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02" r:id="rId3"/>
    <p:sldId id="398" r:id="rId4"/>
    <p:sldId id="399" r:id="rId5"/>
    <p:sldId id="400" r:id="rId6"/>
    <p:sldId id="290" r:id="rId7"/>
    <p:sldId id="271" r:id="rId8"/>
    <p:sldId id="267" r:id="rId9"/>
    <p:sldId id="268" r:id="rId10"/>
    <p:sldId id="291" r:id="rId11"/>
    <p:sldId id="298" r:id="rId12"/>
    <p:sldId id="304" r:id="rId13"/>
    <p:sldId id="402" r:id="rId14"/>
    <p:sldId id="270" r:id="rId15"/>
    <p:sldId id="292" r:id="rId16"/>
    <p:sldId id="301" r:id="rId17"/>
    <p:sldId id="315" r:id="rId18"/>
    <p:sldId id="293" r:id="rId19"/>
    <p:sldId id="305" r:id="rId20"/>
    <p:sldId id="295" r:id="rId21"/>
    <p:sldId id="318" r:id="rId22"/>
    <p:sldId id="406" r:id="rId23"/>
    <p:sldId id="303" r:id="rId24"/>
    <p:sldId id="306" r:id="rId25"/>
    <p:sldId id="261" r:id="rId26"/>
    <p:sldId id="307" r:id="rId27"/>
    <p:sldId id="308" r:id="rId28"/>
    <p:sldId id="322" r:id="rId29"/>
    <p:sldId id="299" r:id="rId30"/>
    <p:sldId id="327" r:id="rId31"/>
    <p:sldId id="376" r:id="rId32"/>
    <p:sldId id="377" r:id="rId33"/>
    <p:sldId id="337" r:id="rId34"/>
    <p:sldId id="393" r:id="rId35"/>
    <p:sldId id="394" r:id="rId36"/>
    <p:sldId id="395" r:id="rId37"/>
    <p:sldId id="396" r:id="rId38"/>
    <p:sldId id="397" r:id="rId39"/>
    <p:sldId id="403" r:id="rId40"/>
    <p:sldId id="407" r:id="rId41"/>
    <p:sldId id="405" r:id="rId4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nar Kluth" initials="GK" lastIdx="2" clrIdx="0">
    <p:extLst>
      <p:ext uri="{19B8F6BF-5375-455C-9EA6-DF929625EA0E}">
        <p15:presenceInfo xmlns:p15="http://schemas.microsoft.com/office/powerpoint/2012/main" userId="d473dca3bc49f777" providerId="Windows Live"/>
      </p:ext>
    </p:extLst>
  </p:cmAuthor>
  <p:cmAuthor id="2" name="Anje Kluth" initials="AK" lastIdx="1" clrIdx="1">
    <p:extLst>
      <p:ext uri="{19B8F6BF-5375-455C-9EA6-DF929625EA0E}">
        <p15:presenceInfo xmlns:p15="http://schemas.microsoft.com/office/powerpoint/2012/main" userId="Anje Kluth" providerId="None"/>
      </p:ext>
    </p:extLst>
  </p:cmAuthor>
  <p:cmAuthor id="3" name="Annette Ammeraal" initials="AA" lastIdx="19" clrIdx="2">
    <p:extLst>
      <p:ext uri="{19B8F6BF-5375-455C-9EA6-DF929625EA0E}">
        <p15:presenceInfo xmlns:p15="http://schemas.microsoft.com/office/powerpoint/2012/main" userId="S-1-5-21-1757436266-1070379326-1452763161-93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1"/>
    <a:srgbClr val="D0CECE"/>
    <a:srgbClr val="6082D3"/>
    <a:srgbClr val="99C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9" autoAdjust="0"/>
    <p:restoredTop sz="75506" autoAdjust="0"/>
  </p:normalViewPr>
  <p:slideViewPr>
    <p:cSldViewPr snapToGrid="0">
      <p:cViewPr varScale="1">
        <p:scale>
          <a:sx n="51" d="100"/>
          <a:sy n="51" d="100"/>
        </p:scale>
        <p:origin x="9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BFC06-34BB-4A32-8502-6A9A6F1EC8B8}"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de-DE"/>
        </a:p>
      </dgm:t>
    </dgm:pt>
    <dgm:pt modelId="{68EBD20C-0695-445A-8515-10CF23B0C2CD}">
      <dgm:prSet phldrT="[Text]"/>
      <dgm:spPr/>
      <dgm:t>
        <a:bodyPr/>
        <a:lstStyle/>
        <a:p>
          <a:r>
            <a:rPr lang="en-GB" altLang="x-none" dirty="0">
              <a:latin typeface="+mn-lt"/>
            </a:rPr>
            <a:t>Provide information that is practical and useful to the client</a:t>
          </a:r>
          <a:endParaRPr lang="de-DE" dirty="0"/>
        </a:p>
      </dgm:t>
    </dgm:pt>
    <dgm:pt modelId="{4E2FC20B-7FC4-4388-84DC-F9966F44394D}" type="parTrans" cxnId="{2B76BFDB-47D0-4B8A-A9A0-28194D7100C7}">
      <dgm:prSet/>
      <dgm:spPr/>
      <dgm:t>
        <a:bodyPr/>
        <a:lstStyle/>
        <a:p>
          <a:endParaRPr lang="de-DE"/>
        </a:p>
      </dgm:t>
    </dgm:pt>
    <dgm:pt modelId="{71F9C89A-9A4B-4024-A30E-7FB317E928F1}" type="sibTrans" cxnId="{2B76BFDB-47D0-4B8A-A9A0-28194D7100C7}">
      <dgm:prSet/>
      <dgm:spPr/>
      <dgm:t>
        <a:bodyPr/>
        <a:lstStyle/>
        <a:p>
          <a:endParaRPr lang="de-DE"/>
        </a:p>
      </dgm:t>
    </dgm:pt>
    <dgm:pt modelId="{F97CD1B4-FE9F-48D4-AFE2-C3C984D968B3}">
      <dgm:prSet/>
      <dgm:spPr/>
      <dgm:t>
        <a:bodyPr/>
        <a:lstStyle/>
        <a:p>
          <a:r>
            <a:rPr lang="en-GB" altLang="x-none" dirty="0">
              <a:latin typeface="+mn-lt"/>
            </a:rPr>
            <a:t>Easy to read and to understand</a:t>
          </a:r>
        </a:p>
      </dgm:t>
    </dgm:pt>
    <dgm:pt modelId="{301A7AB7-FE6F-4CDD-B496-3389EEA186A0}" type="parTrans" cxnId="{EC9A5DB4-E86D-45A4-B641-E9000D69B89B}">
      <dgm:prSet/>
      <dgm:spPr/>
      <dgm:t>
        <a:bodyPr/>
        <a:lstStyle/>
        <a:p>
          <a:endParaRPr lang="de-DE"/>
        </a:p>
      </dgm:t>
    </dgm:pt>
    <dgm:pt modelId="{C8158620-0716-4101-B80A-4701AF8FCAD1}" type="sibTrans" cxnId="{EC9A5DB4-E86D-45A4-B641-E9000D69B89B}">
      <dgm:prSet/>
      <dgm:spPr/>
      <dgm:t>
        <a:bodyPr/>
        <a:lstStyle/>
        <a:p>
          <a:endParaRPr lang="de-DE"/>
        </a:p>
      </dgm:t>
    </dgm:pt>
    <dgm:pt modelId="{78E5BDE4-4310-455D-8D52-82D090E1B72B}">
      <dgm:prSet/>
      <dgm:spPr/>
      <dgm:t>
        <a:bodyPr/>
        <a:lstStyle/>
        <a:p>
          <a:r>
            <a:rPr lang="en-GB" altLang="x-none" dirty="0">
              <a:latin typeface="+mn-lt"/>
            </a:rPr>
            <a:t>Be concise</a:t>
          </a:r>
        </a:p>
      </dgm:t>
    </dgm:pt>
    <dgm:pt modelId="{B883CA0D-C890-40C7-9728-CA6AB0FF95A6}" type="parTrans" cxnId="{F204997D-ED7A-4667-A7FD-07E43787C8EB}">
      <dgm:prSet/>
      <dgm:spPr/>
      <dgm:t>
        <a:bodyPr/>
        <a:lstStyle/>
        <a:p>
          <a:endParaRPr lang="de-DE"/>
        </a:p>
      </dgm:t>
    </dgm:pt>
    <dgm:pt modelId="{E0DC84F8-87C9-43E2-94E5-D99CB5903D76}" type="sibTrans" cxnId="{F204997D-ED7A-4667-A7FD-07E43787C8EB}">
      <dgm:prSet/>
      <dgm:spPr/>
      <dgm:t>
        <a:bodyPr/>
        <a:lstStyle/>
        <a:p>
          <a:endParaRPr lang="de-DE"/>
        </a:p>
      </dgm:t>
    </dgm:pt>
    <dgm:pt modelId="{DD44FE02-75C4-4FF8-AFFD-D49264CD7548}">
      <dgm:prSet/>
      <dgm:spPr/>
      <dgm:t>
        <a:bodyPr/>
        <a:lstStyle/>
        <a:p>
          <a:r>
            <a:rPr lang="en-GB" altLang="x-none" dirty="0">
              <a:latin typeface="+mn-lt"/>
            </a:rPr>
            <a:t>Based on solid data</a:t>
          </a:r>
        </a:p>
      </dgm:t>
    </dgm:pt>
    <dgm:pt modelId="{23DEAE13-AF3F-4D84-8B57-A6F1A95B510F}" type="parTrans" cxnId="{6BE00746-2053-4F5E-9EAA-0F2BA07D563D}">
      <dgm:prSet/>
      <dgm:spPr/>
      <dgm:t>
        <a:bodyPr/>
        <a:lstStyle/>
        <a:p>
          <a:endParaRPr lang="de-DE"/>
        </a:p>
      </dgm:t>
    </dgm:pt>
    <dgm:pt modelId="{8844C920-6172-4902-8BF6-491BAEAC8729}" type="sibTrans" cxnId="{6BE00746-2053-4F5E-9EAA-0F2BA07D563D}">
      <dgm:prSet/>
      <dgm:spPr/>
      <dgm:t>
        <a:bodyPr/>
        <a:lstStyle/>
        <a:p>
          <a:endParaRPr lang="de-DE"/>
        </a:p>
      </dgm:t>
    </dgm:pt>
    <dgm:pt modelId="{028CE950-769E-4975-B0C8-42B09BACD7B0}">
      <dgm:prSet phldrT="[Text]"/>
      <dgm:spPr/>
      <dgm:t>
        <a:bodyPr/>
        <a:lstStyle/>
        <a:p>
          <a:r>
            <a:rPr lang="en-GB" altLang="x-none" dirty="0">
              <a:latin typeface="+mn-lt"/>
              <a:sym typeface="Wingdings" panose="05000000000000000000" pitchFamily="2" charset="2"/>
            </a:rPr>
            <a:t> Focus on what is essential</a:t>
          </a:r>
          <a:endParaRPr lang="de-DE" dirty="0"/>
        </a:p>
      </dgm:t>
    </dgm:pt>
    <dgm:pt modelId="{47E97183-A745-4C7E-BB8D-BE723F2C2242}" type="parTrans" cxnId="{E39902B5-7FDC-4C07-9408-F2F58D2DB62E}">
      <dgm:prSet/>
      <dgm:spPr/>
      <dgm:t>
        <a:bodyPr/>
        <a:lstStyle/>
        <a:p>
          <a:endParaRPr lang="de-DE"/>
        </a:p>
      </dgm:t>
    </dgm:pt>
    <dgm:pt modelId="{A8303477-5C10-4087-B2CC-1D9B82CCDF8D}" type="sibTrans" cxnId="{E39902B5-7FDC-4C07-9408-F2F58D2DB62E}">
      <dgm:prSet/>
      <dgm:spPr/>
      <dgm:t>
        <a:bodyPr/>
        <a:lstStyle/>
        <a:p>
          <a:endParaRPr lang="de-DE"/>
        </a:p>
      </dgm:t>
    </dgm:pt>
    <dgm:pt modelId="{1AD4087A-BB9D-4AC0-9C5A-68F941F20C2A}">
      <dgm:prSet/>
      <dgm:spPr/>
      <dgm:t>
        <a:bodyPr/>
        <a:lstStyle/>
        <a:p>
          <a:r>
            <a:rPr lang="en-GB" altLang="x-none" dirty="0">
              <a:latin typeface="+mn-lt"/>
              <a:sym typeface="Wingdings" panose="05000000000000000000" pitchFamily="2" charset="2"/>
            </a:rPr>
            <a:t> No multi-clause sentences: it's a report, not a novel</a:t>
          </a:r>
          <a:endParaRPr lang="en-GB" altLang="x-none" dirty="0">
            <a:latin typeface="+mn-lt"/>
          </a:endParaRPr>
        </a:p>
      </dgm:t>
    </dgm:pt>
    <dgm:pt modelId="{82A1FF7D-B462-46B2-B06C-3DC0465A3663}" type="parTrans" cxnId="{0A128F43-6CD1-45F3-8630-6DAE5DB046BF}">
      <dgm:prSet/>
      <dgm:spPr/>
      <dgm:t>
        <a:bodyPr/>
        <a:lstStyle/>
        <a:p>
          <a:endParaRPr lang="de-DE"/>
        </a:p>
      </dgm:t>
    </dgm:pt>
    <dgm:pt modelId="{8620E07F-F65C-4A63-AD66-2FDA658955D4}" type="sibTrans" cxnId="{0A128F43-6CD1-45F3-8630-6DAE5DB046BF}">
      <dgm:prSet/>
      <dgm:spPr/>
      <dgm:t>
        <a:bodyPr/>
        <a:lstStyle/>
        <a:p>
          <a:endParaRPr lang="de-DE"/>
        </a:p>
      </dgm:t>
    </dgm:pt>
    <dgm:pt modelId="{36858F88-9113-4C62-B4D1-A0D3C5E7252C}">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No scientific language or professional jargon</a:t>
          </a:r>
          <a:endParaRPr lang="en-GB" altLang="x-none" dirty="0">
            <a:latin typeface="+mn-lt"/>
          </a:endParaRPr>
        </a:p>
      </dgm:t>
    </dgm:pt>
    <dgm:pt modelId="{50EEC7EB-74D2-479B-BF05-A39A680812AD}" type="parTrans" cxnId="{4B424D7C-DC74-44E5-A17E-BD6EA8B8CE20}">
      <dgm:prSet/>
      <dgm:spPr/>
      <dgm:t>
        <a:bodyPr/>
        <a:lstStyle/>
        <a:p>
          <a:endParaRPr lang="de-DE"/>
        </a:p>
      </dgm:t>
    </dgm:pt>
    <dgm:pt modelId="{E2D51644-5FA8-4165-9411-11FEE7FE6469}" type="sibTrans" cxnId="{4B424D7C-DC74-44E5-A17E-BD6EA8B8CE20}">
      <dgm:prSet/>
      <dgm:spPr/>
      <dgm:t>
        <a:bodyPr/>
        <a:lstStyle/>
        <a:p>
          <a:endParaRPr lang="de-DE"/>
        </a:p>
      </dgm:t>
    </dgm:pt>
    <dgm:pt modelId="{15A97BFC-1C3A-402C-B301-B40D3D5101F2}">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Clear language, no fuzzy wording</a:t>
          </a:r>
          <a:endParaRPr lang="en-GB" altLang="x-none" dirty="0">
            <a:latin typeface="+mn-lt"/>
          </a:endParaRPr>
        </a:p>
      </dgm:t>
    </dgm:pt>
    <dgm:pt modelId="{499624DF-69CC-4864-9539-6AA928AB542F}" type="parTrans" cxnId="{50F1E8D8-5635-4B85-A16F-0C019D2C5FE6}">
      <dgm:prSet/>
      <dgm:spPr/>
      <dgm:t>
        <a:bodyPr/>
        <a:lstStyle/>
        <a:p>
          <a:endParaRPr lang="de-DE"/>
        </a:p>
      </dgm:t>
    </dgm:pt>
    <dgm:pt modelId="{9E3C7FD4-258D-4C01-BC8B-277A2F11685C}" type="sibTrans" cxnId="{50F1E8D8-5635-4B85-A16F-0C019D2C5FE6}">
      <dgm:prSet/>
      <dgm:spPr/>
      <dgm:t>
        <a:bodyPr/>
        <a:lstStyle/>
        <a:p>
          <a:endParaRPr lang="de-DE"/>
        </a:p>
      </dgm:t>
    </dgm:pt>
    <dgm:pt modelId="{65FA8A9D-6169-4D1F-B6EA-01D128A64A99}">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A</a:t>
          </a:r>
          <a:r>
            <a:rPr lang="en-GB" altLang="x-none" dirty="0">
              <a:latin typeface="+mn-lt"/>
            </a:rPr>
            <a:t>lways provide reliable/credible sources</a:t>
          </a:r>
        </a:p>
      </dgm:t>
    </dgm:pt>
    <dgm:pt modelId="{DBFFDAA0-5B57-4A5F-B5B7-6294E968DA2D}" type="parTrans" cxnId="{23951A4A-3584-4B7D-AC23-33A1ED13733B}">
      <dgm:prSet/>
      <dgm:spPr/>
      <dgm:t>
        <a:bodyPr/>
        <a:lstStyle/>
        <a:p>
          <a:endParaRPr lang="de-DE"/>
        </a:p>
      </dgm:t>
    </dgm:pt>
    <dgm:pt modelId="{A9D39E8C-60EB-4862-923A-0813CAAB4D71}" type="sibTrans" cxnId="{23951A4A-3584-4B7D-AC23-33A1ED13733B}">
      <dgm:prSet/>
      <dgm:spPr/>
      <dgm:t>
        <a:bodyPr/>
        <a:lstStyle/>
        <a:p>
          <a:endParaRPr lang="de-DE"/>
        </a:p>
      </dgm:t>
    </dgm:pt>
    <dgm:pt modelId="{A695F067-2841-462B-92AC-CC286214BA32}" type="pres">
      <dgm:prSet presAssocID="{FD2BFC06-34BB-4A32-8502-6A9A6F1EC8B8}" presName="linear" presStyleCnt="0">
        <dgm:presLayoutVars>
          <dgm:dir/>
          <dgm:animLvl val="lvl"/>
          <dgm:resizeHandles val="exact"/>
        </dgm:presLayoutVars>
      </dgm:prSet>
      <dgm:spPr/>
    </dgm:pt>
    <dgm:pt modelId="{B9C4D7EA-2815-4A62-A85D-6885162F944D}" type="pres">
      <dgm:prSet presAssocID="{68EBD20C-0695-445A-8515-10CF23B0C2CD}" presName="parentLin" presStyleCnt="0"/>
      <dgm:spPr/>
    </dgm:pt>
    <dgm:pt modelId="{72A7210F-DED9-4DEE-A3DC-32E687B8B7B8}" type="pres">
      <dgm:prSet presAssocID="{68EBD20C-0695-445A-8515-10CF23B0C2CD}" presName="parentLeftMargin" presStyleLbl="node1" presStyleIdx="0" presStyleCnt="4"/>
      <dgm:spPr/>
    </dgm:pt>
    <dgm:pt modelId="{BFE43A7B-C850-43AB-8C87-011E8F08D595}" type="pres">
      <dgm:prSet presAssocID="{68EBD20C-0695-445A-8515-10CF23B0C2CD}" presName="parentText" presStyleLbl="node1" presStyleIdx="0" presStyleCnt="4">
        <dgm:presLayoutVars>
          <dgm:chMax val="0"/>
          <dgm:bulletEnabled val="1"/>
        </dgm:presLayoutVars>
      </dgm:prSet>
      <dgm:spPr/>
    </dgm:pt>
    <dgm:pt modelId="{EC5C4EC4-C795-4AB9-8525-D2F2B3DFB420}" type="pres">
      <dgm:prSet presAssocID="{68EBD20C-0695-445A-8515-10CF23B0C2CD}" presName="negativeSpace" presStyleCnt="0"/>
      <dgm:spPr/>
    </dgm:pt>
    <dgm:pt modelId="{751BBDF1-5A8E-46B1-8666-4D313BB70483}" type="pres">
      <dgm:prSet presAssocID="{68EBD20C-0695-445A-8515-10CF23B0C2CD}" presName="childText" presStyleLbl="conFgAcc1" presStyleIdx="0" presStyleCnt="4">
        <dgm:presLayoutVars>
          <dgm:bulletEnabled val="1"/>
        </dgm:presLayoutVars>
      </dgm:prSet>
      <dgm:spPr/>
    </dgm:pt>
    <dgm:pt modelId="{59E91F09-D12A-4D2A-92F4-0043669C9F3F}" type="pres">
      <dgm:prSet presAssocID="{71F9C89A-9A4B-4024-A30E-7FB317E928F1}" presName="spaceBetweenRectangles" presStyleCnt="0"/>
      <dgm:spPr/>
    </dgm:pt>
    <dgm:pt modelId="{A03FE7CB-883C-49EE-9A5C-1FEC9DDC0F79}" type="pres">
      <dgm:prSet presAssocID="{F97CD1B4-FE9F-48D4-AFE2-C3C984D968B3}" presName="parentLin" presStyleCnt="0"/>
      <dgm:spPr/>
    </dgm:pt>
    <dgm:pt modelId="{9B3B867B-442C-45AC-8DBD-79E8801C1CA5}" type="pres">
      <dgm:prSet presAssocID="{F97CD1B4-FE9F-48D4-AFE2-C3C984D968B3}" presName="parentLeftMargin" presStyleLbl="node1" presStyleIdx="0" presStyleCnt="4"/>
      <dgm:spPr/>
    </dgm:pt>
    <dgm:pt modelId="{E544DEEA-B92D-4DF7-A255-F87EFFF2AED8}" type="pres">
      <dgm:prSet presAssocID="{F97CD1B4-FE9F-48D4-AFE2-C3C984D968B3}" presName="parentText" presStyleLbl="node1" presStyleIdx="1" presStyleCnt="4">
        <dgm:presLayoutVars>
          <dgm:chMax val="0"/>
          <dgm:bulletEnabled val="1"/>
        </dgm:presLayoutVars>
      </dgm:prSet>
      <dgm:spPr/>
    </dgm:pt>
    <dgm:pt modelId="{85B2EF73-7F85-436E-A34F-4CF05972C48D}" type="pres">
      <dgm:prSet presAssocID="{F97CD1B4-FE9F-48D4-AFE2-C3C984D968B3}" presName="negativeSpace" presStyleCnt="0"/>
      <dgm:spPr/>
    </dgm:pt>
    <dgm:pt modelId="{9D90A4FC-0CC9-4ABE-AE45-DFDEDBF99B7E}" type="pres">
      <dgm:prSet presAssocID="{F97CD1B4-FE9F-48D4-AFE2-C3C984D968B3}" presName="childText" presStyleLbl="conFgAcc1" presStyleIdx="1" presStyleCnt="4">
        <dgm:presLayoutVars>
          <dgm:bulletEnabled val="1"/>
        </dgm:presLayoutVars>
      </dgm:prSet>
      <dgm:spPr/>
    </dgm:pt>
    <dgm:pt modelId="{F08004D5-C172-45EB-8327-C341EA190CEA}" type="pres">
      <dgm:prSet presAssocID="{C8158620-0716-4101-B80A-4701AF8FCAD1}" presName="spaceBetweenRectangles" presStyleCnt="0"/>
      <dgm:spPr/>
    </dgm:pt>
    <dgm:pt modelId="{BAEA06AB-29B0-4C9F-B1FC-65BB81C5957E}" type="pres">
      <dgm:prSet presAssocID="{78E5BDE4-4310-455D-8D52-82D090E1B72B}" presName="parentLin" presStyleCnt="0"/>
      <dgm:spPr/>
    </dgm:pt>
    <dgm:pt modelId="{D5721F4E-BE1E-47BE-B3C9-22AA2B0C9F22}" type="pres">
      <dgm:prSet presAssocID="{78E5BDE4-4310-455D-8D52-82D090E1B72B}" presName="parentLeftMargin" presStyleLbl="node1" presStyleIdx="1" presStyleCnt="4"/>
      <dgm:spPr/>
    </dgm:pt>
    <dgm:pt modelId="{2C171B23-F98E-4433-BD21-FF3E11139EA1}" type="pres">
      <dgm:prSet presAssocID="{78E5BDE4-4310-455D-8D52-82D090E1B72B}" presName="parentText" presStyleLbl="node1" presStyleIdx="2" presStyleCnt="4">
        <dgm:presLayoutVars>
          <dgm:chMax val="0"/>
          <dgm:bulletEnabled val="1"/>
        </dgm:presLayoutVars>
      </dgm:prSet>
      <dgm:spPr/>
    </dgm:pt>
    <dgm:pt modelId="{CD384F92-C70A-4CC7-B011-BAF32CBCD411}" type="pres">
      <dgm:prSet presAssocID="{78E5BDE4-4310-455D-8D52-82D090E1B72B}" presName="negativeSpace" presStyleCnt="0"/>
      <dgm:spPr/>
    </dgm:pt>
    <dgm:pt modelId="{7B4C3823-A315-4444-B216-DE3F6A06975A}" type="pres">
      <dgm:prSet presAssocID="{78E5BDE4-4310-455D-8D52-82D090E1B72B}" presName="childText" presStyleLbl="conFgAcc1" presStyleIdx="2" presStyleCnt="4">
        <dgm:presLayoutVars>
          <dgm:bulletEnabled val="1"/>
        </dgm:presLayoutVars>
      </dgm:prSet>
      <dgm:spPr/>
    </dgm:pt>
    <dgm:pt modelId="{98A5BC8C-A405-4427-BA99-80763147DB63}" type="pres">
      <dgm:prSet presAssocID="{E0DC84F8-87C9-43E2-94E5-D99CB5903D76}" presName="spaceBetweenRectangles" presStyleCnt="0"/>
      <dgm:spPr/>
    </dgm:pt>
    <dgm:pt modelId="{4E280CD0-A2DD-4C98-B195-1188E8AE8D63}" type="pres">
      <dgm:prSet presAssocID="{DD44FE02-75C4-4FF8-AFFD-D49264CD7548}" presName="parentLin" presStyleCnt="0"/>
      <dgm:spPr/>
    </dgm:pt>
    <dgm:pt modelId="{BE85F364-A6BE-4BE1-A0A4-9910AB260274}" type="pres">
      <dgm:prSet presAssocID="{DD44FE02-75C4-4FF8-AFFD-D49264CD7548}" presName="parentLeftMargin" presStyleLbl="node1" presStyleIdx="2" presStyleCnt="4"/>
      <dgm:spPr/>
    </dgm:pt>
    <dgm:pt modelId="{8712EC9E-35DE-4F3F-A1DB-CF93807A76D5}" type="pres">
      <dgm:prSet presAssocID="{DD44FE02-75C4-4FF8-AFFD-D49264CD7548}" presName="parentText" presStyleLbl="node1" presStyleIdx="3" presStyleCnt="4">
        <dgm:presLayoutVars>
          <dgm:chMax val="0"/>
          <dgm:bulletEnabled val="1"/>
        </dgm:presLayoutVars>
      </dgm:prSet>
      <dgm:spPr/>
    </dgm:pt>
    <dgm:pt modelId="{95A9BA12-8A16-4185-8ED2-098BD7058F42}" type="pres">
      <dgm:prSet presAssocID="{DD44FE02-75C4-4FF8-AFFD-D49264CD7548}" presName="negativeSpace" presStyleCnt="0"/>
      <dgm:spPr/>
    </dgm:pt>
    <dgm:pt modelId="{7706A405-0309-49F6-975E-2C43EBF353CB}" type="pres">
      <dgm:prSet presAssocID="{DD44FE02-75C4-4FF8-AFFD-D49264CD7548}" presName="childText" presStyleLbl="conFgAcc1" presStyleIdx="3" presStyleCnt="4">
        <dgm:presLayoutVars>
          <dgm:bulletEnabled val="1"/>
        </dgm:presLayoutVars>
      </dgm:prSet>
      <dgm:spPr/>
    </dgm:pt>
  </dgm:ptLst>
  <dgm:cxnLst>
    <dgm:cxn modelId="{D4E11002-EDB2-4375-81BF-4D70D35C4B11}" type="presOf" srcId="{68EBD20C-0695-445A-8515-10CF23B0C2CD}" destId="{BFE43A7B-C850-43AB-8C87-011E8F08D595}" srcOrd="1" destOrd="0" presId="urn:microsoft.com/office/officeart/2005/8/layout/list1"/>
    <dgm:cxn modelId="{33FA091C-EC45-4804-9226-0ABB660D0D7C}" type="presOf" srcId="{FD2BFC06-34BB-4A32-8502-6A9A6F1EC8B8}" destId="{A695F067-2841-462B-92AC-CC286214BA32}" srcOrd="0" destOrd="0" presId="urn:microsoft.com/office/officeart/2005/8/layout/list1"/>
    <dgm:cxn modelId="{DA263D33-0A89-4551-B880-1A5DF5F08C2C}" type="presOf" srcId="{DD44FE02-75C4-4FF8-AFFD-D49264CD7548}" destId="{8712EC9E-35DE-4F3F-A1DB-CF93807A76D5}" srcOrd="1" destOrd="0" presId="urn:microsoft.com/office/officeart/2005/8/layout/list1"/>
    <dgm:cxn modelId="{42DC9A3A-4A50-46D4-BE90-9C8D18E6623F}" type="presOf" srcId="{028CE950-769E-4975-B0C8-42B09BACD7B0}" destId="{751BBDF1-5A8E-46B1-8666-4D313BB70483}" srcOrd="0" destOrd="0" presId="urn:microsoft.com/office/officeart/2005/8/layout/list1"/>
    <dgm:cxn modelId="{4DE83940-7EF7-4502-AF60-10D2CD75C44C}" type="presOf" srcId="{F97CD1B4-FE9F-48D4-AFE2-C3C984D968B3}" destId="{9B3B867B-442C-45AC-8DBD-79E8801C1CA5}" srcOrd="0" destOrd="0" presId="urn:microsoft.com/office/officeart/2005/8/layout/list1"/>
    <dgm:cxn modelId="{0A128F43-6CD1-45F3-8630-6DAE5DB046BF}" srcId="{F97CD1B4-FE9F-48D4-AFE2-C3C984D968B3}" destId="{1AD4087A-BB9D-4AC0-9C5A-68F941F20C2A}" srcOrd="0" destOrd="0" parTransId="{82A1FF7D-B462-46B2-B06C-3DC0465A3663}" sibTransId="{8620E07F-F65C-4A63-AD66-2FDA658955D4}"/>
    <dgm:cxn modelId="{6BE00746-2053-4F5E-9EAA-0F2BA07D563D}" srcId="{FD2BFC06-34BB-4A32-8502-6A9A6F1EC8B8}" destId="{DD44FE02-75C4-4FF8-AFFD-D49264CD7548}" srcOrd="3" destOrd="0" parTransId="{23DEAE13-AF3F-4D84-8B57-A6F1A95B510F}" sibTransId="{8844C920-6172-4902-8BF6-491BAEAC8729}"/>
    <dgm:cxn modelId="{23951A4A-3584-4B7D-AC23-33A1ED13733B}" srcId="{DD44FE02-75C4-4FF8-AFFD-D49264CD7548}" destId="{65FA8A9D-6169-4D1F-B6EA-01D128A64A99}" srcOrd="0" destOrd="0" parTransId="{DBFFDAA0-5B57-4A5F-B5B7-6294E968DA2D}" sibTransId="{A9D39E8C-60EB-4862-923A-0813CAAB4D71}"/>
    <dgm:cxn modelId="{5E086072-6A59-4C02-B2E9-B0EB0EF08B34}" type="presOf" srcId="{78E5BDE4-4310-455D-8D52-82D090E1B72B}" destId="{D5721F4E-BE1E-47BE-B3C9-22AA2B0C9F22}" srcOrd="0" destOrd="0" presId="urn:microsoft.com/office/officeart/2005/8/layout/list1"/>
    <dgm:cxn modelId="{72596E77-9301-45B1-A13D-16789E294266}" type="presOf" srcId="{36858F88-9113-4C62-B4D1-A0D3C5E7252C}" destId="{9D90A4FC-0CC9-4ABE-AE45-DFDEDBF99B7E}" srcOrd="0" destOrd="1" presId="urn:microsoft.com/office/officeart/2005/8/layout/list1"/>
    <dgm:cxn modelId="{D61E717A-1EB8-47E2-87D6-A2F000E32526}" type="presOf" srcId="{F97CD1B4-FE9F-48D4-AFE2-C3C984D968B3}" destId="{E544DEEA-B92D-4DF7-A255-F87EFFF2AED8}" srcOrd="1" destOrd="0" presId="urn:microsoft.com/office/officeart/2005/8/layout/list1"/>
    <dgm:cxn modelId="{4B424D7C-DC74-44E5-A17E-BD6EA8B8CE20}" srcId="{F97CD1B4-FE9F-48D4-AFE2-C3C984D968B3}" destId="{36858F88-9113-4C62-B4D1-A0D3C5E7252C}" srcOrd="1" destOrd="0" parTransId="{50EEC7EB-74D2-479B-BF05-A39A680812AD}" sibTransId="{E2D51644-5FA8-4165-9411-11FEE7FE6469}"/>
    <dgm:cxn modelId="{F204997D-ED7A-4667-A7FD-07E43787C8EB}" srcId="{FD2BFC06-34BB-4A32-8502-6A9A6F1EC8B8}" destId="{78E5BDE4-4310-455D-8D52-82D090E1B72B}" srcOrd="2" destOrd="0" parTransId="{B883CA0D-C890-40C7-9728-CA6AB0FF95A6}" sibTransId="{E0DC84F8-87C9-43E2-94E5-D99CB5903D76}"/>
    <dgm:cxn modelId="{2E51CD88-1BF8-4159-B2AA-A66548DD2328}" type="presOf" srcId="{68EBD20C-0695-445A-8515-10CF23B0C2CD}" destId="{72A7210F-DED9-4DEE-A3DC-32E687B8B7B8}" srcOrd="0" destOrd="0" presId="urn:microsoft.com/office/officeart/2005/8/layout/list1"/>
    <dgm:cxn modelId="{51FF4A93-3771-45D2-A6B1-D64B39FEA84D}" type="presOf" srcId="{DD44FE02-75C4-4FF8-AFFD-D49264CD7548}" destId="{BE85F364-A6BE-4BE1-A0A4-9910AB260274}" srcOrd="0" destOrd="0" presId="urn:microsoft.com/office/officeart/2005/8/layout/list1"/>
    <dgm:cxn modelId="{5B47F794-1F5D-4944-A9D6-2EB07DD6AC5A}" type="presOf" srcId="{1AD4087A-BB9D-4AC0-9C5A-68F941F20C2A}" destId="{9D90A4FC-0CC9-4ABE-AE45-DFDEDBF99B7E}" srcOrd="0" destOrd="0" presId="urn:microsoft.com/office/officeart/2005/8/layout/list1"/>
    <dgm:cxn modelId="{D1E495A6-A1FC-4403-9098-66C69F24A49E}" type="presOf" srcId="{15A97BFC-1C3A-402C-B301-B40D3D5101F2}" destId="{7B4C3823-A315-4444-B216-DE3F6A06975A}" srcOrd="0" destOrd="0" presId="urn:microsoft.com/office/officeart/2005/8/layout/list1"/>
    <dgm:cxn modelId="{921983AD-152D-435B-ADBA-9FDCB76D249F}" type="presOf" srcId="{65FA8A9D-6169-4D1F-B6EA-01D128A64A99}" destId="{7706A405-0309-49F6-975E-2C43EBF353CB}" srcOrd="0" destOrd="0" presId="urn:microsoft.com/office/officeart/2005/8/layout/list1"/>
    <dgm:cxn modelId="{DEB83CAF-541D-4965-99B7-F225028DC6A7}" type="presOf" srcId="{78E5BDE4-4310-455D-8D52-82D090E1B72B}" destId="{2C171B23-F98E-4433-BD21-FF3E11139EA1}" srcOrd="1" destOrd="0" presId="urn:microsoft.com/office/officeart/2005/8/layout/list1"/>
    <dgm:cxn modelId="{EC9A5DB4-E86D-45A4-B641-E9000D69B89B}" srcId="{FD2BFC06-34BB-4A32-8502-6A9A6F1EC8B8}" destId="{F97CD1B4-FE9F-48D4-AFE2-C3C984D968B3}" srcOrd="1" destOrd="0" parTransId="{301A7AB7-FE6F-4CDD-B496-3389EEA186A0}" sibTransId="{C8158620-0716-4101-B80A-4701AF8FCAD1}"/>
    <dgm:cxn modelId="{E39902B5-7FDC-4C07-9408-F2F58D2DB62E}" srcId="{68EBD20C-0695-445A-8515-10CF23B0C2CD}" destId="{028CE950-769E-4975-B0C8-42B09BACD7B0}" srcOrd="0" destOrd="0" parTransId="{47E97183-A745-4C7E-BB8D-BE723F2C2242}" sibTransId="{A8303477-5C10-4087-B2CC-1D9B82CCDF8D}"/>
    <dgm:cxn modelId="{50F1E8D8-5635-4B85-A16F-0C019D2C5FE6}" srcId="{78E5BDE4-4310-455D-8D52-82D090E1B72B}" destId="{15A97BFC-1C3A-402C-B301-B40D3D5101F2}" srcOrd="0" destOrd="0" parTransId="{499624DF-69CC-4864-9539-6AA928AB542F}" sibTransId="{9E3C7FD4-258D-4C01-BC8B-277A2F11685C}"/>
    <dgm:cxn modelId="{2B76BFDB-47D0-4B8A-A9A0-28194D7100C7}" srcId="{FD2BFC06-34BB-4A32-8502-6A9A6F1EC8B8}" destId="{68EBD20C-0695-445A-8515-10CF23B0C2CD}" srcOrd="0" destOrd="0" parTransId="{4E2FC20B-7FC4-4388-84DC-F9966F44394D}" sibTransId="{71F9C89A-9A4B-4024-A30E-7FB317E928F1}"/>
    <dgm:cxn modelId="{C3C1C155-4B0B-436C-A294-D80899BD7D32}" type="presParOf" srcId="{A695F067-2841-462B-92AC-CC286214BA32}" destId="{B9C4D7EA-2815-4A62-A85D-6885162F944D}" srcOrd="0" destOrd="0" presId="urn:microsoft.com/office/officeart/2005/8/layout/list1"/>
    <dgm:cxn modelId="{3E64615C-952F-4ABD-B09F-A490D6D23B70}" type="presParOf" srcId="{B9C4D7EA-2815-4A62-A85D-6885162F944D}" destId="{72A7210F-DED9-4DEE-A3DC-32E687B8B7B8}" srcOrd="0" destOrd="0" presId="urn:microsoft.com/office/officeart/2005/8/layout/list1"/>
    <dgm:cxn modelId="{EF2C4253-37A0-40E3-A2F6-A406CF03CF2C}" type="presParOf" srcId="{B9C4D7EA-2815-4A62-A85D-6885162F944D}" destId="{BFE43A7B-C850-43AB-8C87-011E8F08D595}" srcOrd="1" destOrd="0" presId="urn:microsoft.com/office/officeart/2005/8/layout/list1"/>
    <dgm:cxn modelId="{FF20C983-389E-43E7-93CF-060F63FC33BA}" type="presParOf" srcId="{A695F067-2841-462B-92AC-CC286214BA32}" destId="{EC5C4EC4-C795-4AB9-8525-D2F2B3DFB420}" srcOrd="1" destOrd="0" presId="urn:microsoft.com/office/officeart/2005/8/layout/list1"/>
    <dgm:cxn modelId="{F87661A8-A8C1-4C60-8C88-A6E855F6CCED}" type="presParOf" srcId="{A695F067-2841-462B-92AC-CC286214BA32}" destId="{751BBDF1-5A8E-46B1-8666-4D313BB70483}" srcOrd="2" destOrd="0" presId="urn:microsoft.com/office/officeart/2005/8/layout/list1"/>
    <dgm:cxn modelId="{7A9EF692-8609-43DF-9657-4A3641BD356B}" type="presParOf" srcId="{A695F067-2841-462B-92AC-CC286214BA32}" destId="{59E91F09-D12A-4D2A-92F4-0043669C9F3F}" srcOrd="3" destOrd="0" presId="urn:microsoft.com/office/officeart/2005/8/layout/list1"/>
    <dgm:cxn modelId="{116F2075-39A1-4929-9E4C-3A8187D6CC59}" type="presParOf" srcId="{A695F067-2841-462B-92AC-CC286214BA32}" destId="{A03FE7CB-883C-49EE-9A5C-1FEC9DDC0F79}" srcOrd="4" destOrd="0" presId="urn:microsoft.com/office/officeart/2005/8/layout/list1"/>
    <dgm:cxn modelId="{9ADA9A95-56B9-4CB3-ADE0-0681B202A910}" type="presParOf" srcId="{A03FE7CB-883C-49EE-9A5C-1FEC9DDC0F79}" destId="{9B3B867B-442C-45AC-8DBD-79E8801C1CA5}" srcOrd="0" destOrd="0" presId="urn:microsoft.com/office/officeart/2005/8/layout/list1"/>
    <dgm:cxn modelId="{688B1EBD-A026-495A-B533-090CF2FD5EEC}" type="presParOf" srcId="{A03FE7CB-883C-49EE-9A5C-1FEC9DDC0F79}" destId="{E544DEEA-B92D-4DF7-A255-F87EFFF2AED8}" srcOrd="1" destOrd="0" presId="urn:microsoft.com/office/officeart/2005/8/layout/list1"/>
    <dgm:cxn modelId="{C749BB8B-7622-4655-B30A-1CCEEEF32FEB}" type="presParOf" srcId="{A695F067-2841-462B-92AC-CC286214BA32}" destId="{85B2EF73-7F85-436E-A34F-4CF05972C48D}" srcOrd="5" destOrd="0" presId="urn:microsoft.com/office/officeart/2005/8/layout/list1"/>
    <dgm:cxn modelId="{9121CD9E-8395-4868-A3B2-2196C3F96F6E}" type="presParOf" srcId="{A695F067-2841-462B-92AC-CC286214BA32}" destId="{9D90A4FC-0CC9-4ABE-AE45-DFDEDBF99B7E}" srcOrd="6" destOrd="0" presId="urn:microsoft.com/office/officeart/2005/8/layout/list1"/>
    <dgm:cxn modelId="{17AD7C15-0E16-4671-A2D3-52A28D7ABC6A}" type="presParOf" srcId="{A695F067-2841-462B-92AC-CC286214BA32}" destId="{F08004D5-C172-45EB-8327-C341EA190CEA}" srcOrd="7" destOrd="0" presId="urn:microsoft.com/office/officeart/2005/8/layout/list1"/>
    <dgm:cxn modelId="{54D6A085-1793-4E41-880C-E519FB7C2F88}" type="presParOf" srcId="{A695F067-2841-462B-92AC-CC286214BA32}" destId="{BAEA06AB-29B0-4C9F-B1FC-65BB81C5957E}" srcOrd="8" destOrd="0" presId="urn:microsoft.com/office/officeart/2005/8/layout/list1"/>
    <dgm:cxn modelId="{556C27D6-7227-4D70-AA02-8E90E3C00930}" type="presParOf" srcId="{BAEA06AB-29B0-4C9F-B1FC-65BB81C5957E}" destId="{D5721F4E-BE1E-47BE-B3C9-22AA2B0C9F22}" srcOrd="0" destOrd="0" presId="urn:microsoft.com/office/officeart/2005/8/layout/list1"/>
    <dgm:cxn modelId="{7A740F7B-3FC5-4D18-BABB-1D91BC135958}" type="presParOf" srcId="{BAEA06AB-29B0-4C9F-B1FC-65BB81C5957E}" destId="{2C171B23-F98E-4433-BD21-FF3E11139EA1}" srcOrd="1" destOrd="0" presId="urn:microsoft.com/office/officeart/2005/8/layout/list1"/>
    <dgm:cxn modelId="{9582ADFE-CCEE-43DA-AC79-6A7A0DE5A691}" type="presParOf" srcId="{A695F067-2841-462B-92AC-CC286214BA32}" destId="{CD384F92-C70A-4CC7-B011-BAF32CBCD411}" srcOrd="9" destOrd="0" presId="urn:microsoft.com/office/officeart/2005/8/layout/list1"/>
    <dgm:cxn modelId="{BA67EFFD-B432-4C73-B233-FF4F259FC12C}" type="presParOf" srcId="{A695F067-2841-462B-92AC-CC286214BA32}" destId="{7B4C3823-A315-4444-B216-DE3F6A06975A}" srcOrd="10" destOrd="0" presId="urn:microsoft.com/office/officeart/2005/8/layout/list1"/>
    <dgm:cxn modelId="{14939B17-BCA2-4F4B-ADB4-657A6B66718A}" type="presParOf" srcId="{A695F067-2841-462B-92AC-CC286214BA32}" destId="{98A5BC8C-A405-4427-BA99-80763147DB63}" srcOrd="11" destOrd="0" presId="urn:microsoft.com/office/officeart/2005/8/layout/list1"/>
    <dgm:cxn modelId="{7881723D-FED0-4248-A887-2E606386AFAB}" type="presParOf" srcId="{A695F067-2841-462B-92AC-CC286214BA32}" destId="{4E280CD0-A2DD-4C98-B195-1188E8AE8D63}" srcOrd="12" destOrd="0" presId="urn:microsoft.com/office/officeart/2005/8/layout/list1"/>
    <dgm:cxn modelId="{C8019DFB-7174-432E-8E60-8900BCB4BB6D}" type="presParOf" srcId="{4E280CD0-A2DD-4C98-B195-1188E8AE8D63}" destId="{BE85F364-A6BE-4BE1-A0A4-9910AB260274}" srcOrd="0" destOrd="0" presId="urn:microsoft.com/office/officeart/2005/8/layout/list1"/>
    <dgm:cxn modelId="{9D8ADEA0-ADA7-407C-B113-C1BC06B9FCE3}" type="presParOf" srcId="{4E280CD0-A2DD-4C98-B195-1188E8AE8D63}" destId="{8712EC9E-35DE-4F3F-A1DB-CF93807A76D5}" srcOrd="1" destOrd="0" presId="urn:microsoft.com/office/officeart/2005/8/layout/list1"/>
    <dgm:cxn modelId="{B06FA845-47B8-4C81-8B47-34707FD7048F}" type="presParOf" srcId="{A695F067-2841-462B-92AC-CC286214BA32}" destId="{95A9BA12-8A16-4185-8ED2-098BD7058F42}" srcOrd="13" destOrd="0" presId="urn:microsoft.com/office/officeart/2005/8/layout/list1"/>
    <dgm:cxn modelId="{3E0077E4-C740-41D0-BB61-EE9715D43277}" type="presParOf" srcId="{A695F067-2841-462B-92AC-CC286214BA32}" destId="{7706A405-0309-49F6-975E-2C43EBF353C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2BFC06-34BB-4A32-8502-6A9A6F1EC8B8}"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de-DE"/>
        </a:p>
      </dgm:t>
    </dgm:pt>
    <dgm:pt modelId="{68EBD20C-0695-445A-8515-10CF23B0C2CD}">
      <dgm:prSet phldrT="[Text]"/>
      <dgm:spPr/>
      <dgm:t>
        <a:bodyPr/>
        <a:lstStyle/>
        <a:p>
          <a:r>
            <a:rPr lang="en-GB" altLang="x-none" dirty="0">
              <a:latin typeface="+mn-lt"/>
            </a:rPr>
            <a:t>Keep the report brief</a:t>
          </a:r>
          <a:endParaRPr lang="de-DE" dirty="0"/>
        </a:p>
      </dgm:t>
    </dgm:pt>
    <dgm:pt modelId="{4E2FC20B-7FC4-4388-84DC-F9966F44394D}" type="parTrans" cxnId="{2B76BFDB-47D0-4B8A-A9A0-28194D7100C7}">
      <dgm:prSet/>
      <dgm:spPr/>
      <dgm:t>
        <a:bodyPr/>
        <a:lstStyle/>
        <a:p>
          <a:endParaRPr lang="de-DE"/>
        </a:p>
      </dgm:t>
    </dgm:pt>
    <dgm:pt modelId="{71F9C89A-9A4B-4024-A30E-7FB317E928F1}" type="sibTrans" cxnId="{2B76BFDB-47D0-4B8A-A9A0-28194D7100C7}">
      <dgm:prSet/>
      <dgm:spPr/>
      <dgm:t>
        <a:bodyPr/>
        <a:lstStyle/>
        <a:p>
          <a:endParaRPr lang="de-DE"/>
        </a:p>
      </dgm:t>
    </dgm:pt>
    <dgm:pt modelId="{846D1BBB-FA7A-42FE-82B6-33CBC03E3EBF}">
      <dgm:prSet/>
      <dgm:spPr/>
      <dgm:t>
        <a:bodyPr/>
        <a:lstStyle/>
        <a:p>
          <a:r>
            <a:rPr lang="en-GB" altLang="x-none">
              <a:latin typeface="+mn-lt"/>
            </a:rPr>
            <a:t>Never point fingers at individuals</a:t>
          </a:r>
          <a:endParaRPr lang="en-GB" altLang="x-none" dirty="0">
            <a:latin typeface="+mn-lt"/>
          </a:endParaRPr>
        </a:p>
      </dgm:t>
    </dgm:pt>
    <dgm:pt modelId="{5E5CA0A5-5FE3-4967-941D-E74AF777FD61}" type="parTrans" cxnId="{6D3BE469-EC8E-4A8A-AFDE-B4D9FD2245B6}">
      <dgm:prSet/>
      <dgm:spPr/>
      <dgm:t>
        <a:bodyPr/>
        <a:lstStyle/>
        <a:p>
          <a:endParaRPr lang="de-DE"/>
        </a:p>
      </dgm:t>
    </dgm:pt>
    <dgm:pt modelId="{A8B2C69F-C553-4743-81FB-0FF31078CB11}" type="sibTrans" cxnId="{6D3BE469-EC8E-4A8A-AFDE-B4D9FD2245B6}">
      <dgm:prSet/>
      <dgm:spPr/>
      <dgm:t>
        <a:bodyPr/>
        <a:lstStyle/>
        <a:p>
          <a:endParaRPr lang="de-DE"/>
        </a:p>
      </dgm:t>
    </dgm:pt>
    <dgm:pt modelId="{44C852D5-33FB-4035-A3C1-D3CA2CC90359}">
      <dgm:prSet/>
      <dgm:spPr/>
      <dgm:t>
        <a:bodyPr/>
        <a:lstStyle/>
        <a:p>
          <a:r>
            <a:rPr lang="en-GB" altLang="x-none" dirty="0">
              <a:latin typeface="+mn-lt"/>
            </a:rPr>
            <a:t>Focus on a limited number of core points/recommendations</a:t>
          </a:r>
          <a:endParaRPr lang="en-GB" altLang="x-none" dirty="0">
            <a:latin typeface="+mn-lt"/>
            <a:sym typeface="Wingdings" panose="05000000000000000000" pitchFamily="2" charset="2"/>
          </a:endParaRPr>
        </a:p>
      </dgm:t>
    </dgm:pt>
    <dgm:pt modelId="{DE1CD1DD-8821-412D-A8A2-A19CE47430F2}" type="parTrans" cxnId="{F946A975-21B4-4571-B636-72C5A8943049}">
      <dgm:prSet/>
      <dgm:spPr/>
      <dgm:t>
        <a:bodyPr/>
        <a:lstStyle/>
        <a:p>
          <a:endParaRPr lang="de-DE"/>
        </a:p>
      </dgm:t>
    </dgm:pt>
    <dgm:pt modelId="{3FCABC39-B2AF-46F3-89AC-639298ECE6AB}" type="sibTrans" cxnId="{F946A975-21B4-4571-B636-72C5A8943049}">
      <dgm:prSet/>
      <dgm:spPr/>
      <dgm:t>
        <a:bodyPr/>
        <a:lstStyle/>
        <a:p>
          <a:endParaRPr lang="de-DE"/>
        </a:p>
      </dgm:t>
    </dgm:pt>
    <dgm:pt modelId="{D47440F5-E67A-4E96-8652-FDC7DB6382E1}">
      <dgm:prSet/>
      <dgm:spPr/>
      <dgm:t>
        <a:bodyPr/>
        <a:lstStyle/>
        <a:p>
          <a:r>
            <a:rPr lang="en-GB" altLang="x-none">
              <a:latin typeface="+mn-lt"/>
              <a:sym typeface="Wingdings" panose="05000000000000000000" pitchFamily="2" charset="2"/>
            </a:rPr>
            <a:t>Clear structure</a:t>
          </a:r>
          <a:endParaRPr lang="en-GB" altLang="x-none" dirty="0">
            <a:latin typeface="+mn-lt"/>
          </a:endParaRPr>
        </a:p>
      </dgm:t>
    </dgm:pt>
    <dgm:pt modelId="{112D3585-5429-4493-8AFF-1796AB16CE8D}" type="parTrans" cxnId="{0B6D8CB2-1276-4CCD-9566-9923C8F74547}">
      <dgm:prSet/>
      <dgm:spPr/>
      <dgm:t>
        <a:bodyPr/>
        <a:lstStyle/>
        <a:p>
          <a:endParaRPr lang="de-DE"/>
        </a:p>
      </dgm:t>
    </dgm:pt>
    <dgm:pt modelId="{6C7FBE6C-F910-42E4-BF0D-645069C92093}" type="sibTrans" cxnId="{0B6D8CB2-1276-4CCD-9566-9923C8F74547}">
      <dgm:prSet/>
      <dgm:spPr/>
      <dgm:t>
        <a:bodyPr/>
        <a:lstStyle/>
        <a:p>
          <a:endParaRPr lang="de-DE"/>
        </a:p>
      </dgm:t>
    </dgm:pt>
    <dgm:pt modelId="{A8D36EFA-D43E-437B-A043-291F9F21D2DD}">
      <dgm:prSet phldrT="[Text]"/>
      <dgm:spPr/>
      <dgm:t>
        <a:bodyPr/>
        <a:lstStyle/>
        <a:p>
          <a:r>
            <a:rPr lang="en-GB" altLang="x-none">
              <a:latin typeface="+mn-lt"/>
              <a:sym typeface="Wingdings" panose="05000000000000000000" pitchFamily="2" charset="2"/>
            </a:rPr>
            <a:t> Clients have little time, some will only read the executive summary</a:t>
          </a:r>
          <a:endParaRPr lang="de-DE" dirty="0"/>
        </a:p>
      </dgm:t>
    </dgm:pt>
    <dgm:pt modelId="{543C6735-2878-48BF-B0FB-CBB31019A63E}" type="parTrans" cxnId="{CCA072A4-AB43-4465-9B29-D20942F1EAD7}">
      <dgm:prSet/>
      <dgm:spPr/>
      <dgm:t>
        <a:bodyPr/>
        <a:lstStyle/>
        <a:p>
          <a:endParaRPr lang="de-DE"/>
        </a:p>
      </dgm:t>
    </dgm:pt>
    <dgm:pt modelId="{144B11E0-9D35-4C67-9A25-A12368A8D6E6}" type="sibTrans" cxnId="{CCA072A4-AB43-4465-9B29-D20942F1EAD7}">
      <dgm:prSet/>
      <dgm:spPr/>
      <dgm:t>
        <a:bodyPr/>
        <a:lstStyle/>
        <a:p>
          <a:endParaRPr lang="de-DE"/>
        </a:p>
      </dgm:t>
    </dgm:pt>
    <dgm:pt modelId="{71C4BCC0-7AFF-4D5F-B977-6FB938DA8F94}">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Too much data/too many recommendations are overwhelming</a:t>
          </a:r>
        </a:p>
      </dgm:t>
    </dgm:pt>
    <dgm:pt modelId="{16A07B2D-2475-4D90-8017-EB67565F457F}" type="parTrans" cxnId="{DBC31B9D-1D5A-4661-8A52-5BA85F06BE7A}">
      <dgm:prSet/>
      <dgm:spPr/>
      <dgm:t>
        <a:bodyPr/>
        <a:lstStyle/>
        <a:p>
          <a:endParaRPr lang="de-DE"/>
        </a:p>
      </dgm:t>
    </dgm:pt>
    <dgm:pt modelId="{B4760FCC-187A-4C6F-AD1E-0D262C308F97}" type="sibTrans" cxnId="{DBC31B9D-1D5A-4661-8A52-5BA85F06BE7A}">
      <dgm:prSet/>
      <dgm:spPr/>
      <dgm:t>
        <a:bodyPr/>
        <a:lstStyle/>
        <a:p>
          <a:endParaRPr lang="de-DE"/>
        </a:p>
      </dgm:t>
    </dgm:pt>
    <dgm:pt modelId="{A695F067-2841-462B-92AC-CC286214BA32}" type="pres">
      <dgm:prSet presAssocID="{FD2BFC06-34BB-4A32-8502-6A9A6F1EC8B8}" presName="linear" presStyleCnt="0">
        <dgm:presLayoutVars>
          <dgm:dir/>
          <dgm:animLvl val="lvl"/>
          <dgm:resizeHandles val="exact"/>
        </dgm:presLayoutVars>
      </dgm:prSet>
      <dgm:spPr/>
    </dgm:pt>
    <dgm:pt modelId="{B9C4D7EA-2815-4A62-A85D-6885162F944D}" type="pres">
      <dgm:prSet presAssocID="{68EBD20C-0695-445A-8515-10CF23B0C2CD}" presName="parentLin" presStyleCnt="0"/>
      <dgm:spPr/>
    </dgm:pt>
    <dgm:pt modelId="{72A7210F-DED9-4DEE-A3DC-32E687B8B7B8}" type="pres">
      <dgm:prSet presAssocID="{68EBD20C-0695-445A-8515-10CF23B0C2CD}" presName="parentLeftMargin" presStyleLbl="node1" presStyleIdx="0" presStyleCnt="4"/>
      <dgm:spPr/>
    </dgm:pt>
    <dgm:pt modelId="{BFE43A7B-C850-43AB-8C87-011E8F08D595}" type="pres">
      <dgm:prSet presAssocID="{68EBD20C-0695-445A-8515-10CF23B0C2CD}" presName="parentText" presStyleLbl="node1" presStyleIdx="0" presStyleCnt="4">
        <dgm:presLayoutVars>
          <dgm:chMax val="0"/>
          <dgm:bulletEnabled val="1"/>
        </dgm:presLayoutVars>
      </dgm:prSet>
      <dgm:spPr/>
    </dgm:pt>
    <dgm:pt modelId="{EC5C4EC4-C795-4AB9-8525-D2F2B3DFB420}" type="pres">
      <dgm:prSet presAssocID="{68EBD20C-0695-445A-8515-10CF23B0C2CD}" presName="negativeSpace" presStyleCnt="0"/>
      <dgm:spPr/>
    </dgm:pt>
    <dgm:pt modelId="{751BBDF1-5A8E-46B1-8666-4D313BB70483}" type="pres">
      <dgm:prSet presAssocID="{68EBD20C-0695-445A-8515-10CF23B0C2CD}" presName="childText" presStyleLbl="conFgAcc1" presStyleIdx="0" presStyleCnt="4">
        <dgm:presLayoutVars>
          <dgm:bulletEnabled val="1"/>
        </dgm:presLayoutVars>
      </dgm:prSet>
      <dgm:spPr/>
    </dgm:pt>
    <dgm:pt modelId="{59E91F09-D12A-4D2A-92F4-0043669C9F3F}" type="pres">
      <dgm:prSet presAssocID="{71F9C89A-9A4B-4024-A30E-7FB317E928F1}" presName="spaceBetweenRectangles" presStyleCnt="0"/>
      <dgm:spPr/>
    </dgm:pt>
    <dgm:pt modelId="{F32381EE-685A-496A-84B6-3EF0DEC82F50}" type="pres">
      <dgm:prSet presAssocID="{846D1BBB-FA7A-42FE-82B6-33CBC03E3EBF}" presName="parentLin" presStyleCnt="0"/>
      <dgm:spPr/>
    </dgm:pt>
    <dgm:pt modelId="{5B71F690-0441-4919-8906-E1FFE575D70C}" type="pres">
      <dgm:prSet presAssocID="{846D1BBB-FA7A-42FE-82B6-33CBC03E3EBF}" presName="parentLeftMargin" presStyleLbl="node1" presStyleIdx="0" presStyleCnt="4"/>
      <dgm:spPr/>
    </dgm:pt>
    <dgm:pt modelId="{B817D179-CB70-4EF3-A32B-2C92EC7C871E}" type="pres">
      <dgm:prSet presAssocID="{846D1BBB-FA7A-42FE-82B6-33CBC03E3EBF}" presName="parentText" presStyleLbl="node1" presStyleIdx="1" presStyleCnt="4">
        <dgm:presLayoutVars>
          <dgm:chMax val="0"/>
          <dgm:bulletEnabled val="1"/>
        </dgm:presLayoutVars>
      </dgm:prSet>
      <dgm:spPr/>
    </dgm:pt>
    <dgm:pt modelId="{F9B70891-D553-426E-BFBD-4BA298390D58}" type="pres">
      <dgm:prSet presAssocID="{846D1BBB-FA7A-42FE-82B6-33CBC03E3EBF}" presName="negativeSpace" presStyleCnt="0"/>
      <dgm:spPr/>
    </dgm:pt>
    <dgm:pt modelId="{CE2D3B49-0AC1-4E23-A137-9BA61DBB6ADE}" type="pres">
      <dgm:prSet presAssocID="{846D1BBB-FA7A-42FE-82B6-33CBC03E3EBF}" presName="childText" presStyleLbl="conFgAcc1" presStyleIdx="1" presStyleCnt="4">
        <dgm:presLayoutVars>
          <dgm:bulletEnabled val="1"/>
        </dgm:presLayoutVars>
      </dgm:prSet>
      <dgm:spPr/>
    </dgm:pt>
    <dgm:pt modelId="{8D2640AB-8E71-4CF2-8743-8E19EB38FA9B}" type="pres">
      <dgm:prSet presAssocID="{A8B2C69F-C553-4743-81FB-0FF31078CB11}" presName="spaceBetweenRectangles" presStyleCnt="0"/>
      <dgm:spPr/>
    </dgm:pt>
    <dgm:pt modelId="{CBFC18C5-C4D5-4AD8-9237-204DF49C6405}" type="pres">
      <dgm:prSet presAssocID="{44C852D5-33FB-4035-A3C1-D3CA2CC90359}" presName="parentLin" presStyleCnt="0"/>
      <dgm:spPr/>
    </dgm:pt>
    <dgm:pt modelId="{EE793C24-77C4-4A6F-96EE-81AA7C47E262}" type="pres">
      <dgm:prSet presAssocID="{44C852D5-33FB-4035-A3C1-D3CA2CC90359}" presName="parentLeftMargin" presStyleLbl="node1" presStyleIdx="1" presStyleCnt="4"/>
      <dgm:spPr/>
    </dgm:pt>
    <dgm:pt modelId="{19A56A07-4E6C-4CDF-B081-EC3042B372E6}" type="pres">
      <dgm:prSet presAssocID="{44C852D5-33FB-4035-A3C1-D3CA2CC90359}" presName="parentText" presStyleLbl="node1" presStyleIdx="2" presStyleCnt="4">
        <dgm:presLayoutVars>
          <dgm:chMax val="0"/>
          <dgm:bulletEnabled val="1"/>
        </dgm:presLayoutVars>
      </dgm:prSet>
      <dgm:spPr/>
    </dgm:pt>
    <dgm:pt modelId="{4AC0A9C2-61E3-44E5-9EA0-B202C686D53D}" type="pres">
      <dgm:prSet presAssocID="{44C852D5-33FB-4035-A3C1-D3CA2CC90359}" presName="negativeSpace" presStyleCnt="0"/>
      <dgm:spPr/>
    </dgm:pt>
    <dgm:pt modelId="{18211723-9585-47AB-A5DE-D6F44F93335A}" type="pres">
      <dgm:prSet presAssocID="{44C852D5-33FB-4035-A3C1-D3CA2CC90359}" presName="childText" presStyleLbl="conFgAcc1" presStyleIdx="2" presStyleCnt="4">
        <dgm:presLayoutVars>
          <dgm:bulletEnabled val="1"/>
        </dgm:presLayoutVars>
      </dgm:prSet>
      <dgm:spPr/>
    </dgm:pt>
    <dgm:pt modelId="{E223E503-6F87-4FB9-8105-48E867F83C79}" type="pres">
      <dgm:prSet presAssocID="{3FCABC39-B2AF-46F3-89AC-639298ECE6AB}" presName="spaceBetweenRectangles" presStyleCnt="0"/>
      <dgm:spPr/>
    </dgm:pt>
    <dgm:pt modelId="{CC7D603E-CC95-4C64-B308-E75A497F6F3D}" type="pres">
      <dgm:prSet presAssocID="{D47440F5-E67A-4E96-8652-FDC7DB6382E1}" presName="parentLin" presStyleCnt="0"/>
      <dgm:spPr/>
    </dgm:pt>
    <dgm:pt modelId="{D9579FD6-1F82-46A0-80EC-FB12D1128971}" type="pres">
      <dgm:prSet presAssocID="{D47440F5-E67A-4E96-8652-FDC7DB6382E1}" presName="parentLeftMargin" presStyleLbl="node1" presStyleIdx="2" presStyleCnt="4"/>
      <dgm:spPr/>
    </dgm:pt>
    <dgm:pt modelId="{6588908A-2F00-44FA-8FD2-C4BD1FDABDF5}" type="pres">
      <dgm:prSet presAssocID="{D47440F5-E67A-4E96-8652-FDC7DB6382E1}" presName="parentText" presStyleLbl="node1" presStyleIdx="3" presStyleCnt="4">
        <dgm:presLayoutVars>
          <dgm:chMax val="0"/>
          <dgm:bulletEnabled val="1"/>
        </dgm:presLayoutVars>
      </dgm:prSet>
      <dgm:spPr/>
    </dgm:pt>
    <dgm:pt modelId="{71D0C740-3F12-4CAE-BE8B-90D07B60DD90}" type="pres">
      <dgm:prSet presAssocID="{D47440F5-E67A-4E96-8652-FDC7DB6382E1}" presName="negativeSpace" presStyleCnt="0"/>
      <dgm:spPr/>
    </dgm:pt>
    <dgm:pt modelId="{154696CF-2F6D-4278-889B-28CD0B4128DB}" type="pres">
      <dgm:prSet presAssocID="{D47440F5-E67A-4E96-8652-FDC7DB6382E1}" presName="childText" presStyleLbl="conFgAcc1" presStyleIdx="3" presStyleCnt="4">
        <dgm:presLayoutVars>
          <dgm:bulletEnabled val="1"/>
        </dgm:presLayoutVars>
      </dgm:prSet>
      <dgm:spPr/>
    </dgm:pt>
  </dgm:ptLst>
  <dgm:cxnLst>
    <dgm:cxn modelId="{D4E11002-EDB2-4375-81BF-4D70D35C4B11}" type="presOf" srcId="{68EBD20C-0695-445A-8515-10CF23B0C2CD}" destId="{BFE43A7B-C850-43AB-8C87-011E8F08D595}" srcOrd="1" destOrd="0" presId="urn:microsoft.com/office/officeart/2005/8/layout/list1"/>
    <dgm:cxn modelId="{33FA091C-EC45-4804-9226-0ABB660D0D7C}" type="presOf" srcId="{FD2BFC06-34BB-4A32-8502-6A9A6F1EC8B8}" destId="{A695F067-2841-462B-92AC-CC286214BA32}" srcOrd="0" destOrd="0" presId="urn:microsoft.com/office/officeart/2005/8/layout/list1"/>
    <dgm:cxn modelId="{6D3BE469-EC8E-4A8A-AFDE-B4D9FD2245B6}" srcId="{FD2BFC06-34BB-4A32-8502-6A9A6F1EC8B8}" destId="{846D1BBB-FA7A-42FE-82B6-33CBC03E3EBF}" srcOrd="1" destOrd="0" parTransId="{5E5CA0A5-5FE3-4967-941D-E74AF777FD61}" sibTransId="{A8B2C69F-C553-4743-81FB-0FF31078CB11}"/>
    <dgm:cxn modelId="{C3ACEE4B-B23D-4570-9EF7-92DA37CE1B1A}" type="presOf" srcId="{846D1BBB-FA7A-42FE-82B6-33CBC03E3EBF}" destId="{5B71F690-0441-4919-8906-E1FFE575D70C}" srcOrd="0" destOrd="0" presId="urn:microsoft.com/office/officeart/2005/8/layout/list1"/>
    <dgm:cxn modelId="{1131AF50-271E-4528-B6AA-57DB45C60E98}" type="presOf" srcId="{44C852D5-33FB-4035-A3C1-D3CA2CC90359}" destId="{19A56A07-4E6C-4CDF-B081-EC3042B372E6}" srcOrd="1" destOrd="0" presId="urn:microsoft.com/office/officeart/2005/8/layout/list1"/>
    <dgm:cxn modelId="{F946A975-21B4-4571-B636-72C5A8943049}" srcId="{FD2BFC06-34BB-4A32-8502-6A9A6F1EC8B8}" destId="{44C852D5-33FB-4035-A3C1-D3CA2CC90359}" srcOrd="2" destOrd="0" parTransId="{DE1CD1DD-8821-412D-A8A2-A19CE47430F2}" sibTransId="{3FCABC39-B2AF-46F3-89AC-639298ECE6AB}"/>
    <dgm:cxn modelId="{2E51CD88-1BF8-4159-B2AA-A66548DD2328}" type="presOf" srcId="{68EBD20C-0695-445A-8515-10CF23B0C2CD}" destId="{72A7210F-DED9-4DEE-A3DC-32E687B8B7B8}" srcOrd="0" destOrd="0" presId="urn:microsoft.com/office/officeart/2005/8/layout/list1"/>
    <dgm:cxn modelId="{B81AEE99-E403-46C3-A730-46A7FB8B48B2}" type="presOf" srcId="{846D1BBB-FA7A-42FE-82B6-33CBC03E3EBF}" destId="{B817D179-CB70-4EF3-A32B-2C92EC7C871E}" srcOrd="1" destOrd="0" presId="urn:microsoft.com/office/officeart/2005/8/layout/list1"/>
    <dgm:cxn modelId="{DBC31B9D-1D5A-4661-8A52-5BA85F06BE7A}" srcId="{44C852D5-33FB-4035-A3C1-D3CA2CC90359}" destId="{71C4BCC0-7AFF-4D5F-B977-6FB938DA8F94}" srcOrd="0" destOrd="0" parTransId="{16A07B2D-2475-4D90-8017-EB67565F457F}" sibTransId="{B4760FCC-187A-4C6F-AD1E-0D262C308F97}"/>
    <dgm:cxn modelId="{BD950BA2-BFAF-460D-9625-EF9DC175D9E1}" type="presOf" srcId="{D47440F5-E67A-4E96-8652-FDC7DB6382E1}" destId="{6588908A-2F00-44FA-8FD2-C4BD1FDABDF5}" srcOrd="1" destOrd="0" presId="urn:microsoft.com/office/officeart/2005/8/layout/list1"/>
    <dgm:cxn modelId="{CCA072A4-AB43-4465-9B29-D20942F1EAD7}" srcId="{68EBD20C-0695-445A-8515-10CF23B0C2CD}" destId="{A8D36EFA-D43E-437B-A043-291F9F21D2DD}" srcOrd="0" destOrd="0" parTransId="{543C6735-2878-48BF-B0FB-CBB31019A63E}" sibTransId="{144B11E0-9D35-4C67-9A25-A12368A8D6E6}"/>
    <dgm:cxn modelId="{B2E5A7AA-4380-423D-92C7-14E2233A98C0}" type="presOf" srcId="{71C4BCC0-7AFF-4D5F-B977-6FB938DA8F94}" destId="{18211723-9585-47AB-A5DE-D6F44F93335A}" srcOrd="0" destOrd="0" presId="urn:microsoft.com/office/officeart/2005/8/layout/list1"/>
    <dgm:cxn modelId="{0B6D8CB2-1276-4CCD-9566-9923C8F74547}" srcId="{FD2BFC06-34BB-4A32-8502-6A9A6F1EC8B8}" destId="{D47440F5-E67A-4E96-8652-FDC7DB6382E1}" srcOrd="3" destOrd="0" parTransId="{112D3585-5429-4493-8AFF-1796AB16CE8D}" sibTransId="{6C7FBE6C-F910-42E4-BF0D-645069C92093}"/>
    <dgm:cxn modelId="{1B85CCB5-720C-4141-8BC5-8658F98C0EDC}" type="presOf" srcId="{D47440F5-E67A-4E96-8652-FDC7DB6382E1}" destId="{D9579FD6-1F82-46A0-80EC-FB12D1128971}" srcOrd="0" destOrd="0" presId="urn:microsoft.com/office/officeart/2005/8/layout/list1"/>
    <dgm:cxn modelId="{A4DFD5C2-2A29-4075-BBE6-0E93DC06E26E}" type="presOf" srcId="{A8D36EFA-D43E-437B-A043-291F9F21D2DD}" destId="{751BBDF1-5A8E-46B1-8666-4D313BB70483}" srcOrd="0" destOrd="0" presId="urn:microsoft.com/office/officeart/2005/8/layout/list1"/>
    <dgm:cxn modelId="{2B76BFDB-47D0-4B8A-A9A0-28194D7100C7}" srcId="{FD2BFC06-34BB-4A32-8502-6A9A6F1EC8B8}" destId="{68EBD20C-0695-445A-8515-10CF23B0C2CD}" srcOrd="0" destOrd="0" parTransId="{4E2FC20B-7FC4-4388-84DC-F9966F44394D}" sibTransId="{71F9C89A-9A4B-4024-A30E-7FB317E928F1}"/>
    <dgm:cxn modelId="{DA52ADF6-1BC5-4AC1-8CB8-B2165584F0BD}" type="presOf" srcId="{44C852D5-33FB-4035-A3C1-D3CA2CC90359}" destId="{EE793C24-77C4-4A6F-96EE-81AA7C47E262}" srcOrd="0" destOrd="0" presId="urn:microsoft.com/office/officeart/2005/8/layout/list1"/>
    <dgm:cxn modelId="{C3C1C155-4B0B-436C-A294-D80899BD7D32}" type="presParOf" srcId="{A695F067-2841-462B-92AC-CC286214BA32}" destId="{B9C4D7EA-2815-4A62-A85D-6885162F944D}" srcOrd="0" destOrd="0" presId="urn:microsoft.com/office/officeart/2005/8/layout/list1"/>
    <dgm:cxn modelId="{3E64615C-952F-4ABD-B09F-A490D6D23B70}" type="presParOf" srcId="{B9C4D7EA-2815-4A62-A85D-6885162F944D}" destId="{72A7210F-DED9-4DEE-A3DC-32E687B8B7B8}" srcOrd="0" destOrd="0" presId="urn:microsoft.com/office/officeart/2005/8/layout/list1"/>
    <dgm:cxn modelId="{EF2C4253-37A0-40E3-A2F6-A406CF03CF2C}" type="presParOf" srcId="{B9C4D7EA-2815-4A62-A85D-6885162F944D}" destId="{BFE43A7B-C850-43AB-8C87-011E8F08D595}" srcOrd="1" destOrd="0" presId="urn:microsoft.com/office/officeart/2005/8/layout/list1"/>
    <dgm:cxn modelId="{FF20C983-389E-43E7-93CF-060F63FC33BA}" type="presParOf" srcId="{A695F067-2841-462B-92AC-CC286214BA32}" destId="{EC5C4EC4-C795-4AB9-8525-D2F2B3DFB420}" srcOrd="1" destOrd="0" presId="urn:microsoft.com/office/officeart/2005/8/layout/list1"/>
    <dgm:cxn modelId="{F87661A8-A8C1-4C60-8C88-A6E855F6CCED}" type="presParOf" srcId="{A695F067-2841-462B-92AC-CC286214BA32}" destId="{751BBDF1-5A8E-46B1-8666-4D313BB70483}" srcOrd="2" destOrd="0" presId="urn:microsoft.com/office/officeart/2005/8/layout/list1"/>
    <dgm:cxn modelId="{7A9EF692-8609-43DF-9657-4A3641BD356B}" type="presParOf" srcId="{A695F067-2841-462B-92AC-CC286214BA32}" destId="{59E91F09-D12A-4D2A-92F4-0043669C9F3F}" srcOrd="3" destOrd="0" presId="urn:microsoft.com/office/officeart/2005/8/layout/list1"/>
    <dgm:cxn modelId="{BBFA5380-BB0E-4F3E-83B1-AB3AAEDA79E4}" type="presParOf" srcId="{A695F067-2841-462B-92AC-CC286214BA32}" destId="{F32381EE-685A-496A-84B6-3EF0DEC82F50}" srcOrd="4" destOrd="0" presId="urn:microsoft.com/office/officeart/2005/8/layout/list1"/>
    <dgm:cxn modelId="{8A669B4D-9026-4703-8204-7862897D1E0C}" type="presParOf" srcId="{F32381EE-685A-496A-84B6-3EF0DEC82F50}" destId="{5B71F690-0441-4919-8906-E1FFE575D70C}" srcOrd="0" destOrd="0" presId="urn:microsoft.com/office/officeart/2005/8/layout/list1"/>
    <dgm:cxn modelId="{6172A921-C977-4795-BF4B-AB2BF2D6E990}" type="presParOf" srcId="{F32381EE-685A-496A-84B6-3EF0DEC82F50}" destId="{B817D179-CB70-4EF3-A32B-2C92EC7C871E}" srcOrd="1" destOrd="0" presId="urn:microsoft.com/office/officeart/2005/8/layout/list1"/>
    <dgm:cxn modelId="{B110ABEC-2C95-43B2-9615-81556BE16FAD}" type="presParOf" srcId="{A695F067-2841-462B-92AC-CC286214BA32}" destId="{F9B70891-D553-426E-BFBD-4BA298390D58}" srcOrd="5" destOrd="0" presId="urn:microsoft.com/office/officeart/2005/8/layout/list1"/>
    <dgm:cxn modelId="{3F5EA9C7-6B00-41CF-920A-F55937081524}" type="presParOf" srcId="{A695F067-2841-462B-92AC-CC286214BA32}" destId="{CE2D3B49-0AC1-4E23-A137-9BA61DBB6ADE}" srcOrd="6" destOrd="0" presId="urn:microsoft.com/office/officeart/2005/8/layout/list1"/>
    <dgm:cxn modelId="{8CF927AE-2BDB-4125-9369-FC1314470096}" type="presParOf" srcId="{A695F067-2841-462B-92AC-CC286214BA32}" destId="{8D2640AB-8E71-4CF2-8743-8E19EB38FA9B}" srcOrd="7" destOrd="0" presId="urn:microsoft.com/office/officeart/2005/8/layout/list1"/>
    <dgm:cxn modelId="{08873392-A923-4947-85F2-15F1DC7BEAE5}" type="presParOf" srcId="{A695F067-2841-462B-92AC-CC286214BA32}" destId="{CBFC18C5-C4D5-4AD8-9237-204DF49C6405}" srcOrd="8" destOrd="0" presId="urn:microsoft.com/office/officeart/2005/8/layout/list1"/>
    <dgm:cxn modelId="{C0886D7E-BCC1-4461-8534-05F339739A66}" type="presParOf" srcId="{CBFC18C5-C4D5-4AD8-9237-204DF49C6405}" destId="{EE793C24-77C4-4A6F-96EE-81AA7C47E262}" srcOrd="0" destOrd="0" presId="urn:microsoft.com/office/officeart/2005/8/layout/list1"/>
    <dgm:cxn modelId="{9D7DE481-6B64-4040-8B86-5992D1A412A9}" type="presParOf" srcId="{CBFC18C5-C4D5-4AD8-9237-204DF49C6405}" destId="{19A56A07-4E6C-4CDF-B081-EC3042B372E6}" srcOrd="1" destOrd="0" presId="urn:microsoft.com/office/officeart/2005/8/layout/list1"/>
    <dgm:cxn modelId="{8E603022-CDD4-46E6-B6E0-256F578D08D1}" type="presParOf" srcId="{A695F067-2841-462B-92AC-CC286214BA32}" destId="{4AC0A9C2-61E3-44E5-9EA0-B202C686D53D}" srcOrd="9" destOrd="0" presId="urn:microsoft.com/office/officeart/2005/8/layout/list1"/>
    <dgm:cxn modelId="{14581927-B948-4C21-8869-650135E36146}" type="presParOf" srcId="{A695F067-2841-462B-92AC-CC286214BA32}" destId="{18211723-9585-47AB-A5DE-D6F44F93335A}" srcOrd="10" destOrd="0" presId="urn:microsoft.com/office/officeart/2005/8/layout/list1"/>
    <dgm:cxn modelId="{AF611CA1-7B7E-45FA-98E9-B3FC341D51BC}" type="presParOf" srcId="{A695F067-2841-462B-92AC-CC286214BA32}" destId="{E223E503-6F87-4FB9-8105-48E867F83C79}" srcOrd="11" destOrd="0" presId="urn:microsoft.com/office/officeart/2005/8/layout/list1"/>
    <dgm:cxn modelId="{A1EC5A27-96CC-46B9-ACAF-9CAF260B4D52}" type="presParOf" srcId="{A695F067-2841-462B-92AC-CC286214BA32}" destId="{CC7D603E-CC95-4C64-B308-E75A497F6F3D}" srcOrd="12" destOrd="0" presId="urn:microsoft.com/office/officeart/2005/8/layout/list1"/>
    <dgm:cxn modelId="{78451DB0-C133-44FE-809A-625DEA621E19}" type="presParOf" srcId="{CC7D603E-CC95-4C64-B308-E75A497F6F3D}" destId="{D9579FD6-1F82-46A0-80EC-FB12D1128971}" srcOrd="0" destOrd="0" presId="urn:microsoft.com/office/officeart/2005/8/layout/list1"/>
    <dgm:cxn modelId="{6A25A94E-F3F5-4A26-AE8C-AFB494A0FCD3}" type="presParOf" srcId="{CC7D603E-CC95-4C64-B308-E75A497F6F3D}" destId="{6588908A-2F00-44FA-8FD2-C4BD1FDABDF5}" srcOrd="1" destOrd="0" presId="urn:microsoft.com/office/officeart/2005/8/layout/list1"/>
    <dgm:cxn modelId="{065D17CB-7FB8-4206-80FB-D993AC45FEDF}" type="presParOf" srcId="{A695F067-2841-462B-92AC-CC286214BA32}" destId="{71D0C740-3F12-4CAE-BE8B-90D07B60DD90}" srcOrd="13" destOrd="0" presId="urn:microsoft.com/office/officeart/2005/8/layout/list1"/>
    <dgm:cxn modelId="{C3E4A5D8-CC0B-405B-B9ED-6293C3B24259}" type="presParOf" srcId="{A695F067-2841-462B-92AC-CC286214BA32}" destId="{154696CF-2F6D-4278-889B-28CD0B4128D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0F32C1-83A1-4A08-8A41-90265A9CBA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de-DE"/>
        </a:p>
      </dgm:t>
    </dgm:pt>
    <dgm:pt modelId="{9105CB07-2553-421E-9B28-6EA119613C51}">
      <dgm:prSet phldrT="[Text]"/>
      <dgm:spPr/>
      <dgm:t>
        <a:bodyPr/>
        <a:lstStyle/>
        <a:p>
          <a:pPr>
            <a:buFont typeface="+mj-lt"/>
            <a:buAutoNum type="alphaLcPeriod"/>
          </a:pPr>
          <a:r>
            <a:rPr lang="en-GB" altLang="x-none" dirty="0">
              <a:latin typeface="+mn-lt"/>
            </a:rPr>
            <a:t>Reports containing </a:t>
          </a:r>
          <a:r>
            <a:rPr lang="en-GB" altLang="x-none" b="1" u="sng" dirty="0">
              <a:latin typeface="+mn-lt"/>
            </a:rPr>
            <a:t>data summaries </a:t>
          </a:r>
          <a:r>
            <a:rPr lang="en-GB" altLang="x-none" dirty="0">
              <a:latin typeface="+mn-lt"/>
            </a:rPr>
            <a:t>only</a:t>
          </a:r>
          <a:endParaRPr lang="de-DE" dirty="0"/>
        </a:p>
      </dgm:t>
    </dgm:pt>
    <dgm:pt modelId="{CBAFCBDF-6963-4099-862E-116CE0E0943F}" type="parTrans" cxnId="{72FA3C6F-3A9F-490F-BDEF-4E46D084FEF2}">
      <dgm:prSet/>
      <dgm:spPr/>
      <dgm:t>
        <a:bodyPr/>
        <a:lstStyle/>
        <a:p>
          <a:endParaRPr lang="de-DE"/>
        </a:p>
      </dgm:t>
    </dgm:pt>
    <dgm:pt modelId="{4A73E838-D58A-4C1D-A465-EE90D0EAA70F}" type="sibTrans" cxnId="{72FA3C6F-3A9F-490F-BDEF-4E46D084FEF2}">
      <dgm:prSet/>
      <dgm:spPr/>
      <dgm:t>
        <a:bodyPr/>
        <a:lstStyle/>
        <a:p>
          <a:endParaRPr lang="de-DE"/>
        </a:p>
      </dgm:t>
    </dgm:pt>
    <dgm:pt modelId="{F4E9D98D-8EC5-4EB7-AA8C-62BF2CE6C434}">
      <dgm:prSet/>
      <dgm:spPr/>
      <dgm:t>
        <a:bodyPr/>
        <a:lstStyle/>
        <a:p>
          <a:r>
            <a:rPr lang="en-GB" altLang="x-none" dirty="0">
              <a:latin typeface="+mn-lt"/>
            </a:rPr>
            <a:t>Reports containing </a:t>
          </a:r>
          <a:r>
            <a:rPr lang="en-GB" altLang="x-none" b="1" u="sng" dirty="0">
              <a:latin typeface="+mn-lt"/>
            </a:rPr>
            <a:t>recommendations</a:t>
          </a:r>
          <a:r>
            <a:rPr lang="en-GB" altLang="x-none" b="1" dirty="0">
              <a:latin typeface="+mn-lt"/>
            </a:rPr>
            <a:t> </a:t>
          </a:r>
          <a:r>
            <a:rPr lang="en-GB" altLang="x-none" dirty="0">
              <a:latin typeface="+mn-lt"/>
            </a:rPr>
            <a:t>based on data analysis</a:t>
          </a:r>
        </a:p>
      </dgm:t>
    </dgm:pt>
    <dgm:pt modelId="{2C07E67E-7077-4192-9137-A7FAA2DE7B3B}" type="parTrans" cxnId="{296022BA-FEDA-4D45-8DDF-3E71DE8A2923}">
      <dgm:prSet/>
      <dgm:spPr/>
      <dgm:t>
        <a:bodyPr/>
        <a:lstStyle/>
        <a:p>
          <a:endParaRPr lang="de-DE"/>
        </a:p>
      </dgm:t>
    </dgm:pt>
    <dgm:pt modelId="{C5EAB45D-0B7C-462C-8FCC-06F5848B80D4}" type="sibTrans" cxnId="{296022BA-FEDA-4D45-8DDF-3E71DE8A2923}">
      <dgm:prSet/>
      <dgm:spPr/>
      <dgm:t>
        <a:bodyPr/>
        <a:lstStyle/>
        <a:p>
          <a:endParaRPr lang="de-DE"/>
        </a:p>
      </dgm:t>
    </dgm:pt>
    <dgm:pt modelId="{10BF6B98-0D42-44D0-8A1D-D1CFBE88E519}">
      <dgm:prSet/>
      <dgm:spPr/>
      <dgm:t>
        <a:bodyPr/>
        <a:lstStyle/>
        <a:p>
          <a:r>
            <a:rPr lang="en-GB" altLang="x-none" dirty="0">
              <a:latin typeface="+mn-lt"/>
            </a:rPr>
            <a:t>Provide an objective, unbiased expert perspective on a problem</a:t>
          </a:r>
        </a:p>
      </dgm:t>
    </dgm:pt>
    <dgm:pt modelId="{61936F29-65DD-4521-9015-C620C0199A14}" type="parTrans" cxnId="{7C4ECCA7-D9CC-4FDB-BCED-9AB2BE713C21}">
      <dgm:prSet/>
      <dgm:spPr/>
      <dgm:t>
        <a:bodyPr/>
        <a:lstStyle/>
        <a:p>
          <a:endParaRPr lang="de-DE"/>
        </a:p>
      </dgm:t>
    </dgm:pt>
    <dgm:pt modelId="{59B45BC3-C926-4C5F-B7EE-9DE6AE41ED24}" type="sibTrans" cxnId="{7C4ECCA7-D9CC-4FDB-BCED-9AB2BE713C21}">
      <dgm:prSet/>
      <dgm:spPr/>
      <dgm:t>
        <a:bodyPr/>
        <a:lstStyle/>
        <a:p>
          <a:endParaRPr lang="de-DE"/>
        </a:p>
      </dgm:t>
    </dgm:pt>
    <dgm:pt modelId="{274297FB-5023-47BB-A041-6C0D873DC52A}">
      <dgm:prSet/>
      <dgm:spPr/>
      <dgm:t>
        <a:bodyPr/>
        <a:lstStyle/>
        <a:p>
          <a:r>
            <a:rPr lang="en-GB" altLang="x-none" dirty="0">
              <a:latin typeface="+mn-lt"/>
            </a:rPr>
            <a:t>Reports containing </a:t>
          </a:r>
          <a:r>
            <a:rPr lang="en-GB" altLang="x-none" b="1" u="sng" dirty="0">
              <a:latin typeface="+mn-lt"/>
            </a:rPr>
            <a:t>recommendations + an</a:t>
          </a:r>
          <a:r>
            <a:rPr lang="en-GB" altLang="x-none" u="sng" dirty="0">
              <a:latin typeface="+mn-lt"/>
            </a:rPr>
            <a:t> </a:t>
          </a:r>
          <a:r>
            <a:rPr lang="en-GB" altLang="x-none" b="1" u="sng" dirty="0">
              <a:latin typeface="+mn-lt"/>
            </a:rPr>
            <a:t>implementation plan</a:t>
          </a:r>
        </a:p>
      </dgm:t>
    </dgm:pt>
    <dgm:pt modelId="{EAA6A317-049B-4E71-9066-265A6FC8D95D}" type="parTrans" cxnId="{ADD8F967-8B6B-4602-996A-D4B9FE588F8F}">
      <dgm:prSet/>
      <dgm:spPr/>
      <dgm:t>
        <a:bodyPr/>
        <a:lstStyle/>
        <a:p>
          <a:endParaRPr lang="de-DE"/>
        </a:p>
      </dgm:t>
    </dgm:pt>
    <dgm:pt modelId="{21AC47F9-18FA-4F7C-BBE9-6D586F192E4E}" type="sibTrans" cxnId="{ADD8F967-8B6B-4602-996A-D4B9FE588F8F}">
      <dgm:prSet/>
      <dgm:spPr/>
      <dgm:t>
        <a:bodyPr/>
        <a:lstStyle/>
        <a:p>
          <a:endParaRPr lang="de-DE"/>
        </a:p>
      </dgm:t>
    </dgm:pt>
    <dgm:pt modelId="{221D1A2D-6E3D-41E7-B1A4-7EB207719B9B}">
      <dgm:prSet/>
      <dgm:spPr/>
      <dgm:t>
        <a:bodyPr/>
        <a:lstStyle/>
        <a:p>
          <a:r>
            <a:rPr lang="en-GB" altLang="x-none" dirty="0">
              <a:latin typeface="+mn-lt"/>
            </a:rPr>
            <a:t>Usually includes specific action steps, timelines and implementation costs</a:t>
          </a:r>
        </a:p>
      </dgm:t>
    </dgm:pt>
    <dgm:pt modelId="{4F7F96AD-775A-4139-8413-A82494206DB8}" type="parTrans" cxnId="{1BE8822B-8205-4967-B5E6-0E5E3AB07BBD}">
      <dgm:prSet/>
      <dgm:spPr/>
      <dgm:t>
        <a:bodyPr/>
        <a:lstStyle/>
        <a:p>
          <a:endParaRPr lang="de-DE"/>
        </a:p>
      </dgm:t>
    </dgm:pt>
    <dgm:pt modelId="{DFC91562-F40A-4D04-9A00-7FFBC99EDE3F}" type="sibTrans" cxnId="{1BE8822B-8205-4967-B5E6-0E5E3AB07BBD}">
      <dgm:prSet/>
      <dgm:spPr/>
      <dgm:t>
        <a:bodyPr/>
        <a:lstStyle/>
        <a:p>
          <a:endParaRPr lang="de-DE"/>
        </a:p>
      </dgm:t>
    </dgm:pt>
    <dgm:pt modelId="{88A3319C-C1E6-49D2-81D6-5921C876A954}">
      <dgm:prSet/>
      <dgm:spPr/>
      <dgm:t>
        <a:bodyPr/>
        <a:lstStyle/>
        <a:p>
          <a:r>
            <a:rPr lang="en-GB" altLang="x-none">
              <a:latin typeface="+mn-lt"/>
            </a:rPr>
            <a:t>For example: surveys on employee job satisfaction</a:t>
          </a:r>
          <a:endParaRPr lang="en-GB" altLang="x-none" dirty="0">
            <a:latin typeface="+mn-lt"/>
          </a:endParaRPr>
        </a:p>
      </dgm:t>
    </dgm:pt>
    <dgm:pt modelId="{A7B61301-EDD7-4EF8-A4B0-A2A7833AC194}" type="parTrans" cxnId="{C4481EE5-B599-4FE9-80BA-79883E499822}">
      <dgm:prSet/>
      <dgm:spPr/>
      <dgm:t>
        <a:bodyPr/>
        <a:lstStyle/>
        <a:p>
          <a:endParaRPr lang="de-DE"/>
        </a:p>
      </dgm:t>
    </dgm:pt>
    <dgm:pt modelId="{67C83DDF-6BAB-454F-A73D-6EDB360DFED8}" type="sibTrans" cxnId="{C4481EE5-B599-4FE9-80BA-79883E499822}">
      <dgm:prSet/>
      <dgm:spPr/>
      <dgm:t>
        <a:bodyPr/>
        <a:lstStyle/>
        <a:p>
          <a:endParaRPr lang="de-DE"/>
        </a:p>
      </dgm:t>
    </dgm:pt>
    <dgm:pt modelId="{91E64760-929A-4DC3-B855-450B9B895CC0}" type="pres">
      <dgm:prSet presAssocID="{FB0F32C1-83A1-4A08-8A41-90265A9CBA79}" presName="Name0" presStyleCnt="0">
        <dgm:presLayoutVars>
          <dgm:dir/>
          <dgm:animLvl val="lvl"/>
          <dgm:resizeHandles val="exact"/>
        </dgm:presLayoutVars>
      </dgm:prSet>
      <dgm:spPr/>
    </dgm:pt>
    <dgm:pt modelId="{1DE0F1BF-5DF2-450D-B57D-2185A3F66837}" type="pres">
      <dgm:prSet presAssocID="{9105CB07-2553-421E-9B28-6EA119613C51}" presName="composite" presStyleCnt="0"/>
      <dgm:spPr/>
    </dgm:pt>
    <dgm:pt modelId="{1F5FD706-316A-43F5-A226-D0497E3A5CD1}" type="pres">
      <dgm:prSet presAssocID="{9105CB07-2553-421E-9B28-6EA119613C51}" presName="parTx" presStyleLbl="alignNode1" presStyleIdx="0" presStyleCnt="3">
        <dgm:presLayoutVars>
          <dgm:chMax val="0"/>
          <dgm:chPref val="0"/>
          <dgm:bulletEnabled val="1"/>
        </dgm:presLayoutVars>
      </dgm:prSet>
      <dgm:spPr/>
    </dgm:pt>
    <dgm:pt modelId="{D4906BA1-0AAE-40B6-8164-0CF870DE206E}" type="pres">
      <dgm:prSet presAssocID="{9105CB07-2553-421E-9B28-6EA119613C51}" presName="desTx" presStyleLbl="alignAccFollowNode1" presStyleIdx="0" presStyleCnt="3">
        <dgm:presLayoutVars>
          <dgm:bulletEnabled val="1"/>
        </dgm:presLayoutVars>
      </dgm:prSet>
      <dgm:spPr/>
    </dgm:pt>
    <dgm:pt modelId="{C18DA757-B84C-426D-A3A3-F42FFE30711D}" type="pres">
      <dgm:prSet presAssocID="{4A73E838-D58A-4C1D-A465-EE90D0EAA70F}" presName="space" presStyleCnt="0"/>
      <dgm:spPr/>
    </dgm:pt>
    <dgm:pt modelId="{C282947F-62E2-42E8-81DD-770F1D2736B7}" type="pres">
      <dgm:prSet presAssocID="{F4E9D98D-8EC5-4EB7-AA8C-62BF2CE6C434}" presName="composite" presStyleCnt="0"/>
      <dgm:spPr/>
    </dgm:pt>
    <dgm:pt modelId="{ADEAE92C-D63C-49B9-92A3-0DCF81FBAD97}" type="pres">
      <dgm:prSet presAssocID="{F4E9D98D-8EC5-4EB7-AA8C-62BF2CE6C434}" presName="parTx" presStyleLbl="alignNode1" presStyleIdx="1" presStyleCnt="3">
        <dgm:presLayoutVars>
          <dgm:chMax val="0"/>
          <dgm:chPref val="0"/>
          <dgm:bulletEnabled val="1"/>
        </dgm:presLayoutVars>
      </dgm:prSet>
      <dgm:spPr/>
    </dgm:pt>
    <dgm:pt modelId="{50D07A75-3353-42BE-9542-61971CD1BFDF}" type="pres">
      <dgm:prSet presAssocID="{F4E9D98D-8EC5-4EB7-AA8C-62BF2CE6C434}" presName="desTx" presStyleLbl="alignAccFollowNode1" presStyleIdx="1" presStyleCnt="3">
        <dgm:presLayoutVars>
          <dgm:bulletEnabled val="1"/>
        </dgm:presLayoutVars>
      </dgm:prSet>
      <dgm:spPr/>
    </dgm:pt>
    <dgm:pt modelId="{6D539010-7195-4140-A1AC-71554CB3BC04}" type="pres">
      <dgm:prSet presAssocID="{C5EAB45D-0B7C-462C-8FCC-06F5848B80D4}" presName="space" presStyleCnt="0"/>
      <dgm:spPr/>
    </dgm:pt>
    <dgm:pt modelId="{D55E03F1-1C6D-48C7-94CB-1C8A4E4BCD88}" type="pres">
      <dgm:prSet presAssocID="{274297FB-5023-47BB-A041-6C0D873DC52A}" presName="composite" presStyleCnt="0"/>
      <dgm:spPr/>
    </dgm:pt>
    <dgm:pt modelId="{17254812-976D-4F5D-BC97-6B0004934DF3}" type="pres">
      <dgm:prSet presAssocID="{274297FB-5023-47BB-A041-6C0D873DC52A}" presName="parTx" presStyleLbl="alignNode1" presStyleIdx="2" presStyleCnt="3">
        <dgm:presLayoutVars>
          <dgm:chMax val="0"/>
          <dgm:chPref val="0"/>
          <dgm:bulletEnabled val="1"/>
        </dgm:presLayoutVars>
      </dgm:prSet>
      <dgm:spPr/>
    </dgm:pt>
    <dgm:pt modelId="{7B832744-AF7D-4886-8D65-6F3794E1560A}" type="pres">
      <dgm:prSet presAssocID="{274297FB-5023-47BB-A041-6C0D873DC52A}" presName="desTx" presStyleLbl="alignAccFollowNode1" presStyleIdx="2" presStyleCnt="3">
        <dgm:presLayoutVars>
          <dgm:bulletEnabled val="1"/>
        </dgm:presLayoutVars>
      </dgm:prSet>
      <dgm:spPr/>
    </dgm:pt>
  </dgm:ptLst>
  <dgm:cxnLst>
    <dgm:cxn modelId="{1BE8822B-8205-4967-B5E6-0E5E3AB07BBD}" srcId="{274297FB-5023-47BB-A041-6C0D873DC52A}" destId="{221D1A2D-6E3D-41E7-B1A4-7EB207719B9B}" srcOrd="0" destOrd="0" parTransId="{4F7F96AD-775A-4139-8413-A82494206DB8}" sibTransId="{DFC91562-F40A-4D04-9A00-7FFBC99EDE3F}"/>
    <dgm:cxn modelId="{ADD8F967-8B6B-4602-996A-D4B9FE588F8F}" srcId="{FB0F32C1-83A1-4A08-8A41-90265A9CBA79}" destId="{274297FB-5023-47BB-A041-6C0D873DC52A}" srcOrd="2" destOrd="0" parTransId="{EAA6A317-049B-4E71-9066-265A6FC8D95D}" sibTransId="{21AC47F9-18FA-4F7C-BBE9-6D586F192E4E}"/>
    <dgm:cxn modelId="{72FA3C6F-3A9F-490F-BDEF-4E46D084FEF2}" srcId="{FB0F32C1-83A1-4A08-8A41-90265A9CBA79}" destId="{9105CB07-2553-421E-9B28-6EA119613C51}" srcOrd="0" destOrd="0" parTransId="{CBAFCBDF-6963-4099-862E-116CE0E0943F}" sibTransId="{4A73E838-D58A-4C1D-A465-EE90D0EAA70F}"/>
    <dgm:cxn modelId="{C3151695-80F0-44FC-B617-46ACA745AEDA}" type="presOf" srcId="{10BF6B98-0D42-44D0-8A1D-D1CFBE88E519}" destId="{50D07A75-3353-42BE-9542-61971CD1BFDF}" srcOrd="0" destOrd="0" presId="urn:microsoft.com/office/officeart/2005/8/layout/hList1"/>
    <dgm:cxn modelId="{690540A3-C3CA-44FD-9EF2-1B536B1302B4}" type="presOf" srcId="{274297FB-5023-47BB-A041-6C0D873DC52A}" destId="{17254812-976D-4F5D-BC97-6B0004934DF3}" srcOrd="0" destOrd="0" presId="urn:microsoft.com/office/officeart/2005/8/layout/hList1"/>
    <dgm:cxn modelId="{7C4ECCA7-D9CC-4FDB-BCED-9AB2BE713C21}" srcId="{F4E9D98D-8EC5-4EB7-AA8C-62BF2CE6C434}" destId="{10BF6B98-0D42-44D0-8A1D-D1CFBE88E519}" srcOrd="0" destOrd="0" parTransId="{61936F29-65DD-4521-9015-C620C0199A14}" sibTransId="{59B45BC3-C926-4C5F-B7EE-9DE6AE41ED24}"/>
    <dgm:cxn modelId="{296022BA-FEDA-4D45-8DDF-3E71DE8A2923}" srcId="{FB0F32C1-83A1-4A08-8A41-90265A9CBA79}" destId="{F4E9D98D-8EC5-4EB7-AA8C-62BF2CE6C434}" srcOrd="1" destOrd="0" parTransId="{2C07E67E-7077-4192-9137-A7FAA2DE7B3B}" sibTransId="{C5EAB45D-0B7C-462C-8FCC-06F5848B80D4}"/>
    <dgm:cxn modelId="{891198D4-45C4-46AD-87D2-61251D59A8FB}" type="presOf" srcId="{9105CB07-2553-421E-9B28-6EA119613C51}" destId="{1F5FD706-316A-43F5-A226-D0497E3A5CD1}" srcOrd="0" destOrd="0" presId="urn:microsoft.com/office/officeart/2005/8/layout/hList1"/>
    <dgm:cxn modelId="{F08D9DD4-D885-4736-84EF-E48172A661AF}" type="presOf" srcId="{F4E9D98D-8EC5-4EB7-AA8C-62BF2CE6C434}" destId="{ADEAE92C-D63C-49B9-92A3-0DCF81FBAD97}" srcOrd="0" destOrd="0" presId="urn:microsoft.com/office/officeart/2005/8/layout/hList1"/>
    <dgm:cxn modelId="{7B8E8ADF-0A04-40DE-9855-E76799285CAB}" type="presOf" srcId="{FB0F32C1-83A1-4A08-8A41-90265A9CBA79}" destId="{91E64760-929A-4DC3-B855-450B9B895CC0}" srcOrd="0" destOrd="0" presId="urn:microsoft.com/office/officeart/2005/8/layout/hList1"/>
    <dgm:cxn modelId="{667F32E2-FB90-4715-ABA2-FEB1ADD3EF86}" type="presOf" srcId="{221D1A2D-6E3D-41E7-B1A4-7EB207719B9B}" destId="{7B832744-AF7D-4886-8D65-6F3794E1560A}" srcOrd="0" destOrd="0" presId="urn:microsoft.com/office/officeart/2005/8/layout/hList1"/>
    <dgm:cxn modelId="{C4481EE5-B599-4FE9-80BA-79883E499822}" srcId="{9105CB07-2553-421E-9B28-6EA119613C51}" destId="{88A3319C-C1E6-49D2-81D6-5921C876A954}" srcOrd="0" destOrd="0" parTransId="{A7B61301-EDD7-4EF8-A4B0-A2A7833AC194}" sibTransId="{67C83DDF-6BAB-454F-A73D-6EDB360DFED8}"/>
    <dgm:cxn modelId="{48C422EA-8D39-4947-B8A1-CFEDCB6A64F1}" type="presOf" srcId="{88A3319C-C1E6-49D2-81D6-5921C876A954}" destId="{D4906BA1-0AAE-40B6-8164-0CF870DE206E}" srcOrd="0" destOrd="0" presId="urn:microsoft.com/office/officeart/2005/8/layout/hList1"/>
    <dgm:cxn modelId="{2FCA8D17-9C95-4736-88E6-F571426DA468}" type="presParOf" srcId="{91E64760-929A-4DC3-B855-450B9B895CC0}" destId="{1DE0F1BF-5DF2-450D-B57D-2185A3F66837}" srcOrd="0" destOrd="0" presId="urn:microsoft.com/office/officeart/2005/8/layout/hList1"/>
    <dgm:cxn modelId="{07D2B877-8D02-42EB-B5C9-95962B253F05}" type="presParOf" srcId="{1DE0F1BF-5DF2-450D-B57D-2185A3F66837}" destId="{1F5FD706-316A-43F5-A226-D0497E3A5CD1}" srcOrd="0" destOrd="0" presId="urn:microsoft.com/office/officeart/2005/8/layout/hList1"/>
    <dgm:cxn modelId="{117B28DC-ECF5-41EB-A4B4-69C27D57CC1F}" type="presParOf" srcId="{1DE0F1BF-5DF2-450D-B57D-2185A3F66837}" destId="{D4906BA1-0AAE-40B6-8164-0CF870DE206E}" srcOrd="1" destOrd="0" presId="urn:microsoft.com/office/officeart/2005/8/layout/hList1"/>
    <dgm:cxn modelId="{8BAC39C0-471C-4C57-B0E7-7D872BCB258A}" type="presParOf" srcId="{91E64760-929A-4DC3-B855-450B9B895CC0}" destId="{C18DA757-B84C-426D-A3A3-F42FFE30711D}" srcOrd="1" destOrd="0" presId="urn:microsoft.com/office/officeart/2005/8/layout/hList1"/>
    <dgm:cxn modelId="{D5F1FB63-E2F9-499A-9EB0-174BA2088FE3}" type="presParOf" srcId="{91E64760-929A-4DC3-B855-450B9B895CC0}" destId="{C282947F-62E2-42E8-81DD-770F1D2736B7}" srcOrd="2" destOrd="0" presId="urn:microsoft.com/office/officeart/2005/8/layout/hList1"/>
    <dgm:cxn modelId="{01123174-AB36-4B9F-AE13-A38159800C14}" type="presParOf" srcId="{C282947F-62E2-42E8-81DD-770F1D2736B7}" destId="{ADEAE92C-D63C-49B9-92A3-0DCF81FBAD97}" srcOrd="0" destOrd="0" presId="urn:microsoft.com/office/officeart/2005/8/layout/hList1"/>
    <dgm:cxn modelId="{CE762ED5-E95E-47F5-A530-B255A5F4AF28}" type="presParOf" srcId="{C282947F-62E2-42E8-81DD-770F1D2736B7}" destId="{50D07A75-3353-42BE-9542-61971CD1BFDF}" srcOrd="1" destOrd="0" presId="urn:microsoft.com/office/officeart/2005/8/layout/hList1"/>
    <dgm:cxn modelId="{A4A15B45-51E3-4A6F-9CA1-F34829AD12CA}" type="presParOf" srcId="{91E64760-929A-4DC3-B855-450B9B895CC0}" destId="{6D539010-7195-4140-A1AC-71554CB3BC04}" srcOrd="3" destOrd="0" presId="urn:microsoft.com/office/officeart/2005/8/layout/hList1"/>
    <dgm:cxn modelId="{124BDEB0-E907-4435-8655-203B19E76FF8}" type="presParOf" srcId="{91E64760-929A-4DC3-B855-450B9B895CC0}" destId="{D55E03F1-1C6D-48C7-94CB-1C8A4E4BCD88}" srcOrd="4" destOrd="0" presId="urn:microsoft.com/office/officeart/2005/8/layout/hList1"/>
    <dgm:cxn modelId="{AC441116-5701-48CD-B13E-B17AA174F2F4}" type="presParOf" srcId="{D55E03F1-1C6D-48C7-94CB-1C8A4E4BCD88}" destId="{17254812-976D-4F5D-BC97-6B0004934DF3}" srcOrd="0" destOrd="0" presId="urn:microsoft.com/office/officeart/2005/8/layout/hList1"/>
    <dgm:cxn modelId="{629DFEAF-A873-471F-A866-49B4AF553EAF}" type="presParOf" srcId="{D55E03F1-1C6D-48C7-94CB-1C8A4E4BCD88}" destId="{7B832744-AF7D-4886-8D65-6F3794E1560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BDF1-5A8E-46B1-8666-4D313BB70483}">
      <dsp:nvSpPr>
        <dsp:cNvPr id="0" name=""/>
        <dsp:cNvSpPr/>
      </dsp:nvSpPr>
      <dsp:spPr>
        <a:xfrm>
          <a:off x="0" y="62520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dirty="0">
              <a:latin typeface="+mn-lt"/>
              <a:sym typeface="Wingdings" panose="05000000000000000000" pitchFamily="2" charset="2"/>
            </a:rPr>
            <a:t> Focus on what is essential</a:t>
          </a:r>
          <a:endParaRPr lang="de-DE" sz="1800" kern="1200" dirty="0"/>
        </a:p>
      </dsp:txBody>
      <dsp:txXfrm>
        <a:off x="0" y="625203"/>
        <a:ext cx="8834120" cy="765450"/>
      </dsp:txXfrm>
    </dsp:sp>
    <dsp:sp modelId="{BFE43A7B-C850-43AB-8C87-011E8F08D595}">
      <dsp:nvSpPr>
        <dsp:cNvPr id="0" name=""/>
        <dsp:cNvSpPr/>
      </dsp:nvSpPr>
      <dsp:spPr>
        <a:xfrm>
          <a:off x="441706" y="359523"/>
          <a:ext cx="6183884" cy="531360"/>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Provide information that is practical and useful to the client</a:t>
          </a:r>
          <a:endParaRPr lang="de-DE" sz="1800" kern="1200" dirty="0"/>
        </a:p>
      </dsp:txBody>
      <dsp:txXfrm>
        <a:off x="467645" y="385462"/>
        <a:ext cx="6132006" cy="479482"/>
      </dsp:txXfrm>
    </dsp:sp>
    <dsp:sp modelId="{9D90A4FC-0CC9-4ABE-AE45-DFDEDBF99B7E}">
      <dsp:nvSpPr>
        <dsp:cNvPr id="0" name=""/>
        <dsp:cNvSpPr/>
      </dsp:nvSpPr>
      <dsp:spPr>
        <a:xfrm>
          <a:off x="0" y="1753533"/>
          <a:ext cx="8834120" cy="1048950"/>
        </a:xfrm>
        <a:prstGeom prst="rect">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dirty="0">
              <a:latin typeface="+mn-lt"/>
              <a:sym typeface="Wingdings" panose="05000000000000000000" pitchFamily="2" charset="2"/>
            </a:rPr>
            <a:t> No multi-clause sentences: it's a report, not a novel</a:t>
          </a:r>
          <a:endParaRPr lang="en-GB" altLang="x-none" sz="1800" kern="1200" dirty="0">
            <a:latin typeface="+mn-lt"/>
          </a:endParaRPr>
        </a:p>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No scientific language or professional jargon</a:t>
          </a:r>
          <a:endParaRPr lang="en-GB" altLang="x-none" sz="1800" kern="1200" dirty="0">
            <a:latin typeface="+mn-lt"/>
          </a:endParaRPr>
        </a:p>
      </dsp:txBody>
      <dsp:txXfrm>
        <a:off x="0" y="1753533"/>
        <a:ext cx="8834120" cy="1048950"/>
      </dsp:txXfrm>
    </dsp:sp>
    <dsp:sp modelId="{E544DEEA-B92D-4DF7-A255-F87EFFF2AED8}">
      <dsp:nvSpPr>
        <dsp:cNvPr id="0" name=""/>
        <dsp:cNvSpPr/>
      </dsp:nvSpPr>
      <dsp:spPr>
        <a:xfrm>
          <a:off x="441706" y="1487853"/>
          <a:ext cx="6183884" cy="531360"/>
        </a:xfrm>
        <a:prstGeom prst="roundRect">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Easy to read and to understand</a:t>
          </a:r>
        </a:p>
      </dsp:txBody>
      <dsp:txXfrm>
        <a:off x="467645" y="1513792"/>
        <a:ext cx="6132006" cy="479482"/>
      </dsp:txXfrm>
    </dsp:sp>
    <dsp:sp modelId="{7B4C3823-A315-4444-B216-DE3F6A06975A}">
      <dsp:nvSpPr>
        <dsp:cNvPr id="0" name=""/>
        <dsp:cNvSpPr/>
      </dsp:nvSpPr>
      <dsp:spPr>
        <a:xfrm>
          <a:off x="0" y="316536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Clear language, no fuzzy wording</a:t>
          </a:r>
          <a:endParaRPr lang="en-GB" altLang="x-none" sz="1800" kern="1200" dirty="0">
            <a:latin typeface="+mn-lt"/>
          </a:endParaRPr>
        </a:p>
      </dsp:txBody>
      <dsp:txXfrm>
        <a:off x="0" y="3165363"/>
        <a:ext cx="8834120" cy="765450"/>
      </dsp:txXfrm>
    </dsp:sp>
    <dsp:sp modelId="{2C171B23-F98E-4433-BD21-FF3E11139EA1}">
      <dsp:nvSpPr>
        <dsp:cNvPr id="0" name=""/>
        <dsp:cNvSpPr/>
      </dsp:nvSpPr>
      <dsp:spPr>
        <a:xfrm>
          <a:off x="441706" y="2899683"/>
          <a:ext cx="6183884" cy="531360"/>
        </a:xfrm>
        <a:prstGeom prst="roundRect">
          <a:avLst/>
        </a:prstGeom>
        <a:solidFill>
          <a:schemeClr val="accent6">
            <a:shade val="80000"/>
            <a:hueOff val="214187"/>
            <a:satOff val="-8606"/>
            <a:lumOff val="18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Be concise</a:t>
          </a:r>
        </a:p>
      </dsp:txBody>
      <dsp:txXfrm>
        <a:off x="467645" y="2925622"/>
        <a:ext cx="6132006" cy="479482"/>
      </dsp:txXfrm>
    </dsp:sp>
    <dsp:sp modelId="{7706A405-0309-49F6-975E-2C43EBF353CB}">
      <dsp:nvSpPr>
        <dsp:cNvPr id="0" name=""/>
        <dsp:cNvSpPr/>
      </dsp:nvSpPr>
      <dsp:spPr>
        <a:xfrm>
          <a:off x="0" y="429369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A</a:t>
          </a:r>
          <a:r>
            <a:rPr lang="en-GB" altLang="x-none" sz="1800" kern="1200" dirty="0">
              <a:latin typeface="+mn-lt"/>
            </a:rPr>
            <a:t>lways provide reliable/credible sources</a:t>
          </a:r>
        </a:p>
      </dsp:txBody>
      <dsp:txXfrm>
        <a:off x="0" y="4293693"/>
        <a:ext cx="8834120" cy="765450"/>
      </dsp:txXfrm>
    </dsp:sp>
    <dsp:sp modelId="{8712EC9E-35DE-4F3F-A1DB-CF93807A76D5}">
      <dsp:nvSpPr>
        <dsp:cNvPr id="0" name=""/>
        <dsp:cNvSpPr/>
      </dsp:nvSpPr>
      <dsp:spPr>
        <a:xfrm>
          <a:off x="441706" y="4028013"/>
          <a:ext cx="6183884" cy="531360"/>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Based on solid data</a:t>
          </a:r>
        </a:p>
      </dsp:txBody>
      <dsp:txXfrm>
        <a:off x="467645" y="4053952"/>
        <a:ext cx="6132006"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BDF1-5A8E-46B1-8666-4D313BB70483}">
      <dsp:nvSpPr>
        <dsp:cNvPr id="0" name=""/>
        <dsp:cNvSpPr/>
      </dsp:nvSpPr>
      <dsp:spPr>
        <a:xfrm>
          <a:off x="0" y="946202"/>
          <a:ext cx="9646920" cy="807975"/>
        </a:xfrm>
        <a:prstGeom prst="rect">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708" tIns="395732" rIns="748708" bIns="135128" numCol="1" spcCol="1270" anchor="t" anchorCtr="0">
          <a:noAutofit/>
        </a:bodyPr>
        <a:lstStyle/>
        <a:p>
          <a:pPr marL="171450" lvl="1" indent="-171450" algn="l" defTabSz="844550">
            <a:lnSpc>
              <a:spcPct val="90000"/>
            </a:lnSpc>
            <a:spcBef>
              <a:spcPct val="0"/>
            </a:spcBef>
            <a:spcAft>
              <a:spcPct val="15000"/>
            </a:spcAft>
            <a:buChar char="•"/>
          </a:pPr>
          <a:r>
            <a:rPr lang="en-GB" altLang="x-none" sz="1900" kern="1200">
              <a:latin typeface="+mn-lt"/>
              <a:sym typeface="Wingdings" panose="05000000000000000000" pitchFamily="2" charset="2"/>
            </a:rPr>
            <a:t> Clients have little time, some will only read the executive summary</a:t>
          </a:r>
          <a:endParaRPr lang="de-DE" sz="1900" kern="1200" dirty="0"/>
        </a:p>
      </dsp:txBody>
      <dsp:txXfrm>
        <a:off x="0" y="946202"/>
        <a:ext cx="9646920" cy="807975"/>
      </dsp:txXfrm>
    </dsp:sp>
    <dsp:sp modelId="{BFE43A7B-C850-43AB-8C87-011E8F08D595}">
      <dsp:nvSpPr>
        <dsp:cNvPr id="0" name=""/>
        <dsp:cNvSpPr/>
      </dsp:nvSpPr>
      <dsp:spPr>
        <a:xfrm>
          <a:off x="482346" y="665762"/>
          <a:ext cx="6752844" cy="560880"/>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dirty="0">
              <a:latin typeface="+mn-lt"/>
            </a:rPr>
            <a:t>Keep the report brief</a:t>
          </a:r>
          <a:endParaRPr lang="de-DE" sz="1900" kern="1200" dirty="0"/>
        </a:p>
      </dsp:txBody>
      <dsp:txXfrm>
        <a:off x="509726" y="693142"/>
        <a:ext cx="6698084" cy="506120"/>
      </dsp:txXfrm>
    </dsp:sp>
    <dsp:sp modelId="{CE2D3B49-0AC1-4E23-A137-9BA61DBB6ADE}">
      <dsp:nvSpPr>
        <dsp:cNvPr id="0" name=""/>
        <dsp:cNvSpPr/>
      </dsp:nvSpPr>
      <dsp:spPr>
        <a:xfrm>
          <a:off x="0" y="2137217"/>
          <a:ext cx="9646920" cy="478800"/>
        </a:xfrm>
        <a:prstGeom prst="rect">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17D179-CB70-4EF3-A32B-2C92EC7C871E}">
      <dsp:nvSpPr>
        <dsp:cNvPr id="0" name=""/>
        <dsp:cNvSpPr/>
      </dsp:nvSpPr>
      <dsp:spPr>
        <a:xfrm>
          <a:off x="482346" y="1856777"/>
          <a:ext cx="6752844" cy="560880"/>
        </a:xfrm>
        <a:prstGeom prst="roundRect">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a:latin typeface="+mn-lt"/>
            </a:rPr>
            <a:t>Never point fingers at individuals</a:t>
          </a:r>
          <a:endParaRPr lang="en-GB" altLang="x-none" sz="1900" kern="1200" dirty="0">
            <a:latin typeface="+mn-lt"/>
          </a:endParaRPr>
        </a:p>
      </dsp:txBody>
      <dsp:txXfrm>
        <a:off x="509726" y="1884157"/>
        <a:ext cx="6698084" cy="506120"/>
      </dsp:txXfrm>
    </dsp:sp>
    <dsp:sp modelId="{18211723-9585-47AB-A5DE-D6F44F93335A}">
      <dsp:nvSpPr>
        <dsp:cNvPr id="0" name=""/>
        <dsp:cNvSpPr/>
      </dsp:nvSpPr>
      <dsp:spPr>
        <a:xfrm>
          <a:off x="0" y="2999057"/>
          <a:ext cx="9646920" cy="807975"/>
        </a:xfrm>
        <a:prstGeom prst="rect">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708" tIns="395732" rIns="748708" bIns="135128" numCol="1" spcCol="1270" anchor="t" anchorCtr="0">
          <a:noAutofit/>
        </a:bodyPr>
        <a:lstStyle/>
        <a:p>
          <a:pPr marL="171450" lvl="1" indent="-171450" algn="l" defTabSz="844550">
            <a:lnSpc>
              <a:spcPct val="90000"/>
            </a:lnSpc>
            <a:spcBef>
              <a:spcPct val="0"/>
            </a:spcBef>
            <a:spcAft>
              <a:spcPct val="15000"/>
            </a:spcAft>
            <a:buChar char="•"/>
          </a:pPr>
          <a:r>
            <a:rPr lang="en-GB" altLang="x-none" sz="1900" kern="1200">
              <a:latin typeface="+mn-lt"/>
              <a:sym typeface="Wingdings" panose="05000000000000000000" pitchFamily="2" charset="2"/>
            </a:rPr>
            <a:t> </a:t>
          </a:r>
          <a:r>
            <a:rPr lang="en-GB" altLang="x-none" sz="1900" kern="1200" dirty="0">
              <a:latin typeface="+mn-lt"/>
              <a:sym typeface="Wingdings" panose="05000000000000000000" pitchFamily="2" charset="2"/>
            </a:rPr>
            <a:t>Too much data/too many recommendations are overwhelming</a:t>
          </a:r>
        </a:p>
      </dsp:txBody>
      <dsp:txXfrm>
        <a:off x="0" y="2999057"/>
        <a:ext cx="9646920" cy="807975"/>
      </dsp:txXfrm>
    </dsp:sp>
    <dsp:sp modelId="{19A56A07-4E6C-4CDF-B081-EC3042B372E6}">
      <dsp:nvSpPr>
        <dsp:cNvPr id="0" name=""/>
        <dsp:cNvSpPr/>
      </dsp:nvSpPr>
      <dsp:spPr>
        <a:xfrm>
          <a:off x="482346" y="2718617"/>
          <a:ext cx="6752844" cy="560880"/>
        </a:xfrm>
        <a:prstGeom prst="roundRect">
          <a:avLst/>
        </a:prstGeom>
        <a:solidFill>
          <a:schemeClr val="accent6">
            <a:shade val="80000"/>
            <a:hueOff val="214187"/>
            <a:satOff val="-8606"/>
            <a:lumOff val="18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dirty="0">
              <a:latin typeface="+mn-lt"/>
            </a:rPr>
            <a:t>Focus on a limited number of core points/recommendations</a:t>
          </a:r>
          <a:endParaRPr lang="en-GB" altLang="x-none" sz="1900" kern="1200" dirty="0">
            <a:latin typeface="+mn-lt"/>
            <a:sym typeface="Wingdings" panose="05000000000000000000" pitchFamily="2" charset="2"/>
          </a:endParaRPr>
        </a:p>
      </dsp:txBody>
      <dsp:txXfrm>
        <a:off x="509726" y="2745997"/>
        <a:ext cx="6698084" cy="506120"/>
      </dsp:txXfrm>
    </dsp:sp>
    <dsp:sp modelId="{154696CF-2F6D-4278-889B-28CD0B4128DB}">
      <dsp:nvSpPr>
        <dsp:cNvPr id="0" name=""/>
        <dsp:cNvSpPr/>
      </dsp:nvSpPr>
      <dsp:spPr>
        <a:xfrm>
          <a:off x="0" y="4190072"/>
          <a:ext cx="9646920" cy="478800"/>
        </a:xfrm>
        <a:prstGeom prst="rect">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88908A-2F00-44FA-8FD2-C4BD1FDABDF5}">
      <dsp:nvSpPr>
        <dsp:cNvPr id="0" name=""/>
        <dsp:cNvSpPr/>
      </dsp:nvSpPr>
      <dsp:spPr>
        <a:xfrm>
          <a:off x="482346" y="3909632"/>
          <a:ext cx="6752844" cy="560880"/>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a:latin typeface="+mn-lt"/>
              <a:sym typeface="Wingdings" panose="05000000000000000000" pitchFamily="2" charset="2"/>
            </a:rPr>
            <a:t>Clear structure</a:t>
          </a:r>
          <a:endParaRPr lang="en-GB" altLang="x-none" sz="1900" kern="1200" dirty="0">
            <a:latin typeface="+mn-lt"/>
          </a:endParaRPr>
        </a:p>
      </dsp:txBody>
      <dsp:txXfrm>
        <a:off x="509726" y="3937012"/>
        <a:ext cx="6698084"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FD706-316A-43F5-A226-D0497E3A5CD1}">
      <dsp:nvSpPr>
        <dsp:cNvPr id="0" name=""/>
        <dsp:cNvSpPr/>
      </dsp:nvSpPr>
      <dsp:spPr>
        <a:xfrm>
          <a:off x="2927"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Font typeface="+mj-lt"/>
            <a:buNone/>
          </a:pPr>
          <a:r>
            <a:rPr lang="en-GB" altLang="x-none" sz="2100" kern="1200" dirty="0">
              <a:latin typeface="+mn-lt"/>
            </a:rPr>
            <a:t>Reports containing </a:t>
          </a:r>
          <a:r>
            <a:rPr lang="en-GB" altLang="x-none" sz="2100" b="1" u="sng" kern="1200" dirty="0">
              <a:latin typeface="+mn-lt"/>
            </a:rPr>
            <a:t>data summaries </a:t>
          </a:r>
          <a:r>
            <a:rPr lang="en-GB" altLang="x-none" sz="2100" kern="1200" dirty="0">
              <a:latin typeface="+mn-lt"/>
            </a:rPr>
            <a:t>only</a:t>
          </a:r>
          <a:endParaRPr lang="de-DE" sz="2100" kern="1200" dirty="0"/>
        </a:p>
      </dsp:txBody>
      <dsp:txXfrm>
        <a:off x="2927" y="1440293"/>
        <a:ext cx="2854166" cy="1060926"/>
      </dsp:txXfrm>
    </dsp:sp>
    <dsp:sp modelId="{D4906BA1-0AAE-40B6-8164-0CF870DE206E}">
      <dsp:nvSpPr>
        <dsp:cNvPr id="0" name=""/>
        <dsp:cNvSpPr/>
      </dsp:nvSpPr>
      <dsp:spPr>
        <a:xfrm>
          <a:off x="2927"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a:latin typeface="+mn-lt"/>
            </a:rPr>
            <a:t>For example: surveys on employee job satisfaction</a:t>
          </a:r>
          <a:endParaRPr lang="en-GB" altLang="x-none" sz="2100" kern="1200" dirty="0">
            <a:latin typeface="+mn-lt"/>
          </a:endParaRPr>
        </a:p>
      </dsp:txBody>
      <dsp:txXfrm>
        <a:off x="2927" y="2501220"/>
        <a:ext cx="2854166" cy="1477153"/>
      </dsp:txXfrm>
    </dsp:sp>
    <dsp:sp modelId="{ADEAE92C-D63C-49B9-92A3-0DCF81FBAD97}">
      <dsp:nvSpPr>
        <dsp:cNvPr id="0" name=""/>
        <dsp:cNvSpPr/>
      </dsp:nvSpPr>
      <dsp:spPr>
        <a:xfrm>
          <a:off x="3256676"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altLang="x-none" sz="2100" kern="1200" dirty="0">
              <a:latin typeface="+mn-lt"/>
            </a:rPr>
            <a:t>Reports containing </a:t>
          </a:r>
          <a:r>
            <a:rPr lang="en-GB" altLang="x-none" sz="2100" b="1" u="sng" kern="1200" dirty="0">
              <a:latin typeface="+mn-lt"/>
            </a:rPr>
            <a:t>recommendations</a:t>
          </a:r>
          <a:r>
            <a:rPr lang="en-GB" altLang="x-none" sz="2100" b="1" kern="1200" dirty="0">
              <a:latin typeface="+mn-lt"/>
            </a:rPr>
            <a:t> </a:t>
          </a:r>
          <a:r>
            <a:rPr lang="en-GB" altLang="x-none" sz="2100" kern="1200" dirty="0">
              <a:latin typeface="+mn-lt"/>
            </a:rPr>
            <a:t>based on data analysis</a:t>
          </a:r>
        </a:p>
      </dsp:txBody>
      <dsp:txXfrm>
        <a:off x="3256676" y="1440293"/>
        <a:ext cx="2854166" cy="1060926"/>
      </dsp:txXfrm>
    </dsp:sp>
    <dsp:sp modelId="{50D07A75-3353-42BE-9542-61971CD1BFDF}">
      <dsp:nvSpPr>
        <dsp:cNvPr id="0" name=""/>
        <dsp:cNvSpPr/>
      </dsp:nvSpPr>
      <dsp:spPr>
        <a:xfrm>
          <a:off x="3256676"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dirty="0">
              <a:latin typeface="+mn-lt"/>
            </a:rPr>
            <a:t>Provide an objective, unbiased expert perspective on a problem</a:t>
          </a:r>
        </a:p>
      </dsp:txBody>
      <dsp:txXfrm>
        <a:off x="3256676" y="2501220"/>
        <a:ext cx="2854166" cy="1477153"/>
      </dsp:txXfrm>
    </dsp:sp>
    <dsp:sp modelId="{17254812-976D-4F5D-BC97-6B0004934DF3}">
      <dsp:nvSpPr>
        <dsp:cNvPr id="0" name=""/>
        <dsp:cNvSpPr/>
      </dsp:nvSpPr>
      <dsp:spPr>
        <a:xfrm>
          <a:off x="6510426"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altLang="x-none" sz="2100" kern="1200" dirty="0">
              <a:latin typeface="+mn-lt"/>
            </a:rPr>
            <a:t>Reports containing </a:t>
          </a:r>
          <a:r>
            <a:rPr lang="en-GB" altLang="x-none" sz="2100" b="1" u="sng" kern="1200" dirty="0">
              <a:latin typeface="+mn-lt"/>
            </a:rPr>
            <a:t>recommendations + an</a:t>
          </a:r>
          <a:r>
            <a:rPr lang="en-GB" altLang="x-none" sz="2100" u="sng" kern="1200" dirty="0">
              <a:latin typeface="+mn-lt"/>
            </a:rPr>
            <a:t> </a:t>
          </a:r>
          <a:r>
            <a:rPr lang="en-GB" altLang="x-none" sz="2100" b="1" u="sng" kern="1200" dirty="0">
              <a:latin typeface="+mn-lt"/>
            </a:rPr>
            <a:t>implementation plan</a:t>
          </a:r>
        </a:p>
      </dsp:txBody>
      <dsp:txXfrm>
        <a:off x="6510426" y="1440293"/>
        <a:ext cx="2854166" cy="1060926"/>
      </dsp:txXfrm>
    </dsp:sp>
    <dsp:sp modelId="{7B832744-AF7D-4886-8D65-6F3794E1560A}">
      <dsp:nvSpPr>
        <dsp:cNvPr id="0" name=""/>
        <dsp:cNvSpPr/>
      </dsp:nvSpPr>
      <dsp:spPr>
        <a:xfrm>
          <a:off x="6510426"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dirty="0">
              <a:latin typeface="+mn-lt"/>
            </a:rPr>
            <a:t>Usually includes specific action steps, timelines and implementation costs</a:t>
          </a:r>
        </a:p>
      </dsp:txBody>
      <dsp:txXfrm>
        <a:off x="6510426" y="2501220"/>
        <a:ext cx="2854166" cy="147715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en-US"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Calibri" panose="020F0502020204030204" pitchFamily="34" charset="0"/>
              </a:defRPr>
            </a:lvl1pPr>
          </a:lstStyle>
          <a:p>
            <a:fld id="{EA97B5AC-AFF8-4E83-B6F2-3147E929893C}" type="datetimeFigureOut">
              <a:rPr lang="en-US" smtClean="0"/>
              <a:pPr/>
              <a:t>9/25/2019</a:t>
            </a:fld>
            <a:endParaRPr lang="en-US"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en-US"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47066143-8669-4D06-B20F-8D5F029030F8}" type="slidenum">
              <a:rPr lang="en-US" smtClean="0"/>
              <a:pPr/>
              <a:t>‹Nr.›</a:t>
            </a:fld>
            <a:endParaRPr lang="en-US" dirty="0"/>
          </a:p>
        </p:txBody>
      </p:sp>
    </p:spTree>
    <p:extLst>
      <p:ext uri="{BB962C8B-B14F-4D97-AF65-F5344CB8AC3E}">
        <p14:creationId xmlns:p14="http://schemas.microsoft.com/office/powerpoint/2010/main" val="53586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panose="020F0502020204030204" pitchFamily="34" charset="0"/>
        <a:ea typeface="+mn-ea"/>
        <a:cs typeface="+mn-cs"/>
      </a:defRPr>
    </a:lvl1pPr>
    <a:lvl2pPr marL="457200" algn="l" defTabSz="914400" rtl="0" eaLnBrk="1" latinLnBrk="0" hangingPunct="1">
      <a:defRPr sz="1200" b="0" i="0" kern="1200">
        <a:solidFill>
          <a:schemeClr val="tx1"/>
        </a:solidFill>
        <a:latin typeface="Calibri" panose="020F0502020204030204" pitchFamily="34" charset="0"/>
        <a:ea typeface="+mn-ea"/>
        <a:cs typeface="+mn-cs"/>
      </a:defRPr>
    </a:lvl2pPr>
    <a:lvl3pPr marL="914400" algn="l" defTabSz="914400" rtl="0" eaLnBrk="1" latinLnBrk="0" hangingPunct="1">
      <a:defRPr sz="1200" b="0" i="0" kern="1200">
        <a:solidFill>
          <a:schemeClr val="tx1"/>
        </a:solidFill>
        <a:latin typeface="Calibri" panose="020F0502020204030204" pitchFamily="34" charset="0"/>
        <a:ea typeface="+mn-ea"/>
        <a:cs typeface="+mn-cs"/>
      </a:defRPr>
    </a:lvl3pPr>
    <a:lvl4pPr marL="1371600" algn="l" defTabSz="914400" rtl="0" eaLnBrk="1" latinLnBrk="0" hangingPunct="1">
      <a:defRPr sz="1200" b="0" i="0" kern="1200">
        <a:solidFill>
          <a:schemeClr val="tx1"/>
        </a:solidFill>
        <a:latin typeface="Calibri" panose="020F0502020204030204" pitchFamily="34" charset="0"/>
        <a:ea typeface="+mn-ea"/>
        <a:cs typeface="+mn-cs"/>
      </a:defRPr>
    </a:lvl4pPr>
    <a:lvl5pPr marL="1828800" algn="l" defTabSz="914400" rtl="0" eaLnBrk="1" latinLnBrk="0" hangingPunct="1">
      <a:defRPr sz="1200" b="0" i="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47066143-8669-4D06-B20F-8D5F029030F8}" type="slidenum">
              <a:rPr lang="en-US" smtClean="0"/>
              <a:t>1</a:t>
            </a:fld>
            <a:endParaRPr lang="en-US" dirty="0"/>
          </a:p>
        </p:txBody>
      </p:sp>
    </p:spTree>
    <p:extLst>
      <p:ext uri="{BB962C8B-B14F-4D97-AF65-F5344CB8AC3E}">
        <p14:creationId xmlns:p14="http://schemas.microsoft.com/office/powerpoint/2010/main" val="2744984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7066143-8669-4D06-B20F-8D5F029030F8}" type="slidenum">
              <a:rPr lang="en-US" smtClean="0"/>
              <a:t>11</a:t>
            </a:fld>
            <a:endParaRPr lang="en-US" dirty="0"/>
          </a:p>
        </p:txBody>
      </p:sp>
    </p:spTree>
    <p:extLst>
      <p:ext uri="{BB962C8B-B14F-4D97-AF65-F5344CB8AC3E}">
        <p14:creationId xmlns:p14="http://schemas.microsoft.com/office/powerpoint/2010/main" val="330517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a:t>
            </a:r>
            <a:r>
              <a:rPr lang="de-DE" dirty="0" err="1"/>
              <a:t>christinas</a:t>
            </a:r>
            <a:r>
              <a:rPr lang="de-DE" dirty="0"/>
              <a:t> unterlagen suchen</a:t>
            </a:r>
          </a:p>
        </p:txBody>
      </p:sp>
      <p:sp>
        <p:nvSpPr>
          <p:cNvPr id="4" name="Foliennummernplatzhalter 3"/>
          <p:cNvSpPr>
            <a:spLocks noGrp="1"/>
          </p:cNvSpPr>
          <p:nvPr>
            <p:ph type="sldNum" sz="quarter" idx="5"/>
          </p:nvPr>
        </p:nvSpPr>
        <p:spPr/>
        <p:txBody>
          <a:bodyPr/>
          <a:lstStyle/>
          <a:p>
            <a:fld id="{47066143-8669-4D06-B20F-8D5F029030F8}" type="slidenum">
              <a:rPr lang="en-US" smtClean="0"/>
              <a:pPr/>
              <a:t>12</a:t>
            </a:fld>
            <a:endParaRPr lang="en-US" dirty="0"/>
          </a:p>
        </p:txBody>
      </p:sp>
    </p:spTree>
    <p:extLst>
      <p:ext uri="{BB962C8B-B14F-4D97-AF65-F5344CB8AC3E}">
        <p14:creationId xmlns:p14="http://schemas.microsoft.com/office/powerpoint/2010/main" val="759203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9774348-A14A-4D36-A2D3-17824A39A96B}" type="slidenum">
              <a:rPr lang="de-DE" smtClean="0"/>
              <a:t>14</a:t>
            </a:fld>
            <a:endParaRPr lang="de-DE"/>
          </a:p>
        </p:txBody>
      </p:sp>
    </p:spTree>
    <p:extLst>
      <p:ext uri="{BB962C8B-B14F-4D97-AF65-F5344CB8AC3E}">
        <p14:creationId xmlns:p14="http://schemas.microsoft.com/office/powerpoint/2010/main" val="3040212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Teachers </a:t>
            </a:r>
            <a:r>
              <a:rPr lang="de-DE" dirty="0" err="1"/>
              <a:t>should</a:t>
            </a:r>
            <a:r>
              <a:rPr lang="de-DE" dirty="0"/>
              <a:t> </a:t>
            </a:r>
            <a:r>
              <a:rPr lang="de-DE" dirty="0" err="1"/>
              <a:t>adapt</a:t>
            </a:r>
            <a:r>
              <a:rPr lang="de-DE" dirty="0"/>
              <a:t> </a:t>
            </a:r>
            <a:r>
              <a:rPr lang="de-DE" dirty="0" err="1"/>
              <a:t>this</a:t>
            </a:r>
            <a:r>
              <a:rPr lang="de-DE" dirty="0"/>
              <a:t> </a:t>
            </a:r>
            <a:r>
              <a:rPr lang="de-DE" dirty="0" err="1"/>
              <a:t>to</a:t>
            </a:r>
            <a:r>
              <a:rPr lang="de-DE" dirty="0"/>
              <a:t> </a:t>
            </a:r>
            <a:r>
              <a:rPr lang="de-DE" dirty="0" err="1"/>
              <a:t>their</a:t>
            </a:r>
            <a:r>
              <a:rPr lang="de-DE" dirty="0"/>
              <a:t> </a:t>
            </a:r>
            <a:r>
              <a:rPr lang="de-DE" dirty="0" err="1"/>
              <a:t>course</a:t>
            </a:r>
            <a:r>
              <a:rPr lang="de-DE" dirty="0"/>
              <a:t> </a:t>
            </a:r>
            <a:r>
              <a:rPr lang="de-DE" dirty="0" err="1"/>
              <a:t>content</a:t>
            </a:r>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pPr/>
              <a:t>15</a:t>
            </a:fld>
            <a:endParaRPr lang="en-US" dirty="0"/>
          </a:p>
        </p:txBody>
      </p:sp>
    </p:spTree>
    <p:extLst>
      <p:ext uri="{BB962C8B-B14F-4D97-AF65-F5344CB8AC3E}">
        <p14:creationId xmlns:p14="http://schemas.microsoft.com/office/powerpoint/2010/main" val="2367950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066143-8669-4D06-B20F-8D5F029030F8}" type="slidenum">
              <a:rPr lang="en-US" smtClean="0"/>
              <a:pPr/>
              <a:t>16</a:t>
            </a:fld>
            <a:endParaRPr lang="en-US" dirty="0"/>
          </a:p>
        </p:txBody>
      </p:sp>
    </p:spTree>
    <p:extLst>
      <p:ext uri="{BB962C8B-B14F-4D97-AF65-F5344CB8AC3E}">
        <p14:creationId xmlns:p14="http://schemas.microsoft.com/office/powerpoint/2010/main" val="2662171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Passendere Bilder?</a:t>
            </a:r>
          </a:p>
          <a:p>
            <a:endParaRPr lang="de-DE" dirty="0"/>
          </a:p>
          <a:p>
            <a:r>
              <a:rPr lang="de-DE" dirty="0"/>
              <a:t>Add </a:t>
            </a:r>
            <a:r>
              <a:rPr lang="de-DE" dirty="0" err="1"/>
              <a:t>the</a:t>
            </a:r>
            <a:r>
              <a:rPr lang="de-DE" dirty="0"/>
              <a:t> </a:t>
            </a:r>
            <a:r>
              <a:rPr lang="de-DE" dirty="0" err="1"/>
              <a:t>percentatges</a:t>
            </a:r>
            <a:r>
              <a:rPr lang="de-DE" dirty="0"/>
              <a:t> </a:t>
            </a:r>
            <a:r>
              <a:rPr lang="de-DE" dirty="0" err="1"/>
              <a:t>of</a:t>
            </a:r>
            <a:r>
              <a:rPr lang="de-DE" dirty="0"/>
              <a:t> </a:t>
            </a:r>
            <a:r>
              <a:rPr lang="de-DE" dirty="0" err="1"/>
              <a:t>the</a:t>
            </a:r>
            <a:r>
              <a:rPr lang="de-DE" dirty="0"/>
              <a:t> </a:t>
            </a:r>
            <a:r>
              <a:rPr lang="de-DE" dirty="0" err="1"/>
              <a:t>grading</a:t>
            </a:r>
            <a:r>
              <a:rPr lang="de-DE" dirty="0"/>
              <a:t>!</a:t>
            </a:r>
          </a:p>
          <a:p>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pPr/>
              <a:t>19</a:t>
            </a:fld>
            <a:endParaRPr lang="en-US" dirty="0"/>
          </a:p>
        </p:txBody>
      </p:sp>
    </p:spTree>
    <p:extLst>
      <p:ext uri="{BB962C8B-B14F-4D97-AF65-F5344CB8AC3E}">
        <p14:creationId xmlns:p14="http://schemas.microsoft.com/office/powerpoint/2010/main" val="1997037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Add </a:t>
            </a:r>
            <a:r>
              <a:rPr lang="de-DE" dirty="0" err="1"/>
              <a:t>short</a:t>
            </a:r>
            <a:r>
              <a:rPr lang="de-DE" dirty="0"/>
              <a:t> </a:t>
            </a:r>
            <a:r>
              <a:rPr lang="de-DE" dirty="0" err="1"/>
              <a:t>intro</a:t>
            </a:r>
            <a:r>
              <a:rPr lang="de-DE" dirty="0"/>
              <a:t> </a:t>
            </a:r>
            <a:r>
              <a:rPr lang="de-DE" dirty="0" err="1"/>
              <a:t>to</a:t>
            </a:r>
            <a:r>
              <a:rPr lang="de-DE" dirty="0"/>
              <a:t> </a:t>
            </a:r>
            <a:r>
              <a:rPr lang="de-DE" dirty="0" err="1"/>
              <a:t>the</a:t>
            </a:r>
            <a:r>
              <a:rPr lang="de-DE" dirty="0"/>
              <a:t> </a:t>
            </a:r>
            <a:r>
              <a:rPr lang="de-DE" dirty="0" err="1"/>
              <a:t>company</a:t>
            </a:r>
            <a:r>
              <a:rPr lang="de-DE" dirty="0"/>
              <a:t> </a:t>
            </a:r>
            <a:r>
              <a:rPr lang="de-DE" dirty="0" err="1"/>
              <a:t>projects</a:t>
            </a:r>
            <a:r>
              <a:rPr lang="de-DE" dirty="0"/>
              <a:t> </a:t>
            </a:r>
            <a:r>
              <a:rPr lang="de-DE" dirty="0" err="1"/>
              <a:t>here</a:t>
            </a:r>
            <a:r>
              <a:rPr lang="de-DE" dirty="0"/>
              <a:t> + </a:t>
            </a:r>
            <a:r>
              <a:rPr lang="de-DE" dirty="0" err="1"/>
              <a:t>provide</a:t>
            </a:r>
            <a:r>
              <a:rPr lang="de-DE" dirty="0"/>
              <a:t> a </a:t>
            </a:r>
            <a:r>
              <a:rPr lang="de-DE" dirty="0" err="1"/>
              <a:t>mechanism</a:t>
            </a:r>
            <a:r>
              <a:rPr lang="de-DE" dirty="0"/>
              <a:t> </a:t>
            </a:r>
            <a:r>
              <a:rPr lang="de-DE" dirty="0" err="1"/>
              <a:t>of</a:t>
            </a:r>
            <a:r>
              <a:rPr lang="de-DE" dirty="0"/>
              <a:t> </a:t>
            </a:r>
            <a:r>
              <a:rPr lang="de-DE" dirty="0" err="1"/>
              <a:t>how</a:t>
            </a:r>
            <a:r>
              <a:rPr lang="de-DE" dirty="0"/>
              <a:t> </a:t>
            </a:r>
            <a:r>
              <a:rPr lang="de-DE" dirty="0" err="1"/>
              <a:t>student</a:t>
            </a:r>
            <a:r>
              <a:rPr lang="de-DE" dirty="0"/>
              <a:t> </a:t>
            </a:r>
            <a:r>
              <a:rPr lang="de-DE" dirty="0" err="1"/>
              <a:t>teams</a:t>
            </a:r>
            <a:r>
              <a:rPr lang="de-DE" dirty="0"/>
              <a:t> </a:t>
            </a:r>
            <a:r>
              <a:rPr lang="de-DE" dirty="0" err="1"/>
              <a:t>are</a:t>
            </a:r>
            <a:r>
              <a:rPr lang="de-DE" dirty="0"/>
              <a:t> </a:t>
            </a:r>
            <a:r>
              <a:rPr lang="de-DE" dirty="0" err="1"/>
              <a:t>formed</a:t>
            </a:r>
            <a:r>
              <a:rPr lang="de-DE" dirty="0"/>
              <a:t>. </a:t>
            </a:r>
            <a:r>
              <a:rPr lang="de-DE" dirty="0" err="1"/>
              <a:t>We</a:t>
            </a:r>
            <a:r>
              <a:rPr lang="de-DE" dirty="0"/>
              <a:t> </a:t>
            </a:r>
            <a:r>
              <a:rPr lang="de-DE" dirty="0" err="1"/>
              <a:t>recommend</a:t>
            </a:r>
            <a:r>
              <a:rPr lang="de-DE" dirty="0"/>
              <a:t> an online </a:t>
            </a:r>
            <a:r>
              <a:rPr lang="de-DE" dirty="0" err="1"/>
              <a:t>self-inscription</a:t>
            </a:r>
            <a:r>
              <a:rPr lang="de-DE" dirty="0"/>
              <a:t> </a:t>
            </a:r>
            <a:r>
              <a:rPr lang="de-DE" dirty="0" err="1"/>
              <a:t>tool</a:t>
            </a:r>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pPr/>
              <a:t>22</a:t>
            </a:fld>
            <a:endParaRPr lang="en-US" dirty="0"/>
          </a:p>
        </p:txBody>
      </p:sp>
    </p:spTree>
    <p:extLst>
      <p:ext uri="{BB962C8B-B14F-4D97-AF65-F5344CB8AC3E}">
        <p14:creationId xmlns:p14="http://schemas.microsoft.com/office/powerpoint/2010/main" val="4153818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7066143-8669-4D06-B20F-8D5F029030F8}" type="slidenum">
              <a:rPr lang="en-US" smtClean="0"/>
              <a:t>24</a:t>
            </a:fld>
            <a:endParaRPr lang="en-US" dirty="0"/>
          </a:p>
        </p:txBody>
      </p:sp>
    </p:spTree>
    <p:extLst>
      <p:ext uri="{BB962C8B-B14F-4D97-AF65-F5344CB8AC3E}">
        <p14:creationId xmlns:p14="http://schemas.microsoft.com/office/powerpoint/2010/main" val="94096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Going back to our course content…</a:t>
            </a:r>
          </a:p>
        </p:txBody>
      </p:sp>
      <p:sp>
        <p:nvSpPr>
          <p:cNvPr id="4" name="Foliennummernplatzhalter 3"/>
          <p:cNvSpPr>
            <a:spLocks noGrp="1"/>
          </p:cNvSpPr>
          <p:nvPr>
            <p:ph type="sldNum" sz="quarter" idx="10"/>
          </p:nvPr>
        </p:nvSpPr>
        <p:spPr/>
        <p:txBody>
          <a:bodyPr/>
          <a:lstStyle/>
          <a:p>
            <a:fld id="{47066143-8669-4D06-B20F-8D5F029030F8}" type="slidenum">
              <a:rPr lang="en-US" smtClean="0"/>
              <a:t>39</a:t>
            </a:fld>
            <a:endParaRPr lang="en-US" dirty="0"/>
          </a:p>
        </p:txBody>
      </p:sp>
    </p:spTree>
    <p:extLst>
      <p:ext uri="{BB962C8B-B14F-4D97-AF65-F5344CB8AC3E}">
        <p14:creationId xmlns:p14="http://schemas.microsoft.com/office/powerpoint/2010/main" val="421525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7066143-8669-4D06-B20F-8D5F029030F8}" type="slidenum">
              <a:rPr lang="en-US" smtClean="0"/>
              <a:t>2</a:t>
            </a:fld>
            <a:endParaRPr lang="en-US" dirty="0"/>
          </a:p>
        </p:txBody>
      </p:sp>
    </p:spTree>
    <p:extLst>
      <p:ext uri="{BB962C8B-B14F-4D97-AF65-F5344CB8AC3E}">
        <p14:creationId xmlns:p14="http://schemas.microsoft.com/office/powerpoint/2010/main" val="2943744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à"/>
            </a:pPr>
            <a:r>
              <a:rPr lang="de-DE" dirty="0"/>
              <a:t>Quick </a:t>
            </a:r>
            <a:r>
              <a:rPr lang="de-DE" dirty="0" err="1"/>
              <a:t>brainstorm</a:t>
            </a:r>
            <a:r>
              <a:rPr lang="de-DE" dirty="0"/>
              <a:t> </a:t>
            </a:r>
            <a:r>
              <a:rPr lang="de-DE" dirty="0" err="1"/>
              <a:t>to</a:t>
            </a:r>
            <a:r>
              <a:rPr lang="de-DE" dirty="0"/>
              <a:t> </a:t>
            </a:r>
            <a:r>
              <a:rPr lang="de-DE" dirty="0" err="1"/>
              <a:t>draw</a:t>
            </a:r>
            <a:r>
              <a:rPr lang="de-DE" baseline="0" dirty="0"/>
              <a:t> </a:t>
            </a:r>
            <a:r>
              <a:rPr lang="de-DE" baseline="0" dirty="0" err="1"/>
              <a:t>students</a:t>
            </a:r>
            <a:r>
              <a:rPr lang="de-DE" baseline="0" dirty="0"/>
              <a:t>‘ </a:t>
            </a:r>
            <a:r>
              <a:rPr lang="de-DE" baseline="0" dirty="0" err="1"/>
              <a:t>attention</a:t>
            </a:r>
            <a:r>
              <a:rPr lang="de-DE" baseline="0" dirty="0"/>
              <a:t> </a:t>
            </a:r>
            <a:r>
              <a:rPr lang="de-DE" baseline="0" dirty="0" err="1"/>
              <a:t>to</a:t>
            </a:r>
            <a:r>
              <a:rPr lang="de-DE" baseline="0" dirty="0"/>
              <a:t> </a:t>
            </a:r>
            <a:r>
              <a:rPr lang="de-DE" baseline="0" dirty="0" err="1"/>
              <a:t>the</a:t>
            </a:r>
            <a:r>
              <a:rPr lang="de-DE" baseline="0" dirty="0"/>
              <a:t> </a:t>
            </a:r>
            <a:r>
              <a:rPr lang="de-DE" baseline="0" dirty="0" err="1"/>
              <a:t>topic</a:t>
            </a:r>
            <a:r>
              <a:rPr lang="de-DE" baseline="0" dirty="0"/>
              <a:t> </a:t>
            </a:r>
            <a:r>
              <a:rPr lang="de-DE" baseline="0" dirty="0" err="1"/>
              <a:t>of</a:t>
            </a:r>
            <a:r>
              <a:rPr lang="de-DE" baseline="0" dirty="0"/>
              <a:t> </a:t>
            </a:r>
            <a:r>
              <a:rPr lang="de-DE" baseline="0" dirty="0" err="1"/>
              <a:t>internationalisation</a:t>
            </a:r>
            <a:r>
              <a:rPr lang="de-DE" baseline="0" dirty="0"/>
              <a:t> and </a:t>
            </a:r>
            <a:r>
              <a:rPr lang="de-DE" baseline="0" dirty="0" err="1"/>
              <a:t>to</a:t>
            </a:r>
            <a:r>
              <a:rPr lang="de-DE" baseline="0" dirty="0"/>
              <a:t> </a:t>
            </a:r>
            <a:r>
              <a:rPr lang="de-DE" baseline="0" dirty="0" err="1"/>
              <a:t>activate</a:t>
            </a:r>
            <a:r>
              <a:rPr lang="de-DE" baseline="0" dirty="0"/>
              <a:t> </a:t>
            </a:r>
            <a:r>
              <a:rPr lang="de-DE" baseline="0" dirty="0" err="1"/>
              <a:t>previous</a:t>
            </a:r>
            <a:r>
              <a:rPr lang="de-DE" baseline="0" dirty="0"/>
              <a:t> </a:t>
            </a:r>
            <a:r>
              <a:rPr lang="de-DE" baseline="0" dirty="0" err="1"/>
              <a:t>knowledge</a:t>
            </a:r>
            <a:r>
              <a:rPr lang="de-DE" baseline="0" dirty="0"/>
              <a:t> + review </a:t>
            </a:r>
            <a:r>
              <a:rPr lang="de-DE" baseline="0" dirty="0" err="1"/>
              <a:t>of</a:t>
            </a:r>
            <a:r>
              <a:rPr lang="de-DE" baseline="0" dirty="0"/>
              <a:t> </a:t>
            </a:r>
            <a:r>
              <a:rPr lang="de-DE" baseline="0" dirty="0" err="1"/>
              <a:t>self</a:t>
            </a:r>
            <a:r>
              <a:rPr lang="de-DE" baseline="0" dirty="0"/>
              <a:t> </a:t>
            </a:r>
            <a:r>
              <a:rPr lang="de-DE" baseline="0" dirty="0" err="1"/>
              <a:t>assessment</a:t>
            </a:r>
            <a:r>
              <a:rPr lang="de-DE" baseline="0" dirty="0"/>
              <a:t> (</a:t>
            </a:r>
            <a:r>
              <a:rPr lang="de-DE" baseline="0" dirty="0" err="1"/>
              <a:t>provided</a:t>
            </a:r>
            <a:r>
              <a:rPr lang="de-DE" baseline="0" dirty="0"/>
              <a:t> </a:t>
            </a:r>
            <a:r>
              <a:rPr lang="de-DE" baseline="0" dirty="0" err="1"/>
              <a:t>as</a:t>
            </a:r>
            <a:r>
              <a:rPr lang="de-DE" baseline="0" dirty="0"/>
              <a:t> an extra </a:t>
            </a:r>
            <a:r>
              <a:rPr lang="de-DE" baseline="0" dirty="0" err="1"/>
              <a:t>Moodle</a:t>
            </a:r>
            <a:r>
              <a:rPr lang="de-DE" baseline="0" dirty="0"/>
              <a:t> </a:t>
            </a:r>
            <a:r>
              <a:rPr lang="de-DE" baseline="0" dirty="0" err="1"/>
              <a:t>tool</a:t>
            </a:r>
            <a:r>
              <a:rPr lang="de-DE" baseline="0" dirty="0"/>
              <a:t>)</a:t>
            </a:r>
          </a:p>
        </p:txBody>
      </p:sp>
      <p:sp>
        <p:nvSpPr>
          <p:cNvPr id="4" name="Foliennummernplatzhalter 3"/>
          <p:cNvSpPr>
            <a:spLocks noGrp="1"/>
          </p:cNvSpPr>
          <p:nvPr>
            <p:ph type="sldNum" sz="quarter" idx="10"/>
          </p:nvPr>
        </p:nvSpPr>
        <p:spPr/>
        <p:txBody>
          <a:bodyPr/>
          <a:lstStyle/>
          <a:p>
            <a:fld id="{FFEEEA97-B560-44C5-B24B-43A37521E06C}" type="slidenum">
              <a:rPr lang="de-DE" smtClean="0"/>
              <a:t>3</a:t>
            </a:fld>
            <a:endParaRPr lang="de-DE"/>
          </a:p>
        </p:txBody>
      </p:sp>
    </p:spTree>
    <p:extLst>
      <p:ext uri="{BB962C8B-B14F-4D97-AF65-F5344CB8AC3E}">
        <p14:creationId xmlns:p14="http://schemas.microsoft.com/office/powerpoint/2010/main" val="326975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Group </a:t>
            </a:r>
            <a:r>
              <a:rPr lang="de-DE" dirty="0" err="1"/>
              <a:t>discussion</a:t>
            </a:r>
            <a:r>
              <a:rPr lang="de-DE" dirty="0"/>
              <a:t>: </a:t>
            </a:r>
            <a:r>
              <a:rPr lang="de-DE" dirty="0" err="1"/>
              <a:t>How</a:t>
            </a:r>
            <a:r>
              <a:rPr lang="de-DE" dirty="0"/>
              <a:t> do </a:t>
            </a:r>
            <a:r>
              <a:rPr lang="de-DE" dirty="0" err="1"/>
              <a:t>the</a:t>
            </a:r>
            <a:r>
              <a:rPr lang="de-DE" dirty="0"/>
              <a:t> </a:t>
            </a:r>
            <a:r>
              <a:rPr lang="de-DE" dirty="0" err="1"/>
              <a:t>internationalisation</a:t>
            </a:r>
            <a:r>
              <a:rPr lang="de-DE" dirty="0"/>
              <a:t> </a:t>
            </a:r>
            <a:r>
              <a:rPr lang="de-DE" dirty="0" err="1"/>
              <a:t>paths</a:t>
            </a:r>
            <a:r>
              <a:rPr lang="de-DE" dirty="0"/>
              <a:t> and </a:t>
            </a:r>
            <a:r>
              <a:rPr lang="de-DE" dirty="0" err="1"/>
              <a:t>strategies</a:t>
            </a:r>
            <a:r>
              <a:rPr lang="de-DE" baseline="0" dirty="0"/>
              <a:t> </a:t>
            </a:r>
            <a:r>
              <a:rPr lang="de-DE" baseline="0" dirty="0" err="1"/>
              <a:t>of</a:t>
            </a:r>
            <a:r>
              <a:rPr lang="de-DE" baseline="0" dirty="0"/>
              <a:t> </a:t>
            </a:r>
            <a:r>
              <a:rPr lang="de-DE" baseline="0" dirty="0" err="1"/>
              <a:t>the</a:t>
            </a:r>
            <a:r>
              <a:rPr lang="de-DE" baseline="0" dirty="0"/>
              <a:t> </a:t>
            </a:r>
            <a:r>
              <a:rPr lang="de-DE" baseline="0" dirty="0" err="1"/>
              <a:t>two</a:t>
            </a:r>
            <a:r>
              <a:rPr lang="de-DE" baseline="0" dirty="0"/>
              <a:t> </a:t>
            </a:r>
            <a:r>
              <a:rPr lang="de-DE" baseline="0" dirty="0" err="1"/>
              <a:t>companies</a:t>
            </a:r>
            <a:r>
              <a:rPr lang="de-DE" baseline="0" dirty="0"/>
              <a:t> </a:t>
            </a:r>
            <a:r>
              <a:rPr lang="de-DE" baseline="0" dirty="0" err="1"/>
              <a:t>differ</a:t>
            </a:r>
            <a:r>
              <a:rPr lang="de-DE" baseline="0" dirty="0"/>
              <a:t>? </a:t>
            </a:r>
          </a:p>
          <a:p>
            <a:r>
              <a:rPr lang="de-DE" baseline="0" dirty="0"/>
              <a:t>Starbucks </a:t>
            </a:r>
            <a:r>
              <a:rPr lang="de-DE" baseline="0" dirty="0" err="1"/>
              <a:t>video</a:t>
            </a:r>
            <a:r>
              <a:rPr lang="de-DE" baseline="0" dirty="0"/>
              <a:t>: 5 min</a:t>
            </a:r>
          </a:p>
          <a:p>
            <a:r>
              <a:rPr lang="de-DE" baseline="0" dirty="0" err="1"/>
              <a:t>Soulbottles</a:t>
            </a:r>
            <a:r>
              <a:rPr lang="de-DE" baseline="0" dirty="0"/>
              <a:t> Video: 7 min</a:t>
            </a:r>
            <a:endParaRPr lang="de-DE" dirty="0"/>
          </a:p>
        </p:txBody>
      </p:sp>
      <p:sp>
        <p:nvSpPr>
          <p:cNvPr id="4" name="Foliennummernplatzhalter 3"/>
          <p:cNvSpPr>
            <a:spLocks noGrp="1"/>
          </p:cNvSpPr>
          <p:nvPr>
            <p:ph type="sldNum" sz="quarter" idx="10"/>
          </p:nvPr>
        </p:nvSpPr>
        <p:spPr/>
        <p:txBody>
          <a:bodyPr/>
          <a:lstStyle/>
          <a:p>
            <a:fld id="{FFEEEA97-B560-44C5-B24B-43A37521E06C}" type="slidenum">
              <a:rPr lang="de-DE" smtClean="0"/>
              <a:t>4</a:t>
            </a:fld>
            <a:endParaRPr lang="de-DE"/>
          </a:p>
        </p:txBody>
      </p:sp>
    </p:spTree>
    <p:extLst>
      <p:ext uri="{BB962C8B-B14F-4D97-AF65-F5344CB8AC3E}">
        <p14:creationId xmlns:p14="http://schemas.microsoft.com/office/powerpoint/2010/main" val="861266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lphaUcPeriod"/>
            </a:pPr>
            <a:r>
              <a:rPr lang="de-DE" dirty="0"/>
              <a:t>This </a:t>
            </a:r>
            <a:r>
              <a:rPr lang="de-DE" dirty="0" err="1"/>
              <a:t>course</a:t>
            </a:r>
            <a:r>
              <a:rPr lang="de-DE" dirty="0"/>
              <a:t> </a:t>
            </a:r>
            <a:r>
              <a:rPr lang="de-DE" dirty="0" err="1"/>
              <a:t>is</a:t>
            </a:r>
            <a:r>
              <a:rPr lang="de-DE" dirty="0"/>
              <a:t> </a:t>
            </a:r>
            <a:r>
              <a:rPr lang="de-DE" dirty="0" err="1"/>
              <a:t>about</a:t>
            </a:r>
            <a:r>
              <a:rPr lang="de-DE" dirty="0"/>
              <a:t> </a:t>
            </a:r>
            <a:r>
              <a:rPr lang="de-DE" dirty="0" err="1"/>
              <a:t>supporting</a:t>
            </a:r>
            <a:r>
              <a:rPr lang="de-DE" baseline="0" dirty="0"/>
              <a:t> SMEs </a:t>
            </a:r>
            <a:r>
              <a:rPr lang="de-DE" baseline="0" dirty="0" err="1"/>
              <a:t>to</a:t>
            </a:r>
            <a:r>
              <a:rPr lang="de-DE" baseline="0" dirty="0"/>
              <a:t> </a:t>
            </a:r>
            <a:r>
              <a:rPr lang="de-DE" baseline="0" dirty="0" err="1"/>
              <a:t>internationalise</a:t>
            </a:r>
            <a:r>
              <a:rPr lang="de-DE" baseline="0" dirty="0"/>
              <a:t> </a:t>
            </a:r>
            <a:r>
              <a:rPr lang="de-DE" baseline="0" dirty="0" err="1"/>
              <a:t>their</a:t>
            </a:r>
            <a:r>
              <a:rPr lang="de-DE" baseline="0" dirty="0"/>
              <a:t> </a:t>
            </a:r>
            <a:r>
              <a:rPr lang="de-DE" baseline="0" dirty="0" err="1"/>
              <a:t>businesses</a:t>
            </a:r>
            <a:r>
              <a:rPr lang="de-DE" baseline="0" dirty="0"/>
              <a:t>. </a:t>
            </a:r>
            <a:r>
              <a:rPr lang="de-DE" baseline="0" dirty="0" err="1"/>
              <a:t>You</a:t>
            </a:r>
            <a:r>
              <a:rPr lang="de-DE" baseline="0" dirty="0"/>
              <a:t> will </a:t>
            </a:r>
            <a:r>
              <a:rPr lang="de-DE" baseline="0" dirty="0" err="1"/>
              <a:t>deepen</a:t>
            </a:r>
            <a:r>
              <a:rPr lang="de-DE" baseline="0" dirty="0"/>
              <a:t> </a:t>
            </a:r>
            <a:r>
              <a:rPr lang="de-DE" baseline="0" dirty="0" err="1"/>
              <a:t>your</a:t>
            </a:r>
            <a:r>
              <a:rPr lang="de-DE" baseline="0" dirty="0"/>
              <a:t> </a:t>
            </a:r>
            <a:r>
              <a:rPr lang="de-DE" baseline="0" dirty="0" err="1"/>
              <a:t>knowledge</a:t>
            </a:r>
            <a:r>
              <a:rPr lang="de-DE" baseline="0" dirty="0"/>
              <a:t> on </a:t>
            </a:r>
            <a:r>
              <a:rPr lang="de-DE" baseline="0" dirty="0" err="1"/>
              <a:t>internationalisation</a:t>
            </a:r>
            <a:r>
              <a:rPr lang="de-DE" baseline="0" dirty="0"/>
              <a:t>, e.g. </a:t>
            </a:r>
            <a:r>
              <a:rPr lang="de-DE" baseline="0" dirty="0" err="1"/>
              <a:t>market</a:t>
            </a:r>
            <a:r>
              <a:rPr lang="de-DE" baseline="0" dirty="0"/>
              <a:t> </a:t>
            </a:r>
            <a:r>
              <a:rPr lang="de-DE" baseline="0" dirty="0" err="1"/>
              <a:t>entry</a:t>
            </a:r>
            <a:r>
              <a:rPr lang="de-DE" baseline="0" dirty="0"/>
              <a:t> </a:t>
            </a:r>
            <a:r>
              <a:rPr lang="de-DE" baseline="0" dirty="0" err="1"/>
              <a:t>modes</a:t>
            </a:r>
            <a:r>
              <a:rPr lang="de-DE" baseline="0" dirty="0"/>
              <a:t> </a:t>
            </a:r>
            <a:r>
              <a:rPr lang="de-DE" baseline="0" dirty="0" err="1"/>
              <a:t>and</a:t>
            </a:r>
            <a:r>
              <a:rPr lang="de-DE" baseline="0" dirty="0"/>
              <a:t> </a:t>
            </a:r>
            <a:r>
              <a:rPr lang="de-DE" baseline="0" dirty="0" err="1"/>
              <a:t>market</a:t>
            </a:r>
            <a:r>
              <a:rPr lang="de-DE" baseline="0" dirty="0"/>
              <a:t> </a:t>
            </a:r>
            <a:r>
              <a:rPr lang="de-DE" baseline="0" dirty="0" err="1"/>
              <a:t>entry</a:t>
            </a:r>
            <a:r>
              <a:rPr lang="de-DE" baseline="0" dirty="0"/>
              <a:t> </a:t>
            </a:r>
            <a:r>
              <a:rPr lang="de-DE" baseline="0" dirty="0" err="1"/>
              <a:t>strategies</a:t>
            </a:r>
            <a:r>
              <a:rPr lang="de-DE" baseline="0" dirty="0"/>
              <a:t>, </a:t>
            </a:r>
            <a:r>
              <a:rPr lang="de-DE" baseline="0" dirty="0" err="1"/>
              <a:t>and</a:t>
            </a:r>
            <a:r>
              <a:rPr lang="de-DE" baseline="0" dirty="0"/>
              <a:t> </a:t>
            </a:r>
            <a:r>
              <a:rPr lang="de-DE" baseline="0" dirty="0" err="1"/>
              <a:t>you</a:t>
            </a:r>
            <a:r>
              <a:rPr lang="de-DE" baseline="0" dirty="0"/>
              <a:t> will </a:t>
            </a:r>
            <a:r>
              <a:rPr lang="de-DE" baseline="0" dirty="0" err="1"/>
              <a:t>apply</a:t>
            </a:r>
            <a:r>
              <a:rPr lang="de-DE" baseline="0" dirty="0"/>
              <a:t> </a:t>
            </a:r>
            <a:r>
              <a:rPr lang="de-DE" baseline="0" dirty="0" err="1"/>
              <a:t>theoretical</a:t>
            </a:r>
            <a:r>
              <a:rPr lang="de-DE" baseline="0" dirty="0"/>
              <a:t> </a:t>
            </a:r>
            <a:r>
              <a:rPr lang="de-DE" baseline="0" dirty="0" err="1"/>
              <a:t>tools</a:t>
            </a:r>
            <a:r>
              <a:rPr lang="de-DE" baseline="0" dirty="0"/>
              <a:t>, e.g. </a:t>
            </a:r>
            <a:r>
              <a:rPr lang="de-DE" baseline="0" dirty="0" err="1"/>
              <a:t>used</a:t>
            </a:r>
            <a:r>
              <a:rPr lang="de-DE" baseline="0" dirty="0"/>
              <a:t> </a:t>
            </a:r>
            <a:r>
              <a:rPr lang="de-DE" baseline="0" dirty="0" err="1"/>
              <a:t>for</a:t>
            </a:r>
            <a:r>
              <a:rPr lang="de-DE" baseline="0" dirty="0"/>
              <a:t> internal </a:t>
            </a:r>
            <a:r>
              <a:rPr lang="de-DE" baseline="0" dirty="0" err="1"/>
              <a:t>and</a:t>
            </a:r>
            <a:r>
              <a:rPr lang="de-DE" baseline="0" dirty="0"/>
              <a:t> </a:t>
            </a:r>
            <a:r>
              <a:rPr lang="de-DE" baseline="0" dirty="0" err="1"/>
              <a:t>external</a:t>
            </a:r>
            <a:r>
              <a:rPr lang="de-DE" baseline="0" dirty="0"/>
              <a:t> </a:t>
            </a:r>
            <a:r>
              <a:rPr lang="de-DE" baseline="0" dirty="0" err="1"/>
              <a:t>company</a:t>
            </a:r>
            <a:r>
              <a:rPr lang="de-DE" baseline="0" dirty="0"/>
              <a:t> </a:t>
            </a:r>
            <a:r>
              <a:rPr lang="de-DE" baseline="0" dirty="0" err="1"/>
              <a:t>analysis</a:t>
            </a:r>
            <a:r>
              <a:rPr lang="de-DE" baseline="0" dirty="0"/>
              <a:t> </a:t>
            </a:r>
            <a:r>
              <a:rPr lang="de-DE" baseline="0" dirty="0" err="1"/>
              <a:t>or</a:t>
            </a:r>
            <a:r>
              <a:rPr lang="de-DE" baseline="0" dirty="0"/>
              <a:t> </a:t>
            </a:r>
            <a:r>
              <a:rPr lang="de-DE" baseline="0" dirty="0" err="1"/>
              <a:t>market</a:t>
            </a:r>
            <a:r>
              <a:rPr lang="de-DE" baseline="0" dirty="0"/>
              <a:t> </a:t>
            </a:r>
            <a:r>
              <a:rPr lang="de-DE" baseline="0" dirty="0" err="1"/>
              <a:t>research</a:t>
            </a:r>
            <a:r>
              <a:rPr lang="de-DE" baseline="0" dirty="0"/>
              <a:t>, </a:t>
            </a:r>
            <a:r>
              <a:rPr lang="de-DE" baseline="0" dirty="0" err="1"/>
              <a:t>that</a:t>
            </a:r>
            <a:r>
              <a:rPr lang="de-DE" baseline="0" dirty="0"/>
              <a:t> </a:t>
            </a:r>
            <a:r>
              <a:rPr lang="de-DE" baseline="0" dirty="0" err="1"/>
              <a:t>you</a:t>
            </a:r>
            <a:r>
              <a:rPr lang="de-DE" baseline="0" dirty="0"/>
              <a:t> </a:t>
            </a:r>
            <a:r>
              <a:rPr lang="de-DE" baseline="0" dirty="0" err="1"/>
              <a:t>became</a:t>
            </a:r>
            <a:r>
              <a:rPr lang="de-DE" baseline="0" dirty="0"/>
              <a:t> </a:t>
            </a:r>
            <a:r>
              <a:rPr lang="de-DE" baseline="0" dirty="0" err="1"/>
              <a:t>acquainted</a:t>
            </a:r>
            <a:r>
              <a:rPr lang="de-DE" baseline="0" dirty="0"/>
              <a:t> </a:t>
            </a:r>
            <a:r>
              <a:rPr lang="de-DE" baseline="0" dirty="0" err="1"/>
              <a:t>with</a:t>
            </a:r>
            <a:r>
              <a:rPr lang="de-DE" baseline="0" dirty="0"/>
              <a:t> </a:t>
            </a:r>
            <a:r>
              <a:rPr lang="de-DE" baseline="0" dirty="0" err="1"/>
              <a:t>during</a:t>
            </a:r>
            <a:r>
              <a:rPr lang="de-DE" baseline="0" dirty="0"/>
              <a:t> </a:t>
            </a:r>
            <a:r>
              <a:rPr lang="de-DE" baseline="0" dirty="0" err="1"/>
              <a:t>your</a:t>
            </a:r>
            <a:r>
              <a:rPr lang="de-DE" baseline="0" dirty="0"/>
              <a:t> </a:t>
            </a:r>
            <a:r>
              <a:rPr lang="de-DE" baseline="0" dirty="0" err="1"/>
              <a:t>studies</a:t>
            </a:r>
            <a:r>
              <a:rPr lang="de-DE" baseline="0" dirty="0"/>
              <a:t>. </a:t>
            </a:r>
          </a:p>
          <a:p>
            <a:pPr marL="228600" indent="-228600">
              <a:buAutoNum type="alphaUcPeriod"/>
            </a:pPr>
            <a:r>
              <a:rPr lang="de-DE" baseline="0" dirty="0" err="1"/>
              <a:t>Have</a:t>
            </a:r>
            <a:r>
              <a:rPr lang="de-DE" baseline="0" dirty="0"/>
              <a:t> </a:t>
            </a:r>
            <a:r>
              <a:rPr lang="de-DE" baseline="0" dirty="0" err="1"/>
              <a:t>you</a:t>
            </a:r>
            <a:r>
              <a:rPr lang="de-DE" baseline="0" dirty="0"/>
              <a:t> </a:t>
            </a:r>
            <a:r>
              <a:rPr lang="de-DE" baseline="0" dirty="0" err="1"/>
              <a:t>ever</a:t>
            </a:r>
            <a:r>
              <a:rPr lang="de-DE" baseline="0" dirty="0"/>
              <a:t> </a:t>
            </a:r>
            <a:r>
              <a:rPr lang="de-DE" baseline="0" dirty="0" err="1"/>
              <a:t>thought</a:t>
            </a:r>
            <a:r>
              <a:rPr lang="de-DE" baseline="0" dirty="0"/>
              <a:t> </a:t>
            </a:r>
            <a:r>
              <a:rPr lang="de-DE" baseline="0" dirty="0" err="1"/>
              <a:t>about</a:t>
            </a:r>
            <a:r>
              <a:rPr lang="de-DE" baseline="0" dirty="0"/>
              <a:t> </a:t>
            </a:r>
            <a:r>
              <a:rPr lang="de-DE" baseline="0" dirty="0" err="1"/>
              <a:t>becoming</a:t>
            </a:r>
            <a:r>
              <a:rPr lang="de-DE" baseline="0" dirty="0"/>
              <a:t> a professional </a:t>
            </a:r>
            <a:r>
              <a:rPr lang="de-DE" baseline="0" dirty="0" err="1"/>
              <a:t>consultant</a:t>
            </a:r>
            <a:r>
              <a:rPr lang="de-DE" baseline="0" dirty="0"/>
              <a:t>? </a:t>
            </a:r>
            <a:r>
              <a:rPr lang="de-DE" baseline="0" dirty="0" err="1"/>
              <a:t>You</a:t>
            </a:r>
            <a:r>
              <a:rPr lang="de-DE" baseline="0" dirty="0"/>
              <a:t> </a:t>
            </a:r>
            <a:r>
              <a:rPr lang="de-DE" baseline="0" dirty="0" err="1"/>
              <a:t>and</a:t>
            </a:r>
            <a:r>
              <a:rPr lang="de-DE" baseline="0" dirty="0"/>
              <a:t> </a:t>
            </a:r>
            <a:r>
              <a:rPr lang="de-DE" baseline="0" dirty="0" err="1"/>
              <a:t>your</a:t>
            </a:r>
            <a:r>
              <a:rPr lang="de-DE" baseline="0" dirty="0"/>
              <a:t> </a:t>
            </a:r>
            <a:r>
              <a:rPr lang="de-DE" baseline="0" dirty="0" err="1"/>
              <a:t>team</a:t>
            </a:r>
            <a:r>
              <a:rPr lang="de-DE" baseline="0" dirty="0"/>
              <a:t> will </a:t>
            </a:r>
            <a:r>
              <a:rPr lang="de-DE" baseline="0" dirty="0" err="1"/>
              <a:t>work</a:t>
            </a:r>
            <a:r>
              <a:rPr lang="de-DE" baseline="0" dirty="0"/>
              <a:t> </a:t>
            </a:r>
            <a:r>
              <a:rPr lang="de-DE" baseline="0" dirty="0" err="1"/>
              <a:t>together</a:t>
            </a:r>
            <a:r>
              <a:rPr lang="de-DE" baseline="0" dirty="0"/>
              <a:t> </a:t>
            </a:r>
            <a:r>
              <a:rPr lang="de-DE" baseline="0" dirty="0" err="1"/>
              <a:t>with</a:t>
            </a:r>
            <a:r>
              <a:rPr lang="de-DE" baseline="0" dirty="0"/>
              <a:t> an SME </a:t>
            </a:r>
            <a:r>
              <a:rPr lang="de-DE" baseline="0" dirty="0" err="1"/>
              <a:t>that</a:t>
            </a:r>
            <a:r>
              <a:rPr lang="de-DE" baseline="0" dirty="0"/>
              <a:t> </a:t>
            </a:r>
            <a:r>
              <a:rPr lang="de-DE" baseline="0" dirty="0" err="1"/>
              <a:t>seeks</a:t>
            </a:r>
            <a:r>
              <a:rPr lang="de-DE" baseline="0" dirty="0"/>
              <a:t> </a:t>
            </a:r>
            <a:r>
              <a:rPr lang="de-DE" baseline="0" dirty="0" err="1"/>
              <a:t>to</a:t>
            </a:r>
            <a:r>
              <a:rPr lang="de-DE" baseline="0" dirty="0"/>
              <a:t> </a:t>
            </a:r>
            <a:r>
              <a:rPr lang="de-DE" baseline="0" dirty="0" err="1"/>
              <a:t>internationlise</a:t>
            </a:r>
            <a:r>
              <a:rPr lang="de-DE" baseline="0" dirty="0"/>
              <a:t> </a:t>
            </a:r>
            <a:r>
              <a:rPr lang="de-DE" baseline="0" dirty="0" err="1"/>
              <a:t>throughout</a:t>
            </a:r>
            <a:r>
              <a:rPr lang="de-DE" baseline="0" dirty="0"/>
              <a:t> </a:t>
            </a:r>
            <a:r>
              <a:rPr lang="de-DE" baseline="0" dirty="0" err="1"/>
              <a:t>one</a:t>
            </a:r>
            <a:r>
              <a:rPr lang="de-DE" baseline="0" dirty="0"/>
              <a:t> </a:t>
            </a:r>
            <a:r>
              <a:rPr lang="de-DE" baseline="0" dirty="0" err="1"/>
              <a:t>semester</a:t>
            </a:r>
            <a:r>
              <a:rPr lang="de-DE" baseline="0" dirty="0"/>
              <a:t>. This </a:t>
            </a:r>
            <a:r>
              <a:rPr lang="de-DE" baseline="0" dirty="0" err="1"/>
              <a:t>is</a:t>
            </a:r>
            <a:r>
              <a:rPr lang="de-DE" baseline="0" dirty="0"/>
              <a:t> a </a:t>
            </a:r>
            <a:r>
              <a:rPr lang="de-DE" baseline="0" dirty="0" err="1"/>
              <a:t>great</a:t>
            </a:r>
            <a:r>
              <a:rPr lang="de-DE" baseline="0" dirty="0"/>
              <a:t> </a:t>
            </a:r>
            <a:r>
              <a:rPr lang="de-DE" baseline="0" dirty="0" err="1"/>
              <a:t>opportunity</a:t>
            </a:r>
            <a:r>
              <a:rPr lang="de-DE" baseline="0" dirty="0"/>
              <a:t> </a:t>
            </a:r>
            <a:r>
              <a:rPr lang="de-DE" baseline="0" dirty="0" err="1"/>
              <a:t>to</a:t>
            </a:r>
            <a:r>
              <a:rPr lang="de-DE" baseline="0" dirty="0"/>
              <a:t> </a:t>
            </a:r>
            <a:r>
              <a:rPr lang="de-DE" baseline="0" dirty="0" err="1"/>
              <a:t>gain</a:t>
            </a:r>
            <a:r>
              <a:rPr lang="de-DE" baseline="0" dirty="0"/>
              <a:t> </a:t>
            </a:r>
            <a:r>
              <a:rPr lang="de-DE" baseline="0" dirty="0" err="1"/>
              <a:t>hands</a:t>
            </a:r>
            <a:r>
              <a:rPr lang="de-DE" baseline="0" dirty="0"/>
              <a:t>-on </a:t>
            </a:r>
            <a:r>
              <a:rPr lang="de-DE" baseline="0" dirty="0" err="1"/>
              <a:t>consulting</a:t>
            </a:r>
            <a:r>
              <a:rPr lang="de-DE" baseline="0" dirty="0"/>
              <a:t> </a:t>
            </a:r>
            <a:r>
              <a:rPr lang="de-DE" baseline="0" dirty="0" err="1"/>
              <a:t>experience</a:t>
            </a:r>
            <a:r>
              <a:rPr lang="de-DE" baseline="0" dirty="0"/>
              <a:t> in a real </a:t>
            </a:r>
            <a:r>
              <a:rPr lang="de-DE" baseline="0" dirty="0" err="1"/>
              <a:t>work</a:t>
            </a:r>
            <a:r>
              <a:rPr lang="de-DE" baseline="0" dirty="0"/>
              <a:t> </a:t>
            </a:r>
            <a:r>
              <a:rPr lang="de-DE" baseline="0" dirty="0" err="1"/>
              <a:t>context</a:t>
            </a:r>
            <a:r>
              <a:rPr lang="de-DE" baseline="0" dirty="0"/>
              <a:t> </a:t>
            </a:r>
            <a:r>
              <a:rPr lang="de-DE" baseline="0" dirty="0" err="1"/>
              <a:t>and</a:t>
            </a:r>
            <a:r>
              <a:rPr lang="de-DE" baseline="0" dirty="0"/>
              <a:t> </a:t>
            </a:r>
            <a:r>
              <a:rPr lang="de-DE" baseline="0" dirty="0" err="1"/>
              <a:t>to</a:t>
            </a:r>
            <a:r>
              <a:rPr lang="de-DE" baseline="0" dirty="0"/>
              <a:t> </a:t>
            </a:r>
            <a:r>
              <a:rPr lang="de-DE" baseline="0" dirty="0" err="1"/>
              <a:t>broaden</a:t>
            </a:r>
            <a:r>
              <a:rPr lang="de-DE" baseline="0" dirty="0"/>
              <a:t> </a:t>
            </a:r>
            <a:r>
              <a:rPr lang="de-DE" baseline="0" dirty="0" err="1"/>
              <a:t>your</a:t>
            </a:r>
            <a:r>
              <a:rPr lang="de-DE" baseline="0" dirty="0"/>
              <a:t> professional </a:t>
            </a:r>
            <a:r>
              <a:rPr lang="de-DE" baseline="0" dirty="0" err="1"/>
              <a:t>network</a:t>
            </a:r>
            <a:r>
              <a:rPr lang="de-DE" baseline="0" dirty="0"/>
              <a:t>. </a:t>
            </a:r>
            <a:endParaRPr lang="de-DE" dirty="0"/>
          </a:p>
        </p:txBody>
      </p:sp>
      <p:sp>
        <p:nvSpPr>
          <p:cNvPr id="4" name="Foliennummernplatzhalter 3"/>
          <p:cNvSpPr>
            <a:spLocks noGrp="1"/>
          </p:cNvSpPr>
          <p:nvPr>
            <p:ph type="sldNum" sz="quarter" idx="10"/>
          </p:nvPr>
        </p:nvSpPr>
        <p:spPr/>
        <p:txBody>
          <a:bodyPr/>
          <a:lstStyle/>
          <a:p>
            <a:fld id="{FFEEEA97-B560-44C5-B24B-43A37521E06C}" type="slidenum">
              <a:rPr lang="de-DE" smtClean="0"/>
              <a:t>5</a:t>
            </a:fld>
            <a:endParaRPr lang="de-DE"/>
          </a:p>
        </p:txBody>
      </p:sp>
    </p:spTree>
    <p:extLst>
      <p:ext uri="{BB962C8B-B14F-4D97-AF65-F5344CB8AC3E}">
        <p14:creationId xmlns:p14="http://schemas.microsoft.com/office/powerpoint/2010/main" val="1960308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Video: 3:04 min</a:t>
            </a:r>
          </a:p>
        </p:txBody>
      </p:sp>
      <p:sp>
        <p:nvSpPr>
          <p:cNvPr id="4" name="Foliennummernplatzhalter 3"/>
          <p:cNvSpPr>
            <a:spLocks noGrp="1"/>
          </p:cNvSpPr>
          <p:nvPr>
            <p:ph type="sldNum" sz="quarter" idx="5"/>
          </p:nvPr>
        </p:nvSpPr>
        <p:spPr/>
        <p:txBody>
          <a:bodyPr/>
          <a:lstStyle/>
          <a:p>
            <a:fld id="{47066143-8669-4D06-B20F-8D5F029030F8}" type="slidenum">
              <a:rPr lang="en-US" smtClean="0"/>
              <a:pPr/>
              <a:t>6</a:t>
            </a:fld>
            <a:endParaRPr lang="en-US" dirty="0"/>
          </a:p>
        </p:txBody>
      </p:sp>
    </p:spTree>
    <p:extLst>
      <p:ext uri="{BB962C8B-B14F-4D97-AF65-F5344CB8AC3E}">
        <p14:creationId xmlns:p14="http://schemas.microsoft.com/office/powerpoint/2010/main" val="58158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ea typeface="+mn-ea"/>
                <a:cs typeface="+mn-cs"/>
              </a:rPr>
              <a:t>The objectives of the INTENSE</a:t>
            </a:r>
            <a:r>
              <a:rPr lang="en-GB" sz="1200" kern="1200" baseline="0" dirty="0">
                <a:solidFill>
                  <a:schemeClr val="tx1"/>
                </a:solidFill>
                <a:effectLst/>
                <a:ea typeface="+mn-ea"/>
                <a:cs typeface="+mn-cs"/>
              </a:rPr>
              <a:t> Project were manifested by the changing constraints on working and learning due to Globalisation.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ea typeface="+mn-ea"/>
                <a:cs typeface="+mn-cs"/>
              </a:rPr>
              <a:t>As a response to the new reality, the concept of entrepreneurial universities has developed, which seek to foster entrepreneurial development in teaching and learning. These objectives are closely linked to the educational concepts of internationalisation, entrepreneurship education, and innovation pedagogy</a:t>
            </a:r>
            <a:endParaRPr lang="de-DE" dirty="0"/>
          </a:p>
        </p:txBody>
      </p:sp>
      <p:sp>
        <p:nvSpPr>
          <p:cNvPr id="4" name="Foliennummernplatzhalter 3"/>
          <p:cNvSpPr>
            <a:spLocks noGrp="1"/>
          </p:cNvSpPr>
          <p:nvPr>
            <p:ph type="sldNum" sz="quarter" idx="10"/>
          </p:nvPr>
        </p:nvSpPr>
        <p:spPr/>
        <p:txBody>
          <a:bodyPr/>
          <a:lstStyle/>
          <a:p>
            <a:fld id="{1DCC0DB0-2271-4080-9EE2-EDF1F7742E87}" type="slidenum">
              <a:rPr lang="de-DE" smtClean="0"/>
              <a:t>7</a:t>
            </a:fld>
            <a:endParaRPr lang="de-DE"/>
          </a:p>
        </p:txBody>
      </p:sp>
    </p:spTree>
    <p:extLst>
      <p:ext uri="{BB962C8B-B14F-4D97-AF65-F5344CB8AC3E}">
        <p14:creationId xmlns:p14="http://schemas.microsoft.com/office/powerpoint/2010/main" val="3893566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A major component of our teaching approach is the transnational student consultancy. The teaching module is taught parallel at all INTENSE partners. Before or simultaneously, students receive training in international management and project management and consulting skills. These teaching materials are unified among all INTENSE partners but adopted to the curricular and demand of each partner university. </a:t>
            </a:r>
            <a:r>
              <a:rPr lang="en-US" i="1" dirty="0"/>
              <a:t>You can find all the teaching material below</a:t>
            </a:r>
            <a:r>
              <a:rPr lang="en-US" dirty="0"/>
              <a:t>.</a:t>
            </a:r>
          </a:p>
          <a:p>
            <a:r>
              <a:rPr lang="en-US" dirty="0"/>
              <a:t>The consultancy project is designed for students who are in the midst or end of their bachelor studies. Here students consult a real SME in its internationalization adventure. The consultancy project is supplemented by a blended learning course. In order to enhance the students’ </a:t>
            </a:r>
            <a:r>
              <a:rPr lang="en-US" dirty="0" err="1"/>
              <a:t>internationalisation</a:t>
            </a:r>
            <a:r>
              <a:rPr lang="en-US" dirty="0"/>
              <a:t> skills, student teams cooperate transnationally as demonstrated in the example in Figure 2.</a:t>
            </a:r>
          </a:p>
          <a:p>
            <a:r>
              <a:rPr lang="en-US" dirty="0"/>
              <a:t>Team A in Germany collaborated with SME A, also based in Germany. SME A wanted to </a:t>
            </a:r>
            <a:r>
              <a:rPr lang="en-US" dirty="0" err="1"/>
              <a:t>internationalise</a:t>
            </a:r>
            <a:r>
              <a:rPr lang="en-US" dirty="0"/>
              <a:t> to the Netherlands. Team B, based at an </a:t>
            </a:r>
            <a:r>
              <a:rPr lang="en-US" dirty="0" err="1"/>
              <a:t>HEI</a:t>
            </a:r>
            <a:r>
              <a:rPr lang="en-US" dirty="0"/>
              <a:t> in the Netherlands, supported team A. Team B provided Team A with relevant knowledge of the Dutch market. At the same time, Team A provided specific information on the German market to Team C. Team C is based in Finland and collaborated with the Finish SME C who sought to </a:t>
            </a:r>
            <a:r>
              <a:rPr lang="en-US" dirty="0" err="1"/>
              <a:t>internationalise</a:t>
            </a:r>
            <a:r>
              <a:rPr lang="en-US" dirty="0"/>
              <a:t> to Germany.</a:t>
            </a:r>
          </a:p>
          <a:p>
            <a:r>
              <a:rPr lang="en-GB" sz="1200" kern="1200" dirty="0">
                <a:solidFill>
                  <a:schemeClr val="tx1"/>
                </a:solidFill>
                <a:effectLst/>
                <a:ea typeface="+mn-ea"/>
                <a:cs typeface="+mn-cs"/>
              </a:rPr>
              <a:t> </a:t>
            </a:r>
            <a:endParaRPr lang="de-DE" sz="1200" kern="1200" dirty="0">
              <a:solidFill>
                <a:schemeClr val="tx1"/>
              </a:solidFill>
              <a:effectLst/>
              <a:ea typeface="+mn-ea"/>
              <a:cs typeface="+mn-cs"/>
            </a:endParaRPr>
          </a:p>
          <a:p>
            <a:endParaRPr lang="de-DE" dirty="0"/>
          </a:p>
        </p:txBody>
      </p:sp>
      <p:sp>
        <p:nvSpPr>
          <p:cNvPr id="4" name="Foliennummernplatzhalter 3"/>
          <p:cNvSpPr>
            <a:spLocks noGrp="1"/>
          </p:cNvSpPr>
          <p:nvPr>
            <p:ph type="sldNum" sz="quarter" idx="10"/>
          </p:nvPr>
        </p:nvSpPr>
        <p:spPr/>
        <p:txBody>
          <a:bodyPr/>
          <a:lstStyle/>
          <a:p>
            <a:fld id="{1DCC0DB0-2271-4080-9EE2-EDF1F7742E87}" type="slidenum">
              <a:rPr lang="de-DE" smtClean="0"/>
              <a:t>8</a:t>
            </a:fld>
            <a:endParaRPr lang="de-DE"/>
          </a:p>
        </p:txBody>
      </p:sp>
    </p:spTree>
    <p:extLst>
      <p:ext uri="{BB962C8B-B14F-4D97-AF65-F5344CB8AC3E}">
        <p14:creationId xmlns:p14="http://schemas.microsoft.com/office/powerpoint/2010/main" val="3354390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7066143-8669-4D06-B20F-8D5F029030F8}" type="slidenum">
              <a:rPr lang="en-US" smtClean="0"/>
              <a:pPr/>
              <a:t>10</a:t>
            </a:fld>
            <a:endParaRPr lang="en-US" dirty="0"/>
          </a:p>
        </p:txBody>
      </p:sp>
    </p:spTree>
    <p:extLst>
      <p:ext uri="{BB962C8B-B14F-4D97-AF65-F5344CB8AC3E}">
        <p14:creationId xmlns:p14="http://schemas.microsoft.com/office/powerpoint/2010/main" val="2142691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b="0" i="0"/>
            </a:lvl1pPr>
          </a:lstStyle>
          <a:p>
            <a:r>
              <a:rPr lang="de-DE" dirty="0"/>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0" i="0"/>
            </a:lvl1pPr>
          </a:lstStyle>
          <a:p>
            <a:r>
              <a:rPr lang="de-DE" dirty="0"/>
              <a:t>Titelmasterformat durch Klicken bearbeiten</a:t>
            </a:r>
            <a:endParaRPr lang="hr-HR"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85686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vl1pPr>
          </a:lstStyle>
          <a:p>
            <a:r>
              <a:rPr lang="de-DE" dirty="0"/>
              <a:t>Titelmasterformat durch Klicken bearbeiten</a:t>
            </a:r>
            <a:endParaRPr lang="hr-HR" dirty="0"/>
          </a:p>
        </p:txBody>
      </p:sp>
      <p:sp>
        <p:nvSpPr>
          <p:cNvPr id="3" name="Vertical Text Placeholder 2"/>
          <p:cNvSpPr>
            <a:spLocks noGrp="1"/>
          </p:cNvSpPr>
          <p:nvPr>
            <p:ph type="body" orient="vert" idx="1"/>
          </p:nvPr>
        </p:nvSpPr>
        <p:spPr/>
        <p:txBody>
          <a:bodyPr vert="eaVert"/>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673483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0" i="0"/>
            </a:lvl1pPr>
          </a:lstStyle>
          <a:p>
            <a:r>
              <a:rPr lang="de-DE" dirty="0"/>
              <a:t>Titelmasterformat durch Klicken bearbeiten</a:t>
            </a:r>
            <a:endParaRPr lang="hr-HR"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696308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lvl1pPr>
              <a:defRPr b="0" i="0">
                <a:latin typeface="Calibri Light" panose="020F0302020204030204" pitchFamily="34" charset="0"/>
              </a:defRPr>
            </a:lvl1pPr>
          </a:lstStyle>
          <a:p>
            <a:endParaRPr lang="sr-Latn-RS" sz="1800" b="0" strike="noStrike" spc="-1" dirty="0">
              <a:solidFill>
                <a:srgbClr val="000000"/>
              </a:solidFill>
              <a:latin typeface="Calibri"/>
            </a:endParaRPr>
          </a:p>
        </p:txBody>
      </p:sp>
      <p:sp>
        <p:nvSpPr>
          <p:cNvPr id="56"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sr-Latn-RS" sz="2800" b="0" strike="noStrike" spc="-1">
              <a:solidFill>
                <a:srgbClr val="404041"/>
              </a:solidFill>
              <a:latin typeface="Adobe Fan Heiti Std B"/>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sr-Latn-RS" sz="2800" b="0" strike="noStrike" spc="-1">
              <a:solidFill>
                <a:srgbClr val="404041"/>
              </a:solidFill>
              <a:latin typeface="Adobe Fan Heiti Std B"/>
            </a:endParaRPr>
          </a:p>
        </p:txBody>
      </p:sp>
    </p:spTree>
    <p:extLst>
      <p:ext uri="{BB962C8B-B14F-4D97-AF65-F5344CB8AC3E}">
        <p14:creationId xmlns:p14="http://schemas.microsoft.com/office/powerpoint/2010/main" val="3132311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tIns="0" rIns="0" bIns="0" anchor="ctr"/>
          <a:lstStyle>
            <a:lvl1pPr>
              <a:defRPr b="0" i="0">
                <a:latin typeface="Calibri Light" panose="020F0302020204030204" pitchFamily="34" charset="0"/>
              </a:defRPr>
            </a:lvl1pPr>
          </a:lstStyle>
          <a:p>
            <a:endParaRPr lang="sr-Latn-RS" sz="1800" b="0" strike="noStrike" spc="-1" dirty="0">
              <a:solidFill>
                <a:srgbClr val="000000"/>
              </a:solidFill>
              <a:latin typeface="Calibri"/>
            </a:endParaRPr>
          </a:p>
        </p:txBody>
      </p:sp>
      <p:sp>
        <p:nvSpPr>
          <p:cNvPr id="52" name="PlaceHolder 2"/>
          <p:cNvSpPr>
            <a:spLocks noGrp="1"/>
          </p:cNvSpPr>
          <p:nvPr>
            <p:ph type="subTitle"/>
          </p:nvPr>
        </p:nvSpPr>
        <p:spPr>
          <a:xfrm>
            <a:off x="838080" y="1825560"/>
            <a:ext cx="10515240" cy="4350960"/>
          </a:xfrm>
          <a:prstGeom prst="rect">
            <a:avLst/>
          </a:prstGeom>
        </p:spPr>
        <p:txBody>
          <a:bodyPr lIns="0" tIns="0" rIns="0" bIns="0" anchor="ctr"/>
          <a:lstStyle>
            <a:lvl1pPr>
              <a:defRPr b="0" i="0">
                <a:latin typeface="Calibri Light" panose="020F0302020204030204" pitchFamily="34" charset="0"/>
              </a:defRPr>
            </a:lvl1pPr>
          </a:lstStyle>
          <a:p>
            <a:pPr algn="ctr"/>
            <a:endParaRPr lang="en-US" sz="3200" b="0" strike="noStrike" spc="-1" dirty="0">
              <a:latin typeface="Arial"/>
            </a:endParaRPr>
          </a:p>
        </p:txBody>
      </p:sp>
    </p:spTree>
    <p:extLst>
      <p:ext uri="{BB962C8B-B14F-4D97-AF65-F5344CB8AC3E}">
        <p14:creationId xmlns:p14="http://schemas.microsoft.com/office/powerpoint/2010/main" val="3195572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4" name="Fußzeilenplatzhalter 3"/>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5" name="Foliennummernplatzhalter 4"/>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17478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vl1pPr>
          </a:lstStyle>
          <a:p>
            <a:r>
              <a:rPr lang="de-DE" dirty="0"/>
              <a:t>Titelmasterformat durch Klicken bearbeiten</a:t>
            </a:r>
            <a:endParaRPr lang="hr-HR" dirty="0"/>
          </a:p>
        </p:txBody>
      </p:sp>
      <p:sp>
        <p:nvSpPr>
          <p:cNvPr id="3" name="Content Placeholder 2"/>
          <p:cNvSpPr>
            <a:spLocks noGrp="1"/>
          </p:cNvSpPr>
          <p:nvPr>
            <p:ph idx="1"/>
          </p:nvPr>
        </p:nvSpPr>
        <p:spPr/>
        <p:txBody>
          <a:bodyPr/>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93612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0" i="0"/>
            </a:lvl1pPr>
          </a:lstStyle>
          <a:p>
            <a:r>
              <a:rPr lang="de-DE" dirty="0"/>
              <a:t>Titelmasterformat durch Klicken bearbeiten</a:t>
            </a:r>
            <a:endParaRPr lang="hr-HR"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0" i="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Textmasterformat bearbeiten</a:t>
            </a:r>
          </a:p>
        </p:txBody>
      </p:sp>
      <p:sp>
        <p:nvSpPr>
          <p:cNvPr id="4" name="Date Placeholder 3"/>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6" name="Slide Number Placeholder 5"/>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96623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vl1pPr>
          </a:lstStyle>
          <a:p>
            <a:r>
              <a:rPr lang="de-DE" dirty="0"/>
              <a:t>Titelmasterformat durch Klicken bearbeiten</a:t>
            </a:r>
            <a:endParaRPr lang="hr-HR" dirty="0"/>
          </a:p>
        </p:txBody>
      </p:sp>
      <p:sp>
        <p:nvSpPr>
          <p:cNvPr id="3" name="Content Placeholder 2"/>
          <p:cNvSpPr>
            <a:spLocks noGrp="1"/>
          </p:cNvSpPr>
          <p:nvPr>
            <p:ph sz="half" idx="1"/>
          </p:nvPr>
        </p:nvSpPr>
        <p:spPr>
          <a:xfrm>
            <a:off x="838200" y="1825625"/>
            <a:ext cx="5181600" cy="4351338"/>
          </a:xfrm>
        </p:spPr>
        <p:txBody>
          <a:bodyPr/>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Content Placeholder 3"/>
          <p:cNvSpPr>
            <a:spLocks noGrp="1"/>
          </p:cNvSpPr>
          <p:nvPr>
            <p:ph sz="half" idx="2"/>
          </p:nvPr>
        </p:nvSpPr>
        <p:spPr>
          <a:xfrm>
            <a:off x="6172200" y="1825625"/>
            <a:ext cx="5181600" cy="4351338"/>
          </a:xfrm>
        </p:spPr>
        <p:txBody>
          <a:bodyPr/>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121160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0" i="0"/>
            </a:lvl1pPr>
          </a:lstStyle>
          <a:p>
            <a:r>
              <a:rPr lang="de-DE" dirty="0"/>
              <a:t>Titelmasterformat durch Klicken bearbeiten</a:t>
            </a:r>
            <a:endParaRPr lang="hr-HR"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Content Placeholder 3"/>
          <p:cNvSpPr>
            <a:spLocks noGrp="1"/>
          </p:cNvSpPr>
          <p:nvPr>
            <p:ph sz="half" idx="2"/>
          </p:nvPr>
        </p:nvSpPr>
        <p:spPr>
          <a:xfrm>
            <a:off x="839788" y="2505075"/>
            <a:ext cx="5157787" cy="3684588"/>
          </a:xfrm>
        </p:spPr>
        <p:txBody>
          <a:bodyPr/>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Content Placeholder 5"/>
          <p:cNvSpPr>
            <a:spLocks noGrp="1"/>
          </p:cNvSpPr>
          <p:nvPr>
            <p:ph sz="quarter" idx="4"/>
          </p:nvPr>
        </p:nvSpPr>
        <p:spPr>
          <a:xfrm>
            <a:off x="6172200" y="2505075"/>
            <a:ext cx="5183188" cy="3684588"/>
          </a:xfrm>
        </p:spPr>
        <p:txBody>
          <a:bodyPr/>
          <a:lstStyle>
            <a:lvl1pPr>
              <a:defRPr b="0" i="0"/>
            </a:lvl1pPr>
            <a:lvl2pPr>
              <a:defRPr b="0" i="0"/>
            </a:lvl2pPr>
            <a:lvl3pPr>
              <a:defRPr b="0" i="0"/>
            </a:lvl3pPr>
            <a:lvl4pPr>
              <a:defRPr b="0" i="0"/>
            </a:lvl4pPr>
            <a:lvl5pPr>
              <a:defRPr b="0" i="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7" name="Date Placeholder 6"/>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8" name="Footer Placeholder 7"/>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9" name="Slide Number Placeholder 8"/>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86074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vl1pPr>
          </a:lstStyle>
          <a:p>
            <a:r>
              <a:rPr lang="de-DE" dirty="0"/>
              <a:t>Titelmasterformat durch Klicken bearbeiten</a:t>
            </a:r>
            <a:endParaRPr lang="hr-HR" dirty="0"/>
          </a:p>
        </p:txBody>
      </p:sp>
      <p:sp>
        <p:nvSpPr>
          <p:cNvPr id="3" name="Date Placeholder 2"/>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4" name="Footer Placeholder 3"/>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5" name="Slide Number Placeholder 4"/>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72511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3" name="Footer Placeholder 2"/>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4" name="Slide Number Placeholder 3"/>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58744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0" i="0"/>
            </a:lvl1pPr>
          </a:lstStyle>
          <a:p>
            <a:r>
              <a:rPr lang="de-DE" dirty="0"/>
              <a:t>Titelmasterformat durch Klicken bearbeiten</a:t>
            </a:r>
            <a:endParaRPr lang="hr-HR" dirty="0"/>
          </a:p>
        </p:txBody>
      </p:sp>
      <p:sp>
        <p:nvSpPr>
          <p:cNvPr id="3" name="Content Placeholder 2"/>
          <p:cNvSpPr>
            <a:spLocks noGrp="1"/>
          </p:cNvSpPr>
          <p:nvPr>
            <p:ph idx="1"/>
          </p:nvPr>
        </p:nvSpPr>
        <p:spPr>
          <a:xfrm>
            <a:off x="5183188" y="987425"/>
            <a:ext cx="6172200" cy="4873625"/>
          </a:xfrm>
        </p:spPr>
        <p:txBody>
          <a:bodyPr/>
          <a:lstStyle>
            <a:lvl1pPr>
              <a:defRPr sz="3200" b="0" i="0"/>
            </a:lvl1pPr>
            <a:lvl2pPr>
              <a:defRPr sz="2800" b="0" i="0"/>
            </a:lvl2pPr>
            <a:lvl3pPr>
              <a:defRPr sz="2400" b="0" i="0"/>
            </a:lvl3pPr>
            <a:lvl4pPr>
              <a:defRPr sz="2000" b="0" i="0"/>
            </a:lvl4pPr>
            <a:lvl5pPr>
              <a:defRPr sz="2000" b="0" i="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Date Placeholder 4"/>
          <p:cNvSpPr>
            <a:spLocks noGrp="1"/>
          </p:cNvSpPr>
          <p:nvPr>
            <p:ph type="dt" sz="half" idx="10"/>
          </p:nvPr>
        </p:nvSpPr>
        <p:spPr/>
        <p:txBody>
          <a:bodyPr/>
          <a:lstStyle>
            <a:lvl1pPr>
              <a:defRPr b="0" i="0">
                <a:latin typeface="Calibri" panose="020F0502020204030204" pitchFamily="34" charset="0"/>
              </a:defRPr>
            </a:lvl1pPr>
          </a:lstStyle>
          <a:p>
            <a:fld id="{7D785DF5-0D99-4637-AE20-09851F225AB0}" type="datetimeFigureOut">
              <a:rPr lang="hr-HR" smtClean="0"/>
              <a:pPr/>
              <a:t>25.9.2019.</a:t>
            </a:fld>
            <a:endParaRPr lang="hr-HR" dirty="0"/>
          </a:p>
        </p:txBody>
      </p:sp>
      <p:sp>
        <p:nvSpPr>
          <p:cNvPr id="6" name="Footer Placeholder 5"/>
          <p:cNvSpPr>
            <a:spLocks noGrp="1"/>
          </p:cNvSpPr>
          <p:nvPr>
            <p:ph type="ftr" sz="quarter" idx="11"/>
          </p:nvPr>
        </p:nvSpPr>
        <p:spPr/>
        <p:txBody>
          <a:bodyPr/>
          <a:lstStyle>
            <a:lvl1pPr>
              <a:defRPr b="0" i="0">
                <a:latin typeface="Calibri" panose="020F0502020204030204" pitchFamily="34" charset="0"/>
              </a:defRPr>
            </a:lvl1pPr>
          </a:lstStyle>
          <a:p>
            <a:endParaRPr lang="hr-HR" dirty="0"/>
          </a:p>
        </p:txBody>
      </p:sp>
      <p:sp>
        <p:nvSpPr>
          <p:cNvPr id="7" name="Slide Number Placeholder 6"/>
          <p:cNvSpPr>
            <a:spLocks noGrp="1"/>
          </p:cNvSpPr>
          <p:nvPr>
            <p:ph type="sldNum" sz="quarter" idx="12"/>
          </p:nvPr>
        </p:nvSpPr>
        <p:spPr/>
        <p:txBody>
          <a:bodyPr/>
          <a:lstStyle>
            <a:lvl1pPr>
              <a:defRPr b="0" i="0">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45900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alibri" panose="020F0502020204030204" pitchFamily="34" charset="0"/>
              </a:defRPr>
            </a:lvl1pPr>
          </a:lstStyle>
          <a:p>
            <a:fld id="{7D785DF5-0D99-4637-AE20-09851F225AB0}" type="datetimeFigureOut">
              <a:rPr lang="hr-HR" smtClean="0"/>
              <a:pPr/>
              <a:t>25.9.2019.</a:t>
            </a:fld>
            <a:endParaRPr lang="hr-H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panose="020F0502020204030204" pitchFamily="34" charset="0"/>
              </a:defRPr>
            </a:lvl1pPr>
          </a:lstStyle>
          <a:p>
            <a:endParaRPr lang="hr-H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alibri" panose="020F0502020204030204" pitchFamily="34" charset="0"/>
              </a:defRPr>
            </a:lvl1pPr>
          </a:lstStyle>
          <a:p>
            <a:fld id="{B34092F8-88B9-48E5-9B8F-3F206E5F35A9}" type="slidenum">
              <a:rPr lang="hr-HR" smtClean="0"/>
              <a:pPr/>
              <a:t>‹Nr.›</a:t>
            </a:fld>
            <a:endParaRPr lang="hr-HR" dirty="0"/>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p:txStyles>
    <p:titleStyle>
      <a:lvl1pPr algn="l" defTabSz="914400" rtl="0" eaLnBrk="1" latinLnBrk="0" hangingPunct="1">
        <a:lnSpc>
          <a:spcPct val="90000"/>
        </a:lnSpc>
        <a:spcBef>
          <a:spcPct val="0"/>
        </a:spcBef>
        <a:buNone/>
        <a:defRPr sz="4400" b="0" i="0" kern="1200">
          <a:solidFill>
            <a:srgbClr val="404041"/>
          </a:solidFill>
          <a:latin typeface="Calibri Regular"/>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404041"/>
          </a:solidFill>
          <a:latin typeface="Calibri Regular"/>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404041"/>
          </a:solidFill>
          <a:latin typeface="Calibri Regular"/>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404041"/>
          </a:solidFill>
          <a:latin typeface="Calibri Regular"/>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Regular"/>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404041"/>
          </a:solidFill>
          <a:latin typeface="Calibri Regular"/>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intense.efos.hr/"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hyperlink" Target="http://comtrade.un.org/" TargetMode="External"/><Relationship Id="rId3" Type="http://schemas.openxmlformats.org/officeDocument/2006/relationships/hyperlink" Target="http://data.worldbank.org/products/wdi" TargetMode="External"/><Relationship Id="rId7" Type="http://schemas.openxmlformats.org/officeDocument/2006/relationships/hyperlink" Target="http://unctadstat.unctad.org/EN/" TargetMode="External"/><Relationship Id="rId2" Type="http://schemas.openxmlformats.org/officeDocument/2006/relationships/hyperlink" Target="https://www.imf.org/en/Data" TargetMode="External"/><Relationship Id="rId1" Type="http://schemas.openxmlformats.org/officeDocument/2006/relationships/slideLayout" Target="../slideLayouts/slideLayout3.xml"/><Relationship Id="rId6" Type="http://schemas.openxmlformats.org/officeDocument/2006/relationships/hyperlink" Target="http://www.ilo.org/inform/online-information-resources/databases/stats/lang--en/index.htm" TargetMode="External"/><Relationship Id="rId5" Type="http://schemas.openxmlformats.org/officeDocument/2006/relationships/hyperlink" Target="http://stats.oecd.org/Index.aspx" TargetMode="External"/><Relationship Id="rId4" Type="http://schemas.openxmlformats.org/officeDocument/2006/relationships/hyperlink" Target="http://www.oecd-ilibrary.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stat.fi/index_en.html" TargetMode="External"/><Relationship Id="rId2" Type="http://schemas.openxmlformats.org/officeDocument/2006/relationships/hyperlink" Target="https://www.destatis.de/EN/Homepage.html" TargetMode="External"/><Relationship Id="rId1" Type="http://schemas.openxmlformats.org/officeDocument/2006/relationships/slideLayout" Target="../slideLayouts/slideLayout3.xml"/><Relationship Id="rId6" Type="http://schemas.openxmlformats.org/officeDocument/2006/relationships/hyperlink" Target="https://www.cbs.nl/en-gb" TargetMode="External"/><Relationship Id="rId5" Type="http://schemas.openxmlformats.org/officeDocument/2006/relationships/hyperlink" Target="https://www.dzs.hr/default_e.htm" TargetMode="External"/><Relationship Id="rId4" Type="http://schemas.openxmlformats.org/officeDocument/2006/relationships/hyperlink" Target="http://statbel.fgov.be/en/statistics/figure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madb.europa.eu/madb/indexPubli.htm" TargetMode="External"/><Relationship Id="rId2" Type="http://schemas.openxmlformats.org/officeDocument/2006/relationships/hyperlink" Target="https://ec.europa.eu/info/business-economy-euro/indicators-statistics/economic-databases/macro-economic-database-ameco/ameco-database_en"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ideo" Target="https://www.youtube.com/embed/c-KKy-03O5A" TargetMode="External"/><Relationship Id="rId5" Type="http://schemas.openxmlformats.org/officeDocument/2006/relationships/hyperlink" Target="https://mediathek.htw-berlin.de/getMedium/Default/2a87a2a658ad25540b6c6bbdf43f83dd.mp4" TargetMode="Externa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ideo" Target="https://www.youtube.com/embed/ICvoiox07NI?start=2&amp;feature=oembed" TargetMode="External"/><Relationship Id="rId5" Type="http://schemas.openxmlformats.org/officeDocument/2006/relationships/hyperlink" Target="https://www.youtube.com/watch?v=ICvoiox07NI&amp;t=2s"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ntense.efos.hr/"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3638"/>
            <a:ext cx="9144000" cy="2387600"/>
          </a:xfrm>
        </p:spPr>
        <p:txBody>
          <a:bodyPr>
            <a:normAutofit/>
          </a:bodyPr>
          <a:lstStyle/>
          <a:p>
            <a:r>
              <a:rPr lang="de-DE" dirty="0"/>
              <a:t>C3.1 </a:t>
            </a:r>
            <a:r>
              <a:rPr lang="de-DE" dirty="0" err="1"/>
              <a:t>Introduction</a:t>
            </a:r>
            <a:r>
              <a:rPr lang="de-DE" dirty="0"/>
              <a:t> </a:t>
            </a:r>
            <a:r>
              <a:rPr lang="de-DE" dirty="0" err="1"/>
              <a:t>to</a:t>
            </a:r>
            <a:r>
              <a:rPr lang="de-DE" dirty="0"/>
              <a:t> </a:t>
            </a:r>
            <a:r>
              <a:rPr lang="de-DE" dirty="0" err="1"/>
              <a:t>the</a:t>
            </a:r>
            <a:r>
              <a:rPr lang="de-DE" dirty="0"/>
              <a:t> Transnational Student </a:t>
            </a:r>
            <a:r>
              <a:rPr lang="de-DE" dirty="0" err="1"/>
              <a:t>Consultancy</a:t>
            </a:r>
            <a:endParaRPr lang="hr-HR" dirty="0"/>
          </a:p>
        </p:txBody>
      </p:sp>
    </p:spTree>
    <p:extLst>
      <p:ext uri="{BB962C8B-B14F-4D97-AF65-F5344CB8AC3E}">
        <p14:creationId xmlns:p14="http://schemas.microsoft.com/office/powerpoint/2010/main" val="143975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F4EA9-B30E-402F-83FB-C2699CAF1C8F}"/>
              </a:ext>
            </a:extLst>
          </p:cNvPr>
          <p:cNvSpPr>
            <a:spLocks noGrp="1"/>
          </p:cNvSpPr>
          <p:nvPr>
            <p:ph type="title"/>
          </p:nvPr>
        </p:nvSpPr>
        <p:spPr/>
        <p:txBody>
          <a:bodyPr/>
          <a:lstStyle/>
          <a:p>
            <a:r>
              <a:rPr lang="de-DE" dirty="0"/>
              <a:t>References on </a:t>
            </a:r>
            <a:r>
              <a:rPr lang="de-DE" dirty="0" err="1"/>
              <a:t>INTENSE</a:t>
            </a:r>
            <a:endParaRPr lang="de-DE" dirty="0"/>
          </a:p>
        </p:txBody>
      </p:sp>
      <p:sp>
        <p:nvSpPr>
          <p:cNvPr id="7" name="Untertitel 2">
            <a:extLst>
              <a:ext uri="{FF2B5EF4-FFF2-40B4-BE49-F238E27FC236}">
                <a16:creationId xmlns:a16="http://schemas.microsoft.com/office/drawing/2014/main" id="{EFE8F89A-F291-4909-918E-570C22599D12}"/>
              </a:ext>
            </a:extLst>
          </p:cNvPr>
          <p:cNvSpPr>
            <a:spLocks noGrp="1"/>
          </p:cNvSpPr>
          <p:nvPr>
            <p:ph type="subTitle"/>
          </p:nvPr>
        </p:nvSpPr>
        <p:spPr>
          <a:xfrm>
            <a:off x="414068" y="1414732"/>
            <a:ext cx="11145328" cy="4761788"/>
          </a:xfrm>
        </p:spPr>
        <p:txBody>
          <a:bodyPr anchor="t">
            <a:normAutofit fontScale="32500" lnSpcReduction="20000"/>
          </a:bodyPr>
          <a:lstStyle/>
          <a:p>
            <a:pPr marL="209550" indent="-209550">
              <a:lnSpc>
                <a:spcPct val="120000"/>
              </a:lnSpc>
              <a:buFont typeface="Arial" panose="020B0604020202020204" pitchFamily="34" charset="0"/>
              <a:buChar char="•"/>
            </a:pPr>
            <a:r>
              <a:rPr lang="de-DE" dirty="0" err="1"/>
              <a:t>Hänti</a:t>
            </a:r>
            <a:r>
              <a:rPr lang="de-DE" dirty="0"/>
              <a:t>, Sirpa; </a:t>
            </a:r>
            <a:r>
              <a:rPr lang="de-DE" dirty="0" err="1"/>
              <a:t>Kairisto-Mertanen</a:t>
            </a:r>
            <a:r>
              <a:rPr lang="de-DE" dirty="0"/>
              <a:t>, Liisa &amp; Rantanen, Helena (2018): Learning Innovation </a:t>
            </a:r>
            <a:r>
              <a:rPr lang="de-DE" dirty="0" err="1"/>
              <a:t>Competences</a:t>
            </a:r>
            <a:r>
              <a:rPr lang="de-DE" dirty="0"/>
              <a:t> and International Entrepreneurship. Paper </a:t>
            </a:r>
            <a:r>
              <a:rPr lang="de-DE" dirty="0" err="1"/>
              <a:t>presented</a:t>
            </a:r>
            <a:r>
              <a:rPr lang="de-DE" dirty="0"/>
              <a:t> at </a:t>
            </a:r>
            <a:r>
              <a:rPr lang="de-DE" dirty="0" err="1"/>
              <a:t>the</a:t>
            </a:r>
            <a:r>
              <a:rPr lang="de-DE" dirty="0"/>
              <a:t> </a:t>
            </a:r>
            <a:r>
              <a:rPr lang="de-DE" dirty="0" err="1"/>
              <a:t>ISPIM</a:t>
            </a:r>
            <a:r>
              <a:rPr lang="de-DE" dirty="0"/>
              <a:t> Innovation Conference – Innovation, The Name </a:t>
            </a:r>
            <a:r>
              <a:rPr lang="de-DE" dirty="0" err="1"/>
              <a:t>of</a:t>
            </a:r>
            <a:r>
              <a:rPr lang="de-DE" dirty="0"/>
              <a:t> The Game. Stockholm, 17-20 June 2018. https://search.proquest.com/openview/42c03db55cb07181e080c0db7ab9362c/1?cbl=2040562&amp;pq-origsite=gscholar.</a:t>
            </a:r>
          </a:p>
          <a:p>
            <a:pPr marL="209550" indent="-209550">
              <a:lnSpc>
                <a:spcPct val="120000"/>
              </a:lnSpc>
              <a:buFont typeface="Arial" panose="020B0604020202020204" pitchFamily="34" charset="0"/>
              <a:buChar char="•"/>
            </a:pPr>
            <a:r>
              <a:rPr lang="de-DE" dirty="0"/>
              <a:t>Huion, Patricia (2018): </a:t>
            </a:r>
            <a:r>
              <a:rPr lang="de-DE" dirty="0" err="1"/>
              <a:t>INTENSE</a:t>
            </a:r>
            <a:r>
              <a:rPr lang="de-DE" dirty="0"/>
              <a:t>: An Erasmus+ </a:t>
            </a:r>
            <a:r>
              <a:rPr lang="de-DE" dirty="0" err="1"/>
              <a:t>project</a:t>
            </a:r>
            <a:r>
              <a:rPr lang="de-DE" dirty="0"/>
              <a:t> </a:t>
            </a:r>
            <a:r>
              <a:rPr lang="de-DE" dirty="0" err="1"/>
              <a:t>using</a:t>
            </a:r>
            <a:r>
              <a:rPr lang="de-DE" dirty="0"/>
              <a:t> </a:t>
            </a:r>
            <a:r>
              <a:rPr lang="de-DE" dirty="0" err="1"/>
              <a:t>EntreComp</a:t>
            </a:r>
            <a:r>
              <a:rPr lang="de-DE" dirty="0"/>
              <a:t> </a:t>
            </a:r>
            <a:r>
              <a:rPr lang="de-DE" dirty="0" err="1"/>
              <a:t>to</a:t>
            </a:r>
            <a:r>
              <a:rPr lang="de-DE" dirty="0"/>
              <a:t> </a:t>
            </a:r>
            <a:r>
              <a:rPr lang="de-DE" dirty="0" err="1"/>
              <a:t>map</a:t>
            </a:r>
            <a:r>
              <a:rPr lang="de-DE" dirty="0"/>
              <a:t> and </a:t>
            </a:r>
            <a:r>
              <a:rPr lang="de-DE" dirty="0" err="1"/>
              <a:t>assess</a:t>
            </a:r>
            <a:r>
              <a:rPr lang="de-DE" dirty="0"/>
              <a:t> </a:t>
            </a:r>
            <a:r>
              <a:rPr lang="de-DE" dirty="0" err="1"/>
              <a:t>good</a:t>
            </a:r>
            <a:r>
              <a:rPr lang="de-DE" dirty="0"/>
              <a:t> </a:t>
            </a:r>
            <a:r>
              <a:rPr lang="de-DE" dirty="0" err="1"/>
              <a:t>practices</a:t>
            </a:r>
            <a:r>
              <a:rPr lang="de-DE" dirty="0"/>
              <a:t>, and </a:t>
            </a:r>
            <a:r>
              <a:rPr lang="de-DE" dirty="0" err="1"/>
              <a:t>for</a:t>
            </a:r>
            <a:r>
              <a:rPr lang="de-DE" dirty="0"/>
              <a:t> </a:t>
            </a:r>
            <a:r>
              <a:rPr lang="de-DE" dirty="0" err="1"/>
              <a:t>assessement</a:t>
            </a:r>
            <a:r>
              <a:rPr lang="de-DE" dirty="0"/>
              <a:t>. In: European </a:t>
            </a:r>
            <a:r>
              <a:rPr lang="de-DE" dirty="0" err="1"/>
              <a:t>Commission</a:t>
            </a:r>
            <a:r>
              <a:rPr lang="de-DE" dirty="0"/>
              <a:t> (Ed.): </a:t>
            </a:r>
            <a:r>
              <a:rPr lang="de-DE" dirty="0" err="1"/>
              <a:t>EntreComp</a:t>
            </a:r>
            <a:r>
              <a:rPr lang="de-DE" dirty="0"/>
              <a:t> </a:t>
            </a:r>
            <a:r>
              <a:rPr lang="de-DE" dirty="0" err="1"/>
              <a:t>into</a:t>
            </a:r>
            <a:r>
              <a:rPr lang="de-DE" dirty="0"/>
              <a:t> Action. </a:t>
            </a:r>
            <a:r>
              <a:rPr lang="de-DE" dirty="0" err="1"/>
              <a:t>Get</a:t>
            </a:r>
            <a:r>
              <a:rPr lang="de-DE" dirty="0"/>
              <a:t> </a:t>
            </a:r>
            <a:r>
              <a:rPr lang="de-DE" dirty="0" err="1"/>
              <a:t>Inspired</a:t>
            </a:r>
            <a:r>
              <a:rPr lang="de-DE" dirty="0"/>
              <a:t>, </a:t>
            </a:r>
            <a:r>
              <a:rPr lang="de-DE" dirty="0" err="1"/>
              <a:t>Make</a:t>
            </a:r>
            <a:r>
              <a:rPr lang="de-DE" dirty="0"/>
              <a:t> </a:t>
            </a:r>
            <a:r>
              <a:rPr lang="de-DE" dirty="0" err="1"/>
              <a:t>it</a:t>
            </a:r>
            <a:r>
              <a:rPr lang="de-DE" dirty="0"/>
              <a:t> Happen. A </a:t>
            </a:r>
            <a:r>
              <a:rPr lang="de-DE" dirty="0" err="1"/>
              <a:t>user</a:t>
            </a:r>
            <a:r>
              <a:rPr lang="de-DE" dirty="0"/>
              <a:t> </a:t>
            </a:r>
            <a:r>
              <a:rPr lang="de-DE" dirty="0" err="1"/>
              <a:t>guide</a:t>
            </a:r>
            <a:r>
              <a:rPr lang="de-DE" dirty="0"/>
              <a:t> </a:t>
            </a:r>
            <a:r>
              <a:rPr lang="de-DE" dirty="0" err="1"/>
              <a:t>to</a:t>
            </a:r>
            <a:r>
              <a:rPr lang="de-DE" dirty="0"/>
              <a:t> </a:t>
            </a:r>
            <a:r>
              <a:rPr lang="de-DE" dirty="0" err="1"/>
              <a:t>the</a:t>
            </a:r>
            <a:r>
              <a:rPr lang="de-DE" dirty="0"/>
              <a:t> European Entrepreneurship Competence Framework. Luxembourg, p. 100.</a:t>
            </a:r>
          </a:p>
          <a:p>
            <a:pPr marL="209550" indent="-209550">
              <a:lnSpc>
                <a:spcPct val="120000"/>
              </a:lnSpc>
              <a:buFont typeface="Arial" panose="020B0604020202020204" pitchFamily="34" charset="0"/>
              <a:buChar char="•"/>
            </a:pPr>
            <a:r>
              <a:rPr lang="de-DE" dirty="0" err="1"/>
              <a:t>Jokiniemi</a:t>
            </a:r>
            <a:r>
              <a:rPr lang="de-DE" dirty="0"/>
              <a:t>, </a:t>
            </a:r>
            <a:r>
              <a:rPr lang="de-DE" dirty="0" err="1"/>
              <a:t>Sini</a:t>
            </a:r>
            <a:r>
              <a:rPr lang="de-DE" dirty="0"/>
              <a:t> (2017): </a:t>
            </a:r>
            <a:r>
              <a:rPr lang="de-DE" dirty="0" err="1"/>
              <a:t>INTENSE</a:t>
            </a:r>
            <a:r>
              <a:rPr lang="de-DE" dirty="0"/>
              <a:t> – </a:t>
            </a:r>
            <a:r>
              <a:rPr lang="de-DE" dirty="0" err="1"/>
              <a:t>Entering</a:t>
            </a:r>
            <a:r>
              <a:rPr lang="de-DE" dirty="0"/>
              <a:t> New </a:t>
            </a:r>
            <a:r>
              <a:rPr lang="de-DE" dirty="0" err="1"/>
              <a:t>Markets</a:t>
            </a:r>
            <a:r>
              <a:rPr lang="de-DE" dirty="0"/>
              <a:t> </a:t>
            </a:r>
            <a:r>
              <a:rPr lang="de-DE" dirty="0" err="1"/>
              <a:t>Successfully</a:t>
            </a:r>
            <a:r>
              <a:rPr lang="de-DE" dirty="0"/>
              <a:t>. Journal </a:t>
            </a:r>
            <a:r>
              <a:rPr lang="de-DE" dirty="0" err="1"/>
              <a:t>of</a:t>
            </a:r>
            <a:r>
              <a:rPr lang="de-DE" dirty="0"/>
              <a:t> Excellence in Sales 2017(2). URL: https://issuu.com/turunamk/docs/journal_of_excellence_in_sales_2_20 [22.08.2019], pp. 19-21.</a:t>
            </a:r>
          </a:p>
          <a:p>
            <a:pPr marL="209550" indent="-209550">
              <a:lnSpc>
                <a:spcPct val="120000"/>
              </a:lnSpc>
              <a:buFont typeface="Arial" panose="020B0604020202020204" pitchFamily="34" charset="0"/>
              <a:buChar char="•"/>
            </a:pPr>
            <a:r>
              <a:rPr lang="de-DE" dirty="0"/>
              <a:t>Lehmann, Tine; Saulich, Christina &amp; Wohlgemuth, Veit (2018): Transnational Student </a:t>
            </a:r>
            <a:r>
              <a:rPr lang="de-DE" dirty="0" err="1"/>
              <a:t>Consultancy</a:t>
            </a:r>
            <a:r>
              <a:rPr lang="de-DE" dirty="0"/>
              <a:t> – an Integrated Approach </a:t>
            </a:r>
            <a:r>
              <a:rPr lang="de-DE" dirty="0" err="1"/>
              <a:t>to</a:t>
            </a:r>
            <a:r>
              <a:rPr lang="de-DE" dirty="0"/>
              <a:t> Business’ </a:t>
            </a:r>
            <a:r>
              <a:rPr lang="de-DE" dirty="0" err="1"/>
              <a:t>Students</a:t>
            </a:r>
            <a:r>
              <a:rPr lang="de-DE" dirty="0"/>
              <a:t> Learning. Domenech, Josep et al. (Hrsg.): Conference Proceedings </a:t>
            </a:r>
            <a:r>
              <a:rPr lang="de-DE" dirty="0" err="1"/>
              <a:t>of</a:t>
            </a:r>
            <a:r>
              <a:rPr lang="de-DE" dirty="0"/>
              <a:t> </a:t>
            </a:r>
            <a:r>
              <a:rPr lang="de-DE" dirty="0" err="1"/>
              <a:t>the</a:t>
            </a:r>
            <a:r>
              <a:rPr lang="de-DE" dirty="0"/>
              <a:t> 4th International Conference on Higher Education </a:t>
            </a:r>
            <a:r>
              <a:rPr lang="de-DE" dirty="0" err="1"/>
              <a:t>Advances</a:t>
            </a:r>
            <a:r>
              <a:rPr lang="de-DE" dirty="0"/>
              <a:t> (Head’18). Valencia: </a:t>
            </a:r>
            <a:r>
              <a:rPr lang="de-DE" dirty="0" err="1"/>
              <a:t>Universitat</a:t>
            </a:r>
            <a:r>
              <a:rPr lang="de-DE" dirty="0"/>
              <a:t> </a:t>
            </a:r>
            <a:r>
              <a:rPr lang="de-DE" dirty="0" err="1"/>
              <a:t>Politècnica</a:t>
            </a:r>
            <a:r>
              <a:rPr lang="de-DE" dirty="0"/>
              <a:t> de </a:t>
            </a:r>
            <a:r>
              <a:rPr lang="de-DE" dirty="0" err="1"/>
              <a:t>València</a:t>
            </a:r>
            <a:r>
              <a:rPr lang="de-DE" dirty="0"/>
              <a:t>, pp. 303-311.</a:t>
            </a:r>
          </a:p>
          <a:p>
            <a:pPr marL="209550" indent="-209550">
              <a:lnSpc>
                <a:spcPct val="120000"/>
              </a:lnSpc>
              <a:buFont typeface="Arial" panose="020B0604020202020204" pitchFamily="34" charset="0"/>
              <a:buChar char="•"/>
            </a:pPr>
            <a:r>
              <a:rPr lang="de-DE" dirty="0"/>
              <a:t>Rantanen, Helena (2018): </a:t>
            </a:r>
            <a:r>
              <a:rPr lang="de-DE" dirty="0" err="1"/>
              <a:t>INTENSE</a:t>
            </a:r>
            <a:r>
              <a:rPr lang="de-DE" dirty="0"/>
              <a:t> Pilot Run: Positive </a:t>
            </a:r>
            <a:r>
              <a:rPr lang="de-DE" dirty="0" err="1"/>
              <a:t>Experiences</a:t>
            </a:r>
            <a:r>
              <a:rPr lang="de-DE" dirty="0"/>
              <a:t> in </a:t>
            </a:r>
            <a:r>
              <a:rPr lang="de-DE" dirty="0" err="1"/>
              <a:t>Internationalization</a:t>
            </a:r>
            <a:r>
              <a:rPr lang="de-DE" dirty="0"/>
              <a:t>. Journal </a:t>
            </a:r>
            <a:r>
              <a:rPr lang="de-DE" dirty="0" err="1"/>
              <a:t>of</a:t>
            </a:r>
            <a:r>
              <a:rPr lang="de-DE" dirty="0"/>
              <a:t> Excellence in Sales 2018(1). URL: https://issuu.com/turunamk/docs/journal_of_excellence_in_sales_1_20_dab0654f76d63e [22.08.2018].</a:t>
            </a:r>
          </a:p>
          <a:p>
            <a:pPr marL="209550" indent="-209550">
              <a:lnSpc>
                <a:spcPct val="120000"/>
              </a:lnSpc>
              <a:buFont typeface="Arial" panose="020B0604020202020204" pitchFamily="34" charset="0"/>
              <a:buChar char="•"/>
            </a:pPr>
            <a:r>
              <a:rPr lang="de-DE" dirty="0"/>
              <a:t>Saulich, Christina, Wohlgemuth, Veit &amp; Lehmann, Tine (2017): Fit </a:t>
            </a:r>
            <a:r>
              <a:rPr lang="de-DE" dirty="0" err="1"/>
              <a:t>for</a:t>
            </a:r>
            <a:r>
              <a:rPr lang="de-DE" dirty="0"/>
              <a:t> </a:t>
            </a:r>
            <a:r>
              <a:rPr lang="de-DE" dirty="0" err="1"/>
              <a:t>Internationalization</a:t>
            </a:r>
            <a:r>
              <a:rPr lang="de-DE" dirty="0"/>
              <a:t>. In: Hochschule für Technik und Wirtschaft (Hrsg.): Industrie von Morgen. Beiträge und Positionen 2017. Berlin: Berliner Wissenschaftsverlag, pp. 90-95.</a:t>
            </a:r>
          </a:p>
          <a:p>
            <a:pPr marL="209550" indent="-209550">
              <a:lnSpc>
                <a:spcPct val="120000"/>
              </a:lnSpc>
              <a:buFont typeface="Arial" panose="020B0604020202020204" pitchFamily="34" charset="0"/>
              <a:buChar char="•"/>
            </a:pPr>
            <a:r>
              <a:rPr lang="de-DE" dirty="0"/>
              <a:t>Saulich, Christina &amp; Lehmann, Tine (2017): </a:t>
            </a:r>
            <a:r>
              <a:rPr lang="de-DE" dirty="0" err="1"/>
              <a:t>Boosting</a:t>
            </a:r>
            <a:r>
              <a:rPr lang="de-DE" dirty="0"/>
              <a:t> </a:t>
            </a:r>
            <a:r>
              <a:rPr lang="de-DE" dirty="0" err="1"/>
              <a:t>the</a:t>
            </a:r>
            <a:r>
              <a:rPr lang="de-DE" dirty="0"/>
              <a:t> Employability </a:t>
            </a:r>
            <a:r>
              <a:rPr lang="de-DE" dirty="0" err="1"/>
              <a:t>of</a:t>
            </a:r>
            <a:r>
              <a:rPr lang="de-DE" dirty="0"/>
              <a:t> </a:t>
            </a:r>
            <a:r>
              <a:rPr lang="de-DE" dirty="0" err="1"/>
              <a:t>Students</a:t>
            </a:r>
            <a:r>
              <a:rPr lang="de-DE" dirty="0"/>
              <a:t> and </a:t>
            </a:r>
            <a:r>
              <a:rPr lang="de-DE" dirty="0" err="1"/>
              <a:t>Staff</a:t>
            </a:r>
            <a:r>
              <a:rPr lang="de-DE" dirty="0"/>
              <a:t> at European Higher Education </a:t>
            </a:r>
            <a:r>
              <a:rPr lang="de-DE" dirty="0" err="1"/>
              <a:t>Institutions</a:t>
            </a:r>
            <a:r>
              <a:rPr lang="de-DE" dirty="0"/>
              <a:t>: An Educational Framework </a:t>
            </a:r>
            <a:r>
              <a:rPr lang="de-DE" dirty="0" err="1"/>
              <a:t>for</a:t>
            </a:r>
            <a:r>
              <a:rPr lang="de-DE" dirty="0"/>
              <a:t> Entrepreneurship, </a:t>
            </a:r>
            <a:r>
              <a:rPr lang="de-DE" dirty="0" err="1"/>
              <a:t>Internationalisation</a:t>
            </a:r>
            <a:r>
              <a:rPr lang="de-DE" dirty="0"/>
              <a:t> and Innovation. In: Domenech i Soria, Josep et al. (Hrsg.): Conference Proceedings </a:t>
            </a:r>
            <a:r>
              <a:rPr lang="de-DE" dirty="0" err="1"/>
              <a:t>of</a:t>
            </a:r>
            <a:r>
              <a:rPr lang="de-DE" dirty="0"/>
              <a:t> </a:t>
            </a:r>
            <a:r>
              <a:rPr lang="de-DE" dirty="0" err="1"/>
              <a:t>the</a:t>
            </a:r>
            <a:r>
              <a:rPr lang="de-DE" dirty="0"/>
              <a:t> 3rd International Conference on Higher Education </a:t>
            </a:r>
            <a:r>
              <a:rPr lang="de-DE" dirty="0" err="1"/>
              <a:t>Advances</a:t>
            </a:r>
            <a:r>
              <a:rPr lang="de-DE" dirty="0"/>
              <a:t> (Head’17). Valencia: </a:t>
            </a:r>
            <a:r>
              <a:rPr lang="de-DE" dirty="0" err="1"/>
              <a:t>Universitat</a:t>
            </a:r>
            <a:r>
              <a:rPr lang="de-DE" dirty="0"/>
              <a:t> </a:t>
            </a:r>
            <a:r>
              <a:rPr lang="de-DE" dirty="0" err="1"/>
              <a:t>Politècnica</a:t>
            </a:r>
            <a:r>
              <a:rPr lang="de-DE" dirty="0"/>
              <a:t> de </a:t>
            </a:r>
            <a:r>
              <a:rPr lang="de-DE" dirty="0" err="1"/>
              <a:t>València</a:t>
            </a:r>
            <a:r>
              <a:rPr lang="de-DE" dirty="0"/>
              <a:t>, pp. 899-907.</a:t>
            </a:r>
          </a:p>
          <a:p>
            <a:pPr marL="209550" indent="-209550">
              <a:lnSpc>
                <a:spcPct val="120000"/>
              </a:lnSpc>
              <a:buFont typeface="Arial" panose="020B0604020202020204" pitchFamily="34" charset="0"/>
              <a:buChar char="•"/>
            </a:pPr>
            <a:r>
              <a:rPr lang="de-DE" dirty="0"/>
              <a:t>Wohlgemuth, Veit; Saulich, Christina; Lehmann, Tine (2018): Förderung der Internationalisierung durch innovative Lernnetzwerke. In: Hochschule für Technik und Wirtschaft Berlin (Hrsg.): Kreativität + X = Innovation. Beiträge und Positionen 2018. Berlin: Berliner Wissenschafts-Verlag, S. 42-46.</a:t>
            </a:r>
          </a:p>
          <a:p>
            <a:pPr marL="571500" indent="-571500">
              <a:lnSpc>
                <a:spcPct val="120000"/>
              </a:lnSpc>
              <a:buFont typeface="Arial" panose="020B0604020202020204" pitchFamily="34" charset="0"/>
              <a:buChar char="•"/>
            </a:pPr>
            <a:endParaRPr lang="de-DE" dirty="0"/>
          </a:p>
        </p:txBody>
      </p:sp>
    </p:spTree>
    <p:extLst>
      <p:ext uri="{BB962C8B-B14F-4D97-AF65-F5344CB8AC3E}">
        <p14:creationId xmlns:p14="http://schemas.microsoft.com/office/powerpoint/2010/main" val="281834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Agenda</a:t>
            </a:r>
          </a:p>
        </p:txBody>
      </p:sp>
      <p:sp>
        <p:nvSpPr>
          <p:cNvPr id="3" name="Inhaltsplatzhalter 2"/>
          <p:cNvSpPr>
            <a:spLocks noGrp="1"/>
          </p:cNvSpPr>
          <p:nvPr>
            <p:ph idx="1"/>
          </p:nvPr>
        </p:nvSpPr>
        <p:spPr/>
        <p:txBody>
          <a:bodyPr/>
          <a:lstStyle/>
          <a:p>
            <a:pPr marL="514350" indent="-514350">
              <a:buAutoNum type="arabicPeriod"/>
            </a:pPr>
            <a:r>
              <a:rPr lang="en-GB" dirty="0"/>
              <a:t>The INTENSE Teaching Approach</a:t>
            </a:r>
          </a:p>
          <a:p>
            <a:pPr marL="514350" indent="-514350">
              <a:buAutoNum type="arabicPeriod"/>
            </a:pPr>
            <a:r>
              <a:rPr lang="en-GB" dirty="0"/>
              <a:t>Course Content and Organisation</a:t>
            </a:r>
          </a:p>
          <a:p>
            <a:pPr marL="514350" indent="-514350">
              <a:buAutoNum type="arabicPeriod"/>
            </a:pPr>
            <a:r>
              <a:rPr lang="en-GB" dirty="0"/>
              <a:t>Students as Consultants</a:t>
            </a:r>
          </a:p>
        </p:txBody>
      </p:sp>
      <p:sp>
        <p:nvSpPr>
          <p:cNvPr id="4" name="Abgerundetes Rechteck 3"/>
          <p:cNvSpPr/>
          <p:nvPr/>
        </p:nvSpPr>
        <p:spPr>
          <a:xfrm>
            <a:off x="0" y="2301007"/>
            <a:ext cx="12192000" cy="512956"/>
          </a:xfrm>
          <a:prstGeom prst="roundRect">
            <a:avLst/>
          </a:prstGeom>
          <a:solidFill>
            <a:srgbClr val="D0CECE">
              <a:alpha val="16078"/>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Calibri" panose="020F0502020204030204" pitchFamily="34" charset="0"/>
            </a:endParaRPr>
          </a:p>
        </p:txBody>
      </p:sp>
    </p:spTree>
    <p:extLst>
      <p:ext uri="{BB962C8B-B14F-4D97-AF65-F5344CB8AC3E}">
        <p14:creationId xmlns:p14="http://schemas.microsoft.com/office/powerpoint/2010/main" val="22736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A9086-6479-484E-81E9-4FAC43D9E95C}"/>
              </a:ext>
            </a:extLst>
          </p:cNvPr>
          <p:cNvSpPr>
            <a:spLocks noGrp="1"/>
          </p:cNvSpPr>
          <p:nvPr>
            <p:ph type="title"/>
          </p:nvPr>
        </p:nvSpPr>
        <p:spPr/>
        <p:txBody>
          <a:bodyPr/>
          <a:lstStyle/>
          <a:p>
            <a:r>
              <a:rPr lang="de-DE" dirty="0"/>
              <a:t>Learning </a:t>
            </a:r>
            <a:r>
              <a:rPr lang="de-DE" dirty="0" err="1"/>
              <a:t>Objectives</a:t>
            </a:r>
            <a:endParaRPr lang="de-DE" dirty="0"/>
          </a:p>
        </p:txBody>
      </p:sp>
      <p:sp>
        <p:nvSpPr>
          <p:cNvPr id="3" name="Inhaltsplatzhalter 2">
            <a:extLst>
              <a:ext uri="{FF2B5EF4-FFF2-40B4-BE49-F238E27FC236}">
                <a16:creationId xmlns:a16="http://schemas.microsoft.com/office/drawing/2014/main" id="{76B81DA8-0358-40EA-8312-3CB3E8D7EAD0}"/>
              </a:ext>
            </a:extLst>
          </p:cNvPr>
          <p:cNvSpPr>
            <a:spLocks noGrp="1"/>
          </p:cNvSpPr>
          <p:nvPr>
            <p:ph idx="1"/>
          </p:nvPr>
        </p:nvSpPr>
        <p:spPr/>
        <p:txBody>
          <a:bodyPr/>
          <a:lstStyle/>
          <a:p>
            <a:pPr>
              <a:spcAft>
                <a:spcPts val="600"/>
              </a:spcAft>
            </a:pPr>
            <a:r>
              <a:rPr lang="en-GB" dirty="0"/>
              <a:t>Apply theoretical models and tools related to internationalisation </a:t>
            </a:r>
          </a:p>
          <a:p>
            <a:pPr>
              <a:spcAft>
                <a:spcPts val="600"/>
              </a:spcAft>
            </a:pPr>
            <a:r>
              <a:rPr lang="en-GB" dirty="0"/>
              <a:t>Gain practical consulting experience </a:t>
            </a:r>
          </a:p>
          <a:p>
            <a:pPr>
              <a:spcAft>
                <a:spcPts val="600"/>
              </a:spcAft>
            </a:pPr>
            <a:r>
              <a:rPr lang="en-GB" dirty="0"/>
              <a:t>Enhance your project management skills </a:t>
            </a:r>
          </a:p>
          <a:p>
            <a:pPr>
              <a:spcAft>
                <a:spcPts val="600"/>
              </a:spcAft>
            </a:pPr>
            <a:r>
              <a:rPr lang="en-GB" dirty="0"/>
              <a:t>Train your interview, research, writing, and presentation skills </a:t>
            </a:r>
          </a:p>
          <a:p>
            <a:pPr>
              <a:spcAft>
                <a:spcPts val="600"/>
              </a:spcAft>
            </a:pPr>
            <a:r>
              <a:rPr lang="en-GB" dirty="0"/>
              <a:t>Train your team work and professional skills </a:t>
            </a:r>
          </a:p>
          <a:p>
            <a:pPr>
              <a:spcAft>
                <a:spcPts val="600"/>
              </a:spcAft>
            </a:pPr>
            <a:r>
              <a:rPr lang="en-GB" dirty="0"/>
              <a:t>Increase/establish your network to other students and companies</a:t>
            </a:r>
          </a:p>
          <a:p>
            <a:endParaRPr lang="en-GB" dirty="0"/>
          </a:p>
        </p:txBody>
      </p:sp>
    </p:spTree>
    <p:extLst>
      <p:ext uri="{BB962C8B-B14F-4D97-AF65-F5344CB8AC3E}">
        <p14:creationId xmlns:p14="http://schemas.microsoft.com/office/powerpoint/2010/main" val="136730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Teaching Approach</a:t>
            </a:r>
          </a:p>
        </p:txBody>
      </p:sp>
      <p:sp>
        <p:nvSpPr>
          <p:cNvPr id="3" name="Inhaltsplatzhalter 2"/>
          <p:cNvSpPr>
            <a:spLocks noGrp="1"/>
          </p:cNvSpPr>
          <p:nvPr>
            <p:ph idx="1"/>
          </p:nvPr>
        </p:nvSpPr>
        <p:spPr>
          <a:xfrm>
            <a:off x="838200" y="1553030"/>
            <a:ext cx="10515600" cy="4623934"/>
          </a:xfrm>
        </p:spPr>
        <p:txBody>
          <a:bodyPr/>
          <a:lstStyle/>
          <a:p>
            <a:pPr marL="0" indent="0">
              <a:buNone/>
            </a:pPr>
            <a:r>
              <a:rPr lang="en-GB" sz="3200" dirty="0">
                <a:latin typeface="+mn-lt"/>
              </a:rPr>
              <a:t>This course is a mix of:</a:t>
            </a:r>
          </a:p>
          <a:p>
            <a:pPr marL="449263" indent="-274638"/>
            <a:r>
              <a:rPr lang="en-GB" dirty="0">
                <a:latin typeface="+mn-lt"/>
              </a:rPr>
              <a:t>In-class sessions </a:t>
            </a:r>
            <a:br>
              <a:rPr lang="en-GB" dirty="0">
                <a:latin typeface="+mn-lt"/>
              </a:rPr>
            </a:br>
            <a:r>
              <a:rPr lang="en-GB" dirty="0">
                <a:latin typeface="+mn-lt"/>
                <a:sym typeface="Wingdings" panose="05000000000000000000" pitchFamily="2" charset="2"/>
              </a:rPr>
              <a:t> Focus on practical skills related to the consulting project</a:t>
            </a:r>
            <a:endParaRPr lang="en-GB" dirty="0">
              <a:latin typeface="+mn-lt"/>
            </a:endParaRPr>
          </a:p>
          <a:p>
            <a:pPr marL="449263" indent="-274638"/>
            <a:r>
              <a:rPr lang="en-GB" dirty="0">
                <a:latin typeface="+mn-lt"/>
              </a:rPr>
              <a:t>Consulting project </a:t>
            </a:r>
            <a:br>
              <a:rPr lang="en-GB" dirty="0">
                <a:latin typeface="+mn-lt"/>
              </a:rPr>
            </a:br>
            <a:r>
              <a:rPr lang="en-GB" dirty="0">
                <a:latin typeface="+mn-lt"/>
                <a:sym typeface="Wingdings" panose="05000000000000000000" pitchFamily="2" charset="2"/>
              </a:rPr>
              <a:t> Collaboration with SMEs</a:t>
            </a:r>
            <a:endParaRPr lang="en-GB" dirty="0">
              <a:latin typeface="+mn-lt"/>
            </a:endParaRPr>
          </a:p>
          <a:p>
            <a:pPr marL="449263" indent="-274638">
              <a:spcAft>
                <a:spcPts val="1200"/>
              </a:spcAft>
            </a:pPr>
            <a:r>
              <a:rPr lang="en-GB" dirty="0">
                <a:latin typeface="+mn-lt"/>
              </a:rPr>
              <a:t>Self-study/group work </a:t>
            </a:r>
            <a:br>
              <a:rPr lang="en-GB" dirty="0">
                <a:latin typeface="+mn-lt"/>
              </a:rPr>
            </a:br>
            <a:r>
              <a:rPr lang="en-GB" dirty="0">
                <a:latin typeface="+mn-lt"/>
                <a:sym typeface="Wingdings" panose="05000000000000000000" pitchFamily="2" charset="2"/>
              </a:rPr>
              <a:t> Working on assignments related to the consulting project</a:t>
            </a:r>
          </a:p>
          <a:p>
            <a:pPr marL="0" indent="0">
              <a:buNone/>
            </a:pPr>
            <a:r>
              <a:rPr lang="en-GB" sz="3200" dirty="0">
                <a:latin typeface="+mn-lt"/>
              </a:rPr>
              <a:t>Methods:</a:t>
            </a:r>
          </a:p>
          <a:p>
            <a:pPr marL="449263" indent="-274638"/>
            <a:r>
              <a:rPr lang="en-GB" dirty="0">
                <a:latin typeface="+mn-lt"/>
              </a:rPr>
              <a:t>Interactive/workshop like</a:t>
            </a:r>
          </a:p>
        </p:txBody>
      </p:sp>
    </p:spTree>
    <p:extLst>
      <p:ext uri="{BB962C8B-B14F-4D97-AF65-F5344CB8AC3E}">
        <p14:creationId xmlns:p14="http://schemas.microsoft.com/office/powerpoint/2010/main" val="31339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p:cNvSpPr/>
          <p:nvPr/>
        </p:nvSpPr>
        <p:spPr>
          <a:xfrm>
            <a:off x="6908890" y="3493326"/>
            <a:ext cx="1151507" cy="1078658"/>
          </a:xfrm>
          <a:prstGeom prst="ellipse">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2" name="Grafik 3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96325" y="1266331"/>
            <a:ext cx="1058131" cy="1058131"/>
          </a:xfrm>
          <a:prstGeom prst="rect">
            <a:avLst/>
          </a:prstGeom>
        </p:spPr>
      </p:pic>
      <p:sp>
        <p:nvSpPr>
          <p:cNvPr id="2" name="Titel 1"/>
          <p:cNvSpPr>
            <a:spLocks noGrp="1"/>
          </p:cNvSpPr>
          <p:nvPr>
            <p:ph type="title"/>
          </p:nvPr>
        </p:nvSpPr>
        <p:spPr>
          <a:xfrm>
            <a:off x="422935" y="221413"/>
            <a:ext cx="10515600" cy="1325563"/>
          </a:xfrm>
        </p:spPr>
        <p:txBody>
          <a:bodyPr/>
          <a:lstStyle/>
          <a:p>
            <a:r>
              <a:rPr lang="de-DE" dirty="0">
                <a:latin typeface="+mn-lt"/>
              </a:rPr>
              <a:t>Timeline: Student Consulting Projects</a:t>
            </a:r>
          </a:p>
        </p:txBody>
      </p:sp>
      <p:sp>
        <p:nvSpPr>
          <p:cNvPr id="3" name="Inhaltsplatzhalter 2"/>
          <p:cNvSpPr>
            <a:spLocks noGrp="1"/>
          </p:cNvSpPr>
          <p:nvPr>
            <p:ph idx="1"/>
          </p:nvPr>
        </p:nvSpPr>
        <p:spPr>
          <a:xfrm>
            <a:off x="3002557" y="3659347"/>
            <a:ext cx="1126138" cy="465188"/>
          </a:xfrm>
        </p:spPr>
        <p:txBody>
          <a:bodyPr>
            <a:noAutofit/>
          </a:bodyPr>
          <a:lstStyle/>
          <a:p>
            <a:pPr marL="0" indent="0">
              <a:buNone/>
            </a:pPr>
            <a:r>
              <a:rPr lang="de-DE" sz="2400" b="1" dirty="0">
                <a:latin typeface="+mn-lt"/>
              </a:rPr>
              <a:t>Work </a:t>
            </a:r>
            <a:br>
              <a:rPr lang="de-DE" sz="2400" b="1" dirty="0">
                <a:latin typeface="+mn-lt"/>
              </a:rPr>
            </a:br>
            <a:r>
              <a:rPr lang="de-DE" sz="2400" b="1" dirty="0">
                <a:latin typeface="+mn-lt"/>
              </a:rPr>
              <a:t>Phase</a:t>
            </a:r>
          </a:p>
        </p:txBody>
      </p:sp>
      <p:sp>
        <p:nvSpPr>
          <p:cNvPr id="4" name="Richtungspfeil 3"/>
          <p:cNvSpPr/>
          <p:nvPr/>
        </p:nvSpPr>
        <p:spPr>
          <a:xfrm>
            <a:off x="460827" y="3419540"/>
            <a:ext cx="2512193" cy="1277332"/>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5" name="Textfeld 4"/>
          <p:cNvSpPr txBox="1"/>
          <p:nvPr/>
        </p:nvSpPr>
        <p:spPr>
          <a:xfrm>
            <a:off x="422935" y="3505609"/>
            <a:ext cx="2069431" cy="830997"/>
          </a:xfrm>
          <a:prstGeom prst="rect">
            <a:avLst/>
          </a:prstGeom>
          <a:noFill/>
        </p:spPr>
        <p:txBody>
          <a:bodyPr wrap="square" rtlCol="0">
            <a:spAutoFit/>
          </a:bodyPr>
          <a:lstStyle/>
          <a:p>
            <a:r>
              <a:rPr lang="de-DE" sz="2400" b="1" dirty="0">
                <a:ea typeface="Adobe Fan Heiti Std B" pitchFamily="34" charset="-128"/>
              </a:rPr>
              <a:t>KICK-OFF MEETING </a:t>
            </a:r>
            <a:endParaRPr lang="de-DE" sz="2400" dirty="0">
              <a:ea typeface="Adobe Fan Heiti Std B" pitchFamily="34" charset="-128"/>
            </a:endParaRPr>
          </a:p>
        </p:txBody>
      </p:sp>
      <p:sp>
        <p:nvSpPr>
          <p:cNvPr id="6" name="Richtungspfeil 5"/>
          <p:cNvSpPr/>
          <p:nvPr/>
        </p:nvSpPr>
        <p:spPr>
          <a:xfrm>
            <a:off x="4223340" y="3422180"/>
            <a:ext cx="2512193" cy="1277332"/>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7" name="Textfeld 6"/>
          <p:cNvSpPr txBox="1"/>
          <p:nvPr/>
        </p:nvSpPr>
        <p:spPr>
          <a:xfrm>
            <a:off x="4173612" y="3493327"/>
            <a:ext cx="2321293" cy="1200329"/>
          </a:xfrm>
          <a:prstGeom prst="rect">
            <a:avLst/>
          </a:prstGeom>
          <a:noFill/>
        </p:spPr>
        <p:txBody>
          <a:bodyPr wrap="square" rtlCol="0">
            <a:spAutoFit/>
          </a:bodyPr>
          <a:lstStyle/>
          <a:p>
            <a:r>
              <a:rPr lang="de-DE" sz="2400" b="1" dirty="0">
                <a:ea typeface="Adobe Fan Heiti Std B" pitchFamily="34" charset="-128"/>
              </a:rPr>
              <a:t>MID-TERM PRESENTATION</a:t>
            </a:r>
            <a:br>
              <a:rPr lang="de-DE" sz="2400" b="1" dirty="0">
                <a:ea typeface="Adobe Fan Heiti Std B" pitchFamily="34" charset="-128"/>
              </a:rPr>
            </a:br>
            <a:r>
              <a:rPr lang="de-DE" sz="2400" dirty="0">
                <a:ea typeface="Adobe Fan Heiti Std B" pitchFamily="34" charset="-128"/>
              </a:rPr>
              <a:t>@Company</a:t>
            </a:r>
          </a:p>
        </p:txBody>
      </p:sp>
      <p:sp>
        <p:nvSpPr>
          <p:cNvPr id="8" name="Richtungspfeil 7"/>
          <p:cNvSpPr/>
          <p:nvPr/>
        </p:nvSpPr>
        <p:spPr>
          <a:xfrm>
            <a:off x="8150047" y="3415857"/>
            <a:ext cx="2512193" cy="1277332"/>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de-DE"/>
          </a:p>
        </p:txBody>
      </p:sp>
      <p:sp>
        <p:nvSpPr>
          <p:cNvPr id="9" name="Textfeld 8"/>
          <p:cNvSpPr txBox="1"/>
          <p:nvPr/>
        </p:nvSpPr>
        <p:spPr>
          <a:xfrm>
            <a:off x="8084126" y="3493326"/>
            <a:ext cx="2321293" cy="830997"/>
          </a:xfrm>
          <a:prstGeom prst="rect">
            <a:avLst/>
          </a:prstGeom>
          <a:noFill/>
        </p:spPr>
        <p:txBody>
          <a:bodyPr wrap="square" rtlCol="0">
            <a:spAutoFit/>
          </a:bodyPr>
          <a:lstStyle/>
          <a:p>
            <a:r>
              <a:rPr lang="de-DE" sz="2400" b="1" dirty="0">
                <a:ea typeface="Adobe Fan Heiti Std B" pitchFamily="34" charset="-128"/>
              </a:rPr>
              <a:t>MULTIPLIER EVENT</a:t>
            </a:r>
          </a:p>
        </p:txBody>
      </p:sp>
      <p:sp>
        <p:nvSpPr>
          <p:cNvPr id="10" name="Inhaltsplatzhalter 2"/>
          <p:cNvSpPr txBox="1">
            <a:spLocks/>
          </p:cNvSpPr>
          <p:nvPr/>
        </p:nvSpPr>
        <p:spPr>
          <a:xfrm>
            <a:off x="6997642" y="3665584"/>
            <a:ext cx="1109315" cy="4651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Adobe Fan Heiti Std B" panose="020B0700000000000000" pitchFamily="34" charset="-128"/>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Adobe Fan Heiti Std B" panose="020B0700000000000000" pitchFamily="34" charset="-128"/>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Adobe Fan Heiti Std B" panose="020B0700000000000000" pitchFamily="34" charset="-128"/>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2400" b="1" dirty="0">
                <a:latin typeface="+mn-lt"/>
              </a:rPr>
              <a:t>Work </a:t>
            </a:r>
            <a:br>
              <a:rPr lang="de-DE" sz="2400" b="1" dirty="0">
                <a:latin typeface="+mn-lt"/>
              </a:rPr>
            </a:br>
            <a:r>
              <a:rPr lang="de-DE" sz="2400" b="1" dirty="0">
                <a:latin typeface="+mn-lt"/>
              </a:rPr>
              <a:t>Phase</a:t>
            </a:r>
          </a:p>
        </p:txBody>
      </p:sp>
      <p:sp>
        <p:nvSpPr>
          <p:cNvPr id="22" name="Textfeld 21"/>
          <p:cNvSpPr txBox="1"/>
          <p:nvPr/>
        </p:nvSpPr>
        <p:spPr>
          <a:xfrm>
            <a:off x="427521" y="1994444"/>
            <a:ext cx="1704197" cy="830997"/>
          </a:xfrm>
          <a:prstGeom prst="rect">
            <a:avLst/>
          </a:prstGeom>
          <a:noFill/>
        </p:spPr>
        <p:txBody>
          <a:bodyPr wrap="square" rtlCol="0">
            <a:spAutoFit/>
          </a:bodyPr>
          <a:lstStyle/>
          <a:p>
            <a:r>
              <a:rPr lang="de-DE" sz="2400" dirty="0"/>
              <a:t>Osijek, </a:t>
            </a:r>
            <a:r>
              <a:rPr lang="de-DE" sz="2400" dirty="0" err="1"/>
              <a:t>Croatia</a:t>
            </a:r>
            <a:endParaRPr lang="de-DE" sz="2400" dirty="0"/>
          </a:p>
        </p:txBody>
      </p:sp>
      <p:sp>
        <p:nvSpPr>
          <p:cNvPr id="23" name="Textfeld 22"/>
          <p:cNvSpPr txBox="1"/>
          <p:nvPr/>
        </p:nvSpPr>
        <p:spPr>
          <a:xfrm>
            <a:off x="2429035" y="1976813"/>
            <a:ext cx="1444315" cy="830997"/>
          </a:xfrm>
          <a:prstGeom prst="rect">
            <a:avLst/>
          </a:prstGeom>
          <a:noFill/>
        </p:spPr>
        <p:txBody>
          <a:bodyPr wrap="square" rtlCol="0">
            <a:spAutoFit/>
          </a:bodyPr>
          <a:lstStyle/>
          <a:p>
            <a:r>
              <a:rPr lang="de-DE" sz="2400" dirty="0"/>
              <a:t>Berlin, Germany</a:t>
            </a:r>
          </a:p>
        </p:txBody>
      </p:sp>
      <p:sp>
        <p:nvSpPr>
          <p:cNvPr id="24" name="Textfeld 23"/>
          <p:cNvSpPr txBox="1"/>
          <p:nvPr/>
        </p:nvSpPr>
        <p:spPr>
          <a:xfrm>
            <a:off x="4304336" y="1976812"/>
            <a:ext cx="2321839" cy="830997"/>
          </a:xfrm>
          <a:prstGeom prst="rect">
            <a:avLst/>
          </a:prstGeom>
          <a:noFill/>
        </p:spPr>
        <p:txBody>
          <a:bodyPr wrap="square" rtlCol="0">
            <a:spAutoFit/>
          </a:bodyPr>
          <a:lstStyle/>
          <a:p>
            <a:r>
              <a:rPr lang="de-DE" sz="2400" dirty="0"/>
              <a:t>Utrecht,</a:t>
            </a:r>
          </a:p>
          <a:p>
            <a:r>
              <a:rPr lang="de-DE" sz="2400" dirty="0" err="1"/>
              <a:t>Netherlands</a:t>
            </a:r>
            <a:endParaRPr lang="de-DE" sz="2400" dirty="0"/>
          </a:p>
        </p:txBody>
      </p:sp>
      <p:sp>
        <p:nvSpPr>
          <p:cNvPr id="25" name="Textfeld 24"/>
          <p:cNvSpPr txBox="1"/>
          <p:nvPr/>
        </p:nvSpPr>
        <p:spPr>
          <a:xfrm>
            <a:off x="6452012" y="1976811"/>
            <a:ext cx="1444315" cy="830997"/>
          </a:xfrm>
          <a:prstGeom prst="rect">
            <a:avLst/>
          </a:prstGeom>
          <a:noFill/>
        </p:spPr>
        <p:txBody>
          <a:bodyPr wrap="square" rtlCol="0">
            <a:spAutoFit/>
          </a:bodyPr>
          <a:lstStyle/>
          <a:p>
            <a:r>
              <a:rPr lang="de-DE" sz="2400" dirty="0"/>
              <a:t>Limburg, </a:t>
            </a:r>
            <a:r>
              <a:rPr lang="de-DE" sz="2400" dirty="0" err="1"/>
              <a:t>Belgium</a:t>
            </a:r>
            <a:endParaRPr lang="de-DE" sz="2400" dirty="0"/>
          </a:p>
        </p:txBody>
      </p:sp>
      <p:sp>
        <p:nvSpPr>
          <p:cNvPr id="26" name="Textfeld 25"/>
          <p:cNvSpPr txBox="1"/>
          <p:nvPr/>
        </p:nvSpPr>
        <p:spPr>
          <a:xfrm>
            <a:off x="8379175" y="1994444"/>
            <a:ext cx="1444315" cy="830997"/>
          </a:xfrm>
          <a:prstGeom prst="rect">
            <a:avLst/>
          </a:prstGeom>
          <a:noFill/>
        </p:spPr>
        <p:txBody>
          <a:bodyPr wrap="square" rtlCol="0">
            <a:spAutoFit/>
          </a:bodyPr>
          <a:lstStyle/>
          <a:p>
            <a:r>
              <a:rPr lang="de-DE" sz="2400" dirty="0"/>
              <a:t>Turku, </a:t>
            </a:r>
            <a:r>
              <a:rPr lang="de-DE" sz="2400" dirty="0" err="1"/>
              <a:t>Finland</a:t>
            </a:r>
            <a:endParaRPr lang="de-DE" sz="2400" dirty="0"/>
          </a:p>
        </p:txBody>
      </p:sp>
      <p:pic>
        <p:nvPicPr>
          <p:cNvPr id="27" name="Grafik 2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5276" y="1586952"/>
            <a:ext cx="911408" cy="455704"/>
          </a:xfrm>
          <a:prstGeom prst="rect">
            <a:avLst/>
          </a:prstGeom>
        </p:spPr>
      </p:pic>
      <p:pic>
        <p:nvPicPr>
          <p:cNvPr id="28" name="Grafik 2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573051" y="1580208"/>
            <a:ext cx="770747" cy="462448"/>
          </a:xfrm>
          <a:prstGeom prst="rect">
            <a:avLst/>
          </a:prstGeom>
        </p:spPr>
      </p:pic>
      <p:pic>
        <p:nvPicPr>
          <p:cNvPr id="29" name="Grafik 2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418497" y="1581083"/>
            <a:ext cx="713762" cy="474977"/>
          </a:xfrm>
          <a:prstGeom prst="rect">
            <a:avLst/>
          </a:prstGeom>
        </p:spPr>
      </p:pic>
      <p:pic>
        <p:nvPicPr>
          <p:cNvPr id="30" name="Grafik 2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535585" y="1546980"/>
            <a:ext cx="746610" cy="496835"/>
          </a:xfrm>
          <a:prstGeom prst="rect">
            <a:avLst/>
          </a:prstGeom>
        </p:spPr>
      </p:pic>
      <p:sp>
        <p:nvSpPr>
          <p:cNvPr id="21" name="Textfeld 20"/>
          <p:cNvSpPr txBox="1"/>
          <p:nvPr/>
        </p:nvSpPr>
        <p:spPr>
          <a:xfrm>
            <a:off x="346836" y="4721358"/>
            <a:ext cx="2997272" cy="461665"/>
          </a:xfrm>
          <a:prstGeom prst="rect">
            <a:avLst/>
          </a:prstGeom>
          <a:noFill/>
        </p:spPr>
        <p:txBody>
          <a:bodyPr wrap="square" rtlCol="0">
            <a:spAutoFit/>
          </a:bodyPr>
          <a:lstStyle/>
          <a:p>
            <a:r>
              <a:rPr lang="de-DE" sz="2400" dirty="0">
                <a:ea typeface="Adobe Fan Heiti Std B" pitchFamily="34" charset="-128"/>
              </a:rPr>
              <a:t>Semester Start</a:t>
            </a:r>
          </a:p>
        </p:txBody>
      </p:sp>
      <p:sp>
        <p:nvSpPr>
          <p:cNvPr id="31" name="Textfeld 30"/>
          <p:cNvSpPr txBox="1"/>
          <p:nvPr/>
        </p:nvSpPr>
        <p:spPr>
          <a:xfrm>
            <a:off x="4105837" y="4735871"/>
            <a:ext cx="2675948" cy="461665"/>
          </a:xfrm>
          <a:prstGeom prst="rect">
            <a:avLst/>
          </a:prstGeom>
          <a:noFill/>
        </p:spPr>
        <p:txBody>
          <a:bodyPr wrap="square" rtlCol="0">
            <a:spAutoFit/>
          </a:bodyPr>
          <a:lstStyle/>
          <a:p>
            <a:r>
              <a:rPr lang="de-DE" sz="2400" dirty="0">
                <a:ea typeface="Adobe Fan Heiti Std B" pitchFamily="34" charset="-128"/>
              </a:rPr>
              <a:t>Mid-semester</a:t>
            </a:r>
          </a:p>
        </p:txBody>
      </p:sp>
      <p:sp>
        <p:nvSpPr>
          <p:cNvPr id="33" name="Textfeld 32"/>
          <p:cNvSpPr txBox="1"/>
          <p:nvPr/>
        </p:nvSpPr>
        <p:spPr>
          <a:xfrm>
            <a:off x="8060397" y="4709775"/>
            <a:ext cx="3686300" cy="461665"/>
          </a:xfrm>
          <a:prstGeom prst="rect">
            <a:avLst/>
          </a:prstGeom>
          <a:noFill/>
        </p:spPr>
        <p:txBody>
          <a:bodyPr wrap="square" rtlCol="0">
            <a:spAutoFit/>
          </a:bodyPr>
          <a:lstStyle/>
          <a:p>
            <a:r>
              <a:rPr lang="de-DE" sz="2400" dirty="0">
                <a:ea typeface="Adobe Fan Heiti Std B" pitchFamily="34" charset="-128"/>
              </a:rPr>
              <a:t>Semester End</a:t>
            </a:r>
          </a:p>
        </p:txBody>
      </p:sp>
      <p:sp>
        <p:nvSpPr>
          <p:cNvPr id="12" name="Pfeil nach oben 11"/>
          <p:cNvSpPr/>
          <p:nvPr/>
        </p:nvSpPr>
        <p:spPr>
          <a:xfrm>
            <a:off x="7332807" y="4634740"/>
            <a:ext cx="336586" cy="859558"/>
          </a:xfrm>
          <a:prstGeom prs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203589" y="5598869"/>
            <a:ext cx="2595022" cy="707886"/>
          </a:xfrm>
          <a:prstGeom prst="rect">
            <a:avLst/>
          </a:prstGeom>
          <a:noFill/>
        </p:spPr>
        <p:txBody>
          <a:bodyPr wrap="square" rtlCol="0">
            <a:spAutoFit/>
          </a:bodyPr>
          <a:lstStyle/>
          <a:p>
            <a:pPr algn="ctr"/>
            <a:r>
              <a:rPr lang="de-DE" sz="2000" b="1" dirty="0">
                <a:solidFill>
                  <a:srgbClr val="C00000"/>
                </a:solidFill>
              </a:rPr>
              <a:t>International Student Meeting</a:t>
            </a:r>
          </a:p>
        </p:txBody>
      </p:sp>
    </p:spTree>
    <p:extLst>
      <p:ext uri="{BB962C8B-B14F-4D97-AF65-F5344CB8AC3E}">
        <p14:creationId xmlns:p14="http://schemas.microsoft.com/office/powerpoint/2010/main" val="265368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7818" y="149766"/>
            <a:ext cx="10515600" cy="1325563"/>
          </a:xfrm>
        </p:spPr>
        <p:txBody>
          <a:bodyPr/>
          <a:lstStyle/>
          <a:p>
            <a:r>
              <a:rPr lang="en-GB">
                <a:latin typeface="+mn-lt"/>
              </a:rPr>
              <a:t>Course Structure: Part I</a:t>
            </a:r>
          </a:p>
        </p:txBody>
      </p:sp>
      <p:sp>
        <p:nvSpPr>
          <p:cNvPr id="4" name="Textfeld 3"/>
          <p:cNvSpPr txBox="1"/>
          <p:nvPr/>
        </p:nvSpPr>
        <p:spPr>
          <a:xfrm>
            <a:off x="71767" y="2067266"/>
            <a:ext cx="2191534" cy="461665"/>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1. Introduction</a:t>
            </a:r>
          </a:p>
        </p:txBody>
      </p:sp>
      <p:sp>
        <p:nvSpPr>
          <p:cNvPr id="5" name="Textfeld 4"/>
          <p:cNvSpPr txBox="1"/>
          <p:nvPr/>
        </p:nvSpPr>
        <p:spPr>
          <a:xfrm>
            <a:off x="246579" y="2912198"/>
            <a:ext cx="2552530"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Assignment 1: Interview Outline</a:t>
            </a:r>
          </a:p>
        </p:txBody>
      </p:sp>
      <p:sp>
        <p:nvSpPr>
          <p:cNvPr id="6" name="Textfeld 5"/>
          <p:cNvSpPr txBox="1"/>
          <p:nvPr/>
        </p:nvSpPr>
        <p:spPr>
          <a:xfrm>
            <a:off x="407943" y="4101607"/>
            <a:ext cx="297092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2. Interviews &amp; Project Management</a:t>
            </a:r>
          </a:p>
        </p:txBody>
      </p:sp>
      <p:sp>
        <p:nvSpPr>
          <p:cNvPr id="8" name="Textfeld 7"/>
          <p:cNvSpPr txBox="1"/>
          <p:nvPr/>
        </p:nvSpPr>
        <p:spPr>
          <a:xfrm>
            <a:off x="2429291" y="5286455"/>
            <a:ext cx="221204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Assignment 2: </a:t>
            </a:r>
          </a:p>
          <a:p>
            <a:pPr algn="ctr"/>
            <a:r>
              <a:rPr lang="en-GB" sz="2400"/>
              <a:t>Project Plan</a:t>
            </a:r>
          </a:p>
        </p:txBody>
      </p:sp>
      <p:sp>
        <p:nvSpPr>
          <p:cNvPr id="9" name="Textfeld 8"/>
          <p:cNvSpPr txBox="1"/>
          <p:nvPr/>
        </p:nvSpPr>
        <p:spPr>
          <a:xfrm>
            <a:off x="4116841" y="4074713"/>
            <a:ext cx="229554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3. Kick-off Event with SMEs</a:t>
            </a:r>
          </a:p>
        </p:txBody>
      </p:sp>
      <p:sp>
        <p:nvSpPr>
          <p:cNvPr id="10" name="Textfeld 9"/>
          <p:cNvSpPr txBox="1"/>
          <p:nvPr/>
        </p:nvSpPr>
        <p:spPr>
          <a:xfrm>
            <a:off x="4116841" y="2469190"/>
            <a:ext cx="3336811"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4. Project Management &amp; Inter-team Cooperation</a:t>
            </a:r>
          </a:p>
        </p:txBody>
      </p:sp>
      <p:sp>
        <p:nvSpPr>
          <p:cNvPr id="13" name="Textfeld 12"/>
          <p:cNvSpPr txBox="1"/>
          <p:nvPr/>
        </p:nvSpPr>
        <p:spPr>
          <a:xfrm>
            <a:off x="5542671" y="1294716"/>
            <a:ext cx="398557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3 Skype Meetings with Partner Teams</a:t>
            </a:r>
          </a:p>
        </p:txBody>
      </p:sp>
      <p:sp>
        <p:nvSpPr>
          <p:cNvPr id="14" name="Textfeld 13"/>
          <p:cNvSpPr txBox="1"/>
          <p:nvPr/>
        </p:nvSpPr>
        <p:spPr>
          <a:xfrm>
            <a:off x="8618704" y="2490907"/>
            <a:ext cx="2528908"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5. Role Play: Consulting Skills</a:t>
            </a:r>
          </a:p>
        </p:txBody>
      </p:sp>
      <p:sp>
        <p:nvSpPr>
          <p:cNvPr id="15" name="Chevron 14"/>
          <p:cNvSpPr/>
          <p:nvPr/>
        </p:nvSpPr>
        <p:spPr>
          <a:xfrm rot="2460000">
            <a:off x="2179645" y="2397334"/>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6" name="Chevron 15"/>
          <p:cNvSpPr/>
          <p:nvPr/>
        </p:nvSpPr>
        <p:spPr>
          <a:xfrm rot="2460000">
            <a:off x="2747680" y="365501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7" name="Chevron 16"/>
          <p:cNvSpPr/>
          <p:nvPr/>
        </p:nvSpPr>
        <p:spPr>
          <a:xfrm rot="19140000" flipV="1">
            <a:off x="4626716" y="500205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8" name="Chevron 17"/>
          <p:cNvSpPr/>
          <p:nvPr/>
        </p:nvSpPr>
        <p:spPr>
          <a:xfrm rot="2460000">
            <a:off x="3362693" y="4845265"/>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9" name="Chevron 18"/>
          <p:cNvSpPr/>
          <p:nvPr/>
        </p:nvSpPr>
        <p:spPr>
          <a:xfrm rot="19140000" flipV="1">
            <a:off x="6378764" y="3787102"/>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2460000">
            <a:off x="9558369" y="2068233"/>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5400000">
            <a:off x="9741963" y="341527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5" name="Textfeld 24"/>
          <p:cNvSpPr txBox="1"/>
          <p:nvPr/>
        </p:nvSpPr>
        <p:spPr>
          <a:xfrm>
            <a:off x="8780929" y="5200700"/>
            <a:ext cx="2366684"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7. Mid-term Presentation (Assignment 4)</a:t>
            </a:r>
          </a:p>
        </p:txBody>
      </p:sp>
      <p:sp>
        <p:nvSpPr>
          <p:cNvPr id="26" name="Chevron 18"/>
          <p:cNvSpPr/>
          <p:nvPr/>
        </p:nvSpPr>
        <p:spPr>
          <a:xfrm rot="19140000" flipV="1">
            <a:off x="7479263" y="2235808"/>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7" name="Textfeld 26"/>
          <p:cNvSpPr txBox="1"/>
          <p:nvPr/>
        </p:nvSpPr>
        <p:spPr>
          <a:xfrm>
            <a:off x="8618703" y="3812793"/>
            <a:ext cx="2528908"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6. Individual Team Meetings</a:t>
            </a:r>
          </a:p>
        </p:txBody>
      </p:sp>
      <p:sp>
        <p:nvSpPr>
          <p:cNvPr id="28" name="Chevron 22"/>
          <p:cNvSpPr/>
          <p:nvPr/>
        </p:nvSpPr>
        <p:spPr>
          <a:xfrm rot="5400000">
            <a:off x="9795250" y="4704071"/>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15744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7818" y="149766"/>
            <a:ext cx="10515600" cy="1325563"/>
          </a:xfrm>
        </p:spPr>
        <p:txBody>
          <a:bodyPr/>
          <a:lstStyle/>
          <a:p>
            <a:r>
              <a:rPr lang="en-GB" dirty="0">
                <a:latin typeface="+mn-lt"/>
              </a:rPr>
              <a:t>Course Structure: Part II</a:t>
            </a:r>
          </a:p>
        </p:txBody>
      </p:sp>
      <p:sp>
        <p:nvSpPr>
          <p:cNvPr id="5" name="Textfeld 4"/>
          <p:cNvSpPr txBox="1"/>
          <p:nvPr/>
        </p:nvSpPr>
        <p:spPr>
          <a:xfrm>
            <a:off x="526505" y="2522235"/>
            <a:ext cx="2212041"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8. Research for International Partner Teams</a:t>
            </a:r>
          </a:p>
        </p:txBody>
      </p:sp>
      <p:sp>
        <p:nvSpPr>
          <p:cNvPr id="8" name="Textfeld 7"/>
          <p:cNvSpPr txBox="1"/>
          <p:nvPr/>
        </p:nvSpPr>
        <p:spPr>
          <a:xfrm>
            <a:off x="2318597" y="5229414"/>
            <a:ext cx="3011938"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9. AWE: International Student Meeting</a:t>
            </a:r>
          </a:p>
        </p:txBody>
      </p:sp>
      <p:sp>
        <p:nvSpPr>
          <p:cNvPr id="9" name="Textfeld 8"/>
          <p:cNvSpPr txBox="1"/>
          <p:nvPr/>
        </p:nvSpPr>
        <p:spPr>
          <a:xfrm>
            <a:off x="4195482" y="3969349"/>
            <a:ext cx="2805897"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10. Consulting Report/Presentation</a:t>
            </a:r>
          </a:p>
        </p:txBody>
      </p:sp>
      <p:sp>
        <p:nvSpPr>
          <p:cNvPr id="10" name="Textfeld 9"/>
          <p:cNvSpPr txBox="1"/>
          <p:nvPr/>
        </p:nvSpPr>
        <p:spPr>
          <a:xfrm>
            <a:off x="1297555" y="4063929"/>
            <a:ext cx="2345306"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5</a:t>
            </a:r>
          </a:p>
          <a:p>
            <a:pPr algn="ctr"/>
            <a:r>
              <a:rPr lang="en-GB" sz="2400" dirty="0"/>
              <a:t>Finalise Research</a:t>
            </a:r>
          </a:p>
        </p:txBody>
      </p:sp>
      <p:sp>
        <p:nvSpPr>
          <p:cNvPr id="11" name="Textfeld 10"/>
          <p:cNvSpPr txBox="1"/>
          <p:nvPr/>
        </p:nvSpPr>
        <p:spPr>
          <a:xfrm>
            <a:off x="5487356" y="2378502"/>
            <a:ext cx="2728112"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6 Consulting Report/ Presentation</a:t>
            </a:r>
          </a:p>
        </p:txBody>
      </p:sp>
      <p:sp>
        <p:nvSpPr>
          <p:cNvPr id="12" name="Textfeld 11"/>
          <p:cNvSpPr txBox="1"/>
          <p:nvPr/>
        </p:nvSpPr>
        <p:spPr>
          <a:xfrm>
            <a:off x="6968812" y="1184742"/>
            <a:ext cx="304036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11. Business Etiquette &amp; Employability</a:t>
            </a:r>
          </a:p>
        </p:txBody>
      </p:sp>
      <p:sp>
        <p:nvSpPr>
          <p:cNvPr id="14" name="Textfeld 13"/>
          <p:cNvSpPr txBox="1"/>
          <p:nvPr/>
        </p:nvSpPr>
        <p:spPr>
          <a:xfrm>
            <a:off x="9000979" y="2380917"/>
            <a:ext cx="2818456"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7</a:t>
            </a:r>
          </a:p>
          <a:p>
            <a:pPr algn="ctr"/>
            <a:r>
              <a:rPr lang="en-GB" sz="2400" dirty="0"/>
              <a:t>Finalise Research for Partner Team</a:t>
            </a:r>
          </a:p>
        </p:txBody>
      </p:sp>
      <p:sp>
        <p:nvSpPr>
          <p:cNvPr id="15" name="Chevron 14"/>
          <p:cNvSpPr/>
          <p:nvPr/>
        </p:nvSpPr>
        <p:spPr>
          <a:xfrm rot="2460000">
            <a:off x="2177402" y="206115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16" name="Chevron 15"/>
          <p:cNvSpPr/>
          <p:nvPr/>
        </p:nvSpPr>
        <p:spPr>
          <a:xfrm rot="2460000">
            <a:off x="2718544" y="362273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19" name="Chevron 18"/>
          <p:cNvSpPr/>
          <p:nvPr/>
        </p:nvSpPr>
        <p:spPr>
          <a:xfrm rot="19140000" flipV="1">
            <a:off x="5344082" y="4858470"/>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0" name="Chevron 19"/>
          <p:cNvSpPr/>
          <p:nvPr/>
        </p:nvSpPr>
        <p:spPr>
          <a:xfrm rot="19140000" flipV="1">
            <a:off x="7022368" y="3673370"/>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1" name="Chevron 20"/>
          <p:cNvSpPr/>
          <p:nvPr/>
        </p:nvSpPr>
        <p:spPr>
          <a:xfrm rot="2460000">
            <a:off x="9941500" y="1937312"/>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3" name="Chevron 22"/>
          <p:cNvSpPr/>
          <p:nvPr/>
        </p:nvSpPr>
        <p:spPr>
          <a:xfrm rot="5400000">
            <a:off x="10206700" y="3629514"/>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5" name="Textfeld 24"/>
          <p:cNvSpPr txBox="1"/>
          <p:nvPr/>
        </p:nvSpPr>
        <p:spPr>
          <a:xfrm>
            <a:off x="8764989" y="4114560"/>
            <a:ext cx="310917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12. Project Pitch </a:t>
            </a:r>
            <a:br>
              <a:rPr lang="en-GB" sz="2400" dirty="0"/>
            </a:br>
            <a:r>
              <a:rPr lang="en-GB" sz="2400" dirty="0"/>
              <a:t>(E-learning)</a:t>
            </a:r>
          </a:p>
        </p:txBody>
      </p:sp>
      <p:sp>
        <p:nvSpPr>
          <p:cNvPr id="26" name="Textfeld 25"/>
          <p:cNvSpPr txBox="1"/>
          <p:nvPr/>
        </p:nvSpPr>
        <p:spPr>
          <a:xfrm>
            <a:off x="378588" y="1322614"/>
            <a:ext cx="183793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7. Mid-term Presentation</a:t>
            </a:r>
          </a:p>
        </p:txBody>
      </p:sp>
      <p:sp>
        <p:nvSpPr>
          <p:cNvPr id="27" name="Chevron 14"/>
          <p:cNvSpPr/>
          <p:nvPr/>
        </p:nvSpPr>
        <p:spPr>
          <a:xfrm rot="2460000">
            <a:off x="3590027" y="4801671"/>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8" name="Chevron 19"/>
          <p:cNvSpPr/>
          <p:nvPr/>
        </p:nvSpPr>
        <p:spPr>
          <a:xfrm rot="19140000" flipV="1">
            <a:off x="8248481" y="206115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9" name="Chevron 22"/>
          <p:cNvSpPr/>
          <p:nvPr/>
        </p:nvSpPr>
        <p:spPr>
          <a:xfrm rot="5400000">
            <a:off x="10269012" y="4999665"/>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30" name="Textfeld 29"/>
          <p:cNvSpPr txBox="1"/>
          <p:nvPr/>
        </p:nvSpPr>
        <p:spPr>
          <a:xfrm>
            <a:off x="8764989" y="5436855"/>
            <a:ext cx="310917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8</a:t>
            </a:r>
          </a:p>
          <a:p>
            <a:pPr algn="ctr"/>
            <a:r>
              <a:rPr lang="en-GB" sz="2400" dirty="0"/>
              <a:t>Project Pitch</a:t>
            </a:r>
          </a:p>
        </p:txBody>
      </p:sp>
    </p:spTree>
    <p:extLst>
      <p:ext uri="{BB962C8B-B14F-4D97-AF65-F5344CB8AC3E}">
        <p14:creationId xmlns:p14="http://schemas.microsoft.com/office/powerpoint/2010/main" val="4152472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6418" y="338025"/>
            <a:ext cx="10515600" cy="1325563"/>
          </a:xfrm>
        </p:spPr>
        <p:txBody>
          <a:bodyPr/>
          <a:lstStyle/>
          <a:p>
            <a:r>
              <a:rPr lang="en-GB" dirty="0">
                <a:latin typeface="+mn-lt"/>
              </a:rPr>
              <a:t>Course Structure: Part II</a:t>
            </a:r>
          </a:p>
        </p:txBody>
      </p:sp>
      <p:sp>
        <p:nvSpPr>
          <p:cNvPr id="5" name="Textfeld 4"/>
          <p:cNvSpPr txBox="1"/>
          <p:nvPr/>
        </p:nvSpPr>
        <p:spPr>
          <a:xfrm>
            <a:off x="1118173" y="2051590"/>
            <a:ext cx="221204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13. Test Run of Project Pitches</a:t>
            </a:r>
          </a:p>
        </p:txBody>
      </p:sp>
      <p:sp>
        <p:nvSpPr>
          <p:cNvPr id="8" name="Textfeld 7"/>
          <p:cNvSpPr txBox="1"/>
          <p:nvPr/>
        </p:nvSpPr>
        <p:spPr>
          <a:xfrm>
            <a:off x="3710698" y="4758769"/>
            <a:ext cx="221150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14. Individual Team Meetings</a:t>
            </a:r>
          </a:p>
        </p:txBody>
      </p:sp>
      <p:sp>
        <p:nvSpPr>
          <p:cNvPr id="9" name="Textfeld 8"/>
          <p:cNvSpPr txBox="1"/>
          <p:nvPr/>
        </p:nvSpPr>
        <p:spPr>
          <a:xfrm>
            <a:off x="5069539" y="3818938"/>
            <a:ext cx="2805897" cy="461665"/>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15. Multiplier Event</a:t>
            </a:r>
          </a:p>
        </p:txBody>
      </p:sp>
      <p:sp>
        <p:nvSpPr>
          <p:cNvPr id="10" name="Textfeld 9"/>
          <p:cNvSpPr txBox="1"/>
          <p:nvPr/>
        </p:nvSpPr>
        <p:spPr>
          <a:xfrm>
            <a:off x="1398492" y="3258227"/>
            <a:ext cx="2836037"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9</a:t>
            </a:r>
          </a:p>
          <a:p>
            <a:pPr algn="ctr"/>
            <a:r>
              <a:rPr lang="en-GB" sz="2400" dirty="0"/>
              <a:t>Preliminary Report/Presentation</a:t>
            </a:r>
          </a:p>
        </p:txBody>
      </p:sp>
      <p:sp>
        <p:nvSpPr>
          <p:cNvPr id="16" name="Chevron 15"/>
          <p:cNvSpPr/>
          <p:nvPr/>
        </p:nvSpPr>
        <p:spPr>
          <a:xfrm rot="2460000">
            <a:off x="3332622" y="2775126"/>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19" name="Chevron 18"/>
          <p:cNvSpPr/>
          <p:nvPr/>
        </p:nvSpPr>
        <p:spPr>
          <a:xfrm rot="19140000" flipV="1">
            <a:off x="5967099" y="4442131"/>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0" name="Chevron 19"/>
          <p:cNvSpPr/>
          <p:nvPr/>
        </p:nvSpPr>
        <p:spPr>
          <a:xfrm rot="19140000" flipV="1">
            <a:off x="7900168" y="3445274"/>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27" name="Chevron 14"/>
          <p:cNvSpPr/>
          <p:nvPr/>
        </p:nvSpPr>
        <p:spPr>
          <a:xfrm rot="2460000">
            <a:off x="4181695" y="4331026"/>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solidFill>
                <a:schemeClr val="tx1"/>
              </a:solidFill>
            </a:endParaRPr>
          </a:p>
        </p:txBody>
      </p:sp>
      <p:sp>
        <p:nvSpPr>
          <p:cNvPr id="30" name="Textfeld 29"/>
          <p:cNvSpPr txBox="1"/>
          <p:nvPr/>
        </p:nvSpPr>
        <p:spPr>
          <a:xfrm>
            <a:off x="7506416" y="2209360"/>
            <a:ext cx="3109174"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10: Teaching Case Studies Due </a:t>
            </a:r>
          </a:p>
        </p:txBody>
      </p:sp>
    </p:spTree>
    <p:extLst>
      <p:ext uri="{BB962C8B-B14F-4D97-AF65-F5344CB8AC3E}">
        <p14:creationId xmlns:p14="http://schemas.microsoft.com/office/powerpoint/2010/main" val="2911272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latin typeface="+mn-lt"/>
              </a:rPr>
              <a:t>Assignments</a:t>
            </a:r>
            <a:r>
              <a:rPr lang="de-DE" dirty="0">
                <a:latin typeface="+mn-lt"/>
              </a:rPr>
              <a:t> &amp; Assessment</a:t>
            </a:r>
          </a:p>
        </p:txBody>
      </p:sp>
      <p:sp>
        <p:nvSpPr>
          <p:cNvPr id="3" name="Inhaltsplatzhalter 2"/>
          <p:cNvSpPr>
            <a:spLocks noGrp="1"/>
          </p:cNvSpPr>
          <p:nvPr>
            <p:ph idx="1"/>
          </p:nvPr>
        </p:nvSpPr>
        <p:spPr>
          <a:xfrm>
            <a:off x="797857" y="1707776"/>
            <a:ext cx="10134601" cy="4706470"/>
          </a:xfrm>
        </p:spPr>
        <p:txBody>
          <a:bodyPr>
            <a:normAutofit/>
          </a:bodyPr>
          <a:lstStyle/>
          <a:p>
            <a:pPr marL="0" indent="0">
              <a:buNone/>
            </a:pPr>
            <a:r>
              <a:rPr lang="en-GB" sz="3200" dirty="0">
                <a:latin typeface="+mn-lt"/>
              </a:rPr>
              <a:t>10 Assignments</a:t>
            </a:r>
          </a:p>
          <a:p>
            <a:pPr marL="363538" indent="-363538">
              <a:spcAft>
                <a:spcPts val="1200"/>
              </a:spcAft>
              <a:buClr>
                <a:schemeClr val="accent6"/>
              </a:buClr>
              <a:buFont typeface="Wingdings" panose="05000000000000000000" pitchFamily="2" charset="2"/>
              <a:buChar char="Ø"/>
            </a:pPr>
            <a:r>
              <a:rPr lang="en-GB" dirty="0">
                <a:latin typeface="+mn-lt"/>
              </a:rPr>
              <a:t>Groups need to hand in all assignments to pass this course</a:t>
            </a:r>
          </a:p>
          <a:p>
            <a:pPr marL="0" indent="0">
              <a:buNone/>
            </a:pPr>
            <a:r>
              <a:rPr lang="en-GB" sz="3200" dirty="0">
                <a:latin typeface="+mn-lt"/>
              </a:rPr>
              <a:t>Assessment</a:t>
            </a:r>
          </a:p>
          <a:p>
            <a:pPr marL="363538" indent="-363538">
              <a:buClr>
                <a:schemeClr val="accent6"/>
              </a:buClr>
              <a:buFont typeface="Wingdings" panose="05000000000000000000" pitchFamily="2" charset="2"/>
              <a:buChar char="Ø"/>
            </a:pPr>
            <a:r>
              <a:rPr lang="en-GB" dirty="0">
                <a:latin typeface="+mn-lt"/>
              </a:rPr>
              <a:t>Project pitch (30%) </a:t>
            </a:r>
            <a:r>
              <a:rPr lang="en-GB" dirty="0">
                <a:latin typeface="+mn-lt"/>
                <a:sym typeface="Wingdings" panose="05000000000000000000" pitchFamily="2" charset="2"/>
              </a:rPr>
              <a:t> pitch competition at multiplier event</a:t>
            </a:r>
            <a:endParaRPr lang="en-GB" dirty="0">
              <a:latin typeface="+mn-lt"/>
            </a:endParaRPr>
          </a:p>
          <a:p>
            <a:pPr marL="363538" indent="-363538">
              <a:spcAft>
                <a:spcPts val="1200"/>
              </a:spcAft>
              <a:buClr>
                <a:schemeClr val="accent6"/>
              </a:buClr>
              <a:buFont typeface="Wingdings" panose="05000000000000000000" pitchFamily="2" charset="2"/>
              <a:buChar char="Ø"/>
            </a:pPr>
            <a:r>
              <a:rPr lang="en-GB" dirty="0">
                <a:latin typeface="+mn-lt"/>
              </a:rPr>
              <a:t>Consulting report or presentation (70%) </a:t>
            </a:r>
            <a:r>
              <a:rPr lang="en-GB" dirty="0">
                <a:latin typeface="+mn-lt"/>
                <a:sym typeface="Wingdings" panose="05000000000000000000" pitchFamily="2" charset="2"/>
              </a:rPr>
              <a:t> hand over to company at multiplier event</a:t>
            </a:r>
          </a:p>
          <a:p>
            <a:pPr marL="0" indent="0">
              <a:buClr>
                <a:schemeClr val="accent6"/>
              </a:buClr>
              <a:buNone/>
            </a:pPr>
            <a:endParaRPr lang="en-GB" sz="3200" dirty="0">
              <a:latin typeface="+mn-lt"/>
              <a:sym typeface="Wingdings" panose="05000000000000000000" pitchFamily="2" charset="2"/>
            </a:endParaRPr>
          </a:p>
          <a:p>
            <a:pPr marL="363538" indent="-363538">
              <a:buClr>
                <a:schemeClr val="accent6"/>
              </a:buClr>
              <a:buFont typeface="Wingdings" panose="05000000000000000000" pitchFamily="2" charset="2"/>
              <a:buChar char="Ø"/>
            </a:pPr>
            <a:r>
              <a:rPr lang="en-GB" dirty="0">
                <a:latin typeface="+mn-lt"/>
                <a:sym typeface="Wingdings" panose="05000000000000000000" pitchFamily="2" charset="2"/>
              </a:rPr>
              <a:t>Teaching Case Study  Deadline = (INSERT DEADLINE)</a:t>
            </a:r>
          </a:p>
        </p:txBody>
      </p:sp>
    </p:spTree>
    <p:extLst>
      <p:ext uri="{BB962C8B-B14F-4D97-AF65-F5344CB8AC3E}">
        <p14:creationId xmlns:p14="http://schemas.microsoft.com/office/powerpoint/2010/main" val="385607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482138" y="365040"/>
            <a:ext cx="10871181" cy="1325160"/>
          </a:xfrm>
          <a:prstGeom prst="rect">
            <a:avLst/>
          </a:prstGeom>
          <a:noFill/>
          <a:ln>
            <a:noFill/>
          </a:ln>
        </p:spPr>
        <p:txBody>
          <a:bodyPr anchor="ctr"/>
          <a:lstStyle/>
          <a:p>
            <a:pPr>
              <a:lnSpc>
                <a:spcPct val="90000"/>
              </a:lnSpc>
            </a:pPr>
            <a:r>
              <a:rPr lang="de-DE" sz="4000" b="1" spc="-1" dirty="0" err="1">
                <a:solidFill>
                  <a:srgbClr val="404041"/>
                </a:solidFill>
                <a:latin typeface="Calibri Light" panose="020F0302020204030204" pitchFamily="34" charset="0"/>
                <a:ea typeface="Adobe Fan Heiti Std B"/>
              </a:rPr>
              <a:t>Your</a:t>
            </a:r>
            <a:r>
              <a:rPr lang="de-DE" sz="4000" b="1" spc="-1" dirty="0">
                <a:solidFill>
                  <a:srgbClr val="404041"/>
                </a:solidFill>
                <a:latin typeface="Calibri Light" panose="020F0302020204030204" pitchFamily="34" charset="0"/>
                <a:ea typeface="Adobe Fan Heiti Std B"/>
              </a:rPr>
              <a:t> </a:t>
            </a:r>
            <a:r>
              <a:rPr lang="de-DE" sz="4000" b="1" spc="-1" dirty="0" err="1">
                <a:solidFill>
                  <a:srgbClr val="404041"/>
                </a:solidFill>
                <a:latin typeface="Calibri Light" panose="020F0302020204030204" pitchFamily="34" charset="0"/>
                <a:ea typeface="Adobe Fan Heiti Std B"/>
              </a:rPr>
              <a:t>Deliverables</a:t>
            </a:r>
            <a:r>
              <a:rPr lang="sr-Latn-RS" sz="4000" b="1" strike="noStrike" spc="-1" dirty="0">
                <a:solidFill>
                  <a:srgbClr val="404041"/>
                </a:solidFill>
                <a:latin typeface="Calibri Light" panose="020F0302020204030204" pitchFamily="34" charset="0"/>
                <a:ea typeface="Adobe Fan Heiti Std B"/>
              </a:rPr>
              <a:t> of the Consulting</a:t>
            </a:r>
            <a:r>
              <a:rPr lang="de-DE" sz="4000" b="1" strike="noStrike" spc="-1" dirty="0">
                <a:solidFill>
                  <a:srgbClr val="404041"/>
                </a:solidFill>
                <a:latin typeface="Calibri Light" panose="020F0302020204030204" pitchFamily="34" charset="0"/>
                <a:ea typeface="Adobe Fan Heiti Std B"/>
              </a:rPr>
              <a:t> </a:t>
            </a:r>
            <a:r>
              <a:rPr lang="sr-Latn-RS" sz="4000" b="1" strike="noStrike" spc="-1" dirty="0">
                <a:solidFill>
                  <a:srgbClr val="404041"/>
                </a:solidFill>
                <a:latin typeface="Calibri Light" panose="020F0302020204030204" pitchFamily="34" charset="0"/>
                <a:ea typeface="Adobe Fan Heiti Std B"/>
              </a:rPr>
              <a:t>Project</a:t>
            </a:r>
            <a:endParaRPr lang="sr-Latn-RS" sz="4000" b="1" strike="noStrike" spc="-1" dirty="0">
              <a:solidFill>
                <a:srgbClr val="000000"/>
              </a:solidFill>
              <a:latin typeface="Calibri Light" panose="020F0302020204030204" pitchFamily="34" charset="0"/>
            </a:endParaRPr>
          </a:p>
        </p:txBody>
      </p:sp>
      <p:sp>
        <p:nvSpPr>
          <p:cNvPr id="169" name="TextShape 2"/>
          <p:cNvSpPr txBox="1"/>
          <p:nvPr/>
        </p:nvSpPr>
        <p:spPr>
          <a:xfrm>
            <a:off x="4386263" y="2143080"/>
            <a:ext cx="6072188" cy="3342960"/>
          </a:xfrm>
          <a:prstGeom prst="rect">
            <a:avLst/>
          </a:prstGeom>
          <a:solidFill>
            <a:schemeClr val="bg1"/>
          </a:solidFill>
          <a:ln>
            <a:noFill/>
          </a:ln>
          <a:effectLst>
            <a:outerShdw blurRad="50800" dist="38100" dir="2700000" algn="tl" rotWithShape="0">
              <a:prstClr val="black">
                <a:alpha val="40000"/>
              </a:prstClr>
            </a:outerShdw>
          </a:effectLst>
        </p:spPr>
        <p:txBody>
          <a:bodyPr anchor="ctr">
            <a:normAutofit fontScale="92500" lnSpcReduction="10000"/>
          </a:bodyPr>
          <a:lstStyle/>
          <a:p>
            <a:pPr marL="452520" indent="-452160" algn="ctr">
              <a:lnSpc>
                <a:spcPct val="90000"/>
              </a:lnSpc>
              <a:spcBef>
                <a:spcPts val="1001"/>
              </a:spcBef>
              <a:buClr>
                <a:srgbClr val="404041"/>
              </a:buClr>
              <a:buFont typeface="Wingdings" charset="2"/>
              <a:buChar char=""/>
            </a:pPr>
            <a:r>
              <a:rPr lang="sr-Latn-RS" sz="3200" strike="noStrike" spc="-1" dirty="0" err="1">
                <a:solidFill>
                  <a:srgbClr val="404041"/>
                </a:solidFill>
                <a:latin typeface="Calibri Light" panose="020F0302020204030204" pitchFamily="34" charset="0"/>
                <a:ea typeface="Adobe Fan Heiti Std B"/>
              </a:rPr>
              <a:t>Final</a:t>
            </a:r>
            <a:r>
              <a:rPr lang="sr-Latn-RS" sz="3200" strike="noStrike" spc="-1" dirty="0">
                <a:solidFill>
                  <a:srgbClr val="404041"/>
                </a:solidFill>
                <a:latin typeface="Calibri Light" panose="020F0302020204030204" pitchFamily="34" charset="0"/>
                <a:ea typeface="Adobe Fan Heiti Std B"/>
              </a:rPr>
              <a:t> </a:t>
            </a:r>
            <a:r>
              <a:rPr lang="sr-Latn-RS" sz="3200" spc="-1" dirty="0" err="1">
                <a:solidFill>
                  <a:srgbClr val="404041"/>
                </a:solidFill>
                <a:latin typeface="Calibri Light" panose="020F0302020204030204" pitchFamily="34" charset="0"/>
                <a:ea typeface="Adobe Fan Heiti Std B"/>
              </a:rPr>
              <a:t>p</a:t>
            </a:r>
            <a:r>
              <a:rPr lang="sr-Latn-RS" sz="3200" strike="noStrike" spc="-1" dirty="0" err="1">
                <a:solidFill>
                  <a:srgbClr val="404041"/>
                </a:solidFill>
                <a:latin typeface="Calibri Light" panose="020F0302020204030204" pitchFamily="34" charset="0"/>
                <a:ea typeface="Adobe Fan Heiti Std B"/>
              </a:rPr>
              <a:t>resentation</a:t>
            </a:r>
            <a:r>
              <a:rPr lang="sr-Latn-RS" sz="3200" strike="noStrike" spc="-1" dirty="0">
                <a:solidFill>
                  <a:srgbClr val="404041"/>
                </a:solidFill>
                <a:latin typeface="Calibri Light" panose="020F0302020204030204" pitchFamily="34" charset="0"/>
                <a:ea typeface="Adobe Fan Heiti Std B"/>
              </a:rPr>
              <a:t> (company)</a:t>
            </a:r>
            <a:endParaRPr lang="sr-Latn-RS" sz="3200" b="0" strike="noStrike" spc="-1" dirty="0">
              <a:solidFill>
                <a:srgbClr val="404041"/>
              </a:solidFill>
              <a:latin typeface="Adobe Fan Heiti Std B"/>
            </a:endParaRPr>
          </a:p>
          <a:p>
            <a:pPr marL="452520" indent="-452160" algn="ctr">
              <a:lnSpc>
                <a:spcPct val="90000"/>
              </a:lnSpc>
              <a:spcBef>
                <a:spcPts val="1001"/>
              </a:spcBef>
            </a:pPr>
            <a:endParaRPr lang="sr-Latn-RS" sz="3200" b="0" strike="noStrike" spc="-1" dirty="0">
              <a:solidFill>
                <a:srgbClr val="404041"/>
              </a:solidFill>
              <a:latin typeface="Adobe Fan Heiti Std B"/>
            </a:endParaRPr>
          </a:p>
          <a:p>
            <a:pPr marL="452520" indent="-452160" algn="ctr">
              <a:lnSpc>
                <a:spcPct val="90000"/>
              </a:lnSpc>
              <a:spcBef>
                <a:spcPts val="1001"/>
              </a:spcBef>
              <a:buClr>
                <a:srgbClr val="404041"/>
              </a:buClr>
              <a:buFont typeface="Wingdings" charset="2"/>
              <a:buChar char=""/>
            </a:pPr>
            <a:r>
              <a:rPr lang="sr-Latn-RS" sz="3200" strike="noStrike" spc="-1" dirty="0" err="1">
                <a:solidFill>
                  <a:srgbClr val="404041"/>
                </a:solidFill>
                <a:latin typeface="Calibri Light" panose="020F0302020204030204" pitchFamily="34" charset="0"/>
                <a:ea typeface="Adobe Fan Heiti Std B"/>
              </a:rPr>
              <a:t>Consulting</a:t>
            </a:r>
            <a:r>
              <a:rPr lang="sr-Latn-RS" sz="3200" strike="noStrike" spc="-1" dirty="0">
                <a:solidFill>
                  <a:srgbClr val="404041"/>
                </a:solidFill>
                <a:latin typeface="Calibri Light" panose="020F0302020204030204" pitchFamily="34" charset="0"/>
                <a:ea typeface="Adobe Fan Heiti Std B"/>
              </a:rPr>
              <a:t> </a:t>
            </a:r>
            <a:r>
              <a:rPr lang="sr-Latn-RS" sz="3200" strike="noStrike" spc="-1" dirty="0" err="1">
                <a:solidFill>
                  <a:srgbClr val="404041"/>
                </a:solidFill>
                <a:latin typeface="Calibri Light" panose="020F0302020204030204" pitchFamily="34" charset="0"/>
                <a:ea typeface="Adobe Fan Heiti Std B"/>
              </a:rPr>
              <a:t>report</a:t>
            </a:r>
            <a:r>
              <a:rPr lang="sr-Latn-RS" sz="3200" strike="noStrike" spc="-1" dirty="0">
                <a:solidFill>
                  <a:srgbClr val="404041"/>
                </a:solidFill>
                <a:latin typeface="Calibri Light" panose="020F0302020204030204" pitchFamily="34" charset="0"/>
                <a:ea typeface="Adobe Fan Heiti Std B"/>
              </a:rPr>
              <a:t> (company)</a:t>
            </a:r>
            <a:endParaRPr lang="sr-Latn-RS" sz="3200" b="0" strike="noStrike" spc="-1" dirty="0">
              <a:solidFill>
                <a:srgbClr val="404041"/>
              </a:solidFill>
              <a:latin typeface="Adobe Fan Heiti Std B"/>
            </a:endParaRPr>
          </a:p>
          <a:p>
            <a:pPr marL="452520" indent="-452160" algn="ctr">
              <a:lnSpc>
                <a:spcPct val="90000"/>
              </a:lnSpc>
              <a:spcBef>
                <a:spcPts val="1001"/>
              </a:spcBef>
            </a:pPr>
            <a:endParaRPr lang="sr-Latn-RS" sz="3200" b="0" strike="noStrike" spc="-1" dirty="0">
              <a:solidFill>
                <a:srgbClr val="404041"/>
              </a:solidFill>
              <a:latin typeface="Adobe Fan Heiti Std B"/>
            </a:endParaRPr>
          </a:p>
          <a:p>
            <a:pPr marL="452520" indent="-452160" algn="ctr">
              <a:lnSpc>
                <a:spcPct val="90000"/>
              </a:lnSpc>
              <a:spcBef>
                <a:spcPts val="1001"/>
              </a:spcBef>
              <a:buClr>
                <a:srgbClr val="404041"/>
              </a:buClr>
              <a:buFont typeface="Wingdings" charset="2"/>
              <a:buChar char=""/>
            </a:pPr>
            <a:r>
              <a:rPr lang="sr-Latn-RS" sz="3200" strike="noStrike" spc="-1" dirty="0">
                <a:solidFill>
                  <a:srgbClr val="404041"/>
                </a:solidFill>
                <a:latin typeface="Calibri Light" panose="020F0302020204030204" pitchFamily="34" charset="0"/>
                <a:ea typeface="Adobe Fan Heiti Std B"/>
              </a:rPr>
              <a:t>Teaching case study (future business students)</a:t>
            </a:r>
            <a:endParaRPr lang="de-DE" sz="3200" strike="noStrike" spc="-1" dirty="0">
              <a:solidFill>
                <a:srgbClr val="404041"/>
              </a:solidFill>
              <a:latin typeface="Calibri Light" panose="020F0302020204030204" pitchFamily="34" charset="0"/>
              <a:ea typeface="Adobe Fan Heiti Std B"/>
            </a:endParaRPr>
          </a:p>
          <a:p>
            <a:pPr marL="360" algn="ctr">
              <a:lnSpc>
                <a:spcPct val="90000"/>
              </a:lnSpc>
              <a:spcBef>
                <a:spcPts val="1001"/>
              </a:spcBef>
              <a:buClr>
                <a:srgbClr val="404041"/>
              </a:buClr>
            </a:pPr>
            <a:r>
              <a:rPr lang="de-DE" sz="3200" spc="-1" dirty="0">
                <a:solidFill>
                  <a:srgbClr val="404041"/>
                </a:solidFill>
                <a:latin typeface="Calibri Light" panose="020F0302020204030204" pitchFamily="34" charset="0"/>
                <a:ea typeface="Adobe Fan Heiti Std B"/>
              </a:rPr>
              <a:t>  (</a:t>
            </a:r>
            <a:r>
              <a:rPr lang="en-US" sz="3200" spc="-1" dirty="0">
                <a:solidFill>
                  <a:srgbClr val="404041"/>
                </a:solidFill>
                <a:latin typeface="Calibri Light" panose="020F0302020204030204" pitchFamily="34" charset="0"/>
                <a:hlinkClick r:id="rId3"/>
              </a:rPr>
              <a:t>http://intense.efos.hr/</a:t>
            </a:r>
            <a:r>
              <a:rPr lang="de-DE" sz="3200" spc="-1" dirty="0">
                <a:solidFill>
                  <a:srgbClr val="404041"/>
                </a:solidFill>
                <a:latin typeface="Adobe Fan Heiti Std B"/>
              </a:rPr>
              <a:t>)</a:t>
            </a:r>
            <a:endParaRPr lang="en-US" sz="3200" spc="-1" dirty="0">
              <a:solidFill>
                <a:srgbClr val="404041"/>
              </a:solidFill>
              <a:latin typeface="Calibri Light" panose="020F0302020204030204" pitchFamily="34" charset="0"/>
            </a:endParaRPr>
          </a:p>
        </p:txBody>
      </p:sp>
      <p:pic>
        <p:nvPicPr>
          <p:cNvPr id="4" name="Grafik 3">
            <a:extLst>
              <a:ext uri="{FF2B5EF4-FFF2-40B4-BE49-F238E27FC236}">
                <a16:creationId xmlns:a16="http://schemas.microsoft.com/office/drawing/2014/main" id="{B5EAE021-6025-462A-9241-FC32135172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9504" y="2509420"/>
            <a:ext cx="3915419" cy="2610280"/>
          </a:xfrm>
          <a:prstGeom prst="rect">
            <a:avLst/>
          </a:prstGeom>
        </p:spPr>
      </p:pic>
    </p:spTree>
    <p:extLst>
      <p:ext uri="{BB962C8B-B14F-4D97-AF65-F5344CB8AC3E}">
        <p14:creationId xmlns:p14="http://schemas.microsoft.com/office/powerpoint/2010/main" val="248002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Agenda</a:t>
            </a:r>
          </a:p>
        </p:txBody>
      </p:sp>
      <p:sp>
        <p:nvSpPr>
          <p:cNvPr id="3" name="Inhaltsplatzhalter 2"/>
          <p:cNvSpPr>
            <a:spLocks noGrp="1"/>
          </p:cNvSpPr>
          <p:nvPr>
            <p:ph idx="1"/>
          </p:nvPr>
        </p:nvSpPr>
        <p:spPr/>
        <p:txBody>
          <a:bodyPr/>
          <a:lstStyle/>
          <a:p>
            <a:pPr marL="514350" indent="-514350">
              <a:buAutoNum type="arabicPeriod"/>
            </a:pPr>
            <a:r>
              <a:rPr lang="en-GB" dirty="0"/>
              <a:t>The INTENSE Teaching Approach</a:t>
            </a:r>
          </a:p>
          <a:p>
            <a:pPr marL="514350" indent="-514350">
              <a:buAutoNum type="arabicPeriod"/>
            </a:pPr>
            <a:r>
              <a:rPr lang="en-GB" dirty="0"/>
              <a:t>Course Content and Organisation</a:t>
            </a:r>
          </a:p>
          <a:p>
            <a:pPr marL="514350" indent="-514350">
              <a:buFont typeface="Arial" panose="020B0604020202020204" pitchFamily="34" charset="0"/>
              <a:buAutoNum type="arabicPeriod"/>
            </a:pPr>
            <a:r>
              <a:rPr lang="en-GB" dirty="0"/>
              <a:t>Students as Consultants</a:t>
            </a:r>
          </a:p>
          <a:p>
            <a:pPr marL="0" indent="0">
              <a:buNone/>
            </a:pPr>
            <a:endParaRPr lang="en-GB" dirty="0"/>
          </a:p>
        </p:txBody>
      </p:sp>
      <p:sp>
        <p:nvSpPr>
          <p:cNvPr id="4" name="Abgerundetes Rechteck 3"/>
          <p:cNvSpPr/>
          <p:nvPr/>
        </p:nvSpPr>
        <p:spPr>
          <a:xfrm>
            <a:off x="0" y="1825625"/>
            <a:ext cx="12192000" cy="512956"/>
          </a:xfrm>
          <a:prstGeom prst="roundRect">
            <a:avLst/>
          </a:prstGeom>
          <a:solidFill>
            <a:srgbClr val="D0CECE">
              <a:alpha val="16078"/>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Calibri" panose="020F0502020204030204" pitchFamily="34" charset="0"/>
            </a:endParaRPr>
          </a:p>
        </p:txBody>
      </p:sp>
    </p:spTree>
    <p:extLst>
      <p:ext uri="{BB962C8B-B14F-4D97-AF65-F5344CB8AC3E}">
        <p14:creationId xmlns:p14="http://schemas.microsoft.com/office/powerpoint/2010/main" val="1571977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latin typeface="+mn-lt"/>
              </a:rPr>
              <a:t>Workload</a:t>
            </a:r>
            <a:r>
              <a:rPr lang="de-DE" dirty="0">
                <a:latin typeface="+mn-lt"/>
              </a:rPr>
              <a:t> &amp; </a:t>
            </a:r>
            <a:r>
              <a:rPr lang="de-DE" dirty="0" err="1">
                <a:latin typeface="+mn-lt"/>
              </a:rPr>
              <a:t>Requirements</a:t>
            </a:r>
            <a:endParaRPr lang="de-DE" dirty="0">
              <a:latin typeface="+mn-lt"/>
            </a:endParaRPr>
          </a:p>
        </p:txBody>
      </p:sp>
      <p:sp>
        <p:nvSpPr>
          <p:cNvPr id="3" name="Inhaltsplatzhalter 2"/>
          <p:cNvSpPr>
            <a:spLocks noGrp="1"/>
          </p:cNvSpPr>
          <p:nvPr>
            <p:ph idx="1"/>
          </p:nvPr>
        </p:nvSpPr>
        <p:spPr/>
        <p:txBody>
          <a:bodyPr>
            <a:normAutofit/>
          </a:bodyPr>
          <a:lstStyle/>
          <a:p>
            <a:pPr marL="0" indent="0">
              <a:buNone/>
            </a:pPr>
            <a:r>
              <a:rPr lang="en-GB" sz="3200" dirty="0">
                <a:latin typeface="+mn-lt"/>
              </a:rPr>
              <a:t>Workload:</a:t>
            </a:r>
          </a:p>
          <a:p>
            <a:pPr>
              <a:spcAft>
                <a:spcPts val="1200"/>
              </a:spcAft>
            </a:pPr>
            <a:r>
              <a:rPr lang="en-GB" dirty="0">
                <a:latin typeface="+mn-lt"/>
              </a:rPr>
              <a:t>5 ECTS = 5 x 30 hrs = 150 hours</a:t>
            </a:r>
          </a:p>
          <a:p>
            <a:pPr marL="0" indent="0">
              <a:buNone/>
            </a:pPr>
            <a:r>
              <a:rPr lang="en-GB" sz="3200" dirty="0">
                <a:latin typeface="+mn-lt"/>
              </a:rPr>
              <a:t>Requirements:</a:t>
            </a:r>
          </a:p>
          <a:p>
            <a:r>
              <a:rPr lang="en-GB" dirty="0">
                <a:latin typeface="+mn-lt"/>
              </a:rPr>
              <a:t>Active participation in class &amp; active team work</a:t>
            </a:r>
          </a:p>
          <a:p>
            <a:r>
              <a:rPr lang="en-GB" dirty="0">
                <a:latin typeface="+mn-lt"/>
              </a:rPr>
              <a:t>Take group work and self-study serious</a:t>
            </a:r>
          </a:p>
          <a:p>
            <a:r>
              <a:rPr lang="en-GB" dirty="0">
                <a:latin typeface="+mn-lt"/>
              </a:rPr>
              <a:t>Take collaboration with SMEs serious</a:t>
            </a:r>
          </a:p>
          <a:p>
            <a:r>
              <a:rPr lang="en-GB" dirty="0">
                <a:latin typeface="+mn-lt"/>
              </a:rPr>
              <a:t>Good time management</a:t>
            </a:r>
          </a:p>
          <a:p>
            <a:r>
              <a:rPr lang="en-GB" dirty="0">
                <a:latin typeface="+mn-lt"/>
              </a:rPr>
              <a:t>Hand in assignments</a:t>
            </a:r>
          </a:p>
        </p:txBody>
      </p:sp>
    </p:spTree>
    <p:extLst>
      <p:ext uri="{BB962C8B-B14F-4D97-AF65-F5344CB8AC3E}">
        <p14:creationId xmlns:p14="http://schemas.microsoft.com/office/powerpoint/2010/main" val="632860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latin typeface="+mn-lt"/>
              </a:rPr>
              <a:t>Any</a:t>
            </a:r>
            <a:r>
              <a:rPr lang="de-DE" dirty="0">
                <a:latin typeface="+mn-lt"/>
              </a:rPr>
              <a:t> </a:t>
            </a:r>
            <a:r>
              <a:rPr lang="de-DE" dirty="0" err="1">
                <a:latin typeface="+mn-lt"/>
              </a:rPr>
              <a:t>Questions</a:t>
            </a:r>
            <a:r>
              <a:rPr lang="de-DE" dirty="0">
                <a:latin typeface="+mn-lt"/>
              </a:rPr>
              <a:t>?</a:t>
            </a:r>
          </a:p>
        </p:txBody>
      </p:sp>
    </p:spTree>
    <p:extLst>
      <p:ext uri="{BB962C8B-B14F-4D97-AF65-F5344CB8AC3E}">
        <p14:creationId xmlns:p14="http://schemas.microsoft.com/office/powerpoint/2010/main" val="1605181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4ADB1E-3277-44C9-9136-183B66282FD0}"/>
              </a:ext>
            </a:extLst>
          </p:cNvPr>
          <p:cNvSpPr>
            <a:spLocks noGrp="1"/>
          </p:cNvSpPr>
          <p:nvPr>
            <p:ph type="title"/>
          </p:nvPr>
        </p:nvSpPr>
        <p:spPr/>
        <p:txBody>
          <a:bodyPr/>
          <a:lstStyle/>
          <a:p>
            <a:r>
              <a:rPr lang="de-DE" dirty="0"/>
              <a:t>Projects</a:t>
            </a:r>
          </a:p>
        </p:txBody>
      </p:sp>
      <p:sp>
        <p:nvSpPr>
          <p:cNvPr id="3" name="Inhaltsplatzhalter 2">
            <a:extLst>
              <a:ext uri="{FF2B5EF4-FFF2-40B4-BE49-F238E27FC236}">
                <a16:creationId xmlns:a16="http://schemas.microsoft.com/office/drawing/2014/main" id="{0A18692E-D44B-406F-ABC8-BC30185AAE66}"/>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2420935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References</a:t>
            </a:r>
          </a:p>
        </p:txBody>
      </p:sp>
      <p:sp>
        <p:nvSpPr>
          <p:cNvPr id="3" name="Inhaltsplatzhalter 2"/>
          <p:cNvSpPr>
            <a:spLocks noGrp="1"/>
          </p:cNvSpPr>
          <p:nvPr>
            <p:ph idx="1"/>
          </p:nvPr>
        </p:nvSpPr>
        <p:spPr>
          <a:xfrm>
            <a:off x="838200" y="1825625"/>
            <a:ext cx="10134600" cy="4351338"/>
          </a:xfrm>
        </p:spPr>
        <p:txBody>
          <a:bodyPr>
            <a:normAutofit/>
          </a:bodyPr>
          <a:lstStyle/>
          <a:p>
            <a:pPr marL="0" indent="0">
              <a:buNone/>
            </a:pPr>
            <a:r>
              <a:rPr lang="de-DE" sz="1800" b="1" dirty="0">
                <a:latin typeface="+mn-lt"/>
              </a:rPr>
              <a:t>Videos:</a:t>
            </a:r>
          </a:p>
          <a:p>
            <a:pPr marL="0" indent="0">
              <a:buNone/>
            </a:pPr>
            <a:r>
              <a:rPr lang="de-DE" sz="1800" dirty="0" err="1">
                <a:latin typeface="+mn-lt"/>
              </a:rPr>
              <a:t>Youtube</a:t>
            </a:r>
            <a:r>
              <a:rPr lang="de-DE" sz="1800" dirty="0">
                <a:latin typeface="+mn-lt"/>
              </a:rPr>
              <a:t> (2013): The </a:t>
            </a:r>
            <a:r>
              <a:rPr lang="de-DE" sz="1800" dirty="0" err="1">
                <a:latin typeface="+mn-lt"/>
              </a:rPr>
              <a:t>Globalization</a:t>
            </a:r>
            <a:r>
              <a:rPr lang="de-DE" sz="1800" dirty="0">
                <a:latin typeface="+mn-lt"/>
              </a:rPr>
              <a:t> </a:t>
            </a:r>
            <a:r>
              <a:rPr lang="de-DE" sz="1800" dirty="0" err="1">
                <a:latin typeface="+mn-lt"/>
              </a:rPr>
              <a:t>of</a:t>
            </a:r>
            <a:r>
              <a:rPr lang="de-DE" sz="1800" dirty="0">
                <a:latin typeface="+mn-lt"/>
              </a:rPr>
              <a:t> Starbucks, </a:t>
            </a:r>
            <a:r>
              <a:rPr lang="de-DE" sz="1800" dirty="0" err="1">
                <a:latin typeface="+mn-lt"/>
              </a:rPr>
              <a:t>published</a:t>
            </a:r>
            <a:r>
              <a:rPr lang="de-DE" sz="1800" dirty="0">
                <a:latin typeface="+mn-lt"/>
              </a:rPr>
              <a:t> on 14.12.2013. URL: https://youtu.be/c-KKy-03O5A [04.20.2018].</a:t>
            </a:r>
          </a:p>
          <a:p>
            <a:pPr marL="0" indent="0">
              <a:buNone/>
            </a:pPr>
            <a:r>
              <a:rPr lang="de-DE" sz="1800" dirty="0">
                <a:latin typeface="+mn-lt"/>
              </a:rPr>
              <a:t>HTW Berlin (2017): </a:t>
            </a:r>
            <a:r>
              <a:rPr lang="de-DE" sz="1800" dirty="0" err="1">
                <a:latin typeface="+mn-lt"/>
              </a:rPr>
              <a:t>Internationalisation</a:t>
            </a:r>
            <a:r>
              <a:rPr lang="de-DE" sz="1800" dirty="0">
                <a:latin typeface="+mn-lt"/>
              </a:rPr>
              <a:t> </a:t>
            </a:r>
            <a:r>
              <a:rPr lang="de-DE" sz="1800" dirty="0" err="1">
                <a:latin typeface="+mn-lt"/>
              </a:rPr>
              <a:t>of</a:t>
            </a:r>
            <a:r>
              <a:rPr lang="de-DE" sz="1800" dirty="0">
                <a:latin typeface="+mn-lt"/>
              </a:rPr>
              <a:t> </a:t>
            </a:r>
            <a:r>
              <a:rPr lang="de-DE" sz="1800" dirty="0" err="1">
                <a:latin typeface="+mn-lt"/>
              </a:rPr>
              <a:t>Soulbottles</a:t>
            </a:r>
            <a:r>
              <a:rPr lang="de-DE" sz="1800" dirty="0">
                <a:latin typeface="+mn-lt"/>
              </a:rPr>
              <a:t>. URL: https://mediathek.htw-berlin.de/getMedium/Default/2a87a2a658ad25540b6c6bbdf43f83dd.mp4 [04.20.2018].</a:t>
            </a:r>
          </a:p>
          <a:p>
            <a:pPr marL="0" indent="0">
              <a:buNone/>
            </a:pPr>
            <a:endParaRPr lang="de-DE" sz="1800" dirty="0">
              <a:latin typeface="+mn-lt"/>
            </a:endParaRPr>
          </a:p>
          <a:p>
            <a:pPr marL="0" indent="0">
              <a:buNone/>
            </a:pPr>
            <a:r>
              <a:rPr lang="de-DE" sz="1800" b="1" dirty="0">
                <a:latin typeface="+mn-lt"/>
              </a:rPr>
              <a:t>Pictures:</a:t>
            </a:r>
          </a:p>
          <a:p>
            <a:pPr marL="0" indent="0">
              <a:buNone/>
            </a:pPr>
            <a:r>
              <a:rPr lang="de-DE" sz="1800" dirty="0">
                <a:latin typeface="+mn-lt"/>
              </a:rPr>
              <a:t>http://picpedia.org/highway-signs/c/consulting-business.html</a:t>
            </a:r>
          </a:p>
          <a:p>
            <a:pPr marL="0" indent="0">
              <a:buNone/>
            </a:pPr>
            <a:r>
              <a:rPr lang="de-DE" sz="1800" dirty="0">
                <a:latin typeface="+mn-lt"/>
              </a:rPr>
              <a:t>https://commons.wikimedia.org/wiki/File:Globe.svg</a:t>
            </a:r>
          </a:p>
        </p:txBody>
      </p:sp>
    </p:spTree>
    <p:extLst>
      <p:ext uri="{BB962C8B-B14F-4D97-AF65-F5344CB8AC3E}">
        <p14:creationId xmlns:p14="http://schemas.microsoft.com/office/powerpoint/2010/main" val="216265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Agenda</a:t>
            </a:r>
          </a:p>
        </p:txBody>
      </p:sp>
      <p:sp>
        <p:nvSpPr>
          <p:cNvPr id="3" name="Inhaltsplatzhalter 2"/>
          <p:cNvSpPr>
            <a:spLocks noGrp="1"/>
          </p:cNvSpPr>
          <p:nvPr>
            <p:ph idx="1"/>
          </p:nvPr>
        </p:nvSpPr>
        <p:spPr/>
        <p:txBody>
          <a:bodyPr/>
          <a:lstStyle/>
          <a:p>
            <a:pPr marL="514350" indent="-514350">
              <a:buAutoNum type="arabicPeriod"/>
            </a:pPr>
            <a:r>
              <a:rPr lang="en-GB" dirty="0"/>
              <a:t>The INTENSE Teaching Approach</a:t>
            </a:r>
          </a:p>
          <a:p>
            <a:pPr marL="514350" indent="-514350">
              <a:buAutoNum type="arabicPeriod"/>
            </a:pPr>
            <a:r>
              <a:rPr lang="en-GB" dirty="0"/>
              <a:t>Course Content and Organisation</a:t>
            </a:r>
          </a:p>
          <a:p>
            <a:pPr marL="514350" indent="-514350">
              <a:buAutoNum type="arabicPeriod"/>
            </a:pPr>
            <a:r>
              <a:rPr lang="en-GB" dirty="0"/>
              <a:t>Students as Consultants</a:t>
            </a:r>
          </a:p>
        </p:txBody>
      </p:sp>
      <p:sp>
        <p:nvSpPr>
          <p:cNvPr id="4" name="Abgerundetes Rechteck 3"/>
          <p:cNvSpPr/>
          <p:nvPr/>
        </p:nvSpPr>
        <p:spPr>
          <a:xfrm>
            <a:off x="0" y="2795707"/>
            <a:ext cx="12192000" cy="512956"/>
          </a:xfrm>
          <a:prstGeom prst="roundRect">
            <a:avLst/>
          </a:prstGeom>
          <a:solidFill>
            <a:srgbClr val="D0CECE">
              <a:alpha val="16078"/>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Calibri" panose="020F0502020204030204" pitchFamily="34" charset="0"/>
            </a:endParaRPr>
          </a:p>
        </p:txBody>
      </p:sp>
    </p:spTree>
    <p:extLst>
      <p:ext uri="{BB962C8B-B14F-4D97-AF65-F5344CB8AC3E}">
        <p14:creationId xmlns:p14="http://schemas.microsoft.com/office/powerpoint/2010/main" val="3949000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Two Approaches to Consulting</a:t>
            </a:r>
          </a:p>
        </p:txBody>
      </p:sp>
      <p:sp>
        <p:nvSpPr>
          <p:cNvPr id="7171" name="Rectangle 3"/>
          <p:cNvSpPr>
            <a:spLocks noGrp="1" noChangeArrowheads="1"/>
          </p:cNvSpPr>
          <p:nvPr>
            <p:ph type="body" idx="1"/>
          </p:nvPr>
        </p:nvSpPr>
        <p:spPr/>
        <p:txBody>
          <a:bodyPr/>
          <a:lstStyle/>
          <a:p>
            <a:pPr marL="609600" indent="-609600" eaLnBrk="1" hangingPunct="1">
              <a:buFontTx/>
              <a:buAutoNum type="arabicPeriod"/>
              <a:defRPr/>
            </a:pPr>
            <a:r>
              <a:rPr lang="en-GB" altLang="x-none" dirty="0">
                <a:latin typeface="Calibri" panose="020F0502020204030204" pitchFamily="34" charset="0"/>
              </a:rPr>
              <a:t>Consultants as experts</a:t>
            </a:r>
            <a:endParaRPr lang="en-GB" altLang="x-none" b="1" dirty="0">
              <a:latin typeface="Calibri" panose="020F0502020204030204" pitchFamily="34" charset="0"/>
            </a:endParaRPr>
          </a:p>
          <a:p>
            <a:pPr marL="990600" lvl="1" indent="-646113" eaLnBrk="1" hangingPunct="1">
              <a:buFontTx/>
              <a:buChar char="•"/>
              <a:defRPr/>
            </a:pPr>
            <a:r>
              <a:rPr lang="en-GB" altLang="x-none" dirty="0">
                <a:latin typeface="Calibri" panose="020F0502020204030204" pitchFamily="34" charset="0"/>
              </a:rPr>
              <a:t>Example: medical doctors</a:t>
            </a:r>
          </a:p>
          <a:p>
            <a:pPr marL="990600" lvl="1" indent="-646113" eaLnBrk="1" hangingPunct="1">
              <a:buFontTx/>
              <a:buNone/>
              <a:defRPr/>
            </a:pPr>
            <a:endParaRPr lang="en-GB" altLang="x-none" dirty="0">
              <a:latin typeface="Calibri" panose="020F0502020204030204" pitchFamily="34" charset="0"/>
            </a:endParaRPr>
          </a:p>
          <a:p>
            <a:pPr marL="609600" indent="-609600" eaLnBrk="1" hangingPunct="1">
              <a:buFontTx/>
              <a:buAutoNum type="arabicPeriod"/>
              <a:defRPr/>
            </a:pPr>
            <a:r>
              <a:rPr lang="en-GB" altLang="x-none" dirty="0">
                <a:latin typeface="Calibri" panose="020F0502020204030204" pitchFamily="34" charset="0"/>
              </a:rPr>
              <a:t>Consultants as facilitators</a:t>
            </a:r>
            <a:endParaRPr lang="en-GB" altLang="x-none" b="1" dirty="0">
              <a:latin typeface="Calibri" panose="020F0502020204030204" pitchFamily="34" charset="0"/>
            </a:endParaRPr>
          </a:p>
          <a:p>
            <a:pPr marL="990600" lvl="1" indent="-646113" eaLnBrk="1" hangingPunct="1">
              <a:buFontTx/>
              <a:buChar char="•"/>
              <a:defRPr/>
            </a:pPr>
            <a:r>
              <a:rPr lang="en-GB" altLang="x-none" dirty="0">
                <a:latin typeface="Calibri" panose="020F0502020204030204" pitchFamily="34" charset="0"/>
              </a:rPr>
              <a:t>“…the focus is on assisting the client in defining the problem, analysing the situation, evaluating possible solutions, and deciding on the best solution and the best way to implement the option chosen.”</a:t>
            </a:r>
          </a:p>
          <a:p>
            <a:pPr marL="344487" lvl="1" indent="0" eaLnBrk="1" hangingPunct="1">
              <a:buFont typeface="Wingdings" pitchFamily="2" charset="2"/>
              <a:buNone/>
              <a:defRPr/>
            </a:pPr>
            <a:r>
              <a:rPr lang="en-GB" altLang="x-none" sz="1000" dirty="0">
                <a:latin typeface="Calibri" panose="020F0502020204030204" pitchFamily="34" charset="0"/>
              </a:rPr>
              <a:t>Stroh, L. K., Johnson, H. H.: The Basic Principles of Effective Consulting, Lawrence Erlbaum Associates Publishers, London, 2006</a:t>
            </a:r>
          </a:p>
        </p:txBody>
      </p:sp>
    </p:spTree>
    <p:extLst>
      <p:ext uri="{BB962C8B-B14F-4D97-AF65-F5344CB8AC3E}">
        <p14:creationId xmlns:p14="http://schemas.microsoft.com/office/powerpoint/2010/main" val="2245452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09600" y="122239"/>
            <a:ext cx="10058400" cy="930275"/>
          </a:xfrm>
        </p:spPr>
        <p:txBody>
          <a:bodyPr/>
          <a:lstStyle/>
          <a:p>
            <a:pPr eaLnBrk="1" hangingPunct="1"/>
            <a:r>
              <a:rPr lang="en-GB" altLang="x-none">
                <a:latin typeface="Calibri" panose="020F0502020204030204" pitchFamily="34" charset="0"/>
              </a:rPr>
              <a:t>The Promise Pyramid</a:t>
            </a:r>
            <a:endParaRPr lang="en-GB" altLang="x-none" dirty="0">
              <a:latin typeface="Calibri" panose="020F0502020204030204" pitchFamily="34" charset="0"/>
            </a:endParaRPr>
          </a:p>
        </p:txBody>
      </p:sp>
      <p:pic>
        <p:nvPicPr>
          <p:cNvPr id="184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533" y="1196975"/>
            <a:ext cx="9855200" cy="5040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436" name="Text Box 6"/>
          <p:cNvSpPr txBox="1">
            <a:spLocks noChangeArrowheads="1"/>
          </p:cNvSpPr>
          <p:nvPr/>
        </p:nvSpPr>
        <p:spPr bwMode="auto">
          <a:xfrm>
            <a:off x="789517" y="6329363"/>
            <a:ext cx="10778067"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hr-HR" altLang="x-none" sz="1800"/>
          </a:p>
        </p:txBody>
      </p:sp>
      <p:sp>
        <p:nvSpPr>
          <p:cNvPr id="18437" name="Text Box 7"/>
          <p:cNvSpPr txBox="1">
            <a:spLocks noChangeArrowheads="1"/>
          </p:cNvSpPr>
          <p:nvPr/>
        </p:nvSpPr>
        <p:spPr bwMode="auto">
          <a:xfrm>
            <a:off x="527050" y="6062411"/>
            <a:ext cx="11040533"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en-GB" altLang="x-none" sz="1400" i="1">
                <a:latin typeface="Calibri" panose="020F0502020204030204" pitchFamily="34" charset="0"/>
              </a:rPr>
              <a:t>Source: Czerniewska, F. (2006), Consultant: Good Consulting Firm: Bad, Consulting to Management</a:t>
            </a:r>
            <a:endParaRPr lang="en-GB" altLang="x-none" sz="1400" i="1" dirty="0">
              <a:latin typeface="Calibri" panose="020F0502020204030204" pitchFamily="34" charset="0"/>
            </a:endParaRPr>
          </a:p>
        </p:txBody>
      </p:sp>
    </p:spTree>
    <p:extLst>
      <p:ext uri="{BB962C8B-B14F-4D97-AF65-F5344CB8AC3E}">
        <p14:creationId xmlns:p14="http://schemas.microsoft.com/office/powerpoint/2010/main" val="3133643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x-none" sz="3500" dirty="0">
                <a:latin typeface="Calibri" panose="020F0502020204030204" pitchFamily="34" charset="0"/>
              </a:rPr>
              <a:t>10 Guidelines for Effective Counselling/Consulting </a:t>
            </a:r>
            <a:r>
              <a:rPr lang="en-GB" altLang="x-none" sz="1600" dirty="0">
                <a:latin typeface="Calibri" panose="020F0502020204030204" pitchFamily="34" charset="0"/>
              </a:rPr>
              <a:t>(Nash, Nader, 1990) </a:t>
            </a:r>
          </a:p>
        </p:txBody>
      </p:sp>
      <p:sp>
        <p:nvSpPr>
          <p:cNvPr id="9219"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GB" altLang="x-none" sz="2100" dirty="0">
                <a:latin typeface="Calibri" panose="020F0502020204030204" pitchFamily="34" charset="0"/>
              </a:rPr>
              <a:t>Pay attention to the context of the meeting</a:t>
            </a:r>
          </a:p>
          <a:p>
            <a:pPr marL="609600" indent="-609600" eaLnBrk="1" hangingPunct="1">
              <a:lnSpc>
                <a:spcPct val="90000"/>
              </a:lnSpc>
              <a:buFontTx/>
              <a:buAutoNum type="arabicPeriod"/>
            </a:pPr>
            <a:r>
              <a:rPr lang="en-GB" altLang="x-none" sz="2100" dirty="0">
                <a:latin typeface="Calibri" panose="020F0502020204030204" pitchFamily="34" charset="0"/>
              </a:rPr>
              <a:t>Beware of nonverbal signals</a:t>
            </a:r>
          </a:p>
          <a:p>
            <a:pPr marL="609600" indent="-609600" eaLnBrk="1" hangingPunct="1">
              <a:lnSpc>
                <a:spcPct val="90000"/>
              </a:lnSpc>
              <a:buFontTx/>
              <a:buAutoNum type="arabicPeriod"/>
            </a:pPr>
            <a:r>
              <a:rPr lang="en-GB" altLang="x-none" sz="2100" dirty="0">
                <a:latin typeface="Calibri" panose="020F0502020204030204" pitchFamily="34" charset="0"/>
              </a:rPr>
              <a:t>Empower the client</a:t>
            </a:r>
          </a:p>
          <a:p>
            <a:pPr marL="609600" indent="-609600" eaLnBrk="1" hangingPunct="1">
              <a:lnSpc>
                <a:spcPct val="90000"/>
              </a:lnSpc>
              <a:buFontTx/>
              <a:buAutoNum type="arabicPeriod"/>
            </a:pPr>
            <a:r>
              <a:rPr lang="en-GB" altLang="x-none" sz="2100" dirty="0">
                <a:latin typeface="Calibri" panose="020F0502020204030204" pitchFamily="34" charset="0"/>
              </a:rPr>
              <a:t>Be open to the unpredictable</a:t>
            </a:r>
          </a:p>
          <a:p>
            <a:pPr marL="609600" indent="-609600" eaLnBrk="1" hangingPunct="1">
              <a:lnSpc>
                <a:spcPct val="90000"/>
              </a:lnSpc>
              <a:buFontTx/>
              <a:buAutoNum type="arabicPeriod"/>
            </a:pPr>
            <a:r>
              <a:rPr lang="en-GB" altLang="x-none" sz="2100" dirty="0">
                <a:latin typeface="Calibri" panose="020F0502020204030204" pitchFamily="34" charset="0"/>
              </a:rPr>
              <a:t>LISTEN</a:t>
            </a:r>
          </a:p>
          <a:p>
            <a:pPr marL="609600" indent="-609600" eaLnBrk="1" hangingPunct="1">
              <a:lnSpc>
                <a:spcPct val="90000"/>
              </a:lnSpc>
              <a:buFontTx/>
              <a:buAutoNum type="arabicPeriod"/>
            </a:pPr>
            <a:r>
              <a:rPr lang="en-GB" altLang="x-none" sz="2100" dirty="0">
                <a:latin typeface="Calibri" panose="020F0502020204030204" pitchFamily="34" charset="0"/>
              </a:rPr>
              <a:t>Talk simply and clearly</a:t>
            </a:r>
          </a:p>
          <a:p>
            <a:pPr marL="609600" indent="-609600" eaLnBrk="1" hangingPunct="1">
              <a:lnSpc>
                <a:spcPct val="90000"/>
              </a:lnSpc>
              <a:buFontTx/>
              <a:buAutoNum type="arabicPeriod"/>
            </a:pPr>
            <a:r>
              <a:rPr lang="en-GB" altLang="x-none" sz="2100" dirty="0">
                <a:latin typeface="Calibri" panose="020F0502020204030204" pitchFamily="34" charset="0"/>
              </a:rPr>
              <a:t>Ask and answer questions effectively</a:t>
            </a:r>
          </a:p>
          <a:p>
            <a:pPr marL="609600" indent="-609600" eaLnBrk="1" hangingPunct="1">
              <a:lnSpc>
                <a:spcPct val="90000"/>
              </a:lnSpc>
              <a:buFontTx/>
              <a:buAutoNum type="arabicPeriod"/>
            </a:pPr>
            <a:r>
              <a:rPr lang="en-GB" altLang="x-none" sz="2100" dirty="0">
                <a:latin typeface="Calibri" panose="020F0502020204030204" pitchFamily="34" charset="0"/>
              </a:rPr>
              <a:t>Expect resistance to change</a:t>
            </a:r>
          </a:p>
          <a:p>
            <a:pPr marL="609600" indent="-609600" eaLnBrk="1" hangingPunct="1">
              <a:lnSpc>
                <a:spcPct val="90000"/>
              </a:lnSpc>
              <a:buFontTx/>
              <a:buAutoNum type="arabicPeriod"/>
            </a:pPr>
            <a:r>
              <a:rPr lang="en-GB" altLang="x-none" sz="2100" dirty="0">
                <a:latin typeface="Calibri" panose="020F0502020204030204" pitchFamily="34" charset="0"/>
              </a:rPr>
              <a:t>Build a resolution</a:t>
            </a:r>
          </a:p>
          <a:p>
            <a:pPr marL="609600" indent="-609600" eaLnBrk="1" hangingPunct="1">
              <a:lnSpc>
                <a:spcPct val="90000"/>
              </a:lnSpc>
              <a:buFontTx/>
              <a:buAutoNum type="arabicPeriod"/>
            </a:pPr>
            <a:r>
              <a:rPr lang="en-GB" altLang="x-none" sz="2100" dirty="0">
                <a:latin typeface="Calibri" panose="020F0502020204030204" pitchFamily="34" charset="0"/>
              </a:rPr>
              <a:t>Give and invite feedback on the process</a:t>
            </a:r>
          </a:p>
        </p:txBody>
      </p:sp>
    </p:spTree>
    <p:extLst>
      <p:ext uri="{BB962C8B-B14F-4D97-AF65-F5344CB8AC3E}">
        <p14:creationId xmlns:p14="http://schemas.microsoft.com/office/powerpoint/2010/main" val="4020781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x-none" sz="3500" dirty="0">
                <a:latin typeface="Calibri" panose="020F0502020204030204" pitchFamily="34" charset="0"/>
              </a:rPr>
              <a:t>Red Flags: Warning Signs in Advisory Relationships</a:t>
            </a:r>
          </a:p>
        </p:txBody>
      </p:sp>
      <p:sp>
        <p:nvSpPr>
          <p:cNvPr id="24579" name="Rectangle 3"/>
          <p:cNvSpPr>
            <a:spLocks noGrp="1" noChangeArrowheads="1"/>
          </p:cNvSpPr>
          <p:nvPr>
            <p:ph type="body" idx="1"/>
          </p:nvPr>
        </p:nvSpPr>
        <p:spPr>
          <a:xfrm>
            <a:off x="609600" y="1747839"/>
            <a:ext cx="10972800" cy="4383087"/>
          </a:xfrm>
        </p:spPr>
        <p:txBody>
          <a:bodyPr/>
          <a:lstStyle/>
          <a:p>
            <a:pPr eaLnBrk="1" hangingPunct="1">
              <a:lnSpc>
                <a:spcPct val="80000"/>
              </a:lnSpc>
            </a:pPr>
            <a:r>
              <a:rPr lang="en-GB" altLang="x-none" sz="2600" dirty="0">
                <a:latin typeface="Calibri" panose="020F0502020204030204" pitchFamily="34" charset="0"/>
              </a:rPr>
              <a:t>Conflict of interest</a:t>
            </a:r>
          </a:p>
          <a:p>
            <a:pPr eaLnBrk="1" hangingPunct="1">
              <a:lnSpc>
                <a:spcPct val="80000"/>
              </a:lnSpc>
            </a:pPr>
            <a:r>
              <a:rPr lang="en-GB" altLang="x-none" sz="2600" dirty="0">
                <a:latin typeface="Calibri" panose="020F0502020204030204" pitchFamily="34" charset="0"/>
              </a:rPr>
              <a:t>Violating confidentiality</a:t>
            </a:r>
          </a:p>
          <a:p>
            <a:pPr eaLnBrk="1" hangingPunct="1">
              <a:lnSpc>
                <a:spcPct val="80000"/>
              </a:lnSpc>
            </a:pPr>
            <a:r>
              <a:rPr lang="en-GB" altLang="x-none" sz="2600" dirty="0">
                <a:latin typeface="Calibri" panose="020F0502020204030204" pitchFamily="34" charset="0"/>
              </a:rPr>
              <a:t>Promoting dependency</a:t>
            </a:r>
          </a:p>
          <a:p>
            <a:pPr eaLnBrk="1" hangingPunct="1">
              <a:lnSpc>
                <a:spcPct val="80000"/>
              </a:lnSpc>
            </a:pPr>
            <a:r>
              <a:rPr lang="en-GB" altLang="x-none" sz="2600" dirty="0">
                <a:latin typeface="Calibri" panose="020F0502020204030204" pitchFamily="34" charset="0"/>
              </a:rPr>
              <a:t>Working in isolation</a:t>
            </a:r>
          </a:p>
          <a:p>
            <a:pPr eaLnBrk="1" hangingPunct="1">
              <a:lnSpc>
                <a:spcPct val="80000"/>
              </a:lnSpc>
            </a:pPr>
            <a:r>
              <a:rPr lang="en-GB" altLang="x-none" sz="2600" dirty="0">
                <a:latin typeface="Calibri" panose="020F0502020204030204" pitchFamily="34" charset="0"/>
              </a:rPr>
              <a:t>Reluctance to deal with successors</a:t>
            </a:r>
          </a:p>
          <a:p>
            <a:pPr eaLnBrk="1" hangingPunct="1">
              <a:lnSpc>
                <a:spcPct val="80000"/>
              </a:lnSpc>
            </a:pPr>
            <a:r>
              <a:rPr lang="en-GB" altLang="x-none" sz="2600" dirty="0">
                <a:latin typeface="Calibri" panose="020F0502020204030204" pitchFamily="34" charset="0"/>
              </a:rPr>
              <a:t>Selling solutions</a:t>
            </a:r>
          </a:p>
          <a:p>
            <a:pPr eaLnBrk="1" hangingPunct="1">
              <a:lnSpc>
                <a:spcPct val="80000"/>
              </a:lnSpc>
            </a:pPr>
            <a:r>
              <a:rPr lang="en-GB" altLang="x-none" sz="2600" dirty="0">
                <a:latin typeface="Calibri" panose="020F0502020204030204" pitchFamily="34" charset="0"/>
              </a:rPr>
              <a:t>Venturing beyond the advisor’s knowledge</a:t>
            </a:r>
          </a:p>
          <a:p>
            <a:pPr eaLnBrk="1" hangingPunct="1">
              <a:lnSpc>
                <a:spcPct val="80000"/>
              </a:lnSpc>
            </a:pPr>
            <a:r>
              <a:rPr lang="en-GB" altLang="x-none" sz="2600" dirty="0">
                <a:latin typeface="Calibri" panose="020F0502020204030204" pitchFamily="34" charset="0"/>
              </a:rPr>
              <a:t>Making decisions for the client</a:t>
            </a:r>
          </a:p>
          <a:p>
            <a:pPr eaLnBrk="1" hangingPunct="1">
              <a:lnSpc>
                <a:spcPct val="80000"/>
              </a:lnSpc>
            </a:pPr>
            <a:r>
              <a:rPr lang="en-GB" altLang="x-none" sz="2600" dirty="0">
                <a:latin typeface="Calibri" panose="020F0502020204030204" pitchFamily="34" charset="0"/>
              </a:rPr>
              <a:t>Lacking empathy</a:t>
            </a:r>
          </a:p>
        </p:txBody>
      </p:sp>
    </p:spTree>
    <p:extLst>
      <p:ext uri="{BB962C8B-B14F-4D97-AF65-F5344CB8AC3E}">
        <p14:creationId xmlns:p14="http://schemas.microsoft.com/office/powerpoint/2010/main" val="3562487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GB" altLang="x-none" dirty="0">
                <a:latin typeface="+mn-lt"/>
              </a:rPr>
              <a:t>Tips for a Good Report (1/2)</a:t>
            </a:r>
          </a:p>
        </p:txBody>
      </p:sp>
      <p:graphicFrame>
        <p:nvGraphicFramePr>
          <p:cNvPr id="2" name="Diagramm 1">
            <a:extLst>
              <a:ext uri="{FF2B5EF4-FFF2-40B4-BE49-F238E27FC236}">
                <a16:creationId xmlns:a16="http://schemas.microsoft.com/office/drawing/2014/main" id="{C9725D63-B243-49C0-A78F-4C773A3A685E}"/>
              </a:ext>
            </a:extLst>
          </p:cNvPr>
          <p:cNvGraphicFramePr/>
          <p:nvPr/>
        </p:nvGraphicFramePr>
        <p:xfrm>
          <a:off x="1041400" y="1074208"/>
          <a:ext cx="88341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713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Are </a:t>
            </a:r>
            <a:r>
              <a:rPr lang="de-DE" dirty="0" err="1">
                <a:latin typeface="+mn-lt"/>
              </a:rPr>
              <a:t>you</a:t>
            </a:r>
            <a:r>
              <a:rPr lang="de-DE" dirty="0">
                <a:latin typeface="+mn-lt"/>
              </a:rPr>
              <a:t> </a:t>
            </a:r>
            <a:r>
              <a:rPr lang="de-DE" dirty="0" err="1">
                <a:latin typeface="+mn-lt"/>
              </a:rPr>
              <a:t>ready</a:t>
            </a:r>
            <a:r>
              <a:rPr lang="de-DE" dirty="0">
                <a:latin typeface="+mn-lt"/>
              </a:rPr>
              <a:t> </a:t>
            </a:r>
            <a:r>
              <a:rPr lang="de-DE" dirty="0" err="1">
                <a:latin typeface="+mn-lt"/>
              </a:rPr>
              <a:t>to</a:t>
            </a:r>
            <a:r>
              <a:rPr lang="de-DE" dirty="0">
                <a:latin typeface="+mn-lt"/>
              </a:rPr>
              <a:t> </a:t>
            </a:r>
            <a:r>
              <a:rPr lang="de-DE" dirty="0" err="1">
                <a:latin typeface="+mn-lt"/>
              </a:rPr>
              <a:t>go</a:t>
            </a:r>
            <a:r>
              <a:rPr lang="de-DE" dirty="0">
                <a:latin typeface="+mn-lt"/>
              </a:rPr>
              <a:t> global?</a:t>
            </a:r>
          </a:p>
        </p:txBody>
      </p:sp>
      <p:sp>
        <p:nvSpPr>
          <p:cNvPr id="3" name="Inhaltsplatzhalter 2"/>
          <p:cNvSpPr>
            <a:spLocks noGrp="1"/>
          </p:cNvSpPr>
          <p:nvPr>
            <p:ph idx="1"/>
          </p:nvPr>
        </p:nvSpPr>
        <p:spPr>
          <a:xfrm>
            <a:off x="838200" y="2086883"/>
            <a:ext cx="10515600" cy="3617232"/>
          </a:xfrm>
        </p:spPr>
        <p:txBody>
          <a:bodyPr>
            <a:normAutofit/>
          </a:bodyPr>
          <a:lstStyle/>
          <a:p>
            <a:r>
              <a:rPr lang="de-DE" sz="3200" dirty="0" err="1">
                <a:latin typeface="+mn-lt"/>
              </a:rPr>
              <a:t>What</a:t>
            </a:r>
            <a:r>
              <a:rPr lang="de-DE" sz="3200" dirty="0">
                <a:latin typeface="+mn-lt"/>
              </a:rPr>
              <a:t> do </a:t>
            </a:r>
            <a:r>
              <a:rPr lang="de-DE" sz="3200" dirty="0" err="1">
                <a:latin typeface="+mn-lt"/>
              </a:rPr>
              <a:t>you</a:t>
            </a:r>
            <a:r>
              <a:rPr lang="de-DE" sz="3200" dirty="0">
                <a:latin typeface="+mn-lt"/>
              </a:rPr>
              <a:t> </a:t>
            </a:r>
            <a:r>
              <a:rPr lang="de-DE" sz="3200" dirty="0" err="1">
                <a:latin typeface="+mn-lt"/>
              </a:rPr>
              <a:t>know</a:t>
            </a:r>
            <a:r>
              <a:rPr lang="de-DE" sz="3200" dirty="0">
                <a:latin typeface="+mn-lt"/>
              </a:rPr>
              <a:t> </a:t>
            </a:r>
            <a:r>
              <a:rPr lang="de-DE" sz="3200" dirty="0" err="1">
                <a:latin typeface="+mn-lt"/>
              </a:rPr>
              <a:t>about</a:t>
            </a:r>
            <a:r>
              <a:rPr lang="de-DE" sz="3200" dirty="0">
                <a:latin typeface="+mn-lt"/>
              </a:rPr>
              <a:t> SME </a:t>
            </a:r>
            <a:r>
              <a:rPr lang="de-DE" sz="3200" dirty="0" err="1">
                <a:latin typeface="+mn-lt"/>
              </a:rPr>
              <a:t>internationalisation</a:t>
            </a:r>
            <a:r>
              <a:rPr lang="de-DE" sz="3200" dirty="0">
                <a:latin typeface="+mn-lt"/>
              </a:rPr>
              <a:t>?</a:t>
            </a:r>
          </a:p>
          <a:p>
            <a:pPr marL="0" indent="0">
              <a:buNone/>
            </a:pPr>
            <a:endParaRPr lang="de-DE" sz="3200" dirty="0">
              <a:latin typeface="+mn-lt"/>
            </a:endParaRPr>
          </a:p>
          <a:p>
            <a:r>
              <a:rPr lang="de-DE" sz="3200" dirty="0" err="1">
                <a:latin typeface="+mn-lt"/>
              </a:rPr>
              <a:t>Why</a:t>
            </a:r>
            <a:r>
              <a:rPr lang="de-DE" sz="3200" dirty="0">
                <a:latin typeface="+mn-lt"/>
              </a:rPr>
              <a:t> </a:t>
            </a:r>
            <a:r>
              <a:rPr lang="de-DE" sz="3200" dirty="0" err="1">
                <a:latin typeface="+mn-lt"/>
              </a:rPr>
              <a:t>and</a:t>
            </a:r>
            <a:r>
              <a:rPr lang="de-DE" sz="3200" dirty="0">
                <a:latin typeface="+mn-lt"/>
              </a:rPr>
              <a:t> </a:t>
            </a:r>
            <a:r>
              <a:rPr lang="de-DE" sz="3200" dirty="0" err="1">
                <a:latin typeface="+mn-lt"/>
              </a:rPr>
              <a:t>how</a:t>
            </a:r>
            <a:r>
              <a:rPr lang="de-DE" sz="3200" dirty="0">
                <a:latin typeface="+mn-lt"/>
              </a:rPr>
              <a:t> do </a:t>
            </a:r>
            <a:r>
              <a:rPr lang="de-DE" sz="3200" dirty="0" err="1">
                <a:latin typeface="+mn-lt"/>
              </a:rPr>
              <a:t>companies</a:t>
            </a:r>
            <a:r>
              <a:rPr lang="de-DE" sz="3200" dirty="0">
                <a:latin typeface="+mn-lt"/>
              </a:rPr>
              <a:t> </a:t>
            </a:r>
            <a:r>
              <a:rPr lang="de-DE" sz="3200" dirty="0" err="1">
                <a:latin typeface="+mn-lt"/>
              </a:rPr>
              <a:t>internationalise</a:t>
            </a:r>
            <a:r>
              <a:rPr lang="de-DE" sz="3200" dirty="0">
                <a:latin typeface="+mn-lt"/>
              </a:rPr>
              <a:t>?</a:t>
            </a:r>
          </a:p>
          <a:p>
            <a:pPr marL="0" indent="0">
              <a:buNone/>
            </a:pPr>
            <a:endParaRPr lang="de-DE" sz="3200" dirty="0">
              <a:latin typeface="+mn-lt"/>
            </a:endParaRPr>
          </a:p>
          <a:p>
            <a:r>
              <a:rPr lang="de-DE" sz="3200" dirty="0" err="1">
                <a:latin typeface="+mn-lt"/>
              </a:rPr>
              <a:t>Which</a:t>
            </a:r>
            <a:r>
              <a:rPr lang="de-DE" sz="3200" dirty="0">
                <a:latin typeface="+mn-lt"/>
              </a:rPr>
              <a:t> </a:t>
            </a:r>
            <a:r>
              <a:rPr lang="de-DE" sz="3200" dirty="0" err="1">
                <a:latin typeface="+mn-lt"/>
              </a:rPr>
              <a:t>challenges</a:t>
            </a:r>
            <a:r>
              <a:rPr lang="de-DE" sz="3200" dirty="0">
                <a:latin typeface="+mn-lt"/>
              </a:rPr>
              <a:t> do SMEs </a:t>
            </a:r>
            <a:r>
              <a:rPr lang="de-DE" sz="3200" dirty="0" err="1">
                <a:latin typeface="+mn-lt"/>
              </a:rPr>
              <a:t>face</a:t>
            </a:r>
            <a:r>
              <a:rPr lang="de-DE" sz="3200" dirty="0">
                <a:latin typeface="+mn-lt"/>
              </a:rPr>
              <a:t> </a:t>
            </a:r>
            <a:r>
              <a:rPr lang="de-DE" sz="3200" dirty="0" err="1">
                <a:latin typeface="+mn-lt"/>
              </a:rPr>
              <a:t>when</a:t>
            </a:r>
            <a:r>
              <a:rPr lang="de-DE" sz="3200" dirty="0">
                <a:latin typeface="+mn-lt"/>
              </a:rPr>
              <a:t> </a:t>
            </a:r>
            <a:r>
              <a:rPr lang="de-DE" sz="3200" dirty="0" err="1">
                <a:latin typeface="+mn-lt"/>
              </a:rPr>
              <a:t>going</a:t>
            </a:r>
            <a:r>
              <a:rPr lang="de-DE" sz="3200" dirty="0">
                <a:latin typeface="+mn-lt"/>
              </a:rPr>
              <a:t> global?</a:t>
            </a:r>
          </a:p>
        </p:txBody>
      </p:sp>
    </p:spTree>
    <p:extLst>
      <p:ext uri="{BB962C8B-B14F-4D97-AF65-F5344CB8AC3E}">
        <p14:creationId xmlns:p14="http://schemas.microsoft.com/office/powerpoint/2010/main" val="1393125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GB" altLang="x-none" dirty="0"/>
              <a:t>Tips for a Good Report (2/2)</a:t>
            </a:r>
            <a:endParaRPr lang="en-GB" altLang="x-none" dirty="0">
              <a:latin typeface="+mn-lt"/>
            </a:endParaRPr>
          </a:p>
        </p:txBody>
      </p:sp>
      <p:graphicFrame>
        <p:nvGraphicFramePr>
          <p:cNvPr id="4" name="Diagramm 3">
            <a:extLst>
              <a:ext uri="{FF2B5EF4-FFF2-40B4-BE49-F238E27FC236}">
                <a16:creationId xmlns:a16="http://schemas.microsoft.com/office/drawing/2014/main" id="{6D4C53DB-E724-4718-87CA-F09F6792EE65}"/>
              </a:ext>
            </a:extLst>
          </p:cNvPr>
          <p:cNvGraphicFramePr/>
          <p:nvPr/>
        </p:nvGraphicFramePr>
        <p:xfrm>
          <a:off x="975360" y="1158239"/>
          <a:ext cx="9646920" cy="5334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120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GB" altLang="x-none" dirty="0">
                <a:latin typeface="+mn-lt"/>
              </a:rPr>
              <a:t>Types of Consulting Reports</a:t>
            </a:r>
          </a:p>
        </p:txBody>
      </p:sp>
      <p:graphicFrame>
        <p:nvGraphicFramePr>
          <p:cNvPr id="2" name="Diagramm 1">
            <a:extLst>
              <a:ext uri="{FF2B5EF4-FFF2-40B4-BE49-F238E27FC236}">
                <a16:creationId xmlns:a16="http://schemas.microsoft.com/office/drawing/2014/main" id="{10D005EC-1DB6-4321-BBC4-C1E3AB939041}"/>
              </a:ext>
            </a:extLst>
          </p:cNvPr>
          <p:cNvGraphicFramePr/>
          <p:nvPr/>
        </p:nvGraphicFramePr>
        <p:xfrm>
          <a:off x="1026160" y="719666"/>
          <a:ext cx="93675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734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GB" altLang="x-none" dirty="0">
                <a:latin typeface="+mn-lt"/>
              </a:rPr>
              <a:t>Report Structure (example)</a:t>
            </a:r>
            <a:br>
              <a:rPr lang="en-GB" altLang="x-none" dirty="0">
                <a:latin typeface="+mn-lt"/>
              </a:rPr>
            </a:br>
            <a:r>
              <a:rPr lang="en-GB" altLang="x-none" sz="2800" b="1" dirty="0">
                <a:latin typeface="+mn-lt"/>
              </a:rPr>
              <a:t>This depends on the purpose and the client!</a:t>
            </a:r>
            <a:endParaRPr lang="en-GB" altLang="x-none" sz="3600" b="1" dirty="0">
              <a:latin typeface="+mn-lt"/>
            </a:endParaRPr>
          </a:p>
        </p:txBody>
      </p:sp>
      <p:sp>
        <p:nvSpPr>
          <p:cNvPr id="8195" name="Rectangle 3"/>
          <p:cNvSpPr>
            <a:spLocks noGrp="1" noChangeArrowheads="1"/>
          </p:cNvSpPr>
          <p:nvPr>
            <p:ph type="body" idx="1"/>
          </p:nvPr>
        </p:nvSpPr>
        <p:spPr>
          <a:xfrm>
            <a:off x="838200" y="1565038"/>
            <a:ext cx="10182225" cy="4882057"/>
          </a:xfrm>
        </p:spPr>
        <p:txBody>
          <a:bodyPr>
            <a:noAutofit/>
          </a:bodyPr>
          <a:lstStyle/>
          <a:p>
            <a:pPr>
              <a:lnSpc>
                <a:spcPct val="80000"/>
              </a:lnSpc>
            </a:pPr>
            <a:r>
              <a:rPr lang="en-GB" altLang="x-none" sz="2200" dirty="0">
                <a:latin typeface="+mn-lt"/>
              </a:rPr>
              <a:t>Cover Page: title, authors, client, date</a:t>
            </a:r>
          </a:p>
          <a:p>
            <a:pPr>
              <a:lnSpc>
                <a:spcPct val="80000"/>
              </a:lnSpc>
            </a:pPr>
            <a:r>
              <a:rPr lang="en-GB" altLang="x-none" sz="2200" dirty="0">
                <a:latin typeface="+mn-lt"/>
              </a:rPr>
              <a:t>Table of Contents</a:t>
            </a:r>
          </a:p>
          <a:p>
            <a:pPr>
              <a:lnSpc>
                <a:spcPct val="80000"/>
              </a:lnSpc>
            </a:pPr>
            <a:r>
              <a:rPr lang="en-GB" altLang="x-none" sz="2200" dirty="0">
                <a:latin typeface="+mn-lt"/>
              </a:rPr>
              <a:t>Executive Summary: highlight the main findings</a:t>
            </a:r>
          </a:p>
          <a:p>
            <a:pPr>
              <a:lnSpc>
                <a:spcPct val="80000"/>
              </a:lnSpc>
            </a:pPr>
            <a:r>
              <a:rPr lang="en-GB" altLang="x-none" sz="2200" dirty="0">
                <a:latin typeface="+mn-lt"/>
              </a:rPr>
              <a:t>Introduction and Purpose of the Study: state the reason the study was undertaken, include a statement about the benefits the client can expect</a:t>
            </a:r>
          </a:p>
          <a:p>
            <a:pPr>
              <a:lnSpc>
                <a:spcPct val="80000"/>
              </a:lnSpc>
            </a:pPr>
            <a:r>
              <a:rPr lang="en-GB" altLang="x-none" sz="2200" dirty="0">
                <a:latin typeface="+mn-lt"/>
              </a:rPr>
              <a:t>Company Background</a:t>
            </a:r>
          </a:p>
          <a:p>
            <a:pPr>
              <a:lnSpc>
                <a:spcPct val="80000"/>
              </a:lnSpc>
            </a:pPr>
            <a:r>
              <a:rPr lang="en-GB" altLang="x-none" sz="2200" dirty="0">
                <a:latin typeface="+mn-lt"/>
              </a:rPr>
              <a:t>Methodology: a brief description of how the study was conducted, including your sources of data</a:t>
            </a:r>
          </a:p>
          <a:p>
            <a:pPr>
              <a:lnSpc>
                <a:spcPct val="80000"/>
              </a:lnSpc>
            </a:pPr>
            <a:r>
              <a:rPr lang="en-GB" altLang="x-none" sz="2200" dirty="0">
                <a:latin typeface="+mn-lt"/>
              </a:rPr>
              <a:t>Analysis/Presentation of the Results (this depends on the objective of the report): “meat of the report“</a:t>
            </a:r>
          </a:p>
          <a:p>
            <a:pPr>
              <a:lnSpc>
                <a:spcPct val="80000"/>
              </a:lnSpc>
            </a:pPr>
            <a:r>
              <a:rPr lang="en-GB" altLang="x-none" sz="2200" dirty="0">
                <a:latin typeface="+mn-lt"/>
              </a:rPr>
              <a:t>Recommendations</a:t>
            </a:r>
          </a:p>
          <a:p>
            <a:pPr>
              <a:lnSpc>
                <a:spcPct val="80000"/>
              </a:lnSpc>
            </a:pPr>
            <a:r>
              <a:rPr lang="en-GB" altLang="x-none" sz="2200" dirty="0">
                <a:latin typeface="+mn-lt"/>
              </a:rPr>
              <a:t>Summary</a:t>
            </a:r>
          </a:p>
          <a:p>
            <a:pPr>
              <a:lnSpc>
                <a:spcPct val="80000"/>
              </a:lnSpc>
            </a:pPr>
            <a:r>
              <a:rPr lang="en-GB" altLang="x-none" sz="2200" dirty="0">
                <a:latin typeface="+mn-lt"/>
              </a:rPr>
              <a:t>References</a:t>
            </a:r>
          </a:p>
        </p:txBody>
      </p:sp>
    </p:spTree>
    <p:extLst>
      <p:ext uri="{BB962C8B-B14F-4D97-AF65-F5344CB8AC3E}">
        <p14:creationId xmlns:p14="http://schemas.microsoft.com/office/powerpoint/2010/main" val="3433921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9762" y="365125"/>
            <a:ext cx="10904038" cy="1325563"/>
          </a:xfrm>
        </p:spPr>
        <p:txBody>
          <a:bodyPr>
            <a:normAutofit/>
          </a:bodyPr>
          <a:lstStyle/>
          <a:p>
            <a:r>
              <a:rPr lang="en-GB" sz="4000" dirty="0">
                <a:latin typeface="+mn-lt"/>
              </a:rPr>
              <a:t>Developing SMART Objectives for the Report</a:t>
            </a:r>
          </a:p>
        </p:txBody>
      </p:sp>
      <p:grpSp>
        <p:nvGrpSpPr>
          <p:cNvPr id="4" name="Gruppieren 7"/>
          <p:cNvGrpSpPr>
            <a:grpSpLocks/>
          </p:cNvGrpSpPr>
          <p:nvPr/>
        </p:nvGrpSpPr>
        <p:grpSpPr bwMode="auto">
          <a:xfrm>
            <a:off x="449762" y="1382617"/>
            <a:ext cx="2947456" cy="4760967"/>
            <a:chOff x="1692796" y="1221997"/>
            <a:chExt cx="2860774" cy="4652476"/>
          </a:xfrm>
        </p:grpSpPr>
        <p:sp>
          <p:nvSpPr>
            <p:cNvPr id="5" name="Freihandform 4"/>
            <p:cNvSpPr/>
            <p:nvPr/>
          </p:nvSpPr>
          <p:spPr>
            <a:xfrm>
              <a:off x="1692796" y="1221997"/>
              <a:ext cx="717420" cy="1024180"/>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15240" tIns="373912" rIns="15240" bIns="373911" spcCol="1270" anchor="ctr"/>
            <a:lstStyle/>
            <a:p>
              <a:pPr algn="ctr" defTabSz="1066800" eaLnBrk="1" hangingPunct="1">
                <a:lnSpc>
                  <a:spcPct val="90000"/>
                </a:lnSpc>
                <a:spcAft>
                  <a:spcPct val="35000"/>
                </a:spcAft>
                <a:defRPr/>
              </a:pPr>
              <a:r>
                <a:rPr lang="en-US" sz="2400" dirty="0"/>
                <a:t>S</a:t>
              </a:r>
            </a:p>
          </p:txBody>
        </p:sp>
        <p:sp>
          <p:nvSpPr>
            <p:cNvPr id="6" name="Freihandform 5"/>
            <p:cNvSpPr/>
            <p:nvPr/>
          </p:nvSpPr>
          <p:spPr>
            <a:xfrm>
              <a:off x="2410216" y="1221997"/>
              <a:ext cx="2143352" cy="666908"/>
            </a:xfrm>
            <a:custGeom>
              <a:avLst/>
              <a:gdLst>
                <a:gd name="connsiteX0" fmla="*/ 111078 w 666453"/>
                <a:gd name="connsiteY0" fmla="*/ 0 h 5041065"/>
                <a:gd name="connsiteX1" fmla="*/ 555375 w 666453"/>
                <a:gd name="connsiteY1" fmla="*/ 0 h 5041065"/>
                <a:gd name="connsiteX2" fmla="*/ 666453 w 666453"/>
                <a:gd name="connsiteY2" fmla="*/ 111078 h 5041065"/>
                <a:gd name="connsiteX3" fmla="*/ 666453 w 666453"/>
                <a:gd name="connsiteY3" fmla="*/ 5041065 h 5041065"/>
                <a:gd name="connsiteX4" fmla="*/ 666453 w 666453"/>
                <a:gd name="connsiteY4" fmla="*/ 5041065 h 5041065"/>
                <a:gd name="connsiteX5" fmla="*/ 0 w 666453"/>
                <a:gd name="connsiteY5" fmla="*/ 5041065 h 5041065"/>
                <a:gd name="connsiteX6" fmla="*/ 0 w 666453"/>
                <a:gd name="connsiteY6" fmla="*/ 5041065 h 5041065"/>
                <a:gd name="connsiteX7" fmla="*/ 0 w 666453"/>
                <a:gd name="connsiteY7" fmla="*/ 111078 h 5041065"/>
                <a:gd name="connsiteX8" fmla="*/ 111078 w 66645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453" h="5041065">
                  <a:moveTo>
                    <a:pt x="666453" y="840199"/>
                  </a:moveTo>
                  <a:lnTo>
                    <a:pt x="666453" y="4200866"/>
                  </a:lnTo>
                  <a:cubicBezTo>
                    <a:pt x="666453" y="4664895"/>
                    <a:pt x="659878" y="5041061"/>
                    <a:pt x="651768" y="5041061"/>
                  </a:cubicBezTo>
                  <a:lnTo>
                    <a:pt x="0" y="5041061"/>
                  </a:lnTo>
                  <a:lnTo>
                    <a:pt x="0" y="5041061"/>
                  </a:lnTo>
                  <a:lnTo>
                    <a:pt x="0" y="4"/>
                  </a:lnTo>
                  <a:lnTo>
                    <a:pt x="0" y="4"/>
                  </a:lnTo>
                  <a:lnTo>
                    <a:pt x="651768" y="4"/>
                  </a:lnTo>
                  <a:cubicBezTo>
                    <a:pt x="659878" y="4"/>
                    <a:pt x="666453" y="376170"/>
                    <a:pt x="666453" y="840199"/>
                  </a:cubicBez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74" rIns="47774" bIns="47774" spcCol="1270" anchor="ctr"/>
            <a:lstStyle/>
            <a:p>
              <a:pPr marL="228600" lvl="1" indent="-228600" defTabSz="1066800" eaLnBrk="1" hangingPunct="1">
                <a:lnSpc>
                  <a:spcPct val="90000"/>
                </a:lnSpc>
                <a:spcAft>
                  <a:spcPct val="15000"/>
                </a:spcAft>
                <a:buFontTx/>
                <a:buChar char="••"/>
                <a:defRPr/>
              </a:pPr>
              <a:r>
                <a:rPr lang="en-US" sz="2400" b="0" i="1" dirty="0"/>
                <a:t>Specific</a:t>
              </a:r>
              <a:endParaRPr lang="en-US" sz="2400" dirty="0"/>
            </a:p>
          </p:txBody>
        </p:sp>
        <p:sp>
          <p:nvSpPr>
            <p:cNvPr id="7" name="Freihandform 6"/>
            <p:cNvSpPr/>
            <p:nvPr/>
          </p:nvSpPr>
          <p:spPr>
            <a:xfrm>
              <a:off x="1692796" y="2128675"/>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180868"/>
                <a:satOff val="11096"/>
                <a:lumOff val="-12205"/>
                <a:alphaOff val="0"/>
              </a:schemeClr>
            </a:lnRef>
            <a:fillRef idx="1">
              <a:schemeClr val="accent5">
                <a:hueOff val="-180868"/>
                <a:satOff val="11096"/>
                <a:lumOff val="-12205"/>
                <a:alphaOff val="0"/>
              </a:schemeClr>
            </a:fillRef>
            <a:effectRef idx="0">
              <a:schemeClr val="accent5">
                <a:hueOff val="-180868"/>
                <a:satOff val="11096"/>
                <a:lumOff val="-12205"/>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M</a:t>
              </a:r>
            </a:p>
          </p:txBody>
        </p:sp>
        <p:sp>
          <p:nvSpPr>
            <p:cNvPr id="8" name="Freihandform 7"/>
            <p:cNvSpPr/>
            <p:nvPr/>
          </p:nvSpPr>
          <p:spPr>
            <a:xfrm>
              <a:off x="2410216" y="2128675"/>
              <a:ext cx="2143352"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180868"/>
                <a:satOff val="11096"/>
                <a:lumOff val="-122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6" spcCol="1270" anchor="ctr"/>
            <a:lstStyle/>
            <a:p>
              <a:pPr marL="228600" lvl="1" indent="-228600" defTabSz="1066800" eaLnBrk="1" hangingPunct="1">
                <a:lnSpc>
                  <a:spcPct val="90000"/>
                </a:lnSpc>
                <a:spcAft>
                  <a:spcPct val="15000"/>
                </a:spcAft>
                <a:buFontTx/>
                <a:buChar char="••"/>
                <a:defRPr/>
              </a:pPr>
              <a:r>
                <a:rPr lang="en-US" sz="2400" b="0" i="1" dirty="0"/>
                <a:t>Measurable</a:t>
              </a:r>
              <a:endParaRPr lang="en-US" sz="2400" dirty="0"/>
            </a:p>
          </p:txBody>
        </p:sp>
        <p:sp>
          <p:nvSpPr>
            <p:cNvPr id="9" name="Freihandform 8"/>
            <p:cNvSpPr/>
            <p:nvPr/>
          </p:nvSpPr>
          <p:spPr>
            <a:xfrm>
              <a:off x="1692796" y="3035351"/>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361735"/>
                <a:satOff val="22192"/>
                <a:lumOff val="-24410"/>
                <a:alphaOff val="0"/>
              </a:schemeClr>
            </a:lnRef>
            <a:fillRef idx="1">
              <a:schemeClr val="accent5">
                <a:hueOff val="-361735"/>
                <a:satOff val="22192"/>
                <a:lumOff val="-24410"/>
                <a:alphaOff val="0"/>
              </a:schemeClr>
            </a:fillRef>
            <a:effectRef idx="0">
              <a:schemeClr val="accent5">
                <a:hueOff val="-361735"/>
                <a:satOff val="22192"/>
                <a:lumOff val="-24410"/>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A</a:t>
              </a:r>
            </a:p>
          </p:txBody>
        </p:sp>
        <p:sp>
          <p:nvSpPr>
            <p:cNvPr id="10" name="Freihandform 9"/>
            <p:cNvSpPr/>
            <p:nvPr/>
          </p:nvSpPr>
          <p:spPr>
            <a:xfrm>
              <a:off x="2410215" y="3035351"/>
              <a:ext cx="2143353"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361735"/>
                <a:satOff val="22192"/>
                <a:lumOff val="-2441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400" b="0" i="1" dirty="0"/>
                <a:t>Achievable</a:t>
              </a:r>
              <a:endParaRPr lang="en-US" sz="2400" dirty="0"/>
            </a:p>
          </p:txBody>
        </p:sp>
        <p:sp>
          <p:nvSpPr>
            <p:cNvPr id="11" name="Freihandform 10"/>
            <p:cNvSpPr/>
            <p:nvPr/>
          </p:nvSpPr>
          <p:spPr>
            <a:xfrm>
              <a:off x="1692796" y="3942029"/>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542603"/>
                <a:satOff val="33288"/>
                <a:lumOff val="-36616"/>
                <a:alphaOff val="0"/>
              </a:schemeClr>
            </a:lnRef>
            <a:fillRef idx="1">
              <a:schemeClr val="accent5">
                <a:hueOff val="-542603"/>
                <a:satOff val="33288"/>
                <a:lumOff val="-36616"/>
                <a:alphaOff val="0"/>
              </a:schemeClr>
            </a:fillRef>
            <a:effectRef idx="0">
              <a:schemeClr val="accent5">
                <a:hueOff val="-542603"/>
                <a:satOff val="33288"/>
                <a:lumOff val="-36616"/>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R</a:t>
              </a:r>
            </a:p>
          </p:txBody>
        </p:sp>
        <p:sp>
          <p:nvSpPr>
            <p:cNvPr id="12" name="Freihandform 11"/>
            <p:cNvSpPr/>
            <p:nvPr/>
          </p:nvSpPr>
          <p:spPr>
            <a:xfrm>
              <a:off x="2410216" y="3942029"/>
              <a:ext cx="2143354"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542603"/>
                <a:satOff val="33288"/>
                <a:lumOff val="-3661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400" b="0" i="1" dirty="0"/>
                <a:t>Realistic</a:t>
              </a:r>
              <a:endParaRPr lang="en-US" sz="2400" dirty="0"/>
            </a:p>
          </p:txBody>
        </p:sp>
        <p:sp>
          <p:nvSpPr>
            <p:cNvPr id="13" name="Freihandform 12"/>
            <p:cNvSpPr/>
            <p:nvPr/>
          </p:nvSpPr>
          <p:spPr>
            <a:xfrm>
              <a:off x="1692796" y="4850294"/>
              <a:ext cx="717420" cy="1024179"/>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723471"/>
                <a:satOff val="44384"/>
                <a:lumOff val="-48821"/>
                <a:alphaOff val="0"/>
              </a:schemeClr>
            </a:lnRef>
            <a:fillRef idx="1">
              <a:schemeClr val="accent5">
                <a:hueOff val="-723471"/>
                <a:satOff val="44384"/>
                <a:lumOff val="-48821"/>
                <a:alphaOff val="0"/>
              </a:schemeClr>
            </a:fillRef>
            <a:effectRef idx="0">
              <a:schemeClr val="accent5">
                <a:hueOff val="-723471"/>
                <a:satOff val="44384"/>
                <a:lumOff val="-48821"/>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T</a:t>
              </a:r>
            </a:p>
          </p:txBody>
        </p:sp>
        <p:sp>
          <p:nvSpPr>
            <p:cNvPr id="14" name="Freihandform 13"/>
            <p:cNvSpPr/>
            <p:nvPr/>
          </p:nvSpPr>
          <p:spPr>
            <a:xfrm>
              <a:off x="2410216" y="4850294"/>
              <a:ext cx="2143354" cy="665319"/>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723471"/>
                <a:satOff val="44384"/>
                <a:lumOff val="-4882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7" rIns="47756" bIns="47756" spcCol="1270" anchor="ctr"/>
            <a:lstStyle/>
            <a:p>
              <a:pPr marL="228600" lvl="1" indent="-228600" defTabSz="1066800" eaLnBrk="1" hangingPunct="1">
                <a:lnSpc>
                  <a:spcPct val="90000"/>
                </a:lnSpc>
                <a:spcAft>
                  <a:spcPct val="15000"/>
                </a:spcAft>
                <a:buFontTx/>
                <a:buChar char="••"/>
                <a:defRPr/>
              </a:pPr>
              <a:r>
                <a:rPr lang="en-US" sz="2400" b="0" i="1" dirty="0"/>
                <a:t>Timely</a:t>
              </a:r>
              <a:endParaRPr lang="en-US" sz="2400" dirty="0"/>
            </a:p>
          </p:txBody>
        </p:sp>
      </p:grpSp>
      <p:sp>
        <p:nvSpPr>
          <p:cNvPr id="15" name="Textfeld 14"/>
          <p:cNvSpPr txBox="1"/>
          <p:nvPr/>
        </p:nvSpPr>
        <p:spPr>
          <a:xfrm>
            <a:off x="3479722" y="1382617"/>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What precisely do you hope to achieve with the consulting report?</a:t>
            </a:r>
          </a:p>
        </p:txBody>
      </p:sp>
      <p:sp>
        <p:nvSpPr>
          <p:cNvPr id="16" name="Textfeld 15"/>
          <p:cNvSpPr txBox="1"/>
          <p:nvPr/>
        </p:nvSpPr>
        <p:spPr>
          <a:xfrm>
            <a:off x="3479722" y="2331069"/>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What measures will you use to determine whether you have achieved your objectives?</a:t>
            </a:r>
          </a:p>
        </p:txBody>
      </p:sp>
      <p:sp>
        <p:nvSpPr>
          <p:cNvPr id="17" name="Textfeld 16"/>
          <p:cNvSpPr txBox="1"/>
          <p:nvPr/>
        </p:nvSpPr>
        <p:spPr>
          <a:xfrm>
            <a:off x="3479722" y="3243390"/>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Are the targets you have set for yourself achievable given all the possible constraints?</a:t>
            </a:r>
          </a:p>
        </p:txBody>
      </p:sp>
      <p:sp>
        <p:nvSpPr>
          <p:cNvPr id="18" name="Textfeld 17"/>
          <p:cNvSpPr txBox="1"/>
          <p:nvPr/>
        </p:nvSpPr>
        <p:spPr>
          <a:xfrm>
            <a:off x="3479722" y="4152774"/>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Is it realistic that you will achieve all of the targets you have set for your report?</a:t>
            </a:r>
          </a:p>
        </p:txBody>
      </p:sp>
      <p:sp>
        <p:nvSpPr>
          <p:cNvPr id="19" name="Textfeld 18"/>
          <p:cNvSpPr txBox="1"/>
          <p:nvPr/>
        </p:nvSpPr>
        <p:spPr>
          <a:xfrm>
            <a:off x="3479722" y="5107279"/>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Will you be able to accomplish all of your objectives in time?</a:t>
            </a:r>
          </a:p>
        </p:txBody>
      </p:sp>
    </p:spTree>
    <p:extLst>
      <p:ext uri="{BB962C8B-B14F-4D97-AF65-F5344CB8AC3E}">
        <p14:creationId xmlns:p14="http://schemas.microsoft.com/office/powerpoint/2010/main" val="3102157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Some Databases for Quantitative Data</a:t>
            </a:r>
          </a:p>
        </p:txBody>
      </p:sp>
      <p:sp>
        <p:nvSpPr>
          <p:cNvPr id="3" name="Inhaltsplatzhalter 2"/>
          <p:cNvSpPr>
            <a:spLocks noGrp="1"/>
          </p:cNvSpPr>
          <p:nvPr>
            <p:ph idx="1"/>
          </p:nvPr>
        </p:nvSpPr>
        <p:spPr>
          <a:xfrm>
            <a:off x="791705" y="1918615"/>
            <a:ext cx="10515600" cy="4351338"/>
          </a:xfrm>
        </p:spPr>
        <p:txBody>
          <a:bodyPr>
            <a:normAutofit/>
          </a:bodyPr>
          <a:lstStyle/>
          <a:p>
            <a:r>
              <a:rPr lang="en-GB" sz="2400" dirty="0">
                <a:solidFill>
                  <a:schemeClr val="tx1">
                    <a:lumMod val="75000"/>
                    <a:lumOff val="25000"/>
                  </a:schemeClr>
                </a:solidFill>
                <a:latin typeface="+mn-lt"/>
              </a:rPr>
              <a:t>IMF Databases: </a:t>
            </a:r>
            <a:r>
              <a:rPr lang="en-GB" sz="2400" dirty="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https://www.imf.org/en/Data</a:t>
            </a:r>
            <a:r>
              <a:rPr lang="en-GB" sz="2400" dirty="0">
                <a:solidFill>
                  <a:schemeClr val="tx1">
                    <a:lumMod val="75000"/>
                    <a:lumOff val="25000"/>
                  </a:schemeClr>
                </a:solidFill>
                <a:latin typeface="+mn-lt"/>
              </a:rPr>
              <a:t> </a:t>
            </a:r>
          </a:p>
          <a:p>
            <a:r>
              <a:rPr lang="en-GB" sz="2400" dirty="0">
                <a:solidFill>
                  <a:schemeClr val="tx1">
                    <a:lumMod val="75000"/>
                    <a:lumOff val="25000"/>
                  </a:schemeClr>
                </a:solidFill>
                <a:latin typeface="+mn-lt"/>
              </a:rPr>
              <a:t>World Development Indicators: </a:t>
            </a:r>
            <a:r>
              <a:rPr lang="en-GB" sz="2400" dirty="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http://data.worldbank.org/products/wdi</a:t>
            </a:r>
            <a:endParaRPr lang="en-GB" sz="2400" dirty="0">
              <a:solidFill>
                <a:schemeClr val="tx1">
                  <a:lumMod val="75000"/>
                  <a:lumOff val="25000"/>
                </a:schemeClr>
              </a:solidFill>
              <a:latin typeface="+mn-lt"/>
            </a:endParaRPr>
          </a:p>
          <a:p>
            <a:r>
              <a:rPr lang="en-GB" sz="2400" dirty="0">
                <a:solidFill>
                  <a:schemeClr val="tx1">
                    <a:lumMod val="75000"/>
                    <a:lumOff val="25000"/>
                  </a:schemeClr>
                </a:solidFill>
                <a:latin typeface="+mn-lt"/>
              </a:rPr>
              <a:t>OECD Library: </a:t>
            </a:r>
            <a:r>
              <a:rPr lang="en-GB" sz="2400" dirty="0">
                <a:solidFill>
                  <a:schemeClr val="tx1">
                    <a:lumMod val="75000"/>
                    <a:lumOff val="25000"/>
                  </a:schemeClr>
                </a:solidFill>
                <a:latin typeface="+mn-lt"/>
                <a:hlinkClick r:id="rId4">
                  <a:extLst>
                    <a:ext uri="{A12FA001-AC4F-418D-AE19-62706E023703}">
                      <ahyp:hlinkClr xmlns:ahyp="http://schemas.microsoft.com/office/drawing/2018/hyperlinkcolor" val="tx"/>
                    </a:ext>
                  </a:extLst>
                </a:hlinkClick>
              </a:rPr>
              <a:t>http://www.oecd-ilibrary.org/</a:t>
            </a:r>
            <a:r>
              <a:rPr lang="en-GB" sz="2400" dirty="0">
                <a:solidFill>
                  <a:schemeClr val="tx1">
                    <a:lumMod val="75000"/>
                    <a:lumOff val="25000"/>
                  </a:schemeClr>
                </a:solidFill>
                <a:latin typeface="+mn-lt"/>
              </a:rPr>
              <a:t> or </a:t>
            </a:r>
            <a:r>
              <a:rPr lang="en-GB" sz="2400" dirty="0">
                <a:solidFill>
                  <a:schemeClr val="tx1">
                    <a:lumMod val="75000"/>
                    <a:lumOff val="25000"/>
                  </a:schemeClr>
                </a:solidFill>
                <a:latin typeface="+mn-lt"/>
                <a:hlinkClick r:id="rId5">
                  <a:extLst>
                    <a:ext uri="{A12FA001-AC4F-418D-AE19-62706E023703}">
                      <ahyp:hlinkClr xmlns:ahyp="http://schemas.microsoft.com/office/drawing/2018/hyperlinkcolor" val="tx"/>
                    </a:ext>
                  </a:extLst>
                </a:hlinkClick>
              </a:rPr>
              <a:t>http://stats.oecd.org/Index.aspx</a:t>
            </a:r>
            <a:endParaRPr lang="en-GB" sz="2400" dirty="0">
              <a:solidFill>
                <a:schemeClr val="tx1">
                  <a:lumMod val="75000"/>
                  <a:lumOff val="25000"/>
                </a:schemeClr>
              </a:solidFill>
              <a:latin typeface="+mn-lt"/>
            </a:endParaRPr>
          </a:p>
          <a:p>
            <a:r>
              <a:rPr lang="en-GB" sz="2400" dirty="0">
                <a:solidFill>
                  <a:schemeClr val="tx1">
                    <a:lumMod val="75000"/>
                    <a:lumOff val="25000"/>
                  </a:schemeClr>
                </a:solidFill>
                <a:latin typeface="+mn-lt"/>
              </a:rPr>
              <a:t>ILOSTAT: </a:t>
            </a:r>
            <a:r>
              <a:rPr lang="en-GB" sz="2400" dirty="0">
                <a:solidFill>
                  <a:schemeClr val="tx1">
                    <a:lumMod val="75000"/>
                    <a:lumOff val="25000"/>
                  </a:schemeClr>
                </a:solidFill>
                <a:latin typeface="+mn-lt"/>
                <a:hlinkClick r:id="rId6">
                  <a:extLst>
                    <a:ext uri="{A12FA001-AC4F-418D-AE19-62706E023703}">
                      <ahyp:hlinkClr xmlns:ahyp="http://schemas.microsoft.com/office/drawing/2018/hyperlinkcolor" val="tx"/>
                    </a:ext>
                  </a:extLst>
                </a:hlinkClick>
              </a:rPr>
              <a:t>http://www.ilo.org/inform/online-information-resources/databases/stats/lang--en/index.htm</a:t>
            </a:r>
            <a:r>
              <a:rPr lang="en-GB" sz="2400" dirty="0">
                <a:solidFill>
                  <a:schemeClr val="tx1">
                    <a:lumMod val="75000"/>
                    <a:lumOff val="25000"/>
                  </a:schemeClr>
                </a:solidFill>
                <a:latin typeface="+mn-lt"/>
              </a:rPr>
              <a:t> </a:t>
            </a:r>
          </a:p>
          <a:p>
            <a:r>
              <a:rPr lang="en-GB" sz="2400" dirty="0">
                <a:solidFill>
                  <a:schemeClr val="tx1">
                    <a:lumMod val="75000"/>
                    <a:lumOff val="25000"/>
                  </a:schemeClr>
                </a:solidFill>
                <a:latin typeface="+mn-lt"/>
              </a:rPr>
              <a:t>UNCTAD/UN </a:t>
            </a:r>
            <a:r>
              <a:rPr lang="en-GB" sz="2400" dirty="0" err="1">
                <a:solidFill>
                  <a:schemeClr val="tx1">
                    <a:lumMod val="75000"/>
                    <a:lumOff val="25000"/>
                  </a:schemeClr>
                </a:solidFill>
                <a:latin typeface="+mn-lt"/>
              </a:rPr>
              <a:t>Comtrade</a:t>
            </a:r>
            <a:r>
              <a:rPr lang="en-GB" sz="2400" dirty="0">
                <a:solidFill>
                  <a:schemeClr val="tx1">
                    <a:lumMod val="75000"/>
                    <a:lumOff val="25000"/>
                  </a:schemeClr>
                </a:solidFill>
                <a:latin typeface="+mn-lt"/>
              </a:rPr>
              <a:t>: </a:t>
            </a:r>
            <a:r>
              <a:rPr lang="en-GB" sz="2400" dirty="0">
                <a:solidFill>
                  <a:schemeClr val="tx1">
                    <a:lumMod val="75000"/>
                    <a:lumOff val="25000"/>
                  </a:schemeClr>
                </a:solidFill>
                <a:latin typeface="+mn-lt"/>
                <a:hlinkClick r:id="rId7">
                  <a:extLst>
                    <a:ext uri="{A12FA001-AC4F-418D-AE19-62706E023703}">
                      <ahyp:hlinkClr xmlns:ahyp="http://schemas.microsoft.com/office/drawing/2018/hyperlinkcolor" val="tx"/>
                    </a:ext>
                  </a:extLst>
                </a:hlinkClick>
              </a:rPr>
              <a:t>http://unctadstat.unctad.org/EN/</a:t>
            </a:r>
            <a:r>
              <a:rPr lang="en-GB" sz="2400" dirty="0">
                <a:solidFill>
                  <a:schemeClr val="tx1">
                    <a:lumMod val="75000"/>
                    <a:lumOff val="25000"/>
                  </a:schemeClr>
                </a:solidFill>
                <a:latin typeface="+mn-lt"/>
              </a:rPr>
              <a:t> and </a:t>
            </a:r>
            <a:r>
              <a:rPr lang="en-GB" sz="2400" dirty="0">
                <a:solidFill>
                  <a:schemeClr val="tx1">
                    <a:lumMod val="75000"/>
                    <a:lumOff val="25000"/>
                  </a:schemeClr>
                </a:solidFill>
                <a:latin typeface="+mn-lt"/>
                <a:hlinkClick r:id="rId8"/>
              </a:rPr>
              <a:t>http://comtrade.un.org/</a:t>
            </a:r>
            <a:endParaRPr lang="en-GB" sz="2400" dirty="0">
              <a:solidFill>
                <a:schemeClr val="tx1">
                  <a:lumMod val="75000"/>
                  <a:lumOff val="25000"/>
                </a:schemeClr>
              </a:solidFill>
              <a:latin typeface="+mn-lt"/>
            </a:endParaRPr>
          </a:p>
          <a:p>
            <a:pPr marL="0" indent="0">
              <a:buNone/>
            </a:pPr>
            <a:endParaRPr lang="en-GB" sz="2400" dirty="0">
              <a:solidFill>
                <a:schemeClr val="tx1">
                  <a:lumMod val="75000"/>
                  <a:lumOff val="25000"/>
                </a:schemeClr>
              </a:solidFill>
              <a:latin typeface="+mn-lt"/>
            </a:endParaRPr>
          </a:p>
        </p:txBody>
      </p:sp>
      <p:sp>
        <p:nvSpPr>
          <p:cNvPr id="5" name="Rectangle 1"/>
          <p:cNvSpPr>
            <a:spLocks noChangeArrowheads="1"/>
          </p:cNvSpPr>
          <p:nvPr/>
        </p:nvSpPr>
        <p:spPr bwMode="auto">
          <a:xfrm>
            <a:off x="5461000" y="3703638"/>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4"/>
          <p:cNvSpPr>
            <a:spLocks noChangeArrowheads="1"/>
          </p:cNvSpPr>
          <p:nvPr/>
        </p:nvSpPr>
        <p:spPr bwMode="auto">
          <a:xfrm>
            <a:off x="5461000" y="3703638"/>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5"/>
          <p:cNvSpPr>
            <a:spLocks noChangeArrowheads="1"/>
          </p:cNvSpPr>
          <p:nvPr/>
        </p:nvSpPr>
        <p:spPr bwMode="auto">
          <a:xfrm>
            <a:off x="5461000" y="311785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4481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Some Databases for Quantitative Data</a:t>
            </a:r>
          </a:p>
        </p:txBody>
      </p:sp>
      <p:sp>
        <p:nvSpPr>
          <p:cNvPr id="3" name="Inhaltsplatzhalter 2"/>
          <p:cNvSpPr>
            <a:spLocks noGrp="1"/>
          </p:cNvSpPr>
          <p:nvPr>
            <p:ph idx="1"/>
          </p:nvPr>
        </p:nvSpPr>
        <p:spPr/>
        <p:txBody>
          <a:bodyPr>
            <a:normAutofit/>
          </a:bodyPr>
          <a:lstStyle/>
          <a:p>
            <a:r>
              <a:rPr lang="en-GB" sz="2400" dirty="0">
                <a:latin typeface="+mn-lt"/>
              </a:rPr>
              <a:t>Websites of the national statistical offices:</a:t>
            </a:r>
            <a:endParaRPr lang="en-GB" sz="2400" dirty="0">
              <a:solidFill>
                <a:schemeClr val="tx1">
                  <a:lumMod val="75000"/>
                  <a:lumOff val="25000"/>
                </a:schemeClr>
              </a:solidFill>
              <a:latin typeface="+mn-lt"/>
            </a:endParaRPr>
          </a:p>
          <a:p>
            <a:pPr lvl="1">
              <a:spcAft>
                <a:spcPts val="1200"/>
              </a:spcAft>
            </a:pPr>
            <a:r>
              <a:rPr lang="en-GB" dirty="0">
                <a:solidFill>
                  <a:schemeClr val="tx1">
                    <a:lumMod val="75000"/>
                    <a:lumOff val="25000"/>
                  </a:schemeClr>
                </a:solidFill>
                <a:latin typeface="+mn-lt"/>
              </a:rPr>
              <a:t>Germany: DESTATIS: </a:t>
            </a:r>
            <a:r>
              <a:rPr lang="en-GB" dirty="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https://www.destatis.de/EN/Homepage.html</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Finland: Statistics Finland: </a:t>
            </a:r>
            <a:r>
              <a:rPr lang="en-GB" dirty="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http://www.stat.fi/index_en.html</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Belgium: </a:t>
            </a:r>
            <a:r>
              <a:rPr lang="en-GB" dirty="0" err="1">
                <a:solidFill>
                  <a:schemeClr val="tx1">
                    <a:lumMod val="75000"/>
                    <a:lumOff val="25000"/>
                  </a:schemeClr>
                </a:solidFill>
                <a:latin typeface="+mn-lt"/>
              </a:rPr>
              <a:t>Statbel</a:t>
            </a:r>
            <a:r>
              <a:rPr lang="en-GB" dirty="0">
                <a:solidFill>
                  <a:schemeClr val="tx1">
                    <a:lumMod val="75000"/>
                    <a:lumOff val="25000"/>
                  </a:schemeClr>
                </a:solidFill>
                <a:latin typeface="+mn-lt"/>
              </a:rPr>
              <a:t>: </a:t>
            </a:r>
            <a:r>
              <a:rPr lang="en-GB" dirty="0">
                <a:solidFill>
                  <a:schemeClr val="tx1">
                    <a:lumMod val="75000"/>
                    <a:lumOff val="25000"/>
                  </a:schemeClr>
                </a:solidFill>
                <a:latin typeface="+mn-lt"/>
                <a:hlinkClick r:id="rId4">
                  <a:extLst>
                    <a:ext uri="{A12FA001-AC4F-418D-AE19-62706E023703}">
                      <ahyp:hlinkClr xmlns:ahyp="http://schemas.microsoft.com/office/drawing/2018/hyperlinkcolor" val="tx"/>
                    </a:ext>
                  </a:extLst>
                </a:hlinkClick>
              </a:rPr>
              <a:t>http://statbel.fgov.be/en/statistics/figures/</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Croatia: CBS: </a:t>
            </a:r>
            <a:r>
              <a:rPr lang="en-GB" dirty="0">
                <a:solidFill>
                  <a:schemeClr val="tx1">
                    <a:lumMod val="75000"/>
                    <a:lumOff val="25000"/>
                  </a:schemeClr>
                </a:solidFill>
                <a:latin typeface="+mn-lt"/>
                <a:hlinkClick r:id="rId5">
                  <a:extLst>
                    <a:ext uri="{A12FA001-AC4F-418D-AE19-62706E023703}">
                      <ahyp:hlinkClr xmlns:ahyp="http://schemas.microsoft.com/office/drawing/2018/hyperlinkcolor" val="tx"/>
                    </a:ext>
                  </a:extLst>
                </a:hlinkClick>
              </a:rPr>
              <a:t>https://www.dzs.hr/default_e.htm</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Netherlands: CBS: </a:t>
            </a:r>
            <a:r>
              <a:rPr lang="en-GB" dirty="0">
                <a:solidFill>
                  <a:schemeClr val="tx1">
                    <a:lumMod val="75000"/>
                    <a:lumOff val="25000"/>
                  </a:schemeClr>
                </a:solidFill>
                <a:latin typeface="+mn-lt"/>
                <a:hlinkClick r:id="rId6">
                  <a:extLst>
                    <a:ext uri="{A12FA001-AC4F-418D-AE19-62706E023703}">
                      <ahyp:hlinkClr xmlns:ahyp="http://schemas.microsoft.com/office/drawing/2018/hyperlinkcolor" val="tx"/>
                    </a:ext>
                  </a:extLst>
                </a:hlinkClick>
              </a:rPr>
              <a:t>https://www.cbs.nl/en-gb</a:t>
            </a:r>
            <a:r>
              <a:rPr lang="en-GB" dirty="0">
                <a:solidFill>
                  <a:schemeClr val="tx1">
                    <a:lumMod val="75000"/>
                    <a:lumOff val="25000"/>
                  </a:schemeClr>
                </a:solidFill>
                <a:latin typeface="+mn-lt"/>
              </a:rPr>
              <a:t> </a:t>
            </a:r>
          </a:p>
        </p:txBody>
      </p:sp>
      <p:sp>
        <p:nvSpPr>
          <p:cNvPr id="5" name="Rectangle 1"/>
          <p:cNvSpPr>
            <a:spLocks noChangeArrowheads="1"/>
          </p:cNvSpPr>
          <p:nvPr/>
        </p:nvSpPr>
        <p:spPr bwMode="auto">
          <a:xfrm>
            <a:off x="5461000" y="3452813"/>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4694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EU Statistics &amp; Reports</a:t>
            </a:r>
          </a:p>
        </p:txBody>
      </p:sp>
      <p:sp>
        <p:nvSpPr>
          <p:cNvPr id="3" name="Inhaltsplatzhalter 2"/>
          <p:cNvSpPr>
            <a:spLocks noGrp="1"/>
          </p:cNvSpPr>
          <p:nvPr>
            <p:ph idx="1"/>
          </p:nvPr>
        </p:nvSpPr>
        <p:spPr>
          <a:xfrm>
            <a:off x="838200" y="1704814"/>
            <a:ext cx="10515600" cy="4618494"/>
          </a:xfrm>
        </p:spPr>
        <p:txBody>
          <a:bodyPr>
            <a:normAutofit/>
          </a:bodyPr>
          <a:lstStyle/>
          <a:p>
            <a:pPr>
              <a:spcAft>
                <a:spcPts val="600"/>
              </a:spcAft>
            </a:pPr>
            <a:r>
              <a:rPr lang="en-GB" sz="2400">
                <a:solidFill>
                  <a:schemeClr val="tx1">
                    <a:lumMod val="75000"/>
                    <a:lumOff val="25000"/>
                  </a:schemeClr>
                </a:solidFill>
                <a:latin typeface="+mn-lt"/>
              </a:rPr>
              <a:t>Eurostat: http://ec.europa.eu/eurostat/data/database</a:t>
            </a:r>
          </a:p>
          <a:p>
            <a:pPr>
              <a:spcAft>
                <a:spcPts val="600"/>
              </a:spcAft>
            </a:pPr>
            <a:r>
              <a:rPr lang="en-GB" sz="2400">
                <a:solidFill>
                  <a:schemeClr val="tx1">
                    <a:lumMod val="75000"/>
                    <a:lumOff val="25000"/>
                  </a:schemeClr>
                </a:solidFill>
                <a:latin typeface="+mn-lt"/>
              </a:rPr>
              <a:t>AMECO Database: </a:t>
            </a:r>
            <a:r>
              <a:rPr lang="en-GB" sz="240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https://ec.europa.eu/info/business-economy-euro/indicators-statistics/economic-databases/macro-economic-database-ameco/ameco-database_en</a:t>
            </a:r>
            <a:r>
              <a:rPr lang="en-GB" sz="2400">
                <a:solidFill>
                  <a:schemeClr val="tx1">
                    <a:lumMod val="75000"/>
                    <a:lumOff val="25000"/>
                  </a:schemeClr>
                </a:solidFill>
                <a:latin typeface="+mn-lt"/>
              </a:rPr>
              <a:t> </a:t>
            </a:r>
            <a:br>
              <a:rPr lang="en-GB" sz="2400">
                <a:solidFill>
                  <a:schemeClr val="tx1">
                    <a:lumMod val="75000"/>
                    <a:lumOff val="25000"/>
                  </a:schemeClr>
                </a:solidFill>
                <a:latin typeface="+mn-lt"/>
              </a:rPr>
            </a:br>
            <a:r>
              <a:rPr lang="en-GB" sz="2400">
                <a:solidFill>
                  <a:schemeClr val="tx1">
                    <a:lumMod val="75000"/>
                    <a:lumOff val="25000"/>
                  </a:schemeClr>
                </a:solidFill>
                <a:latin typeface="+mn-lt"/>
                <a:sym typeface="Wingdings" panose="05000000000000000000" pitchFamily="2" charset="2"/>
              </a:rPr>
              <a:t> macroeconomic data for EU member states, the EU, euro-area, candidate countries, OECD countries</a:t>
            </a:r>
            <a:endParaRPr lang="en-GB" sz="2400">
              <a:solidFill>
                <a:schemeClr val="tx1">
                  <a:lumMod val="75000"/>
                  <a:lumOff val="25000"/>
                </a:schemeClr>
              </a:solidFill>
              <a:latin typeface="+mn-lt"/>
            </a:endParaRPr>
          </a:p>
          <a:p>
            <a:pPr>
              <a:spcAft>
                <a:spcPts val="600"/>
              </a:spcAft>
            </a:pPr>
            <a:r>
              <a:rPr lang="en-GB" sz="2400">
                <a:solidFill>
                  <a:schemeClr val="tx1">
                    <a:lumMod val="75000"/>
                    <a:lumOff val="25000"/>
                  </a:schemeClr>
                </a:solidFill>
                <a:latin typeface="+mn-lt"/>
              </a:rPr>
              <a:t>EU Market Access Database: </a:t>
            </a:r>
            <a:r>
              <a:rPr lang="en-GB" sz="240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http://madb.europa.eu/madb/indexPubli.htm</a:t>
            </a:r>
            <a:r>
              <a:rPr lang="en-GB" sz="2400">
                <a:solidFill>
                  <a:schemeClr val="tx1">
                    <a:lumMod val="75000"/>
                    <a:lumOff val="25000"/>
                  </a:schemeClr>
                </a:solidFill>
                <a:latin typeface="+mn-lt"/>
              </a:rPr>
              <a:t> </a:t>
            </a:r>
            <a:br>
              <a:rPr lang="en-GB" sz="2400">
                <a:solidFill>
                  <a:schemeClr val="tx1">
                    <a:lumMod val="75000"/>
                    <a:lumOff val="25000"/>
                  </a:schemeClr>
                </a:solidFill>
                <a:latin typeface="+mn-lt"/>
              </a:rPr>
            </a:br>
            <a:r>
              <a:rPr lang="en-GB" sz="2400">
                <a:solidFill>
                  <a:schemeClr val="tx1">
                    <a:lumMod val="75000"/>
                    <a:lumOff val="25000"/>
                  </a:schemeClr>
                </a:solidFill>
                <a:latin typeface="+mn-lt"/>
                <a:sym typeface="Wingdings" panose="05000000000000000000" pitchFamily="2" charset="2"/>
              </a:rPr>
              <a:t> provides</a:t>
            </a:r>
            <a:r>
              <a:rPr lang="en-GB" sz="2400">
                <a:solidFill>
                  <a:schemeClr val="tx1">
                    <a:lumMod val="75000"/>
                    <a:lumOff val="25000"/>
                  </a:schemeClr>
                </a:solidFill>
                <a:latin typeface="+mn-lt"/>
              </a:rPr>
              <a:t> information for EU companies about import conditions in third country markets</a:t>
            </a:r>
          </a:p>
        </p:txBody>
      </p:sp>
    </p:spTree>
    <p:extLst>
      <p:ext uri="{BB962C8B-B14F-4D97-AF65-F5344CB8AC3E}">
        <p14:creationId xmlns:p14="http://schemas.microsoft.com/office/powerpoint/2010/main" val="3099892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x-none" dirty="0">
                <a:latin typeface="+mn-lt"/>
              </a:rPr>
              <a:t>How to proceed?</a:t>
            </a:r>
          </a:p>
        </p:txBody>
      </p:sp>
      <p:sp>
        <p:nvSpPr>
          <p:cNvPr id="6147" name="Rectangle 3"/>
          <p:cNvSpPr>
            <a:spLocks noGrp="1" noChangeArrowheads="1"/>
          </p:cNvSpPr>
          <p:nvPr>
            <p:ph type="body" idx="1"/>
          </p:nvPr>
        </p:nvSpPr>
        <p:spPr>
          <a:xfrm>
            <a:off x="818950" y="2021306"/>
            <a:ext cx="10216195" cy="4502167"/>
          </a:xfrm>
        </p:spPr>
        <p:txBody>
          <a:bodyPr>
            <a:normAutofit/>
          </a:bodyPr>
          <a:lstStyle/>
          <a:p>
            <a:pPr marL="0" indent="0">
              <a:spcAft>
                <a:spcPts val="1200"/>
              </a:spcAft>
              <a:buNone/>
            </a:pPr>
            <a:r>
              <a:rPr lang="en-GB" altLang="x-none" b="1" dirty="0">
                <a:latin typeface="+mn-lt"/>
              </a:rPr>
              <a:t>Together with the client...</a:t>
            </a:r>
          </a:p>
          <a:p>
            <a:pPr>
              <a:spcAft>
                <a:spcPts val="1200"/>
              </a:spcAft>
            </a:pPr>
            <a:r>
              <a:rPr lang="en-GB" altLang="x-none" dirty="0">
                <a:latin typeface="+mn-lt"/>
              </a:rPr>
              <a:t>Discuss the objective(s) of the consulting report</a:t>
            </a:r>
          </a:p>
          <a:p>
            <a:pPr>
              <a:spcAft>
                <a:spcPts val="1200"/>
              </a:spcAft>
            </a:pPr>
            <a:r>
              <a:rPr lang="en-GB" altLang="x-none" dirty="0">
                <a:latin typeface="+mn-lt"/>
              </a:rPr>
              <a:t>Identify relevant issues/research questions</a:t>
            </a:r>
          </a:p>
          <a:p>
            <a:pPr>
              <a:spcAft>
                <a:spcPts val="1200"/>
              </a:spcAft>
            </a:pPr>
            <a:r>
              <a:rPr lang="en-GB" altLang="x-none" dirty="0">
                <a:latin typeface="+mn-lt"/>
              </a:rPr>
              <a:t>Agree on the type, format, and content of the report </a:t>
            </a:r>
          </a:p>
          <a:p>
            <a:pPr>
              <a:spcAft>
                <a:spcPts val="1200"/>
              </a:spcAft>
            </a:pPr>
            <a:r>
              <a:rPr lang="en-GB" altLang="x-none" dirty="0">
                <a:latin typeface="+mn-lt"/>
              </a:rPr>
              <a:t>Discuss the client’s expectations: check periodically that you and the client are on the same page</a:t>
            </a:r>
          </a:p>
        </p:txBody>
      </p:sp>
    </p:spTree>
    <p:extLst>
      <p:ext uri="{BB962C8B-B14F-4D97-AF65-F5344CB8AC3E}">
        <p14:creationId xmlns:p14="http://schemas.microsoft.com/office/powerpoint/2010/main" val="2610060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x-none">
                <a:latin typeface="+mn-lt"/>
              </a:rPr>
              <a:t>How to proceed?</a:t>
            </a:r>
          </a:p>
        </p:txBody>
      </p:sp>
      <p:sp>
        <p:nvSpPr>
          <p:cNvPr id="6147" name="Rectangle 3"/>
          <p:cNvSpPr>
            <a:spLocks noGrp="1" noChangeArrowheads="1"/>
          </p:cNvSpPr>
          <p:nvPr>
            <p:ph type="body" idx="1"/>
          </p:nvPr>
        </p:nvSpPr>
        <p:spPr>
          <a:xfrm>
            <a:off x="838200" y="1925052"/>
            <a:ext cx="10515600" cy="4167739"/>
          </a:xfrm>
        </p:spPr>
        <p:txBody>
          <a:bodyPr>
            <a:normAutofit/>
          </a:bodyPr>
          <a:lstStyle/>
          <a:p>
            <a:pPr marL="0" indent="0">
              <a:spcAft>
                <a:spcPts val="1200"/>
              </a:spcAft>
              <a:buNone/>
            </a:pPr>
            <a:r>
              <a:rPr lang="en-GB" altLang="x-none" b="1" dirty="0">
                <a:latin typeface="+mn-lt"/>
              </a:rPr>
              <a:t>When discussing the report structure in your team...</a:t>
            </a:r>
          </a:p>
          <a:p>
            <a:pPr>
              <a:spcAft>
                <a:spcPts val="1200"/>
              </a:spcAft>
            </a:pPr>
            <a:r>
              <a:rPr lang="en-GB" altLang="x-none" dirty="0">
                <a:latin typeface="+mn-lt"/>
              </a:rPr>
              <a:t>Identify major issues of your report</a:t>
            </a:r>
            <a:br>
              <a:rPr lang="en-GB" altLang="x-none" dirty="0">
                <a:latin typeface="+mn-lt"/>
              </a:rPr>
            </a:br>
            <a:r>
              <a:rPr lang="en-GB" altLang="x-none" dirty="0">
                <a:latin typeface="+mn-lt"/>
                <a:sym typeface="Wingdings" panose="05000000000000000000" pitchFamily="2" charset="2"/>
              </a:rPr>
              <a:t> e.g. themes that are repeatedly raised</a:t>
            </a:r>
            <a:r>
              <a:rPr lang="en-GB" altLang="x-none" dirty="0">
                <a:latin typeface="+mn-lt"/>
              </a:rPr>
              <a:t> </a:t>
            </a:r>
          </a:p>
          <a:p>
            <a:pPr>
              <a:spcAft>
                <a:spcPts val="1200"/>
              </a:spcAft>
            </a:pPr>
            <a:r>
              <a:rPr lang="en-GB" altLang="x-none" dirty="0">
                <a:latin typeface="+mn-lt"/>
              </a:rPr>
              <a:t>Focus on issues to which your client wants you to be attentive</a:t>
            </a:r>
          </a:p>
          <a:p>
            <a:pPr>
              <a:spcAft>
                <a:spcPts val="1200"/>
              </a:spcAft>
            </a:pPr>
            <a:r>
              <a:rPr lang="en-GB" altLang="x-none" dirty="0">
                <a:latin typeface="+mn-lt"/>
              </a:rPr>
              <a:t>Focus on “action” issues = issues that the client can change</a:t>
            </a:r>
            <a:br>
              <a:rPr lang="en-GB" altLang="x-none" dirty="0">
                <a:latin typeface="+mn-lt"/>
              </a:rPr>
            </a:br>
            <a:r>
              <a:rPr lang="en-GB" altLang="x-none" dirty="0">
                <a:latin typeface="+mn-lt"/>
                <a:sym typeface="Wingdings" panose="05000000000000000000" pitchFamily="2" charset="2"/>
              </a:rPr>
              <a:t> </a:t>
            </a:r>
            <a:r>
              <a:rPr lang="en-GB" altLang="x-none" dirty="0">
                <a:latin typeface="+mn-lt"/>
              </a:rPr>
              <a:t>clients and their employees want to see results</a:t>
            </a:r>
          </a:p>
        </p:txBody>
      </p:sp>
    </p:spTree>
    <p:extLst>
      <p:ext uri="{BB962C8B-B14F-4D97-AF65-F5344CB8AC3E}">
        <p14:creationId xmlns:p14="http://schemas.microsoft.com/office/powerpoint/2010/main" val="1688547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Agenda</a:t>
            </a:r>
          </a:p>
        </p:txBody>
      </p:sp>
      <p:sp>
        <p:nvSpPr>
          <p:cNvPr id="3" name="Inhaltsplatzhalter 2"/>
          <p:cNvSpPr>
            <a:spLocks noGrp="1"/>
          </p:cNvSpPr>
          <p:nvPr>
            <p:ph idx="1"/>
          </p:nvPr>
        </p:nvSpPr>
        <p:spPr/>
        <p:txBody>
          <a:bodyPr/>
          <a:lstStyle/>
          <a:p>
            <a:pPr marL="514350" indent="-514350">
              <a:buAutoNum type="arabicPeriod"/>
            </a:pPr>
            <a:r>
              <a:rPr lang="en-GB" dirty="0"/>
              <a:t>The INTENSE Teaching Approach</a:t>
            </a:r>
          </a:p>
          <a:p>
            <a:pPr marL="514350" indent="-514350">
              <a:buAutoNum type="arabicPeriod"/>
            </a:pPr>
            <a:r>
              <a:rPr lang="en-GB" dirty="0"/>
              <a:t>Course Content and Organisation</a:t>
            </a:r>
          </a:p>
          <a:p>
            <a:pPr marL="514350" indent="-514350">
              <a:buAutoNum type="arabicPeriod"/>
            </a:pPr>
            <a:r>
              <a:rPr lang="en-GB" dirty="0"/>
              <a:t>Students as Consultants</a:t>
            </a:r>
          </a:p>
        </p:txBody>
      </p:sp>
      <p:sp>
        <p:nvSpPr>
          <p:cNvPr id="4" name="Abgerundetes Rechteck 3"/>
          <p:cNvSpPr/>
          <p:nvPr/>
        </p:nvSpPr>
        <p:spPr>
          <a:xfrm>
            <a:off x="0" y="2276950"/>
            <a:ext cx="12192000" cy="512956"/>
          </a:xfrm>
          <a:prstGeom prst="roundRect">
            <a:avLst/>
          </a:prstGeom>
          <a:solidFill>
            <a:srgbClr val="D0CECE">
              <a:alpha val="16078"/>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Calibri" panose="020F0502020204030204" pitchFamily="34" charset="0"/>
            </a:endParaRPr>
          </a:p>
        </p:txBody>
      </p:sp>
    </p:spTree>
    <p:extLst>
      <p:ext uri="{BB962C8B-B14F-4D97-AF65-F5344CB8AC3E}">
        <p14:creationId xmlns:p14="http://schemas.microsoft.com/office/powerpoint/2010/main" val="69521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2 </a:t>
            </a:r>
            <a:r>
              <a:rPr lang="de-DE" dirty="0" err="1">
                <a:latin typeface="+mn-lt"/>
              </a:rPr>
              <a:t>Examples</a:t>
            </a:r>
            <a:r>
              <a:rPr lang="de-DE" dirty="0">
                <a:latin typeface="+mn-lt"/>
              </a:rPr>
              <a:t> </a:t>
            </a:r>
            <a:r>
              <a:rPr lang="de-DE" dirty="0" err="1">
                <a:latin typeface="+mn-lt"/>
              </a:rPr>
              <a:t>of</a:t>
            </a:r>
            <a:r>
              <a:rPr lang="de-DE" dirty="0">
                <a:latin typeface="+mn-lt"/>
              </a:rPr>
              <a:t> </a:t>
            </a:r>
            <a:r>
              <a:rPr lang="de-DE" dirty="0" err="1">
                <a:latin typeface="+mn-lt"/>
              </a:rPr>
              <a:t>How</a:t>
            </a:r>
            <a:r>
              <a:rPr lang="de-DE" dirty="0">
                <a:latin typeface="+mn-lt"/>
              </a:rPr>
              <a:t> </a:t>
            </a:r>
            <a:r>
              <a:rPr lang="de-DE" dirty="0" err="1">
                <a:latin typeface="+mn-lt"/>
              </a:rPr>
              <a:t>to</a:t>
            </a:r>
            <a:r>
              <a:rPr lang="de-DE" dirty="0">
                <a:latin typeface="+mn-lt"/>
              </a:rPr>
              <a:t> Go Global</a:t>
            </a:r>
          </a:p>
        </p:txBody>
      </p:sp>
      <p:sp>
        <p:nvSpPr>
          <p:cNvPr id="6" name="Textfeld 5"/>
          <p:cNvSpPr txBox="1"/>
          <p:nvPr/>
        </p:nvSpPr>
        <p:spPr>
          <a:xfrm>
            <a:off x="502770" y="5386080"/>
            <a:ext cx="5326529" cy="523220"/>
          </a:xfrm>
          <a:prstGeom prst="rect">
            <a:avLst/>
          </a:prstGeom>
          <a:noFill/>
        </p:spPr>
        <p:txBody>
          <a:bodyPr wrap="square" rtlCol="0">
            <a:spAutoFit/>
          </a:bodyPr>
          <a:lstStyle/>
          <a:p>
            <a:r>
              <a:rPr lang="de-DE" sz="1400" dirty="0"/>
              <a:t>Source: </a:t>
            </a:r>
            <a:r>
              <a:rPr lang="de-DE" sz="1400" dirty="0" err="1"/>
              <a:t>Youtube</a:t>
            </a:r>
            <a:r>
              <a:rPr lang="de-DE" sz="1400" dirty="0"/>
              <a:t> (2013): The </a:t>
            </a:r>
            <a:r>
              <a:rPr lang="de-DE" sz="1400" dirty="0" err="1"/>
              <a:t>Globalization</a:t>
            </a:r>
            <a:r>
              <a:rPr lang="de-DE" sz="1400" dirty="0"/>
              <a:t> </a:t>
            </a:r>
            <a:r>
              <a:rPr lang="de-DE" sz="1400" dirty="0" err="1"/>
              <a:t>of</a:t>
            </a:r>
            <a:r>
              <a:rPr lang="de-DE" sz="1400" dirty="0"/>
              <a:t> Starbucks, </a:t>
            </a:r>
            <a:r>
              <a:rPr lang="de-DE" sz="1400" dirty="0" err="1"/>
              <a:t>published</a:t>
            </a:r>
            <a:r>
              <a:rPr lang="de-DE" sz="1400" dirty="0"/>
              <a:t> on 14.12.2013. URL: https://youtu.be/c-KKy-03O5A [04.20.2018].</a:t>
            </a:r>
          </a:p>
        </p:txBody>
      </p:sp>
      <p:pic>
        <p:nvPicPr>
          <p:cNvPr id="8" name="c-KKy-03O5A"/>
          <p:cNvPicPr>
            <a:picLocks noGrp="1" noRot="1" noChangeAspect="1"/>
          </p:cNvPicPr>
          <p:nvPr>
            <p:ph idx="1"/>
            <a:videoFile r:link="rId1"/>
          </p:nvPr>
        </p:nvPicPr>
        <p:blipFill>
          <a:blip r:embed="rId4"/>
          <a:stretch>
            <a:fillRect/>
          </a:stretch>
        </p:blipFill>
        <p:spPr>
          <a:xfrm>
            <a:off x="521470" y="1852360"/>
            <a:ext cx="5384754" cy="3028924"/>
          </a:xfrm>
          <a:prstGeom prst="rect">
            <a:avLst/>
          </a:prstGeom>
        </p:spPr>
      </p:pic>
      <p:sp>
        <p:nvSpPr>
          <p:cNvPr id="9" name="Textfeld 8"/>
          <p:cNvSpPr txBox="1"/>
          <p:nvPr/>
        </p:nvSpPr>
        <p:spPr>
          <a:xfrm>
            <a:off x="6012750" y="5367044"/>
            <a:ext cx="5355339" cy="954107"/>
          </a:xfrm>
          <a:prstGeom prst="rect">
            <a:avLst/>
          </a:prstGeom>
          <a:noFill/>
        </p:spPr>
        <p:txBody>
          <a:bodyPr wrap="square" rtlCol="0">
            <a:spAutoFit/>
          </a:bodyPr>
          <a:lstStyle/>
          <a:p>
            <a:r>
              <a:rPr lang="de-DE" sz="1400" dirty="0"/>
              <a:t>Source: HTW Berlin (2017): </a:t>
            </a:r>
            <a:r>
              <a:rPr lang="de-DE" sz="1400" dirty="0" err="1"/>
              <a:t>Internationalisation</a:t>
            </a:r>
            <a:r>
              <a:rPr lang="de-DE" sz="1400" dirty="0"/>
              <a:t> </a:t>
            </a:r>
            <a:r>
              <a:rPr lang="de-DE" sz="1400" dirty="0" err="1"/>
              <a:t>of</a:t>
            </a:r>
            <a:r>
              <a:rPr lang="de-DE" sz="1400" dirty="0"/>
              <a:t> </a:t>
            </a:r>
            <a:r>
              <a:rPr lang="de-DE" sz="1400" dirty="0" err="1"/>
              <a:t>Soulbottles</a:t>
            </a:r>
            <a:r>
              <a:rPr lang="de-DE" sz="1400" dirty="0"/>
              <a:t>. URL: https://mediathek.htw-berlin.de/getMedium/Default/2a87a2a658ad25540b6c6bbdf43f83dd.mp4 [04.20.2018].</a:t>
            </a:r>
          </a:p>
        </p:txBody>
      </p:sp>
      <p:sp>
        <p:nvSpPr>
          <p:cNvPr id="4" name="Textfeld 3"/>
          <p:cNvSpPr txBox="1"/>
          <p:nvPr/>
        </p:nvSpPr>
        <p:spPr>
          <a:xfrm>
            <a:off x="6212114" y="1852360"/>
            <a:ext cx="4397829" cy="1938992"/>
          </a:xfrm>
          <a:prstGeom prst="rect">
            <a:avLst/>
          </a:prstGeom>
          <a:noFill/>
        </p:spPr>
        <p:txBody>
          <a:bodyPr wrap="square" rtlCol="0">
            <a:spAutoFit/>
          </a:bodyPr>
          <a:lstStyle/>
          <a:p>
            <a:r>
              <a:rPr lang="de-DE" sz="2400" dirty="0"/>
              <a:t>Video </a:t>
            </a:r>
            <a:r>
              <a:rPr lang="de-DE" sz="2400" dirty="0" err="1"/>
              <a:t>Soulbottles</a:t>
            </a:r>
            <a:r>
              <a:rPr lang="de-DE" sz="2400" dirty="0"/>
              <a:t>:</a:t>
            </a:r>
          </a:p>
          <a:p>
            <a:r>
              <a:rPr lang="de-DE" sz="2400" dirty="0">
                <a:hlinkClick r:id="rId5"/>
              </a:rPr>
              <a:t>https://mediathek.htw-berlin.de/getMedium/Default/2a87a2a658ad25540b6c6bbdf43f83dd.mp4</a:t>
            </a:r>
            <a:r>
              <a:rPr lang="de-DE" sz="2400" dirty="0"/>
              <a:t> </a:t>
            </a:r>
          </a:p>
        </p:txBody>
      </p:sp>
    </p:spTree>
    <p:extLst>
      <p:ext uri="{BB962C8B-B14F-4D97-AF65-F5344CB8AC3E}">
        <p14:creationId xmlns:p14="http://schemas.microsoft.com/office/powerpoint/2010/main" val="1646622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7818" y="149766"/>
            <a:ext cx="10515600" cy="1325563"/>
          </a:xfrm>
        </p:spPr>
        <p:txBody>
          <a:bodyPr/>
          <a:lstStyle/>
          <a:p>
            <a:r>
              <a:rPr lang="en-GB">
                <a:latin typeface="+mn-lt"/>
              </a:rPr>
              <a:t>Course Structure: Part I</a:t>
            </a:r>
          </a:p>
        </p:txBody>
      </p:sp>
      <p:sp>
        <p:nvSpPr>
          <p:cNvPr id="4" name="Textfeld 3"/>
          <p:cNvSpPr txBox="1"/>
          <p:nvPr/>
        </p:nvSpPr>
        <p:spPr>
          <a:xfrm>
            <a:off x="71767" y="2067266"/>
            <a:ext cx="2191534" cy="461665"/>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1. Introduction</a:t>
            </a:r>
          </a:p>
        </p:txBody>
      </p:sp>
      <p:sp>
        <p:nvSpPr>
          <p:cNvPr id="5" name="Textfeld 4"/>
          <p:cNvSpPr txBox="1"/>
          <p:nvPr/>
        </p:nvSpPr>
        <p:spPr>
          <a:xfrm>
            <a:off x="246579" y="2912198"/>
            <a:ext cx="2552530"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Assignment 1: Interview Outline</a:t>
            </a:r>
          </a:p>
        </p:txBody>
      </p:sp>
      <p:sp>
        <p:nvSpPr>
          <p:cNvPr id="6" name="Textfeld 5"/>
          <p:cNvSpPr txBox="1"/>
          <p:nvPr/>
        </p:nvSpPr>
        <p:spPr>
          <a:xfrm>
            <a:off x="407943" y="4101607"/>
            <a:ext cx="297092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2. Interviews &amp; Project Management</a:t>
            </a:r>
          </a:p>
        </p:txBody>
      </p:sp>
      <p:sp>
        <p:nvSpPr>
          <p:cNvPr id="8" name="Textfeld 7"/>
          <p:cNvSpPr txBox="1"/>
          <p:nvPr/>
        </p:nvSpPr>
        <p:spPr>
          <a:xfrm>
            <a:off x="2429291" y="5286455"/>
            <a:ext cx="221204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Assignment 2: </a:t>
            </a:r>
          </a:p>
          <a:p>
            <a:pPr algn="ctr"/>
            <a:r>
              <a:rPr lang="en-GB" sz="2400"/>
              <a:t>Project Plan</a:t>
            </a:r>
          </a:p>
        </p:txBody>
      </p:sp>
      <p:sp>
        <p:nvSpPr>
          <p:cNvPr id="9" name="Textfeld 8"/>
          <p:cNvSpPr txBox="1"/>
          <p:nvPr/>
        </p:nvSpPr>
        <p:spPr>
          <a:xfrm>
            <a:off x="4116841" y="4074713"/>
            <a:ext cx="2295541"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3. Kick-off Event with SMEs</a:t>
            </a:r>
          </a:p>
        </p:txBody>
      </p:sp>
      <p:sp>
        <p:nvSpPr>
          <p:cNvPr id="10" name="Textfeld 9"/>
          <p:cNvSpPr txBox="1"/>
          <p:nvPr/>
        </p:nvSpPr>
        <p:spPr>
          <a:xfrm>
            <a:off x="4116841" y="2469190"/>
            <a:ext cx="3336811" cy="1200329"/>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a:t>4. Project Management &amp; Inter-team Cooperation</a:t>
            </a:r>
          </a:p>
        </p:txBody>
      </p:sp>
      <p:sp>
        <p:nvSpPr>
          <p:cNvPr id="13" name="Textfeld 12"/>
          <p:cNvSpPr txBox="1"/>
          <p:nvPr/>
        </p:nvSpPr>
        <p:spPr>
          <a:xfrm>
            <a:off x="5542671" y="1294716"/>
            <a:ext cx="398557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Assignment 3 Skype Meetings with Partner Teams</a:t>
            </a:r>
          </a:p>
        </p:txBody>
      </p:sp>
      <p:sp>
        <p:nvSpPr>
          <p:cNvPr id="14" name="Textfeld 13"/>
          <p:cNvSpPr txBox="1"/>
          <p:nvPr/>
        </p:nvSpPr>
        <p:spPr>
          <a:xfrm>
            <a:off x="8618704" y="2490907"/>
            <a:ext cx="2528908"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5. Role Play: Consulting Skills</a:t>
            </a:r>
          </a:p>
        </p:txBody>
      </p:sp>
      <p:sp>
        <p:nvSpPr>
          <p:cNvPr id="15" name="Chevron 14"/>
          <p:cNvSpPr/>
          <p:nvPr/>
        </p:nvSpPr>
        <p:spPr>
          <a:xfrm rot="2460000">
            <a:off x="2179645" y="2397334"/>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6" name="Chevron 15"/>
          <p:cNvSpPr/>
          <p:nvPr/>
        </p:nvSpPr>
        <p:spPr>
          <a:xfrm rot="2460000">
            <a:off x="2747680" y="365501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7" name="Chevron 16"/>
          <p:cNvSpPr/>
          <p:nvPr/>
        </p:nvSpPr>
        <p:spPr>
          <a:xfrm rot="19140000" flipV="1">
            <a:off x="4626716" y="500205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8" name="Chevron 17"/>
          <p:cNvSpPr/>
          <p:nvPr/>
        </p:nvSpPr>
        <p:spPr>
          <a:xfrm rot="2460000">
            <a:off x="3362693" y="4845265"/>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19" name="Chevron 18"/>
          <p:cNvSpPr/>
          <p:nvPr/>
        </p:nvSpPr>
        <p:spPr>
          <a:xfrm rot="19140000" flipV="1">
            <a:off x="6378764" y="3787102"/>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2460000">
            <a:off x="9558369" y="2068233"/>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5400000">
            <a:off x="9741963" y="3415279"/>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5" name="Textfeld 24"/>
          <p:cNvSpPr txBox="1"/>
          <p:nvPr/>
        </p:nvSpPr>
        <p:spPr>
          <a:xfrm>
            <a:off x="8780929" y="5200700"/>
            <a:ext cx="2366684"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7. Mid-term Presentation</a:t>
            </a:r>
          </a:p>
        </p:txBody>
      </p:sp>
      <p:sp>
        <p:nvSpPr>
          <p:cNvPr id="26" name="Chevron 18"/>
          <p:cNvSpPr/>
          <p:nvPr/>
        </p:nvSpPr>
        <p:spPr>
          <a:xfrm rot="19140000" flipV="1">
            <a:off x="7479263" y="2235808"/>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7" name="Textfeld 26"/>
          <p:cNvSpPr txBox="1"/>
          <p:nvPr/>
        </p:nvSpPr>
        <p:spPr>
          <a:xfrm>
            <a:off x="8618703" y="3812793"/>
            <a:ext cx="2528908" cy="830997"/>
          </a:xfrm>
          <a:prstGeom prst="rect">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2400" dirty="0"/>
              <a:t>6. Individual Team Meetings</a:t>
            </a:r>
          </a:p>
        </p:txBody>
      </p:sp>
      <p:sp>
        <p:nvSpPr>
          <p:cNvPr id="28" name="Chevron 22"/>
          <p:cNvSpPr/>
          <p:nvPr/>
        </p:nvSpPr>
        <p:spPr>
          <a:xfrm rot="5400000">
            <a:off x="9795250" y="4704071"/>
            <a:ext cx="282389" cy="397282"/>
          </a:xfrm>
          <a:prstGeom prst="chevron">
            <a:avLst/>
          </a:prstGeom>
          <a:solidFill>
            <a:schemeClr val="accent6">
              <a:alpha val="50000"/>
            </a:schemeClr>
          </a:solidFill>
          <a:ln w="38100">
            <a:solidFill>
              <a:schemeClr val="accent6"/>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tx1"/>
              </a:solidFill>
            </a:endParaRPr>
          </a:p>
        </p:txBody>
      </p:sp>
      <p:sp>
        <p:nvSpPr>
          <p:cNvPr id="24" name="Ellipse 2">
            <a:extLst>
              <a:ext uri="{FF2B5EF4-FFF2-40B4-BE49-F238E27FC236}">
                <a16:creationId xmlns:a16="http://schemas.microsoft.com/office/drawing/2014/main" id="{7C806403-A60E-C04B-897E-C42C26054317}"/>
              </a:ext>
            </a:extLst>
          </p:cNvPr>
          <p:cNvSpPr/>
          <p:nvPr/>
        </p:nvSpPr>
        <p:spPr>
          <a:xfrm>
            <a:off x="-698272" y="2676998"/>
            <a:ext cx="4700689" cy="252370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59152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BEBDAF-7694-411F-98DC-D07A983722A6}"/>
              </a:ext>
            </a:extLst>
          </p:cNvPr>
          <p:cNvSpPr>
            <a:spLocks noGrp="1"/>
          </p:cNvSpPr>
          <p:nvPr>
            <p:ph type="title"/>
          </p:nvPr>
        </p:nvSpPr>
        <p:spPr/>
        <p:txBody>
          <a:bodyPr/>
          <a:lstStyle/>
          <a:p>
            <a:r>
              <a:rPr lang="de-DE" dirty="0" err="1"/>
              <a:t>Assignment</a:t>
            </a:r>
            <a:r>
              <a:rPr lang="de-DE" dirty="0"/>
              <a:t> 1: </a:t>
            </a:r>
            <a:r>
              <a:rPr lang="de-DE"/>
              <a:t>Interview </a:t>
            </a:r>
            <a:r>
              <a:rPr lang="de-DE" dirty="0"/>
              <a:t>G</a:t>
            </a:r>
            <a:r>
              <a:rPr lang="de-DE"/>
              <a:t>uideline</a:t>
            </a:r>
            <a:endParaRPr lang="de-DE" dirty="0"/>
          </a:p>
        </p:txBody>
      </p:sp>
      <p:sp>
        <p:nvSpPr>
          <p:cNvPr id="3" name="Inhaltsplatzhalter 2">
            <a:extLst>
              <a:ext uri="{FF2B5EF4-FFF2-40B4-BE49-F238E27FC236}">
                <a16:creationId xmlns:a16="http://schemas.microsoft.com/office/drawing/2014/main" id="{5EAAED8E-B735-42B7-83AE-1C09F399A538}"/>
              </a:ext>
            </a:extLst>
          </p:cNvPr>
          <p:cNvSpPr>
            <a:spLocks noGrp="1"/>
          </p:cNvSpPr>
          <p:nvPr>
            <p:ph idx="1"/>
          </p:nvPr>
        </p:nvSpPr>
        <p:spPr/>
        <p:txBody>
          <a:bodyPr/>
          <a:lstStyle/>
          <a:p>
            <a:r>
              <a:rPr lang="en-GB" dirty="0"/>
              <a:t>Together with your fellow group members, develop an interview outline for the intake interview with the company at the kick-off meeting. Keep in mind that the time you have for the interview is limited (and so is the number of questions you will be able to ask.) </a:t>
            </a:r>
            <a:endParaRPr lang="de-DE" dirty="0"/>
          </a:p>
          <a:p>
            <a:r>
              <a:rPr lang="en-GB" dirty="0"/>
              <a:t> Before you start working on your interview questions, discuss the goal(s) of the intake interview. What is the purpose of the interview? Which information do you need to gather during the interview in order to be able to start working on your project?</a:t>
            </a:r>
          </a:p>
          <a:p>
            <a:r>
              <a:rPr lang="en-GB" dirty="0"/>
              <a:t>Deadline: before next class </a:t>
            </a:r>
            <a:endParaRPr lang="de-DE" dirty="0"/>
          </a:p>
          <a:p>
            <a:endParaRPr lang="de-DE" dirty="0"/>
          </a:p>
        </p:txBody>
      </p:sp>
    </p:spTree>
    <p:extLst>
      <p:ext uri="{BB962C8B-B14F-4D97-AF65-F5344CB8AC3E}">
        <p14:creationId xmlns:p14="http://schemas.microsoft.com/office/powerpoint/2010/main" val="410614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latin typeface="+mn-lt"/>
              </a:rPr>
              <a:t>What</a:t>
            </a:r>
            <a:r>
              <a:rPr lang="de-DE" dirty="0">
                <a:latin typeface="+mn-lt"/>
              </a:rPr>
              <a:t> </a:t>
            </a:r>
            <a:r>
              <a:rPr lang="de-DE" dirty="0" err="1">
                <a:latin typeface="+mn-lt"/>
              </a:rPr>
              <a:t>is</a:t>
            </a:r>
            <a:r>
              <a:rPr lang="de-DE" dirty="0">
                <a:latin typeface="+mn-lt"/>
              </a:rPr>
              <a:t> </a:t>
            </a:r>
            <a:r>
              <a:rPr lang="de-DE" dirty="0" err="1">
                <a:latin typeface="+mn-lt"/>
              </a:rPr>
              <a:t>this</a:t>
            </a:r>
            <a:r>
              <a:rPr lang="de-DE" dirty="0">
                <a:latin typeface="+mn-lt"/>
              </a:rPr>
              <a:t> </a:t>
            </a:r>
            <a:r>
              <a:rPr lang="de-DE" dirty="0" err="1">
                <a:latin typeface="+mn-lt"/>
              </a:rPr>
              <a:t>course</a:t>
            </a:r>
            <a:r>
              <a:rPr lang="de-DE" dirty="0">
                <a:latin typeface="+mn-lt"/>
              </a:rPr>
              <a:t> </a:t>
            </a:r>
            <a:r>
              <a:rPr lang="de-DE" dirty="0" err="1">
                <a:latin typeface="+mn-lt"/>
              </a:rPr>
              <a:t>about</a:t>
            </a:r>
            <a:r>
              <a:rPr lang="de-DE" dirty="0">
                <a:latin typeface="+mn-lt"/>
              </a:rPr>
              <a:t>?</a:t>
            </a:r>
          </a:p>
        </p:txBody>
      </p:sp>
      <p:pic>
        <p:nvPicPr>
          <p:cNvPr id="4" name="Inhaltsplatzhalt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1378289" y="1803857"/>
            <a:ext cx="2639107" cy="2639107"/>
          </a:xfrm>
        </p:spPr>
      </p:pic>
      <p:pic>
        <p:nvPicPr>
          <p:cNvPr id="5" name="Grafik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89600" y="1632630"/>
            <a:ext cx="4466221" cy="2973758"/>
          </a:xfrm>
          <a:prstGeom prst="rect">
            <a:avLst/>
          </a:prstGeom>
        </p:spPr>
      </p:pic>
      <p:sp>
        <p:nvSpPr>
          <p:cNvPr id="6" name="Textfeld 5"/>
          <p:cNvSpPr txBox="1"/>
          <p:nvPr/>
        </p:nvSpPr>
        <p:spPr>
          <a:xfrm>
            <a:off x="838200" y="4846190"/>
            <a:ext cx="3719286" cy="1077218"/>
          </a:xfrm>
          <a:prstGeom prst="rect">
            <a:avLst/>
          </a:prstGeom>
          <a:noFill/>
        </p:spPr>
        <p:txBody>
          <a:bodyPr wrap="square" rtlCol="0">
            <a:spAutoFit/>
          </a:bodyPr>
          <a:lstStyle/>
          <a:p>
            <a:pPr algn="ctr"/>
            <a:r>
              <a:rPr lang="de-DE" sz="3200" b="1" dirty="0" err="1"/>
              <a:t>Internationalisation</a:t>
            </a:r>
            <a:r>
              <a:rPr lang="de-DE" sz="3200" b="1" dirty="0"/>
              <a:t> </a:t>
            </a:r>
            <a:r>
              <a:rPr lang="de-DE" sz="3200" b="1" dirty="0" err="1"/>
              <a:t>of</a:t>
            </a:r>
            <a:r>
              <a:rPr lang="de-DE" sz="3200" b="1" dirty="0"/>
              <a:t> SMEs</a:t>
            </a:r>
          </a:p>
        </p:txBody>
      </p:sp>
      <p:sp>
        <p:nvSpPr>
          <p:cNvPr id="7" name="Textfeld 6"/>
          <p:cNvSpPr txBox="1"/>
          <p:nvPr/>
        </p:nvSpPr>
        <p:spPr>
          <a:xfrm>
            <a:off x="5863771" y="5092411"/>
            <a:ext cx="4117877" cy="584775"/>
          </a:xfrm>
          <a:prstGeom prst="rect">
            <a:avLst/>
          </a:prstGeom>
          <a:noFill/>
        </p:spPr>
        <p:txBody>
          <a:bodyPr wrap="square" rtlCol="0">
            <a:spAutoFit/>
          </a:bodyPr>
          <a:lstStyle/>
          <a:p>
            <a:r>
              <a:rPr lang="de-DE" sz="3200" b="1" dirty="0"/>
              <a:t>Consulting Experience</a:t>
            </a:r>
          </a:p>
        </p:txBody>
      </p:sp>
    </p:spTree>
    <p:extLst>
      <p:ext uri="{BB962C8B-B14F-4D97-AF65-F5344CB8AC3E}">
        <p14:creationId xmlns:p14="http://schemas.microsoft.com/office/powerpoint/2010/main" val="287833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055B6-03D0-46E1-893D-56960F96E1EE}"/>
              </a:ext>
            </a:extLst>
          </p:cNvPr>
          <p:cNvSpPr>
            <a:spLocks noGrp="1"/>
          </p:cNvSpPr>
          <p:nvPr>
            <p:ph type="title"/>
          </p:nvPr>
        </p:nvSpPr>
        <p:spPr/>
        <p:txBody>
          <a:bodyPr/>
          <a:lstStyle/>
          <a:p>
            <a:r>
              <a:rPr lang="de-DE" dirty="0"/>
              <a:t>The </a:t>
            </a:r>
            <a:r>
              <a:rPr lang="de-DE" dirty="0" err="1"/>
              <a:t>INTENSE</a:t>
            </a:r>
            <a:r>
              <a:rPr lang="de-DE" dirty="0"/>
              <a:t> Learning Journey</a:t>
            </a:r>
          </a:p>
        </p:txBody>
      </p:sp>
      <p:pic>
        <p:nvPicPr>
          <p:cNvPr id="3" name="Onlinemedien 2" title="The INTENSE Teaching approach">
            <a:hlinkClick r:id="" action="ppaction://media"/>
            <a:extLst>
              <a:ext uri="{FF2B5EF4-FFF2-40B4-BE49-F238E27FC236}">
                <a16:creationId xmlns:a16="http://schemas.microsoft.com/office/drawing/2014/main" id="{54391679-9422-42A1-B172-23B3D8F916EC}"/>
              </a:ext>
            </a:extLst>
          </p:cNvPr>
          <p:cNvPicPr>
            <a:picLocks noRot="1" noChangeAspect="1"/>
          </p:cNvPicPr>
          <p:nvPr>
            <a:videoFile r:link="rId1"/>
          </p:nvPr>
        </p:nvPicPr>
        <p:blipFill>
          <a:blip r:embed="rId4"/>
          <a:stretch>
            <a:fillRect/>
          </a:stretch>
        </p:blipFill>
        <p:spPr>
          <a:xfrm>
            <a:off x="2099733" y="1714500"/>
            <a:ext cx="7272867" cy="4090987"/>
          </a:xfrm>
          <a:prstGeom prst="rect">
            <a:avLst/>
          </a:prstGeom>
        </p:spPr>
      </p:pic>
      <p:sp>
        <p:nvSpPr>
          <p:cNvPr id="4" name="Textfeld 3">
            <a:extLst>
              <a:ext uri="{FF2B5EF4-FFF2-40B4-BE49-F238E27FC236}">
                <a16:creationId xmlns:a16="http://schemas.microsoft.com/office/drawing/2014/main" id="{C08B3757-8268-43CF-B241-986A99BFBDD5}"/>
              </a:ext>
            </a:extLst>
          </p:cNvPr>
          <p:cNvSpPr txBox="1"/>
          <p:nvPr/>
        </p:nvSpPr>
        <p:spPr>
          <a:xfrm>
            <a:off x="381000" y="5638800"/>
            <a:ext cx="728084" cy="369332"/>
          </a:xfrm>
          <a:prstGeom prst="rect">
            <a:avLst/>
          </a:prstGeom>
          <a:noFill/>
        </p:spPr>
        <p:txBody>
          <a:bodyPr wrap="none" rtlCol="0">
            <a:spAutoFit/>
          </a:bodyPr>
          <a:lstStyle/>
          <a:p>
            <a:r>
              <a:rPr lang="de-DE" dirty="0">
                <a:hlinkClick r:id="rId5"/>
              </a:rPr>
              <a:t>Video</a:t>
            </a:r>
            <a:endParaRPr lang="de-DE" dirty="0"/>
          </a:p>
        </p:txBody>
      </p:sp>
    </p:spTree>
    <p:extLst>
      <p:ext uri="{BB962C8B-B14F-4D97-AF65-F5344CB8AC3E}">
        <p14:creationId xmlns:p14="http://schemas.microsoft.com/office/powerpoint/2010/main" val="255741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p:nvPr>
        </p:nvSpPr>
        <p:spPr>
          <a:xfrm>
            <a:off x="6095700" y="1814512"/>
            <a:ext cx="4505625" cy="1325161"/>
          </a:xfrm>
          <a:solidFill>
            <a:schemeClr val="bg1"/>
          </a:solidFill>
          <a:effectLst>
            <a:outerShdw blurRad="50800" dist="38100" dir="8100000" algn="tr" rotWithShape="0">
              <a:prstClr val="black">
                <a:alpha val="40000"/>
              </a:prstClr>
            </a:outerShdw>
          </a:effectLst>
        </p:spPr>
        <p:txBody>
          <a:bodyPr anchor="ctr">
            <a:normAutofit/>
          </a:bodyPr>
          <a:lstStyle/>
          <a:p>
            <a:pPr marL="98425"/>
            <a:r>
              <a:rPr lang="en-GB" sz="2400" dirty="0"/>
              <a:t>Globalisation changed the constraints of work and learning</a:t>
            </a:r>
          </a:p>
        </p:txBody>
      </p:sp>
      <p:sp>
        <p:nvSpPr>
          <p:cNvPr id="2" name="Title 1">
            <a:extLst>
              <a:ext uri="{FF2B5EF4-FFF2-40B4-BE49-F238E27FC236}">
                <a16:creationId xmlns:a16="http://schemas.microsoft.com/office/drawing/2014/main" id="{F4F6C9D3-FAA6-484D-BC30-600741E062A3}"/>
              </a:ext>
            </a:extLst>
          </p:cNvPr>
          <p:cNvSpPr>
            <a:spLocks noGrp="1"/>
          </p:cNvSpPr>
          <p:nvPr>
            <p:ph type="title"/>
          </p:nvPr>
        </p:nvSpPr>
        <p:spPr>
          <a:xfrm>
            <a:off x="838080" y="365040"/>
            <a:ext cx="10515240" cy="1325160"/>
          </a:xfrm>
        </p:spPr>
        <p:txBody>
          <a:bodyPr/>
          <a:lstStyle/>
          <a:p>
            <a:r>
              <a:rPr lang="en-GB" spc="-1" dirty="0">
                <a:solidFill>
                  <a:srgbClr val="404041"/>
                </a:solidFill>
                <a:cs typeface="+mn-cs"/>
              </a:rPr>
              <a:t>The INTENSE Teaching Approach</a:t>
            </a:r>
            <a:endParaRPr lang="de-DE" spc="-1" dirty="0">
              <a:solidFill>
                <a:srgbClr val="404041"/>
              </a:solidFill>
              <a:cs typeface="+mn-cs"/>
            </a:endParaRPr>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897" y="1577185"/>
            <a:ext cx="5108753" cy="4042220"/>
          </a:xfrm>
          <a:prstGeom prst="rect">
            <a:avLst/>
          </a:prstGeom>
          <a:solidFill>
            <a:schemeClr val="bg1"/>
          </a:solidFill>
          <a:effectLst>
            <a:outerShdw blurRad="50800" dist="38100" dir="8100000" algn="tr" rotWithShape="0">
              <a:schemeClr val="accent6">
                <a:lumMod val="60000"/>
                <a:lumOff val="40000"/>
                <a:alpha val="40000"/>
              </a:schemeClr>
            </a:outerShdw>
          </a:effectLst>
        </p:spPr>
      </p:pic>
      <p:sp>
        <p:nvSpPr>
          <p:cNvPr id="6" name="Textplatzhalter 4">
            <a:extLst>
              <a:ext uri="{FF2B5EF4-FFF2-40B4-BE49-F238E27FC236}">
                <a16:creationId xmlns:a16="http://schemas.microsoft.com/office/drawing/2014/main" id="{3724663B-1EFB-8043-B77E-CD04661491FA}"/>
              </a:ext>
            </a:extLst>
          </p:cNvPr>
          <p:cNvSpPr>
            <a:spLocks noGrp="1"/>
          </p:cNvSpPr>
          <p:nvPr>
            <p:ph type="body"/>
          </p:nvPr>
        </p:nvSpPr>
        <p:spPr>
          <a:xfrm>
            <a:off x="6095700" y="4024886"/>
            <a:ext cx="4505625" cy="1325162"/>
          </a:xfrm>
          <a:solidFill>
            <a:schemeClr val="bg1"/>
          </a:solidFill>
          <a:effectLst>
            <a:outerShdw blurRad="50800" dist="38100" dir="8100000" algn="tr" rotWithShape="0">
              <a:prstClr val="black">
                <a:alpha val="40000"/>
              </a:prstClr>
            </a:outerShdw>
          </a:effectLst>
        </p:spPr>
        <p:txBody>
          <a:bodyPr anchor="ctr">
            <a:normAutofit/>
          </a:bodyPr>
          <a:lstStyle/>
          <a:p>
            <a:pPr marL="139700"/>
            <a:r>
              <a:rPr lang="en-GB" sz="2400" dirty="0"/>
              <a:t>HEI must adapt in order to equip students for the new reality -  Entrepreneurial Universities</a:t>
            </a:r>
            <a:endParaRPr lang="en-GB" sz="2000" dirty="0">
              <a:latin typeface="Calibri Light" panose="020F0302020204030204" pitchFamily="34" charset="0"/>
            </a:endParaRPr>
          </a:p>
        </p:txBody>
      </p:sp>
    </p:spTree>
    <p:extLst>
      <p:ext uri="{BB962C8B-B14F-4D97-AF65-F5344CB8AC3E}">
        <p14:creationId xmlns:p14="http://schemas.microsoft.com/office/powerpoint/2010/main" val="312703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838080" y="365040"/>
            <a:ext cx="9948983" cy="1325160"/>
          </a:xfrm>
          <a:prstGeom prst="rect">
            <a:avLst/>
          </a:prstGeom>
          <a:noFill/>
          <a:ln>
            <a:noFill/>
          </a:ln>
        </p:spPr>
        <p:txBody>
          <a:bodyPr anchor="ctr"/>
          <a:lstStyle/>
          <a:p>
            <a:pPr>
              <a:lnSpc>
                <a:spcPct val="90000"/>
              </a:lnSpc>
            </a:pPr>
            <a:r>
              <a:rPr lang="en-US" sz="4400" strike="noStrike" spc="-1" dirty="0">
                <a:solidFill>
                  <a:srgbClr val="404041"/>
                </a:solidFill>
                <a:latin typeface="Calibri Light" panose="020F0302020204030204" pitchFamily="34" charset="0"/>
                <a:ea typeface="Adobe Fan Heiti Std B"/>
              </a:rPr>
              <a:t>Transnational Student Consultancy</a:t>
            </a:r>
            <a:endParaRPr lang="sr-Latn-RS" sz="4400" strike="noStrike" spc="-1" dirty="0">
              <a:solidFill>
                <a:srgbClr val="000000"/>
              </a:solidFill>
              <a:latin typeface="Calibri Light" panose="020F0302020204030204" pitchFamily="34" charset="0"/>
            </a:endParaRPr>
          </a:p>
        </p:txBody>
      </p:sp>
      <p:pic>
        <p:nvPicPr>
          <p:cNvPr id="5" name="Grafik 4">
            <a:extLst>
              <a:ext uri="{FF2B5EF4-FFF2-40B4-BE49-F238E27FC236}">
                <a16:creationId xmlns:a16="http://schemas.microsoft.com/office/drawing/2014/main" id="{E54CDB85-869F-4999-AB1A-A8793ADAB36B}"/>
              </a:ext>
            </a:extLst>
          </p:cNvPr>
          <p:cNvPicPr>
            <a:picLocks noChangeAspect="1"/>
          </p:cNvPicPr>
          <p:nvPr/>
        </p:nvPicPr>
        <p:blipFill>
          <a:blip r:embed="rId3"/>
          <a:stretch>
            <a:fillRect/>
          </a:stretch>
        </p:blipFill>
        <p:spPr>
          <a:xfrm>
            <a:off x="494588" y="1442896"/>
            <a:ext cx="10635965" cy="4681769"/>
          </a:xfrm>
          <a:prstGeom prst="rect">
            <a:avLst/>
          </a:prstGeom>
        </p:spPr>
      </p:pic>
      <p:sp>
        <p:nvSpPr>
          <p:cNvPr id="4" name="Textfeld 3">
            <a:extLst>
              <a:ext uri="{FF2B5EF4-FFF2-40B4-BE49-F238E27FC236}">
                <a16:creationId xmlns:a16="http://schemas.microsoft.com/office/drawing/2014/main" id="{44EA16F4-A340-4994-B283-08492947B335}"/>
              </a:ext>
            </a:extLst>
          </p:cNvPr>
          <p:cNvSpPr txBox="1"/>
          <p:nvPr/>
        </p:nvSpPr>
        <p:spPr>
          <a:xfrm>
            <a:off x="6736313" y="5877361"/>
            <a:ext cx="3896438" cy="276999"/>
          </a:xfrm>
          <a:prstGeom prst="rect">
            <a:avLst/>
          </a:prstGeom>
          <a:noFill/>
        </p:spPr>
        <p:txBody>
          <a:bodyPr wrap="square" rtlCol="0">
            <a:spAutoFit/>
          </a:bodyPr>
          <a:lstStyle/>
          <a:p>
            <a:r>
              <a:rPr lang="de-DE" sz="1200" dirty="0"/>
              <a:t>Source: Lehmann, Saulich, Wohlgemuth (2018)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3529012" y="365040"/>
            <a:ext cx="7824307" cy="1325160"/>
          </a:xfrm>
          <a:prstGeom prst="rect">
            <a:avLst/>
          </a:prstGeom>
          <a:noFill/>
          <a:ln>
            <a:noFill/>
          </a:ln>
        </p:spPr>
        <p:txBody>
          <a:bodyPr anchor="ctr"/>
          <a:lstStyle/>
          <a:p>
            <a:pPr algn="ctr">
              <a:lnSpc>
                <a:spcPct val="90000"/>
              </a:lnSpc>
            </a:pPr>
            <a:r>
              <a:rPr lang="sr-Latn-RS" sz="4400" strike="noStrike" spc="-1" dirty="0">
                <a:solidFill>
                  <a:srgbClr val="404041"/>
                </a:solidFill>
                <a:latin typeface="Calibri Light" panose="020F0302020204030204" pitchFamily="34" charset="0"/>
                <a:ea typeface="Adobe Fan Heiti Std B"/>
              </a:rPr>
              <a:t>Outputs of </a:t>
            </a:r>
            <a:r>
              <a:rPr lang="sr-Latn-RS" sz="4400" strike="noStrike" spc="-1" dirty="0" err="1">
                <a:solidFill>
                  <a:srgbClr val="404041"/>
                </a:solidFill>
                <a:latin typeface="Calibri Light" panose="020F0302020204030204" pitchFamily="34" charset="0"/>
                <a:ea typeface="Adobe Fan Heiti Std B"/>
              </a:rPr>
              <a:t>the</a:t>
            </a:r>
            <a:r>
              <a:rPr lang="sr-Latn-RS" sz="4400" strike="noStrike" spc="-1" dirty="0">
                <a:solidFill>
                  <a:srgbClr val="404041"/>
                </a:solidFill>
                <a:latin typeface="Calibri Light" panose="020F0302020204030204" pitchFamily="34" charset="0"/>
                <a:ea typeface="Adobe Fan Heiti Std B"/>
              </a:rPr>
              <a:t> </a:t>
            </a:r>
            <a:r>
              <a:rPr lang="sr-Latn-RS" sz="4400" strike="noStrike" spc="-1" dirty="0" err="1">
                <a:solidFill>
                  <a:srgbClr val="404041"/>
                </a:solidFill>
                <a:latin typeface="Calibri Light" panose="020F0302020204030204" pitchFamily="34" charset="0"/>
                <a:ea typeface="Adobe Fan Heiti Std B"/>
              </a:rPr>
              <a:t>Consulting</a:t>
            </a:r>
            <a:endParaRPr lang="sr-Latn-RS" sz="4400" strike="noStrike" spc="-1" dirty="0">
              <a:solidFill>
                <a:srgbClr val="404041"/>
              </a:solidFill>
              <a:latin typeface="Calibri Light" panose="020F0302020204030204" pitchFamily="34" charset="0"/>
              <a:ea typeface="Adobe Fan Heiti Std B"/>
            </a:endParaRPr>
          </a:p>
          <a:p>
            <a:pPr algn="ctr">
              <a:lnSpc>
                <a:spcPct val="90000"/>
              </a:lnSpc>
            </a:pPr>
            <a:r>
              <a:rPr lang="sr-Latn-RS" sz="4400" strike="noStrike" spc="-1" dirty="0">
                <a:solidFill>
                  <a:srgbClr val="404041"/>
                </a:solidFill>
                <a:latin typeface="Calibri Light" panose="020F0302020204030204" pitchFamily="34" charset="0"/>
                <a:ea typeface="Adobe Fan Heiti Std B"/>
              </a:rPr>
              <a:t>Project</a:t>
            </a:r>
            <a:endParaRPr lang="sr-Latn-RS" sz="4400" strike="noStrike" spc="-1" dirty="0">
              <a:solidFill>
                <a:srgbClr val="000000"/>
              </a:solidFill>
              <a:latin typeface="Calibri Light" panose="020F0302020204030204" pitchFamily="34" charset="0"/>
            </a:endParaRPr>
          </a:p>
        </p:txBody>
      </p:sp>
      <p:sp>
        <p:nvSpPr>
          <p:cNvPr id="169" name="TextShape 2"/>
          <p:cNvSpPr txBox="1"/>
          <p:nvPr/>
        </p:nvSpPr>
        <p:spPr>
          <a:xfrm>
            <a:off x="4386263" y="2143080"/>
            <a:ext cx="6072188" cy="3342960"/>
          </a:xfrm>
          <a:prstGeom prst="rect">
            <a:avLst/>
          </a:prstGeom>
          <a:solidFill>
            <a:schemeClr val="bg1"/>
          </a:solidFill>
          <a:ln>
            <a:noFill/>
          </a:ln>
          <a:effectLst>
            <a:outerShdw blurRad="50800" dist="38100" dir="2700000" algn="tl" rotWithShape="0">
              <a:prstClr val="black">
                <a:alpha val="40000"/>
              </a:prstClr>
            </a:outerShdw>
          </a:effectLst>
        </p:spPr>
        <p:txBody>
          <a:bodyPr anchor="ctr">
            <a:normAutofit fontScale="92500" lnSpcReduction="10000"/>
          </a:bodyPr>
          <a:lstStyle/>
          <a:p>
            <a:pPr marL="452520" indent="-452160" algn="ctr">
              <a:lnSpc>
                <a:spcPct val="90000"/>
              </a:lnSpc>
              <a:spcBef>
                <a:spcPts val="1001"/>
              </a:spcBef>
              <a:buClr>
                <a:srgbClr val="404041"/>
              </a:buClr>
              <a:buFont typeface="Wingdings" charset="2"/>
              <a:buChar char=""/>
            </a:pPr>
            <a:r>
              <a:rPr lang="sr-Latn-RS" sz="3200" strike="noStrike" spc="-1" dirty="0" err="1">
                <a:solidFill>
                  <a:srgbClr val="404041"/>
                </a:solidFill>
                <a:latin typeface="Calibri Light" panose="020F0302020204030204" pitchFamily="34" charset="0"/>
                <a:ea typeface="Adobe Fan Heiti Std B"/>
              </a:rPr>
              <a:t>Final</a:t>
            </a:r>
            <a:r>
              <a:rPr lang="sr-Latn-RS" sz="3200" strike="noStrike" spc="-1" dirty="0">
                <a:solidFill>
                  <a:srgbClr val="404041"/>
                </a:solidFill>
                <a:latin typeface="Calibri Light" panose="020F0302020204030204" pitchFamily="34" charset="0"/>
                <a:ea typeface="Adobe Fan Heiti Std B"/>
              </a:rPr>
              <a:t> </a:t>
            </a:r>
            <a:r>
              <a:rPr lang="sr-Latn-RS" sz="3200" spc="-1" dirty="0" err="1">
                <a:solidFill>
                  <a:srgbClr val="404041"/>
                </a:solidFill>
                <a:latin typeface="Calibri Light" panose="020F0302020204030204" pitchFamily="34" charset="0"/>
                <a:ea typeface="Adobe Fan Heiti Std B"/>
              </a:rPr>
              <a:t>p</a:t>
            </a:r>
            <a:r>
              <a:rPr lang="sr-Latn-RS" sz="3200" strike="noStrike" spc="-1" dirty="0" err="1">
                <a:solidFill>
                  <a:srgbClr val="404041"/>
                </a:solidFill>
                <a:latin typeface="Calibri Light" panose="020F0302020204030204" pitchFamily="34" charset="0"/>
                <a:ea typeface="Adobe Fan Heiti Std B"/>
              </a:rPr>
              <a:t>resentation</a:t>
            </a:r>
            <a:r>
              <a:rPr lang="sr-Latn-RS" sz="3200" strike="noStrike" spc="-1" dirty="0">
                <a:solidFill>
                  <a:srgbClr val="404041"/>
                </a:solidFill>
                <a:latin typeface="Calibri Light" panose="020F0302020204030204" pitchFamily="34" charset="0"/>
                <a:ea typeface="Adobe Fan Heiti Std B"/>
              </a:rPr>
              <a:t> (company)</a:t>
            </a:r>
            <a:endParaRPr lang="sr-Latn-RS" sz="3200" b="0" strike="noStrike" spc="-1" dirty="0">
              <a:solidFill>
                <a:srgbClr val="404041"/>
              </a:solidFill>
              <a:latin typeface="Adobe Fan Heiti Std B"/>
            </a:endParaRPr>
          </a:p>
          <a:p>
            <a:pPr marL="452520" indent="-452160" algn="ctr">
              <a:lnSpc>
                <a:spcPct val="90000"/>
              </a:lnSpc>
              <a:spcBef>
                <a:spcPts val="1001"/>
              </a:spcBef>
            </a:pPr>
            <a:endParaRPr lang="sr-Latn-RS" sz="3200" b="0" strike="noStrike" spc="-1" dirty="0">
              <a:solidFill>
                <a:srgbClr val="404041"/>
              </a:solidFill>
              <a:latin typeface="Adobe Fan Heiti Std B"/>
            </a:endParaRPr>
          </a:p>
          <a:p>
            <a:pPr marL="452520" indent="-452160" algn="ctr">
              <a:lnSpc>
                <a:spcPct val="90000"/>
              </a:lnSpc>
              <a:spcBef>
                <a:spcPts val="1001"/>
              </a:spcBef>
              <a:buClr>
                <a:srgbClr val="404041"/>
              </a:buClr>
              <a:buFont typeface="Wingdings" charset="2"/>
              <a:buChar char=""/>
            </a:pPr>
            <a:r>
              <a:rPr lang="sr-Latn-RS" sz="3200" strike="noStrike" spc="-1" dirty="0" err="1">
                <a:solidFill>
                  <a:srgbClr val="404041"/>
                </a:solidFill>
                <a:latin typeface="Calibri Light" panose="020F0302020204030204" pitchFamily="34" charset="0"/>
                <a:ea typeface="Adobe Fan Heiti Std B"/>
              </a:rPr>
              <a:t>Consulting</a:t>
            </a:r>
            <a:r>
              <a:rPr lang="sr-Latn-RS" sz="3200" strike="noStrike" spc="-1" dirty="0">
                <a:solidFill>
                  <a:srgbClr val="404041"/>
                </a:solidFill>
                <a:latin typeface="Calibri Light" panose="020F0302020204030204" pitchFamily="34" charset="0"/>
                <a:ea typeface="Adobe Fan Heiti Std B"/>
              </a:rPr>
              <a:t> </a:t>
            </a:r>
            <a:r>
              <a:rPr lang="sr-Latn-RS" sz="3200" strike="noStrike" spc="-1" dirty="0" err="1">
                <a:solidFill>
                  <a:srgbClr val="404041"/>
                </a:solidFill>
                <a:latin typeface="Calibri Light" panose="020F0302020204030204" pitchFamily="34" charset="0"/>
                <a:ea typeface="Adobe Fan Heiti Std B"/>
              </a:rPr>
              <a:t>report</a:t>
            </a:r>
            <a:r>
              <a:rPr lang="sr-Latn-RS" sz="3200" strike="noStrike" spc="-1" dirty="0">
                <a:solidFill>
                  <a:srgbClr val="404041"/>
                </a:solidFill>
                <a:latin typeface="Calibri Light" panose="020F0302020204030204" pitchFamily="34" charset="0"/>
                <a:ea typeface="Adobe Fan Heiti Std B"/>
              </a:rPr>
              <a:t> (company)</a:t>
            </a:r>
            <a:endParaRPr lang="sr-Latn-RS" sz="3200" b="0" strike="noStrike" spc="-1" dirty="0">
              <a:solidFill>
                <a:srgbClr val="404041"/>
              </a:solidFill>
              <a:latin typeface="Adobe Fan Heiti Std B"/>
            </a:endParaRPr>
          </a:p>
          <a:p>
            <a:pPr marL="452520" indent="-452160" algn="ctr">
              <a:lnSpc>
                <a:spcPct val="90000"/>
              </a:lnSpc>
              <a:spcBef>
                <a:spcPts val="1001"/>
              </a:spcBef>
            </a:pPr>
            <a:endParaRPr lang="sr-Latn-RS" sz="3200" b="0" strike="noStrike" spc="-1" dirty="0">
              <a:solidFill>
                <a:srgbClr val="404041"/>
              </a:solidFill>
              <a:latin typeface="Adobe Fan Heiti Std B"/>
            </a:endParaRPr>
          </a:p>
          <a:p>
            <a:pPr marL="452520" indent="-452160" algn="ctr">
              <a:lnSpc>
                <a:spcPct val="90000"/>
              </a:lnSpc>
              <a:spcBef>
                <a:spcPts val="1001"/>
              </a:spcBef>
              <a:buClr>
                <a:srgbClr val="404041"/>
              </a:buClr>
              <a:buFont typeface="Wingdings" charset="2"/>
              <a:buChar char=""/>
            </a:pPr>
            <a:r>
              <a:rPr lang="sr-Latn-RS" sz="3200" strike="noStrike" spc="-1" dirty="0">
                <a:solidFill>
                  <a:srgbClr val="404041"/>
                </a:solidFill>
                <a:latin typeface="Calibri Light" panose="020F0302020204030204" pitchFamily="34" charset="0"/>
                <a:ea typeface="Adobe Fan Heiti Std B"/>
              </a:rPr>
              <a:t>Teaching case study (future business students)</a:t>
            </a:r>
            <a:endParaRPr lang="de-DE" sz="3200" strike="noStrike" spc="-1" dirty="0">
              <a:solidFill>
                <a:srgbClr val="404041"/>
              </a:solidFill>
              <a:latin typeface="Calibri Light" panose="020F0302020204030204" pitchFamily="34" charset="0"/>
              <a:ea typeface="Adobe Fan Heiti Std B"/>
            </a:endParaRPr>
          </a:p>
          <a:p>
            <a:pPr marL="360" algn="ctr">
              <a:lnSpc>
                <a:spcPct val="90000"/>
              </a:lnSpc>
              <a:spcBef>
                <a:spcPts val="1001"/>
              </a:spcBef>
              <a:buClr>
                <a:srgbClr val="404041"/>
              </a:buClr>
            </a:pPr>
            <a:r>
              <a:rPr lang="de-DE" sz="3200" spc="-1" dirty="0">
                <a:solidFill>
                  <a:srgbClr val="404041"/>
                </a:solidFill>
                <a:latin typeface="Calibri Light" panose="020F0302020204030204" pitchFamily="34" charset="0"/>
                <a:ea typeface="Adobe Fan Heiti Std B"/>
              </a:rPr>
              <a:t>  (</a:t>
            </a:r>
            <a:r>
              <a:rPr lang="en-US" sz="3200" spc="-1" dirty="0">
                <a:solidFill>
                  <a:srgbClr val="404041"/>
                </a:solidFill>
                <a:latin typeface="Calibri Light" panose="020F0302020204030204" pitchFamily="34" charset="0"/>
                <a:hlinkClick r:id="rId2"/>
              </a:rPr>
              <a:t>http://intense.efos.hr/</a:t>
            </a:r>
            <a:r>
              <a:rPr lang="de-DE" sz="3200" spc="-1" dirty="0">
                <a:solidFill>
                  <a:srgbClr val="404041"/>
                </a:solidFill>
                <a:latin typeface="Adobe Fan Heiti Std B"/>
              </a:rPr>
              <a:t>)</a:t>
            </a:r>
            <a:endParaRPr lang="en-US" sz="3200" spc="-1" dirty="0">
              <a:solidFill>
                <a:srgbClr val="404041"/>
              </a:solidFill>
              <a:latin typeface="Calibri Light" panose="020F0302020204030204" pitchFamily="34" charset="0"/>
            </a:endParaRPr>
          </a:p>
        </p:txBody>
      </p:sp>
      <p:pic>
        <p:nvPicPr>
          <p:cNvPr id="4" name="Grafik 3">
            <a:extLst>
              <a:ext uri="{FF2B5EF4-FFF2-40B4-BE49-F238E27FC236}">
                <a16:creationId xmlns:a16="http://schemas.microsoft.com/office/drawing/2014/main" id="{B5EAE021-6025-462A-9241-FC32135172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504" y="2509420"/>
            <a:ext cx="3915419" cy="2610280"/>
          </a:xfrm>
          <a:prstGeom prst="rect">
            <a:avLst/>
          </a:prstGeom>
        </p:spPr>
      </p:pic>
    </p:spTree>
  </p:cSld>
  <p:clrMapOvr>
    <a:masterClrMapping/>
  </p:clrMapOvr>
</p:sld>
</file>

<file path=ppt/theme/theme1.xml><?xml version="1.0" encoding="utf-8"?>
<a:theme xmlns:a="http://schemas.openxmlformats.org/drawingml/2006/main" name="C.1.1.1. Theoretical Foundations of International Entrepreneurshi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enutzerdefiniert 4">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2705</Words>
  <Application>Microsoft Office PowerPoint</Application>
  <PresentationFormat>Breitbild</PresentationFormat>
  <Paragraphs>323</Paragraphs>
  <Slides>41</Slides>
  <Notes>18</Notes>
  <HiddenSlides>0</HiddenSlides>
  <MMClips>2</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41</vt:i4>
      </vt:variant>
    </vt:vector>
  </HeadingPairs>
  <TitlesOfParts>
    <vt:vector size="48" baseType="lpstr">
      <vt:lpstr>Adobe Fan Heiti Std B</vt:lpstr>
      <vt:lpstr>Arial</vt:lpstr>
      <vt:lpstr>Calibri</vt:lpstr>
      <vt:lpstr>Calibri Light</vt:lpstr>
      <vt:lpstr>Calibri Regular</vt:lpstr>
      <vt:lpstr>Wingdings</vt:lpstr>
      <vt:lpstr>C.1.1.1. Theoretical Foundations of International Entrepreneurship</vt:lpstr>
      <vt:lpstr>C3.1 Introduction to the Transnational Student Consultancy</vt:lpstr>
      <vt:lpstr>Agenda</vt:lpstr>
      <vt:lpstr>Are you ready to go global?</vt:lpstr>
      <vt:lpstr>2 Examples of How to Go Global</vt:lpstr>
      <vt:lpstr>What is this course about?</vt:lpstr>
      <vt:lpstr>The INTENSE Learning Journey</vt:lpstr>
      <vt:lpstr>The INTENSE Teaching Approach</vt:lpstr>
      <vt:lpstr>PowerPoint-Präsentation</vt:lpstr>
      <vt:lpstr>PowerPoint-Präsentation</vt:lpstr>
      <vt:lpstr>References on INTENSE</vt:lpstr>
      <vt:lpstr>Agenda</vt:lpstr>
      <vt:lpstr>Learning Objectives</vt:lpstr>
      <vt:lpstr>Teaching Approach</vt:lpstr>
      <vt:lpstr>Timeline: Student Consulting Projects</vt:lpstr>
      <vt:lpstr>Course Structure: Part I</vt:lpstr>
      <vt:lpstr>Course Structure: Part II</vt:lpstr>
      <vt:lpstr>Course Structure: Part II</vt:lpstr>
      <vt:lpstr>Assignments &amp; Assessment</vt:lpstr>
      <vt:lpstr>PowerPoint-Präsentation</vt:lpstr>
      <vt:lpstr>Workload &amp; Requirements</vt:lpstr>
      <vt:lpstr>Any Questions?</vt:lpstr>
      <vt:lpstr>Projects</vt:lpstr>
      <vt:lpstr>References</vt:lpstr>
      <vt:lpstr>Agenda</vt:lpstr>
      <vt:lpstr>Two Approaches to Consulting</vt:lpstr>
      <vt:lpstr>The Promise Pyramid</vt:lpstr>
      <vt:lpstr>10 Guidelines for Effective Counselling/Consulting (Nash, Nader, 1990) </vt:lpstr>
      <vt:lpstr>Red Flags: Warning Signs in Advisory Relationships</vt:lpstr>
      <vt:lpstr>Tips for a Good Report (1/2)</vt:lpstr>
      <vt:lpstr>Tips for a Good Report (2/2)</vt:lpstr>
      <vt:lpstr>Types of Consulting Reports</vt:lpstr>
      <vt:lpstr>Report Structure (example) This depends on the purpose and the client!</vt:lpstr>
      <vt:lpstr>Developing SMART Objectives for the Report</vt:lpstr>
      <vt:lpstr>Some Databases for Quantitative Data</vt:lpstr>
      <vt:lpstr>Some Databases for Quantitative Data</vt:lpstr>
      <vt:lpstr>EU Statistics &amp; Reports</vt:lpstr>
      <vt:lpstr>How to proceed?</vt:lpstr>
      <vt:lpstr>How to proceed?</vt:lpstr>
      <vt:lpstr>Agenda</vt:lpstr>
      <vt:lpstr>Course Structure: Part I</vt:lpstr>
      <vt:lpstr>Assignment 1: Interview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1.1.1.Theoretical Foundations of International Entrepreneurship</dc:title>
  <dc:creator>Tine</dc:creator>
  <cp:lastModifiedBy>Tine</cp:lastModifiedBy>
  <cp:revision>124</cp:revision>
  <dcterms:created xsi:type="dcterms:W3CDTF">2017-05-31T09:35:54Z</dcterms:created>
  <dcterms:modified xsi:type="dcterms:W3CDTF">2019-09-25T09:34:17Z</dcterms:modified>
</cp:coreProperties>
</file>