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4"/>
  </p:notesMasterIdLst>
  <p:sldIdLst>
    <p:sldId id="256" r:id="rId2"/>
    <p:sldId id="325"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9" r:id="rId25"/>
    <p:sldId id="279" r:id="rId26"/>
    <p:sldId id="280" r:id="rId27"/>
    <p:sldId id="281" r:id="rId28"/>
    <p:sldId id="282" r:id="rId29"/>
    <p:sldId id="283" r:id="rId30"/>
    <p:sldId id="284" r:id="rId31"/>
    <p:sldId id="285" r:id="rId32"/>
    <p:sldId id="286" r:id="rId33"/>
    <p:sldId id="287" r:id="rId34"/>
    <p:sldId id="288" r:id="rId35"/>
    <p:sldId id="306" r:id="rId36"/>
    <p:sldId id="307" r:id="rId37"/>
    <p:sldId id="312" r:id="rId38"/>
    <p:sldId id="313" r:id="rId39"/>
    <p:sldId id="314" r:id="rId40"/>
    <p:sldId id="315" r:id="rId41"/>
    <p:sldId id="316" r:id="rId42"/>
    <p:sldId id="317" r:id="rId43"/>
    <p:sldId id="318" r:id="rId44"/>
    <p:sldId id="319" r:id="rId45"/>
    <p:sldId id="320" r:id="rId46"/>
    <p:sldId id="321" r:id="rId47"/>
    <p:sldId id="322" r:id="rId48"/>
    <p:sldId id="326" r:id="rId49"/>
    <p:sldId id="324" r:id="rId50"/>
    <p:sldId id="297" r:id="rId51"/>
    <p:sldId id="370" r:id="rId52"/>
    <p:sldId id="371" r:id="rId53"/>
    <p:sldId id="372" r:id="rId54"/>
    <p:sldId id="373" r:id="rId55"/>
    <p:sldId id="374" r:id="rId56"/>
    <p:sldId id="299" r:id="rId57"/>
    <p:sldId id="327" r:id="rId58"/>
    <p:sldId id="375" r:id="rId59"/>
    <p:sldId id="376" r:id="rId60"/>
    <p:sldId id="377" r:id="rId61"/>
    <p:sldId id="339" r:id="rId62"/>
    <p:sldId id="330" r:id="rId63"/>
    <p:sldId id="332" r:id="rId64"/>
    <p:sldId id="337" r:id="rId65"/>
    <p:sldId id="333" r:id="rId66"/>
    <p:sldId id="335" r:id="rId67"/>
    <p:sldId id="368" r:id="rId68"/>
    <p:sldId id="385" r:id="rId69"/>
    <p:sldId id="386" r:id="rId70"/>
    <p:sldId id="387" r:id="rId71"/>
    <p:sldId id="388" r:id="rId72"/>
    <p:sldId id="389" r:id="rId73"/>
    <p:sldId id="390" r:id="rId74"/>
    <p:sldId id="391" r:id="rId75"/>
    <p:sldId id="392" r:id="rId76"/>
    <p:sldId id="393" r:id="rId77"/>
    <p:sldId id="394" r:id="rId78"/>
    <p:sldId id="395" r:id="rId79"/>
    <p:sldId id="396" r:id="rId80"/>
    <p:sldId id="397" r:id="rId81"/>
    <p:sldId id="398" r:id="rId82"/>
    <p:sldId id="354" r:id="rId83"/>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6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082D3"/>
    <a:srgbClr val="99CA48"/>
    <a:srgbClr val="4040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21F2F8-0401-4366-AFE7-D111A633C193}" v="13" dt="2019-01-18T17:18:58.5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603" autoAdjust="0"/>
    <p:restoredTop sz="94291" autoAdjust="0"/>
  </p:normalViewPr>
  <p:slideViewPr>
    <p:cSldViewPr snapToGrid="0">
      <p:cViewPr varScale="1">
        <p:scale>
          <a:sx n="65" d="100"/>
          <a:sy n="65" d="100"/>
        </p:scale>
        <p:origin x="708" y="60"/>
      </p:cViewPr>
      <p:guideLst>
        <p:guide orient="horz" pos="2160"/>
        <p:guide pos="3863"/>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notesMaster" Target="notesMasters/notesMaster1.xml"/><Relationship Id="rId89" Type="http://schemas.microsoft.com/office/2015/10/relationships/revisionInfo" Target="revisionInfo.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2BFC06-34BB-4A32-8502-6A9A6F1EC8B8}" type="doc">
      <dgm:prSet loTypeId="urn:microsoft.com/office/officeart/2005/8/layout/list1" loCatId="list" qsTypeId="urn:microsoft.com/office/officeart/2005/8/quickstyle/simple1" qsCatId="simple" csTypeId="urn:microsoft.com/office/officeart/2005/8/colors/accent6_3" csCatId="accent6" phldr="1"/>
      <dgm:spPr/>
      <dgm:t>
        <a:bodyPr/>
        <a:lstStyle/>
        <a:p>
          <a:endParaRPr lang="de-DE"/>
        </a:p>
      </dgm:t>
    </dgm:pt>
    <dgm:pt modelId="{68EBD20C-0695-445A-8515-10CF23B0C2CD}">
      <dgm:prSet phldrT="[Text]"/>
      <dgm:spPr/>
      <dgm:t>
        <a:bodyPr/>
        <a:lstStyle/>
        <a:p>
          <a:r>
            <a:rPr lang="en-GB" altLang="x-none" dirty="0">
              <a:latin typeface="+mn-lt"/>
            </a:rPr>
            <a:t>Provide information that is practical and useful to the client</a:t>
          </a:r>
          <a:endParaRPr lang="de-DE" dirty="0"/>
        </a:p>
      </dgm:t>
    </dgm:pt>
    <dgm:pt modelId="{4E2FC20B-7FC4-4388-84DC-F9966F44394D}" type="parTrans" cxnId="{2B76BFDB-47D0-4B8A-A9A0-28194D7100C7}">
      <dgm:prSet/>
      <dgm:spPr/>
      <dgm:t>
        <a:bodyPr/>
        <a:lstStyle/>
        <a:p>
          <a:endParaRPr lang="de-DE"/>
        </a:p>
      </dgm:t>
    </dgm:pt>
    <dgm:pt modelId="{71F9C89A-9A4B-4024-A30E-7FB317E928F1}" type="sibTrans" cxnId="{2B76BFDB-47D0-4B8A-A9A0-28194D7100C7}">
      <dgm:prSet/>
      <dgm:spPr/>
      <dgm:t>
        <a:bodyPr/>
        <a:lstStyle/>
        <a:p>
          <a:endParaRPr lang="de-DE"/>
        </a:p>
      </dgm:t>
    </dgm:pt>
    <dgm:pt modelId="{F97CD1B4-FE9F-48D4-AFE2-C3C984D968B3}">
      <dgm:prSet/>
      <dgm:spPr/>
      <dgm:t>
        <a:bodyPr/>
        <a:lstStyle/>
        <a:p>
          <a:r>
            <a:rPr lang="en-GB" altLang="x-none" dirty="0">
              <a:latin typeface="+mn-lt"/>
            </a:rPr>
            <a:t>Easy to read and to understand</a:t>
          </a:r>
        </a:p>
      </dgm:t>
    </dgm:pt>
    <dgm:pt modelId="{301A7AB7-FE6F-4CDD-B496-3389EEA186A0}" type="parTrans" cxnId="{EC9A5DB4-E86D-45A4-B641-E9000D69B89B}">
      <dgm:prSet/>
      <dgm:spPr/>
      <dgm:t>
        <a:bodyPr/>
        <a:lstStyle/>
        <a:p>
          <a:endParaRPr lang="de-DE"/>
        </a:p>
      </dgm:t>
    </dgm:pt>
    <dgm:pt modelId="{C8158620-0716-4101-B80A-4701AF8FCAD1}" type="sibTrans" cxnId="{EC9A5DB4-E86D-45A4-B641-E9000D69B89B}">
      <dgm:prSet/>
      <dgm:spPr/>
      <dgm:t>
        <a:bodyPr/>
        <a:lstStyle/>
        <a:p>
          <a:endParaRPr lang="de-DE"/>
        </a:p>
      </dgm:t>
    </dgm:pt>
    <dgm:pt modelId="{78E5BDE4-4310-455D-8D52-82D090E1B72B}">
      <dgm:prSet/>
      <dgm:spPr/>
      <dgm:t>
        <a:bodyPr/>
        <a:lstStyle/>
        <a:p>
          <a:r>
            <a:rPr lang="en-GB" altLang="x-none" dirty="0">
              <a:latin typeface="+mn-lt"/>
            </a:rPr>
            <a:t>Be concise</a:t>
          </a:r>
        </a:p>
      </dgm:t>
    </dgm:pt>
    <dgm:pt modelId="{B883CA0D-C890-40C7-9728-CA6AB0FF95A6}" type="parTrans" cxnId="{F204997D-ED7A-4667-A7FD-07E43787C8EB}">
      <dgm:prSet/>
      <dgm:spPr/>
      <dgm:t>
        <a:bodyPr/>
        <a:lstStyle/>
        <a:p>
          <a:endParaRPr lang="de-DE"/>
        </a:p>
      </dgm:t>
    </dgm:pt>
    <dgm:pt modelId="{E0DC84F8-87C9-43E2-94E5-D99CB5903D76}" type="sibTrans" cxnId="{F204997D-ED7A-4667-A7FD-07E43787C8EB}">
      <dgm:prSet/>
      <dgm:spPr/>
      <dgm:t>
        <a:bodyPr/>
        <a:lstStyle/>
        <a:p>
          <a:endParaRPr lang="de-DE"/>
        </a:p>
      </dgm:t>
    </dgm:pt>
    <dgm:pt modelId="{DD44FE02-75C4-4FF8-AFFD-D49264CD7548}">
      <dgm:prSet/>
      <dgm:spPr/>
      <dgm:t>
        <a:bodyPr/>
        <a:lstStyle/>
        <a:p>
          <a:r>
            <a:rPr lang="en-GB" altLang="x-none" dirty="0">
              <a:latin typeface="+mn-lt"/>
            </a:rPr>
            <a:t>Based on solid data</a:t>
          </a:r>
        </a:p>
      </dgm:t>
    </dgm:pt>
    <dgm:pt modelId="{23DEAE13-AF3F-4D84-8B57-A6F1A95B510F}" type="parTrans" cxnId="{6BE00746-2053-4F5E-9EAA-0F2BA07D563D}">
      <dgm:prSet/>
      <dgm:spPr/>
      <dgm:t>
        <a:bodyPr/>
        <a:lstStyle/>
        <a:p>
          <a:endParaRPr lang="de-DE"/>
        </a:p>
      </dgm:t>
    </dgm:pt>
    <dgm:pt modelId="{8844C920-6172-4902-8BF6-491BAEAC8729}" type="sibTrans" cxnId="{6BE00746-2053-4F5E-9EAA-0F2BA07D563D}">
      <dgm:prSet/>
      <dgm:spPr/>
      <dgm:t>
        <a:bodyPr/>
        <a:lstStyle/>
        <a:p>
          <a:endParaRPr lang="de-DE"/>
        </a:p>
      </dgm:t>
    </dgm:pt>
    <dgm:pt modelId="{028CE950-769E-4975-B0C8-42B09BACD7B0}">
      <dgm:prSet phldrT="[Text]"/>
      <dgm:spPr/>
      <dgm:t>
        <a:bodyPr/>
        <a:lstStyle/>
        <a:p>
          <a:r>
            <a:rPr lang="en-GB" altLang="x-none" dirty="0">
              <a:latin typeface="+mn-lt"/>
              <a:sym typeface="Wingdings" panose="05000000000000000000" pitchFamily="2" charset="2"/>
            </a:rPr>
            <a:t> Focus on what is essential</a:t>
          </a:r>
          <a:endParaRPr lang="de-DE" dirty="0"/>
        </a:p>
      </dgm:t>
    </dgm:pt>
    <dgm:pt modelId="{47E97183-A745-4C7E-BB8D-BE723F2C2242}" type="parTrans" cxnId="{E39902B5-7FDC-4C07-9408-F2F58D2DB62E}">
      <dgm:prSet/>
      <dgm:spPr/>
      <dgm:t>
        <a:bodyPr/>
        <a:lstStyle/>
        <a:p>
          <a:endParaRPr lang="de-DE"/>
        </a:p>
      </dgm:t>
    </dgm:pt>
    <dgm:pt modelId="{A8303477-5C10-4087-B2CC-1D9B82CCDF8D}" type="sibTrans" cxnId="{E39902B5-7FDC-4C07-9408-F2F58D2DB62E}">
      <dgm:prSet/>
      <dgm:spPr/>
      <dgm:t>
        <a:bodyPr/>
        <a:lstStyle/>
        <a:p>
          <a:endParaRPr lang="de-DE"/>
        </a:p>
      </dgm:t>
    </dgm:pt>
    <dgm:pt modelId="{1AD4087A-BB9D-4AC0-9C5A-68F941F20C2A}">
      <dgm:prSet/>
      <dgm:spPr/>
      <dgm:t>
        <a:bodyPr/>
        <a:lstStyle/>
        <a:p>
          <a:r>
            <a:rPr lang="en-GB" altLang="x-none" dirty="0">
              <a:latin typeface="+mn-lt"/>
              <a:sym typeface="Wingdings" panose="05000000000000000000" pitchFamily="2" charset="2"/>
            </a:rPr>
            <a:t> No multi-clause sentences: it's a report, not a novel</a:t>
          </a:r>
          <a:endParaRPr lang="en-GB" altLang="x-none" dirty="0">
            <a:latin typeface="+mn-lt"/>
          </a:endParaRPr>
        </a:p>
      </dgm:t>
    </dgm:pt>
    <dgm:pt modelId="{82A1FF7D-B462-46B2-B06C-3DC0465A3663}" type="parTrans" cxnId="{0A128F43-6CD1-45F3-8630-6DAE5DB046BF}">
      <dgm:prSet/>
      <dgm:spPr/>
      <dgm:t>
        <a:bodyPr/>
        <a:lstStyle/>
        <a:p>
          <a:endParaRPr lang="de-DE"/>
        </a:p>
      </dgm:t>
    </dgm:pt>
    <dgm:pt modelId="{8620E07F-F65C-4A63-AD66-2FDA658955D4}" type="sibTrans" cxnId="{0A128F43-6CD1-45F3-8630-6DAE5DB046BF}">
      <dgm:prSet/>
      <dgm:spPr/>
      <dgm:t>
        <a:bodyPr/>
        <a:lstStyle/>
        <a:p>
          <a:endParaRPr lang="de-DE"/>
        </a:p>
      </dgm:t>
    </dgm:pt>
    <dgm:pt modelId="{36858F88-9113-4C62-B4D1-A0D3C5E7252C}">
      <dgm:prSet/>
      <dgm:spPr/>
      <dgm:t>
        <a:bodyPr/>
        <a:lstStyle/>
        <a:p>
          <a:r>
            <a:rPr lang="en-GB" altLang="x-none">
              <a:latin typeface="+mn-lt"/>
              <a:sym typeface="Wingdings" panose="05000000000000000000" pitchFamily="2" charset="2"/>
            </a:rPr>
            <a:t> </a:t>
          </a:r>
          <a:r>
            <a:rPr lang="en-GB" altLang="x-none" dirty="0">
              <a:latin typeface="+mn-lt"/>
              <a:sym typeface="Wingdings" panose="05000000000000000000" pitchFamily="2" charset="2"/>
            </a:rPr>
            <a:t>No scientific language or professional jargon</a:t>
          </a:r>
          <a:endParaRPr lang="en-GB" altLang="x-none" dirty="0">
            <a:latin typeface="+mn-lt"/>
          </a:endParaRPr>
        </a:p>
      </dgm:t>
    </dgm:pt>
    <dgm:pt modelId="{50EEC7EB-74D2-479B-BF05-A39A680812AD}" type="parTrans" cxnId="{4B424D7C-DC74-44E5-A17E-BD6EA8B8CE20}">
      <dgm:prSet/>
      <dgm:spPr/>
      <dgm:t>
        <a:bodyPr/>
        <a:lstStyle/>
        <a:p>
          <a:endParaRPr lang="de-DE"/>
        </a:p>
      </dgm:t>
    </dgm:pt>
    <dgm:pt modelId="{E2D51644-5FA8-4165-9411-11FEE7FE6469}" type="sibTrans" cxnId="{4B424D7C-DC74-44E5-A17E-BD6EA8B8CE20}">
      <dgm:prSet/>
      <dgm:spPr/>
      <dgm:t>
        <a:bodyPr/>
        <a:lstStyle/>
        <a:p>
          <a:endParaRPr lang="de-DE"/>
        </a:p>
      </dgm:t>
    </dgm:pt>
    <dgm:pt modelId="{15A97BFC-1C3A-402C-B301-B40D3D5101F2}">
      <dgm:prSet/>
      <dgm:spPr/>
      <dgm:t>
        <a:bodyPr/>
        <a:lstStyle/>
        <a:p>
          <a:r>
            <a:rPr lang="en-GB" altLang="x-none">
              <a:latin typeface="+mn-lt"/>
              <a:sym typeface="Wingdings" panose="05000000000000000000" pitchFamily="2" charset="2"/>
            </a:rPr>
            <a:t> </a:t>
          </a:r>
          <a:r>
            <a:rPr lang="en-GB" altLang="x-none" dirty="0">
              <a:latin typeface="+mn-lt"/>
              <a:sym typeface="Wingdings" panose="05000000000000000000" pitchFamily="2" charset="2"/>
            </a:rPr>
            <a:t>Clear language, no fuzzy wording</a:t>
          </a:r>
          <a:endParaRPr lang="en-GB" altLang="x-none" dirty="0">
            <a:latin typeface="+mn-lt"/>
          </a:endParaRPr>
        </a:p>
      </dgm:t>
    </dgm:pt>
    <dgm:pt modelId="{499624DF-69CC-4864-9539-6AA928AB542F}" type="parTrans" cxnId="{50F1E8D8-5635-4B85-A16F-0C019D2C5FE6}">
      <dgm:prSet/>
      <dgm:spPr/>
      <dgm:t>
        <a:bodyPr/>
        <a:lstStyle/>
        <a:p>
          <a:endParaRPr lang="de-DE"/>
        </a:p>
      </dgm:t>
    </dgm:pt>
    <dgm:pt modelId="{9E3C7FD4-258D-4C01-BC8B-277A2F11685C}" type="sibTrans" cxnId="{50F1E8D8-5635-4B85-A16F-0C019D2C5FE6}">
      <dgm:prSet/>
      <dgm:spPr/>
      <dgm:t>
        <a:bodyPr/>
        <a:lstStyle/>
        <a:p>
          <a:endParaRPr lang="de-DE"/>
        </a:p>
      </dgm:t>
    </dgm:pt>
    <dgm:pt modelId="{65FA8A9D-6169-4D1F-B6EA-01D128A64A99}">
      <dgm:prSet/>
      <dgm:spPr/>
      <dgm:t>
        <a:bodyPr/>
        <a:lstStyle/>
        <a:p>
          <a:r>
            <a:rPr lang="en-GB" altLang="x-none">
              <a:latin typeface="+mn-lt"/>
              <a:sym typeface="Wingdings" panose="05000000000000000000" pitchFamily="2" charset="2"/>
            </a:rPr>
            <a:t> </a:t>
          </a:r>
          <a:r>
            <a:rPr lang="en-GB" altLang="x-none" dirty="0">
              <a:latin typeface="+mn-lt"/>
              <a:sym typeface="Wingdings" panose="05000000000000000000" pitchFamily="2" charset="2"/>
            </a:rPr>
            <a:t>A</a:t>
          </a:r>
          <a:r>
            <a:rPr lang="en-GB" altLang="x-none" dirty="0">
              <a:latin typeface="+mn-lt"/>
            </a:rPr>
            <a:t>lways provide reliable/credible sources</a:t>
          </a:r>
        </a:p>
      </dgm:t>
    </dgm:pt>
    <dgm:pt modelId="{DBFFDAA0-5B57-4A5F-B5B7-6294E968DA2D}" type="parTrans" cxnId="{23951A4A-3584-4B7D-AC23-33A1ED13733B}">
      <dgm:prSet/>
      <dgm:spPr/>
      <dgm:t>
        <a:bodyPr/>
        <a:lstStyle/>
        <a:p>
          <a:endParaRPr lang="de-DE"/>
        </a:p>
      </dgm:t>
    </dgm:pt>
    <dgm:pt modelId="{A9D39E8C-60EB-4862-923A-0813CAAB4D71}" type="sibTrans" cxnId="{23951A4A-3584-4B7D-AC23-33A1ED13733B}">
      <dgm:prSet/>
      <dgm:spPr/>
      <dgm:t>
        <a:bodyPr/>
        <a:lstStyle/>
        <a:p>
          <a:endParaRPr lang="de-DE"/>
        </a:p>
      </dgm:t>
    </dgm:pt>
    <dgm:pt modelId="{A695F067-2841-462B-92AC-CC286214BA32}" type="pres">
      <dgm:prSet presAssocID="{FD2BFC06-34BB-4A32-8502-6A9A6F1EC8B8}" presName="linear" presStyleCnt="0">
        <dgm:presLayoutVars>
          <dgm:dir/>
          <dgm:animLvl val="lvl"/>
          <dgm:resizeHandles val="exact"/>
        </dgm:presLayoutVars>
      </dgm:prSet>
      <dgm:spPr/>
    </dgm:pt>
    <dgm:pt modelId="{B9C4D7EA-2815-4A62-A85D-6885162F944D}" type="pres">
      <dgm:prSet presAssocID="{68EBD20C-0695-445A-8515-10CF23B0C2CD}" presName="parentLin" presStyleCnt="0"/>
      <dgm:spPr/>
    </dgm:pt>
    <dgm:pt modelId="{72A7210F-DED9-4DEE-A3DC-32E687B8B7B8}" type="pres">
      <dgm:prSet presAssocID="{68EBD20C-0695-445A-8515-10CF23B0C2CD}" presName="parentLeftMargin" presStyleLbl="node1" presStyleIdx="0" presStyleCnt="4"/>
      <dgm:spPr/>
    </dgm:pt>
    <dgm:pt modelId="{BFE43A7B-C850-43AB-8C87-011E8F08D595}" type="pres">
      <dgm:prSet presAssocID="{68EBD20C-0695-445A-8515-10CF23B0C2CD}" presName="parentText" presStyleLbl="node1" presStyleIdx="0" presStyleCnt="4">
        <dgm:presLayoutVars>
          <dgm:chMax val="0"/>
          <dgm:bulletEnabled val="1"/>
        </dgm:presLayoutVars>
      </dgm:prSet>
      <dgm:spPr/>
    </dgm:pt>
    <dgm:pt modelId="{EC5C4EC4-C795-4AB9-8525-D2F2B3DFB420}" type="pres">
      <dgm:prSet presAssocID="{68EBD20C-0695-445A-8515-10CF23B0C2CD}" presName="negativeSpace" presStyleCnt="0"/>
      <dgm:spPr/>
    </dgm:pt>
    <dgm:pt modelId="{751BBDF1-5A8E-46B1-8666-4D313BB70483}" type="pres">
      <dgm:prSet presAssocID="{68EBD20C-0695-445A-8515-10CF23B0C2CD}" presName="childText" presStyleLbl="conFgAcc1" presStyleIdx="0" presStyleCnt="4">
        <dgm:presLayoutVars>
          <dgm:bulletEnabled val="1"/>
        </dgm:presLayoutVars>
      </dgm:prSet>
      <dgm:spPr/>
    </dgm:pt>
    <dgm:pt modelId="{59E91F09-D12A-4D2A-92F4-0043669C9F3F}" type="pres">
      <dgm:prSet presAssocID="{71F9C89A-9A4B-4024-A30E-7FB317E928F1}" presName="spaceBetweenRectangles" presStyleCnt="0"/>
      <dgm:spPr/>
    </dgm:pt>
    <dgm:pt modelId="{A03FE7CB-883C-49EE-9A5C-1FEC9DDC0F79}" type="pres">
      <dgm:prSet presAssocID="{F97CD1B4-FE9F-48D4-AFE2-C3C984D968B3}" presName="parentLin" presStyleCnt="0"/>
      <dgm:spPr/>
    </dgm:pt>
    <dgm:pt modelId="{9B3B867B-442C-45AC-8DBD-79E8801C1CA5}" type="pres">
      <dgm:prSet presAssocID="{F97CD1B4-FE9F-48D4-AFE2-C3C984D968B3}" presName="parentLeftMargin" presStyleLbl="node1" presStyleIdx="0" presStyleCnt="4"/>
      <dgm:spPr/>
    </dgm:pt>
    <dgm:pt modelId="{E544DEEA-B92D-4DF7-A255-F87EFFF2AED8}" type="pres">
      <dgm:prSet presAssocID="{F97CD1B4-FE9F-48D4-AFE2-C3C984D968B3}" presName="parentText" presStyleLbl="node1" presStyleIdx="1" presStyleCnt="4">
        <dgm:presLayoutVars>
          <dgm:chMax val="0"/>
          <dgm:bulletEnabled val="1"/>
        </dgm:presLayoutVars>
      </dgm:prSet>
      <dgm:spPr/>
    </dgm:pt>
    <dgm:pt modelId="{85B2EF73-7F85-436E-A34F-4CF05972C48D}" type="pres">
      <dgm:prSet presAssocID="{F97CD1B4-FE9F-48D4-AFE2-C3C984D968B3}" presName="negativeSpace" presStyleCnt="0"/>
      <dgm:spPr/>
    </dgm:pt>
    <dgm:pt modelId="{9D90A4FC-0CC9-4ABE-AE45-DFDEDBF99B7E}" type="pres">
      <dgm:prSet presAssocID="{F97CD1B4-FE9F-48D4-AFE2-C3C984D968B3}" presName="childText" presStyleLbl="conFgAcc1" presStyleIdx="1" presStyleCnt="4">
        <dgm:presLayoutVars>
          <dgm:bulletEnabled val="1"/>
        </dgm:presLayoutVars>
      </dgm:prSet>
      <dgm:spPr/>
    </dgm:pt>
    <dgm:pt modelId="{F08004D5-C172-45EB-8327-C341EA190CEA}" type="pres">
      <dgm:prSet presAssocID="{C8158620-0716-4101-B80A-4701AF8FCAD1}" presName="spaceBetweenRectangles" presStyleCnt="0"/>
      <dgm:spPr/>
    </dgm:pt>
    <dgm:pt modelId="{BAEA06AB-29B0-4C9F-B1FC-65BB81C5957E}" type="pres">
      <dgm:prSet presAssocID="{78E5BDE4-4310-455D-8D52-82D090E1B72B}" presName="parentLin" presStyleCnt="0"/>
      <dgm:spPr/>
    </dgm:pt>
    <dgm:pt modelId="{D5721F4E-BE1E-47BE-B3C9-22AA2B0C9F22}" type="pres">
      <dgm:prSet presAssocID="{78E5BDE4-4310-455D-8D52-82D090E1B72B}" presName="parentLeftMargin" presStyleLbl="node1" presStyleIdx="1" presStyleCnt="4"/>
      <dgm:spPr/>
    </dgm:pt>
    <dgm:pt modelId="{2C171B23-F98E-4433-BD21-FF3E11139EA1}" type="pres">
      <dgm:prSet presAssocID="{78E5BDE4-4310-455D-8D52-82D090E1B72B}" presName="parentText" presStyleLbl="node1" presStyleIdx="2" presStyleCnt="4">
        <dgm:presLayoutVars>
          <dgm:chMax val="0"/>
          <dgm:bulletEnabled val="1"/>
        </dgm:presLayoutVars>
      </dgm:prSet>
      <dgm:spPr/>
    </dgm:pt>
    <dgm:pt modelId="{CD384F92-C70A-4CC7-B011-BAF32CBCD411}" type="pres">
      <dgm:prSet presAssocID="{78E5BDE4-4310-455D-8D52-82D090E1B72B}" presName="negativeSpace" presStyleCnt="0"/>
      <dgm:spPr/>
    </dgm:pt>
    <dgm:pt modelId="{7B4C3823-A315-4444-B216-DE3F6A06975A}" type="pres">
      <dgm:prSet presAssocID="{78E5BDE4-4310-455D-8D52-82D090E1B72B}" presName="childText" presStyleLbl="conFgAcc1" presStyleIdx="2" presStyleCnt="4">
        <dgm:presLayoutVars>
          <dgm:bulletEnabled val="1"/>
        </dgm:presLayoutVars>
      </dgm:prSet>
      <dgm:spPr/>
    </dgm:pt>
    <dgm:pt modelId="{98A5BC8C-A405-4427-BA99-80763147DB63}" type="pres">
      <dgm:prSet presAssocID="{E0DC84F8-87C9-43E2-94E5-D99CB5903D76}" presName="spaceBetweenRectangles" presStyleCnt="0"/>
      <dgm:spPr/>
    </dgm:pt>
    <dgm:pt modelId="{4E280CD0-A2DD-4C98-B195-1188E8AE8D63}" type="pres">
      <dgm:prSet presAssocID="{DD44FE02-75C4-4FF8-AFFD-D49264CD7548}" presName="parentLin" presStyleCnt="0"/>
      <dgm:spPr/>
    </dgm:pt>
    <dgm:pt modelId="{BE85F364-A6BE-4BE1-A0A4-9910AB260274}" type="pres">
      <dgm:prSet presAssocID="{DD44FE02-75C4-4FF8-AFFD-D49264CD7548}" presName="parentLeftMargin" presStyleLbl="node1" presStyleIdx="2" presStyleCnt="4"/>
      <dgm:spPr/>
    </dgm:pt>
    <dgm:pt modelId="{8712EC9E-35DE-4F3F-A1DB-CF93807A76D5}" type="pres">
      <dgm:prSet presAssocID="{DD44FE02-75C4-4FF8-AFFD-D49264CD7548}" presName="parentText" presStyleLbl="node1" presStyleIdx="3" presStyleCnt="4">
        <dgm:presLayoutVars>
          <dgm:chMax val="0"/>
          <dgm:bulletEnabled val="1"/>
        </dgm:presLayoutVars>
      </dgm:prSet>
      <dgm:spPr/>
    </dgm:pt>
    <dgm:pt modelId="{95A9BA12-8A16-4185-8ED2-098BD7058F42}" type="pres">
      <dgm:prSet presAssocID="{DD44FE02-75C4-4FF8-AFFD-D49264CD7548}" presName="negativeSpace" presStyleCnt="0"/>
      <dgm:spPr/>
    </dgm:pt>
    <dgm:pt modelId="{7706A405-0309-49F6-975E-2C43EBF353CB}" type="pres">
      <dgm:prSet presAssocID="{DD44FE02-75C4-4FF8-AFFD-D49264CD7548}" presName="childText" presStyleLbl="conFgAcc1" presStyleIdx="3" presStyleCnt="4">
        <dgm:presLayoutVars>
          <dgm:bulletEnabled val="1"/>
        </dgm:presLayoutVars>
      </dgm:prSet>
      <dgm:spPr/>
    </dgm:pt>
  </dgm:ptLst>
  <dgm:cxnLst>
    <dgm:cxn modelId="{D4E11002-EDB2-4375-81BF-4D70D35C4B11}" type="presOf" srcId="{68EBD20C-0695-445A-8515-10CF23B0C2CD}" destId="{BFE43A7B-C850-43AB-8C87-011E8F08D595}" srcOrd="1" destOrd="0" presId="urn:microsoft.com/office/officeart/2005/8/layout/list1"/>
    <dgm:cxn modelId="{33FA091C-EC45-4804-9226-0ABB660D0D7C}" type="presOf" srcId="{FD2BFC06-34BB-4A32-8502-6A9A6F1EC8B8}" destId="{A695F067-2841-462B-92AC-CC286214BA32}" srcOrd="0" destOrd="0" presId="urn:microsoft.com/office/officeart/2005/8/layout/list1"/>
    <dgm:cxn modelId="{DA263D33-0A89-4551-B880-1A5DF5F08C2C}" type="presOf" srcId="{DD44FE02-75C4-4FF8-AFFD-D49264CD7548}" destId="{8712EC9E-35DE-4F3F-A1DB-CF93807A76D5}" srcOrd="1" destOrd="0" presId="urn:microsoft.com/office/officeart/2005/8/layout/list1"/>
    <dgm:cxn modelId="{42DC9A3A-4A50-46D4-BE90-9C8D18E6623F}" type="presOf" srcId="{028CE950-769E-4975-B0C8-42B09BACD7B0}" destId="{751BBDF1-5A8E-46B1-8666-4D313BB70483}" srcOrd="0" destOrd="0" presId="urn:microsoft.com/office/officeart/2005/8/layout/list1"/>
    <dgm:cxn modelId="{4DE83940-7EF7-4502-AF60-10D2CD75C44C}" type="presOf" srcId="{F97CD1B4-FE9F-48D4-AFE2-C3C984D968B3}" destId="{9B3B867B-442C-45AC-8DBD-79E8801C1CA5}" srcOrd="0" destOrd="0" presId="urn:microsoft.com/office/officeart/2005/8/layout/list1"/>
    <dgm:cxn modelId="{0A128F43-6CD1-45F3-8630-6DAE5DB046BF}" srcId="{F97CD1B4-FE9F-48D4-AFE2-C3C984D968B3}" destId="{1AD4087A-BB9D-4AC0-9C5A-68F941F20C2A}" srcOrd="0" destOrd="0" parTransId="{82A1FF7D-B462-46B2-B06C-3DC0465A3663}" sibTransId="{8620E07F-F65C-4A63-AD66-2FDA658955D4}"/>
    <dgm:cxn modelId="{6BE00746-2053-4F5E-9EAA-0F2BA07D563D}" srcId="{FD2BFC06-34BB-4A32-8502-6A9A6F1EC8B8}" destId="{DD44FE02-75C4-4FF8-AFFD-D49264CD7548}" srcOrd="3" destOrd="0" parTransId="{23DEAE13-AF3F-4D84-8B57-A6F1A95B510F}" sibTransId="{8844C920-6172-4902-8BF6-491BAEAC8729}"/>
    <dgm:cxn modelId="{23951A4A-3584-4B7D-AC23-33A1ED13733B}" srcId="{DD44FE02-75C4-4FF8-AFFD-D49264CD7548}" destId="{65FA8A9D-6169-4D1F-B6EA-01D128A64A99}" srcOrd="0" destOrd="0" parTransId="{DBFFDAA0-5B57-4A5F-B5B7-6294E968DA2D}" sibTransId="{A9D39E8C-60EB-4862-923A-0813CAAB4D71}"/>
    <dgm:cxn modelId="{5E086072-6A59-4C02-B2E9-B0EB0EF08B34}" type="presOf" srcId="{78E5BDE4-4310-455D-8D52-82D090E1B72B}" destId="{D5721F4E-BE1E-47BE-B3C9-22AA2B0C9F22}" srcOrd="0" destOrd="0" presId="urn:microsoft.com/office/officeart/2005/8/layout/list1"/>
    <dgm:cxn modelId="{72596E77-9301-45B1-A13D-16789E294266}" type="presOf" srcId="{36858F88-9113-4C62-B4D1-A0D3C5E7252C}" destId="{9D90A4FC-0CC9-4ABE-AE45-DFDEDBF99B7E}" srcOrd="0" destOrd="1" presId="urn:microsoft.com/office/officeart/2005/8/layout/list1"/>
    <dgm:cxn modelId="{D61E717A-1EB8-47E2-87D6-A2F000E32526}" type="presOf" srcId="{F97CD1B4-FE9F-48D4-AFE2-C3C984D968B3}" destId="{E544DEEA-B92D-4DF7-A255-F87EFFF2AED8}" srcOrd="1" destOrd="0" presId="urn:microsoft.com/office/officeart/2005/8/layout/list1"/>
    <dgm:cxn modelId="{4B424D7C-DC74-44E5-A17E-BD6EA8B8CE20}" srcId="{F97CD1B4-FE9F-48D4-AFE2-C3C984D968B3}" destId="{36858F88-9113-4C62-B4D1-A0D3C5E7252C}" srcOrd="1" destOrd="0" parTransId="{50EEC7EB-74D2-479B-BF05-A39A680812AD}" sibTransId="{E2D51644-5FA8-4165-9411-11FEE7FE6469}"/>
    <dgm:cxn modelId="{F204997D-ED7A-4667-A7FD-07E43787C8EB}" srcId="{FD2BFC06-34BB-4A32-8502-6A9A6F1EC8B8}" destId="{78E5BDE4-4310-455D-8D52-82D090E1B72B}" srcOrd="2" destOrd="0" parTransId="{B883CA0D-C890-40C7-9728-CA6AB0FF95A6}" sibTransId="{E0DC84F8-87C9-43E2-94E5-D99CB5903D76}"/>
    <dgm:cxn modelId="{2E51CD88-1BF8-4159-B2AA-A66548DD2328}" type="presOf" srcId="{68EBD20C-0695-445A-8515-10CF23B0C2CD}" destId="{72A7210F-DED9-4DEE-A3DC-32E687B8B7B8}" srcOrd="0" destOrd="0" presId="urn:microsoft.com/office/officeart/2005/8/layout/list1"/>
    <dgm:cxn modelId="{51FF4A93-3771-45D2-A6B1-D64B39FEA84D}" type="presOf" srcId="{DD44FE02-75C4-4FF8-AFFD-D49264CD7548}" destId="{BE85F364-A6BE-4BE1-A0A4-9910AB260274}" srcOrd="0" destOrd="0" presId="urn:microsoft.com/office/officeart/2005/8/layout/list1"/>
    <dgm:cxn modelId="{5B47F794-1F5D-4944-A9D6-2EB07DD6AC5A}" type="presOf" srcId="{1AD4087A-BB9D-4AC0-9C5A-68F941F20C2A}" destId="{9D90A4FC-0CC9-4ABE-AE45-DFDEDBF99B7E}" srcOrd="0" destOrd="0" presId="urn:microsoft.com/office/officeart/2005/8/layout/list1"/>
    <dgm:cxn modelId="{D1E495A6-A1FC-4403-9098-66C69F24A49E}" type="presOf" srcId="{15A97BFC-1C3A-402C-B301-B40D3D5101F2}" destId="{7B4C3823-A315-4444-B216-DE3F6A06975A}" srcOrd="0" destOrd="0" presId="urn:microsoft.com/office/officeart/2005/8/layout/list1"/>
    <dgm:cxn modelId="{921983AD-152D-435B-ADBA-9FDCB76D249F}" type="presOf" srcId="{65FA8A9D-6169-4D1F-B6EA-01D128A64A99}" destId="{7706A405-0309-49F6-975E-2C43EBF353CB}" srcOrd="0" destOrd="0" presId="urn:microsoft.com/office/officeart/2005/8/layout/list1"/>
    <dgm:cxn modelId="{DEB83CAF-541D-4965-99B7-F225028DC6A7}" type="presOf" srcId="{78E5BDE4-4310-455D-8D52-82D090E1B72B}" destId="{2C171B23-F98E-4433-BD21-FF3E11139EA1}" srcOrd="1" destOrd="0" presId="urn:microsoft.com/office/officeart/2005/8/layout/list1"/>
    <dgm:cxn modelId="{EC9A5DB4-E86D-45A4-B641-E9000D69B89B}" srcId="{FD2BFC06-34BB-4A32-8502-6A9A6F1EC8B8}" destId="{F97CD1B4-FE9F-48D4-AFE2-C3C984D968B3}" srcOrd="1" destOrd="0" parTransId="{301A7AB7-FE6F-4CDD-B496-3389EEA186A0}" sibTransId="{C8158620-0716-4101-B80A-4701AF8FCAD1}"/>
    <dgm:cxn modelId="{E39902B5-7FDC-4C07-9408-F2F58D2DB62E}" srcId="{68EBD20C-0695-445A-8515-10CF23B0C2CD}" destId="{028CE950-769E-4975-B0C8-42B09BACD7B0}" srcOrd="0" destOrd="0" parTransId="{47E97183-A745-4C7E-BB8D-BE723F2C2242}" sibTransId="{A8303477-5C10-4087-B2CC-1D9B82CCDF8D}"/>
    <dgm:cxn modelId="{50F1E8D8-5635-4B85-A16F-0C019D2C5FE6}" srcId="{78E5BDE4-4310-455D-8D52-82D090E1B72B}" destId="{15A97BFC-1C3A-402C-B301-B40D3D5101F2}" srcOrd="0" destOrd="0" parTransId="{499624DF-69CC-4864-9539-6AA928AB542F}" sibTransId="{9E3C7FD4-258D-4C01-BC8B-277A2F11685C}"/>
    <dgm:cxn modelId="{2B76BFDB-47D0-4B8A-A9A0-28194D7100C7}" srcId="{FD2BFC06-34BB-4A32-8502-6A9A6F1EC8B8}" destId="{68EBD20C-0695-445A-8515-10CF23B0C2CD}" srcOrd="0" destOrd="0" parTransId="{4E2FC20B-7FC4-4388-84DC-F9966F44394D}" sibTransId="{71F9C89A-9A4B-4024-A30E-7FB317E928F1}"/>
    <dgm:cxn modelId="{C3C1C155-4B0B-436C-A294-D80899BD7D32}" type="presParOf" srcId="{A695F067-2841-462B-92AC-CC286214BA32}" destId="{B9C4D7EA-2815-4A62-A85D-6885162F944D}" srcOrd="0" destOrd="0" presId="urn:microsoft.com/office/officeart/2005/8/layout/list1"/>
    <dgm:cxn modelId="{3E64615C-952F-4ABD-B09F-A490D6D23B70}" type="presParOf" srcId="{B9C4D7EA-2815-4A62-A85D-6885162F944D}" destId="{72A7210F-DED9-4DEE-A3DC-32E687B8B7B8}" srcOrd="0" destOrd="0" presId="urn:microsoft.com/office/officeart/2005/8/layout/list1"/>
    <dgm:cxn modelId="{EF2C4253-37A0-40E3-A2F6-A406CF03CF2C}" type="presParOf" srcId="{B9C4D7EA-2815-4A62-A85D-6885162F944D}" destId="{BFE43A7B-C850-43AB-8C87-011E8F08D595}" srcOrd="1" destOrd="0" presId="urn:microsoft.com/office/officeart/2005/8/layout/list1"/>
    <dgm:cxn modelId="{FF20C983-389E-43E7-93CF-060F63FC33BA}" type="presParOf" srcId="{A695F067-2841-462B-92AC-CC286214BA32}" destId="{EC5C4EC4-C795-4AB9-8525-D2F2B3DFB420}" srcOrd="1" destOrd="0" presId="urn:microsoft.com/office/officeart/2005/8/layout/list1"/>
    <dgm:cxn modelId="{F87661A8-A8C1-4C60-8C88-A6E855F6CCED}" type="presParOf" srcId="{A695F067-2841-462B-92AC-CC286214BA32}" destId="{751BBDF1-5A8E-46B1-8666-4D313BB70483}" srcOrd="2" destOrd="0" presId="urn:microsoft.com/office/officeart/2005/8/layout/list1"/>
    <dgm:cxn modelId="{7A9EF692-8609-43DF-9657-4A3641BD356B}" type="presParOf" srcId="{A695F067-2841-462B-92AC-CC286214BA32}" destId="{59E91F09-D12A-4D2A-92F4-0043669C9F3F}" srcOrd="3" destOrd="0" presId="urn:microsoft.com/office/officeart/2005/8/layout/list1"/>
    <dgm:cxn modelId="{116F2075-39A1-4929-9E4C-3A8187D6CC59}" type="presParOf" srcId="{A695F067-2841-462B-92AC-CC286214BA32}" destId="{A03FE7CB-883C-49EE-9A5C-1FEC9DDC0F79}" srcOrd="4" destOrd="0" presId="urn:microsoft.com/office/officeart/2005/8/layout/list1"/>
    <dgm:cxn modelId="{9ADA9A95-56B9-4CB3-ADE0-0681B202A910}" type="presParOf" srcId="{A03FE7CB-883C-49EE-9A5C-1FEC9DDC0F79}" destId="{9B3B867B-442C-45AC-8DBD-79E8801C1CA5}" srcOrd="0" destOrd="0" presId="urn:microsoft.com/office/officeart/2005/8/layout/list1"/>
    <dgm:cxn modelId="{688B1EBD-A026-495A-B533-090CF2FD5EEC}" type="presParOf" srcId="{A03FE7CB-883C-49EE-9A5C-1FEC9DDC0F79}" destId="{E544DEEA-B92D-4DF7-A255-F87EFFF2AED8}" srcOrd="1" destOrd="0" presId="urn:microsoft.com/office/officeart/2005/8/layout/list1"/>
    <dgm:cxn modelId="{C749BB8B-7622-4655-B30A-1CCEEEF32FEB}" type="presParOf" srcId="{A695F067-2841-462B-92AC-CC286214BA32}" destId="{85B2EF73-7F85-436E-A34F-4CF05972C48D}" srcOrd="5" destOrd="0" presId="urn:microsoft.com/office/officeart/2005/8/layout/list1"/>
    <dgm:cxn modelId="{9121CD9E-8395-4868-A3B2-2196C3F96F6E}" type="presParOf" srcId="{A695F067-2841-462B-92AC-CC286214BA32}" destId="{9D90A4FC-0CC9-4ABE-AE45-DFDEDBF99B7E}" srcOrd="6" destOrd="0" presId="urn:microsoft.com/office/officeart/2005/8/layout/list1"/>
    <dgm:cxn modelId="{17AD7C15-0E16-4671-A2D3-52A28D7ABC6A}" type="presParOf" srcId="{A695F067-2841-462B-92AC-CC286214BA32}" destId="{F08004D5-C172-45EB-8327-C341EA190CEA}" srcOrd="7" destOrd="0" presId="urn:microsoft.com/office/officeart/2005/8/layout/list1"/>
    <dgm:cxn modelId="{54D6A085-1793-4E41-880C-E519FB7C2F88}" type="presParOf" srcId="{A695F067-2841-462B-92AC-CC286214BA32}" destId="{BAEA06AB-29B0-4C9F-B1FC-65BB81C5957E}" srcOrd="8" destOrd="0" presId="urn:microsoft.com/office/officeart/2005/8/layout/list1"/>
    <dgm:cxn modelId="{556C27D6-7227-4D70-AA02-8E90E3C00930}" type="presParOf" srcId="{BAEA06AB-29B0-4C9F-B1FC-65BB81C5957E}" destId="{D5721F4E-BE1E-47BE-B3C9-22AA2B0C9F22}" srcOrd="0" destOrd="0" presId="urn:microsoft.com/office/officeart/2005/8/layout/list1"/>
    <dgm:cxn modelId="{7A740F7B-3FC5-4D18-BABB-1D91BC135958}" type="presParOf" srcId="{BAEA06AB-29B0-4C9F-B1FC-65BB81C5957E}" destId="{2C171B23-F98E-4433-BD21-FF3E11139EA1}" srcOrd="1" destOrd="0" presId="urn:microsoft.com/office/officeart/2005/8/layout/list1"/>
    <dgm:cxn modelId="{9582ADFE-CCEE-43DA-AC79-6A7A0DE5A691}" type="presParOf" srcId="{A695F067-2841-462B-92AC-CC286214BA32}" destId="{CD384F92-C70A-4CC7-B011-BAF32CBCD411}" srcOrd="9" destOrd="0" presId="urn:microsoft.com/office/officeart/2005/8/layout/list1"/>
    <dgm:cxn modelId="{BA67EFFD-B432-4C73-B233-FF4F259FC12C}" type="presParOf" srcId="{A695F067-2841-462B-92AC-CC286214BA32}" destId="{7B4C3823-A315-4444-B216-DE3F6A06975A}" srcOrd="10" destOrd="0" presId="urn:microsoft.com/office/officeart/2005/8/layout/list1"/>
    <dgm:cxn modelId="{14939B17-BCA2-4F4B-ADB4-657A6B66718A}" type="presParOf" srcId="{A695F067-2841-462B-92AC-CC286214BA32}" destId="{98A5BC8C-A405-4427-BA99-80763147DB63}" srcOrd="11" destOrd="0" presId="urn:microsoft.com/office/officeart/2005/8/layout/list1"/>
    <dgm:cxn modelId="{7881723D-FED0-4248-A887-2E606386AFAB}" type="presParOf" srcId="{A695F067-2841-462B-92AC-CC286214BA32}" destId="{4E280CD0-A2DD-4C98-B195-1188E8AE8D63}" srcOrd="12" destOrd="0" presId="urn:microsoft.com/office/officeart/2005/8/layout/list1"/>
    <dgm:cxn modelId="{C8019DFB-7174-432E-8E60-8900BCB4BB6D}" type="presParOf" srcId="{4E280CD0-A2DD-4C98-B195-1188E8AE8D63}" destId="{BE85F364-A6BE-4BE1-A0A4-9910AB260274}" srcOrd="0" destOrd="0" presId="urn:microsoft.com/office/officeart/2005/8/layout/list1"/>
    <dgm:cxn modelId="{9D8ADEA0-ADA7-407C-B113-C1BC06B9FCE3}" type="presParOf" srcId="{4E280CD0-A2DD-4C98-B195-1188E8AE8D63}" destId="{8712EC9E-35DE-4F3F-A1DB-CF93807A76D5}" srcOrd="1" destOrd="0" presId="urn:microsoft.com/office/officeart/2005/8/layout/list1"/>
    <dgm:cxn modelId="{B06FA845-47B8-4C81-8B47-34707FD7048F}" type="presParOf" srcId="{A695F067-2841-462B-92AC-CC286214BA32}" destId="{95A9BA12-8A16-4185-8ED2-098BD7058F42}" srcOrd="13" destOrd="0" presId="urn:microsoft.com/office/officeart/2005/8/layout/list1"/>
    <dgm:cxn modelId="{3E0077E4-C740-41D0-BB61-EE9715D43277}" type="presParOf" srcId="{A695F067-2841-462B-92AC-CC286214BA32}" destId="{7706A405-0309-49F6-975E-2C43EBF353CB}"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D2BFC06-34BB-4A32-8502-6A9A6F1EC8B8}" type="doc">
      <dgm:prSet loTypeId="urn:microsoft.com/office/officeart/2005/8/layout/list1" loCatId="list" qsTypeId="urn:microsoft.com/office/officeart/2005/8/quickstyle/simple1" qsCatId="simple" csTypeId="urn:microsoft.com/office/officeart/2005/8/colors/accent6_3" csCatId="accent6" phldr="1"/>
      <dgm:spPr/>
      <dgm:t>
        <a:bodyPr/>
        <a:lstStyle/>
        <a:p>
          <a:endParaRPr lang="de-DE"/>
        </a:p>
      </dgm:t>
    </dgm:pt>
    <dgm:pt modelId="{68EBD20C-0695-445A-8515-10CF23B0C2CD}">
      <dgm:prSet phldrT="[Text]"/>
      <dgm:spPr/>
      <dgm:t>
        <a:bodyPr/>
        <a:lstStyle/>
        <a:p>
          <a:r>
            <a:rPr lang="en-GB" altLang="x-none" dirty="0">
              <a:latin typeface="+mn-lt"/>
            </a:rPr>
            <a:t>Keep the report brief</a:t>
          </a:r>
          <a:endParaRPr lang="de-DE" dirty="0"/>
        </a:p>
      </dgm:t>
    </dgm:pt>
    <dgm:pt modelId="{4E2FC20B-7FC4-4388-84DC-F9966F44394D}" type="parTrans" cxnId="{2B76BFDB-47D0-4B8A-A9A0-28194D7100C7}">
      <dgm:prSet/>
      <dgm:spPr/>
      <dgm:t>
        <a:bodyPr/>
        <a:lstStyle/>
        <a:p>
          <a:endParaRPr lang="de-DE"/>
        </a:p>
      </dgm:t>
    </dgm:pt>
    <dgm:pt modelId="{71F9C89A-9A4B-4024-A30E-7FB317E928F1}" type="sibTrans" cxnId="{2B76BFDB-47D0-4B8A-A9A0-28194D7100C7}">
      <dgm:prSet/>
      <dgm:spPr/>
      <dgm:t>
        <a:bodyPr/>
        <a:lstStyle/>
        <a:p>
          <a:endParaRPr lang="de-DE"/>
        </a:p>
      </dgm:t>
    </dgm:pt>
    <dgm:pt modelId="{846D1BBB-FA7A-42FE-82B6-33CBC03E3EBF}">
      <dgm:prSet/>
      <dgm:spPr/>
      <dgm:t>
        <a:bodyPr/>
        <a:lstStyle/>
        <a:p>
          <a:r>
            <a:rPr lang="en-GB" altLang="x-none">
              <a:latin typeface="+mn-lt"/>
            </a:rPr>
            <a:t>Never point fingers at individuals</a:t>
          </a:r>
          <a:endParaRPr lang="en-GB" altLang="x-none" dirty="0">
            <a:latin typeface="+mn-lt"/>
          </a:endParaRPr>
        </a:p>
      </dgm:t>
    </dgm:pt>
    <dgm:pt modelId="{5E5CA0A5-5FE3-4967-941D-E74AF777FD61}" type="parTrans" cxnId="{6D3BE469-EC8E-4A8A-AFDE-B4D9FD2245B6}">
      <dgm:prSet/>
      <dgm:spPr/>
      <dgm:t>
        <a:bodyPr/>
        <a:lstStyle/>
        <a:p>
          <a:endParaRPr lang="de-DE"/>
        </a:p>
      </dgm:t>
    </dgm:pt>
    <dgm:pt modelId="{A8B2C69F-C553-4743-81FB-0FF31078CB11}" type="sibTrans" cxnId="{6D3BE469-EC8E-4A8A-AFDE-B4D9FD2245B6}">
      <dgm:prSet/>
      <dgm:spPr/>
      <dgm:t>
        <a:bodyPr/>
        <a:lstStyle/>
        <a:p>
          <a:endParaRPr lang="de-DE"/>
        </a:p>
      </dgm:t>
    </dgm:pt>
    <dgm:pt modelId="{44C852D5-33FB-4035-A3C1-D3CA2CC90359}">
      <dgm:prSet/>
      <dgm:spPr/>
      <dgm:t>
        <a:bodyPr/>
        <a:lstStyle/>
        <a:p>
          <a:r>
            <a:rPr lang="en-GB" altLang="x-none" dirty="0">
              <a:latin typeface="+mn-lt"/>
            </a:rPr>
            <a:t>Focus on a limited number of core points/recommendations</a:t>
          </a:r>
          <a:endParaRPr lang="en-GB" altLang="x-none" dirty="0">
            <a:latin typeface="+mn-lt"/>
            <a:sym typeface="Wingdings" panose="05000000000000000000" pitchFamily="2" charset="2"/>
          </a:endParaRPr>
        </a:p>
      </dgm:t>
    </dgm:pt>
    <dgm:pt modelId="{DE1CD1DD-8821-412D-A8A2-A19CE47430F2}" type="parTrans" cxnId="{F946A975-21B4-4571-B636-72C5A8943049}">
      <dgm:prSet/>
      <dgm:spPr/>
      <dgm:t>
        <a:bodyPr/>
        <a:lstStyle/>
        <a:p>
          <a:endParaRPr lang="de-DE"/>
        </a:p>
      </dgm:t>
    </dgm:pt>
    <dgm:pt modelId="{3FCABC39-B2AF-46F3-89AC-639298ECE6AB}" type="sibTrans" cxnId="{F946A975-21B4-4571-B636-72C5A8943049}">
      <dgm:prSet/>
      <dgm:spPr/>
      <dgm:t>
        <a:bodyPr/>
        <a:lstStyle/>
        <a:p>
          <a:endParaRPr lang="de-DE"/>
        </a:p>
      </dgm:t>
    </dgm:pt>
    <dgm:pt modelId="{D47440F5-E67A-4E96-8652-FDC7DB6382E1}">
      <dgm:prSet/>
      <dgm:spPr/>
      <dgm:t>
        <a:bodyPr/>
        <a:lstStyle/>
        <a:p>
          <a:r>
            <a:rPr lang="en-GB" altLang="x-none">
              <a:latin typeface="+mn-lt"/>
              <a:sym typeface="Wingdings" panose="05000000000000000000" pitchFamily="2" charset="2"/>
            </a:rPr>
            <a:t>Clear structure</a:t>
          </a:r>
          <a:endParaRPr lang="en-GB" altLang="x-none" dirty="0">
            <a:latin typeface="+mn-lt"/>
          </a:endParaRPr>
        </a:p>
      </dgm:t>
    </dgm:pt>
    <dgm:pt modelId="{112D3585-5429-4493-8AFF-1796AB16CE8D}" type="parTrans" cxnId="{0B6D8CB2-1276-4CCD-9566-9923C8F74547}">
      <dgm:prSet/>
      <dgm:spPr/>
      <dgm:t>
        <a:bodyPr/>
        <a:lstStyle/>
        <a:p>
          <a:endParaRPr lang="de-DE"/>
        </a:p>
      </dgm:t>
    </dgm:pt>
    <dgm:pt modelId="{6C7FBE6C-F910-42E4-BF0D-645069C92093}" type="sibTrans" cxnId="{0B6D8CB2-1276-4CCD-9566-9923C8F74547}">
      <dgm:prSet/>
      <dgm:spPr/>
      <dgm:t>
        <a:bodyPr/>
        <a:lstStyle/>
        <a:p>
          <a:endParaRPr lang="de-DE"/>
        </a:p>
      </dgm:t>
    </dgm:pt>
    <dgm:pt modelId="{A8D36EFA-D43E-437B-A043-291F9F21D2DD}">
      <dgm:prSet phldrT="[Text]"/>
      <dgm:spPr/>
      <dgm:t>
        <a:bodyPr/>
        <a:lstStyle/>
        <a:p>
          <a:r>
            <a:rPr lang="en-GB" altLang="x-none">
              <a:latin typeface="+mn-lt"/>
              <a:sym typeface="Wingdings" panose="05000000000000000000" pitchFamily="2" charset="2"/>
            </a:rPr>
            <a:t> Clients have little time, some will only read the executive summary</a:t>
          </a:r>
          <a:endParaRPr lang="de-DE" dirty="0"/>
        </a:p>
      </dgm:t>
    </dgm:pt>
    <dgm:pt modelId="{543C6735-2878-48BF-B0FB-CBB31019A63E}" type="parTrans" cxnId="{CCA072A4-AB43-4465-9B29-D20942F1EAD7}">
      <dgm:prSet/>
      <dgm:spPr/>
      <dgm:t>
        <a:bodyPr/>
        <a:lstStyle/>
        <a:p>
          <a:endParaRPr lang="de-DE"/>
        </a:p>
      </dgm:t>
    </dgm:pt>
    <dgm:pt modelId="{144B11E0-9D35-4C67-9A25-A12368A8D6E6}" type="sibTrans" cxnId="{CCA072A4-AB43-4465-9B29-D20942F1EAD7}">
      <dgm:prSet/>
      <dgm:spPr/>
      <dgm:t>
        <a:bodyPr/>
        <a:lstStyle/>
        <a:p>
          <a:endParaRPr lang="de-DE"/>
        </a:p>
      </dgm:t>
    </dgm:pt>
    <dgm:pt modelId="{71C4BCC0-7AFF-4D5F-B977-6FB938DA8F94}">
      <dgm:prSet/>
      <dgm:spPr/>
      <dgm:t>
        <a:bodyPr/>
        <a:lstStyle/>
        <a:p>
          <a:r>
            <a:rPr lang="en-GB" altLang="x-none">
              <a:latin typeface="+mn-lt"/>
              <a:sym typeface="Wingdings" panose="05000000000000000000" pitchFamily="2" charset="2"/>
            </a:rPr>
            <a:t> </a:t>
          </a:r>
          <a:r>
            <a:rPr lang="en-GB" altLang="x-none" dirty="0">
              <a:latin typeface="+mn-lt"/>
              <a:sym typeface="Wingdings" panose="05000000000000000000" pitchFamily="2" charset="2"/>
            </a:rPr>
            <a:t>Too much data/too many recommendations are overwhelming</a:t>
          </a:r>
        </a:p>
      </dgm:t>
    </dgm:pt>
    <dgm:pt modelId="{16A07B2D-2475-4D90-8017-EB67565F457F}" type="parTrans" cxnId="{DBC31B9D-1D5A-4661-8A52-5BA85F06BE7A}">
      <dgm:prSet/>
      <dgm:spPr/>
      <dgm:t>
        <a:bodyPr/>
        <a:lstStyle/>
        <a:p>
          <a:endParaRPr lang="de-DE"/>
        </a:p>
      </dgm:t>
    </dgm:pt>
    <dgm:pt modelId="{B4760FCC-187A-4C6F-AD1E-0D262C308F97}" type="sibTrans" cxnId="{DBC31B9D-1D5A-4661-8A52-5BA85F06BE7A}">
      <dgm:prSet/>
      <dgm:spPr/>
      <dgm:t>
        <a:bodyPr/>
        <a:lstStyle/>
        <a:p>
          <a:endParaRPr lang="de-DE"/>
        </a:p>
      </dgm:t>
    </dgm:pt>
    <dgm:pt modelId="{A695F067-2841-462B-92AC-CC286214BA32}" type="pres">
      <dgm:prSet presAssocID="{FD2BFC06-34BB-4A32-8502-6A9A6F1EC8B8}" presName="linear" presStyleCnt="0">
        <dgm:presLayoutVars>
          <dgm:dir/>
          <dgm:animLvl val="lvl"/>
          <dgm:resizeHandles val="exact"/>
        </dgm:presLayoutVars>
      </dgm:prSet>
      <dgm:spPr/>
    </dgm:pt>
    <dgm:pt modelId="{B9C4D7EA-2815-4A62-A85D-6885162F944D}" type="pres">
      <dgm:prSet presAssocID="{68EBD20C-0695-445A-8515-10CF23B0C2CD}" presName="parentLin" presStyleCnt="0"/>
      <dgm:spPr/>
    </dgm:pt>
    <dgm:pt modelId="{72A7210F-DED9-4DEE-A3DC-32E687B8B7B8}" type="pres">
      <dgm:prSet presAssocID="{68EBD20C-0695-445A-8515-10CF23B0C2CD}" presName="parentLeftMargin" presStyleLbl="node1" presStyleIdx="0" presStyleCnt="4"/>
      <dgm:spPr/>
    </dgm:pt>
    <dgm:pt modelId="{BFE43A7B-C850-43AB-8C87-011E8F08D595}" type="pres">
      <dgm:prSet presAssocID="{68EBD20C-0695-445A-8515-10CF23B0C2CD}" presName="parentText" presStyleLbl="node1" presStyleIdx="0" presStyleCnt="4">
        <dgm:presLayoutVars>
          <dgm:chMax val="0"/>
          <dgm:bulletEnabled val="1"/>
        </dgm:presLayoutVars>
      </dgm:prSet>
      <dgm:spPr/>
    </dgm:pt>
    <dgm:pt modelId="{EC5C4EC4-C795-4AB9-8525-D2F2B3DFB420}" type="pres">
      <dgm:prSet presAssocID="{68EBD20C-0695-445A-8515-10CF23B0C2CD}" presName="negativeSpace" presStyleCnt="0"/>
      <dgm:spPr/>
    </dgm:pt>
    <dgm:pt modelId="{751BBDF1-5A8E-46B1-8666-4D313BB70483}" type="pres">
      <dgm:prSet presAssocID="{68EBD20C-0695-445A-8515-10CF23B0C2CD}" presName="childText" presStyleLbl="conFgAcc1" presStyleIdx="0" presStyleCnt="4">
        <dgm:presLayoutVars>
          <dgm:bulletEnabled val="1"/>
        </dgm:presLayoutVars>
      </dgm:prSet>
      <dgm:spPr/>
    </dgm:pt>
    <dgm:pt modelId="{59E91F09-D12A-4D2A-92F4-0043669C9F3F}" type="pres">
      <dgm:prSet presAssocID="{71F9C89A-9A4B-4024-A30E-7FB317E928F1}" presName="spaceBetweenRectangles" presStyleCnt="0"/>
      <dgm:spPr/>
    </dgm:pt>
    <dgm:pt modelId="{F32381EE-685A-496A-84B6-3EF0DEC82F50}" type="pres">
      <dgm:prSet presAssocID="{846D1BBB-FA7A-42FE-82B6-33CBC03E3EBF}" presName="parentLin" presStyleCnt="0"/>
      <dgm:spPr/>
    </dgm:pt>
    <dgm:pt modelId="{5B71F690-0441-4919-8906-E1FFE575D70C}" type="pres">
      <dgm:prSet presAssocID="{846D1BBB-FA7A-42FE-82B6-33CBC03E3EBF}" presName="parentLeftMargin" presStyleLbl="node1" presStyleIdx="0" presStyleCnt="4"/>
      <dgm:spPr/>
    </dgm:pt>
    <dgm:pt modelId="{B817D179-CB70-4EF3-A32B-2C92EC7C871E}" type="pres">
      <dgm:prSet presAssocID="{846D1BBB-FA7A-42FE-82B6-33CBC03E3EBF}" presName="parentText" presStyleLbl="node1" presStyleIdx="1" presStyleCnt="4">
        <dgm:presLayoutVars>
          <dgm:chMax val="0"/>
          <dgm:bulletEnabled val="1"/>
        </dgm:presLayoutVars>
      </dgm:prSet>
      <dgm:spPr/>
    </dgm:pt>
    <dgm:pt modelId="{F9B70891-D553-426E-BFBD-4BA298390D58}" type="pres">
      <dgm:prSet presAssocID="{846D1BBB-FA7A-42FE-82B6-33CBC03E3EBF}" presName="negativeSpace" presStyleCnt="0"/>
      <dgm:spPr/>
    </dgm:pt>
    <dgm:pt modelId="{CE2D3B49-0AC1-4E23-A137-9BA61DBB6ADE}" type="pres">
      <dgm:prSet presAssocID="{846D1BBB-FA7A-42FE-82B6-33CBC03E3EBF}" presName="childText" presStyleLbl="conFgAcc1" presStyleIdx="1" presStyleCnt="4">
        <dgm:presLayoutVars>
          <dgm:bulletEnabled val="1"/>
        </dgm:presLayoutVars>
      </dgm:prSet>
      <dgm:spPr/>
    </dgm:pt>
    <dgm:pt modelId="{8D2640AB-8E71-4CF2-8743-8E19EB38FA9B}" type="pres">
      <dgm:prSet presAssocID="{A8B2C69F-C553-4743-81FB-0FF31078CB11}" presName="spaceBetweenRectangles" presStyleCnt="0"/>
      <dgm:spPr/>
    </dgm:pt>
    <dgm:pt modelId="{CBFC18C5-C4D5-4AD8-9237-204DF49C6405}" type="pres">
      <dgm:prSet presAssocID="{44C852D5-33FB-4035-A3C1-D3CA2CC90359}" presName="parentLin" presStyleCnt="0"/>
      <dgm:spPr/>
    </dgm:pt>
    <dgm:pt modelId="{EE793C24-77C4-4A6F-96EE-81AA7C47E262}" type="pres">
      <dgm:prSet presAssocID="{44C852D5-33FB-4035-A3C1-D3CA2CC90359}" presName="parentLeftMargin" presStyleLbl="node1" presStyleIdx="1" presStyleCnt="4"/>
      <dgm:spPr/>
    </dgm:pt>
    <dgm:pt modelId="{19A56A07-4E6C-4CDF-B081-EC3042B372E6}" type="pres">
      <dgm:prSet presAssocID="{44C852D5-33FB-4035-A3C1-D3CA2CC90359}" presName="parentText" presStyleLbl="node1" presStyleIdx="2" presStyleCnt="4">
        <dgm:presLayoutVars>
          <dgm:chMax val="0"/>
          <dgm:bulletEnabled val="1"/>
        </dgm:presLayoutVars>
      </dgm:prSet>
      <dgm:spPr/>
    </dgm:pt>
    <dgm:pt modelId="{4AC0A9C2-61E3-44E5-9EA0-B202C686D53D}" type="pres">
      <dgm:prSet presAssocID="{44C852D5-33FB-4035-A3C1-D3CA2CC90359}" presName="negativeSpace" presStyleCnt="0"/>
      <dgm:spPr/>
    </dgm:pt>
    <dgm:pt modelId="{18211723-9585-47AB-A5DE-D6F44F93335A}" type="pres">
      <dgm:prSet presAssocID="{44C852D5-33FB-4035-A3C1-D3CA2CC90359}" presName="childText" presStyleLbl="conFgAcc1" presStyleIdx="2" presStyleCnt="4">
        <dgm:presLayoutVars>
          <dgm:bulletEnabled val="1"/>
        </dgm:presLayoutVars>
      </dgm:prSet>
      <dgm:spPr/>
    </dgm:pt>
    <dgm:pt modelId="{E223E503-6F87-4FB9-8105-48E867F83C79}" type="pres">
      <dgm:prSet presAssocID="{3FCABC39-B2AF-46F3-89AC-639298ECE6AB}" presName="spaceBetweenRectangles" presStyleCnt="0"/>
      <dgm:spPr/>
    </dgm:pt>
    <dgm:pt modelId="{CC7D603E-CC95-4C64-B308-E75A497F6F3D}" type="pres">
      <dgm:prSet presAssocID="{D47440F5-E67A-4E96-8652-FDC7DB6382E1}" presName="parentLin" presStyleCnt="0"/>
      <dgm:spPr/>
    </dgm:pt>
    <dgm:pt modelId="{D9579FD6-1F82-46A0-80EC-FB12D1128971}" type="pres">
      <dgm:prSet presAssocID="{D47440F5-E67A-4E96-8652-FDC7DB6382E1}" presName="parentLeftMargin" presStyleLbl="node1" presStyleIdx="2" presStyleCnt="4"/>
      <dgm:spPr/>
    </dgm:pt>
    <dgm:pt modelId="{6588908A-2F00-44FA-8FD2-C4BD1FDABDF5}" type="pres">
      <dgm:prSet presAssocID="{D47440F5-E67A-4E96-8652-FDC7DB6382E1}" presName="parentText" presStyleLbl="node1" presStyleIdx="3" presStyleCnt="4">
        <dgm:presLayoutVars>
          <dgm:chMax val="0"/>
          <dgm:bulletEnabled val="1"/>
        </dgm:presLayoutVars>
      </dgm:prSet>
      <dgm:spPr/>
    </dgm:pt>
    <dgm:pt modelId="{71D0C740-3F12-4CAE-BE8B-90D07B60DD90}" type="pres">
      <dgm:prSet presAssocID="{D47440F5-E67A-4E96-8652-FDC7DB6382E1}" presName="negativeSpace" presStyleCnt="0"/>
      <dgm:spPr/>
    </dgm:pt>
    <dgm:pt modelId="{154696CF-2F6D-4278-889B-28CD0B4128DB}" type="pres">
      <dgm:prSet presAssocID="{D47440F5-E67A-4E96-8652-FDC7DB6382E1}" presName="childText" presStyleLbl="conFgAcc1" presStyleIdx="3" presStyleCnt="4">
        <dgm:presLayoutVars>
          <dgm:bulletEnabled val="1"/>
        </dgm:presLayoutVars>
      </dgm:prSet>
      <dgm:spPr/>
    </dgm:pt>
  </dgm:ptLst>
  <dgm:cxnLst>
    <dgm:cxn modelId="{D4E11002-EDB2-4375-81BF-4D70D35C4B11}" type="presOf" srcId="{68EBD20C-0695-445A-8515-10CF23B0C2CD}" destId="{BFE43A7B-C850-43AB-8C87-011E8F08D595}" srcOrd="1" destOrd="0" presId="urn:microsoft.com/office/officeart/2005/8/layout/list1"/>
    <dgm:cxn modelId="{33FA091C-EC45-4804-9226-0ABB660D0D7C}" type="presOf" srcId="{FD2BFC06-34BB-4A32-8502-6A9A6F1EC8B8}" destId="{A695F067-2841-462B-92AC-CC286214BA32}" srcOrd="0" destOrd="0" presId="urn:microsoft.com/office/officeart/2005/8/layout/list1"/>
    <dgm:cxn modelId="{6D3BE469-EC8E-4A8A-AFDE-B4D9FD2245B6}" srcId="{FD2BFC06-34BB-4A32-8502-6A9A6F1EC8B8}" destId="{846D1BBB-FA7A-42FE-82B6-33CBC03E3EBF}" srcOrd="1" destOrd="0" parTransId="{5E5CA0A5-5FE3-4967-941D-E74AF777FD61}" sibTransId="{A8B2C69F-C553-4743-81FB-0FF31078CB11}"/>
    <dgm:cxn modelId="{C3ACEE4B-B23D-4570-9EF7-92DA37CE1B1A}" type="presOf" srcId="{846D1BBB-FA7A-42FE-82B6-33CBC03E3EBF}" destId="{5B71F690-0441-4919-8906-E1FFE575D70C}" srcOrd="0" destOrd="0" presId="urn:microsoft.com/office/officeart/2005/8/layout/list1"/>
    <dgm:cxn modelId="{1131AF50-271E-4528-B6AA-57DB45C60E98}" type="presOf" srcId="{44C852D5-33FB-4035-A3C1-D3CA2CC90359}" destId="{19A56A07-4E6C-4CDF-B081-EC3042B372E6}" srcOrd="1" destOrd="0" presId="urn:microsoft.com/office/officeart/2005/8/layout/list1"/>
    <dgm:cxn modelId="{F946A975-21B4-4571-B636-72C5A8943049}" srcId="{FD2BFC06-34BB-4A32-8502-6A9A6F1EC8B8}" destId="{44C852D5-33FB-4035-A3C1-D3CA2CC90359}" srcOrd="2" destOrd="0" parTransId="{DE1CD1DD-8821-412D-A8A2-A19CE47430F2}" sibTransId="{3FCABC39-B2AF-46F3-89AC-639298ECE6AB}"/>
    <dgm:cxn modelId="{2E51CD88-1BF8-4159-B2AA-A66548DD2328}" type="presOf" srcId="{68EBD20C-0695-445A-8515-10CF23B0C2CD}" destId="{72A7210F-DED9-4DEE-A3DC-32E687B8B7B8}" srcOrd="0" destOrd="0" presId="urn:microsoft.com/office/officeart/2005/8/layout/list1"/>
    <dgm:cxn modelId="{B81AEE99-E403-46C3-A730-46A7FB8B48B2}" type="presOf" srcId="{846D1BBB-FA7A-42FE-82B6-33CBC03E3EBF}" destId="{B817D179-CB70-4EF3-A32B-2C92EC7C871E}" srcOrd="1" destOrd="0" presId="urn:microsoft.com/office/officeart/2005/8/layout/list1"/>
    <dgm:cxn modelId="{DBC31B9D-1D5A-4661-8A52-5BA85F06BE7A}" srcId="{44C852D5-33FB-4035-A3C1-D3CA2CC90359}" destId="{71C4BCC0-7AFF-4D5F-B977-6FB938DA8F94}" srcOrd="0" destOrd="0" parTransId="{16A07B2D-2475-4D90-8017-EB67565F457F}" sibTransId="{B4760FCC-187A-4C6F-AD1E-0D262C308F97}"/>
    <dgm:cxn modelId="{BD950BA2-BFAF-460D-9625-EF9DC175D9E1}" type="presOf" srcId="{D47440F5-E67A-4E96-8652-FDC7DB6382E1}" destId="{6588908A-2F00-44FA-8FD2-C4BD1FDABDF5}" srcOrd="1" destOrd="0" presId="urn:microsoft.com/office/officeart/2005/8/layout/list1"/>
    <dgm:cxn modelId="{CCA072A4-AB43-4465-9B29-D20942F1EAD7}" srcId="{68EBD20C-0695-445A-8515-10CF23B0C2CD}" destId="{A8D36EFA-D43E-437B-A043-291F9F21D2DD}" srcOrd="0" destOrd="0" parTransId="{543C6735-2878-48BF-B0FB-CBB31019A63E}" sibTransId="{144B11E0-9D35-4C67-9A25-A12368A8D6E6}"/>
    <dgm:cxn modelId="{B2E5A7AA-4380-423D-92C7-14E2233A98C0}" type="presOf" srcId="{71C4BCC0-7AFF-4D5F-B977-6FB938DA8F94}" destId="{18211723-9585-47AB-A5DE-D6F44F93335A}" srcOrd="0" destOrd="0" presId="urn:microsoft.com/office/officeart/2005/8/layout/list1"/>
    <dgm:cxn modelId="{0B6D8CB2-1276-4CCD-9566-9923C8F74547}" srcId="{FD2BFC06-34BB-4A32-8502-6A9A6F1EC8B8}" destId="{D47440F5-E67A-4E96-8652-FDC7DB6382E1}" srcOrd="3" destOrd="0" parTransId="{112D3585-5429-4493-8AFF-1796AB16CE8D}" sibTransId="{6C7FBE6C-F910-42E4-BF0D-645069C92093}"/>
    <dgm:cxn modelId="{1B85CCB5-720C-4141-8BC5-8658F98C0EDC}" type="presOf" srcId="{D47440F5-E67A-4E96-8652-FDC7DB6382E1}" destId="{D9579FD6-1F82-46A0-80EC-FB12D1128971}" srcOrd="0" destOrd="0" presId="urn:microsoft.com/office/officeart/2005/8/layout/list1"/>
    <dgm:cxn modelId="{A4DFD5C2-2A29-4075-BBE6-0E93DC06E26E}" type="presOf" srcId="{A8D36EFA-D43E-437B-A043-291F9F21D2DD}" destId="{751BBDF1-5A8E-46B1-8666-4D313BB70483}" srcOrd="0" destOrd="0" presId="urn:microsoft.com/office/officeart/2005/8/layout/list1"/>
    <dgm:cxn modelId="{2B76BFDB-47D0-4B8A-A9A0-28194D7100C7}" srcId="{FD2BFC06-34BB-4A32-8502-6A9A6F1EC8B8}" destId="{68EBD20C-0695-445A-8515-10CF23B0C2CD}" srcOrd="0" destOrd="0" parTransId="{4E2FC20B-7FC4-4388-84DC-F9966F44394D}" sibTransId="{71F9C89A-9A4B-4024-A30E-7FB317E928F1}"/>
    <dgm:cxn modelId="{DA52ADF6-1BC5-4AC1-8CB8-B2165584F0BD}" type="presOf" srcId="{44C852D5-33FB-4035-A3C1-D3CA2CC90359}" destId="{EE793C24-77C4-4A6F-96EE-81AA7C47E262}" srcOrd="0" destOrd="0" presId="urn:microsoft.com/office/officeart/2005/8/layout/list1"/>
    <dgm:cxn modelId="{C3C1C155-4B0B-436C-A294-D80899BD7D32}" type="presParOf" srcId="{A695F067-2841-462B-92AC-CC286214BA32}" destId="{B9C4D7EA-2815-4A62-A85D-6885162F944D}" srcOrd="0" destOrd="0" presId="urn:microsoft.com/office/officeart/2005/8/layout/list1"/>
    <dgm:cxn modelId="{3E64615C-952F-4ABD-B09F-A490D6D23B70}" type="presParOf" srcId="{B9C4D7EA-2815-4A62-A85D-6885162F944D}" destId="{72A7210F-DED9-4DEE-A3DC-32E687B8B7B8}" srcOrd="0" destOrd="0" presId="urn:microsoft.com/office/officeart/2005/8/layout/list1"/>
    <dgm:cxn modelId="{EF2C4253-37A0-40E3-A2F6-A406CF03CF2C}" type="presParOf" srcId="{B9C4D7EA-2815-4A62-A85D-6885162F944D}" destId="{BFE43A7B-C850-43AB-8C87-011E8F08D595}" srcOrd="1" destOrd="0" presId="urn:microsoft.com/office/officeart/2005/8/layout/list1"/>
    <dgm:cxn modelId="{FF20C983-389E-43E7-93CF-060F63FC33BA}" type="presParOf" srcId="{A695F067-2841-462B-92AC-CC286214BA32}" destId="{EC5C4EC4-C795-4AB9-8525-D2F2B3DFB420}" srcOrd="1" destOrd="0" presId="urn:microsoft.com/office/officeart/2005/8/layout/list1"/>
    <dgm:cxn modelId="{F87661A8-A8C1-4C60-8C88-A6E855F6CCED}" type="presParOf" srcId="{A695F067-2841-462B-92AC-CC286214BA32}" destId="{751BBDF1-5A8E-46B1-8666-4D313BB70483}" srcOrd="2" destOrd="0" presId="urn:microsoft.com/office/officeart/2005/8/layout/list1"/>
    <dgm:cxn modelId="{7A9EF692-8609-43DF-9657-4A3641BD356B}" type="presParOf" srcId="{A695F067-2841-462B-92AC-CC286214BA32}" destId="{59E91F09-D12A-4D2A-92F4-0043669C9F3F}" srcOrd="3" destOrd="0" presId="urn:microsoft.com/office/officeart/2005/8/layout/list1"/>
    <dgm:cxn modelId="{BBFA5380-BB0E-4F3E-83B1-AB3AAEDA79E4}" type="presParOf" srcId="{A695F067-2841-462B-92AC-CC286214BA32}" destId="{F32381EE-685A-496A-84B6-3EF0DEC82F50}" srcOrd="4" destOrd="0" presId="urn:microsoft.com/office/officeart/2005/8/layout/list1"/>
    <dgm:cxn modelId="{8A669B4D-9026-4703-8204-7862897D1E0C}" type="presParOf" srcId="{F32381EE-685A-496A-84B6-3EF0DEC82F50}" destId="{5B71F690-0441-4919-8906-E1FFE575D70C}" srcOrd="0" destOrd="0" presId="urn:microsoft.com/office/officeart/2005/8/layout/list1"/>
    <dgm:cxn modelId="{6172A921-C977-4795-BF4B-AB2BF2D6E990}" type="presParOf" srcId="{F32381EE-685A-496A-84B6-3EF0DEC82F50}" destId="{B817D179-CB70-4EF3-A32B-2C92EC7C871E}" srcOrd="1" destOrd="0" presId="urn:microsoft.com/office/officeart/2005/8/layout/list1"/>
    <dgm:cxn modelId="{B110ABEC-2C95-43B2-9615-81556BE16FAD}" type="presParOf" srcId="{A695F067-2841-462B-92AC-CC286214BA32}" destId="{F9B70891-D553-426E-BFBD-4BA298390D58}" srcOrd="5" destOrd="0" presId="urn:microsoft.com/office/officeart/2005/8/layout/list1"/>
    <dgm:cxn modelId="{3F5EA9C7-6B00-41CF-920A-F55937081524}" type="presParOf" srcId="{A695F067-2841-462B-92AC-CC286214BA32}" destId="{CE2D3B49-0AC1-4E23-A137-9BA61DBB6ADE}" srcOrd="6" destOrd="0" presId="urn:microsoft.com/office/officeart/2005/8/layout/list1"/>
    <dgm:cxn modelId="{8CF927AE-2BDB-4125-9369-FC1314470096}" type="presParOf" srcId="{A695F067-2841-462B-92AC-CC286214BA32}" destId="{8D2640AB-8E71-4CF2-8743-8E19EB38FA9B}" srcOrd="7" destOrd="0" presId="urn:microsoft.com/office/officeart/2005/8/layout/list1"/>
    <dgm:cxn modelId="{08873392-A923-4947-85F2-15F1DC7BEAE5}" type="presParOf" srcId="{A695F067-2841-462B-92AC-CC286214BA32}" destId="{CBFC18C5-C4D5-4AD8-9237-204DF49C6405}" srcOrd="8" destOrd="0" presId="urn:microsoft.com/office/officeart/2005/8/layout/list1"/>
    <dgm:cxn modelId="{C0886D7E-BCC1-4461-8534-05F339739A66}" type="presParOf" srcId="{CBFC18C5-C4D5-4AD8-9237-204DF49C6405}" destId="{EE793C24-77C4-4A6F-96EE-81AA7C47E262}" srcOrd="0" destOrd="0" presId="urn:microsoft.com/office/officeart/2005/8/layout/list1"/>
    <dgm:cxn modelId="{9D7DE481-6B64-4040-8B86-5992D1A412A9}" type="presParOf" srcId="{CBFC18C5-C4D5-4AD8-9237-204DF49C6405}" destId="{19A56A07-4E6C-4CDF-B081-EC3042B372E6}" srcOrd="1" destOrd="0" presId="urn:microsoft.com/office/officeart/2005/8/layout/list1"/>
    <dgm:cxn modelId="{8E603022-CDD4-46E6-B6E0-256F578D08D1}" type="presParOf" srcId="{A695F067-2841-462B-92AC-CC286214BA32}" destId="{4AC0A9C2-61E3-44E5-9EA0-B202C686D53D}" srcOrd="9" destOrd="0" presId="urn:microsoft.com/office/officeart/2005/8/layout/list1"/>
    <dgm:cxn modelId="{14581927-B948-4C21-8869-650135E36146}" type="presParOf" srcId="{A695F067-2841-462B-92AC-CC286214BA32}" destId="{18211723-9585-47AB-A5DE-D6F44F93335A}" srcOrd="10" destOrd="0" presId="urn:microsoft.com/office/officeart/2005/8/layout/list1"/>
    <dgm:cxn modelId="{AF611CA1-7B7E-45FA-98E9-B3FC341D51BC}" type="presParOf" srcId="{A695F067-2841-462B-92AC-CC286214BA32}" destId="{E223E503-6F87-4FB9-8105-48E867F83C79}" srcOrd="11" destOrd="0" presId="urn:microsoft.com/office/officeart/2005/8/layout/list1"/>
    <dgm:cxn modelId="{A1EC5A27-96CC-46B9-ACAF-9CAF260B4D52}" type="presParOf" srcId="{A695F067-2841-462B-92AC-CC286214BA32}" destId="{CC7D603E-CC95-4C64-B308-E75A497F6F3D}" srcOrd="12" destOrd="0" presId="urn:microsoft.com/office/officeart/2005/8/layout/list1"/>
    <dgm:cxn modelId="{78451DB0-C133-44FE-809A-625DEA621E19}" type="presParOf" srcId="{CC7D603E-CC95-4C64-B308-E75A497F6F3D}" destId="{D9579FD6-1F82-46A0-80EC-FB12D1128971}" srcOrd="0" destOrd="0" presId="urn:microsoft.com/office/officeart/2005/8/layout/list1"/>
    <dgm:cxn modelId="{6A25A94E-F3F5-4A26-AE8C-AFB494A0FCD3}" type="presParOf" srcId="{CC7D603E-CC95-4C64-B308-E75A497F6F3D}" destId="{6588908A-2F00-44FA-8FD2-C4BD1FDABDF5}" srcOrd="1" destOrd="0" presId="urn:microsoft.com/office/officeart/2005/8/layout/list1"/>
    <dgm:cxn modelId="{065D17CB-7FB8-4206-80FB-D993AC45FEDF}" type="presParOf" srcId="{A695F067-2841-462B-92AC-CC286214BA32}" destId="{71D0C740-3F12-4CAE-BE8B-90D07B60DD90}" srcOrd="13" destOrd="0" presId="urn:microsoft.com/office/officeart/2005/8/layout/list1"/>
    <dgm:cxn modelId="{C3E4A5D8-CC0B-405B-B9ED-6293C3B24259}" type="presParOf" srcId="{A695F067-2841-462B-92AC-CC286214BA32}" destId="{154696CF-2F6D-4278-889B-28CD0B4128DB}"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B0F32C1-83A1-4A08-8A41-90265A9CBA79}" type="doc">
      <dgm:prSet loTypeId="urn:microsoft.com/office/officeart/2005/8/layout/hList1" loCatId="list" qsTypeId="urn:microsoft.com/office/officeart/2005/8/quickstyle/simple1" qsCatId="simple" csTypeId="urn:microsoft.com/office/officeart/2005/8/colors/accent6_2" csCatId="accent6" phldr="1"/>
      <dgm:spPr/>
      <dgm:t>
        <a:bodyPr/>
        <a:lstStyle/>
        <a:p>
          <a:endParaRPr lang="de-DE"/>
        </a:p>
      </dgm:t>
    </dgm:pt>
    <dgm:pt modelId="{9105CB07-2553-421E-9B28-6EA119613C51}">
      <dgm:prSet phldrT="[Text]"/>
      <dgm:spPr/>
      <dgm:t>
        <a:bodyPr/>
        <a:lstStyle/>
        <a:p>
          <a:pPr>
            <a:buFont typeface="+mj-lt"/>
            <a:buAutoNum type="alphaLcPeriod"/>
          </a:pPr>
          <a:r>
            <a:rPr lang="en-GB" altLang="x-none" dirty="0">
              <a:latin typeface="+mn-lt"/>
            </a:rPr>
            <a:t>Reports containing </a:t>
          </a:r>
          <a:r>
            <a:rPr lang="en-GB" altLang="x-none" b="1" u="sng" dirty="0">
              <a:latin typeface="+mn-lt"/>
            </a:rPr>
            <a:t>data summaries </a:t>
          </a:r>
          <a:r>
            <a:rPr lang="en-GB" altLang="x-none" dirty="0">
              <a:latin typeface="+mn-lt"/>
            </a:rPr>
            <a:t>only</a:t>
          </a:r>
          <a:endParaRPr lang="de-DE" dirty="0"/>
        </a:p>
      </dgm:t>
    </dgm:pt>
    <dgm:pt modelId="{CBAFCBDF-6963-4099-862E-116CE0E0943F}" type="parTrans" cxnId="{72FA3C6F-3A9F-490F-BDEF-4E46D084FEF2}">
      <dgm:prSet/>
      <dgm:spPr/>
      <dgm:t>
        <a:bodyPr/>
        <a:lstStyle/>
        <a:p>
          <a:endParaRPr lang="de-DE"/>
        </a:p>
      </dgm:t>
    </dgm:pt>
    <dgm:pt modelId="{4A73E838-D58A-4C1D-A465-EE90D0EAA70F}" type="sibTrans" cxnId="{72FA3C6F-3A9F-490F-BDEF-4E46D084FEF2}">
      <dgm:prSet/>
      <dgm:spPr/>
      <dgm:t>
        <a:bodyPr/>
        <a:lstStyle/>
        <a:p>
          <a:endParaRPr lang="de-DE"/>
        </a:p>
      </dgm:t>
    </dgm:pt>
    <dgm:pt modelId="{F4E9D98D-8EC5-4EB7-AA8C-62BF2CE6C434}">
      <dgm:prSet/>
      <dgm:spPr/>
      <dgm:t>
        <a:bodyPr/>
        <a:lstStyle/>
        <a:p>
          <a:r>
            <a:rPr lang="en-GB" altLang="x-none" dirty="0">
              <a:latin typeface="+mn-lt"/>
            </a:rPr>
            <a:t>Reports containing </a:t>
          </a:r>
          <a:r>
            <a:rPr lang="en-GB" altLang="x-none" b="1" u="sng" dirty="0">
              <a:latin typeface="+mn-lt"/>
            </a:rPr>
            <a:t>recommendations</a:t>
          </a:r>
          <a:r>
            <a:rPr lang="en-GB" altLang="x-none" b="1" dirty="0">
              <a:latin typeface="+mn-lt"/>
            </a:rPr>
            <a:t> </a:t>
          </a:r>
          <a:r>
            <a:rPr lang="en-GB" altLang="x-none" dirty="0">
              <a:latin typeface="+mn-lt"/>
            </a:rPr>
            <a:t>based on data analysis</a:t>
          </a:r>
        </a:p>
      </dgm:t>
    </dgm:pt>
    <dgm:pt modelId="{2C07E67E-7077-4192-9137-A7FAA2DE7B3B}" type="parTrans" cxnId="{296022BA-FEDA-4D45-8DDF-3E71DE8A2923}">
      <dgm:prSet/>
      <dgm:spPr/>
      <dgm:t>
        <a:bodyPr/>
        <a:lstStyle/>
        <a:p>
          <a:endParaRPr lang="de-DE"/>
        </a:p>
      </dgm:t>
    </dgm:pt>
    <dgm:pt modelId="{C5EAB45D-0B7C-462C-8FCC-06F5848B80D4}" type="sibTrans" cxnId="{296022BA-FEDA-4D45-8DDF-3E71DE8A2923}">
      <dgm:prSet/>
      <dgm:spPr/>
      <dgm:t>
        <a:bodyPr/>
        <a:lstStyle/>
        <a:p>
          <a:endParaRPr lang="de-DE"/>
        </a:p>
      </dgm:t>
    </dgm:pt>
    <dgm:pt modelId="{10BF6B98-0D42-44D0-8A1D-D1CFBE88E519}">
      <dgm:prSet/>
      <dgm:spPr/>
      <dgm:t>
        <a:bodyPr/>
        <a:lstStyle/>
        <a:p>
          <a:r>
            <a:rPr lang="en-GB" altLang="x-none" dirty="0">
              <a:latin typeface="+mn-lt"/>
            </a:rPr>
            <a:t>Provide an objective, unbiased expert perspective on a problem</a:t>
          </a:r>
        </a:p>
      </dgm:t>
    </dgm:pt>
    <dgm:pt modelId="{61936F29-65DD-4521-9015-C620C0199A14}" type="parTrans" cxnId="{7C4ECCA7-D9CC-4FDB-BCED-9AB2BE713C21}">
      <dgm:prSet/>
      <dgm:spPr/>
      <dgm:t>
        <a:bodyPr/>
        <a:lstStyle/>
        <a:p>
          <a:endParaRPr lang="de-DE"/>
        </a:p>
      </dgm:t>
    </dgm:pt>
    <dgm:pt modelId="{59B45BC3-C926-4C5F-B7EE-9DE6AE41ED24}" type="sibTrans" cxnId="{7C4ECCA7-D9CC-4FDB-BCED-9AB2BE713C21}">
      <dgm:prSet/>
      <dgm:spPr/>
      <dgm:t>
        <a:bodyPr/>
        <a:lstStyle/>
        <a:p>
          <a:endParaRPr lang="de-DE"/>
        </a:p>
      </dgm:t>
    </dgm:pt>
    <dgm:pt modelId="{274297FB-5023-47BB-A041-6C0D873DC52A}">
      <dgm:prSet/>
      <dgm:spPr/>
      <dgm:t>
        <a:bodyPr/>
        <a:lstStyle/>
        <a:p>
          <a:r>
            <a:rPr lang="en-GB" altLang="x-none" dirty="0">
              <a:latin typeface="+mn-lt"/>
            </a:rPr>
            <a:t>Reports containing </a:t>
          </a:r>
          <a:r>
            <a:rPr lang="en-GB" altLang="x-none" b="1" u="sng" dirty="0">
              <a:latin typeface="+mn-lt"/>
            </a:rPr>
            <a:t>recommendations + an</a:t>
          </a:r>
          <a:r>
            <a:rPr lang="en-GB" altLang="x-none" u="sng" dirty="0">
              <a:latin typeface="+mn-lt"/>
            </a:rPr>
            <a:t> </a:t>
          </a:r>
          <a:r>
            <a:rPr lang="en-GB" altLang="x-none" b="1" u="sng" dirty="0">
              <a:latin typeface="+mn-lt"/>
            </a:rPr>
            <a:t>implementation plan</a:t>
          </a:r>
        </a:p>
      </dgm:t>
    </dgm:pt>
    <dgm:pt modelId="{EAA6A317-049B-4E71-9066-265A6FC8D95D}" type="parTrans" cxnId="{ADD8F967-8B6B-4602-996A-D4B9FE588F8F}">
      <dgm:prSet/>
      <dgm:spPr/>
      <dgm:t>
        <a:bodyPr/>
        <a:lstStyle/>
        <a:p>
          <a:endParaRPr lang="de-DE"/>
        </a:p>
      </dgm:t>
    </dgm:pt>
    <dgm:pt modelId="{21AC47F9-18FA-4F7C-BBE9-6D586F192E4E}" type="sibTrans" cxnId="{ADD8F967-8B6B-4602-996A-D4B9FE588F8F}">
      <dgm:prSet/>
      <dgm:spPr/>
      <dgm:t>
        <a:bodyPr/>
        <a:lstStyle/>
        <a:p>
          <a:endParaRPr lang="de-DE"/>
        </a:p>
      </dgm:t>
    </dgm:pt>
    <dgm:pt modelId="{221D1A2D-6E3D-41E7-B1A4-7EB207719B9B}">
      <dgm:prSet/>
      <dgm:spPr/>
      <dgm:t>
        <a:bodyPr/>
        <a:lstStyle/>
        <a:p>
          <a:r>
            <a:rPr lang="en-GB" altLang="x-none" dirty="0">
              <a:latin typeface="+mn-lt"/>
            </a:rPr>
            <a:t>Usually includes specific action steps, timelines and implementation costs</a:t>
          </a:r>
        </a:p>
      </dgm:t>
    </dgm:pt>
    <dgm:pt modelId="{4F7F96AD-775A-4139-8413-A82494206DB8}" type="parTrans" cxnId="{1BE8822B-8205-4967-B5E6-0E5E3AB07BBD}">
      <dgm:prSet/>
      <dgm:spPr/>
      <dgm:t>
        <a:bodyPr/>
        <a:lstStyle/>
        <a:p>
          <a:endParaRPr lang="de-DE"/>
        </a:p>
      </dgm:t>
    </dgm:pt>
    <dgm:pt modelId="{DFC91562-F40A-4D04-9A00-7FFBC99EDE3F}" type="sibTrans" cxnId="{1BE8822B-8205-4967-B5E6-0E5E3AB07BBD}">
      <dgm:prSet/>
      <dgm:spPr/>
      <dgm:t>
        <a:bodyPr/>
        <a:lstStyle/>
        <a:p>
          <a:endParaRPr lang="de-DE"/>
        </a:p>
      </dgm:t>
    </dgm:pt>
    <dgm:pt modelId="{88A3319C-C1E6-49D2-81D6-5921C876A954}">
      <dgm:prSet/>
      <dgm:spPr/>
      <dgm:t>
        <a:bodyPr/>
        <a:lstStyle/>
        <a:p>
          <a:r>
            <a:rPr lang="en-GB" altLang="x-none">
              <a:latin typeface="+mn-lt"/>
            </a:rPr>
            <a:t>For example: surveys on employee job satisfaction</a:t>
          </a:r>
          <a:endParaRPr lang="en-GB" altLang="x-none" dirty="0">
            <a:latin typeface="+mn-lt"/>
          </a:endParaRPr>
        </a:p>
      </dgm:t>
    </dgm:pt>
    <dgm:pt modelId="{A7B61301-EDD7-4EF8-A4B0-A2A7833AC194}" type="parTrans" cxnId="{C4481EE5-B599-4FE9-80BA-79883E499822}">
      <dgm:prSet/>
      <dgm:spPr/>
      <dgm:t>
        <a:bodyPr/>
        <a:lstStyle/>
        <a:p>
          <a:endParaRPr lang="de-DE"/>
        </a:p>
      </dgm:t>
    </dgm:pt>
    <dgm:pt modelId="{67C83DDF-6BAB-454F-A73D-6EDB360DFED8}" type="sibTrans" cxnId="{C4481EE5-B599-4FE9-80BA-79883E499822}">
      <dgm:prSet/>
      <dgm:spPr/>
      <dgm:t>
        <a:bodyPr/>
        <a:lstStyle/>
        <a:p>
          <a:endParaRPr lang="de-DE"/>
        </a:p>
      </dgm:t>
    </dgm:pt>
    <dgm:pt modelId="{91E64760-929A-4DC3-B855-450B9B895CC0}" type="pres">
      <dgm:prSet presAssocID="{FB0F32C1-83A1-4A08-8A41-90265A9CBA79}" presName="Name0" presStyleCnt="0">
        <dgm:presLayoutVars>
          <dgm:dir/>
          <dgm:animLvl val="lvl"/>
          <dgm:resizeHandles val="exact"/>
        </dgm:presLayoutVars>
      </dgm:prSet>
      <dgm:spPr/>
    </dgm:pt>
    <dgm:pt modelId="{1DE0F1BF-5DF2-450D-B57D-2185A3F66837}" type="pres">
      <dgm:prSet presAssocID="{9105CB07-2553-421E-9B28-6EA119613C51}" presName="composite" presStyleCnt="0"/>
      <dgm:spPr/>
    </dgm:pt>
    <dgm:pt modelId="{1F5FD706-316A-43F5-A226-D0497E3A5CD1}" type="pres">
      <dgm:prSet presAssocID="{9105CB07-2553-421E-9B28-6EA119613C51}" presName="parTx" presStyleLbl="alignNode1" presStyleIdx="0" presStyleCnt="3">
        <dgm:presLayoutVars>
          <dgm:chMax val="0"/>
          <dgm:chPref val="0"/>
          <dgm:bulletEnabled val="1"/>
        </dgm:presLayoutVars>
      </dgm:prSet>
      <dgm:spPr/>
    </dgm:pt>
    <dgm:pt modelId="{D4906BA1-0AAE-40B6-8164-0CF870DE206E}" type="pres">
      <dgm:prSet presAssocID="{9105CB07-2553-421E-9B28-6EA119613C51}" presName="desTx" presStyleLbl="alignAccFollowNode1" presStyleIdx="0" presStyleCnt="3">
        <dgm:presLayoutVars>
          <dgm:bulletEnabled val="1"/>
        </dgm:presLayoutVars>
      </dgm:prSet>
      <dgm:spPr/>
    </dgm:pt>
    <dgm:pt modelId="{C18DA757-B84C-426D-A3A3-F42FFE30711D}" type="pres">
      <dgm:prSet presAssocID="{4A73E838-D58A-4C1D-A465-EE90D0EAA70F}" presName="space" presStyleCnt="0"/>
      <dgm:spPr/>
    </dgm:pt>
    <dgm:pt modelId="{C282947F-62E2-42E8-81DD-770F1D2736B7}" type="pres">
      <dgm:prSet presAssocID="{F4E9D98D-8EC5-4EB7-AA8C-62BF2CE6C434}" presName="composite" presStyleCnt="0"/>
      <dgm:spPr/>
    </dgm:pt>
    <dgm:pt modelId="{ADEAE92C-D63C-49B9-92A3-0DCF81FBAD97}" type="pres">
      <dgm:prSet presAssocID="{F4E9D98D-8EC5-4EB7-AA8C-62BF2CE6C434}" presName="parTx" presStyleLbl="alignNode1" presStyleIdx="1" presStyleCnt="3">
        <dgm:presLayoutVars>
          <dgm:chMax val="0"/>
          <dgm:chPref val="0"/>
          <dgm:bulletEnabled val="1"/>
        </dgm:presLayoutVars>
      </dgm:prSet>
      <dgm:spPr/>
    </dgm:pt>
    <dgm:pt modelId="{50D07A75-3353-42BE-9542-61971CD1BFDF}" type="pres">
      <dgm:prSet presAssocID="{F4E9D98D-8EC5-4EB7-AA8C-62BF2CE6C434}" presName="desTx" presStyleLbl="alignAccFollowNode1" presStyleIdx="1" presStyleCnt="3">
        <dgm:presLayoutVars>
          <dgm:bulletEnabled val="1"/>
        </dgm:presLayoutVars>
      </dgm:prSet>
      <dgm:spPr/>
    </dgm:pt>
    <dgm:pt modelId="{6D539010-7195-4140-A1AC-71554CB3BC04}" type="pres">
      <dgm:prSet presAssocID="{C5EAB45D-0B7C-462C-8FCC-06F5848B80D4}" presName="space" presStyleCnt="0"/>
      <dgm:spPr/>
    </dgm:pt>
    <dgm:pt modelId="{D55E03F1-1C6D-48C7-94CB-1C8A4E4BCD88}" type="pres">
      <dgm:prSet presAssocID="{274297FB-5023-47BB-A041-6C0D873DC52A}" presName="composite" presStyleCnt="0"/>
      <dgm:spPr/>
    </dgm:pt>
    <dgm:pt modelId="{17254812-976D-4F5D-BC97-6B0004934DF3}" type="pres">
      <dgm:prSet presAssocID="{274297FB-5023-47BB-A041-6C0D873DC52A}" presName="parTx" presStyleLbl="alignNode1" presStyleIdx="2" presStyleCnt="3">
        <dgm:presLayoutVars>
          <dgm:chMax val="0"/>
          <dgm:chPref val="0"/>
          <dgm:bulletEnabled val="1"/>
        </dgm:presLayoutVars>
      </dgm:prSet>
      <dgm:spPr/>
    </dgm:pt>
    <dgm:pt modelId="{7B832744-AF7D-4886-8D65-6F3794E1560A}" type="pres">
      <dgm:prSet presAssocID="{274297FB-5023-47BB-A041-6C0D873DC52A}" presName="desTx" presStyleLbl="alignAccFollowNode1" presStyleIdx="2" presStyleCnt="3">
        <dgm:presLayoutVars>
          <dgm:bulletEnabled val="1"/>
        </dgm:presLayoutVars>
      </dgm:prSet>
      <dgm:spPr/>
    </dgm:pt>
  </dgm:ptLst>
  <dgm:cxnLst>
    <dgm:cxn modelId="{1BE8822B-8205-4967-B5E6-0E5E3AB07BBD}" srcId="{274297FB-5023-47BB-A041-6C0D873DC52A}" destId="{221D1A2D-6E3D-41E7-B1A4-7EB207719B9B}" srcOrd="0" destOrd="0" parTransId="{4F7F96AD-775A-4139-8413-A82494206DB8}" sibTransId="{DFC91562-F40A-4D04-9A00-7FFBC99EDE3F}"/>
    <dgm:cxn modelId="{ADD8F967-8B6B-4602-996A-D4B9FE588F8F}" srcId="{FB0F32C1-83A1-4A08-8A41-90265A9CBA79}" destId="{274297FB-5023-47BB-A041-6C0D873DC52A}" srcOrd="2" destOrd="0" parTransId="{EAA6A317-049B-4E71-9066-265A6FC8D95D}" sibTransId="{21AC47F9-18FA-4F7C-BBE9-6D586F192E4E}"/>
    <dgm:cxn modelId="{72FA3C6F-3A9F-490F-BDEF-4E46D084FEF2}" srcId="{FB0F32C1-83A1-4A08-8A41-90265A9CBA79}" destId="{9105CB07-2553-421E-9B28-6EA119613C51}" srcOrd="0" destOrd="0" parTransId="{CBAFCBDF-6963-4099-862E-116CE0E0943F}" sibTransId="{4A73E838-D58A-4C1D-A465-EE90D0EAA70F}"/>
    <dgm:cxn modelId="{C3151695-80F0-44FC-B617-46ACA745AEDA}" type="presOf" srcId="{10BF6B98-0D42-44D0-8A1D-D1CFBE88E519}" destId="{50D07A75-3353-42BE-9542-61971CD1BFDF}" srcOrd="0" destOrd="0" presId="urn:microsoft.com/office/officeart/2005/8/layout/hList1"/>
    <dgm:cxn modelId="{690540A3-C3CA-44FD-9EF2-1B536B1302B4}" type="presOf" srcId="{274297FB-5023-47BB-A041-6C0D873DC52A}" destId="{17254812-976D-4F5D-BC97-6B0004934DF3}" srcOrd="0" destOrd="0" presId="urn:microsoft.com/office/officeart/2005/8/layout/hList1"/>
    <dgm:cxn modelId="{7C4ECCA7-D9CC-4FDB-BCED-9AB2BE713C21}" srcId="{F4E9D98D-8EC5-4EB7-AA8C-62BF2CE6C434}" destId="{10BF6B98-0D42-44D0-8A1D-D1CFBE88E519}" srcOrd="0" destOrd="0" parTransId="{61936F29-65DD-4521-9015-C620C0199A14}" sibTransId="{59B45BC3-C926-4C5F-B7EE-9DE6AE41ED24}"/>
    <dgm:cxn modelId="{296022BA-FEDA-4D45-8DDF-3E71DE8A2923}" srcId="{FB0F32C1-83A1-4A08-8A41-90265A9CBA79}" destId="{F4E9D98D-8EC5-4EB7-AA8C-62BF2CE6C434}" srcOrd="1" destOrd="0" parTransId="{2C07E67E-7077-4192-9137-A7FAA2DE7B3B}" sibTransId="{C5EAB45D-0B7C-462C-8FCC-06F5848B80D4}"/>
    <dgm:cxn modelId="{891198D4-45C4-46AD-87D2-61251D59A8FB}" type="presOf" srcId="{9105CB07-2553-421E-9B28-6EA119613C51}" destId="{1F5FD706-316A-43F5-A226-D0497E3A5CD1}" srcOrd="0" destOrd="0" presId="urn:microsoft.com/office/officeart/2005/8/layout/hList1"/>
    <dgm:cxn modelId="{F08D9DD4-D885-4736-84EF-E48172A661AF}" type="presOf" srcId="{F4E9D98D-8EC5-4EB7-AA8C-62BF2CE6C434}" destId="{ADEAE92C-D63C-49B9-92A3-0DCF81FBAD97}" srcOrd="0" destOrd="0" presId="urn:microsoft.com/office/officeart/2005/8/layout/hList1"/>
    <dgm:cxn modelId="{7B8E8ADF-0A04-40DE-9855-E76799285CAB}" type="presOf" srcId="{FB0F32C1-83A1-4A08-8A41-90265A9CBA79}" destId="{91E64760-929A-4DC3-B855-450B9B895CC0}" srcOrd="0" destOrd="0" presId="urn:microsoft.com/office/officeart/2005/8/layout/hList1"/>
    <dgm:cxn modelId="{667F32E2-FB90-4715-ABA2-FEB1ADD3EF86}" type="presOf" srcId="{221D1A2D-6E3D-41E7-B1A4-7EB207719B9B}" destId="{7B832744-AF7D-4886-8D65-6F3794E1560A}" srcOrd="0" destOrd="0" presId="urn:microsoft.com/office/officeart/2005/8/layout/hList1"/>
    <dgm:cxn modelId="{C4481EE5-B599-4FE9-80BA-79883E499822}" srcId="{9105CB07-2553-421E-9B28-6EA119613C51}" destId="{88A3319C-C1E6-49D2-81D6-5921C876A954}" srcOrd="0" destOrd="0" parTransId="{A7B61301-EDD7-4EF8-A4B0-A2A7833AC194}" sibTransId="{67C83DDF-6BAB-454F-A73D-6EDB360DFED8}"/>
    <dgm:cxn modelId="{48C422EA-8D39-4947-B8A1-CFEDCB6A64F1}" type="presOf" srcId="{88A3319C-C1E6-49D2-81D6-5921C876A954}" destId="{D4906BA1-0AAE-40B6-8164-0CF870DE206E}" srcOrd="0" destOrd="0" presId="urn:microsoft.com/office/officeart/2005/8/layout/hList1"/>
    <dgm:cxn modelId="{2FCA8D17-9C95-4736-88E6-F571426DA468}" type="presParOf" srcId="{91E64760-929A-4DC3-B855-450B9B895CC0}" destId="{1DE0F1BF-5DF2-450D-B57D-2185A3F66837}" srcOrd="0" destOrd="0" presId="urn:microsoft.com/office/officeart/2005/8/layout/hList1"/>
    <dgm:cxn modelId="{07D2B877-8D02-42EB-B5C9-95962B253F05}" type="presParOf" srcId="{1DE0F1BF-5DF2-450D-B57D-2185A3F66837}" destId="{1F5FD706-316A-43F5-A226-D0497E3A5CD1}" srcOrd="0" destOrd="0" presId="urn:microsoft.com/office/officeart/2005/8/layout/hList1"/>
    <dgm:cxn modelId="{117B28DC-ECF5-41EB-A4B4-69C27D57CC1F}" type="presParOf" srcId="{1DE0F1BF-5DF2-450D-B57D-2185A3F66837}" destId="{D4906BA1-0AAE-40B6-8164-0CF870DE206E}" srcOrd="1" destOrd="0" presId="urn:microsoft.com/office/officeart/2005/8/layout/hList1"/>
    <dgm:cxn modelId="{8BAC39C0-471C-4C57-B0E7-7D872BCB258A}" type="presParOf" srcId="{91E64760-929A-4DC3-B855-450B9B895CC0}" destId="{C18DA757-B84C-426D-A3A3-F42FFE30711D}" srcOrd="1" destOrd="0" presId="urn:microsoft.com/office/officeart/2005/8/layout/hList1"/>
    <dgm:cxn modelId="{D5F1FB63-E2F9-499A-9EB0-174BA2088FE3}" type="presParOf" srcId="{91E64760-929A-4DC3-B855-450B9B895CC0}" destId="{C282947F-62E2-42E8-81DD-770F1D2736B7}" srcOrd="2" destOrd="0" presId="urn:microsoft.com/office/officeart/2005/8/layout/hList1"/>
    <dgm:cxn modelId="{01123174-AB36-4B9F-AE13-A38159800C14}" type="presParOf" srcId="{C282947F-62E2-42E8-81DD-770F1D2736B7}" destId="{ADEAE92C-D63C-49B9-92A3-0DCF81FBAD97}" srcOrd="0" destOrd="0" presId="urn:microsoft.com/office/officeart/2005/8/layout/hList1"/>
    <dgm:cxn modelId="{CE762ED5-E95E-47F5-A530-B255A5F4AF28}" type="presParOf" srcId="{C282947F-62E2-42E8-81DD-770F1D2736B7}" destId="{50D07A75-3353-42BE-9542-61971CD1BFDF}" srcOrd="1" destOrd="0" presId="urn:microsoft.com/office/officeart/2005/8/layout/hList1"/>
    <dgm:cxn modelId="{A4A15B45-51E3-4A6F-9CA1-F34829AD12CA}" type="presParOf" srcId="{91E64760-929A-4DC3-B855-450B9B895CC0}" destId="{6D539010-7195-4140-A1AC-71554CB3BC04}" srcOrd="3" destOrd="0" presId="urn:microsoft.com/office/officeart/2005/8/layout/hList1"/>
    <dgm:cxn modelId="{124BDEB0-E907-4435-8655-203B19E76FF8}" type="presParOf" srcId="{91E64760-929A-4DC3-B855-450B9B895CC0}" destId="{D55E03F1-1C6D-48C7-94CB-1C8A4E4BCD88}" srcOrd="4" destOrd="0" presId="urn:microsoft.com/office/officeart/2005/8/layout/hList1"/>
    <dgm:cxn modelId="{AC441116-5701-48CD-B13E-B17AA174F2F4}" type="presParOf" srcId="{D55E03F1-1C6D-48C7-94CB-1C8A4E4BCD88}" destId="{17254812-976D-4F5D-BC97-6B0004934DF3}" srcOrd="0" destOrd="0" presId="urn:microsoft.com/office/officeart/2005/8/layout/hList1"/>
    <dgm:cxn modelId="{629DFEAF-A873-471F-A866-49B4AF553EAF}" type="presParOf" srcId="{D55E03F1-1C6D-48C7-94CB-1C8A4E4BCD88}" destId="{7B832744-AF7D-4886-8D65-6F3794E1560A}"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1BBDF1-5A8E-46B1-8666-4D313BB70483}">
      <dsp:nvSpPr>
        <dsp:cNvPr id="0" name=""/>
        <dsp:cNvSpPr/>
      </dsp:nvSpPr>
      <dsp:spPr>
        <a:xfrm>
          <a:off x="0" y="625203"/>
          <a:ext cx="8834120" cy="765450"/>
        </a:xfrm>
        <a:prstGeom prst="rect">
          <a:avLst/>
        </a:prstGeom>
        <a:solidFill>
          <a:schemeClr val="lt1">
            <a:alpha val="90000"/>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626" tIns="374904" rIns="685626" bIns="128016" numCol="1" spcCol="1270" anchor="t" anchorCtr="0">
          <a:noAutofit/>
        </a:bodyPr>
        <a:lstStyle/>
        <a:p>
          <a:pPr marL="171450" lvl="1" indent="-171450" algn="l" defTabSz="800100">
            <a:lnSpc>
              <a:spcPct val="90000"/>
            </a:lnSpc>
            <a:spcBef>
              <a:spcPct val="0"/>
            </a:spcBef>
            <a:spcAft>
              <a:spcPct val="15000"/>
            </a:spcAft>
            <a:buChar char="•"/>
          </a:pPr>
          <a:r>
            <a:rPr lang="en-GB" altLang="x-none" sz="1800" kern="1200" dirty="0">
              <a:latin typeface="+mn-lt"/>
              <a:sym typeface="Wingdings" panose="05000000000000000000" pitchFamily="2" charset="2"/>
            </a:rPr>
            <a:t> Focus on what is essential</a:t>
          </a:r>
          <a:endParaRPr lang="de-DE" sz="1800" kern="1200" dirty="0"/>
        </a:p>
      </dsp:txBody>
      <dsp:txXfrm>
        <a:off x="0" y="625203"/>
        <a:ext cx="8834120" cy="765450"/>
      </dsp:txXfrm>
    </dsp:sp>
    <dsp:sp modelId="{BFE43A7B-C850-43AB-8C87-011E8F08D595}">
      <dsp:nvSpPr>
        <dsp:cNvPr id="0" name=""/>
        <dsp:cNvSpPr/>
      </dsp:nvSpPr>
      <dsp:spPr>
        <a:xfrm>
          <a:off x="441706" y="359523"/>
          <a:ext cx="6183884" cy="531360"/>
        </a:xfrm>
        <a:prstGeom prst="roundRect">
          <a:avLst/>
        </a:prstGeom>
        <a:solidFill>
          <a:schemeClr val="accent6">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3736" tIns="0" rIns="233736" bIns="0" numCol="1" spcCol="1270" anchor="ctr" anchorCtr="0">
          <a:noAutofit/>
        </a:bodyPr>
        <a:lstStyle/>
        <a:p>
          <a:pPr marL="0" lvl="0" indent="0" algn="l" defTabSz="800100">
            <a:lnSpc>
              <a:spcPct val="90000"/>
            </a:lnSpc>
            <a:spcBef>
              <a:spcPct val="0"/>
            </a:spcBef>
            <a:spcAft>
              <a:spcPct val="35000"/>
            </a:spcAft>
            <a:buNone/>
          </a:pPr>
          <a:r>
            <a:rPr lang="en-GB" altLang="x-none" sz="1800" kern="1200" dirty="0">
              <a:latin typeface="+mn-lt"/>
            </a:rPr>
            <a:t>Provide information that is practical and useful to the client</a:t>
          </a:r>
          <a:endParaRPr lang="de-DE" sz="1800" kern="1200" dirty="0"/>
        </a:p>
      </dsp:txBody>
      <dsp:txXfrm>
        <a:off x="467645" y="385462"/>
        <a:ext cx="6132006" cy="479482"/>
      </dsp:txXfrm>
    </dsp:sp>
    <dsp:sp modelId="{9D90A4FC-0CC9-4ABE-AE45-DFDEDBF99B7E}">
      <dsp:nvSpPr>
        <dsp:cNvPr id="0" name=""/>
        <dsp:cNvSpPr/>
      </dsp:nvSpPr>
      <dsp:spPr>
        <a:xfrm>
          <a:off x="0" y="1753533"/>
          <a:ext cx="8834120" cy="1048950"/>
        </a:xfrm>
        <a:prstGeom prst="rect">
          <a:avLst/>
        </a:prstGeom>
        <a:solidFill>
          <a:schemeClr val="lt1">
            <a:alpha val="90000"/>
            <a:hueOff val="0"/>
            <a:satOff val="0"/>
            <a:lumOff val="0"/>
            <a:alphaOff val="0"/>
          </a:schemeClr>
        </a:solidFill>
        <a:ln w="12700" cap="flat" cmpd="sng" algn="ctr">
          <a:solidFill>
            <a:schemeClr val="accent6">
              <a:shade val="80000"/>
              <a:hueOff val="107093"/>
              <a:satOff val="-4303"/>
              <a:lumOff val="920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626" tIns="374904" rIns="685626" bIns="128016" numCol="1" spcCol="1270" anchor="t" anchorCtr="0">
          <a:noAutofit/>
        </a:bodyPr>
        <a:lstStyle/>
        <a:p>
          <a:pPr marL="171450" lvl="1" indent="-171450" algn="l" defTabSz="800100">
            <a:lnSpc>
              <a:spcPct val="90000"/>
            </a:lnSpc>
            <a:spcBef>
              <a:spcPct val="0"/>
            </a:spcBef>
            <a:spcAft>
              <a:spcPct val="15000"/>
            </a:spcAft>
            <a:buChar char="•"/>
          </a:pPr>
          <a:r>
            <a:rPr lang="en-GB" altLang="x-none" sz="1800" kern="1200" dirty="0">
              <a:latin typeface="+mn-lt"/>
              <a:sym typeface="Wingdings" panose="05000000000000000000" pitchFamily="2" charset="2"/>
            </a:rPr>
            <a:t> No multi-clause sentences: it's a report, not a novel</a:t>
          </a:r>
          <a:endParaRPr lang="en-GB" altLang="x-none" sz="1800" kern="1200" dirty="0">
            <a:latin typeface="+mn-lt"/>
          </a:endParaRPr>
        </a:p>
        <a:p>
          <a:pPr marL="171450" lvl="1" indent="-171450" algn="l" defTabSz="800100">
            <a:lnSpc>
              <a:spcPct val="90000"/>
            </a:lnSpc>
            <a:spcBef>
              <a:spcPct val="0"/>
            </a:spcBef>
            <a:spcAft>
              <a:spcPct val="15000"/>
            </a:spcAft>
            <a:buChar char="•"/>
          </a:pPr>
          <a:r>
            <a:rPr lang="en-GB" altLang="x-none" sz="1800" kern="1200">
              <a:latin typeface="+mn-lt"/>
              <a:sym typeface="Wingdings" panose="05000000000000000000" pitchFamily="2" charset="2"/>
            </a:rPr>
            <a:t> </a:t>
          </a:r>
          <a:r>
            <a:rPr lang="en-GB" altLang="x-none" sz="1800" kern="1200" dirty="0">
              <a:latin typeface="+mn-lt"/>
              <a:sym typeface="Wingdings" panose="05000000000000000000" pitchFamily="2" charset="2"/>
            </a:rPr>
            <a:t>No scientific language or professional jargon</a:t>
          </a:r>
          <a:endParaRPr lang="en-GB" altLang="x-none" sz="1800" kern="1200" dirty="0">
            <a:latin typeface="+mn-lt"/>
          </a:endParaRPr>
        </a:p>
      </dsp:txBody>
      <dsp:txXfrm>
        <a:off x="0" y="1753533"/>
        <a:ext cx="8834120" cy="1048950"/>
      </dsp:txXfrm>
    </dsp:sp>
    <dsp:sp modelId="{E544DEEA-B92D-4DF7-A255-F87EFFF2AED8}">
      <dsp:nvSpPr>
        <dsp:cNvPr id="0" name=""/>
        <dsp:cNvSpPr/>
      </dsp:nvSpPr>
      <dsp:spPr>
        <a:xfrm>
          <a:off x="441706" y="1487853"/>
          <a:ext cx="6183884" cy="531360"/>
        </a:xfrm>
        <a:prstGeom prst="roundRect">
          <a:avLst/>
        </a:prstGeom>
        <a:solidFill>
          <a:schemeClr val="accent6">
            <a:shade val="80000"/>
            <a:hueOff val="107093"/>
            <a:satOff val="-4303"/>
            <a:lumOff val="920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3736" tIns="0" rIns="233736" bIns="0" numCol="1" spcCol="1270" anchor="ctr" anchorCtr="0">
          <a:noAutofit/>
        </a:bodyPr>
        <a:lstStyle/>
        <a:p>
          <a:pPr marL="0" lvl="0" indent="0" algn="l" defTabSz="800100">
            <a:lnSpc>
              <a:spcPct val="90000"/>
            </a:lnSpc>
            <a:spcBef>
              <a:spcPct val="0"/>
            </a:spcBef>
            <a:spcAft>
              <a:spcPct val="35000"/>
            </a:spcAft>
            <a:buNone/>
          </a:pPr>
          <a:r>
            <a:rPr lang="en-GB" altLang="x-none" sz="1800" kern="1200" dirty="0">
              <a:latin typeface="+mn-lt"/>
            </a:rPr>
            <a:t>Easy to read and to understand</a:t>
          </a:r>
        </a:p>
      </dsp:txBody>
      <dsp:txXfrm>
        <a:off x="467645" y="1513792"/>
        <a:ext cx="6132006" cy="479482"/>
      </dsp:txXfrm>
    </dsp:sp>
    <dsp:sp modelId="{7B4C3823-A315-4444-B216-DE3F6A06975A}">
      <dsp:nvSpPr>
        <dsp:cNvPr id="0" name=""/>
        <dsp:cNvSpPr/>
      </dsp:nvSpPr>
      <dsp:spPr>
        <a:xfrm>
          <a:off x="0" y="3165363"/>
          <a:ext cx="8834120" cy="765450"/>
        </a:xfrm>
        <a:prstGeom prst="rect">
          <a:avLst/>
        </a:prstGeom>
        <a:solidFill>
          <a:schemeClr val="lt1">
            <a:alpha val="90000"/>
            <a:hueOff val="0"/>
            <a:satOff val="0"/>
            <a:lumOff val="0"/>
            <a:alphaOff val="0"/>
          </a:schemeClr>
        </a:solidFill>
        <a:ln w="12700" cap="flat" cmpd="sng" algn="ctr">
          <a:solidFill>
            <a:schemeClr val="accent6">
              <a:shade val="80000"/>
              <a:hueOff val="214187"/>
              <a:satOff val="-8606"/>
              <a:lumOff val="1841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626" tIns="374904" rIns="685626" bIns="128016" numCol="1" spcCol="1270" anchor="t" anchorCtr="0">
          <a:noAutofit/>
        </a:bodyPr>
        <a:lstStyle/>
        <a:p>
          <a:pPr marL="171450" lvl="1" indent="-171450" algn="l" defTabSz="800100">
            <a:lnSpc>
              <a:spcPct val="90000"/>
            </a:lnSpc>
            <a:spcBef>
              <a:spcPct val="0"/>
            </a:spcBef>
            <a:spcAft>
              <a:spcPct val="15000"/>
            </a:spcAft>
            <a:buChar char="•"/>
          </a:pPr>
          <a:r>
            <a:rPr lang="en-GB" altLang="x-none" sz="1800" kern="1200">
              <a:latin typeface="+mn-lt"/>
              <a:sym typeface="Wingdings" panose="05000000000000000000" pitchFamily="2" charset="2"/>
            </a:rPr>
            <a:t> </a:t>
          </a:r>
          <a:r>
            <a:rPr lang="en-GB" altLang="x-none" sz="1800" kern="1200" dirty="0">
              <a:latin typeface="+mn-lt"/>
              <a:sym typeface="Wingdings" panose="05000000000000000000" pitchFamily="2" charset="2"/>
            </a:rPr>
            <a:t>Clear language, no fuzzy wording</a:t>
          </a:r>
          <a:endParaRPr lang="en-GB" altLang="x-none" sz="1800" kern="1200" dirty="0">
            <a:latin typeface="+mn-lt"/>
          </a:endParaRPr>
        </a:p>
      </dsp:txBody>
      <dsp:txXfrm>
        <a:off x="0" y="3165363"/>
        <a:ext cx="8834120" cy="765450"/>
      </dsp:txXfrm>
    </dsp:sp>
    <dsp:sp modelId="{2C171B23-F98E-4433-BD21-FF3E11139EA1}">
      <dsp:nvSpPr>
        <dsp:cNvPr id="0" name=""/>
        <dsp:cNvSpPr/>
      </dsp:nvSpPr>
      <dsp:spPr>
        <a:xfrm>
          <a:off x="441706" y="2899683"/>
          <a:ext cx="6183884" cy="531360"/>
        </a:xfrm>
        <a:prstGeom prst="roundRect">
          <a:avLst/>
        </a:prstGeom>
        <a:solidFill>
          <a:schemeClr val="accent6">
            <a:shade val="80000"/>
            <a:hueOff val="214187"/>
            <a:satOff val="-8606"/>
            <a:lumOff val="1841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3736" tIns="0" rIns="233736" bIns="0" numCol="1" spcCol="1270" anchor="ctr" anchorCtr="0">
          <a:noAutofit/>
        </a:bodyPr>
        <a:lstStyle/>
        <a:p>
          <a:pPr marL="0" lvl="0" indent="0" algn="l" defTabSz="800100">
            <a:lnSpc>
              <a:spcPct val="90000"/>
            </a:lnSpc>
            <a:spcBef>
              <a:spcPct val="0"/>
            </a:spcBef>
            <a:spcAft>
              <a:spcPct val="35000"/>
            </a:spcAft>
            <a:buNone/>
          </a:pPr>
          <a:r>
            <a:rPr lang="en-GB" altLang="x-none" sz="1800" kern="1200" dirty="0">
              <a:latin typeface="+mn-lt"/>
            </a:rPr>
            <a:t>Be concise</a:t>
          </a:r>
        </a:p>
      </dsp:txBody>
      <dsp:txXfrm>
        <a:off x="467645" y="2925622"/>
        <a:ext cx="6132006" cy="479482"/>
      </dsp:txXfrm>
    </dsp:sp>
    <dsp:sp modelId="{7706A405-0309-49F6-975E-2C43EBF353CB}">
      <dsp:nvSpPr>
        <dsp:cNvPr id="0" name=""/>
        <dsp:cNvSpPr/>
      </dsp:nvSpPr>
      <dsp:spPr>
        <a:xfrm>
          <a:off x="0" y="4293693"/>
          <a:ext cx="8834120" cy="765450"/>
        </a:xfrm>
        <a:prstGeom prst="rect">
          <a:avLst/>
        </a:prstGeom>
        <a:solidFill>
          <a:schemeClr val="lt1">
            <a:alpha val="90000"/>
            <a:hueOff val="0"/>
            <a:satOff val="0"/>
            <a:lumOff val="0"/>
            <a:alphaOff val="0"/>
          </a:schemeClr>
        </a:solidFill>
        <a:ln w="12700" cap="flat" cmpd="sng" algn="ctr">
          <a:solidFill>
            <a:schemeClr val="accent6">
              <a:shade val="80000"/>
              <a:hueOff val="321280"/>
              <a:satOff val="-12909"/>
              <a:lumOff val="276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626" tIns="374904" rIns="685626" bIns="128016" numCol="1" spcCol="1270" anchor="t" anchorCtr="0">
          <a:noAutofit/>
        </a:bodyPr>
        <a:lstStyle/>
        <a:p>
          <a:pPr marL="171450" lvl="1" indent="-171450" algn="l" defTabSz="800100">
            <a:lnSpc>
              <a:spcPct val="90000"/>
            </a:lnSpc>
            <a:spcBef>
              <a:spcPct val="0"/>
            </a:spcBef>
            <a:spcAft>
              <a:spcPct val="15000"/>
            </a:spcAft>
            <a:buChar char="•"/>
          </a:pPr>
          <a:r>
            <a:rPr lang="en-GB" altLang="x-none" sz="1800" kern="1200">
              <a:latin typeface="+mn-lt"/>
              <a:sym typeface="Wingdings" panose="05000000000000000000" pitchFamily="2" charset="2"/>
            </a:rPr>
            <a:t> </a:t>
          </a:r>
          <a:r>
            <a:rPr lang="en-GB" altLang="x-none" sz="1800" kern="1200" dirty="0">
              <a:latin typeface="+mn-lt"/>
              <a:sym typeface="Wingdings" panose="05000000000000000000" pitchFamily="2" charset="2"/>
            </a:rPr>
            <a:t>A</a:t>
          </a:r>
          <a:r>
            <a:rPr lang="en-GB" altLang="x-none" sz="1800" kern="1200" dirty="0">
              <a:latin typeface="+mn-lt"/>
            </a:rPr>
            <a:t>lways provide reliable/credible sources</a:t>
          </a:r>
        </a:p>
      </dsp:txBody>
      <dsp:txXfrm>
        <a:off x="0" y="4293693"/>
        <a:ext cx="8834120" cy="765450"/>
      </dsp:txXfrm>
    </dsp:sp>
    <dsp:sp modelId="{8712EC9E-35DE-4F3F-A1DB-CF93807A76D5}">
      <dsp:nvSpPr>
        <dsp:cNvPr id="0" name=""/>
        <dsp:cNvSpPr/>
      </dsp:nvSpPr>
      <dsp:spPr>
        <a:xfrm>
          <a:off x="441706" y="4028013"/>
          <a:ext cx="6183884" cy="531360"/>
        </a:xfrm>
        <a:prstGeom prst="roundRect">
          <a:avLst/>
        </a:prstGeom>
        <a:solidFill>
          <a:schemeClr val="accent6">
            <a:shade val="80000"/>
            <a:hueOff val="321280"/>
            <a:satOff val="-12909"/>
            <a:lumOff val="27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3736" tIns="0" rIns="233736" bIns="0" numCol="1" spcCol="1270" anchor="ctr" anchorCtr="0">
          <a:noAutofit/>
        </a:bodyPr>
        <a:lstStyle/>
        <a:p>
          <a:pPr marL="0" lvl="0" indent="0" algn="l" defTabSz="800100">
            <a:lnSpc>
              <a:spcPct val="90000"/>
            </a:lnSpc>
            <a:spcBef>
              <a:spcPct val="0"/>
            </a:spcBef>
            <a:spcAft>
              <a:spcPct val="35000"/>
            </a:spcAft>
            <a:buNone/>
          </a:pPr>
          <a:r>
            <a:rPr lang="en-GB" altLang="x-none" sz="1800" kern="1200" dirty="0">
              <a:latin typeface="+mn-lt"/>
            </a:rPr>
            <a:t>Based on solid data</a:t>
          </a:r>
        </a:p>
      </dsp:txBody>
      <dsp:txXfrm>
        <a:off x="467645" y="4053952"/>
        <a:ext cx="6132006" cy="4794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1BBDF1-5A8E-46B1-8666-4D313BB70483}">
      <dsp:nvSpPr>
        <dsp:cNvPr id="0" name=""/>
        <dsp:cNvSpPr/>
      </dsp:nvSpPr>
      <dsp:spPr>
        <a:xfrm>
          <a:off x="0" y="946202"/>
          <a:ext cx="9646920" cy="807975"/>
        </a:xfrm>
        <a:prstGeom prst="rect">
          <a:avLst/>
        </a:prstGeom>
        <a:solidFill>
          <a:schemeClr val="lt1">
            <a:alpha val="90000"/>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8708" tIns="395732" rIns="748708" bIns="135128" numCol="1" spcCol="1270" anchor="t" anchorCtr="0">
          <a:noAutofit/>
        </a:bodyPr>
        <a:lstStyle/>
        <a:p>
          <a:pPr marL="171450" lvl="1" indent="-171450" algn="l" defTabSz="844550">
            <a:lnSpc>
              <a:spcPct val="90000"/>
            </a:lnSpc>
            <a:spcBef>
              <a:spcPct val="0"/>
            </a:spcBef>
            <a:spcAft>
              <a:spcPct val="15000"/>
            </a:spcAft>
            <a:buChar char="•"/>
          </a:pPr>
          <a:r>
            <a:rPr lang="en-GB" altLang="x-none" sz="1900" kern="1200">
              <a:latin typeface="+mn-lt"/>
              <a:sym typeface="Wingdings" panose="05000000000000000000" pitchFamily="2" charset="2"/>
            </a:rPr>
            <a:t> Clients have little time, some will only read the executive summary</a:t>
          </a:r>
          <a:endParaRPr lang="de-DE" sz="1900" kern="1200" dirty="0"/>
        </a:p>
      </dsp:txBody>
      <dsp:txXfrm>
        <a:off x="0" y="946202"/>
        <a:ext cx="9646920" cy="807975"/>
      </dsp:txXfrm>
    </dsp:sp>
    <dsp:sp modelId="{BFE43A7B-C850-43AB-8C87-011E8F08D595}">
      <dsp:nvSpPr>
        <dsp:cNvPr id="0" name=""/>
        <dsp:cNvSpPr/>
      </dsp:nvSpPr>
      <dsp:spPr>
        <a:xfrm>
          <a:off x="482346" y="665762"/>
          <a:ext cx="6752844" cy="560880"/>
        </a:xfrm>
        <a:prstGeom prst="roundRect">
          <a:avLst/>
        </a:prstGeom>
        <a:solidFill>
          <a:schemeClr val="accent6">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5241" tIns="0" rIns="255241" bIns="0" numCol="1" spcCol="1270" anchor="ctr" anchorCtr="0">
          <a:noAutofit/>
        </a:bodyPr>
        <a:lstStyle/>
        <a:p>
          <a:pPr marL="0" lvl="0" indent="0" algn="l" defTabSz="844550">
            <a:lnSpc>
              <a:spcPct val="90000"/>
            </a:lnSpc>
            <a:spcBef>
              <a:spcPct val="0"/>
            </a:spcBef>
            <a:spcAft>
              <a:spcPct val="35000"/>
            </a:spcAft>
            <a:buNone/>
          </a:pPr>
          <a:r>
            <a:rPr lang="en-GB" altLang="x-none" sz="1900" kern="1200" dirty="0">
              <a:latin typeface="+mn-lt"/>
            </a:rPr>
            <a:t>Keep the report brief</a:t>
          </a:r>
          <a:endParaRPr lang="de-DE" sz="1900" kern="1200" dirty="0"/>
        </a:p>
      </dsp:txBody>
      <dsp:txXfrm>
        <a:off x="509726" y="693142"/>
        <a:ext cx="6698084" cy="506120"/>
      </dsp:txXfrm>
    </dsp:sp>
    <dsp:sp modelId="{CE2D3B49-0AC1-4E23-A137-9BA61DBB6ADE}">
      <dsp:nvSpPr>
        <dsp:cNvPr id="0" name=""/>
        <dsp:cNvSpPr/>
      </dsp:nvSpPr>
      <dsp:spPr>
        <a:xfrm>
          <a:off x="0" y="2137217"/>
          <a:ext cx="9646920" cy="478800"/>
        </a:xfrm>
        <a:prstGeom prst="rect">
          <a:avLst/>
        </a:prstGeom>
        <a:solidFill>
          <a:schemeClr val="lt1">
            <a:alpha val="90000"/>
            <a:hueOff val="0"/>
            <a:satOff val="0"/>
            <a:lumOff val="0"/>
            <a:alphaOff val="0"/>
          </a:schemeClr>
        </a:solidFill>
        <a:ln w="12700" cap="flat" cmpd="sng" algn="ctr">
          <a:solidFill>
            <a:schemeClr val="accent6">
              <a:shade val="80000"/>
              <a:hueOff val="107093"/>
              <a:satOff val="-4303"/>
              <a:lumOff val="9209"/>
              <a:alphaOff val="0"/>
            </a:schemeClr>
          </a:solidFill>
          <a:prstDash val="solid"/>
          <a:miter lim="800000"/>
        </a:ln>
        <a:effectLst/>
      </dsp:spPr>
      <dsp:style>
        <a:lnRef idx="2">
          <a:scrgbClr r="0" g="0" b="0"/>
        </a:lnRef>
        <a:fillRef idx="1">
          <a:scrgbClr r="0" g="0" b="0"/>
        </a:fillRef>
        <a:effectRef idx="0">
          <a:scrgbClr r="0" g="0" b="0"/>
        </a:effectRef>
        <a:fontRef idx="minor"/>
      </dsp:style>
    </dsp:sp>
    <dsp:sp modelId="{B817D179-CB70-4EF3-A32B-2C92EC7C871E}">
      <dsp:nvSpPr>
        <dsp:cNvPr id="0" name=""/>
        <dsp:cNvSpPr/>
      </dsp:nvSpPr>
      <dsp:spPr>
        <a:xfrm>
          <a:off x="482346" y="1856777"/>
          <a:ext cx="6752844" cy="560880"/>
        </a:xfrm>
        <a:prstGeom prst="roundRect">
          <a:avLst/>
        </a:prstGeom>
        <a:solidFill>
          <a:schemeClr val="accent6">
            <a:shade val="80000"/>
            <a:hueOff val="107093"/>
            <a:satOff val="-4303"/>
            <a:lumOff val="920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5241" tIns="0" rIns="255241" bIns="0" numCol="1" spcCol="1270" anchor="ctr" anchorCtr="0">
          <a:noAutofit/>
        </a:bodyPr>
        <a:lstStyle/>
        <a:p>
          <a:pPr marL="0" lvl="0" indent="0" algn="l" defTabSz="844550">
            <a:lnSpc>
              <a:spcPct val="90000"/>
            </a:lnSpc>
            <a:spcBef>
              <a:spcPct val="0"/>
            </a:spcBef>
            <a:spcAft>
              <a:spcPct val="35000"/>
            </a:spcAft>
            <a:buNone/>
          </a:pPr>
          <a:r>
            <a:rPr lang="en-GB" altLang="x-none" sz="1900" kern="1200">
              <a:latin typeface="+mn-lt"/>
            </a:rPr>
            <a:t>Never point fingers at individuals</a:t>
          </a:r>
          <a:endParaRPr lang="en-GB" altLang="x-none" sz="1900" kern="1200" dirty="0">
            <a:latin typeface="+mn-lt"/>
          </a:endParaRPr>
        </a:p>
      </dsp:txBody>
      <dsp:txXfrm>
        <a:off x="509726" y="1884157"/>
        <a:ext cx="6698084" cy="506120"/>
      </dsp:txXfrm>
    </dsp:sp>
    <dsp:sp modelId="{18211723-9585-47AB-A5DE-D6F44F93335A}">
      <dsp:nvSpPr>
        <dsp:cNvPr id="0" name=""/>
        <dsp:cNvSpPr/>
      </dsp:nvSpPr>
      <dsp:spPr>
        <a:xfrm>
          <a:off x="0" y="2999057"/>
          <a:ext cx="9646920" cy="807975"/>
        </a:xfrm>
        <a:prstGeom prst="rect">
          <a:avLst/>
        </a:prstGeom>
        <a:solidFill>
          <a:schemeClr val="lt1">
            <a:alpha val="90000"/>
            <a:hueOff val="0"/>
            <a:satOff val="0"/>
            <a:lumOff val="0"/>
            <a:alphaOff val="0"/>
          </a:schemeClr>
        </a:solidFill>
        <a:ln w="12700" cap="flat" cmpd="sng" algn="ctr">
          <a:solidFill>
            <a:schemeClr val="accent6">
              <a:shade val="80000"/>
              <a:hueOff val="214187"/>
              <a:satOff val="-8606"/>
              <a:lumOff val="1841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8708" tIns="395732" rIns="748708" bIns="135128" numCol="1" spcCol="1270" anchor="t" anchorCtr="0">
          <a:noAutofit/>
        </a:bodyPr>
        <a:lstStyle/>
        <a:p>
          <a:pPr marL="171450" lvl="1" indent="-171450" algn="l" defTabSz="844550">
            <a:lnSpc>
              <a:spcPct val="90000"/>
            </a:lnSpc>
            <a:spcBef>
              <a:spcPct val="0"/>
            </a:spcBef>
            <a:spcAft>
              <a:spcPct val="15000"/>
            </a:spcAft>
            <a:buChar char="•"/>
          </a:pPr>
          <a:r>
            <a:rPr lang="en-GB" altLang="x-none" sz="1900" kern="1200">
              <a:latin typeface="+mn-lt"/>
              <a:sym typeface="Wingdings" panose="05000000000000000000" pitchFamily="2" charset="2"/>
            </a:rPr>
            <a:t> </a:t>
          </a:r>
          <a:r>
            <a:rPr lang="en-GB" altLang="x-none" sz="1900" kern="1200" dirty="0">
              <a:latin typeface="+mn-lt"/>
              <a:sym typeface="Wingdings" panose="05000000000000000000" pitchFamily="2" charset="2"/>
            </a:rPr>
            <a:t>Too much data/too many recommendations are overwhelming</a:t>
          </a:r>
        </a:p>
      </dsp:txBody>
      <dsp:txXfrm>
        <a:off x="0" y="2999057"/>
        <a:ext cx="9646920" cy="807975"/>
      </dsp:txXfrm>
    </dsp:sp>
    <dsp:sp modelId="{19A56A07-4E6C-4CDF-B081-EC3042B372E6}">
      <dsp:nvSpPr>
        <dsp:cNvPr id="0" name=""/>
        <dsp:cNvSpPr/>
      </dsp:nvSpPr>
      <dsp:spPr>
        <a:xfrm>
          <a:off x="482346" y="2718617"/>
          <a:ext cx="6752844" cy="560880"/>
        </a:xfrm>
        <a:prstGeom prst="roundRect">
          <a:avLst/>
        </a:prstGeom>
        <a:solidFill>
          <a:schemeClr val="accent6">
            <a:shade val="80000"/>
            <a:hueOff val="214187"/>
            <a:satOff val="-8606"/>
            <a:lumOff val="1841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5241" tIns="0" rIns="255241" bIns="0" numCol="1" spcCol="1270" anchor="ctr" anchorCtr="0">
          <a:noAutofit/>
        </a:bodyPr>
        <a:lstStyle/>
        <a:p>
          <a:pPr marL="0" lvl="0" indent="0" algn="l" defTabSz="844550">
            <a:lnSpc>
              <a:spcPct val="90000"/>
            </a:lnSpc>
            <a:spcBef>
              <a:spcPct val="0"/>
            </a:spcBef>
            <a:spcAft>
              <a:spcPct val="35000"/>
            </a:spcAft>
            <a:buNone/>
          </a:pPr>
          <a:r>
            <a:rPr lang="en-GB" altLang="x-none" sz="1900" kern="1200" dirty="0">
              <a:latin typeface="+mn-lt"/>
            </a:rPr>
            <a:t>Focus on a limited number of core points/recommendations</a:t>
          </a:r>
          <a:endParaRPr lang="en-GB" altLang="x-none" sz="1900" kern="1200" dirty="0">
            <a:latin typeface="+mn-lt"/>
            <a:sym typeface="Wingdings" panose="05000000000000000000" pitchFamily="2" charset="2"/>
          </a:endParaRPr>
        </a:p>
      </dsp:txBody>
      <dsp:txXfrm>
        <a:off x="509726" y="2745997"/>
        <a:ext cx="6698084" cy="506120"/>
      </dsp:txXfrm>
    </dsp:sp>
    <dsp:sp modelId="{154696CF-2F6D-4278-889B-28CD0B4128DB}">
      <dsp:nvSpPr>
        <dsp:cNvPr id="0" name=""/>
        <dsp:cNvSpPr/>
      </dsp:nvSpPr>
      <dsp:spPr>
        <a:xfrm>
          <a:off x="0" y="4190072"/>
          <a:ext cx="9646920" cy="478800"/>
        </a:xfrm>
        <a:prstGeom prst="rect">
          <a:avLst/>
        </a:prstGeom>
        <a:solidFill>
          <a:schemeClr val="lt1">
            <a:alpha val="90000"/>
            <a:hueOff val="0"/>
            <a:satOff val="0"/>
            <a:lumOff val="0"/>
            <a:alphaOff val="0"/>
          </a:schemeClr>
        </a:solidFill>
        <a:ln w="12700" cap="flat" cmpd="sng" algn="ctr">
          <a:solidFill>
            <a:schemeClr val="accent6">
              <a:shade val="80000"/>
              <a:hueOff val="321280"/>
              <a:satOff val="-12909"/>
              <a:lumOff val="27628"/>
              <a:alphaOff val="0"/>
            </a:schemeClr>
          </a:solidFill>
          <a:prstDash val="solid"/>
          <a:miter lim="800000"/>
        </a:ln>
        <a:effectLst/>
      </dsp:spPr>
      <dsp:style>
        <a:lnRef idx="2">
          <a:scrgbClr r="0" g="0" b="0"/>
        </a:lnRef>
        <a:fillRef idx="1">
          <a:scrgbClr r="0" g="0" b="0"/>
        </a:fillRef>
        <a:effectRef idx="0">
          <a:scrgbClr r="0" g="0" b="0"/>
        </a:effectRef>
        <a:fontRef idx="minor"/>
      </dsp:style>
    </dsp:sp>
    <dsp:sp modelId="{6588908A-2F00-44FA-8FD2-C4BD1FDABDF5}">
      <dsp:nvSpPr>
        <dsp:cNvPr id="0" name=""/>
        <dsp:cNvSpPr/>
      </dsp:nvSpPr>
      <dsp:spPr>
        <a:xfrm>
          <a:off x="482346" y="3909632"/>
          <a:ext cx="6752844" cy="560880"/>
        </a:xfrm>
        <a:prstGeom prst="roundRect">
          <a:avLst/>
        </a:prstGeom>
        <a:solidFill>
          <a:schemeClr val="accent6">
            <a:shade val="80000"/>
            <a:hueOff val="321280"/>
            <a:satOff val="-12909"/>
            <a:lumOff val="27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5241" tIns="0" rIns="255241" bIns="0" numCol="1" spcCol="1270" anchor="ctr" anchorCtr="0">
          <a:noAutofit/>
        </a:bodyPr>
        <a:lstStyle/>
        <a:p>
          <a:pPr marL="0" lvl="0" indent="0" algn="l" defTabSz="844550">
            <a:lnSpc>
              <a:spcPct val="90000"/>
            </a:lnSpc>
            <a:spcBef>
              <a:spcPct val="0"/>
            </a:spcBef>
            <a:spcAft>
              <a:spcPct val="35000"/>
            </a:spcAft>
            <a:buNone/>
          </a:pPr>
          <a:r>
            <a:rPr lang="en-GB" altLang="x-none" sz="1900" kern="1200">
              <a:latin typeface="+mn-lt"/>
              <a:sym typeface="Wingdings" panose="05000000000000000000" pitchFamily="2" charset="2"/>
            </a:rPr>
            <a:t>Clear structure</a:t>
          </a:r>
          <a:endParaRPr lang="en-GB" altLang="x-none" sz="1900" kern="1200" dirty="0">
            <a:latin typeface="+mn-lt"/>
          </a:endParaRPr>
        </a:p>
      </dsp:txBody>
      <dsp:txXfrm>
        <a:off x="509726" y="3937012"/>
        <a:ext cx="6698084" cy="5061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5FD706-316A-43F5-A226-D0497E3A5CD1}">
      <dsp:nvSpPr>
        <dsp:cNvPr id="0" name=""/>
        <dsp:cNvSpPr/>
      </dsp:nvSpPr>
      <dsp:spPr>
        <a:xfrm>
          <a:off x="2927" y="1440293"/>
          <a:ext cx="2854166" cy="1060926"/>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Font typeface="+mj-lt"/>
            <a:buNone/>
          </a:pPr>
          <a:r>
            <a:rPr lang="en-GB" altLang="x-none" sz="2100" kern="1200" dirty="0">
              <a:latin typeface="+mn-lt"/>
            </a:rPr>
            <a:t>Reports containing </a:t>
          </a:r>
          <a:r>
            <a:rPr lang="en-GB" altLang="x-none" sz="2100" b="1" u="sng" kern="1200" dirty="0">
              <a:latin typeface="+mn-lt"/>
            </a:rPr>
            <a:t>data summaries </a:t>
          </a:r>
          <a:r>
            <a:rPr lang="en-GB" altLang="x-none" sz="2100" kern="1200" dirty="0">
              <a:latin typeface="+mn-lt"/>
            </a:rPr>
            <a:t>only</a:t>
          </a:r>
          <a:endParaRPr lang="de-DE" sz="2100" kern="1200" dirty="0"/>
        </a:p>
      </dsp:txBody>
      <dsp:txXfrm>
        <a:off x="2927" y="1440293"/>
        <a:ext cx="2854166" cy="1060926"/>
      </dsp:txXfrm>
    </dsp:sp>
    <dsp:sp modelId="{D4906BA1-0AAE-40B6-8164-0CF870DE206E}">
      <dsp:nvSpPr>
        <dsp:cNvPr id="0" name=""/>
        <dsp:cNvSpPr/>
      </dsp:nvSpPr>
      <dsp:spPr>
        <a:xfrm>
          <a:off x="2927" y="2501220"/>
          <a:ext cx="2854166" cy="1477153"/>
        </a:xfrm>
        <a:prstGeom prst="rect">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GB" altLang="x-none" sz="2100" kern="1200">
              <a:latin typeface="+mn-lt"/>
            </a:rPr>
            <a:t>For example: surveys on employee job satisfaction</a:t>
          </a:r>
          <a:endParaRPr lang="en-GB" altLang="x-none" sz="2100" kern="1200" dirty="0">
            <a:latin typeface="+mn-lt"/>
          </a:endParaRPr>
        </a:p>
      </dsp:txBody>
      <dsp:txXfrm>
        <a:off x="2927" y="2501220"/>
        <a:ext cx="2854166" cy="1477153"/>
      </dsp:txXfrm>
    </dsp:sp>
    <dsp:sp modelId="{ADEAE92C-D63C-49B9-92A3-0DCF81FBAD97}">
      <dsp:nvSpPr>
        <dsp:cNvPr id="0" name=""/>
        <dsp:cNvSpPr/>
      </dsp:nvSpPr>
      <dsp:spPr>
        <a:xfrm>
          <a:off x="3256676" y="1440293"/>
          <a:ext cx="2854166" cy="1060926"/>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en-GB" altLang="x-none" sz="2100" kern="1200" dirty="0">
              <a:latin typeface="+mn-lt"/>
            </a:rPr>
            <a:t>Reports containing </a:t>
          </a:r>
          <a:r>
            <a:rPr lang="en-GB" altLang="x-none" sz="2100" b="1" u="sng" kern="1200" dirty="0">
              <a:latin typeface="+mn-lt"/>
            </a:rPr>
            <a:t>recommendations</a:t>
          </a:r>
          <a:r>
            <a:rPr lang="en-GB" altLang="x-none" sz="2100" b="1" kern="1200" dirty="0">
              <a:latin typeface="+mn-lt"/>
            </a:rPr>
            <a:t> </a:t>
          </a:r>
          <a:r>
            <a:rPr lang="en-GB" altLang="x-none" sz="2100" kern="1200" dirty="0">
              <a:latin typeface="+mn-lt"/>
            </a:rPr>
            <a:t>based on data analysis</a:t>
          </a:r>
        </a:p>
      </dsp:txBody>
      <dsp:txXfrm>
        <a:off x="3256676" y="1440293"/>
        <a:ext cx="2854166" cy="1060926"/>
      </dsp:txXfrm>
    </dsp:sp>
    <dsp:sp modelId="{50D07A75-3353-42BE-9542-61971CD1BFDF}">
      <dsp:nvSpPr>
        <dsp:cNvPr id="0" name=""/>
        <dsp:cNvSpPr/>
      </dsp:nvSpPr>
      <dsp:spPr>
        <a:xfrm>
          <a:off x="3256676" y="2501220"/>
          <a:ext cx="2854166" cy="1477153"/>
        </a:xfrm>
        <a:prstGeom prst="rect">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GB" altLang="x-none" sz="2100" kern="1200" dirty="0">
              <a:latin typeface="+mn-lt"/>
            </a:rPr>
            <a:t>Provide an objective, unbiased expert perspective on a problem</a:t>
          </a:r>
        </a:p>
      </dsp:txBody>
      <dsp:txXfrm>
        <a:off x="3256676" y="2501220"/>
        <a:ext cx="2854166" cy="1477153"/>
      </dsp:txXfrm>
    </dsp:sp>
    <dsp:sp modelId="{17254812-976D-4F5D-BC97-6B0004934DF3}">
      <dsp:nvSpPr>
        <dsp:cNvPr id="0" name=""/>
        <dsp:cNvSpPr/>
      </dsp:nvSpPr>
      <dsp:spPr>
        <a:xfrm>
          <a:off x="6510426" y="1440293"/>
          <a:ext cx="2854166" cy="1060926"/>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en-GB" altLang="x-none" sz="2100" kern="1200" dirty="0">
              <a:latin typeface="+mn-lt"/>
            </a:rPr>
            <a:t>Reports containing </a:t>
          </a:r>
          <a:r>
            <a:rPr lang="en-GB" altLang="x-none" sz="2100" b="1" u="sng" kern="1200" dirty="0">
              <a:latin typeface="+mn-lt"/>
            </a:rPr>
            <a:t>recommendations + an</a:t>
          </a:r>
          <a:r>
            <a:rPr lang="en-GB" altLang="x-none" sz="2100" u="sng" kern="1200" dirty="0">
              <a:latin typeface="+mn-lt"/>
            </a:rPr>
            <a:t> </a:t>
          </a:r>
          <a:r>
            <a:rPr lang="en-GB" altLang="x-none" sz="2100" b="1" u="sng" kern="1200" dirty="0">
              <a:latin typeface="+mn-lt"/>
            </a:rPr>
            <a:t>implementation plan</a:t>
          </a:r>
        </a:p>
      </dsp:txBody>
      <dsp:txXfrm>
        <a:off x="6510426" y="1440293"/>
        <a:ext cx="2854166" cy="1060926"/>
      </dsp:txXfrm>
    </dsp:sp>
    <dsp:sp modelId="{7B832744-AF7D-4886-8D65-6F3794E1560A}">
      <dsp:nvSpPr>
        <dsp:cNvPr id="0" name=""/>
        <dsp:cNvSpPr/>
      </dsp:nvSpPr>
      <dsp:spPr>
        <a:xfrm>
          <a:off x="6510426" y="2501220"/>
          <a:ext cx="2854166" cy="1477153"/>
        </a:xfrm>
        <a:prstGeom prst="rect">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GB" altLang="x-none" sz="2100" kern="1200" dirty="0">
              <a:latin typeface="+mn-lt"/>
            </a:rPr>
            <a:t>Usually includes specific action steps, timelines and implementation costs</a:t>
          </a:r>
        </a:p>
      </dsp:txBody>
      <dsp:txXfrm>
        <a:off x="6510426" y="2501220"/>
        <a:ext cx="2854166" cy="1477153"/>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44A57A-538C-4166-AFB4-B6FE976A9D36}" type="datetimeFigureOut">
              <a:rPr lang="de-DE" smtClean="0"/>
              <a:t>28.09.2019</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A09A3F-EDB2-41C6-A5B8-F0D4267456E0}" type="slidenum">
              <a:rPr lang="de-DE" smtClean="0"/>
              <a:t>‹Nr.›</a:t>
            </a:fld>
            <a:endParaRPr lang="de-DE"/>
          </a:p>
        </p:txBody>
      </p:sp>
    </p:spTree>
    <p:extLst>
      <p:ext uri="{BB962C8B-B14F-4D97-AF65-F5344CB8AC3E}">
        <p14:creationId xmlns:p14="http://schemas.microsoft.com/office/powerpoint/2010/main" val="42789686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4931E2FB-329D-4B99-9751-45D8F4090202}" type="slidenum">
              <a:rPr lang="de-DE" smtClean="0"/>
              <a:t>55</a:t>
            </a:fld>
            <a:endParaRPr lang="de-DE" dirty="0"/>
          </a:p>
        </p:txBody>
      </p:sp>
    </p:spTree>
    <p:extLst>
      <p:ext uri="{BB962C8B-B14F-4D97-AF65-F5344CB8AC3E}">
        <p14:creationId xmlns:p14="http://schemas.microsoft.com/office/powerpoint/2010/main" val="1794240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altLang="en-US" dirty="0"/>
          </a:p>
        </p:txBody>
      </p:sp>
      <p:sp>
        <p:nvSpPr>
          <p:cNvPr id="4" name="Foliennummernplatzhalter 3"/>
          <p:cNvSpPr>
            <a:spLocks noGrp="1"/>
          </p:cNvSpPr>
          <p:nvPr>
            <p:ph type="sldNum" sz="quarter" idx="10"/>
          </p:nvPr>
        </p:nvSpPr>
        <p:spPr/>
        <p:txBody>
          <a:bodyPr/>
          <a:lstStyle/>
          <a:p>
            <a:fld id="{4931E2FB-329D-4B99-9751-45D8F4090202}" type="slidenum">
              <a:rPr lang="de-DE" smtClean="0"/>
              <a:t>62</a:t>
            </a:fld>
            <a:endParaRPr lang="de-DE" dirty="0"/>
          </a:p>
        </p:txBody>
      </p:sp>
    </p:spTree>
    <p:extLst>
      <p:ext uri="{BB962C8B-B14F-4D97-AF65-F5344CB8AC3E}">
        <p14:creationId xmlns:p14="http://schemas.microsoft.com/office/powerpoint/2010/main" val="1488774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noProof="0" dirty="0"/>
          </a:p>
        </p:txBody>
      </p:sp>
      <p:sp>
        <p:nvSpPr>
          <p:cNvPr id="4" name="Slide Number Placeholder 3"/>
          <p:cNvSpPr>
            <a:spLocks noGrp="1"/>
          </p:cNvSpPr>
          <p:nvPr>
            <p:ph type="sldNum" sz="quarter" idx="5"/>
          </p:nvPr>
        </p:nvSpPr>
        <p:spPr/>
        <p:txBody>
          <a:bodyPr/>
          <a:lstStyle/>
          <a:p>
            <a:fld id="{4931E2FB-329D-4B99-9751-45D8F4090202}" type="slidenum">
              <a:rPr lang="de-DE" smtClean="0"/>
              <a:t>63</a:t>
            </a:fld>
            <a:endParaRPr lang="de-DE" dirty="0"/>
          </a:p>
        </p:txBody>
      </p:sp>
    </p:spTree>
    <p:extLst>
      <p:ext uri="{BB962C8B-B14F-4D97-AF65-F5344CB8AC3E}">
        <p14:creationId xmlns:p14="http://schemas.microsoft.com/office/powerpoint/2010/main" val="21448204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noProof="0" dirty="0"/>
          </a:p>
        </p:txBody>
      </p:sp>
      <p:sp>
        <p:nvSpPr>
          <p:cNvPr id="4" name="Slide Number Placeholder 3"/>
          <p:cNvSpPr>
            <a:spLocks noGrp="1"/>
          </p:cNvSpPr>
          <p:nvPr>
            <p:ph type="sldNum" sz="quarter" idx="5"/>
          </p:nvPr>
        </p:nvSpPr>
        <p:spPr/>
        <p:txBody>
          <a:bodyPr/>
          <a:lstStyle/>
          <a:p>
            <a:fld id="{4931E2FB-329D-4B99-9751-45D8F4090202}" type="slidenum">
              <a:rPr lang="de-DE" smtClean="0"/>
              <a:t>66</a:t>
            </a:fld>
            <a:endParaRPr lang="de-DE"/>
          </a:p>
        </p:txBody>
      </p:sp>
    </p:spTree>
    <p:extLst>
      <p:ext uri="{BB962C8B-B14F-4D97-AF65-F5344CB8AC3E}">
        <p14:creationId xmlns:p14="http://schemas.microsoft.com/office/powerpoint/2010/main" val="78888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31E2FB-329D-4B99-9751-45D8F4090202}" type="slidenum">
              <a:rPr lang="de-DE" smtClean="0"/>
              <a:t>71</a:t>
            </a:fld>
            <a:endParaRPr lang="de-DE"/>
          </a:p>
        </p:txBody>
      </p:sp>
    </p:spTree>
    <p:extLst>
      <p:ext uri="{BB962C8B-B14F-4D97-AF65-F5344CB8AC3E}">
        <p14:creationId xmlns:p14="http://schemas.microsoft.com/office/powerpoint/2010/main" val="16249540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4931E2FB-329D-4B99-9751-45D8F4090202}" type="slidenum">
              <a:rPr lang="de-DE" smtClean="0"/>
              <a:t>82</a:t>
            </a:fld>
            <a:endParaRPr lang="de-DE"/>
          </a:p>
        </p:txBody>
      </p:sp>
    </p:spTree>
    <p:extLst>
      <p:ext uri="{BB962C8B-B14F-4D97-AF65-F5344CB8AC3E}">
        <p14:creationId xmlns:p14="http://schemas.microsoft.com/office/powerpoint/2010/main" val="28478142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524000" y="1122363"/>
            <a:ext cx="9144000" cy="2387600"/>
          </a:xfrm>
        </p:spPr>
        <p:txBody>
          <a:bodyPr anchor="b">
            <a:normAutofit/>
          </a:bodyPr>
          <a:lstStyle>
            <a:lvl1pPr algn="ctr">
              <a:defRPr sz="5000"/>
            </a:lvl1pPr>
          </a:lstStyle>
          <a:p>
            <a:r>
              <a:rPr lang="en-US"/>
              <a:t>Click to edit Master title style</a:t>
            </a:r>
            <a:endParaRPr lang="hr-HR"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hr-HR"/>
          </a:p>
        </p:txBody>
      </p:sp>
      <p:sp>
        <p:nvSpPr>
          <p:cNvPr id="4" name="Date Placeholder 3"/>
          <p:cNvSpPr>
            <a:spLocks noGrp="1"/>
          </p:cNvSpPr>
          <p:nvPr>
            <p:ph type="dt" sz="half" idx="10"/>
          </p:nvPr>
        </p:nvSpPr>
        <p:spPr/>
        <p:txBody>
          <a:bodyPr/>
          <a:lstStyle/>
          <a:p>
            <a:fld id="{7D785DF5-0D99-4637-AE20-09851F225AB0}" type="datetimeFigureOut">
              <a:rPr lang="hr-HR" smtClean="0"/>
              <a:t>28.9.2019.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B34092F8-88B9-48E5-9B8F-3F206E5F35A9}" type="slidenum">
              <a:rPr lang="hr-HR" smtClean="0"/>
              <a:t>‹Nr.›</a:t>
            </a:fld>
            <a:endParaRPr lang="hr-HR"/>
          </a:p>
        </p:txBody>
      </p:sp>
    </p:spTree>
    <p:extLst>
      <p:ext uri="{BB962C8B-B14F-4D97-AF65-F5344CB8AC3E}">
        <p14:creationId xmlns:p14="http://schemas.microsoft.com/office/powerpoint/2010/main" val="4237673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10"/>
          </p:nvPr>
        </p:nvSpPr>
        <p:spPr/>
        <p:txBody>
          <a:bodyPr/>
          <a:lstStyle/>
          <a:p>
            <a:fld id="{7D785DF5-0D99-4637-AE20-09851F225AB0}" type="datetimeFigureOut">
              <a:rPr lang="hr-HR" smtClean="0"/>
              <a:t>28.9.2019.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B34092F8-88B9-48E5-9B8F-3F206E5F35A9}" type="slidenum">
              <a:rPr lang="hr-HR" smtClean="0"/>
              <a:t>‹Nr.›</a:t>
            </a:fld>
            <a:endParaRPr lang="hr-HR"/>
          </a:p>
        </p:txBody>
      </p:sp>
    </p:spTree>
    <p:extLst>
      <p:ext uri="{BB962C8B-B14F-4D97-AF65-F5344CB8AC3E}">
        <p14:creationId xmlns:p14="http://schemas.microsoft.com/office/powerpoint/2010/main" val="1673483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hr-H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10"/>
          </p:nvPr>
        </p:nvSpPr>
        <p:spPr/>
        <p:txBody>
          <a:bodyPr/>
          <a:lstStyle/>
          <a:p>
            <a:fld id="{7D785DF5-0D99-4637-AE20-09851F225AB0}" type="datetimeFigureOut">
              <a:rPr lang="hr-HR" smtClean="0"/>
              <a:t>28.9.2019.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B34092F8-88B9-48E5-9B8F-3F206E5F35A9}" type="slidenum">
              <a:rPr lang="hr-HR" smtClean="0"/>
              <a:t>‹Nr.›</a:t>
            </a:fld>
            <a:endParaRPr lang="hr-HR"/>
          </a:p>
        </p:txBody>
      </p:sp>
    </p:spTree>
    <p:extLst>
      <p:ext uri="{BB962C8B-B14F-4D97-AF65-F5344CB8AC3E}">
        <p14:creationId xmlns:p14="http://schemas.microsoft.com/office/powerpoint/2010/main" val="1696308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10"/>
          </p:nvPr>
        </p:nvSpPr>
        <p:spPr/>
        <p:txBody>
          <a:bodyPr/>
          <a:lstStyle/>
          <a:p>
            <a:fld id="{7D785DF5-0D99-4637-AE20-09851F225AB0}" type="datetimeFigureOut">
              <a:rPr lang="hr-HR" smtClean="0"/>
              <a:t>28.9.2019.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B34092F8-88B9-48E5-9B8F-3F206E5F35A9}" type="slidenum">
              <a:rPr lang="hr-HR" smtClean="0"/>
              <a:t>‹Nr.›</a:t>
            </a:fld>
            <a:endParaRPr lang="hr-HR"/>
          </a:p>
        </p:txBody>
      </p:sp>
    </p:spTree>
    <p:extLst>
      <p:ext uri="{BB962C8B-B14F-4D97-AF65-F5344CB8AC3E}">
        <p14:creationId xmlns:p14="http://schemas.microsoft.com/office/powerpoint/2010/main" val="936123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hr-H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785DF5-0D99-4637-AE20-09851F225AB0}" type="datetimeFigureOut">
              <a:rPr lang="hr-HR" smtClean="0"/>
              <a:t>28.9.2019.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B34092F8-88B9-48E5-9B8F-3F206E5F35A9}" type="slidenum">
              <a:rPr lang="hr-HR" smtClean="0"/>
              <a:t>‹Nr.›</a:t>
            </a:fld>
            <a:endParaRPr lang="hr-HR"/>
          </a:p>
        </p:txBody>
      </p:sp>
    </p:spTree>
    <p:extLst>
      <p:ext uri="{BB962C8B-B14F-4D97-AF65-F5344CB8AC3E}">
        <p14:creationId xmlns:p14="http://schemas.microsoft.com/office/powerpoint/2010/main" val="2966236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Date Placeholder 4"/>
          <p:cNvSpPr>
            <a:spLocks noGrp="1"/>
          </p:cNvSpPr>
          <p:nvPr>
            <p:ph type="dt" sz="half" idx="10"/>
          </p:nvPr>
        </p:nvSpPr>
        <p:spPr/>
        <p:txBody>
          <a:bodyPr/>
          <a:lstStyle/>
          <a:p>
            <a:fld id="{7D785DF5-0D99-4637-AE20-09851F225AB0}" type="datetimeFigureOut">
              <a:rPr lang="hr-HR" smtClean="0"/>
              <a:t>28.9.2019.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B34092F8-88B9-48E5-9B8F-3F206E5F35A9}" type="slidenum">
              <a:rPr lang="hr-HR" smtClean="0"/>
              <a:t>‹Nr.›</a:t>
            </a:fld>
            <a:endParaRPr lang="hr-HR"/>
          </a:p>
        </p:txBody>
      </p:sp>
    </p:spTree>
    <p:extLst>
      <p:ext uri="{BB962C8B-B14F-4D97-AF65-F5344CB8AC3E}">
        <p14:creationId xmlns:p14="http://schemas.microsoft.com/office/powerpoint/2010/main" val="1211608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hr-H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7" name="Date Placeholder 6"/>
          <p:cNvSpPr>
            <a:spLocks noGrp="1"/>
          </p:cNvSpPr>
          <p:nvPr>
            <p:ph type="dt" sz="half" idx="10"/>
          </p:nvPr>
        </p:nvSpPr>
        <p:spPr/>
        <p:txBody>
          <a:bodyPr/>
          <a:lstStyle/>
          <a:p>
            <a:fld id="{7D785DF5-0D99-4637-AE20-09851F225AB0}" type="datetimeFigureOut">
              <a:rPr lang="hr-HR" smtClean="0"/>
              <a:t>28.9.2019.</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B34092F8-88B9-48E5-9B8F-3F206E5F35A9}" type="slidenum">
              <a:rPr lang="hr-HR" smtClean="0"/>
              <a:t>‹Nr.›</a:t>
            </a:fld>
            <a:endParaRPr lang="hr-HR"/>
          </a:p>
        </p:txBody>
      </p:sp>
    </p:spTree>
    <p:extLst>
      <p:ext uri="{BB962C8B-B14F-4D97-AF65-F5344CB8AC3E}">
        <p14:creationId xmlns:p14="http://schemas.microsoft.com/office/powerpoint/2010/main" val="2860745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Date Placeholder 2"/>
          <p:cNvSpPr>
            <a:spLocks noGrp="1"/>
          </p:cNvSpPr>
          <p:nvPr>
            <p:ph type="dt" sz="half" idx="10"/>
          </p:nvPr>
        </p:nvSpPr>
        <p:spPr/>
        <p:txBody>
          <a:bodyPr/>
          <a:lstStyle/>
          <a:p>
            <a:fld id="{7D785DF5-0D99-4637-AE20-09851F225AB0}" type="datetimeFigureOut">
              <a:rPr lang="hr-HR" smtClean="0"/>
              <a:t>28.9.2019.</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B34092F8-88B9-48E5-9B8F-3F206E5F35A9}" type="slidenum">
              <a:rPr lang="hr-HR" smtClean="0"/>
              <a:t>‹Nr.›</a:t>
            </a:fld>
            <a:endParaRPr lang="hr-HR"/>
          </a:p>
        </p:txBody>
      </p:sp>
    </p:spTree>
    <p:extLst>
      <p:ext uri="{BB962C8B-B14F-4D97-AF65-F5344CB8AC3E}">
        <p14:creationId xmlns:p14="http://schemas.microsoft.com/office/powerpoint/2010/main" val="725110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785DF5-0D99-4637-AE20-09851F225AB0}" type="datetimeFigureOut">
              <a:rPr lang="hr-HR" smtClean="0"/>
              <a:t>28.9.2019.</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B34092F8-88B9-48E5-9B8F-3F206E5F35A9}" type="slidenum">
              <a:rPr lang="hr-HR" smtClean="0"/>
              <a:t>‹Nr.›</a:t>
            </a:fld>
            <a:endParaRPr lang="hr-HR"/>
          </a:p>
        </p:txBody>
      </p:sp>
    </p:spTree>
    <p:extLst>
      <p:ext uri="{BB962C8B-B14F-4D97-AF65-F5344CB8AC3E}">
        <p14:creationId xmlns:p14="http://schemas.microsoft.com/office/powerpoint/2010/main" val="587445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r-H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D785DF5-0D99-4637-AE20-09851F225AB0}" type="datetimeFigureOut">
              <a:rPr lang="hr-HR" smtClean="0"/>
              <a:t>28.9.2019.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B34092F8-88B9-48E5-9B8F-3F206E5F35A9}" type="slidenum">
              <a:rPr lang="hr-HR" smtClean="0"/>
              <a:t>‹Nr.›</a:t>
            </a:fld>
            <a:endParaRPr lang="hr-HR"/>
          </a:p>
        </p:txBody>
      </p:sp>
    </p:spTree>
    <p:extLst>
      <p:ext uri="{BB962C8B-B14F-4D97-AF65-F5344CB8AC3E}">
        <p14:creationId xmlns:p14="http://schemas.microsoft.com/office/powerpoint/2010/main" val="2459007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r-H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D785DF5-0D99-4637-AE20-09851F225AB0}" type="datetimeFigureOut">
              <a:rPr lang="hr-HR" smtClean="0"/>
              <a:t>28.9.2019.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B34092F8-88B9-48E5-9B8F-3F206E5F35A9}" type="slidenum">
              <a:rPr lang="hr-HR" smtClean="0"/>
              <a:t>‹Nr.›</a:t>
            </a:fld>
            <a:endParaRPr lang="hr-HR"/>
          </a:p>
        </p:txBody>
      </p:sp>
    </p:spTree>
    <p:extLst>
      <p:ext uri="{BB962C8B-B14F-4D97-AF65-F5344CB8AC3E}">
        <p14:creationId xmlns:p14="http://schemas.microsoft.com/office/powerpoint/2010/main" val="856868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hr-HR"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785DF5-0D99-4637-AE20-09851F225AB0}" type="datetimeFigureOut">
              <a:rPr lang="hr-HR" smtClean="0"/>
              <a:t>28.9.2019.</a:t>
            </a:fld>
            <a:endParaRPr lang="hr-H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4092F8-88B9-48E5-9B8F-3F206E5F35A9}" type="slidenum">
              <a:rPr lang="hr-HR" smtClean="0"/>
              <a:t>‹Nr.›</a:t>
            </a:fld>
            <a:endParaRPr lang="hr-HR"/>
          </a:p>
        </p:txBody>
      </p:sp>
    </p:spTree>
    <p:extLst>
      <p:ext uri="{BB962C8B-B14F-4D97-AF65-F5344CB8AC3E}">
        <p14:creationId xmlns:p14="http://schemas.microsoft.com/office/powerpoint/2010/main" val="23102170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rgbClr val="404041"/>
          </a:solidFill>
          <a:latin typeface="Adobe Fan Heiti Std B" panose="020B0700000000000000" pitchFamily="34" charset="-128"/>
          <a:ea typeface="Adobe Fan Heiti Std B" panose="020B0700000000000000" pitchFamily="34"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404041"/>
          </a:solidFill>
          <a:latin typeface="Adobe Fan Heiti Std B" panose="020B0700000000000000" pitchFamily="34" charset="-128"/>
          <a:ea typeface="Adobe Fan Heiti Std B" panose="020B0700000000000000" pitchFamily="34"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04041"/>
          </a:solidFill>
          <a:latin typeface="Adobe Fan Heiti Std B" panose="020B0700000000000000" pitchFamily="34" charset="-128"/>
          <a:ea typeface="Adobe Fan Heiti Std B" panose="020B0700000000000000" pitchFamily="34"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04041"/>
          </a:solidFill>
          <a:latin typeface="Adobe Fan Heiti Std B" panose="020B0700000000000000" pitchFamily="34" charset="-128"/>
          <a:ea typeface="Adobe Fan Heiti Std B" panose="020B0700000000000000" pitchFamily="34"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04041"/>
          </a:solidFill>
          <a:latin typeface="Adobe Fan Heiti Std B" panose="020B0700000000000000" pitchFamily="34" charset="-128"/>
          <a:ea typeface="Adobe Fan Heiti Std B" panose="020B0700000000000000" pitchFamily="34"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04041"/>
          </a:solidFill>
          <a:latin typeface="Adobe Fan Heiti Std B" panose="020B0700000000000000" pitchFamily="34" charset="-128"/>
          <a:ea typeface="Adobe Fan Heiti Std B" panose="020B0700000000000000"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creativecommons.org/licenses/by-nc-nd/3.0/" TargetMode="External"/><Relationship Id="rId4" Type="http://schemas.openxmlformats.org/officeDocument/2006/relationships/hyperlink" Target="http://elrincondeyuna.blogspot.com/2013/10/" TargetMode="Externa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8" Type="http://schemas.openxmlformats.org/officeDocument/2006/relationships/hyperlink" Target="http://comtrade.un.org/" TargetMode="External"/><Relationship Id="rId3" Type="http://schemas.openxmlformats.org/officeDocument/2006/relationships/hyperlink" Target="http://data.worldbank.org/products/wdi" TargetMode="External"/><Relationship Id="rId7" Type="http://schemas.openxmlformats.org/officeDocument/2006/relationships/hyperlink" Target="http://unctadstat.unctad.org/EN/" TargetMode="External"/><Relationship Id="rId2" Type="http://schemas.openxmlformats.org/officeDocument/2006/relationships/hyperlink" Target="https://www.imf.org/en/Data" TargetMode="External"/><Relationship Id="rId1" Type="http://schemas.openxmlformats.org/officeDocument/2006/relationships/slideLayout" Target="../slideLayouts/slideLayout2.xml"/><Relationship Id="rId6" Type="http://schemas.openxmlformats.org/officeDocument/2006/relationships/hyperlink" Target="http://www.ilo.org/inform/online-information-resources/databases/stats/lang--en/index.htm" TargetMode="External"/><Relationship Id="rId5" Type="http://schemas.openxmlformats.org/officeDocument/2006/relationships/hyperlink" Target="http://stats.oecd.org/Index.aspx" TargetMode="External"/><Relationship Id="rId4" Type="http://schemas.openxmlformats.org/officeDocument/2006/relationships/hyperlink" Target="http://www.oecd-ilibrary.org/" TargetMode="External"/></Relationships>
</file>

<file path=ppt/slides/_rels/slide77.xml.rels><?xml version="1.0" encoding="UTF-8" standalone="yes"?>
<Relationships xmlns="http://schemas.openxmlformats.org/package/2006/relationships"><Relationship Id="rId3" Type="http://schemas.openxmlformats.org/officeDocument/2006/relationships/hyperlink" Target="http://www.stat.fi/index_en.html" TargetMode="External"/><Relationship Id="rId2" Type="http://schemas.openxmlformats.org/officeDocument/2006/relationships/hyperlink" Target="https://www.destatis.de/EN/Homepage.html" TargetMode="External"/><Relationship Id="rId1" Type="http://schemas.openxmlformats.org/officeDocument/2006/relationships/slideLayout" Target="../slideLayouts/slideLayout2.xml"/><Relationship Id="rId6" Type="http://schemas.openxmlformats.org/officeDocument/2006/relationships/hyperlink" Target="https://www.cbs.nl/en-gb" TargetMode="External"/><Relationship Id="rId5" Type="http://schemas.openxmlformats.org/officeDocument/2006/relationships/hyperlink" Target="https://www.dzs.hr/default_e.htm" TargetMode="External"/><Relationship Id="rId4" Type="http://schemas.openxmlformats.org/officeDocument/2006/relationships/hyperlink" Target="http://statbel.fgov.be/en/statistics/figures/" TargetMode="External"/></Relationships>
</file>

<file path=ppt/slides/_rels/slide78.xml.rels><?xml version="1.0" encoding="UTF-8" standalone="yes"?>
<Relationships xmlns="http://schemas.openxmlformats.org/package/2006/relationships"><Relationship Id="rId3" Type="http://schemas.openxmlformats.org/officeDocument/2006/relationships/hyperlink" Target="http://madb.europa.eu/madb/indexPubli.htm" TargetMode="External"/><Relationship Id="rId2" Type="http://schemas.openxmlformats.org/officeDocument/2006/relationships/hyperlink" Target="https://ec.europa.eu/info/business-economy-euro/indicators-statistics/economic-databases/macro-economic-database-ameco/ameco-database_en"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latin typeface="Calibri" panose="020F0502020204030204" pitchFamily="34" charset="0"/>
              </a:rPr>
              <a:t>C2.3 Consulting Skills</a:t>
            </a:r>
          </a:p>
        </p:txBody>
      </p:sp>
      <p:sp>
        <p:nvSpPr>
          <p:cNvPr id="3" name="Subtitle 2"/>
          <p:cNvSpPr>
            <a:spLocks noGrp="1"/>
          </p:cNvSpPr>
          <p:nvPr>
            <p:ph type="subTitle" idx="1"/>
          </p:nvPr>
        </p:nvSpPr>
        <p:spPr/>
        <p:txBody>
          <a:bodyPr/>
          <a:lstStyle/>
          <a:p>
            <a:pPr algn="r"/>
            <a:endParaRPr lang="en-GB" dirty="0"/>
          </a:p>
        </p:txBody>
      </p:sp>
    </p:spTree>
    <p:extLst>
      <p:ext uri="{BB962C8B-B14F-4D97-AF65-F5344CB8AC3E}">
        <p14:creationId xmlns:p14="http://schemas.microsoft.com/office/powerpoint/2010/main" val="1439757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Autofit/>
          </a:bodyPr>
          <a:lstStyle/>
          <a:p>
            <a:pPr eaLnBrk="1" hangingPunct="1"/>
            <a:r>
              <a:rPr lang="en-GB" altLang="x-none" sz="4000" dirty="0">
                <a:latin typeface="Calibri" panose="020F0502020204030204" pitchFamily="34" charset="0"/>
              </a:rPr>
              <a:t>How do SME owners choose </a:t>
            </a:r>
            <a:r>
              <a:rPr lang="en-GB" altLang="x-none" sz="3600" dirty="0">
                <a:latin typeface="Calibri" panose="020F0502020204030204" pitchFamily="34" charset="0"/>
              </a:rPr>
              <a:t>consultants</a:t>
            </a:r>
            <a:r>
              <a:rPr lang="en-GB" altLang="x-none" sz="4000" dirty="0">
                <a:latin typeface="Calibri" panose="020F0502020204030204" pitchFamily="34" charset="0"/>
              </a:rPr>
              <a:t>?</a:t>
            </a:r>
          </a:p>
        </p:txBody>
      </p:sp>
      <p:sp>
        <p:nvSpPr>
          <p:cNvPr id="12291" name="Rectangle 3"/>
          <p:cNvSpPr>
            <a:spLocks noGrp="1" noChangeArrowheads="1"/>
          </p:cNvSpPr>
          <p:nvPr>
            <p:ph type="body" idx="1"/>
          </p:nvPr>
        </p:nvSpPr>
        <p:spPr/>
        <p:txBody>
          <a:bodyPr/>
          <a:lstStyle/>
          <a:p>
            <a:pPr eaLnBrk="1" hangingPunct="1">
              <a:buFont typeface="Wingdings" panose="05000000000000000000" pitchFamily="2" charset="2"/>
              <a:buChar char="q"/>
            </a:pPr>
            <a:r>
              <a:rPr lang="en-GB" altLang="x-none">
                <a:latin typeface="Calibri" panose="020F0502020204030204" pitchFamily="34" charset="0"/>
              </a:rPr>
              <a:t>Word of mouth marketing</a:t>
            </a:r>
          </a:p>
          <a:p>
            <a:pPr eaLnBrk="1" hangingPunct="1">
              <a:buFont typeface="Wingdings" panose="05000000000000000000" pitchFamily="2" charset="2"/>
              <a:buChar char="q"/>
            </a:pPr>
            <a:r>
              <a:rPr lang="en-GB" altLang="x-none">
                <a:latin typeface="Calibri" panose="020F0502020204030204" pitchFamily="34" charset="0"/>
              </a:rPr>
              <a:t>Reputation</a:t>
            </a:r>
          </a:p>
          <a:p>
            <a:pPr eaLnBrk="1" hangingPunct="1">
              <a:buFont typeface="Wingdings" panose="05000000000000000000" pitchFamily="2" charset="2"/>
              <a:buChar char="q"/>
            </a:pPr>
            <a:r>
              <a:rPr lang="en-GB" altLang="x-none">
                <a:latin typeface="Calibri" panose="020F0502020204030204" pitchFamily="34" charset="0"/>
              </a:rPr>
              <a:t>Memberships</a:t>
            </a:r>
          </a:p>
          <a:p>
            <a:pPr eaLnBrk="1" hangingPunct="1">
              <a:buFont typeface="Wingdings" panose="05000000000000000000" pitchFamily="2" charset="2"/>
              <a:buChar char="q"/>
            </a:pPr>
            <a:r>
              <a:rPr lang="en-GB" altLang="x-none">
                <a:latin typeface="Calibri" panose="020F0502020204030204" pitchFamily="34" charset="0"/>
              </a:rPr>
              <a:t>Promotion</a:t>
            </a:r>
          </a:p>
          <a:p>
            <a:pPr eaLnBrk="1" hangingPunct="1">
              <a:buFont typeface="Wingdings" panose="05000000000000000000" pitchFamily="2" charset="2"/>
              <a:buChar char="q"/>
            </a:pPr>
            <a:r>
              <a:rPr lang="en-GB" altLang="x-none">
                <a:latin typeface="Calibri" panose="020F0502020204030204" pitchFamily="34" charset="0"/>
              </a:rPr>
              <a:t>Personal contacts</a:t>
            </a:r>
            <a:endParaRPr lang="en-GB" altLang="x-none" dirty="0">
              <a:latin typeface="Calibri" panose="020F0502020204030204" pitchFamily="34" charset="0"/>
            </a:endParaRPr>
          </a:p>
        </p:txBody>
      </p:sp>
    </p:spTree>
    <p:extLst>
      <p:ext uri="{BB962C8B-B14F-4D97-AF65-F5344CB8AC3E}">
        <p14:creationId xmlns:p14="http://schemas.microsoft.com/office/powerpoint/2010/main" val="38444836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title"/>
          </p:nvPr>
        </p:nvSpPr>
        <p:spPr>
          <a:xfrm>
            <a:off x="609600" y="122238"/>
            <a:ext cx="10058400" cy="1003300"/>
          </a:xfrm>
        </p:spPr>
        <p:txBody>
          <a:bodyPr/>
          <a:lstStyle/>
          <a:p>
            <a:pPr eaLnBrk="1" hangingPunct="1"/>
            <a:r>
              <a:rPr lang="en-GB" altLang="x-none" sz="3500">
                <a:latin typeface="Calibri" panose="020F0502020204030204" pitchFamily="34" charset="0"/>
              </a:rPr>
              <a:t>What clients expect from consultants?</a:t>
            </a:r>
            <a:endParaRPr lang="en-GB" altLang="x-none" sz="3500" dirty="0">
              <a:latin typeface="Calibri" panose="020F0502020204030204" pitchFamily="34" charset="0"/>
            </a:endParaRPr>
          </a:p>
        </p:txBody>
      </p:sp>
      <p:graphicFrame>
        <p:nvGraphicFramePr>
          <p:cNvPr id="13315" name="Object 4"/>
          <p:cNvGraphicFramePr>
            <a:graphicFrameLocks noGrp="1" noChangeAspect="1"/>
          </p:cNvGraphicFramePr>
          <p:nvPr>
            <p:ph idx="4294967295"/>
            <p:extLst>
              <p:ext uri="{D42A27DB-BD31-4B8C-83A1-F6EECF244321}">
                <p14:modId xmlns:p14="http://schemas.microsoft.com/office/powerpoint/2010/main" val="872809284"/>
              </p:ext>
            </p:extLst>
          </p:nvPr>
        </p:nvGraphicFramePr>
        <p:xfrm>
          <a:off x="1467698" y="1364933"/>
          <a:ext cx="8081433" cy="4230687"/>
        </p:xfrm>
        <a:graphic>
          <a:graphicData uri="http://schemas.openxmlformats.org/presentationml/2006/ole">
            <mc:AlternateContent xmlns:mc="http://schemas.openxmlformats.org/markup-compatibility/2006">
              <mc:Choice xmlns:v="urn:schemas-microsoft-com:vml" Requires="v">
                <p:oleObj spid="_x0000_s1040" name="Worksheet" r:id="rId3" imgW="4829175" imgH="3324225" progId="Excel.Sheet.8">
                  <p:embed/>
                </p:oleObj>
              </mc:Choice>
              <mc:Fallback>
                <p:oleObj name="Worksheet" r:id="rId3" imgW="4829175" imgH="3324225" progId="Excel.Sheet.8">
                  <p:embed/>
                  <p:pic>
                    <p:nvPicPr>
                      <p:cNvPr id="13315"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67698" y="1364933"/>
                        <a:ext cx="8081433" cy="42306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3316" name="Text Box 8"/>
          <p:cNvSpPr txBox="1">
            <a:spLocks noChangeArrowheads="1"/>
          </p:cNvSpPr>
          <p:nvPr/>
        </p:nvSpPr>
        <p:spPr bwMode="auto">
          <a:xfrm>
            <a:off x="287469" y="5781649"/>
            <a:ext cx="11572240" cy="30777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50000"/>
              </a:spcBef>
              <a:buClrTx/>
              <a:buSzTx/>
              <a:buFontTx/>
              <a:buNone/>
            </a:pPr>
            <a:r>
              <a:rPr lang="en-GB" altLang="x-none" sz="1400" i="1">
                <a:latin typeface="Calibri" panose="020F0502020204030204" pitchFamily="34" charset="0"/>
              </a:rPr>
              <a:t>Source: teaching materials from  prof. Jeffrey Kurtza, Small Business Consulting, University at Illinois at Urbana-Champaign</a:t>
            </a:r>
            <a:endParaRPr lang="en-GB" altLang="x-none" sz="1400" i="1" dirty="0">
              <a:latin typeface="Calibri" panose="020F0502020204030204" pitchFamily="34" charset="0"/>
            </a:endParaRPr>
          </a:p>
        </p:txBody>
      </p:sp>
    </p:spTree>
    <p:extLst>
      <p:ext uri="{BB962C8B-B14F-4D97-AF65-F5344CB8AC3E}">
        <p14:creationId xmlns:p14="http://schemas.microsoft.com/office/powerpoint/2010/main" val="28276302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a:bodyPr>
          <a:lstStyle/>
          <a:p>
            <a:r>
              <a:rPr lang="en-GB" altLang="x-none" sz="4000" dirty="0">
                <a:latin typeface="Calibri" panose="020F0502020204030204" pitchFamily="34" charset="0"/>
              </a:rPr>
              <a:t>What sets excellent consulting apart?</a:t>
            </a:r>
          </a:p>
        </p:txBody>
      </p:sp>
      <p:sp>
        <p:nvSpPr>
          <p:cNvPr id="3" name="Content Placeholder 2"/>
          <p:cNvSpPr>
            <a:spLocks noGrp="1"/>
          </p:cNvSpPr>
          <p:nvPr>
            <p:ph idx="1"/>
          </p:nvPr>
        </p:nvSpPr>
        <p:spPr>
          <a:xfrm>
            <a:off x="609600" y="2276475"/>
            <a:ext cx="10972800" cy="3854450"/>
          </a:xfrm>
        </p:spPr>
        <p:txBody>
          <a:bodyPr/>
          <a:lstStyle/>
          <a:p>
            <a:pPr marL="0" indent="0">
              <a:buFont typeface="Wingdings" pitchFamily="2" charset="2"/>
              <a:buNone/>
              <a:defRPr/>
            </a:pPr>
            <a:r>
              <a:rPr lang="en-GB" dirty="0">
                <a:solidFill>
                  <a:schemeClr val="tx2">
                    <a:lumMod val="75000"/>
                  </a:schemeClr>
                </a:solidFill>
                <a:latin typeface="Calibri" panose="020F0502020204030204" pitchFamily="34" charset="0"/>
              </a:rPr>
              <a:t>Reading: </a:t>
            </a:r>
            <a:r>
              <a:rPr lang="en-GB" dirty="0" err="1">
                <a:solidFill>
                  <a:schemeClr val="tx2">
                    <a:lumMod val="75000"/>
                  </a:schemeClr>
                </a:solidFill>
                <a:latin typeface="Calibri" panose="020F0502020204030204" pitchFamily="34" charset="0"/>
              </a:rPr>
              <a:t>Czerniawska,F</a:t>
            </a:r>
            <a:r>
              <a:rPr lang="en-GB" dirty="0">
                <a:solidFill>
                  <a:schemeClr val="tx2">
                    <a:lumMod val="75000"/>
                  </a:schemeClr>
                </a:solidFill>
                <a:latin typeface="Calibri" panose="020F0502020204030204" pitchFamily="34" charset="0"/>
              </a:rPr>
              <a:t>. (2004), What sets excellent consulting apart?, Consulting to Management, 15,3,pp.47-49</a:t>
            </a:r>
          </a:p>
        </p:txBody>
      </p:sp>
    </p:spTree>
    <p:extLst>
      <p:ext uri="{BB962C8B-B14F-4D97-AF65-F5344CB8AC3E}">
        <p14:creationId xmlns:p14="http://schemas.microsoft.com/office/powerpoint/2010/main" val="3587483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pPr eaLnBrk="1" hangingPunct="1"/>
            <a:r>
              <a:rPr lang="en-GB" altLang="x-none" sz="4000" dirty="0">
                <a:latin typeface="Calibri" panose="020F0502020204030204" pitchFamily="34" charset="0"/>
              </a:rPr>
              <a:t>Establishing Expectations and Goals</a:t>
            </a:r>
          </a:p>
        </p:txBody>
      </p:sp>
      <p:sp>
        <p:nvSpPr>
          <p:cNvPr id="15363" name="Rectangle 3"/>
          <p:cNvSpPr>
            <a:spLocks noGrp="1" noChangeArrowheads="1"/>
          </p:cNvSpPr>
          <p:nvPr>
            <p:ph type="body" idx="1"/>
          </p:nvPr>
        </p:nvSpPr>
        <p:spPr/>
        <p:txBody>
          <a:bodyPr>
            <a:normAutofit/>
          </a:bodyPr>
          <a:lstStyle/>
          <a:p>
            <a:pPr eaLnBrk="1" hangingPunct="1">
              <a:lnSpc>
                <a:spcPct val="80000"/>
              </a:lnSpc>
              <a:buFont typeface="Wingdings" panose="05000000000000000000" pitchFamily="2" charset="2"/>
              <a:buChar char="q"/>
            </a:pPr>
            <a:r>
              <a:rPr lang="en-GB" altLang="x-none" sz="2600" dirty="0">
                <a:latin typeface="Calibri" panose="020F0502020204030204" pitchFamily="34" charset="0"/>
              </a:rPr>
              <a:t>Make contact</a:t>
            </a:r>
          </a:p>
          <a:p>
            <a:pPr eaLnBrk="1" hangingPunct="1">
              <a:lnSpc>
                <a:spcPct val="80000"/>
              </a:lnSpc>
              <a:buFont typeface="Wingdings" panose="05000000000000000000" pitchFamily="2" charset="2"/>
              <a:buChar char="q"/>
            </a:pPr>
            <a:r>
              <a:rPr lang="en-GB" altLang="x-none" sz="2600" dirty="0">
                <a:latin typeface="Calibri" panose="020F0502020204030204" pitchFamily="34" charset="0"/>
              </a:rPr>
              <a:t>Initial meetings</a:t>
            </a:r>
          </a:p>
          <a:p>
            <a:pPr eaLnBrk="1" hangingPunct="1">
              <a:lnSpc>
                <a:spcPct val="80000"/>
              </a:lnSpc>
              <a:buFont typeface="Wingdings" panose="05000000000000000000" pitchFamily="2" charset="2"/>
              <a:buChar char="q"/>
            </a:pPr>
            <a:r>
              <a:rPr lang="en-GB" altLang="x-none" sz="2600" dirty="0">
                <a:latin typeface="Calibri" panose="020F0502020204030204" pitchFamily="34" charset="0"/>
              </a:rPr>
              <a:t>Address the specifics (define the problem and results, experience, action plan, role of the consultant, learning about the company, give the client information about the consultant, status of the project, fees, competition, bad experiences)</a:t>
            </a:r>
          </a:p>
          <a:p>
            <a:pPr eaLnBrk="1" hangingPunct="1">
              <a:lnSpc>
                <a:spcPct val="80000"/>
              </a:lnSpc>
              <a:buFont typeface="Wingdings" panose="05000000000000000000" pitchFamily="2" charset="2"/>
              <a:buChar char="q"/>
            </a:pPr>
            <a:r>
              <a:rPr lang="en-GB" altLang="x-none" sz="2600" dirty="0">
                <a:latin typeface="Calibri" panose="020F0502020204030204" pitchFamily="34" charset="0"/>
              </a:rPr>
              <a:t>Decision</a:t>
            </a:r>
          </a:p>
          <a:p>
            <a:pPr eaLnBrk="1" hangingPunct="1">
              <a:lnSpc>
                <a:spcPct val="80000"/>
              </a:lnSpc>
              <a:buFont typeface="Wingdings" panose="05000000000000000000" pitchFamily="2" charset="2"/>
              <a:buChar char="q"/>
            </a:pPr>
            <a:r>
              <a:rPr lang="en-GB" altLang="x-none" sz="2600" dirty="0">
                <a:latin typeface="Calibri" panose="020F0502020204030204" pitchFamily="34" charset="0"/>
              </a:rPr>
              <a:t>Prepare for a visit</a:t>
            </a:r>
          </a:p>
          <a:p>
            <a:pPr eaLnBrk="1" hangingPunct="1">
              <a:lnSpc>
                <a:spcPct val="80000"/>
              </a:lnSpc>
              <a:buFont typeface="Wingdings" panose="05000000000000000000" pitchFamily="2" charset="2"/>
              <a:buChar char="q"/>
            </a:pPr>
            <a:r>
              <a:rPr lang="en-GB" altLang="x-none" sz="2600" dirty="0">
                <a:latin typeface="Calibri" panose="020F0502020204030204" pitchFamily="34" charset="0"/>
              </a:rPr>
              <a:t>Visit the client</a:t>
            </a:r>
          </a:p>
          <a:p>
            <a:pPr eaLnBrk="1" hangingPunct="1">
              <a:lnSpc>
                <a:spcPct val="80000"/>
              </a:lnSpc>
              <a:buFont typeface="Wingdings" panose="05000000000000000000" pitchFamily="2" charset="2"/>
              <a:buChar char="q"/>
            </a:pPr>
            <a:r>
              <a:rPr lang="en-GB" altLang="x-none" sz="2600" dirty="0">
                <a:latin typeface="Calibri" panose="020F0502020204030204" pitchFamily="34" charset="0"/>
              </a:rPr>
              <a:t>Gain trust with the people who make decisions in the company</a:t>
            </a:r>
          </a:p>
        </p:txBody>
      </p:sp>
    </p:spTree>
    <p:extLst>
      <p:ext uri="{BB962C8B-B14F-4D97-AF65-F5344CB8AC3E}">
        <p14:creationId xmlns:p14="http://schemas.microsoft.com/office/powerpoint/2010/main" val="6199942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GB" altLang="x-none" dirty="0">
                <a:latin typeface="Calibri" panose="020F0502020204030204" pitchFamily="34" charset="0"/>
              </a:rPr>
              <a:t>Expectations and Promises</a:t>
            </a:r>
          </a:p>
        </p:txBody>
      </p:sp>
      <p:sp>
        <p:nvSpPr>
          <p:cNvPr id="16387" name="Rectangle 3"/>
          <p:cNvSpPr>
            <a:spLocks noGrp="1" noChangeArrowheads="1"/>
          </p:cNvSpPr>
          <p:nvPr>
            <p:ph type="body" idx="1"/>
          </p:nvPr>
        </p:nvSpPr>
        <p:spPr/>
        <p:txBody>
          <a:bodyPr/>
          <a:lstStyle/>
          <a:p>
            <a:pPr eaLnBrk="1" hangingPunct="1"/>
            <a:r>
              <a:rPr lang="en-GB" altLang="x-none">
                <a:latin typeface="Calibri" panose="020F0502020204030204" pitchFamily="34" charset="0"/>
              </a:rPr>
              <a:t>Over promise, under deliver</a:t>
            </a:r>
          </a:p>
          <a:p>
            <a:pPr eaLnBrk="1" hangingPunct="1"/>
            <a:r>
              <a:rPr lang="en-GB" altLang="x-none">
                <a:latin typeface="Calibri" panose="020F0502020204030204" pitchFamily="34" charset="0"/>
              </a:rPr>
              <a:t>Under promise, over deliver</a:t>
            </a:r>
          </a:p>
          <a:p>
            <a:pPr eaLnBrk="1" hangingPunct="1"/>
            <a:r>
              <a:rPr lang="en-GB" altLang="x-none">
                <a:latin typeface="Calibri" panose="020F0502020204030204" pitchFamily="34" charset="0"/>
              </a:rPr>
              <a:t>Deliver what you promise</a:t>
            </a:r>
          </a:p>
          <a:p>
            <a:pPr eaLnBrk="1" hangingPunct="1"/>
            <a:endParaRPr lang="en-GB" altLang="x-none">
              <a:latin typeface="Calibri" panose="020F0502020204030204" pitchFamily="34" charset="0"/>
            </a:endParaRPr>
          </a:p>
          <a:p>
            <a:pPr eaLnBrk="1" hangingPunct="1"/>
            <a:r>
              <a:rPr lang="en-GB" altLang="x-none">
                <a:latin typeface="Calibri" panose="020F0502020204030204" pitchFamily="34" charset="0"/>
              </a:rPr>
              <a:t>What is the best technique?</a:t>
            </a:r>
            <a:endParaRPr lang="en-GB" altLang="x-none" dirty="0">
              <a:latin typeface="Calibri" panose="020F0502020204030204" pitchFamily="34" charset="0"/>
            </a:endParaRPr>
          </a:p>
        </p:txBody>
      </p:sp>
    </p:spTree>
    <p:extLst>
      <p:ext uri="{BB962C8B-B14F-4D97-AF65-F5344CB8AC3E}">
        <p14:creationId xmlns:p14="http://schemas.microsoft.com/office/powerpoint/2010/main" val="39094650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912285" y="333376"/>
            <a:ext cx="9961033" cy="968375"/>
          </a:xfrm>
        </p:spPr>
        <p:txBody>
          <a:bodyPr/>
          <a:lstStyle/>
          <a:p>
            <a:pPr eaLnBrk="1" hangingPunct="1"/>
            <a:r>
              <a:rPr lang="en-GB" altLang="x-none" dirty="0">
                <a:latin typeface="Calibri" panose="020F0502020204030204" pitchFamily="34" charset="0"/>
              </a:rPr>
              <a:t>Blame and Recognition </a:t>
            </a:r>
          </a:p>
        </p:txBody>
      </p:sp>
      <p:sp>
        <p:nvSpPr>
          <p:cNvPr id="17411" name="Rectangle 3"/>
          <p:cNvSpPr>
            <a:spLocks noGrp="1" noChangeArrowheads="1"/>
          </p:cNvSpPr>
          <p:nvPr>
            <p:ph type="body" idx="1"/>
          </p:nvPr>
        </p:nvSpPr>
        <p:spPr/>
        <p:txBody>
          <a:bodyPr/>
          <a:lstStyle/>
          <a:p>
            <a:pPr eaLnBrk="1" hangingPunct="1">
              <a:buClr>
                <a:srgbClr val="404041"/>
              </a:buClr>
            </a:pPr>
            <a:r>
              <a:rPr lang="en-GB" altLang="x-none" dirty="0">
                <a:latin typeface="Calibri" panose="020F0502020204030204" pitchFamily="34" charset="0"/>
              </a:rPr>
              <a:t>If you do well, you’re a good consultant</a:t>
            </a:r>
          </a:p>
          <a:p>
            <a:pPr eaLnBrk="1" hangingPunct="1">
              <a:buClr>
                <a:srgbClr val="404041"/>
              </a:buClr>
            </a:pPr>
            <a:r>
              <a:rPr lang="en-GB" altLang="x-none" dirty="0">
                <a:solidFill>
                  <a:srgbClr val="000000"/>
                </a:solidFill>
                <a:latin typeface="Calibri" panose="020F0502020204030204" pitchFamily="34" charset="0"/>
              </a:rPr>
              <a:t>If you do badly, your firm is bad</a:t>
            </a:r>
          </a:p>
          <a:p>
            <a:pPr eaLnBrk="1" hangingPunct="1">
              <a:buClr>
                <a:srgbClr val="404041"/>
              </a:buClr>
              <a:buFont typeface="Wingdings" pitchFamily="2" charset="2"/>
              <a:buNone/>
            </a:pPr>
            <a:endParaRPr lang="en-GB" altLang="x-none" dirty="0">
              <a:solidFill>
                <a:srgbClr val="000000"/>
              </a:solidFill>
              <a:latin typeface="Calibri" panose="020F0502020204030204" pitchFamily="34" charset="0"/>
            </a:endParaRPr>
          </a:p>
          <a:p>
            <a:pPr eaLnBrk="1" hangingPunct="1">
              <a:buClr>
                <a:srgbClr val="404041"/>
              </a:buClr>
            </a:pPr>
            <a:r>
              <a:rPr lang="en-GB" altLang="x-none" dirty="0">
                <a:solidFill>
                  <a:srgbClr val="000000"/>
                </a:solidFill>
                <a:latin typeface="Calibri" panose="020F0502020204030204" pitchFamily="34" charset="0"/>
              </a:rPr>
              <a:t>If you do well, you’re a good student</a:t>
            </a:r>
          </a:p>
          <a:p>
            <a:pPr eaLnBrk="1" hangingPunct="1">
              <a:buClr>
                <a:srgbClr val="404041"/>
              </a:buClr>
            </a:pPr>
            <a:r>
              <a:rPr lang="en-GB" altLang="x-none" dirty="0">
                <a:solidFill>
                  <a:srgbClr val="000000"/>
                </a:solidFill>
                <a:latin typeface="Calibri" panose="020F0502020204030204" pitchFamily="34" charset="0"/>
              </a:rPr>
              <a:t>If you do </a:t>
            </a:r>
            <a:r>
              <a:rPr lang="en-GB" altLang="x-none" dirty="0">
                <a:latin typeface="Calibri" panose="020F0502020204030204" pitchFamily="34" charset="0"/>
              </a:rPr>
              <a:t>badly, there’s another example of a bad student</a:t>
            </a:r>
          </a:p>
        </p:txBody>
      </p:sp>
      <p:sp>
        <p:nvSpPr>
          <p:cNvPr id="2" name="TextBox 1"/>
          <p:cNvSpPr txBox="1"/>
          <p:nvPr/>
        </p:nvSpPr>
        <p:spPr>
          <a:xfrm>
            <a:off x="431801" y="4970464"/>
            <a:ext cx="10945284" cy="369332"/>
          </a:xfrm>
          <a:prstGeom prst="rect">
            <a:avLst/>
          </a:prstGeom>
          <a:noFill/>
        </p:spPr>
        <p:txBody>
          <a:bodyPr>
            <a:spAutoFit/>
          </a:bodyPr>
          <a:lstStyle/>
          <a:p>
            <a:pPr>
              <a:defRPr/>
            </a:pPr>
            <a:r>
              <a:rPr lang="en-GB" b="1">
                <a:solidFill>
                  <a:schemeClr val="tx2">
                    <a:lumMod val="75000"/>
                  </a:schemeClr>
                </a:solidFill>
              </a:rPr>
              <a:t>Reading: Czerniawska, F. (2006), Consultant:Good Consulting Firm: Bad, Consulting to Management, 17,2, pp.3-5</a:t>
            </a:r>
            <a:endParaRPr lang="en-GB" b="1" dirty="0">
              <a:solidFill>
                <a:schemeClr val="tx2">
                  <a:lumMod val="75000"/>
                </a:schemeClr>
              </a:solidFill>
            </a:endParaRPr>
          </a:p>
        </p:txBody>
      </p:sp>
    </p:spTree>
    <p:extLst>
      <p:ext uri="{BB962C8B-B14F-4D97-AF65-F5344CB8AC3E}">
        <p14:creationId xmlns:p14="http://schemas.microsoft.com/office/powerpoint/2010/main" val="18255520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title"/>
          </p:nvPr>
        </p:nvSpPr>
        <p:spPr>
          <a:xfrm>
            <a:off x="609600" y="122239"/>
            <a:ext cx="10058400" cy="930275"/>
          </a:xfrm>
        </p:spPr>
        <p:txBody>
          <a:bodyPr/>
          <a:lstStyle/>
          <a:p>
            <a:pPr eaLnBrk="1" hangingPunct="1"/>
            <a:r>
              <a:rPr lang="en-GB" altLang="x-none">
                <a:latin typeface="Calibri" panose="020F0502020204030204" pitchFamily="34" charset="0"/>
              </a:rPr>
              <a:t>The Promise Pyramid</a:t>
            </a:r>
            <a:endParaRPr lang="en-GB" altLang="x-none" dirty="0">
              <a:latin typeface="Calibri" panose="020F0502020204030204" pitchFamily="34" charset="0"/>
            </a:endParaRPr>
          </a:p>
        </p:txBody>
      </p:sp>
      <p:pic>
        <p:nvPicPr>
          <p:cNvPr id="1843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7533" y="1196975"/>
            <a:ext cx="9855200" cy="50403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8436" name="Text Box 6"/>
          <p:cNvSpPr txBox="1">
            <a:spLocks noChangeArrowheads="1"/>
          </p:cNvSpPr>
          <p:nvPr/>
        </p:nvSpPr>
        <p:spPr bwMode="auto">
          <a:xfrm>
            <a:off x="789517" y="6329363"/>
            <a:ext cx="10778067"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hr-HR" altLang="x-none" sz="1800"/>
          </a:p>
        </p:txBody>
      </p:sp>
      <p:sp>
        <p:nvSpPr>
          <p:cNvPr id="18437" name="Text Box 7"/>
          <p:cNvSpPr txBox="1">
            <a:spLocks noChangeArrowheads="1"/>
          </p:cNvSpPr>
          <p:nvPr/>
        </p:nvSpPr>
        <p:spPr bwMode="auto">
          <a:xfrm>
            <a:off x="527050" y="6062411"/>
            <a:ext cx="11040533" cy="3079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50000"/>
              </a:spcBef>
              <a:buClrTx/>
              <a:buSzTx/>
              <a:buFontTx/>
              <a:buNone/>
            </a:pPr>
            <a:r>
              <a:rPr lang="en-GB" altLang="x-none" sz="1400" i="1">
                <a:latin typeface="Calibri" panose="020F0502020204030204" pitchFamily="34" charset="0"/>
              </a:rPr>
              <a:t>Source: Czerniewska, F. (2006), Consultant: Good Consulting Firm: Bad, Consulting to Management</a:t>
            </a:r>
            <a:endParaRPr lang="en-GB" altLang="x-none" sz="1400" i="1" dirty="0">
              <a:latin typeface="Calibri" panose="020F0502020204030204" pitchFamily="34" charset="0"/>
            </a:endParaRPr>
          </a:p>
        </p:txBody>
      </p:sp>
    </p:spTree>
    <p:extLst>
      <p:ext uri="{BB962C8B-B14F-4D97-AF65-F5344CB8AC3E}">
        <p14:creationId xmlns:p14="http://schemas.microsoft.com/office/powerpoint/2010/main" val="31336434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GB" altLang="x-none" dirty="0">
                <a:latin typeface="Calibri" panose="020F0502020204030204" pitchFamily="34" charset="0"/>
              </a:rPr>
              <a:t>Formalising the Agreement</a:t>
            </a:r>
          </a:p>
        </p:txBody>
      </p:sp>
    </p:spTree>
    <p:extLst>
      <p:ext uri="{BB962C8B-B14F-4D97-AF65-F5344CB8AC3E}">
        <p14:creationId xmlns:p14="http://schemas.microsoft.com/office/powerpoint/2010/main" val="8711015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GB" altLang="x-none" dirty="0">
                <a:latin typeface="Calibri" panose="020F0502020204030204" pitchFamily="34" charset="0"/>
              </a:rPr>
              <a:t>Preparation of the Proposal</a:t>
            </a:r>
          </a:p>
        </p:txBody>
      </p:sp>
      <p:sp>
        <p:nvSpPr>
          <p:cNvPr id="4099" name="Rectangle 3"/>
          <p:cNvSpPr>
            <a:spLocks noGrp="1" noChangeArrowheads="1"/>
          </p:cNvSpPr>
          <p:nvPr>
            <p:ph type="body" idx="1"/>
          </p:nvPr>
        </p:nvSpPr>
        <p:spPr/>
        <p:txBody>
          <a:bodyPr/>
          <a:lstStyle/>
          <a:p>
            <a:pPr eaLnBrk="1" hangingPunct="1"/>
            <a:r>
              <a:rPr lang="en-GB" altLang="x-none" dirty="0">
                <a:latin typeface="Calibri" panose="020F0502020204030204" pitchFamily="34" charset="0"/>
              </a:rPr>
              <a:t>Obligation of the consultant</a:t>
            </a:r>
          </a:p>
          <a:p>
            <a:pPr eaLnBrk="1" hangingPunct="1"/>
            <a:r>
              <a:rPr lang="en-GB" altLang="x-none" dirty="0">
                <a:latin typeface="Calibri" panose="020F0502020204030204" pitchFamily="34" charset="0"/>
              </a:rPr>
              <a:t>Format of the proposal – oral or written</a:t>
            </a:r>
          </a:p>
          <a:p>
            <a:pPr eaLnBrk="1" hangingPunct="1"/>
            <a:r>
              <a:rPr lang="en-GB" altLang="x-none" dirty="0">
                <a:latin typeface="Calibri" panose="020F0502020204030204" pitchFamily="34" charset="0"/>
              </a:rPr>
              <a:t>The phase of formalising the relationship between the client and the consultant starts with the proposal and finishes with the signing of the agreement</a:t>
            </a:r>
          </a:p>
          <a:p>
            <a:pPr eaLnBrk="1" hangingPunct="1">
              <a:buFont typeface="Wingdings" pitchFamily="2" charset="2"/>
              <a:buNone/>
            </a:pPr>
            <a:endParaRPr lang="en-GB" altLang="x-none" dirty="0">
              <a:latin typeface="Calibri" panose="020F0502020204030204" pitchFamily="34" charset="0"/>
            </a:endParaRPr>
          </a:p>
        </p:txBody>
      </p:sp>
    </p:spTree>
    <p:extLst>
      <p:ext uri="{BB962C8B-B14F-4D97-AF65-F5344CB8AC3E}">
        <p14:creationId xmlns:p14="http://schemas.microsoft.com/office/powerpoint/2010/main" val="4470453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altLang="x-none" dirty="0">
                <a:latin typeface="Calibri" panose="020F0502020204030204" pitchFamily="34" charset="0"/>
              </a:rPr>
              <a:t>Open Questions</a:t>
            </a:r>
          </a:p>
        </p:txBody>
      </p:sp>
      <p:sp>
        <p:nvSpPr>
          <p:cNvPr id="5123" name="Rectangle 3"/>
          <p:cNvSpPr>
            <a:spLocks noGrp="1" noChangeArrowheads="1"/>
          </p:cNvSpPr>
          <p:nvPr>
            <p:ph type="body" idx="1"/>
          </p:nvPr>
        </p:nvSpPr>
        <p:spPr/>
        <p:txBody>
          <a:bodyPr/>
          <a:lstStyle/>
          <a:p>
            <a:pPr eaLnBrk="1" hangingPunct="1"/>
            <a:r>
              <a:rPr lang="en-GB" altLang="x-none" dirty="0">
                <a:latin typeface="Calibri" panose="020F0502020204030204" pitchFamily="34" charset="0"/>
              </a:rPr>
              <a:t>Expectations of the client</a:t>
            </a:r>
          </a:p>
          <a:p>
            <a:pPr eaLnBrk="1" hangingPunct="1"/>
            <a:r>
              <a:rPr lang="en-GB" altLang="x-none" dirty="0">
                <a:latin typeface="Calibri" panose="020F0502020204030204" pitchFamily="34" charset="0"/>
              </a:rPr>
              <a:t>Project strategies</a:t>
            </a:r>
          </a:p>
          <a:p>
            <a:pPr eaLnBrk="1" hangingPunct="1"/>
            <a:r>
              <a:rPr lang="en-GB" altLang="x-none" dirty="0">
                <a:latin typeface="Calibri" panose="020F0502020204030204" pitchFamily="34" charset="0"/>
              </a:rPr>
              <a:t>Tasks and responsibilities – time frame</a:t>
            </a:r>
          </a:p>
        </p:txBody>
      </p:sp>
    </p:spTree>
    <p:extLst>
      <p:ext uri="{BB962C8B-B14F-4D97-AF65-F5344CB8AC3E}">
        <p14:creationId xmlns:p14="http://schemas.microsoft.com/office/powerpoint/2010/main" val="79683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74E2B9-ED11-45B6-85C5-FE3CAB8080DC}"/>
              </a:ext>
            </a:extLst>
          </p:cNvPr>
          <p:cNvSpPr>
            <a:spLocks noGrp="1"/>
          </p:cNvSpPr>
          <p:nvPr>
            <p:ph type="title"/>
          </p:nvPr>
        </p:nvSpPr>
        <p:spPr/>
        <p:txBody>
          <a:bodyPr/>
          <a:lstStyle/>
          <a:p>
            <a:r>
              <a:rPr lang="de-DE" dirty="0">
                <a:latin typeface="+mn-lt"/>
              </a:rPr>
              <a:t>Learning </a:t>
            </a:r>
            <a:r>
              <a:rPr lang="de-DE" dirty="0" err="1">
                <a:latin typeface="+mn-lt"/>
              </a:rPr>
              <a:t>Objectives</a:t>
            </a:r>
            <a:endParaRPr lang="de-DE" dirty="0">
              <a:latin typeface="+mn-lt"/>
            </a:endParaRPr>
          </a:p>
        </p:txBody>
      </p:sp>
      <p:sp>
        <p:nvSpPr>
          <p:cNvPr id="3" name="Inhaltsplatzhalter 2">
            <a:extLst>
              <a:ext uri="{FF2B5EF4-FFF2-40B4-BE49-F238E27FC236}">
                <a16:creationId xmlns:a16="http://schemas.microsoft.com/office/drawing/2014/main" id="{C24F7765-E326-4AA6-9C38-4D26AA643A14}"/>
              </a:ext>
            </a:extLst>
          </p:cNvPr>
          <p:cNvSpPr>
            <a:spLocks noGrp="1"/>
          </p:cNvSpPr>
          <p:nvPr>
            <p:ph idx="1"/>
          </p:nvPr>
        </p:nvSpPr>
        <p:spPr/>
        <p:txBody>
          <a:bodyPr>
            <a:normAutofit/>
          </a:bodyPr>
          <a:lstStyle/>
          <a:p>
            <a:pPr lvl="0" fontAlgn="base"/>
            <a:r>
              <a:rPr lang="en-GB" dirty="0">
                <a:latin typeface="+mn-lt"/>
              </a:rPr>
              <a:t>to understand tasks and role of the consultant in the company </a:t>
            </a:r>
            <a:endParaRPr lang="de-DE" dirty="0">
              <a:latin typeface="+mn-lt"/>
            </a:endParaRPr>
          </a:p>
          <a:p>
            <a:pPr lvl="0" fontAlgn="base"/>
            <a:r>
              <a:rPr lang="en-GB" dirty="0">
                <a:latin typeface="+mn-lt"/>
              </a:rPr>
              <a:t>to identify and recognize characteristics of the good consultants</a:t>
            </a:r>
            <a:endParaRPr lang="de-DE" dirty="0">
              <a:latin typeface="+mn-lt"/>
            </a:endParaRPr>
          </a:p>
          <a:p>
            <a:pPr lvl="0" fontAlgn="base"/>
            <a:r>
              <a:rPr lang="en-GB" dirty="0">
                <a:latin typeface="+mn-lt"/>
              </a:rPr>
              <a:t>to differentiate and explain different approaches to consulting</a:t>
            </a:r>
            <a:endParaRPr lang="de-DE" dirty="0">
              <a:latin typeface="+mn-lt"/>
            </a:endParaRPr>
          </a:p>
          <a:p>
            <a:pPr lvl="0" fontAlgn="base"/>
            <a:r>
              <a:rPr lang="en-GB" dirty="0">
                <a:latin typeface="+mn-lt"/>
              </a:rPr>
              <a:t>to understand and apply “the promise pyramid” methodology in its consulting processes</a:t>
            </a:r>
            <a:endParaRPr lang="de-DE" dirty="0">
              <a:latin typeface="+mn-lt"/>
            </a:endParaRPr>
          </a:p>
          <a:p>
            <a:pPr lvl="0" fontAlgn="base"/>
            <a:r>
              <a:rPr lang="en-GB" dirty="0">
                <a:latin typeface="+mn-lt"/>
              </a:rPr>
              <a:t>to define and differentiate different phases in the consulting processes</a:t>
            </a:r>
            <a:endParaRPr lang="de-DE" dirty="0">
              <a:latin typeface="+mn-lt"/>
            </a:endParaRPr>
          </a:p>
          <a:p>
            <a:pPr lvl="0" fontAlgn="base"/>
            <a:r>
              <a:rPr lang="en-GB" dirty="0">
                <a:latin typeface="+mn-lt"/>
              </a:rPr>
              <a:t>to understand and discuss about open questions and problems in the relationship SME owners-consultant</a:t>
            </a:r>
            <a:endParaRPr lang="de-DE" dirty="0">
              <a:latin typeface="+mn-lt"/>
            </a:endParaRPr>
          </a:p>
          <a:p>
            <a:endParaRPr lang="de-DE" dirty="0">
              <a:latin typeface="+mn-lt"/>
            </a:endParaRPr>
          </a:p>
        </p:txBody>
      </p:sp>
    </p:spTree>
    <p:extLst>
      <p:ext uri="{BB962C8B-B14F-4D97-AF65-F5344CB8AC3E}">
        <p14:creationId xmlns:p14="http://schemas.microsoft.com/office/powerpoint/2010/main" val="8975556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x-none">
                <a:latin typeface="Calibri" panose="020F0502020204030204" pitchFamily="34" charset="0"/>
              </a:rPr>
              <a:t>Terminology</a:t>
            </a:r>
            <a:endParaRPr lang="en-GB" altLang="x-none" dirty="0">
              <a:latin typeface="Calibri" panose="020F0502020204030204" pitchFamily="34" charset="0"/>
            </a:endParaRPr>
          </a:p>
        </p:txBody>
      </p:sp>
      <p:sp>
        <p:nvSpPr>
          <p:cNvPr id="6147" name="Rectangle 3"/>
          <p:cNvSpPr>
            <a:spLocks noGrp="1" noChangeArrowheads="1"/>
          </p:cNvSpPr>
          <p:nvPr>
            <p:ph type="body" idx="1"/>
          </p:nvPr>
        </p:nvSpPr>
        <p:spPr/>
        <p:txBody>
          <a:bodyPr/>
          <a:lstStyle/>
          <a:p>
            <a:pPr eaLnBrk="1" hangingPunct="1">
              <a:lnSpc>
                <a:spcPct val="90000"/>
              </a:lnSpc>
            </a:pPr>
            <a:r>
              <a:rPr lang="en-GB" altLang="x-none" dirty="0">
                <a:latin typeface="Calibri" panose="020F0502020204030204" pitchFamily="34" charset="0"/>
              </a:rPr>
              <a:t>Project proposal</a:t>
            </a:r>
          </a:p>
          <a:p>
            <a:pPr lvl="1" eaLnBrk="1" hangingPunct="1">
              <a:lnSpc>
                <a:spcPct val="90000"/>
              </a:lnSpc>
            </a:pPr>
            <a:r>
              <a:rPr lang="en-GB" altLang="x-none" dirty="0">
                <a:latin typeface="Calibri" panose="020F0502020204030204" pitchFamily="34" charset="0"/>
              </a:rPr>
              <a:t>Tenders</a:t>
            </a:r>
          </a:p>
          <a:p>
            <a:pPr eaLnBrk="1" hangingPunct="1">
              <a:lnSpc>
                <a:spcPct val="90000"/>
              </a:lnSpc>
            </a:pPr>
            <a:r>
              <a:rPr lang="en-GB" altLang="x-none" dirty="0">
                <a:latin typeface="Calibri" panose="020F0502020204030204" pitchFamily="34" charset="0"/>
              </a:rPr>
              <a:t>Agreement</a:t>
            </a:r>
          </a:p>
          <a:p>
            <a:pPr lvl="1" eaLnBrk="1" hangingPunct="1">
              <a:lnSpc>
                <a:spcPct val="90000"/>
              </a:lnSpc>
            </a:pPr>
            <a:r>
              <a:rPr lang="en-GB" altLang="x-none" dirty="0">
                <a:latin typeface="Calibri" panose="020F0502020204030204" pitchFamily="34" charset="0"/>
              </a:rPr>
              <a:t>Legal considerations</a:t>
            </a:r>
          </a:p>
          <a:p>
            <a:pPr eaLnBrk="1" hangingPunct="1">
              <a:lnSpc>
                <a:spcPct val="90000"/>
              </a:lnSpc>
            </a:pPr>
            <a:r>
              <a:rPr lang="en-GB" altLang="x-none" dirty="0">
                <a:latin typeface="Calibri" panose="020F0502020204030204" pitchFamily="34" charset="0"/>
              </a:rPr>
              <a:t>Letter of agreement</a:t>
            </a:r>
          </a:p>
          <a:p>
            <a:pPr lvl="1" eaLnBrk="1" hangingPunct="1">
              <a:lnSpc>
                <a:spcPct val="90000"/>
              </a:lnSpc>
            </a:pPr>
            <a:r>
              <a:rPr lang="en-GB" altLang="x-none" dirty="0">
                <a:latin typeface="Calibri" panose="020F0502020204030204" pitchFamily="34" charset="0"/>
              </a:rPr>
              <a:t>Consultants often prepare it, simple format</a:t>
            </a:r>
          </a:p>
          <a:p>
            <a:pPr lvl="1" eaLnBrk="1" hangingPunct="1">
              <a:lnSpc>
                <a:spcPct val="90000"/>
              </a:lnSpc>
            </a:pPr>
            <a:r>
              <a:rPr lang="en-GB" altLang="x-none" dirty="0">
                <a:latin typeface="Calibri" panose="020F0502020204030204" pitchFamily="34" charset="0"/>
              </a:rPr>
              <a:t>Usually for small projects</a:t>
            </a:r>
          </a:p>
          <a:p>
            <a:pPr lvl="1" eaLnBrk="1" hangingPunct="1">
              <a:lnSpc>
                <a:spcPct val="90000"/>
              </a:lnSpc>
            </a:pPr>
            <a:r>
              <a:rPr lang="en-GB" altLang="x-none" dirty="0">
                <a:latin typeface="Calibri" panose="020F0502020204030204" pitchFamily="34" charset="0"/>
              </a:rPr>
              <a:t>Covers important points </a:t>
            </a:r>
          </a:p>
          <a:p>
            <a:pPr eaLnBrk="1" hangingPunct="1">
              <a:lnSpc>
                <a:spcPct val="90000"/>
              </a:lnSpc>
            </a:pPr>
            <a:endParaRPr lang="en-GB" altLang="x-none" dirty="0">
              <a:latin typeface="Calibri" panose="020F0502020204030204" pitchFamily="34" charset="0"/>
            </a:endParaRPr>
          </a:p>
        </p:txBody>
      </p:sp>
    </p:spTree>
    <p:extLst>
      <p:ext uri="{BB962C8B-B14F-4D97-AF65-F5344CB8AC3E}">
        <p14:creationId xmlns:p14="http://schemas.microsoft.com/office/powerpoint/2010/main" val="5131593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x-none" dirty="0">
                <a:latin typeface="Calibri" panose="020F0502020204030204" pitchFamily="34" charset="0"/>
              </a:rPr>
              <a:t>Choosing the Format</a:t>
            </a:r>
          </a:p>
        </p:txBody>
      </p:sp>
      <p:sp>
        <p:nvSpPr>
          <p:cNvPr id="7171" name="Rectangle 3"/>
          <p:cNvSpPr>
            <a:spLocks noGrp="1" noChangeArrowheads="1"/>
          </p:cNvSpPr>
          <p:nvPr>
            <p:ph type="body" idx="1"/>
          </p:nvPr>
        </p:nvSpPr>
        <p:spPr/>
        <p:txBody>
          <a:bodyPr/>
          <a:lstStyle/>
          <a:p>
            <a:pPr eaLnBrk="1" hangingPunct="1"/>
            <a:r>
              <a:rPr lang="en-GB" altLang="x-none" dirty="0">
                <a:latin typeface="Calibri" panose="020F0502020204030204" pitchFamily="34" charset="0"/>
              </a:rPr>
              <a:t>Depends primarily on the client’s requirements and expectations</a:t>
            </a:r>
          </a:p>
          <a:p>
            <a:pPr eaLnBrk="1" hangingPunct="1"/>
            <a:r>
              <a:rPr lang="en-GB" altLang="x-none" dirty="0">
                <a:latin typeface="Calibri" panose="020F0502020204030204" pitchFamily="34" charset="0"/>
              </a:rPr>
              <a:t>Clients are concerned about protecting their information</a:t>
            </a:r>
          </a:p>
          <a:p>
            <a:pPr eaLnBrk="1" hangingPunct="1"/>
            <a:r>
              <a:rPr lang="en-GB" altLang="x-none" dirty="0">
                <a:latin typeface="Calibri" panose="020F0502020204030204" pitchFamily="34" charset="0"/>
              </a:rPr>
              <a:t>Oral or written?</a:t>
            </a:r>
          </a:p>
          <a:p>
            <a:pPr lvl="1" eaLnBrk="1" hangingPunct="1"/>
            <a:r>
              <a:rPr lang="en-GB" altLang="x-none" dirty="0">
                <a:latin typeface="Calibri" panose="020F0502020204030204" pitchFamily="34" charset="0"/>
              </a:rPr>
              <a:t>Depends on the project, situation and expectations</a:t>
            </a:r>
          </a:p>
          <a:p>
            <a:pPr lvl="1" eaLnBrk="1" hangingPunct="1"/>
            <a:r>
              <a:rPr lang="en-GB" altLang="x-none" dirty="0">
                <a:latin typeface="Calibri" panose="020F0502020204030204" pitchFamily="34" charset="0"/>
              </a:rPr>
              <a:t>Written is more common– why?</a:t>
            </a:r>
          </a:p>
        </p:txBody>
      </p:sp>
    </p:spTree>
    <p:extLst>
      <p:ext uri="{BB962C8B-B14F-4D97-AF65-F5344CB8AC3E}">
        <p14:creationId xmlns:p14="http://schemas.microsoft.com/office/powerpoint/2010/main" val="9983213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x-none" dirty="0">
                <a:latin typeface="Calibri" panose="020F0502020204030204" pitchFamily="34" charset="0"/>
              </a:rPr>
              <a:t>Contents of a Good Proposal</a:t>
            </a:r>
          </a:p>
        </p:txBody>
      </p:sp>
      <p:sp>
        <p:nvSpPr>
          <p:cNvPr id="8195" name="Rectangle 3"/>
          <p:cNvSpPr>
            <a:spLocks noGrp="1" noChangeArrowheads="1"/>
          </p:cNvSpPr>
          <p:nvPr>
            <p:ph type="body" idx="1"/>
          </p:nvPr>
        </p:nvSpPr>
        <p:spPr/>
        <p:txBody>
          <a:bodyPr/>
          <a:lstStyle/>
          <a:p>
            <a:pPr eaLnBrk="1" hangingPunct="1"/>
            <a:r>
              <a:rPr lang="en-GB" altLang="x-none" dirty="0">
                <a:latin typeface="Calibri" panose="020F0502020204030204" pitchFamily="34" charset="0"/>
              </a:rPr>
              <a:t>A well-defined proposal describes the major parts of the consulting project</a:t>
            </a:r>
          </a:p>
          <a:p>
            <a:pPr eaLnBrk="1" hangingPunct="1"/>
            <a:r>
              <a:rPr lang="en-GB" altLang="x-none" dirty="0">
                <a:latin typeface="Calibri" panose="020F0502020204030204" pitchFamily="34" charset="0"/>
              </a:rPr>
              <a:t>Eliminates 90% of the problems that are likely to arise during the consulting process</a:t>
            </a:r>
          </a:p>
        </p:txBody>
      </p:sp>
    </p:spTree>
    <p:extLst>
      <p:ext uri="{BB962C8B-B14F-4D97-AF65-F5344CB8AC3E}">
        <p14:creationId xmlns:p14="http://schemas.microsoft.com/office/powerpoint/2010/main" val="28629914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x-none" dirty="0">
                <a:latin typeface="Calibri" panose="020F0502020204030204" pitchFamily="34" charset="0"/>
              </a:rPr>
              <a:t>Sections of the Agreement</a:t>
            </a:r>
          </a:p>
        </p:txBody>
      </p:sp>
      <p:sp>
        <p:nvSpPr>
          <p:cNvPr id="11267" name="Rectangle 3"/>
          <p:cNvSpPr>
            <a:spLocks noGrp="1" noChangeArrowheads="1"/>
          </p:cNvSpPr>
          <p:nvPr>
            <p:ph type="body" idx="1"/>
          </p:nvPr>
        </p:nvSpPr>
        <p:spPr/>
        <p:txBody>
          <a:bodyPr/>
          <a:lstStyle/>
          <a:p>
            <a:pPr eaLnBrk="1" hangingPunct="1"/>
            <a:r>
              <a:rPr lang="en-GB" altLang="x-none" sz="2600" dirty="0">
                <a:latin typeface="Calibri" panose="020F0502020204030204" pitchFamily="34" charset="0"/>
              </a:rPr>
              <a:t>Introductory Paragraph</a:t>
            </a:r>
          </a:p>
          <a:p>
            <a:pPr eaLnBrk="1" hangingPunct="1"/>
            <a:r>
              <a:rPr lang="en-GB" altLang="x-none" sz="2600" dirty="0">
                <a:latin typeface="Calibri" panose="020F0502020204030204" pitchFamily="34" charset="0"/>
              </a:rPr>
              <a:t>Objectives and Expected Benefits</a:t>
            </a:r>
          </a:p>
          <a:p>
            <a:pPr eaLnBrk="1" hangingPunct="1"/>
            <a:r>
              <a:rPr lang="en-GB" altLang="x-none" sz="2600" dirty="0">
                <a:latin typeface="Calibri" panose="020F0502020204030204" pitchFamily="34" charset="0"/>
              </a:rPr>
              <a:t>Background</a:t>
            </a:r>
          </a:p>
          <a:p>
            <a:pPr eaLnBrk="1" hangingPunct="1"/>
            <a:r>
              <a:rPr lang="en-GB" altLang="x-none" sz="2600" dirty="0">
                <a:latin typeface="Calibri" panose="020F0502020204030204" pitchFamily="34" charset="0"/>
              </a:rPr>
              <a:t>Project Plan</a:t>
            </a:r>
          </a:p>
          <a:p>
            <a:pPr eaLnBrk="1" hangingPunct="1"/>
            <a:r>
              <a:rPr lang="en-GB" altLang="x-none" sz="2600" dirty="0">
                <a:latin typeface="Calibri" panose="020F0502020204030204" pitchFamily="34" charset="0"/>
              </a:rPr>
              <a:t>Timetable</a:t>
            </a:r>
          </a:p>
          <a:p>
            <a:pPr eaLnBrk="1" hangingPunct="1"/>
            <a:r>
              <a:rPr lang="en-GB" altLang="x-none" sz="2600" dirty="0">
                <a:latin typeface="Calibri" panose="020F0502020204030204" pitchFamily="34" charset="0"/>
              </a:rPr>
              <a:t>Confidentiality</a:t>
            </a:r>
          </a:p>
          <a:p>
            <a:pPr eaLnBrk="1" hangingPunct="1"/>
            <a:r>
              <a:rPr lang="en-GB" altLang="x-none" sz="2600" dirty="0">
                <a:latin typeface="Calibri" panose="020F0502020204030204" pitchFamily="34" charset="0"/>
              </a:rPr>
              <a:t>Project Costs and Terms</a:t>
            </a:r>
          </a:p>
          <a:p>
            <a:pPr eaLnBrk="1" hangingPunct="1"/>
            <a:r>
              <a:rPr lang="en-GB" altLang="x-none" sz="2600" dirty="0">
                <a:latin typeface="Calibri" panose="020F0502020204030204" pitchFamily="34" charset="0"/>
              </a:rPr>
              <a:t>Qualifications</a:t>
            </a:r>
          </a:p>
          <a:p>
            <a:pPr eaLnBrk="1" hangingPunct="1"/>
            <a:r>
              <a:rPr lang="en-GB" altLang="x-none" sz="2600" dirty="0">
                <a:latin typeface="Calibri" panose="020F0502020204030204" pitchFamily="34" charset="0"/>
              </a:rPr>
              <a:t>Ending</a:t>
            </a:r>
          </a:p>
        </p:txBody>
      </p:sp>
      <p:sp>
        <p:nvSpPr>
          <p:cNvPr id="11268" name="AutoShape 5"/>
          <p:cNvSpPr>
            <a:spLocks/>
          </p:cNvSpPr>
          <p:nvPr/>
        </p:nvSpPr>
        <p:spPr bwMode="auto">
          <a:xfrm>
            <a:off x="7247467" y="1557339"/>
            <a:ext cx="1824567" cy="4465637"/>
          </a:xfrm>
          <a:prstGeom prst="rightBrace">
            <a:avLst>
              <a:gd name="adj1" fmla="val 27195"/>
              <a:gd name="adj2" fmla="val 50000"/>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eaLnBrk="1" hangingPunct="1">
              <a:spcBef>
                <a:spcPct val="0"/>
              </a:spcBef>
              <a:buClrTx/>
              <a:buSzTx/>
              <a:buFontTx/>
              <a:buNone/>
            </a:pPr>
            <a:endParaRPr lang="en-GB" altLang="x-none" sz="1800" dirty="0"/>
          </a:p>
        </p:txBody>
      </p:sp>
      <p:sp>
        <p:nvSpPr>
          <p:cNvPr id="11269" name="Text Box 6"/>
          <p:cNvSpPr txBox="1">
            <a:spLocks noChangeArrowheads="1"/>
          </p:cNvSpPr>
          <p:nvPr/>
        </p:nvSpPr>
        <p:spPr bwMode="auto">
          <a:xfrm>
            <a:off x="9072034" y="3051493"/>
            <a:ext cx="2590800" cy="147732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eaLnBrk="1" hangingPunct="1">
              <a:spcBef>
                <a:spcPct val="50000"/>
              </a:spcBef>
              <a:buClrTx/>
              <a:buSzTx/>
              <a:buFontTx/>
              <a:buNone/>
            </a:pPr>
            <a:r>
              <a:rPr lang="en-GB" altLang="x-none" sz="1800">
                <a:solidFill>
                  <a:schemeClr val="accent2"/>
                </a:solidFill>
                <a:latin typeface="Calibri" panose="020F0502020204030204" pitchFamily="34" charset="0"/>
              </a:rPr>
              <a:t>Team work</a:t>
            </a:r>
            <a:r>
              <a:rPr lang="en-GB" altLang="x-none" sz="1800">
                <a:latin typeface="Calibri" panose="020F0502020204030204" pitchFamily="34" charset="0"/>
              </a:rPr>
              <a:t> – read the story of </a:t>
            </a:r>
            <a:r>
              <a:rPr lang="en-GB" altLang="x-none" sz="1800">
                <a:solidFill>
                  <a:schemeClr val="accent2"/>
                </a:solidFill>
                <a:latin typeface="Calibri" panose="020F0502020204030204" pitchFamily="34" charset="0"/>
              </a:rPr>
              <a:t>Concart’s Distribution Centres</a:t>
            </a:r>
            <a:r>
              <a:rPr lang="en-GB" altLang="x-none" sz="1800">
                <a:latin typeface="Calibri" panose="020F0502020204030204" pitchFamily="34" charset="0"/>
              </a:rPr>
              <a:t> and identify parts of the agreement</a:t>
            </a:r>
            <a:endParaRPr lang="en-GB" altLang="x-none" sz="1800" dirty="0">
              <a:latin typeface="Calibri" panose="020F0502020204030204" pitchFamily="34" charset="0"/>
            </a:endParaRPr>
          </a:p>
        </p:txBody>
      </p:sp>
    </p:spTree>
    <p:extLst>
      <p:ext uri="{BB962C8B-B14F-4D97-AF65-F5344CB8AC3E}">
        <p14:creationId xmlns:p14="http://schemas.microsoft.com/office/powerpoint/2010/main" val="357312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GB" altLang="x-none">
                <a:latin typeface="Calibri" panose="020F0502020204030204" pitchFamily="34" charset="0"/>
              </a:rPr>
              <a:t>The Consulting Process</a:t>
            </a:r>
            <a:endParaRPr lang="en-GB" altLang="x-none" dirty="0">
              <a:latin typeface="Calibri" panose="020F0502020204030204" pitchFamily="34" charset="0"/>
            </a:endParaRPr>
          </a:p>
        </p:txBody>
      </p:sp>
    </p:spTree>
    <p:extLst>
      <p:ext uri="{BB962C8B-B14F-4D97-AF65-F5344CB8AC3E}">
        <p14:creationId xmlns:p14="http://schemas.microsoft.com/office/powerpoint/2010/main" val="38543953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Calibri" panose="020F0502020204030204" pitchFamily="34" charset="0"/>
              </a:rPr>
              <a:t>The Consulting Process</a:t>
            </a:r>
          </a:p>
        </p:txBody>
      </p:sp>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
            </a:pPr>
            <a:r>
              <a:rPr lang="en-GB" dirty="0">
                <a:latin typeface="Calibri" panose="020F0502020204030204" pitchFamily="34" charset="0"/>
              </a:rPr>
              <a:t> The process is the same, regardless of whether the consultant is internal or external or consulting for groups or individuals</a:t>
            </a:r>
          </a:p>
          <a:p>
            <a:pPr>
              <a:buFont typeface="Wingdings" panose="05000000000000000000" pitchFamily="2" charset="2"/>
              <a:buChar char="§"/>
            </a:pPr>
            <a:r>
              <a:rPr lang="en-GB" dirty="0">
                <a:latin typeface="Calibri" panose="020F0502020204030204" pitchFamily="34" charset="0"/>
              </a:rPr>
              <a:t> Usually (in the  majority of cases) this is a six-step process</a:t>
            </a:r>
          </a:p>
          <a:p>
            <a:pPr>
              <a:buFont typeface="Wingdings" panose="05000000000000000000" pitchFamily="2" charset="2"/>
              <a:buChar char="§"/>
            </a:pPr>
            <a:r>
              <a:rPr lang="en-GB" dirty="0">
                <a:latin typeface="Calibri" panose="020F0502020204030204" pitchFamily="34" charset="0"/>
              </a:rPr>
              <a:t> High-quality process is essential for succeeding as a consultant</a:t>
            </a:r>
          </a:p>
          <a:p>
            <a:pPr>
              <a:buFont typeface="Wingdings" panose="05000000000000000000" pitchFamily="2" charset="2"/>
              <a:buChar char="§"/>
            </a:pPr>
            <a:r>
              <a:rPr lang="en-GB" dirty="0">
                <a:latin typeface="Calibri" panose="020F0502020204030204" pitchFamily="34" charset="0"/>
              </a:rPr>
              <a:t> Stages that commonly occur in consultation practice are:</a:t>
            </a:r>
          </a:p>
          <a:p>
            <a:pPr lvl="1">
              <a:buFont typeface="Wingdings" panose="05000000000000000000" pitchFamily="2" charset="2"/>
              <a:buChar char="§"/>
            </a:pPr>
            <a:r>
              <a:rPr lang="en-GB" dirty="0">
                <a:latin typeface="Calibri" panose="020F0502020204030204" pitchFamily="34" charset="0"/>
              </a:rPr>
              <a:t>Pre-entry</a:t>
            </a:r>
          </a:p>
          <a:p>
            <a:pPr lvl="1">
              <a:buFont typeface="Wingdings" panose="05000000000000000000" pitchFamily="2" charset="2"/>
              <a:buChar char="§"/>
            </a:pPr>
            <a:r>
              <a:rPr lang="en-GB" dirty="0">
                <a:latin typeface="Calibri" panose="020F0502020204030204" pitchFamily="34" charset="0"/>
              </a:rPr>
              <a:t>Entry, problem exploration, and contracting</a:t>
            </a:r>
          </a:p>
          <a:p>
            <a:pPr lvl="1">
              <a:buFont typeface="Wingdings" panose="05000000000000000000" pitchFamily="2" charset="2"/>
              <a:buChar char="§"/>
            </a:pPr>
            <a:r>
              <a:rPr lang="en-GB" dirty="0">
                <a:latin typeface="Calibri" panose="020F0502020204030204" pitchFamily="34" charset="0"/>
              </a:rPr>
              <a:t>Information gathering, problem confirmation, and goal setting</a:t>
            </a:r>
          </a:p>
          <a:p>
            <a:pPr lvl="1">
              <a:buFont typeface="Wingdings" panose="05000000000000000000" pitchFamily="2" charset="2"/>
              <a:buChar char="§"/>
            </a:pPr>
            <a:r>
              <a:rPr lang="en-GB" dirty="0">
                <a:latin typeface="Calibri" panose="020F0502020204030204" pitchFamily="34" charset="0"/>
              </a:rPr>
              <a:t>Solution searching and intervention selection</a:t>
            </a:r>
          </a:p>
          <a:p>
            <a:pPr lvl="1">
              <a:buFont typeface="Wingdings" panose="05000000000000000000" pitchFamily="2" charset="2"/>
              <a:buChar char="§"/>
            </a:pPr>
            <a:r>
              <a:rPr lang="en-GB" dirty="0">
                <a:latin typeface="Calibri" panose="020F0502020204030204" pitchFamily="34" charset="0"/>
              </a:rPr>
              <a:t>Evaluation</a:t>
            </a:r>
          </a:p>
          <a:p>
            <a:pPr lvl="1">
              <a:buFont typeface="Wingdings" panose="05000000000000000000" pitchFamily="2" charset="2"/>
              <a:buChar char="§"/>
            </a:pPr>
            <a:r>
              <a:rPr lang="en-GB" dirty="0">
                <a:latin typeface="Calibri" panose="020F0502020204030204" pitchFamily="34" charset="0"/>
              </a:rPr>
              <a:t>Termination </a:t>
            </a:r>
          </a:p>
        </p:txBody>
      </p:sp>
    </p:spTree>
    <p:extLst>
      <p:ext uri="{BB962C8B-B14F-4D97-AF65-F5344CB8AC3E}">
        <p14:creationId xmlns:p14="http://schemas.microsoft.com/office/powerpoint/2010/main" val="16605163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Calibri" panose="020F0502020204030204" pitchFamily="34" charset="0"/>
              </a:rPr>
              <a:t>Pre-Entry</a:t>
            </a:r>
          </a:p>
        </p:txBody>
      </p:sp>
      <p:sp>
        <p:nvSpPr>
          <p:cNvPr id="3" name="Content Placeholder 2"/>
          <p:cNvSpPr>
            <a:spLocks noGrp="1"/>
          </p:cNvSpPr>
          <p:nvPr>
            <p:ph idx="1"/>
          </p:nvPr>
        </p:nvSpPr>
        <p:spPr/>
        <p:txBody>
          <a:bodyPr>
            <a:normAutofit fontScale="92500"/>
          </a:bodyPr>
          <a:lstStyle/>
          <a:p>
            <a:pPr>
              <a:buFont typeface="Wingdings" panose="05000000000000000000" pitchFamily="2" charset="2"/>
              <a:buChar char="§"/>
            </a:pPr>
            <a:r>
              <a:rPr lang="en-GB" dirty="0">
                <a:latin typeface="Calibri" panose="020F0502020204030204" pitchFamily="34" charset="0"/>
              </a:rPr>
              <a:t>Part of consultants self-assessment process in which the consultant should decide whether he/she is the right person for a particular situation</a:t>
            </a:r>
          </a:p>
          <a:p>
            <a:pPr>
              <a:buFont typeface="Wingdings" panose="05000000000000000000" pitchFamily="2" charset="2"/>
              <a:buChar char="§"/>
            </a:pPr>
            <a:r>
              <a:rPr lang="en-GB" dirty="0">
                <a:latin typeface="Calibri" panose="020F0502020204030204" pitchFamily="34" charset="0"/>
              </a:rPr>
              <a:t>The focus is on the consultant and the expertise or knowledge he/she owns</a:t>
            </a:r>
          </a:p>
          <a:p>
            <a:pPr>
              <a:buFont typeface="Wingdings" panose="05000000000000000000" pitchFamily="2" charset="2"/>
              <a:buChar char="§"/>
            </a:pPr>
            <a:r>
              <a:rPr lang="en-GB" dirty="0">
                <a:latin typeface="Calibri" panose="020F0502020204030204" pitchFamily="34" charset="0"/>
              </a:rPr>
              <a:t>Preliminary stage in which the consultant should “</a:t>
            </a:r>
            <a:r>
              <a:rPr lang="en-GB" i="1" dirty="0">
                <a:latin typeface="Calibri" panose="020F0502020204030204" pitchFamily="34" charset="0"/>
              </a:rPr>
              <a:t>form a conceptual foundation to work from and through the process of self-assessment</a:t>
            </a:r>
            <a:r>
              <a:rPr lang="en-GB" dirty="0">
                <a:latin typeface="Calibri" panose="020F0502020204030204" pitchFamily="34" charset="0"/>
              </a:rPr>
              <a:t>” (</a:t>
            </a:r>
            <a:r>
              <a:rPr lang="en-GB" dirty="0" err="1">
                <a:latin typeface="Calibri" panose="020F0502020204030204" pitchFamily="34" charset="0"/>
              </a:rPr>
              <a:t>Kurpius</a:t>
            </a:r>
            <a:r>
              <a:rPr lang="en-GB" dirty="0">
                <a:latin typeface="Calibri" panose="020F0502020204030204" pitchFamily="34" charset="0"/>
              </a:rPr>
              <a:t>, Fuqua, </a:t>
            </a:r>
            <a:r>
              <a:rPr lang="en-GB" dirty="0" err="1">
                <a:latin typeface="Calibri" panose="020F0502020204030204" pitchFamily="34" charset="0"/>
              </a:rPr>
              <a:t>Rozecki</a:t>
            </a:r>
            <a:r>
              <a:rPr lang="en-GB" dirty="0">
                <a:latin typeface="Calibri" panose="020F0502020204030204" pitchFamily="34" charset="0"/>
              </a:rPr>
              <a:t>, 1993)</a:t>
            </a:r>
          </a:p>
          <a:p>
            <a:pPr>
              <a:buFont typeface="Wingdings" panose="05000000000000000000" pitchFamily="2" charset="2"/>
              <a:buChar char="§"/>
            </a:pPr>
            <a:r>
              <a:rPr lang="en-GB" dirty="0">
                <a:latin typeface="Calibri" panose="020F0502020204030204" pitchFamily="34" charset="0"/>
              </a:rPr>
              <a:t>Consultant should use this time for understanding clients beliefs and values, how the client causes, solves and avoids problems</a:t>
            </a:r>
          </a:p>
          <a:p>
            <a:pPr>
              <a:buFont typeface="Wingdings" panose="05000000000000000000" pitchFamily="2" charset="2"/>
              <a:buChar char="§"/>
            </a:pPr>
            <a:r>
              <a:rPr lang="en-GB" dirty="0">
                <a:latin typeface="Calibri" panose="020F0502020204030204" pitchFamily="34" charset="0"/>
              </a:rPr>
              <a:t>Phase in which consultants should decide whether they are “the right person for that specific job”</a:t>
            </a:r>
          </a:p>
        </p:txBody>
      </p:sp>
    </p:spTree>
    <p:extLst>
      <p:ext uri="{BB962C8B-B14F-4D97-AF65-F5344CB8AC3E}">
        <p14:creationId xmlns:p14="http://schemas.microsoft.com/office/powerpoint/2010/main" val="12785377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a:latin typeface="Calibri" panose="020F0502020204030204" pitchFamily="34" charset="0"/>
              </a:rPr>
              <a:t>Entry, Problem Exploration, and Contracting</a:t>
            </a:r>
          </a:p>
        </p:txBody>
      </p:sp>
      <p:sp>
        <p:nvSpPr>
          <p:cNvPr id="3" name="Content Placeholder 2"/>
          <p:cNvSpPr>
            <a:spLocks noGrp="1"/>
          </p:cNvSpPr>
          <p:nvPr>
            <p:ph idx="1"/>
          </p:nvPr>
        </p:nvSpPr>
        <p:spPr/>
        <p:txBody>
          <a:bodyPr>
            <a:normAutofit fontScale="77500" lnSpcReduction="20000"/>
          </a:bodyPr>
          <a:lstStyle/>
          <a:p>
            <a:pPr>
              <a:buFont typeface="Wingdings" panose="05000000000000000000" pitchFamily="2" charset="2"/>
              <a:buChar char="§"/>
            </a:pPr>
            <a:r>
              <a:rPr lang="en-GB" dirty="0">
                <a:latin typeface="Calibri" panose="020F0502020204030204" pitchFamily="34" charset="0"/>
              </a:rPr>
              <a:t>Entry is the term in consulting that “</a:t>
            </a:r>
            <a:r>
              <a:rPr lang="en-GB" i="1" dirty="0">
                <a:latin typeface="Calibri" panose="020F0502020204030204" pitchFamily="34" charset="0"/>
              </a:rPr>
              <a:t>describes what happens at the initial point of contact with the potential client, as well as the actions that lead up to problem exploration and to deciding if a contract is feasible</a:t>
            </a:r>
            <a:r>
              <a:rPr lang="en-GB" dirty="0">
                <a:latin typeface="Calibri" panose="020F0502020204030204" pitchFamily="34" charset="0"/>
              </a:rPr>
              <a:t>” (</a:t>
            </a:r>
            <a:r>
              <a:rPr lang="en-GB" dirty="0" err="1">
                <a:latin typeface="Calibri" panose="020F0502020204030204" pitchFamily="34" charset="0"/>
              </a:rPr>
              <a:t>Kurpius</a:t>
            </a:r>
            <a:r>
              <a:rPr lang="en-GB" dirty="0">
                <a:latin typeface="Calibri" panose="020F0502020204030204" pitchFamily="34" charset="0"/>
              </a:rPr>
              <a:t>, Fuqua, </a:t>
            </a:r>
            <a:r>
              <a:rPr lang="en-GB" dirty="0" err="1">
                <a:latin typeface="Calibri" panose="020F0502020204030204" pitchFamily="34" charset="0"/>
              </a:rPr>
              <a:t>Rozecki</a:t>
            </a:r>
            <a:r>
              <a:rPr lang="en-GB" dirty="0">
                <a:latin typeface="Calibri" panose="020F0502020204030204" pitchFamily="34" charset="0"/>
              </a:rPr>
              <a:t>, 1993)</a:t>
            </a:r>
          </a:p>
          <a:p>
            <a:pPr>
              <a:buFont typeface="Wingdings" panose="05000000000000000000" pitchFamily="2" charset="2"/>
              <a:buChar char="§"/>
            </a:pPr>
            <a:r>
              <a:rPr lang="en-GB" dirty="0">
                <a:latin typeface="Calibri" panose="020F0502020204030204" pitchFamily="34" charset="0"/>
              </a:rPr>
              <a:t>It is important to articulate the principles and elements needing exploration and discussion prior to the consideration of a contract</a:t>
            </a:r>
          </a:p>
          <a:p>
            <a:pPr>
              <a:buFont typeface="Wingdings" panose="05000000000000000000" pitchFamily="2" charset="2"/>
              <a:buChar char="§"/>
            </a:pPr>
            <a:r>
              <a:rPr lang="en-GB" dirty="0">
                <a:latin typeface="Calibri" panose="020F0502020204030204" pitchFamily="34" charset="0"/>
              </a:rPr>
              <a:t>Time for asking the potential client to describe the problem</a:t>
            </a:r>
          </a:p>
          <a:p>
            <a:pPr>
              <a:buFont typeface="Wingdings" panose="05000000000000000000" pitchFamily="2" charset="2"/>
              <a:buChar char="§"/>
            </a:pPr>
            <a:r>
              <a:rPr lang="en-GB" dirty="0">
                <a:latin typeface="Calibri" panose="020F0502020204030204" pitchFamily="34" charset="0"/>
              </a:rPr>
              <a:t>Consultant be aware of two things: </a:t>
            </a:r>
            <a:r>
              <a:rPr lang="en-GB" i="1" dirty="0">
                <a:latin typeface="Calibri" panose="020F0502020204030204" pitchFamily="34" charset="0"/>
              </a:rPr>
              <a:t>cycles of changes </a:t>
            </a:r>
            <a:r>
              <a:rPr lang="en-GB" dirty="0">
                <a:latin typeface="Calibri" panose="020F0502020204030204" pitchFamily="34" charset="0"/>
              </a:rPr>
              <a:t>and </a:t>
            </a:r>
            <a:r>
              <a:rPr lang="en-GB" i="1" dirty="0">
                <a:latin typeface="Calibri" panose="020F0502020204030204" pitchFamily="34" charset="0"/>
              </a:rPr>
              <a:t>forces of change</a:t>
            </a:r>
          </a:p>
          <a:p>
            <a:pPr>
              <a:buFont typeface="Wingdings" panose="05000000000000000000" pitchFamily="2" charset="2"/>
              <a:buChar char="§"/>
            </a:pPr>
            <a:r>
              <a:rPr lang="en-GB" dirty="0">
                <a:latin typeface="Calibri" panose="020F0502020204030204" pitchFamily="34" charset="0"/>
              </a:rPr>
              <a:t>There are 4 stages of changes (problems) to be aware of during the entry phase: </a:t>
            </a:r>
          </a:p>
          <a:p>
            <a:pPr>
              <a:buFont typeface="Wingdings" panose="05000000000000000000" pitchFamily="2" charset="2"/>
              <a:buChar char="§"/>
            </a:pPr>
            <a:endParaRPr lang="en-GB" dirty="0">
              <a:latin typeface="Calibri" panose="020F0502020204030204" pitchFamily="34" charset="0"/>
            </a:endParaRPr>
          </a:p>
          <a:p>
            <a:pPr lvl="1">
              <a:buFont typeface="Wingdings" panose="05000000000000000000" pitchFamily="2" charset="2"/>
              <a:buChar char="§"/>
            </a:pPr>
            <a:r>
              <a:rPr lang="en-GB" i="1" dirty="0">
                <a:latin typeface="Calibri" panose="020F0502020204030204" pitchFamily="34" charset="0"/>
              </a:rPr>
              <a:t>Development -  early intervention</a:t>
            </a:r>
          </a:p>
          <a:p>
            <a:pPr lvl="1">
              <a:buFont typeface="Wingdings" panose="05000000000000000000" pitchFamily="2" charset="2"/>
              <a:buChar char="§"/>
            </a:pPr>
            <a:r>
              <a:rPr lang="en-GB" i="1" dirty="0">
                <a:latin typeface="Calibri" panose="020F0502020204030204" pitchFamily="34" charset="0"/>
              </a:rPr>
              <a:t>Maintenance – help needed to improve things</a:t>
            </a:r>
          </a:p>
          <a:p>
            <a:pPr lvl="1">
              <a:buFont typeface="Wingdings" panose="05000000000000000000" pitchFamily="2" charset="2"/>
              <a:buChar char="§"/>
            </a:pPr>
            <a:r>
              <a:rPr lang="en-GB" i="1" dirty="0">
                <a:latin typeface="Calibri" panose="020F0502020204030204" pitchFamily="34" charset="0"/>
              </a:rPr>
              <a:t>Decline – often a disagreement between the consultant that cannot solve the problem and the potential client that wants quick solutions</a:t>
            </a:r>
          </a:p>
          <a:p>
            <a:pPr lvl="1">
              <a:buFont typeface="Wingdings" panose="05000000000000000000" pitchFamily="2" charset="2"/>
              <a:buChar char="§"/>
            </a:pPr>
            <a:r>
              <a:rPr lang="en-GB" i="1" dirty="0">
                <a:latin typeface="Calibri" panose="020F0502020204030204" pitchFamily="34" charset="0"/>
              </a:rPr>
              <a:t>Crisis – desperate situations, often past the point of return</a:t>
            </a:r>
          </a:p>
        </p:txBody>
      </p:sp>
    </p:spTree>
    <p:extLst>
      <p:ext uri="{BB962C8B-B14F-4D97-AF65-F5344CB8AC3E}">
        <p14:creationId xmlns:p14="http://schemas.microsoft.com/office/powerpoint/2010/main" val="40287107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a:latin typeface="Calibri" panose="020F0502020204030204" pitchFamily="34" charset="0"/>
              </a:rPr>
              <a:t>Entry, Problem Exploration, and Contracting</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GB" dirty="0">
                <a:latin typeface="Calibri" panose="020F0502020204030204" pitchFamily="34" charset="0"/>
              </a:rPr>
              <a:t>Consultants should also understand the forces for and against change and the degree of openness and readiness for change within the system</a:t>
            </a:r>
          </a:p>
          <a:p>
            <a:pPr marL="0" indent="0">
              <a:buNone/>
            </a:pPr>
            <a:endParaRPr lang="en-GB" dirty="0">
              <a:latin typeface="Calibri" panose="020F0502020204030204" pitchFamily="34" charset="0"/>
            </a:endParaRPr>
          </a:p>
        </p:txBody>
      </p:sp>
      <p:sp>
        <p:nvSpPr>
          <p:cNvPr id="4" name="Rectangle 3"/>
          <p:cNvSpPr/>
          <p:nvPr/>
        </p:nvSpPr>
        <p:spPr>
          <a:xfrm>
            <a:off x="3190240" y="2770471"/>
            <a:ext cx="2082800" cy="9448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Do not accept contract – little chance for helping</a:t>
            </a:r>
          </a:p>
        </p:txBody>
      </p:sp>
      <p:sp>
        <p:nvSpPr>
          <p:cNvPr id="5" name="TextBox 4"/>
          <p:cNvSpPr txBox="1"/>
          <p:nvPr/>
        </p:nvSpPr>
        <p:spPr>
          <a:xfrm>
            <a:off x="873760" y="5595610"/>
            <a:ext cx="7284720" cy="261610"/>
          </a:xfrm>
          <a:prstGeom prst="rect">
            <a:avLst/>
          </a:prstGeom>
          <a:noFill/>
        </p:spPr>
        <p:txBody>
          <a:bodyPr wrap="square" rtlCol="0">
            <a:spAutoFit/>
          </a:bodyPr>
          <a:lstStyle/>
          <a:p>
            <a:r>
              <a:rPr lang="en-GB" sz="1100"/>
              <a:t>Sources: Kurpius, Fuqua, Rozecki, 1993, p. 602 </a:t>
            </a:r>
            <a:endParaRPr lang="en-GB" sz="1100" dirty="0"/>
          </a:p>
        </p:txBody>
      </p:sp>
      <p:sp>
        <p:nvSpPr>
          <p:cNvPr id="6" name="Rectangle 5"/>
          <p:cNvSpPr/>
          <p:nvPr/>
        </p:nvSpPr>
        <p:spPr>
          <a:xfrm>
            <a:off x="1016000" y="2981301"/>
            <a:ext cx="1910080" cy="261610"/>
          </a:xfrm>
          <a:prstGeom prst="rect">
            <a:avLst/>
          </a:prstGeom>
        </p:spPr>
        <p:txBody>
          <a:bodyPr wrap="square">
            <a:spAutoFit/>
          </a:bodyPr>
          <a:lstStyle/>
          <a:p>
            <a:r>
              <a:rPr lang="en-GB" sz="1100" dirty="0"/>
              <a:t>Equilibrium</a:t>
            </a:r>
          </a:p>
        </p:txBody>
      </p:sp>
      <p:sp>
        <p:nvSpPr>
          <p:cNvPr id="7" name="Rectangle 6"/>
          <p:cNvSpPr/>
          <p:nvPr/>
        </p:nvSpPr>
        <p:spPr>
          <a:xfrm>
            <a:off x="5423220" y="2770471"/>
            <a:ext cx="2113280" cy="9448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Accept contract but inform members that the change may be slow</a:t>
            </a:r>
          </a:p>
        </p:txBody>
      </p:sp>
      <p:sp>
        <p:nvSpPr>
          <p:cNvPr id="8" name="TextBox 7"/>
          <p:cNvSpPr txBox="1"/>
          <p:nvPr/>
        </p:nvSpPr>
        <p:spPr>
          <a:xfrm>
            <a:off x="1016000" y="4217893"/>
            <a:ext cx="1778000" cy="261610"/>
          </a:xfrm>
          <a:prstGeom prst="rect">
            <a:avLst/>
          </a:prstGeom>
          <a:noFill/>
        </p:spPr>
        <p:txBody>
          <a:bodyPr wrap="square" rtlCol="0">
            <a:spAutoFit/>
          </a:bodyPr>
          <a:lstStyle/>
          <a:p>
            <a:r>
              <a:rPr lang="en-GB" sz="1100" dirty="0"/>
              <a:t>Disequilibrium</a:t>
            </a:r>
          </a:p>
        </p:txBody>
      </p:sp>
      <p:sp>
        <p:nvSpPr>
          <p:cNvPr id="9" name="Rectangle 8"/>
          <p:cNvSpPr/>
          <p:nvPr/>
        </p:nvSpPr>
        <p:spPr>
          <a:xfrm>
            <a:off x="3190240" y="3872448"/>
            <a:ext cx="2082800" cy="952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rPr>
              <a:t>Accept contract but expect high conflict and slow change</a:t>
            </a:r>
            <a:endParaRPr lang="en-GB" sz="1200" dirty="0">
              <a:solidFill>
                <a:schemeClr val="tx1"/>
              </a:solidFill>
            </a:endParaRPr>
          </a:p>
        </p:txBody>
      </p:sp>
      <p:sp>
        <p:nvSpPr>
          <p:cNvPr id="10" name="Rectangle 9"/>
          <p:cNvSpPr/>
          <p:nvPr/>
        </p:nvSpPr>
        <p:spPr>
          <a:xfrm>
            <a:off x="5461640" y="3872448"/>
            <a:ext cx="2113280" cy="952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latin typeface="Calibri" panose="020F0502020204030204" pitchFamily="34" charset="0"/>
              </a:rPr>
              <a:t>Best chance for success</a:t>
            </a:r>
          </a:p>
        </p:txBody>
      </p:sp>
      <p:sp>
        <p:nvSpPr>
          <p:cNvPr id="11" name="TextBox 10"/>
          <p:cNvSpPr txBox="1"/>
          <p:nvPr/>
        </p:nvSpPr>
        <p:spPr>
          <a:xfrm>
            <a:off x="3190240" y="5072390"/>
            <a:ext cx="2194560" cy="261610"/>
          </a:xfrm>
          <a:prstGeom prst="rect">
            <a:avLst/>
          </a:prstGeom>
          <a:noFill/>
        </p:spPr>
        <p:txBody>
          <a:bodyPr wrap="square" rtlCol="0">
            <a:spAutoFit/>
          </a:bodyPr>
          <a:lstStyle/>
          <a:p>
            <a:r>
              <a:rPr lang="en-GB" sz="1100"/>
              <a:t>System is closed for change</a:t>
            </a:r>
            <a:endParaRPr lang="en-GB" sz="1100" dirty="0"/>
          </a:p>
        </p:txBody>
      </p:sp>
      <p:sp>
        <p:nvSpPr>
          <p:cNvPr id="12" name="TextBox 11"/>
          <p:cNvSpPr txBox="1"/>
          <p:nvPr/>
        </p:nvSpPr>
        <p:spPr>
          <a:xfrm>
            <a:off x="5563240" y="5072390"/>
            <a:ext cx="2011680" cy="261610"/>
          </a:xfrm>
          <a:prstGeom prst="rect">
            <a:avLst/>
          </a:prstGeom>
          <a:noFill/>
        </p:spPr>
        <p:txBody>
          <a:bodyPr wrap="square" rtlCol="0">
            <a:spAutoFit/>
          </a:bodyPr>
          <a:lstStyle/>
          <a:p>
            <a:r>
              <a:rPr lang="en-GB" sz="1100"/>
              <a:t>System is open to change</a:t>
            </a:r>
            <a:endParaRPr lang="en-GB" sz="1100" dirty="0"/>
          </a:p>
        </p:txBody>
      </p:sp>
    </p:spTree>
    <p:extLst>
      <p:ext uri="{BB962C8B-B14F-4D97-AF65-F5344CB8AC3E}">
        <p14:creationId xmlns:p14="http://schemas.microsoft.com/office/powerpoint/2010/main" val="5044944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a:latin typeface="Calibri" panose="020F0502020204030204" pitchFamily="34" charset="0"/>
              </a:rPr>
              <a:t>Entry, Problem Exploration, and Contracting</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GB" dirty="0">
                <a:latin typeface="Calibri" panose="020F0502020204030204" pitchFamily="34" charset="0"/>
              </a:rPr>
              <a:t>After self-assessment and checking the stages of the problems and openness of the system, the consultant should approach the contracting phase</a:t>
            </a:r>
          </a:p>
          <a:p>
            <a:pPr>
              <a:buFont typeface="Wingdings" panose="05000000000000000000" pitchFamily="2" charset="2"/>
              <a:buChar char="§"/>
            </a:pPr>
            <a:r>
              <a:rPr lang="en-GB" dirty="0">
                <a:latin typeface="Calibri" panose="020F0502020204030204" pitchFamily="34" charset="0"/>
              </a:rPr>
              <a:t>The consultant should be ready to describe a fee schedule</a:t>
            </a:r>
          </a:p>
          <a:p>
            <a:pPr>
              <a:buFont typeface="Wingdings" panose="05000000000000000000" pitchFamily="2" charset="2"/>
              <a:buChar char="§"/>
            </a:pPr>
            <a:r>
              <a:rPr lang="en-GB" dirty="0">
                <a:latin typeface="Calibri" panose="020F0502020204030204" pitchFamily="34" charset="0"/>
              </a:rPr>
              <a:t>Other common issues are: time, space, materials, priorities, who should be involved</a:t>
            </a:r>
          </a:p>
          <a:p>
            <a:pPr>
              <a:buFont typeface="Wingdings" panose="05000000000000000000" pitchFamily="2" charset="2"/>
              <a:buChar char="§"/>
            </a:pPr>
            <a:r>
              <a:rPr lang="en-GB" dirty="0">
                <a:latin typeface="Calibri" panose="020F0502020204030204" pitchFamily="34" charset="0"/>
              </a:rPr>
              <a:t>During the process of contracting, the consultant should be aware of operational models of consultation</a:t>
            </a:r>
          </a:p>
        </p:txBody>
      </p:sp>
    </p:spTree>
    <p:extLst>
      <p:ext uri="{BB962C8B-B14F-4D97-AF65-F5344CB8AC3E}">
        <p14:creationId xmlns:p14="http://schemas.microsoft.com/office/powerpoint/2010/main" val="2823444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altLang="x-none" dirty="0">
                <a:latin typeface="Calibri" panose="020F0502020204030204" pitchFamily="34" charset="0"/>
              </a:rPr>
              <a:t>Who is a consultant?</a:t>
            </a:r>
          </a:p>
        </p:txBody>
      </p:sp>
      <p:sp>
        <p:nvSpPr>
          <p:cNvPr id="5123" name="Rectangle 3"/>
          <p:cNvSpPr>
            <a:spLocks noGrp="1" noChangeArrowheads="1"/>
          </p:cNvSpPr>
          <p:nvPr>
            <p:ph type="body" idx="1"/>
          </p:nvPr>
        </p:nvSpPr>
        <p:spPr/>
        <p:txBody>
          <a:bodyPr/>
          <a:lstStyle/>
          <a:p>
            <a:pPr eaLnBrk="1" hangingPunct="1">
              <a:defRPr/>
            </a:pPr>
            <a:r>
              <a:rPr lang="en-GB" altLang="x-none" dirty="0">
                <a:latin typeface="Calibri" panose="020F0502020204030204" pitchFamily="34" charset="0"/>
              </a:rPr>
              <a:t>“</a:t>
            </a:r>
            <a:r>
              <a:rPr lang="is-IS" altLang="x-none" dirty="0">
                <a:latin typeface="Calibri" panose="020F0502020204030204" pitchFamily="34" charset="0"/>
              </a:rPr>
              <a:t>…</a:t>
            </a:r>
            <a:r>
              <a:rPr lang="en-GB" altLang="x-none" dirty="0">
                <a:latin typeface="Calibri" panose="020F0502020204030204" pitchFamily="34" charset="0"/>
              </a:rPr>
              <a:t>someone who either advises a client – another person or an organisation – on the desirability of taking some action, or who assists the client in making a decision and then assists the client in planning or implementing an action as determined by the client.”</a:t>
            </a:r>
          </a:p>
          <a:p>
            <a:pPr marL="0" indent="0" eaLnBrk="1" hangingPunct="1">
              <a:buFont typeface="Wingdings" pitchFamily="2" charset="2"/>
              <a:buNone/>
              <a:defRPr/>
            </a:pPr>
            <a:r>
              <a:rPr lang="en-GB" altLang="x-none" sz="1050" dirty="0">
                <a:latin typeface="Calibri" panose="020F0502020204030204" pitchFamily="34" charset="0"/>
              </a:rPr>
              <a:t>Stroh, L. K., Johnson, H. H.: The Basic Principles of Effective Consulting, Lawrence Erlbaum Associates Publishers, London, 2006</a:t>
            </a:r>
          </a:p>
        </p:txBody>
      </p:sp>
    </p:spTree>
    <p:extLst>
      <p:ext uri="{BB962C8B-B14F-4D97-AF65-F5344CB8AC3E}">
        <p14:creationId xmlns:p14="http://schemas.microsoft.com/office/powerpoint/2010/main" val="42095186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a:latin typeface="Calibri" panose="020F0502020204030204" pitchFamily="34" charset="0"/>
              </a:rPr>
              <a:t>Information Gathering, Problem Confirmation, and Goal Setting</a:t>
            </a:r>
          </a:p>
        </p:txBody>
      </p:sp>
      <p:sp>
        <p:nvSpPr>
          <p:cNvPr id="3" name="Content Placeholder 2"/>
          <p:cNvSpPr>
            <a:spLocks noGrp="1"/>
          </p:cNvSpPr>
          <p:nvPr>
            <p:ph idx="1"/>
          </p:nvPr>
        </p:nvSpPr>
        <p:spPr>
          <a:xfrm>
            <a:off x="838200" y="1481070"/>
            <a:ext cx="10515600" cy="4695893"/>
          </a:xfrm>
        </p:spPr>
        <p:txBody>
          <a:bodyPr>
            <a:normAutofit fontScale="92500" lnSpcReduction="10000"/>
          </a:bodyPr>
          <a:lstStyle/>
          <a:p>
            <a:pPr>
              <a:buFont typeface="Wingdings" panose="05000000000000000000" pitchFamily="2" charset="2"/>
              <a:buChar char="§"/>
            </a:pPr>
            <a:r>
              <a:rPr lang="en-GB" dirty="0">
                <a:latin typeface="Calibri" panose="020F0502020204030204" pitchFamily="34" charset="0"/>
              </a:rPr>
              <a:t>Information gathering starts from the first meeting with the client</a:t>
            </a:r>
          </a:p>
          <a:p>
            <a:pPr>
              <a:buFont typeface="Wingdings" panose="05000000000000000000" pitchFamily="2" charset="2"/>
              <a:buChar char="§"/>
            </a:pPr>
            <a:r>
              <a:rPr lang="en-GB" dirty="0">
                <a:latin typeface="Calibri" panose="020F0502020204030204" pitchFamily="34" charset="0"/>
              </a:rPr>
              <a:t>It is essential that good data is used to define the problem and to determine the selection of an intervention for solving the problem</a:t>
            </a:r>
          </a:p>
          <a:p>
            <a:pPr>
              <a:buFont typeface="Wingdings" panose="05000000000000000000" pitchFamily="2" charset="2"/>
              <a:buChar char="§"/>
            </a:pPr>
            <a:r>
              <a:rPr lang="en-GB" dirty="0">
                <a:latin typeface="Calibri" panose="020F0502020204030204" pitchFamily="34" charset="0"/>
              </a:rPr>
              <a:t>Good data = valid and reliable, useful and dependable</a:t>
            </a:r>
          </a:p>
          <a:p>
            <a:pPr>
              <a:buFont typeface="Wingdings" panose="05000000000000000000" pitchFamily="2" charset="2"/>
              <a:buChar char="§"/>
            </a:pPr>
            <a:r>
              <a:rPr lang="en-GB" dirty="0">
                <a:latin typeface="Calibri" panose="020F0502020204030204" pitchFamily="34" charset="0"/>
              </a:rPr>
              <a:t>In consulting, usually both qualitative (participant observation and in-depth interviewing) and quantitative data (things that can be measured or counted) are required </a:t>
            </a:r>
          </a:p>
          <a:p>
            <a:pPr>
              <a:buFont typeface="Wingdings" panose="05000000000000000000" pitchFamily="2" charset="2"/>
              <a:buChar char="§"/>
            </a:pPr>
            <a:r>
              <a:rPr lang="en-GB" dirty="0">
                <a:latin typeface="Calibri" panose="020F0502020204030204" pitchFamily="34" charset="0"/>
              </a:rPr>
              <a:t>Consultant and client share the responsibility of gathering, analysing, and synthesizing the data </a:t>
            </a:r>
          </a:p>
          <a:p>
            <a:pPr>
              <a:buFont typeface="Wingdings" panose="05000000000000000000" pitchFamily="2" charset="2"/>
              <a:buChar char="§"/>
            </a:pPr>
            <a:r>
              <a:rPr lang="en-GB" dirty="0">
                <a:latin typeface="Calibri" panose="020F0502020204030204" pitchFamily="34" charset="0"/>
              </a:rPr>
              <a:t>Ownership of the problem – to whom we attribute the problem and who is responsible for the problem solution</a:t>
            </a:r>
          </a:p>
          <a:p>
            <a:pPr>
              <a:buFont typeface="Wingdings" panose="05000000000000000000" pitchFamily="2" charset="2"/>
              <a:buChar char="§"/>
            </a:pPr>
            <a:r>
              <a:rPr lang="en-GB" dirty="0">
                <a:latin typeface="Calibri" panose="020F0502020204030204" pitchFamily="34" charset="0"/>
              </a:rPr>
              <a:t>“Error of problem attribution” (Brickman et al, 1982)</a:t>
            </a:r>
          </a:p>
        </p:txBody>
      </p:sp>
    </p:spTree>
    <p:extLst>
      <p:ext uri="{BB962C8B-B14F-4D97-AF65-F5344CB8AC3E}">
        <p14:creationId xmlns:p14="http://schemas.microsoft.com/office/powerpoint/2010/main" val="38332666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a:latin typeface="Calibri" panose="020F0502020204030204" pitchFamily="34" charset="0"/>
              </a:rPr>
              <a:t>Solution Searching and Intervention Selection</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GB" dirty="0">
                <a:latin typeface="Calibri" panose="020F0502020204030204" pitchFamily="34" charset="0"/>
              </a:rPr>
              <a:t>An intervention begins early in the consultation and may continue beyond termination</a:t>
            </a:r>
          </a:p>
          <a:p>
            <a:pPr>
              <a:buFont typeface="Wingdings" panose="05000000000000000000" pitchFamily="2" charset="2"/>
              <a:buChar char="§"/>
            </a:pPr>
            <a:r>
              <a:rPr lang="en-GB" dirty="0">
                <a:latin typeface="Calibri" panose="020F0502020204030204" pitchFamily="34" charset="0"/>
              </a:rPr>
              <a:t>“To intervene is to enter into an on-going system of relationships, to come between or among persons, groups, or objects for the purpose of helping them” (</a:t>
            </a:r>
            <a:r>
              <a:rPr lang="en-GB" dirty="0" err="1">
                <a:latin typeface="Calibri" panose="020F0502020204030204" pitchFamily="34" charset="0"/>
              </a:rPr>
              <a:t>Argyris</a:t>
            </a:r>
            <a:r>
              <a:rPr lang="en-GB" dirty="0">
                <a:latin typeface="Calibri" panose="020F0502020204030204" pitchFamily="34" charset="0"/>
              </a:rPr>
              <a:t>, 1970)</a:t>
            </a:r>
          </a:p>
          <a:p>
            <a:pPr>
              <a:buFont typeface="Wingdings" panose="05000000000000000000" pitchFamily="2" charset="2"/>
              <a:buChar char="§"/>
            </a:pPr>
            <a:r>
              <a:rPr lang="en-GB" dirty="0">
                <a:latin typeface="Calibri" panose="020F0502020204030204" pitchFamily="34" charset="0"/>
              </a:rPr>
              <a:t> Beer (1980) defines 4 categories of interventions:</a:t>
            </a:r>
          </a:p>
          <a:p>
            <a:pPr lvl="1">
              <a:buFont typeface="Wingdings" panose="05000000000000000000" pitchFamily="2" charset="2"/>
              <a:buChar char="§"/>
            </a:pPr>
            <a:r>
              <a:rPr lang="en-GB" dirty="0">
                <a:latin typeface="Calibri" panose="020F0502020204030204" pitchFamily="34" charset="0"/>
              </a:rPr>
              <a:t>Diagnostic interventions</a:t>
            </a:r>
          </a:p>
          <a:p>
            <a:pPr lvl="1">
              <a:buFont typeface="Wingdings" panose="05000000000000000000" pitchFamily="2" charset="2"/>
              <a:buChar char="§"/>
            </a:pPr>
            <a:r>
              <a:rPr lang="en-GB" dirty="0">
                <a:latin typeface="Calibri" panose="020F0502020204030204" pitchFamily="34" charset="0"/>
              </a:rPr>
              <a:t>Individual interventions</a:t>
            </a:r>
          </a:p>
          <a:p>
            <a:pPr lvl="1">
              <a:buFont typeface="Wingdings" panose="05000000000000000000" pitchFamily="2" charset="2"/>
              <a:buChar char="§"/>
            </a:pPr>
            <a:r>
              <a:rPr lang="en-GB" dirty="0">
                <a:latin typeface="Calibri" panose="020F0502020204030204" pitchFamily="34" charset="0"/>
              </a:rPr>
              <a:t>Process interventions</a:t>
            </a:r>
          </a:p>
          <a:p>
            <a:pPr lvl="1">
              <a:buFont typeface="Wingdings" panose="05000000000000000000" pitchFamily="2" charset="2"/>
              <a:buChar char="§"/>
            </a:pPr>
            <a:r>
              <a:rPr lang="en-GB" dirty="0">
                <a:latin typeface="Calibri" panose="020F0502020204030204" pitchFamily="34" charset="0"/>
              </a:rPr>
              <a:t>Structural interventions</a:t>
            </a:r>
          </a:p>
        </p:txBody>
      </p:sp>
    </p:spTree>
    <p:extLst>
      <p:ext uri="{BB962C8B-B14F-4D97-AF65-F5344CB8AC3E}">
        <p14:creationId xmlns:p14="http://schemas.microsoft.com/office/powerpoint/2010/main" val="3188544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a:latin typeface="Calibri" panose="020F0502020204030204" pitchFamily="34" charset="0"/>
              </a:rPr>
              <a:t>Solution Searching and Intervention Selection</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GB" dirty="0">
                <a:latin typeface="Calibri" panose="020F0502020204030204" pitchFamily="34" charset="0"/>
              </a:rPr>
              <a:t>Powerful tool for defining type of intervention - </a:t>
            </a:r>
            <a:r>
              <a:rPr lang="en-GB" b="1" dirty="0" err="1">
                <a:latin typeface="Calibri" panose="020F0502020204030204" pitchFamily="34" charset="0"/>
              </a:rPr>
              <a:t>Consulcube</a:t>
            </a:r>
            <a:endParaRPr lang="en-GB" b="1" dirty="0">
              <a:latin typeface="Calibri" panose="020F0502020204030204" pitchFamily="34" charset="0"/>
            </a:endParaRP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01579" y="2463752"/>
            <a:ext cx="4709948" cy="340825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111880" y="5872011"/>
            <a:ext cx="9103360" cy="261610"/>
          </a:xfrm>
          <a:prstGeom prst="rect">
            <a:avLst/>
          </a:prstGeom>
          <a:noFill/>
        </p:spPr>
        <p:txBody>
          <a:bodyPr wrap="square" rtlCol="0">
            <a:spAutoFit/>
          </a:bodyPr>
          <a:lstStyle/>
          <a:p>
            <a:r>
              <a:rPr lang="en-GB" sz="1100"/>
              <a:t>Source: Blake, R.R., Mouton, J.S. (1978), Toward a General Theory of Consultation, Personnel and Guidance Journal </a:t>
            </a:r>
            <a:endParaRPr lang="en-GB" sz="1100" dirty="0"/>
          </a:p>
        </p:txBody>
      </p:sp>
    </p:spTree>
    <p:extLst>
      <p:ext uri="{BB962C8B-B14F-4D97-AF65-F5344CB8AC3E}">
        <p14:creationId xmlns:p14="http://schemas.microsoft.com/office/powerpoint/2010/main" val="30608340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atin typeface="Calibri" panose="020F0502020204030204" pitchFamily="34" charset="0"/>
              </a:rPr>
              <a:t>Evaluation</a:t>
            </a:r>
            <a:endParaRPr lang="en-GB" dirty="0">
              <a:latin typeface="Calibri" panose="020F0502020204030204" pitchFamily="34" charset="0"/>
            </a:endParaRPr>
          </a:p>
        </p:txBody>
      </p:sp>
      <p:sp>
        <p:nvSpPr>
          <p:cNvPr id="3" name="Content Placeholder 2"/>
          <p:cNvSpPr>
            <a:spLocks noGrp="1"/>
          </p:cNvSpPr>
          <p:nvPr>
            <p:ph idx="1"/>
          </p:nvPr>
        </p:nvSpPr>
        <p:spPr/>
        <p:txBody>
          <a:bodyPr/>
          <a:lstStyle/>
          <a:p>
            <a:pPr>
              <a:buFont typeface="Wingdings" panose="05000000000000000000" pitchFamily="2" charset="2"/>
              <a:buChar char="§"/>
            </a:pPr>
            <a:r>
              <a:rPr lang="en-GB" dirty="0">
                <a:latin typeface="Calibri" panose="020F0502020204030204" pitchFamily="34" charset="0"/>
              </a:rPr>
              <a:t>Evaluation – a form of systematic inquiry </a:t>
            </a:r>
          </a:p>
          <a:p>
            <a:pPr>
              <a:buFont typeface="Wingdings" panose="05000000000000000000" pitchFamily="2" charset="2"/>
              <a:buChar char="§"/>
            </a:pPr>
            <a:r>
              <a:rPr lang="en-GB" dirty="0">
                <a:latin typeface="Calibri" panose="020F0502020204030204" pitchFamily="34" charset="0"/>
              </a:rPr>
              <a:t>Distinct stage of the consulting process </a:t>
            </a:r>
          </a:p>
          <a:p>
            <a:pPr>
              <a:buFont typeface="Wingdings" panose="05000000000000000000" pitchFamily="2" charset="2"/>
              <a:buChar char="§"/>
            </a:pPr>
            <a:r>
              <a:rPr lang="en-GB" dirty="0">
                <a:latin typeface="Calibri" panose="020F0502020204030204" pitchFamily="34" charset="0"/>
              </a:rPr>
              <a:t>Leads to judgement regarding the product or outcome of evaluation </a:t>
            </a:r>
          </a:p>
          <a:p>
            <a:pPr>
              <a:buFont typeface="Wingdings" panose="05000000000000000000" pitchFamily="2" charset="2"/>
              <a:buChar char="§"/>
            </a:pPr>
            <a:r>
              <a:rPr lang="en-GB" dirty="0">
                <a:latin typeface="Calibri" panose="020F0502020204030204" pitchFamily="34" charset="0"/>
              </a:rPr>
              <a:t>Product-outcome evaluation may not lead to termination of the change effort</a:t>
            </a:r>
          </a:p>
          <a:p>
            <a:pPr>
              <a:buFont typeface="Wingdings" panose="05000000000000000000" pitchFamily="2" charset="2"/>
              <a:buChar char="§"/>
            </a:pPr>
            <a:r>
              <a:rPr lang="en-GB" dirty="0">
                <a:latin typeface="Calibri" panose="020F0502020204030204" pitchFamily="34" charset="0"/>
              </a:rPr>
              <a:t>Must be fully integrated with the consulting process</a:t>
            </a:r>
          </a:p>
          <a:p>
            <a:pPr>
              <a:buFont typeface="Wingdings" panose="05000000000000000000" pitchFamily="2" charset="2"/>
              <a:buChar char="§"/>
            </a:pPr>
            <a:endParaRPr lang="en-GB" dirty="0">
              <a:latin typeface="Calibri" panose="020F0502020204030204" pitchFamily="34" charset="0"/>
            </a:endParaRPr>
          </a:p>
        </p:txBody>
      </p:sp>
    </p:spTree>
    <p:extLst>
      <p:ext uri="{BB962C8B-B14F-4D97-AF65-F5344CB8AC3E}">
        <p14:creationId xmlns:p14="http://schemas.microsoft.com/office/powerpoint/2010/main" val="10689297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atin typeface="Calibri" panose="020F0502020204030204" pitchFamily="34" charset="0"/>
              </a:rPr>
              <a:t>Termination</a:t>
            </a:r>
            <a:endParaRPr lang="en-GB" dirty="0">
              <a:latin typeface="Calibri" panose="020F0502020204030204" pitchFamily="34" charset="0"/>
            </a:endParaRPr>
          </a:p>
        </p:txBody>
      </p:sp>
      <p:sp>
        <p:nvSpPr>
          <p:cNvPr id="3" name="Content Placeholder 2"/>
          <p:cNvSpPr>
            <a:spLocks noGrp="1"/>
          </p:cNvSpPr>
          <p:nvPr>
            <p:ph idx="1"/>
          </p:nvPr>
        </p:nvSpPr>
        <p:spPr/>
        <p:txBody>
          <a:bodyPr/>
          <a:lstStyle/>
          <a:p>
            <a:pPr>
              <a:buFont typeface="Wingdings" panose="05000000000000000000" pitchFamily="2" charset="2"/>
              <a:buChar char="§"/>
            </a:pPr>
            <a:r>
              <a:rPr lang="en-GB" dirty="0">
                <a:latin typeface="Calibri" panose="020F0502020204030204" pitchFamily="34" charset="0"/>
              </a:rPr>
              <a:t>The time when the client and the consultant agree that the consultation should be terminated either due to successful completion of the project or because it is becoming more clear that success is unlikely </a:t>
            </a:r>
          </a:p>
          <a:p>
            <a:pPr marL="0" indent="0">
              <a:buNone/>
            </a:pPr>
            <a:endParaRPr lang="en-GB" dirty="0">
              <a:latin typeface="Calibri" panose="020F0502020204030204" pitchFamily="34" charset="0"/>
            </a:endParaRPr>
          </a:p>
        </p:txBody>
      </p:sp>
    </p:spTree>
    <p:extLst>
      <p:ext uri="{BB962C8B-B14F-4D97-AF65-F5344CB8AC3E}">
        <p14:creationId xmlns:p14="http://schemas.microsoft.com/office/powerpoint/2010/main" val="25677906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x-none" dirty="0">
                <a:latin typeface="Calibri" panose="020F0502020204030204" pitchFamily="34" charset="0"/>
              </a:rPr>
              <a:t>Some Advice for Effective Consulting</a:t>
            </a:r>
          </a:p>
        </p:txBody>
      </p:sp>
      <p:sp>
        <p:nvSpPr>
          <p:cNvPr id="8195" name="Rectangle 3"/>
          <p:cNvSpPr>
            <a:spLocks noGrp="1" noChangeArrowheads="1"/>
          </p:cNvSpPr>
          <p:nvPr>
            <p:ph type="body" idx="1"/>
          </p:nvPr>
        </p:nvSpPr>
        <p:spPr/>
        <p:txBody>
          <a:bodyPr/>
          <a:lstStyle/>
          <a:p>
            <a:pPr marL="0" indent="0" eaLnBrk="1" hangingPunct="1">
              <a:lnSpc>
                <a:spcPct val="90000"/>
              </a:lnSpc>
              <a:buNone/>
            </a:pPr>
            <a:r>
              <a:rPr lang="en-GB" altLang="x-none" dirty="0">
                <a:latin typeface="Calibri" panose="020F0502020204030204" pitchFamily="34" charset="0"/>
              </a:rPr>
              <a:t>Some advice and traps:</a:t>
            </a:r>
          </a:p>
          <a:p>
            <a:pPr marL="919163" lvl="1" indent="-460375"/>
            <a:r>
              <a:rPr lang="en-GB" altLang="x-none" dirty="0">
                <a:latin typeface="Calibri" panose="020F0502020204030204" pitchFamily="34" charset="0"/>
              </a:rPr>
              <a:t>Talking about the symptoms, not the problem</a:t>
            </a:r>
          </a:p>
          <a:p>
            <a:pPr marL="919163" lvl="1" indent="-460375"/>
            <a:r>
              <a:rPr lang="en-GB" altLang="x-none" dirty="0">
                <a:latin typeface="Calibri" panose="020F0502020204030204" pitchFamily="34" charset="0"/>
              </a:rPr>
              <a:t>Not defining the role of the consultant</a:t>
            </a:r>
          </a:p>
          <a:p>
            <a:pPr marL="919163" lvl="1" indent="-460375"/>
            <a:r>
              <a:rPr lang="en-GB" altLang="x-none" dirty="0">
                <a:latin typeface="Calibri" panose="020F0502020204030204" pitchFamily="34" charset="0"/>
              </a:rPr>
              <a:t>Losing confidence</a:t>
            </a:r>
          </a:p>
          <a:p>
            <a:pPr marL="919163" lvl="1" indent="-460375"/>
            <a:r>
              <a:rPr lang="en-GB" altLang="x-none" dirty="0">
                <a:latin typeface="Calibri" panose="020F0502020204030204" pitchFamily="34" charset="0"/>
              </a:rPr>
              <a:t>Focusing on satisfying the entrepreneur, not on providing help</a:t>
            </a:r>
          </a:p>
          <a:p>
            <a:pPr marL="919163" lvl="1" indent="-460375"/>
            <a:r>
              <a:rPr lang="en-GB" altLang="x-none" dirty="0">
                <a:latin typeface="Calibri" panose="020F0502020204030204" pitchFamily="34" charset="0"/>
              </a:rPr>
              <a:t>Being caught in entrepreneur’s melodrama</a:t>
            </a:r>
          </a:p>
          <a:p>
            <a:pPr marL="919163" lvl="1" indent="-460375"/>
            <a:r>
              <a:rPr lang="en-GB" altLang="x-none" dirty="0">
                <a:latin typeface="Calibri" panose="020F0502020204030204" pitchFamily="34" charset="0"/>
              </a:rPr>
              <a:t>Not fulfilling tasks and goals</a:t>
            </a:r>
          </a:p>
          <a:p>
            <a:pPr marL="919163" lvl="1" indent="-460375"/>
            <a:r>
              <a:rPr lang="en-GB" altLang="x-none" dirty="0">
                <a:latin typeface="Calibri" panose="020F0502020204030204" pitchFamily="34" charset="0"/>
              </a:rPr>
              <a:t>Dividing tasks</a:t>
            </a:r>
          </a:p>
        </p:txBody>
      </p:sp>
    </p:spTree>
    <p:extLst>
      <p:ext uri="{BB962C8B-B14F-4D97-AF65-F5344CB8AC3E}">
        <p14:creationId xmlns:p14="http://schemas.microsoft.com/office/powerpoint/2010/main" val="16607952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x-none" sz="3500" dirty="0">
                <a:latin typeface="Calibri" panose="020F0502020204030204" pitchFamily="34" charset="0"/>
              </a:rPr>
              <a:t>10 Guidelines for Effective Counselling/Consulting </a:t>
            </a:r>
            <a:r>
              <a:rPr lang="en-GB" altLang="x-none" sz="1600" dirty="0">
                <a:latin typeface="Calibri" panose="020F0502020204030204" pitchFamily="34" charset="0"/>
              </a:rPr>
              <a:t>(Nash, Nader, 1990) </a:t>
            </a:r>
          </a:p>
        </p:txBody>
      </p:sp>
      <p:sp>
        <p:nvSpPr>
          <p:cNvPr id="9219" name="Rectangle 3"/>
          <p:cNvSpPr>
            <a:spLocks noGrp="1" noChangeArrowheads="1"/>
          </p:cNvSpPr>
          <p:nvPr>
            <p:ph type="body" idx="1"/>
          </p:nvPr>
        </p:nvSpPr>
        <p:spPr/>
        <p:txBody>
          <a:bodyPr/>
          <a:lstStyle/>
          <a:p>
            <a:pPr marL="609600" indent="-609600" eaLnBrk="1" hangingPunct="1">
              <a:lnSpc>
                <a:spcPct val="90000"/>
              </a:lnSpc>
              <a:buFontTx/>
              <a:buAutoNum type="arabicPeriod"/>
            </a:pPr>
            <a:r>
              <a:rPr lang="en-GB" altLang="x-none" sz="2100" dirty="0">
                <a:latin typeface="Calibri" panose="020F0502020204030204" pitchFamily="34" charset="0"/>
              </a:rPr>
              <a:t>Pay attention to the context of the meeting</a:t>
            </a:r>
          </a:p>
          <a:p>
            <a:pPr marL="609600" indent="-609600" eaLnBrk="1" hangingPunct="1">
              <a:lnSpc>
                <a:spcPct val="90000"/>
              </a:lnSpc>
              <a:buFontTx/>
              <a:buAutoNum type="arabicPeriod"/>
            </a:pPr>
            <a:r>
              <a:rPr lang="en-GB" altLang="x-none" sz="2100" dirty="0">
                <a:latin typeface="Calibri" panose="020F0502020204030204" pitchFamily="34" charset="0"/>
              </a:rPr>
              <a:t>Beware of nonverbal signals</a:t>
            </a:r>
          </a:p>
          <a:p>
            <a:pPr marL="609600" indent="-609600" eaLnBrk="1" hangingPunct="1">
              <a:lnSpc>
                <a:spcPct val="90000"/>
              </a:lnSpc>
              <a:buFontTx/>
              <a:buAutoNum type="arabicPeriod"/>
            </a:pPr>
            <a:r>
              <a:rPr lang="en-GB" altLang="x-none" sz="2100" dirty="0">
                <a:latin typeface="Calibri" panose="020F0502020204030204" pitchFamily="34" charset="0"/>
              </a:rPr>
              <a:t>Empower the client</a:t>
            </a:r>
          </a:p>
          <a:p>
            <a:pPr marL="609600" indent="-609600" eaLnBrk="1" hangingPunct="1">
              <a:lnSpc>
                <a:spcPct val="90000"/>
              </a:lnSpc>
              <a:buFontTx/>
              <a:buAutoNum type="arabicPeriod"/>
            </a:pPr>
            <a:r>
              <a:rPr lang="en-GB" altLang="x-none" sz="2100" dirty="0">
                <a:latin typeface="Calibri" panose="020F0502020204030204" pitchFamily="34" charset="0"/>
              </a:rPr>
              <a:t>Be open to the unpredictable</a:t>
            </a:r>
          </a:p>
          <a:p>
            <a:pPr marL="609600" indent="-609600" eaLnBrk="1" hangingPunct="1">
              <a:lnSpc>
                <a:spcPct val="90000"/>
              </a:lnSpc>
              <a:buFontTx/>
              <a:buAutoNum type="arabicPeriod"/>
            </a:pPr>
            <a:r>
              <a:rPr lang="en-GB" altLang="x-none" sz="2100" dirty="0">
                <a:latin typeface="Calibri" panose="020F0502020204030204" pitchFamily="34" charset="0"/>
              </a:rPr>
              <a:t>LISTEN</a:t>
            </a:r>
          </a:p>
          <a:p>
            <a:pPr marL="609600" indent="-609600" eaLnBrk="1" hangingPunct="1">
              <a:lnSpc>
                <a:spcPct val="90000"/>
              </a:lnSpc>
              <a:buFontTx/>
              <a:buAutoNum type="arabicPeriod"/>
            </a:pPr>
            <a:r>
              <a:rPr lang="en-GB" altLang="x-none" sz="2100" dirty="0">
                <a:latin typeface="Calibri" panose="020F0502020204030204" pitchFamily="34" charset="0"/>
              </a:rPr>
              <a:t>Talk simply and clearly</a:t>
            </a:r>
          </a:p>
          <a:p>
            <a:pPr marL="609600" indent="-609600" eaLnBrk="1" hangingPunct="1">
              <a:lnSpc>
                <a:spcPct val="90000"/>
              </a:lnSpc>
              <a:buFontTx/>
              <a:buAutoNum type="arabicPeriod"/>
            </a:pPr>
            <a:r>
              <a:rPr lang="en-GB" altLang="x-none" sz="2100" dirty="0">
                <a:latin typeface="Calibri" panose="020F0502020204030204" pitchFamily="34" charset="0"/>
              </a:rPr>
              <a:t>Ask and answer questions effectively</a:t>
            </a:r>
          </a:p>
          <a:p>
            <a:pPr marL="609600" indent="-609600" eaLnBrk="1" hangingPunct="1">
              <a:lnSpc>
                <a:spcPct val="90000"/>
              </a:lnSpc>
              <a:buFontTx/>
              <a:buAutoNum type="arabicPeriod"/>
            </a:pPr>
            <a:r>
              <a:rPr lang="en-GB" altLang="x-none" sz="2100" dirty="0">
                <a:latin typeface="Calibri" panose="020F0502020204030204" pitchFamily="34" charset="0"/>
              </a:rPr>
              <a:t>Expect resistance to change</a:t>
            </a:r>
          </a:p>
          <a:p>
            <a:pPr marL="609600" indent="-609600" eaLnBrk="1" hangingPunct="1">
              <a:lnSpc>
                <a:spcPct val="90000"/>
              </a:lnSpc>
              <a:buFontTx/>
              <a:buAutoNum type="arabicPeriod"/>
            </a:pPr>
            <a:r>
              <a:rPr lang="en-GB" altLang="x-none" sz="2100" dirty="0">
                <a:latin typeface="Calibri" panose="020F0502020204030204" pitchFamily="34" charset="0"/>
              </a:rPr>
              <a:t>Build a resolution</a:t>
            </a:r>
          </a:p>
          <a:p>
            <a:pPr marL="609600" indent="-609600" eaLnBrk="1" hangingPunct="1">
              <a:lnSpc>
                <a:spcPct val="90000"/>
              </a:lnSpc>
              <a:buFontTx/>
              <a:buAutoNum type="arabicPeriod"/>
            </a:pPr>
            <a:r>
              <a:rPr lang="en-GB" altLang="x-none" sz="2100" dirty="0">
                <a:latin typeface="Calibri" panose="020F0502020204030204" pitchFamily="34" charset="0"/>
              </a:rPr>
              <a:t>Give and invite feedback on the process</a:t>
            </a:r>
          </a:p>
        </p:txBody>
      </p:sp>
    </p:spTree>
    <p:extLst>
      <p:ext uri="{BB962C8B-B14F-4D97-AF65-F5344CB8AC3E}">
        <p14:creationId xmlns:p14="http://schemas.microsoft.com/office/powerpoint/2010/main" val="40207818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GB" altLang="x-none" sz="2600" dirty="0">
                <a:latin typeface="Calibri" panose="020F0502020204030204" pitchFamily="34" charset="0"/>
              </a:rPr>
              <a:t>Why do so few business owners get and accept good advice?</a:t>
            </a:r>
          </a:p>
        </p:txBody>
      </p:sp>
      <p:sp>
        <p:nvSpPr>
          <p:cNvPr id="14339" name="Rectangle 3"/>
          <p:cNvSpPr>
            <a:spLocks noGrp="1" noChangeArrowheads="1"/>
          </p:cNvSpPr>
          <p:nvPr>
            <p:ph idx="1"/>
          </p:nvPr>
        </p:nvSpPr>
        <p:spPr/>
        <p:txBody>
          <a:bodyPr/>
          <a:lstStyle/>
          <a:p>
            <a:pPr algn="ctr" eaLnBrk="1" hangingPunct="1">
              <a:buFont typeface="Wingdings" pitchFamily="2" charset="2"/>
              <a:buNone/>
            </a:pPr>
            <a:r>
              <a:rPr lang="en-GB" altLang="x-none" b="1" dirty="0">
                <a:latin typeface="Calibri" panose="020F0502020204030204" pitchFamily="34" charset="0"/>
              </a:rPr>
              <a:t>1. “I can solve the problem myself.”</a:t>
            </a:r>
          </a:p>
        </p:txBody>
      </p:sp>
    </p:spTree>
    <p:extLst>
      <p:ext uri="{BB962C8B-B14F-4D97-AF65-F5344CB8AC3E}">
        <p14:creationId xmlns:p14="http://schemas.microsoft.com/office/powerpoint/2010/main" val="6167586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title"/>
          </p:nvPr>
        </p:nvSpPr>
        <p:spPr>
          <a:noFill/>
        </p:spPr>
        <p:txBody>
          <a:bodyPr anchor="ctr"/>
          <a:lstStyle/>
          <a:p>
            <a:pPr eaLnBrk="1" hangingPunct="1"/>
            <a:r>
              <a:rPr lang="en-GB" altLang="x-none" sz="2600" dirty="0">
                <a:latin typeface="Calibri" panose="020F0502020204030204" pitchFamily="34" charset="0"/>
              </a:rPr>
              <a:t>Why do so few business owners get and accept good advice?</a:t>
            </a:r>
          </a:p>
        </p:txBody>
      </p:sp>
      <p:sp>
        <p:nvSpPr>
          <p:cNvPr id="15362" name="Rectangle 2"/>
          <p:cNvSpPr>
            <a:spLocks noGrp="1" noChangeArrowheads="1"/>
          </p:cNvSpPr>
          <p:nvPr>
            <p:ph idx="1"/>
          </p:nvPr>
        </p:nvSpPr>
        <p:spPr/>
        <p:txBody>
          <a:bodyPr/>
          <a:lstStyle/>
          <a:p>
            <a:pPr algn="ctr" eaLnBrk="1" hangingPunct="1">
              <a:buFont typeface="Wingdings" pitchFamily="2" charset="2"/>
              <a:buNone/>
            </a:pPr>
            <a:r>
              <a:rPr lang="en-GB" altLang="x-none" b="1" dirty="0">
                <a:latin typeface="Calibri" panose="020F0502020204030204" pitchFamily="34" charset="0"/>
              </a:rPr>
              <a:t>2. “I don’t want anyone throwing up roadblocks to my plans.”</a:t>
            </a:r>
          </a:p>
        </p:txBody>
      </p:sp>
    </p:spTree>
    <p:extLst>
      <p:ext uri="{BB962C8B-B14F-4D97-AF65-F5344CB8AC3E}">
        <p14:creationId xmlns:p14="http://schemas.microsoft.com/office/powerpoint/2010/main" val="36975811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title"/>
          </p:nvPr>
        </p:nvSpPr>
        <p:spPr>
          <a:noFill/>
        </p:spPr>
        <p:txBody>
          <a:bodyPr anchor="ctr"/>
          <a:lstStyle/>
          <a:p>
            <a:pPr eaLnBrk="1" hangingPunct="1"/>
            <a:r>
              <a:rPr lang="en-GB" altLang="x-none" sz="2600" dirty="0">
                <a:latin typeface="Calibri" panose="020F0502020204030204" pitchFamily="34" charset="0"/>
              </a:rPr>
              <a:t>Why do so few business owners get and accept good advice?</a:t>
            </a:r>
          </a:p>
        </p:txBody>
      </p:sp>
      <p:sp>
        <p:nvSpPr>
          <p:cNvPr id="16386" name="Rectangle 2"/>
          <p:cNvSpPr>
            <a:spLocks noGrp="1" noChangeArrowheads="1"/>
          </p:cNvSpPr>
          <p:nvPr>
            <p:ph idx="1"/>
          </p:nvPr>
        </p:nvSpPr>
        <p:spPr/>
        <p:txBody>
          <a:bodyPr/>
          <a:lstStyle/>
          <a:p>
            <a:pPr algn="ctr" eaLnBrk="1" hangingPunct="1">
              <a:buFont typeface="Wingdings" pitchFamily="2" charset="2"/>
              <a:buNone/>
            </a:pPr>
            <a:r>
              <a:rPr lang="en-GB" altLang="x-none" b="1" dirty="0">
                <a:latin typeface="Calibri" panose="020F0502020204030204" pitchFamily="34" charset="0"/>
              </a:rPr>
              <a:t>3. “Professional advisors should be used only as a last resort.”</a:t>
            </a:r>
          </a:p>
        </p:txBody>
      </p:sp>
    </p:spTree>
    <p:extLst>
      <p:ext uri="{BB962C8B-B14F-4D97-AF65-F5344CB8AC3E}">
        <p14:creationId xmlns:p14="http://schemas.microsoft.com/office/powerpoint/2010/main" val="601733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GB" altLang="x-none">
                <a:latin typeface="Calibri" panose="020F0502020204030204" pitchFamily="34" charset="0"/>
              </a:rPr>
              <a:t>What is consulting?</a:t>
            </a:r>
            <a:endParaRPr lang="en-GB" altLang="x-none" dirty="0">
              <a:latin typeface="Calibri" panose="020F0502020204030204" pitchFamily="34" charset="0"/>
            </a:endParaRPr>
          </a:p>
        </p:txBody>
      </p:sp>
      <p:sp>
        <p:nvSpPr>
          <p:cNvPr id="3" name="Content Placeholder 2"/>
          <p:cNvSpPr>
            <a:spLocks noGrp="1"/>
          </p:cNvSpPr>
          <p:nvPr>
            <p:ph idx="1"/>
          </p:nvPr>
        </p:nvSpPr>
        <p:spPr>
          <a:xfrm>
            <a:off x="527051" y="1844676"/>
            <a:ext cx="10972800" cy="4411663"/>
          </a:xfrm>
        </p:spPr>
        <p:txBody>
          <a:bodyPr/>
          <a:lstStyle/>
          <a:p>
            <a:pPr marL="0" indent="0">
              <a:buFont typeface="Wingdings" pitchFamily="2" charset="2"/>
              <a:buNone/>
              <a:defRPr/>
            </a:pPr>
            <a:endParaRPr lang="en-GB" dirty="0">
              <a:latin typeface="Calibri" panose="020F0502020204030204" pitchFamily="34" charset="0"/>
            </a:endParaRPr>
          </a:p>
          <a:p>
            <a:pPr>
              <a:defRPr/>
            </a:pPr>
            <a:r>
              <a:rPr lang="en-GB" dirty="0">
                <a:latin typeface="Calibri" panose="020F0502020204030204" pitchFamily="34" charset="0"/>
              </a:rPr>
              <a:t>“…is an independent professional advisory service assisting managers/owners and organisations to achieve organisational purposes and objectives by solving management and business problems, identifying and seizing new opportunities, enhancing learning, and implementing changes.”</a:t>
            </a:r>
          </a:p>
          <a:p>
            <a:pPr marL="0" indent="0">
              <a:buFont typeface="Wingdings" pitchFamily="2" charset="2"/>
              <a:buNone/>
              <a:defRPr/>
            </a:pPr>
            <a:r>
              <a:rPr lang="en-GB" sz="1000" dirty="0" err="1">
                <a:latin typeface="Calibri" panose="020F0502020204030204" pitchFamily="34" charset="0"/>
              </a:rPr>
              <a:t>Kubr</a:t>
            </a:r>
            <a:r>
              <a:rPr lang="en-GB" sz="1000" dirty="0">
                <a:latin typeface="Calibri" panose="020F0502020204030204" pitchFamily="34" charset="0"/>
              </a:rPr>
              <a:t>, M (ed.), (2002) , Management Consulting: A guide to the profession, </a:t>
            </a:r>
            <a:r>
              <a:rPr lang="en-GB" sz="1000" dirty="0" err="1">
                <a:latin typeface="Calibri" panose="020F0502020204030204" pitchFamily="34" charset="0"/>
              </a:rPr>
              <a:t>IV.edition</a:t>
            </a:r>
            <a:r>
              <a:rPr lang="en-GB" sz="1000" dirty="0">
                <a:latin typeface="Calibri" panose="020F0502020204030204" pitchFamily="34" charset="0"/>
              </a:rPr>
              <a:t>, International Labour Organization, Geneva</a:t>
            </a:r>
          </a:p>
        </p:txBody>
      </p:sp>
    </p:spTree>
    <p:extLst>
      <p:ext uri="{BB962C8B-B14F-4D97-AF65-F5344CB8AC3E}">
        <p14:creationId xmlns:p14="http://schemas.microsoft.com/office/powerpoint/2010/main" val="34756889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title"/>
          </p:nvPr>
        </p:nvSpPr>
        <p:spPr>
          <a:noFill/>
        </p:spPr>
        <p:txBody>
          <a:bodyPr anchor="ctr"/>
          <a:lstStyle/>
          <a:p>
            <a:pPr eaLnBrk="1" hangingPunct="1"/>
            <a:r>
              <a:rPr lang="en-GB" altLang="x-none" sz="2600" dirty="0">
                <a:latin typeface="Calibri" panose="020F0502020204030204" pitchFamily="34" charset="0"/>
              </a:rPr>
              <a:t>Why do so few business owners get and accept good advice?</a:t>
            </a:r>
          </a:p>
        </p:txBody>
      </p:sp>
      <p:sp>
        <p:nvSpPr>
          <p:cNvPr id="17410" name="Rectangle 2"/>
          <p:cNvSpPr>
            <a:spLocks noGrp="1" noChangeArrowheads="1"/>
          </p:cNvSpPr>
          <p:nvPr>
            <p:ph idx="1"/>
          </p:nvPr>
        </p:nvSpPr>
        <p:spPr/>
        <p:txBody>
          <a:bodyPr/>
          <a:lstStyle/>
          <a:p>
            <a:pPr algn="ctr" eaLnBrk="1" hangingPunct="1">
              <a:buFont typeface="Wingdings" pitchFamily="2" charset="2"/>
              <a:buNone/>
            </a:pPr>
            <a:r>
              <a:rPr lang="en-GB" altLang="x-none" b="1" dirty="0">
                <a:latin typeface="Calibri" panose="020F0502020204030204" pitchFamily="34" charset="0"/>
              </a:rPr>
              <a:t>4. “An outsider could never understand my business.”</a:t>
            </a:r>
          </a:p>
        </p:txBody>
      </p:sp>
    </p:spTree>
    <p:extLst>
      <p:ext uri="{BB962C8B-B14F-4D97-AF65-F5344CB8AC3E}">
        <p14:creationId xmlns:p14="http://schemas.microsoft.com/office/powerpoint/2010/main" val="26750145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xfrm>
            <a:off x="609600" y="2730501"/>
            <a:ext cx="10972800" cy="3400425"/>
          </a:xfrm>
        </p:spPr>
        <p:txBody>
          <a:bodyPr/>
          <a:lstStyle/>
          <a:p>
            <a:pPr algn="ctr" eaLnBrk="1" hangingPunct="1">
              <a:buFont typeface="Wingdings" pitchFamily="2" charset="2"/>
              <a:buNone/>
            </a:pPr>
            <a:r>
              <a:rPr lang="en-GB" altLang="x-none" b="1" dirty="0">
                <a:latin typeface="Calibri" panose="020F0502020204030204" pitchFamily="34" charset="0"/>
              </a:rPr>
              <a:t>5. “High-powered experts wouldn’t be interested in my business.”</a:t>
            </a:r>
          </a:p>
        </p:txBody>
      </p:sp>
      <p:sp>
        <p:nvSpPr>
          <p:cNvPr id="18435" name="Rectangle 3"/>
          <p:cNvSpPr>
            <a:spLocks noGrp="1" noChangeArrowheads="1"/>
          </p:cNvSpPr>
          <p:nvPr>
            <p:ph type="title"/>
          </p:nvPr>
        </p:nvSpPr>
        <p:spPr>
          <a:noFill/>
        </p:spPr>
        <p:txBody>
          <a:bodyPr anchor="ctr"/>
          <a:lstStyle/>
          <a:p>
            <a:pPr eaLnBrk="1" hangingPunct="1"/>
            <a:r>
              <a:rPr lang="en-GB" altLang="x-none" sz="2600" dirty="0">
                <a:latin typeface="Calibri" panose="020F0502020204030204" pitchFamily="34" charset="0"/>
              </a:rPr>
              <a:t>Why do so few business owners get and accept good advice?</a:t>
            </a:r>
          </a:p>
        </p:txBody>
      </p:sp>
    </p:spTree>
    <p:extLst>
      <p:ext uri="{BB962C8B-B14F-4D97-AF65-F5344CB8AC3E}">
        <p14:creationId xmlns:p14="http://schemas.microsoft.com/office/powerpoint/2010/main" val="37086507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609600" y="2589213"/>
            <a:ext cx="10972800" cy="3541712"/>
          </a:xfrm>
        </p:spPr>
        <p:txBody>
          <a:bodyPr/>
          <a:lstStyle/>
          <a:p>
            <a:pPr algn="ctr" eaLnBrk="1" hangingPunct="1">
              <a:buFont typeface="Wingdings" pitchFamily="2" charset="2"/>
              <a:buNone/>
            </a:pPr>
            <a:r>
              <a:rPr lang="en-GB" altLang="x-none" b="1" dirty="0">
                <a:latin typeface="Calibri" panose="020F0502020204030204" pitchFamily="34" charset="0"/>
              </a:rPr>
              <a:t>6. “An advisor will raise a lot of issues that I don’t have time to bother with right now.”</a:t>
            </a:r>
          </a:p>
        </p:txBody>
      </p:sp>
      <p:sp>
        <p:nvSpPr>
          <p:cNvPr id="19459" name="Rectangle 3"/>
          <p:cNvSpPr>
            <a:spLocks noGrp="1" noChangeArrowheads="1"/>
          </p:cNvSpPr>
          <p:nvPr>
            <p:ph type="title"/>
          </p:nvPr>
        </p:nvSpPr>
        <p:spPr>
          <a:noFill/>
        </p:spPr>
        <p:txBody>
          <a:bodyPr anchor="ctr"/>
          <a:lstStyle/>
          <a:p>
            <a:pPr eaLnBrk="1" hangingPunct="1"/>
            <a:r>
              <a:rPr lang="en-GB" altLang="x-none" sz="2600" dirty="0">
                <a:latin typeface="Calibri" panose="020F0502020204030204" pitchFamily="34" charset="0"/>
              </a:rPr>
              <a:t>Why do so few business owners get and accept good advice?</a:t>
            </a:r>
          </a:p>
        </p:txBody>
      </p:sp>
    </p:spTree>
    <p:extLst>
      <p:ext uri="{BB962C8B-B14F-4D97-AF65-F5344CB8AC3E}">
        <p14:creationId xmlns:p14="http://schemas.microsoft.com/office/powerpoint/2010/main" val="38066637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body" idx="1"/>
          </p:nvPr>
        </p:nvSpPr>
        <p:spPr>
          <a:xfrm>
            <a:off x="609600" y="2589213"/>
            <a:ext cx="10972800" cy="3541712"/>
          </a:xfrm>
        </p:spPr>
        <p:txBody>
          <a:bodyPr/>
          <a:lstStyle/>
          <a:p>
            <a:pPr algn="ctr" eaLnBrk="1" hangingPunct="1">
              <a:buFont typeface="Wingdings" pitchFamily="2" charset="2"/>
              <a:buNone/>
            </a:pPr>
            <a:r>
              <a:rPr lang="en-GB" altLang="x-none" b="1" dirty="0">
                <a:latin typeface="Calibri" panose="020F0502020204030204" pitchFamily="34" charset="0"/>
              </a:rPr>
              <a:t>7. “I don’t want to share any information with an outsider.”</a:t>
            </a:r>
          </a:p>
        </p:txBody>
      </p:sp>
      <p:sp>
        <p:nvSpPr>
          <p:cNvPr id="20483" name="Rectangle 3"/>
          <p:cNvSpPr>
            <a:spLocks noGrp="1" noChangeArrowheads="1"/>
          </p:cNvSpPr>
          <p:nvPr>
            <p:ph type="title"/>
          </p:nvPr>
        </p:nvSpPr>
        <p:spPr>
          <a:noFill/>
        </p:spPr>
        <p:txBody>
          <a:bodyPr anchor="ctr"/>
          <a:lstStyle/>
          <a:p>
            <a:pPr eaLnBrk="1" hangingPunct="1"/>
            <a:r>
              <a:rPr lang="en-GB" altLang="x-none" sz="2600" dirty="0">
                <a:latin typeface="Calibri" panose="020F0502020204030204" pitchFamily="34" charset="0"/>
              </a:rPr>
              <a:t>Why do so few business owners get and accept good advice?</a:t>
            </a:r>
          </a:p>
        </p:txBody>
      </p:sp>
    </p:spTree>
    <p:extLst>
      <p:ext uri="{BB962C8B-B14F-4D97-AF65-F5344CB8AC3E}">
        <p14:creationId xmlns:p14="http://schemas.microsoft.com/office/powerpoint/2010/main" val="42939632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body" idx="1"/>
          </p:nvPr>
        </p:nvSpPr>
        <p:spPr>
          <a:xfrm>
            <a:off x="609600" y="2798763"/>
            <a:ext cx="10972800" cy="3332162"/>
          </a:xfrm>
        </p:spPr>
        <p:txBody>
          <a:bodyPr/>
          <a:lstStyle/>
          <a:p>
            <a:pPr algn="ctr" eaLnBrk="1" hangingPunct="1">
              <a:buFont typeface="Wingdings" pitchFamily="2" charset="2"/>
              <a:buNone/>
            </a:pPr>
            <a:r>
              <a:rPr lang="en-GB" altLang="x-none" b="1" dirty="0">
                <a:latin typeface="Calibri" panose="020F0502020204030204" pitchFamily="34" charset="0"/>
              </a:rPr>
              <a:t>8. “Professional advisors cost too much.”</a:t>
            </a:r>
          </a:p>
        </p:txBody>
      </p:sp>
      <p:sp>
        <p:nvSpPr>
          <p:cNvPr id="21507" name="Rectangle 3"/>
          <p:cNvSpPr>
            <a:spLocks noGrp="1" noChangeArrowheads="1"/>
          </p:cNvSpPr>
          <p:nvPr>
            <p:ph type="title"/>
          </p:nvPr>
        </p:nvSpPr>
        <p:spPr>
          <a:noFill/>
        </p:spPr>
        <p:txBody>
          <a:bodyPr anchor="ctr"/>
          <a:lstStyle/>
          <a:p>
            <a:pPr eaLnBrk="1" hangingPunct="1"/>
            <a:r>
              <a:rPr lang="en-GB" altLang="x-none" sz="2600" dirty="0">
                <a:latin typeface="Calibri" panose="020F0502020204030204" pitchFamily="34" charset="0"/>
              </a:rPr>
              <a:t>Why do so few business owners get and accept good advice?</a:t>
            </a:r>
          </a:p>
        </p:txBody>
      </p:sp>
    </p:spTree>
    <p:extLst>
      <p:ext uri="{BB962C8B-B14F-4D97-AF65-F5344CB8AC3E}">
        <p14:creationId xmlns:p14="http://schemas.microsoft.com/office/powerpoint/2010/main" val="122264458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a:xfrm>
            <a:off x="609600" y="2378075"/>
            <a:ext cx="10972800" cy="3752850"/>
          </a:xfrm>
        </p:spPr>
        <p:txBody>
          <a:bodyPr/>
          <a:lstStyle/>
          <a:p>
            <a:pPr algn="ctr" eaLnBrk="1" hangingPunct="1">
              <a:buFont typeface="Wingdings" pitchFamily="2" charset="2"/>
              <a:buNone/>
            </a:pPr>
            <a:r>
              <a:rPr lang="en-GB" altLang="x-none" b="1" dirty="0">
                <a:latin typeface="Calibri" panose="020F0502020204030204" pitchFamily="34" charset="0"/>
              </a:rPr>
              <a:t>9. “Our long-time attorney (or accountant) is a friend and knows us best. We don’t need anyone else.”</a:t>
            </a:r>
          </a:p>
        </p:txBody>
      </p:sp>
      <p:sp>
        <p:nvSpPr>
          <p:cNvPr id="22531" name="Rectangle 3"/>
          <p:cNvSpPr>
            <a:spLocks noGrp="1" noChangeArrowheads="1"/>
          </p:cNvSpPr>
          <p:nvPr>
            <p:ph type="title"/>
          </p:nvPr>
        </p:nvSpPr>
        <p:spPr>
          <a:noFill/>
        </p:spPr>
        <p:txBody>
          <a:bodyPr anchor="ctr"/>
          <a:lstStyle/>
          <a:p>
            <a:pPr eaLnBrk="1" hangingPunct="1"/>
            <a:r>
              <a:rPr lang="en-GB" altLang="x-none" sz="2600" dirty="0">
                <a:latin typeface="Calibri" panose="020F0502020204030204" pitchFamily="34" charset="0"/>
              </a:rPr>
              <a:t>Why do so few business owners get and accept good advice?</a:t>
            </a:r>
          </a:p>
        </p:txBody>
      </p:sp>
    </p:spTree>
    <p:extLst>
      <p:ext uri="{BB962C8B-B14F-4D97-AF65-F5344CB8AC3E}">
        <p14:creationId xmlns:p14="http://schemas.microsoft.com/office/powerpoint/2010/main" val="12279951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idx="1"/>
          </p:nvPr>
        </p:nvSpPr>
        <p:spPr>
          <a:xfrm>
            <a:off x="609600" y="2519363"/>
            <a:ext cx="10972800" cy="3611562"/>
          </a:xfrm>
        </p:spPr>
        <p:txBody>
          <a:bodyPr/>
          <a:lstStyle/>
          <a:p>
            <a:pPr algn="ctr" eaLnBrk="1" hangingPunct="1">
              <a:buFont typeface="Wingdings" pitchFamily="2" charset="2"/>
              <a:buNone/>
            </a:pPr>
            <a:r>
              <a:rPr lang="en-GB" altLang="x-none" b="1" dirty="0">
                <a:latin typeface="Calibri" panose="020F0502020204030204" pitchFamily="34" charset="0"/>
              </a:rPr>
              <a:t>10. “I’m unsure of how relationships with professional advisors work.”</a:t>
            </a:r>
          </a:p>
        </p:txBody>
      </p:sp>
      <p:sp>
        <p:nvSpPr>
          <p:cNvPr id="23555" name="Rectangle 3"/>
          <p:cNvSpPr>
            <a:spLocks noGrp="1" noChangeArrowheads="1"/>
          </p:cNvSpPr>
          <p:nvPr>
            <p:ph type="title"/>
          </p:nvPr>
        </p:nvSpPr>
        <p:spPr>
          <a:noFill/>
        </p:spPr>
        <p:txBody>
          <a:bodyPr anchor="ctr"/>
          <a:lstStyle/>
          <a:p>
            <a:pPr eaLnBrk="1" hangingPunct="1"/>
            <a:r>
              <a:rPr lang="en-GB" altLang="x-none" sz="2600" dirty="0">
                <a:latin typeface="Calibri" panose="020F0502020204030204" pitchFamily="34" charset="0"/>
              </a:rPr>
              <a:t>Why do so few business owners get and accept good advice?</a:t>
            </a:r>
          </a:p>
        </p:txBody>
      </p:sp>
    </p:spTree>
    <p:extLst>
      <p:ext uri="{BB962C8B-B14F-4D97-AF65-F5344CB8AC3E}">
        <p14:creationId xmlns:p14="http://schemas.microsoft.com/office/powerpoint/2010/main" val="38980138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GB" altLang="x-none" sz="3500" dirty="0">
                <a:latin typeface="Calibri" panose="020F0502020204030204" pitchFamily="34" charset="0"/>
              </a:rPr>
              <a:t>Red Flags: Warning Signs in Advisory Relationships</a:t>
            </a:r>
          </a:p>
        </p:txBody>
      </p:sp>
      <p:sp>
        <p:nvSpPr>
          <p:cNvPr id="24579" name="Rectangle 3"/>
          <p:cNvSpPr>
            <a:spLocks noGrp="1" noChangeArrowheads="1"/>
          </p:cNvSpPr>
          <p:nvPr>
            <p:ph type="body" idx="1"/>
          </p:nvPr>
        </p:nvSpPr>
        <p:spPr>
          <a:xfrm>
            <a:off x="609600" y="1747839"/>
            <a:ext cx="10972800" cy="4383087"/>
          </a:xfrm>
        </p:spPr>
        <p:txBody>
          <a:bodyPr/>
          <a:lstStyle/>
          <a:p>
            <a:pPr eaLnBrk="1" hangingPunct="1">
              <a:lnSpc>
                <a:spcPct val="80000"/>
              </a:lnSpc>
            </a:pPr>
            <a:r>
              <a:rPr lang="en-GB" altLang="x-none" sz="2600" dirty="0">
                <a:latin typeface="Calibri" panose="020F0502020204030204" pitchFamily="34" charset="0"/>
              </a:rPr>
              <a:t>Conflict of interest</a:t>
            </a:r>
          </a:p>
          <a:p>
            <a:pPr eaLnBrk="1" hangingPunct="1">
              <a:lnSpc>
                <a:spcPct val="80000"/>
              </a:lnSpc>
            </a:pPr>
            <a:r>
              <a:rPr lang="en-GB" altLang="x-none" sz="2600" dirty="0">
                <a:latin typeface="Calibri" panose="020F0502020204030204" pitchFamily="34" charset="0"/>
              </a:rPr>
              <a:t>Violating confidentiality</a:t>
            </a:r>
          </a:p>
          <a:p>
            <a:pPr eaLnBrk="1" hangingPunct="1">
              <a:lnSpc>
                <a:spcPct val="80000"/>
              </a:lnSpc>
            </a:pPr>
            <a:r>
              <a:rPr lang="en-GB" altLang="x-none" sz="2600" dirty="0">
                <a:latin typeface="Calibri" panose="020F0502020204030204" pitchFamily="34" charset="0"/>
              </a:rPr>
              <a:t>Promoting dependency</a:t>
            </a:r>
          </a:p>
          <a:p>
            <a:pPr eaLnBrk="1" hangingPunct="1">
              <a:lnSpc>
                <a:spcPct val="80000"/>
              </a:lnSpc>
            </a:pPr>
            <a:r>
              <a:rPr lang="en-GB" altLang="x-none" sz="2600" dirty="0">
                <a:latin typeface="Calibri" panose="020F0502020204030204" pitchFamily="34" charset="0"/>
              </a:rPr>
              <a:t>Working in isolation</a:t>
            </a:r>
          </a:p>
          <a:p>
            <a:pPr eaLnBrk="1" hangingPunct="1">
              <a:lnSpc>
                <a:spcPct val="80000"/>
              </a:lnSpc>
            </a:pPr>
            <a:r>
              <a:rPr lang="en-GB" altLang="x-none" sz="2600" dirty="0">
                <a:latin typeface="Calibri" panose="020F0502020204030204" pitchFamily="34" charset="0"/>
              </a:rPr>
              <a:t>Reluctance to deal with successors</a:t>
            </a:r>
          </a:p>
          <a:p>
            <a:pPr eaLnBrk="1" hangingPunct="1">
              <a:lnSpc>
                <a:spcPct val="80000"/>
              </a:lnSpc>
            </a:pPr>
            <a:r>
              <a:rPr lang="en-GB" altLang="x-none" sz="2600" dirty="0">
                <a:latin typeface="Calibri" panose="020F0502020204030204" pitchFamily="34" charset="0"/>
              </a:rPr>
              <a:t>Selling solutions</a:t>
            </a:r>
          </a:p>
          <a:p>
            <a:pPr eaLnBrk="1" hangingPunct="1">
              <a:lnSpc>
                <a:spcPct val="80000"/>
              </a:lnSpc>
            </a:pPr>
            <a:r>
              <a:rPr lang="en-GB" altLang="x-none" sz="2600" dirty="0">
                <a:latin typeface="Calibri" panose="020F0502020204030204" pitchFamily="34" charset="0"/>
              </a:rPr>
              <a:t>Venturing beyond the advisor’s knowledge</a:t>
            </a:r>
          </a:p>
          <a:p>
            <a:pPr eaLnBrk="1" hangingPunct="1">
              <a:lnSpc>
                <a:spcPct val="80000"/>
              </a:lnSpc>
            </a:pPr>
            <a:r>
              <a:rPr lang="en-GB" altLang="x-none" sz="2600" dirty="0">
                <a:latin typeface="Calibri" panose="020F0502020204030204" pitchFamily="34" charset="0"/>
              </a:rPr>
              <a:t>Making decisions for the client</a:t>
            </a:r>
          </a:p>
          <a:p>
            <a:pPr eaLnBrk="1" hangingPunct="1">
              <a:lnSpc>
                <a:spcPct val="80000"/>
              </a:lnSpc>
            </a:pPr>
            <a:r>
              <a:rPr lang="en-GB" altLang="x-none" sz="2600" dirty="0">
                <a:latin typeface="Calibri" panose="020F0502020204030204" pitchFamily="34" charset="0"/>
              </a:rPr>
              <a:t>Lacking empathy</a:t>
            </a:r>
          </a:p>
        </p:txBody>
      </p:sp>
    </p:spTree>
    <p:extLst>
      <p:ext uri="{BB962C8B-B14F-4D97-AF65-F5344CB8AC3E}">
        <p14:creationId xmlns:p14="http://schemas.microsoft.com/office/powerpoint/2010/main" val="356248773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74E2B9-ED11-45B6-85C5-FE3CAB8080DC}"/>
              </a:ext>
            </a:extLst>
          </p:cNvPr>
          <p:cNvSpPr>
            <a:spLocks noGrp="1"/>
          </p:cNvSpPr>
          <p:nvPr>
            <p:ph type="title"/>
          </p:nvPr>
        </p:nvSpPr>
        <p:spPr/>
        <p:txBody>
          <a:bodyPr/>
          <a:lstStyle/>
          <a:p>
            <a:r>
              <a:rPr lang="de-DE" dirty="0">
                <a:latin typeface="+mn-lt"/>
              </a:rPr>
              <a:t>Learning </a:t>
            </a:r>
            <a:r>
              <a:rPr lang="de-DE" dirty="0" err="1">
                <a:latin typeface="+mn-lt"/>
              </a:rPr>
              <a:t>Objectives</a:t>
            </a:r>
            <a:endParaRPr lang="de-DE" dirty="0">
              <a:latin typeface="+mn-lt"/>
            </a:endParaRPr>
          </a:p>
        </p:txBody>
      </p:sp>
      <p:sp>
        <p:nvSpPr>
          <p:cNvPr id="3" name="Inhaltsplatzhalter 2">
            <a:extLst>
              <a:ext uri="{FF2B5EF4-FFF2-40B4-BE49-F238E27FC236}">
                <a16:creationId xmlns:a16="http://schemas.microsoft.com/office/drawing/2014/main" id="{C24F7765-E326-4AA6-9C38-4D26AA643A14}"/>
              </a:ext>
            </a:extLst>
          </p:cNvPr>
          <p:cNvSpPr>
            <a:spLocks noGrp="1"/>
          </p:cNvSpPr>
          <p:nvPr>
            <p:ph idx="1"/>
          </p:nvPr>
        </p:nvSpPr>
        <p:spPr/>
        <p:txBody>
          <a:bodyPr>
            <a:normAutofit/>
          </a:bodyPr>
          <a:lstStyle/>
          <a:p>
            <a:pPr lvl="0" fontAlgn="base"/>
            <a:r>
              <a:rPr lang="en-GB" dirty="0">
                <a:latin typeface="+mn-lt"/>
              </a:rPr>
              <a:t>to understand tasks and role of the consultant in the company </a:t>
            </a:r>
            <a:endParaRPr lang="de-DE" dirty="0">
              <a:latin typeface="+mn-lt"/>
            </a:endParaRPr>
          </a:p>
          <a:p>
            <a:pPr lvl="0" fontAlgn="base"/>
            <a:r>
              <a:rPr lang="en-GB" dirty="0">
                <a:latin typeface="+mn-lt"/>
              </a:rPr>
              <a:t>to identify and recognize characteristics of the good consultants</a:t>
            </a:r>
            <a:endParaRPr lang="de-DE" dirty="0">
              <a:latin typeface="+mn-lt"/>
            </a:endParaRPr>
          </a:p>
          <a:p>
            <a:pPr lvl="0" fontAlgn="base"/>
            <a:r>
              <a:rPr lang="en-GB" dirty="0">
                <a:latin typeface="+mn-lt"/>
              </a:rPr>
              <a:t>to differentiate and explain different approaches to consulting</a:t>
            </a:r>
            <a:endParaRPr lang="de-DE" dirty="0">
              <a:latin typeface="+mn-lt"/>
            </a:endParaRPr>
          </a:p>
          <a:p>
            <a:pPr lvl="0" fontAlgn="base"/>
            <a:r>
              <a:rPr lang="en-GB" dirty="0">
                <a:latin typeface="+mn-lt"/>
              </a:rPr>
              <a:t>to understand and apply “the promise pyramid” methodology in its consulting processes</a:t>
            </a:r>
            <a:endParaRPr lang="de-DE" dirty="0">
              <a:latin typeface="+mn-lt"/>
            </a:endParaRPr>
          </a:p>
          <a:p>
            <a:pPr lvl="0" fontAlgn="base"/>
            <a:r>
              <a:rPr lang="en-GB" dirty="0">
                <a:latin typeface="+mn-lt"/>
              </a:rPr>
              <a:t>to define and differentiate different phases in the consulting processes</a:t>
            </a:r>
            <a:endParaRPr lang="de-DE" dirty="0">
              <a:latin typeface="+mn-lt"/>
            </a:endParaRPr>
          </a:p>
          <a:p>
            <a:pPr lvl="0" fontAlgn="base"/>
            <a:r>
              <a:rPr lang="en-GB" dirty="0">
                <a:latin typeface="+mn-lt"/>
              </a:rPr>
              <a:t>to understand and discuss about open questions and problems in the relationship SME owners-consultant</a:t>
            </a:r>
            <a:endParaRPr lang="de-DE" dirty="0">
              <a:latin typeface="+mn-lt"/>
            </a:endParaRPr>
          </a:p>
          <a:p>
            <a:endParaRPr lang="de-DE" dirty="0">
              <a:latin typeface="+mn-lt"/>
            </a:endParaRPr>
          </a:p>
        </p:txBody>
      </p:sp>
    </p:spTree>
    <p:extLst>
      <p:ext uri="{BB962C8B-B14F-4D97-AF65-F5344CB8AC3E}">
        <p14:creationId xmlns:p14="http://schemas.microsoft.com/office/powerpoint/2010/main" val="262287631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GB" altLang="x-none">
                <a:latin typeface="Calibri" panose="020F0502020204030204" pitchFamily="34" charset="0"/>
              </a:rPr>
              <a:t>Literature:</a:t>
            </a:r>
            <a:endParaRPr lang="en-GB" altLang="x-none" dirty="0">
              <a:latin typeface="Calibri" panose="020F0502020204030204" pitchFamily="34" charset="0"/>
            </a:endParaRPr>
          </a:p>
        </p:txBody>
      </p:sp>
      <p:sp>
        <p:nvSpPr>
          <p:cNvPr id="28675" name="Rectangle 3"/>
          <p:cNvSpPr>
            <a:spLocks noGrp="1" noChangeArrowheads="1"/>
          </p:cNvSpPr>
          <p:nvPr>
            <p:ph type="body" idx="1"/>
          </p:nvPr>
        </p:nvSpPr>
        <p:spPr/>
        <p:txBody>
          <a:bodyPr>
            <a:normAutofit/>
          </a:bodyPr>
          <a:lstStyle/>
          <a:p>
            <a:pPr eaLnBrk="1" hangingPunct="1">
              <a:lnSpc>
                <a:spcPct val="80000"/>
              </a:lnSpc>
              <a:defRPr/>
            </a:pPr>
            <a:r>
              <a:rPr lang="en-GB" altLang="x-none" sz="1600">
                <a:solidFill>
                  <a:schemeClr val="tx2">
                    <a:lumMod val="75000"/>
                  </a:schemeClr>
                </a:solidFill>
                <a:latin typeface="Calibri" panose="020F0502020204030204" pitchFamily="34" charset="0"/>
              </a:rPr>
              <a:t>Stroh, L. K., Johnson, H. H.: The Basic Principles of Effective Consulting, Lawrence Erlbaum Associates Publishers, London, 2006.</a:t>
            </a:r>
          </a:p>
          <a:p>
            <a:pPr eaLnBrk="1" hangingPunct="1">
              <a:lnSpc>
                <a:spcPct val="80000"/>
              </a:lnSpc>
              <a:defRPr/>
            </a:pPr>
            <a:r>
              <a:rPr lang="en-GB" altLang="x-none" sz="1600">
                <a:solidFill>
                  <a:schemeClr val="tx2">
                    <a:lumMod val="75000"/>
                  </a:schemeClr>
                </a:solidFill>
                <a:latin typeface="Calibri" panose="020F0502020204030204" pitchFamily="34" charset="0"/>
              </a:rPr>
              <a:t>Czerniewska, F. (2004),What Sets Excellent Consulting Apart?, </a:t>
            </a:r>
            <a:r>
              <a:rPr lang="en-GB" altLang="x-none" sz="1600" i="1">
                <a:solidFill>
                  <a:schemeClr val="tx2">
                    <a:lumMod val="75000"/>
                  </a:schemeClr>
                </a:solidFill>
                <a:latin typeface="Calibri" panose="020F0502020204030204" pitchFamily="34" charset="0"/>
              </a:rPr>
              <a:t>Consulting to Management, 15,3</a:t>
            </a:r>
          </a:p>
          <a:p>
            <a:pPr eaLnBrk="1" hangingPunct="1">
              <a:lnSpc>
                <a:spcPct val="80000"/>
              </a:lnSpc>
              <a:defRPr/>
            </a:pPr>
            <a:r>
              <a:rPr lang="en-GB" altLang="x-none" sz="1700">
                <a:latin typeface="Calibri" panose="020F0502020204030204" pitchFamily="34" charset="0"/>
              </a:rPr>
              <a:t>Kurtz, J. M.(2010), The Consulting Process, Problem Definition and Benchmarking, teaching materials</a:t>
            </a:r>
          </a:p>
          <a:p>
            <a:pPr eaLnBrk="1" hangingPunct="1">
              <a:lnSpc>
                <a:spcPct val="80000"/>
              </a:lnSpc>
              <a:defRPr/>
            </a:pPr>
            <a:r>
              <a:rPr lang="en-GB" altLang="x-none" sz="1700">
                <a:latin typeface="Calibri" panose="020F0502020204030204" pitchFamily="34" charset="0"/>
              </a:rPr>
              <a:t>Hariharan,S. (2010), Managing the BCAP Spring Consulting Project, teaching materials</a:t>
            </a:r>
          </a:p>
          <a:p>
            <a:pPr eaLnBrk="1" hangingPunct="1">
              <a:lnSpc>
                <a:spcPct val="80000"/>
              </a:lnSpc>
              <a:defRPr/>
            </a:pPr>
            <a:r>
              <a:rPr lang="en-GB" altLang="x-none" sz="1700">
                <a:latin typeface="Calibri" panose="020F0502020204030204" pitchFamily="34" charset="0"/>
              </a:rPr>
              <a:t>Stevenson, H. H., Sahlman, W. A. (1988), How Small Companies Should Handle Advisers, Harvard Business Review, March-April</a:t>
            </a:r>
          </a:p>
          <a:p>
            <a:pPr eaLnBrk="1" hangingPunct="1">
              <a:lnSpc>
                <a:spcPct val="80000"/>
              </a:lnSpc>
              <a:defRPr/>
            </a:pPr>
            <a:r>
              <a:rPr lang="en-GB" altLang="x-none" sz="1700">
                <a:latin typeface="Calibri" panose="020F0502020204030204" pitchFamily="34" charset="0"/>
              </a:rPr>
              <a:t>Turner, A. N. (1982), Consulting is more than giving advice, Harvard Business Review, September-October</a:t>
            </a:r>
          </a:p>
          <a:p>
            <a:pPr eaLnBrk="1" hangingPunct="1">
              <a:lnSpc>
                <a:spcPct val="80000"/>
              </a:lnSpc>
              <a:defRPr/>
            </a:pPr>
            <a:r>
              <a:rPr lang="en-GB" altLang="x-none" sz="1700">
                <a:latin typeface="Calibri" panose="020F0502020204030204" pitchFamily="34" charset="0"/>
              </a:rPr>
              <a:t>Schein, E. H. (1978), The Role of the Consultant Content Expert or Process Facilitator, Personnel and Guidance Journal</a:t>
            </a:r>
          </a:p>
          <a:p>
            <a:pPr eaLnBrk="1" hangingPunct="1">
              <a:lnSpc>
                <a:spcPct val="80000"/>
              </a:lnSpc>
              <a:defRPr/>
            </a:pPr>
            <a:r>
              <a:rPr lang="en-GB" altLang="x-none" sz="1700">
                <a:latin typeface="Calibri" panose="020F0502020204030204" pitchFamily="34" charset="0"/>
              </a:rPr>
              <a:t>Blake, R. R., Srygley Mouton, J. (1978), Toward a General Theory of Consultation, Personnel and Giudance Journal</a:t>
            </a:r>
          </a:p>
          <a:p>
            <a:pPr eaLnBrk="1" hangingPunct="1">
              <a:lnSpc>
                <a:spcPct val="80000"/>
              </a:lnSpc>
              <a:defRPr/>
            </a:pPr>
            <a:r>
              <a:rPr lang="en-GB" altLang="x-none" sz="1700">
                <a:latin typeface="Calibri" panose="020F0502020204030204" pitchFamily="34" charset="0"/>
              </a:rPr>
              <a:t>Kurpius, D., Robinson, S. E. (1978), An Overview of Consultation, Personnel and Guidance Journal</a:t>
            </a:r>
          </a:p>
          <a:p>
            <a:pPr eaLnBrk="1" hangingPunct="1">
              <a:lnSpc>
                <a:spcPct val="80000"/>
              </a:lnSpc>
              <a:defRPr/>
            </a:pPr>
            <a:r>
              <a:rPr lang="en-GB" altLang="x-none" sz="1700">
                <a:latin typeface="Calibri" panose="020F0502020204030204" pitchFamily="34" charset="0"/>
              </a:rPr>
              <a:t>Nash, P., Nader, F. P. (1990), Ten Guidelines for Effective Consulting, Small Business Forum, Fall </a:t>
            </a:r>
            <a:endParaRPr lang="en-GB" altLang="x-none" sz="1700" dirty="0">
              <a:latin typeface="Calibri" panose="020F0502020204030204" pitchFamily="34" charset="0"/>
            </a:endParaRPr>
          </a:p>
        </p:txBody>
      </p:sp>
    </p:spTree>
    <p:extLst>
      <p:ext uri="{BB962C8B-B14F-4D97-AF65-F5344CB8AC3E}">
        <p14:creationId xmlns:p14="http://schemas.microsoft.com/office/powerpoint/2010/main" val="1456046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pPr eaLnBrk="1" hangingPunct="1"/>
            <a:r>
              <a:rPr lang="en-GB" altLang="x-none">
                <a:latin typeface="Calibri" panose="020F0502020204030204" pitchFamily="34" charset="0"/>
              </a:rPr>
              <a:t>Characteristics of the Consultant</a:t>
            </a:r>
          </a:p>
        </p:txBody>
      </p:sp>
      <p:sp>
        <p:nvSpPr>
          <p:cNvPr id="7171" name="Rectangle 3"/>
          <p:cNvSpPr>
            <a:spLocks noGrp="1" noChangeArrowheads="1"/>
          </p:cNvSpPr>
          <p:nvPr>
            <p:ph type="body" idx="1"/>
          </p:nvPr>
        </p:nvSpPr>
        <p:spPr>
          <a:xfrm>
            <a:off x="609601" y="1719263"/>
            <a:ext cx="7981951" cy="4411662"/>
          </a:xfrm>
        </p:spPr>
        <p:txBody>
          <a:bodyPr/>
          <a:lstStyle/>
          <a:p>
            <a:pPr marL="609600" indent="-609600" eaLnBrk="1" hangingPunct="1">
              <a:buFontTx/>
              <a:buAutoNum type="arabicPeriod"/>
            </a:pPr>
            <a:r>
              <a:rPr lang="en-GB" altLang="x-none" sz="2600" dirty="0">
                <a:latin typeface="Calibri" panose="020F0502020204030204" pitchFamily="34" charset="0"/>
              </a:rPr>
              <a:t>Works for others– person, group or organisation – clients</a:t>
            </a:r>
          </a:p>
          <a:p>
            <a:pPr marL="609600" indent="-609600" eaLnBrk="1" hangingPunct="1">
              <a:buFontTx/>
              <a:buAutoNum type="arabicPeriod"/>
            </a:pPr>
            <a:r>
              <a:rPr lang="en-GB" altLang="x-none" sz="2600" dirty="0">
                <a:latin typeface="Calibri" panose="020F0502020204030204" pitchFamily="34" charset="0"/>
              </a:rPr>
              <a:t>Helps clients achieve goals that the client identifies</a:t>
            </a:r>
          </a:p>
          <a:p>
            <a:pPr marL="609600" indent="-609600" eaLnBrk="1" hangingPunct="1">
              <a:buFontTx/>
              <a:buAutoNum type="arabicPeriod"/>
            </a:pPr>
            <a:r>
              <a:rPr lang="en-GB" altLang="x-none" sz="2600" dirty="0">
                <a:latin typeface="Calibri" panose="020F0502020204030204" pitchFamily="34" charset="0"/>
              </a:rPr>
              <a:t>Provides specialised skills or expertise that the client can not provide on its own</a:t>
            </a:r>
          </a:p>
          <a:p>
            <a:pPr marL="609600" indent="-609600" eaLnBrk="1" hangingPunct="1">
              <a:buFontTx/>
              <a:buAutoNum type="arabicPeriod"/>
            </a:pPr>
            <a:r>
              <a:rPr lang="en-GB" altLang="x-none" sz="2600" dirty="0">
                <a:latin typeface="Calibri" panose="020F0502020204030204" pitchFamily="34" charset="0"/>
              </a:rPr>
              <a:t>Influences decision making process, but has no power to make changes</a:t>
            </a:r>
          </a:p>
        </p:txBody>
      </p:sp>
    </p:spTree>
    <p:extLst>
      <p:ext uri="{BB962C8B-B14F-4D97-AF65-F5344CB8AC3E}">
        <p14:creationId xmlns:p14="http://schemas.microsoft.com/office/powerpoint/2010/main" val="283227097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321874" y="1122363"/>
            <a:ext cx="9487302" cy="2387600"/>
          </a:xfrm>
        </p:spPr>
        <p:txBody>
          <a:bodyPr>
            <a:normAutofit/>
          </a:bodyPr>
          <a:lstStyle/>
          <a:p>
            <a:pPr eaLnBrk="1" hangingPunct="1"/>
            <a:r>
              <a:rPr lang="en-GB" altLang="x-none" dirty="0">
                <a:latin typeface="+mn-lt"/>
              </a:rPr>
              <a:t>How to Write a Consulting Report</a:t>
            </a:r>
          </a:p>
        </p:txBody>
      </p:sp>
      <p:sp>
        <p:nvSpPr>
          <p:cNvPr id="3075" name="Rectangle 3"/>
          <p:cNvSpPr>
            <a:spLocks noGrp="1" noChangeArrowheads="1"/>
          </p:cNvSpPr>
          <p:nvPr>
            <p:ph type="subTitle" idx="1"/>
          </p:nvPr>
        </p:nvSpPr>
        <p:spPr/>
        <p:txBody>
          <a:bodyPr/>
          <a:lstStyle/>
          <a:p>
            <a:pPr eaLnBrk="1" hangingPunct="1"/>
            <a:endParaRPr lang="hr-HR" altLang="x-none" sz="2400" dirty="0">
              <a:latin typeface="+mn-lt"/>
            </a:endParaRPr>
          </a:p>
        </p:txBody>
      </p:sp>
    </p:spTree>
    <p:extLst>
      <p:ext uri="{BB962C8B-B14F-4D97-AF65-F5344CB8AC3E}">
        <p14:creationId xmlns:p14="http://schemas.microsoft.com/office/powerpoint/2010/main" val="94573332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28871" y="2388843"/>
            <a:ext cx="10515600" cy="1325563"/>
          </a:xfrm>
        </p:spPr>
        <p:txBody>
          <a:bodyPr/>
          <a:lstStyle/>
          <a:p>
            <a:r>
              <a:rPr lang="en-GB" dirty="0">
                <a:latin typeface="+mn-lt"/>
              </a:rPr>
              <a:t>What is the purpose of a consulting report?</a:t>
            </a:r>
          </a:p>
        </p:txBody>
      </p:sp>
    </p:spTree>
    <p:extLst>
      <p:ext uri="{BB962C8B-B14F-4D97-AF65-F5344CB8AC3E}">
        <p14:creationId xmlns:p14="http://schemas.microsoft.com/office/powerpoint/2010/main" val="127847974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latin typeface="+mn-lt"/>
              </a:rPr>
              <a:t>Purpose of the Final Consulting Report</a:t>
            </a:r>
          </a:p>
        </p:txBody>
      </p:sp>
      <p:sp>
        <p:nvSpPr>
          <p:cNvPr id="3" name="Inhaltsplatzhalter 2"/>
          <p:cNvSpPr>
            <a:spLocks noGrp="1"/>
          </p:cNvSpPr>
          <p:nvPr>
            <p:ph idx="1"/>
          </p:nvPr>
        </p:nvSpPr>
        <p:spPr>
          <a:xfrm>
            <a:off x="838200" y="1825625"/>
            <a:ext cx="9525000" cy="4351338"/>
          </a:xfrm>
        </p:spPr>
        <p:txBody>
          <a:bodyPr>
            <a:normAutofit/>
          </a:bodyPr>
          <a:lstStyle/>
          <a:p>
            <a:pPr marL="0" indent="0" algn="just">
              <a:buNone/>
            </a:pPr>
            <a:r>
              <a:rPr lang="en-GB" i="1" dirty="0">
                <a:latin typeface="+mn-lt"/>
              </a:rPr>
              <a:t>The Consulting Report is not a diary of activities; rather, it is a synthesis of information and thinking about the client’s situation. Yes, it documents what was accomplished during the consulting contract but more importantly it provides a blueprint for the client to sustain the progress. It provides a rationale for the time and money spent and a rationale for why the client needs to move its organisation in a certain direction. It is collateral used to initiate change.</a:t>
            </a:r>
          </a:p>
          <a:p>
            <a:pPr marL="0" indent="0">
              <a:buNone/>
            </a:pPr>
            <a:endParaRPr lang="en-GB" sz="1600" dirty="0">
              <a:latin typeface="+mn-lt"/>
            </a:endParaRPr>
          </a:p>
          <a:p>
            <a:pPr marL="0" indent="0">
              <a:buNone/>
            </a:pPr>
            <a:r>
              <a:rPr lang="en-GB" sz="1600" dirty="0">
                <a:latin typeface="+mn-lt"/>
              </a:rPr>
              <a:t>Source: Carnegie Mellon University (2018). </a:t>
            </a:r>
            <a:r>
              <a:rPr lang="en-GB" sz="1600" i="1" dirty="0">
                <a:latin typeface="+mn-lt"/>
              </a:rPr>
              <a:t>Consulting Reports: Purpose, Value, and How To Review</a:t>
            </a:r>
            <a:r>
              <a:rPr lang="en-GB" sz="1600" dirty="0">
                <a:latin typeface="+mn-lt"/>
              </a:rPr>
              <a:t>. URL: https://</a:t>
            </a:r>
            <a:r>
              <a:rPr lang="en-GB" sz="1600" dirty="0" err="1">
                <a:latin typeface="+mn-lt"/>
              </a:rPr>
              <a:t>www.cmu.edu</a:t>
            </a:r>
            <a:r>
              <a:rPr lang="en-GB" sz="1600" dirty="0">
                <a:latin typeface="+mn-lt"/>
              </a:rPr>
              <a:t>/</a:t>
            </a:r>
            <a:r>
              <a:rPr lang="en-GB" sz="1600" dirty="0" err="1">
                <a:latin typeface="+mn-lt"/>
              </a:rPr>
              <a:t>tcinc</a:t>
            </a:r>
            <a:r>
              <a:rPr lang="en-GB" sz="1600" dirty="0">
                <a:latin typeface="+mn-lt"/>
              </a:rPr>
              <a:t>/students/</a:t>
            </a:r>
            <a:r>
              <a:rPr lang="en-GB" sz="1600" dirty="0" err="1">
                <a:latin typeface="+mn-lt"/>
              </a:rPr>
              <a:t>course_documents</a:t>
            </a:r>
            <a:r>
              <a:rPr lang="en-GB" sz="1600" dirty="0">
                <a:latin typeface="+mn-lt"/>
              </a:rPr>
              <a:t>/11/</a:t>
            </a:r>
            <a:r>
              <a:rPr lang="en-GB" sz="1600" dirty="0" err="1">
                <a:latin typeface="+mn-lt"/>
              </a:rPr>
              <a:t>ReviewerGuidelines.pdf</a:t>
            </a:r>
            <a:endParaRPr lang="en-GB" sz="1600" dirty="0">
              <a:latin typeface="+mn-lt"/>
            </a:endParaRPr>
          </a:p>
        </p:txBody>
      </p:sp>
    </p:spTree>
    <p:extLst>
      <p:ext uri="{BB962C8B-B14F-4D97-AF65-F5344CB8AC3E}">
        <p14:creationId xmlns:p14="http://schemas.microsoft.com/office/powerpoint/2010/main" val="89655152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321874" y="1122363"/>
            <a:ext cx="9487302" cy="2387600"/>
          </a:xfrm>
        </p:spPr>
        <p:txBody>
          <a:bodyPr/>
          <a:lstStyle/>
          <a:p>
            <a:pPr eaLnBrk="1" hangingPunct="1"/>
            <a:r>
              <a:rPr lang="en-GB" altLang="x-none" sz="4400" dirty="0">
                <a:latin typeface="+mn-lt"/>
              </a:rPr>
              <a:t>Quality Criteria for Consulting Reports</a:t>
            </a:r>
          </a:p>
        </p:txBody>
      </p:sp>
    </p:spTree>
    <p:extLst>
      <p:ext uri="{BB962C8B-B14F-4D97-AF65-F5344CB8AC3E}">
        <p14:creationId xmlns:p14="http://schemas.microsoft.com/office/powerpoint/2010/main" val="310474791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007882" y="2334312"/>
            <a:ext cx="10515600" cy="1325563"/>
          </a:xfrm>
        </p:spPr>
        <p:txBody>
          <a:bodyPr>
            <a:normAutofit/>
          </a:bodyPr>
          <a:lstStyle/>
          <a:p>
            <a:pPr eaLnBrk="1" hangingPunct="1"/>
            <a:r>
              <a:rPr lang="en-GB" altLang="x-none" dirty="0">
                <a:latin typeface="+mn-lt"/>
              </a:rPr>
              <a:t>What makes a good consulting report?</a:t>
            </a:r>
          </a:p>
        </p:txBody>
      </p:sp>
    </p:spTree>
    <p:extLst>
      <p:ext uri="{BB962C8B-B14F-4D97-AF65-F5344CB8AC3E}">
        <p14:creationId xmlns:p14="http://schemas.microsoft.com/office/powerpoint/2010/main" val="383908683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latin typeface="+mn-lt"/>
              </a:rPr>
              <a:t>Quality Criteria</a:t>
            </a:r>
          </a:p>
        </p:txBody>
      </p:sp>
      <p:grpSp>
        <p:nvGrpSpPr>
          <p:cNvPr id="4" name="Gruppieren 7"/>
          <p:cNvGrpSpPr>
            <a:grpSpLocks/>
          </p:cNvGrpSpPr>
          <p:nvPr/>
        </p:nvGrpSpPr>
        <p:grpSpPr bwMode="auto">
          <a:xfrm>
            <a:off x="1517650" y="1522433"/>
            <a:ext cx="8220075" cy="4670425"/>
            <a:chOff x="390006" y="1197246"/>
            <a:chExt cx="8220009" cy="4670153"/>
          </a:xfrm>
        </p:grpSpPr>
        <p:sp>
          <p:nvSpPr>
            <p:cNvPr id="5" name="Freihandform 4"/>
            <p:cNvSpPr/>
            <p:nvPr/>
          </p:nvSpPr>
          <p:spPr>
            <a:xfrm>
              <a:off x="3545931" y="3957748"/>
              <a:ext cx="1908160" cy="1909651"/>
            </a:xfrm>
            <a:custGeom>
              <a:avLst/>
              <a:gdLst>
                <a:gd name="connsiteX0" fmla="*/ 0 w 1908825"/>
                <a:gd name="connsiteY0" fmla="*/ 954413 h 1908825"/>
                <a:gd name="connsiteX1" fmla="*/ 954413 w 1908825"/>
                <a:gd name="connsiteY1" fmla="*/ 0 h 1908825"/>
                <a:gd name="connsiteX2" fmla="*/ 1908826 w 1908825"/>
                <a:gd name="connsiteY2" fmla="*/ 954413 h 1908825"/>
                <a:gd name="connsiteX3" fmla="*/ 954413 w 1908825"/>
                <a:gd name="connsiteY3" fmla="*/ 1908826 h 1908825"/>
                <a:gd name="connsiteX4" fmla="*/ 0 w 1908825"/>
                <a:gd name="connsiteY4" fmla="*/ 954413 h 1908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8825" h="1908825">
                  <a:moveTo>
                    <a:pt x="0" y="954413"/>
                  </a:moveTo>
                  <a:cubicBezTo>
                    <a:pt x="0" y="427305"/>
                    <a:pt x="427305" y="0"/>
                    <a:pt x="954413" y="0"/>
                  </a:cubicBezTo>
                  <a:cubicBezTo>
                    <a:pt x="1481521" y="0"/>
                    <a:pt x="1908826" y="427305"/>
                    <a:pt x="1908826" y="954413"/>
                  </a:cubicBezTo>
                  <a:cubicBezTo>
                    <a:pt x="1908826" y="1481521"/>
                    <a:pt x="1481521" y="1908826"/>
                    <a:pt x="954413" y="1908826"/>
                  </a:cubicBezTo>
                  <a:cubicBezTo>
                    <a:pt x="427305" y="1908826"/>
                    <a:pt x="0" y="1481521"/>
                    <a:pt x="0" y="954413"/>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290971" tIns="290971" rIns="290971" bIns="290971" spcCol="1270" anchor="ctr"/>
            <a:lstStyle/>
            <a:p>
              <a:pPr algn="ctr" defTabSz="800100" eaLnBrk="1" hangingPunct="1">
                <a:lnSpc>
                  <a:spcPct val="90000"/>
                </a:lnSpc>
                <a:spcAft>
                  <a:spcPct val="35000"/>
                </a:spcAft>
                <a:defRPr/>
              </a:pPr>
              <a:r>
                <a:rPr lang="en-US" sz="2800" b="1" dirty="0">
                  <a:solidFill>
                    <a:schemeClr val="tx1"/>
                  </a:solidFill>
                </a:rPr>
                <a:t>Quality</a:t>
              </a:r>
            </a:p>
          </p:txBody>
        </p:sp>
        <p:sp>
          <p:nvSpPr>
            <p:cNvPr id="6" name="Pfeil nach links 5"/>
            <p:cNvSpPr/>
            <p:nvPr/>
          </p:nvSpPr>
          <p:spPr>
            <a:xfrm rot="10318699">
              <a:off x="1507597" y="5007602"/>
              <a:ext cx="1944672" cy="544481"/>
            </a:xfrm>
            <a:prstGeom prst="leftArrow">
              <a:avLst>
                <a:gd name="adj1" fmla="val 60000"/>
                <a:gd name="adj2" fmla="val 50000"/>
              </a:avLst>
            </a:prstGeom>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hueOff val="0"/>
                <a:satOff val="0"/>
                <a:lumOff val="0"/>
                <a:alphaOff val="0"/>
              </a:schemeClr>
            </a:fontRef>
          </p:style>
        </p:sp>
        <p:sp>
          <p:nvSpPr>
            <p:cNvPr id="7" name="Freihandform 6"/>
            <p:cNvSpPr/>
            <p:nvPr/>
          </p:nvSpPr>
          <p:spPr>
            <a:xfrm>
              <a:off x="512243" y="4764151"/>
              <a:ext cx="2009759" cy="1068325"/>
            </a:xfrm>
            <a:custGeom>
              <a:avLst/>
              <a:gdLst>
                <a:gd name="connsiteX0" fmla="*/ 0 w 2009303"/>
                <a:gd name="connsiteY0" fmla="*/ 106894 h 1068942"/>
                <a:gd name="connsiteX1" fmla="*/ 106894 w 2009303"/>
                <a:gd name="connsiteY1" fmla="*/ 0 h 1068942"/>
                <a:gd name="connsiteX2" fmla="*/ 1902409 w 2009303"/>
                <a:gd name="connsiteY2" fmla="*/ 0 h 1068942"/>
                <a:gd name="connsiteX3" fmla="*/ 2009303 w 2009303"/>
                <a:gd name="connsiteY3" fmla="*/ 106894 h 1068942"/>
                <a:gd name="connsiteX4" fmla="*/ 2009303 w 2009303"/>
                <a:gd name="connsiteY4" fmla="*/ 962048 h 1068942"/>
                <a:gd name="connsiteX5" fmla="*/ 1902409 w 2009303"/>
                <a:gd name="connsiteY5" fmla="*/ 1068942 h 1068942"/>
                <a:gd name="connsiteX6" fmla="*/ 106894 w 2009303"/>
                <a:gd name="connsiteY6" fmla="*/ 1068942 h 1068942"/>
                <a:gd name="connsiteX7" fmla="*/ 0 w 2009303"/>
                <a:gd name="connsiteY7" fmla="*/ 962048 h 1068942"/>
                <a:gd name="connsiteX8" fmla="*/ 0 w 2009303"/>
                <a:gd name="connsiteY8" fmla="*/ 106894 h 1068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09303" h="1068942">
                  <a:moveTo>
                    <a:pt x="0" y="106894"/>
                  </a:moveTo>
                  <a:cubicBezTo>
                    <a:pt x="0" y="47858"/>
                    <a:pt x="47858" y="0"/>
                    <a:pt x="106894" y="0"/>
                  </a:cubicBezTo>
                  <a:lnTo>
                    <a:pt x="1902409" y="0"/>
                  </a:lnTo>
                  <a:cubicBezTo>
                    <a:pt x="1961445" y="0"/>
                    <a:pt x="2009303" y="47858"/>
                    <a:pt x="2009303" y="106894"/>
                  </a:cubicBezTo>
                  <a:lnTo>
                    <a:pt x="2009303" y="962048"/>
                  </a:lnTo>
                  <a:cubicBezTo>
                    <a:pt x="2009303" y="1021084"/>
                    <a:pt x="1961445" y="1068942"/>
                    <a:pt x="1902409" y="1068942"/>
                  </a:cubicBezTo>
                  <a:lnTo>
                    <a:pt x="106894" y="1068942"/>
                  </a:lnTo>
                  <a:cubicBezTo>
                    <a:pt x="47858" y="1068942"/>
                    <a:pt x="0" y="1021084"/>
                    <a:pt x="0" y="962048"/>
                  </a:cubicBezTo>
                  <a:lnTo>
                    <a:pt x="0" y="106894"/>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lIns="65598" tIns="65598" rIns="65598" bIns="65598" spcCol="1270" anchor="ctr"/>
            <a:lstStyle/>
            <a:p>
              <a:pPr algn="ctr" defTabSz="800100" eaLnBrk="1" hangingPunct="1">
                <a:lnSpc>
                  <a:spcPct val="90000"/>
                </a:lnSpc>
                <a:spcAft>
                  <a:spcPct val="35000"/>
                </a:spcAft>
                <a:defRPr/>
              </a:pPr>
              <a:r>
                <a:rPr lang="en-US" sz="2800" dirty="0">
                  <a:solidFill>
                    <a:schemeClr val="tx1"/>
                  </a:solidFill>
                </a:rPr>
                <a:t>Formal  Correctness</a:t>
              </a:r>
            </a:p>
          </p:txBody>
        </p:sp>
        <p:sp>
          <p:nvSpPr>
            <p:cNvPr id="8" name="Pfeil nach links 7"/>
            <p:cNvSpPr/>
            <p:nvPr/>
          </p:nvSpPr>
          <p:spPr>
            <a:xfrm rot="11731479">
              <a:off x="1459107" y="3887467"/>
              <a:ext cx="2144696" cy="544481"/>
            </a:xfrm>
            <a:prstGeom prst="leftArrow">
              <a:avLst>
                <a:gd name="adj1" fmla="val 60000"/>
                <a:gd name="adj2" fmla="val 50000"/>
              </a:avLst>
            </a:prstGeom>
          </p:spPr>
          <p:style>
            <a:lnRef idx="0">
              <a:schemeClr val="lt1">
                <a:hueOff val="0"/>
                <a:satOff val="0"/>
                <a:lumOff val="0"/>
                <a:alphaOff val="0"/>
              </a:schemeClr>
            </a:lnRef>
            <a:fillRef idx="1">
              <a:schemeClr val="accent2">
                <a:hueOff val="-840018"/>
                <a:satOff val="-13439"/>
                <a:lumOff val="11601"/>
                <a:alphaOff val="0"/>
              </a:schemeClr>
            </a:fillRef>
            <a:effectRef idx="0">
              <a:schemeClr val="accent2">
                <a:hueOff val="-840018"/>
                <a:satOff val="-13439"/>
                <a:lumOff val="11601"/>
                <a:alphaOff val="0"/>
              </a:schemeClr>
            </a:effectRef>
            <a:fontRef idx="minor">
              <a:schemeClr val="lt1">
                <a:hueOff val="0"/>
                <a:satOff val="0"/>
                <a:lumOff val="0"/>
                <a:alphaOff val="0"/>
              </a:schemeClr>
            </a:fontRef>
          </p:style>
        </p:sp>
        <p:sp>
          <p:nvSpPr>
            <p:cNvPr id="9" name="Freihandform 8"/>
            <p:cNvSpPr/>
            <p:nvPr/>
          </p:nvSpPr>
          <p:spPr>
            <a:xfrm>
              <a:off x="390006" y="3479938"/>
              <a:ext cx="2009759" cy="1069913"/>
            </a:xfrm>
            <a:custGeom>
              <a:avLst/>
              <a:gdLst>
                <a:gd name="connsiteX0" fmla="*/ 0 w 2009303"/>
                <a:gd name="connsiteY0" fmla="*/ 106894 h 1068942"/>
                <a:gd name="connsiteX1" fmla="*/ 106894 w 2009303"/>
                <a:gd name="connsiteY1" fmla="*/ 0 h 1068942"/>
                <a:gd name="connsiteX2" fmla="*/ 1902409 w 2009303"/>
                <a:gd name="connsiteY2" fmla="*/ 0 h 1068942"/>
                <a:gd name="connsiteX3" fmla="*/ 2009303 w 2009303"/>
                <a:gd name="connsiteY3" fmla="*/ 106894 h 1068942"/>
                <a:gd name="connsiteX4" fmla="*/ 2009303 w 2009303"/>
                <a:gd name="connsiteY4" fmla="*/ 962048 h 1068942"/>
                <a:gd name="connsiteX5" fmla="*/ 1902409 w 2009303"/>
                <a:gd name="connsiteY5" fmla="*/ 1068942 h 1068942"/>
                <a:gd name="connsiteX6" fmla="*/ 106894 w 2009303"/>
                <a:gd name="connsiteY6" fmla="*/ 1068942 h 1068942"/>
                <a:gd name="connsiteX7" fmla="*/ 0 w 2009303"/>
                <a:gd name="connsiteY7" fmla="*/ 962048 h 1068942"/>
                <a:gd name="connsiteX8" fmla="*/ 0 w 2009303"/>
                <a:gd name="connsiteY8" fmla="*/ 106894 h 1068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09303" h="1068942">
                  <a:moveTo>
                    <a:pt x="0" y="106894"/>
                  </a:moveTo>
                  <a:cubicBezTo>
                    <a:pt x="0" y="47858"/>
                    <a:pt x="47858" y="0"/>
                    <a:pt x="106894" y="0"/>
                  </a:cubicBezTo>
                  <a:lnTo>
                    <a:pt x="1902409" y="0"/>
                  </a:lnTo>
                  <a:cubicBezTo>
                    <a:pt x="1961445" y="0"/>
                    <a:pt x="2009303" y="47858"/>
                    <a:pt x="2009303" y="106894"/>
                  </a:cubicBezTo>
                  <a:lnTo>
                    <a:pt x="2009303" y="962048"/>
                  </a:lnTo>
                  <a:cubicBezTo>
                    <a:pt x="2009303" y="1021084"/>
                    <a:pt x="1961445" y="1068942"/>
                    <a:pt x="1902409" y="1068942"/>
                  </a:cubicBezTo>
                  <a:lnTo>
                    <a:pt x="106894" y="1068942"/>
                  </a:lnTo>
                  <a:cubicBezTo>
                    <a:pt x="47858" y="1068942"/>
                    <a:pt x="0" y="1021084"/>
                    <a:pt x="0" y="962048"/>
                  </a:cubicBezTo>
                  <a:lnTo>
                    <a:pt x="0" y="106894"/>
                  </a:lnTo>
                  <a:close/>
                </a:path>
              </a:pathLst>
            </a:custGeom>
          </p:spPr>
          <p:style>
            <a:lnRef idx="2">
              <a:schemeClr val="lt1">
                <a:hueOff val="0"/>
                <a:satOff val="0"/>
                <a:lumOff val="0"/>
                <a:alphaOff val="0"/>
              </a:schemeClr>
            </a:lnRef>
            <a:fillRef idx="1">
              <a:schemeClr val="accent2">
                <a:hueOff val="-840018"/>
                <a:satOff val="-13439"/>
                <a:lumOff val="11601"/>
                <a:alphaOff val="0"/>
              </a:schemeClr>
            </a:fillRef>
            <a:effectRef idx="0">
              <a:schemeClr val="accent2">
                <a:hueOff val="-840018"/>
                <a:satOff val="-13439"/>
                <a:lumOff val="11601"/>
                <a:alphaOff val="0"/>
              </a:schemeClr>
            </a:effectRef>
            <a:fontRef idx="minor">
              <a:schemeClr val="lt1"/>
            </a:fontRef>
          </p:style>
          <p:txBody>
            <a:bodyPr lIns="65598" tIns="65598" rIns="65598" bIns="65598" spcCol="1270" anchor="ctr"/>
            <a:lstStyle/>
            <a:p>
              <a:pPr algn="ctr" defTabSz="800100" eaLnBrk="1" hangingPunct="1">
                <a:lnSpc>
                  <a:spcPct val="90000"/>
                </a:lnSpc>
                <a:spcAft>
                  <a:spcPct val="35000"/>
                </a:spcAft>
                <a:defRPr/>
              </a:pPr>
              <a:r>
                <a:rPr lang="en-US" sz="2800" dirty="0">
                  <a:solidFill>
                    <a:schemeClr val="tx1"/>
                  </a:solidFill>
                </a:rPr>
                <a:t>Actuality</a:t>
              </a:r>
            </a:p>
          </p:txBody>
        </p:sp>
        <p:sp>
          <p:nvSpPr>
            <p:cNvPr id="10" name="Pfeil nach links 9"/>
            <p:cNvSpPr/>
            <p:nvPr/>
          </p:nvSpPr>
          <p:spPr>
            <a:xfrm rot="13531109">
              <a:off x="2328593" y="3057312"/>
              <a:ext cx="1849329" cy="542921"/>
            </a:xfrm>
            <a:prstGeom prst="leftArrow">
              <a:avLst>
                <a:gd name="adj1" fmla="val 60000"/>
                <a:gd name="adj2" fmla="val 50000"/>
              </a:avLst>
            </a:prstGeom>
          </p:spPr>
          <p:style>
            <a:lnRef idx="0">
              <a:schemeClr val="lt1">
                <a:hueOff val="0"/>
                <a:satOff val="0"/>
                <a:lumOff val="0"/>
                <a:alphaOff val="0"/>
              </a:schemeClr>
            </a:lnRef>
            <a:fillRef idx="1">
              <a:schemeClr val="accent2">
                <a:hueOff val="-1680036"/>
                <a:satOff val="-26879"/>
                <a:lumOff val="23202"/>
                <a:alphaOff val="0"/>
              </a:schemeClr>
            </a:fillRef>
            <a:effectRef idx="0">
              <a:schemeClr val="accent2">
                <a:hueOff val="-1680036"/>
                <a:satOff val="-26879"/>
                <a:lumOff val="23202"/>
                <a:alphaOff val="0"/>
              </a:schemeClr>
            </a:effectRef>
            <a:fontRef idx="minor">
              <a:schemeClr val="lt1">
                <a:hueOff val="0"/>
                <a:satOff val="0"/>
                <a:lumOff val="0"/>
                <a:alphaOff val="0"/>
              </a:schemeClr>
            </a:fontRef>
          </p:style>
        </p:sp>
        <p:sp>
          <p:nvSpPr>
            <p:cNvPr id="11" name="Freihandform 10"/>
            <p:cNvSpPr/>
            <p:nvPr/>
          </p:nvSpPr>
          <p:spPr>
            <a:xfrm>
              <a:off x="1455210" y="2265572"/>
              <a:ext cx="2009759" cy="1069913"/>
            </a:xfrm>
            <a:custGeom>
              <a:avLst/>
              <a:gdLst>
                <a:gd name="connsiteX0" fmla="*/ 0 w 2009303"/>
                <a:gd name="connsiteY0" fmla="*/ 106894 h 1068942"/>
                <a:gd name="connsiteX1" fmla="*/ 106894 w 2009303"/>
                <a:gd name="connsiteY1" fmla="*/ 0 h 1068942"/>
                <a:gd name="connsiteX2" fmla="*/ 1902409 w 2009303"/>
                <a:gd name="connsiteY2" fmla="*/ 0 h 1068942"/>
                <a:gd name="connsiteX3" fmla="*/ 2009303 w 2009303"/>
                <a:gd name="connsiteY3" fmla="*/ 106894 h 1068942"/>
                <a:gd name="connsiteX4" fmla="*/ 2009303 w 2009303"/>
                <a:gd name="connsiteY4" fmla="*/ 962048 h 1068942"/>
                <a:gd name="connsiteX5" fmla="*/ 1902409 w 2009303"/>
                <a:gd name="connsiteY5" fmla="*/ 1068942 h 1068942"/>
                <a:gd name="connsiteX6" fmla="*/ 106894 w 2009303"/>
                <a:gd name="connsiteY6" fmla="*/ 1068942 h 1068942"/>
                <a:gd name="connsiteX7" fmla="*/ 0 w 2009303"/>
                <a:gd name="connsiteY7" fmla="*/ 962048 h 1068942"/>
                <a:gd name="connsiteX8" fmla="*/ 0 w 2009303"/>
                <a:gd name="connsiteY8" fmla="*/ 106894 h 1068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09303" h="1068942">
                  <a:moveTo>
                    <a:pt x="0" y="106894"/>
                  </a:moveTo>
                  <a:cubicBezTo>
                    <a:pt x="0" y="47858"/>
                    <a:pt x="47858" y="0"/>
                    <a:pt x="106894" y="0"/>
                  </a:cubicBezTo>
                  <a:lnTo>
                    <a:pt x="1902409" y="0"/>
                  </a:lnTo>
                  <a:cubicBezTo>
                    <a:pt x="1961445" y="0"/>
                    <a:pt x="2009303" y="47858"/>
                    <a:pt x="2009303" y="106894"/>
                  </a:cubicBezTo>
                  <a:lnTo>
                    <a:pt x="2009303" y="962048"/>
                  </a:lnTo>
                  <a:cubicBezTo>
                    <a:pt x="2009303" y="1021084"/>
                    <a:pt x="1961445" y="1068942"/>
                    <a:pt x="1902409" y="1068942"/>
                  </a:cubicBezTo>
                  <a:lnTo>
                    <a:pt x="106894" y="1068942"/>
                  </a:lnTo>
                  <a:cubicBezTo>
                    <a:pt x="47858" y="1068942"/>
                    <a:pt x="0" y="1021084"/>
                    <a:pt x="0" y="962048"/>
                  </a:cubicBezTo>
                  <a:lnTo>
                    <a:pt x="0" y="106894"/>
                  </a:lnTo>
                  <a:close/>
                </a:path>
              </a:pathLst>
            </a:custGeom>
          </p:spPr>
          <p:style>
            <a:lnRef idx="2">
              <a:schemeClr val="lt1">
                <a:hueOff val="0"/>
                <a:satOff val="0"/>
                <a:lumOff val="0"/>
                <a:alphaOff val="0"/>
              </a:schemeClr>
            </a:lnRef>
            <a:fillRef idx="1">
              <a:schemeClr val="accent2">
                <a:hueOff val="-1680036"/>
                <a:satOff val="-26879"/>
                <a:lumOff val="23202"/>
                <a:alphaOff val="0"/>
              </a:schemeClr>
            </a:fillRef>
            <a:effectRef idx="0">
              <a:schemeClr val="accent2">
                <a:hueOff val="-1680036"/>
                <a:satOff val="-26879"/>
                <a:lumOff val="23202"/>
                <a:alphaOff val="0"/>
              </a:schemeClr>
            </a:effectRef>
            <a:fontRef idx="minor">
              <a:schemeClr val="lt1"/>
            </a:fontRef>
          </p:style>
          <p:txBody>
            <a:bodyPr lIns="65598" tIns="65598" rIns="65598" bIns="65598" spcCol="1270" anchor="ctr"/>
            <a:lstStyle/>
            <a:p>
              <a:pPr algn="ctr" defTabSz="800100" eaLnBrk="1" hangingPunct="1">
                <a:lnSpc>
                  <a:spcPct val="90000"/>
                </a:lnSpc>
                <a:spcAft>
                  <a:spcPct val="35000"/>
                </a:spcAft>
                <a:defRPr/>
              </a:pPr>
              <a:r>
                <a:rPr lang="en-US" sz="2800" dirty="0">
                  <a:solidFill>
                    <a:schemeClr val="tx1"/>
                  </a:solidFill>
                </a:rPr>
                <a:t>Clarity</a:t>
              </a:r>
            </a:p>
          </p:txBody>
        </p:sp>
        <p:sp>
          <p:nvSpPr>
            <p:cNvPr id="12" name="Pfeil nach links 11"/>
            <p:cNvSpPr/>
            <p:nvPr/>
          </p:nvSpPr>
          <p:spPr>
            <a:xfrm rot="16200000">
              <a:off x="3448353" y="2512400"/>
              <a:ext cx="2103314" cy="542921"/>
            </a:xfrm>
            <a:prstGeom prst="leftArrow">
              <a:avLst>
                <a:gd name="adj1" fmla="val 60000"/>
                <a:gd name="adj2" fmla="val 50000"/>
              </a:avLst>
            </a:prstGeom>
            <a:solidFill>
              <a:schemeClr val="bg2">
                <a:lumMod val="75000"/>
              </a:schemeClr>
            </a:solidFill>
          </p:spPr>
          <p:style>
            <a:lnRef idx="0">
              <a:schemeClr val="lt1">
                <a:hueOff val="0"/>
                <a:satOff val="0"/>
                <a:lumOff val="0"/>
                <a:alphaOff val="0"/>
              </a:schemeClr>
            </a:lnRef>
            <a:fillRef idx="1">
              <a:schemeClr val="accent2">
                <a:hueOff val="-2520054"/>
                <a:satOff val="-40318"/>
                <a:lumOff val="34803"/>
                <a:alphaOff val="0"/>
              </a:schemeClr>
            </a:fillRef>
            <a:effectRef idx="0">
              <a:schemeClr val="accent2">
                <a:hueOff val="-2520054"/>
                <a:satOff val="-40318"/>
                <a:lumOff val="34803"/>
                <a:alphaOff val="0"/>
              </a:schemeClr>
            </a:effectRef>
            <a:fontRef idx="minor">
              <a:schemeClr val="lt1">
                <a:hueOff val="0"/>
                <a:satOff val="0"/>
                <a:lumOff val="0"/>
                <a:alphaOff val="0"/>
              </a:schemeClr>
            </a:fontRef>
          </p:style>
        </p:sp>
        <p:sp>
          <p:nvSpPr>
            <p:cNvPr id="13" name="Freihandform 12"/>
            <p:cNvSpPr/>
            <p:nvPr/>
          </p:nvSpPr>
          <p:spPr>
            <a:xfrm>
              <a:off x="3495131" y="1197246"/>
              <a:ext cx="2009759" cy="1068326"/>
            </a:xfrm>
            <a:custGeom>
              <a:avLst/>
              <a:gdLst>
                <a:gd name="connsiteX0" fmla="*/ 0 w 2009303"/>
                <a:gd name="connsiteY0" fmla="*/ 106894 h 1068942"/>
                <a:gd name="connsiteX1" fmla="*/ 106894 w 2009303"/>
                <a:gd name="connsiteY1" fmla="*/ 0 h 1068942"/>
                <a:gd name="connsiteX2" fmla="*/ 1902409 w 2009303"/>
                <a:gd name="connsiteY2" fmla="*/ 0 h 1068942"/>
                <a:gd name="connsiteX3" fmla="*/ 2009303 w 2009303"/>
                <a:gd name="connsiteY3" fmla="*/ 106894 h 1068942"/>
                <a:gd name="connsiteX4" fmla="*/ 2009303 w 2009303"/>
                <a:gd name="connsiteY4" fmla="*/ 962048 h 1068942"/>
                <a:gd name="connsiteX5" fmla="*/ 1902409 w 2009303"/>
                <a:gd name="connsiteY5" fmla="*/ 1068942 h 1068942"/>
                <a:gd name="connsiteX6" fmla="*/ 106894 w 2009303"/>
                <a:gd name="connsiteY6" fmla="*/ 1068942 h 1068942"/>
                <a:gd name="connsiteX7" fmla="*/ 0 w 2009303"/>
                <a:gd name="connsiteY7" fmla="*/ 962048 h 1068942"/>
                <a:gd name="connsiteX8" fmla="*/ 0 w 2009303"/>
                <a:gd name="connsiteY8" fmla="*/ 106894 h 1068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09303" h="1068942">
                  <a:moveTo>
                    <a:pt x="0" y="106894"/>
                  </a:moveTo>
                  <a:cubicBezTo>
                    <a:pt x="0" y="47858"/>
                    <a:pt x="47858" y="0"/>
                    <a:pt x="106894" y="0"/>
                  </a:cubicBezTo>
                  <a:lnTo>
                    <a:pt x="1902409" y="0"/>
                  </a:lnTo>
                  <a:cubicBezTo>
                    <a:pt x="1961445" y="0"/>
                    <a:pt x="2009303" y="47858"/>
                    <a:pt x="2009303" y="106894"/>
                  </a:cubicBezTo>
                  <a:lnTo>
                    <a:pt x="2009303" y="962048"/>
                  </a:lnTo>
                  <a:cubicBezTo>
                    <a:pt x="2009303" y="1021084"/>
                    <a:pt x="1961445" y="1068942"/>
                    <a:pt x="1902409" y="1068942"/>
                  </a:cubicBezTo>
                  <a:lnTo>
                    <a:pt x="106894" y="1068942"/>
                  </a:lnTo>
                  <a:cubicBezTo>
                    <a:pt x="47858" y="1068942"/>
                    <a:pt x="0" y="1021084"/>
                    <a:pt x="0" y="962048"/>
                  </a:cubicBezTo>
                  <a:lnTo>
                    <a:pt x="0" y="106894"/>
                  </a:lnTo>
                  <a:close/>
                </a:path>
              </a:pathLst>
            </a:custGeom>
            <a:solidFill>
              <a:schemeClr val="bg2">
                <a:lumMod val="75000"/>
              </a:schemeClr>
            </a:solidFill>
          </p:spPr>
          <p:style>
            <a:lnRef idx="2">
              <a:schemeClr val="lt1">
                <a:hueOff val="0"/>
                <a:satOff val="0"/>
                <a:lumOff val="0"/>
                <a:alphaOff val="0"/>
              </a:schemeClr>
            </a:lnRef>
            <a:fillRef idx="1">
              <a:schemeClr val="accent2">
                <a:hueOff val="-2520054"/>
                <a:satOff val="-40318"/>
                <a:lumOff val="34803"/>
                <a:alphaOff val="0"/>
              </a:schemeClr>
            </a:fillRef>
            <a:effectRef idx="0">
              <a:schemeClr val="accent2">
                <a:hueOff val="-2520054"/>
                <a:satOff val="-40318"/>
                <a:lumOff val="34803"/>
                <a:alphaOff val="0"/>
              </a:schemeClr>
            </a:effectRef>
            <a:fontRef idx="minor">
              <a:schemeClr val="lt1"/>
            </a:fontRef>
          </p:style>
          <p:txBody>
            <a:bodyPr lIns="65598" tIns="65598" rIns="65598" bIns="65598" spcCol="1270" anchor="ctr"/>
            <a:lstStyle/>
            <a:p>
              <a:pPr algn="ctr" defTabSz="800100" eaLnBrk="1" hangingPunct="1">
                <a:lnSpc>
                  <a:spcPct val="90000"/>
                </a:lnSpc>
                <a:spcAft>
                  <a:spcPct val="35000"/>
                </a:spcAft>
                <a:defRPr/>
              </a:pPr>
              <a:r>
                <a:rPr lang="en-US" sz="2800" dirty="0">
                  <a:solidFill>
                    <a:schemeClr val="tx1"/>
                  </a:solidFill>
                </a:rPr>
                <a:t>Traceability</a:t>
              </a:r>
            </a:p>
          </p:txBody>
        </p:sp>
        <p:sp>
          <p:nvSpPr>
            <p:cNvPr id="14" name="Pfeil nach links 13"/>
            <p:cNvSpPr/>
            <p:nvPr/>
          </p:nvSpPr>
          <p:spPr>
            <a:xfrm rot="18868906">
              <a:off x="4842088" y="3129251"/>
              <a:ext cx="1849329" cy="544509"/>
            </a:xfrm>
            <a:prstGeom prst="leftArrow">
              <a:avLst>
                <a:gd name="adj1" fmla="val 60000"/>
                <a:gd name="adj2" fmla="val 50000"/>
              </a:avLst>
            </a:prstGeom>
            <a:solidFill>
              <a:srgbClr val="C9C1A3"/>
            </a:solidFill>
          </p:spPr>
          <p:style>
            <a:lnRef idx="0">
              <a:schemeClr val="lt1">
                <a:hueOff val="0"/>
                <a:satOff val="0"/>
                <a:lumOff val="0"/>
                <a:alphaOff val="0"/>
              </a:schemeClr>
            </a:lnRef>
            <a:fillRef idx="1">
              <a:scrgbClr r="0" g="0" b="0"/>
            </a:fillRef>
            <a:effectRef idx="0">
              <a:schemeClr val="accent2">
                <a:hueOff val="-3360071"/>
                <a:satOff val="-53757"/>
                <a:lumOff val="46404"/>
                <a:alphaOff val="0"/>
              </a:schemeClr>
            </a:effectRef>
            <a:fontRef idx="minor">
              <a:schemeClr val="lt1">
                <a:hueOff val="0"/>
                <a:satOff val="0"/>
                <a:lumOff val="0"/>
                <a:alphaOff val="0"/>
              </a:schemeClr>
            </a:fontRef>
          </p:style>
        </p:sp>
        <p:sp>
          <p:nvSpPr>
            <p:cNvPr id="15" name="Freihandform 14"/>
            <p:cNvSpPr/>
            <p:nvPr/>
          </p:nvSpPr>
          <p:spPr>
            <a:xfrm>
              <a:off x="5535053" y="2300495"/>
              <a:ext cx="2009759" cy="1069913"/>
            </a:xfrm>
            <a:custGeom>
              <a:avLst/>
              <a:gdLst>
                <a:gd name="connsiteX0" fmla="*/ 0 w 2009303"/>
                <a:gd name="connsiteY0" fmla="*/ 106894 h 1068942"/>
                <a:gd name="connsiteX1" fmla="*/ 106894 w 2009303"/>
                <a:gd name="connsiteY1" fmla="*/ 0 h 1068942"/>
                <a:gd name="connsiteX2" fmla="*/ 1902409 w 2009303"/>
                <a:gd name="connsiteY2" fmla="*/ 0 h 1068942"/>
                <a:gd name="connsiteX3" fmla="*/ 2009303 w 2009303"/>
                <a:gd name="connsiteY3" fmla="*/ 106894 h 1068942"/>
                <a:gd name="connsiteX4" fmla="*/ 2009303 w 2009303"/>
                <a:gd name="connsiteY4" fmla="*/ 962048 h 1068942"/>
                <a:gd name="connsiteX5" fmla="*/ 1902409 w 2009303"/>
                <a:gd name="connsiteY5" fmla="*/ 1068942 h 1068942"/>
                <a:gd name="connsiteX6" fmla="*/ 106894 w 2009303"/>
                <a:gd name="connsiteY6" fmla="*/ 1068942 h 1068942"/>
                <a:gd name="connsiteX7" fmla="*/ 0 w 2009303"/>
                <a:gd name="connsiteY7" fmla="*/ 962048 h 1068942"/>
                <a:gd name="connsiteX8" fmla="*/ 0 w 2009303"/>
                <a:gd name="connsiteY8" fmla="*/ 106894 h 1068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09303" h="1068942">
                  <a:moveTo>
                    <a:pt x="0" y="106894"/>
                  </a:moveTo>
                  <a:cubicBezTo>
                    <a:pt x="0" y="47858"/>
                    <a:pt x="47858" y="0"/>
                    <a:pt x="106894" y="0"/>
                  </a:cubicBezTo>
                  <a:lnTo>
                    <a:pt x="1902409" y="0"/>
                  </a:lnTo>
                  <a:cubicBezTo>
                    <a:pt x="1961445" y="0"/>
                    <a:pt x="2009303" y="47858"/>
                    <a:pt x="2009303" y="106894"/>
                  </a:cubicBezTo>
                  <a:lnTo>
                    <a:pt x="2009303" y="962048"/>
                  </a:lnTo>
                  <a:cubicBezTo>
                    <a:pt x="2009303" y="1021084"/>
                    <a:pt x="1961445" y="1068942"/>
                    <a:pt x="1902409" y="1068942"/>
                  </a:cubicBezTo>
                  <a:lnTo>
                    <a:pt x="106894" y="1068942"/>
                  </a:lnTo>
                  <a:cubicBezTo>
                    <a:pt x="47858" y="1068942"/>
                    <a:pt x="0" y="1021084"/>
                    <a:pt x="0" y="962048"/>
                  </a:cubicBezTo>
                  <a:lnTo>
                    <a:pt x="0" y="106894"/>
                  </a:lnTo>
                  <a:close/>
                </a:path>
              </a:pathLst>
            </a:custGeom>
            <a:solidFill>
              <a:srgbClr val="C9C1A3"/>
            </a:solidFill>
          </p:spPr>
          <p:style>
            <a:lnRef idx="2">
              <a:schemeClr val="lt1">
                <a:hueOff val="0"/>
                <a:satOff val="0"/>
                <a:lumOff val="0"/>
                <a:alphaOff val="0"/>
              </a:schemeClr>
            </a:lnRef>
            <a:fillRef idx="1">
              <a:scrgbClr r="0" g="0" b="0"/>
            </a:fillRef>
            <a:effectRef idx="0">
              <a:schemeClr val="accent2">
                <a:hueOff val="-3360071"/>
                <a:satOff val="-53757"/>
                <a:lumOff val="46404"/>
                <a:alphaOff val="0"/>
              </a:schemeClr>
            </a:effectRef>
            <a:fontRef idx="minor">
              <a:schemeClr val="lt1"/>
            </a:fontRef>
          </p:style>
          <p:txBody>
            <a:bodyPr lIns="65598" tIns="65598" rIns="65598" bIns="65598" spcCol="1270" anchor="ctr"/>
            <a:lstStyle/>
            <a:p>
              <a:pPr algn="ctr" defTabSz="800100" eaLnBrk="1" hangingPunct="1">
                <a:lnSpc>
                  <a:spcPct val="90000"/>
                </a:lnSpc>
                <a:spcAft>
                  <a:spcPct val="35000"/>
                </a:spcAft>
                <a:defRPr/>
              </a:pPr>
              <a:r>
                <a:rPr lang="en-US" sz="2800" dirty="0">
                  <a:solidFill>
                    <a:schemeClr val="tx1"/>
                  </a:solidFill>
                </a:rPr>
                <a:t>Relevance</a:t>
              </a:r>
            </a:p>
          </p:txBody>
        </p:sp>
        <p:sp>
          <p:nvSpPr>
            <p:cNvPr id="16" name="Pfeil nach links 15"/>
            <p:cNvSpPr/>
            <p:nvPr/>
          </p:nvSpPr>
          <p:spPr>
            <a:xfrm rot="20668551">
              <a:off x="5489737" y="3986088"/>
              <a:ext cx="2144695" cy="544481"/>
            </a:xfrm>
            <a:prstGeom prst="leftArrow">
              <a:avLst>
                <a:gd name="adj1" fmla="val 60000"/>
                <a:gd name="adj2" fmla="val 50000"/>
              </a:avLst>
            </a:prstGeom>
            <a:solidFill>
              <a:srgbClr val="D4C9C6"/>
            </a:solidFill>
          </p:spPr>
          <p:style>
            <a:lnRef idx="0">
              <a:schemeClr val="lt1">
                <a:hueOff val="0"/>
                <a:satOff val="0"/>
                <a:lumOff val="0"/>
                <a:alphaOff val="0"/>
              </a:schemeClr>
            </a:lnRef>
            <a:fillRef idx="1">
              <a:scrgbClr r="0" g="0" b="0"/>
            </a:fillRef>
            <a:effectRef idx="0">
              <a:schemeClr val="accent2">
                <a:hueOff val="-4200089"/>
                <a:satOff val="-67197"/>
                <a:lumOff val="58005"/>
                <a:alphaOff val="0"/>
              </a:schemeClr>
            </a:effectRef>
            <a:fontRef idx="minor">
              <a:schemeClr val="lt1">
                <a:hueOff val="0"/>
                <a:satOff val="0"/>
                <a:lumOff val="0"/>
                <a:alphaOff val="0"/>
              </a:schemeClr>
            </a:fontRef>
          </p:style>
        </p:sp>
        <p:sp>
          <p:nvSpPr>
            <p:cNvPr id="17" name="Freihandform 16"/>
            <p:cNvSpPr/>
            <p:nvPr/>
          </p:nvSpPr>
          <p:spPr>
            <a:xfrm>
              <a:off x="6600256" y="3530358"/>
              <a:ext cx="2009759" cy="1069913"/>
            </a:xfrm>
            <a:custGeom>
              <a:avLst/>
              <a:gdLst>
                <a:gd name="connsiteX0" fmla="*/ 0 w 2009303"/>
                <a:gd name="connsiteY0" fmla="*/ 106894 h 1068942"/>
                <a:gd name="connsiteX1" fmla="*/ 106894 w 2009303"/>
                <a:gd name="connsiteY1" fmla="*/ 0 h 1068942"/>
                <a:gd name="connsiteX2" fmla="*/ 1902409 w 2009303"/>
                <a:gd name="connsiteY2" fmla="*/ 0 h 1068942"/>
                <a:gd name="connsiteX3" fmla="*/ 2009303 w 2009303"/>
                <a:gd name="connsiteY3" fmla="*/ 106894 h 1068942"/>
                <a:gd name="connsiteX4" fmla="*/ 2009303 w 2009303"/>
                <a:gd name="connsiteY4" fmla="*/ 962048 h 1068942"/>
                <a:gd name="connsiteX5" fmla="*/ 1902409 w 2009303"/>
                <a:gd name="connsiteY5" fmla="*/ 1068942 h 1068942"/>
                <a:gd name="connsiteX6" fmla="*/ 106894 w 2009303"/>
                <a:gd name="connsiteY6" fmla="*/ 1068942 h 1068942"/>
                <a:gd name="connsiteX7" fmla="*/ 0 w 2009303"/>
                <a:gd name="connsiteY7" fmla="*/ 962048 h 1068942"/>
                <a:gd name="connsiteX8" fmla="*/ 0 w 2009303"/>
                <a:gd name="connsiteY8" fmla="*/ 106894 h 1068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09303" h="1068942">
                  <a:moveTo>
                    <a:pt x="0" y="106894"/>
                  </a:moveTo>
                  <a:cubicBezTo>
                    <a:pt x="0" y="47858"/>
                    <a:pt x="47858" y="0"/>
                    <a:pt x="106894" y="0"/>
                  </a:cubicBezTo>
                  <a:lnTo>
                    <a:pt x="1902409" y="0"/>
                  </a:lnTo>
                  <a:cubicBezTo>
                    <a:pt x="1961445" y="0"/>
                    <a:pt x="2009303" y="47858"/>
                    <a:pt x="2009303" y="106894"/>
                  </a:cubicBezTo>
                  <a:lnTo>
                    <a:pt x="2009303" y="962048"/>
                  </a:lnTo>
                  <a:cubicBezTo>
                    <a:pt x="2009303" y="1021084"/>
                    <a:pt x="1961445" y="1068942"/>
                    <a:pt x="1902409" y="1068942"/>
                  </a:cubicBezTo>
                  <a:lnTo>
                    <a:pt x="106894" y="1068942"/>
                  </a:lnTo>
                  <a:cubicBezTo>
                    <a:pt x="47858" y="1068942"/>
                    <a:pt x="0" y="1021084"/>
                    <a:pt x="0" y="962048"/>
                  </a:cubicBezTo>
                  <a:lnTo>
                    <a:pt x="0" y="106894"/>
                  </a:lnTo>
                  <a:close/>
                </a:path>
              </a:pathLst>
            </a:custGeom>
            <a:solidFill>
              <a:srgbClr val="D4C9C6"/>
            </a:solidFill>
          </p:spPr>
          <p:style>
            <a:lnRef idx="2">
              <a:schemeClr val="lt1">
                <a:hueOff val="0"/>
                <a:satOff val="0"/>
                <a:lumOff val="0"/>
                <a:alphaOff val="0"/>
              </a:schemeClr>
            </a:lnRef>
            <a:fillRef idx="1">
              <a:scrgbClr r="0" g="0" b="0"/>
            </a:fillRef>
            <a:effectRef idx="0">
              <a:schemeClr val="accent2">
                <a:hueOff val="-4200089"/>
                <a:satOff val="-67197"/>
                <a:lumOff val="58005"/>
                <a:alphaOff val="0"/>
              </a:schemeClr>
            </a:effectRef>
            <a:fontRef idx="minor">
              <a:schemeClr val="lt1"/>
            </a:fontRef>
          </p:style>
          <p:txBody>
            <a:bodyPr lIns="65598" tIns="65598" rIns="65598" bIns="65598" spcCol="1270" anchor="ctr"/>
            <a:lstStyle/>
            <a:p>
              <a:pPr algn="ctr" defTabSz="800100" eaLnBrk="1" hangingPunct="1">
                <a:lnSpc>
                  <a:spcPct val="90000"/>
                </a:lnSpc>
                <a:spcAft>
                  <a:spcPct val="35000"/>
                </a:spcAft>
                <a:defRPr/>
              </a:pPr>
              <a:r>
                <a:rPr lang="en-US" sz="2800" dirty="0">
                  <a:solidFill>
                    <a:schemeClr val="tx1"/>
                  </a:solidFill>
                </a:rPr>
                <a:t>Objectivity</a:t>
              </a:r>
            </a:p>
          </p:txBody>
        </p:sp>
        <p:sp>
          <p:nvSpPr>
            <p:cNvPr id="18" name="Pfeil nach links 17"/>
            <p:cNvSpPr/>
            <p:nvPr/>
          </p:nvSpPr>
          <p:spPr>
            <a:xfrm rot="469478">
              <a:off x="5552515" y="5037186"/>
              <a:ext cx="2016109" cy="544480"/>
            </a:xfrm>
            <a:prstGeom prst="leftArrow">
              <a:avLst>
                <a:gd name="adj1" fmla="val 60000"/>
                <a:gd name="adj2" fmla="val 50000"/>
              </a:avLst>
            </a:prstGeom>
          </p:spPr>
          <p:style>
            <a:lnRef idx="3">
              <a:schemeClr val="lt1"/>
            </a:lnRef>
            <a:fillRef idx="1">
              <a:schemeClr val="accent4"/>
            </a:fillRef>
            <a:effectRef idx="1">
              <a:schemeClr val="accent4"/>
            </a:effectRef>
            <a:fontRef idx="minor">
              <a:schemeClr val="lt1"/>
            </a:fontRef>
          </p:style>
        </p:sp>
        <p:sp>
          <p:nvSpPr>
            <p:cNvPr id="19" name="Freihandform 18"/>
            <p:cNvSpPr/>
            <p:nvPr/>
          </p:nvSpPr>
          <p:spPr>
            <a:xfrm>
              <a:off x="6554220" y="4799074"/>
              <a:ext cx="2009759" cy="1068325"/>
            </a:xfrm>
            <a:custGeom>
              <a:avLst/>
              <a:gdLst>
                <a:gd name="connsiteX0" fmla="*/ 0 w 2009303"/>
                <a:gd name="connsiteY0" fmla="*/ 106894 h 1068942"/>
                <a:gd name="connsiteX1" fmla="*/ 106894 w 2009303"/>
                <a:gd name="connsiteY1" fmla="*/ 0 h 1068942"/>
                <a:gd name="connsiteX2" fmla="*/ 1902409 w 2009303"/>
                <a:gd name="connsiteY2" fmla="*/ 0 h 1068942"/>
                <a:gd name="connsiteX3" fmla="*/ 2009303 w 2009303"/>
                <a:gd name="connsiteY3" fmla="*/ 106894 h 1068942"/>
                <a:gd name="connsiteX4" fmla="*/ 2009303 w 2009303"/>
                <a:gd name="connsiteY4" fmla="*/ 962048 h 1068942"/>
                <a:gd name="connsiteX5" fmla="*/ 1902409 w 2009303"/>
                <a:gd name="connsiteY5" fmla="*/ 1068942 h 1068942"/>
                <a:gd name="connsiteX6" fmla="*/ 106894 w 2009303"/>
                <a:gd name="connsiteY6" fmla="*/ 1068942 h 1068942"/>
                <a:gd name="connsiteX7" fmla="*/ 0 w 2009303"/>
                <a:gd name="connsiteY7" fmla="*/ 962048 h 1068942"/>
                <a:gd name="connsiteX8" fmla="*/ 0 w 2009303"/>
                <a:gd name="connsiteY8" fmla="*/ 106894 h 1068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09303" h="1068942">
                  <a:moveTo>
                    <a:pt x="0" y="106894"/>
                  </a:moveTo>
                  <a:cubicBezTo>
                    <a:pt x="0" y="47858"/>
                    <a:pt x="47858" y="0"/>
                    <a:pt x="106894" y="0"/>
                  </a:cubicBezTo>
                  <a:lnTo>
                    <a:pt x="1902409" y="0"/>
                  </a:lnTo>
                  <a:cubicBezTo>
                    <a:pt x="1961445" y="0"/>
                    <a:pt x="2009303" y="47858"/>
                    <a:pt x="2009303" y="106894"/>
                  </a:cubicBezTo>
                  <a:lnTo>
                    <a:pt x="2009303" y="962048"/>
                  </a:lnTo>
                  <a:cubicBezTo>
                    <a:pt x="2009303" y="1021084"/>
                    <a:pt x="1961445" y="1068942"/>
                    <a:pt x="1902409" y="1068942"/>
                  </a:cubicBezTo>
                  <a:lnTo>
                    <a:pt x="106894" y="1068942"/>
                  </a:lnTo>
                  <a:cubicBezTo>
                    <a:pt x="47858" y="1068942"/>
                    <a:pt x="0" y="1021084"/>
                    <a:pt x="0" y="962048"/>
                  </a:cubicBezTo>
                  <a:lnTo>
                    <a:pt x="0" y="106894"/>
                  </a:lnTo>
                  <a:close/>
                </a:path>
              </a:pathLst>
            </a:custGeom>
          </p:spPr>
          <p:style>
            <a:lnRef idx="3">
              <a:schemeClr val="lt1"/>
            </a:lnRef>
            <a:fillRef idx="1">
              <a:schemeClr val="accent4"/>
            </a:fillRef>
            <a:effectRef idx="1">
              <a:schemeClr val="accent4"/>
            </a:effectRef>
            <a:fontRef idx="minor">
              <a:schemeClr val="lt1"/>
            </a:fontRef>
          </p:style>
          <p:txBody>
            <a:bodyPr lIns="65598" tIns="65598" rIns="65598" bIns="65598" spcCol="1270" anchor="ctr"/>
            <a:lstStyle/>
            <a:p>
              <a:pPr algn="ctr" defTabSz="800100" eaLnBrk="1" hangingPunct="1">
                <a:lnSpc>
                  <a:spcPct val="90000"/>
                </a:lnSpc>
                <a:spcAft>
                  <a:spcPct val="35000"/>
                </a:spcAft>
                <a:defRPr/>
              </a:pPr>
              <a:r>
                <a:rPr lang="en-US" sz="2800" dirty="0">
                  <a:solidFill>
                    <a:schemeClr val="tx1"/>
                  </a:solidFill>
                </a:rPr>
                <a:t>Conciseness</a:t>
              </a:r>
            </a:p>
          </p:txBody>
        </p:sp>
      </p:grpSp>
    </p:spTree>
    <p:extLst>
      <p:ext uri="{BB962C8B-B14F-4D97-AF65-F5344CB8AC3E}">
        <p14:creationId xmlns:p14="http://schemas.microsoft.com/office/powerpoint/2010/main" val="127543490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a:bodyPr>
          <a:lstStyle/>
          <a:p>
            <a:pPr eaLnBrk="1" hangingPunct="1"/>
            <a:r>
              <a:rPr lang="en-GB" altLang="x-none" dirty="0">
                <a:latin typeface="+mn-lt"/>
              </a:rPr>
              <a:t>Tips for a Good Report (1/2)</a:t>
            </a:r>
          </a:p>
        </p:txBody>
      </p:sp>
      <p:graphicFrame>
        <p:nvGraphicFramePr>
          <p:cNvPr id="2" name="Diagramm 1">
            <a:extLst>
              <a:ext uri="{FF2B5EF4-FFF2-40B4-BE49-F238E27FC236}">
                <a16:creationId xmlns:a16="http://schemas.microsoft.com/office/drawing/2014/main" id="{C9725D63-B243-49C0-A78F-4C773A3A685E}"/>
              </a:ext>
            </a:extLst>
          </p:cNvPr>
          <p:cNvGraphicFramePr/>
          <p:nvPr>
            <p:extLst>
              <p:ext uri="{D42A27DB-BD31-4B8C-83A1-F6EECF244321}">
                <p14:modId xmlns:p14="http://schemas.microsoft.com/office/powerpoint/2010/main" val="1434973437"/>
              </p:ext>
            </p:extLst>
          </p:nvPr>
        </p:nvGraphicFramePr>
        <p:xfrm>
          <a:off x="1041400" y="1074208"/>
          <a:ext cx="883412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7713914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a:bodyPr>
          <a:lstStyle/>
          <a:p>
            <a:r>
              <a:rPr lang="en-GB" altLang="x-none" dirty="0"/>
              <a:t>Tips for a Good Report (2/2)</a:t>
            </a:r>
            <a:endParaRPr lang="en-GB" altLang="x-none" dirty="0">
              <a:latin typeface="+mn-lt"/>
            </a:endParaRPr>
          </a:p>
        </p:txBody>
      </p:sp>
      <p:graphicFrame>
        <p:nvGraphicFramePr>
          <p:cNvPr id="4" name="Diagramm 3">
            <a:extLst>
              <a:ext uri="{FF2B5EF4-FFF2-40B4-BE49-F238E27FC236}">
                <a16:creationId xmlns:a16="http://schemas.microsoft.com/office/drawing/2014/main" id="{6D4C53DB-E724-4718-87CA-F09F6792EE65}"/>
              </a:ext>
            </a:extLst>
          </p:cNvPr>
          <p:cNvGraphicFramePr/>
          <p:nvPr>
            <p:extLst>
              <p:ext uri="{D42A27DB-BD31-4B8C-83A1-F6EECF244321}">
                <p14:modId xmlns:p14="http://schemas.microsoft.com/office/powerpoint/2010/main" val="325325012"/>
              </p:ext>
            </p:extLst>
          </p:nvPr>
        </p:nvGraphicFramePr>
        <p:xfrm>
          <a:off x="975360" y="1158239"/>
          <a:ext cx="9646920" cy="53346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7612063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728943" y="2543548"/>
            <a:ext cx="10515600" cy="1325563"/>
          </a:xfrm>
        </p:spPr>
        <p:txBody>
          <a:bodyPr>
            <a:normAutofit/>
          </a:bodyPr>
          <a:lstStyle/>
          <a:p>
            <a:pPr algn="ctr" eaLnBrk="1" hangingPunct="1"/>
            <a:r>
              <a:rPr lang="en-GB" altLang="x-none" sz="4000" dirty="0">
                <a:latin typeface="+mn-lt"/>
              </a:rPr>
              <a:t>What elements should a consulting report include?</a:t>
            </a:r>
          </a:p>
        </p:txBody>
      </p:sp>
    </p:spTree>
    <p:extLst>
      <p:ext uri="{BB962C8B-B14F-4D97-AF65-F5344CB8AC3E}">
        <p14:creationId xmlns:p14="http://schemas.microsoft.com/office/powerpoint/2010/main" val="46101608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pPr eaLnBrk="1" hangingPunct="1"/>
            <a:r>
              <a:rPr lang="en-GB" altLang="x-none" dirty="0">
                <a:latin typeface="+mn-lt"/>
              </a:rPr>
              <a:t>Types of Consulting Reports</a:t>
            </a:r>
          </a:p>
        </p:txBody>
      </p:sp>
      <p:graphicFrame>
        <p:nvGraphicFramePr>
          <p:cNvPr id="2" name="Diagramm 1">
            <a:extLst>
              <a:ext uri="{FF2B5EF4-FFF2-40B4-BE49-F238E27FC236}">
                <a16:creationId xmlns:a16="http://schemas.microsoft.com/office/drawing/2014/main" id="{10D005EC-1DB6-4321-BBC4-C1E3AB939041}"/>
              </a:ext>
            </a:extLst>
          </p:cNvPr>
          <p:cNvGraphicFramePr/>
          <p:nvPr>
            <p:extLst>
              <p:ext uri="{D42A27DB-BD31-4B8C-83A1-F6EECF244321}">
                <p14:modId xmlns:p14="http://schemas.microsoft.com/office/powerpoint/2010/main" val="1730407649"/>
              </p:ext>
            </p:extLst>
          </p:nvPr>
        </p:nvGraphicFramePr>
        <p:xfrm>
          <a:off x="1026160" y="719666"/>
          <a:ext cx="936752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07734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x-none" dirty="0">
                <a:latin typeface="Calibri" panose="020F0502020204030204" pitchFamily="34" charset="0"/>
              </a:rPr>
              <a:t>Two Approaches to Consulting</a:t>
            </a:r>
          </a:p>
        </p:txBody>
      </p:sp>
      <p:sp>
        <p:nvSpPr>
          <p:cNvPr id="7171" name="Rectangle 3"/>
          <p:cNvSpPr>
            <a:spLocks noGrp="1" noChangeArrowheads="1"/>
          </p:cNvSpPr>
          <p:nvPr>
            <p:ph type="body" idx="1"/>
          </p:nvPr>
        </p:nvSpPr>
        <p:spPr/>
        <p:txBody>
          <a:bodyPr/>
          <a:lstStyle/>
          <a:p>
            <a:pPr marL="609600" indent="-609600" eaLnBrk="1" hangingPunct="1">
              <a:buFontTx/>
              <a:buAutoNum type="arabicPeriod"/>
              <a:defRPr/>
            </a:pPr>
            <a:r>
              <a:rPr lang="en-GB" altLang="x-none" dirty="0">
                <a:latin typeface="Calibri" panose="020F0502020204030204" pitchFamily="34" charset="0"/>
              </a:rPr>
              <a:t>Consultants as experts</a:t>
            </a:r>
            <a:endParaRPr lang="en-GB" altLang="x-none" b="1" dirty="0">
              <a:latin typeface="Calibri" panose="020F0502020204030204" pitchFamily="34" charset="0"/>
            </a:endParaRPr>
          </a:p>
          <a:p>
            <a:pPr marL="990600" lvl="1" indent="-646113" eaLnBrk="1" hangingPunct="1">
              <a:buFontTx/>
              <a:buChar char="•"/>
              <a:defRPr/>
            </a:pPr>
            <a:r>
              <a:rPr lang="en-GB" altLang="x-none" dirty="0">
                <a:latin typeface="Calibri" panose="020F0502020204030204" pitchFamily="34" charset="0"/>
              </a:rPr>
              <a:t>Example: medical doctors</a:t>
            </a:r>
          </a:p>
          <a:p>
            <a:pPr marL="990600" lvl="1" indent="-646113" eaLnBrk="1" hangingPunct="1">
              <a:buFontTx/>
              <a:buNone/>
              <a:defRPr/>
            </a:pPr>
            <a:endParaRPr lang="en-GB" altLang="x-none" dirty="0">
              <a:latin typeface="Calibri" panose="020F0502020204030204" pitchFamily="34" charset="0"/>
            </a:endParaRPr>
          </a:p>
          <a:p>
            <a:pPr marL="609600" indent="-609600" eaLnBrk="1" hangingPunct="1">
              <a:buFontTx/>
              <a:buAutoNum type="arabicPeriod"/>
              <a:defRPr/>
            </a:pPr>
            <a:r>
              <a:rPr lang="en-GB" altLang="x-none" dirty="0">
                <a:latin typeface="Calibri" panose="020F0502020204030204" pitchFamily="34" charset="0"/>
              </a:rPr>
              <a:t>Consultants as facilitators</a:t>
            </a:r>
            <a:endParaRPr lang="en-GB" altLang="x-none" b="1" dirty="0">
              <a:latin typeface="Calibri" panose="020F0502020204030204" pitchFamily="34" charset="0"/>
            </a:endParaRPr>
          </a:p>
          <a:p>
            <a:pPr marL="990600" lvl="1" indent="-646113" eaLnBrk="1" hangingPunct="1">
              <a:buFontTx/>
              <a:buChar char="•"/>
              <a:defRPr/>
            </a:pPr>
            <a:r>
              <a:rPr lang="en-GB" altLang="x-none" dirty="0">
                <a:latin typeface="Calibri" panose="020F0502020204030204" pitchFamily="34" charset="0"/>
              </a:rPr>
              <a:t>“…the focus is on assisting the client in defining the problem, analysing the situation, evaluating possible solutions, and deciding on the best solution and the best way to implement the option chosen.”</a:t>
            </a:r>
          </a:p>
          <a:p>
            <a:pPr marL="344487" lvl="1" indent="0" eaLnBrk="1" hangingPunct="1">
              <a:buFont typeface="Wingdings" pitchFamily="2" charset="2"/>
              <a:buNone/>
              <a:defRPr/>
            </a:pPr>
            <a:r>
              <a:rPr lang="en-GB" altLang="x-none" sz="1000" dirty="0">
                <a:latin typeface="Calibri" panose="020F0502020204030204" pitchFamily="34" charset="0"/>
              </a:rPr>
              <a:t>Stroh, L. K., Johnson, H. H.: The Basic Principles of Effective Consulting, Lawrence Erlbaum Associates Publishers, London, 2006</a:t>
            </a:r>
          </a:p>
        </p:txBody>
      </p:sp>
    </p:spTree>
    <p:extLst>
      <p:ext uri="{BB962C8B-B14F-4D97-AF65-F5344CB8AC3E}">
        <p14:creationId xmlns:p14="http://schemas.microsoft.com/office/powerpoint/2010/main" val="224545208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pPr eaLnBrk="1" hangingPunct="1"/>
            <a:r>
              <a:rPr lang="en-GB" altLang="x-none" dirty="0">
                <a:latin typeface="+mn-lt"/>
              </a:rPr>
              <a:t>Report Structure (example)</a:t>
            </a:r>
            <a:br>
              <a:rPr lang="en-GB" altLang="x-none" dirty="0">
                <a:latin typeface="+mn-lt"/>
              </a:rPr>
            </a:br>
            <a:r>
              <a:rPr lang="en-GB" altLang="x-none" sz="2800" b="1" dirty="0">
                <a:latin typeface="+mn-lt"/>
              </a:rPr>
              <a:t>This depends on the purpose and the client!</a:t>
            </a:r>
            <a:endParaRPr lang="en-GB" altLang="x-none" sz="3600" b="1" dirty="0">
              <a:latin typeface="+mn-lt"/>
            </a:endParaRPr>
          </a:p>
        </p:txBody>
      </p:sp>
      <p:sp>
        <p:nvSpPr>
          <p:cNvPr id="8195" name="Rectangle 3"/>
          <p:cNvSpPr>
            <a:spLocks noGrp="1" noChangeArrowheads="1"/>
          </p:cNvSpPr>
          <p:nvPr>
            <p:ph type="body" idx="1"/>
          </p:nvPr>
        </p:nvSpPr>
        <p:spPr>
          <a:xfrm>
            <a:off x="838200" y="1565038"/>
            <a:ext cx="10182225" cy="4882057"/>
          </a:xfrm>
        </p:spPr>
        <p:txBody>
          <a:bodyPr>
            <a:noAutofit/>
          </a:bodyPr>
          <a:lstStyle/>
          <a:p>
            <a:pPr>
              <a:lnSpc>
                <a:spcPct val="80000"/>
              </a:lnSpc>
            </a:pPr>
            <a:r>
              <a:rPr lang="en-GB" altLang="x-none" sz="2200" dirty="0">
                <a:latin typeface="+mn-lt"/>
              </a:rPr>
              <a:t>Cover Page: title, authors, client, date</a:t>
            </a:r>
          </a:p>
          <a:p>
            <a:pPr>
              <a:lnSpc>
                <a:spcPct val="80000"/>
              </a:lnSpc>
            </a:pPr>
            <a:r>
              <a:rPr lang="en-GB" altLang="x-none" sz="2200" dirty="0">
                <a:latin typeface="+mn-lt"/>
              </a:rPr>
              <a:t>Table of Contents</a:t>
            </a:r>
          </a:p>
          <a:p>
            <a:pPr>
              <a:lnSpc>
                <a:spcPct val="80000"/>
              </a:lnSpc>
            </a:pPr>
            <a:r>
              <a:rPr lang="en-GB" altLang="x-none" sz="2200" dirty="0">
                <a:latin typeface="+mn-lt"/>
              </a:rPr>
              <a:t>Executive Summary: highlight the main findings</a:t>
            </a:r>
          </a:p>
          <a:p>
            <a:pPr>
              <a:lnSpc>
                <a:spcPct val="80000"/>
              </a:lnSpc>
            </a:pPr>
            <a:r>
              <a:rPr lang="en-GB" altLang="x-none" sz="2200" dirty="0">
                <a:latin typeface="+mn-lt"/>
              </a:rPr>
              <a:t>Introduction and Purpose of the Study: state the reason the study was undertaken, include a statement about the benefits the client can expect</a:t>
            </a:r>
          </a:p>
          <a:p>
            <a:pPr>
              <a:lnSpc>
                <a:spcPct val="80000"/>
              </a:lnSpc>
            </a:pPr>
            <a:r>
              <a:rPr lang="en-GB" altLang="x-none" sz="2200" dirty="0">
                <a:latin typeface="+mn-lt"/>
              </a:rPr>
              <a:t>Company Background</a:t>
            </a:r>
          </a:p>
          <a:p>
            <a:pPr>
              <a:lnSpc>
                <a:spcPct val="80000"/>
              </a:lnSpc>
            </a:pPr>
            <a:r>
              <a:rPr lang="en-GB" altLang="x-none" sz="2200" dirty="0">
                <a:latin typeface="+mn-lt"/>
              </a:rPr>
              <a:t>Methodology: a brief description of how the study was conducted, including your sources of data</a:t>
            </a:r>
          </a:p>
          <a:p>
            <a:pPr>
              <a:lnSpc>
                <a:spcPct val="80000"/>
              </a:lnSpc>
            </a:pPr>
            <a:r>
              <a:rPr lang="en-GB" altLang="x-none" sz="2200" dirty="0">
                <a:latin typeface="+mn-lt"/>
              </a:rPr>
              <a:t>Analysis/Presentation of the Results (this depends on the objective of the report): “meat of the report“</a:t>
            </a:r>
          </a:p>
          <a:p>
            <a:pPr>
              <a:lnSpc>
                <a:spcPct val="80000"/>
              </a:lnSpc>
            </a:pPr>
            <a:r>
              <a:rPr lang="en-GB" altLang="x-none" sz="2200" dirty="0">
                <a:latin typeface="+mn-lt"/>
              </a:rPr>
              <a:t>Recommendations</a:t>
            </a:r>
          </a:p>
          <a:p>
            <a:pPr>
              <a:lnSpc>
                <a:spcPct val="80000"/>
              </a:lnSpc>
            </a:pPr>
            <a:r>
              <a:rPr lang="en-GB" altLang="x-none" sz="2200" dirty="0">
                <a:latin typeface="+mn-lt"/>
              </a:rPr>
              <a:t>Summary</a:t>
            </a:r>
          </a:p>
          <a:p>
            <a:pPr>
              <a:lnSpc>
                <a:spcPct val="80000"/>
              </a:lnSpc>
            </a:pPr>
            <a:r>
              <a:rPr lang="en-GB" altLang="x-none" sz="2200" dirty="0">
                <a:latin typeface="+mn-lt"/>
              </a:rPr>
              <a:t>References</a:t>
            </a:r>
          </a:p>
        </p:txBody>
      </p:sp>
    </p:spTree>
    <p:extLst>
      <p:ext uri="{BB962C8B-B14F-4D97-AF65-F5344CB8AC3E}">
        <p14:creationId xmlns:p14="http://schemas.microsoft.com/office/powerpoint/2010/main" val="343392187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321874" y="1122363"/>
            <a:ext cx="9487302" cy="2387600"/>
          </a:xfrm>
        </p:spPr>
        <p:txBody>
          <a:bodyPr/>
          <a:lstStyle/>
          <a:p>
            <a:pPr eaLnBrk="1" hangingPunct="1"/>
            <a:r>
              <a:rPr lang="en-GB" altLang="x-none" sz="4400" dirty="0">
                <a:latin typeface="+mn-lt"/>
              </a:rPr>
              <a:t>Research Questions &amp; </a:t>
            </a:r>
            <a:br>
              <a:rPr lang="en-GB" altLang="x-none" sz="4400" dirty="0">
                <a:latin typeface="+mn-lt"/>
              </a:rPr>
            </a:br>
            <a:r>
              <a:rPr lang="en-GB" altLang="x-none" sz="4400" dirty="0">
                <a:latin typeface="+mn-lt"/>
              </a:rPr>
              <a:t>Report Objectives</a:t>
            </a:r>
          </a:p>
        </p:txBody>
      </p:sp>
    </p:spTree>
    <p:extLst>
      <p:ext uri="{BB962C8B-B14F-4D97-AF65-F5344CB8AC3E}">
        <p14:creationId xmlns:p14="http://schemas.microsoft.com/office/powerpoint/2010/main" val="310696625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633364" cy="1325563"/>
          </a:xfrm>
        </p:spPr>
        <p:txBody>
          <a:bodyPr/>
          <a:lstStyle/>
          <a:p>
            <a:r>
              <a:rPr lang="en-GB" dirty="0">
                <a:latin typeface="+mn-lt"/>
              </a:rPr>
              <a:t>The Importance of A Clear Report Objective</a:t>
            </a:r>
          </a:p>
        </p:txBody>
      </p:sp>
      <p:sp>
        <p:nvSpPr>
          <p:cNvPr id="3" name="Inhaltsplatzhalter 2"/>
          <p:cNvSpPr>
            <a:spLocks noGrp="1"/>
          </p:cNvSpPr>
          <p:nvPr>
            <p:ph idx="1"/>
          </p:nvPr>
        </p:nvSpPr>
        <p:spPr>
          <a:xfrm>
            <a:off x="3598606" y="1825625"/>
            <a:ext cx="7739954" cy="4351338"/>
          </a:xfrm>
        </p:spPr>
        <p:txBody>
          <a:bodyPr>
            <a:normAutofit fontScale="92500" lnSpcReduction="20000"/>
          </a:bodyPr>
          <a:lstStyle/>
          <a:p>
            <a:pPr marL="0" indent="0">
              <a:buFont typeface="Times" pitchFamily="1" charset="0"/>
              <a:buNone/>
              <a:defRPr/>
            </a:pPr>
            <a:r>
              <a:rPr lang="en-US" b="1" i="1" dirty="0">
                <a:latin typeface="+mn-lt"/>
              </a:rPr>
              <a:t>Alice's Adventures in Wonderland</a:t>
            </a:r>
          </a:p>
          <a:p>
            <a:pPr>
              <a:buFont typeface="Times" pitchFamily="1" charset="0"/>
              <a:buChar char="•"/>
              <a:defRPr/>
            </a:pPr>
            <a:r>
              <a:rPr lang="en-US" dirty="0">
                <a:latin typeface="+mn-lt"/>
              </a:rPr>
              <a:t>Alice: </a:t>
            </a:r>
            <a:br>
              <a:rPr lang="en-US" dirty="0">
                <a:latin typeface="+mn-lt"/>
              </a:rPr>
            </a:br>
            <a:r>
              <a:rPr lang="en-US" dirty="0">
                <a:latin typeface="+mn-lt"/>
              </a:rPr>
              <a:t>Would you tell me, please, which way I ought to walk from here?</a:t>
            </a:r>
          </a:p>
          <a:p>
            <a:pPr>
              <a:buFont typeface="Times" pitchFamily="1" charset="0"/>
              <a:buChar char="•"/>
              <a:defRPr/>
            </a:pPr>
            <a:r>
              <a:rPr lang="en-US" dirty="0">
                <a:latin typeface="+mn-lt"/>
              </a:rPr>
              <a:t>The cat: </a:t>
            </a:r>
            <a:br>
              <a:rPr lang="en-US" dirty="0">
                <a:latin typeface="+mn-lt"/>
              </a:rPr>
            </a:br>
            <a:r>
              <a:rPr lang="en-US" dirty="0">
                <a:latin typeface="+mn-lt"/>
              </a:rPr>
              <a:t>That depends a good deal on where you want to get to.</a:t>
            </a:r>
          </a:p>
          <a:p>
            <a:pPr>
              <a:buFont typeface="Times" pitchFamily="1" charset="0"/>
              <a:buChar char="•"/>
              <a:defRPr/>
            </a:pPr>
            <a:r>
              <a:rPr lang="en-US" dirty="0">
                <a:latin typeface="+mn-lt"/>
              </a:rPr>
              <a:t>Alice: </a:t>
            </a:r>
            <a:br>
              <a:rPr lang="en-US" dirty="0">
                <a:latin typeface="+mn-lt"/>
              </a:rPr>
            </a:br>
            <a:r>
              <a:rPr lang="en-US" dirty="0">
                <a:latin typeface="+mn-lt"/>
              </a:rPr>
              <a:t>I don't much care where.</a:t>
            </a:r>
          </a:p>
          <a:p>
            <a:pPr>
              <a:buFont typeface="Times" pitchFamily="1" charset="0"/>
              <a:buChar char="•"/>
              <a:defRPr/>
            </a:pPr>
            <a:r>
              <a:rPr lang="en-US" dirty="0">
                <a:latin typeface="+mn-lt"/>
              </a:rPr>
              <a:t>The cat: </a:t>
            </a:r>
            <a:br>
              <a:rPr lang="en-US" dirty="0">
                <a:latin typeface="+mn-lt"/>
              </a:rPr>
            </a:br>
            <a:r>
              <a:rPr lang="en-US" dirty="0">
                <a:latin typeface="+mn-lt"/>
              </a:rPr>
              <a:t>Then it doesn't matter which way you walk.</a:t>
            </a:r>
          </a:p>
          <a:p>
            <a:pPr marL="0" indent="0">
              <a:buFont typeface="Times" pitchFamily="1" charset="0"/>
              <a:buNone/>
              <a:defRPr/>
            </a:pPr>
            <a:r>
              <a:rPr lang="en-US" dirty="0">
                <a:latin typeface="+mn-lt"/>
              </a:rPr>
              <a:t>(Carroll, 1989: 63–4)</a:t>
            </a:r>
          </a:p>
          <a:p>
            <a:endParaRPr lang="de-DE" dirty="0">
              <a:latin typeface="+mn-lt"/>
            </a:endParaRPr>
          </a:p>
        </p:txBody>
      </p:sp>
      <p:pic>
        <p:nvPicPr>
          <p:cNvPr id="6" name="Grafik 5">
            <a:extLst>
              <a:ext uri="{FF2B5EF4-FFF2-40B4-BE49-F238E27FC236}">
                <a16:creationId xmlns:a16="http://schemas.microsoft.com/office/drawing/2014/main" id="{89026326-B396-4155-AC2E-B09C58903FC7}"/>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556767" y="1896815"/>
            <a:ext cx="2485071" cy="3303639"/>
          </a:xfrm>
          <a:prstGeom prst="rect">
            <a:avLst/>
          </a:prstGeom>
        </p:spPr>
      </p:pic>
      <p:sp>
        <p:nvSpPr>
          <p:cNvPr id="7" name="Textfeld 6">
            <a:extLst>
              <a:ext uri="{FF2B5EF4-FFF2-40B4-BE49-F238E27FC236}">
                <a16:creationId xmlns:a16="http://schemas.microsoft.com/office/drawing/2014/main" id="{02CAEC62-927D-40F0-8A8B-FF3D2CF71513}"/>
              </a:ext>
            </a:extLst>
          </p:cNvPr>
          <p:cNvSpPr txBox="1"/>
          <p:nvPr/>
        </p:nvSpPr>
        <p:spPr>
          <a:xfrm>
            <a:off x="838200" y="5200454"/>
            <a:ext cx="2156583" cy="230832"/>
          </a:xfrm>
          <a:prstGeom prst="rect">
            <a:avLst/>
          </a:prstGeom>
          <a:noFill/>
        </p:spPr>
        <p:txBody>
          <a:bodyPr wrap="square" rtlCol="0">
            <a:spAutoFit/>
          </a:bodyPr>
          <a:lstStyle/>
          <a:p>
            <a:r>
              <a:rPr lang="de-DE" sz="900" dirty="0">
                <a:hlinkClick r:id="rId5" tooltip="https://creativecommons.org/licenses/by-nc-nd/3.0/"/>
              </a:rPr>
              <a:t>„</a:t>
            </a:r>
            <a:r>
              <a:rPr lang="de-DE" sz="900" dirty="0" err="1"/>
              <a:t>Photo</a:t>
            </a:r>
            <a:r>
              <a:rPr lang="de-DE" sz="900" dirty="0"/>
              <a:t> </a:t>
            </a:r>
            <a:r>
              <a:rPr lang="de-DE" sz="900" dirty="0" err="1"/>
              <a:t>licensed</a:t>
            </a:r>
            <a:r>
              <a:rPr lang="de-DE" sz="900" dirty="0"/>
              <a:t> </a:t>
            </a:r>
            <a:r>
              <a:rPr lang="de-DE" sz="900" dirty="0" err="1"/>
              <a:t>under</a:t>
            </a:r>
            <a:r>
              <a:rPr lang="de-DE" sz="900" dirty="0"/>
              <a:t> </a:t>
            </a:r>
            <a:r>
              <a:rPr lang="de-DE" sz="900" dirty="0">
                <a:hlinkClick r:id="rId5" tooltip="https://creativecommons.org/licenses/by-nc-nd/3.0/"/>
              </a:rPr>
              <a:t>CC BY-NC-ND</a:t>
            </a:r>
            <a:endParaRPr lang="de-DE" sz="900" dirty="0"/>
          </a:p>
        </p:txBody>
      </p:sp>
    </p:spTree>
    <p:extLst>
      <p:ext uri="{BB962C8B-B14F-4D97-AF65-F5344CB8AC3E}">
        <p14:creationId xmlns:p14="http://schemas.microsoft.com/office/powerpoint/2010/main" val="361847962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latin typeface="+mn-lt"/>
              </a:rPr>
              <a:t>The Importance of a Clear Topic/Objective</a:t>
            </a:r>
          </a:p>
        </p:txBody>
      </p:sp>
      <p:sp>
        <p:nvSpPr>
          <p:cNvPr id="3" name="Inhaltsplatzhalter 2"/>
          <p:cNvSpPr>
            <a:spLocks noGrp="1"/>
          </p:cNvSpPr>
          <p:nvPr>
            <p:ph idx="1"/>
          </p:nvPr>
        </p:nvSpPr>
        <p:spPr>
          <a:xfrm>
            <a:off x="838200" y="1825625"/>
            <a:ext cx="10248900" cy="4351338"/>
          </a:xfrm>
        </p:spPr>
        <p:txBody>
          <a:bodyPr>
            <a:normAutofit/>
          </a:bodyPr>
          <a:lstStyle/>
          <a:p>
            <a:r>
              <a:rPr lang="en-GB" altLang="en-US" dirty="0">
                <a:latin typeface="+mn-lt"/>
              </a:rPr>
              <a:t>Formulating and clarifying the topic/objectives is the starting point of your consulting report</a:t>
            </a:r>
          </a:p>
          <a:p>
            <a:r>
              <a:rPr lang="en-GB" dirty="0">
                <a:latin typeface="+mn-lt"/>
              </a:rPr>
              <a:t>These objectives indicate the expected results/outcomes of your consulting report</a:t>
            </a:r>
          </a:p>
          <a:p>
            <a:r>
              <a:rPr lang="en-GB" altLang="en-US" dirty="0">
                <a:latin typeface="+mn-lt"/>
              </a:rPr>
              <a:t>If your are not clear about the objectives or your consulting report, it will be difficult to make a plan on how to proceed</a:t>
            </a:r>
          </a:p>
          <a:p>
            <a:r>
              <a:rPr lang="en-GB" altLang="en-US" dirty="0">
                <a:latin typeface="+mn-lt"/>
              </a:rPr>
              <a:t>Once the objectives of your report are clear, you will be able to choose the most appropriate research questions, strategy, data collection method(s), and analysis techniques</a:t>
            </a:r>
          </a:p>
        </p:txBody>
      </p:sp>
    </p:spTree>
    <p:extLst>
      <p:ext uri="{BB962C8B-B14F-4D97-AF65-F5344CB8AC3E}">
        <p14:creationId xmlns:p14="http://schemas.microsoft.com/office/powerpoint/2010/main" val="52288971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49762" y="365125"/>
            <a:ext cx="10904038" cy="1325563"/>
          </a:xfrm>
        </p:spPr>
        <p:txBody>
          <a:bodyPr>
            <a:normAutofit/>
          </a:bodyPr>
          <a:lstStyle/>
          <a:p>
            <a:r>
              <a:rPr lang="en-GB" sz="4000" dirty="0">
                <a:latin typeface="+mn-lt"/>
              </a:rPr>
              <a:t>Developing SMART Objectives for the Report</a:t>
            </a:r>
          </a:p>
        </p:txBody>
      </p:sp>
      <p:grpSp>
        <p:nvGrpSpPr>
          <p:cNvPr id="4" name="Gruppieren 7"/>
          <p:cNvGrpSpPr>
            <a:grpSpLocks/>
          </p:cNvGrpSpPr>
          <p:nvPr/>
        </p:nvGrpSpPr>
        <p:grpSpPr bwMode="auto">
          <a:xfrm>
            <a:off x="449762" y="1382617"/>
            <a:ext cx="2947456" cy="4760967"/>
            <a:chOff x="1692796" y="1221997"/>
            <a:chExt cx="2860774" cy="4652476"/>
          </a:xfrm>
        </p:grpSpPr>
        <p:sp>
          <p:nvSpPr>
            <p:cNvPr id="5" name="Freihandform 4"/>
            <p:cNvSpPr/>
            <p:nvPr/>
          </p:nvSpPr>
          <p:spPr>
            <a:xfrm>
              <a:off x="1692796" y="1221997"/>
              <a:ext cx="717420" cy="1024180"/>
            </a:xfrm>
            <a:custGeom>
              <a:avLst/>
              <a:gdLst>
                <a:gd name="connsiteX0" fmla="*/ 0 w 1024774"/>
                <a:gd name="connsiteY0" fmla="*/ 0 h 717342"/>
                <a:gd name="connsiteX1" fmla="*/ 666103 w 1024774"/>
                <a:gd name="connsiteY1" fmla="*/ 0 h 717342"/>
                <a:gd name="connsiteX2" fmla="*/ 1024774 w 1024774"/>
                <a:gd name="connsiteY2" fmla="*/ 358671 h 717342"/>
                <a:gd name="connsiteX3" fmla="*/ 666103 w 1024774"/>
                <a:gd name="connsiteY3" fmla="*/ 717342 h 717342"/>
                <a:gd name="connsiteX4" fmla="*/ 0 w 1024774"/>
                <a:gd name="connsiteY4" fmla="*/ 717342 h 717342"/>
                <a:gd name="connsiteX5" fmla="*/ 358671 w 1024774"/>
                <a:gd name="connsiteY5" fmla="*/ 358671 h 717342"/>
                <a:gd name="connsiteX6" fmla="*/ 0 w 1024774"/>
                <a:gd name="connsiteY6" fmla="*/ 0 h 717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24774" h="717342">
                  <a:moveTo>
                    <a:pt x="1024773" y="0"/>
                  </a:moveTo>
                  <a:lnTo>
                    <a:pt x="1024773" y="466272"/>
                  </a:lnTo>
                  <a:lnTo>
                    <a:pt x="512387" y="717342"/>
                  </a:lnTo>
                  <a:lnTo>
                    <a:pt x="1" y="466272"/>
                  </a:lnTo>
                  <a:lnTo>
                    <a:pt x="1" y="0"/>
                  </a:lnTo>
                  <a:lnTo>
                    <a:pt x="512387" y="251070"/>
                  </a:lnTo>
                  <a:lnTo>
                    <a:pt x="1024773" y="0"/>
                  </a:lnTo>
                  <a:close/>
                </a:path>
              </a:pathLst>
            </a:custGeom>
          </p:spPr>
          <p:style>
            <a:lnRef idx="2">
              <a:schemeClr val="accent5">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lIns="15240" tIns="373912" rIns="15240" bIns="373911" spcCol="1270" anchor="ctr"/>
            <a:lstStyle/>
            <a:p>
              <a:pPr algn="ctr" defTabSz="1066800" eaLnBrk="1" hangingPunct="1">
                <a:lnSpc>
                  <a:spcPct val="90000"/>
                </a:lnSpc>
                <a:spcAft>
                  <a:spcPct val="35000"/>
                </a:spcAft>
                <a:defRPr/>
              </a:pPr>
              <a:r>
                <a:rPr lang="en-US" sz="2400" dirty="0"/>
                <a:t>S</a:t>
              </a:r>
            </a:p>
          </p:txBody>
        </p:sp>
        <p:sp>
          <p:nvSpPr>
            <p:cNvPr id="6" name="Freihandform 5"/>
            <p:cNvSpPr/>
            <p:nvPr/>
          </p:nvSpPr>
          <p:spPr>
            <a:xfrm>
              <a:off x="2410216" y="1221997"/>
              <a:ext cx="2143352" cy="666908"/>
            </a:xfrm>
            <a:custGeom>
              <a:avLst/>
              <a:gdLst>
                <a:gd name="connsiteX0" fmla="*/ 111078 w 666453"/>
                <a:gd name="connsiteY0" fmla="*/ 0 h 5041065"/>
                <a:gd name="connsiteX1" fmla="*/ 555375 w 666453"/>
                <a:gd name="connsiteY1" fmla="*/ 0 h 5041065"/>
                <a:gd name="connsiteX2" fmla="*/ 666453 w 666453"/>
                <a:gd name="connsiteY2" fmla="*/ 111078 h 5041065"/>
                <a:gd name="connsiteX3" fmla="*/ 666453 w 666453"/>
                <a:gd name="connsiteY3" fmla="*/ 5041065 h 5041065"/>
                <a:gd name="connsiteX4" fmla="*/ 666453 w 666453"/>
                <a:gd name="connsiteY4" fmla="*/ 5041065 h 5041065"/>
                <a:gd name="connsiteX5" fmla="*/ 0 w 666453"/>
                <a:gd name="connsiteY5" fmla="*/ 5041065 h 5041065"/>
                <a:gd name="connsiteX6" fmla="*/ 0 w 666453"/>
                <a:gd name="connsiteY6" fmla="*/ 5041065 h 5041065"/>
                <a:gd name="connsiteX7" fmla="*/ 0 w 666453"/>
                <a:gd name="connsiteY7" fmla="*/ 111078 h 5041065"/>
                <a:gd name="connsiteX8" fmla="*/ 111078 w 666453"/>
                <a:gd name="connsiteY8" fmla="*/ 0 h 5041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6453" h="5041065">
                  <a:moveTo>
                    <a:pt x="666453" y="840199"/>
                  </a:moveTo>
                  <a:lnTo>
                    <a:pt x="666453" y="4200866"/>
                  </a:lnTo>
                  <a:cubicBezTo>
                    <a:pt x="666453" y="4664895"/>
                    <a:pt x="659878" y="5041061"/>
                    <a:pt x="651768" y="5041061"/>
                  </a:cubicBezTo>
                  <a:lnTo>
                    <a:pt x="0" y="5041061"/>
                  </a:lnTo>
                  <a:lnTo>
                    <a:pt x="0" y="5041061"/>
                  </a:lnTo>
                  <a:lnTo>
                    <a:pt x="0" y="4"/>
                  </a:lnTo>
                  <a:lnTo>
                    <a:pt x="0" y="4"/>
                  </a:lnTo>
                  <a:lnTo>
                    <a:pt x="651768" y="4"/>
                  </a:lnTo>
                  <a:cubicBezTo>
                    <a:pt x="659878" y="4"/>
                    <a:pt x="666453" y="376170"/>
                    <a:pt x="666453" y="840199"/>
                  </a:cubicBezTo>
                  <a:close/>
                </a:path>
              </a:pathLst>
            </a:custGeom>
          </p:spPr>
          <p:style>
            <a:lnRef idx="2">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170688" tIns="47774" rIns="47774" bIns="47774" spcCol="1270" anchor="ctr"/>
            <a:lstStyle/>
            <a:p>
              <a:pPr marL="228600" lvl="1" indent="-228600" defTabSz="1066800" eaLnBrk="1" hangingPunct="1">
                <a:lnSpc>
                  <a:spcPct val="90000"/>
                </a:lnSpc>
                <a:spcAft>
                  <a:spcPct val="15000"/>
                </a:spcAft>
                <a:buFontTx/>
                <a:buChar char="••"/>
                <a:defRPr/>
              </a:pPr>
              <a:r>
                <a:rPr lang="en-US" sz="2400" b="0" i="1" dirty="0"/>
                <a:t>Specific</a:t>
              </a:r>
              <a:endParaRPr lang="en-US" sz="2400" dirty="0"/>
            </a:p>
          </p:txBody>
        </p:sp>
        <p:sp>
          <p:nvSpPr>
            <p:cNvPr id="7" name="Freihandform 6"/>
            <p:cNvSpPr/>
            <p:nvPr/>
          </p:nvSpPr>
          <p:spPr>
            <a:xfrm>
              <a:off x="1692796" y="2128675"/>
              <a:ext cx="717420" cy="1025768"/>
            </a:xfrm>
            <a:custGeom>
              <a:avLst/>
              <a:gdLst>
                <a:gd name="connsiteX0" fmla="*/ 0 w 1024774"/>
                <a:gd name="connsiteY0" fmla="*/ 0 h 717342"/>
                <a:gd name="connsiteX1" fmla="*/ 666103 w 1024774"/>
                <a:gd name="connsiteY1" fmla="*/ 0 h 717342"/>
                <a:gd name="connsiteX2" fmla="*/ 1024774 w 1024774"/>
                <a:gd name="connsiteY2" fmla="*/ 358671 h 717342"/>
                <a:gd name="connsiteX3" fmla="*/ 666103 w 1024774"/>
                <a:gd name="connsiteY3" fmla="*/ 717342 h 717342"/>
                <a:gd name="connsiteX4" fmla="*/ 0 w 1024774"/>
                <a:gd name="connsiteY4" fmla="*/ 717342 h 717342"/>
                <a:gd name="connsiteX5" fmla="*/ 358671 w 1024774"/>
                <a:gd name="connsiteY5" fmla="*/ 358671 h 717342"/>
                <a:gd name="connsiteX6" fmla="*/ 0 w 1024774"/>
                <a:gd name="connsiteY6" fmla="*/ 0 h 717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24774" h="717342">
                  <a:moveTo>
                    <a:pt x="1024773" y="0"/>
                  </a:moveTo>
                  <a:lnTo>
                    <a:pt x="1024773" y="466272"/>
                  </a:lnTo>
                  <a:lnTo>
                    <a:pt x="512387" y="717342"/>
                  </a:lnTo>
                  <a:lnTo>
                    <a:pt x="1" y="466272"/>
                  </a:lnTo>
                  <a:lnTo>
                    <a:pt x="1" y="0"/>
                  </a:lnTo>
                  <a:lnTo>
                    <a:pt x="512387" y="251070"/>
                  </a:lnTo>
                  <a:lnTo>
                    <a:pt x="1024773" y="0"/>
                  </a:lnTo>
                  <a:close/>
                </a:path>
              </a:pathLst>
            </a:custGeom>
          </p:spPr>
          <p:style>
            <a:lnRef idx="2">
              <a:schemeClr val="accent5">
                <a:hueOff val="-180868"/>
                <a:satOff val="11096"/>
                <a:lumOff val="-12205"/>
                <a:alphaOff val="0"/>
              </a:schemeClr>
            </a:lnRef>
            <a:fillRef idx="1">
              <a:schemeClr val="accent5">
                <a:hueOff val="-180868"/>
                <a:satOff val="11096"/>
                <a:lumOff val="-12205"/>
                <a:alphaOff val="0"/>
              </a:schemeClr>
            </a:fillRef>
            <a:effectRef idx="0">
              <a:schemeClr val="accent5">
                <a:hueOff val="-180868"/>
                <a:satOff val="11096"/>
                <a:lumOff val="-12205"/>
                <a:alphaOff val="0"/>
              </a:schemeClr>
            </a:effectRef>
            <a:fontRef idx="minor">
              <a:schemeClr val="lt1"/>
            </a:fontRef>
          </p:style>
          <p:txBody>
            <a:bodyPr lIns="15240" tIns="373911" rIns="15240" bIns="373911" spcCol="1270" anchor="ctr"/>
            <a:lstStyle/>
            <a:p>
              <a:pPr algn="ctr" defTabSz="1066800" eaLnBrk="1" hangingPunct="1">
                <a:lnSpc>
                  <a:spcPct val="90000"/>
                </a:lnSpc>
                <a:spcAft>
                  <a:spcPct val="35000"/>
                </a:spcAft>
                <a:defRPr/>
              </a:pPr>
              <a:r>
                <a:rPr lang="en-US" sz="2400" dirty="0"/>
                <a:t>M</a:t>
              </a:r>
            </a:p>
          </p:txBody>
        </p:sp>
        <p:sp>
          <p:nvSpPr>
            <p:cNvPr id="8" name="Freihandform 7"/>
            <p:cNvSpPr/>
            <p:nvPr/>
          </p:nvSpPr>
          <p:spPr>
            <a:xfrm>
              <a:off x="2410216" y="2128675"/>
              <a:ext cx="2143352" cy="666908"/>
            </a:xfrm>
            <a:custGeom>
              <a:avLst/>
              <a:gdLst>
                <a:gd name="connsiteX0" fmla="*/ 111019 w 666103"/>
                <a:gd name="connsiteY0" fmla="*/ 0 h 5041065"/>
                <a:gd name="connsiteX1" fmla="*/ 555084 w 666103"/>
                <a:gd name="connsiteY1" fmla="*/ 0 h 5041065"/>
                <a:gd name="connsiteX2" fmla="*/ 666103 w 666103"/>
                <a:gd name="connsiteY2" fmla="*/ 111019 h 5041065"/>
                <a:gd name="connsiteX3" fmla="*/ 666103 w 666103"/>
                <a:gd name="connsiteY3" fmla="*/ 5041065 h 5041065"/>
                <a:gd name="connsiteX4" fmla="*/ 666103 w 666103"/>
                <a:gd name="connsiteY4" fmla="*/ 5041065 h 5041065"/>
                <a:gd name="connsiteX5" fmla="*/ 0 w 666103"/>
                <a:gd name="connsiteY5" fmla="*/ 5041065 h 5041065"/>
                <a:gd name="connsiteX6" fmla="*/ 0 w 666103"/>
                <a:gd name="connsiteY6" fmla="*/ 5041065 h 5041065"/>
                <a:gd name="connsiteX7" fmla="*/ 0 w 666103"/>
                <a:gd name="connsiteY7" fmla="*/ 111019 h 5041065"/>
                <a:gd name="connsiteX8" fmla="*/ 111019 w 666103"/>
                <a:gd name="connsiteY8" fmla="*/ 0 h 5041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6103" h="5041065">
                  <a:moveTo>
                    <a:pt x="666103" y="840194"/>
                  </a:moveTo>
                  <a:lnTo>
                    <a:pt x="666103" y="4200871"/>
                  </a:lnTo>
                  <a:cubicBezTo>
                    <a:pt x="666103" y="4664895"/>
                    <a:pt x="659535" y="5041061"/>
                    <a:pt x="651433" y="5041061"/>
                  </a:cubicBezTo>
                  <a:lnTo>
                    <a:pt x="0" y="5041061"/>
                  </a:lnTo>
                  <a:lnTo>
                    <a:pt x="0" y="5041061"/>
                  </a:lnTo>
                  <a:lnTo>
                    <a:pt x="0" y="4"/>
                  </a:lnTo>
                  <a:lnTo>
                    <a:pt x="0" y="4"/>
                  </a:lnTo>
                  <a:lnTo>
                    <a:pt x="651433" y="4"/>
                  </a:lnTo>
                  <a:cubicBezTo>
                    <a:pt x="659535" y="4"/>
                    <a:pt x="666103" y="376170"/>
                    <a:pt x="666103" y="840194"/>
                  </a:cubicBezTo>
                  <a:close/>
                </a:path>
              </a:pathLst>
            </a:custGeom>
          </p:spPr>
          <p:style>
            <a:lnRef idx="2">
              <a:schemeClr val="accent5">
                <a:hueOff val="-180868"/>
                <a:satOff val="11096"/>
                <a:lumOff val="-12205"/>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170688" tIns="47756" rIns="47756" bIns="47756" spcCol="1270" anchor="ctr"/>
            <a:lstStyle/>
            <a:p>
              <a:pPr marL="228600" lvl="1" indent="-228600" defTabSz="1066800" eaLnBrk="1" hangingPunct="1">
                <a:lnSpc>
                  <a:spcPct val="90000"/>
                </a:lnSpc>
                <a:spcAft>
                  <a:spcPct val="15000"/>
                </a:spcAft>
                <a:buFontTx/>
                <a:buChar char="••"/>
                <a:defRPr/>
              </a:pPr>
              <a:r>
                <a:rPr lang="en-US" sz="2400" b="0" i="1" dirty="0"/>
                <a:t>Measurable</a:t>
              </a:r>
              <a:endParaRPr lang="en-US" sz="2400" dirty="0"/>
            </a:p>
          </p:txBody>
        </p:sp>
        <p:sp>
          <p:nvSpPr>
            <p:cNvPr id="9" name="Freihandform 8"/>
            <p:cNvSpPr/>
            <p:nvPr/>
          </p:nvSpPr>
          <p:spPr>
            <a:xfrm>
              <a:off x="1692796" y="3035351"/>
              <a:ext cx="717420" cy="1025768"/>
            </a:xfrm>
            <a:custGeom>
              <a:avLst/>
              <a:gdLst>
                <a:gd name="connsiteX0" fmla="*/ 0 w 1024774"/>
                <a:gd name="connsiteY0" fmla="*/ 0 h 717342"/>
                <a:gd name="connsiteX1" fmla="*/ 666103 w 1024774"/>
                <a:gd name="connsiteY1" fmla="*/ 0 h 717342"/>
                <a:gd name="connsiteX2" fmla="*/ 1024774 w 1024774"/>
                <a:gd name="connsiteY2" fmla="*/ 358671 h 717342"/>
                <a:gd name="connsiteX3" fmla="*/ 666103 w 1024774"/>
                <a:gd name="connsiteY3" fmla="*/ 717342 h 717342"/>
                <a:gd name="connsiteX4" fmla="*/ 0 w 1024774"/>
                <a:gd name="connsiteY4" fmla="*/ 717342 h 717342"/>
                <a:gd name="connsiteX5" fmla="*/ 358671 w 1024774"/>
                <a:gd name="connsiteY5" fmla="*/ 358671 h 717342"/>
                <a:gd name="connsiteX6" fmla="*/ 0 w 1024774"/>
                <a:gd name="connsiteY6" fmla="*/ 0 h 717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24774" h="717342">
                  <a:moveTo>
                    <a:pt x="1024773" y="0"/>
                  </a:moveTo>
                  <a:lnTo>
                    <a:pt x="1024773" y="466272"/>
                  </a:lnTo>
                  <a:lnTo>
                    <a:pt x="512387" y="717342"/>
                  </a:lnTo>
                  <a:lnTo>
                    <a:pt x="1" y="466272"/>
                  </a:lnTo>
                  <a:lnTo>
                    <a:pt x="1" y="0"/>
                  </a:lnTo>
                  <a:lnTo>
                    <a:pt x="512387" y="251070"/>
                  </a:lnTo>
                  <a:lnTo>
                    <a:pt x="1024773" y="0"/>
                  </a:lnTo>
                  <a:close/>
                </a:path>
              </a:pathLst>
            </a:custGeom>
          </p:spPr>
          <p:style>
            <a:lnRef idx="2">
              <a:schemeClr val="accent5">
                <a:hueOff val="-361735"/>
                <a:satOff val="22192"/>
                <a:lumOff val="-24410"/>
                <a:alphaOff val="0"/>
              </a:schemeClr>
            </a:lnRef>
            <a:fillRef idx="1">
              <a:schemeClr val="accent5">
                <a:hueOff val="-361735"/>
                <a:satOff val="22192"/>
                <a:lumOff val="-24410"/>
                <a:alphaOff val="0"/>
              </a:schemeClr>
            </a:fillRef>
            <a:effectRef idx="0">
              <a:schemeClr val="accent5">
                <a:hueOff val="-361735"/>
                <a:satOff val="22192"/>
                <a:lumOff val="-24410"/>
                <a:alphaOff val="0"/>
              </a:schemeClr>
            </a:effectRef>
            <a:fontRef idx="minor">
              <a:schemeClr val="lt1"/>
            </a:fontRef>
          </p:style>
          <p:txBody>
            <a:bodyPr lIns="15240" tIns="373911" rIns="15240" bIns="373911" spcCol="1270" anchor="ctr"/>
            <a:lstStyle/>
            <a:p>
              <a:pPr algn="ctr" defTabSz="1066800" eaLnBrk="1" hangingPunct="1">
                <a:lnSpc>
                  <a:spcPct val="90000"/>
                </a:lnSpc>
                <a:spcAft>
                  <a:spcPct val="35000"/>
                </a:spcAft>
                <a:defRPr/>
              </a:pPr>
              <a:r>
                <a:rPr lang="en-US" sz="2400" dirty="0"/>
                <a:t>A</a:t>
              </a:r>
            </a:p>
          </p:txBody>
        </p:sp>
        <p:sp>
          <p:nvSpPr>
            <p:cNvPr id="10" name="Freihandform 9"/>
            <p:cNvSpPr/>
            <p:nvPr/>
          </p:nvSpPr>
          <p:spPr>
            <a:xfrm>
              <a:off x="2410215" y="3035351"/>
              <a:ext cx="2143353" cy="666908"/>
            </a:xfrm>
            <a:custGeom>
              <a:avLst/>
              <a:gdLst>
                <a:gd name="connsiteX0" fmla="*/ 111019 w 666103"/>
                <a:gd name="connsiteY0" fmla="*/ 0 h 5041065"/>
                <a:gd name="connsiteX1" fmla="*/ 555084 w 666103"/>
                <a:gd name="connsiteY1" fmla="*/ 0 h 5041065"/>
                <a:gd name="connsiteX2" fmla="*/ 666103 w 666103"/>
                <a:gd name="connsiteY2" fmla="*/ 111019 h 5041065"/>
                <a:gd name="connsiteX3" fmla="*/ 666103 w 666103"/>
                <a:gd name="connsiteY3" fmla="*/ 5041065 h 5041065"/>
                <a:gd name="connsiteX4" fmla="*/ 666103 w 666103"/>
                <a:gd name="connsiteY4" fmla="*/ 5041065 h 5041065"/>
                <a:gd name="connsiteX5" fmla="*/ 0 w 666103"/>
                <a:gd name="connsiteY5" fmla="*/ 5041065 h 5041065"/>
                <a:gd name="connsiteX6" fmla="*/ 0 w 666103"/>
                <a:gd name="connsiteY6" fmla="*/ 5041065 h 5041065"/>
                <a:gd name="connsiteX7" fmla="*/ 0 w 666103"/>
                <a:gd name="connsiteY7" fmla="*/ 111019 h 5041065"/>
                <a:gd name="connsiteX8" fmla="*/ 111019 w 666103"/>
                <a:gd name="connsiteY8" fmla="*/ 0 h 5041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6103" h="5041065">
                  <a:moveTo>
                    <a:pt x="666103" y="840194"/>
                  </a:moveTo>
                  <a:lnTo>
                    <a:pt x="666103" y="4200871"/>
                  </a:lnTo>
                  <a:cubicBezTo>
                    <a:pt x="666103" y="4664895"/>
                    <a:pt x="659535" y="5041061"/>
                    <a:pt x="651433" y="5041061"/>
                  </a:cubicBezTo>
                  <a:lnTo>
                    <a:pt x="0" y="5041061"/>
                  </a:lnTo>
                  <a:lnTo>
                    <a:pt x="0" y="5041061"/>
                  </a:lnTo>
                  <a:lnTo>
                    <a:pt x="0" y="4"/>
                  </a:lnTo>
                  <a:lnTo>
                    <a:pt x="0" y="4"/>
                  </a:lnTo>
                  <a:lnTo>
                    <a:pt x="651433" y="4"/>
                  </a:lnTo>
                  <a:cubicBezTo>
                    <a:pt x="659535" y="4"/>
                    <a:pt x="666103" y="376170"/>
                    <a:pt x="666103" y="840194"/>
                  </a:cubicBezTo>
                  <a:close/>
                </a:path>
              </a:pathLst>
            </a:custGeom>
          </p:spPr>
          <p:style>
            <a:lnRef idx="2">
              <a:schemeClr val="accent5">
                <a:hueOff val="-361735"/>
                <a:satOff val="22192"/>
                <a:lumOff val="-2441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170688" tIns="47756" rIns="47756" bIns="47757" spcCol="1270" anchor="ctr"/>
            <a:lstStyle/>
            <a:p>
              <a:pPr marL="228600" lvl="1" indent="-228600" defTabSz="1066800" eaLnBrk="1" hangingPunct="1">
                <a:lnSpc>
                  <a:spcPct val="90000"/>
                </a:lnSpc>
                <a:spcAft>
                  <a:spcPct val="15000"/>
                </a:spcAft>
                <a:buFontTx/>
                <a:buChar char="••"/>
                <a:defRPr/>
              </a:pPr>
              <a:r>
                <a:rPr lang="en-US" sz="2400" b="0" i="1" dirty="0"/>
                <a:t>Achievable</a:t>
              </a:r>
              <a:endParaRPr lang="en-US" sz="2400" dirty="0"/>
            </a:p>
          </p:txBody>
        </p:sp>
        <p:sp>
          <p:nvSpPr>
            <p:cNvPr id="11" name="Freihandform 10"/>
            <p:cNvSpPr/>
            <p:nvPr/>
          </p:nvSpPr>
          <p:spPr>
            <a:xfrm>
              <a:off x="1692796" y="3942029"/>
              <a:ext cx="717420" cy="1025768"/>
            </a:xfrm>
            <a:custGeom>
              <a:avLst/>
              <a:gdLst>
                <a:gd name="connsiteX0" fmla="*/ 0 w 1024774"/>
                <a:gd name="connsiteY0" fmla="*/ 0 h 717342"/>
                <a:gd name="connsiteX1" fmla="*/ 666103 w 1024774"/>
                <a:gd name="connsiteY1" fmla="*/ 0 h 717342"/>
                <a:gd name="connsiteX2" fmla="*/ 1024774 w 1024774"/>
                <a:gd name="connsiteY2" fmla="*/ 358671 h 717342"/>
                <a:gd name="connsiteX3" fmla="*/ 666103 w 1024774"/>
                <a:gd name="connsiteY3" fmla="*/ 717342 h 717342"/>
                <a:gd name="connsiteX4" fmla="*/ 0 w 1024774"/>
                <a:gd name="connsiteY4" fmla="*/ 717342 h 717342"/>
                <a:gd name="connsiteX5" fmla="*/ 358671 w 1024774"/>
                <a:gd name="connsiteY5" fmla="*/ 358671 h 717342"/>
                <a:gd name="connsiteX6" fmla="*/ 0 w 1024774"/>
                <a:gd name="connsiteY6" fmla="*/ 0 h 717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24774" h="717342">
                  <a:moveTo>
                    <a:pt x="1024773" y="0"/>
                  </a:moveTo>
                  <a:lnTo>
                    <a:pt x="1024773" y="466272"/>
                  </a:lnTo>
                  <a:lnTo>
                    <a:pt x="512387" y="717342"/>
                  </a:lnTo>
                  <a:lnTo>
                    <a:pt x="1" y="466272"/>
                  </a:lnTo>
                  <a:lnTo>
                    <a:pt x="1" y="0"/>
                  </a:lnTo>
                  <a:lnTo>
                    <a:pt x="512387" y="251070"/>
                  </a:lnTo>
                  <a:lnTo>
                    <a:pt x="1024773" y="0"/>
                  </a:lnTo>
                  <a:close/>
                </a:path>
              </a:pathLst>
            </a:custGeom>
          </p:spPr>
          <p:style>
            <a:lnRef idx="2">
              <a:schemeClr val="accent5">
                <a:hueOff val="-542603"/>
                <a:satOff val="33288"/>
                <a:lumOff val="-36616"/>
                <a:alphaOff val="0"/>
              </a:schemeClr>
            </a:lnRef>
            <a:fillRef idx="1">
              <a:schemeClr val="accent5">
                <a:hueOff val="-542603"/>
                <a:satOff val="33288"/>
                <a:lumOff val="-36616"/>
                <a:alphaOff val="0"/>
              </a:schemeClr>
            </a:fillRef>
            <a:effectRef idx="0">
              <a:schemeClr val="accent5">
                <a:hueOff val="-542603"/>
                <a:satOff val="33288"/>
                <a:lumOff val="-36616"/>
                <a:alphaOff val="0"/>
              </a:schemeClr>
            </a:effectRef>
            <a:fontRef idx="minor">
              <a:schemeClr val="lt1"/>
            </a:fontRef>
          </p:style>
          <p:txBody>
            <a:bodyPr lIns="15240" tIns="373911" rIns="15240" bIns="373911" spcCol="1270" anchor="ctr"/>
            <a:lstStyle/>
            <a:p>
              <a:pPr algn="ctr" defTabSz="1066800" eaLnBrk="1" hangingPunct="1">
                <a:lnSpc>
                  <a:spcPct val="90000"/>
                </a:lnSpc>
                <a:spcAft>
                  <a:spcPct val="35000"/>
                </a:spcAft>
                <a:defRPr/>
              </a:pPr>
              <a:r>
                <a:rPr lang="en-US" sz="2400" dirty="0"/>
                <a:t>R</a:t>
              </a:r>
            </a:p>
          </p:txBody>
        </p:sp>
        <p:sp>
          <p:nvSpPr>
            <p:cNvPr id="12" name="Freihandform 11"/>
            <p:cNvSpPr/>
            <p:nvPr/>
          </p:nvSpPr>
          <p:spPr>
            <a:xfrm>
              <a:off x="2410216" y="3942029"/>
              <a:ext cx="2143354" cy="666908"/>
            </a:xfrm>
            <a:custGeom>
              <a:avLst/>
              <a:gdLst>
                <a:gd name="connsiteX0" fmla="*/ 111019 w 666103"/>
                <a:gd name="connsiteY0" fmla="*/ 0 h 5041065"/>
                <a:gd name="connsiteX1" fmla="*/ 555084 w 666103"/>
                <a:gd name="connsiteY1" fmla="*/ 0 h 5041065"/>
                <a:gd name="connsiteX2" fmla="*/ 666103 w 666103"/>
                <a:gd name="connsiteY2" fmla="*/ 111019 h 5041065"/>
                <a:gd name="connsiteX3" fmla="*/ 666103 w 666103"/>
                <a:gd name="connsiteY3" fmla="*/ 5041065 h 5041065"/>
                <a:gd name="connsiteX4" fmla="*/ 666103 w 666103"/>
                <a:gd name="connsiteY4" fmla="*/ 5041065 h 5041065"/>
                <a:gd name="connsiteX5" fmla="*/ 0 w 666103"/>
                <a:gd name="connsiteY5" fmla="*/ 5041065 h 5041065"/>
                <a:gd name="connsiteX6" fmla="*/ 0 w 666103"/>
                <a:gd name="connsiteY6" fmla="*/ 5041065 h 5041065"/>
                <a:gd name="connsiteX7" fmla="*/ 0 w 666103"/>
                <a:gd name="connsiteY7" fmla="*/ 111019 h 5041065"/>
                <a:gd name="connsiteX8" fmla="*/ 111019 w 666103"/>
                <a:gd name="connsiteY8" fmla="*/ 0 h 5041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6103" h="5041065">
                  <a:moveTo>
                    <a:pt x="666103" y="840194"/>
                  </a:moveTo>
                  <a:lnTo>
                    <a:pt x="666103" y="4200871"/>
                  </a:lnTo>
                  <a:cubicBezTo>
                    <a:pt x="666103" y="4664895"/>
                    <a:pt x="659535" y="5041061"/>
                    <a:pt x="651433" y="5041061"/>
                  </a:cubicBezTo>
                  <a:lnTo>
                    <a:pt x="0" y="5041061"/>
                  </a:lnTo>
                  <a:lnTo>
                    <a:pt x="0" y="5041061"/>
                  </a:lnTo>
                  <a:lnTo>
                    <a:pt x="0" y="4"/>
                  </a:lnTo>
                  <a:lnTo>
                    <a:pt x="0" y="4"/>
                  </a:lnTo>
                  <a:lnTo>
                    <a:pt x="651433" y="4"/>
                  </a:lnTo>
                  <a:cubicBezTo>
                    <a:pt x="659535" y="4"/>
                    <a:pt x="666103" y="376170"/>
                    <a:pt x="666103" y="840194"/>
                  </a:cubicBezTo>
                  <a:close/>
                </a:path>
              </a:pathLst>
            </a:custGeom>
          </p:spPr>
          <p:style>
            <a:lnRef idx="2">
              <a:schemeClr val="accent5">
                <a:hueOff val="-542603"/>
                <a:satOff val="33288"/>
                <a:lumOff val="-36616"/>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170688" tIns="47756" rIns="47756" bIns="47757" spcCol="1270" anchor="ctr"/>
            <a:lstStyle/>
            <a:p>
              <a:pPr marL="228600" lvl="1" indent="-228600" defTabSz="1066800" eaLnBrk="1" hangingPunct="1">
                <a:lnSpc>
                  <a:spcPct val="90000"/>
                </a:lnSpc>
                <a:spcAft>
                  <a:spcPct val="15000"/>
                </a:spcAft>
                <a:buFontTx/>
                <a:buChar char="••"/>
                <a:defRPr/>
              </a:pPr>
              <a:r>
                <a:rPr lang="en-US" sz="2400" b="0" i="1" dirty="0"/>
                <a:t>Realistic</a:t>
              </a:r>
              <a:endParaRPr lang="en-US" sz="2400" dirty="0"/>
            </a:p>
          </p:txBody>
        </p:sp>
        <p:sp>
          <p:nvSpPr>
            <p:cNvPr id="13" name="Freihandform 12"/>
            <p:cNvSpPr/>
            <p:nvPr/>
          </p:nvSpPr>
          <p:spPr>
            <a:xfrm>
              <a:off x="1692796" y="4850294"/>
              <a:ext cx="717420" cy="1024179"/>
            </a:xfrm>
            <a:custGeom>
              <a:avLst/>
              <a:gdLst>
                <a:gd name="connsiteX0" fmla="*/ 0 w 1024774"/>
                <a:gd name="connsiteY0" fmla="*/ 0 h 717342"/>
                <a:gd name="connsiteX1" fmla="*/ 666103 w 1024774"/>
                <a:gd name="connsiteY1" fmla="*/ 0 h 717342"/>
                <a:gd name="connsiteX2" fmla="*/ 1024774 w 1024774"/>
                <a:gd name="connsiteY2" fmla="*/ 358671 h 717342"/>
                <a:gd name="connsiteX3" fmla="*/ 666103 w 1024774"/>
                <a:gd name="connsiteY3" fmla="*/ 717342 h 717342"/>
                <a:gd name="connsiteX4" fmla="*/ 0 w 1024774"/>
                <a:gd name="connsiteY4" fmla="*/ 717342 h 717342"/>
                <a:gd name="connsiteX5" fmla="*/ 358671 w 1024774"/>
                <a:gd name="connsiteY5" fmla="*/ 358671 h 717342"/>
                <a:gd name="connsiteX6" fmla="*/ 0 w 1024774"/>
                <a:gd name="connsiteY6" fmla="*/ 0 h 717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24774" h="717342">
                  <a:moveTo>
                    <a:pt x="1024773" y="0"/>
                  </a:moveTo>
                  <a:lnTo>
                    <a:pt x="1024773" y="466272"/>
                  </a:lnTo>
                  <a:lnTo>
                    <a:pt x="512387" y="717342"/>
                  </a:lnTo>
                  <a:lnTo>
                    <a:pt x="1" y="466272"/>
                  </a:lnTo>
                  <a:lnTo>
                    <a:pt x="1" y="0"/>
                  </a:lnTo>
                  <a:lnTo>
                    <a:pt x="512387" y="251070"/>
                  </a:lnTo>
                  <a:lnTo>
                    <a:pt x="1024773" y="0"/>
                  </a:lnTo>
                  <a:close/>
                </a:path>
              </a:pathLst>
            </a:custGeom>
          </p:spPr>
          <p:style>
            <a:lnRef idx="2">
              <a:schemeClr val="accent5">
                <a:hueOff val="-723471"/>
                <a:satOff val="44384"/>
                <a:lumOff val="-48821"/>
                <a:alphaOff val="0"/>
              </a:schemeClr>
            </a:lnRef>
            <a:fillRef idx="1">
              <a:schemeClr val="accent5">
                <a:hueOff val="-723471"/>
                <a:satOff val="44384"/>
                <a:lumOff val="-48821"/>
                <a:alphaOff val="0"/>
              </a:schemeClr>
            </a:fillRef>
            <a:effectRef idx="0">
              <a:schemeClr val="accent5">
                <a:hueOff val="-723471"/>
                <a:satOff val="44384"/>
                <a:lumOff val="-48821"/>
                <a:alphaOff val="0"/>
              </a:schemeClr>
            </a:effectRef>
            <a:fontRef idx="minor">
              <a:schemeClr val="lt1"/>
            </a:fontRef>
          </p:style>
          <p:txBody>
            <a:bodyPr lIns="15240" tIns="373911" rIns="15240" bIns="373911" spcCol="1270" anchor="ctr"/>
            <a:lstStyle/>
            <a:p>
              <a:pPr algn="ctr" defTabSz="1066800" eaLnBrk="1" hangingPunct="1">
                <a:lnSpc>
                  <a:spcPct val="90000"/>
                </a:lnSpc>
                <a:spcAft>
                  <a:spcPct val="35000"/>
                </a:spcAft>
                <a:defRPr/>
              </a:pPr>
              <a:r>
                <a:rPr lang="en-US" sz="2400" dirty="0"/>
                <a:t>T</a:t>
              </a:r>
            </a:p>
          </p:txBody>
        </p:sp>
        <p:sp>
          <p:nvSpPr>
            <p:cNvPr id="14" name="Freihandform 13"/>
            <p:cNvSpPr/>
            <p:nvPr/>
          </p:nvSpPr>
          <p:spPr>
            <a:xfrm>
              <a:off x="2410216" y="4850294"/>
              <a:ext cx="2143354" cy="665319"/>
            </a:xfrm>
            <a:custGeom>
              <a:avLst/>
              <a:gdLst>
                <a:gd name="connsiteX0" fmla="*/ 111019 w 666103"/>
                <a:gd name="connsiteY0" fmla="*/ 0 h 5041065"/>
                <a:gd name="connsiteX1" fmla="*/ 555084 w 666103"/>
                <a:gd name="connsiteY1" fmla="*/ 0 h 5041065"/>
                <a:gd name="connsiteX2" fmla="*/ 666103 w 666103"/>
                <a:gd name="connsiteY2" fmla="*/ 111019 h 5041065"/>
                <a:gd name="connsiteX3" fmla="*/ 666103 w 666103"/>
                <a:gd name="connsiteY3" fmla="*/ 5041065 h 5041065"/>
                <a:gd name="connsiteX4" fmla="*/ 666103 w 666103"/>
                <a:gd name="connsiteY4" fmla="*/ 5041065 h 5041065"/>
                <a:gd name="connsiteX5" fmla="*/ 0 w 666103"/>
                <a:gd name="connsiteY5" fmla="*/ 5041065 h 5041065"/>
                <a:gd name="connsiteX6" fmla="*/ 0 w 666103"/>
                <a:gd name="connsiteY6" fmla="*/ 5041065 h 5041065"/>
                <a:gd name="connsiteX7" fmla="*/ 0 w 666103"/>
                <a:gd name="connsiteY7" fmla="*/ 111019 h 5041065"/>
                <a:gd name="connsiteX8" fmla="*/ 111019 w 666103"/>
                <a:gd name="connsiteY8" fmla="*/ 0 h 5041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6103" h="5041065">
                  <a:moveTo>
                    <a:pt x="666103" y="840194"/>
                  </a:moveTo>
                  <a:lnTo>
                    <a:pt x="666103" y="4200871"/>
                  </a:lnTo>
                  <a:cubicBezTo>
                    <a:pt x="666103" y="4664895"/>
                    <a:pt x="659535" y="5041061"/>
                    <a:pt x="651433" y="5041061"/>
                  </a:cubicBezTo>
                  <a:lnTo>
                    <a:pt x="0" y="5041061"/>
                  </a:lnTo>
                  <a:lnTo>
                    <a:pt x="0" y="5041061"/>
                  </a:lnTo>
                  <a:lnTo>
                    <a:pt x="0" y="4"/>
                  </a:lnTo>
                  <a:lnTo>
                    <a:pt x="0" y="4"/>
                  </a:lnTo>
                  <a:lnTo>
                    <a:pt x="651433" y="4"/>
                  </a:lnTo>
                  <a:cubicBezTo>
                    <a:pt x="659535" y="4"/>
                    <a:pt x="666103" y="376170"/>
                    <a:pt x="666103" y="840194"/>
                  </a:cubicBezTo>
                  <a:close/>
                </a:path>
              </a:pathLst>
            </a:custGeom>
          </p:spPr>
          <p:style>
            <a:lnRef idx="2">
              <a:schemeClr val="accent5">
                <a:hueOff val="-723471"/>
                <a:satOff val="44384"/>
                <a:lumOff val="-48821"/>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170688" tIns="47757" rIns="47756" bIns="47756" spcCol="1270" anchor="ctr"/>
            <a:lstStyle/>
            <a:p>
              <a:pPr marL="228600" lvl="1" indent="-228600" defTabSz="1066800" eaLnBrk="1" hangingPunct="1">
                <a:lnSpc>
                  <a:spcPct val="90000"/>
                </a:lnSpc>
                <a:spcAft>
                  <a:spcPct val="15000"/>
                </a:spcAft>
                <a:buFontTx/>
                <a:buChar char="••"/>
                <a:defRPr/>
              </a:pPr>
              <a:r>
                <a:rPr lang="en-US" sz="2400" b="0" i="1" dirty="0"/>
                <a:t>Timely</a:t>
              </a:r>
              <a:endParaRPr lang="en-US" sz="2400" dirty="0"/>
            </a:p>
          </p:txBody>
        </p:sp>
      </p:grpSp>
      <p:sp>
        <p:nvSpPr>
          <p:cNvPr id="15" name="Textfeld 14"/>
          <p:cNvSpPr txBox="1"/>
          <p:nvPr/>
        </p:nvSpPr>
        <p:spPr>
          <a:xfrm>
            <a:off x="3479722" y="1382617"/>
            <a:ext cx="7555424"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en-US" sz="2400" dirty="0"/>
              <a:t>What precisely do you hope to achieve with the consulting report?</a:t>
            </a:r>
          </a:p>
        </p:txBody>
      </p:sp>
      <p:sp>
        <p:nvSpPr>
          <p:cNvPr id="16" name="Textfeld 15"/>
          <p:cNvSpPr txBox="1"/>
          <p:nvPr/>
        </p:nvSpPr>
        <p:spPr>
          <a:xfrm>
            <a:off x="3479722" y="2331069"/>
            <a:ext cx="7555424"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en-US" sz="2400" dirty="0"/>
              <a:t>What measures will you use to determine whether you have achieved your objectives?</a:t>
            </a:r>
          </a:p>
        </p:txBody>
      </p:sp>
      <p:sp>
        <p:nvSpPr>
          <p:cNvPr id="17" name="Textfeld 16"/>
          <p:cNvSpPr txBox="1"/>
          <p:nvPr/>
        </p:nvSpPr>
        <p:spPr>
          <a:xfrm>
            <a:off x="3479722" y="3243390"/>
            <a:ext cx="7555424"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en-US" sz="2400" dirty="0"/>
              <a:t>Are the targets you have set for yourself achievable given all the possible constraints?</a:t>
            </a:r>
          </a:p>
        </p:txBody>
      </p:sp>
      <p:sp>
        <p:nvSpPr>
          <p:cNvPr id="18" name="Textfeld 17"/>
          <p:cNvSpPr txBox="1"/>
          <p:nvPr/>
        </p:nvSpPr>
        <p:spPr>
          <a:xfrm>
            <a:off x="3479722" y="4152774"/>
            <a:ext cx="7555424"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en-US" sz="2400" dirty="0"/>
              <a:t>Is it realistic that you will achieve all of the targets you have set for your report?</a:t>
            </a:r>
          </a:p>
        </p:txBody>
      </p:sp>
      <p:sp>
        <p:nvSpPr>
          <p:cNvPr id="19" name="Textfeld 18"/>
          <p:cNvSpPr txBox="1"/>
          <p:nvPr/>
        </p:nvSpPr>
        <p:spPr>
          <a:xfrm>
            <a:off x="3479722" y="5107279"/>
            <a:ext cx="7555424"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en-US" sz="2400" dirty="0"/>
              <a:t>Will you be able to accomplish all of your objectives in time?</a:t>
            </a:r>
          </a:p>
        </p:txBody>
      </p:sp>
    </p:spTree>
    <p:extLst>
      <p:ext uri="{BB962C8B-B14F-4D97-AF65-F5344CB8AC3E}">
        <p14:creationId xmlns:p14="http://schemas.microsoft.com/office/powerpoint/2010/main" val="310215749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sz="4000" dirty="0">
                <a:latin typeface="+mn-lt"/>
              </a:rPr>
              <a:t>From Research Objectives to Research Questions</a:t>
            </a:r>
          </a:p>
        </p:txBody>
      </p:sp>
      <p:sp>
        <p:nvSpPr>
          <p:cNvPr id="3" name="Inhaltsplatzhalter 2"/>
          <p:cNvSpPr>
            <a:spLocks noGrp="1"/>
          </p:cNvSpPr>
          <p:nvPr>
            <p:ph idx="1"/>
          </p:nvPr>
        </p:nvSpPr>
        <p:spPr>
          <a:xfrm>
            <a:off x="809919" y="1762315"/>
            <a:ext cx="10248900" cy="4351338"/>
          </a:xfrm>
        </p:spPr>
        <p:txBody>
          <a:bodyPr>
            <a:normAutofit/>
          </a:bodyPr>
          <a:lstStyle/>
          <a:p>
            <a:r>
              <a:rPr lang="en-GB" sz="2400" dirty="0">
                <a:latin typeface="+mn-lt"/>
              </a:rPr>
              <a:t>Transforming your research objectives into specific research questions will help you to tease out what kind of information you need to research</a:t>
            </a:r>
          </a:p>
          <a:p>
            <a:r>
              <a:rPr lang="en-GB" sz="2400" dirty="0">
                <a:latin typeface="+mn-lt"/>
              </a:rPr>
              <a:t>This will help you to break down the overall task of writing a consulting report into smaller tasks that you can distribute within your team</a:t>
            </a:r>
          </a:p>
          <a:p>
            <a:endParaRPr lang="en-GB" sz="2400" dirty="0">
              <a:latin typeface="+mn-lt"/>
            </a:endParaRPr>
          </a:p>
          <a:p>
            <a:pPr marL="0" indent="0">
              <a:buNone/>
            </a:pPr>
            <a:r>
              <a:rPr lang="en-GB" sz="2400" b="1" dirty="0">
                <a:latin typeface="+mn-lt"/>
              </a:rPr>
              <a:t>Use the Russian Doll Principle:</a:t>
            </a:r>
          </a:p>
          <a:p>
            <a:r>
              <a:rPr lang="en-GB" sz="2400" dirty="0">
                <a:latin typeface="+mn-lt"/>
              </a:rPr>
              <a:t>Break down your overall research questions into smaller </a:t>
            </a:r>
            <a:br>
              <a:rPr lang="en-GB" sz="2400" dirty="0">
                <a:latin typeface="+mn-lt"/>
              </a:rPr>
            </a:br>
            <a:r>
              <a:rPr lang="en-GB" sz="2400" dirty="0">
                <a:latin typeface="+mn-lt"/>
              </a:rPr>
              <a:t>sub-questions until you are left with the very essence</a:t>
            </a:r>
          </a:p>
          <a:p>
            <a:r>
              <a:rPr lang="en-GB" sz="2400" dirty="0">
                <a:latin typeface="+mn-lt"/>
              </a:rPr>
              <a:t>This will lead you to several more detailed research questions </a:t>
            </a:r>
          </a:p>
        </p:txBody>
      </p:sp>
      <p:pic>
        <p:nvPicPr>
          <p:cNvPr id="4" name="Grafik 3"/>
          <p:cNvPicPr>
            <a:picLocks noChangeAspect="1"/>
          </p:cNvPicPr>
          <p:nvPr/>
        </p:nvPicPr>
        <p:blipFill>
          <a:blip r:embed="rId2">
            <a:extLst>
              <a:ext uri="{28A0092B-C50C-407E-A947-70E740481C1C}">
                <a14:useLocalDpi xmlns:a14="http://schemas.microsoft.com/office/drawing/2010/main"/>
              </a:ext>
            </a:extLst>
          </a:blip>
          <a:stretch>
            <a:fillRect/>
          </a:stretch>
        </p:blipFill>
        <p:spPr>
          <a:xfrm rot="911470">
            <a:off x="9059158" y="3132578"/>
            <a:ext cx="1481668" cy="2657700"/>
          </a:xfrm>
          <a:prstGeom prst="rect">
            <a:avLst/>
          </a:prstGeom>
        </p:spPr>
      </p:pic>
      <p:sp>
        <p:nvSpPr>
          <p:cNvPr id="5" name="Textfeld 4"/>
          <p:cNvSpPr txBox="1"/>
          <p:nvPr/>
        </p:nvSpPr>
        <p:spPr>
          <a:xfrm>
            <a:off x="5052770" y="5842789"/>
            <a:ext cx="6636470" cy="523220"/>
          </a:xfrm>
          <a:prstGeom prst="rect">
            <a:avLst/>
          </a:prstGeom>
          <a:noFill/>
        </p:spPr>
        <p:txBody>
          <a:bodyPr wrap="square" rtlCol="0">
            <a:spAutoFit/>
          </a:bodyPr>
          <a:lstStyle/>
          <a:p>
            <a:r>
              <a:rPr lang="de-DE" sz="1400" dirty="0"/>
              <a:t>Source: Lucy Auge (</a:t>
            </a:r>
            <a:r>
              <a:rPr lang="de-DE" sz="1400" dirty="0" err="1"/>
              <a:t>Photographer</a:t>
            </a:r>
            <a:r>
              <a:rPr lang="de-DE" sz="1400" dirty="0"/>
              <a:t>). </a:t>
            </a:r>
            <a:r>
              <a:rPr lang="de-DE" sz="1400" i="1" dirty="0" err="1"/>
              <a:t>Russian</a:t>
            </a:r>
            <a:r>
              <a:rPr lang="de-DE" sz="1400" i="1" dirty="0"/>
              <a:t> Doll </a:t>
            </a:r>
            <a:r>
              <a:rPr lang="de-DE" sz="1400" i="1" dirty="0" err="1"/>
              <a:t>Organge</a:t>
            </a:r>
            <a:r>
              <a:rPr lang="de-DE" sz="1400" i="1" dirty="0"/>
              <a:t> </a:t>
            </a:r>
            <a:r>
              <a:rPr lang="de-DE" sz="1400" dirty="0"/>
              <a:t>[digital </a:t>
            </a:r>
            <a:r>
              <a:rPr lang="de-DE" sz="1400" dirty="0" err="1"/>
              <a:t>image</a:t>
            </a:r>
            <a:r>
              <a:rPr lang="de-DE" sz="1400" dirty="0"/>
              <a:t>]. URL: https://ccsearch.creativecommons.org/photos/98422eee-02fc-477f-a496-e427421e71c7</a:t>
            </a:r>
          </a:p>
        </p:txBody>
      </p:sp>
    </p:spTree>
    <p:extLst>
      <p:ext uri="{BB962C8B-B14F-4D97-AF65-F5344CB8AC3E}">
        <p14:creationId xmlns:p14="http://schemas.microsoft.com/office/powerpoint/2010/main" val="342446571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84568"/>
            <a:ext cx="10515600" cy="1325563"/>
          </a:xfrm>
        </p:spPr>
        <p:txBody>
          <a:bodyPr>
            <a:normAutofit/>
          </a:bodyPr>
          <a:lstStyle/>
          <a:p>
            <a:r>
              <a:rPr lang="en-GB" sz="3600">
                <a:latin typeface="+mn-lt"/>
              </a:rPr>
              <a:t>Linking Research Objectives to Research Questions</a:t>
            </a:r>
          </a:p>
        </p:txBody>
      </p:sp>
      <p:pic>
        <p:nvPicPr>
          <p:cNvPr id="4" name="Picture 2"/>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860988" y="1059873"/>
            <a:ext cx="9103866" cy="5158799"/>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5" name="Textfeld 6"/>
          <p:cNvSpPr txBox="1">
            <a:spLocks noChangeArrowheads="1"/>
          </p:cNvSpPr>
          <p:nvPr/>
        </p:nvSpPr>
        <p:spPr bwMode="auto">
          <a:xfrm>
            <a:off x="9964854" y="5941673"/>
            <a:ext cx="3058391"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1pPr>
            <a:lvl2pPr marL="742950" indent="-28575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2pPr>
            <a:lvl3pPr marL="11430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3pPr>
            <a:lvl4pPr marL="16002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4pPr>
            <a:lvl5pPr marL="20574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5pPr>
            <a:lvl6pPr marL="25146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6pPr>
            <a:lvl7pPr marL="29718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7pPr>
            <a:lvl8pPr marL="34290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8pPr>
            <a:lvl9pPr marL="38862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9pPr>
          </a:lstStyle>
          <a:p>
            <a:pPr eaLnBrk="1" hangingPunct="1">
              <a:lnSpc>
                <a:spcPct val="100000"/>
              </a:lnSpc>
              <a:spcBef>
                <a:spcPct val="0"/>
              </a:spcBef>
              <a:buClrTx/>
              <a:buFontTx/>
              <a:buNone/>
            </a:pPr>
            <a:r>
              <a:rPr lang="en-US" altLang="en-US" sz="1200" b="0" dirty="0">
                <a:latin typeface="+mn-lt"/>
                <a:ea typeface="Calibri"/>
              </a:rPr>
              <a:t>(Saunders et. </a:t>
            </a:r>
            <a:r>
              <a:rPr lang="en-US" altLang="en-US" sz="1200" dirty="0">
                <a:latin typeface="+mn-lt"/>
                <a:ea typeface="Calibri"/>
              </a:rPr>
              <a:t>al</a:t>
            </a:r>
            <a:r>
              <a:rPr lang="en-US" altLang="en-US" sz="1200" b="0" dirty="0">
                <a:latin typeface="+mn-lt"/>
                <a:ea typeface="Calibri"/>
              </a:rPr>
              <a:t>., 2009, p. 34)</a:t>
            </a:r>
          </a:p>
        </p:txBody>
      </p:sp>
    </p:spTree>
    <p:extLst>
      <p:ext uri="{BB962C8B-B14F-4D97-AF65-F5344CB8AC3E}">
        <p14:creationId xmlns:p14="http://schemas.microsoft.com/office/powerpoint/2010/main" val="90040665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60750" y="424682"/>
            <a:ext cx="10515600" cy="1325563"/>
          </a:xfrm>
        </p:spPr>
        <p:txBody>
          <a:bodyPr>
            <a:normAutofit/>
          </a:bodyPr>
          <a:lstStyle/>
          <a:p>
            <a:r>
              <a:rPr lang="en-GB" sz="3600" dirty="0">
                <a:latin typeface="+mn-lt"/>
              </a:rPr>
              <a:t>Linking Research Objectives to Research Questions</a:t>
            </a:r>
          </a:p>
        </p:txBody>
      </p:sp>
      <p:sp>
        <p:nvSpPr>
          <p:cNvPr id="3" name="Inhaltsplatzhalter 2"/>
          <p:cNvSpPr>
            <a:spLocks noGrp="1"/>
          </p:cNvSpPr>
          <p:nvPr>
            <p:ph idx="1"/>
          </p:nvPr>
        </p:nvSpPr>
        <p:spPr>
          <a:xfrm>
            <a:off x="1036164" y="2721170"/>
            <a:ext cx="9484150" cy="1313501"/>
          </a:xfrm>
        </p:spPr>
        <p:txBody>
          <a:bodyPr>
            <a:noAutofit/>
          </a:bodyPr>
          <a:lstStyle/>
          <a:p>
            <a:pPr marL="0" indent="0">
              <a:buNone/>
            </a:pPr>
            <a:r>
              <a:rPr lang="en-US" sz="2400" dirty="0">
                <a:latin typeface="+mn-lt"/>
              </a:rPr>
              <a:t>Zhang, Ran W. (2017). What’s the difference between research aim, research objective, research question, and investigative question? </a:t>
            </a:r>
          </a:p>
          <a:p>
            <a:pPr marL="0" indent="0">
              <a:buNone/>
            </a:pPr>
            <a:r>
              <a:rPr lang="en-US" sz="2400" dirty="0">
                <a:latin typeface="+mn-lt"/>
              </a:rPr>
              <a:t>URL: https://www.youtube.com/watch?v=ujKIM59hy9I </a:t>
            </a:r>
          </a:p>
        </p:txBody>
      </p:sp>
    </p:spTree>
    <p:extLst>
      <p:ext uri="{BB962C8B-B14F-4D97-AF65-F5344CB8AC3E}">
        <p14:creationId xmlns:p14="http://schemas.microsoft.com/office/powerpoint/2010/main" val="34600810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321874" y="1122363"/>
            <a:ext cx="9487302" cy="2387600"/>
          </a:xfrm>
        </p:spPr>
        <p:txBody>
          <a:bodyPr/>
          <a:lstStyle/>
          <a:p>
            <a:pPr eaLnBrk="1" hangingPunct="1"/>
            <a:r>
              <a:rPr lang="en-GB" altLang="x-none" sz="4400" dirty="0">
                <a:latin typeface="+mn-lt"/>
              </a:rPr>
              <a:t>Finding Information for the</a:t>
            </a:r>
            <a:br>
              <a:rPr lang="en-GB" altLang="x-none" sz="4400" dirty="0">
                <a:latin typeface="+mn-lt"/>
              </a:rPr>
            </a:br>
            <a:r>
              <a:rPr lang="en-GB" altLang="x-none" sz="4400" dirty="0">
                <a:latin typeface="+mn-lt"/>
              </a:rPr>
              <a:t>Consulting Report</a:t>
            </a:r>
          </a:p>
        </p:txBody>
      </p:sp>
    </p:spTree>
    <p:extLst>
      <p:ext uri="{BB962C8B-B14F-4D97-AF65-F5344CB8AC3E}">
        <p14:creationId xmlns:p14="http://schemas.microsoft.com/office/powerpoint/2010/main" val="312728178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b="1">
                <a:latin typeface="+mn-lt"/>
              </a:rPr>
              <a:t>Types of Scondary Sources</a:t>
            </a:r>
          </a:p>
        </p:txBody>
      </p:sp>
      <p:sp>
        <p:nvSpPr>
          <p:cNvPr id="3" name="Inhaltsplatzhalter 2"/>
          <p:cNvSpPr>
            <a:spLocks noGrp="1"/>
          </p:cNvSpPr>
          <p:nvPr>
            <p:ph idx="1"/>
          </p:nvPr>
        </p:nvSpPr>
        <p:spPr>
          <a:xfrm>
            <a:off x="838200" y="1674336"/>
            <a:ext cx="11172986" cy="4351338"/>
          </a:xfrm>
        </p:spPr>
        <p:txBody>
          <a:bodyPr>
            <a:noAutofit/>
          </a:bodyPr>
          <a:lstStyle/>
          <a:p>
            <a:pPr marL="449263" indent="-449263">
              <a:buClr>
                <a:schemeClr val="accent6"/>
              </a:buClr>
              <a:buFont typeface="Wingdings" panose="05000000000000000000" pitchFamily="2" charset="2"/>
              <a:buChar char="Ø"/>
            </a:pPr>
            <a:r>
              <a:rPr lang="en-GB" dirty="0">
                <a:latin typeface="+mn-lt"/>
              </a:rPr>
              <a:t>Books</a:t>
            </a:r>
          </a:p>
          <a:p>
            <a:pPr marL="449263" indent="-449263">
              <a:buClr>
                <a:schemeClr val="accent6"/>
              </a:buClr>
              <a:buFont typeface="Wingdings" panose="05000000000000000000" pitchFamily="2" charset="2"/>
              <a:buChar char="Ø"/>
            </a:pPr>
            <a:r>
              <a:rPr lang="en-GB" dirty="0">
                <a:latin typeface="+mn-lt"/>
              </a:rPr>
              <a:t>Journals</a:t>
            </a:r>
          </a:p>
          <a:p>
            <a:pPr marL="898525" lvl="1" indent="-441325">
              <a:buClr>
                <a:schemeClr val="accent6"/>
              </a:buClr>
            </a:pPr>
            <a:r>
              <a:rPr lang="en-GB" sz="2800" dirty="0">
                <a:latin typeface="+mn-lt"/>
              </a:rPr>
              <a:t>Academic journals: e.g. Journal of Management Studies</a:t>
            </a:r>
          </a:p>
          <a:p>
            <a:pPr marL="898525" lvl="1" indent="-441325">
              <a:buClr>
                <a:schemeClr val="accent6"/>
              </a:buClr>
            </a:pPr>
            <a:r>
              <a:rPr lang="en-GB" sz="2800" dirty="0">
                <a:latin typeface="+mn-lt"/>
              </a:rPr>
              <a:t>Professional journals: e.g. People and Management</a:t>
            </a:r>
          </a:p>
          <a:p>
            <a:pPr marL="898525" lvl="1" indent="-441325">
              <a:buClr>
                <a:schemeClr val="accent6"/>
              </a:buClr>
            </a:pPr>
            <a:r>
              <a:rPr lang="en-GB" sz="2800" dirty="0">
                <a:latin typeface="+mn-lt"/>
              </a:rPr>
              <a:t>Trade journals</a:t>
            </a:r>
          </a:p>
          <a:p>
            <a:pPr marL="449263" indent="-449263">
              <a:buClr>
                <a:schemeClr val="accent6"/>
              </a:buClr>
              <a:buFont typeface="Wingdings" panose="05000000000000000000" pitchFamily="2" charset="2"/>
              <a:buChar char="Ø"/>
            </a:pPr>
            <a:r>
              <a:rPr lang="en-GB" dirty="0">
                <a:latin typeface="+mn-lt"/>
              </a:rPr>
              <a:t>Newspapers</a:t>
            </a:r>
          </a:p>
          <a:p>
            <a:pPr marL="449263" indent="-449263">
              <a:buClr>
                <a:schemeClr val="accent6"/>
              </a:buClr>
              <a:buFont typeface="Wingdings" panose="05000000000000000000" pitchFamily="2" charset="2"/>
              <a:buChar char="Ø"/>
            </a:pPr>
            <a:r>
              <a:rPr lang="en-GB" dirty="0">
                <a:latin typeface="+mn-lt"/>
              </a:rPr>
              <a:t>Online magazines</a:t>
            </a:r>
          </a:p>
          <a:p>
            <a:pPr marL="449263" indent="-449263">
              <a:buClr>
                <a:schemeClr val="accent6"/>
              </a:buClr>
              <a:buFont typeface="Wingdings" panose="05000000000000000000" pitchFamily="2" charset="2"/>
              <a:buChar char="Ø"/>
            </a:pPr>
            <a:r>
              <a:rPr lang="en-GB" dirty="0">
                <a:latin typeface="+mn-lt"/>
              </a:rPr>
              <a:t>Reports: e.g. government reports, reports by research institutes</a:t>
            </a:r>
          </a:p>
          <a:p>
            <a:pPr marL="449263" indent="-449263">
              <a:buClr>
                <a:schemeClr val="accent6"/>
              </a:buClr>
              <a:buFont typeface="Wingdings" panose="05000000000000000000" pitchFamily="2" charset="2"/>
              <a:buChar char="Ø"/>
            </a:pPr>
            <a:r>
              <a:rPr lang="en-GB" dirty="0">
                <a:latin typeface="+mn-lt"/>
              </a:rPr>
              <a:t>Databases</a:t>
            </a:r>
          </a:p>
        </p:txBody>
      </p:sp>
    </p:spTree>
    <p:extLst>
      <p:ext uri="{BB962C8B-B14F-4D97-AF65-F5344CB8AC3E}">
        <p14:creationId xmlns:p14="http://schemas.microsoft.com/office/powerpoint/2010/main" val="542873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a:bodyPr>
          <a:lstStyle/>
          <a:p>
            <a:pPr eaLnBrk="1" hangingPunct="1"/>
            <a:r>
              <a:rPr lang="en-GB" altLang="x-none" dirty="0">
                <a:latin typeface="Calibri" panose="020F0502020204030204" pitchFamily="34" charset="0"/>
              </a:rPr>
              <a:t>Internal vs. External Consultants</a:t>
            </a:r>
          </a:p>
        </p:txBody>
      </p:sp>
      <p:sp>
        <p:nvSpPr>
          <p:cNvPr id="9219" name="Rectangle 3"/>
          <p:cNvSpPr>
            <a:spLocks noGrp="1" noChangeArrowheads="1"/>
          </p:cNvSpPr>
          <p:nvPr>
            <p:ph type="body" idx="1"/>
          </p:nvPr>
        </p:nvSpPr>
        <p:spPr/>
        <p:txBody>
          <a:bodyPr/>
          <a:lstStyle/>
          <a:p>
            <a:pPr eaLnBrk="1" hangingPunct="1">
              <a:buFont typeface="Wingdings" panose="05000000000000000000" pitchFamily="2" charset="2"/>
              <a:buChar char="q"/>
            </a:pPr>
            <a:r>
              <a:rPr lang="en-GB" altLang="x-none" dirty="0">
                <a:latin typeface="Calibri" panose="020F0502020204030204" pitchFamily="34" charset="0"/>
              </a:rPr>
              <a:t>Differences between internal and external consultants</a:t>
            </a:r>
          </a:p>
          <a:p>
            <a:pPr eaLnBrk="1" hangingPunct="1">
              <a:buFont typeface="Wingdings" pitchFamily="2" charset="2"/>
              <a:buNone/>
            </a:pPr>
            <a:endParaRPr lang="en-GB" altLang="x-none" dirty="0">
              <a:latin typeface="Calibri" panose="020F0502020204030204" pitchFamily="34" charset="0"/>
            </a:endParaRPr>
          </a:p>
          <a:p>
            <a:pPr lvl="2" eaLnBrk="1" hangingPunct="1"/>
            <a:r>
              <a:rPr lang="en-GB" altLang="x-none" b="1" dirty="0">
                <a:latin typeface="Calibri" panose="020F0502020204030204" pitchFamily="34" charset="0"/>
              </a:rPr>
              <a:t>Amy Glynn, Global Consultant, Dow Jones &amp; Company, Inc.</a:t>
            </a:r>
          </a:p>
          <a:p>
            <a:pPr lvl="2" eaLnBrk="1" hangingPunct="1"/>
            <a:r>
              <a:rPr lang="en-GB" altLang="x-none" dirty="0">
                <a:latin typeface="Calibri" panose="020F0502020204030204" pitchFamily="34" charset="0"/>
              </a:rPr>
              <a:t>Stroh, L. K., Johnson, H. H.: The Basic Principles of Effective Consulting, Lawrence Erlbaum Associates Publishers, London, 2006, p. 10</a:t>
            </a:r>
          </a:p>
          <a:p>
            <a:pPr lvl="2" eaLnBrk="1" hangingPunct="1"/>
            <a:endParaRPr lang="en-GB" altLang="x-none" dirty="0">
              <a:latin typeface="Calibri" panose="020F0502020204030204" pitchFamily="34" charset="0"/>
            </a:endParaRPr>
          </a:p>
        </p:txBody>
      </p:sp>
    </p:spTree>
    <p:extLst>
      <p:ext uri="{BB962C8B-B14F-4D97-AF65-F5344CB8AC3E}">
        <p14:creationId xmlns:p14="http://schemas.microsoft.com/office/powerpoint/2010/main" val="147192794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latin typeface="+mn-lt"/>
              </a:rPr>
              <a:t>Search Strategy: Research Parametres</a:t>
            </a:r>
          </a:p>
        </p:txBody>
      </p:sp>
      <p:sp>
        <p:nvSpPr>
          <p:cNvPr id="3" name="Inhaltsplatzhalter 2"/>
          <p:cNvSpPr>
            <a:spLocks noGrp="1"/>
          </p:cNvSpPr>
          <p:nvPr>
            <p:ph idx="1"/>
          </p:nvPr>
        </p:nvSpPr>
        <p:spPr/>
        <p:txBody>
          <a:bodyPr/>
          <a:lstStyle/>
          <a:p>
            <a:pPr>
              <a:spcAft>
                <a:spcPts val="1200"/>
              </a:spcAft>
            </a:pPr>
            <a:r>
              <a:rPr lang="en-US" altLang="en-US" dirty="0">
                <a:latin typeface="+mn-lt"/>
              </a:rPr>
              <a:t>Language of publication (e.g. English)</a:t>
            </a:r>
          </a:p>
          <a:p>
            <a:pPr>
              <a:spcAft>
                <a:spcPts val="1200"/>
              </a:spcAft>
            </a:pPr>
            <a:r>
              <a:rPr lang="en-US" altLang="en-US" dirty="0">
                <a:latin typeface="+mn-lt"/>
              </a:rPr>
              <a:t>Subject area (e.g. accountancy)</a:t>
            </a:r>
          </a:p>
          <a:p>
            <a:pPr>
              <a:spcAft>
                <a:spcPts val="1200"/>
              </a:spcAft>
            </a:pPr>
            <a:r>
              <a:rPr lang="en-US" altLang="en-US" dirty="0">
                <a:latin typeface="+mn-lt"/>
              </a:rPr>
              <a:t>Business sector (e.g. manufacturing)</a:t>
            </a:r>
          </a:p>
          <a:p>
            <a:pPr>
              <a:spcAft>
                <a:spcPts val="1200"/>
              </a:spcAft>
            </a:pPr>
            <a:r>
              <a:rPr lang="en-US" altLang="en-US" dirty="0">
                <a:latin typeface="+mn-lt"/>
              </a:rPr>
              <a:t>Geographical area (e.g. Europe)</a:t>
            </a:r>
          </a:p>
          <a:p>
            <a:pPr>
              <a:spcAft>
                <a:spcPts val="1200"/>
              </a:spcAft>
            </a:pPr>
            <a:r>
              <a:rPr lang="en-US" altLang="en-US" dirty="0">
                <a:latin typeface="+mn-lt"/>
              </a:rPr>
              <a:t>Publication period (e.g. the last 10 years)</a:t>
            </a:r>
          </a:p>
          <a:p>
            <a:pPr>
              <a:spcAft>
                <a:spcPts val="1200"/>
              </a:spcAft>
            </a:pPr>
            <a:r>
              <a:rPr lang="en-US" altLang="en-US" dirty="0">
                <a:latin typeface="+mn-lt"/>
              </a:rPr>
              <a:t>Literature type (e.g. referred journals and books)</a:t>
            </a:r>
          </a:p>
        </p:txBody>
      </p:sp>
    </p:spTree>
    <p:extLst>
      <p:ext uri="{BB962C8B-B14F-4D97-AF65-F5344CB8AC3E}">
        <p14:creationId xmlns:p14="http://schemas.microsoft.com/office/powerpoint/2010/main" val="265035637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latin typeface="+mn-lt"/>
              </a:rPr>
              <a:t>Research Strategy: Key Words</a:t>
            </a:r>
          </a:p>
        </p:txBody>
      </p:sp>
      <p:grpSp>
        <p:nvGrpSpPr>
          <p:cNvPr id="4" name="Gruppieren 7"/>
          <p:cNvGrpSpPr>
            <a:grpSpLocks/>
          </p:cNvGrpSpPr>
          <p:nvPr/>
        </p:nvGrpSpPr>
        <p:grpSpPr bwMode="auto">
          <a:xfrm>
            <a:off x="1828799" y="1382153"/>
            <a:ext cx="7341598" cy="4765056"/>
            <a:chOff x="2488300" y="1465587"/>
            <a:chExt cx="4275712" cy="4384025"/>
          </a:xfrm>
        </p:grpSpPr>
        <p:sp>
          <p:nvSpPr>
            <p:cNvPr id="5" name="Freihandform 4"/>
            <p:cNvSpPr/>
            <p:nvPr/>
          </p:nvSpPr>
          <p:spPr>
            <a:xfrm>
              <a:off x="3960111" y="3049650"/>
              <a:ext cx="1215571" cy="1215845"/>
            </a:xfrm>
            <a:custGeom>
              <a:avLst/>
              <a:gdLst>
                <a:gd name="connsiteX0" fmla="*/ 0 w 1216246"/>
                <a:gd name="connsiteY0" fmla="*/ 608123 h 1216246"/>
                <a:gd name="connsiteX1" fmla="*/ 608123 w 1216246"/>
                <a:gd name="connsiteY1" fmla="*/ 0 h 1216246"/>
                <a:gd name="connsiteX2" fmla="*/ 1216246 w 1216246"/>
                <a:gd name="connsiteY2" fmla="*/ 608123 h 1216246"/>
                <a:gd name="connsiteX3" fmla="*/ 608123 w 1216246"/>
                <a:gd name="connsiteY3" fmla="*/ 1216246 h 1216246"/>
                <a:gd name="connsiteX4" fmla="*/ 0 w 1216246"/>
                <a:gd name="connsiteY4" fmla="*/ 608123 h 12162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6246" h="1216246">
                  <a:moveTo>
                    <a:pt x="0" y="608123"/>
                  </a:moveTo>
                  <a:cubicBezTo>
                    <a:pt x="0" y="272266"/>
                    <a:pt x="272266" y="0"/>
                    <a:pt x="608123" y="0"/>
                  </a:cubicBezTo>
                  <a:cubicBezTo>
                    <a:pt x="943980" y="0"/>
                    <a:pt x="1216246" y="272266"/>
                    <a:pt x="1216246" y="608123"/>
                  </a:cubicBezTo>
                  <a:cubicBezTo>
                    <a:pt x="1216246" y="943980"/>
                    <a:pt x="943980" y="1216246"/>
                    <a:pt x="608123" y="1216246"/>
                  </a:cubicBezTo>
                  <a:cubicBezTo>
                    <a:pt x="272266" y="1216246"/>
                    <a:pt x="0" y="943980"/>
                    <a:pt x="0" y="608123"/>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90815" tIns="190815" rIns="190815" bIns="190815" spcCol="1270" anchor="ctr"/>
            <a:lstStyle/>
            <a:p>
              <a:pPr algn="ctr" defTabSz="889000" eaLnBrk="1" hangingPunct="1">
                <a:lnSpc>
                  <a:spcPct val="90000"/>
                </a:lnSpc>
                <a:spcAft>
                  <a:spcPct val="35000"/>
                </a:spcAft>
                <a:defRPr/>
              </a:pPr>
              <a:r>
                <a:rPr lang="en-US" sz="2400" b="1" dirty="0">
                  <a:solidFill>
                    <a:schemeClr val="tx1"/>
                  </a:solidFill>
                </a:rPr>
                <a:t>Keywords</a:t>
              </a:r>
            </a:p>
          </p:txBody>
        </p:sp>
        <p:sp>
          <p:nvSpPr>
            <p:cNvPr id="6" name="Freihandform 5"/>
            <p:cNvSpPr/>
            <p:nvPr/>
          </p:nvSpPr>
          <p:spPr>
            <a:xfrm rot="16200000">
              <a:off x="4387877" y="2851605"/>
              <a:ext cx="368245" cy="27898"/>
            </a:xfrm>
            <a:custGeom>
              <a:avLst/>
              <a:gdLst>
                <a:gd name="connsiteX0" fmla="*/ 0 w 367643"/>
                <a:gd name="connsiteY0" fmla="*/ 14083 h 28166"/>
                <a:gd name="connsiteX1" fmla="*/ 367643 w 367643"/>
                <a:gd name="connsiteY1" fmla="*/ 14083 h 28166"/>
              </a:gdLst>
              <a:ahLst/>
              <a:cxnLst>
                <a:cxn ang="0">
                  <a:pos x="connsiteX0" y="connsiteY0"/>
                </a:cxn>
                <a:cxn ang="0">
                  <a:pos x="connsiteX1" y="connsiteY1"/>
                </a:cxn>
              </a:cxnLst>
              <a:rect l="l" t="t" r="r" b="b"/>
              <a:pathLst>
                <a:path w="367643" h="28166">
                  <a:moveTo>
                    <a:pt x="0" y="14083"/>
                  </a:moveTo>
                  <a:lnTo>
                    <a:pt x="367643" y="14083"/>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lIns="187329" tIns="4892" rIns="187331" bIns="4892" spcCol="1270" anchor="ctr"/>
            <a:lstStyle/>
            <a:p>
              <a:pPr algn="ctr" defTabSz="889000" eaLnBrk="1" hangingPunct="1">
                <a:lnSpc>
                  <a:spcPct val="90000"/>
                </a:lnSpc>
                <a:spcAft>
                  <a:spcPct val="35000"/>
                </a:spcAft>
                <a:defRPr/>
              </a:pPr>
              <a:endParaRPr lang="en-US" sz="2400" b="1" dirty="0"/>
            </a:p>
          </p:txBody>
        </p:sp>
        <p:sp>
          <p:nvSpPr>
            <p:cNvPr id="7" name="Freihandform 6"/>
            <p:cNvSpPr/>
            <p:nvPr/>
          </p:nvSpPr>
          <p:spPr>
            <a:xfrm>
              <a:off x="3982267" y="1465587"/>
              <a:ext cx="1215571" cy="1215845"/>
            </a:xfrm>
            <a:custGeom>
              <a:avLst/>
              <a:gdLst>
                <a:gd name="connsiteX0" fmla="*/ 0 w 1216246"/>
                <a:gd name="connsiteY0" fmla="*/ 608123 h 1216246"/>
                <a:gd name="connsiteX1" fmla="*/ 608123 w 1216246"/>
                <a:gd name="connsiteY1" fmla="*/ 0 h 1216246"/>
                <a:gd name="connsiteX2" fmla="*/ 1216246 w 1216246"/>
                <a:gd name="connsiteY2" fmla="*/ 608123 h 1216246"/>
                <a:gd name="connsiteX3" fmla="*/ 608123 w 1216246"/>
                <a:gd name="connsiteY3" fmla="*/ 1216246 h 1216246"/>
                <a:gd name="connsiteX4" fmla="*/ 0 w 1216246"/>
                <a:gd name="connsiteY4" fmla="*/ 608123 h 12162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6246" h="1216246">
                  <a:moveTo>
                    <a:pt x="0" y="608123"/>
                  </a:moveTo>
                  <a:cubicBezTo>
                    <a:pt x="0" y="272266"/>
                    <a:pt x="272266" y="0"/>
                    <a:pt x="608123" y="0"/>
                  </a:cubicBezTo>
                  <a:cubicBezTo>
                    <a:pt x="943980" y="0"/>
                    <a:pt x="1216246" y="272266"/>
                    <a:pt x="1216246" y="608123"/>
                  </a:cubicBezTo>
                  <a:cubicBezTo>
                    <a:pt x="1216246" y="943980"/>
                    <a:pt x="943980" y="1216246"/>
                    <a:pt x="608123" y="1216246"/>
                  </a:cubicBezTo>
                  <a:cubicBezTo>
                    <a:pt x="272266" y="1216246"/>
                    <a:pt x="0" y="943980"/>
                    <a:pt x="0" y="608123"/>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90815" tIns="190815" rIns="190815" bIns="190815" spcCol="1270" anchor="ctr"/>
            <a:lstStyle/>
            <a:p>
              <a:pPr algn="ctr" defTabSz="889000" eaLnBrk="1" hangingPunct="1">
                <a:lnSpc>
                  <a:spcPct val="90000"/>
                </a:lnSpc>
                <a:spcAft>
                  <a:spcPct val="35000"/>
                </a:spcAft>
                <a:defRPr/>
              </a:pPr>
              <a:r>
                <a:rPr lang="en-US" sz="2400" dirty="0">
                  <a:solidFill>
                    <a:schemeClr val="tx1"/>
                  </a:solidFill>
                </a:rPr>
                <a:t>Discussion</a:t>
              </a:r>
            </a:p>
          </p:txBody>
        </p:sp>
        <p:sp>
          <p:nvSpPr>
            <p:cNvPr id="8" name="Freihandform 7"/>
            <p:cNvSpPr/>
            <p:nvPr/>
          </p:nvSpPr>
          <p:spPr>
            <a:xfrm>
              <a:off x="5179785" y="3643314"/>
              <a:ext cx="367660" cy="28571"/>
            </a:xfrm>
            <a:custGeom>
              <a:avLst/>
              <a:gdLst>
                <a:gd name="connsiteX0" fmla="*/ 0 w 367643"/>
                <a:gd name="connsiteY0" fmla="*/ 14083 h 28166"/>
                <a:gd name="connsiteX1" fmla="*/ 367643 w 367643"/>
                <a:gd name="connsiteY1" fmla="*/ 14083 h 28166"/>
              </a:gdLst>
              <a:ahLst/>
              <a:cxnLst>
                <a:cxn ang="0">
                  <a:pos x="connsiteX0" y="connsiteY0"/>
                </a:cxn>
                <a:cxn ang="0">
                  <a:pos x="connsiteX1" y="connsiteY1"/>
                </a:cxn>
              </a:cxnLst>
              <a:rect l="l" t="t" r="r" b="b"/>
              <a:pathLst>
                <a:path w="367643" h="28166">
                  <a:moveTo>
                    <a:pt x="0" y="14083"/>
                  </a:moveTo>
                  <a:lnTo>
                    <a:pt x="367643" y="14083"/>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lIns="187330" tIns="4892" rIns="187331" bIns="4892" spcCol="1270" anchor="ctr"/>
            <a:lstStyle/>
            <a:p>
              <a:pPr algn="ctr" defTabSz="889000" eaLnBrk="1" hangingPunct="1">
                <a:lnSpc>
                  <a:spcPct val="90000"/>
                </a:lnSpc>
                <a:spcAft>
                  <a:spcPct val="35000"/>
                </a:spcAft>
                <a:defRPr/>
              </a:pPr>
              <a:endParaRPr lang="en-US" sz="2400" b="1" dirty="0"/>
            </a:p>
          </p:txBody>
        </p:sp>
        <p:sp>
          <p:nvSpPr>
            <p:cNvPr id="9" name="Freihandform 8"/>
            <p:cNvSpPr/>
            <p:nvPr/>
          </p:nvSpPr>
          <p:spPr>
            <a:xfrm>
              <a:off x="5547445" y="3049677"/>
              <a:ext cx="1216567" cy="1215845"/>
            </a:xfrm>
            <a:custGeom>
              <a:avLst/>
              <a:gdLst>
                <a:gd name="connsiteX0" fmla="*/ 0 w 1216246"/>
                <a:gd name="connsiteY0" fmla="*/ 608123 h 1216246"/>
                <a:gd name="connsiteX1" fmla="*/ 608123 w 1216246"/>
                <a:gd name="connsiteY1" fmla="*/ 0 h 1216246"/>
                <a:gd name="connsiteX2" fmla="*/ 1216246 w 1216246"/>
                <a:gd name="connsiteY2" fmla="*/ 608123 h 1216246"/>
                <a:gd name="connsiteX3" fmla="*/ 608123 w 1216246"/>
                <a:gd name="connsiteY3" fmla="*/ 1216246 h 1216246"/>
                <a:gd name="connsiteX4" fmla="*/ 0 w 1216246"/>
                <a:gd name="connsiteY4" fmla="*/ 608123 h 12162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6246" h="1216246">
                  <a:moveTo>
                    <a:pt x="0" y="608123"/>
                  </a:moveTo>
                  <a:cubicBezTo>
                    <a:pt x="0" y="272266"/>
                    <a:pt x="272266" y="0"/>
                    <a:pt x="608123" y="0"/>
                  </a:cubicBezTo>
                  <a:cubicBezTo>
                    <a:pt x="943980" y="0"/>
                    <a:pt x="1216246" y="272266"/>
                    <a:pt x="1216246" y="608123"/>
                  </a:cubicBezTo>
                  <a:cubicBezTo>
                    <a:pt x="1216246" y="943980"/>
                    <a:pt x="943980" y="1216246"/>
                    <a:pt x="608123" y="1216246"/>
                  </a:cubicBezTo>
                  <a:cubicBezTo>
                    <a:pt x="272266" y="1216246"/>
                    <a:pt x="0" y="943980"/>
                    <a:pt x="0" y="608123"/>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90815" tIns="190815" rIns="190815" bIns="190815" spcCol="1270" anchor="ctr"/>
            <a:lstStyle/>
            <a:p>
              <a:pPr algn="ctr" defTabSz="889000" eaLnBrk="1" hangingPunct="1">
                <a:lnSpc>
                  <a:spcPct val="90000"/>
                </a:lnSpc>
                <a:spcAft>
                  <a:spcPct val="35000"/>
                </a:spcAft>
                <a:defRPr/>
              </a:pPr>
              <a:r>
                <a:rPr lang="en-US" sz="2400" dirty="0">
                  <a:solidFill>
                    <a:schemeClr val="tx1"/>
                  </a:solidFill>
                </a:rPr>
                <a:t>Initial Readings</a:t>
              </a:r>
            </a:p>
          </p:txBody>
        </p:sp>
        <p:sp>
          <p:nvSpPr>
            <p:cNvPr id="10" name="Freihandform 9"/>
            <p:cNvSpPr/>
            <p:nvPr/>
          </p:nvSpPr>
          <p:spPr>
            <a:xfrm rot="5400000">
              <a:off x="4387877" y="4435695"/>
              <a:ext cx="368245" cy="27898"/>
            </a:xfrm>
            <a:custGeom>
              <a:avLst/>
              <a:gdLst>
                <a:gd name="connsiteX0" fmla="*/ 0 w 367643"/>
                <a:gd name="connsiteY0" fmla="*/ 14083 h 28166"/>
                <a:gd name="connsiteX1" fmla="*/ 367643 w 367643"/>
                <a:gd name="connsiteY1" fmla="*/ 14083 h 28166"/>
              </a:gdLst>
              <a:ahLst/>
              <a:cxnLst>
                <a:cxn ang="0">
                  <a:pos x="connsiteX0" y="connsiteY0"/>
                </a:cxn>
                <a:cxn ang="0">
                  <a:pos x="connsiteX1" y="connsiteY1"/>
                </a:cxn>
              </a:cxnLst>
              <a:rect l="l" t="t" r="r" b="b"/>
              <a:pathLst>
                <a:path w="367643" h="28166">
                  <a:moveTo>
                    <a:pt x="0" y="14083"/>
                  </a:moveTo>
                  <a:lnTo>
                    <a:pt x="367643" y="14083"/>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lIns="187330" tIns="4891" rIns="187331" bIns="4892" spcCol="1270" anchor="ctr"/>
            <a:lstStyle/>
            <a:p>
              <a:pPr algn="ctr" defTabSz="889000" eaLnBrk="1" hangingPunct="1">
                <a:lnSpc>
                  <a:spcPct val="90000"/>
                </a:lnSpc>
                <a:spcAft>
                  <a:spcPct val="35000"/>
                </a:spcAft>
                <a:defRPr/>
              </a:pPr>
              <a:endParaRPr lang="en-US" sz="2400" b="1" dirty="0"/>
            </a:p>
          </p:txBody>
        </p:sp>
        <p:sp>
          <p:nvSpPr>
            <p:cNvPr id="11" name="Freihandform 10"/>
            <p:cNvSpPr/>
            <p:nvPr/>
          </p:nvSpPr>
          <p:spPr>
            <a:xfrm>
              <a:off x="3973242" y="4633767"/>
              <a:ext cx="1215571" cy="1215845"/>
            </a:xfrm>
            <a:custGeom>
              <a:avLst/>
              <a:gdLst>
                <a:gd name="connsiteX0" fmla="*/ 0 w 1216246"/>
                <a:gd name="connsiteY0" fmla="*/ 608123 h 1216246"/>
                <a:gd name="connsiteX1" fmla="*/ 608123 w 1216246"/>
                <a:gd name="connsiteY1" fmla="*/ 0 h 1216246"/>
                <a:gd name="connsiteX2" fmla="*/ 1216246 w 1216246"/>
                <a:gd name="connsiteY2" fmla="*/ 608123 h 1216246"/>
                <a:gd name="connsiteX3" fmla="*/ 608123 w 1216246"/>
                <a:gd name="connsiteY3" fmla="*/ 1216246 h 1216246"/>
                <a:gd name="connsiteX4" fmla="*/ 0 w 1216246"/>
                <a:gd name="connsiteY4" fmla="*/ 608123 h 12162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6246" h="1216246">
                  <a:moveTo>
                    <a:pt x="0" y="608123"/>
                  </a:moveTo>
                  <a:cubicBezTo>
                    <a:pt x="0" y="272266"/>
                    <a:pt x="272266" y="0"/>
                    <a:pt x="608123" y="0"/>
                  </a:cubicBezTo>
                  <a:cubicBezTo>
                    <a:pt x="943980" y="0"/>
                    <a:pt x="1216246" y="272266"/>
                    <a:pt x="1216246" y="608123"/>
                  </a:cubicBezTo>
                  <a:cubicBezTo>
                    <a:pt x="1216246" y="943980"/>
                    <a:pt x="943980" y="1216246"/>
                    <a:pt x="608123" y="1216246"/>
                  </a:cubicBezTo>
                  <a:cubicBezTo>
                    <a:pt x="272266" y="1216246"/>
                    <a:pt x="0" y="943980"/>
                    <a:pt x="0" y="608123"/>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90815" tIns="190815" rIns="190815" bIns="190815" spcCol="1270" anchor="ctr"/>
            <a:lstStyle/>
            <a:p>
              <a:pPr algn="ctr" defTabSz="889000" eaLnBrk="1" hangingPunct="1">
                <a:lnSpc>
                  <a:spcPct val="90000"/>
                </a:lnSpc>
                <a:spcAft>
                  <a:spcPct val="35000"/>
                </a:spcAft>
                <a:defRPr/>
              </a:pPr>
              <a:r>
                <a:rPr lang="en-US" sz="2400" dirty="0">
                  <a:solidFill>
                    <a:schemeClr val="tx1"/>
                  </a:solidFill>
                </a:rPr>
                <a:t>Brain-storming</a:t>
              </a:r>
            </a:p>
          </p:txBody>
        </p:sp>
        <p:sp>
          <p:nvSpPr>
            <p:cNvPr id="12" name="Freihandform 11"/>
            <p:cNvSpPr/>
            <p:nvPr/>
          </p:nvSpPr>
          <p:spPr>
            <a:xfrm rot="21600000">
              <a:off x="3596554" y="3643314"/>
              <a:ext cx="367661" cy="28571"/>
            </a:xfrm>
            <a:custGeom>
              <a:avLst/>
              <a:gdLst>
                <a:gd name="connsiteX0" fmla="*/ 0 w 367643"/>
                <a:gd name="connsiteY0" fmla="*/ 14083 h 28166"/>
                <a:gd name="connsiteX1" fmla="*/ 367643 w 367643"/>
                <a:gd name="connsiteY1" fmla="*/ 14083 h 28166"/>
              </a:gdLst>
              <a:ahLst/>
              <a:cxnLst>
                <a:cxn ang="0">
                  <a:pos x="connsiteX0" y="connsiteY0"/>
                </a:cxn>
                <a:cxn ang="0">
                  <a:pos x="connsiteX1" y="connsiteY1"/>
                </a:cxn>
              </a:cxnLst>
              <a:rect l="l" t="t" r="r" b="b"/>
              <a:pathLst>
                <a:path w="367643" h="28166">
                  <a:moveTo>
                    <a:pt x="367643" y="14083"/>
                  </a:moveTo>
                  <a:lnTo>
                    <a:pt x="0" y="14083"/>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lIns="187331" tIns="4893" rIns="187331" bIns="4892" spcCol="1270" anchor="ctr"/>
            <a:lstStyle/>
            <a:p>
              <a:pPr algn="ctr" defTabSz="889000" eaLnBrk="1" hangingPunct="1">
                <a:lnSpc>
                  <a:spcPct val="90000"/>
                </a:lnSpc>
                <a:spcAft>
                  <a:spcPct val="35000"/>
                </a:spcAft>
                <a:defRPr/>
              </a:pPr>
              <a:endParaRPr lang="en-US" sz="2400" b="1" dirty="0"/>
            </a:p>
          </p:txBody>
        </p:sp>
        <p:sp>
          <p:nvSpPr>
            <p:cNvPr id="13" name="Freihandform 12"/>
            <p:cNvSpPr/>
            <p:nvPr/>
          </p:nvSpPr>
          <p:spPr>
            <a:xfrm>
              <a:off x="2488300" y="3049677"/>
              <a:ext cx="1216567" cy="1215845"/>
            </a:xfrm>
            <a:custGeom>
              <a:avLst/>
              <a:gdLst>
                <a:gd name="connsiteX0" fmla="*/ 0 w 1216246"/>
                <a:gd name="connsiteY0" fmla="*/ 608123 h 1216246"/>
                <a:gd name="connsiteX1" fmla="*/ 608123 w 1216246"/>
                <a:gd name="connsiteY1" fmla="*/ 0 h 1216246"/>
                <a:gd name="connsiteX2" fmla="*/ 1216246 w 1216246"/>
                <a:gd name="connsiteY2" fmla="*/ 608123 h 1216246"/>
                <a:gd name="connsiteX3" fmla="*/ 608123 w 1216246"/>
                <a:gd name="connsiteY3" fmla="*/ 1216246 h 1216246"/>
                <a:gd name="connsiteX4" fmla="*/ 0 w 1216246"/>
                <a:gd name="connsiteY4" fmla="*/ 608123 h 12162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6246" h="1216246">
                  <a:moveTo>
                    <a:pt x="0" y="608123"/>
                  </a:moveTo>
                  <a:cubicBezTo>
                    <a:pt x="0" y="272266"/>
                    <a:pt x="272266" y="0"/>
                    <a:pt x="608123" y="0"/>
                  </a:cubicBezTo>
                  <a:cubicBezTo>
                    <a:pt x="943980" y="0"/>
                    <a:pt x="1216246" y="272266"/>
                    <a:pt x="1216246" y="608123"/>
                  </a:cubicBezTo>
                  <a:cubicBezTo>
                    <a:pt x="1216246" y="943980"/>
                    <a:pt x="943980" y="1216246"/>
                    <a:pt x="608123" y="1216246"/>
                  </a:cubicBezTo>
                  <a:cubicBezTo>
                    <a:pt x="272266" y="1216246"/>
                    <a:pt x="0" y="943980"/>
                    <a:pt x="0" y="608123"/>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90815" tIns="190815" rIns="190815" bIns="190815" spcCol="1270" anchor="ctr"/>
            <a:lstStyle/>
            <a:p>
              <a:pPr algn="ctr" defTabSz="889000" eaLnBrk="1" hangingPunct="1">
                <a:lnSpc>
                  <a:spcPct val="90000"/>
                </a:lnSpc>
                <a:spcAft>
                  <a:spcPct val="35000"/>
                </a:spcAft>
                <a:defRPr/>
              </a:pPr>
              <a:r>
                <a:rPr lang="en-US" sz="2400" dirty="0">
                  <a:solidFill>
                    <a:schemeClr val="tx1"/>
                  </a:solidFill>
                </a:rPr>
                <a:t>Relevance Trees</a:t>
              </a:r>
            </a:p>
          </p:txBody>
        </p:sp>
      </p:grpSp>
    </p:spTree>
    <p:extLst>
      <p:ext uri="{BB962C8B-B14F-4D97-AF65-F5344CB8AC3E}">
        <p14:creationId xmlns:p14="http://schemas.microsoft.com/office/powerpoint/2010/main" val="384047032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latin typeface="+mn-lt"/>
              </a:rPr>
              <a:t>Research Strategy: Key Words</a:t>
            </a:r>
          </a:p>
        </p:txBody>
      </p:sp>
      <p:sp>
        <p:nvSpPr>
          <p:cNvPr id="3" name="Inhaltsplatzhalter 2"/>
          <p:cNvSpPr>
            <a:spLocks noGrp="1"/>
          </p:cNvSpPr>
          <p:nvPr>
            <p:ph idx="1"/>
          </p:nvPr>
        </p:nvSpPr>
        <p:spPr>
          <a:xfrm>
            <a:off x="838200" y="1825625"/>
            <a:ext cx="10664536" cy="4351338"/>
          </a:xfrm>
        </p:spPr>
        <p:txBody>
          <a:bodyPr>
            <a:normAutofit/>
          </a:bodyPr>
          <a:lstStyle/>
          <a:p>
            <a:r>
              <a:rPr lang="en-GB" sz="2600" dirty="0">
                <a:latin typeface="+mn-lt"/>
              </a:rPr>
              <a:t>Identifying key words is the most important part of planning your search for relevant information/data</a:t>
            </a:r>
          </a:p>
          <a:p>
            <a:r>
              <a:rPr lang="en-GB" sz="2600" dirty="0">
                <a:latin typeface="+mn-lt"/>
              </a:rPr>
              <a:t>Key words are basic terms that describe your research questions/objectives</a:t>
            </a:r>
          </a:p>
          <a:p>
            <a:pPr marL="0" indent="0">
              <a:buNone/>
            </a:pPr>
            <a:r>
              <a:rPr lang="en-GB" sz="2600" b="1" dirty="0">
                <a:latin typeface="+mn-lt"/>
              </a:rPr>
              <a:t>Tips:</a:t>
            </a:r>
          </a:p>
          <a:p>
            <a:pPr>
              <a:buClr>
                <a:schemeClr val="accent6"/>
              </a:buClr>
              <a:buFont typeface="Wingdings" panose="05000000000000000000" pitchFamily="2" charset="2"/>
              <a:buChar char="Ø"/>
            </a:pPr>
            <a:r>
              <a:rPr lang="en-GB" sz="2600" dirty="0">
                <a:latin typeface="+mn-lt"/>
              </a:rPr>
              <a:t> Discussions within your team will help you to generate ideas, research approaches, and clarify your topic</a:t>
            </a:r>
          </a:p>
          <a:p>
            <a:pPr>
              <a:buClr>
                <a:schemeClr val="accent6"/>
              </a:buClr>
              <a:buFont typeface="Wingdings" panose="05000000000000000000" pitchFamily="2" charset="2"/>
              <a:buChar char="Ø"/>
            </a:pPr>
            <a:r>
              <a:rPr lang="en-GB" sz="2600" dirty="0">
                <a:latin typeface="+mn-lt"/>
              </a:rPr>
              <a:t> Initial readings are good starting points to define key words</a:t>
            </a:r>
          </a:p>
          <a:p>
            <a:pPr>
              <a:buClr>
                <a:schemeClr val="accent6"/>
              </a:buClr>
              <a:buFont typeface="Wingdings" panose="05000000000000000000" pitchFamily="2" charset="2"/>
              <a:buChar char="Ø"/>
            </a:pPr>
            <a:r>
              <a:rPr lang="en-GB" sz="2600" dirty="0">
                <a:latin typeface="+mn-lt"/>
              </a:rPr>
              <a:t> Brainstorming as a technique to identify key words</a:t>
            </a:r>
          </a:p>
          <a:p>
            <a:pPr>
              <a:buClr>
                <a:schemeClr val="accent6"/>
              </a:buClr>
              <a:buFont typeface="Wingdings" panose="05000000000000000000" pitchFamily="2" charset="2"/>
              <a:buChar char="Ø"/>
            </a:pPr>
            <a:r>
              <a:rPr lang="en-GB" sz="2600" dirty="0">
                <a:latin typeface="+mn-lt"/>
              </a:rPr>
              <a:t> Relevance trees help you to structure your literature search</a:t>
            </a:r>
          </a:p>
          <a:p>
            <a:pPr>
              <a:buClr>
                <a:schemeClr val="accent6"/>
              </a:buClr>
              <a:buFont typeface="Wingdings" panose="05000000000000000000" pitchFamily="2" charset="2"/>
              <a:buChar char="Ø"/>
            </a:pPr>
            <a:endParaRPr lang="en-GB" dirty="0">
              <a:latin typeface="+mn-lt"/>
            </a:endParaRPr>
          </a:p>
        </p:txBody>
      </p:sp>
    </p:spTree>
    <p:extLst>
      <p:ext uri="{BB962C8B-B14F-4D97-AF65-F5344CB8AC3E}">
        <p14:creationId xmlns:p14="http://schemas.microsoft.com/office/powerpoint/2010/main" val="360915859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739034" cy="1325563"/>
          </a:xfrm>
        </p:spPr>
        <p:txBody>
          <a:bodyPr>
            <a:normAutofit/>
          </a:bodyPr>
          <a:lstStyle/>
          <a:p>
            <a:r>
              <a:rPr lang="en-GB" sz="3600">
                <a:latin typeface="+mn-lt"/>
              </a:rPr>
              <a:t>Research Strategy: How to construct a relevance tree?</a:t>
            </a:r>
          </a:p>
        </p:txBody>
      </p:sp>
      <p:sp>
        <p:nvSpPr>
          <p:cNvPr id="3" name="Inhaltsplatzhalter 2"/>
          <p:cNvSpPr>
            <a:spLocks noGrp="1"/>
          </p:cNvSpPr>
          <p:nvPr>
            <p:ph idx="1"/>
          </p:nvPr>
        </p:nvSpPr>
        <p:spPr>
          <a:xfrm>
            <a:off x="838200" y="1825625"/>
            <a:ext cx="10404764" cy="4351338"/>
          </a:xfrm>
        </p:spPr>
        <p:txBody>
          <a:bodyPr>
            <a:normAutofit/>
          </a:bodyPr>
          <a:lstStyle/>
          <a:p>
            <a:pPr marL="514350" indent="-514350">
              <a:buFont typeface="+mj-lt"/>
              <a:buAutoNum type="arabicPeriod"/>
            </a:pPr>
            <a:r>
              <a:rPr lang="en-US" altLang="en-US" dirty="0">
                <a:latin typeface="+mn-lt"/>
              </a:rPr>
              <a:t>Start with your research objectives at the top level</a:t>
            </a:r>
          </a:p>
          <a:p>
            <a:pPr marL="514350" indent="-514350">
              <a:buFont typeface="+mj-lt"/>
              <a:buAutoNum type="arabicPeriod"/>
            </a:pPr>
            <a:r>
              <a:rPr lang="en-US" altLang="en-US" dirty="0">
                <a:latin typeface="+mn-lt"/>
              </a:rPr>
              <a:t>Identify two or more subject areas that you think are important</a:t>
            </a:r>
          </a:p>
          <a:p>
            <a:pPr marL="514350" indent="-514350">
              <a:buFont typeface="+mj-lt"/>
              <a:buAutoNum type="arabicPeriod"/>
            </a:pPr>
            <a:r>
              <a:rPr lang="en-US" altLang="en-US" dirty="0">
                <a:latin typeface="+mn-lt"/>
              </a:rPr>
              <a:t>Further subdivide each major subject area into sub-areas that you think are of relevance</a:t>
            </a:r>
          </a:p>
          <a:p>
            <a:pPr marL="514350" indent="-514350">
              <a:buFont typeface="+mj-lt"/>
              <a:buAutoNum type="arabicPeriod"/>
            </a:pPr>
            <a:r>
              <a:rPr lang="en-US" altLang="en-US" dirty="0">
                <a:latin typeface="+mn-lt"/>
              </a:rPr>
              <a:t>Further divide the sub-areas into more precise sub-areas </a:t>
            </a:r>
          </a:p>
          <a:p>
            <a:pPr marL="514350" indent="-514350">
              <a:buFont typeface="+mj-lt"/>
              <a:buAutoNum type="arabicPeriod"/>
            </a:pPr>
            <a:r>
              <a:rPr lang="en-US" altLang="en-US" dirty="0">
                <a:latin typeface="+mn-lt"/>
              </a:rPr>
              <a:t>Identify those areas that you need to search immediately and those that you particularly need to focus on</a:t>
            </a:r>
          </a:p>
          <a:p>
            <a:pPr marL="514350" indent="-514350">
              <a:buFont typeface="+mj-lt"/>
              <a:buAutoNum type="arabicPeriod"/>
            </a:pPr>
            <a:r>
              <a:rPr lang="en-US" altLang="en-US" dirty="0">
                <a:latin typeface="+mn-lt"/>
              </a:rPr>
              <a:t>As your reading and reviewing progresses, add new areas to your relevance tree</a:t>
            </a:r>
          </a:p>
        </p:txBody>
      </p:sp>
    </p:spTree>
    <p:extLst>
      <p:ext uri="{BB962C8B-B14F-4D97-AF65-F5344CB8AC3E}">
        <p14:creationId xmlns:p14="http://schemas.microsoft.com/office/powerpoint/2010/main" val="78354556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latin typeface="+mn-lt"/>
              </a:rPr>
              <a:t>Controlled Index Language</a:t>
            </a:r>
          </a:p>
        </p:txBody>
      </p:sp>
      <p:sp>
        <p:nvSpPr>
          <p:cNvPr id="3" name="Inhaltsplatzhalter 2"/>
          <p:cNvSpPr>
            <a:spLocks noGrp="1"/>
          </p:cNvSpPr>
          <p:nvPr>
            <p:ph idx="1"/>
          </p:nvPr>
        </p:nvSpPr>
        <p:spPr/>
        <p:txBody>
          <a:bodyPr>
            <a:noAutofit/>
          </a:bodyPr>
          <a:lstStyle/>
          <a:p>
            <a:pPr marL="0" indent="0">
              <a:buNone/>
            </a:pPr>
            <a:r>
              <a:rPr lang="en-GB" dirty="0">
                <a:latin typeface="+mn-lt"/>
              </a:rPr>
              <a:t>Minimising problems when using key words</a:t>
            </a:r>
          </a:p>
          <a:p>
            <a:pPr>
              <a:spcAft>
                <a:spcPts val="1200"/>
              </a:spcAft>
              <a:buFont typeface="Times" pitchFamily="1" charset="0"/>
              <a:buChar char="•"/>
              <a:defRPr/>
            </a:pPr>
            <a:r>
              <a:rPr lang="en-GB" dirty="0">
                <a:latin typeface="+mn-lt"/>
              </a:rPr>
              <a:t>Is the spelling incorrect? </a:t>
            </a:r>
            <a:r>
              <a:rPr lang="en-GB" dirty="0" err="1">
                <a:latin typeface="+mn-lt"/>
              </a:rPr>
              <a:t>Behavior</a:t>
            </a:r>
            <a:r>
              <a:rPr lang="en-GB" dirty="0">
                <a:latin typeface="+mn-lt"/>
              </a:rPr>
              <a:t> (US) vs. behaviour (UK) </a:t>
            </a:r>
          </a:p>
          <a:p>
            <a:pPr>
              <a:spcAft>
                <a:spcPts val="1200"/>
              </a:spcAft>
              <a:buFont typeface="Times" pitchFamily="1" charset="0"/>
              <a:buChar char="•"/>
              <a:defRPr/>
            </a:pPr>
            <a:r>
              <a:rPr lang="en-GB" dirty="0">
                <a:latin typeface="+mn-lt"/>
              </a:rPr>
              <a:t>Is the language incorrect? Chemists (UK) vs. drug stores (US)</a:t>
            </a:r>
          </a:p>
          <a:p>
            <a:pPr>
              <a:spcAft>
                <a:spcPts val="1200"/>
              </a:spcAft>
              <a:buFont typeface="Times" pitchFamily="1" charset="0"/>
              <a:buChar char="•"/>
              <a:defRPr/>
            </a:pPr>
            <a:r>
              <a:rPr lang="en-GB" dirty="0">
                <a:latin typeface="+mn-lt"/>
              </a:rPr>
              <a:t>Are you using incorrect terminology? </a:t>
            </a:r>
            <a:br>
              <a:rPr lang="en-GB" dirty="0">
                <a:latin typeface="+mn-lt"/>
              </a:rPr>
            </a:br>
            <a:r>
              <a:rPr lang="en-GB" dirty="0">
                <a:latin typeface="+mn-lt"/>
                <a:sym typeface="Wingdings" panose="05000000000000000000" pitchFamily="2" charset="2"/>
              </a:rPr>
              <a:t> </a:t>
            </a:r>
            <a:r>
              <a:rPr lang="en-GB" dirty="0">
                <a:latin typeface="+mn-lt"/>
              </a:rPr>
              <a:t>some terms have been replaced by others, e.g. “redundancy” has been replaced by “downsizing”</a:t>
            </a:r>
          </a:p>
          <a:p>
            <a:pPr>
              <a:spcAft>
                <a:spcPts val="1200"/>
              </a:spcAft>
              <a:buFont typeface="Times" pitchFamily="1" charset="0"/>
              <a:buChar char="•"/>
              <a:defRPr/>
            </a:pPr>
            <a:r>
              <a:rPr lang="en-GB" dirty="0">
                <a:latin typeface="+mn-lt"/>
              </a:rPr>
              <a:t>Are you using recognised acronyms and abbreviations?</a:t>
            </a:r>
          </a:p>
          <a:p>
            <a:pPr>
              <a:spcAft>
                <a:spcPts val="1200"/>
              </a:spcAft>
              <a:buFont typeface="Times" pitchFamily="1" charset="0"/>
              <a:buChar char="•"/>
              <a:defRPr/>
            </a:pPr>
            <a:r>
              <a:rPr lang="en-GB" dirty="0">
                <a:latin typeface="+mn-lt"/>
              </a:rPr>
              <a:t>Are you avoiding jargon and using accepted terminology?</a:t>
            </a:r>
          </a:p>
        </p:txBody>
      </p:sp>
    </p:spTree>
    <p:extLst>
      <p:ext uri="{BB962C8B-B14F-4D97-AF65-F5344CB8AC3E}">
        <p14:creationId xmlns:p14="http://schemas.microsoft.com/office/powerpoint/2010/main" val="323113701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63786"/>
            <a:ext cx="10515600" cy="1325563"/>
          </a:xfrm>
        </p:spPr>
        <p:txBody>
          <a:bodyPr/>
          <a:lstStyle/>
          <a:p>
            <a:r>
              <a:rPr lang="en-GB" dirty="0">
                <a:latin typeface="+mn-lt"/>
              </a:rPr>
              <a:t>Boolean Logic: Common Link Terms</a:t>
            </a:r>
          </a:p>
        </p:txBody>
      </p:sp>
      <p:pic>
        <p:nvPicPr>
          <p:cNvPr id="4" name="Picture 2"/>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962966" y="1080655"/>
            <a:ext cx="8127888" cy="5255486"/>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5" name="Textfeld 7"/>
          <p:cNvSpPr txBox="1">
            <a:spLocks noChangeArrowheads="1"/>
          </p:cNvSpPr>
          <p:nvPr/>
        </p:nvSpPr>
        <p:spPr bwMode="auto">
          <a:xfrm>
            <a:off x="8973512" y="6059142"/>
            <a:ext cx="3863760"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1pPr>
            <a:lvl2pPr marL="742950" indent="-28575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2pPr>
            <a:lvl3pPr marL="11430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3pPr>
            <a:lvl4pPr marL="16002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4pPr>
            <a:lvl5pPr marL="2057400" indent="-228600">
              <a:lnSpc>
                <a:spcPts val="3200"/>
              </a:lnSpc>
              <a:spcBef>
                <a:spcPct val="20000"/>
              </a:spcBef>
              <a:buClr>
                <a:schemeClr val="accent1"/>
              </a:buClr>
              <a:buFont typeface="Times" charset="0"/>
              <a:buChar char="•"/>
              <a:defRPr sz="2400">
                <a:solidFill>
                  <a:schemeClr val="tx1"/>
                </a:solidFill>
                <a:latin typeface="Verdana" pitchFamily="34" charset="0"/>
                <a:ea typeface="MS PGothic" pitchFamily="34" charset="-128"/>
              </a:defRPr>
            </a:lvl5pPr>
            <a:lvl6pPr marL="25146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6pPr>
            <a:lvl7pPr marL="29718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7pPr>
            <a:lvl8pPr marL="34290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8pPr>
            <a:lvl9pPr marL="3886200" indent="-228600" eaLnBrk="0" fontAlgn="base" hangingPunct="0">
              <a:lnSpc>
                <a:spcPts val="3200"/>
              </a:lnSpc>
              <a:spcBef>
                <a:spcPct val="20000"/>
              </a:spcBef>
              <a:spcAft>
                <a:spcPct val="0"/>
              </a:spcAft>
              <a:buClr>
                <a:schemeClr val="accent1"/>
              </a:buClr>
              <a:buFont typeface="Times" charset="0"/>
              <a:buChar char="•"/>
              <a:defRPr sz="2400">
                <a:solidFill>
                  <a:schemeClr val="tx1"/>
                </a:solidFill>
                <a:latin typeface="Verdana" pitchFamily="34" charset="0"/>
                <a:ea typeface="MS PGothic" pitchFamily="34" charset="-128"/>
              </a:defRPr>
            </a:lvl9pPr>
          </a:lstStyle>
          <a:p>
            <a:pPr eaLnBrk="1" hangingPunct="1">
              <a:lnSpc>
                <a:spcPct val="100000"/>
              </a:lnSpc>
              <a:spcBef>
                <a:spcPct val="0"/>
              </a:spcBef>
              <a:buClrTx/>
              <a:buFontTx/>
              <a:buNone/>
            </a:pPr>
            <a:r>
              <a:rPr lang="de-DE" altLang="en-US" sz="1200" b="0" dirty="0">
                <a:ea typeface="MS Mincho" pitchFamily="49" charset="-128"/>
              </a:rPr>
              <a:t>Source: </a:t>
            </a:r>
            <a:r>
              <a:rPr lang="de-DE" altLang="en-US" sz="1200" b="0" dirty="0" err="1">
                <a:ea typeface="MS Mincho" pitchFamily="49" charset="-128"/>
              </a:rPr>
              <a:t>Sauders</a:t>
            </a:r>
            <a:r>
              <a:rPr lang="de-DE" altLang="en-US" sz="1200" b="0" dirty="0">
                <a:ea typeface="MS Mincho" pitchFamily="49" charset="-128"/>
              </a:rPr>
              <a:t> et al.(2009), p. 84.</a:t>
            </a:r>
            <a:endParaRPr lang="en-US" altLang="en-US" sz="1200" b="0" dirty="0">
              <a:ea typeface="MS Mincho" pitchFamily="49" charset="-128"/>
            </a:endParaRPr>
          </a:p>
        </p:txBody>
      </p:sp>
    </p:spTree>
    <p:extLst>
      <p:ext uri="{BB962C8B-B14F-4D97-AF65-F5344CB8AC3E}">
        <p14:creationId xmlns:p14="http://schemas.microsoft.com/office/powerpoint/2010/main" val="155225650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latin typeface="+mn-lt"/>
              </a:rPr>
              <a:t>Some Databases for Quantitative Data</a:t>
            </a:r>
          </a:p>
        </p:txBody>
      </p:sp>
      <p:sp>
        <p:nvSpPr>
          <p:cNvPr id="3" name="Inhaltsplatzhalter 2"/>
          <p:cNvSpPr>
            <a:spLocks noGrp="1"/>
          </p:cNvSpPr>
          <p:nvPr>
            <p:ph idx="1"/>
          </p:nvPr>
        </p:nvSpPr>
        <p:spPr>
          <a:xfrm>
            <a:off x="791705" y="1918615"/>
            <a:ext cx="10515600" cy="4351338"/>
          </a:xfrm>
        </p:spPr>
        <p:txBody>
          <a:bodyPr>
            <a:normAutofit/>
          </a:bodyPr>
          <a:lstStyle/>
          <a:p>
            <a:r>
              <a:rPr lang="en-GB" sz="2400" dirty="0">
                <a:solidFill>
                  <a:schemeClr val="tx1">
                    <a:lumMod val="75000"/>
                    <a:lumOff val="25000"/>
                  </a:schemeClr>
                </a:solidFill>
                <a:latin typeface="+mn-lt"/>
              </a:rPr>
              <a:t>IMF Databases: </a:t>
            </a:r>
            <a:r>
              <a:rPr lang="en-GB" sz="2400" dirty="0">
                <a:solidFill>
                  <a:schemeClr val="tx1">
                    <a:lumMod val="75000"/>
                    <a:lumOff val="25000"/>
                  </a:schemeClr>
                </a:solidFill>
                <a:latin typeface="+mn-lt"/>
                <a:hlinkClick r:id="rId2">
                  <a:extLst>
                    <a:ext uri="{A12FA001-AC4F-418D-AE19-62706E023703}">
                      <ahyp:hlinkClr xmlns:ahyp="http://schemas.microsoft.com/office/drawing/2018/hyperlinkcolor" val="tx"/>
                    </a:ext>
                  </a:extLst>
                </a:hlinkClick>
              </a:rPr>
              <a:t>https://www.imf.org/en/Data</a:t>
            </a:r>
            <a:r>
              <a:rPr lang="en-GB" sz="2400" dirty="0">
                <a:solidFill>
                  <a:schemeClr val="tx1">
                    <a:lumMod val="75000"/>
                    <a:lumOff val="25000"/>
                  </a:schemeClr>
                </a:solidFill>
                <a:latin typeface="+mn-lt"/>
              </a:rPr>
              <a:t> </a:t>
            </a:r>
          </a:p>
          <a:p>
            <a:r>
              <a:rPr lang="en-GB" sz="2400" dirty="0">
                <a:solidFill>
                  <a:schemeClr val="tx1">
                    <a:lumMod val="75000"/>
                    <a:lumOff val="25000"/>
                  </a:schemeClr>
                </a:solidFill>
                <a:latin typeface="+mn-lt"/>
              </a:rPr>
              <a:t>World Development Indicators: </a:t>
            </a:r>
            <a:r>
              <a:rPr lang="en-GB" sz="2400" dirty="0">
                <a:solidFill>
                  <a:schemeClr val="tx1">
                    <a:lumMod val="75000"/>
                    <a:lumOff val="25000"/>
                  </a:schemeClr>
                </a:solidFill>
                <a:latin typeface="+mn-lt"/>
                <a:hlinkClick r:id="rId3">
                  <a:extLst>
                    <a:ext uri="{A12FA001-AC4F-418D-AE19-62706E023703}">
                      <ahyp:hlinkClr xmlns:ahyp="http://schemas.microsoft.com/office/drawing/2018/hyperlinkcolor" val="tx"/>
                    </a:ext>
                  </a:extLst>
                </a:hlinkClick>
              </a:rPr>
              <a:t>http://data.worldbank.org/products/wdi</a:t>
            </a:r>
            <a:endParaRPr lang="en-GB" sz="2400" dirty="0">
              <a:solidFill>
                <a:schemeClr val="tx1">
                  <a:lumMod val="75000"/>
                  <a:lumOff val="25000"/>
                </a:schemeClr>
              </a:solidFill>
              <a:latin typeface="+mn-lt"/>
            </a:endParaRPr>
          </a:p>
          <a:p>
            <a:r>
              <a:rPr lang="en-GB" sz="2400" dirty="0">
                <a:solidFill>
                  <a:schemeClr val="tx1">
                    <a:lumMod val="75000"/>
                    <a:lumOff val="25000"/>
                  </a:schemeClr>
                </a:solidFill>
                <a:latin typeface="+mn-lt"/>
              </a:rPr>
              <a:t>OECD Library: </a:t>
            </a:r>
            <a:r>
              <a:rPr lang="en-GB" sz="2400" dirty="0">
                <a:solidFill>
                  <a:schemeClr val="tx1">
                    <a:lumMod val="75000"/>
                    <a:lumOff val="25000"/>
                  </a:schemeClr>
                </a:solidFill>
                <a:latin typeface="+mn-lt"/>
                <a:hlinkClick r:id="rId4">
                  <a:extLst>
                    <a:ext uri="{A12FA001-AC4F-418D-AE19-62706E023703}">
                      <ahyp:hlinkClr xmlns:ahyp="http://schemas.microsoft.com/office/drawing/2018/hyperlinkcolor" val="tx"/>
                    </a:ext>
                  </a:extLst>
                </a:hlinkClick>
              </a:rPr>
              <a:t>http://www.oecd-ilibrary.org/</a:t>
            </a:r>
            <a:r>
              <a:rPr lang="en-GB" sz="2400" dirty="0">
                <a:solidFill>
                  <a:schemeClr val="tx1">
                    <a:lumMod val="75000"/>
                    <a:lumOff val="25000"/>
                  </a:schemeClr>
                </a:solidFill>
                <a:latin typeface="+mn-lt"/>
              </a:rPr>
              <a:t> or </a:t>
            </a:r>
            <a:r>
              <a:rPr lang="en-GB" sz="2400" dirty="0">
                <a:solidFill>
                  <a:schemeClr val="tx1">
                    <a:lumMod val="75000"/>
                    <a:lumOff val="25000"/>
                  </a:schemeClr>
                </a:solidFill>
                <a:latin typeface="+mn-lt"/>
                <a:hlinkClick r:id="rId5">
                  <a:extLst>
                    <a:ext uri="{A12FA001-AC4F-418D-AE19-62706E023703}">
                      <ahyp:hlinkClr xmlns:ahyp="http://schemas.microsoft.com/office/drawing/2018/hyperlinkcolor" val="tx"/>
                    </a:ext>
                  </a:extLst>
                </a:hlinkClick>
              </a:rPr>
              <a:t>http://stats.oecd.org/Index.aspx</a:t>
            </a:r>
            <a:endParaRPr lang="en-GB" sz="2400" dirty="0">
              <a:solidFill>
                <a:schemeClr val="tx1">
                  <a:lumMod val="75000"/>
                  <a:lumOff val="25000"/>
                </a:schemeClr>
              </a:solidFill>
              <a:latin typeface="+mn-lt"/>
            </a:endParaRPr>
          </a:p>
          <a:p>
            <a:r>
              <a:rPr lang="en-GB" sz="2400" dirty="0">
                <a:solidFill>
                  <a:schemeClr val="tx1">
                    <a:lumMod val="75000"/>
                    <a:lumOff val="25000"/>
                  </a:schemeClr>
                </a:solidFill>
                <a:latin typeface="+mn-lt"/>
              </a:rPr>
              <a:t>ILOSTAT: </a:t>
            </a:r>
            <a:r>
              <a:rPr lang="en-GB" sz="2400" dirty="0">
                <a:solidFill>
                  <a:schemeClr val="tx1">
                    <a:lumMod val="75000"/>
                    <a:lumOff val="25000"/>
                  </a:schemeClr>
                </a:solidFill>
                <a:latin typeface="+mn-lt"/>
                <a:hlinkClick r:id="rId6">
                  <a:extLst>
                    <a:ext uri="{A12FA001-AC4F-418D-AE19-62706E023703}">
                      <ahyp:hlinkClr xmlns:ahyp="http://schemas.microsoft.com/office/drawing/2018/hyperlinkcolor" val="tx"/>
                    </a:ext>
                  </a:extLst>
                </a:hlinkClick>
              </a:rPr>
              <a:t>http://www.ilo.org/inform/online-information-resources/databases/stats/lang--en/index.htm</a:t>
            </a:r>
            <a:r>
              <a:rPr lang="en-GB" sz="2400" dirty="0">
                <a:solidFill>
                  <a:schemeClr val="tx1">
                    <a:lumMod val="75000"/>
                    <a:lumOff val="25000"/>
                  </a:schemeClr>
                </a:solidFill>
                <a:latin typeface="+mn-lt"/>
              </a:rPr>
              <a:t> </a:t>
            </a:r>
          </a:p>
          <a:p>
            <a:r>
              <a:rPr lang="en-GB" sz="2400" dirty="0">
                <a:solidFill>
                  <a:schemeClr val="tx1">
                    <a:lumMod val="75000"/>
                    <a:lumOff val="25000"/>
                  </a:schemeClr>
                </a:solidFill>
                <a:latin typeface="+mn-lt"/>
              </a:rPr>
              <a:t>UNCTAD/UN </a:t>
            </a:r>
            <a:r>
              <a:rPr lang="en-GB" sz="2400" dirty="0" err="1">
                <a:solidFill>
                  <a:schemeClr val="tx1">
                    <a:lumMod val="75000"/>
                    <a:lumOff val="25000"/>
                  </a:schemeClr>
                </a:solidFill>
                <a:latin typeface="+mn-lt"/>
              </a:rPr>
              <a:t>Comtrade</a:t>
            </a:r>
            <a:r>
              <a:rPr lang="en-GB" sz="2400" dirty="0">
                <a:solidFill>
                  <a:schemeClr val="tx1">
                    <a:lumMod val="75000"/>
                    <a:lumOff val="25000"/>
                  </a:schemeClr>
                </a:solidFill>
                <a:latin typeface="+mn-lt"/>
              </a:rPr>
              <a:t>: </a:t>
            </a:r>
            <a:r>
              <a:rPr lang="en-GB" sz="2400" dirty="0">
                <a:solidFill>
                  <a:schemeClr val="tx1">
                    <a:lumMod val="75000"/>
                    <a:lumOff val="25000"/>
                  </a:schemeClr>
                </a:solidFill>
                <a:latin typeface="+mn-lt"/>
                <a:hlinkClick r:id="rId7">
                  <a:extLst>
                    <a:ext uri="{A12FA001-AC4F-418D-AE19-62706E023703}">
                      <ahyp:hlinkClr xmlns:ahyp="http://schemas.microsoft.com/office/drawing/2018/hyperlinkcolor" val="tx"/>
                    </a:ext>
                  </a:extLst>
                </a:hlinkClick>
              </a:rPr>
              <a:t>http://unctadstat.unctad.org/EN/</a:t>
            </a:r>
            <a:r>
              <a:rPr lang="en-GB" sz="2400" dirty="0">
                <a:solidFill>
                  <a:schemeClr val="tx1">
                    <a:lumMod val="75000"/>
                    <a:lumOff val="25000"/>
                  </a:schemeClr>
                </a:solidFill>
                <a:latin typeface="+mn-lt"/>
              </a:rPr>
              <a:t> and </a:t>
            </a:r>
            <a:r>
              <a:rPr lang="en-GB" sz="2400" dirty="0">
                <a:solidFill>
                  <a:schemeClr val="tx1">
                    <a:lumMod val="75000"/>
                    <a:lumOff val="25000"/>
                  </a:schemeClr>
                </a:solidFill>
                <a:latin typeface="+mn-lt"/>
                <a:hlinkClick r:id="rId8"/>
              </a:rPr>
              <a:t>http://comtrade.un.org/</a:t>
            </a:r>
            <a:endParaRPr lang="en-GB" sz="2400" dirty="0">
              <a:solidFill>
                <a:schemeClr val="tx1">
                  <a:lumMod val="75000"/>
                  <a:lumOff val="25000"/>
                </a:schemeClr>
              </a:solidFill>
              <a:latin typeface="+mn-lt"/>
            </a:endParaRPr>
          </a:p>
          <a:p>
            <a:pPr marL="0" indent="0">
              <a:buNone/>
            </a:pPr>
            <a:endParaRPr lang="en-GB" sz="2400" dirty="0">
              <a:solidFill>
                <a:schemeClr val="tx1">
                  <a:lumMod val="75000"/>
                  <a:lumOff val="25000"/>
                </a:schemeClr>
              </a:solidFill>
              <a:latin typeface="+mn-lt"/>
            </a:endParaRPr>
          </a:p>
        </p:txBody>
      </p:sp>
      <p:sp>
        <p:nvSpPr>
          <p:cNvPr id="5" name="Rectangle 1"/>
          <p:cNvSpPr>
            <a:spLocks noChangeArrowheads="1"/>
          </p:cNvSpPr>
          <p:nvPr/>
        </p:nvSpPr>
        <p:spPr bwMode="auto">
          <a:xfrm>
            <a:off x="5461000" y="3703638"/>
            <a:ext cx="12192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de-DE" altLang="de-DE" sz="1800" b="0" i="0" u="none" strike="noStrike" cap="none" normalizeH="0" baseline="0">
                <a:ln>
                  <a:noFill/>
                </a:ln>
                <a:solidFill>
                  <a:schemeClr val="tx1"/>
                </a:solidFill>
                <a:effectLst/>
                <a:latin typeface="Arial" pitchFamily="34" charset="0"/>
                <a:cs typeface="Arial" pitchFamily="34" charset="0"/>
              </a:rPr>
            </a:br>
            <a:br>
              <a:rPr kumimoji="0" lang="de-DE" altLang="de-DE" sz="1800" b="0" i="0" u="none" strike="noStrike" cap="none" normalizeH="0" baseline="0">
                <a:ln>
                  <a:noFill/>
                </a:ln>
                <a:solidFill>
                  <a:schemeClr val="tx1"/>
                </a:solidFill>
                <a:effectLst/>
                <a:latin typeface="Arial" pitchFamily="34" charset="0"/>
                <a:cs typeface="Arial" pitchFamily="34" charset="0"/>
              </a:rPr>
            </a:b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sp>
        <p:nvSpPr>
          <p:cNvPr id="7" name="Rectangle 2"/>
          <p:cNvSpPr>
            <a:spLocks noChangeArrowheads="1"/>
          </p:cNvSpPr>
          <p:nvPr/>
        </p:nvSpPr>
        <p:spPr bwMode="auto">
          <a:xfrm>
            <a:off x="5461000" y="3787775"/>
            <a:ext cx="12192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de-DE" altLang="de-DE" sz="1800" b="0" i="0" u="none" strike="noStrike" cap="none" normalizeH="0" baseline="0">
                <a:ln>
                  <a:noFill/>
                </a:ln>
                <a:solidFill>
                  <a:schemeClr val="tx1"/>
                </a:solidFill>
                <a:effectLst/>
                <a:latin typeface="Arial" pitchFamily="34" charset="0"/>
                <a:cs typeface="Arial" pitchFamily="34" charset="0"/>
              </a:rPr>
            </a:br>
            <a:br>
              <a:rPr kumimoji="0" lang="de-DE" altLang="de-DE" sz="1800" b="0" i="0" u="none" strike="noStrike" cap="none" normalizeH="0" baseline="0">
                <a:ln>
                  <a:noFill/>
                </a:ln>
                <a:solidFill>
                  <a:schemeClr val="tx1"/>
                </a:solidFill>
                <a:effectLst/>
                <a:latin typeface="Arial" pitchFamily="34" charset="0"/>
                <a:cs typeface="Arial" pitchFamily="34" charset="0"/>
              </a:rPr>
            </a:b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sp>
        <p:nvSpPr>
          <p:cNvPr id="9" name="Rectangle 3"/>
          <p:cNvSpPr>
            <a:spLocks noChangeArrowheads="1"/>
          </p:cNvSpPr>
          <p:nvPr/>
        </p:nvSpPr>
        <p:spPr bwMode="auto">
          <a:xfrm>
            <a:off x="5461000" y="3787775"/>
            <a:ext cx="12192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de-DE" altLang="de-DE" sz="1800" b="0" i="0" u="none" strike="noStrike" cap="none" normalizeH="0" baseline="0">
                <a:ln>
                  <a:noFill/>
                </a:ln>
                <a:solidFill>
                  <a:schemeClr val="tx1"/>
                </a:solidFill>
                <a:effectLst/>
                <a:latin typeface="Arial" pitchFamily="34" charset="0"/>
                <a:cs typeface="Arial" pitchFamily="34" charset="0"/>
              </a:rPr>
            </a:br>
            <a:br>
              <a:rPr kumimoji="0" lang="de-DE" altLang="de-DE" sz="1800" b="0" i="0" u="none" strike="noStrike" cap="none" normalizeH="0" baseline="0">
                <a:ln>
                  <a:noFill/>
                </a:ln>
                <a:solidFill>
                  <a:schemeClr val="tx1"/>
                </a:solidFill>
                <a:effectLst/>
                <a:latin typeface="Arial" pitchFamily="34" charset="0"/>
                <a:cs typeface="Arial" pitchFamily="34" charset="0"/>
              </a:rPr>
            </a:b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sp>
        <p:nvSpPr>
          <p:cNvPr id="11" name="Rectangle 4"/>
          <p:cNvSpPr>
            <a:spLocks noChangeArrowheads="1"/>
          </p:cNvSpPr>
          <p:nvPr/>
        </p:nvSpPr>
        <p:spPr bwMode="auto">
          <a:xfrm>
            <a:off x="5461000" y="3703638"/>
            <a:ext cx="12192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de-DE" altLang="de-DE" sz="1800" b="0" i="0" u="none" strike="noStrike" cap="none" normalizeH="0" baseline="0">
                <a:ln>
                  <a:noFill/>
                </a:ln>
                <a:solidFill>
                  <a:schemeClr val="tx1"/>
                </a:solidFill>
                <a:effectLst/>
                <a:latin typeface="Arial" pitchFamily="34" charset="0"/>
                <a:cs typeface="Arial" pitchFamily="34" charset="0"/>
              </a:rPr>
            </a:br>
            <a:br>
              <a:rPr kumimoji="0" lang="de-DE" altLang="de-DE" sz="1800" b="0" i="0" u="none" strike="noStrike" cap="none" normalizeH="0" baseline="0">
                <a:ln>
                  <a:noFill/>
                </a:ln>
                <a:solidFill>
                  <a:schemeClr val="tx1"/>
                </a:solidFill>
                <a:effectLst/>
                <a:latin typeface="Arial" pitchFamily="34" charset="0"/>
                <a:cs typeface="Arial" pitchFamily="34" charset="0"/>
              </a:rPr>
            </a:b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sp>
        <p:nvSpPr>
          <p:cNvPr id="13" name="Rectangle 5"/>
          <p:cNvSpPr>
            <a:spLocks noChangeArrowheads="1"/>
          </p:cNvSpPr>
          <p:nvPr/>
        </p:nvSpPr>
        <p:spPr bwMode="auto">
          <a:xfrm>
            <a:off x="5461000" y="3117850"/>
            <a:ext cx="12192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de-DE" altLang="de-DE" sz="1800" b="0" i="0" u="none" strike="noStrike" cap="none" normalizeH="0" baseline="0">
                <a:ln>
                  <a:noFill/>
                </a:ln>
                <a:solidFill>
                  <a:schemeClr val="tx1"/>
                </a:solidFill>
                <a:effectLst/>
                <a:latin typeface="Arial" pitchFamily="34" charset="0"/>
                <a:cs typeface="Arial" pitchFamily="34" charset="0"/>
              </a:rPr>
            </a:br>
            <a:br>
              <a:rPr kumimoji="0" lang="de-DE" altLang="de-DE" sz="1800" b="0" i="0" u="none" strike="noStrike" cap="none" normalizeH="0" baseline="0">
                <a:ln>
                  <a:noFill/>
                </a:ln>
                <a:solidFill>
                  <a:schemeClr val="tx1"/>
                </a:solidFill>
                <a:effectLst/>
                <a:latin typeface="Arial" pitchFamily="34" charset="0"/>
                <a:cs typeface="Arial" pitchFamily="34" charset="0"/>
              </a:rPr>
            </a:b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88448191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latin typeface="+mn-lt"/>
              </a:rPr>
              <a:t>Some Databases for Quantitative Data</a:t>
            </a:r>
          </a:p>
        </p:txBody>
      </p:sp>
      <p:sp>
        <p:nvSpPr>
          <p:cNvPr id="3" name="Inhaltsplatzhalter 2"/>
          <p:cNvSpPr>
            <a:spLocks noGrp="1"/>
          </p:cNvSpPr>
          <p:nvPr>
            <p:ph idx="1"/>
          </p:nvPr>
        </p:nvSpPr>
        <p:spPr/>
        <p:txBody>
          <a:bodyPr>
            <a:normAutofit/>
          </a:bodyPr>
          <a:lstStyle/>
          <a:p>
            <a:r>
              <a:rPr lang="en-GB" sz="2400" dirty="0">
                <a:latin typeface="+mn-lt"/>
              </a:rPr>
              <a:t>Websites of the national statistical offices:</a:t>
            </a:r>
            <a:endParaRPr lang="en-GB" sz="2400" dirty="0">
              <a:solidFill>
                <a:schemeClr val="tx1">
                  <a:lumMod val="75000"/>
                  <a:lumOff val="25000"/>
                </a:schemeClr>
              </a:solidFill>
              <a:latin typeface="+mn-lt"/>
            </a:endParaRPr>
          </a:p>
          <a:p>
            <a:pPr lvl="1">
              <a:spcAft>
                <a:spcPts val="1200"/>
              </a:spcAft>
            </a:pPr>
            <a:r>
              <a:rPr lang="en-GB" dirty="0">
                <a:solidFill>
                  <a:schemeClr val="tx1">
                    <a:lumMod val="75000"/>
                    <a:lumOff val="25000"/>
                  </a:schemeClr>
                </a:solidFill>
                <a:latin typeface="+mn-lt"/>
              </a:rPr>
              <a:t>Germany: DESTATIS: </a:t>
            </a:r>
            <a:r>
              <a:rPr lang="en-GB" dirty="0">
                <a:solidFill>
                  <a:schemeClr val="tx1">
                    <a:lumMod val="75000"/>
                    <a:lumOff val="25000"/>
                  </a:schemeClr>
                </a:solidFill>
                <a:latin typeface="+mn-lt"/>
                <a:hlinkClick r:id="rId2">
                  <a:extLst>
                    <a:ext uri="{A12FA001-AC4F-418D-AE19-62706E023703}">
                      <ahyp:hlinkClr xmlns:ahyp="http://schemas.microsoft.com/office/drawing/2018/hyperlinkcolor" val="tx"/>
                    </a:ext>
                  </a:extLst>
                </a:hlinkClick>
              </a:rPr>
              <a:t>https://www.destatis.de/EN/Homepage.html</a:t>
            </a:r>
            <a:r>
              <a:rPr lang="en-GB" dirty="0">
                <a:solidFill>
                  <a:schemeClr val="tx1">
                    <a:lumMod val="75000"/>
                    <a:lumOff val="25000"/>
                  </a:schemeClr>
                </a:solidFill>
                <a:latin typeface="+mn-lt"/>
              </a:rPr>
              <a:t> </a:t>
            </a:r>
          </a:p>
          <a:p>
            <a:pPr lvl="1">
              <a:spcAft>
                <a:spcPts val="1200"/>
              </a:spcAft>
            </a:pPr>
            <a:r>
              <a:rPr lang="en-GB" dirty="0">
                <a:solidFill>
                  <a:schemeClr val="tx1">
                    <a:lumMod val="75000"/>
                    <a:lumOff val="25000"/>
                  </a:schemeClr>
                </a:solidFill>
                <a:latin typeface="+mn-lt"/>
              </a:rPr>
              <a:t>Finland: Statistics Finland: </a:t>
            </a:r>
            <a:r>
              <a:rPr lang="en-GB" dirty="0">
                <a:solidFill>
                  <a:schemeClr val="tx1">
                    <a:lumMod val="75000"/>
                    <a:lumOff val="25000"/>
                  </a:schemeClr>
                </a:solidFill>
                <a:latin typeface="+mn-lt"/>
                <a:hlinkClick r:id="rId3">
                  <a:extLst>
                    <a:ext uri="{A12FA001-AC4F-418D-AE19-62706E023703}">
                      <ahyp:hlinkClr xmlns:ahyp="http://schemas.microsoft.com/office/drawing/2018/hyperlinkcolor" val="tx"/>
                    </a:ext>
                  </a:extLst>
                </a:hlinkClick>
              </a:rPr>
              <a:t>http://www.stat.fi/index_en.html</a:t>
            </a:r>
            <a:r>
              <a:rPr lang="en-GB" dirty="0">
                <a:solidFill>
                  <a:schemeClr val="tx1">
                    <a:lumMod val="75000"/>
                    <a:lumOff val="25000"/>
                  </a:schemeClr>
                </a:solidFill>
                <a:latin typeface="+mn-lt"/>
              </a:rPr>
              <a:t> </a:t>
            </a:r>
          </a:p>
          <a:p>
            <a:pPr lvl="1">
              <a:spcAft>
                <a:spcPts val="1200"/>
              </a:spcAft>
            </a:pPr>
            <a:r>
              <a:rPr lang="en-GB" dirty="0">
                <a:solidFill>
                  <a:schemeClr val="tx1">
                    <a:lumMod val="75000"/>
                    <a:lumOff val="25000"/>
                  </a:schemeClr>
                </a:solidFill>
                <a:latin typeface="+mn-lt"/>
              </a:rPr>
              <a:t>Belgium: </a:t>
            </a:r>
            <a:r>
              <a:rPr lang="en-GB" dirty="0" err="1">
                <a:solidFill>
                  <a:schemeClr val="tx1">
                    <a:lumMod val="75000"/>
                    <a:lumOff val="25000"/>
                  </a:schemeClr>
                </a:solidFill>
                <a:latin typeface="+mn-lt"/>
              </a:rPr>
              <a:t>Statbel</a:t>
            </a:r>
            <a:r>
              <a:rPr lang="en-GB" dirty="0">
                <a:solidFill>
                  <a:schemeClr val="tx1">
                    <a:lumMod val="75000"/>
                    <a:lumOff val="25000"/>
                  </a:schemeClr>
                </a:solidFill>
                <a:latin typeface="+mn-lt"/>
              </a:rPr>
              <a:t>: </a:t>
            </a:r>
            <a:r>
              <a:rPr lang="en-GB" dirty="0">
                <a:solidFill>
                  <a:schemeClr val="tx1">
                    <a:lumMod val="75000"/>
                    <a:lumOff val="25000"/>
                  </a:schemeClr>
                </a:solidFill>
                <a:latin typeface="+mn-lt"/>
                <a:hlinkClick r:id="rId4">
                  <a:extLst>
                    <a:ext uri="{A12FA001-AC4F-418D-AE19-62706E023703}">
                      <ahyp:hlinkClr xmlns:ahyp="http://schemas.microsoft.com/office/drawing/2018/hyperlinkcolor" val="tx"/>
                    </a:ext>
                  </a:extLst>
                </a:hlinkClick>
              </a:rPr>
              <a:t>http://statbel.fgov.be/en/statistics/figures/</a:t>
            </a:r>
            <a:r>
              <a:rPr lang="en-GB" dirty="0">
                <a:solidFill>
                  <a:schemeClr val="tx1">
                    <a:lumMod val="75000"/>
                    <a:lumOff val="25000"/>
                  </a:schemeClr>
                </a:solidFill>
                <a:latin typeface="+mn-lt"/>
              </a:rPr>
              <a:t> </a:t>
            </a:r>
          </a:p>
          <a:p>
            <a:pPr lvl="1">
              <a:spcAft>
                <a:spcPts val="1200"/>
              </a:spcAft>
            </a:pPr>
            <a:r>
              <a:rPr lang="en-GB" dirty="0">
                <a:solidFill>
                  <a:schemeClr val="tx1">
                    <a:lumMod val="75000"/>
                    <a:lumOff val="25000"/>
                  </a:schemeClr>
                </a:solidFill>
                <a:latin typeface="+mn-lt"/>
              </a:rPr>
              <a:t>Croatia: CBS: </a:t>
            </a:r>
            <a:r>
              <a:rPr lang="en-GB" dirty="0">
                <a:solidFill>
                  <a:schemeClr val="tx1">
                    <a:lumMod val="75000"/>
                    <a:lumOff val="25000"/>
                  </a:schemeClr>
                </a:solidFill>
                <a:latin typeface="+mn-lt"/>
                <a:hlinkClick r:id="rId5">
                  <a:extLst>
                    <a:ext uri="{A12FA001-AC4F-418D-AE19-62706E023703}">
                      <ahyp:hlinkClr xmlns:ahyp="http://schemas.microsoft.com/office/drawing/2018/hyperlinkcolor" val="tx"/>
                    </a:ext>
                  </a:extLst>
                </a:hlinkClick>
              </a:rPr>
              <a:t>https://www.dzs.hr/default_e.htm</a:t>
            </a:r>
            <a:r>
              <a:rPr lang="en-GB" dirty="0">
                <a:solidFill>
                  <a:schemeClr val="tx1">
                    <a:lumMod val="75000"/>
                    <a:lumOff val="25000"/>
                  </a:schemeClr>
                </a:solidFill>
                <a:latin typeface="+mn-lt"/>
              </a:rPr>
              <a:t> </a:t>
            </a:r>
          </a:p>
          <a:p>
            <a:pPr lvl="1">
              <a:spcAft>
                <a:spcPts val="1200"/>
              </a:spcAft>
            </a:pPr>
            <a:r>
              <a:rPr lang="en-GB" dirty="0">
                <a:solidFill>
                  <a:schemeClr val="tx1">
                    <a:lumMod val="75000"/>
                    <a:lumOff val="25000"/>
                  </a:schemeClr>
                </a:solidFill>
                <a:latin typeface="+mn-lt"/>
              </a:rPr>
              <a:t>Netherlands: CBS: </a:t>
            </a:r>
            <a:r>
              <a:rPr lang="en-GB" dirty="0">
                <a:solidFill>
                  <a:schemeClr val="tx1">
                    <a:lumMod val="75000"/>
                    <a:lumOff val="25000"/>
                  </a:schemeClr>
                </a:solidFill>
                <a:latin typeface="+mn-lt"/>
                <a:hlinkClick r:id="rId6">
                  <a:extLst>
                    <a:ext uri="{A12FA001-AC4F-418D-AE19-62706E023703}">
                      <ahyp:hlinkClr xmlns:ahyp="http://schemas.microsoft.com/office/drawing/2018/hyperlinkcolor" val="tx"/>
                    </a:ext>
                  </a:extLst>
                </a:hlinkClick>
              </a:rPr>
              <a:t>https://www.cbs.nl/en-gb</a:t>
            </a:r>
            <a:r>
              <a:rPr lang="en-GB" dirty="0">
                <a:solidFill>
                  <a:schemeClr val="tx1">
                    <a:lumMod val="75000"/>
                    <a:lumOff val="25000"/>
                  </a:schemeClr>
                </a:solidFill>
                <a:latin typeface="+mn-lt"/>
              </a:rPr>
              <a:t> </a:t>
            </a:r>
          </a:p>
        </p:txBody>
      </p:sp>
      <p:sp>
        <p:nvSpPr>
          <p:cNvPr id="5" name="Rectangle 1"/>
          <p:cNvSpPr>
            <a:spLocks noChangeArrowheads="1"/>
          </p:cNvSpPr>
          <p:nvPr/>
        </p:nvSpPr>
        <p:spPr bwMode="auto">
          <a:xfrm>
            <a:off x="5461000" y="3452813"/>
            <a:ext cx="12192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de-DE" altLang="de-DE" sz="1800" b="0" i="0" u="none" strike="noStrike" cap="none" normalizeH="0" baseline="0">
                <a:ln>
                  <a:noFill/>
                </a:ln>
                <a:solidFill>
                  <a:schemeClr val="tx1"/>
                </a:solidFill>
                <a:effectLst/>
                <a:latin typeface="Arial" pitchFamily="34" charset="0"/>
                <a:cs typeface="Arial" pitchFamily="34" charset="0"/>
              </a:rPr>
            </a:br>
            <a:br>
              <a:rPr kumimoji="0" lang="de-DE" altLang="de-DE" sz="1800" b="0" i="0" u="none" strike="noStrike" cap="none" normalizeH="0" baseline="0">
                <a:ln>
                  <a:noFill/>
                </a:ln>
                <a:solidFill>
                  <a:schemeClr val="tx1"/>
                </a:solidFill>
                <a:effectLst/>
                <a:latin typeface="Arial" pitchFamily="34" charset="0"/>
                <a:cs typeface="Arial" pitchFamily="34" charset="0"/>
              </a:rPr>
            </a:b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sp>
        <p:nvSpPr>
          <p:cNvPr id="7" name="Rectangle 2"/>
          <p:cNvSpPr>
            <a:spLocks noChangeArrowheads="1"/>
          </p:cNvSpPr>
          <p:nvPr/>
        </p:nvSpPr>
        <p:spPr bwMode="auto">
          <a:xfrm>
            <a:off x="5461000" y="3787775"/>
            <a:ext cx="12192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de-DE" altLang="de-DE" sz="1800" b="0" i="0" u="none" strike="noStrike" cap="none" normalizeH="0" baseline="0">
                <a:ln>
                  <a:noFill/>
                </a:ln>
                <a:solidFill>
                  <a:schemeClr val="tx1"/>
                </a:solidFill>
                <a:effectLst/>
                <a:latin typeface="Arial" pitchFamily="34" charset="0"/>
                <a:cs typeface="Arial" pitchFamily="34" charset="0"/>
              </a:rPr>
            </a:br>
            <a:br>
              <a:rPr kumimoji="0" lang="de-DE" altLang="de-DE" sz="1800" b="0" i="0" u="none" strike="noStrike" cap="none" normalizeH="0" baseline="0">
                <a:ln>
                  <a:noFill/>
                </a:ln>
                <a:solidFill>
                  <a:schemeClr val="tx1"/>
                </a:solidFill>
                <a:effectLst/>
                <a:latin typeface="Arial" pitchFamily="34" charset="0"/>
                <a:cs typeface="Arial" pitchFamily="34" charset="0"/>
              </a:rPr>
            </a:b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sp>
        <p:nvSpPr>
          <p:cNvPr id="9" name="Rectangle 3"/>
          <p:cNvSpPr>
            <a:spLocks noChangeArrowheads="1"/>
          </p:cNvSpPr>
          <p:nvPr/>
        </p:nvSpPr>
        <p:spPr bwMode="auto">
          <a:xfrm>
            <a:off x="5461000" y="3787775"/>
            <a:ext cx="12192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de-DE" altLang="de-DE" sz="1800" b="0" i="0" u="none" strike="noStrike" cap="none" normalizeH="0" baseline="0">
                <a:ln>
                  <a:noFill/>
                </a:ln>
                <a:solidFill>
                  <a:schemeClr val="tx1"/>
                </a:solidFill>
                <a:effectLst/>
                <a:latin typeface="Arial" pitchFamily="34" charset="0"/>
                <a:cs typeface="Arial" pitchFamily="34" charset="0"/>
              </a:rPr>
            </a:br>
            <a:br>
              <a:rPr kumimoji="0" lang="de-DE" altLang="de-DE" sz="1800" b="0" i="0" u="none" strike="noStrike" cap="none" normalizeH="0" baseline="0">
                <a:ln>
                  <a:noFill/>
                </a:ln>
                <a:solidFill>
                  <a:schemeClr val="tx1"/>
                </a:solidFill>
                <a:effectLst/>
                <a:latin typeface="Arial" pitchFamily="34" charset="0"/>
                <a:cs typeface="Arial" pitchFamily="34" charset="0"/>
              </a:rPr>
            </a:br>
            <a:endParaRPr kumimoji="0" lang="de-DE" altLang="de-DE" sz="1800" b="0" i="0" u="none" strike="noStrike" cap="none" normalizeH="0" baseline="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9469417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latin typeface="+mn-lt"/>
              </a:rPr>
              <a:t>EU Statistics &amp; Reports</a:t>
            </a:r>
          </a:p>
        </p:txBody>
      </p:sp>
      <p:sp>
        <p:nvSpPr>
          <p:cNvPr id="3" name="Inhaltsplatzhalter 2"/>
          <p:cNvSpPr>
            <a:spLocks noGrp="1"/>
          </p:cNvSpPr>
          <p:nvPr>
            <p:ph idx="1"/>
          </p:nvPr>
        </p:nvSpPr>
        <p:spPr>
          <a:xfrm>
            <a:off x="838200" y="1704814"/>
            <a:ext cx="10515600" cy="4618494"/>
          </a:xfrm>
        </p:spPr>
        <p:txBody>
          <a:bodyPr>
            <a:normAutofit/>
          </a:bodyPr>
          <a:lstStyle/>
          <a:p>
            <a:pPr>
              <a:spcAft>
                <a:spcPts val="600"/>
              </a:spcAft>
            </a:pPr>
            <a:r>
              <a:rPr lang="en-GB" sz="2400">
                <a:solidFill>
                  <a:schemeClr val="tx1">
                    <a:lumMod val="75000"/>
                    <a:lumOff val="25000"/>
                  </a:schemeClr>
                </a:solidFill>
                <a:latin typeface="+mn-lt"/>
              </a:rPr>
              <a:t>Eurostat: http://ec.europa.eu/eurostat/data/database</a:t>
            </a:r>
          </a:p>
          <a:p>
            <a:pPr>
              <a:spcAft>
                <a:spcPts val="600"/>
              </a:spcAft>
            </a:pPr>
            <a:r>
              <a:rPr lang="en-GB" sz="2400">
                <a:solidFill>
                  <a:schemeClr val="tx1">
                    <a:lumMod val="75000"/>
                    <a:lumOff val="25000"/>
                  </a:schemeClr>
                </a:solidFill>
                <a:latin typeface="+mn-lt"/>
              </a:rPr>
              <a:t>AMECO Database: </a:t>
            </a:r>
            <a:r>
              <a:rPr lang="en-GB" sz="2400">
                <a:solidFill>
                  <a:schemeClr val="tx1">
                    <a:lumMod val="75000"/>
                    <a:lumOff val="25000"/>
                  </a:schemeClr>
                </a:solidFill>
                <a:latin typeface="+mn-lt"/>
                <a:hlinkClick r:id="rId2">
                  <a:extLst>
                    <a:ext uri="{A12FA001-AC4F-418D-AE19-62706E023703}">
                      <ahyp:hlinkClr xmlns:ahyp="http://schemas.microsoft.com/office/drawing/2018/hyperlinkcolor" val="tx"/>
                    </a:ext>
                  </a:extLst>
                </a:hlinkClick>
              </a:rPr>
              <a:t>https://ec.europa.eu/info/business-economy-euro/indicators-statistics/economic-databases/macro-economic-database-ameco/ameco-database_en</a:t>
            </a:r>
            <a:r>
              <a:rPr lang="en-GB" sz="2400">
                <a:solidFill>
                  <a:schemeClr val="tx1">
                    <a:lumMod val="75000"/>
                    <a:lumOff val="25000"/>
                  </a:schemeClr>
                </a:solidFill>
                <a:latin typeface="+mn-lt"/>
              </a:rPr>
              <a:t> </a:t>
            </a:r>
            <a:br>
              <a:rPr lang="en-GB" sz="2400">
                <a:solidFill>
                  <a:schemeClr val="tx1">
                    <a:lumMod val="75000"/>
                    <a:lumOff val="25000"/>
                  </a:schemeClr>
                </a:solidFill>
                <a:latin typeface="+mn-lt"/>
              </a:rPr>
            </a:br>
            <a:r>
              <a:rPr lang="en-GB" sz="2400">
                <a:solidFill>
                  <a:schemeClr val="tx1">
                    <a:lumMod val="75000"/>
                    <a:lumOff val="25000"/>
                  </a:schemeClr>
                </a:solidFill>
                <a:latin typeface="+mn-lt"/>
                <a:sym typeface="Wingdings" panose="05000000000000000000" pitchFamily="2" charset="2"/>
              </a:rPr>
              <a:t> macroeconomic data for EU member states, the EU, euro-area, candidate countries, OECD countries</a:t>
            </a:r>
            <a:endParaRPr lang="en-GB" sz="2400">
              <a:solidFill>
                <a:schemeClr val="tx1">
                  <a:lumMod val="75000"/>
                  <a:lumOff val="25000"/>
                </a:schemeClr>
              </a:solidFill>
              <a:latin typeface="+mn-lt"/>
            </a:endParaRPr>
          </a:p>
          <a:p>
            <a:pPr>
              <a:spcAft>
                <a:spcPts val="600"/>
              </a:spcAft>
            </a:pPr>
            <a:r>
              <a:rPr lang="en-GB" sz="2400">
                <a:solidFill>
                  <a:schemeClr val="tx1">
                    <a:lumMod val="75000"/>
                    <a:lumOff val="25000"/>
                  </a:schemeClr>
                </a:solidFill>
                <a:latin typeface="+mn-lt"/>
              </a:rPr>
              <a:t>EU Market Access Database: </a:t>
            </a:r>
            <a:r>
              <a:rPr lang="en-GB" sz="2400">
                <a:solidFill>
                  <a:schemeClr val="tx1">
                    <a:lumMod val="75000"/>
                    <a:lumOff val="25000"/>
                  </a:schemeClr>
                </a:solidFill>
                <a:latin typeface="+mn-lt"/>
                <a:hlinkClick r:id="rId3">
                  <a:extLst>
                    <a:ext uri="{A12FA001-AC4F-418D-AE19-62706E023703}">
                      <ahyp:hlinkClr xmlns:ahyp="http://schemas.microsoft.com/office/drawing/2018/hyperlinkcolor" val="tx"/>
                    </a:ext>
                  </a:extLst>
                </a:hlinkClick>
              </a:rPr>
              <a:t>http://madb.europa.eu/madb/indexPubli.htm</a:t>
            </a:r>
            <a:r>
              <a:rPr lang="en-GB" sz="2400">
                <a:solidFill>
                  <a:schemeClr val="tx1">
                    <a:lumMod val="75000"/>
                    <a:lumOff val="25000"/>
                  </a:schemeClr>
                </a:solidFill>
                <a:latin typeface="+mn-lt"/>
              </a:rPr>
              <a:t> </a:t>
            </a:r>
            <a:br>
              <a:rPr lang="en-GB" sz="2400">
                <a:solidFill>
                  <a:schemeClr val="tx1">
                    <a:lumMod val="75000"/>
                    <a:lumOff val="25000"/>
                  </a:schemeClr>
                </a:solidFill>
                <a:latin typeface="+mn-lt"/>
              </a:rPr>
            </a:br>
            <a:r>
              <a:rPr lang="en-GB" sz="2400">
                <a:solidFill>
                  <a:schemeClr val="tx1">
                    <a:lumMod val="75000"/>
                    <a:lumOff val="25000"/>
                  </a:schemeClr>
                </a:solidFill>
                <a:latin typeface="+mn-lt"/>
                <a:sym typeface="Wingdings" panose="05000000000000000000" pitchFamily="2" charset="2"/>
              </a:rPr>
              <a:t> provides</a:t>
            </a:r>
            <a:r>
              <a:rPr lang="en-GB" sz="2400">
                <a:solidFill>
                  <a:schemeClr val="tx1">
                    <a:lumMod val="75000"/>
                    <a:lumOff val="25000"/>
                  </a:schemeClr>
                </a:solidFill>
                <a:latin typeface="+mn-lt"/>
              </a:rPr>
              <a:t> information for EU companies about import conditions in third country markets</a:t>
            </a:r>
          </a:p>
        </p:txBody>
      </p:sp>
    </p:spTree>
    <p:extLst>
      <p:ext uri="{BB962C8B-B14F-4D97-AF65-F5344CB8AC3E}">
        <p14:creationId xmlns:p14="http://schemas.microsoft.com/office/powerpoint/2010/main" val="309989211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x-none" dirty="0">
                <a:latin typeface="+mn-lt"/>
              </a:rPr>
              <a:t>How to proceed?</a:t>
            </a:r>
          </a:p>
        </p:txBody>
      </p:sp>
      <p:sp>
        <p:nvSpPr>
          <p:cNvPr id="6147" name="Rectangle 3"/>
          <p:cNvSpPr>
            <a:spLocks noGrp="1" noChangeArrowheads="1"/>
          </p:cNvSpPr>
          <p:nvPr>
            <p:ph type="body" idx="1"/>
          </p:nvPr>
        </p:nvSpPr>
        <p:spPr>
          <a:xfrm>
            <a:off x="818950" y="2021306"/>
            <a:ext cx="10216195" cy="4502167"/>
          </a:xfrm>
        </p:spPr>
        <p:txBody>
          <a:bodyPr>
            <a:normAutofit/>
          </a:bodyPr>
          <a:lstStyle/>
          <a:p>
            <a:pPr marL="0" indent="0">
              <a:spcAft>
                <a:spcPts val="1200"/>
              </a:spcAft>
              <a:buNone/>
            </a:pPr>
            <a:r>
              <a:rPr lang="en-GB" altLang="x-none" b="1" dirty="0">
                <a:latin typeface="+mn-lt"/>
              </a:rPr>
              <a:t>Together with the client...</a:t>
            </a:r>
          </a:p>
          <a:p>
            <a:pPr>
              <a:spcAft>
                <a:spcPts val="1200"/>
              </a:spcAft>
            </a:pPr>
            <a:r>
              <a:rPr lang="en-GB" altLang="x-none" dirty="0">
                <a:latin typeface="+mn-lt"/>
              </a:rPr>
              <a:t>Discuss the objective(s) of the consulting report</a:t>
            </a:r>
          </a:p>
          <a:p>
            <a:pPr>
              <a:spcAft>
                <a:spcPts val="1200"/>
              </a:spcAft>
            </a:pPr>
            <a:r>
              <a:rPr lang="en-GB" altLang="x-none" dirty="0">
                <a:latin typeface="+mn-lt"/>
              </a:rPr>
              <a:t>Identify relevant issues/research questions</a:t>
            </a:r>
          </a:p>
          <a:p>
            <a:pPr>
              <a:spcAft>
                <a:spcPts val="1200"/>
              </a:spcAft>
            </a:pPr>
            <a:r>
              <a:rPr lang="en-GB" altLang="x-none" dirty="0">
                <a:latin typeface="+mn-lt"/>
              </a:rPr>
              <a:t>Agree on the type, format, and content of the report </a:t>
            </a:r>
          </a:p>
          <a:p>
            <a:pPr>
              <a:spcAft>
                <a:spcPts val="1200"/>
              </a:spcAft>
            </a:pPr>
            <a:r>
              <a:rPr lang="en-GB" altLang="x-none" dirty="0">
                <a:latin typeface="+mn-lt"/>
              </a:rPr>
              <a:t>Discuss the client’s expectations: check periodically that you and the client are on the same page</a:t>
            </a:r>
          </a:p>
        </p:txBody>
      </p:sp>
    </p:spTree>
    <p:extLst>
      <p:ext uri="{BB962C8B-B14F-4D97-AF65-F5344CB8AC3E}">
        <p14:creationId xmlns:p14="http://schemas.microsoft.com/office/powerpoint/2010/main" val="2610060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pPr eaLnBrk="1" hangingPunct="1"/>
            <a:r>
              <a:rPr lang="en-GB" altLang="x-none" dirty="0">
                <a:latin typeface="Calibri" panose="020F0502020204030204" pitchFamily="34" charset="0"/>
              </a:rPr>
              <a:t>Internal vs. External Consultants</a:t>
            </a:r>
          </a:p>
        </p:txBody>
      </p:sp>
      <p:sp>
        <p:nvSpPr>
          <p:cNvPr id="10243" name="Rectangle 4"/>
          <p:cNvSpPr>
            <a:spLocks noGrp="1" noChangeArrowheads="1"/>
          </p:cNvSpPr>
          <p:nvPr>
            <p:ph type="body" sz="half" idx="1"/>
          </p:nvPr>
        </p:nvSpPr>
        <p:spPr/>
        <p:txBody>
          <a:bodyPr/>
          <a:lstStyle/>
          <a:p>
            <a:pPr eaLnBrk="1" hangingPunct="1"/>
            <a:r>
              <a:rPr lang="en-GB" altLang="x-none" sz="2600" dirty="0">
                <a:latin typeface="Calibri" panose="020F0502020204030204" pitchFamily="34" charset="0"/>
              </a:rPr>
              <a:t>Always available</a:t>
            </a:r>
          </a:p>
          <a:p>
            <a:pPr eaLnBrk="1" hangingPunct="1"/>
            <a:r>
              <a:rPr lang="en-GB" altLang="x-none" sz="2600" dirty="0">
                <a:latin typeface="Calibri" panose="020F0502020204030204" pitchFamily="34" charset="0"/>
              </a:rPr>
              <a:t>More familiar with organisational culture</a:t>
            </a:r>
          </a:p>
          <a:p>
            <a:pPr eaLnBrk="1" hangingPunct="1"/>
            <a:r>
              <a:rPr lang="en-GB" altLang="x-none" sz="2600" dirty="0">
                <a:latin typeface="Calibri" panose="020F0502020204030204" pitchFamily="34" charset="0"/>
              </a:rPr>
              <a:t>Understands politics of getting thing done</a:t>
            </a:r>
          </a:p>
          <a:p>
            <a:pPr eaLnBrk="1" hangingPunct="1"/>
            <a:r>
              <a:rPr lang="en-GB" altLang="x-none" sz="2600" dirty="0">
                <a:latin typeface="Calibri" panose="020F0502020204030204" pitchFamily="34" charset="0"/>
              </a:rPr>
              <a:t>Must live with results</a:t>
            </a:r>
          </a:p>
        </p:txBody>
      </p:sp>
      <p:sp>
        <p:nvSpPr>
          <p:cNvPr id="10244" name="Rectangle 5"/>
          <p:cNvSpPr>
            <a:spLocks noGrp="1" noChangeArrowheads="1"/>
          </p:cNvSpPr>
          <p:nvPr>
            <p:ph type="body" sz="half" idx="2"/>
          </p:nvPr>
        </p:nvSpPr>
        <p:spPr/>
        <p:txBody>
          <a:bodyPr/>
          <a:lstStyle/>
          <a:p>
            <a:pPr eaLnBrk="1" hangingPunct="1"/>
            <a:r>
              <a:rPr lang="en-GB" altLang="x-none" sz="2600">
                <a:latin typeface="Calibri" panose="020F0502020204030204" pitchFamily="34" charset="0"/>
              </a:rPr>
              <a:t>Lots of experience with other companies</a:t>
            </a:r>
          </a:p>
          <a:p>
            <a:pPr eaLnBrk="1" hangingPunct="1"/>
            <a:r>
              <a:rPr lang="en-GB" altLang="x-none" sz="2600">
                <a:latin typeface="Calibri" panose="020F0502020204030204" pitchFamily="34" charset="0"/>
              </a:rPr>
              <a:t>Direct experience with similar problems</a:t>
            </a:r>
          </a:p>
          <a:p>
            <a:pPr eaLnBrk="1" hangingPunct="1"/>
            <a:r>
              <a:rPr lang="en-GB" altLang="x-none" sz="2600">
                <a:latin typeface="Calibri" panose="020F0502020204030204" pitchFamily="34" charset="0"/>
              </a:rPr>
              <a:t>Fresh perspective</a:t>
            </a:r>
          </a:p>
          <a:p>
            <a:pPr eaLnBrk="1" hangingPunct="1"/>
            <a:r>
              <a:rPr lang="en-GB" altLang="x-none" sz="2600">
                <a:latin typeface="Calibri" panose="020F0502020204030204" pitchFamily="34" charset="0"/>
              </a:rPr>
              <a:t>Cost effective</a:t>
            </a:r>
            <a:endParaRPr lang="en-GB" altLang="x-none" sz="2600" dirty="0">
              <a:latin typeface="Calibri" panose="020F0502020204030204" pitchFamily="34" charset="0"/>
            </a:endParaRPr>
          </a:p>
        </p:txBody>
      </p:sp>
      <p:pic>
        <p:nvPicPr>
          <p:cNvPr id="1024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751" y="5915025"/>
            <a:ext cx="9925049" cy="2619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2456517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x-none">
                <a:latin typeface="+mn-lt"/>
              </a:rPr>
              <a:t>How to proceed?</a:t>
            </a:r>
          </a:p>
        </p:txBody>
      </p:sp>
      <p:sp>
        <p:nvSpPr>
          <p:cNvPr id="6147" name="Rectangle 3"/>
          <p:cNvSpPr>
            <a:spLocks noGrp="1" noChangeArrowheads="1"/>
          </p:cNvSpPr>
          <p:nvPr>
            <p:ph type="body" idx="1"/>
          </p:nvPr>
        </p:nvSpPr>
        <p:spPr>
          <a:xfrm>
            <a:off x="838200" y="1925052"/>
            <a:ext cx="10515600" cy="4167739"/>
          </a:xfrm>
        </p:spPr>
        <p:txBody>
          <a:bodyPr>
            <a:normAutofit/>
          </a:bodyPr>
          <a:lstStyle/>
          <a:p>
            <a:pPr marL="0" indent="0">
              <a:spcAft>
                <a:spcPts val="1200"/>
              </a:spcAft>
              <a:buNone/>
            </a:pPr>
            <a:r>
              <a:rPr lang="en-GB" altLang="x-none" b="1" dirty="0">
                <a:latin typeface="+mn-lt"/>
              </a:rPr>
              <a:t>When discussing the report structure in your team...</a:t>
            </a:r>
          </a:p>
          <a:p>
            <a:pPr>
              <a:spcAft>
                <a:spcPts val="1200"/>
              </a:spcAft>
            </a:pPr>
            <a:r>
              <a:rPr lang="en-GB" altLang="x-none" dirty="0">
                <a:latin typeface="+mn-lt"/>
              </a:rPr>
              <a:t>Identify major issues of your report</a:t>
            </a:r>
            <a:br>
              <a:rPr lang="en-GB" altLang="x-none" dirty="0">
                <a:latin typeface="+mn-lt"/>
              </a:rPr>
            </a:br>
            <a:r>
              <a:rPr lang="en-GB" altLang="x-none" dirty="0">
                <a:latin typeface="+mn-lt"/>
                <a:sym typeface="Wingdings" panose="05000000000000000000" pitchFamily="2" charset="2"/>
              </a:rPr>
              <a:t> e.g. themes that are repeatedly raised</a:t>
            </a:r>
            <a:r>
              <a:rPr lang="en-GB" altLang="x-none" dirty="0">
                <a:latin typeface="+mn-lt"/>
              </a:rPr>
              <a:t> </a:t>
            </a:r>
          </a:p>
          <a:p>
            <a:pPr>
              <a:spcAft>
                <a:spcPts val="1200"/>
              </a:spcAft>
            </a:pPr>
            <a:r>
              <a:rPr lang="en-GB" altLang="x-none" dirty="0">
                <a:latin typeface="+mn-lt"/>
              </a:rPr>
              <a:t>Focus on issues that your client wants you to put attention on</a:t>
            </a:r>
          </a:p>
          <a:p>
            <a:pPr eaLnBrk="1" hangingPunct="1">
              <a:spcAft>
                <a:spcPts val="1200"/>
              </a:spcAft>
            </a:pPr>
            <a:r>
              <a:rPr lang="en-GB" altLang="x-none" dirty="0">
                <a:latin typeface="+mn-lt"/>
              </a:rPr>
              <a:t>Focus on “action” issues = issues that the client can change</a:t>
            </a:r>
            <a:br>
              <a:rPr lang="en-GB" altLang="x-none" dirty="0">
                <a:latin typeface="+mn-lt"/>
              </a:rPr>
            </a:br>
            <a:r>
              <a:rPr lang="en-GB" altLang="x-none" dirty="0">
                <a:latin typeface="+mn-lt"/>
                <a:sym typeface="Wingdings" panose="05000000000000000000" pitchFamily="2" charset="2"/>
              </a:rPr>
              <a:t> </a:t>
            </a:r>
            <a:r>
              <a:rPr lang="en-GB" altLang="x-none" dirty="0">
                <a:latin typeface="+mn-lt"/>
              </a:rPr>
              <a:t>clients and their employees want to see results</a:t>
            </a:r>
          </a:p>
        </p:txBody>
      </p:sp>
    </p:spTree>
    <p:extLst>
      <p:ext uri="{BB962C8B-B14F-4D97-AF65-F5344CB8AC3E}">
        <p14:creationId xmlns:p14="http://schemas.microsoft.com/office/powerpoint/2010/main" val="168854741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de-DE" altLang="x-none" dirty="0">
                <a:latin typeface="+mn-lt"/>
              </a:rPr>
              <a:t>References</a:t>
            </a:r>
            <a:endParaRPr lang="en-US" altLang="x-none" dirty="0">
              <a:latin typeface="+mn-lt"/>
            </a:endParaRPr>
          </a:p>
        </p:txBody>
      </p:sp>
      <p:sp>
        <p:nvSpPr>
          <p:cNvPr id="28675" name="Rectangle 3"/>
          <p:cNvSpPr>
            <a:spLocks noGrp="1" noChangeArrowheads="1"/>
          </p:cNvSpPr>
          <p:nvPr>
            <p:ph type="body" idx="1"/>
          </p:nvPr>
        </p:nvSpPr>
        <p:spPr>
          <a:xfrm>
            <a:off x="683216" y="1690688"/>
            <a:ext cx="10515600" cy="4720122"/>
          </a:xfrm>
        </p:spPr>
        <p:txBody>
          <a:bodyPr>
            <a:noAutofit/>
          </a:bodyPr>
          <a:lstStyle/>
          <a:p>
            <a:pPr>
              <a:lnSpc>
                <a:spcPct val="100000"/>
              </a:lnSpc>
              <a:defRPr/>
            </a:pPr>
            <a:r>
              <a:rPr lang="de-DE" altLang="x-none" sz="1600" dirty="0">
                <a:solidFill>
                  <a:schemeClr val="tx1"/>
                </a:solidFill>
                <a:latin typeface="+mn-lt"/>
              </a:rPr>
              <a:t>Auge, Lucy (</a:t>
            </a:r>
            <a:r>
              <a:rPr lang="de-DE" altLang="x-none" sz="1600" dirty="0" err="1">
                <a:solidFill>
                  <a:schemeClr val="tx1"/>
                </a:solidFill>
                <a:latin typeface="+mn-lt"/>
              </a:rPr>
              <a:t>Photographer</a:t>
            </a:r>
            <a:r>
              <a:rPr lang="de-DE" altLang="x-none" sz="1600" dirty="0">
                <a:solidFill>
                  <a:schemeClr val="tx1"/>
                </a:solidFill>
                <a:latin typeface="+mn-lt"/>
              </a:rPr>
              <a:t>). </a:t>
            </a:r>
            <a:r>
              <a:rPr lang="de-DE" altLang="x-none" sz="1600" i="1" dirty="0" err="1">
                <a:solidFill>
                  <a:schemeClr val="tx1"/>
                </a:solidFill>
                <a:latin typeface="+mn-lt"/>
              </a:rPr>
              <a:t>Russian</a:t>
            </a:r>
            <a:r>
              <a:rPr lang="de-DE" altLang="x-none" sz="1600" i="1" dirty="0">
                <a:solidFill>
                  <a:schemeClr val="tx1"/>
                </a:solidFill>
                <a:latin typeface="+mn-lt"/>
              </a:rPr>
              <a:t> Doll </a:t>
            </a:r>
            <a:r>
              <a:rPr lang="de-DE" altLang="x-none" sz="1600" i="1" dirty="0" err="1">
                <a:solidFill>
                  <a:schemeClr val="tx1"/>
                </a:solidFill>
                <a:latin typeface="+mn-lt"/>
              </a:rPr>
              <a:t>Organge</a:t>
            </a:r>
            <a:r>
              <a:rPr lang="de-DE" altLang="x-none" sz="1600" i="1" dirty="0">
                <a:solidFill>
                  <a:schemeClr val="tx1"/>
                </a:solidFill>
                <a:latin typeface="+mn-lt"/>
              </a:rPr>
              <a:t> </a:t>
            </a:r>
            <a:r>
              <a:rPr lang="de-DE" altLang="x-none" sz="1600" dirty="0">
                <a:solidFill>
                  <a:schemeClr val="tx1"/>
                </a:solidFill>
                <a:latin typeface="+mn-lt"/>
              </a:rPr>
              <a:t>[digital </a:t>
            </a:r>
            <a:r>
              <a:rPr lang="de-DE" altLang="x-none" sz="1600" dirty="0" err="1">
                <a:solidFill>
                  <a:schemeClr val="tx1"/>
                </a:solidFill>
                <a:latin typeface="+mn-lt"/>
              </a:rPr>
              <a:t>image</a:t>
            </a:r>
            <a:r>
              <a:rPr lang="de-DE" altLang="x-none" sz="1600" dirty="0">
                <a:solidFill>
                  <a:schemeClr val="tx1"/>
                </a:solidFill>
                <a:latin typeface="+mn-lt"/>
              </a:rPr>
              <a:t>]. URL: https://ccsearch.creativecommons.org/photos/98422eee-02fc-477f-a496-e427421e71c7</a:t>
            </a:r>
          </a:p>
          <a:p>
            <a:pPr>
              <a:lnSpc>
                <a:spcPct val="100000"/>
              </a:lnSpc>
              <a:defRPr/>
            </a:pPr>
            <a:r>
              <a:rPr lang="hr-HR" altLang="x-none" sz="1600" dirty="0">
                <a:solidFill>
                  <a:schemeClr val="tx1"/>
                </a:solidFill>
                <a:latin typeface="+mn-lt"/>
              </a:rPr>
              <a:t>Blake, R. R. &amp; </a:t>
            </a:r>
            <a:r>
              <a:rPr lang="hr-HR" altLang="x-none" sz="1600" dirty="0" err="1">
                <a:solidFill>
                  <a:schemeClr val="tx1"/>
                </a:solidFill>
                <a:latin typeface="+mn-lt"/>
              </a:rPr>
              <a:t>Srygley</a:t>
            </a:r>
            <a:r>
              <a:rPr lang="hr-HR" altLang="x-none" sz="1600" dirty="0">
                <a:solidFill>
                  <a:schemeClr val="tx1"/>
                </a:solidFill>
                <a:latin typeface="+mn-lt"/>
              </a:rPr>
              <a:t> Mouton, J. (1978). Toward a General Theory of Consultation, </a:t>
            </a:r>
            <a:r>
              <a:rPr lang="hr-HR" altLang="x-none" sz="1600" i="1" dirty="0">
                <a:solidFill>
                  <a:schemeClr val="tx1"/>
                </a:solidFill>
                <a:latin typeface="+mn-lt"/>
              </a:rPr>
              <a:t>Personnel and Giudance Journal</a:t>
            </a:r>
            <a:r>
              <a:rPr lang="de-DE" altLang="x-none" sz="1600" dirty="0">
                <a:solidFill>
                  <a:schemeClr val="tx1"/>
                </a:solidFill>
                <a:latin typeface="+mn-lt"/>
              </a:rPr>
              <a:t>.</a:t>
            </a:r>
          </a:p>
          <a:p>
            <a:pPr>
              <a:lnSpc>
                <a:spcPct val="80000"/>
              </a:lnSpc>
              <a:defRPr/>
            </a:pPr>
            <a:r>
              <a:rPr lang="hr-HR" altLang="x-none" sz="1600" dirty="0">
                <a:solidFill>
                  <a:schemeClr val="tx1"/>
                </a:solidFill>
                <a:latin typeface="+mn-lt"/>
              </a:rPr>
              <a:t>Carnegie Mellon University</a:t>
            </a:r>
            <a:r>
              <a:rPr lang="de-DE" altLang="x-none" sz="1600" dirty="0">
                <a:solidFill>
                  <a:schemeClr val="tx1"/>
                </a:solidFill>
                <a:latin typeface="+mn-lt"/>
              </a:rPr>
              <a:t> (2018). </a:t>
            </a:r>
            <a:r>
              <a:rPr lang="de-DE" altLang="x-none" sz="1600" i="1" dirty="0">
                <a:solidFill>
                  <a:schemeClr val="tx1"/>
                </a:solidFill>
                <a:latin typeface="+mn-lt"/>
              </a:rPr>
              <a:t>Consulting Reports: </a:t>
            </a:r>
            <a:r>
              <a:rPr lang="de-DE" altLang="x-none" sz="1600" i="1" dirty="0" err="1">
                <a:solidFill>
                  <a:schemeClr val="tx1"/>
                </a:solidFill>
                <a:latin typeface="+mn-lt"/>
              </a:rPr>
              <a:t>Purpose</a:t>
            </a:r>
            <a:r>
              <a:rPr lang="de-DE" altLang="x-none" sz="1600" i="1" dirty="0">
                <a:solidFill>
                  <a:schemeClr val="tx1"/>
                </a:solidFill>
                <a:latin typeface="+mn-lt"/>
              </a:rPr>
              <a:t>, Value, </a:t>
            </a:r>
            <a:r>
              <a:rPr lang="de-DE" altLang="x-none" sz="1600" i="1" dirty="0" err="1">
                <a:solidFill>
                  <a:schemeClr val="tx1"/>
                </a:solidFill>
                <a:latin typeface="+mn-lt"/>
              </a:rPr>
              <a:t>and</a:t>
            </a:r>
            <a:r>
              <a:rPr lang="de-DE" altLang="x-none" sz="1600" i="1" dirty="0">
                <a:solidFill>
                  <a:schemeClr val="tx1"/>
                </a:solidFill>
                <a:latin typeface="+mn-lt"/>
              </a:rPr>
              <a:t> </a:t>
            </a:r>
            <a:r>
              <a:rPr lang="de-DE" altLang="x-none" sz="1600" i="1" dirty="0" err="1">
                <a:solidFill>
                  <a:schemeClr val="tx1"/>
                </a:solidFill>
                <a:latin typeface="+mn-lt"/>
              </a:rPr>
              <a:t>How</a:t>
            </a:r>
            <a:r>
              <a:rPr lang="de-DE" altLang="x-none" sz="1600" i="1" dirty="0">
                <a:solidFill>
                  <a:schemeClr val="tx1"/>
                </a:solidFill>
                <a:latin typeface="+mn-lt"/>
              </a:rPr>
              <a:t> </a:t>
            </a:r>
            <a:r>
              <a:rPr lang="de-DE" altLang="x-none" sz="1600" i="1" dirty="0" err="1">
                <a:solidFill>
                  <a:schemeClr val="tx1"/>
                </a:solidFill>
                <a:latin typeface="+mn-lt"/>
              </a:rPr>
              <a:t>To</a:t>
            </a:r>
            <a:r>
              <a:rPr lang="de-DE" altLang="x-none" sz="1600" i="1" dirty="0">
                <a:solidFill>
                  <a:schemeClr val="tx1"/>
                </a:solidFill>
                <a:latin typeface="+mn-lt"/>
              </a:rPr>
              <a:t> Review</a:t>
            </a:r>
            <a:r>
              <a:rPr lang="de-DE" altLang="x-none" sz="1600" dirty="0">
                <a:solidFill>
                  <a:schemeClr val="tx1"/>
                </a:solidFill>
                <a:latin typeface="+mn-lt"/>
              </a:rPr>
              <a:t>.</a:t>
            </a:r>
            <a:r>
              <a:rPr lang="hr-HR" altLang="x-none" sz="1600" dirty="0">
                <a:solidFill>
                  <a:schemeClr val="tx1"/>
                </a:solidFill>
                <a:latin typeface="+mn-lt"/>
              </a:rPr>
              <a:t> URL: </a:t>
            </a:r>
            <a:r>
              <a:rPr lang="de-DE" altLang="x-none" sz="1600" dirty="0">
                <a:solidFill>
                  <a:schemeClr val="tx1"/>
                </a:solidFill>
                <a:latin typeface="+mn-lt"/>
              </a:rPr>
              <a:t>h</a:t>
            </a:r>
            <a:r>
              <a:rPr lang="hr-HR" altLang="x-none" sz="1600" dirty="0">
                <a:solidFill>
                  <a:schemeClr val="tx1"/>
                </a:solidFill>
                <a:latin typeface="+mn-lt"/>
              </a:rPr>
              <a:t>ttps://www.cmu.edu/tcinc/students/course_documents/11/ReviewerGuidelines.pdf</a:t>
            </a:r>
            <a:endParaRPr lang="de-DE" altLang="x-none" sz="1600" dirty="0">
              <a:solidFill>
                <a:schemeClr val="tx1"/>
              </a:solidFill>
              <a:latin typeface="+mn-lt"/>
            </a:endParaRPr>
          </a:p>
          <a:p>
            <a:pPr>
              <a:lnSpc>
                <a:spcPct val="80000"/>
              </a:lnSpc>
              <a:defRPr/>
            </a:pPr>
            <a:r>
              <a:rPr lang="hr-HR" altLang="x-none" sz="1600" dirty="0">
                <a:solidFill>
                  <a:schemeClr val="tx1"/>
                </a:solidFill>
                <a:latin typeface="+mn-lt"/>
              </a:rPr>
              <a:t>Czerniewska, F. (2004)</a:t>
            </a:r>
            <a:r>
              <a:rPr lang="de-DE" altLang="x-none" sz="1600" dirty="0">
                <a:solidFill>
                  <a:schemeClr val="tx1"/>
                </a:solidFill>
                <a:latin typeface="+mn-lt"/>
              </a:rPr>
              <a:t>.  </a:t>
            </a:r>
            <a:r>
              <a:rPr lang="hr-HR" altLang="x-none" sz="1600" dirty="0">
                <a:solidFill>
                  <a:schemeClr val="tx1"/>
                </a:solidFill>
                <a:latin typeface="+mn-lt"/>
              </a:rPr>
              <a:t>What Sets Excellent Consulting </a:t>
            </a:r>
            <a:r>
              <a:rPr lang="hr-HR" altLang="x-none" sz="1600" dirty="0" err="1">
                <a:solidFill>
                  <a:schemeClr val="tx1"/>
                </a:solidFill>
                <a:latin typeface="+mn-lt"/>
              </a:rPr>
              <a:t>Apart</a:t>
            </a:r>
            <a:r>
              <a:rPr lang="hr-HR" altLang="x-none" sz="1600" dirty="0">
                <a:solidFill>
                  <a:schemeClr val="tx1"/>
                </a:solidFill>
                <a:latin typeface="+mn-lt"/>
              </a:rPr>
              <a:t>? </a:t>
            </a:r>
            <a:r>
              <a:rPr lang="hr-HR" altLang="x-none" sz="1600" i="1" dirty="0" err="1">
                <a:solidFill>
                  <a:schemeClr val="tx1"/>
                </a:solidFill>
                <a:latin typeface="+mn-lt"/>
              </a:rPr>
              <a:t>Consulting</a:t>
            </a:r>
            <a:r>
              <a:rPr lang="hr-HR" altLang="x-none" sz="1600" i="1" dirty="0">
                <a:solidFill>
                  <a:schemeClr val="tx1"/>
                </a:solidFill>
                <a:latin typeface="+mn-lt"/>
              </a:rPr>
              <a:t> to Management, 15,3</a:t>
            </a:r>
            <a:r>
              <a:rPr lang="de-DE" altLang="x-none" sz="1600" i="1" dirty="0">
                <a:solidFill>
                  <a:schemeClr val="tx1"/>
                </a:solidFill>
                <a:latin typeface="+mn-lt"/>
              </a:rPr>
              <a:t>.</a:t>
            </a:r>
          </a:p>
          <a:p>
            <a:pPr>
              <a:lnSpc>
                <a:spcPct val="80000"/>
              </a:lnSpc>
              <a:defRPr/>
            </a:pPr>
            <a:r>
              <a:rPr lang="en-US" sz="1600" dirty="0">
                <a:solidFill>
                  <a:schemeClr val="tx1"/>
                </a:solidFill>
                <a:latin typeface="+mn-lt"/>
              </a:rPr>
              <a:t>Decker, C. &amp; Werner, R. (2016). Academic Research and Writing: A Concise Introduction. ICADEMICUS: Frankfurt am Main.</a:t>
            </a:r>
          </a:p>
          <a:p>
            <a:pPr eaLnBrk="1" hangingPunct="1">
              <a:lnSpc>
                <a:spcPct val="80000"/>
              </a:lnSpc>
              <a:defRPr/>
            </a:pPr>
            <a:r>
              <a:rPr lang="hr-HR" altLang="x-none" sz="1600" dirty="0" err="1">
                <a:solidFill>
                  <a:schemeClr val="tx1"/>
                </a:solidFill>
                <a:latin typeface="+mn-lt"/>
              </a:rPr>
              <a:t>Hariharan</a:t>
            </a:r>
            <a:r>
              <a:rPr lang="hr-HR" altLang="x-none" sz="1600" dirty="0">
                <a:solidFill>
                  <a:schemeClr val="tx1"/>
                </a:solidFill>
                <a:latin typeface="+mn-lt"/>
              </a:rPr>
              <a:t>, S. (2010). Managing the BCAP Spring Consulting Project, bilješke s predavanja</a:t>
            </a:r>
            <a:r>
              <a:rPr lang="de-DE" altLang="x-none" sz="1600" dirty="0">
                <a:solidFill>
                  <a:schemeClr val="tx1"/>
                </a:solidFill>
                <a:latin typeface="+mn-lt"/>
              </a:rPr>
              <a:t>.</a:t>
            </a:r>
            <a:endParaRPr lang="hr-HR" altLang="x-none" sz="1600" dirty="0">
              <a:solidFill>
                <a:schemeClr val="tx1"/>
              </a:solidFill>
              <a:latin typeface="+mn-lt"/>
            </a:endParaRPr>
          </a:p>
          <a:p>
            <a:pPr>
              <a:lnSpc>
                <a:spcPct val="80000"/>
              </a:lnSpc>
              <a:defRPr/>
            </a:pPr>
            <a:r>
              <a:rPr lang="hr-HR" altLang="x-none" sz="1600" dirty="0">
                <a:solidFill>
                  <a:schemeClr val="tx1"/>
                </a:solidFill>
                <a:latin typeface="+mn-lt"/>
              </a:rPr>
              <a:t>Kurpius, D. &amp; Robinson, S. E. (1978). An Overview of Consultation, </a:t>
            </a:r>
            <a:r>
              <a:rPr lang="hr-HR" altLang="x-none" sz="1600" i="1" dirty="0">
                <a:solidFill>
                  <a:schemeClr val="tx1"/>
                </a:solidFill>
                <a:latin typeface="+mn-lt"/>
              </a:rPr>
              <a:t>Personnel and Guidance Journal</a:t>
            </a:r>
            <a:r>
              <a:rPr lang="de-DE" altLang="x-none" sz="1600" dirty="0">
                <a:solidFill>
                  <a:schemeClr val="tx1"/>
                </a:solidFill>
                <a:latin typeface="+mn-lt"/>
              </a:rPr>
              <a:t>.</a:t>
            </a:r>
            <a:endParaRPr lang="hr-HR" altLang="x-none" sz="1600" dirty="0">
              <a:solidFill>
                <a:schemeClr val="tx1"/>
              </a:solidFill>
              <a:latin typeface="+mn-lt"/>
            </a:endParaRPr>
          </a:p>
          <a:p>
            <a:pPr>
              <a:lnSpc>
                <a:spcPct val="80000"/>
              </a:lnSpc>
              <a:defRPr/>
            </a:pPr>
            <a:r>
              <a:rPr lang="hr-HR" altLang="x-none" sz="1600" dirty="0">
                <a:solidFill>
                  <a:schemeClr val="tx1"/>
                </a:solidFill>
                <a:latin typeface="+mn-lt"/>
              </a:rPr>
              <a:t>Kurtz, J. M. (2010). The Consulting Process, Problem Definition and Benchmarking, bilješke s predavanja</a:t>
            </a:r>
            <a:r>
              <a:rPr lang="de-DE" altLang="x-none" sz="1600" dirty="0">
                <a:solidFill>
                  <a:schemeClr val="tx1"/>
                </a:solidFill>
                <a:latin typeface="+mn-lt"/>
              </a:rPr>
              <a:t>.</a:t>
            </a:r>
          </a:p>
        </p:txBody>
      </p:sp>
    </p:spTree>
    <p:extLst>
      <p:ext uri="{BB962C8B-B14F-4D97-AF65-F5344CB8AC3E}">
        <p14:creationId xmlns:p14="http://schemas.microsoft.com/office/powerpoint/2010/main" val="36444524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latin typeface="+mn-lt"/>
              </a:rPr>
              <a:t>References</a:t>
            </a:r>
          </a:p>
        </p:txBody>
      </p:sp>
      <p:sp>
        <p:nvSpPr>
          <p:cNvPr id="3" name="Inhaltsplatzhalter 2"/>
          <p:cNvSpPr>
            <a:spLocks noGrp="1"/>
          </p:cNvSpPr>
          <p:nvPr>
            <p:ph idx="1"/>
          </p:nvPr>
        </p:nvSpPr>
        <p:spPr>
          <a:xfrm>
            <a:off x="838200" y="1690688"/>
            <a:ext cx="10515600" cy="4351338"/>
          </a:xfrm>
        </p:spPr>
        <p:txBody>
          <a:bodyPr>
            <a:normAutofit/>
          </a:bodyPr>
          <a:lstStyle/>
          <a:p>
            <a:r>
              <a:rPr lang="hr-HR" altLang="x-none" sz="1600" dirty="0">
                <a:solidFill>
                  <a:schemeClr val="tx1"/>
                </a:solidFill>
                <a:latin typeface="+mn-lt"/>
              </a:rPr>
              <a:t>Nash, P. &amp; </a:t>
            </a:r>
            <a:r>
              <a:rPr lang="hr-HR" altLang="x-none" sz="1600" dirty="0" err="1">
                <a:solidFill>
                  <a:schemeClr val="tx1"/>
                </a:solidFill>
                <a:latin typeface="+mn-lt"/>
              </a:rPr>
              <a:t>Nader</a:t>
            </a:r>
            <a:r>
              <a:rPr lang="hr-HR" altLang="x-none" sz="1600" dirty="0">
                <a:solidFill>
                  <a:schemeClr val="tx1"/>
                </a:solidFill>
                <a:latin typeface="+mn-lt"/>
              </a:rPr>
              <a:t>, F. P. (1990). Ten</a:t>
            </a:r>
            <a:r>
              <a:rPr lang="de-DE" altLang="x-none" sz="1600" dirty="0">
                <a:solidFill>
                  <a:schemeClr val="tx1"/>
                </a:solidFill>
                <a:latin typeface="+mn-lt"/>
              </a:rPr>
              <a:t> </a:t>
            </a:r>
            <a:r>
              <a:rPr lang="hr-HR" altLang="x-none" sz="1600" dirty="0">
                <a:solidFill>
                  <a:schemeClr val="tx1"/>
                </a:solidFill>
                <a:latin typeface="+mn-lt"/>
              </a:rPr>
              <a:t> Guidelines for Effective Consulting, </a:t>
            </a:r>
            <a:r>
              <a:rPr lang="hr-HR" altLang="x-none" sz="1600" i="1" dirty="0">
                <a:solidFill>
                  <a:schemeClr val="tx1"/>
                </a:solidFill>
                <a:latin typeface="+mn-lt"/>
              </a:rPr>
              <a:t>Small Business Forum, </a:t>
            </a:r>
            <a:r>
              <a:rPr lang="hr-HR" altLang="x-none" sz="1600" i="1" dirty="0" err="1">
                <a:solidFill>
                  <a:schemeClr val="tx1"/>
                </a:solidFill>
                <a:latin typeface="+mn-lt"/>
              </a:rPr>
              <a:t>Fall</a:t>
            </a:r>
            <a:r>
              <a:rPr lang="de-DE" altLang="x-none" sz="1600" i="1" dirty="0">
                <a:solidFill>
                  <a:schemeClr val="tx1"/>
                </a:solidFill>
                <a:latin typeface="+mn-lt"/>
              </a:rPr>
              <a:t>.</a:t>
            </a:r>
            <a:endParaRPr lang="en-US" altLang="x-none" sz="1600" i="1" dirty="0">
              <a:solidFill>
                <a:schemeClr val="tx1"/>
              </a:solidFill>
              <a:latin typeface="+mn-lt"/>
            </a:endParaRPr>
          </a:p>
          <a:p>
            <a:pPr>
              <a:lnSpc>
                <a:spcPct val="100000"/>
              </a:lnSpc>
            </a:pPr>
            <a:r>
              <a:rPr lang="en-US" sz="1600" dirty="0">
                <a:solidFill>
                  <a:schemeClr val="tx1"/>
                </a:solidFill>
                <a:latin typeface="+mn-lt"/>
              </a:rPr>
              <a:t>Saunders, M., Lewis, P. &amp; Thornhill, A. (2009). Research Methods for Business Students. Fifth Edition. Pearson: Essex.</a:t>
            </a:r>
          </a:p>
          <a:p>
            <a:r>
              <a:rPr lang="hr-HR" altLang="x-none" sz="1600" dirty="0">
                <a:solidFill>
                  <a:schemeClr val="tx1"/>
                </a:solidFill>
                <a:latin typeface="+mn-lt"/>
              </a:rPr>
              <a:t>Schein, E. H. (1978). The Role of the Consultant Content Expert or Process Facilitator, </a:t>
            </a:r>
            <a:r>
              <a:rPr lang="hr-HR" altLang="x-none" sz="1600" i="1" dirty="0">
                <a:solidFill>
                  <a:schemeClr val="tx1"/>
                </a:solidFill>
                <a:latin typeface="+mn-lt"/>
              </a:rPr>
              <a:t>Personnel and Guidance Journal</a:t>
            </a:r>
            <a:r>
              <a:rPr lang="de-DE" altLang="x-none" sz="1600" i="1" dirty="0">
                <a:solidFill>
                  <a:schemeClr val="tx1"/>
                </a:solidFill>
                <a:latin typeface="+mn-lt"/>
              </a:rPr>
              <a:t>.</a:t>
            </a:r>
            <a:endParaRPr lang="hr-HR" altLang="x-none" sz="1600" i="1" dirty="0">
              <a:solidFill>
                <a:schemeClr val="tx1"/>
              </a:solidFill>
              <a:latin typeface="+mn-lt"/>
            </a:endParaRPr>
          </a:p>
          <a:p>
            <a:r>
              <a:rPr lang="hr-HR" altLang="x-none" sz="1600" dirty="0">
                <a:solidFill>
                  <a:schemeClr val="tx1"/>
                </a:solidFill>
                <a:latin typeface="+mn-lt"/>
              </a:rPr>
              <a:t>Stevenson, H. H. &amp; </a:t>
            </a:r>
            <a:r>
              <a:rPr lang="hr-HR" altLang="x-none" sz="1600" dirty="0" err="1">
                <a:solidFill>
                  <a:schemeClr val="tx1"/>
                </a:solidFill>
                <a:latin typeface="+mn-lt"/>
              </a:rPr>
              <a:t>Sahlman</a:t>
            </a:r>
            <a:r>
              <a:rPr lang="hr-HR" altLang="x-none" sz="1600" dirty="0">
                <a:solidFill>
                  <a:schemeClr val="tx1"/>
                </a:solidFill>
                <a:latin typeface="+mn-lt"/>
              </a:rPr>
              <a:t>, W. A. (1988). How Small Companies Should Handle Advisers, </a:t>
            </a:r>
            <a:r>
              <a:rPr lang="hr-HR" altLang="x-none" sz="1600" i="1" dirty="0">
                <a:solidFill>
                  <a:schemeClr val="tx1"/>
                </a:solidFill>
                <a:latin typeface="+mn-lt"/>
              </a:rPr>
              <a:t>Harvard Business Review, March-April</a:t>
            </a:r>
            <a:r>
              <a:rPr lang="de-DE" altLang="x-none" sz="1600" dirty="0">
                <a:solidFill>
                  <a:schemeClr val="tx1"/>
                </a:solidFill>
                <a:latin typeface="+mn-lt"/>
              </a:rPr>
              <a:t>.</a:t>
            </a:r>
            <a:endParaRPr lang="hr-HR" altLang="x-none" sz="1600" dirty="0">
              <a:solidFill>
                <a:schemeClr val="tx1"/>
              </a:solidFill>
              <a:latin typeface="+mn-lt"/>
            </a:endParaRPr>
          </a:p>
          <a:p>
            <a:r>
              <a:rPr lang="hr-HR" altLang="x-none" sz="1600" dirty="0">
                <a:solidFill>
                  <a:schemeClr val="tx1"/>
                </a:solidFill>
                <a:latin typeface="+mn-lt"/>
              </a:rPr>
              <a:t>Stroh, L. K. &amp;  Johnson, H. H.</a:t>
            </a:r>
            <a:r>
              <a:rPr lang="de-DE" altLang="x-none" sz="1600" dirty="0">
                <a:solidFill>
                  <a:schemeClr val="tx1"/>
                </a:solidFill>
                <a:latin typeface="+mn-lt"/>
              </a:rPr>
              <a:t> (2006).</a:t>
            </a:r>
            <a:r>
              <a:rPr lang="hr-HR" altLang="x-none" sz="1600" dirty="0">
                <a:solidFill>
                  <a:schemeClr val="tx1"/>
                </a:solidFill>
                <a:latin typeface="+mn-lt"/>
              </a:rPr>
              <a:t> The Basic Principles of Effective Consulting, Lawrence Erlbaum Associates Publishers, London.</a:t>
            </a:r>
            <a:endParaRPr lang="de-DE" altLang="x-none" sz="1600" dirty="0">
              <a:solidFill>
                <a:schemeClr val="tx1"/>
              </a:solidFill>
              <a:latin typeface="+mn-lt"/>
            </a:endParaRPr>
          </a:p>
          <a:p>
            <a:pPr>
              <a:lnSpc>
                <a:spcPct val="80000"/>
              </a:lnSpc>
              <a:defRPr/>
            </a:pPr>
            <a:r>
              <a:rPr lang="hr-HR" altLang="x-none" sz="1600" dirty="0">
                <a:solidFill>
                  <a:schemeClr val="tx1"/>
                </a:solidFill>
                <a:latin typeface="+mn-lt"/>
              </a:rPr>
              <a:t>Turner, A. N. (1982). Consulting is more than giving advice, </a:t>
            </a:r>
            <a:r>
              <a:rPr lang="hr-HR" altLang="x-none" sz="1600" i="1" dirty="0">
                <a:solidFill>
                  <a:schemeClr val="tx1"/>
                </a:solidFill>
                <a:latin typeface="+mn-lt"/>
              </a:rPr>
              <a:t>Harvard Business Review, September-October</a:t>
            </a:r>
            <a:r>
              <a:rPr lang="de-DE" altLang="x-none" sz="1600" i="1" dirty="0">
                <a:solidFill>
                  <a:schemeClr val="tx1"/>
                </a:solidFill>
                <a:latin typeface="+mn-lt"/>
              </a:rPr>
              <a:t>.</a:t>
            </a:r>
          </a:p>
          <a:p>
            <a:pPr>
              <a:lnSpc>
                <a:spcPct val="80000"/>
              </a:lnSpc>
              <a:defRPr/>
            </a:pPr>
            <a:r>
              <a:rPr lang="en-US" altLang="x-none" sz="1600" i="1" dirty="0">
                <a:solidFill>
                  <a:schemeClr val="tx1"/>
                </a:solidFill>
                <a:latin typeface="+mn-lt"/>
              </a:rPr>
              <a:t>Zhang, Ran W. (2017). What’s the difference between ‚research aim‘, ‚research objective‘, research question‘, and ‚investigative question‘? URL: https://www.youtube.com/watch?v=ujKIM59hy9I </a:t>
            </a:r>
            <a:endParaRPr lang="de-DE" altLang="x-none" sz="1600" i="1" dirty="0">
              <a:solidFill>
                <a:schemeClr val="tx1"/>
              </a:solidFill>
              <a:latin typeface="+mn-lt"/>
            </a:endParaRPr>
          </a:p>
          <a:p>
            <a:pPr>
              <a:lnSpc>
                <a:spcPct val="80000"/>
              </a:lnSpc>
              <a:defRPr/>
            </a:pPr>
            <a:endParaRPr lang="hr-HR" altLang="x-none" sz="1600" dirty="0">
              <a:latin typeface="+mn-lt"/>
            </a:endParaRPr>
          </a:p>
          <a:p>
            <a:endParaRPr lang="en-US" sz="1600" dirty="0">
              <a:latin typeface="+mn-lt"/>
            </a:endParaRPr>
          </a:p>
          <a:p>
            <a:endParaRPr lang="de-DE" sz="1600" dirty="0">
              <a:latin typeface="+mn-lt"/>
            </a:endParaRPr>
          </a:p>
        </p:txBody>
      </p:sp>
    </p:spTree>
    <p:extLst>
      <p:ext uri="{BB962C8B-B14F-4D97-AF65-F5344CB8AC3E}">
        <p14:creationId xmlns:p14="http://schemas.microsoft.com/office/powerpoint/2010/main" val="3685636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x-none">
                <a:latin typeface="Calibri" panose="020F0502020204030204" pitchFamily="34" charset="0"/>
              </a:rPr>
              <a:t>Why are consultants used?</a:t>
            </a:r>
            <a:endParaRPr lang="en-GB" altLang="x-none" dirty="0">
              <a:latin typeface="Calibri" panose="020F0502020204030204" pitchFamily="34" charset="0"/>
            </a:endParaRPr>
          </a:p>
        </p:txBody>
      </p:sp>
      <p:sp>
        <p:nvSpPr>
          <p:cNvPr id="10243" name="Rectangle 3"/>
          <p:cNvSpPr>
            <a:spLocks noGrp="1" noChangeArrowheads="1"/>
          </p:cNvSpPr>
          <p:nvPr>
            <p:ph type="body" idx="1"/>
          </p:nvPr>
        </p:nvSpPr>
        <p:spPr/>
        <p:txBody>
          <a:bodyPr/>
          <a:lstStyle/>
          <a:p>
            <a:pPr eaLnBrk="1" hangingPunct="1">
              <a:buFont typeface="Wingdings" panose="05000000000000000000" pitchFamily="2" charset="2"/>
              <a:buChar char="v"/>
              <a:defRPr/>
            </a:pPr>
            <a:r>
              <a:rPr lang="en-GB" altLang="x-none" dirty="0">
                <a:latin typeface="Calibri" panose="020F0502020204030204" pitchFamily="34" charset="0"/>
              </a:rPr>
              <a:t>Achieve organisational purposes and objectives</a:t>
            </a:r>
          </a:p>
          <a:p>
            <a:pPr eaLnBrk="1" hangingPunct="1">
              <a:buFont typeface="Wingdings" panose="05000000000000000000" pitchFamily="2" charset="2"/>
              <a:buChar char="v"/>
              <a:defRPr/>
            </a:pPr>
            <a:r>
              <a:rPr lang="en-GB" altLang="x-none" dirty="0">
                <a:latin typeface="Calibri" panose="020F0502020204030204" pitchFamily="34" charset="0"/>
              </a:rPr>
              <a:t>Solve management and business problems</a:t>
            </a:r>
          </a:p>
          <a:p>
            <a:pPr eaLnBrk="1" hangingPunct="1">
              <a:buFont typeface="Wingdings" panose="05000000000000000000" pitchFamily="2" charset="2"/>
              <a:buChar char="v"/>
              <a:defRPr/>
            </a:pPr>
            <a:r>
              <a:rPr lang="en-GB" altLang="x-none" dirty="0">
                <a:latin typeface="Calibri" panose="020F0502020204030204" pitchFamily="34" charset="0"/>
              </a:rPr>
              <a:t>Identify and seize new opportunities</a:t>
            </a:r>
          </a:p>
          <a:p>
            <a:pPr eaLnBrk="1" hangingPunct="1">
              <a:buFont typeface="Wingdings" panose="05000000000000000000" pitchFamily="2" charset="2"/>
              <a:buChar char="v"/>
              <a:defRPr/>
            </a:pPr>
            <a:r>
              <a:rPr lang="en-GB" altLang="x-none" dirty="0">
                <a:latin typeface="Calibri" panose="020F0502020204030204" pitchFamily="34" charset="0"/>
              </a:rPr>
              <a:t>Enhance learning</a:t>
            </a:r>
          </a:p>
          <a:p>
            <a:pPr eaLnBrk="1" hangingPunct="1">
              <a:buFont typeface="Wingdings" panose="05000000000000000000" pitchFamily="2" charset="2"/>
              <a:buChar char="v"/>
              <a:defRPr/>
            </a:pPr>
            <a:r>
              <a:rPr lang="en-GB" altLang="x-none" dirty="0">
                <a:latin typeface="Calibri" panose="020F0502020204030204" pitchFamily="34" charset="0"/>
              </a:rPr>
              <a:t>Implement changes</a:t>
            </a:r>
          </a:p>
          <a:p>
            <a:pPr eaLnBrk="1" hangingPunct="1">
              <a:defRPr/>
            </a:pPr>
            <a:endParaRPr lang="en-GB" altLang="x-none" dirty="0">
              <a:latin typeface="Calibri" panose="020F0502020204030204" pitchFamily="34" charset="0"/>
            </a:endParaRPr>
          </a:p>
          <a:p>
            <a:pPr marL="0" indent="0" eaLnBrk="1" hangingPunct="1">
              <a:buFont typeface="Wingdings" pitchFamily="2" charset="2"/>
              <a:buNone/>
              <a:defRPr/>
            </a:pPr>
            <a:endParaRPr lang="en-GB" altLang="x-none" dirty="0">
              <a:latin typeface="Calibri" panose="020F0502020204030204" pitchFamily="34" charset="0"/>
            </a:endParaRPr>
          </a:p>
        </p:txBody>
      </p:sp>
      <p:pic>
        <p:nvPicPr>
          <p:cNvPr id="1126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667" y="5661025"/>
            <a:ext cx="9762067" cy="2619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16851815"/>
      </p:ext>
    </p:extLst>
  </p:cSld>
  <p:clrMapOvr>
    <a:masterClrMapping/>
  </p:clrMapOvr>
</p:sld>
</file>

<file path=ppt/theme/theme1.xml><?xml version="1.0" encoding="utf-8"?>
<a:theme xmlns:a="http://schemas.openxmlformats.org/drawingml/2006/main" name="PowerPoint Template - INTENS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DDD96114-6485-4712-A2E5-F80BEEB2F904}" vid="{E763CF33-CB39-41AA-926E-C2936AC49055}"/>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 Template - INTENSE</Template>
  <TotalTime>0</TotalTime>
  <Words>4349</Words>
  <Application>Microsoft Office PowerPoint</Application>
  <PresentationFormat>Breitbild</PresentationFormat>
  <Paragraphs>462</Paragraphs>
  <Slides>82</Slides>
  <Notes>6</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1</vt:i4>
      </vt:variant>
      <vt:variant>
        <vt:lpstr>Folientitel</vt:lpstr>
      </vt:variant>
      <vt:variant>
        <vt:i4>82</vt:i4>
      </vt:variant>
    </vt:vector>
  </HeadingPairs>
  <TitlesOfParts>
    <vt:vector size="90" baseType="lpstr">
      <vt:lpstr>Adobe Fan Heiti Std B</vt:lpstr>
      <vt:lpstr>Arial</vt:lpstr>
      <vt:lpstr>Calibri</vt:lpstr>
      <vt:lpstr>Times</vt:lpstr>
      <vt:lpstr>Verdana</vt:lpstr>
      <vt:lpstr>Wingdings</vt:lpstr>
      <vt:lpstr>PowerPoint Template - INTENSE</vt:lpstr>
      <vt:lpstr>Worksheet</vt:lpstr>
      <vt:lpstr>C2.3 Consulting Skills</vt:lpstr>
      <vt:lpstr>Learning Objectives</vt:lpstr>
      <vt:lpstr>Who is a consultant?</vt:lpstr>
      <vt:lpstr>What is consulting?</vt:lpstr>
      <vt:lpstr>Characteristics of the Consultant</vt:lpstr>
      <vt:lpstr>Two Approaches to Consulting</vt:lpstr>
      <vt:lpstr>Internal vs. External Consultants</vt:lpstr>
      <vt:lpstr>Internal vs. External Consultants</vt:lpstr>
      <vt:lpstr>Why are consultants used?</vt:lpstr>
      <vt:lpstr>How do SME owners choose consultants?</vt:lpstr>
      <vt:lpstr>What clients expect from consultants?</vt:lpstr>
      <vt:lpstr>What sets excellent consulting apart?</vt:lpstr>
      <vt:lpstr>Establishing Expectations and Goals</vt:lpstr>
      <vt:lpstr>Expectations and Promises</vt:lpstr>
      <vt:lpstr>Blame and Recognition </vt:lpstr>
      <vt:lpstr>The Promise Pyramid</vt:lpstr>
      <vt:lpstr>Formalising the Agreement</vt:lpstr>
      <vt:lpstr>Preparation of the Proposal</vt:lpstr>
      <vt:lpstr>Open Questions</vt:lpstr>
      <vt:lpstr>Terminology</vt:lpstr>
      <vt:lpstr>Choosing the Format</vt:lpstr>
      <vt:lpstr>Contents of a Good Proposal</vt:lpstr>
      <vt:lpstr>Sections of the Agreement</vt:lpstr>
      <vt:lpstr>The Consulting Process</vt:lpstr>
      <vt:lpstr>The Consulting Process</vt:lpstr>
      <vt:lpstr>Pre-Entry</vt:lpstr>
      <vt:lpstr>Entry, Problem Exploration, and Contracting</vt:lpstr>
      <vt:lpstr>Entry, Problem Exploration, and Contracting</vt:lpstr>
      <vt:lpstr>Entry, Problem Exploration, and Contracting</vt:lpstr>
      <vt:lpstr>Information Gathering, Problem Confirmation, and Goal Setting</vt:lpstr>
      <vt:lpstr>Solution Searching and Intervention Selection</vt:lpstr>
      <vt:lpstr>Solution Searching and Intervention Selection</vt:lpstr>
      <vt:lpstr>Evaluation</vt:lpstr>
      <vt:lpstr>Termination</vt:lpstr>
      <vt:lpstr>Some Advice for Effective Consulting</vt:lpstr>
      <vt:lpstr>10 Guidelines for Effective Counselling/Consulting (Nash, Nader, 1990) </vt:lpstr>
      <vt:lpstr>Why do so few business owners get and accept good advice?</vt:lpstr>
      <vt:lpstr>Why do so few business owners get and accept good advice?</vt:lpstr>
      <vt:lpstr>Why do so few business owners get and accept good advice?</vt:lpstr>
      <vt:lpstr>Why do so few business owners get and accept good advice?</vt:lpstr>
      <vt:lpstr>Why do so few business owners get and accept good advice?</vt:lpstr>
      <vt:lpstr>Why do so few business owners get and accept good advice?</vt:lpstr>
      <vt:lpstr>Why do so few business owners get and accept good advice?</vt:lpstr>
      <vt:lpstr>Why do so few business owners get and accept good advice?</vt:lpstr>
      <vt:lpstr>Why do so few business owners get and accept good advice?</vt:lpstr>
      <vt:lpstr>Why do so few business owners get and accept good advice?</vt:lpstr>
      <vt:lpstr>Red Flags: Warning Signs in Advisory Relationships</vt:lpstr>
      <vt:lpstr>Learning Objectives</vt:lpstr>
      <vt:lpstr>Literature:</vt:lpstr>
      <vt:lpstr>How to Write a Consulting Report</vt:lpstr>
      <vt:lpstr>What is the purpose of a consulting report?</vt:lpstr>
      <vt:lpstr>Purpose of the Final Consulting Report</vt:lpstr>
      <vt:lpstr>Quality Criteria for Consulting Reports</vt:lpstr>
      <vt:lpstr>What makes a good consulting report?</vt:lpstr>
      <vt:lpstr>Quality Criteria</vt:lpstr>
      <vt:lpstr>Tips for a Good Report (1/2)</vt:lpstr>
      <vt:lpstr>Tips for a Good Report (2/2)</vt:lpstr>
      <vt:lpstr>What elements should a consulting report include?</vt:lpstr>
      <vt:lpstr>Types of Consulting Reports</vt:lpstr>
      <vt:lpstr>Report Structure (example) This depends on the purpose and the client!</vt:lpstr>
      <vt:lpstr>Research Questions &amp;  Report Objectives</vt:lpstr>
      <vt:lpstr>The Importance of A Clear Report Objective</vt:lpstr>
      <vt:lpstr>The Importance of a Clear Topic/Objective</vt:lpstr>
      <vt:lpstr>Developing SMART Objectives for the Report</vt:lpstr>
      <vt:lpstr>From Research Objectives to Research Questions</vt:lpstr>
      <vt:lpstr>Linking Research Objectives to Research Questions</vt:lpstr>
      <vt:lpstr>Linking Research Objectives to Research Questions</vt:lpstr>
      <vt:lpstr>Finding Information for the Consulting Report</vt:lpstr>
      <vt:lpstr>Types of Scondary Sources</vt:lpstr>
      <vt:lpstr>Search Strategy: Research Parametres</vt:lpstr>
      <vt:lpstr>Research Strategy: Key Words</vt:lpstr>
      <vt:lpstr>Research Strategy: Key Words</vt:lpstr>
      <vt:lpstr>Research Strategy: How to construct a relevance tree?</vt:lpstr>
      <vt:lpstr>Controlled Index Language</vt:lpstr>
      <vt:lpstr>Boolean Logic: Common Link Terms</vt:lpstr>
      <vt:lpstr>Some Databases for Quantitative Data</vt:lpstr>
      <vt:lpstr>Some Databases for Quantitative Data</vt:lpstr>
      <vt:lpstr>EU Statistics &amp; Reports</vt:lpstr>
      <vt:lpstr>How to proceed?</vt:lpstr>
      <vt:lpstr>How to proceed?</vt:lpstr>
      <vt:lpstr>References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Consultancy Skills</dc:title>
  <dc:creator>Korisnik</dc:creator>
  <cp:lastModifiedBy>Tine</cp:lastModifiedBy>
  <cp:revision>21</cp:revision>
  <dcterms:created xsi:type="dcterms:W3CDTF">2017-05-02T09:03:05Z</dcterms:created>
  <dcterms:modified xsi:type="dcterms:W3CDTF">2019-09-28T11:35:39Z</dcterms:modified>
</cp:coreProperties>
</file>