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83" r:id="rId3"/>
    <p:sldId id="304" r:id="rId4"/>
    <p:sldId id="257" r:id="rId5"/>
    <p:sldId id="259" r:id="rId6"/>
    <p:sldId id="273" r:id="rId7"/>
    <p:sldId id="1050" r:id="rId8"/>
    <p:sldId id="261" r:id="rId9"/>
    <p:sldId id="1048" r:id="rId10"/>
    <p:sldId id="270" r:id="rId11"/>
    <p:sldId id="272" r:id="rId12"/>
    <p:sldId id="278" r:id="rId13"/>
    <p:sldId id="279" r:id="rId14"/>
    <p:sldId id="274" r:id="rId15"/>
    <p:sldId id="281" r:id="rId16"/>
    <p:sldId id="297" r:id="rId17"/>
    <p:sldId id="271" r:id="rId18"/>
    <p:sldId id="275" r:id="rId19"/>
    <p:sldId id="285" r:id="rId20"/>
    <p:sldId id="286" r:id="rId21"/>
    <p:sldId id="291" r:id="rId22"/>
    <p:sldId id="289" r:id="rId23"/>
    <p:sldId id="295" r:id="rId24"/>
    <p:sldId id="302" r:id="rId25"/>
    <p:sldId id="1049" r:id="rId26"/>
    <p:sldId id="300" r:id="rId27"/>
    <p:sldId id="301" r:id="rId28"/>
    <p:sldId id="282" r:id="rId29"/>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tte Ammeraal" initials="AA" lastIdx="8" clrIdx="0">
    <p:extLst>
      <p:ext uri="{19B8F6BF-5375-455C-9EA6-DF929625EA0E}">
        <p15:presenceInfo xmlns:p15="http://schemas.microsoft.com/office/powerpoint/2012/main" userId="S-1-5-21-1757436266-1070379326-1452763161-930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82D3"/>
    <a:srgbClr val="99CA48"/>
    <a:srgbClr val="4040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86" autoAdjust="0"/>
    <p:restoredTop sz="79430" autoAdjust="0"/>
  </p:normalViewPr>
  <p:slideViewPr>
    <p:cSldViewPr snapToGrid="0">
      <p:cViewPr varScale="1">
        <p:scale>
          <a:sx n="54" d="100"/>
          <a:sy n="54" d="100"/>
        </p:scale>
        <p:origin x="61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_rels/data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pngimg.com/download/14891" TargetMode="External"/><Relationship Id="rId1" Type="http://schemas.openxmlformats.org/officeDocument/2006/relationships/image" Target="../media/image8.png"/><Relationship Id="rId4" Type="http://schemas.openxmlformats.org/officeDocument/2006/relationships/hyperlink" Target="http://commons.wikimedia.org/wiki/File:2_number_black_and_white.svg" TargetMode="External"/></Relationships>
</file>

<file path=ppt/diagrams/_rels/drawing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pngimg.com/download/14891" TargetMode="External"/><Relationship Id="rId1" Type="http://schemas.openxmlformats.org/officeDocument/2006/relationships/image" Target="../media/image8.png"/><Relationship Id="rId4" Type="http://schemas.openxmlformats.org/officeDocument/2006/relationships/hyperlink" Target="http://commons.wikimedia.org/wiki/File:2_number_black_and_white.svg"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38F580-8AD1-4DBE-8382-76D565B3D5F9}" type="doc">
      <dgm:prSet loTypeId="urn:microsoft.com/office/officeart/2005/8/layout/radial5" loCatId="relationship" qsTypeId="urn:microsoft.com/office/officeart/2005/8/quickstyle/simple1" qsCatId="simple" csTypeId="urn:microsoft.com/office/officeart/2005/8/colors/colorful5" csCatId="colorful" phldr="1"/>
      <dgm:spPr/>
      <dgm:t>
        <a:bodyPr/>
        <a:lstStyle/>
        <a:p>
          <a:endParaRPr lang="de-DE"/>
        </a:p>
      </dgm:t>
    </dgm:pt>
    <dgm:pt modelId="{CCF27296-7054-4120-9B09-8F37879A284F}">
      <dgm:prSet phldrT="[Text]"/>
      <dgm:spPr/>
      <dgm:t>
        <a:bodyPr/>
        <a:lstStyle/>
        <a:p>
          <a:r>
            <a:rPr lang="de-DE" dirty="0"/>
            <a:t>Mode </a:t>
          </a:r>
          <a:r>
            <a:rPr lang="de-DE" dirty="0" err="1"/>
            <a:t>of</a:t>
          </a:r>
          <a:r>
            <a:rPr lang="de-DE" dirty="0"/>
            <a:t> Transport</a:t>
          </a:r>
        </a:p>
      </dgm:t>
    </dgm:pt>
    <dgm:pt modelId="{BDCC576B-ADE0-489A-971B-FA48071DC5F0}" type="parTrans" cxnId="{CD76D07B-E152-4CBC-A295-11D627148AD8}">
      <dgm:prSet/>
      <dgm:spPr/>
      <dgm:t>
        <a:bodyPr/>
        <a:lstStyle/>
        <a:p>
          <a:endParaRPr lang="de-DE"/>
        </a:p>
      </dgm:t>
    </dgm:pt>
    <dgm:pt modelId="{C2C1758B-7C5F-4B22-BA83-5B2C2DC5C560}" type="sibTrans" cxnId="{CD76D07B-E152-4CBC-A295-11D627148AD8}">
      <dgm:prSet/>
      <dgm:spPr/>
      <dgm:t>
        <a:bodyPr/>
        <a:lstStyle/>
        <a:p>
          <a:endParaRPr lang="de-DE"/>
        </a:p>
      </dgm:t>
    </dgm:pt>
    <dgm:pt modelId="{8D23B984-1CA3-4DFC-B89D-9790D0330F6C}">
      <dgm:prSet phldrT="[Text]"/>
      <dgm:spPr/>
      <dgm:t>
        <a:bodyPr/>
        <a:lstStyle/>
        <a:p>
          <a:r>
            <a:rPr lang="de-DE" dirty="0" err="1"/>
            <a:t>Inventory</a:t>
          </a:r>
          <a:endParaRPr lang="de-DE" dirty="0"/>
        </a:p>
      </dgm:t>
    </dgm:pt>
    <dgm:pt modelId="{F1561931-D095-4E8B-AAEE-16A2DA977E7D}" type="parTrans" cxnId="{9A11F2F7-AA9C-44B1-BD46-E2958A2C1968}">
      <dgm:prSet/>
      <dgm:spPr/>
      <dgm:t>
        <a:bodyPr/>
        <a:lstStyle/>
        <a:p>
          <a:endParaRPr lang="de-DE"/>
        </a:p>
      </dgm:t>
    </dgm:pt>
    <dgm:pt modelId="{0957CC0B-71AF-4FCA-BAC3-595FEAA75C2A}" type="sibTrans" cxnId="{9A11F2F7-AA9C-44B1-BD46-E2958A2C1968}">
      <dgm:prSet/>
      <dgm:spPr/>
      <dgm:t>
        <a:bodyPr/>
        <a:lstStyle/>
        <a:p>
          <a:endParaRPr lang="de-DE"/>
        </a:p>
      </dgm:t>
    </dgm:pt>
    <dgm:pt modelId="{61781D22-E20F-4E0F-8D5C-8173810C560B}">
      <dgm:prSet phldrT="[Text]"/>
      <dgm:spPr/>
      <dgm:t>
        <a:bodyPr/>
        <a:lstStyle/>
        <a:p>
          <a:r>
            <a:rPr lang="de-DE" dirty="0"/>
            <a:t>Order Cycle</a:t>
          </a:r>
        </a:p>
      </dgm:t>
    </dgm:pt>
    <dgm:pt modelId="{BAA1D0F4-8CC3-4E10-8174-560435FF7A4E}" type="parTrans" cxnId="{9F5D7651-57CC-4C08-9EB9-4C1400F8362A}">
      <dgm:prSet/>
      <dgm:spPr/>
      <dgm:t>
        <a:bodyPr/>
        <a:lstStyle/>
        <a:p>
          <a:endParaRPr lang="de-DE"/>
        </a:p>
      </dgm:t>
    </dgm:pt>
    <dgm:pt modelId="{314E1AF5-40AF-49D4-81A1-755688B2748E}" type="sibTrans" cxnId="{9F5D7651-57CC-4C08-9EB9-4C1400F8362A}">
      <dgm:prSet/>
      <dgm:spPr/>
      <dgm:t>
        <a:bodyPr/>
        <a:lstStyle/>
        <a:p>
          <a:endParaRPr lang="de-DE"/>
        </a:p>
      </dgm:t>
    </dgm:pt>
    <dgm:pt modelId="{1D81B603-D442-469B-82BF-22A82197FD4D}">
      <dgm:prSet phldrT="[Text]"/>
      <dgm:spPr/>
      <dgm:t>
        <a:bodyPr/>
        <a:lstStyle/>
        <a:p>
          <a:r>
            <a:rPr lang="de-DE" dirty="0" err="1"/>
            <a:t>Buffer</a:t>
          </a:r>
          <a:r>
            <a:rPr lang="de-DE" dirty="0"/>
            <a:t> Stock</a:t>
          </a:r>
        </a:p>
      </dgm:t>
    </dgm:pt>
    <dgm:pt modelId="{0AE0C5BA-EFC3-47C1-8444-E96B8D898FB4}" type="parTrans" cxnId="{18E82E34-4E17-4364-A57E-4C5D64B7941C}">
      <dgm:prSet/>
      <dgm:spPr/>
      <dgm:t>
        <a:bodyPr/>
        <a:lstStyle/>
        <a:p>
          <a:endParaRPr lang="de-DE"/>
        </a:p>
      </dgm:t>
    </dgm:pt>
    <dgm:pt modelId="{D486D4D0-3738-467C-AB20-FEC0190B4653}" type="sibTrans" cxnId="{18E82E34-4E17-4364-A57E-4C5D64B7941C}">
      <dgm:prSet/>
      <dgm:spPr/>
      <dgm:t>
        <a:bodyPr/>
        <a:lstStyle/>
        <a:p>
          <a:endParaRPr lang="de-DE"/>
        </a:p>
      </dgm:t>
    </dgm:pt>
    <dgm:pt modelId="{BCACE20A-4409-489A-BAD9-68BFFF0FD475}">
      <dgm:prSet phldrT="[Text]"/>
      <dgm:spPr/>
      <dgm:t>
        <a:bodyPr/>
        <a:lstStyle/>
        <a:p>
          <a:r>
            <a:rPr lang="de-DE" dirty="0" err="1"/>
            <a:t>Packaging</a:t>
          </a:r>
          <a:endParaRPr lang="de-DE" dirty="0"/>
        </a:p>
      </dgm:t>
    </dgm:pt>
    <dgm:pt modelId="{EACB1CB1-80BF-4B1E-BBCC-9C7B057C4977}" type="parTrans" cxnId="{EBF57DB5-1666-40FC-9311-81F87EA34C10}">
      <dgm:prSet/>
      <dgm:spPr/>
      <dgm:t>
        <a:bodyPr/>
        <a:lstStyle/>
        <a:p>
          <a:endParaRPr lang="de-DE"/>
        </a:p>
      </dgm:t>
    </dgm:pt>
    <dgm:pt modelId="{43110159-7883-416A-93B0-7E2B7F06BFBA}" type="sibTrans" cxnId="{EBF57DB5-1666-40FC-9311-81F87EA34C10}">
      <dgm:prSet/>
      <dgm:spPr/>
      <dgm:t>
        <a:bodyPr/>
        <a:lstStyle/>
        <a:p>
          <a:endParaRPr lang="de-DE"/>
        </a:p>
      </dgm:t>
    </dgm:pt>
    <dgm:pt modelId="{E8FF552D-FEBB-4CC4-B6CA-0E737980CDC1}" type="pres">
      <dgm:prSet presAssocID="{BB38F580-8AD1-4DBE-8382-76D565B3D5F9}" presName="Name0" presStyleCnt="0">
        <dgm:presLayoutVars>
          <dgm:chMax val="1"/>
          <dgm:dir/>
          <dgm:animLvl val="ctr"/>
          <dgm:resizeHandles val="exact"/>
        </dgm:presLayoutVars>
      </dgm:prSet>
      <dgm:spPr/>
    </dgm:pt>
    <dgm:pt modelId="{82459CE8-65BC-4C95-807F-E512BDB0527C}" type="pres">
      <dgm:prSet presAssocID="{CCF27296-7054-4120-9B09-8F37879A284F}" presName="centerShape" presStyleLbl="node0" presStyleIdx="0" presStyleCnt="1"/>
      <dgm:spPr/>
    </dgm:pt>
    <dgm:pt modelId="{997E3386-B396-4A91-9C21-3930B377FEBB}" type="pres">
      <dgm:prSet presAssocID="{F1561931-D095-4E8B-AAEE-16A2DA977E7D}" presName="parTrans" presStyleLbl="sibTrans2D1" presStyleIdx="0" presStyleCnt="4"/>
      <dgm:spPr/>
    </dgm:pt>
    <dgm:pt modelId="{460F09AB-4D29-4A10-A2BC-866D4366CB3A}" type="pres">
      <dgm:prSet presAssocID="{F1561931-D095-4E8B-AAEE-16A2DA977E7D}" presName="connectorText" presStyleLbl="sibTrans2D1" presStyleIdx="0" presStyleCnt="4"/>
      <dgm:spPr/>
    </dgm:pt>
    <dgm:pt modelId="{F91627AA-717B-4A12-A88B-9B732219A463}" type="pres">
      <dgm:prSet presAssocID="{8D23B984-1CA3-4DFC-B89D-9790D0330F6C}" presName="node" presStyleLbl="node1" presStyleIdx="0" presStyleCnt="4">
        <dgm:presLayoutVars>
          <dgm:bulletEnabled val="1"/>
        </dgm:presLayoutVars>
      </dgm:prSet>
      <dgm:spPr/>
    </dgm:pt>
    <dgm:pt modelId="{2516309F-257E-40B1-982B-05284C24260A}" type="pres">
      <dgm:prSet presAssocID="{BAA1D0F4-8CC3-4E10-8174-560435FF7A4E}" presName="parTrans" presStyleLbl="sibTrans2D1" presStyleIdx="1" presStyleCnt="4"/>
      <dgm:spPr/>
    </dgm:pt>
    <dgm:pt modelId="{D2884F52-D565-4988-9E2A-32212C1E0E80}" type="pres">
      <dgm:prSet presAssocID="{BAA1D0F4-8CC3-4E10-8174-560435FF7A4E}" presName="connectorText" presStyleLbl="sibTrans2D1" presStyleIdx="1" presStyleCnt="4"/>
      <dgm:spPr/>
    </dgm:pt>
    <dgm:pt modelId="{A5134845-008A-41FF-939A-B0439156DDC3}" type="pres">
      <dgm:prSet presAssocID="{61781D22-E20F-4E0F-8D5C-8173810C560B}" presName="node" presStyleLbl="node1" presStyleIdx="1" presStyleCnt="4">
        <dgm:presLayoutVars>
          <dgm:bulletEnabled val="1"/>
        </dgm:presLayoutVars>
      </dgm:prSet>
      <dgm:spPr/>
    </dgm:pt>
    <dgm:pt modelId="{0A56A533-BD42-432E-99E6-5CFD6EEA193C}" type="pres">
      <dgm:prSet presAssocID="{0AE0C5BA-EFC3-47C1-8444-E96B8D898FB4}" presName="parTrans" presStyleLbl="sibTrans2D1" presStyleIdx="2" presStyleCnt="4"/>
      <dgm:spPr/>
    </dgm:pt>
    <dgm:pt modelId="{BAE36345-BBD0-4072-B969-EB45E987948D}" type="pres">
      <dgm:prSet presAssocID="{0AE0C5BA-EFC3-47C1-8444-E96B8D898FB4}" presName="connectorText" presStyleLbl="sibTrans2D1" presStyleIdx="2" presStyleCnt="4"/>
      <dgm:spPr/>
    </dgm:pt>
    <dgm:pt modelId="{4F2DABC2-5261-4F4C-8AAE-B8FAF9F2E0CF}" type="pres">
      <dgm:prSet presAssocID="{1D81B603-D442-469B-82BF-22A82197FD4D}" presName="node" presStyleLbl="node1" presStyleIdx="2" presStyleCnt="4">
        <dgm:presLayoutVars>
          <dgm:bulletEnabled val="1"/>
        </dgm:presLayoutVars>
      </dgm:prSet>
      <dgm:spPr/>
    </dgm:pt>
    <dgm:pt modelId="{9CCE23B0-DD0E-4C1D-B92D-7E79838E9D63}" type="pres">
      <dgm:prSet presAssocID="{EACB1CB1-80BF-4B1E-BBCC-9C7B057C4977}" presName="parTrans" presStyleLbl="sibTrans2D1" presStyleIdx="3" presStyleCnt="4"/>
      <dgm:spPr/>
    </dgm:pt>
    <dgm:pt modelId="{8022DD4E-9E13-4D4F-9431-98C2C8006AF3}" type="pres">
      <dgm:prSet presAssocID="{EACB1CB1-80BF-4B1E-BBCC-9C7B057C4977}" presName="connectorText" presStyleLbl="sibTrans2D1" presStyleIdx="3" presStyleCnt="4"/>
      <dgm:spPr/>
    </dgm:pt>
    <dgm:pt modelId="{964D4C7F-93E7-4D7A-8B9E-B71BC99513F9}" type="pres">
      <dgm:prSet presAssocID="{BCACE20A-4409-489A-BAD9-68BFFF0FD475}" presName="node" presStyleLbl="node1" presStyleIdx="3" presStyleCnt="4">
        <dgm:presLayoutVars>
          <dgm:bulletEnabled val="1"/>
        </dgm:presLayoutVars>
      </dgm:prSet>
      <dgm:spPr/>
    </dgm:pt>
  </dgm:ptLst>
  <dgm:cxnLst>
    <dgm:cxn modelId="{7D80BA12-0506-4B11-A302-2A7F125BE048}" type="presOf" srcId="{0AE0C5BA-EFC3-47C1-8444-E96B8D898FB4}" destId="{BAE36345-BBD0-4072-B969-EB45E987948D}" srcOrd="1" destOrd="0" presId="urn:microsoft.com/office/officeart/2005/8/layout/radial5"/>
    <dgm:cxn modelId="{614F9125-D3DA-4069-8133-2DAF1BE59007}" type="presOf" srcId="{0AE0C5BA-EFC3-47C1-8444-E96B8D898FB4}" destId="{0A56A533-BD42-432E-99E6-5CFD6EEA193C}" srcOrd="0" destOrd="0" presId="urn:microsoft.com/office/officeart/2005/8/layout/radial5"/>
    <dgm:cxn modelId="{FAA7CB26-ABA9-43CE-AA08-9043EEC46A0F}" type="presOf" srcId="{BAA1D0F4-8CC3-4E10-8174-560435FF7A4E}" destId="{D2884F52-D565-4988-9E2A-32212C1E0E80}" srcOrd="1" destOrd="0" presId="urn:microsoft.com/office/officeart/2005/8/layout/radial5"/>
    <dgm:cxn modelId="{18E82E34-4E17-4364-A57E-4C5D64B7941C}" srcId="{CCF27296-7054-4120-9B09-8F37879A284F}" destId="{1D81B603-D442-469B-82BF-22A82197FD4D}" srcOrd="2" destOrd="0" parTransId="{0AE0C5BA-EFC3-47C1-8444-E96B8D898FB4}" sibTransId="{D486D4D0-3738-467C-AB20-FEC0190B4653}"/>
    <dgm:cxn modelId="{23350A65-A4B9-4F8E-BE39-35585E53000B}" type="presOf" srcId="{8D23B984-1CA3-4DFC-B89D-9790D0330F6C}" destId="{F91627AA-717B-4A12-A88B-9B732219A463}" srcOrd="0" destOrd="0" presId="urn:microsoft.com/office/officeart/2005/8/layout/radial5"/>
    <dgm:cxn modelId="{9F5D7651-57CC-4C08-9EB9-4C1400F8362A}" srcId="{CCF27296-7054-4120-9B09-8F37879A284F}" destId="{61781D22-E20F-4E0F-8D5C-8173810C560B}" srcOrd="1" destOrd="0" parTransId="{BAA1D0F4-8CC3-4E10-8174-560435FF7A4E}" sibTransId="{314E1AF5-40AF-49D4-81A1-755688B2748E}"/>
    <dgm:cxn modelId="{26911078-A87F-40C3-A11E-E4A78E05E57F}" type="presOf" srcId="{F1561931-D095-4E8B-AAEE-16A2DA977E7D}" destId="{997E3386-B396-4A91-9C21-3930B377FEBB}" srcOrd="0" destOrd="0" presId="urn:microsoft.com/office/officeart/2005/8/layout/radial5"/>
    <dgm:cxn modelId="{CD76D07B-E152-4CBC-A295-11D627148AD8}" srcId="{BB38F580-8AD1-4DBE-8382-76D565B3D5F9}" destId="{CCF27296-7054-4120-9B09-8F37879A284F}" srcOrd="0" destOrd="0" parTransId="{BDCC576B-ADE0-489A-971B-FA48071DC5F0}" sibTransId="{C2C1758B-7C5F-4B22-BA83-5B2C2DC5C560}"/>
    <dgm:cxn modelId="{BEBC6C88-164A-479F-9023-2367C7E1CAD9}" type="presOf" srcId="{EACB1CB1-80BF-4B1E-BBCC-9C7B057C4977}" destId="{8022DD4E-9E13-4D4F-9431-98C2C8006AF3}" srcOrd="1" destOrd="0" presId="urn:microsoft.com/office/officeart/2005/8/layout/radial5"/>
    <dgm:cxn modelId="{8FDDB690-1773-43D2-9231-4D4B10BEEFA4}" type="presOf" srcId="{BCACE20A-4409-489A-BAD9-68BFFF0FD475}" destId="{964D4C7F-93E7-4D7A-8B9E-B71BC99513F9}" srcOrd="0" destOrd="0" presId="urn:microsoft.com/office/officeart/2005/8/layout/radial5"/>
    <dgm:cxn modelId="{79402AA3-77B0-4E3B-A698-81C5ECD72499}" type="presOf" srcId="{1D81B603-D442-469B-82BF-22A82197FD4D}" destId="{4F2DABC2-5261-4F4C-8AAE-B8FAF9F2E0CF}" srcOrd="0" destOrd="0" presId="urn:microsoft.com/office/officeart/2005/8/layout/radial5"/>
    <dgm:cxn modelId="{0ED172B3-97F0-493C-B553-6A0B14A79B81}" type="presOf" srcId="{F1561931-D095-4E8B-AAEE-16A2DA977E7D}" destId="{460F09AB-4D29-4A10-A2BC-866D4366CB3A}" srcOrd="1" destOrd="0" presId="urn:microsoft.com/office/officeart/2005/8/layout/radial5"/>
    <dgm:cxn modelId="{EBF57DB5-1666-40FC-9311-81F87EA34C10}" srcId="{CCF27296-7054-4120-9B09-8F37879A284F}" destId="{BCACE20A-4409-489A-BAD9-68BFFF0FD475}" srcOrd="3" destOrd="0" parTransId="{EACB1CB1-80BF-4B1E-BBCC-9C7B057C4977}" sibTransId="{43110159-7883-416A-93B0-7E2B7F06BFBA}"/>
    <dgm:cxn modelId="{27FC32B8-2447-462D-9E27-FF23C807178A}" type="presOf" srcId="{61781D22-E20F-4E0F-8D5C-8173810C560B}" destId="{A5134845-008A-41FF-939A-B0439156DDC3}" srcOrd="0" destOrd="0" presId="urn:microsoft.com/office/officeart/2005/8/layout/radial5"/>
    <dgm:cxn modelId="{EF7A1FCB-779E-4C1B-8A7B-EC2F23368958}" type="presOf" srcId="{EACB1CB1-80BF-4B1E-BBCC-9C7B057C4977}" destId="{9CCE23B0-DD0E-4C1D-B92D-7E79838E9D63}" srcOrd="0" destOrd="0" presId="urn:microsoft.com/office/officeart/2005/8/layout/radial5"/>
    <dgm:cxn modelId="{5CDCD7CD-F62D-49F9-B32C-79FE896263C5}" type="presOf" srcId="{CCF27296-7054-4120-9B09-8F37879A284F}" destId="{82459CE8-65BC-4C95-807F-E512BDB0527C}" srcOrd="0" destOrd="0" presId="urn:microsoft.com/office/officeart/2005/8/layout/radial5"/>
    <dgm:cxn modelId="{42CD1BF5-EEF3-4E52-9FD4-5258E8989183}" type="presOf" srcId="{BB38F580-8AD1-4DBE-8382-76D565B3D5F9}" destId="{E8FF552D-FEBB-4CC4-B6CA-0E737980CDC1}" srcOrd="0" destOrd="0" presId="urn:microsoft.com/office/officeart/2005/8/layout/radial5"/>
    <dgm:cxn modelId="{9A11F2F7-AA9C-44B1-BD46-E2958A2C1968}" srcId="{CCF27296-7054-4120-9B09-8F37879A284F}" destId="{8D23B984-1CA3-4DFC-B89D-9790D0330F6C}" srcOrd="0" destOrd="0" parTransId="{F1561931-D095-4E8B-AAEE-16A2DA977E7D}" sibTransId="{0957CC0B-71AF-4FCA-BAC3-595FEAA75C2A}"/>
    <dgm:cxn modelId="{E88380FA-D786-48FF-9779-4D6217DD625B}" type="presOf" srcId="{BAA1D0F4-8CC3-4E10-8174-560435FF7A4E}" destId="{2516309F-257E-40B1-982B-05284C24260A}" srcOrd="0" destOrd="0" presId="urn:microsoft.com/office/officeart/2005/8/layout/radial5"/>
    <dgm:cxn modelId="{88C9E913-6766-4491-9419-40FDA7BCA727}" type="presParOf" srcId="{E8FF552D-FEBB-4CC4-B6CA-0E737980CDC1}" destId="{82459CE8-65BC-4C95-807F-E512BDB0527C}" srcOrd="0" destOrd="0" presId="urn:microsoft.com/office/officeart/2005/8/layout/radial5"/>
    <dgm:cxn modelId="{E853981C-69C6-42F4-AA0C-990A4B5C52ED}" type="presParOf" srcId="{E8FF552D-FEBB-4CC4-B6CA-0E737980CDC1}" destId="{997E3386-B396-4A91-9C21-3930B377FEBB}" srcOrd="1" destOrd="0" presId="urn:microsoft.com/office/officeart/2005/8/layout/radial5"/>
    <dgm:cxn modelId="{EC27A48F-43E4-4678-BFC1-1FD02AFC19CE}" type="presParOf" srcId="{997E3386-B396-4A91-9C21-3930B377FEBB}" destId="{460F09AB-4D29-4A10-A2BC-866D4366CB3A}" srcOrd="0" destOrd="0" presId="urn:microsoft.com/office/officeart/2005/8/layout/radial5"/>
    <dgm:cxn modelId="{38C00E29-0A67-4ECE-AEA2-B6E7F707B45C}" type="presParOf" srcId="{E8FF552D-FEBB-4CC4-B6CA-0E737980CDC1}" destId="{F91627AA-717B-4A12-A88B-9B732219A463}" srcOrd="2" destOrd="0" presId="urn:microsoft.com/office/officeart/2005/8/layout/radial5"/>
    <dgm:cxn modelId="{219132CE-7E15-4379-BC09-E652DE48F2BA}" type="presParOf" srcId="{E8FF552D-FEBB-4CC4-B6CA-0E737980CDC1}" destId="{2516309F-257E-40B1-982B-05284C24260A}" srcOrd="3" destOrd="0" presId="urn:microsoft.com/office/officeart/2005/8/layout/radial5"/>
    <dgm:cxn modelId="{6454B98C-1F69-41B9-95D6-EE6A2954DE81}" type="presParOf" srcId="{2516309F-257E-40B1-982B-05284C24260A}" destId="{D2884F52-D565-4988-9E2A-32212C1E0E80}" srcOrd="0" destOrd="0" presId="urn:microsoft.com/office/officeart/2005/8/layout/radial5"/>
    <dgm:cxn modelId="{39FBEB00-BEC5-4DC6-884A-A4533AA1ECF7}" type="presParOf" srcId="{E8FF552D-FEBB-4CC4-B6CA-0E737980CDC1}" destId="{A5134845-008A-41FF-939A-B0439156DDC3}" srcOrd="4" destOrd="0" presId="urn:microsoft.com/office/officeart/2005/8/layout/radial5"/>
    <dgm:cxn modelId="{976D5B3C-8F1A-4573-A824-46F46BF1B362}" type="presParOf" srcId="{E8FF552D-FEBB-4CC4-B6CA-0E737980CDC1}" destId="{0A56A533-BD42-432E-99E6-5CFD6EEA193C}" srcOrd="5" destOrd="0" presId="urn:microsoft.com/office/officeart/2005/8/layout/radial5"/>
    <dgm:cxn modelId="{19A908DE-F4EA-402B-B4D3-C5E0EB2B5087}" type="presParOf" srcId="{0A56A533-BD42-432E-99E6-5CFD6EEA193C}" destId="{BAE36345-BBD0-4072-B969-EB45E987948D}" srcOrd="0" destOrd="0" presId="urn:microsoft.com/office/officeart/2005/8/layout/radial5"/>
    <dgm:cxn modelId="{029A215E-C5C7-4223-853C-8D337A0A99A3}" type="presParOf" srcId="{E8FF552D-FEBB-4CC4-B6CA-0E737980CDC1}" destId="{4F2DABC2-5261-4F4C-8AAE-B8FAF9F2E0CF}" srcOrd="6" destOrd="0" presId="urn:microsoft.com/office/officeart/2005/8/layout/radial5"/>
    <dgm:cxn modelId="{7B45FA87-5F00-4D30-B5D3-78EAA5EA1D1E}" type="presParOf" srcId="{E8FF552D-FEBB-4CC4-B6CA-0E737980CDC1}" destId="{9CCE23B0-DD0E-4C1D-B92D-7E79838E9D63}" srcOrd="7" destOrd="0" presId="urn:microsoft.com/office/officeart/2005/8/layout/radial5"/>
    <dgm:cxn modelId="{12E61DCF-75D4-40C8-90CE-07B5C13CD590}" type="presParOf" srcId="{9CCE23B0-DD0E-4C1D-B92D-7E79838E9D63}" destId="{8022DD4E-9E13-4D4F-9431-98C2C8006AF3}" srcOrd="0" destOrd="0" presId="urn:microsoft.com/office/officeart/2005/8/layout/radial5"/>
    <dgm:cxn modelId="{7FDB7DAB-48F3-4410-80E2-522EA9C1360C}" type="presParOf" srcId="{E8FF552D-FEBB-4CC4-B6CA-0E737980CDC1}" destId="{964D4C7F-93E7-4D7A-8B9E-B71BC99513F9}"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B1545D-ABA7-4D69-92C8-4F1ADF39A515}"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de-DE"/>
        </a:p>
      </dgm:t>
    </dgm:pt>
    <dgm:pt modelId="{C4CAE9B5-12BB-498E-AC49-2D71090964A5}">
      <dgm:prSet phldrT="[Text]" custT="1"/>
      <dgm:spPr/>
      <dgm:t>
        <a:bodyPr/>
        <a:lstStyle/>
        <a:p>
          <a:pPr>
            <a:buAutoNum type="arabicParenR"/>
          </a:pPr>
          <a:r>
            <a:rPr lang="en-GB" sz="2000" dirty="0"/>
            <a:t> Holding/carrying costs</a:t>
          </a:r>
          <a:endParaRPr lang="de-DE" sz="2000" dirty="0"/>
        </a:p>
      </dgm:t>
    </dgm:pt>
    <dgm:pt modelId="{25A043B2-CEC8-4185-B5A0-D066C1FF106D}" type="parTrans" cxnId="{3F9A373F-FAD1-435B-B361-371575892DAA}">
      <dgm:prSet/>
      <dgm:spPr/>
      <dgm:t>
        <a:bodyPr/>
        <a:lstStyle/>
        <a:p>
          <a:endParaRPr lang="de-DE"/>
        </a:p>
      </dgm:t>
    </dgm:pt>
    <dgm:pt modelId="{FFA78FDB-E79B-4604-BEDF-C351426BC44F}" type="sibTrans" cxnId="{3F9A373F-FAD1-435B-B361-371575892DAA}">
      <dgm:prSet/>
      <dgm:spPr/>
      <dgm:t>
        <a:bodyPr/>
        <a:lstStyle/>
        <a:p>
          <a:endParaRPr lang="de-DE"/>
        </a:p>
      </dgm:t>
    </dgm:pt>
    <dgm:pt modelId="{59F6648A-03D1-48C7-A6BE-F99E0BA55C76}">
      <dgm:prSet phldrT="[Text]" custT="1"/>
      <dgm:spPr/>
      <dgm:t>
        <a:bodyPr/>
        <a:lstStyle/>
        <a:p>
          <a:pPr>
            <a:buNone/>
          </a:pPr>
          <a:r>
            <a:rPr lang="en-GB" sz="2000" dirty="0"/>
            <a:t>3) Stock-out costs</a:t>
          </a:r>
          <a:endParaRPr lang="de-DE" sz="2000" dirty="0"/>
        </a:p>
      </dgm:t>
    </dgm:pt>
    <dgm:pt modelId="{13EDFF50-F85B-48B0-9D11-E71D21354B5C}" type="parTrans" cxnId="{2021D554-EEF9-49C8-9594-8DB8F82A6D91}">
      <dgm:prSet/>
      <dgm:spPr/>
      <dgm:t>
        <a:bodyPr/>
        <a:lstStyle/>
        <a:p>
          <a:endParaRPr lang="de-DE"/>
        </a:p>
      </dgm:t>
    </dgm:pt>
    <dgm:pt modelId="{7B700E46-8AA3-44D2-89B8-9231D7937E46}" type="sibTrans" cxnId="{2021D554-EEF9-49C8-9594-8DB8F82A6D91}">
      <dgm:prSet/>
      <dgm:spPr/>
      <dgm:t>
        <a:bodyPr/>
        <a:lstStyle/>
        <a:p>
          <a:endParaRPr lang="de-DE"/>
        </a:p>
      </dgm:t>
    </dgm:pt>
    <dgm:pt modelId="{170A6C75-95BC-4D69-B07E-41C9EE3CA001}">
      <dgm:prSet custT="1"/>
      <dgm:spPr/>
      <dgm:t>
        <a:bodyPr/>
        <a:lstStyle/>
        <a:p>
          <a:r>
            <a:rPr lang="en-GB" sz="1600" dirty="0"/>
            <a:t>Insurance, storage costs (staff, equipment, handling, deterioration, obsolescence, security)</a:t>
          </a:r>
        </a:p>
      </dgm:t>
    </dgm:pt>
    <dgm:pt modelId="{A45DD53D-43DA-4B13-91D7-38E296552055}" type="parTrans" cxnId="{EBCD20AF-0B66-45AA-B136-34E027EC1A78}">
      <dgm:prSet/>
      <dgm:spPr/>
      <dgm:t>
        <a:bodyPr/>
        <a:lstStyle/>
        <a:p>
          <a:endParaRPr lang="de-DE"/>
        </a:p>
      </dgm:t>
    </dgm:pt>
    <dgm:pt modelId="{B9531982-0641-4E39-8FD7-302AE5CC6E8A}" type="sibTrans" cxnId="{EBCD20AF-0B66-45AA-B136-34E027EC1A78}">
      <dgm:prSet/>
      <dgm:spPr/>
      <dgm:t>
        <a:bodyPr/>
        <a:lstStyle/>
        <a:p>
          <a:endParaRPr lang="de-DE"/>
        </a:p>
      </dgm:t>
    </dgm:pt>
    <dgm:pt modelId="{77CB1069-C00F-46CC-9AE6-6A9B85873682}">
      <dgm:prSet custT="1"/>
      <dgm:spPr/>
      <dgm:t>
        <a:bodyPr/>
        <a:lstStyle/>
        <a:p>
          <a:r>
            <a:rPr lang="en-GB" sz="2000" dirty="0"/>
            <a:t>2) Order costs</a:t>
          </a:r>
        </a:p>
      </dgm:t>
    </dgm:pt>
    <dgm:pt modelId="{91805967-B9EA-4BB0-AB77-E9481DB96A9C}" type="parTrans" cxnId="{5E886430-39D8-4F27-9B4B-3206432600D2}">
      <dgm:prSet/>
      <dgm:spPr/>
      <dgm:t>
        <a:bodyPr/>
        <a:lstStyle/>
        <a:p>
          <a:endParaRPr lang="de-DE"/>
        </a:p>
      </dgm:t>
    </dgm:pt>
    <dgm:pt modelId="{83F659DF-118E-4170-9A78-51AEDA8A4A8A}" type="sibTrans" cxnId="{5E886430-39D8-4F27-9B4B-3206432600D2}">
      <dgm:prSet/>
      <dgm:spPr/>
      <dgm:t>
        <a:bodyPr/>
        <a:lstStyle/>
        <a:p>
          <a:endParaRPr lang="de-DE"/>
        </a:p>
      </dgm:t>
    </dgm:pt>
    <dgm:pt modelId="{CDE93BF1-2DA4-4F33-B5C1-C16EB8712C89}">
      <dgm:prSet custT="1"/>
      <dgm:spPr/>
      <dgm:t>
        <a:bodyPr/>
        <a:lstStyle/>
        <a:p>
          <a:r>
            <a:rPr lang="en-GB" sz="1600" dirty="0"/>
            <a:t>Occur when obtaining stock</a:t>
          </a:r>
        </a:p>
      </dgm:t>
    </dgm:pt>
    <dgm:pt modelId="{FB899CE5-F506-4FD4-8233-0EE59EC0DB30}" type="parTrans" cxnId="{A566B5D7-CC0C-4F1B-928D-76244743B724}">
      <dgm:prSet/>
      <dgm:spPr/>
      <dgm:t>
        <a:bodyPr/>
        <a:lstStyle/>
        <a:p>
          <a:endParaRPr lang="de-DE"/>
        </a:p>
      </dgm:t>
    </dgm:pt>
    <dgm:pt modelId="{714C468C-41A5-467B-8F1E-6C5674A2B740}" type="sibTrans" cxnId="{A566B5D7-CC0C-4F1B-928D-76244743B724}">
      <dgm:prSet/>
      <dgm:spPr/>
      <dgm:t>
        <a:bodyPr/>
        <a:lstStyle/>
        <a:p>
          <a:endParaRPr lang="de-DE"/>
        </a:p>
      </dgm:t>
    </dgm:pt>
    <dgm:pt modelId="{E8BE0527-63DB-4F98-AC1C-5CC3DC36CD38}">
      <dgm:prSet custT="1"/>
      <dgm:spPr/>
      <dgm:t>
        <a:bodyPr/>
        <a:lstStyle/>
        <a:p>
          <a:r>
            <a:rPr lang="en-GB" sz="1600" dirty="0"/>
            <a:t>The costs of clerical and administrative work in raising and order, any associated transport costs, inspection of stock on arrival</a:t>
          </a:r>
        </a:p>
      </dgm:t>
    </dgm:pt>
    <dgm:pt modelId="{C6C72629-5070-4014-8936-2ECA9070F1EC}" type="parTrans" cxnId="{D59CB366-80BD-4309-9A02-787EDD370721}">
      <dgm:prSet/>
      <dgm:spPr/>
      <dgm:t>
        <a:bodyPr/>
        <a:lstStyle/>
        <a:p>
          <a:endParaRPr lang="de-DE"/>
        </a:p>
      </dgm:t>
    </dgm:pt>
    <dgm:pt modelId="{FB08B7A4-7C7D-4AFB-A0A3-F5C5422EBEB0}" type="sibTrans" cxnId="{D59CB366-80BD-4309-9A02-787EDD370721}">
      <dgm:prSet/>
      <dgm:spPr/>
      <dgm:t>
        <a:bodyPr/>
        <a:lstStyle/>
        <a:p>
          <a:endParaRPr lang="de-DE"/>
        </a:p>
      </dgm:t>
    </dgm:pt>
    <dgm:pt modelId="{6615418F-4A3C-42D1-B575-AA6BF4F9D948}">
      <dgm:prSet custT="1"/>
      <dgm:spPr/>
      <dgm:t>
        <a:bodyPr/>
        <a:lstStyle/>
        <a:p>
          <a:r>
            <a:rPr lang="en-GB" sz="1600" dirty="0"/>
            <a:t>Difficult to quantify</a:t>
          </a:r>
        </a:p>
      </dgm:t>
    </dgm:pt>
    <dgm:pt modelId="{CBB05BAE-3B49-40B4-9260-BE6D143C3731}" type="parTrans" cxnId="{F48BE42E-E2DB-40F6-8B52-1D5700A114B1}">
      <dgm:prSet/>
      <dgm:spPr/>
      <dgm:t>
        <a:bodyPr/>
        <a:lstStyle/>
        <a:p>
          <a:endParaRPr lang="de-DE"/>
        </a:p>
      </dgm:t>
    </dgm:pt>
    <dgm:pt modelId="{19E6291A-42F2-449D-AF81-0F70A10581AB}" type="sibTrans" cxnId="{F48BE42E-E2DB-40F6-8B52-1D5700A114B1}">
      <dgm:prSet/>
      <dgm:spPr/>
      <dgm:t>
        <a:bodyPr/>
        <a:lstStyle/>
        <a:p>
          <a:endParaRPr lang="de-DE"/>
        </a:p>
      </dgm:t>
    </dgm:pt>
    <dgm:pt modelId="{36E4C0ED-9916-45E8-AF2B-9D32B3813E3B}">
      <dgm:prSet custT="1"/>
      <dgm:spPr/>
      <dgm:t>
        <a:bodyPr/>
        <a:lstStyle/>
        <a:p>
          <a:r>
            <a:rPr lang="en-GB" sz="1600" dirty="0"/>
            <a:t>a) Stock-out of materials and work-in-progress, may result in machine and operator idle time</a:t>
          </a:r>
          <a:endParaRPr lang="en-GB" sz="1600" dirty="0">
            <a:sym typeface="Wingdings" panose="05000000000000000000" pitchFamily="2" charset="2"/>
          </a:endParaRPr>
        </a:p>
      </dgm:t>
    </dgm:pt>
    <dgm:pt modelId="{B8C2B7A0-0627-4CB0-BDCD-7AE103E16280}" type="parTrans" cxnId="{DF4FF580-3FF6-4F67-9291-7AD332B9A0ED}">
      <dgm:prSet/>
      <dgm:spPr/>
      <dgm:t>
        <a:bodyPr/>
        <a:lstStyle/>
        <a:p>
          <a:endParaRPr lang="de-DE"/>
        </a:p>
      </dgm:t>
    </dgm:pt>
    <dgm:pt modelId="{F0BC0DB5-4BF7-4203-9A96-A32746347F14}" type="sibTrans" cxnId="{DF4FF580-3FF6-4F67-9291-7AD332B9A0ED}">
      <dgm:prSet/>
      <dgm:spPr/>
      <dgm:t>
        <a:bodyPr/>
        <a:lstStyle/>
        <a:p>
          <a:endParaRPr lang="de-DE"/>
        </a:p>
      </dgm:t>
    </dgm:pt>
    <dgm:pt modelId="{3B52F6D4-DF90-414B-B0F1-857DC96C8263}">
      <dgm:prSet custT="1"/>
      <dgm:spPr/>
      <dgm:t>
        <a:bodyPr/>
        <a:lstStyle/>
        <a:p>
          <a:r>
            <a:rPr lang="en-GB" sz="1600" dirty="0">
              <a:sym typeface="Wingdings" panose="05000000000000000000" pitchFamily="2" charset="2"/>
            </a:rPr>
            <a:t>b) Stock-out of finished goods may result in:</a:t>
          </a:r>
        </a:p>
      </dgm:t>
    </dgm:pt>
    <dgm:pt modelId="{DDDF71FB-928A-4E4B-A5EB-259EA90E46FA}" type="parTrans" cxnId="{525E076C-C838-4F99-9728-507B5A4B2966}">
      <dgm:prSet/>
      <dgm:spPr/>
      <dgm:t>
        <a:bodyPr/>
        <a:lstStyle/>
        <a:p>
          <a:endParaRPr lang="de-DE"/>
        </a:p>
      </dgm:t>
    </dgm:pt>
    <dgm:pt modelId="{1892F0DD-44A5-4CC8-AA4D-4454D21F0B5A}" type="sibTrans" cxnId="{525E076C-C838-4F99-9728-507B5A4B2966}">
      <dgm:prSet/>
      <dgm:spPr/>
      <dgm:t>
        <a:bodyPr/>
        <a:lstStyle/>
        <a:p>
          <a:endParaRPr lang="de-DE"/>
        </a:p>
      </dgm:t>
    </dgm:pt>
    <dgm:pt modelId="{369A53CB-5304-4210-BC43-6FD5B413822C}">
      <dgm:prSet custT="1"/>
      <dgm:spPr/>
      <dgm:t>
        <a:bodyPr/>
        <a:lstStyle/>
        <a:p>
          <a:r>
            <a:rPr lang="en-GB" sz="1600" dirty="0">
              <a:sym typeface="Wingdings" panose="05000000000000000000" pitchFamily="2" charset="2"/>
            </a:rPr>
            <a:t>Missed orders from occasional customers</a:t>
          </a:r>
        </a:p>
      </dgm:t>
    </dgm:pt>
    <dgm:pt modelId="{8C66EAE0-0DDD-4F5A-9E48-075D7A4823DB}" type="parTrans" cxnId="{9BD56E99-3B56-45F6-9231-9C5BAE00A003}">
      <dgm:prSet/>
      <dgm:spPr/>
      <dgm:t>
        <a:bodyPr/>
        <a:lstStyle/>
        <a:p>
          <a:endParaRPr lang="de-DE"/>
        </a:p>
      </dgm:t>
    </dgm:pt>
    <dgm:pt modelId="{5E29B475-D7D4-49AE-8A8C-92EE5B37A2F7}" type="sibTrans" cxnId="{9BD56E99-3B56-45F6-9231-9C5BAE00A003}">
      <dgm:prSet/>
      <dgm:spPr/>
      <dgm:t>
        <a:bodyPr/>
        <a:lstStyle/>
        <a:p>
          <a:endParaRPr lang="de-DE"/>
        </a:p>
      </dgm:t>
    </dgm:pt>
    <dgm:pt modelId="{D9758595-FEB7-4A75-932B-25B081BCA929}">
      <dgm:prSet custT="1"/>
      <dgm:spPr/>
      <dgm:t>
        <a:bodyPr/>
        <a:lstStyle/>
        <a:p>
          <a:r>
            <a:rPr lang="en-GB" sz="1600" dirty="0">
              <a:sym typeface="Wingdings" panose="05000000000000000000" pitchFamily="2" charset="2"/>
            </a:rPr>
            <a:t>Missed delivery dates Deterioration in customer/supplier relations</a:t>
          </a:r>
        </a:p>
      </dgm:t>
    </dgm:pt>
    <dgm:pt modelId="{E8B9F0E5-6B05-4F88-B9BD-B6F637620671}" type="parTrans" cxnId="{0EB8932F-E03E-402B-BEF3-611FFB61B897}">
      <dgm:prSet/>
      <dgm:spPr/>
      <dgm:t>
        <a:bodyPr/>
        <a:lstStyle/>
        <a:p>
          <a:endParaRPr lang="de-DE"/>
        </a:p>
      </dgm:t>
    </dgm:pt>
    <dgm:pt modelId="{BB49AC30-9172-414D-8C2C-3B93FE7C6929}" type="sibTrans" cxnId="{0EB8932F-E03E-402B-BEF3-611FFB61B897}">
      <dgm:prSet/>
      <dgm:spPr/>
      <dgm:t>
        <a:bodyPr/>
        <a:lstStyle/>
        <a:p>
          <a:endParaRPr lang="de-DE"/>
        </a:p>
      </dgm:t>
    </dgm:pt>
    <dgm:pt modelId="{FF63245A-3228-4D44-90B6-A7D7D47EE2F0}">
      <dgm:prSet custT="1"/>
      <dgm:spPr/>
      <dgm:t>
        <a:bodyPr/>
        <a:lstStyle/>
        <a:p>
          <a:r>
            <a:rPr lang="en-GB" sz="1600" dirty="0">
              <a:sym typeface="Wingdings" panose="05000000000000000000" pitchFamily="2" charset="2"/>
            </a:rPr>
            <a:t>Penalty clauses incurred for late delivery</a:t>
          </a:r>
        </a:p>
      </dgm:t>
    </dgm:pt>
    <dgm:pt modelId="{C8CDEE0E-7A24-41D3-B91F-57FD85A20AF1}" type="parTrans" cxnId="{03E85E3C-CC40-43C8-B44C-A311C4789241}">
      <dgm:prSet/>
      <dgm:spPr/>
      <dgm:t>
        <a:bodyPr/>
        <a:lstStyle/>
        <a:p>
          <a:endParaRPr lang="de-DE"/>
        </a:p>
      </dgm:t>
    </dgm:pt>
    <dgm:pt modelId="{BC672E68-31F3-4706-97AD-2C77679571A5}" type="sibTrans" cxnId="{03E85E3C-CC40-43C8-B44C-A311C4789241}">
      <dgm:prSet/>
      <dgm:spPr/>
      <dgm:t>
        <a:bodyPr/>
        <a:lstStyle/>
        <a:p>
          <a:endParaRPr lang="de-DE"/>
        </a:p>
      </dgm:t>
    </dgm:pt>
    <dgm:pt modelId="{8767859A-ACE8-4628-BE4D-C7936702103A}">
      <dgm:prSet custT="1"/>
      <dgm:spPr/>
      <dgm:t>
        <a:bodyPr/>
        <a:lstStyle/>
        <a:p>
          <a:r>
            <a:rPr lang="en-GB" sz="1600" dirty="0">
              <a:sym typeface="Wingdings" panose="05000000000000000000" pitchFamily="2" charset="2"/>
            </a:rPr>
            <a:t>c) Stock-out of tools and spares  may result in an increase in downtime of machinery and loss production</a:t>
          </a:r>
        </a:p>
      </dgm:t>
    </dgm:pt>
    <dgm:pt modelId="{20D5D277-2006-458B-B078-FD494621BE49}" type="parTrans" cxnId="{D8319C9D-4A60-4373-BA5A-6B885ED35D37}">
      <dgm:prSet/>
      <dgm:spPr/>
      <dgm:t>
        <a:bodyPr/>
        <a:lstStyle/>
        <a:p>
          <a:endParaRPr lang="de-DE"/>
        </a:p>
      </dgm:t>
    </dgm:pt>
    <dgm:pt modelId="{9A5BF427-24D7-44FC-BF3F-67C369837BDB}" type="sibTrans" cxnId="{D8319C9D-4A60-4373-BA5A-6B885ED35D37}">
      <dgm:prSet/>
      <dgm:spPr/>
      <dgm:t>
        <a:bodyPr/>
        <a:lstStyle/>
        <a:p>
          <a:endParaRPr lang="de-DE"/>
        </a:p>
      </dgm:t>
    </dgm:pt>
    <dgm:pt modelId="{BA13E317-3D03-43AA-A772-D38854EDA598}">
      <dgm:prSet custT="1"/>
      <dgm:spPr/>
      <dgm:t>
        <a:bodyPr/>
        <a:lstStyle/>
        <a:p>
          <a:r>
            <a:rPr lang="en-GB" sz="1600" dirty="0">
              <a:sym typeface="Wingdings" panose="05000000000000000000" pitchFamily="2" charset="2"/>
            </a:rPr>
            <a:t> Possibly overtime payments to</a:t>
          </a:r>
          <a:br>
            <a:rPr lang="en-GB" sz="1600" dirty="0">
              <a:sym typeface="Wingdings" panose="05000000000000000000" pitchFamily="2" charset="2"/>
            </a:rPr>
          </a:br>
          <a:r>
            <a:rPr lang="en-GB" sz="1600" dirty="0">
              <a:sym typeface="Wingdings" panose="05000000000000000000" pitchFamily="2" charset="2"/>
            </a:rPr>
            <a:t>     catch up on missed production</a:t>
          </a:r>
        </a:p>
      </dgm:t>
    </dgm:pt>
    <dgm:pt modelId="{0303B09C-D4D4-4FDE-8380-919F2288ED04}" type="parTrans" cxnId="{7AA77BD4-2F8D-4841-9F42-9CB8F67858B0}">
      <dgm:prSet/>
      <dgm:spPr/>
      <dgm:t>
        <a:bodyPr/>
        <a:lstStyle/>
        <a:p>
          <a:endParaRPr lang="de-DE"/>
        </a:p>
      </dgm:t>
    </dgm:pt>
    <dgm:pt modelId="{5EB19B9E-A4D1-45FD-93A1-5044DE39EF29}" type="sibTrans" cxnId="{7AA77BD4-2F8D-4841-9F42-9CB8F67858B0}">
      <dgm:prSet/>
      <dgm:spPr/>
      <dgm:t>
        <a:bodyPr/>
        <a:lstStyle/>
        <a:p>
          <a:endParaRPr lang="de-DE"/>
        </a:p>
      </dgm:t>
    </dgm:pt>
    <dgm:pt modelId="{F490C022-96C7-4755-83C9-A6327228E12C}" type="pres">
      <dgm:prSet presAssocID="{C3B1545D-ABA7-4D69-92C8-4F1ADF39A515}" presName="Name0" presStyleCnt="0">
        <dgm:presLayoutVars>
          <dgm:dir/>
          <dgm:animLvl val="lvl"/>
          <dgm:resizeHandles val="exact"/>
        </dgm:presLayoutVars>
      </dgm:prSet>
      <dgm:spPr/>
    </dgm:pt>
    <dgm:pt modelId="{F0D41F36-1FC8-4E07-80C0-18EACABA3561}" type="pres">
      <dgm:prSet presAssocID="{C4CAE9B5-12BB-498E-AC49-2D71090964A5}" presName="composite" presStyleCnt="0"/>
      <dgm:spPr/>
    </dgm:pt>
    <dgm:pt modelId="{E353C8FD-9CA7-46EB-BEBF-4F3D9E3F2D3F}" type="pres">
      <dgm:prSet presAssocID="{C4CAE9B5-12BB-498E-AC49-2D71090964A5}" presName="parTx" presStyleLbl="alignNode1" presStyleIdx="0" presStyleCnt="3">
        <dgm:presLayoutVars>
          <dgm:chMax val="0"/>
          <dgm:chPref val="0"/>
          <dgm:bulletEnabled val="1"/>
        </dgm:presLayoutVars>
      </dgm:prSet>
      <dgm:spPr/>
    </dgm:pt>
    <dgm:pt modelId="{A0482C09-248E-48B3-BC50-9300ACCD3450}" type="pres">
      <dgm:prSet presAssocID="{C4CAE9B5-12BB-498E-AC49-2D71090964A5}" presName="desTx" presStyleLbl="alignAccFollowNode1" presStyleIdx="0" presStyleCnt="3">
        <dgm:presLayoutVars>
          <dgm:bulletEnabled val="1"/>
        </dgm:presLayoutVars>
      </dgm:prSet>
      <dgm:spPr/>
    </dgm:pt>
    <dgm:pt modelId="{BE33C072-1C6D-46F9-9D21-BE9669DDE1AD}" type="pres">
      <dgm:prSet presAssocID="{FFA78FDB-E79B-4604-BEDF-C351426BC44F}" presName="space" presStyleCnt="0"/>
      <dgm:spPr/>
    </dgm:pt>
    <dgm:pt modelId="{A23D5D90-5FD0-4C9A-9816-7E0F058B77EB}" type="pres">
      <dgm:prSet presAssocID="{77CB1069-C00F-46CC-9AE6-6A9B85873682}" presName="composite" presStyleCnt="0"/>
      <dgm:spPr/>
    </dgm:pt>
    <dgm:pt modelId="{679DB895-4E51-4D46-9F5D-8CFEB979ECE5}" type="pres">
      <dgm:prSet presAssocID="{77CB1069-C00F-46CC-9AE6-6A9B85873682}" presName="parTx" presStyleLbl="alignNode1" presStyleIdx="1" presStyleCnt="3">
        <dgm:presLayoutVars>
          <dgm:chMax val="0"/>
          <dgm:chPref val="0"/>
          <dgm:bulletEnabled val="1"/>
        </dgm:presLayoutVars>
      </dgm:prSet>
      <dgm:spPr/>
    </dgm:pt>
    <dgm:pt modelId="{8CD31B4C-2CE8-4B41-8F45-FF8566F051A5}" type="pres">
      <dgm:prSet presAssocID="{77CB1069-C00F-46CC-9AE6-6A9B85873682}" presName="desTx" presStyleLbl="alignAccFollowNode1" presStyleIdx="1" presStyleCnt="3">
        <dgm:presLayoutVars>
          <dgm:bulletEnabled val="1"/>
        </dgm:presLayoutVars>
      </dgm:prSet>
      <dgm:spPr/>
    </dgm:pt>
    <dgm:pt modelId="{8F04F1D1-B463-4025-8487-6E98BF24F1B3}" type="pres">
      <dgm:prSet presAssocID="{83F659DF-118E-4170-9A78-51AEDA8A4A8A}" presName="space" presStyleCnt="0"/>
      <dgm:spPr/>
    </dgm:pt>
    <dgm:pt modelId="{2DF95089-E3E1-4849-9D2E-8DAC578CB1B8}" type="pres">
      <dgm:prSet presAssocID="{59F6648A-03D1-48C7-A6BE-F99E0BA55C76}" presName="composite" presStyleCnt="0"/>
      <dgm:spPr/>
    </dgm:pt>
    <dgm:pt modelId="{071CFCF1-A8FF-467F-8F8F-D2C383DA6053}" type="pres">
      <dgm:prSet presAssocID="{59F6648A-03D1-48C7-A6BE-F99E0BA55C76}" presName="parTx" presStyleLbl="alignNode1" presStyleIdx="2" presStyleCnt="3" custScaleX="107099">
        <dgm:presLayoutVars>
          <dgm:chMax val="0"/>
          <dgm:chPref val="0"/>
          <dgm:bulletEnabled val="1"/>
        </dgm:presLayoutVars>
      </dgm:prSet>
      <dgm:spPr/>
    </dgm:pt>
    <dgm:pt modelId="{50AED6D7-DDF8-47C6-98C9-889A3D19B400}" type="pres">
      <dgm:prSet presAssocID="{59F6648A-03D1-48C7-A6BE-F99E0BA55C76}" presName="desTx" presStyleLbl="alignAccFollowNode1" presStyleIdx="2" presStyleCnt="3" custScaleX="109283">
        <dgm:presLayoutVars>
          <dgm:bulletEnabled val="1"/>
        </dgm:presLayoutVars>
      </dgm:prSet>
      <dgm:spPr/>
    </dgm:pt>
  </dgm:ptLst>
  <dgm:cxnLst>
    <dgm:cxn modelId="{FAC57505-5215-4309-A651-555B2A8B3BE2}" type="presOf" srcId="{369A53CB-5304-4210-BC43-6FD5B413822C}" destId="{50AED6D7-DDF8-47C6-98C9-889A3D19B400}" srcOrd="0" destOrd="4" presId="urn:microsoft.com/office/officeart/2005/8/layout/hList1"/>
    <dgm:cxn modelId="{C5330B1E-3C85-48FA-A307-9425A4D47033}" type="presOf" srcId="{CDE93BF1-2DA4-4F33-B5C1-C16EB8712C89}" destId="{8CD31B4C-2CE8-4B41-8F45-FF8566F051A5}" srcOrd="0" destOrd="0" presId="urn:microsoft.com/office/officeart/2005/8/layout/hList1"/>
    <dgm:cxn modelId="{F48BE42E-E2DB-40F6-8B52-1D5700A114B1}" srcId="{59F6648A-03D1-48C7-A6BE-F99E0BA55C76}" destId="{6615418F-4A3C-42D1-B575-AA6BF4F9D948}" srcOrd="0" destOrd="0" parTransId="{CBB05BAE-3B49-40B4-9260-BE6D143C3731}" sibTransId="{19E6291A-42F2-449D-AF81-0F70A10581AB}"/>
    <dgm:cxn modelId="{0EB8932F-E03E-402B-BEF3-611FFB61B897}" srcId="{3B52F6D4-DF90-414B-B0F1-857DC96C8263}" destId="{D9758595-FEB7-4A75-932B-25B081BCA929}" srcOrd="1" destOrd="0" parTransId="{E8B9F0E5-6B05-4F88-B9BD-B6F637620671}" sibTransId="{BB49AC30-9172-414D-8C2C-3B93FE7C6929}"/>
    <dgm:cxn modelId="{5E886430-39D8-4F27-9B4B-3206432600D2}" srcId="{C3B1545D-ABA7-4D69-92C8-4F1ADF39A515}" destId="{77CB1069-C00F-46CC-9AE6-6A9B85873682}" srcOrd="1" destOrd="0" parTransId="{91805967-B9EA-4BB0-AB77-E9481DB96A9C}" sibTransId="{83F659DF-118E-4170-9A78-51AEDA8A4A8A}"/>
    <dgm:cxn modelId="{293D0A36-71F1-4052-B342-42141FC73843}" type="presOf" srcId="{170A6C75-95BC-4D69-B07E-41C9EE3CA001}" destId="{A0482C09-248E-48B3-BC50-9300ACCD3450}" srcOrd="0" destOrd="0" presId="urn:microsoft.com/office/officeart/2005/8/layout/hList1"/>
    <dgm:cxn modelId="{E14D7C3B-96A2-43DD-81C4-BB1B7DEE6FAE}" type="presOf" srcId="{3B52F6D4-DF90-414B-B0F1-857DC96C8263}" destId="{50AED6D7-DDF8-47C6-98C9-889A3D19B400}" srcOrd="0" destOrd="3" presId="urn:microsoft.com/office/officeart/2005/8/layout/hList1"/>
    <dgm:cxn modelId="{03E85E3C-CC40-43C8-B44C-A311C4789241}" srcId="{3B52F6D4-DF90-414B-B0F1-857DC96C8263}" destId="{FF63245A-3228-4D44-90B6-A7D7D47EE2F0}" srcOrd="2" destOrd="0" parTransId="{C8CDEE0E-7A24-41D3-B91F-57FD85A20AF1}" sibTransId="{BC672E68-31F3-4706-97AD-2C77679571A5}"/>
    <dgm:cxn modelId="{3F9A373F-FAD1-435B-B361-371575892DAA}" srcId="{C3B1545D-ABA7-4D69-92C8-4F1ADF39A515}" destId="{C4CAE9B5-12BB-498E-AC49-2D71090964A5}" srcOrd="0" destOrd="0" parTransId="{25A043B2-CEC8-4185-B5A0-D066C1FF106D}" sibTransId="{FFA78FDB-E79B-4604-BEDF-C351426BC44F}"/>
    <dgm:cxn modelId="{45003D3F-BBDF-4C80-BF5F-0BA81D76DDFF}" type="presOf" srcId="{77CB1069-C00F-46CC-9AE6-6A9B85873682}" destId="{679DB895-4E51-4D46-9F5D-8CFEB979ECE5}" srcOrd="0" destOrd="0" presId="urn:microsoft.com/office/officeart/2005/8/layout/hList1"/>
    <dgm:cxn modelId="{F7334B40-61F7-467B-AE6C-E56479E455C0}" type="presOf" srcId="{D9758595-FEB7-4A75-932B-25B081BCA929}" destId="{50AED6D7-DDF8-47C6-98C9-889A3D19B400}" srcOrd="0" destOrd="5" presId="urn:microsoft.com/office/officeart/2005/8/layout/hList1"/>
    <dgm:cxn modelId="{CC6C4A5D-C65A-47CE-85E1-80E858CCB924}" type="presOf" srcId="{59F6648A-03D1-48C7-A6BE-F99E0BA55C76}" destId="{071CFCF1-A8FF-467F-8F8F-D2C383DA6053}" srcOrd="0" destOrd="0" presId="urn:microsoft.com/office/officeart/2005/8/layout/hList1"/>
    <dgm:cxn modelId="{B8A64F62-4394-495F-B768-3978642EF0EF}" type="presOf" srcId="{E8BE0527-63DB-4F98-AC1C-5CC3DC36CD38}" destId="{8CD31B4C-2CE8-4B41-8F45-FF8566F051A5}" srcOrd="0" destOrd="1" presId="urn:microsoft.com/office/officeart/2005/8/layout/hList1"/>
    <dgm:cxn modelId="{8A5EEC65-48FE-425A-B08F-E5B1583B29B5}" type="presOf" srcId="{8767859A-ACE8-4628-BE4D-C7936702103A}" destId="{50AED6D7-DDF8-47C6-98C9-889A3D19B400}" srcOrd="0" destOrd="7" presId="urn:microsoft.com/office/officeart/2005/8/layout/hList1"/>
    <dgm:cxn modelId="{D59CB366-80BD-4309-9A02-787EDD370721}" srcId="{77CB1069-C00F-46CC-9AE6-6A9B85873682}" destId="{E8BE0527-63DB-4F98-AC1C-5CC3DC36CD38}" srcOrd="1" destOrd="0" parTransId="{C6C72629-5070-4014-8936-2ECA9070F1EC}" sibTransId="{FB08B7A4-7C7D-4AFB-A0A3-F5C5422EBEB0}"/>
    <dgm:cxn modelId="{525E076C-C838-4F99-9728-507B5A4B2966}" srcId="{59F6648A-03D1-48C7-A6BE-F99E0BA55C76}" destId="{3B52F6D4-DF90-414B-B0F1-857DC96C8263}" srcOrd="2" destOrd="0" parTransId="{DDDF71FB-928A-4E4B-A5EB-259EA90E46FA}" sibTransId="{1892F0DD-44A5-4CC8-AA4D-4454D21F0B5A}"/>
    <dgm:cxn modelId="{2021D554-EEF9-49C8-9594-8DB8F82A6D91}" srcId="{C3B1545D-ABA7-4D69-92C8-4F1ADF39A515}" destId="{59F6648A-03D1-48C7-A6BE-F99E0BA55C76}" srcOrd="2" destOrd="0" parTransId="{13EDFF50-F85B-48B0-9D11-E71D21354B5C}" sibTransId="{7B700E46-8AA3-44D2-89B8-9231D7937E46}"/>
    <dgm:cxn modelId="{FDEA9759-BAD1-4BF6-9934-35D0D5370F93}" type="presOf" srcId="{BA13E317-3D03-43AA-A772-D38854EDA598}" destId="{50AED6D7-DDF8-47C6-98C9-889A3D19B400}" srcOrd="0" destOrd="2" presId="urn:microsoft.com/office/officeart/2005/8/layout/hList1"/>
    <dgm:cxn modelId="{DF4FF580-3FF6-4F67-9291-7AD332B9A0ED}" srcId="{59F6648A-03D1-48C7-A6BE-F99E0BA55C76}" destId="{36E4C0ED-9916-45E8-AF2B-9D32B3813E3B}" srcOrd="1" destOrd="0" parTransId="{B8C2B7A0-0627-4CB0-BDCD-7AE103E16280}" sibTransId="{F0BC0DB5-4BF7-4203-9A96-A32746347F14}"/>
    <dgm:cxn modelId="{9BD56E99-3B56-45F6-9231-9C5BAE00A003}" srcId="{3B52F6D4-DF90-414B-B0F1-857DC96C8263}" destId="{369A53CB-5304-4210-BC43-6FD5B413822C}" srcOrd="0" destOrd="0" parTransId="{8C66EAE0-0DDD-4F5A-9E48-075D7A4823DB}" sibTransId="{5E29B475-D7D4-49AE-8A8C-92EE5B37A2F7}"/>
    <dgm:cxn modelId="{D8319C9D-4A60-4373-BA5A-6B885ED35D37}" srcId="{59F6648A-03D1-48C7-A6BE-F99E0BA55C76}" destId="{8767859A-ACE8-4628-BE4D-C7936702103A}" srcOrd="3" destOrd="0" parTransId="{20D5D277-2006-458B-B078-FD494621BE49}" sibTransId="{9A5BF427-24D7-44FC-BF3F-67C369837BDB}"/>
    <dgm:cxn modelId="{EBCD20AF-0B66-45AA-B136-34E027EC1A78}" srcId="{C4CAE9B5-12BB-498E-AC49-2D71090964A5}" destId="{170A6C75-95BC-4D69-B07E-41C9EE3CA001}" srcOrd="0" destOrd="0" parTransId="{A45DD53D-43DA-4B13-91D7-38E296552055}" sibTransId="{B9531982-0641-4E39-8FD7-302AE5CC6E8A}"/>
    <dgm:cxn modelId="{A1B35EC5-474C-49E5-B64F-EA747D01E264}" type="presOf" srcId="{6615418F-4A3C-42D1-B575-AA6BF4F9D948}" destId="{50AED6D7-DDF8-47C6-98C9-889A3D19B400}" srcOrd="0" destOrd="0" presId="urn:microsoft.com/office/officeart/2005/8/layout/hList1"/>
    <dgm:cxn modelId="{7C199DCD-325A-438F-B7C3-1F526A81DEBB}" type="presOf" srcId="{36E4C0ED-9916-45E8-AF2B-9D32B3813E3B}" destId="{50AED6D7-DDF8-47C6-98C9-889A3D19B400}" srcOrd="0" destOrd="1" presId="urn:microsoft.com/office/officeart/2005/8/layout/hList1"/>
    <dgm:cxn modelId="{7AA77BD4-2F8D-4841-9F42-9CB8F67858B0}" srcId="{36E4C0ED-9916-45E8-AF2B-9D32B3813E3B}" destId="{BA13E317-3D03-43AA-A772-D38854EDA598}" srcOrd="0" destOrd="0" parTransId="{0303B09C-D4D4-4FDE-8380-919F2288ED04}" sibTransId="{5EB19B9E-A4D1-45FD-93A1-5044DE39EF29}"/>
    <dgm:cxn modelId="{A566B5D7-CC0C-4F1B-928D-76244743B724}" srcId="{77CB1069-C00F-46CC-9AE6-6A9B85873682}" destId="{CDE93BF1-2DA4-4F33-B5C1-C16EB8712C89}" srcOrd="0" destOrd="0" parTransId="{FB899CE5-F506-4FD4-8233-0EE59EC0DB30}" sibTransId="{714C468C-41A5-467B-8F1E-6C5674A2B740}"/>
    <dgm:cxn modelId="{4DCBBFDF-B460-4637-B565-84BEFCFB22CA}" type="presOf" srcId="{C4CAE9B5-12BB-498E-AC49-2D71090964A5}" destId="{E353C8FD-9CA7-46EB-BEBF-4F3D9E3F2D3F}" srcOrd="0" destOrd="0" presId="urn:microsoft.com/office/officeart/2005/8/layout/hList1"/>
    <dgm:cxn modelId="{11E93EE1-4D8F-4A84-A2D0-4A6D29C35435}" type="presOf" srcId="{FF63245A-3228-4D44-90B6-A7D7D47EE2F0}" destId="{50AED6D7-DDF8-47C6-98C9-889A3D19B400}" srcOrd="0" destOrd="6" presId="urn:microsoft.com/office/officeart/2005/8/layout/hList1"/>
    <dgm:cxn modelId="{33C1EAF3-E3C3-4E50-BCE8-F330FF6FBAFC}" type="presOf" srcId="{C3B1545D-ABA7-4D69-92C8-4F1ADF39A515}" destId="{F490C022-96C7-4755-83C9-A6327228E12C}" srcOrd="0" destOrd="0" presId="urn:microsoft.com/office/officeart/2005/8/layout/hList1"/>
    <dgm:cxn modelId="{A2D735F4-5BB6-4DF5-9E1C-C7DADC3C34C4}" type="presParOf" srcId="{F490C022-96C7-4755-83C9-A6327228E12C}" destId="{F0D41F36-1FC8-4E07-80C0-18EACABA3561}" srcOrd="0" destOrd="0" presId="urn:microsoft.com/office/officeart/2005/8/layout/hList1"/>
    <dgm:cxn modelId="{A80CAA16-DEDD-49F2-9CF2-60250D0D53D6}" type="presParOf" srcId="{F0D41F36-1FC8-4E07-80C0-18EACABA3561}" destId="{E353C8FD-9CA7-46EB-BEBF-4F3D9E3F2D3F}" srcOrd="0" destOrd="0" presId="urn:microsoft.com/office/officeart/2005/8/layout/hList1"/>
    <dgm:cxn modelId="{B6DA55CF-015B-40D6-AE59-52DCD373513C}" type="presParOf" srcId="{F0D41F36-1FC8-4E07-80C0-18EACABA3561}" destId="{A0482C09-248E-48B3-BC50-9300ACCD3450}" srcOrd="1" destOrd="0" presId="urn:microsoft.com/office/officeart/2005/8/layout/hList1"/>
    <dgm:cxn modelId="{EC40F072-A5B9-403E-BC14-55EC73F8E528}" type="presParOf" srcId="{F490C022-96C7-4755-83C9-A6327228E12C}" destId="{BE33C072-1C6D-46F9-9D21-BE9669DDE1AD}" srcOrd="1" destOrd="0" presId="urn:microsoft.com/office/officeart/2005/8/layout/hList1"/>
    <dgm:cxn modelId="{35ADD6AD-9CD1-4FFB-A772-EFEA15C20782}" type="presParOf" srcId="{F490C022-96C7-4755-83C9-A6327228E12C}" destId="{A23D5D90-5FD0-4C9A-9816-7E0F058B77EB}" srcOrd="2" destOrd="0" presId="urn:microsoft.com/office/officeart/2005/8/layout/hList1"/>
    <dgm:cxn modelId="{ADF9F007-664F-40B1-83C7-333CCFD84DEF}" type="presParOf" srcId="{A23D5D90-5FD0-4C9A-9816-7E0F058B77EB}" destId="{679DB895-4E51-4D46-9F5D-8CFEB979ECE5}" srcOrd="0" destOrd="0" presId="urn:microsoft.com/office/officeart/2005/8/layout/hList1"/>
    <dgm:cxn modelId="{5DD2E30A-6237-446D-AF07-7BED4B996CFB}" type="presParOf" srcId="{A23D5D90-5FD0-4C9A-9816-7E0F058B77EB}" destId="{8CD31B4C-2CE8-4B41-8F45-FF8566F051A5}" srcOrd="1" destOrd="0" presId="urn:microsoft.com/office/officeart/2005/8/layout/hList1"/>
    <dgm:cxn modelId="{401187BA-0EFB-4932-9E9C-FB869D49E4EA}" type="presParOf" srcId="{F490C022-96C7-4755-83C9-A6327228E12C}" destId="{8F04F1D1-B463-4025-8487-6E98BF24F1B3}" srcOrd="3" destOrd="0" presId="urn:microsoft.com/office/officeart/2005/8/layout/hList1"/>
    <dgm:cxn modelId="{F2B06F04-BE13-4AB9-8FE7-BC67B894FB5F}" type="presParOf" srcId="{F490C022-96C7-4755-83C9-A6327228E12C}" destId="{2DF95089-E3E1-4849-9D2E-8DAC578CB1B8}" srcOrd="4" destOrd="0" presId="urn:microsoft.com/office/officeart/2005/8/layout/hList1"/>
    <dgm:cxn modelId="{D8736B84-AAAE-4008-A445-284B9D564B75}" type="presParOf" srcId="{2DF95089-E3E1-4849-9D2E-8DAC578CB1B8}" destId="{071CFCF1-A8FF-467F-8F8F-D2C383DA6053}" srcOrd="0" destOrd="0" presId="urn:microsoft.com/office/officeart/2005/8/layout/hList1"/>
    <dgm:cxn modelId="{572685BE-86DD-4233-B911-CDAEFE1BC8D3}" type="presParOf" srcId="{2DF95089-E3E1-4849-9D2E-8DAC578CB1B8}" destId="{50AED6D7-DDF8-47C6-98C9-889A3D19B40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659573-8D1B-476B-83A5-D8D9CE6652C2}" type="doc">
      <dgm:prSet loTypeId="urn:microsoft.com/office/officeart/2005/8/layout/arrow5" loCatId="relationship" qsTypeId="urn:microsoft.com/office/officeart/2005/8/quickstyle/simple1" qsCatId="simple" csTypeId="urn:microsoft.com/office/officeart/2005/8/colors/colorful5" csCatId="colorful" phldr="1"/>
      <dgm:spPr/>
      <dgm:t>
        <a:bodyPr/>
        <a:lstStyle/>
        <a:p>
          <a:endParaRPr lang="de-DE"/>
        </a:p>
      </dgm:t>
    </dgm:pt>
    <dgm:pt modelId="{D5139F71-6072-4672-8D91-9419DA08F303}">
      <dgm:prSet phldrT="[Text]"/>
      <dgm:spPr/>
      <dgm:t>
        <a:bodyPr/>
        <a:lstStyle/>
        <a:p>
          <a:r>
            <a:rPr lang="de-DE" dirty="0" err="1"/>
            <a:t>Centralised</a:t>
          </a:r>
          <a:r>
            <a:rPr lang="de-DE" dirty="0"/>
            <a:t> </a:t>
          </a:r>
          <a:r>
            <a:rPr lang="de-DE" dirty="0" err="1"/>
            <a:t>Inventory</a:t>
          </a:r>
          <a:endParaRPr lang="de-DE" dirty="0"/>
        </a:p>
      </dgm:t>
    </dgm:pt>
    <dgm:pt modelId="{B0EF519B-8FEB-4EBE-9913-C0660A84570F}" type="parTrans" cxnId="{51492CCF-1052-4189-9948-3CF62DC54A77}">
      <dgm:prSet/>
      <dgm:spPr/>
      <dgm:t>
        <a:bodyPr/>
        <a:lstStyle/>
        <a:p>
          <a:endParaRPr lang="de-DE"/>
        </a:p>
      </dgm:t>
    </dgm:pt>
    <dgm:pt modelId="{0A93A167-0A40-45A0-BBC4-D09B78C95EFF}" type="sibTrans" cxnId="{51492CCF-1052-4189-9948-3CF62DC54A77}">
      <dgm:prSet/>
      <dgm:spPr/>
      <dgm:t>
        <a:bodyPr/>
        <a:lstStyle/>
        <a:p>
          <a:endParaRPr lang="de-DE"/>
        </a:p>
      </dgm:t>
    </dgm:pt>
    <dgm:pt modelId="{4136C68F-BDA2-40F4-993A-BBC599792ABF}">
      <dgm:prSet phldrT="[Text]"/>
      <dgm:spPr/>
      <dgm:t>
        <a:bodyPr/>
        <a:lstStyle/>
        <a:p>
          <a:r>
            <a:rPr lang="de-DE" dirty="0" err="1"/>
            <a:t>Decentralised</a:t>
          </a:r>
          <a:r>
            <a:rPr lang="de-DE" dirty="0"/>
            <a:t> </a:t>
          </a:r>
          <a:r>
            <a:rPr lang="de-DE" dirty="0" err="1"/>
            <a:t>Inventory</a:t>
          </a:r>
          <a:endParaRPr lang="de-DE" dirty="0"/>
        </a:p>
      </dgm:t>
    </dgm:pt>
    <dgm:pt modelId="{BE4745CD-27C1-443A-AEBE-D59498F480FF}" type="parTrans" cxnId="{64A2C6D9-DD12-4170-92DE-8C565566E6EA}">
      <dgm:prSet/>
      <dgm:spPr/>
      <dgm:t>
        <a:bodyPr/>
        <a:lstStyle/>
        <a:p>
          <a:endParaRPr lang="de-DE"/>
        </a:p>
      </dgm:t>
    </dgm:pt>
    <dgm:pt modelId="{4106CFBF-E168-4E95-A767-864BA36841E0}" type="sibTrans" cxnId="{64A2C6D9-DD12-4170-92DE-8C565566E6EA}">
      <dgm:prSet/>
      <dgm:spPr/>
      <dgm:t>
        <a:bodyPr/>
        <a:lstStyle/>
        <a:p>
          <a:endParaRPr lang="de-DE"/>
        </a:p>
      </dgm:t>
    </dgm:pt>
    <dgm:pt modelId="{20FAA33D-7E52-46C4-9B51-BA4013DA0AE2}" type="pres">
      <dgm:prSet presAssocID="{F2659573-8D1B-476B-83A5-D8D9CE6652C2}" presName="diagram" presStyleCnt="0">
        <dgm:presLayoutVars>
          <dgm:dir/>
          <dgm:resizeHandles val="exact"/>
        </dgm:presLayoutVars>
      </dgm:prSet>
      <dgm:spPr/>
    </dgm:pt>
    <dgm:pt modelId="{0B81CEA7-ADCD-490D-87D1-AA7B483FDC51}" type="pres">
      <dgm:prSet presAssocID="{D5139F71-6072-4672-8D91-9419DA08F303}" presName="arrow" presStyleLbl="node1" presStyleIdx="0" presStyleCnt="2">
        <dgm:presLayoutVars>
          <dgm:bulletEnabled val="1"/>
        </dgm:presLayoutVars>
      </dgm:prSet>
      <dgm:spPr/>
    </dgm:pt>
    <dgm:pt modelId="{696D50BA-9190-49B0-901B-2A637DB94AC4}" type="pres">
      <dgm:prSet presAssocID="{4136C68F-BDA2-40F4-993A-BBC599792ABF}" presName="arrow" presStyleLbl="node1" presStyleIdx="1" presStyleCnt="2">
        <dgm:presLayoutVars>
          <dgm:bulletEnabled val="1"/>
        </dgm:presLayoutVars>
      </dgm:prSet>
      <dgm:spPr/>
    </dgm:pt>
  </dgm:ptLst>
  <dgm:cxnLst>
    <dgm:cxn modelId="{E9E88B0A-B2AA-4F04-8DFC-35517743F8C8}" type="presOf" srcId="{4136C68F-BDA2-40F4-993A-BBC599792ABF}" destId="{696D50BA-9190-49B0-901B-2A637DB94AC4}" srcOrd="0" destOrd="0" presId="urn:microsoft.com/office/officeart/2005/8/layout/arrow5"/>
    <dgm:cxn modelId="{68CEC0AD-7CFE-4782-A585-7612FD86FBB5}" type="presOf" srcId="{D5139F71-6072-4672-8D91-9419DA08F303}" destId="{0B81CEA7-ADCD-490D-87D1-AA7B483FDC51}" srcOrd="0" destOrd="0" presId="urn:microsoft.com/office/officeart/2005/8/layout/arrow5"/>
    <dgm:cxn modelId="{51492CCF-1052-4189-9948-3CF62DC54A77}" srcId="{F2659573-8D1B-476B-83A5-D8D9CE6652C2}" destId="{D5139F71-6072-4672-8D91-9419DA08F303}" srcOrd="0" destOrd="0" parTransId="{B0EF519B-8FEB-4EBE-9913-C0660A84570F}" sibTransId="{0A93A167-0A40-45A0-BBC4-D09B78C95EFF}"/>
    <dgm:cxn modelId="{5F41C6D8-34A3-424A-AA0A-A4CF59BA0C06}" type="presOf" srcId="{F2659573-8D1B-476B-83A5-D8D9CE6652C2}" destId="{20FAA33D-7E52-46C4-9B51-BA4013DA0AE2}" srcOrd="0" destOrd="0" presId="urn:microsoft.com/office/officeart/2005/8/layout/arrow5"/>
    <dgm:cxn modelId="{64A2C6D9-DD12-4170-92DE-8C565566E6EA}" srcId="{F2659573-8D1B-476B-83A5-D8D9CE6652C2}" destId="{4136C68F-BDA2-40F4-993A-BBC599792ABF}" srcOrd="1" destOrd="0" parTransId="{BE4745CD-27C1-443A-AEBE-D59498F480FF}" sibTransId="{4106CFBF-E168-4E95-A767-864BA36841E0}"/>
    <dgm:cxn modelId="{20127BF2-B7F9-49BE-A230-2AB423574795}" type="presParOf" srcId="{20FAA33D-7E52-46C4-9B51-BA4013DA0AE2}" destId="{0B81CEA7-ADCD-490D-87D1-AA7B483FDC51}" srcOrd="0" destOrd="0" presId="urn:microsoft.com/office/officeart/2005/8/layout/arrow5"/>
    <dgm:cxn modelId="{07AE2350-48B6-4865-8447-C26C72018386}" type="presParOf" srcId="{20FAA33D-7E52-46C4-9B51-BA4013DA0AE2}" destId="{696D50BA-9190-49B0-901B-2A637DB94AC4}"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CAE9B01-8E38-4F72-A294-07CC6044D904}" type="doc">
      <dgm:prSet loTypeId="urn:microsoft.com/office/officeart/2005/8/layout/hList1" loCatId="list" qsTypeId="urn:microsoft.com/office/officeart/2005/8/quickstyle/simple1" qsCatId="simple" csTypeId="urn:microsoft.com/office/officeart/2005/8/colors/accent6_2" csCatId="accent6" phldr="1"/>
      <dgm:spPr/>
      <dgm:t>
        <a:bodyPr/>
        <a:lstStyle/>
        <a:p>
          <a:endParaRPr lang="de-DE"/>
        </a:p>
      </dgm:t>
    </dgm:pt>
    <dgm:pt modelId="{CE9876AC-33CA-4385-A06C-CD0CA7FB3ECD}">
      <dgm:prSet phldrT="[Text]"/>
      <dgm:spPr/>
      <dgm:t>
        <a:bodyPr/>
        <a:lstStyle/>
        <a:p>
          <a:r>
            <a:rPr lang="en-GB" dirty="0"/>
            <a:t>Materials, goods, and services </a:t>
          </a:r>
          <a:endParaRPr lang="de-DE" dirty="0"/>
        </a:p>
      </dgm:t>
    </dgm:pt>
    <dgm:pt modelId="{A0FA3EC5-6F77-4FE0-AB3B-760A98392C6A}" type="parTrans" cxnId="{FBE481C7-5BF0-43C1-93A6-2A0AD6A4A350}">
      <dgm:prSet/>
      <dgm:spPr/>
      <dgm:t>
        <a:bodyPr/>
        <a:lstStyle/>
        <a:p>
          <a:endParaRPr lang="de-DE"/>
        </a:p>
      </dgm:t>
    </dgm:pt>
    <dgm:pt modelId="{3B130F29-13D7-4493-80C7-55290951F8E0}" type="sibTrans" cxnId="{FBE481C7-5BF0-43C1-93A6-2A0AD6A4A350}">
      <dgm:prSet/>
      <dgm:spPr/>
      <dgm:t>
        <a:bodyPr/>
        <a:lstStyle/>
        <a:p>
          <a:endParaRPr lang="de-DE"/>
        </a:p>
      </dgm:t>
    </dgm:pt>
    <dgm:pt modelId="{55B1E97F-7D6B-4BDD-BECA-30EB1C8A6E6A}">
      <dgm:prSet/>
      <dgm:spPr/>
      <dgm:t>
        <a:bodyPr/>
        <a:lstStyle/>
        <a:p>
          <a:r>
            <a:rPr lang="en-GB" dirty="0"/>
            <a:t>Different pricing methods; raw-materials, components etc. </a:t>
          </a:r>
        </a:p>
      </dgm:t>
    </dgm:pt>
    <dgm:pt modelId="{465104ED-95A7-4C8F-A462-B7A80F4387A2}" type="parTrans" cxnId="{621A4986-D09A-4A2D-A1A5-4E3655FD45F0}">
      <dgm:prSet/>
      <dgm:spPr/>
      <dgm:t>
        <a:bodyPr/>
        <a:lstStyle/>
        <a:p>
          <a:endParaRPr lang="de-DE"/>
        </a:p>
      </dgm:t>
    </dgm:pt>
    <dgm:pt modelId="{3CA0C02F-EF7A-4A29-A83A-63172A26E382}" type="sibTrans" cxnId="{621A4986-D09A-4A2D-A1A5-4E3655FD45F0}">
      <dgm:prSet/>
      <dgm:spPr/>
      <dgm:t>
        <a:bodyPr/>
        <a:lstStyle/>
        <a:p>
          <a:endParaRPr lang="de-DE"/>
        </a:p>
      </dgm:t>
    </dgm:pt>
    <dgm:pt modelId="{A3136F08-7694-4C09-8BE4-566F227E1549}">
      <dgm:prSet/>
      <dgm:spPr/>
      <dgm:t>
        <a:bodyPr/>
        <a:lstStyle/>
        <a:p>
          <a:r>
            <a:rPr lang="en-GB"/>
            <a:t>Suppliers </a:t>
          </a:r>
          <a:endParaRPr lang="en-GB" dirty="0"/>
        </a:p>
      </dgm:t>
    </dgm:pt>
    <dgm:pt modelId="{360DE4B0-A554-494A-B91F-0D119B83A01A}" type="parTrans" cxnId="{67BC9494-2068-4501-8941-2B19F395AA30}">
      <dgm:prSet/>
      <dgm:spPr/>
      <dgm:t>
        <a:bodyPr/>
        <a:lstStyle/>
        <a:p>
          <a:endParaRPr lang="de-DE"/>
        </a:p>
      </dgm:t>
    </dgm:pt>
    <dgm:pt modelId="{CA55E724-D37A-4A65-A60F-3A333995EB3F}" type="sibTrans" cxnId="{67BC9494-2068-4501-8941-2B19F395AA30}">
      <dgm:prSet/>
      <dgm:spPr/>
      <dgm:t>
        <a:bodyPr/>
        <a:lstStyle/>
        <a:p>
          <a:endParaRPr lang="de-DE"/>
        </a:p>
      </dgm:t>
    </dgm:pt>
    <dgm:pt modelId="{0EB30FF3-E97A-4020-8178-DC4FA704663B}">
      <dgm:prSet/>
      <dgm:spPr/>
      <dgm:t>
        <a:bodyPr/>
        <a:lstStyle/>
        <a:p>
          <a:r>
            <a:rPr lang="en-GB" dirty="0"/>
            <a:t>New, potential suppliers </a:t>
          </a:r>
        </a:p>
      </dgm:t>
    </dgm:pt>
    <dgm:pt modelId="{55B73006-B437-4362-A88B-242B6C570545}" type="parTrans" cxnId="{0B93DBAA-1200-42E9-919B-48A31F97535F}">
      <dgm:prSet/>
      <dgm:spPr/>
      <dgm:t>
        <a:bodyPr/>
        <a:lstStyle/>
        <a:p>
          <a:endParaRPr lang="de-DE"/>
        </a:p>
      </dgm:t>
    </dgm:pt>
    <dgm:pt modelId="{C6420155-A83B-406B-B372-B6726628357E}" type="sibTrans" cxnId="{0B93DBAA-1200-42E9-919B-48A31F97535F}">
      <dgm:prSet/>
      <dgm:spPr/>
      <dgm:t>
        <a:bodyPr/>
        <a:lstStyle/>
        <a:p>
          <a:endParaRPr lang="de-DE"/>
        </a:p>
      </dgm:t>
    </dgm:pt>
    <dgm:pt modelId="{AD42CCDC-34D9-490A-BC05-0F0AE2EC4F93}">
      <dgm:prSet/>
      <dgm:spPr/>
      <dgm:t>
        <a:bodyPr/>
        <a:lstStyle/>
        <a:p>
          <a:r>
            <a:rPr lang="en-GB" dirty="0"/>
            <a:t>Existing suppliers with quality problems, etc. </a:t>
          </a:r>
        </a:p>
      </dgm:t>
    </dgm:pt>
    <dgm:pt modelId="{28099667-66E9-47C4-B6CF-1AB43A290128}" type="parTrans" cxnId="{48BE73A1-12D3-4AB0-9C0A-950905F48EB9}">
      <dgm:prSet/>
      <dgm:spPr/>
      <dgm:t>
        <a:bodyPr/>
        <a:lstStyle/>
        <a:p>
          <a:endParaRPr lang="de-DE"/>
        </a:p>
      </dgm:t>
    </dgm:pt>
    <dgm:pt modelId="{A71C9F1F-7C8A-469D-BDD0-D0D9D0E5359D}" type="sibTrans" cxnId="{48BE73A1-12D3-4AB0-9C0A-950905F48EB9}">
      <dgm:prSet/>
      <dgm:spPr/>
      <dgm:t>
        <a:bodyPr/>
        <a:lstStyle/>
        <a:p>
          <a:endParaRPr lang="de-DE"/>
        </a:p>
      </dgm:t>
    </dgm:pt>
    <dgm:pt modelId="{CA7A7748-0C13-404F-A708-6F19F830D280}">
      <dgm:prSet/>
      <dgm:spPr/>
      <dgm:t>
        <a:bodyPr/>
        <a:lstStyle/>
        <a:p>
          <a:r>
            <a:rPr lang="en-GB"/>
            <a:t>Systems and procedures </a:t>
          </a:r>
          <a:endParaRPr lang="en-GB" dirty="0"/>
        </a:p>
      </dgm:t>
    </dgm:pt>
    <dgm:pt modelId="{987E8EF4-62D0-4357-92F6-8FAB96ED15FB}" type="parTrans" cxnId="{369C15A3-BD2B-4504-9927-79BE66F038A8}">
      <dgm:prSet/>
      <dgm:spPr/>
      <dgm:t>
        <a:bodyPr/>
        <a:lstStyle/>
        <a:p>
          <a:endParaRPr lang="de-DE"/>
        </a:p>
      </dgm:t>
    </dgm:pt>
    <dgm:pt modelId="{7A5DE74E-DF53-48F0-BB32-62F64FAD1835}" type="sibTrans" cxnId="{369C15A3-BD2B-4504-9927-79BE66F038A8}">
      <dgm:prSet/>
      <dgm:spPr/>
      <dgm:t>
        <a:bodyPr/>
        <a:lstStyle/>
        <a:p>
          <a:endParaRPr lang="de-DE"/>
        </a:p>
      </dgm:t>
    </dgm:pt>
    <dgm:pt modelId="{1FDF5FB7-EFEE-4B1A-8969-F26097E38D2B}">
      <dgm:prSet/>
      <dgm:spPr/>
      <dgm:t>
        <a:bodyPr/>
        <a:lstStyle/>
        <a:p>
          <a:r>
            <a:rPr lang="en-GB" dirty="0"/>
            <a:t>Information systems </a:t>
          </a:r>
        </a:p>
      </dgm:t>
    </dgm:pt>
    <dgm:pt modelId="{F8289690-88FB-4437-8193-58B8CAB54EE4}" type="parTrans" cxnId="{2EE76B2F-CDA8-4DF3-A639-7BDD205B7419}">
      <dgm:prSet/>
      <dgm:spPr/>
      <dgm:t>
        <a:bodyPr/>
        <a:lstStyle/>
        <a:p>
          <a:endParaRPr lang="de-DE"/>
        </a:p>
      </dgm:t>
    </dgm:pt>
    <dgm:pt modelId="{337AF82B-6F70-48EA-9840-85D9DE41109C}" type="sibTrans" cxnId="{2EE76B2F-CDA8-4DF3-A639-7BDD205B7419}">
      <dgm:prSet/>
      <dgm:spPr/>
      <dgm:t>
        <a:bodyPr/>
        <a:lstStyle/>
        <a:p>
          <a:endParaRPr lang="de-DE"/>
        </a:p>
      </dgm:t>
    </dgm:pt>
    <dgm:pt modelId="{1C95E924-2F0B-4224-9C2B-2CC2BB09459A}">
      <dgm:prSet/>
      <dgm:spPr/>
      <dgm:t>
        <a:bodyPr/>
        <a:lstStyle/>
        <a:p>
          <a:r>
            <a:rPr lang="en-GB" dirty="0"/>
            <a:t>Administrative procedures</a:t>
          </a:r>
        </a:p>
      </dgm:t>
    </dgm:pt>
    <dgm:pt modelId="{FB137A74-9810-4371-8CA0-741E372A8362}" type="parTrans" cxnId="{82B43009-E198-4AFB-B0A7-9B25116F7D36}">
      <dgm:prSet/>
      <dgm:spPr/>
      <dgm:t>
        <a:bodyPr/>
        <a:lstStyle/>
        <a:p>
          <a:endParaRPr lang="de-DE"/>
        </a:p>
      </dgm:t>
    </dgm:pt>
    <dgm:pt modelId="{28EC154F-7ED6-456D-B4C3-5DDD9BECD8E4}" type="sibTrans" cxnId="{82B43009-E198-4AFB-B0A7-9B25116F7D36}">
      <dgm:prSet/>
      <dgm:spPr/>
      <dgm:t>
        <a:bodyPr/>
        <a:lstStyle/>
        <a:p>
          <a:endParaRPr lang="de-DE"/>
        </a:p>
      </dgm:t>
    </dgm:pt>
    <dgm:pt modelId="{C42DFDF6-EC84-4A36-832E-B4A54C0F18F5}" type="pres">
      <dgm:prSet presAssocID="{0CAE9B01-8E38-4F72-A294-07CC6044D904}" presName="Name0" presStyleCnt="0">
        <dgm:presLayoutVars>
          <dgm:dir/>
          <dgm:animLvl val="lvl"/>
          <dgm:resizeHandles val="exact"/>
        </dgm:presLayoutVars>
      </dgm:prSet>
      <dgm:spPr/>
    </dgm:pt>
    <dgm:pt modelId="{6C4E8559-8226-4B12-AF18-DD9023A01B4D}" type="pres">
      <dgm:prSet presAssocID="{CE9876AC-33CA-4385-A06C-CD0CA7FB3ECD}" presName="composite" presStyleCnt="0"/>
      <dgm:spPr/>
    </dgm:pt>
    <dgm:pt modelId="{1ECB4D2E-D270-456C-8423-9E488E66C5BC}" type="pres">
      <dgm:prSet presAssocID="{CE9876AC-33CA-4385-A06C-CD0CA7FB3ECD}" presName="parTx" presStyleLbl="alignNode1" presStyleIdx="0" presStyleCnt="3">
        <dgm:presLayoutVars>
          <dgm:chMax val="0"/>
          <dgm:chPref val="0"/>
          <dgm:bulletEnabled val="1"/>
        </dgm:presLayoutVars>
      </dgm:prSet>
      <dgm:spPr/>
    </dgm:pt>
    <dgm:pt modelId="{BA7D834E-4D17-48E8-8F02-D8964D666221}" type="pres">
      <dgm:prSet presAssocID="{CE9876AC-33CA-4385-A06C-CD0CA7FB3ECD}" presName="desTx" presStyleLbl="alignAccFollowNode1" presStyleIdx="0" presStyleCnt="3">
        <dgm:presLayoutVars>
          <dgm:bulletEnabled val="1"/>
        </dgm:presLayoutVars>
      </dgm:prSet>
      <dgm:spPr/>
    </dgm:pt>
    <dgm:pt modelId="{930AB1DA-B7D3-4B09-8B23-FBC4ED4F7E00}" type="pres">
      <dgm:prSet presAssocID="{3B130F29-13D7-4493-80C7-55290951F8E0}" presName="space" presStyleCnt="0"/>
      <dgm:spPr/>
    </dgm:pt>
    <dgm:pt modelId="{E94E8D61-79DC-478D-A796-F2DBAB61ECFD}" type="pres">
      <dgm:prSet presAssocID="{A3136F08-7694-4C09-8BE4-566F227E1549}" presName="composite" presStyleCnt="0"/>
      <dgm:spPr/>
    </dgm:pt>
    <dgm:pt modelId="{8C2A8F47-79BD-4E61-9E08-7D396E2BEA7B}" type="pres">
      <dgm:prSet presAssocID="{A3136F08-7694-4C09-8BE4-566F227E1549}" presName="parTx" presStyleLbl="alignNode1" presStyleIdx="1" presStyleCnt="3">
        <dgm:presLayoutVars>
          <dgm:chMax val="0"/>
          <dgm:chPref val="0"/>
          <dgm:bulletEnabled val="1"/>
        </dgm:presLayoutVars>
      </dgm:prSet>
      <dgm:spPr/>
    </dgm:pt>
    <dgm:pt modelId="{8E81EBEC-3C81-4E5F-9935-0243DD71028C}" type="pres">
      <dgm:prSet presAssocID="{A3136F08-7694-4C09-8BE4-566F227E1549}" presName="desTx" presStyleLbl="alignAccFollowNode1" presStyleIdx="1" presStyleCnt="3">
        <dgm:presLayoutVars>
          <dgm:bulletEnabled val="1"/>
        </dgm:presLayoutVars>
      </dgm:prSet>
      <dgm:spPr/>
    </dgm:pt>
    <dgm:pt modelId="{D69C99F6-8A59-4E67-BC6F-A7192E21D25E}" type="pres">
      <dgm:prSet presAssocID="{CA55E724-D37A-4A65-A60F-3A333995EB3F}" presName="space" presStyleCnt="0"/>
      <dgm:spPr/>
    </dgm:pt>
    <dgm:pt modelId="{41180C75-6A24-4894-B532-817851C0370D}" type="pres">
      <dgm:prSet presAssocID="{CA7A7748-0C13-404F-A708-6F19F830D280}" presName="composite" presStyleCnt="0"/>
      <dgm:spPr/>
    </dgm:pt>
    <dgm:pt modelId="{BD115544-1A5B-4D8B-8F7D-5580B284C505}" type="pres">
      <dgm:prSet presAssocID="{CA7A7748-0C13-404F-A708-6F19F830D280}" presName="parTx" presStyleLbl="alignNode1" presStyleIdx="2" presStyleCnt="3">
        <dgm:presLayoutVars>
          <dgm:chMax val="0"/>
          <dgm:chPref val="0"/>
          <dgm:bulletEnabled val="1"/>
        </dgm:presLayoutVars>
      </dgm:prSet>
      <dgm:spPr/>
    </dgm:pt>
    <dgm:pt modelId="{66C11752-4806-4464-A3C4-D97C50844A9F}" type="pres">
      <dgm:prSet presAssocID="{CA7A7748-0C13-404F-A708-6F19F830D280}" presName="desTx" presStyleLbl="alignAccFollowNode1" presStyleIdx="2" presStyleCnt="3">
        <dgm:presLayoutVars>
          <dgm:bulletEnabled val="1"/>
        </dgm:presLayoutVars>
      </dgm:prSet>
      <dgm:spPr/>
    </dgm:pt>
  </dgm:ptLst>
  <dgm:cxnLst>
    <dgm:cxn modelId="{30561F09-730F-49CF-903E-0E296AE7C27F}" type="presOf" srcId="{CA7A7748-0C13-404F-A708-6F19F830D280}" destId="{BD115544-1A5B-4D8B-8F7D-5580B284C505}" srcOrd="0" destOrd="0" presId="urn:microsoft.com/office/officeart/2005/8/layout/hList1"/>
    <dgm:cxn modelId="{82B43009-E198-4AFB-B0A7-9B25116F7D36}" srcId="{CA7A7748-0C13-404F-A708-6F19F830D280}" destId="{1C95E924-2F0B-4224-9C2B-2CC2BB09459A}" srcOrd="1" destOrd="0" parTransId="{FB137A74-9810-4371-8CA0-741E372A8362}" sibTransId="{28EC154F-7ED6-456D-B4C3-5DDD9BECD8E4}"/>
    <dgm:cxn modelId="{2EE76B2F-CDA8-4DF3-A639-7BDD205B7419}" srcId="{CA7A7748-0C13-404F-A708-6F19F830D280}" destId="{1FDF5FB7-EFEE-4B1A-8969-F26097E38D2B}" srcOrd="0" destOrd="0" parTransId="{F8289690-88FB-4437-8193-58B8CAB54EE4}" sibTransId="{337AF82B-6F70-48EA-9840-85D9DE41109C}"/>
    <dgm:cxn modelId="{BBF77633-F2C6-45DA-93EA-23403D641B06}" type="presOf" srcId="{1C95E924-2F0B-4224-9C2B-2CC2BB09459A}" destId="{66C11752-4806-4464-A3C4-D97C50844A9F}" srcOrd="0" destOrd="1" presId="urn:microsoft.com/office/officeart/2005/8/layout/hList1"/>
    <dgm:cxn modelId="{4B6F9F4E-323B-4C3F-BA82-00AC67562ECA}" type="presOf" srcId="{0EB30FF3-E97A-4020-8178-DC4FA704663B}" destId="{8E81EBEC-3C81-4E5F-9935-0243DD71028C}" srcOrd="0" destOrd="0" presId="urn:microsoft.com/office/officeart/2005/8/layout/hList1"/>
    <dgm:cxn modelId="{F718637F-278C-4BFF-887D-96775694FB56}" type="presOf" srcId="{55B1E97F-7D6B-4BDD-BECA-30EB1C8A6E6A}" destId="{BA7D834E-4D17-48E8-8F02-D8964D666221}" srcOrd="0" destOrd="0" presId="urn:microsoft.com/office/officeart/2005/8/layout/hList1"/>
    <dgm:cxn modelId="{621A4986-D09A-4A2D-A1A5-4E3655FD45F0}" srcId="{CE9876AC-33CA-4385-A06C-CD0CA7FB3ECD}" destId="{55B1E97F-7D6B-4BDD-BECA-30EB1C8A6E6A}" srcOrd="0" destOrd="0" parTransId="{465104ED-95A7-4C8F-A462-B7A80F4387A2}" sibTransId="{3CA0C02F-EF7A-4A29-A83A-63172A26E382}"/>
    <dgm:cxn modelId="{67BC9494-2068-4501-8941-2B19F395AA30}" srcId="{0CAE9B01-8E38-4F72-A294-07CC6044D904}" destId="{A3136F08-7694-4C09-8BE4-566F227E1549}" srcOrd="1" destOrd="0" parTransId="{360DE4B0-A554-494A-B91F-0D119B83A01A}" sibTransId="{CA55E724-D37A-4A65-A60F-3A333995EB3F}"/>
    <dgm:cxn modelId="{BD86849F-36C6-4363-9CF3-E86EA81F24EF}" type="presOf" srcId="{0CAE9B01-8E38-4F72-A294-07CC6044D904}" destId="{C42DFDF6-EC84-4A36-832E-B4A54C0F18F5}" srcOrd="0" destOrd="0" presId="urn:microsoft.com/office/officeart/2005/8/layout/hList1"/>
    <dgm:cxn modelId="{48BE73A1-12D3-4AB0-9C0A-950905F48EB9}" srcId="{A3136F08-7694-4C09-8BE4-566F227E1549}" destId="{AD42CCDC-34D9-490A-BC05-0F0AE2EC4F93}" srcOrd="1" destOrd="0" parTransId="{28099667-66E9-47C4-B6CF-1AB43A290128}" sibTransId="{A71C9F1F-7C8A-469D-BDD0-D0D9D0E5359D}"/>
    <dgm:cxn modelId="{369C15A3-BD2B-4504-9927-79BE66F038A8}" srcId="{0CAE9B01-8E38-4F72-A294-07CC6044D904}" destId="{CA7A7748-0C13-404F-A708-6F19F830D280}" srcOrd="2" destOrd="0" parTransId="{987E8EF4-62D0-4357-92F6-8FAB96ED15FB}" sibTransId="{7A5DE74E-DF53-48F0-BB32-62F64FAD1835}"/>
    <dgm:cxn modelId="{D939C9AA-BA32-40BB-9D1E-5EF8936478C9}" type="presOf" srcId="{AD42CCDC-34D9-490A-BC05-0F0AE2EC4F93}" destId="{8E81EBEC-3C81-4E5F-9935-0243DD71028C}" srcOrd="0" destOrd="1" presId="urn:microsoft.com/office/officeart/2005/8/layout/hList1"/>
    <dgm:cxn modelId="{0B93DBAA-1200-42E9-919B-48A31F97535F}" srcId="{A3136F08-7694-4C09-8BE4-566F227E1549}" destId="{0EB30FF3-E97A-4020-8178-DC4FA704663B}" srcOrd="0" destOrd="0" parTransId="{55B73006-B437-4362-A88B-242B6C570545}" sibTransId="{C6420155-A83B-406B-B372-B6726628357E}"/>
    <dgm:cxn modelId="{67C335BB-FFF4-4D7B-A733-D3D5E8082C9E}" type="presOf" srcId="{1FDF5FB7-EFEE-4B1A-8969-F26097E38D2B}" destId="{66C11752-4806-4464-A3C4-D97C50844A9F}" srcOrd="0" destOrd="0" presId="urn:microsoft.com/office/officeart/2005/8/layout/hList1"/>
    <dgm:cxn modelId="{4B9AC3C2-3B3F-431B-A9B3-3C09B0D5BBB3}" type="presOf" srcId="{A3136F08-7694-4C09-8BE4-566F227E1549}" destId="{8C2A8F47-79BD-4E61-9E08-7D396E2BEA7B}" srcOrd="0" destOrd="0" presId="urn:microsoft.com/office/officeart/2005/8/layout/hList1"/>
    <dgm:cxn modelId="{FBE481C7-5BF0-43C1-93A6-2A0AD6A4A350}" srcId="{0CAE9B01-8E38-4F72-A294-07CC6044D904}" destId="{CE9876AC-33CA-4385-A06C-CD0CA7FB3ECD}" srcOrd="0" destOrd="0" parTransId="{A0FA3EC5-6F77-4FE0-AB3B-760A98392C6A}" sibTransId="{3B130F29-13D7-4493-80C7-55290951F8E0}"/>
    <dgm:cxn modelId="{91191CDA-8A3B-4F7D-ABFA-D78DF7A1CDDB}" type="presOf" srcId="{CE9876AC-33CA-4385-A06C-CD0CA7FB3ECD}" destId="{1ECB4D2E-D270-456C-8423-9E488E66C5BC}" srcOrd="0" destOrd="0" presId="urn:microsoft.com/office/officeart/2005/8/layout/hList1"/>
    <dgm:cxn modelId="{B7C7C44A-7E12-4C7C-81A5-CB0B63F59513}" type="presParOf" srcId="{C42DFDF6-EC84-4A36-832E-B4A54C0F18F5}" destId="{6C4E8559-8226-4B12-AF18-DD9023A01B4D}" srcOrd="0" destOrd="0" presId="urn:microsoft.com/office/officeart/2005/8/layout/hList1"/>
    <dgm:cxn modelId="{5BCE58EA-6CC4-4700-A821-5A9B51281625}" type="presParOf" srcId="{6C4E8559-8226-4B12-AF18-DD9023A01B4D}" destId="{1ECB4D2E-D270-456C-8423-9E488E66C5BC}" srcOrd="0" destOrd="0" presId="urn:microsoft.com/office/officeart/2005/8/layout/hList1"/>
    <dgm:cxn modelId="{74BFAD1E-AEAE-4FB1-8BE3-32EA563AAB62}" type="presParOf" srcId="{6C4E8559-8226-4B12-AF18-DD9023A01B4D}" destId="{BA7D834E-4D17-48E8-8F02-D8964D666221}" srcOrd="1" destOrd="0" presId="urn:microsoft.com/office/officeart/2005/8/layout/hList1"/>
    <dgm:cxn modelId="{ADA43E99-D8DE-41A5-9896-3FAC1C3C376F}" type="presParOf" srcId="{C42DFDF6-EC84-4A36-832E-B4A54C0F18F5}" destId="{930AB1DA-B7D3-4B09-8B23-FBC4ED4F7E00}" srcOrd="1" destOrd="0" presId="urn:microsoft.com/office/officeart/2005/8/layout/hList1"/>
    <dgm:cxn modelId="{578B0268-CAB1-4B6C-9E10-8EB8EB5B9255}" type="presParOf" srcId="{C42DFDF6-EC84-4A36-832E-B4A54C0F18F5}" destId="{E94E8D61-79DC-478D-A796-F2DBAB61ECFD}" srcOrd="2" destOrd="0" presId="urn:microsoft.com/office/officeart/2005/8/layout/hList1"/>
    <dgm:cxn modelId="{3BE68D94-F51E-4976-9C04-4A8630F717E7}" type="presParOf" srcId="{E94E8D61-79DC-478D-A796-F2DBAB61ECFD}" destId="{8C2A8F47-79BD-4E61-9E08-7D396E2BEA7B}" srcOrd="0" destOrd="0" presId="urn:microsoft.com/office/officeart/2005/8/layout/hList1"/>
    <dgm:cxn modelId="{FD9D1517-7D2B-4B5D-BEFB-912E6F63130E}" type="presParOf" srcId="{E94E8D61-79DC-478D-A796-F2DBAB61ECFD}" destId="{8E81EBEC-3C81-4E5F-9935-0243DD71028C}" srcOrd="1" destOrd="0" presId="urn:microsoft.com/office/officeart/2005/8/layout/hList1"/>
    <dgm:cxn modelId="{8F622D17-371F-41F2-A19E-4F91AF3032B0}" type="presParOf" srcId="{C42DFDF6-EC84-4A36-832E-B4A54C0F18F5}" destId="{D69C99F6-8A59-4E67-BC6F-A7192E21D25E}" srcOrd="3" destOrd="0" presId="urn:microsoft.com/office/officeart/2005/8/layout/hList1"/>
    <dgm:cxn modelId="{F6D9C2F4-7A05-4A17-BFB3-FDE6847831BC}" type="presParOf" srcId="{C42DFDF6-EC84-4A36-832E-B4A54C0F18F5}" destId="{41180C75-6A24-4894-B532-817851C0370D}" srcOrd="4" destOrd="0" presId="urn:microsoft.com/office/officeart/2005/8/layout/hList1"/>
    <dgm:cxn modelId="{D9D1C8F6-DAD8-43EF-95D4-DFA39EAB1A2C}" type="presParOf" srcId="{41180C75-6A24-4894-B532-817851C0370D}" destId="{BD115544-1A5B-4D8B-8F7D-5580B284C505}" srcOrd="0" destOrd="0" presId="urn:microsoft.com/office/officeart/2005/8/layout/hList1"/>
    <dgm:cxn modelId="{3935AC4D-7654-4938-9D16-91ACD8A433E3}" type="presParOf" srcId="{41180C75-6A24-4894-B532-817851C0370D}" destId="{66C11752-4806-4464-A3C4-D97C50844A9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3B77CAB-C018-4A87-AF97-D27C7EA4D1FD}" type="doc">
      <dgm:prSet loTypeId="urn:microsoft.com/office/officeart/2005/8/layout/vList3" loCatId="list" qsTypeId="urn:microsoft.com/office/officeart/2005/8/quickstyle/simple1" qsCatId="simple" csTypeId="urn:microsoft.com/office/officeart/2005/8/colors/accent6_2" csCatId="accent6" phldr="1"/>
      <dgm:spPr/>
    </dgm:pt>
    <dgm:pt modelId="{53BA38BE-5213-4593-B974-E882F65260F1}">
      <dgm:prSet phldrT="[Text]"/>
      <dgm:spPr/>
      <dgm:t>
        <a:bodyPr/>
        <a:lstStyle/>
        <a:p>
          <a:r>
            <a:rPr lang="en-GB" dirty="0"/>
            <a:t>Basic questions concerning logistics: how to arrange the transportation and inventory (centralised or near the customer)?</a:t>
          </a:r>
          <a:endParaRPr lang="de-DE" dirty="0"/>
        </a:p>
      </dgm:t>
    </dgm:pt>
    <dgm:pt modelId="{C85D80FB-C45F-4FC9-B088-2245BF90A992}" type="parTrans" cxnId="{C0F8B225-621A-41B0-923C-A59FCBA31A1C}">
      <dgm:prSet/>
      <dgm:spPr/>
      <dgm:t>
        <a:bodyPr/>
        <a:lstStyle/>
        <a:p>
          <a:endParaRPr lang="de-DE"/>
        </a:p>
      </dgm:t>
    </dgm:pt>
    <dgm:pt modelId="{87B50CC4-5844-4110-8B50-3C88A895C678}" type="sibTrans" cxnId="{C0F8B225-621A-41B0-923C-A59FCBA31A1C}">
      <dgm:prSet/>
      <dgm:spPr/>
      <dgm:t>
        <a:bodyPr/>
        <a:lstStyle/>
        <a:p>
          <a:endParaRPr lang="de-DE"/>
        </a:p>
      </dgm:t>
    </dgm:pt>
    <dgm:pt modelId="{15957C5F-6F1A-4E2F-B917-68335DB2E7B3}">
      <dgm:prSet phldrT="[Text]"/>
      <dgm:spPr/>
      <dgm:t>
        <a:bodyPr/>
        <a:lstStyle/>
        <a:p>
          <a:r>
            <a:rPr lang="de-DE" dirty="0"/>
            <a:t>The </a:t>
          </a:r>
          <a:r>
            <a:rPr lang="de-DE" dirty="0" err="1"/>
            <a:t>mode</a:t>
          </a:r>
          <a:r>
            <a:rPr lang="de-DE" dirty="0"/>
            <a:t> </a:t>
          </a:r>
          <a:r>
            <a:rPr lang="de-DE" dirty="0" err="1"/>
            <a:t>of</a:t>
          </a:r>
          <a:r>
            <a:rPr lang="de-DE" dirty="0"/>
            <a:t> </a:t>
          </a:r>
          <a:r>
            <a:rPr lang="de-DE" dirty="0" err="1"/>
            <a:t>transport</a:t>
          </a:r>
          <a:r>
            <a:rPr lang="de-DE" dirty="0"/>
            <a:t> </a:t>
          </a:r>
          <a:r>
            <a:rPr lang="de-DE" dirty="0" err="1"/>
            <a:t>influences</a:t>
          </a:r>
          <a:r>
            <a:rPr lang="de-DE" dirty="0"/>
            <a:t>: </a:t>
          </a:r>
          <a:r>
            <a:rPr lang="de-DE" dirty="0" err="1"/>
            <a:t>inventory</a:t>
          </a:r>
          <a:r>
            <a:rPr lang="de-DE" dirty="0"/>
            <a:t>, </a:t>
          </a:r>
          <a:r>
            <a:rPr lang="de-DE" dirty="0" err="1"/>
            <a:t>order</a:t>
          </a:r>
          <a:r>
            <a:rPr lang="de-DE" dirty="0"/>
            <a:t> </a:t>
          </a:r>
          <a:r>
            <a:rPr lang="de-DE" dirty="0" err="1"/>
            <a:t>cycle</a:t>
          </a:r>
          <a:r>
            <a:rPr lang="de-DE" dirty="0"/>
            <a:t>, </a:t>
          </a:r>
          <a:r>
            <a:rPr lang="de-DE" dirty="0" err="1"/>
            <a:t>buffer</a:t>
          </a:r>
          <a:r>
            <a:rPr lang="de-DE" dirty="0"/>
            <a:t> stock, </a:t>
          </a:r>
          <a:r>
            <a:rPr lang="de-DE" dirty="0" err="1"/>
            <a:t>and</a:t>
          </a:r>
          <a:r>
            <a:rPr lang="de-DE" dirty="0"/>
            <a:t> </a:t>
          </a:r>
          <a:r>
            <a:rPr lang="de-DE" dirty="0" err="1"/>
            <a:t>packaging</a:t>
          </a:r>
          <a:endParaRPr lang="de-DE" dirty="0"/>
        </a:p>
      </dgm:t>
    </dgm:pt>
    <dgm:pt modelId="{844813E5-AE94-4E07-ABE5-B708E6201AA7}" type="parTrans" cxnId="{42BE5A14-9AF2-4E57-A073-8027DC2ACE3D}">
      <dgm:prSet/>
      <dgm:spPr/>
      <dgm:t>
        <a:bodyPr/>
        <a:lstStyle/>
        <a:p>
          <a:endParaRPr lang="de-DE"/>
        </a:p>
      </dgm:t>
    </dgm:pt>
    <dgm:pt modelId="{C1D7AAC1-7077-4941-A700-118A68B735B0}" type="sibTrans" cxnId="{42BE5A14-9AF2-4E57-A073-8027DC2ACE3D}">
      <dgm:prSet/>
      <dgm:spPr/>
      <dgm:t>
        <a:bodyPr/>
        <a:lstStyle/>
        <a:p>
          <a:endParaRPr lang="de-DE"/>
        </a:p>
      </dgm:t>
    </dgm:pt>
    <dgm:pt modelId="{7AFF0960-F436-4E6B-A354-2800DE8B5427}" type="pres">
      <dgm:prSet presAssocID="{E3B77CAB-C018-4A87-AF97-D27C7EA4D1FD}" presName="linearFlow" presStyleCnt="0">
        <dgm:presLayoutVars>
          <dgm:dir/>
          <dgm:resizeHandles val="exact"/>
        </dgm:presLayoutVars>
      </dgm:prSet>
      <dgm:spPr/>
    </dgm:pt>
    <dgm:pt modelId="{F7C285A2-7D9F-48FA-913A-12CE98D3478B}" type="pres">
      <dgm:prSet presAssocID="{53BA38BE-5213-4593-B974-E882F65260F1}" presName="composite" presStyleCnt="0"/>
      <dgm:spPr/>
    </dgm:pt>
    <dgm:pt modelId="{F41857B9-68C0-4C28-9D83-4771A5B1D1CC}" type="pres">
      <dgm:prSet presAssocID="{53BA38BE-5213-4593-B974-E882F65260F1}" presName="imgShp" presStyleLbl="fgImgPlace1" presStyleIdx="0" presStyleCnt="2"/>
      <dgm:spPr>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dgm:spPr>
    </dgm:pt>
    <dgm:pt modelId="{875BE8AE-7E57-4205-B23A-1BDD7363DCE9}" type="pres">
      <dgm:prSet presAssocID="{53BA38BE-5213-4593-B974-E882F65260F1}" presName="txShp" presStyleLbl="node1" presStyleIdx="0" presStyleCnt="2">
        <dgm:presLayoutVars>
          <dgm:bulletEnabled val="1"/>
        </dgm:presLayoutVars>
      </dgm:prSet>
      <dgm:spPr/>
    </dgm:pt>
    <dgm:pt modelId="{ABB883B4-3971-469E-BDBA-A943A0B4A786}" type="pres">
      <dgm:prSet presAssocID="{87B50CC4-5844-4110-8B50-3C88A895C678}" presName="spacing" presStyleCnt="0"/>
      <dgm:spPr/>
    </dgm:pt>
    <dgm:pt modelId="{BBF7FB6A-C997-4054-B5CB-A2E441F26D77}" type="pres">
      <dgm:prSet presAssocID="{15957C5F-6F1A-4E2F-B917-68335DB2E7B3}" presName="composite" presStyleCnt="0"/>
      <dgm:spPr/>
    </dgm:pt>
    <dgm:pt modelId="{B6AE085F-79B1-4EB8-A53C-DEFDF67013B4}" type="pres">
      <dgm:prSet presAssocID="{15957C5F-6F1A-4E2F-B917-68335DB2E7B3}" presName="imgShp" presStyleLbl="fgImgPlace1" presStyleIdx="1" presStyleCnt="2"/>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000" b="-1000"/>
          </a:stretch>
        </a:blipFill>
      </dgm:spPr>
    </dgm:pt>
    <dgm:pt modelId="{A448D764-A72D-4488-909E-EAC631118AD0}" type="pres">
      <dgm:prSet presAssocID="{15957C5F-6F1A-4E2F-B917-68335DB2E7B3}" presName="txShp" presStyleLbl="node1" presStyleIdx="1" presStyleCnt="2">
        <dgm:presLayoutVars>
          <dgm:bulletEnabled val="1"/>
        </dgm:presLayoutVars>
      </dgm:prSet>
      <dgm:spPr/>
    </dgm:pt>
  </dgm:ptLst>
  <dgm:cxnLst>
    <dgm:cxn modelId="{42BE5A14-9AF2-4E57-A073-8027DC2ACE3D}" srcId="{E3B77CAB-C018-4A87-AF97-D27C7EA4D1FD}" destId="{15957C5F-6F1A-4E2F-B917-68335DB2E7B3}" srcOrd="1" destOrd="0" parTransId="{844813E5-AE94-4E07-ABE5-B708E6201AA7}" sibTransId="{C1D7AAC1-7077-4941-A700-118A68B735B0}"/>
    <dgm:cxn modelId="{AF8E0118-43AA-4B58-A4E1-2F2D81236A65}" type="presOf" srcId="{15957C5F-6F1A-4E2F-B917-68335DB2E7B3}" destId="{A448D764-A72D-4488-909E-EAC631118AD0}" srcOrd="0" destOrd="0" presId="urn:microsoft.com/office/officeart/2005/8/layout/vList3"/>
    <dgm:cxn modelId="{C0F8B225-621A-41B0-923C-A59FCBA31A1C}" srcId="{E3B77CAB-C018-4A87-AF97-D27C7EA4D1FD}" destId="{53BA38BE-5213-4593-B974-E882F65260F1}" srcOrd="0" destOrd="0" parTransId="{C85D80FB-C45F-4FC9-B088-2245BF90A992}" sibTransId="{87B50CC4-5844-4110-8B50-3C88A895C678}"/>
    <dgm:cxn modelId="{BC695B75-F483-4CAF-8A92-D37B8819A50D}" type="presOf" srcId="{53BA38BE-5213-4593-B974-E882F65260F1}" destId="{875BE8AE-7E57-4205-B23A-1BDD7363DCE9}" srcOrd="0" destOrd="0" presId="urn:microsoft.com/office/officeart/2005/8/layout/vList3"/>
    <dgm:cxn modelId="{C103C4A6-5FBA-48CF-8030-A7E7F2FFC731}" type="presOf" srcId="{E3B77CAB-C018-4A87-AF97-D27C7EA4D1FD}" destId="{7AFF0960-F436-4E6B-A354-2800DE8B5427}" srcOrd="0" destOrd="0" presId="urn:microsoft.com/office/officeart/2005/8/layout/vList3"/>
    <dgm:cxn modelId="{E32ADBD4-1998-42A4-9048-5C8622C1757F}" type="presParOf" srcId="{7AFF0960-F436-4E6B-A354-2800DE8B5427}" destId="{F7C285A2-7D9F-48FA-913A-12CE98D3478B}" srcOrd="0" destOrd="0" presId="urn:microsoft.com/office/officeart/2005/8/layout/vList3"/>
    <dgm:cxn modelId="{4B9C7432-00CA-46D9-BEBB-861728A8AB99}" type="presParOf" srcId="{F7C285A2-7D9F-48FA-913A-12CE98D3478B}" destId="{F41857B9-68C0-4C28-9D83-4771A5B1D1CC}" srcOrd="0" destOrd="0" presId="urn:microsoft.com/office/officeart/2005/8/layout/vList3"/>
    <dgm:cxn modelId="{70E1A8D2-073C-4024-A649-ED43B7E9FCC1}" type="presParOf" srcId="{F7C285A2-7D9F-48FA-913A-12CE98D3478B}" destId="{875BE8AE-7E57-4205-B23A-1BDD7363DCE9}" srcOrd="1" destOrd="0" presId="urn:microsoft.com/office/officeart/2005/8/layout/vList3"/>
    <dgm:cxn modelId="{7D32F823-493F-4F9C-95BF-375F57CE044C}" type="presParOf" srcId="{7AFF0960-F436-4E6B-A354-2800DE8B5427}" destId="{ABB883B4-3971-469E-BDBA-A943A0B4A786}" srcOrd="1" destOrd="0" presId="urn:microsoft.com/office/officeart/2005/8/layout/vList3"/>
    <dgm:cxn modelId="{1190FE80-328A-4125-9422-CEFDBB35FBE4}" type="presParOf" srcId="{7AFF0960-F436-4E6B-A354-2800DE8B5427}" destId="{BBF7FB6A-C997-4054-B5CB-A2E441F26D77}" srcOrd="2" destOrd="0" presId="urn:microsoft.com/office/officeart/2005/8/layout/vList3"/>
    <dgm:cxn modelId="{7B82ABE0-5727-4D75-A788-E221F1844B28}" type="presParOf" srcId="{BBF7FB6A-C997-4054-B5CB-A2E441F26D77}" destId="{B6AE085F-79B1-4EB8-A53C-DEFDF67013B4}" srcOrd="0" destOrd="0" presId="urn:microsoft.com/office/officeart/2005/8/layout/vList3"/>
    <dgm:cxn modelId="{5CD31FA0-C1B6-4100-B0C2-A63514A5D384}" type="presParOf" srcId="{BBF7FB6A-C997-4054-B5CB-A2E441F26D77}" destId="{A448D764-A72D-4488-909E-EAC631118AD0}"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459CE8-65BC-4C95-807F-E512BDB0527C}">
      <dsp:nvSpPr>
        <dsp:cNvPr id="0" name=""/>
        <dsp:cNvSpPr/>
      </dsp:nvSpPr>
      <dsp:spPr>
        <a:xfrm>
          <a:off x="4640367" y="1729777"/>
          <a:ext cx="1234864" cy="123486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de-DE" sz="1600" kern="1200" dirty="0"/>
            <a:t>Mode </a:t>
          </a:r>
          <a:r>
            <a:rPr lang="de-DE" sz="1600" kern="1200" dirty="0" err="1"/>
            <a:t>of</a:t>
          </a:r>
          <a:r>
            <a:rPr lang="de-DE" sz="1600" kern="1200" dirty="0"/>
            <a:t> Transport</a:t>
          </a:r>
        </a:p>
      </dsp:txBody>
      <dsp:txXfrm>
        <a:off x="4821209" y="1910619"/>
        <a:ext cx="873180" cy="873180"/>
      </dsp:txXfrm>
    </dsp:sp>
    <dsp:sp modelId="{997E3386-B396-4A91-9C21-3930B377FEBB}">
      <dsp:nvSpPr>
        <dsp:cNvPr id="0" name=""/>
        <dsp:cNvSpPr/>
      </dsp:nvSpPr>
      <dsp:spPr>
        <a:xfrm rot="16200000">
          <a:off x="5127324" y="1281056"/>
          <a:ext cx="260950" cy="419853"/>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de-DE" sz="1300" kern="1200"/>
        </a:p>
      </dsp:txBody>
      <dsp:txXfrm>
        <a:off x="5166467" y="1404170"/>
        <a:ext cx="182665" cy="251911"/>
      </dsp:txXfrm>
    </dsp:sp>
    <dsp:sp modelId="{F91627AA-717B-4A12-A88B-9B732219A463}">
      <dsp:nvSpPr>
        <dsp:cNvPr id="0" name=""/>
        <dsp:cNvSpPr/>
      </dsp:nvSpPr>
      <dsp:spPr>
        <a:xfrm>
          <a:off x="4640367" y="2553"/>
          <a:ext cx="1234864" cy="1234864"/>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de-DE" sz="1600" kern="1200" dirty="0" err="1"/>
            <a:t>Inventory</a:t>
          </a:r>
          <a:endParaRPr lang="de-DE" sz="1600" kern="1200" dirty="0"/>
        </a:p>
      </dsp:txBody>
      <dsp:txXfrm>
        <a:off x="4821209" y="183395"/>
        <a:ext cx="873180" cy="873180"/>
      </dsp:txXfrm>
    </dsp:sp>
    <dsp:sp modelId="{2516309F-257E-40B1-982B-05284C24260A}">
      <dsp:nvSpPr>
        <dsp:cNvPr id="0" name=""/>
        <dsp:cNvSpPr/>
      </dsp:nvSpPr>
      <dsp:spPr>
        <a:xfrm>
          <a:off x="5983551" y="2137282"/>
          <a:ext cx="260950" cy="419853"/>
        </a:xfrm>
        <a:prstGeom prst="rightArrow">
          <a:avLst>
            <a:gd name="adj1" fmla="val 60000"/>
            <a:gd name="adj2" fmla="val 50000"/>
          </a:avLst>
        </a:prstGeom>
        <a:solidFill>
          <a:schemeClr val="accent5">
            <a:hueOff val="-2451115"/>
            <a:satOff val="-3409"/>
            <a:lumOff val="-130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de-DE" sz="1300" kern="1200"/>
        </a:p>
      </dsp:txBody>
      <dsp:txXfrm>
        <a:off x="5983551" y="2221253"/>
        <a:ext cx="182665" cy="251911"/>
      </dsp:txXfrm>
    </dsp:sp>
    <dsp:sp modelId="{A5134845-008A-41FF-939A-B0439156DDC3}">
      <dsp:nvSpPr>
        <dsp:cNvPr id="0" name=""/>
        <dsp:cNvSpPr/>
      </dsp:nvSpPr>
      <dsp:spPr>
        <a:xfrm>
          <a:off x="6367591" y="1729777"/>
          <a:ext cx="1234864" cy="1234864"/>
        </a:xfrm>
        <a:prstGeom prst="ellipse">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de-DE" sz="1600" kern="1200" dirty="0"/>
            <a:t>Order Cycle</a:t>
          </a:r>
        </a:p>
      </dsp:txBody>
      <dsp:txXfrm>
        <a:off x="6548433" y="1910619"/>
        <a:ext cx="873180" cy="873180"/>
      </dsp:txXfrm>
    </dsp:sp>
    <dsp:sp modelId="{0A56A533-BD42-432E-99E6-5CFD6EEA193C}">
      <dsp:nvSpPr>
        <dsp:cNvPr id="0" name=""/>
        <dsp:cNvSpPr/>
      </dsp:nvSpPr>
      <dsp:spPr>
        <a:xfrm rot="5400000">
          <a:off x="5127324" y="2993509"/>
          <a:ext cx="260950" cy="419853"/>
        </a:xfrm>
        <a:prstGeom prst="rightArrow">
          <a:avLst>
            <a:gd name="adj1" fmla="val 60000"/>
            <a:gd name="adj2" fmla="val 50000"/>
          </a:avLst>
        </a:prstGeom>
        <a:solidFill>
          <a:schemeClr val="accent5">
            <a:hueOff val="-4902230"/>
            <a:satOff val="-6819"/>
            <a:lumOff val="-261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de-DE" sz="1300" kern="1200"/>
        </a:p>
      </dsp:txBody>
      <dsp:txXfrm>
        <a:off x="5166467" y="3038338"/>
        <a:ext cx="182665" cy="251911"/>
      </dsp:txXfrm>
    </dsp:sp>
    <dsp:sp modelId="{4F2DABC2-5261-4F4C-8AAE-B8FAF9F2E0CF}">
      <dsp:nvSpPr>
        <dsp:cNvPr id="0" name=""/>
        <dsp:cNvSpPr/>
      </dsp:nvSpPr>
      <dsp:spPr>
        <a:xfrm>
          <a:off x="4640367" y="3457001"/>
          <a:ext cx="1234864" cy="1234864"/>
        </a:xfrm>
        <a:prstGeom prst="ellipse">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de-DE" sz="1600" kern="1200" dirty="0" err="1"/>
            <a:t>Buffer</a:t>
          </a:r>
          <a:r>
            <a:rPr lang="de-DE" sz="1600" kern="1200" dirty="0"/>
            <a:t> Stock</a:t>
          </a:r>
        </a:p>
      </dsp:txBody>
      <dsp:txXfrm>
        <a:off x="4821209" y="3637843"/>
        <a:ext cx="873180" cy="873180"/>
      </dsp:txXfrm>
    </dsp:sp>
    <dsp:sp modelId="{9CCE23B0-DD0E-4C1D-B92D-7E79838E9D63}">
      <dsp:nvSpPr>
        <dsp:cNvPr id="0" name=""/>
        <dsp:cNvSpPr/>
      </dsp:nvSpPr>
      <dsp:spPr>
        <a:xfrm rot="10800000">
          <a:off x="4271098" y="2137282"/>
          <a:ext cx="260950" cy="419853"/>
        </a:xfrm>
        <a:prstGeom prst="rightArrow">
          <a:avLst>
            <a:gd name="adj1" fmla="val 60000"/>
            <a:gd name="adj2" fmla="val 50000"/>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de-DE" sz="1300" kern="1200"/>
        </a:p>
      </dsp:txBody>
      <dsp:txXfrm rot="10800000">
        <a:off x="4349383" y="2221253"/>
        <a:ext cx="182665" cy="251911"/>
      </dsp:txXfrm>
    </dsp:sp>
    <dsp:sp modelId="{964D4C7F-93E7-4D7A-8B9E-B71BC99513F9}">
      <dsp:nvSpPr>
        <dsp:cNvPr id="0" name=""/>
        <dsp:cNvSpPr/>
      </dsp:nvSpPr>
      <dsp:spPr>
        <a:xfrm>
          <a:off x="2913144" y="1729777"/>
          <a:ext cx="1234864" cy="1234864"/>
        </a:xfrm>
        <a:prstGeom prst="ellipse">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de-DE" sz="1600" kern="1200" dirty="0" err="1"/>
            <a:t>Packaging</a:t>
          </a:r>
          <a:endParaRPr lang="de-DE" sz="1600" kern="1200" dirty="0"/>
        </a:p>
      </dsp:txBody>
      <dsp:txXfrm>
        <a:off x="3093986" y="1910619"/>
        <a:ext cx="873180" cy="8731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53C8FD-9CA7-46EB-BEBF-4F3D9E3F2D3F}">
      <dsp:nvSpPr>
        <dsp:cNvPr id="0" name=""/>
        <dsp:cNvSpPr/>
      </dsp:nvSpPr>
      <dsp:spPr>
        <a:xfrm>
          <a:off x="11121" y="0"/>
          <a:ext cx="3333904" cy="44204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kern="1200" dirty="0"/>
            <a:t> Holding/carrying costs</a:t>
          </a:r>
          <a:endParaRPr lang="de-DE" sz="2000" kern="1200" dirty="0"/>
        </a:p>
      </dsp:txBody>
      <dsp:txXfrm>
        <a:off x="11121" y="0"/>
        <a:ext cx="3333904" cy="442042"/>
      </dsp:txXfrm>
    </dsp:sp>
    <dsp:sp modelId="{A0482C09-248E-48B3-BC50-9300ACCD3450}">
      <dsp:nvSpPr>
        <dsp:cNvPr id="0" name=""/>
        <dsp:cNvSpPr/>
      </dsp:nvSpPr>
      <dsp:spPr>
        <a:xfrm>
          <a:off x="11121" y="442042"/>
          <a:ext cx="3333904" cy="4694123"/>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GB" sz="1600" kern="1200" dirty="0"/>
            <a:t>Insurance, storage costs (staff, equipment, handling, deterioration, obsolescence, security)</a:t>
          </a:r>
        </a:p>
      </dsp:txBody>
      <dsp:txXfrm>
        <a:off x="11121" y="442042"/>
        <a:ext cx="3333904" cy="4694123"/>
      </dsp:txXfrm>
    </dsp:sp>
    <dsp:sp modelId="{679DB895-4E51-4D46-9F5D-8CFEB979ECE5}">
      <dsp:nvSpPr>
        <dsp:cNvPr id="0" name=""/>
        <dsp:cNvSpPr/>
      </dsp:nvSpPr>
      <dsp:spPr>
        <a:xfrm>
          <a:off x="3811772" y="0"/>
          <a:ext cx="3333904" cy="442042"/>
        </a:xfrm>
        <a:prstGeom prst="rect">
          <a:avLst/>
        </a:prstGeom>
        <a:solidFill>
          <a:schemeClr val="accent5">
            <a:hueOff val="-3676672"/>
            <a:satOff val="-5114"/>
            <a:lumOff val="-1961"/>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kern="1200" dirty="0"/>
            <a:t>2) Order costs</a:t>
          </a:r>
        </a:p>
      </dsp:txBody>
      <dsp:txXfrm>
        <a:off x="3811772" y="0"/>
        <a:ext cx="3333904" cy="442042"/>
      </dsp:txXfrm>
    </dsp:sp>
    <dsp:sp modelId="{8CD31B4C-2CE8-4B41-8F45-FF8566F051A5}">
      <dsp:nvSpPr>
        <dsp:cNvPr id="0" name=""/>
        <dsp:cNvSpPr/>
      </dsp:nvSpPr>
      <dsp:spPr>
        <a:xfrm>
          <a:off x="3811772" y="442042"/>
          <a:ext cx="3333904" cy="4694123"/>
        </a:xfrm>
        <a:prstGeom prst="rect">
          <a:avLst/>
        </a:prstGeom>
        <a:solidFill>
          <a:schemeClr val="accent5">
            <a:tint val="40000"/>
            <a:alpha val="90000"/>
            <a:hueOff val="-3695877"/>
            <a:satOff val="-6408"/>
            <a:lumOff val="-644"/>
            <a:alphaOff val="0"/>
          </a:schemeClr>
        </a:solidFill>
        <a:ln w="12700" cap="flat" cmpd="sng" algn="ctr">
          <a:solidFill>
            <a:schemeClr val="accent5">
              <a:tint val="40000"/>
              <a:alpha val="90000"/>
              <a:hueOff val="-3695877"/>
              <a:satOff val="-6408"/>
              <a:lumOff val="-64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GB" sz="1600" kern="1200" dirty="0"/>
            <a:t>Occur when obtaining stock</a:t>
          </a:r>
        </a:p>
        <a:p>
          <a:pPr marL="171450" lvl="1" indent="-171450" algn="l" defTabSz="711200">
            <a:lnSpc>
              <a:spcPct val="90000"/>
            </a:lnSpc>
            <a:spcBef>
              <a:spcPct val="0"/>
            </a:spcBef>
            <a:spcAft>
              <a:spcPct val="15000"/>
            </a:spcAft>
            <a:buChar char="•"/>
          </a:pPr>
          <a:r>
            <a:rPr lang="en-GB" sz="1600" kern="1200" dirty="0"/>
            <a:t>The costs of clerical and administrative work in raising and order, any associated transport costs, inspection of stock on arrival</a:t>
          </a:r>
        </a:p>
      </dsp:txBody>
      <dsp:txXfrm>
        <a:off x="3811772" y="442042"/>
        <a:ext cx="3333904" cy="4694123"/>
      </dsp:txXfrm>
    </dsp:sp>
    <dsp:sp modelId="{071CFCF1-A8FF-467F-8F8F-D2C383DA6053}">
      <dsp:nvSpPr>
        <dsp:cNvPr id="0" name=""/>
        <dsp:cNvSpPr/>
      </dsp:nvSpPr>
      <dsp:spPr>
        <a:xfrm>
          <a:off x="7648865" y="-17604"/>
          <a:ext cx="3574069" cy="442042"/>
        </a:xfrm>
        <a:prstGeom prst="rect">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kern="1200" dirty="0"/>
            <a:t>3) Stock-out costs</a:t>
          </a:r>
          <a:endParaRPr lang="de-DE" sz="2000" kern="1200" dirty="0"/>
        </a:p>
      </dsp:txBody>
      <dsp:txXfrm>
        <a:off x="7648865" y="-17604"/>
        <a:ext cx="3574069" cy="442042"/>
      </dsp:txXfrm>
    </dsp:sp>
    <dsp:sp modelId="{50AED6D7-DDF8-47C6-98C9-889A3D19B400}">
      <dsp:nvSpPr>
        <dsp:cNvPr id="0" name=""/>
        <dsp:cNvSpPr/>
      </dsp:nvSpPr>
      <dsp:spPr>
        <a:xfrm>
          <a:off x="7612424" y="424438"/>
          <a:ext cx="3646952" cy="4729332"/>
        </a:xfrm>
        <a:prstGeom prst="rect">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7391755"/>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GB" sz="1600" kern="1200" dirty="0"/>
            <a:t>Difficult to quantify</a:t>
          </a:r>
        </a:p>
        <a:p>
          <a:pPr marL="171450" lvl="1" indent="-171450" algn="l" defTabSz="711200">
            <a:lnSpc>
              <a:spcPct val="90000"/>
            </a:lnSpc>
            <a:spcBef>
              <a:spcPct val="0"/>
            </a:spcBef>
            <a:spcAft>
              <a:spcPct val="15000"/>
            </a:spcAft>
            <a:buChar char="•"/>
          </a:pPr>
          <a:r>
            <a:rPr lang="en-GB" sz="1600" kern="1200" dirty="0"/>
            <a:t>a) Stock-out of materials and work-in-progress, may result in machine and operator idle time</a:t>
          </a:r>
          <a:endParaRPr lang="en-GB" sz="1600" kern="1200" dirty="0">
            <a:sym typeface="Wingdings" panose="05000000000000000000" pitchFamily="2" charset="2"/>
          </a:endParaRPr>
        </a:p>
        <a:p>
          <a:pPr marL="342900" lvl="2" indent="-171450" algn="l" defTabSz="711200">
            <a:lnSpc>
              <a:spcPct val="90000"/>
            </a:lnSpc>
            <a:spcBef>
              <a:spcPct val="0"/>
            </a:spcBef>
            <a:spcAft>
              <a:spcPct val="15000"/>
            </a:spcAft>
            <a:buChar char="•"/>
          </a:pPr>
          <a:r>
            <a:rPr lang="en-GB" sz="1600" kern="1200" dirty="0">
              <a:sym typeface="Wingdings" panose="05000000000000000000" pitchFamily="2" charset="2"/>
            </a:rPr>
            <a:t> Possibly overtime payments to</a:t>
          </a:r>
          <a:br>
            <a:rPr lang="en-GB" sz="1600" kern="1200" dirty="0">
              <a:sym typeface="Wingdings" panose="05000000000000000000" pitchFamily="2" charset="2"/>
            </a:rPr>
          </a:br>
          <a:r>
            <a:rPr lang="en-GB" sz="1600" kern="1200" dirty="0">
              <a:sym typeface="Wingdings" panose="05000000000000000000" pitchFamily="2" charset="2"/>
            </a:rPr>
            <a:t>     catch up on missed production</a:t>
          </a:r>
        </a:p>
        <a:p>
          <a:pPr marL="171450" lvl="1" indent="-171450" algn="l" defTabSz="711200">
            <a:lnSpc>
              <a:spcPct val="90000"/>
            </a:lnSpc>
            <a:spcBef>
              <a:spcPct val="0"/>
            </a:spcBef>
            <a:spcAft>
              <a:spcPct val="15000"/>
            </a:spcAft>
            <a:buChar char="•"/>
          </a:pPr>
          <a:r>
            <a:rPr lang="en-GB" sz="1600" kern="1200" dirty="0">
              <a:sym typeface="Wingdings" panose="05000000000000000000" pitchFamily="2" charset="2"/>
            </a:rPr>
            <a:t>b) Stock-out of finished goods may result in:</a:t>
          </a:r>
        </a:p>
        <a:p>
          <a:pPr marL="342900" lvl="2" indent="-171450" algn="l" defTabSz="711200">
            <a:lnSpc>
              <a:spcPct val="90000"/>
            </a:lnSpc>
            <a:spcBef>
              <a:spcPct val="0"/>
            </a:spcBef>
            <a:spcAft>
              <a:spcPct val="15000"/>
            </a:spcAft>
            <a:buChar char="•"/>
          </a:pPr>
          <a:r>
            <a:rPr lang="en-GB" sz="1600" kern="1200" dirty="0">
              <a:sym typeface="Wingdings" panose="05000000000000000000" pitchFamily="2" charset="2"/>
            </a:rPr>
            <a:t>Missed orders from occasional customers</a:t>
          </a:r>
        </a:p>
        <a:p>
          <a:pPr marL="342900" lvl="2" indent="-171450" algn="l" defTabSz="711200">
            <a:lnSpc>
              <a:spcPct val="90000"/>
            </a:lnSpc>
            <a:spcBef>
              <a:spcPct val="0"/>
            </a:spcBef>
            <a:spcAft>
              <a:spcPct val="15000"/>
            </a:spcAft>
            <a:buChar char="•"/>
          </a:pPr>
          <a:r>
            <a:rPr lang="en-GB" sz="1600" kern="1200" dirty="0">
              <a:sym typeface="Wingdings" panose="05000000000000000000" pitchFamily="2" charset="2"/>
            </a:rPr>
            <a:t>Missed delivery dates Deterioration in customer/supplier relations</a:t>
          </a:r>
        </a:p>
        <a:p>
          <a:pPr marL="342900" lvl="2" indent="-171450" algn="l" defTabSz="711200">
            <a:lnSpc>
              <a:spcPct val="90000"/>
            </a:lnSpc>
            <a:spcBef>
              <a:spcPct val="0"/>
            </a:spcBef>
            <a:spcAft>
              <a:spcPct val="15000"/>
            </a:spcAft>
            <a:buChar char="•"/>
          </a:pPr>
          <a:r>
            <a:rPr lang="en-GB" sz="1600" kern="1200" dirty="0">
              <a:sym typeface="Wingdings" panose="05000000000000000000" pitchFamily="2" charset="2"/>
            </a:rPr>
            <a:t>Penalty clauses incurred for late delivery</a:t>
          </a:r>
        </a:p>
        <a:p>
          <a:pPr marL="171450" lvl="1" indent="-171450" algn="l" defTabSz="711200">
            <a:lnSpc>
              <a:spcPct val="90000"/>
            </a:lnSpc>
            <a:spcBef>
              <a:spcPct val="0"/>
            </a:spcBef>
            <a:spcAft>
              <a:spcPct val="15000"/>
            </a:spcAft>
            <a:buChar char="•"/>
          </a:pPr>
          <a:r>
            <a:rPr lang="en-GB" sz="1600" kern="1200" dirty="0">
              <a:sym typeface="Wingdings" panose="05000000000000000000" pitchFamily="2" charset="2"/>
            </a:rPr>
            <a:t>c) Stock-out of tools and spares  may result in an increase in downtime of machinery and loss production</a:t>
          </a:r>
        </a:p>
      </dsp:txBody>
      <dsp:txXfrm>
        <a:off x="7612424" y="424438"/>
        <a:ext cx="3646952" cy="47293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81CEA7-ADCD-490D-87D1-AA7B483FDC51}">
      <dsp:nvSpPr>
        <dsp:cNvPr id="0" name=""/>
        <dsp:cNvSpPr/>
      </dsp:nvSpPr>
      <dsp:spPr>
        <a:xfrm rot="16200000">
          <a:off x="884" y="56636"/>
          <a:ext cx="4373001" cy="4373001"/>
        </a:xfrm>
        <a:prstGeom prst="downArrow">
          <a:avLst>
            <a:gd name="adj1" fmla="val 50000"/>
            <a:gd name="adj2" fmla="val 35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8704" tIns="298704" rIns="298704" bIns="298704" numCol="1" spcCol="1270" anchor="ctr" anchorCtr="0">
          <a:noAutofit/>
        </a:bodyPr>
        <a:lstStyle/>
        <a:p>
          <a:pPr marL="0" lvl="0" indent="0" algn="ctr" defTabSz="1866900">
            <a:lnSpc>
              <a:spcPct val="90000"/>
            </a:lnSpc>
            <a:spcBef>
              <a:spcPct val="0"/>
            </a:spcBef>
            <a:spcAft>
              <a:spcPct val="35000"/>
            </a:spcAft>
            <a:buNone/>
          </a:pPr>
          <a:r>
            <a:rPr lang="de-DE" sz="4200" kern="1200" dirty="0" err="1"/>
            <a:t>Centralised</a:t>
          </a:r>
          <a:r>
            <a:rPr lang="de-DE" sz="4200" kern="1200" dirty="0"/>
            <a:t> </a:t>
          </a:r>
          <a:r>
            <a:rPr lang="de-DE" sz="4200" kern="1200" dirty="0" err="1"/>
            <a:t>Inventory</a:t>
          </a:r>
          <a:endParaRPr lang="de-DE" sz="4200" kern="1200" dirty="0"/>
        </a:p>
      </dsp:txBody>
      <dsp:txXfrm rot="5400000">
        <a:off x="885" y="1149885"/>
        <a:ext cx="3607726" cy="2186501"/>
      </dsp:txXfrm>
    </dsp:sp>
    <dsp:sp modelId="{696D50BA-9190-49B0-901B-2A637DB94AC4}">
      <dsp:nvSpPr>
        <dsp:cNvPr id="0" name=""/>
        <dsp:cNvSpPr/>
      </dsp:nvSpPr>
      <dsp:spPr>
        <a:xfrm rot="5400000">
          <a:off x="4599968" y="56636"/>
          <a:ext cx="4373001" cy="4373001"/>
        </a:xfrm>
        <a:prstGeom prst="downArrow">
          <a:avLst>
            <a:gd name="adj1" fmla="val 50000"/>
            <a:gd name="adj2" fmla="val 35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8704" tIns="298704" rIns="298704" bIns="298704" numCol="1" spcCol="1270" anchor="ctr" anchorCtr="0">
          <a:noAutofit/>
        </a:bodyPr>
        <a:lstStyle/>
        <a:p>
          <a:pPr marL="0" lvl="0" indent="0" algn="ctr" defTabSz="1866900">
            <a:lnSpc>
              <a:spcPct val="90000"/>
            </a:lnSpc>
            <a:spcBef>
              <a:spcPct val="0"/>
            </a:spcBef>
            <a:spcAft>
              <a:spcPct val="35000"/>
            </a:spcAft>
            <a:buNone/>
          </a:pPr>
          <a:r>
            <a:rPr lang="de-DE" sz="4200" kern="1200" dirty="0" err="1"/>
            <a:t>Decentralised</a:t>
          </a:r>
          <a:r>
            <a:rPr lang="de-DE" sz="4200" kern="1200" dirty="0"/>
            <a:t> </a:t>
          </a:r>
          <a:r>
            <a:rPr lang="de-DE" sz="4200" kern="1200" dirty="0" err="1"/>
            <a:t>Inventory</a:t>
          </a:r>
          <a:endParaRPr lang="de-DE" sz="4200" kern="1200" dirty="0"/>
        </a:p>
      </dsp:txBody>
      <dsp:txXfrm rot="-5400000">
        <a:off x="5365244" y="1149886"/>
        <a:ext cx="3607726" cy="21865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CB4D2E-D270-456C-8423-9E488E66C5BC}">
      <dsp:nvSpPr>
        <dsp:cNvPr id="0" name=""/>
        <dsp:cNvSpPr/>
      </dsp:nvSpPr>
      <dsp:spPr>
        <a:xfrm>
          <a:off x="2787" y="914972"/>
          <a:ext cx="2717827" cy="939111"/>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GB" sz="2600" kern="1200" dirty="0"/>
            <a:t>Materials, goods, and services </a:t>
          </a:r>
          <a:endParaRPr lang="de-DE" sz="2600" kern="1200" dirty="0"/>
        </a:p>
      </dsp:txBody>
      <dsp:txXfrm>
        <a:off x="2787" y="914972"/>
        <a:ext cx="2717827" cy="939111"/>
      </dsp:txXfrm>
    </dsp:sp>
    <dsp:sp modelId="{BA7D834E-4D17-48E8-8F02-D8964D666221}">
      <dsp:nvSpPr>
        <dsp:cNvPr id="0" name=""/>
        <dsp:cNvSpPr/>
      </dsp:nvSpPr>
      <dsp:spPr>
        <a:xfrm>
          <a:off x="2787" y="1854083"/>
          <a:ext cx="2717827" cy="2649611"/>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GB" sz="2600" kern="1200" dirty="0"/>
            <a:t>Different pricing methods; raw-materials, components etc. </a:t>
          </a:r>
        </a:p>
      </dsp:txBody>
      <dsp:txXfrm>
        <a:off x="2787" y="1854083"/>
        <a:ext cx="2717827" cy="2649611"/>
      </dsp:txXfrm>
    </dsp:sp>
    <dsp:sp modelId="{8C2A8F47-79BD-4E61-9E08-7D396E2BEA7B}">
      <dsp:nvSpPr>
        <dsp:cNvPr id="0" name=""/>
        <dsp:cNvSpPr/>
      </dsp:nvSpPr>
      <dsp:spPr>
        <a:xfrm>
          <a:off x="3101110" y="914972"/>
          <a:ext cx="2717827" cy="939111"/>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GB" sz="2600" kern="1200"/>
            <a:t>Suppliers </a:t>
          </a:r>
          <a:endParaRPr lang="en-GB" sz="2600" kern="1200" dirty="0"/>
        </a:p>
      </dsp:txBody>
      <dsp:txXfrm>
        <a:off x="3101110" y="914972"/>
        <a:ext cx="2717827" cy="939111"/>
      </dsp:txXfrm>
    </dsp:sp>
    <dsp:sp modelId="{8E81EBEC-3C81-4E5F-9935-0243DD71028C}">
      <dsp:nvSpPr>
        <dsp:cNvPr id="0" name=""/>
        <dsp:cNvSpPr/>
      </dsp:nvSpPr>
      <dsp:spPr>
        <a:xfrm>
          <a:off x="3101110" y="1854083"/>
          <a:ext cx="2717827" cy="2649611"/>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GB" sz="2600" kern="1200" dirty="0"/>
            <a:t>New, potential suppliers </a:t>
          </a:r>
        </a:p>
        <a:p>
          <a:pPr marL="228600" lvl="1" indent="-228600" algn="l" defTabSz="1155700">
            <a:lnSpc>
              <a:spcPct val="90000"/>
            </a:lnSpc>
            <a:spcBef>
              <a:spcPct val="0"/>
            </a:spcBef>
            <a:spcAft>
              <a:spcPct val="15000"/>
            </a:spcAft>
            <a:buChar char="•"/>
          </a:pPr>
          <a:r>
            <a:rPr lang="en-GB" sz="2600" kern="1200" dirty="0"/>
            <a:t>Existing suppliers with quality problems, etc. </a:t>
          </a:r>
        </a:p>
      </dsp:txBody>
      <dsp:txXfrm>
        <a:off x="3101110" y="1854083"/>
        <a:ext cx="2717827" cy="2649611"/>
      </dsp:txXfrm>
    </dsp:sp>
    <dsp:sp modelId="{BD115544-1A5B-4D8B-8F7D-5580B284C505}">
      <dsp:nvSpPr>
        <dsp:cNvPr id="0" name=""/>
        <dsp:cNvSpPr/>
      </dsp:nvSpPr>
      <dsp:spPr>
        <a:xfrm>
          <a:off x="6199434" y="914972"/>
          <a:ext cx="2717827" cy="939111"/>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GB" sz="2600" kern="1200"/>
            <a:t>Systems and procedures </a:t>
          </a:r>
          <a:endParaRPr lang="en-GB" sz="2600" kern="1200" dirty="0"/>
        </a:p>
      </dsp:txBody>
      <dsp:txXfrm>
        <a:off x="6199434" y="914972"/>
        <a:ext cx="2717827" cy="939111"/>
      </dsp:txXfrm>
    </dsp:sp>
    <dsp:sp modelId="{66C11752-4806-4464-A3C4-D97C50844A9F}">
      <dsp:nvSpPr>
        <dsp:cNvPr id="0" name=""/>
        <dsp:cNvSpPr/>
      </dsp:nvSpPr>
      <dsp:spPr>
        <a:xfrm>
          <a:off x="6199434" y="1854083"/>
          <a:ext cx="2717827" cy="2649611"/>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GB" sz="2600" kern="1200" dirty="0"/>
            <a:t>Information systems </a:t>
          </a:r>
        </a:p>
        <a:p>
          <a:pPr marL="228600" lvl="1" indent="-228600" algn="l" defTabSz="1155700">
            <a:lnSpc>
              <a:spcPct val="90000"/>
            </a:lnSpc>
            <a:spcBef>
              <a:spcPct val="0"/>
            </a:spcBef>
            <a:spcAft>
              <a:spcPct val="15000"/>
            </a:spcAft>
            <a:buChar char="•"/>
          </a:pPr>
          <a:r>
            <a:rPr lang="en-GB" sz="2600" kern="1200" dirty="0"/>
            <a:t>Administrative procedures</a:t>
          </a:r>
        </a:p>
      </dsp:txBody>
      <dsp:txXfrm>
        <a:off x="6199434" y="1854083"/>
        <a:ext cx="2717827" cy="26496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5BE8AE-7E57-4205-B23A-1BDD7363DCE9}">
      <dsp:nvSpPr>
        <dsp:cNvPr id="0" name=""/>
        <dsp:cNvSpPr/>
      </dsp:nvSpPr>
      <dsp:spPr>
        <a:xfrm rot="10800000">
          <a:off x="2092989" y="1010"/>
          <a:ext cx="6265765" cy="2059082"/>
        </a:xfrm>
        <a:prstGeom prst="homePlat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07998" tIns="99060" rIns="184912" bIns="99060" numCol="1" spcCol="1270" anchor="ctr" anchorCtr="0">
          <a:noAutofit/>
        </a:bodyPr>
        <a:lstStyle/>
        <a:p>
          <a:pPr marL="0" lvl="0" indent="0" algn="ctr" defTabSz="1155700">
            <a:lnSpc>
              <a:spcPct val="90000"/>
            </a:lnSpc>
            <a:spcBef>
              <a:spcPct val="0"/>
            </a:spcBef>
            <a:spcAft>
              <a:spcPct val="35000"/>
            </a:spcAft>
            <a:buNone/>
          </a:pPr>
          <a:r>
            <a:rPr lang="en-GB" sz="2600" kern="1200" dirty="0"/>
            <a:t>Basic questions concerning logistics: how to arrange the transportation and inventory (centralised or near the customer)?</a:t>
          </a:r>
          <a:endParaRPr lang="de-DE" sz="2600" kern="1200" dirty="0"/>
        </a:p>
      </dsp:txBody>
      <dsp:txXfrm rot="10800000">
        <a:off x="2607759" y="1010"/>
        <a:ext cx="5750995" cy="2059082"/>
      </dsp:txXfrm>
    </dsp:sp>
    <dsp:sp modelId="{F41857B9-68C0-4C28-9D83-4771A5B1D1CC}">
      <dsp:nvSpPr>
        <dsp:cNvPr id="0" name=""/>
        <dsp:cNvSpPr/>
      </dsp:nvSpPr>
      <dsp:spPr>
        <a:xfrm>
          <a:off x="1063448" y="1010"/>
          <a:ext cx="2059082" cy="205908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48D764-A72D-4488-909E-EAC631118AD0}">
      <dsp:nvSpPr>
        <dsp:cNvPr id="0" name=""/>
        <dsp:cNvSpPr/>
      </dsp:nvSpPr>
      <dsp:spPr>
        <a:xfrm rot="10800000">
          <a:off x="2092989" y="2674745"/>
          <a:ext cx="6265765" cy="2059082"/>
        </a:xfrm>
        <a:prstGeom prst="homePlat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07998" tIns="99060" rIns="184912" bIns="99060" numCol="1" spcCol="1270" anchor="ctr" anchorCtr="0">
          <a:noAutofit/>
        </a:bodyPr>
        <a:lstStyle/>
        <a:p>
          <a:pPr marL="0" lvl="0" indent="0" algn="ctr" defTabSz="1155700">
            <a:lnSpc>
              <a:spcPct val="90000"/>
            </a:lnSpc>
            <a:spcBef>
              <a:spcPct val="0"/>
            </a:spcBef>
            <a:spcAft>
              <a:spcPct val="35000"/>
            </a:spcAft>
            <a:buNone/>
          </a:pPr>
          <a:r>
            <a:rPr lang="de-DE" sz="2600" kern="1200" dirty="0"/>
            <a:t>The </a:t>
          </a:r>
          <a:r>
            <a:rPr lang="de-DE" sz="2600" kern="1200" dirty="0" err="1"/>
            <a:t>mode</a:t>
          </a:r>
          <a:r>
            <a:rPr lang="de-DE" sz="2600" kern="1200" dirty="0"/>
            <a:t> </a:t>
          </a:r>
          <a:r>
            <a:rPr lang="de-DE" sz="2600" kern="1200" dirty="0" err="1"/>
            <a:t>of</a:t>
          </a:r>
          <a:r>
            <a:rPr lang="de-DE" sz="2600" kern="1200" dirty="0"/>
            <a:t> </a:t>
          </a:r>
          <a:r>
            <a:rPr lang="de-DE" sz="2600" kern="1200" dirty="0" err="1"/>
            <a:t>transport</a:t>
          </a:r>
          <a:r>
            <a:rPr lang="de-DE" sz="2600" kern="1200" dirty="0"/>
            <a:t> </a:t>
          </a:r>
          <a:r>
            <a:rPr lang="de-DE" sz="2600" kern="1200" dirty="0" err="1"/>
            <a:t>influences</a:t>
          </a:r>
          <a:r>
            <a:rPr lang="de-DE" sz="2600" kern="1200" dirty="0"/>
            <a:t>: </a:t>
          </a:r>
          <a:r>
            <a:rPr lang="de-DE" sz="2600" kern="1200" dirty="0" err="1"/>
            <a:t>inventory</a:t>
          </a:r>
          <a:r>
            <a:rPr lang="de-DE" sz="2600" kern="1200" dirty="0"/>
            <a:t>, </a:t>
          </a:r>
          <a:r>
            <a:rPr lang="de-DE" sz="2600" kern="1200" dirty="0" err="1"/>
            <a:t>order</a:t>
          </a:r>
          <a:r>
            <a:rPr lang="de-DE" sz="2600" kern="1200" dirty="0"/>
            <a:t> </a:t>
          </a:r>
          <a:r>
            <a:rPr lang="de-DE" sz="2600" kern="1200" dirty="0" err="1"/>
            <a:t>cycle</a:t>
          </a:r>
          <a:r>
            <a:rPr lang="de-DE" sz="2600" kern="1200" dirty="0"/>
            <a:t>, </a:t>
          </a:r>
          <a:r>
            <a:rPr lang="de-DE" sz="2600" kern="1200" dirty="0" err="1"/>
            <a:t>buffer</a:t>
          </a:r>
          <a:r>
            <a:rPr lang="de-DE" sz="2600" kern="1200" dirty="0"/>
            <a:t> stock, </a:t>
          </a:r>
          <a:r>
            <a:rPr lang="de-DE" sz="2600" kern="1200" dirty="0" err="1"/>
            <a:t>and</a:t>
          </a:r>
          <a:r>
            <a:rPr lang="de-DE" sz="2600" kern="1200" dirty="0"/>
            <a:t> </a:t>
          </a:r>
          <a:r>
            <a:rPr lang="de-DE" sz="2600" kern="1200" dirty="0" err="1"/>
            <a:t>packaging</a:t>
          </a:r>
          <a:endParaRPr lang="de-DE" sz="2600" kern="1200" dirty="0"/>
        </a:p>
      </dsp:txBody>
      <dsp:txXfrm rot="10800000">
        <a:off x="2607759" y="2674745"/>
        <a:ext cx="5750995" cy="2059082"/>
      </dsp:txXfrm>
    </dsp:sp>
    <dsp:sp modelId="{B6AE085F-79B1-4EB8-A53C-DEFDF67013B4}">
      <dsp:nvSpPr>
        <dsp:cNvPr id="0" name=""/>
        <dsp:cNvSpPr/>
      </dsp:nvSpPr>
      <dsp:spPr>
        <a:xfrm>
          <a:off x="1063448" y="2674745"/>
          <a:ext cx="2059082" cy="2059082"/>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000" b="-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F4FD2C-EB36-4608-98BD-4FBFF723CA89}" type="datetimeFigureOut">
              <a:rPr lang="fi-FI" smtClean="0"/>
              <a:t>27.9.2019</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4953C8-D7C5-4B5E-92D8-DE360BF64FA3}" type="slidenum">
              <a:rPr lang="fi-FI" smtClean="0"/>
              <a:t>‹Nr.›</a:t>
            </a:fld>
            <a:endParaRPr lang="fi-FI"/>
          </a:p>
        </p:txBody>
      </p:sp>
    </p:spTree>
    <p:extLst>
      <p:ext uri="{BB962C8B-B14F-4D97-AF65-F5344CB8AC3E}">
        <p14:creationId xmlns:p14="http://schemas.microsoft.com/office/powerpoint/2010/main" val="2213334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10000"/>
              </a:lnSpc>
            </a:pPr>
            <a:r>
              <a:rPr lang="en-GB" dirty="0"/>
              <a:t>was long associated with military activities, like coordinating the movements of troops</a:t>
            </a:r>
          </a:p>
          <a:p>
            <a:pPr>
              <a:lnSpc>
                <a:spcPct val="110000"/>
              </a:lnSpc>
            </a:pPr>
            <a:r>
              <a:rPr lang="en-GB" dirty="0"/>
              <a:t>applied first time to business about 40 years ago</a:t>
            </a:r>
          </a:p>
          <a:p>
            <a:pPr>
              <a:lnSpc>
                <a:spcPct val="110000"/>
              </a:lnSpc>
            </a:pPr>
            <a:endParaRPr lang="en-GB" dirty="0"/>
          </a:p>
          <a:p>
            <a:pPr marL="0" marR="0" lvl="0" indent="0" algn="l" defTabSz="914400" rtl="0" eaLnBrk="1" fontAlgn="auto" latinLnBrk="0" hangingPunct="1">
              <a:lnSpc>
                <a:spcPct val="110000"/>
              </a:lnSpc>
              <a:spcBef>
                <a:spcPts val="0"/>
              </a:spcBef>
              <a:spcAft>
                <a:spcPts val="0"/>
              </a:spcAft>
              <a:buClrTx/>
              <a:buSzTx/>
              <a:buFontTx/>
              <a:buNone/>
              <a:tabLst/>
              <a:defRPr/>
            </a:pPr>
            <a:r>
              <a:rPr lang="en-GB" sz="1200" dirty="0"/>
              <a:t>includes the major part of the total flows of materials (finished and unfinished) and information both downstream (processing the materials collected during the upstream stage into a finished product and actual sale) and upstream (searching for and extracting raw materials)</a:t>
            </a:r>
          </a:p>
          <a:p>
            <a:pPr>
              <a:lnSpc>
                <a:spcPct val="110000"/>
              </a:lnSpc>
            </a:pPr>
            <a:endParaRPr lang="en-GB" dirty="0"/>
          </a:p>
          <a:p>
            <a:endParaRPr lang="de-DE" dirty="0"/>
          </a:p>
        </p:txBody>
      </p:sp>
      <p:sp>
        <p:nvSpPr>
          <p:cNvPr id="4" name="Foliennummernplatzhalter 3"/>
          <p:cNvSpPr>
            <a:spLocks noGrp="1"/>
          </p:cNvSpPr>
          <p:nvPr>
            <p:ph type="sldNum" sz="quarter" idx="5"/>
          </p:nvPr>
        </p:nvSpPr>
        <p:spPr/>
        <p:txBody>
          <a:bodyPr/>
          <a:lstStyle/>
          <a:p>
            <a:fld id="{47066143-8669-4D06-B20F-8D5F029030F8}" type="slidenum">
              <a:rPr lang="en-US" smtClean="0"/>
              <a:t>3</a:t>
            </a:fld>
            <a:endParaRPr lang="en-US"/>
          </a:p>
        </p:txBody>
      </p:sp>
    </p:spTree>
    <p:extLst>
      <p:ext uri="{BB962C8B-B14F-4D97-AF65-F5344CB8AC3E}">
        <p14:creationId xmlns:p14="http://schemas.microsoft.com/office/powerpoint/2010/main" val="685120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00000"/>
              </a:lnSpc>
            </a:pPr>
            <a:r>
              <a:rPr lang="en-GB" dirty="0"/>
              <a:t>the predominant trend in logistics has been towards the centralisation of inventory holding</a:t>
            </a:r>
          </a:p>
          <a:p>
            <a:pPr>
              <a:lnSpc>
                <a:spcPct val="100000"/>
              </a:lnSpc>
            </a:pPr>
            <a:r>
              <a:rPr lang="en-GB" dirty="0"/>
              <a:t>generally it has been perceived that the resulting savings in stock-holding costs </a:t>
            </a:r>
            <a:r>
              <a:rPr lang="en-GB" dirty="0" err="1"/>
              <a:t>outweight</a:t>
            </a:r>
            <a:r>
              <a:rPr lang="en-GB" dirty="0"/>
              <a:t> any increases in transport and related costs resulting from a geographically extended distribution system</a:t>
            </a:r>
          </a:p>
          <a:p>
            <a:endParaRPr lang="de-DE" dirty="0"/>
          </a:p>
        </p:txBody>
      </p:sp>
      <p:sp>
        <p:nvSpPr>
          <p:cNvPr id="4" name="Foliennummernplatzhalter 3"/>
          <p:cNvSpPr>
            <a:spLocks noGrp="1"/>
          </p:cNvSpPr>
          <p:nvPr>
            <p:ph type="sldNum" sz="quarter" idx="5"/>
          </p:nvPr>
        </p:nvSpPr>
        <p:spPr/>
        <p:txBody>
          <a:bodyPr/>
          <a:lstStyle/>
          <a:p>
            <a:fld id="{394953C8-D7C5-4B5E-92D8-DE360BF64FA3}" type="slidenum">
              <a:rPr lang="fi-FI" smtClean="0"/>
              <a:t>17</a:t>
            </a:fld>
            <a:endParaRPr lang="fi-FI"/>
          </a:p>
        </p:txBody>
      </p:sp>
    </p:spTree>
    <p:extLst>
      <p:ext uri="{BB962C8B-B14F-4D97-AF65-F5344CB8AC3E}">
        <p14:creationId xmlns:p14="http://schemas.microsoft.com/office/powerpoint/2010/main" val="147164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initial purchase price is usually just the’ tip of the iceberg’ in terms of the costs you will incur. There are many hidden costs under the water line. You need to look beyond purchase price to identify all other expenses and income over the whole-of-life of the goods or service</a:t>
            </a:r>
            <a:r>
              <a:rPr lang="en-US" dirty="0">
                <a:sym typeface="Wingdings" panose="05000000000000000000" pitchFamily="2" charset="2"/>
              </a:rPr>
              <a:t></a:t>
            </a:r>
          </a:p>
          <a:p>
            <a:r>
              <a:rPr lang="en-US" dirty="0" err="1">
                <a:sym typeface="Wingdings" panose="05000000000000000000" pitchFamily="2" charset="2"/>
              </a:rPr>
              <a:t>TCO</a:t>
            </a:r>
            <a:r>
              <a:rPr lang="en-US" dirty="0">
                <a:sym typeface="Wingdings" panose="05000000000000000000" pitchFamily="2" charset="2"/>
              </a:rPr>
              <a:t> (Total Cost of Ownership); costs before, during and after the purchase</a:t>
            </a:r>
            <a:endParaRPr lang="fi-FI" dirty="0"/>
          </a:p>
          <a:p>
            <a:endParaRPr lang="fi-FI" dirty="0"/>
          </a:p>
          <a:p>
            <a:r>
              <a:rPr lang="fi-FI" dirty="0"/>
              <a:t>Iceberg model means that most</a:t>
            </a:r>
            <a:r>
              <a:rPr lang="fi-FI" baseline="0" dirty="0"/>
              <a:t> of the costs are under the water line. </a:t>
            </a:r>
            <a:r>
              <a:rPr lang="fi-FI" baseline="0" dirty="0" err="1"/>
              <a:t>Purchasing</a:t>
            </a:r>
            <a:r>
              <a:rPr lang="fi-FI" baseline="0" dirty="0"/>
              <a:t> </a:t>
            </a:r>
            <a:r>
              <a:rPr lang="fi-FI" baseline="0" dirty="0" err="1"/>
              <a:t>price</a:t>
            </a:r>
            <a:r>
              <a:rPr lang="fi-FI" baseline="0" dirty="0"/>
              <a:t> and </a:t>
            </a:r>
            <a:r>
              <a:rPr lang="fi-FI" baseline="0" dirty="0" err="1"/>
              <a:t>transportation</a:t>
            </a:r>
            <a:r>
              <a:rPr lang="fi-FI" baseline="0" dirty="0"/>
              <a:t> </a:t>
            </a:r>
            <a:r>
              <a:rPr lang="fi-FI" baseline="0" dirty="0" err="1"/>
              <a:t>costs</a:t>
            </a:r>
            <a:r>
              <a:rPr lang="fi-FI" baseline="0" dirty="0"/>
              <a:t> </a:t>
            </a:r>
            <a:r>
              <a:rPr lang="fi-FI" baseline="0" dirty="0" err="1"/>
              <a:t>are</a:t>
            </a:r>
            <a:r>
              <a:rPr lang="fi-FI" baseline="0" dirty="0"/>
              <a:t> </a:t>
            </a:r>
            <a:r>
              <a:rPr lang="fi-FI" baseline="0" dirty="0" err="1"/>
              <a:t>easier</a:t>
            </a:r>
            <a:r>
              <a:rPr lang="fi-FI" baseline="0" dirty="0"/>
              <a:t> to </a:t>
            </a:r>
            <a:r>
              <a:rPr lang="fi-FI" baseline="0" dirty="0" err="1"/>
              <a:t>evaluate</a:t>
            </a:r>
            <a:r>
              <a:rPr lang="fi-FI" baseline="0" dirty="0"/>
              <a:t> </a:t>
            </a:r>
            <a:r>
              <a:rPr lang="fi-FI" baseline="0" dirty="0" err="1"/>
              <a:t>but</a:t>
            </a:r>
            <a:r>
              <a:rPr lang="fi-FI" baseline="0" dirty="0"/>
              <a:t> </a:t>
            </a:r>
            <a:r>
              <a:rPr lang="fi-FI" baseline="0" dirty="0" err="1"/>
              <a:t>there</a:t>
            </a:r>
            <a:r>
              <a:rPr lang="fi-FI" baseline="0" dirty="0"/>
              <a:t> </a:t>
            </a:r>
            <a:r>
              <a:rPr lang="fi-FI" baseline="0" dirty="0" err="1"/>
              <a:t>might</a:t>
            </a:r>
            <a:r>
              <a:rPr lang="fi-FI" baseline="0" dirty="0"/>
              <a:t> </a:t>
            </a:r>
            <a:r>
              <a:rPr lang="fi-FI" baseline="0" dirty="0" err="1"/>
              <a:t>be</a:t>
            </a:r>
            <a:r>
              <a:rPr lang="fi-FI" baseline="0" dirty="0"/>
              <a:t> a </a:t>
            </a:r>
            <a:r>
              <a:rPr lang="fi-FI" baseline="0" dirty="0" err="1"/>
              <a:t>lot</a:t>
            </a:r>
            <a:r>
              <a:rPr lang="fi-FI" baseline="0" dirty="0"/>
              <a:t> of </a:t>
            </a:r>
            <a:r>
              <a:rPr lang="fi-FI" baseline="0" dirty="0" err="1"/>
              <a:t>other</a:t>
            </a:r>
            <a:r>
              <a:rPr lang="fi-FI" baseline="0" dirty="0"/>
              <a:t> </a:t>
            </a:r>
            <a:r>
              <a:rPr lang="fi-FI" baseline="0" dirty="0" err="1"/>
              <a:t>costs</a:t>
            </a:r>
            <a:r>
              <a:rPr lang="fi-FI" baseline="0" dirty="0"/>
              <a:t> </a:t>
            </a:r>
            <a:r>
              <a:rPr lang="fi-FI" baseline="0" dirty="0" err="1"/>
              <a:t>when</a:t>
            </a:r>
            <a:r>
              <a:rPr lang="fi-FI" baseline="0" dirty="0"/>
              <a:t> </a:t>
            </a:r>
            <a:r>
              <a:rPr lang="fi-FI" baseline="0" dirty="0" err="1"/>
              <a:t>you</a:t>
            </a:r>
            <a:r>
              <a:rPr lang="fi-FI" baseline="0" dirty="0"/>
              <a:t> </a:t>
            </a:r>
            <a:r>
              <a:rPr lang="fi-FI" baseline="0" dirty="0" err="1"/>
              <a:t>think</a:t>
            </a:r>
            <a:r>
              <a:rPr lang="fi-FI" baseline="0" dirty="0"/>
              <a:t> </a:t>
            </a:r>
            <a:r>
              <a:rPr lang="fi-FI" baseline="0" dirty="0" err="1"/>
              <a:t>the</a:t>
            </a:r>
            <a:r>
              <a:rPr lang="fi-FI" baseline="0" dirty="0"/>
              <a:t> </a:t>
            </a:r>
            <a:r>
              <a:rPr lang="fi-FI" baseline="0" dirty="0" err="1"/>
              <a:t>whole</a:t>
            </a:r>
            <a:r>
              <a:rPr lang="fi-FI" baseline="0" dirty="0"/>
              <a:t> </a:t>
            </a:r>
            <a:r>
              <a:rPr lang="fi-FI" baseline="0" dirty="0" err="1"/>
              <a:t>product</a:t>
            </a:r>
            <a:r>
              <a:rPr lang="fi-FI" baseline="0" dirty="0"/>
              <a:t> life </a:t>
            </a:r>
            <a:r>
              <a:rPr lang="fi-FI" baseline="0" dirty="0" err="1"/>
              <a:t>cycle</a:t>
            </a:r>
            <a:r>
              <a:rPr lang="fi-FI" baseline="0" dirty="0"/>
              <a:t>. </a:t>
            </a:r>
            <a:endParaRPr lang="fi-FI" dirty="0"/>
          </a:p>
        </p:txBody>
      </p:sp>
      <p:sp>
        <p:nvSpPr>
          <p:cNvPr id="4" name="Slide Number Placeholder 3"/>
          <p:cNvSpPr>
            <a:spLocks noGrp="1"/>
          </p:cNvSpPr>
          <p:nvPr>
            <p:ph type="sldNum" sz="quarter" idx="10"/>
          </p:nvPr>
        </p:nvSpPr>
        <p:spPr/>
        <p:txBody>
          <a:bodyPr/>
          <a:lstStyle/>
          <a:p>
            <a:fld id="{394953C8-D7C5-4B5E-92D8-DE360BF64FA3}" type="slidenum">
              <a:rPr lang="fi-FI" smtClean="0"/>
              <a:t>18</a:t>
            </a:fld>
            <a:endParaRPr lang="fi-FI"/>
          </a:p>
        </p:txBody>
      </p:sp>
    </p:spTree>
    <p:extLst>
      <p:ext uri="{BB962C8B-B14F-4D97-AF65-F5344CB8AC3E}">
        <p14:creationId xmlns:p14="http://schemas.microsoft.com/office/powerpoint/2010/main" val="2676191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”Systematic gathering, classification and analysis of data considering all relevant factors that influence the procurement of goods and services for the purpose of meeting present and future company requirements” (van </a:t>
            </a:r>
            <a:r>
              <a:rPr lang="en-GB" sz="1200" dirty="0" err="1"/>
              <a:t>Weele</a:t>
            </a:r>
            <a:r>
              <a:rPr lang="en-GB" sz="1200" dirty="0"/>
              <a:t>)</a:t>
            </a:r>
          </a:p>
          <a:p>
            <a:endParaRPr lang="de-DE" dirty="0"/>
          </a:p>
        </p:txBody>
      </p:sp>
      <p:sp>
        <p:nvSpPr>
          <p:cNvPr id="4" name="Foliennummernplatzhalter 3"/>
          <p:cNvSpPr>
            <a:spLocks noGrp="1"/>
          </p:cNvSpPr>
          <p:nvPr>
            <p:ph type="sldNum" sz="quarter" idx="5"/>
          </p:nvPr>
        </p:nvSpPr>
        <p:spPr/>
        <p:txBody>
          <a:bodyPr/>
          <a:lstStyle/>
          <a:p>
            <a:fld id="{394953C8-D7C5-4B5E-92D8-DE360BF64FA3}" type="slidenum">
              <a:rPr lang="fi-FI" smtClean="0"/>
              <a:t>19</a:t>
            </a:fld>
            <a:endParaRPr lang="fi-FI"/>
          </a:p>
        </p:txBody>
      </p:sp>
    </p:spTree>
    <p:extLst>
      <p:ext uri="{BB962C8B-B14F-4D97-AF65-F5344CB8AC3E}">
        <p14:creationId xmlns:p14="http://schemas.microsoft.com/office/powerpoint/2010/main" val="2314120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most obvious issue related to the distribution of the company is the selection of a mode (or modes) of transportation for shipping the company’s goods from their point of origin to their destination </a:t>
            </a:r>
            <a:r>
              <a:rPr lang="en-GB" dirty="0">
                <a:sym typeface="Wingdings" panose="05000000000000000000" pitchFamily="2" charset="2"/>
              </a:rPr>
              <a:t> a clear trade-off between time and money</a:t>
            </a:r>
            <a:endParaRPr lang="en-GB" dirty="0"/>
          </a:p>
          <a:p>
            <a:endParaRPr lang="de-DE" dirty="0"/>
          </a:p>
        </p:txBody>
      </p:sp>
      <p:sp>
        <p:nvSpPr>
          <p:cNvPr id="4" name="Foliennummernplatzhalter 3"/>
          <p:cNvSpPr>
            <a:spLocks noGrp="1"/>
          </p:cNvSpPr>
          <p:nvPr>
            <p:ph type="sldNum" sz="quarter" idx="5"/>
          </p:nvPr>
        </p:nvSpPr>
        <p:spPr/>
        <p:txBody>
          <a:bodyPr/>
          <a:lstStyle/>
          <a:p>
            <a:fld id="{394953C8-D7C5-4B5E-92D8-DE360BF64FA3}" type="slidenum">
              <a:rPr lang="fi-FI" smtClean="0"/>
              <a:t>5</a:t>
            </a:fld>
            <a:endParaRPr lang="fi-FI"/>
          </a:p>
        </p:txBody>
      </p:sp>
    </p:spTree>
    <p:extLst>
      <p:ext uri="{BB962C8B-B14F-4D97-AF65-F5344CB8AC3E}">
        <p14:creationId xmlns:p14="http://schemas.microsoft.com/office/powerpoint/2010/main" val="4236553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00000"/>
              </a:lnSpc>
            </a:pPr>
            <a:r>
              <a:rPr lang="en-GB" dirty="0"/>
              <a:t>as can be seen from the table, the faster modes of transportation are more expensive than slower modes</a:t>
            </a:r>
          </a:p>
          <a:p>
            <a:pPr>
              <a:lnSpc>
                <a:spcPct val="100000"/>
              </a:lnSpc>
            </a:pPr>
            <a:r>
              <a:rPr lang="en-GB" dirty="0"/>
              <a:t>the transportation mode selected affects also to the inventory costs and customer service level of the company, as well as the product’s useful shelf life, exposure to damage and packaging requirements</a:t>
            </a:r>
          </a:p>
          <a:p>
            <a:pPr>
              <a:lnSpc>
                <a:spcPct val="100000"/>
              </a:lnSpc>
            </a:pPr>
            <a:endParaRPr lang="en-GB" dirty="0"/>
          </a:p>
          <a:p>
            <a:endParaRPr lang="de-DE" dirty="0"/>
          </a:p>
        </p:txBody>
      </p:sp>
      <p:sp>
        <p:nvSpPr>
          <p:cNvPr id="4" name="Foliennummernplatzhalter 3"/>
          <p:cNvSpPr>
            <a:spLocks noGrp="1"/>
          </p:cNvSpPr>
          <p:nvPr>
            <p:ph type="sldNum" sz="quarter" idx="5"/>
          </p:nvPr>
        </p:nvSpPr>
        <p:spPr/>
        <p:txBody>
          <a:bodyPr/>
          <a:lstStyle/>
          <a:p>
            <a:fld id="{394953C8-D7C5-4B5E-92D8-DE360BF64FA3}" type="slidenum">
              <a:rPr lang="fi-FI" smtClean="0"/>
              <a:t>6</a:t>
            </a:fld>
            <a:endParaRPr lang="fi-FI"/>
          </a:p>
        </p:txBody>
      </p:sp>
    </p:spTree>
    <p:extLst>
      <p:ext uri="{BB962C8B-B14F-4D97-AF65-F5344CB8AC3E}">
        <p14:creationId xmlns:p14="http://schemas.microsoft.com/office/powerpoint/2010/main" val="3505482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More </a:t>
            </a:r>
            <a:r>
              <a:rPr lang="de-DE" dirty="0" err="1"/>
              <a:t>information</a:t>
            </a:r>
            <a:r>
              <a:rPr lang="de-DE" dirty="0"/>
              <a:t> on </a:t>
            </a:r>
            <a:r>
              <a:rPr lang="de-DE" dirty="0" err="1"/>
              <a:t>carbon</a:t>
            </a:r>
            <a:r>
              <a:rPr lang="de-DE" dirty="0"/>
              <a:t> </a:t>
            </a:r>
            <a:r>
              <a:rPr lang="de-DE" dirty="0" err="1"/>
              <a:t>emission</a:t>
            </a:r>
            <a:r>
              <a:rPr lang="de-DE" dirty="0"/>
              <a:t> </a:t>
            </a:r>
            <a:r>
              <a:rPr lang="de-DE" dirty="0" err="1"/>
              <a:t>of</a:t>
            </a:r>
            <a:r>
              <a:rPr lang="de-DE" dirty="0"/>
              <a:t> </a:t>
            </a:r>
            <a:r>
              <a:rPr lang="de-DE" dirty="0" err="1"/>
              <a:t>transportation</a:t>
            </a:r>
            <a:r>
              <a:rPr lang="de-DE" dirty="0"/>
              <a:t> </a:t>
            </a:r>
            <a:r>
              <a:rPr lang="de-DE" dirty="0" err="1"/>
              <a:t>options</a:t>
            </a:r>
            <a:r>
              <a:rPr lang="de-DE" dirty="0"/>
              <a:t>: http://lowcarbonfreight.eu/</a:t>
            </a:r>
          </a:p>
          <a:p>
            <a:endParaRPr lang="de-DE" dirty="0"/>
          </a:p>
        </p:txBody>
      </p:sp>
      <p:sp>
        <p:nvSpPr>
          <p:cNvPr id="4" name="Foliennummernplatzhalter 3"/>
          <p:cNvSpPr>
            <a:spLocks noGrp="1"/>
          </p:cNvSpPr>
          <p:nvPr>
            <p:ph type="sldNum" sz="quarter" idx="5"/>
          </p:nvPr>
        </p:nvSpPr>
        <p:spPr/>
        <p:txBody>
          <a:bodyPr/>
          <a:lstStyle/>
          <a:p>
            <a:fld id="{394953C8-D7C5-4B5E-92D8-DE360BF64FA3}" type="slidenum">
              <a:rPr lang="fi-FI" smtClean="0"/>
              <a:t>7</a:t>
            </a:fld>
            <a:endParaRPr lang="fi-FI"/>
          </a:p>
        </p:txBody>
      </p:sp>
    </p:spTree>
    <p:extLst>
      <p:ext uri="{BB962C8B-B14F-4D97-AF65-F5344CB8AC3E}">
        <p14:creationId xmlns:p14="http://schemas.microsoft.com/office/powerpoint/2010/main" val="1919184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00000"/>
              </a:lnSpc>
            </a:pPr>
            <a:r>
              <a:rPr lang="en-GB" sz="1200" dirty="0">
                <a:solidFill>
                  <a:schemeClr val="bg2">
                    <a:lumMod val="25000"/>
                  </a:schemeClr>
                </a:solidFill>
                <a:latin typeface="+mn-lt"/>
              </a:rPr>
              <a:t>if the company relies on slower modes of transportation, it has to maintain higher levels of inventory </a:t>
            </a:r>
          </a:p>
          <a:p>
            <a:pPr>
              <a:lnSpc>
                <a:spcPct val="100000"/>
              </a:lnSpc>
            </a:pPr>
            <a:r>
              <a:rPr lang="en-GB" sz="1200" dirty="0">
                <a:solidFill>
                  <a:schemeClr val="bg2">
                    <a:lumMod val="25000"/>
                  </a:schemeClr>
                </a:solidFill>
                <a:latin typeface="+mn-lt"/>
              </a:rPr>
              <a:t>if the company selects unreliable modes, it’s difficult to predict the exact time when the shipments will actually arrive and then the company has to increase buffer stocks in its inventory to avoid stock-outs (Buffer stock: ”A supply of inputs held as a reserve to safeguard against unforeseen shortages or demands.” (www.businessdictionary.com)</a:t>
            </a:r>
          </a:p>
          <a:p>
            <a:pPr>
              <a:lnSpc>
                <a:spcPct val="100000"/>
              </a:lnSpc>
            </a:pPr>
            <a:r>
              <a:rPr lang="en-GB" sz="1200" dirty="0">
                <a:solidFill>
                  <a:schemeClr val="bg2">
                    <a:lumMod val="25000"/>
                  </a:schemeClr>
                </a:solidFill>
                <a:latin typeface="+mn-lt"/>
              </a:rPr>
              <a:t>Slower modes of transportation also increase the company’s international order cycle – the time between the placement of an order and its receipt by the customer  </a:t>
            </a:r>
          </a:p>
          <a:p>
            <a:r>
              <a:rPr lang="en-GB" dirty="0"/>
              <a:t>products with short </a:t>
            </a:r>
            <a:r>
              <a:rPr lang="en-GB" dirty="0" err="1"/>
              <a:t>self life</a:t>
            </a:r>
            <a:r>
              <a:rPr lang="en-GB" dirty="0"/>
              <a:t> (like cut flowers) are shipped by air</a:t>
            </a:r>
          </a:p>
          <a:p>
            <a:r>
              <a:rPr lang="en-GB" dirty="0"/>
              <a:t>less perishable products are shipped using less expensive modes</a:t>
            </a:r>
          </a:p>
          <a:p>
            <a:pPr>
              <a:lnSpc>
                <a:spcPct val="110000"/>
              </a:lnSpc>
            </a:pPr>
            <a:r>
              <a:rPr lang="en-GB" dirty="0"/>
              <a:t>packaging has direct effect on cost; materials, weight of the packing material, the shape, size and measurements of the package</a:t>
            </a:r>
          </a:p>
          <a:p>
            <a:pPr>
              <a:lnSpc>
                <a:spcPct val="110000"/>
              </a:lnSpc>
            </a:pPr>
            <a:r>
              <a:rPr lang="en-GB" dirty="0"/>
              <a:t>packaging can also reduce loading and unloading costs, minimize theft and pilferage, </a:t>
            </a:r>
            <a:r>
              <a:rPr lang="en-GB" dirty="0" err="1"/>
              <a:t>f.ex</a:t>
            </a:r>
            <a:r>
              <a:rPr lang="en-GB" dirty="0"/>
              <a:t>. intermodal containers (large metal boxes, easy-to-move-unit, fit on trucks, railroad trains, airplanes </a:t>
            </a:r>
            <a:r>
              <a:rPr lang="en-GB" dirty="0">
                <a:sym typeface="Wingdings" panose="05000000000000000000" pitchFamily="2" charset="2"/>
              </a:rPr>
              <a:t>reduce handling costs and theft losses)</a:t>
            </a:r>
            <a:endParaRPr lang="en-GB" dirty="0"/>
          </a:p>
          <a:p>
            <a:pPr>
              <a:lnSpc>
                <a:spcPct val="110000"/>
              </a:lnSpc>
            </a:pPr>
            <a:r>
              <a:rPr lang="en-GB" dirty="0"/>
              <a:t>packaging depends the product and the transportation mode: </a:t>
            </a:r>
            <a:r>
              <a:rPr lang="en-GB" dirty="0" err="1"/>
              <a:t>f.ex</a:t>
            </a:r>
            <a:r>
              <a:rPr lang="en-GB" dirty="0"/>
              <a:t>. long ocean voyages may need special packaging to protect the products from humidity and damage </a:t>
            </a:r>
          </a:p>
          <a:p>
            <a:pPr>
              <a:lnSpc>
                <a:spcPct val="100000"/>
              </a:lnSpc>
            </a:pPr>
            <a:endParaRPr lang="en-GB" sz="1200" dirty="0">
              <a:solidFill>
                <a:schemeClr val="bg2">
                  <a:lumMod val="25000"/>
                </a:schemeClr>
              </a:solidFill>
              <a:latin typeface="+mn-lt"/>
            </a:endParaRPr>
          </a:p>
          <a:p>
            <a:endParaRPr lang="de-DE" dirty="0"/>
          </a:p>
        </p:txBody>
      </p:sp>
      <p:sp>
        <p:nvSpPr>
          <p:cNvPr id="4" name="Foliennummernplatzhalter 3"/>
          <p:cNvSpPr>
            <a:spLocks noGrp="1"/>
          </p:cNvSpPr>
          <p:nvPr>
            <p:ph type="sldNum" sz="quarter" idx="5"/>
          </p:nvPr>
        </p:nvSpPr>
        <p:spPr/>
        <p:txBody>
          <a:bodyPr/>
          <a:lstStyle/>
          <a:p>
            <a:fld id="{394953C8-D7C5-4B5E-92D8-DE360BF64FA3}" type="slidenum">
              <a:rPr lang="fi-FI" smtClean="0"/>
              <a:t>8</a:t>
            </a:fld>
            <a:endParaRPr lang="fi-FI"/>
          </a:p>
        </p:txBody>
      </p:sp>
    </p:spTree>
    <p:extLst>
      <p:ext uri="{BB962C8B-B14F-4D97-AF65-F5344CB8AC3E}">
        <p14:creationId xmlns:p14="http://schemas.microsoft.com/office/powerpoint/2010/main" val="1331737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EOQ</a:t>
            </a:r>
            <a:r>
              <a:rPr lang="en-US" dirty="0"/>
              <a:t> (Economic Order Quantity) tells us HOW MUCH to order and Reorder point tells WHEN we should order</a:t>
            </a:r>
          </a:p>
          <a:p>
            <a:endParaRPr lang="en-GB" dirty="0"/>
          </a:p>
        </p:txBody>
      </p:sp>
      <p:sp>
        <p:nvSpPr>
          <p:cNvPr id="4" name="Slide Number Placeholder 3"/>
          <p:cNvSpPr>
            <a:spLocks noGrp="1"/>
          </p:cNvSpPr>
          <p:nvPr>
            <p:ph type="sldNum" sz="quarter" idx="5"/>
          </p:nvPr>
        </p:nvSpPr>
        <p:spPr/>
        <p:txBody>
          <a:bodyPr/>
          <a:lstStyle/>
          <a:p>
            <a:fld id="{394953C8-D7C5-4B5E-92D8-DE360BF64FA3}" type="slidenum">
              <a:rPr lang="fi-FI" smtClean="0"/>
              <a:t>11</a:t>
            </a:fld>
            <a:endParaRPr lang="fi-FI"/>
          </a:p>
        </p:txBody>
      </p:sp>
    </p:spTree>
    <p:extLst>
      <p:ext uri="{BB962C8B-B14F-4D97-AF65-F5344CB8AC3E}">
        <p14:creationId xmlns:p14="http://schemas.microsoft.com/office/powerpoint/2010/main" val="1737225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EOQ</a:t>
            </a:r>
            <a:r>
              <a:rPr lang="en-US" dirty="0"/>
              <a:t> (Economic Order Quantity) tells us HOW MUCH to order and Reorder point tells WHEN we should order</a:t>
            </a:r>
          </a:p>
          <a:p>
            <a:endParaRPr lang="en-US" dirty="0"/>
          </a:p>
          <a:p>
            <a:r>
              <a:rPr lang="en-US" dirty="0"/>
              <a:t>The reorder point can be different for every item of inventory, because every item may require differing amounts of time to receive a replenishment delivery and may have a different usage rate</a:t>
            </a:r>
          </a:p>
          <a:p>
            <a:r>
              <a:rPr lang="en-US" dirty="0"/>
              <a:t> For example, a company buys the same part from two different suppliers; the first supplier maybe requires one day to deliver an order and the other supplier requires three days </a:t>
            </a:r>
            <a:r>
              <a:rPr lang="en-US" dirty="0">
                <a:sym typeface="Wingdings" panose="05000000000000000000" pitchFamily="2" charset="2"/>
              </a:rPr>
              <a:t>the</a:t>
            </a:r>
            <a:r>
              <a:rPr lang="en-US" dirty="0"/>
              <a:t> reorder point for the first supplier would be when there is one day's supply left on hand, or three days' supply for the second supplier</a:t>
            </a:r>
            <a:endParaRPr lang="fi-FI" dirty="0"/>
          </a:p>
          <a:p>
            <a:endParaRPr lang="de-DE" dirty="0"/>
          </a:p>
        </p:txBody>
      </p:sp>
      <p:sp>
        <p:nvSpPr>
          <p:cNvPr id="4" name="Foliennummernplatzhalter 3"/>
          <p:cNvSpPr>
            <a:spLocks noGrp="1"/>
          </p:cNvSpPr>
          <p:nvPr>
            <p:ph type="sldNum" sz="quarter" idx="5"/>
          </p:nvPr>
        </p:nvSpPr>
        <p:spPr/>
        <p:txBody>
          <a:bodyPr/>
          <a:lstStyle/>
          <a:p>
            <a:fld id="{394953C8-D7C5-4B5E-92D8-DE360BF64FA3}" type="slidenum">
              <a:rPr lang="fi-FI" smtClean="0"/>
              <a:t>12</a:t>
            </a:fld>
            <a:endParaRPr lang="fi-FI"/>
          </a:p>
        </p:txBody>
      </p:sp>
    </p:spTree>
    <p:extLst>
      <p:ext uri="{BB962C8B-B14F-4D97-AF65-F5344CB8AC3E}">
        <p14:creationId xmlns:p14="http://schemas.microsoft.com/office/powerpoint/2010/main" val="2399201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Answers: a)  1264,91 = 1265 pieces,</a:t>
            </a:r>
            <a:r>
              <a:rPr lang="fi-FI" baseline="0" dirty="0"/>
              <a:t> b) 16 orders, c) € 6400 </a:t>
            </a:r>
            <a:endParaRPr lang="fi-FI" dirty="0"/>
          </a:p>
        </p:txBody>
      </p:sp>
      <p:sp>
        <p:nvSpPr>
          <p:cNvPr id="4" name="Slide Number Placeholder 3"/>
          <p:cNvSpPr>
            <a:spLocks noGrp="1"/>
          </p:cNvSpPr>
          <p:nvPr>
            <p:ph type="sldNum" sz="quarter" idx="10"/>
          </p:nvPr>
        </p:nvSpPr>
        <p:spPr/>
        <p:txBody>
          <a:bodyPr/>
          <a:lstStyle/>
          <a:p>
            <a:fld id="{394953C8-D7C5-4B5E-92D8-DE360BF64FA3}" type="slidenum">
              <a:rPr lang="fi-FI" smtClean="0"/>
              <a:t>14</a:t>
            </a:fld>
            <a:endParaRPr lang="fi-FI"/>
          </a:p>
        </p:txBody>
      </p:sp>
    </p:spTree>
    <p:extLst>
      <p:ext uri="{BB962C8B-B14F-4D97-AF65-F5344CB8AC3E}">
        <p14:creationId xmlns:p14="http://schemas.microsoft.com/office/powerpoint/2010/main" val="3952987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err="1"/>
              <a:t>Answers</a:t>
            </a:r>
            <a:r>
              <a:rPr lang="fi-FI" dirty="0"/>
              <a:t>: a) 115 </a:t>
            </a:r>
            <a:r>
              <a:rPr lang="fi-FI" dirty="0" err="1"/>
              <a:t>pieces</a:t>
            </a:r>
            <a:r>
              <a:rPr lang="fi-FI" dirty="0"/>
              <a:t>, b) 411 </a:t>
            </a:r>
            <a:r>
              <a:rPr lang="fi-FI" dirty="0" err="1"/>
              <a:t>pieces</a:t>
            </a:r>
            <a:r>
              <a:rPr lang="fi-FI" dirty="0"/>
              <a:t> </a:t>
            </a:r>
          </a:p>
        </p:txBody>
      </p:sp>
      <p:sp>
        <p:nvSpPr>
          <p:cNvPr id="4" name="Slide Number Placeholder 3"/>
          <p:cNvSpPr>
            <a:spLocks noGrp="1"/>
          </p:cNvSpPr>
          <p:nvPr>
            <p:ph type="sldNum" sz="quarter" idx="10"/>
          </p:nvPr>
        </p:nvSpPr>
        <p:spPr/>
        <p:txBody>
          <a:bodyPr/>
          <a:lstStyle/>
          <a:p>
            <a:fld id="{394953C8-D7C5-4B5E-92D8-DE360BF64FA3}" type="slidenum">
              <a:rPr lang="fi-FI" smtClean="0"/>
              <a:t>15</a:t>
            </a:fld>
            <a:endParaRPr lang="fi-FI"/>
          </a:p>
        </p:txBody>
      </p:sp>
    </p:spTree>
    <p:extLst>
      <p:ext uri="{BB962C8B-B14F-4D97-AF65-F5344CB8AC3E}">
        <p14:creationId xmlns:p14="http://schemas.microsoft.com/office/powerpoint/2010/main" val="41300371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24000" y="1122363"/>
            <a:ext cx="9144000" cy="2387600"/>
          </a:xfrm>
        </p:spPr>
        <p:txBody>
          <a:bodyPr anchor="b">
            <a:normAutofit/>
          </a:bodyPr>
          <a:lstStyle>
            <a:lvl1pPr algn="ctr">
              <a:defRPr sz="5000" b="0" i="0"/>
            </a:lvl1pPr>
          </a:lstStyle>
          <a:p>
            <a:r>
              <a:rPr lang="en-US" dirty="0"/>
              <a:t>Click to edit Master title style</a:t>
            </a:r>
            <a:endParaRPr lang="hr-HR"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0" i="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hr-HR" dirty="0"/>
          </a:p>
        </p:txBody>
      </p:sp>
      <p:sp>
        <p:nvSpPr>
          <p:cNvPr id="4" name="Date Placeholder 3"/>
          <p:cNvSpPr>
            <a:spLocks noGrp="1"/>
          </p:cNvSpPr>
          <p:nvPr>
            <p:ph type="dt" sz="half" idx="10"/>
          </p:nvPr>
        </p:nvSpPr>
        <p:spPr/>
        <p:txBody>
          <a:bodyPr/>
          <a:lstStyle/>
          <a:p>
            <a:fld id="{7D785DF5-0D99-4637-AE20-09851F225AB0}" type="datetimeFigureOut">
              <a:rPr lang="hr-HR" smtClean="0"/>
              <a:t>27.9.2019.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4237673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vl1pPr>
          </a:lstStyle>
          <a:p>
            <a:r>
              <a:rPr lang="en-US" dirty="0"/>
              <a:t>Click to edit Master title style</a:t>
            </a:r>
            <a:endParaRPr lang="hr-HR" dirty="0"/>
          </a:p>
        </p:txBody>
      </p:sp>
      <p:sp>
        <p:nvSpPr>
          <p:cNvPr id="3" name="Vertical Text Placeholder 2"/>
          <p:cNvSpPr>
            <a:spLocks noGrp="1"/>
          </p:cNvSpPr>
          <p:nvPr>
            <p:ph type="body" orient="vert" idx="1"/>
          </p:nvPr>
        </p:nvSpPr>
        <p:spPr/>
        <p:txBody>
          <a:bodyPr vert="eaVert"/>
          <a:lstStyle>
            <a:lvl1pPr>
              <a:defRPr b="0" i="0"/>
            </a:lvl1pPr>
            <a:lvl2pPr>
              <a:defRPr b="0" i="0"/>
            </a:lvl2pPr>
            <a:lvl3pPr>
              <a:defRPr b="0" i="0"/>
            </a:lvl3pPr>
            <a:lvl4pPr>
              <a:defRPr b="0" i="0"/>
            </a:lvl4pPr>
            <a:lvl5pPr>
              <a:defRPr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4" name="Date Placeholder 3"/>
          <p:cNvSpPr>
            <a:spLocks noGrp="1"/>
          </p:cNvSpPr>
          <p:nvPr>
            <p:ph type="dt" sz="half" idx="10"/>
          </p:nvPr>
        </p:nvSpPr>
        <p:spPr/>
        <p:txBody>
          <a:bodyPr/>
          <a:lstStyle/>
          <a:p>
            <a:fld id="{7D785DF5-0D99-4637-AE20-09851F225AB0}" type="datetimeFigureOut">
              <a:rPr lang="hr-HR" smtClean="0"/>
              <a:t>27.9.2019.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1673483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b="0" i="0"/>
            </a:lvl1pPr>
          </a:lstStyle>
          <a:p>
            <a:r>
              <a:rPr lang="en-US" dirty="0"/>
              <a:t>Click to edit Master title style</a:t>
            </a:r>
            <a:endParaRPr lang="hr-HR" dirty="0"/>
          </a:p>
        </p:txBody>
      </p:sp>
      <p:sp>
        <p:nvSpPr>
          <p:cNvPr id="3" name="Vertical Text Placeholder 2"/>
          <p:cNvSpPr>
            <a:spLocks noGrp="1"/>
          </p:cNvSpPr>
          <p:nvPr>
            <p:ph type="body" orient="vert" idx="1"/>
          </p:nvPr>
        </p:nvSpPr>
        <p:spPr>
          <a:xfrm>
            <a:off x="838200" y="365125"/>
            <a:ext cx="7734300" cy="5811838"/>
          </a:xfrm>
        </p:spPr>
        <p:txBody>
          <a:bodyPr vert="eaVert"/>
          <a:lstStyle>
            <a:lvl1pPr>
              <a:defRPr b="0" i="0"/>
            </a:lvl1pPr>
            <a:lvl2pPr>
              <a:defRPr b="0" i="0"/>
            </a:lvl2pPr>
            <a:lvl3pPr>
              <a:defRPr b="0" i="0"/>
            </a:lvl3pPr>
            <a:lvl4pPr>
              <a:defRPr b="0" i="0"/>
            </a:lvl4pPr>
            <a:lvl5pPr>
              <a:defRPr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4" name="Date Placeholder 3"/>
          <p:cNvSpPr>
            <a:spLocks noGrp="1"/>
          </p:cNvSpPr>
          <p:nvPr>
            <p:ph type="dt" sz="half" idx="10"/>
          </p:nvPr>
        </p:nvSpPr>
        <p:spPr/>
        <p:txBody>
          <a:bodyPr/>
          <a:lstStyle/>
          <a:p>
            <a:fld id="{7D785DF5-0D99-4637-AE20-09851F225AB0}" type="datetimeFigureOut">
              <a:rPr lang="hr-HR" smtClean="0"/>
              <a:t>27.9.2019.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1696308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vl1pPr>
          </a:lstStyle>
          <a:p>
            <a:r>
              <a:rPr lang="en-US" dirty="0"/>
              <a:t>Click to edit Master title style</a:t>
            </a:r>
            <a:endParaRPr lang="hr-HR" dirty="0"/>
          </a:p>
        </p:txBody>
      </p:sp>
      <p:sp>
        <p:nvSpPr>
          <p:cNvPr id="3" name="Content Placeholder 2"/>
          <p:cNvSpPr>
            <a:spLocks noGrp="1"/>
          </p:cNvSpPr>
          <p:nvPr>
            <p:ph idx="1"/>
          </p:nvPr>
        </p:nvSpPr>
        <p:spPr/>
        <p:txBody>
          <a:bodyPr/>
          <a:lstStyle>
            <a:lvl1pPr>
              <a:defRPr b="0" i="0"/>
            </a:lvl1pPr>
            <a:lvl2pPr>
              <a:defRPr b="0" i="0"/>
            </a:lvl2pPr>
            <a:lvl3pPr>
              <a:defRPr b="0" i="0"/>
            </a:lvl3pPr>
            <a:lvl4pPr>
              <a:defRPr b="0" i="0"/>
            </a:lvl4pPr>
            <a:lvl5pPr>
              <a:defRPr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4" name="Date Placeholder 3"/>
          <p:cNvSpPr>
            <a:spLocks noGrp="1"/>
          </p:cNvSpPr>
          <p:nvPr>
            <p:ph type="dt" sz="half" idx="10"/>
          </p:nvPr>
        </p:nvSpPr>
        <p:spPr/>
        <p:txBody>
          <a:bodyPr/>
          <a:lstStyle/>
          <a:p>
            <a:fld id="{7D785DF5-0D99-4637-AE20-09851F225AB0}" type="datetimeFigureOut">
              <a:rPr lang="hr-HR" smtClean="0"/>
              <a:t>27.9.2019.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936123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b="0" i="0"/>
            </a:lvl1pPr>
          </a:lstStyle>
          <a:p>
            <a:r>
              <a:rPr lang="en-US" dirty="0"/>
              <a:t>Click to edit Master title style</a:t>
            </a:r>
            <a:endParaRPr lang="hr-HR"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b="0" i="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7D785DF5-0D99-4637-AE20-09851F225AB0}" type="datetimeFigureOut">
              <a:rPr lang="hr-HR" smtClean="0"/>
              <a:t>27.9.2019.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2966236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vl1pPr>
          </a:lstStyle>
          <a:p>
            <a:r>
              <a:rPr lang="en-US" dirty="0"/>
              <a:t>Click to edit Master title style</a:t>
            </a:r>
            <a:endParaRPr lang="hr-HR" dirty="0"/>
          </a:p>
        </p:txBody>
      </p:sp>
      <p:sp>
        <p:nvSpPr>
          <p:cNvPr id="3" name="Content Placeholder 2"/>
          <p:cNvSpPr>
            <a:spLocks noGrp="1"/>
          </p:cNvSpPr>
          <p:nvPr>
            <p:ph sz="half" idx="1"/>
          </p:nvPr>
        </p:nvSpPr>
        <p:spPr>
          <a:xfrm>
            <a:off x="838200" y="1825625"/>
            <a:ext cx="5181600" cy="4351338"/>
          </a:xfrm>
        </p:spPr>
        <p:txBody>
          <a:bodyPr/>
          <a:lstStyle>
            <a:lvl1pPr>
              <a:defRPr b="0" i="0"/>
            </a:lvl1pPr>
            <a:lvl2pPr>
              <a:defRPr b="0" i="0"/>
            </a:lvl2pPr>
            <a:lvl3pPr>
              <a:defRPr b="0" i="0"/>
            </a:lvl3pPr>
            <a:lvl4pPr>
              <a:defRPr b="0" i="0"/>
            </a:lvl4pPr>
            <a:lvl5pPr>
              <a:defRPr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4" name="Content Placeholder 3"/>
          <p:cNvSpPr>
            <a:spLocks noGrp="1"/>
          </p:cNvSpPr>
          <p:nvPr>
            <p:ph sz="half" idx="2"/>
          </p:nvPr>
        </p:nvSpPr>
        <p:spPr>
          <a:xfrm>
            <a:off x="6172200" y="1825625"/>
            <a:ext cx="5181600" cy="4351338"/>
          </a:xfrm>
        </p:spPr>
        <p:txBody>
          <a:bodyPr/>
          <a:lstStyle>
            <a:lvl1pPr>
              <a:defRPr b="0" i="0"/>
            </a:lvl1pPr>
            <a:lvl2pPr>
              <a:defRPr b="0" i="0"/>
            </a:lvl2pPr>
            <a:lvl3pPr>
              <a:defRPr b="0" i="0"/>
            </a:lvl3pPr>
            <a:lvl4pPr>
              <a:defRPr b="0" i="0"/>
            </a:lvl4pPr>
            <a:lvl5pPr>
              <a:defRPr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5" name="Date Placeholder 4"/>
          <p:cNvSpPr>
            <a:spLocks noGrp="1"/>
          </p:cNvSpPr>
          <p:nvPr>
            <p:ph type="dt" sz="half" idx="10"/>
          </p:nvPr>
        </p:nvSpPr>
        <p:spPr/>
        <p:txBody>
          <a:bodyPr/>
          <a:lstStyle/>
          <a:p>
            <a:fld id="{7D785DF5-0D99-4637-AE20-09851F225AB0}" type="datetimeFigureOut">
              <a:rPr lang="hr-HR" smtClean="0"/>
              <a:t>27.9.2019.</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1211608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0" i="0"/>
            </a:lvl1pPr>
          </a:lstStyle>
          <a:p>
            <a:r>
              <a:rPr lang="en-US" dirty="0"/>
              <a:t>Click to edit Master title style</a:t>
            </a:r>
            <a:endParaRPr lang="hr-HR"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b="0" i="0"/>
            </a:lvl1pPr>
            <a:lvl2pPr>
              <a:defRPr b="0" i="0"/>
            </a:lvl2pPr>
            <a:lvl3pPr>
              <a:defRPr b="0" i="0"/>
            </a:lvl3pPr>
            <a:lvl4pPr>
              <a:defRPr b="0" i="0"/>
            </a:lvl4pPr>
            <a:lvl5pPr>
              <a:defRPr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b="0" i="0"/>
            </a:lvl1pPr>
            <a:lvl2pPr>
              <a:defRPr b="0" i="0"/>
            </a:lvl2pPr>
            <a:lvl3pPr>
              <a:defRPr b="0" i="0"/>
            </a:lvl3pPr>
            <a:lvl4pPr>
              <a:defRPr b="0" i="0"/>
            </a:lvl4pPr>
            <a:lvl5pPr>
              <a:defRPr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7" name="Date Placeholder 6"/>
          <p:cNvSpPr>
            <a:spLocks noGrp="1"/>
          </p:cNvSpPr>
          <p:nvPr>
            <p:ph type="dt" sz="half" idx="10"/>
          </p:nvPr>
        </p:nvSpPr>
        <p:spPr/>
        <p:txBody>
          <a:bodyPr/>
          <a:lstStyle/>
          <a:p>
            <a:fld id="{7D785DF5-0D99-4637-AE20-09851F225AB0}" type="datetimeFigureOut">
              <a:rPr lang="hr-HR" smtClean="0"/>
              <a:t>27.9.2019.</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2860745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vl1pPr>
          </a:lstStyle>
          <a:p>
            <a:r>
              <a:rPr lang="en-US" dirty="0"/>
              <a:t>Click to edit Master title style</a:t>
            </a:r>
            <a:endParaRPr lang="hr-HR" dirty="0"/>
          </a:p>
        </p:txBody>
      </p:sp>
      <p:sp>
        <p:nvSpPr>
          <p:cNvPr id="3" name="Date Placeholder 2"/>
          <p:cNvSpPr>
            <a:spLocks noGrp="1"/>
          </p:cNvSpPr>
          <p:nvPr>
            <p:ph type="dt" sz="half" idx="10"/>
          </p:nvPr>
        </p:nvSpPr>
        <p:spPr/>
        <p:txBody>
          <a:bodyPr/>
          <a:lstStyle/>
          <a:p>
            <a:fld id="{7D785DF5-0D99-4637-AE20-09851F225AB0}" type="datetimeFigureOut">
              <a:rPr lang="hr-HR" smtClean="0"/>
              <a:t>27.9.2019.</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725110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785DF5-0D99-4637-AE20-09851F225AB0}" type="datetimeFigureOut">
              <a:rPr lang="hr-HR" smtClean="0"/>
              <a:t>27.9.2019.</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587445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0" i="0"/>
            </a:lvl1pPr>
          </a:lstStyle>
          <a:p>
            <a:r>
              <a:rPr lang="en-US" dirty="0"/>
              <a:t>Click to edit Master title style</a:t>
            </a:r>
            <a:endParaRPr lang="hr-HR" dirty="0"/>
          </a:p>
        </p:txBody>
      </p:sp>
      <p:sp>
        <p:nvSpPr>
          <p:cNvPr id="3" name="Content Placeholder 2"/>
          <p:cNvSpPr>
            <a:spLocks noGrp="1"/>
          </p:cNvSpPr>
          <p:nvPr>
            <p:ph idx="1"/>
          </p:nvPr>
        </p:nvSpPr>
        <p:spPr>
          <a:xfrm>
            <a:off x="5183188" y="987425"/>
            <a:ext cx="6172200" cy="4873625"/>
          </a:xfrm>
        </p:spPr>
        <p:txBody>
          <a:bodyPr/>
          <a:lstStyle>
            <a:lvl1pPr>
              <a:defRPr sz="3200" b="0" i="0"/>
            </a:lvl1pPr>
            <a:lvl2pPr>
              <a:defRPr sz="2800" b="0" i="0"/>
            </a:lvl2pPr>
            <a:lvl3pPr>
              <a:defRPr sz="2400" b="0" i="0"/>
            </a:lvl3pPr>
            <a:lvl4pPr>
              <a:defRPr sz="2000" b="0" i="0"/>
            </a:lvl4pPr>
            <a:lvl5pPr>
              <a:defRPr sz="2000" b="0" i="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0" i="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7D785DF5-0D99-4637-AE20-09851F225AB0}" type="datetimeFigureOut">
              <a:rPr lang="hr-HR" smtClean="0"/>
              <a:t>27.9.2019.</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2459007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0" i="0"/>
            </a:lvl1pPr>
          </a:lstStyle>
          <a:p>
            <a:r>
              <a:rPr lang="en-US" dirty="0"/>
              <a:t>Click to edit Master title style</a:t>
            </a:r>
            <a:endParaRPr lang="hr-HR"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b="0" i="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hr-HR"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0" i="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7D785DF5-0D99-4637-AE20-09851F225AB0}" type="datetimeFigureOut">
              <a:rPr lang="hr-HR" smtClean="0"/>
              <a:t>27.9.2019.</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856868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hr-HR"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785DF5-0D99-4637-AE20-09851F225AB0}" type="datetimeFigureOut">
              <a:rPr lang="hr-HR" smtClean="0"/>
              <a:t>27.9.2019.</a:t>
            </a:fld>
            <a:endParaRPr lang="hr-H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4092F8-88B9-48E5-9B8F-3F206E5F35A9}" type="slidenum">
              <a:rPr lang="hr-HR" smtClean="0"/>
              <a:t>‹Nr.›</a:t>
            </a:fld>
            <a:endParaRPr lang="hr-HR"/>
          </a:p>
        </p:txBody>
      </p:sp>
    </p:spTree>
    <p:extLst>
      <p:ext uri="{BB962C8B-B14F-4D97-AF65-F5344CB8AC3E}">
        <p14:creationId xmlns:p14="http://schemas.microsoft.com/office/powerpoint/2010/main" val="2310217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kern="1200">
          <a:solidFill>
            <a:srgbClr val="404041"/>
          </a:solidFill>
          <a:latin typeface="Calibri Regular"/>
          <a:ea typeface="Adobe Fan Heiti Std B" panose="020B07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404041"/>
          </a:solidFill>
          <a:latin typeface="Calibri Regular"/>
          <a:ea typeface="Adobe Fan Heiti Std B" panose="020B07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404041"/>
          </a:solidFill>
          <a:latin typeface="Calibri Regular"/>
          <a:ea typeface="Adobe Fan Heiti Std B" panose="020B07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404041"/>
          </a:solidFill>
          <a:latin typeface="Calibri Regular"/>
          <a:ea typeface="Adobe Fan Heiti Std B" panose="020B07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404041"/>
          </a:solidFill>
          <a:latin typeface="Calibri Regular"/>
          <a:ea typeface="Adobe Fan Heiti Std B" panose="020B07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404041"/>
          </a:solidFill>
          <a:latin typeface="Calibri Regular"/>
          <a:ea typeface="Adobe Fan Heiti Std B" panose="020B07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www.supplyon.com/" TargetMode="External"/><Relationship Id="rId7" Type="http://schemas.openxmlformats.org/officeDocument/2006/relationships/hyperlink" Target="http://www.elemica.com/" TargetMode="External"/><Relationship Id="rId2" Type="http://schemas.openxmlformats.org/officeDocument/2006/relationships/hyperlink" Target="http://www.covisint.com/" TargetMode="External"/><Relationship Id="rId1" Type="http://schemas.openxmlformats.org/officeDocument/2006/relationships/slideLayout" Target="../slideLayouts/slideLayout5.xml"/><Relationship Id="rId6" Type="http://schemas.openxmlformats.org/officeDocument/2006/relationships/hyperlink" Target="http://www.bravosolution.com/" TargetMode="External"/><Relationship Id="rId5" Type="http://schemas.openxmlformats.org/officeDocument/2006/relationships/hyperlink" Target="http://www.exostar.com/" TargetMode="External"/><Relationship Id="rId4" Type="http://schemas.openxmlformats.org/officeDocument/2006/relationships/hyperlink" Target="http://www.aeroxchange.com/"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ghx.com/" TargetMode="External"/><Relationship Id="rId2" Type="http://schemas.openxmlformats.org/officeDocument/2006/relationships/hyperlink" Target="http://www.transora.com/" TargetMode="External"/><Relationship Id="rId1" Type="http://schemas.openxmlformats.org/officeDocument/2006/relationships/slideLayout" Target="../slideLayouts/slideLayout5.xml"/><Relationship Id="rId5" Type="http://schemas.openxmlformats.org/officeDocument/2006/relationships/hyperlink" Target="http://www.globalsources.com/" TargetMode="External"/><Relationship Id="rId4" Type="http://schemas.openxmlformats.org/officeDocument/2006/relationships/hyperlink" Target="http://www.transcore.com/" TargetMode="Externa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hyperlink" Target="https://creativecommons.org/licenses/by-nc-nd/3.0/" TargetMode="External"/><Relationship Id="rId4" Type="http://schemas.openxmlformats.org/officeDocument/2006/relationships/hyperlink" Target="http://www.puntosicuro.it/security-C-124/security-C-125/supply-chain-security-qualche-novita-AR-16217/"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a:t>C1.4.2. Logistics Plan</a:t>
            </a:r>
          </a:p>
        </p:txBody>
      </p:sp>
    </p:spTree>
    <p:extLst>
      <p:ext uri="{BB962C8B-B14F-4D97-AF65-F5344CB8AC3E}">
        <p14:creationId xmlns:p14="http://schemas.microsoft.com/office/powerpoint/2010/main" val="1439757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Stock Carrying/Holding Costs</a:t>
            </a:r>
          </a:p>
        </p:txBody>
      </p:sp>
      <p:sp>
        <p:nvSpPr>
          <p:cNvPr id="3" name="Content Placeholder 2"/>
          <p:cNvSpPr>
            <a:spLocks noGrp="1"/>
          </p:cNvSpPr>
          <p:nvPr>
            <p:ph sz="half" idx="1"/>
          </p:nvPr>
        </p:nvSpPr>
        <p:spPr>
          <a:xfrm>
            <a:off x="838200" y="1475117"/>
            <a:ext cx="9934184" cy="4701846"/>
          </a:xfrm>
        </p:spPr>
        <p:txBody>
          <a:bodyPr>
            <a:normAutofit/>
          </a:bodyPr>
          <a:lstStyle/>
          <a:p>
            <a:pPr>
              <a:lnSpc>
                <a:spcPct val="100000"/>
              </a:lnSpc>
            </a:pPr>
            <a:r>
              <a:rPr lang="en-GB" dirty="0"/>
              <a:t>Can be expected to rise as the order size increases</a:t>
            </a:r>
          </a:p>
          <a:p>
            <a:pPr>
              <a:lnSpc>
                <a:spcPct val="100000"/>
              </a:lnSpc>
            </a:pPr>
            <a:r>
              <a:rPr lang="en-GB" dirty="0"/>
              <a:t>Stock ordering costs can be expected to fall as the order size increases</a:t>
            </a:r>
          </a:p>
          <a:p>
            <a:pPr>
              <a:lnSpc>
                <a:spcPct val="100000"/>
              </a:lnSpc>
            </a:pPr>
            <a:r>
              <a:rPr lang="en-GB" dirty="0"/>
              <a:t>If stock-out costs (difficult to quantify) are ignored, we can regard the total (inventory) costs as the sum of carrying and ordering costs </a:t>
            </a:r>
            <a:r>
              <a:rPr lang="en-GB" dirty="0">
                <a:sym typeface="Wingdings" panose="05000000000000000000" pitchFamily="2" charset="2"/>
              </a:rPr>
              <a:t>EOQ (Economic Order Quantity)</a:t>
            </a:r>
            <a:r>
              <a:rPr lang="en-GB" dirty="0"/>
              <a:t>  </a:t>
            </a:r>
          </a:p>
        </p:txBody>
      </p:sp>
    </p:spTree>
    <p:extLst>
      <p:ext uri="{BB962C8B-B14F-4D97-AF65-F5344CB8AC3E}">
        <p14:creationId xmlns:p14="http://schemas.microsoft.com/office/powerpoint/2010/main" val="1071509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normAutofit/>
              </a:bodyPr>
              <a:lstStyle/>
              <a:p>
                <a:r>
                  <a:rPr lang="en-GB" sz="2400" dirty="0">
                    <a:latin typeface="+mn-lt"/>
                  </a:rPr>
                  <a:t>The right order quantity can be optimised as follows:</a:t>
                </a:r>
              </a:p>
              <a:p>
                <a:r>
                  <a:rPr lang="en-GB" sz="2400" dirty="0">
                    <a:latin typeface="+mn-lt"/>
                  </a:rPr>
                  <a:t>EOQ = </a:t>
                </a:r>
                <a:r>
                  <a:rPr lang="en-GB" sz="4000" dirty="0">
                    <a:latin typeface="+mn-lt"/>
                  </a:rPr>
                  <a:t>√</a:t>
                </a:r>
                <a14:m>
                  <m:oMath xmlns:m="http://schemas.openxmlformats.org/officeDocument/2006/math">
                    <m:f>
                      <m:fPr>
                        <m:ctrlPr>
                          <a:rPr lang="en-GB" sz="2400" i="1" smtClean="0">
                            <a:solidFill>
                              <a:prstClr val="black"/>
                            </a:solidFill>
                            <a:latin typeface="Cambria Math" panose="02040503050406030204" pitchFamily="18" charset="0"/>
                          </a:rPr>
                        </m:ctrlPr>
                      </m:fPr>
                      <m:num>
                        <m:r>
                          <a:rPr lang="en-GB" sz="2400" smtClean="0">
                            <a:solidFill>
                              <a:prstClr val="black"/>
                            </a:solidFill>
                            <a:latin typeface="Cambria Math" panose="02040503050406030204" pitchFamily="18" charset="0"/>
                          </a:rPr>
                          <m:t>2</m:t>
                        </m:r>
                        <m:r>
                          <a:rPr lang="en-GB" sz="2400" smtClean="0">
                            <a:solidFill>
                              <a:prstClr val="black"/>
                            </a:solidFill>
                            <a:latin typeface="Cambria Math" panose="02040503050406030204" pitchFamily="18" charset="0"/>
                          </a:rPr>
                          <m:t>𝐷𝐶</m:t>
                        </m:r>
                        <m:r>
                          <a:rPr lang="en-GB" sz="2400" smtClean="0">
                            <a:solidFill>
                              <a:prstClr val="black"/>
                            </a:solidFill>
                            <a:latin typeface="Cambria Math" panose="02040503050406030204" pitchFamily="18" charset="0"/>
                          </a:rPr>
                          <m:t>0</m:t>
                        </m:r>
                      </m:num>
                      <m:den>
                        <m:r>
                          <a:rPr lang="en-GB" sz="2400" smtClean="0">
                            <a:solidFill>
                              <a:prstClr val="black"/>
                            </a:solidFill>
                            <a:latin typeface="Cambria Math" panose="02040503050406030204" pitchFamily="18" charset="0"/>
                          </a:rPr>
                          <m:t>𝐶h</m:t>
                        </m:r>
                      </m:den>
                    </m:f>
                  </m:oMath>
                </a14:m>
                <a:br>
                  <a:rPr lang="en-GB" sz="2400" dirty="0">
                    <a:latin typeface="+mn-lt"/>
                  </a:rPr>
                </a:br>
                <a:endParaRPr lang="en-GB" sz="2400" dirty="0">
                  <a:latin typeface="+mn-lt"/>
                </a:endParaRPr>
              </a:p>
              <a:p>
                <a:r>
                  <a:rPr lang="en-GB" sz="2400" dirty="0">
                    <a:latin typeface="+mn-lt"/>
                  </a:rPr>
                  <a:t>D= annual demand for stock</a:t>
                </a:r>
                <a:br>
                  <a:rPr lang="en-GB" sz="2400" dirty="0">
                    <a:latin typeface="+mn-lt"/>
                  </a:rPr>
                </a:br>
                <a:r>
                  <a:rPr lang="en-GB" sz="2400" dirty="0">
                    <a:latin typeface="+mn-lt"/>
                  </a:rPr>
                  <a:t>C0= ordering costs for one order</a:t>
                </a:r>
                <a:br>
                  <a:rPr lang="en-GB" sz="2400" dirty="0">
                    <a:latin typeface="+mn-lt"/>
                  </a:rPr>
                </a:br>
                <a:r>
                  <a:rPr lang="en-GB" sz="2400" dirty="0">
                    <a:latin typeface="+mn-lt"/>
                  </a:rPr>
                  <a:t>Ch = holding costs for one item</a:t>
                </a:r>
              </a:p>
              <a:p>
                <a:pPr marL="109728" indent="0">
                  <a:buNone/>
                </a:pPr>
                <a:endParaRPr lang="en-GB" sz="2400" dirty="0">
                  <a:latin typeface="+mn-lt"/>
                </a:endParaRPr>
              </a:p>
              <a:p>
                <a:r>
                  <a:rPr lang="en-GB" sz="2400" dirty="0">
                    <a:latin typeface="+mn-lt"/>
                  </a:rPr>
                  <a:t>EOQ minimises total holding and ordering costs for the year</a:t>
                </a:r>
              </a:p>
              <a:p>
                <a:r>
                  <a:rPr lang="en-GB" sz="2400" dirty="0">
                    <a:latin typeface="+mn-lt"/>
                  </a:rPr>
                  <a:t>Even if all the assumptions don’t hold exactly, the EOQ gives a good indication of whether or not current order quantities are reasonable</a:t>
                </a: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a:blip r:embed="rId3"/>
                <a:stretch>
                  <a:fillRect l="-724" t="-2047" b="-585"/>
                </a:stretch>
              </a:blipFill>
            </p:spPr>
            <p:txBody>
              <a:bodyPr/>
              <a:lstStyle/>
              <a:p>
                <a:r>
                  <a:rPr lang="en-GB">
                    <a:noFill/>
                  </a:rPr>
                  <a:t> </a:t>
                </a:r>
              </a:p>
            </p:txBody>
          </p:sp>
        </mc:Fallback>
      </mc:AlternateContent>
      <p:sp>
        <p:nvSpPr>
          <p:cNvPr id="3" name="Title 2"/>
          <p:cNvSpPr>
            <a:spLocks noGrp="1"/>
          </p:cNvSpPr>
          <p:nvPr>
            <p:ph type="title"/>
          </p:nvPr>
        </p:nvSpPr>
        <p:spPr/>
        <p:txBody>
          <a:bodyPr/>
          <a:lstStyle/>
          <a:p>
            <a:r>
              <a:rPr lang="en-GB">
                <a:latin typeface="+mn-lt"/>
              </a:rPr>
              <a:t>Economic Order Quantity</a:t>
            </a:r>
          </a:p>
        </p:txBody>
      </p:sp>
    </p:spTree>
    <p:extLst>
      <p:ext uri="{BB962C8B-B14F-4D97-AF65-F5344CB8AC3E}">
        <p14:creationId xmlns:p14="http://schemas.microsoft.com/office/powerpoint/2010/main" val="1577061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a:xfrm>
            <a:off x="662988" y="1429124"/>
            <a:ext cx="8856984" cy="4525963"/>
          </a:xfrm>
        </p:spPr>
        <p:txBody>
          <a:bodyPr/>
          <a:lstStyle/>
          <a:p>
            <a:pPr marL="109728" indent="0">
              <a:buNone/>
            </a:pPr>
            <a:endParaRPr lang="en-GB" dirty="0"/>
          </a:p>
          <a:p>
            <a:pPr lvl="1"/>
            <a:r>
              <a:rPr lang="en-GB" dirty="0"/>
              <a:t>Number of units of an item on hand, when a purchase order for its replenishment is to be issued</a:t>
            </a:r>
          </a:p>
          <a:p>
            <a:pPr lvl="1"/>
            <a:endParaRPr lang="en-GB" dirty="0"/>
          </a:p>
          <a:p>
            <a:pPr marL="393192" lvl="1" indent="0">
              <a:buNone/>
            </a:pPr>
            <a:r>
              <a:rPr lang="en-GB" u="sng" dirty="0"/>
              <a:t>(production/sales/year )</a:t>
            </a:r>
            <a:r>
              <a:rPr lang="en-GB" dirty="0"/>
              <a:t>  × lead time + safety stock</a:t>
            </a:r>
            <a:endParaRPr lang="en-GB" u="sng" dirty="0"/>
          </a:p>
          <a:p>
            <a:pPr marL="393192" lvl="1" indent="0">
              <a:buNone/>
            </a:pPr>
            <a:r>
              <a:rPr lang="en-GB" dirty="0"/>
              <a:t>		365</a:t>
            </a:r>
          </a:p>
          <a:p>
            <a:pPr marL="393192" lvl="1" indent="0">
              <a:buNone/>
            </a:pPr>
            <a:endParaRPr lang="en-GB" dirty="0"/>
          </a:p>
          <a:p>
            <a:pPr marL="393192" lvl="1" indent="0">
              <a:buNone/>
            </a:pPr>
            <a:r>
              <a:rPr lang="en-GB" sz="1600" dirty="0"/>
              <a:t>(</a:t>
            </a:r>
            <a:r>
              <a:rPr lang="en-GB" sz="1800" dirty="0"/>
              <a:t>Average daily usage rate) 	</a:t>
            </a:r>
          </a:p>
          <a:p>
            <a:pPr marL="393192" lvl="1" indent="0">
              <a:buNone/>
            </a:pPr>
            <a:endParaRPr lang="en-GB" sz="1800" dirty="0"/>
          </a:p>
          <a:p>
            <a:pPr marL="393192" lvl="1" indent="0">
              <a:buNone/>
            </a:pPr>
            <a:endParaRPr lang="en-GB" sz="1800" dirty="0"/>
          </a:p>
          <a:p>
            <a:pPr marL="393192" lvl="1" indent="0">
              <a:buNone/>
            </a:pPr>
            <a:r>
              <a:rPr lang="en-GB" sz="1800" dirty="0"/>
              <a:t>Consumption of an item during order lead time</a:t>
            </a:r>
          </a:p>
          <a:p>
            <a:pPr marL="393192" lvl="1" indent="0">
              <a:buNone/>
            </a:pPr>
            <a:endParaRPr lang="en-GB" sz="1600" dirty="0"/>
          </a:p>
          <a:p>
            <a:pPr marL="393192" lvl="1" indent="0">
              <a:buNone/>
            </a:pPr>
            <a:endParaRPr lang="en-GB" sz="1600" dirty="0"/>
          </a:p>
        </p:txBody>
      </p:sp>
      <p:sp>
        <p:nvSpPr>
          <p:cNvPr id="3" name="Otsikko 2"/>
          <p:cNvSpPr>
            <a:spLocks noGrp="1"/>
          </p:cNvSpPr>
          <p:nvPr>
            <p:ph type="title"/>
          </p:nvPr>
        </p:nvSpPr>
        <p:spPr>
          <a:xfrm>
            <a:off x="838200" y="638355"/>
            <a:ext cx="10515600" cy="1052333"/>
          </a:xfrm>
        </p:spPr>
        <p:txBody>
          <a:bodyPr>
            <a:normAutofit fontScale="90000"/>
          </a:bodyPr>
          <a:lstStyle/>
          <a:p>
            <a:r>
              <a:rPr lang="en-GB" dirty="0"/>
              <a:t>Reorder Point/Order Level in Warehouse:</a:t>
            </a:r>
            <a:br>
              <a:rPr lang="en-GB" dirty="0"/>
            </a:br>
            <a:endParaRPr lang="en-GB" dirty="0"/>
          </a:p>
        </p:txBody>
      </p:sp>
      <p:cxnSp>
        <p:nvCxnSpPr>
          <p:cNvPr id="7" name="Straight Arrow Connector 6"/>
          <p:cNvCxnSpPr/>
          <p:nvPr/>
        </p:nvCxnSpPr>
        <p:spPr>
          <a:xfrm flipV="1">
            <a:off x="2993366" y="3692106"/>
            <a:ext cx="569343" cy="5607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Right Brace 5"/>
          <p:cNvSpPr/>
          <p:nvPr/>
        </p:nvSpPr>
        <p:spPr>
          <a:xfrm rot="5400000">
            <a:off x="3852298" y="1383935"/>
            <a:ext cx="1801714" cy="521035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spTree>
    <p:extLst>
      <p:ext uri="{BB962C8B-B14F-4D97-AF65-F5344CB8AC3E}">
        <p14:creationId xmlns:p14="http://schemas.microsoft.com/office/powerpoint/2010/main" val="2118256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The Importance of Safety Stock</a:t>
            </a:r>
          </a:p>
        </p:txBody>
      </p:sp>
      <p:sp>
        <p:nvSpPr>
          <p:cNvPr id="3" name="Content Placeholder 2"/>
          <p:cNvSpPr>
            <a:spLocks noGrp="1"/>
          </p:cNvSpPr>
          <p:nvPr>
            <p:ph idx="1"/>
          </p:nvPr>
        </p:nvSpPr>
        <p:spPr>
          <a:xfrm>
            <a:off x="1698694" y="2492438"/>
            <a:ext cx="8371918" cy="3384834"/>
          </a:xfrm>
        </p:spPr>
        <p:txBody>
          <a:bodyPr>
            <a:normAutofit/>
          </a:bodyPr>
          <a:lstStyle/>
          <a:p>
            <a:pPr marL="0" indent="0">
              <a:buNone/>
            </a:pPr>
            <a:r>
              <a:rPr lang="en-GB" sz="2000" dirty="0"/>
              <a:t>The maximum        Growth of   	      Late           Stockout		</a:t>
            </a:r>
            <a:br>
              <a:rPr lang="en-GB" sz="2000" dirty="0"/>
            </a:br>
            <a:r>
              <a:rPr lang="en-GB" sz="2000" dirty="0"/>
              <a:t>stock 		     demand	      delivery								</a:t>
            </a:r>
            <a:br>
              <a:rPr lang="en-GB" sz="2000" dirty="0"/>
            </a:br>
            <a:r>
              <a:rPr lang="en-GB" sz="2000" dirty="0"/>
              <a:t>  											   		</a:t>
            </a:r>
          </a:p>
        </p:txBody>
      </p:sp>
      <p:cxnSp>
        <p:nvCxnSpPr>
          <p:cNvPr id="5" name="Straight Arrow Connector 4"/>
          <p:cNvCxnSpPr/>
          <p:nvPr/>
        </p:nvCxnSpPr>
        <p:spPr>
          <a:xfrm flipV="1">
            <a:off x="2863251" y="5023808"/>
            <a:ext cx="6042804" cy="2588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V="1">
            <a:off x="2869721" y="3005228"/>
            <a:ext cx="6470" cy="205093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2876191" y="4338010"/>
            <a:ext cx="6042804" cy="1293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2876192" y="3121685"/>
            <a:ext cx="1061049" cy="121632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558012" y="4545043"/>
            <a:ext cx="1868365" cy="400110"/>
          </a:xfrm>
          <a:prstGeom prst="rect">
            <a:avLst/>
          </a:prstGeom>
          <a:noFill/>
        </p:spPr>
        <p:txBody>
          <a:bodyPr wrap="square" rtlCol="0">
            <a:spAutoFit/>
          </a:bodyPr>
          <a:lstStyle/>
          <a:p>
            <a:r>
              <a:rPr lang="en-GB" sz="2000"/>
              <a:t>Safety stock</a:t>
            </a:r>
          </a:p>
        </p:txBody>
      </p:sp>
      <p:cxnSp>
        <p:nvCxnSpPr>
          <p:cNvPr id="14" name="Straight Connector 13"/>
          <p:cNvCxnSpPr/>
          <p:nvPr/>
        </p:nvCxnSpPr>
        <p:spPr>
          <a:xfrm flipV="1">
            <a:off x="3937240" y="3121685"/>
            <a:ext cx="0" cy="120338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3937240" y="3121684"/>
            <a:ext cx="1209854" cy="151393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5147094" y="3639270"/>
            <a:ext cx="0" cy="99635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147094" y="3639270"/>
            <a:ext cx="613032" cy="99635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5760126" y="3115216"/>
            <a:ext cx="0" cy="152040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5760127" y="3121684"/>
            <a:ext cx="1243805" cy="151393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V="1">
            <a:off x="7016870" y="3121684"/>
            <a:ext cx="19410" cy="151393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03932" y="3121685"/>
            <a:ext cx="1520405" cy="190212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H="1">
            <a:off x="6316726" y="3115214"/>
            <a:ext cx="207033" cy="56934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flipH="1">
            <a:off x="4416008" y="3069927"/>
            <a:ext cx="213503" cy="45288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H="1">
            <a:off x="7764134" y="2852936"/>
            <a:ext cx="60059" cy="87691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7709141" y="5237312"/>
            <a:ext cx="649537" cy="369332"/>
          </a:xfrm>
          <a:prstGeom prst="rect">
            <a:avLst/>
          </a:prstGeom>
          <a:noFill/>
        </p:spPr>
        <p:txBody>
          <a:bodyPr wrap="none" rtlCol="0">
            <a:spAutoFit/>
          </a:bodyPr>
          <a:lstStyle/>
          <a:p>
            <a:r>
              <a:rPr lang="fi-FI" dirty="0"/>
              <a:t>Time</a:t>
            </a:r>
          </a:p>
        </p:txBody>
      </p:sp>
    </p:spTree>
    <p:extLst>
      <p:ext uri="{BB962C8B-B14F-4D97-AF65-F5344CB8AC3E}">
        <p14:creationId xmlns:p14="http://schemas.microsoft.com/office/powerpoint/2010/main" val="4046579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Short Assignment 1.</a:t>
            </a:r>
          </a:p>
        </p:txBody>
      </p:sp>
      <p:sp>
        <p:nvSpPr>
          <p:cNvPr id="3" name="Content Placeholder 2"/>
          <p:cNvSpPr>
            <a:spLocks noGrp="1"/>
          </p:cNvSpPr>
          <p:nvPr>
            <p:ph idx="1"/>
          </p:nvPr>
        </p:nvSpPr>
        <p:spPr/>
        <p:txBody>
          <a:bodyPr/>
          <a:lstStyle/>
          <a:p>
            <a:r>
              <a:rPr lang="en-GB" dirty="0"/>
              <a:t>ABC Ltd. is engaged in the sale of footballs. Its cost per order is 400 euros and its holding cost is 10 euros per unit per annum. The company has a demand for 20,000 units per year.</a:t>
            </a:r>
            <a:br>
              <a:rPr lang="en-GB" dirty="0"/>
            </a:br>
            <a:br>
              <a:rPr lang="en-GB" dirty="0"/>
            </a:br>
            <a:r>
              <a:rPr lang="en-GB" dirty="0"/>
              <a:t>                  a) What is the EOQ?</a:t>
            </a:r>
            <a:br>
              <a:rPr lang="en-GB" dirty="0"/>
            </a:br>
            <a:br>
              <a:rPr lang="en-GB" dirty="0"/>
            </a:br>
            <a:r>
              <a:rPr lang="en-GB" dirty="0"/>
              <a:t>                  b) Total number of orders required during a year?</a:t>
            </a:r>
            <a:br>
              <a:rPr lang="en-GB" dirty="0"/>
            </a:br>
            <a:br>
              <a:rPr lang="en-GB" dirty="0"/>
            </a:br>
            <a:r>
              <a:rPr lang="en-GB" dirty="0"/>
              <a:t>                  c) Total ordering cost for the year?</a:t>
            </a:r>
          </a:p>
          <a:p>
            <a:endParaRPr lang="en-GB" dirty="0"/>
          </a:p>
        </p:txBody>
      </p:sp>
    </p:spTree>
    <p:extLst>
      <p:ext uri="{BB962C8B-B14F-4D97-AF65-F5344CB8AC3E}">
        <p14:creationId xmlns:p14="http://schemas.microsoft.com/office/powerpoint/2010/main" val="3605274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Short Assignment 2.</a:t>
            </a:r>
          </a:p>
        </p:txBody>
      </p:sp>
      <p:sp>
        <p:nvSpPr>
          <p:cNvPr id="3" name="Content Placeholder 2"/>
          <p:cNvSpPr>
            <a:spLocks noGrp="1"/>
          </p:cNvSpPr>
          <p:nvPr>
            <p:ph idx="1"/>
          </p:nvPr>
        </p:nvSpPr>
        <p:spPr/>
        <p:txBody>
          <a:bodyPr/>
          <a:lstStyle/>
          <a:p>
            <a:pPr marL="514350" indent="-514350">
              <a:buAutoNum type="alphaLcParenR"/>
            </a:pPr>
            <a:r>
              <a:rPr lang="en-US" dirty="0"/>
              <a:t>A company needs a product 6000 pieces/year. The delivery time is 5 days. What is the reorder point if you know that the consumption varies a little bit and the company wants to have a safety stock for 2 days?</a:t>
            </a:r>
          </a:p>
          <a:p>
            <a:pPr marL="514350" indent="-514350">
              <a:buAutoNum type="alphaLcParenR"/>
            </a:pPr>
            <a:endParaRPr lang="en-US" dirty="0"/>
          </a:p>
          <a:p>
            <a:pPr marL="514350" indent="-514350">
              <a:buAutoNum type="alphaLcParenR"/>
            </a:pPr>
            <a:r>
              <a:rPr lang="en-US" dirty="0"/>
              <a:t>What is the reorder point if the delivery time is 20 days and the company wants to have a safety stock for 5 days?</a:t>
            </a:r>
            <a:endParaRPr lang="fi-FI" dirty="0"/>
          </a:p>
          <a:p>
            <a:endParaRPr lang="fi-FI" dirty="0"/>
          </a:p>
        </p:txBody>
      </p:sp>
    </p:spTree>
    <p:extLst>
      <p:ext uri="{BB962C8B-B14F-4D97-AF65-F5344CB8AC3E}">
        <p14:creationId xmlns:p14="http://schemas.microsoft.com/office/powerpoint/2010/main" val="6011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Short Assignment 3.</a:t>
            </a:r>
          </a:p>
        </p:txBody>
      </p:sp>
      <p:sp>
        <p:nvSpPr>
          <p:cNvPr id="3" name="Content Placeholder 2"/>
          <p:cNvSpPr>
            <a:spLocks noGrp="1"/>
          </p:cNvSpPr>
          <p:nvPr>
            <p:ph idx="1"/>
          </p:nvPr>
        </p:nvSpPr>
        <p:spPr/>
        <p:txBody>
          <a:bodyPr/>
          <a:lstStyle/>
          <a:p>
            <a:r>
              <a:rPr lang="en-GB" dirty="0"/>
              <a:t>Research information about the different modes of transportation in your own country:</a:t>
            </a:r>
          </a:p>
          <a:p>
            <a:pPr lvl="2"/>
            <a:r>
              <a:rPr lang="en-GB" sz="2400" dirty="0"/>
              <a:t>Which are the most important ones and what’s the reason for this?</a:t>
            </a:r>
          </a:p>
          <a:p>
            <a:pPr lvl="2"/>
            <a:r>
              <a:rPr lang="en-GB" sz="2400" dirty="0"/>
              <a:t>Is there a difference if you compare importing to your country and exporting  from your country?</a:t>
            </a:r>
          </a:p>
          <a:p>
            <a:pPr lvl="2"/>
            <a:r>
              <a:rPr lang="en-GB" sz="2400" dirty="0"/>
              <a:t>You can also look for information of some other country and compare the results</a:t>
            </a:r>
          </a:p>
          <a:p>
            <a:pPr marL="914400" lvl="2" indent="0">
              <a:buNone/>
            </a:pPr>
            <a:endParaRPr lang="en-GB" dirty="0"/>
          </a:p>
        </p:txBody>
      </p:sp>
    </p:spTree>
    <p:extLst>
      <p:ext uri="{BB962C8B-B14F-4D97-AF65-F5344CB8AC3E}">
        <p14:creationId xmlns:p14="http://schemas.microsoft.com/office/powerpoint/2010/main" val="438928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Centralised versus Decentralised Inventory</a:t>
            </a:r>
          </a:p>
        </p:txBody>
      </p:sp>
      <p:graphicFrame>
        <p:nvGraphicFramePr>
          <p:cNvPr id="4" name="Inhaltsplatzhalter 3">
            <a:extLst>
              <a:ext uri="{FF2B5EF4-FFF2-40B4-BE49-F238E27FC236}">
                <a16:creationId xmlns:a16="http://schemas.microsoft.com/office/drawing/2014/main" id="{CF73F853-38D0-4C87-9287-73B1BE86E498}"/>
              </a:ext>
            </a:extLst>
          </p:cNvPr>
          <p:cNvGraphicFramePr>
            <a:graphicFrameLocks noGrp="1"/>
          </p:cNvGraphicFramePr>
          <p:nvPr>
            <p:ph idx="1"/>
            <p:extLst>
              <p:ext uri="{D42A27DB-BD31-4B8C-83A1-F6EECF244321}">
                <p14:modId xmlns:p14="http://schemas.microsoft.com/office/powerpoint/2010/main" val="2599483515"/>
              </p:ext>
            </p:extLst>
          </p:nvPr>
        </p:nvGraphicFramePr>
        <p:xfrm>
          <a:off x="1189971" y="1690688"/>
          <a:ext cx="8973855" cy="4486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5933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i-FI" dirty="0"/>
          </a:p>
        </p:txBody>
      </p:sp>
      <p:pic>
        <p:nvPicPr>
          <p:cNvPr id="6" name="Content Placeholder 5"/>
          <p:cNvPicPr>
            <a:picLocks noGrp="1" noChangeAspect="1"/>
          </p:cNvPicPr>
          <p:nvPr>
            <p:ph idx="1"/>
          </p:nvPr>
        </p:nvPicPr>
        <p:blipFill>
          <a:blip r:embed="rId3"/>
          <a:stretch>
            <a:fillRect/>
          </a:stretch>
        </p:blipFill>
        <p:spPr>
          <a:xfrm>
            <a:off x="0" y="175364"/>
            <a:ext cx="10614493" cy="5944051"/>
          </a:xfrm>
          <a:prstGeom prst="rect">
            <a:avLst/>
          </a:prstGeom>
        </p:spPr>
      </p:pic>
      <p:grpSp>
        <p:nvGrpSpPr>
          <p:cNvPr id="4" name="Gruppieren 3">
            <a:extLst>
              <a:ext uri="{FF2B5EF4-FFF2-40B4-BE49-F238E27FC236}">
                <a16:creationId xmlns:a16="http://schemas.microsoft.com/office/drawing/2014/main" id="{6C8D1897-F743-4358-A4AD-6EC587967CB8}"/>
              </a:ext>
            </a:extLst>
          </p:cNvPr>
          <p:cNvGrpSpPr/>
          <p:nvPr/>
        </p:nvGrpSpPr>
        <p:grpSpPr>
          <a:xfrm>
            <a:off x="3180902" y="594598"/>
            <a:ext cx="4280749" cy="4868810"/>
            <a:chOff x="3243532" y="862642"/>
            <a:chExt cx="4280749" cy="4868810"/>
          </a:xfrm>
        </p:grpSpPr>
        <p:sp>
          <p:nvSpPr>
            <p:cNvPr id="7" name="TextBox 6"/>
            <p:cNvSpPr txBox="1"/>
            <p:nvPr/>
          </p:nvSpPr>
          <p:spPr>
            <a:xfrm>
              <a:off x="3873260" y="2147977"/>
              <a:ext cx="1699404" cy="1477328"/>
            </a:xfrm>
            <a:prstGeom prst="rect">
              <a:avLst/>
            </a:prstGeom>
            <a:noFill/>
          </p:spPr>
          <p:txBody>
            <a:bodyPr wrap="square" rtlCol="0">
              <a:spAutoFit/>
            </a:bodyPr>
            <a:lstStyle/>
            <a:p>
              <a:r>
                <a:rPr lang="en-GB"/>
                <a:t>Initial </a:t>
              </a:r>
            </a:p>
            <a:p>
              <a:r>
                <a:rPr lang="en-GB"/>
                <a:t>Purchase</a:t>
              </a:r>
            </a:p>
            <a:p>
              <a:r>
                <a:rPr lang="en-GB"/>
                <a:t>price</a:t>
              </a:r>
            </a:p>
            <a:p>
              <a:r>
                <a:rPr lang="en-GB"/>
                <a:t>Transportation</a:t>
              </a:r>
            </a:p>
            <a:p>
              <a:r>
                <a:rPr lang="en-GB"/>
                <a:t> costs</a:t>
              </a:r>
            </a:p>
          </p:txBody>
        </p:sp>
        <p:sp>
          <p:nvSpPr>
            <p:cNvPr id="8" name="TextBox 7"/>
            <p:cNvSpPr txBox="1"/>
            <p:nvPr/>
          </p:nvSpPr>
          <p:spPr>
            <a:xfrm>
              <a:off x="3545457" y="3700127"/>
              <a:ext cx="3096883" cy="2031325"/>
            </a:xfrm>
            <a:prstGeom prst="rect">
              <a:avLst/>
            </a:prstGeom>
            <a:noFill/>
          </p:spPr>
          <p:txBody>
            <a:bodyPr wrap="square" rtlCol="0">
              <a:spAutoFit/>
            </a:bodyPr>
            <a:lstStyle/>
            <a:p>
              <a:r>
                <a:rPr lang="en-GB" dirty="0"/>
                <a:t>Installation</a:t>
              </a:r>
            </a:p>
            <a:p>
              <a:r>
                <a:rPr lang="en-GB" dirty="0"/>
                <a:t>User training</a:t>
              </a:r>
            </a:p>
            <a:p>
              <a:r>
                <a:rPr lang="en-GB" dirty="0"/>
                <a:t>Operating energy, fuel</a:t>
              </a:r>
            </a:p>
            <a:p>
              <a:r>
                <a:rPr lang="en-GB" dirty="0"/>
                <a:t>Repairs and Spare parts</a:t>
              </a:r>
            </a:p>
            <a:p>
              <a:r>
                <a:rPr lang="en-GB" dirty="0"/>
                <a:t>Administrative/Purchasing costs</a:t>
              </a:r>
            </a:p>
            <a:p>
              <a:r>
                <a:rPr lang="en-GB" dirty="0"/>
                <a:t>Disposal costs etc.</a:t>
              </a:r>
            </a:p>
          </p:txBody>
        </p:sp>
        <p:sp>
          <p:nvSpPr>
            <p:cNvPr id="9" name="TextBox 8"/>
            <p:cNvSpPr txBox="1"/>
            <p:nvPr/>
          </p:nvSpPr>
          <p:spPr>
            <a:xfrm>
              <a:off x="3243532" y="862642"/>
              <a:ext cx="2021323" cy="461665"/>
            </a:xfrm>
            <a:prstGeom prst="rect">
              <a:avLst/>
            </a:prstGeom>
            <a:noFill/>
          </p:spPr>
          <p:txBody>
            <a:bodyPr wrap="none" rtlCol="0">
              <a:spAutoFit/>
            </a:bodyPr>
            <a:lstStyle/>
            <a:p>
              <a:r>
                <a:rPr lang="en-GB" sz="2400" b="1"/>
                <a:t>Iceberg Model</a:t>
              </a:r>
            </a:p>
          </p:txBody>
        </p:sp>
        <p:sp>
          <p:nvSpPr>
            <p:cNvPr id="3" name="TextBox 2"/>
            <p:cNvSpPr txBox="1"/>
            <p:nvPr/>
          </p:nvSpPr>
          <p:spPr>
            <a:xfrm>
              <a:off x="6280030" y="2268747"/>
              <a:ext cx="1244251" cy="369332"/>
            </a:xfrm>
            <a:prstGeom prst="rect">
              <a:avLst/>
            </a:prstGeom>
            <a:noFill/>
          </p:spPr>
          <p:txBody>
            <a:bodyPr wrap="none" rtlCol="0">
              <a:spAutoFit/>
            </a:bodyPr>
            <a:lstStyle/>
            <a:p>
              <a:r>
                <a:rPr lang="en-GB"/>
                <a:t>Visible part</a:t>
              </a:r>
            </a:p>
          </p:txBody>
        </p:sp>
        <p:cxnSp>
          <p:nvCxnSpPr>
            <p:cNvPr id="5" name="Straight Arrow Connector 4"/>
            <p:cNvCxnSpPr>
              <a:stCxn id="3" idx="1"/>
            </p:cNvCxnSpPr>
            <p:nvPr/>
          </p:nvCxnSpPr>
          <p:spPr>
            <a:xfrm flipH="1">
              <a:off x="5264855" y="2453413"/>
              <a:ext cx="1015175" cy="18466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1971191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p:txBody>
          <a:bodyPr>
            <a:normAutofit/>
          </a:bodyPr>
          <a:lstStyle/>
          <a:p>
            <a:r>
              <a:rPr lang="en-GB" sz="2400" dirty="0"/>
              <a:t>External factors determine the degree of availability of a certain product, not influenced by individual companies </a:t>
            </a:r>
          </a:p>
          <a:p>
            <a:endParaRPr lang="en-GB" sz="2400" dirty="0"/>
          </a:p>
          <a:p>
            <a:pPr lvl="1"/>
            <a:r>
              <a:rPr lang="en-GB" sz="2400" dirty="0"/>
              <a:t>The number of customers or buyers in a market </a:t>
            </a:r>
          </a:p>
          <a:p>
            <a:pPr lvl="1"/>
            <a:r>
              <a:rPr lang="en-GB" sz="2400" dirty="0"/>
              <a:t>The number of suppliers </a:t>
            </a:r>
          </a:p>
          <a:p>
            <a:pPr lvl="1"/>
            <a:r>
              <a:rPr lang="en-GB" sz="2400" dirty="0"/>
              <a:t>The market structure (transparency, pricing method) </a:t>
            </a:r>
          </a:p>
          <a:p>
            <a:pPr lvl="1"/>
            <a:r>
              <a:rPr lang="en-GB" sz="2400" dirty="0"/>
              <a:t>The stock situation of the product in question </a:t>
            </a:r>
          </a:p>
          <a:p>
            <a:pPr lvl="1"/>
            <a:r>
              <a:rPr lang="en-GB" sz="2400" dirty="0"/>
              <a:t>Speed of technological innovation </a:t>
            </a:r>
          </a:p>
          <a:p>
            <a:endParaRPr lang="en-GB" dirty="0"/>
          </a:p>
        </p:txBody>
      </p:sp>
      <p:sp>
        <p:nvSpPr>
          <p:cNvPr id="3" name="Otsikko 2"/>
          <p:cNvSpPr>
            <a:spLocks noGrp="1"/>
          </p:cNvSpPr>
          <p:nvPr>
            <p:ph type="title"/>
          </p:nvPr>
        </p:nvSpPr>
        <p:spPr/>
        <p:txBody>
          <a:bodyPr/>
          <a:lstStyle/>
          <a:p>
            <a:r>
              <a:rPr lang="en-GB" dirty="0"/>
              <a:t>Supply Market Research</a:t>
            </a:r>
          </a:p>
        </p:txBody>
      </p:sp>
    </p:spTree>
    <p:extLst>
      <p:ext uri="{BB962C8B-B14F-4D97-AF65-F5344CB8AC3E}">
        <p14:creationId xmlns:p14="http://schemas.microsoft.com/office/powerpoint/2010/main" val="270850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Learning Objectives</a:t>
            </a:r>
          </a:p>
        </p:txBody>
      </p:sp>
      <p:sp>
        <p:nvSpPr>
          <p:cNvPr id="3" name="Content Placeholder 2"/>
          <p:cNvSpPr>
            <a:spLocks noGrp="1"/>
          </p:cNvSpPr>
          <p:nvPr>
            <p:ph idx="1"/>
          </p:nvPr>
        </p:nvSpPr>
        <p:spPr/>
        <p:txBody>
          <a:bodyPr>
            <a:normAutofit/>
          </a:bodyPr>
          <a:lstStyle/>
          <a:p>
            <a:r>
              <a:rPr lang="en-GB" dirty="0"/>
              <a:t>The student can define the basic concepts of logistics (transportation and inventory) and understand the influence of logistics to company’s other functions</a:t>
            </a:r>
          </a:p>
          <a:p>
            <a:r>
              <a:rPr lang="en-GB" dirty="0"/>
              <a:t>The students train their practical skills related to looking for suppliers from different sources and thinking about the logistical challenges with the chosen suppliers</a:t>
            </a:r>
          </a:p>
          <a:p>
            <a:pPr marL="0" indent="0">
              <a:buNone/>
            </a:pPr>
            <a:r>
              <a:rPr lang="en-GB" dirty="0"/>
              <a:t> </a:t>
            </a:r>
          </a:p>
          <a:p>
            <a:pPr marL="0" indent="0">
              <a:buNone/>
            </a:pPr>
            <a:endParaRPr lang="fi-FI" dirty="0"/>
          </a:p>
          <a:p>
            <a:endParaRPr lang="fi-FI" dirty="0"/>
          </a:p>
        </p:txBody>
      </p:sp>
    </p:spTree>
    <p:extLst>
      <p:ext uri="{BB962C8B-B14F-4D97-AF65-F5344CB8AC3E}">
        <p14:creationId xmlns:p14="http://schemas.microsoft.com/office/powerpoint/2010/main" val="17834602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a:xfrm>
            <a:off x="694944" y="188640"/>
            <a:ext cx="9515856" cy="1228998"/>
          </a:xfrm>
        </p:spPr>
        <p:txBody>
          <a:bodyPr>
            <a:normAutofit fontScale="90000"/>
          </a:bodyPr>
          <a:lstStyle/>
          <a:p>
            <a:br>
              <a:rPr lang="en-GB" dirty="0"/>
            </a:br>
            <a:r>
              <a:rPr lang="en-GB" sz="4900" dirty="0"/>
              <a:t>Subjects of Supply Market Research </a:t>
            </a:r>
          </a:p>
        </p:txBody>
      </p:sp>
      <p:graphicFrame>
        <p:nvGraphicFramePr>
          <p:cNvPr id="4" name="Diagramm 3">
            <a:extLst>
              <a:ext uri="{FF2B5EF4-FFF2-40B4-BE49-F238E27FC236}">
                <a16:creationId xmlns:a16="http://schemas.microsoft.com/office/drawing/2014/main" id="{F12D678A-1D24-4AC7-B9DE-42E1DCE3E80F}"/>
              </a:ext>
            </a:extLst>
          </p:cNvPr>
          <p:cNvGraphicFramePr/>
          <p:nvPr>
            <p:extLst>
              <p:ext uri="{D42A27DB-BD31-4B8C-83A1-F6EECF244321}">
                <p14:modId xmlns:p14="http://schemas.microsoft.com/office/powerpoint/2010/main" val="4260329611"/>
              </p:ext>
            </p:extLst>
          </p:nvPr>
        </p:nvGraphicFramePr>
        <p:xfrm>
          <a:off x="1388871" y="1417638"/>
          <a:ext cx="8920049"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79985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Where to find information?</a:t>
            </a:r>
          </a:p>
        </p:txBody>
      </p:sp>
      <p:sp>
        <p:nvSpPr>
          <p:cNvPr id="3" name="Content Placeholder 2"/>
          <p:cNvSpPr>
            <a:spLocks noGrp="1"/>
          </p:cNvSpPr>
          <p:nvPr>
            <p:ph sz="half" idx="1"/>
          </p:nvPr>
        </p:nvSpPr>
        <p:spPr>
          <a:xfrm>
            <a:off x="838200" y="1825625"/>
            <a:ext cx="6092952" cy="4351338"/>
          </a:xfrm>
        </p:spPr>
        <p:txBody>
          <a:bodyPr>
            <a:normAutofit/>
          </a:bodyPr>
          <a:lstStyle/>
          <a:p>
            <a:pPr marL="109728" indent="0">
              <a:buNone/>
            </a:pPr>
            <a:r>
              <a:rPr lang="en-GB" dirty="0"/>
              <a:t>Internet sources:</a:t>
            </a:r>
            <a:r>
              <a:rPr lang="en-GB" sz="1600" dirty="0"/>
              <a:t>  </a:t>
            </a:r>
          </a:p>
          <a:p>
            <a:pPr marL="624078" indent="-514350"/>
            <a:r>
              <a:rPr lang="en-GB" u="sng" dirty="0" err="1"/>
              <a:t>www.industrystock.com</a:t>
            </a:r>
            <a:endParaRPr lang="en-GB" u="sng" dirty="0"/>
          </a:p>
          <a:p>
            <a:pPr marL="624078" indent="-514350"/>
            <a:r>
              <a:rPr lang="en-GB" u="sng" dirty="0" err="1"/>
              <a:t>www.corporateinformation.com</a:t>
            </a:r>
            <a:r>
              <a:rPr lang="en-GB" u="sng" dirty="0"/>
              <a:t> </a:t>
            </a:r>
          </a:p>
          <a:p>
            <a:pPr marL="624078" indent="-514350"/>
            <a:r>
              <a:rPr lang="en-GB" u="sng" dirty="0" err="1"/>
              <a:t>www.europages.com</a:t>
            </a:r>
            <a:r>
              <a:rPr lang="en-GB" u="sng" dirty="0"/>
              <a:t> </a:t>
            </a:r>
          </a:p>
          <a:p>
            <a:pPr marL="624078" indent="-514350"/>
            <a:r>
              <a:rPr lang="en-GB" u="sng" dirty="0" err="1"/>
              <a:t>www.kompass.com</a:t>
            </a:r>
            <a:r>
              <a:rPr lang="en-GB" u="sng" dirty="0"/>
              <a:t> </a:t>
            </a:r>
          </a:p>
          <a:p>
            <a:pPr marL="0" indent="0">
              <a:buNone/>
            </a:pPr>
            <a:endParaRPr lang="en-GB" dirty="0"/>
          </a:p>
        </p:txBody>
      </p:sp>
      <p:sp>
        <p:nvSpPr>
          <p:cNvPr id="4" name="Content Placeholder 3"/>
          <p:cNvSpPr>
            <a:spLocks noGrp="1"/>
          </p:cNvSpPr>
          <p:nvPr>
            <p:ph sz="half" idx="2"/>
          </p:nvPr>
        </p:nvSpPr>
        <p:spPr>
          <a:xfrm>
            <a:off x="6931152" y="1825625"/>
            <a:ext cx="5056632" cy="4351338"/>
          </a:xfrm>
        </p:spPr>
        <p:txBody>
          <a:bodyPr>
            <a:normAutofit/>
          </a:bodyPr>
          <a:lstStyle/>
          <a:p>
            <a:pPr marL="0" indent="0">
              <a:buNone/>
            </a:pPr>
            <a:r>
              <a:rPr lang="en-GB" dirty="0"/>
              <a:t>Other sources:</a:t>
            </a:r>
          </a:p>
          <a:p>
            <a:r>
              <a:rPr lang="en-GB" dirty="0"/>
              <a:t>Visits to suppliers </a:t>
            </a:r>
          </a:p>
          <a:p>
            <a:r>
              <a:rPr lang="en-GB" dirty="0"/>
              <a:t>Catalogues </a:t>
            </a:r>
          </a:p>
          <a:p>
            <a:r>
              <a:rPr lang="en-GB" dirty="0"/>
              <a:t>Fairs </a:t>
            </a:r>
          </a:p>
          <a:p>
            <a:r>
              <a:rPr lang="en-GB" dirty="0"/>
              <a:t>Magazines </a:t>
            </a:r>
          </a:p>
          <a:p>
            <a:r>
              <a:rPr lang="en-GB" dirty="0"/>
              <a:t>Statistics </a:t>
            </a:r>
          </a:p>
          <a:p>
            <a:r>
              <a:rPr lang="en-GB" dirty="0"/>
              <a:t>Discussions with other companies or purchasers </a:t>
            </a:r>
          </a:p>
          <a:p>
            <a:endParaRPr lang="en-GB" dirty="0"/>
          </a:p>
        </p:txBody>
      </p:sp>
    </p:spTree>
    <p:extLst>
      <p:ext uri="{BB962C8B-B14F-4D97-AF65-F5344CB8AC3E}">
        <p14:creationId xmlns:p14="http://schemas.microsoft.com/office/powerpoint/2010/main" val="411066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84" y="219773"/>
            <a:ext cx="11352212" cy="1325563"/>
          </a:xfrm>
        </p:spPr>
        <p:txBody>
          <a:bodyPr>
            <a:normAutofit/>
          </a:bodyPr>
          <a:lstStyle/>
          <a:p>
            <a:r>
              <a:rPr lang="en-GB" sz="2600" dirty="0">
                <a:solidFill>
                  <a:srgbClr val="464646"/>
                </a:solidFill>
              </a:rPr>
              <a:t>Electronic Sources of Supply Market Information (e-marketplaces) Van </a:t>
            </a:r>
            <a:r>
              <a:rPr lang="en-GB" sz="2600" dirty="0" err="1">
                <a:solidFill>
                  <a:srgbClr val="464646"/>
                </a:solidFill>
              </a:rPr>
              <a:t>Weele</a:t>
            </a:r>
            <a:endParaRPr lang="en-GB" sz="2600" dirty="0"/>
          </a:p>
        </p:txBody>
      </p:sp>
      <p:sp>
        <p:nvSpPr>
          <p:cNvPr id="3" name="Text Placeholder 2"/>
          <p:cNvSpPr>
            <a:spLocks noGrp="1"/>
          </p:cNvSpPr>
          <p:nvPr>
            <p:ph type="body" idx="1"/>
          </p:nvPr>
        </p:nvSpPr>
        <p:spPr>
          <a:xfrm>
            <a:off x="546227" y="4332995"/>
            <a:ext cx="10902696" cy="1658448"/>
          </a:xfrm>
        </p:spPr>
        <p:txBody>
          <a:bodyPr>
            <a:normAutofit/>
          </a:bodyPr>
          <a:lstStyle/>
          <a:p>
            <a:r>
              <a:rPr lang="en-GB" dirty="0">
                <a:solidFill>
                  <a:schemeClr val="bg2">
                    <a:lumMod val="25000"/>
                  </a:schemeClr>
                </a:solidFill>
              </a:rPr>
              <a:t>There are about 1000 e-marketplaces for businesses globally</a:t>
            </a:r>
          </a:p>
        </p:txBody>
      </p:sp>
      <p:sp>
        <p:nvSpPr>
          <p:cNvPr id="5" name="Content Placeholder 4"/>
          <p:cNvSpPr>
            <a:spLocks noGrp="1"/>
          </p:cNvSpPr>
          <p:nvPr>
            <p:ph sz="quarter" idx="2"/>
          </p:nvPr>
        </p:nvSpPr>
        <p:spPr>
          <a:xfrm>
            <a:off x="839788" y="1545336"/>
            <a:ext cx="5157787" cy="4644327"/>
          </a:xfrm>
        </p:spPr>
        <p:txBody>
          <a:bodyPr>
            <a:normAutofit/>
          </a:bodyPr>
          <a:lstStyle/>
          <a:p>
            <a:r>
              <a:rPr lang="en-GB" sz="2200" b="1" dirty="0">
                <a:solidFill>
                  <a:schemeClr val="bg2">
                    <a:lumMod val="25000"/>
                  </a:schemeClr>
                </a:solidFill>
              </a:rPr>
              <a:t>Industry</a:t>
            </a:r>
          </a:p>
          <a:p>
            <a:pPr lvl="1"/>
            <a:r>
              <a:rPr lang="en-GB" sz="2200" dirty="0">
                <a:solidFill>
                  <a:schemeClr val="bg2">
                    <a:lumMod val="25000"/>
                  </a:schemeClr>
                </a:solidFill>
              </a:rPr>
              <a:t>Automotive</a:t>
            </a:r>
          </a:p>
          <a:p>
            <a:pPr marL="457200" lvl="1" indent="0">
              <a:buNone/>
            </a:pPr>
            <a:endParaRPr lang="en-GB" sz="2200" dirty="0">
              <a:solidFill>
                <a:schemeClr val="bg2">
                  <a:lumMod val="25000"/>
                </a:schemeClr>
              </a:solidFill>
            </a:endParaRPr>
          </a:p>
          <a:p>
            <a:pPr lvl="1"/>
            <a:endParaRPr lang="en-GB" sz="2200" dirty="0">
              <a:solidFill>
                <a:schemeClr val="bg2">
                  <a:lumMod val="25000"/>
                </a:schemeClr>
              </a:solidFill>
            </a:endParaRPr>
          </a:p>
          <a:p>
            <a:pPr lvl="1"/>
            <a:r>
              <a:rPr lang="en-GB" sz="2200" dirty="0">
                <a:solidFill>
                  <a:schemeClr val="bg2">
                    <a:lumMod val="25000"/>
                  </a:schemeClr>
                </a:solidFill>
              </a:rPr>
              <a:t>Aviation	</a:t>
            </a:r>
          </a:p>
          <a:p>
            <a:pPr lvl="1"/>
            <a:endParaRPr lang="en-GB" sz="2200" dirty="0">
              <a:solidFill>
                <a:schemeClr val="bg2">
                  <a:lumMod val="25000"/>
                </a:schemeClr>
              </a:solidFill>
            </a:endParaRPr>
          </a:p>
          <a:p>
            <a:pPr lvl="1"/>
            <a:endParaRPr lang="en-GB" sz="2200" dirty="0">
              <a:solidFill>
                <a:schemeClr val="bg2">
                  <a:lumMod val="25000"/>
                </a:schemeClr>
              </a:solidFill>
            </a:endParaRPr>
          </a:p>
          <a:p>
            <a:pPr lvl="1"/>
            <a:r>
              <a:rPr lang="en-GB" sz="2200" dirty="0">
                <a:solidFill>
                  <a:schemeClr val="bg2">
                    <a:lumMod val="25000"/>
                  </a:schemeClr>
                </a:solidFill>
              </a:rPr>
              <a:t>Building and construction</a:t>
            </a:r>
          </a:p>
          <a:p>
            <a:pPr lvl="1"/>
            <a:endParaRPr lang="en-GB" sz="2200" dirty="0">
              <a:solidFill>
                <a:schemeClr val="bg2">
                  <a:lumMod val="25000"/>
                </a:schemeClr>
              </a:solidFill>
            </a:endParaRPr>
          </a:p>
          <a:p>
            <a:pPr lvl="1"/>
            <a:r>
              <a:rPr lang="en-GB" sz="2200" dirty="0">
                <a:solidFill>
                  <a:schemeClr val="bg2">
                    <a:lumMod val="25000"/>
                  </a:schemeClr>
                </a:solidFill>
              </a:rPr>
              <a:t>Chemicals			</a:t>
            </a:r>
          </a:p>
        </p:txBody>
      </p:sp>
      <p:sp>
        <p:nvSpPr>
          <p:cNvPr id="6" name="Content Placeholder 5"/>
          <p:cNvSpPr>
            <a:spLocks noGrp="1"/>
          </p:cNvSpPr>
          <p:nvPr>
            <p:ph sz="quarter" idx="4"/>
          </p:nvPr>
        </p:nvSpPr>
        <p:spPr>
          <a:xfrm>
            <a:off x="6172200" y="1545337"/>
            <a:ext cx="5183188" cy="4023360"/>
          </a:xfrm>
        </p:spPr>
        <p:txBody>
          <a:bodyPr>
            <a:normAutofit/>
          </a:bodyPr>
          <a:lstStyle/>
          <a:p>
            <a:r>
              <a:rPr lang="en-GB" sz="2200" b="1" dirty="0">
                <a:solidFill>
                  <a:schemeClr val="bg2">
                    <a:lumMod val="25000"/>
                  </a:schemeClr>
                </a:solidFill>
              </a:rPr>
              <a:t>E-marketplace</a:t>
            </a:r>
          </a:p>
          <a:p>
            <a:pPr lvl="1"/>
            <a:r>
              <a:rPr lang="en-GB" sz="2200" dirty="0">
                <a:solidFill>
                  <a:schemeClr val="bg2">
                    <a:lumMod val="25000"/>
                  </a:schemeClr>
                </a:solidFill>
                <a:hlinkClick r:id="rId2">
                  <a:extLst>
                    <a:ext uri="{A12FA001-AC4F-418D-AE19-62706E023703}">
                      <ahyp:hlinkClr xmlns:ahyp="http://schemas.microsoft.com/office/drawing/2018/hyperlinkcolor" val="tx"/>
                    </a:ext>
                  </a:extLst>
                </a:hlinkClick>
              </a:rPr>
              <a:t>www.covisint.com</a:t>
            </a:r>
            <a:endParaRPr lang="en-GB" sz="2200" dirty="0">
              <a:solidFill>
                <a:schemeClr val="bg2">
                  <a:lumMod val="25000"/>
                </a:schemeClr>
              </a:solidFill>
            </a:endParaRPr>
          </a:p>
          <a:p>
            <a:pPr lvl="1"/>
            <a:r>
              <a:rPr lang="en-GB" sz="2200" dirty="0">
                <a:solidFill>
                  <a:schemeClr val="bg2">
                    <a:lumMod val="25000"/>
                  </a:schemeClr>
                </a:solidFill>
                <a:hlinkClick r:id="rId3">
                  <a:extLst>
                    <a:ext uri="{A12FA001-AC4F-418D-AE19-62706E023703}">
                      <ahyp:hlinkClr xmlns:ahyp="http://schemas.microsoft.com/office/drawing/2018/hyperlinkcolor" val="tx"/>
                    </a:ext>
                  </a:extLst>
                </a:hlinkClick>
              </a:rPr>
              <a:t>www.supplyon.com</a:t>
            </a:r>
            <a:endParaRPr lang="en-GB" sz="2200" dirty="0">
              <a:solidFill>
                <a:schemeClr val="bg2">
                  <a:lumMod val="25000"/>
                </a:schemeClr>
              </a:solidFill>
            </a:endParaRPr>
          </a:p>
          <a:p>
            <a:pPr lvl="1"/>
            <a:endParaRPr lang="en-GB" sz="2200" dirty="0">
              <a:solidFill>
                <a:schemeClr val="bg2">
                  <a:lumMod val="25000"/>
                </a:schemeClr>
              </a:solidFill>
            </a:endParaRPr>
          </a:p>
          <a:p>
            <a:pPr lvl="1"/>
            <a:r>
              <a:rPr lang="en-GB" sz="2200" dirty="0">
                <a:solidFill>
                  <a:schemeClr val="bg2">
                    <a:lumMod val="25000"/>
                  </a:schemeClr>
                </a:solidFill>
                <a:hlinkClick r:id="rId4">
                  <a:extLst>
                    <a:ext uri="{A12FA001-AC4F-418D-AE19-62706E023703}">
                      <ahyp:hlinkClr xmlns:ahyp="http://schemas.microsoft.com/office/drawing/2018/hyperlinkcolor" val="tx"/>
                    </a:ext>
                  </a:extLst>
                </a:hlinkClick>
              </a:rPr>
              <a:t>www.aeroxchange.com</a:t>
            </a:r>
            <a:endParaRPr lang="en-GB" sz="2200" dirty="0">
              <a:solidFill>
                <a:schemeClr val="bg2">
                  <a:lumMod val="25000"/>
                </a:schemeClr>
              </a:solidFill>
            </a:endParaRPr>
          </a:p>
          <a:p>
            <a:pPr lvl="1"/>
            <a:r>
              <a:rPr lang="en-GB" sz="2200" dirty="0">
                <a:solidFill>
                  <a:schemeClr val="bg2">
                    <a:lumMod val="25000"/>
                  </a:schemeClr>
                </a:solidFill>
                <a:hlinkClick r:id="rId5">
                  <a:extLst>
                    <a:ext uri="{A12FA001-AC4F-418D-AE19-62706E023703}">
                      <ahyp:hlinkClr xmlns:ahyp="http://schemas.microsoft.com/office/drawing/2018/hyperlinkcolor" val="tx"/>
                    </a:ext>
                  </a:extLst>
                </a:hlinkClick>
              </a:rPr>
              <a:t>www.exostar.com</a:t>
            </a:r>
            <a:endParaRPr lang="en-GB" sz="2200" dirty="0">
              <a:solidFill>
                <a:schemeClr val="bg2">
                  <a:lumMod val="25000"/>
                </a:schemeClr>
              </a:solidFill>
            </a:endParaRPr>
          </a:p>
          <a:p>
            <a:pPr lvl="1"/>
            <a:endParaRPr lang="en-GB" sz="2200" dirty="0">
              <a:solidFill>
                <a:schemeClr val="bg2">
                  <a:lumMod val="25000"/>
                </a:schemeClr>
              </a:solidFill>
            </a:endParaRPr>
          </a:p>
          <a:p>
            <a:pPr lvl="1"/>
            <a:r>
              <a:rPr lang="en-GB" sz="2200" dirty="0">
                <a:solidFill>
                  <a:schemeClr val="bg2">
                    <a:lumMod val="25000"/>
                  </a:schemeClr>
                </a:solidFill>
                <a:hlinkClick r:id="rId6">
                  <a:extLst>
                    <a:ext uri="{A12FA001-AC4F-418D-AE19-62706E023703}">
                      <ahyp:hlinkClr xmlns:ahyp="http://schemas.microsoft.com/office/drawing/2018/hyperlinkcolor" val="tx"/>
                    </a:ext>
                  </a:extLst>
                </a:hlinkClick>
              </a:rPr>
              <a:t>www.bravosolution.com</a:t>
            </a:r>
            <a:endParaRPr lang="en-GB" sz="2200" dirty="0">
              <a:solidFill>
                <a:schemeClr val="bg2">
                  <a:lumMod val="25000"/>
                </a:schemeClr>
              </a:solidFill>
            </a:endParaRPr>
          </a:p>
          <a:p>
            <a:pPr lvl="1"/>
            <a:endParaRPr lang="en-GB" sz="2200" dirty="0">
              <a:solidFill>
                <a:schemeClr val="bg2">
                  <a:lumMod val="25000"/>
                </a:schemeClr>
              </a:solidFill>
            </a:endParaRPr>
          </a:p>
          <a:p>
            <a:pPr lvl="1"/>
            <a:r>
              <a:rPr lang="en-GB" sz="2200" dirty="0">
                <a:solidFill>
                  <a:schemeClr val="bg2">
                    <a:lumMod val="25000"/>
                  </a:schemeClr>
                </a:solidFill>
                <a:hlinkClick r:id="rId7">
                  <a:extLst>
                    <a:ext uri="{A12FA001-AC4F-418D-AE19-62706E023703}">
                      <ahyp:hlinkClr xmlns:ahyp="http://schemas.microsoft.com/office/drawing/2018/hyperlinkcolor" val="tx"/>
                    </a:ext>
                  </a:extLst>
                </a:hlinkClick>
              </a:rPr>
              <a:t>www.elemica.com</a:t>
            </a:r>
            <a:endParaRPr lang="en-GB" sz="2200" dirty="0">
              <a:solidFill>
                <a:schemeClr val="bg2">
                  <a:lumMod val="25000"/>
                </a:schemeClr>
              </a:solidFill>
            </a:endParaRPr>
          </a:p>
          <a:p>
            <a:pPr marL="393192" lvl="1" indent="0">
              <a:buNone/>
            </a:pPr>
            <a:endParaRPr lang="en-GB" sz="2200" dirty="0">
              <a:solidFill>
                <a:schemeClr val="bg2">
                  <a:lumMod val="25000"/>
                </a:schemeClr>
              </a:solidFill>
            </a:endParaRPr>
          </a:p>
        </p:txBody>
      </p:sp>
    </p:spTree>
    <p:extLst>
      <p:ext uri="{BB962C8B-B14F-4D97-AF65-F5344CB8AC3E}">
        <p14:creationId xmlns:p14="http://schemas.microsoft.com/office/powerpoint/2010/main" val="10109369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928060" cy="1325563"/>
          </a:xfrm>
        </p:spPr>
        <p:txBody>
          <a:bodyPr>
            <a:normAutofit/>
          </a:bodyPr>
          <a:lstStyle/>
          <a:p>
            <a:r>
              <a:rPr lang="en-GB" sz="2600" dirty="0">
                <a:solidFill>
                  <a:srgbClr val="464646"/>
                </a:solidFill>
              </a:rPr>
              <a:t>Electronic Sources of Supply Market Information (e-marketplaces)</a:t>
            </a:r>
            <a:endParaRPr lang="en-GB" sz="2600" dirty="0"/>
          </a:p>
        </p:txBody>
      </p:sp>
      <p:sp>
        <p:nvSpPr>
          <p:cNvPr id="5" name="Content Placeholder 4"/>
          <p:cNvSpPr>
            <a:spLocks noGrp="1"/>
          </p:cNvSpPr>
          <p:nvPr>
            <p:ph sz="quarter" idx="2"/>
          </p:nvPr>
        </p:nvSpPr>
        <p:spPr>
          <a:xfrm>
            <a:off x="839788" y="1572768"/>
            <a:ext cx="5157787" cy="4616895"/>
          </a:xfrm>
        </p:spPr>
        <p:txBody>
          <a:bodyPr>
            <a:normAutofit/>
          </a:bodyPr>
          <a:lstStyle/>
          <a:p>
            <a:r>
              <a:rPr lang="en-GB" sz="2200" dirty="0"/>
              <a:t>Industry</a:t>
            </a:r>
          </a:p>
          <a:p>
            <a:pPr lvl="1"/>
            <a:r>
              <a:rPr lang="en-GB" sz="2200" dirty="0"/>
              <a:t>Food and beverages</a:t>
            </a:r>
          </a:p>
          <a:p>
            <a:pPr lvl="1"/>
            <a:endParaRPr lang="en-GB" sz="2200" dirty="0"/>
          </a:p>
          <a:p>
            <a:pPr lvl="1"/>
            <a:r>
              <a:rPr lang="en-GB" sz="2200" dirty="0"/>
              <a:t>Healthcare and pharmaceutical</a:t>
            </a:r>
          </a:p>
          <a:p>
            <a:pPr lvl="1"/>
            <a:endParaRPr lang="en-GB" sz="2200" dirty="0"/>
          </a:p>
          <a:p>
            <a:pPr lvl="1"/>
            <a:r>
              <a:rPr lang="en-GB" sz="2200" dirty="0"/>
              <a:t>Transportation and logistics</a:t>
            </a:r>
          </a:p>
          <a:p>
            <a:pPr marL="457200" lvl="1" indent="0">
              <a:buNone/>
            </a:pPr>
            <a:endParaRPr lang="en-GB" sz="2200" dirty="0"/>
          </a:p>
          <a:p>
            <a:pPr lvl="1"/>
            <a:endParaRPr lang="en-GB" sz="2200" dirty="0"/>
          </a:p>
          <a:p>
            <a:pPr lvl="1"/>
            <a:r>
              <a:rPr lang="en-GB" sz="2200" dirty="0"/>
              <a:t>Retail and consumer goods</a:t>
            </a:r>
          </a:p>
          <a:p>
            <a:endParaRPr lang="en-GB" sz="2200" dirty="0"/>
          </a:p>
          <a:p>
            <a:endParaRPr lang="en-GB" sz="2200" dirty="0"/>
          </a:p>
        </p:txBody>
      </p:sp>
      <p:sp>
        <p:nvSpPr>
          <p:cNvPr id="6" name="Content Placeholder 5"/>
          <p:cNvSpPr>
            <a:spLocks noGrp="1"/>
          </p:cNvSpPr>
          <p:nvPr>
            <p:ph sz="quarter" idx="4"/>
          </p:nvPr>
        </p:nvSpPr>
        <p:spPr>
          <a:xfrm>
            <a:off x="6172200" y="1681163"/>
            <a:ext cx="5183188" cy="4508500"/>
          </a:xfrm>
        </p:spPr>
        <p:txBody>
          <a:bodyPr>
            <a:normAutofit/>
          </a:bodyPr>
          <a:lstStyle/>
          <a:p>
            <a:r>
              <a:rPr lang="en-GB" sz="2200" dirty="0">
                <a:solidFill>
                  <a:schemeClr val="bg2">
                    <a:lumMod val="25000"/>
                  </a:schemeClr>
                </a:solidFill>
              </a:rPr>
              <a:t>E-marketplace</a:t>
            </a:r>
          </a:p>
          <a:p>
            <a:pPr lvl="1"/>
            <a:r>
              <a:rPr lang="en-GB" sz="2200" dirty="0">
                <a:solidFill>
                  <a:schemeClr val="bg2">
                    <a:lumMod val="25000"/>
                  </a:schemeClr>
                </a:solidFill>
                <a:hlinkClick r:id="rId2">
                  <a:extLst>
                    <a:ext uri="{A12FA001-AC4F-418D-AE19-62706E023703}">
                      <ahyp:hlinkClr xmlns:ahyp="http://schemas.microsoft.com/office/drawing/2018/hyperlinkcolor" val="tx"/>
                    </a:ext>
                  </a:extLst>
                </a:hlinkClick>
              </a:rPr>
              <a:t>www.transora.com</a:t>
            </a:r>
            <a:endParaRPr lang="en-GB" sz="2200" dirty="0">
              <a:solidFill>
                <a:schemeClr val="bg2">
                  <a:lumMod val="25000"/>
                </a:schemeClr>
              </a:solidFill>
            </a:endParaRPr>
          </a:p>
          <a:p>
            <a:pPr lvl="1"/>
            <a:endParaRPr lang="en-GB" sz="2200" dirty="0">
              <a:solidFill>
                <a:schemeClr val="bg2">
                  <a:lumMod val="25000"/>
                </a:schemeClr>
              </a:solidFill>
            </a:endParaRPr>
          </a:p>
          <a:p>
            <a:pPr lvl="1"/>
            <a:r>
              <a:rPr lang="en-GB" sz="2200" dirty="0">
                <a:solidFill>
                  <a:schemeClr val="bg2">
                    <a:lumMod val="25000"/>
                  </a:schemeClr>
                </a:solidFill>
                <a:hlinkClick r:id="rId3">
                  <a:extLst>
                    <a:ext uri="{A12FA001-AC4F-418D-AE19-62706E023703}">
                      <ahyp:hlinkClr xmlns:ahyp="http://schemas.microsoft.com/office/drawing/2018/hyperlinkcolor" val="tx"/>
                    </a:ext>
                  </a:extLst>
                </a:hlinkClick>
              </a:rPr>
              <a:t>www.ghx.com</a:t>
            </a:r>
            <a:endParaRPr lang="en-GB" sz="2200" dirty="0">
              <a:solidFill>
                <a:schemeClr val="bg2">
                  <a:lumMod val="25000"/>
                </a:schemeClr>
              </a:solidFill>
            </a:endParaRPr>
          </a:p>
          <a:p>
            <a:pPr marL="457200" lvl="1" indent="0">
              <a:buNone/>
            </a:pPr>
            <a:endParaRPr lang="en-GB" sz="2200" dirty="0">
              <a:solidFill>
                <a:schemeClr val="bg2">
                  <a:lumMod val="25000"/>
                </a:schemeClr>
              </a:solidFill>
            </a:endParaRPr>
          </a:p>
          <a:p>
            <a:pPr lvl="1"/>
            <a:endParaRPr lang="en-GB" sz="2200" dirty="0">
              <a:solidFill>
                <a:schemeClr val="bg2">
                  <a:lumMod val="25000"/>
                </a:schemeClr>
              </a:solidFill>
            </a:endParaRPr>
          </a:p>
          <a:p>
            <a:pPr lvl="1"/>
            <a:r>
              <a:rPr lang="en-GB" sz="2200" dirty="0">
                <a:solidFill>
                  <a:schemeClr val="bg2">
                    <a:lumMod val="25000"/>
                  </a:schemeClr>
                </a:solidFill>
                <a:hlinkClick r:id="rId4">
                  <a:extLst>
                    <a:ext uri="{A12FA001-AC4F-418D-AE19-62706E023703}">
                      <ahyp:hlinkClr xmlns:ahyp="http://schemas.microsoft.com/office/drawing/2018/hyperlinkcolor" val="tx"/>
                    </a:ext>
                  </a:extLst>
                </a:hlinkClick>
              </a:rPr>
              <a:t>www.transcore.com</a:t>
            </a:r>
            <a:endParaRPr lang="en-GB" sz="2200" dirty="0">
              <a:solidFill>
                <a:schemeClr val="bg2">
                  <a:lumMod val="25000"/>
                </a:schemeClr>
              </a:solidFill>
            </a:endParaRPr>
          </a:p>
          <a:p>
            <a:pPr marL="457200" lvl="1" indent="0">
              <a:buNone/>
            </a:pPr>
            <a:endParaRPr lang="en-GB" sz="2200" dirty="0">
              <a:solidFill>
                <a:schemeClr val="bg2">
                  <a:lumMod val="25000"/>
                </a:schemeClr>
              </a:solidFill>
            </a:endParaRPr>
          </a:p>
          <a:p>
            <a:pPr lvl="1"/>
            <a:endParaRPr lang="en-GB" sz="2200" dirty="0">
              <a:solidFill>
                <a:schemeClr val="bg2">
                  <a:lumMod val="25000"/>
                </a:schemeClr>
              </a:solidFill>
            </a:endParaRPr>
          </a:p>
          <a:p>
            <a:pPr lvl="1"/>
            <a:r>
              <a:rPr lang="en-GB" sz="2200" dirty="0">
                <a:solidFill>
                  <a:schemeClr val="bg2">
                    <a:lumMod val="25000"/>
                  </a:schemeClr>
                </a:solidFill>
                <a:hlinkClick r:id="rId5">
                  <a:extLst>
                    <a:ext uri="{A12FA001-AC4F-418D-AE19-62706E023703}">
                      <ahyp:hlinkClr xmlns:ahyp="http://schemas.microsoft.com/office/drawing/2018/hyperlinkcolor" val="tx"/>
                    </a:ext>
                  </a:extLst>
                </a:hlinkClick>
              </a:rPr>
              <a:t>www.globalsources.com</a:t>
            </a:r>
            <a:endParaRPr lang="en-GB" sz="2200" dirty="0">
              <a:solidFill>
                <a:schemeClr val="bg2">
                  <a:lumMod val="25000"/>
                </a:schemeClr>
              </a:solidFill>
            </a:endParaRPr>
          </a:p>
          <a:p>
            <a:pPr marL="393192" lvl="1" indent="0">
              <a:buNone/>
            </a:pPr>
            <a:endParaRPr lang="en-GB" sz="2200" dirty="0">
              <a:solidFill>
                <a:schemeClr val="bg2">
                  <a:lumMod val="25000"/>
                </a:schemeClr>
              </a:solidFill>
            </a:endParaRPr>
          </a:p>
        </p:txBody>
      </p:sp>
    </p:spTree>
    <p:extLst>
      <p:ext uri="{BB962C8B-B14F-4D97-AF65-F5344CB8AC3E}">
        <p14:creationId xmlns:p14="http://schemas.microsoft.com/office/powerpoint/2010/main" val="26358245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2A0570-DB18-497C-8EBE-2246586450AC}"/>
              </a:ext>
            </a:extLst>
          </p:cNvPr>
          <p:cNvSpPr>
            <a:spLocks noGrp="1"/>
          </p:cNvSpPr>
          <p:nvPr>
            <p:ph type="title"/>
          </p:nvPr>
        </p:nvSpPr>
        <p:spPr/>
        <p:txBody>
          <a:bodyPr/>
          <a:lstStyle/>
          <a:p>
            <a:r>
              <a:rPr lang="de-DE" dirty="0"/>
              <a:t>Summary</a:t>
            </a:r>
          </a:p>
        </p:txBody>
      </p:sp>
      <p:graphicFrame>
        <p:nvGraphicFramePr>
          <p:cNvPr id="7" name="Diagramm 6">
            <a:extLst>
              <a:ext uri="{FF2B5EF4-FFF2-40B4-BE49-F238E27FC236}">
                <a16:creationId xmlns:a16="http://schemas.microsoft.com/office/drawing/2014/main" id="{B50C32FB-CC8D-495C-846C-455C4585C3C4}"/>
              </a:ext>
            </a:extLst>
          </p:cNvPr>
          <p:cNvGraphicFramePr/>
          <p:nvPr>
            <p:extLst>
              <p:ext uri="{D42A27DB-BD31-4B8C-83A1-F6EECF244321}">
                <p14:modId xmlns:p14="http://schemas.microsoft.com/office/powerpoint/2010/main" val="380027380"/>
              </p:ext>
            </p:extLst>
          </p:nvPr>
        </p:nvGraphicFramePr>
        <p:xfrm>
          <a:off x="836612" y="1440492"/>
          <a:ext cx="9422204" cy="47348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54713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Learning Objectives</a:t>
            </a:r>
          </a:p>
        </p:txBody>
      </p:sp>
      <p:sp>
        <p:nvSpPr>
          <p:cNvPr id="3" name="Content Placeholder 2"/>
          <p:cNvSpPr>
            <a:spLocks noGrp="1"/>
          </p:cNvSpPr>
          <p:nvPr>
            <p:ph idx="1"/>
          </p:nvPr>
        </p:nvSpPr>
        <p:spPr/>
        <p:txBody>
          <a:bodyPr>
            <a:normAutofit/>
          </a:bodyPr>
          <a:lstStyle/>
          <a:p>
            <a:r>
              <a:rPr lang="en-GB" dirty="0"/>
              <a:t>The student can define the basic concepts of logistics (transportation and inventory) and understand the influence of logistics to company’s other functions</a:t>
            </a:r>
          </a:p>
          <a:p>
            <a:r>
              <a:rPr lang="en-GB" dirty="0"/>
              <a:t>The students train their practical skills related to looking for suppliers from different sources and thinking about the logistical challenges with the chosen suppliers</a:t>
            </a:r>
          </a:p>
          <a:p>
            <a:pPr marL="0" indent="0">
              <a:buNone/>
            </a:pPr>
            <a:r>
              <a:rPr lang="en-GB" dirty="0"/>
              <a:t> </a:t>
            </a:r>
          </a:p>
          <a:p>
            <a:pPr marL="0" indent="0">
              <a:buNone/>
            </a:pPr>
            <a:endParaRPr lang="fi-FI" dirty="0"/>
          </a:p>
          <a:p>
            <a:endParaRPr lang="fi-FI" dirty="0"/>
          </a:p>
        </p:txBody>
      </p:sp>
    </p:spTree>
    <p:extLst>
      <p:ext uri="{BB962C8B-B14F-4D97-AF65-F5344CB8AC3E}">
        <p14:creationId xmlns:p14="http://schemas.microsoft.com/office/powerpoint/2010/main" val="10061016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Self-Study</a:t>
            </a:r>
          </a:p>
        </p:txBody>
      </p:sp>
      <p:sp>
        <p:nvSpPr>
          <p:cNvPr id="3" name="Content Placeholder 2"/>
          <p:cNvSpPr>
            <a:spLocks noGrp="1"/>
          </p:cNvSpPr>
          <p:nvPr>
            <p:ph idx="1"/>
          </p:nvPr>
        </p:nvSpPr>
        <p:spPr/>
        <p:txBody>
          <a:bodyPr>
            <a:normAutofit/>
          </a:bodyPr>
          <a:lstStyle/>
          <a:p>
            <a:r>
              <a:rPr lang="en-GB" sz="2400" dirty="0"/>
              <a:t>Required reading: Waters, D. &amp; </a:t>
            </a:r>
            <a:r>
              <a:rPr lang="en-GB" sz="2400" dirty="0" err="1"/>
              <a:t>Rinsler</a:t>
            </a:r>
            <a:r>
              <a:rPr lang="en-GB" sz="2400" dirty="0"/>
              <a:t>, S. (2010). Global Logistics, 7</a:t>
            </a:r>
            <a:r>
              <a:rPr lang="en-GB" sz="2400" baseline="30000" dirty="0"/>
              <a:t>th</a:t>
            </a:r>
            <a:r>
              <a:rPr lang="en-GB" sz="2400" dirty="0"/>
              <a:t> edition, </a:t>
            </a:r>
            <a:r>
              <a:rPr lang="en-GB" sz="2400" i="1" dirty="0"/>
              <a:t>Kogan Page Ltd</a:t>
            </a:r>
            <a:r>
              <a:rPr lang="en-GB" sz="2400" dirty="0"/>
              <a:t>, pp. 1-11, 29-47.</a:t>
            </a:r>
          </a:p>
        </p:txBody>
      </p:sp>
    </p:spTree>
    <p:extLst>
      <p:ext uri="{BB962C8B-B14F-4D97-AF65-F5344CB8AC3E}">
        <p14:creationId xmlns:p14="http://schemas.microsoft.com/office/powerpoint/2010/main" val="15119955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Assignment</a:t>
            </a:r>
          </a:p>
        </p:txBody>
      </p:sp>
      <p:sp>
        <p:nvSpPr>
          <p:cNvPr id="3" name="Content Placeholder 2"/>
          <p:cNvSpPr>
            <a:spLocks noGrp="1"/>
          </p:cNvSpPr>
          <p:nvPr>
            <p:ph idx="1"/>
          </p:nvPr>
        </p:nvSpPr>
        <p:spPr/>
        <p:txBody>
          <a:bodyPr>
            <a:normAutofit/>
          </a:bodyPr>
          <a:lstStyle/>
          <a:p>
            <a:r>
              <a:rPr lang="en-GB" sz="2400"/>
              <a:t>Assignment Logistics</a:t>
            </a:r>
          </a:p>
          <a:p>
            <a:r>
              <a:rPr lang="en-GB" sz="2400" dirty="0"/>
              <a:t>Source: Moodle</a:t>
            </a:r>
          </a:p>
        </p:txBody>
      </p:sp>
      <p:pic>
        <p:nvPicPr>
          <p:cNvPr id="4" name="Picture 3"/>
          <p:cNvPicPr>
            <a:picLocks noChangeAspect="1"/>
          </p:cNvPicPr>
          <p:nvPr/>
        </p:nvPicPr>
        <p:blipFill>
          <a:blip r:embed="rId2"/>
          <a:stretch>
            <a:fillRect/>
          </a:stretch>
        </p:blipFill>
        <p:spPr>
          <a:xfrm>
            <a:off x="5846734" y="1278954"/>
            <a:ext cx="4432176" cy="2609314"/>
          </a:xfrm>
          <a:prstGeom prst="rect">
            <a:avLst/>
          </a:prstGeom>
        </p:spPr>
      </p:pic>
    </p:spTree>
    <p:extLst>
      <p:ext uri="{BB962C8B-B14F-4D97-AF65-F5344CB8AC3E}">
        <p14:creationId xmlns:p14="http://schemas.microsoft.com/office/powerpoint/2010/main" val="27404476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References</a:t>
            </a:r>
          </a:p>
        </p:txBody>
      </p:sp>
      <p:sp>
        <p:nvSpPr>
          <p:cNvPr id="3" name="Content Placeholder 2"/>
          <p:cNvSpPr>
            <a:spLocks noGrp="1"/>
          </p:cNvSpPr>
          <p:nvPr>
            <p:ph idx="1"/>
          </p:nvPr>
        </p:nvSpPr>
        <p:spPr/>
        <p:txBody>
          <a:bodyPr>
            <a:normAutofit/>
          </a:bodyPr>
          <a:lstStyle/>
          <a:p>
            <a:r>
              <a:rPr lang="en-GB" sz="1600" dirty="0"/>
              <a:t>Griffin, R., &amp; </a:t>
            </a:r>
            <a:r>
              <a:rPr lang="en-GB" sz="1600" dirty="0" err="1"/>
              <a:t>Pustay</a:t>
            </a:r>
            <a:r>
              <a:rPr lang="en-GB" sz="1600" dirty="0"/>
              <a:t>, M. (2010). International Business. Pearson Prentice Hall. </a:t>
            </a:r>
          </a:p>
          <a:p>
            <a:r>
              <a:rPr lang="en-GB" sz="1600" dirty="0" err="1"/>
              <a:t>Ritvanen</a:t>
            </a:r>
            <a:r>
              <a:rPr lang="en-GB" sz="1600" dirty="0"/>
              <a:t>, V., </a:t>
            </a:r>
            <a:r>
              <a:rPr lang="en-GB" sz="1600" dirty="0" err="1"/>
              <a:t>Inkiläinen</a:t>
            </a:r>
            <a:r>
              <a:rPr lang="en-GB" sz="1600" dirty="0"/>
              <a:t>, A., von Bell, A. &amp; </a:t>
            </a:r>
            <a:r>
              <a:rPr lang="en-GB" sz="1600" dirty="0" err="1"/>
              <a:t>Santala,J</a:t>
            </a:r>
            <a:r>
              <a:rPr lang="en-GB" sz="1600" dirty="0"/>
              <a:t>. (2011). </a:t>
            </a:r>
            <a:r>
              <a:rPr lang="en-GB" sz="1600" dirty="0" err="1"/>
              <a:t>Logistiikan</a:t>
            </a:r>
            <a:r>
              <a:rPr lang="en-GB" sz="1600" dirty="0"/>
              <a:t> </a:t>
            </a:r>
            <a:r>
              <a:rPr lang="en-GB" sz="1600" dirty="0" err="1"/>
              <a:t>ja</a:t>
            </a:r>
            <a:r>
              <a:rPr lang="en-GB" sz="1600" dirty="0"/>
              <a:t> </a:t>
            </a:r>
            <a:r>
              <a:rPr lang="en-GB" sz="1600" dirty="0" err="1"/>
              <a:t>toimitusketjujen</a:t>
            </a:r>
            <a:r>
              <a:rPr lang="en-GB" sz="1600" dirty="0"/>
              <a:t> </a:t>
            </a:r>
            <a:r>
              <a:rPr lang="en-GB" sz="1600" dirty="0" err="1"/>
              <a:t>hallinnan</a:t>
            </a:r>
            <a:r>
              <a:rPr lang="en-GB" sz="1600" dirty="0"/>
              <a:t> </a:t>
            </a:r>
            <a:r>
              <a:rPr lang="en-GB" sz="1600" dirty="0" err="1"/>
              <a:t>perusteet</a:t>
            </a:r>
            <a:r>
              <a:rPr lang="en-GB" sz="1600" dirty="0"/>
              <a:t>. </a:t>
            </a:r>
            <a:r>
              <a:rPr lang="en-GB" sz="1600" dirty="0" err="1"/>
              <a:t>Suomen</a:t>
            </a:r>
            <a:r>
              <a:rPr lang="en-GB" sz="1600" dirty="0"/>
              <a:t> </a:t>
            </a:r>
            <a:r>
              <a:rPr lang="en-GB" sz="1600" dirty="0" err="1"/>
              <a:t>Huolintaliikkeiden</a:t>
            </a:r>
            <a:r>
              <a:rPr lang="en-GB" sz="1600" dirty="0"/>
              <a:t> </a:t>
            </a:r>
            <a:r>
              <a:rPr lang="en-GB" sz="1600" dirty="0" err="1"/>
              <a:t>Liitto</a:t>
            </a:r>
            <a:r>
              <a:rPr lang="en-GB" sz="1600" dirty="0"/>
              <a:t> </a:t>
            </a:r>
            <a:r>
              <a:rPr lang="en-GB" sz="1600" dirty="0" err="1"/>
              <a:t>ry</a:t>
            </a:r>
            <a:r>
              <a:rPr lang="en-GB" sz="1600" dirty="0"/>
              <a:t> &amp; </a:t>
            </a:r>
            <a:r>
              <a:rPr lang="en-GB" sz="1600" dirty="0" err="1"/>
              <a:t>Suomen</a:t>
            </a:r>
            <a:r>
              <a:rPr lang="en-GB" sz="1600" dirty="0"/>
              <a:t> </a:t>
            </a:r>
            <a:r>
              <a:rPr lang="en-GB" sz="1600" dirty="0" err="1"/>
              <a:t>Osto</a:t>
            </a:r>
            <a:r>
              <a:rPr lang="en-GB" sz="1600" dirty="0"/>
              <a:t>- </a:t>
            </a:r>
            <a:r>
              <a:rPr lang="en-GB" sz="1600" dirty="0" err="1"/>
              <a:t>ja</a:t>
            </a:r>
            <a:r>
              <a:rPr lang="en-GB" sz="1600" dirty="0"/>
              <a:t> </a:t>
            </a:r>
            <a:r>
              <a:rPr lang="en-GB" sz="1600" dirty="0" err="1"/>
              <a:t>Logistiikkayhdistys</a:t>
            </a:r>
            <a:r>
              <a:rPr lang="en-GB" sz="1600" dirty="0"/>
              <a:t> LOGY ry.</a:t>
            </a:r>
          </a:p>
          <a:p>
            <a:r>
              <a:rPr lang="en-GB" sz="1600" dirty="0" err="1"/>
              <a:t>Sakki</a:t>
            </a:r>
            <a:r>
              <a:rPr lang="en-GB" sz="1600" dirty="0"/>
              <a:t>, J. (2009). </a:t>
            </a:r>
            <a:r>
              <a:rPr lang="en-GB" sz="1600" dirty="0" err="1"/>
              <a:t>Tilaus-toimitusketjun</a:t>
            </a:r>
            <a:r>
              <a:rPr lang="en-GB" sz="1600" dirty="0"/>
              <a:t> </a:t>
            </a:r>
            <a:r>
              <a:rPr lang="en-GB" sz="1600" dirty="0" err="1"/>
              <a:t>hallinta</a:t>
            </a:r>
            <a:r>
              <a:rPr lang="en-GB" sz="1600" dirty="0"/>
              <a:t>. </a:t>
            </a:r>
            <a:r>
              <a:rPr lang="en-GB" sz="1600" dirty="0" err="1"/>
              <a:t>Jouni</a:t>
            </a:r>
            <a:r>
              <a:rPr lang="en-GB" sz="1600" dirty="0"/>
              <a:t> </a:t>
            </a:r>
            <a:r>
              <a:rPr lang="en-GB" sz="1600" dirty="0" err="1"/>
              <a:t>Sakki</a:t>
            </a:r>
            <a:r>
              <a:rPr lang="en-GB" sz="1600" dirty="0"/>
              <a:t> Oy.</a:t>
            </a:r>
          </a:p>
          <a:p>
            <a:r>
              <a:rPr lang="en-GB" sz="1600" dirty="0"/>
              <a:t>Wall, S., &amp; Rees, B. (2004). International Business. Pearson Education Limited.</a:t>
            </a:r>
          </a:p>
          <a:p>
            <a:r>
              <a:rPr lang="en-GB" sz="1600" dirty="0"/>
              <a:t>Van </a:t>
            </a:r>
            <a:r>
              <a:rPr lang="en-GB" sz="1600" dirty="0" err="1"/>
              <a:t>Weele</a:t>
            </a:r>
            <a:r>
              <a:rPr lang="en-GB" sz="1600" dirty="0"/>
              <a:t>, A. (2014). Purchasing and supply chain management. Cengage Learning EMEA.</a:t>
            </a:r>
          </a:p>
          <a:p>
            <a:endParaRPr lang="en-GB" sz="1600" dirty="0"/>
          </a:p>
        </p:txBody>
      </p:sp>
    </p:spTree>
    <p:extLst>
      <p:ext uri="{BB962C8B-B14F-4D97-AF65-F5344CB8AC3E}">
        <p14:creationId xmlns:p14="http://schemas.microsoft.com/office/powerpoint/2010/main" val="3452435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59826"/>
          </a:xfrm>
        </p:spPr>
        <p:txBody>
          <a:bodyPr/>
          <a:lstStyle/>
          <a:p>
            <a:r>
              <a:rPr lang="en-GB"/>
              <a:t>What is logistics?</a:t>
            </a:r>
          </a:p>
        </p:txBody>
      </p:sp>
      <p:sp>
        <p:nvSpPr>
          <p:cNvPr id="3" name="Content Placeholder 2"/>
          <p:cNvSpPr>
            <a:spLocks noGrp="1"/>
          </p:cNvSpPr>
          <p:nvPr>
            <p:ph sz="half" idx="1"/>
          </p:nvPr>
        </p:nvSpPr>
        <p:spPr>
          <a:xfrm>
            <a:off x="267419" y="1345721"/>
            <a:ext cx="8368971" cy="4831242"/>
          </a:xfrm>
        </p:spPr>
        <p:txBody>
          <a:bodyPr>
            <a:normAutofit/>
          </a:bodyPr>
          <a:lstStyle/>
          <a:p>
            <a:pPr>
              <a:lnSpc>
                <a:spcPct val="110000"/>
              </a:lnSpc>
            </a:pPr>
            <a:r>
              <a:rPr lang="en-GB" dirty="0"/>
              <a:t>Includes the major part of: </a:t>
            </a:r>
          </a:p>
          <a:p>
            <a:pPr lvl="1">
              <a:lnSpc>
                <a:spcPct val="110000"/>
              </a:lnSpc>
            </a:pPr>
            <a:r>
              <a:rPr lang="en-GB" dirty="0"/>
              <a:t>The total flow of materials (finished and unfinished)</a:t>
            </a:r>
          </a:p>
          <a:p>
            <a:pPr lvl="1">
              <a:lnSpc>
                <a:spcPct val="110000"/>
              </a:lnSpc>
            </a:pPr>
            <a:r>
              <a:rPr lang="en-GB" dirty="0"/>
              <a:t>Information, both: </a:t>
            </a:r>
          </a:p>
          <a:p>
            <a:pPr lvl="2">
              <a:lnSpc>
                <a:spcPct val="110000"/>
              </a:lnSpc>
            </a:pPr>
            <a:r>
              <a:rPr lang="en-GB" dirty="0"/>
              <a:t>Downstream (processing the materials collected during the upstream stage into a finished product and actual sale)</a:t>
            </a:r>
          </a:p>
          <a:p>
            <a:pPr lvl="2">
              <a:lnSpc>
                <a:spcPct val="110000"/>
              </a:lnSpc>
            </a:pPr>
            <a:r>
              <a:rPr lang="en-GB" dirty="0"/>
              <a:t>Upstream (searching for and extracting raw materials)</a:t>
            </a:r>
          </a:p>
          <a:p>
            <a:pPr>
              <a:lnSpc>
                <a:spcPct val="110000"/>
              </a:lnSpc>
            </a:pPr>
            <a:r>
              <a:rPr lang="en-GB" dirty="0"/>
              <a:t>Includes activities such as transport, storage, inventory management, materials handling, and order processing</a:t>
            </a:r>
          </a:p>
        </p:txBody>
      </p:sp>
      <p:pic>
        <p:nvPicPr>
          <p:cNvPr id="7" name="Inhaltsplatzhalter 5">
            <a:extLst>
              <a:ext uri="{FF2B5EF4-FFF2-40B4-BE49-F238E27FC236}">
                <a16:creationId xmlns:a16="http://schemas.microsoft.com/office/drawing/2014/main" id="{3E011A37-8265-4E2D-97F8-F56DB5222DD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385870" y="2204580"/>
            <a:ext cx="3288191" cy="1744848"/>
          </a:xfrm>
          <a:prstGeom prst="rect">
            <a:avLst/>
          </a:prstGeom>
        </p:spPr>
      </p:pic>
      <p:sp>
        <p:nvSpPr>
          <p:cNvPr id="8" name="Textfeld 7">
            <a:extLst>
              <a:ext uri="{FF2B5EF4-FFF2-40B4-BE49-F238E27FC236}">
                <a16:creationId xmlns:a16="http://schemas.microsoft.com/office/drawing/2014/main" id="{9E34083A-770A-440F-844E-BE8328F7868F}"/>
              </a:ext>
            </a:extLst>
          </p:cNvPr>
          <p:cNvSpPr txBox="1"/>
          <p:nvPr/>
        </p:nvSpPr>
        <p:spPr>
          <a:xfrm>
            <a:off x="8918533" y="3949428"/>
            <a:ext cx="3006050" cy="200055"/>
          </a:xfrm>
          <a:prstGeom prst="rect">
            <a:avLst/>
          </a:prstGeom>
          <a:noFill/>
        </p:spPr>
        <p:txBody>
          <a:bodyPr wrap="square" rtlCol="0">
            <a:spAutoFit/>
          </a:bodyPr>
          <a:lstStyle/>
          <a:p>
            <a:r>
              <a:rPr lang="de-DE" sz="700" dirty="0"/>
              <a:t>"</a:t>
            </a:r>
            <a:r>
              <a:rPr lang="de-DE" sz="700" dirty="0">
                <a:hlinkClick r:id="rId4" tooltip="http://www.puntosicuro.it/security-C-124/security-C-125/supply-chain-security-qualche-novita-AR-16217/"/>
              </a:rPr>
              <a:t>Dieses Foto</a:t>
            </a:r>
            <a:r>
              <a:rPr lang="de-DE" sz="700" dirty="0"/>
              <a:t>" von Unbekannter Autor ist lizenziert gemäß </a:t>
            </a:r>
            <a:r>
              <a:rPr lang="de-DE" sz="700" dirty="0">
                <a:hlinkClick r:id="rId5" tooltip="https://creativecommons.org/licenses/by-nc-nd/3.0/"/>
              </a:rPr>
              <a:t>CC BY-NC-ND</a:t>
            </a:r>
            <a:endParaRPr lang="de-DE" sz="700" dirty="0"/>
          </a:p>
        </p:txBody>
      </p:sp>
    </p:spTree>
    <p:extLst>
      <p:ext uri="{BB962C8B-B14F-4D97-AF65-F5344CB8AC3E}">
        <p14:creationId xmlns:p14="http://schemas.microsoft.com/office/powerpoint/2010/main" val="317952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The Elements of the Marketing Mix for International Companies</a:t>
            </a:r>
          </a:p>
        </p:txBody>
      </p:sp>
      <p:sp>
        <p:nvSpPr>
          <p:cNvPr id="3" name="Content Placeholder 2"/>
          <p:cNvSpPr>
            <a:spLocks noGrp="1"/>
          </p:cNvSpPr>
          <p:nvPr>
            <p:ph idx="1"/>
          </p:nvPr>
        </p:nvSpPr>
        <p:spPr>
          <a:ln>
            <a:solidFill>
              <a:schemeClr val="tx1"/>
            </a:solidFill>
          </a:ln>
        </p:spPr>
        <p:txBody>
          <a:bodyPr>
            <a:normAutofit/>
          </a:bodyPr>
          <a:lstStyle/>
          <a:p>
            <a:pPr marL="0" indent="0">
              <a:buNone/>
            </a:pPr>
            <a:r>
              <a:rPr lang="en-GB" sz="2000" dirty="0"/>
              <a:t>			               BUSINESS STRATEGIES</a:t>
            </a:r>
          </a:p>
          <a:p>
            <a:pPr marL="0" indent="0">
              <a:buNone/>
            </a:pPr>
            <a:endParaRPr lang="en-GB" sz="2000" dirty="0"/>
          </a:p>
          <a:p>
            <a:pPr marL="0" indent="0">
              <a:buNone/>
            </a:pPr>
            <a:endParaRPr lang="en-GB" sz="2000" dirty="0"/>
          </a:p>
          <a:p>
            <a:pPr marL="0" indent="0">
              <a:buNone/>
            </a:pPr>
            <a:r>
              <a:rPr lang="en-GB" sz="2000" dirty="0"/>
              <a:t>				MARKETING MIX</a:t>
            </a:r>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r>
              <a:rPr lang="en-GB" sz="2400" dirty="0"/>
              <a:t>PLACE: Basic questions concerning logistics, how to arrange the transportation and inventory (centralised or near the customer)?</a:t>
            </a:r>
          </a:p>
        </p:txBody>
      </p:sp>
      <p:sp>
        <p:nvSpPr>
          <p:cNvPr id="5" name="Rectangle 4"/>
          <p:cNvSpPr/>
          <p:nvPr/>
        </p:nvSpPr>
        <p:spPr>
          <a:xfrm>
            <a:off x="6478438" y="3600166"/>
            <a:ext cx="2147977" cy="125083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i-FI" dirty="0">
                <a:solidFill>
                  <a:schemeClr val="tx1"/>
                </a:solidFill>
              </a:rPr>
              <a:t>PROMOTION</a:t>
            </a:r>
          </a:p>
        </p:txBody>
      </p:sp>
      <p:sp>
        <p:nvSpPr>
          <p:cNvPr id="6" name="Rectangle 5"/>
          <p:cNvSpPr/>
          <p:nvPr/>
        </p:nvSpPr>
        <p:spPr>
          <a:xfrm>
            <a:off x="3647536" y="3600166"/>
            <a:ext cx="2147977" cy="125083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a:solidFill>
                  <a:schemeClr val="tx1"/>
                </a:solidFill>
              </a:rPr>
              <a:t>PRICING</a:t>
            </a:r>
          </a:p>
        </p:txBody>
      </p:sp>
      <p:sp>
        <p:nvSpPr>
          <p:cNvPr id="7" name="Rectangle 6"/>
          <p:cNvSpPr/>
          <p:nvPr/>
        </p:nvSpPr>
        <p:spPr>
          <a:xfrm>
            <a:off x="838200" y="3600166"/>
            <a:ext cx="2147977" cy="125083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i-FI" dirty="0">
                <a:solidFill>
                  <a:schemeClr val="tx1"/>
                </a:solidFill>
              </a:rPr>
              <a:t>PRODUCT</a:t>
            </a:r>
          </a:p>
        </p:txBody>
      </p:sp>
      <p:sp>
        <p:nvSpPr>
          <p:cNvPr id="8" name="Rectangle 7"/>
          <p:cNvSpPr/>
          <p:nvPr/>
        </p:nvSpPr>
        <p:spPr>
          <a:xfrm>
            <a:off x="9309340" y="3600166"/>
            <a:ext cx="2267309" cy="125083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b="1" dirty="0">
                <a:solidFill>
                  <a:schemeClr val="tx1"/>
                </a:solidFill>
              </a:rPr>
              <a:t>PLACE</a:t>
            </a:r>
          </a:p>
          <a:p>
            <a:pPr algn="ctr"/>
            <a:r>
              <a:rPr lang="en-GB" dirty="0">
                <a:solidFill>
                  <a:schemeClr val="tx1"/>
                </a:solidFill>
              </a:rPr>
              <a:t>Get products/services into customers hands via transportation</a:t>
            </a:r>
          </a:p>
        </p:txBody>
      </p:sp>
      <p:sp>
        <p:nvSpPr>
          <p:cNvPr id="9" name="Rectangle 8"/>
          <p:cNvSpPr/>
          <p:nvPr/>
        </p:nvSpPr>
        <p:spPr>
          <a:xfrm>
            <a:off x="2708695" y="2202161"/>
            <a:ext cx="6400800" cy="67906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 Differentiation     * Cost Leadership     * Focus</a:t>
            </a:r>
          </a:p>
        </p:txBody>
      </p:sp>
      <p:cxnSp>
        <p:nvCxnSpPr>
          <p:cNvPr id="11" name="Straight Connector 10"/>
          <p:cNvCxnSpPr/>
          <p:nvPr/>
        </p:nvCxnSpPr>
        <p:spPr>
          <a:xfrm flipH="1">
            <a:off x="5645990" y="3286664"/>
            <a:ext cx="4312" cy="1207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5658928" y="3407434"/>
            <a:ext cx="4724400" cy="215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0383328" y="3407434"/>
            <a:ext cx="0" cy="1780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625751" y="3414337"/>
            <a:ext cx="0" cy="1711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912188" y="3414337"/>
            <a:ext cx="3746740" cy="362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912188" y="3450566"/>
            <a:ext cx="0" cy="1349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6" idx="0"/>
          </p:cNvCxnSpPr>
          <p:nvPr/>
        </p:nvCxnSpPr>
        <p:spPr>
          <a:xfrm flipH="1">
            <a:off x="4721525" y="3414337"/>
            <a:ext cx="31630" cy="1858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1892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569918"/>
          </a:xfrm>
        </p:spPr>
        <p:txBody>
          <a:bodyPr>
            <a:normAutofit/>
          </a:bodyPr>
          <a:lstStyle/>
          <a:p>
            <a:r>
              <a:rPr lang="en-GB" sz="2800" dirty="0"/>
              <a:t>Advantages and Disadvantages of Different Modes of Transportation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83687711"/>
              </p:ext>
            </p:extLst>
          </p:nvPr>
        </p:nvGraphicFramePr>
        <p:xfrm>
          <a:off x="838200" y="1113211"/>
          <a:ext cx="10515600" cy="4937760"/>
        </p:xfrm>
        <a:graphic>
          <a:graphicData uri="http://schemas.openxmlformats.org/drawingml/2006/table">
            <a:tbl>
              <a:tblPr firstRow="1" bandRow="1">
                <a:tableStyleId>{93296810-A885-4BE3-A3E7-6D5BEEA58F35}</a:tableStyleId>
              </a:tblPr>
              <a:tblGrid>
                <a:gridCol w="2628900">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gridCol w="2628900">
                  <a:extLst>
                    <a:ext uri="{9D8B030D-6E8A-4147-A177-3AD203B41FA5}">
                      <a16:colId xmlns:a16="http://schemas.microsoft.com/office/drawing/2014/main" val="20002"/>
                    </a:ext>
                  </a:extLst>
                </a:gridCol>
                <a:gridCol w="2628900">
                  <a:extLst>
                    <a:ext uri="{9D8B030D-6E8A-4147-A177-3AD203B41FA5}">
                      <a16:colId xmlns:a16="http://schemas.microsoft.com/office/drawing/2014/main" val="20003"/>
                    </a:ext>
                  </a:extLst>
                </a:gridCol>
              </a:tblGrid>
              <a:tr h="332875">
                <a:tc>
                  <a:txBody>
                    <a:bodyPr/>
                    <a:lstStyle/>
                    <a:p>
                      <a:r>
                        <a:rPr lang="en-GB" sz="1800" noProof="0"/>
                        <a:t>Transportation Mode</a:t>
                      </a:r>
                      <a:endParaRPr lang="en-GB" sz="1800" noProof="0">
                        <a:solidFill>
                          <a:schemeClr val="tx1"/>
                        </a:solidFill>
                      </a:endParaRPr>
                    </a:p>
                  </a:txBody>
                  <a:tcPr/>
                </a:tc>
                <a:tc>
                  <a:txBody>
                    <a:bodyPr/>
                    <a:lstStyle/>
                    <a:p>
                      <a:r>
                        <a:rPr lang="en-GB" sz="1800" noProof="0"/>
                        <a:t>Advantages</a:t>
                      </a:r>
                      <a:endParaRPr lang="en-GB" sz="1800" noProof="0">
                        <a:solidFill>
                          <a:schemeClr val="tx1"/>
                        </a:solidFill>
                      </a:endParaRPr>
                    </a:p>
                  </a:txBody>
                  <a:tcPr/>
                </a:tc>
                <a:tc>
                  <a:txBody>
                    <a:bodyPr/>
                    <a:lstStyle/>
                    <a:p>
                      <a:r>
                        <a:rPr lang="en-GB" sz="1800" noProof="0"/>
                        <a:t>Disadvantages</a:t>
                      </a:r>
                      <a:endParaRPr lang="en-GB" sz="1800" noProof="0">
                        <a:solidFill>
                          <a:schemeClr val="tx1"/>
                        </a:solidFill>
                      </a:endParaRPr>
                    </a:p>
                  </a:txBody>
                  <a:tcPr/>
                </a:tc>
                <a:tc>
                  <a:txBody>
                    <a:bodyPr/>
                    <a:lstStyle/>
                    <a:p>
                      <a:r>
                        <a:rPr lang="en-GB" sz="1800" noProof="0"/>
                        <a:t>Sample Products</a:t>
                      </a:r>
                      <a:endParaRPr lang="en-GB" sz="1800" noProof="0">
                        <a:solidFill>
                          <a:schemeClr val="tx1"/>
                        </a:solidFill>
                      </a:endParaRPr>
                    </a:p>
                  </a:txBody>
                  <a:tcPr/>
                </a:tc>
                <a:extLst>
                  <a:ext uri="{0D108BD9-81ED-4DB2-BD59-A6C34878D82A}">
                    <a16:rowId xmlns:a16="http://schemas.microsoft.com/office/drawing/2014/main" val="10000"/>
                  </a:ext>
                </a:extLst>
              </a:tr>
              <a:tr h="1081845">
                <a:tc>
                  <a:txBody>
                    <a:bodyPr/>
                    <a:lstStyle/>
                    <a:p>
                      <a:r>
                        <a:rPr lang="en-GB" sz="1800" noProof="0"/>
                        <a:t>Train</a:t>
                      </a:r>
                    </a:p>
                  </a:txBody>
                  <a:tcPr/>
                </a:tc>
                <a:tc>
                  <a:txBody>
                    <a:bodyPr/>
                    <a:lstStyle/>
                    <a:p>
                      <a:r>
                        <a:rPr lang="en-GB" sz="1800" noProof="0" dirty="0"/>
                        <a:t>Safe</a:t>
                      </a:r>
                    </a:p>
                    <a:p>
                      <a:r>
                        <a:rPr lang="en-GB" sz="1800" noProof="0" dirty="0"/>
                        <a:t>Reliable</a:t>
                      </a:r>
                    </a:p>
                    <a:p>
                      <a:r>
                        <a:rPr lang="en-GB" sz="1800" noProof="0" dirty="0"/>
                        <a:t>Inexpensive</a:t>
                      </a:r>
                    </a:p>
                    <a:p>
                      <a:r>
                        <a:rPr lang="en-GB" sz="1800" noProof="0" dirty="0"/>
                        <a:t>Low emissions</a:t>
                      </a:r>
                    </a:p>
                  </a:txBody>
                  <a:tcPr/>
                </a:tc>
                <a:tc>
                  <a:txBody>
                    <a:bodyPr/>
                    <a:lstStyle/>
                    <a:p>
                      <a:r>
                        <a:rPr lang="en-GB" sz="1800" noProof="0"/>
                        <a:t>Limited to rail routes</a:t>
                      </a:r>
                    </a:p>
                    <a:p>
                      <a:r>
                        <a:rPr lang="en-GB" sz="1800" noProof="0"/>
                        <a:t>Slow</a:t>
                      </a:r>
                    </a:p>
                  </a:txBody>
                  <a:tcPr/>
                </a:tc>
                <a:tc>
                  <a:txBody>
                    <a:bodyPr/>
                    <a:lstStyle/>
                    <a:p>
                      <a:r>
                        <a:rPr lang="en-GB" sz="1800" noProof="0"/>
                        <a:t>Automobiles</a:t>
                      </a:r>
                    </a:p>
                    <a:p>
                      <a:r>
                        <a:rPr lang="en-GB" sz="1800" noProof="0"/>
                        <a:t>Grains</a:t>
                      </a:r>
                    </a:p>
                    <a:p>
                      <a:r>
                        <a:rPr lang="en-GB" sz="1800" noProof="0"/>
                        <a:t>Heavy products</a:t>
                      </a:r>
                    </a:p>
                    <a:p>
                      <a:r>
                        <a:rPr lang="en-GB" sz="1800" noProof="0"/>
                        <a:t>Chemicals</a:t>
                      </a:r>
                    </a:p>
                  </a:txBody>
                  <a:tcPr/>
                </a:tc>
                <a:extLst>
                  <a:ext uri="{0D108BD9-81ED-4DB2-BD59-A6C34878D82A}">
                    <a16:rowId xmlns:a16="http://schemas.microsoft.com/office/drawing/2014/main" val="10001"/>
                  </a:ext>
                </a:extLst>
              </a:tr>
              <a:tr h="832188">
                <a:tc>
                  <a:txBody>
                    <a:bodyPr/>
                    <a:lstStyle/>
                    <a:p>
                      <a:r>
                        <a:rPr lang="en-GB" sz="1800" noProof="0"/>
                        <a:t>Airplane</a:t>
                      </a:r>
                    </a:p>
                  </a:txBody>
                  <a:tcPr/>
                </a:tc>
                <a:tc>
                  <a:txBody>
                    <a:bodyPr/>
                    <a:lstStyle/>
                    <a:p>
                      <a:r>
                        <a:rPr lang="en-GB" sz="1800" noProof="0" dirty="0"/>
                        <a:t>Safe</a:t>
                      </a:r>
                    </a:p>
                    <a:p>
                      <a:r>
                        <a:rPr lang="en-GB" sz="1800" noProof="0" dirty="0"/>
                        <a:t>Reliable</a:t>
                      </a:r>
                    </a:p>
                  </a:txBody>
                  <a:tcPr/>
                </a:tc>
                <a:tc>
                  <a:txBody>
                    <a:bodyPr/>
                    <a:lstStyle/>
                    <a:p>
                      <a:r>
                        <a:rPr lang="en-GB" sz="1800" noProof="0" dirty="0"/>
                        <a:t>Expensive</a:t>
                      </a:r>
                    </a:p>
                    <a:p>
                      <a:r>
                        <a:rPr lang="en-GB" sz="1800" noProof="0" dirty="0"/>
                        <a:t>Limited access</a:t>
                      </a:r>
                    </a:p>
                    <a:p>
                      <a:r>
                        <a:rPr lang="en-GB" sz="1800" noProof="0" dirty="0"/>
                        <a:t>High emissions</a:t>
                      </a:r>
                    </a:p>
                  </a:txBody>
                  <a:tcPr/>
                </a:tc>
                <a:tc>
                  <a:txBody>
                    <a:bodyPr/>
                    <a:lstStyle/>
                    <a:p>
                      <a:r>
                        <a:rPr lang="en-GB" sz="1800" noProof="0"/>
                        <a:t>Jewelry</a:t>
                      </a:r>
                    </a:p>
                    <a:p>
                      <a:r>
                        <a:rPr lang="en-GB" sz="1800" noProof="0"/>
                        <a:t>Medicine</a:t>
                      </a:r>
                    </a:p>
                    <a:p>
                      <a:r>
                        <a:rPr lang="en-GB" sz="1800" noProof="0"/>
                        <a:t>Light products</a:t>
                      </a:r>
                    </a:p>
                  </a:txBody>
                  <a:tcPr/>
                </a:tc>
                <a:extLst>
                  <a:ext uri="{0D108BD9-81ED-4DB2-BD59-A6C34878D82A}">
                    <a16:rowId xmlns:a16="http://schemas.microsoft.com/office/drawing/2014/main" val="10002"/>
                  </a:ext>
                </a:extLst>
              </a:tr>
              <a:tr h="582532">
                <a:tc>
                  <a:txBody>
                    <a:bodyPr/>
                    <a:lstStyle/>
                    <a:p>
                      <a:r>
                        <a:rPr lang="en-GB" sz="1800" noProof="0" dirty="0"/>
                        <a:t>Truck</a:t>
                      </a:r>
                    </a:p>
                  </a:txBody>
                  <a:tcPr/>
                </a:tc>
                <a:tc>
                  <a:txBody>
                    <a:bodyPr/>
                    <a:lstStyle/>
                    <a:p>
                      <a:r>
                        <a:rPr lang="en-GB" sz="1800" noProof="0" dirty="0"/>
                        <a:t>Versatile</a:t>
                      </a:r>
                    </a:p>
                    <a:p>
                      <a:r>
                        <a:rPr lang="en-GB" sz="1800" noProof="0" dirty="0"/>
                        <a:t>Inexpensive</a:t>
                      </a:r>
                    </a:p>
                  </a:txBody>
                  <a:tcPr/>
                </a:tc>
                <a:tc>
                  <a:txBody>
                    <a:bodyPr/>
                    <a:lstStyle/>
                    <a:p>
                      <a:r>
                        <a:rPr lang="en-GB" sz="1800" noProof="0" dirty="0"/>
                        <a:t>Small</a:t>
                      </a:r>
                      <a:r>
                        <a:rPr lang="en-GB" sz="1800" baseline="0" noProof="0" dirty="0"/>
                        <a:t> size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noProof="0" dirty="0"/>
                        <a:t>High emissions</a:t>
                      </a:r>
                    </a:p>
                  </a:txBody>
                  <a:tcPr/>
                </a:tc>
                <a:tc>
                  <a:txBody>
                    <a:bodyPr/>
                    <a:lstStyle/>
                    <a:p>
                      <a:r>
                        <a:rPr lang="en-GB" sz="1800" noProof="0"/>
                        <a:t>Consumer goods</a:t>
                      </a:r>
                    </a:p>
                  </a:txBody>
                  <a:tcPr/>
                </a:tc>
                <a:extLst>
                  <a:ext uri="{0D108BD9-81ED-4DB2-BD59-A6C34878D82A}">
                    <a16:rowId xmlns:a16="http://schemas.microsoft.com/office/drawing/2014/main" val="10003"/>
                  </a:ext>
                </a:extLst>
              </a:tr>
              <a:tr h="832188">
                <a:tc>
                  <a:txBody>
                    <a:bodyPr/>
                    <a:lstStyle/>
                    <a:p>
                      <a:r>
                        <a:rPr lang="en-GB" sz="1800" noProof="0"/>
                        <a:t>Ship</a:t>
                      </a:r>
                    </a:p>
                  </a:txBody>
                  <a:tcPr/>
                </a:tc>
                <a:tc>
                  <a:txBody>
                    <a:bodyPr/>
                    <a:lstStyle/>
                    <a:p>
                      <a:r>
                        <a:rPr lang="en-GB" sz="1800" noProof="0"/>
                        <a:t>Inexpensive</a:t>
                      </a:r>
                    </a:p>
                    <a:p>
                      <a:r>
                        <a:rPr lang="en-GB" sz="1800" noProof="0"/>
                        <a:t>Good for large products</a:t>
                      </a:r>
                    </a:p>
                  </a:txBody>
                  <a:tcPr/>
                </a:tc>
                <a:tc>
                  <a:txBody>
                    <a:bodyPr/>
                    <a:lstStyle/>
                    <a:p>
                      <a:r>
                        <a:rPr lang="en-GB" sz="1800" noProof="0" dirty="0"/>
                        <a:t>Slow</a:t>
                      </a:r>
                    </a:p>
                    <a:p>
                      <a:r>
                        <a:rPr lang="en-GB" sz="1800" noProof="0" dirty="0"/>
                        <a:t>Indirect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noProof="0" dirty="0"/>
                        <a:t>High emissions</a:t>
                      </a:r>
                    </a:p>
                  </a:txBody>
                  <a:tcPr/>
                </a:tc>
                <a:tc>
                  <a:txBody>
                    <a:bodyPr/>
                    <a:lstStyle/>
                    <a:p>
                      <a:r>
                        <a:rPr lang="en-GB" sz="1800" noProof="0"/>
                        <a:t>Automobile</a:t>
                      </a:r>
                    </a:p>
                    <a:p>
                      <a:r>
                        <a:rPr lang="en-GB" sz="1800" noProof="0"/>
                        <a:t>Furniture</a:t>
                      </a:r>
                    </a:p>
                    <a:p>
                      <a:r>
                        <a:rPr lang="en-GB" sz="1800" noProof="0"/>
                        <a:t>Bulk products</a:t>
                      </a:r>
                    </a:p>
                  </a:txBody>
                  <a:tcPr/>
                </a:tc>
                <a:extLst>
                  <a:ext uri="{0D108BD9-81ED-4DB2-BD59-A6C34878D82A}">
                    <a16:rowId xmlns:a16="http://schemas.microsoft.com/office/drawing/2014/main" val="10004"/>
                  </a:ext>
                </a:extLst>
              </a:tr>
              <a:tr h="853450">
                <a:tc>
                  <a:txBody>
                    <a:bodyPr/>
                    <a:lstStyle/>
                    <a:p>
                      <a:r>
                        <a:rPr lang="en-GB" sz="1800" noProof="0"/>
                        <a:t>Pipeline</a:t>
                      </a:r>
                    </a:p>
                  </a:txBody>
                  <a:tcPr/>
                </a:tc>
                <a:tc>
                  <a:txBody>
                    <a:bodyPr/>
                    <a:lstStyle/>
                    <a:p>
                      <a:r>
                        <a:rPr lang="en-GB" sz="1800" noProof="0"/>
                        <a:t>Inexpensive</a:t>
                      </a:r>
                    </a:p>
                  </a:txBody>
                  <a:tcPr/>
                </a:tc>
                <a:tc>
                  <a:txBody>
                    <a:bodyPr/>
                    <a:lstStyle/>
                    <a:p>
                      <a:r>
                        <a:rPr lang="en-GB" sz="1800" noProof="0"/>
                        <a:t>Unusable</a:t>
                      </a:r>
                      <a:r>
                        <a:rPr lang="en-GB" sz="1800" baseline="0" noProof="0"/>
                        <a:t> for many products</a:t>
                      </a:r>
                    </a:p>
                    <a:p>
                      <a:r>
                        <a:rPr lang="en-GB" sz="1800" baseline="0" noProof="0"/>
                        <a:t>Limited access</a:t>
                      </a:r>
                      <a:endParaRPr lang="en-GB" sz="1800" noProof="0"/>
                    </a:p>
                  </a:txBody>
                  <a:tcPr/>
                </a:tc>
                <a:tc>
                  <a:txBody>
                    <a:bodyPr/>
                    <a:lstStyle/>
                    <a:p>
                      <a:r>
                        <a:rPr lang="en-GB" sz="1800" noProof="0" dirty="0"/>
                        <a:t>Gas</a:t>
                      </a:r>
                      <a:br>
                        <a:rPr lang="en-GB" sz="1800" noProof="0" dirty="0"/>
                      </a:br>
                      <a:r>
                        <a:rPr lang="en-GB" sz="1800" noProof="0" dirty="0"/>
                        <a:t>Oil</a:t>
                      </a:r>
                    </a:p>
                    <a:p>
                      <a:endParaRPr lang="en-GB" sz="1800" noProof="0" dirty="0"/>
                    </a:p>
                  </a:txBody>
                  <a:tcPr/>
                </a:tc>
                <a:extLst>
                  <a:ext uri="{0D108BD9-81ED-4DB2-BD59-A6C34878D82A}">
                    <a16:rowId xmlns:a16="http://schemas.microsoft.com/office/drawing/2014/main" val="10005"/>
                  </a:ext>
                </a:extLst>
              </a:tr>
            </a:tbl>
          </a:graphicData>
        </a:graphic>
      </p:graphicFrame>
      <p:sp>
        <p:nvSpPr>
          <p:cNvPr id="4" name="TextBox 3">
            <a:extLst>
              <a:ext uri="{FF2B5EF4-FFF2-40B4-BE49-F238E27FC236}">
                <a16:creationId xmlns:a16="http://schemas.microsoft.com/office/drawing/2014/main" id="{61100321-CF98-A04F-9793-8640E4DC8874}"/>
              </a:ext>
            </a:extLst>
          </p:cNvPr>
          <p:cNvSpPr txBox="1"/>
          <p:nvPr/>
        </p:nvSpPr>
        <p:spPr>
          <a:xfrm>
            <a:off x="8986345" y="6050971"/>
            <a:ext cx="3205655" cy="276999"/>
          </a:xfrm>
          <a:prstGeom prst="rect">
            <a:avLst/>
          </a:prstGeom>
          <a:noFill/>
        </p:spPr>
        <p:txBody>
          <a:bodyPr wrap="square" rtlCol="0">
            <a:spAutoFit/>
          </a:bodyPr>
          <a:lstStyle/>
          <a:p>
            <a:r>
              <a:rPr lang="en-GB" sz="1200" dirty="0"/>
              <a:t>(</a:t>
            </a:r>
            <a:r>
              <a:rPr lang="en-GB" sz="1200" dirty="0" err="1"/>
              <a:t>Wall&amp;Rees</a:t>
            </a:r>
            <a:r>
              <a:rPr lang="en-GB" sz="1200" dirty="0"/>
              <a:t>, International Business)</a:t>
            </a:r>
          </a:p>
        </p:txBody>
      </p:sp>
    </p:spTree>
    <p:extLst>
      <p:ext uri="{BB962C8B-B14F-4D97-AF65-F5344CB8AC3E}">
        <p14:creationId xmlns:p14="http://schemas.microsoft.com/office/powerpoint/2010/main" val="4060985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3357" y="454716"/>
            <a:ext cx="10515600" cy="1325563"/>
          </a:xfrm>
        </p:spPr>
        <p:txBody>
          <a:bodyPr>
            <a:normAutofit/>
          </a:bodyPr>
          <a:lstStyle/>
          <a:p>
            <a:r>
              <a:rPr lang="en-GB" sz="3200" dirty="0"/>
              <a:t>The Relative Performance of Each Mode of Transport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97773725"/>
              </p:ext>
            </p:extLst>
          </p:nvPr>
        </p:nvGraphicFramePr>
        <p:xfrm>
          <a:off x="1423357" y="1863305"/>
          <a:ext cx="9144002" cy="3741716"/>
        </p:xfrm>
        <a:graphic>
          <a:graphicData uri="http://schemas.openxmlformats.org/drawingml/2006/table">
            <a:tbl>
              <a:tblPr firstRow="1" bandRow="1">
                <a:tableStyleId>{93296810-A885-4BE3-A3E7-6D5BEEA58F35}</a:tableStyleId>
              </a:tblPr>
              <a:tblGrid>
                <a:gridCol w="2823512">
                  <a:extLst>
                    <a:ext uri="{9D8B030D-6E8A-4147-A177-3AD203B41FA5}">
                      <a16:colId xmlns:a16="http://schemas.microsoft.com/office/drawing/2014/main" val="20000"/>
                    </a:ext>
                  </a:extLst>
                </a:gridCol>
                <a:gridCol w="943531">
                  <a:extLst>
                    <a:ext uri="{9D8B030D-6E8A-4147-A177-3AD203B41FA5}">
                      <a16:colId xmlns:a16="http://schemas.microsoft.com/office/drawing/2014/main" val="20001"/>
                    </a:ext>
                  </a:extLst>
                </a:gridCol>
                <a:gridCol w="1093050">
                  <a:extLst>
                    <a:ext uri="{9D8B030D-6E8A-4147-A177-3AD203B41FA5}">
                      <a16:colId xmlns:a16="http://schemas.microsoft.com/office/drawing/2014/main" val="20002"/>
                    </a:ext>
                  </a:extLst>
                </a:gridCol>
                <a:gridCol w="1549335">
                  <a:extLst>
                    <a:ext uri="{9D8B030D-6E8A-4147-A177-3AD203B41FA5}">
                      <a16:colId xmlns:a16="http://schemas.microsoft.com/office/drawing/2014/main" val="20003"/>
                    </a:ext>
                  </a:extLst>
                </a:gridCol>
                <a:gridCol w="1250830">
                  <a:extLst>
                    <a:ext uri="{9D8B030D-6E8A-4147-A177-3AD203B41FA5}">
                      <a16:colId xmlns:a16="http://schemas.microsoft.com/office/drawing/2014/main" val="20004"/>
                    </a:ext>
                  </a:extLst>
                </a:gridCol>
                <a:gridCol w="1483744">
                  <a:extLst>
                    <a:ext uri="{9D8B030D-6E8A-4147-A177-3AD203B41FA5}">
                      <a16:colId xmlns:a16="http://schemas.microsoft.com/office/drawing/2014/main" val="20005"/>
                    </a:ext>
                  </a:extLst>
                </a:gridCol>
              </a:tblGrid>
              <a:tr h="1159580">
                <a:tc>
                  <a:txBody>
                    <a:bodyPr/>
                    <a:lstStyle/>
                    <a:p>
                      <a:r>
                        <a:rPr lang="en-GB" sz="2000" noProof="0" dirty="0"/>
                        <a:t>Operation’s Performance Objective</a:t>
                      </a:r>
                    </a:p>
                  </a:txBody>
                  <a:tcPr/>
                </a:tc>
                <a:tc>
                  <a:txBody>
                    <a:bodyPr/>
                    <a:lstStyle/>
                    <a:p>
                      <a:endParaRPr lang="en-GB" sz="2000" noProof="0"/>
                    </a:p>
                    <a:p>
                      <a:endParaRPr lang="en-GB" sz="2000" noProof="0"/>
                    </a:p>
                    <a:p>
                      <a:r>
                        <a:rPr lang="en-GB" sz="2000" noProof="0"/>
                        <a:t>Road</a:t>
                      </a:r>
                    </a:p>
                  </a:txBody>
                  <a:tcPr/>
                </a:tc>
                <a:tc>
                  <a:txBody>
                    <a:bodyPr/>
                    <a:lstStyle/>
                    <a:p>
                      <a:endParaRPr lang="en-GB" sz="2000" noProof="0"/>
                    </a:p>
                    <a:p>
                      <a:endParaRPr lang="en-GB" sz="2000" noProof="0"/>
                    </a:p>
                    <a:p>
                      <a:r>
                        <a:rPr lang="en-GB" sz="2000" noProof="0"/>
                        <a:t>Rail</a:t>
                      </a:r>
                    </a:p>
                  </a:txBody>
                  <a:tcPr/>
                </a:tc>
                <a:tc>
                  <a:txBody>
                    <a:bodyPr/>
                    <a:lstStyle/>
                    <a:p>
                      <a:endParaRPr lang="en-GB" sz="2000" noProof="0"/>
                    </a:p>
                    <a:p>
                      <a:endParaRPr lang="en-GB" sz="2000" noProof="0"/>
                    </a:p>
                    <a:p>
                      <a:r>
                        <a:rPr lang="en-GB" sz="2000" noProof="0"/>
                        <a:t>Air</a:t>
                      </a:r>
                    </a:p>
                  </a:txBody>
                  <a:tcPr/>
                </a:tc>
                <a:tc>
                  <a:txBody>
                    <a:bodyPr/>
                    <a:lstStyle/>
                    <a:p>
                      <a:endParaRPr lang="en-GB" sz="2000" noProof="0"/>
                    </a:p>
                    <a:p>
                      <a:endParaRPr lang="en-GB" sz="2000" noProof="0"/>
                    </a:p>
                    <a:p>
                      <a:r>
                        <a:rPr lang="en-GB" sz="2000" noProof="0"/>
                        <a:t>Water</a:t>
                      </a:r>
                    </a:p>
                  </a:txBody>
                  <a:tcPr/>
                </a:tc>
                <a:tc>
                  <a:txBody>
                    <a:bodyPr/>
                    <a:lstStyle/>
                    <a:p>
                      <a:endParaRPr lang="en-GB" sz="2000" noProof="0"/>
                    </a:p>
                    <a:p>
                      <a:endParaRPr lang="en-GB" sz="2000" noProof="0"/>
                    </a:p>
                    <a:p>
                      <a:r>
                        <a:rPr lang="en-GB" sz="2000" noProof="0"/>
                        <a:t>Pipeline</a:t>
                      </a:r>
                    </a:p>
                  </a:txBody>
                  <a:tcPr/>
                </a:tc>
                <a:extLst>
                  <a:ext uri="{0D108BD9-81ED-4DB2-BD59-A6C34878D82A}">
                    <a16:rowId xmlns:a16="http://schemas.microsoft.com/office/drawing/2014/main" val="10000"/>
                  </a:ext>
                </a:extLst>
              </a:tr>
              <a:tr h="470274">
                <a:tc>
                  <a:txBody>
                    <a:bodyPr/>
                    <a:lstStyle/>
                    <a:p>
                      <a:r>
                        <a:rPr lang="en-GB" sz="2000" noProof="0"/>
                        <a:t>Delivery speed</a:t>
                      </a:r>
                    </a:p>
                  </a:txBody>
                  <a:tcPr/>
                </a:tc>
                <a:tc>
                  <a:txBody>
                    <a:bodyPr/>
                    <a:lstStyle/>
                    <a:p>
                      <a:r>
                        <a:rPr lang="en-GB" sz="2000" noProof="0"/>
                        <a:t>2</a:t>
                      </a:r>
                    </a:p>
                  </a:txBody>
                  <a:tcPr/>
                </a:tc>
                <a:tc>
                  <a:txBody>
                    <a:bodyPr/>
                    <a:lstStyle/>
                    <a:p>
                      <a:r>
                        <a:rPr lang="en-GB" sz="2000" noProof="0"/>
                        <a:t>2</a:t>
                      </a:r>
                    </a:p>
                  </a:txBody>
                  <a:tcPr/>
                </a:tc>
                <a:tc>
                  <a:txBody>
                    <a:bodyPr/>
                    <a:lstStyle/>
                    <a:p>
                      <a:r>
                        <a:rPr lang="en-GB" sz="2000" noProof="0"/>
                        <a:t>1 (fastest)</a:t>
                      </a:r>
                    </a:p>
                  </a:txBody>
                  <a:tcPr/>
                </a:tc>
                <a:tc>
                  <a:txBody>
                    <a:bodyPr/>
                    <a:lstStyle/>
                    <a:p>
                      <a:r>
                        <a:rPr lang="en-GB" sz="2000" noProof="0"/>
                        <a:t>5</a:t>
                      </a:r>
                    </a:p>
                  </a:txBody>
                  <a:tcPr/>
                </a:tc>
                <a:tc>
                  <a:txBody>
                    <a:bodyPr/>
                    <a:lstStyle/>
                    <a:p>
                      <a:r>
                        <a:rPr lang="en-GB" sz="2000" noProof="0"/>
                        <a:t>4</a:t>
                      </a:r>
                    </a:p>
                  </a:txBody>
                  <a:tcPr/>
                </a:tc>
                <a:extLst>
                  <a:ext uri="{0D108BD9-81ED-4DB2-BD59-A6C34878D82A}">
                    <a16:rowId xmlns:a16="http://schemas.microsoft.com/office/drawing/2014/main" val="10001"/>
                  </a:ext>
                </a:extLst>
              </a:tr>
              <a:tr h="470274">
                <a:tc>
                  <a:txBody>
                    <a:bodyPr/>
                    <a:lstStyle/>
                    <a:p>
                      <a:r>
                        <a:rPr lang="en-GB" sz="2000" noProof="0"/>
                        <a:t>Delivery dependability</a:t>
                      </a:r>
                    </a:p>
                  </a:txBody>
                  <a:tcPr/>
                </a:tc>
                <a:tc>
                  <a:txBody>
                    <a:bodyPr/>
                    <a:lstStyle/>
                    <a:p>
                      <a:r>
                        <a:rPr lang="en-GB" sz="2000" noProof="0"/>
                        <a:t>2</a:t>
                      </a:r>
                    </a:p>
                  </a:txBody>
                  <a:tcPr/>
                </a:tc>
                <a:tc>
                  <a:txBody>
                    <a:bodyPr/>
                    <a:lstStyle/>
                    <a:p>
                      <a:r>
                        <a:rPr lang="en-GB" sz="2000" noProof="0"/>
                        <a:t>3</a:t>
                      </a:r>
                    </a:p>
                  </a:txBody>
                  <a:tcPr/>
                </a:tc>
                <a:tc>
                  <a:txBody>
                    <a:bodyPr/>
                    <a:lstStyle/>
                    <a:p>
                      <a:r>
                        <a:rPr lang="en-GB" sz="2000" noProof="0"/>
                        <a:t>4</a:t>
                      </a:r>
                    </a:p>
                  </a:txBody>
                  <a:tcPr/>
                </a:tc>
                <a:tc>
                  <a:txBody>
                    <a:bodyPr/>
                    <a:lstStyle/>
                    <a:p>
                      <a:r>
                        <a:rPr lang="en-GB" sz="2000" noProof="0"/>
                        <a:t>5</a:t>
                      </a:r>
                    </a:p>
                  </a:txBody>
                  <a:tcPr/>
                </a:tc>
                <a:tc>
                  <a:txBody>
                    <a:bodyPr/>
                    <a:lstStyle/>
                    <a:p>
                      <a:r>
                        <a:rPr lang="en-GB" sz="2000" noProof="0"/>
                        <a:t>1</a:t>
                      </a:r>
                    </a:p>
                  </a:txBody>
                  <a:tcPr/>
                </a:tc>
                <a:extLst>
                  <a:ext uri="{0D108BD9-81ED-4DB2-BD59-A6C34878D82A}">
                    <a16:rowId xmlns:a16="http://schemas.microsoft.com/office/drawing/2014/main" val="10002"/>
                  </a:ext>
                </a:extLst>
              </a:tr>
              <a:tr h="470274">
                <a:tc>
                  <a:txBody>
                    <a:bodyPr/>
                    <a:lstStyle/>
                    <a:p>
                      <a:r>
                        <a:rPr lang="en-GB" sz="2000" noProof="0"/>
                        <a:t>Quality</a:t>
                      </a:r>
                    </a:p>
                  </a:txBody>
                  <a:tcPr/>
                </a:tc>
                <a:tc>
                  <a:txBody>
                    <a:bodyPr/>
                    <a:lstStyle/>
                    <a:p>
                      <a:r>
                        <a:rPr lang="en-GB" sz="2000" noProof="0"/>
                        <a:t>2</a:t>
                      </a:r>
                    </a:p>
                  </a:txBody>
                  <a:tcPr/>
                </a:tc>
                <a:tc>
                  <a:txBody>
                    <a:bodyPr/>
                    <a:lstStyle/>
                    <a:p>
                      <a:r>
                        <a:rPr lang="en-GB" sz="2000" noProof="0"/>
                        <a:t>3</a:t>
                      </a:r>
                    </a:p>
                  </a:txBody>
                  <a:tcPr/>
                </a:tc>
                <a:tc>
                  <a:txBody>
                    <a:bodyPr/>
                    <a:lstStyle/>
                    <a:p>
                      <a:r>
                        <a:rPr lang="en-GB" sz="2000" noProof="0"/>
                        <a:t>4</a:t>
                      </a:r>
                    </a:p>
                  </a:txBody>
                  <a:tcPr/>
                </a:tc>
                <a:tc>
                  <a:txBody>
                    <a:bodyPr/>
                    <a:lstStyle/>
                    <a:p>
                      <a:r>
                        <a:rPr lang="en-GB" sz="2000" noProof="0"/>
                        <a:t>5</a:t>
                      </a:r>
                    </a:p>
                  </a:txBody>
                  <a:tcPr/>
                </a:tc>
                <a:tc>
                  <a:txBody>
                    <a:bodyPr/>
                    <a:lstStyle/>
                    <a:p>
                      <a:r>
                        <a:rPr lang="en-GB" sz="2000" noProof="0"/>
                        <a:t>1</a:t>
                      </a:r>
                    </a:p>
                  </a:txBody>
                  <a:tcPr/>
                </a:tc>
                <a:extLst>
                  <a:ext uri="{0D108BD9-81ED-4DB2-BD59-A6C34878D82A}">
                    <a16:rowId xmlns:a16="http://schemas.microsoft.com/office/drawing/2014/main" val="10003"/>
                  </a:ext>
                </a:extLst>
              </a:tr>
              <a:tr h="470274">
                <a:tc>
                  <a:txBody>
                    <a:bodyPr/>
                    <a:lstStyle/>
                    <a:p>
                      <a:r>
                        <a:rPr lang="en-GB" sz="2000" noProof="0"/>
                        <a:t>Cost</a:t>
                      </a:r>
                    </a:p>
                  </a:txBody>
                  <a:tcPr/>
                </a:tc>
                <a:tc>
                  <a:txBody>
                    <a:bodyPr/>
                    <a:lstStyle/>
                    <a:p>
                      <a:r>
                        <a:rPr lang="en-GB" sz="2000" noProof="0"/>
                        <a:t>3</a:t>
                      </a:r>
                    </a:p>
                  </a:txBody>
                  <a:tcPr/>
                </a:tc>
                <a:tc>
                  <a:txBody>
                    <a:bodyPr/>
                    <a:lstStyle/>
                    <a:p>
                      <a:r>
                        <a:rPr lang="en-GB" sz="2000" noProof="0"/>
                        <a:t>4</a:t>
                      </a:r>
                    </a:p>
                  </a:txBody>
                  <a:tcPr/>
                </a:tc>
                <a:tc>
                  <a:txBody>
                    <a:bodyPr/>
                    <a:lstStyle/>
                    <a:p>
                      <a:r>
                        <a:rPr lang="en-GB" sz="2000" noProof="0"/>
                        <a:t>5 (most expensive)</a:t>
                      </a:r>
                    </a:p>
                  </a:txBody>
                  <a:tcPr/>
                </a:tc>
                <a:tc>
                  <a:txBody>
                    <a:bodyPr/>
                    <a:lstStyle/>
                    <a:p>
                      <a:r>
                        <a:rPr lang="en-GB" sz="2000" noProof="0"/>
                        <a:t>2</a:t>
                      </a:r>
                    </a:p>
                  </a:txBody>
                  <a:tcPr/>
                </a:tc>
                <a:tc>
                  <a:txBody>
                    <a:bodyPr/>
                    <a:lstStyle/>
                    <a:p>
                      <a:r>
                        <a:rPr lang="en-GB" sz="2000" noProof="0"/>
                        <a:t>1</a:t>
                      </a:r>
                    </a:p>
                  </a:txBody>
                  <a:tcPr/>
                </a:tc>
                <a:extLst>
                  <a:ext uri="{0D108BD9-81ED-4DB2-BD59-A6C34878D82A}">
                    <a16:rowId xmlns:a16="http://schemas.microsoft.com/office/drawing/2014/main" val="10004"/>
                  </a:ext>
                </a:extLst>
              </a:tr>
              <a:tr h="470274">
                <a:tc>
                  <a:txBody>
                    <a:bodyPr/>
                    <a:lstStyle/>
                    <a:p>
                      <a:r>
                        <a:rPr lang="en-GB" sz="2000" noProof="0"/>
                        <a:t>Route flexibility</a:t>
                      </a:r>
                    </a:p>
                  </a:txBody>
                  <a:tcPr/>
                </a:tc>
                <a:tc>
                  <a:txBody>
                    <a:bodyPr/>
                    <a:lstStyle/>
                    <a:p>
                      <a:r>
                        <a:rPr lang="en-GB" sz="2000" noProof="0"/>
                        <a:t>1</a:t>
                      </a:r>
                    </a:p>
                  </a:txBody>
                  <a:tcPr/>
                </a:tc>
                <a:tc>
                  <a:txBody>
                    <a:bodyPr/>
                    <a:lstStyle/>
                    <a:p>
                      <a:r>
                        <a:rPr lang="en-GB" sz="2000" noProof="0"/>
                        <a:t>2</a:t>
                      </a:r>
                    </a:p>
                  </a:txBody>
                  <a:tcPr/>
                </a:tc>
                <a:tc>
                  <a:txBody>
                    <a:bodyPr/>
                    <a:lstStyle/>
                    <a:p>
                      <a:r>
                        <a:rPr lang="en-GB" sz="2000" noProof="0"/>
                        <a:t>3</a:t>
                      </a:r>
                    </a:p>
                  </a:txBody>
                  <a:tcPr/>
                </a:tc>
                <a:tc>
                  <a:txBody>
                    <a:bodyPr/>
                    <a:lstStyle/>
                    <a:p>
                      <a:r>
                        <a:rPr lang="en-GB" sz="2000" noProof="0"/>
                        <a:t>4</a:t>
                      </a:r>
                    </a:p>
                  </a:txBody>
                  <a:tcPr/>
                </a:tc>
                <a:tc>
                  <a:txBody>
                    <a:bodyPr/>
                    <a:lstStyle/>
                    <a:p>
                      <a:r>
                        <a:rPr lang="en-GB" sz="2000" noProof="0" dirty="0"/>
                        <a:t>5</a:t>
                      </a:r>
                    </a:p>
                  </a:txBody>
                  <a:tcPr/>
                </a:tc>
                <a:extLst>
                  <a:ext uri="{0D108BD9-81ED-4DB2-BD59-A6C34878D82A}">
                    <a16:rowId xmlns:a16="http://schemas.microsoft.com/office/drawing/2014/main" val="10005"/>
                  </a:ext>
                </a:extLst>
              </a:tr>
            </a:tbl>
          </a:graphicData>
        </a:graphic>
      </p:graphicFrame>
      <p:sp>
        <p:nvSpPr>
          <p:cNvPr id="5" name="TextBox 4"/>
          <p:cNvSpPr txBox="1"/>
          <p:nvPr/>
        </p:nvSpPr>
        <p:spPr>
          <a:xfrm>
            <a:off x="1682151" y="5771072"/>
            <a:ext cx="1163780" cy="369332"/>
          </a:xfrm>
          <a:prstGeom prst="rect">
            <a:avLst/>
          </a:prstGeom>
          <a:noFill/>
        </p:spPr>
        <p:txBody>
          <a:bodyPr wrap="none" rtlCol="0">
            <a:spAutoFit/>
          </a:bodyPr>
          <a:lstStyle/>
          <a:p>
            <a:r>
              <a:rPr lang="en-GB"/>
              <a:t>(Scale 1-5)</a:t>
            </a:r>
          </a:p>
        </p:txBody>
      </p:sp>
      <p:sp>
        <p:nvSpPr>
          <p:cNvPr id="3" name="TextBox 2">
            <a:extLst>
              <a:ext uri="{FF2B5EF4-FFF2-40B4-BE49-F238E27FC236}">
                <a16:creationId xmlns:a16="http://schemas.microsoft.com/office/drawing/2014/main" id="{61100321-CF98-A04F-9793-8640E4DC8874}"/>
              </a:ext>
            </a:extLst>
          </p:cNvPr>
          <p:cNvSpPr txBox="1"/>
          <p:nvPr/>
        </p:nvSpPr>
        <p:spPr>
          <a:xfrm>
            <a:off x="9443545" y="5863405"/>
            <a:ext cx="3205655" cy="276999"/>
          </a:xfrm>
          <a:prstGeom prst="rect">
            <a:avLst/>
          </a:prstGeom>
          <a:noFill/>
        </p:spPr>
        <p:txBody>
          <a:bodyPr wrap="square" rtlCol="0">
            <a:spAutoFit/>
          </a:bodyPr>
          <a:lstStyle/>
          <a:p>
            <a:r>
              <a:rPr lang="en-GB" sz="1200" dirty="0"/>
              <a:t>(Wall, Rees, 2004)</a:t>
            </a:r>
          </a:p>
        </p:txBody>
      </p:sp>
    </p:spTree>
    <p:extLst>
      <p:ext uri="{BB962C8B-B14F-4D97-AF65-F5344CB8AC3E}">
        <p14:creationId xmlns:p14="http://schemas.microsoft.com/office/powerpoint/2010/main" val="2332699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430" y="119658"/>
            <a:ext cx="9966960" cy="1229598"/>
          </a:xfrm>
        </p:spPr>
        <p:txBody>
          <a:bodyPr/>
          <a:lstStyle/>
          <a:p>
            <a:r>
              <a:rPr lang="nl-NL" dirty="0"/>
              <a:t>CO</a:t>
            </a:r>
            <a:r>
              <a:rPr lang="nl-NL" baseline="-25000" dirty="0"/>
              <a:t>2</a:t>
            </a:r>
            <a:r>
              <a:rPr lang="nl-NL" dirty="0"/>
              <a:t> </a:t>
            </a:r>
            <a:r>
              <a:rPr lang="nl-NL" dirty="0" err="1"/>
              <a:t>Emissions</a:t>
            </a:r>
            <a:endParaRPr lang="en-GB" dirty="0"/>
          </a:p>
        </p:txBody>
      </p:sp>
      <p:sp>
        <p:nvSpPr>
          <p:cNvPr id="6" name="TextBox 5"/>
          <p:cNvSpPr txBox="1"/>
          <p:nvPr/>
        </p:nvSpPr>
        <p:spPr>
          <a:xfrm>
            <a:off x="7189425" y="5468342"/>
            <a:ext cx="2545080" cy="369332"/>
          </a:xfrm>
          <a:prstGeom prst="rect">
            <a:avLst/>
          </a:prstGeom>
          <a:noFill/>
        </p:spPr>
        <p:txBody>
          <a:bodyPr wrap="square" rtlCol="0">
            <a:spAutoFit/>
          </a:bodyPr>
          <a:lstStyle/>
          <a:p>
            <a:r>
              <a:rPr lang="nl-NL" dirty="0"/>
              <a:t>Source: </a:t>
            </a:r>
            <a:r>
              <a:rPr lang="nl-NL" dirty="0" err="1"/>
              <a:t>Pyscg</a:t>
            </a:r>
            <a:r>
              <a:rPr lang="nl-NL" dirty="0"/>
              <a:t> </a:t>
            </a:r>
            <a:r>
              <a:rPr lang="nl-NL" dirty="0" err="1"/>
              <a:t>Org</a:t>
            </a:r>
            <a:r>
              <a:rPr lang="nl-NL" dirty="0"/>
              <a:t> 2010</a:t>
            </a:r>
            <a:endParaRPr lang="en-GB" dirty="0"/>
          </a:p>
        </p:txBody>
      </p:sp>
      <p:pic>
        <p:nvPicPr>
          <p:cNvPr id="8" name="Picture 7"/>
          <p:cNvPicPr>
            <a:picLocks noChangeAspect="1"/>
          </p:cNvPicPr>
          <p:nvPr/>
        </p:nvPicPr>
        <p:blipFill>
          <a:blip r:embed="rId3"/>
          <a:stretch>
            <a:fillRect/>
          </a:stretch>
        </p:blipFill>
        <p:spPr>
          <a:xfrm>
            <a:off x="7189425" y="1027906"/>
            <a:ext cx="4164375" cy="4146987"/>
          </a:xfrm>
          <a:prstGeom prst="rect">
            <a:avLst/>
          </a:prstGeom>
        </p:spPr>
      </p:pic>
      <p:pic>
        <p:nvPicPr>
          <p:cNvPr id="9" name="Picture 8"/>
          <p:cNvPicPr>
            <a:picLocks noChangeAspect="1"/>
          </p:cNvPicPr>
          <p:nvPr/>
        </p:nvPicPr>
        <p:blipFill>
          <a:blip r:embed="rId4"/>
          <a:stretch>
            <a:fillRect/>
          </a:stretch>
        </p:blipFill>
        <p:spPr>
          <a:xfrm>
            <a:off x="223430" y="1027906"/>
            <a:ext cx="6965995" cy="3100003"/>
          </a:xfrm>
          <a:prstGeom prst="rect">
            <a:avLst/>
          </a:prstGeom>
        </p:spPr>
      </p:pic>
      <p:sp>
        <p:nvSpPr>
          <p:cNvPr id="10" name="TextBox 9"/>
          <p:cNvSpPr txBox="1"/>
          <p:nvPr/>
        </p:nvSpPr>
        <p:spPr>
          <a:xfrm>
            <a:off x="223430" y="4428793"/>
            <a:ext cx="2545080" cy="369332"/>
          </a:xfrm>
          <a:prstGeom prst="rect">
            <a:avLst/>
          </a:prstGeom>
          <a:noFill/>
        </p:spPr>
        <p:txBody>
          <a:bodyPr wrap="square" rtlCol="0">
            <a:spAutoFit/>
          </a:bodyPr>
          <a:lstStyle/>
          <a:p>
            <a:r>
              <a:rPr lang="nl-NL" dirty="0"/>
              <a:t>Source: ICS 2019</a:t>
            </a:r>
            <a:endParaRPr lang="en-GB" dirty="0"/>
          </a:p>
        </p:txBody>
      </p:sp>
    </p:spTree>
    <p:extLst>
      <p:ext uri="{BB962C8B-B14F-4D97-AF65-F5344CB8AC3E}">
        <p14:creationId xmlns:p14="http://schemas.microsoft.com/office/powerpoint/2010/main" val="3986770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39056"/>
          </a:xfrm>
        </p:spPr>
        <p:txBody>
          <a:bodyPr/>
          <a:lstStyle/>
          <a:p>
            <a:r>
              <a:rPr lang="en-GB" dirty="0"/>
              <a:t>Impacts of Transportation Mode</a:t>
            </a:r>
          </a:p>
        </p:txBody>
      </p:sp>
      <p:graphicFrame>
        <p:nvGraphicFramePr>
          <p:cNvPr id="4" name="Diagramm 3">
            <a:extLst>
              <a:ext uri="{FF2B5EF4-FFF2-40B4-BE49-F238E27FC236}">
                <a16:creationId xmlns:a16="http://schemas.microsoft.com/office/drawing/2014/main" id="{70FDEE60-F0C3-4565-A894-26D46F0763F6}"/>
              </a:ext>
            </a:extLst>
          </p:cNvPr>
          <p:cNvGraphicFramePr/>
          <p:nvPr>
            <p:extLst>
              <p:ext uri="{D42A27DB-BD31-4B8C-83A1-F6EECF244321}">
                <p14:modId xmlns:p14="http://schemas.microsoft.com/office/powerpoint/2010/main" val="199369411"/>
              </p:ext>
            </p:extLst>
          </p:nvPr>
        </p:nvGraphicFramePr>
        <p:xfrm>
          <a:off x="538620" y="1368178"/>
          <a:ext cx="10515600" cy="4694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61100321-CF98-A04F-9793-8640E4DC8874}"/>
              </a:ext>
            </a:extLst>
          </p:cNvPr>
          <p:cNvSpPr txBox="1"/>
          <p:nvPr/>
        </p:nvSpPr>
        <p:spPr>
          <a:xfrm>
            <a:off x="8483425" y="5785598"/>
            <a:ext cx="3205655" cy="276999"/>
          </a:xfrm>
          <a:prstGeom prst="rect">
            <a:avLst/>
          </a:prstGeom>
          <a:noFill/>
        </p:spPr>
        <p:txBody>
          <a:bodyPr wrap="square" rtlCol="0">
            <a:spAutoFit/>
          </a:bodyPr>
          <a:lstStyle/>
          <a:p>
            <a:r>
              <a:rPr lang="en-GB" sz="1200" dirty="0"/>
              <a:t>(Wall, Rees, 2004)</a:t>
            </a:r>
          </a:p>
        </p:txBody>
      </p:sp>
    </p:spTree>
    <p:extLst>
      <p:ext uri="{BB962C8B-B14F-4D97-AF65-F5344CB8AC3E}">
        <p14:creationId xmlns:p14="http://schemas.microsoft.com/office/powerpoint/2010/main" val="3613802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64670"/>
            <a:ext cx="10515600" cy="583781"/>
          </a:xfrm>
        </p:spPr>
        <p:txBody>
          <a:bodyPr>
            <a:noAutofit/>
          </a:bodyPr>
          <a:lstStyle/>
          <a:p>
            <a:r>
              <a:rPr lang="en-GB" dirty="0"/>
              <a:t>Inventory Costs</a:t>
            </a:r>
          </a:p>
        </p:txBody>
      </p:sp>
      <p:pic>
        <p:nvPicPr>
          <p:cNvPr id="4" name="Picture 3"/>
          <p:cNvPicPr>
            <a:picLocks noChangeAspect="1"/>
          </p:cNvPicPr>
          <p:nvPr/>
        </p:nvPicPr>
        <p:blipFill>
          <a:blip r:embed="rId2"/>
          <a:stretch>
            <a:fillRect/>
          </a:stretch>
        </p:blipFill>
        <p:spPr>
          <a:xfrm>
            <a:off x="460751" y="2584185"/>
            <a:ext cx="2987299" cy="3609145"/>
          </a:xfrm>
          <a:prstGeom prst="rect">
            <a:avLst/>
          </a:prstGeom>
        </p:spPr>
      </p:pic>
      <p:graphicFrame>
        <p:nvGraphicFramePr>
          <p:cNvPr id="7" name="Inhaltsplatzhalter 6">
            <a:extLst>
              <a:ext uri="{FF2B5EF4-FFF2-40B4-BE49-F238E27FC236}">
                <a16:creationId xmlns:a16="http://schemas.microsoft.com/office/drawing/2014/main" id="{8728F799-1B1A-4ADC-9D83-308BAB12DC40}"/>
              </a:ext>
            </a:extLst>
          </p:cNvPr>
          <p:cNvGraphicFramePr>
            <a:graphicFrameLocks noGrp="1"/>
          </p:cNvGraphicFramePr>
          <p:nvPr>
            <p:ph idx="1"/>
            <p:extLst>
              <p:ext uri="{D42A27DB-BD31-4B8C-83A1-F6EECF244321}">
                <p14:modId xmlns:p14="http://schemas.microsoft.com/office/powerpoint/2010/main" val="3715057117"/>
              </p:ext>
            </p:extLst>
          </p:nvPr>
        </p:nvGraphicFramePr>
        <p:xfrm>
          <a:off x="460751" y="1245584"/>
          <a:ext cx="11270498" cy="51361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61100321-CF98-A04F-9793-8640E4DC8874}"/>
              </a:ext>
            </a:extLst>
          </p:cNvPr>
          <p:cNvSpPr txBox="1"/>
          <p:nvPr/>
        </p:nvSpPr>
        <p:spPr>
          <a:xfrm>
            <a:off x="8336869" y="731520"/>
            <a:ext cx="3205655" cy="276999"/>
          </a:xfrm>
          <a:prstGeom prst="rect">
            <a:avLst/>
          </a:prstGeom>
          <a:noFill/>
        </p:spPr>
        <p:txBody>
          <a:bodyPr wrap="square" rtlCol="0">
            <a:spAutoFit/>
          </a:bodyPr>
          <a:lstStyle/>
          <a:p>
            <a:r>
              <a:rPr lang="en-GB" sz="1200" dirty="0"/>
              <a:t>(</a:t>
            </a:r>
            <a:r>
              <a:rPr lang="en-GB" sz="1200" dirty="0" err="1"/>
              <a:t>Wall&amp;Rees</a:t>
            </a:r>
            <a:r>
              <a:rPr lang="en-GB" sz="1200" dirty="0"/>
              <a:t>, International Business)</a:t>
            </a:r>
          </a:p>
        </p:txBody>
      </p:sp>
    </p:spTree>
    <p:extLst>
      <p:ext uri="{BB962C8B-B14F-4D97-AF65-F5344CB8AC3E}">
        <p14:creationId xmlns:p14="http://schemas.microsoft.com/office/powerpoint/2010/main" val="16298759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 INTENSE.potx [Read-Only]" id="{67731750-6321-4A90-A94C-02E987A9730C}" vid="{9BEC77DD-7591-4F4B-81ED-A07F5699343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 - INTENSE</Template>
  <TotalTime>0</TotalTime>
  <Words>2068</Words>
  <Application>Microsoft Office PowerPoint</Application>
  <PresentationFormat>Breitbild</PresentationFormat>
  <Paragraphs>335</Paragraphs>
  <Slides>28</Slides>
  <Notes>12</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28</vt:i4>
      </vt:variant>
    </vt:vector>
  </HeadingPairs>
  <TitlesOfParts>
    <vt:vector size="34" baseType="lpstr">
      <vt:lpstr>Arial</vt:lpstr>
      <vt:lpstr>Calibri</vt:lpstr>
      <vt:lpstr>Calibri Regular</vt:lpstr>
      <vt:lpstr>Cambria Math</vt:lpstr>
      <vt:lpstr>Wingdings</vt:lpstr>
      <vt:lpstr>Office Theme</vt:lpstr>
      <vt:lpstr>C1.4.2. Logistics Plan</vt:lpstr>
      <vt:lpstr>Learning Objectives</vt:lpstr>
      <vt:lpstr>What is logistics?</vt:lpstr>
      <vt:lpstr>The Elements of the Marketing Mix for International Companies</vt:lpstr>
      <vt:lpstr>Advantages and Disadvantages of Different Modes of Transportation </vt:lpstr>
      <vt:lpstr>The Relative Performance of Each Mode of Transport </vt:lpstr>
      <vt:lpstr>CO2 Emissions</vt:lpstr>
      <vt:lpstr>Impacts of Transportation Mode</vt:lpstr>
      <vt:lpstr>Inventory Costs</vt:lpstr>
      <vt:lpstr>Stock Carrying/Holding Costs</vt:lpstr>
      <vt:lpstr>Economic Order Quantity</vt:lpstr>
      <vt:lpstr>Reorder Point/Order Level in Warehouse: </vt:lpstr>
      <vt:lpstr>The Importance of Safety Stock</vt:lpstr>
      <vt:lpstr>Short Assignment 1.</vt:lpstr>
      <vt:lpstr>Short Assignment 2.</vt:lpstr>
      <vt:lpstr>Short Assignment 3.</vt:lpstr>
      <vt:lpstr>Centralised versus Decentralised Inventory</vt:lpstr>
      <vt:lpstr>PowerPoint-Präsentation</vt:lpstr>
      <vt:lpstr>Supply Market Research</vt:lpstr>
      <vt:lpstr> Subjects of Supply Market Research </vt:lpstr>
      <vt:lpstr>Where to find information?</vt:lpstr>
      <vt:lpstr>Electronic Sources of Supply Market Information (e-marketplaces) Van Weele</vt:lpstr>
      <vt:lpstr>Electronic Sources of Supply Market Information (e-marketplaces)</vt:lpstr>
      <vt:lpstr>Summary</vt:lpstr>
      <vt:lpstr>Learning Objectives</vt:lpstr>
      <vt:lpstr>Self-Study</vt:lpstr>
      <vt:lpstr>Assignment</vt:lpstr>
      <vt:lpstr>References</vt:lpstr>
    </vt:vector>
  </TitlesOfParts>
  <Company>Turun ammattikorkeakoulu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Logistics Plan</dc:title>
  <dc:creator>Rantanen Helena</dc:creator>
  <cp:lastModifiedBy>Tine</cp:lastModifiedBy>
  <cp:revision>96</cp:revision>
  <dcterms:created xsi:type="dcterms:W3CDTF">2017-05-24T07:09:31Z</dcterms:created>
  <dcterms:modified xsi:type="dcterms:W3CDTF">2019-09-27T16:05:53Z</dcterms:modified>
</cp:coreProperties>
</file>