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48" r:id="rId2"/>
    <p:sldId id="549" r:id="rId3"/>
    <p:sldId id="492" r:id="rId4"/>
    <p:sldId id="493" r:id="rId5"/>
    <p:sldId id="389" r:id="rId6"/>
    <p:sldId id="416" r:id="rId7"/>
    <p:sldId id="491" r:id="rId8"/>
    <p:sldId id="405" r:id="rId9"/>
    <p:sldId id="552" r:id="rId10"/>
    <p:sldId id="395" r:id="rId11"/>
    <p:sldId id="397" r:id="rId12"/>
    <p:sldId id="398" r:id="rId13"/>
    <p:sldId id="399" r:id="rId14"/>
    <p:sldId id="408" r:id="rId15"/>
    <p:sldId id="478" r:id="rId16"/>
    <p:sldId id="479" r:id="rId17"/>
    <p:sldId id="480" r:id="rId18"/>
    <p:sldId id="475" r:id="rId19"/>
    <p:sldId id="476" r:id="rId20"/>
    <p:sldId id="477" r:id="rId21"/>
    <p:sldId id="481" r:id="rId22"/>
    <p:sldId id="482" r:id="rId23"/>
    <p:sldId id="483" r:id="rId24"/>
    <p:sldId id="484" r:id="rId25"/>
    <p:sldId id="485" r:id="rId26"/>
    <p:sldId id="487" r:id="rId27"/>
    <p:sldId id="550" r:id="rId28"/>
    <p:sldId id="553" r:id="rId29"/>
    <p:sldId id="554" r:id="rId3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6" autoAdjust="0"/>
    <p:restoredTop sz="85067" autoAdjust="0"/>
  </p:normalViewPr>
  <p:slideViewPr>
    <p:cSldViewPr snapToGrid="0">
      <p:cViewPr varScale="1">
        <p:scale>
          <a:sx n="58" d="100"/>
          <a:sy n="58" d="100"/>
        </p:scale>
        <p:origin x="804" y="66"/>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hyperlink" Target="http://commons.wikimedia.org/wiki/File:4_icon.svg"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pngimg.com/download/14901" TargetMode="External"/><Relationship Id="rId1" Type="http://schemas.openxmlformats.org/officeDocument/2006/relationships/image" Target="../media/image18.png"/><Relationship Id="rId6" Type="http://schemas.openxmlformats.org/officeDocument/2006/relationships/hyperlink" Target="http://pngimg.com/download/15002" TargetMode="External"/><Relationship Id="rId5" Type="http://schemas.openxmlformats.org/officeDocument/2006/relationships/image" Target="../media/image20.png"/><Relationship Id="rId4" Type="http://schemas.openxmlformats.org/officeDocument/2006/relationships/hyperlink" Target="http://commons.wikimedia.org/wiki/File:2_number_black_and_white.svg"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commons.wikimedia.org/wiki/File:4_icon.svg"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pngimg.com/download/14901" TargetMode="External"/><Relationship Id="rId1" Type="http://schemas.openxmlformats.org/officeDocument/2006/relationships/image" Target="../media/image18.png"/><Relationship Id="rId6" Type="http://schemas.openxmlformats.org/officeDocument/2006/relationships/hyperlink" Target="http://pngimg.com/download/15002" TargetMode="External"/><Relationship Id="rId5" Type="http://schemas.openxmlformats.org/officeDocument/2006/relationships/image" Target="../media/image20.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DC9D7-FCF7-484D-B3A2-EAF2E079E537}" type="doc">
      <dgm:prSet loTypeId="urn:microsoft.com/office/officeart/2005/8/layout/arrow5" loCatId="relationship" qsTypeId="urn:microsoft.com/office/officeart/2005/8/quickstyle/simple3" qsCatId="simple" csTypeId="urn:microsoft.com/office/officeart/2005/8/colors/accent6_2" csCatId="accent6" phldr="1"/>
      <dgm:spPr/>
      <dgm:t>
        <a:bodyPr/>
        <a:lstStyle/>
        <a:p>
          <a:endParaRPr lang="de-DE"/>
        </a:p>
      </dgm:t>
    </dgm:pt>
    <dgm:pt modelId="{9AEE4C46-72FB-499E-9B62-DBADEA9CF4CB}">
      <dgm:prSet phldrT="[Text]"/>
      <dgm:spPr/>
      <dgm:t>
        <a:bodyPr/>
        <a:lstStyle/>
        <a:p>
          <a:r>
            <a:rPr lang="en-US" altLang="de-DE" b="0" i="0" dirty="0" err="1">
              <a:latin typeface="Calibri" panose="020F0502020204030204" pitchFamily="34" charset="0"/>
            </a:rPr>
            <a:t>Standardisation</a:t>
          </a:r>
          <a:endParaRPr lang="de-DE" dirty="0"/>
        </a:p>
      </dgm:t>
    </dgm:pt>
    <dgm:pt modelId="{AB83A8B1-B67A-4910-8655-9EC20DD3BB50}" type="parTrans" cxnId="{E62CFEC1-85EA-43EA-A142-CB40F780D406}">
      <dgm:prSet/>
      <dgm:spPr/>
      <dgm:t>
        <a:bodyPr/>
        <a:lstStyle/>
        <a:p>
          <a:endParaRPr lang="de-DE"/>
        </a:p>
      </dgm:t>
    </dgm:pt>
    <dgm:pt modelId="{7FF11223-C08E-4AB6-AD98-653C3A1789AA}" type="sibTrans" cxnId="{E62CFEC1-85EA-43EA-A142-CB40F780D406}">
      <dgm:prSet/>
      <dgm:spPr/>
      <dgm:t>
        <a:bodyPr/>
        <a:lstStyle/>
        <a:p>
          <a:endParaRPr lang="de-DE"/>
        </a:p>
      </dgm:t>
    </dgm:pt>
    <dgm:pt modelId="{6D6262E9-1855-4EB6-A94D-D03F889F5AE9}">
      <dgm:prSet/>
      <dgm:spPr/>
      <dgm:t>
        <a:bodyPr/>
        <a:lstStyle/>
        <a:p>
          <a:r>
            <a:rPr lang="en-US" altLang="de-DE" b="0" i="0" dirty="0">
              <a:latin typeface="Calibri" panose="020F0502020204030204" pitchFamily="34" charset="0"/>
            </a:rPr>
            <a:t>Developing </a:t>
          </a:r>
          <a:r>
            <a:rPr lang="en-US" altLang="de-DE" b="0" i="0" dirty="0" err="1">
              <a:latin typeface="Calibri" panose="020F0502020204030204" pitchFamily="34" charset="0"/>
            </a:rPr>
            <a:t>standardised</a:t>
          </a:r>
          <a:r>
            <a:rPr lang="en-US" altLang="de-DE" b="0" i="0" dirty="0">
              <a:latin typeface="Calibri" panose="020F0502020204030204" pitchFamily="34" charset="0"/>
            </a:rPr>
            <a:t> products marketed worldwide with a </a:t>
          </a:r>
          <a:r>
            <a:rPr lang="en-US" altLang="de-DE" b="0" i="0" dirty="0" err="1">
              <a:latin typeface="Calibri" panose="020F0502020204030204" pitchFamily="34" charset="0"/>
            </a:rPr>
            <a:t>standardised</a:t>
          </a:r>
          <a:r>
            <a:rPr lang="en-US" altLang="de-DE" b="0" i="0" dirty="0">
              <a:latin typeface="Calibri" panose="020F0502020204030204" pitchFamily="34" charset="0"/>
            </a:rPr>
            <a:t> marketing mix</a:t>
          </a:r>
        </a:p>
      </dgm:t>
    </dgm:pt>
    <dgm:pt modelId="{626C00F2-EFB3-4225-AA69-9C0444BA64F9}" type="parTrans" cxnId="{EA664934-74B7-45FA-9AE7-7AEE4397BED7}">
      <dgm:prSet/>
      <dgm:spPr/>
      <dgm:t>
        <a:bodyPr/>
        <a:lstStyle/>
        <a:p>
          <a:endParaRPr lang="de-DE"/>
        </a:p>
      </dgm:t>
    </dgm:pt>
    <dgm:pt modelId="{B47DBB36-9E73-4980-8F0A-10E5ABF6476F}" type="sibTrans" cxnId="{EA664934-74B7-45FA-9AE7-7AEE4397BED7}">
      <dgm:prSet/>
      <dgm:spPr/>
      <dgm:t>
        <a:bodyPr/>
        <a:lstStyle/>
        <a:p>
          <a:endParaRPr lang="de-DE"/>
        </a:p>
      </dgm:t>
    </dgm:pt>
    <dgm:pt modelId="{EEC903F3-F13F-4146-9220-F3A4A8EE0B9A}">
      <dgm:prSet/>
      <dgm:spPr/>
      <dgm:t>
        <a:bodyPr/>
        <a:lstStyle/>
        <a:p>
          <a:r>
            <a:rPr lang="en-US" altLang="de-DE" b="0" i="0" dirty="0">
              <a:latin typeface="Calibri" panose="020F0502020204030204" pitchFamily="34" charset="0"/>
            </a:rPr>
            <a:t>Essence of mass marketing</a:t>
          </a:r>
        </a:p>
      </dgm:t>
    </dgm:pt>
    <dgm:pt modelId="{1FB7F299-E8CE-4A65-BF3E-101379804BD7}" type="parTrans" cxnId="{25CD5AE6-8E51-41BD-8F3C-64A71FB96498}">
      <dgm:prSet/>
      <dgm:spPr/>
      <dgm:t>
        <a:bodyPr/>
        <a:lstStyle/>
        <a:p>
          <a:endParaRPr lang="de-DE"/>
        </a:p>
      </dgm:t>
    </dgm:pt>
    <dgm:pt modelId="{1DE79D40-A0F1-4662-9944-C1824609D0B3}" type="sibTrans" cxnId="{25CD5AE6-8E51-41BD-8F3C-64A71FB96498}">
      <dgm:prSet/>
      <dgm:spPr/>
      <dgm:t>
        <a:bodyPr/>
        <a:lstStyle/>
        <a:p>
          <a:endParaRPr lang="de-DE"/>
        </a:p>
      </dgm:t>
    </dgm:pt>
    <dgm:pt modelId="{6BEE0569-6680-4332-B719-A5861DAEE2C9}">
      <dgm:prSet/>
      <dgm:spPr/>
      <dgm:t>
        <a:bodyPr/>
        <a:lstStyle/>
        <a:p>
          <a:r>
            <a:rPr lang="en-US" altLang="de-DE" b="0" i="0" dirty="0">
              <a:latin typeface="Calibri" panose="020F0502020204030204" pitchFamily="34" charset="0"/>
            </a:rPr>
            <a:t>Adaptation (Global </a:t>
          </a:r>
          <a:r>
            <a:rPr lang="en-US" altLang="de-DE" b="0" i="0" dirty="0" err="1">
              <a:latin typeface="Calibri" panose="020F0502020204030204" pitchFamily="34" charset="0"/>
            </a:rPr>
            <a:t>Localisation</a:t>
          </a:r>
          <a:r>
            <a:rPr lang="en-US" altLang="de-DE" b="0" i="0" dirty="0">
              <a:latin typeface="Calibri" panose="020F0502020204030204" pitchFamily="34" charset="0"/>
            </a:rPr>
            <a:t>)</a:t>
          </a:r>
        </a:p>
      </dgm:t>
    </dgm:pt>
    <dgm:pt modelId="{2B7122E4-9DDA-4D16-AE0E-7CF476EA73EA}" type="parTrans" cxnId="{5D7D8B64-7002-4624-827D-5340D1A26CDE}">
      <dgm:prSet/>
      <dgm:spPr/>
      <dgm:t>
        <a:bodyPr/>
        <a:lstStyle/>
        <a:p>
          <a:endParaRPr lang="de-DE"/>
        </a:p>
      </dgm:t>
    </dgm:pt>
    <dgm:pt modelId="{6D3D4647-B002-41EA-BA9E-F606FD43023E}" type="sibTrans" cxnId="{5D7D8B64-7002-4624-827D-5340D1A26CDE}">
      <dgm:prSet/>
      <dgm:spPr/>
      <dgm:t>
        <a:bodyPr/>
        <a:lstStyle/>
        <a:p>
          <a:endParaRPr lang="de-DE"/>
        </a:p>
      </dgm:t>
    </dgm:pt>
    <dgm:pt modelId="{DCD0B9D8-247E-4A4B-BDCF-05017A9A028B}">
      <dgm:prSet/>
      <dgm:spPr/>
      <dgm:t>
        <a:bodyPr/>
        <a:lstStyle/>
        <a:p>
          <a:r>
            <a:rPr lang="en-US" altLang="de-DE" b="0" i="0" dirty="0">
              <a:latin typeface="Calibri" panose="020F0502020204030204" pitchFamily="34" charset="0"/>
            </a:rPr>
            <a:t>Mixing </a:t>
          </a:r>
          <a:r>
            <a:rPr lang="en-US" altLang="de-DE" b="0" i="0" dirty="0" err="1">
              <a:latin typeface="Calibri" panose="020F0502020204030204" pitchFamily="34" charset="0"/>
            </a:rPr>
            <a:t>standardisation</a:t>
          </a:r>
          <a:r>
            <a:rPr lang="en-US" altLang="de-DE" b="0" i="0" dirty="0">
              <a:latin typeface="Calibri" panose="020F0502020204030204" pitchFamily="34" charset="0"/>
            </a:rPr>
            <a:t> and </a:t>
          </a:r>
          <a:r>
            <a:rPr lang="en-US" altLang="de-DE" b="0" i="0" dirty="0" err="1">
              <a:latin typeface="Calibri" panose="020F0502020204030204" pitchFamily="34" charset="0"/>
            </a:rPr>
            <a:t>customisation</a:t>
          </a:r>
          <a:r>
            <a:rPr lang="en-US" altLang="de-DE" b="0" i="0" dirty="0">
              <a:latin typeface="Calibri" panose="020F0502020204030204" pitchFamily="34" charset="0"/>
            </a:rPr>
            <a:t> in a way that </a:t>
          </a:r>
          <a:r>
            <a:rPr lang="en-US" altLang="de-DE" b="0" i="0" dirty="0" err="1">
              <a:latin typeface="Calibri" panose="020F0502020204030204" pitchFamily="34" charset="0"/>
            </a:rPr>
            <a:t>minimises</a:t>
          </a:r>
          <a:r>
            <a:rPr lang="en-US" altLang="de-DE" b="0" i="0" dirty="0">
              <a:latin typeface="Calibri" panose="020F0502020204030204" pitchFamily="34" charset="0"/>
            </a:rPr>
            <a:t> costs while </a:t>
          </a:r>
          <a:r>
            <a:rPr lang="en-US" altLang="de-DE" b="0" i="0" dirty="0" err="1">
              <a:latin typeface="Calibri" panose="020F0502020204030204" pitchFamily="34" charset="0"/>
            </a:rPr>
            <a:t>maximising</a:t>
          </a:r>
          <a:r>
            <a:rPr lang="en-US" altLang="de-DE" b="0" i="0" dirty="0">
              <a:latin typeface="Calibri" panose="020F0502020204030204" pitchFamily="34" charset="0"/>
            </a:rPr>
            <a:t> satisfaction</a:t>
          </a:r>
        </a:p>
      </dgm:t>
    </dgm:pt>
    <dgm:pt modelId="{16993F9A-DB13-4AF1-9CB9-F34B5CC8A488}" type="parTrans" cxnId="{B4C6B5BE-9BDB-496B-98B7-76EEF1E7013B}">
      <dgm:prSet/>
      <dgm:spPr/>
      <dgm:t>
        <a:bodyPr/>
        <a:lstStyle/>
        <a:p>
          <a:endParaRPr lang="de-DE"/>
        </a:p>
      </dgm:t>
    </dgm:pt>
    <dgm:pt modelId="{08A89CAE-0C78-449A-8064-B187B6C7D3B6}" type="sibTrans" cxnId="{B4C6B5BE-9BDB-496B-98B7-76EEF1E7013B}">
      <dgm:prSet/>
      <dgm:spPr/>
      <dgm:t>
        <a:bodyPr/>
        <a:lstStyle/>
        <a:p>
          <a:endParaRPr lang="de-DE"/>
        </a:p>
      </dgm:t>
    </dgm:pt>
    <dgm:pt modelId="{40AA1849-7BB4-4478-949B-A3613172A0FA}">
      <dgm:prSet/>
      <dgm:spPr/>
      <dgm:t>
        <a:bodyPr/>
        <a:lstStyle/>
        <a:p>
          <a:r>
            <a:rPr lang="en-US" altLang="de-DE" b="0" i="0" dirty="0">
              <a:latin typeface="Calibri" panose="020F0502020204030204" pitchFamily="34" charset="0"/>
            </a:rPr>
            <a:t>Think globally, act locally!</a:t>
          </a:r>
        </a:p>
      </dgm:t>
    </dgm:pt>
    <dgm:pt modelId="{D2FC188E-2168-4B63-B6DB-3D87E534F478}" type="parTrans" cxnId="{A06EEDA5-3075-4D68-B735-1722FE241CDA}">
      <dgm:prSet/>
      <dgm:spPr/>
      <dgm:t>
        <a:bodyPr/>
        <a:lstStyle/>
        <a:p>
          <a:endParaRPr lang="de-DE"/>
        </a:p>
      </dgm:t>
    </dgm:pt>
    <dgm:pt modelId="{3A6DCCF8-BBA6-4B56-9D45-0FA77E88A6C8}" type="sibTrans" cxnId="{A06EEDA5-3075-4D68-B735-1722FE241CDA}">
      <dgm:prSet/>
      <dgm:spPr/>
      <dgm:t>
        <a:bodyPr/>
        <a:lstStyle/>
        <a:p>
          <a:endParaRPr lang="de-DE"/>
        </a:p>
      </dgm:t>
    </dgm:pt>
    <dgm:pt modelId="{566EBC07-7268-4E5C-94B7-F321D753D2F2}" type="pres">
      <dgm:prSet presAssocID="{E0CDC9D7-FCF7-484D-B3A2-EAF2E079E537}" presName="diagram" presStyleCnt="0">
        <dgm:presLayoutVars>
          <dgm:dir/>
          <dgm:resizeHandles val="exact"/>
        </dgm:presLayoutVars>
      </dgm:prSet>
      <dgm:spPr/>
    </dgm:pt>
    <dgm:pt modelId="{85CE0720-26C0-47F7-8272-FB334913EFAA}" type="pres">
      <dgm:prSet presAssocID="{9AEE4C46-72FB-499E-9B62-DBADEA9CF4CB}" presName="arrow" presStyleLbl="node1" presStyleIdx="0" presStyleCnt="2">
        <dgm:presLayoutVars>
          <dgm:bulletEnabled val="1"/>
        </dgm:presLayoutVars>
      </dgm:prSet>
      <dgm:spPr/>
    </dgm:pt>
    <dgm:pt modelId="{A9C68B39-F828-4172-B801-04FD80008E84}" type="pres">
      <dgm:prSet presAssocID="{6BEE0569-6680-4332-B719-A5861DAEE2C9}" presName="arrow" presStyleLbl="node1" presStyleIdx="1" presStyleCnt="2">
        <dgm:presLayoutVars>
          <dgm:bulletEnabled val="1"/>
        </dgm:presLayoutVars>
      </dgm:prSet>
      <dgm:spPr/>
    </dgm:pt>
  </dgm:ptLst>
  <dgm:cxnLst>
    <dgm:cxn modelId="{3A262401-D850-443C-B59A-4C9708066897}" type="presOf" srcId="{DCD0B9D8-247E-4A4B-BDCF-05017A9A028B}" destId="{A9C68B39-F828-4172-B801-04FD80008E84}" srcOrd="0" destOrd="1" presId="urn:microsoft.com/office/officeart/2005/8/layout/arrow5"/>
    <dgm:cxn modelId="{89C9B31F-80B0-4DDB-9E39-8DBDFFC058E9}" type="presOf" srcId="{6BEE0569-6680-4332-B719-A5861DAEE2C9}" destId="{A9C68B39-F828-4172-B801-04FD80008E84}" srcOrd="0" destOrd="0" presId="urn:microsoft.com/office/officeart/2005/8/layout/arrow5"/>
    <dgm:cxn modelId="{A91DFF33-F468-4993-B032-3BE3BD3FAC5B}" type="presOf" srcId="{40AA1849-7BB4-4478-949B-A3613172A0FA}" destId="{A9C68B39-F828-4172-B801-04FD80008E84}" srcOrd="0" destOrd="2" presId="urn:microsoft.com/office/officeart/2005/8/layout/arrow5"/>
    <dgm:cxn modelId="{EA664934-74B7-45FA-9AE7-7AEE4397BED7}" srcId="{9AEE4C46-72FB-499E-9B62-DBADEA9CF4CB}" destId="{6D6262E9-1855-4EB6-A94D-D03F889F5AE9}" srcOrd="0" destOrd="0" parTransId="{626C00F2-EFB3-4225-AA69-9C0444BA64F9}" sibTransId="{B47DBB36-9E73-4980-8F0A-10E5ABF6476F}"/>
    <dgm:cxn modelId="{5D7D8B64-7002-4624-827D-5340D1A26CDE}" srcId="{E0CDC9D7-FCF7-484D-B3A2-EAF2E079E537}" destId="{6BEE0569-6680-4332-B719-A5861DAEE2C9}" srcOrd="1" destOrd="0" parTransId="{2B7122E4-9DDA-4D16-AE0E-7CF476EA73EA}" sibTransId="{6D3D4647-B002-41EA-BA9E-F606FD43023E}"/>
    <dgm:cxn modelId="{AFB7A297-C7F7-4EA6-BBE0-34FAF5533E80}" type="presOf" srcId="{9AEE4C46-72FB-499E-9B62-DBADEA9CF4CB}" destId="{85CE0720-26C0-47F7-8272-FB334913EFAA}" srcOrd="0" destOrd="0" presId="urn:microsoft.com/office/officeart/2005/8/layout/arrow5"/>
    <dgm:cxn modelId="{A06EEDA5-3075-4D68-B735-1722FE241CDA}" srcId="{6BEE0569-6680-4332-B719-A5861DAEE2C9}" destId="{40AA1849-7BB4-4478-949B-A3613172A0FA}" srcOrd="1" destOrd="0" parTransId="{D2FC188E-2168-4B63-B6DB-3D87E534F478}" sibTransId="{3A6DCCF8-BBA6-4B56-9D45-0FA77E88A6C8}"/>
    <dgm:cxn modelId="{ECC888AC-15AA-4C4F-BBAA-C589F4C6F7BD}" type="presOf" srcId="{6D6262E9-1855-4EB6-A94D-D03F889F5AE9}" destId="{85CE0720-26C0-47F7-8272-FB334913EFAA}" srcOrd="0" destOrd="1" presId="urn:microsoft.com/office/officeart/2005/8/layout/arrow5"/>
    <dgm:cxn modelId="{B4C6B5BE-9BDB-496B-98B7-76EEF1E7013B}" srcId="{6BEE0569-6680-4332-B719-A5861DAEE2C9}" destId="{DCD0B9D8-247E-4A4B-BDCF-05017A9A028B}" srcOrd="0" destOrd="0" parTransId="{16993F9A-DB13-4AF1-9CB9-F34B5CC8A488}" sibTransId="{08A89CAE-0C78-449A-8064-B187B6C7D3B6}"/>
    <dgm:cxn modelId="{E62CFEC1-85EA-43EA-A142-CB40F780D406}" srcId="{E0CDC9D7-FCF7-484D-B3A2-EAF2E079E537}" destId="{9AEE4C46-72FB-499E-9B62-DBADEA9CF4CB}" srcOrd="0" destOrd="0" parTransId="{AB83A8B1-B67A-4910-8655-9EC20DD3BB50}" sibTransId="{7FF11223-C08E-4AB6-AD98-653C3A1789AA}"/>
    <dgm:cxn modelId="{25CD5AE6-8E51-41BD-8F3C-64A71FB96498}" srcId="{9AEE4C46-72FB-499E-9B62-DBADEA9CF4CB}" destId="{EEC903F3-F13F-4146-9220-F3A4A8EE0B9A}" srcOrd="1" destOrd="0" parTransId="{1FB7F299-E8CE-4A65-BF3E-101379804BD7}" sibTransId="{1DE79D40-A0F1-4662-9944-C1824609D0B3}"/>
    <dgm:cxn modelId="{5AA8DBED-CF66-4F90-9298-EAC9A0C025CD}" type="presOf" srcId="{E0CDC9D7-FCF7-484D-B3A2-EAF2E079E537}" destId="{566EBC07-7268-4E5C-94B7-F321D753D2F2}" srcOrd="0" destOrd="0" presId="urn:microsoft.com/office/officeart/2005/8/layout/arrow5"/>
    <dgm:cxn modelId="{461E12F3-9FD1-455D-95FE-7005AC76AF2E}" type="presOf" srcId="{EEC903F3-F13F-4146-9220-F3A4A8EE0B9A}" destId="{85CE0720-26C0-47F7-8272-FB334913EFAA}" srcOrd="0" destOrd="2" presId="urn:microsoft.com/office/officeart/2005/8/layout/arrow5"/>
    <dgm:cxn modelId="{467E1038-3BD2-438C-B65A-CAA2D532673D}" type="presParOf" srcId="{566EBC07-7268-4E5C-94B7-F321D753D2F2}" destId="{85CE0720-26C0-47F7-8272-FB334913EFAA}" srcOrd="0" destOrd="0" presId="urn:microsoft.com/office/officeart/2005/8/layout/arrow5"/>
    <dgm:cxn modelId="{7340EB1A-E8C8-4D7D-90E9-2DECDEC3C02C}" type="presParOf" srcId="{566EBC07-7268-4E5C-94B7-F321D753D2F2}" destId="{A9C68B39-F828-4172-B801-04FD80008E8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98559-AD3C-463C-9EEE-2F95FF1D87F6}" type="doc">
      <dgm:prSet loTypeId="urn:microsoft.com/office/officeart/2005/8/layout/hProcess11" loCatId="process" qsTypeId="urn:microsoft.com/office/officeart/2005/8/quickstyle/simple1" qsCatId="simple" csTypeId="urn:microsoft.com/office/officeart/2005/8/colors/accent6_5" csCatId="accent6" phldr="1"/>
      <dgm:spPr/>
      <dgm:t>
        <a:bodyPr/>
        <a:lstStyle/>
        <a:p>
          <a:endParaRPr lang="de-DE"/>
        </a:p>
      </dgm:t>
    </dgm:pt>
    <dgm:pt modelId="{C6820029-FE02-4B8F-A99F-B65326ADE229}">
      <dgm:prSet phldrT="[Text]"/>
      <dgm:spPr/>
      <dgm:t>
        <a:bodyPr/>
        <a:lstStyle/>
        <a:p>
          <a:pPr>
            <a:buFont typeface="Verdana" panose="020B0604030504040204" pitchFamily="34" charset="0"/>
            <a:buAutoNum type="arabicPeriod"/>
          </a:pPr>
          <a:r>
            <a:rPr lang="en-US" altLang="de-DE" b="0" i="0" dirty="0">
              <a:latin typeface="Calibri" panose="020F0502020204030204" pitchFamily="34" charset="0"/>
            </a:rPr>
            <a:t>Domestic Marketing (ethnocentric orientation)</a:t>
          </a:r>
          <a:endParaRPr lang="de-DE" dirty="0"/>
        </a:p>
      </dgm:t>
    </dgm:pt>
    <dgm:pt modelId="{CC6C2CFB-41D8-498F-B45D-F8085A3E930C}" type="parTrans" cxnId="{170B5BDA-5BB9-4443-B8CD-1ABC944E37BC}">
      <dgm:prSet/>
      <dgm:spPr/>
      <dgm:t>
        <a:bodyPr/>
        <a:lstStyle/>
        <a:p>
          <a:endParaRPr lang="de-DE"/>
        </a:p>
      </dgm:t>
    </dgm:pt>
    <dgm:pt modelId="{1F59B6B8-CE1D-4D1A-815A-C421D9A7A6E5}" type="sibTrans" cxnId="{170B5BDA-5BB9-4443-B8CD-1ABC944E37BC}">
      <dgm:prSet/>
      <dgm:spPr/>
      <dgm:t>
        <a:bodyPr/>
        <a:lstStyle/>
        <a:p>
          <a:endParaRPr lang="de-DE"/>
        </a:p>
      </dgm:t>
    </dgm:pt>
    <dgm:pt modelId="{BDA26943-3E7F-43AF-9D30-B5A0065B546F}">
      <dgm:prSet/>
      <dgm:spPr/>
      <dgm:t>
        <a:bodyPr/>
        <a:lstStyle/>
        <a:p>
          <a:r>
            <a:rPr lang="en-US" altLang="de-DE" b="0" i="0" dirty="0">
              <a:latin typeface="Calibri" panose="020F0502020204030204" pitchFamily="34" charset="0"/>
            </a:rPr>
            <a:t>Export Marketing (ethnocentric orientation)</a:t>
          </a:r>
        </a:p>
      </dgm:t>
    </dgm:pt>
    <dgm:pt modelId="{FDDC45A4-0BA0-48E8-9A9E-33D18688199C}" type="parTrans" cxnId="{9CB38DA7-2B88-4226-BCED-A406DBAE73EA}">
      <dgm:prSet/>
      <dgm:spPr/>
      <dgm:t>
        <a:bodyPr/>
        <a:lstStyle/>
        <a:p>
          <a:endParaRPr lang="de-DE"/>
        </a:p>
      </dgm:t>
    </dgm:pt>
    <dgm:pt modelId="{A5FE9B0D-DA3C-4F3F-95BB-67D88636B7FA}" type="sibTrans" cxnId="{9CB38DA7-2B88-4226-BCED-A406DBAE73EA}">
      <dgm:prSet/>
      <dgm:spPr/>
      <dgm:t>
        <a:bodyPr/>
        <a:lstStyle/>
        <a:p>
          <a:endParaRPr lang="de-DE"/>
        </a:p>
      </dgm:t>
    </dgm:pt>
    <dgm:pt modelId="{0AC31B91-3EDE-4257-8A23-AD05A9C53D0E}">
      <dgm:prSet/>
      <dgm:spPr/>
      <dgm:t>
        <a:bodyPr/>
        <a:lstStyle/>
        <a:p>
          <a:r>
            <a:rPr lang="en-US" altLang="de-DE" b="0" i="0" dirty="0">
              <a:latin typeface="Calibri" panose="020F0502020204030204" pitchFamily="34" charset="0"/>
            </a:rPr>
            <a:t>International Marketing (polycentric orientation)</a:t>
          </a:r>
        </a:p>
      </dgm:t>
    </dgm:pt>
    <dgm:pt modelId="{A84B6207-689B-45B8-98D9-AD7093FB3065}" type="parTrans" cxnId="{D49FCB67-3095-410E-A065-D2BCBBEA03DC}">
      <dgm:prSet/>
      <dgm:spPr/>
      <dgm:t>
        <a:bodyPr/>
        <a:lstStyle/>
        <a:p>
          <a:endParaRPr lang="de-DE"/>
        </a:p>
      </dgm:t>
    </dgm:pt>
    <dgm:pt modelId="{A2606173-B5BD-47EF-8A29-90B22DF5E386}" type="sibTrans" cxnId="{D49FCB67-3095-410E-A065-D2BCBBEA03DC}">
      <dgm:prSet/>
      <dgm:spPr/>
      <dgm:t>
        <a:bodyPr/>
        <a:lstStyle/>
        <a:p>
          <a:endParaRPr lang="de-DE"/>
        </a:p>
      </dgm:t>
    </dgm:pt>
    <dgm:pt modelId="{797EB459-7055-4494-A3C7-A7C3B2C8396D}">
      <dgm:prSet/>
      <dgm:spPr/>
      <dgm:t>
        <a:bodyPr/>
        <a:lstStyle/>
        <a:p>
          <a:r>
            <a:rPr lang="en-US" altLang="de-DE" b="0" i="0" dirty="0">
              <a:latin typeface="Calibri" panose="020F0502020204030204" pitchFamily="34" charset="0"/>
            </a:rPr>
            <a:t>Multinational Marketing (</a:t>
          </a:r>
          <a:r>
            <a:rPr lang="en-US" altLang="de-DE" b="0" i="0" dirty="0" err="1">
              <a:latin typeface="Calibri" panose="020F0502020204030204" pitchFamily="34" charset="0"/>
            </a:rPr>
            <a:t>regiocentric</a:t>
          </a:r>
          <a:r>
            <a:rPr lang="en-US" altLang="de-DE" b="0" i="0" dirty="0">
              <a:latin typeface="Calibri" panose="020F0502020204030204" pitchFamily="34" charset="0"/>
            </a:rPr>
            <a:t> orientation)</a:t>
          </a:r>
        </a:p>
      </dgm:t>
    </dgm:pt>
    <dgm:pt modelId="{0177A873-38E5-4CF3-9002-E9C00C21F0FC}" type="parTrans" cxnId="{BB0E4A32-40BB-472C-AC84-272A81E30E91}">
      <dgm:prSet/>
      <dgm:spPr/>
      <dgm:t>
        <a:bodyPr/>
        <a:lstStyle/>
        <a:p>
          <a:endParaRPr lang="de-DE"/>
        </a:p>
      </dgm:t>
    </dgm:pt>
    <dgm:pt modelId="{DCEA7014-F6AC-4030-AB0C-95A915EB90F8}" type="sibTrans" cxnId="{BB0E4A32-40BB-472C-AC84-272A81E30E91}">
      <dgm:prSet/>
      <dgm:spPr/>
      <dgm:t>
        <a:bodyPr/>
        <a:lstStyle/>
        <a:p>
          <a:endParaRPr lang="de-DE"/>
        </a:p>
      </dgm:t>
    </dgm:pt>
    <dgm:pt modelId="{E7479AD5-BC0A-4D5F-9A0E-F4EBEC309053}">
      <dgm:prSet/>
      <dgm:spPr/>
      <dgm:t>
        <a:bodyPr/>
        <a:lstStyle/>
        <a:p>
          <a:r>
            <a:rPr lang="en-US" altLang="de-DE" b="0" i="0" dirty="0">
              <a:latin typeface="Calibri" panose="020F0502020204030204" pitchFamily="34" charset="0"/>
            </a:rPr>
            <a:t>Global Marketing (geocentric orientation)</a:t>
          </a:r>
        </a:p>
      </dgm:t>
    </dgm:pt>
    <dgm:pt modelId="{8718C96D-386C-4FFF-939C-5D4C15DDD19F}" type="parTrans" cxnId="{42B068FC-005B-41B9-BC35-51FF9704F677}">
      <dgm:prSet/>
      <dgm:spPr/>
      <dgm:t>
        <a:bodyPr/>
        <a:lstStyle/>
        <a:p>
          <a:endParaRPr lang="de-DE"/>
        </a:p>
      </dgm:t>
    </dgm:pt>
    <dgm:pt modelId="{14309A17-55FA-4AC5-A4E5-129FDB0D60B6}" type="sibTrans" cxnId="{42B068FC-005B-41B9-BC35-51FF9704F677}">
      <dgm:prSet/>
      <dgm:spPr/>
      <dgm:t>
        <a:bodyPr/>
        <a:lstStyle/>
        <a:p>
          <a:endParaRPr lang="de-DE"/>
        </a:p>
      </dgm:t>
    </dgm:pt>
    <dgm:pt modelId="{B4BFF9D5-B42A-4FF6-B611-7F4988266916}" type="pres">
      <dgm:prSet presAssocID="{7D498559-AD3C-463C-9EEE-2F95FF1D87F6}" presName="Name0" presStyleCnt="0">
        <dgm:presLayoutVars>
          <dgm:dir/>
          <dgm:resizeHandles val="exact"/>
        </dgm:presLayoutVars>
      </dgm:prSet>
      <dgm:spPr/>
    </dgm:pt>
    <dgm:pt modelId="{05D951FB-DC02-4C4E-8E4B-197BD21E02E5}" type="pres">
      <dgm:prSet presAssocID="{7D498559-AD3C-463C-9EEE-2F95FF1D87F6}" presName="arrow" presStyleLbl="bgShp" presStyleIdx="0" presStyleCnt="1"/>
      <dgm:spPr/>
    </dgm:pt>
    <dgm:pt modelId="{BE6046D6-7AF4-47D2-970B-C8D4FC346E5C}" type="pres">
      <dgm:prSet presAssocID="{7D498559-AD3C-463C-9EEE-2F95FF1D87F6}" presName="points" presStyleCnt="0"/>
      <dgm:spPr/>
    </dgm:pt>
    <dgm:pt modelId="{80E11C96-0E01-4C3B-A005-2440A6E2BDD7}" type="pres">
      <dgm:prSet presAssocID="{C6820029-FE02-4B8F-A99F-B65326ADE229}" presName="compositeA" presStyleCnt="0"/>
      <dgm:spPr/>
    </dgm:pt>
    <dgm:pt modelId="{4B1D71F4-504A-4698-9B71-311A42A6C0EC}" type="pres">
      <dgm:prSet presAssocID="{C6820029-FE02-4B8F-A99F-B65326ADE229}" presName="textA" presStyleLbl="revTx" presStyleIdx="0" presStyleCnt="5">
        <dgm:presLayoutVars>
          <dgm:bulletEnabled val="1"/>
        </dgm:presLayoutVars>
      </dgm:prSet>
      <dgm:spPr/>
    </dgm:pt>
    <dgm:pt modelId="{B923E781-9AA9-4D37-B937-48235DA4BC45}" type="pres">
      <dgm:prSet presAssocID="{C6820029-FE02-4B8F-A99F-B65326ADE229}" presName="circleA" presStyleLbl="node1" presStyleIdx="0" presStyleCnt="5"/>
      <dgm:spPr/>
    </dgm:pt>
    <dgm:pt modelId="{F67EB958-EDDF-4917-B559-8DAD7F169BFB}" type="pres">
      <dgm:prSet presAssocID="{C6820029-FE02-4B8F-A99F-B65326ADE229}" presName="spaceA" presStyleCnt="0"/>
      <dgm:spPr/>
    </dgm:pt>
    <dgm:pt modelId="{23307B11-5884-4EB9-B263-AE2692E27DAE}" type="pres">
      <dgm:prSet presAssocID="{1F59B6B8-CE1D-4D1A-815A-C421D9A7A6E5}" presName="space" presStyleCnt="0"/>
      <dgm:spPr/>
    </dgm:pt>
    <dgm:pt modelId="{CA8C9E17-D9BF-4BEC-917A-EC847E2A1B21}" type="pres">
      <dgm:prSet presAssocID="{BDA26943-3E7F-43AF-9D30-B5A0065B546F}" presName="compositeB" presStyleCnt="0"/>
      <dgm:spPr/>
    </dgm:pt>
    <dgm:pt modelId="{467CE0E5-84B7-451B-B194-802C6A312894}" type="pres">
      <dgm:prSet presAssocID="{BDA26943-3E7F-43AF-9D30-B5A0065B546F}" presName="textB" presStyleLbl="revTx" presStyleIdx="1" presStyleCnt="5">
        <dgm:presLayoutVars>
          <dgm:bulletEnabled val="1"/>
        </dgm:presLayoutVars>
      </dgm:prSet>
      <dgm:spPr/>
    </dgm:pt>
    <dgm:pt modelId="{6E8A43FB-957B-48FA-8DD2-9CBD2C9D161C}" type="pres">
      <dgm:prSet presAssocID="{BDA26943-3E7F-43AF-9D30-B5A0065B546F}" presName="circleB" presStyleLbl="node1" presStyleIdx="1" presStyleCnt="5"/>
      <dgm:spPr/>
    </dgm:pt>
    <dgm:pt modelId="{29B3921C-E4D0-4E67-AE90-48C6CDD7F79C}" type="pres">
      <dgm:prSet presAssocID="{BDA26943-3E7F-43AF-9D30-B5A0065B546F}" presName="spaceB" presStyleCnt="0"/>
      <dgm:spPr/>
    </dgm:pt>
    <dgm:pt modelId="{973C7BD8-F130-43BC-B6A8-A4E944F5472D}" type="pres">
      <dgm:prSet presAssocID="{A5FE9B0D-DA3C-4F3F-95BB-67D88636B7FA}" presName="space" presStyleCnt="0"/>
      <dgm:spPr/>
    </dgm:pt>
    <dgm:pt modelId="{8C0305B9-263B-47A9-BE56-5C1BCC073BC0}" type="pres">
      <dgm:prSet presAssocID="{0AC31B91-3EDE-4257-8A23-AD05A9C53D0E}" presName="compositeA" presStyleCnt="0"/>
      <dgm:spPr/>
    </dgm:pt>
    <dgm:pt modelId="{68B590D7-5719-45B1-938C-58346A524F09}" type="pres">
      <dgm:prSet presAssocID="{0AC31B91-3EDE-4257-8A23-AD05A9C53D0E}" presName="textA" presStyleLbl="revTx" presStyleIdx="2" presStyleCnt="5">
        <dgm:presLayoutVars>
          <dgm:bulletEnabled val="1"/>
        </dgm:presLayoutVars>
      </dgm:prSet>
      <dgm:spPr/>
    </dgm:pt>
    <dgm:pt modelId="{329D96E5-4AF5-4B3D-8D59-D1EAB5C1ED41}" type="pres">
      <dgm:prSet presAssocID="{0AC31B91-3EDE-4257-8A23-AD05A9C53D0E}" presName="circleA" presStyleLbl="node1" presStyleIdx="2" presStyleCnt="5"/>
      <dgm:spPr/>
    </dgm:pt>
    <dgm:pt modelId="{C00921D3-BF5F-456F-852B-E1005BDD52AE}" type="pres">
      <dgm:prSet presAssocID="{0AC31B91-3EDE-4257-8A23-AD05A9C53D0E}" presName="spaceA" presStyleCnt="0"/>
      <dgm:spPr/>
    </dgm:pt>
    <dgm:pt modelId="{299B7597-9EC6-4ADB-AA5E-B031E316366E}" type="pres">
      <dgm:prSet presAssocID="{A2606173-B5BD-47EF-8A29-90B22DF5E386}" presName="space" presStyleCnt="0"/>
      <dgm:spPr/>
    </dgm:pt>
    <dgm:pt modelId="{53AB4DAF-D8E4-4D40-9B8A-BCB6A7F46248}" type="pres">
      <dgm:prSet presAssocID="{797EB459-7055-4494-A3C7-A7C3B2C8396D}" presName="compositeB" presStyleCnt="0"/>
      <dgm:spPr/>
    </dgm:pt>
    <dgm:pt modelId="{222ACE25-7264-4D91-BFB9-CC4D6C807232}" type="pres">
      <dgm:prSet presAssocID="{797EB459-7055-4494-A3C7-A7C3B2C8396D}" presName="textB" presStyleLbl="revTx" presStyleIdx="3" presStyleCnt="5">
        <dgm:presLayoutVars>
          <dgm:bulletEnabled val="1"/>
        </dgm:presLayoutVars>
      </dgm:prSet>
      <dgm:spPr/>
    </dgm:pt>
    <dgm:pt modelId="{9FE5A4C8-D824-4025-9216-7D21116DD40B}" type="pres">
      <dgm:prSet presAssocID="{797EB459-7055-4494-A3C7-A7C3B2C8396D}" presName="circleB" presStyleLbl="node1" presStyleIdx="3" presStyleCnt="5"/>
      <dgm:spPr/>
    </dgm:pt>
    <dgm:pt modelId="{88C3B5AF-C6AA-4331-8189-377238BBEBDB}" type="pres">
      <dgm:prSet presAssocID="{797EB459-7055-4494-A3C7-A7C3B2C8396D}" presName="spaceB" presStyleCnt="0"/>
      <dgm:spPr/>
    </dgm:pt>
    <dgm:pt modelId="{1A594151-6EDF-4898-8BAE-5DF8973A5958}" type="pres">
      <dgm:prSet presAssocID="{DCEA7014-F6AC-4030-AB0C-95A915EB90F8}" presName="space" presStyleCnt="0"/>
      <dgm:spPr/>
    </dgm:pt>
    <dgm:pt modelId="{9FBE9CE6-FD8A-4062-A6F9-AE77CCB40696}" type="pres">
      <dgm:prSet presAssocID="{E7479AD5-BC0A-4D5F-9A0E-F4EBEC309053}" presName="compositeA" presStyleCnt="0"/>
      <dgm:spPr/>
    </dgm:pt>
    <dgm:pt modelId="{D7D395B4-66E5-4A5B-86EB-7973B5093260}" type="pres">
      <dgm:prSet presAssocID="{E7479AD5-BC0A-4D5F-9A0E-F4EBEC309053}" presName="textA" presStyleLbl="revTx" presStyleIdx="4" presStyleCnt="5">
        <dgm:presLayoutVars>
          <dgm:bulletEnabled val="1"/>
        </dgm:presLayoutVars>
      </dgm:prSet>
      <dgm:spPr/>
    </dgm:pt>
    <dgm:pt modelId="{FE67A086-329B-4326-AC8A-B9CD1C0C1FD1}" type="pres">
      <dgm:prSet presAssocID="{E7479AD5-BC0A-4D5F-9A0E-F4EBEC309053}" presName="circleA" presStyleLbl="node1" presStyleIdx="4" presStyleCnt="5"/>
      <dgm:spPr/>
    </dgm:pt>
    <dgm:pt modelId="{F5AF3580-A890-4F27-A62B-88ED6FAC2E1E}" type="pres">
      <dgm:prSet presAssocID="{E7479AD5-BC0A-4D5F-9A0E-F4EBEC309053}" presName="spaceA" presStyleCnt="0"/>
      <dgm:spPr/>
    </dgm:pt>
  </dgm:ptLst>
  <dgm:cxnLst>
    <dgm:cxn modelId="{3D14AD0A-94F4-4688-8324-52DEB2208901}" type="presOf" srcId="{797EB459-7055-4494-A3C7-A7C3B2C8396D}" destId="{222ACE25-7264-4D91-BFB9-CC4D6C807232}" srcOrd="0" destOrd="0" presId="urn:microsoft.com/office/officeart/2005/8/layout/hProcess11"/>
    <dgm:cxn modelId="{4771ED28-DDDF-4B88-881B-E265D8845F81}" type="presOf" srcId="{E7479AD5-BC0A-4D5F-9A0E-F4EBEC309053}" destId="{D7D395B4-66E5-4A5B-86EB-7973B5093260}" srcOrd="0" destOrd="0" presId="urn:microsoft.com/office/officeart/2005/8/layout/hProcess11"/>
    <dgm:cxn modelId="{BB0E4A32-40BB-472C-AC84-272A81E30E91}" srcId="{7D498559-AD3C-463C-9EEE-2F95FF1D87F6}" destId="{797EB459-7055-4494-A3C7-A7C3B2C8396D}" srcOrd="3" destOrd="0" parTransId="{0177A873-38E5-4CF3-9002-E9C00C21F0FC}" sibTransId="{DCEA7014-F6AC-4030-AB0C-95A915EB90F8}"/>
    <dgm:cxn modelId="{D49FCB67-3095-410E-A065-D2BCBBEA03DC}" srcId="{7D498559-AD3C-463C-9EEE-2F95FF1D87F6}" destId="{0AC31B91-3EDE-4257-8A23-AD05A9C53D0E}" srcOrd="2" destOrd="0" parTransId="{A84B6207-689B-45B8-98D9-AD7093FB3065}" sibTransId="{A2606173-B5BD-47EF-8A29-90B22DF5E386}"/>
    <dgm:cxn modelId="{7C37706D-1CD2-4B7D-88E5-24CB9D978DE4}" type="presOf" srcId="{7D498559-AD3C-463C-9EEE-2F95FF1D87F6}" destId="{B4BFF9D5-B42A-4FF6-B611-7F4988266916}" srcOrd="0" destOrd="0" presId="urn:microsoft.com/office/officeart/2005/8/layout/hProcess11"/>
    <dgm:cxn modelId="{3B8B3955-505B-4C49-B5C8-DAA06F1151E2}" type="presOf" srcId="{0AC31B91-3EDE-4257-8A23-AD05A9C53D0E}" destId="{68B590D7-5719-45B1-938C-58346A524F09}" srcOrd="0" destOrd="0" presId="urn:microsoft.com/office/officeart/2005/8/layout/hProcess11"/>
    <dgm:cxn modelId="{A322F783-8CA6-4CDB-829A-408B9EB747D1}" type="presOf" srcId="{BDA26943-3E7F-43AF-9D30-B5A0065B546F}" destId="{467CE0E5-84B7-451B-B194-802C6A312894}" srcOrd="0" destOrd="0" presId="urn:microsoft.com/office/officeart/2005/8/layout/hProcess11"/>
    <dgm:cxn modelId="{4649839E-6045-491A-8E81-36F4BA7A659C}" type="presOf" srcId="{C6820029-FE02-4B8F-A99F-B65326ADE229}" destId="{4B1D71F4-504A-4698-9B71-311A42A6C0EC}" srcOrd="0" destOrd="0" presId="urn:microsoft.com/office/officeart/2005/8/layout/hProcess11"/>
    <dgm:cxn modelId="{9CB38DA7-2B88-4226-BCED-A406DBAE73EA}" srcId="{7D498559-AD3C-463C-9EEE-2F95FF1D87F6}" destId="{BDA26943-3E7F-43AF-9D30-B5A0065B546F}" srcOrd="1" destOrd="0" parTransId="{FDDC45A4-0BA0-48E8-9A9E-33D18688199C}" sibTransId="{A5FE9B0D-DA3C-4F3F-95BB-67D88636B7FA}"/>
    <dgm:cxn modelId="{170B5BDA-5BB9-4443-B8CD-1ABC944E37BC}" srcId="{7D498559-AD3C-463C-9EEE-2F95FF1D87F6}" destId="{C6820029-FE02-4B8F-A99F-B65326ADE229}" srcOrd="0" destOrd="0" parTransId="{CC6C2CFB-41D8-498F-B45D-F8085A3E930C}" sibTransId="{1F59B6B8-CE1D-4D1A-815A-C421D9A7A6E5}"/>
    <dgm:cxn modelId="{42B068FC-005B-41B9-BC35-51FF9704F677}" srcId="{7D498559-AD3C-463C-9EEE-2F95FF1D87F6}" destId="{E7479AD5-BC0A-4D5F-9A0E-F4EBEC309053}" srcOrd="4" destOrd="0" parTransId="{8718C96D-386C-4FFF-939C-5D4C15DDD19F}" sibTransId="{14309A17-55FA-4AC5-A4E5-129FDB0D60B6}"/>
    <dgm:cxn modelId="{79D22629-F28F-4CEC-9C74-2CE7BFC8F767}" type="presParOf" srcId="{B4BFF9D5-B42A-4FF6-B611-7F4988266916}" destId="{05D951FB-DC02-4C4E-8E4B-197BD21E02E5}" srcOrd="0" destOrd="0" presId="urn:microsoft.com/office/officeart/2005/8/layout/hProcess11"/>
    <dgm:cxn modelId="{05BEDCF4-DFE9-43E4-9DCF-C578924024E5}" type="presParOf" srcId="{B4BFF9D5-B42A-4FF6-B611-7F4988266916}" destId="{BE6046D6-7AF4-47D2-970B-C8D4FC346E5C}" srcOrd="1" destOrd="0" presId="urn:microsoft.com/office/officeart/2005/8/layout/hProcess11"/>
    <dgm:cxn modelId="{72155F81-7488-4395-B496-293B2558A1B2}" type="presParOf" srcId="{BE6046D6-7AF4-47D2-970B-C8D4FC346E5C}" destId="{80E11C96-0E01-4C3B-A005-2440A6E2BDD7}" srcOrd="0" destOrd="0" presId="urn:microsoft.com/office/officeart/2005/8/layout/hProcess11"/>
    <dgm:cxn modelId="{608CDF5F-7717-4275-B755-772AA48F0E16}" type="presParOf" srcId="{80E11C96-0E01-4C3B-A005-2440A6E2BDD7}" destId="{4B1D71F4-504A-4698-9B71-311A42A6C0EC}" srcOrd="0" destOrd="0" presId="urn:microsoft.com/office/officeart/2005/8/layout/hProcess11"/>
    <dgm:cxn modelId="{3E5E8F3B-A62C-498F-8BD2-395CDB71EA57}" type="presParOf" srcId="{80E11C96-0E01-4C3B-A005-2440A6E2BDD7}" destId="{B923E781-9AA9-4D37-B937-48235DA4BC45}" srcOrd="1" destOrd="0" presId="urn:microsoft.com/office/officeart/2005/8/layout/hProcess11"/>
    <dgm:cxn modelId="{7861EB20-65B5-4063-B7CC-446908DDBE74}" type="presParOf" srcId="{80E11C96-0E01-4C3B-A005-2440A6E2BDD7}" destId="{F67EB958-EDDF-4917-B559-8DAD7F169BFB}" srcOrd="2" destOrd="0" presId="urn:microsoft.com/office/officeart/2005/8/layout/hProcess11"/>
    <dgm:cxn modelId="{CC9E6046-2D17-4B5E-99FD-2FE0EDC9C61F}" type="presParOf" srcId="{BE6046D6-7AF4-47D2-970B-C8D4FC346E5C}" destId="{23307B11-5884-4EB9-B263-AE2692E27DAE}" srcOrd="1" destOrd="0" presId="urn:microsoft.com/office/officeart/2005/8/layout/hProcess11"/>
    <dgm:cxn modelId="{AF474F63-3E36-4CF3-8B73-282CF58D7766}" type="presParOf" srcId="{BE6046D6-7AF4-47D2-970B-C8D4FC346E5C}" destId="{CA8C9E17-D9BF-4BEC-917A-EC847E2A1B21}" srcOrd="2" destOrd="0" presId="urn:microsoft.com/office/officeart/2005/8/layout/hProcess11"/>
    <dgm:cxn modelId="{9759C073-866D-4191-87CC-CE3D68487FBD}" type="presParOf" srcId="{CA8C9E17-D9BF-4BEC-917A-EC847E2A1B21}" destId="{467CE0E5-84B7-451B-B194-802C6A312894}" srcOrd="0" destOrd="0" presId="urn:microsoft.com/office/officeart/2005/8/layout/hProcess11"/>
    <dgm:cxn modelId="{C86C521C-59A0-4C5F-979C-50D59FFC795B}" type="presParOf" srcId="{CA8C9E17-D9BF-4BEC-917A-EC847E2A1B21}" destId="{6E8A43FB-957B-48FA-8DD2-9CBD2C9D161C}" srcOrd="1" destOrd="0" presId="urn:microsoft.com/office/officeart/2005/8/layout/hProcess11"/>
    <dgm:cxn modelId="{062BB374-333F-4EC3-AAFD-02FD750F1AB7}" type="presParOf" srcId="{CA8C9E17-D9BF-4BEC-917A-EC847E2A1B21}" destId="{29B3921C-E4D0-4E67-AE90-48C6CDD7F79C}" srcOrd="2" destOrd="0" presId="urn:microsoft.com/office/officeart/2005/8/layout/hProcess11"/>
    <dgm:cxn modelId="{9873F5BB-CEA8-4972-BB99-0A47ACDA094D}" type="presParOf" srcId="{BE6046D6-7AF4-47D2-970B-C8D4FC346E5C}" destId="{973C7BD8-F130-43BC-B6A8-A4E944F5472D}" srcOrd="3" destOrd="0" presId="urn:microsoft.com/office/officeart/2005/8/layout/hProcess11"/>
    <dgm:cxn modelId="{66016207-A15E-41D9-8920-131E253D268B}" type="presParOf" srcId="{BE6046D6-7AF4-47D2-970B-C8D4FC346E5C}" destId="{8C0305B9-263B-47A9-BE56-5C1BCC073BC0}" srcOrd="4" destOrd="0" presId="urn:microsoft.com/office/officeart/2005/8/layout/hProcess11"/>
    <dgm:cxn modelId="{6689822C-FAE5-4A97-AE80-1DDE94B2D3B6}" type="presParOf" srcId="{8C0305B9-263B-47A9-BE56-5C1BCC073BC0}" destId="{68B590D7-5719-45B1-938C-58346A524F09}" srcOrd="0" destOrd="0" presId="urn:microsoft.com/office/officeart/2005/8/layout/hProcess11"/>
    <dgm:cxn modelId="{9668F694-C1AD-4432-A782-1F4A974C135F}" type="presParOf" srcId="{8C0305B9-263B-47A9-BE56-5C1BCC073BC0}" destId="{329D96E5-4AF5-4B3D-8D59-D1EAB5C1ED41}" srcOrd="1" destOrd="0" presId="urn:microsoft.com/office/officeart/2005/8/layout/hProcess11"/>
    <dgm:cxn modelId="{56216ACB-2427-4E90-9B3F-499163E80325}" type="presParOf" srcId="{8C0305B9-263B-47A9-BE56-5C1BCC073BC0}" destId="{C00921D3-BF5F-456F-852B-E1005BDD52AE}" srcOrd="2" destOrd="0" presId="urn:microsoft.com/office/officeart/2005/8/layout/hProcess11"/>
    <dgm:cxn modelId="{9256BB01-A79E-4ADF-92CE-8A76E4B0BF08}" type="presParOf" srcId="{BE6046D6-7AF4-47D2-970B-C8D4FC346E5C}" destId="{299B7597-9EC6-4ADB-AA5E-B031E316366E}" srcOrd="5" destOrd="0" presId="urn:microsoft.com/office/officeart/2005/8/layout/hProcess11"/>
    <dgm:cxn modelId="{D3957657-55EB-4E5C-9A28-06D78A2C0275}" type="presParOf" srcId="{BE6046D6-7AF4-47D2-970B-C8D4FC346E5C}" destId="{53AB4DAF-D8E4-4D40-9B8A-BCB6A7F46248}" srcOrd="6" destOrd="0" presId="urn:microsoft.com/office/officeart/2005/8/layout/hProcess11"/>
    <dgm:cxn modelId="{A1736663-32E8-4558-A52F-976C60086578}" type="presParOf" srcId="{53AB4DAF-D8E4-4D40-9B8A-BCB6A7F46248}" destId="{222ACE25-7264-4D91-BFB9-CC4D6C807232}" srcOrd="0" destOrd="0" presId="urn:microsoft.com/office/officeart/2005/8/layout/hProcess11"/>
    <dgm:cxn modelId="{EF690305-84EF-4EC3-BE5E-4C77CA500C86}" type="presParOf" srcId="{53AB4DAF-D8E4-4D40-9B8A-BCB6A7F46248}" destId="{9FE5A4C8-D824-4025-9216-7D21116DD40B}" srcOrd="1" destOrd="0" presId="urn:microsoft.com/office/officeart/2005/8/layout/hProcess11"/>
    <dgm:cxn modelId="{A2FA822B-B62D-4D5A-948D-8EE7DDF2BD75}" type="presParOf" srcId="{53AB4DAF-D8E4-4D40-9B8A-BCB6A7F46248}" destId="{88C3B5AF-C6AA-4331-8189-377238BBEBDB}" srcOrd="2" destOrd="0" presId="urn:microsoft.com/office/officeart/2005/8/layout/hProcess11"/>
    <dgm:cxn modelId="{E5B210B2-205F-47C6-8954-B9E77BD2325B}" type="presParOf" srcId="{BE6046D6-7AF4-47D2-970B-C8D4FC346E5C}" destId="{1A594151-6EDF-4898-8BAE-5DF8973A5958}" srcOrd="7" destOrd="0" presId="urn:microsoft.com/office/officeart/2005/8/layout/hProcess11"/>
    <dgm:cxn modelId="{EE1DC1DD-0042-4D76-B641-BF17C8CE2120}" type="presParOf" srcId="{BE6046D6-7AF4-47D2-970B-C8D4FC346E5C}" destId="{9FBE9CE6-FD8A-4062-A6F9-AE77CCB40696}" srcOrd="8" destOrd="0" presId="urn:microsoft.com/office/officeart/2005/8/layout/hProcess11"/>
    <dgm:cxn modelId="{E9AF23B2-EB80-42B3-810F-A6AF5C1997A8}" type="presParOf" srcId="{9FBE9CE6-FD8A-4062-A6F9-AE77CCB40696}" destId="{D7D395B4-66E5-4A5B-86EB-7973B5093260}" srcOrd="0" destOrd="0" presId="urn:microsoft.com/office/officeart/2005/8/layout/hProcess11"/>
    <dgm:cxn modelId="{5447735E-125A-422C-A13A-4DD6837EBAF4}" type="presParOf" srcId="{9FBE9CE6-FD8A-4062-A6F9-AE77CCB40696}" destId="{FE67A086-329B-4326-AC8A-B9CD1C0C1FD1}" srcOrd="1" destOrd="0" presId="urn:microsoft.com/office/officeart/2005/8/layout/hProcess11"/>
    <dgm:cxn modelId="{6C3458C9-0F05-4A0C-B66E-84DCDCADA7D9}" type="presParOf" srcId="{9FBE9CE6-FD8A-4062-A6F9-AE77CCB40696}" destId="{F5AF3580-A890-4F27-A62B-88ED6FAC2E1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6874-6595-46BE-9C03-1AEB8CB7650E}"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de-DE"/>
        </a:p>
      </dgm:t>
    </dgm:pt>
    <dgm:pt modelId="{F1877C10-5BBA-4BD5-A389-764C892D8DEF}">
      <dgm:prSet phldrT="[Text]"/>
      <dgm:spPr/>
      <dgm:t>
        <a:bodyPr/>
        <a:lstStyle/>
        <a:p>
          <a:r>
            <a:rPr lang="en-US" altLang="de-DE" b="0" i="0" dirty="0">
              <a:latin typeface="Calibri" panose="020F0502020204030204" pitchFamily="34" charset="0"/>
            </a:rPr>
            <a:t>Global Consumer Culture Positioning (</a:t>
          </a:r>
          <a:r>
            <a:rPr lang="en-US" altLang="de-DE" b="0" i="0" dirty="0" err="1">
              <a:latin typeface="Calibri" panose="020F0502020204030204" pitchFamily="34" charset="0"/>
            </a:rPr>
            <a:t>GCGP</a:t>
          </a:r>
          <a:r>
            <a:rPr lang="en-US" altLang="de-DE" b="0" i="0" dirty="0">
              <a:latin typeface="Calibri" panose="020F0502020204030204" pitchFamily="34" charset="0"/>
            </a:rPr>
            <a:t>)</a:t>
          </a:r>
          <a:endParaRPr lang="de-DE" dirty="0"/>
        </a:p>
      </dgm:t>
    </dgm:pt>
    <dgm:pt modelId="{ECF1DC35-0C76-4DBB-A0C0-F01AD6D626B3}" type="parTrans" cxnId="{35F91EF6-0169-4277-87FB-6563F2A4DC98}">
      <dgm:prSet/>
      <dgm:spPr/>
      <dgm:t>
        <a:bodyPr/>
        <a:lstStyle/>
        <a:p>
          <a:endParaRPr lang="de-DE"/>
        </a:p>
      </dgm:t>
    </dgm:pt>
    <dgm:pt modelId="{B54BAF26-7331-40E5-90E6-CBA085F2D1C7}" type="sibTrans" cxnId="{35F91EF6-0169-4277-87FB-6563F2A4DC98}">
      <dgm:prSet/>
      <dgm:spPr/>
      <dgm:t>
        <a:bodyPr/>
        <a:lstStyle/>
        <a:p>
          <a:endParaRPr lang="de-DE"/>
        </a:p>
      </dgm:t>
    </dgm:pt>
    <dgm:pt modelId="{5C82E152-B162-40FA-B0F8-34673C92FB72}">
      <dgm:prSet/>
      <dgm:spPr/>
      <dgm:t>
        <a:bodyPr/>
        <a:lstStyle/>
        <a:p>
          <a:r>
            <a:rPr lang="en-US" altLang="de-DE" b="0" i="0" dirty="0">
              <a:latin typeface="Calibri" panose="020F0502020204030204" pitchFamily="34" charset="0"/>
            </a:rPr>
            <a:t>Identifies the brand as a symbol of a particular global culture or segment (e.g. Nokia, Motorola, Apple)</a:t>
          </a:r>
        </a:p>
      </dgm:t>
    </dgm:pt>
    <dgm:pt modelId="{C237199B-0626-43D3-9A2D-207FB5B8B574}" type="parTrans" cxnId="{AE058A90-CE11-41DB-B8CF-8500C79095FC}">
      <dgm:prSet/>
      <dgm:spPr/>
      <dgm:t>
        <a:bodyPr/>
        <a:lstStyle/>
        <a:p>
          <a:endParaRPr lang="de-DE"/>
        </a:p>
      </dgm:t>
    </dgm:pt>
    <dgm:pt modelId="{914404DD-4926-481B-A2F0-9AB841FB538E}" type="sibTrans" cxnId="{AE058A90-CE11-41DB-B8CF-8500C79095FC}">
      <dgm:prSet/>
      <dgm:spPr/>
      <dgm:t>
        <a:bodyPr/>
        <a:lstStyle/>
        <a:p>
          <a:endParaRPr lang="de-DE"/>
        </a:p>
      </dgm:t>
    </dgm:pt>
    <dgm:pt modelId="{8642D0B9-908A-4EFA-B7C3-D5CDE769F402}">
      <dgm:prSet/>
      <dgm:spPr/>
      <dgm:t>
        <a:bodyPr/>
        <a:lstStyle/>
        <a:p>
          <a:r>
            <a:rPr lang="en-US" altLang="de-DE" b="0" i="0" dirty="0">
              <a:latin typeface="Calibri" panose="020F0502020204030204" pitchFamily="34" charset="0"/>
            </a:rPr>
            <a:t>Local Consumer Culture Positioning (</a:t>
          </a:r>
          <a:r>
            <a:rPr lang="en-US" altLang="de-DE" b="0" i="0" dirty="0" err="1">
              <a:latin typeface="Calibri" panose="020F0502020204030204" pitchFamily="34" charset="0"/>
            </a:rPr>
            <a:t>LCCP</a:t>
          </a:r>
          <a:r>
            <a:rPr lang="en-US" altLang="de-DE" b="0" i="0" dirty="0">
              <a:latin typeface="Calibri" panose="020F0502020204030204" pitchFamily="34" charset="0"/>
            </a:rPr>
            <a:t>)</a:t>
          </a:r>
        </a:p>
      </dgm:t>
    </dgm:pt>
    <dgm:pt modelId="{70449620-4A09-4898-9EDD-F7ADD821ACF7}" type="parTrans" cxnId="{C5A62A51-CAB3-450E-9979-8BEC8905FD8B}">
      <dgm:prSet/>
      <dgm:spPr/>
      <dgm:t>
        <a:bodyPr/>
        <a:lstStyle/>
        <a:p>
          <a:endParaRPr lang="de-DE"/>
        </a:p>
      </dgm:t>
    </dgm:pt>
    <dgm:pt modelId="{42948D2D-62CB-4514-BBB0-F38968635728}" type="sibTrans" cxnId="{C5A62A51-CAB3-450E-9979-8BEC8905FD8B}">
      <dgm:prSet/>
      <dgm:spPr/>
      <dgm:t>
        <a:bodyPr/>
        <a:lstStyle/>
        <a:p>
          <a:endParaRPr lang="de-DE"/>
        </a:p>
      </dgm:t>
    </dgm:pt>
    <dgm:pt modelId="{C4F7E44B-50C2-4C3F-9477-5EE521D94160}">
      <dgm:prSet/>
      <dgm:spPr/>
      <dgm:t>
        <a:bodyPr/>
        <a:lstStyle/>
        <a:p>
          <a:r>
            <a:rPr lang="en-US" altLang="de-DE" b="0" i="0" dirty="0">
              <a:latin typeface="Calibri" panose="020F0502020204030204" pitchFamily="34" charset="0"/>
            </a:rPr>
            <a:t>Brand as an intrinsic part of the local culture</a:t>
          </a:r>
        </a:p>
      </dgm:t>
    </dgm:pt>
    <dgm:pt modelId="{FDE7A5F4-B51C-4BD2-BA27-EA9CEBEB2B05}" type="parTrans" cxnId="{9D876CA5-2AAF-49E1-A6B6-A2B590A6A806}">
      <dgm:prSet/>
      <dgm:spPr/>
      <dgm:t>
        <a:bodyPr/>
        <a:lstStyle/>
        <a:p>
          <a:endParaRPr lang="de-DE"/>
        </a:p>
      </dgm:t>
    </dgm:pt>
    <dgm:pt modelId="{1778D703-CF03-4C89-8B97-0A33BDEF815C}" type="sibTrans" cxnId="{9D876CA5-2AAF-49E1-A6B6-A2B590A6A806}">
      <dgm:prSet/>
      <dgm:spPr/>
      <dgm:t>
        <a:bodyPr/>
        <a:lstStyle/>
        <a:p>
          <a:endParaRPr lang="de-DE"/>
        </a:p>
      </dgm:t>
    </dgm:pt>
    <dgm:pt modelId="{897D841C-6D40-4A6C-B8E4-8A6A4F21F058}">
      <dgm:prSet/>
      <dgm:spPr/>
      <dgm:t>
        <a:bodyPr/>
        <a:lstStyle/>
        <a:p>
          <a:r>
            <a:rPr lang="en-US" altLang="de-DE" b="0" i="0" dirty="0">
              <a:latin typeface="Calibri" panose="020F0502020204030204" pitchFamily="34" charset="0"/>
            </a:rPr>
            <a:t>e.g. Baileys (Irish)</a:t>
          </a:r>
        </a:p>
      </dgm:t>
    </dgm:pt>
    <dgm:pt modelId="{70730E6D-DFE2-4005-BECC-C3DBD4961505}" type="parTrans" cxnId="{643C3D33-EB68-41B4-A3D8-0265844C3149}">
      <dgm:prSet/>
      <dgm:spPr/>
      <dgm:t>
        <a:bodyPr/>
        <a:lstStyle/>
        <a:p>
          <a:endParaRPr lang="de-DE"/>
        </a:p>
      </dgm:t>
    </dgm:pt>
    <dgm:pt modelId="{24E247B6-9CCB-4063-95CD-8FC395A493CF}" type="sibTrans" cxnId="{643C3D33-EB68-41B4-A3D8-0265844C3149}">
      <dgm:prSet/>
      <dgm:spPr/>
      <dgm:t>
        <a:bodyPr/>
        <a:lstStyle/>
        <a:p>
          <a:endParaRPr lang="de-DE"/>
        </a:p>
      </dgm:t>
    </dgm:pt>
    <dgm:pt modelId="{63476249-3058-4536-976B-8B0DD4B26021}">
      <dgm:prSet/>
      <dgm:spPr/>
      <dgm:t>
        <a:bodyPr/>
        <a:lstStyle/>
        <a:p>
          <a:r>
            <a:rPr lang="en-US" altLang="de-DE" b="0" i="0" dirty="0">
              <a:latin typeface="Calibri" panose="020F0502020204030204" pitchFamily="34" charset="0"/>
            </a:rPr>
            <a:t>Foreign Consumer Culture Positioning (</a:t>
          </a:r>
          <a:r>
            <a:rPr lang="en-US" altLang="de-DE" b="0" i="0" dirty="0" err="1">
              <a:latin typeface="Calibri" panose="020F0502020204030204" pitchFamily="34" charset="0"/>
            </a:rPr>
            <a:t>FCCP</a:t>
          </a:r>
          <a:r>
            <a:rPr lang="en-US" altLang="de-DE" b="0" i="0" dirty="0">
              <a:latin typeface="Calibri" panose="020F0502020204030204" pitchFamily="34" charset="0"/>
            </a:rPr>
            <a:t>)</a:t>
          </a:r>
        </a:p>
      </dgm:t>
    </dgm:pt>
    <dgm:pt modelId="{DD10B223-53C7-42A8-8982-BD997A578E03}" type="parTrans" cxnId="{0450FD7C-0DAB-464E-9298-041E9FC13532}">
      <dgm:prSet/>
      <dgm:spPr/>
      <dgm:t>
        <a:bodyPr/>
        <a:lstStyle/>
        <a:p>
          <a:endParaRPr lang="de-DE"/>
        </a:p>
      </dgm:t>
    </dgm:pt>
    <dgm:pt modelId="{9C093C99-33EF-47C3-A4EF-5F4A116FC791}" type="sibTrans" cxnId="{0450FD7C-0DAB-464E-9298-041E9FC13532}">
      <dgm:prSet/>
      <dgm:spPr/>
      <dgm:t>
        <a:bodyPr/>
        <a:lstStyle/>
        <a:p>
          <a:endParaRPr lang="de-DE"/>
        </a:p>
      </dgm:t>
    </dgm:pt>
    <dgm:pt modelId="{1A41D1A6-C29B-46A7-9FD6-552559ABAEEE}">
      <dgm:prSet/>
      <dgm:spPr/>
      <dgm:t>
        <a:bodyPr/>
        <a:lstStyle/>
        <a:p>
          <a:r>
            <a:rPr lang="en-US" altLang="de-DE" b="0" i="0" dirty="0">
              <a:latin typeface="Calibri" panose="020F0502020204030204" pitchFamily="34" charset="0"/>
            </a:rPr>
            <a:t>Associates the brand</a:t>
          </a:r>
          <a:r>
            <a:rPr lang="en-US" altLang="en-US" b="0" i="0" dirty="0">
              <a:latin typeface="Calibri" panose="020F0502020204030204" pitchFamily="34" charset="0"/>
            </a:rPr>
            <a:t>’</a:t>
          </a:r>
          <a:r>
            <a:rPr lang="en-US" altLang="de-DE" b="0" i="0" dirty="0">
              <a:latin typeface="Calibri" panose="020F0502020204030204" pitchFamily="34" charset="0"/>
            </a:rPr>
            <a:t>s users, use occasions, or product origins with a foreign country or culture</a:t>
          </a:r>
        </a:p>
      </dgm:t>
    </dgm:pt>
    <dgm:pt modelId="{B2D57DF4-8610-4D08-B8F1-5497B708BC3F}" type="parTrans" cxnId="{19E24367-8244-4209-9B74-7C86936F6BC9}">
      <dgm:prSet/>
      <dgm:spPr/>
      <dgm:t>
        <a:bodyPr/>
        <a:lstStyle/>
        <a:p>
          <a:endParaRPr lang="de-DE"/>
        </a:p>
      </dgm:t>
    </dgm:pt>
    <dgm:pt modelId="{005FAD12-8DDF-4DFC-A9C6-37738EF9DCE5}" type="sibTrans" cxnId="{19E24367-8244-4209-9B74-7C86936F6BC9}">
      <dgm:prSet/>
      <dgm:spPr/>
      <dgm:t>
        <a:bodyPr/>
        <a:lstStyle/>
        <a:p>
          <a:endParaRPr lang="de-DE"/>
        </a:p>
      </dgm:t>
    </dgm:pt>
    <dgm:pt modelId="{AF597E30-02BF-4ECF-A00B-A434260268DA}">
      <dgm:prSet/>
      <dgm:spPr/>
      <dgm:t>
        <a:bodyPr/>
        <a:lstStyle/>
        <a:p>
          <a:r>
            <a:rPr lang="en-US" altLang="de-DE" b="0" i="0" dirty="0">
              <a:latin typeface="Calibri" panose="020F0502020204030204" pitchFamily="34" charset="0"/>
            </a:rPr>
            <a:t>e.g. Haagen-Dazs (really launched by an American company)</a:t>
          </a:r>
        </a:p>
      </dgm:t>
    </dgm:pt>
    <dgm:pt modelId="{B624E585-84F5-4159-9D71-4E638302B678}" type="parTrans" cxnId="{54C8C3C3-B435-4E62-A28C-4C98CC89E830}">
      <dgm:prSet/>
      <dgm:spPr/>
      <dgm:t>
        <a:bodyPr/>
        <a:lstStyle/>
        <a:p>
          <a:endParaRPr lang="de-DE"/>
        </a:p>
      </dgm:t>
    </dgm:pt>
    <dgm:pt modelId="{6CB56458-9B9D-4E60-96CE-7AB3ED3E664E}" type="sibTrans" cxnId="{54C8C3C3-B435-4E62-A28C-4C98CC89E830}">
      <dgm:prSet/>
      <dgm:spPr/>
      <dgm:t>
        <a:bodyPr/>
        <a:lstStyle/>
        <a:p>
          <a:endParaRPr lang="de-DE"/>
        </a:p>
      </dgm:t>
    </dgm:pt>
    <dgm:pt modelId="{9F03FB42-7061-495C-9A9B-2289D14B6CC3}" type="pres">
      <dgm:prSet presAssocID="{B8156874-6595-46BE-9C03-1AEB8CB7650E}" presName="linear" presStyleCnt="0">
        <dgm:presLayoutVars>
          <dgm:animLvl val="lvl"/>
          <dgm:resizeHandles val="exact"/>
        </dgm:presLayoutVars>
      </dgm:prSet>
      <dgm:spPr/>
    </dgm:pt>
    <dgm:pt modelId="{8FA8FA06-7532-46BE-8E57-EFEF2BB8125E}" type="pres">
      <dgm:prSet presAssocID="{F1877C10-5BBA-4BD5-A389-764C892D8DEF}" presName="parentText" presStyleLbl="node1" presStyleIdx="0" presStyleCnt="3">
        <dgm:presLayoutVars>
          <dgm:chMax val="0"/>
          <dgm:bulletEnabled val="1"/>
        </dgm:presLayoutVars>
      </dgm:prSet>
      <dgm:spPr/>
    </dgm:pt>
    <dgm:pt modelId="{A62BF01F-39CD-4C67-B80D-3FB2D5E436E6}" type="pres">
      <dgm:prSet presAssocID="{F1877C10-5BBA-4BD5-A389-764C892D8DEF}" presName="childText" presStyleLbl="revTx" presStyleIdx="0" presStyleCnt="3">
        <dgm:presLayoutVars>
          <dgm:bulletEnabled val="1"/>
        </dgm:presLayoutVars>
      </dgm:prSet>
      <dgm:spPr/>
    </dgm:pt>
    <dgm:pt modelId="{49B5B779-4312-4618-A4EC-A3CD52AC00EE}" type="pres">
      <dgm:prSet presAssocID="{8642D0B9-908A-4EFA-B7C3-D5CDE769F402}" presName="parentText" presStyleLbl="node1" presStyleIdx="1" presStyleCnt="3">
        <dgm:presLayoutVars>
          <dgm:chMax val="0"/>
          <dgm:bulletEnabled val="1"/>
        </dgm:presLayoutVars>
      </dgm:prSet>
      <dgm:spPr/>
    </dgm:pt>
    <dgm:pt modelId="{A80061BB-0352-48EF-B5C8-796ABD4AC8E3}" type="pres">
      <dgm:prSet presAssocID="{8642D0B9-908A-4EFA-B7C3-D5CDE769F402}" presName="childText" presStyleLbl="revTx" presStyleIdx="1" presStyleCnt="3">
        <dgm:presLayoutVars>
          <dgm:bulletEnabled val="1"/>
        </dgm:presLayoutVars>
      </dgm:prSet>
      <dgm:spPr/>
    </dgm:pt>
    <dgm:pt modelId="{02C045E7-7843-409E-913A-D93318B62DA6}" type="pres">
      <dgm:prSet presAssocID="{63476249-3058-4536-976B-8B0DD4B26021}" presName="parentText" presStyleLbl="node1" presStyleIdx="2" presStyleCnt="3">
        <dgm:presLayoutVars>
          <dgm:chMax val="0"/>
          <dgm:bulletEnabled val="1"/>
        </dgm:presLayoutVars>
      </dgm:prSet>
      <dgm:spPr/>
    </dgm:pt>
    <dgm:pt modelId="{1953D11D-8F12-43B1-AB70-F1ACB1AF7CED}" type="pres">
      <dgm:prSet presAssocID="{63476249-3058-4536-976B-8B0DD4B26021}" presName="childText" presStyleLbl="revTx" presStyleIdx="2" presStyleCnt="3">
        <dgm:presLayoutVars>
          <dgm:bulletEnabled val="1"/>
        </dgm:presLayoutVars>
      </dgm:prSet>
      <dgm:spPr/>
    </dgm:pt>
  </dgm:ptLst>
  <dgm:cxnLst>
    <dgm:cxn modelId="{F0B2892B-C399-4F67-98F3-A498C78A78CD}" type="presOf" srcId="{F1877C10-5BBA-4BD5-A389-764C892D8DEF}" destId="{8FA8FA06-7532-46BE-8E57-EFEF2BB8125E}" srcOrd="0" destOrd="0" presId="urn:microsoft.com/office/officeart/2005/8/layout/vList2"/>
    <dgm:cxn modelId="{643C3D33-EB68-41B4-A3D8-0265844C3149}" srcId="{8642D0B9-908A-4EFA-B7C3-D5CDE769F402}" destId="{897D841C-6D40-4A6C-B8E4-8A6A4F21F058}" srcOrd="1" destOrd="0" parTransId="{70730E6D-DFE2-4005-BECC-C3DBD4961505}" sibTransId="{24E247B6-9CCB-4063-95CD-8FC395A493CF}"/>
    <dgm:cxn modelId="{19E24367-8244-4209-9B74-7C86936F6BC9}" srcId="{63476249-3058-4536-976B-8B0DD4B26021}" destId="{1A41D1A6-C29B-46A7-9FD6-552559ABAEEE}" srcOrd="0" destOrd="0" parTransId="{B2D57DF4-8610-4D08-B8F1-5497B708BC3F}" sibTransId="{005FAD12-8DDF-4DFC-A9C6-37738EF9DCE5}"/>
    <dgm:cxn modelId="{29E45E4E-7528-41CF-96F0-C5000E9E24A3}" type="presOf" srcId="{AF597E30-02BF-4ECF-A00B-A434260268DA}" destId="{1953D11D-8F12-43B1-AB70-F1ACB1AF7CED}" srcOrd="0" destOrd="1" presId="urn:microsoft.com/office/officeart/2005/8/layout/vList2"/>
    <dgm:cxn modelId="{C5A62A51-CAB3-450E-9979-8BEC8905FD8B}" srcId="{B8156874-6595-46BE-9C03-1AEB8CB7650E}" destId="{8642D0B9-908A-4EFA-B7C3-D5CDE769F402}" srcOrd="1" destOrd="0" parTransId="{70449620-4A09-4898-9EDD-F7ADD821ACF7}" sibTransId="{42948D2D-62CB-4514-BBB0-F38968635728}"/>
    <dgm:cxn modelId="{0450FD7C-0DAB-464E-9298-041E9FC13532}" srcId="{B8156874-6595-46BE-9C03-1AEB8CB7650E}" destId="{63476249-3058-4536-976B-8B0DD4B26021}" srcOrd="2" destOrd="0" parTransId="{DD10B223-53C7-42A8-8982-BD997A578E03}" sibTransId="{9C093C99-33EF-47C3-A4EF-5F4A116FC791}"/>
    <dgm:cxn modelId="{8A630484-4133-418E-A858-AA3D5D610DFD}" type="presOf" srcId="{C4F7E44B-50C2-4C3F-9477-5EE521D94160}" destId="{A80061BB-0352-48EF-B5C8-796ABD4AC8E3}" srcOrd="0" destOrd="0" presId="urn:microsoft.com/office/officeart/2005/8/layout/vList2"/>
    <dgm:cxn modelId="{AE058A90-CE11-41DB-B8CF-8500C79095FC}" srcId="{F1877C10-5BBA-4BD5-A389-764C892D8DEF}" destId="{5C82E152-B162-40FA-B0F8-34673C92FB72}" srcOrd="0" destOrd="0" parTransId="{C237199B-0626-43D3-9A2D-207FB5B8B574}" sibTransId="{914404DD-4926-481B-A2F0-9AB841FB538E}"/>
    <dgm:cxn modelId="{CCF98399-DE72-4567-BD75-979BA42C3146}" type="presOf" srcId="{1A41D1A6-C29B-46A7-9FD6-552559ABAEEE}" destId="{1953D11D-8F12-43B1-AB70-F1ACB1AF7CED}" srcOrd="0" destOrd="0" presId="urn:microsoft.com/office/officeart/2005/8/layout/vList2"/>
    <dgm:cxn modelId="{63675B9F-9D34-4EDE-B7AF-9858C18AC78C}" type="presOf" srcId="{8642D0B9-908A-4EFA-B7C3-D5CDE769F402}" destId="{49B5B779-4312-4618-A4EC-A3CD52AC00EE}" srcOrd="0" destOrd="0" presId="urn:microsoft.com/office/officeart/2005/8/layout/vList2"/>
    <dgm:cxn modelId="{A92B3CA2-BD12-4D8B-9B6E-1F1EB5EF78DD}" type="presOf" srcId="{B8156874-6595-46BE-9C03-1AEB8CB7650E}" destId="{9F03FB42-7061-495C-9A9B-2289D14B6CC3}" srcOrd="0" destOrd="0" presId="urn:microsoft.com/office/officeart/2005/8/layout/vList2"/>
    <dgm:cxn modelId="{A3AE4FA4-F85B-4F6F-8849-F00D05521856}" type="presOf" srcId="{63476249-3058-4536-976B-8B0DD4B26021}" destId="{02C045E7-7843-409E-913A-D93318B62DA6}" srcOrd="0" destOrd="0" presId="urn:microsoft.com/office/officeart/2005/8/layout/vList2"/>
    <dgm:cxn modelId="{9D876CA5-2AAF-49E1-A6B6-A2B590A6A806}" srcId="{8642D0B9-908A-4EFA-B7C3-D5CDE769F402}" destId="{C4F7E44B-50C2-4C3F-9477-5EE521D94160}" srcOrd="0" destOrd="0" parTransId="{FDE7A5F4-B51C-4BD2-BA27-EA9CEBEB2B05}" sibTransId="{1778D703-CF03-4C89-8B97-0A33BDEF815C}"/>
    <dgm:cxn modelId="{47C12BA8-0C0A-498E-AA2C-23CE95B1EFCC}" type="presOf" srcId="{5C82E152-B162-40FA-B0F8-34673C92FB72}" destId="{A62BF01F-39CD-4C67-B80D-3FB2D5E436E6}" srcOrd="0" destOrd="0" presId="urn:microsoft.com/office/officeart/2005/8/layout/vList2"/>
    <dgm:cxn modelId="{1F6283AB-7AA3-43D9-A3A0-C57BAD951029}" type="presOf" srcId="{897D841C-6D40-4A6C-B8E4-8A6A4F21F058}" destId="{A80061BB-0352-48EF-B5C8-796ABD4AC8E3}" srcOrd="0" destOrd="1" presId="urn:microsoft.com/office/officeart/2005/8/layout/vList2"/>
    <dgm:cxn modelId="{54C8C3C3-B435-4E62-A28C-4C98CC89E830}" srcId="{63476249-3058-4536-976B-8B0DD4B26021}" destId="{AF597E30-02BF-4ECF-A00B-A434260268DA}" srcOrd="1" destOrd="0" parTransId="{B624E585-84F5-4159-9D71-4E638302B678}" sibTransId="{6CB56458-9B9D-4E60-96CE-7AB3ED3E664E}"/>
    <dgm:cxn modelId="{35F91EF6-0169-4277-87FB-6563F2A4DC98}" srcId="{B8156874-6595-46BE-9C03-1AEB8CB7650E}" destId="{F1877C10-5BBA-4BD5-A389-764C892D8DEF}" srcOrd="0" destOrd="0" parTransId="{ECF1DC35-0C76-4DBB-A0C0-F01AD6D626B3}" sibTransId="{B54BAF26-7331-40E5-90E6-CBA085F2D1C7}"/>
    <dgm:cxn modelId="{930FC7A7-335E-4A11-B25C-03F58EE09157}" type="presParOf" srcId="{9F03FB42-7061-495C-9A9B-2289D14B6CC3}" destId="{8FA8FA06-7532-46BE-8E57-EFEF2BB8125E}" srcOrd="0" destOrd="0" presId="urn:microsoft.com/office/officeart/2005/8/layout/vList2"/>
    <dgm:cxn modelId="{F7363ADA-46AC-4A5B-956F-F6DAD0CF7E9A}" type="presParOf" srcId="{9F03FB42-7061-495C-9A9B-2289D14B6CC3}" destId="{A62BF01F-39CD-4C67-B80D-3FB2D5E436E6}" srcOrd="1" destOrd="0" presId="urn:microsoft.com/office/officeart/2005/8/layout/vList2"/>
    <dgm:cxn modelId="{E2C5ACDD-C405-456F-A9E0-515491C236C2}" type="presParOf" srcId="{9F03FB42-7061-495C-9A9B-2289D14B6CC3}" destId="{49B5B779-4312-4618-A4EC-A3CD52AC00EE}" srcOrd="2" destOrd="0" presId="urn:microsoft.com/office/officeart/2005/8/layout/vList2"/>
    <dgm:cxn modelId="{EAC7CA6E-171B-4A3D-8D7B-703B48651447}" type="presParOf" srcId="{9F03FB42-7061-495C-9A9B-2289D14B6CC3}" destId="{A80061BB-0352-48EF-B5C8-796ABD4AC8E3}" srcOrd="3" destOrd="0" presId="urn:microsoft.com/office/officeart/2005/8/layout/vList2"/>
    <dgm:cxn modelId="{2BD68254-61E6-4629-8793-F61074911BAB}" type="presParOf" srcId="{9F03FB42-7061-495C-9A9B-2289D14B6CC3}" destId="{02C045E7-7843-409E-913A-D93318B62DA6}" srcOrd="4" destOrd="0" presId="urn:microsoft.com/office/officeart/2005/8/layout/vList2"/>
    <dgm:cxn modelId="{3BB458C7-417F-42A4-AA2F-104A6217F41C}" type="presParOf" srcId="{9F03FB42-7061-495C-9A9B-2289D14B6CC3}" destId="{1953D11D-8F12-43B1-AB70-F1ACB1AF7CE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029FF6-E864-47F7-A98C-CA9F08E98530}" type="doc">
      <dgm:prSet loTypeId="urn:microsoft.com/office/officeart/2005/8/layout/vList3" loCatId="list" qsTypeId="urn:microsoft.com/office/officeart/2005/8/quickstyle/simple1" qsCatId="simple" csTypeId="urn:microsoft.com/office/officeart/2005/8/colors/accent6_2" csCatId="accent6" phldr="1"/>
      <dgm:spPr/>
    </dgm:pt>
    <dgm:pt modelId="{26671389-2053-43BA-A930-145532B2EAAF}">
      <dgm:prSet phldrT="[Text]"/>
      <dgm:spPr/>
      <dgm:t>
        <a:bodyPr/>
        <a:lstStyle/>
        <a:p>
          <a:r>
            <a:rPr lang="en-US" altLang="de-DE" b="0" i="0" dirty="0">
              <a:latin typeface="Calibri" panose="020F0502020204030204" pitchFamily="34" charset="0"/>
            </a:rPr>
            <a:t>International marketing occurs in markets outside the </a:t>
          </a:r>
          <a:r>
            <a:rPr lang="en-US" altLang="de-DE" b="0" i="0" dirty="0" err="1">
              <a:latin typeface="Calibri" panose="020F0502020204030204" pitchFamily="34" charset="0"/>
            </a:rPr>
            <a:t>organisation</a:t>
          </a:r>
          <a:r>
            <a:rPr lang="en-US" altLang="en-US" b="0" i="0" dirty="0" err="1">
              <a:latin typeface="Calibri" panose="020F0502020204030204" pitchFamily="34" charset="0"/>
            </a:rPr>
            <a:t>’</a:t>
          </a:r>
          <a:r>
            <a:rPr lang="en-US" altLang="de-DE" b="0" i="0" dirty="0" err="1">
              <a:latin typeface="Calibri" panose="020F0502020204030204" pitchFamily="34" charset="0"/>
            </a:rPr>
            <a:t>s</a:t>
          </a:r>
          <a:r>
            <a:rPr lang="en-US" altLang="de-DE" b="0" i="0" dirty="0">
              <a:latin typeface="Calibri" panose="020F0502020204030204" pitchFamily="34" charset="0"/>
            </a:rPr>
            <a:t> home country and needs to consider different institutional environments</a:t>
          </a:r>
          <a:endParaRPr lang="de-DE" dirty="0"/>
        </a:p>
      </dgm:t>
    </dgm:pt>
    <dgm:pt modelId="{77375E4F-94DB-4464-9B37-F5669901DB23}" type="parTrans" cxnId="{A193E795-AE23-48B3-B63E-E7FBC41232DC}">
      <dgm:prSet/>
      <dgm:spPr/>
      <dgm:t>
        <a:bodyPr/>
        <a:lstStyle/>
        <a:p>
          <a:endParaRPr lang="de-DE"/>
        </a:p>
      </dgm:t>
    </dgm:pt>
    <dgm:pt modelId="{4C8298FE-2F13-490E-836B-0B5D26FF2FC5}" type="sibTrans" cxnId="{A193E795-AE23-48B3-B63E-E7FBC41232DC}">
      <dgm:prSet/>
      <dgm:spPr/>
      <dgm:t>
        <a:bodyPr/>
        <a:lstStyle/>
        <a:p>
          <a:endParaRPr lang="de-DE"/>
        </a:p>
      </dgm:t>
    </dgm:pt>
    <dgm:pt modelId="{F173536F-2949-4553-864A-09373E81EA21}">
      <dgm:prSet phldrT="[Text]" custT="1"/>
      <dgm:spPr/>
      <dgm:t>
        <a:bodyPr/>
        <a:lstStyle/>
        <a:p>
          <a:r>
            <a:rPr lang="de-DE" sz="1800" b="0" i="0" kern="1200" dirty="0">
              <a:solidFill>
                <a:prstClr val="white"/>
              </a:solidFill>
              <a:latin typeface="Calibri" panose="020F0502020204030204" pitchFamily="34" charset="0"/>
              <a:ea typeface="+mn-ea"/>
              <a:cs typeface="+mn-cs"/>
            </a:rPr>
            <a:t>Companies </a:t>
          </a:r>
          <a:r>
            <a:rPr lang="de-DE" sz="1800" b="0" i="0" kern="1200" dirty="0" err="1">
              <a:solidFill>
                <a:prstClr val="white"/>
              </a:solidFill>
              <a:latin typeface="Calibri" panose="020F0502020204030204" pitchFamily="34" charset="0"/>
              <a:ea typeface="+mn-ea"/>
              <a:cs typeface="+mn-cs"/>
            </a:rPr>
            <a:t>need</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to</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decide</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between</a:t>
          </a:r>
          <a:r>
            <a:rPr lang="de-DE" sz="1800" b="0" i="0" kern="1200" dirty="0">
              <a:solidFill>
                <a:prstClr val="white"/>
              </a:solidFill>
              <a:latin typeface="Calibri" panose="020F0502020204030204" pitchFamily="34" charset="0"/>
              <a:ea typeface="+mn-ea"/>
              <a:cs typeface="+mn-cs"/>
            </a:rPr>
            <a:t> S</a:t>
          </a:r>
          <a:r>
            <a:rPr lang="en-US" altLang="de-DE" sz="1800" b="0" i="0" kern="1200" dirty="0" err="1">
              <a:solidFill>
                <a:prstClr val="white"/>
              </a:solidFill>
              <a:latin typeface="Calibri" panose="020F0502020204030204" pitchFamily="34" charset="0"/>
              <a:ea typeface="+mn-ea"/>
              <a:cs typeface="+mn-cs"/>
            </a:rPr>
            <a:t>tandardisation</a:t>
          </a:r>
          <a:endParaRPr lang="de-DE" sz="1800" b="0" i="0" kern="1200" dirty="0">
            <a:solidFill>
              <a:prstClr val="white"/>
            </a:solidFill>
            <a:latin typeface="Calibri" panose="020F0502020204030204" pitchFamily="34" charset="0"/>
            <a:ea typeface="+mn-ea"/>
            <a:cs typeface="+mn-cs"/>
          </a:endParaRPr>
        </a:p>
        <a:p>
          <a:r>
            <a:rPr lang="en-US" altLang="de-DE" sz="1800" b="0" i="0" kern="1200" dirty="0">
              <a:solidFill>
                <a:prstClr val="white"/>
              </a:solidFill>
              <a:latin typeface="Calibri" panose="020F0502020204030204" pitchFamily="34" charset="0"/>
              <a:ea typeface="+mn-ea"/>
              <a:cs typeface="+mn-cs"/>
            </a:rPr>
            <a:t>(developing </a:t>
          </a:r>
          <a:r>
            <a:rPr lang="en-US" altLang="de-DE" sz="1800" b="0" i="0" kern="1200" dirty="0" err="1">
              <a:solidFill>
                <a:prstClr val="white"/>
              </a:solidFill>
              <a:latin typeface="Calibri" panose="020F0502020204030204" pitchFamily="34" charset="0"/>
              <a:ea typeface="+mn-ea"/>
              <a:cs typeface="+mn-cs"/>
            </a:rPr>
            <a:t>standardised</a:t>
          </a:r>
          <a:r>
            <a:rPr lang="en-US" altLang="de-DE" sz="1800" b="0" i="0" kern="1200" dirty="0">
              <a:solidFill>
                <a:prstClr val="white"/>
              </a:solidFill>
              <a:latin typeface="Calibri" panose="020F0502020204030204" pitchFamily="34" charset="0"/>
              <a:ea typeface="+mn-ea"/>
              <a:cs typeface="+mn-cs"/>
            </a:rPr>
            <a:t> products marketed worldwide) and Adaptation (Global </a:t>
          </a:r>
          <a:r>
            <a:rPr lang="en-US" altLang="de-DE" sz="1800" b="0" i="0" kern="1200" dirty="0" err="1">
              <a:solidFill>
                <a:prstClr val="white"/>
              </a:solidFill>
              <a:latin typeface="Calibri" panose="020F0502020204030204" pitchFamily="34" charset="0"/>
              <a:ea typeface="+mn-ea"/>
              <a:cs typeface="+mn-cs"/>
            </a:rPr>
            <a:t>Localisation</a:t>
          </a:r>
          <a:r>
            <a:rPr lang="en-US" altLang="de-DE" sz="1800" b="0" i="0" kern="1200" dirty="0">
              <a:solidFill>
                <a:prstClr val="white"/>
              </a:solidFill>
              <a:latin typeface="Calibri" panose="020F0502020204030204" pitchFamily="34" charset="0"/>
              <a:ea typeface="+mn-ea"/>
              <a:cs typeface="+mn-cs"/>
            </a:rPr>
            <a:t>)</a:t>
          </a:r>
          <a:endParaRPr lang="de-DE" sz="1800" b="0" i="0" kern="1200" dirty="0">
            <a:solidFill>
              <a:prstClr val="white"/>
            </a:solidFill>
            <a:latin typeface="Calibri" panose="020F0502020204030204" pitchFamily="34" charset="0"/>
            <a:ea typeface="+mn-ea"/>
            <a:cs typeface="+mn-cs"/>
          </a:endParaRPr>
        </a:p>
      </dgm:t>
    </dgm:pt>
    <dgm:pt modelId="{3C3C2B63-3613-4C3E-A783-4BA1A6CE6275}" type="parTrans" cxnId="{EFBD05A4-07CD-49CD-9BF3-FF6FD0BF3C2D}">
      <dgm:prSet/>
      <dgm:spPr/>
      <dgm:t>
        <a:bodyPr/>
        <a:lstStyle/>
        <a:p>
          <a:endParaRPr lang="de-DE"/>
        </a:p>
      </dgm:t>
    </dgm:pt>
    <dgm:pt modelId="{352A01C0-A4D8-4AAB-B677-C44D772BDDA6}" type="sibTrans" cxnId="{EFBD05A4-07CD-49CD-9BF3-FF6FD0BF3C2D}">
      <dgm:prSet/>
      <dgm:spPr/>
      <dgm:t>
        <a:bodyPr/>
        <a:lstStyle/>
        <a:p>
          <a:endParaRPr lang="de-DE"/>
        </a:p>
      </dgm:t>
    </dgm:pt>
    <dgm:pt modelId="{A3F304CA-4A38-40C7-B369-683B7CCC3C34}">
      <dgm:prSet phldrT="[Text]" custT="1"/>
      <dgm:spPr/>
      <dgm:t>
        <a:bodyPr/>
        <a:lstStyle/>
        <a:p>
          <a:r>
            <a:rPr lang="de-DE" sz="1800" b="0" i="0" kern="1200" dirty="0">
              <a:solidFill>
                <a:prstClr val="white"/>
              </a:solidFill>
              <a:latin typeface="Calibri" panose="020F0502020204030204" pitchFamily="34" charset="0"/>
              <a:ea typeface="+mn-ea"/>
              <a:cs typeface="+mn-cs"/>
            </a:rPr>
            <a:t>The </a:t>
          </a:r>
          <a:r>
            <a:rPr lang="de-DE" sz="1800" b="0" i="0" kern="1200" dirty="0" err="1">
              <a:solidFill>
                <a:prstClr val="white"/>
              </a:solidFill>
              <a:latin typeface="Calibri" panose="020F0502020204030204" pitchFamily="34" charset="0"/>
              <a:ea typeface="+mn-ea"/>
              <a:cs typeface="+mn-cs"/>
            </a:rPr>
            <a:t>four</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major</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management</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orientations</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influencing</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marketing</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are</a:t>
          </a:r>
          <a:r>
            <a:rPr lang="de-DE" sz="1800" b="0" i="0" kern="1200" dirty="0">
              <a:solidFill>
                <a:prstClr val="white"/>
              </a:solidFill>
              <a:latin typeface="Calibri" panose="020F0502020204030204" pitchFamily="34" charset="0"/>
              <a:ea typeface="+mn-ea"/>
              <a:cs typeface="+mn-cs"/>
            </a:rPr>
            <a:t> </a:t>
          </a:r>
          <a:r>
            <a:rPr lang="en-US" altLang="de-DE" sz="1800" b="0" i="0" kern="1200" dirty="0">
              <a:solidFill>
                <a:prstClr val="white"/>
              </a:solidFill>
              <a:latin typeface="Calibri" panose="020F0502020204030204" pitchFamily="34" charset="0"/>
              <a:ea typeface="+mn-ea"/>
              <a:cs typeface="+mn-cs"/>
            </a:rPr>
            <a:t>ethnocentrism, polycentrism, </a:t>
          </a:r>
          <a:r>
            <a:rPr lang="en-US" altLang="de-DE" sz="1800" b="0" i="0" kern="1200" dirty="0" err="1">
              <a:solidFill>
                <a:prstClr val="white"/>
              </a:solidFill>
              <a:latin typeface="Calibri" panose="020F0502020204030204" pitchFamily="34" charset="0"/>
              <a:ea typeface="+mn-ea"/>
              <a:cs typeface="+mn-cs"/>
            </a:rPr>
            <a:t>regiocentric</a:t>
          </a:r>
          <a:r>
            <a:rPr lang="en-US" altLang="de-DE" sz="1800" b="0" i="0" kern="1200" dirty="0">
              <a:solidFill>
                <a:prstClr val="white"/>
              </a:solidFill>
              <a:latin typeface="Calibri" panose="020F0502020204030204" pitchFamily="34" charset="0"/>
              <a:ea typeface="+mn-ea"/>
              <a:cs typeface="+mn-cs"/>
            </a:rPr>
            <a:t> orientation, and  geocentric orientation</a:t>
          </a:r>
          <a:endParaRPr lang="de-DE" sz="1800" b="0" i="0" kern="1200" dirty="0">
            <a:solidFill>
              <a:prstClr val="white"/>
            </a:solidFill>
            <a:latin typeface="Calibri" panose="020F0502020204030204" pitchFamily="34" charset="0"/>
            <a:ea typeface="+mn-ea"/>
            <a:cs typeface="+mn-cs"/>
          </a:endParaRPr>
        </a:p>
      </dgm:t>
    </dgm:pt>
    <dgm:pt modelId="{45756D41-9B84-4F07-8778-846366471168}" type="parTrans" cxnId="{7E56400D-FD4F-4819-95E3-FF8087AF3C32}">
      <dgm:prSet/>
      <dgm:spPr/>
      <dgm:t>
        <a:bodyPr/>
        <a:lstStyle/>
        <a:p>
          <a:endParaRPr lang="de-DE"/>
        </a:p>
      </dgm:t>
    </dgm:pt>
    <dgm:pt modelId="{B6C2DA78-25D1-4918-95B3-A560D0C30006}" type="sibTrans" cxnId="{7E56400D-FD4F-4819-95E3-FF8087AF3C32}">
      <dgm:prSet/>
      <dgm:spPr/>
      <dgm:t>
        <a:bodyPr/>
        <a:lstStyle/>
        <a:p>
          <a:endParaRPr lang="de-DE"/>
        </a:p>
      </dgm:t>
    </dgm:pt>
    <dgm:pt modelId="{5C05AE1F-88C4-4F56-A89C-4629680AF16B}">
      <dgm:prSet phldrT="[Text]" custT="1"/>
      <dgm:spPr/>
      <dgm:t>
        <a:bodyPr/>
        <a:lstStyle/>
        <a:p>
          <a:r>
            <a:rPr lang="en-US" altLang="de-DE" sz="1700" b="0" i="0" kern="1200" dirty="0">
              <a:solidFill>
                <a:prstClr val="white"/>
              </a:solidFill>
              <a:latin typeface="Calibri" panose="020F0502020204030204" pitchFamily="34" charset="0"/>
              <a:ea typeface="+mn-ea"/>
              <a:cs typeface="+mn-cs"/>
            </a:rPr>
            <a:t>Global Positioning Strategies are Global Consumer Culture Positioning (</a:t>
          </a:r>
          <a:r>
            <a:rPr lang="en-US" altLang="de-DE" sz="1700" b="0" i="0" kern="1200" dirty="0" err="1">
              <a:solidFill>
                <a:prstClr val="white"/>
              </a:solidFill>
              <a:latin typeface="Calibri" panose="020F0502020204030204" pitchFamily="34" charset="0"/>
              <a:ea typeface="+mn-ea"/>
              <a:cs typeface="+mn-cs"/>
            </a:rPr>
            <a:t>GCGP</a:t>
          </a:r>
          <a:r>
            <a:rPr lang="en-US" altLang="de-DE" sz="1700" b="0" i="0" kern="1200" dirty="0">
              <a:solidFill>
                <a:prstClr val="white"/>
              </a:solidFill>
              <a:latin typeface="Calibri" panose="020F0502020204030204" pitchFamily="34" charset="0"/>
              <a:ea typeface="+mn-ea"/>
              <a:cs typeface="+mn-cs"/>
            </a:rPr>
            <a:t>), Local Consumer Culture Positioning (</a:t>
          </a:r>
          <a:r>
            <a:rPr lang="en-US" altLang="de-DE" sz="1700" b="0" i="0" kern="1200" dirty="0" err="1">
              <a:solidFill>
                <a:prstClr val="white"/>
              </a:solidFill>
              <a:latin typeface="Calibri" panose="020F0502020204030204" pitchFamily="34" charset="0"/>
              <a:ea typeface="+mn-ea"/>
              <a:cs typeface="+mn-cs"/>
            </a:rPr>
            <a:t>LCCP</a:t>
          </a:r>
          <a:r>
            <a:rPr lang="en-US" altLang="de-DE" sz="1700" b="0" i="0" kern="1200" dirty="0">
              <a:solidFill>
                <a:prstClr val="white"/>
              </a:solidFill>
              <a:latin typeface="Calibri" panose="020F0502020204030204" pitchFamily="34" charset="0"/>
              <a:ea typeface="+mn-ea"/>
              <a:cs typeface="+mn-cs"/>
            </a:rPr>
            <a:t>), and Foreign Consumer Culture Positioning (</a:t>
          </a:r>
          <a:r>
            <a:rPr lang="en-US" altLang="de-DE" sz="1700" b="0" i="0" kern="1200" dirty="0" err="1">
              <a:solidFill>
                <a:prstClr val="white"/>
              </a:solidFill>
              <a:latin typeface="Calibri" panose="020F0502020204030204" pitchFamily="34" charset="0"/>
              <a:ea typeface="+mn-ea"/>
              <a:cs typeface="+mn-cs"/>
            </a:rPr>
            <a:t>FCCP</a:t>
          </a:r>
          <a:r>
            <a:rPr lang="en-US" altLang="de-DE" sz="1700" b="0" i="0" kern="1200" dirty="0">
              <a:solidFill>
                <a:prstClr val="white"/>
              </a:solidFill>
              <a:latin typeface="Calibri" panose="020F0502020204030204" pitchFamily="34" charset="0"/>
              <a:ea typeface="+mn-ea"/>
              <a:cs typeface="+mn-cs"/>
            </a:rPr>
            <a:t>)</a:t>
          </a:r>
          <a:endParaRPr lang="de-DE" sz="1700" b="0" i="0" kern="1200" dirty="0">
            <a:solidFill>
              <a:prstClr val="white"/>
            </a:solidFill>
            <a:latin typeface="Calibri" panose="020F0502020204030204" pitchFamily="34" charset="0"/>
            <a:ea typeface="+mn-ea"/>
            <a:cs typeface="+mn-cs"/>
          </a:endParaRPr>
        </a:p>
      </dgm:t>
    </dgm:pt>
    <dgm:pt modelId="{A9329ADE-F8A5-43B3-B70A-4BDB22E224D9}" type="parTrans" cxnId="{7B29CC8F-477C-4461-AEDC-FA22ED3B5D82}">
      <dgm:prSet/>
      <dgm:spPr/>
      <dgm:t>
        <a:bodyPr/>
        <a:lstStyle/>
        <a:p>
          <a:endParaRPr lang="de-DE"/>
        </a:p>
      </dgm:t>
    </dgm:pt>
    <dgm:pt modelId="{FE2F9EDC-5460-4E86-B06C-A39DF7D33250}" type="sibTrans" cxnId="{7B29CC8F-477C-4461-AEDC-FA22ED3B5D82}">
      <dgm:prSet/>
      <dgm:spPr/>
      <dgm:t>
        <a:bodyPr/>
        <a:lstStyle/>
        <a:p>
          <a:endParaRPr lang="de-DE"/>
        </a:p>
      </dgm:t>
    </dgm:pt>
    <dgm:pt modelId="{C64A5925-A40A-4BDE-836F-DEA9F89BD987}" type="pres">
      <dgm:prSet presAssocID="{72029FF6-E864-47F7-A98C-CA9F08E98530}" presName="linearFlow" presStyleCnt="0">
        <dgm:presLayoutVars>
          <dgm:dir/>
          <dgm:resizeHandles val="exact"/>
        </dgm:presLayoutVars>
      </dgm:prSet>
      <dgm:spPr/>
    </dgm:pt>
    <dgm:pt modelId="{4D449223-7A73-4747-99AC-3A482FF78494}" type="pres">
      <dgm:prSet presAssocID="{26671389-2053-43BA-A930-145532B2EAAF}" presName="composite" presStyleCnt="0"/>
      <dgm:spPr/>
    </dgm:pt>
    <dgm:pt modelId="{57307EA9-F400-4364-A425-001C9AA49FCB}" type="pres">
      <dgm:prSet presAssocID="{26671389-2053-43BA-A930-145532B2EAAF}" presName="imgShp" presStyleLbl="fgImgPlace1" presStyleIdx="0" presStyleCnt="4"/>
      <dgm:spPr>
        <a:blipFill>
          <a:blip xmlns:r="http://schemas.openxmlformats.org/officeDocument/2006/relationships" r:embed="rId1"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F7EBF2F1-965B-44C8-9547-33726DCEB8A4}" type="pres">
      <dgm:prSet presAssocID="{26671389-2053-43BA-A930-145532B2EAAF}" presName="txShp" presStyleLbl="node1" presStyleIdx="0" presStyleCnt="4">
        <dgm:presLayoutVars>
          <dgm:bulletEnabled val="1"/>
        </dgm:presLayoutVars>
      </dgm:prSet>
      <dgm:spPr/>
    </dgm:pt>
    <dgm:pt modelId="{E45EB33C-BDF0-4485-B74B-88C22A6AB3D3}" type="pres">
      <dgm:prSet presAssocID="{4C8298FE-2F13-490E-836B-0B5D26FF2FC5}" presName="spacing" presStyleCnt="0"/>
      <dgm:spPr/>
    </dgm:pt>
    <dgm:pt modelId="{E3D33298-E097-4AE9-8FE5-5B0DA74FF47D}" type="pres">
      <dgm:prSet presAssocID="{F173536F-2949-4553-864A-09373E81EA21}" presName="composite" presStyleCnt="0"/>
      <dgm:spPr/>
    </dgm:pt>
    <dgm:pt modelId="{1C7EE635-4619-4AC6-9776-83933E127BB5}" type="pres">
      <dgm:prSet presAssocID="{F173536F-2949-4553-864A-09373E81EA21}"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1C0061DC-F82C-41AA-B593-93FADB59DCC9}" type="pres">
      <dgm:prSet presAssocID="{F173536F-2949-4553-864A-09373E81EA21}" presName="txShp" presStyleLbl="node1" presStyleIdx="1" presStyleCnt="4">
        <dgm:presLayoutVars>
          <dgm:bulletEnabled val="1"/>
        </dgm:presLayoutVars>
      </dgm:prSet>
      <dgm:spPr/>
    </dgm:pt>
    <dgm:pt modelId="{DC900B08-EBE0-4287-9017-5B4E54AE0054}" type="pres">
      <dgm:prSet presAssocID="{352A01C0-A4D8-4AAB-B677-C44D772BDDA6}" presName="spacing" presStyleCnt="0"/>
      <dgm:spPr/>
    </dgm:pt>
    <dgm:pt modelId="{4D337A67-816A-405F-BDDB-20AEFFF6C045}" type="pres">
      <dgm:prSet presAssocID="{A3F304CA-4A38-40C7-B369-683B7CCC3C34}" presName="composite" presStyleCnt="0"/>
      <dgm:spPr/>
    </dgm:pt>
    <dgm:pt modelId="{CC5BFA6A-DBB6-4446-8E0D-0DBAEDA67073}" type="pres">
      <dgm:prSet presAssocID="{A3F304CA-4A38-40C7-B369-683B7CCC3C34}" presName="imgShp" presStyleLbl="fgImgPlace1" presStyleIdx="2" presStyleCnt="4"/>
      <dgm:spPr>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806FAD79-0C64-40F0-9F72-E91D471A7823}" type="pres">
      <dgm:prSet presAssocID="{A3F304CA-4A38-40C7-B369-683B7CCC3C34}" presName="txShp" presStyleLbl="node1" presStyleIdx="2" presStyleCnt="4">
        <dgm:presLayoutVars>
          <dgm:bulletEnabled val="1"/>
        </dgm:presLayoutVars>
      </dgm:prSet>
      <dgm:spPr/>
    </dgm:pt>
    <dgm:pt modelId="{C4CE05E9-7C1B-49A3-8F87-A616DEA1E61E}" type="pres">
      <dgm:prSet presAssocID="{B6C2DA78-25D1-4918-95B3-A560D0C30006}" presName="spacing" presStyleCnt="0"/>
      <dgm:spPr/>
    </dgm:pt>
    <dgm:pt modelId="{3CE1D913-4381-41C6-94C1-B87DC0C556AF}" type="pres">
      <dgm:prSet presAssocID="{5C05AE1F-88C4-4F56-A89C-4629680AF16B}" presName="composite" presStyleCnt="0"/>
      <dgm:spPr/>
    </dgm:pt>
    <dgm:pt modelId="{941FE8A8-FDC5-452C-A17F-315696396963}" type="pres">
      <dgm:prSet presAssocID="{5C05AE1F-88C4-4F56-A89C-4629680AF16B}" presName="imgShp" presStyleLbl="fgImgPlace1" presStyleIdx="3" presStyleCnt="4"/>
      <dgm:spPr>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357AC4E4-B88C-4AC9-A4F2-C2BE9812FA6C}" type="pres">
      <dgm:prSet presAssocID="{5C05AE1F-88C4-4F56-A89C-4629680AF16B}" presName="txShp" presStyleLbl="node1" presStyleIdx="3" presStyleCnt="4">
        <dgm:presLayoutVars>
          <dgm:bulletEnabled val="1"/>
        </dgm:presLayoutVars>
      </dgm:prSet>
      <dgm:spPr/>
    </dgm:pt>
  </dgm:ptLst>
  <dgm:cxnLst>
    <dgm:cxn modelId="{7E56400D-FD4F-4819-95E3-FF8087AF3C32}" srcId="{72029FF6-E864-47F7-A98C-CA9F08E98530}" destId="{A3F304CA-4A38-40C7-B369-683B7CCC3C34}" srcOrd="2" destOrd="0" parTransId="{45756D41-9B84-4F07-8778-846366471168}" sibTransId="{B6C2DA78-25D1-4918-95B3-A560D0C30006}"/>
    <dgm:cxn modelId="{8B6FC51C-2D70-4DA0-A9F8-ABEF0B6A9FC5}" type="presOf" srcId="{72029FF6-E864-47F7-A98C-CA9F08E98530}" destId="{C64A5925-A40A-4BDE-836F-DEA9F89BD987}" srcOrd="0" destOrd="0" presId="urn:microsoft.com/office/officeart/2005/8/layout/vList3"/>
    <dgm:cxn modelId="{EA61163D-DBF2-4E01-A5EB-36A3A46CD3FA}" type="presOf" srcId="{F173536F-2949-4553-864A-09373E81EA21}" destId="{1C0061DC-F82C-41AA-B593-93FADB59DCC9}" srcOrd="0" destOrd="0" presId="urn:microsoft.com/office/officeart/2005/8/layout/vList3"/>
    <dgm:cxn modelId="{7B29CC8F-477C-4461-AEDC-FA22ED3B5D82}" srcId="{72029FF6-E864-47F7-A98C-CA9F08E98530}" destId="{5C05AE1F-88C4-4F56-A89C-4629680AF16B}" srcOrd="3" destOrd="0" parTransId="{A9329ADE-F8A5-43B3-B70A-4BDB22E224D9}" sibTransId="{FE2F9EDC-5460-4E86-B06C-A39DF7D33250}"/>
    <dgm:cxn modelId="{B85DAB91-5C6B-4488-B857-59A2EA8CD624}" type="presOf" srcId="{26671389-2053-43BA-A930-145532B2EAAF}" destId="{F7EBF2F1-965B-44C8-9547-33726DCEB8A4}" srcOrd="0" destOrd="0" presId="urn:microsoft.com/office/officeart/2005/8/layout/vList3"/>
    <dgm:cxn modelId="{A193E795-AE23-48B3-B63E-E7FBC41232DC}" srcId="{72029FF6-E864-47F7-A98C-CA9F08E98530}" destId="{26671389-2053-43BA-A930-145532B2EAAF}" srcOrd="0" destOrd="0" parTransId="{77375E4F-94DB-4464-9B37-F5669901DB23}" sibTransId="{4C8298FE-2F13-490E-836B-0B5D26FF2FC5}"/>
    <dgm:cxn modelId="{EFBD05A4-07CD-49CD-9BF3-FF6FD0BF3C2D}" srcId="{72029FF6-E864-47F7-A98C-CA9F08E98530}" destId="{F173536F-2949-4553-864A-09373E81EA21}" srcOrd="1" destOrd="0" parTransId="{3C3C2B63-3613-4C3E-A783-4BA1A6CE6275}" sibTransId="{352A01C0-A4D8-4AAB-B677-C44D772BDDA6}"/>
    <dgm:cxn modelId="{7A02A0B0-020B-4CC8-99BB-82C5D1F9169A}" type="presOf" srcId="{A3F304CA-4A38-40C7-B369-683B7CCC3C34}" destId="{806FAD79-0C64-40F0-9F72-E91D471A7823}" srcOrd="0" destOrd="0" presId="urn:microsoft.com/office/officeart/2005/8/layout/vList3"/>
    <dgm:cxn modelId="{B587DFD0-024A-42E6-926B-F65F23B72FA8}" type="presOf" srcId="{5C05AE1F-88C4-4F56-A89C-4629680AF16B}" destId="{357AC4E4-B88C-4AC9-A4F2-C2BE9812FA6C}" srcOrd="0" destOrd="0" presId="urn:microsoft.com/office/officeart/2005/8/layout/vList3"/>
    <dgm:cxn modelId="{37B09850-F509-4FE8-9295-73329297E814}" type="presParOf" srcId="{C64A5925-A40A-4BDE-836F-DEA9F89BD987}" destId="{4D449223-7A73-4747-99AC-3A482FF78494}" srcOrd="0" destOrd="0" presId="urn:microsoft.com/office/officeart/2005/8/layout/vList3"/>
    <dgm:cxn modelId="{3CB1AC44-17EB-4B26-9D4F-7100F14E36A7}" type="presParOf" srcId="{4D449223-7A73-4747-99AC-3A482FF78494}" destId="{57307EA9-F400-4364-A425-001C9AA49FCB}" srcOrd="0" destOrd="0" presId="urn:microsoft.com/office/officeart/2005/8/layout/vList3"/>
    <dgm:cxn modelId="{449FB10F-AF78-4960-B7B6-562D89C945B2}" type="presParOf" srcId="{4D449223-7A73-4747-99AC-3A482FF78494}" destId="{F7EBF2F1-965B-44C8-9547-33726DCEB8A4}" srcOrd="1" destOrd="0" presId="urn:microsoft.com/office/officeart/2005/8/layout/vList3"/>
    <dgm:cxn modelId="{92287411-4AEA-4AC2-8D8C-6371E3D612E9}" type="presParOf" srcId="{C64A5925-A40A-4BDE-836F-DEA9F89BD987}" destId="{E45EB33C-BDF0-4485-B74B-88C22A6AB3D3}" srcOrd="1" destOrd="0" presId="urn:microsoft.com/office/officeart/2005/8/layout/vList3"/>
    <dgm:cxn modelId="{90699925-4BB1-4689-A054-7DA9597D1B84}" type="presParOf" srcId="{C64A5925-A40A-4BDE-836F-DEA9F89BD987}" destId="{E3D33298-E097-4AE9-8FE5-5B0DA74FF47D}" srcOrd="2" destOrd="0" presId="urn:microsoft.com/office/officeart/2005/8/layout/vList3"/>
    <dgm:cxn modelId="{10B2E3CD-30F3-413F-8855-E93A96131456}" type="presParOf" srcId="{E3D33298-E097-4AE9-8FE5-5B0DA74FF47D}" destId="{1C7EE635-4619-4AC6-9776-83933E127BB5}" srcOrd="0" destOrd="0" presId="urn:microsoft.com/office/officeart/2005/8/layout/vList3"/>
    <dgm:cxn modelId="{6F476AA6-D0D2-48DA-896A-9A5CE9D49DC5}" type="presParOf" srcId="{E3D33298-E097-4AE9-8FE5-5B0DA74FF47D}" destId="{1C0061DC-F82C-41AA-B593-93FADB59DCC9}" srcOrd="1" destOrd="0" presId="urn:microsoft.com/office/officeart/2005/8/layout/vList3"/>
    <dgm:cxn modelId="{E0810421-B698-4E99-81AF-F210A375BEBD}" type="presParOf" srcId="{C64A5925-A40A-4BDE-836F-DEA9F89BD987}" destId="{DC900B08-EBE0-4287-9017-5B4E54AE0054}" srcOrd="3" destOrd="0" presId="urn:microsoft.com/office/officeart/2005/8/layout/vList3"/>
    <dgm:cxn modelId="{33013BE8-540B-4E6C-B535-68AAF806D32F}" type="presParOf" srcId="{C64A5925-A40A-4BDE-836F-DEA9F89BD987}" destId="{4D337A67-816A-405F-BDDB-20AEFFF6C045}" srcOrd="4" destOrd="0" presId="urn:microsoft.com/office/officeart/2005/8/layout/vList3"/>
    <dgm:cxn modelId="{4827E4FB-751C-4D45-A9E8-4D3BF3F1CE1F}" type="presParOf" srcId="{4D337A67-816A-405F-BDDB-20AEFFF6C045}" destId="{CC5BFA6A-DBB6-4446-8E0D-0DBAEDA67073}" srcOrd="0" destOrd="0" presId="urn:microsoft.com/office/officeart/2005/8/layout/vList3"/>
    <dgm:cxn modelId="{767E8B20-FB8C-4AAB-B7A4-4562F929FE92}" type="presParOf" srcId="{4D337A67-816A-405F-BDDB-20AEFFF6C045}" destId="{806FAD79-0C64-40F0-9F72-E91D471A7823}" srcOrd="1" destOrd="0" presId="urn:microsoft.com/office/officeart/2005/8/layout/vList3"/>
    <dgm:cxn modelId="{92F91CB5-95DE-431E-A905-E9A371CE7D23}" type="presParOf" srcId="{C64A5925-A40A-4BDE-836F-DEA9F89BD987}" destId="{C4CE05E9-7C1B-49A3-8F87-A616DEA1E61E}" srcOrd="5" destOrd="0" presId="urn:microsoft.com/office/officeart/2005/8/layout/vList3"/>
    <dgm:cxn modelId="{BCE2AB0D-9BF8-49F9-987C-92AE51902652}" type="presParOf" srcId="{C64A5925-A40A-4BDE-836F-DEA9F89BD987}" destId="{3CE1D913-4381-41C6-94C1-B87DC0C556AF}" srcOrd="6" destOrd="0" presId="urn:microsoft.com/office/officeart/2005/8/layout/vList3"/>
    <dgm:cxn modelId="{A693C10E-6448-4B3A-A901-E1555DF30B8A}" type="presParOf" srcId="{3CE1D913-4381-41C6-94C1-B87DC0C556AF}" destId="{941FE8A8-FDC5-452C-A17F-315696396963}" srcOrd="0" destOrd="0" presId="urn:microsoft.com/office/officeart/2005/8/layout/vList3"/>
    <dgm:cxn modelId="{F69B126A-7274-48E6-A65B-57BBF6053449}" type="presParOf" srcId="{3CE1D913-4381-41C6-94C1-B87DC0C556AF}" destId="{357AC4E4-B88C-4AC9-A4F2-C2BE9812FA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0720-26C0-47F7-8272-FB334913EFAA}">
      <dsp:nvSpPr>
        <dsp:cNvPr id="0" name=""/>
        <dsp:cNvSpPr/>
      </dsp:nvSpPr>
      <dsp:spPr>
        <a:xfrm rot="16200000">
          <a:off x="913" y="228122"/>
          <a:ext cx="4833002" cy="4833002"/>
        </a:xfrm>
        <a:prstGeom prst="downArrow">
          <a:avLst>
            <a:gd name="adj1" fmla="val 50000"/>
            <a:gd name="adj2" fmla="val 35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altLang="de-DE" sz="2300" b="0" i="0" kern="1200" dirty="0" err="1">
              <a:latin typeface="Calibri" panose="020F0502020204030204" pitchFamily="34" charset="0"/>
            </a:rPr>
            <a:t>Standardisation</a:t>
          </a:r>
          <a:endParaRPr lang="de-DE" sz="2300" kern="1200" dirty="0"/>
        </a:p>
        <a:p>
          <a:pPr marL="171450" lvl="1" indent="-171450" algn="l" defTabSz="800100">
            <a:lnSpc>
              <a:spcPct val="90000"/>
            </a:lnSpc>
            <a:spcBef>
              <a:spcPct val="0"/>
            </a:spcBef>
            <a:spcAft>
              <a:spcPct val="15000"/>
            </a:spcAft>
            <a:buChar char="•"/>
          </a:pPr>
          <a:r>
            <a:rPr lang="en-US" altLang="de-DE" sz="1800" b="0" i="0" kern="1200" dirty="0">
              <a:latin typeface="Calibri" panose="020F0502020204030204" pitchFamily="34" charset="0"/>
            </a:rPr>
            <a:t>Developing </a:t>
          </a:r>
          <a:r>
            <a:rPr lang="en-US" altLang="de-DE" sz="1800" b="0" i="0" kern="1200" dirty="0" err="1">
              <a:latin typeface="Calibri" panose="020F0502020204030204" pitchFamily="34" charset="0"/>
            </a:rPr>
            <a:t>standardised</a:t>
          </a:r>
          <a:r>
            <a:rPr lang="en-US" altLang="de-DE" sz="1800" b="0" i="0" kern="1200" dirty="0">
              <a:latin typeface="Calibri" panose="020F0502020204030204" pitchFamily="34" charset="0"/>
            </a:rPr>
            <a:t> products marketed worldwide with a </a:t>
          </a:r>
          <a:r>
            <a:rPr lang="en-US" altLang="de-DE" sz="1800" b="0" i="0" kern="1200" dirty="0" err="1">
              <a:latin typeface="Calibri" panose="020F0502020204030204" pitchFamily="34" charset="0"/>
            </a:rPr>
            <a:t>standardised</a:t>
          </a:r>
          <a:r>
            <a:rPr lang="en-US" altLang="de-DE" sz="1800" b="0" i="0" kern="1200" dirty="0">
              <a:latin typeface="Calibri" panose="020F0502020204030204" pitchFamily="34" charset="0"/>
            </a:rPr>
            <a:t> marketing mix</a:t>
          </a:r>
        </a:p>
        <a:p>
          <a:pPr marL="171450" lvl="1" indent="-171450" algn="l" defTabSz="800100">
            <a:lnSpc>
              <a:spcPct val="90000"/>
            </a:lnSpc>
            <a:spcBef>
              <a:spcPct val="0"/>
            </a:spcBef>
            <a:spcAft>
              <a:spcPct val="15000"/>
            </a:spcAft>
            <a:buChar char="•"/>
          </a:pPr>
          <a:r>
            <a:rPr lang="en-US" altLang="de-DE" sz="1800" b="0" i="0" kern="1200" dirty="0">
              <a:latin typeface="Calibri" panose="020F0502020204030204" pitchFamily="34" charset="0"/>
            </a:rPr>
            <a:t>Essence of mass marketing</a:t>
          </a:r>
        </a:p>
      </dsp:txBody>
      <dsp:txXfrm rot="5400000">
        <a:off x="913" y="1436372"/>
        <a:ext cx="3987227" cy="2416501"/>
      </dsp:txXfrm>
    </dsp:sp>
    <dsp:sp modelId="{A9C68B39-F828-4172-B801-04FD80008E84}">
      <dsp:nvSpPr>
        <dsp:cNvPr id="0" name=""/>
        <dsp:cNvSpPr/>
      </dsp:nvSpPr>
      <dsp:spPr>
        <a:xfrm rot="5400000">
          <a:off x="5093856" y="228122"/>
          <a:ext cx="4833002" cy="4833002"/>
        </a:xfrm>
        <a:prstGeom prst="downArrow">
          <a:avLst>
            <a:gd name="adj1" fmla="val 50000"/>
            <a:gd name="adj2" fmla="val 35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altLang="de-DE" sz="2300" b="0" i="0" kern="1200" dirty="0">
              <a:latin typeface="Calibri" panose="020F0502020204030204" pitchFamily="34" charset="0"/>
            </a:rPr>
            <a:t>Adaptation (Global </a:t>
          </a:r>
          <a:r>
            <a:rPr lang="en-US" altLang="de-DE" sz="2300" b="0" i="0" kern="1200" dirty="0" err="1">
              <a:latin typeface="Calibri" panose="020F0502020204030204" pitchFamily="34" charset="0"/>
            </a:rPr>
            <a:t>Localisation</a:t>
          </a:r>
          <a:r>
            <a:rPr lang="en-US" altLang="de-DE" sz="2300" b="0" i="0" kern="1200" dirty="0">
              <a:latin typeface="Calibri" panose="020F0502020204030204" pitchFamily="34" charset="0"/>
            </a:rPr>
            <a:t>)</a:t>
          </a:r>
        </a:p>
        <a:p>
          <a:pPr marL="171450" lvl="1" indent="-171450" algn="l" defTabSz="800100">
            <a:lnSpc>
              <a:spcPct val="90000"/>
            </a:lnSpc>
            <a:spcBef>
              <a:spcPct val="0"/>
            </a:spcBef>
            <a:spcAft>
              <a:spcPct val="15000"/>
            </a:spcAft>
            <a:buChar char="•"/>
          </a:pPr>
          <a:r>
            <a:rPr lang="en-US" altLang="de-DE" sz="1800" b="0" i="0" kern="1200" dirty="0">
              <a:latin typeface="Calibri" panose="020F0502020204030204" pitchFamily="34" charset="0"/>
            </a:rPr>
            <a:t>Mixing </a:t>
          </a:r>
          <a:r>
            <a:rPr lang="en-US" altLang="de-DE" sz="1800" b="0" i="0" kern="1200" dirty="0" err="1">
              <a:latin typeface="Calibri" panose="020F0502020204030204" pitchFamily="34" charset="0"/>
            </a:rPr>
            <a:t>standardisation</a:t>
          </a:r>
          <a:r>
            <a:rPr lang="en-US" altLang="de-DE" sz="1800" b="0" i="0" kern="1200" dirty="0">
              <a:latin typeface="Calibri" panose="020F0502020204030204" pitchFamily="34" charset="0"/>
            </a:rPr>
            <a:t> and </a:t>
          </a:r>
          <a:r>
            <a:rPr lang="en-US" altLang="de-DE" sz="1800" b="0" i="0" kern="1200" dirty="0" err="1">
              <a:latin typeface="Calibri" panose="020F0502020204030204" pitchFamily="34" charset="0"/>
            </a:rPr>
            <a:t>customisation</a:t>
          </a:r>
          <a:r>
            <a:rPr lang="en-US" altLang="de-DE" sz="1800" b="0" i="0" kern="1200" dirty="0">
              <a:latin typeface="Calibri" panose="020F0502020204030204" pitchFamily="34" charset="0"/>
            </a:rPr>
            <a:t> in a way that </a:t>
          </a:r>
          <a:r>
            <a:rPr lang="en-US" altLang="de-DE" sz="1800" b="0" i="0" kern="1200" dirty="0" err="1">
              <a:latin typeface="Calibri" panose="020F0502020204030204" pitchFamily="34" charset="0"/>
            </a:rPr>
            <a:t>minimises</a:t>
          </a:r>
          <a:r>
            <a:rPr lang="en-US" altLang="de-DE" sz="1800" b="0" i="0" kern="1200" dirty="0">
              <a:latin typeface="Calibri" panose="020F0502020204030204" pitchFamily="34" charset="0"/>
            </a:rPr>
            <a:t> costs while </a:t>
          </a:r>
          <a:r>
            <a:rPr lang="en-US" altLang="de-DE" sz="1800" b="0" i="0" kern="1200" dirty="0" err="1">
              <a:latin typeface="Calibri" panose="020F0502020204030204" pitchFamily="34" charset="0"/>
            </a:rPr>
            <a:t>maximising</a:t>
          </a:r>
          <a:r>
            <a:rPr lang="en-US" altLang="de-DE" sz="1800" b="0" i="0" kern="1200" dirty="0">
              <a:latin typeface="Calibri" panose="020F0502020204030204" pitchFamily="34" charset="0"/>
            </a:rPr>
            <a:t> satisfaction</a:t>
          </a:r>
        </a:p>
        <a:p>
          <a:pPr marL="171450" lvl="1" indent="-171450" algn="l" defTabSz="800100">
            <a:lnSpc>
              <a:spcPct val="90000"/>
            </a:lnSpc>
            <a:spcBef>
              <a:spcPct val="0"/>
            </a:spcBef>
            <a:spcAft>
              <a:spcPct val="15000"/>
            </a:spcAft>
            <a:buChar char="•"/>
          </a:pPr>
          <a:r>
            <a:rPr lang="en-US" altLang="de-DE" sz="1800" b="0" i="0" kern="1200" dirty="0">
              <a:latin typeface="Calibri" panose="020F0502020204030204" pitchFamily="34" charset="0"/>
            </a:rPr>
            <a:t>Think globally, act locally!</a:t>
          </a:r>
        </a:p>
      </dsp:txBody>
      <dsp:txXfrm rot="-5400000">
        <a:off x="5939631" y="1436373"/>
        <a:ext cx="3987227" cy="2416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951FB-DC02-4C4E-8E4B-197BD21E02E5}">
      <dsp:nvSpPr>
        <dsp:cNvPr id="0" name=""/>
        <dsp:cNvSpPr/>
      </dsp:nvSpPr>
      <dsp:spPr>
        <a:xfrm>
          <a:off x="0" y="1330007"/>
          <a:ext cx="8128000" cy="1773343"/>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D71F4-504A-4698-9B71-311A42A6C0EC}">
      <dsp:nvSpPr>
        <dsp:cNvPr id="0" name=""/>
        <dsp:cNvSpPr/>
      </dsp:nvSpPr>
      <dsp:spPr>
        <a:xfrm>
          <a:off x="3214" y="0"/>
          <a:ext cx="1405532" cy="177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Font typeface="Verdana" panose="020B0604030504040204" pitchFamily="34" charset="0"/>
            <a:buNone/>
          </a:pPr>
          <a:r>
            <a:rPr lang="en-US" altLang="de-DE" sz="1600" b="0" i="0" kern="1200" dirty="0">
              <a:latin typeface="Calibri" panose="020F0502020204030204" pitchFamily="34" charset="0"/>
            </a:rPr>
            <a:t>Domestic Marketing (ethnocentric orientation)</a:t>
          </a:r>
          <a:endParaRPr lang="de-DE" sz="1600" kern="1200" dirty="0"/>
        </a:p>
      </dsp:txBody>
      <dsp:txXfrm>
        <a:off x="3214" y="0"/>
        <a:ext cx="1405532" cy="1773343"/>
      </dsp:txXfrm>
    </dsp:sp>
    <dsp:sp modelId="{B923E781-9AA9-4D37-B937-48235DA4BC45}">
      <dsp:nvSpPr>
        <dsp:cNvPr id="0" name=""/>
        <dsp:cNvSpPr/>
      </dsp:nvSpPr>
      <dsp:spPr>
        <a:xfrm>
          <a:off x="484313" y="1995011"/>
          <a:ext cx="443335" cy="443335"/>
        </a:xfrm>
        <a:prstGeom prst="ellips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CE0E5-84B7-451B-B194-802C6A312894}">
      <dsp:nvSpPr>
        <dsp:cNvPr id="0" name=""/>
        <dsp:cNvSpPr/>
      </dsp:nvSpPr>
      <dsp:spPr>
        <a:xfrm>
          <a:off x="1479024" y="2660014"/>
          <a:ext cx="1405532" cy="177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altLang="de-DE" sz="1600" b="0" i="0" kern="1200" dirty="0">
              <a:latin typeface="Calibri" panose="020F0502020204030204" pitchFamily="34" charset="0"/>
            </a:rPr>
            <a:t>Export Marketing (ethnocentric orientation)</a:t>
          </a:r>
        </a:p>
      </dsp:txBody>
      <dsp:txXfrm>
        <a:off x="1479024" y="2660014"/>
        <a:ext cx="1405532" cy="1773343"/>
      </dsp:txXfrm>
    </dsp:sp>
    <dsp:sp modelId="{6E8A43FB-957B-48FA-8DD2-9CBD2C9D161C}">
      <dsp:nvSpPr>
        <dsp:cNvPr id="0" name=""/>
        <dsp:cNvSpPr/>
      </dsp:nvSpPr>
      <dsp:spPr>
        <a:xfrm>
          <a:off x="1960122" y="1995011"/>
          <a:ext cx="443335" cy="443335"/>
        </a:xfrm>
        <a:prstGeom prst="ellipse">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590D7-5719-45B1-938C-58346A524F09}">
      <dsp:nvSpPr>
        <dsp:cNvPr id="0" name=""/>
        <dsp:cNvSpPr/>
      </dsp:nvSpPr>
      <dsp:spPr>
        <a:xfrm>
          <a:off x="2954833" y="0"/>
          <a:ext cx="1405532" cy="177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altLang="de-DE" sz="1600" b="0" i="0" kern="1200" dirty="0">
              <a:latin typeface="Calibri" panose="020F0502020204030204" pitchFamily="34" charset="0"/>
            </a:rPr>
            <a:t>International Marketing (polycentric orientation)</a:t>
          </a:r>
        </a:p>
      </dsp:txBody>
      <dsp:txXfrm>
        <a:off x="2954833" y="0"/>
        <a:ext cx="1405532" cy="1773343"/>
      </dsp:txXfrm>
    </dsp:sp>
    <dsp:sp modelId="{329D96E5-4AF5-4B3D-8D59-D1EAB5C1ED41}">
      <dsp:nvSpPr>
        <dsp:cNvPr id="0" name=""/>
        <dsp:cNvSpPr/>
      </dsp:nvSpPr>
      <dsp:spPr>
        <a:xfrm>
          <a:off x="3435932" y="1995011"/>
          <a:ext cx="443335" cy="443335"/>
        </a:xfrm>
        <a:prstGeom prst="ellipse">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ACE25-7264-4D91-BFB9-CC4D6C807232}">
      <dsp:nvSpPr>
        <dsp:cNvPr id="0" name=""/>
        <dsp:cNvSpPr/>
      </dsp:nvSpPr>
      <dsp:spPr>
        <a:xfrm>
          <a:off x="4430643" y="2660014"/>
          <a:ext cx="1405532" cy="177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altLang="de-DE" sz="1600" b="0" i="0" kern="1200" dirty="0">
              <a:latin typeface="Calibri" panose="020F0502020204030204" pitchFamily="34" charset="0"/>
            </a:rPr>
            <a:t>Multinational Marketing (</a:t>
          </a:r>
          <a:r>
            <a:rPr lang="en-US" altLang="de-DE" sz="1600" b="0" i="0" kern="1200" dirty="0" err="1">
              <a:latin typeface="Calibri" panose="020F0502020204030204" pitchFamily="34" charset="0"/>
            </a:rPr>
            <a:t>regiocentric</a:t>
          </a:r>
          <a:r>
            <a:rPr lang="en-US" altLang="de-DE" sz="1600" b="0" i="0" kern="1200" dirty="0">
              <a:latin typeface="Calibri" panose="020F0502020204030204" pitchFamily="34" charset="0"/>
            </a:rPr>
            <a:t> orientation)</a:t>
          </a:r>
        </a:p>
      </dsp:txBody>
      <dsp:txXfrm>
        <a:off x="4430643" y="2660014"/>
        <a:ext cx="1405532" cy="1773343"/>
      </dsp:txXfrm>
    </dsp:sp>
    <dsp:sp modelId="{9FE5A4C8-D824-4025-9216-7D21116DD40B}">
      <dsp:nvSpPr>
        <dsp:cNvPr id="0" name=""/>
        <dsp:cNvSpPr/>
      </dsp:nvSpPr>
      <dsp:spPr>
        <a:xfrm>
          <a:off x="4911741" y="1995011"/>
          <a:ext cx="443335" cy="443335"/>
        </a:xfrm>
        <a:prstGeom prst="ellipse">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395B4-66E5-4A5B-86EB-7973B5093260}">
      <dsp:nvSpPr>
        <dsp:cNvPr id="0" name=""/>
        <dsp:cNvSpPr/>
      </dsp:nvSpPr>
      <dsp:spPr>
        <a:xfrm>
          <a:off x="5906452" y="0"/>
          <a:ext cx="1405532" cy="177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altLang="de-DE" sz="1600" b="0" i="0" kern="1200" dirty="0">
              <a:latin typeface="Calibri" panose="020F0502020204030204" pitchFamily="34" charset="0"/>
            </a:rPr>
            <a:t>Global Marketing (geocentric orientation)</a:t>
          </a:r>
        </a:p>
      </dsp:txBody>
      <dsp:txXfrm>
        <a:off x="5906452" y="0"/>
        <a:ext cx="1405532" cy="1773343"/>
      </dsp:txXfrm>
    </dsp:sp>
    <dsp:sp modelId="{FE67A086-329B-4326-AC8A-B9CD1C0C1FD1}">
      <dsp:nvSpPr>
        <dsp:cNvPr id="0" name=""/>
        <dsp:cNvSpPr/>
      </dsp:nvSpPr>
      <dsp:spPr>
        <a:xfrm>
          <a:off x="6387551" y="1995011"/>
          <a:ext cx="443335" cy="443335"/>
        </a:xfrm>
        <a:prstGeom prst="ellipse">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8FA06-7532-46BE-8E57-EFEF2BB8125E}">
      <dsp:nvSpPr>
        <dsp:cNvPr id="0" name=""/>
        <dsp:cNvSpPr/>
      </dsp:nvSpPr>
      <dsp:spPr>
        <a:xfrm>
          <a:off x="0" y="41598"/>
          <a:ext cx="9914965"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altLang="de-DE" sz="3000" b="0" i="0" kern="1200" dirty="0">
              <a:latin typeface="Calibri" panose="020F0502020204030204" pitchFamily="34" charset="0"/>
            </a:rPr>
            <a:t>Global Consumer Culture Positioning (</a:t>
          </a:r>
          <a:r>
            <a:rPr lang="en-US" altLang="de-DE" sz="3000" b="0" i="0" kern="1200" dirty="0" err="1">
              <a:latin typeface="Calibri" panose="020F0502020204030204" pitchFamily="34" charset="0"/>
            </a:rPr>
            <a:t>GCGP</a:t>
          </a:r>
          <a:r>
            <a:rPr lang="en-US" altLang="de-DE" sz="3000" b="0" i="0" kern="1200" dirty="0">
              <a:latin typeface="Calibri" panose="020F0502020204030204" pitchFamily="34" charset="0"/>
            </a:rPr>
            <a:t>)</a:t>
          </a:r>
          <a:endParaRPr lang="de-DE" sz="3000" kern="1200" dirty="0"/>
        </a:p>
      </dsp:txBody>
      <dsp:txXfrm>
        <a:off x="35125" y="76723"/>
        <a:ext cx="9844715" cy="649299"/>
      </dsp:txXfrm>
    </dsp:sp>
    <dsp:sp modelId="{A62BF01F-39CD-4C67-B80D-3FB2D5E436E6}">
      <dsp:nvSpPr>
        <dsp:cNvPr id="0" name=""/>
        <dsp:cNvSpPr/>
      </dsp:nvSpPr>
      <dsp:spPr>
        <a:xfrm>
          <a:off x="0" y="761148"/>
          <a:ext cx="9914965"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80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altLang="de-DE" sz="2300" b="0" i="0" kern="1200" dirty="0">
              <a:latin typeface="Calibri" panose="020F0502020204030204" pitchFamily="34" charset="0"/>
            </a:rPr>
            <a:t>Identifies the brand as a symbol of a particular global culture or segment (e.g. Nokia, Motorola, Apple)</a:t>
          </a:r>
        </a:p>
      </dsp:txBody>
      <dsp:txXfrm>
        <a:off x="0" y="761148"/>
        <a:ext cx="9914965" cy="729675"/>
      </dsp:txXfrm>
    </dsp:sp>
    <dsp:sp modelId="{49B5B779-4312-4618-A4EC-A3CD52AC00EE}">
      <dsp:nvSpPr>
        <dsp:cNvPr id="0" name=""/>
        <dsp:cNvSpPr/>
      </dsp:nvSpPr>
      <dsp:spPr>
        <a:xfrm>
          <a:off x="0" y="1490823"/>
          <a:ext cx="9914965"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altLang="de-DE" sz="3000" b="0" i="0" kern="1200" dirty="0">
              <a:latin typeface="Calibri" panose="020F0502020204030204" pitchFamily="34" charset="0"/>
            </a:rPr>
            <a:t>Local Consumer Culture Positioning (</a:t>
          </a:r>
          <a:r>
            <a:rPr lang="en-US" altLang="de-DE" sz="3000" b="0" i="0" kern="1200" dirty="0" err="1">
              <a:latin typeface="Calibri" panose="020F0502020204030204" pitchFamily="34" charset="0"/>
            </a:rPr>
            <a:t>LCCP</a:t>
          </a:r>
          <a:r>
            <a:rPr lang="en-US" altLang="de-DE" sz="3000" b="0" i="0" kern="1200" dirty="0">
              <a:latin typeface="Calibri" panose="020F0502020204030204" pitchFamily="34" charset="0"/>
            </a:rPr>
            <a:t>)</a:t>
          </a:r>
        </a:p>
      </dsp:txBody>
      <dsp:txXfrm>
        <a:off x="35125" y="1525948"/>
        <a:ext cx="9844715" cy="649299"/>
      </dsp:txXfrm>
    </dsp:sp>
    <dsp:sp modelId="{A80061BB-0352-48EF-B5C8-796ABD4AC8E3}">
      <dsp:nvSpPr>
        <dsp:cNvPr id="0" name=""/>
        <dsp:cNvSpPr/>
      </dsp:nvSpPr>
      <dsp:spPr>
        <a:xfrm>
          <a:off x="0" y="2210373"/>
          <a:ext cx="9914965"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80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altLang="de-DE" sz="2300" b="0" i="0" kern="1200" dirty="0">
              <a:latin typeface="Calibri" panose="020F0502020204030204" pitchFamily="34" charset="0"/>
            </a:rPr>
            <a:t>Brand as an intrinsic part of the local culture</a:t>
          </a:r>
        </a:p>
        <a:p>
          <a:pPr marL="228600" lvl="1" indent="-228600" algn="l" defTabSz="1022350">
            <a:lnSpc>
              <a:spcPct val="90000"/>
            </a:lnSpc>
            <a:spcBef>
              <a:spcPct val="0"/>
            </a:spcBef>
            <a:spcAft>
              <a:spcPct val="20000"/>
            </a:spcAft>
            <a:buChar char="•"/>
          </a:pPr>
          <a:r>
            <a:rPr lang="en-US" altLang="de-DE" sz="2300" b="0" i="0" kern="1200" dirty="0">
              <a:latin typeface="Calibri" panose="020F0502020204030204" pitchFamily="34" charset="0"/>
            </a:rPr>
            <a:t>e.g. Baileys (Irish)</a:t>
          </a:r>
        </a:p>
      </dsp:txBody>
      <dsp:txXfrm>
        <a:off x="0" y="2210373"/>
        <a:ext cx="9914965" cy="791774"/>
      </dsp:txXfrm>
    </dsp:sp>
    <dsp:sp modelId="{02C045E7-7843-409E-913A-D93318B62DA6}">
      <dsp:nvSpPr>
        <dsp:cNvPr id="0" name=""/>
        <dsp:cNvSpPr/>
      </dsp:nvSpPr>
      <dsp:spPr>
        <a:xfrm>
          <a:off x="0" y="3002148"/>
          <a:ext cx="9914965"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altLang="de-DE" sz="3000" b="0" i="0" kern="1200" dirty="0">
              <a:latin typeface="Calibri" panose="020F0502020204030204" pitchFamily="34" charset="0"/>
            </a:rPr>
            <a:t>Foreign Consumer Culture Positioning (</a:t>
          </a:r>
          <a:r>
            <a:rPr lang="en-US" altLang="de-DE" sz="3000" b="0" i="0" kern="1200" dirty="0" err="1">
              <a:latin typeface="Calibri" panose="020F0502020204030204" pitchFamily="34" charset="0"/>
            </a:rPr>
            <a:t>FCCP</a:t>
          </a:r>
          <a:r>
            <a:rPr lang="en-US" altLang="de-DE" sz="3000" b="0" i="0" kern="1200" dirty="0">
              <a:latin typeface="Calibri" panose="020F0502020204030204" pitchFamily="34" charset="0"/>
            </a:rPr>
            <a:t>)</a:t>
          </a:r>
        </a:p>
      </dsp:txBody>
      <dsp:txXfrm>
        <a:off x="35125" y="3037273"/>
        <a:ext cx="9844715" cy="649299"/>
      </dsp:txXfrm>
    </dsp:sp>
    <dsp:sp modelId="{1953D11D-8F12-43B1-AB70-F1ACB1AF7CED}">
      <dsp:nvSpPr>
        <dsp:cNvPr id="0" name=""/>
        <dsp:cNvSpPr/>
      </dsp:nvSpPr>
      <dsp:spPr>
        <a:xfrm>
          <a:off x="0" y="3721698"/>
          <a:ext cx="9914965"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80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altLang="de-DE" sz="2300" b="0" i="0" kern="1200" dirty="0">
              <a:latin typeface="Calibri" panose="020F0502020204030204" pitchFamily="34" charset="0"/>
            </a:rPr>
            <a:t>Associates the brand</a:t>
          </a:r>
          <a:r>
            <a:rPr lang="en-US" altLang="en-US" sz="2300" b="0" i="0" kern="1200" dirty="0">
              <a:latin typeface="Calibri" panose="020F0502020204030204" pitchFamily="34" charset="0"/>
            </a:rPr>
            <a:t>’</a:t>
          </a:r>
          <a:r>
            <a:rPr lang="en-US" altLang="de-DE" sz="2300" b="0" i="0" kern="1200" dirty="0">
              <a:latin typeface="Calibri" panose="020F0502020204030204" pitchFamily="34" charset="0"/>
            </a:rPr>
            <a:t>s users, use occasions, or product origins with a foreign country or culture</a:t>
          </a:r>
        </a:p>
        <a:p>
          <a:pPr marL="228600" lvl="1" indent="-228600" algn="l" defTabSz="1022350">
            <a:lnSpc>
              <a:spcPct val="90000"/>
            </a:lnSpc>
            <a:spcBef>
              <a:spcPct val="0"/>
            </a:spcBef>
            <a:spcAft>
              <a:spcPct val="20000"/>
            </a:spcAft>
            <a:buChar char="•"/>
          </a:pPr>
          <a:r>
            <a:rPr lang="en-US" altLang="de-DE" sz="2300" b="0" i="0" kern="1200" dirty="0">
              <a:latin typeface="Calibri" panose="020F0502020204030204" pitchFamily="34" charset="0"/>
            </a:rPr>
            <a:t>e.g. Haagen-Dazs (really launched by an American company)</a:t>
          </a:r>
        </a:p>
      </dsp:txBody>
      <dsp:txXfrm>
        <a:off x="0" y="3721698"/>
        <a:ext cx="9914965" cy="111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BF2F1-965B-44C8-9547-33726DCEB8A4}">
      <dsp:nvSpPr>
        <dsp:cNvPr id="0" name=""/>
        <dsp:cNvSpPr/>
      </dsp:nvSpPr>
      <dsp:spPr>
        <a:xfrm rot="10800000">
          <a:off x="1887161" y="1960"/>
          <a:ext cx="6512843" cy="9868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167" tIns="72390" rIns="135128" bIns="72390" numCol="1" spcCol="1270" anchor="ctr" anchorCtr="0">
          <a:noAutofit/>
        </a:bodyPr>
        <a:lstStyle/>
        <a:p>
          <a:pPr marL="0" lvl="0" indent="0" algn="ctr" defTabSz="844550">
            <a:lnSpc>
              <a:spcPct val="90000"/>
            </a:lnSpc>
            <a:spcBef>
              <a:spcPct val="0"/>
            </a:spcBef>
            <a:spcAft>
              <a:spcPct val="35000"/>
            </a:spcAft>
            <a:buNone/>
          </a:pPr>
          <a:r>
            <a:rPr lang="en-US" altLang="de-DE" sz="1900" b="0" i="0" kern="1200" dirty="0">
              <a:latin typeface="Calibri" panose="020F0502020204030204" pitchFamily="34" charset="0"/>
            </a:rPr>
            <a:t>International marketing occurs in markets outside the </a:t>
          </a:r>
          <a:r>
            <a:rPr lang="en-US" altLang="de-DE" sz="1900" b="0" i="0" kern="1200" dirty="0" err="1">
              <a:latin typeface="Calibri" panose="020F0502020204030204" pitchFamily="34" charset="0"/>
            </a:rPr>
            <a:t>organisation</a:t>
          </a:r>
          <a:r>
            <a:rPr lang="en-US" altLang="en-US" sz="1900" b="0" i="0" kern="1200" dirty="0" err="1">
              <a:latin typeface="Calibri" panose="020F0502020204030204" pitchFamily="34" charset="0"/>
            </a:rPr>
            <a:t>’</a:t>
          </a:r>
          <a:r>
            <a:rPr lang="en-US" altLang="de-DE" sz="1900" b="0" i="0" kern="1200" dirty="0" err="1">
              <a:latin typeface="Calibri" panose="020F0502020204030204" pitchFamily="34" charset="0"/>
            </a:rPr>
            <a:t>s</a:t>
          </a:r>
          <a:r>
            <a:rPr lang="en-US" altLang="de-DE" sz="1900" b="0" i="0" kern="1200" dirty="0">
              <a:latin typeface="Calibri" panose="020F0502020204030204" pitchFamily="34" charset="0"/>
            </a:rPr>
            <a:t> home country and needs to consider different institutional environments</a:t>
          </a:r>
          <a:endParaRPr lang="de-DE" sz="1900" kern="1200" dirty="0"/>
        </a:p>
      </dsp:txBody>
      <dsp:txXfrm rot="10800000">
        <a:off x="2133869" y="1960"/>
        <a:ext cx="6266135" cy="986834"/>
      </dsp:txXfrm>
    </dsp:sp>
    <dsp:sp modelId="{57307EA9-F400-4364-A425-001C9AA49FCB}">
      <dsp:nvSpPr>
        <dsp:cNvPr id="0" name=""/>
        <dsp:cNvSpPr/>
      </dsp:nvSpPr>
      <dsp:spPr>
        <a:xfrm>
          <a:off x="1393744" y="1960"/>
          <a:ext cx="986834" cy="986834"/>
        </a:xfrm>
        <a:prstGeom prst="ellipse">
          <a:avLst/>
        </a:prstGeom>
        <a:blipFill>
          <a:blip xmlns:r="http://schemas.openxmlformats.org/officeDocument/2006/relationships" r:embed="rId1"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061DC-F82C-41AA-B593-93FADB59DCC9}">
      <dsp:nvSpPr>
        <dsp:cNvPr id="0" name=""/>
        <dsp:cNvSpPr/>
      </dsp:nvSpPr>
      <dsp:spPr>
        <a:xfrm rot="10800000">
          <a:off x="1887161" y="1283372"/>
          <a:ext cx="6512843" cy="9868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167"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0" i="0" kern="1200" dirty="0">
              <a:solidFill>
                <a:prstClr val="white"/>
              </a:solidFill>
              <a:latin typeface="Calibri" panose="020F0502020204030204" pitchFamily="34" charset="0"/>
              <a:ea typeface="+mn-ea"/>
              <a:cs typeface="+mn-cs"/>
            </a:rPr>
            <a:t>Companies </a:t>
          </a:r>
          <a:r>
            <a:rPr lang="de-DE" sz="1800" b="0" i="0" kern="1200" dirty="0" err="1">
              <a:solidFill>
                <a:prstClr val="white"/>
              </a:solidFill>
              <a:latin typeface="Calibri" panose="020F0502020204030204" pitchFamily="34" charset="0"/>
              <a:ea typeface="+mn-ea"/>
              <a:cs typeface="+mn-cs"/>
            </a:rPr>
            <a:t>need</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to</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decide</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between</a:t>
          </a:r>
          <a:r>
            <a:rPr lang="de-DE" sz="1800" b="0" i="0" kern="1200" dirty="0">
              <a:solidFill>
                <a:prstClr val="white"/>
              </a:solidFill>
              <a:latin typeface="Calibri" panose="020F0502020204030204" pitchFamily="34" charset="0"/>
              <a:ea typeface="+mn-ea"/>
              <a:cs typeface="+mn-cs"/>
            </a:rPr>
            <a:t> S</a:t>
          </a:r>
          <a:r>
            <a:rPr lang="en-US" altLang="de-DE" sz="1800" b="0" i="0" kern="1200" dirty="0" err="1">
              <a:solidFill>
                <a:prstClr val="white"/>
              </a:solidFill>
              <a:latin typeface="Calibri" panose="020F0502020204030204" pitchFamily="34" charset="0"/>
              <a:ea typeface="+mn-ea"/>
              <a:cs typeface="+mn-cs"/>
            </a:rPr>
            <a:t>tandardisation</a:t>
          </a:r>
          <a:endParaRPr lang="de-DE" sz="1800" b="0" i="0" kern="1200" dirty="0">
            <a:solidFill>
              <a:prstClr val="white"/>
            </a:solidFill>
            <a:latin typeface="Calibri" panose="020F0502020204030204" pitchFamily="34" charset="0"/>
            <a:ea typeface="+mn-ea"/>
            <a:cs typeface="+mn-cs"/>
          </a:endParaRPr>
        </a:p>
        <a:p>
          <a:pPr marL="0" lvl="0" indent="0" algn="ctr" defTabSz="800100">
            <a:lnSpc>
              <a:spcPct val="90000"/>
            </a:lnSpc>
            <a:spcBef>
              <a:spcPct val="0"/>
            </a:spcBef>
            <a:spcAft>
              <a:spcPct val="35000"/>
            </a:spcAft>
            <a:buNone/>
          </a:pPr>
          <a:r>
            <a:rPr lang="en-US" altLang="de-DE" sz="1800" b="0" i="0" kern="1200" dirty="0">
              <a:solidFill>
                <a:prstClr val="white"/>
              </a:solidFill>
              <a:latin typeface="Calibri" panose="020F0502020204030204" pitchFamily="34" charset="0"/>
              <a:ea typeface="+mn-ea"/>
              <a:cs typeface="+mn-cs"/>
            </a:rPr>
            <a:t>(developing </a:t>
          </a:r>
          <a:r>
            <a:rPr lang="en-US" altLang="de-DE" sz="1800" b="0" i="0" kern="1200" dirty="0" err="1">
              <a:solidFill>
                <a:prstClr val="white"/>
              </a:solidFill>
              <a:latin typeface="Calibri" panose="020F0502020204030204" pitchFamily="34" charset="0"/>
              <a:ea typeface="+mn-ea"/>
              <a:cs typeface="+mn-cs"/>
            </a:rPr>
            <a:t>standardised</a:t>
          </a:r>
          <a:r>
            <a:rPr lang="en-US" altLang="de-DE" sz="1800" b="0" i="0" kern="1200" dirty="0">
              <a:solidFill>
                <a:prstClr val="white"/>
              </a:solidFill>
              <a:latin typeface="Calibri" panose="020F0502020204030204" pitchFamily="34" charset="0"/>
              <a:ea typeface="+mn-ea"/>
              <a:cs typeface="+mn-cs"/>
            </a:rPr>
            <a:t> products marketed worldwide) and Adaptation (Global </a:t>
          </a:r>
          <a:r>
            <a:rPr lang="en-US" altLang="de-DE" sz="1800" b="0" i="0" kern="1200" dirty="0" err="1">
              <a:solidFill>
                <a:prstClr val="white"/>
              </a:solidFill>
              <a:latin typeface="Calibri" panose="020F0502020204030204" pitchFamily="34" charset="0"/>
              <a:ea typeface="+mn-ea"/>
              <a:cs typeface="+mn-cs"/>
            </a:rPr>
            <a:t>Localisation</a:t>
          </a:r>
          <a:r>
            <a:rPr lang="en-US" altLang="de-DE" sz="1800" b="0" i="0" kern="1200" dirty="0">
              <a:solidFill>
                <a:prstClr val="white"/>
              </a:solidFill>
              <a:latin typeface="Calibri" panose="020F0502020204030204" pitchFamily="34" charset="0"/>
              <a:ea typeface="+mn-ea"/>
              <a:cs typeface="+mn-cs"/>
            </a:rPr>
            <a:t>)</a:t>
          </a:r>
          <a:endParaRPr lang="de-DE" sz="1800" b="0" i="0" kern="1200" dirty="0">
            <a:solidFill>
              <a:prstClr val="white"/>
            </a:solidFill>
            <a:latin typeface="Calibri" panose="020F0502020204030204" pitchFamily="34" charset="0"/>
            <a:ea typeface="+mn-ea"/>
            <a:cs typeface="+mn-cs"/>
          </a:endParaRPr>
        </a:p>
      </dsp:txBody>
      <dsp:txXfrm rot="10800000">
        <a:off x="2133869" y="1283372"/>
        <a:ext cx="6266135" cy="986834"/>
      </dsp:txXfrm>
    </dsp:sp>
    <dsp:sp modelId="{1C7EE635-4619-4AC6-9776-83933E127BB5}">
      <dsp:nvSpPr>
        <dsp:cNvPr id="0" name=""/>
        <dsp:cNvSpPr/>
      </dsp:nvSpPr>
      <dsp:spPr>
        <a:xfrm>
          <a:off x="1393744" y="1283372"/>
          <a:ext cx="986834" cy="98683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FAD79-0C64-40F0-9F72-E91D471A7823}">
      <dsp:nvSpPr>
        <dsp:cNvPr id="0" name=""/>
        <dsp:cNvSpPr/>
      </dsp:nvSpPr>
      <dsp:spPr>
        <a:xfrm rot="10800000">
          <a:off x="1887161" y="2564785"/>
          <a:ext cx="6512843" cy="9868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167"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0" i="0" kern="1200" dirty="0">
              <a:solidFill>
                <a:prstClr val="white"/>
              </a:solidFill>
              <a:latin typeface="Calibri" panose="020F0502020204030204" pitchFamily="34" charset="0"/>
              <a:ea typeface="+mn-ea"/>
              <a:cs typeface="+mn-cs"/>
            </a:rPr>
            <a:t>The </a:t>
          </a:r>
          <a:r>
            <a:rPr lang="de-DE" sz="1800" b="0" i="0" kern="1200" dirty="0" err="1">
              <a:solidFill>
                <a:prstClr val="white"/>
              </a:solidFill>
              <a:latin typeface="Calibri" panose="020F0502020204030204" pitchFamily="34" charset="0"/>
              <a:ea typeface="+mn-ea"/>
              <a:cs typeface="+mn-cs"/>
            </a:rPr>
            <a:t>four</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major</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management</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orientations</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influencing</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marketing</a:t>
          </a:r>
          <a:r>
            <a:rPr lang="de-DE" sz="1800" b="0" i="0" kern="1200" dirty="0">
              <a:solidFill>
                <a:prstClr val="white"/>
              </a:solidFill>
              <a:latin typeface="Calibri" panose="020F0502020204030204" pitchFamily="34" charset="0"/>
              <a:ea typeface="+mn-ea"/>
              <a:cs typeface="+mn-cs"/>
            </a:rPr>
            <a:t> </a:t>
          </a:r>
          <a:r>
            <a:rPr lang="de-DE" sz="1800" b="0" i="0" kern="1200" dirty="0" err="1">
              <a:solidFill>
                <a:prstClr val="white"/>
              </a:solidFill>
              <a:latin typeface="Calibri" panose="020F0502020204030204" pitchFamily="34" charset="0"/>
              <a:ea typeface="+mn-ea"/>
              <a:cs typeface="+mn-cs"/>
            </a:rPr>
            <a:t>are</a:t>
          </a:r>
          <a:r>
            <a:rPr lang="de-DE" sz="1800" b="0" i="0" kern="1200" dirty="0">
              <a:solidFill>
                <a:prstClr val="white"/>
              </a:solidFill>
              <a:latin typeface="Calibri" panose="020F0502020204030204" pitchFamily="34" charset="0"/>
              <a:ea typeface="+mn-ea"/>
              <a:cs typeface="+mn-cs"/>
            </a:rPr>
            <a:t> </a:t>
          </a:r>
          <a:r>
            <a:rPr lang="en-US" altLang="de-DE" sz="1800" b="0" i="0" kern="1200" dirty="0">
              <a:solidFill>
                <a:prstClr val="white"/>
              </a:solidFill>
              <a:latin typeface="Calibri" panose="020F0502020204030204" pitchFamily="34" charset="0"/>
              <a:ea typeface="+mn-ea"/>
              <a:cs typeface="+mn-cs"/>
            </a:rPr>
            <a:t>ethnocentrism, polycentrism, </a:t>
          </a:r>
          <a:r>
            <a:rPr lang="en-US" altLang="de-DE" sz="1800" b="0" i="0" kern="1200" dirty="0" err="1">
              <a:solidFill>
                <a:prstClr val="white"/>
              </a:solidFill>
              <a:latin typeface="Calibri" panose="020F0502020204030204" pitchFamily="34" charset="0"/>
              <a:ea typeface="+mn-ea"/>
              <a:cs typeface="+mn-cs"/>
            </a:rPr>
            <a:t>regiocentric</a:t>
          </a:r>
          <a:r>
            <a:rPr lang="en-US" altLang="de-DE" sz="1800" b="0" i="0" kern="1200" dirty="0">
              <a:solidFill>
                <a:prstClr val="white"/>
              </a:solidFill>
              <a:latin typeface="Calibri" panose="020F0502020204030204" pitchFamily="34" charset="0"/>
              <a:ea typeface="+mn-ea"/>
              <a:cs typeface="+mn-cs"/>
            </a:rPr>
            <a:t> orientation, and  geocentric orientation</a:t>
          </a:r>
          <a:endParaRPr lang="de-DE" sz="1800" b="0" i="0" kern="1200" dirty="0">
            <a:solidFill>
              <a:prstClr val="white"/>
            </a:solidFill>
            <a:latin typeface="Calibri" panose="020F0502020204030204" pitchFamily="34" charset="0"/>
            <a:ea typeface="+mn-ea"/>
            <a:cs typeface="+mn-cs"/>
          </a:endParaRPr>
        </a:p>
      </dsp:txBody>
      <dsp:txXfrm rot="10800000">
        <a:off x="2133869" y="2564785"/>
        <a:ext cx="6266135" cy="986834"/>
      </dsp:txXfrm>
    </dsp:sp>
    <dsp:sp modelId="{CC5BFA6A-DBB6-4446-8E0D-0DBAEDA67073}">
      <dsp:nvSpPr>
        <dsp:cNvPr id="0" name=""/>
        <dsp:cNvSpPr/>
      </dsp:nvSpPr>
      <dsp:spPr>
        <a:xfrm>
          <a:off x="1393744" y="2564785"/>
          <a:ext cx="986834" cy="986834"/>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7AC4E4-B88C-4AC9-A4F2-C2BE9812FA6C}">
      <dsp:nvSpPr>
        <dsp:cNvPr id="0" name=""/>
        <dsp:cNvSpPr/>
      </dsp:nvSpPr>
      <dsp:spPr>
        <a:xfrm rot="10800000">
          <a:off x="1887161" y="3846197"/>
          <a:ext cx="6512843" cy="9868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167" tIns="64770" rIns="120904" bIns="64770" numCol="1" spcCol="1270" anchor="ctr" anchorCtr="0">
          <a:noAutofit/>
        </a:bodyPr>
        <a:lstStyle/>
        <a:p>
          <a:pPr marL="0" lvl="0" indent="0" algn="ctr" defTabSz="755650">
            <a:lnSpc>
              <a:spcPct val="90000"/>
            </a:lnSpc>
            <a:spcBef>
              <a:spcPct val="0"/>
            </a:spcBef>
            <a:spcAft>
              <a:spcPct val="35000"/>
            </a:spcAft>
            <a:buNone/>
          </a:pPr>
          <a:r>
            <a:rPr lang="en-US" altLang="de-DE" sz="1700" b="0" i="0" kern="1200" dirty="0">
              <a:solidFill>
                <a:prstClr val="white"/>
              </a:solidFill>
              <a:latin typeface="Calibri" panose="020F0502020204030204" pitchFamily="34" charset="0"/>
              <a:ea typeface="+mn-ea"/>
              <a:cs typeface="+mn-cs"/>
            </a:rPr>
            <a:t>Global Positioning Strategies are Global Consumer Culture Positioning (</a:t>
          </a:r>
          <a:r>
            <a:rPr lang="en-US" altLang="de-DE" sz="1700" b="0" i="0" kern="1200" dirty="0" err="1">
              <a:solidFill>
                <a:prstClr val="white"/>
              </a:solidFill>
              <a:latin typeface="Calibri" panose="020F0502020204030204" pitchFamily="34" charset="0"/>
              <a:ea typeface="+mn-ea"/>
              <a:cs typeface="+mn-cs"/>
            </a:rPr>
            <a:t>GCGP</a:t>
          </a:r>
          <a:r>
            <a:rPr lang="en-US" altLang="de-DE" sz="1700" b="0" i="0" kern="1200" dirty="0">
              <a:solidFill>
                <a:prstClr val="white"/>
              </a:solidFill>
              <a:latin typeface="Calibri" panose="020F0502020204030204" pitchFamily="34" charset="0"/>
              <a:ea typeface="+mn-ea"/>
              <a:cs typeface="+mn-cs"/>
            </a:rPr>
            <a:t>), Local Consumer Culture Positioning (</a:t>
          </a:r>
          <a:r>
            <a:rPr lang="en-US" altLang="de-DE" sz="1700" b="0" i="0" kern="1200" dirty="0" err="1">
              <a:solidFill>
                <a:prstClr val="white"/>
              </a:solidFill>
              <a:latin typeface="Calibri" panose="020F0502020204030204" pitchFamily="34" charset="0"/>
              <a:ea typeface="+mn-ea"/>
              <a:cs typeface="+mn-cs"/>
            </a:rPr>
            <a:t>LCCP</a:t>
          </a:r>
          <a:r>
            <a:rPr lang="en-US" altLang="de-DE" sz="1700" b="0" i="0" kern="1200" dirty="0">
              <a:solidFill>
                <a:prstClr val="white"/>
              </a:solidFill>
              <a:latin typeface="Calibri" panose="020F0502020204030204" pitchFamily="34" charset="0"/>
              <a:ea typeface="+mn-ea"/>
              <a:cs typeface="+mn-cs"/>
            </a:rPr>
            <a:t>), and Foreign Consumer Culture Positioning (</a:t>
          </a:r>
          <a:r>
            <a:rPr lang="en-US" altLang="de-DE" sz="1700" b="0" i="0" kern="1200" dirty="0" err="1">
              <a:solidFill>
                <a:prstClr val="white"/>
              </a:solidFill>
              <a:latin typeface="Calibri" panose="020F0502020204030204" pitchFamily="34" charset="0"/>
              <a:ea typeface="+mn-ea"/>
              <a:cs typeface="+mn-cs"/>
            </a:rPr>
            <a:t>FCCP</a:t>
          </a:r>
          <a:r>
            <a:rPr lang="en-US" altLang="de-DE" sz="1700" b="0" i="0" kern="1200" dirty="0">
              <a:solidFill>
                <a:prstClr val="white"/>
              </a:solidFill>
              <a:latin typeface="Calibri" panose="020F0502020204030204" pitchFamily="34" charset="0"/>
              <a:ea typeface="+mn-ea"/>
              <a:cs typeface="+mn-cs"/>
            </a:rPr>
            <a:t>)</a:t>
          </a:r>
          <a:endParaRPr lang="de-DE" sz="1700" b="0" i="0" kern="1200" dirty="0">
            <a:solidFill>
              <a:prstClr val="white"/>
            </a:solidFill>
            <a:latin typeface="Calibri" panose="020F0502020204030204" pitchFamily="34" charset="0"/>
            <a:ea typeface="+mn-ea"/>
            <a:cs typeface="+mn-cs"/>
          </a:endParaRPr>
        </a:p>
      </dsp:txBody>
      <dsp:txXfrm rot="10800000">
        <a:off x="2133869" y="3846197"/>
        <a:ext cx="6266135" cy="986834"/>
      </dsp:txXfrm>
    </dsp:sp>
    <dsp:sp modelId="{941FE8A8-FDC5-452C-A17F-315696396963}">
      <dsp:nvSpPr>
        <dsp:cNvPr id="0" name=""/>
        <dsp:cNvSpPr/>
      </dsp:nvSpPr>
      <dsp:spPr>
        <a:xfrm>
          <a:off x="1393744" y="3846197"/>
          <a:ext cx="986834" cy="986834"/>
        </a:xfrm>
        <a:prstGeom prst="ellipse">
          <a:avLst/>
        </a:prstGeom>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E837B9-D62A-45E2-9634-A934C469CCB7}" type="datetimeFigureOut">
              <a:rPr lang="de-DE" smtClean="0"/>
              <a:pPr/>
              <a:t>27.09.2019</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ECC2970-099A-4D25-AAAF-F1B9661A79F1}" type="slidenum">
              <a:rPr lang="de-DE" smtClean="0"/>
              <a:pPr/>
              <a:t>‹Nr.›</a:t>
            </a:fld>
            <a:endParaRPr lang="de-DE" dirty="0"/>
          </a:p>
        </p:txBody>
      </p:sp>
    </p:spTree>
    <p:extLst>
      <p:ext uri="{BB962C8B-B14F-4D97-AF65-F5344CB8AC3E}">
        <p14:creationId xmlns:p14="http://schemas.microsoft.com/office/powerpoint/2010/main" val="3679708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ntimeter.com/featur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66143-8669-4D06-B20F-8D5F029030F8}" type="slidenum">
              <a:rPr lang="en-US" smtClean="0"/>
              <a:t>1</a:t>
            </a:fld>
            <a:endParaRPr lang="en-US" dirty="0"/>
          </a:p>
        </p:txBody>
      </p:sp>
    </p:spTree>
    <p:extLst>
      <p:ext uri="{BB962C8B-B14F-4D97-AF65-F5344CB8AC3E}">
        <p14:creationId xmlns:p14="http://schemas.microsoft.com/office/powerpoint/2010/main" val="400354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3D24F814-EB1A-49C2-BB73-F34789CA5E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04DB917-3A5A-4C6E-AFE4-D4D2C7454FFB}" type="slidenum">
              <a:rPr lang="de-DE" altLang="de-DE" sz="1100" b="0">
                <a:solidFill>
                  <a:schemeClr val="tx1"/>
                </a:solidFill>
                <a:ea typeface="MS PGothic" panose="020B0600070205080204" pitchFamily="34" charset="-128"/>
              </a:rPr>
              <a:pPr/>
              <a:t>11</a:t>
            </a:fld>
            <a:endParaRPr lang="de-DE" altLang="de-DE" sz="1100" b="0">
              <a:solidFill>
                <a:schemeClr val="tx1"/>
              </a:solidFill>
              <a:ea typeface="MS PGothic" panose="020B0600070205080204" pitchFamily="34" charset="-128"/>
            </a:endParaRPr>
          </a:p>
        </p:txBody>
      </p:sp>
      <p:sp>
        <p:nvSpPr>
          <p:cNvPr id="37890" name="Rectangle 2">
            <a:extLst>
              <a:ext uri="{FF2B5EF4-FFF2-40B4-BE49-F238E27FC236}">
                <a16:creationId xmlns:a16="http://schemas.microsoft.com/office/drawing/2014/main" id="{4FD58AEF-2D9F-40DF-A23F-56E4EF490119}"/>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70CE6C36-B880-4476-AE30-D0AD3C8D5C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This chart </a:t>
            </a:r>
            <a:r>
              <a:rPr lang="en-US" altLang="de-DE" dirty="0" err="1"/>
              <a:t>isnt</a:t>
            </a:r>
            <a:r>
              <a:rPr lang="en-US" altLang="de-DE" dirty="0"/>
              <a:t> legible for students so well, but outlines the evolution of the process well. Also should help connect with internationalization process, e.g. Uppsala method.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561B897C-1517-4B06-A9C2-9CFD4A904E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AD34AD3D-38E3-4BCB-B42E-9362F7367448}" type="slidenum">
              <a:rPr lang="de-DE" altLang="de-DE" sz="1100" b="0">
                <a:solidFill>
                  <a:schemeClr val="tx1"/>
                </a:solidFill>
                <a:ea typeface="MS PGothic" panose="020B0600070205080204" pitchFamily="34" charset="-128"/>
              </a:rPr>
              <a:pPr/>
              <a:t>12</a:t>
            </a:fld>
            <a:endParaRPr lang="de-DE" altLang="de-DE" sz="1100" b="0">
              <a:solidFill>
                <a:schemeClr val="tx1"/>
              </a:solidFill>
              <a:ea typeface="MS PGothic" panose="020B0600070205080204" pitchFamily="34" charset="-128"/>
            </a:endParaRPr>
          </a:p>
        </p:txBody>
      </p:sp>
      <p:sp>
        <p:nvSpPr>
          <p:cNvPr id="39938" name="Rectangle 2">
            <a:extLst>
              <a:ext uri="{FF2B5EF4-FFF2-40B4-BE49-F238E27FC236}">
                <a16:creationId xmlns:a16="http://schemas.microsoft.com/office/drawing/2014/main" id="{031D5262-E879-4B36-B090-02EAD09C52A4}"/>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FD116EF-D9C0-450A-971C-AAECBCC96E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Domestic marketing: Marketers are ethnocentric and pay little attention to what is going on in the international market place</a:t>
            </a:r>
          </a:p>
          <a:p>
            <a:pPr eaLnBrk="1" hangingPunct="1"/>
            <a:r>
              <a:rPr lang="en-US" altLang="de-DE" dirty="0"/>
              <a:t>Companies focus on domestic sales and markets</a:t>
            </a:r>
          </a:p>
          <a:p>
            <a:pPr eaLnBrk="1" hangingPunct="1"/>
            <a:r>
              <a:rPr lang="en-US" altLang="de-DE" dirty="0"/>
              <a:t>This strategy is based on domestic needs and domestic competition only</a:t>
            </a:r>
          </a:p>
          <a:p>
            <a:pPr eaLnBrk="1" hangingPunct="1"/>
            <a:endParaRPr lang="en-US" altLang="de-DE" dirty="0"/>
          </a:p>
          <a:p>
            <a:pPr eaLnBrk="1" hangingPunct="1"/>
            <a:r>
              <a:rPr lang="en-US" altLang="de-DE" dirty="0"/>
              <a:t>Export marketing:</a:t>
            </a:r>
          </a:p>
          <a:p>
            <a:pPr eaLnBrk="1" hangingPunct="1"/>
            <a:r>
              <a:rPr lang="en-US" altLang="de-DE" dirty="0"/>
              <a:t>Companies tend to take an ethnocentric view toward strategy formulation</a:t>
            </a:r>
            <a:endParaRPr lang="en-US" altLang="de-DE" dirty="0">
              <a:sym typeface="Wingdings 2" panose="05020102010507070707" pitchFamily="18" charset="2"/>
            </a:endParaRPr>
          </a:p>
          <a:p>
            <a:pPr eaLnBrk="1" hangingPunct="1"/>
            <a:r>
              <a:rPr lang="en-US" altLang="de-DE" dirty="0"/>
              <a:t>Product development is determined primarily by the needs of home country customers</a:t>
            </a:r>
            <a:endParaRPr lang="en-US" altLang="de-DE" dirty="0">
              <a:sym typeface="Wingdings 2" panose="05020102010507070707" pitchFamily="18" charset="2"/>
            </a:endParaRPr>
          </a:p>
          <a:p>
            <a:pPr eaLnBrk="1" hangingPunct="1"/>
            <a:r>
              <a:rPr lang="en-US" altLang="de-DE" dirty="0"/>
              <a:t>Businesses may experience many difficulties:</a:t>
            </a:r>
          </a:p>
          <a:p>
            <a:pPr lvl="1" eaLnBrk="1" hangingPunct="1"/>
            <a:r>
              <a:rPr lang="en-US" altLang="de-DE" dirty="0"/>
              <a:t>Import/export restrictions</a:t>
            </a:r>
          </a:p>
          <a:p>
            <a:pPr lvl="1" eaLnBrk="1" hangingPunct="1"/>
            <a:r>
              <a:rPr lang="en-US" altLang="de-DE" dirty="0"/>
              <a:t>Cost and availability of shipping</a:t>
            </a:r>
          </a:p>
          <a:p>
            <a:pPr lvl="1" eaLnBrk="1" hangingPunct="1"/>
            <a:r>
              <a:rPr lang="en-US" altLang="de-DE" dirty="0"/>
              <a:t>Exchange rate fluctuations</a:t>
            </a:r>
          </a:p>
          <a:p>
            <a:pPr eaLnBrk="1" hangingPunct="1"/>
            <a:endParaRPr lang="en-US" altLang="de-DE" dirty="0"/>
          </a:p>
          <a:p>
            <a:pPr eaLnBrk="1" hangingPunct="1"/>
            <a:r>
              <a:rPr lang="en-US" altLang="de-DE" dirty="0"/>
              <a:t>International Marketing: Polycentric orientation with marketing decisions made in each country </a:t>
            </a:r>
            <a:endParaRPr lang="en-US" altLang="de-DE" dirty="0">
              <a:sym typeface="Wingdings 2" panose="05020102010507070707" pitchFamily="18" charset="2"/>
            </a:endParaRPr>
          </a:p>
          <a:p>
            <a:pPr eaLnBrk="1" hangingPunct="1"/>
            <a:r>
              <a:rPr lang="en-US" altLang="de-DE" dirty="0"/>
              <a:t>Local product development/adaptation based on local needs</a:t>
            </a:r>
            <a:endParaRPr lang="en-US" altLang="de-DE" dirty="0">
              <a:sym typeface="Wingdings 2" panose="05020102010507070707" pitchFamily="18" charset="2"/>
            </a:endParaRPr>
          </a:p>
          <a:p>
            <a:pPr eaLnBrk="1" hangingPunct="1"/>
            <a:r>
              <a:rPr lang="en-US" altLang="de-DE" dirty="0"/>
              <a:t>The extreme of this phase is to establish an independent foreign subsidiary in each and every foreign country (multi-domestic marketing)</a:t>
            </a:r>
          </a:p>
          <a:p>
            <a:pPr eaLnBrk="1" hangingPunct="1"/>
            <a:endParaRPr lang="en-US" altLang="de-DE" dirty="0"/>
          </a:p>
          <a:p>
            <a:pPr eaLnBrk="1" hangingPunct="1"/>
            <a:r>
              <a:rPr lang="en-US" altLang="de-DE" dirty="0"/>
              <a:t>Multinational marketing:</a:t>
            </a:r>
          </a:p>
          <a:p>
            <a:pPr eaLnBrk="1" hangingPunct="1"/>
            <a:r>
              <a:rPr lang="en-US" altLang="de-DE" dirty="0"/>
              <a:t>The company markets its products in many countries around the world and has a </a:t>
            </a:r>
            <a:r>
              <a:rPr lang="en-US" altLang="de-DE" dirty="0" err="1"/>
              <a:t>regiocentric</a:t>
            </a:r>
            <a:r>
              <a:rPr lang="en-US" altLang="de-DE" dirty="0"/>
              <a:t> orientation</a:t>
            </a:r>
          </a:p>
          <a:p>
            <a:pPr eaLnBrk="1" hangingPunct="1"/>
            <a:r>
              <a:rPr lang="en-US" altLang="de-DE" dirty="0"/>
              <a:t>The company consolidates on a regional basis:</a:t>
            </a:r>
          </a:p>
          <a:p>
            <a:pPr lvl="1" eaLnBrk="1" hangingPunct="1"/>
            <a:r>
              <a:rPr lang="en-US" altLang="de-DE" dirty="0"/>
              <a:t>Product planning may be standardized within a region but not across regions</a:t>
            </a:r>
          </a:p>
          <a:p>
            <a:pPr lvl="1" eaLnBrk="1" hangingPunct="1"/>
            <a:r>
              <a:rPr lang="en-US" altLang="de-DE" dirty="0"/>
              <a:t>Regional advertising might be accomplished</a:t>
            </a:r>
          </a:p>
          <a:p>
            <a:pPr lvl="1" eaLnBrk="1" hangingPunct="1"/>
            <a:r>
              <a:rPr lang="en-US" altLang="de-DE" dirty="0"/>
              <a:t>Regional brands might be developed</a:t>
            </a:r>
          </a:p>
          <a:p>
            <a:pPr eaLnBrk="1" hangingPunct="1"/>
            <a:endParaRPr lang="en-US" altLang="de-DE" dirty="0"/>
          </a:p>
          <a:p>
            <a:pPr eaLnBrk="1" hangingPunct="1"/>
            <a:r>
              <a:rPr lang="en-US" altLang="de-DE" dirty="0"/>
              <a:t>Global marketing: </a:t>
            </a:r>
          </a:p>
          <a:p>
            <a:pPr eaLnBrk="1" hangingPunct="1"/>
            <a:r>
              <a:rPr lang="en-US" altLang="de-DE" dirty="0"/>
              <a:t>Geocentric orientation focusing resources on global market opportunities and threats</a:t>
            </a:r>
            <a:endParaRPr lang="en-US" altLang="de-DE" dirty="0">
              <a:sym typeface="Wingdings 2" panose="05020102010507070707" pitchFamily="18" charset="2"/>
            </a:endParaRPr>
          </a:p>
          <a:p>
            <a:pPr eaLnBrk="1" hangingPunct="1"/>
            <a:r>
              <a:rPr lang="en-US" altLang="de-DE" dirty="0"/>
              <a:t>The marketing activities emphasize:</a:t>
            </a:r>
          </a:p>
          <a:p>
            <a:pPr lvl="1" eaLnBrk="1" hangingPunct="1">
              <a:buFontTx/>
              <a:buChar char="-"/>
            </a:pPr>
            <a:r>
              <a:rPr lang="en-US" altLang="de-DE" dirty="0" err="1"/>
              <a:t>standardisation</a:t>
            </a:r>
            <a:r>
              <a:rPr lang="en-US" altLang="de-DE" dirty="0"/>
              <a:t> efforts -- standardizing marketing programs across different countries.</a:t>
            </a:r>
          </a:p>
          <a:p>
            <a:pPr lvl="1" eaLnBrk="1" hangingPunct="1">
              <a:buFontTx/>
              <a:buChar char="-"/>
            </a:pPr>
            <a:r>
              <a:rPr lang="en-US" altLang="de-DE" dirty="0"/>
              <a:t>Coordination across markets -- reducing cost inefficiencies and duplication of efforts at the national and regional levels.</a:t>
            </a:r>
          </a:p>
          <a:p>
            <a:pPr lvl="1" eaLnBrk="1" hangingPunct="1">
              <a:buFontTx/>
              <a:buChar char="-"/>
            </a:pPr>
            <a:r>
              <a:rPr lang="en-US" altLang="de-DE" dirty="0"/>
              <a:t>Global integration -- participating in many major world markets to gain competitive advantage.</a:t>
            </a:r>
          </a:p>
          <a:p>
            <a:pPr eaLnBrk="1" hangingPunct="1"/>
            <a:endParaRPr lang="en-US" altLang="de-DE" dirty="0"/>
          </a:p>
          <a:p>
            <a:pPr eaLnBrk="1" hangingPunct="1"/>
            <a:endParaRPr lang="en-US" altLang="de-DE" dirty="0"/>
          </a:p>
          <a:p>
            <a:pPr eaLnBrk="1" hangingPunct="1"/>
            <a:endParaRPr lang="en-US" alt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7594D37-4E86-4F1B-B1AC-EDF44A14AB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7C73001-C45A-4380-BB2E-8EF2AD3FBBFB}" type="slidenum">
              <a:rPr lang="de-DE" altLang="de-DE" sz="1100" b="0">
                <a:solidFill>
                  <a:schemeClr val="tx1"/>
                </a:solidFill>
                <a:ea typeface="MS PGothic" panose="020B0600070205080204" pitchFamily="34" charset="-128"/>
              </a:rPr>
              <a:pPr/>
              <a:t>13</a:t>
            </a:fld>
            <a:endParaRPr lang="de-DE" altLang="de-DE" sz="1100" b="0">
              <a:solidFill>
                <a:schemeClr val="tx1"/>
              </a:solidFill>
              <a:ea typeface="MS PGothic" panose="020B0600070205080204" pitchFamily="34" charset="-128"/>
            </a:endParaRPr>
          </a:p>
        </p:txBody>
      </p:sp>
      <p:sp>
        <p:nvSpPr>
          <p:cNvPr id="41986" name="Rectangle 2">
            <a:extLst>
              <a:ext uri="{FF2B5EF4-FFF2-40B4-BE49-F238E27FC236}">
                <a16:creationId xmlns:a16="http://schemas.microsoft.com/office/drawing/2014/main" id="{1A4574F3-33A4-4BBC-88C3-4EB0FDF2A4CE}"/>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0FEC18AC-19DE-4D85-BC84-5A93D12B36CF}"/>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Ethnocentrism is sometimes associated with attitudes of national arrogance or assumptions of national superiority. Company personnel with an ethnocentric orientation see only similarities in markets, and assume that products and practices that succeed in the home country will be successful anywhere.</a:t>
            </a:r>
          </a:p>
          <a:p>
            <a:pPr eaLnBrk="1" hangingPunct="1"/>
            <a:r>
              <a:rPr lang="en-US" altLang="de-DE" dirty="0"/>
              <a:t>Ex.: </a:t>
            </a:r>
            <a:r>
              <a:rPr lang="en-US" altLang="de-DE" dirty="0" err="1"/>
              <a:t>Tchibo</a:t>
            </a:r>
            <a:endParaRPr lang="en-US" altLang="de-DE" dirty="0"/>
          </a:p>
          <a:p>
            <a:pPr eaLnBrk="1" hangingPunct="1"/>
            <a:r>
              <a:rPr lang="en-US" altLang="de-DE" dirty="0"/>
              <a:t>The term polycentric describes management</a:t>
            </a:r>
            <a:r>
              <a:rPr lang="en-US" altLang="en-US" dirty="0"/>
              <a:t>’</a:t>
            </a:r>
            <a:r>
              <a:rPr lang="en-US" altLang="de-DE" dirty="0"/>
              <a:t>s belief or assumption that each country in which a company does business is unique. This assumption lays the groundwork for each subsidiary to develop its own unique business and marketing strategies in order to succeed; the term multinational company is often used to describe such a structure.</a:t>
            </a:r>
          </a:p>
          <a:p>
            <a:pPr eaLnBrk="1" hangingPunct="1"/>
            <a:r>
              <a:rPr lang="en-US" altLang="de-DE" dirty="0"/>
              <a:t>Ex.: Ford in the 90s, </a:t>
            </a:r>
          </a:p>
          <a:p>
            <a:pPr eaLnBrk="1" hangingPunct="1"/>
            <a:r>
              <a:rPr lang="en-US" altLang="de-DE" dirty="0"/>
              <a:t>In a company with a </a:t>
            </a:r>
            <a:r>
              <a:rPr lang="en-US" altLang="de-DE" dirty="0" err="1"/>
              <a:t>regiocentric</a:t>
            </a:r>
            <a:r>
              <a:rPr lang="en-US" altLang="de-DE" dirty="0"/>
              <a:t> orientation, a region becomes the relevant geographic unit; management</a:t>
            </a:r>
            <a:r>
              <a:rPr lang="en-US" altLang="en-US" dirty="0"/>
              <a:t>’</a:t>
            </a:r>
            <a:r>
              <a:rPr lang="en-US" altLang="de-DE" dirty="0"/>
              <a:t>s goal is to develop an integrated regional strategy.</a:t>
            </a:r>
          </a:p>
          <a:p>
            <a:pPr eaLnBrk="1" hangingPunct="1"/>
            <a:r>
              <a:rPr lang="en-US" altLang="de-DE" dirty="0"/>
              <a:t>Ex.: Renault-Nissan (Dacia); Nestlé</a:t>
            </a:r>
          </a:p>
          <a:p>
            <a:pPr eaLnBrk="1" hangingPunct="1"/>
            <a:r>
              <a:rPr lang="en-US" altLang="de-DE" dirty="0"/>
              <a:t>A company with a geocentric orientation views the entire world as a potential market and strives to develop integrated world market strategies.</a:t>
            </a:r>
          </a:p>
          <a:p>
            <a:pPr eaLnBrk="1" hangingPunct="1"/>
            <a:r>
              <a:rPr lang="en-US" altLang="de-DE" dirty="0"/>
              <a:t>Ex.: Toyota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E1403F31-76F8-4188-8B8C-4E22B22927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70EADE9-108D-44D1-BD8E-E3AF92FD8679}" type="slidenum">
              <a:rPr lang="de-DE" altLang="de-DE" sz="1100" b="0">
                <a:solidFill>
                  <a:schemeClr val="tx1"/>
                </a:solidFill>
                <a:ea typeface="MS PGothic" panose="020B0600070205080204" pitchFamily="34" charset="-128"/>
              </a:rPr>
              <a:pPr/>
              <a:t>14</a:t>
            </a:fld>
            <a:endParaRPr lang="de-DE" altLang="de-DE" sz="1100" b="0">
              <a:solidFill>
                <a:schemeClr val="tx1"/>
              </a:solidFill>
              <a:ea typeface="MS PGothic" panose="020B0600070205080204" pitchFamily="34" charset="-128"/>
            </a:endParaRPr>
          </a:p>
        </p:txBody>
      </p:sp>
      <p:sp>
        <p:nvSpPr>
          <p:cNvPr id="54274" name="Rectangle 2">
            <a:extLst>
              <a:ext uri="{FF2B5EF4-FFF2-40B4-BE49-F238E27FC236}">
                <a16:creationId xmlns:a16="http://schemas.microsoft.com/office/drawing/2014/main" id="{B5100E6B-8EF4-49E9-9A3C-6CDAF47D14A0}"/>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46D1DCBE-F00C-40D1-8D4A-22C3455872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1800" dirty="0"/>
              <a:t>M</a:t>
            </a:r>
            <a:r>
              <a:rPr lang="en-US" altLang="de-DE" sz="1800" dirty="0" err="1"/>
              <a:t>arketing</a:t>
            </a:r>
            <a:r>
              <a:rPr lang="en-US" altLang="de-DE" sz="1800" dirty="0"/>
              <a:t> opportunities abroad </a:t>
            </a:r>
            <a:r>
              <a:rPr lang="en-US" altLang="de-DE" sz="1800" dirty="0">
                <a:sym typeface="Wingdings 3" panose="05040102010807070707" pitchFamily="18" charset="2"/>
              </a:rPr>
              <a:t> </a:t>
            </a:r>
            <a:r>
              <a:rPr lang="en-US" altLang="de-DE" sz="1800" dirty="0">
                <a:solidFill>
                  <a:srgbClr val="6E2234"/>
                </a:solidFill>
              </a:rPr>
              <a:t>Big Emerging Markets</a:t>
            </a:r>
            <a:r>
              <a:rPr lang="en-US" altLang="de-DE" sz="1800" dirty="0"/>
              <a:t> (BEMs): In the next ten to twenty years, BEMs such as the Chinese Economic Area (CEA), India, South Korea, Mexico, Brazil, Argentina, South Africa, Poland, Turkey, and the Association of Southeast Asian Nations (ASEAN) will provide many opportunities in global business.</a:t>
            </a:r>
            <a:endParaRPr lang="de-DE" altLang="de-DE" sz="18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54C4CD1B-1D97-4F74-A79A-6313B4CA31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6563F6A-66F6-49FF-9F65-F9E9EA5A46F0}" type="slidenum">
              <a:rPr lang="de-DE" altLang="de-DE" sz="1100" b="0">
                <a:solidFill>
                  <a:schemeClr val="tx1"/>
                </a:solidFill>
                <a:latin typeface="Calibri" panose="020F0502020204030204" pitchFamily="34" charset="0"/>
                <a:ea typeface="MS PGothic" panose="020B0600070205080204" pitchFamily="34" charset="-128"/>
              </a:rPr>
              <a:pPr/>
              <a:t>15</a:t>
            </a:fld>
            <a:endParaRPr lang="de-DE" altLang="de-DE" sz="1100" b="0" dirty="0">
              <a:solidFill>
                <a:schemeClr val="tx1"/>
              </a:solidFill>
              <a:latin typeface="Calibri" panose="020F0502020204030204" pitchFamily="34" charset="0"/>
              <a:ea typeface="MS PGothic" panose="020B0600070205080204" pitchFamily="34" charset="-128"/>
            </a:endParaRPr>
          </a:p>
        </p:txBody>
      </p:sp>
      <p:sp>
        <p:nvSpPr>
          <p:cNvPr id="77826" name="Rectangle 2">
            <a:extLst>
              <a:ext uri="{FF2B5EF4-FFF2-40B4-BE49-F238E27FC236}">
                <a16:creationId xmlns:a16="http://schemas.microsoft.com/office/drawing/2014/main" id="{7110F82E-A679-4746-8D7E-F38F6E423A1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3E6BD717-CE34-4279-9379-C9CB82A992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A cornerstone of a global marketing mix program is the set of product policy decisions that multinational companies (MNCs) constantly need to formulate.</a:t>
            </a:r>
          </a:p>
          <a:p>
            <a:pPr eaLnBrk="1" hangingPunct="1"/>
            <a:endParaRPr lang="de-DE" alt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640BF098-9077-4513-98EB-915F12AFCE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EA1B8B15-8AFB-40C0-B721-4654389D82AF}" type="slidenum">
              <a:rPr lang="de-DE" altLang="de-DE" sz="1100" b="0">
                <a:solidFill>
                  <a:schemeClr val="tx1"/>
                </a:solidFill>
                <a:latin typeface="Calibri" panose="020F0502020204030204" pitchFamily="34" charset="0"/>
                <a:ea typeface="MS PGothic" panose="020B0600070205080204" pitchFamily="34" charset="-128"/>
              </a:rPr>
              <a:pPr/>
              <a:t>16</a:t>
            </a:fld>
            <a:endParaRPr lang="de-DE" altLang="de-DE" sz="1100" b="0" dirty="0">
              <a:solidFill>
                <a:schemeClr val="tx1"/>
              </a:solidFill>
              <a:latin typeface="Calibri" panose="020F0502020204030204" pitchFamily="34" charset="0"/>
              <a:ea typeface="MS PGothic" panose="020B0600070205080204" pitchFamily="34" charset="-128"/>
            </a:endParaRPr>
          </a:p>
        </p:txBody>
      </p:sp>
      <p:sp>
        <p:nvSpPr>
          <p:cNvPr id="78850" name="Rectangle 2">
            <a:extLst>
              <a:ext uri="{FF2B5EF4-FFF2-40B4-BE49-F238E27FC236}">
                <a16:creationId xmlns:a16="http://schemas.microsoft.com/office/drawing/2014/main" id="{3D2BFAA6-E87E-4D8B-B376-7CF31791E986}"/>
              </a:ext>
            </a:extLst>
          </p:cNvPr>
          <p:cNvSpPr>
            <a:spLocks noGrp="1" noRot="1" noChangeAspect="1" noChangeArrowheads="1" noTextEdit="1"/>
          </p:cNvSpPr>
          <p:nvPr>
            <p:ph type="sldImg"/>
          </p:nvPr>
        </p:nvSpPr>
        <p:spPr>
          <a:xfrm>
            <a:off x="5291138" y="241300"/>
            <a:ext cx="1809750" cy="1019175"/>
          </a:xfrm>
          <a:ln/>
        </p:spPr>
      </p:sp>
      <p:sp>
        <p:nvSpPr>
          <p:cNvPr id="78851" name="Rectangle 3">
            <a:extLst>
              <a:ext uri="{FF2B5EF4-FFF2-40B4-BE49-F238E27FC236}">
                <a16:creationId xmlns:a16="http://schemas.microsoft.com/office/drawing/2014/main" id="{B115C240-67A8-4F6B-B2B4-31D1BC8EEB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EB661F39-6A9C-44C4-8101-35B782DB78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515DAD99-29BA-4665-8296-C9659DE12F0B}" type="slidenum">
              <a:rPr lang="de-DE" altLang="de-DE" sz="1100" b="0">
                <a:solidFill>
                  <a:schemeClr val="tx1"/>
                </a:solidFill>
                <a:latin typeface="Calibri" panose="020F0502020204030204" pitchFamily="34" charset="0"/>
                <a:ea typeface="MS PGothic" panose="020B0600070205080204" pitchFamily="34" charset="-128"/>
              </a:rPr>
              <a:pPr/>
              <a:t>17</a:t>
            </a:fld>
            <a:endParaRPr lang="de-DE" altLang="de-DE" sz="1100" b="0" dirty="0">
              <a:solidFill>
                <a:schemeClr val="tx1"/>
              </a:solidFill>
              <a:latin typeface="Calibri" panose="020F0502020204030204" pitchFamily="34" charset="0"/>
              <a:ea typeface="MS PGothic" panose="020B0600070205080204" pitchFamily="34" charset="-128"/>
            </a:endParaRPr>
          </a:p>
        </p:txBody>
      </p:sp>
      <p:sp>
        <p:nvSpPr>
          <p:cNvPr id="79874" name="Rectangle 2">
            <a:extLst>
              <a:ext uri="{FF2B5EF4-FFF2-40B4-BE49-F238E27FC236}">
                <a16:creationId xmlns:a16="http://schemas.microsoft.com/office/drawing/2014/main" id="{701F7361-3B90-4B86-8BFB-2C59CB62B1A3}"/>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CD395F4D-FF8D-4222-A592-F6C191F93B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A5FB13B2-B716-4958-8ECC-3A88D6C0E6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070B7AA-C719-42AF-9764-DF7B101AE802}" type="slidenum">
              <a:rPr lang="en-US" altLang="de-DE" sz="1100" b="0">
                <a:solidFill>
                  <a:schemeClr val="tx1"/>
                </a:solidFill>
                <a:latin typeface="Calibri" panose="020F0502020204030204" pitchFamily="34" charset="0"/>
                <a:ea typeface="MS PGothic" panose="020B0600070205080204" pitchFamily="34" charset="-128"/>
              </a:rPr>
              <a:pPr/>
              <a:t>18</a:t>
            </a:fld>
            <a:endParaRPr lang="en-US" altLang="de-DE" sz="1100" b="0" dirty="0">
              <a:solidFill>
                <a:schemeClr val="tx1"/>
              </a:solidFill>
              <a:latin typeface="Calibri" panose="020F0502020204030204" pitchFamily="34" charset="0"/>
              <a:ea typeface="MS PGothic" panose="020B0600070205080204" pitchFamily="34" charset="-128"/>
            </a:endParaRPr>
          </a:p>
        </p:txBody>
      </p:sp>
      <p:sp>
        <p:nvSpPr>
          <p:cNvPr id="80898" name="Rectangle 2">
            <a:extLst>
              <a:ext uri="{FF2B5EF4-FFF2-40B4-BE49-F238E27FC236}">
                <a16:creationId xmlns:a16="http://schemas.microsoft.com/office/drawing/2014/main" id="{F52B07E1-83CC-4B9E-817D-4BF791B914FC}"/>
              </a:ext>
            </a:extLst>
          </p:cNvPr>
          <p:cNvSpPr>
            <a:spLocks noGrp="1" noRot="1" noChangeAspect="1" noChangeArrowheads="1" noTextEdit="1"/>
          </p:cNvSpPr>
          <p:nvPr>
            <p:ph type="sldImg"/>
          </p:nvPr>
        </p:nvSpPr>
        <p:spPr>
          <a:xfrm>
            <a:off x="150813" y="773113"/>
            <a:ext cx="6797675" cy="3824287"/>
          </a:xfrm>
          <a:ln/>
        </p:spPr>
      </p:sp>
      <p:sp>
        <p:nvSpPr>
          <p:cNvPr id="80899" name="Rectangle 3">
            <a:extLst>
              <a:ext uri="{FF2B5EF4-FFF2-40B4-BE49-F238E27FC236}">
                <a16:creationId xmlns:a16="http://schemas.microsoft.com/office/drawing/2014/main" id="{849A39EA-4AAF-4880-860C-90C9CD6558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Companies use new markets as opportunities to position themselves differently, also a response to local wants.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726210E-93FC-4D39-AAA2-EB2488AAE6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A63B9F1D-38C3-46AF-9979-CFCB88EA5EFD}" type="slidenum">
              <a:rPr lang="de-DE" altLang="de-DE" sz="1100" b="0">
                <a:solidFill>
                  <a:schemeClr val="tx1"/>
                </a:solidFill>
                <a:latin typeface="Calibri" panose="020F0502020204030204" pitchFamily="34" charset="0"/>
                <a:ea typeface="MS PGothic" panose="020B0600070205080204" pitchFamily="34" charset="-128"/>
              </a:rPr>
              <a:pPr/>
              <a:t>19</a:t>
            </a:fld>
            <a:endParaRPr lang="de-DE" altLang="de-DE" sz="1100" b="0" dirty="0">
              <a:solidFill>
                <a:schemeClr val="tx1"/>
              </a:solidFill>
              <a:latin typeface="Calibri" panose="020F0502020204030204" pitchFamily="34" charset="0"/>
              <a:ea typeface="MS PGothic" panose="020B0600070205080204" pitchFamily="34" charset="-128"/>
            </a:endParaRPr>
          </a:p>
        </p:txBody>
      </p:sp>
      <p:sp>
        <p:nvSpPr>
          <p:cNvPr id="81922" name="Rectangle 2">
            <a:extLst>
              <a:ext uri="{FF2B5EF4-FFF2-40B4-BE49-F238E27FC236}">
                <a16:creationId xmlns:a16="http://schemas.microsoft.com/office/drawing/2014/main" id="{6884B68A-1FFF-48B8-836B-78464B03575D}"/>
              </a:ext>
            </a:extLst>
          </p:cNvPr>
          <p:cNvSpPr>
            <a:spLocks noGrp="1" noRot="1" noChangeAspect="1" noChangeArrowheads="1" noTextEdit="1"/>
          </p:cNvSpPr>
          <p:nvPr>
            <p:ph type="sldImg"/>
          </p:nvPr>
        </p:nvSpPr>
        <p:spPr>
          <a:xfrm>
            <a:off x="177800" y="796925"/>
            <a:ext cx="6818313" cy="3836988"/>
          </a:xfrm>
          <a:ln/>
        </p:spPr>
      </p:sp>
      <p:sp>
        <p:nvSpPr>
          <p:cNvPr id="81923" name="Rectangle 3">
            <a:extLst>
              <a:ext uri="{FF2B5EF4-FFF2-40B4-BE49-F238E27FC236}">
                <a16:creationId xmlns:a16="http://schemas.microsoft.com/office/drawing/2014/main" id="{E7CE16AD-67DB-4385-8744-CFC31B0EF7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de-DE" dirty="0"/>
              <a:t>Applicable to high tech, high touch products.  Can be both.</a:t>
            </a:r>
          </a:p>
          <a:p>
            <a:pPr lvl="1" eaLnBrk="1" hangingPunct="1">
              <a:lnSpc>
                <a:spcPct val="90000"/>
              </a:lnSpc>
            </a:pPr>
            <a:r>
              <a:rPr lang="en-US" altLang="de-DE" dirty="0"/>
              <a:t>High tech -&gt;Computers, cellular phones, leisure and recreation products (Adidas, Canon)</a:t>
            </a:r>
          </a:p>
          <a:p>
            <a:pPr lvl="1" eaLnBrk="1" hangingPunct="1">
              <a:lnSpc>
                <a:spcPct val="90000"/>
              </a:lnSpc>
            </a:pPr>
            <a:r>
              <a:rPr lang="en-US" altLang="de-DE" dirty="0"/>
              <a:t>  High touch -&gt;Appeal to senses more than intellect.  Luxury perfume, designer fashion, fine champagne</a:t>
            </a:r>
          </a:p>
          <a:p>
            <a:pPr lvl="1" eaLnBrk="1" hangingPunct="1">
              <a:lnSpc>
                <a:spcPct val="90000"/>
              </a:lnSpc>
            </a:pPr>
            <a:r>
              <a:rPr lang="en-US" altLang="de-DE" dirty="0"/>
              <a:t>Both high tech and high touch (i.e., combination of performance and design)</a:t>
            </a:r>
          </a:p>
          <a:p>
            <a:pPr lvl="2" eaLnBrk="1" hangingPunct="1">
              <a:lnSpc>
                <a:spcPct val="90000"/>
              </a:lnSpc>
            </a:pPr>
            <a:r>
              <a:rPr lang="en-US" altLang="de-DE" sz="1300" dirty="0"/>
              <a:t>Cell phones, computers</a:t>
            </a:r>
          </a:p>
          <a:p>
            <a:pPr eaLnBrk="1" hangingPunct="1">
              <a:lnSpc>
                <a:spcPct val="90000"/>
              </a:lnSpc>
            </a:pPr>
            <a:endParaRPr lang="en-US" altLang="de-DE" dirty="0"/>
          </a:p>
          <a:p>
            <a:pPr eaLnBrk="1" hangingPunct="1">
              <a:lnSpc>
                <a:spcPct val="90000"/>
              </a:lnSpc>
            </a:pPr>
            <a:r>
              <a:rPr lang="en-US" altLang="de-DE" dirty="0"/>
              <a:t>Foreign consumer culture positioning</a:t>
            </a:r>
          </a:p>
          <a:p>
            <a:pPr lvl="1" eaLnBrk="1" hangingPunct="1">
              <a:lnSpc>
                <a:spcPct val="90000"/>
              </a:lnSpc>
            </a:pPr>
            <a:r>
              <a:rPr lang="en-US" altLang="de-DE" dirty="0"/>
              <a:t>Associates the brand</a:t>
            </a:r>
            <a:r>
              <a:rPr lang="en-US" altLang="en-US" dirty="0"/>
              <a:t>’</a:t>
            </a:r>
            <a:r>
              <a:rPr lang="en-US" altLang="de-DE" dirty="0"/>
              <a:t>s users, use occasions, or product origins with a foreign country or culture</a:t>
            </a:r>
          </a:p>
          <a:p>
            <a:pPr lvl="2" eaLnBrk="1" hangingPunct="1">
              <a:lnSpc>
                <a:spcPct val="90000"/>
              </a:lnSpc>
            </a:pPr>
            <a:r>
              <a:rPr lang="en-US" altLang="de-DE" dirty="0"/>
              <a:t>Fosters </a:t>
            </a:r>
            <a:r>
              <a:rPr lang="en-US" altLang="en-US" dirty="0"/>
              <a:t>“</a:t>
            </a:r>
            <a:r>
              <a:rPr lang="en-US" altLang="de-DE" dirty="0"/>
              <a:t>Australian for Beer</a:t>
            </a:r>
            <a:r>
              <a:rPr lang="en-US" altLang="en-US" dirty="0"/>
              <a:t>”</a:t>
            </a:r>
            <a:endParaRPr lang="en-US" altLang="de-DE" dirty="0"/>
          </a:p>
          <a:p>
            <a:pPr lvl="2" eaLnBrk="1" hangingPunct="1">
              <a:lnSpc>
                <a:spcPct val="90000"/>
              </a:lnSpc>
            </a:pPr>
            <a:r>
              <a:rPr lang="en-US" altLang="de-DE" dirty="0"/>
              <a:t>Haagen-Dazs (really launched by an American company)</a:t>
            </a:r>
          </a:p>
          <a:p>
            <a:pPr lvl="2" eaLnBrk="1" hangingPunct="1">
              <a:lnSpc>
                <a:spcPct val="90000"/>
              </a:lnSpc>
            </a:pPr>
            <a:r>
              <a:rPr lang="en-US" altLang="de-DE" dirty="0"/>
              <a:t>Harley Davidson (very American)</a:t>
            </a:r>
          </a:p>
          <a:p>
            <a:pPr eaLnBrk="1" hangingPunct="1">
              <a:lnSpc>
                <a:spcPct val="90000"/>
              </a:lnSpc>
            </a:pPr>
            <a:r>
              <a:rPr lang="en-US" altLang="de-DE" dirty="0"/>
              <a:t>Local consumer culture positioning</a:t>
            </a:r>
          </a:p>
          <a:p>
            <a:pPr lvl="1" eaLnBrk="1" hangingPunct="1">
              <a:lnSpc>
                <a:spcPct val="90000"/>
              </a:lnSpc>
            </a:pPr>
            <a:r>
              <a:rPr lang="en-US" altLang="de-DE" dirty="0"/>
              <a:t>Associates the brand with local cultural meanings, reflects local cultures</a:t>
            </a:r>
            <a:r>
              <a:rPr lang="en-US" altLang="en-US" dirty="0"/>
              <a:t>’</a:t>
            </a:r>
            <a:r>
              <a:rPr lang="en-US" altLang="de-DE" dirty="0"/>
              <a:t> norms, portrays the brand as consumed by local people in the national culture or depicts the product as locally produced for local consumers.</a:t>
            </a:r>
          </a:p>
          <a:p>
            <a:pPr lvl="2" eaLnBrk="1" hangingPunct="1">
              <a:lnSpc>
                <a:spcPct val="90000"/>
              </a:lnSpc>
            </a:pPr>
            <a:r>
              <a:rPr lang="en-US" altLang="de-DE" dirty="0"/>
              <a:t>Budweiser</a:t>
            </a:r>
            <a:r>
              <a:rPr lang="en-US" altLang="en-US" dirty="0"/>
              <a:t>’</a:t>
            </a:r>
            <a:r>
              <a:rPr lang="en-US" altLang="de-DE" dirty="0"/>
              <a:t>s US advertising highlighting  Clydesdale horses which associates brand with small town American culture.</a:t>
            </a:r>
          </a:p>
          <a:p>
            <a:pPr eaLnBrk="1" hangingPunct="1">
              <a:lnSpc>
                <a:spcPct val="90000"/>
              </a:lnSpc>
            </a:pPr>
            <a:endParaRPr lang="de-DE" alt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097DE27B-FEE8-40A7-99A2-1DFCE21665FC}"/>
              </a:ext>
            </a:extLst>
          </p:cNvPr>
          <p:cNvSpPr>
            <a:spLocks noGrp="1" noRot="1" noChangeAspect="1" noTextEdit="1"/>
          </p:cNvSpPr>
          <p:nvPr>
            <p:ph type="sldImg"/>
          </p:nvPr>
        </p:nvSpPr>
        <p:spPr>
          <a:ln/>
        </p:spPr>
      </p:sp>
      <p:sp>
        <p:nvSpPr>
          <p:cNvPr id="82946" name="Notes Placeholder 2">
            <a:extLst>
              <a:ext uri="{FF2B5EF4-FFF2-40B4-BE49-F238E27FC236}">
                <a16:creationId xmlns:a16="http://schemas.microsoft.com/office/drawing/2014/main" id="{9C22B71F-0148-4F30-ABA4-9FF8B6B389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solidFill>
                  <a:srgbClr val="008000"/>
                </a:solidFill>
              </a:rPr>
              <a:t>Marketers need to position their brands clearly in target customers</a:t>
            </a:r>
            <a:r>
              <a:rPr lang="ja-JP" altLang="en-US">
                <a:solidFill>
                  <a:srgbClr val="008000"/>
                </a:solidFill>
              </a:rPr>
              <a:t>’</a:t>
            </a:r>
            <a:r>
              <a:rPr lang="en-US" altLang="ja-JP" dirty="0">
                <a:solidFill>
                  <a:srgbClr val="008000"/>
                </a:solidFill>
              </a:rPr>
              <a:t> minds. They can position brands at any of three levels. At the lowest level, they can position the brand on product attributes. At the next level, a brand can be better positioned by associating its name with a desirable benefit. In the final level, the strongest brands go beyond attribute or benefit positioning. They are positioned on strong beliefs and values and engage customers on a deep, emotional level. </a:t>
            </a:r>
          </a:p>
          <a:p>
            <a:endParaRPr lang="en-US" altLang="de-DE" dirty="0">
              <a:solidFill>
                <a:srgbClr val="008000"/>
              </a:solidFill>
            </a:endParaRPr>
          </a:p>
          <a:p>
            <a:r>
              <a:rPr lang="en-US" altLang="de-DE" dirty="0">
                <a:solidFill>
                  <a:srgbClr val="008000"/>
                </a:solidFill>
              </a:rPr>
              <a:t>Finding the best brand name begins with a careful review of the product and its benefits, the target market, and proposed marketing strategies. There are a number of desirable qualities for a brand name. It should suggest something about the product</a:t>
            </a:r>
            <a:r>
              <a:rPr lang="ja-JP" altLang="en-US">
                <a:solidFill>
                  <a:srgbClr val="008000"/>
                </a:solidFill>
              </a:rPr>
              <a:t>’</a:t>
            </a:r>
            <a:r>
              <a:rPr lang="en-US" altLang="ja-JP" dirty="0">
                <a:solidFill>
                  <a:srgbClr val="008000"/>
                </a:solidFill>
              </a:rPr>
              <a:t>s benefits and qualities, and it should be easy to pronounce, recognize, and remember. The brand name should be distinctive, be extendable, translate easily into foreign languages, and be capable of registration and legal protection. </a:t>
            </a:r>
            <a:endParaRPr lang="en-US" altLang="de-DE" dirty="0">
              <a:solidFill>
                <a:srgbClr val="008000"/>
              </a:solidFill>
            </a:endParaRPr>
          </a:p>
        </p:txBody>
      </p:sp>
      <p:sp>
        <p:nvSpPr>
          <p:cNvPr id="82947" name="Slide Number Placeholder 3">
            <a:extLst>
              <a:ext uri="{FF2B5EF4-FFF2-40B4-BE49-F238E27FC236}">
                <a16:creationId xmlns:a16="http://schemas.microsoft.com/office/drawing/2014/main" id="{C6C5D9CE-B564-4ED8-80A3-769C2F00313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fld id="{F8C2FE87-58FF-4282-A467-583EE42F18E1}" type="slidenum">
              <a:rPr lang="en-US" altLang="de-DE" sz="1300" b="0">
                <a:solidFill>
                  <a:schemeClr val="tx1"/>
                </a:solidFill>
                <a:latin typeface="Calibri" panose="020F0502020204030204" pitchFamily="34" charset="0"/>
                <a:ea typeface="MS PGothic" panose="020B0600070205080204" pitchFamily="34" charset="-128"/>
              </a:rPr>
              <a:pPr eaLnBrk="1" hangingPunct="1"/>
              <a:t>20</a:t>
            </a:fld>
            <a:endParaRPr lang="en-US" altLang="de-DE" sz="1300" b="0" dirty="0">
              <a:solidFill>
                <a:schemeClr val="tx1"/>
              </a:solidFill>
              <a:latin typeface="Calibri" panose="020F050202020403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974CB2A1-E41E-425C-8D2D-79C5EDFF6C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B8B899F6-9EE9-4FFB-9D3A-0AD9B3465BAF}" type="slidenum">
              <a:rPr lang="de-DE" altLang="de-DE" sz="1100" b="0">
                <a:solidFill>
                  <a:schemeClr val="tx1"/>
                </a:solidFill>
                <a:ea typeface="MS PGothic" panose="020B0600070205080204" pitchFamily="34" charset="-128"/>
              </a:rPr>
              <a:pPr/>
              <a:t>3</a:t>
            </a:fld>
            <a:endParaRPr lang="de-DE" altLang="de-DE" sz="1100" b="0">
              <a:solidFill>
                <a:schemeClr val="tx1"/>
              </a:solidFill>
              <a:ea typeface="MS PGothic" panose="020B0600070205080204" pitchFamily="34" charset="-128"/>
            </a:endParaRPr>
          </a:p>
        </p:txBody>
      </p:sp>
      <p:sp>
        <p:nvSpPr>
          <p:cNvPr id="15362" name="Rectangle 2">
            <a:extLst>
              <a:ext uri="{FF2B5EF4-FFF2-40B4-BE49-F238E27FC236}">
                <a16:creationId xmlns:a16="http://schemas.microsoft.com/office/drawing/2014/main" id="{92F7C37A-CAC7-41ED-9A48-5DFCD345DD87}"/>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3AE48274-50B6-4A14-99CE-C5B517053A89}"/>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Optional discussion about perceptions of brand and to show impact of globalization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38DFF5E3-E982-4A6B-8F93-0D362BFB05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55597318-E278-4432-808B-876456A8E343}" type="slidenum">
              <a:rPr lang="de-DE" altLang="de-DE" sz="1100" b="0">
                <a:solidFill>
                  <a:schemeClr val="tx1"/>
                </a:solidFill>
                <a:latin typeface="Calibri" panose="020F0502020204030204" pitchFamily="34" charset="0"/>
                <a:ea typeface="MS PGothic" panose="020B0600070205080204" pitchFamily="34" charset="-128"/>
              </a:rPr>
              <a:pPr/>
              <a:t>21</a:t>
            </a:fld>
            <a:endParaRPr lang="de-DE" altLang="de-DE" sz="1100" b="0" dirty="0">
              <a:solidFill>
                <a:schemeClr val="tx1"/>
              </a:solidFill>
              <a:latin typeface="Calibri" panose="020F0502020204030204" pitchFamily="34" charset="0"/>
              <a:ea typeface="MS PGothic" panose="020B0600070205080204" pitchFamily="34" charset="-128"/>
            </a:endParaRPr>
          </a:p>
        </p:txBody>
      </p:sp>
      <p:sp>
        <p:nvSpPr>
          <p:cNvPr id="83970" name="Rectangle 2">
            <a:extLst>
              <a:ext uri="{FF2B5EF4-FFF2-40B4-BE49-F238E27FC236}">
                <a16:creationId xmlns:a16="http://schemas.microsoft.com/office/drawing/2014/main" id="{0D14469A-A2F1-4A1B-BD75-739AF181A0E6}"/>
              </a:ext>
            </a:extLst>
          </p:cNvPr>
          <p:cNvSpPr>
            <a:spLocks noGrp="1" noRot="1" noChangeAspect="1" noChangeArrowheads="1" noTextEdit="1"/>
          </p:cNvSpPr>
          <p:nvPr>
            <p:ph type="sldImg"/>
          </p:nvPr>
        </p:nvSpPr>
        <p:spPr>
          <a:xfrm>
            <a:off x="141288" y="768350"/>
            <a:ext cx="6818312" cy="3836988"/>
          </a:xfrm>
          <a:ln/>
        </p:spPr>
      </p:sp>
      <p:sp>
        <p:nvSpPr>
          <p:cNvPr id="83971" name="Rectangle 3">
            <a:extLst>
              <a:ext uri="{FF2B5EF4-FFF2-40B4-BE49-F238E27FC236}">
                <a16:creationId xmlns:a16="http://schemas.microsoft.com/office/drawing/2014/main" id="{FA5C29AE-CF45-4DA0-BB32-AF64363EF14D}"/>
              </a:ext>
            </a:extLst>
          </p:cNvPr>
          <p:cNvSpPr>
            <a:spLocks noGrp="1" noChangeArrowheads="1"/>
          </p:cNvSpPr>
          <p:nvPr>
            <p:ph type="body" idx="1"/>
          </p:nvPr>
        </p:nvSpPr>
        <p:spPr>
          <a:xfrm>
            <a:off x="946150" y="4859338"/>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Ask students for further examples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A6C3DEF5-9165-48E1-80CE-FB2D4F892E90}"/>
              </a:ext>
            </a:extLst>
          </p:cNvPr>
          <p:cNvSpPr>
            <a:spLocks noGrp="1" noRot="1" noChangeAspect="1"/>
          </p:cNvSpPr>
          <p:nvPr>
            <p:ph type="sldImg"/>
          </p:nvPr>
        </p:nvSpPr>
        <p:spPr>
          <a:ln/>
        </p:spPr>
      </p:sp>
      <p:sp>
        <p:nvSpPr>
          <p:cNvPr id="84994" name="Notes Placeholder 2">
            <a:extLst>
              <a:ext uri="{FF2B5EF4-FFF2-40B4-BE49-F238E27FC236}">
                <a16:creationId xmlns:a16="http://schemas.microsoft.com/office/drawing/2014/main" id="{783D0BBE-8C74-4017-BEEA-A4054EA6C71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t>Coca cola left the Indian market in the 1970s, later re-entering by purchasing </a:t>
            </a:r>
            <a:r>
              <a:rPr lang="en-US" altLang="en-US" dirty="0"/>
              <a:t>“</a:t>
            </a:r>
            <a:r>
              <a:rPr lang="en-US" altLang="ja-JP" dirty="0" err="1"/>
              <a:t>thums</a:t>
            </a:r>
            <a:r>
              <a:rPr lang="en-US" altLang="ja-JP" dirty="0"/>
              <a:t> up</a:t>
            </a:r>
            <a:r>
              <a:rPr lang="en-US" altLang="en-US" dirty="0"/>
              <a:t>”</a:t>
            </a:r>
            <a:r>
              <a:rPr lang="en-US" altLang="ja-JP" dirty="0"/>
              <a:t>, a local drink, in order to gain market share in the industry and local knowledge. </a:t>
            </a:r>
            <a:endParaRPr lang="en-US" altLang="de-DE" dirty="0"/>
          </a:p>
        </p:txBody>
      </p:sp>
      <p:sp>
        <p:nvSpPr>
          <p:cNvPr id="84995" name="Date Placeholder 3">
            <a:extLst>
              <a:ext uri="{FF2B5EF4-FFF2-40B4-BE49-F238E27FC236}">
                <a16:creationId xmlns:a16="http://schemas.microsoft.com/office/drawing/2014/main" id="{F09BB307-0F56-41FC-9806-EBFE384479D7}"/>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C6D9E888-AFBB-480A-8C1F-645209C6D6C5}" type="datetime1">
              <a:rPr lang="en-US" altLang="de-DE" sz="1100" b="0">
                <a:solidFill>
                  <a:schemeClr val="tx1"/>
                </a:solidFill>
                <a:latin typeface="Calibri" panose="020F0502020204030204" pitchFamily="34" charset="0"/>
                <a:ea typeface="MS PGothic" panose="020B0600070205080204" pitchFamily="34" charset="-128"/>
              </a:rPr>
              <a:pPr/>
              <a:t>9/27/2019</a:t>
            </a:fld>
            <a:endParaRPr lang="de-DE" altLang="de-DE" sz="1100" b="0" dirty="0">
              <a:solidFill>
                <a:schemeClr val="tx1"/>
              </a:solidFill>
              <a:latin typeface="Calibri" panose="020F0502020204030204" pitchFamily="34" charset="0"/>
              <a:ea typeface="MS PGothic" panose="020B0600070205080204" pitchFamily="34" charset="-128"/>
            </a:endParaRPr>
          </a:p>
        </p:txBody>
      </p:sp>
      <p:sp>
        <p:nvSpPr>
          <p:cNvPr id="84996" name="Slide Number Placeholder 4">
            <a:extLst>
              <a:ext uri="{FF2B5EF4-FFF2-40B4-BE49-F238E27FC236}">
                <a16:creationId xmlns:a16="http://schemas.microsoft.com/office/drawing/2014/main" id="{A8A02AB7-E922-4AEC-906E-4417BA9C5B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49140C8E-A2A4-454F-AEDA-7021FCFE0E2F}" type="slidenum">
              <a:rPr lang="de-DE" altLang="de-DE" sz="1100" b="0">
                <a:solidFill>
                  <a:schemeClr val="tx1"/>
                </a:solidFill>
                <a:latin typeface="Calibri" panose="020F0502020204030204" pitchFamily="34" charset="0"/>
                <a:ea typeface="MS PGothic" panose="020B0600070205080204" pitchFamily="34" charset="-128"/>
              </a:rPr>
              <a:pPr/>
              <a:t>22</a:t>
            </a:fld>
            <a:endParaRPr lang="de-DE" altLang="de-DE" sz="1300" dirty="0">
              <a:solidFill>
                <a:schemeClr val="tx1"/>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156D812D-820E-409C-A391-9C82B1287E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4E62A217-D811-4403-BCD7-C1954EF275E6}" type="slidenum">
              <a:rPr lang="de-DE" altLang="de-DE" sz="1100" b="0">
                <a:solidFill>
                  <a:schemeClr val="tx1"/>
                </a:solidFill>
                <a:latin typeface="Calibri" panose="020F0502020204030204" pitchFamily="34" charset="0"/>
                <a:ea typeface="MS PGothic" panose="020B0600070205080204" pitchFamily="34" charset="-128"/>
              </a:rPr>
              <a:pPr/>
              <a:t>24</a:t>
            </a:fld>
            <a:endParaRPr lang="de-DE" altLang="de-DE" sz="1100" b="0" dirty="0">
              <a:solidFill>
                <a:schemeClr val="tx1"/>
              </a:solidFill>
              <a:latin typeface="Calibri" panose="020F0502020204030204" pitchFamily="34" charset="0"/>
              <a:ea typeface="MS PGothic" panose="020B0600070205080204" pitchFamily="34" charset="-128"/>
            </a:endParaRPr>
          </a:p>
        </p:txBody>
      </p:sp>
      <p:sp>
        <p:nvSpPr>
          <p:cNvPr id="86018" name="Rectangle 2">
            <a:extLst>
              <a:ext uri="{FF2B5EF4-FFF2-40B4-BE49-F238E27FC236}">
                <a16:creationId xmlns:a16="http://schemas.microsoft.com/office/drawing/2014/main" id="{3C05B88B-8E4E-4B90-9BDD-32D8F8DA685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84AAB59F-D96E-4B65-9E3B-279142D44285}"/>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One of the facts of life in global marketing is that perceptions about and attitudes toward particular countries often extend to products and brands known to originate in those countries. Such perceptions contribute to the country-of-origin effect; they become part of a brand</a:t>
            </a:r>
            <a:r>
              <a:rPr lang="en-US" altLang="en-US" dirty="0"/>
              <a:t>’</a:t>
            </a:r>
            <a:r>
              <a:rPr lang="en-US" altLang="de-DE" dirty="0"/>
              <a:t>s image and contribute to brand equity. This is particularly true for automobiles, electronics, fashion, beer, recorded music, and certain other product categories. Perceptions and attitudes about a product</a:t>
            </a:r>
            <a:r>
              <a:rPr lang="en-US" altLang="en-US" dirty="0"/>
              <a:t>’</a:t>
            </a:r>
            <a:r>
              <a:rPr lang="en-US" altLang="de-DE" dirty="0"/>
              <a:t>s origins can be positive or negative. On the positive side, as one marketing expert has pointed out, </a:t>
            </a:r>
            <a:r>
              <a:rPr lang="en-US" altLang="en-US" dirty="0"/>
              <a:t>“‘</a:t>
            </a:r>
            <a:r>
              <a:rPr lang="en-US" altLang="de-DE" dirty="0"/>
              <a:t>German</a:t>
            </a:r>
            <a:r>
              <a:rPr lang="en-US" altLang="en-US" dirty="0"/>
              <a:t>’</a:t>
            </a:r>
            <a:r>
              <a:rPr lang="en-US" altLang="de-DE" dirty="0"/>
              <a:t> is synonymous with quality engineering, </a:t>
            </a:r>
            <a:r>
              <a:rPr lang="en-US" altLang="en-US" dirty="0"/>
              <a:t>‘</a:t>
            </a:r>
            <a:r>
              <a:rPr lang="en-US" altLang="de-DE" dirty="0"/>
              <a:t>Italian</a:t>
            </a:r>
            <a:r>
              <a:rPr lang="en-US" altLang="en-US" dirty="0"/>
              <a:t>’</a:t>
            </a:r>
            <a:r>
              <a:rPr lang="en-US" altLang="de-DE" dirty="0"/>
              <a:t> is synonymous with style, and </a:t>
            </a:r>
            <a:r>
              <a:rPr lang="en-US" altLang="en-US" dirty="0"/>
              <a:t>‘</a:t>
            </a:r>
            <a:r>
              <a:rPr lang="en-US" altLang="de-DE" dirty="0"/>
              <a:t>French</a:t>
            </a:r>
            <a:r>
              <a:rPr lang="en-US" altLang="en-US" dirty="0"/>
              <a:t>’</a:t>
            </a:r>
            <a:r>
              <a:rPr lang="en-US" altLang="de-DE" dirty="0"/>
              <a:t> is synonymous with chic.</a:t>
            </a:r>
            <a:r>
              <a:rPr lang="en-US" altLang="en-US" dirty="0"/>
              <a:t>”</a:t>
            </a:r>
            <a:endParaRPr lang="en-US" altLang="de-DE" dirty="0"/>
          </a:p>
          <a:p>
            <a:pPr eaLnBrk="1" hangingPunct="1"/>
            <a:endParaRPr lang="en-US" alt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7B181C1-EEE3-46D3-A51A-BA9D2D42C6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5689D40C-C783-40B1-9F70-230B83B09F05}" type="slidenum">
              <a:rPr lang="de-DE" altLang="de-DE" sz="1100" b="0">
                <a:solidFill>
                  <a:schemeClr val="tx1"/>
                </a:solidFill>
                <a:ea typeface="MS PGothic" panose="020B0600070205080204" pitchFamily="34" charset="-128"/>
              </a:rPr>
              <a:pPr/>
              <a:t>4</a:t>
            </a:fld>
            <a:endParaRPr lang="de-DE" altLang="de-DE" sz="1100" b="0">
              <a:solidFill>
                <a:schemeClr val="tx1"/>
              </a:solidFill>
              <a:ea typeface="MS PGothic" panose="020B0600070205080204" pitchFamily="34" charset="-128"/>
            </a:endParaRPr>
          </a:p>
        </p:txBody>
      </p:sp>
      <p:sp>
        <p:nvSpPr>
          <p:cNvPr id="17410" name="Rectangle 2">
            <a:extLst>
              <a:ext uri="{FF2B5EF4-FFF2-40B4-BE49-F238E27FC236}">
                <a16:creationId xmlns:a16="http://schemas.microsoft.com/office/drawing/2014/main" id="{F8DAE06C-AD93-4A22-B061-1798F08C5138}"/>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45112CFD-4158-40E1-8075-C58CA5F494A8}"/>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1C929052-E976-4FF8-B05A-6E460DC38C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9C4F9408-F07A-4209-A420-3B0CDBD6BC77}" type="slidenum">
              <a:rPr lang="de-DE" altLang="de-DE" sz="1100" b="0">
                <a:solidFill>
                  <a:schemeClr val="tx1"/>
                </a:solidFill>
                <a:ea typeface="MS PGothic" panose="020B0600070205080204" pitchFamily="34" charset="-128"/>
              </a:rPr>
              <a:pPr/>
              <a:t>5</a:t>
            </a:fld>
            <a:endParaRPr lang="de-DE" altLang="de-DE" sz="1100" b="0">
              <a:solidFill>
                <a:schemeClr val="tx1"/>
              </a:solidFill>
              <a:ea typeface="MS PGothic" panose="020B0600070205080204" pitchFamily="34" charset="-128"/>
            </a:endParaRPr>
          </a:p>
        </p:txBody>
      </p:sp>
      <p:sp>
        <p:nvSpPr>
          <p:cNvPr id="25602" name="Rectangle 2">
            <a:extLst>
              <a:ext uri="{FF2B5EF4-FFF2-40B4-BE49-F238E27FC236}">
                <a16:creationId xmlns:a16="http://schemas.microsoft.com/office/drawing/2014/main" id="{C7DFBEE5-C760-4423-94EB-607EE2A071B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E5A946C6-8279-41EA-9252-81F1BD2F59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Collect previous knowledge either by creating a mind map on the board or by creating and interactive word-cloud of your students (use:</a:t>
            </a:r>
            <a:r>
              <a:rPr lang="de-DE" dirty="0">
                <a:hlinkClick r:id="rId3"/>
              </a:rPr>
              <a:t>https://www.mentimeter.com/features</a:t>
            </a:r>
            <a:r>
              <a:rPr lang="de-DE" dirty="0"/>
              <a:t>)</a:t>
            </a:r>
            <a:endParaRPr lang="en-US" altLang="de-DE" dirty="0"/>
          </a:p>
          <a:p>
            <a:pPr eaLnBrk="1" hangingPunct="1"/>
            <a:endParaRPr lang="en-US" alt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CFA3AA7A-2679-4CF5-AD45-244C82F94F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E3B4C1EA-4342-4A7F-9674-536D0DAA33CB}" type="slidenum">
              <a:rPr lang="de-DE" altLang="de-DE" sz="1100" b="0">
                <a:solidFill>
                  <a:schemeClr val="tx1"/>
                </a:solidFill>
                <a:ea typeface="MS PGothic" panose="020B0600070205080204" pitchFamily="34" charset="-128"/>
              </a:rPr>
              <a:pPr/>
              <a:t>6</a:t>
            </a:fld>
            <a:endParaRPr lang="de-DE" altLang="de-DE" sz="1100" b="0">
              <a:solidFill>
                <a:schemeClr val="tx1"/>
              </a:solidFill>
              <a:ea typeface="MS PGothic" panose="020B0600070205080204" pitchFamily="34" charset="-128"/>
            </a:endParaRPr>
          </a:p>
        </p:txBody>
      </p:sp>
      <p:sp>
        <p:nvSpPr>
          <p:cNvPr id="27650" name="Rectangle 2">
            <a:extLst>
              <a:ext uri="{FF2B5EF4-FFF2-40B4-BE49-F238E27FC236}">
                <a16:creationId xmlns:a16="http://schemas.microsoft.com/office/drawing/2014/main" id="{42BCB98D-D734-4B76-B875-E6736B74287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CB9A0F3E-DC1C-439B-A9FD-489BB19E6D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AC0809BB-547E-4EE1-AAFB-8DD2016F97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9DBC0A62-B3C4-4035-B7B8-3F7161E51CF0}" type="slidenum">
              <a:rPr lang="de-DE" altLang="de-DE" sz="1100" b="0">
                <a:solidFill>
                  <a:schemeClr val="tx1"/>
                </a:solidFill>
                <a:ea typeface="MS PGothic" panose="020B0600070205080204" pitchFamily="34" charset="-128"/>
              </a:rPr>
              <a:pPr/>
              <a:t>7</a:t>
            </a:fld>
            <a:endParaRPr lang="de-DE" altLang="de-DE" sz="1100" b="0">
              <a:solidFill>
                <a:schemeClr val="tx1"/>
              </a:solidFill>
              <a:ea typeface="MS PGothic" panose="020B0600070205080204" pitchFamily="34" charset="-128"/>
            </a:endParaRPr>
          </a:p>
        </p:txBody>
      </p:sp>
      <p:sp>
        <p:nvSpPr>
          <p:cNvPr id="33794" name="Rectangle 2">
            <a:extLst>
              <a:ext uri="{FF2B5EF4-FFF2-40B4-BE49-F238E27FC236}">
                <a16:creationId xmlns:a16="http://schemas.microsoft.com/office/drawing/2014/main" id="{CADCB3B9-5D39-4874-88CC-DCF35AF022C2}"/>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7B5D6D6A-1676-4154-BF07-089B8B3E3E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The next slide compares, simply, the two options of being single-country or global. Afterwards, you see the evolution of marketing and a deeper look at the types of marketing orientations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2F1DCFA-F2D2-4180-9049-698622348D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AE271252-06D5-42BF-B21F-A69AC0AC3267}" type="slidenum">
              <a:rPr lang="de-DE" altLang="de-DE" sz="1100" b="0">
                <a:solidFill>
                  <a:schemeClr val="tx1"/>
                </a:solidFill>
                <a:ea typeface="MS PGothic" panose="020B0600070205080204" pitchFamily="34" charset="-128"/>
              </a:rPr>
              <a:pPr/>
              <a:t>8</a:t>
            </a:fld>
            <a:endParaRPr lang="de-DE" altLang="de-DE" sz="1100" b="0">
              <a:solidFill>
                <a:schemeClr val="tx1"/>
              </a:solidFill>
              <a:ea typeface="MS PGothic" panose="020B0600070205080204" pitchFamily="34" charset="-128"/>
            </a:endParaRPr>
          </a:p>
        </p:txBody>
      </p:sp>
      <p:sp>
        <p:nvSpPr>
          <p:cNvPr id="35842" name="Rectangle 2">
            <a:extLst>
              <a:ext uri="{FF2B5EF4-FFF2-40B4-BE49-F238E27FC236}">
                <a16:creationId xmlns:a16="http://schemas.microsoft.com/office/drawing/2014/main" id="{9EDD34E4-A006-483C-99A8-83F06BE79D7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7739FB51-83D8-49C9-82F4-70F0774B9475}"/>
              </a:ext>
            </a:extLst>
          </p:cNvPr>
          <p:cNvSpPr>
            <a:spLocks noGrp="1" noChangeArrowheads="1"/>
          </p:cNvSpPr>
          <p:nvPr>
            <p:ph type="body" idx="1"/>
          </p:nvPr>
        </p:nvSpPr>
        <p:spPr>
          <a:xfrm>
            <a:off x="709613" y="4860925"/>
            <a:ext cx="5680075"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Global market participation is the extent to which a company has operations in major world markets. </a:t>
            </a:r>
            <a:r>
              <a:rPr lang="en-US" altLang="de-DE" dirty="0" err="1"/>
              <a:t>standardisation</a:t>
            </a:r>
            <a:r>
              <a:rPr lang="en-US" altLang="de-DE" dirty="0"/>
              <a:t> versus adaptation is the extent to which each marketing mix element can be standardized (i.e., executed the same way) or adapted (i.e., executed in different ways) in various country markets. GMS has three additional dimensions that pertain to marketing management. </a:t>
            </a:r>
          </a:p>
          <a:p>
            <a:pPr eaLnBrk="1" hangingPunct="1"/>
            <a:r>
              <a:rPr lang="en-US" altLang="de-DE" dirty="0"/>
              <a:t>First, concentration of marketing activities is the extent to which activities related to the marketing mix (e.g., promotional campaigns or pricing decisions) are performed in one or a few country locations. </a:t>
            </a:r>
          </a:p>
          <a:p>
            <a:pPr eaLnBrk="1" hangingPunct="1"/>
            <a:r>
              <a:rPr lang="en-US" altLang="de-DE" dirty="0"/>
              <a:t>Coordination of marketing activities refers to the extent to which marketing activities related to the marketing mix are planned and executed interdependently around the globe. </a:t>
            </a:r>
          </a:p>
          <a:p>
            <a:pPr eaLnBrk="1" hangingPunct="1"/>
            <a:r>
              <a:rPr lang="en-US" altLang="de-DE" dirty="0"/>
              <a:t>Integration of competitive moves is the extent to which a firm</a:t>
            </a:r>
            <a:r>
              <a:rPr lang="en-US" altLang="en-US" dirty="0"/>
              <a:t>’</a:t>
            </a:r>
            <a:r>
              <a:rPr lang="en-US" altLang="de-DE" dirty="0"/>
              <a:t>s competitive marketing tactics in different parts of the world are interdependent. The GMS should be designed to enhance the firm</a:t>
            </a:r>
            <a:r>
              <a:rPr lang="en-US" altLang="en-US" dirty="0"/>
              <a:t>’</a:t>
            </a:r>
            <a:r>
              <a:rPr lang="en-US" altLang="de-DE" dirty="0"/>
              <a:t>s performance on a worldwide basis.</a:t>
            </a:r>
          </a:p>
          <a:p>
            <a:pPr eaLnBrk="1" hangingPunct="1"/>
            <a:endParaRPr lang="en-US" altLang="de-DE" dirty="0"/>
          </a:p>
          <a:p>
            <a:pPr eaLnBrk="1" hangingPunct="1"/>
            <a:endParaRPr lang="en-US" alt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a:t>
            </a:r>
            <a:r>
              <a:rPr lang="de-DE" dirty="0" err="1"/>
              <a:t>is</a:t>
            </a:r>
            <a:r>
              <a:rPr lang="de-DE" dirty="0"/>
              <a:t> 12:12 min. </a:t>
            </a:r>
            <a:r>
              <a:rPr lang="de-DE" dirty="0" err="1"/>
              <a:t>decide</a:t>
            </a:r>
            <a:r>
              <a:rPr lang="de-DE" dirty="0"/>
              <a:t> </a:t>
            </a:r>
            <a:r>
              <a:rPr lang="de-DE" dirty="0" err="1"/>
              <a:t>of</a:t>
            </a:r>
            <a:r>
              <a:rPr lang="de-DE" dirty="0"/>
              <a:t> </a:t>
            </a:r>
            <a:r>
              <a:rPr lang="de-DE" dirty="0" err="1"/>
              <a:t>watching</a:t>
            </a:r>
            <a:r>
              <a:rPr lang="de-DE" dirty="0"/>
              <a:t> in </a:t>
            </a:r>
            <a:r>
              <a:rPr lang="de-DE" dirty="0" err="1"/>
              <a:t>class</a:t>
            </a:r>
            <a:r>
              <a:rPr lang="de-DE" dirty="0"/>
              <a:t> </a:t>
            </a:r>
            <a:r>
              <a:rPr lang="de-DE" dirty="0" err="1"/>
              <a:t>or</a:t>
            </a:r>
            <a:r>
              <a:rPr lang="de-DE" dirty="0"/>
              <a:t> </a:t>
            </a:r>
            <a:r>
              <a:rPr lang="de-DE" dirty="0" err="1"/>
              <a:t>as</a:t>
            </a:r>
            <a:r>
              <a:rPr lang="de-DE" dirty="0"/>
              <a:t> </a:t>
            </a:r>
            <a:r>
              <a:rPr lang="de-DE" dirty="0" err="1"/>
              <a:t>self</a:t>
            </a:r>
            <a:r>
              <a:rPr lang="de-DE" dirty="0"/>
              <a:t> </a:t>
            </a:r>
            <a:r>
              <a:rPr lang="de-DE" dirty="0" err="1"/>
              <a:t>study</a:t>
            </a:r>
            <a:r>
              <a:rPr lang="de-DE" dirty="0"/>
              <a:t>.</a:t>
            </a:r>
          </a:p>
        </p:txBody>
      </p:sp>
      <p:sp>
        <p:nvSpPr>
          <p:cNvPr id="4" name="Foliennummernplatzhalter 3"/>
          <p:cNvSpPr>
            <a:spLocks noGrp="1"/>
          </p:cNvSpPr>
          <p:nvPr>
            <p:ph type="sldNum" sz="quarter" idx="5"/>
          </p:nvPr>
        </p:nvSpPr>
        <p:spPr/>
        <p:txBody>
          <a:bodyPr/>
          <a:lstStyle/>
          <a:p>
            <a:fld id="{2ECC2970-099A-4D25-AAAF-F1B9661A79F1}" type="slidenum">
              <a:rPr lang="de-DE" smtClean="0"/>
              <a:pPr/>
              <a:t>9</a:t>
            </a:fld>
            <a:endParaRPr lang="de-DE" dirty="0"/>
          </a:p>
        </p:txBody>
      </p:sp>
    </p:spTree>
    <p:extLst>
      <p:ext uri="{BB962C8B-B14F-4D97-AF65-F5344CB8AC3E}">
        <p14:creationId xmlns:p14="http://schemas.microsoft.com/office/powerpoint/2010/main" val="387632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AE98DC7C-6C7B-41D1-9F8F-2F56A942AC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FA338CDB-E8D0-485D-995F-09062122CA89}" type="slidenum">
              <a:rPr lang="de-DE" altLang="de-DE" sz="1100" b="0">
                <a:solidFill>
                  <a:schemeClr val="tx1"/>
                </a:solidFill>
                <a:ea typeface="MS PGothic" panose="020B0600070205080204" pitchFamily="34" charset="-128"/>
              </a:rPr>
              <a:pPr/>
              <a:t>10</a:t>
            </a:fld>
            <a:endParaRPr lang="de-DE" altLang="de-DE" sz="1100" b="0">
              <a:solidFill>
                <a:schemeClr val="tx1"/>
              </a:solidFill>
              <a:ea typeface="MS PGothic" panose="020B0600070205080204" pitchFamily="34" charset="-128"/>
            </a:endParaRPr>
          </a:p>
        </p:txBody>
      </p:sp>
      <p:sp>
        <p:nvSpPr>
          <p:cNvPr id="29698" name="Rectangle 2">
            <a:extLst>
              <a:ext uri="{FF2B5EF4-FFF2-40B4-BE49-F238E27FC236}">
                <a16:creationId xmlns:a16="http://schemas.microsoft.com/office/drawing/2014/main" id="{48DF235E-6400-4DCB-B7D1-C0BD384EBD9A}"/>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1263714D-C952-4035-A1EB-0DE5AC7C9F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dirty="0"/>
              <a:t>To begin, discuss the idea of </a:t>
            </a:r>
            <a:r>
              <a:rPr lang="en-US" altLang="de-DE" dirty="0" err="1"/>
              <a:t>standardisations</a:t>
            </a:r>
            <a:r>
              <a:rPr lang="en-US" altLang="de-DE" dirty="0"/>
              <a:t> v. Adaptation, later on we delve deeper into the product side of this. </a:t>
            </a:r>
          </a:p>
          <a:p>
            <a:pPr eaLnBrk="1" hangingPunct="1"/>
            <a:r>
              <a:rPr lang="en-US" altLang="de-DE" dirty="0"/>
              <a:t>Insert a global product...where does it differ and how from home country?</a:t>
            </a:r>
          </a:p>
          <a:p>
            <a:pPr eaLnBrk="1" hangingPunct="1"/>
            <a:r>
              <a:rPr lang="en-US" altLang="de-DE" dirty="0" err="1"/>
              <a:t>McD</a:t>
            </a:r>
            <a:r>
              <a:rPr lang="en-US" altLang="en-US" dirty="0" err="1"/>
              <a:t>‘</a:t>
            </a:r>
            <a:r>
              <a:rPr lang="en-US" altLang="de-DE" dirty="0" err="1"/>
              <a:t>s</a:t>
            </a:r>
            <a:r>
              <a:rPr lang="en-US" altLang="de-DE" dirty="0"/>
              <a:t> menu or delivery as an option, Starbucks</a:t>
            </a:r>
            <a:r>
              <a:rPr lang="en-US" altLang="en-US" dirty="0"/>
              <a:t>‘</a:t>
            </a:r>
            <a:r>
              <a:rPr lang="en-US" altLang="de-DE" dirty="0"/>
              <a:t> menu (green tea </a:t>
            </a:r>
            <a:r>
              <a:rPr lang="en-US" altLang="de-DE" dirty="0" err="1"/>
              <a:t>frapaccinios</a:t>
            </a:r>
            <a:r>
              <a:rPr lang="en-US" altLang="de-DE" dirty="0"/>
              <a:t> in Asia, red bean scones), Coke</a:t>
            </a:r>
            <a:r>
              <a:rPr lang="en-US" altLang="en-US" dirty="0"/>
              <a:t>‘</a:t>
            </a:r>
            <a:r>
              <a:rPr lang="en-US" altLang="de-DE" dirty="0"/>
              <a:t>s sugar content, price of </a:t>
            </a:r>
            <a:r>
              <a:rPr lang="en-US" altLang="de-DE" dirty="0" err="1"/>
              <a:t>gatorade</a:t>
            </a:r>
            <a:r>
              <a:rPr lang="en-US" altLang="de-DE" dirty="0"/>
              <a:t>. In addition, the brand message often changes, see Bud ads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atin typeface="Calibri" panose="020F0502020204030204" pitchFamily="34" charset="0"/>
              </a:defRPr>
            </a:lvl1pPr>
          </a:lstStyle>
          <a:p>
            <a:r>
              <a:rPr lang="de-DE" dirty="0"/>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de-DE" dirty="0"/>
              <a:t>Titelmasterformat durch Klicken bearbeiten</a:t>
            </a:r>
            <a:endParaRPr lang="hr-HR" dirty="0"/>
          </a:p>
        </p:txBody>
      </p:sp>
      <p:sp>
        <p:nvSpPr>
          <p:cNvPr id="3" name="Vertical Text Placeholder 2"/>
          <p:cNvSpPr>
            <a:spLocks noGrp="1"/>
          </p:cNvSpPr>
          <p:nvPr>
            <p:ph type="body" orient="vert" idx="1"/>
          </p:nvPr>
        </p:nvSpPr>
        <p:spPr/>
        <p:txBody>
          <a:bodyPr vert="eaVert"/>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Calibri" panose="020F0502020204030204" pitchFamily="34" charset="0"/>
              </a:defRPr>
            </a:lvl1pPr>
          </a:lstStyle>
          <a:p>
            <a:r>
              <a:rPr lang="de-DE" dirty="0"/>
              <a:t>Titelmasterformat durch Klicken bearbeiten</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169630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pic>
        <p:nvPicPr>
          <p:cNvPr id="5" name="Picture 23" descr="O:\01_CD_Basiselemente\Logos\Sonderformat\WMF\HTW_Logo_quer_weiß_neg.wmf">
            <a:extLst>
              <a:ext uri="{FF2B5EF4-FFF2-40B4-BE49-F238E27FC236}">
                <a16:creationId xmlns:a16="http://schemas.microsoft.com/office/drawing/2014/main" id="{76855DBB-390A-4CA0-8594-CC64BE2CAE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57864" b="22580"/>
          <a:stretch>
            <a:fillRect/>
          </a:stretch>
        </p:blipFill>
        <p:spPr bwMode="auto">
          <a:xfrm>
            <a:off x="10320867" y="6657975"/>
            <a:ext cx="6942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85A5653E-F939-4E2B-885C-8A8C429C5D3D}"/>
              </a:ext>
            </a:extLst>
          </p:cNvPr>
          <p:cNvSpPr txBox="1">
            <a:spLocks/>
          </p:cNvSpPr>
          <p:nvPr userDrawn="1"/>
        </p:nvSpPr>
        <p:spPr>
          <a:xfrm>
            <a:off x="508000" y="6507164"/>
            <a:ext cx="2844800" cy="365125"/>
          </a:xfrm>
          <a:prstGeom prst="rect">
            <a:avLst/>
          </a:prstGeom>
        </p:spPr>
        <p:txBody>
          <a:bodyPr anchor="ct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331BA76-119B-4E2F-B942-7B819A9844C4}" type="slidenum">
              <a:rPr lang="en-US" altLang="zh-CN" sz="1200" b="0" i="0">
                <a:latin typeface="Calibri" panose="020F0502020204030204" pitchFamily="34" charset="0"/>
                <a:cs typeface="Arial" panose="020B0604020202020204" pitchFamily="34" charset="0"/>
              </a:rPr>
              <a:pPr/>
              <a:t>‹Nr.›</a:t>
            </a:fld>
            <a:endParaRPr lang="en-US" altLang="zh-CN" sz="1200" b="0" i="0" dirty="0">
              <a:latin typeface="Calibri" panose="020F0502020204030204" pitchFamily="34" charset="0"/>
              <a:cs typeface="Arial" panose="020B0604020202020204" pitchFamily="34" charset="0"/>
            </a:endParaRPr>
          </a:p>
        </p:txBody>
      </p:sp>
      <p:sp>
        <p:nvSpPr>
          <p:cNvPr id="10" name="Titel 1">
            <a:extLst>
              <a:ext uri="{FF2B5EF4-FFF2-40B4-BE49-F238E27FC236}">
                <a16:creationId xmlns:a16="http://schemas.microsoft.com/office/drawing/2014/main" id="{0A6FD1F8-681C-47E0-8FBD-23B30F3CC8E7}"/>
              </a:ext>
            </a:extLst>
          </p:cNvPr>
          <p:cNvSpPr>
            <a:spLocks noGrp="1"/>
          </p:cNvSpPr>
          <p:nvPr>
            <p:ph type="title"/>
          </p:nvPr>
        </p:nvSpPr>
        <p:spPr>
          <a:xfrm>
            <a:off x="1103446" y="1161058"/>
            <a:ext cx="9596967" cy="539750"/>
          </a:xfrm>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1" name="Textplatzhalter 2">
            <a:extLst>
              <a:ext uri="{FF2B5EF4-FFF2-40B4-BE49-F238E27FC236}">
                <a16:creationId xmlns:a16="http://schemas.microsoft.com/office/drawing/2014/main" id="{9EF233FC-759C-483C-BE6C-5E9CEB251C7C}"/>
              </a:ext>
            </a:extLst>
          </p:cNvPr>
          <p:cNvSpPr>
            <a:spLocks noGrp="1"/>
          </p:cNvSpPr>
          <p:nvPr>
            <p:ph type="body" sz="half" idx="1"/>
          </p:nvPr>
        </p:nvSpPr>
        <p:spPr>
          <a:xfrm>
            <a:off x="1102784" y="1988840"/>
            <a:ext cx="9793749" cy="4263473"/>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3" name="Foliennummernplatzhalter 4">
            <a:extLst>
              <a:ext uri="{FF2B5EF4-FFF2-40B4-BE49-F238E27FC236}">
                <a16:creationId xmlns:a16="http://schemas.microsoft.com/office/drawing/2014/main" id="{FC3FC4CD-4901-4B19-A8CA-AE4C29CB84CF}"/>
              </a:ext>
            </a:extLst>
          </p:cNvPr>
          <p:cNvSpPr>
            <a:spLocks noGrp="1"/>
          </p:cNvSpPr>
          <p:nvPr>
            <p:ph type="sldNum" sz="quarter" idx="10"/>
          </p:nvPr>
        </p:nvSpPr>
        <p:spPr>
          <a:xfrm>
            <a:off x="8610600" y="6356350"/>
            <a:ext cx="2743200" cy="365125"/>
          </a:xfrm>
        </p:spPr>
        <p:txBody>
          <a:bodyPr/>
          <a:lstStyle>
            <a:lvl1pPr>
              <a:defRPr/>
            </a:lvl1pPr>
          </a:lstStyle>
          <a:p>
            <a:fld id="{2047E7D0-55E5-4C21-931D-490C1CA92422}" type="slidenum">
              <a:rPr lang="de-DE" altLang="de-DE"/>
              <a:pPr/>
              <a:t>‹Nr.›</a:t>
            </a:fld>
            <a:endParaRPr lang="de-DE" altLang="de-DE"/>
          </a:p>
        </p:txBody>
      </p:sp>
    </p:spTree>
    <p:extLst>
      <p:ext uri="{BB962C8B-B14F-4D97-AF65-F5344CB8AC3E}">
        <p14:creationId xmlns:p14="http://schemas.microsoft.com/office/powerpoint/2010/main" val="97846035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White background">
    <p:spTree>
      <p:nvGrpSpPr>
        <p:cNvPr id="1" name=""/>
        <p:cNvGrpSpPr/>
        <p:nvPr/>
      </p:nvGrpSpPr>
      <p:grpSpPr>
        <a:xfrm>
          <a:off x="0" y="0"/>
          <a:ext cx="0" cy="0"/>
          <a:chOff x="0" y="0"/>
          <a:chExt cx="0" cy="0"/>
        </a:xfrm>
      </p:grpSpPr>
      <p:pic>
        <p:nvPicPr>
          <p:cNvPr id="4" name="Picture 23" descr="O:\01_CD_Basiselemente\Logos\Sonderformat\WMF\HTW_Logo_quer_weiß_neg.wmf">
            <a:extLst>
              <a:ext uri="{FF2B5EF4-FFF2-40B4-BE49-F238E27FC236}">
                <a16:creationId xmlns:a16="http://schemas.microsoft.com/office/drawing/2014/main" id="{27AD1919-194E-4134-9A99-F9C5294AEB7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57864" b="22580"/>
          <a:stretch>
            <a:fillRect/>
          </a:stretch>
        </p:blipFill>
        <p:spPr bwMode="auto">
          <a:xfrm>
            <a:off x="10320867" y="6657975"/>
            <a:ext cx="6942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E36D8396-D504-41E1-8846-6B7E5CEB907D}"/>
              </a:ext>
            </a:extLst>
          </p:cNvPr>
          <p:cNvSpPr txBox="1">
            <a:spLocks/>
          </p:cNvSpPr>
          <p:nvPr userDrawn="1"/>
        </p:nvSpPr>
        <p:spPr>
          <a:xfrm>
            <a:off x="508000" y="6507164"/>
            <a:ext cx="2844800" cy="365125"/>
          </a:xfrm>
          <a:prstGeom prst="rect">
            <a:avLst/>
          </a:prstGeom>
        </p:spPr>
        <p:txBody>
          <a:bodyPr anchor="ct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EEB9B92-301E-411E-834D-3432B7898ABC}" type="slidenum">
              <a:rPr lang="en-US" altLang="zh-CN" sz="1200" b="0" i="0">
                <a:latin typeface="Calibri" panose="020F0502020204030204" pitchFamily="34" charset="0"/>
                <a:cs typeface="Arial" panose="020B0604020202020204" pitchFamily="34" charset="0"/>
              </a:rPr>
              <a:pPr/>
              <a:t>‹Nr.›</a:t>
            </a:fld>
            <a:endParaRPr lang="en-US" altLang="zh-CN" sz="1200" b="0" i="0" dirty="0">
              <a:latin typeface="Calibri" panose="020F0502020204030204" pitchFamily="34" charset="0"/>
              <a:cs typeface="Arial" panose="020B0604020202020204" pitchFamily="34" charset="0"/>
            </a:endParaRPr>
          </a:p>
        </p:txBody>
      </p:sp>
      <p:sp>
        <p:nvSpPr>
          <p:cNvPr id="9" name="Titel 1">
            <a:extLst>
              <a:ext uri="{FF2B5EF4-FFF2-40B4-BE49-F238E27FC236}">
                <a16:creationId xmlns:a16="http://schemas.microsoft.com/office/drawing/2014/main" id="{BBF492B2-69D4-49A5-B92B-07C7D7E4F9CD}"/>
              </a:ext>
            </a:extLst>
          </p:cNvPr>
          <p:cNvSpPr>
            <a:spLocks noGrp="1"/>
          </p:cNvSpPr>
          <p:nvPr>
            <p:ph type="title"/>
          </p:nvPr>
        </p:nvSpPr>
        <p:spPr>
          <a:xfrm>
            <a:off x="1103446" y="1161058"/>
            <a:ext cx="9596967" cy="539750"/>
          </a:xfrm>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0" name="Textplatzhalter 2">
            <a:extLst>
              <a:ext uri="{FF2B5EF4-FFF2-40B4-BE49-F238E27FC236}">
                <a16:creationId xmlns:a16="http://schemas.microsoft.com/office/drawing/2014/main" id="{B3E2B251-37F9-4ABA-85DB-46F0F6EEB027}"/>
              </a:ext>
            </a:extLst>
          </p:cNvPr>
          <p:cNvSpPr>
            <a:spLocks noGrp="1"/>
          </p:cNvSpPr>
          <p:nvPr>
            <p:ph type="body" sz="half" idx="1"/>
          </p:nvPr>
        </p:nvSpPr>
        <p:spPr>
          <a:xfrm>
            <a:off x="1102784" y="1988840"/>
            <a:ext cx="9793749" cy="4263473"/>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1" name="Foliennummernplatzhalter 4">
            <a:extLst>
              <a:ext uri="{FF2B5EF4-FFF2-40B4-BE49-F238E27FC236}">
                <a16:creationId xmlns:a16="http://schemas.microsoft.com/office/drawing/2014/main" id="{F042679C-51AE-43B6-8D33-B21CDEB026B9}"/>
              </a:ext>
            </a:extLst>
          </p:cNvPr>
          <p:cNvSpPr>
            <a:spLocks noGrp="1"/>
          </p:cNvSpPr>
          <p:nvPr>
            <p:ph type="sldNum" sz="quarter" idx="10"/>
          </p:nvPr>
        </p:nvSpPr>
        <p:spPr>
          <a:xfrm>
            <a:off x="8610600" y="6356350"/>
            <a:ext cx="2743200" cy="365125"/>
          </a:xfrm>
        </p:spPr>
        <p:txBody>
          <a:bodyPr/>
          <a:lstStyle>
            <a:lvl1pPr>
              <a:defRPr/>
            </a:lvl1pPr>
          </a:lstStyle>
          <a:p>
            <a:fld id="{2047E7D0-55E5-4C21-931D-490C1CA92422}" type="slidenum">
              <a:rPr lang="de-DE" altLang="de-DE"/>
              <a:pPr/>
              <a:t>‹Nr.›</a:t>
            </a:fld>
            <a:endParaRPr lang="de-DE" altLang="de-DE"/>
          </a:p>
        </p:txBody>
      </p:sp>
    </p:spTree>
    <p:extLst>
      <p:ext uri="{BB962C8B-B14F-4D97-AF65-F5344CB8AC3E}">
        <p14:creationId xmlns:p14="http://schemas.microsoft.com/office/powerpoint/2010/main" val="396019275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rey backgroun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E18FE2-11EA-4BD1-86A4-841584FCC750}"/>
              </a:ext>
            </a:extLst>
          </p:cNvPr>
          <p:cNvSpPr txBox="1">
            <a:spLocks/>
          </p:cNvSpPr>
          <p:nvPr userDrawn="1"/>
        </p:nvSpPr>
        <p:spPr>
          <a:xfrm>
            <a:off x="508000" y="6507164"/>
            <a:ext cx="2844800" cy="365125"/>
          </a:xfrm>
          <a:prstGeom prst="rect">
            <a:avLst/>
          </a:prstGeom>
        </p:spPr>
        <p:txBody>
          <a:bodyPr anchor="ct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FA7D638F-C1A0-4B39-AE8A-338736E5F4D0}" type="slidenum">
              <a:rPr lang="en-US" altLang="zh-CN" sz="1200" b="0" i="0">
                <a:latin typeface="Calibri" panose="020F0502020204030204" pitchFamily="34" charset="0"/>
                <a:ea typeface="MS PGothic" panose="020B0600070205080204" pitchFamily="34" charset="-128"/>
              </a:rPr>
              <a:pPr/>
              <a:t>‹Nr.›</a:t>
            </a:fld>
            <a:endParaRPr lang="en-US" altLang="zh-CN" sz="1200" b="0" i="0" dirty="0">
              <a:latin typeface="Calibri" panose="020F0502020204030204" pitchFamily="34" charset="0"/>
              <a:ea typeface="MS PGothic" panose="020B0600070205080204" pitchFamily="34" charset="-128"/>
            </a:endParaRPr>
          </a:p>
        </p:txBody>
      </p:sp>
      <p:sp>
        <p:nvSpPr>
          <p:cNvPr id="10" name="Titel 1">
            <a:extLst>
              <a:ext uri="{FF2B5EF4-FFF2-40B4-BE49-F238E27FC236}">
                <a16:creationId xmlns:a16="http://schemas.microsoft.com/office/drawing/2014/main" id="{F17516D4-0A7E-49F9-84E1-754AEBAD8000}"/>
              </a:ext>
            </a:extLst>
          </p:cNvPr>
          <p:cNvSpPr>
            <a:spLocks noGrp="1"/>
          </p:cNvSpPr>
          <p:nvPr>
            <p:ph type="title"/>
          </p:nvPr>
        </p:nvSpPr>
        <p:spPr>
          <a:xfrm>
            <a:off x="1103446" y="1161058"/>
            <a:ext cx="9596967" cy="539750"/>
          </a:xfrm>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1" name="Textplatzhalter 2">
            <a:extLst>
              <a:ext uri="{FF2B5EF4-FFF2-40B4-BE49-F238E27FC236}">
                <a16:creationId xmlns:a16="http://schemas.microsoft.com/office/drawing/2014/main" id="{B7CF404C-946B-43E5-8602-B5312053FDA1}"/>
              </a:ext>
            </a:extLst>
          </p:cNvPr>
          <p:cNvSpPr>
            <a:spLocks noGrp="1"/>
          </p:cNvSpPr>
          <p:nvPr>
            <p:ph type="body" sz="half" idx="1"/>
          </p:nvPr>
        </p:nvSpPr>
        <p:spPr>
          <a:xfrm>
            <a:off x="1102784" y="1988840"/>
            <a:ext cx="9793749" cy="4263473"/>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2" name="Foliennummernplatzhalter 4">
            <a:extLst>
              <a:ext uri="{FF2B5EF4-FFF2-40B4-BE49-F238E27FC236}">
                <a16:creationId xmlns:a16="http://schemas.microsoft.com/office/drawing/2014/main" id="{B76790FC-4A59-4A9C-82CE-D2E48278362C}"/>
              </a:ext>
            </a:extLst>
          </p:cNvPr>
          <p:cNvSpPr>
            <a:spLocks noGrp="1"/>
          </p:cNvSpPr>
          <p:nvPr>
            <p:ph type="sldNum" sz="quarter" idx="10"/>
          </p:nvPr>
        </p:nvSpPr>
        <p:spPr>
          <a:xfrm>
            <a:off x="8610600" y="6356350"/>
            <a:ext cx="2743200" cy="365125"/>
          </a:xfrm>
        </p:spPr>
        <p:txBody>
          <a:bodyPr/>
          <a:lstStyle>
            <a:lvl1pPr>
              <a:defRPr/>
            </a:lvl1pPr>
          </a:lstStyle>
          <a:p>
            <a:fld id="{2047E7D0-55E5-4C21-931D-490C1CA92422}" type="slidenum">
              <a:rPr lang="de-DE" altLang="de-DE"/>
              <a:pPr/>
              <a:t>‹Nr.›</a:t>
            </a:fld>
            <a:endParaRPr lang="de-DE" altLang="de-DE"/>
          </a:p>
        </p:txBody>
      </p:sp>
    </p:spTree>
    <p:extLst>
      <p:ext uri="{BB962C8B-B14F-4D97-AF65-F5344CB8AC3E}">
        <p14:creationId xmlns:p14="http://schemas.microsoft.com/office/powerpoint/2010/main" val="193897326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de-DE" dirty="0"/>
              <a:t>Titelmasterformat durch Klicken bearbeiten</a:t>
            </a:r>
            <a:endParaRPr lang="hr-HR" dirty="0"/>
          </a:p>
        </p:txBody>
      </p:sp>
      <p:sp>
        <p:nvSpPr>
          <p:cNvPr id="3" name="Content Placeholder 2"/>
          <p:cNvSpPr>
            <a:spLocks noGrp="1"/>
          </p:cNvSpPr>
          <p:nvPr>
            <p:ph idx="1"/>
          </p:nvPr>
        </p:nvSpPr>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atin typeface="Calibri" panose="020F0502020204030204" pitchFamily="34" charset="0"/>
              </a:defRPr>
            </a:lvl1pPr>
          </a:lstStyle>
          <a:p>
            <a:r>
              <a:rPr lang="de-DE" dirty="0"/>
              <a:t>Titelmasterformat durch Klicken bearbeiten</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de-DE" dirty="0"/>
              <a:t>Titelmasterformat durch Klicken bearbeiten</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Calibri" panose="020F0502020204030204" pitchFamily="34" charset="0"/>
              </a:defRPr>
            </a:lvl1pPr>
          </a:lstStyle>
          <a:p>
            <a:r>
              <a:rPr lang="de-DE" dirty="0"/>
              <a:t>Titelmasterformat durch Klicken bearbeiten</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839788" y="2505075"/>
            <a:ext cx="5157787" cy="368458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6172200" y="2505075"/>
            <a:ext cx="5183188" cy="368458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7" name="Date Placeholder 6"/>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8" name="Footer Placeholder 7"/>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9" name="Slide Number Placeholder 8"/>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de-DE" dirty="0"/>
              <a:t>Titelmasterformat durch Klicken bearbeiten</a:t>
            </a:r>
            <a:endParaRPr lang="hr-HR" dirty="0"/>
          </a:p>
        </p:txBody>
      </p:sp>
      <p:sp>
        <p:nvSpPr>
          <p:cNvPr id="3" name="Date Placeholder 2"/>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4" name="Footer Placeholder 3"/>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3" name="Footer Placeholder 2"/>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4" name="Slide Number Placeholder 3"/>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Calibri" panose="020F0502020204030204" pitchFamily="34" charset="0"/>
              </a:defRPr>
            </a:lvl1pPr>
          </a:lstStyle>
          <a:p>
            <a:r>
              <a:rPr lang="de-DE" dirty="0"/>
              <a:t>Titelmasterformat durch Klicken bearbeiten</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atin typeface="Calibri" panose="020F0502020204030204" pitchFamily="34" charset="0"/>
              </a:defRPr>
            </a:lvl1pPr>
            <a:lvl2pPr>
              <a:defRPr sz="2800" b="0" i="0">
                <a:latin typeface="Calibri" panose="020F0502020204030204" pitchFamily="34" charset="0"/>
              </a:defRPr>
            </a:lvl2pPr>
            <a:lvl3pPr>
              <a:defRPr sz="2400" b="0" i="0">
                <a:latin typeface="Calibri" panose="020F0502020204030204" pitchFamily="34" charset="0"/>
              </a:defRPr>
            </a:lvl3pPr>
            <a:lvl4pPr>
              <a:defRPr sz="2000" b="0" i="0">
                <a:latin typeface="Calibri" panose="020F0502020204030204" pitchFamily="34" charset="0"/>
              </a:defRPr>
            </a:lvl4pPr>
            <a:lvl5pPr>
              <a:defRPr sz="2000" b="0" i="0">
                <a:latin typeface="Calibri" panose="020F0502020204030204" pitchFamily="34" charset="0"/>
              </a:defRPr>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Calibri" panose="020F0502020204030204" pitchFamily="34" charset="0"/>
              </a:defRPr>
            </a:lvl1pPr>
          </a:lstStyle>
          <a:p>
            <a:r>
              <a:rPr lang="de-DE" dirty="0"/>
              <a:t>Titelmasterformat durch Klicken bearbeiten</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7D785DF5-0D99-4637-AE20-09851F225AB0}" type="datetimeFigureOut">
              <a:rPr lang="hr-HR" smtClean="0"/>
              <a:pPr/>
              <a:t>27.9.2019.</a:t>
            </a:fld>
            <a:endParaRPr lang="hr-HR"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hr-HR"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defRPr>
            </a:lvl1pPr>
          </a:lstStyle>
          <a:p>
            <a:fld id="{7D785DF5-0D99-4637-AE20-09851F225AB0}" type="datetimeFigureOut">
              <a:rPr lang="hr-HR" smtClean="0"/>
              <a:pPr/>
              <a:t>27.9.2019.</a:t>
            </a:fld>
            <a:endParaRPr lang="hr-H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defRPr>
            </a:lvl1pPr>
          </a:lstStyle>
          <a:p>
            <a:endParaRPr lang="hr-H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defRPr>
            </a:lvl1pPr>
          </a:lstStyle>
          <a:p>
            <a:fld id="{B34092F8-88B9-48E5-9B8F-3F206E5F35A9}" type="slidenum">
              <a:rPr lang="hr-HR" smtClean="0"/>
              <a:pPr/>
              <a:t>‹Nr.›</a:t>
            </a:fld>
            <a:endParaRPr lang="hr-HR" dirty="0"/>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panose="020F0502020204030204" pitchFamily="34" charset="0"/>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panose="020F0502020204030204" pitchFamily="34" charset="0"/>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panose="020F0502020204030204" pitchFamily="34" charset="0"/>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technofaq.org/posts/2016/02/18-secrets-of-marketing-techniques-to-improve-your-busines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vRTuaTg0V5c?feature=oembed" TargetMode="External"/><Relationship Id="rId5" Type="http://schemas.openxmlformats.org/officeDocument/2006/relationships/image" Target="../media/image5.jpeg"/><Relationship Id="rId4" Type="http://schemas.openxmlformats.org/officeDocument/2006/relationships/hyperlink" Target="https://youtu.be/vRTuaTg0V5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3638"/>
            <a:ext cx="9144000" cy="2387600"/>
          </a:xfrm>
        </p:spPr>
        <p:txBody>
          <a:bodyPr>
            <a:normAutofit/>
          </a:bodyPr>
          <a:lstStyle/>
          <a:p>
            <a:r>
              <a:rPr lang="de-DE" sz="4400" dirty="0"/>
              <a:t>C1.4.1 International Marketing Plan</a:t>
            </a:r>
            <a:br>
              <a:rPr lang="en-US" dirty="0"/>
            </a:br>
            <a:endParaRPr lang="hr-HR" dirty="0"/>
          </a:p>
        </p:txBody>
      </p:sp>
      <p:sp>
        <p:nvSpPr>
          <p:cNvPr id="3" name="Subtitle 2"/>
          <p:cNvSpPr>
            <a:spLocks noGrp="1"/>
          </p:cNvSpPr>
          <p:nvPr>
            <p:ph type="subTitle" idx="1"/>
          </p:nvPr>
        </p:nvSpPr>
        <p:spPr>
          <a:xfrm>
            <a:off x="1524000" y="4089400"/>
            <a:ext cx="9144000" cy="2387600"/>
          </a:xfrm>
        </p:spPr>
        <p:txBody>
          <a:bodyPr>
            <a:normAutofit/>
          </a:bodyPr>
          <a:lstStyle/>
          <a:p>
            <a:pPr marL="457200" indent="-457200">
              <a:buAutoNum type="arabicPeriod"/>
            </a:pPr>
            <a:endParaRPr lang="en-GB" dirty="0">
              <a:cs typeface="Calibri" panose="020F0502020204030204" pitchFamily="34" charset="0"/>
            </a:endParaRPr>
          </a:p>
        </p:txBody>
      </p:sp>
      <p:sp>
        <p:nvSpPr>
          <p:cNvPr id="4" name="Foliennummernplatzhalter 3">
            <a:extLst>
              <a:ext uri="{FF2B5EF4-FFF2-40B4-BE49-F238E27FC236}">
                <a16:creationId xmlns:a16="http://schemas.microsoft.com/office/drawing/2014/main" id="{F2C48A4B-520A-4F81-BDF4-0E92F6F677F1}"/>
              </a:ext>
            </a:extLst>
          </p:cNvPr>
          <p:cNvSpPr>
            <a:spLocks noGrp="1"/>
          </p:cNvSpPr>
          <p:nvPr>
            <p:ph type="sldNum" sz="quarter" idx="12"/>
          </p:nvPr>
        </p:nvSpPr>
        <p:spPr/>
        <p:txBody>
          <a:bodyPr/>
          <a:lstStyle/>
          <a:p>
            <a:fld id="{B34092F8-88B9-48E5-9B8F-3F206E5F35A9}" type="slidenum">
              <a:rPr lang="hr-HR" smtClean="0"/>
              <a:t>1</a:t>
            </a:fld>
            <a:endParaRPr lang="hr-HR"/>
          </a:p>
        </p:txBody>
      </p:sp>
    </p:spTree>
    <p:extLst>
      <p:ext uri="{BB962C8B-B14F-4D97-AF65-F5344CB8AC3E}">
        <p14:creationId xmlns:p14="http://schemas.microsoft.com/office/powerpoint/2010/main" val="348287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B8F8FA0C-EC32-483A-8083-8F0EB526BC09}"/>
              </a:ext>
            </a:extLst>
          </p:cNvPr>
          <p:cNvSpPr>
            <a:spLocks noGrp="1" noChangeArrowheads="1"/>
          </p:cNvSpPr>
          <p:nvPr>
            <p:ph type="title"/>
          </p:nvPr>
        </p:nvSpPr>
        <p:spPr>
          <a:xfrm>
            <a:off x="1920876" y="328613"/>
            <a:ext cx="8423275" cy="868362"/>
          </a:xfrm>
        </p:spPr>
        <p:txBody>
          <a:bodyPr/>
          <a:lstStyle/>
          <a:p>
            <a:pPr eaLnBrk="1" hangingPunct="1"/>
            <a:r>
              <a:rPr lang="en-US" altLang="de-DE" dirty="0" err="1"/>
              <a:t>Standardisation</a:t>
            </a:r>
            <a:r>
              <a:rPr lang="en-US" altLang="de-DE" dirty="0"/>
              <a:t> versus Adaptation</a:t>
            </a:r>
          </a:p>
        </p:txBody>
      </p:sp>
      <p:graphicFrame>
        <p:nvGraphicFramePr>
          <p:cNvPr id="2" name="Diagramm 1">
            <a:extLst>
              <a:ext uri="{FF2B5EF4-FFF2-40B4-BE49-F238E27FC236}">
                <a16:creationId xmlns:a16="http://schemas.microsoft.com/office/drawing/2014/main" id="{416377BC-C64D-425C-8529-60B7C84FE866}"/>
              </a:ext>
            </a:extLst>
          </p:cNvPr>
          <p:cNvGraphicFramePr/>
          <p:nvPr>
            <p:extLst>
              <p:ext uri="{D42A27DB-BD31-4B8C-83A1-F6EECF244321}">
                <p14:modId xmlns:p14="http://schemas.microsoft.com/office/powerpoint/2010/main" val="3662252165"/>
              </p:ext>
            </p:extLst>
          </p:nvPr>
        </p:nvGraphicFramePr>
        <p:xfrm>
          <a:off x="933061" y="980924"/>
          <a:ext cx="9927772" cy="5289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71" name="Text Box 7">
            <a:extLst>
              <a:ext uri="{FF2B5EF4-FFF2-40B4-BE49-F238E27FC236}">
                <a16:creationId xmlns:a16="http://schemas.microsoft.com/office/drawing/2014/main" id="{0AD9ACB6-7521-4192-9DF9-1C1819ED1EA1}"/>
              </a:ext>
            </a:extLst>
          </p:cNvPr>
          <p:cNvSpPr txBox="1">
            <a:spLocks noChangeArrowheads="1"/>
          </p:cNvSpPr>
          <p:nvPr/>
        </p:nvSpPr>
        <p:spPr bwMode="auto">
          <a:xfrm>
            <a:off x="8040689" y="6237289"/>
            <a:ext cx="3671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spcBef>
                <a:spcPct val="50000"/>
              </a:spcBef>
            </a:pPr>
            <a:r>
              <a:rPr lang="de-DE" altLang="de-DE" sz="1200" b="0" i="1">
                <a:latin typeface="Arial" panose="020B0604020202020204" pitchFamily="34" charset="0"/>
              </a:rPr>
              <a:t>Source: Kotabe/Helsen  2004</a:t>
            </a:r>
          </a:p>
        </p:txBody>
      </p:sp>
      <p:sp>
        <p:nvSpPr>
          <p:cNvPr id="36866" name="Rectangle 8">
            <a:extLst>
              <a:ext uri="{FF2B5EF4-FFF2-40B4-BE49-F238E27FC236}">
                <a16:creationId xmlns:a16="http://schemas.microsoft.com/office/drawing/2014/main" id="{A14D6D85-732E-44F9-A26C-686EF49BB006}"/>
              </a:ext>
            </a:extLst>
          </p:cNvPr>
          <p:cNvSpPr>
            <a:spLocks noChangeArrowheads="1"/>
          </p:cNvSpPr>
          <p:nvPr/>
        </p:nvSpPr>
        <p:spPr bwMode="auto">
          <a:xfrm>
            <a:off x="2133600" y="836613"/>
            <a:ext cx="83058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algn="ctr" eaLnBrk="1" hangingPunct="1">
              <a:lnSpc>
                <a:spcPct val="125000"/>
              </a:lnSpc>
            </a:pPr>
            <a:endParaRPr lang="en-US" altLang="de-DE" sz="2800">
              <a:solidFill>
                <a:srgbClr val="6E2234"/>
              </a:solidFill>
              <a:latin typeface="Arial" panose="020B0604020202020204" pitchFamily="34" charset="0"/>
            </a:endParaRPr>
          </a:p>
        </p:txBody>
      </p:sp>
      <p:sp>
        <p:nvSpPr>
          <p:cNvPr id="36867" name="Titel 7">
            <a:extLst>
              <a:ext uri="{FF2B5EF4-FFF2-40B4-BE49-F238E27FC236}">
                <a16:creationId xmlns:a16="http://schemas.microsoft.com/office/drawing/2014/main" id="{3BAA7BC4-9334-438F-BFB5-191B4727660C}"/>
              </a:ext>
            </a:extLst>
          </p:cNvPr>
          <p:cNvSpPr>
            <a:spLocks noGrp="1" noChangeArrowheads="1"/>
          </p:cNvSpPr>
          <p:nvPr>
            <p:ph type="title"/>
          </p:nvPr>
        </p:nvSpPr>
        <p:spPr>
          <a:xfrm>
            <a:off x="1920875" y="434975"/>
            <a:ext cx="8496300" cy="762000"/>
          </a:xfrm>
        </p:spPr>
        <p:txBody>
          <a:bodyPr/>
          <a:lstStyle/>
          <a:p>
            <a:pPr eaLnBrk="1" hangingPunct="1"/>
            <a:r>
              <a:rPr lang="en-US" altLang="de-DE" dirty="0"/>
              <a:t>Evolution of International Marketing</a:t>
            </a:r>
            <a:endParaRPr lang="de-DE" altLang="de-DE" dirty="0"/>
          </a:p>
        </p:txBody>
      </p:sp>
      <p:sp>
        <p:nvSpPr>
          <p:cNvPr id="36868" name="Textfeld 8">
            <a:extLst>
              <a:ext uri="{FF2B5EF4-FFF2-40B4-BE49-F238E27FC236}">
                <a16:creationId xmlns:a16="http://schemas.microsoft.com/office/drawing/2014/main" id="{9092EC69-93B0-4BB6-B7B1-B507CDC47E15}"/>
              </a:ext>
            </a:extLst>
          </p:cNvPr>
          <p:cNvSpPr txBox="1">
            <a:spLocks noChangeArrowheads="1"/>
          </p:cNvSpPr>
          <p:nvPr/>
        </p:nvSpPr>
        <p:spPr bwMode="auto">
          <a:xfrm>
            <a:off x="8559800" y="5890418"/>
            <a:ext cx="20842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r>
              <a:rPr lang="de-DE" altLang="de-DE" sz="1100" b="0" dirty="0" err="1">
                <a:solidFill>
                  <a:schemeClr val="tx1"/>
                </a:solidFill>
              </a:rPr>
              <a:t>Kotabe</a:t>
            </a:r>
            <a:r>
              <a:rPr lang="de-DE" altLang="de-DE" sz="1100" b="0" dirty="0">
                <a:solidFill>
                  <a:schemeClr val="tx1"/>
                </a:solidFill>
              </a:rPr>
              <a:t>, </a:t>
            </a:r>
            <a:r>
              <a:rPr lang="de-DE" altLang="de-DE" sz="1100" b="0" dirty="0" err="1">
                <a:solidFill>
                  <a:schemeClr val="tx1"/>
                </a:solidFill>
              </a:rPr>
              <a:t>Helsen</a:t>
            </a:r>
            <a:r>
              <a:rPr lang="de-DE" altLang="de-DE" sz="1100" b="0" dirty="0">
                <a:solidFill>
                  <a:schemeClr val="tx1"/>
                </a:solidFill>
              </a:rPr>
              <a:t> 2004, p.14</a:t>
            </a:r>
          </a:p>
        </p:txBody>
      </p:sp>
      <p:pic>
        <p:nvPicPr>
          <p:cNvPr id="36869" name="Picture 7">
            <a:extLst>
              <a:ext uri="{FF2B5EF4-FFF2-40B4-BE49-F238E27FC236}">
                <a16:creationId xmlns:a16="http://schemas.microsoft.com/office/drawing/2014/main" id="{A78E669C-1646-4918-A4E7-E83A02C31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42" y="1628774"/>
            <a:ext cx="9957971" cy="367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3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8">
            <a:extLst>
              <a:ext uri="{FF2B5EF4-FFF2-40B4-BE49-F238E27FC236}">
                <a16:creationId xmlns:a16="http://schemas.microsoft.com/office/drawing/2014/main" id="{9921D0CE-72F0-4C49-B05D-DEE66ED4FEB6}"/>
              </a:ext>
            </a:extLst>
          </p:cNvPr>
          <p:cNvSpPr>
            <a:spLocks noChangeArrowheads="1"/>
          </p:cNvSpPr>
          <p:nvPr/>
        </p:nvSpPr>
        <p:spPr bwMode="auto">
          <a:xfrm>
            <a:off x="2133600" y="836613"/>
            <a:ext cx="83058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algn="ctr" eaLnBrk="1" hangingPunct="1">
              <a:lnSpc>
                <a:spcPct val="125000"/>
              </a:lnSpc>
            </a:pPr>
            <a:endParaRPr lang="en-US" altLang="de-DE" sz="2800">
              <a:solidFill>
                <a:srgbClr val="6E2234"/>
              </a:solidFill>
              <a:latin typeface="Arial" panose="020B0604020202020204" pitchFamily="34" charset="0"/>
            </a:endParaRPr>
          </a:p>
        </p:txBody>
      </p:sp>
      <p:sp>
        <p:nvSpPr>
          <p:cNvPr id="38915" name="Titel 5">
            <a:extLst>
              <a:ext uri="{FF2B5EF4-FFF2-40B4-BE49-F238E27FC236}">
                <a16:creationId xmlns:a16="http://schemas.microsoft.com/office/drawing/2014/main" id="{E89D5B3E-B7CF-4249-8FC7-0C4B488B9550}"/>
              </a:ext>
            </a:extLst>
          </p:cNvPr>
          <p:cNvSpPr>
            <a:spLocks noGrp="1" noChangeArrowheads="1"/>
          </p:cNvSpPr>
          <p:nvPr>
            <p:ph type="title"/>
          </p:nvPr>
        </p:nvSpPr>
        <p:spPr>
          <a:xfrm>
            <a:off x="1473007" y="402432"/>
            <a:ext cx="8423275" cy="868362"/>
          </a:xfrm>
        </p:spPr>
        <p:txBody>
          <a:bodyPr>
            <a:normAutofit fontScale="90000"/>
          </a:bodyPr>
          <a:lstStyle/>
          <a:p>
            <a:pPr eaLnBrk="1" hangingPunct="1"/>
            <a:r>
              <a:rPr lang="en-US" altLang="de-DE" dirty="0"/>
              <a:t>Evolution of International Marketing</a:t>
            </a:r>
            <a:endParaRPr lang="de-DE" altLang="de-DE" dirty="0"/>
          </a:p>
        </p:txBody>
      </p:sp>
      <p:graphicFrame>
        <p:nvGraphicFramePr>
          <p:cNvPr id="2" name="Diagramm 1">
            <a:extLst>
              <a:ext uri="{FF2B5EF4-FFF2-40B4-BE49-F238E27FC236}">
                <a16:creationId xmlns:a16="http://schemas.microsoft.com/office/drawing/2014/main" id="{4F92F2A1-D851-4BE4-993A-B33896BA3AF1}"/>
              </a:ext>
            </a:extLst>
          </p:cNvPr>
          <p:cNvGraphicFramePr/>
          <p:nvPr>
            <p:extLst>
              <p:ext uri="{D42A27DB-BD31-4B8C-83A1-F6EECF244321}">
                <p14:modId xmlns:p14="http://schemas.microsoft.com/office/powerpoint/2010/main" val="3853934254"/>
              </p:ext>
            </p:extLst>
          </p:nvPr>
        </p:nvGraphicFramePr>
        <p:xfrm>
          <a:off x="2032000" y="1704975"/>
          <a:ext cx="8128000" cy="443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C5BCD3E5-39D0-4C90-9D2F-B7CBDF377D7D}"/>
              </a:ext>
            </a:extLst>
          </p:cNvPr>
          <p:cNvSpPr>
            <a:spLocks noGrp="1" noChangeArrowheads="1"/>
          </p:cNvSpPr>
          <p:nvPr>
            <p:ph type="title"/>
          </p:nvPr>
        </p:nvSpPr>
        <p:spPr>
          <a:xfrm>
            <a:off x="1920875" y="434975"/>
            <a:ext cx="8496300" cy="762000"/>
          </a:xfrm>
        </p:spPr>
        <p:txBody>
          <a:bodyPr/>
          <a:lstStyle/>
          <a:p>
            <a:pPr eaLnBrk="1" hangingPunct="1"/>
            <a:r>
              <a:rPr lang="en-US" altLang="de-DE" dirty="0"/>
              <a:t>Management Orientations</a:t>
            </a:r>
          </a:p>
        </p:txBody>
      </p:sp>
      <p:pic>
        <p:nvPicPr>
          <p:cNvPr id="40962" name="AutoShape 3">
            <a:extLst>
              <a:ext uri="{FF2B5EF4-FFF2-40B4-BE49-F238E27FC236}">
                <a16:creationId xmlns:a16="http://schemas.microsoft.com/office/drawing/2014/main" id="{E6B9CCFA-58D7-497D-9F1C-252EB14211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371600"/>
            <a:ext cx="36957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9380" name="Rectangle 4">
            <a:extLst>
              <a:ext uri="{FF2B5EF4-FFF2-40B4-BE49-F238E27FC236}">
                <a16:creationId xmlns:a16="http://schemas.microsoft.com/office/drawing/2014/main" id="{D55BC7EB-9179-4B15-8FD7-55D224242210}"/>
              </a:ext>
            </a:extLst>
          </p:cNvPr>
          <p:cNvSpPr>
            <a:spLocks noChangeArrowheads="1"/>
          </p:cNvSpPr>
          <p:nvPr/>
        </p:nvSpPr>
        <p:spPr bwMode="auto">
          <a:xfrm>
            <a:off x="2351088" y="4652963"/>
            <a:ext cx="3124200" cy="1676400"/>
          </a:xfrm>
          <a:prstGeom prst="rect">
            <a:avLst/>
          </a:prstGeom>
          <a:gradFill rotWithShape="1">
            <a:gsLst>
              <a:gs pos="0">
                <a:srgbClr val="B6DB9D"/>
              </a:gs>
              <a:gs pos="20000">
                <a:srgbClr val="B6D99E"/>
              </a:gs>
              <a:gs pos="100000">
                <a:srgbClr val="8AA678"/>
              </a:gs>
            </a:gsLst>
            <a:lin ang="5400000"/>
          </a:gradFill>
          <a:ln w="9525">
            <a:solidFill>
              <a:srgbClr val="B8D5A5"/>
            </a:solidFill>
            <a:miter lim="800000"/>
            <a:headEnd/>
            <a:tailEnd/>
          </a:ln>
          <a:effectLst>
            <a:outerShdw blurRad="40000" dist="23000" dir="5400000" rotWithShape="0">
              <a:srgbClr val="808080">
                <a:alpha val="34998"/>
              </a:srgbClr>
            </a:outerShdw>
          </a:effectLst>
        </p:spPr>
        <p:txBody>
          <a:bodyPr wrap="none" anchor="ctr"/>
          <a:lstStyle/>
          <a:p>
            <a:pPr algn="ctr" eaLnBrk="1" hangingPunct="1">
              <a:defRPr/>
            </a:pPr>
            <a:r>
              <a:rPr lang="en-US" sz="2000" u="sng" dirty="0" err="1">
                <a:latin typeface="Calibri" panose="020F0502020204030204" pitchFamily="34" charset="0"/>
                <a:cs typeface="Calibri" panose="020F0502020204030204" pitchFamily="34" charset="0"/>
              </a:rPr>
              <a:t>Regiocentric</a:t>
            </a:r>
            <a:r>
              <a:rPr lang="en-US" sz="2000" u="sng" dirty="0">
                <a:latin typeface="Calibri" panose="020F0502020204030204" pitchFamily="34" charset="0"/>
                <a:cs typeface="Calibri" panose="020F0502020204030204" pitchFamily="34" charset="0"/>
              </a:rPr>
              <a:t>:</a:t>
            </a:r>
          </a:p>
          <a:p>
            <a:pPr algn="ctr" eaLnBrk="1" hangingPunct="1">
              <a:defRPr/>
            </a:pPr>
            <a:r>
              <a:rPr lang="en-US" sz="2000" dirty="0">
                <a:latin typeface="Calibri" panose="020F0502020204030204" pitchFamily="34" charset="0"/>
                <a:cs typeface="Calibri" panose="020F0502020204030204" pitchFamily="34" charset="0"/>
              </a:rPr>
              <a:t>Sees similarities in a world</a:t>
            </a:r>
          </a:p>
          <a:p>
            <a:pPr algn="ctr" eaLnBrk="1" hangingPunct="1">
              <a:defRPr/>
            </a:pPr>
            <a:r>
              <a:rPr lang="en-US" sz="2000" dirty="0">
                <a:latin typeface="Calibri" panose="020F0502020204030204" pitchFamily="34" charset="0"/>
                <a:cs typeface="Calibri" panose="020F0502020204030204" pitchFamily="34" charset="0"/>
              </a:rPr>
              <a:t>region; is ethnocentric or</a:t>
            </a:r>
          </a:p>
          <a:p>
            <a:pPr algn="ctr" eaLnBrk="1" hangingPunct="1">
              <a:defRPr/>
            </a:pPr>
            <a:r>
              <a:rPr lang="en-US" sz="2000" dirty="0">
                <a:latin typeface="Calibri" panose="020F0502020204030204" pitchFamily="34" charset="0"/>
                <a:cs typeface="Calibri" panose="020F0502020204030204" pitchFamily="34" charset="0"/>
              </a:rPr>
              <a:t> polycentric in its view of </a:t>
            </a:r>
          </a:p>
          <a:p>
            <a:pPr algn="ctr" eaLnBrk="1" hangingPunct="1">
              <a:defRPr/>
            </a:pPr>
            <a:r>
              <a:rPr lang="en-US" sz="2000" dirty="0">
                <a:latin typeface="Calibri" panose="020F0502020204030204" pitchFamily="34" charset="0"/>
                <a:cs typeface="Calibri" panose="020F0502020204030204" pitchFamily="34" charset="0"/>
              </a:rPr>
              <a:t>the rest of the world</a:t>
            </a:r>
          </a:p>
        </p:txBody>
      </p:sp>
      <p:sp>
        <p:nvSpPr>
          <p:cNvPr id="1509381" name="Oval 5">
            <a:extLst>
              <a:ext uri="{FF2B5EF4-FFF2-40B4-BE49-F238E27FC236}">
                <a16:creationId xmlns:a16="http://schemas.microsoft.com/office/drawing/2014/main" id="{AEBF0E9D-FD8D-4CC7-92D3-4AB7E3650B17}"/>
              </a:ext>
            </a:extLst>
          </p:cNvPr>
          <p:cNvSpPr>
            <a:spLocks noChangeArrowheads="1"/>
          </p:cNvSpPr>
          <p:nvPr/>
        </p:nvSpPr>
        <p:spPr bwMode="auto">
          <a:xfrm>
            <a:off x="6678613" y="4732339"/>
            <a:ext cx="3275012" cy="1597025"/>
          </a:xfrm>
          <a:prstGeom prst="ellipse">
            <a:avLst/>
          </a:prstGeom>
          <a:gradFill rotWithShape="1">
            <a:gsLst>
              <a:gs pos="0">
                <a:srgbClr val="B6DB9D"/>
              </a:gs>
              <a:gs pos="20000">
                <a:srgbClr val="B6D99E"/>
              </a:gs>
              <a:gs pos="100000">
                <a:srgbClr val="8AA678"/>
              </a:gs>
            </a:gsLst>
            <a:lin ang="5400000"/>
          </a:gradFill>
          <a:ln w="9525">
            <a:solidFill>
              <a:srgbClr val="B8D5A5"/>
            </a:solidFill>
            <a:round/>
            <a:headEnd/>
            <a:tailEnd/>
          </a:ln>
          <a:effectLst>
            <a:outerShdw blurRad="40000" dist="23000" dir="5400000" rotWithShape="0">
              <a:srgbClr val="808080">
                <a:alpha val="34998"/>
              </a:srgbClr>
            </a:outerShdw>
          </a:effectLst>
        </p:spPr>
        <p:txBody>
          <a:bodyPr wrap="none" anchor="ctr"/>
          <a:lstStyle/>
          <a:p>
            <a:pPr algn="ctr" eaLnBrk="1" hangingPunct="1">
              <a:defRPr/>
            </a:pPr>
            <a:r>
              <a:rPr lang="en-US" sz="1900" u="sng" dirty="0">
                <a:latin typeface="Calibri" panose="020F0502020204030204" pitchFamily="34" charset="0"/>
                <a:cs typeface="Calibri" panose="020F0502020204030204" pitchFamily="34" charset="0"/>
              </a:rPr>
              <a:t>Geocentric:</a:t>
            </a:r>
          </a:p>
          <a:p>
            <a:pPr algn="ctr" eaLnBrk="1" hangingPunct="1">
              <a:defRPr/>
            </a:pPr>
            <a:r>
              <a:rPr lang="en-US" sz="1900" dirty="0">
                <a:latin typeface="Calibri" panose="020F0502020204030204" pitchFamily="34" charset="0"/>
                <a:cs typeface="Calibri" panose="020F0502020204030204" pitchFamily="34" charset="0"/>
              </a:rPr>
              <a:t>World view, sees</a:t>
            </a:r>
          </a:p>
          <a:p>
            <a:pPr algn="ctr" eaLnBrk="1" hangingPunct="1">
              <a:defRPr/>
            </a:pPr>
            <a:r>
              <a:rPr lang="en-US" sz="1900" dirty="0">
                <a:latin typeface="Calibri" panose="020F0502020204030204" pitchFamily="34" charset="0"/>
                <a:cs typeface="Calibri" panose="020F0502020204030204" pitchFamily="34" charset="0"/>
              </a:rPr>
              <a:t>similarities and</a:t>
            </a:r>
          </a:p>
          <a:p>
            <a:pPr algn="ctr" eaLnBrk="1" hangingPunct="1">
              <a:defRPr/>
            </a:pPr>
            <a:r>
              <a:rPr lang="en-US" sz="1900" dirty="0">
                <a:latin typeface="Calibri" panose="020F0502020204030204" pitchFamily="34" charset="0"/>
                <a:cs typeface="Calibri" panose="020F0502020204030204" pitchFamily="34" charset="0"/>
              </a:rPr>
              <a:t>differences in home</a:t>
            </a:r>
          </a:p>
          <a:p>
            <a:pPr algn="ctr" eaLnBrk="1" hangingPunct="1">
              <a:defRPr/>
            </a:pPr>
            <a:r>
              <a:rPr lang="en-US" sz="1900" dirty="0">
                <a:latin typeface="Calibri" panose="020F0502020204030204" pitchFamily="34" charset="0"/>
                <a:cs typeface="Calibri" panose="020F0502020204030204" pitchFamily="34" charset="0"/>
              </a:rPr>
              <a:t>and host countries</a:t>
            </a:r>
          </a:p>
        </p:txBody>
      </p:sp>
      <p:sp>
        <p:nvSpPr>
          <p:cNvPr id="1509382" name="AutoShape 6">
            <a:extLst>
              <a:ext uri="{FF2B5EF4-FFF2-40B4-BE49-F238E27FC236}">
                <a16:creationId xmlns:a16="http://schemas.microsoft.com/office/drawing/2014/main" id="{D56176C4-7A7D-4CEF-A516-9511C2F4626F}"/>
              </a:ext>
            </a:extLst>
          </p:cNvPr>
          <p:cNvSpPr>
            <a:spLocks noChangeArrowheads="1"/>
          </p:cNvSpPr>
          <p:nvPr/>
        </p:nvSpPr>
        <p:spPr bwMode="auto">
          <a:xfrm>
            <a:off x="6677025" y="1412876"/>
            <a:ext cx="3276600" cy="26844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B6DB9D"/>
              </a:gs>
              <a:gs pos="20000">
                <a:srgbClr val="B6D99E"/>
              </a:gs>
              <a:gs pos="100000">
                <a:srgbClr val="8AA678"/>
              </a:gs>
            </a:gsLst>
            <a:lin ang="5400000"/>
          </a:gradFill>
          <a:ln w="9525">
            <a:solidFill>
              <a:srgbClr val="B8D5A5"/>
            </a:solidFill>
            <a:miter lim="800000"/>
            <a:headEnd/>
            <a:tailEnd/>
          </a:ln>
          <a:effectLst>
            <a:outerShdw blurRad="40000" dist="23000" dir="5400000" rotWithShape="0">
              <a:srgbClr val="808080">
                <a:alpha val="34998"/>
              </a:srgbClr>
            </a:outerShdw>
          </a:effectLst>
        </p:spPr>
        <p:txBody>
          <a:bodyPr wrap="none" anchor="ctr"/>
          <a:lstStyle/>
          <a:p>
            <a:pPr algn="ctr" eaLnBrk="1" hangingPunct="1">
              <a:defRPr/>
            </a:pPr>
            <a:r>
              <a:rPr lang="en-US" sz="2000" u="sng" dirty="0">
                <a:latin typeface="Calibri" panose="020F0502020204030204" pitchFamily="34" charset="0"/>
                <a:cs typeface="Calibri" panose="020F0502020204030204" pitchFamily="34" charset="0"/>
              </a:rPr>
              <a:t>Polycentric:</a:t>
            </a:r>
            <a:r>
              <a:rPr lang="en-US" sz="2000" dirty="0">
                <a:latin typeface="Calibri" panose="020F0502020204030204" pitchFamily="34" charset="0"/>
                <a:cs typeface="Calibri" panose="020F0502020204030204" pitchFamily="34" charset="0"/>
              </a:rPr>
              <a:t> </a:t>
            </a:r>
          </a:p>
          <a:p>
            <a:pPr algn="ctr" eaLnBrk="1" hangingPunct="1">
              <a:defRPr/>
            </a:pPr>
            <a:r>
              <a:rPr lang="en-US" sz="2000" dirty="0">
                <a:latin typeface="Calibri" panose="020F0502020204030204" pitchFamily="34" charset="0"/>
                <a:cs typeface="Calibri" panose="020F0502020204030204" pitchFamily="34" charset="0"/>
              </a:rPr>
              <a:t>Each host country is</a:t>
            </a:r>
          </a:p>
          <a:p>
            <a:pPr algn="ctr" eaLnBrk="1" hangingPunct="1">
              <a:defRPr/>
            </a:pPr>
            <a:r>
              <a:rPr lang="en-US" sz="2000" dirty="0">
                <a:latin typeface="Calibri" panose="020F0502020204030204" pitchFamily="34" charset="0"/>
                <a:cs typeface="Calibri" panose="020F0502020204030204" pitchFamily="34" charset="0"/>
              </a:rPr>
              <a:t>unique, sees </a:t>
            </a:r>
          </a:p>
          <a:p>
            <a:pPr algn="ctr" eaLnBrk="1" hangingPunct="1">
              <a:defRPr/>
            </a:pPr>
            <a:r>
              <a:rPr lang="en-US" sz="2000" dirty="0">
                <a:latin typeface="Calibri" panose="020F0502020204030204" pitchFamily="34" charset="0"/>
                <a:cs typeface="Calibri" panose="020F0502020204030204" pitchFamily="34" charset="0"/>
              </a:rPr>
              <a:t>differences in </a:t>
            </a:r>
          </a:p>
          <a:p>
            <a:pPr algn="ctr" eaLnBrk="1" hangingPunct="1">
              <a:defRPr/>
            </a:pPr>
            <a:r>
              <a:rPr lang="en-US" sz="2000" dirty="0">
                <a:latin typeface="Calibri" panose="020F0502020204030204" pitchFamily="34" charset="0"/>
                <a:cs typeface="Calibri" panose="020F0502020204030204" pitchFamily="34" charset="0"/>
              </a:rPr>
              <a:t>foreign countries</a:t>
            </a:r>
          </a:p>
        </p:txBody>
      </p:sp>
      <p:sp>
        <p:nvSpPr>
          <p:cNvPr id="40966" name="Text Box 7">
            <a:extLst>
              <a:ext uri="{FF2B5EF4-FFF2-40B4-BE49-F238E27FC236}">
                <a16:creationId xmlns:a16="http://schemas.microsoft.com/office/drawing/2014/main" id="{ED7FCCA7-64FC-4B5E-857A-DD4A689FCB73}"/>
              </a:ext>
            </a:extLst>
          </p:cNvPr>
          <p:cNvSpPr txBox="1">
            <a:spLocks noChangeArrowheads="1"/>
          </p:cNvSpPr>
          <p:nvPr/>
        </p:nvSpPr>
        <p:spPr bwMode="auto">
          <a:xfrm>
            <a:off x="9953625" y="6054725"/>
            <a:ext cx="3671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spcBef>
                <a:spcPct val="50000"/>
              </a:spcBef>
            </a:pPr>
            <a:r>
              <a:rPr lang="de-DE" altLang="de-DE" sz="1200" b="0" dirty="0">
                <a:solidFill>
                  <a:schemeClr val="tx1"/>
                </a:solidFill>
                <a:latin typeface="Calibri" panose="020F0502020204030204" pitchFamily="34" charset="0"/>
              </a:rPr>
              <a:t>Source: Keegan/Green 2005</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E4D71DC7-0EA8-48E9-A3E0-1CCC1E635FFE}"/>
              </a:ext>
            </a:extLst>
          </p:cNvPr>
          <p:cNvSpPr>
            <a:spLocks noGrp="1" noChangeArrowheads="1"/>
          </p:cNvSpPr>
          <p:nvPr>
            <p:ph type="title"/>
          </p:nvPr>
        </p:nvSpPr>
        <p:spPr>
          <a:xfrm>
            <a:off x="863040" y="436190"/>
            <a:ext cx="8423275" cy="868362"/>
          </a:xfrm>
        </p:spPr>
        <p:txBody>
          <a:bodyPr>
            <a:normAutofit fontScale="90000"/>
          </a:bodyPr>
          <a:lstStyle/>
          <a:p>
            <a:pPr eaLnBrk="1" hangingPunct="1"/>
            <a:r>
              <a:rPr lang="en-US" altLang="de-DE" dirty="0"/>
              <a:t>Why is global marketing imperative?</a:t>
            </a:r>
          </a:p>
        </p:txBody>
      </p:sp>
      <p:sp>
        <p:nvSpPr>
          <p:cNvPr id="53250" name="Rectangle 3">
            <a:extLst>
              <a:ext uri="{FF2B5EF4-FFF2-40B4-BE49-F238E27FC236}">
                <a16:creationId xmlns:a16="http://schemas.microsoft.com/office/drawing/2014/main" id="{75475164-CCE0-456F-AFBC-7AEFFF95FC2F}"/>
              </a:ext>
            </a:extLst>
          </p:cNvPr>
          <p:cNvSpPr>
            <a:spLocks noGrp="1" noChangeArrowheads="1"/>
          </p:cNvSpPr>
          <p:nvPr>
            <p:ph idx="1"/>
          </p:nvPr>
        </p:nvSpPr>
        <p:spPr/>
        <p:txBody>
          <a:bodyPr/>
          <a:lstStyle/>
          <a:p>
            <a:pPr eaLnBrk="1" hangingPunct="1"/>
            <a:r>
              <a:rPr lang="en-US" altLang="de-DE" dirty="0"/>
              <a:t>Saturation of domestic markets in the </a:t>
            </a:r>
            <a:r>
              <a:rPr lang="en-US" altLang="de-DE" dirty="0" err="1"/>
              <a:t>industrialised</a:t>
            </a:r>
            <a:r>
              <a:rPr lang="en-US" altLang="de-DE" dirty="0"/>
              <a:t> parts of the world</a:t>
            </a:r>
          </a:p>
          <a:p>
            <a:pPr eaLnBrk="1" hangingPunct="1"/>
            <a:r>
              <a:rPr lang="en-US" altLang="de-DE" dirty="0"/>
              <a:t>Global competition around the world is on the rise</a:t>
            </a:r>
          </a:p>
          <a:p>
            <a:pPr eaLnBrk="1" hangingPunct="1"/>
            <a:r>
              <a:rPr lang="en-US" altLang="de-DE" dirty="0"/>
              <a:t>Need for global cooperation; marketing opportunities abroad </a:t>
            </a:r>
            <a:r>
              <a:rPr lang="en-US" altLang="de-DE" dirty="0">
                <a:sym typeface="Wingdings 3" panose="05040102010807070707" pitchFamily="18" charset="2"/>
              </a:rPr>
              <a:t> </a:t>
            </a:r>
            <a:r>
              <a:rPr lang="en-US" altLang="de-DE" dirty="0"/>
              <a:t>Big Emerging Markets (BEMs) </a:t>
            </a:r>
          </a:p>
          <a:p>
            <a:pPr eaLnBrk="1" hangingPunct="1"/>
            <a:r>
              <a:rPr lang="en-US" altLang="de-DE" dirty="0"/>
              <a:t>Internet revolution</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D8669806-4287-4CBC-AECA-08003E2A2928}"/>
              </a:ext>
            </a:extLst>
          </p:cNvPr>
          <p:cNvSpPr>
            <a:spLocks noGrp="1" noChangeArrowheads="1"/>
          </p:cNvSpPr>
          <p:nvPr>
            <p:ph type="title"/>
          </p:nvPr>
        </p:nvSpPr>
        <p:spPr>
          <a:xfrm>
            <a:off x="806824" y="605687"/>
            <a:ext cx="9557311" cy="868362"/>
          </a:xfrm>
        </p:spPr>
        <p:txBody>
          <a:bodyPr>
            <a:normAutofit fontScale="90000"/>
          </a:bodyPr>
          <a:lstStyle/>
          <a:p>
            <a:pPr eaLnBrk="1" hangingPunct="1"/>
            <a:r>
              <a:rPr lang="en-US" altLang="de-DE" dirty="0"/>
              <a:t>Product Policy Decisions in International Marketing</a:t>
            </a:r>
          </a:p>
        </p:txBody>
      </p:sp>
      <p:sp>
        <p:nvSpPr>
          <p:cNvPr id="2136067" name="Rectangle 3">
            <a:extLst>
              <a:ext uri="{FF2B5EF4-FFF2-40B4-BE49-F238E27FC236}">
                <a16:creationId xmlns:a16="http://schemas.microsoft.com/office/drawing/2014/main" id="{76AB0045-2E69-49AC-8662-2E3EB59481A2}"/>
              </a:ext>
            </a:extLst>
          </p:cNvPr>
          <p:cNvSpPr>
            <a:spLocks noGrp="1" noChangeArrowheads="1"/>
          </p:cNvSpPr>
          <p:nvPr>
            <p:ph idx="1"/>
          </p:nvPr>
        </p:nvSpPr>
        <p:spPr/>
        <p:txBody>
          <a:bodyPr/>
          <a:lstStyle/>
          <a:p>
            <a:pPr eaLnBrk="1" hangingPunct="1"/>
            <a:r>
              <a:rPr lang="en-US" altLang="de-DE" dirty="0"/>
              <a:t>What new products should be developed for what markets?</a:t>
            </a:r>
          </a:p>
          <a:p>
            <a:pPr eaLnBrk="1" hangingPunct="1"/>
            <a:r>
              <a:rPr lang="en-US" altLang="de-DE" dirty="0"/>
              <a:t>What products should be added, removed, or modified for the product line in each of the countries in which the company operates?</a:t>
            </a:r>
          </a:p>
          <a:p>
            <a:pPr eaLnBrk="1" hangingPunct="1"/>
            <a:r>
              <a:rPr lang="en-US" altLang="de-DE" dirty="0"/>
              <a:t>What brand names should be used?</a:t>
            </a:r>
          </a:p>
          <a:p>
            <a:pPr eaLnBrk="1" hangingPunct="1"/>
            <a:r>
              <a:rPr lang="en-US" altLang="de-DE" dirty="0"/>
              <a:t>How should the product be packaged and serviced?</a:t>
            </a:r>
          </a:p>
          <a:p>
            <a:pPr lvl="1" eaLnBrk="1" hangingPunct="1"/>
            <a:endParaRPr lang="en-US" altLang="de-DE"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3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36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36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36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06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04" name="AutoShape 4">
            <a:extLst>
              <a:ext uri="{FF2B5EF4-FFF2-40B4-BE49-F238E27FC236}">
                <a16:creationId xmlns:a16="http://schemas.microsoft.com/office/drawing/2014/main" id="{9CCA0DB3-49F7-4727-8C62-C1070A426268}"/>
              </a:ext>
            </a:extLst>
          </p:cNvPr>
          <p:cNvSpPr>
            <a:spLocks noChangeArrowheads="1"/>
          </p:cNvSpPr>
          <p:nvPr/>
        </p:nvSpPr>
        <p:spPr bwMode="auto">
          <a:xfrm>
            <a:off x="1276819" y="4955477"/>
            <a:ext cx="8532812" cy="737996"/>
          </a:xfrm>
          <a:prstGeom prst="flowChartMerge">
            <a:avLst/>
          </a:prstGeom>
          <a:gradFill rotWithShape="1">
            <a:gsLst>
              <a:gs pos="0">
                <a:srgbClr val="EEF8E8"/>
              </a:gs>
              <a:gs pos="64999">
                <a:srgbClr val="D2EBC3"/>
              </a:gs>
              <a:gs pos="100000">
                <a:srgbClr val="C0E4A8"/>
              </a:gs>
            </a:gsLst>
            <a:lin ang="5400000" scaled="1"/>
          </a:gradFill>
          <a:ln w="9525">
            <a:solidFill>
              <a:srgbClr val="588C0B"/>
            </a:solidFill>
            <a:miter lim="800000"/>
            <a:headEnd/>
            <a:tailEnd/>
          </a:ln>
          <a:effectLst>
            <a:outerShdw blurRad="40000" dist="20000" dir="5400000" rotWithShape="0">
              <a:srgbClr val="808080">
                <a:alpha val="37999"/>
              </a:srgbClr>
            </a:outerShdw>
          </a:effectLst>
        </p:spPr>
        <p:txBody>
          <a:bodyPr lIns="90000" tIns="46800" rIns="90000" bIns="46800" anchor="ctr">
            <a:spAutoFit/>
          </a:bodyPr>
          <a:lstStyle/>
          <a:p>
            <a:pPr eaLnBrk="1" hangingPunct="1">
              <a:defRPr/>
            </a:pPr>
            <a:endParaRPr lang="de-DE" dirty="0">
              <a:latin typeface="Calibri" panose="020F0502020204030204" pitchFamily="34" charset="0"/>
            </a:endParaRPr>
          </a:p>
        </p:txBody>
      </p:sp>
      <p:sp>
        <p:nvSpPr>
          <p:cNvPr id="2355205" name="Text Box 5">
            <a:extLst>
              <a:ext uri="{FF2B5EF4-FFF2-40B4-BE49-F238E27FC236}">
                <a16:creationId xmlns:a16="http://schemas.microsoft.com/office/drawing/2014/main" id="{F5D035AD-A32E-4CB7-8BC9-A538D04C5909}"/>
              </a:ext>
            </a:extLst>
          </p:cNvPr>
          <p:cNvSpPr txBox="1">
            <a:spLocks noChangeArrowheads="1"/>
          </p:cNvSpPr>
          <p:nvPr/>
        </p:nvSpPr>
        <p:spPr bwMode="auto">
          <a:xfrm>
            <a:off x="3883495" y="5895976"/>
            <a:ext cx="3151417" cy="340735"/>
          </a:xfrm>
          <a:prstGeom prst="rect">
            <a:avLst/>
          </a:prstGeom>
          <a:gradFill rotWithShape="1">
            <a:gsLst>
              <a:gs pos="0">
                <a:srgbClr val="EEF8E8"/>
              </a:gs>
              <a:gs pos="64999">
                <a:srgbClr val="D2EBC3"/>
              </a:gs>
              <a:gs pos="100000">
                <a:srgbClr val="C0E4A8"/>
              </a:gs>
            </a:gsLst>
            <a:lin ang="5400000" scaled="1"/>
          </a:gradFill>
          <a:ln w="9525">
            <a:solidFill>
              <a:srgbClr val="588C0B"/>
            </a:solidFill>
            <a:miter lim="800000"/>
            <a:headEnd/>
            <a:tailEnd/>
          </a:ln>
          <a:effectLst>
            <a:outerShdw blurRad="40000" dist="20000" dir="5400000" rotWithShape="0">
              <a:srgbClr val="808080">
                <a:alpha val="37999"/>
              </a:srgbClr>
            </a:outerShdw>
          </a:effectLst>
        </p:spPr>
        <p:txBody>
          <a:bodyPr wrap="none" lIns="90000" tIns="46800" rIns="90000" bIns="46800">
            <a:spAutoFit/>
          </a:bodyPr>
          <a:lstStyle/>
          <a:p>
            <a:pPr eaLnBrk="1" hangingPunct="1">
              <a:defRPr/>
            </a:pPr>
            <a:r>
              <a:rPr lang="en-US" sz="1600" dirty="0">
                <a:latin typeface="Calibri" panose="020F0502020204030204" pitchFamily="34" charset="0"/>
              </a:rPr>
              <a:t>Decision to Alter Product for Export</a:t>
            </a:r>
          </a:p>
        </p:txBody>
      </p:sp>
      <p:sp>
        <p:nvSpPr>
          <p:cNvPr id="66563" name="Text Box 6">
            <a:extLst>
              <a:ext uri="{FF2B5EF4-FFF2-40B4-BE49-F238E27FC236}">
                <a16:creationId xmlns:a16="http://schemas.microsoft.com/office/drawing/2014/main" id="{FE40491C-8E03-4C15-870E-8B9F88CA609F}"/>
              </a:ext>
            </a:extLst>
          </p:cNvPr>
          <p:cNvSpPr txBox="1">
            <a:spLocks noChangeArrowheads="1"/>
          </p:cNvSpPr>
          <p:nvPr/>
        </p:nvSpPr>
        <p:spPr bwMode="auto">
          <a:xfrm>
            <a:off x="7291856" y="5693396"/>
            <a:ext cx="4048280" cy="5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000" tIns="46800" rIns="90000" bIns="46800">
            <a:spAutoFit/>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r>
              <a:rPr lang="en-US" altLang="de-DE" sz="900" b="0" dirty="0">
                <a:solidFill>
                  <a:schemeClr val="tx1"/>
                </a:solidFill>
                <a:latin typeface="Calibri" panose="020F0502020204030204" pitchFamily="34" charset="0"/>
              </a:rPr>
              <a:t>Adapted from </a:t>
            </a:r>
            <a:r>
              <a:rPr lang="en-US" altLang="de-DE" sz="900" b="0" dirty="0" err="1">
                <a:solidFill>
                  <a:schemeClr val="tx1"/>
                </a:solidFill>
                <a:latin typeface="Calibri" panose="020F0502020204030204" pitchFamily="34" charset="0"/>
              </a:rPr>
              <a:t>V.Yorio</a:t>
            </a:r>
            <a:r>
              <a:rPr lang="en-US" altLang="de-DE" sz="900" b="0" dirty="0">
                <a:solidFill>
                  <a:schemeClr val="tx1"/>
                </a:solidFill>
                <a:latin typeface="Calibri" panose="020F0502020204030204" pitchFamily="34" charset="0"/>
              </a:rPr>
              <a:t>, Adapting Products for Export (New York; Conference Board, 1983), 7. </a:t>
            </a:r>
            <a:r>
              <a:rPr lang="en-US" altLang="de-DE" sz="900" b="0" dirty="0" err="1">
                <a:solidFill>
                  <a:schemeClr val="tx1"/>
                </a:solidFill>
                <a:latin typeface="Calibri" panose="020F0502020204030204" pitchFamily="34" charset="0"/>
              </a:rPr>
              <a:t>Czinkota</a:t>
            </a:r>
            <a:r>
              <a:rPr lang="en-US" altLang="de-DE" sz="900" b="0" dirty="0">
                <a:solidFill>
                  <a:schemeClr val="tx1"/>
                </a:solidFill>
                <a:latin typeface="Calibri" panose="020F0502020204030204" pitchFamily="34" charset="0"/>
              </a:rPr>
              <a:t>/</a:t>
            </a:r>
            <a:r>
              <a:rPr lang="en-US" altLang="de-DE" sz="900" b="0" dirty="0" err="1">
                <a:solidFill>
                  <a:schemeClr val="tx1"/>
                </a:solidFill>
                <a:latin typeface="Calibri" panose="020F0502020204030204" pitchFamily="34" charset="0"/>
              </a:rPr>
              <a:t>Ronkainen</a:t>
            </a:r>
            <a:r>
              <a:rPr lang="en-US" altLang="de-DE" sz="900" b="0" dirty="0">
                <a:solidFill>
                  <a:schemeClr val="tx1"/>
                </a:solidFill>
                <a:latin typeface="Calibri" panose="020F0502020204030204" pitchFamily="34" charset="0"/>
              </a:rPr>
              <a:t>, 2004, p. 253</a:t>
            </a:r>
          </a:p>
          <a:p>
            <a:pPr eaLnBrk="1" hangingPunct="1"/>
            <a:r>
              <a:rPr lang="en-US" altLang="de-DE" sz="900" b="0" dirty="0">
                <a:solidFill>
                  <a:schemeClr val="tx1"/>
                </a:solidFill>
                <a:latin typeface="Calibri" panose="020F0502020204030204" pitchFamily="34" charset="0"/>
              </a:rPr>
              <a:t> </a:t>
            </a:r>
          </a:p>
        </p:txBody>
      </p:sp>
      <p:sp>
        <p:nvSpPr>
          <p:cNvPr id="2355211" name="Text Box 11">
            <a:extLst>
              <a:ext uri="{FF2B5EF4-FFF2-40B4-BE49-F238E27FC236}">
                <a16:creationId xmlns:a16="http://schemas.microsoft.com/office/drawing/2014/main" id="{0095A5B1-0DCB-48BF-889F-A439F70D3D36}"/>
              </a:ext>
            </a:extLst>
          </p:cNvPr>
          <p:cNvSpPr txBox="1">
            <a:spLocks noChangeArrowheads="1"/>
          </p:cNvSpPr>
          <p:nvPr/>
        </p:nvSpPr>
        <p:spPr bwMode="auto">
          <a:xfrm>
            <a:off x="1364132" y="1584326"/>
            <a:ext cx="2868613" cy="3141502"/>
          </a:xfrm>
          <a:prstGeom prst="rect">
            <a:avLst/>
          </a:prstGeom>
          <a:gradFill rotWithShape="1">
            <a:gsLst>
              <a:gs pos="0">
                <a:srgbClr val="EEFFE2"/>
              </a:gs>
              <a:gs pos="64999">
                <a:srgbClr val="D4FFB7"/>
              </a:gs>
              <a:gs pos="100000">
                <a:srgbClr val="C3FF97"/>
              </a:gs>
            </a:gsLst>
            <a:lin ang="5400000" scaled="1"/>
          </a:gradFill>
          <a:ln w="9525">
            <a:solidFill>
              <a:srgbClr val="74B900"/>
            </a:solidFill>
            <a:miter lim="800000"/>
            <a:headEnd/>
            <a:tailEnd/>
          </a:ln>
          <a:effectLst>
            <a:outerShdw blurRad="40000" dist="20000" dir="5400000" rotWithShape="0">
              <a:srgbClr val="808080">
                <a:alpha val="37999"/>
              </a:srgbClr>
            </a:outerShdw>
          </a:effectLst>
        </p:spPr>
        <p:txBody>
          <a:bodyPr lIns="90000" tIns="46800" rIns="90000" bIns="46800">
            <a:spAutoFit/>
          </a:bodyPr>
          <a:lstStyle/>
          <a:p>
            <a:pPr marL="190500" indent="-190500">
              <a:defRPr/>
            </a:pPr>
            <a:r>
              <a:rPr lang="en-US" sz="1600" dirty="0">
                <a:latin typeface="Calibri" panose="020F0502020204030204" pitchFamily="34" charset="0"/>
              </a:rPr>
              <a:t>Regional, Country, or </a:t>
            </a:r>
          </a:p>
          <a:p>
            <a:pPr marL="190500" indent="-190500">
              <a:defRPr/>
            </a:pPr>
            <a:r>
              <a:rPr lang="en-US" sz="1600" dirty="0">
                <a:latin typeface="Calibri" panose="020F0502020204030204" pitchFamily="34" charset="0"/>
              </a:rPr>
              <a:t>Local Characteristics</a:t>
            </a:r>
          </a:p>
          <a:p>
            <a:pPr marL="190500" indent="-190500">
              <a:defRPr/>
            </a:pPr>
            <a:endParaRPr lang="en-US" sz="1600" dirty="0">
              <a:latin typeface="Calibri" panose="020F0502020204030204" pitchFamily="34" charset="0"/>
            </a:endParaRPr>
          </a:p>
          <a:p>
            <a:pPr marL="190500" indent="-190500">
              <a:buSzPct val="75000"/>
              <a:buFont typeface="Wingdings" pitchFamily="2" charset="2"/>
              <a:buChar char="n"/>
              <a:defRPr/>
            </a:pPr>
            <a:r>
              <a:rPr lang="en-US" sz="1500" dirty="0">
                <a:latin typeface="Calibri" panose="020F0502020204030204" pitchFamily="34" charset="0"/>
              </a:rPr>
              <a:t>Government regulations</a:t>
            </a:r>
          </a:p>
          <a:p>
            <a:pPr marL="190500" indent="-190500">
              <a:buSzPct val="75000"/>
              <a:buFont typeface="Wingdings" pitchFamily="2" charset="2"/>
              <a:buChar char="n"/>
              <a:defRPr/>
            </a:pPr>
            <a:r>
              <a:rPr lang="en-US" sz="1500" dirty="0">
                <a:latin typeface="Calibri" panose="020F0502020204030204" pitchFamily="34" charset="0"/>
              </a:rPr>
              <a:t>Nontariff barriers</a:t>
            </a:r>
          </a:p>
          <a:p>
            <a:pPr marL="190500" indent="-190500">
              <a:buSzPct val="75000"/>
              <a:buFont typeface="Wingdings" pitchFamily="2" charset="2"/>
              <a:buChar char="n"/>
              <a:defRPr/>
            </a:pPr>
            <a:r>
              <a:rPr lang="en-US" sz="1500" dirty="0">
                <a:latin typeface="Calibri" panose="020F0502020204030204" pitchFamily="34" charset="0"/>
              </a:rPr>
              <a:t>Customer characteristics, expectations, and preferences</a:t>
            </a:r>
          </a:p>
          <a:p>
            <a:pPr marL="190500" indent="-190500">
              <a:buSzPct val="75000"/>
              <a:buFont typeface="Wingdings" pitchFamily="2" charset="2"/>
              <a:buChar char="n"/>
              <a:defRPr/>
            </a:pPr>
            <a:r>
              <a:rPr lang="en-US" sz="1500" dirty="0">
                <a:latin typeface="Calibri" panose="020F0502020204030204" pitchFamily="34" charset="0"/>
              </a:rPr>
              <a:t>Purchase patterns</a:t>
            </a:r>
          </a:p>
          <a:p>
            <a:pPr marL="190500" indent="-190500">
              <a:buSzPct val="75000"/>
              <a:buFont typeface="Wingdings" pitchFamily="2" charset="2"/>
              <a:buChar char="n"/>
              <a:defRPr/>
            </a:pPr>
            <a:r>
              <a:rPr lang="en-US" sz="1500" dirty="0">
                <a:latin typeface="Calibri" panose="020F0502020204030204" pitchFamily="34" charset="0"/>
              </a:rPr>
              <a:t>Economic status of potential users</a:t>
            </a:r>
          </a:p>
          <a:p>
            <a:pPr marL="190500" indent="-190500">
              <a:buSzPct val="75000"/>
              <a:buFont typeface="Wingdings" pitchFamily="2" charset="2"/>
              <a:buChar char="n"/>
              <a:defRPr/>
            </a:pPr>
            <a:r>
              <a:rPr lang="en-US" sz="1500" dirty="0">
                <a:latin typeface="Calibri" panose="020F0502020204030204" pitchFamily="34" charset="0"/>
              </a:rPr>
              <a:t>Stage of economic development</a:t>
            </a:r>
          </a:p>
          <a:p>
            <a:pPr marL="190500" indent="-190500">
              <a:buSzPct val="75000"/>
              <a:buFont typeface="Wingdings" pitchFamily="2" charset="2"/>
              <a:buChar char="n"/>
              <a:defRPr/>
            </a:pPr>
            <a:r>
              <a:rPr lang="en-US" sz="1500" dirty="0">
                <a:latin typeface="Calibri" panose="020F0502020204030204" pitchFamily="34" charset="0"/>
              </a:rPr>
              <a:t>Competitive offerings</a:t>
            </a:r>
          </a:p>
          <a:p>
            <a:pPr marL="190500" indent="-190500">
              <a:buSzPct val="75000"/>
              <a:buFont typeface="Wingdings" pitchFamily="2" charset="2"/>
              <a:buChar char="n"/>
              <a:defRPr/>
            </a:pPr>
            <a:r>
              <a:rPr lang="en-US" sz="1500" dirty="0">
                <a:latin typeface="Calibri" panose="020F0502020204030204" pitchFamily="34" charset="0"/>
              </a:rPr>
              <a:t>Climate and geography</a:t>
            </a:r>
          </a:p>
        </p:txBody>
      </p:sp>
      <p:sp>
        <p:nvSpPr>
          <p:cNvPr id="2355214" name="Text Box 14">
            <a:extLst>
              <a:ext uri="{FF2B5EF4-FFF2-40B4-BE49-F238E27FC236}">
                <a16:creationId xmlns:a16="http://schemas.microsoft.com/office/drawing/2014/main" id="{4ED00599-6905-41A3-8A57-5874081609DD}"/>
              </a:ext>
            </a:extLst>
          </p:cNvPr>
          <p:cNvSpPr txBox="1">
            <a:spLocks noChangeArrowheads="1"/>
          </p:cNvSpPr>
          <p:nvPr/>
        </p:nvSpPr>
        <p:spPr bwMode="auto">
          <a:xfrm>
            <a:off x="4269257" y="1584326"/>
            <a:ext cx="2855913" cy="3109913"/>
          </a:xfrm>
          <a:prstGeom prst="rect">
            <a:avLst/>
          </a:prstGeom>
          <a:gradFill rotWithShape="1">
            <a:gsLst>
              <a:gs pos="0">
                <a:srgbClr val="EEFFE2"/>
              </a:gs>
              <a:gs pos="64999">
                <a:srgbClr val="D4FFB7"/>
              </a:gs>
              <a:gs pos="100000">
                <a:srgbClr val="C3FF97"/>
              </a:gs>
            </a:gsLst>
            <a:lin ang="5400000" scaled="1"/>
          </a:gradFill>
          <a:ln w="9525">
            <a:solidFill>
              <a:srgbClr val="74B900"/>
            </a:solidFill>
            <a:miter lim="800000"/>
            <a:headEnd/>
            <a:tailEnd/>
          </a:ln>
          <a:effectLst>
            <a:outerShdw blurRad="40000" dist="20000" dir="5400000" rotWithShape="0">
              <a:srgbClr val="808080">
                <a:alpha val="37999"/>
              </a:srgbClr>
            </a:outerShdw>
          </a:effectLst>
        </p:spPr>
        <p:txBody>
          <a:bodyPr lIns="90000" tIns="46800" rIns="90000" bIns="46800">
            <a:spAutoFit/>
          </a:bodyPr>
          <a:lstStyle/>
          <a:p>
            <a:pPr marL="190500" indent="-190500">
              <a:defRPr/>
            </a:pPr>
            <a:r>
              <a:rPr lang="en-US" sz="1600" dirty="0">
                <a:latin typeface="Calibri" panose="020F0502020204030204" pitchFamily="34" charset="0"/>
              </a:rPr>
              <a:t>Product Characteristics</a:t>
            </a:r>
          </a:p>
          <a:p>
            <a:pPr marL="190500" indent="-190500">
              <a:defRPr/>
            </a:pPr>
            <a:endParaRPr lang="en-US" sz="1600" dirty="0">
              <a:latin typeface="Calibri" panose="020F0502020204030204" pitchFamily="34" charset="0"/>
            </a:endParaRPr>
          </a:p>
          <a:p>
            <a:pPr marL="190500" indent="-190500">
              <a:buSzPct val="75000"/>
              <a:buFont typeface="Wingdings" pitchFamily="2" charset="2"/>
              <a:buChar char="n"/>
              <a:defRPr/>
            </a:pPr>
            <a:r>
              <a:rPr lang="en-US" sz="1500" dirty="0">
                <a:latin typeface="Calibri" panose="020F0502020204030204" pitchFamily="34" charset="0"/>
              </a:rPr>
              <a:t>Product constituents </a:t>
            </a:r>
          </a:p>
          <a:p>
            <a:pPr marL="190500" indent="-190500">
              <a:buSzPct val="75000"/>
              <a:buFont typeface="Wingdings" pitchFamily="2" charset="2"/>
              <a:buChar char="n"/>
              <a:defRPr/>
            </a:pPr>
            <a:r>
              <a:rPr lang="en-US" sz="1500" dirty="0">
                <a:latin typeface="Calibri" panose="020F0502020204030204" pitchFamily="34" charset="0"/>
              </a:rPr>
              <a:t>Brand</a:t>
            </a:r>
          </a:p>
          <a:p>
            <a:pPr marL="190500" indent="-190500">
              <a:buSzPct val="75000"/>
              <a:buFont typeface="Wingdings" pitchFamily="2" charset="2"/>
              <a:buChar char="n"/>
              <a:defRPr/>
            </a:pPr>
            <a:r>
              <a:rPr lang="en-US" sz="1500" dirty="0">
                <a:latin typeface="Calibri" panose="020F0502020204030204" pitchFamily="34" charset="0"/>
              </a:rPr>
              <a:t>Packaging (e.g., size, styling, color)</a:t>
            </a:r>
          </a:p>
          <a:p>
            <a:pPr marL="190500" indent="-190500">
              <a:buSzPct val="75000"/>
              <a:buFont typeface="Wingdings" pitchFamily="2" charset="2"/>
              <a:buChar char="n"/>
              <a:defRPr/>
            </a:pPr>
            <a:r>
              <a:rPr lang="en-US" sz="1500" dirty="0">
                <a:latin typeface="Calibri" panose="020F0502020204030204" pitchFamily="34" charset="0"/>
              </a:rPr>
              <a:t>Functions, attributes, features</a:t>
            </a:r>
          </a:p>
          <a:p>
            <a:pPr marL="190500" indent="-190500">
              <a:buSzPct val="75000"/>
              <a:buFont typeface="Wingdings" pitchFamily="2" charset="2"/>
              <a:buChar char="n"/>
              <a:defRPr/>
            </a:pPr>
            <a:r>
              <a:rPr lang="en-US" sz="1500" dirty="0">
                <a:latin typeface="Calibri" panose="020F0502020204030204" pitchFamily="34" charset="0"/>
              </a:rPr>
              <a:t>Method of operation or usage</a:t>
            </a:r>
          </a:p>
          <a:p>
            <a:pPr marL="190500" indent="-190500">
              <a:buSzPct val="75000"/>
              <a:buFont typeface="Wingdings" pitchFamily="2" charset="2"/>
              <a:buChar char="n"/>
              <a:defRPr/>
            </a:pPr>
            <a:r>
              <a:rPr lang="en-US" sz="1500" dirty="0">
                <a:latin typeface="Calibri" panose="020F0502020204030204" pitchFamily="34" charset="0"/>
              </a:rPr>
              <a:t>Durability quality</a:t>
            </a:r>
          </a:p>
          <a:p>
            <a:pPr marL="190500" indent="-190500">
              <a:buSzPct val="75000"/>
              <a:buFont typeface="Wingdings" pitchFamily="2" charset="2"/>
              <a:buChar char="n"/>
              <a:defRPr/>
            </a:pPr>
            <a:r>
              <a:rPr lang="en-US" sz="1500" dirty="0">
                <a:latin typeface="Calibri" panose="020F0502020204030204" pitchFamily="34" charset="0"/>
              </a:rPr>
              <a:t>Ease of installation</a:t>
            </a:r>
          </a:p>
          <a:p>
            <a:pPr marL="190500" indent="-190500">
              <a:buSzPct val="75000"/>
              <a:buFont typeface="Wingdings" pitchFamily="2" charset="2"/>
              <a:buChar char="n"/>
              <a:defRPr/>
            </a:pPr>
            <a:r>
              <a:rPr lang="en-US" sz="1500" dirty="0">
                <a:latin typeface="Calibri" panose="020F0502020204030204" pitchFamily="34" charset="0"/>
              </a:rPr>
              <a:t>Maintenance, after sale service</a:t>
            </a:r>
          </a:p>
          <a:p>
            <a:pPr marL="190500" indent="-190500">
              <a:buSzPct val="75000"/>
              <a:buFont typeface="Wingdings" pitchFamily="2" charset="2"/>
              <a:buChar char="n"/>
              <a:defRPr/>
            </a:pPr>
            <a:r>
              <a:rPr lang="en-US" sz="1500" dirty="0">
                <a:latin typeface="Calibri" panose="020F0502020204030204" pitchFamily="34" charset="0"/>
              </a:rPr>
              <a:t>Country of origin</a:t>
            </a:r>
          </a:p>
          <a:p>
            <a:pPr marL="190500" indent="-190500">
              <a:buSzPct val="75000"/>
              <a:buFont typeface="Wingdings" pitchFamily="2" charset="2"/>
              <a:buChar char="n"/>
              <a:defRPr/>
            </a:pPr>
            <a:endParaRPr lang="en-US" sz="1400" dirty="0">
              <a:latin typeface="Calibri" panose="020F0502020204030204" pitchFamily="34" charset="0"/>
            </a:endParaRPr>
          </a:p>
        </p:txBody>
      </p:sp>
      <p:sp>
        <p:nvSpPr>
          <p:cNvPr id="2355217" name="Text Box 17">
            <a:extLst>
              <a:ext uri="{FF2B5EF4-FFF2-40B4-BE49-F238E27FC236}">
                <a16:creationId xmlns:a16="http://schemas.microsoft.com/office/drawing/2014/main" id="{9859AEF9-49C7-4190-890D-F40E50166DD6}"/>
              </a:ext>
            </a:extLst>
          </p:cNvPr>
          <p:cNvSpPr txBox="1">
            <a:spLocks noChangeArrowheads="1"/>
          </p:cNvSpPr>
          <p:nvPr/>
        </p:nvSpPr>
        <p:spPr bwMode="auto">
          <a:xfrm>
            <a:off x="7160094" y="1584325"/>
            <a:ext cx="2728912" cy="2895600"/>
          </a:xfrm>
          <a:prstGeom prst="rect">
            <a:avLst/>
          </a:prstGeom>
          <a:gradFill rotWithShape="1">
            <a:gsLst>
              <a:gs pos="0">
                <a:srgbClr val="EEFFE2"/>
              </a:gs>
              <a:gs pos="64999">
                <a:srgbClr val="D4FFB7"/>
              </a:gs>
              <a:gs pos="100000">
                <a:srgbClr val="C3FF97"/>
              </a:gs>
            </a:gsLst>
            <a:lin ang="5400000" scaled="1"/>
          </a:gradFill>
          <a:ln w="9525">
            <a:solidFill>
              <a:srgbClr val="74B900"/>
            </a:solidFill>
            <a:miter lim="800000"/>
            <a:headEnd/>
            <a:tailEnd/>
          </a:ln>
          <a:effectLst>
            <a:outerShdw blurRad="40000" dist="20000" dir="5400000" rotWithShape="0">
              <a:srgbClr val="808080">
                <a:alpha val="37999"/>
              </a:srgbClr>
            </a:outerShdw>
          </a:effectLst>
        </p:spPr>
        <p:txBody>
          <a:bodyPr lIns="90000" tIns="46800" rIns="90000" bIns="46800">
            <a:spAutoFit/>
          </a:bodyPr>
          <a:lstStyle/>
          <a:p>
            <a:pPr marL="190500" indent="-190500">
              <a:defRPr/>
            </a:pPr>
            <a:r>
              <a:rPr lang="en-US" sz="1600" dirty="0">
                <a:latin typeface="Calibri" panose="020F0502020204030204" pitchFamily="34" charset="0"/>
              </a:rPr>
              <a:t>Company Considerations</a:t>
            </a:r>
          </a:p>
          <a:p>
            <a:pPr marL="190500" indent="-190500">
              <a:defRPr/>
            </a:pPr>
            <a:endParaRPr lang="en-US" sz="1600" dirty="0">
              <a:latin typeface="Calibri" panose="020F0502020204030204" pitchFamily="34" charset="0"/>
            </a:endParaRPr>
          </a:p>
          <a:p>
            <a:pPr marL="190500" indent="-190500">
              <a:buSzPct val="75000"/>
              <a:buFont typeface="Wingdings" pitchFamily="2" charset="2"/>
              <a:buChar char="n"/>
              <a:defRPr/>
            </a:pPr>
            <a:r>
              <a:rPr lang="en-US" sz="1500" dirty="0">
                <a:latin typeface="Calibri" panose="020F0502020204030204" pitchFamily="34" charset="0"/>
              </a:rPr>
              <a:t>Profitability</a:t>
            </a:r>
          </a:p>
          <a:p>
            <a:pPr marL="190500" indent="-190500">
              <a:buSzPct val="75000"/>
              <a:buFont typeface="Wingdings" pitchFamily="2" charset="2"/>
              <a:buChar char="n"/>
              <a:defRPr/>
            </a:pPr>
            <a:r>
              <a:rPr lang="en-US" sz="1500" dirty="0">
                <a:latin typeface="Calibri" panose="020F0502020204030204" pitchFamily="34" charset="0"/>
              </a:rPr>
              <a:t>Market opportunity (e.g. market potential, product-market fit)</a:t>
            </a:r>
          </a:p>
          <a:p>
            <a:pPr marL="190500" indent="-190500">
              <a:buSzPct val="75000"/>
              <a:buFont typeface="Wingdings" pitchFamily="2" charset="2"/>
              <a:buChar char="n"/>
              <a:defRPr/>
            </a:pPr>
            <a:r>
              <a:rPr lang="en-US" sz="1500" dirty="0">
                <a:latin typeface="Calibri" panose="020F0502020204030204" pitchFamily="34" charset="0"/>
              </a:rPr>
              <a:t>Cost of adapting</a:t>
            </a:r>
          </a:p>
          <a:p>
            <a:pPr marL="190500" indent="-190500">
              <a:buSzPct val="75000"/>
              <a:buFont typeface="Wingdings" pitchFamily="2" charset="2"/>
              <a:buChar char="n"/>
              <a:defRPr/>
            </a:pPr>
            <a:r>
              <a:rPr lang="en-US" sz="1500" dirty="0">
                <a:latin typeface="Calibri" panose="020F0502020204030204" pitchFamily="34" charset="0"/>
              </a:rPr>
              <a:t>Policies (e.g. commonality, consistency)</a:t>
            </a:r>
          </a:p>
          <a:p>
            <a:pPr marL="190500" indent="-190500">
              <a:buSzPct val="75000"/>
              <a:buFont typeface="Wingdings" pitchFamily="2" charset="2"/>
              <a:buChar char="n"/>
              <a:defRPr/>
            </a:pPr>
            <a:r>
              <a:rPr lang="en-US" sz="1500" dirty="0" err="1">
                <a:latin typeface="Calibri" panose="020F0502020204030204" pitchFamily="34" charset="0"/>
              </a:rPr>
              <a:t>Organisation</a:t>
            </a:r>
            <a:endParaRPr lang="en-US" sz="1500" dirty="0">
              <a:latin typeface="Calibri" panose="020F0502020204030204" pitchFamily="34" charset="0"/>
            </a:endParaRPr>
          </a:p>
          <a:p>
            <a:pPr marL="190500" indent="-190500">
              <a:buSzPct val="75000"/>
              <a:buFont typeface="Wingdings" pitchFamily="2" charset="2"/>
              <a:buChar char="n"/>
              <a:defRPr/>
            </a:pPr>
            <a:r>
              <a:rPr lang="en-US" sz="1500" dirty="0">
                <a:latin typeface="Calibri" panose="020F0502020204030204" pitchFamily="34" charset="0"/>
              </a:rPr>
              <a:t>Resources</a:t>
            </a:r>
          </a:p>
          <a:p>
            <a:pPr marL="190500" indent="-190500">
              <a:buSzPct val="75000"/>
              <a:buFont typeface="Wingdings" pitchFamily="2" charset="2"/>
              <a:buChar char="n"/>
              <a:defRPr/>
            </a:pPr>
            <a:endParaRPr lang="en-US" sz="1500" dirty="0">
              <a:latin typeface="Calibri" panose="020F0502020204030204" pitchFamily="34" charset="0"/>
            </a:endParaRPr>
          </a:p>
        </p:txBody>
      </p:sp>
      <p:sp>
        <p:nvSpPr>
          <p:cNvPr id="27656" name="Titel 18">
            <a:extLst>
              <a:ext uri="{FF2B5EF4-FFF2-40B4-BE49-F238E27FC236}">
                <a16:creationId xmlns:a16="http://schemas.microsoft.com/office/drawing/2014/main" id="{B2D9C053-B5BE-49E1-A087-4180B58A6B37}"/>
              </a:ext>
            </a:extLst>
          </p:cNvPr>
          <p:cNvSpPr>
            <a:spLocks noGrp="1" noChangeArrowheads="1"/>
          </p:cNvSpPr>
          <p:nvPr>
            <p:ph type="title"/>
          </p:nvPr>
        </p:nvSpPr>
        <p:spPr>
          <a:xfrm>
            <a:off x="519953" y="434975"/>
            <a:ext cx="9897222" cy="762000"/>
          </a:xfrm>
        </p:spPr>
        <p:txBody>
          <a:bodyPr>
            <a:normAutofit fontScale="90000"/>
          </a:bodyPr>
          <a:lstStyle/>
          <a:p>
            <a:pPr eaLnBrk="1" hangingPunct="1">
              <a:defRPr/>
            </a:pPr>
            <a:r>
              <a:rPr lang="en-US" dirty="0">
                <a:ea typeface="+mj-ea"/>
              </a:rPr>
              <a:t>Factors Affecting Product Adaptation Decisions</a:t>
            </a:r>
            <a:endParaRPr lang="de-DE" dirty="0">
              <a:ea typeface="+mn-ea"/>
              <a:cs typeface="+mn-cs"/>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43A1749B-C069-4EC3-8DBD-FA13101D7A58}"/>
              </a:ext>
            </a:extLst>
          </p:cNvPr>
          <p:cNvSpPr>
            <a:spLocks noGrp="1" noChangeArrowheads="1"/>
          </p:cNvSpPr>
          <p:nvPr>
            <p:ph type="title"/>
          </p:nvPr>
        </p:nvSpPr>
        <p:spPr>
          <a:xfrm>
            <a:off x="1102785" y="328613"/>
            <a:ext cx="9225492" cy="868362"/>
          </a:xfrm>
        </p:spPr>
        <p:txBody>
          <a:bodyPr>
            <a:normAutofit fontScale="90000"/>
          </a:bodyPr>
          <a:lstStyle/>
          <a:p>
            <a:pPr eaLnBrk="1" hangingPunct="1"/>
            <a:r>
              <a:rPr lang="en-US" altLang="de-DE" dirty="0"/>
              <a:t>Adaptation: Mandatory or nice to have?</a:t>
            </a:r>
          </a:p>
        </p:txBody>
      </p:sp>
      <p:sp>
        <p:nvSpPr>
          <p:cNvPr id="2183171" name="Rectangle 3">
            <a:extLst>
              <a:ext uri="{FF2B5EF4-FFF2-40B4-BE49-F238E27FC236}">
                <a16:creationId xmlns:a16="http://schemas.microsoft.com/office/drawing/2014/main" id="{C3447A68-1A83-41C5-9304-C04FF76555AB}"/>
              </a:ext>
            </a:extLst>
          </p:cNvPr>
          <p:cNvSpPr>
            <a:spLocks noGrp="1" noChangeArrowheads="1"/>
          </p:cNvSpPr>
          <p:nvPr>
            <p:ph idx="1"/>
          </p:nvPr>
        </p:nvSpPr>
        <p:spPr>
          <a:xfrm>
            <a:off x="1102784" y="1434354"/>
            <a:ext cx="9793749" cy="4817960"/>
          </a:xfrm>
        </p:spPr>
        <p:txBody>
          <a:bodyPr>
            <a:normAutofit/>
          </a:bodyPr>
          <a:lstStyle/>
          <a:p>
            <a:pPr eaLnBrk="1" hangingPunct="1">
              <a:lnSpc>
                <a:spcPct val="120000"/>
              </a:lnSpc>
            </a:pPr>
            <a:r>
              <a:rPr lang="en-US" altLang="de-DE" sz="2000" dirty="0"/>
              <a:t>Mandatory Adaptation: </a:t>
            </a:r>
          </a:p>
          <a:p>
            <a:pPr lvl="1" eaLnBrk="1" hangingPunct="1">
              <a:lnSpc>
                <a:spcPct val="120000"/>
              </a:lnSpc>
            </a:pPr>
            <a:r>
              <a:rPr lang="en-US" altLang="de-DE" sz="2000" dirty="0"/>
              <a:t>Adapting products to local requirements so that they can legally and physically operate in the respective countries</a:t>
            </a:r>
          </a:p>
          <a:p>
            <a:pPr lvl="1" eaLnBrk="1" hangingPunct="1">
              <a:lnSpc>
                <a:spcPct val="120000"/>
              </a:lnSpc>
            </a:pPr>
            <a:r>
              <a:rPr lang="en-US" altLang="de-DE" sz="2000" dirty="0"/>
              <a:t>Examples: </a:t>
            </a:r>
          </a:p>
          <a:p>
            <a:pPr lvl="2" eaLnBrk="1" hangingPunct="1">
              <a:lnSpc>
                <a:spcPct val="120000"/>
              </a:lnSpc>
            </a:pPr>
            <a:r>
              <a:rPr lang="en-US" altLang="de-DE" dirty="0"/>
              <a:t>Left-side driving in the United Kingdom</a:t>
            </a:r>
          </a:p>
          <a:p>
            <a:pPr lvl="2" eaLnBrk="1" hangingPunct="1">
              <a:lnSpc>
                <a:spcPct val="120000"/>
              </a:lnSpc>
            </a:pPr>
            <a:r>
              <a:rPr lang="en-US" altLang="de-DE" dirty="0"/>
              <a:t>220 volt appliances in Europe, 110 volt appliances in the U.S.</a:t>
            </a:r>
          </a:p>
          <a:p>
            <a:pPr eaLnBrk="1" hangingPunct="1">
              <a:lnSpc>
                <a:spcPct val="120000"/>
              </a:lnSpc>
            </a:pPr>
            <a:r>
              <a:rPr lang="en-US" altLang="de-DE" sz="2000" dirty="0"/>
              <a:t>Non-Mandatory Adaptation: </a:t>
            </a:r>
          </a:p>
          <a:p>
            <a:pPr lvl="1" eaLnBrk="1" hangingPunct="1">
              <a:lnSpc>
                <a:spcPct val="120000"/>
              </a:lnSpc>
            </a:pPr>
            <a:r>
              <a:rPr lang="en-US" altLang="de-DE" sz="2000" dirty="0"/>
              <a:t>Adapting a product to better meet the needs of the local market, or developing new brands for individual local markets, even though such adaptation is not required</a:t>
            </a:r>
          </a:p>
          <a:p>
            <a:pPr lvl="1" eaLnBrk="1" hangingPunct="1">
              <a:lnSpc>
                <a:spcPct val="120000"/>
              </a:lnSpc>
            </a:pPr>
            <a:r>
              <a:rPr lang="en-US" altLang="de-DE" sz="2000" dirty="0"/>
              <a:t>Examples: McDonald's selling vegetarian burgers in India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3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3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83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8317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831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3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F770E446-FA6F-4957-B444-51575D35A8EF}"/>
              </a:ext>
            </a:extLst>
          </p:cNvPr>
          <p:cNvSpPr>
            <a:spLocks noGrp="1" noRot="1" noChangeArrowheads="1"/>
          </p:cNvSpPr>
          <p:nvPr>
            <p:ph type="title"/>
          </p:nvPr>
        </p:nvSpPr>
        <p:spPr>
          <a:xfrm>
            <a:off x="699247" y="328613"/>
            <a:ext cx="9644904" cy="868362"/>
          </a:xfrm>
        </p:spPr>
        <p:txBody>
          <a:bodyPr/>
          <a:lstStyle/>
          <a:p>
            <a:pPr eaLnBrk="1" hangingPunct="1"/>
            <a:r>
              <a:rPr lang="en-US" altLang="de-DE" dirty="0"/>
              <a:t>International Positioning Strategies</a:t>
            </a:r>
          </a:p>
        </p:txBody>
      </p:sp>
      <p:sp>
        <p:nvSpPr>
          <p:cNvPr id="28675" name="Rectangle 3">
            <a:extLst>
              <a:ext uri="{FF2B5EF4-FFF2-40B4-BE49-F238E27FC236}">
                <a16:creationId xmlns:a16="http://schemas.microsoft.com/office/drawing/2014/main" id="{5B01CDF4-C335-4E6F-B601-D404B8676984}"/>
              </a:ext>
            </a:extLst>
          </p:cNvPr>
          <p:cNvSpPr>
            <a:spLocks noGrp="1" noRot="1" noChangeArrowheads="1"/>
          </p:cNvSpPr>
          <p:nvPr>
            <p:ph idx="1"/>
          </p:nvPr>
        </p:nvSpPr>
        <p:spPr/>
        <p:txBody>
          <a:bodyPr/>
          <a:lstStyle/>
          <a:p>
            <a:pPr eaLnBrk="1" hangingPunct="1"/>
            <a:r>
              <a:rPr lang="en-US" altLang="de-DE" dirty="0"/>
              <a:t>Uniform versus </a:t>
            </a:r>
            <a:r>
              <a:rPr lang="en-US" altLang="de-DE" dirty="0" err="1"/>
              <a:t>localised</a:t>
            </a:r>
            <a:r>
              <a:rPr lang="en-US" altLang="de-DE" dirty="0"/>
              <a:t> positioning strategies</a:t>
            </a:r>
          </a:p>
          <a:p>
            <a:pPr eaLnBrk="1" hangingPunct="1"/>
            <a:r>
              <a:rPr lang="en-US" altLang="de-DE" dirty="0"/>
              <a:t>Universal positioning</a:t>
            </a:r>
          </a:p>
          <a:p>
            <a:pPr eaLnBrk="1" hangingPunct="1"/>
            <a:r>
              <a:rPr lang="en-US" altLang="de-DE" dirty="0"/>
              <a:t>Positioning themes:</a:t>
            </a:r>
          </a:p>
          <a:p>
            <a:pPr lvl="2" eaLnBrk="1" hangingPunct="1"/>
            <a:r>
              <a:rPr lang="en-US" altLang="de-DE" dirty="0"/>
              <a:t>Specific product features/attributes</a:t>
            </a:r>
          </a:p>
          <a:p>
            <a:pPr lvl="2" eaLnBrk="1" hangingPunct="1"/>
            <a:r>
              <a:rPr lang="en-US" altLang="de-DE" dirty="0"/>
              <a:t>Product benefit, solutions for problems</a:t>
            </a:r>
          </a:p>
          <a:p>
            <a:pPr lvl="2" eaLnBrk="1" hangingPunct="1"/>
            <a:r>
              <a:rPr lang="en-US" altLang="de-DE" dirty="0"/>
              <a:t>User category</a:t>
            </a:r>
          </a:p>
          <a:p>
            <a:pPr lvl="2" eaLnBrk="1" hangingPunct="1"/>
            <a:r>
              <a:rPr lang="en-US" altLang="de-DE" dirty="0"/>
              <a:t>User application</a:t>
            </a:r>
          </a:p>
          <a:p>
            <a:pPr lvl="2" eaLnBrk="1" hangingPunct="1"/>
            <a:r>
              <a:rPr lang="en-US" altLang="de-DE" dirty="0"/>
              <a:t>Heritage</a:t>
            </a:r>
          </a:p>
          <a:p>
            <a:pPr lvl="2" eaLnBrk="1" hangingPunct="1"/>
            <a:r>
              <a:rPr lang="en-US" altLang="de-DE" dirty="0"/>
              <a:t>Lifestyle</a:t>
            </a:r>
          </a:p>
          <a:p>
            <a:pPr lvl="2" eaLnBrk="1" hangingPunct="1"/>
            <a:endParaRPr lang="en-US" altLang="de-DE" dirty="0"/>
          </a:p>
        </p:txBody>
      </p:sp>
      <p:sp>
        <p:nvSpPr>
          <p:cNvPr id="68611" name="Slide Number Placeholder 5">
            <a:extLst>
              <a:ext uri="{FF2B5EF4-FFF2-40B4-BE49-F238E27FC236}">
                <a16:creationId xmlns:a16="http://schemas.microsoft.com/office/drawing/2014/main" id="{CA66423F-59AC-46CF-9616-01F41F4AE8B0}"/>
              </a:ext>
            </a:extLst>
          </p:cNvPr>
          <p:cNvSpPr>
            <a:spLocks noGrp="1" noChangeArrowheads="1"/>
          </p:cNvSpPr>
          <p:nvPr>
            <p:ph type="sldNum" sz="quarter" idx="4294967295"/>
          </p:nvPr>
        </p:nvSpPr>
        <p:spPr bwMode="auto">
          <a:xfrm>
            <a:off x="1524000" y="1271589"/>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lnSpc>
                <a:spcPct val="80000"/>
              </a:lnSpc>
            </a:pPr>
            <a:fld id="{321FFAFB-D6E1-4B15-8F21-61E0C63B53FE}" type="slidenum">
              <a:rPr lang="en-US" altLang="de-DE" sz="1100" b="0">
                <a:latin typeface="Calibri" panose="020F0502020204030204" pitchFamily="34" charset="0"/>
              </a:rPr>
              <a:pPr eaLnBrk="1" hangingPunct="1">
                <a:lnSpc>
                  <a:spcPct val="80000"/>
                </a:lnSpc>
              </a:pPr>
              <a:t>18</a:t>
            </a:fld>
            <a:endParaRPr lang="en-US" altLang="de-DE" sz="1100" b="0" dirty="0">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86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DF620E35-94BA-4CA4-ACDC-51285526DF81}"/>
              </a:ext>
            </a:extLst>
          </p:cNvPr>
          <p:cNvSpPr>
            <a:spLocks noGrp="1" noChangeArrowheads="1"/>
          </p:cNvSpPr>
          <p:nvPr>
            <p:ph type="title"/>
          </p:nvPr>
        </p:nvSpPr>
        <p:spPr>
          <a:xfrm>
            <a:off x="788894" y="328613"/>
            <a:ext cx="9555257" cy="868362"/>
          </a:xfrm>
        </p:spPr>
        <p:txBody>
          <a:bodyPr/>
          <a:lstStyle/>
          <a:p>
            <a:pPr eaLnBrk="1" hangingPunct="1"/>
            <a:r>
              <a:rPr lang="en-US" altLang="de-DE" dirty="0"/>
              <a:t>Global Positioning Strategies</a:t>
            </a:r>
          </a:p>
        </p:txBody>
      </p:sp>
      <p:graphicFrame>
        <p:nvGraphicFramePr>
          <p:cNvPr id="2" name="Diagramm 1">
            <a:extLst>
              <a:ext uri="{FF2B5EF4-FFF2-40B4-BE49-F238E27FC236}">
                <a16:creationId xmlns:a16="http://schemas.microsoft.com/office/drawing/2014/main" id="{17D53B42-0BA3-45CF-996A-4D603B108264}"/>
              </a:ext>
            </a:extLst>
          </p:cNvPr>
          <p:cNvGraphicFramePr/>
          <p:nvPr>
            <p:extLst>
              <p:ext uri="{D42A27DB-BD31-4B8C-83A1-F6EECF244321}">
                <p14:modId xmlns:p14="http://schemas.microsoft.com/office/powerpoint/2010/main" val="1724890742"/>
              </p:ext>
            </p:extLst>
          </p:nvPr>
        </p:nvGraphicFramePr>
        <p:xfrm>
          <a:off x="1138517" y="1196975"/>
          <a:ext cx="9914965" cy="488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03421-9A00-4D57-802E-22F57E628975}"/>
              </a:ext>
            </a:extLst>
          </p:cNvPr>
          <p:cNvSpPr>
            <a:spLocks noGrp="1"/>
          </p:cNvSpPr>
          <p:nvPr>
            <p:ph type="title"/>
          </p:nvPr>
        </p:nvSpPr>
        <p:spPr/>
        <p:txBody>
          <a:bodyPr/>
          <a:lstStyle/>
          <a:p>
            <a:r>
              <a:rPr lang="de-DE" dirty="0"/>
              <a:t>Learning </a:t>
            </a:r>
            <a:r>
              <a:rPr lang="de-DE" dirty="0" err="1"/>
              <a:t>Objectives</a:t>
            </a:r>
            <a:endParaRPr lang="de-DE" dirty="0"/>
          </a:p>
        </p:txBody>
      </p:sp>
      <p:sp>
        <p:nvSpPr>
          <p:cNvPr id="3" name="Inhaltsplatzhalter 2">
            <a:extLst>
              <a:ext uri="{FF2B5EF4-FFF2-40B4-BE49-F238E27FC236}">
                <a16:creationId xmlns:a16="http://schemas.microsoft.com/office/drawing/2014/main" id="{8EB854A9-644F-4056-A53D-2217A9A6E9D0}"/>
              </a:ext>
            </a:extLst>
          </p:cNvPr>
          <p:cNvSpPr>
            <a:spLocks noGrp="1"/>
          </p:cNvSpPr>
          <p:nvPr>
            <p:ph idx="1"/>
          </p:nvPr>
        </p:nvSpPr>
        <p:spPr/>
        <p:txBody>
          <a:bodyPr/>
          <a:lstStyle/>
          <a:p>
            <a:pPr lvl="0" fontAlgn="base"/>
            <a:r>
              <a:rPr lang="en-GB" dirty="0"/>
              <a:t>Students can explain what distinguishes international marketing from marketing focusing on the home country</a:t>
            </a:r>
            <a:endParaRPr lang="de-DE" dirty="0"/>
          </a:p>
          <a:p>
            <a:pPr lvl="0" fontAlgn="base"/>
            <a:r>
              <a:rPr lang="en-GB" dirty="0"/>
              <a:t>Students can recall two main approaches: Standardisation and Adaption</a:t>
            </a:r>
            <a:endParaRPr lang="de-DE" dirty="0"/>
          </a:p>
          <a:p>
            <a:pPr lvl="0" fontAlgn="base"/>
            <a:r>
              <a:rPr lang="en-GB" dirty="0"/>
              <a:t>Students understand the main management approaches affecting international marketing: Ethnocentric, </a:t>
            </a:r>
            <a:r>
              <a:rPr lang="en-GB" dirty="0" err="1"/>
              <a:t>Regiocentric</a:t>
            </a:r>
            <a:r>
              <a:rPr lang="en-GB" dirty="0"/>
              <a:t>, Polycentric, and Geocentric</a:t>
            </a:r>
            <a:endParaRPr lang="de-DE" dirty="0"/>
          </a:p>
          <a:p>
            <a:pPr lvl="0" fontAlgn="base"/>
            <a:r>
              <a:rPr lang="en-GB" dirty="0"/>
              <a:t>Students can apply global positioning strategies</a:t>
            </a:r>
            <a:endParaRPr lang="de-DE" dirty="0"/>
          </a:p>
          <a:p>
            <a:endParaRPr lang="de-DE" dirty="0"/>
          </a:p>
        </p:txBody>
      </p:sp>
    </p:spTree>
    <p:extLst>
      <p:ext uri="{BB962C8B-B14F-4D97-AF65-F5344CB8AC3E}">
        <p14:creationId xmlns:p14="http://schemas.microsoft.com/office/powerpoint/2010/main" val="96522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F3DBB9DB-3CFF-4A6B-9525-33D5CBE550D9}"/>
              </a:ext>
            </a:extLst>
          </p:cNvPr>
          <p:cNvSpPr>
            <a:spLocks noGrp="1"/>
          </p:cNvSpPr>
          <p:nvPr>
            <p:ph type="title"/>
          </p:nvPr>
        </p:nvSpPr>
        <p:spPr>
          <a:xfrm>
            <a:off x="860612" y="328613"/>
            <a:ext cx="9483539" cy="868362"/>
          </a:xfrm>
        </p:spPr>
        <p:txBody>
          <a:bodyPr>
            <a:normAutofit fontScale="90000"/>
          </a:bodyPr>
          <a:lstStyle/>
          <a:p>
            <a:pPr eaLnBrk="1" hangingPunct="1"/>
            <a:r>
              <a:rPr lang="en-US" altLang="de-DE" dirty="0"/>
              <a:t>Brand Positioning and Brand Name Selection</a:t>
            </a:r>
          </a:p>
        </p:txBody>
      </p:sp>
      <p:sp>
        <p:nvSpPr>
          <p:cNvPr id="70658" name="Content Placeholder 2">
            <a:extLst>
              <a:ext uri="{FF2B5EF4-FFF2-40B4-BE49-F238E27FC236}">
                <a16:creationId xmlns:a16="http://schemas.microsoft.com/office/drawing/2014/main" id="{2BB5BB02-661E-45DB-8709-0F939727A493}"/>
              </a:ext>
            </a:extLst>
          </p:cNvPr>
          <p:cNvSpPr>
            <a:spLocks noGrp="1"/>
          </p:cNvSpPr>
          <p:nvPr>
            <p:ph idx="1"/>
          </p:nvPr>
        </p:nvSpPr>
        <p:spPr/>
        <p:txBody>
          <a:bodyPr/>
          <a:lstStyle/>
          <a:p>
            <a:pPr>
              <a:buFont typeface="Arial" panose="020B0604020202020204" pitchFamily="34" charset="0"/>
              <a:buChar char="•"/>
            </a:pPr>
            <a:r>
              <a:rPr lang="en-US" altLang="de-DE" dirty="0">
                <a:solidFill>
                  <a:srgbClr val="000000"/>
                </a:solidFill>
              </a:rPr>
              <a:t>Marketers should establish a mission and vision for the brand when positioning it</a:t>
            </a:r>
          </a:p>
          <a:p>
            <a:pPr>
              <a:buFont typeface="Arial" panose="020B0604020202020204" pitchFamily="34" charset="0"/>
              <a:buChar char="•"/>
            </a:pPr>
            <a:r>
              <a:rPr lang="en-US" altLang="de-DE" dirty="0">
                <a:solidFill>
                  <a:srgbClr val="000000"/>
                </a:solidFill>
              </a:rPr>
              <a:t>Desirable qualities for a brand name should: </a:t>
            </a:r>
          </a:p>
          <a:p>
            <a:pPr lvl="1">
              <a:buFont typeface="Arial" panose="020B0604020202020204" pitchFamily="34" charset="0"/>
              <a:buChar char="•"/>
            </a:pPr>
            <a:r>
              <a:rPr lang="en-US" altLang="de-DE" dirty="0">
                <a:solidFill>
                  <a:srgbClr val="000000"/>
                </a:solidFill>
              </a:rPr>
              <a:t>Be based on the product</a:t>
            </a:r>
            <a:r>
              <a:rPr lang="en-US" altLang="en-US" dirty="0">
                <a:solidFill>
                  <a:srgbClr val="000000"/>
                </a:solidFill>
              </a:rPr>
              <a:t>’</a:t>
            </a:r>
            <a:r>
              <a:rPr lang="en-US" altLang="de-DE" dirty="0">
                <a:solidFill>
                  <a:srgbClr val="000000"/>
                </a:solidFill>
              </a:rPr>
              <a:t>s benefits and qualities</a:t>
            </a:r>
          </a:p>
          <a:p>
            <a:pPr lvl="1">
              <a:buFont typeface="Arial" panose="020B0604020202020204" pitchFamily="34" charset="0"/>
              <a:buChar char="•"/>
            </a:pPr>
            <a:r>
              <a:rPr lang="en-US" altLang="de-DE" dirty="0">
                <a:solidFill>
                  <a:srgbClr val="000000"/>
                </a:solidFill>
              </a:rPr>
              <a:t>Be easy to pronounce, </a:t>
            </a:r>
            <a:r>
              <a:rPr lang="en-US" altLang="de-DE" dirty="0" err="1">
                <a:solidFill>
                  <a:srgbClr val="000000"/>
                </a:solidFill>
              </a:rPr>
              <a:t>recognise</a:t>
            </a:r>
            <a:r>
              <a:rPr lang="en-US" altLang="de-DE" dirty="0">
                <a:solidFill>
                  <a:srgbClr val="000000"/>
                </a:solidFill>
              </a:rPr>
              <a:t>, and remember</a:t>
            </a:r>
          </a:p>
          <a:p>
            <a:pPr lvl="1">
              <a:buFont typeface="Arial" panose="020B0604020202020204" pitchFamily="34" charset="0"/>
              <a:buChar char="•"/>
            </a:pPr>
            <a:r>
              <a:rPr lang="en-US" altLang="de-DE" dirty="0">
                <a:solidFill>
                  <a:srgbClr val="000000"/>
                </a:solidFill>
              </a:rPr>
              <a:t>Be distinctive and extendable</a:t>
            </a:r>
          </a:p>
          <a:p>
            <a:pPr lvl="1">
              <a:buFont typeface="Arial" panose="020B0604020202020204" pitchFamily="34" charset="0"/>
              <a:buChar char="•"/>
            </a:pPr>
            <a:r>
              <a:rPr lang="en-US" altLang="de-DE" dirty="0">
                <a:solidFill>
                  <a:srgbClr val="000000"/>
                </a:solidFill>
              </a:rPr>
              <a:t>Translate easily into foreign languages</a:t>
            </a:r>
          </a:p>
          <a:p>
            <a:pPr lvl="1">
              <a:buFont typeface="Arial" panose="020B0604020202020204" pitchFamily="34" charset="0"/>
              <a:buChar char="•"/>
            </a:pPr>
            <a:r>
              <a:rPr lang="en-US" altLang="de-DE" dirty="0">
                <a:solidFill>
                  <a:srgbClr val="000000"/>
                </a:solidFill>
              </a:rPr>
              <a:t>Be capable of registration and legal protection</a:t>
            </a:r>
          </a:p>
          <a:p>
            <a:pPr>
              <a:buFont typeface="Arial" panose="020B0604020202020204" pitchFamily="34" charset="0"/>
              <a:buChar char="•"/>
            </a:pPr>
            <a:endParaRPr lang="en-US" altLang="de-DE" dirty="0">
              <a:solidFill>
                <a:srgbClr val="000000"/>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5F315E3-C602-44EE-97D6-2596E9F30215}"/>
              </a:ext>
            </a:extLst>
          </p:cNvPr>
          <p:cNvGrpSpPr>
            <a:grpSpLocks/>
          </p:cNvGrpSpPr>
          <p:nvPr/>
        </p:nvGrpSpPr>
        <p:grpSpPr bwMode="auto">
          <a:xfrm>
            <a:off x="1933576" y="1581150"/>
            <a:ext cx="5992813" cy="3752850"/>
            <a:chOff x="258" y="624"/>
            <a:chExt cx="3775" cy="2364"/>
          </a:xfrm>
        </p:grpSpPr>
        <p:sp>
          <p:nvSpPr>
            <p:cNvPr id="71716" name="Text Box 3">
              <a:extLst>
                <a:ext uri="{FF2B5EF4-FFF2-40B4-BE49-F238E27FC236}">
                  <a16:creationId xmlns:a16="http://schemas.microsoft.com/office/drawing/2014/main" id="{4103FA42-65EA-4B17-949B-A2D9E1598E3A}"/>
                </a:ext>
              </a:extLst>
            </p:cNvPr>
            <p:cNvSpPr txBox="1">
              <a:spLocks noChangeArrowheads="1"/>
            </p:cNvSpPr>
            <p:nvPr/>
          </p:nvSpPr>
          <p:spPr bwMode="auto">
            <a:xfrm rot="-5400000">
              <a:off x="14" y="2452"/>
              <a:ext cx="7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spcBef>
                  <a:spcPct val="50000"/>
                </a:spcBef>
              </a:pPr>
              <a:r>
                <a:rPr lang="de-DE" altLang="de-DE" b="0" dirty="0">
                  <a:latin typeface="Calibri" panose="020F0502020204030204" pitchFamily="34" charset="0"/>
                </a:rPr>
                <a:t>Brand</a:t>
              </a:r>
            </a:p>
          </p:txBody>
        </p:sp>
        <p:sp>
          <p:nvSpPr>
            <p:cNvPr id="71717" name="Text Box 4">
              <a:extLst>
                <a:ext uri="{FF2B5EF4-FFF2-40B4-BE49-F238E27FC236}">
                  <a16:creationId xmlns:a16="http://schemas.microsoft.com/office/drawing/2014/main" id="{8BF90A91-4F44-4D45-993E-0D0403035D58}"/>
                </a:ext>
              </a:extLst>
            </p:cNvPr>
            <p:cNvSpPr txBox="1">
              <a:spLocks noChangeArrowheads="1"/>
            </p:cNvSpPr>
            <p:nvPr/>
          </p:nvSpPr>
          <p:spPr bwMode="auto">
            <a:xfrm>
              <a:off x="2688" y="624"/>
              <a:ext cx="13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algn="ctr" eaLnBrk="1" hangingPunct="1">
                <a:spcBef>
                  <a:spcPct val="50000"/>
                </a:spcBef>
              </a:pPr>
              <a:r>
                <a:rPr lang="de-DE" altLang="de-DE" b="0" dirty="0" err="1">
                  <a:latin typeface="Calibri" panose="020F0502020204030204" pitchFamily="34" charset="0"/>
                </a:rPr>
                <a:t>Product</a:t>
              </a:r>
              <a:endParaRPr lang="de-DE" altLang="de-DE" b="0" dirty="0">
                <a:latin typeface="Calibri" panose="020F0502020204030204" pitchFamily="34" charset="0"/>
              </a:endParaRPr>
            </a:p>
          </p:txBody>
        </p:sp>
      </p:grpSp>
      <p:sp>
        <p:nvSpPr>
          <p:cNvPr id="2308104" name="Text Box 8">
            <a:extLst>
              <a:ext uri="{FF2B5EF4-FFF2-40B4-BE49-F238E27FC236}">
                <a16:creationId xmlns:a16="http://schemas.microsoft.com/office/drawing/2014/main" id="{2F7A272B-4594-4F5D-B731-ADC6F8ED9362}"/>
              </a:ext>
            </a:extLst>
          </p:cNvPr>
          <p:cNvSpPr txBox="1">
            <a:spLocks noChangeArrowheads="1"/>
          </p:cNvSpPr>
          <p:nvPr/>
        </p:nvSpPr>
        <p:spPr bwMode="auto">
          <a:xfrm>
            <a:off x="3784848" y="1363473"/>
            <a:ext cx="2774702" cy="109260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defRPr/>
            </a:pPr>
            <a:r>
              <a:rPr lang="en-GB" sz="2000" dirty="0">
                <a:solidFill>
                  <a:schemeClr val="bg1"/>
                </a:solidFill>
                <a:latin typeface="Calibri" panose="020F0502020204030204" pitchFamily="34" charset="0"/>
              </a:rPr>
              <a:t>ADAPTATION</a:t>
            </a:r>
          </a:p>
          <a:p>
            <a:pPr algn="ctr" eaLnBrk="1" hangingPunct="1">
              <a:spcBef>
                <a:spcPct val="50000"/>
              </a:spcBef>
              <a:defRPr/>
            </a:pPr>
            <a:r>
              <a:rPr lang="en-GB" dirty="0">
                <a:solidFill>
                  <a:schemeClr val="bg1"/>
                </a:solidFill>
                <a:latin typeface="Calibri" panose="020F0502020204030204" pitchFamily="34" charset="0"/>
              </a:rPr>
              <a:t>= different products for different countries</a:t>
            </a:r>
            <a:endParaRPr lang="de-DE" dirty="0">
              <a:solidFill>
                <a:schemeClr val="bg1"/>
              </a:solidFill>
              <a:latin typeface="Calibri" panose="020F0502020204030204" pitchFamily="34" charset="0"/>
            </a:endParaRPr>
          </a:p>
        </p:txBody>
      </p:sp>
      <p:sp>
        <p:nvSpPr>
          <p:cNvPr id="71685" name="Line 9">
            <a:extLst>
              <a:ext uri="{FF2B5EF4-FFF2-40B4-BE49-F238E27FC236}">
                <a16:creationId xmlns:a16="http://schemas.microsoft.com/office/drawing/2014/main" id="{2395EFC7-5C87-49C9-BD1B-9DBC8A8C066F}"/>
              </a:ext>
            </a:extLst>
          </p:cNvPr>
          <p:cNvSpPr>
            <a:spLocks noChangeShapeType="1"/>
          </p:cNvSpPr>
          <p:nvPr/>
        </p:nvSpPr>
        <p:spPr bwMode="auto">
          <a:xfrm>
            <a:off x="3740150" y="1668372"/>
            <a:ext cx="2819400" cy="0"/>
          </a:xfrm>
          <a:prstGeom prst="line">
            <a:avLst/>
          </a:prstGeom>
          <a:noFill/>
          <a:ln w="3175">
            <a:solidFill>
              <a:schemeClr val="bg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08109" name="Text Box 13">
            <a:extLst>
              <a:ext uri="{FF2B5EF4-FFF2-40B4-BE49-F238E27FC236}">
                <a16:creationId xmlns:a16="http://schemas.microsoft.com/office/drawing/2014/main" id="{340F0D1A-CF08-4FB7-9118-232269242A1A}"/>
              </a:ext>
            </a:extLst>
          </p:cNvPr>
          <p:cNvSpPr txBox="1">
            <a:spLocks noChangeArrowheads="1"/>
          </p:cNvSpPr>
          <p:nvPr/>
        </p:nvSpPr>
        <p:spPr bwMode="auto">
          <a:xfrm>
            <a:off x="6732984" y="1363473"/>
            <a:ext cx="2658666" cy="109260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spcBef>
                <a:spcPct val="50000"/>
              </a:spcBef>
              <a:defRPr/>
            </a:pPr>
            <a:r>
              <a:rPr lang="en-GB" sz="2000" dirty="0">
                <a:solidFill>
                  <a:schemeClr val="bg1"/>
                </a:solidFill>
                <a:latin typeface="Calibri" panose="020F0502020204030204" pitchFamily="34" charset="0"/>
              </a:rPr>
              <a:t>STANDARDISATION</a:t>
            </a:r>
          </a:p>
          <a:p>
            <a:pPr algn="ctr" eaLnBrk="1" hangingPunct="1">
              <a:spcBef>
                <a:spcPct val="50000"/>
              </a:spcBef>
              <a:defRPr/>
            </a:pPr>
            <a:r>
              <a:rPr lang="en-GB" dirty="0">
                <a:solidFill>
                  <a:schemeClr val="bg1"/>
                </a:solidFill>
                <a:latin typeface="Calibri" panose="020F0502020204030204" pitchFamily="34" charset="0"/>
              </a:rPr>
              <a:t>= same product for different countries</a:t>
            </a:r>
          </a:p>
        </p:txBody>
      </p:sp>
      <p:sp>
        <p:nvSpPr>
          <p:cNvPr id="71689" name="Line 14">
            <a:extLst>
              <a:ext uri="{FF2B5EF4-FFF2-40B4-BE49-F238E27FC236}">
                <a16:creationId xmlns:a16="http://schemas.microsoft.com/office/drawing/2014/main" id="{B276DF97-8845-45B4-8A71-FD60FF8D3DD8}"/>
              </a:ext>
            </a:extLst>
          </p:cNvPr>
          <p:cNvSpPr>
            <a:spLocks noChangeShapeType="1"/>
          </p:cNvSpPr>
          <p:nvPr/>
        </p:nvSpPr>
        <p:spPr bwMode="auto">
          <a:xfrm>
            <a:off x="6711950" y="1668372"/>
            <a:ext cx="2819400" cy="1588"/>
          </a:xfrm>
          <a:prstGeom prst="line">
            <a:avLst/>
          </a:prstGeom>
          <a:noFill/>
          <a:ln w="3175">
            <a:solidFill>
              <a:schemeClr val="bg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1690" name="Line 16">
            <a:extLst>
              <a:ext uri="{FF2B5EF4-FFF2-40B4-BE49-F238E27FC236}">
                <a16:creationId xmlns:a16="http://schemas.microsoft.com/office/drawing/2014/main" id="{14151ED3-D2AC-4BD3-B643-7586DB5066E6}"/>
              </a:ext>
            </a:extLst>
          </p:cNvPr>
          <p:cNvSpPr>
            <a:spLocks noChangeShapeType="1"/>
          </p:cNvSpPr>
          <p:nvPr/>
        </p:nvSpPr>
        <p:spPr bwMode="auto">
          <a:xfrm>
            <a:off x="2063750" y="3014663"/>
            <a:ext cx="1600200" cy="0"/>
          </a:xfrm>
          <a:prstGeom prst="line">
            <a:avLst/>
          </a:prstGeom>
          <a:noFill/>
          <a:ln w="3175">
            <a:solidFill>
              <a:schemeClr val="bg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08114" name="Text Box 18">
            <a:extLst>
              <a:ext uri="{FF2B5EF4-FFF2-40B4-BE49-F238E27FC236}">
                <a16:creationId xmlns:a16="http://schemas.microsoft.com/office/drawing/2014/main" id="{56C5AA09-83D0-4830-A64A-03D43DC8EB3D}"/>
              </a:ext>
            </a:extLst>
          </p:cNvPr>
          <p:cNvSpPr txBox="1">
            <a:spLocks noChangeArrowheads="1"/>
          </p:cNvSpPr>
          <p:nvPr/>
        </p:nvSpPr>
        <p:spPr bwMode="auto">
          <a:xfrm>
            <a:off x="1771374" y="2940785"/>
            <a:ext cx="1906070" cy="126188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1" hangingPunct="1">
              <a:spcBef>
                <a:spcPct val="50000"/>
              </a:spcBef>
              <a:defRPr/>
            </a:pPr>
            <a:r>
              <a:rPr lang="en-GB" sz="2000" dirty="0">
                <a:solidFill>
                  <a:schemeClr val="bg1"/>
                </a:solidFill>
                <a:latin typeface="Calibri" panose="020F0502020204030204" pitchFamily="34" charset="0"/>
              </a:rPr>
              <a:t>ADAPTATION</a:t>
            </a:r>
          </a:p>
          <a:p>
            <a:pPr algn="ctr" eaLnBrk="1" hangingPunct="1">
              <a:spcBef>
                <a:spcPct val="50000"/>
              </a:spcBef>
              <a:defRPr/>
            </a:pPr>
            <a:r>
              <a:rPr lang="en-GB" sz="1600" dirty="0">
                <a:solidFill>
                  <a:schemeClr val="bg1"/>
                </a:solidFill>
                <a:latin typeface="Calibri" panose="020F0502020204030204" pitchFamily="34" charset="0"/>
              </a:rPr>
              <a:t>= different brands for different countries</a:t>
            </a:r>
            <a:endParaRPr lang="de-DE" sz="1600" dirty="0">
              <a:solidFill>
                <a:schemeClr val="bg1"/>
              </a:solidFill>
              <a:latin typeface="Calibri" panose="020F0502020204030204" pitchFamily="34" charset="0"/>
            </a:endParaRPr>
          </a:p>
        </p:txBody>
      </p:sp>
      <p:sp>
        <p:nvSpPr>
          <p:cNvPr id="2308117" name="Text Box 21">
            <a:extLst>
              <a:ext uri="{FF2B5EF4-FFF2-40B4-BE49-F238E27FC236}">
                <a16:creationId xmlns:a16="http://schemas.microsoft.com/office/drawing/2014/main" id="{0D8D577B-3635-43B0-8326-DA835D23B141}"/>
              </a:ext>
            </a:extLst>
          </p:cNvPr>
          <p:cNvSpPr txBox="1">
            <a:spLocks noChangeArrowheads="1"/>
          </p:cNvSpPr>
          <p:nvPr/>
        </p:nvSpPr>
        <p:spPr bwMode="auto">
          <a:xfrm>
            <a:off x="1832770" y="4395788"/>
            <a:ext cx="1815305" cy="132343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eaLnBrk="1" hangingPunct="1">
              <a:spcBef>
                <a:spcPct val="50000"/>
              </a:spcBef>
              <a:defRPr/>
            </a:pPr>
            <a:r>
              <a:rPr lang="en-GB" sz="2000" dirty="0">
                <a:solidFill>
                  <a:schemeClr val="bg1"/>
                </a:solidFill>
                <a:latin typeface="Calibri" panose="020F0502020204030204" pitchFamily="34" charset="0"/>
              </a:rPr>
              <a:t>STANDARDI-SATION</a:t>
            </a:r>
          </a:p>
          <a:p>
            <a:pPr algn="ctr" eaLnBrk="1" hangingPunct="1">
              <a:spcBef>
                <a:spcPct val="50000"/>
              </a:spcBef>
              <a:defRPr/>
            </a:pPr>
            <a:r>
              <a:rPr lang="en-GB" sz="1600" dirty="0">
                <a:solidFill>
                  <a:schemeClr val="bg1"/>
                </a:solidFill>
                <a:latin typeface="Calibri" panose="020F0502020204030204" pitchFamily="34" charset="0"/>
              </a:rPr>
              <a:t>= same brand for different countries</a:t>
            </a:r>
            <a:endParaRPr lang="de-DE" sz="1600" dirty="0">
              <a:solidFill>
                <a:schemeClr val="bg1"/>
              </a:solidFill>
              <a:latin typeface="Calibri" panose="020F0502020204030204" pitchFamily="34" charset="0"/>
            </a:endParaRPr>
          </a:p>
        </p:txBody>
      </p:sp>
      <p:sp>
        <p:nvSpPr>
          <p:cNvPr id="71697" name="Line 22">
            <a:extLst>
              <a:ext uri="{FF2B5EF4-FFF2-40B4-BE49-F238E27FC236}">
                <a16:creationId xmlns:a16="http://schemas.microsoft.com/office/drawing/2014/main" id="{AFF00E3E-BCD8-4F4B-B8EE-BEAC3224D04F}"/>
              </a:ext>
            </a:extLst>
          </p:cNvPr>
          <p:cNvSpPr>
            <a:spLocks noChangeShapeType="1"/>
          </p:cNvSpPr>
          <p:nvPr/>
        </p:nvSpPr>
        <p:spPr bwMode="auto">
          <a:xfrm>
            <a:off x="2077244" y="4868864"/>
            <a:ext cx="1600200" cy="0"/>
          </a:xfrm>
          <a:prstGeom prst="line">
            <a:avLst/>
          </a:prstGeom>
          <a:noFill/>
          <a:ln w="3175">
            <a:solidFill>
              <a:schemeClr val="bg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1698" name="Line 23">
            <a:extLst>
              <a:ext uri="{FF2B5EF4-FFF2-40B4-BE49-F238E27FC236}">
                <a16:creationId xmlns:a16="http://schemas.microsoft.com/office/drawing/2014/main" id="{7C358463-1FAB-48A2-907E-7916C3AA60B1}"/>
              </a:ext>
            </a:extLst>
          </p:cNvPr>
          <p:cNvSpPr>
            <a:spLocks noChangeShapeType="1"/>
          </p:cNvSpPr>
          <p:nvPr/>
        </p:nvSpPr>
        <p:spPr bwMode="auto">
          <a:xfrm>
            <a:off x="2063750" y="3264087"/>
            <a:ext cx="1600200" cy="0"/>
          </a:xfrm>
          <a:prstGeom prst="line">
            <a:avLst/>
          </a:prstGeom>
          <a:noFill/>
          <a:ln w="3175">
            <a:solidFill>
              <a:schemeClr val="bg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1699" name="Rectangle 25">
            <a:extLst>
              <a:ext uri="{FF2B5EF4-FFF2-40B4-BE49-F238E27FC236}">
                <a16:creationId xmlns:a16="http://schemas.microsoft.com/office/drawing/2014/main" id="{8DA725CC-222E-44BD-88F5-C39E275E9BDB}"/>
              </a:ext>
            </a:extLst>
          </p:cNvPr>
          <p:cNvSpPr>
            <a:spLocks noChangeArrowheads="1"/>
          </p:cNvSpPr>
          <p:nvPr/>
        </p:nvSpPr>
        <p:spPr bwMode="auto">
          <a:xfrm>
            <a:off x="3740150" y="2555875"/>
            <a:ext cx="2819400" cy="1524000"/>
          </a:xfrm>
          <a:prstGeom prst="rect">
            <a:avLst/>
          </a:prstGeom>
          <a:solidFill>
            <a:srgbClr val="B2B2B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endParaRPr lang="de-DE" altLang="de-DE" b="0" dirty="0">
              <a:solidFill>
                <a:schemeClr val="tx1"/>
              </a:solidFill>
              <a:latin typeface="Calibri" panose="020F0502020204030204" pitchFamily="34" charset="0"/>
            </a:endParaRPr>
          </a:p>
        </p:txBody>
      </p:sp>
      <p:sp>
        <p:nvSpPr>
          <p:cNvPr id="71700" name="Rectangle 26">
            <a:extLst>
              <a:ext uri="{FF2B5EF4-FFF2-40B4-BE49-F238E27FC236}">
                <a16:creationId xmlns:a16="http://schemas.microsoft.com/office/drawing/2014/main" id="{5B4C4556-0CFB-4F87-97F3-973E2837C3C8}"/>
              </a:ext>
            </a:extLst>
          </p:cNvPr>
          <p:cNvSpPr>
            <a:spLocks noChangeArrowheads="1"/>
          </p:cNvSpPr>
          <p:nvPr/>
        </p:nvSpPr>
        <p:spPr bwMode="auto">
          <a:xfrm>
            <a:off x="6711950" y="4232276"/>
            <a:ext cx="2819400" cy="1933575"/>
          </a:xfrm>
          <a:prstGeom prst="rect">
            <a:avLst/>
          </a:prstGeom>
          <a:solidFill>
            <a:srgbClr val="B2B2B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endParaRPr lang="de-DE" altLang="de-DE" b="0" dirty="0">
              <a:solidFill>
                <a:schemeClr val="tx1"/>
              </a:solidFill>
              <a:latin typeface="Calibri" panose="020F0502020204030204" pitchFamily="34" charset="0"/>
            </a:endParaRPr>
          </a:p>
        </p:txBody>
      </p:sp>
      <p:sp>
        <p:nvSpPr>
          <p:cNvPr id="71701" name="Rectangle 27">
            <a:extLst>
              <a:ext uri="{FF2B5EF4-FFF2-40B4-BE49-F238E27FC236}">
                <a16:creationId xmlns:a16="http://schemas.microsoft.com/office/drawing/2014/main" id="{76C27F9B-599F-4372-BDDB-14BFCE27EB0A}"/>
              </a:ext>
            </a:extLst>
          </p:cNvPr>
          <p:cNvSpPr>
            <a:spLocks noChangeArrowheads="1"/>
          </p:cNvSpPr>
          <p:nvPr/>
        </p:nvSpPr>
        <p:spPr bwMode="auto">
          <a:xfrm>
            <a:off x="6711950" y="2555875"/>
            <a:ext cx="2819400" cy="1524000"/>
          </a:xfrm>
          <a:prstGeom prst="rect">
            <a:avLst/>
          </a:prstGeom>
          <a:solidFill>
            <a:srgbClr val="B2B2B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endParaRPr lang="de-DE" altLang="de-DE" b="0" dirty="0">
              <a:solidFill>
                <a:schemeClr val="tx1"/>
              </a:solidFill>
              <a:latin typeface="Calibri" panose="020F0502020204030204" pitchFamily="34" charset="0"/>
            </a:endParaRPr>
          </a:p>
        </p:txBody>
      </p:sp>
      <p:sp>
        <p:nvSpPr>
          <p:cNvPr id="71702" name="Rectangle 28">
            <a:extLst>
              <a:ext uri="{FF2B5EF4-FFF2-40B4-BE49-F238E27FC236}">
                <a16:creationId xmlns:a16="http://schemas.microsoft.com/office/drawing/2014/main" id="{D6B53AD9-4D4E-451E-B419-B4AB48B65469}"/>
              </a:ext>
            </a:extLst>
          </p:cNvPr>
          <p:cNvSpPr>
            <a:spLocks noChangeArrowheads="1"/>
          </p:cNvSpPr>
          <p:nvPr/>
        </p:nvSpPr>
        <p:spPr bwMode="auto">
          <a:xfrm>
            <a:off x="3740150" y="4232276"/>
            <a:ext cx="2819400" cy="1933575"/>
          </a:xfrm>
          <a:prstGeom prst="rect">
            <a:avLst/>
          </a:prstGeom>
          <a:solidFill>
            <a:srgbClr val="B2B2B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endParaRPr lang="de-DE" altLang="de-DE" b="0" dirty="0">
              <a:solidFill>
                <a:schemeClr val="tx1"/>
              </a:solidFill>
              <a:latin typeface="Calibri" panose="020F0502020204030204" pitchFamily="34" charset="0"/>
            </a:endParaRPr>
          </a:p>
        </p:txBody>
      </p:sp>
      <p:sp>
        <p:nvSpPr>
          <p:cNvPr id="71703" name="Titel 33">
            <a:extLst>
              <a:ext uri="{FF2B5EF4-FFF2-40B4-BE49-F238E27FC236}">
                <a16:creationId xmlns:a16="http://schemas.microsoft.com/office/drawing/2014/main" id="{E46DF633-03D5-4BB1-AF23-F77FB6DC13AE}"/>
              </a:ext>
            </a:extLst>
          </p:cNvPr>
          <p:cNvSpPr>
            <a:spLocks noGrp="1" noChangeArrowheads="1"/>
          </p:cNvSpPr>
          <p:nvPr>
            <p:ph type="title"/>
          </p:nvPr>
        </p:nvSpPr>
        <p:spPr>
          <a:xfrm>
            <a:off x="968188" y="434975"/>
            <a:ext cx="9448987" cy="762000"/>
          </a:xfrm>
        </p:spPr>
        <p:txBody>
          <a:bodyPr>
            <a:normAutofit fontScale="90000"/>
          </a:bodyPr>
          <a:lstStyle/>
          <a:p>
            <a:pPr eaLnBrk="1" hangingPunct="1"/>
            <a:r>
              <a:rPr lang="de-DE" altLang="de-DE" dirty="0"/>
              <a:t>International </a:t>
            </a:r>
            <a:r>
              <a:rPr lang="de-DE" altLang="de-DE" dirty="0" err="1"/>
              <a:t>Product</a:t>
            </a:r>
            <a:r>
              <a:rPr lang="de-DE" altLang="de-DE" dirty="0"/>
              <a:t> Branding </a:t>
            </a:r>
            <a:r>
              <a:rPr lang="de-DE" altLang="de-DE" dirty="0" err="1"/>
              <a:t>Strategies</a:t>
            </a:r>
            <a:endParaRPr lang="de-DE" altLang="de-DE" dirty="0"/>
          </a:p>
        </p:txBody>
      </p:sp>
      <p:pic>
        <p:nvPicPr>
          <p:cNvPr id="71704" name="Picture 2">
            <a:extLst>
              <a:ext uri="{FF2B5EF4-FFF2-40B4-BE49-F238E27FC236}">
                <a16:creationId xmlns:a16="http://schemas.microsoft.com/office/drawing/2014/main" id="{AD154292-C21E-40A1-B9BA-056D15D76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2997201"/>
            <a:ext cx="14398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5" name="AutoShape 4" descr="data:image/jpg;base64,/9j/4AAQSkZJRgABAQAAAQABAAD/2wCEAAkGBhMQEBQRERQTFRMVFxUVFBYSFxYeFhQfFhUWFRcVHhUYGycqGRokHBUZHzsgIycpLC4tFR4xNTMqNSYuLCkBCQoKDgwOGg8PGTIkHyItLDIwLCwtLCwqLSksNTEqNTUsLTU0NTMsKi01MS0sLS01KiwtNTQtKS0yNSw1LzApKv/AABEIAJEAkQMBIgACEQEDEQH/xAAcAAEAAgMBAQEAAAAAAAAAAAAABQYDBAcIAgH/xABEEAACAQMCAwQGBwUFCAMAAAABAgMABBESIQUGMRNBUWEHIjJxgZEUIzNCUnKxYoKSstFDk6Gi0hdjc6PC4ePwFVNU/8QAGwEBAAMBAQEBAAAAAAAAAAAAAAIDBAEFBgf/xAA2EQABAgQDBAcHBAMAAAAAAAABAAIDBBEhEjFBUXGBkQUGEyJhocEUMlKx0eHwM0JTkiND8f/aAAwDAQACEQMRAD8ArNKUr5tftKUpSiJSlKIlKUoiUpSiJSlKIlKUoiUpSiJSlKIlKUoiUpSiJSlKIlKUoiUpSiJSlKIlKUoiUpSiJSlKIlKUoiUpSiJSlKIlKUoiUpW/y/Cr3dujgMrTRKwPQgyKCCPAg0AqaKD34Glx0WhSrJ9HjuJkg7W30tIQfo9vokUAMc6jEuemMZ76+I+XYplEkLyBWid1EunIZJki0llwNJ1g5xtVnZk5LN7WxtMduB1r4DYeSr1KtEXLVvI7xpJKrRSrA7SBdLM5dEYAboO0QAgknS2c7YqF4rww2/Zo+RKUDyIR9mWZtK+/SFb96uGGQKqUOahxHYBnspx/N42rRpSlQWpKUpREpSlESlKURKUpREpSvuCBpGVEBZmIVQOpJOAKLhNLlZLKxeeRYolLuxwqr1P9B5nYVb7nlO14dGr37tLMwylvC2B+8/XHnt5Zq1cP4bDwOxaeQB52ADHvZj7MSnuUHv8AInuAFK4Jy7c8YneeRtKavrJSPlGi9+BjboBjPns7LBQUq46bF86ekPaS6JjwQGZu1cfDYN1/T85j4RGllFc9ilu8rjso0kdy8ZQtqYPnBzp3H4txVZt7ho3WRDhkYMpHcVOQd/MVYuNWNqYJXtzcA20kcP17AiQOZB6qgepgoTjw7vDa4JyOoh+lX5eOIkCOJPtpi2ygA9M9w6nrsN6rcwud3VshTMODAPakm5FCDW9wACSTYjXfTSBk5jnJB1KCDqBWKFTnBHVUHiax2vF3SJ4uqtG0S5+4HdZHxjqSUHXpvU9xPkwtepa2yMjNGHkSRw30fLMPWde7SFbG59cDepmx5HsZbg2aPcSSRLqnmQoI1IIHZ4wdzuO/GOpwcBCiE5+Cg+ek2MBw6YrAWA1NLbr3ratVS5uPSy6RMxkUMGI2UuQMBmdRlmxtqbJ6+NYOKcRe4mknk9qRixx0HgB5AYHwqdHD+H/T5I3lkS1jBUNuzyMDg4KocLnPd90eO1g5I5Fimka7kVvowY/R45NzIAcCR9txt07z5Dc2E95w1r9lKLOy0qztSwtoLWp716DxtfzUDy9yHJcR/SLhxb2wGou/tMPFQeg/aPwBqSiThqoWFszW4JXt55JBJMw6rFEuMnzOkDO+Ola3PfN302cW8babZGC57nOcGQ/sju92e/b9vbAxXZnukMdrbNpt4z/aiM/VRxj72ogMz9N2JO9Wd1tmCtNT+ZLITHigPmHFpcCQxppQaDaXGu4bFmuF4XZXUlvNbTSaSBrMmrGpVbGgFemrHedqmJ/R/Y30Xa8Pl0HwyzJn8LK3rIf/AHBrmvEL1p5Xmf2pGLNjpuc4HkOnwqw+j3g81xdfVPJHGo+ueMkEqcgJkd7b+7BPUCuMiBzsOEEHgVOalYkCD24jua5oFakuaTuO05fJffCeQ3ZpHumEVvCxV3Qhi5U4Kx4zqOdunXbBOQM0nLou4yLSymjYSIsZftMumltbyO/qDfTgLv161Oz845vOytUi+jWqH131dnHpBV5cL1/Ao6nJx7VVfjXpEvLkFNYjQ7FYQVJHmxJPwBxXXCEwU/OarhOn47w6gFgbkgAeLRmTqCbZWzMdxzhsVtiEOJZgcysn2aHp2Sn7xHUt7gMb1FUpWQmpsvoIbS1tHGp2pSlK4rEroXok4CHke7cZEfqR/mYZZveFIH75rntdk9FDL/8AH4HUSyavfsR/lIrVKNDogrovC6fjOhSTsP7iBwP5Tiqp6QuJte8QSzjPqxssS+BdyAzfDIX91vGprny6Nla2/DrQMDKNPqe2wBAwMdWdm3x5+Nc9mu5ILxpT9rHMznV+JZCTkeGRVh496TZrlAiRpCcEF1JaQZGGCsQNGR4b+dSEUHGSaE/JUOkIjTLshtDobBU3oMW07b3Vi5VuHnu1t2MUn0de0uZTHGWkl9hVD6d9GdOvqdDb4NV7n3ict7xD6NEGYRN2cajvb77eW+2e4JnbeojlLmluHzF1QOrrpZCcZwcgg4OCPcepqa4pfXV5rNpYNCJs9rIiMZJc9QZSowp7wOvfmu9oHw8Nb1yURKOlpztS0YcNA4kAAnMkZ7aU0oLaWLiNueEcOOgl7u4ZUaXcsXYE7E7nSAQPMg99fMfDn4bw0QxDN7dtp2O4ZhknV3CNM+t0B3761+Ic18U7OMCxZChUu2hn1aeuAB6mdx3nB2I61Bczeki4ukMAQQKdpACS7eKkkDSD4Y3921WviQ27cqC3PisMCUmo1AQ01diecQNae6CB+0aAeSjeA8updX620bF4gcu421KgGsjwUnYHrhlNdH9IfGDbWqWsAxLP9VGqDdV2U4A8chB+byqu+huAGW5f7wSNR7mZif5B8q+OPcyJFxmSeZWcWyaIUH3m0jck9Bl3bPkOtRh0ZBrliPIK2bD5jpHs6YhCbWnxOtTmSK6WWjNyTb2vZR3tw6zzYCxwKrCPUdILE9RnbbHQ4zjNQ/COUp7u5eCPH1bFXkOdCBWK5+ODhR/U1vpxGS8ujxCZQBGyLGgzh5B9jCuevrYZvAZ6ZAqw813T8KtILS2YiaUl5ZV9tiCuojzZiB7lx31XgYaup3RzP/VtMxMwy2DirFftphaczl8IptrbxVUv+AwdlI9rLLK0UiROHQKHMhYKY8EnqhGDvvV+l4W3DuFi3iKpLIPr5mOEi1Ado5byGEUDcnGB1rW5SCy3Agkhi7SPF1csmoATZ0xrpDadahiTtgNqwARkxvHLabivFXtgzC3hIDfhQKAHbHTWWyo/oDVjWhjcQFzYLDGjPmIohRHUYzvuJoai1MqVvcbQRZavDuAi5gZYn7Dh8Z1TXEgw9yy/e052RegXOBnvbYfo5Lsvokl921z2ChtAZY1ZyraQQcHZm2GQD41J8ywNd3kPCLYaLeEKZdPQDAOT44UjGerPv0rX9IVyHH0SLEdtaKusjo0hXEUI33IG/kCxPs78LGgEkVpbj9ApQ48aI9jWvLcfeItZm0ml3PtTZYALnVKUrAvrkpSlESpzlbm6bh7kx4ZGxrjbOGx0II9lvP5g1F33D5IH0TI0beDgg+8eI8xWvUgXMNRYqmJDhzEPC4BzTyVy41zRw+9btJrWZJT7TQyJ62NhnIwfeVzUG1/aL9nbO3ncTEj+GJU/mqJpUnRS41NOQVEKShwm4Wl1BpidbzUunNE6fY9lB/wIkU/xkFj8WrPY82cQLgRTzu/cu75xv7BBz8qgaz2F12UscuM6HR8dM6WDYz3dK4Ijq5qT5WCWn/GCfEC+9Xmf0t3CRiMwotwuQ7Pqxt/u9iD45P8A2gOKc2yXJK3kMTsNtQUxzJ7nH6MCKRc24XSYs+xgh/Z0xogKjQdLDQWDdxc5BrHxTmkzKAIkUhmbLBHzqLHo6e162579K7DFXOilwu/yXnQJFkJ1WQAPHFcbtQPALByzzM9hP2seGUjS6MdnXOcZHQjx/rVi5g5p4fdEXD2cxlPqklwkblQNiyk6sAjoAcEeVRsXOpDAtEGCkFRrxpwZds6OmmQL7kHw07/mTtYTEY1AypUg+zpSJNHTdD2ZYjxYH7u/A/C3CHV8KKb5YxY4iuhEHIuD6VHClVknvLntIrhowqQlJI4lACRqGVx9WDlVJxlyN8g5O1WDmL0mpOi9jbhZVzpll0M0RI3Mfgf2tunSoy55jjKMQxOe0YJh9RaQ3BKNkaQo7fGpTkhDt62FqlDELLNOa6yThzDg6NDoWZZjPaNfWu9Wbkjm8cPlkaRGkWUAHSRqBUkg+t1zqPfUpB6TdF4ZlgCQNq1xx4DuWx9azYGp9vgCffVFqw8u8jXN7hlXREf7STIU/lHV/ht5iuQ4kWzWLs3JyQLo8xQVFCST+V81Y7T0qotxLK1uFR1X7PR2jMuwZ3IGrbbyx31rXfBr/i8gkEK28GSyB/VXLbs5GMu5/FpxVp4Vy5w7hmGlkiMw+/O6agf2UJ9X4b+dSEvpD4evW4U/lWRv8VU1tDCRSM/hZfNOmmsiY+j5ck0piIcfCw9Sq5Y+hyMY7a4dj3iJVUfNtX6CpiD0W2C9Ukf80jf9OKyj0mcPz9s391L/AKakLHnGzmOI7iInwZtJPwfBq1rJfIU+awx5npY96JjA3FvyAWl/s34f/wDR/wAyX/XSrH2y/iHzFKu7KH8I5Lzvb5z+V39isV9w+OdNEyJIvg4BHv36HzqmcX9ElvJk27vCfwn10+ROR86vdK6+Ex/vBRlp6YljWE8jw05ZLiXE/Rpew5Kosq+MLZP8DYPyBqtXVo8R0yI6N4OpU/IivSVY5oFcaXVWB7mAI+RrG6RafdNF9DA60Rm2isB3WPr6LzZSu8XnIljLu1vGD4x5T+Qioe49Elm3stOnuZSP8yn9aoMlEGVF60PrNKO94OHCvr6Lj9K6jJ6G4/u3Lj8yKf0IrF/sZH/6j/c/+Sq/ZIuz5LWOn5A/7PJ30XM6V1GL0Nx/euXP5UUfqTW8PRlw+3XtJ3kKjqZZAq/NQv610SkTWyrd1hkhZpLtwPrRcgqf4XyRdTrrKCGIbmW4OhQPHfc/LHnVnvedrCy9Xh1tGzj+1ZcKP3j6z/MDzql8Z5iuLxtU8jN4L0Rfcg2+PXzqBbDZma7sua1Q481MCrGdmNrru/qMuJ4KbS64fY/Zqb6cffkGm3U+S76vjnyIqP4vzteXWQ8pVPwReovu23PxJqCpUDFdSgsPBaGSUIOxv7ztrr8tBwASlKVWtqUpSiL8x7qV+0riLovDvTFINriBW/aiYqf4Wzn5irLY+lCxk9p3iPhKh/mXI/xritK1tm4jdarwI/V6Si3DS3cfrVeiLTj9tL9nPC/krqT8s1vA15oIrJHOy+yzL+UkfpV4nzq1eY/qq39kXmPuvSlK85ji046TTf3j/wBaxycQlb2pJD73Y/qal7ePhVI6qv8A5fL7r0TcX0cYzI6IP22A/U1BcQ9IdjDn64SEd0ILZ/eG3zNcMNKrdPO0C1wuq0Fv6kQncAPquicY9L8jZW1iCD8cvrN8EGw+JNUfifGJrltc8jyHu1HYe5RsvwFadKyPjPf7xXvyvR8tK/pMAO3M80pSlVrclKUoiUpSiJSlKIlKUoiUpSiJSlKIlKUoiUpSiJSlKIlKUoiUpSiJSlKIlKUoiUpSiJSlKIlKUoiUpSiJSlKIlKUoiUpSiJSlKIlKUoiUpSiJSlKIv//Z">
            <a:extLst>
              <a:ext uri="{FF2B5EF4-FFF2-40B4-BE49-F238E27FC236}">
                <a16:creationId xmlns:a16="http://schemas.microsoft.com/office/drawing/2014/main" id="{993E0CE3-E7C3-4BB0-AAFD-B9183FDCF6B5}"/>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endParaRPr lang="de-DE" altLang="de-DE" b="0" dirty="0">
              <a:latin typeface="Calibri" panose="020F0502020204030204" pitchFamily="34" charset="0"/>
            </a:endParaRPr>
          </a:p>
        </p:txBody>
      </p:sp>
      <p:sp>
        <p:nvSpPr>
          <p:cNvPr id="71706" name="AutoShape 6" descr="data:image/jpg;base64,/9j/4AAQSkZJRgABAQAAAQABAAD/2wCEAAkGBhMQEBQRERQTFRMVFxUVFBYSFxYeFhQfFhUWFRcVHhUYGycqGRokHBUZHzsgIycpLC4tFR4xNTMqNSYuLCkBCQoKDgwOGg8PGTIkHyItLDIwLCwtLCwqLSksNTEqNTUsLTU0NTMsKi01MS0sLS01KiwtNTQtKS0yNSw1LzApKv/AABEIAJEAkQMBIgACEQEDEQH/xAAcAAEAAgMBAQEAAAAAAAAAAAAABQYDBAcIAgH/xABEEAACAQMCAwQGBwUFCAMAAAABAgMABBESIQUGMRNBUWEHIjJxgZEUIzNCUnKxYoKSstFDk6Gi0hdjc6PC4ePwFVNU/8QAGwEBAAMBAQEBAAAAAAAAAAAAAAIDBAEFBgf/xAA2EQABAgQDBAcHBAMAAAAAAAABAAIDBBEhEjFBUXGBkQUGEyJhocEUMlKx0eHwM0JTkiND8f/aAAwDAQACEQMRAD8ArNKUr5tftKUpSiJSlKIlKUoiUpSiJSlKIlKUoiUpSiJSlKIlKUoiUpSiJSlKIlKUoiUpSiJSlKIlKUoiUpSiJSlKIlKUoiUpSiJSlKIlKUoiUpW/y/Cr3dujgMrTRKwPQgyKCCPAg0AqaKD34Glx0WhSrJ9HjuJkg7W30tIQfo9vokUAMc6jEuemMZ76+I+XYplEkLyBWid1EunIZJki0llwNJ1g5xtVnZk5LN7WxtMduB1r4DYeSr1KtEXLVvI7xpJKrRSrA7SBdLM5dEYAboO0QAgknS2c7YqF4rww2/Zo+RKUDyIR9mWZtK+/SFb96uGGQKqUOahxHYBnspx/N42rRpSlQWpKUpREpSlESlKURKUpREpSvuCBpGVEBZmIVQOpJOAKLhNLlZLKxeeRYolLuxwqr1P9B5nYVb7nlO14dGr37tLMwylvC2B+8/XHnt5Zq1cP4bDwOxaeQB52ADHvZj7MSnuUHv8AInuAFK4Jy7c8YneeRtKavrJSPlGi9+BjboBjPns7LBQUq46bF86ekPaS6JjwQGZu1cfDYN1/T85j4RGllFc9ilu8rjso0kdy8ZQtqYPnBzp3H4txVZt7ho3WRDhkYMpHcVOQd/MVYuNWNqYJXtzcA20kcP17AiQOZB6qgepgoTjw7vDa4JyOoh+lX5eOIkCOJPtpi2ygA9M9w6nrsN6rcwud3VshTMODAPakm5FCDW9wACSTYjXfTSBk5jnJB1KCDqBWKFTnBHVUHiax2vF3SJ4uqtG0S5+4HdZHxjqSUHXpvU9xPkwtepa2yMjNGHkSRw30fLMPWde7SFbG59cDepmx5HsZbg2aPcSSRLqnmQoI1IIHZ4wdzuO/GOpwcBCiE5+Cg+ek2MBw6YrAWA1NLbr3ratVS5uPSy6RMxkUMGI2UuQMBmdRlmxtqbJ6+NYOKcRe4mknk9qRixx0HgB5AYHwqdHD+H/T5I3lkS1jBUNuzyMDg4KocLnPd90eO1g5I5Fimka7kVvowY/R45NzIAcCR9txt07z5Dc2E95w1r9lKLOy0qztSwtoLWp716DxtfzUDy9yHJcR/SLhxb2wGou/tMPFQeg/aPwBqSiThqoWFszW4JXt55JBJMw6rFEuMnzOkDO+Ola3PfN302cW8babZGC57nOcGQ/sju92e/b9vbAxXZnukMdrbNpt4z/aiM/VRxj72ogMz9N2JO9Wd1tmCtNT+ZLITHigPmHFpcCQxppQaDaXGu4bFmuF4XZXUlvNbTSaSBrMmrGpVbGgFemrHedqmJ/R/Y30Xa8Pl0HwyzJn8LK3rIf/AHBrmvEL1p5Xmf2pGLNjpuc4HkOnwqw+j3g81xdfVPJHGo+ueMkEqcgJkd7b+7BPUCuMiBzsOEEHgVOalYkCD24jua5oFakuaTuO05fJffCeQ3ZpHumEVvCxV3Qhi5U4Kx4zqOdunXbBOQM0nLou4yLSymjYSIsZftMumltbyO/qDfTgLv161Oz845vOytUi+jWqH131dnHpBV5cL1/Ao6nJx7VVfjXpEvLkFNYjQ7FYQVJHmxJPwBxXXCEwU/OarhOn47w6gFgbkgAeLRmTqCbZWzMdxzhsVtiEOJZgcysn2aHp2Sn7xHUt7gMb1FUpWQmpsvoIbS1tHGp2pSlK4rEroXok4CHke7cZEfqR/mYZZveFIH75rntdk9FDL/8AH4HUSyavfsR/lIrVKNDogrovC6fjOhSTsP7iBwP5Tiqp6QuJte8QSzjPqxssS+BdyAzfDIX91vGprny6Nla2/DrQMDKNPqe2wBAwMdWdm3x5+Nc9mu5ILxpT9rHMznV+JZCTkeGRVh496TZrlAiRpCcEF1JaQZGGCsQNGR4b+dSEUHGSaE/JUOkIjTLshtDobBU3oMW07b3Vi5VuHnu1t2MUn0de0uZTHGWkl9hVD6d9GdOvqdDb4NV7n3ict7xD6NEGYRN2cajvb77eW+2e4JnbeojlLmluHzF1QOrrpZCcZwcgg4OCPcepqa4pfXV5rNpYNCJs9rIiMZJc9QZSowp7wOvfmu9oHw8Nb1yURKOlpztS0YcNA4kAAnMkZ7aU0oLaWLiNueEcOOgl7u4ZUaXcsXYE7E7nSAQPMg99fMfDn4bw0QxDN7dtp2O4ZhknV3CNM+t0B3761+Ic18U7OMCxZChUu2hn1aeuAB6mdx3nB2I61Bczeki4ukMAQQKdpACS7eKkkDSD4Y3921WviQ27cqC3PisMCUmo1AQ01diecQNae6CB+0aAeSjeA8updX620bF4gcu421KgGsjwUnYHrhlNdH9IfGDbWqWsAxLP9VGqDdV2U4A8chB+byqu+huAGW5f7wSNR7mZif5B8q+OPcyJFxmSeZWcWyaIUH3m0jck9Bl3bPkOtRh0ZBrliPIK2bD5jpHs6YhCbWnxOtTmSK6WWjNyTb2vZR3tw6zzYCxwKrCPUdILE9RnbbHQ4zjNQ/COUp7u5eCPH1bFXkOdCBWK5+ODhR/U1vpxGS8ujxCZQBGyLGgzh5B9jCuevrYZvAZ6ZAqw813T8KtILS2YiaUl5ZV9tiCuojzZiB7lx31XgYaup3RzP/VtMxMwy2DirFftphaczl8IptrbxVUv+AwdlI9rLLK0UiROHQKHMhYKY8EnqhGDvvV+l4W3DuFi3iKpLIPr5mOEi1Ado5byGEUDcnGB1rW5SCy3Agkhi7SPF1csmoATZ0xrpDadahiTtgNqwARkxvHLabivFXtgzC3hIDfhQKAHbHTWWyo/oDVjWhjcQFzYLDGjPmIohRHUYzvuJoai1MqVvcbQRZavDuAi5gZYn7Dh8Z1TXEgw9yy/e052RegXOBnvbYfo5Lsvokl921z2ChtAZY1ZyraQQcHZm2GQD41J8ywNd3kPCLYaLeEKZdPQDAOT44UjGerPv0rX9IVyHH0SLEdtaKusjo0hXEUI33IG/kCxPs78LGgEkVpbj9ApQ48aI9jWvLcfeItZm0ml3PtTZYALnVKUrAvrkpSlESpzlbm6bh7kx4ZGxrjbOGx0II9lvP5g1F33D5IH0TI0beDgg+8eI8xWvUgXMNRYqmJDhzEPC4BzTyVy41zRw+9btJrWZJT7TQyJ62NhnIwfeVzUG1/aL9nbO3ncTEj+GJU/mqJpUnRS41NOQVEKShwm4Wl1BpidbzUunNE6fY9lB/wIkU/xkFj8WrPY82cQLgRTzu/cu75xv7BBz8qgaz2F12UscuM6HR8dM6WDYz3dK4Ijq5qT5WCWn/GCfEC+9Xmf0t3CRiMwotwuQ7Pqxt/u9iD45P8A2gOKc2yXJK3kMTsNtQUxzJ7nH6MCKRc24XSYs+xgh/Z0xogKjQdLDQWDdxc5BrHxTmkzKAIkUhmbLBHzqLHo6e162579K7DFXOilwu/yXnQJFkJ1WQAPHFcbtQPALByzzM9hP2seGUjS6MdnXOcZHQjx/rVi5g5p4fdEXD2cxlPqklwkblQNiyk6sAjoAcEeVRsXOpDAtEGCkFRrxpwZds6OmmQL7kHw07/mTtYTEY1AypUg+zpSJNHTdD2ZYjxYH7u/A/C3CHV8KKb5YxY4iuhEHIuD6VHClVknvLntIrhowqQlJI4lACRqGVx9WDlVJxlyN8g5O1WDmL0mpOi9jbhZVzpll0M0RI3Mfgf2tunSoy55jjKMQxOe0YJh9RaQ3BKNkaQo7fGpTkhDt62FqlDELLNOa6yThzDg6NDoWZZjPaNfWu9Wbkjm8cPlkaRGkWUAHSRqBUkg+t1zqPfUpB6TdF4ZlgCQNq1xx4DuWx9azYGp9vgCffVFqw8u8jXN7hlXREf7STIU/lHV/ht5iuQ4kWzWLs3JyQLo8xQVFCST+V81Y7T0qotxLK1uFR1X7PR2jMuwZ3IGrbbyx31rXfBr/i8gkEK28GSyB/VXLbs5GMu5/FpxVp4Vy5w7hmGlkiMw+/O6agf2UJ9X4b+dSEvpD4evW4U/lWRv8VU1tDCRSM/hZfNOmmsiY+j5ck0piIcfCw9Sq5Y+hyMY7a4dj3iJVUfNtX6CpiD0W2C9Ukf80jf9OKyj0mcPz9s391L/AKakLHnGzmOI7iInwZtJPwfBq1rJfIU+awx5npY96JjA3FvyAWl/s34f/wDR/wAyX/XSrH2y/iHzFKu7KH8I5Lzvb5z+V39isV9w+OdNEyJIvg4BHv36HzqmcX9ElvJk27vCfwn10+ROR86vdK6+Ex/vBRlp6YljWE8jw05ZLiXE/Rpew5Kosq+MLZP8DYPyBqtXVo8R0yI6N4OpU/IivSVY5oFcaXVWB7mAI+RrG6RafdNF9DA60Rm2isB3WPr6LzZSu8XnIljLu1vGD4x5T+Qioe49Elm3stOnuZSP8yn9aoMlEGVF60PrNKO94OHCvr6Lj9K6jJ6G4/u3Lj8yKf0IrF/sZH/6j/c/+Sq/ZIuz5LWOn5A/7PJ30XM6V1GL0Nx/euXP5UUfqTW8PRlw+3XtJ3kKjqZZAq/NQv610SkTWyrd1hkhZpLtwPrRcgqf4XyRdTrrKCGIbmW4OhQPHfc/LHnVnvedrCy9Xh1tGzj+1ZcKP3j6z/MDzql8Z5iuLxtU8jN4L0Rfcg2+PXzqBbDZma7sua1Q481MCrGdmNrru/qMuJ4KbS64fY/Zqb6cffkGm3U+S76vjnyIqP4vzteXWQ8pVPwReovu23PxJqCpUDFdSgsPBaGSUIOxv7ztrr8tBwASlKVWtqUpSiL8x7qV+0riLovDvTFINriBW/aiYqf4Wzn5irLY+lCxk9p3iPhKh/mXI/xritK1tm4jdarwI/V6Si3DS3cfrVeiLTj9tL9nPC/krqT8s1vA15oIrJHOy+yzL+UkfpV4nzq1eY/qq39kXmPuvSlK85ji046TTf3j/wBaxycQlb2pJD73Y/qal7ePhVI6qv8A5fL7r0TcX0cYzI6IP22A/U1BcQ9IdjDn64SEd0ILZ/eG3zNcMNKrdPO0C1wuq0Fv6kQncAPquicY9L8jZW1iCD8cvrN8EGw+JNUfifGJrltc8jyHu1HYe5RsvwFadKyPjPf7xXvyvR8tK/pMAO3M80pSlVrclKUoiUpSiJSlKIlKUoiUpSiJSlKIlKUoiUpSiJSlKIlKUoiUpSiJSlKIlKUoiUpSiJSlKIlKUoiUpSiJSlKIlKUoiUpSiJSlKIlKUoiUpSiJSlKIv//Z">
            <a:extLst>
              <a:ext uri="{FF2B5EF4-FFF2-40B4-BE49-F238E27FC236}">
                <a16:creationId xmlns:a16="http://schemas.microsoft.com/office/drawing/2014/main" id="{6F370FAF-E857-4924-A3D3-7DB86D5CE1A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endParaRPr lang="de-DE" altLang="de-DE" b="0" dirty="0">
              <a:latin typeface="Calibri" panose="020F0502020204030204" pitchFamily="34" charset="0"/>
            </a:endParaRPr>
          </a:p>
        </p:txBody>
      </p:sp>
      <p:pic>
        <p:nvPicPr>
          <p:cNvPr id="71707" name="Picture 7">
            <a:extLst>
              <a:ext uri="{FF2B5EF4-FFF2-40B4-BE49-F238E27FC236}">
                <a16:creationId xmlns:a16="http://schemas.microsoft.com/office/drawing/2014/main" id="{E2AA5E08-9782-4888-9791-1199F98A5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2997200"/>
            <a:ext cx="869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8" name="Picture 9" descr="http://ffe.tpucdn.com/forums/customavatars/avatar63592_1.gif">
            <a:extLst>
              <a:ext uri="{FF2B5EF4-FFF2-40B4-BE49-F238E27FC236}">
                <a16:creationId xmlns:a16="http://schemas.microsoft.com/office/drawing/2014/main" id="{66848826-5822-4955-960C-F251E4E924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3389" y="2892425"/>
            <a:ext cx="89693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9" name="Picture 11" descr="http://www.islaremota.com/forum/image.php?u=1966&amp;dateline=1231720139">
            <a:extLst>
              <a:ext uri="{FF2B5EF4-FFF2-40B4-BE49-F238E27FC236}">
                <a16:creationId xmlns:a16="http://schemas.microsoft.com/office/drawing/2014/main" id="{022E25CC-40C7-4868-83E5-42AEFD87CC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5838" y="2892425"/>
            <a:ext cx="874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0" name="Picture 13" descr="http://queensberry-rules.com/images/stories/snuggle.jpg">
            <a:extLst>
              <a:ext uri="{FF2B5EF4-FFF2-40B4-BE49-F238E27FC236}">
                <a16:creationId xmlns:a16="http://schemas.microsoft.com/office/drawing/2014/main" id="{BFC6E504-693F-4F2F-98CA-39B12B4FB7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326" y="2892425"/>
            <a:ext cx="8985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1" name="Picture 14">
            <a:extLst>
              <a:ext uri="{FF2B5EF4-FFF2-40B4-BE49-F238E27FC236}">
                <a16:creationId xmlns:a16="http://schemas.microsoft.com/office/drawing/2014/main" id="{1FC91C36-CE47-4860-BCAA-3AD4315022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3701" y="4221163"/>
            <a:ext cx="1323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2" name="Picture 15">
            <a:extLst>
              <a:ext uri="{FF2B5EF4-FFF2-40B4-BE49-F238E27FC236}">
                <a16:creationId xmlns:a16="http://schemas.microsoft.com/office/drawing/2014/main" id="{9BE97408-BFD5-4D5C-84AA-A1114CA7E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700" y="4868864"/>
            <a:ext cx="26479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3" name="Picture 16">
            <a:extLst>
              <a:ext uri="{FF2B5EF4-FFF2-40B4-BE49-F238E27FC236}">
                <a16:creationId xmlns:a16="http://schemas.microsoft.com/office/drawing/2014/main" id="{435454CE-34F0-4C98-9ADF-98DD3106F4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700" y="5300663"/>
            <a:ext cx="2647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4" name="Picture 17">
            <a:extLst>
              <a:ext uri="{FF2B5EF4-FFF2-40B4-BE49-F238E27FC236}">
                <a16:creationId xmlns:a16="http://schemas.microsoft.com/office/drawing/2014/main" id="{30B8F9D6-1EB2-4A26-AFDD-8F6EBB9CC2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3701" y="5661025"/>
            <a:ext cx="254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5" name="Picture 18">
            <a:extLst>
              <a:ext uri="{FF2B5EF4-FFF2-40B4-BE49-F238E27FC236}">
                <a16:creationId xmlns:a16="http://schemas.microsoft.com/office/drawing/2014/main" id="{5C902D8E-D607-4CDC-A856-A1319C9A29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0239" y="4652964"/>
            <a:ext cx="1685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8E9E2FBF-BB48-47F3-9435-34329A7FFCC8}"/>
              </a:ext>
            </a:extLst>
          </p:cNvPr>
          <p:cNvSpPr>
            <a:spLocks noGrp="1" noChangeArrowheads="1"/>
          </p:cNvSpPr>
          <p:nvPr>
            <p:ph type="title"/>
          </p:nvPr>
        </p:nvSpPr>
        <p:spPr>
          <a:xfrm>
            <a:off x="968188" y="328613"/>
            <a:ext cx="9375963" cy="868362"/>
          </a:xfrm>
        </p:spPr>
        <p:txBody>
          <a:bodyPr/>
          <a:lstStyle/>
          <a:p>
            <a:pPr eaLnBrk="1" hangingPunct="1"/>
            <a:r>
              <a:rPr lang="en-US" altLang="de-DE" dirty="0"/>
              <a:t>Local Product &amp; Branding Strategies</a:t>
            </a:r>
          </a:p>
        </p:txBody>
      </p:sp>
      <p:sp>
        <p:nvSpPr>
          <p:cNvPr id="2235395" name="Rectangle 3">
            <a:extLst>
              <a:ext uri="{FF2B5EF4-FFF2-40B4-BE49-F238E27FC236}">
                <a16:creationId xmlns:a16="http://schemas.microsoft.com/office/drawing/2014/main" id="{ECFDD582-E93D-4986-817C-2DCB30BAC6BE}"/>
              </a:ext>
            </a:extLst>
          </p:cNvPr>
          <p:cNvSpPr>
            <a:spLocks noGrp="1" noChangeArrowheads="1"/>
          </p:cNvSpPr>
          <p:nvPr>
            <p:ph idx="1"/>
          </p:nvPr>
        </p:nvSpPr>
        <p:spPr/>
        <p:txBody>
          <a:bodyPr/>
          <a:lstStyle/>
          <a:p>
            <a:pPr eaLnBrk="1" hangingPunct="1"/>
            <a:r>
              <a:rPr lang="en-US" altLang="de-DE" dirty="0"/>
              <a:t>Local Branding</a:t>
            </a:r>
          </a:p>
          <a:p>
            <a:pPr lvl="1" eaLnBrk="1" hangingPunct="1"/>
            <a:r>
              <a:rPr lang="en-US" altLang="de-DE" dirty="0" err="1"/>
              <a:t>Interbrew</a:t>
            </a:r>
            <a:r>
              <a:rPr lang="en-US" altLang="de-DE" dirty="0"/>
              <a:t> has a portfolio of 200 local and regional brands across the globe </a:t>
            </a:r>
          </a:p>
          <a:p>
            <a:pPr lvl="1" eaLnBrk="1" hangingPunct="1"/>
            <a:r>
              <a:rPr lang="en-US" altLang="de-DE" dirty="0"/>
              <a:t>Coca Cola in India: </a:t>
            </a:r>
            <a:r>
              <a:rPr lang="en-US" altLang="de-DE" dirty="0" err="1"/>
              <a:t>Thums</a:t>
            </a:r>
            <a:r>
              <a:rPr lang="en-US" altLang="de-DE" dirty="0"/>
              <a:t> Up</a:t>
            </a:r>
          </a:p>
          <a:p>
            <a:pPr eaLnBrk="1" hangingPunct="1"/>
            <a:r>
              <a:rPr lang="en-US" altLang="de-DE" dirty="0"/>
              <a:t>Reasons for Local Brands</a:t>
            </a:r>
          </a:p>
          <a:p>
            <a:pPr lvl="1" eaLnBrk="1" hangingPunct="1"/>
            <a:r>
              <a:rPr lang="en-US" altLang="de-DE" dirty="0"/>
              <a:t>Acquisition of established local brands (Chinese brands account for 80% of Danone's sales in China)</a:t>
            </a:r>
          </a:p>
          <a:p>
            <a:pPr lvl="1" eaLnBrk="1" hangingPunct="1"/>
            <a:r>
              <a:rPr lang="en-US" altLang="de-DE" dirty="0"/>
              <a:t>Name already used (Merck Germany vs. USA)</a:t>
            </a:r>
          </a:p>
          <a:p>
            <a:pPr lvl="1" eaLnBrk="1" hangingPunct="1"/>
            <a:r>
              <a:rPr lang="en-US" altLang="de-DE" dirty="0"/>
              <a:t>Negative image of home country (Mecca Cola in France)</a:t>
            </a:r>
          </a:p>
          <a:p>
            <a:pPr lvl="1" eaLnBrk="1" hangingPunct="1"/>
            <a:r>
              <a:rPr lang="en-US" altLang="de-DE" dirty="0"/>
              <a:t>Cultural barriers</a:t>
            </a:r>
          </a:p>
          <a:p>
            <a:pPr eaLnBrk="1" hangingPunct="1"/>
            <a:endParaRPr lang="en-US" altLang="de-DE"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5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353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35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353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353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353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353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35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53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0275" name="Rectangle 3">
            <a:extLst>
              <a:ext uri="{FF2B5EF4-FFF2-40B4-BE49-F238E27FC236}">
                <a16:creationId xmlns:a16="http://schemas.microsoft.com/office/drawing/2014/main" id="{950626C6-8A21-4089-B9D0-2EF78AEF8946}"/>
              </a:ext>
            </a:extLst>
          </p:cNvPr>
          <p:cNvSpPr>
            <a:spLocks noGrp="1" noChangeArrowheads="1"/>
          </p:cNvSpPr>
          <p:nvPr>
            <p:ph type="body" sz="quarter" idx="4294967295"/>
          </p:nvPr>
        </p:nvSpPr>
        <p:spPr>
          <a:xfrm>
            <a:off x="853441" y="2514601"/>
            <a:ext cx="9316086" cy="3654425"/>
          </a:xfrm>
        </p:spPr>
        <p:txBody>
          <a:bodyPr vert="horz" lIns="92075" tIns="46038" rIns="92075" bIns="46038" rtlCol="0">
            <a:normAutofit lnSpcReduction="10000"/>
          </a:bodyPr>
          <a:lstStyle/>
          <a:p>
            <a:pPr marL="0" indent="0">
              <a:lnSpc>
                <a:spcPct val="120000"/>
              </a:lnSpc>
              <a:spcBef>
                <a:spcPct val="45000"/>
              </a:spcBef>
              <a:buNone/>
              <a:defRPr/>
            </a:pPr>
            <a:r>
              <a:rPr b="1" dirty="0"/>
              <a:t>Advantages</a:t>
            </a:r>
            <a:r>
              <a:rPr dirty="0"/>
              <a:t>:</a:t>
            </a:r>
          </a:p>
          <a:p>
            <a:pPr lvl="1" eaLnBrk="1" hangingPunct="1">
              <a:lnSpc>
                <a:spcPct val="120000"/>
              </a:lnSpc>
              <a:spcBef>
                <a:spcPct val="45000"/>
              </a:spcBef>
              <a:defRPr/>
            </a:pPr>
            <a:r>
              <a:rPr dirty="0"/>
              <a:t>The development costs for products launched under the global brand name can be spread over large volumes</a:t>
            </a:r>
          </a:p>
          <a:p>
            <a:pPr lvl="1" eaLnBrk="1" hangingPunct="1">
              <a:lnSpc>
                <a:spcPct val="120000"/>
              </a:lnSpc>
              <a:spcBef>
                <a:spcPct val="45000"/>
              </a:spcBef>
              <a:defRPr/>
            </a:pPr>
            <a:r>
              <a:rPr dirty="0"/>
              <a:t>A global brand has much more visibility than a local brand</a:t>
            </a:r>
          </a:p>
          <a:p>
            <a:pPr lvl="1" eaLnBrk="1" hangingPunct="1">
              <a:lnSpc>
                <a:spcPct val="120000"/>
              </a:lnSpc>
              <a:spcBef>
                <a:spcPct val="45000"/>
              </a:spcBef>
              <a:defRPr/>
            </a:pPr>
            <a:r>
              <a:rPr dirty="0"/>
              <a:t>The fact of being global adds to the image of a brand country</a:t>
            </a:r>
          </a:p>
          <a:p>
            <a:pPr lvl="1" eaLnBrk="1" hangingPunct="1">
              <a:lnSpc>
                <a:spcPct val="120000"/>
              </a:lnSpc>
              <a:spcBef>
                <a:spcPct val="45000"/>
              </a:spcBef>
              <a:defRPr/>
            </a:pPr>
            <a:r>
              <a:rPr dirty="0"/>
              <a:t>Global brands are also able to leverage the country association for the product</a:t>
            </a:r>
          </a:p>
        </p:txBody>
      </p:sp>
      <p:sp>
        <p:nvSpPr>
          <p:cNvPr id="2" name="Text Placeholder 1">
            <a:extLst>
              <a:ext uri="{FF2B5EF4-FFF2-40B4-BE49-F238E27FC236}">
                <a16:creationId xmlns:a16="http://schemas.microsoft.com/office/drawing/2014/main" id="{CEB9D680-2578-4B8B-A59B-EAC735F2BD71}"/>
              </a:ext>
            </a:extLst>
          </p:cNvPr>
          <p:cNvSpPr>
            <a:spLocks noGrp="1"/>
          </p:cNvSpPr>
          <p:nvPr>
            <p:ph type="body" sz="quarter" idx="4294967295"/>
          </p:nvPr>
        </p:nvSpPr>
        <p:spPr>
          <a:xfrm>
            <a:off x="853441" y="1600200"/>
            <a:ext cx="9316086" cy="693738"/>
          </a:xfrm>
        </p:spPr>
        <p:txBody>
          <a:bodyPr>
            <a:normAutofit fontScale="85000" lnSpcReduction="20000"/>
          </a:bodyPr>
          <a:lstStyle/>
          <a:p>
            <a:pPr>
              <a:lnSpc>
                <a:spcPct val="100000"/>
              </a:lnSpc>
              <a:defRPr/>
            </a:pPr>
            <a:r>
              <a:rPr dirty="0"/>
              <a:t>A truly global brand is one that has a consistent identity with consumers across the world</a:t>
            </a:r>
            <a:endParaRPr lang="de-DE" dirty="0"/>
          </a:p>
        </p:txBody>
      </p:sp>
      <p:sp>
        <p:nvSpPr>
          <p:cNvPr id="73731" name="Rectangle 2">
            <a:extLst>
              <a:ext uri="{FF2B5EF4-FFF2-40B4-BE49-F238E27FC236}">
                <a16:creationId xmlns:a16="http://schemas.microsoft.com/office/drawing/2014/main" id="{CB6AA8B9-D341-4665-8FCA-6B0F3F824EA4}"/>
              </a:ext>
            </a:extLst>
          </p:cNvPr>
          <p:cNvSpPr>
            <a:spLocks noGrp="1" noChangeArrowheads="1"/>
          </p:cNvSpPr>
          <p:nvPr>
            <p:ph type="title"/>
          </p:nvPr>
        </p:nvSpPr>
        <p:spPr>
          <a:xfrm>
            <a:off x="853441" y="434975"/>
            <a:ext cx="9563734" cy="762000"/>
          </a:xfrm>
        </p:spPr>
        <p:txBody>
          <a:bodyPr/>
          <a:lstStyle/>
          <a:p>
            <a:pPr eaLnBrk="1" hangingPunct="1"/>
            <a:r>
              <a:rPr lang="en-US" altLang="de-DE" dirty="0"/>
              <a:t>Global Brands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0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30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302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30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6A29FDF6-3CB8-4B86-987D-08021B60CC18}"/>
              </a:ext>
            </a:extLst>
          </p:cNvPr>
          <p:cNvSpPr>
            <a:spLocks noGrp="1" noChangeArrowheads="1"/>
          </p:cNvSpPr>
          <p:nvPr>
            <p:ph type="title"/>
          </p:nvPr>
        </p:nvSpPr>
        <p:spPr>
          <a:xfrm>
            <a:off x="1102784" y="328613"/>
            <a:ext cx="9241367" cy="868362"/>
          </a:xfrm>
        </p:spPr>
        <p:txBody>
          <a:bodyPr/>
          <a:lstStyle/>
          <a:p>
            <a:pPr eaLnBrk="1" hangingPunct="1"/>
            <a:r>
              <a:rPr lang="en-US" altLang="de-DE" dirty="0"/>
              <a:t>Country of Origin as Brand Element </a:t>
            </a:r>
          </a:p>
        </p:txBody>
      </p:sp>
      <p:sp>
        <p:nvSpPr>
          <p:cNvPr id="74754" name="Rectangle 3">
            <a:extLst>
              <a:ext uri="{FF2B5EF4-FFF2-40B4-BE49-F238E27FC236}">
                <a16:creationId xmlns:a16="http://schemas.microsoft.com/office/drawing/2014/main" id="{EE996D39-7662-405E-970E-2B51C19BAAD0}"/>
              </a:ext>
            </a:extLst>
          </p:cNvPr>
          <p:cNvSpPr>
            <a:spLocks noGrp="1" noChangeArrowheads="1"/>
          </p:cNvSpPr>
          <p:nvPr>
            <p:ph idx="1"/>
          </p:nvPr>
        </p:nvSpPr>
        <p:spPr/>
        <p:txBody>
          <a:bodyPr/>
          <a:lstStyle/>
          <a:p>
            <a:pPr marL="0" indent="0">
              <a:spcBef>
                <a:spcPct val="50000"/>
              </a:spcBef>
              <a:buNone/>
            </a:pPr>
            <a:r>
              <a:rPr lang="en-US" altLang="de-DE" dirty="0"/>
              <a:t>Perceptions about and attitudes toward particular countries often extend to products and brands known to originate in those countries. e.g.:</a:t>
            </a:r>
          </a:p>
          <a:p>
            <a:pPr lvl="1" eaLnBrk="1" hangingPunct="1">
              <a:spcBef>
                <a:spcPct val="50000"/>
              </a:spcBef>
            </a:pPr>
            <a:r>
              <a:rPr lang="en-US" altLang="de-DE" dirty="0"/>
              <a:t>Germany</a:t>
            </a:r>
          </a:p>
          <a:p>
            <a:pPr lvl="1" eaLnBrk="1" hangingPunct="1">
              <a:spcBef>
                <a:spcPct val="50000"/>
              </a:spcBef>
            </a:pPr>
            <a:r>
              <a:rPr lang="en-US" altLang="de-DE" dirty="0"/>
              <a:t>France</a:t>
            </a:r>
          </a:p>
          <a:p>
            <a:pPr lvl="1" eaLnBrk="1" hangingPunct="1">
              <a:spcBef>
                <a:spcPct val="50000"/>
              </a:spcBef>
            </a:pPr>
            <a:r>
              <a:rPr lang="en-US" altLang="de-DE" dirty="0"/>
              <a:t>Italy</a:t>
            </a:r>
          </a:p>
          <a:p>
            <a:pPr lvl="1" eaLnBrk="1" hangingPunct="1">
              <a:spcBef>
                <a:spcPct val="50000"/>
              </a:spcBef>
            </a:pPr>
            <a:r>
              <a:rPr lang="en-US" altLang="de-DE" dirty="0"/>
              <a:t>Japan</a:t>
            </a:r>
          </a:p>
          <a:p>
            <a:pPr lvl="1" eaLnBrk="1" hangingPunct="1">
              <a:spcBef>
                <a:spcPct val="50000"/>
              </a:spcBef>
            </a:pPr>
            <a:endParaRPr lang="en-US" altLang="de-DE"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5F5CC77D-ED65-4FAF-A984-BADB019E9727}"/>
              </a:ext>
            </a:extLst>
          </p:cNvPr>
          <p:cNvSpPr>
            <a:spLocks noGrp="1" noChangeArrowheads="1"/>
          </p:cNvSpPr>
          <p:nvPr>
            <p:ph type="title"/>
          </p:nvPr>
        </p:nvSpPr>
        <p:spPr>
          <a:xfrm>
            <a:off x="1102784" y="328613"/>
            <a:ext cx="9241367" cy="868362"/>
          </a:xfrm>
        </p:spPr>
        <p:txBody>
          <a:bodyPr/>
          <a:lstStyle/>
          <a:p>
            <a:pPr eaLnBrk="1" hangingPunct="1"/>
            <a:r>
              <a:rPr lang="en-US" altLang="de-DE" dirty="0"/>
              <a:t>International Brand Equity</a:t>
            </a:r>
            <a:endParaRPr lang="de-DE" altLang="de-DE" dirty="0"/>
          </a:p>
        </p:txBody>
      </p:sp>
      <p:sp>
        <p:nvSpPr>
          <p:cNvPr id="75778" name="Rectangle 3">
            <a:extLst>
              <a:ext uri="{FF2B5EF4-FFF2-40B4-BE49-F238E27FC236}">
                <a16:creationId xmlns:a16="http://schemas.microsoft.com/office/drawing/2014/main" id="{56047841-581D-41AF-A8AE-379AAED8E7AD}"/>
              </a:ext>
            </a:extLst>
          </p:cNvPr>
          <p:cNvSpPr>
            <a:spLocks noGrp="1" noChangeArrowheads="1"/>
          </p:cNvSpPr>
          <p:nvPr>
            <p:ph idx="1"/>
          </p:nvPr>
        </p:nvSpPr>
        <p:spPr/>
        <p:txBody>
          <a:bodyPr/>
          <a:lstStyle/>
          <a:p>
            <a:pPr eaLnBrk="1" hangingPunct="1"/>
            <a:r>
              <a:rPr lang="en-US" altLang="de-DE" dirty="0"/>
              <a:t>The value of a global brand (brand equity) usually varies a great deal from country to country</a:t>
            </a:r>
          </a:p>
          <a:p>
            <a:pPr eaLnBrk="1" hangingPunct="1"/>
            <a:r>
              <a:rPr lang="en-US" altLang="de-DE" dirty="0"/>
              <a:t>Inter-country gaps in brand equity may be due to following factors:</a:t>
            </a:r>
          </a:p>
          <a:p>
            <a:pPr lvl="2" eaLnBrk="1" hangingPunct="1"/>
            <a:r>
              <a:rPr lang="en-US" altLang="de-DE" dirty="0"/>
              <a:t>History</a:t>
            </a:r>
          </a:p>
          <a:p>
            <a:pPr lvl="2" eaLnBrk="1" hangingPunct="1"/>
            <a:r>
              <a:rPr lang="en-US" altLang="de-DE" dirty="0"/>
              <a:t>Competitive climate</a:t>
            </a:r>
          </a:p>
          <a:p>
            <a:pPr lvl="2" eaLnBrk="1" hangingPunct="1"/>
            <a:r>
              <a:rPr lang="en-US" altLang="de-DE" dirty="0"/>
              <a:t>Marketing support</a:t>
            </a:r>
          </a:p>
          <a:p>
            <a:pPr lvl="2" eaLnBrk="1" hangingPunct="1"/>
            <a:r>
              <a:rPr lang="en-US" altLang="de-DE" dirty="0"/>
              <a:t>Cultural receptivity to brands</a:t>
            </a:r>
          </a:p>
          <a:p>
            <a:pPr lvl="2" eaLnBrk="1" hangingPunct="1"/>
            <a:r>
              <a:rPr lang="en-US" altLang="de-DE" dirty="0"/>
              <a:t>Product category penetration</a:t>
            </a:r>
          </a:p>
          <a:p>
            <a:pPr eaLnBrk="1" hangingPunct="1"/>
            <a:endParaRPr lang="de-DE" altLang="de-DE"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DB652DB6-9F40-4315-92A0-B8F2592F65F3}"/>
              </a:ext>
            </a:extLst>
          </p:cNvPr>
          <p:cNvSpPr>
            <a:spLocks noGrp="1" noChangeArrowheads="1"/>
          </p:cNvSpPr>
          <p:nvPr>
            <p:ph type="title"/>
          </p:nvPr>
        </p:nvSpPr>
        <p:spPr>
          <a:xfrm>
            <a:off x="960120" y="605687"/>
            <a:ext cx="9936413" cy="868362"/>
          </a:xfrm>
        </p:spPr>
        <p:txBody>
          <a:bodyPr>
            <a:normAutofit fontScale="90000"/>
          </a:bodyPr>
          <a:lstStyle/>
          <a:p>
            <a:pPr eaLnBrk="1" hangingPunct="1"/>
            <a:r>
              <a:rPr lang="en-US" altLang="de-DE" dirty="0"/>
              <a:t>Local or Global Brands?</a:t>
            </a:r>
            <a:br>
              <a:rPr lang="en-US" altLang="de-DE" dirty="0"/>
            </a:br>
            <a:r>
              <a:rPr lang="en-US" altLang="de-DE" dirty="0"/>
              <a:t>Checklist to </a:t>
            </a:r>
            <a:r>
              <a:rPr lang="en-US" altLang="de-DE" dirty="0" err="1"/>
              <a:t>Analyse</a:t>
            </a:r>
            <a:r>
              <a:rPr lang="en-US" altLang="de-DE" dirty="0"/>
              <a:t> </a:t>
            </a:r>
            <a:r>
              <a:rPr lang="en-US" altLang="de-DE" dirty="0" err="1"/>
              <a:t>Globalisation</a:t>
            </a:r>
            <a:r>
              <a:rPr lang="en-US" altLang="de-DE" dirty="0"/>
              <a:t> Possibilities</a:t>
            </a:r>
          </a:p>
        </p:txBody>
      </p:sp>
      <p:sp>
        <p:nvSpPr>
          <p:cNvPr id="2331650" name="Rectangle 2">
            <a:extLst>
              <a:ext uri="{FF2B5EF4-FFF2-40B4-BE49-F238E27FC236}">
                <a16:creationId xmlns:a16="http://schemas.microsoft.com/office/drawing/2014/main" id="{BBF2270B-F486-4801-B68C-DD34F6CD990B}"/>
              </a:ext>
            </a:extLst>
          </p:cNvPr>
          <p:cNvSpPr>
            <a:spLocks noGrp="1" noChangeArrowheads="1"/>
          </p:cNvSpPr>
          <p:nvPr>
            <p:ph idx="1"/>
          </p:nvPr>
        </p:nvSpPr>
        <p:spPr/>
        <p:txBody>
          <a:bodyPr>
            <a:normAutofit fontScale="85000" lnSpcReduction="20000"/>
          </a:bodyPr>
          <a:lstStyle/>
          <a:p>
            <a:pPr marL="514350" indent="-514350" eaLnBrk="1" hangingPunct="1">
              <a:lnSpc>
                <a:spcPct val="100000"/>
              </a:lnSpc>
              <a:buFont typeface="+mj-lt"/>
              <a:buAutoNum type="arabicPeriod"/>
            </a:pPr>
            <a:r>
              <a:rPr lang="en-US" altLang="de-DE" dirty="0"/>
              <a:t>What is the cost of creating and maintaining awareness and associations for a local brand versus a global one?</a:t>
            </a:r>
          </a:p>
          <a:p>
            <a:pPr marL="514350" indent="-514350" eaLnBrk="1" hangingPunct="1">
              <a:lnSpc>
                <a:spcPct val="100000"/>
              </a:lnSpc>
              <a:buFont typeface="+mj-lt"/>
              <a:buAutoNum type="arabicPeriod"/>
            </a:pPr>
            <a:r>
              <a:rPr lang="en-US" altLang="de-DE" dirty="0"/>
              <a:t>Are there significant economies of scale in the creation and running of a communication </a:t>
            </a:r>
            <a:r>
              <a:rPr lang="en-US" altLang="de-DE" dirty="0" err="1"/>
              <a:t>programme</a:t>
            </a:r>
            <a:r>
              <a:rPr lang="en-US" altLang="de-DE" dirty="0"/>
              <a:t> globally?</a:t>
            </a:r>
          </a:p>
          <a:p>
            <a:pPr marL="514350" indent="-514350" eaLnBrk="1" hangingPunct="1">
              <a:lnSpc>
                <a:spcPct val="100000"/>
              </a:lnSpc>
              <a:buFont typeface="+mj-lt"/>
              <a:buAutoNum type="arabicPeriod"/>
            </a:pPr>
            <a:r>
              <a:rPr lang="en-US" altLang="de-DE" dirty="0"/>
              <a:t>Is there value to associations of a global brand or of a brand associated with the source country?</a:t>
            </a:r>
          </a:p>
          <a:p>
            <a:pPr marL="514350" indent="-514350" eaLnBrk="1" hangingPunct="1">
              <a:lnSpc>
                <a:spcPct val="100000"/>
              </a:lnSpc>
              <a:buFont typeface="+mj-lt"/>
              <a:buAutoNum type="arabicPeriod"/>
            </a:pPr>
            <a:r>
              <a:rPr lang="en-US" altLang="de-DE" dirty="0"/>
              <a:t>What local associations will be generated by the global name? symbol? slogan? imagery?</a:t>
            </a:r>
          </a:p>
          <a:p>
            <a:pPr marL="514350" indent="-514350" eaLnBrk="1" hangingPunct="1">
              <a:lnSpc>
                <a:spcPct val="100000"/>
              </a:lnSpc>
              <a:buFont typeface="+mj-lt"/>
              <a:buAutoNum type="arabicPeriod"/>
            </a:pPr>
            <a:r>
              <a:rPr lang="en-US" altLang="de-DE" dirty="0"/>
              <a:t>Is it culturally and legally do-able to use the brand name, symbol, slogan across the different countries?</a:t>
            </a:r>
          </a:p>
          <a:p>
            <a:pPr marL="514350" indent="-514350" eaLnBrk="1" hangingPunct="1">
              <a:lnSpc>
                <a:spcPct val="100000"/>
              </a:lnSpc>
              <a:buFont typeface="+mj-lt"/>
              <a:buAutoNum type="arabicPeriod"/>
            </a:pPr>
            <a:r>
              <a:rPr lang="en-US" altLang="de-DE" dirty="0"/>
              <a:t>What is the value of the awareness and associations that a regional brand might create?</a:t>
            </a:r>
            <a:endParaRPr lang="de-DE" altLang="de-DE"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1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16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316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316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3165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316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DC7A1-7AF1-4095-BEC9-63E31CC463F0}"/>
              </a:ext>
            </a:extLst>
          </p:cNvPr>
          <p:cNvSpPr>
            <a:spLocks noGrp="1"/>
          </p:cNvSpPr>
          <p:nvPr>
            <p:ph type="title"/>
          </p:nvPr>
        </p:nvSpPr>
        <p:spPr>
          <a:xfrm>
            <a:off x="951046" y="605687"/>
            <a:ext cx="9596967" cy="539750"/>
          </a:xfrm>
        </p:spPr>
        <p:txBody>
          <a:bodyPr>
            <a:noAutofit/>
          </a:bodyPr>
          <a:lstStyle/>
          <a:p>
            <a:r>
              <a:rPr lang="de-DE" dirty="0"/>
              <a:t>Summary</a:t>
            </a:r>
          </a:p>
        </p:txBody>
      </p:sp>
      <p:graphicFrame>
        <p:nvGraphicFramePr>
          <p:cNvPr id="4" name="Diagramm 3">
            <a:extLst>
              <a:ext uri="{FF2B5EF4-FFF2-40B4-BE49-F238E27FC236}">
                <a16:creationId xmlns:a16="http://schemas.microsoft.com/office/drawing/2014/main" id="{2A1BC7A9-7D2E-4FD2-8985-6259A062998F}"/>
              </a:ext>
            </a:extLst>
          </p:cNvPr>
          <p:cNvGraphicFramePr/>
          <p:nvPr>
            <p:extLst>
              <p:ext uri="{D42A27DB-BD31-4B8C-83A1-F6EECF244321}">
                <p14:modId xmlns:p14="http://schemas.microsoft.com/office/powerpoint/2010/main" val="4080429458"/>
              </p:ext>
            </p:extLst>
          </p:nvPr>
        </p:nvGraphicFramePr>
        <p:xfrm>
          <a:off x="951046" y="1372350"/>
          <a:ext cx="9793749" cy="4834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39839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03421-9A00-4D57-802E-22F57E628975}"/>
              </a:ext>
            </a:extLst>
          </p:cNvPr>
          <p:cNvSpPr>
            <a:spLocks noGrp="1"/>
          </p:cNvSpPr>
          <p:nvPr>
            <p:ph type="title"/>
          </p:nvPr>
        </p:nvSpPr>
        <p:spPr/>
        <p:txBody>
          <a:bodyPr/>
          <a:lstStyle/>
          <a:p>
            <a:r>
              <a:rPr lang="de-DE" dirty="0"/>
              <a:t>Learning </a:t>
            </a:r>
            <a:r>
              <a:rPr lang="de-DE" dirty="0" err="1"/>
              <a:t>Objectives</a:t>
            </a:r>
            <a:endParaRPr lang="de-DE" dirty="0"/>
          </a:p>
        </p:txBody>
      </p:sp>
      <p:sp>
        <p:nvSpPr>
          <p:cNvPr id="3" name="Inhaltsplatzhalter 2">
            <a:extLst>
              <a:ext uri="{FF2B5EF4-FFF2-40B4-BE49-F238E27FC236}">
                <a16:creationId xmlns:a16="http://schemas.microsoft.com/office/drawing/2014/main" id="{8EB854A9-644F-4056-A53D-2217A9A6E9D0}"/>
              </a:ext>
            </a:extLst>
          </p:cNvPr>
          <p:cNvSpPr>
            <a:spLocks noGrp="1"/>
          </p:cNvSpPr>
          <p:nvPr>
            <p:ph idx="1"/>
          </p:nvPr>
        </p:nvSpPr>
        <p:spPr/>
        <p:txBody>
          <a:bodyPr/>
          <a:lstStyle/>
          <a:p>
            <a:pPr lvl="0" fontAlgn="base"/>
            <a:r>
              <a:rPr lang="en-GB" dirty="0"/>
              <a:t>Students can explain what distinguishes international marketing from marketing focusing on the home country</a:t>
            </a:r>
            <a:endParaRPr lang="de-DE" dirty="0"/>
          </a:p>
          <a:p>
            <a:pPr lvl="0" fontAlgn="base"/>
            <a:r>
              <a:rPr lang="en-GB" dirty="0"/>
              <a:t>Students can recall two main approaches: Standardisation and Adaption</a:t>
            </a:r>
            <a:endParaRPr lang="de-DE" dirty="0"/>
          </a:p>
          <a:p>
            <a:pPr lvl="0" fontAlgn="base"/>
            <a:r>
              <a:rPr lang="en-GB" dirty="0"/>
              <a:t>Students understand the main management approaches affecting international marketing: Ethnocentric, </a:t>
            </a:r>
            <a:r>
              <a:rPr lang="en-GB" dirty="0" err="1"/>
              <a:t>Regiocentric</a:t>
            </a:r>
            <a:r>
              <a:rPr lang="en-GB" dirty="0"/>
              <a:t>, Polycentric, and Geocentric</a:t>
            </a:r>
            <a:endParaRPr lang="de-DE" dirty="0"/>
          </a:p>
          <a:p>
            <a:pPr lvl="0" fontAlgn="base"/>
            <a:r>
              <a:rPr lang="en-GB" dirty="0"/>
              <a:t>Students can apply global positioning strategies</a:t>
            </a:r>
            <a:endParaRPr lang="de-DE" dirty="0"/>
          </a:p>
          <a:p>
            <a:endParaRPr lang="de-DE" dirty="0"/>
          </a:p>
        </p:txBody>
      </p:sp>
    </p:spTree>
    <p:extLst>
      <p:ext uri="{BB962C8B-B14F-4D97-AF65-F5344CB8AC3E}">
        <p14:creationId xmlns:p14="http://schemas.microsoft.com/office/powerpoint/2010/main" val="2322018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F4C9D-CC4C-4916-AD70-78A58D0E6D86}"/>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A5FB1334-22F1-4D1E-A368-E63B01DCB446}"/>
              </a:ext>
            </a:extLst>
          </p:cNvPr>
          <p:cNvSpPr>
            <a:spLocks noGrp="1"/>
          </p:cNvSpPr>
          <p:nvPr>
            <p:ph idx="1"/>
          </p:nvPr>
        </p:nvSpPr>
        <p:spPr/>
        <p:txBody>
          <a:bodyPr>
            <a:normAutofit/>
          </a:bodyPr>
          <a:lstStyle/>
          <a:p>
            <a:r>
              <a:rPr lang="en-US" sz="1600" dirty="0"/>
              <a:t>Albaum, G. S., Albaum, G., &amp; </a:t>
            </a:r>
            <a:r>
              <a:rPr lang="en-US" sz="1600" dirty="0" err="1"/>
              <a:t>Duerr</a:t>
            </a:r>
            <a:r>
              <a:rPr lang="en-US" sz="1600" dirty="0"/>
              <a:t>, E. (2008). International marketing and export management. Pearson Education.</a:t>
            </a:r>
          </a:p>
          <a:p>
            <a:r>
              <a:rPr lang="en-US" sz="1600" dirty="0"/>
              <a:t>Bradley, F. (2005). International marketing strategy. Pearson Education.</a:t>
            </a:r>
          </a:p>
          <a:p>
            <a:r>
              <a:rPr lang="sv-SE" sz="1600" dirty="0"/>
              <a:t>Czinkota, M. R., &amp; Ronkainen, I. A. (2004). International Marketing, Ohio.</a:t>
            </a:r>
          </a:p>
          <a:p>
            <a:r>
              <a:rPr lang="en-US" sz="1600" dirty="0" err="1"/>
              <a:t>Czinkota</a:t>
            </a:r>
            <a:r>
              <a:rPr lang="en-US" sz="1600" dirty="0"/>
              <a:t>, M. R., &amp; </a:t>
            </a:r>
            <a:r>
              <a:rPr lang="en-US" sz="1600" dirty="0" err="1"/>
              <a:t>Ronkainen</a:t>
            </a:r>
            <a:r>
              <a:rPr lang="en-US" sz="1600" dirty="0"/>
              <a:t>, I. A. (2013). International marketing. Cengage Learning.</a:t>
            </a:r>
          </a:p>
          <a:p>
            <a:r>
              <a:rPr lang="en-US" sz="1600" dirty="0" err="1"/>
              <a:t>Doole</a:t>
            </a:r>
            <a:r>
              <a:rPr lang="en-US" sz="1600" dirty="0"/>
              <a:t>, I., &amp; Lowe, R. (2008). International marketing strategy: analysis, development and implementation. Cengage Learning EMEA.</a:t>
            </a:r>
          </a:p>
          <a:p>
            <a:r>
              <a:rPr lang="en-US" sz="1600" dirty="0"/>
              <a:t>Keegan, W. J., Green, M. C., &amp; Fu, H. (2005). Global marketing (Vol. 7). Upper Saddle River, NJ: Prentice Hall.</a:t>
            </a:r>
          </a:p>
          <a:p>
            <a:r>
              <a:rPr lang="en-US" sz="1600" dirty="0" err="1"/>
              <a:t>Kotabe</a:t>
            </a:r>
            <a:r>
              <a:rPr lang="en-US" sz="1600" dirty="0"/>
              <a:t>, M., &amp; </a:t>
            </a:r>
            <a:r>
              <a:rPr lang="en-US" sz="1600" dirty="0" err="1"/>
              <a:t>Helsen</a:t>
            </a:r>
            <a:r>
              <a:rPr lang="en-US" sz="1600" dirty="0"/>
              <a:t>, K. (2004). Global Marketing Management, John </a:t>
            </a:r>
            <a:r>
              <a:rPr lang="en-US" sz="1600" dirty="0" err="1"/>
              <a:t>Wiley&amp;Sons</a:t>
            </a:r>
            <a:r>
              <a:rPr lang="en-US" sz="1600" dirty="0"/>
              <a:t>.</a:t>
            </a:r>
          </a:p>
          <a:p>
            <a:r>
              <a:rPr lang="en-US" sz="1600" dirty="0" err="1"/>
              <a:t>Yorio</a:t>
            </a:r>
            <a:r>
              <a:rPr lang="en-US" sz="1600" dirty="0"/>
              <a:t>, V. M. (1983). Adapting products for export. Conference Board.</a:t>
            </a:r>
            <a:endParaRPr lang="de-DE" sz="1600" dirty="0"/>
          </a:p>
        </p:txBody>
      </p:sp>
    </p:spTree>
    <p:extLst>
      <p:ext uri="{BB962C8B-B14F-4D97-AF65-F5344CB8AC3E}">
        <p14:creationId xmlns:p14="http://schemas.microsoft.com/office/powerpoint/2010/main" val="65092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D3BCCC3E-FA89-4853-B553-0F2777DE1774}"/>
              </a:ext>
            </a:extLst>
          </p:cNvPr>
          <p:cNvSpPr>
            <a:spLocks noGrp="1" noChangeArrowheads="1"/>
          </p:cNvSpPr>
          <p:nvPr>
            <p:ph type="title"/>
          </p:nvPr>
        </p:nvSpPr>
        <p:spPr>
          <a:xfrm>
            <a:off x="770966" y="605687"/>
            <a:ext cx="9881200" cy="868362"/>
          </a:xfrm>
        </p:spPr>
        <p:txBody>
          <a:bodyPr>
            <a:normAutofit fontScale="90000"/>
          </a:bodyPr>
          <a:lstStyle/>
          <a:p>
            <a:pPr eaLnBrk="1" hangingPunct="1"/>
            <a:r>
              <a:rPr lang="en-US" altLang="de-DE" dirty="0"/>
              <a:t>In what country is the parent company located?</a:t>
            </a:r>
          </a:p>
        </p:txBody>
      </p:sp>
      <p:sp>
        <p:nvSpPr>
          <p:cNvPr id="14338" name="Rectangle 3">
            <a:extLst>
              <a:ext uri="{FF2B5EF4-FFF2-40B4-BE49-F238E27FC236}">
                <a16:creationId xmlns:a16="http://schemas.microsoft.com/office/drawing/2014/main" id="{476E62AE-DD89-47AD-881E-79BA4CCDA601}"/>
              </a:ext>
            </a:extLst>
          </p:cNvPr>
          <p:cNvSpPr>
            <a:spLocks noGrp="1" noChangeArrowheads="1"/>
          </p:cNvSpPr>
          <p:nvPr>
            <p:ph idx="1"/>
          </p:nvPr>
        </p:nvSpPr>
        <p:spPr/>
        <p:txBody>
          <a:bodyPr>
            <a:normAutofit fontScale="92500" lnSpcReduction="20000"/>
          </a:bodyPr>
          <a:lstStyle/>
          <a:p>
            <a:pPr marL="457200" indent="-457200">
              <a:buFont typeface="Verdana" panose="020B0604030504040204" pitchFamily="34" charset="0"/>
              <a:buAutoNum type="arabicPeriod"/>
            </a:pPr>
            <a:r>
              <a:rPr lang="en-US" altLang="de-DE" dirty="0"/>
              <a:t>Dove			</a:t>
            </a:r>
          </a:p>
          <a:p>
            <a:pPr marL="457200" indent="-457200">
              <a:buFont typeface="Verdana" panose="020B0604030504040204" pitchFamily="34" charset="0"/>
              <a:buAutoNum type="arabicPeriod"/>
            </a:pPr>
            <a:r>
              <a:rPr lang="en-US" altLang="de-DE" dirty="0"/>
              <a:t>Mini			</a:t>
            </a:r>
          </a:p>
          <a:p>
            <a:pPr marL="457200" indent="-457200">
              <a:buFont typeface="Verdana" panose="020B0604030504040204" pitchFamily="34" charset="0"/>
              <a:buAutoNum type="arabicPeriod"/>
            </a:pPr>
            <a:r>
              <a:rPr lang="en-US" altLang="de-DE" dirty="0"/>
              <a:t>IBM ThinkPad</a:t>
            </a:r>
          </a:p>
          <a:p>
            <a:pPr marL="457200" indent="-457200">
              <a:buFont typeface="Verdana" panose="020B0604030504040204" pitchFamily="34" charset="0"/>
              <a:buAutoNum type="arabicPeriod"/>
            </a:pPr>
            <a:r>
              <a:rPr lang="en-US" altLang="de-DE" dirty="0"/>
              <a:t>Bombay Sapphire		</a:t>
            </a:r>
          </a:p>
          <a:p>
            <a:pPr marL="457200" indent="-457200">
              <a:buFont typeface="Verdana" panose="020B0604030504040204" pitchFamily="34" charset="0"/>
              <a:buAutoNum type="arabicPeriod"/>
            </a:pPr>
            <a:r>
              <a:rPr lang="en-US" altLang="de-DE" dirty="0"/>
              <a:t>Bugatti			</a:t>
            </a:r>
          </a:p>
          <a:p>
            <a:pPr marL="457200" indent="-457200">
              <a:buFont typeface="Verdana" panose="020B0604030504040204" pitchFamily="34" charset="0"/>
              <a:buAutoNum type="arabicPeriod"/>
            </a:pPr>
            <a:r>
              <a:rPr lang="en-US" altLang="de-DE" dirty="0"/>
              <a:t>H&amp;M			</a:t>
            </a:r>
          </a:p>
          <a:p>
            <a:pPr marL="457200" indent="-457200">
              <a:buFont typeface="Verdana" panose="020B0604030504040204" pitchFamily="34" charset="0"/>
              <a:buAutoNum type="arabicPeriod"/>
            </a:pPr>
            <a:r>
              <a:rPr lang="en-US" altLang="de-DE" dirty="0"/>
              <a:t>Firestone Tire 		</a:t>
            </a:r>
          </a:p>
          <a:p>
            <a:pPr marL="457200" indent="-457200">
              <a:buFont typeface="Verdana" panose="020B0604030504040204" pitchFamily="34" charset="0"/>
              <a:buAutoNum type="arabicPeriod"/>
            </a:pPr>
            <a:r>
              <a:rPr lang="en-US" altLang="de-DE" dirty="0"/>
              <a:t>Guinness			</a:t>
            </a:r>
          </a:p>
          <a:p>
            <a:pPr marL="457200" indent="-457200">
              <a:buFont typeface="Verdana" panose="020B0604030504040204" pitchFamily="34" charset="0"/>
              <a:buAutoNum type="arabicPeriod"/>
            </a:pPr>
            <a:r>
              <a:rPr lang="en-US" altLang="de-DE" dirty="0"/>
              <a:t>Financial Times		</a:t>
            </a:r>
          </a:p>
          <a:p>
            <a:pPr marL="457200" indent="-457200">
              <a:buFont typeface="Verdana" panose="020B0604030504040204" pitchFamily="34" charset="0"/>
              <a:buAutoNum type="arabicPeriod"/>
            </a:pPr>
            <a:r>
              <a:rPr lang="en-US" altLang="de-DE" dirty="0"/>
              <a:t>Tetley Tea				</a:t>
            </a:r>
          </a:p>
          <a:p>
            <a:pPr marL="457200" indent="-457200">
              <a:buFont typeface="Verdana" panose="020B0604030504040204" pitchFamily="34" charset="0"/>
              <a:buAutoNum type="arabicPeriod"/>
            </a:pPr>
            <a:endParaRPr lang="en-US" altLang="de-DE"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FF272C3-032D-4612-BB2B-8F92FAF1EA4F}"/>
              </a:ext>
            </a:extLst>
          </p:cNvPr>
          <p:cNvSpPr>
            <a:spLocks noGrp="1" noChangeArrowheads="1"/>
          </p:cNvSpPr>
          <p:nvPr>
            <p:ph type="title"/>
          </p:nvPr>
        </p:nvSpPr>
        <p:spPr>
          <a:xfrm>
            <a:off x="717176" y="511493"/>
            <a:ext cx="9626975" cy="868362"/>
          </a:xfrm>
        </p:spPr>
        <p:txBody>
          <a:bodyPr>
            <a:normAutofit fontScale="90000"/>
          </a:bodyPr>
          <a:lstStyle/>
          <a:p>
            <a:pPr eaLnBrk="1" hangingPunct="1"/>
            <a:r>
              <a:rPr lang="en-US" altLang="de-DE" dirty="0"/>
              <a:t>In what country is the parent company located? (Answers)</a:t>
            </a:r>
          </a:p>
        </p:txBody>
      </p:sp>
      <p:sp>
        <p:nvSpPr>
          <p:cNvPr id="16386" name="Rectangle 3">
            <a:extLst>
              <a:ext uri="{FF2B5EF4-FFF2-40B4-BE49-F238E27FC236}">
                <a16:creationId xmlns:a16="http://schemas.microsoft.com/office/drawing/2014/main" id="{816695D0-E141-453F-9B8E-48AC44C6394A}"/>
              </a:ext>
            </a:extLst>
          </p:cNvPr>
          <p:cNvSpPr>
            <a:spLocks noGrp="1" noChangeArrowheads="1"/>
          </p:cNvSpPr>
          <p:nvPr>
            <p:ph idx="1"/>
          </p:nvPr>
        </p:nvSpPr>
        <p:spPr/>
        <p:txBody>
          <a:bodyPr>
            <a:normAutofit fontScale="92500" lnSpcReduction="20000"/>
          </a:bodyPr>
          <a:lstStyle/>
          <a:p>
            <a:pPr marL="457200" indent="-457200">
              <a:buFont typeface="Verdana" panose="020B0604030504040204" pitchFamily="34" charset="0"/>
              <a:buAutoNum type="arabicPeriod"/>
            </a:pPr>
            <a:r>
              <a:rPr lang="en-US" altLang="de-DE" dirty="0"/>
              <a:t>Dove			UK/Netherlands (Unilever)</a:t>
            </a:r>
          </a:p>
          <a:p>
            <a:pPr marL="457200" indent="-457200">
              <a:buFont typeface="Verdana" panose="020B0604030504040204" pitchFamily="34" charset="0"/>
              <a:buAutoNum type="arabicPeriod"/>
            </a:pPr>
            <a:r>
              <a:rPr lang="en-US" altLang="de-DE" dirty="0"/>
              <a:t>Mini			Germany (BMW)</a:t>
            </a:r>
          </a:p>
          <a:p>
            <a:pPr marL="457200" indent="-457200">
              <a:buFont typeface="Verdana" panose="020B0604030504040204" pitchFamily="34" charset="0"/>
              <a:buAutoNum type="arabicPeriod"/>
            </a:pPr>
            <a:r>
              <a:rPr lang="en-US" altLang="de-DE" dirty="0"/>
              <a:t>IBM ThinkPad		China (Lenovo)</a:t>
            </a:r>
          </a:p>
          <a:p>
            <a:pPr marL="457200" indent="-457200">
              <a:buFont typeface="Verdana" panose="020B0604030504040204" pitchFamily="34" charset="0"/>
              <a:buAutoNum type="arabicPeriod"/>
            </a:pPr>
            <a:r>
              <a:rPr lang="en-US" altLang="de-DE" dirty="0"/>
              <a:t>Bombay Sapphire	Bermuda (Bacardi)</a:t>
            </a:r>
          </a:p>
          <a:p>
            <a:pPr marL="457200" indent="-457200">
              <a:buFont typeface="Verdana" panose="020B0604030504040204" pitchFamily="34" charset="0"/>
              <a:buAutoNum type="arabicPeriod"/>
            </a:pPr>
            <a:r>
              <a:rPr lang="en-US" altLang="de-DE" dirty="0"/>
              <a:t>Bugatti			Germany (VW)</a:t>
            </a:r>
          </a:p>
          <a:p>
            <a:pPr marL="457200" indent="-457200">
              <a:buFont typeface="Verdana" panose="020B0604030504040204" pitchFamily="34" charset="0"/>
              <a:buAutoNum type="arabicPeriod"/>
            </a:pPr>
            <a:r>
              <a:rPr lang="en-US" altLang="de-DE" dirty="0"/>
              <a:t>H&amp;M			Sweden</a:t>
            </a:r>
          </a:p>
          <a:p>
            <a:pPr marL="457200" indent="-457200">
              <a:buFont typeface="Verdana" panose="020B0604030504040204" pitchFamily="34" charset="0"/>
              <a:buAutoNum type="arabicPeriod"/>
            </a:pPr>
            <a:r>
              <a:rPr lang="en-US" altLang="de-DE" dirty="0"/>
              <a:t>Firestone Tire 		Japan (Bridgestone)</a:t>
            </a:r>
          </a:p>
          <a:p>
            <a:pPr marL="457200" indent="-457200">
              <a:buFont typeface="Verdana" panose="020B0604030504040204" pitchFamily="34" charset="0"/>
              <a:buAutoNum type="arabicPeriod"/>
            </a:pPr>
            <a:r>
              <a:rPr lang="en-US" altLang="de-DE" dirty="0"/>
              <a:t>Guinness			UK (Diageo)</a:t>
            </a:r>
          </a:p>
          <a:p>
            <a:pPr marL="457200" indent="-457200">
              <a:buFont typeface="Verdana" panose="020B0604030504040204" pitchFamily="34" charset="0"/>
              <a:buAutoNum type="arabicPeriod"/>
            </a:pPr>
            <a:r>
              <a:rPr lang="en-US" altLang="de-DE" dirty="0"/>
              <a:t>Financial Times		Japan (Nikkei)</a:t>
            </a:r>
          </a:p>
          <a:p>
            <a:pPr marL="457200" indent="-457200">
              <a:buFont typeface="Verdana" panose="020B0604030504040204" pitchFamily="34" charset="0"/>
              <a:buAutoNum type="arabicPeriod"/>
            </a:pPr>
            <a:r>
              <a:rPr lang="en-US" altLang="de-DE" dirty="0"/>
              <a:t>Tetley Tea			Tata (India)	</a:t>
            </a:r>
          </a:p>
          <a:p>
            <a:pPr marL="457200" indent="-457200">
              <a:buFont typeface="Verdana" panose="020B0604030504040204" pitchFamily="34" charset="0"/>
              <a:buAutoNum type="arabicPeriod"/>
            </a:pPr>
            <a:endParaRPr lang="en-US" altLang="de-DE"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4E22CDD-E3C5-48D7-9C36-D84CDE193754}"/>
              </a:ext>
            </a:extLst>
          </p:cNvPr>
          <p:cNvSpPr>
            <a:spLocks noGrp="1" noChangeArrowheads="1"/>
          </p:cNvSpPr>
          <p:nvPr>
            <p:ph type="title"/>
          </p:nvPr>
        </p:nvSpPr>
        <p:spPr>
          <a:xfrm>
            <a:off x="1102784" y="328613"/>
            <a:ext cx="9241367" cy="868362"/>
          </a:xfrm>
        </p:spPr>
        <p:txBody>
          <a:bodyPr/>
          <a:lstStyle/>
          <a:p>
            <a:pPr eaLnBrk="1" hangingPunct="1"/>
            <a:r>
              <a:rPr lang="en-US" altLang="de-DE" dirty="0"/>
              <a:t>Marketing Review</a:t>
            </a:r>
          </a:p>
        </p:txBody>
      </p:sp>
      <p:pic>
        <p:nvPicPr>
          <p:cNvPr id="8" name="Grafik 7">
            <a:extLst>
              <a:ext uri="{FF2B5EF4-FFF2-40B4-BE49-F238E27FC236}">
                <a16:creationId xmlns:a16="http://schemas.microsoft.com/office/drawing/2014/main" id="{E7806FB2-A4F9-42DF-AC0A-6CF00350F52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47849" y="790905"/>
            <a:ext cx="7651309" cy="5738482"/>
          </a:xfrm>
          <a:prstGeom prst="rect">
            <a:avLst/>
          </a:prstGeom>
        </p:spPr>
      </p:pic>
      <p:sp>
        <p:nvSpPr>
          <p:cNvPr id="9" name="Textfeld 8">
            <a:extLst>
              <a:ext uri="{FF2B5EF4-FFF2-40B4-BE49-F238E27FC236}">
                <a16:creationId xmlns:a16="http://schemas.microsoft.com/office/drawing/2014/main" id="{6F3331BC-803C-4B74-A65E-A603D81EA696}"/>
              </a:ext>
            </a:extLst>
          </p:cNvPr>
          <p:cNvSpPr txBox="1"/>
          <p:nvPr/>
        </p:nvSpPr>
        <p:spPr>
          <a:xfrm>
            <a:off x="1295467" y="7232883"/>
            <a:ext cx="7651309" cy="230832"/>
          </a:xfrm>
          <a:prstGeom prst="rect">
            <a:avLst/>
          </a:prstGeom>
          <a:noFill/>
        </p:spPr>
        <p:txBody>
          <a:bodyPr wrap="square" rtlCol="0">
            <a:spAutoFit/>
          </a:bodyPr>
          <a:lstStyle/>
          <a:p>
            <a:r>
              <a:rPr lang="de-DE" sz="900"/>
              <a:t>"</a:t>
            </a:r>
            <a:r>
              <a:rPr lang="de-DE" sz="900">
                <a:hlinkClick r:id="rId4" tooltip="http://technofaq.org/posts/2016/02/18-secrets-of-marketing-techniques-to-improve-your-business/"/>
              </a:rPr>
              <a:t>Dieses Foto</a:t>
            </a:r>
            <a:r>
              <a:rPr lang="de-DE" sz="900"/>
              <a:t>" von Unbekannter Autor ist lizenziert gemäß </a:t>
            </a:r>
            <a:r>
              <a:rPr lang="de-DE" sz="900">
                <a:hlinkClick r:id="rId5" tooltip="https://creativecommons.org/licenses/by-nc-sa/3.0/"/>
              </a:rPr>
              <a:t>CC BY-SA-NC</a:t>
            </a:r>
            <a:endParaRPr lang="de-DE" sz="90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C60AF599-54EA-4CE6-B99F-29C43140D0E7}"/>
              </a:ext>
            </a:extLst>
          </p:cNvPr>
          <p:cNvSpPr>
            <a:spLocks noGrp="1" noChangeArrowheads="1"/>
          </p:cNvSpPr>
          <p:nvPr>
            <p:ph type="title"/>
          </p:nvPr>
        </p:nvSpPr>
        <p:spPr>
          <a:xfrm>
            <a:off x="663388" y="333375"/>
            <a:ext cx="9536300" cy="1143000"/>
          </a:xfrm>
        </p:spPr>
        <p:txBody>
          <a:bodyPr>
            <a:normAutofit/>
          </a:bodyPr>
          <a:lstStyle/>
          <a:p>
            <a:pPr eaLnBrk="1" hangingPunct="1"/>
            <a:r>
              <a:rPr lang="en-US" altLang="de-DE" dirty="0"/>
              <a:t>Definitions of International Marketing</a:t>
            </a:r>
          </a:p>
        </p:txBody>
      </p:sp>
      <p:sp>
        <p:nvSpPr>
          <p:cNvPr id="26626" name="Textplatzhalter 6">
            <a:extLst>
              <a:ext uri="{FF2B5EF4-FFF2-40B4-BE49-F238E27FC236}">
                <a16:creationId xmlns:a16="http://schemas.microsoft.com/office/drawing/2014/main" id="{F50053BD-F118-43F5-861D-58CB56EE122D}"/>
              </a:ext>
            </a:extLst>
          </p:cNvPr>
          <p:cNvSpPr>
            <a:spLocks noGrp="1" noChangeArrowheads="1"/>
          </p:cNvSpPr>
          <p:nvPr>
            <p:ph type="body" idx="1"/>
          </p:nvPr>
        </p:nvSpPr>
        <p:spPr>
          <a:xfrm>
            <a:off x="968189" y="1717677"/>
            <a:ext cx="3973513" cy="639762"/>
          </a:xfrm>
        </p:spPr>
        <p:txBody>
          <a:bodyPr anchor="ctr">
            <a:normAutofit/>
          </a:bodyPr>
          <a:lstStyle/>
          <a:p>
            <a:pPr marL="55563"/>
            <a:r>
              <a:rPr lang="en-US" altLang="de-DE" sz="2800" dirty="0"/>
              <a:t>Marketing</a:t>
            </a:r>
          </a:p>
        </p:txBody>
      </p:sp>
      <p:sp>
        <p:nvSpPr>
          <p:cNvPr id="28675" name="Inhaltsplatzhalter 5">
            <a:extLst>
              <a:ext uri="{FF2B5EF4-FFF2-40B4-BE49-F238E27FC236}">
                <a16:creationId xmlns:a16="http://schemas.microsoft.com/office/drawing/2014/main" id="{2C63D415-F87A-404D-995E-CCF4124BE6C5}"/>
              </a:ext>
            </a:extLst>
          </p:cNvPr>
          <p:cNvSpPr>
            <a:spLocks noGrp="1" noChangeArrowheads="1"/>
          </p:cNvSpPr>
          <p:nvPr>
            <p:ph sz="half" idx="2"/>
          </p:nvPr>
        </p:nvSpPr>
        <p:spPr>
          <a:xfrm>
            <a:off x="968189" y="2357439"/>
            <a:ext cx="4464424" cy="3951287"/>
          </a:xfrm>
        </p:spPr>
        <p:txBody>
          <a:bodyPr>
            <a:normAutofit/>
          </a:bodyPr>
          <a:lstStyle/>
          <a:p>
            <a:r>
              <a:rPr lang="en-US" altLang="de-DE" sz="2000" dirty="0"/>
              <a:t>The process of planning and executing the conception, pricing, promotion, and distribution of ideas, goods, and services to create exchanges that satisfies customers</a:t>
            </a:r>
            <a:r>
              <a:rPr lang="en-US" altLang="en-US" sz="2000" dirty="0"/>
              <a:t>’</a:t>
            </a:r>
            <a:r>
              <a:rPr lang="en-US" altLang="de-DE" sz="2000" dirty="0"/>
              <a:t> current and future needs at a profit</a:t>
            </a:r>
          </a:p>
          <a:p>
            <a:pPr indent="-287338">
              <a:buNone/>
            </a:pPr>
            <a:r>
              <a:rPr lang="de-DE" altLang="de-DE" sz="1400" dirty="0"/>
              <a:t>Source: </a:t>
            </a:r>
            <a:r>
              <a:rPr lang="de-DE" altLang="de-DE" sz="1400" dirty="0" err="1"/>
              <a:t>Kotabe</a:t>
            </a:r>
            <a:r>
              <a:rPr lang="de-DE" altLang="de-DE" sz="1400" dirty="0"/>
              <a:t>/</a:t>
            </a:r>
            <a:r>
              <a:rPr lang="de-DE" altLang="de-DE" sz="1400" dirty="0" err="1"/>
              <a:t>Helsen</a:t>
            </a:r>
            <a:r>
              <a:rPr lang="de-DE" altLang="de-DE" sz="1400" dirty="0"/>
              <a:t> 2004</a:t>
            </a:r>
          </a:p>
          <a:p>
            <a:pPr indent="-287338"/>
            <a:endParaRPr lang="de-DE" altLang="de-DE" sz="2000" dirty="0"/>
          </a:p>
        </p:txBody>
      </p:sp>
      <p:sp>
        <p:nvSpPr>
          <p:cNvPr id="26628" name="Textplatzhalter 4">
            <a:extLst>
              <a:ext uri="{FF2B5EF4-FFF2-40B4-BE49-F238E27FC236}">
                <a16:creationId xmlns:a16="http://schemas.microsoft.com/office/drawing/2014/main" id="{70C92136-2031-4C9F-A438-BE0BEDBCE840}"/>
              </a:ext>
            </a:extLst>
          </p:cNvPr>
          <p:cNvSpPr>
            <a:spLocks noGrp="1" noChangeArrowheads="1"/>
          </p:cNvSpPr>
          <p:nvPr>
            <p:ph type="body" sz="quarter" idx="3"/>
          </p:nvPr>
        </p:nvSpPr>
        <p:spPr>
          <a:xfrm>
            <a:off x="5606676" y="1717677"/>
            <a:ext cx="3975100" cy="639762"/>
          </a:xfrm>
        </p:spPr>
        <p:txBody>
          <a:bodyPr anchor="ctr">
            <a:normAutofit/>
          </a:bodyPr>
          <a:lstStyle/>
          <a:p>
            <a:pPr marL="55563">
              <a:tabLst>
                <a:tab pos="55563" algn="l"/>
              </a:tabLst>
            </a:pPr>
            <a:r>
              <a:rPr lang="en-US" altLang="de-DE" sz="2800" dirty="0"/>
              <a:t>International  Marketing</a:t>
            </a:r>
          </a:p>
        </p:txBody>
      </p:sp>
      <p:sp>
        <p:nvSpPr>
          <p:cNvPr id="28677" name="Inhaltsplatzhalter 7">
            <a:extLst>
              <a:ext uri="{FF2B5EF4-FFF2-40B4-BE49-F238E27FC236}">
                <a16:creationId xmlns:a16="http://schemas.microsoft.com/office/drawing/2014/main" id="{49C5AAAD-BCAD-4BD7-BA1E-3FB6E44166D7}"/>
              </a:ext>
            </a:extLst>
          </p:cNvPr>
          <p:cNvSpPr>
            <a:spLocks noGrp="1" noChangeArrowheads="1"/>
          </p:cNvSpPr>
          <p:nvPr>
            <p:ph sz="quarter" idx="4"/>
          </p:nvPr>
        </p:nvSpPr>
        <p:spPr>
          <a:xfrm>
            <a:off x="5606676" y="2357439"/>
            <a:ext cx="4464424" cy="3951287"/>
          </a:xfrm>
        </p:spPr>
        <p:txBody>
          <a:bodyPr>
            <a:noAutofit/>
          </a:bodyPr>
          <a:lstStyle/>
          <a:p>
            <a:r>
              <a:rPr lang="en-US" altLang="de-DE" sz="2000" dirty="0"/>
              <a:t>Simple: making one or more marketing mix decisions across national boundaries</a:t>
            </a:r>
          </a:p>
          <a:p>
            <a:r>
              <a:rPr lang="en-US" altLang="de-DE" sz="2000" dirty="0"/>
              <a:t>Complex: it involves the firm in establishing manufacturing/processing facilities around the world and coordinating marketing strategies across the globe</a:t>
            </a:r>
            <a:endParaRPr lang="de-DE" altLang="de-DE" sz="2000" dirty="0"/>
          </a:p>
          <a:p>
            <a:r>
              <a:rPr lang="en-US" altLang="de-DE" sz="2000" dirty="0"/>
              <a:t>The main difference is the scope of activities, international marketing occurs in markets outside the organization</a:t>
            </a:r>
            <a:r>
              <a:rPr lang="en-US" altLang="en-US" sz="2000" dirty="0"/>
              <a:t>’</a:t>
            </a:r>
            <a:r>
              <a:rPr lang="en-US" altLang="de-DE" sz="2000" dirty="0"/>
              <a:t>s home country</a:t>
            </a:r>
          </a:p>
          <a:p>
            <a:pPr indent="-287338"/>
            <a:endParaRPr lang="de-DE" altLang="de-DE" sz="2000"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05622EE2-F3FE-4937-BB56-5F2C3B7BB0C5}"/>
              </a:ext>
            </a:extLst>
          </p:cNvPr>
          <p:cNvSpPr>
            <a:spLocks noGrp="1" noChangeArrowheads="1"/>
          </p:cNvSpPr>
          <p:nvPr>
            <p:ph type="title"/>
          </p:nvPr>
        </p:nvSpPr>
        <p:spPr>
          <a:xfrm>
            <a:off x="1111625" y="328612"/>
            <a:ext cx="9216652" cy="1069881"/>
          </a:xfrm>
        </p:spPr>
        <p:txBody>
          <a:bodyPr>
            <a:normAutofit fontScale="90000"/>
          </a:bodyPr>
          <a:lstStyle/>
          <a:p>
            <a:pPr eaLnBrk="1" hangingPunct="1"/>
            <a:r>
              <a:rPr lang="en-US" altLang="de-DE" dirty="0"/>
              <a:t>Global Marketing: What it isn</a:t>
            </a:r>
            <a:r>
              <a:rPr lang="en-US" altLang="en-US" dirty="0"/>
              <a:t>’</a:t>
            </a:r>
            <a:r>
              <a:rPr lang="en-US" altLang="de-DE" dirty="0"/>
              <a:t>t and what it is</a:t>
            </a:r>
          </a:p>
        </p:txBody>
      </p:sp>
      <p:sp>
        <p:nvSpPr>
          <p:cNvPr id="32770" name="Inhaltsplatzhalter 4">
            <a:extLst>
              <a:ext uri="{FF2B5EF4-FFF2-40B4-BE49-F238E27FC236}">
                <a16:creationId xmlns:a16="http://schemas.microsoft.com/office/drawing/2014/main" id="{6350AF8F-959C-4CD9-9CB4-80448E77BBB9}"/>
              </a:ext>
            </a:extLst>
          </p:cNvPr>
          <p:cNvSpPr>
            <a:spLocks noGrp="1" noChangeArrowheads="1"/>
          </p:cNvSpPr>
          <p:nvPr>
            <p:ph sz="half" idx="4294967295"/>
          </p:nvPr>
        </p:nvSpPr>
        <p:spPr>
          <a:xfrm>
            <a:off x="1111625" y="1746250"/>
            <a:ext cx="4263650" cy="4419600"/>
          </a:xfrm>
        </p:spPr>
        <p:txBody>
          <a:bodyPr>
            <a:normAutofit/>
          </a:bodyPr>
          <a:lstStyle/>
          <a:p>
            <a:pPr marL="361950" indent="-361950">
              <a:spcBef>
                <a:spcPct val="10000"/>
              </a:spcBef>
              <a:tabLst>
                <a:tab pos="361950" algn="l"/>
              </a:tabLst>
            </a:pPr>
            <a:r>
              <a:rPr lang="en-US" altLang="de-DE" sz="2400" dirty="0"/>
              <a:t>Global marketing does not mean doing business in all country markets </a:t>
            </a:r>
          </a:p>
          <a:p>
            <a:pPr marL="361950" indent="-361950">
              <a:spcBef>
                <a:spcPct val="10000"/>
              </a:spcBef>
              <a:tabLst>
                <a:tab pos="361950" algn="l"/>
              </a:tabLst>
            </a:pPr>
            <a:endParaRPr lang="en-US" altLang="de-DE" sz="2400" dirty="0"/>
          </a:p>
          <a:p>
            <a:pPr marL="361950" indent="-361950">
              <a:spcBef>
                <a:spcPct val="10000"/>
              </a:spcBef>
              <a:tabLst>
                <a:tab pos="361950" algn="l"/>
              </a:tabLst>
            </a:pPr>
            <a:endParaRPr lang="en-US" altLang="de-DE" sz="2400" dirty="0"/>
          </a:p>
          <a:p>
            <a:pPr marL="361950" indent="-361950">
              <a:spcBef>
                <a:spcPct val="10000"/>
              </a:spcBef>
              <a:tabLst>
                <a:tab pos="361950" algn="l"/>
              </a:tabLst>
            </a:pPr>
            <a:endParaRPr lang="en-US" altLang="de-DE" sz="2400" dirty="0"/>
          </a:p>
          <a:p>
            <a:pPr marL="361950" indent="-361950">
              <a:spcBef>
                <a:spcPct val="10000"/>
              </a:spcBef>
              <a:tabLst>
                <a:tab pos="361950" algn="l"/>
              </a:tabLst>
            </a:pPr>
            <a:r>
              <a:rPr lang="en-US" altLang="de-DE" sz="2400" dirty="0"/>
              <a:t>Global marketing does not necessarily mean that products can be developed anywhere on a global scale</a:t>
            </a:r>
          </a:p>
          <a:p>
            <a:pPr marL="361950" indent="-361950">
              <a:spcBef>
                <a:spcPct val="10000"/>
              </a:spcBef>
              <a:tabLst>
                <a:tab pos="361950" algn="l"/>
              </a:tabLst>
            </a:pPr>
            <a:endParaRPr lang="en-US" altLang="de-DE" sz="2400" dirty="0"/>
          </a:p>
          <a:p>
            <a:pPr marL="361950" indent="-361950">
              <a:tabLst>
                <a:tab pos="361950" algn="l"/>
              </a:tabLst>
            </a:pPr>
            <a:endParaRPr lang="de-DE" altLang="de-DE" sz="2400" dirty="0"/>
          </a:p>
        </p:txBody>
      </p:sp>
      <p:sp>
        <p:nvSpPr>
          <p:cNvPr id="32771" name="Inhaltsplatzhalter 6">
            <a:extLst>
              <a:ext uri="{FF2B5EF4-FFF2-40B4-BE49-F238E27FC236}">
                <a16:creationId xmlns:a16="http://schemas.microsoft.com/office/drawing/2014/main" id="{0BAB4DEB-73F6-4B86-B3C5-2AA73320DECB}"/>
              </a:ext>
            </a:extLst>
          </p:cNvPr>
          <p:cNvSpPr>
            <a:spLocks noGrp="1" noChangeArrowheads="1"/>
          </p:cNvSpPr>
          <p:nvPr>
            <p:ph sz="half" idx="4294967295"/>
          </p:nvPr>
        </p:nvSpPr>
        <p:spPr>
          <a:xfrm>
            <a:off x="6600825" y="1746250"/>
            <a:ext cx="4658846" cy="4419600"/>
          </a:xfrm>
        </p:spPr>
        <p:txBody>
          <a:bodyPr>
            <a:normAutofit/>
          </a:bodyPr>
          <a:lstStyle/>
          <a:p>
            <a:pPr marL="361950" indent="-361950">
              <a:spcBef>
                <a:spcPct val="10000"/>
              </a:spcBef>
              <a:tabLst>
                <a:tab pos="361950" algn="l"/>
              </a:tabLst>
            </a:pPr>
            <a:r>
              <a:rPr lang="en-GB" altLang="de-DE" sz="2400" dirty="0"/>
              <a:t>Global marketing does mean widening business horizons to encompass the world in scanning for opportunities and threats</a:t>
            </a:r>
          </a:p>
          <a:p>
            <a:pPr marL="361950" indent="-361950">
              <a:spcBef>
                <a:spcPct val="10000"/>
              </a:spcBef>
              <a:tabLst>
                <a:tab pos="361950" algn="l"/>
              </a:tabLst>
            </a:pPr>
            <a:endParaRPr lang="en-GB" altLang="de-DE" sz="2400" dirty="0"/>
          </a:p>
          <a:p>
            <a:pPr marL="361950" indent="-361950">
              <a:spcBef>
                <a:spcPct val="10000"/>
              </a:spcBef>
              <a:tabLst>
                <a:tab pos="361950" algn="l"/>
              </a:tabLst>
            </a:pPr>
            <a:endParaRPr lang="en-GB" altLang="de-DE" sz="2400" dirty="0"/>
          </a:p>
          <a:p>
            <a:pPr marL="361950" indent="-361950">
              <a:spcBef>
                <a:spcPct val="10000"/>
              </a:spcBef>
              <a:tabLst>
                <a:tab pos="361950" algn="l"/>
              </a:tabLst>
            </a:pPr>
            <a:r>
              <a:rPr lang="en-GB" altLang="de-DE" sz="2400" dirty="0"/>
              <a:t>The economic geography, climate, and culture affect how companies develop certain products</a:t>
            </a:r>
          </a:p>
          <a:p>
            <a:pPr marL="361950" indent="-361950">
              <a:spcBef>
                <a:spcPct val="10000"/>
              </a:spcBef>
              <a:tabLst>
                <a:tab pos="361950" algn="l"/>
              </a:tabLst>
            </a:pPr>
            <a:endParaRPr lang="en-GB" altLang="de-DE" sz="2400" dirty="0">
              <a:sym typeface="Wingdings 2" panose="05020102010507070707" pitchFamily="18" charset="2"/>
            </a:endParaRPr>
          </a:p>
          <a:p>
            <a:pPr marL="361950" indent="-361950">
              <a:spcBef>
                <a:spcPct val="10000"/>
              </a:spcBef>
              <a:tabLst>
                <a:tab pos="361950" algn="l"/>
              </a:tabLst>
            </a:pPr>
            <a:endParaRPr lang="en-GB" altLang="de-DE" sz="2400" dirty="0"/>
          </a:p>
          <a:p>
            <a:pPr marL="361950" indent="-361950">
              <a:spcBef>
                <a:spcPct val="10000"/>
              </a:spcBef>
              <a:tabLst>
                <a:tab pos="361950" algn="l"/>
              </a:tabLst>
            </a:pPr>
            <a:endParaRPr lang="en-GB" altLang="de-DE" sz="2400" dirty="0"/>
          </a:p>
        </p:txBody>
      </p:sp>
      <p:sp>
        <p:nvSpPr>
          <p:cNvPr id="2" name="Pfeil nach links und rechts 1">
            <a:extLst>
              <a:ext uri="{FF2B5EF4-FFF2-40B4-BE49-F238E27FC236}">
                <a16:creationId xmlns:a16="http://schemas.microsoft.com/office/drawing/2014/main" id="{70733860-75BD-4185-BCD0-DB27E6374930}"/>
              </a:ext>
            </a:extLst>
          </p:cNvPr>
          <p:cNvSpPr>
            <a:spLocks noChangeArrowheads="1"/>
          </p:cNvSpPr>
          <p:nvPr/>
        </p:nvSpPr>
        <p:spPr bwMode="auto">
          <a:xfrm>
            <a:off x="5430441" y="1792785"/>
            <a:ext cx="1079500" cy="611386"/>
          </a:xfrm>
          <a:prstGeom prst="leftRightArrow">
            <a:avLst>
              <a:gd name="adj1" fmla="val 50000"/>
              <a:gd name="adj2" fmla="val 5000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eaLnBrk="1" hangingPunct="1">
              <a:defRPr/>
            </a:pPr>
            <a:endParaRPr lang="en-US" sz="1400">
              <a:latin typeface="Verdana" charset="0"/>
              <a:ea typeface="ＭＳ Ｐゴシック" charset="0"/>
              <a:cs typeface="ＭＳ Ｐゴシック" charset="0"/>
            </a:endParaRPr>
          </a:p>
        </p:txBody>
      </p:sp>
      <p:sp>
        <p:nvSpPr>
          <p:cNvPr id="9" name="Pfeil nach links und rechts 8">
            <a:extLst>
              <a:ext uri="{FF2B5EF4-FFF2-40B4-BE49-F238E27FC236}">
                <a16:creationId xmlns:a16="http://schemas.microsoft.com/office/drawing/2014/main" id="{810C09BC-8B2B-4486-BEAB-04D2D2FDE67D}"/>
              </a:ext>
            </a:extLst>
          </p:cNvPr>
          <p:cNvSpPr>
            <a:spLocks noChangeArrowheads="1"/>
          </p:cNvSpPr>
          <p:nvPr/>
        </p:nvSpPr>
        <p:spPr bwMode="auto">
          <a:xfrm>
            <a:off x="5339557" y="3826471"/>
            <a:ext cx="1079500" cy="611386"/>
          </a:xfrm>
          <a:prstGeom prst="leftRightArrow">
            <a:avLst>
              <a:gd name="adj1" fmla="val 50000"/>
              <a:gd name="adj2" fmla="val 5000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eaLnBrk="1" hangingPunct="1">
              <a:defRPr/>
            </a:pPr>
            <a:endParaRPr lang="en-US" sz="1400">
              <a:latin typeface="Verdana" charset="0"/>
              <a:ea typeface="ＭＳ Ｐゴシック" charset="0"/>
              <a:cs typeface="ＭＳ Ｐゴシック"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327C3392-A8A3-422B-8D03-C7A031867258}"/>
              </a:ext>
            </a:extLst>
          </p:cNvPr>
          <p:cNvSpPr>
            <a:spLocks noGrp="1" noChangeArrowheads="1"/>
          </p:cNvSpPr>
          <p:nvPr>
            <p:ph type="title"/>
          </p:nvPr>
        </p:nvSpPr>
        <p:spPr>
          <a:xfrm>
            <a:off x="681318" y="328613"/>
            <a:ext cx="9662833" cy="868362"/>
          </a:xfrm>
        </p:spPr>
        <p:txBody>
          <a:bodyPr>
            <a:normAutofit fontScale="90000"/>
          </a:bodyPr>
          <a:lstStyle/>
          <a:p>
            <a:pPr eaLnBrk="1" hangingPunct="1"/>
            <a:r>
              <a:rPr lang="en-US" altLang="de-DE" dirty="0"/>
              <a:t>Single-Country Marketing vs. Global Marketing </a:t>
            </a:r>
          </a:p>
        </p:txBody>
      </p:sp>
      <p:sp>
        <p:nvSpPr>
          <p:cNvPr id="34818" name="Text Box 4">
            <a:extLst>
              <a:ext uri="{FF2B5EF4-FFF2-40B4-BE49-F238E27FC236}">
                <a16:creationId xmlns:a16="http://schemas.microsoft.com/office/drawing/2014/main" id="{4F7034A1-FDED-4381-9347-D775B441CDF5}"/>
              </a:ext>
            </a:extLst>
          </p:cNvPr>
          <p:cNvSpPr txBox="1">
            <a:spLocks noChangeArrowheads="1"/>
          </p:cNvSpPr>
          <p:nvPr/>
        </p:nvSpPr>
        <p:spPr bwMode="auto">
          <a:xfrm>
            <a:off x="2279650" y="6237289"/>
            <a:ext cx="3671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pPr eaLnBrk="1" hangingPunct="1">
              <a:spcBef>
                <a:spcPct val="50000"/>
              </a:spcBef>
            </a:pPr>
            <a:r>
              <a:rPr lang="de-DE" altLang="de-DE" sz="1200" b="0" i="1">
                <a:latin typeface="Arial" panose="020B0604020202020204" pitchFamily="34" charset="0"/>
              </a:rPr>
              <a:t>Source: Keegen/Green 2004</a:t>
            </a:r>
          </a:p>
        </p:txBody>
      </p:sp>
      <p:graphicFrame>
        <p:nvGraphicFramePr>
          <p:cNvPr id="2" name="Tabelle 1">
            <a:extLst>
              <a:ext uri="{FF2B5EF4-FFF2-40B4-BE49-F238E27FC236}">
                <a16:creationId xmlns:a16="http://schemas.microsoft.com/office/drawing/2014/main" id="{5E0C624D-DC5B-48C7-981B-4E9EBE3E4227}"/>
              </a:ext>
            </a:extLst>
          </p:cNvPr>
          <p:cNvGraphicFramePr>
            <a:graphicFrameLocks noGrp="1"/>
          </p:cNvGraphicFramePr>
          <p:nvPr>
            <p:extLst>
              <p:ext uri="{D42A27DB-BD31-4B8C-83A1-F6EECF244321}">
                <p14:modId xmlns:p14="http://schemas.microsoft.com/office/powerpoint/2010/main" val="1824952501"/>
              </p:ext>
            </p:extLst>
          </p:nvPr>
        </p:nvGraphicFramePr>
        <p:xfrm>
          <a:off x="968188" y="1676401"/>
          <a:ext cx="9015601" cy="4273677"/>
        </p:xfrm>
        <a:graphic>
          <a:graphicData uri="http://schemas.openxmlformats.org/drawingml/2006/table">
            <a:tbl>
              <a:tblPr/>
              <a:tblGrid>
                <a:gridCol w="4507800">
                  <a:extLst>
                    <a:ext uri="{9D8B030D-6E8A-4147-A177-3AD203B41FA5}">
                      <a16:colId xmlns:a16="http://schemas.microsoft.com/office/drawing/2014/main" val="20000"/>
                    </a:ext>
                  </a:extLst>
                </a:gridCol>
                <a:gridCol w="4507801">
                  <a:extLst>
                    <a:ext uri="{9D8B030D-6E8A-4147-A177-3AD203B41FA5}">
                      <a16:colId xmlns:a16="http://schemas.microsoft.com/office/drawing/2014/main" val="20001"/>
                    </a:ext>
                  </a:extLst>
                </a:gridCol>
              </a:tblGrid>
              <a:tr h="433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Single-Country Marketing Strategy</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rPr>
                        <a:t>Global Marketing Strategy</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365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Target Market Strategy</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Global Market Strategy</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extLst>
                  <a:ext uri="{0D108BD9-81ED-4DB2-BD59-A6C34878D82A}">
                    <a16:rowId xmlns:a16="http://schemas.microsoft.com/office/drawing/2014/main" val="10001"/>
                  </a:ext>
                </a:extLst>
              </a:tr>
              <a:tr h="365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Marketing Mix Development:</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Marketing Mix Development:</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extLst>
                  <a:ext uri="{0D108BD9-81ED-4DB2-BD59-A6C34878D82A}">
                    <a16:rowId xmlns:a16="http://schemas.microsoft.com/office/drawing/2014/main" val="10002"/>
                  </a:ext>
                </a:extLst>
              </a:tr>
              <a:tr h="640034">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Product</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Product adaptation or </a:t>
                      </a:r>
                      <a:r>
                        <a:rPr kumimoji="0" lang="en-US" sz="1800" b="0" i="0" u="none" strike="noStrike" cap="none" normalizeH="0" baseline="0" dirty="0" err="1">
                          <a:ln>
                            <a:noFill/>
                          </a:ln>
                          <a:solidFill>
                            <a:srgbClr val="000000"/>
                          </a:solidFill>
                          <a:effectLst/>
                          <a:latin typeface="Calibri" panose="020F0502020204030204" pitchFamily="34" charset="0"/>
                          <a:ea typeface="ＭＳ Ｐゴシック" charset="0"/>
                          <a:cs typeface="Calibri" panose="020F0502020204030204" pitchFamily="34" charset="0"/>
                        </a:rPr>
                        <a:t>standardisation</a:t>
                      </a: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endParaRP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extLst>
                  <a:ext uri="{0D108BD9-81ED-4DB2-BD59-A6C34878D82A}">
                    <a16:rowId xmlns:a16="http://schemas.microsoft.com/office/drawing/2014/main" val="10003"/>
                  </a:ext>
                </a:extLst>
              </a:tr>
              <a:tr h="36573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Price</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Price adaptation or </a:t>
                      </a:r>
                      <a:r>
                        <a:rPr kumimoji="0" lang="en-US" sz="1800" b="0" i="0" u="none" strike="noStrike" cap="none" normalizeH="0" baseline="0" dirty="0" err="1">
                          <a:ln>
                            <a:noFill/>
                          </a:ln>
                          <a:solidFill>
                            <a:srgbClr val="000000"/>
                          </a:solidFill>
                          <a:effectLst/>
                          <a:latin typeface="Calibri" panose="020F0502020204030204" pitchFamily="34" charset="0"/>
                          <a:ea typeface="ＭＳ Ｐゴシック" charset="0"/>
                          <a:cs typeface="Calibri" panose="020F0502020204030204" pitchFamily="34" charset="0"/>
                        </a:rPr>
                        <a:t>standardisation</a:t>
                      </a: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endParaRP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extLst>
                  <a:ext uri="{0D108BD9-81ED-4DB2-BD59-A6C34878D82A}">
                    <a16:rowId xmlns:a16="http://schemas.microsoft.com/office/drawing/2014/main" val="10004"/>
                  </a:ext>
                </a:extLst>
              </a:tr>
              <a:tr h="640034">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Promotion</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Promotion adaptation or </a:t>
                      </a:r>
                      <a:r>
                        <a:rPr kumimoji="0" lang="en-US" sz="1800" b="0" i="0" u="none" strike="noStrike" cap="none" normalizeH="0" baseline="0" dirty="0" err="1">
                          <a:ln>
                            <a:noFill/>
                          </a:ln>
                          <a:solidFill>
                            <a:srgbClr val="000000"/>
                          </a:solidFill>
                          <a:effectLst/>
                          <a:latin typeface="Calibri" panose="020F0502020204030204" pitchFamily="34" charset="0"/>
                          <a:ea typeface="ＭＳ Ｐゴシック" charset="0"/>
                          <a:cs typeface="Calibri" panose="020F0502020204030204" pitchFamily="34" charset="0"/>
                        </a:rPr>
                        <a:t>standardisation</a:t>
                      </a: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endParaRP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extLst>
                  <a:ext uri="{0D108BD9-81ED-4DB2-BD59-A6C34878D82A}">
                    <a16:rowId xmlns:a16="http://schemas.microsoft.com/office/drawing/2014/main" val="10005"/>
                  </a:ext>
                </a:extLst>
              </a:tr>
              <a:tr h="36573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Place</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Place adaptation or </a:t>
                      </a:r>
                      <a:r>
                        <a:rPr kumimoji="0" lang="en-US" sz="1800" b="0" i="0" u="none" strike="noStrike" cap="none" normalizeH="0" baseline="0" dirty="0" err="1">
                          <a:ln>
                            <a:noFill/>
                          </a:ln>
                          <a:solidFill>
                            <a:srgbClr val="000000"/>
                          </a:solidFill>
                          <a:effectLst/>
                          <a:latin typeface="Calibri" panose="020F0502020204030204" pitchFamily="34" charset="0"/>
                          <a:ea typeface="ＭＳ Ｐゴシック" charset="0"/>
                          <a:cs typeface="Calibri" panose="020F0502020204030204" pitchFamily="34" charset="0"/>
                        </a:rPr>
                        <a:t>standardisation</a:t>
                      </a: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endParaRP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extLst>
                  <a:ext uri="{0D108BD9-81ED-4DB2-BD59-A6C34878D82A}">
                    <a16:rowId xmlns:a16="http://schemas.microsoft.com/office/drawing/2014/main" val="10006"/>
                  </a:ext>
                </a:extLst>
              </a:tr>
              <a:tr h="36573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endParaRP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Concentration of marketing activities</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extLst>
                  <a:ext uri="{0D108BD9-81ED-4DB2-BD59-A6C34878D82A}">
                    <a16:rowId xmlns:a16="http://schemas.microsoft.com/office/drawing/2014/main" val="10007"/>
                  </a:ext>
                </a:extLst>
              </a:tr>
              <a:tr h="36573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endParaRP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Coordination of marketing activities</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E7"/>
                    </a:solidFill>
                  </a:tcPr>
                </a:tc>
                <a:extLst>
                  <a:ext uri="{0D108BD9-81ED-4DB2-BD59-A6C34878D82A}">
                    <a16:rowId xmlns:a16="http://schemas.microsoft.com/office/drawing/2014/main" val="10008"/>
                  </a:ext>
                </a:extLst>
              </a:tr>
              <a:tr h="36573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endParaRP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anose="020F0502020204030204" pitchFamily="34" charset="0"/>
                          <a:ea typeface="ＭＳ Ｐゴシック" charset="0"/>
                          <a:cs typeface="Calibri" panose="020F0502020204030204" pitchFamily="34" charset="0"/>
                        </a:rPr>
                        <a:t>Integration of competitive moves</a:t>
                      </a:r>
                    </a:p>
                  </a:txBody>
                  <a:tcPr marL="91425" marR="9142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6CB"/>
                    </a:solidFill>
                  </a:tcP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A8224-0CB5-49AD-A557-D15374EEC4A8}"/>
              </a:ext>
            </a:extLst>
          </p:cNvPr>
          <p:cNvSpPr>
            <a:spLocks noGrp="1"/>
          </p:cNvSpPr>
          <p:nvPr>
            <p:ph type="title"/>
          </p:nvPr>
        </p:nvSpPr>
        <p:spPr/>
        <p:txBody>
          <a:bodyPr>
            <a:normAutofit fontScale="90000"/>
          </a:bodyPr>
          <a:lstStyle/>
          <a:p>
            <a:r>
              <a:rPr lang="de-DE" dirty="0"/>
              <a:t>The Global Marketing Mix</a:t>
            </a:r>
          </a:p>
        </p:txBody>
      </p:sp>
      <p:sp>
        <p:nvSpPr>
          <p:cNvPr id="3" name="Textplatzhalter 2">
            <a:extLst>
              <a:ext uri="{FF2B5EF4-FFF2-40B4-BE49-F238E27FC236}">
                <a16:creationId xmlns:a16="http://schemas.microsoft.com/office/drawing/2014/main" id="{8E64EC87-B3AF-40B6-884E-08CF8B9D3982}"/>
              </a:ext>
            </a:extLst>
          </p:cNvPr>
          <p:cNvSpPr>
            <a:spLocks noGrp="1"/>
          </p:cNvSpPr>
          <p:nvPr>
            <p:ph type="body" sz="half" idx="1"/>
          </p:nvPr>
        </p:nvSpPr>
        <p:spPr>
          <a:xfrm>
            <a:off x="1102784" y="5976257"/>
            <a:ext cx="9793749" cy="276056"/>
          </a:xfrm>
        </p:spPr>
        <p:txBody>
          <a:bodyPr>
            <a:normAutofit fontScale="55000" lnSpcReduction="20000"/>
          </a:bodyPr>
          <a:lstStyle/>
          <a:p>
            <a:r>
              <a:rPr lang="de-DE" dirty="0">
                <a:hlinkClick r:id="rId4"/>
              </a:rPr>
              <a:t>Video</a:t>
            </a:r>
            <a:endParaRPr lang="de-DE" dirty="0"/>
          </a:p>
        </p:txBody>
      </p:sp>
      <p:pic>
        <p:nvPicPr>
          <p:cNvPr id="4" name="Onlinemedien 3" title="The Global Marketing Mix - Internationalisation - Global Marketing">
            <a:hlinkClick r:id="" action="ppaction://media"/>
            <a:extLst>
              <a:ext uri="{FF2B5EF4-FFF2-40B4-BE49-F238E27FC236}">
                <a16:creationId xmlns:a16="http://schemas.microsoft.com/office/drawing/2014/main" id="{6ED1E5FB-0B15-45A2-9149-DAC338648BC2}"/>
              </a:ext>
            </a:extLst>
          </p:cNvPr>
          <p:cNvPicPr>
            <a:picLocks noRot="1" noChangeAspect="1"/>
          </p:cNvPicPr>
          <p:nvPr>
            <a:videoFile r:link="rId1"/>
          </p:nvPr>
        </p:nvPicPr>
        <p:blipFill>
          <a:blip r:embed="rId5"/>
          <a:stretch>
            <a:fillRect/>
          </a:stretch>
        </p:blipFill>
        <p:spPr>
          <a:xfrm>
            <a:off x="2710543" y="1990556"/>
            <a:ext cx="6096000" cy="3429000"/>
          </a:xfrm>
          <a:prstGeom prst="rect">
            <a:avLst/>
          </a:prstGeom>
        </p:spPr>
      </p:pic>
    </p:spTree>
    <p:extLst>
      <p:ext uri="{BB962C8B-B14F-4D97-AF65-F5344CB8AC3E}">
        <p14:creationId xmlns:p14="http://schemas.microsoft.com/office/powerpoint/2010/main" val="2275344794"/>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A51191-94FE-4AD3-82D0-62BBD433BB18}" vid="{CFE21839-BCBD-4B32-8D8D-B596EDCA6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3129</Words>
  <Application>Microsoft Office PowerPoint</Application>
  <PresentationFormat>Breitbild</PresentationFormat>
  <Paragraphs>349</Paragraphs>
  <Slides>29</Slides>
  <Notes>22</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Verdana</vt:lpstr>
      <vt:lpstr>Wingdings</vt:lpstr>
      <vt:lpstr>Office Theme</vt:lpstr>
      <vt:lpstr>C1.4.1 International Marketing Plan </vt:lpstr>
      <vt:lpstr>Learning Objectives</vt:lpstr>
      <vt:lpstr>In what country is the parent company located?</vt:lpstr>
      <vt:lpstr>In what country is the parent company located? (Answers)</vt:lpstr>
      <vt:lpstr>Marketing Review</vt:lpstr>
      <vt:lpstr>Definitions of International Marketing</vt:lpstr>
      <vt:lpstr>Global Marketing: What it isn’t and what it is</vt:lpstr>
      <vt:lpstr>Single-Country Marketing vs. Global Marketing </vt:lpstr>
      <vt:lpstr>The Global Marketing Mix</vt:lpstr>
      <vt:lpstr>Standardisation versus Adaptation</vt:lpstr>
      <vt:lpstr>Evolution of International Marketing</vt:lpstr>
      <vt:lpstr>Evolution of International Marketing</vt:lpstr>
      <vt:lpstr>Management Orientations</vt:lpstr>
      <vt:lpstr>Why is global marketing imperative?</vt:lpstr>
      <vt:lpstr>Product Policy Decisions in International Marketing</vt:lpstr>
      <vt:lpstr>Factors Affecting Product Adaptation Decisions</vt:lpstr>
      <vt:lpstr>Adaptation: Mandatory or nice to have?</vt:lpstr>
      <vt:lpstr>International Positioning Strategies</vt:lpstr>
      <vt:lpstr>Global Positioning Strategies</vt:lpstr>
      <vt:lpstr>Brand Positioning and Brand Name Selection</vt:lpstr>
      <vt:lpstr>International Product Branding Strategies</vt:lpstr>
      <vt:lpstr>Local Product &amp; Branding Strategies</vt:lpstr>
      <vt:lpstr>Global Brands</vt:lpstr>
      <vt:lpstr>Country of Origin as Brand Element </vt:lpstr>
      <vt:lpstr>International Brand Equity</vt:lpstr>
      <vt:lpstr>Local or Global Brands? Checklist to Analyse Globalisation Possibilities</vt:lpstr>
      <vt:lpstr>Summary</vt:lpstr>
      <vt:lpstr>Learning Objectives</vt:lpstr>
      <vt:lpstr>References</vt:lpstr>
    </vt:vector>
  </TitlesOfParts>
  <Company>HTW Berlin - Fachbereich 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wohlgemv</dc:creator>
  <cp:lastModifiedBy>Tine</cp:lastModifiedBy>
  <cp:revision>86</cp:revision>
  <dcterms:created xsi:type="dcterms:W3CDTF">2018-03-02T10:18:44Z</dcterms:created>
  <dcterms:modified xsi:type="dcterms:W3CDTF">2019-09-27T15:53:31Z</dcterms:modified>
</cp:coreProperties>
</file>