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7" r:id="rId2"/>
    <p:sldId id="316" r:id="rId3"/>
    <p:sldId id="1092" r:id="rId4"/>
    <p:sldId id="1093" r:id="rId5"/>
    <p:sldId id="317" r:id="rId6"/>
    <p:sldId id="318" r:id="rId7"/>
    <p:sldId id="319" r:id="rId8"/>
    <p:sldId id="258" r:id="rId9"/>
    <p:sldId id="297" r:id="rId10"/>
    <p:sldId id="549" r:id="rId11"/>
    <p:sldId id="550" r:id="rId12"/>
    <p:sldId id="279" r:id="rId13"/>
    <p:sldId id="280" r:id="rId14"/>
    <p:sldId id="1070" r:id="rId15"/>
    <p:sldId id="282" r:id="rId16"/>
    <p:sldId id="283" r:id="rId17"/>
    <p:sldId id="284" r:id="rId18"/>
    <p:sldId id="285" r:id="rId19"/>
    <p:sldId id="1072" r:id="rId20"/>
    <p:sldId id="315" r:id="rId21"/>
    <p:sldId id="1073" r:id="rId22"/>
    <p:sldId id="289" r:id="rId23"/>
    <p:sldId id="1065" r:id="rId24"/>
    <p:sldId id="1075" r:id="rId25"/>
    <p:sldId id="291" r:id="rId26"/>
    <p:sldId id="292" r:id="rId27"/>
    <p:sldId id="1064" r:id="rId28"/>
    <p:sldId id="1078" r:id="rId29"/>
    <p:sldId id="294" r:id="rId30"/>
    <p:sldId id="295" r:id="rId31"/>
    <p:sldId id="1081" r:id="rId32"/>
    <p:sldId id="1082" r:id="rId33"/>
    <p:sldId id="1068" r:id="rId34"/>
    <p:sldId id="300" r:id="rId35"/>
    <p:sldId id="1083" r:id="rId36"/>
    <p:sldId id="313" r:id="rId37"/>
    <p:sldId id="1085" r:id="rId38"/>
    <p:sldId id="301" r:id="rId39"/>
    <p:sldId id="302" r:id="rId40"/>
    <p:sldId id="303" r:id="rId41"/>
    <p:sldId id="304" r:id="rId42"/>
    <p:sldId id="305" r:id="rId43"/>
    <p:sldId id="307" r:id="rId44"/>
    <p:sldId id="308" r:id="rId45"/>
    <p:sldId id="309" r:id="rId46"/>
    <p:sldId id="613" r:id="rId47"/>
    <p:sldId id="310" r:id="rId48"/>
    <p:sldId id="311" r:id="rId49"/>
    <p:sldId id="1088" r:id="rId50"/>
    <p:sldId id="1090" r:id="rId51"/>
    <p:sldId id="1091" r:id="rId52"/>
    <p:sldId id="744" r:id="rId5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tte Ammeraal" initials="AA" lastIdx="2" clrIdx="0">
    <p:extLst>
      <p:ext uri="{19B8F6BF-5375-455C-9EA6-DF929625EA0E}">
        <p15:presenceInfo xmlns:p15="http://schemas.microsoft.com/office/powerpoint/2012/main" userId="S-1-5-21-1757436266-1070379326-1452763161-930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82D3"/>
    <a:srgbClr val="99CA48"/>
    <a:srgbClr val="404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37" autoAdjust="0"/>
    <p:restoredTop sz="78602" autoAdjust="0"/>
  </p:normalViewPr>
  <p:slideViewPr>
    <p:cSldViewPr snapToGrid="0">
      <p:cViewPr varScale="1">
        <p:scale>
          <a:sx n="53" d="100"/>
          <a:sy n="53" d="100"/>
        </p:scale>
        <p:origin x="522" y="78"/>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5.xml.rels><?xml version="1.0" encoding="UTF-8" standalone="yes"?>
<Relationships xmlns="http://schemas.openxmlformats.org/package/2006/relationships"><Relationship Id="rId8" Type="http://schemas.openxmlformats.org/officeDocument/2006/relationships/hyperlink" Target="https://pngimg.com/download/15036" TargetMode="Externa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hyperlink" Target="http://pngimg.com/download/14888" TargetMode="External"/><Relationship Id="rId1" Type="http://schemas.openxmlformats.org/officeDocument/2006/relationships/image" Target="../media/image6.png"/><Relationship Id="rId6" Type="http://schemas.openxmlformats.org/officeDocument/2006/relationships/hyperlink" Target="https://commons.wikimedia.org/wiki/File:3_number_black_and_white.svg" TargetMode="External"/><Relationship Id="rId5" Type="http://schemas.openxmlformats.org/officeDocument/2006/relationships/image" Target="../media/image8.png"/><Relationship Id="rId4" Type="http://schemas.openxmlformats.org/officeDocument/2006/relationships/hyperlink" Target="http://commons.wikimedia.org/wiki/File:2_number_black_and_white.svg" TargetMode="External"/></Relationships>
</file>

<file path=ppt/diagrams/_rels/drawing5.xml.rels><?xml version="1.0" encoding="UTF-8" standalone="yes"?>
<Relationships xmlns="http://schemas.openxmlformats.org/package/2006/relationships"><Relationship Id="rId8" Type="http://schemas.openxmlformats.org/officeDocument/2006/relationships/hyperlink" Target="https://pngimg.com/download/15036" TargetMode="Externa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hyperlink" Target="http://pngimg.com/download/14888" TargetMode="External"/><Relationship Id="rId1" Type="http://schemas.openxmlformats.org/officeDocument/2006/relationships/image" Target="../media/image6.png"/><Relationship Id="rId6" Type="http://schemas.openxmlformats.org/officeDocument/2006/relationships/hyperlink" Target="https://commons.wikimedia.org/wiki/File:3_number_black_and_white.svg" TargetMode="External"/><Relationship Id="rId5" Type="http://schemas.openxmlformats.org/officeDocument/2006/relationships/image" Target="../media/image8.png"/><Relationship Id="rId4" Type="http://schemas.openxmlformats.org/officeDocument/2006/relationships/hyperlink" Target="http://commons.wikimedia.org/wiki/File:2_number_black_and_white.svg" TargetMode="Externa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FA1B00-ED48-4FC5-B433-FC481CC845C8}"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de-DE"/>
        </a:p>
      </dgm:t>
    </dgm:pt>
    <dgm:pt modelId="{BD3AE0E9-07E1-495D-87A0-49B55C9F7747}">
      <dgm:prSet phldrT="[Text]"/>
      <dgm:spPr/>
      <dgm:t>
        <a:bodyPr/>
        <a:lstStyle/>
        <a:p>
          <a:r>
            <a:rPr lang="en-GB" altLang="fr-FR" b="1" u="sng" dirty="0"/>
            <a:t>Operational</a:t>
          </a:r>
          <a:r>
            <a:rPr lang="en-GB" altLang="fr-FR" b="1" dirty="0"/>
            <a:t> (procedural) concerns</a:t>
          </a:r>
          <a:r>
            <a:rPr lang="en-GB" altLang="fr-FR" dirty="0"/>
            <a:t>: How do legal regulations impact day-to-day operations? </a:t>
          </a:r>
          <a:endParaRPr lang="de-DE" dirty="0"/>
        </a:p>
      </dgm:t>
    </dgm:pt>
    <dgm:pt modelId="{F6BA46E4-CEF5-4A81-95EB-581B4E9557EE}" type="parTrans" cxnId="{E6254630-5184-43A3-BB0A-07A0803389BC}">
      <dgm:prSet/>
      <dgm:spPr/>
      <dgm:t>
        <a:bodyPr/>
        <a:lstStyle/>
        <a:p>
          <a:endParaRPr lang="de-DE"/>
        </a:p>
      </dgm:t>
    </dgm:pt>
    <dgm:pt modelId="{CAC7FE43-4C17-421F-83E9-B1F4CEB8C6F5}" type="sibTrans" cxnId="{E6254630-5184-43A3-BB0A-07A0803389BC}">
      <dgm:prSet/>
      <dgm:spPr/>
      <dgm:t>
        <a:bodyPr/>
        <a:lstStyle/>
        <a:p>
          <a:endParaRPr lang="de-DE"/>
        </a:p>
      </dgm:t>
    </dgm:pt>
    <dgm:pt modelId="{8EB9B90D-729C-47D0-8241-E39ABD35ED12}">
      <dgm:prSet phldrT="[Text]"/>
      <dgm:spPr/>
      <dgm:t>
        <a:bodyPr/>
        <a:lstStyle/>
        <a:p>
          <a:r>
            <a:rPr lang="en-GB" altLang="fr-FR" b="1" u="sng" dirty="0"/>
            <a:t>Strategic</a:t>
          </a:r>
          <a:r>
            <a:rPr lang="en-GB" altLang="fr-FR" b="1" dirty="0"/>
            <a:t> concerns</a:t>
          </a:r>
          <a:r>
            <a:rPr lang="en-GB" altLang="fr-FR" dirty="0"/>
            <a:t>: How do legal regulations affect companies’ long-term competitiveness?</a:t>
          </a:r>
          <a:endParaRPr lang="de-DE" dirty="0"/>
        </a:p>
      </dgm:t>
    </dgm:pt>
    <dgm:pt modelId="{BD9B6FD5-0448-4B91-8681-6C3D8BB8C5FD}" type="parTrans" cxnId="{E672B3CC-1464-4D7A-9425-833DEF375120}">
      <dgm:prSet/>
      <dgm:spPr/>
      <dgm:t>
        <a:bodyPr/>
        <a:lstStyle/>
        <a:p>
          <a:endParaRPr lang="de-DE"/>
        </a:p>
      </dgm:t>
    </dgm:pt>
    <dgm:pt modelId="{6C0B6DE1-8B28-46F8-B58E-376307D81405}" type="sibTrans" cxnId="{E672B3CC-1464-4D7A-9425-833DEF375120}">
      <dgm:prSet/>
      <dgm:spPr/>
      <dgm:t>
        <a:bodyPr/>
        <a:lstStyle/>
        <a:p>
          <a:endParaRPr lang="de-DE"/>
        </a:p>
      </dgm:t>
    </dgm:pt>
    <dgm:pt modelId="{3B5245D1-92C4-4CD7-BE1C-F97E789105EC}">
      <dgm:prSet/>
      <dgm:spPr/>
      <dgm:t>
        <a:bodyPr/>
        <a:lstStyle/>
        <a:p>
          <a:r>
            <a:rPr lang="en-GB" altLang="fr-FR" dirty="0"/>
            <a:t>Hiring and firing</a:t>
          </a:r>
        </a:p>
      </dgm:t>
    </dgm:pt>
    <dgm:pt modelId="{0969AF07-006D-48FB-8CDE-7BB0B58B45D9}" type="parTrans" cxnId="{E4003494-0BF1-4D76-A27C-DD651A012F90}">
      <dgm:prSet/>
      <dgm:spPr/>
      <dgm:t>
        <a:bodyPr/>
        <a:lstStyle/>
        <a:p>
          <a:endParaRPr lang="de-DE"/>
        </a:p>
      </dgm:t>
    </dgm:pt>
    <dgm:pt modelId="{7338B5B8-2D13-4BDD-827C-04A14D260D41}" type="sibTrans" cxnId="{E4003494-0BF1-4D76-A27C-DD651A012F90}">
      <dgm:prSet/>
      <dgm:spPr/>
      <dgm:t>
        <a:bodyPr/>
        <a:lstStyle/>
        <a:p>
          <a:endParaRPr lang="de-DE"/>
        </a:p>
      </dgm:t>
    </dgm:pt>
    <dgm:pt modelId="{73CD3BE8-0933-4C9E-A0DE-4BA65C475313}">
      <dgm:prSet/>
      <dgm:spPr/>
      <dgm:t>
        <a:bodyPr/>
        <a:lstStyle/>
        <a:p>
          <a:r>
            <a:rPr lang="en-GB" altLang="fr-FR" dirty="0"/>
            <a:t>Entering and enforcing contracts </a:t>
          </a:r>
        </a:p>
      </dgm:t>
    </dgm:pt>
    <dgm:pt modelId="{0A279830-EFD2-49D5-9486-3CD14197162E}" type="parTrans" cxnId="{8CE28F28-6534-44D5-A9A0-D457C1411FB5}">
      <dgm:prSet/>
      <dgm:spPr/>
      <dgm:t>
        <a:bodyPr/>
        <a:lstStyle/>
        <a:p>
          <a:endParaRPr lang="de-DE"/>
        </a:p>
      </dgm:t>
    </dgm:pt>
    <dgm:pt modelId="{2E83031B-9538-480C-8C25-8E30D2622559}" type="sibTrans" cxnId="{8CE28F28-6534-44D5-A9A0-D457C1411FB5}">
      <dgm:prSet/>
      <dgm:spPr/>
      <dgm:t>
        <a:bodyPr/>
        <a:lstStyle/>
        <a:p>
          <a:endParaRPr lang="de-DE"/>
        </a:p>
      </dgm:t>
    </dgm:pt>
    <dgm:pt modelId="{68B040A5-90B0-45A0-BAE3-86D2D1F77012}">
      <dgm:prSet/>
      <dgm:spPr/>
      <dgm:t>
        <a:bodyPr/>
        <a:lstStyle/>
        <a:p>
          <a:r>
            <a:rPr lang="en-GB" altLang="fr-FR" dirty="0"/>
            <a:t>Closing down the business</a:t>
          </a:r>
        </a:p>
      </dgm:t>
    </dgm:pt>
    <dgm:pt modelId="{E0E30B38-52AF-4515-B1B3-69F6B0DCB65F}" type="parTrans" cxnId="{302EF27E-8502-419D-84FD-136FA960C441}">
      <dgm:prSet/>
      <dgm:spPr/>
      <dgm:t>
        <a:bodyPr/>
        <a:lstStyle/>
        <a:p>
          <a:endParaRPr lang="de-DE"/>
        </a:p>
      </dgm:t>
    </dgm:pt>
    <dgm:pt modelId="{30BFE16D-2D4B-4BC3-A3F9-17A7D368AFF2}" type="sibTrans" cxnId="{302EF27E-8502-419D-84FD-136FA960C441}">
      <dgm:prSet/>
      <dgm:spPr/>
      <dgm:t>
        <a:bodyPr/>
        <a:lstStyle/>
        <a:p>
          <a:endParaRPr lang="de-DE"/>
        </a:p>
      </dgm:t>
    </dgm:pt>
    <dgm:pt modelId="{81F87F75-492E-44E2-9B5D-23061D19B244}">
      <dgm:prSet/>
      <dgm:spPr/>
      <dgm:t>
        <a:bodyPr/>
        <a:lstStyle/>
        <a:p>
          <a:r>
            <a:rPr lang="en-GB" altLang="fr-FR" dirty="0"/>
            <a:t>Worker relations</a:t>
          </a:r>
        </a:p>
      </dgm:t>
    </dgm:pt>
    <dgm:pt modelId="{15D5A6EE-EE02-4276-8BF5-954A59757461}" type="parTrans" cxnId="{72BC700E-2272-4A81-810C-DEF8F4C884FD}">
      <dgm:prSet/>
      <dgm:spPr/>
      <dgm:t>
        <a:bodyPr/>
        <a:lstStyle/>
        <a:p>
          <a:endParaRPr lang="de-DE"/>
        </a:p>
      </dgm:t>
    </dgm:pt>
    <dgm:pt modelId="{C76A76F2-892B-4E60-AE03-A3DAA3EA4D41}" type="sibTrans" cxnId="{72BC700E-2272-4A81-810C-DEF8F4C884FD}">
      <dgm:prSet/>
      <dgm:spPr/>
      <dgm:t>
        <a:bodyPr/>
        <a:lstStyle/>
        <a:p>
          <a:endParaRPr lang="de-DE"/>
        </a:p>
      </dgm:t>
    </dgm:pt>
    <dgm:pt modelId="{DAA98211-0B55-4694-8836-173384CA06A7}">
      <dgm:prSet/>
      <dgm:spPr/>
      <dgm:t>
        <a:bodyPr/>
        <a:lstStyle/>
        <a:p>
          <a:r>
            <a:rPr lang="en-GB" altLang="fr-FR" dirty="0"/>
            <a:t>Health and safety standards</a:t>
          </a:r>
        </a:p>
      </dgm:t>
    </dgm:pt>
    <dgm:pt modelId="{0F47787F-45AC-4F74-8547-5146ABDA135F}" type="parTrans" cxnId="{9245280B-A47C-45E4-A406-355F9F80DB66}">
      <dgm:prSet/>
      <dgm:spPr/>
      <dgm:t>
        <a:bodyPr/>
        <a:lstStyle/>
        <a:p>
          <a:endParaRPr lang="de-DE"/>
        </a:p>
      </dgm:t>
    </dgm:pt>
    <dgm:pt modelId="{68738D2B-5CCC-441F-A6B7-9FA4EA657C19}" type="sibTrans" cxnId="{9245280B-A47C-45E4-A406-355F9F80DB66}">
      <dgm:prSet/>
      <dgm:spPr/>
      <dgm:t>
        <a:bodyPr/>
        <a:lstStyle/>
        <a:p>
          <a:endParaRPr lang="de-DE"/>
        </a:p>
      </dgm:t>
    </dgm:pt>
    <dgm:pt modelId="{434C4D71-42EE-4699-8C63-9BC59E8F76E7}">
      <dgm:prSet/>
      <dgm:spPr/>
      <dgm:t>
        <a:bodyPr/>
        <a:lstStyle/>
        <a:p>
          <a:r>
            <a:rPr lang="en-GB" altLang="fr-FR" dirty="0"/>
            <a:t>Work week</a:t>
          </a:r>
        </a:p>
      </dgm:t>
    </dgm:pt>
    <dgm:pt modelId="{A05298A5-6674-4167-B955-EFBCF04CD4A2}" type="parTrans" cxnId="{859F4B42-EC52-4818-B8C6-ED3B7E3D6F23}">
      <dgm:prSet/>
      <dgm:spPr/>
      <dgm:t>
        <a:bodyPr/>
        <a:lstStyle/>
        <a:p>
          <a:endParaRPr lang="de-DE"/>
        </a:p>
      </dgm:t>
    </dgm:pt>
    <dgm:pt modelId="{486B28A5-F5E8-4811-91A8-B4813DF0DD10}" type="sibTrans" cxnId="{859F4B42-EC52-4818-B8C6-ED3B7E3D6F23}">
      <dgm:prSet/>
      <dgm:spPr/>
      <dgm:t>
        <a:bodyPr/>
        <a:lstStyle/>
        <a:p>
          <a:endParaRPr lang="de-DE"/>
        </a:p>
      </dgm:t>
    </dgm:pt>
    <dgm:pt modelId="{F12DAC8C-2E1A-4713-9F87-8D600412B27F}">
      <dgm:prSet/>
      <dgm:spPr/>
      <dgm:t>
        <a:bodyPr/>
        <a:lstStyle/>
        <a:p>
          <a:r>
            <a:rPr lang="en-GB" altLang="fr-FR"/>
            <a:t>Taxes and reporting requirements</a:t>
          </a:r>
          <a:endParaRPr lang="en-GB" altLang="fr-FR" dirty="0"/>
        </a:p>
      </dgm:t>
    </dgm:pt>
    <dgm:pt modelId="{B4F1D023-8196-4CA3-84AC-6F5F7141F273}" type="parTrans" cxnId="{ECAA0BFD-800E-44F4-B12E-ACAA69F6F22E}">
      <dgm:prSet/>
      <dgm:spPr/>
      <dgm:t>
        <a:bodyPr/>
        <a:lstStyle/>
        <a:p>
          <a:endParaRPr lang="de-DE"/>
        </a:p>
      </dgm:t>
    </dgm:pt>
    <dgm:pt modelId="{22F72031-E906-4986-88FE-FE4A6D26DE9E}" type="sibTrans" cxnId="{ECAA0BFD-800E-44F4-B12E-ACAA69F6F22E}">
      <dgm:prSet/>
      <dgm:spPr/>
      <dgm:t>
        <a:bodyPr/>
        <a:lstStyle/>
        <a:p>
          <a:endParaRPr lang="de-DE"/>
        </a:p>
      </dgm:t>
    </dgm:pt>
    <dgm:pt modelId="{5AB2D95E-B723-43CA-8AB1-17C0F342D56D}">
      <dgm:prSet/>
      <dgm:spPr/>
      <dgm:t>
        <a:bodyPr/>
        <a:lstStyle/>
        <a:p>
          <a:r>
            <a:rPr lang="en-GB" altLang="fr-FR" dirty="0"/>
            <a:t>Starting a business </a:t>
          </a:r>
        </a:p>
      </dgm:t>
    </dgm:pt>
    <dgm:pt modelId="{65B904E1-AA9B-458B-9131-154F98F8331D}" type="parTrans" cxnId="{8D9FC3D7-8B63-4C00-AC98-212BC4EDF6FE}">
      <dgm:prSet/>
      <dgm:spPr/>
      <dgm:t>
        <a:bodyPr/>
        <a:lstStyle/>
        <a:p>
          <a:endParaRPr lang="de-DE"/>
        </a:p>
      </dgm:t>
    </dgm:pt>
    <dgm:pt modelId="{0237B712-DF64-459F-80BF-677E220C2174}" type="sibTrans" cxnId="{8D9FC3D7-8B63-4C00-AC98-212BC4EDF6FE}">
      <dgm:prSet/>
      <dgm:spPr/>
      <dgm:t>
        <a:bodyPr/>
        <a:lstStyle/>
        <a:p>
          <a:endParaRPr lang="de-DE"/>
        </a:p>
      </dgm:t>
    </dgm:pt>
    <dgm:pt modelId="{2C334772-F9DC-42E7-91A7-27FBEC2F1004}">
      <dgm:prSet/>
      <dgm:spPr/>
      <dgm:t>
        <a:bodyPr/>
        <a:lstStyle/>
        <a:p>
          <a:r>
            <a:rPr lang="en-GB" altLang="fr-FR"/>
            <a:t>Intellectual property</a:t>
          </a:r>
          <a:endParaRPr lang="en-GB" altLang="fr-FR" dirty="0"/>
        </a:p>
      </dgm:t>
    </dgm:pt>
    <dgm:pt modelId="{A5D2C1CB-EB0F-44E1-BB92-BA0C9D2C1225}" type="parTrans" cxnId="{D1416D89-632F-4C07-AC20-BF9F67487631}">
      <dgm:prSet/>
      <dgm:spPr/>
      <dgm:t>
        <a:bodyPr/>
        <a:lstStyle/>
        <a:p>
          <a:endParaRPr lang="de-DE"/>
        </a:p>
      </dgm:t>
    </dgm:pt>
    <dgm:pt modelId="{D43AEE6E-1A7E-4DD1-BAEA-4A5E8B137DC1}" type="sibTrans" cxnId="{D1416D89-632F-4C07-AC20-BF9F67487631}">
      <dgm:prSet/>
      <dgm:spPr/>
      <dgm:t>
        <a:bodyPr/>
        <a:lstStyle/>
        <a:p>
          <a:endParaRPr lang="de-DE"/>
        </a:p>
      </dgm:t>
    </dgm:pt>
    <dgm:pt modelId="{E3B49425-7D30-4CB5-BBD7-1436EF00774E}">
      <dgm:prSet/>
      <dgm:spPr/>
      <dgm:t>
        <a:bodyPr/>
        <a:lstStyle/>
        <a:p>
          <a:r>
            <a:rPr lang="en-GB" altLang="fr-FR"/>
            <a:t>Product safety and liability</a:t>
          </a:r>
          <a:endParaRPr lang="en-GB" altLang="fr-FR" dirty="0"/>
        </a:p>
      </dgm:t>
    </dgm:pt>
    <dgm:pt modelId="{5A82BCB0-3610-4C78-8B3C-D09DC5EC7F1E}" type="parTrans" cxnId="{264E2F5E-7C76-4168-BB74-74368E78D359}">
      <dgm:prSet/>
      <dgm:spPr/>
      <dgm:t>
        <a:bodyPr/>
        <a:lstStyle/>
        <a:p>
          <a:endParaRPr lang="de-DE"/>
        </a:p>
      </dgm:t>
    </dgm:pt>
    <dgm:pt modelId="{25C7100D-24B9-4071-9CAF-B61E9F1B8A31}" type="sibTrans" cxnId="{264E2F5E-7C76-4168-BB74-74368E78D359}">
      <dgm:prSet/>
      <dgm:spPr/>
      <dgm:t>
        <a:bodyPr/>
        <a:lstStyle/>
        <a:p>
          <a:endParaRPr lang="de-DE"/>
        </a:p>
      </dgm:t>
    </dgm:pt>
    <dgm:pt modelId="{2EE91CA1-B84B-4767-9377-C7FA1235C7D1}">
      <dgm:prSet/>
      <dgm:spPr/>
      <dgm:t>
        <a:bodyPr/>
        <a:lstStyle/>
        <a:p>
          <a:r>
            <a:rPr lang="en-GB" altLang="fr-FR"/>
            <a:t>Marketplace behaviour</a:t>
          </a:r>
          <a:endParaRPr lang="en-GB" altLang="fr-FR" dirty="0"/>
        </a:p>
      </dgm:t>
    </dgm:pt>
    <dgm:pt modelId="{D5016CD5-48C9-4E69-B92D-EE19D9BD7759}" type="parTrans" cxnId="{AF18F216-232F-4D41-B0D8-7D9FE5954B83}">
      <dgm:prSet/>
      <dgm:spPr/>
      <dgm:t>
        <a:bodyPr/>
        <a:lstStyle/>
        <a:p>
          <a:endParaRPr lang="de-DE"/>
        </a:p>
      </dgm:t>
    </dgm:pt>
    <dgm:pt modelId="{F17C6B8C-0D57-4EEE-963E-3255347CDBEF}" type="sibTrans" cxnId="{AF18F216-232F-4D41-B0D8-7D9FE5954B83}">
      <dgm:prSet/>
      <dgm:spPr/>
      <dgm:t>
        <a:bodyPr/>
        <a:lstStyle/>
        <a:p>
          <a:endParaRPr lang="de-DE"/>
        </a:p>
      </dgm:t>
    </dgm:pt>
    <dgm:pt modelId="{689E3D2D-B3A7-4A2D-9247-3C59C1CF32E8}">
      <dgm:prSet/>
      <dgm:spPr/>
      <dgm:t>
        <a:bodyPr/>
        <a:lstStyle/>
        <a:p>
          <a:r>
            <a:rPr lang="en-GB" altLang="fr-FR"/>
            <a:t>Product origin</a:t>
          </a:r>
          <a:endParaRPr lang="en-GB" altLang="fr-FR" dirty="0"/>
        </a:p>
      </dgm:t>
    </dgm:pt>
    <dgm:pt modelId="{60311C4B-898F-4747-AD57-3D9F550B8D9C}" type="parTrans" cxnId="{5057DEE1-1575-4DB4-B685-D7BBEBF1799A}">
      <dgm:prSet/>
      <dgm:spPr/>
      <dgm:t>
        <a:bodyPr/>
        <a:lstStyle/>
        <a:p>
          <a:endParaRPr lang="de-DE"/>
        </a:p>
      </dgm:t>
    </dgm:pt>
    <dgm:pt modelId="{477ADE3D-FBBD-496B-A35D-BC29FCEE7F99}" type="sibTrans" cxnId="{5057DEE1-1575-4DB4-B685-D7BBEBF1799A}">
      <dgm:prSet/>
      <dgm:spPr/>
      <dgm:t>
        <a:bodyPr/>
        <a:lstStyle/>
        <a:p>
          <a:endParaRPr lang="de-DE"/>
        </a:p>
      </dgm:t>
    </dgm:pt>
    <dgm:pt modelId="{99C1CC5E-40B9-4FBA-9409-019F590F531D}">
      <dgm:prSet/>
      <dgm:spPr/>
      <dgm:t>
        <a:bodyPr/>
        <a:lstStyle/>
        <a:p>
          <a:r>
            <a:rPr lang="en-GB" altLang="fr-FR"/>
            <a:t>Legal jurisdiction</a:t>
          </a:r>
          <a:endParaRPr lang="en-GB" altLang="fr-FR" dirty="0"/>
        </a:p>
      </dgm:t>
    </dgm:pt>
    <dgm:pt modelId="{158C11D4-5A83-45EE-9533-932ED6DE5108}" type="parTrans" cxnId="{4B5B732D-8889-4B80-99DA-4C9E58818B01}">
      <dgm:prSet/>
      <dgm:spPr/>
      <dgm:t>
        <a:bodyPr/>
        <a:lstStyle/>
        <a:p>
          <a:endParaRPr lang="de-DE"/>
        </a:p>
      </dgm:t>
    </dgm:pt>
    <dgm:pt modelId="{2095660E-77DD-41F4-B532-AF117C600E29}" type="sibTrans" cxnId="{4B5B732D-8889-4B80-99DA-4C9E58818B01}">
      <dgm:prSet/>
      <dgm:spPr/>
      <dgm:t>
        <a:bodyPr/>
        <a:lstStyle/>
        <a:p>
          <a:endParaRPr lang="de-DE"/>
        </a:p>
      </dgm:t>
    </dgm:pt>
    <dgm:pt modelId="{749F4499-7CEE-4796-B3AC-5682FB606E11}">
      <dgm:prSet/>
      <dgm:spPr/>
      <dgm:t>
        <a:bodyPr/>
        <a:lstStyle/>
        <a:p>
          <a:r>
            <a:rPr lang="en-GB" altLang="fr-FR"/>
            <a:t>Arbitration</a:t>
          </a:r>
          <a:endParaRPr lang="en-GB" altLang="fr-FR" dirty="0"/>
        </a:p>
      </dgm:t>
    </dgm:pt>
    <dgm:pt modelId="{5567E457-3AD6-4CF9-92C1-590373012D0B}" type="parTrans" cxnId="{81789F3D-7CD3-4DBB-AED1-733681813FBB}">
      <dgm:prSet/>
      <dgm:spPr/>
      <dgm:t>
        <a:bodyPr/>
        <a:lstStyle/>
        <a:p>
          <a:endParaRPr lang="de-DE"/>
        </a:p>
      </dgm:t>
    </dgm:pt>
    <dgm:pt modelId="{5CC91685-9659-48C6-8856-3C80418C85DD}" type="sibTrans" cxnId="{81789F3D-7CD3-4DBB-AED1-733681813FBB}">
      <dgm:prSet/>
      <dgm:spPr/>
      <dgm:t>
        <a:bodyPr/>
        <a:lstStyle/>
        <a:p>
          <a:endParaRPr lang="de-DE"/>
        </a:p>
      </dgm:t>
    </dgm:pt>
    <dgm:pt modelId="{909969CD-2B0B-4869-B719-29EE3088519A}">
      <dgm:prSet/>
      <dgm:spPr/>
      <dgm:t>
        <a:bodyPr/>
        <a:lstStyle/>
        <a:p>
          <a:r>
            <a:rPr lang="en-GB" altLang="fr-FR"/>
            <a:t>Antitrust prohibitions</a:t>
          </a:r>
          <a:endParaRPr lang="en-GB" altLang="fr-FR" dirty="0"/>
        </a:p>
      </dgm:t>
    </dgm:pt>
    <dgm:pt modelId="{E0A52F09-2523-4298-825F-B9256BA7B6AD}" type="parTrans" cxnId="{9CC573E9-28F9-4B07-BC18-02A7AAA28250}">
      <dgm:prSet/>
      <dgm:spPr/>
      <dgm:t>
        <a:bodyPr/>
        <a:lstStyle/>
        <a:p>
          <a:endParaRPr lang="de-DE"/>
        </a:p>
      </dgm:t>
    </dgm:pt>
    <dgm:pt modelId="{1729B484-1897-4661-A834-2E73F5128ECD}" type="sibTrans" cxnId="{9CC573E9-28F9-4B07-BC18-02A7AAA28250}">
      <dgm:prSet/>
      <dgm:spPr/>
      <dgm:t>
        <a:bodyPr/>
        <a:lstStyle/>
        <a:p>
          <a:endParaRPr lang="de-DE"/>
        </a:p>
      </dgm:t>
    </dgm:pt>
    <dgm:pt modelId="{98EE3504-A57E-4021-97CA-530DB2123289}" type="pres">
      <dgm:prSet presAssocID="{50FA1B00-ED48-4FC5-B433-FC481CC845C8}" presName="Name0" presStyleCnt="0">
        <dgm:presLayoutVars>
          <dgm:dir/>
          <dgm:animLvl val="lvl"/>
          <dgm:resizeHandles val="exact"/>
        </dgm:presLayoutVars>
      </dgm:prSet>
      <dgm:spPr/>
    </dgm:pt>
    <dgm:pt modelId="{2FF79AD6-D750-436B-9487-4C2ECFF8BACB}" type="pres">
      <dgm:prSet presAssocID="{BD3AE0E9-07E1-495D-87A0-49B55C9F7747}" presName="composite" presStyleCnt="0"/>
      <dgm:spPr/>
    </dgm:pt>
    <dgm:pt modelId="{F0B62DF3-811B-4938-BB28-B3243EF6E2B4}" type="pres">
      <dgm:prSet presAssocID="{BD3AE0E9-07E1-495D-87A0-49B55C9F7747}" presName="parTx" presStyleLbl="alignNode1" presStyleIdx="0" presStyleCnt="2">
        <dgm:presLayoutVars>
          <dgm:chMax val="0"/>
          <dgm:chPref val="0"/>
          <dgm:bulletEnabled val="1"/>
        </dgm:presLayoutVars>
      </dgm:prSet>
      <dgm:spPr/>
    </dgm:pt>
    <dgm:pt modelId="{4AA52449-59F8-4825-B39F-3124D57F74CD}" type="pres">
      <dgm:prSet presAssocID="{BD3AE0E9-07E1-495D-87A0-49B55C9F7747}" presName="desTx" presStyleLbl="alignAccFollowNode1" presStyleIdx="0" presStyleCnt="2">
        <dgm:presLayoutVars>
          <dgm:bulletEnabled val="1"/>
        </dgm:presLayoutVars>
      </dgm:prSet>
      <dgm:spPr/>
    </dgm:pt>
    <dgm:pt modelId="{29A56F07-6BA3-463C-9F83-746011A670D0}" type="pres">
      <dgm:prSet presAssocID="{CAC7FE43-4C17-421F-83E9-B1F4CEB8C6F5}" presName="space" presStyleCnt="0"/>
      <dgm:spPr/>
    </dgm:pt>
    <dgm:pt modelId="{AE5ACDA3-F3A6-48E2-A7FC-6CD55DE413D6}" type="pres">
      <dgm:prSet presAssocID="{8EB9B90D-729C-47D0-8241-E39ABD35ED12}" presName="composite" presStyleCnt="0"/>
      <dgm:spPr/>
    </dgm:pt>
    <dgm:pt modelId="{FBD0DB4A-FA6E-442D-AA69-8E48C45C238D}" type="pres">
      <dgm:prSet presAssocID="{8EB9B90D-729C-47D0-8241-E39ABD35ED12}" presName="parTx" presStyleLbl="alignNode1" presStyleIdx="1" presStyleCnt="2">
        <dgm:presLayoutVars>
          <dgm:chMax val="0"/>
          <dgm:chPref val="0"/>
          <dgm:bulletEnabled val="1"/>
        </dgm:presLayoutVars>
      </dgm:prSet>
      <dgm:spPr/>
    </dgm:pt>
    <dgm:pt modelId="{0D7137C7-97E5-4104-A0CC-ED00047AAB6A}" type="pres">
      <dgm:prSet presAssocID="{8EB9B90D-729C-47D0-8241-E39ABD35ED12}" presName="desTx" presStyleLbl="alignAccFollowNode1" presStyleIdx="1" presStyleCnt="2">
        <dgm:presLayoutVars>
          <dgm:bulletEnabled val="1"/>
        </dgm:presLayoutVars>
      </dgm:prSet>
      <dgm:spPr/>
    </dgm:pt>
  </dgm:ptLst>
  <dgm:cxnLst>
    <dgm:cxn modelId="{9245280B-A47C-45E4-A406-355F9F80DB66}" srcId="{81F87F75-492E-44E2-9B5D-23061D19B244}" destId="{DAA98211-0B55-4694-8836-173384CA06A7}" srcOrd="0" destOrd="0" parTransId="{0F47787F-45AC-4F74-8547-5146ABDA135F}" sibTransId="{68738D2B-5CCC-441F-A6B7-9FA4EA657C19}"/>
    <dgm:cxn modelId="{72BC700E-2272-4A81-810C-DEF8F4C884FD}" srcId="{BD3AE0E9-07E1-495D-87A0-49B55C9F7747}" destId="{81F87F75-492E-44E2-9B5D-23061D19B244}" srcOrd="3" destOrd="0" parTransId="{15D5A6EE-EE02-4276-8BF5-954A59757461}" sibTransId="{C76A76F2-892B-4E60-AE03-A3DAA3EA4D41}"/>
    <dgm:cxn modelId="{D802AF16-B401-416E-A282-2281193104F2}" type="presOf" srcId="{DAA98211-0B55-4694-8836-173384CA06A7}" destId="{4AA52449-59F8-4825-B39F-3124D57F74CD}" srcOrd="0" destOrd="4" presId="urn:microsoft.com/office/officeart/2005/8/layout/hList1"/>
    <dgm:cxn modelId="{AF18F216-232F-4D41-B0D8-7D9FE5954B83}" srcId="{8EB9B90D-729C-47D0-8241-E39ABD35ED12}" destId="{2EE91CA1-B84B-4767-9377-C7FA1235C7D1}" srcOrd="3" destOrd="0" parTransId="{D5016CD5-48C9-4E69-B92D-EE19D9BD7759}" sibTransId="{F17C6B8C-0D57-4EEE-963E-3255347CDBEF}"/>
    <dgm:cxn modelId="{0E5C7F1B-E74A-4FA8-BECA-D33BFA62E95F}" type="presOf" srcId="{68B040A5-90B0-45A0-BAE3-86D2D1F77012}" destId="{4AA52449-59F8-4825-B39F-3124D57F74CD}" srcOrd="0" destOrd="2" presId="urn:microsoft.com/office/officeart/2005/8/layout/hList1"/>
    <dgm:cxn modelId="{818B741D-D979-43E5-A4C7-DF5A504ABC1F}" type="presOf" srcId="{3B5245D1-92C4-4CD7-BE1C-F97E789105EC}" destId="{4AA52449-59F8-4825-B39F-3124D57F74CD}" srcOrd="0" destOrd="0" presId="urn:microsoft.com/office/officeart/2005/8/layout/hList1"/>
    <dgm:cxn modelId="{8CE28F28-6534-44D5-A9A0-D457C1411FB5}" srcId="{BD3AE0E9-07E1-495D-87A0-49B55C9F7747}" destId="{73CD3BE8-0933-4C9E-A0DE-4BA65C475313}" srcOrd="1" destOrd="0" parTransId="{0A279830-EFD2-49D5-9486-3CD14197162E}" sibTransId="{2E83031B-9538-480C-8C25-8E30D2622559}"/>
    <dgm:cxn modelId="{4B5B732D-8889-4B80-99DA-4C9E58818B01}" srcId="{8EB9B90D-729C-47D0-8241-E39ABD35ED12}" destId="{99C1CC5E-40B9-4FBA-9409-019F590F531D}" srcOrd="5" destOrd="0" parTransId="{158C11D4-5A83-45EE-9533-932ED6DE5108}" sibTransId="{2095660E-77DD-41F4-B532-AF117C600E29}"/>
    <dgm:cxn modelId="{E6254630-5184-43A3-BB0A-07A0803389BC}" srcId="{50FA1B00-ED48-4FC5-B433-FC481CC845C8}" destId="{BD3AE0E9-07E1-495D-87A0-49B55C9F7747}" srcOrd="0" destOrd="0" parTransId="{F6BA46E4-CEF5-4A81-95EB-581B4E9557EE}" sibTransId="{CAC7FE43-4C17-421F-83E9-B1F4CEB8C6F5}"/>
    <dgm:cxn modelId="{81789F3D-7CD3-4DBB-AED1-733681813FBB}" srcId="{8EB9B90D-729C-47D0-8241-E39ABD35ED12}" destId="{749F4499-7CEE-4796-B3AC-5682FB606E11}" srcOrd="6" destOrd="0" parTransId="{5567E457-3AD6-4CF9-92C1-590373012D0B}" sibTransId="{5CC91685-9659-48C6-8856-3C80418C85DD}"/>
    <dgm:cxn modelId="{264E2F5E-7C76-4168-BB74-74368E78D359}" srcId="{8EB9B90D-729C-47D0-8241-E39ABD35ED12}" destId="{E3B49425-7D30-4CB5-BBD7-1436EF00774E}" srcOrd="2" destOrd="0" parTransId="{5A82BCB0-3610-4C78-8B3C-D09DC5EC7F1E}" sibTransId="{25C7100D-24B9-4071-9CAF-B61E9F1B8A31}"/>
    <dgm:cxn modelId="{859F4B42-EC52-4818-B8C6-ED3B7E3D6F23}" srcId="{81F87F75-492E-44E2-9B5D-23061D19B244}" destId="{434C4D71-42EE-4699-8C63-9BC59E8F76E7}" srcOrd="1" destOrd="0" parTransId="{A05298A5-6674-4167-B955-EFBCF04CD4A2}" sibTransId="{486B28A5-F5E8-4811-91A8-B4813DF0DD10}"/>
    <dgm:cxn modelId="{64866647-544A-4252-A928-9302CE14A358}" type="presOf" srcId="{2C334772-F9DC-42E7-91A7-27FBEC2F1004}" destId="{0D7137C7-97E5-4104-A0CC-ED00047AAB6A}" srcOrd="0" destOrd="1" presId="urn:microsoft.com/office/officeart/2005/8/layout/hList1"/>
    <dgm:cxn modelId="{9E44B44B-708D-49BF-9D54-7B8DC7B52DB5}" type="presOf" srcId="{73CD3BE8-0933-4C9E-A0DE-4BA65C475313}" destId="{4AA52449-59F8-4825-B39F-3124D57F74CD}" srcOrd="0" destOrd="1" presId="urn:microsoft.com/office/officeart/2005/8/layout/hList1"/>
    <dgm:cxn modelId="{850BF071-DA84-4FA3-B7F5-5D36E8D5B2FF}" type="presOf" srcId="{434C4D71-42EE-4699-8C63-9BC59E8F76E7}" destId="{4AA52449-59F8-4825-B39F-3124D57F74CD}" srcOrd="0" destOrd="5" presId="urn:microsoft.com/office/officeart/2005/8/layout/hList1"/>
    <dgm:cxn modelId="{302EF27E-8502-419D-84FD-136FA960C441}" srcId="{BD3AE0E9-07E1-495D-87A0-49B55C9F7747}" destId="{68B040A5-90B0-45A0-BAE3-86D2D1F77012}" srcOrd="2" destOrd="0" parTransId="{E0E30B38-52AF-4515-B1B3-69F6B0DCB65F}" sibTransId="{30BFE16D-2D4B-4BC3-A3F9-17A7D368AFF2}"/>
    <dgm:cxn modelId="{D1416D89-632F-4C07-AC20-BF9F67487631}" srcId="{8EB9B90D-729C-47D0-8241-E39ABD35ED12}" destId="{2C334772-F9DC-42E7-91A7-27FBEC2F1004}" srcOrd="1" destOrd="0" parTransId="{A5D2C1CB-EB0F-44E1-BB92-BA0C9D2C1225}" sibTransId="{D43AEE6E-1A7E-4DD1-BAEA-4A5E8B137DC1}"/>
    <dgm:cxn modelId="{E4003494-0BF1-4D76-A27C-DD651A012F90}" srcId="{BD3AE0E9-07E1-495D-87A0-49B55C9F7747}" destId="{3B5245D1-92C4-4CD7-BE1C-F97E789105EC}" srcOrd="0" destOrd="0" parTransId="{0969AF07-006D-48FB-8CDE-7BB0B58B45D9}" sibTransId="{7338B5B8-2D13-4BDD-827C-04A14D260D41}"/>
    <dgm:cxn modelId="{45807695-E365-47C2-92B3-55BC483659D1}" type="presOf" srcId="{2EE91CA1-B84B-4767-9377-C7FA1235C7D1}" destId="{0D7137C7-97E5-4104-A0CC-ED00047AAB6A}" srcOrd="0" destOrd="3" presId="urn:microsoft.com/office/officeart/2005/8/layout/hList1"/>
    <dgm:cxn modelId="{BB3B0EA0-C030-46C3-8B3B-99A28C1A0EEE}" type="presOf" srcId="{E3B49425-7D30-4CB5-BBD7-1436EF00774E}" destId="{0D7137C7-97E5-4104-A0CC-ED00047AAB6A}" srcOrd="0" destOrd="2" presId="urn:microsoft.com/office/officeart/2005/8/layout/hList1"/>
    <dgm:cxn modelId="{7F4AA2A3-A573-4839-8BD1-63DA8FBFB7F2}" type="presOf" srcId="{50FA1B00-ED48-4FC5-B433-FC481CC845C8}" destId="{98EE3504-A57E-4021-97CA-530DB2123289}" srcOrd="0" destOrd="0" presId="urn:microsoft.com/office/officeart/2005/8/layout/hList1"/>
    <dgm:cxn modelId="{618561AE-2253-4FE5-8CED-3B8ECC5A60DF}" type="presOf" srcId="{909969CD-2B0B-4869-B719-29EE3088519A}" destId="{0D7137C7-97E5-4104-A0CC-ED00047AAB6A}" srcOrd="0" destOrd="7" presId="urn:microsoft.com/office/officeart/2005/8/layout/hList1"/>
    <dgm:cxn modelId="{1F9111B3-61B3-42C8-A7BD-7287B34795BD}" type="presOf" srcId="{5AB2D95E-B723-43CA-8AB1-17C0F342D56D}" destId="{0D7137C7-97E5-4104-A0CC-ED00047AAB6A}" srcOrd="0" destOrd="0" presId="urn:microsoft.com/office/officeart/2005/8/layout/hList1"/>
    <dgm:cxn modelId="{5ED39FB3-6B50-470D-AEF1-F24DBB0E8CC2}" type="presOf" srcId="{BD3AE0E9-07E1-495D-87A0-49B55C9F7747}" destId="{F0B62DF3-811B-4938-BB28-B3243EF6E2B4}" srcOrd="0" destOrd="0" presId="urn:microsoft.com/office/officeart/2005/8/layout/hList1"/>
    <dgm:cxn modelId="{5B9E06B5-7BC7-407C-9284-8A24FA88F97B}" type="presOf" srcId="{749F4499-7CEE-4796-B3AC-5682FB606E11}" destId="{0D7137C7-97E5-4104-A0CC-ED00047AAB6A}" srcOrd="0" destOrd="6" presId="urn:microsoft.com/office/officeart/2005/8/layout/hList1"/>
    <dgm:cxn modelId="{F195CBB7-1B96-4DEA-AEF5-D72B2DBB7B08}" type="presOf" srcId="{8EB9B90D-729C-47D0-8241-E39ABD35ED12}" destId="{FBD0DB4A-FA6E-442D-AA69-8E48C45C238D}" srcOrd="0" destOrd="0" presId="urn:microsoft.com/office/officeart/2005/8/layout/hList1"/>
    <dgm:cxn modelId="{2FD383BB-DB73-4C21-8637-2A32F3B44868}" type="presOf" srcId="{99C1CC5E-40B9-4FBA-9409-019F590F531D}" destId="{0D7137C7-97E5-4104-A0CC-ED00047AAB6A}" srcOrd="0" destOrd="5" presId="urn:microsoft.com/office/officeart/2005/8/layout/hList1"/>
    <dgm:cxn modelId="{E672B3CC-1464-4D7A-9425-833DEF375120}" srcId="{50FA1B00-ED48-4FC5-B433-FC481CC845C8}" destId="{8EB9B90D-729C-47D0-8241-E39ABD35ED12}" srcOrd="1" destOrd="0" parTransId="{BD9B6FD5-0448-4B91-8681-6C3D8BB8C5FD}" sibTransId="{6C0B6DE1-8B28-46F8-B58E-376307D81405}"/>
    <dgm:cxn modelId="{8D9FC3D7-8B63-4C00-AC98-212BC4EDF6FE}" srcId="{8EB9B90D-729C-47D0-8241-E39ABD35ED12}" destId="{5AB2D95E-B723-43CA-8AB1-17C0F342D56D}" srcOrd="0" destOrd="0" parTransId="{65B904E1-AA9B-458B-9131-154F98F8331D}" sibTransId="{0237B712-DF64-459F-80BF-677E220C2174}"/>
    <dgm:cxn modelId="{FB0AFFDD-E084-442E-923F-5DC0BC9A3783}" type="presOf" srcId="{689E3D2D-B3A7-4A2D-9247-3C59C1CF32E8}" destId="{0D7137C7-97E5-4104-A0CC-ED00047AAB6A}" srcOrd="0" destOrd="4" presId="urn:microsoft.com/office/officeart/2005/8/layout/hList1"/>
    <dgm:cxn modelId="{36B499DF-6E94-4A2B-A3C3-39D33FB0ED9D}" type="presOf" srcId="{F12DAC8C-2E1A-4713-9F87-8D600412B27F}" destId="{4AA52449-59F8-4825-B39F-3124D57F74CD}" srcOrd="0" destOrd="6" presId="urn:microsoft.com/office/officeart/2005/8/layout/hList1"/>
    <dgm:cxn modelId="{5057DEE1-1575-4DB4-B685-D7BBEBF1799A}" srcId="{8EB9B90D-729C-47D0-8241-E39ABD35ED12}" destId="{689E3D2D-B3A7-4A2D-9247-3C59C1CF32E8}" srcOrd="4" destOrd="0" parTransId="{60311C4B-898F-4747-AD57-3D9F550B8D9C}" sibTransId="{477ADE3D-FBBD-496B-A35D-BC29FCEE7F99}"/>
    <dgm:cxn modelId="{9CC573E9-28F9-4B07-BC18-02A7AAA28250}" srcId="{8EB9B90D-729C-47D0-8241-E39ABD35ED12}" destId="{909969CD-2B0B-4869-B719-29EE3088519A}" srcOrd="7" destOrd="0" parTransId="{E0A52F09-2523-4298-825F-B9256BA7B6AD}" sibTransId="{1729B484-1897-4661-A834-2E73F5128ECD}"/>
    <dgm:cxn modelId="{ECAA0BFD-800E-44F4-B12E-ACAA69F6F22E}" srcId="{BD3AE0E9-07E1-495D-87A0-49B55C9F7747}" destId="{F12DAC8C-2E1A-4713-9F87-8D600412B27F}" srcOrd="4" destOrd="0" parTransId="{B4F1D023-8196-4CA3-84AC-6F5F7141F273}" sibTransId="{22F72031-E906-4986-88FE-FE4A6D26DE9E}"/>
    <dgm:cxn modelId="{58E17DFD-B564-4AB0-B6FD-7E47479E6172}" type="presOf" srcId="{81F87F75-492E-44E2-9B5D-23061D19B244}" destId="{4AA52449-59F8-4825-B39F-3124D57F74CD}" srcOrd="0" destOrd="3" presId="urn:microsoft.com/office/officeart/2005/8/layout/hList1"/>
    <dgm:cxn modelId="{75A9DA7E-10D9-40E0-8F05-8BC3CB4EB255}" type="presParOf" srcId="{98EE3504-A57E-4021-97CA-530DB2123289}" destId="{2FF79AD6-D750-436B-9487-4C2ECFF8BACB}" srcOrd="0" destOrd="0" presId="urn:microsoft.com/office/officeart/2005/8/layout/hList1"/>
    <dgm:cxn modelId="{CE6881B4-7A4E-479D-8D74-0DB0F134DC9A}" type="presParOf" srcId="{2FF79AD6-D750-436B-9487-4C2ECFF8BACB}" destId="{F0B62DF3-811B-4938-BB28-B3243EF6E2B4}" srcOrd="0" destOrd="0" presId="urn:microsoft.com/office/officeart/2005/8/layout/hList1"/>
    <dgm:cxn modelId="{E5A94A1D-F581-4251-8F3F-E0AAECBA64E3}" type="presParOf" srcId="{2FF79AD6-D750-436B-9487-4C2ECFF8BACB}" destId="{4AA52449-59F8-4825-B39F-3124D57F74CD}" srcOrd="1" destOrd="0" presId="urn:microsoft.com/office/officeart/2005/8/layout/hList1"/>
    <dgm:cxn modelId="{9DC22F01-0D79-4105-8DCA-0832B860D7CF}" type="presParOf" srcId="{98EE3504-A57E-4021-97CA-530DB2123289}" destId="{29A56F07-6BA3-463C-9F83-746011A670D0}" srcOrd="1" destOrd="0" presId="urn:microsoft.com/office/officeart/2005/8/layout/hList1"/>
    <dgm:cxn modelId="{D121F279-6735-4A1B-B0C4-EF157CF0933E}" type="presParOf" srcId="{98EE3504-A57E-4021-97CA-530DB2123289}" destId="{AE5ACDA3-F3A6-48E2-A7FC-6CD55DE413D6}" srcOrd="2" destOrd="0" presId="urn:microsoft.com/office/officeart/2005/8/layout/hList1"/>
    <dgm:cxn modelId="{1E8AF942-F10B-4588-BA34-B154DA7984F7}" type="presParOf" srcId="{AE5ACDA3-F3A6-48E2-A7FC-6CD55DE413D6}" destId="{FBD0DB4A-FA6E-442D-AA69-8E48C45C238D}" srcOrd="0" destOrd="0" presId="urn:microsoft.com/office/officeart/2005/8/layout/hList1"/>
    <dgm:cxn modelId="{578A7238-B42F-41B4-A477-84F609726C3C}" type="presParOf" srcId="{AE5ACDA3-F3A6-48E2-A7FC-6CD55DE413D6}" destId="{0D7137C7-97E5-4104-A0CC-ED00047AAB6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873A7A-9A32-4253-A80B-EAA761EDB361}"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de-DE"/>
        </a:p>
      </dgm:t>
    </dgm:pt>
    <dgm:pt modelId="{79E70C97-FD19-4DDE-88BF-A3840C431E54}">
      <dgm:prSet phldrT="[Text]"/>
      <dgm:spPr/>
      <dgm:t>
        <a:bodyPr/>
        <a:lstStyle/>
        <a:p>
          <a:r>
            <a:rPr lang="en-GB" altLang="fr-FR" dirty="0"/>
            <a:t>Common law</a:t>
          </a:r>
          <a:endParaRPr lang="de-DE" dirty="0"/>
        </a:p>
      </dgm:t>
    </dgm:pt>
    <dgm:pt modelId="{7208299D-DA06-4036-9DCE-1CA521FAB047}" type="parTrans" cxnId="{DAA102ED-633D-4778-B206-28A816A16EA1}">
      <dgm:prSet/>
      <dgm:spPr/>
      <dgm:t>
        <a:bodyPr/>
        <a:lstStyle/>
        <a:p>
          <a:endParaRPr lang="de-DE"/>
        </a:p>
      </dgm:t>
    </dgm:pt>
    <dgm:pt modelId="{5AB66979-C772-4D1D-89CF-33B0E1362F81}" type="sibTrans" cxnId="{DAA102ED-633D-4778-B206-28A816A16EA1}">
      <dgm:prSet/>
      <dgm:spPr/>
      <dgm:t>
        <a:bodyPr/>
        <a:lstStyle/>
        <a:p>
          <a:endParaRPr lang="de-DE"/>
        </a:p>
      </dgm:t>
    </dgm:pt>
    <dgm:pt modelId="{28428EF4-0C47-4E15-8053-FB91C29F4240}">
      <dgm:prSet/>
      <dgm:spPr/>
      <dgm:t>
        <a:bodyPr/>
        <a:lstStyle/>
        <a:p>
          <a:r>
            <a:rPr lang="en-GB" altLang="fr-FR" dirty="0"/>
            <a:t>Code law</a:t>
          </a:r>
        </a:p>
      </dgm:t>
    </dgm:pt>
    <dgm:pt modelId="{7A1A3BF6-361C-4822-B4A1-92CA03569562}" type="parTrans" cxnId="{02A0254C-44C1-460A-87FB-DAE89C1CF882}">
      <dgm:prSet/>
      <dgm:spPr/>
      <dgm:t>
        <a:bodyPr/>
        <a:lstStyle/>
        <a:p>
          <a:endParaRPr lang="de-DE"/>
        </a:p>
      </dgm:t>
    </dgm:pt>
    <dgm:pt modelId="{0A461DB0-620B-42FD-8266-EC40A00AFE6D}" type="sibTrans" cxnId="{02A0254C-44C1-460A-87FB-DAE89C1CF882}">
      <dgm:prSet/>
      <dgm:spPr/>
      <dgm:t>
        <a:bodyPr/>
        <a:lstStyle/>
        <a:p>
          <a:endParaRPr lang="de-DE"/>
        </a:p>
      </dgm:t>
    </dgm:pt>
    <dgm:pt modelId="{BD5EB2B6-B954-49B7-BD04-056C82ABA918}">
      <dgm:prSet/>
      <dgm:spPr/>
      <dgm:t>
        <a:bodyPr/>
        <a:lstStyle/>
        <a:p>
          <a:r>
            <a:rPr lang="en-GB" altLang="fr-FR" dirty="0"/>
            <a:t>Theocratic law</a:t>
          </a:r>
        </a:p>
      </dgm:t>
    </dgm:pt>
    <dgm:pt modelId="{BA924C63-711F-4296-AC73-F16CD2578DCA}" type="parTrans" cxnId="{42E3E0CE-8D2B-4F2A-9A5D-23986DD62FE0}">
      <dgm:prSet/>
      <dgm:spPr/>
      <dgm:t>
        <a:bodyPr/>
        <a:lstStyle/>
        <a:p>
          <a:endParaRPr lang="de-DE"/>
        </a:p>
      </dgm:t>
    </dgm:pt>
    <dgm:pt modelId="{A2473758-51BB-4925-9224-85394BCA4A3D}" type="sibTrans" cxnId="{42E3E0CE-8D2B-4F2A-9A5D-23986DD62FE0}">
      <dgm:prSet/>
      <dgm:spPr/>
      <dgm:t>
        <a:bodyPr/>
        <a:lstStyle/>
        <a:p>
          <a:endParaRPr lang="de-DE"/>
        </a:p>
      </dgm:t>
    </dgm:pt>
    <dgm:pt modelId="{AFD24EE6-BBCE-4FEC-87A8-EC3DA63A42BA}">
      <dgm:prSet/>
      <dgm:spPr/>
      <dgm:t>
        <a:bodyPr/>
        <a:lstStyle/>
        <a:p>
          <a:r>
            <a:rPr lang="en-GB" altLang="fr-FR" dirty="0"/>
            <a:t>Islamic law that is based on the Qur’an, the practices of the prophet, the writings of scholars, and consensus of the community(i.e. Sudan, Pakistan).</a:t>
          </a:r>
        </a:p>
      </dgm:t>
    </dgm:pt>
    <dgm:pt modelId="{90559F03-A055-4DA0-B1E9-C428C34D5E37}" type="parTrans" cxnId="{0BC21482-571E-4CF9-BB40-95A321DE972E}">
      <dgm:prSet/>
      <dgm:spPr/>
      <dgm:t>
        <a:bodyPr/>
        <a:lstStyle/>
        <a:p>
          <a:endParaRPr lang="de-DE"/>
        </a:p>
      </dgm:t>
    </dgm:pt>
    <dgm:pt modelId="{DB762D11-026C-4D80-A94E-FF80118431C5}" type="sibTrans" cxnId="{0BC21482-571E-4CF9-BB40-95A321DE972E}">
      <dgm:prSet/>
      <dgm:spPr/>
      <dgm:t>
        <a:bodyPr/>
        <a:lstStyle/>
        <a:p>
          <a:endParaRPr lang="de-DE"/>
        </a:p>
      </dgm:t>
    </dgm:pt>
    <dgm:pt modelId="{61152B20-88EF-448A-A3E1-82880B7D9D55}">
      <dgm:prSet/>
      <dgm:spPr/>
      <dgm:t>
        <a:bodyPr/>
        <a:lstStyle/>
        <a:p>
          <a:r>
            <a:rPr lang="en-GB" altLang="fr-FR" dirty="0"/>
            <a:t>Customary law system</a:t>
          </a:r>
        </a:p>
      </dgm:t>
    </dgm:pt>
    <dgm:pt modelId="{6D8D84FE-652C-46B5-B515-9115287557EA}" type="parTrans" cxnId="{1396FA3E-053F-4341-B7FC-E5CEFB660AA7}">
      <dgm:prSet/>
      <dgm:spPr/>
      <dgm:t>
        <a:bodyPr/>
        <a:lstStyle/>
        <a:p>
          <a:endParaRPr lang="de-DE"/>
        </a:p>
      </dgm:t>
    </dgm:pt>
    <dgm:pt modelId="{B69BA672-4555-44C0-BA1B-ACC61A254F65}" type="sibTrans" cxnId="{1396FA3E-053F-4341-B7FC-E5CEFB660AA7}">
      <dgm:prSet/>
      <dgm:spPr/>
      <dgm:t>
        <a:bodyPr/>
        <a:lstStyle/>
        <a:p>
          <a:endParaRPr lang="de-DE"/>
        </a:p>
      </dgm:t>
    </dgm:pt>
    <dgm:pt modelId="{AE58D191-3B5E-4DC8-A0AA-F7812747C52F}">
      <dgm:prSet phldrT="[Text]"/>
      <dgm:spPr/>
      <dgm:t>
        <a:bodyPr/>
        <a:lstStyle/>
        <a:p>
          <a:r>
            <a:rPr lang="en-GB" altLang="fr-FR" dirty="0"/>
            <a:t>“Case law” </a:t>
          </a:r>
          <a:r>
            <a:rPr lang="en-US" b="0" i="0" dirty="0"/>
            <a:t>is the body of law derived from judicial decisions of courts and similar tribunals</a:t>
          </a:r>
          <a:endParaRPr lang="de-DE" dirty="0"/>
        </a:p>
      </dgm:t>
    </dgm:pt>
    <dgm:pt modelId="{86BF302D-E14D-49DC-BCAA-9ABC89384456}" type="parTrans" cxnId="{478FCA50-9FF1-4F0F-9907-C05CC40DE2E1}">
      <dgm:prSet/>
      <dgm:spPr/>
      <dgm:t>
        <a:bodyPr/>
        <a:lstStyle/>
        <a:p>
          <a:endParaRPr lang="de-DE"/>
        </a:p>
      </dgm:t>
    </dgm:pt>
    <dgm:pt modelId="{E2F4F7D7-A38B-44E8-893A-6911B9FD3295}" type="sibTrans" cxnId="{478FCA50-9FF1-4F0F-9907-C05CC40DE2E1}">
      <dgm:prSet/>
      <dgm:spPr/>
      <dgm:t>
        <a:bodyPr/>
        <a:lstStyle/>
        <a:p>
          <a:endParaRPr lang="de-DE"/>
        </a:p>
      </dgm:t>
    </dgm:pt>
    <dgm:pt modelId="{DC991D47-EF00-45D7-9A1C-761851F00F67}">
      <dgm:prSet/>
      <dgm:spPr/>
      <dgm:t>
        <a:bodyPr/>
        <a:lstStyle/>
        <a:p>
          <a:r>
            <a:rPr lang="en-GB" altLang="fr-FR" dirty="0"/>
            <a:t>Based on a systematic and extensive codification of laws. Political officials prepare a written collection of laws. Judges apply existing laws instead of creating them (e.g. Germany, France, Japan).</a:t>
          </a:r>
        </a:p>
      </dgm:t>
    </dgm:pt>
    <dgm:pt modelId="{E57B6CF5-EF17-46EA-A17A-E0B7583C4A8B}" type="parTrans" cxnId="{323CE1B9-A55F-4250-910B-DF72D79308E7}">
      <dgm:prSet/>
      <dgm:spPr/>
      <dgm:t>
        <a:bodyPr/>
        <a:lstStyle/>
        <a:p>
          <a:endParaRPr lang="de-DE"/>
        </a:p>
      </dgm:t>
    </dgm:pt>
    <dgm:pt modelId="{A16A7849-B277-4723-836A-4F194827EB04}" type="sibTrans" cxnId="{323CE1B9-A55F-4250-910B-DF72D79308E7}">
      <dgm:prSet/>
      <dgm:spPr/>
      <dgm:t>
        <a:bodyPr/>
        <a:lstStyle/>
        <a:p>
          <a:endParaRPr lang="de-DE"/>
        </a:p>
      </dgm:t>
    </dgm:pt>
    <dgm:pt modelId="{05167FFD-574D-42E9-8D7A-BFCA36D8DEB4}">
      <dgm:prSet/>
      <dgm:spPr/>
      <dgm:t>
        <a:bodyPr/>
        <a:lstStyle/>
        <a:p>
          <a:r>
            <a:rPr lang="en-GB" altLang="fr-FR" dirty="0"/>
            <a:t>Based on religious principles and rules</a:t>
          </a:r>
        </a:p>
      </dgm:t>
    </dgm:pt>
    <dgm:pt modelId="{1337EBF4-63DE-4CB9-8558-CAB0951A647E}" type="parTrans" cxnId="{522B630D-040E-4B44-A0F5-19D5FCE2249D}">
      <dgm:prSet/>
      <dgm:spPr/>
      <dgm:t>
        <a:bodyPr/>
        <a:lstStyle/>
        <a:p>
          <a:endParaRPr lang="de-DE"/>
        </a:p>
      </dgm:t>
    </dgm:pt>
    <dgm:pt modelId="{A5F14F9C-C13B-4C44-BAA0-B0F9A6B9C724}" type="sibTrans" cxnId="{522B630D-040E-4B44-A0F5-19D5FCE2249D}">
      <dgm:prSet/>
      <dgm:spPr/>
      <dgm:t>
        <a:bodyPr/>
        <a:lstStyle/>
        <a:p>
          <a:endParaRPr lang="de-DE"/>
        </a:p>
      </dgm:t>
    </dgm:pt>
    <dgm:pt modelId="{33A11EF5-5131-46FD-A47E-E701607C18A5}">
      <dgm:prSet/>
      <dgm:spPr/>
      <dgm:t>
        <a:bodyPr/>
        <a:lstStyle/>
        <a:p>
          <a:r>
            <a:rPr lang="en-GB" altLang="fr-FR" dirty="0"/>
            <a:t>Follows the wisdom of daily experience</a:t>
          </a:r>
        </a:p>
      </dgm:t>
    </dgm:pt>
    <dgm:pt modelId="{11FCA612-2D57-4871-8E7B-565DA39A3174}" type="parTrans" cxnId="{FF9E4A12-5C2B-4579-9849-0B4301992D92}">
      <dgm:prSet/>
      <dgm:spPr/>
      <dgm:t>
        <a:bodyPr/>
        <a:lstStyle/>
        <a:p>
          <a:endParaRPr lang="de-DE"/>
        </a:p>
      </dgm:t>
    </dgm:pt>
    <dgm:pt modelId="{001E3E3B-0D7F-4227-9C2E-D3FF014CBBEF}" type="sibTrans" cxnId="{FF9E4A12-5C2B-4579-9849-0B4301992D92}">
      <dgm:prSet/>
      <dgm:spPr/>
      <dgm:t>
        <a:bodyPr/>
        <a:lstStyle/>
        <a:p>
          <a:endParaRPr lang="de-DE"/>
        </a:p>
      </dgm:t>
    </dgm:pt>
    <dgm:pt modelId="{5A4BF1AB-91CD-4188-8A8A-DC951DCAC6E7}">
      <dgm:prSet phldrT="[Text]"/>
      <dgm:spPr/>
      <dgm:t>
        <a:bodyPr/>
        <a:lstStyle/>
        <a:p>
          <a:r>
            <a:rPr lang="en-GB" altLang="fr-FR"/>
            <a:t>(</a:t>
          </a:r>
          <a:r>
            <a:rPr lang="en-GB" altLang="fr-FR" dirty="0"/>
            <a:t>e.g. United Kingdom)</a:t>
          </a:r>
          <a:endParaRPr lang="de-DE" dirty="0"/>
        </a:p>
      </dgm:t>
    </dgm:pt>
    <dgm:pt modelId="{BD87DAE3-04E8-4AD0-A8C5-4F7E635391B3}" type="parTrans" cxnId="{BE866E05-38DC-42CD-B638-ACE815569734}">
      <dgm:prSet/>
      <dgm:spPr/>
      <dgm:t>
        <a:bodyPr/>
        <a:lstStyle/>
        <a:p>
          <a:endParaRPr lang="de-DE"/>
        </a:p>
      </dgm:t>
    </dgm:pt>
    <dgm:pt modelId="{E857F91E-247E-4248-8A35-AC1059C892E8}" type="sibTrans" cxnId="{BE866E05-38DC-42CD-B638-ACE815569734}">
      <dgm:prSet/>
      <dgm:spPr/>
      <dgm:t>
        <a:bodyPr/>
        <a:lstStyle/>
        <a:p>
          <a:endParaRPr lang="de-DE"/>
        </a:p>
      </dgm:t>
    </dgm:pt>
    <dgm:pt modelId="{D0BB41B3-A114-4702-92F7-1D505B3AA8A1}" type="pres">
      <dgm:prSet presAssocID="{03873A7A-9A32-4253-A80B-EAA761EDB361}" presName="Name0" presStyleCnt="0">
        <dgm:presLayoutVars>
          <dgm:dir/>
          <dgm:animLvl val="lvl"/>
          <dgm:resizeHandles val="exact"/>
        </dgm:presLayoutVars>
      </dgm:prSet>
      <dgm:spPr/>
    </dgm:pt>
    <dgm:pt modelId="{5E285F8D-A3A4-44B5-B196-A172587CFAF1}" type="pres">
      <dgm:prSet presAssocID="{79E70C97-FD19-4DDE-88BF-A3840C431E54}" presName="linNode" presStyleCnt="0"/>
      <dgm:spPr/>
    </dgm:pt>
    <dgm:pt modelId="{B718DAD5-C267-4978-97A9-03B950E2F7C4}" type="pres">
      <dgm:prSet presAssocID="{79E70C97-FD19-4DDE-88BF-A3840C431E54}" presName="parentText" presStyleLbl="node1" presStyleIdx="0" presStyleCnt="4">
        <dgm:presLayoutVars>
          <dgm:chMax val="1"/>
          <dgm:bulletEnabled val="1"/>
        </dgm:presLayoutVars>
      </dgm:prSet>
      <dgm:spPr/>
    </dgm:pt>
    <dgm:pt modelId="{0B314CCE-1266-4133-89C2-7BB687ACC692}" type="pres">
      <dgm:prSet presAssocID="{79E70C97-FD19-4DDE-88BF-A3840C431E54}" presName="descendantText" presStyleLbl="alignAccFollowNode1" presStyleIdx="0" presStyleCnt="4">
        <dgm:presLayoutVars>
          <dgm:bulletEnabled val="1"/>
        </dgm:presLayoutVars>
      </dgm:prSet>
      <dgm:spPr/>
    </dgm:pt>
    <dgm:pt modelId="{C9D04B93-EA87-48B4-8522-BCA1DBFD1B4D}" type="pres">
      <dgm:prSet presAssocID="{5AB66979-C772-4D1D-89CF-33B0E1362F81}" presName="sp" presStyleCnt="0"/>
      <dgm:spPr/>
    </dgm:pt>
    <dgm:pt modelId="{37D2E24F-6DC0-4E39-825B-2285F39C401D}" type="pres">
      <dgm:prSet presAssocID="{28428EF4-0C47-4E15-8053-FB91C29F4240}" presName="linNode" presStyleCnt="0"/>
      <dgm:spPr/>
    </dgm:pt>
    <dgm:pt modelId="{ACADC6C1-AC8E-4A10-805E-373C6B3BFC91}" type="pres">
      <dgm:prSet presAssocID="{28428EF4-0C47-4E15-8053-FB91C29F4240}" presName="parentText" presStyleLbl="node1" presStyleIdx="1" presStyleCnt="4">
        <dgm:presLayoutVars>
          <dgm:chMax val="1"/>
          <dgm:bulletEnabled val="1"/>
        </dgm:presLayoutVars>
      </dgm:prSet>
      <dgm:spPr/>
    </dgm:pt>
    <dgm:pt modelId="{068494BD-AE37-4515-9C1A-5175E2520F7E}" type="pres">
      <dgm:prSet presAssocID="{28428EF4-0C47-4E15-8053-FB91C29F4240}" presName="descendantText" presStyleLbl="alignAccFollowNode1" presStyleIdx="1" presStyleCnt="4">
        <dgm:presLayoutVars>
          <dgm:bulletEnabled val="1"/>
        </dgm:presLayoutVars>
      </dgm:prSet>
      <dgm:spPr/>
    </dgm:pt>
    <dgm:pt modelId="{8DE0A070-2843-40B3-953C-0B65B0A656E0}" type="pres">
      <dgm:prSet presAssocID="{0A461DB0-620B-42FD-8266-EC40A00AFE6D}" presName="sp" presStyleCnt="0"/>
      <dgm:spPr/>
    </dgm:pt>
    <dgm:pt modelId="{6121D590-BF33-436E-88A8-EE9485DFA9F4}" type="pres">
      <dgm:prSet presAssocID="{BD5EB2B6-B954-49B7-BD04-056C82ABA918}" presName="linNode" presStyleCnt="0"/>
      <dgm:spPr/>
    </dgm:pt>
    <dgm:pt modelId="{C43E6269-C27B-4DFC-BE34-B049C19E751F}" type="pres">
      <dgm:prSet presAssocID="{BD5EB2B6-B954-49B7-BD04-056C82ABA918}" presName="parentText" presStyleLbl="node1" presStyleIdx="2" presStyleCnt="4">
        <dgm:presLayoutVars>
          <dgm:chMax val="1"/>
          <dgm:bulletEnabled val="1"/>
        </dgm:presLayoutVars>
      </dgm:prSet>
      <dgm:spPr/>
    </dgm:pt>
    <dgm:pt modelId="{7A0E3897-572F-47F1-BBDD-EF6465F9689D}" type="pres">
      <dgm:prSet presAssocID="{BD5EB2B6-B954-49B7-BD04-056C82ABA918}" presName="descendantText" presStyleLbl="alignAccFollowNode1" presStyleIdx="2" presStyleCnt="4">
        <dgm:presLayoutVars>
          <dgm:bulletEnabled val="1"/>
        </dgm:presLayoutVars>
      </dgm:prSet>
      <dgm:spPr/>
    </dgm:pt>
    <dgm:pt modelId="{CC5F44DB-F37D-46D2-BA1D-76F15AAF867F}" type="pres">
      <dgm:prSet presAssocID="{A2473758-51BB-4925-9224-85394BCA4A3D}" presName="sp" presStyleCnt="0"/>
      <dgm:spPr/>
    </dgm:pt>
    <dgm:pt modelId="{A78E62F1-2EBF-44FC-A5BD-2953BD54EF41}" type="pres">
      <dgm:prSet presAssocID="{61152B20-88EF-448A-A3E1-82880B7D9D55}" presName="linNode" presStyleCnt="0"/>
      <dgm:spPr/>
    </dgm:pt>
    <dgm:pt modelId="{5B031F11-CD3A-4FCE-A625-3873AA78A4D7}" type="pres">
      <dgm:prSet presAssocID="{61152B20-88EF-448A-A3E1-82880B7D9D55}" presName="parentText" presStyleLbl="node1" presStyleIdx="3" presStyleCnt="4">
        <dgm:presLayoutVars>
          <dgm:chMax val="1"/>
          <dgm:bulletEnabled val="1"/>
        </dgm:presLayoutVars>
      </dgm:prSet>
      <dgm:spPr/>
    </dgm:pt>
    <dgm:pt modelId="{B56AA19B-D971-407B-BF2C-01CFDDC22157}" type="pres">
      <dgm:prSet presAssocID="{61152B20-88EF-448A-A3E1-82880B7D9D55}" presName="descendantText" presStyleLbl="alignAccFollowNode1" presStyleIdx="3" presStyleCnt="4">
        <dgm:presLayoutVars>
          <dgm:bulletEnabled val="1"/>
        </dgm:presLayoutVars>
      </dgm:prSet>
      <dgm:spPr/>
    </dgm:pt>
  </dgm:ptLst>
  <dgm:cxnLst>
    <dgm:cxn modelId="{BE866E05-38DC-42CD-B638-ACE815569734}" srcId="{79E70C97-FD19-4DDE-88BF-A3840C431E54}" destId="{5A4BF1AB-91CD-4188-8A8A-DC951DCAC6E7}" srcOrd="1" destOrd="0" parTransId="{BD87DAE3-04E8-4AD0-A8C5-4F7E635391B3}" sibTransId="{E857F91E-247E-4248-8A35-AC1059C892E8}"/>
    <dgm:cxn modelId="{522B630D-040E-4B44-A0F5-19D5FCE2249D}" srcId="{BD5EB2B6-B954-49B7-BD04-056C82ABA918}" destId="{05167FFD-574D-42E9-8D7A-BFCA36D8DEB4}" srcOrd="0" destOrd="0" parTransId="{1337EBF4-63DE-4CB9-8558-CAB0951A647E}" sibTransId="{A5F14F9C-C13B-4C44-BAA0-B0F9A6B9C724}"/>
    <dgm:cxn modelId="{FF9E4A12-5C2B-4579-9849-0B4301992D92}" srcId="{61152B20-88EF-448A-A3E1-82880B7D9D55}" destId="{33A11EF5-5131-46FD-A47E-E701607C18A5}" srcOrd="0" destOrd="0" parTransId="{11FCA612-2D57-4871-8E7B-565DA39A3174}" sibTransId="{001E3E3B-0D7F-4227-9C2E-D3FF014CBBEF}"/>
    <dgm:cxn modelId="{6222ED25-4557-4F70-83B0-D05D5D888902}" type="presOf" srcId="{28428EF4-0C47-4E15-8053-FB91C29F4240}" destId="{ACADC6C1-AC8E-4A10-805E-373C6B3BFC91}" srcOrd="0" destOrd="0" presId="urn:microsoft.com/office/officeart/2005/8/layout/vList5"/>
    <dgm:cxn modelId="{E7609828-9784-4378-BE4E-1459672B25F6}" type="presOf" srcId="{79E70C97-FD19-4DDE-88BF-A3840C431E54}" destId="{B718DAD5-C267-4978-97A9-03B950E2F7C4}" srcOrd="0" destOrd="0" presId="urn:microsoft.com/office/officeart/2005/8/layout/vList5"/>
    <dgm:cxn modelId="{1396FA3E-053F-4341-B7FC-E5CEFB660AA7}" srcId="{03873A7A-9A32-4253-A80B-EAA761EDB361}" destId="{61152B20-88EF-448A-A3E1-82880B7D9D55}" srcOrd="3" destOrd="0" parTransId="{6D8D84FE-652C-46B5-B515-9115287557EA}" sibTransId="{B69BA672-4555-44C0-BA1B-ACC61A254F65}"/>
    <dgm:cxn modelId="{16460D5C-81E9-459E-ABF2-DAB4FFAABCA9}" type="presOf" srcId="{BD5EB2B6-B954-49B7-BD04-056C82ABA918}" destId="{C43E6269-C27B-4DFC-BE34-B049C19E751F}" srcOrd="0" destOrd="0" presId="urn:microsoft.com/office/officeart/2005/8/layout/vList5"/>
    <dgm:cxn modelId="{E739F161-9912-4801-B2B7-B3AAD29EA02C}" type="presOf" srcId="{DC991D47-EF00-45D7-9A1C-761851F00F67}" destId="{068494BD-AE37-4515-9C1A-5175E2520F7E}" srcOrd="0" destOrd="0" presId="urn:microsoft.com/office/officeart/2005/8/layout/vList5"/>
    <dgm:cxn modelId="{02A0254C-44C1-460A-87FB-DAE89C1CF882}" srcId="{03873A7A-9A32-4253-A80B-EAA761EDB361}" destId="{28428EF4-0C47-4E15-8053-FB91C29F4240}" srcOrd="1" destOrd="0" parTransId="{7A1A3BF6-361C-4822-B4A1-92CA03569562}" sibTransId="{0A461DB0-620B-42FD-8266-EC40A00AFE6D}"/>
    <dgm:cxn modelId="{D0DED34D-97F0-4682-9C48-B3E3970233DC}" type="presOf" srcId="{33A11EF5-5131-46FD-A47E-E701607C18A5}" destId="{B56AA19B-D971-407B-BF2C-01CFDDC22157}" srcOrd="0" destOrd="0" presId="urn:microsoft.com/office/officeart/2005/8/layout/vList5"/>
    <dgm:cxn modelId="{FB1E9B50-04EB-4B9C-9DD4-2D0C5978F761}" type="presOf" srcId="{5A4BF1AB-91CD-4188-8A8A-DC951DCAC6E7}" destId="{0B314CCE-1266-4133-89C2-7BB687ACC692}" srcOrd="0" destOrd="1" presId="urn:microsoft.com/office/officeart/2005/8/layout/vList5"/>
    <dgm:cxn modelId="{478FCA50-9FF1-4F0F-9907-C05CC40DE2E1}" srcId="{79E70C97-FD19-4DDE-88BF-A3840C431E54}" destId="{AE58D191-3B5E-4DC8-A0AA-F7812747C52F}" srcOrd="0" destOrd="0" parTransId="{86BF302D-E14D-49DC-BCAA-9ABC89384456}" sibTransId="{E2F4F7D7-A38B-44E8-893A-6911B9FD3295}"/>
    <dgm:cxn modelId="{4C016F74-822A-4F37-A138-96FD8190959B}" type="presOf" srcId="{03873A7A-9A32-4253-A80B-EAA761EDB361}" destId="{D0BB41B3-A114-4702-92F7-1D505B3AA8A1}" srcOrd="0" destOrd="0" presId="urn:microsoft.com/office/officeart/2005/8/layout/vList5"/>
    <dgm:cxn modelId="{8398C579-1621-4BA1-9B3F-5CD5DEC80BFA}" type="presOf" srcId="{05167FFD-574D-42E9-8D7A-BFCA36D8DEB4}" destId="{7A0E3897-572F-47F1-BBDD-EF6465F9689D}" srcOrd="0" destOrd="0" presId="urn:microsoft.com/office/officeart/2005/8/layout/vList5"/>
    <dgm:cxn modelId="{DA5F3B81-A9FE-43E1-8D69-7B09AD0AD285}" type="presOf" srcId="{AFD24EE6-BBCE-4FEC-87A8-EC3DA63A42BA}" destId="{7A0E3897-572F-47F1-BBDD-EF6465F9689D}" srcOrd="0" destOrd="1" presId="urn:microsoft.com/office/officeart/2005/8/layout/vList5"/>
    <dgm:cxn modelId="{0BC21482-571E-4CF9-BB40-95A321DE972E}" srcId="{BD5EB2B6-B954-49B7-BD04-056C82ABA918}" destId="{AFD24EE6-BBCE-4FEC-87A8-EC3DA63A42BA}" srcOrd="1" destOrd="0" parTransId="{90559F03-A055-4DA0-B1E9-C428C34D5E37}" sibTransId="{DB762D11-026C-4D80-A94E-FF80118431C5}"/>
    <dgm:cxn modelId="{95097EA8-38F6-445F-BA8E-2A2940554F76}" type="presOf" srcId="{AE58D191-3B5E-4DC8-A0AA-F7812747C52F}" destId="{0B314CCE-1266-4133-89C2-7BB687ACC692}" srcOrd="0" destOrd="0" presId="urn:microsoft.com/office/officeart/2005/8/layout/vList5"/>
    <dgm:cxn modelId="{323CE1B9-A55F-4250-910B-DF72D79308E7}" srcId="{28428EF4-0C47-4E15-8053-FB91C29F4240}" destId="{DC991D47-EF00-45D7-9A1C-761851F00F67}" srcOrd="0" destOrd="0" parTransId="{E57B6CF5-EF17-46EA-A17A-E0B7583C4A8B}" sibTransId="{A16A7849-B277-4723-836A-4F194827EB04}"/>
    <dgm:cxn modelId="{17A2B1C9-C4BC-4AAE-9FF8-2E998CE40DBD}" type="presOf" srcId="{61152B20-88EF-448A-A3E1-82880B7D9D55}" destId="{5B031F11-CD3A-4FCE-A625-3873AA78A4D7}" srcOrd="0" destOrd="0" presId="urn:microsoft.com/office/officeart/2005/8/layout/vList5"/>
    <dgm:cxn modelId="{42E3E0CE-8D2B-4F2A-9A5D-23986DD62FE0}" srcId="{03873A7A-9A32-4253-A80B-EAA761EDB361}" destId="{BD5EB2B6-B954-49B7-BD04-056C82ABA918}" srcOrd="2" destOrd="0" parTransId="{BA924C63-711F-4296-AC73-F16CD2578DCA}" sibTransId="{A2473758-51BB-4925-9224-85394BCA4A3D}"/>
    <dgm:cxn modelId="{DAA102ED-633D-4778-B206-28A816A16EA1}" srcId="{03873A7A-9A32-4253-A80B-EAA761EDB361}" destId="{79E70C97-FD19-4DDE-88BF-A3840C431E54}" srcOrd="0" destOrd="0" parTransId="{7208299D-DA06-4036-9DCE-1CA521FAB047}" sibTransId="{5AB66979-C772-4D1D-89CF-33B0E1362F81}"/>
    <dgm:cxn modelId="{ABD9E41D-00FD-4C22-9A03-9670C8C1A961}" type="presParOf" srcId="{D0BB41B3-A114-4702-92F7-1D505B3AA8A1}" destId="{5E285F8D-A3A4-44B5-B196-A172587CFAF1}" srcOrd="0" destOrd="0" presId="urn:microsoft.com/office/officeart/2005/8/layout/vList5"/>
    <dgm:cxn modelId="{31EA8F89-42E6-40EE-AB63-4080C81C231C}" type="presParOf" srcId="{5E285F8D-A3A4-44B5-B196-A172587CFAF1}" destId="{B718DAD5-C267-4978-97A9-03B950E2F7C4}" srcOrd="0" destOrd="0" presId="urn:microsoft.com/office/officeart/2005/8/layout/vList5"/>
    <dgm:cxn modelId="{ABC24750-EC01-4941-A0FE-0BEFE2AFCBBF}" type="presParOf" srcId="{5E285F8D-A3A4-44B5-B196-A172587CFAF1}" destId="{0B314CCE-1266-4133-89C2-7BB687ACC692}" srcOrd="1" destOrd="0" presId="urn:microsoft.com/office/officeart/2005/8/layout/vList5"/>
    <dgm:cxn modelId="{4F1CC9D2-EB85-4783-BACB-B623F3B8A872}" type="presParOf" srcId="{D0BB41B3-A114-4702-92F7-1D505B3AA8A1}" destId="{C9D04B93-EA87-48B4-8522-BCA1DBFD1B4D}" srcOrd="1" destOrd="0" presId="urn:microsoft.com/office/officeart/2005/8/layout/vList5"/>
    <dgm:cxn modelId="{22B55955-14F4-483A-9AFD-9176434202BE}" type="presParOf" srcId="{D0BB41B3-A114-4702-92F7-1D505B3AA8A1}" destId="{37D2E24F-6DC0-4E39-825B-2285F39C401D}" srcOrd="2" destOrd="0" presId="urn:microsoft.com/office/officeart/2005/8/layout/vList5"/>
    <dgm:cxn modelId="{B87FACA9-30F9-49A8-862C-2BEB5169E954}" type="presParOf" srcId="{37D2E24F-6DC0-4E39-825B-2285F39C401D}" destId="{ACADC6C1-AC8E-4A10-805E-373C6B3BFC91}" srcOrd="0" destOrd="0" presId="urn:microsoft.com/office/officeart/2005/8/layout/vList5"/>
    <dgm:cxn modelId="{47A255FA-0434-48C7-805D-403DDBDAD9DC}" type="presParOf" srcId="{37D2E24F-6DC0-4E39-825B-2285F39C401D}" destId="{068494BD-AE37-4515-9C1A-5175E2520F7E}" srcOrd="1" destOrd="0" presId="urn:microsoft.com/office/officeart/2005/8/layout/vList5"/>
    <dgm:cxn modelId="{FCC28651-5689-429F-9AE6-CAF614A2F064}" type="presParOf" srcId="{D0BB41B3-A114-4702-92F7-1D505B3AA8A1}" destId="{8DE0A070-2843-40B3-953C-0B65B0A656E0}" srcOrd="3" destOrd="0" presId="urn:microsoft.com/office/officeart/2005/8/layout/vList5"/>
    <dgm:cxn modelId="{9A7C5F67-EC84-4E57-9434-F1844F935354}" type="presParOf" srcId="{D0BB41B3-A114-4702-92F7-1D505B3AA8A1}" destId="{6121D590-BF33-436E-88A8-EE9485DFA9F4}" srcOrd="4" destOrd="0" presId="urn:microsoft.com/office/officeart/2005/8/layout/vList5"/>
    <dgm:cxn modelId="{DD7F5683-E6C4-4E9C-AF4F-E2DA7F2EE92D}" type="presParOf" srcId="{6121D590-BF33-436E-88A8-EE9485DFA9F4}" destId="{C43E6269-C27B-4DFC-BE34-B049C19E751F}" srcOrd="0" destOrd="0" presId="urn:microsoft.com/office/officeart/2005/8/layout/vList5"/>
    <dgm:cxn modelId="{7F73ACBD-37F3-4CBD-AF54-14823409C1D3}" type="presParOf" srcId="{6121D590-BF33-436E-88A8-EE9485DFA9F4}" destId="{7A0E3897-572F-47F1-BBDD-EF6465F9689D}" srcOrd="1" destOrd="0" presId="urn:microsoft.com/office/officeart/2005/8/layout/vList5"/>
    <dgm:cxn modelId="{C4812A53-B11E-4AE4-8006-AA004042962F}" type="presParOf" srcId="{D0BB41B3-A114-4702-92F7-1D505B3AA8A1}" destId="{CC5F44DB-F37D-46D2-BA1D-76F15AAF867F}" srcOrd="5" destOrd="0" presId="urn:microsoft.com/office/officeart/2005/8/layout/vList5"/>
    <dgm:cxn modelId="{377A4C25-21D6-44C3-8BA3-E25E16A6D767}" type="presParOf" srcId="{D0BB41B3-A114-4702-92F7-1D505B3AA8A1}" destId="{A78E62F1-2EBF-44FC-A5BD-2953BD54EF41}" srcOrd="6" destOrd="0" presId="urn:microsoft.com/office/officeart/2005/8/layout/vList5"/>
    <dgm:cxn modelId="{F2EBFA2B-3481-47C9-9CBA-D3B497E66FB6}" type="presParOf" srcId="{A78E62F1-2EBF-44FC-A5BD-2953BD54EF41}" destId="{5B031F11-CD3A-4FCE-A625-3873AA78A4D7}" srcOrd="0" destOrd="0" presId="urn:microsoft.com/office/officeart/2005/8/layout/vList5"/>
    <dgm:cxn modelId="{BE8914B1-B3FA-4BEB-B016-5827F306444B}" type="presParOf" srcId="{A78E62F1-2EBF-44FC-A5BD-2953BD54EF41}" destId="{B56AA19B-D971-407B-BF2C-01CFDDC2215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A426C6-8AD1-4EF2-BEC5-F9A276F511A2}" type="doc">
      <dgm:prSet loTypeId="urn:microsoft.com/office/officeart/2005/8/layout/default" loCatId="list" qsTypeId="urn:microsoft.com/office/officeart/2005/8/quickstyle/simple1" qsCatId="simple" csTypeId="urn:microsoft.com/office/officeart/2005/8/colors/accent6_5" csCatId="accent6" phldr="1"/>
      <dgm:spPr/>
      <dgm:t>
        <a:bodyPr/>
        <a:lstStyle/>
        <a:p>
          <a:endParaRPr lang="de-DE"/>
        </a:p>
      </dgm:t>
    </dgm:pt>
    <dgm:pt modelId="{863D3D95-6EC7-483A-BDF0-EA5D7D177F39}">
      <dgm:prSet phldrT="[Text]"/>
      <dgm:spPr/>
      <dgm:t>
        <a:bodyPr/>
        <a:lstStyle/>
        <a:p>
          <a:r>
            <a:rPr lang="en-GB" altLang="es-ES"/>
            <a:t>Relationship between the seller and the buyer</a:t>
          </a:r>
          <a:endParaRPr lang="de-DE"/>
        </a:p>
      </dgm:t>
    </dgm:pt>
    <dgm:pt modelId="{F012B550-435C-405A-8BAF-443745423362}" type="parTrans" cxnId="{856790D6-6362-49FA-8967-522F1D346BB2}">
      <dgm:prSet/>
      <dgm:spPr/>
      <dgm:t>
        <a:bodyPr/>
        <a:lstStyle/>
        <a:p>
          <a:endParaRPr lang="de-DE"/>
        </a:p>
      </dgm:t>
    </dgm:pt>
    <dgm:pt modelId="{42536CA6-107C-4A6A-8359-F87F495FA32F}" type="sibTrans" cxnId="{856790D6-6362-49FA-8967-522F1D346BB2}">
      <dgm:prSet/>
      <dgm:spPr/>
      <dgm:t>
        <a:bodyPr/>
        <a:lstStyle/>
        <a:p>
          <a:endParaRPr lang="de-DE"/>
        </a:p>
      </dgm:t>
    </dgm:pt>
    <dgm:pt modelId="{AAFEE3DA-859C-4DE2-8BC7-07D0A1E9B0D0}">
      <dgm:prSet/>
      <dgm:spPr/>
      <dgm:t>
        <a:bodyPr/>
        <a:lstStyle/>
        <a:p>
          <a:r>
            <a:rPr lang="en-GB" altLang="es-ES"/>
            <a:t>The length of business relationships between the parties (most important factor) </a:t>
          </a:r>
          <a:endParaRPr lang="en-GB" altLang="es-ES" dirty="0"/>
        </a:p>
      </dgm:t>
    </dgm:pt>
    <dgm:pt modelId="{0E04661E-57BA-4F90-9829-CF12C4424F6D}" type="parTrans" cxnId="{414A443B-2AEF-479D-A752-AC96B88BC9DF}">
      <dgm:prSet/>
      <dgm:spPr/>
      <dgm:t>
        <a:bodyPr/>
        <a:lstStyle/>
        <a:p>
          <a:endParaRPr lang="de-DE"/>
        </a:p>
      </dgm:t>
    </dgm:pt>
    <dgm:pt modelId="{0CD99F25-CE3C-4D5E-8B72-C6B8E8FF23DF}" type="sibTrans" cxnId="{414A443B-2AEF-479D-A752-AC96B88BC9DF}">
      <dgm:prSet/>
      <dgm:spPr/>
      <dgm:t>
        <a:bodyPr/>
        <a:lstStyle/>
        <a:p>
          <a:endParaRPr lang="de-DE"/>
        </a:p>
      </dgm:t>
    </dgm:pt>
    <dgm:pt modelId="{A515981C-788C-4D03-ACFE-37C658B4C3D8}">
      <dgm:prSet/>
      <dgm:spPr/>
      <dgm:t>
        <a:bodyPr/>
        <a:lstStyle/>
        <a:p>
          <a:r>
            <a:rPr lang="en-GB" altLang="es-ES"/>
            <a:t>Nature of merchandise</a:t>
          </a:r>
          <a:endParaRPr lang="en-GB" altLang="es-ES" dirty="0"/>
        </a:p>
      </dgm:t>
    </dgm:pt>
    <dgm:pt modelId="{607BCD8F-C7E3-499F-BA22-BE5DDDF4FFFA}" type="parTrans" cxnId="{AFB05DF2-05EB-444B-83A3-208ECB529594}">
      <dgm:prSet/>
      <dgm:spPr/>
      <dgm:t>
        <a:bodyPr/>
        <a:lstStyle/>
        <a:p>
          <a:endParaRPr lang="de-DE"/>
        </a:p>
      </dgm:t>
    </dgm:pt>
    <dgm:pt modelId="{39BB6B59-C259-4003-8344-06891FEA6617}" type="sibTrans" cxnId="{AFB05DF2-05EB-444B-83A3-208ECB529594}">
      <dgm:prSet/>
      <dgm:spPr/>
      <dgm:t>
        <a:bodyPr/>
        <a:lstStyle/>
        <a:p>
          <a:endParaRPr lang="de-DE"/>
        </a:p>
      </dgm:t>
    </dgm:pt>
    <dgm:pt modelId="{EEBA996B-C3BA-4F98-8067-53680FBB02E6}">
      <dgm:prSet/>
      <dgm:spPr/>
      <dgm:t>
        <a:bodyPr/>
        <a:lstStyle/>
        <a:p>
          <a:r>
            <a:rPr lang="en-GB" altLang="es-ES"/>
            <a:t>Industry norms</a:t>
          </a:r>
          <a:endParaRPr lang="en-GB" altLang="es-ES" dirty="0"/>
        </a:p>
      </dgm:t>
    </dgm:pt>
    <dgm:pt modelId="{EF1CDFB4-7FFD-4C88-A247-5B26E6AE6C13}" type="parTrans" cxnId="{C580D8FB-3E39-4A05-B8F6-A051EFD06889}">
      <dgm:prSet/>
      <dgm:spPr/>
      <dgm:t>
        <a:bodyPr/>
        <a:lstStyle/>
        <a:p>
          <a:endParaRPr lang="de-DE"/>
        </a:p>
      </dgm:t>
    </dgm:pt>
    <dgm:pt modelId="{0E75371E-3112-4B4B-815E-C9D44291A898}" type="sibTrans" cxnId="{C580D8FB-3E39-4A05-B8F6-A051EFD06889}">
      <dgm:prSet/>
      <dgm:spPr/>
      <dgm:t>
        <a:bodyPr/>
        <a:lstStyle/>
        <a:p>
          <a:endParaRPr lang="de-DE"/>
        </a:p>
      </dgm:t>
    </dgm:pt>
    <dgm:pt modelId="{A5C7ADAB-3D31-4374-B148-5385A7E035CE}">
      <dgm:prSet/>
      <dgm:spPr/>
      <dgm:t>
        <a:bodyPr/>
        <a:lstStyle/>
        <a:p>
          <a:r>
            <a:rPr lang="en-GB" altLang="es-ES"/>
            <a:t>Distance between seller and buyer</a:t>
          </a:r>
          <a:endParaRPr lang="en-GB" altLang="es-ES" dirty="0"/>
        </a:p>
      </dgm:t>
    </dgm:pt>
    <dgm:pt modelId="{0131C251-B7D5-4BA5-A15A-814AB854ED9B}" type="parTrans" cxnId="{0BC89032-E552-45BB-B11D-97DD9FEC700F}">
      <dgm:prSet/>
      <dgm:spPr/>
      <dgm:t>
        <a:bodyPr/>
        <a:lstStyle/>
        <a:p>
          <a:endParaRPr lang="de-DE"/>
        </a:p>
      </dgm:t>
    </dgm:pt>
    <dgm:pt modelId="{784EAD16-88DF-4575-8E8C-696A138ED68A}" type="sibTrans" cxnId="{0BC89032-E552-45BB-B11D-97DD9FEC700F}">
      <dgm:prSet/>
      <dgm:spPr/>
      <dgm:t>
        <a:bodyPr/>
        <a:lstStyle/>
        <a:p>
          <a:endParaRPr lang="de-DE"/>
        </a:p>
      </dgm:t>
    </dgm:pt>
    <dgm:pt modelId="{83653A62-BCB0-49F5-8E96-81774881F36B}">
      <dgm:prSet/>
      <dgm:spPr/>
      <dgm:t>
        <a:bodyPr/>
        <a:lstStyle/>
        <a:p>
          <a:r>
            <a:rPr lang="en-GB" altLang="es-ES"/>
            <a:t>Currency fluctuations</a:t>
          </a:r>
          <a:endParaRPr lang="en-GB" altLang="es-ES" dirty="0"/>
        </a:p>
      </dgm:t>
    </dgm:pt>
    <dgm:pt modelId="{D8C1AFA2-C7DF-4845-B9BF-495D6A53A858}" type="parTrans" cxnId="{F818337D-6697-498B-A864-1532FE933184}">
      <dgm:prSet/>
      <dgm:spPr/>
      <dgm:t>
        <a:bodyPr/>
        <a:lstStyle/>
        <a:p>
          <a:endParaRPr lang="de-DE"/>
        </a:p>
      </dgm:t>
    </dgm:pt>
    <dgm:pt modelId="{8EF2A207-2261-4031-8396-C759F983FE70}" type="sibTrans" cxnId="{F818337D-6697-498B-A864-1532FE933184}">
      <dgm:prSet/>
      <dgm:spPr/>
      <dgm:t>
        <a:bodyPr/>
        <a:lstStyle/>
        <a:p>
          <a:endParaRPr lang="de-DE"/>
        </a:p>
      </dgm:t>
    </dgm:pt>
    <dgm:pt modelId="{EA3B5F80-41A9-46F6-BB91-C04D589735B9}">
      <dgm:prSet/>
      <dgm:spPr/>
      <dgm:t>
        <a:bodyPr/>
        <a:lstStyle/>
        <a:p>
          <a:r>
            <a:rPr lang="en-GB" altLang="es-ES"/>
            <a:t>Political and economic stability (</a:t>
          </a:r>
          <a:r>
            <a:rPr lang="en-GB" altLang="fi-FI"/>
            <a:t>country risks)</a:t>
          </a:r>
          <a:endParaRPr lang="en-GB" altLang="es-ES" dirty="0"/>
        </a:p>
      </dgm:t>
    </dgm:pt>
    <dgm:pt modelId="{79725C86-A963-41A5-A928-315DB1901E32}" type="parTrans" cxnId="{D23FDC3A-9115-4514-B180-091ABDC9185E}">
      <dgm:prSet/>
      <dgm:spPr/>
      <dgm:t>
        <a:bodyPr/>
        <a:lstStyle/>
        <a:p>
          <a:endParaRPr lang="de-DE"/>
        </a:p>
      </dgm:t>
    </dgm:pt>
    <dgm:pt modelId="{F64575CE-4A28-4DD8-8D69-B608AB64ABBF}" type="sibTrans" cxnId="{D23FDC3A-9115-4514-B180-091ABDC9185E}">
      <dgm:prSet/>
      <dgm:spPr/>
      <dgm:t>
        <a:bodyPr/>
        <a:lstStyle/>
        <a:p>
          <a:endParaRPr lang="de-DE"/>
        </a:p>
      </dgm:t>
    </dgm:pt>
    <dgm:pt modelId="{6DDA1762-2D8D-4C3C-93B8-BF25D48D53C0}">
      <dgm:prSet/>
      <dgm:spPr/>
      <dgm:t>
        <a:bodyPr/>
        <a:lstStyle/>
        <a:p>
          <a:r>
            <a:rPr lang="en-GB" altLang="fi-FI" dirty="0"/>
            <a:t>The value of the goods</a:t>
          </a:r>
        </a:p>
      </dgm:t>
    </dgm:pt>
    <dgm:pt modelId="{70375C09-7E9A-41C3-BA43-52C77621E96F}" type="parTrans" cxnId="{21308909-A717-4E26-B1C3-373D80A19A2F}">
      <dgm:prSet/>
      <dgm:spPr/>
      <dgm:t>
        <a:bodyPr/>
        <a:lstStyle/>
        <a:p>
          <a:endParaRPr lang="de-DE"/>
        </a:p>
      </dgm:t>
    </dgm:pt>
    <dgm:pt modelId="{7A34346E-CE45-4471-8331-F6D9FC16E255}" type="sibTrans" cxnId="{21308909-A717-4E26-B1C3-373D80A19A2F}">
      <dgm:prSet/>
      <dgm:spPr/>
      <dgm:t>
        <a:bodyPr/>
        <a:lstStyle/>
        <a:p>
          <a:endParaRPr lang="de-DE"/>
        </a:p>
      </dgm:t>
    </dgm:pt>
    <dgm:pt modelId="{C51F4AC5-6DFA-429D-A448-04920028B33B}" type="pres">
      <dgm:prSet presAssocID="{16A426C6-8AD1-4EF2-BEC5-F9A276F511A2}" presName="diagram" presStyleCnt="0">
        <dgm:presLayoutVars>
          <dgm:dir/>
          <dgm:resizeHandles val="exact"/>
        </dgm:presLayoutVars>
      </dgm:prSet>
      <dgm:spPr/>
    </dgm:pt>
    <dgm:pt modelId="{2ECB75C2-9825-4BA7-9333-A0C6254779E3}" type="pres">
      <dgm:prSet presAssocID="{863D3D95-6EC7-483A-BDF0-EA5D7D177F39}" presName="node" presStyleLbl="node1" presStyleIdx="0" presStyleCnt="8">
        <dgm:presLayoutVars>
          <dgm:bulletEnabled val="1"/>
        </dgm:presLayoutVars>
      </dgm:prSet>
      <dgm:spPr/>
    </dgm:pt>
    <dgm:pt modelId="{7196A945-1252-4D89-8F77-1BE5E3A6B6CF}" type="pres">
      <dgm:prSet presAssocID="{42536CA6-107C-4A6A-8359-F87F495FA32F}" presName="sibTrans" presStyleCnt="0"/>
      <dgm:spPr/>
    </dgm:pt>
    <dgm:pt modelId="{E8785F2E-ACF5-4E37-A64D-C4314F7896D9}" type="pres">
      <dgm:prSet presAssocID="{AAFEE3DA-859C-4DE2-8BC7-07D0A1E9B0D0}" presName="node" presStyleLbl="node1" presStyleIdx="1" presStyleCnt="8">
        <dgm:presLayoutVars>
          <dgm:bulletEnabled val="1"/>
        </dgm:presLayoutVars>
      </dgm:prSet>
      <dgm:spPr/>
    </dgm:pt>
    <dgm:pt modelId="{7BD7A5A4-D514-4856-B5FA-F3F1C188CE09}" type="pres">
      <dgm:prSet presAssocID="{0CD99F25-CE3C-4D5E-8B72-C6B8E8FF23DF}" presName="sibTrans" presStyleCnt="0"/>
      <dgm:spPr/>
    </dgm:pt>
    <dgm:pt modelId="{F5A48817-8096-473D-9E84-B8C1457C2684}" type="pres">
      <dgm:prSet presAssocID="{A515981C-788C-4D03-ACFE-37C658B4C3D8}" presName="node" presStyleLbl="node1" presStyleIdx="2" presStyleCnt="8">
        <dgm:presLayoutVars>
          <dgm:bulletEnabled val="1"/>
        </dgm:presLayoutVars>
      </dgm:prSet>
      <dgm:spPr/>
    </dgm:pt>
    <dgm:pt modelId="{20313599-7336-4DBF-8E7E-8FFAC07BFA2A}" type="pres">
      <dgm:prSet presAssocID="{39BB6B59-C259-4003-8344-06891FEA6617}" presName="sibTrans" presStyleCnt="0"/>
      <dgm:spPr/>
    </dgm:pt>
    <dgm:pt modelId="{360EBE7B-6CD9-4649-AA6F-5DC736A02AA2}" type="pres">
      <dgm:prSet presAssocID="{EEBA996B-C3BA-4F98-8067-53680FBB02E6}" presName="node" presStyleLbl="node1" presStyleIdx="3" presStyleCnt="8">
        <dgm:presLayoutVars>
          <dgm:bulletEnabled val="1"/>
        </dgm:presLayoutVars>
      </dgm:prSet>
      <dgm:spPr/>
    </dgm:pt>
    <dgm:pt modelId="{ED4A9FC4-52B1-4C67-B238-0412A9A4ABE2}" type="pres">
      <dgm:prSet presAssocID="{0E75371E-3112-4B4B-815E-C9D44291A898}" presName="sibTrans" presStyleCnt="0"/>
      <dgm:spPr/>
    </dgm:pt>
    <dgm:pt modelId="{3ADDC4FE-71B0-4E96-BF96-49C45729D751}" type="pres">
      <dgm:prSet presAssocID="{A5C7ADAB-3D31-4374-B148-5385A7E035CE}" presName="node" presStyleLbl="node1" presStyleIdx="4" presStyleCnt="8">
        <dgm:presLayoutVars>
          <dgm:bulletEnabled val="1"/>
        </dgm:presLayoutVars>
      </dgm:prSet>
      <dgm:spPr/>
    </dgm:pt>
    <dgm:pt modelId="{F854B673-4AD2-4607-B845-A39706585999}" type="pres">
      <dgm:prSet presAssocID="{784EAD16-88DF-4575-8E8C-696A138ED68A}" presName="sibTrans" presStyleCnt="0"/>
      <dgm:spPr/>
    </dgm:pt>
    <dgm:pt modelId="{59F64B50-DD0D-495B-BC87-A379BF5450E3}" type="pres">
      <dgm:prSet presAssocID="{83653A62-BCB0-49F5-8E96-81774881F36B}" presName="node" presStyleLbl="node1" presStyleIdx="5" presStyleCnt="8">
        <dgm:presLayoutVars>
          <dgm:bulletEnabled val="1"/>
        </dgm:presLayoutVars>
      </dgm:prSet>
      <dgm:spPr/>
    </dgm:pt>
    <dgm:pt modelId="{EF77B829-6B6D-4620-97B1-57C5669C4D88}" type="pres">
      <dgm:prSet presAssocID="{8EF2A207-2261-4031-8396-C759F983FE70}" presName="sibTrans" presStyleCnt="0"/>
      <dgm:spPr/>
    </dgm:pt>
    <dgm:pt modelId="{93F8C950-EE29-47A5-9189-DF17CA0FB58F}" type="pres">
      <dgm:prSet presAssocID="{EA3B5F80-41A9-46F6-BB91-C04D589735B9}" presName="node" presStyleLbl="node1" presStyleIdx="6" presStyleCnt="8">
        <dgm:presLayoutVars>
          <dgm:bulletEnabled val="1"/>
        </dgm:presLayoutVars>
      </dgm:prSet>
      <dgm:spPr/>
    </dgm:pt>
    <dgm:pt modelId="{A5BCCA8A-083A-43F9-80B4-C8C57D5761E3}" type="pres">
      <dgm:prSet presAssocID="{F64575CE-4A28-4DD8-8D69-B608AB64ABBF}" presName="sibTrans" presStyleCnt="0"/>
      <dgm:spPr/>
    </dgm:pt>
    <dgm:pt modelId="{93CAE6C0-D8CA-41BE-B4EF-DC4702D5017C}" type="pres">
      <dgm:prSet presAssocID="{6DDA1762-2D8D-4C3C-93B8-BF25D48D53C0}" presName="node" presStyleLbl="node1" presStyleIdx="7" presStyleCnt="8">
        <dgm:presLayoutVars>
          <dgm:bulletEnabled val="1"/>
        </dgm:presLayoutVars>
      </dgm:prSet>
      <dgm:spPr/>
    </dgm:pt>
  </dgm:ptLst>
  <dgm:cxnLst>
    <dgm:cxn modelId="{4D498806-4FEF-4F57-B576-741D3F565103}" type="presOf" srcId="{A515981C-788C-4D03-ACFE-37C658B4C3D8}" destId="{F5A48817-8096-473D-9E84-B8C1457C2684}" srcOrd="0" destOrd="0" presId="urn:microsoft.com/office/officeart/2005/8/layout/default"/>
    <dgm:cxn modelId="{21308909-A717-4E26-B1C3-373D80A19A2F}" srcId="{16A426C6-8AD1-4EF2-BEC5-F9A276F511A2}" destId="{6DDA1762-2D8D-4C3C-93B8-BF25D48D53C0}" srcOrd="7" destOrd="0" parTransId="{70375C09-7E9A-41C3-BA43-52C77621E96F}" sibTransId="{7A34346E-CE45-4471-8331-F6D9FC16E255}"/>
    <dgm:cxn modelId="{0BC89032-E552-45BB-B11D-97DD9FEC700F}" srcId="{16A426C6-8AD1-4EF2-BEC5-F9A276F511A2}" destId="{A5C7ADAB-3D31-4374-B148-5385A7E035CE}" srcOrd="4" destOrd="0" parTransId="{0131C251-B7D5-4BA5-A15A-814AB854ED9B}" sibTransId="{784EAD16-88DF-4575-8E8C-696A138ED68A}"/>
    <dgm:cxn modelId="{53CECA36-66B3-469E-886B-0AEEBFEB8854}" type="presOf" srcId="{AAFEE3DA-859C-4DE2-8BC7-07D0A1E9B0D0}" destId="{E8785F2E-ACF5-4E37-A64D-C4314F7896D9}" srcOrd="0" destOrd="0" presId="urn:microsoft.com/office/officeart/2005/8/layout/default"/>
    <dgm:cxn modelId="{D23FDC3A-9115-4514-B180-091ABDC9185E}" srcId="{16A426C6-8AD1-4EF2-BEC5-F9A276F511A2}" destId="{EA3B5F80-41A9-46F6-BB91-C04D589735B9}" srcOrd="6" destOrd="0" parTransId="{79725C86-A963-41A5-A928-315DB1901E32}" sibTransId="{F64575CE-4A28-4DD8-8D69-B608AB64ABBF}"/>
    <dgm:cxn modelId="{414A443B-2AEF-479D-A752-AC96B88BC9DF}" srcId="{16A426C6-8AD1-4EF2-BEC5-F9A276F511A2}" destId="{AAFEE3DA-859C-4DE2-8BC7-07D0A1E9B0D0}" srcOrd="1" destOrd="0" parTransId="{0E04661E-57BA-4F90-9829-CF12C4424F6D}" sibTransId="{0CD99F25-CE3C-4D5E-8B72-C6B8E8FF23DF}"/>
    <dgm:cxn modelId="{38EB0E5D-1EA0-49A4-BDB3-6C95B51B46A0}" type="presOf" srcId="{EA3B5F80-41A9-46F6-BB91-C04D589735B9}" destId="{93F8C950-EE29-47A5-9189-DF17CA0FB58F}" srcOrd="0" destOrd="0" presId="urn:microsoft.com/office/officeart/2005/8/layout/default"/>
    <dgm:cxn modelId="{211C5441-1D4B-4648-831C-71C393A8B219}" type="presOf" srcId="{6DDA1762-2D8D-4C3C-93B8-BF25D48D53C0}" destId="{93CAE6C0-D8CA-41BE-B4EF-DC4702D5017C}" srcOrd="0" destOrd="0" presId="urn:microsoft.com/office/officeart/2005/8/layout/default"/>
    <dgm:cxn modelId="{F37B2347-C969-4AB4-8E25-A24D12432C12}" type="presOf" srcId="{16A426C6-8AD1-4EF2-BEC5-F9A276F511A2}" destId="{C51F4AC5-6DFA-429D-A448-04920028B33B}" srcOrd="0" destOrd="0" presId="urn:microsoft.com/office/officeart/2005/8/layout/default"/>
    <dgm:cxn modelId="{F818337D-6697-498B-A864-1532FE933184}" srcId="{16A426C6-8AD1-4EF2-BEC5-F9A276F511A2}" destId="{83653A62-BCB0-49F5-8E96-81774881F36B}" srcOrd="5" destOrd="0" parTransId="{D8C1AFA2-C7DF-4845-B9BF-495D6A53A858}" sibTransId="{8EF2A207-2261-4031-8396-C759F983FE70}"/>
    <dgm:cxn modelId="{8DF0AE86-125E-4E97-9619-3CE1A0A67C60}" type="presOf" srcId="{EEBA996B-C3BA-4F98-8067-53680FBB02E6}" destId="{360EBE7B-6CD9-4649-AA6F-5DC736A02AA2}" srcOrd="0" destOrd="0" presId="urn:microsoft.com/office/officeart/2005/8/layout/default"/>
    <dgm:cxn modelId="{DA0BB587-84A2-43FD-AF01-A3BF3DB61983}" type="presOf" srcId="{863D3D95-6EC7-483A-BDF0-EA5D7D177F39}" destId="{2ECB75C2-9825-4BA7-9333-A0C6254779E3}" srcOrd="0" destOrd="0" presId="urn:microsoft.com/office/officeart/2005/8/layout/default"/>
    <dgm:cxn modelId="{856790D6-6362-49FA-8967-522F1D346BB2}" srcId="{16A426C6-8AD1-4EF2-BEC5-F9A276F511A2}" destId="{863D3D95-6EC7-483A-BDF0-EA5D7D177F39}" srcOrd="0" destOrd="0" parTransId="{F012B550-435C-405A-8BAF-443745423362}" sibTransId="{42536CA6-107C-4A6A-8359-F87F495FA32F}"/>
    <dgm:cxn modelId="{47A838F0-BA2A-45EF-89E7-6FA564E9905F}" type="presOf" srcId="{A5C7ADAB-3D31-4374-B148-5385A7E035CE}" destId="{3ADDC4FE-71B0-4E96-BF96-49C45729D751}" srcOrd="0" destOrd="0" presId="urn:microsoft.com/office/officeart/2005/8/layout/default"/>
    <dgm:cxn modelId="{AFB05DF2-05EB-444B-83A3-208ECB529594}" srcId="{16A426C6-8AD1-4EF2-BEC5-F9A276F511A2}" destId="{A515981C-788C-4D03-ACFE-37C658B4C3D8}" srcOrd="2" destOrd="0" parTransId="{607BCD8F-C7E3-499F-BA22-BE5DDDF4FFFA}" sibTransId="{39BB6B59-C259-4003-8344-06891FEA6617}"/>
    <dgm:cxn modelId="{124053F3-4EFC-4A6E-BF1F-ACCA4B0B1F96}" type="presOf" srcId="{83653A62-BCB0-49F5-8E96-81774881F36B}" destId="{59F64B50-DD0D-495B-BC87-A379BF5450E3}" srcOrd="0" destOrd="0" presId="urn:microsoft.com/office/officeart/2005/8/layout/default"/>
    <dgm:cxn modelId="{C580D8FB-3E39-4A05-B8F6-A051EFD06889}" srcId="{16A426C6-8AD1-4EF2-BEC5-F9A276F511A2}" destId="{EEBA996B-C3BA-4F98-8067-53680FBB02E6}" srcOrd="3" destOrd="0" parTransId="{EF1CDFB4-7FFD-4C88-A247-5B26E6AE6C13}" sibTransId="{0E75371E-3112-4B4B-815E-C9D44291A898}"/>
    <dgm:cxn modelId="{E1E59EA0-484E-45F3-A262-B2C43F0054F3}" type="presParOf" srcId="{C51F4AC5-6DFA-429D-A448-04920028B33B}" destId="{2ECB75C2-9825-4BA7-9333-A0C6254779E3}" srcOrd="0" destOrd="0" presId="urn:microsoft.com/office/officeart/2005/8/layout/default"/>
    <dgm:cxn modelId="{E82939CB-4FD7-44E5-994C-64BB974AE6AC}" type="presParOf" srcId="{C51F4AC5-6DFA-429D-A448-04920028B33B}" destId="{7196A945-1252-4D89-8F77-1BE5E3A6B6CF}" srcOrd="1" destOrd="0" presId="urn:microsoft.com/office/officeart/2005/8/layout/default"/>
    <dgm:cxn modelId="{09474347-7686-4F4F-9145-06783233FBAE}" type="presParOf" srcId="{C51F4AC5-6DFA-429D-A448-04920028B33B}" destId="{E8785F2E-ACF5-4E37-A64D-C4314F7896D9}" srcOrd="2" destOrd="0" presId="urn:microsoft.com/office/officeart/2005/8/layout/default"/>
    <dgm:cxn modelId="{E44A3EA7-148B-4561-B163-9DD8CA6320FF}" type="presParOf" srcId="{C51F4AC5-6DFA-429D-A448-04920028B33B}" destId="{7BD7A5A4-D514-4856-B5FA-F3F1C188CE09}" srcOrd="3" destOrd="0" presId="urn:microsoft.com/office/officeart/2005/8/layout/default"/>
    <dgm:cxn modelId="{3C4F18F0-D911-492D-B64B-3191DA43C404}" type="presParOf" srcId="{C51F4AC5-6DFA-429D-A448-04920028B33B}" destId="{F5A48817-8096-473D-9E84-B8C1457C2684}" srcOrd="4" destOrd="0" presId="urn:microsoft.com/office/officeart/2005/8/layout/default"/>
    <dgm:cxn modelId="{B23E826F-8C59-450F-964E-401D4AF24416}" type="presParOf" srcId="{C51F4AC5-6DFA-429D-A448-04920028B33B}" destId="{20313599-7336-4DBF-8E7E-8FFAC07BFA2A}" srcOrd="5" destOrd="0" presId="urn:microsoft.com/office/officeart/2005/8/layout/default"/>
    <dgm:cxn modelId="{FE9A1B82-CFD9-4881-96A9-7BF3CB60929D}" type="presParOf" srcId="{C51F4AC5-6DFA-429D-A448-04920028B33B}" destId="{360EBE7B-6CD9-4649-AA6F-5DC736A02AA2}" srcOrd="6" destOrd="0" presId="urn:microsoft.com/office/officeart/2005/8/layout/default"/>
    <dgm:cxn modelId="{3DD030A7-5FFB-4D76-B362-B8B7F78D0EA2}" type="presParOf" srcId="{C51F4AC5-6DFA-429D-A448-04920028B33B}" destId="{ED4A9FC4-52B1-4C67-B238-0412A9A4ABE2}" srcOrd="7" destOrd="0" presId="urn:microsoft.com/office/officeart/2005/8/layout/default"/>
    <dgm:cxn modelId="{D3E5CB6A-8FDC-4DB8-BC07-A2588A10CD65}" type="presParOf" srcId="{C51F4AC5-6DFA-429D-A448-04920028B33B}" destId="{3ADDC4FE-71B0-4E96-BF96-49C45729D751}" srcOrd="8" destOrd="0" presId="urn:microsoft.com/office/officeart/2005/8/layout/default"/>
    <dgm:cxn modelId="{CFF86A30-3783-4881-B29F-CCFEED76339F}" type="presParOf" srcId="{C51F4AC5-6DFA-429D-A448-04920028B33B}" destId="{F854B673-4AD2-4607-B845-A39706585999}" srcOrd="9" destOrd="0" presId="urn:microsoft.com/office/officeart/2005/8/layout/default"/>
    <dgm:cxn modelId="{83E47AC6-CEF4-4EB0-ACE7-02A0BA777A91}" type="presParOf" srcId="{C51F4AC5-6DFA-429D-A448-04920028B33B}" destId="{59F64B50-DD0D-495B-BC87-A379BF5450E3}" srcOrd="10" destOrd="0" presId="urn:microsoft.com/office/officeart/2005/8/layout/default"/>
    <dgm:cxn modelId="{479726E9-75DC-4BE3-BAA4-E4BC72E51486}" type="presParOf" srcId="{C51F4AC5-6DFA-429D-A448-04920028B33B}" destId="{EF77B829-6B6D-4620-97B1-57C5669C4D88}" srcOrd="11" destOrd="0" presId="urn:microsoft.com/office/officeart/2005/8/layout/default"/>
    <dgm:cxn modelId="{694189C3-31DB-4F53-9B8E-94503A10D2B6}" type="presParOf" srcId="{C51F4AC5-6DFA-429D-A448-04920028B33B}" destId="{93F8C950-EE29-47A5-9189-DF17CA0FB58F}" srcOrd="12" destOrd="0" presId="urn:microsoft.com/office/officeart/2005/8/layout/default"/>
    <dgm:cxn modelId="{0A99B863-6527-4FDB-8501-E0DB8AC2F4AA}" type="presParOf" srcId="{C51F4AC5-6DFA-429D-A448-04920028B33B}" destId="{A5BCCA8A-083A-43F9-80B4-C8C57D5761E3}" srcOrd="13" destOrd="0" presId="urn:microsoft.com/office/officeart/2005/8/layout/default"/>
    <dgm:cxn modelId="{65AC766A-A9FF-43EA-A208-8AB4AA959DD9}" type="presParOf" srcId="{C51F4AC5-6DFA-429D-A448-04920028B33B}" destId="{93CAE6C0-D8CA-41BE-B4EF-DC4702D5017C}"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F7A496-A212-49EB-AFDD-EDA4ED5CFA13}" type="doc">
      <dgm:prSet loTypeId="urn:microsoft.com/office/officeart/2005/8/layout/hProcess7" loCatId="list" qsTypeId="urn:microsoft.com/office/officeart/2005/8/quickstyle/simple1" qsCatId="simple" csTypeId="urn:microsoft.com/office/officeart/2005/8/colors/colorful5" csCatId="colorful" phldr="1"/>
      <dgm:spPr/>
      <dgm:t>
        <a:bodyPr/>
        <a:lstStyle/>
        <a:p>
          <a:endParaRPr lang="de-DE"/>
        </a:p>
      </dgm:t>
    </dgm:pt>
    <dgm:pt modelId="{6471208D-680E-4BD5-ADF5-E0520375F00C}">
      <dgm:prSet phldrT="[Text]"/>
      <dgm:spPr/>
      <dgm:t>
        <a:bodyPr/>
        <a:lstStyle/>
        <a:p>
          <a:r>
            <a:rPr lang="en-GB" altLang="es-ES" dirty="0"/>
            <a:t>HOW:</a:t>
          </a:r>
          <a:endParaRPr lang="de-DE" dirty="0"/>
        </a:p>
      </dgm:t>
    </dgm:pt>
    <dgm:pt modelId="{E253DDBF-4D5A-4574-BA13-C92A17EAD80F}" type="parTrans" cxnId="{FEB42401-EB79-4AB5-8238-B5C7FB542C76}">
      <dgm:prSet/>
      <dgm:spPr/>
      <dgm:t>
        <a:bodyPr/>
        <a:lstStyle/>
        <a:p>
          <a:endParaRPr lang="de-DE"/>
        </a:p>
      </dgm:t>
    </dgm:pt>
    <dgm:pt modelId="{67073901-C64E-4EF5-9A08-F368EAC6234D}" type="sibTrans" cxnId="{FEB42401-EB79-4AB5-8238-B5C7FB542C76}">
      <dgm:prSet/>
      <dgm:spPr/>
      <dgm:t>
        <a:bodyPr/>
        <a:lstStyle/>
        <a:p>
          <a:endParaRPr lang="de-DE"/>
        </a:p>
      </dgm:t>
    </dgm:pt>
    <dgm:pt modelId="{838E8E9E-F4BC-4C85-966F-BD6FC5A47AB3}">
      <dgm:prSet/>
      <dgm:spPr/>
      <dgm:t>
        <a:bodyPr/>
        <a:lstStyle/>
        <a:p>
          <a:r>
            <a:rPr lang="en-GB" altLang="es-ES" dirty="0"/>
            <a:t>WHEN:</a:t>
          </a:r>
        </a:p>
      </dgm:t>
    </dgm:pt>
    <dgm:pt modelId="{97D0C80B-10E4-466F-B7C1-1B6AB41E8349}" type="parTrans" cxnId="{197B06E1-8CC6-45E6-AB1D-5DF864F2F23F}">
      <dgm:prSet/>
      <dgm:spPr/>
      <dgm:t>
        <a:bodyPr/>
        <a:lstStyle/>
        <a:p>
          <a:endParaRPr lang="de-DE"/>
        </a:p>
      </dgm:t>
    </dgm:pt>
    <dgm:pt modelId="{EAF26827-40A6-4366-BF35-5032FE8EE705}" type="sibTrans" cxnId="{197B06E1-8CC6-45E6-AB1D-5DF864F2F23F}">
      <dgm:prSet/>
      <dgm:spPr/>
      <dgm:t>
        <a:bodyPr/>
        <a:lstStyle/>
        <a:p>
          <a:endParaRPr lang="de-DE"/>
        </a:p>
      </dgm:t>
    </dgm:pt>
    <dgm:pt modelId="{F0EFAFDD-619B-4A05-97AA-CFB5931056A1}">
      <dgm:prSet/>
      <dgm:spPr/>
      <dgm:t>
        <a:bodyPr/>
        <a:lstStyle/>
        <a:p>
          <a:r>
            <a:rPr lang="en-GB" altLang="es-ES" dirty="0"/>
            <a:t>WHAT:</a:t>
          </a:r>
        </a:p>
      </dgm:t>
    </dgm:pt>
    <dgm:pt modelId="{40E74890-EBB3-492E-8CB9-9F3A89B6357D}" type="parTrans" cxnId="{7D8CFFB7-1C72-4516-84F4-2D6C7B5A1951}">
      <dgm:prSet/>
      <dgm:spPr/>
      <dgm:t>
        <a:bodyPr/>
        <a:lstStyle/>
        <a:p>
          <a:endParaRPr lang="de-DE"/>
        </a:p>
      </dgm:t>
    </dgm:pt>
    <dgm:pt modelId="{20DAF1F3-96C1-48EC-892D-973091466967}" type="sibTrans" cxnId="{7D8CFFB7-1C72-4516-84F4-2D6C7B5A1951}">
      <dgm:prSet/>
      <dgm:spPr/>
      <dgm:t>
        <a:bodyPr/>
        <a:lstStyle/>
        <a:p>
          <a:endParaRPr lang="de-DE"/>
        </a:p>
      </dgm:t>
    </dgm:pt>
    <dgm:pt modelId="{6DF32756-8109-42B0-AF15-3ED7B186571F}">
      <dgm:prSet phldrT="[Text]"/>
      <dgm:spPr/>
      <dgm:t>
        <a:bodyPr/>
        <a:lstStyle/>
        <a:p>
          <a:r>
            <a:rPr lang="en-GB" altLang="es-ES"/>
            <a:t>Bank draft, wire payment to the bank account</a:t>
          </a:r>
          <a:endParaRPr lang="de-DE" dirty="0"/>
        </a:p>
      </dgm:t>
    </dgm:pt>
    <dgm:pt modelId="{2145FA0E-7822-40A7-BF54-ED7656BEABBF}" type="parTrans" cxnId="{6E9E7218-674F-4569-8CCF-0D8D45E5A658}">
      <dgm:prSet/>
      <dgm:spPr/>
      <dgm:t>
        <a:bodyPr/>
        <a:lstStyle/>
        <a:p>
          <a:endParaRPr lang="de-DE"/>
        </a:p>
      </dgm:t>
    </dgm:pt>
    <dgm:pt modelId="{CC134F39-8C43-43EE-BB8B-B51D0C63955D}" type="sibTrans" cxnId="{6E9E7218-674F-4569-8CCF-0D8D45E5A658}">
      <dgm:prSet/>
      <dgm:spPr/>
      <dgm:t>
        <a:bodyPr/>
        <a:lstStyle/>
        <a:p>
          <a:endParaRPr lang="de-DE"/>
        </a:p>
      </dgm:t>
    </dgm:pt>
    <dgm:pt modelId="{E40B9D2F-67E1-4962-8EBB-ADD4E83A815B}">
      <dgm:prSet/>
      <dgm:spPr/>
      <dgm:t>
        <a:bodyPr/>
        <a:lstStyle/>
        <a:p>
          <a:r>
            <a:rPr lang="en-GB" altLang="es-ES"/>
            <a:t>Unique, high-demand products, orders from unknown buyers in unstable countries</a:t>
          </a:r>
          <a:endParaRPr lang="en-GB" altLang="es-ES" dirty="0"/>
        </a:p>
      </dgm:t>
    </dgm:pt>
    <dgm:pt modelId="{338AE989-E5AC-40FE-8C8B-CF2FBC6BF4ED}" type="parTrans" cxnId="{1EBA700E-5FFE-427B-844A-117C8771C295}">
      <dgm:prSet/>
      <dgm:spPr/>
      <dgm:t>
        <a:bodyPr/>
        <a:lstStyle/>
        <a:p>
          <a:endParaRPr lang="de-DE"/>
        </a:p>
      </dgm:t>
    </dgm:pt>
    <dgm:pt modelId="{325CCA8F-328A-4D8A-8CC2-7489D3819CF1}" type="sibTrans" cxnId="{1EBA700E-5FFE-427B-844A-117C8771C295}">
      <dgm:prSet/>
      <dgm:spPr/>
      <dgm:t>
        <a:bodyPr/>
        <a:lstStyle/>
        <a:p>
          <a:endParaRPr lang="de-DE"/>
        </a:p>
      </dgm:t>
    </dgm:pt>
    <dgm:pt modelId="{4DCFE7BB-283A-4878-AEE8-5655C4713F2D}">
      <dgm:prSet/>
      <dgm:spPr/>
      <dgm:t>
        <a:bodyPr/>
        <a:lstStyle/>
        <a:p>
          <a:r>
            <a:rPr lang="en-GB" altLang="es-ES"/>
            <a:t>Small </a:t>
          </a:r>
          <a:r>
            <a:rPr lang="en-GB" altLang="es-ES" dirty="0"/>
            <a:t>sample orders, small buyer-large seller, large order, new relationship, small transaction, avoid costs of documentary payments</a:t>
          </a:r>
        </a:p>
      </dgm:t>
    </dgm:pt>
    <dgm:pt modelId="{817523F7-E3E7-443D-8502-7D78EAB9F520}" type="parTrans" cxnId="{C4DDA6A1-270A-4073-8F7C-418A871FD6EE}">
      <dgm:prSet/>
      <dgm:spPr/>
      <dgm:t>
        <a:bodyPr/>
        <a:lstStyle/>
        <a:p>
          <a:endParaRPr lang="de-DE"/>
        </a:p>
      </dgm:t>
    </dgm:pt>
    <dgm:pt modelId="{9289B91E-C5AD-4F7F-8648-7E60FDE764A0}" type="sibTrans" cxnId="{C4DDA6A1-270A-4073-8F7C-418A871FD6EE}">
      <dgm:prSet/>
      <dgm:spPr/>
      <dgm:t>
        <a:bodyPr/>
        <a:lstStyle/>
        <a:p>
          <a:endParaRPr lang="de-DE"/>
        </a:p>
      </dgm:t>
    </dgm:pt>
    <dgm:pt modelId="{AC997C0F-E8DD-4C8D-8C93-FE111376814E}" type="pres">
      <dgm:prSet presAssocID="{BEF7A496-A212-49EB-AFDD-EDA4ED5CFA13}" presName="Name0" presStyleCnt="0">
        <dgm:presLayoutVars>
          <dgm:dir/>
          <dgm:animLvl val="lvl"/>
          <dgm:resizeHandles val="exact"/>
        </dgm:presLayoutVars>
      </dgm:prSet>
      <dgm:spPr/>
    </dgm:pt>
    <dgm:pt modelId="{C927B7E3-7228-483A-82EC-91652AD08B89}" type="pres">
      <dgm:prSet presAssocID="{6471208D-680E-4BD5-ADF5-E0520375F00C}" presName="compositeNode" presStyleCnt="0">
        <dgm:presLayoutVars>
          <dgm:bulletEnabled val="1"/>
        </dgm:presLayoutVars>
      </dgm:prSet>
      <dgm:spPr/>
    </dgm:pt>
    <dgm:pt modelId="{F5D128AB-0DB1-44A7-BBF4-1E91295FAE92}" type="pres">
      <dgm:prSet presAssocID="{6471208D-680E-4BD5-ADF5-E0520375F00C}" presName="bgRect" presStyleLbl="node1" presStyleIdx="0" presStyleCnt="3"/>
      <dgm:spPr/>
    </dgm:pt>
    <dgm:pt modelId="{7624D917-7E5E-422E-83F5-079F223EB2F4}" type="pres">
      <dgm:prSet presAssocID="{6471208D-680E-4BD5-ADF5-E0520375F00C}" presName="parentNode" presStyleLbl="node1" presStyleIdx="0" presStyleCnt="3">
        <dgm:presLayoutVars>
          <dgm:chMax val="0"/>
          <dgm:bulletEnabled val="1"/>
        </dgm:presLayoutVars>
      </dgm:prSet>
      <dgm:spPr/>
    </dgm:pt>
    <dgm:pt modelId="{549B1C7F-C3D4-40BD-AF54-D614508D45ED}" type="pres">
      <dgm:prSet presAssocID="{6471208D-680E-4BD5-ADF5-E0520375F00C}" presName="childNode" presStyleLbl="node1" presStyleIdx="0" presStyleCnt="3">
        <dgm:presLayoutVars>
          <dgm:bulletEnabled val="1"/>
        </dgm:presLayoutVars>
      </dgm:prSet>
      <dgm:spPr/>
    </dgm:pt>
    <dgm:pt modelId="{3DDD55AC-877B-4493-99E6-2BADB180C2F7}" type="pres">
      <dgm:prSet presAssocID="{67073901-C64E-4EF5-9A08-F368EAC6234D}" presName="hSp" presStyleCnt="0"/>
      <dgm:spPr/>
    </dgm:pt>
    <dgm:pt modelId="{57159C75-7124-4E9B-B9AC-89AD584EE1D9}" type="pres">
      <dgm:prSet presAssocID="{67073901-C64E-4EF5-9A08-F368EAC6234D}" presName="vProcSp" presStyleCnt="0"/>
      <dgm:spPr/>
    </dgm:pt>
    <dgm:pt modelId="{C6778D8D-AA30-4910-9B88-F14440943885}" type="pres">
      <dgm:prSet presAssocID="{67073901-C64E-4EF5-9A08-F368EAC6234D}" presName="vSp1" presStyleCnt="0"/>
      <dgm:spPr/>
    </dgm:pt>
    <dgm:pt modelId="{7A2A5AA6-14FD-47FC-836E-9621675D7252}" type="pres">
      <dgm:prSet presAssocID="{67073901-C64E-4EF5-9A08-F368EAC6234D}" presName="simulatedConn" presStyleLbl="solidFgAcc1" presStyleIdx="0" presStyleCnt="2"/>
      <dgm:spPr/>
    </dgm:pt>
    <dgm:pt modelId="{E6969EBE-6784-4539-AC90-0A75A32BB75D}" type="pres">
      <dgm:prSet presAssocID="{67073901-C64E-4EF5-9A08-F368EAC6234D}" presName="vSp2" presStyleCnt="0"/>
      <dgm:spPr/>
    </dgm:pt>
    <dgm:pt modelId="{FCE30A34-899C-4DD6-8C80-C378B136A9C1}" type="pres">
      <dgm:prSet presAssocID="{67073901-C64E-4EF5-9A08-F368EAC6234D}" presName="sibTrans" presStyleCnt="0"/>
      <dgm:spPr/>
    </dgm:pt>
    <dgm:pt modelId="{9BF2C95D-3938-48E1-8061-CFAA5BD234F3}" type="pres">
      <dgm:prSet presAssocID="{838E8E9E-F4BC-4C85-966F-BD6FC5A47AB3}" presName="compositeNode" presStyleCnt="0">
        <dgm:presLayoutVars>
          <dgm:bulletEnabled val="1"/>
        </dgm:presLayoutVars>
      </dgm:prSet>
      <dgm:spPr/>
    </dgm:pt>
    <dgm:pt modelId="{A118508A-FD7E-49E3-B4A1-21EA443DAFE3}" type="pres">
      <dgm:prSet presAssocID="{838E8E9E-F4BC-4C85-966F-BD6FC5A47AB3}" presName="bgRect" presStyleLbl="node1" presStyleIdx="1" presStyleCnt="3"/>
      <dgm:spPr/>
    </dgm:pt>
    <dgm:pt modelId="{86B25EC9-F532-409D-AB0D-76ED39DB6BA2}" type="pres">
      <dgm:prSet presAssocID="{838E8E9E-F4BC-4C85-966F-BD6FC5A47AB3}" presName="parentNode" presStyleLbl="node1" presStyleIdx="1" presStyleCnt="3">
        <dgm:presLayoutVars>
          <dgm:chMax val="0"/>
          <dgm:bulletEnabled val="1"/>
        </dgm:presLayoutVars>
      </dgm:prSet>
      <dgm:spPr/>
    </dgm:pt>
    <dgm:pt modelId="{8A82B262-AA0C-4CBA-ABFA-D3FC712F4DD5}" type="pres">
      <dgm:prSet presAssocID="{838E8E9E-F4BC-4C85-966F-BD6FC5A47AB3}" presName="childNode" presStyleLbl="node1" presStyleIdx="1" presStyleCnt="3">
        <dgm:presLayoutVars>
          <dgm:bulletEnabled val="1"/>
        </dgm:presLayoutVars>
      </dgm:prSet>
      <dgm:spPr/>
    </dgm:pt>
    <dgm:pt modelId="{50E76F25-F414-4E3E-BF48-17F647D90F39}" type="pres">
      <dgm:prSet presAssocID="{EAF26827-40A6-4366-BF35-5032FE8EE705}" presName="hSp" presStyleCnt="0"/>
      <dgm:spPr/>
    </dgm:pt>
    <dgm:pt modelId="{B366F324-68E9-4D1B-A85F-36156A1E1B12}" type="pres">
      <dgm:prSet presAssocID="{EAF26827-40A6-4366-BF35-5032FE8EE705}" presName="vProcSp" presStyleCnt="0"/>
      <dgm:spPr/>
    </dgm:pt>
    <dgm:pt modelId="{231918A6-42A3-446C-808F-6B15BD5DB863}" type="pres">
      <dgm:prSet presAssocID="{EAF26827-40A6-4366-BF35-5032FE8EE705}" presName="vSp1" presStyleCnt="0"/>
      <dgm:spPr/>
    </dgm:pt>
    <dgm:pt modelId="{F537945A-2AB7-4814-8C91-3337C175EC6C}" type="pres">
      <dgm:prSet presAssocID="{EAF26827-40A6-4366-BF35-5032FE8EE705}" presName="simulatedConn" presStyleLbl="solidFgAcc1" presStyleIdx="1" presStyleCnt="2"/>
      <dgm:spPr/>
    </dgm:pt>
    <dgm:pt modelId="{83BC85B8-49E3-4F20-8B76-4BF27404B536}" type="pres">
      <dgm:prSet presAssocID="{EAF26827-40A6-4366-BF35-5032FE8EE705}" presName="vSp2" presStyleCnt="0"/>
      <dgm:spPr/>
    </dgm:pt>
    <dgm:pt modelId="{E6798463-EB07-4F53-8C95-18B148392FC2}" type="pres">
      <dgm:prSet presAssocID="{EAF26827-40A6-4366-BF35-5032FE8EE705}" presName="sibTrans" presStyleCnt="0"/>
      <dgm:spPr/>
    </dgm:pt>
    <dgm:pt modelId="{3015C3A9-12AE-449F-9C4B-3D7414BD8F57}" type="pres">
      <dgm:prSet presAssocID="{F0EFAFDD-619B-4A05-97AA-CFB5931056A1}" presName="compositeNode" presStyleCnt="0">
        <dgm:presLayoutVars>
          <dgm:bulletEnabled val="1"/>
        </dgm:presLayoutVars>
      </dgm:prSet>
      <dgm:spPr/>
    </dgm:pt>
    <dgm:pt modelId="{AE7684FB-2749-4B4F-AD39-46155651B73E}" type="pres">
      <dgm:prSet presAssocID="{F0EFAFDD-619B-4A05-97AA-CFB5931056A1}" presName="bgRect" presStyleLbl="node1" presStyleIdx="2" presStyleCnt="3"/>
      <dgm:spPr/>
    </dgm:pt>
    <dgm:pt modelId="{E5E589D3-9A52-48C9-90E7-BCA73A65BDA4}" type="pres">
      <dgm:prSet presAssocID="{F0EFAFDD-619B-4A05-97AA-CFB5931056A1}" presName="parentNode" presStyleLbl="node1" presStyleIdx="2" presStyleCnt="3">
        <dgm:presLayoutVars>
          <dgm:chMax val="0"/>
          <dgm:bulletEnabled val="1"/>
        </dgm:presLayoutVars>
      </dgm:prSet>
      <dgm:spPr/>
    </dgm:pt>
    <dgm:pt modelId="{8E89DA5F-AF44-4E80-A10D-9A140F03C5CF}" type="pres">
      <dgm:prSet presAssocID="{F0EFAFDD-619B-4A05-97AA-CFB5931056A1}" presName="childNode" presStyleLbl="node1" presStyleIdx="2" presStyleCnt="3">
        <dgm:presLayoutVars>
          <dgm:bulletEnabled val="1"/>
        </dgm:presLayoutVars>
      </dgm:prSet>
      <dgm:spPr/>
    </dgm:pt>
  </dgm:ptLst>
  <dgm:cxnLst>
    <dgm:cxn modelId="{FEB42401-EB79-4AB5-8238-B5C7FB542C76}" srcId="{BEF7A496-A212-49EB-AFDD-EDA4ED5CFA13}" destId="{6471208D-680E-4BD5-ADF5-E0520375F00C}" srcOrd="0" destOrd="0" parTransId="{E253DDBF-4D5A-4574-BA13-C92A17EAD80F}" sibTransId="{67073901-C64E-4EF5-9A08-F368EAC6234D}"/>
    <dgm:cxn modelId="{FDCC3903-9EA6-4CD2-B102-BF7A6B6A82E0}" type="presOf" srcId="{838E8E9E-F4BC-4C85-966F-BD6FC5A47AB3}" destId="{86B25EC9-F532-409D-AB0D-76ED39DB6BA2}" srcOrd="1" destOrd="0" presId="urn:microsoft.com/office/officeart/2005/8/layout/hProcess7"/>
    <dgm:cxn modelId="{0E847804-F4B7-44A5-8955-085C719CA6B1}" type="presOf" srcId="{BEF7A496-A212-49EB-AFDD-EDA4ED5CFA13}" destId="{AC997C0F-E8DD-4C8D-8C93-FE111376814E}" srcOrd="0" destOrd="0" presId="urn:microsoft.com/office/officeart/2005/8/layout/hProcess7"/>
    <dgm:cxn modelId="{1EBA700E-5FFE-427B-844A-117C8771C295}" srcId="{838E8E9E-F4BC-4C85-966F-BD6FC5A47AB3}" destId="{E40B9D2F-67E1-4962-8EBB-ADD4E83A815B}" srcOrd="0" destOrd="0" parTransId="{338AE989-E5AC-40FE-8C8B-CF2FBC6BF4ED}" sibTransId="{325CCA8F-328A-4D8A-8CC2-7489D3819CF1}"/>
    <dgm:cxn modelId="{B1524115-7F96-49AF-BF30-6A1D4428EAF0}" type="presOf" srcId="{E40B9D2F-67E1-4962-8EBB-ADD4E83A815B}" destId="{8A82B262-AA0C-4CBA-ABFA-D3FC712F4DD5}" srcOrd="0" destOrd="0" presId="urn:microsoft.com/office/officeart/2005/8/layout/hProcess7"/>
    <dgm:cxn modelId="{6E9E7218-674F-4569-8CCF-0D8D45E5A658}" srcId="{6471208D-680E-4BD5-ADF5-E0520375F00C}" destId="{6DF32756-8109-42B0-AF15-3ED7B186571F}" srcOrd="0" destOrd="0" parTransId="{2145FA0E-7822-40A7-BF54-ED7656BEABBF}" sibTransId="{CC134F39-8C43-43EE-BB8B-B51D0C63955D}"/>
    <dgm:cxn modelId="{DDAF3330-4BF2-4A88-83EE-488A116C5437}" type="presOf" srcId="{F0EFAFDD-619B-4A05-97AA-CFB5931056A1}" destId="{E5E589D3-9A52-48C9-90E7-BCA73A65BDA4}" srcOrd="1" destOrd="0" presId="urn:microsoft.com/office/officeart/2005/8/layout/hProcess7"/>
    <dgm:cxn modelId="{85C55B68-3096-4E5E-AF02-FED6B65E3A96}" type="presOf" srcId="{6DF32756-8109-42B0-AF15-3ED7B186571F}" destId="{549B1C7F-C3D4-40BD-AF54-D614508D45ED}" srcOrd="0" destOrd="0" presId="urn:microsoft.com/office/officeart/2005/8/layout/hProcess7"/>
    <dgm:cxn modelId="{166D5F9F-39E4-42B4-BD3A-37EEB9CFC288}" type="presOf" srcId="{4DCFE7BB-283A-4878-AEE8-5655C4713F2D}" destId="{8E89DA5F-AF44-4E80-A10D-9A140F03C5CF}" srcOrd="0" destOrd="0" presId="urn:microsoft.com/office/officeart/2005/8/layout/hProcess7"/>
    <dgm:cxn modelId="{C4DDA6A1-270A-4073-8F7C-418A871FD6EE}" srcId="{F0EFAFDD-619B-4A05-97AA-CFB5931056A1}" destId="{4DCFE7BB-283A-4878-AEE8-5655C4713F2D}" srcOrd="0" destOrd="0" parTransId="{817523F7-E3E7-443D-8502-7D78EAB9F520}" sibTransId="{9289B91E-C5AD-4F7F-8648-7E60FDE764A0}"/>
    <dgm:cxn modelId="{D27546AB-C2AF-4299-8913-3CEA238FE3A2}" type="presOf" srcId="{838E8E9E-F4BC-4C85-966F-BD6FC5A47AB3}" destId="{A118508A-FD7E-49E3-B4A1-21EA443DAFE3}" srcOrd="0" destOrd="0" presId="urn:microsoft.com/office/officeart/2005/8/layout/hProcess7"/>
    <dgm:cxn modelId="{7D8CFFB7-1C72-4516-84F4-2D6C7B5A1951}" srcId="{BEF7A496-A212-49EB-AFDD-EDA4ED5CFA13}" destId="{F0EFAFDD-619B-4A05-97AA-CFB5931056A1}" srcOrd="2" destOrd="0" parTransId="{40E74890-EBB3-492E-8CB9-9F3A89B6357D}" sibTransId="{20DAF1F3-96C1-48EC-892D-973091466967}"/>
    <dgm:cxn modelId="{1D6D97D1-9253-463E-AD54-BB8489C5DB37}" type="presOf" srcId="{6471208D-680E-4BD5-ADF5-E0520375F00C}" destId="{7624D917-7E5E-422E-83F5-079F223EB2F4}" srcOrd="1" destOrd="0" presId="urn:microsoft.com/office/officeart/2005/8/layout/hProcess7"/>
    <dgm:cxn modelId="{197B06E1-8CC6-45E6-AB1D-5DF864F2F23F}" srcId="{BEF7A496-A212-49EB-AFDD-EDA4ED5CFA13}" destId="{838E8E9E-F4BC-4C85-966F-BD6FC5A47AB3}" srcOrd="1" destOrd="0" parTransId="{97D0C80B-10E4-466F-B7C1-1B6AB41E8349}" sibTransId="{EAF26827-40A6-4366-BF35-5032FE8EE705}"/>
    <dgm:cxn modelId="{2A2B6FE7-27C9-445E-9226-6F652EAED174}" type="presOf" srcId="{F0EFAFDD-619B-4A05-97AA-CFB5931056A1}" destId="{AE7684FB-2749-4B4F-AD39-46155651B73E}" srcOrd="0" destOrd="0" presId="urn:microsoft.com/office/officeart/2005/8/layout/hProcess7"/>
    <dgm:cxn modelId="{D273ECF7-39A9-4D3E-B61E-4D9101D130EE}" type="presOf" srcId="{6471208D-680E-4BD5-ADF5-E0520375F00C}" destId="{F5D128AB-0DB1-44A7-BBF4-1E91295FAE92}" srcOrd="0" destOrd="0" presId="urn:microsoft.com/office/officeart/2005/8/layout/hProcess7"/>
    <dgm:cxn modelId="{579BECCC-3F14-486C-8135-6047D06CEFBD}" type="presParOf" srcId="{AC997C0F-E8DD-4C8D-8C93-FE111376814E}" destId="{C927B7E3-7228-483A-82EC-91652AD08B89}" srcOrd="0" destOrd="0" presId="urn:microsoft.com/office/officeart/2005/8/layout/hProcess7"/>
    <dgm:cxn modelId="{C1E1ABF9-A14E-4347-92B6-AFFB20D0E1BF}" type="presParOf" srcId="{C927B7E3-7228-483A-82EC-91652AD08B89}" destId="{F5D128AB-0DB1-44A7-BBF4-1E91295FAE92}" srcOrd="0" destOrd="0" presId="urn:microsoft.com/office/officeart/2005/8/layout/hProcess7"/>
    <dgm:cxn modelId="{6A813AA8-80D7-4134-86CA-06546849E36A}" type="presParOf" srcId="{C927B7E3-7228-483A-82EC-91652AD08B89}" destId="{7624D917-7E5E-422E-83F5-079F223EB2F4}" srcOrd="1" destOrd="0" presId="urn:microsoft.com/office/officeart/2005/8/layout/hProcess7"/>
    <dgm:cxn modelId="{EE4AA7DD-91F4-45BA-B67D-F90549A21762}" type="presParOf" srcId="{C927B7E3-7228-483A-82EC-91652AD08B89}" destId="{549B1C7F-C3D4-40BD-AF54-D614508D45ED}" srcOrd="2" destOrd="0" presId="urn:microsoft.com/office/officeart/2005/8/layout/hProcess7"/>
    <dgm:cxn modelId="{A39C42CD-0ADA-421F-A55E-902DC8F4B106}" type="presParOf" srcId="{AC997C0F-E8DD-4C8D-8C93-FE111376814E}" destId="{3DDD55AC-877B-4493-99E6-2BADB180C2F7}" srcOrd="1" destOrd="0" presId="urn:microsoft.com/office/officeart/2005/8/layout/hProcess7"/>
    <dgm:cxn modelId="{DE734950-DE83-4F7A-90D5-038FD66D0A0F}" type="presParOf" srcId="{AC997C0F-E8DD-4C8D-8C93-FE111376814E}" destId="{57159C75-7124-4E9B-B9AC-89AD584EE1D9}" srcOrd="2" destOrd="0" presId="urn:microsoft.com/office/officeart/2005/8/layout/hProcess7"/>
    <dgm:cxn modelId="{B07C2BC7-760B-4501-BA72-36BCE58C67B2}" type="presParOf" srcId="{57159C75-7124-4E9B-B9AC-89AD584EE1D9}" destId="{C6778D8D-AA30-4910-9B88-F14440943885}" srcOrd="0" destOrd="0" presId="urn:microsoft.com/office/officeart/2005/8/layout/hProcess7"/>
    <dgm:cxn modelId="{52073788-4D01-4B74-8DEE-96150151409C}" type="presParOf" srcId="{57159C75-7124-4E9B-B9AC-89AD584EE1D9}" destId="{7A2A5AA6-14FD-47FC-836E-9621675D7252}" srcOrd="1" destOrd="0" presId="urn:microsoft.com/office/officeart/2005/8/layout/hProcess7"/>
    <dgm:cxn modelId="{3B55AEAA-F422-4ADC-8463-4C8FEBE32CEB}" type="presParOf" srcId="{57159C75-7124-4E9B-B9AC-89AD584EE1D9}" destId="{E6969EBE-6784-4539-AC90-0A75A32BB75D}" srcOrd="2" destOrd="0" presId="urn:microsoft.com/office/officeart/2005/8/layout/hProcess7"/>
    <dgm:cxn modelId="{6DEC4133-28D5-40DF-B0A0-F26913C0A16C}" type="presParOf" srcId="{AC997C0F-E8DD-4C8D-8C93-FE111376814E}" destId="{FCE30A34-899C-4DD6-8C80-C378B136A9C1}" srcOrd="3" destOrd="0" presId="urn:microsoft.com/office/officeart/2005/8/layout/hProcess7"/>
    <dgm:cxn modelId="{081AE646-B29C-4729-8A39-CE3A766CF5E5}" type="presParOf" srcId="{AC997C0F-E8DD-4C8D-8C93-FE111376814E}" destId="{9BF2C95D-3938-48E1-8061-CFAA5BD234F3}" srcOrd="4" destOrd="0" presId="urn:microsoft.com/office/officeart/2005/8/layout/hProcess7"/>
    <dgm:cxn modelId="{8FE3DEB1-C6F8-4EC5-A7F7-9FDCC7B7B2AD}" type="presParOf" srcId="{9BF2C95D-3938-48E1-8061-CFAA5BD234F3}" destId="{A118508A-FD7E-49E3-B4A1-21EA443DAFE3}" srcOrd="0" destOrd="0" presId="urn:microsoft.com/office/officeart/2005/8/layout/hProcess7"/>
    <dgm:cxn modelId="{D97BD7EC-AE78-41B9-A704-0CF98B3F2129}" type="presParOf" srcId="{9BF2C95D-3938-48E1-8061-CFAA5BD234F3}" destId="{86B25EC9-F532-409D-AB0D-76ED39DB6BA2}" srcOrd="1" destOrd="0" presId="urn:microsoft.com/office/officeart/2005/8/layout/hProcess7"/>
    <dgm:cxn modelId="{A8A99D3E-E12A-4BBA-8066-C33EF7A1A766}" type="presParOf" srcId="{9BF2C95D-3938-48E1-8061-CFAA5BD234F3}" destId="{8A82B262-AA0C-4CBA-ABFA-D3FC712F4DD5}" srcOrd="2" destOrd="0" presId="urn:microsoft.com/office/officeart/2005/8/layout/hProcess7"/>
    <dgm:cxn modelId="{6B9BB245-E9AC-4DDC-866D-CD917A93311C}" type="presParOf" srcId="{AC997C0F-E8DD-4C8D-8C93-FE111376814E}" destId="{50E76F25-F414-4E3E-BF48-17F647D90F39}" srcOrd="5" destOrd="0" presId="urn:microsoft.com/office/officeart/2005/8/layout/hProcess7"/>
    <dgm:cxn modelId="{21B6A574-8F05-4208-AF44-8B3962A83CCB}" type="presParOf" srcId="{AC997C0F-E8DD-4C8D-8C93-FE111376814E}" destId="{B366F324-68E9-4D1B-A85F-36156A1E1B12}" srcOrd="6" destOrd="0" presId="urn:microsoft.com/office/officeart/2005/8/layout/hProcess7"/>
    <dgm:cxn modelId="{70F34F22-8197-4837-B8A7-45DFF0930D44}" type="presParOf" srcId="{B366F324-68E9-4D1B-A85F-36156A1E1B12}" destId="{231918A6-42A3-446C-808F-6B15BD5DB863}" srcOrd="0" destOrd="0" presId="urn:microsoft.com/office/officeart/2005/8/layout/hProcess7"/>
    <dgm:cxn modelId="{1B0F167A-62BE-442A-9AEF-0DE7FDBC8BAD}" type="presParOf" srcId="{B366F324-68E9-4D1B-A85F-36156A1E1B12}" destId="{F537945A-2AB7-4814-8C91-3337C175EC6C}" srcOrd="1" destOrd="0" presId="urn:microsoft.com/office/officeart/2005/8/layout/hProcess7"/>
    <dgm:cxn modelId="{606F0478-070A-47BA-9538-13B9F520D7AF}" type="presParOf" srcId="{B366F324-68E9-4D1B-A85F-36156A1E1B12}" destId="{83BC85B8-49E3-4F20-8B76-4BF27404B536}" srcOrd="2" destOrd="0" presId="urn:microsoft.com/office/officeart/2005/8/layout/hProcess7"/>
    <dgm:cxn modelId="{0718F780-1E90-4229-A990-823E88DBB4B4}" type="presParOf" srcId="{AC997C0F-E8DD-4C8D-8C93-FE111376814E}" destId="{E6798463-EB07-4F53-8C95-18B148392FC2}" srcOrd="7" destOrd="0" presId="urn:microsoft.com/office/officeart/2005/8/layout/hProcess7"/>
    <dgm:cxn modelId="{65C020D5-D15A-43A4-87B2-D515A7278F73}" type="presParOf" srcId="{AC997C0F-E8DD-4C8D-8C93-FE111376814E}" destId="{3015C3A9-12AE-449F-9C4B-3D7414BD8F57}" srcOrd="8" destOrd="0" presId="urn:microsoft.com/office/officeart/2005/8/layout/hProcess7"/>
    <dgm:cxn modelId="{1B5BDB19-22E9-4DFD-9910-D1AB6629D0AC}" type="presParOf" srcId="{3015C3A9-12AE-449F-9C4B-3D7414BD8F57}" destId="{AE7684FB-2749-4B4F-AD39-46155651B73E}" srcOrd="0" destOrd="0" presId="urn:microsoft.com/office/officeart/2005/8/layout/hProcess7"/>
    <dgm:cxn modelId="{7CE9EBE5-469B-407D-8663-67F50C394173}" type="presParOf" srcId="{3015C3A9-12AE-449F-9C4B-3D7414BD8F57}" destId="{E5E589D3-9A52-48C9-90E7-BCA73A65BDA4}" srcOrd="1" destOrd="0" presId="urn:microsoft.com/office/officeart/2005/8/layout/hProcess7"/>
    <dgm:cxn modelId="{29C36DA2-D057-43CA-B491-C02F102D6E17}" type="presParOf" srcId="{3015C3A9-12AE-449F-9C4B-3D7414BD8F57}" destId="{8E89DA5F-AF44-4E80-A10D-9A140F03C5CF}"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5E02ED-ED62-4415-B1CB-1F96F389648C}" type="doc">
      <dgm:prSet loTypeId="urn:microsoft.com/office/officeart/2005/8/layout/vList3" loCatId="list" qsTypeId="urn:microsoft.com/office/officeart/2005/8/quickstyle/simple1" qsCatId="simple" csTypeId="urn:microsoft.com/office/officeart/2005/8/colors/accent6_2" csCatId="accent6" phldr="1"/>
      <dgm:spPr/>
    </dgm:pt>
    <dgm:pt modelId="{80C7629A-F551-4890-A5D3-5F36B4659FE3}">
      <dgm:prSet phldrT="[Text]" custT="1"/>
      <dgm:spPr/>
      <dgm:t>
        <a:bodyPr/>
        <a:lstStyle/>
        <a:p>
          <a:r>
            <a:rPr lang="en-GB" sz="2000" noProof="0" dirty="0"/>
            <a:t>International business is subject to different laws companies need to be aware of</a:t>
          </a:r>
        </a:p>
      </dgm:t>
    </dgm:pt>
    <dgm:pt modelId="{FB704DE8-EF3C-42F3-A3D0-4DD771B5876C}" type="parTrans" cxnId="{E0A152AD-DE75-499B-AB50-149A71B2CAE8}">
      <dgm:prSet/>
      <dgm:spPr/>
      <dgm:t>
        <a:bodyPr/>
        <a:lstStyle/>
        <a:p>
          <a:endParaRPr lang="de-DE"/>
        </a:p>
      </dgm:t>
    </dgm:pt>
    <dgm:pt modelId="{1AF5DC24-52ED-4797-96B3-2E68D484CB46}" type="sibTrans" cxnId="{E0A152AD-DE75-499B-AB50-149A71B2CAE8}">
      <dgm:prSet/>
      <dgm:spPr/>
      <dgm:t>
        <a:bodyPr/>
        <a:lstStyle/>
        <a:p>
          <a:endParaRPr lang="de-DE"/>
        </a:p>
      </dgm:t>
    </dgm:pt>
    <dgm:pt modelId="{83D7EE94-9490-45F0-887F-D98DF42BC817}">
      <dgm:prSet phldrT="[Text]" custT="1"/>
      <dgm:spPr/>
      <dgm:t>
        <a:bodyPr/>
        <a:lstStyle/>
        <a:p>
          <a:r>
            <a:rPr lang="en-GB" altLang="es-ES" sz="2000" noProof="0" dirty="0"/>
            <a:t>There are four commonly used terms of payment – each of them differs in the risk level for buyer and seller</a:t>
          </a:r>
          <a:endParaRPr lang="en-GB" sz="2000" noProof="0" dirty="0"/>
        </a:p>
      </dgm:t>
    </dgm:pt>
    <dgm:pt modelId="{8CB20E9D-9E21-4AA7-8CDF-A68C2960804A}" type="parTrans" cxnId="{ECA0A762-3595-44CC-B618-6714EBF05AEB}">
      <dgm:prSet/>
      <dgm:spPr/>
      <dgm:t>
        <a:bodyPr/>
        <a:lstStyle/>
        <a:p>
          <a:endParaRPr lang="de-DE"/>
        </a:p>
      </dgm:t>
    </dgm:pt>
    <dgm:pt modelId="{A18F26DF-C208-45F8-8954-4070C14FA158}" type="sibTrans" cxnId="{ECA0A762-3595-44CC-B618-6714EBF05AEB}">
      <dgm:prSet/>
      <dgm:spPr/>
      <dgm:t>
        <a:bodyPr/>
        <a:lstStyle/>
        <a:p>
          <a:endParaRPr lang="de-DE"/>
        </a:p>
      </dgm:t>
    </dgm:pt>
    <dgm:pt modelId="{CDE285E8-C185-4BDC-B712-94957CF583B7}">
      <dgm:prSet phldrT="[Text]" custT="1"/>
      <dgm:spPr/>
      <dgm:t>
        <a:bodyPr/>
        <a:lstStyle/>
        <a:p>
          <a:r>
            <a:rPr lang="en-GB" sz="1800" b="0" i="0" noProof="0" dirty="0"/>
            <a:t>Intellectual property (IP) refers to creations of the mind, such as inventions; literary and artistic works; designs; and symbols, names and images used in commerce</a:t>
          </a:r>
          <a:endParaRPr lang="en-GB" sz="1800" noProof="0" dirty="0"/>
        </a:p>
      </dgm:t>
    </dgm:pt>
    <dgm:pt modelId="{1FEDC51E-E42F-48FE-93EF-3E42C5D04D34}" type="parTrans" cxnId="{FC2D6C79-C183-49CF-BF1C-E925F70A299E}">
      <dgm:prSet/>
      <dgm:spPr/>
      <dgm:t>
        <a:bodyPr/>
        <a:lstStyle/>
        <a:p>
          <a:endParaRPr lang="de-DE"/>
        </a:p>
      </dgm:t>
    </dgm:pt>
    <dgm:pt modelId="{7F01E9F5-DE0B-4DCD-85F4-A8E5C48F5D48}" type="sibTrans" cxnId="{FC2D6C79-C183-49CF-BF1C-E925F70A299E}">
      <dgm:prSet/>
      <dgm:spPr/>
      <dgm:t>
        <a:bodyPr/>
        <a:lstStyle/>
        <a:p>
          <a:endParaRPr lang="de-DE"/>
        </a:p>
      </dgm:t>
    </dgm:pt>
    <dgm:pt modelId="{8D0FE24E-FE96-430E-9704-E46F6B1445A7}">
      <dgm:prSet phldrT="[Text]" custT="1"/>
      <dgm:spPr/>
      <dgm:t>
        <a:bodyPr/>
        <a:lstStyle/>
        <a:p>
          <a:r>
            <a:rPr lang="en-GB" altLang="fr-FR" sz="2000" noProof="0" dirty="0"/>
            <a:t>Some countries are less inclined to protect IPRs for different economic, political, or cultural reasons</a:t>
          </a:r>
          <a:endParaRPr lang="en-GB" sz="2000" noProof="0" dirty="0"/>
        </a:p>
      </dgm:t>
    </dgm:pt>
    <dgm:pt modelId="{258D1FD2-CDAA-49C3-8E36-665B01604BE1}" type="parTrans" cxnId="{1D818130-04CE-4491-BB19-88F4DFD52467}">
      <dgm:prSet/>
      <dgm:spPr/>
      <dgm:t>
        <a:bodyPr/>
        <a:lstStyle/>
        <a:p>
          <a:endParaRPr lang="de-DE"/>
        </a:p>
      </dgm:t>
    </dgm:pt>
    <dgm:pt modelId="{175FCD16-533D-4F64-ADC3-B631AAB0216B}" type="sibTrans" cxnId="{1D818130-04CE-4491-BB19-88F4DFD52467}">
      <dgm:prSet/>
      <dgm:spPr/>
      <dgm:t>
        <a:bodyPr/>
        <a:lstStyle/>
        <a:p>
          <a:endParaRPr lang="de-DE"/>
        </a:p>
      </dgm:t>
    </dgm:pt>
    <dgm:pt modelId="{9F4C0AC8-9A4E-4ECD-960A-4713C509FDD0}" type="pres">
      <dgm:prSet presAssocID="{125E02ED-ED62-4415-B1CB-1F96F389648C}" presName="linearFlow" presStyleCnt="0">
        <dgm:presLayoutVars>
          <dgm:dir/>
          <dgm:resizeHandles val="exact"/>
        </dgm:presLayoutVars>
      </dgm:prSet>
      <dgm:spPr/>
    </dgm:pt>
    <dgm:pt modelId="{99F5BA6F-808C-46EB-934D-C9AB57F131FD}" type="pres">
      <dgm:prSet presAssocID="{80C7629A-F551-4890-A5D3-5F36B4659FE3}" presName="composite" presStyleCnt="0"/>
      <dgm:spPr/>
    </dgm:pt>
    <dgm:pt modelId="{7A7B9945-0AE7-4953-800E-482518E439DE}" type="pres">
      <dgm:prSet presAssocID="{80C7629A-F551-4890-A5D3-5F36B4659FE3}" presName="imgShp" presStyleLbl="fgImgPlace1" presStyleIdx="0" presStyleCnt="4"/>
      <dgm:spPr>
        <a:blipFill>
          <a:blip xmlns:r="http://schemas.openxmlformats.org/officeDocument/2006/relationships" r:embed="rId1"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 modelId="{05391EB5-B4AC-49BF-BCF5-23B03128A16C}" type="pres">
      <dgm:prSet presAssocID="{80C7629A-F551-4890-A5D3-5F36B4659FE3}" presName="txShp" presStyleLbl="node1" presStyleIdx="0" presStyleCnt="4">
        <dgm:presLayoutVars>
          <dgm:bulletEnabled val="1"/>
        </dgm:presLayoutVars>
      </dgm:prSet>
      <dgm:spPr/>
    </dgm:pt>
    <dgm:pt modelId="{F8B7C4B0-4723-46F7-B7FE-5E91AF806BFA}" type="pres">
      <dgm:prSet presAssocID="{1AF5DC24-52ED-4797-96B3-2E68D484CB46}" presName="spacing" presStyleCnt="0"/>
      <dgm:spPr/>
    </dgm:pt>
    <dgm:pt modelId="{1286F96B-F9A5-430E-A89C-115C370926C5}" type="pres">
      <dgm:prSet presAssocID="{83D7EE94-9490-45F0-887F-D98DF42BC817}" presName="composite" presStyleCnt="0"/>
      <dgm:spPr/>
    </dgm:pt>
    <dgm:pt modelId="{A01CBD2F-4CA8-4355-9DDB-CC9C0FA8E6AE}" type="pres">
      <dgm:prSet presAssocID="{83D7EE94-9490-45F0-887F-D98DF42BC817}" presName="imgShp" presStyleLbl="fgImgPlace1" presStyleIdx="1" presStyleCnt="4"/>
      <dgm:spPr>
        <a:blipFill>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t="-1000" b="-1000"/>
          </a:stretch>
        </a:blipFill>
      </dgm:spPr>
    </dgm:pt>
    <dgm:pt modelId="{0B694D2E-FB6C-48D8-934E-F46ED26F7E25}" type="pres">
      <dgm:prSet presAssocID="{83D7EE94-9490-45F0-887F-D98DF42BC817}" presName="txShp" presStyleLbl="node1" presStyleIdx="1" presStyleCnt="4">
        <dgm:presLayoutVars>
          <dgm:bulletEnabled val="1"/>
        </dgm:presLayoutVars>
      </dgm:prSet>
      <dgm:spPr/>
    </dgm:pt>
    <dgm:pt modelId="{B2856F54-4754-4B4E-B402-329776474059}" type="pres">
      <dgm:prSet presAssocID="{A18F26DF-C208-45F8-8954-4070C14FA158}" presName="spacing" presStyleCnt="0"/>
      <dgm:spPr/>
    </dgm:pt>
    <dgm:pt modelId="{8942D19D-240E-4A91-AA62-26A744D56861}" type="pres">
      <dgm:prSet presAssocID="{CDE285E8-C185-4BDC-B712-94957CF583B7}" presName="composite" presStyleCnt="0"/>
      <dgm:spPr/>
    </dgm:pt>
    <dgm:pt modelId="{9B57439F-4F8A-4427-99ED-BDFD8CB86656}" type="pres">
      <dgm:prSet presAssocID="{CDE285E8-C185-4BDC-B712-94957CF583B7}" presName="imgShp" presStyleLbl="fgImgPlace1" presStyleIdx="2" presStyleCnt="4"/>
      <dgm:spPr>
        <a:blipFill>
          <a:blip xmlns:r="http://schemas.openxmlformats.org/officeDocument/2006/relationships"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t="-1000" b="-1000"/>
          </a:stretch>
        </a:blipFill>
      </dgm:spPr>
    </dgm:pt>
    <dgm:pt modelId="{838ECB5B-37D2-4B74-A4CF-4203DF6CFC46}" type="pres">
      <dgm:prSet presAssocID="{CDE285E8-C185-4BDC-B712-94957CF583B7}" presName="txShp" presStyleLbl="node1" presStyleIdx="2" presStyleCnt="4">
        <dgm:presLayoutVars>
          <dgm:bulletEnabled val="1"/>
        </dgm:presLayoutVars>
      </dgm:prSet>
      <dgm:spPr/>
    </dgm:pt>
    <dgm:pt modelId="{C078574E-8320-44A5-9240-21A43F2C360C}" type="pres">
      <dgm:prSet presAssocID="{7F01E9F5-DE0B-4DCD-85F4-A8E5C48F5D48}" presName="spacing" presStyleCnt="0"/>
      <dgm:spPr/>
    </dgm:pt>
    <dgm:pt modelId="{5F258757-F2FD-42B3-996F-438EBA443228}" type="pres">
      <dgm:prSet presAssocID="{8D0FE24E-FE96-430E-9704-E46F6B1445A7}" presName="composite" presStyleCnt="0"/>
      <dgm:spPr/>
    </dgm:pt>
    <dgm:pt modelId="{15ADA6D9-E129-4B10-A546-B63A62472018}" type="pres">
      <dgm:prSet presAssocID="{8D0FE24E-FE96-430E-9704-E46F6B1445A7}" presName="imgShp" presStyleLbl="fgImgPlace1" presStyleIdx="3" presStyleCnt="4"/>
      <dgm:spPr>
        <a:blipFill>
          <a:blip xmlns:r="http://schemas.openxmlformats.org/officeDocument/2006/relationships" r:embed="rId7"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dgm:spPr>
    </dgm:pt>
    <dgm:pt modelId="{81AE430A-B813-4424-A74D-11901F14B561}" type="pres">
      <dgm:prSet presAssocID="{8D0FE24E-FE96-430E-9704-E46F6B1445A7}" presName="txShp" presStyleLbl="node1" presStyleIdx="3" presStyleCnt="4">
        <dgm:presLayoutVars>
          <dgm:bulletEnabled val="1"/>
        </dgm:presLayoutVars>
      </dgm:prSet>
      <dgm:spPr/>
    </dgm:pt>
  </dgm:ptLst>
  <dgm:cxnLst>
    <dgm:cxn modelId="{CB960002-6394-435D-8585-D31A02C1D39C}" type="presOf" srcId="{8D0FE24E-FE96-430E-9704-E46F6B1445A7}" destId="{81AE430A-B813-4424-A74D-11901F14B561}" srcOrd="0" destOrd="0" presId="urn:microsoft.com/office/officeart/2005/8/layout/vList3"/>
    <dgm:cxn modelId="{343FA504-13F4-44DC-9595-E59170AC8CF6}" type="presOf" srcId="{83D7EE94-9490-45F0-887F-D98DF42BC817}" destId="{0B694D2E-FB6C-48D8-934E-F46ED26F7E25}" srcOrd="0" destOrd="0" presId="urn:microsoft.com/office/officeart/2005/8/layout/vList3"/>
    <dgm:cxn modelId="{1D818130-04CE-4491-BB19-88F4DFD52467}" srcId="{125E02ED-ED62-4415-B1CB-1F96F389648C}" destId="{8D0FE24E-FE96-430E-9704-E46F6B1445A7}" srcOrd="3" destOrd="0" parTransId="{258D1FD2-CDAA-49C3-8E36-665B01604BE1}" sibTransId="{175FCD16-533D-4F64-ADC3-B631AAB0216B}"/>
    <dgm:cxn modelId="{0D82643F-3643-48CA-9FB8-1D25FDA5BEAE}" type="presOf" srcId="{80C7629A-F551-4890-A5D3-5F36B4659FE3}" destId="{05391EB5-B4AC-49BF-BCF5-23B03128A16C}" srcOrd="0" destOrd="0" presId="urn:microsoft.com/office/officeart/2005/8/layout/vList3"/>
    <dgm:cxn modelId="{ECA0A762-3595-44CC-B618-6714EBF05AEB}" srcId="{125E02ED-ED62-4415-B1CB-1F96F389648C}" destId="{83D7EE94-9490-45F0-887F-D98DF42BC817}" srcOrd="1" destOrd="0" parTransId="{8CB20E9D-9E21-4AA7-8CDF-A68C2960804A}" sibTransId="{A18F26DF-C208-45F8-8954-4070C14FA158}"/>
    <dgm:cxn modelId="{BB3B196C-C217-4BF9-9E1A-62619356C17C}" type="presOf" srcId="{CDE285E8-C185-4BDC-B712-94957CF583B7}" destId="{838ECB5B-37D2-4B74-A4CF-4203DF6CFC46}" srcOrd="0" destOrd="0" presId="urn:microsoft.com/office/officeart/2005/8/layout/vList3"/>
    <dgm:cxn modelId="{FC2D6C79-C183-49CF-BF1C-E925F70A299E}" srcId="{125E02ED-ED62-4415-B1CB-1F96F389648C}" destId="{CDE285E8-C185-4BDC-B712-94957CF583B7}" srcOrd="2" destOrd="0" parTransId="{1FEDC51E-E42F-48FE-93EF-3E42C5D04D34}" sibTransId="{7F01E9F5-DE0B-4DCD-85F4-A8E5C48F5D48}"/>
    <dgm:cxn modelId="{C4959F8D-AFB7-460C-9137-7047EF7B32DA}" type="presOf" srcId="{125E02ED-ED62-4415-B1CB-1F96F389648C}" destId="{9F4C0AC8-9A4E-4ECD-960A-4713C509FDD0}" srcOrd="0" destOrd="0" presId="urn:microsoft.com/office/officeart/2005/8/layout/vList3"/>
    <dgm:cxn modelId="{E0A152AD-DE75-499B-AB50-149A71B2CAE8}" srcId="{125E02ED-ED62-4415-B1CB-1F96F389648C}" destId="{80C7629A-F551-4890-A5D3-5F36B4659FE3}" srcOrd="0" destOrd="0" parTransId="{FB704DE8-EF3C-42F3-A3D0-4DD771B5876C}" sibTransId="{1AF5DC24-52ED-4797-96B3-2E68D484CB46}"/>
    <dgm:cxn modelId="{6DF067C2-9D13-4468-86F5-178D3DB1B86B}" type="presParOf" srcId="{9F4C0AC8-9A4E-4ECD-960A-4713C509FDD0}" destId="{99F5BA6F-808C-46EB-934D-C9AB57F131FD}" srcOrd="0" destOrd="0" presId="urn:microsoft.com/office/officeart/2005/8/layout/vList3"/>
    <dgm:cxn modelId="{2F58A052-8210-4229-A269-9C9DF32B3DC5}" type="presParOf" srcId="{99F5BA6F-808C-46EB-934D-C9AB57F131FD}" destId="{7A7B9945-0AE7-4953-800E-482518E439DE}" srcOrd="0" destOrd="0" presId="urn:microsoft.com/office/officeart/2005/8/layout/vList3"/>
    <dgm:cxn modelId="{45133F97-01F7-4913-99E6-547570FA78F5}" type="presParOf" srcId="{99F5BA6F-808C-46EB-934D-C9AB57F131FD}" destId="{05391EB5-B4AC-49BF-BCF5-23B03128A16C}" srcOrd="1" destOrd="0" presId="urn:microsoft.com/office/officeart/2005/8/layout/vList3"/>
    <dgm:cxn modelId="{35F32318-C49D-4E20-8FB0-5C3C8E51F405}" type="presParOf" srcId="{9F4C0AC8-9A4E-4ECD-960A-4713C509FDD0}" destId="{F8B7C4B0-4723-46F7-B7FE-5E91AF806BFA}" srcOrd="1" destOrd="0" presId="urn:microsoft.com/office/officeart/2005/8/layout/vList3"/>
    <dgm:cxn modelId="{4AFBD8ED-F7CD-48B8-B2C5-919EF43A7369}" type="presParOf" srcId="{9F4C0AC8-9A4E-4ECD-960A-4713C509FDD0}" destId="{1286F96B-F9A5-430E-A89C-115C370926C5}" srcOrd="2" destOrd="0" presId="urn:microsoft.com/office/officeart/2005/8/layout/vList3"/>
    <dgm:cxn modelId="{59973DE3-7F4D-4E10-8C87-22B2C90B603A}" type="presParOf" srcId="{1286F96B-F9A5-430E-A89C-115C370926C5}" destId="{A01CBD2F-4CA8-4355-9DDB-CC9C0FA8E6AE}" srcOrd="0" destOrd="0" presId="urn:microsoft.com/office/officeart/2005/8/layout/vList3"/>
    <dgm:cxn modelId="{F30B8C23-801F-43F7-82D8-D503B2D6802D}" type="presParOf" srcId="{1286F96B-F9A5-430E-A89C-115C370926C5}" destId="{0B694D2E-FB6C-48D8-934E-F46ED26F7E25}" srcOrd="1" destOrd="0" presId="urn:microsoft.com/office/officeart/2005/8/layout/vList3"/>
    <dgm:cxn modelId="{B7637EE1-DF08-48B2-9480-119D6642C955}" type="presParOf" srcId="{9F4C0AC8-9A4E-4ECD-960A-4713C509FDD0}" destId="{B2856F54-4754-4B4E-B402-329776474059}" srcOrd="3" destOrd="0" presId="urn:microsoft.com/office/officeart/2005/8/layout/vList3"/>
    <dgm:cxn modelId="{DB7D4B5C-0FDB-4071-B664-A2CAD5A375C6}" type="presParOf" srcId="{9F4C0AC8-9A4E-4ECD-960A-4713C509FDD0}" destId="{8942D19D-240E-4A91-AA62-26A744D56861}" srcOrd="4" destOrd="0" presId="urn:microsoft.com/office/officeart/2005/8/layout/vList3"/>
    <dgm:cxn modelId="{8545A543-51EB-4674-9EF6-39FFE02EDB6B}" type="presParOf" srcId="{8942D19D-240E-4A91-AA62-26A744D56861}" destId="{9B57439F-4F8A-4427-99ED-BDFD8CB86656}" srcOrd="0" destOrd="0" presId="urn:microsoft.com/office/officeart/2005/8/layout/vList3"/>
    <dgm:cxn modelId="{55F54661-434A-4045-868C-039F6E13DB76}" type="presParOf" srcId="{8942D19D-240E-4A91-AA62-26A744D56861}" destId="{838ECB5B-37D2-4B74-A4CF-4203DF6CFC46}" srcOrd="1" destOrd="0" presId="urn:microsoft.com/office/officeart/2005/8/layout/vList3"/>
    <dgm:cxn modelId="{10416495-F198-4D28-BA00-8C12551A0284}" type="presParOf" srcId="{9F4C0AC8-9A4E-4ECD-960A-4713C509FDD0}" destId="{C078574E-8320-44A5-9240-21A43F2C360C}" srcOrd="5" destOrd="0" presId="urn:microsoft.com/office/officeart/2005/8/layout/vList3"/>
    <dgm:cxn modelId="{917F207C-0382-44BB-8AAE-8060F192C9B5}" type="presParOf" srcId="{9F4C0AC8-9A4E-4ECD-960A-4713C509FDD0}" destId="{5F258757-F2FD-42B3-996F-438EBA443228}" srcOrd="6" destOrd="0" presId="urn:microsoft.com/office/officeart/2005/8/layout/vList3"/>
    <dgm:cxn modelId="{81179F2D-AD2B-48B4-9838-CF1D78FF0FFB}" type="presParOf" srcId="{5F258757-F2FD-42B3-996F-438EBA443228}" destId="{15ADA6D9-E129-4B10-A546-B63A62472018}" srcOrd="0" destOrd="0" presId="urn:microsoft.com/office/officeart/2005/8/layout/vList3"/>
    <dgm:cxn modelId="{44E0922D-98E6-40AB-A6D0-C258C3658503}" type="presParOf" srcId="{5F258757-F2FD-42B3-996F-438EBA443228}" destId="{81AE430A-B813-4424-A74D-11901F14B56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62DF3-811B-4938-BB28-B3243EF6E2B4}">
      <dsp:nvSpPr>
        <dsp:cNvPr id="0" name=""/>
        <dsp:cNvSpPr/>
      </dsp:nvSpPr>
      <dsp:spPr>
        <a:xfrm>
          <a:off x="50" y="14451"/>
          <a:ext cx="4822223" cy="1119333"/>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GB" altLang="fr-FR" sz="2200" b="1" u="sng" kern="1200" dirty="0"/>
            <a:t>Operational</a:t>
          </a:r>
          <a:r>
            <a:rPr lang="en-GB" altLang="fr-FR" sz="2200" b="1" kern="1200" dirty="0"/>
            <a:t> (procedural) concerns</a:t>
          </a:r>
          <a:r>
            <a:rPr lang="en-GB" altLang="fr-FR" sz="2200" kern="1200" dirty="0"/>
            <a:t>: How do legal regulations impact day-to-day operations? </a:t>
          </a:r>
          <a:endParaRPr lang="de-DE" sz="2200" kern="1200" dirty="0"/>
        </a:p>
      </dsp:txBody>
      <dsp:txXfrm>
        <a:off x="50" y="14451"/>
        <a:ext cx="4822223" cy="1119333"/>
      </dsp:txXfrm>
    </dsp:sp>
    <dsp:sp modelId="{4AA52449-59F8-4825-B39F-3124D57F74CD}">
      <dsp:nvSpPr>
        <dsp:cNvPr id="0" name=""/>
        <dsp:cNvSpPr/>
      </dsp:nvSpPr>
      <dsp:spPr>
        <a:xfrm>
          <a:off x="50" y="1133784"/>
          <a:ext cx="4822223" cy="3125182"/>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GB" altLang="fr-FR" sz="2200" kern="1200" dirty="0"/>
            <a:t>Hiring and firing</a:t>
          </a:r>
        </a:p>
        <a:p>
          <a:pPr marL="228600" lvl="1" indent="-228600" algn="l" defTabSz="977900">
            <a:lnSpc>
              <a:spcPct val="90000"/>
            </a:lnSpc>
            <a:spcBef>
              <a:spcPct val="0"/>
            </a:spcBef>
            <a:spcAft>
              <a:spcPct val="15000"/>
            </a:spcAft>
            <a:buChar char="•"/>
          </a:pPr>
          <a:r>
            <a:rPr lang="en-GB" altLang="fr-FR" sz="2200" kern="1200" dirty="0"/>
            <a:t>Entering and enforcing contracts </a:t>
          </a:r>
        </a:p>
        <a:p>
          <a:pPr marL="228600" lvl="1" indent="-228600" algn="l" defTabSz="977900">
            <a:lnSpc>
              <a:spcPct val="90000"/>
            </a:lnSpc>
            <a:spcBef>
              <a:spcPct val="0"/>
            </a:spcBef>
            <a:spcAft>
              <a:spcPct val="15000"/>
            </a:spcAft>
            <a:buChar char="•"/>
          </a:pPr>
          <a:r>
            <a:rPr lang="en-GB" altLang="fr-FR" sz="2200" kern="1200" dirty="0"/>
            <a:t>Closing down the business</a:t>
          </a:r>
        </a:p>
        <a:p>
          <a:pPr marL="228600" lvl="1" indent="-228600" algn="l" defTabSz="977900">
            <a:lnSpc>
              <a:spcPct val="90000"/>
            </a:lnSpc>
            <a:spcBef>
              <a:spcPct val="0"/>
            </a:spcBef>
            <a:spcAft>
              <a:spcPct val="15000"/>
            </a:spcAft>
            <a:buChar char="•"/>
          </a:pPr>
          <a:r>
            <a:rPr lang="en-GB" altLang="fr-FR" sz="2200" kern="1200" dirty="0"/>
            <a:t>Worker relations</a:t>
          </a:r>
        </a:p>
        <a:p>
          <a:pPr marL="457200" lvl="2" indent="-228600" algn="l" defTabSz="977900">
            <a:lnSpc>
              <a:spcPct val="90000"/>
            </a:lnSpc>
            <a:spcBef>
              <a:spcPct val="0"/>
            </a:spcBef>
            <a:spcAft>
              <a:spcPct val="15000"/>
            </a:spcAft>
            <a:buChar char="•"/>
          </a:pPr>
          <a:r>
            <a:rPr lang="en-GB" altLang="fr-FR" sz="2200" kern="1200" dirty="0"/>
            <a:t>Health and safety standards</a:t>
          </a:r>
        </a:p>
        <a:p>
          <a:pPr marL="457200" lvl="2" indent="-228600" algn="l" defTabSz="977900">
            <a:lnSpc>
              <a:spcPct val="90000"/>
            </a:lnSpc>
            <a:spcBef>
              <a:spcPct val="0"/>
            </a:spcBef>
            <a:spcAft>
              <a:spcPct val="15000"/>
            </a:spcAft>
            <a:buChar char="•"/>
          </a:pPr>
          <a:r>
            <a:rPr lang="en-GB" altLang="fr-FR" sz="2200" kern="1200" dirty="0"/>
            <a:t>Work week</a:t>
          </a:r>
        </a:p>
        <a:p>
          <a:pPr marL="228600" lvl="1" indent="-228600" algn="l" defTabSz="977900">
            <a:lnSpc>
              <a:spcPct val="90000"/>
            </a:lnSpc>
            <a:spcBef>
              <a:spcPct val="0"/>
            </a:spcBef>
            <a:spcAft>
              <a:spcPct val="15000"/>
            </a:spcAft>
            <a:buChar char="•"/>
          </a:pPr>
          <a:r>
            <a:rPr lang="en-GB" altLang="fr-FR" sz="2200" kern="1200"/>
            <a:t>Taxes and reporting requirements</a:t>
          </a:r>
          <a:endParaRPr lang="en-GB" altLang="fr-FR" sz="2200" kern="1200" dirty="0"/>
        </a:p>
      </dsp:txBody>
      <dsp:txXfrm>
        <a:off x="50" y="1133784"/>
        <a:ext cx="4822223" cy="3125182"/>
      </dsp:txXfrm>
    </dsp:sp>
    <dsp:sp modelId="{FBD0DB4A-FA6E-442D-AA69-8E48C45C238D}">
      <dsp:nvSpPr>
        <dsp:cNvPr id="0" name=""/>
        <dsp:cNvSpPr/>
      </dsp:nvSpPr>
      <dsp:spPr>
        <a:xfrm>
          <a:off x="5497384" y="14451"/>
          <a:ext cx="4822223" cy="1119333"/>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GB" altLang="fr-FR" sz="2200" b="1" u="sng" kern="1200" dirty="0"/>
            <a:t>Strategic</a:t>
          </a:r>
          <a:r>
            <a:rPr lang="en-GB" altLang="fr-FR" sz="2200" b="1" kern="1200" dirty="0"/>
            <a:t> concerns</a:t>
          </a:r>
          <a:r>
            <a:rPr lang="en-GB" altLang="fr-FR" sz="2200" kern="1200" dirty="0"/>
            <a:t>: How do legal regulations affect companies’ long-term competitiveness?</a:t>
          </a:r>
          <a:endParaRPr lang="de-DE" sz="2200" kern="1200" dirty="0"/>
        </a:p>
      </dsp:txBody>
      <dsp:txXfrm>
        <a:off x="5497384" y="14451"/>
        <a:ext cx="4822223" cy="1119333"/>
      </dsp:txXfrm>
    </dsp:sp>
    <dsp:sp modelId="{0D7137C7-97E5-4104-A0CC-ED00047AAB6A}">
      <dsp:nvSpPr>
        <dsp:cNvPr id="0" name=""/>
        <dsp:cNvSpPr/>
      </dsp:nvSpPr>
      <dsp:spPr>
        <a:xfrm>
          <a:off x="5497384" y="1133784"/>
          <a:ext cx="4822223" cy="3125182"/>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GB" altLang="fr-FR" sz="2200" kern="1200" dirty="0"/>
            <a:t>Starting a business </a:t>
          </a:r>
        </a:p>
        <a:p>
          <a:pPr marL="228600" lvl="1" indent="-228600" algn="l" defTabSz="977900">
            <a:lnSpc>
              <a:spcPct val="90000"/>
            </a:lnSpc>
            <a:spcBef>
              <a:spcPct val="0"/>
            </a:spcBef>
            <a:spcAft>
              <a:spcPct val="15000"/>
            </a:spcAft>
            <a:buChar char="•"/>
          </a:pPr>
          <a:r>
            <a:rPr lang="en-GB" altLang="fr-FR" sz="2200" kern="1200"/>
            <a:t>Intellectual property</a:t>
          </a:r>
          <a:endParaRPr lang="en-GB" altLang="fr-FR" sz="2200" kern="1200" dirty="0"/>
        </a:p>
        <a:p>
          <a:pPr marL="228600" lvl="1" indent="-228600" algn="l" defTabSz="977900">
            <a:lnSpc>
              <a:spcPct val="90000"/>
            </a:lnSpc>
            <a:spcBef>
              <a:spcPct val="0"/>
            </a:spcBef>
            <a:spcAft>
              <a:spcPct val="15000"/>
            </a:spcAft>
            <a:buChar char="•"/>
          </a:pPr>
          <a:r>
            <a:rPr lang="en-GB" altLang="fr-FR" sz="2200" kern="1200"/>
            <a:t>Product safety and liability</a:t>
          </a:r>
          <a:endParaRPr lang="en-GB" altLang="fr-FR" sz="2200" kern="1200" dirty="0"/>
        </a:p>
        <a:p>
          <a:pPr marL="228600" lvl="1" indent="-228600" algn="l" defTabSz="977900">
            <a:lnSpc>
              <a:spcPct val="90000"/>
            </a:lnSpc>
            <a:spcBef>
              <a:spcPct val="0"/>
            </a:spcBef>
            <a:spcAft>
              <a:spcPct val="15000"/>
            </a:spcAft>
            <a:buChar char="•"/>
          </a:pPr>
          <a:r>
            <a:rPr lang="en-GB" altLang="fr-FR" sz="2200" kern="1200"/>
            <a:t>Marketplace behaviour</a:t>
          </a:r>
          <a:endParaRPr lang="en-GB" altLang="fr-FR" sz="2200" kern="1200" dirty="0"/>
        </a:p>
        <a:p>
          <a:pPr marL="228600" lvl="1" indent="-228600" algn="l" defTabSz="977900">
            <a:lnSpc>
              <a:spcPct val="90000"/>
            </a:lnSpc>
            <a:spcBef>
              <a:spcPct val="0"/>
            </a:spcBef>
            <a:spcAft>
              <a:spcPct val="15000"/>
            </a:spcAft>
            <a:buChar char="•"/>
          </a:pPr>
          <a:r>
            <a:rPr lang="en-GB" altLang="fr-FR" sz="2200" kern="1200"/>
            <a:t>Product origin</a:t>
          </a:r>
          <a:endParaRPr lang="en-GB" altLang="fr-FR" sz="2200" kern="1200" dirty="0"/>
        </a:p>
        <a:p>
          <a:pPr marL="228600" lvl="1" indent="-228600" algn="l" defTabSz="977900">
            <a:lnSpc>
              <a:spcPct val="90000"/>
            </a:lnSpc>
            <a:spcBef>
              <a:spcPct val="0"/>
            </a:spcBef>
            <a:spcAft>
              <a:spcPct val="15000"/>
            </a:spcAft>
            <a:buChar char="•"/>
          </a:pPr>
          <a:r>
            <a:rPr lang="en-GB" altLang="fr-FR" sz="2200" kern="1200"/>
            <a:t>Legal jurisdiction</a:t>
          </a:r>
          <a:endParaRPr lang="en-GB" altLang="fr-FR" sz="2200" kern="1200" dirty="0"/>
        </a:p>
        <a:p>
          <a:pPr marL="228600" lvl="1" indent="-228600" algn="l" defTabSz="977900">
            <a:lnSpc>
              <a:spcPct val="90000"/>
            </a:lnSpc>
            <a:spcBef>
              <a:spcPct val="0"/>
            </a:spcBef>
            <a:spcAft>
              <a:spcPct val="15000"/>
            </a:spcAft>
            <a:buChar char="•"/>
          </a:pPr>
          <a:r>
            <a:rPr lang="en-GB" altLang="fr-FR" sz="2200" kern="1200"/>
            <a:t>Arbitration</a:t>
          </a:r>
          <a:endParaRPr lang="en-GB" altLang="fr-FR" sz="2200" kern="1200" dirty="0"/>
        </a:p>
        <a:p>
          <a:pPr marL="228600" lvl="1" indent="-228600" algn="l" defTabSz="977900">
            <a:lnSpc>
              <a:spcPct val="90000"/>
            </a:lnSpc>
            <a:spcBef>
              <a:spcPct val="0"/>
            </a:spcBef>
            <a:spcAft>
              <a:spcPct val="15000"/>
            </a:spcAft>
            <a:buChar char="•"/>
          </a:pPr>
          <a:r>
            <a:rPr lang="en-GB" altLang="fr-FR" sz="2200" kern="1200"/>
            <a:t>Antitrust prohibitions</a:t>
          </a:r>
          <a:endParaRPr lang="en-GB" altLang="fr-FR" sz="2200" kern="1200" dirty="0"/>
        </a:p>
      </dsp:txBody>
      <dsp:txXfrm>
        <a:off x="5497384" y="1133784"/>
        <a:ext cx="4822223" cy="31251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14CCE-1266-4133-89C2-7BB687ACC692}">
      <dsp:nvSpPr>
        <dsp:cNvPr id="0" name=""/>
        <dsp:cNvSpPr/>
      </dsp:nvSpPr>
      <dsp:spPr>
        <a:xfrm rot="5400000">
          <a:off x="6029033" y="-2489862"/>
          <a:ext cx="885357" cy="6091023"/>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altLang="fr-FR" sz="1500" kern="1200" dirty="0"/>
            <a:t>“Case law” </a:t>
          </a:r>
          <a:r>
            <a:rPr lang="en-US" sz="1500" b="0" i="0" kern="1200" dirty="0"/>
            <a:t>is the body of law derived from judicial decisions of courts and similar tribunals</a:t>
          </a:r>
          <a:endParaRPr lang="de-DE" sz="1500" kern="1200" dirty="0"/>
        </a:p>
        <a:p>
          <a:pPr marL="114300" lvl="1" indent="-114300" algn="l" defTabSz="666750">
            <a:lnSpc>
              <a:spcPct val="90000"/>
            </a:lnSpc>
            <a:spcBef>
              <a:spcPct val="0"/>
            </a:spcBef>
            <a:spcAft>
              <a:spcPct val="15000"/>
            </a:spcAft>
            <a:buChar char="•"/>
          </a:pPr>
          <a:r>
            <a:rPr lang="en-GB" altLang="fr-FR" sz="1500" kern="1200"/>
            <a:t>(</a:t>
          </a:r>
          <a:r>
            <a:rPr lang="en-GB" altLang="fr-FR" sz="1500" kern="1200" dirty="0"/>
            <a:t>e.g. United Kingdom)</a:t>
          </a:r>
          <a:endParaRPr lang="de-DE" sz="1500" kern="1200" dirty="0"/>
        </a:p>
      </dsp:txBody>
      <dsp:txXfrm rot="-5400000">
        <a:off x="3426200" y="156191"/>
        <a:ext cx="6047803" cy="798917"/>
      </dsp:txXfrm>
    </dsp:sp>
    <dsp:sp modelId="{B718DAD5-C267-4978-97A9-03B950E2F7C4}">
      <dsp:nvSpPr>
        <dsp:cNvPr id="0" name=""/>
        <dsp:cNvSpPr/>
      </dsp:nvSpPr>
      <dsp:spPr>
        <a:xfrm>
          <a:off x="0" y="2300"/>
          <a:ext cx="3426200" cy="110669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altLang="fr-FR" sz="3100" kern="1200" dirty="0"/>
            <a:t>Common law</a:t>
          </a:r>
          <a:endParaRPr lang="de-DE" sz="3100" kern="1200" dirty="0"/>
        </a:p>
      </dsp:txBody>
      <dsp:txXfrm>
        <a:off x="54024" y="56324"/>
        <a:ext cx="3318152" cy="998648"/>
      </dsp:txXfrm>
    </dsp:sp>
    <dsp:sp modelId="{068494BD-AE37-4515-9C1A-5175E2520F7E}">
      <dsp:nvSpPr>
        <dsp:cNvPr id="0" name=""/>
        <dsp:cNvSpPr/>
      </dsp:nvSpPr>
      <dsp:spPr>
        <a:xfrm rot="5400000">
          <a:off x="6029033" y="-1327831"/>
          <a:ext cx="885357" cy="6091023"/>
        </a:xfrm>
        <a:prstGeom prst="round2SameRect">
          <a:avLst/>
        </a:prstGeom>
        <a:solidFill>
          <a:schemeClr val="accent5">
            <a:tint val="40000"/>
            <a:alpha val="90000"/>
            <a:hueOff val="-2463918"/>
            <a:satOff val="-4272"/>
            <a:lumOff val="-430"/>
            <a:alphaOff val="0"/>
          </a:schemeClr>
        </a:solidFill>
        <a:ln w="12700" cap="flat" cmpd="sng" algn="ctr">
          <a:solidFill>
            <a:schemeClr val="accent5">
              <a:tint val="40000"/>
              <a:alpha val="90000"/>
              <a:hueOff val="-2463918"/>
              <a:satOff val="-4272"/>
              <a:lumOff val="-43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altLang="fr-FR" sz="1500" kern="1200" dirty="0"/>
            <a:t>Based on a systematic and extensive codification of laws. Political officials prepare a written collection of laws. Judges apply existing laws instead of creating them (e.g. Germany, France, Japan).</a:t>
          </a:r>
        </a:p>
      </dsp:txBody>
      <dsp:txXfrm rot="-5400000">
        <a:off x="3426200" y="1318222"/>
        <a:ext cx="6047803" cy="798917"/>
      </dsp:txXfrm>
    </dsp:sp>
    <dsp:sp modelId="{ACADC6C1-AC8E-4A10-805E-373C6B3BFC91}">
      <dsp:nvSpPr>
        <dsp:cNvPr id="0" name=""/>
        <dsp:cNvSpPr/>
      </dsp:nvSpPr>
      <dsp:spPr>
        <a:xfrm>
          <a:off x="0" y="1164332"/>
          <a:ext cx="3426200" cy="1106696"/>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altLang="fr-FR" sz="3100" kern="1200" dirty="0"/>
            <a:t>Code law</a:t>
          </a:r>
        </a:p>
      </dsp:txBody>
      <dsp:txXfrm>
        <a:off x="54024" y="1218356"/>
        <a:ext cx="3318152" cy="998648"/>
      </dsp:txXfrm>
    </dsp:sp>
    <dsp:sp modelId="{7A0E3897-572F-47F1-BBDD-EF6465F9689D}">
      <dsp:nvSpPr>
        <dsp:cNvPr id="0" name=""/>
        <dsp:cNvSpPr/>
      </dsp:nvSpPr>
      <dsp:spPr>
        <a:xfrm rot="5400000">
          <a:off x="6029033" y="-165800"/>
          <a:ext cx="885357" cy="6091023"/>
        </a:xfrm>
        <a:prstGeom prst="round2SameRect">
          <a:avLst/>
        </a:prstGeom>
        <a:solidFill>
          <a:schemeClr val="accent5">
            <a:tint val="40000"/>
            <a:alpha val="90000"/>
            <a:hueOff val="-4927837"/>
            <a:satOff val="-8544"/>
            <a:lumOff val="-859"/>
            <a:alphaOff val="0"/>
          </a:schemeClr>
        </a:solidFill>
        <a:ln w="12700" cap="flat" cmpd="sng" algn="ctr">
          <a:solidFill>
            <a:schemeClr val="accent5">
              <a:tint val="40000"/>
              <a:alpha val="90000"/>
              <a:hueOff val="-4927837"/>
              <a:satOff val="-8544"/>
              <a:lumOff val="-8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altLang="fr-FR" sz="1500" kern="1200" dirty="0"/>
            <a:t>Based on religious principles and rules</a:t>
          </a:r>
        </a:p>
        <a:p>
          <a:pPr marL="114300" lvl="1" indent="-114300" algn="l" defTabSz="666750">
            <a:lnSpc>
              <a:spcPct val="90000"/>
            </a:lnSpc>
            <a:spcBef>
              <a:spcPct val="0"/>
            </a:spcBef>
            <a:spcAft>
              <a:spcPct val="15000"/>
            </a:spcAft>
            <a:buChar char="•"/>
          </a:pPr>
          <a:r>
            <a:rPr lang="en-GB" altLang="fr-FR" sz="1500" kern="1200" dirty="0"/>
            <a:t>Islamic law that is based on the Qur’an, the practices of the prophet, the writings of scholars, and consensus of the community(i.e. Sudan, Pakistan).</a:t>
          </a:r>
        </a:p>
      </dsp:txBody>
      <dsp:txXfrm rot="-5400000">
        <a:off x="3426200" y="2480253"/>
        <a:ext cx="6047803" cy="798917"/>
      </dsp:txXfrm>
    </dsp:sp>
    <dsp:sp modelId="{C43E6269-C27B-4DFC-BE34-B049C19E751F}">
      <dsp:nvSpPr>
        <dsp:cNvPr id="0" name=""/>
        <dsp:cNvSpPr/>
      </dsp:nvSpPr>
      <dsp:spPr>
        <a:xfrm>
          <a:off x="0" y="2326363"/>
          <a:ext cx="3426200" cy="1106696"/>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altLang="fr-FR" sz="3100" kern="1200" dirty="0"/>
            <a:t>Theocratic law</a:t>
          </a:r>
        </a:p>
      </dsp:txBody>
      <dsp:txXfrm>
        <a:off x="54024" y="2380387"/>
        <a:ext cx="3318152" cy="998648"/>
      </dsp:txXfrm>
    </dsp:sp>
    <dsp:sp modelId="{B56AA19B-D971-407B-BF2C-01CFDDC22157}">
      <dsp:nvSpPr>
        <dsp:cNvPr id="0" name=""/>
        <dsp:cNvSpPr/>
      </dsp:nvSpPr>
      <dsp:spPr>
        <a:xfrm rot="5400000">
          <a:off x="6029033" y="996231"/>
          <a:ext cx="885357" cy="6091023"/>
        </a:xfrm>
        <a:prstGeom prst="round2Same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altLang="fr-FR" sz="1500" kern="1200" dirty="0"/>
            <a:t>Follows the wisdom of daily experience</a:t>
          </a:r>
        </a:p>
      </dsp:txBody>
      <dsp:txXfrm rot="-5400000">
        <a:off x="3426200" y="3642284"/>
        <a:ext cx="6047803" cy="798917"/>
      </dsp:txXfrm>
    </dsp:sp>
    <dsp:sp modelId="{5B031F11-CD3A-4FCE-A625-3873AA78A4D7}">
      <dsp:nvSpPr>
        <dsp:cNvPr id="0" name=""/>
        <dsp:cNvSpPr/>
      </dsp:nvSpPr>
      <dsp:spPr>
        <a:xfrm>
          <a:off x="0" y="3488394"/>
          <a:ext cx="3426200" cy="1106696"/>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altLang="fr-FR" sz="3100" kern="1200" dirty="0"/>
            <a:t>Customary law system</a:t>
          </a:r>
        </a:p>
      </dsp:txBody>
      <dsp:txXfrm>
        <a:off x="54024" y="3542418"/>
        <a:ext cx="3318152" cy="9986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B75C2-9825-4BA7-9333-A0C6254779E3}">
      <dsp:nvSpPr>
        <dsp:cNvPr id="0" name=""/>
        <dsp:cNvSpPr/>
      </dsp:nvSpPr>
      <dsp:spPr>
        <a:xfrm>
          <a:off x="2991" y="574342"/>
          <a:ext cx="2373213" cy="1423927"/>
        </a:xfrm>
        <a:prstGeom prst="rect">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altLang="es-ES" sz="1900" kern="1200"/>
            <a:t>Relationship between the seller and the buyer</a:t>
          </a:r>
          <a:endParaRPr lang="de-DE" sz="1900" kern="1200"/>
        </a:p>
      </dsp:txBody>
      <dsp:txXfrm>
        <a:off x="2991" y="574342"/>
        <a:ext cx="2373213" cy="1423927"/>
      </dsp:txXfrm>
    </dsp:sp>
    <dsp:sp modelId="{E8785F2E-ACF5-4E37-A64D-C4314F7896D9}">
      <dsp:nvSpPr>
        <dsp:cNvPr id="0" name=""/>
        <dsp:cNvSpPr/>
      </dsp:nvSpPr>
      <dsp:spPr>
        <a:xfrm>
          <a:off x="2613526" y="574342"/>
          <a:ext cx="2373213" cy="1423927"/>
        </a:xfrm>
        <a:prstGeom prst="rect">
          <a:avLst/>
        </a:prstGeom>
        <a:solidFill>
          <a:schemeClr val="accent6">
            <a:alpha val="90000"/>
            <a:hueOff val="0"/>
            <a:satOff val="0"/>
            <a:lumOff val="0"/>
            <a:alphaOff val="-5714"/>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altLang="es-ES" sz="1900" kern="1200"/>
            <a:t>The length of business relationships between the parties (most important factor) </a:t>
          </a:r>
          <a:endParaRPr lang="en-GB" altLang="es-ES" sz="1900" kern="1200" dirty="0"/>
        </a:p>
      </dsp:txBody>
      <dsp:txXfrm>
        <a:off x="2613526" y="574342"/>
        <a:ext cx="2373213" cy="1423927"/>
      </dsp:txXfrm>
    </dsp:sp>
    <dsp:sp modelId="{F5A48817-8096-473D-9E84-B8C1457C2684}">
      <dsp:nvSpPr>
        <dsp:cNvPr id="0" name=""/>
        <dsp:cNvSpPr/>
      </dsp:nvSpPr>
      <dsp:spPr>
        <a:xfrm>
          <a:off x="5224060" y="574342"/>
          <a:ext cx="2373213" cy="1423927"/>
        </a:xfrm>
        <a:prstGeom prst="rect">
          <a:avLst/>
        </a:prstGeom>
        <a:solidFill>
          <a:schemeClr val="accent6">
            <a:alpha val="90000"/>
            <a:hueOff val="0"/>
            <a:satOff val="0"/>
            <a:lumOff val="0"/>
            <a:alphaOff val="-11429"/>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altLang="es-ES" sz="1900" kern="1200"/>
            <a:t>Nature of merchandise</a:t>
          </a:r>
          <a:endParaRPr lang="en-GB" altLang="es-ES" sz="1900" kern="1200" dirty="0"/>
        </a:p>
      </dsp:txBody>
      <dsp:txXfrm>
        <a:off x="5224060" y="574342"/>
        <a:ext cx="2373213" cy="1423927"/>
      </dsp:txXfrm>
    </dsp:sp>
    <dsp:sp modelId="{360EBE7B-6CD9-4649-AA6F-5DC736A02AA2}">
      <dsp:nvSpPr>
        <dsp:cNvPr id="0" name=""/>
        <dsp:cNvSpPr/>
      </dsp:nvSpPr>
      <dsp:spPr>
        <a:xfrm>
          <a:off x="7834595" y="574342"/>
          <a:ext cx="2373213" cy="1423927"/>
        </a:xfrm>
        <a:prstGeom prst="rect">
          <a:avLst/>
        </a:prstGeom>
        <a:solidFill>
          <a:schemeClr val="accent6">
            <a:alpha val="90000"/>
            <a:hueOff val="0"/>
            <a:satOff val="0"/>
            <a:lumOff val="0"/>
            <a:alphaOff val="-1714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altLang="es-ES" sz="1900" kern="1200"/>
            <a:t>Industry norms</a:t>
          </a:r>
          <a:endParaRPr lang="en-GB" altLang="es-ES" sz="1900" kern="1200" dirty="0"/>
        </a:p>
      </dsp:txBody>
      <dsp:txXfrm>
        <a:off x="7834595" y="574342"/>
        <a:ext cx="2373213" cy="1423927"/>
      </dsp:txXfrm>
    </dsp:sp>
    <dsp:sp modelId="{3ADDC4FE-71B0-4E96-BF96-49C45729D751}">
      <dsp:nvSpPr>
        <dsp:cNvPr id="0" name=""/>
        <dsp:cNvSpPr/>
      </dsp:nvSpPr>
      <dsp:spPr>
        <a:xfrm>
          <a:off x="2991" y="2235591"/>
          <a:ext cx="2373213" cy="1423927"/>
        </a:xfrm>
        <a:prstGeom prst="rect">
          <a:avLst/>
        </a:prstGeom>
        <a:solidFill>
          <a:schemeClr val="accent6">
            <a:alpha val="90000"/>
            <a:hueOff val="0"/>
            <a:satOff val="0"/>
            <a:lumOff val="0"/>
            <a:alphaOff val="-2285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altLang="es-ES" sz="1900" kern="1200"/>
            <a:t>Distance between seller and buyer</a:t>
          </a:r>
          <a:endParaRPr lang="en-GB" altLang="es-ES" sz="1900" kern="1200" dirty="0"/>
        </a:p>
      </dsp:txBody>
      <dsp:txXfrm>
        <a:off x="2991" y="2235591"/>
        <a:ext cx="2373213" cy="1423927"/>
      </dsp:txXfrm>
    </dsp:sp>
    <dsp:sp modelId="{59F64B50-DD0D-495B-BC87-A379BF5450E3}">
      <dsp:nvSpPr>
        <dsp:cNvPr id="0" name=""/>
        <dsp:cNvSpPr/>
      </dsp:nvSpPr>
      <dsp:spPr>
        <a:xfrm>
          <a:off x="2613526" y="2235591"/>
          <a:ext cx="2373213" cy="1423927"/>
        </a:xfrm>
        <a:prstGeom prst="rect">
          <a:avLst/>
        </a:prstGeom>
        <a:solidFill>
          <a:schemeClr val="accent6">
            <a:alpha val="90000"/>
            <a:hueOff val="0"/>
            <a:satOff val="0"/>
            <a:lumOff val="0"/>
            <a:alphaOff val="-28571"/>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altLang="es-ES" sz="1900" kern="1200"/>
            <a:t>Currency fluctuations</a:t>
          </a:r>
          <a:endParaRPr lang="en-GB" altLang="es-ES" sz="1900" kern="1200" dirty="0"/>
        </a:p>
      </dsp:txBody>
      <dsp:txXfrm>
        <a:off x="2613526" y="2235591"/>
        <a:ext cx="2373213" cy="1423927"/>
      </dsp:txXfrm>
    </dsp:sp>
    <dsp:sp modelId="{93F8C950-EE29-47A5-9189-DF17CA0FB58F}">
      <dsp:nvSpPr>
        <dsp:cNvPr id="0" name=""/>
        <dsp:cNvSpPr/>
      </dsp:nvSpPr>
      <dsp:spPr>
        <a:xfrm>
          <a:off x="5224060" y="2235591"/>
          <a:ext cx="2373213" cy="1423927"/>
        </a:xfrm>
        <a:prstGeom prst="rect">
          <a:avLst/>
        </a:prstGeom>
        <a:solidFill>
          <a:schemeClr val="accent6">
            <a:alpha val="90000"/>
            <a:hueOff val="0"/>
            <a:satOff val="0"/>
            <a:lumOff val="0"/>
            <a:alphaOff val="-34286"/>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altLang="es-ES" sz="1900" kern="1200"/>
            <a:t>Political and economic stability (</a:t>
          </a:r>
          <a:r>
            <a:rPr lang="en-GB" altLang="fi-FI" sz="1900" kern="1200"/>
            <a:t>country risks)</a:t>
          </a:r>
          <a:endParaRPr lang="en-GB" altLang="es-ES" sz="1900" kern="1200" dirty="0"/>
        </a:p>
      </dsp:txBody>
      <dsp:txXfrm>
        <a:off x="5224060" y="2235591"/>
        <a:ext cx="2373213" cy="1423927"/>
      </dsp:txXfrm>
    </dsp:sp>
    <dsp:sp modelId="{93CAE6C0-D8CA-41BE-B4EF-DC4702D5017C}">
      <dsp:nvSpPr>
        <dsp:cNvPr id="0" name=""/>
        <dsp:cNvSpPr/>
      </dsp:nvSpPr>
      <dsp:spPr>
        <a:xfrm>
          <a:off x="7834595" y="2235591"/>
          <a:ext cx="2373213" cy="1423927"/>
        </a:xfrm>
        <a:prstGeom prst="rect">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altLang="fi-FI" sz="1900" kern="1200" dirty="0"/>
            <a:t>The value of the goods</a:t>
          </a:r>
        </a:p>
      </dsp:txBody>
      <dsp:txXfrm>
        <a:off x="7834595" y="2235591"/>
        <a:ext cx="2373213" cy="14239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D128AB-0DB1-44A7-BBF4-1E91295FAE92}">
      <dsp:nvSpPr>
        <dsp:cNvPr id="0" name=""/>
        <dsp:cNvSpPr/>
      </dsp:nvSpPr>
      <dsp:spPr>
        <a:xfrm>
          <a:off x="761" y="460186"/>
          <a:ext cx="3275855" cy="3931027"/>
        </a:xfrm>
        <a:prstGeom prst="roundRect">
          <a:avLst>
            <a:gd name="adj" fmla="val 5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6873" rIns="164465" bIns="0" numCol="1" spcCol="1270" anchor="t" anchorCtr="0">
          <a:noAutofit/>
        </a:bodyPr>
        <a:lstStyle/>
        <a:p>
          <a:pPr marL="0" lvl="0" indent="0" algn="r" defTabSz="1644650">
            <a:lnSpc>
              <a:spcPct val="90000"/>
            </a:lnSpc>
            <a:spcBef>
              <a:spcPct val="0"/>
            </a:spcBef>
            <a:spcAft>
              <a:spcPct val="35000"/>
            </a:spcAft>
            <a:buNone/>
          </a:pPr>
          <a:r>
            <a:rPr lang="en-GB" altLang="es-ES" sz="3700" kern="1200" dirty="0"/>
            <a:t>HOW:</a:t>
          </a:r>
          <a:endParaRPr lang="de-DE" sz="3700" kern="1200" dirty="0"/>
        </a:p>
      </dsp:txBody>
      <dsp:txXfrm rot="16200000">
        <a:off x="-1283374" y="1744321"/>
        <a:ext cx="3223442" cy="655171"/>
      </dsp:txXfrm>
    </dsp:sp>
    <dsp:sp modelId="{549B1C7F-C3D4-40BD-AF54-D614508D45ED}">
      <dsp:nvSpPr>
        <dsp:cNvPr id="0" name=""/>
        <dsp:cNvSpPr/>
      </dsp:nvSpPr>
      <dsp:spPr>
        <a:xfrm>
          <a:off x="655932" y="460186"/>
          <a:ext cx="2440512" cy="393102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9154" rIns="0" bIns="0" numCol="1" spcCol="1270" anchor="t" anchorCtr="0">
          <a:noAutofit/>
        </a:bodyPr>
        <a:lstStyle/>
        <a:p>
          <a:pPr marL="0" lvl="0" indent="0" algn="l" defTabSz="1155700">
            <a:lnSpc>
              <a:spcPct val="90000"/>
            </a:lnSpc>
            <a:spcBef>
              <a:spcPct val="0"/>
            </a:spcBef>
            <a:spcAft>
              <a:spcPct val="35000"/>
            </a:spcAft>
            <a:buNone/>
          </a:pPr>
          <a:r>
            <a:rPr lang="en-GB" altLang="es-ES" sz="2600" kern="1200"/>
            <a:t>Bank draft, wire payment to the bank account</a:t>
          </a:r>
          <a:endParaRPr lang="de-DE" sz="2600" kern="1200" dirty="0"/>
        </a:p>
      </dsp:txBody>
      <dsp:txXfrm>
        <a:off x="655932" y="460186"/>
        <a:ext cx="2440512" cy="3931027"/>
      </dsp:txXfrm>
    </dsp:sp>
    <dsp:sp modelId="{A118508A-FD7E-49E3-B4A1-21EA443DAFE3}">
      <dsp:nvSpPr>
        <dsp:cNvPr id="0" name=""/>
        <dsp:cNvSpPr/>
      </dsp:nvSpPr>
      <dsp:spPr>
        <a:xfrm>
          <a:off x="3391272" y="460186"/>
          <a:ext cx="3275855" cy="3931027"/>
        </a:xfrm>
        <a:prstGeom prst="roundRect">
          <a:avLst>
            <a:gd name="adj" fmla="val 5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6873" rIns="164465" bIns="0" numCol="1" spcCol="1270" anchor="t" anchorCtr="0">
          <a:noAutofit/>
        </a:bodyPr>
        <a:lstStyle/>
        <a:p>
          <a:pPr marL="0" lvl="0" indent="0" algn="r" defTabSz="1644650">
            <a:lnSpc>
              <a:spcPct val="90000"/>
            </a:lnSpc>
            <a:spcBef>
              <a:spcPct val="0"/>
            </a:spcBef>
            <a:spcAft>
              <a:spcPct val="35000"/>
            </a:spcAft>
            <a:buNone/>
          </a:pPr>
          <a:r>
            <a:rPr lang="en-GB" altLang="es-ES" sz="3700" kern="1200" dirty="0"/>
            <a:t>WHEN:</a:t>
          </a:r>
        </a:p>
      </dsp:txBody>
      <dsp:txXfrm rot="16200000">
        <a:off x="2107136" y="1744321"/>
        <a:ext cx="3223442" cy="655171"/>
      </dsp:txXfrm>
    </dsp:sp>
    <dsp:sp modelId="{7A2A5AA6-14FD-47FC-836E-9621675D7252}">
      <dsp:nvSpPr>
        <dsp:cNvPr id="0" name=""/>
        <dsp:cNvSpPr/>
      </dsp:nvSpPr>
      <dsp:spPr>
        <a:xfrm rot="5400000">
          <a:off x="3118640" y="3586287"/>
          <a:ext cx="578021" cy="491378"/>
        </a:xfrm>
        <a:prstGeom prst="flowChartExtra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82B262-AA0C-4CBA-ABFA-D3FC712F4DD5}">
      <dsp:nvSpPr>
        <dsp:cNvPr id="0" name=""/>
        <dsp:cNvSpPr/>
      </dsp:nvSpPr>
      <dsp:spPr>
        <a:xfrm>
          <a:off x="4046443" y="460186"/>
          <a:ext cx="2440512" cy="393102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9154" rIns="0" bIns="0" numCol="1" spcCol="1270" anchor="t" anchorCtr="0">
          <a:noAutofit/>
        </a:bodyPr>
        <a:lstStyle/>
        <a:p>
          <a:pPr marL="0" lvl="0" indent="0" algn="l" defTabSz="1155700">
            <a:lnSpc>
              <a:spcPct val="90000"/>
            </a:lnSpc>
            <a:spcBef>
              <a:spcPct val="0"/>
            </a:spcBef>
            <a:spcAft>
              <a:spcPct val="35000"/>
            </a:spcAft>
            <a:buNone/>
          </a:pPr>
          <a:r>
            <a:rPr lang="en-GB" altLang="es-ES" sz="2600" kern="1200"/>
            <a:t>Unique, high-demand products, orders from unknown buyers in unstable countries</a:t>
          </a:r>
          <a:endParaRPr lang="en-GB" altLang="es-ES" sz="2600" kern="1200" dirty="0"/>
        </a:p>
      </dsp:txBody>
      <dsp:txXfrm>
        <a:off x="4046443" y="460186"/>
        <a:ext cx="2440512" cy="3931027"/>
      </dsp:txXfrm>
    </dsp:sp>
    <dsp:sp modelId="{AE7684FB-2749-4B4F-AD39-46155651B73E}">
      <dsp:nvSpPr>
        <dsp:cNvPr id="0" name=""/>
        <dsp:cNvSpPr/>
      </dsp:nvSpPr>
      <dsp:spPr>
        <a:xfrm>
          <a:off x="6781782" y="460186"/>
          <a:ext cx="3275855" cy="3931027"/>
        </a:xfrm>
        <a:prstGeom prst="roundRect">
          <a:avLst>
            <a:gd name="adj" fmla="val 5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6873" rIns="164465" bIns="0" numCol="1" spcCol="1270" anchor="t" anchorCtr="0">
          <a:noAutofit/>
        </a:bodyPr>
        <a:lstStyle/>
        <a:p>
          <a:pPr marL="0" lvl="0" indent="0" algn="r" defTabSz="1644650">
            <a:lnSpc>
              <a:spcPct val="90000"/>
            </a:lnSpc>
            <a:spcBef>
              <a:spcPct val="0"/>
            </a:spcBef>
            <a:spcAft>
              <a:spcPct val="35000"/>
            </a:spcAft>
            <a:buNone/>
          </a:pPr>
          <a:r>
            <a:rPr lang="en-GB" altLang="es-ES" sz="3700" kern="1200" dirty="0"/>
            <a:t>WHAT:</a:t>
          </a:r>
        </a:p>
      </dsp:txBody>
      <dsp:txXfrm rot="16200000">
        <a:off x="5497647" y="1744321"/>
        <a:ext cx="3223442" cy="655171"/>
      </dsp:txXfrm>
    </dsp:sp>
    <dsp:sp modelId="{F537945A-2AB7-4814-8C91-3337C175EC6C}">
      <dsp:nvSpPr>
        <dsp:cNvPr id="0" name=""/>
        <dsp:cNvSpPr/>
      </dsp:nvSpPr>
      <dsp:spPr>
        <a:xfrm rot="5400000">
          <a:off x="6509151" y="3586287"/>
          <a:ext cx="578021" cy="491378"/>
        </a:xfrm>
        <a:prstGeom prst="flowChartExtract">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89DA5F-AF44-4E80-A10D-9A140F03C5CF}">
      <dsp:nvSpPr>
        <dsp:cNvPr id="0" name=""/>
        <dsp:cNvSpPr/>
      </dsp:nvSpPr>
      <dsp:spPr>
        <a:xfrm>
          <a:off x="7436954" y="460186"/>
          <a:ext cx="2440512" cy="393102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9154" rIns="0" bIns="0" numCol="1" spcCol="1270" anchor="t" anchorCtr="0">
          <a:noAutofit/>
        </a:bodyPr>
        <a:lstStyle/>
        <a:p>
          <a:pPr marL="0" lvl="0" indent="0" algn="l" defTabSz="1155700">
            <a:lnSpc>
              <a:spcPct val="90000"/>
            </a:lnSpc>
            <a:spcBef>
              <a:spcPct val="0"/>
            </a:spcBef>
            <a:spcAft>
              <a:spcPct val="35000"/>
            </a:spcAft>
            <a:buNone/>
          </a:pPr>
          <a:r>
            <a:rPr lang="en-GB" altLang="es-ES" sz="2600" kern="1200"/>
            <a:t>Small </a:t>
          </a:r>
          <a:r>
            <a:rPr lang="en-GB" altLang="es-ES" sz="2600" kern="1200" dirty="0"/>
            <a:t>sample orders, small buyer-large seller, large order, new relationship, small transaction, avoid costs of documentary payments</a:t>
          </a:r>
        </a:p>
      </dsp:txBody>
      <dsp:txXfrm>
        <a:off x="7436954" y="460186"/>
        <a:ext cx="2440512" cy="39310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91EB5-B4AC-49BF-BCF5-23B03128A16C}">
      <dsp:nvSpPr>
        <dsp:cNvPr id="0" name=""/>
        <dsp:cNvSpPr/>
      </dsp:nvSpPr>
      <dsp:spPr>
        <a:xfrm rot="10800000">
          <a:off x="1983253" y="3129"/>
          <a:ext cx="6992874" cy="887561"/>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76200" rIns="142240" bIns="76200" numCol="1" spcCol="1270" anchor="ctr" anchorCtr="0">
          <a:noAutofit/>
        </a:bodyPr>
        <a:lstStyle/>
        <a:p>
          <a:pPr marL="0" lvl="0" indent="0" algn="ctr" defTabSz="889000">
            <a:lnSpc>
              <a:spcPct val="90000"/>
            </a:lnSpc>
            <a:spcBef>
              <a:spcPct val="0"/>
            </a:spcBef>
            <a:spcAft>
              <a:spcPct val="35000"/>
            </a:spcAft>
            <a:buNone/>
          </a:pPr>
          <a:r>
            <a:rPr lang="en-GB" sz="2000" kern="1200" noProof="0" dirty="0"/>
            <a:t>International business is subject to different laws companies need to be aware of</a:t>
          </a:r>
        </a:p>
      </dsp:txBody>
      <dsp:txXfrm rot="10800000">
        <a:off x="2205143" y="3129"/>
        <a:ext cx="6770984" cy="887561"/>
      </dsp:txXfrm>
    </dsp:sp>
    <dsp:sp modelId="{7A7B9945-0AE7-4953-800E-482518E439DE}">
      <dsp:nvSpPr>
        <dsp:cNvPr id="0" name=""/>
        <dsp:cNvSpPr/>
      </dsp:nvSpPr>
      <dsp:spPr>
        <a:xfrm>
          <a:off x="1539472" y="3129"/>
          <a:ext cx="887561" cy="887561"/>
        </a:xfrm>
        <a:prstGeom prst="ellipse">
          <a:avLst/>
        </a:prstGeom>
        <a:blipFill>
          <a:blip xmlns:r="http://schemas.openxmlformats.org/officeDocument/2006/relationships" r:embed="rId1"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694D2E-FB6C-48D8-934E-F46ED26F7E25}">
      <dsp:nvSpPr>
        <dsp:cNvPr id="0" name=""/>
        <dsp:cNvSpPr/>
      </dsp:nvSpPr>
      <dsp:spPr>
        <a:xfrm rot="10800000">
          <a:off x="1983253" y="1155635"/>
          <a:ext cx="6992874" cy="887561"/>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76200" rIns="142240" bIns="76200" numCol="1" spcCol="1270" anchor="ctr" anchorCtr="0">
          <a:noAutofit/>
        </a:bodyPr>
        <a:lstStyle/>
        <a:p>
          <a:pPr marL="0" lvl="0" indent="0" algn="ctr" defTabSz="889000">
            <a:lnSpc>
              <a:spcPct val="90000"/>
            </a:lnSpc>
            <a:spcBef>
              <a:spcPct val="0"/>
            </a:spcBef>
            <a:spcAft>
              <a:spcPct val="35000"/>
            </a:spcAft>
            <a:buNone/>
          </a:pPr>
          <a:r>
            <a:rPr lang="en-GB" altLang="es-ES" sz="2000" kern="1200" noProof="0" dirty="0"/>
            <a:t>There are four commonly used terms of payment – each of them differs in the risk level for buyer and seller</a:t>
          </a:r>
          <a:endParaRPr lang="en-GB" sz="2000" kern="1200" noProof="0" dirty="0"/>
        </a:p>
      </dsp:txBody>
      <dsp:txXfrm rot="10800000">
        <a:off x="2205143" y="1155635"/>
        <a:ext cx="6770984" cy="887561"/>
      </dsp:txXfrm>
    </dsp:sp>
    <dsp:sp modelId="{A01CBD2F-4CA8-4355-9DDB-CC9C0FA8E6AE}">
      <dsp:nvSpPr>
        <dsp:cNvPr id="0" name=""/>
        <dsp:cNvSpPr/>
      </dsp:nvSpPr>
      <dsp:spPr>
        <a:xfrm>
          <a:off x="1539472" y="1155635"/>
          <a:ext cx="887561" cy="887561"/>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8ECB5B-37D2-4B74-A4CF-4203DF6CFC46}">
      <dsp:nvSpPr>
        <dsp:cNvPr id="0" name=""/>
        <dsp:cNvSpPr/>
      </dsp:nvSpPr>
      <dsp:spPr>
        <a:xfrm rot="10800000">
          <a:off x="1983253" y="2308140"/>
          <a:ext cx="6992874" cy="887561"/>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68580" rIns="128016" bIns="68580" numCol="1" spcCol="1270" anchor="ctr" anchorCtr="0">
          <a:noAutofit/>
        </a:bodyPr>
        <a:lstStyle/>
        <a:p>
          <a:pPr marL="0" lvl="0" indent="0" algn="ctr" defTabSz="800100">
            <a:lnSpc>
              <a:spcPct val="90000"/>
            </a:lnSpc>
            <a:spcBef>
              <a:spcPct val="0"/>
            </a:spcBef>
            <a:spcAft>
              <a:spcPct val="35000"/>
            </a:spcAft>
            <a:buNone/>
          </a:pPr>
          <a:r>
            <a:rPr lang="en-GB" sz="1800" b="0" i="0" kern="1200" noProof="0" dirty="0"/>
            <a:t>Intellectual property (IP) refers to creations of the mind, such as inventions; literary and artistic works; designs; and symbols, names and images used in commerce</a:t>
          </a:r>
          <a:endParaRPr lang="en-GB" sz="1800" kern="1200" noProof="0" dirty="0"/>
        </a:p>
      </dsp:txBody>
      <dsp:txXfrm rot="10800000">
        <a:off x="2205143" y="2308140"/>
        <a:ext cx="6770984" cy="887561"/>
      </dsp:txXfrm>
    </dsp:sp>
    <dsp:sp modelId="{9B57439F-4F8A-4427-99ED-BDFD8CB86656}">
      <dsp:nvSpPr>
        <dsp:cNvPr id="0" name=""/>
        <dsp:cNvSpPr/>
      </dsp:nvSpPr>
      <dsp:spPr>
        <a:xfrm>
          <a:off x="1539472" y="2308140"/>
          <a:ext cx="887561" cy="887561"/>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AE430A-B813-4424-A74D-11901F14B561}">
      <dsp:nvSpPr>
        <dsp:cNvPr id="0" name=""/>
        <dsp:cNvSpPr/>
      </dsp:nvSpPr>
      <dsp:spPr>
        <a:xfrm rot="10800000">
          <a:off x="1983253" y="3460646"/>
          <a:ext cx="6992874" cy="887561"/>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76200" rIns="142240" bIns="76200" numCol="1" spcCol="1270" anchor="ctr" anchorCtr="0">
          <a:noAutofit/>
        </a:bodyPr>
        <a:lstStyle/>
        <a:p>
          <a:pPr marL="0" lvl="0" indent="0" algn="ctr" defTabSz="889000">
            <a:lnSpc>
              <a:spcPct val="90000"/>
            </a:lnSpc>
            <a:spcBef>
              <a:spcPct val="0"/>
            </a:spcBef>
            <a:spcAft>
              <a:spcPct val="35000"/>
            </a:spcAft>
            <a:buNone/>
          </a:pPr>
          <a:r>
            <a:rPr lang="en-GB" altLang="fr-FR" sz="2000" kern="1200" noProof="0" dirty="0"/>
            <a:t>Some countries are less inclined to protect IPRs for different economic, political, or cultural reasons</a:t>
          </a:r>
          <a:endParaRPr lang="en-GB" sz="2000" kern="1200" noProof="0" dirty="0"/>
        </a:p>
      </dsp:txBody>
      <dsp:txXfrm rot="10800000">
        <a:off x="2205143" y="3460646"/>
        <a:ext cx="6770984" cy="887561"/>
      </dsp:txXfrm>
    </dsp:sp>
    <dsp:sp modelId="{15ADA6D9-E129-4B10-A546-B63A62472018}">
      <dsp:nvSpPr>
        <dsp:cNvPr id="0" name=""/>
        <dsp:cNvSpPr/>
      </dsp:nvSpPr>
      <dsp:spPr>
        <a:xfrm>
          <a:off x="1539472" y="3460646"/>
          <a:ext cx="887561" cy="887561"/>
        </a:xfrm>
        <a:prstGeom prst="ellipse">
          <a:avLst/>
        </a:prstGeom>
        <a:blipFill>
          <a:blip xmlns:r="http://schemas.openxmlformats.org/officeDocument/2006/relationships" r:embed="rId7"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alibri" panose="020F0502020204030204" pitchFamily="34" charset="0"/>
              </a:defRPr>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alibri" panose="020F0502020204030204" pitchFamily="34" charset="0"/>
              </a:defRPr>
            </a:lvl1pPr>
          </a:lstStyle>
          <a:p>
            <a:fld id="{BBE837B9-D62A-45E2-9634-A934C469CCB7}" type="datetimeFigureOut">
              <a:rPr lang="de-DE" smtClean="0"/>
              <a:pPr/>
              <a:t>27.09.2019</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alibri" panose="020F0502020204030204" pitchFamily="34" charset="0"/>
              </a:defRPr>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alibri" panose="020F0502020204030204" pitchFamily="34" charset="0"/>
              </a:defRPr>
            </a:lvl1pPr>
          </a:lstStyle>
          <a:p>
            <a:fld id="{2ECC2970-099A-4D25-AAAF-F1B9661A79F1}" type="slidenum">
              <a:rPr lang="de-DE" smtClean="0"/>
              <a:pPr/>
              <a:t>‹Nr.›</a:t>
            </a:fld>
            <a:endParaRPr lang="de-DE" dirty="0"/>
          </a:p>
        </p:txBody>
      </p:sp>
    </p:spTree>
    <p:extLst>
      <p:ext uri="{BB962C8B-B14F-4D97-AF65-F5344CB8AC3E}">
        <p14:creationId xmlns:p14="http://schemas.microsoft.com/office/powerpoint/2010/main" val="3679708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alibri" panose="020F0502020204030204" pitchFamily="34" charset="0"/>
        <a:ea typeface="+mn-ea"/>
        <a:cs typeface="+mn-cs"/>
      </a:defRPr>
    </a:lvl1pPr>
    <a:lvl2pPr marL="457200" algn="l" defTabSz="914400" rtl="0" eaLnBrk="1" latinLnBrk="0" hangingPunct="1">
      <a:defRPr sz="1200" b="0" i="0" kern="1200">
        <a:solidFill>
          <a:schemeClr val="tx1"/>
        </a:solidFill>
        <a:latin typeface="Calibri" panose="020F0502020204030204" pitchFamily="34" charset="0"/>
        <a:ea typeface="+mn-ea"/>
        <a:cs typeface="+mn-cs"/>
      </a:defRPr>
    </a:lvl2pPr>
    <a:lvl3pPr marL="914400" algn="l" defTabSz="914400" rtl="0" eaLnBrk="1" latinLnBrk="0" hangingPunct="1">
      <a:defRPr sz="1200" b="0" i="0" kern="1200">
        <a:solidFill>
          <a:schemeClr val="tx1"/>
        </a:solidFill>
        <a:latin typeface="Calibri" panose="020F0502020204030204" pitchFamily="34" charset="0"/>
        <a:ea typeface="+mn-ea"/>
        <a:cs typeface="+mn-cs"/>
      </a:defRPr>
    </a:lvl3pPr>
    <a:lvl4pPr marL="1371600" algn="l" defTabSz="914400" rtl="0" eaLnBrk="1" latinLnBrk="0" hangingPunct="1">
      <a:defRPr sz="1200" b="0" i="0" kern="1200">
        <a:solidFill>
          <a:schemeClr val="tx1"/>
        </a:solidFill>
        <a:latin typeface="Calibri" panose="020F0502020204030204" pitchFamily="34" charset="0"/>
        <a:ea typeface="+mn-ea"/>
        <a:cs typeface="+mn-cs"/>
      </a:defRPr>
    </a:lvl4pPr>
    <a:lvl5pPr marL="1828800" algn="l" defTabSz="914400" rtl="0" eaLnBrk="1" latinLnBrk="0" hangingPunct="1">
      <a:defRPr sz="1200" b="0" i="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800" dirty="0"/>
              <a:t>The </a:t>
            </a:r>
            <a:r>
              <a:rPr lang="de-DE" sz="800" dirty="0" err="1"/>
              <a:t>introduction</a:t>
            </a:r>
            <a:r>
              <a:rPr lang="de-DE" sz="800" dirty="0"/>
              <a:t> </a:t>
            </a:r>
            <a:r>
              <a:rPr lang="de-DE" sz="800" dirty="0" err="1"/>
              <a:t>should</a:t>
            </a:r>
            <a:r>
              <a:rPr lang="de-DE" sz="800" dirty="0"/>
              <a:t> </a:t>
            </a:r>
            <a:r>
              <a:rPr lang="de-DE" sz="800" dirty="0" err="1"/>
              <a:t>be</a:t>
            </a:r>
            <a:r>
              <a:rPr lang="de-DE" sz="800" dirty="0"/>
              <a:t> </a:t>
            </a:r>
            <a:r>
              <a:rPr lang="de-DE" sz="800" dirty="0" err="1"/>
              <a:t>used</a:t>
            </a:r>
            <a:r>
              <a:rPr lang="de-DE" sz="800" dirty="0"/>
              <a:t> </a:t>
            </a:r>
            <a:r>
              <a:rPr lang="de-DE" sz="800" dirty="0" err="1"/>
              <a:t>to</a:t>
            </a:r>
            <a:r>
              <a:rPr lang="de-DE" sz="800" dirty="0"/>
              <a:t> </a:t>
            </a:r>
            <a:r>
              <a:rPr lang="de-DE" sz="800" dirty="0" err="1"/>
              <a:t>explain</a:t>
            </a:r>
            <a:r>
              <a:rPr lang="de-DE" sz="800" dirty="0"/>
              <a:t> </a:t>
            </a:r>
            <a:r>
              <a:rPr lang="de-DE" sz="800" dirty="0" err="1"/>
              <a:t>the</a:t>
            </a:r>
            <a:r>
              <a:rPr lang="de-DE" sz="800" dirty="0"/>
              <a:t> </a:t>
            </a:r>
            <a:r>
              <a:rPr lang="de-DE" sz="800" dirty="0" err="1"/>
              <a:t>impact</a:t>
            </a:r>
            <a:r>
              <a:rPr lang="de-DE" sz="800" dirty="0"/>
              <a:t> a legal </a:t>
            </a:r>
            <a:r>
              <a:rPr lang="de-DE" sz="800" dirty="0" err="1"/>
              <a:t>system</a:t>
            </a:r>
            <a:r>
              <a:rPr lang="de-DE" sz="800" dirty="0"/>
              <a:t> </a:t>
            </a:r>
            <a:r>
              <a:rPr lang="de-DE" sz="800" dirty="0" err="1"/>
              <a:t>has</a:t>
            </a:r>
            <a:r>
              <a:rPr lang="de-DE" sz="800" dirty="0"/>
              <a:t> on </a:t>
            </a:r>
            <a:r>
              <a:rPr lang="de-DE" sz="800" dirty="0" err="1"/>
              <a:t>businesses</a:t>
            </a:r>
            <a:r>
              <a:rPr lang="de-DE" sz="800" dirty="0"/>
              <a:t> </a:t>
            </a:r>
            <a:r>
              <a:rPr lang="de-DE" sz="800" dirty="0" err="1"/>
              <a:t>every</a:t>
            </a:r>
            <a:r>
              <a:rPr lang="de-DE" sz="800" dirty="0"/>
              <a:t> </a:t>
            </a:r>
            <a:r>
              <a:rPr lang="de-DE" sz="800" dirty="0" err="1"/>
              <a:t>day</a:t>
            </a:r>
            <a:endParaRPr lang="de-DE" sz="800" dirty="0"/>
          </a:p>
          <a:p>
            <a:endParaRPr lang="de-DE"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800" dirty="0" err="1"/>
              <a:t>We</a:t>
            </a:r>
            <a:r>
              <a:rPr lang="de-DE" sz="800" dirty="0"/>
              <a:t> </a:t>
            </a:r>
            <a:r>
              <a:rPr lang="de-DE" sz="800" dirty="0" err="1"/>
              <a:t>recommend</a:t>
            </a:r>
            <a:r>
              <a:rPr lang="de-DE" sz="800" dirty="0"/>
              <a:t> a </a:t>
            </a:r>
            <a:r>
              <a:rPr lang="de-DE" sz="800" dirty="0" err="1"/>
              <a:t>short</a:t>
            </a:r>
            <a:r>
              <a:rPr lang="de-DE" sz="800" dirty="0"/>
              <a:t> </a:t>
            </a:r>
            <a:r>
              <a:rPr lang="en-GB" sz="1200" b="0" i="0" kern="1200" dirty="0">
                <a:solidFill>
                  <a:schemeClr val="tx1"/>
                </a:solidFill>
                <a:effectLst/>
                <a:latin typeface="Calibri" panose="020F0502020204030204" pitchFamily="34" charset="0"/>
                <a:ea typeface="+mn-ea"/>
                <a:cs typeface="+mn-cs"/>
              </a:rPr>
              <a:t>class discussion on what legal issues are actual, what is in the newspaper. Let students find examples of all legal issues on the overview slide.</a:t>
            </a:r>
            <a:endParaRPr lang="de-DE" sz="1200" b="0" i="0" kern="1200" dirty="0">
              <a:solidFill>
                <a:schemeClr val="tx1"/>
              </a:solidFill>
              <a:effectLst/>
              <a:latin typeface="Calibri" panose="020F0502020204030204" pitchFamily="34" charset="0"/>
              <a:ea typeface="+mn-ea"/>
              <a:cs typeface="+mn-cs"/>
            </a:endParaRPr>
          </a:p>
          <a:p>
            <a:endParaRPr lang="de-DE" sz="800" dirty="0"/>
          </a:p>
        </p:txBody>
      </p:sp>
      <p:sp>
        <p:nvSpPr>
          <p:cNvPr id="4" name="Foliennummernplatzhalter 3"/>
          <p:cNvSpPr>
            <a:spLocks noGrp="1"/>
          </p:cNvSpPr>
          <p:nvPr>
            <p:ph type="sldNum" sz="quarter" idx="10"/>
          </p:nvPr>
        </p:nvSpPr>
        <p:spPr/>
        <p:txBody>
          <a:bodyPr/>
          <a:lstStyle/>
          <a:p>
            <a:fld id="{2ECC2970-099A-4D25-AAAF-F1B9661A79F1}" type="slidenum">
              <a:rPr lang="de-DE" smtClean="0"/>
              <a:t>5</a:t>
            </a:fld>
            <a:endParaRPr lang="de-DE" dirty="0"/>
          </a:p>
        </p:txBody>
      </p:sp>
    </p:spTree>
    <p:extLst>
      <p:ext uri="{BB962C8B-B14F-4D97-AF65-F5344CB8AC3E}">
        <p14:creationId xmlns:p14="http://schemas.microsoft.com/office/powerpoint/2010/main" val="4112443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altLang="es-ES" dirty="0"/>
              <a:t>Not very common</a:t>
            </a:r>
          </a:p>
          <a:p>
            <a:r>
              <a:rPr lang="en-GB" altLang="es-ES" dirty="0"/>
              <a:t>Provides the greatest security for sellers but not for buyers</a:t>
            </a:r>
          </a:p>
          <a:p>
            <a:r>
              <a:rPr lang="en-GB" altLang="es-ES" dirty="0"/>
              <a:t>The buyer simply prepays the seller prior to the shipment of goods and risks that the seller will not comply with all the terms of contract. </a:t>
            </a:r>
          </a:p>
          <a:p>
            <a:r>
              <a:rPr lang="en-GB" altLang="es-ES" dirty="0"/>
              <a:t>The buyer has to have a high level of confidence in the ability and willingness of the seller to deliver the goods as ordered. </a:t>
            </a:r>
          </a:p>
          <a:p>
            <a:endParaRPr lang="de-DE" dirty="0"/>
          </a:p>
        </p:txBody>
      </p:sp>
      <p:sp>
        <p:nvSpPr>
          <p:cNvPr id="4" name="Foliennummernplatzhalter 3"/>
          <p:cNvSpPr>
            <a:spLocks noGrp="1"/>
          </p:cNvSpPr>
          <p:nvPr>
            <p:ph type="sldNum" sz="quarter" idx="5"/>
          </p:nvPr>
        </p:nvSpPr>
        <p:spPr/>
        <p:txBody>
          <a:bodyPr/>
          <a:lstStyle/>
          <a:p>
            <a:fld id="{47066143-8669-4D06-B20F-8D5F029030F8}" type="slidenum">
              <a:rPr lang="en-US" smtClean="0"/>
              <a:t>18</a:t>
            </a:fld>
            <a:endParaRPr lang="en-US"/>
          </a:p>
        </p:txBody>
      </p:sp>
    </p:spTree>
    <p:extLst>
      <p:ext uri="{BB962C8B-B14F-4D97-AF65-F5344CB8AC3E}">
        <p14:creationId xmlns:p14="http://schemas.microsoft.com/office/powerpoint/2010/main" val="2708090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The</a:t>
            </a:r>
            <a:r>
              <a:rPr lang="de-DE" baseline="0" dirty="0"/>
              <a:t> </a:t>
            </a:r>
            <a:r>
              <a:rPr lang="de-DE" baseline="0" dirty="0" err="1"/>
              <a:t>figure</a:t>
            </a:r>
            <a:r>
              <a:rPr lang="de-DE" baseline="0" dirty="0"/>
              <a:t> in </a:t>
            </a:r>
            <a:r>
              <a:rPr lang="de-DE" baseline="0" dirty="0" err="1"/>
              <a:t>two</a:t>
            </a:r>
            <a:r>
              <a:rPr lang="de-DE" baseline="0" dirty="0"/>
              <a:t> </a:t>
            </a:r>
            <a:r>
              <a:rPr lang="de-DE" baseline="0" dirty="0" err="1"/>
              <a:t>slides</a:t>
            </a:r>
            <a:r>
              <a:rPr lang="de-DE" baseline="0" dirty="0"/>
              <a:t> </a:t>
            </a:r>
            <a:r>
              <a:rPr lang="de-DE" baseline="0" dirty="0" err="1"/>
              <a:t>describes</a:t>
            </a:r>
            <a:r>
              <a:rPr lang="de-DE" baseline="0" dirty="0"/>
              <a:t> </a:t>
            </a:r>
            <a:r>
              <a:rPr lang="de-DE" baseline="0" dirty="0" err="1"/>
              <a:t>the</a:t>
            </a:r>
            <a:r>
              <a:rPr lang="de-DE" baseline="0" dirty="0"/>
              <a:t> </a:t>
            </a:r>
            <a:r>
              <a:rPr lang="de-DE" baseline="0" dirty="0" err="1"/>
              <a:t>process</a:t>
            </a:r>
            <a:r>
              <a:rPr lang="de-DE" baseline="0" dirty="0"/>
              <a:t> </a:t>
            </a:r>
            <a:r>
              <a:rPr lang="de-DE" baseline="0" dirty="0" err="1"/>
              <a:t>nicely</a:t>
            </a:r>
            <a:r>
              <a:rPr lang="de-DE" baseline="0" dirty="0"/>
              <a:t>.</a:t>
            </a:r>
          </a:p>
          <a:p>
            <a:endParaRPr lang="de-DE" baseline="0" dirty="0"/>
          </a:p>
          <a:p>
            <a:r>
              <a:rPr lang="de-DE" baseline="0" dirty="0" err="1"/>
              <a:t>Students</a:t>
            </a:r>
            <a:r>
              <a:rPr lang="de-DE" baseline="0" dirty="0"/>
              <a:t> </a:t>
            </a:r>
            <a:r>
              <a:rPr lang="de-DE" baseline="0" dirty="0" err="1"/>
              <a:t>are</a:t>
            </a:r>
            <a:r>
              <a:rPr lang="de-DE" baseline="0" dirty="0"/>
              <a:t> </a:t>
            </a:r>
            <a:r>
              <a:rPr lang="de-DE" baseline="0" dirty="0" err="1"/>
              <a:t>usually</a:t>
            </a:r>
            <a:r>
              <a:rPr lang="de-DE" baseline="0" dirty="0"/>
              <a:t> not </a:t>
            </a:r>
            <a:r>
              <a:rPr lang="de-DE" baseline="0" dirty="0" err="1"/>
              <a:t>familiar</a:t>
            </a:r>
            <a:r>
              <a:rPr lang="de-DE" baseline="0" dirty="0"/>
              <a:t> </a:t>
            </a:r>
            <a:r>
              <a:rPr lang="de-DE" baseline="0" dirty="0" err="1"/>
              <a:t>with</a:t>
            </a:r>
            <a:r>
              <a:rPr lang="de-DE" baseline="0" dirty="0"/>
              <a:t> </a:t>
            </a:r>
            <a:r>
              <a:rPr lang="de-DE" baseline="0" dirty="0" err="1"/>
              <a:t>the</a:t>
            </a:r>
            <a:r>
              <a:rPr lang="de-DE" baseline="0" dirty="0"/>
              <a:t> </a:t>
            </a:r>
            <a:r>
              <a:rPr lang="de-DE" baseline="0" dirty="0" err="1"/>
              <a:t>letter</a:t>
            </a:r>
            <a:r>
              <a:rPr lang="de-DE" baseline="0" dirty="0"/>
              <a:t> </a:t>
            </a:r>
            <a:r>
              <a:rPr lang="de-DE" baseline="0" dirty="0" err="1"/>
              <a:t>of</a:t>
            </a:r>
            <a:r>
              <a:rPr lang="de-DE" baseline="0" dirty="0"/>
              <a:t> </a:t>
            </a:r>
            <a:r>
              <a:rPr lang="de-DE" baseline="0" dirty="0" err="1"/>
              <a:t>credit</a:t>
            </a:r>
            <a:r>
              <a:rPr lang="de-DE" baseline="0" dirty="0"/>
              <a:t> </a:t>
            </a:r>
            <a:r>
              <a:rPr lang="de-DE" baseline="0" dirty="0" err="1"/>
              <a:t>and</a:t>
            </a:r>
            <a:r>
              <a:rPr lang="de-DE" baseline="0" dirty="0"/>
              <a:t> </a:t>
            </a:r>
            <a:r>
              <a:rPr lang="de-DE" baseline="0" dirty="0" err="1"/>
              <a:t>have</a:t>
            </a:r>
            <a:r>
              <a:rPr lang="de-DE" baseline="0" dirty="0"/>
              <a:t> </a:t>
            </a:r>
            <a:r>
              <a:rPr lang="de-DE" baseline="0" dirty="0" err="1"/>
              <a:t>problems</a:t>
            </a:r>
            <a:r>
              <a:rPr lang="de-DE" baseline="0" dirty="0"/>
              <a:t> </a:t>
            </a:r>
            <a:r>
              <a:rPr lang="de-DE" baseline="0" dirty="0" err="1"/>
              <a:t>to</a:t>
            </a:r>
            <a:r>
              <a:rPr lang="de-DE" baseline="0" dirty="0"/>
              <a:t> </a:t>
            </a:r>
            <a:r>
              <a:rPr lang="de-DE" baseline="0" dirty="0" err="1"/>
              <a:t>understand</a:t>
            </a:r>
            <a:r>
              <a:rPr lang="de-DE" baseline="0" dirty="0"/>
              <a:t> it. </a:t>
            </a:r>
            <a:r>
              <a:rPr lang="de-DE" baseline="0" dirty="0" err="1"/>
              <a:t>It</a:t>
            </a:r>
            <a:r>
              <a:rPr lang="de-DE" baseline="0" dirty="0"/>
              <a:t> </a:t>
            </a:r>
            <a:r>
              <a:rPr lang="de-DE" baseline="0" dirty="0" err="1"/>
              <a:t>helps</a:t>
            </a:r>
            <a:r>
              <a:rPr lang="de-DE" baseline="0" dirty="0"/>
              <a:t> </a:t>
            </a:r>
            <a:r>
              <a:rPr lang="de-DE" baseline="0" dirty="0" err="1"/>
              <a:t>here</a:t>
            </a:r>
            <a:r>
              <a:rPr lang="de-DE" baseline="0" dirty="0"/>
              <a:t> </a:t>
            </a:r>
            <a:r>
              <a:rPr lang="de-DE" baseline="0" dirty="0" err="1"/>
              <a:t>if</a:t>
            </a:r>
            <a:r>
              <a:rPr lang="de-DE" baseline="0" dirty="0"/>
              <a:t> </a:t>
            </a:r>
            <a:r>
              <a:rPr lang="de-DE" baseline="0" dirty="0" err="1"/>
              <a:t>you</a:t>
            </a:r>
            <a:r>
              <a:rPr lang="de-DE" baseline="0" dirty="0"/>
              <a:t> </a:t>
            </a:r>
            <a:r>
              <a:rPr lang="de-DE" baseline="0" dirty="0" err="1"/>
              <a:t>explain</a:t>
            </a:r>
            <a:r>
              <a:rPr lang="de-DE" baseline="0" dirty="0"/>
              <a:t> </a:t>
            </a:r>
            <a:r>
              <a:rPr lang="de-DE" baseline="0" dirty="0" err="1"/>
              <a:t>the</a:t>
            </a:r>
            <a:r>
              <a:rPr lang="de-DE" baseline="0" dirty="0"/>
              <a:t> </a:t>
            </a:r>
            <a:r>
              <a:rPr lang="de-DE" baseline="0" dirty="0" err="1"/>
              <a:t>similar</a:t>
            </a:r>
            <a:r>
              <a:rPr lang="de-DE" baseline="0" dirty="0"/>
              <a:t> </a:t>
            </a:r>
            <a:r>
              <a:rPr lang="de-DE" baseline="0" dirty="0" err="1"/>
              <a:t>procedures</a:t>
            </a:r>
            <a:r>
              <a:rPr lang="de-DE" baseline="0" dirty="0"/>
              <a:t> at </a:t>
            </a:r>
            <a:r>
              <a:rPr lang="de-DE" baseline="0" dirty="0" err="1"/>
              <a:t>paypal</a:t>
            </a:r>
            <a:r>
              <a:rPr lang="de-DE" baseline="0" dirty="0"/>
              <a:t>, </a:t>
            </a:r>
            <a:r>
              <a:rPr lang="de-DE" baseline="0" dirty="0" err="1"/>
              <a:t>with</a:t>
            </a:r>
            <a:r>
              <a:rPr lang="de-DE" baseline="0" dirty="0"/>
              <a:t> </a:t>
            </a:r>
            <a:r>
              <a:rPr lang="de-DE" baseline="0" dirty="0" err="1"/>
              <a:t>which</a:t>
            </a:r>
            <a:r>
              <a:rPr lang="de-DE" baseline="0" dirty="0"/>
              <a:t> </a:t>
            </a:r>
            <a:r>
              <a:rPr lang="de-DE" baseline="0" dirty="0" err="1"/>
              <a:t>most</a:t>
            </a:r>
            <a:r>
              <a:rPr lang="de-DE" baseline="0" dirty="0"/>
              <a:t> </a:t>
            </a:r>
            <a:r>
              <a:rPr lang="de-DE" baseline="0" dirty="0" err="1"/>
              <a:t>students</a:t>
            </a:r>
            <a:r>
              <a:rPr lang="de-DE" baseline="0" dirty="0"/>
              <a:t> </a:t>
            </a:r>
            <a:r>
              <a:rPr lang="de-DE" baseline="0" dirty="0" err="1"/>
              <a:t>are</a:t>
            </a:r>
            <a:r>
              <a:rPr lang="de-DE" baseline="0" dirty="0"/>
              <a:t> </a:t>
            </a:r>
            <a:r>
              <a:rPr lang="de-DE" baseline="0" dirty="0" err="1"/>
              <a:t>familiar</a:t>
            </a:r>
            <a:r>
              <a:rPr lang="de-DE" baseline="0" dirty="0"/>
              <a:t> </a:t>
            </a:r>
            <a:r>
              <a:rPr lang="de-DE" baseline="0" dirty="0" err="1"/>
              <a:t>with</a:t>
            </a:r>
            <a:r>
              <a:rPr lang="de-DE" baseline="0" dirty="0"/>
              <a:t>.</a:t>
            </a:r>
            <a:endParaRPr lang="de-DE" dirty="0"/>
          </a:p>
        </p:txBody>
      </p:sp>
      <p:sp>
        <p:nvSpPr>
          <p:cNvPr id="4" name="Foliennummernplatzhalter 3"/>
          <p:cNvSpPr>
            <a:spLocks noGrp="1"/>
          </p:cNvSpPr>
          <p:nvPr>
            <p:ph type="sldNum" sz="quarter" idx="10"/>
          </p:nvPr>
        </p:nvSpPr>
        <p:spPr/>
        <p:txBody>
          <a:bodyPr/>
          <a:lstStyle/>
          <a:p>
            <a:fld id="{2ECC2970-099A-4D25-AAAF-F1B9661A79F1}" type="slidenum">
              <a:rPr lang="de-DE" smtClean="0"/>
              <a:t>20</a:t>
            </a:fld>
            <a:endParaRPr lang="de-DE" dirty="0"/>
          </a:p>
        </p:txBody>
      </p:sp>
    </p:spTree>
    <p:extLst>
      <p:ext uri="{BB962C8B-B14F-4D97-AF65-F5344CB8AC3E}">
        <p14:creationId xmlns:p14="http://schemas.microsoft.com/office/powerpoint/2010/main" val="3080309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7066143-8669-4D06-B20F-8D5F029030F8}" type="slidenum">
              <a:rPr lang="en-US" smtClean="0"/>
              <a:t>21</a:t>
            </a:fld>
            <a:endParaRPr lang="en-US"/>
          </a:p>
        </p:txBody>
      </p:sp>
    </p:spTree>
    <p:extLst>
      <p:ext uri="{BB962C8B-B14F-4D97-AF65-F5344CB8AC3E}">
        <p14:creationId xmlns:p14="http://schemas.microsoft.com/office/powerpoint/2010/main" val="648060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7066143-8669-4D06-B20F-8D5F029030F8}" type="slidenum">
              <a:rPr lang="en-US" smtClean="0"/>
              <a:t>24</a:t>
            </a:fld>
            <a:endParaRPr lang="en-US"/>
          </a:p>
        </p:txBody>
      </p:sp>
    </p:spTree>
    <p:extLst>
      <p:ext uri="{BB962C8B-B14F-4D97-AF65-F5344CB8AC3E}">
        <p14:creationId xmlns:p14="http://schemas.microsoft.com/office/powerpoint/2010/main" val="1856252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Bill of </a:t>
            </a:r>
            <a:r>
              <a:rPr lang="fi-FI" dirty="0" err="1"/>
              <a:t>lading</a:t>
            </a:r>
            <a:r>
              <a:rPr lang="fi-FI" dirty="0"/>
              <a:t>: </a:t>
            </a:r>
            <a:r>
              <a:rPr lang="fi-FI" dirty="0" err="1"/>
              <a:t>Contract</a:t>
            </a:r>
            <a:r>
              <a:rPr lang="fi-FI" dirty="0"/>
              <a:t> </a:t>
            </a:r>
            <a:r>
              <a:rPr lang="fi-FI" dirty="0" err="1"/>
              <a:t>between</a:t>
            </a:r>
            <a:r>
              <a:rPr lang="fi-FI" dirty="0"/>
              <a:t> an </a:t>
            </a:r>
            <a:r>
              <a:rPr lang="fi-FI" dirty="0" err="1"/>
              <a:t>exporter</a:t>
            </a:r>
            <a:r>
              <a:rPr lang="fi-FI" baseline="0" dirty="0"/>
              <a:t> and a </a:t>
            </a:r>
            <a:r>
              <a:rPr lang="fi-FI" baseline="0" dirty="0" err="1"/>
              <a:t>shipper</a:t>
            </a:r>
            <a:r>
              <a:rPr lang="fi-FI" baseline="0" dirty="0"/>
              <a:t> </a:t>
            </a:r>
            <a:r>
              <a:rPr lang="fi-FI" baseline="0" dirty="0" err="1"/>
              <a:t>that</a:t>
            </a:r>
            <a:r>
              <a:rPr lang="fi-FI" baseline="0" dirty="0"/>
              <a:t> </a:t>
            </a:r>
            <a:r>
              <a:rPr lang="fi-FI" baseline="0" dirty="0" err="1"/>
              <a:t>specifies</a:t>
            </a:r>
            <a:r>
              <a:rPr lang="fi-FI" baseline="0" dirty="0"/>
              <a:t> </a:t>
            </a:r>
            <a:r>
              <a:rPr lang="fi-FI" baseline="0" dirty="0" err="1"/>
              <a:t>merchandise</a:t>
            </a:r>
            <a:r>
              <a:rPr lang="fi-FI" baseline="0" dirty="0"/>
              <a:t> </a:t>
            </a:r>
            <a:r>
              <a:rPr lang="fi-FI" baseline="0" dirty="0" err="1"/>
              <a:t>destination</a:t>
            </a:r>
            <a:r>
              <a:rPr lang="fi-FI" baseline="0" dirty="0"/>
              <a:t> and </a:t>
            </a:r>
            <a:r>
              <a:rPr lang="fi-FI" baseline="0" dirty="0" err="1"/>
              <a:t>shipping</a:t>
            </a:r>
            <a:r>
              <a:rPr lang="fi-FI" baseline="0" dirty="0"/>
              <a:t> </a:t>
            </a:r>
            <a:r>
              <a:rPr lang="fi-FI" baseline="0" dirty="0" err="1"/>
              <a:t>costs</a:t>
            </a:r>
            <a:r>
              <a:rPr lang="fi-FI" baseline="0" dirty="0"/>
              <a:t>. Draft: Document ordering an importer to pay an exporter a specified sum of money at a specified time.</a:t>
            </a:r>
          </a:p>
          <a:p>
            <a:endParaRPr lang="fi-FI" baseline="0" dirty="0"/>
          </a:p>
          <a:p>
            <a:r>
              <a:rPr lang="en-GB" altLang="es-ES" dirty="0"/>
              <a:t>Risks for seller: </a:t>
            </a:r>
          </a:p>
          <a:p>
            <a:pPr lvl="1"/>
            <a:r>
              <a:rPr lang="en-GB" altLang="es-ES" dirty="0"/>
              <a:t>Payment is not made until after the goods are shipped </a:t>
            </a:r>
          </a:p>
          <a:p>
            <a:pPr lvl="1"/>
            <a:r>
              <a:rPr lang="en-GB" altLang="es-ES" dirty="0"/>
              <a:t>Good can be destroyed during the transit or storage</a:t>
            </a:r>
          </a:p>
          <a:p>
            <a:pPr lvl="1"/>
            <a:r>
              <a:rPr lang="en-GB" altLang="es-ES" dirty="0"/>
              <a:t>Bank does not guarantee the payment</a:t>
            </a:r>
          </a:p>
          <a:p>
            <a:r>
              <a:rPr lang="en-GB" altLang="es-ES" dirty="0"/>
              <a:t>Risks for buyer:</a:t>
            </a:r>
          </a:p>
          <a:p>
            <a:pPr lvl="1"/>
            <a:r>
              <a:rPr lang="en-GB" altLang="es-ES" dirty="0"/>
              <a:t>The shipped good won’t have the ordered quality and quantity</a:t>
            </a:r>
            <a:endParaRPr lang="fi-FI" dirty="0"/>
          </a:p>
        </p:txBody>
      </p:sp>
      <p:sp>
        <p:nvSpPr>
          <p:cNvPr id="4" name="Slide Number Placeholder 3"/>
          <p:cNvSpPr>
            <a:spLocks noGrp="1"/>
          </p:cNvSpPr>
          <p:nvPr>
            <p:ph type="sldNum" sz="quarter" idx="10"/>
          </p:nvPr>
        </p:nvSpPr>
        <p:spPr/>
        <p:txBody>
          <a:bodyPr/>
          <a:lstStyle/>
          <a:p>
            <a:fld id="{39A67FFB-F6D9-45A6-A3F2-16FC21935778}" type="slidenum">
              <a:rPr lang="fi-FI" smtClean="0"/>
              <a:t>27</a:t>
            </a:fld>
            <a:endParaRPr lang="fi-FI" dirty="0"/>
          </a:p>
        </p:txBody>
      </p:sp>
    </p:spTree>
    <p:extLst>
      <p:ext uri="{BB962C8B-B14F-4D97-AF65-F5344CB8AC3E}">
        <p14:creationId xmlns:p14="http://schemas.microsoft.com/office/powerpoint/2010/main" val="2582472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B26D5E6-2A87-417B-82CD-79F0D8D677EE}" type="slidenum">
              <a:rPr lang="en-US" smtClean="0"/>
              <a:t>31</a:t>
            </a:fld>
            <a:endParaRPr lang="en-US" dirty="0"/>
          </a:p>
        </p:txBody>
      </p:sp>
    </p:spTree>
    <p:extLst>
      <p:ext uri="{BB962C8B-B14F-4D97-AF65-F5344CB8AC3E}">
        <p14:creationId xmlns:p14="http://schemas.microsoft.com/office/powerpoint/2010/main" val="1582803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ea typeface="+mn-ea"/>
                <a:cs typeface="+mn-cs"/>
              </a:rPr>
              <a:t>Kick-off Questions for property rights: </a:t>
            </a:r>
            <a:endParaRPr lang="de-DE" sz="1200" kern="1200" dirty="0">
              <a:solidFill>
                <a:schemeClr val="tx1"/>
              </a:solidFill>
              <a:effectLst/>
              <a:ea typeface="+mn-ea"/>
              <a:cs typeface="+mn-cs"/>
            </a:endParaRPr>
          </a:p>
          <a:p>
            <a:pPr lvl="0"/>
            <a:r>
              <a:rPr lang="en-GB" sz="1200" kern="1200" dirty="0">
                <a:solidFill>
                  <a:schemeClr val="tx1"/>
                </a:solidFill>
                <a:effectLst/>
                <a:ea typeface="+mn-ea"/>
                <a:cs typeface="+mn-cs"/>
              </a:rPr>
              <a:t>Which type of country benefits the most from attracting FDI? </a:t>
            </a:r>
            <a:endParaRPr lang="de-DE" sz="1200" kern="1200" dirty="0">
              <a:solidFill>
                <a:schemeClr val="tx1"/>
              </a:solidFill>
              <a:effectLst/>
              <a:ea typeface="+mn-ea"/>
              <a:cs typeface="+mn-cs"/>
            </a:endParaRPr>
          </a:p>
          <a:p>
            <a:pPr lvl="0"/>
            <a:r>
              <a:rPr lang="en-GB" sz="1200" kern="1200" dirty="0">
                <a:solidFill>
                  <a:schemeClr val="tx1"/>
                </a:solidFill>
                <a:effectLst/>
                <a:ea typeface="+mn-ea"/>
                <a:cs typeface="+mn-cs"/>
              </a:rPr>
              <a:t>What can a foreign firm contribute to a country’s welfare that a local firm cannot provide? </a:t>
            </a:r>
            <a:endParaRPr lang="de-DE" sz="1200" kern="1200" dirty="0">
              <a:solidFill>
                <a:schemeClr val="tx1"/>
              </a:solidFill>
              <a:effectLst/>
              <a:ea typeface="+mn-ea"/>
              <a:cs typeface="+mn-cs"/>
            </a:endParaRPr>
          </a:p>
          <a:p>
            <a:pPr lvl="0"/>
            <a:r>
              <a:rPr lang="en-GB" sz="1200" kern="1200" dirty="0">
                <a:solidFill>
                  <a:schemeClr val="tx1"/>
                </a:solidFill>
                <a:effectLst/>
                <a:ea typeface="+mn-ea"/>
                <a:cs typeface="+mn-cs"/>
              </a:rPr>
              <a:t>At which stage (beginning with the market entry) is a foreign firm of most use for a country?</a:t>
            </a:r>
            <a:endParaRPr lang="de-DE" sz="1200" kern="1200" dirty="0">
              <a:solidFill>
                <a:schemeClr val="tx1"/>
              </a:solidFill>
              <a:effectLst/>
              <a:ea typeface="+mn-ea"/>
              <a:cs typeface="+mn-cs"/>
            </a:endParaRPr>
          </a:p>
          <a:p>
            <a:pPr lvl="0"/>
            <a:r>
              <a:rPr lang="en-GB" sz="1200" kern="1200" dirty="0">
                <a:solidFill>
                  <a:schemeClr val="tx1"/>
                </a:solidFill>
                <a:effectLst/>
                <a:ea typeface="+mn-ea"/>
                <a:cs typeface="+mn-cs"/>
              </a:rPr>
              <a:t>How can a country/MNC control and manage </a:t>
            </a:r>
            <a:r>
              <a:rPr lang="en-GB" sz="1200" kern="1200" dirty="0" err="1">
                <a:solidFill>
                  <a:schemeClr val="tx1"/>
                </a:solidFill>
                <a:effectLst/>
                <a:ea typeface="+mn-ea"/>
                <a:cs typeface="+mn-cs"/>
              </a:rPr>
              <a:t>spillovers</a:t>
            </a:r>
            <a:r>
              <a:rPr lang="en-GB" sz="1200" kern="1200" dirty="0">
                <a:solidFill>
                  <a:schemeClr val="tx1"/>
                </a:solidFill>
                <a:effectLst/>
                <a:ea typeface="+mn-ea"/>
                <a:cs typeface="+mn-cs"/>
              </a:rPr>
              <a:t>?</a:t>
            </a:r>
            <a:endParaRPr lang="de-DE" sz="1200" kern="1200" dirty="0">
              <a:solidFill>
                <a:schemeClr val="tx1"/>
              </a:solidFill>
              <a:effectLst/>
              <a:ea typeface="+mn-ea"/>
              <a:cs typeface="+mn-cs"/>
            </a:endParaRPr>
          </a:p>
          <a:p>
            <a:r>
              <a:rPr lang="en-GB" sz="1200" kern="1200" dirty="0">
                <a:solidFill>
                  <a:schemeClr val="tx1"/>
                </a:solidFill>
                <a:effectLst/>
                <a:ea typeface="+mn-ea"/>
                <a:cs typeface="+mn-cs"/>
              </a:rPr>
              <a:t> </a:t>
            </a:r>
            <a:endParaRPr lang="de-DE" sz="1200" kern="1200" dirty="0">
              <a:solidFill>
                <a:schemeClr val="tx1"/>
              </a:solidFill>
              <a:effectLst/>
              <a:ea typeface="+mn-ea"/>
              <a:cs typeface="+mn-cs"/>
            </a:endParaRPr>
          </a:p>
          <a:p>
            <a:r>
              <a:rPr lang="en-GB" sz="1200" kern="1200" dirty="0">
                <a:solidFill>
                  <a:schemeClr val="tx1"/>
                </a:solidFill>
                <a:effectLst/>
                <a:ea typeface="+mn-ea"/>
                <a:cs typeface="+mn-cs"/>
              </a:rPr>
              <a:t> </a:t>
            </a:r>
            <a:endParaRPr lang="de-DE" sz="1200" kern="1200" dirty="0">
              <a:solidFill>
                <a:schemeClr val="tx1"/>
              </a:solidFill>
              <a:effectLst/>
              <a:ea typeface="+mn-ea"/>
              <a:cs typeface="+mn-cs"/>
            </a:endParaRPr>
          </a:p>
          <a:p>
            <a:endParaRPr lang="de-DE" dirty="0"/>
          </a:p>
        </p:txBody>
      </p:sp>
      <p:sp>
        <p:nvSpPr>
          <p:cNvPr id="4" name="Foliennummernplatzhalter 3"/>
          <p:cNvSpPr>
            <a:spLocks noGrp="1"/>
          </p:cNvSpPr>
          <p:nvPr>
            <p:ph type="sldNum" sz="quarter" idx="10"/>
          </p:nvPr>
        </p:nvSpPr>
        <p:spPr/>
        <p:txBody>
          <a:bodyPr/>
          <a:lstStyle/>
          <a:p>
            <a:fld id="{2ECC2970-099A-4D25-AAAF-F1B9661A79F1}" type="slidenum">
              <a:rPr lang="de-DE" smtClean="0"/>
              <a:t>34</a:t>
            </a:fld>
            <a:endParaRPr lang="de-DE" dirty="0"/>
          </a:p>
        </p:txBody>
      </p:sp>
    </p:spTree>
    <p:extLst>
      <p:ext uri="{BB962C8B-B14F-4D97-AF65-F5344CB8AC3E}">
        <p14:creationId xmlns:p14="http://schemas.microsoft.com/office/powerpoint/2010/main" val="3425150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2400" b="1">
                <a:solidFill>
                  <a:schemeClr val="bg1"/>
                </a:solidFill>
                <a:latin typeface="Verdana" pitchFamily="34" charset="0"/>
                <a:ea typeface="MS Mincho" pitchFamily="49" charset="-128"/>
              </a:defRPr>
            </a:lvl1pPr>
            <a:lvl2pPr marL="742950" indent="-285750" defTabSz="896938">
              <a:defRPr sz="2400" b="1">
                <a:solidFill>
                  <a:schemeClr val="bg1"/>
                </a:solidFill>
                <a:latin typeface="Verdana" pitchFamily="34" charset="0"/>
                <a:ea typeface="MS Mincho" pitchFamily="49" charset="-128"/>
              </a:defRPr>
            </a:lvl2pPr>
            <a:lvl3pPr marL="1143000" indent="-228600" defTabSz="896938">
              <a:defRPr sz="2400" b="1">
                <a:solidFill>
                  <a:schemeClr val="bg1"/>
                </a:solidFill>
                <a:latin typeface="Verdana" pitchFamily="34" charset="0"/>
                <a:ea typeface="MS Mincho" pitchFamily="49" charset="-128"/>
              </a:defRPr>
            </a:lvl3pPr>
            <a:lvl4pPr marL="1600200" indent="-228600" defTabSz="896938">
              <a:defRPr sz="2400" b="1">
                <a:solidFill>
                  <a:schemeClr val="bg1"/>
                </a:solidFill>
                <a:latin typeface="Verdana" pitchFamily="34" charset="0"/>
                <a:ea typeface="MS Mincho" pitchFamily="49" charset="-128"/>
              </a:defRPr>
            </a:lvl4pPr>
            <a:lvl5pPr marL="2057400" indent="-228600" defTabSz="896938">
              <a:defRPr sz="2400" b="1">
                <a:solidFill>
                  <a:schemeClr val="bg1"/>
                </a:solidFill>
                <a:latin typeface="Verdana" pitchFamily="34" charset="0"/>
                <a:ea typeface="MS Mincho" pitchFamily="49" charset="-128"/>
              </a:defRPr>
            </a:lvl5pPr>
            <a:lvl6pPr marL="2514600" indent="-228600" defTabSz="896938"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defTabSz="896938"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defTabSz="896938"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defTabSz="896938" eaLnBrk="0" fontAlgn="base" hangingPunct="0">
              <a:spcBef>
                <a:spcPct val="0"/>
              </a:spcBef>
              <a:spcAft>
                <a:spcPct val="0"/>
              </a:spcAft>
              <a:defRPr sz="2400" b="1">
                <a:solidFill>
                  <a:schemeClr val="bg1"/>
                </a:solidFill>
                <a:latin typeface="Verdana" pitchFamily="34" charset="0"/>
                <a:ea typeface="MS Mincho" pitchFamily="49" charset="-128"/>
              </a:defRPr>
            </a:lvl9pPr>
          </a:lstStyle>
          <a:p>
            <a:pPr eaLnBrk="1" hangingPunct="1"/>
            <a:fld id="{9F126E16-2C90-4E86-B0E3-44BCEC8C2E1A}" type="slidenum">
              <a:rPr lang="en-US" altLang="de-DE" sz="1200" b="0" smtClean="0">
                <a:solidFill>
                  <a:schemeClr val="tx1"/>
                </a:solidFill>
                <a:latin typeface="Times New Roman" pitchFamily="18" charset="0"/>
                <a:ea typeface="ＭＳ Ｐゴシック" pitchFamily="34" charset="-128"/>
              </a:rPr>
              <a:pPr eaLnBrk="1" hangingPunct="1"/>
              <a:t>35</a:t>
            </a:fld>
            <a:endParaRPr lang="en-US" altLang="de-DE" sz="1200" b="0">
              <a:solidFill>
                <a:schemeClr val="tx1"/>
              </a:solidFill>
              <a:latin typeface="Times New Roman" pitchFamily="18" charset="0"/>
              <a:ea typeface="ＭＳ Ｐゴシック" pitchFamily="34" charset="-128"/>
            </a:endParaRPr>
          </a:p>
        </p:txBody>
      </p:sp>
      <p:sp>
        <p:nvSpPr>
          <p:cNvPr id="87043" name="Rectangle 2"/>
          <p:cNvSpPr>
            <a:spLocks noGrp="1" noRot="1" noChangeAspect="1" noChangeArrowheads="1" noTextEdit="1"/>
          </p:cNvSpPr>
          <p:nvPr>
            <p:ph type="sldImg"/>
          </p:nvPr>
        </p:nvSpPr>
        <p:spPr>
          <a:xfrm>
            <a:off x="461963" y="304800"/>
            <a:ext cx="1895475" cy="1066800"/>
          </a:xfrm>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Property Rights Theory focuses on the absolute rights. It attempts to answer in which way the absolute rights should be distributed to solve negative externalities and thereby increase efficiency. For the ideal distribution three key points are important:</a:t>
            </a:r>
          </a:p>
          <a:p>
            <a:r>
              <a:rPr lang="en-US" u="sng" dirty="0">
                <a:effectLst/>
              </a:rPr>
              <a:t>Universality</a:t>
            </a:r>
            <a:r>
              <a:rPr lang="en-US" dirty="0"/>
              <a:t>: All scarce resources should belong to someone. This right must be clarified unambiguously and guaranteed by the state. In the case of joint ownership the criteria of Universality would be complied, but not those of Exclusivity.</a:t>
            </a:r>
          </a:p>
          <a:p>
            <a:r>
              <a:rPr lang="en-US" u="sng" dirty="0">
                <a:effectLst/>
              </a:rPr>
              <a:t>Exclusivity</a:t>
            </a:r>
            <a:r>
              <a:rPr lang="en-US" dirty="0"/>
              <a:t>: All property rights should be allocated exclusive so that </a:t>
            </a:r>
            <a:r>
              <a:rPr lang="en-US" b="1" dirty="0"/>
              <a:t>one</a:t>
            </a:r>
            <a:r>
              <a:rPr lang="en-US" dirty="0"/>
              <a:t> owner can exclude others from the good. This increases the interest for sustainability.</a:t>
            </a:r>
          </a:p>
          <a:p>
            <a:r>
              <a:rPr lang="en-US" u="sng" dirty="0">
                <a:effectLst/>
              </a:rPr>
              <a:t>Transferability</a:t>
            </a:r>
            <a:r>
              <a:rPr lang="en-US" dirty="0"/>
              <a:t>: Property rights should be transferable. Thereby a bad producer can transfer his property to a more talented one. The owner here has a strong incentive for the efficient use of a resource.</a:t>
            </a:r>
          </a:p>
          <a:p>
            <a:endParaRPr lang="de-DE" dirty="0"/>
          </a:p>
          <a:p>
            <a:r>
              <a:rPr lang="de-DE" dirty="0"/>
              <a:t>In </a:t>
            </a:r>
            <a:r>
              <a:rPr lang="de-DE" dirty="0" err="1"/>
              <a:t>internationalization</a:t>
            </a:r>
            <a:r>
              <a:rPr lang="de-DE" dirty="0"/>
              <a:t> </a:t>
            </a:r>
            <a:r>
              <a:rPr lang="de-DE" dirty="0" err="1"/>
              <a:t>is</a:t>
            </a:r>
            <a:r>
              <a:rPr lang="de-DE" dirty="0"/>
              <a:t> </a:t>
            </a:r>
            <a:r>
              <a:rPr lang="de-DE" dirty="0" err="1"/>
              <a:t>is</a:t>
            </a:r>
            <a:r>
              <a:rPr lang="de-DE" dirty="0"/>
              <a:t> </a:t>
            </a:r>
            <a:r>
              <a:rPr lang="de-DE" dirty="0" err="1"/>
              <a:t>important</a:t>
            </a:r>
            <a:r>
              <a:rPr lang="de-DE" dirty="0"/>
              <a:t> </a:t>
            </a:r>
            <a:r>
              <a:rPr lang="de-DE" dirty="0" err="1"/>
              <a:t>to</a:t>
            </a:r>
            <a:r>
              <a:rPr lang="de-DE" baseline="0" dirty="0"/>
              <a:t> </a:t>
            </a:r>
            <a:r>
              <a:rPr lang="de-DE" baseline="0" dirty="0" err="1"/>
              <a:t>understand</a:t>
            </a:r>
            <a:r>
              <a:rPr lang="de-DE" baseline="0" dirty="0"/>
              <a:t> </a:t>
            </a:r>
            <a:r>
              <a:rPr lang="de-DE" baseline="0" dirty="0" err="1"/>
              <a:t>the</a:t>
            </a:r>
            <a:r>
              <a:rPr lang="de-DE" baseline="0" dirty="0"/>
              <a:t> </a:t>
            </a:r>
            <a:r>
              <a:rPr lang="de-DE" baseline="0" dirty="0" err="1"/>
              <a:t>bundles</a:t>
            </a:r>
            <a:r>
              <a:rPr lang="de-DE" baseline="0" dirty="0"/>
              <a:t> </a:t>
            </a:r>
            <a:r>
              <a:rPr lang="de-DE" baseline="0" dirty="0" err="1"/>
              <a:t>of</a:t>
            </a:r>
            <a:r>
              <a:rPr lang="de-DE" baseline="0" dirty="0"/>
              <a:t> </a:t>
            </a:r>
            <a:r>
              <a:rPr lang="de-DE" baseline="0" dirty="0" err="1"/>
              <a:t>right</a:t>
            </a:r>
            <a:r>
              <a:rPr lang="de-DE" baseline="0" dirty="0"/>
              <a:t> </a:t>
            </a:r>
            <a:r>
              <a:rPr lang="de-DE" baseline="0" dirty="0" err="1"/>
              <a:t>that</a:t>
            </a:r>
            <a:r>
              <a:rPr lang="de-DE" baseline="0" dirty="0"/>
              <a:t> </a:t>
            </a:r>
            <a:r>
              <a:rPr lang="de-DE" baseline="0" dirty="0" err="1"/>
              <a:t>are</a:t>
            </a:r>
            <a:r>
              <a:rPr lang="de-DE" baseline="0" dirty="0"/>
              <a:t> </a:t>
            </a:r>
            <a:r>
              <a:rPr lang="de-DE" baseline="0" dirty="0" err="1"/>
              <a:t>transfered</a:t>
            </a:r>
            <a:r>
              <a:rPr lang="de-DE" baseline="0" dirty="0"/>
              <a:t>/ </a:t>
            </a:r>
            <a:r>
              <a:rPr lang="de-DE" baseline="0" dirty="0" err="1"/>
              <a:t>negotiated</a:t>
            </a:r>
            <a:r>
              <a:rPr lang="de-DE" baseline="0" dirty="0"/>
              <a:t> and </a:t>
            </a:r>
            <a:r>
              <a:rPr lang="de-DE" baseline="0" dirty="0" err="1"/>
              <a:t>their</a:t>
            </a:r>
            <a:r>
              <a:rPr lang="de-DE" baseline="0" dirty="0"/>
              <a:t> </a:t>
            </a:r>
            <a:r>
              <a:rPr lang="de-DE" baseline="0" dirty="0" err="1"/>
              <a:t>influence</a:t>
            </a:r>
            <a:r>
              <a:rPr lang="de-DE" baseline="0" dirty="0"/>
              <a:t> on </a:t>
            </a:r>
            <a:r>
              <a:rPr lang="de-DE" baseline="0" dirty="0" err="1"/>
              <a:t>the</a:t>
            </a:r>
            <a:r>
              <a:rPr lang="de-DE" baseline="0" dirty="0"/>
              <a:t> type </a:t>
            </a:r>
            <a:r>
              <a:rPr lang="de-DE" baseline="0" dirty="0" err="1"/>
              <a:t>of</a:t>
            </a:r>
            <a:r>
              <a:rPr lang="de-DE" baseline="0" dirty="0"/>
              <a:t> </a:t>
            </a:r>
            <a:r>
              <a:rPr lang="de-DE" baseline="0" dirty="0" err="1"/>
              <a:t>business</a:t>
            </a:r>
            <a:r>
              <a:rPr lang="de-DE" baseline="0" dirty="0"/>
              <a:t>. (</a:t>
            </a:r>
            <a:r>
              <a:rPr lang="de-DE" baseline="0" dirty="0" err="1"/>
              <a:t>more</a:t>
            </a:r>
            <a:r>
              <a:rPr lang="de-DE" baseline="0" dirty="0"/>
              <a:t> </a:t>
            </a:r>
            <a:r>
              <a:rPr lang="de-DE" baseline="0" dirty="0" err="1"/>
              <a:t>later</a:t>
            </a:r>
            <a:r>
              <a:rPr lang="de-DE" baseline="0" dirty="0"/>
              <a:t> on in 1.3.3.</a:t>
            </a:r>
            <a:endParaRPr lang="en-US" dirty="0"/>
          </a:p>
          <a:p>
            <a:endParaRPr lang="en-US" altLang="de-DE" dirty="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F31F9F-A6F1-420D-BD45-09190FEA6F37}" type="slidenum">
              <a:rPr lang="en-US" altLang="en-US"/>
              <a:pPr eaLnBrk="1" hangingPunct="1"/>
              <a:t>38</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922646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Please</a:t>
            </a:r>
            <a:r>
              <a:rPr lang="de-DE" dirty="0"/>
              <a:t> </a:t>
            </a:r>
            <a:r>
              <a:rPr lang="de-DE" dirty="0" err="1"/>
              <a:t>read</a:t>
            </a:r>
            <a:r>
              <a:rPr lang="de-DE" dirty="0"/>
              <a:t> </a:t>
            </a:r>
            <a:r>
              <a:rPr lang="de-DE" dirty="0" err="1"/>
              <a:t>the</a:t>
            </a:r>
            <a:r>
              <a:rPr lang="de-DE" dirty="0"/>
              <a:t> </a:t>
            </a:r>
            <a:r>
              <a:rPr lang="de-DE" dirty="0" err="1"/>
              <a:t>paper</a:t>
            </a:r>
            <a:r>
              <a:rPr lang="de-DE" dirty="0"/>
              <a:t> in </a:t>
            </a:r>
            <a:r>
              <a:rPr lang="de-DE" dirty="0" err="1"/>
              <a:t>addition</a:t>
            </a:r>
            <a:r>
              <a:rPr lang="de-DE" dirty="0"/>
              <a:t>:</a:t>
            </a:r>
            <a:r>
              <a:rPr lang="de-DE" baseline="0" dirty="0"/>
              <a:t> </a:t>
            </a:r>
            <a:r>
              <a:rPr lang="en-GB" sz="1200" kern="1200" dirty="0">
                <a:solidFill>
                  <a:schemeClr val="tx1"/>
                </a:solidFill>
                <a:effectLst/>
                <a:ea typeface="+mn-ea"/>
                <a:cs typeface="+mn-cs"/>
              </a:rPr>
              <a:t>Eden et al 2004: From the Obsolescing Bargain to the Political Bargaining Model. Bush School Working Paper. (Available at </a:t>
            </a:r>
            <a:r>
              <a:rPr lang="en-GB" sz="1200" kern="1200" dirty="0" err="1">
                <a:solidFill>
                  <a:schemeClr val="tx1"/>
                </a:solidFill>
                <a:effectLst/>
                <a:ea typeface="+mn-ea"/>
                <a:cs typeface="+mn-cs"/>
              </a:rPr>
              <a:t>ResearchGate</a:t>
            </a:r>
            <a:r>
              <a:rPr lang="en-GB" sz="1200" kern="1200" dirty="0">
                <a:solidFill>
                  <a:schemeClr val="tx1"/>
                </a:solidFill>
                <a:effectLst/>
                <a:ea typeface="+mn-ea"/>
                <a:cs typeface="+mn-cs"/>
              </a:rPr>
              <a:t>) </a:t>
            </a:r>
            <a:endParaRPr lang="de-DE" dirty="0"/>
          </a:p>
        </p:txBody>
      </p:sp>
      <p:sp>
        <p:nvSpPr>
          <p:cNvPr id="4" name="Foliennummernplatzhalter 3"/>
          <p:cNvSpPr>
            <a:spLocks noGrp="1"/>
          </p:cNvSpPr>
          <p:nvPr>
            <p:ph type="sldNum" sz="quarter" idx="10"/>
          </p:nvPr>
        </p:nvSpPr>
        <p:spPr/>
        <p:txBody>
          <a:bodyPr/>
          <a:lstStyle/>
          <a:p>
            <a:fld id="{2ECC2970-099A-4D25-AAAF-F1B9661A79F1}" type="slidenum">
              <a:rPr lang="de-DE" smtClean="0"/>
              <a:t>41</a:t>
            </a:fld>
            <a:endParaRPr lang="de-DE" dirty="0"/>
          </a:p>
        </p:txBody>
      </p:sp>
    </p:spTree>
    <p:extLst>
      <p:ext uri="{BB962C8B-B14F-4D97-AF65-F5344CB8AC3E}">
        <p14:creationId xmlns:p14="http://schemas.microsoft.com/office/powerpoint/2010/main" val="1438301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One</a:t>
            </a:r>
            <a:r>
              <a:rPr lang="de-DE" dirty="0"/>
              <a:t> </a:t>
            </a:r>
            <a:r>
              <a:rPr lang="de-DE" dirty="0" err="1"/>
              <a:t>of</a:t>
            </a:r>
            <a:r>
              <a:rPr lang="de-DE" dirty="0"/>
              <a:t> </a:t>
            </a:r>
            <a:r>
              <a:rPr lang="de-DE" dirty="0" err="1"/>
              <a:t>the</a:t>
            </a:r>
            <a:r>
              <a:rPr lang="de-DE" dirty="0"/>
              <a:t> </a:t>
            </a:r>
            <a:r>
              <a:rPr lang="de-DE" dirty="0" err="1"/>
              <a:t>biggest</a:t>
            </a:r>
            <a:r>
              <a:rPr lang="de-DE" dirty="0"/>
              <a:t> </a:t>
            </a:r>
            <a:r>
              <a:rPr lang="de-DE" dirty="0" err="1"/>
              <a:t>problems</a:t>
            </a:r>
            <a:r>
              <a:rPr lang="de-DE" dirty="0"/>
              <a:t> in</a:t>
            </a:r>
            <a:r>
              <a:rPr lang="de-DE" baseline="0" dirty="0"/>
              <a:t> IB </a:t>
            </a:r>
            <a:r>
              <a:rPr lang="de-DE" baseline="0" dirty="0" err="1"/>
              <a:t>practice</a:t>
            </a:r>
            <a:r>
              <a:rPr lang="de-DE" baseline="0" dirty="0"/>
              <a:t>  </a:t>
            </a:r>
            <a:r>
              <a:rPr lang="de-DE" baseline="0" dirty="0" err="1"/>
              <a:t>is</a:t>
            </a:r>
            <a:r>
              <a:rPr lang="de-DE" baseline="0" dirty="0"/>
              <a:t> </a:t>
            </a:r>
            <a:r>
              <a:rPr lang="de-DE" baseline="0" dirty="0" err="1"/>
              <a:t>to</a:t>
            </a:r>
            <a:r>
              <a:rPr lang="de-DE" baseline="0" dirty="0"/>
              <a:t> </a:t>
            </a:r>
            <a:r>
              <a:rPr lang="de-DE" baseline="0" dirty="0" err="1"/>
              <a:t>know</a:t>
            </a:r>
            <a:r>
              <a:rPr lang="de-DE" baseline="0" dirty="0"/>
              <a:t> </a:t>
            </a:r>
            <a:r>
              <a:rPr lang="de-DE" baseline="0" dirty="0" err="1"/>
              <a:t>which</a:t>
            </a:r>
            <a:r>
              <a:rPr lang="de-DE" baseline="0" dirty="0"/>
              <a:t> </a:t>
            </a:r>
            <a:r>
              <a:rPr lang="de-DE" baseline="0" dirty="0" err="1"/>
              <a:t>law</a:t>
            </a:r>
            <a:r>
              <a:rPr lang="de-DE" baseline="0" dirty="0"/>
              <a:t> </a:t>
            </a:r>
            <a:r>
              <a:rPr lang="de-DE" baseline="0" dirty="0" err="1"/>
              <a:t>applies</a:t>
            </a:r>
            <a:r>
              <a:rPr lang="de-DE" baseline="0" dirty="0"/>
              <a:t> </a:t>
            </a:r>
            <a:r>
              <a:rPr lang="de-DE" baseline="0" dirty="0" err="1"/>
              <a:t>currently</a:t>
            </a:r>
            <a:r>
              <a:rPr lang="de-DE" baseline="0" dirty="0"/>
              <a:t>.</a:t>
            </a:r>
            <a:endParaRPr lang="de-DE" dirty="0"/>
          </a:p>
        </p:txBody>
      </p:sp>
      <p:sp>
        <p:nvSpPr>
          <p:cNvPr id="4" name="Foliennummernplatzhalter 3"/>
          <p:cNvSpPr>
            <a:spLocks noGrp="1"/>
          </p:cNvSpPr>
          <p:nvPr>
            <p:ph type="sldNum" sz="quarter" idx="10"/>
          </p:nvPr>
        </p:nvSpPr>
        <p:spPr/>
        <p:txBody>
          <a:bodyPr/>
          <a:lstStyle/>
          <a:p>
            <a:fld id="{2ECC2970-099A-4D25-AAAF-F1B9661A79F1}" type="slidenum">
              <a:rPr lang="de-DE" smtClean="0"/>
              <a:t>6</a:t>
            </a:fld>
            <a:endParaRPr lang="de-DE" dirty="0"/>
          </a:p>
        </p:txBody>
      </p:sp>
    </p:spTree>
    <p:extLst>
      <p:ext uri="{BB962C8B-B14F-4D97-AF65-F5344CB8AC3E}">
        <p14:creationId xmlns:p14="http://schemas.microsoft.com/office/powerpoint/2010/main" val="33502496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The flying geese</a:t>
            </a:r>
            <a:r>
              <a:rPr lang="en-US" baseline="0" noProof="0" dirty="0"/>
              <a:t> </a:t>
            </a:r>
            <a:r>
              <a:rPr lang="en-US" baseline="0" noProof="0" dirty="0" err="1"/>
              <a:t>moodle</a:t>
            </a:r>
            <a:r>
              <a:rPr lang="en-US" baseline="0" noProof="0" dirty="0"/>
              <a:t> is usually used to illustrate that it might make sense to have one strong economy in a region that can boost the development of the </a:t>
            </a:r>
            <a:r>
              <a:rPr lang="en-US" baseline="0" noProof="0" dirty="0" err="1"/>
              <a:t>surounding</a:t>
            </a:r>
            <a:r>
              <a:rPr lang="en-US" baseline="0" noProof="0" dirty="0"/>
              <a:t> governments.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noProof="0" dirty="0"/>
              <a:t>However it is also useful to illustrate the </a:t>
            </a:r>
            <a:r>
              <a:rPr lang="en-US" baseline="0" noProof="0" dirty="0" err="1"/>
              <a:t>obsolecing</a:t>
            </a:r>
            <a:r>
              <a:rPr lang="en-US" baseline="0" noProof="0" dirty="0"/>
              <a:t> bargain. After a certain time, countries should develop and loose interest in the knowledge that a firm (from a specific industry) offers. Therefore their negotiation position is getting worse.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noProof="0" dirty="0"/>
              <a:t> </a:t>
            </a:r>
          </a:p>
          <a:p>
            <a:r>
              <a:rPr lang="en-US" baseline="0" noProof="0" dirty="0"/>
              <a:t>After the second world war, Japan‘s economy recovered quickly and started to produce garment. It then gained the necessary knowledge to move to the more advanced steel industry and tried to promote that industry. The garment firms therefore searched for countries where they have a more powerful position. They thus moved to the NIE (Newly industrialized economies, namely: Singapore, Taiwan, South Korea, Hong, Kong), as these countries developed they moved to the ASEAN4 (Indonesia, Thailand, Malaysia, Philippines) and so on.</a:t>
            </a:r>
          </a:p>
          <a:p>
            <a:endParaRPr lang="de-DE" baseline="0" dirty="0"/>
          </a:p>
          <a:p>
            <a:r>
              <a:rPr lang="de-DE" baseline="0" dirty="0" err="1"/>
              <a:t>If</a:t>
            </a:r>
            <a:r>
              <a:rPr lang="de-DE" baseline="0" dirty="0"/>
              <a:t> time </a:t>
            </a:r>
            <a:r>
              <a:rPr lang="de-DE" baseline="0" dirty="0" err="1"/>
              <a:t>allows</a:t>
            </a:r>
            <a:r>
              <a:rPr lang="de-DE" baseline="0" dirty="0"/>
              <a:t>: The </a:t>
            </a:r>
            <a:r>
              <a:rPr lang="de-DE" baseline="0" dirty="0" err="1"/>
              <a:t>model</a:t>
            </a:r>
            <a:r>
              <a:rPr lang="de-DE" baseline="0" dirty="0"/>
              <a:t> </a:t>
            </a:r>
            <a:r>
              <a:rPr lang="de-DE" baseline="0" dirty="0" err="1"/>
              <a:t>has</a:t>
            </a:r>
            <a:r>
              <a:rPr lang="de-DE" baseline="0" dirty="0"/>
              <a:t> </a:t>
            </a:r>
            <a:r>
              <a:rPr lang="de-DE" baseline="0" dirty="0" err="1"/>
              <a:t>been</a:t>
            </a:r>
            <a:r>
              <a:rPr lang="de-DE" baseline="0" dirty="0"/>
              <a:t> </a:t>
            </a:r>
            <a:r>
              <a:rPr lang="de-DE" baseline="0" dirty="0" err="1"/>
              <a:t>criticized</a:t>
            </a:r>
            <a:r>
              <a:rPr lang="de-DE" baseline="0" dirty="0"/>
              <a:t> </a:t>
            </a:r>
            <a:r>
              <a:rPr lang="de-DE" baseline="0" dirty="0" err="1"/>
              <a:t>for</a:t>
            </a:r>
            <a:r>
              <a:rPr lang="de-DE" baseline="0" dirty="0"/>
              <a:t> not </a:t>
            </a:r>
            <a:r>
              <a:rPr lang="de-DE" baseline="0" dirty="0" err="1"/>
              <a:t>being</a:t>
            </a:r>
            <a:r>
              <a:rPr lang="de-DE" baseline="0" dirty="0"/>
              <a:t> </a:t>
            </a:r>
            <a:r>
              <a:rPr lang="de-DE" baseline="0" dirty="0" err="1"/>
              <a:t>applicable</a:t>
            </a:r>
            <a:r>
              <a:rPr lang="de-DE" baseline="0" dirty="0"/>
              <a:t> </a:t>
            </a:r>
            <a:r>
              <a:rPr lang="de-DE" baseline="0" dirty="0" err="1"/>
              <a:t>to</a:t>
            </a:r>
            <a:r>
              <a:rPr lang="de-DE" baseline="0" dirty="0"/>
              <a:t> </a:t>
            </a:r>
            <a:r>
              <a:rPr lang="de-DE" baseline="0" dirty="0" err="1"/>
              <a:t>other</a:t>
            </a:r>
            <a:r>
              <a:rPr lang="de-DE" baseline="0" dirty="0"/>
              <a:t> </a:t>
            </a:r>
            <a:r>
              <a:rPr lang="de-DE" baseline="0" dirty="0" err="1"/>
              <a:t>regions</a:t>
            </a:r>
            <a:r>
              <a:rPr lang="de-DE" baseline="0" dirty="0"/>
              <a:t> (e.g. Sub-</a:t>
            </a:r>
            <a:r>
              <a:rPr lang="de-DE" baseline="0" dirty="0" err="1"/>
              <a:t>Saharan</a:t>
            </a:r>
            <a:r>
              <a:rPr lang="de-DE" baseline="0" dirty="0"/>
              <a:t> </a:t>
            </a:r>
            <a:r>
              <a:rPr lang="de-DE" baseline="0" dirty="0" err="1"/>
              <a:t>Africa</a:t>
            </a:r>
            <a:r>
              <a:rPr lang="de-DE" baseline="0" dirty="0"/>
              <a:t>). A </a:t>
            </a:r>
            <a:r>
              <a:rPr lang="de-DE" baseline="0" dirty="0" err="1"/>
              <a:t>discussion</a:t>
            </a:r>
            <a:r>
              <a:rPr lang="de-DE" baseline="0" dirty="0"/>
              <a:t> </a:t>
            </a:r>
            <a:r>
              <a:rPr lang="de-DE" baseline="0" dirty="0" err="1"/>
              <a:t>can</a:t>
            </a:r>
            <a:r>
              <a:rPr lang="de-DE" baseline="0" dirty="0"/>
              <a:t> </a:t>
            </a:r>
            <a:r>
              <a:rPr lang="de-DE" baseline="0" dirty="0" err="1"/>
              <a:t>be</a:t>
            </a:r>
            <a:r>
              <a:rPr lang="de-DE" baseline="0" dirty="0"/>
              <a:t> </a:t>
            </a:r>
            <a:r>
              <a:rPr lang="de-DE" baseline="0" dirty="0" err="1"/>
              <a:t>started</a:t>
            </a:r>
            <a:r>
              <a:rPr lang="de-DE" baseline="0" dirty="0"/>
              <a:t> on </a:t>
            </a:r>
            <a:r>
              <a:rPr lang="de-DE" baseline="0" dirty="0" err="1"/>
              <a:t>the</a:t>
            </a:r>
            <a:r>
              <a:rPr lang="de-DE" baseline="0" dirty="0"/>
              <a:t> legal </a:t>
            </a:r>
            <a:r>
              <a:rPr lang="de-DE" baseline="0" dirty="0" err="1"/>
              <a:t>reasons</a:t>
            </a:r>
            <a:r>
              <a:rPr lang="de-DE" baseline="0" dirty="0"/>
              <a:t> </a:t>
            </a:r>
            <a:r>
              <a:rPr lang="de-DE" baseline="0" dirty="0" err="1"/>
              <a:t>that</a:t>
            </a:r>
            <a:r>
              <a:rPr lang="de-DE" baseline="0" dirty="0"/>
              <a:t> </a:t>
            </a:r>
            <a:r>
              <a:rPr lang="de-DE" baseline="0" dirty="0" err="1"/>
              <a:t>might</a:t>
            </a:r>
            <a:r>
              <a:rPr lang="de-DE" baseline="0" dirty="0"/>
              <a:t> </a:t>
            </a:r>
            <a:r>
              <a:rPr lang="de-DE" baseline="0" dirty="0" err="1"/>
              <a:t>have</a:t>
            </a:r>
            <a:r>
              <a:rPr lang="de-DE" baseline="0" dirty="0"/>
              <a:t> </a:t>
            </a:r>
            <a:r>
              <a:rPr lang="de-DE" baseline="0" dirty="0" err="1"/>
              <a:t>prevented</a:t>
            </a:r>
            <a:r>
              <a:rPr lang="de-DE" baseline="0" dirty="0"/>
              <a:t> </a:t>
            </a:r>
            <a:r>
              <a:rPr lang="de-DE" baseline="0" dirty="0" err="1"/>
              <a:t>the</a:t>
            </a:r>
            <a:r>
              <a:rPr lang="de-DE" baseline="0" dirty="0"/>
              <a:t> </a:t>
            </a:r>
            <a:r>
              <a:rPr lang="de-DE" baseline="0" dirty="0" err="1"/>
              <a:t>model</a:t>
            </a:r>
            <a:r>
              <a:rPr lang="de-DE" baseline="0" dirty="0"/>
              <a:t> </a:t>
            </a:r>
            <a:r>
              <a:rPr lang="de-DE" baseline="0" dirty="0" err="1"/>
              <a:t>to</a:t>
            </a:r>
            <a:r>
              <a:rPr lang="de-DE" baseline="0" dirty="0"/>
              <a:t> </a:t>
            </a:r>
            <a:r>
              <a:rPr lang="de-DE" baseline="0" dirty="0" err="1"/>
              <a:t>work</a:t>
            </a:r>
            <a:r>
              <a:rPr lang="de-DE" baseline="0" dirty="0"/>
              <a:t> in </a:t>
            </a:r>
            <a:r>
              <a:rPr lang="de-DE" baseline="0" dirty="0" err="1"/>
              <a:t>Africa</a:t>
            </a:r>
            <a:r>
              <a:rPr lang="de-DE" baseline="0" dirty="0"/>
              <a:t>. </a:t>
            </a:r>
          </a:p>
          <a:p>
            <a:endParaRPr lang="de-DE" baseline="0" dirty="0"/>
          </a:p>
          <a:p>
            <a:endParaRPr lang="de-DE" baseline="0" dirty="0"/>
          </a:p>
          <a:p>
            <a:endParaRPr lang="de-DE" baseline="0" dirty="0"/>
          </a:p>
          <a:p>
            <a:endParaRPr lang="en-US" dirty="0"/>
          </a:p>
        </p:txBody>
      </p:sp>
      <p:sp>
        <p:nvSpPr>
          <p:cNvPr id="4" name="Foliennummernplatzhalter 3"/>
          <p:cNvSpPr>
            <a:spLocks noGrp="1"/>
          </p:cNvSpPr>
          <p:nvPr>
            <p:ph type="sldNum" sz="quarter" idx="10"/>
          </p:nvPr>
        </p:nvSpPr>
        <p:spPr/>
        <p:txBody>
          <a:bodyPr/>
          <a:lstStyle/>
          <a:p>
            <a:fld id="{8B26D5E6-2A87-417B-82CD-79F0D8D677EE}" type="slidenum">
              <a:rPr lang="en-US" smtClean="0"/>
              <a:t>42</a:t>
            </a:fld>
            <a:endParaRPr lang="en-US" dirty="0"/>
          </a:p>
        </p:txBody>
      </p:sp>
    </p:spTree>
    <p:extLst>
      <p:ext uri="{BB962C8B-B14F-4D97-AF65-F5344CB8AC3E}">
        <p14:creationId xmlns:p14="http://schemas.microsoft.com/office/powerpoint/2010/main" val="310861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Examples</a:t>
            </a:r>
            <a:r>
              <a:rPr lang="de-DE" dirty="0"/>
              <a:t>:</a:t>
            </a:r>
          </a:p>
          <a:p>
            <a:endParaRPr lang="de-DE" dirty="0"/>
          </a:p>
          <a:p>
            <a:r>
              <a:rPr lang="de-DE" dirty="0" err="1"/>
              <a:t>Contract</a:t>
            </a:r>
            <a:r>
              <a:rPr lang="de-DE" baseline="0" dirty="0"/>
              <a:t> design: </a:t>
            </a:r>
            <a:r>
              <a:rPr lang="de-DE" baseline="0" dirty="0" err="1"/>
              <a:t>Workers</a:t>
            </a:r>
            <a:r>
              <a:rPr lang="de-DE" baseline="0" dirty="0"/>
              <a:t> </a:t>
            </a:r>
            <a:r>
              <a:rPr lang="de-DE" baseline="0" dirty="0" err="1"/>
              <a:t>are</a:t>
            </a:r>
            <a:r>
              <a:rPr lang="de-DE" baseline="0" dirty="0"/>
              <a:t> not </a:t>
            </a:r>
            <a:r>
              <a:rPr lang="de-DE" baseline="0" dirty="0" err="1"/>
              <a:t>allowed</a:t>
            </a:r>
            <a:r>
              <a:rPr lang="de-DE" baseline="0" dirty="0"/>
              <a:t> </a:t>
            </a:r>
            <a:r>
              <a:rPr lang="de-DE" baseline="0" dirty="0" err="1"/>
              <a:t>to</a:t>
            </a:r>
            <a:r>
              <a:rPr lang="de-DE" baseline="0" dirty="0"/>
              <a:t> </a:t>
            </a:r>
            <a:r>
              <a:rPr lang="de-DE" baseline="0" dirty="0" err="1"/>
              <a:t>work</a:t>
            </a:r>
            <a:r>
              <a:rPr lang="de-DE" baseline="0" dirty="0"/>
              <a:t> </a:t>
            </a:r>
            <a:r>
              <a:rPr lang="de-DE" baseline="0" dirty="0" err="1"/>
              <a:t>for</a:t>
            </a:r>
            <a:r>
              <a:rPr lang="de-DE" baseline="0" dirty="0"/>
              <a:t> </a:t>
            </a:r>
            <a:r>
              <a:rPr lang="de-DE" baseline="0" dirty="0" err="1"/>
              <a:t>competitors</a:t>
            </a:r>
            <a:r>
              <a:rPr lang="de-DE" baseline="0" dirty="0"/>
              <a:t> </a:t>
            </a:r>
            <a:r>
              <a:rPr lang="de-DE" baseline="0" dirty="0" err="1"/>
              <a:t>for</a:t>
            </a:r>
            <a:r>
              <a:rPr lang="de-DE" baseline="0" dirty="0"/>
              <a:t> a </a:t>
            </a:r>
            <a:r>
              <a:rPr lang="de-DE" baseline="0" dirty="0" err="1"/>
              <a:t>certain</a:t>
            </a:r>
            <a:r>
              <a:rPr lang="de-DE" baseline="0" dirty="0"/>
              <a:t> </a:t>
            </a:r>
            <a:r>
              <a:rPr lang="de-DE" baseline="0" dirty="0" err="1"/>
              <a:t>amount</a:t>
            </a:r>
            <a:r>
              <a:rPr lang="de-DE" baseline="0" dirty="0"/>
              <a:t> </a:t>
            </a:r>
            <a:r>
              <a:rPr lang="de-DE" baseline="0" dirty="0" err="1"/>
              <a:t>of</a:t>
            </a:r>
            <a:r>
              <a:rPr lang="de-DE" baseline="0" dirty="0"/>
              <a:t> time after </a:t>
            </a:r>
            <a:r>
              <a:rPr lang="de-DE" baseline="0" dirty="0" err="1"/>
              <a:t>they</a:t>
            </a:r>
            <a:r>
              <a:rPr lang="de-DE" baseline="0" dirty="0"/>
              <a:t> </a:t>
            </a:r>
            <a:r>
              <a:rPr lang="de-DE" baseline="0" dirty="0" err="1"/>
              <a:t>quit</a:t>
            </a:r>
            <a:r>
              <a:rPr lang="de-DE" baseline="0" dirty="0"/>
              <a:t> </a:t>
            </a:r>
            <a:r>
              <a:rPr lang="de-DE" baseline="0" dirty="0" err="1"/>
              <a:t>their</a:t>
            </a:r>
            <a:r>
              <a:rPr lang="de-DE" baseline="0" dirty="0"/>
              <a:t> </a:t>
            </a:r>
            <a:r>
              <a:rPr lang="de-DE" baseline="0" dirty="0" err="1"/>
              <a:t>job</a:t>
            </a:r>
            <a:r>
              <a:rPr lang="de-DE" baseline="0" dirty="0"/>
              <a:t> (</a:t>
            </a:r>
            <a:r>
              <a:rPr lang="de-DE" baseline="0" dirty="0" err="1"/>
              <a:t>usually</a:t>
            </a:r>
            <a:r>
              <a:rPr lang="de-DE" baseline="0" dirty="0"/>
              <a:t> </a:t>
            </a:r>
            <a:r>
              <a:rPr lang="de-DE" baseline="0" dirty="0" err="1"/>
              <a:t>related</a:t>
            </a:r>
            <a:r>
              <a:rPr lang="de-DE" baseline="0" dirty="0"/>
              <a:t> </a:t>
            </a:r>
            <a:r>
              <a:rPr lang="de-DE" baseline="0" dirty="0" err="1"/>
              <a:t>to</a:t>
            </a:r>
            <a:r>
              <a:rPr lang="de-DE" baseline="0" dirty="0"/>
              <a:t> extra </a:t>
            </a:r>
            <a:r>
              <a:rPr lang="de-DE" baseline="0" dirty="0" err="1"/>
              <a:t>payments</a:t>
            </a:r>
            <a:r>
              <a:rPr lang="de-DE" baseline="0" dirty="0"/>
              <a:t> </a:t>
            </a:r>
            <a:r>
              <a:rPr lang="de-DE" baseline="0" dirty="0" err="1"/>
              <a:t>for</a:t>
            </a:r>
            <a:r>
              <a:rPr lang="de-DE" baseline="0" dirty="0"/>
              <a:t> </a:t>
            </a:r>
            <a:r>
              <a:rPr lang="de-DE" baseline="0" dirty="0" err="1"/>
              <a:t>the</a:t>
            </a:r>
            <a:r>
              <a:rPr lang="de-DE" baseline="0" dirty="0"/>
              <a:t> </a:t>
            </a:r>
            <a:r>
              <a:rPr lang="de-DE" baseline="0" dirty="0" err="1"/>
              <a:t>workers</a:t>
            </a:r>
            <a:r>
              <a:rPr lang="de-DE" baseline="0" dirty="0"/>
              <a:t> after </a:t>
            </a:r>
            <a:r>
              <a:rPr lang="de-DE" baseline="0" dirty="0" err="1"/>
              <a:t>they</a:t>
            </a:r>
            <a:r>
              <a:rPr lang="de-DE" baseline="0" dirty="0"/>
              <a:t> </a:t>
            </a:r>
            <a:r>
              <a:rPr lang="de-DE" baseline="0" dirty="0" err="1"/>
              <a:t>quit</a:t>
            </a:r>
            <a:r>
              <a:rPr lang="de-DE" baseline="0" dirty="0"/>
              <a:t>)</a:t>
            </a:r>
          </a:p>
          <a:p>
            <a:endParaRPr lang="de-DE" baseline="0" dirty="0"/>
          </a:p>
          <a:p>
            <a:r>
              <a:rPr lang="de-DE" baseline="0" dirty="0"/>
              <a:t>Design </a:t>
            </a:r>
            <a:r>
              <a:rPr lang="de-DE" baseline="0" dirty="0" err="1"/>
              <a:t>of</a:t>
            </a:r>
            <a:r>
              <a:rPr lang="de-DE" baseline="0" dirty="0"/>
              <a:t> </a:t>
            </a:r>
            <a:r>
              <a:rPr lang="de-DE" baseline="0" dirty="0" err="1"/>
              <a:t>work</a:t>
            </a:r>
            <a:r>
              <a:rPr lang="de-DE" baseline="0" dirty="0"/>
              <a:t> </a:t>
            </a:r>
            <a:r>
              <a:rPr lang="de-DE" baseline="0" dirty="0" err="1"/>
              <a:t>process</a:t>
            </a:r>
            <a:r>
              <a:rPr lang="de-DE" baseline="0" dirty="0"/>
              <a:t>: </a:t>
            </a:r>
            <a:r>
              <a:rPr lang="de-DE" baseline="0" dirty="0" err="1"/>
              <a:t>No</a:t>
            </a:r>
            <a:r>
              <a:rPr lang="de-DE" baseline="0" dirty="0"/>
              <a:t> </a:t>
            </a:r>
            <a:r>
              <a:rPr lang="de-DE" baseline="0" dirty="0" err="1"/>
              <a:t>worker</a:t>
            </a:r>
            <a:r>
              <a:rPr lang="de-DE" baseline="0" dirty="0"/>
              <a:t> </a:t>
            </a:r>
            <a:r>
              <a:rPr lang="de-DE" baseline="0" dirty="0" err="1"/>
              <a:t>is</a:t>
            </a:r>
            <a:r>
              <a:rPr lang="de-DE" baseline="0" dirty="0"/>
              <a:t> </a:t>
            </a:r>
            <a:r>
              <a:rPr lang="de-DE" baseline="0" dirty="0" err="1"/>
              <a:t>able</a:t>
            </a:r>
            <a:r>
              <a:rPr lang="de-DE" baseline="0" dirty="0"/>
              <a:t> </a:t>
            </a:r>
            <a:r>
              <a:rPr lang="de-DE" baseline="0" dirty="0" err="1"/>
              <a:t>to</a:t>
            </a:r>
            <a:r>
              <a:rPr lang="de-DE" baseline="0" dirty="0"/>
              <a:t> </a:t>
            </a:r>
            <a:r>
              <a:rPr lang="de-DE" baseline="0" dirty="0" err="1"/>
              <a:t>oversee</a:t>
            </a:r>
            <a:r>
              <a:rPr lang="de-DE" baseline="0" dirty="0"/>
              <a:t> </a:t>
            </a:r>
            <a:r>
              <a:rPr lang="de-DE" baseline="0" dirty="0" err="1"/>
              <a:t>the</a:t>
            </a:r>
            <a:r>
              <a:rPr lang="de-DE" baseline="0" dirty="0"/>
              <a:t> </a:t>
            </a:r>
            <a:r>
              <a:rPr lang="de-DE" baseline="0" dirty="0" err="1"/>
              <a:t>whole</a:t>
            </a:r>
            <a:r>
              <a:rPr lang="de-DE" baseline="0" dirty="0"/>
              <a:t> </a:t>
            </a:r>
            <a:r>
              <a:rPr lang="de-DE" baseline="0" dirty="0" err="1"/>
              <a:t>production</a:t>
            </a:r>
            <a:r>
              <a:rPr lang="de-DE" baseline="0" dirty="0"/>
              <a:t> </a:t>
            </a:r>
            <a:r>
              <a:rPr lang="de-DE" baseline="0" dirty="0" err="1"/>
              <a:t>process</a:t>
            </a:r>
            <a:r>
              <a:rPr lang="de-DE" baseline="0" dirty="0"/>
              <a:t>. </a:t>
            </a:r>
            <a:r>
              <a:rPr lang="de-DE" baseline="0" dirty="0" err="1"/>
              <a:t>Only</a:t>
            </a:r>
            <a:r>
              <a:rPr lang="de-DE" baseline="0" dirty="0"/>
              <a:t> </a:t>
            </a:r>
            <a:r>
              <a:rPr lang="de-DE" baseline="0" dirty="0" err="1"/>
              <a:t>parts</a:t>
            </a:r>
            <a:r>
              <a:rPr lang="de-DE" baseline="0" dirty="0"/>
              <a:t> </a:t>
            </a:r>
            <a:r>
              <a:rPr lang="de-DE" baseline="0" dirty="0" err="1"/>
              <a:t>are</a:t>
            </a:r>
            <a:r>
              <a:rPr lang="de-DE" baseline="0" dirty="0"/>
              <a:t> </a:t>
            </a:r>
            <a:r>
              <a:rPr lang="de-DE" baseline="0" dirty="0" err="1"/>
              <a:t>produced</a:t>
            </a:r>
            <a:r>
              <a:rPr lang="de-DE" baseline="0" dirty="0"/>
              <a:t> in </a:t>
            </a:r>
            <a:r>
              <a:rPr lang="de-DE" baseline="0" dirty="0" err="1"/>
              <a:t>that</a:t>
            </a:r>
            <a:r>
              <a:rPr lang="de-DE" baseline="0" dirty="0"/>
              <a:t> </a:t>
            </a:r>
            <a:r>
              <a:rPr lang="de-DE" baseline="0" dirty="0" err="1"/>
              <a:t>country</a:t>
            </a:r>
            <a:r>
              <a:rPr lang="de-DE" baseline="0" dirty="0"/>
              <a:t>.  </a:t>
            </a:r>
            <a:endParaRPr lang="en-US" dirty="0"/>
          </a:p>
        </p:txBody>
      </p:sp>
      <p:sp>
        <p:nvSpPr>
          <p:cNvPr id="4" name="Foliennummernplatzhalter 3"/>
          <p:cNvSpPr>
            <a:spLocks noGrp="1"/>
          </p:cNvSpPr>
          <p:nvPr>
            <p:ph type="sldNum" sz="quarter" idx="10"/>
          </p:nvPr>
        </p:nvSpPr>
        <p:spPr/>
        <p:txBody>
          <a:bodyPr/>
          <a:lstStyle/>
          <a:p>
            <a:fld id="{8B26D5E6-2A87-417B-82CD-79F0D8D677EE}" type="slidenum">
              <a:rPr lang="en-US" smtClean="0"/>
              <a:t>44</a:t>
            </a:fld>
            <a:endParaRPr lang="en-US" dirty="0"/>
          </a:p>
        </p:txBody>
      </p:sp>
    </p:spTree>
    <p:extLst>
      <p:ext uri="{BB962C8B-B14F-4D97-AF65-F5344CB8AC3E}">
        <p14:creationId xmlns:p14="http://schemas.microsoft.com/office/powerpoint/2010/main" val="1403976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See </a:t>
            </a:r>
            <a:r>
              <a:rPr lang="de-DE" dirty="0" err="1"/>
              <a:t>teaching</a:t>
            </a:r>
            <a:r>
              <a:rPr lang="de-DE" baseline="0" dirty="0"/>
              <a:t> </a:t>
            </a:r>
            <a:r>
              <a:rPr lang="de-DE" baseline="0" dirty="0" err="1"/>
              <a:t>note</a:t>
            </a:r>
            <a:r>
              <a:rPr lang="de-DE" baseline="0" dirty="0"/>
              <a:t> </a:t>
            </a:r>
            <a:r>
              <a:rPr lang="de-DE" baseline="0" dirty="0" err="1"/>
              <a:t>for</a:t>
            </a:r>
            <a:r>
              <a:rPr lang="de-DE" baseline="0" dirty="0"/>
              <a:t> </a:t>
            </a:r>
            <a:r>
              <a:rPr lang="de-DE" baseline="0" dirty="0" err="1"/>
              <a:t>the</a:t>
            </a:r>
            <a:r>
              <a:rPr lang="de-DE" baseline="0" dirty="0"/>
              <a:t> </a:t>
            </a:r>
            <a:r>
              <a:rPr lang="de-DE" baseline="0" dirty="0" err="1"/>
              <a:t>case</a:t>
            </a:r>
            <a:r>
              <a:rPr lang="de-DE" baseline="0" dirty="0"/>
              <a:t> </a:t>
            </a:r>
            <a:r>
              <a:rPr lang="de-DE" baseline="0" dirty="0" err="1"/>
              <a:t>study</a:t>
            </a:r>
            <a:r>
              <a:rPr lang="de-DE" baseline="0" dirty="0"/>
              <a:t>.</a:t>
            </a:r>
            <a:endParaRPr lang="en-US" dirty="0"/>
          </a:p>
        </p:txBody>
      </p:sp>
      <p:sp>
        <p:nvSpPr>
          <p:cNvPr id="4" name="Foliennummernplatzhalter 3"/>
          <p:cNvSpPr>
            <a:spLocks noGrp="1"/>
          </p:cNvSpPr>
          <p:nvPr>
            <p:ph type="sldNum" sz="quarter" idx="10"/>
          </p:nvPr>
        </p:nvSpPr>
        <p:spPr/>
        <p:txBody>
          <a:bodyPr/>
          <a:lstStyle/>
          <a:p>
            <a:fld id="{8B26D5E6-2A87-417B-82CD-79F0D8D677EE}" type="slidenum">
              <a:rPr lang="en-US" smtClean="0"/>
              <a:t>47</a:t>
            </a:fld>
            <a:endParaRPr lang="en-US" dirty="0"/>
          </a:p>
        </p:txBody>
      </p:sp>
    </p:spTree>
    <p:extLst>
      <p:ext uri="{BB962C8B-B14F-4D97-AF65-F5344CB8AC3E}">
        <p14:creationId xmlns:p14="http://schemas.microsoft.com/office/powerpoint/2010/main" val="8077637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The </a:t>
            </a:r>
            <a:r>
              <a:rPr lang="de-DE" dirty="0" err="1"/>
              <a:t>property</a:t>
            </a:r>
            <a:r>
              <a:rPr lang="de-DE" dirty="0"/>
              <a:t> </a:t>
            </a:r>
            <a:r>
              <a:rPr lang="de-DE" dirty="0" err="1"/>
              <a:t>rights</a:t>
            </a:r>
            <a:r>
              <a:rPr lang="de-DE" dirty="0"/>
              <a:t> </a:t>
            </a:r>
            <a:r>
              <a:rPr lang="de-DE" dirty="0" err="1"/>
              <a:t>problem</a:t>
            </a:r>
            <a:r>
              <a:rPr lang="de-DE" baseline="0" dirty="0"/>
              <a:t> </a:t>
            </a:r>
            <a:r>
              <a:rPr lang="de-DE" baseline="0" dirty="0" err="1"/>
              <a:t>is</a:t>
            </a:r>
            <a:r>
              <a:rPr lang="de-DE" baseline="0" dirty="0"/>
              <a:t> </a:t>
            </a:r>
            <a:r>
              <a:rPr lang="de-DE" baseline="0" dirty="0" err="1"/>
              <a:t>worse</a:t>
            </a:r>
            <a:r>
              <a:rPr lang="de-DE" baseline="0" dirty="0"/>
              <a:t> </a:t>
            </a:r>
            <a:r>
              <a:rPr lang="de-DE" baseline="0" dirty="0" err="1"/>
              <a:t>for</a:t>
            </a:r>
            <a:r>
              <a:rPr lang="de-DE" baseline="0" dirty="0"/>
              <a:t> </a:t>
            </a:r>
            <a:r>
              <a:rPr lang="de-DE" baseline="0" dirty="0" err="1"/>
              <a:t>club</a:t>
            </a:r>
            <a:r>
              <a:rPr lang="de-DE" baseline="0" dirty="0"/>
              <a:t> </a:t>
            </a:r>
            <a:r>
              <a:rPr lang="de-DE" baseline="0" dirty="0" err="1"/>
              <a:t>goods</a:t>
            </a:r>
            <a:r>
              <a:rPr lang="de-DE" baseline="0" dirty="0"/>
              <a:t> </a:t>
            </a:r>
            <a:r>
              <a:rPr lang="de-DE" baseline="0" dirty="0" err="1"/>
              <a:t>and</a:t>
            </a:r>
            <a:r>
              <a:rPr lang="de-DE" baseline="0" dirty="0"/>
              <a:t> </a:t>
            </a:r>
            <a:r>
              <a:rPr lang="de-DE" baseline="0" dirty="0" err="1"/>
              <a:t>common</a:t>
            </a:r>
            <a:r>
              <a:rPr lang="de-DE" baseline="0" dirty="0"/>
              <a:t> </a:t>
            </a:r>
            <a:r>
              <a:rPr lang="de-DE" baseline="0" dirty="0" err="1"/>
              <a:t>goods</a:t>
            </a:r>
            <a:r>
              <a:rPr lang="de-DE" baseline="0" dirty="0"/>
              <a:t> </a:t>
            </a:r>
            <a:r>
              <a:rPr lang="de-DE" baseline="0" dirty="0" err="1"/>
              <a:t>than</a:t>
            </a:r>
            <a:r>
              <a:rPr lang="de-DE" baseline="0" dirty="0"/>
              <a:t> </a:t>
            </a:r>
            <a:r>
              <a:rPr lang="de-DE" baseline="0" dirty="0" err="1"/>
              <a:t>it</a:t>
            </a:r>
            <a:r>
              <a:rPr lang="de-DE" baseline="0" dirty="0"/>
              <a:t> </a:t>
            </a:r>
            <a:r>
              <a:rPr lang="de-DE" baseline="0" dirty="0" err="1"/>
              <a:t>is</a:t>
            </a:r>
            <a:r>
              <a:rPr lang="de-DE" baseline="0" dirty="0"/>
              <a:t> </a:t>
            </a:r>
            <a:r>
              <a:rPr lang="de-DE" baseline="0" dirty="0" err="1"/>
              <a:t>for</a:t>
            </a:r>
            <a:r>
              <a:rPr lang="de-DE" baseline="0" dirty="0"/>
              <a:t> private </a:t>
            </a:r>
            <a:r>
              <a:rPr lang="de-DE" baseline="0" dirty="0" err="1"/>
              <a:t>goods</a:t>
            </a:r>
            <a:r>
              <a:rPr lang="de-DE" baseline="0" dirty="0"/>
              <a:t> </a:t>
            </a:r>
            <a:r>
              <a:rPr lang="de-DE" baseline="0" dirty="0" err="1"/>
              <a:t>as</a:t>
            </a:r>
            <a:r>
              <a:rPr lang="de-DE" baseline="0" dirty="0"/>
              <a:t> </a:t>
            </a:r>
            <a:r>
              <a:rPr lang="de-DE" baseline="0" dirty="0" err="1"/>
              <a:t>it</a:t>
            </a:r>
            <a:r>
              <a:rPr lang="de-DE" baseline="0" dirty="0"/>
              <a:t> </a:t>
            </a:r>
            <a:r>
              <a:rPr lang="de-DE" baseline="0" dirty="0" err="1"/>
              <a:t>is</a:t>
            </a:r>
            <a:r>
              <a:rPr lang="de-DE" baseline="0" dirty="0"/>
              <a:t> </a:t>
            </a:r>
            <a:r>
              <a:rPr lang="de-DE" baseline="0" dirty="0" err="1"/>
              <a:t>hard</a:t>
            </a:r>
            <a:r>
              <a:rPr lang="de-DE" baseline="0" dirty="0"/>
              <a:t> </a:t>
            </a:r>
            <a:r>
              <a:rPr lang="de-DE" baseline="0" dirty="0" err="1"/>
              <a:t>to</a:t>
            </a:r>
            <a:r>
              <a:rPr lang="de-DE" baseline="0" dirty="0"/>
              <a:t> </a:t>
            </a:r>
            <a:r>
              <a:rPr lang="de-DE" baseline="0" dirty="0" err="1"/>
              <a:t>control</a:t>
            </a:r>
            <a:r>
              <a:rPr lang="de-DE" baseline="0" dirty="0"/>
              <a:t> </a:t>
            </a:r>
            <a:r>
              <a:rPr lang="de-DE" baseline="0" dirty="0" err="1"/>
              <a:t>these</a:t>
            </a:r>
            <a:r>
              <a:rPr lang="de-DE" baseline="0" dirty="0"/>
              <a:t> </a:t>
            </a:r>
            <a:r>
              <a:rPr lang="de-DE" baseline="0" dirty="0" err="1"/>
              <a:t>goods</a:t>
            </a:r>
            <a:r>
              <a:rPr lang="de-DE" baseline="0" dirty="0"/>
              <a:t>. </a:t>
            </a:r>
          </a:p>
          <a:p>
            <a:r>
              <a:rPr lang="de-DE" baseline="0" dirty="0" err="1"/>
              <a:t>If</a:t>
            </a:r>
            <a:r>
              <a:rPr lang="de-DE" baseline="0" dirty="0"/>
              <a:t> time </a:t>
            </a:r>
            <a:r>
              <a:rPr lang="de-DE" baseline="0" dirty="0" err="1"/>
              <a:t>allows</a:t>
            </a:r>
            <a:r>
              <a:rPr lang="de-DE" baseline="0" dirty="0"/>
              <a:t> a </a:t>
            </a:r>
            <a:r>
              <a:rPr lang="de-DE" baseline="0" dirty="0" err="1"/>
              <a:t>disgression</a:t>
            </a:r>
            <a:r>
              <a:rPr lang="de-DE" baseline="0" dirty="0"/>
              <a:t> </a:t>
            </a:r>
            <a:r>
              <a:rPr lang="de-DE" baseline="0" dirty="0" err="1"/>
              <a:t>to</a:t>
            </a:r>
            <a:r>
              <a:rPr lang="de-DE" baseline="0" dirty="0"/>
              <a:t> </a:t>
            </a:r>
            <a:r>
              <a:rPr lang="de-DE" baseline="0" dirty="0" err="1"/>
              <a:t>the</a:t>
            </a:r>
            <a:r>
              <a:rPr lang="de-DE" baseline="0" dirty="0"/>
              <a:t> „</a:t>
            </a:r>
            <a:r>
              <a:rPr lang="de-DE" baseline="0" dirty="0" err="1"/>
              <a:t>tragedy</a:t>
            </a:r>
            <a:r>
              <a:rPr lang="de-DE" baseline="0" dirty="0"/>
              <a:t> </a:t>
            </a:r>
            <a:r>
              <a:rPr lang="de-DE" baseline="0" dirty="0" err="1"/>
              <a:t>of</a:t>
            </a:r>
            <a:r>
              <a:rPr lang="de-DE" baseline="0" dirty="0"/>
              <a:t> </a:t>
            </a:r>
            <a:r>
              <a:rPr lang="de-DE" baseline="0" dirty="0" err="1"/>
              <a:t>the</a:t>
            </a:r>
            <a:r>
              <a:rPr lang="de-DE" baseline="0" dirty="0"/>
              <a:t> </a:t>
            </a:r>
            <a:r>
              <a:rPr lang="de-DE" baseline="0" dirty="0" err="1"/>
              <a:t>commons</a:t>
            </a:r>
            <a:r>
              <a:rPr lang="de-DE" baseline="0" dirty="0"/>
              <a:t>“ </a:t>
            </a:r>
            <a:r>
              <a:rPr lang="de-DE" baseline="0" dirty="0" err="1"/>
              <a:t>is</a:t>
            </a:r>
            <a:r>
              <a:rPr lang="de-DE" baseline="0" dirty="0"/>
              <a:t> </a:t>
            </a:r>
            <a:r>
              <a:rPr lang="de-DE" baseline="0" dirty="0" err="1"/>
              <a:t>usefull</a:t>
            </a:r>
            <a:r>
              <a:rPr lang="de-DE" baseline="0" dirty="0"/>
              <a:t> </a:t>
            </a:r>
            <a:r>
              <a:rPr lang="de-DE" baseline="0" dirty="0" err="1"/>
              <a:t>here</a:t>
            </a:r>
            <a:r>
              <a:rPr lang="de-DE" baseline="0" dirty="0"/>
              <a:t> </a:t>
            </a:r>
            <a:r>
              <a:rPr lang="de-DE" baseline="0" dirty="0" err="1"/>
              <a:t>and</a:t>
            </a:r>
            <a:r>
              <a:rPr lang="de-DE" baseline="0" dirty="0"/>
              <a:t> a </a:t>
            </a:r>
            <a:r>
              <a:rPr lang="de-DE" baseline="0" dirty="0" err="1"/>
              <a:t>short</a:t>
            </a:r>
            <a:r>
              <a:rPr lang="de-DE" baseline="0" dirty="0"/>
              <a:t> </a:t>
            </a:r>
            <a:r>
              <a:rPr lang="de-DE" baseline="0" dirty="0" err="1"/>
              <a:t>summary</a:t>
            </a:r>
            <a:r>
              <a:rPr lang="de-DE" baseline="0" dirty="0"/>
              <a:t> </a:t>
            </a:r>
            <a:r>
              <a:rPr lang="de-DE" baseline="0" dirty="0" err="1"/>
              <a:t>of</a:t>
            </a:r>
            <a:r>
              <a:rPr lang="de-DE" baseline="0" dirty="0"/>
              <a:t> </a:t>
            </a:r>
            <a:r>
              <a:rPr lang="de-DE" baseline="0" dirty="0" err="1"/>
              <a:t>the</a:t>
            </a:r>
            <a:r>
              <a:rPr lang="de-DE" baseline="0" dirty="0"/>
              <a:t> </a:t>
            </a:r>
            <a:r>
              <a:rPr lang="de-DE" baseline="0" dirty="0" err="1"/>
              <a:t>contributions</a:t>
            </a:r>
            <a:r>
              <a:rPr lang="de-DE" baseline="0" dirty="0"/>
              <a:t> </a:t>
            </a:r>
            <a:r>
              <a:rPr lang="de-DE" baseline="0" dirty="0" err="1"/>
              <a:t>by</a:t>
            </a:r>
            <a:r>
              <a:rPr lang="de-DE" baseline="0" dirty="0"/>
              <a:t> Elinor Ostrom. (e.g. </a:t>
            </a:r>
            <a:r>
              <a:rPr lang="de-DE" baseline="0" dirty="0" err="1"/>
              <a:t>this</a:t>
            </a:r>
            <a:r>
              <a:rPr lang="de-DE" baseline="0" dirty="0"/>
              <a:t> </a:t>
            </a:r>
            <a:r>
              <a:rPr lang="de-DE" baseline="0" dirty="0" err="1"/>
              <a:t>video</a:t>
            </a:r>
            <a:r>
              <a:rPr lang="de-DE" baseline="0" dirty="0"/>
              <a:t>: https://www.youtube.com/watch?v=bs2P0wRod8U) (10 min)</a:t>
            </a:r>
          </a:p>
          <a:p>
            <a:endParaRPr lang="de-DE" baseline="0" dirty="0"/>
          </a:p>
          <a:p>
            <a:r>
              <a:rPr lang="de-DE" baseline="0" dirty="0"/>
              <a:t>Link on Common </a:t>
            </a:r>
            <a:r>
              <a:rPr lang="de-DE" baseline="0" dirty="0" err="1"/>
              <a:t>goods</a:t>
            </a:r>
            <a:r>
              <a:rPr lang="de-DE" baseline="0" dirty="0"/>
              <a:t> </a:t>
            </a:r>
            <a:r>
              <a:rPr lang="de-DE" baseline="0" dirty="0" err="1"/>
              <a:t>leads</a:t>
            </a:r>
            <a:r>
              <a:rPr lang="de-DE" baseline="0" dirty="0"/>
              <a:t> </a:t>
            </a:r>
            <a:r>
              <a:rPr lang="de-DE" baseline="0" dirty="0" err="1"/>
              <a:t>to</a:t>
            </a:r>
            <a:r>
              <a:rPr lang="de-DE" baseline="0" dirty="0"/>
              <a:t> a 1 min </a:t>
            </a:r>
            <a:r>
              <a:rPr lang="de-DE" baseline="0" dirty="0" err="1"/>
              <a:t>video</a:t>
            </a:r>
            <a:r>
              <a:rPr lang="de-DE" baseline="0" dirty="0"/>
              <a:t> on </a:t>
            </a:r>
            <a:r>
              <a:rPr lang="de-DE" baseline="0" dirty="0" err="1"/>
              <a:t>the</a:t>
            </a:r>
            <a:r>
              <a:rPr lang="de-DE" baseline="0" dirty="0"/>
              <a:t> </a:t>
            </a:r>
            <a:r>
              <a:rPr lang="de-DE" baseline="0" dirty="0" err="1"/>
              <a:t>tragedy</a:t>
            </a:r>
            <a:r>
              <a:rPr lang="de-DE" baseline="0" dirty="0"/>
              <a:t> </a:t>
            </a:r>
            <a:r>
              <a:rPr lang="de-DE" baseline="0" dirty="0" err="1"/>
              <a:t>ofthe</a:t>
            </a:r>
            <a:r>
              <a:rPr lang="de-DE" baseline="0" dirty="0"/>
              <a:t> </a:t>
            </a:r>
            <a:r>
              <a:rPr lang="de-DE" baseline="0" dirty="0" err="1"/>
              <a:t>commons</a:t>
            </a:r>
            <a:endParaRPr lang="de-DE" baseline="0" dirty="0"/>
          </a:p>
          <a:p>
            <a:endParaRPr lang="de-DE" baseline="0" dirty="0"/>
          </a:p>
          <a:p>
            <a:endParaRPr lang="de-DE" baseline="0" dirty="0"/>
          </a:p>
          <a:p>
            <a:endParaRPr lang="en-US" dirty="0"/>
          </a:p>
        </p:txBody>
      </p:sp>
      <p:sp>
        <p:nvSpPr>
          <p:cNvPr id="4" name="Foliennummernplatzhalter 3"/>
          <p:cNvSpPr>
            <a:spLocks noGrp="1"/>
          </p:cNvSpPr>
          <p:nvPr>
            <p:ph type="sldNum" sz="quarter" idx="10"/>
          </p:nvPr>
        </p:nvSpPr>
        <p:spPr/>
        <p:txBody>
          <a:bodyPr/>
          <a:lstStyle/>
          <a:p>
            <a:fld id="{8B26D5E6-2A87-417B-82CD-79F0D8D677EE}" type="slidenum">
              <a:rPr lang="en-US" smtClean="0"/>
              <a:t>49</a:t>
            </a:fld>
            <a:endParaRPr lang="en-US" dirty="0"/>
          </a:p>
        </p:txBody>
      </p:sp>
    </p:spTree>
    <p:extLst>
      <p:ext uri="{BB962C8B-B14F-4D97-AF65-F5344CB8AC3E}">
        <p14:creationId xmlns:p14="http://schemas.microsoft.com/office/powerpoint/2010/main" val="1846854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AD57C6-87A9-400E-90E6-B0DB5C70AB50}" type="slidenum">
              <a:rPr lang="en-US" altLang="fr-FR"/>
              <a:pPr/>
              <a:t>7</a:t>
            </a:fld>
            <a:endParaRPr lang="en-US" altLang="fr-FR" dirty="0"/>
          </a:p>
        </p:txBody>
      </p:sp>
      <p:sp>
        <p:nvSpPr>
          <p:cNvPr id="32770" name="Rectangle 2"/>
          <p:cNvSpPr>
            <a:spLocks noGrp="1" noRot="1" noChangeAspect="1" noChangeArrowheads="1" noTextEdit="1"/>
          </p:cNvSpPr>
          <p:nvPr>
            <p:ph type="sldImg"/>
          </p:nvPr>
        </p:nvSpPr>
        <p:spPr>
          <a:ln cap="flat"/>
        </p:spPr>
      </p:sp>
      <p:sp>
        <p:nvSpPr>
          <p:cNvPr id="32771" name="Rectangle 3"/>
          <p:cNvSpPr>
            <a:spLocks noGrp="1" noChangeArrowheads="1"/>
          </p:cNvSpPr>
          <p:nvPr>
            <p:ph type="body" idx="1"/>
          </p:nvPr>
        </p:nvSpPr>
        <p:spPr>
          <a:ln/>
        </p:spPr>
        <p:txBody>
          <a:bodyPr/>
          <a:lstStyle/>
          <a:p>
            <a:r>
              <a:rPr lang="fr-FR" altLang="fr-FR" dirty="0" err="1"/>
              <a:t>Example</a:t>
            </a:r>
            <a:r>
              <a:rPr lang="fr-FR" altLang="fr-FR" dirty="0"/>
              <a:t>:</a:t>
            </a:r>
            <a:r>
              <a:rPr lang="fr-FR" altLang="fr-FR" baseline="0" dirty="0"/>
              <a:t> It </a:t>
            </a:r>
            <a:r>
              <a:rPr lang="fr-FR" altLang="fr-FR" baseline="0" dirty="0" err="1"/>
              <a:t>is</a:t>
            </a:r>
            <a:r>
              <a:rPr lang="fr-FR" altLang="fr-FR" baseline="0" dirty="0"/>
              <a:t> for </a:t>
            </a:r>
            <a:r>
              <a:rPr lang="fr-FR" altLang="fr-FR" baseline="0" dirty="0" err="1"/>
              <a:t>example</a:t>
            </a:r>
            <a:r>
              <a:rPr lang="fr-FR" altLang="fr-FR" baseline="0" dirty="0"/>
              <a:t> </a:t>
            </a:r>
            <a:r>
              <a:rPr lang="fr-FR" altLang="fr-FR" baseline="0" dirty="0" err="1"/>
              <a:t>very</a:t>
            </a:r>
            <a:r>
              <a:rPr lang="fr-FR" altLang="fr-FR" baseline="0" dirty="0"/>
              <a:t> </a:t>
            </a:r>
            <a:r>
              <a:rPr lang="fr-FR" altLang="fr-FR" baseline="0" dirty="0" err="1"/>
              <a:t>tricky</a:t>
            </a:r>
            <a:r>
              <a:rPr lang="fr-FR" altLang="fr-FR" baseline="0" dirty="0"/>
              <a:t> to look up a </a:t>
            </a:r>
            <a:r>
              <a:rPr lang="fr-FR" altLang="fr-FR" baseline="0" dirty="0" err="1"/>
              <a:t>regulation</a:t>
            </a:r>
            <a:r>
              <a:rPr lang="fr-FR" altLang="fr-FR" baseline="0" dirty="0"/>
              <a:t> (</a:t>
            </a:r>
            <a:r>
              <a:rPr lang="fr-FR" altLang="fr-FR" baseline="0" dirty="0" err="1"/>
              <a:t>which</a:t>
            </a:r>
            <a:r>
              <a:rPr lang="fr-FR" altLang="fr-FR" baseline="0" dirty="0"/>
              <a:t> </a:t>
            </a:r>
            <a:r>
              <a:rPr lang="fr-FR" altLang="fr-FR" baseline="0" dirty="0" err="1"/>
              <a:t>you</a:t>
            </a:r>
            <a:r>
              <a:rPr lang="fr-FR" altLang="fr-FR" baseline="0" dirty="0"/>
              <a:t> </a:t>
            </a:r>
            <a:r>
              <a:rPr lang="fr-FR" altLang="fr-FR" baseline="0" dirty="0" err="1"/>
              <a:t>would</a:t>
            </a:r>
            <a:r>
              <a:rPr lang="fr-FR" altLang="fr-FR" baseline="0" dirty="0"/>
              <a:t> do in a code </a:t>
            </a:r>
            <a:r>
              <a:rPr lang="fr-FR" altLang="fr-FR" baseline="0" dirty="0" err="1"/>
              <a:t>law</a:t>
            </a:r>
            <a:r>
              <a:rPr lang="fr-FR" altLang="fr-FR" baseline="0" dirty="0"/>
              <a:t> country) in a </a:t>
            </a:r>
            <a:r>
              <a:rPr lang="fr-FR" altLang="fr-FR" baseline="0" dirty="0" err="1"/>
              <a:t>common</a:t>
            </a:r>
            <a:r>
              <a:rPr lang="fr-FR" altLang="fr-FR" baseline="0" dirty="0"/>
              <a:t> </a:t>
            </a:r>
            <a:r>
              <a:rPr lang="fr-FR" altLang="fr-FR" baseline="0" dirty="0" err="1"/>
              <a:t>law</a:t>
            </a:r>
            <a:r>
              <a:rPr lang="fr-FR" altLang="fr-FR" baseline="0" dirty="0"/>
              <a:t> country </a:t>
            </a:r>
            <a:endParaRPr lang="fr-FR" altLang="fr-FR" dirty="0"/>
          </a:p>
        </p:txBody>
      </p:sp>
    </p:spTree>
    <p:extLst>
      <p:ext uri="{BB962C8B-B14F-4D97-AF65-F5344CB8AC3E}">
        <p14:creationId xmlns:p14="http://schemas.microsoft.com/office/powerpoint/2010/main" val="591455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01E969-E249-456C-99E7-D80AE8CC7A14}" type="slidenum">
              <a:rPr lang="en-US" altLang="fr-FR"/>
              <a:pPr/>
              <a:t>8</a:t>
            </a:fld>
            <a:endParaRPr lang="en-US" altLang="fr-FR" dirty="0"/>
          </a:p>
        </p:txBody>
      </p:sp>
      <p:sp>
        <p:nvSpPr>
          <p:cNvPr id="30722" name="Rectangle 2"/>
          <p:cNvSpPr>
            <a:spLocks noGrp="1" noRot="1" noChangeAspect="1" noChangeArrowheads="1" noTextEdit="1"/>
          </p:cNvSpPr>
          <p:nvPr>
            <p:ph type="sldImg"/>
          </p:nvPr>
        </p:nvSpPr>
        <p:spPr>
          <a:ln cap="flat"/>
        </p:spPr>
      </p:sp>
      <p:sp>
        <p:nvSpPr>
          <p:cNvPr id="30723" name="Rectangle 3"/>
          <p:cNvSpPr>
            <a:spLocks noGrp="1" noChangeArrowheads="1"/>
          </p:cNvSpPr>
          <p:nvPr>
            <p:ph type="body" idx="1"/>
          </p:nvPr>
        </p:nvSpPr>
        <p:spPr>
          <a:ln/>
        </p:spPr>
        <p:txBody>
          <a:bodyPr/>
          <a:lstStyle/>
          <a:p>
            <a:endParaRPr lang="fr-FR" altLang="fr-FR" dirty="0"/>
          </a:p>
        </p:txBody>
      </p:sp>
    </p:spTree>
    <p:extLst>
      <p:ext uri="{BB962C8B-B14F-4D97-AF65-F5344CB8AC3E}">
        <p14:creationId xmlns:p14="http://schemas.microsoft.com/office/powerpoint/2010/main" val="2739761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CC2970-099A-4D25-AAAF-F1B9661A79F1}" type="slidenum">
              <a:rPr lang="de-DE" smtClean="0"/>
              <a:t>9</a:t>
            </a:fld>
            <a:endParaRPr lang="de-DE" dirty="0"/>
          </a:p>
        </p:txBody>
      </p:sp>
    </p:spTree>
    <p:extLst>
      <p:ext uri="{BB962C8B-B14F-4D97-AF65-F5344CB8AC3E}">
        <p14:creationId xmlns:p14="http://schemas.microsoft.com/office/powerpoint/2010/main" val="2372971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 </a:t>
            </a:r>
            <a:r>
              <a:rPr lang="de-DE" dirty="0" err="1"/>
              <a:t>usually</a:t>
            </a:r>
            <a:r>
              <a:rPr lang="de-DE" dirty="0"/>
              <a:t> </a:t>
            </a:r>
            <a:r>
              <a:rPr lang="de-DE" dirty="0" err="1"/>
              <a:t>start</a:t>
            </a:r>
            <a:r>
              <a:rPr lang="de-DE" dirty="0"/>
              <a:t> </a:t>
            </a:r>
            <a:r>
              <a:rPr lang="de-DE" dirty="0" err="1"/>
              <a:t>with</a:t>
            </a:r>
            <a:r>
              <a:rPr lang="de-DE" dirty="0"/>
              <a:t> a </a:t>
            </a:r>
            <a:r>
              <a:rPr lang="de-DE" dirty="0" err="1"/>
              <a:t>random</a:t>
            </a:r>
            <a:r>
              <a:rPr lang="de-DE" dirty="0"/>
              <a:t> </a:t>
            </a:r>
            <a:r>
              <a:rPr lang="de-DE" dirty="0" err="1"/>
              <a:t>example</a:t>
            </a:r>
            <a:r>
              <a:rPr lang="de-DE" dirty="0"/>
              <a:t> </a:t>
            </a:r>
            <a:r>
              <a:rPr lang="de-DE" dirty="0" err="1"/>
              <a:t>of</a:t>
            </a:r>
            <a:r>
              <a:rPr lang="de-DE" dirty="0"/>
              <a:t> a b2b</a:t>
            </a:r>
            <a:r>
              <a:rPr lang="de-DE" baseline="0" dirty="0"/>
              <a:t> </a:t>
            </a:r>
            <a:r>
              <a:rPr lang="de-DE" baseline="0" dirty="0" err="1"/>
              <a:t>contract</a:t>
            </a:r>
            <a:r>
              <a:rPr lang="de-DE" dirty="0"/>
              <a:t> (e.g.</a:t>
            </a:r>
            <a:r>
              <a:rPr lang="de-DE" baseline="0" dirty="0"/>
              <a:t> </a:t>
            </a:r>
            <a:r>
              <a:rPr lang="de-DE" baseline="0" dirty="0" err="1"/>
              <a:t>Assume</a:t>
            </a:r>
            <a:r>
              <a:rPr lang="de-DE" baseline="0" dirty="0"/>
              <a:t> </a:t>
            </a:r>
            <a:r>
              <a:rPr lang="de-DE" baseline="0" dirty="0" err="1"/>
              <a:t>you</a:t>
            </a:r>
            <a:r>
              <a:rPr lang="de-DE" baseline="0" dirty="0"/>
              <a:t> </a:t>
            </a:r>
            <a:r>
              <a:rPr lang="de-DE" baseline="0" dirty="0" err="1"/>
              <a:t>are</a:t>
            </a:r>
            <a:r>
              <a:rPr lang="de-DE" baseline="0" dirty="0"/>
              <a:t> a </a:t>
            </a:r>
            <a:r>
              <a:rPr lang="de-DE" baseline="0" dirty="0" err="1"/>
              <a:t>Belgian</a:t>
            </a:r>
            <a:r>
              <a:rPr lang="de-DE" baseline="0" dirty="0"/>
              <a:t> </a:t>
            </a:r>
            <a:r>
              <a:rPr lang="de-DE" baseline="0" dirty="0" err="1"/>
              <a:t>chocolate</a:t>
            </a:r>
            <a:r>
              <a:rPr lang="de-DE" baseline="0" dirty="0"/>
              <a:t> </a:t>
            </a:r>
            <a:r>
              <a:rPr lang="de-DE" baseline="0" dirty="0" err="1"/>
              <a:t>producer</a:t>
            </a:r>
            <a:r>
              <a:rPr lang="de-DE" baseline="0" dirty="0"/>
              <a:t> </a:t>
            </a:r>
            <a:r>
              <a:rPr lang="de-DE" baseline="0" dirty="0" err="1"/>
              <a:t>that</a:t>
            </a:r>
            <a:r>
              <a:rPr lang="de-DE" baseline="0" dirty="0"/>
              <a:t> </a:t>
            </a:r>
            <a:r>
              <a:rPr lang="de-DE" baseline="0" dirty="0" err="1"/>
              <a:t>wants</a:t>
            </a:r>
            <a:r>
              <a:rPr lang="de-DE" baseline="0" dirty="0"/>
              <a:t> </a:t>
            </a:r>
            <a:r>
              <a:rPr lang="de-DE" baseline="0" dirty="0" err="1"/>
              <a:t>to</a:t>
            </a:r>
            <a:r>
              <a:rPr lang="de-DE" baseline="0" dirty="0"/>
              <a:t> </a:t>
            </a:r>
            <a:r>
              <a:rPr lang="de-DE" baseline="0" dirty="0" err="1"/>
              <a:t>go</a:t>
            </a:r>
            <a:r>
              <a:rPr lang="de-DE" baseline="0" dirty="0"/>
              <a:t> </a:t>
            </a:r>
            <a:r>
              <a:rPr lang="de-DE" baseline="0" dirty="0" err="1"/>
              <a:t>to</a:t>
            </a:r>
            <a:r>
              <a:rPr lang="de-DE" baseline="0" dirty="0"/>
              <a:t> Germany </a:t>
            </a:r>
            <a:r>
              <a:rPr lang="de-DE" baseline="0" dirty="0" err="1"/>
              <a:t>by</a:t>
            </a:r>
            <a:r>
              <a:rPr lang="de-DE" baseline="0" dirty="0"/>
              <a:t> </a:t>
            </a:r>
            <a:r>
              <a:rPr lang="de-DE" baseline="0" dirty="0" err="1"/>
              <a:t>exporting</a:t>
            </a:r>
            <a:r>
              <a:rPr lang="de-DE" baseline="0" dirty="0"/>
              <a:t>. </a:t>
            </a:r>
            <a:r>
              <a:rPr lang="de-DE" baseline="0" dirty="0" err="1"/>
              <a:t>You</a:t>
            </a:r>
            <a:r>
              <a:rPr lang="de-DE" baseline="0" dirty="0"/>
              <a:t> </a:t>
            </a:r>
            <a:r>
              <a:rPr lang="de-DE" baseline="0" dirty="0" err="1"/>
              <a:t>already</a:t>
            </a:r>
            <a:r>
              <a:rPr lang="de-DE" baseline="0" dirty="0"/>
              <a:t> </a:t>
            </a:r>
            <a:r>
              <a:rPr lang="de-DE" baseline="0" dirty="0" err="1"/>
              <a:t>identified</a:t>
            </a:r>
            <a:r>
              <a:rPr lang="de-DE" baseline="0" dirty="0"/>
              <a:t> a </a:t>
            </a:r>
            <a:r>
              <a:rPr lang="de-DE" baseline="0" dirty="0" err="1"/>
              <a:t>retail</a:t>
            </a:r>
            <a:r>
              <a:rPr lang="de-DE" baseline="0" dirty="0"/>
              <a:t> </a:t>
            </a:r>
            <a:r>
              <a:rPr lang="de-DE" baseline="0" dirty="0" err="1"/>
              <a:t>chain</a:t>
            </a:r>
            <a:r>
              <a:rPr lang="de-DE" baseline="0" dirty="0"/>
              <a:t> </a:t>
            </a:r>
            <a:r>
              <a:rPr lang="de-DE" baseline="0" dirty="0" err="1"/>
              <a:t>that</a:t>
            </a:r>
            <a:r>
              <a:rPr lang="de-DE" baseline="0" dirty="0"/>
              <a:t> </a:t>
            </a:r>
            <a:r>
              <a:rPr lang="de-DE" baseline="0" dirty="0" err="1"/>
              <a:t>wants</a:t>
            </a:r>
            <a:r>
              <a:rPr lang="de-DE" baseline="0" dirty="0"/>
              <a:t> </a:t>
            </a:r>
            <a:r>
              <a:rPr lang="de-DE" baseline="0" dirty="0" err="1"/>
              <a:t>to</a:t>
            </a:r>
            <a:r>
              <a:rPr lang="de-DE" baseline="0" dirty="0"/>
              <a:t> </a:t>
            </a:r>
            <a:r>
              <a:rPr lang="de-DE" baseline="0" dirty="0" err="1"/>
              <a:t>sell</a:t>
            </a:r>
            <a:r>
              <a:rPr lang="de-DE" baseline="0" dirty="0"/>
              <a:t> </a:t>
            </a:r>
            <a:r>
              <a:rPr lang="de-DE" baseline="0" dirty="0" err="1"/>
              <a:t>your</a:t>
            </a:r>
            <a:r>
              <a:rPr lang="de-DE" baseline="0" dirty="0"/>
              <a:t> </a:t>
            </a:r>
            <a:r>
              <a:rPr lang="de-DE" baseline="0" dirty="0" err="1"/>
              <a:t>product</a:t>
            </a:r>
            <a:r>
              <a:rPr lang="de-DE" baseline="0" dirty="0"/>
              <a:t> in Germany) </a:t>
            </a:r>
            <a:r>
              <a:rPr lang="de-DE" baseline="0" dirty="0" err="1"/>
              <a:t>What</a:t>
            </a:r>
            <a:r>
              <a:rPr lang="de-DE" baseline="0" dirty="0"/>
              <a:t> do </a:t>
            </a:r>
            <a:r>
              <a:rPr lang="de-DE" baseline="0" dirty="0" err="1"/>
              <a:t>you</a:t>
            </a:r>
            <a:r>
              <a:rPr lang="de-DE" baseline="0" dirty="0"/>
              <a:t> </a:t>
            </a:r>
            <a:r>
              <a:rPr lang="de-DE" baseline="0" dirty="0" err="1"/>
              <a:t>need</a:t>
            </a:r>
            <a:r>
              <a:rPr lang="de-DE" baseline="0" dirty="0"/>
              <a:t> </a:t>
            </a:r>
            <a:r>
              <a:rPr lang="de-DE" baseline="0" dirty="0" err="1"/>
              <a:t>to</a:t>
            </a:r>
            <a:r>
              <a:rPr lang="de-DE" baseline="0" dirty="0"/>
              <a:t> </a:t>
            </a:r>
            <a:r>
              <a:rPr lang="de-DE" baseline="0" dirty="0" err="1"/>
              <a:t>include</a:t>
            </a:r>
            <a:r>
              <a:rPr lang="de-DE" baseline="0" dirty="0"/>
              <a:t> in </a:t>
            </a:r>
            <a:r>
              <a:rPr lang="de-DE" baseline="0" dirty="0" err="1"/>
              <a:t>the</a:t>
            </a:r>
            <a:r>
              <a:rPr lang="de-DE" baseline="0" dirty="0"/>
              <a:t> </a:t>
            </a:r>
            <a:r>
              <a:rPr lang="de-DE" baseline="0" dirty="0" err="1"/>
              <a:t>contract</a:t>
            </a:r>
            <a:r>
              <a:rPr lang="de-DE" baseline="0" dirty="0"/>
              <a:t> </a:t>
            </a:r>
            <a:r>
              <a:rPr lang="de-DE" baseline="0" dirty="0" err="1"/>
              <a:t>with</a:t>
            </a:r>
            <a:r>
              <a:rPr lang="de-DE" baseline="0" dirty="0"/>
              <a:t> </a:t>
            </a:r>
            <a:r>
              <a:rPr lang="de-DE" baseline="0" dirty="0" err="1"/>
              <a:t>this</a:t>
            </a:r>
            <a:r>
              <a:rPr lang="de-DE" baseline="0" dirty="0"/>
              <a:t> firm?</a:t>
            </a:r>
          </a:p>
          <a:p>
            <a:endParaRPr lang="de-DE" baseline="0" dirty="0"/>
          </a:p>
          <a:p>
            <a:r>
              <a:rPr lang="de-DE" baseline="0" dirty="0"/>
              <a:t>I </a:t>
            </a:r>
            <a:r>
              <a:rPr lang="de-DE" baseline="0" dirty="0" err="1"/>
              <a:t>write</a:t>
            </a:r>
            <a:r>
              <a:rPr lang="de-DE" baseline="0" dirty="0"/>
              <a:t> down </a:t>
            </a:r>
            <a:r>
              <a:rPr lang="de-DE" baseline="0" dirty="0" err="1"/>
              <a:t>the</a:t>
            </a:r>
            <a:r>
              <a:rPr lang="de-DE" baseline="0" dirty="0"/>
              <a:t> </a:t>
            </a:r>
            <a:r>
              <a:rPr lang="de-DE" baseline="0" dirty="0" err="1"/>
              <a:t>answers</a:t>
            </a:r>
            <a:r>
              <a:rPr lang="de-DE" baseline="0" dirty="0"/>
              <a:t> on </a:t>
            </a:r>
            <a:r>
              <a:rPr lang="de-DE" baseline="0" dirty="0" err="1"/>
              <a:t>the</a:t>
            </a:r>
            <a:r>
              <a:rPr lang="de-DE" baseline="0" dirty="0"/>
              <a:t> </a:t>
            </a:r>
            <a:r>
              <a:rPr lang="de-DE" baseline="0" dirty="0" err="1"/>
              <a:t>board</a:t>
            </a:r>
            <a:r>
              <a:rPr lang="de-DE" baseline="0" dirty="0"/>
              <a:t> and </a:t>
            </a:r>
            <a:r>
              <a:rPr lang="de-DE" baseline="0" dirty="0" err="1"/>
              <a:t>compare</a:t>
            </a:r>
            <a:r>
              <a:rPr lang="de-DE" baseline="0" dirty="0"/>
              <a:t> </a:t>
            </a:r>
            <a:r>
              <a:rPr lang="de-DE" baseline="0" dirty="0" err="1"/>
              <a:t>that</a:t>
            </a:r>
            <a:r>
              <a:rPr lang="de-DE" baseline="0" dirty="0"/>
              <a:t> </a:t>
            </a:r>
            <a:r>
              <a:rPr lang="de-DE" baseline="0" dirty="0" err="1"/>
              <a:t>to</a:t>
            </a:r>
            <a:r>
              <a:rPr lang="de-DE" baseline="0" dirty="0"/>
              <a:t> </a:t>
            </a:r>
            <a:r>
              <a:rPr lang="de-DE" baseline="0" dirty="0" err="1"/>
              <a:t>the</a:t>
            </a:r>
            <a:r>
              <a:rPr lang="de-DE" baseline="0" dirty="0"/>
              <a:t> </a:t>
            </a:r>
            <a:r>
              <a:rPr lang="de-DE" baseline="0" dirty="0" err="1"/>
              <a:t>criteria</a:t>
            </a:r>
            <a:r>
              <a:rPr lang="de-DE" baseline="0" dirty="0"/>
              <a:t> in </a:t>
            </a:r>
            <a:r>
              <a:rPr lang="de-DE" baseline="0" dirty="0" err="1"/>
              <a:t>the</a:t>
            </a:r>
            <a:r>
              <a:rPr lang="de-DE" baseline="0" dirty="0"/>
              <a:t> </a:t>
            </a:r>
            <a:r>
              <a:rPr lang="de-DE" baseline="0" dirty="0" err="1"/>
              <a:t>next</a:t>
            </a:r>
            <a:r>
              <a:rPr lang="de-DE" baseline="0" dirty="0"/>
              <a:t> </a:t>
            </a:r>
            <a:r>
              <a:rPr lang="de-DE" baseline="0" dirty="0" err="1"/>
              <a:t>slides</a:t>
            </a:r>
            <a:r>
              <a:rPr lang="de-DE" baseline="0" dirty="0"/>
              <a:t>. </a:t>
            </a:r>
            <a:endParaRPr lang="de-DE" dirty="0"/>
          </a:p>
        </p:txBody>
      </p:sp>
      <p:sp>
        <p:nvSpPr>
          <p:cNvPr id="4" name="Foliennummernplatzhalter 3"/>
          <p:cNvSpPr>
            <a:spLocks noGrp="1"/>
          </p:cNvSpPr>
          <p:nvPr>
            <p:ph type="sldNum" sz="quarter" idx="10"/>
          </p:nvPr>
        </p:nvSpPr>
        <p:spPr/>
        <p:txBody>
          <a:bodyPr/>
          <a:lstStyle/>
          <a:p>
            <a:fld id="{2ECC2970-099A-4D25-AAAF-F1B9661A79F1}" type="slidenum">
              <a:rPr lang="de-DE" smtClean="0"/>
              <a:t>10</a:t>
            </a:fld>
            <a:endParaRPr lang="de-DE" dirty="0"/>
          </a:p>
        </p:txBody>
      </p:sp>
    </p:spTree>
    <p:extLst>
      <p:ext uri="{BB962C8B-B14F-4D97-AF65-F5344CB8AC3E}">
        <p14:creationId xmlns:p14="http://schemas.microsoft.com/office/powerpoint/2010/main" val="3701016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The </a:t>
            </a:r>
            <a:r>
              <a:rPr lang="de-DE" dirty="0" err="1"/>
              <a:t>key</a:t>
            </a:r>
            <a:r>
              <a:rPr lang="de-DE" baseline="0" dirty="0"/>
              <a:t> </a:t>
            </a:r>
            <a:r>
              <a:rPr lang="de-DE" baseline="0" dirty="0" err="1"/>
              <a:t>here</a:t>
            </a:r>
            <a:r>
              <a:rPr lang="de-DE" baseline="0" dirty="0"/>
              <a:t> </a:t>
            </a:r>
            <a:r>
              <a:rPr lang="de-DE" baseline="0" dirty="0" err="1"/>
              <a:t>is</a:t>
            </a:r>
            <a:r>
              <a:rPr lang="de-DE" baseline="0" dirty="0"/>
              <a:t> </a:t>
            </a:r>
            <a:r>
              <a:rPr lang="de-DE" baseline="0" dirty="0" err="1"/>
              <a:t>to</a:t>
            </a:r>
            <a:r>
              <a:rPr lang="de-DE" baseline="0" dirty="0"/>
              <a:t> </a:t>
            </a:r>
            <a:r>
              <a:rPr lang="de-DE" baseline="0" dirty="0" err="1"/>
              <a:t>discuss</a:t>
            </a:r>
            <a:r>
              <a:rPr lang="de-DE" baseline="0" dirty="0"/>
              <a:t> </a:t>
            </a:r>
            <a:r>
              <a:rPr lang="de-DE" baseline="0" dirty="0" err="1"/>
              <a:t>every</a:t>
            </a:r>
            <a:r>
              <a:rPr lang="de-DE" baseline="0" dirty="0"/>
              <a:t> </a:t>
            </a:r>
            <a:r>
              <a:rPr lang="de-DE" baseline="0" dirty="0" err="1"/>
              <a:t>position</a:t>
            </a:r>
            <a:r>
              <a:rPr lang="de-DE" baseline="0" dirty="0"/>
              <a:t> </a:t>
            </a:r>
            <a:r>
              <a:rPr lang="de-DE" baseline="0" dirty="0" err="1"/>
              <a:t>and</a:t>
            </a:r>
            <a:r>
              <a:rPr lang="de-DE" baseline="0" dirty="0"/>
              <a:t> </a:t>
            </a:r>
            <a:r>
              <a:rPr lang="de-DE" baseline="0" dirty="0" err="1"/>
              <a:t>explain</a:t>
            </a:r>
            <a:r>
              <a:rPr lang="de-DE" baseline="0" dirty="0"/>
              <a:t> </a:t>
            </a:r>
            <a:r>
              <a:rPr lang="de-DE" baseline="0" dirty="0" err="1"/>
              <a:t>what</a:t>
            </a:r>
            <a:r>
              <a:rPr lang="de-DE" baseline="0" dirty="0"/>
              <a:t> </a:t>
            </a:r>
            <a:r>
              <a:rPr lang="de-DE" baseline="0" dirty="0" err="1"/>
              <a:t>would</a:t>
            </a:r>
            <a:r>
              <a:rPr lang="de-DE" baseline="0" dirty="0"/>
              <a:t> happen, </a:t>
            </a:r>
            <a:r>
              <a:rPr lang="de-DE" baseline="0" dirty="0" err="1"/>
              <a:t>if</a:t>
            </a:r>
            <a:r>
              <a:rPr lang="de-DE" baseline="0" dirty="0"/>
              <a:t> </a:t>
            </a:r>
            <a:r>
              <a:rPr lang="de-DE" baseline="0" dirty="0" err="1"/>
              <a:t>they</a:t>
            </a:r>
            <a:r>
              <a:rPr lang="de-DE" baseline="0" dirty="0"/>
              <a:t> </a:t>
            </a:r>
            <a:r>
              <a:rPr lang="de-DE" baseline="0" dirty="0" err="1"/>
              <a:t>are</a:t>
            </a:r>
            <a:r>
              <a:rPr lang="de-DE" baseline="0" dirty="0"/>
              <a:t> not </a:t>
            </a:r>
            <a:r>
              <a:rPr lang="de-DE" baseline="0" dirty="0" err="1"/>
              <a:t>included</a:t>
            </a:r>
            <a:endParaRPr lang="de-DE" dirty="0"/>
          </a:p>
        </p:txBody>
      </p:sp>
      <p:sp>
        <p:nvSpPr>
          <p:cNvPr id="4" name="Foliennummernplatzhalter 3"/>
          <p:cNvSpPr>
            <a:spLocks noGrp="1"/>
          </p:cNvSpPr>
          <p:nvPr>
            <p:ph type="sldNum" sz="quarter" idx="10"/>
          </p:nvPr>
        </p:nvSpPr>
        <p:spPr/>
        <p:txBody>
          <a:bodyPr/>
          <a:lstStyle/>
          <a:p>
            <a:fld id="{2ECC2970-099A-4D25-AAAF-F1B9661A79F1}" type="slidenum">
              <a:rPr lang="de-DE" smtClean="0"/>
              <a:t>11</a:t>
            </a:fld>
            <a:endParaRPr lang="de-DE" dirty="0"/>
          </a:p>
        </p:txBody>
      </p:sp>
    </p:spTree>
    <p:extLst>
      <p:ext uri="{BB962C8B-B14F-4D97-AF65-F5344CB8AC3E}">
        <p14:creationId xmlns:p14="http://schemas.microsoft.com/office/powerpoint/2010/main" val="2918057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 </a:t>
            </a:r>
            <a:r>
              <a:rPr lang="de-DE" dirty="0" err="1"/>
              <a:t>suggest</a:t>
            </a:r>
            <a:r>
              <a:rPr lang="de-DE" dirty="0"/>
              <a:t> </a:t>
            </a:r>
            <a:r>
              <a:rPr lang="de-DE" dirty="0" err="1"/>
              <a:t>to</a:t>
            </a:r>
            <a:r>
              <a:rPr lang="de-DE" dirty="0"/>
              <a:t> </a:t>
            </a:r>
            <a:r>
              <a:rPr lang="de-DE" dirty="0" err="1"/>
              <a:t>use</a:t>
            </a:r>
            <a:r>
              <a:rPr lang="de-DE" baseline="0" dirty="0"/>
              <a:t> a </a:t>
            </a:r>
            <a:r>
              <a:rPr lang="de-DE" baseline="0" dirty="0" err="1"/>
              <a:t>very</a:t>
            </a:r>
            <a:r>
              <a:rPr lang="de-DE" baseline="0" dirty="0"/>
              <a:t> </a:t>
            </a:r>
            <a:r>
              <a:rPr lang="de-DE" baseline="0" dirty="0" err="1"/>
              <a:t>historic</a:t>
            </a:r>
            <a:r>
              <a:rPr lang="de-DE" baseline="0" dirty="0"/>
              <a:t> </a:t>
            </a:r>
            <a:r>
              <a:rPr lang="de-DE" baseline="0" dirty="0" err="1"/>
              <a:t>example</a:t>
            </a:r>
            <a:r>
              <a:rPr lang="de-DE" baseline="0" dirty="0"/>
              <a:t> </a:t>
            </a:r>
            <a:r>
              <a:rPr lang="de-DE" baseline="0" dirty="0" err="1"/>
              <a:t>here</a:t>
            </a:r>
            <a:r>
              <a:rPr lang="de-DE" baseline="0" dirty="0"/>
              <a:t> </a:t>
            </a:r>
            <a:r>
              <a:rPr lang="de-DE" baseline="0" dirty="0" err="1"/>
              <a:t>as</a:t>
            </a:r>
            <a:r>
              <a:rPr lang="de-DE" baseline="0" dirty="0"/>
              <a:t> a </a:t>
            </a:r>
            <a:r>
              <a:rPr lang="de-DE" baseline="0" dirty="0" err="1"/>
              <a:t>starting</a:t>
            </a:r>
            <a:r>
              <a:rPr lang="de-DE" baseline="0" dirty="0"/>
              <a:t> </a:t>
            </a:r>
            <a:r>
              <a:rPr lang="de-DE" baseline="0" dirty="0" err="1"/>
              <a:t>point</a:t>
            </a:r>
            <a:r>
              <a:rPr lang="de-DE" baseline="0" dirty="0"/>
              <a:t> </a:t>
            </a:r>
            <a:r>
              <a:rPr lang="de-DE" baseline="0" dirty="0" err="1"/>
              <a:t>to</a:t>
            </a:r>
            <a:r>
              <a:rPr lang="de-DE" baseline="0" dirty="0"/>
              <a:t> </a:t>
            </a:r>
            <a:r>
              <a:rPr lang="de-DE" baseline="0" dirty="0" err="1"/>
              <a:t>illustrate</a:t>
            </a:r>
            <a:r>
              <a:rPr lang="de-DE" baseline="0" dirty="0"/>
              <a:t> </a:t>
            </a:r>
            <a:r>
              <a:rPr lang="de-DE" baseline="0" dirty="0" err="1"/>
              <a:t>the</a:t>
            </a:r>
            <a:r>
              <a:rPr lang="de-DE" baseline="0" dirty="0"/>
              <a:t> </a:t>
            </a:r>
            <a:r>
              <a:rPr lang="de-DE" baseline="0" dirty="0" err="1"/>
              <a:t>increased</a:t>
            </a:r>
            <a:r>
              <a:rPr lang="de-DE" baseline="0" dirty="0"/>
              <a:t> </a:t>
            </a:r>
            <a:r>
              <a:rPr lang="de-DE" baseline="0" dirty="0" err="1"/>
              <a:t>trust</a:t>
            </a:r>
            <a:r>
              <a:rPr lang="de-DE" baseline="0" dirty="0"/>
              <a:t> </a:t>
            </a:r>
            <a:r>
              <a:rPr lang="de-DE" baseline="0" dirty="0" err="1"/>
              <a:t>problems</a:t>
            </a:r>
            <a:r>
              <a:rPr lang="de-DE" baseline="0" dirty="0"/>
              <a:t> in international </a:t>
            </a:r>
            <a:r>
              <a:rPr lang="de-DE" baseline="0" dirty="0" err="1"/>
              <a:t>trade</a:t>
            </a:r>
            <a:r>
              <a:rPr lang="de-DE" baseline="0" dirty="0"/>
              <a:t> (e.g. </a:t>
            </a:r>
            <a:r>
              <a:rPr lang="de-DE" baseline="0" dirty="0" err="1"/>
              <a:t>image</a:t>
            </a:r>
            <a:r>
              <a:rPr lang="de-DE" baseline="0" dirty="0"/>
              <a:t> </a:t>
            </a:r>
            <a:r>
              <a:rPr lang="de-DE" baseline="0" dirty="0" err="1"/>
              <a:t>you</a:t>
            </a:r>
            <a:r>
              <a:rPr lang="de-DE" baseline="0" dirty="0"/>
              <a:t> </a:t>
            </a:r>
            <a:r>
              <a:rPr lang="de-DE" baseline="0" dirty="0" err="1"/>
              <a:t>are</a:t>
            </a:r>
            <a:r>
              <a:rPr lang="de-DE" baseline="0" dirty="0"/>
              <a:t> in 16th </a:t>
            </a:r>
            <a:r>
              <a:rPr lang="de-DE" baseline="0" dirty="0" err="1"/>
              <a:t>century</a:t>
            </a:r>
            <a:r>
              <a:rPr lang="de-DE" baseline="0" dirty="0"/>
              <a:t> </a:t>
            </a:r>
            <a:r>
              <a:rPr lang="de-DE" baseline="0" dirty="0" err="1"/>
              <a:t>Britain</a:t>
            </a:r>
            <a:r>
              <a:rPr lang="de-DE" baseline="0" dirty="0"/>
              <a:t> </a:t>
            </a:r>
            <a:r>
              <a:rPr lang="de-DE" baseline="0" dirty="0" err="1"/>
              <a:t>and</a:t>
            </a:r>
            <a:r>
              <a:rPr lang="de-DE" baseline="0" dirty="0"/>
              <a:t> </a:t>
            </a:r>
            <a:r>
              <a:rPr lang="de-DE" baseline="0" dirty="0" err="1"/>
              <a:t>you</a:t>
            </a:r>
            <a:r>
              <a:rPr lang="de-DE" baseline="0" dirty="0"/>
              <a:t> </a:t>
            </a:r>
            <a:r>
              <a:rPr lang="de-DE" baseline="0" dirty="0" err="1"/>
              <a:t>want</a:t>
            </a:r>
            <a:r>
              <a:rPr lang="de-DE" baseline="0" dirty="0"/>
              <a:t> </a:t>
            </a:r>
            <a:r>
              <a:rPr lang="de-DE" baseline="0" dirty="0" err="1"/>
              <a:t>to</a:t>
            </a:r>
            <a:r>
              <a:rPr lang="de-DE" baseline="0" dirty="0"/>
              <a:t> </a:t>
            </a:r>
            <a:r>
              <a:rPr lang="de-DE" baseline="0" dirty="0" err="1"/>
              <a:t>buy</a:t>
            </a:r>
            <a:r>
              <a:rPr lang="de-DE" baseline="0" dirty="0"/>
              <a:t> Chinese </a:t>
            </a:r>
            <a:r>
              <a:rPr lang="de-DE" baseline="0" dirty="0" err="1"/>
              <a:t>silk</a:t>
            </a:r>
            <a:r>
              <a:rPr lang="de-DE" baseline="0" dirty="0"/>
              <a:t> </a:t>
            </a:r>
            <a:r>
              <a:rPr lang="de-DE" baseline="0" dirty="0" err="1"/>
              <a:t>from</a:t>
            </a:r>
            <a:r>
              <a:rPr lang="de-DE" baseline="0" dirty="0"/>
              <a:t> a </a:t>
            </a:r>
            <a:r>
              <a:rPr lang="de-DE" baseline="0" dirty="0" err="1"/>
              <a:t>buyer</a:t>
            </a:r>
            <a:r>
              <a:rPr lang="de-DE" baseline="0" dirty="0"/>
              <a:t> </a:t>
            </a:r>
            <a:r>
              <a:rPr lang="de-DE" baseline="0" dirty="0" err="1"/>
              <a:t>you</a:t>
            </a:r>
            <a:r>
              <a:rPr lang="de-DE" baseline="0" dirty="0"/>
              <a:t> </a:t>
            </a:r>
            <a:r>
              <a:rPr lang="de-DE" baseline="0" dirty="0" err="1"/>
              <a:t>have</a:t>
            </a:r>
            <a:r>
              <a:rPr lang="de-DE" baseline="0" dirty="0"/>
              <a:t> </a:t>
            </a:r>
            <a:r>
              <a:rPr lang="de-DE" baseline="0" dirty="0" err="1"/>
              <a:t>never</a:t>
            </a:r>
            <a:r>
              <a:rPr lang="de-DE" baseline="0" dirty="0"/>
              <a:t> </a:t>
            </a:r>
            <a:r>
              <a:rPr lang="de-DE" baseline="0" dirty="0" err="1"/>
              <a:t>seen</a:t>
            </a:r>
            <a:r>
              <a:rPr lang="de-DE" baseline="0" dirty="0"/>
              <a:t> </a:t>
            </a:r>
            <a:r>
              <a:rPr lang="de-DE" baseline="0" dirty="0" err="1"/>
              <a:t>before</a:t>
            </a:r>
            <a:r>
              <a:rPr lang="de-DE" baseline="0" dirty="0"/>
              <a:t> </a:t>
            </a:r>
            <a:r>
              <a:rPr lang="de-DE" baseline="0" dirty="0" err="1"/>
              <a:t>and</a:t>
            </a:r>
            <a:r>
              <a:rPr lang="de-DE" baseline="0" dirty="0"/>
              <a:t> </a:t>
            </a:r>
            <a:r>
              <a:rPr lang="de-DE" baseline="0" dirty="0" err="1"/>
              <a:t>never</a:t>
            </a:r>
            <a:r>
              <a:rPr lang="de-DE" baseline="0" dirty="0"/>
              <a:t> will, </a:t>
            </a:r>
            <a:r>
              <a:rPr lang="de-DE" baseline="0" dirty="0" err="1"/>
              <a:t>How</a:t>
            </a:r>
            <a:r>
              <a:rPr lang="de-DE" baseline="0" dirty="0"/>
              <a:t> </a:t>
            </a:r>
            <a:r>
              <a:rPr lang="de-DE" baseline="0" dirty="0" err="1"/>
              <a:t>can</a:t>
            </a:r>
            <a:r>
              <a:rPr lang="de-DE" baseline="0" dirty="0"/>
              <a:t> </a:t>
            </a:r>
            <a:r>
              <a:rPr lang="de-DE" baseline="0" dirty="0" err="1"/>
              <a:t>you</a:t>
            </a:r>
            <a:r>
              <a:rPr lang="de-DE" baseline="0" dirty="0"/>
              <a:t> </a:t>
            </a:r>
            <a:r>
              <a:rPr lang="de-DE" baseline="0" dirty="0" err="1"/>
              <a:t>protect</a:t>
            </a:r>
            <a:r>
              <a:rPr lang="de-DE" baseline="0" dirty="0"/>
              <a:t> </a:t>
            </a:r>
            <a:r>
              <a:rPr lang="de-DE" baseline="0" dirty="0" err="1"/>
              <a:t>yourself</a:t>
            </a:r>
            <a:r>
              <a:rPr lang="de-DE" baseline="0" dirty="0"/>
              <a:t> </a:t>
            </a:r>
            <a:r>
              <a:rPr lang="de-DE" baseline="0" dirty="0" err="1"/>
              <a:t>from</a:t>
            </a:r>
            <a:r>
              <a:rPr lang="de-DE" baseline="0" dirty="0"/>
              <a:t> </a:t>
            </a:r>
            <a:r>
              <a:rPr lang="de-DE" baseline="0" dirty="0" err="1"/>
              <a:t>fraud</a:t>
            </a:r>
            <a:r>
              <a:rPr lang="de-DE" baseline="0" dirty="0"/>
              <a:t> </a:t>
            </a:r>
            <a:r>
              <a:rPr lang="de-DE" baseline="0" dirty="0" err="1"/>
              <a:t>here</a:t>
            </a:r>
            <a:r>
              <a:rPr lang="de-DE" baseline="0" dirty="0"/>
              <a:t>). </a:t>
            </a:r>
            <a:r>
              <a:rPr lang="de-DE" baseline="0" dirty="0" err="1"/>
              <a:t>Although</a:t>
            </a:r>
            <a:r>
              <a:rPr lang="de-DE" baseline="0" dirty="0"/>
              <a:t> </a:t>
            </a:r>
            <a:r>
              <a:rPr lang="de-DE" baseline="0" dirty="0" err="1"/>
              <a:t>things</a:t>
            </a:r>
            <a:r>
              <a:rPr lang="de-DE" baseline="0" dirty="0"/>
              <a:t> </a:t>
            </a:r>
            <a:r>
              <a:rPr lang="de-DE" baseline="0" dirty="0" err="1"/>
              <a:t>seem</a:t>
            </a:r>
            <a:r>
              <a:rPr lang="de-DE" baseline="0" dirty="0"/>
              <a:t>  simpler </a:t>
            </a:r>
            <a:r>
              <a:rPr lang="de-DE" baseline="0" dirty="0" err="1"/>
              <a:t>now</a:t>
            </a:r>
            <a:r>
              <a:rPr lang="de-DE" baseline="0" dirty="0"/>
              <a:t>, </a:t>
            </a:r>
            <a:r>
              <a:rPr lang="de-DE" baseline="0" dirty="0" err="1"/>
              <a:t>this</a:t>
            </a:r>
            <a:r>
              <a:rPr lang="de-DE" baseline="0" dirty="0"/>
              <a:t> </a:t>
            </a:r>
            <a:r>
              <a:rPr lang="de-DE" baseline="0" dirty="0" err="1"/>
              <a:t>illustrates</a:t>
            </a:r>
            <a:r>
              <a:rPr lang="de-DE" baseline="0" dirty="0"/>
              <a:t> </a:t>
            </a:r>
            <a:r>
              <a:rPr lang="de-DE" baseline="0" dirty="0" err="1"/>
              <a:t>the</a:t>
            </a:r>
            <a:r>
              <a:rPr lang="de-DE" baseline="0" dirty="0"/>
              <a:t> </a:t>
            </a:r>
            <a:r>
              <a:rPr lang="de-DE" baseline="0" dirty="0" err="1"/>
              <a:t>problem</a:t>
            </a:r>
            <a:r>
              <a:rPr lang="de-DE" baseline="0" dirty="0"/>
              <a:t> a </a:t>
            </a:r>
            <a:r>
              <a:rPr lang="de-DE" baseline="0" dirty="0" err="1"/>
              <a:t>bit</a:t>
            </a:r>
            <a:r>
              <a:rPr lang="de-DE" baseline="0" dirty="0"/>
              <a:t> </a:t>
            </a:r>
            <a:r>
              <a:rPr lang="de-DE" baseline="0" dirty="0" err="1"/>
              <a:t>better</a:t>
            </a:r>
            <a:r>
              <a:rPr lang="de-DE" baseline="0" dirty="0"/>
              <a:t>. </a:t>
            </a:r>
            <a:r>
              <a:rPr lang="de-DE" baseline="0" dirty="0" err="1"/>
              <a:t>Afterwards</a:t>
            </a:r>
            <a:r>
              <a:rPr lang="de-DE" baseline="0" dirty="0"/>
              <a:t> I </a:t>
            </a:r>
            <a:r>
              <a:rPr lang="de-DE" baseline="0" dirty="0" err="1"/>
              <a:t>ask</a:t>
            </a:r>
            <a:r>
              <a:rPr lang="de-DE" baseline="0" dirty="0"/>
              <a:t> </a:t>
            </a:r>
            <a:r>
              <a:rPr lang="de-DE" baseline="0" dirty="0" err="1"/>
              <a:t>for</a:t>
            </a:r>
            <a:r>
              <a:rPr lang="de-DE" baseline="0" dirty="0"/>
              <a:t> </a:t>
            </a:r>
            <a:r>
              <a:rPr lang="de-DE" baseline="0" dirty="0" err="1"/>
              <a:t>bad</a:t>
            </a:r>
            <a:r>
              <a:rPr lang="de-DE" baseline="0" dirty="0"/>
              <a:t> </a:t>
            </a:r>
            <a:r>
              <a:rPr lang="de-DE" baseline="0" dirty="0" err="1"/>
              <a:t>experiences</a:t>
            </a:r>
            <a:r>
              <a:rPr lang="de-DE" baseline="0" dirty="0"/>
              <a:t> </a:t>
            </a:r>
            <a:r>
              <a:rPr lang="de-DE" baseline="0" dirty="0" err="1"/>
              <a:t>of</a:t>
            </a:r>
            <a:r>
              <a:rPr lang="de-DE" baseline="0" dirty="0"/>
              <a:t> </a:t>
            </a:r>
            <a:r>
              <a:rPr lang="de-DE" baseline="0" dirty="0" err="1"/>
              <a:t>students</a:t>
            </a:r>
            <a:r>
              <a:rPr lang="de-DE" baseline="0" dirty="0"/>
              <a:t> on </a:t>
            </a:r>
            <a:r>
              <a:rPr lang="de-DE" baseline="0" dirty="0" err="1"/>
              <a:t>ebay</a:t>
            </a:r>
            <a:r>
              <a:rPr lang="de-DE" baseline="0" dirty="0"/>
              <a:t> (</a:t>
            </a:r>
            <a:r>
              <a:rPr lang="de-DE" baseline="0" dirty="0" err="1"/>
              <a:t>or</a:t>
            </a:r>
            <a:r>
              <a:rPr lang="de-DE" baseline="0" dirty="0"/>
              <a:t> </a:t>
            </a:r>
            <a:r>
              <a:rPr lang="de-DE" baseline="0" dirty="0" err="1"/>
              <a:t>other</a:t>
            </a:r>
            <a:r>
              <a:rPr lang="de-DE" baseline="0" dirty="0"/>
              <a:t> online </a:t>
            </a:r>
            <a:r>
              <a:rPr lang="de-DE" baseline="0" dirty="0" err="1"/>
              <a:t>trading</a:t>
            </a:r>
            <a:r>
              <a:rPr lang="de-DE" baseline="0" dirty="0"/>
              <a:t> </a:t>
            </a:r>
            <a:r>
              <a:rPr lang="de-DE" baseline="0" dirty="0" err="1"/>
              <a:t>platforms</a:t>
            </a:r>
            <a:r>
              <a:rPr lang="de-DE" baseline="0" dirty="0"/>
              <a:t>) </a:t>
            </a:r>
            <a:r>
              <a:rPr lang="de-DE" baseline="0" dirty="0" err="1"/>
              <a:t>and</a:t>
            </a:r>
            <a:r>
              <a:rPr lang="de-DE" baseline="0" dirty="0"/>
              <a:t> </a:t>
            </a:r>
            <a:r>
              <a:rPr lang="de-DE" baseline="0" dirty="0" err="1"/>
              <a:t>compare</a:t>
            </a:r>
            <a:r>
              <a:rPr lang="de-DE" baseline="0" dirty="0"/>
              <a:t> </a:t>
            </a:r>
            <a:r>
              <a:rPr lang="de-DE" baseline="0" dirty="0" err="1"/>
              <a:t>that</a:t>
            </a:r>
            <a:r>
              <a:rPr lang="de-DE" baseline="0" dirty="0"/>
              <a:t> </a:t>
            </a:r>
            <a:r>
              <a:rPr lang="de-DE" baseline="0" dirty="0" err="1"/>
              <a:t>to</a:t>
            </a:r>
            <a:r>
              <a:rPr lang="de-DE" baseline="0" dirty="0"/>
              <a:t> </a:t>
            </a:r>
            <a:r>
              <a:rPr lang="de-DE" baseline="0" dirty="0" err="1"/>
              <a:t>my</a:t>
            </a:r>
            <a:r>
              <a:rPr lang="de-DE" baseline="0" dirty="0"/>
              <a:t> </a:t>
            </a:r>
            <a:r>
              <a:rPr lang="de-DE" baseline="0" dirty="0" err="1"/>
              <a:t>historic</a:t>
            </a:r>
            <a:r>
              <a:rPr lang="de-DE" baseline="0" dirty="0"/>
              <a:t> </a:t>
            </a:r>
            <a:r>
              <a:rPr lang="de-DE" baseline="0" dirty="0" err="1"/>
              <a:t>example</a:t>
            </a:r>
            <a:r>
              <a:rPr lang="de-DE" baseline="0" dirty="0"/>
              <a:t>. This </a:t>
            </a:r>
            <a:r>
              <a:rPr lang="de-DE" baseline="0" dirty="0" err="1"/>
              <a:t>helps</a:t>
            </a:r>
            <a:r>
              <a:rPr lang="de-DE" baseline="0" dirty="0"/>
              <a:t> </a:t>
            </a:r>
            <a:r>
              <a:rPr lang="de-DE" baseline="0" dirty="0" err="1"/>
              <a:t>students</a:t>
            </a:r>
            <a:r>
              <a:rPr lang="de-DE" baseline="0" dirty="0"/>
              <a:t> </a:t>
            </a:r>
            <a:r>
              <a:rPr lang="de-DE" baseline="0" dirty="0" err="1"/>
              <a:t>to</a:t>
            </a:r>
            <a:r>
              <a:rPr lang="de-DE" baseline="0" dirty="0"/>
              <a:t> </a:t>
            </a:r>
            <a:r>
              <a:rPr lang="de-DE" baseline="0" dirty="0" err="1"/>
              <a:t>grasp</a:t>
            </a:r>
            <a:r>
              <a:rPr lang="de-DE" baseline="0" dirty="0"/>
              <a:t> </a:t>
            </a:r>
            <a:r>
              <a:rPr lang="de-DE" baseline="0" dirty="0" err="1"/>
              <a:t>the</a:t>
            </a:r>
            <a:r>
              <a:rPr lang="de-DE" baseline="0" dirty="0"/>
              <a:t> </a:t>
            </a:r>
            <a:r>
              <a:rPr lang="de-DE" baseline="0" dirty="0" err="1"/>
              <a:t>concept</a:t>
            </a:r>
            <a:r>
              <a:rPr lang="de-DE" baseline="0" dirty="0"/>
              <a:t>.</a:t>
            </a:r>
            <a:endParaRPr lang="de-DE" dirty="0"/>
          </a:p>
        </p:txBody>
      </p:sp>
      <p:sp>
        <p:nvSpPr>
          <p:cNvPr id="4" name="Foliennummernplatzhalter 3"/>
          <p:cNvSpPr>
            <a:spLocks noGrp="1"/>
          </p:cNvSpPr>
          <p:nvPr>
            <p:ph type="sldNum" sz="quarter" idx="10"/>
          </p:nvPr>
        </p:nvSpPr>
        <p:spPr/>
        <p:txBody>
          <a:bodyPr/>
          <a:lstStyle/>
          <a:p>
            <a:fld id="{2ECC2970-099A-4D25-AAAF-F1B9661A79F1}" type="slidenum">
              <a:rPr lang="de-DE" smtClean="0"/>
              <a:t>14</a:t>
            </a:fld>
            <a:endParaRPr lang="de-DE" dirty="0"/>
          </a:p>
        </p:txBody>
      </p:sp>
    </p:spTree>
    <p:extLst>
      <p:ext uri="{BB962C8B-B14F-4D97-AF65-F5344CB8AC3E}">
        <p14:creationId xmlns:p14="http://schemas.microsoft.com/office/powerpoint/2010/main" val="2444939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Students</a:t>
            </a:r>
            <a:r>
              <a:rPr lang="de-DE" dirty="0"/>
              <a:t> </a:t>
            </a:r>
            <a:r>
              <a:rPr lang="de-DE" dirty="0" err="1"/>
              <a:t>need</a:t>
            </a:r>
            <a:r>
              <a:rPr lang="de-DE" dirty="0"/>
              <a:t> </a:t>
            </a:r>
            <a:r>
              <a:rPr lang="de-DE" dirty="0" err="1"/>
              <a:t>to</a:t>
            </a:r>
            <a:r>
              <a:rPr lang="de-DE" dirty="0"/>
              <a:t> </a:t>
            </a:r>
            <a:r>
              <a:rPr lang="de-DE" dirty="0" err="1"/>
              <a:t>understand</a:t>
            </a:r>
            <a:r>
              <a:rPr lang="de-DE" dirty="0"/>
              <a:t> </a:t>
            </a:r>
            <a:r>
              <a:rPr lang="de-DE" dirty="0" err="1"/>
              <a:t>that</a:t>
            </a:r>
            <a:r>
              <a:rPr lang="de-DE" dirty="0"/>
              <a:t> </a:t>
            </a:r>
            <a:r>
              <a:rPr lang="de-DE" dirty="0" err="1"/>
              <a:t>this</a:t>
            </a:r>
            <a:r>
              <a:rPr lang="de-DE" dirty="0"/>
              <a:t> </a:t>
            </a:r>
            <a:r>
              <a:rPr lang="de-DE" dirty="0" err="1"/>
              <a:t>is</a:t>
            </a:r>
            <a:r>
              <a:rPr lang="de-DE" dirty="0"/>
              <a:t> </a:t>
            </a:r>
            <a:r>
              <a:rPr lang="de-DE" dirty="0" err="1"/>
              <a:t>usually</a:t>
            </a:r>
            <a:r>
              <a:rPr lang="de-DE" baseline="0" dirty="0"/>
              <a:t> a </a:t>
            </a:r>
            <a:r>
              <a:rPr lang="de-DE" baseline="0" dirty="0" err="1"/>
              <a:t>win-loose</a:t>
            </a:r>
            <a:r>
              <a:rPr lang="de-DE" baseline="0" dirty="0"/>
              <a:t> </a:t>
            </a:r>
            <a:r>
              <a:rPr lang="de-DE" baseline="0" dirty="0" err="1"/>
              <a:t>situation</a:t>
            </a:r>
            <a:r>
              <a:rPr lang="de-DE" baseline="0" dirty="0"/>
              <a:t> </a:t>
            </a:r>
            <a:r>
              <a:rPr lang="de-DE" baseline="0" dirty="0" err="1"/>
              <a:t>for</a:t>
            </a:r>
            <a:r>
              <a:rPr lang="de-DE" baseline="0" dirty="0"/>
              <a:t> </a:t>
            </a:r>
            <a:r>
              <a:rPr lang="de-DE" baseline="0" dirty="0" err="1"/>
              <a:t>seller</a:t>
            </a:r>
            <a:r>
              <a:rPr lang="de-DE" baseline="0" dirty="0"/>
              <a:t> </a:t>
            </a:r>
            <a:r>
              <a:rPr lang="de-DE" baseline="0" dirty="0" err="1"/>
              <a:t>and</a:t>
            </a:r>
            <a:r>
              <a:rPr lang="de-DE" baseline="0" dirty="0"/>
              <a:t> </a:t>
            </a:r>
            <a:r>
              <a:rPr lang="de-DE" baseline="0" dirty="0" err="1"/>
              <a:t>buyer</a:t>
            </a:r>
            <a:endParaRPr lang="de-DE" dirty="0"/>
          </a:p>
        </p:txBody>
      </p:sp>
      <p:sp>
        <p:nvSpPr>
          <p:cNvPr id="4" name="Foliennummernplatzhalter 3"/>
          <p:cNvSpPr>
            <a:spLocks noGrp="1"/>
          </p:cNvSpPr>
          <p:nvPr>
            <p:ph type="sldNum" sz="quarter" idx="10"/>
          </p:nvPr>
        </p:nvSpPr>
        <p:spPr/>
        <p:txBody>
          <a:bodyPr/>
          <a:lstStyle/>
          <a:p>
            <a:fld id="{2ECC2970-099A-4D25-AAAF-F1B9661A79F1}" type="slidenum">
              <a:rPr lang="de-DE" smtClean="0"/>
              <a:t>15</a:t>
            </a:fld>
            <a:endParaRPr lang="de-DE" dirty="0"/>
          </a:p>
        </p:txBody>
      </p:sp>
    </p:spTree>
    <p:extLst>
      <p:ext uri="{BB962C8B-B14F-4D97-AF65-F5344CB8AC3E}">
        <p14:creationId xmlns:p14="http://schemas.microsoft.com/office/powerpoint/2010/main" val="2868444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5000" b="0" i="0">
                <a:latin typeface="Calibri" panose="020F0502020204030204" pitchFamily="34" charset="0"/>
              </a:defRPr>
            </a:lvl1pPr>
          </a:lstStyle>
          <a:p>
            <a:r>
              <a:rPr lang="de-DE" dirty="0"/>
              <a:t>Titelmasterformat durch Klicken bearbeiten</a:t>
            </a:r>
            <a:endParaRPr lang="hr-HR"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0" i="0">
                <a:latin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hr-HR" dirty="0"/>
          </a:p>
        </p:txBody>
      </p:sp>
      <p:sp>
        <p:nvSpPr>
          <p:cNvPr id="4" name="Date Placeholder 3"/>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27.9.2019.</a:t>
            </a:fld>
            <a:endParaRPr lang="hr-HR" dirty="0"/>
          </a:p>
        </p:txBody>
      </p:sp>
      <p:sp>
        <p:nvSpPr>
          <p:cNvPr id="5" name="Footer Placeholder 4"/>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6" name="Slide Number Placeholder 5"/>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423767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Calibri" panose="020F0502020204030204" pitchFamily="34" charset="0"/>
              </a:defRPr>
            </a:lvl1pPr>
          </a:lstStyle>
          <a:p>
            <a:r>
              <a:rPr lang="de-DE" dirty="0"/>
              <a:t>Titelmasterformat durch Klicken bearbeiten</a:t>
            </a:r>
            <a:endParaRPr lang="hr-HR" dirty="0"/>
          </a:p>
        </p:txBody>
      </p:sp>
      <p:sp>
        <p:nvSpPr>
          <p:cNvPr id="3" name="Vertical Text Placeholder 2"/>
          <p:cNvSpPr>
            <a:spLocks noGrp="1"/>
          </p:cNvSpPr>
          <p:nvPr>
            <p:ph type="body" orient="vert" idx="1"/>
          </p:nvPr>
        </p:nvSpPr>
        <p:spPr/>
        <p:txBody>
          <a:bodyPr vert="eaVert"/>
          <a:lstStyle>
            <a:lvl1pPr>
              <a:defRPr b="0" i="0">
                <a:latin typeface="Calibri" panose="020F0502020204030204" pitchFamily="34" charset="0"/>
              </a:defRPr>
            </a:lvl1pPr>
            <a:lvl2pPr>
              <a:defRPr b="0" i="0">
                <a:latin typeface="Calibri" panose="020F0502020204030204" pitchFamily="34" charset="0"/>
              </a:defRPr>
            </a:lvl2pPr>
            <a:lvl3pPr>
              <a:defRPr b="0" i="0">
                <a:latin typeface="Calibri" panose="020F0502020204030204" pitchFamily="34" charset="0"/>
              </a:defRPr>
            </a:lvl3pPr>
            <a:lvl4pPr>
              <a:defRPr b="0" i="0">
                <a:latin typeface="Calibri" panose="020F0502020204030204" pitchFamily="34" charset="0"/>
              </a:defRPr>
            </a:lvl4pPr>
            <a:lvl5pPr>
              <a:defRPr b="0" i="0">
                <a:latin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Date Placeholder 3"/>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27.9.2019.</a:t>
            </a:fld>
            <a:endParaRPr lang="hr-HR" dirty="0"/>
          </a:p>
        </p:txBody>
      </p:sp>
      <p:sp>
        <p:nvSpPr>
          <p:cNvPr id="5" name="Footer Placeholder 4"/>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6" name="Slide Number Placeholder 5"/>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167348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b="0" i="0">
                <a:latin typeface="Calibri" panose="020F0502020204030204" pitchFamily="34" charset="0"/>
              </a:defRPr>
            </a:lvl1pPr>
          </a:lstStyle>
          <a:p>
            <a:r>
              <a:rPr lang="de-DE" dirty="0"/>
              <a:t>Titelmasterformat durch Klicken bearbeiten</a:t>
            </a:r>
            <a:endParaRPr lang="hr-HR"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b="0" i="0">
                <a:latin typeface="Calibri" panose="020F0502020204030204" pitchFamily="34" charset="0"/>
              </a:defRPr>
            </a:lvl1pPr>
            <a:lvl2pPr>
              <a:defRPr b="0" i="0">
                <a:latin typeface="Calibri" panose="020F0502020204030204" pitchFamily="34" charset="0"/>
              </a:defRPr>
            </a:lvl2pPr>
            <a:lvl3pPr>
              <a:defRPr b="0" i="0">
                <a:latin typeface="Calibri" panose="020F0502020204030204" pitchFamily="34" charset="0"/>
              </a:defRPr>
            </a:lvl3pPr>
            <a:lvl4pPr>
              <a:defRPr b="0" i="0">
                <a:latin typeface="Calibri" panose="020F0502020204030204" pitchFamily="34" charset="0"/>
              </a:defRPr>
            </a:lvl4pPr>
            <a:lvl5pPr>
              <a:defRPr b="0" i="0">
                <a:latin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Date Placeholder 3"/>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27.9.2019.</a:t>
            </a:fld>
            <a:endParaRPr lang="hr-HR" dirty="0"/>
          </a:p>
        </p:txBody>
      </p:sp>
      <p:sp>
        <p:nvSpPr>
          <p:cNvPr id="5" name="Footer Placeholder 4"/>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6" name="Slide Number Placeholder 5"/>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169630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Calibri" panose="020F0502020204030204" pitchFamily="34" charset="0"/>
              </a:defRPr>
            </a:lvl1pPr>
          </a:lstStyle>
          <a:p>
            <a:r>
              <a:rPr lang="de-DE" dirty="0"/>
              <a:t>Titelmasterformat durch Klicken bearbeiten</a:t>
            </a:r>
            <a:endParaRPr lang="hr-HR" dirty="0"/>
          </a:p>
        </p:txBody>
      </p:sp>
      <p:sp>
        <p:nvSpPr>
          <p:cNvPr id="3" name="Content Placeholder 2"/>
          <p:cNvSpPr>
            <a:spLocks noGrp="1"/>
          </p:cNvSpPr>
          <p:nvPr>
            <p:ph idx="1"/>
          </p:nvPr>
        </p:nvSpPr>
        <p:spPr/>
        <p:txBody>
          <a:bodyPr/>
          <a:lstStyle>
            <a:lvl1pPr>
              <a:defRPr b="0" i="0">
                <a:latin typeface="Calibri" panose="020F0502020204030204" pitchFamily="34" charset="0"/>
              </a:defRPr>
            </a:lvl1pPr>
            <a:lvl2pPr>
              <a:defRPr b="0" i="0">
                <a:latin typeface="Calibri" panose="020F0502020204030204" pitchFamily="34" charset="0"/>
              </a:defRPr>
            </a:lvl2pPr>
            <a:lvl3pPr>
              <a:defRPr b="0" i="0">
                <a:latin typeface="Calibri" panose="020F0502020204030204" pitchFamily="34" charset="0"/>
              </a:defRPr>
            </a:lvl3pPr>
            <a:lvl4pPr>
              <a:defRPr b="0" i="0">
                <a:latin typeface="Calibri" panose="020F0502020204030204" pitchFamily="34" charset="0"/>
              </a:defRPr>
            </a:lvl4pPr>
            <a:lvl5pPr>
              <a:defRPr b="0" i="0">
                <a:latin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Date Placeholder 3"/>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27.9.2019.</a:t>
            </a:fld>
            <a:endParaRPr lang="hr-HR" dirty="0"/>
          </a:p>
        </p:txBody>
      </p:sp>
      <p:sp>
        <p:nvSpPr>
          <p:cNvPr id="5" name="Footer Placeholder 4"/>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6" name="Slide Number Placeholder 5"/>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93612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b="0" i="0">
                <a:latin typeface="Calibri" panose="020F0502020204030204" pitchFamily="34" charset="0"/>
              </a:defRPr>
            </a:lvl1pPr>
          </a:lstStyle>
          <a:p>
            <a:r>
              <a:rPr lang="de-DE" dirty="0"/>
              <a:t>Titelmasterformat durch Klicken bearbeiten</a:t>
            </a:r>
            <a:endParaRPr lang="hr-HR"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b="0" i="0">
                <a:solidFill>
                  <a:schemeClr val="tx1">
                    <a:tint val="75000"/>
                  </a:schemeClr>
                </a:solidFill>
                <a:latin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Textmasterformat bearbeiten</a:t>
            </a:r>
          </a:p>
        </p:txBody>
      </p:sp>
      <p:sp>
        <p:nvSpPr>
          <p:cNvPr id="4" name="Date Placeholder 3"/>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27.9.2019.</a:t>
            </a:fld>
            <a:endParaRPr lang="hr-HR" dirty="0"/>
          </a:p>
        </p:txBody>
      </p:sp>
      <p:sp>
        <p:nvSpPr>
          <p:cNvPr id="5" name="Footer Placeholder 4"/>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6" name="Slide Number Placeholder 5"/>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29662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Calibri" panose="020F0502020204030204" pitchFamily="34" charset="0"/>
              </a:defRPr>
            </a:lvl1pPr>
          </a:lstStyle>
          <a:p>
            <a:r>
              <a:rPr lang="de-DE" dirty="0"/>
              <a:t>Titelmasterformat durch Klicken bearbeiten</a:t>
            </a:r>
            <a:endParaRPr lang="hr-HR" dirty="0"/>
          </a:p>
        </p:txBody>
      </p:sp>
      <p:sp>
        <p:nvSpPr>
          <p:cNvPr id="3" name="Content Placeholder 2"/>
          <p:cNvSpPr>
            <a:spLocks noGrp="1"/>
          </p:cNvSpPr>
          <p:nvPr>
            <p:ph sz="half" idx="1"/>
          </p:nvPr>
        </p:nvSpPr>
        <p:spPr>
          <a:xfrm>
            <a:off x="838200" y="1825625"/>
            <a:ext cx="5181600" cy="4351338"/>
          </a:xfrm>
        </p:spPr>
        <p:txBody>
          <a:bodyPr/>
          <a:lstStyle>
            <a:lvl1pPr>
              <a:defRPr b="0" i="0">
                <a:latin typeface="Calibri" panose="020F0502020204030204" pitchFamily="34" charset="0"/>
              </a:defRPr>
            </a:lvl1pPr>
            <a:lvl2pPr>
              <a:defRPr b="0" i="0">
                <a:latin typeface="Calibri" panose="020F0502020204030204" pitchFamily="34" charset="0"/>
              </a:defRPr>
            </a:lvl2pPr>
            <a:lvl3pPr>
              <a:defRPr b="0" i="0">
                <a:latin typeface="Calibri" panose="020F0502020204030204" pitchFamily="34" charset="0"/>
              </a:defRPr>
            </a:lvl3pPr>
            <a:lvl4pPr>
              <a:defRPr b="0" i="0">
                <a:latin typeface="Calibri" panose="020F0502020204030204" pitchFamily="34" charset="0"/>
              </a:defRPr>
            </a:lvl4pPr>
            <a:lvl5pPr>
              <a:defRPr b="0" i="0">
                <a:latin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Content Placeholder 3"/>
          <p:cNvSpPr>
            <a:spLocks noGrp="1"/>
          </p:cNvSpPr>
          <p:nvPr>
            <p:ph sz="half" idx="2"/>
          </p:nvPr>
        </p:nvSpPr>
        <p:spPr>
          <a:xfrm>
            <a:off x="6172200" y="1825625"/>
            <a:ext cx="5181600" cy="4351338"/>
          </a:xfrm>
        </p:spPr>
        <p:txBody>
          <a:bodyPr/>
          <a:lstStyle>
            <a:lvl1pPr>
              <a:defRPr b="0" i="0">
                <a:latin typeface="Calibri" panose="020F0502020204030204" pitchFamily="34" charset="0"/>
              </a:defRPr>
            </a:lvl1pPr>
            <a:lvl2pPr>
              <a:defRPr b="0" i="0">
                <a:latin typeface="Calibri" panose="020F0502020204030204" pitchFamily="34" charset="0"/>
              </a:defRPr>
            </a:lvl2pPr>
            <a:lvl3pPr>
              <a:defRPr b="0" i="0">
                <a:latin typeface="Calibri" panose="020F0502020204030204" pitchFamily="34" charset="0"/>
              </a:defRPr>
            </a:lvl3pPr>
            <a:lvl4pPr>
              <a:defRPr b="0" i="0">
                <a:latin typeface="Calibri" panose="020F0502020204030204" pitchFamily="34" charset="0"/>
              </a:defRPr>
            </a:lvl4pPr>
            <a:lvl5pPr>
              <a:defRPr b="0" i="0">
                <a:latin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5" name="Date Placeholder 4"/>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27.9.2019.</a:t>
            </a:fld>
            <a:endParaRPr lang="hr-HR" dirty="0"/>
          </a:p>
        </p:txBody>
      </p:sp>
      <p:sp>
        <p:nvSpPr>
          <p:cNvPr id="6" name="Footer Placeholder 5"/>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7" name="Slide Number Placeholder 6"/>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121160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0" i="0">
                <a:latin typeface="Calibri" panose="020F0502020204030204" pitchFamily="34" charset="0"/>
              </a:defRPr>
            </a:lvl1pPr>
          </a:lstStyle>
          <a:p>
            <a:r>
              <a:rPr lang="de-DE" dirty="0"/>
              <a:t>Titelmasterformat durch Klicken bearbeiten</a:t>
            </a:r>
            <a:endParaRPr lang="hr-HR"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i="0">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Content Placeholder 3"/>
          <p:cNvSpPr>
            <a:spLocks noGrp="1"/>
          </p:cNvSpPr>
          <p:nvPr>
            <p:ph sz="half" idx="2"/>
          </p:nvPr>
        </p:nvSpPr>
        <p:spPr>
          <a:xfrm>
            <a:off x="839788" y="2505075"/>
            <a:ext cx="5157787" cy="3684588"/>
          </a:xfrm>
        </p:spPr>
        <p:txBody>
          <a:bodyPr/>
          <a:lstStyle>
            <a:lvl1pPr>
              <a:defRPr b="0" i="0">
                <a:latin typeface="Calibri" panose="020F0502020204030204" pitchFamily="34" charset="0"/>
              </a:defRPr>
            </a:lvl1pPr>
            <a:lvl2pPr>
              <a:defRPr b="0" i="0">
                <a:latin typeface="Calibri" panose="020F0502020204030204" pitchFamily="34" charset="0"/>
              </a:defRPr>
            </a:lvl2pPr>
            <a:lvl3pPr>
              <a:defRPr b="0" i="0">
                <a:latin typeface="Calibri" panose="020F0502020204030204" pitchFamily="34" charset="0"/>
              </a:defRPr>
            </a:lvl3pPr>
            <a:lvl4pPr>
              <a:defRPr b="0" i="0">
                <a:latin typeface="Calibri" panose="020F0502020204030204" pitchFamily="34" charset="0"/>
              </a:defRPr>
            </a:lvl4pPr>
            <a:lvl5pPr>
              <a:defRPr b="0" i="0">
                <a:latin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i="0">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6" name="Content Placeholder 5"/>
          <p:cNvSpPr>
            <a:spLocks noGrp="1"/>
          </p:cNvSpPr>
          <p:nvPr>
            <p:ph sz="quarter" idx="4"/>
          </p:nvPr>
        </p:nvSpPr>
        <p:spPr>
          <a:xfrm>
            <a:off x="6172200" y="2505075"/>
            <a:ext cx="5183188" cy="3684588"/>
          </a:xfrm>
        </p:spPr>
        <p:txBody>
          <a:bodyPr/>
          <a:lstStyle>
            <a:lvl1pPr>
              <a:defRPr b="0" i="0">
                <a:latin typeface="Calibri" panose="020F0502020204030204" pitchFamily="34" charset="0"/>
              </a:defRPr>
            </a:lvl1pPr>
            <a:lvl2pPr>
              <a:defRPr b="0" i="0">
                <a:latin typeface="Calibri" panose="020F0502020204030204" pitchFamily="34" charset="0"/>
              </a:defRPr>
            </a:lvl2pPr>
            <a:lvl3pPr>
              <a:defRPr b="0" i="0">
                <a:latin typeface="Calibri" panose="020F0502020204030204" pitchFamily="34" charset="0"/>
              </a:defRPr>
            </a:lvl3pPr>
            <a:lvl4pPr>
              <a:defRPr b="0" i="0">
                <a:latin typeface="Calibri" panose="020F0502020204030204" pitchFamily="34" charset="0"/>
              </a:defRPr>
            </a:lvl4pPr>
            <a:lvl5pPr>
              <a:defRPr b="0" i="0">
                <a:latin typeface="Calibri" panose="020F05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7" name="Date Placeholder 6"/>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27.9.2019.</a:t>
            </a:fld>
            <a:endParaRPr lang="hr-HR" dirty="0"/>
          </a:p>
        </p:txBody>
      </p:sp>
      <p:sp>
        <p:nvSpPr>
          <p:cNvPr id="8" name="Footer Placeholder 7"/>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9" name="Slide Number Placeholder 8"/>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2860745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Calibri" panose="020F0502020204030204" pitchFamily="34" charset="0"/>
              </a:defRPr>
            </a:lvl1pPr>
          </a:lstStyle>
          <a:p>
            <a:r>
              <a:rPr lang="de-DE" dirty="0"/>
              <a:t>Titelmasterformat durch Klicken bearbeiten</a:t>
            </a:r>
            <a:endParaRPr lang="hr-HR" dirty="0"/>
          </a:p>
        </p:txBody>
      </p:sp>
      <p:sp>
        <p:nvSpPr>
          <p:cNvPr id="3" name="Date Placeholder 2"/>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27.9.2019.</a:t>
            </a:fld>
            <a:endParaRPr lang="hr-HR" dirty="0"/>
          </a:p>
        </p:txBody>
      </p:sp>
      <p:sp>
        <p:nvSpPr>
          <p:cNvPr id="4" name="Footer Placeholder 3"/>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5" name="Slide Number Placeholder 4"/>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72511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27.9.2019.</a:t>
            </a:fld>
            <a:endParaRPr lang="hr-HR" dirty="0"/>
          </a:p>
        </p:txBody>
      </p:sp>
      <p:sp>
        <p:nvSpPr>
          <p:cNvPr id="3" name="Footer Placeholder 2"/>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4" name="Slide Number Placeholder 3"/>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58744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0" i="0">
                <a:latin typeface="Calibri" panose="020F0502020204030204" pitchFamily="34" charset="0"/>
              </a:defRPr>
            </a:lvl1pPr>
          </a:lstStyle>
          <a:p>
            <a:r>
              <a:rPr lang="de-DE" dirty="0"/>
              <a:t>Titelmasterformat durch Klicken bearbeiten</a:t>
            </a:r>
            <a:endParaRPr lang="hr-HR" dirty="0"/>
          </a:p>
        </p:txBody>
      </p:sp>
      <p:sp>
        <p:nvSpPr>
          <p:cNvPr id="3" name="Content Placeholder 2"/>
          <p:cNvSpPr>
            <a:spLocks noGrp="1"/>
          </p:cNvSpPr>
          <p:nvPr>
            <p:ph idx="1"/>
          </p:nvPr>
        </p:nvSpPr>
        <p:spPr>
          <a:xfrm>
            <a:off x="5183188" y="987425"/>
            <a:ext cx="6172200" cy="4873625"/>
          </a:xfrm>
        </p:spPr>
        <p:txBody>
          <a:bodyPr/>
          <a:lstStyle>
            <a:lvl1pPr>
              <a:defRPr sz="3200" b="0" i="0">
                <a:latin typeface="Calibri" panose="020F0502020204030204" pitchFamily="34" charset="0"/>
              </a:defRPr>
            </a:lvl1pPr>
            <a:lvl2pPr>
              <a:defRPr sz="2800" b="0" i="0">
                <a:latin typeface="Calibri" panose="020F0502020204030204" pitchFamily="34" charset="0"/>
              </a:defRPr>
            </a:lvl2pPr>
            <a:lvl3pPr>
              <a:defRPr sz="2400" b="0" i="0">
                <a:latin typeface="Calibri" panose="020F0502020204030204" pitchFamily="34" charset="0"/>
              </a:defRPr>
            </a:lvl3pPr>
            <a:lvl4pPr>
              <a:defRPr sz="2000" b="0" i="0">
                <a:latin typeface="Calibri" panose="020F0502020204030204" pitchFamily="34" charset="0"/>
              </a:defRPr>
            </a:lvl4pPr>
            <a:lvl5pPr>
              <a:defRPr sz="2000" b="0" i="0">
                <a:latin typeface="Calibri" panose="020F0502020204030204" pitchFamily="34" charset="0"/>
              </a:defRPr>
            </a:lvl5pPr>
            <a:lvl6pPr>
              <a:defRPr sz="2000"/>
            </a:lvl6pPr>
            <a:lvl7pPr>
              <a:defRPr sz="2000"/>
            </a:lvl7pPr>
            <a:lvl8pPr>
              <a:defRPr sz="2000"/>
            </a:lvl8pPr>
            <a:lvl9pPr>
              <a:defRPr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b="0" i="0">
                <a:latin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Textmasterformat bearbeiten</a:t>
            </a:r>
          </a:p>
        </p:txBody>
      </p:sp>
      <p:sp>
        <p:nvSpPr>
          <p:cNvPr id="5" name="Date Placeholder 4"/>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27.9.2019.</a:t>
            </a:fld>
            <a:endParaRPr lang="hr-HR" dirty="0"/>
          </a:p>
        </p:txBody>
      </p:sp>
      <p:sp>
        <p:nvSpPr>
          <p:cNvPr id="6" name="Footer Placeholder 5"/>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7" name="Slide Number Placeholder 6"/>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245900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0" i="0">
                <a:latin typeface="Calibri" panose="020F0502020204030204" pitchFamily="34" charset="0"/>
              </a:defRPr>
            </a:lvl1pPr>
          </a:lstStyle>
          <a:p>
            <a:r>
              <a:rPr lang="de-DE" dirty="0"/>
              <a:t>Titelmasterformat durch Klicken bearbeiten</a:t>
            </a:r>
            <a:endParaRPr lang="hr-HR"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b="0" i="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hr-HR"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b="0" i="0">
                <a:latin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Textmasterformat bearbeiten</a:t>
            </a:r>
          </a:p>
        </p:txBody>
      </p:sp>
      <p:sp>
        <p:nvSpPr>
          <p:cNvPr id="5" name="Date Placeholder 4"/>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27.9.2019.</a:t>
            </a:fld>
            <a:endParaRPr lang="hr-HR" dirty="0"/>
          </a:p>
        </p:txBody>
      </p:sp>
      <p:sp>
        <p:nvSpPr>
          <p:cNvPr id="6" name="Footer Placeholder 5"/>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7" name="Slide Number Placeholder 6"/>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85686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Titelmasterformat durch Klicken bearbeiten</a:t>
            </a:r>
            <a:endParaRPr lang="hr-HR"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r-HR"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Calibri" panose="020F0502020204030204" pitchFamily="34" charset="0"/>
              </a:defRPr>
            </a:lvl1pPr>
          </a:lstStyle>
          <a:p>
            <a:fld id="{7D785DF5-0D99-4637-AE20-09851F225AB0}" type="datetimeFigureOut">
              <a:rPr lang="hr-HR" smtClean="0"/>
              <a:pPr/>
              <a:t>27.9.2019.</a:t>
            </a:fld>
            <a:endParaRPr lang="hr-H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Calibri" panose="020F0502020204030204" pitchFamily="34" charset="0"/>
              </a:defRPr>
            </a:lvl1pPr>
          </a:lstStyle>
          <a:p>
            <a:endParaRPr lang="hr-HR"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231021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kern="1200">
          <a:solidFill>
            <a:srgbClr val="404041"/>
          </a:solidFill>
          <a:latin typeface="Calibri" panose="020F0502020204030204" pitchFamily="34" charset="0"/>
          <a:ea typeface="Adobe Fan Heiti Std B" panose="020B07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404041"/>
          </a:solidFill>
          <a:latin typeface="Calibri" panose="020F0502020204030204" pitchFamily="34" charset="0"/>
          <a:ea typeface="Adobe Fan Heiti Std B" panose="020B07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404041"/>
          </a:solidFill>
          <a:latin typeface="Calibri" panose="020F0502020204030204" pitchFamily="34" charset="0"/>
          <a:ea typeface="Adobe Fan Heiti Std B" panose="020B07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404041"/>
          </a:solidFill>
          <a:latin typeface="Calibri" panose="020F0502020204030204" pitchFamily="34" charset="0"/>
          <a:ea typeface="Adobe Fan Heiti Std B" panose="020B07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404041"/>
          </a:solidFill>
          <a:latin typeface="Calibri" panose="020F0502020204030204" pitchFamily="34" charset="0"/>
          <a:ea typeface="Adobe Fan Heiti Std B" panose="020B07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404041"/>
          </a:solidFill>
          <a:latin typeface="Calibri" panose="020F0502020204030204" pitchFamily="34" charset="0"/>
          <a:ea typeface="Adobe Fan Heiti Std B" panose="020B07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www.investitwisely.com/when-do-you-need-to-formalize-contracts-with-your-significant-other/"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www.sepa.ch/en/home.html" TargetMode="External"/><Relationship Id="rId2" Type="http://schemas.openxmlformats.org/officeDocument/2006/relationships/hyperlink" Target="http://www.logistiikanmaailma.fi/en" TargetMode="External"/><Relationship Id="rId1" Type="http://schemas.openxmlformats.org/officeDocument/2006/relationships/slideLayout" Target="../slideLayouts/slideLayout2.xml"/><Relationship Id="rId5" Type="http://schemas.openxmlformats.org/officeDocument/2006/relationships/hyperlink" Target="https://www.incotermsexplained.com/the-incoterms-rules/incoterms-2010-rules/" TargetMode="External"/><Relationship Id="rId4" Type="http://schemas.openxmlformats.org/officeDocument/2006/relationships/hyperlink" Target="http://www.wcl-shipping.com/wcl-17/wcl/images/pdf/incoterms_2010_chart.pdf"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youtube.com/watch?v=jSuETYEgY68"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1150" y="1655763"/>
            <a:ext cx="9144000" cy="2387600"/>
          </a:xfrm>
        </p:spPr>
        <p:txBody>
          <a:bodyPr/>
          <a:lstStyle/>
          <a:p>
            <a:r>
              <a:rPr lang="en-GB" dirty="0"/>
              <a:t>C.1.3.3. Legal Issues in International Management</a:t>
            </a:r>
          </a:p>
        </p:txBody>
      </p:sp>
      <p:sp>
        <p:nvSpPr>
          <p:cNvPr id="4" name="Slide Number Placeholder 3">
            <a:extLst>
              <a:ext uri="{FF2B5EF4-FFF2-40B4-BE49-F238E27FC236}">
                <a16:creationId xmlns:a16="http://schemas.microsoft.com/office/drawing/2014/main" id="{A2DDABB5-86BB-4F92-B3FD-015F7203F661}"/>
              </a:ext>
            </a:extLst>
          </p:cNvPr>
          <p:cNvSpPr>
            <a:spLocks noGrp="1"/>
          </p:cNvSpPr>
          <p:nvPr>
            <p:ph type="sldNum" sz="quarter" idx="12"/>
          </p:nvPr>
        </p:nvSpPr>
        <p:spPr/>
        <p:txBody>
          <a:bodyPr/>
          <a:lstStyle/>
          <a:p>
            <a:fld id="{B34092F8-88B9-48E5-9B8F-3F206E5F35A9}" type="slidenum">
              <a:rPr lang="en-GB" smtClean="0"/>
              <a:t>1</a:t>
            </a:fld>
            <a:endParaRPr lang="en-GB" dirty="0"/>
          </a:p>
        </p:txBody>
      </p:sp>
    </p:spTree>
    <p:extLst>
      <p:ext uri="{BB962C8B-B14F-4D97-AF65-F5344CB8AC3E}">
        <p14:creationId xmlns:p14="http://schemas.microsoft.com/office/powerpoint/2010/main" val="3112616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What to include in a contract?</a:t>
            </a:r>
          </a:p>
        </p:txBody>
      </p:sp>
      <p:pic>
        <p:nvPicPr>
          <p:cNvPr id="9" name="Inhaltsplatzhalter 8">
            <a:extLst>
              <a:ext uri="{FF2B5EF4-FFF2-40B4-BE49-F238E27FC236}">
                <a16:creationId xmlns:a16="http://schemas.microsoft.com/office/drawing/2014/main" id="{FAC90878-5A5E-48CC-B3D0-3D0299B134E6}"/>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351078" y="2041451"/>
            <a:ext cx="5173672" cy="2707555"/>
          </a:xfrm>
        </p:spPr>
      </p:pic>
      <p:sp>
        <p:nvSpPr>
          <p:cNvPr id="4" name="Foliennummernplatzhalter 3"/>
          <p:cNvSpPr>
            <a:spLocks noGrp="1"/>
          </p:cNvSpPr>
          <p:nvPr>
            <p:ph type="sldNum" sz="quarter" idx="12"/>
          </p:nvPr>
        </p:nvSpPr>
        <p:spPr/>
        <p:txBody>
          <a:bodyPr/>
          <a:lstStyle/>
          <a:p>
            <a:fld id="{B34092F8-88B9-48E5-9B8F-3F206E5F35A9}" type="slidenum">
              <a:rPr lang="hr-HR" smtClean="0"/>
              <a:t>10</a:t>
            </a:fld>
            <a:endParaRPr lang="hr-HR" dirty="0"/>
          </a:p>
        </p:txBody>
      </p:sp>
      <p:sp>
        <p:nvSpPr>
          <p:cNvPr id="10" name="Textfeld 9">
            <a:extLst>
              <a:ext uri="{FF2B5EF4-FFF2-40B4-BE49-F238E27FC236}">
                <a16:creationId xmlns:a16="http://schemas.microsoft.com/office/drawing/2014/main" id="{26E271E7-678F-43A1-879E-6AE6224DFA96}"/>
              </a:ext>
            </a:extLst>
          </p:cNvPr>
          <p:cNvSpPr txBox="1"/>
          <p:nvPr/>
        </p:nvSpPr>
        <p:spPr>
          <a:xfrm>
            <a:off x="2955851" y="4749006"/>
            <a:ext cx="4568899" cy="230832"/>
          </a:xfrm>
          <a:prstGeom prst="rect">
            <a:avLst/>
          </a:prstGeom>
          <a:noFill/>
        </p:spPr>
        <p:txBody>
          <a:bodyPr wrap="square" rtlCol="0">
            <a:spAutoFit/>
          </a:bodyPr>
          <a:lstStyle/>
          <a:p>
            <a:r>
              <a:rPr lang="de-DE" sz="900"/>
              <a:t>"</a:t>
            </a:r>
            <a:r>
              <a:rPr lang="de-DE" sz="900">
                <a:hlinkClick r:id="rId4" tooltip="http://www.investitwisely.com/when-do-you-need-to-formalize-contracts-with-your-significant-other/"/>
              </a:rPr>
              <a:t>Dieses Foto</a:t>
            </a:r>
            <a:r>
              <a:rPr lang="de-DE" sz="900"/>
              <a:t>" von Unbekannter Autor ist lizenziert gemäß </a:t>
            </a:r>
            <a:r>
              <a:rPr lang="de-DE" sz="900">
                <a:hlinkClick r:id="rId5" tooltip="https://creativecommons.org/licenses/by-sa/3.0/"/>
              </a:rPr>
              <a:t>CC BY-SA</a:t>
            </a:r>
            <a:endParaRPr lang="de-DE" sz="900"/>
          </a:p>
        </p:txBody>
      </p:sp>
    </p:spTree>
    <p:extLst>
      <p:ext uri="{BB962C8B-B14F-4D97-AF65-F5344CB8AC3E}">
        <p14:creationId xmlns:p14="http://schemas.microsoft.com/office/powerpoint/2010/main" val="2674053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What to include in a contract?</a:t>
            </a:r>
          </a:p>
        </p:txBody>
      </p:sp>
      <p:sp>
        <p:nvSpPr>
          <p:cNvPr id="3" name="Inhaltsplatzhalter 2"/>
          <p:cNvSpPr>
            <a:spLocks noGrp="1"/>
          </p:cNvSpPr>
          <p:nvPr>
            <p:ph idx="1"/>
          </p:nvPr>
        </p:nvSpPr>
        <p:spPr>
          <a:xfrm>
            <a:off x="838200" y="1825625"/>
            <a:ext cx="5077408" cy="4351338"/>
          </a:xfrm>
        </p:spPr>
        <p:txBody>
          <a:bodyPr>
            <a:normAutofit/>
          </a:bodyPr>
          <a:lstStyle/>
          <a:p>
            <a:r>
              <a:rPr lang="en-GB" sz="2400" dirty="0"/>
              <a:t>General:</a:t>
            </a:r>
          </a:p>
          <a:p>
            <a:pPr lvl="1"/>
            <a:r>
              <a:rPr lang="en-GB" dirty="0"/>
              <a:t>Payment methods and currency (see extra section)</a:t>
            </a:r>
          </a:p>
          <a:p>
            <a:pPr lvl="1"/>
            <a:r>
              <a:rPr lang="en-GB" dirty="0"/>
              <a:t>Incoterms</a:t>
            </a:r>
          </a:p>
          <a:p>
            <a:pPr lvl="1"/>
            <a:r>
              <a:rPr lang="en-GB" dirty="0"/>
              <a:t>Price-Duration-Output (Volume)</a:t>
            </a:r>
          </a:p>
          <a:p>
            <a:pPr lvl="1"/>
            <a:r>
              <a:rPr lang="en-GB" dirty="0"/>
              <a:t>Take-or-pay provisions</a:t>
            </a:r>
          </a:p>
          <a:p>
            <a:pPr lvl="1"/>
            <a:r>
              <a:rPr lang="en-GB" dirty="0"/>
              <a:t>Force majeure</a:t>
            </a:r>
          </a:p>
          <a:p>
            <a:pPr lvl="1"/>
            <a:r>
              <a:rPr lang="en-GB" dirty="0"/>
              <a:t>Litigation procedures</a:t>
            </a:r>
          </a:p>
          <a:p>
            <a:pPr lvl="1"/>
            <a:r>
              <a:rPr lang="en-GB" dirty="0"/>
              <a:t>Contingency clauses</a:t>
            </a:r>
          </a:p>
          <a:p>
            <a:pPr lvl="1"/>
            <a:r>
              <a:rPr lang="en-GB" dirty="0"/>
              <a:t>Audit procedures</a:t>
            </a:r>
          </a:p>
          <a:p>
            <a:endParaRPr lang="en-GB" sz="2400" dirty="0"/>
          </a:p>
        </p:txBody>
      </p:sp>
      <p:sp>
        <p:nvSpPr>
          <p:cNvPr id="4" name="Foliennummernplatzhalter 3"/>
          <p:cNvSpPr>
            <a:spLocks noGrp="1"/>
          </p:cNvSpPr>
          <p:nvPr>
            <p:ph type="sldNum" sz="quarter" idx="12"/>
          </p:nvPr>
        </p:nvSpPr>
        <p:spPr/>
        <p:txBody>
          <a:bodyPr/>
          <a:lstStyle/>
          <a:p>
            <a:fld id="{B34092F8-88B9-48E5-9B8F-3F206E5F35A9}" type="slidenum">
              <a:rPr lang="hr-HR" smtClean="0"/>
              <a:t>11</a:t>
            </a:fld>
            <a:endParaRPr lang="hr-HR" dirty="0"/>
          </a:p>
        </p:txBody>
      </p:sp>
      <p:sp>
        <p:nvSpPr>
          <p:cNvPr id="5" name="Inhaltsplatzhalter 2">
            <a:extLst>
              <a:ext uri="{FF2B5EF4-FFF2-40B4-BE49-F238E27FC236}">
                <a16:creationId xmlns:a16="http://schemas.microsoft.com/office/drawing/2014/main" id="{24E840D9-3B95-4254-A27D-0B8E3B463AAC}"/>
              </a:ext>
            </a:extLst>
          </p:cNvPr>
          <p:cNvSpPr txBox="1">
            <a:spLocks/>
          </p:cNvSpPr>
          <p:nvPr/>
        </p:nvSpPr>
        <p:spPr>
          <a:xfrm>
            <a:off x="6096000" y="179779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404041"/>
                </a:solidFill>
                <a:latin typeface="Calibri" panose="020F0502020204030204" pitchFamily="34" charset="0"/>
                <a:ea typeface="Adobe Fan Heiti Std B" panose="020B07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404041"/>
                </a:solidFill>
                <a:latin typeface="Calibri" panose="020F0502020204030204" pitchFamily="34" charset="0"/>
                <a:ea typeface="Adobe Fan Heiti Std B" panose="020B07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404041"/>
                </a:solidFill>
                <a:latin typeface="Calibri" panose="020F0502020204030204" pitchFamily="34" charset="0"/>
                <a:ea typeface="Adobe Fan Heiti Std B" panose="020B07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404041"/>
                </a:solidFill>
                <a:latin typeface="Calibri" panose="020F0502020204030204" pitchFamily="34" charset="0"/>
                <a:ea typeface="Adobe Fan Heiti Std B" panose="020B07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404041"/>
                </a:solidFill>
                <a:latin typeface="Calibri" panose="020F0502020204030204" pitchFamily="34" charset="0"/>
                <a:ea typeface="Adobe Fan Heiti Std B" panose="020B07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Scope:</a:t>
            </a:r>
          </a:p>
          <a:p>
            <a:pPr marL="798513" lvl="2" indent="-342900">
              <a:spcBef>
                <a:spcPts val="0"/>
              </a:spcBef>
            </a:pPr>
            <a:r>
              <a:rPr lang="en-GB" sz="2400" dirty="0"/>
              <a:t>Territory</a:t>
            </a:r>
          </a:p>
          <a:p>
            <a:pPr marL="798513" lvl="2" indent="-342900">
              <a:spcBef>
                <a:spcPts val="0"/>
              </a:spcBef>
            </a:pPr>
            <a:r>
              <a:rPr lang="en-GB" sz="2400" dirty="0"/>
              <a:t>Sector</a:t>
            </a:r>
          </a:p>
          <a:p>
            <a:pPr marL="798513" lvl="2" indent="-342900">
              <a:spcBef>
                <a:spcPts val="0"/>
              </a:spcBef>
            </a:pPr>
            <a:r>
              <a:rPr lang="en-GB" sz="2400" dirty="0"/>
              <a:t>Exclusivity</a:t>
            </a:r>
          </a:p>
          <a:p>
            <a:pPr marL="798513" lvl="2" indent="-342900">
              <a:spcBef>
                <a:spcPts val="0"/>
              </a:spcBef>
            </a:pPr>
            <a:r>
              <a:rPr lang="en-GB" sz="2400" dirty="0"/>
              <a:t>Volume (incl. discounts)</a:t>
            </a:r>
          </a:p>
          <a:p>
            <a:pPr marL="798513" lvl="2" indent="-342900">
              <a:spcBef>
                <a:spcPts val="0"/>
              </a:spcBef>
            </a:pPr>
            <a:r>
              <a:rPr lang="en-GB" sz="2400" dirty="0"/>
              <a:t>Contract cycle</a:t>
            </a:r>
          </a:p>
          <a:p>
            <a:pPr marL="798513" lvl="2" indent="-342900">
              <a:spcBef>
                <a:spcPts val="0"/>
              </a:spcBef>
            </a:pPr>
            <a:r>
              <a:rPr lang="en-GB" sz="2400" dirty="0"/>
              <a:t>Non-competition</a:t>
            </a:r>
          </a:p>
          <a:p>
            <a:pPr marL="798513" lvl="2" indent="-342900">
              <a:spcBef>
                <a:spcPts val="0"/>
              </a:spcBef>
            </a:pPr>
            <a:r>
              <a:rPr lang="en-GB" sz="2400" dirty="0"/>
              <a:t>Marketing rights (joint promotion)</a:t>
            </a:r>
          </a:p>
          <a:p>
            <a:pPr lvl="1"/>
            <a:endParaRPr lang="en-GB" dirty="0"/>
          </a:p>
          <a:p>
            <a:endParaRPr lang="en-GB" sz="2400" dirty="0"/>
          </a:p>
        </p:txBody>
      </p:sp>
    </p:spTree>
    <p:extLst>
      <p:ext uri="{BB962C8B-B14F-4D97-AF65-F5344CB8AC3E}">
        <p14:creationId xmlns:p14="http://schemas.microsoft.com/office/powerpoint/2010/main" val="2788268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CAD226-8305-4579-9BF0-D082A78F0995}"/>
              </a:ext>
            </a:extLst>
          </p:cNvPr>
          <p:cNvSpPr>
            <a:spLocks noGrp="1"/>
          </p:cNvSpPr>
          <p:nvPr>
            <p:ph type="ctrTitle"/>
          </p:nvPr>
        </p:nvSpPr>
        <p:spPr>
          <a:xfrm>
            <a:off x="1524000" y="1767821"/>
            <a:ext cx="9144000" cy="2387600"/>
          </a:xfrm>
        </p:spPr>
        <p:txBody>
          <a:bodyPr/>
          <a:lstStyle/>
          <a:p>
            <a:r>
              <a:rPr lang="en-GB" dirty="0"/>
              <a:t>Payment Methods in International Trade</a:t>
            </a:r>
          </a:p>
        </p:txBody>
      </p:sp>
      <p:sp>
        <p:nvSpPr>
          <p:cNvPr id="6" name="Slide Number Placeholder 5">
            <a:extLst>
              <a:ext uri="{FF2B5EF4-FFF2-40B4-BE49-F238E27FC236}">
                <a16:creationId xmlns:a16="http://schemas.microsoft.com/office/drawing/2014/main" id="{65FBCFEA-B326-4AE2-A9FD-BE912FCFFC34}"/>
              </a:ext>
            </a:extLst>
          </p:cNvPr>
          <p:cNvSpPr>
            <a:spLocks noGrp="1"/>
          </p:cNvSpPr>
          <p:nvPr>
            <p:ph type="sldNum" sz="quarter" idx="12"/>
          </p:nvPr>
        </p:nvSpPr>
        <p:spPr/>
        <p:txBody>
          <a:bodyPr/>
          <a:lstStyle/>
          <a:p>
            <a:fld id="{B34092F8-88B9-48E5-9B8F-3F206E5F35A9}" type="slidenum">
              <a:rPr lang="en-GB" smtClean="0"/>
              <a:t>12</a:t>
            </a:fld>
            <a:endParaRPr lang="en-GB" dirty="0"/>
          </a:p>
        </p:txBody>
      </p:sp>
    </p:spTree>
    <p:extLst>
      <p:ext uri="{BB962C8B-B14F-4D97-AF65-F5344CB8AC3E}">
        <p14:creationId xmlns:p14="http://schemas.microsoft.com/office/powerpoint/2010/main" val="359519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es-ES" dirty="0"/>
              <a:t>Payment Methods in International Trade</a:t>
            </a:r>
          </a:p>
        </p:txBody>
      </p:sp>
      <p:sp>
        <p:nvSpPr>
          <p:cNvPr id="7171" name="Rectangle 3"/>
          <p:cNvSpPr>
            <a:spLocks noGrp="1" noChangeArrowheads="1"/>
          </p:cNvSpPr>
          <p:nvPr>
            <p:ph type="body" idx="1"/>
          </p:nvPr>
        </p:nvSpPr>
        <p:spPr/>
        <p:txBody>
          <a:bodyPr/>
          <a:lstStyle/>
          <a:p>
            <a:r>
              <a:rPr lang="en-GB" altLang="es-ES" dirty="0"/>
              <a:t>Similar to those in domestic trade</a:t>
            </a:r>
          </a:p>
          <a:p>
            <a:r>
              <a:rPr lang="en-GB" altLang="es-ES" dirty="0"/>
              <a:t>Added risks involved in cross-border transactions</a:t>
            </a:r>
          </a:p>
          <a:p>
            <a:r>
              <a:rPr lang="en-GB" altLang="es-ES" dirty="0"/>
              <a:t>Terms of payment in international trade</a:t>
            </a:r>
          </a:p>
          <a:p>
            <a:r>
              <a:rPr lang="en-GB" altLang="es-ES" dirty="0"/>
              <a:t>Four commonly used terms of payment – each of them differs in the risk level for buyer and seller</a:t>
            </a:r>
          </a:p>
          <a:p>
            <a:r>
              <a:rPr lang="en-GB" altLang="es-ES" dirty="0"/>
              <a:t>Absolute v. relative security of parties (compromise of the parties interests) </a:t>
            </a:r>
          </a:p>
        </p:txBody>
      </p:sp>
      <p:sp>
        <p:nvSpPr>
          <p:cNvPr id="4" name="Slide Number Placeholder 3">
            <a:extLst>
              <a:ext uri="{FF2B5EF4-FFF2-40B4-BE49-F238E27FC236}">
                <a16:creationId xmlns:a16="http://schemas.microsoft.com/office/drawing/2014/main" id="{0490EC96-0169-4640-88E3-FB49656ABD07}"/>
              </a:ext>
            </a:extLst>
          </p:cNvPr>
          <p:cNvSpPr>
            <a:spLocks noGrp="1"/>
          </p:cNvSpPr>
          <p:nvPr>
            <p:ph type="sldNum" sz="quarter" idx="12"/>
          </p:nvPr>
        </p:nvSpPr>
        <p:spPr/>
        <p:txBody>
          <a:bodyPr/>
          <a:lstStyle/>
          <a:p>
            <a:fld id="{B34092F8-88B9-48E5-9B8F-3F206E5F35A9}" type="slidenum">
              <a:rPr lang="en-GB" smtClean="0"/>
              <a:t>13</a:t>
            </a:fld>
            <a:endParaRPr lang="en-GB" dirty="0"/>
          </a:p>
        </p:txBody>
      </p:sp>
    </p:spTree>
    <p:extLst>
      <p:ext uri="{BB962C8B-B14F-4D97-AF65-F5344CB8AC3E}">
        <p14:creationId xmlns:p14="http://schemas.microsoft.com/office/powerpoint/2010/main" val="3598131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es-ES" dirty="0"/>
              <a:t>Key Factors Determining the Payment Method</a:t>
            </a:r>
          </a:p>
        </p:txBody>
      </p:sp>
      <p:sp>
        <p:nvSpPr>
          <p:cNvPr id="4" name="Slide Number Placeholder 3">
            <a:extLst>
              <a:ext uri="{FF2B5EF4-FFF2-40B4-BE49-F238E27FC236}">
                <a16:creationId xmlns:a16="http://schemas.microsoft.com/office/drawing/2014/main" id="{980D1647-176B-4CD1-89BD-50735685A28F}"/>
              </a:ext>
            </a:extLst>
          </p:cNvPr>
          <p:cNvSpPr>
            <a:spLocks noGrp="1"/>
          </p:cNvSpPr>
          <p:nvPr>
            <p:ph type="sldNum" sz="quarter" idx="12"/>
          </p:nvPr>
        </p:nvSpPr>
        <p:spPr/>
        <p:txBody>
          <a:bodyPr/>
          <a:lstStyle/>
          <a:p>
            <a:fld id="{B34092F8-88B9-48E5-9B8F-3F206E5F35A9}" type="slidenum">
              <a:rPr lang="en-GB" smtClean="0"/>
              <a:t>14</a:t>
            </a:fld>
            <a:endParaRPr lang="en-GB" dirty="0"/>
          </a:p>
        </p:txBody>
      </p:sp>
      <p:graphicFrame>
        <p:nvGraphicFramePr>
          <p:cNvPr id="2" name="Diagramm 1">
            <a:extLst>
              <a:ext uri="{FF2B5EF4-FFF2-40B4-BE49-F238E27FC236}">
                <a16:creationId xmlns:a16="http://schemas.microsoft.com/office/drawing/2014/main" id="{40E82A49-6B03-4B0A-AAE3-A14250E0FD01}"/>
              </a:ext>
            </a:extLst>
          </p:cNvPr>
          <p:cNvGraphicFramePr/>
          <p:nvPr>
            <p:extLst>
              <p:ext uri="{D42A27DB-BD31-4B8C-83A1-F6EECF244321}">
                <p14:modId xmlns:p14="http://schemas.microsoft.com/office/powerpoint/2010/main" val="2457820202"/>
              </p:ext>
            </p:extLst>
          </p:nvPr>
        </p:nvGraphicFramePr>
        <p:xfrm>
          <a:off x="838200" y="1690689"/>
          <a:ext cx="10210800" cy="4233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0532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66127-C034-42E1-A2B6-FFC335D55D8D}"/>
              </a:ext>
            </a:extLst>
          </p:cNvPr>
          <p:cNvSpPr>
            <a:spLocks noGrp="1"/>
          </p:cNvSpPr>
          <p:nvPr>
            <p:ph type="title"/>
          </p:nvPr>
        </p:nvSpPr>
        <p:spPr/>
        <p:txBody>
          <a:bodyPr>
            <a:normAutofit/>
          </a:bodyPr>
          <a:lstStyle/>
          <a:p>
            <a:r>
              <a:rPr lang="en-GB" dirty="0"/>
              <a:t>Methods of Payment - Risk Protection</a:t>
            </a:r>
          </a:p>
        </p:txBody>
      </p:sp>
      <p:grpSp>
        <p:nvGrpSpPr>
          <p:cNvPr id="26" name="Group 25">
            <a:extLst>
              <a:ext uri="{FF2B5EF4-FFF2-40B4-BE49-F238E27FC236}">
                <a16:creationId xmlns:a16="http://schemas.microsoft.com/office/drawing/2014/main" id="{11CB709F-531E-4F2B-8A16-9E67B7C57C83}"/>
              </a:ext>
            </a:extLst>
          </p:cNvPr>
          <p:cNvGrpSpPr/>
          <p:nvPr/>
        </p:nvGrpSpPr>
        <p:grpSpPr>
          <a:xfrm>
            <a:off x="1524003" y="1354664"/>
            <a:ext cx="9677400" cy="4470417"/>
            <a:chOff x="1676400" y="1219200"/>
            <a:chExt cx="8991600" cy="5344741"/>
          </a:xfrm>
        </p:grpSpPr>
        <p:sp>
          <p:nvSpPr>
            <p:cNvPr id="27" name="Text Box 19">
              <a:extLst>
                <a:ext uri="{FF2B5EF4-FFF2-40B4-BE49-F238E27FC236}">
                  <a16:creationId xmlns:a16="http://schemas.microsoft.com/office/drawing/2014/main" id="{5BD5AA36-2B1F-4EC0-B0A1-67DA7F0E9A48}"/>
                </a:ext>
              </a:extLst>
            </p:cNvPr>
            <p:cNvSpPr txBox="1">
              <a:spLocks noChangeArrowheads="1"/>
            </p:cNvSpPr>
            <p:nvPr/>
          </p:nvSpPr>
          <p:spPr bwMode="auto">
            <a:xfrm>
              <a:off x="2667000" y="5791201"/>
              <a:ext cx="916104" cy="77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dirty="0"/>
                <a:t>Cash in </a:t>
              </a:r>
            </a:p>
            <a:p>
              <a:pPr algn="l"/>
              <a:r>
                <a:rPr lang="en-GB" altLang="en-US" dirty="0"/>
                <a:t>Advance</a:t>
              </a:r>
            </a:p>
          </p:txBody>
        </p:sp>
        <p:sp>
          <p:nvSpPr>
            <p:cNvPr id="28" name="Text Box 20">
              <a:extLst>
                <a:ext uri="{FF2B5EF4-FFF2-40B4-BE49-F238E27FC236}">
                  <a16:creationId xmlns:a16="http://schemas.microsoft.com/office/drawing/2014/main" id="{BB287D03-A761-4D0E-8170-93AAA0327E96}"/>
                </a:ext>
              </a:extLst>
            </p:cNvPr>
            <p:cNvSpPr txBox="1">
              <a:spLocks noChangeArrowheads="1"/>
            </p:cNvSpPr>
            <p:nvPr/>
          </p:nvSpPr>
          <p:spPr bwMode="auto">
            <a:xfrm>
              <a:off x="4572000" y="5791199"/>
              <a:ext cx="915746" cy="77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dirty="0"/>
                <a:t>Letter of</a:t>
              </a:r>
            </a:p>
            <a:p>
              <a:pPr algn="l"/>
              <a:r>
                <a:rPr lang="en-GB" altLang="en-US" dirty="0"/>
                <a:t>Credit</a:t>
              </a:r>
            </a:p>
          </p:txBody>
        </p:sp>
        <p:sp>
          <p:nvSpPr>
            <p:cNvPr id="29" name="Text Box 21">
              <a:extLst>
                <a:ext uri="{FF2B5EF4-FFF2-40B4-BE49-F238E27FC236}">
                  <a16:creationId xmlns:a16="http://schemas.microsoft.com/office/drawing/2014/main" id="{A0E4377B-6B35-44B0-BF22-F99840357006}"/>
                </a:ext>
              </a:extLst>
            </p:cNvPr>
            <p:cNvSpPr txBox="1">
              <a:spLocks noChangeArrowheads="1"/>
            </p:cNvSpPr>
            <p:nvPr/>
          </p:nvSpPr>
          <p:spPr bwMode="auto">
            <a:xfrm>
              <a:off x="6172200" y="5791201"/>
              <a:ext cx="1752600" cy="77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dirty="0"/>
                <a:t>Documentary</a:t>
              </a:r>
            </a:p>
            <a:p>
              <a:pPr algn="l"/>
              <a:r>
                <a:rPr lang="en-GB" altLang="en-US" dirty="0"/>
                <a:t>Collection</a:t>
              </a:r>
            </a:p>
          </p:txBody>
        </p:sp>
        <p:sp>
          <p:nvSpPr>
            <p:cNvPr id="30" name="Text Box 22">
              <a:extLst>
                <a:ext uri="{FF2B5EF4-FFF2-40B4-BE49-F238E27FC236}">
                  <a16:creationId xmlns:a16="http://schemas.microsoft.com/office/drawing/2014/main" id="{C064DBEC-152A-4756-83D0-2183D5DC4A1E}"/>
                </a:ext>
              </a:extLst>
            </p:cNvPr>
            <p:cNvSpPr txBox="1">
              <a:spLocks noChangeArrowheads="1"/>
            </p:cNvSpPr>
            <p:nvPr/>
          </p:nvSpPr>
          <p:spPr bwMode="auto">
            <a:xfrm>
              <a:off x="8382001" y="5791201"/>
              <a:ext cx="884230" cy="77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dirty="0"/>
                <a:t>Open</a:t>
              </a:r>
            </a:p>
            <a:p>
              <a:pPr algn="l"/>
              <a:r>
                <a:rPr lang="en-GB" altLang="en-US" dirty="0"/>
                <a:t>Account</a:t>
              </a:r>
            </a:p>
          </p:txBody>
        </p:sp>
        <p:sp>
          <p:nvSpPr>
            <p:cNvPr id="31" name="Rectangle 3">
              <a:extLst>
                <a:ext uri="{FF2B5EF4-FFF2-40B4-BE49-F238E27FC236}">
                  <a16:creationId xmlns:a16="http://schemas.microsoft.com/office/drawing/2014/main" id="{7B6A7426-BB98-4A08-AACC-AD0CC52C1CBC}"/>
                </a:ext>
              </a:extLst>
            </p:cNvPr>
            <p:cNvSpPr>
              <a:spLocks noChangeArrowheads="1"/>
            </p:cNvSpPr>
            <p:nvPr/>
          </p:nvSpPr>
          <p:spPr bwMode="auto">
            <a:xfrm>
              <a:off x="2286000" y="1600200"/>
              <a:ext cx="7543800" cy="3886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2" name="Line 4">
              <a:extLst>
                <a:ext uri="{FF2B5EF4-FFF2-40B4-BE49-F238E27FC236}">
                  <a16:creationId xmlns:a16="http://schemas.microsoft.com/office/drawing/2014/main" id="{D7F363BE-2F4C-482B-8C4B-C085344D1318}"/>
                </a:ext>
              </a:extLst>
            </p:cNvPr>
            <p:cNvSpPr>
              <a:spLocks noChangeShapeType="1"/>
            </p:cNvSpPr>
            <p:nvPr/>
          </p:nvSpPr>
          <p:spPr bwMode="auto">
            <a:xfrm>
              <a:off x="2286000" y="1600200"/>
              <a:ext cx="7543800" cy="388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3" name="Line 5">
              <a:extLst>
                <a:ext uri="{FF2B5EF4-FFF2-40B4-BE49-F238E27FC236}">
                  <a16:creationId xmlns:a16="http://schemas.microsoft.com/office/drawing/2014/main" id="{B45ABABC-0DCA-4722-84AE-5D7F8EF36820}"/>
                </a:ext>
              </a:extLst>
            </p:cNvPr>
            <p:cNvSpPr>
              <a:spLocks noChangeShapeType="1"/>
            </p:cNvSpPr>
            <p:nvPr/>
          </p:nvSpPr>
          <p:spPr bwMode="auto">
            <a:xfrm>
              <a:off x="6019800" y="1600200"/>
              <a:ext cx="0" cy="388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4" name="Line 6">
              <a:extLst>
                <a:ext uri="{FF2B5EF4-FFF2-40B4-BE49-F238E27FC236}">
                  <a16:creationId xmlns:a16="http://schemas.microsoft.com/office/drawing/2014/main" id="{742FF3AE-A16B-4ADB-968C-DD2CFE784CE9}"/>
                </a:ext>
              </a:extLst>
            </p:cNvPr>
            <p:cNvSpPr>
              <a:spLocks noChangeShapeType="1"/>
            </p:cNvSpPr>
            <p:nvPr/>
          </p:nvSpPr>
          <p:spPr bwMode="auto">
            <a:xfrm>
              <a:off x="5105400" y="1600200"/>
              <a:ext cx="0" cy="388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5" name="Line 7">
              <a:extLst>
                <a:ext uri="{FF2B5EF4-FFF2-40B4-BE49-F238E27FC236}">
                  <a16:creationId xmlns:a16="http://schemas.microsoft.com/office/drawing/2014/main" id="{E62E3C3F-F562-4D9C-9498-AC43C307A196}"/>
                </a:ext>
              </a:extLst>
            </p:cNvPr>
            <p:cNvSpPr>
              <a:spLocks noChangeShapeType="1"/>
            </p:cNvSpPr>
            <p:nvPr/>
          </p:nvSpPr>
          <p:spPr bwMode="auto">
            <a:xfrm>
              <a:off x="4191000" y="1600200"/>
              <a:ext cx="0" cy="388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6" name="Line 8">
              <a:extLst>
                <a:ext uri="{FF2B5EF4-FFF2-40B4-BE49-F238E27FC236}">
                  <a16:creationId xmlns:a16="http://schemas.microsoft.com/office/drawing/2014/main" id="{2A55EB52-DBAE-462A-B599-311C1ABAED43}"/>
                </a:ext>
              </a:extLst>
            </p:cNvPr>
            <p:cNvSpPr>
              <a:spLocks noChangeShapeType="1"/>
            </p:cNvSpPr>
            <p:nvPr/>
          </p:nvSpPr>
          <p:spPr bwMode="auto">
            <a:xfrm>
              <a:off x="6934200" y="1600200"/>
              <a:ext cx="0" cy="388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7" name="Line 9">
              <a:extLst>
                <a:ext uri="{FF2B5EF4-FFF2-40B4-BE49-F238E27FC236}">
                  <a16:creationId xmlns:a16="http://schemas.microsoft.com/office/drawing/2014/main" id="{702A02F7-4895-4215-836F-FAEF2959A46D}"/>
                </a:ext>
              </a:extLst>
            </p:cNvPr>
            <p:cNvSpPr>
              <a:spLocks noChangeShapeType="1"/>
            </p:cNvSpPr>
            <p:nvPr/>
          </p:nvSpPr>
          <p:spPr bwMode="auto">
            <a:xfrm>
              <a:off x="7848600" y="1600200"/>
              <a:ext cx="0" cy="388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8" name="Text Box 10">
              <a:extLst>
                <a:ext uri="{FF2B5EF4-FFF2-40B4-BE49-F238E27FC236}">
                  <a16:creationId xmlns:a16="http://schemas.microsoft.com/office/drawing/2014/main" id="{2529D13D-083F-4722-8D4D-6F7FF58C564C}"/>
                </a:ext>
              </a:extLst>
            </p:cNvPr>
            <p:cNvSpPr txBox="1">
              <a:spLocks noChangeArrowheads="1"/>
            </p:cNvSpPr>
            <p:nvPr/>
          </p:nvSpPr>
          <p:spPr bwMode="auto">
            <a:xfrm>
              <a:off x="5638800" y="1219200"/>
              <a:ext cx="1219200" cy="44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b="1" dirty="0">
                  <a:solidFill>
                    <a:srgbClr val="FF3300"/>
                  </a:solidFill>
                </a:rPr>
                <a:t>Buyer</a:t>
              </a:r>
              <a:endParaRPr lang="en-GB" altLang="en-US" dirty="0">
                <a:solidFill>
                  <a:srgbClr val="FF3300"/>
                </a:solidFill>
              </a:endParaRPr>
            </a:p>
          </p:txBody>
        </p:sp>
        <p:sp>
          <p:nvSpPr>
            <p:cNvPr id="39" name="Text Box 11">
              <a:extLst>
                <a:ext uri="{FF2B5EF4-FFF2-40B4-BE49-F238E27FC236}">
                  <a16:creationId xmlns:a16="http://schemas.microsoft.com/office/drawing/2014/main" id="{B3EB9799-B2E9-4791-B91D-E1EBE64F564F}"/>
                </a:ext>
              </a:extLst>
            </p:cNvPr>
            <p:cNvSpPr txBox="1">
              <a:spLocks noChangeArrowheads="1"/>
            </p:cNvSpPr>
            <p:nvPr/>
          </p:nvSpPr>
          <p:spPr bwMode="auto">
            <a:xfrm>
              <a:off x="9829800" y="1295401"/>
              <a:ext cx="838200" cy="44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b="1" dirty="0"/>
                <a:t>Max</a:t>
              </a:r>
              <a:endParaRPr lang="en-GB" altLang="en-US" dirty="0"/>
            </a:p>
          </p:txBody>
        </p:sp>
        <p:sp>
          <p:nvSpPr>
            <p:cNvPr id="40" name="Text Box 12">
              <a:extLst>
                <a:ext uri="{FF2B5EF4-FFF2-40B4-BE49-F238E27FC236}">
                  <a16:creationId xmlns:a16="http://schemas.microsoft.com/office/drawing/2014/main" id="{5ACF7F09-C9D5-45BC-B5DF-392F910ECB8E}"/>
                </a:ext>
              </a:extLst>
            </p:cNvPr>
            <p:cNvSpPr txBox="1">
              <a:spLocks noChangeArrowheads="1"/>
            </p:cNvSpPr>
            <p:nvPr/>
          </p:nvSpPr>
          <p:spPr bwMode="auto">
            <a:xfrm>
              <a:off x="9829800" y="5257801"/>
              <a:ext cx="838200" cy="44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dirty="0">
                  <a:solidFill>
                    <a:srgbClr val="FF3300"/>
                  </a:solidFill>
                </a:rPr>
                <a:t>Min</a:t>
              </a:r>
              <a:endParaRPr lang="en-GB" altLang="en-US" dirty="0"/>
            </a:p>
          </p:txBody>
        </p:sp>
        <p:sp>
          <p:nvSpPr>
            <p:cNvPr id="41" name="Text Box 13">
              <a:extLst>
                <a:ext uri="{FF2B5EF4-FFF2-40B4-BE49-F238E27FC236}">
                  <a16:creationId xmlns:a16="http://schemas.microsoft.com/office/drawing/2014/main" id="{D17B76FF-AAD6-4DA9-9335-19F4712ACE38}"/>
                </a:ext>
              </a:extLst>
            </p:cNvPr>
            <p:cNvSpPr txBox="1">
              <a:spLocks noChangeArrowheads="1"/>
            </p:cNvSpPr>
            <p:nvPr/>
          </p:nvSpPr>
          <p:spPr bwMode="auto">
            <a:xfrm>
              <a:off x="1676400" y="1447801"/>
              <a:ext cx="838200" cy="44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b="1" dirty="0"/>
                <a:t>Min</a:t>
              </a:r>
            </a:p>
          </p:txBody>
        </p:sp>
        <p:sp>
          <p:nvSpPr>
            <p:cNvPr id="42" name="Text Box 14">
              <a:extLst>
                <a:ext uri="{FF2B5EF4-FFF2-40B4-BE49-F238E27FC236}">
                  <a16:creationId xmlns:a16="http://schemas.microsoft.com/office/drawing/2014/main" id="{3AF4E854-9C77-42E2-B911-6FBA7D2A9D9D}"/>
                </a:ext>
              </a:extLst>
            </p:cNvPr>
            <p:cNvSpPr txBox="1">
              <a:spLocks noChangeArrowheads="1"/>
            </p:cNvSpPr>
            <p:nvPr/>
          </p:nvSpPr>
          <p:spPr bwMode="auto">
            <a:xfrm>
              <a:off x="1676400" y="5181599"/>
              <a:ext cx="838200" cy="44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dirty="0">
                  <a:solidFill>
                    <a:srgbClr val="FF3300"/>
                  </a:solidFill>
                </a:rPr>
                <a:t>Max</a:t>
              </a:r>
              <a:endParaRPr lang="en-GB" altLang="en-US" dirty="0"/>
            </a:p>
          </p:txBody>
        </p:sp>
        <p:sp>
          <p:nvSpPr>
            <p:cNvPr id="43" name="Text Box 15">
              <a:extLst>
                <a:ext uri="{FF2B5EF4-FFF2-40B4-BE49-F238E27FC236}">
                  <a16:creationId xmlns:a16="http://schemas.microsoft.com/office/drawing/2014/main" id="{259163DD-4165-447E-B241-2895D17F8A7E}"/>
                </a:ext>
              </a:extLst>
            </p:cNvPr>
            <p:cNvSpPr txBox="1">
              <a:spLocks noChangeArrowheads="1"/>
            </p:cNvSpPr>
            <p:nvPr/>
          </p:nvSpPr>
          <p:spPr bwMode="auto">
            <a:xfrm>
              <a:off x="4191000" y="2819402"/>
              <a:ext cx="990600" cy="77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dirty="0"/>
                <a:t>Con-</a:t>
              </a:r>
            </a:p>
            <a:p>
              <a:pPr algn="l"/>
              <a:r>
                <a:rPr lang="en-GB" altLang="en-US" dirty="0"/>
                <a:t>firmed</a:t>
              </a:r>
            </a:p>
          </p:txBody>
        </p:sp>
        <p:sp>
          <p:nvSpPr>
            <p:cNvPr id="44" name="Text Box 16">
              <a:extLst>
                <a:ext uri="{FF2B5EF4-FFF2-40B4-BE49-F238E27FC236}">
                  <a16:creationId xmlns:a16="http://schemas.microsoft.com/office/drawing/2014/main" id="{9E6FEBAA-66EA-45E1-81FE-0071E7FA8D54}"/>
                </a:ext>
              </a:extLst>
            </p:cNvPr>
            <p:cNvSpPr txBox="1">
              <a:spLocks noChangeArrowheads="1"/>
            </p:cNvSpPr>
            <p:nvPr/>
          </p:nvSpPr>
          <p:spPr bwMode="auto">
            <a:xfrm>
              <a:off x="5105400" y="3581401"/>
              <a:ext cx="990600" cy="77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dirty="0" err="1"/>
                <a:t>Uncon</a:t>
              </a:r>
              <a:r>
                <a:rPr lang="en-GB" altLang="en-US" dirty="0"/>
                <a:t>-</a:t>
              </a:r>
            </a:p>
            <a:p>
              <a:pPr algn="l"/>
              <a:r>
                <a:rPr lang="en-GB" altLang="en-US" dirty="0"/>
                <a:t>firmed</a:t>
              </a:r>
            </a:p>
          </p:txBody>
        </p:sp>
        <p:sp>
          <p:nvSpPr>
            <p:cNvPr id="45" name="Text Box 17">
              <a:extLst>
                <a:ext uri="{FF2B5EF4-FFF2-40B4-BE49-F238E27FC236}">
                  <a16:creationId xmlns:a16="http://schemas.microsoft.com/office/drawing/2014/main" id="{05BF87A1-42D6-4B28-A226-AF075AF81987}"/>
                </a:ext>
              </a:extLst>
            </p:cNvPr>
            <p:cNvSpPr txBox="1">
              <a:spLocks noChangeArrowheads="1"/>
            </p:cNvSpPr>
            <p:nvPr/>
          </p:nvSpPr>
          <p:spPr bwMode="auto">
            <a:xfrm>
              <a:off x="6019800" y="4191001"/>
              <a:ext cx="990600" cy="77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dirty="0"/>
                <a:t>Sight</a:t>
              </a:r>
            </a:p>
            <a:p>
              <a:pPr algn="l"/>
              <a:r>
                <a:rPr lang="en-GB" altLang="en-US" dirty="0"/>
                <a:t>Draft</a:t>
              </a:r>
            </a:p>
          </p:txBody>
        </p:sp>
        <p:sp>
          <p:nvSpPr>
            <p:cNvPr id="46" name="Text Box 18">
              <a:extLst>
                <a:ext uri="{FF2B5EF4-FFF2-40B4-BE49-F238E27FC236}">
                  <a16:creationId xmlns:a16="http://schemas.microsoft.com/office/drawing/2014/main" id="{23B2D0C2-2C18-4490-9740-146104033ADC}"/>
                </a:ext>
              </a:extLst>
            </p:cNvPr>
            <p:cNvSpPr txBox="1">
              <a:spLocks noChangeArrowheads="1"/>
            </p:cNvSpPr>
            <p:nvPr/>
          </p:nvSpPr>
          <p:spPr bwMode="auto">
            <a:xfrm>
              <a:off x="6934200" y="4724401"/>
              <a:ext cx="990600" cy="77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dirty="0"/>
                <a:t>Time</a:t>
              </a:r>
            </a:p>
            <a:p>
              <a:pPr algn="l"/>
              <a:r>
                <a:rPr lang="en-GB" altLang="en-US" dirty="0"/>
                <a:t>Draft</a:t>
              </a:r>
            </a:p>
          </p:txBody>
        </p:sp>
        <p:sp>
          <p:nvSpPr>
            <p:cNvPr id="47" name="Text Box 23">
              <a:extLst>
                <a:ext uri="{FF2B5EF4-FFF2-40B4-BE49-F238E27FC236}">
                  <a16:creationId xmlns:a16="http://schemas.microsoft.com/office/drawing/2014/main" id="{134EDA9B-C22C-4C04-AB94-39777BC6CB07}"/>
                </a:ext>
              </a:extLst>
            </p:cNvPr>
            <p:cNvSpPr txBox="1">
              <a:spLocks noChangeArrowheads="1"/>
            </p:cNvSpPr>
            <p:nvPr/>
          </p:nvSpPr>
          <p:spPr bwMode="auto">
            <a:xfrm>
              <a:off x="5638800" y="5486401"/>
              <a:ext cx="1066800" cy="44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b="1" dirty="0">
                  <a:solidFill>
                    <a:srgbClr val="FF0000"/>
                  </a:solidFill>
                </a:rPr>
                <a:t>Seller</a:t>
              </a:r>
              <a:endParaRPr lang="en-GB" altLang="en-US" dirty="0">
                <a:solidFill>
                  <a:srgbClr val="FF0000"/>
                </a:solidFill>
              </a:endParaRPr>
            </a:p>
          </p:txBody>
        </p:sp>
      </p:grpSp>
      <p:sp>
        <p:nvSpPr>
          <p:cNvPr id="48" name="Slide Number Placeholder 47">
            <a:extLst>
              <a:ext uri="{FF2B5EF4-FFF2-40B4-BE49-F238E27FC236}">
                <a16:creationId xmlns:a16="http://schemas.microsoft.com/office/drawing/2014/main" id="{FF4DFFCD-84E4-4224-AFF4-8B4439D1B48B}"/>
              </a:ext>
            </a:extLst>
          </p:cNvPr>
          <p:cNvSpPr>
            <a:spLocks noGrp="1"/>
          </p:cNvSpPr>
          <p:nvPr>
            <p:ph type="sldNum" sz="quarter" idx="12"/>
          </p:nvPr>
        </p:nvSpPr>
        <p:spPr/>
        <p:txBody>
          <a:bodyPr/>
          <a:lstStyle/>
          <a:p>
            <a:fld id="{B34092F8-88B9-48E5-9B8F-3F206E5F35A9}" type="slidenum">
              <a:rPr lang="en-GB" smtClean="0"/>
              <a:t>15</a:t>
            </a:fld>
            <a:endParaRPr lang="en-GB" dirty="0"/>
          </a:p>
        </p:txBody>
      </p:sp>
    </p:spTree>
    <p:extLst>
      <p:ext uri="{BB962C8B-B14F-4D97-AF65-F5344CB8AC3E}">
        <p14:creationId xmlns:p14="http://schemas.microsoft.com/office/powerpoint/2010/main" val="1634323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s-ES" dirty="0"/>
              <a:t>Four Basic Terms of Payment </a:t>
            </a:r>
          </a:p>
        </p:txBody>
      </p:sp>
      <p:sp>
        <p:nvSpPr>
          <p:cNvPr id="9219" name="Rectangle 3"/>
          <p:cNvSpPr>
            <a:spLocks noGrp="1" noChangeArrowheads="1"/>
          </p:cNvSpPr>
          <p:nvPr>
            <p:ph type="body" idx="1"/>
          </p:nvPr>
        </p:nvSpPr>
        <p:spPr/>
        <p:txBody>
          <a:bodyPr/>
          <a:lstStyle/>
          <a:p>
            <a:pPr marL="514350" indent="-514350">
              <a:buFont typeface="+mj-lt"/>
              <a:buAutoNum type="arabicPeriod"/>
            </a:pPr>
            <a:r>
              <a:rPr lang="en-GB" altLang="es-ES" dirty="0"/>
              <a:t>Cash in advance</a:t>
            </a:r>
          </a:p>
          <a:p>
            <a:pPr marL="514350" indent="-514350">
              <a:buFont typeface="+mj-lt"/>
              <a:buAutoNum type="arabicPeriod"/>
            </a:pPr>
            <a:r>
              <a:rPr lang="en-GB" altLang="es-ES" dirty="0"/>
              <a:t>Documentary credit (letter of credit)</a:t>
            </a:r>
          </a:p>
          <a:p>
            <a:pPr marL="514350" indent="-514350">
              <a:buFont typeface="+mj-lt"/>
              <a:buAutoNum type="arabicPeriod"/>
            </a:pPr>
            <a:r>
              <a:rPr lang="en-GB" altLang="es-ES" dirty="0"/>
              <a:t>Documentary collection</a:t>
            </a:r>
          </a:p>
          <a:p>
            <a:pPr marL="514350" indent="-514350">
              <a:buFont typeface="+mj-lt"/>
              <a:buAutoNum type="arabicPeriod"/>
            </a:pPr>
            <a:r>
              <a:rPr lang="en-GB" altLang="es-ES" dirty="0"/>
              <a:t>Open account</a:t>
            </a:r>
          </a:p>
        </p:txBody>
      </p:sp>
      <p:sp>
        <p:nvSpPr>
          <p:cNvPr id="4" name="Slide Number Placeholder 3">
            <a:extLst>
              <a:ext uri="{FF2B5EF4-FFF2-40B4-BE49-F238E27FC236}">
                <a16:creationId xmlns:a16="http://schemas.microsoft.com/office/drawing/2014/main" id="{EA24A804-0086-4471-ADD2-4FF627FEA6FA}"/>
              </a:ext>
            </a:extLst>
          </p:cNvPr>
          <p:cNvSpPr>
            <a:spLocks noGrp="1"/>
          </p:cNvSpPr>
          <p:nvPr>
            <p:ph type="sldNum" sz="quarter" idx="12"/>
          </p:nvPr>
        </p:nvSpPr>
        <p:spPr/>
        <p:txBody>
          <a:bodyPr/>
          <a:lstStyle/>
          <a:p>
            <a:fld id="{B34092F8-88B9-48E5-9B8F-3F206E5F35A9}" type="slidenum">
              <a:rPr lang="en-GB" smtClean="0"/>
              <a:t>16</a:t>
            </a:fld>
            <a:endParaRPr lang="en-GB" dirty="0"/>
          </a:p>
        </p:txBody>
      </p:sp>
    </p:spTree>
    <p:extLst>
      <p:ext uri="{BB962C8B-B14F-4D97-AF65-F5344CB8AC3E}">
        <p14:creationId xmlns:p14="http://schemas.microsoft.com/office/powerpoint/2010/main" val="82190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ltLang="es-ES" dirty="0"/>
              <a:t>Cash in Advance</a:t>
            </a:r>
          </a:p>
        </p:txBody>
      </p:sp>
      <p:sp>
        <p:nvSpPr>
          <p:cNvPr id="10243" name="Rectangle 3"/>
          <p:cNvSpPr>
            <a:spLocks noGrp="1" noChangeArrowheads="1"/>
          </p:cNvSpPr>
          <p:nvPr>
            <p:ph type="body" idx="1"/>
          </p:nvPr>
        </p:nvSpPr>
        <p:spPr/>
        <p:txBody>
          <a:bodyPr/>
          <a:lstStyle/>
          <a:p>
            <a:r>
              <a:rPr lang="en-GB" altLang="es-ES" dirty="0"/>
              <a:t>Not very common</a:t>
            </a:r>
          </a:p>
          <a:p>
            <a:r>
              <a:rPr lang="en-GB" altLang="es-ES" dirty="0"/>
              <a:t>Provides the greatest security for sellers but not for buyers</a:t>
            </a:r>
          </a:p>
          <a:p>
            <a:r>
              <a:rPr lang="en-GB" altLang="es-ES" dirty="0"/>
              <a:t>The buyer simply prepays the seller prior to the shipment of goods and risks that the seller will not comply with all the terms of contract </a:t>
            </a:r>
          </a:p>
          <a:p>
            <a:r>
              <a:rPr lang="en-GB" altLang="es-ES" dirty="0"/>
              <a:t>The buyer has to have a high level of confidence in the ability and willingness of the seller to deliver the goods as ordered </a:t>
            </a:r>
          </a:p>
        </p:txBody>
      </p:sp>
      <p:sp>
        <p:nvSpPr>
          <p:cNvPr id="4" name="Slide Number Placeholder 3">
            <a:extLst>
              <a:ext uri="{FF2B5EF4-FFF2-40B4-BE49-F238E27FC236}">
                <a16:creationId xmlns:a16="http://schemas.microsoft.com/office/drawing/2014/main" id="{69AB33EF-3686-4E08-82CD-90D9E682A9D9}"/>
              </a:ext>
            </a:extLst>
          </p:cNvPr>
          <p:cNvSpPr>
            <a:spLocks noGrp="1"/>
          </p:cNvSpPr>
          <p:nvPr>
            <p:ph type="sldNum" sz="quarter" idx="12"/>
          </p:nvPr>
        </p:nvSpPr>
        <p:spPr/>
        <p:txBody>
          <a:bodyPr/>
          <a:lstStyle/>
          <a:p>
            <a:fld id="{B34092F8-88B9-48E5-9B8F-3F206E5F35A9}" type="slidenum">
              <a:rPr lang="en-GB" smtClean="0"/>
              <a:t>17</a:t>
            </a:fld>
            <a:endParaRPr lang="en-GB" dirty="0"/>
          </a:p>
        </p:txBody>
      </p:sp>
    </p:spTree>
    <p:extLst>
      <p:ext uri="{BB962C8B-B14F-4D97-AF65-F5344CB8AC3E}">
        <p14:creationId xmlns:p14="http://schemas.microsoft.com/office/powerpoint/2010/main" val="136557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ltLang="es-ES" dirty="0"/>
              <a:t>Cash in Advance</a:t>
            </a:r>
          </a:p>
        </p:txBody>
      </p:sp>
      <p:sp>
        <p:nvSpPr>
          <p:cNvPr id="5" name="Slide Number Placeholder 4">
            <a:extLst>
              <a:ext uri="{FF2B5EF4-FFF2-40B4-BE49-F238E27FC236}">
                <a16:creationId xmlns:a16="http://schemas.microsoft.com/office/drawing/2014/main" id="{231FAF84-D72E-4E40-9462-5585270D1A89}"/>
              </a:ext>
            </a:extLst>
          </p:cNvPr>
          <p:cNvSpPr>
            <a:spLocks noGrp="1"/>
          </p:cNvSpPr>
          <p:nvPr>
            <p:ph type="sldNum" sz="quarter" idx="12"/>
          </p:nvPr>
        </p:nvSpPr>
        <p:spPr/>
        <p:txBody>
          <a:bodyPr/>
          <a:lstStyle/>
          <a:p>
            <a:fld id="{B34092F8-88B9-48E5-9B8F-3F206E5F35A9}" type="slidenum">
              <a:rPr lang="en-GB" smtClean="0"/>
              <a:t>18</a:t>
            </a:fld>
            <a:endParaRPr lang="en-GB" dirty="0"/>
          </a:p>
        </p:txBody>
      </p:sp>
      <p:graphicFrame>
        <p:nvGraphicFramePr>
          <p:cNvPr id="2" name="Diagramm 1">
            <a:extLst>
              <a:ext uri="{FF2B5EF4-FFF2-40B4-BE49-F238E27FC236}">
                <a16:creationId xmlns:a16="http://schemas.microsoft.com/office/drawing/2014/main" id="{42654869-9EAC-43D5-9217-7FA6DBC71891}"/>
              </a:ext>
            </a:extLst>
          </p:cNvPr>
          <p:cNvGraphicFramePr/>
          <p:nvPr/>
        </p:nvGraphicFramePr>
        <p:xfrm>
          <a:off x="609600" y="1504950"/>
          <a:ext cx="100584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9064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41701A-EDDF-41ED-A788-11F898AD7ADE}"/>
              </a:ext>
            </a:extLst>
          </p:cNvPr>
          <p:cNvSpPr>
            <a:spLocks noGrp="1"/>
          </p:cNvSpPr>
          <p:nvPr>
            <p:ph type="title"/>
          </p:nvPr>
        </p:nvSpPr>
        <p:spPr/>
        <p:txBody>
          <a:bodyPr/>
          <a:lstStyle/>
          <a:p>
            <a:r>
              <a:rPr lang="en-GB" altLang="es-ES" dirty="0"/>
              <a:t>Cash in Advance</a:t>
            </a:r>
            <a:endParaRPr lang="en-GB" dirty="0"/>
          </a:p>
        </p:txBody>
      </p:sp>
      <p:sp>
        <p:nvSpPr>
          <p:cNvPr id="4" name="Slide Number Placeholder 3">
            <a:extLst>
              <a:ext uri="{FF2B5EF4-FFF2-40B4-BE49-F238E27FC236}">
                <a16:creationId xmlns:a16="http://schemas.microsoft.com/office/drawing/2014/main" id="{F50B2049-C03C-4FEE-8706-17DCB177E104}"/>
              </a:ext>
            </a:extLst>
          </p:cNvPr>
          <p:cNvSpPr>
            <a:spLocks noGrp="1"/>
          </p:cNvSpPr>
          <p:nvPr>
            <p:ph type="sldNum" sz="quarter" idx="12"/>
          </p:nvPr>
        </p:nvSpPr>
        <p:spPr/>
        <p:txBody>
          <a:bodyPr/>
          <a:lstStyle/>
          <a:p>
            <a:fld id="{B34092F8-88B9-48E5-9B8F-3F206E5F35A9}" type="slidenum">
              <a:rPr lang="en-GB" smtClean="0"/>
              <a:t>19</a:t>
            </a:fld>
            <a:endParaRPr lang="en-GB" dirty="0"/>
          </a:p>
        </p:txBody>
      </p:sp>
      <p:grpSp>
        <p:nvGrpSpPr>
          <p:cNvPr id="7" name="Gruppieren 6">
            <a:extLst>
              <a:ext uri="{FF2B5EF4-FFF2-40B4-BE49-F238E27FC236}">
                <a16:creationId xmlns:a16="http://schemas.microsoft.com/office/drawing/2014/main" id="{AB9CC8E4-D90A-4268-9560-8F0DF3F2A404}"/>
              </a:ext>
            </a:extLst>
          </p:cNvPr>
          <p:cNvGrpSpPr/>
          <p:nvPr/>
        </p:nvGrpSpPr>
        <p:grpSpPr>
          <a:xfrm>
            <a:off x="990600" y="1308663"/>
            <a:ext cx="9852289" cy="4963309"/>
            <a:chOff x="1367524" y="1170791"/>
            <a:chExt cx="9094365" cy="4963309"/>
          </a:xfrm>
          <a:solidFill>
            <a:schemeClr val="accent6"/>
          </a:solidFill>
        </p:grpSpPr>
        <p:sp>
          <p:nvSpPr>
            <p:cNvPr id="8" name="Freihandform: Form 7">
              <a:extLst>
                <a:ext uri="{FF2B5EF4-FFF2-40B4-BE49-F238E27FC236}">
                  <a16:creationId xmlns:a16="http://schemas.microsoft.com/office/drawing/2014/main" id="{4D94E568-AE34-4107-8195-92633B1BF957}"/>
                </a:ext>
              </a:extLst>
            </p:cNvPr>
            <p:cNvSpPr/>
            <p:nvPr/>
          </p:nvSpPr>
          <p:spPr>
            <a:xfrm>
              <a:off x="1367524" y="1196655"/>
              <a:ext cx="3858655" cy="888682"/>
            </a:xfrm>
            <a:custGeom>
              <a:avLst/>
              <a:gdLst>
                <a:gd name="connsiteX0" fmla="*/ 0 w 1599628"/>
                <a:gd name="connsiteY0" fmla="*/ 88868 h 888682"/>
                <a:gd name="connsiteX1" fmla="*/ 88868 w 1599628"/>
                <a:gd name="connsiteY1" fmla="*/ 0 h 888682"/>
                <a:gd name="connsiteX2" fmla="*/ 1510760 w 1599628"/>
                <a:gd name="connsiteY2" fmla="*/ 0 h 888682"/>
                <a:gd name="connsiteX3" fmla="*/ 1599628 w 1599628"/>
                <a:gd name="connsiteY3" fmla="*/ 88868 h 888682"/>
                <a:gd name="connsiteX4" fmla="*/ 1599628 w 1599628"/>
                <a:gd name="connsiteY4" fmla="*/ 799814 h 888682"/>
                <a:gd name="connsiteX5" fmla="*/ 1510760 w 1599628"/>
                <a:gd name="connsiteY5" fmla="*/ 888682 h 888682"/>
                <a:gd name="connsiteX6" fmla="*/ 88868 w 1599628"/>
                <a:gd name="connsiteY6" fmla="*/ 888682 h 888682"/>
                <a:gd name="connsiteX7" fmla="*/ 0 w 1599628"/>
                <a:gd name="connsiteY7" fmla="*/ 799814 h 888682"/>
                <a:gd name="connsiteX8" fmla="*/ 0 w 1599628"/>
                <a:gd name="connsiteY8" fmla="*/ 88868 h 88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9628" h="888682">
                  <a:moveTo>
                    <a:pt x="0" y="88868"/>
                  </a:moveTo>
                  <a:cubicBezTo>
                    <a:pt x="0" y="39788"/>
                    <a:pt x="39788" y="0"/>
                    <a:pt x="88868" y="0"/>
                  </a:cubicBezTo>
                  <a:lnTo>
                    <a:pt x="1510760" y="0"/>
                  </a:lnTo>
                  <a:cubicBezTo>
                    <a:pt x="1559840" y="0"/>
                    <a:pt x="1599628" y="39788"/>
                    <a:pt x="1599628" y="88868"/>
                  </a:cubicBezTo>
                  <a:lnTo>
                    <a:pt x="1599628" y="799814"/>
                  </a:lnTo>
                  <a:cubicBezTo>
                    <a:pt x="1599628" y="848894"/>
                    <a:pt x="1559840" y="888682"/>
                    <a:pt x="1510760" y="888682"/>
                  </a:cubicBezTo>
                  <a:lnTo>
                    <a:pt x="88868" y="888682"/>
                  </a:lnTo>
                  <a:cubicBezTo>
                    <a:pt x="39788" y="888682"/>
                    <a:pt x="0" y="848894"/>
                    <a:pt x="0" y="799814"/>
                  </a:cubicBezTo>
                  <a:lnTo>
                    <a:pt x="0" y="88868"/>
                  </a:lnTo>
                  <a:close/>
                </a:path>
              </a:pathLst>
            </a:custGeom>
            <a:solidFill>
              <a:schemeClr val="accent6">
                <a:lumMod val="40000"/>
                <a:lumOff val="60000"/>
              </a:scheme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2229" tIns="102229" rIns="102229" bIns="102229" numCol="1" spcCol="1270" anchor="ctr" anchorCtr="0">
              <a:noAutofit/>
            </a:bodyPr>
            <a:lstStyle/>
            <a:p>
              <a:pPr marL="0" lvl="0" indent="0" algn="ctr" defTabSz="889000">
                <a:lnSpc>
                  <a:spcPct val="90000"/>
                </a:lnSpc>
                <a:spcBef>
                  <a:spcPct val="0"/>
                </a:spcBef>
                <a:spcAft>
                  <a:spcPct val="35000"/>
                </a:spcAft>
                <a:buNone/>
              </a:pPr>
              <a:r>
                <a:rPr lang="en-GB" altLang="es-ES" sz="2400" kern="1200" dirty="0"/>
                <a:t>Questions for the Buyer</a:t>
              </a:r>
              <a:endParaRPr lang="de-DE" sz="2400" kern="1200" dirty="0"/>
            </a:p>
          </p:txBody>
        </p:sp>
        <p:sp>
          <p:nvSpPr>
            <p:cNvPr id="9" name="Freihandform: Form 8">
              <a:extLst>
                <a:ext uri="{FF2B5EF4-FFF2-40B4-BE49-F238E27FC236}">
                  <a16:creationId xmlns:a16="http://schemas.microsoft.com/office/drawing/2014/main" id="{2451E18F-6DC0-4C63-8D8E-155A4F3E37F2}"/>
                </a:ext>
              </a:extLst>
            </p:cNvPr>
            <p:cNvSpPr/>
            <p:nvPr/>
          </p:nvSpPr>
          <p:spPr>
            <a:xfrm>
              <a:off x="5981850" y="1170791"/>
              <a:ext cx="3603497" cy="888682"/>
            </a:xfrm>
            <a:custGeom>
              <a:avLst/>
              <a:gdLst>
                <a:gd name="connsiteX0" fmla="*/ 0 w 1599628"/>
                <a:gd name="connsiteY0" fmla="*/ 88868 h 888682"/>
                <a:gd name="connsiteX1" fmla="*/ 88868 w 1599628"/>
                <a:gd name="connsiteY1" fmla="*/ 0 h 888682"/>
                <a:gd name="connsiteX2" fmla="*/ 1510760 w 1599628"/>
                <a:gd name="connsiteY2" fmla="*/ 0 h 888682"/>
                <a:gd name="connsiteX3" fmla="*/ 1599628 w 1599628"/>
                <a:gd name="connsiteY3" fmla="*/ 88868 h 888682"/>
                <a:gd name="connsiteX4" fmla="*/ 1599628 w 1599628"/>
                <a:gd name="connsiteY4" fmla="*/ 799814 h 888682"/>
                <a:gd name="connsiteX5" fmla="*/ 1510760 w 1599628"/>
                <a:gd name="connsiteY5" fmla="*/ 888682 h 888682"/>
                <a:gd name="connsiteX6" fmla="*/ 88868 w 1599628"/>
                <a:gd name="connsiteY6" fmla="*/ 888682 h 888682"/>
                <a:gd name="connsiteX7" fmla="*/ 0 w 1599628"/>
                <a:gd name="connsiteY7" fmla="*/ 799814 h 888682"/>
                <a:gd name="connsiteX8" fmla="*/ 0 w 1599628"/>
                <a:gd name="connsiteY8" fmla="*/ 88868 h 88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9628" h="888682">
                  <a:moveTo>
                    <a:pt x="0" y="88868"/>
                  </a:moveTo>
                  <a:cubicBezTo>
                    <a:pt x="0" y="39788"/>
                    <a:pt x="39788" y="0"/>
                    <a:pt x="88868" y="0"/>
                  </a:cubicBezTo>
                  <a:lnTo>
                    <a:pt x="1510760" y="0"/>
                  </a:lnTo>
                  <a:cubicBezTo>
                    <a:pt x="1559840" y="0"/>
                    <a:pt x="1599628" y="39788"/>
                    <a:pt x="1599628" y="88868"/>
                  </a:cubicBezTo>
                  <a:lnTo>
                    <a:pt x="1599628" y="799814"/>
                  </a:lnTo>
                  <a:cubicBezTo>
                    <a:pt x="1599628" y="848894"/>
                    <a:pt x="1559840" y="888682"/>
                    <a:pt x="1510760" y="888682"/>
                  </a:cubicBezTo>
                  <a:lnTo>
                    <a:pt x="88868" y="888682"/>
                  </a:lnTo>
                  <a:cubicBezTo>
                    <a:pt x="39788" y="888682"/>
                    <a:pt x="0" y="848894"/>
                    <a:pt x="0" y="799814"/>
                  </a:cubicBezTo>
                  <a:lnTo>
                    <a:pt x="0" y="88868"/>
                  </a:lnTo>
                  <a:close/>
                </a:path>
              </a:pathLst>
            </a:custGeom>
            <a:solidFill>
              <a:schemeClr val="accent6">
                <a:lumMod val="40000"/>
                <a:lumOff val="60000"/>
              </a:scheme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2229" tIns="102229" rIns="102229" bIns="102229" numCol="1" spcCol="1270" anchor="ctr" anchorCtr="0">
              <a:noAutofit/>
            </a:bodyPr>
            <a:lstStyle/>
            <a:p>
              <a:pPr marL="0" lvl="0" indent="0" algn="ctr" defTabSz="889000">
                <a:lnSpc>
                  <a:spcPct val="90000"/>
                </a:lnSpc>
                <a:spcBef>
                  <a:spcPct val="0"/>
                </a:spcBef>
                <a:spcAft>
                  <a:spcPct val="35000"/>
                </a:spcAft>
                <a:buNone/>
              </a:pPr>
              <a:r>
                <a:rPr lang="en-GB" altLang="es-ES" sz="2400" kern="1200" dirty="0"/>
                <a:t>Questions for the Seller</a:t>
              </a:r>
            </a:p>
          </p:txBody>
        </p:sp>
        <p:sp>
          <p:nvSpPr>
            <p:cNvPr id="10" name="Gleichschenkliges Dreieck 9">
              <a:extLst>
                <a:ext uri="{FF2B5EF4-FFF2-40B4-BE49-F238E27FC236}">
                  <a16:creationId xmlns:a16="http://schemas.microsoft.com/office/drawing/2014/main" id="{56214DF9-06B2-4D2F-A1C6-399FDAEED25E}"/>
                </a:ext>
              </a:extLst>
            </p:cNvPr>
            <p:cNvSpPr/>
            <p:nvPr/>
          </p:nvSpPr>
          <p:spPr>
            <a:xfrm>
              <a:off x="5515094" y="5467589"/>
              <a:ext cx="666511" cy="666511"/>
            </a:xfrm>
            <a:prstGeom prst="triangle">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Rechteck 10">
              <a:extLst>
                <a:ext uri="{FF2B5EF4-FFF2-40B4-BE49-F238E27FC236}">
                  <a16:creationId xmlns:a16="http://schemas.microsoft.com/office/drawing/2014/main" id="{DF80E0A1-5957-41A5-8EF6-2BD3F1509EE0}"/>
                </a:ext>
              </a:extLst>
            </p:cNvPr>
            <p:cNvSpPr/>
            <p:nvPr/>
          </p:nvSpPr>
          <p:spPr>
            <a:xfrm rot="21360000">
              <a:off x="1983379" y="5148395"/>
              <a:ext cx="8478510" cy="197468"/>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2" name="Freihandform: Form 11">
              <a:extLst>
                <a:ext uri="{FF2B5EF4-FFF2-40B4-BE49-F238E27FC236}">
                  <a16:creationId xmlns:a16="http://schemas.microsoft.com/office/drawing/2014/main" id="{543BDEC7-1927-4EDC-9D73-0A5B778462D4}"/>
                </a:ext>
              </a:extLst>
            </p:cNvPr>
            <p:cNvSpPr/>
            <p:nvPr/>
          </p:nvSpPr>
          <p:spPr>
            <a:xfrm rot="21360000">
              <a:off x="1542904" y="4655469"/>
              <a:ext cx="3898671" cy="651532"/>
            </a:xfrm>
            <a:custGeom>
              <a:avLst/>
              <a:gdLst>
                <a:gd name="connsiteX0" fmla="*/ 0 w 1587470"/>
                <a:gd name="connsiteY0" fmla="*/ 91372 h 548224"/>
                <a:gd name="connsiteX1" fmla="*/ 91372 w 1587470"/>
                <a:gd name="connsiteY1" fmla="*/ 0 h 548224"/>
                <a:gd name="connsiteX2" fmla="*/ 1496098 w 1587470"/>
                <a:gd name="connsiteY2" fmla="*/ 0 h 548224"/>
                <a:gd name="connsiteX3" fmla="*/ 1587470 w 1587470"/>
                <a:gd name="connsiteY3" fmla="*/ 91372 h 548224"/>
                <a:gd name="connsiteX4" fmla="*/ 1587470 w 1587470"/>
                <a:gd name="connsiteY4" fmla="*/ 456852 h 548224"/>
                <a:gd name="connsiteX5" fmla="*/ 1496098 w 1587470"/>
                <a:gd name="connsiteY5" fmla="*/ 548224 h 548224"/>
                <a:gd name="connsiteX6" fmla="*/ 91372 w 1587470"/>
                <a:gd name="connsiteY6" fmla="*/ 548224 h 548224"/>
                <a:gd name="connsiteX7" fmla="*/ 0 w 1587470"/>
                <a:gd name="connsiteY7" fmla="*/ 456852 h 548224"/>
                <a:gd name="connsiteX8" fmla="*/ 0 w 1587470"/>
                <a:gd name="connsiteY8" fmla="*/ 91372 h 548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7470" h="548224">
                  <a:moveTo>
                    <a:pt x="0" y="91372"/>
                  </a:moveTo>
                  <a:cubicBezTo>
                    <a:pt x="0" y="40909"/>
                    <a:pt x="40909" y="0"/>
                    <a:pt x="91372" y="0"/>
                  </a:cubicBezTo>
                  <a:lnTo>
                    <a:pt x="1496098" y="0"/>
                  </a:lnTo>
                  <a:cubicBezTo>
                    <a:pt x="1546561" y="0"/>
                    <a:pt x="1587470" y="40909"/>
                    <a:pt x="1587470" y="91372"/>
                  </a:cubicBezTo>
                  <a:lnTo>
                    <a:pt x="1587470" y="456852"/>
                  </a:lnTo>
                  <a:cubicBezTo>
                    <a:pt x="1587470" y="507315"/>
                    <a:pt x="1546561" y="548224"/>
                    <a:pt x="1496098" y="548224"/>
                  </a:cubicBezTo>
                  <a:lnTo>
                    <a:pt x="91372" y="548224"/>
                  </a:lnTo>
                  <a:cubicBezTo>
                    <a:pt x="40909" y="548224"/>
                    <a:pt x="0" y="507315"/>
                    <a:pt x="0" y="456852"/>
                  </a:cubicBezTo>
                  <a:lnTo>
                    <a:pt x="0" y="91372"/>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432" tIns="53432" rIns="53431" bIns="53431" numCol="1" spcCol="1270" anchor="ctr" anchorCtr="0">
              <a:noAutofit/>
            </a:bodyPr>
            <a:lstStyle/>
            <a:p>
              <a:pPr marL="0" lvl="0" indent="0" algn="ctr" defTabSz="311150">
                <a:lnSpc>
                  <a:spcPct val="90000"/>
                </a:lnSpc>
                <a:spcBef>
                  <a:spcPct val="0"/>
                </a:spcBef>
                <a:spcAft>
                  <a:spcPct val="35000"/>
                </a:spcAft>
                <a:buNone/>
              </a:pPr>
              <a:r>
                <a:rPr lang="en-GB" altLang="es-ES" kern="1200" dirty="0"/>
                <a:t>Is cash in advance the only option available?</a:t>
              </a:r>
            </a:p>
          </p:txBody>
        </p:sp>
        <p:sp>
          <p:nvSpPr>
            <p:cNvPr id="13" name="Freihandform: Form 12">
              <a:extLst>
                <a:ext uri="{FF2B5EF4-FFF2-40B4-BE49-F238E27FC236}">
                  <a16:creationId xmlns:a16="http://schemas.microsoft.com/office/drawing/2014/main" id="{F1872808-4E1B-4616-B173-DD283E4EDB4C}"/>
                </a:ext>
              </a:extLst>
            </p:cNvPr>
            <p:cNvSpPr/>
            <p:nvPr/>
          </p:nvSpPr>
          <p:spPr>
            <a:xfrm rot="21360000">
              <a:off x="1497150" y="4012087"/>
              <a:ext cx="3898671" cy="689379"/>
            </a:xfrm>
            <a:custGeom>
              <a:avLst/>
              <a:gdLst>
                <a:gd name="connsiteX0" fmla="*/ 0 w 1587470"/>
                <a:gd name="connsiteY0" fmla="*/ 91372 h 548224"/>
                <a:gd name="connsiteX1" fmla="*/ 91372 w 1587470"/>
                <a:gd name="connsiteY1" fmla="*/ 0 h 548224"/>
                <a:gd name="connsiteX2" fmla="*/ 1496098 w 1587470"/>
                <a:gd name="connsiteY2" fmla="*/ 0 h 548224"/>
                <a:gd name="connsiteX3" fmla="*/ 1587470 w 1587470"/>
                <a:gd name="connsiteY3" fmla="*/ 91372 h 548224"/>
                <a:gd name="connsiteX4" fmla="*/ 1587470 w 1587470"/>
                <a:gd name="connsiteY4" fmla="*/ 456852 h 548224"/>
                <a:gd name="connsiteX5" fmla="*/ 1496098 w 1587470"/>
                <a:gd name="connsiteY5" fmla="*/ 548224 h 548224"/>
                <a:gd name="connsiteX6" fmla="*/ 91372 w 1587470"/>
                <a:gd name="connsiteY6" fmla="*/ 548224 h 548224"/>
                <a:gd name="connsiteX7" fmla="*/ 0 w 1587470"/>
                <a:gd name="connsiteY7" fmla="*/ 456852 h 548224"/>
                <a:gd name="connsiteX8" fmla="*/ 0 w 1587470"/>
                <a:gd name="connsiteY8" fmla="*/ 91372 h 548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7470" h="548224">
                  <a:moveTo>
                    <a:pt x="0" y="91372"/>
                  </a:moveTo>
                  <a:cubicBezTo>
                    <a:pt x="0" y="40909"/>
                    <a:pt x="40909" y="0"/>
                    <a:pt x="91372" y="0"/>
                  </a:cubicBezTo>
                  <a:lnTo>
                    <a:pt x="1496098" y="0"/>
                  </a:lnTo>
                  <a:cubicBezTo>
                    <a:pt x="1546561" y="0"/>
                    <a:pt x="1587470" y="40909"/>
                    <a:pt x="1587470" y="91372"/>
                  </a:cubicBezTo>
                  <a:lnTo>
                    <a:pt x="1587470" y="456852"/>
                  </a:lnTo>
                  <a:cubicBezTo>
                    <a:pt x="1587470" y="507315"/>
                    <a:pt x="1546561" y="548224"/>
                    <a:pt x="1496098" y="548224"/>
                  </a:cubicBezTo>
                  <a:lnTo>
                    <a:pt x="91372" y="548224"/>
                  </a:lnTo>
                  <a:cubicBezTo>
                    <a:pt x="40909" y="548224"/>
                    <a:pt x="0" y="507315"/>
                    <a:pt x="0" y="456852"/>
                  </a:cubicBezTo>
                  <a:lnTo>
                    <a:pt x="0" y="91372"/>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432" tIns="53431" rIns="53431" bIns="53432" numCol="1" spcCol="1270" anchor="ctr" anchorCtr="0">
              <a:noAutofit/>
            </a:bodyPr>
            <a:lstStyle/>
            <a:p>
              <a:pPr marL="0" lvl="0" indent="0" algn="ctr" defTabSz="311150">
                <a:lnSpc>
                  <a:spcPct val="90000"/>
                </a:lnSpc>
                <a:spcBef>
                  <a:spcPct val="0"/>
                </a:spcBef>
                <a:spcAft>
                  <a:spcPct val="35000"/>
                </a:spcAft>
                <a:buNone/>
              </a:pPr>
              <a:r>
                <a:rPr lang="en-GB" altLang="es-ES" kern="1200" dirty="0"/>
                <a:t>Will the seller comply with the terms and ship the goods as promised?</a:t>
              </a:r>
            </a:p>
          </p:txBody>
        </p:sp>
        <p:sp>
          <p:nvSpPr>
            <p:cNvPr id="14" name="Freihandform: Form 13">
              <a:extLst>
                <a:ext uri="{FF2B5EF4-FFF2-40B4-BE49-F238E27FC236}">
                  <a16:creationId xmlns:a16="http://schemas.microsoft.com/office/drawing/2014/main" id="{C0E20D66-E4AF-4EE5-A511-EEC4F60A4C70}"/>
                </a:ext>
              </a:extLst>
            </p:cNvPr>
            <p:cNvSpPr/>
            <p:nvPr/>
          </p:nvSpPr>
          <p:spPr>
            <a:xfrm rot="21360000">
              <a:off x="1455378" y="3406519"/>
              <a:ext cx="3898671" cy="613074"/>
            </a:xfrm>
            <a:custGeom>
              <a:avLst/>
              <a:gdLst>
                <a:gd name="connsiteX0" fmla="*/ 0 w 1587470"/>
                <a:gd name="connsiteY0" fmla="*/ 91372 h 548224"/>
                <a:gd name="connsiteX1" fmla="*/ 91372 w 1587470"/>
                <a:gd name="connsiteY1" fmla="*/ 0 h 548224"/>
                <a:gd name="connsiteX2" fmla="*/ 1496098 w 1587470"/>
                <a:gd name="connsiteY2" fmla="*/ 0 h 548224"/>
                <a:gd name="connsiteX3" fmla="*/ 1587470 w 1587470"/>
                <a:gd name="connsiteY3" fmla="*/ 91372 h 548224"/>
                <a:gd name="connsiteX4" fmla="*/ 1587470 w 1587470"/>
                <a:gd name="connsiteY4" fmla="*/ 456852 h 548224"/>
                <a:gd name="connsiteX5" fmla="*/ 1496098 w 1587470"/>
                <a:gd name="connsiteY5" fmla="*/ 548224 h 548224"/>
                <a:gd name="connsiteX6" fmla="*/ 91372 w 1587470"/>
                <a:gd name="connsiteY6" fmla="*/ 548224 h 548224"/>
                <a:gd name="connsiteX7" fmla="*/ 0 w 1587470"/>
                <a:gd name="connsiteY7" fmla="*/ 456852 h 548224"/>
                <a:gd name="connsiteX8" fmla="*/ 0 w 1587470"/>
                <a:gd name="connsiteY8" fmla="*/ 91372 h 548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7470" h="548224">
                  <a:moveTo>
                    <a:pt x="0" y="91372"/>
                  </a:moveTo>
                  <a:cubicBezTo>
                    <a:pt x="0" y="40909"/>
                    <a:pt x="40909" y="0"/>
                    <a:pt x="91372" y="0"/>
                  </a:cubicBezTo>
                  <a:lnTo>
                    <a:pt x="1496098" y="0"/>
                  </a:lnTo>
                  <a:cubicBezTo>
                    <a:pt x="1546561" y="0"/>
                    <a:pt x="1587470" y="40909"/>
                    <a:pt x="1587470" y="91372"/>
                  </a:cubicBezTo>
                  <a:lnTo>
                    <a:pt x="1587470" y="456852"/>
                  </a:lnTo>
                  <a:cubicBezTo>
                    <a:pt x="1587470" y="507315"/>
                    <a:pt x="1546561" y="548224"/>
                    <a:pt x="1496098" y="548224"/>
                  </a:cubicBezTo>
                  <a:lnTo>
                    <a:pt x="91372" y="548224"/>
                  </a:lnTo>
                  <a:cubicBezTo>
                    <a:pt x="40909" y="548224"/>
                    <a:pt x="0" y="507315"/>
                    <a:pt x="0" y="456852"/>
                  </a:cubicBezTo>
                  <a:lnTo>
                    <a:pt x="0" y="91372"/>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432" tIns="53432" rIns="53432" bIns="53431" numCol="1" spcCol="1270" anchor="ctr" anchorCtr="0">
              <a:noAutofit/>
            </a:bodyPr>
            <a:lstStyle/>
            <a:p>
              <a:pPr marL="0" lvl="0" indent="0" algn="ctr" defTabSz="311150">
                <a:lnSpc>
                  <a:spcPct val="90000"/>
                </a:lnSpc>
                <a:spcBef>
                  <a:spcPct val="0"/>
                </a:spcBef>
                <a:spcAft>
                  <a:spcPct val="35000"/>
                </a:spcAft>
                <a:buNone/>
              </a:pPr>
              <a:r>
                <a:rPr lang="en-GB" altLang="es-ES" kern="1200" dirty="0"/>
                <a:t>What recourse is available if the goods are not shipped as ordered?</a:t>
              </a:r>
            </a:p>
          </p:txBody>
        </p:sp>
        <p:sp>
          <p:nvSpPr>
            <p:cNvPr id="15" name="Freihandform: Form 14">
              <a:extLst>
                <a:ext uri="{FF2B5EF4-FFF2-40B4-BE49-F238E27FC236}">
                  <a16:creationId xmlns:a16="http://schemas.microsoft.com/office/drawing/2014/main" id="{52159FA6-CCF7-4A26-9A4D-CEA360FB43CE}"/>
                </a:ext>
              </a:extLst>
            </p:cNvPr>
            <p:cNvSpPr/>
            <p:nvPr/>
          </p:nvSpPr>
          <p:spPr>
            <a:xfrm rot="21360000">
              <a:off x="1400562" y="2303047"/>
              <a:ext cx="3898671" cy="1083329"/>
            </a:xfrm>
            <a:custGeom>
              <a:avLst/>
              <a:gdLst>
                <a:gd name="connsiteX0" fmla="*/ 0 w 1587470"/>
                <a:gd name="connsiteY0" fmla="*/ 91372 h 548224"/>
                <a:gd name="connsiteX1" fmla="*/ 91372 w 1587470"/>
                <a:gd name="connsiteY1" fmla="*/ 0 h 548224"/>
                <a:gd name="connsiteX2" fmla="*/ 1496098 w 1587470"/>
                <a:gd name="connsiteY2" fmla="*/ 0 h 548224"/>
                <a:gd name="connsiteX3" fmla="*/ 1587470 w 1587470"/>
                <a:gd name="connsiteY3" fmla="*/ 91372 h 548224"/>
                <a:gd name="connsiteX4" fmla="*/ 1587470 w 1587470"/>
                <a:gd name="connsiteY4" fmla="*/ 456852 h 548224"/>
                <a:gd name="connsiteX5" fmla="*/ 1496098 w 1587470"/>
                <a:gd name="connsiteY5" fmla="*/ 548224 h 548224"/>
                <a:gd name="connsiteX6" fmla="*/ 91372 w 1587470"/>
                <a:gd name="connsiteY6" fmla="*/ 548224 h 548224"/>
                <a:gd name="connsiteX7" fmla="*/ 0 w 1587470"/>
                <a:gd name="connsiteY7" fmla="*/ 456852 h 548224"/>
                <a:gd name="connsiteX8" fmla="*/ 0 w 1587470"/>
                <a:gd name="connsiteY8" fmla="*/ 91372 h 548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7470" h="548224">
                  <a:moveTo>
                    <a:pt x="0" y="91372"/>
                  </a:moveTo>
                  <a:cubicBezTo>
                    <a:pt x="0" y="40909"/>
                    <a:pt x="40909" y="0"/>
                    <a:pt x="91372" y="0"/>
                  </a:cubicBezTo>
                  <a:lnTo>
                    <a:pt x="1496098" y="0"/>
                  </a:lnTo>
                  <a:cubicBezTo>
                    <a:pt x="1546561" y="0"/>
                    <a:pt x="1587470" y="40909"/>
                    <a:pt x="1587470" y="91372"/>
                  </a:cubicBezTo>
                  <a:lnTo>
                    <a:pt x="1587470" y="456852"/>
                  </a:lnTo>
                  <a:cubicBezTo>
                    <a:pt x="1587470" y="507315"/>
                    <a:pt x="1546561" y="548224"/>
                    <a:pt x="1496098" y="548224"/>
                  </a:cubicBezTo>
                  <a:lnTo>
                    <a:pt x="91372" y="548224"/>
                  </a:lnTo>
                  <a:cubicBezTo>
                    <a:pt x="40909" y="548224"/>
                    <a:pt x="0" y="507315"/>
                    <a:pt x="0" y="456852"/>
                  </a:cubicBezTo>
                  <a:lnTo>
                    <a:pt x="0" y="91372"/>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431" tIns="53431" rIns="53432" bIns="53432" numCol="1" spcCol="1270" anchor="ctr" anchorCtr="0">
              <a:noAutofit/>
            </a:bodyPr>
            <a:lstStyle/>
            <a:p>
              <a:pPr marL="0" lvl="0" indent="0" algn="ctr" defTabSz="311150">
                <a:lnSpc>
                  <a:spcPct val="90000"/>
                </a:lnSpc>
                <a:spcBef>
                  <a:spcPct val="0"/>
                </a:spcBef>
                <a:spcAft>
                  <a:spcPct val="35000"/>
                </a:spcAft>
                <a:buNone/>
              </a:pPr>
              <a:r>
                <a:rPr lang="en-GB" altLang="es-ES" kern="1200" dirty="0"/>
                <a:t>Is there economic, political, or social instability in the seller´s country that may increase the likelihood that the seller cannot ship as promised?</a:t>
              </a:r>
            </a:p>
          </p:txBody>
        </p:sp>
        <p:sp>
          <p:nvSpPr>
            <p:cNvPr id="16" name="Freihandform: Form 15">
              <a:extLst>
                <a:ext uri="{FF2B5EF4-FFF2-40B4-BE49-F238E27FC236}">
                  <a16:creationId xmlns:a16="http://schemas.microsoft.com/office/drawing/2014/main" id="{2F34E5E3-04B2-438C-BC2A-D617F51C9C54}"/>
                </a:ext>
              </a:extLst>
            </p:cNvPr>
            <p:cNvSpPr/>
            <p:nvPr/>
          </p:nvSpPr>
          <p:spPr>
            <a:xfrm rot="21360000">
              <a:off x="6147432" y="4001631"/>
              <a:ext cx="3542577" cy="997028"/>
            </a:xfrm>
            <a:custGeom>
              <a:avLst/>
              <a:gdLst>
                <a:gd name="connsiteX0" fmla="*/ 0 w 1587470"/>
                <a:gd name="connsiteY0" fmla="*/ 91372 h 548224"/>
                <a:gd name="connsiteX1" fmla="*/ 91372 w 1587470"/>
                <a:gd name="connsiteY1" fmla="*/ 0 h 548224"/>
                <a:gd name="connsiteX2" fmla="*/ 1496098 w 1587470"/>
                <a:gd name="connsiteY2" fmla="*/ 0 h 548224"/>
                <a:gd name="connsiteX3" fmla="*/ 1587470 w 1587470"/>
                <a:gd name="connsiteY3" fmla="*/ 91372 h 548224"/>
                <a:gd name="connsiteX4" fmla="*/ 1587470 w 1587470"/>
                <a:gd name="connsiteY4" fmla="*/ 456852 h 548224"/>
                <a:gd name="connsiteX5" fmla="*/ 1496098 w 1587470"/>
                <a:gd name="connsiteY5" fmla="*/ 548224 h 548224"/>
                <a:gd name="connsiteX6" fmla="*/ 91372 w 1587470"/>
                <a:gd name="connsiteY6" fmla="*/ 548224 h 548224"/>
                <a:gd name="connsiteX7" fmla="*/ 0 w 1587470"/>
                <a:gd name="connsiteY7" fmla="*/ 456852 h 548224"/>
                <a:gd name="connsiteX8" fmla="*/ 0 w 1587470"/>
                <a:gd name="connsiteY8" fmla="*/ 91372 h 548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7470" h="548224">
                  <a:moveTo>
                    <a:pt x="0" y="91372"/>
                  </a:moveTo>
                  <a:cubicBezTo>
                    <a:pt x="0" y="40909"/>
                    <a:pt x="40909" y="0"/>
                    <a:pt x="91372" y="0"/>
                  </a:cubicBezTo>
                  <a:lnTo>
                    <a:pt x="1496098" y="0"/>
                  </a:lnTo>
                  <a:cubicBezTo>
                    <a:pt x="1546561" y="0"/>
                    <a:pt x="1587470" y="40909"/>
                    <a:pt x="1587470" y="91372"/>
                  </a:cubicBezTo>
                  <a:lnTo>
                    <a:pt x="1587470" y="456852"/>
                  </a:lnTo>
                  <a:cubicBezTo>
                    <a:pt x="1587470" y="507315"/>
                    <a:pt x="1546561" y="548224"/>
                    <a:pt x="1496098" y="548224"/>
                  </a:cubicBezTo>
                  <a:lnTo>
                    <a:pt x="91372" y="548224"/>
                  </a:lnTo>
                  <a:cubicBezTo>
                    <a:pt x="40909" y="548224"/>
                    <a:pt x="0" y="507315"/>
                    <a:pt x="0" y="456852"/>
                  </a:cubicBezTo>
                  <a:lnTo>
                    <a:pt x="0" y="91372"/>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431" tIns="53431" rIns="53432" bIns="53431" numCol="1" spcCol="1270" anchor="ctr" anchorCtr="0">
              <a:noAutofit/>
            </a:bodyPr>
            <a:lstStyle/>
            <a:p>
              <a:pPr marL="0" lvl="0" indent="0" algn="ctr" defTabSz="311150">
                <a:lnSpc>
                  <a:spcPct val="90000"/>
                </a:lnSpc>
                <a:spcBef>
                  <a:spcPct val="0"/>
                </a:spcBef>
                <a:spcAft>
                  <a:spcPct val="35000"/>
                </a:spcAft>
                <a:buNone/>
              </a:pPr>
              <a:r>
                <a:rPr lang="en-GB" altLang="es-ES" kern="1200" dirty="0"/>
                <a:t>Is the product unique enough or in high enough demand to get away with requiring cash in advance?</a:t>
              </a:r>
            </a:p>
          </p:txBody>
        </p:sp>
        <p:sp>
          <p:nvSpPr>
            <p:cNvPr id="17" name="Freihandform: Form 16">
              <a:extLst>
                <a:ext uri="{FF2B5EF4-FFF2-40B4-BE49-F238E27FC236}">
                  <a16:creationId xmlns:a16="http://schemas.microsoft.com/office/drawing/2014/main" id="{EFDF9229-2B8E-4B4E-B30C-35785FBF4931}"/>
                </a:ext>
              </a:extLst>
            </p:cNvPr>
            <p:cNvSpPr/>
            <p:nvPr/>
          </p:nvSpPr>
          <p:spPr>
            <a:xfrm rot="21360000">
              <a:off x="6014166" y="2986236"/>
              <a:ext cx="3513179" cy="997028"/>
            </a:xfrm>
            <a:custGeom>
              <a:avLst/>
              <a:gdLst>
                <a:gd name="connsiteX0" fmla="*/ 0 w 1587470"/>
                <a:gd name="connsiteY0" fmla="*/ 91372 h 548224"/>
                <a:gd name="connsiteX1" fmla="*/ 91372 w 1587470"/>
                <a:gd name="connsiteY1" fmla="*/ 0 h 548224"/>
                <a:gd name="connsiteX2" fmla="*/ 1496098 w 1587470"/>
                <a:gd name="connsiteY2" fmla="*/ 0 h 548224"/>
                <a:gd name="connsiteX3" fmla="*/ 1587470 w 1587470"/>
                <a:gd name="connsiteY3" fmla="*/ 91372 h 548224"/>
                <a:gd name="connsiteX4" fmla="*/ 1587470 w 1587470"/>
                <a:gd name="connsiteY4" fmla="*/ 456852 h 548224"/>
                <a:gd name="connsiteX5" fmla="*/ 1496098 w 1587470"/>
                <a:gd name="connsiteY5" fmla="*/ 548224 h 548224"/>
                <a:gd name="connsiteX6" fmla="*/ 91372 w 1587470"/>
                <a:gd name="connsiteY6" fmla="*/ 548224 h 548224"/>
                <a:gd name="connsiteX7" fmla="*/ 0 w 1587470"/>
                <a:gd name="connsiteY7" fmla="*/ 456852 h 548224"/>
                <a:gd name="connsiteX8" fmla="*/ 0 w 1587470"/>
                <a:gd name="connsiteY8" fmla="*/ 91372 h 548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7470" h="548224">
                  <a:moveTo>
                    <a:pt x="0" y="91372"/>
                  </a:moveTo>
                  <a:cubicBezTo>
                    <a:pt x="0" y="40909"/>
                    <a:pt x="40909" y="0"/>
                    <a:pt x="91372" y="0"/>
                  </a:cubicBezTo>
                  <a:lnTo>
                    <a:pt x="1496098" y="0"/>
                  </a:lnTo>
                  <a:cubicBezTo>
                    <a:pt x="1546561" y="0"/>
                    <a:pt x="1587470" y="40909"/>
                    <a:pt x="1587470" y="91372"/>
                  </a:cubicBezTo>
                  <a:lnTo>
                    <a:pt x="1587470" y="456852"/>
                  </a:lnTo>
                  <a:cubicBezTo>
                    <a:pt x="1587470" y="507315"/>
                    <a:pt x="1546561" y="548224"/>
                    <a:pt x="1496098" y="548224"/>
                  </a:cubicBezTo>
                  <a:lnTo>
                    <a:pt x="91372" y="548224"/>
                  </a:lnTo>
                  <a:cubicBezTo>
                    <a:pt x="40909" y="548224"/>
                    <a:pt x="0" y="507315"/>
                    <a:pt x="0" y="456852"/>
                  </a:cubicBezTo>
                  <a:lnTo>
                    <a:pt x="0" y="91372"/>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431" tIns="53431" rIns="53432" bIns="53432" numCol="1" spcCol="1270" anchor="ctr" anchorCtr="0">
              <a:noAutofit/>
            </a:bodyPr>
            <a:lstStyle/>
            <a:p>
              <a:pPr marL="0" lvl="0" indent="0" algn="ctr" defTabSz="311150">
                <a:lnSpc>
                  <a:spcPct val="90000"/>
                </a:lnSpc>
                <a:spcBef>
                  <a:spcPct val="0"/>
                </a:spcBef>
                <a:spcAft>
                  <a:spcPct val="35000"/>
                </a:spcAft>
                <a:buNone/>
              </a:pPr>
              <a:r>
                <a:rPr lang="en-GB" altLang="es-ES" kern="1200" dirty="0"/>
                <a:t>Is the buyer willing to pay at least some proportion in advance?</a:t>
              </a:r>
            </a:p>
          </p:txBody>
        </p:sp>
      </p:grpSp>
    </p:spTree>
    <p:extLst>
      <p:ext uri="{BB962C8B-B14F-4D97-AF65-F5344CB8AC3E}">
        <p14:creationId xmlns:p14="http://schemas.microsoft.com/office/powerpoint/2010/main" val="2238234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88925"/>
            <a:ext cx="10515600" cy="1325563"/>
          </a:xfrm>
        </p:spPr>
        <p:txBody>
          <a:bodyPr/>
          <a:lstStyle/>
          <a:p>
            <a:r>
              <a:rPr lang="en-GB" dirty="0"/>
              <a:t>Learning Objectives</a:t>
            </a:r>
          </a:p>
        </p:txBody>
      </p:sp>
      <p:sp>
        <p:nvSpPr>
          <p:cNvPr id="3" name="Inhaltsplatzhalter 2"/>
          <p:cNvSpPr>
            <a:spLocks noGrp="1"/>
          </p:cNvSpPr>
          <p:nvPr>
            <p:ph idx="1"/>
          </p:nvPr>
        </p:nvSpPr>
        <p:spPr>
          <a:xfrm>
            <a:off x="838200" y="1749425"/>
            <a:ext cx="10515600" cy="4351338"/>
          </a:xfrm>
        </p:spPr>
        <p:txBody>
          <a:bodyPr>
            <a:normAutofit/>
          </a:bodyPr>
          <a:lstStyle/>
          <a:p>
            <a:pPr lvl="0" fontAlgn="base"/>
            <a:r>
              <a:rPr lang="en-GB" dirty="0"/>
              <a:t>Understand the importance of governmental and legislative support when going abroad</a:t>
            </a:r>
          </a:p>
          <a:p>
            <a:pPr lvl="0" fontAlgn="base"/>
            <a:r>
              <a:rPr lang="en-GB" dirty="0"/>
              <a:t>Explain common options in terms of payment and create sensitivity  to important clauses in contracts</a:t>
            </a:r>
          </a:p>
          <a:p>
            <a:pPr lvl="0" fontAlgn="base"/>
            <a:r>
              <a:rPr lang="en-GB" dirty="0"/>
              <a:t>Illustrate the limited possibilities to protect intellectual property without governmental support</a:t>
            </a:r>
          </a:p>
          <a:p>
            <a:pPr lvl="0" fontAlgn="base"/>
            <a:r>
              <a:rPr lang="en-GB" dirty="0"/>
              <a:t>Provide a basic overview of the theoretical concepts: obsolescing bargain, flying geese model, property rights theory, tragedy of the commons, prisoner’s dilemma</a:t>
            </a:r>
          </a:p>
          <a:p>
            <a:endParaRPr lang="en-GB" dirty="0"/>
          </a:p>
        </p:txBody>
      </p:sp>
    </p:spTree>
    <p:extLst>
      <p:ext uri="{BB962C8B-B14F-4D97-AF65-F5344CB8AC3E}">
        <p14:creationId xmlns:p14="http://schemas.microsoft.com/office/powerpoint/2010/main" val="3406925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s-ES" dirty="0"/>
              <a:t>Letter of Credit</a:t>
            </a:r>
          </a:p>
        </p:txBody>
      </p:sp>
      <p:sp>
        <p:nvSpPr>
          <p:cNvPr id="11267" name="Rectangle 3"/>
          <p:cNvSpPr>
            <a:spLocks noGrp="1" noChangeArrowheads="1"/>
          </p:cNvSpPr>
          <p:nvPr>
            <p:ph type="body" idx="1"/>
          </p:nvPr>
        </p:nvSpPr>
        <p:spPr>
          <a:xfrm>
            <a:off x="838200" y="1413249"/>
            <a:ext cx="10515600" cy="4351338"/>
          </a:xfrm>
        </p:spPr>
        <p:txBody>
          <a:bodyPr>
            <a:noAutofit/>
          </a:bodyPr>
          <a:lstStyle/>
          <a:p>
            <a:r>
              <a:rPr lang="en-GB" altLang="es-ES" sz="2400" dirty="0"/>
              <a:t>Very common</a:t>
            </a:r>
          </a:p>
          <a:p>
            <a:r>
              <a:rPr lang="en-GB" altLang="es-ES" sz="2400" dirty="0"/>
              <a:t>Almost equal security for both parties</a:t>
            </a:r>
          </a:p>
          <a:p>
            <a:r>
              <a:rPr lang="en-GB" altLang="es-ES" sz="2400" dirty="0"/>
              <a:t>Additional cost (for the handling of the documentary credit) </a:t>
            </a:r>
          </a:p>
          <a:p>
            <a:r>
              <a:rPr lang="en-GB" altLang="es-ES" sz="2400" dirty="0"/>
              <a:t>A bank’s commitment to pay the seller a specified amount of money on behalf of the buyer under precisely defined conditions</a:t>
            </a:r>
          </a:p>
          <a:p>
            <a:r>
              <a:rPr lang="en-GB" altLang="es-ES" sz="2400" dirty="0"/>
              <a:t>The buyer specifies certain documents (including a document of title) which the seller has to give to the bank in order to receive the payment – must conform precisely!</a:t>
            </a:r>
          </a:p>
          <a:p>
            <a:r>
              <a:rPr lang="en-GB" altLang="es-ES" sz="2400" dirty="0"/>
              <a:t>Payment after the goods are shipped and the bank receives the documents (bill of lading)</a:t>
            </a:r>
          </a:p>
          <a:p>
            <a:r>
              <a:rPr lang="en-GB" altLang="es-ES" sz="2400" dirty="0"/>
              <a:t>Disagreements regarding the order are handled between B and S independently of the banks or of payment!</a:t>
            </a:r>
          </a:p>
        </p:txBody>
      </p:sp>
      <p:sp>
        <p:nvSpPr>
          <p:cNvPr id="4" name="Slide Number Placeholder 3">
            <a:extLst>
              <a:ext uri="{FF2B5EF4-FFF2-40B4-BE49-F238E27FC236}">
                <a16:creationId xmlns:a16="http://schemas.microsoft.com/office/drawing/2014/main" id="{911150A1-7945-4252-A682-35E4A39FEE05}"/>
              </a:ext>
            </a:extLst>
          </p:cNvPr>
          <p:cNvSpPr>
            <a:spLocks noGrp="1"/>
          </p:cNvSpPr>
          <p:nvPr>
            <p:ph type="sldNum" sz="quarter" idx="12"/>
          </p:nvPr>
        </p:nvSpPr>
        <p:spPr/>
        <p:txBody>
          <a:bodyPr/>
          <a:lstStyle/>
          <a:p>
            <a:fld id="{B34092F8-88B9-48E5-9B8F-3F206E5F35A9}" type="slidenum">
              <a:rPr lang="en-GB" smtClean="0"/>
              <a:t>20</a:t>
            </a:fld>
            <a:endParaRPr lang="en-GB" dirty="0"/>
          </a:p>
        </p:txBody>
      </p:sp>
    </p:spTree>
    <p:extLst>
      <p:ext uri="{BB962C8B-B14F-4D97-AF65-F5344CB8AC3E}">
        <p14:creationId xmlns:p14="http://schemas.microsoft.com/office/powerpoint/2010/main" val="2391569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ABC5-0A6C-4E44-B52B-F51E58551678}"/>
              </a:ext>
            </a:extLst>
          </p:cNvPr>
          <p:cNvSpPr>
            <a:spLocks noGrp="1"/>
          </p:cNvSpPr>
          <p:nvPr>
            <p:ph type="title"/>
          </p:nvPr>
        </p:nvSpPr>
        <p:spPr/>
        <p:txBody>
          <a:bodyPr/>
          <a:lstStyle/>
          <a:p>
            <a:r>
              <a:rPr lang="en-GB" dirty="0"/>
              <a:t>Steps in Obtaining L/C</a:t>
            </a:r>
          </a:p>
        </p:txBody>
      </p:sp>
      <p:sp>
        <p:nvSpPr>
          <p:cNvPr id="3" name="Content Placeholder 2">
            <a:extLst>
              <a:ext uri="{FF2B5EF4-FFF2-40B4-BE49-F238E27FC236}">
                <a16:creationId xmlns:a16="http://schemas.microsoft.com/office/drawing/2014/main" id="{4C72C5E7-A089-4BE3-8376-D4FCB227B91D}"/>
              </a:ext>
            </a:extLst>
          </p:cNvPr>
          <p:cNvSpPr>
            <a:spLocks noGrp="1"/>
          </p:cNvSpPr>
          <p:nvPr>
            <p:ph idx="1"/>
          </p:nvPr>
        </p:nvSpPr>
        <p:spPr>
          <a:xfrm>
            <a:off x="838200" y="5000615"/>
            <a:ext cx="7060660" cy="1015908"/>
          </a:xfrm>
        </p:spPr>
        <p:txBody>
          <a:bodyPr>
            <a:noAutofit/>
          </a:bodyPr>
          <a:lstStyle/>
          <a:p>
            <a:r>
              <a:rPr lang="en-GB" altLang="en-US" sz="1800" dirty="0">
                <a:solidFill>
                  <a:schemeClr val="tx1">
                    <a:lumMod val="85000"/>
                    <a:lumOff val="15000"/>
                  </a:schemeClr>
                </a:solidFill>
              </a:rPr>
              <a:t>Documents</a:t>
            </a:r>
          </a:p>
          <a:p>
            <a:pPr lvl="1"/>
            <a:r>
              <a:rPr lang="en-GB" altLang="en-US" sz="1600" dirty="0">
                <a:solidFill>
                  <a:schemeClr val="tx1">
                    <a:lumMod val="85000"/>
                    <a:lumOff val="15000"/>
                  </a:schemeClr>
                </a:solidFill>
              </a:rPr>
              <a:t>Shipping documents (Bill of Lading): contract between carrier and shipper</a:t>
            </a:r>
          </a:p>
          <a:p>
            <a:pPr lvl="1"/>
            <a:r>
              <a:rPr lang="en-GB" altLang="en-US" sz="1600" dirty="0">
                <a:solidFill>
                  <a:schemeClr val="tx1">
                    <a:lumMod val="85000"/>
                    <a:lumOff val="15000"/>
                  </a:schemeClr>
                </a:solidFill>
              </a:rPr>
              <a:t>Commercial Invoice: description of the product, price and others </a:t>
            </a:r>
          </a:p>
          <a:p>
            <a:pPr lvl="1"/>
            <a:r>
              <a:rPr lang="en-GB" altLang="en-US" sz="1600" dirty="0">
                <a:solidFill>
                  <a:schemeClr val="tx1">
                    <a:lumMod val="85000"/>
                    <a:lumOff val="15000"/>
                  </a:schemeClr>
                </a:solidFill>
              </a:rPr>
              <a:t>Packing list: outlines things to be filled</a:t>
            </a:r>
          </a:p>
          <a:p>
            <a:pPr lvl="1"/>
            <a:endParaRPr lang="en-GB" altLang="en-US" sz="1600" dirty="0">
              <a:solidFill>
                <a:schemeClr val="tx1">
                  <a:lumMod val="85000"/>
                  <a:lumOff val="15000"/>
                </a:schemeClr>
              </a:solidFill>
            </a:endParaRPr>
          </a:p>
          <a:p>
            <a:pPr lvl="1"/>
            <a:endParaRPr lang="en-GB" altLang="en-US" sz="1600" dirty="0">
              <a:solidFill>
                <a:schemeClr val="tx1">
                  <a:lumMod val="85000"/>
                  <a:lumOff val="15000"/>
                </a:schemeClr>
              </a:solidFill>
            </a:endParaRPr>
          </a:p>
          <a:p>
            <a:endParaRPr lang="en-GB" sz="1600" dirty="0">
              <a:solidFill>
                <a:schemeClr val="tx1">
                  <a:lumMod val="85000"/>
                  <a:lumOff val="15000"/>
                </a:schemeClr>
              </a:solidFill>
            </a:endParaRPr>
          </a:p>
        </p:txBody>
      </p:sp>
      <p:sp>
        <p:nvSpPr>
          <p:cNvPr id="4" name="Slide Number Placeholder 3">
            <a:extLst>
              <a:ext uri="{FF2B5EF4-FFF2-40B4-BE49-F238E27FC236}">
                <a16:creationId xmlns:a16="http://schemas.microsoft.com/office/drawing/2014/main" id="{4CC65D18-1AAF-460A-938B-2BE1BD8A9C4B}"/>
              </a:ext>
            </a:extLst>
          </p:cNvPr>
          <p:cNvSpPr>
            <a:spLocks noGrp="1"/>
          </p:cNvSpPr>
          <p:nvPr>
            <p:ph type="sldNum" sz="quarter" idx="12"/>
          </p:nvPr>
        </p:nvSpPr>
        <p:spPr/>
        <p:txBody>
          <a:bodyPr/>
          <a:lstStyle/>
          <a:p>
            <a:fld id="{B34092F8-88B9-48E5-9B8F-3F206E5F35A9}" type="slidenum">
              <a:rPr lang="en-GB" smtClean="0"/>
              <a:t>21</a:t>
            </a:fld>
            <a:endParaRPr lang="en-GB" dirty="0"/>
          </a:p>
        </p:txBody>
      </p:sp>
      <p:grpSp>
        <p:nvGrpSpPr>
          <p:cNvPr id="6" name="Gruppieren 5">
            <a:extLst>
              <a:ext uri="{FF2B5EF4-FFF2-40B4-BE49-F238E27FC236}">
                <a16:creationId xmlns:a16="http://schemas.microsoft.com/office/drawing/2014/main" id="{8F4AE4C1-7846-4BF8-945E-99A35279C346}"/>
              </a:ext>
            </a:extLst>
          </p:cNvPr>
          <p:cNvGrpSpPr/>
          <p:nvPr/>
        </p:nvGrpSpPr>
        <p:grpSpPr>
          <a:xfrm>
            <a:off x="401787" y="1581879"/>
            <a:ext cx="10952013" cy="3531141"/>
            <a:chOff x="-93513" y="1371599"/>
            <a:chExt cx="10952013" cy="4705350"/>
          </a:xfrm>
        </p:grpSpPr>
        <p:sp>
          <p:nvSpPr>
            <p:cNvPr id="7" name="Pfeil: eingekerbt nach rechts 6">
              <a:extLst>
                <a:ext uri="{FF2B5EF4-FFF2-40B4-BE49-F238E27FC236}">
                  <a16:creationId xmlns:a16="http://schemas.microsoft.com/office/drawing/2014/main" id="{CFA5EA96-5BEA-4FA1-AAA6-ECAB6A1F32DF}"/>
                </a:ext>
              </a:extLst>
            </p:cNvPr>
            <p:cNvSpPr/>
            <p:nvPr/>
          </p:nvSpPr>
          <p:spPr>
            <a:xfrm>
              <a:off x="342900" y="2783204"/>
              <a:ext cx="10515600" cy="1882140"/>
            </a:xfrm>
            <a:prstGeom prst="notchedRightArrow">
              <a:avLst/>
            </a:prstGeom>
          </p:spPr>
          <p:style>
            <a:lnRef idx="0">
              <a:schemeClr val="dk1">
                <a:hueOff val="0"/>
                <a:satOff val="0"/>
                <a:lumOff val="0"/>
                <a:alphaOff val="0"/>
              </a:schemeClr>
            </a:lnRef>
            <a:fillRef idx="1">
              <a:schemeClr val="accent6">
                <a:tint val="55000"/>
                <a:hueOff val="0"/>
                <a:satOff val="0"/>
                <a:lumOff val="0"/>
                <a:alphaOff val="0"/>
              </a:schemeClr>
            </a:fillRef>
            <a:effectRef idx="0">
              <a:schemeClr val="accent6">
                <a:tint val="55000"/>
                <a:hueOff val="0"/>
                <a:satOff val="0"/>
                <a:lumOff val="0"/>
                <a:alphaOff val="0"/>
              </a:schemeClr>
            </a:effectRef>
            <a:fontRef idx="minor">
              <a:schemeClr val="dk1">
                <a:hueOff val="0"/>
                <a:satOff val="0"/>
                <a:lumOff val="0"/>
                <a:alphaOff val="0"/>
              </a:schemeClr>
            </a:fontRef>
          </p:style>
        </p:sp>
        <p:sp>
          <p:nvSpPr>
            <p:cNvPr id="8" name="Freihandform: Form 7">
              <a:extLst>
                <a:ext uri="{FF2B5EF4-FFF2-40B4-BE49-F238E27FC236}">
                  <a16:creationId xmlns:a16="http://schemas.microsoft.com/office/drawing/2014/main" id="{5B3FB8BB-DB00-46E2-8859-82CDB41BA51E}"/>
                </a:ext>
              </a:extLst>
            </p:cNvPr>
            <p:cNvSpPr/>
            <p:nvPr/>
          </p:nvSpPr>
          <p:spPr>
            <a:xfrm>
              <a:off x="-93513" y="1371599"/>
              <a:ext cx="2647950" cy="1882140"/>
            </a:xfrm>
            <a:custGeom>
              <a:avLst/>
              <a:gdLst>
                <a:gd name="connsiteX0" fmla="*/ 0 w 1818408"/>
                <a:gd name="connsiteY0" fmla="*/ 0 h 1882140"/>
                <a:gd name="connsiteX1" fmla="*/ 1818408 w 1818408"/>
                <a:gd name="connsiteY1" fmla="*/ 0 h 1882140"/>
                <a:gd name="connsiteX2" fmla="*/ 1818408 w 1818408"/>
                <a:gd name="connsiteY2" fmla="*/ 1882140 h 1882140"/>
                <a:gd name="connsiteX3" fmla="*/ 0 w 1818408"/>
                <a:gd name="connsiteY3" fmla="*/ 1882140 h 1882140"/>
                <a:gd name="connsiteX4" fmla="*/ 0 w 1818408"/>
                <a:gd name="connsiteY4" fmla="*/ 0 h 1882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408" h="1882140">
                  <a:moveTo>
                    <a:pt x="0" y="0"/>
                  </a:moveTo>
                  <a:lnTo>
                    <a:pt x="1818408" y="0"/>
                  </a:lnTo>
                  <a:lnTo>
                    <a:pt x="1818408" y="1882140"/>
                  </a:lnTo>
                  <a:lnTo>
                    <a:pt x="0" y="1882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GB" altLang="en-US" sz="1800" kern="1200" dirty="0"/>
                <a:t>Buyer and seller agree on the terms of a sale,</a:t>
              </a:r>
            </a:p>
            <a:p>
              <a:pPr marL="0" lvl="0" indent="0" algn="ctr" defTabSz="800100">
                <a:lnSpc>
                  <a:spcPct val="90000"/>
                </a:lnSpc>
                <a:spcBef>
                  <a:spcPct val="0"/>
                </a:spcBef>
                <a:spcAft>
                  <a:spcPct val="35000"/>
                </a:spcAft>
                <a:buNone/>
              </a:pPr>
              <a:r>
                <a:rPr lang="en-GB" altLang="en-US" sz="1800" kern="1200" dirty="0"/>
                <a:t>Seller requests buyer to arrange for its bank to open an L/C</a:t>
              </a:r>
              <a:endParaRPr lang="de-DE" sz="1800" kern="1200" dirty="0"/>
            </a:p>
          </p:txBody>
        </p:sp>
        <p:sp>
          <p:nvSpPr>
            <p:cNvPr id="9" name="Ellipse 8">
              <a:extLst>
                <a:ext uri="{FF2B5EF4-FFF2-40B4-BE49-F238E27FC236}">
                  <a16:creationId xmlns:a16="http://schemas.microsoft.com/office/drawing/2014/main" id="{FAE935D2-F6D3-4464-872C-9340C9617688}"/>
                </a:ext>
              </a:extLst>
            </p:cNvPr>
            <p:cNvSpPr/>
            <p:nvPr/>
          </p:nvSpPr>
          <p:spPr>
            <a:xfrm>
              <a:off x="1020995" y="3489006"/>
              <a:ext cx="470535" cy="470535"/>
            </a:xfrm>
            <a:prstGeom prst="ellipse">
              <a:avLst/>
            </a:prstGeom>
          </p:spPr>
          <p:style>
            <a:lnRef idx="2">
              <a:schemeClr val="lt1">
                <a:hueOff val="0"/>
                <a:satOff val="0"/>
                <a:lumOff val="0"/>
                <a:alphaOff val="0"/>
              </a:schemeClr>
            </a:lnRef>
            <a:fillRef idx="1">
              <a:schemeClr val="accent6">
                <a:shade val="50000"/>
                <a:hueOff val="0"/>
                <a:satOff val="0"/>
                <a:lumOff val="0"/>
                <a:alphaOff val="0"/>
              </a:schemeClr>
            </a:fillRef>
            <a:effectRef idx="0">
              <a:schemeClr val="accent6">
                <a:shade val="50000"/>
                <a:hueOff val="0"/>
                <a:satOff val="0"/>
                <a:lumOff val="0"/>
                <a:alphaOff val="0"/>
              </a:schemeClr>
            </a:effectRef>
            <a:fontRef idx="minor">
              <a:schemeClr val="lt1"/>
            </a:fontRef>
          </p:style>
        </p:sp>
        <p:sp>
          <p:nvSpPr>
            <p:cNvPr id="10" name="Freihandform: Form 9">
              <a:extLst>
                <a:ext uri="{FF2B5EF4-FFF2-40B4-BE49-F238E27FC236}">
                  <a16:creationId xmlns:a16="http://schemas.microsoft.com/office/drawing/2014/main" id="{DEC6CD9F-0D5D-43C5-BB39-14B4323DA720}"/>
                </a:ext>
              </a:extLst>
            </p:cNvPr>
            <p:cNvSpPr/>
            <p:nvPr/>
          </p:nvSpPr>
          <p:spPr>
            <a:xfrm>
              <a:off x="1815815" y="4194809"/>
              <a:ext cx="2647950" cy="1882140"/>
            </a:xfrm>
            <a:custGeom>
              <a:avLst/>
              <a:gdLst>
                <a:gd name="connsiteX0" fmla="*/ 0 w 1818408"/>
                <a:gd name="connsiteY0" fmla="*/ 0 h 1882140"/>
                <a:gd name="connsiteX1" fmla="*/ 1818408 w 1818408"/>
                <a:gd name="connsiteY1" fmla="*/ 0 h 1882140"/>
                <a:gd name="connsiteX2" fmla="*/ 1818408 w 1818408"/>
                <a:gd name="connsiteY2" fmla="*/ 1882140 h 1882140"/>
                <a:gd name="connsiteX3" fmla="*/ 0 w 1818408"/>
                <a:gd name="connsiteY3" fmla="*/ 1882140 h 1882140"/>
                <a:gd name="connsiteX4" fmla="*/ 0 w 1818408"/>
                <a:gd name="connsiteY4" fmla="*/ 0 h 1882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408" h="1882140">
                  <a:moveTo>
                    <a:pt x="0" y="0"/>
                  </a:moveTo>
                  <a:lnTo>
                    <a:pt x="1818408" y="0"/>
                  </a:lnTo>
                  <a:lnTo>
                    <a:pt x="1818408" y="1882140"/>
                  </a:lnTo>
                  <a:lnTo>
                    <a:pt x="0" y="1882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GB" altLang="en-US" sz="1800" kern="1200" dirty="0"/>
                <a:t>The buyer’s bank (issuing bank) prepares an L/C</a:t>
              </a:r>
            </a:p>
          </p:txBody>
        </p:sp>
        <p:sp>
          <p:nvSpPr>
            <p:cNvPr id="11" name="Ellipse 10">
              <a:extLst>
                <a:ext uri="{FF2B5EF4-FFF2-40B4-BE49-F238E27FC236}">
                  <a16:creationId xmlns:a16="http://schemas.microsoft.com/office/drawing/2014/main" id="{2A0CF420-C1B1-4190-8529-B0F09E965123}"/>
                </a:ext>
              </a:extLst>
            </p:cNvPr>
            <p:cNvSpPr/>
            <p:nvPr/>
          </p:nvSpPr>
          <p:spPr>
            <a:xfrm>
              <a:off x="2930323" y="3489006"/>
              <a:ext cx="470535" cy="470535"/>
            </a:xfrm>
            <a:prstGeom prst="ellipse">
              <a:avLst/>
            </a:prstGeom>
          </p:spPr>
          <p:style>
            <a:lnRef idx="2">
              <a:schemeClr val="lt1">
                <a:hueOff val="0"/>
                <a:satOff val="0"/>
                <a:lumOff val="0"/>
                <a:alphaOff val="0"/>
              </a:schemeClr>
            </a:lnRef>
            <a:fillRef idx="1">
              <a:schemeClr val="accent6">
                <a:shade val="50000"/>
                <a:hueOff val="147370"/>
                <a:satOff val="-6442"/>
                <a:lumOff val="17584"/>
                <a:alphaOff val="0"/>
              </a:schemeClr>
            </a:fillRef>
            <a:effectRef idx="0">
              <a:schemeClr val="accent6">
                <a:shade val="50000"/>
                <a:hueOff val="147370"/>
                <a:satOff val="-6442"/>
                <a:lumOff val="17584"/>
                <a:alphaOff val="0"/>
              </a:schemeClr>
            </a:effectRef>
            <a:fontRef idx="minor">
              <a:schemeClr val="lt1"/>
            </a:fontRef>
          </p:style>
        </p:sp>
        <p:sp>
          <p:nvSpPr>
            <p:cNvPr id="12" name="Freihandform: Form 11">
              <a:extLst>
                <a:ext uri="{FF2B5EF4-FFF2-40B4-BE49-F238E27FC236}">
                  <a16:creationId xmlns:a16="http://schemas.microsoft.com/office/drawing/2014/main" id="{C5C70E68-EC03-43D2-955E-F7E8D3962131}"/>
                </a:ext>
              </a:extLst>
            </p:cNvPr>
            <p:cNvSpPr/>
            <p:nvPr/>
          </p:nvSpPr>
          <p:spPr>
            <a:xfrm>
              <a:off x="3725143" y="1371599"/>
              <a:ext cx="2647950" cy="1882140"/>
            </a:xfrm>
            <a:custGeom>
              <a:avLst/>
              <a:gdLst>
                <a:gd name="connsiteX0" fmla="*/ 0 w 1818408"/>
                <a:gd name="connsiteY0" fmla="*/ 0 h 1882140"/>
                <a:gd name="connsiteX1" fmla="*/ 1818408 w 1818408"/>
                <a:gd name="connsiteY1" fmla="*/ 0 h 1882140"/>
                <a:gd name="connsiteX2" fmla="*/ 1818408 w 1818408"/>
                <a:gd name="connsiteY2" fmla="*/ 1882140 h 1882140"/>
                <a:gd name="connsiteX3" fmla="*/ 0 w 1818408"/>
                <a:gd name="connsiteY3" fmla="*/ 1882140 h 1882140"/>
                <a:gd name="connsiteX4" fmla="*/ 0 w 1818408"/>
                <a:gd name="connsiteY4" fmla="*/ 0 h 1882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408" h="1882140">
                  <a:moveTo>
                    <a:pt x="0" y="0"/>
                  </a:moveTo>
                  <a:lnTo>
                    <a:pt x="1818408" y="0"/>
                  </a:lnTo>
                  <a:lnTo>
                    <a:pt x="1818408" y="1882140"/>
                  </a:lnTo>
                  <a:lnTo>
                    <a:pt x="0" y="1882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GB" altLang="en-US" sz="1800" kern="1200" dirty="0"/>
                <a:t>The buyer’s bank sends the L/C to its corresponding bank (buyer’s bank), which is called the advising bank</a:t>
              </a:r>
            </a:p>
          </p:txBody>
        </p:sp>
        <p:sp>
          <p:nvSpPr>
            <p:cNvPr id="13" name="Ellipse 12">
              <a:extLst>
                <a:ext uri="{FF2B5EF4-FFF2-40B4-BE49-F238E27FC236}">
                  <a16:creationId xmlns:a16="http://schemas.microsoft.com/office/drawing/2014/main" id="{3B4FCDEC-0A0F-4D4B-A47E-49EBAA324554}"/>
                </a:ext>
              </a:extLst>
            </p:cNvPr>
            <p:cNvSpPr/>
            <p:nvPr/>
          </p:nvSpPr>
          <p:spPr>
            <a:xfrm>
              <a:off x="4839652" y="3489006"/>
              <a:ext cx="470535" cy="470535"/>
            </a:xfrm>
            <a:prstGeom prst="ellipse">
              <a:avLst/>
            </a:prstGeom>
          </p:spPr>
          <p:style>
            <a:lnRef idx="2">
              <a:schemeClr val="lt1">
                <a:hueOff val="0"/>
                <a:satOff val="0"/>
                <a:lumOff val="0"/>
                <a:alphaOff val="0"/>
              </a:schemeClr>
            </a:lnRef>
            <a:fillRef idx="1">
              <a:schemeClr val="accent6">
                <a:shade val="50000"/>
                <a:hueOff val="294739"/>
                <a:satOff val="-12884"/>
                <a:lumOff val="35169"/>
                <a:alphaOff val="0"/>
              </a:schemeClr>
            </a:fillRef>
            <a:effectRef idx="0">
              <a:schemeClr val="accent6">
                <a:shade val="50000"/>
                <a:hueOff val="294739"/>
                <a:satOff val="-12884"/>
                <a:lumOff val="35169"/>
                <a:alphaOff val="0"/>
              </a:schemeClr>
            </a:effectRef>
            <a:fontRef idx="minor">
              <a:schemeClr val="lt1"/>
            </a:fontRef>
          </p:style>
        </p:sp>
        <p:sp>
          <p:nvSpPr>
            <p:cNvPr id="14" name="Freihandform: Form 13">
              <a:extLst>
                <a:ext uri="{FF2B5EF4-FFF2-40B4-BE49-F238E27FC236}">
                  <a16:creationId xmlns:a16="http://schemas.microsoft.com/office/drawing/2014/main" id="{942F5130-07AE-40A1-BEA5-20AE64575E67}"/>
                </a:ext>
              </a:extLst>
            </p:cNvPr>
            <p:cNvSpPr/>
            <p:nvPr/>
          </p:nvSpPr>
          <p:spPr>
            <a:xfrm>
              <a:off x="5634472" y="4194809"/>
              <a:ext cx="2647950" cy="1882140"/>
            </a:xfrm>
            <a:custGeom>
              <a:avLst/>
              <a:gdLst>
                <a:gd name="connsiteX0" fmla="*/ 0 w 1818408"/>
                <a:gd name="connsiteY0" fmla="*/ 0 h 1882140"/>
                <a:gd name="connsiteX1" fmla="*/ 1818408 w 1818408"/>
                <a:gd name="connsiteY1" fmla="*/ 0 h 1882140"/>
                <a:gd name="connsiteX2" fmla="*/ 1818408 w 1818408"/>
                <a:gd name="connsiteY2" fmla="*/ 1882140 h 1882140"/>
                <a:gd name="connsiteX3" fmla="*/ 0 w 1818408"/>
                <a:gd name="connsiteY3" fmla="*/ 1882140 h 1882140"/>
                <a:gd name="connsiteX4" fmla="*/ 0 w 1818408"/>
                <a:gd name="connsiteY4" fmla="*/ 0 h 1882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408" h="1882140">
                  <a:moveTo>
                    <a:pt x="0" y="0"/>
                  </a:moveTo>
                  <a:lnTo>
                    <a:pt x="1818408" y="0"/>
                  </a:lnTo>
                  <a:lnTo>
                    <a:pt x="1818408" y="1882140"/>
                  </a:lnTo>
                  <a:lnTo>
                    <a:pt x="0" y="1882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GB" altLang="en-US" sz="1800" kern="1200"/>
                <a:t>The advising bank forwards the L/C to the buyer for approval-- terms can be amended</a:t>
              </a:r>
              <a:endParaRPr lang="en-GB" altLang="en-US" sz="1800" kern="1200" dirty="0"/>
            </a:p>
          </p:txBody>
        </p:sp>
        <p:sp>
          <p:nvSpPr>
            <p:cNvPr id="15" name="Ellipse 14">
              <a:extLst>
                <a:ext uri="{FF2B5EF4-FFF2-40B4-BE49-F238E27FC236}">
                  <a16:creationId xmlns:a16="http://schemas.microsoft.com/office/drawing/2014/main" id="{8AAC4AEA-2EFE-4B49-BF1C-BED41CD65D59}"/>
                </a:ext>
              </a:extLst>
            </p:cNvPr>
            <p:cNvSpPr/>
            <p:nvPr/>
          </p:nvSpPr>
          <p:spPr>
            <a:xfrm>
              <a:off x="6748980" y="3489006"/>
              <a:ext cx="470535" cy="470535"/>
            </a:xfrm>
            <a:prstGeom prst="ellipse">
              <a:avLst/>
            </a:prstGeom>
          </p:spPr>
          <p:style>
            <a:lnRef idx="2">
              <a:schemeClr val="lt1">
                <a:hueOff val="0"/>
                <a:satOff val="0"/>
                <a:lumOff val="0"/>
                <a:alphaOff val="0"/>
              </a:schemeClr>
            </a:lnRef>
            <a:fillRef idx="1">
              <a:schemeClr val="accent6">
                <a:shade val="50000"/>
                <a:hueOff val="294739"/>
                <a:satOff val="-12884"/>
                <a:lumOff val="35169"/>
                <a:alphaOff val="0"/>
              </a:schemeClr>
            </a:fillRef>
            <a:effectRef idx="0">
              <a:schemeClr val="accent6">
                <a:shade val="50000"/>
                <a:hueOff val="294739"/>
                <a:satOff val="-12884"/>
                <a:lumOff val="35169"/>
                <a:alphaOff val="0"/>
              </a:schemeClr>
            </a:effectRef>
            <a:fontRef idx="minor">
              <a:schemeClr val="lt1"/>
            </a:fontRef>
          </p:style>
        </p:sp>
        <p:sp>
          <p:nvSpPr>
            <p:cNvPr id="16" name="Freihandform: Form 15">
              <a:extLst>
                <a:ext uri="{FF2B5EF4-FFF2-40B4-BE49-F238E27FC236}">
                  <a16:creationId xmlns:a16="http://schemas.microsoft.com/office/drawing/2014/main" id="{D1468AD5-5D29-4788-AD35-98F9E8BD5513}"/>
                </a:ext>
              </a:extLst>
            </p:cNvPr>
            <p:cNvSpPr/>
            <p:nvPr/>
          </p:nvSpPr>
          <p:spPr>
            <a:xfrm>
              <a:off x="7543800" y="1371599"/>
              <a:ext cx="2647950" cy="1882140"/>
            </a:xfrm>
            <a:custGeom>
              <a:avLst/>
              <a:gdLst>
                <a:gd name="connsiteX0" fmla="*/ 0 w 1818408"/>
                <a:gd name="connsiteY0" fmla="*/ 0 h 1882140"/>
                <a:gd name="connsiteX1" fmla="*/ 1818408 w 1818408"/>
                <a:gd name="connsiteY1" fmla="*/ 0 h 1882140"/>
                <a:gd name="connsiteX2" fmla="*/ 1818408 w 1818408"/>
                <a:gd name="connsiteY2" fmla="*/ 1882140 h 1882140"/>
                <a:gd name="connsiteX3" fmla="*/ 0 w 1818408"/>
                <a:gd name="connsiteY3" fmla="*/ 1882140 h 1882140"/>
                <a:gd name="connsiteX4" fmla="*/ 0 w 1818408"/>
                <a:gd name="connsiteY4" fmla="*/ 0 h 1882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408" h="1882140">
                  <a:moveTo>
                    <a:pt x="0" y="0"/>
                  </a:moveTo>
                  <a:lnTo>
                    <a:pt x="1818408" y="0"/>
                  </a:lnTo>
                  <a:lnTo>
                    <a:pt x="1818408" y="1882140"/>
                  </a:lnTo>
                  <a:lnTo>
                    <a:pt x="0" y="1882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GB" altLang="en-US" sz="1800" kern="1200"/>
                <a:t>After final terms (agreed), goods shipped</a:t>
              </a:r>
              <a:endParaRPr lang="en-GB" altLang="en-US" sz="1800" kern="1200" dirty="0"/>
            </a:p>
          </p:txBody>
        </p:sp>
        <p:sp>
          <p:nvSpPr>
            <p:cNvPr id="17" name="Ellipse 16">
              <a:extLst>
                <a:ext uri="{FF2B5EF4-FFF2-40B4-BE49-F238E27FC236}">
                  <a16:creationId xmlns:a16="http://schemas.microsoft.com/office/drawing/2014/main" id="{756126AF-683E-4F4A-ACAF-03BDCD261BF5}"/>
                </a:ext>
              </a:extLst>
            </p:cNvPr>
            <p:cNvSpPr/>
            <p:nvPr/>
          </p:nvSpPr>
          <p:spPr>
            <a:xfrm>
              <a:off x="8658309" y="3489006"/>
              <a:ext cx="470535" cy="470535"/>
            </a:xfrm>
            <a:prstGeom prst="ellipse">
              <a:avLst/>
            </a:prstGeom>
          </p:spPr>
          <p:style>
            <a:lnRef idx="2">
              <a:schemeClr val="lt1">
                <a:hueOff val="0"/>
                <a:satOff val="0"/>
                <a:lumOff val="0"/>
                <a:alphaOff val="0"/>
              </a:schemeClr>
            </a:lnRef>
            <a:fillRef idx="1">
              <a:schemeClr val="accent6">
                <a:shade val="50000"/>
                <a:hueOff val="147370"/>
                <a:satOff val="-6442"/>
                <a:lumOff val="17584"/>
                <a:alphaOff val="0"/>
              </a:schemeClr>
            </a:fillRef>
            <a:effectRef idx="0">
              <a:schemeClr val="accent6">
                <a:shade val="50000"/>
                <a:hueOff val="147370"/>
                <a:satOff val="-6442"/>
                <a:lumOff val="17584"/>
                <a:alphaOff val="0"/>
              </a:schemeClr>
            </a:effectRef>
            <a:fontRef idx="minor">
              <a:schemeClr val="lt1"/>
            </a:fontRef>
          </p:style>
        </p:sp>
      </p:grpSp>
      <p:sp>
        <p:nvSpPr>
          <p:cNvPr id="18" name="Content Placeholder 2">
            <a:extLst>
              <a:ext uri="{FF2B5EF4-FFF2-40B4-BE49-F238E27FC236}">
                <a16:creationId xmlns:a16="http://schemas.microsoft.com/office/drawing/2014/main" id="{467E254A-E1E0-43E3-AB68-8B86646064D7}"/>
              </a:ext>
            </a:extLst>
          </p:cNvPr>
          <p:cNvSpPr txBox="1">
            <a:spLocks/>
          </p:cNvSpPr>
          <p:nvPr/>
        </p:nvSpPr>
        <p:spPr>
          <a:xfrm>
            <a:off x="7479547" y="5477565"/>
            <a:ext cx="7060660" cy="10159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404041"/>
                </a:solidFill>
                <a:latin typeface="Calibri Regular"/>
                <a:ea typeface="Adobe Fan Heiti Std B" panose="020B07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404041"/>
                </a:solidFill>
                <a:latin typeface="Calibri Regular"/>
                <a:ea typeface="Adobe Fan Heiti Std B" panose="020B07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404041"/>
                </a:solidFill>
                <a:latin typeface="Calibri Regular"/>
                <a:ea typeface="Adobe Fan Heiti Std B" panose="020B07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404041"/>
                </a:solidFill>
                <a:latin typeface="Calibri Regular"/>
                <a:ea typeface="Adobe Fan Heiti Std B" panose="020B07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404041"/>
                </a:solidFill>
                <a:latin typeface="Calibri Regular"/>
                <a:ea typeface="Adobe Fan Heiti Std B" panose="020B07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GB" altLang="en-US" sz="1600" dirty="0">
                <a:solidFill>
                  <a:schemeClr val="tx1">
                    <a:lumMod val="85000"/>
                    <a:lumOff val="15000"/>
                  </a:schemeClr>
                </a:solidFill>
              </a:rPr>
              <a:t>Certificate of Insurance</a:t>
            </a:r>
          </a:p>
          <a:p>
            <a:pPr lvl="1"/>
            <a:r>
              <a:rPr lang="en-GB" altLang="en-US" sz="1600" dirty="0">
                <a:solidFill>
                  <a:schemeClr val="tx1">
                    <a:lumMod val="85000"/>
                    <a:lumOff val="15000"/>
                  </a:schemeClr>
                </a:solidFill>
              </a:rPr>
              <a:t>Certificate of Origin</a:t>
            </a:r>
          </a:p>
          <a:p>
            <a:pPr lvl="1"/>
            <a:endParaRPr lang="en-GB" altLang="en-US" sz="1600" dirty="0">
              <a:solidFill>
                <a:schemeClr val="tx1">
                  <a:lumMod val="85000"/>
                  <a:lumOff val="15000"/>
                </a:schemeClr>
              </a:solidFill>
            </a:endParaRPr>
          </a:p>
          <a:p>
            <a:pPr lvl="1"/>
            <a:endParaRPr lang="en-GB" altLang="en-US" sz="1600" dirty="0">
              <a:solidFill>
                <a:schemeClr val="tx1">
                  <a:lumMod val="85000"/>
                  <a:lumOff val="15000"/>
                </a:schemeClr>
              </a:solidFill>
            </a:endParaRPr>
          </a:p>
          <a:p>
            <a:endParaRPr lang="en-GB" sz="1600" dirty="0">
              <a:solidFill>
                <a:schemeClr val="tx1">
                  <a:lumMod val="85000"/>
                  <a:lumOff val="15000"/>
                </a:schemeClr>
              </a:solidFill>
            </a:endParaRPr>
          </a:p>
        </p:txBody>
      </p:sp>
    </p:spTree>
    <p:extLst>
      <p:ext uri="{BB962C8B-B14F-4D97-AF65-F5344CB8AC3E}">
        <p14:creationId xmlns:p14="http://schemas.microsoft.com/office/powerpoint/2010/main" val="3767974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022EF-9107-4D15-A05C-1FD888B3B2B1}"/>
              </a:ext>
            </a:extLst>
          </p:cNvPr>
          <p:cNvSpPr>
            <a:spLocks noGrp="1"/>
          </p:cNvSpPr>
          <p:nvPr>
            <p:ph type="title"/>
          </p:nvPr>
        </p:nvSpPr>
        <p:spPr/>
        <p:txBody>
          <a:bodyPr/>
          <a:lstStyle/>
          <a:p>
            <a:r>
              <a:rPr lang="en-GB" dirty="0"/>
              <a:t>L/C Procedure</a:t>
            </a:r>
          </a:p>
        </p:txBody>
      </p:sp>
      <p:grpSp>
        <p:nvGrpSpPr>
          <p:cNvPr id="4" name="Group 3">
            <a:extLst>
              <a:ext uri="{FF2B5EF4-FFF2-40B4-BE49-F238E27FC236}">
                <a16:creationId xmlns:a16="http://schemas.microsoft.com/office/drawing/2014/main" id="{A847840A-0873-46FB-B2F9-4F48DD3B35C2}"/>
              </a:ext>
            </a:extLst>
          </p:cNvPr>
          <p:cNvGrpSpPr/>
          <p:nvPr/>
        </p:nvGrpSpPr>
        <p:grpSpPr>
          <a:xfrm>
            <a:off x="1633568" y="1524291"/>
            <a:ext cx="8440707" cy="4667310"/>
            <a:chOff x="211168" y="1600200"/>
            <a:chExt cx="8440707" cy="4667310"/>
          </a:xfrm>
        </p:grpSpPr>
        <p:sp>
          <p:nvSpPr>
            <p:cNvPr id="5" name="Rectangle 3">
              <a:extLst>
                <a:ext uri="{FF2B5EF4-FFF2-40B4-BE49-F238E27FC236}">
                  <a16:creationId xmlns:a16="http://schemas.microsoft.com/office/drawing/2014/main" id="{90919C69-3840-43A4-A1C8-88D16D628FAE}"/>
                </a:ext>
              </a:extLst>
            </p:cNvPr>
            <p:cNvSpPr>
              <a:spLocks noChangeArrowheads="1"/>
            </p:cNvSpPr>
            <p:nvPr/>
          </p:nvSpPr>
          <p:spPr bwMode="auto">
            <a:xfrm>
              <a:off x="685800" y="1600200"/>
              <a:ext cx="19050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6" name="Text Box 4">
              <a:extLst>
                <a:ext uri="{FF2B5EF4-FFF2-40B4-BE49-F238E27FC236}">
                  <a16:creationId xmlns:a16="http://schemas.microsoft.com/office/drawing/2014/main" id="{903F8153-5669-46B5-9867-4469313D8238}"/>
                </a:ext>
              </a:extLst>
            </p:cNvPr>
            <p:cNvSpPr txBox="1">
              <a:spLocks noChangeArrowheads="1"/>
            </p:cNvSpPr>
            <p:nvPr/>
          </p:nvSpPr>
          <p:spPr bwMode="auto">
            <a:xfrm>
              <a:off x="838200" y="1676400"/>
              <a:ext cx="127195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dirty="0">
                  <a:latin typeface="Calibri" panose="020F0502020204030204" pitchFamily="34" charset="0"/>
                </a:rPr>
                <a:t>Buyer</a:t>
              </a:r>
            </a:p>
            <a:p>
              <a:r>
                <a:rPr lang="en-GB" altLang="en-US" sz="2000" dirty="0">
                  <a:latin typeface="Calibri" panose="020F0502020204030204" pitchFamily="34" charset="0"/>
                </a:rPr>
                <a:t>(Importer)</a:t>
              </a:r>
            </a:p>
          </p:txBody>
        </p:sp>
        <p:sp>
          <p:nvSpPr>
            <p:cNvPr id="7" name="Rectangle 5">
              <a:extLst>
                <a:ext uri="{FF2B5EF4-FFF2-40B4-BE49-F238E27FC236}">
                  <a16:creationId xmlns:a16="http://schemas.microsoft.com/office/drawing/2014/main" id="{3292B779-98FA-4055-B1E9-9D741B3F91D7}"/>
                </a:ext>
              </a:extLst>
            </p:cNvPr>
            <p:cNvSpPr>
              <a:spLocks noChangeArrowheads="1"/>
            </p:cNvSpPr>
            <p:nvPr/>
          </p:nvSpPr>
          <p:spPr bwMode="auto">
            <a:xfrm>
              <a:off x="6400800" y="1600200"/>
              <a:ext cx="19050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8" name="Text Box 6">
              <a:extLst>
                <a:ext uri="{FF2B5EF4-FFF2-40B4-BE49-F238E27FC236}">
                  <a16:creationId xmlns:a16="http://schemas.microsoft.com/office/drawing/2014/main" id="{4A7C3985-AFC8-40CF-8B75-F2B9055E6CC9}"/>
                </a:ext>
              </a:extLst>
            </p:cNvPr>
            <p:cNvSpPr txBox="1">
              <a:spLocks noChangeArrowheads="1"/>
            </p:cNvSpPr>
            <p:nvPr/>
          </p:nvSpPr>
          <p:spPr bwMode="auto">
            <a:xfrm>
              <a:off x="6553200" y="1676400"/>
              <a:ext cx="123828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dirty="0">
                  <a:latin typeface="Calibri" panose="020F0502020204030204" pitchFamily="34" charset="0"/>
                </a:rPr>
                <a:t>Seller</a:t>
              </a:r>
            </a:p>
            <a:p>
              <a:r>
                <a:rPr lang="en-GB" altLang="en-US" sz="2000" dirty="0">
                  <a:latin typeface="Calibri" panose="020F0502020204030204" pitchFamily="34" charset="0"/>
                </a:rPr>
                <a:t>(Exporter)</a:t>
              </a:r>
            </a:p>
          </p:txBody>
        </p:sp>
        <p:sp>
          <p:nvSpPr>
            <p:cNvPr id="9" name="Rectangle 7">
              <a:extLst>
                <a:ext uri="{FF2B5EF4-FFF2-40B4-BE49-F238E27FC236}">
                  <a16:creationId xmlns:a16="http://schemas.microsoft.com/office/drawing/2014/main" id="{3D7F0906-91C8-46E3-BA33-6F12A6E50083}"/>
                </a:ext>
              </a:extLst>
            </p:cNvPr>
            <p:cNvSpPr>
              <a:spLocks noChangeArrowheads="1"/>
            </p:cNvSpPr>
            <p:nvPr/>
          </p:nvSpPr>
          <p:spPr bwMode="auto">
            <a:xfrm>
              <a:off x="685800" y="5029200"/>
              <a:ext cx="21336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10" name="Text Box 8">
              <a:extLst>
                <a:ext uri="{FF2B5EF4-FFF2-40B4-BE49-F238E27FC236}">
                  <a16:creationId xmlns:a16="http://schemas.microsoft.com/office/drawing/2014/main" id="{93916674-8EF7-44FB-BD0A-2570622B23B6}"/>
                </a:ext>
              </a:extLst>
            </p:cNvPr>
            <p:cNvSpPr txBox="1">
              <a:spLocks noChangeArrowheads="1"/>
            </p:cNvSpPr>
            <p:nvPr/>
          </p:nvSpPr>
          <p:spPr bwMode="auto">
            <a:xfrm>
              <a:off x="685800" y="5105400"/>
              <a:ext cx="184800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dirty="0">
                  <a:latin typeface="Calibri" panose="020F0502020204030204" pitchFamily="34" charset="0"/>
                </a:rPr>
                <a:t>Importer’s Bank</a:t>
              </a:r>
            </a:p>
            <a:p>
              <a:r>
                <a:rPr lang="en-GB" altLang="en-US" sz="2000" dirty="0">
                  <a:latin typeface="Calibri" panose="020F0502020204030204" pitchFamily="34" charset="0"/>
                </a:rPr>
                <a:t>(Issuing Bank)</a:t>
              </a:r>
            </a:p>
          </p:txBody>
        </p:sp>
        <p:sp>
          <p:nvSpPr>
            <p:cNvPr id="11" name="Rectangle 9">
              <a:extLst>
                <a:ext uri="{FF2B5EF4-FFF2-40B4-BE49-F238E27FC236}">
                  <a16:creationId xmlns:a16="http://schemas.microsoft.com/office/drawing/2014/main" id="{8A437BB4-4CC6-4047-B8FC-7A96DBF59968}"/>
                </a:ext>
              </a:extLst>
            </p:cNvPr>
            <p:cNvSpPr>
              <a:spLocks noChangeArrowheads="1"/>
            </p:cNvSpPr>
            <p:nvPr/>
          </p:nvSpPr>
          <p:spPr bwMode="auto">
            <a:xfrm>
              <a:off x="6324600" y="5029200"/>
              <a:ext cx="21336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12" name="Text Box 10">
              <a:extLst>
                <a:ext uri="{FF2B5EF4-FFF2-40B4-BE49-F238E27FC236}">
                  <a16:creationId xmlns:a16="http://schemas.microsoft.com/office/drawing/2014/main" id="{41216592-B828-42E0-B21D-C3F8EA7539A3}"/>
                </a:ext>
              </a:extLst>
            </p:cNvPr>
            <p:cNvSpPr txBox="1">
              <a:spLocks noChangeArrowheads="1"/>
            </p:cNvSpPr>
            <p:nvPr/>
          </p:nvSpPr>
          <p:spPr bwMode="auto">
            <a:xfrm>
              <a:off x="6432550" y="5105400"/>
              <a:ext cx="174663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dirty="0">
                  <a:latin typeface="Calibri" panose="020F0502020204030204" pitchFamily="34" charset="0"/>
                </a:rPr>
                <a:t>Correspondent</a:t>
              </a:r>
            </a:p>
            <a:p>
              <a:r>
                <a:rPr lang="en-GB" altLang="en-US" sz="2000" dirty="0">
                  <a:latin typeface="Calibri" panose="020F0502020204030204" pitchFamily="34" charset="0"/>
                </a:rPr>
                <a:t>Bank</a:t>
              </a:r>
            </a:p>
          </p:txBody>
        </p:sp>
        <p:sp>
          <p:nvSpPr>
            <p:cNvPr id="13" name="Line 11">
              <a:extLst>
                <a:ext uri="{FF2B5EF4-FFF2-40B4-BE49-F238E27FC236}">
                  <a16:creationId xmlns:a16="http://schemas.microsoft.com/office/drawing/2014/main" id="{2E490360-531D-487B-8FE1-C776B9EA5A1A}"/>
                </a:ext>
              </a:extLst>
            </p:cNvPr>
            <p:cNvSpPr>
              <a:spLocks noChangeShapeType="1"/>
            </p:cNvSpPr>
            <p:nvPr/>
          </p:nvSpPr>
          <p:spPr bwMode="auto">
            <a:xfrm>
              <a:off x="2590800" y="1981200"/>
              <a:ext cx="3810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14" name="Line 12">
              <a:extLst>
                <a:ext uri="{FF2B5EF4-FFF2-40B4-BE49-F238E27FC236}">
                  <a16:creationId xmlns:a16="http://schemas.microsoft.com/office/drawing/2014/main" id="{12F1512A-328B-4050-9E59-FB4C65ED7F76}"/>
                </a:ext>
              </a:extLst>
            </p:cNvPr>
            <p:cNvSpPr>
              <a:spLocks noChangeShapeType="1"/>
            </p:cNvSpPr>
            <p:nvPr/>
          </p:nvSpPr>
          <p:spPr bwMode="auto">
            <a:xfrm flipH="1">
              <a:off x="2590800" y="2286000"/>
              <a:ext cx="3810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15" name="Line 13">
              <a:extLst>
                <a:ext uri="{FF2B5EF4-FFF2-40B4-BE49-F238E27FC236}">
                  <a16:creationId xmlns:a16="http://schemas.microsoft.com/office/drawing/2014/main" id="{DD11B17B-B0BF-43D3-986B-975DF678E7D8}"/>
                </a:ext>
              </a:extLst>
            </p:cNvPr>
            <p:cNvSpPr>
              <a:spLocks noChangeShapeType="1"/>
            </p:cNvSpPr>
            <p:nvPr/>
          </p:nvSpPr>
          <p:spPr bwMode="auto">
            <a:xfrm flipV="1">
              <a:off x="1828800" y="2590800"/>
              <a:ext cx="0" cy="2438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16" name="Line 14">
              <a:extLst>
                <a:ext uri="{FF2B5EF4-FFF2-40B4-BE49-F238E27FC236}">
                  <a16:creationId xmlns:a16="http://schemas.microsoft.com/office/drawing/2014/main" id="{43AF0E2D-6513-42E8-8092-96CAD64F396E}"/>
                </a:ext>
              </a:extLst>
            </p:cNvPr>
            <p:cNvSpPr>
              <a:spLocks noChangeShapeType="1"/>
            </p:cNvSpPr>
            <p:nvPr/>
          </p:nvSpPr>
          <p:spPr bwMode="auto">
            <a:xfrm>
              <a:off x="1447800" y="2590800"/>
              <a:ext cx="0" cy="2438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17" name="Line 15">
              <a:extLst>
                <a:ext uri="{FF2B5EF4-FFF2-40B4-BE49-F238E27FC236}">
                  <a16:creationId xmlns:a16="http://schemas.microsoft.com/office/drawing/2014/main" id="{71AA97C3-57C7-44F0-9086-B3B5F2009854}"/>
                </a:ext>
              </a:extLst>
            </p:cNvPr>
            <p:cNvSpPr>
              <a:spLocks noChangeShapeType="1"/>
            </p:cNvSpPr>
            <p:nvPr/>
          </p:nvSpPr>
          <p:spPr bwMode="auto">
            <a:xfrm>
              <a:off x="2819400" y="5867400"/>
              <a:ext cx="3505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18" name="Line 16">
              <a:extLst>
                <a:ext uri="{FF2B5EF4-FFF2-40B4-BE49-F238E27FC236}">
                  <a16:creationId xmlns:a16="http://schemas.microsoft.com/office/drawing/2014/main" id="{C0D99B75-1F59-4166-9940-41184CD8A1FD}"/>
                </a:ext>
              </a:extLst>
            </p:cNvPr>
            <p:cNvSpPr>
              <a:spLocks noChangeShapeType="1"/>
            </p:cNvSpPr>
            <p:nvPr/>
          </p:nvSpPr>
          <p:spPr bwMode="auto">
            <a:xfrm flipH="1">
              <a:off x="2819400" y="5257800"/>
              <a:ext cx="3505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19" name="Line 17">
              <a:extLst>
                <a:ext uri="{FF2B5EF4-FFF2-40B4-BE49-F238E27FC236}">
                  <a16:creationId xmlns:a16="http://schemas.microsoft.com/office/drawing/2014/main" id="{D919085C-8512-49F6-9440-90A607060783}"/>
                </a:ext>
              </a:extLst>
            </p:cNvPr>
            <p:cNvSpPr>
              <a:spLocks noChangeShapeType="1"/>
            </p:cNvSpPr>
            <p:nvPr/>
          </p:nvSpPr>
          <p:spPr bwMode="auto">
            <a:xfrm>
              <a:off x="7086600" y="2590800"/>
              <a:ext cx="0" cy="2438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20" name="Line 18">
              <a:extLst>
                <a:ext uri="{FF2B5EF4-FFF2-40B4-BE49-F238E27FC236}">
                  <a16:creationId xmlns:a16="http://schemas.microsoft.com/office/drawing/2014/main" id="{0A8B584A-C7C7-411E-82C2-E0C5E622BF2F}"/>
                </a:ext>
              </a:extLst>
            </p:cNvPr>
            <p:cNvSpPr>
              <a:spLocks noChangeShapeType="1"/>
            </p:cNvSpPr>
            <p:nvPr/>
          </p:nvSpPr>
          <p:spPr bwMode="auto">
            <a:xfrm flipV="1">
              <a:off x="7467600" y="2590800"/>
              <a:ext cx="0" cy="2438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21" name="Text Box 19">
              <a:extLst>
                <a:ext uri="{FF2B5EF4-FFF2-40B4-BE49-F238E27FC236}">
                  <a16:creationId xmlns:a16="http://schemas.microsoft.com/office/drawing/2014/main" id="{476A7442-7B27-459F-9579-05AAF83BD632}"/>
                </a:ext>
              </a:extLst>
            </p:cNvPr>
            <p:cNvSpPr txBox="1">
              <a:spLocks noChangeArrowheads="1"/>
            </p:cNvSpPr>
            <p:nvPr/>
          </p:nvSpPr>
          <p:spPr bwMode="auto">
            <a:xfrm>
              <a:off x="3124200" y="1600200"/>
              <a:ext cx="2190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2000" dirty="0">
                  <a:latin typeface="Calibri" panose="020F0502020204030204" pitchFamily="34" charset="0"/>
                </a:rPr>
                <a:t>(1) Contract of Sale</a:t>
              </a:r>
            </a:p>
          </p:txBody>
        </p:sp>
        <p:sp>
          <p:nvSpPr>
            <p:cNvPr id="22" name="Text Box 20">
              <a:extLst>
                <a:ext uri="{FF2B5EF4-FFF2-40B4-BE49-F238E27FC236}">
                  <a16:creationId xmlns:a16="http://schemas.microsoft.com/office/drawing/2014/main" id="{390884E2-421C-4797-9B23-47823EF8D860}"/>
                </a:ext>
              </a:extLst>
            </p:cNvPr>
            <p:cNvSpPr txBox="1">
              <a:spLocks noChangeArrowheads="1"/>
            </p:cNvSpPr>
            <p:nvPr/>
          </p:nvSpPr>
          <p:spPr bwMode="auto">
            <a:xfrm>
              <a:off x="3124200" y="2286000"/>
              <a:ext cx="243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2000" dirty="0">
                  <a:latin typeface="Calibri" panose="020F0502020204030204" pitchFamily="34" charset="0"/>
                </a:rPr>
                <a:t>(5) Delivery of Goods</a:t>
              </a:r>
            </a:p>
          </p:txBody>
        </p:sp>
        <p:sp>
          <p:nvSpPr>
            <p:cNvPr id="23" name="Text Box 21">
              <a:extLst>
                <a:ext uri="{FF2B5EF4-FFF2-40B4-BE49-F238E27FC236}">
                  <a16:creationId xmlns:a16="http://schemas.microsoft.com/office/drawing/2014/main" id="{0633C36B-FEC3-4DED-A813-12906B0AF3DF}"/>
                </a:ext>
              </a:extLst>
            </p:cNvPr>
            <p:cNvSpPr txBox="1">
              <a:spLocks noChangeArrowheads="1"/>
            </p:cNvSpPr>
            <p:nvPr/>
          </p:nvSpPr>
          <p:spPr bwMode="auto">
            <a:xfrm>
              <a:off x="3048000" y="4648200"/>
              <a:ext cx="3107967" cy="629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2000" dirty="0">
                  <a:latin typeface="Calibri" panose="020F0502020204030204" pitchFamily="34" charset="0"/>
                </a:rPr>
                <a:t>(7) Documents Presented to</a:t>
              </a:r>
            </a:p>
            <a:p>
              <a:pPr algn="l">
                <a:lnSpc>
                  <a:spcPct val="70000"/>
                </a:lnSpc>
              </a:pPr>
              <a:r>
                <a:rPr lang="en-GB" altLang="en-US" sz="2000" dirty="0">
                  <a:latin typeface="Calibri" panose="020F0502020204030204" pitchFamily="34" charset="0"/>
                </a:rPr>
                <a:t>	Issuing Bank</a:t>
              </a:r>
            </a:p>
          </p:txBody>
        </p:sp>
        <p:sp>
          <p:nvSpPr>
            <p:cNvPr id="24" name="Text Box 22">
              <a:extLst>
                <a:ext uri="{FF2B5EF4-FFF2-40B4-BE49-F238E27FC236}">
                  <a16:creationId xmlns:a16="http://schemas.microsoft.com/office/drawing/2014/main" id="{95345F77-57C6-41BA-91DC-C2EE0D9D0D4B}"/>
                </a:ext>
              </a:extLst>
            </p:cNvPr>
            <p:cNvSpPr txBox="1">
              <a:spLocks noChangeArrowheads="1"/>
            </p:cNvSpPr>
            <p:nvPr/>
          </p:nvSpPr>
          <p:spPr bwMode="auto">
            <a:xfrm>
              <a:off x="2819400" y="5867400"/>
              <a:ext cx="35802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2000" dirty="0">
                  <a:latin typeface="Calibri" panose="020F0502020204030204" pitchFamily="34" charset="0"/>
                </a:rPr>
                <a:t>(3) Credit Sent to Correspondent</a:t>
              </a:r>
            </a:p>
          </p:txBody>
        </p:sp>
        <p:sp>
          <p:nvSpPr>
            <p:cNvPr id="25" name="Text Box 23">
              <a:extLst>
                <a:ext uri="{FF2B5EF4-FFF2-40B4-BE49-F238E27FC236}">
                  <a16:creationId xmlns:a16="http://schemas.microsoft.com/office/drawing/2014/main" id="{FAAC32C2-1F0A-45B6-AFA3-4E21E2E87D7F}"/>
                </a:ext>
              </a:extLst>
            </p:cNvPr>
            <p:cNvSpPr txBox="1">
              <a:spLocks noChangeArrowheads="1"/>
            </p:cNvSpPr>
            <p:nvPr/>
          </p:nvSpPr>
          <p:spPr bwMode="auto">
            <a:xfrm>
              <a:off x="5681525" y="3200400"/>
              <a:ext cx="137332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GB" altLang="en-US" sz="2000" dirty="0">
                  <a:latin typeface="Calibri" panose="020F0502020204030204" pitchFamily="34" charset="0"/>
                </a:rPr>
                <a:t>(6) </a:t>
              </a:r>
            </a:p>
            <a:p>
              <a:pPr algn="r"/>
              <a:r>
                <a:rPr lang="en-GB" altLang="en-US" sz="2000" dirty="0">
                  <a:latin typeface="Calibri" panose="020F0502020204030204" pitchFamily="34" charset="0"/>
                </a:rPr>
                <a:t>Documents</a:t>
              </a:r>
            </a:p>
            <a:p>
              <a:pPr algn="r"/>
              <a:r>
                <a:rPr lang="en-GB" altLang="en-US" sz="2000" dirty="0">
                  <a:latin typeface="Calibri" panose="020F0502020204030204" pitchFamily="34" charset="0"/>
                </a:rPr>
                <a:t>Presented</a:t>
              </a:r>
            </a:p>
          </p:txBody>
        </p:sp>
        <p:sp>
          <p:nvSpPr>
            <p:cNvPr id="26" name="Text Box 24">
              <a:extLst>
                <a:ext uri="{FF2B5EF4-FFF2-40B4-BE49-F238E27FC236}">
                  <a16:creationId xmlns:a16="http://schemas.microsoft.com/office/drawing/2014/main" id="{09C4F059-0A7C-4C44-A545-0ECFB3D4FB41}"/>
                </a:ext>
              </a:extLst>
            </p:cNvPr>
            <p:cNvSpPr txBox="1">
              <a:spLocks noChangeArrowheads="1"/>
            </p:cNvSpPr>
            <p:nvPr/>
          </p:nvSpPr>
          <p:spPr bwMode="auto">
            <a:xfrm>
              <a:off x="7467600" y="3124200"/>
              <a:ext cx="11842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2000" dirty="0">
                  <a:latin typeface="Calibri" panose="020F0502020204030204" pitchFamily="34" charset="0"/>
                </a:rPr>
                <a:t>(4) </a:t>
              </a:r>
            </a:p>
            <a:p>
              <a:pPr algn="l"/>
              <a:r>
                <a:rPr lang="en-GB" altLang="en-US" sz="2000" dirty="0">
                  <a:latin typeface="Calibri" panose="020F0502020204030204" pitchFamily="34" charset="0"/>
                </a:rPr>
                <a:t>Letter of </a:t>
              </a:r>
            </a:p>
            <a:p>
              <a:pPr algn="l"/>
              <a:r>
                <a:rPr lang="en-GB" altLang="en-US" sz="2000" dirty="0">
                  <a:latin typeface="Calibri" panose="020F0502020204030204" pitchFamily="34" charset="0"/>
                </a:rPr>
                <a:t>Credit</a:t>
              </a:r>
            </a:p>
            <a:p>
              <a:pPr algn="l"/>
              <a:r>
                <a:rPr lang="en-GB" altLang="en-US" sz="2000" dirty="0">
                  <a:latin typeface="Calibri" panose="020F0502020204030204" pitchFamily="34" charset="0"/>
                </a:rPr>
                <a:t>Delivered</a:t>
              </a:r>
            </a:p>
          </p:txBody>
        </p:sp>
        <p:sp>
          <p:nvSpPr>
            <p:cNvPr id="27" name="Text Box 25">
              <a:extLst>
                <a:ext uri="{FF2B5EF4-FFF2-40B4-BE49-F238E27FC236}">
                  <a16:creationId xmlns:a16="http://schemas.microsoft.com/office/drawing/2014/main" id="{1AFDDE0A-F8FF-454E-9C01-FE0EB2851252}"/>
                </a:ext>
              </a:extLst>
            </p:cNvPr>
            <p:cNvSpPr txBox="1">
              <a:spLocks noChangeArrowheads="1"/>
            </p:cNvSpPr>
            <p:nvPr/>
          </p:nvSpPr>
          <p:spPr bwMode="auto">
            <a:xfrm>
              <a:off x="1828800" y="3124200"/>
              <a:ext cx="1422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2000" dirty="0">
                  <a:latin typeface="Calibri" panose="020F0502020204030204" pitchFamily="34" charset="0"/>
                </a:rPr>
                <a:t>(8) </a:t>
              </a:r>
            </a:p>
            <a:p>
              <a:pPr algn="l"/>
              <a:r>
                <a:rPr lang="en-GB" altLang="en-US" sz="2000" dirty="0">
                  <a:latin typeface="Calibri" panose="020F0502020204030204" pitchFamily="34" charset="0"/>
                </a:rPr>
                <a:t>Documents</a:t>
              </a:r>
            </a:p>
            <a:p>
              <a:pPr algn="l"/>
              <a:r>
                <a:rPr lang="en-GB" altLang="en-US" sz="2000" dirty="0">
                  <a:latin typeface="Calibri" panose="020F0502020204030204" pitchFamily="34" charset="0"/>
                </a:rPr>
                <a:t>&amp; Claim for</a:t>
              </a:r>
            </a:p>
            <a:p>
              <a:pPr algn="l"/>
              <a:r>
                <a:rPr lang="en-GB" altLang="en-US" sz="2000" dirty="0">
                  <a:latin typeface="Calibri" panose="020F0502020204030204" pitchFamily="34" charset="0"/>
                </a:rPr>
                <a:t>Payment</a:t>
              </a:r>
            </a:p>
          </p:txBody>
        </p:sp>
        <p:sp>
          <p:nvSpPr>
            <p:cNvPr id="28" name="Text Box 26">
              <a:extLst>
                <a:ext uri="{FF2B5EF4-FFF2-40B4-BE49-F238E27FC236}">
                  <a16:creationId xmlns:a16="http://schemas.microsoft.com/office/drawing/2014/main" id="{6159F196-54C8-49E0-A1CE-C8C90DB80B49}"/>
                </a:ext>
              </a:extLst>
            </p:cNvPr>
            <p:cNvSpPr txBox="1">
              <a:spLocks noChangeArrowheads="1"/>
            </p:cNvSpPr>
            <p:nvPr/>
          </p:nvSpPr>
          <p:spPr bwMode="auto">
            <a:xfrm>
              <a:off x="211168" y="3124200"/>
              <a:ext cx="125092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GB" altLang="en-US" sz="2000" dirty="0">
                  <a:latin typeface="Calibri" panose="020F0502020204030204" pitchFamily="34" charset="0"/>
                </a:rPr>
                <a:t>(2) </a:t>
              </a:r>
            </a:p>
            <a:p>
              <a:pPr algn="r"/>
              <a:r>
                <a:rPr lang="en-GB" altLang="en-US" sz="2000" dirty="0">
                  <a:latin typeface="Calibri" panose="020F0502020204030204" pitchFamily="34" charset="0"/>
                </a:rPr>
                <a:t>Request</a:t>
              </a:r>
            </a:p>
            <a:p>
              <a:pPr algn="r"/>
              <a:r>
                <a:rPr lang="en-GB" altLang="en-US" sz="2000" dirty="0">
                  <a:latin typeface="Calibri" panose="020F0502020204030204" pitchFamily="34" charset="0"/>
                </a:rPr>
                <a:t>to Provide</a:t>
              </a:r>
            </a:p>
            <a:p>
              <a:pPr algn="r"/>
              <a:r>
                <a:rPr lang="en-GB" altLang="en-US" sz="2000" dirty="0">
                  <a:latin typeface="Calibri" panose="020F0502020204030204" pitchFamily="34" charset="0"/>
                </a:rPr>
                <a:t>Credit</a:t>
              </a:r>
            </a:p>
          </p:txBody>
        </p:sp>
        <p:sp>
          <p:nvSpPr>
            <p:cNvPr id="29" name="Text Box 27">
              <a:extLst>
                <a:ext uri="{FF2B5EF4-FFF2-40B4-BE49-F238E27FC236}">
                  <a16:creationId xmlns:a16="http://schemas.microsoft.com/office/drawing/2014/main" id="{661A707B-674F-494C-B4F0-A694598CE879}"/>
                </a:ext>
              </a:extLst>
            </p:cNvPr>
            <p:cNvSpPr txBox="1">
              <a:spLocks noChangeArrowheads="1"/>
            </p:cNvSpPr>
            <p:nvPr/>
          </p:nvSpPr>
          <p:spPr bwMode="auto">
            <a:xfrm>
              <a:off x="3810000" y="5334000"/>
              <a:ext cx="1430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2000" dirty="0">
                  <a:latin typeface="Calibri" panose="020F0502020204030204" pitchFamily="34" charset="0"/>
                </a:rPr>
                <a:t>(9) Payment</a:t>
              </a:r>
            </a:p>
          </p:txBody>
        </p:sp>
        <p:sp>
          <p:nvSpPr>
            <p:cNvPr id="30" name="Line 28">
              <a:extLst>
                <a:ext uri="{FF2B5EF4-FFF2-40B4-BE49-F238E27FC236}">
                  <a16:creationId xmlns:a16="http://schemas.microsoft.com/office/drawing/2014/main" id="{198ECF42-5784-449A-85C9-5A29C4FD5874}"/>
                </a:ext>
              </a:extLst>
            </p:cNvPr>
            <p:cNvSpPr>
              <a:spLocks noChangeShapeType="1"/>
            </p:cNvSpPr>
            <p:nvPr/>
          </p:nvSpPr>
          <p:spPr bwMode="auto">
            <a:xfrm>
              <a:off x="2819400" y="5562600"/>
              <a:ext cx="9906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sp>
          <p:nvSpPr>
            <p:cNvPr id="31" name="Line 29">
              <a:extLst>
                <a:ext uri="{FF2B5EF4-FFF2-40B4-BE49-F238E27FC236}">
                  <a16:creationId xmlns:a16="http://schemas.microsoft.com/office/drawing/2014/main" id="{6888D1C6-B074-4C79-9D29-871395EE5642}"/>
                </a:ext>
              </a:extLst>
            </p:cNvPr>
            <p:cNvSpPr>
              <a:spLocks noChangeShapeType="1"/>
            </p:cNvSpPr>
            <p:nvPr/>
          </p:nvSpPr>
          <p:spPr bwMode="auto">
            <a:xfrm>
              <a:off x="5181600" y="5562600"/>
              <a:ext cx="1143000" cy="0"/>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Calibri" panose="020F0502020204030204" pitchFamily="34" charset="0"/>
              </a:endParaRPr>
            </a:p>
          </p:txBody>
        </p:sp>
      </p:grpSp>
      <p:sp>
        <p:nvSpPr>
          <p:cNvPr id="32" name="Slide Number Placeholder 31">
            <a:extLst>
              <a:ext uri="{FF2B5EF4-FFF2-40B4-BE49-F238E27FC236}">
                <a16:creationId xmlns:a16="http://schemas.microsoft.com/office/drawing/2014/main" id="{90E554AB-5497-483A-B9BE-DC1EAC114016}"/>
              </a:ext>
            </a:extLst>
          </p:cNvPr>
          <p:cNvSpPr>
            <a:spLocks noGrp="1"/>
          </p:cNvSpPr>
          <p:nvPr>
            <p:ph type="sldNum" sz="quarter" idx="12"/>
          </p:nvPr>
        </p:nvSpPr>
        <p:spPr/>
        <p:txBody>
          <a:bodyPr/>
          <a:lstStyle/>
          <a:p>
            <a:fld id="{B34092F8-88B9-48E5-9B8F-3F206E5F35A9}" type="slidenum">
              <a:rPr lang="en-GB" smtClean="0"/>
              <a:t>22</a:t>
            </a:fld>
            <a:endParaRPr lang="en-GB" dirty="0"/>
          </a:p>
        </p:txBody>
      </p:sp>
    </p:spTree>
    <p:extLst>
      <p:ext uri="{BB962C8B-B14F-4D97-AF65-F5344CB8AC3E}">
        <p14:creationId xmlns:p14="http://schemas.microsoft.com/office/powerpoint/2010/main" val="2364607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pPr eaLnBrk="1" hangingPunct="1"/>
            <a:r>
              <a:rPr lang="en-GB" altLang="fi-FI" dirty="0"/>
              <a:t>Payment Against Supply: Letter of Credit</a:t>
            </a:r>
          </a:p>
        </p:txBody>
      </p:sp>
      <p:sp>
        <p:nvSpPr>
          <p:cNvPr id="67587" name="Rectangle 3"/>
          <p:cNvSpPr>
            <a:spLocks noGrp="1" noChangeArrowheads="1"/>
          </p:cNvSpPr>
          <p:nvPr>
            <p:ph type="body" sz="half" idx="4294967295"/>
          </p:nvPr>
        </p:nvSpPr>
        <p:spPr>
          <a:xfrm>
            <a:off x="686458" y="1719263"/>
            <a:ext cx="5437068" cy="4411662"/>
          </a:xfrm>
        </p:spPr>
        <p:txBody>
          <a:bodyPr>
            <a:noAutofit/>
          </a:bodyPr>
          <a:lstStyle/>
          <a:p>
            <a:pPr marL="0" indent="0" eaLnBrk="1" hangingPunct="1">
              <a:buNone/>
            </a:pPr>
            <a:r>
              <a:rPr lang="en-GB" altLang="fi-FI" sz="2400" u="sng" dirty="0"/>
              <a:t>When it is used:</a:t>
            </a:r>
            <a:endParaRPr lang="en-GB" altLang="fi-FI" sz="2400" dirty="0"/>
          </a:p>
          <a:p>
            <a:pPr eaLnBrk="1" hangingPunct="1"/>
            <a:r>
              <a:rPr lang="en-GB" altLang="fi-FI" sz="2400" dirty="0"/>
              <a:t>New business partners</a:t>
            </a:r>
          </a:p>
          <a:p>
            <a:pPr eaLnBrk="1" hangingPunct="1"/>
            <a:r>
              <a:rPr lang="en-GB" altLang="fi-FI" sz="2400" dirty="0"/>
              <a:t>Political or economical risks (generally in purchaser’s country)</a:t>
            </a:r>
          </a:p>
          <a:p>
            <a:pPr eaLnBrk="1" hangingPunct="1"/>
            <a:r>
              <a:rPr lang="en-GB" altLang="fi-FI" sz="2400" dirty="0"/>
              <a:t>Long geographical distances</a:t>
            </a:r>
          </a:p>
          <a:p>
            <a:pPr eaLnBrk="1" hangingPunct="1"/>
            <a:r>
              <a:rPr lang="en-GB" altLang="fi-FI" sz="2400" dirty="0"/>
              <a:t>Unfavourable information </a:t>
            </a:r>
            <a:br>
              <a:rPr lang="en-GB" altLang="fi-FI" sz="2400" dirty="0"/>
            </a:br>
            <a:r>
              <a:rPr lang="en-GB" altLang="fi-FI" sz="2400" dirty="0"/>
              <a:t>about purchaser’s credit history </a:t>
            </a:r>
          </a:p>
        </p:txBody>
      </p:sp>
      <p:sp>
        <p:nvSpPr>
          <p:cNvPr id="67588" name="Rectangle 4"/>
          <p:cNvSpPr>
            <a:spLocks noGrp="1" noChangeArrowheads="1"/>
          </p:cNvSpPr>
          <p:nvPr>
            <p:ph type="body" sz="half" idx="4294967295"/>
          </p:nvPr>
        </p:nvSpPr>
        <p:spPr>
          <a:xfrm>
            <a:off x="6008956" y="1719263"/>
            <a:ext cx="5175849" cy="4411662"/>
          </a:xfrm>
        </p:spPr>
        <p:txBody>
          <a:bodyPr>
            <a:normAutofit/>
          </a:bodyPr>
          <a:lstStyle/>
          <a:p>
            <a:pPr eaLnBrk="1" hangingPunct="1"/>
            <a:r>
              <a:rPr lang="en-GB" altLang="fi-FI" sz="2400" dirty="0"/>
              <a:t>The most versatile and most developed payment method</a:t>
            </a:r>
          </a:p>
          <a:p>
            <a:pPr eaLnBrk="1" hangingPunct="1"/>
            <a:r>
              <a:rPr lang="en-GB" altLang="fi-FI" sz="2400" dirty="0"/>
              <a:t>Like a bank credit that the bank opens on behalf of purchaser for seller</a:t>
            </a:r>
          </a:p>
          <a:p>
            <a:pPr eaLnBrk="1" hangingPunct="1"/>
            <a:r>
              <a:rPr lang="en-GB" altLang="fi-FI" sz="2400" dirty="0"/>
              <a:t>More expensive than other payment terms</a:t>
            </a:r>
          </a:p>
          <a:p>
            <a:r>
              <a:rPr lang="en-GB" altLang="fi-FI" sz="2400" dirty="0"/>
              <a:t>According to international agreements the purchaser pays the costs; often, however, the seller pays part of it</a:t>
            </a:r>
          </a:p>
          <a:p>
            <a:pPr eaLnBrk="1" hangingPunct="1">
              <a:buFont typeface="Wingdings" panose="05000000000000000000" pitchFamily="2" charset="2"/>
              <a:buNone/>
            </a:pPr>
            <a:endParaRPr lang="en-GB" altLang="fi-FI" sz="2400" dirty="0"/>
          </a:p>
        </p:txBody>
      </p:sp>
    </p:spTree>
    <p:extLst>
      <p:ext uri="{BB962C8B-B14F-4D97-AF65-F5344CB8AC3E}">
        <p14:creationId xmlns:p14="http://schemas.microsoft.com/office/powerpoint/2010/main" val="610932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40CA3F-282E-44F7-BBA5-984684CADA89}"/>
              </a:ext>
            </a:extLst>
          </p:cNvPr>
          <p:cNvSpPr>
            <a:spLocks noGrp="1"/>
          </p:cNvSpPr>
          <p:nvPr>
            <p:ph type="title"/>
          </p:nvPr>
        </p:nvSpPr>
        <p:spPr/>
        <p:txBody>
          <a:bodyPr/>
          <a:lstStyle/>
          <a:p>
            <a:r>
              <a:rPr lang="en-GB" altLang="es-ES" dirty="0"/>
              <a:t>Letter of Credit</a:t>
            </a:r>
            <a:endParaRPr lang="en-GB" dirty="0"/>
          </a:p>
        </p:txBody>
      </p:sp>
      <p:sp>
        <p:nvSpPr>
          <p:cNvPr id="6" name="Slide Number Placeholder 5">
            <a:extLst>
              <a:ext uri="{FF2B5EF4-FFF2-40B4-BE49-F238E27FC236}">
                <a16:creationId xmlns:a16="http://schemas.microsoft.com/office/drawing/2014/main" id="{0F5B672B-DD32-4E69-89B1-F3DC85840427}"/>
              </a:ext>
            </a:extLst>
          </p:cNvPr>
          <p:cNvSpPr>
            <a:spLocks noGrp="1"/>
          </p:cNvSpPr>
          <p:nvPr>
            <p:ph type="sldNum" sz="quarter" idx="12"/>
          </p:nvPr>
        </p:nvSpPr>
        <p:spPr/>
        <p:txBody>
          <a:bodyPr/>
          <a:lstStyle/>
          <a:p>
            <a:fld id="{B34092F8-88B9-48E5-9B8F-3F206E5F35A9}" type="slidenum">
              <a:rPr lang="en-GB" smtClean="0"/>
              <a:t>24</a:t>
            </a:fld>
            <a:endParaRPr lang="en-GB" dirty="0"/>
          </a:p>
        </p:txBody>
      </p:sp>
      <p:grpSp>
        <p:nvGrpSpPr>
          <p:cNvPr id="35" name="Gruppieren 34">
            <a:extLst>
              <a:ext uri="{FF2B5EF4-FFF2-40B4-BE49-F238E27FC236}">
                <a16:creationId xmlns:a16="http://schemas.microsoft.com/office/drawing/2014/main" id="{91CF62CA-6576-4C3B-9FAE-CD56B605B20F}"/>
              </a:ext>
            </a:extLst>
          </p:cNvPr>
          <p:cNvGrpSpPr/>
          <p:nvPr/>
        </p:nvGrpSpPr>
        <p:grpSpPr>
          <a:xfrm>
            <a:off x="1009650" y="1538288"/>
            <a:ext cx="9810750" cy="4752444"/>
            <a:chOff x="3641610" y="498968"/>
            <a:chExt cx="5064145" cy="5826196"/>
          </a:xfrm>
        </p:grpSpPr>
        <p:sp>
          <p:nvSpPr>
            <p:cNvPr id="36" name="Freihandform: Form 35">
              <a:extLst>
                <a:ext uri="{FF2B5EF4-FFF2-40B4-BE49-F238E27FC236}">
                  <a16:creationId xmlns:a16="http://schemas.microsoft.com/office/drawing/2014/main" id="{D72A9996-10A0-4053-9BF5-B41228F31BFA}"/>
                </a:ext>
              </a:extLst>
            </p:cNvPr>
            <p:cNvSpPr/>
            <p:nvPr/>
          </p:nvSpPr>
          <p:spPr>
            <a:xfrm>
              <a:off x="3696885" y="498968"/>
              <a:ext cx="1962911" cy="1090506"/>
            </a:xfrm>
            <a:custGeom>
              <a:avLst/>
              <a:gdLst>
                <a:gd name="connsiteX0" fmla="*/ 0 w 1962911"/>
                <a:gd name="connsiteY0" fmla="*/ 109051 h 1090506"/>
                <a:gd name="connsiteX1" fmla="*/ 109051 w 1962911"/>
                <a:gd name="connsiteY1" fmla="*/ 0 h 1090506"/>
                <a:gd name="connsiteX2" fmla="*/ 1853860 w 1962911"/>
                <a:gd name="connsiteY2" fmla="*/ 0 h 1090506"/>
                <a:gd name="connsiteX3" fmla="*/ 1962911 w 1962911"/>
                <a:gd name="connsiteY3" fmla="*/ 109051 h 1090506"/>
                <a:gd name="connsiteX4" fmla="*/ 1962911 w 1962911"/>
                <a:gd name="connsiteY4" fmla="*/ 981455 h 1090506"/>
                <a:gd name="connsiteX5" fmla="*/ 1853860 w 1962911"/>
                <a:gd name="connsiteY5" fmla="*/ 1090506 h 1090506"/>
                <a:gd name="connsiteX6" fmla="*/ 109051 w 1962911"/>
                <a:gd name="connsiteY6" fmla="*/ 1090506 h 1090506"/>
                <a:gd name="connsiteX7" fmla="*/ 0 w 1962911"/>
                <a:gd name="connsiteY7" fmla="*/ 981455 h 1090506"/>
                <a:gd name="connsiteX8" fmla="*/ 0 w 1962911"/>
                <a:gd name="connsiteY8" fmla="*/ 109051 h 1090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2911" h="1090506">
                  <a:moveTo>
                    <a:pt x="0" y="109051"/>
                  </a:moveTo>
                  <a:cubicBezTo>
                    <a:pt x="0" y="48824"/>
                    <a:pt x="48824" y="0"/>
                    <a:pt x="109051" y="0"/>
                  </a:cubicBezTo>
                  <a:lnTo>
                    <a:pt x="1853860" y="0"/>
                  </a:lnTo>
                  <a:cubicBezTo>
                    <a:pt x="1914087" y="0"/>
                    <a:pt x="1962911" y="48824"/>
                    <a:pt x="1962911" y="109051"/>
                  </a:cubicBezTo>
                  <a:lnTo>
                    <a:pt x="1962911" y="981455"/>
                  </a:lnTo>
                  <a:cubicBezTo>
                    <a:pt x="1962911" y="1041682"/>
                    <a:pt x="1914087" y="1090506"/>
                    <a:pt x="1853860" y="1090506"/>
                  </a:cubicBezTo>
                  <a:lnTo>
                    <a:pt x="109051" y="1090506"/>
                  </a:lnTo>
                  <a:cubicBezTo>
                    <a:pt x="48824" y="1090506"/>
                    <a:pt x="0" y="1041682"/>
                    <a:pt x="0" y="981455"/>
                  </a:cubicBezTo>
                  <a:lnTo>
                    <a:pt x="0" y="109051"/>
                  </a:lnTo>
                  <a:close/>
                </a:path>
              </a:pathLst>
            </a:cu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7190" tIns="127190" rIns="127190" bIns="127190" numCol="1" spcCol="1270" anchor="ctr" anchorCtr="0">
              <a:noAutofit/>
            </a:bodyPr>
            <a:lstStyle/>
            <a:p>
              <a:pPr marL="0" lvl="0" indent="0" algn="ctr" defTabSz="1111250">
                <a:lnSpc>
                  <a:spcPct val="90000"/>
                </a:lnSpc>
                <a:spcBef>
                  <a:spcPct val="0"/>
                </a:spcBef>
                <a:spcAft>
                  <a:spcPct val="35000"/>
                </a:spcAft>
                <a:buNone/>
              </a:pPr>
              <a:r>
                <a:rPr lang="en-GB" altLang="es-ES" sz="2500" kern="1200" dirty="0"/>
                <a:t>Questions for the Buyer</a:t>
              </a:r>
              <a:endParaRPr lang="de-DE" sz="2500" kern="1200" dirty="0"/>
            </a:p>
          </p:txBody>
        </p:sp>
        <p:sp>
          <p:nvSpPr>
            <p:cNvPr id="37" name="Freihandform: Form 36">
              <a:extLst>
                <a:ext uri="{FF2B5EF4-FFF2-40B4-BE49-F238E27FC236}">
                  <a16:creationId xmlns:a16="http://schemas.microsoft.com/office/drawing/2014/main" id="{BDCEDC3D-0852-4710-92E7-8B5EBDC4F8DD}"/>
                </a:ext>
              </a:extLst>
            </p:cNvPr>
            <p:cNvSpPr/>
            <p:nvPr/>
          </p:nvSpPr>
          <p:spPr>
            <a:xfrm>
              <a:off x="6532202" y="498968"/>
              <a:ext cx="1962911" cy="1090506"/>
            </a:xfrm>
            <a:custGeom>
              <a:avLst/>
              <a:gdLst>
                <a:gd name="connsiteX0" fmla="*/ 0 w 1962911"/>
                <a:gd name="connsiteY0" fmla="*/ 109051 h 1090506"/>
                <a:gd name="connsiteX1" fmla="*/ 109051 w 1962911"/>
                <a:gd name="connsiteY1" fmla="*/ 0 h 1090506"/>
                <a:gd name="connsiteX2" fmla="*/ 1853860 w 1962911"/>
                <a:gd name="connsiteY2" fmla="*/ 0 h 1090506"/>
                <a:gd name="connsiteX3" fmla="*/ 1962911 w 1962911"/>
                <a:gd name="connsiteY3" fmla="*/ 109051 h 1090506"/>
                <a:gd name="connsiteX4" fmla="*/ 1962911 w 1962911"/>
                <a:gd name="connsiteY4" fmla="*/ 981455 h 1090506"/>
                <a:gd name="connsiteX5" fmla="*/ 1853860 w 1962911"/>
                <a:gd name="connsiteY5" fmla="*/ 1090506 h 1090506"/>
                <a:gd name="connsiteX6" fmla="*/ 109051 w 1962911"/>
                <a:gd name="connsiteY6" fmla="*/ 1090506 h 1090506"/>
                <a:gd name="connsiteX7" fmla="*/ 0 w 1962911"/>
                <a:gd name="connsiteY7" fmla="*/ 981455 h 1090506"/>
                <a:gd name="connsiteX8" fmla="*/ 0 w 1962911"/>
                <a:gd name="connsiteY8" fmla="*/ 109051 h 1090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2911" h="1090506">
                  <a:moveTo>
                    <a:pt x="0" y="109051"/>
                  </a:moveTo>
                  <a:cubicBezTo>
                    <a:pt x="0" y="48824"/>
                    <a:pt x="48824" y="0"/>
                    <a:pt x="109051" y="0"/>
                  </a:cubicBezTo>
                  <a:lnTo>
                    <a:pt x="1853860" y="0"/>
                  </a:lnTo>
                  <a:cubicBezTo>
                    <a:pt x="1914087" y="0"/>
                    <a:pt x="1962911" y="48824"/>
                    <a:pt x="1962911" y="109051"/>
                  </a:cubicBezTo>
                  <a:lnTo>
                    <a:pt x="1962911" y="981455"/>
                  </a:lnTo>
                  <a:cubicBezTo>
                    <a:pt x="1962911" y="1041682"/>
                    <a:pt x="1914087" y="1090506"/>
                    <a:pt x="1853860" y="1090506"/>
                  </a:cubicBezTo>
                  <a:lnTo>
                    <a:pt x="109051" y="1090506"/>
                  </a:lnTo>
                  <a:cubicBezTo>
                    <a:pt x="48824" y="1090506"/>
                    <a:pt x="0" y="1041682"/>
                    <a:pt x="0" y="981455"/>
                  </a:cubicBezTo>
                  <a:lnTo>
                    <a:pt x="0" y="109051"/>
                  </a:lnTo>
                  <a:close/>
                </a:path>
              </a:pathLst>
            </a:cu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7190" tIns="127190" rIns="127190" bIns="127190" numCol="1" spcCol="1270" anchor="ctr" anchorCtr="0">
              <a:noAutofit/>
            </a:bodyPr>
            <a:lstStyle/>
            <a:p>
              <a:pPr marL="0" lvl="0" indent="0" algn="ctr" defTabSz="1111250">
                <a:lnSpc>
                  <a:spcPct val="90000"/>
                </a:lnSpc>
                <a:spcBef>
                  <a:spcPct val="0"/>
                </a:spcBef>
                <a:spcAft>
                  <a:spcPct val="35000"/>
                </a:spcAft>
                <a:buNone/>
              </a:pPr>
              <a:r>
                <a:rPr lang="en-GB" altLang="es-ES" sz="2500" kern="1200" dirty="0"/>
                <a:t>Questions for the Seller</a:t>
              </a:r>
            </a:p>
          </p:txBody>
        </p:sp>
        <p:sp>
          <p:nvSpPr>
            <p:cNvPr id="38" name="Gleichschenkliges Dreieck 37">
              <a:extLst>
                <a:ext uri="{FF2B5EF4-FFF2-40B4-BE49-F238E27FC236}">
                  <a16:creationId xmlns:a16="http://schemas.microsoft.com/office/drawing/2014/main" id="{534D3F85-4048-4F70-8812-ED2A860CD6B8}"/>
                </a:ext>
              </a:extLst>
            </p:cNvPr>
            <p:cNvSpPr/>
            <p:nvPr/>
          </p:nvSpPr>
          <p:spPr>
            <a:xfrm>
              <a:off x="5687060" y="5507285"/>
              <a:ext cx="817879" cy="817879"/>
            </a:xfrm>
            <a:prstGeom prst="triangle">
              <a:avLst/>
            </a:pr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39" name="Rechteck 38">
              <a:extLst>
                <a:ext uri="{FF2B5EF4-FFF2-40B4-BE49-F238E27FC236}">
                  <a16:creationId xmlns:a16="http://schemas.microsoft.com/office/drawing/2014/main" id="{AC0EA8DE-6A86-46AA-9257-0D95DFCC5BA0}"/>
                </a:ext>
              </a:extLst>
            </p:cNvPr>
            <p:cNvSpPr/>
            <p:nvPr/>
          </p:nvSpPr>
          <p:spPr>
            <a:xfrm rot="240000">
              <a:off x="3641610" y="5156814"/>
              <a:ext cx="4908778" cy="343255"/>
            </a:xfrm>
            <a:prstGeom prst="rect">
              <a:avLst/>
            </a:pr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40" name="Freihandform: Form 39">
              <a:extLst>
                <a:ext uri="{FF2B5EF4-FFF2-40B4-BE49-F238E27FC236}">
                  <a16:creationId xmlns:a16="http://schemas.microsoft.com/office/drawing/2014/main" id="{4311635B-C0DE-432F-9D94-519E57535EA4}"/>
                </a:ext>
              </a:extLst>
            </p:cNvPr>
            <p:cNvSpPr/>
            <p:nvPr/>
          </p:nvSpPr>
          <p:spPr>
            <a:xfrm rot="240000">
              <a:off x="6594187" y="4678552"/>
              <a:ext cx="1947992" cy="672728"/>
            </a:xfrm>
            <a:custGeom>
              <a:avLst/>
              <a:gdLst>
                <a:gd name="connsiteX0" fmla="*/ 0 w 1947992"/>
                <a:gd name="connsiteY0" fmla="*/ 112124 h 672728"/>
                <a:gd name="connsiteX1" fmla="*/ 112124 w 1947992"/>
                <a:gd name="connsiteY1" fmla="*/ 0 h 672728"/>
                <a:gd name="connsiteX2" fmla="*/ 1835868 w 1947992"/>
                <a:gd name="connsiteY2" fmla="*/ 0 h 672728"/>
                <a:gd name="connsiteX3" fmla="*/ 1947992 w 1947992"/>
                <a:gd name="connsiteY3" fmla="*/ 112124 h 672728"/>
                <a:gd name="connsiteX4" fmla="*/ 1947992 w 1947992"/>
                <a:gd name="connsiteY4" fmla="*/ 560604 h 672728"/>
                <a:gd name="connsiteX5" fmla="*/ 1835868 w 1947992"/>
                <a:gd name="connsiteY5" fmla="*/ 672728 h 672728"/>
                <a:gd name="connsiteX6" fmla="*/ 112124 w 1947992"/>
                <a:gd name="connsiteY6" fmla="*/ 672728 h 672728"/>
                <a:gd name="connsiteX7" fmla="*/ 0 w 1947992"/>
                <a:gd name="connsiteY7" fmla="*/ 560604 h 672728"/>
                <a:gd name="connsiteX8" fmla="*/ 0 w 1947992"/>
                <a:gd name="connsiteY8" fmla="*/ 112124 h 67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7992" h="672728">
                  <a:moveTo>
                    <a:pt x="0" y="112124"/>
                  </a:moveTo>
                  <a:cubicBezTo>
                    <a:pt x="0" y="50200"/>
                    <a:pt x="50200" y="0"/>
                    <a:pt x="112124" y="0"/>
                  </a:cubicBezTo>
                  <a:lnTo>
                    <a:pt x="1835868" y="0"/>
                  </a:lnTo>
                  <a:cubicBezTo>
                    <a:pt x="1897792" y="0"/>
                    <a:pt x="1947992" y="50200"/>
                    <a:pt x="1947992" y="112124"/>
                  </a:cubicBezTo>
                  <a:lnTo>
                    <a:pt x="1947992" y="560604"/>
                  </a:lnTo>
                  <a:cubicBezTo>
                    <a:pt x="1947992" y="622528"/>
                    <a:pt x="1897792" y="672728"/>
                    <a:pt x="1835868" y="672728"/>
                  </a:cubicBezTo>
                  <a:lnTo>
                    <a:pt x="112124" y="672728"/>
                  </a:lnTo>
                  <a:cubicBezTo>
                    <a:pt x="50200" y="672728"/>
                    <a:pt x="0" y="622528"/>
                    <a:pt x="0" y="560604"/>
                  </a:cubicBezTo>
                  <a:lnTo>
                    <a:pt x="0" y="112124"/>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8560" tIns="78559" rIns="78560" bIns="78560" numCol="1" spcCol="1270" anchor="ctr" anchorCtr="0">
              <a:noAutofit/>
            </a:bodyPr>
            <a:lstStyle/>
            <a:p>
              <a:pPr marL="0" lvl="0" indent="0" algn="ctr" defTabSz="533400">
                <a:lnSpc>
                  <a:spcPct val="90000"/>
                </a:lnSpc>
                <a:spcBef>
                  <a:spcPct val="0"/>
                </a:spcBef>
                <a:spcAft>
                  <a:spcPct val="35000"/>
                </a:spcAft>
                <a:buNone/>
              </a:pPr>
              <a:r>
                <a:rPr lang="en-GB" altLang="es-ES" sz="1600" kern="1200" dirty="0"/>
                <a:t>Can I confirm the good standing of the buyer and the buyer´s bank?</a:t>
              </a:r>
            </a:p>
          </p:txBody>
        </p:sp>
        <p:sp>
          <p:nvSpPr>
            <p:cNvPr id="41" name="Freihandform: Form 40">
              <a:extLst>
                <a:ext uri="{FF2B5EF4-FFF2-40B4-BE49-F238E27FC236}">
                  <a16:creationId xmlns:a16="http://schemas.microsoft.com/office/drawing/2014/main" id="{3EAA61FF-5648-4C67-A99C-3B25717F242F}"/>
                </a:ext>
              </a:extLst>
            </p:cNvPr>
            <p:cNvSpPr/>
            <p:nvPr/>
          </p:nvSpPr>
          <p:spPr>
            <a:xfrm rot="240000">
              <a:off x="6648712" y="3958818"/>
              <a:ext cx="1947992" cy="672728"/>
            </a:xfrm>
            <a:custGeom>
              <a:avLst/>
              <a:gdLst>
                <a:gd name="connsiteX0" fmla="*/ 0 w 1947992"/>
                <a:gd name="connsiteY0" fmla="*/ 112124 h 672728"/>
                <a:gd name="connsiteX1" fmla="*/ 112124 w 1947992"/>
                <a:gd name="connsiteY1" fmla="*/ 0 h 672728"/>
                <a:gd name="connsiteX2" fmla="*/ 1835868 w 1947992"/>
                <a:gd name="connsiteY2" fmla="*/ 0 h 672728"/>
                <a:gd name="connsiteX3" fmla="*/ 1947992 w 1947992"/>
                <a:gd name="connsiteY3" fmla="*/ 112124 h 672728"/>
                <a:gd name="connsiteX4" fmla="*/ 1947992 w 1947992"/>
                <a:gd name="connsiteY4" fmla="*/ 560604 h 672728"/>
                <a:gd name="connsiteX5" fmla="*/ 1835868 w 1947992"/>
                <a:gd name="connsiteY5" fmla="*/ 672728 h 672728"/>
                <a:gd name="connsiteX6" fmla="*/ 112124 w 1947992"/>
                <a:gd name="connsiteY6" fmla="*/ 672728 h 672728"/>
                <a:gd name="connsiteX7" fmla="*/ 0 w 1947992"/>
                <a:gd name="connsiteY7" fmla="*/ 560604 h 672728"/>
                <a:gd name="connsiteX8" fmla="*/ 0 w 1947992"/>
                <a:gd name="connsiteY8" fmla="*/ 112124 h 67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7992" h="672728">
                  <a:moveTo>
                    <a:pt x="0" y="112124"/>
                  </a:moveTo>
                  <a:cubicBezTo>
                    <a:pt x="0" y="50200"/>
                    <a:pt x="50200" y="0"/>
                    <a:pt x="112124" y="0"/>
                  </a:cubicBezTo>
                  <a:lnTo>
                    <a:pt x="1835868" y="0"/>
                  </a:lnTo>
                  <a:cubicBezTo>
                    <a:pt x="1897792" y="0"/>
                    <a:pt x="1947992" y="50200"/>
                    <a:pt x="1947992" y="112124"/>
                  </a:cubicBezTo>
                  <a:lnTo>
                    <a:pt x="1947992" y="560604"/>
                  </a:lnTo>
                  <a:cubicBezTo>
                    <a:pt x="1947992" y="622528"/>
                    <a:pt x="1897792" y="672728"/>
                    <a:pt x="1835868" y="672728"/>
                  </a:cubicBezTo>
                  <a:lnTo>
                    <a:pt x="112124" y="672728"/>
                  </a:lnTo>
                  <a:cubicBezTo>
                    <a:pt x="50200" y="672728"/>
                    <a:pt x="0" y="622528"/>
                    <a:pt x="0" y="560604"/>
                  </a:cubicBezTo>
                  <a:lnTo>
                    <a:pt x="0" y="112124"/>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8560" tIns="78559" rIns="78560" bIns="78560" numCol="1" spcCol="1270" anchor="ctr" anchorCtr="0">
              <a:noAutofit/>
            </a:bodyPr>
            <a:lstStyle/>
            <a:p>
              <a:pPr marL="0" lvl="0" indent="0" algn="ctr" defTabSz="533400">
                <a:lnSpc>
                  <a:spcPct val="90000"/>
                </a:lnSpc>
                <a:spcBef>
                  <a:spcPct val="0"/>
                </a:spcBef>
                <a:spcAft>
                  <a:spcPct val="35000"/>
                </a:spcAft>
                <a:buNone/>
              </a:pPr>
              <a:r>
                <a:rPr lang="en-GB" altLang="es-ES" sz="1600" kern="1200" dirty="0"/>
                <a:t>Will we carefully review the credit to make sure its conditions can be met?</a:t>
              </a:r>
            </a:p>
          </p:txBody>
        </p:sp>
        <p:sp>
          <p:nvSpPr>
            <p:cNvPr id="42" name="Freihandform: Form 41">
              <a:extLst>
                <a:ext uri="{FF2B5EF4-FFF2-40B4-BE49-F238E27FC236}">
                  <a16:creationId xmlns:a16="http://schemas.microsoft.com/office/drawing/2014/main" id="{A74FA632-7EA1-401F-ADD1-64DC49948F06}"/>
                </a:ext>
              </a:extLst>
            </p:cNvPr>
            <p:cNvSpPr/>
            <p:nvPr/>
          </p:nvSpPr>
          <p:spPr>
            <a:xfrm rot="240000">
              <a:off x="6703238" y="3239083"/>
              <a:ext cx="1947992" cy="672728"/>
            </a:xfrm>
            <a:custGeom>
              <a:avLst/>
              <a:gdLst>
                <a:gd name="connsiteX0" fmla="*/ 0 w 1947992"/>
                <a:gd name="connsiteY0" fmla="*/ 112124 h 672728"/>
                <a:gd name="connsiteX1" fmla="*/ 112124 w 1947992"/>
                <a:gd name="connsiteY1" fmla="*/ 0 h 672728"/>
                <a:gd name="connsiteX2" fmla="*/ 1835868 w 1947992"/>
                <a:gd name="connsiteY2" fmla="*/ 0 h 672728"/>
                <a:gd name="connsiteX3" fmla="*/ 1947992 w 1947992"/>
                <a:gd name="connsiteY3" fmla="*/ 112124 h 672728"/>
                <a:gd name="connsiteX4" fmla="*/ 1947992 w 1947992"/>
                <a:gd name="connsiteY4" fmla="*/ 560604 h 672728"/>
                <a:gd name="connsiteX5" fmla="*/ 1835868 w 1947992"/>
                <a:gd name="connsiteY5" fmla="*/ 672728 h 672728"/>
                <a:gd name="connsiteX6" fmla="*/ 112124 w 1947992"/>
                <a:gd name="connsiteY6" fmla="*/ 672728 h 672728"/>
                <a:gd name="connsiteX7" fmla="*/ 0 w 1947992"/>
                <a:gd name="connsiteY7" fmla="*/ 560604 h 672728"/>
                <a:gd name="connsiteX8" fmla="*/ 0 w 1947992"/>
                <a:gd name="connsiteY8" fmla="*/ 112124 h 67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7992" h="672728">
                  <a:moveTo>
                    <a:pt x="0" y="112124"/>
                  </a:moveTo>
                  <a:cubicBezTo>
                    <a:pt x="0" y="50200"/>
                    <a:pt x="50200" y="0"/>
                    <a:pt x="112124" y="0"/>
                  </a:cubicBezTo>
                  <a:lnTo>
                    <a:pt x="1835868" y="0"/>
                  </a:lnTo>
                  <a:cubicBezTo>
                    <a:pt x="1897792" y="0"/>
                    <a:pt x="1947992" y="50200"/>
                    <a:pt x="1947992" y="112124"/>
                  </a:cubicBezTo>
                  <a:lnTo>
                    <a:pt x="1947992" y="560604"/>
                  </a:lnTo>
                  <a:cubicBezTo>
                    <a:pt x="1947992" y="622528"/>
                    <a:pt x="1897792" y="672728"/>
                    <a:pt x="1835868" y="672728"/>
                  </a:cubicBezTo>
                  <a:lnTo>
                    <a:pt x="112124" y="672728"/>
                  </a:lnTo>
                  <a:cubicBezTo>
                    <a:pt x="50200" y="672728"/>
                    <a:pt x="0" y="622528"/>
                    <a:pt x="0" y="560604"/>
                  </a:cubicBezTo>
                  <a:lnTo>
                    <a:pt x="0" y="112124"/>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8560" tIns="78560" rIns="78559" bIns="78559" numCol="1" spcCol="1270" anchor="ctr" anchorCtr="0">
              <a:noAutofit/>
            </a:bodyPr>
            <a:lstStyle/>
            <a:p>
              <a:pPr marL="0" lvl="0" indent="0" algn="ctr" defTabSz="533400">
                <a:lnSpc>
                  <a:spcPct val="90000"/>
                </a:lnSpc>
                <a:spcBef>
                  <a:spcPct val="0"/>
                </a:spcBef>
                <a:spcAft>
                  <a:spcPct val="35000"/>
                </a:spcAft>
                <a:buNone/>
              </a:pPr>
              <a:r>
                <a:rPr lang="en-GB" altLang="es-ES" sz="1600" kern="1200" dirty="0"/>
                <a:t>Am I committed to properly prepare documentation for the credit?</a:t>
              </a:r>
            </a:p>
          </p:txBody>
        </p:sp>
        <p:sp>
          <p:nvSpPr>
            <p:cNvPr id="43" name="Freihandform: Form 42">
              <a:extLst>
                <a:ext uri="{FF2B5EF4-FFF2-40B4-BE49-F238E27FC236}">
                  <a16:creationId xmlns:a16="http://schemas.microsoft.com/office/drawing/2014/main" id="{2D9F1A15-3D21-4298-A7F2-14523A8DA79A}"/>
                </a:ext>
              </a:extLst>
            </p:cNvPr>
            <p:cNvSpPr/>
            <p:nvPr/>
          </p:nvSpPr>
          <p:spPr>
            <a:xfrm rot="240000">
              <a:off x="6757763" y="2519348"/>
              <a:ext cx="1947992" cy="672728"/>
            </a:xfrm>
            <a:custGeom>
              <a:avLst/>
              <a:gdLst>
                <a:gd name="connsiteX0" fmla="*/ 0 w 1947992"/>
                <a:gd name="connsiteY0" fmla="*/ 112124 h 672728"/>
                <a:gd name="connsiteX1" fmla="*/ 112124 w 1947992"/>
                <a:gd name="connsiteY1" fmla="*/ 0 h 672728"/>
                <a:gd name="connsiteX2" fmla="*/ 1835868 w 1947992"/>
                <a:gd name="connsiteY2" fmla="*/ 0 h 672728"/>
                <a:gd name="connsiteX3" fmla="*/ 1947992 w 1947992"/>
                <a:gd name="connsiteY3" fmla="*/ 112124 h 672728"/>
                <a:gd name="connsiteX4" fmla="*/ 1947992 w 1947992"/>
                <a:gd name="connsiteY4" fmla="*/ 560604 h 672728"/>
                <a:gd name="connsiteX5" fmla="*/ 1835868 w 1947992"/>
                <a:gd name="connsiteY5" fmla="*/ 672728 h 672728"/>
                <a:gd name="connsiteX6" fmla="*/ 112124 w 1947992"/>
                <a:gd name="connsiteY6" fmla="*/ 672728 h 672728"/>
                <a:gd name="connsiteX7" fmla="*/ 0 w 1947992"/>
                <a:gd name="connsiteY7" fmla="*/ 560604 h 672728"/>
                <a:gd name="connsiteX8" fmla="*/ 0 w 1947992"/>
                <a:gd name="connsiteY8" fmla="*/ 112124 h 67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7992" h="672728">
                  <a:moveTo>
                    <a:pt x="0" y="112124"/>
                  </a:moveTo>
                  <a:cubicBezTo>
                    <a:pt x="0" y="50200"/>
                    <a:pt x="50200" y="0"/>
                    <a:pt x="112124" y="0"/>
                  </a:cubicBezTo>
                  <a:lnTo>
                    <a:pt x="1835868" y="0"/>
                  </a:lnTo>
                  <a:cubicBezTo>
                    <a:pt x="1897792" y="0"/>
                    <a:pt x="1947992" y="50200"/>
                    <a:pt x="1947992" y="112124"/>
                  </a:cubicBezTo>
                  <a:lnTo>
                    <a:pt x="1947992" y="560604"/>
                  </a:lnTo>
                  <a:cubicBezTo>
                    <a:pt x="1947992" y="622528"/>
                    <a:pt x="1897792" y="672728"/>
                    <a:pt x="1835868" y="672728"/>
                  </a:cubicBezTo>
                  <a:lnTo>
                    <a:pt x="112124" y="672728"/>
                  </a:lnTo>
                  <a:cubicBezTo>
                    <a:pt x="50200" y="672728"/>
                    <a:pt x="0" y="622528"/>
                    <a:pt x="0" y="560604"/>
                  </a:cubicBezTo>
                  <a:lnTo>
                    <a:pt x="0" y="112124"/>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8559" tIns="78560" rIns="78560" bIns="78560" numCol="1" spcCol="1270" anchor="ctr" anchorCtr="0">
              <a:noAutofit/>
            </a:bodyPr>
            <a:lstStyle/>
            <a:p>
              <a:pPr marL="0" lvl="0" indent="0" algn="ctr" defTabSz="533400">
                <a:lnSpc>
                  <a:spcPct val="90000"/>
                </a:lnSpc>
                <a:spcBef>
                  <a:spcPct val="0"/>
                </a:spcBef>
                <a:spcAft>
                  <a:spcPct val="35000"/>
                </a:spcAft>
                <a:buNone/>
              </a:pPr>
              <a:r>
                <a:rPr lang="en-GB" altLang="es-ES" sz="1600" kern="1200" dirty="0"/>
                <a:t>Can we comply with every detail of the credit?</a:t>
              </a:r>
            </a:p>
          </p:txBody>
        </p:sp>
        <p:sp>
          <p:nvSpPr>
            <p:cNvPr id="44" name="Freihandform: Form 43">
              <a:extLst>
                <a:ext uri="{FF2B5EF4-FFF2-40B4-BE49-F238E27FC236}">
                  <a16:creationId xmlns:a16="http://schemas.microsoft.com/office/drawing/2014/main" id="{A6BE6847-3768-48C1-9232-17E5BEB29A19}"/>
                </a:ext>
              </a:extLst>
            </p:cNvPr>
            <p:cNvSpPr/>
            <p:nvPr/>
          </p:nvSpPr>
          <p:spPr>
            <a:xfrm rot="240000">
              <a:off x="3758870" y="4202012"/>
              <a:ext cx="1947992" cy="672728"/>
            </a:xfrm>
            <a:custGeom>
              <a:avLst/>
              <a:gdLst>
                <a:gd name="connsiteX0" fmla="*/ 0 w 1947992"/>
                <a:gd name="connsiteY0" fmla="*/ 112124 h 672728"/>
                <a:gd name="connsiteX1" fmla="*/ 112124 w 1947992"/>
                <a:gd name="connsiteY1" fmla="*/ 0 h 672728"/>
                <a:gd name="connsiteX2" fmla="*/ 1835868 w 1947992"/>
                <a:gd name="connsiteY2" fmla="*/ 0 h 672728"/>
                <a:gd name="connsiteX3" fmla="*/ 1947992 w 1947992"/>
                <a:gd name="connsiteY3" fmla="*/ 112124 h 672728"/>
                <a:gd name="connsiteX4" fmla="*/ 1947992 w 1947992"/>
                <a:gd name="connsiteY4" fmla="*/ 560604 h 672728"/>
                <a:gd name="connsiteX5" fmla="*/ 1835868 w 1947992"/>
                <a:gd name="connsiteY5" fmla="*/ 672728 h 672728"/>
                <a:gd name="connsiteX6" fmla="*/ 112124 w 1947992"/>
                <a:gd name="connsiteY6" fmla="*/ 672728 h 672728"/>
                <a:gd name="connsiteX7" fmla="*/ 0 w 1947992"/>
                <a:gd name="connsiteY7" fmla="*/ 560604 h 672728"/>
                <a:gd name="connsiteX8" fmla="*/ 0 w 1947992"/>
                <a:gd name="connsiteY8" fmla="*/ 112124 h 67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7992" h="672728">
                  <a:moveTo>
                    <a:pt x="0" y="112124"/>
                  </a:moveTo>
                  <a:cubicBezTo>
                    <a:pt x="0" y="50200"/>
                    <a:pt x="50200" y="0"/>
                    <a:pt x="112124" y="0"/>
                  </a:cubicBezTo>
                  <a:lnTo>
                    <a:pt x="1835868" y="0"/>
                  </a:lnTo>
                  <a:cubicBezTo>
                    <a:pt x="1897792" y="0"/>
                    <a:pt x="1947992" y="50200"/>
                    <a:pt x="1947992" y="112124"/>
                  </a:cubicBezTo>
                  <a:lnTo>
                    <a:pt x="1947992" y="560604"/>
                  </a:lnTo>
                  <a:cubicBezTo>
                    <a:pt x="1947992" y="622528"/>
                    <a:pt x="1897792" y="672728"/>
                    <a:pt x="1835868" y="672728"/>
                  </a:cubicBezTo>
                  <a:lnTo>
                    <a:pt x="112124" y="672728"/>
                  </a:lnTo>
                  <a:cubicBezTo>
                    <a:pt x="50200" y="672728"/>
                    <a:pt x="0" y="622528"/>
                    <a:pt x="0" y="560604"/>
                  </a:cubicBezTo>
                  <a:lnTo>
                    <a:pt x="0" y="112124"/>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8560" tIns="78559" rIns="78560" bIns="78560" numCol="1" spcCol="1270" anchor="ctr" anchorCtr="0">
              <a:noAutofit/>
            </a:bodyPr>
            <a:lstStyle/>
            <a:p>
              <a:pPr marL="0" lvl="0" indent="0" algn="ctr" defTabSz="533400">
                <a:lnSpc>
                  <a:spcPct val="90000"/>
                </a:lnSpc>
                <a:spcBef>
                  <a:spcPct val="0"/>
                </a:spcBef>
                <a:spcAft>
                  <a:spcPct val="35000"/>
                </a:spcAft>
                <a:buNone/>
              </a:pPr>
              <a:r>
                <a:rPr lang="en-GB" altLang="es-ES" sz="1600" kern="1200" dirty="0"/>
                <a:t>Is my bank experienced in documentary credit transactions?</a:t>
              </a:r>
            </a:p>
          </p:txBody>
        </p:sp>
        <p:sp>
          <p:nvSpPr>
            <p:cNvPr id="45" name="Freihandform: Form 44">
              <a:extLst>
                <a:ext uri="{FF2B5EF4-FFF2-40B4-BE49-F238E27FC236}">
                  <a16:creationId xmlns:a16="http://schemas.microsoft.com/office/drawing/2014/main" id="{8DFD756B-4D45-4824-BDE1-F6911B89D64F}"/>
                </a:ext>
              </a:extLst>
            </p:cNvPr>
            <p:cNvSpPr/>
            <p:nvPr/>
          </p:nvSpPr>
          <p:spPr>
            <a:xfrm rot="240000">
              <a:off x="3813395" y="3482277"/>
              <a:ext cx="1947992" cy="672728"/>
            </a:xfrm>
            <a:custGeom>
              <a:avLst/>
              <a:gdLst>
                <a:gd name="connsiteX0" fmla="*/ 0 w 1947992"/>
                <a:gd name="connsiteY0" fmla="*/ 112124 h 672728"/>
                <a:gd name="connsiteX1" fmla="*/ 112124 w 1947992"/>
                <a:gd name="connsiteY1" fmla="*/ 0 h 672728"/>
                <a:gd name="connsiteX2" fmla="*/ 1835868 w 1947992"/>
                <a:gd name="connsiteY2" fmla="*/ 0 h 672728"/>
                <a:gd name="connsiteX3" fmla="*/ 1947992 w 1947992"/>
                <a:gd name="connsiteY3" fmla="*/ 112124 h 672728"/>
                <a:gd name="connsiteX4" fmla="*/ 1947992 w 1947992"/>
                <a:gd name="connsiteY4" fmla="*/ 560604 h 672728"/>
                <a:gd name="connsiteX5" fmla="*/ 1835868 w 1947992"/>
                <a:gd name="connsiteY5" fmla="*/ 672728 h 672728"/>
                <a:gd name="connsiteX6" fmla="*/ 112124 w 1947992"/>
                <a:gd name="connsiteY6" fmla="*/ 672728 h 672728"/>
                <a:gd name="connsiteX7" fmla="*/ 0 w 1947992"/>
                <a:gd name="connsiteY7" fmla="*/ 560604 h 672728"/>
                <a:gd name="connsiteX8" fmla="*/ 0 w 1947992"/>
                <a:gd name="connsiteY8" fmla="*/ 112124 h 67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7992" h="672728">
                  <a:moveTo>
                    <a:pt x="0" y="112124"/>
                  </a:moveTo>
                  <a:cubicBezTo>
                    <a:pt x="0" y="50200"/>
                    <a:pt x="50200" y="0"/>
                    <a:pt x="112124" y="0"/>
                  </a:cubicBezTo>
                  <a:lnTo>
                    <a:pt x="1835868" y="0"/>
                  </a:lnTo>
                  <a:cubicBezTo>
                    <a:pt x="1897792" y="0"/>
                    <a:pt x="1947992" y="50200"/>
                    <a:pt x="1947992" y="112124"/>
                  </a:cubicBezTo>
                  <a:lnTo>
                    <a:pt x="1947992" y="560604"/>
                  </a:lnTo>
                  <a:cubicBezTo>
                    <a:pt x="1947992" y="622528"/>
                    <a:pt x="1897792" y="672728"/>
                    <a:pt x="1835868" y="672728"/>
                  </a:cubicBezTo>
                  <a:lnTo>
                    <a:pt x="112124" y="672728"/>
                  </a:lnTo>
                  <a:cubicBezTo>
                    <a:pt x="50200" y="672728"/>
                    <a:pt x="0" y="622528"/>
                    <a:pt x="0" y="560604"/>
                  </a:cubicBezTo>
                  <a:lnTo>
                    <a:pt x="0" y="112124"/>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8559" tIns="78560" rIns="78560" bIns="78560" numCol="1" spcCol="1270" anchor="ctr" anchorCtr="0">
              <a:noAutofit/>
            </a:bodyPr>
            <a:lstStyle/>
            <a:p>
              <a:pPr marL="0" lvl="0" indent="0" algn="ctr" defTabSz="533400">
                <a:lnSpc>
                  <a:spcPct val="90000"/>
                </a:lnSpc>
                <a:spcBef>
                  <a:spcPct val="0"/>
                </a:spcBef>
                <a:spcAft>
                  <a:spcPct val="35000"/>
                </a:spcAft>
                <a:buNone/>
              </a:pPr>
              <a:r>
                <a:rPr lang="en-GB" altLang="es-ES" sz="1600" kern="1200" dirty="0"/>
                <a:t>Am I prepared to amend or renegotiate terms of the credit with the seller?</a:t>
              </a:r>
            </a:p>
          </p:txBody>
        </p:sp>
        <p:sp>
          <p:nvSpPr>
            <p:cNvPr id="46" name="Freihandform: Form 45">
              <a:extLst>
                <a:ext uri="{FF2B5EF4-FFF2-40B4-BE49-F238E27FC236}">
                  <a16:creationId xmlns:a16="http://schemas.microsoft.com/office/drawing/2014/main" id="{41B9A3E3-287E-4C2F-BBA6-87B651E93353}"/>
                </a:ext>
              </a:extLst>
            </p:cNvPr>
            <p:cNvSpPr/>
            <p:nvPr/>
          </p:nvSpPr>
          <p:spPr>
            <a:xfrm rot="240000">
              <a:off x="3867921" y="2762543"/>
              <a:ext cx="1947992" cy="672728"/>
            </a:xfrm>
            <a:custGeom>
              <a:avLst/>
              <a:gdLst>
                <a:gd name="connsiteX0" fmla="*/ 0 w 1947992"/>
                <a:gd name="connsiteY0" fmla="*/ 112124 h 672728"/>
                <a:gd name="connsiteX1" fmla="*/ 112124 w 1947992"/>
                <a:gd name="connsiteY1" fmla="*/ 0 h 672728"/>
                <a:gd name="connsiteX2" fmla="*/ 1835868 w 1947992"/>
                <a:gd name="connsiteY2" fmla="*/ 0 h 672728"/>
                <a:gd name="connsiteX3" fmla="*/ 1947992 w 1947992"/>
                <a:gd name="connsiteY3" fmla="*/ 112124 h 672728"/>
                <a:gd name="connsiteX4" fmla="*/ 1947992 w 1947992"/>
                <a:gd name="connsiteY4" fmla="*/ 560604 h 672728"/>
                <a:gd name="connsiteX5" fmla="*/ 1835868 w 1947992"/>
                <a:gd name="connsiteY5" fmla="*/ 672728 h 672728"/>
                <a:gd name="connsiteX6" fmla="*/ 112124 w 1947992"/>
                <a:gd name="connsiteY6" fmla="*/ 672728 h 672728"/>
                <a:gd name="connsiteX7" fmla="*/ 0 w 1947992"/>
                <a:gd name="connsiteY7" fmla="*/ 560604 h 672728"/>
                <a:gd name="connsiteX8" fmla="*/ 0 w 1947992"/>
                <a:gd name="connsiteY8" fmla="*/ 112124 h 67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7992" h="672728">
                  <a:moveTo>
                    <a:pt x="0" y="112124"/>
                  </a:moveTo>
                  <a:cubicBezTo>
                    <a:pt x="0" y="50200"/>
                    <a:pt x="50200" y="0"/>
                    <a:pt x="112124" y="0"/>
                  </a:cubicBezTo>
                  <a:lnTo>
                    <a:pt x="1835868" y="0"/>
                  </a:lnTo>
                  <a:cubicBezTo>
                    <a:pt x="1897792" y="0"/>
                    <a:pt x="1947992" y="50200"/>
                    <a:pt x="1947992" y="112124"/>
                  </a:cubicBezTo>
                  <a:lnTo>
                    <a:pt x="1947992" y="560604"/>
                  </a:lnTo>
                  <a:cubicBezTo>
                    <a:pt x="1947992" y="622528"/>
                    <a:pt x="1897792" y="672728"/>
                    <a:pt x="1835868" y="672728"/>
                  </a:cubicBezTo>
                  <a:lnTo>
                    <a:pt x="112124" y="672728"/>
                  </a:lnTo>
                  <a:cubicBezTo>
                    <a:pt x="50200" y="672728"/>
                    <a:pt x="0" y="622528"/>
                    <a:pt x="0" y="560604"/>
                  </a:cubicBezTo>
                  <a:lnTo>
                    <a:pt x="0" y="112124"/>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8560" tIns="78559" rIns="78560" bIns="78560" numCol="1" spcCol="1270" anchor="ctr" anchorCtr="0">
              <a:noAutofit/>
            </a:bodyPr>
            <a:lstStyle/>
            <a:p>
              <a:pPr marL="0" lvl="0" indent="0" algn="ctr" defTabSz="533400">
                <a:lnSpc>
                  <a:spcPct val="90000"/>
                </a:lnSpc>
                <a:spcBef>
                  <a:spcPct val="0"/>
                </a:spcBef>
                <a:spcAft>
                  <a:spcPct val="35000"/>
                </a:spcAft>
                <a:buNone/>
              </a:pPr>
              <a:r>
                <a:rPr lang="en-GB" altLang="es-ES" sz="1600" kern="1200" dirty="0"/>
                <a:t>Am I certain of all the documents required for customs clearance?</a:t>
              </a:r>
            </a:p>
          </p:txBody>
        </p:sp>
      </p:grpSp>
      <p:sp>
        <p:nvSpPr>
          <p:cNvPr id="48" name="Freihandform: Form 47">
            <a:extLst>
              <a:ext uri="{FF2B5EF4-FFF2-40B4-BE49-F238E27FC236}">
                <a16:creationId xmlns:a16="http://schemas.microsoft.com/office/drawing/2014/main" id="{353E8629-EC97-4164-AE4E-8A12668A7FFA}"/>
              </a:ext>
            </a:extLst>
          </p:cNvPr>
          <p:cNvSpPr/>
          <p:nvPr/>
        </p:nvSpPr>
        <p:spPr>
          <a:xfrm rot="240000">
            <a:off x="7094681" y="2613391"/>
            <a:ext cx="3773838" cy="548746"/>
          </a:xfrm>
          <a:custGeom>
            <a:avLst/>
            <a:gdLst>
              <a:gd name="connsiteX0" fmla="*/ 0 w 1947992"/>
              <a:gd name="connsiteY0" fmla="*/ 112124 h 672728"/>
              <a:gd name="connsiteX1" fmla="*/ 112124 w 1947992"/>
              <a:gd name="connsiteY1" fmla="*/ 0 h 672728"/>
              <a:gd name="connsiteX2" fmla="*/ 1835868 w 1947992"/>
              <a:gd name="connsiteY2" fmla="*/ 0 h 672728"/>
              <a:gd name="connsiteX3" fmla="*/ 1947992 w 1947992"/>
              <a:gd name="connsiteY3" fmla="*/ 112124 h 672728"/>
              <a:gd name="connsiteX4" fmla="*/ 1947992 w 1947992"/>
              <a:gd name="connsiteY4" fmla="*/ 560604 h 672728"/>
              <a:gd name="connsiteX5" fmla="*/ 1835868 w 1947992"/>
              <a:gd name="connsiteY5" fmla="*/ 672728 h 672728"/>
              <a:gd name="connsiteX6" fmla="*/ 112124 w 1947992"/>
              <a:gd name="connsiteY6" fmla="*/ 672728 h 672728"/>
              <a:gd name="connsiteX7" fmla="*/ 0 w 1947992"/>
              <a:gd name="connsiteY7" fmla="*/ 560604 h 672728"/>
              <a:gd name="connsiteX8" fmla="*/ 0 w 1947992"/>
              <a:gd name="connsiteY8" fmla="*/ 112124 h 67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7992" h="672728">
                <a:moveTo>
                  <a:pt x="0" y="112124"/>
                </a:moveTo>
                <a:cubicBezTo>
                  <a:pt x="0" y="50200"/>
                  <a:pt x="50200" y="0"/>
                  <a:pt x="112124" y="0"/>
                </a:cubicBezTo>
                <a:lnTo>
                  <a:pt x="1835868" y="0"/>
                </a:lnTo>
                <a:cubicBezTo>
                  <a:pt x="1897792" y="0"/>
                  <a:pt x="1947992" y="50200"/>
                  <a:pt x="1947992" y="112124"/>
                </a:cubicBezTo>
                <a:lnTo>
                  <a:pt x="1947992" y="560604"/>
                </a:lnTo>
                <a:cubicBezTo>
                  <a:pt x="1947992" y="622528"/>
                  <a:pt x="1897792" y="672728"/>
                  <a:pt x="1835868" y="672728"/>
                </a:cubicBezTo>
                <a:lnTo>
                  <a:pt x="112124" y="672728"/>
                </a:lnTo>
                <a:cubicBezTo>
                  <a:pt x="50200" y="672728"/>
                  <a:pt x="0" y="622528"/>
                  <a:pt x="0" y="560604"/>
                </a:cubicBezTo>
                <a:lnTo>
                  <a:pt x="0" y="112124"/>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8559" tIns="78560" rIns="78560" bIns="78560" numCol="1" spcCol="1270" anchor="ctr" anchorCtr="0">
            <a:noAutofit/>
          </a:bodyPr>
          <a:lstStyle/>
          <a:p>
            <a:pPr lvl="0" algn="ctr" defTabSz="533400">
              <a:lnSpc>
                <a:spcPct val="90000"/>
              </a:lnSpc>
              <a:spcBef>
                <a:spcPct val="0"/>
              </a:spcBef>
              <a:spcAft>
                <a:spcPct val="35000"/>
              </a:spcAft>
            </a:pPr>
            <a:r>
              <a:rPr lang="en-GB" altLang="es-ES" sz="1600" dirty="0"/>
              <a:t>Am I prepared to amend or renegotiate terms of the credit with the buyer? </a:t>
            </a:r>
            <a:endParaRPr lang="en-GB" altLang="es-ES" sz="1600" kern="1200" dirty="0"/>
          </a:p>
        </p:txBody>
      </p:sp>
    </p:spTree>
    <p:extLst>
      <p:ext uri="{BB962C8B-B14F-4D97-AF65-F5344CB8AC3E}">
        <p14:creationId xmlns:p14="http://schemas.microsoft.com/office/powerpoint/2010/main" val="50706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ltLang="es-ES" dirty="0"/>
              <a:t>Documentary Collection</a:t>
            </a:r>
          </a:p>
        </p:txBody>
      </p:sp>
      <p:sp>
        <p:nvSpPr>
          <p:cNvPr id="12291" name="Rectangle 3"/>
          <p:cNvSpPr>
            <a:spLocks noGrp="1" noChangeArrowheads="1"/>
          </p:cNvSpPr>
          <p:nvPr>
            <p:ph type="body" idx="1"/>
          </p:nvPr>
        </p:nvSpPr>
        <p:spPr>
          <a:xfrm>
            <a:off x="838200" y="1570505"/>
            <a:ext cx="10515600" cy="4351338"/>
          </a:xfrm>
        </p:spPr>
        <p:txBody>
          <a:bodyPr>
            <a:noAutofit/>
          </a:bodyPr>
          <a:lstStyle/>
          <a:p>
            <a:r>
              <a:rPr lang="en-GB" altLang="es-ES" sz="2200" dirty="0"/>
              <a:t>Secure and almost equal risk for both of the parties</a:t>
            </a:r>
          </a:p>
          <a:p>
            <a:r>
              <a:rPr lang="en-GB" altLang="es-ES" sz="2200" dirty="0"/>
              <a:t>Less cost and easier to use than the letter of credit</a:t>
            </a:r>
          </a:p>
          <a:p>
            <a:r>
              <a:rPr lang="en-GB" altLang="es-ES" sz="2200" dirty="0"/>
              <a:t>An order by the seller for this bank to collect payment from the buyer in exchange for the transfer of documents that enable the holder to take position of the goods</a:t>
            </a:r>
          </a:p>
          <a:p>
            <a:r>
              <a:rPr lang="en-GB" altLang="es-ES" sz="2200" dirty="0"/>
              <a:t>The seller ships goods to the buyer (to the agent, bank) and sends the documents (including a document of title) through the bank with instructions to release them to the buyer only upon payment. The bank cannot transfer the documents to the buyer until the payment is made. Once in possession of the documents, the buyer may take the possession of the shipment. </a:t>
            </a:r>
          </a:p>
          <a:p>
            <a:pPr lvl="1"/>
            <a:r>
              <a:rPr lang="en-GB" altLang="es-ES" sz="2200" dirty="0"/>
              <a:t>Document against payment (D/P)</a:t>
            </a:r>
          </a:p>
          <a:p>
            <a:pPr lvl="1"/>
            <a:r>
              <a:rPr lang="en-GB" altLang="es-ES" sz="2200" dirty="0"/>
              <a:t>Document against acceptance (D/A)</a:t>
            </a:r>
          </a:p>
          <a:p>
            <a:r>
              <a:rPr lang="en-GB" altLang="es-ES" sz="2200" dirty="0"/>
              <a:t>Bank involved in the transactions does not guarantee payment but act only as collectors of payment</a:t>
            </a:r>
          </a:p>
        </p:txBody>
      </p:sp>
      <p:sp>
        <p:nvSpPr>
          <p:cNvPr id="6" name="Slide Number Placeholder 5">
            <a:extLst>
              <a:ext uri="{FF2B5EF4-FFF2-40B4-BE49-F238E27FC236}">
                <a16:creationId xmlns:a16="http://schemas.microsoft.com/office/drawing/2014/main" id="{1CE720EE-1962-46D9-8F3B-77CE1323CA93}"/>
              </a:ext>
            </a:extLst>
          </p:cNvPr>
          <p:cNvSpPr>
            <a:spLocks noGrp="1"/>
          </p:cNvSpPr>
          <p:nvPr>
            <p:ph type="sldNum" sz="quarter" idx="12"/>
          </p:nvPr>
        </p:nvSpPr>
        <p:spPr/>
        <p:txBody>
          <a:bodyPr/>
          <a:lstStyle/>
          <a:p>
            <a:fld id="{B34092F8-88B9-48E5-9B8F-3F206E5F35A9}" type="slidenum">
              <a:rPr lang="en-GB" smtClean="0"/>
              <a:t>25</a:t>
            </a:fld>
            <a:endParaRPr lang="en-GB" dirty="0"/>
          </a:p>
        </p:txBody>
      </p:sp>
    </p:spTree>
    <p:extLst>
      <p:ext uri="{BB962C8B-B14F-4D97-AF65-F5344CB8AC3E}">
        <p14:creationId xmlns:p14="http://schemas.microsoft.com/office/powerpoint/2010/main" val="422905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ltLang="es-ES" dirty="0"/>
              <a:t>Documentary Collection</a:t>
            </a:r>
          </a:p>
        </p:txBody>
      </p:sp>
      <p:sp>
        <p:nvSpPr>
          <p:cNvPr id="13315" name="Rectangle 3"/>
          <p:cNvSpPr>
            <a:spLocks noGrp="1" noChangeArrowheads="1"/>
          </p:cNvSpPr>
          <p:nvPr>
            <p:ph type="body" idx="1"/>
          </p:nvPr>
        </p:nvSpPr>
        <p:spPr/>
        <p:txBody>
          <a:bodyPr/>
          <a:lstStyle/>
          <a:p>
            <a:r>
              <a:rPr lang="en-GB" altLang="es-ES" dirty="0"/>
              <a:t>Risks for seller: </a:t>
            </a:r>
          </a:p>
          <a:p>
            <a:pPr lvl="1"/>
            <a:r>
              <a:rPr lang="en-GB" altLang="es-ES" dirty="0"/>
              <a:t>Payment is not made until after the goods are shipped </a:t>
            </a:r>
          </a:p>
          <a:p>
            <a:pPr lvl="1"/>
            <a:r>
              <a:rPr lang="en-GB" altLang="es-ES" dirty="0"/>
              <a:t>Goods can be destroyed during the transit or storage</a:t>
            </a:r>
          </a:p>
          <a:p>
            <a:pPr lvl="1"/>
            <a:r>
              <a:rPr lang="en-GB" altLang="es-ES" dirty="0"/>
              <a:t>Bank does not guarantee the payment</a:t>
            </a:r>
          </a:p>
          <a:p>
            <a:r>
              <a:rPr lang="en-GB" altLang="es-ES" dirty="0"/>
              <a:t>Risks for buyer:</a:t>
            </a:r>
          </a:p>
          <a:p>
            <a:pPr lvl="1"/>
            <a:r>
              <a:rPr lang="en-GB" altLang="es-ES" dirty="0"/>
              <a:t>The shipped goods won’t have the ordered quality and quantity</a:t>
            </a:r>
          </a:p>
        </p:txBody>
      </p:sp>
      <p:sp>
        <p:nvSpPr>
          <p:cNvPr id="6" name="Slide Number Placeholder 5">
            <a:extLst>
              <a:ext uri="{FF2B5EF4-FFF2-40B4-BE49-F238E27FC236}">
                <a16:creationId xmlns:a16="http://schemas.microsoft.com/office/drawing/2014/main" id="{9F6577F9-458E-42CE-AEE9-8BA95AB15EEF}"/>
              </a:ext>
            </a:extLst>
          </p:cNvPr>
          <p:cNvSpPr>
            <a:spLocks noGrp="1"/>
          </p:cNvSpPr>
          <p:nvPr>
            <p:ph type="sldNum" sz="quarter" idx="12"/>
          </p:nvPr>
        </p:nvSpPr>
        <p:spPr/>
        <p:txBody>
          <a:bodyPr/>
          <a:lstStyle/>
          <a:p>
            <a:fld id="{B34092F8-88B9-48E5-9B8F-3F206E5F35A9}" type="slidenum">
              <a:rPr lang="en-GB" smtClean="0"/>
              <a:t>26</a:t>
            </a:fld>
            <a:endParaRPr lang="en-GB" dirty="0"/>
          </a:p>
        </p:txBody>
      </p:sp>
    </p:spTree>
    <p:extLst>
      <p:ext uri="{BB962C8B-B14F-4D97-AF65-F5344CB8AC3E}">
        <p14:creationId xmlns:p14="http://schemas.microsoft.com/office/powerpoint/2010/main" val="3500365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7424" y="2863968"/>
            <a:ext cx="2165231" cy="14751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a:solidFill>
                  <a:schemeClr val="tx1"/>
                </a:solidFill>
                <a:latin typeface="Calibri" panose="020F0502020204030204" pitchFamily="34" charset="0"/>
              </a:rPr>
              <a:t>Exporter’s</a:t>
            </a:r>
            <a:r>
              <a:rPr lang="fi-FI" dirty="0">
                <a:solidFill>
                  <a:schemeClr val="tx1"/>
                </a:solidFill>
                <a:latin typeface="Calibri" panose="020F0502020204030204" pitchFamily="34" charset="0"/>
              </a:rPr>
              <a:t> </a:t>
            </a:r>
            <a:r>
              <a:rPr lang="fi-FI" dirty="0" err="1">
                <a:solidFill>
                  <a:schemeClr val="tx1"/>
                </a:solidFill>
                <a:latin typeface="Calibri" panose="020F0502020204030204" pitchFamily="34" charset="0"/>
              </a:rPr>
              <a:t>bank</a:t>
            </a:r>
            <a:endParaRPr lang="fi-FI" dirty="0">
              <a:solidFill>
                <a:schemeClr val="tx1"/>
              </a:solidFill>
              <a:latin typeface="Calibri" panose="020F0502020204030204" pitchFamily="34" charset="0"/>
            </a:endParaRPr>
          </a:p>
        </p:txBody>
      </p:sp>
      <p:sp>
        <p:nvSpPr>
          <p:cNvPr id="3" name="Rectangle 2"/>
          <p:cNvSpPr/>
          <p:nvPr/>
        </p:nvSpPr>
        <p:spPr>
          <a:xfrm>
            <a:off x="1837424" y="171088"/>
            <a:ext cx="2165231" cy="14751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a:solidFill>
                  <a:schemeClr val="tx1"/>
                </a:solidFill>
                <a:latin typeface="Calibri" panose="020F0502020204030204" pitchFamily="34" charset="0"/>
              </a:rPr>
              <a:t>Exporter</a:t>
            </a:r>
            <a:endParaRPr lang="fi-FI" dirty="0">
              <a:solidFill>
                <a:schemeClr val="tx1"/>
              </a:solidFill>
              <a:latin typeface="Calibri" panose="020F0502020204030204" pitchFamily="34" charset="0"/>
            </a:endParaRPr>
          </a:p>
        </p:txBody>
      </p:sp>
      <p:sp>
        <p:nvSpPr>
          <p:cNvPr id="4" name="Rectangle 3"/>
          <p:cNvSpPr/>
          <p:nvPr/>
        </p:nvSpPr>
        <p:spPr>
          <a:xfrm>
            <a:off x="6694097" y="2863969"/>
            <a:ext cx="2165231" cy="14751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a:solidFill>
                  <a:schemeClr val="tx1"/>
                </a:solidFill>
                <a:latin typeface="Calibri" panose="020F0502020204030204" pitchFamily="34" charset="0"/>
              </a:rPr>
              <a:t>Importer’s</a:t>
            </a:r>
            <a:r>
              <a:rPr lang="fi-FI" dirty="0">
                <a:solidFill>
                  <a:schemeClr val="tx1"/>
                </a:solidFill>
                <a:latin typeface="Calibri" panose="020F0502020204030204" pitchFamily="34" charset="0"/>
              </a:rPr>
              <a:t> Bank</a:t>
            </a:r>
          </a:p>
        </p:txBody>
      </p:sp>
      <p:sp>
        <p:nvSpPr>
          <p:cNvPr id="5" name="Rectangle 4"/>
          <p:cNvSpPr/>
          <p:nvPr/>
        </p:nvSpPr>
        <p:spPr>
          <a:xfrm>
            <a:off x="6694096" y="152399"/>
            <a:ext cx="2165231" cy="14751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a:solidFill>
                  <a:schemeClr val="tx1"/>
                </a:solidFill>
                <a:latin typeface="Calibri" panose="020F0502020204030204" pitchFamily="34" charset="0"/>
              </a:rPr>
              <a:t>Importer</a:t>
            </a:r>
            <a:endParaRPr lang="fi-FI" dirty="0">
              <a:solidFill>
                <a:schemeClr val="tx1"/>
              </a:solidFill>
              <a:latin typeface="Calibri" panose="020F0502020204030204" pitchFamily="34" charset="0"/>
            </a:endParaRPr>
          </a:p>
        </p:txBody>
      </p:sp>
      <p:cxnSp>
        <p:nvCxnSpPr>
          <p:cNvPr id="7" name="Straight Arrow Connector 6"/>
          <p:cNvCxnSpPr/>
          <p:nvPr/>
        </p:nvCxnSpPr>
        <p:spPr>
          <a:xfrm flipV="1">
            <a:off x="4002655" y="629728"/>
            <a:ext cx="2691441" cy="8627"/>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flipV="1">
            <a:off x="4002654" y="3214777"/>
            <a:ext cx="2691441" cy="8627"/>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4002654" y="3869306"/>
            <a:ext cx="2691441" cy="8627"/>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5063707" y="232913"/>
            <a:ext cx="405440" cy="369332"/>
          </a:xfrm>
          <a:prstGeom prst="rect">
            <a:avLst/>
          </a:prstGeom>
          <a:noFill/>
        </p:spPr>
        <p:txBody>
          <a:bodyPr wrap="square" rtlCol="0">
            <a:spAutoFit/>
          </a:bodyPr>
          <a:lstStyle/>
          <a:p>
            <a:r>
              <a:rPr lang="fi-FI" dirty="0">
                <a:latin typeface="Calibri" panose="020F0502020204030204" pitchFamily="34" charset="0"/>
              </a:rPr>
              <a:t>1.</a:t>
            </a:r>
          </a:p>
        </p:txBody>
      </p:sp>
      <p:cxnSp>
        <p:nvCxnSpPr>
          <p:cNvPr id="13" name="Straight Arrow Connector 12"/>
          <p:cNvCxnSpPr/>
          <p:nvPr/>
        </p:nvCxnSpPr>
        <p:spPr>
          <a:xfrm flipV="1">
            <a:off x="2182483" y="1656272"/>
            <a:ext cx="0" cy="12076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V="1">
            <a:off x="3378680" y="1656271"/>
            <a:ext cx="0" cy="12076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flipV="1">
            <a:off x="7200181" y="1627516"/>
            <a:ext cx="0" cy="12076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2734574" y="1656271"/>
            <a:ext cx="0" cy="12076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8192220" y="1656271"/>
            <a:ext cx="0" cy="12076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1837424" y="2216989"/>
            <a:ext cx="359394" cy="369332"/>
          </a:xfrm>
          <a:prstGeom prst="rect">
            <a:avLst/>
          </a:prstGeom>
          <a:noFill/>
        </p:spPr>
        <p:txBody>
          <a:bodyPr wrap="none" rtlCol="0">
            <a:spAutoFit/>
          </a:bodyPr>
          <a:lstStyle/>
          <a:p>
            <a:r>
              <a:rPr lang="fi-FI" dirty="0">
                <a:latin typeface="Calibri" panose="020F0502020204030204" pitchFamily="34" charset="0"/>
              </a:rPr>
              <a:t>2.</a:t>
            </a:r>
          </a:p>
        </p:txBody>
      </p:sp>
      <p:sp>
        <p:nvSpPr>
          <p:cNvPr id="21" name="TextBox 20"/>
          <p:cNvSpPr txBox="1"/>
          <p:nvPr/>
        </p:nvSpPr>
        <p:spPr>
          <a:xfrm>
            <a:off x="2458528" y="2216989"/>
            <a:ext cx="506043" cy="369332"/>
          </a:xfrm>
          <a:prstGeom prst="rect">
            <a:avLst/>
          </a:prstGeom>
          <a:noFill/>
        </p:spPr>
        <p:txBody>
          <a:bodyPr wrap="square" rtlCol="0">
            <a:spAutoFit/>
          </a:bodyPr>
          <a:lstStyle/>
          <a:p>
            <a:r>
              <a:rPr lang="fi-FI" dirty="0">
                <a:latin typeface="Calibri" panose="020F0502020204030204" pitchFamily="34" charset="0"/>
              </a:rPr>
              <a:t>4.</a:t>
            </a:r>
          </a:p>
        </p:txBody>
      </p:sp>
      <p:sp>
        <p:nvSpPr>
          <p:cNvPr id="22" name="TextBox 21"/>
          <p:cNvSpPr txBox="1"/>
          <p:nvPr/>
        </p:nvSpPr>
        <p:spPr>
          <a:xfrm>
            <a:off x="3450566" y="2216989"/>
            <a:ext cx="359394" cy="369332"/>
          </a:xfrm>
          <a:prstGeom prst="rect">
            <a:avLst/>
          </a:prstGeom>
          <a:noFill/>
        </p:spPr>
        <p:txBody>
          <a:bodyPr wrap="none" rtlCol="0">
            <a:spAutoFit/>
          </a:bodyPr>
          <a:lstStyle/>
          <a:p>
            <a:r>
              <a:rPr lang="fi-FI" dirty="0">
                <a:latin typeface="Calibri" panose="020F0502020204030204" pitchFamily="34" charset="0"/>
              </a:rPr>
              <a:t>9.</a:t>
            </a:r>
          </a:p>
        </p:txBody>
      </p:sp>
      <p:sp>
        <p:nvSpPr>
          <p:cNvPr id="23" name="TextBox 22"/>
          <p:cNvSpPr txBox="1"/>
          <p:nvPr/>
        </p:nvSpPr>
        <p:spPr>
          <a:xfrm>
            <a:off x="5063707" y="871268"/>
            <a:ext cx="465825" cy="369332"/>
          </a:xfrm>
          <a:prstGeom prst="rect">
            <a:avLst/>
          </a:prstGeom>
          <a:noFill/>
        </p:spPr>
        <p:txBody>
          <a:bodyPr wrap="square" rtlCol="0">
            <a:spAutoFit/>
          </a:bodyPr>
          <a:lstStyle/>
          <a:p>
            <a:r>
              <a:rPr lang="fi-FI" dirty="0">
                <a:latin typeface="Calibri" panose="020F0502020204030204" pitchFamily="34" charset="0"/>
              </a:rPr>
              <a:t>3.</a:t>
            </a:r>
          </a:p>
        </p:txBody>
      </p:sp>
      <p:sp>
        <p:nvSpPr>
          <p:cNvPr id="24" name="TextBox 23"/>
          <p:cNvSpPr txBox="1"/>
          <p:nvPr/>
        </p:nvSpPr>
        <p:spPr>
          <a:xfrm>
            <a:off x="6924140" y="2216989"/>
            <a:ext cx="414024" cy="369332"/>
          </a:xfrm>
          <a:prstGeom prst="rect">
            <a:avLst/>
          </a:prstGeom>
          <a:noFill/>
        </p:spPr>
        <p:txBody>
          <a:bodyPr wrap="square" rtlCol="0">
            <a:spAutoFit/>
          </a:bodyPr>
          <a:lstStyle/>
          <a:p>
            <a:r>
              <a:rPr lang="fi-FI" dirty="0">
                <a:latin typeface="Calibri" panose="020F0502020204030204" pitchFamily="34" charset="0"/>
              </a:rPr>
              <a:t>7.</a:t>
            </a:r>
          </a:p>
        </p:txBody>
      </p:sp>
      <p:sp>
        <p:nvSpPr>
          <p:cNvPr id="25" name="TextBox 24"/>
          <p:cNvSpPr txBox="1"/>
          <p:nvPr/>
        </p:nvSpPr>
        <p:spPr>
          <a:xfrm>
            <a:off x="8341743" y="2277374"/>
            <a:ext cx="359394" cy="369332"/>
          </a:xfrm>
          <a:prstGeom prst="rect">
            <a:avLst/>
          </a:prstGeom>
          <a:noFill/>
        </p:spPr>
        <p:txBody>
          <a:bodyPr wrap="none" rtlCol="0">
            <a:spAutoFit/>
          </a:bodyPr>
          <a:lstStyle/>
          <a:p>
            <a:r>
              <a:rPr lang="fi-FI" dirty="0">
                <a:latin typeface="Calibri" panose="020F0502020204030204" pitchFamily="34" charset="0"/>
              </a:rPr>
              <a:t>6.</a:t>
            </a:r>
          </a:p>
        </p:txBody>
      </p:sp>
      <p:sp>
        <p:nvSpPr>
          <p:cNvPr id="26" name="TextBox 25"/>
          <p:cNvSpPr txBox="1"/>
          <p:nvPr/>
        </p:nvSpPr>
        <p:spPr>
          <a:xfrm>
            <a:off x="5270740" y="2863968"/>
            <a:ext cx="393899" cy="369332"/>
          </a:xfrm>
          <a:prstGeom prst="rect">
            <a:avLst/>
          </a:prstGeom>
          <a:noFill/>
        </p:spPr>
        <p:txBody>
          <a:bodyPr wrap="square" rtlCol="0">
            <a:spAutoFit/>
          </a:bodyPr>
          <a:lstStyle/>
          <a:p>
            <a:r>
              <a:rPr lang="fi-FI" dirty="0">
                <a:latin typeface="Calibri" panose="020F0502020204030204" pitchFamily="34" charset="0"/>
              </a:rPr>
              <a:t>8.</a:t>
            </a:r>
          </a:p>
        </p:txBody>
      </p:sp>
      <p:sp>
        <p:nvSpPr>
          <p:cNvPr id="27" name="TextBox 26"/>
          <p:cNvSpPr txBox="1"/>
          <p:nvPr/>
        </p:nvSpPr>
        <p:spPr>
          <a:xfrm>
            <a:off x="5270740" y="3584108"/>
            <a:ext cx="514671" cy="369332"/>
          </a:xfrm>
          <a:prstGeom prst="rect">
            <a:avLst/>
          </a:prstGeom>
          <a:noFill/>
        </p:spPr>
        <p:txBody>
          <a:bodyPr wrap="square" rtlCol="0">
            <a:spAutoFit/>
          </a:bodyPr>
          <a:lstStyle/>
          <a:p>
            <a:r>
              <a:rPr lang="fi-FI" dirty="0">
                <a:latin typeface="Calibri" panose="020F0502020204030204" pitchFamily="34" charset="0"/>
              </a:rPr>
              <a:t>5.</a:t>
            </a:r>
          </a:p>
        </p:txBody>
      </p:sp>
      <p:sp>
        <p:nvSpPr>
          <p:cNvPr id="28" name="TextBox 27"/>
          <p:cNvSpPr txBox="1"/>
          <p:nvPr/>
        </p:nvSpPr>
        <p:spPr>
          <a:xfrm>
            <a:off x="862643" y="4632385"/>
            <a:ext cx="10256806" cy="1754326"/>
          </a:xfrm>
          <a:prstGeom prst="rect">
            <a:avLst/>
          </a:prstGeom>
          <a:noFill/>
        </p:spPr>
        <p:txBody>
          <a:bodyPr wrap="square" rtlCol="0">
            <a:spAutoFit/>
          </a:bodyPr>
          <a:lstStyle/>
          <a:p>
            <a:r>
              <a:rPr lang="en-GB" dirty="0">
                <a:latin typeface="Calibri" panose="020F0502020204030204" pitchFamily="34" charset="0"/>
              </a:rPr>
              <a:t>1. Exporter/importer contract to			6. Importer delivers payment to its bank</a:t>
            </a:r>
            <a:br>
              <a:rPr lang="en-GB" dirty="0">
                <a:latin typeface="Calibri" panose="020F0502020204030204" pitchFamily="34" charset="0"/>
              </a:rPr>
            </a:br>
            <a:r>
              <a:rPr lang="en-GB" dirty="0">
                <a:latin typeface="Calibri" panose="020F0502020204030204" pitchFamily="34" charset="0"/>
              </a:rPr>
              <a:t>    sell/buy goods					7. Importer’s bank gives bill of lading go importer</a:t>
            </a:r>
            <a:br>
              <a:rPr lang="en-GB" dirty="0">
                <a:latin typeface="Calibri" panose="020F0502020204030204" pitchFamily="34" charset="0"/>
              </a:rPr>
            </a:br>
            <a:r>
              <a:rPr lang="en-GB" dirty="0">
                <a:latin typeface="Calibri" panose="020F0502020204030204" pitchFamily="34" charset="0"/>
              </a:rPr>
              <a:t>2. Exporter’s bank gives draft to exporter		8. Importer’s bank pays exporter’s bank</a:t>
            </a:r>
            <a:br>
              <a:rPr lang="en-GB" dirty="0">
                <a:latin typeface="Calibri" panose="020F0502020204030204" pitchFamily="34" charset="0"/>
              </a:rPr>
            </a:br>
            <a:r>
              <a:rPr lang="en-GB" dirty="0">
                <a:latin typeface="Calibri" panose="020F0502020204030204" pitchFamily="34" charset="0"/>
              </a:rPr>
              <a:t>3. Exporter ships goods to importer			9. Exporter’s bank pays exporter for goods</a:t>
            </a:r>
            <a:br>
              <a:rPr lang="en-GB" dirty="0">
                <a:latin typeface="Calibri" panose="020F0502020204030204" pitchFamily="34" charset="0"/>
              </a:rPr>
            </a:br>
            <a:r>
              <a:rPr lang="en-GB" dirty="0">
                <a:latin typeface="Calibri" panose="020F0502020204030204" pitchFamily="34" charset="0"/>
              </a:rPr>
              <a:t>4. Exporter delivers documents to its bank</a:t>
            </a:r>
            <a:br>
              <a:rPr lang="en-GB" dirty="0">
                <a:latin typeface="Calibri" panose="020F0502020204030204" pitchFamily="34" charset="0"/>
              </a:rPr>
            </a:br>
            <a:r>
              <a:rPr lang="en-GB" dirty="0">
                <a:latin typeface="Calibri" panose="020F0502020204030204" pitchFamily="34" charset="0"/>
              </a:rPr>
              <a:t>5. Exporter’s bank sends documents to Importer’s bank</a:t>
            </a:r>
          </a:p>
        </p:txBody>
      </p:sp>
      <p:sp>
        <p:nvSpPr>
          <p:cNvPr id="29" name="TextBox 28"/>
          <p:cNvSpPr txBox="1"/>
          <p:nvPr/>
        </p:nvSpPr>
        <p:spPr>
          <a:xfrm>
            <a:off x="4462694" y="1836541"/>
            <a:ext cx="1831550" cy="923330"/>
          </a:xfrm>
          <a:prstGeom prst="rect">
            <a:avLst/>
          </a:prstGeom>
          <a:noFill/>
        </p:spPr>
        <p:txBody>
          <a:bodyPr wrap="square" rtlCol="0">
            <a:spAutoFit/>
          </a:bodyPr>
          <a:lstStyle/>
          <a:p>
            <a:r>
              <a:rPr lang="fi-FI" b="1" dirty="0">
                <a:solidFill>
                  <a:srgbClr val="C00000"/>
                </a:solidFill>
                <a:latin typeface="Adobe Fan Heiti Std B" panose="020B0700000000000000" pitchFamily="34" charset="-128"/>
                <a:ea typeface="Adobe Fan Heiti Std B" panose="020B0700000000000000" pitchFamily="34" charset="-128"/>
              </a:rPr>
              <a:t>Cash </a:t>
            </a:r>
            <a:r>
              <a:rPr lang="fi-FI" b="1" dirty="0" err="1">
                <a:solidFill>
                  <a:srgbClr val="C00000"/>
                </a:solidFill>
                <a:latin typeface="Adobe Fan Heiti Std B" panose="020B0700000000000000" pitchFamily="34" charset="-128"/>
                <a:ea typeface="Adobe Fan Heiti Std B" panose="020B0700000000000000" pitchFamily="34" charset="-128"/>
              </a:rPr>
              <a:t>Against</a:t>
            </a:r>
            <a:r>
              <a:rPr lang="fi-FI" b="1" dirty="0">
                <a:solidFill>
                  <a:srgbClr val="C00000"/>
                </a:solidFill>
                <a:latin typeface="Adobe Fan Heiti Std B" panose="020B0700000000000000" pitchFamily="34" charset="-128"/>
                <a:ea typeface="Adobe Fan Heiti Std B" panose="020B0700000000000000" pitchFamily="34" charset="-128"/>
              </a:rPr>
              <a:t> </a:t>
            </a:r>
          </a:p>
          <a:p>
            <a:r>
              <a:rPr lang="fi-FI" b="1" dirty="0" err="1">
                <a:solidFill>
                  <a:srgbClr val="C00000"/>
                </a:solidFill>
                <a:latin typeface="Adobe Fan Heiti Std B" panose="020B0700000000000000" pitchFamily="34" charset="-128"/>
                <a:ea typeface="Adobe Fan Heiti Std B" panose="020B0700000000000000" pitchFamily="34" charset="-128"/>
              </a:rPr>
              <a:t>Documents</a:t>
            </a:r>
            <a:endParaRPr lang="fi-FI" b="1" dirty="0">
              <a:solidFill>
                <a:srgbClr val="C00000"/>
              </a:solidFill>
              <a:latin typeface="Adobe Fan Heiti Std B" panose="020B0700000000000000" pitchFamily="34" charset="-128"/>
              <a:ea typeface="Adobe Fan Heiti Std B" panose="020B0700000000000000" pitchFamily="34" charset="-128"/>
            </a:endParaRPr>
          </a:p>
          <a:p>
            <a:r>
              <a:rPr lang="fi-FI" b="1" dirty="0" err="1">
                <a:solidFill>
                  <a:srgbClr val="C00000"/>
                </a:solidFill>
                <a:latin typeface="Adobe Fan Heiti Std B" panose="020B0700000000000000" pitchFamily="34" charset="-128"/>
                <a:ea typeface="Adobe Fan Heiti Std B" panose="020B0700000000000000" pitchFamily="34" charset="-128"/>
              </a:rPr>
              <a:t>Process</a:t>
            </a:r>
            <a:endParaRPr lang="fi-FI" b="1" dirty="0">
              <a:solidFill>
                <a:srgbClr val="C00000"/>
              </a:solidFill>
              <a:latin typeface="Adobe Fan Heiti Std B" panose="020B0700000000000000" pitchFamily="34" charset="-128"/>
              <a:ea typeface="Adobe Fan Heiti Std B" panose="020B0700000000000000" pitchFamily="34" charset="-128"/>
            </a:endParaRPr>
          </a:p>
        </p:txBody>
      </p:sp>
      <p:cxnSp>
        <p:nvCxnSpPr>
          <p:cNvPr id="31" name="Straight Arrow Connector 30"/>
          <p:cNvCxnSpPr/>
          <p:nvPr/>
        </p:nvCxnSpPr>
        <p:spPr>
          <a:xfrm>
            <a:off x="4002654" y="1240600"/>
            <a:ext cx="269144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46113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41AA88-9D27-485B-A60A-D7FD31AF3A0D}"/>
              </a:ext>
            </a:extLst>
          </p:cNvPr>
          <p:cNvSpPr>
            <a:spLocks noGrp="1"/>
          </p:cNvSpPr>
          <p:nvPr>
            <p:ph type="title"/>
          </p:nvPr>
        </p:nvSpPr>
        <p:spPr/>
        <p:txBody>
          <a:bodyPr/>
          <a:lstStyle/>
          <a:p>
            <a:r>
              <a:rPr lang="en-GB" altLang="es-ES" dirty="0"/>
              <a:t>Documentary Collection</a:t>
            </a:r>
            <a:endParaRPr lang="en-GB" dirty="0"/>
          </a:p>
        </p:txBody>
      </p:sp>
      <p:sp>
        <p:nvSpPr>
          <p:cNvPr id="4" name="Slide Number Placeholder 3">
            <a:extLst>
              <a:ext uri="{FF2B5EF4-FFF2-40B4-BE49-F238E27FC236}">
                <a16:creationId xmlns:a16="http://schemas.microsoft.com/office/drawing/2014/main" id="{CE352BF7-F8D9-435A-AF5E-7FC9ECBDCC9D}"/>
              </a:ext>
            </a:extLst>
          </p:cNvPr>
          <p:cNvSpPr>
            <a:spLocks noGrp="1"/>
          </p:cNvSpPr>
          <p:nvPr>
            <p:ph type="sldNum" sz="quarter" idx="12"/>
          </p:nvPr>
        </p:nvSpPr>
        <p:spPr/>
        <p:txBody>
          <a:bodyPr/>
          <a:lstStyle/>
          <a:p>
            <a:fld id="{B34092F8-88B9-48E5-9B8F-3F206E5F35A9}" type="slidenum">
              <a:rPr lang="en-GB" smtClean="0"/>
              <a:t>28</a:t>
            </a:fld>
            <a:endParaRPr lang="en-GB" dirty="0"/>
          </a:p>
        </p:txBody>
      </p:sp>
      <p:grpSp>
        <p:nvGrpSpPr>
          <p:cNvPr id="5" name="Gruppieren 4">
            <a:extLst>
              <a:ext uri="{FF2B5EF4-FFF2-40B4-BE49-F238E27FC236}">
                <a16:creationId xmlns:a16="http://schemas.microsoft.com/office/drawing/2014/main" id="{76FB40F8-DB93-42BB-9A1E-8413122CF5C2}"/>
              </a:ext>
            </a:extLst>
          </p:cNvPr>
          <p:cNvGrpSpPr/>
          <p:nvPr/>
        </p:nvGrpSpPr>
        <p:grpSpPr>
          <a:xfrm>
            <a:off x="1428750" y="1852084"/>
            <a:ext cx="8610600" cy="4233332"/>
            <a:chOff x="3656855" y="719666"/>
            <a:chExt cx="5016265" cy="5418666"/>
          </a:xfrm>
        </p:grpSpPr>
        <p:sp>
          <p:nvSpPr>
            <p:cNvPr id="6" name="Freihandform: Form 5">
              <a:extLst>
                <a:ext uri="{FF2B5EF4-FFF2-40B4-BE49-F238E27FC236}">
                  <a16:creationId xmlns:a16="http://schemas.microsoft.com/office/drawing/2014/main" id="{C6F99372-76FB-4967-A3D9-1F0F9A0F9665}"/>
                </a:ext>
              </a:extLst>
            </p:cNvPr>
            <p:cNvSpPr/>
            <p:nvPr/>
          </p:nvSpPr>
          <p:spPr>
            <a:xfrm>
              <a:off x="3711786" y="719666"/>
              <a:ext cx="1950720" cy="1083733"/>
            </a:xfrm>
            <a:custGeom>
              <a:avLst/>
              <a:gdLst>
                <a:gd name="connsiteX0" fmla="*/ 0 w 1950720"/>
                <a:gd name="connsiteY0" fmla="*/ 108373 h 1083733"/>
                <a:gd name="connsiteX1" fmla="*/ 108373 w 1950720"/>
                <a:gd name="connsiteY1" fmla="*/ 0 h 1083733"/>
                <a:gd name="connsiteX2" fmla="*/ 1842347 w 1950720"/>
                <a:gd name="connsiteY2" fmla="*/ 0 h 1083733"/>
                <a:gd name="connsiteX3" fmla="*/ 1950720 w 1950720"/>
                <a:gd name="connsiteY3" fmla="*/ 108373 h 1083733"/>
                <a:gd name="connsiteX4" fmla="*/ 1950720 w 1950720"/>
                <a:gd name="connsiteY4" fmla="*/ 975360 h 1083733"/>
                <a:gd name="connsiteX5" fmla="*/ 1842347 w 1950720"/>
                <a:gd name="connsiteY5" fmla="*/ 1083733 h 1083733"/>
                <a:gd name="connsiteX6" fmla="*/ 108373 w 1950720"/>
                <a:gd name="connsiteY6" fmla="*/ 1083733 h 1083733"/>
                <a:gd name="connsiteX7" fmla="*/ 0 w 1950720"/>
                <a:gd name="connsiteY7" fmla="*/ 975360 h 1083733"/>
                <a:gd name="connsiteX8" fmla="*/ 0 w 1950720"/>
                <a:gd name="connsiteY8" fmla="*/ 108373 h 108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0720" h="1083733">
                  <a:moveTo>
                    <a:pt x="0" y="108373"/>
                  </a:moveTo>
                  <a:cubicBezTo>
                    <a:pt x="0" y="48520"/>
                    <a:pt x="48520" y="0"/>
                    <a:pt x="108373" y="0"/>
                  </a:cubicBezTo>
                  <a:lnTo>
                    <a:pt x="1842347" y="0"/>
                  </a:lnTo>
                  <a:cubicBezTo>
                    <a:pt x="1902200" y="0"/>
                    <a:pt x="1950720" y="48520"/>
                    <a:pt x="1950720" y="108373"/>
                  </a:cubicBezTo>
                  <a:lnTo>
                    <a:pt x="1950720" y="975360"/>
                  </a:lnTo>
                  <a:cubicBezTo>
                    <a:pt x="1950720" y="1035213"/>
                    <a:pt x="1902200" y="1083733"/>
                    <a:pt x="1842347" y="1083733"/>
                  </a:cubicBezTo>
                  <a:lnTo>
                    <a:pt x="108373" y="1083733"/>
                  </a:lnTo>
                  <a:cubicBezTo>
                    <a:pt x="48520" y="1083733"/>
                    <a:pt x="0" y="1035213"/>
                    <a:pt x="0" y="975360"/>
                  </a:cubicBezTo>
                  <a:lnTo>
                    <a:pt x="0" y="108373"/>
                  </a:lnTo>
                  <a:close/>
                </a:path>
              </a:pathLst>
            </a:cu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3181" tIns="123181" rIns="123181" bIns="123181" numCol="1" spcCol="1270" anchor="ctr" anchorCtr="0">
              <a:noAutofit/>
            </a:bodyPr>
            <a:lstStyle/>
            <a:p>
              <a:pPr marL="0" lvl="0" indent="0" algn="ctr" defTabSz="1066800">
                <a:lnSpc>
                  <a:spcPct val="90000"/>
                </a:lnSpc>
                <a:spcBef>
                  <a:spcPct val="0"/>
                </a:spcBef>
                <a:spcAft>
                  <a:spcPct val="35000"/>
                </a:spcAft>
                <a:buNone/>
              </a:pPr>
              <a:r>
                <a:rPr lang="en-GB" altLang="es-ES" sz="2400" kern="1200" dirty="0"/>
                <a:t>Questions for the Buyer: </a:t>
              </a:r>
              <a:endParaRPr lang="de-DE" sz="2400" kern="1200" dirty="0"/>
            </a:p>
          </p:txBody>
        </p:sp>
        <p:sp>
          <p:nvSpPr>
            <p:cNvPr id="7" name="Freihandform: Form 6">
              <a:extLst>
                <a:ext uri="{FF2B5EF4-FFF2-40B4-BE49-F238E27FC236}">
                  <a16:creationId xmlns:a16="http://schemas.microsoft.com/office/drawing/2014/main" id="{165C51B5-2EAC-4051-A6B6-A6071AEEC9DD}"/>
                </a:ext>
              </a:extLst>
            </p:cNvPr>
            <p:cNvSpPr/>
            <p:nvPr/>
          </p:nvSpPr>
          <p:spPr>
            <a:xfrm>
              <a:off x="6529493" y="719666"/>
              <a:ext cx="1950720" cy="1083733"/>
            </a:xfrm>
            <a:custGeom>
              <a:avLst/>
              <a:gdLst>
                <a:gd name="connsiteX0" fmla="*/ 0 w 1950720"/>
                <a:gd name="connsiteY0" fmla="*/ 108373 h 1083733"/>
                <a:gd name="connsiteX1" fmla="*/ 108373 w 1950720"/>
                <a:gd name="connsiteY1" fmla="*/ 0 h 1083733"/>
                <a:gd name="connsiteX2" fmla="*/ 1842347 w 1950720"/>
                <a:gd name="connsiteY2" fmla="*/ 0 h 1083733"/>
                <a:gd name="connsiteX3" fmla="*/ 1950720 w 1950720"/>
                <a:gd name="connsiteY3" fmla="*/ 108373 h 1083733"/>
                <a:gd name="connsiteX4" fmla="*/ 1950720 w 1950720"/>
                <a:gd name="connsiteY4" fmla="*/ 975360 h 1083733"/>
                <a:gd name="connsiteX5" fmla="*/ 1842347 w 1950720"/>
                <a:gd name="connsiteY5" fmla="*/ 1083733 h 1083733"/>
                <a:gd name="connsiteX6" fmla="*/ 108373 w 1950720"/>
                <a:gd name="connsiteY6" fmla="*/ 1083733 h 1083733"/>
                <a:gd name="connsiteX7" fmla="*/ 0 w 1950720"/>
                <a:gd name="connsiteY7" fmla="*/ 975360 h 1083733"/>
                <a:gd name="connsiteX8" fmla="*/ 0 w 1950720"/>
                <a:gd name="connsiteY8" fmla="*/ 108373 h 108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0720" h="1083733">
                  <a:moveTo>
                    <a:pt x="0" y="108373"/>
                  </a:moveTo>
                  <a:cubicBezTo>
                    <a:pt x="0" y="48520"/>
                    <a:pt x="48520" y="0"/>
                    <a:pt x="108373" y="0"/>
                  </a:cubicBezTo>
                  <a:lnTo>
                    <a:pt x="1842347" y="0"/>
                  </a:lnTo>
                  <a:cubicBezTo>
                    <a:pt x="1902200" y="0"/>
                    <a:pt x="1950720" y="48520"/>
                    <a:pt x="1950720" y="108373"/>
                  </a:cubicBezTo>
                  <a:lnTo>
                    <a:pt x="1950720" y="975360"/>
                  </a:lnTo>
                  <a:cubicBezTo>
                    <a:pt x="1950720" y="1035213"/>
                    <a:pt x="1902200" y="1083733"/>
                    <a:pt x="1842347" y="1083733"/>
                  </a:cubicBezTo>
                  <a:lnTo>
                    <a:pt x="108373" y="1083733"/>
                  </a:lnTo>
                  <a:cubicBezTo>
                    <a:pt x="48520" y="1083733"/>
                    <a:pt x="0" y="1035213"/>
                    <a:pt x="0" y="975360"/>
                  </a:cubicBezTo>
                  <a:lnTo>
                    <a:pt x="0" y="108373"/>
                  </a:lnTo>
                  <a:close/>
                </a:path>
              </a:pathLst>
            </a:cu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3181" tIns="123181" rIns="123181" bIns="123181" numCol="1" spcCol="1270" anchor="ctr" anchorCtr="0">
              <a:noAutofit/>
            </a:bodyPr>
            <a:lstStyle/>
            <a:p>
              <a:pPr marL="0" lvl="0" indent="0" algn="ctr" defTabSz="1066800">
                <a:lnSpc>
                  <a:spcPct val="90000"/>
                </a:lnSpc>
                <a:spcBef>
                  <a:spcPct val="0"/>
                </a:spcBef>
                <a:spcAft>
                  <a:spcPct val="35000"/>
                </a:spcAft>
                <a:buNone/>
              </a:pPr>
              <a:r>
                <a:rPr lang="en-GB" altLang="es-ES" sz="2400" kern="1200" dirty="0"/>
                <a:t>Questions for the Seller: </a:t>
              </a:r>
            </a:p>
          </p:txBody>
        </p:sp>
        <p:sp>
          <p:nvSpPr>
            <p:cNvPr id="8" name="Gleichschenkliges Dreieck 7">
              <a:extLst>
                <a:ext uri="{FF2B5EF4-FFF2-40B4-BE49-F238E27FC236}">
                  <a16:creationId xmlns:a16="http://schemas.microsoft.com/office/drawing/2014/main" id="{A1C8B34E-D51C-4F87-884F-3F858FDBD44A}"/>
                </a:ext>
              </a:extLst>
            </p:cNvPr>
            <p:cNvSpPr/>
            <p:nvPr/>
          </p:nvSpPr>
          <p:spPr>
            <a:xfrm>
              <a:off x="5689599" y="5325532"/>
              <a:ext cx="812800" cy="812800"/>
            </a:xfrm>
            <a:prstGeom prst="triangle">
              <a:avLst/>
            </a:pr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9" name="Rechteck 8">
              <a:extLst>
                <a:ext uri="{FF2B5EF4-FFF2-40B4-BE49-F238E27FC236}">
                  <a16:creationId xmlns:a16="http://schemas.microsoft.com/office/drawing/2014/main" id="{A5082E29-2649-4C87-BCBA-B8CE5D76897D}"/>
                </a:ext>
              </a:extLst>
            </p:cNvPr>
            <p:cNvSpPr/>
            <p:nvPr/>
          </p:nvSpPr>
          <p:spPr>
            <a:xfrm rot="240000">
              <a:off x="3656855" y="4977239"/>
              <a:ext cx="4878289" cy="341123"/>
            </a:xfrm>
            <a:prstGeom prst="rect">
              <a:avLst/>
            </a:pr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10" name="Freihandform: Form 9">
              <a:extLst>
                <a:ext uri="{FF2B5EF4-FFF2-40B4-BE49-F238E27FC236}">
                  <a16:creationId xmlns:a16="http://schemas.microsoft.com/office/drawing/2014/main" id="{B3C65070-BBD6-4924-B12E-F3522A0D94A3}"/>
                </a:ext>
              </a:extLst>
            </p:cNvPr>
            <p:cNvSpPr/>
            <p:nvPr/>
          </p:nvSpPr>
          <p:spPr>
            <a:xfrm rot="240000">
              <a:off x="6585844" y="4124347"/>
              <a:ext cx="1946391" cy="906819"/>
            </a:xfrm>
            <a:custGeom>
              <a:avLst/>
              <a:gdLst>
                <a:gd name="connsiteX0" fmla="*/ 0 w 1946391"/>
                <a:gd name="connsiteY0" fmla="*/ 151140 h 906819"/>
                <a:gd name="connsiteX1" fmla="*/ 151140 w 1946391"/>
                <a:gd name="connsiteY1" fmla="*/ 0 h 906819"/>
                <a:gd name="connsiteX2" fmla="*/ 1795251 w 1946391"/>
                <a:gd name="connsiteY2" fmla="*/ 0 h 906819"/>
                <a:gd name="connsiteX3" fmla="*/ 1946391 w 1946391"/>
                <a:gd name="connsiteY3" fmla="*/ 151140 h 906819"/>
                <a:gd name="connsiteX4" fmla="*/ 1946391 w 1946391"/>
                <a:gd name="connsiteY4" fmla="*/ 755679 h 906819"/>
                <a:gd name="connsiteX5" fmla="*/ 1795251 w 1946391"/>
                <a:gd name="connsiteY5" fmla="*/ 906819 h 906819"/>
                <a:gd name="connsiteX6" fmla="*/ 151140 w 1946391"/>
                <a:gd name="connsiteY6" fmla="*/ 906819 h 906819"/>
                <a:gd name="connsiteX7" fmla="*/ 0 w 1946391"/>
                <a:gd name="connsiteY7" fmla="*/ 755679 h 906819"/>
                <a:gd name="connsiteX8" fmla="*/ 0 w 1946391"/>
                <a:gd name="connsiteY8" fmla="*/ 151140 h 906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391" h="906819">
                  <a:moveTo>
                    <a:pt x="0" y="151140"/>
                  </a:moveTo>
                  <a:cubicBezTo>
                    <a:pt x="0" y="67668"/>
                    <a:pt x="67668" y="0"/>
                    <a:pt x="151140" y="0"/>
                  </a:cubicBezTo>
                  <a:lnTo>
                    <a:pt x="1795251" y="0"/>
                  </a:lnTo>
                  <a:cubicBezTo>
                    <a:pt x="1878723" y="0"/>
                    <a:pt x="1946391" y="67668"/>
                    <a:pt x="1946391" y="151140"/>
                  </a:cubicBezTo>
                  <a:lnTo>
                    <a:pt x="1946391" y="755679"/>
                  </a:lnTo>
                  <a:cubicBezTo>
                    <a:pt x="1946391" y="839151"/>
                    <a:pt x="1878723" y="906819"/>
                    <a:pt x="1795251" y="906819"/>
                  </a:cubicBezTo>
                  <a:lnTo>
                    <a:pt x="151140" y="906819"/>
                  </a:lnTo>
                  <a:cubicBezTo>
                    <a:pt x="67668" y="906819"/>
                    <a:pt x="0" y="839151"/>
                    <a:pt x="0" y="755679"/>
                  </a:cubicBezTo>
                  <a:lnTo>
                    <a:pt x="0" y="15114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6177" tIns="86176" rIns="86176" bIns="86177" numCol="1" spcCol="1270" anchor="ctr" anchorCtr="0">
              <a:noAutofit/>
            </a:bodyPr>
            <a:lstStyle/>
            <a:p>
              <a:pPr marL="0" lvl="0" indent="0" algn="ctr" defTabSz="488950">
                <a:lnSpc>
                  <a:spcPct val="90000"/>
                </a:lnSpc>
                <a:spcBef>
                  <a:spcPct val="0"/>
                </a:spcBef>
                <a:spcAft>
                  <a:spcPct val="35000"/>
                </a:spcAft>
                <a:buNone/>
              </a:pPr>
              <a:r>
                <a:rPr lang="en-GB" altLang="es-ES" sz="1600" kern="1200"/>
                <a:t>Do I know the buyer well enough to trust that he/she will pay for the documents?</a:t>
              </a:r>
              <a:endParaRPr lang="en-GB" altLang="es-ES" sz="1600" kern="1200" dirty="0"/>
            </a:p>
          </p:txBody>
        </p:sp>
        <p:sp>
          <p:nvSpPr>
            <p:cNvPr id="11" name="Freihandform: Form 10">
              <a:extLst>
                <a:ext uri="{FF2B5EF4-FFF2-40B4-BE49-F238E27FC236}">
                  <a16:creationId xmlns:a16="http://schemas.microsoft.com/office/drawing/2014/main" id="{CECF9AB3-1760-40E9-A728-C55DF8404508}"/>
                </a:ext>
              </a:extLst>
            </p:cNvPr>
            <p:cNvSpPr/>
            <p:nvPr/>
          </p:nvSpPr>
          <p:spPr>
            <a:xfrm rot="240000">
              <a:off x="6656286" y="3148987"/>
              <a:ext cx="1946391" cy="906819"/>
            </a:xfrm>
            <a:custGeom>
              <a:avLst/>
              <a:gdLst>
                <a:gd name="connsiteX0" fmla="*/ 0 w 1946391"/>
                <a:gd name="connsiteY0" fmla="*/ 151140 h 906819"/>
                <a:gd name="connsiteX1" fmla="*/ 151140 w 1946391"/>
                <a:gd name="connsiteY1" fmla="*/ 0 h 906819"/>
                <a:gd name="connsiteX2" fmla="*/ 1795251 w 1946391"/>
                <a:gd name="connsiteY2" fmla="*/ 0 h 906819"/>
                <a:gd name="connsiteX3" fmla="*/ 1946391 w 1946391"/>
                <a:gd name="connsiteY3" fmla="*/ 151140 h 906819"/>
                <a:gd name="connsiteX4" fmla="*/ 1946391 w 1946391"/>
                <a:gd name="connsiteY4" fmla="*/ 755679 h 906819"/>
                <a:gd name="connsiteX5" fmla="*/ 1795251 w 1946391"/>
                <a:gd name="connsiteY5" fmla="*/ 906819 h 906819"/>
                <a:gd name="connsiteX6" fmla="*/ 151140 w 1946391"/>
                <a:gd name="connsiteY6" fmla="*/ 906819 h 906819"/>
                <a:gd name="connsiteX7" fmla="*/ 0 w 1946391"/>
                <a:gd name="connsiteY7" fmla="*/ 755679 h 906819"/>
                <a:gd name="connsiteX8" fmla="*/ 0 w 1946391"/>
                <a:gd name="connsiteY8" fmla="*/ 151140 h 906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391" h="906819">
                  <a:moveTo>
                    <a:pt x="0" y="151140"/>
                  </a:moveTo>
                  <a:cubicBezTo>
                    <a:pt x="0" y="67668"/>
                    <a:pt x="67668" y="0"/>
                    <a:pt x="151140" y="0"/>
                  </a:cubicBezTo>
                  <a:lnTo>
                    <a:pt x="1795251" y="0"/>
                  </a:lnTo>
                  <a:cubicBezTo>
                    <a:pt x="1878723" y="0"/>
                    <a:pt x="1946391" y="67668"/>
                    <a:pt x="1946391" y="151140"/>
                  </a:cubicBezTo>
                  <a:lnTo>
                    <a:pt x="1946391" y="755679"/>
                  </a:lnTo>
                  <a:cubicBezTo>
                    <a:pt x="1946391" y="839151"/>
                    <a:pt x="1878723" y="906819"/>
                    <a:pt x="1795251" y="906819"/>
                  </a:cubicBezTo>
                  <a:lnTo>
                    <a:pt x="151140" y="906819"/>
                  </a:lnTo>
                  <a:cubicBezTo>
                    <a:pt x="67668" y="906819"/>
                    <a:pt x="0" y="839151"/>
                    <a:pt x="0" y="755679"/>
                  </a:cubicBezTo>
                  <a:lnTo>
                    <a:pt x="0" y="15114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6177" tIns="86176" rIns="86176" bIns="86177" numCol="1" spcCol="1270" anchor="ctr" anchorCtr="0">
              <a:noAutofit/>
            </a:bodyPr>
            <a:lstStyle/>
            <a:p>
              <a:pPr marL="0" lvl="0" indent="0" algn="ctr" defTabSz="488950">
                <a:lnSpc>
                  <a:spcPct val="90000"/>
                </a:lnSpc>
                <a:spcBef>
                  <a:spcPct val="0"/>
                </a:spcBef>
                <a:spcAft>
                  <a:spcPct val="35000"/>
                </a:spcAft>
                <a:buNone/>
              </a:pPr>
              <a:r>
                <a:rPr lang="en-GB" altLang="es-ES" sz="1400" kern="1200" dirty="0"/>
                <a:t>If the buyer refuses to pay for the documents, are the goods we are shipping easily marketable to another client?</a:t>
              </a:r>
            </a:p>
          </p:txBody>
        </p:sp>
        <p:sp>
          <p:nvSpPr>
            <p:cNvPr id="12" name="Freihandform: Form 11">
              <a:extLst>
                <a:ext uri="{FF2B5EF4-FFF2-40B4-BE49-F238E27FC236}">
                  <a16:creationId xmlns:a16="http://schemas.microsoft.com/office/drawing/2014/main" id="{2AC973EF-A208-4D93-9CE7-C95A30895A5D}"/>
                </a:ext>
              </a:extLst>
            </p:cNvPr>
            <p:cNvSpPr/>
            <p:nvPr/>
          </p:nvSpPr>
          <p:spPr>
            <a:xfrm rot="240000">
              <a:off x="6726729" y="2195301"/>
              <a:ext cx="1946391" cy="906819"/>
            </a:xfrm>
            <a:custGeom>
              <a:avLst/>
              <a:gdLst>
                <a:gd name="connsiteX0" fmla="*/ 0 w 1946391"/>
                <a:gd name="connsiteY0" fmla="*/ 151140 h 906819"/>
                <a:gd name="connsiteX1" fmla="*/ 151140 w 1946391"/>
                <a:gd name="connsiteY1" fmla="*/ 0 h 906819"/>
                <a:gd name="connsiteX2" fmla="*/ 1795251 w 1946391"/>
                <a:gd name="connsiteY2" fmla="*/ 0 h 906819"/>
                <a:gd name="connsiteX3" fmla="*/ 1946391 w 1946391"/>
                <a:gd name="connsiteY3" fmla="*/ 151140 h 906819"/>
                <a:gd name="connsiteX4" fmla="*/ 1946391 w 1946391"/>
                <a:gd name="connsiteY4" fmla="*/ 755679 h 906819"/>
                <a:gd name="connsiteX5" fmla="*/ 1795251 w 1946391"/>
                <a:gd name="connsiteY5" fmla="*/ 906819 h 906819"/>
                <a:gd name="connsiteX6" fmla="*/ 151140 w 1946391"/>
                <a:gd name="connsiteY6" fmla="*/ 906819 h 906819"/>
                <a:gd name="connsiteX7" fmla="*/ 0 w 1946391"/>
                <a:gd name="connsiteY7" fmla="*/ 755679 h 906819"/>
                <a:gd name="connsiteX8" fmla="*/ 0 w 1946391"/>
                <a:gd name="connsiteY8" fmla="*/ 151140 h 906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391" h="906819">
                  <a:moveTo>
                    <a:pt x="0" y="151140"/>
                  </a:moveTo>
                  <a:cubicBezTo>
                    <a:pt x="0" y="67668"/>
                    <a:pt x="67668" y="0"/>
                    <a:pt x="151140" y="0"/>
                  </a:cubicBezTo>
                  <a:lnTo>
                    <a:pt x="1795251" y="0"/>
                  </a:lnTo>
                  <a:cubicBezTo>
                    <a:pt x="1878723" y="0"/>
                    <a:pt x="1946391" y="67668"/>
                    <a:pt x="1946391" y="151140"/>
                  </a:cubicBezTo>
                  <a:lnTo>
                    <a:pt x="1946391" y="755679"/>
                  </a:lnTo>
                  <a:cubicBezTo>
                    <a:pt x="1946391" y="839151"/>
                    <a:pt x="1878723" y="906819"/>
                    <a:pt x="1795251" y="906819"/>
                  </a:cubicBezTo>
                  <a:lnTo>
                    <a:pt x="151140" y="906819"/>
                  </a:lnTo>
                  <a:cubicBezTo>
                    <a:pt x="67668" y="906819"/>
                    <a:pt x="0" y="839151"/>
                    <a:pt x="0" y="755679"/>
                  </a:cubicBezTo>
                  <a:lnTo>
                    <a:pt x="0" y="15114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6177" tIns="86176" rIns="86176" bIns="86177" numCol="1" spcCol="1270" anchor="ctr" anchorCtr="0">
              <a:noAutofit/>
            </a:bodyPr>
            <a:lstStyle/>
            <a:p>
              <a:pPr marL="0" lvl="0" indent="0" algn="ctr" defTabSz="488950">
                <a:lnSpc>
                  <a:spcPct val="90000"/>
                </a:lnSpc>
                <a:spcBef>
                  <a:spcPct val="0"/>
                </a:spcBef>
                <a:spcAft>
                  <a:spcPct val="35000"/>
                </a:spcAft>
                <a:buNone/>
              </a:pPr>
              <a:r>
                <a:rPr lang="en-GB" altLang="es-ES" sz="1600" kern="1200"/>
                <a:t>Is our company committed to prepare documents correctly?</a:t>
              </a:r>
              <a:endParaRPr lang="en-GB" altLang="es-ES" sz="1600" kern="1200" dirty="0"/>
            </a:p>
          </p:txBody>
        </p:sp>
        <p:sp>
          <p:nvSpPr>
            <p:cNvPr id="13" name="Freihandform: Form 12">
              <a:extLst>
                <a:ext uri="{FF2B5EF4-FFF2-40B4-BE49-F238E27FC236}">
                  <a16:creationId xmlns:a16="http://schemas.microsoft.com/office/drawing/2014/main" id="{B01B0FDF-D9E4-4776-8B15-EA4A8FC41128}"/>
                </a:ext>
              </a:extLst>
            </p:cNvPr>
            <p:cNvSpPr/>
            <p:nvPr/>
          </p:nvSpPr>
          <p:spPr>
            <a:xfrm rot="240000">
              <a:off x="3795230" y="3929275"/>
              <a:ext cx="1946391" cy="906819"/>
            </a:xfrm>
            <a:custGeom>
              <a:avLst/>
              <a:gdLst>
                <a:gd name="connsiteX0" fmla="*/ 0 w 1946391"/>
                <a:gd name="connsiteY0" fmla="*/ 151140 h 906819"/>
                <a:gd name="connsiteX1" fmla="*/ 151140 w 1946391"/>
                <a:gd name="connsiteY1" fmla="*/ 0 h 906819"/>
                <a:gd name="connsiteX2" fmla="*/ 1795251 w 1946391"/>
                <a:gd name="connsiteY2" fmla="*/ 0 h 906819"/>
                <a:gd name="connsiteX3" fmla="*/ 1946391 w 1946391"/>
                <a:gd name="connsiteY3" fmla="*/ 151140 h 906819"/>
                <a:gd name="connsiteX4" fmla="*/ 1946391 w 1946391"/>
                <a:gd name="connsiteY4" fmla="*/ 755679 h 906819"/>
                <a:gd name="connsiteX5" fmla="*/ 1795251 w 1946391"/>
                <a:gd name="connsiteY5" fmla="*/ 906819 h 906819"/>
                <a:gd name="connsiteX6" fmla="*/ 151140 w 1946391"/>
                <a:gd name="connsiteY6" fmla="*/ 906819 h 906819"/>
                <a:gd name="connsiteX7" fmla="*/ 0 w 1946391"/>
                <a:gd name="connsiteY7" fmla="*/ 755679 h 906819"/>
                <a:gd name="connsiteX8" fmla="*/ 0 w 1946391"/>
                <a:gd name="connsiteY8" fmla="*/ 151140 h 906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391" h="906819">
                  <a:moveTo>
                    <a:pt x="0" y="151140"/>
                  </a:moveTo>
                  <a:cubicBezTo>
                    <a:pt x="0" y="67668"/>
                    <a:pt x="67668" y="0"/>
                    <a:pt x="151140" y="0"/>
                  </a:cubicBezTo>
                  <a:lnTo>
                    <a:pt x="1795251" y="0"/>
                  </a:lnTo>
                  <a:cubicBezTo>
                    <a:pt x="1878723" y="0"/>
                    <a:pt x="1946391" y="67668"/>
                    <a:pt x="1946391" y="151140"/>
                  </a:cubicBezTo>
                  <a:lnTo>
                    <a:pt x="1946391" y="755679"/>
                  </a:lnTo>
                  <a:cubicBezTo>
                    <a:pt x="1946391" y="839151"/>
                    <a:pt x="1878723" y="906819"/>
                    <a:pt x="1795251" y="906819"/>
                  </a:cubicBezTo>
                  <a:lnTo>
                    <a:pt x="151140" y="906819"/>
                  </a:lnTo>
                  <a:cubicBezTo>
                    <a:pt x="67668" y="906819"/>
                    <a:pt x="0" y="839151"/>
                    <a:pt x="0" y="755679"/>
                  </a:cubicBezTo>
                  <a:lnTo>
                    <a:pt x="0" y="15114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6177" tIns="86176" rIns="86176" bIns="86177" numCol="1" spcCol="1270" anchor="ctr" anchorCtr="0">
              <a:noAutofit/>
            </a:bodyPr>
            <a:lstStyle/>
            <a:p>
              <a:pPr marL="0" lvl="0" indent="0" algn="ctr" defTabSz="488950">
                <a:lnSpc>
                  <a:spcPct val="90000"/>
                </a:lnSpc>
                <a:spcBef>
                  <a:spcPct val="0"/>
                </a:spcBef>
                <a:spcAft>
                  <a:spcPct val="35000"/>
                </a:spcAft>
                <a:buNone/>
              </a:pPr>
              <a:r>
                <a:rPr lang="en-GB" altLang="es-ES" sz="1600" kern="1200" dirty="0"/>
                <a:t>Do I trust that the seller will ship the quality and quantity of goods as promised? </a:t>
              </a:r>
            </a:p>
          </p:txBody>
        </p:sp>
      </p:grpSp>
    </p:spTree>
    <p:extLst>
      <p:ext uri="{BB962C8B-B14F-4D97-AF65-F5344CB8AC3E}">
        <p14:creationId xmlns:p14="http://schemas.microsoft.com/office/powerpoint/2010/main" val="3836760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ltLang="es-ES" dirty="0"/>
              <a:t>Open Account</a:t>
            </a:r>
          </a:p>
        </p:txBody>
      </p:sp>
      <p:sp>
        <p:nvSpPr>
          <p:cNvPr id="15363" name="Rectangle 3"/>
          <p:cNvSpPr>
            <a:spLocks noGrp="1" noChangeArrowheads="1"/>
          </p:cNvSpPr>
          <p:nvPr>
            <p:ph type="body" idx="1"/>
          </p:nvPr>
        </p:nvSpPr>
        <p:spPr>
          <a:xfrm>
            <a:off x="838200" y="1467037"/>
            <a:ext cx="10515600" cy="4351338"/>
          </a:xfrm>
        </p:spPr>
        <p:txBody>
          <a:bodyPr>
            <a:noAutofit/>
          </a:bodyPr>
          <a:lstStyle/>
          <a:p>
            <a:r>
              <a:rPr lang="en-GB" altLang="es-ES" sz="2400" dirty="0"/>
              <a:t>Less risk for the buyer and the greatest risks for the seller that the buyer will not comply with the terms of the contract and pay as promised</a:t>
            </a:r>
          </a:p>
          <a:p>
            <a:r>
              <a:rPr lang="en-GB" altLang="es-ES" sz="2400" dirty="0"/>
              <a:t>The seller should always consider whether any other alternatives are available before agreeing to open account terms</a:t>
            </a:r>
          </a:p>
          <a:p>
            <a:r>
              <a:rPr lang="en-GB" altLang="es-ES" sz="2400" dirty="0"/>
              <a:t>The buyer has to pay for the goods within a designated time after the shipment, usually 30, 60, 90 days, no longer that 180 days</a:t>
            </a:r>
          </a:p>
          <a:p>
            <a:r>
              <a:rPr lang="en-GB" altLang="es-ES" sz="2400" dirty="0"/>
              <a:t>Time to: receive the goods, check it, market them in its domestic market, receive payment for it and make payment to the seller</a:t>
            </a:r>
          </a:p>
          <a:p>
            <a:r>
              <a:rPr lang="en-GB" altLang="es-ES" sz="2400" dirty="0"/>
              <a:t>Made by: bank draft, check, wire payment to the bank account specified by the seller</a:t>
            </a:r>
          </a:p>
          <a:p>
            <a:r>
              <a:rPr lang="en-GB" altLang="es-ES" sz="2400" dirty="0"/>
              <a:t>If the buyer does not pay – the last chance is to take a legal action on the basis of sales contract</a:t>
            </a:r>
          </a:p>
        </p:txBody>
      </p:sp>
      <p:sp>
        <p:nvSpPr>
          <p:cNvPr id="6" name="Slide Number Placeholder 5">
            <a:extLst>
              <a:ext uri="{FF2B5EF4-FFF2-40B4-BE49-F238E27FC236}">
                <a16:creationId xmlns:a16="http://schemas.microsoft.com/office/drawing/2014/main" id="{95CE0951-BD13-4CA4-8E65-6FD73DB71E5A}"/>
              </a:ext>
            </a:extLst>
          </p:cNvPr>
          <p:cNvSpPr>
            <a:spLocks noGrp="1"/>
          </p:cNvSpPr>
          <p:nvPr>
            <p:ph type="sldNum" sz="quarter" idx="12"/>
          </p:nvPr>
        </p:nvSpPr>
        <p:spPr/>
        <p:txBody>
          <a:bodyPr/>
          <a:lstStyle/>
          <a:p>
            <a:fld id="{B34092F8-88B9-48E5-9B8F-3F206E5F35A9}" type="slidenum">
              <a:rPr lang="en-GB" smtClean="0"/>
              <a:t>29</a:t>
            </a:fld>
            <a:endParaRPr lang="en-GB" dirty="0"/>
          </a:p>
        </p:txBody>
      </p:sp>
    </p:spTree>
    <p:extLst>
      <p:ext uri="{BB962C8B-B14F-4D97-AF65-F5344CB8AC3E}">
        <p14:creationId xmlns:p14="http://schemas.microsoft.com/office/powerpoint/2010/main" val="112344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Legal Issues</a:t>
            </a:r>
            <a:endParaRPr lang="en-GB" dirty="0"/>
          </a:p>
        </p:txBody>
      </p:sp>
      <p:sp>
        <p:nvSpPr>
          <p:cNvPr id="3" name="Content Placeholder 2"/>
          <p:cNvSpPr>
            <a:spLocks noGrp="1"/>
          </p:cNvSpPr>
          <p:nvPr>
            <p:ph idx="1"/>
          </p:nvPr>
        </p:nvSpPr>
        <p:spPr/>
        <p:txBody>
          <a:bodyPr>
            <a:normAutofit/>
          </a:bodyPr>
          <a:lstStyle/>
          <a:p>
            <a:r>
              <a:rPr lang="nl-NL" sz="3600" dirty="0"/>
              <a:t>In class </a:t>
            </a:r>
            <a:r>
              <a:rPr lang="nl-NL" sz="3600" dirty="0" err="1"/>
              <a:t>discussion</a:t>
            </a:r>
            <a:r>
              <a:rPr lang="nl-NL" sz="3600" dirty="0"/>
              <a:t>: </a:t>
            </a:r>
          </a:p>
          <a:p>
            <a:pPr lvl="1"/>
            <a:r>
              <a:rPr lang="nl-NL" sz="3600" dirty="0" err="1"/>
              <a:t>What</a:t>
            </a:r>
            <a:r>
              <a:rPr lang="nl-NL" sz="3600" dirty="0"/>
              <a:t> </a:t>
            </a:r>
            <a:r>
              <a:rPr lang="nl-NL" sz="3600" dirty="0" err="1"/>
              <a:t>legal</a:t>
            </a:r>
            <a:r>
              <a:rPr lang="nl-NL" sz="3600" dirty="0"/>
              <a:t> issues do </a:t>
            </a:r>
            <a:r>
              <a:rPr lang="nl-NL" sz="3600" dirty="0" err="1"/>
              <a:t>you</a:t>
            </a:r>
            <a:r>
              <a:rPr lang="nl-NL" sz="3600" dirty="0"/>
              <a:t> </a:t>
            </a:r>
            <a:r>
              <a:rPr lang="nl-NL" sz="3600" dirty="0" err="1"/>
              <a:t>think</a:t>
            </a:r>
            <a:r>
              <a:rPr lang="nl-NL" sz="3600" dirty="0"/>
              <a:t> </a:t>
            </a:r>
            <a:r>
              <a:rPr lang="nl-NL" sz="3600" dirty="0" err="1"/>
              <a:t>could</a:t>
            </a:r>
            <a:r>
              <a:rPr lang="nl-NL" sz="3600" dirty="0"/>
              <a:t> </a:t>
            </a:r>
            <a:r>
              <a:rPr lang="nl-NL" sz="3600" dirty="0" err="1"/>
              <a:t>occur</a:t>
            </a:r>
            <a:r>
              <a:rPr lang="nl-NL" sz="3600" dirty="0"/>
              <a:t> in International Business?</a:t>
            </a:r>
            <a:endParaRPr lang="en-GB" sz="3600" dirty="0"/>
          </a:p>
        </p:txBody>
      </p:sp>
    </p:spTree>
    <p:extLst>
      <p:ext uri="{BB962C8B-B14F-4D97-AF65-F5344CB8AC3E}">
        <p14:creationId xmlns:p14="http://schemas.microsoft.com/office/powerpoint/2010/main" val="3871377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ltLang="es-ES" dirty="0"/>
              <a:t>Open Account</a:t>
            </a:r>
          </a:p>
        </p:txBody>
      </p:sp>
      <p:sp>
        <p:nvSpPr>
          <p:cNvPr id="16387" name="Rectangle 3"/>
          <p:cNvSpPr>
            <a:spLocks noGrp="1" noChangeArrowheads="1"/>
          </p:cNvSpPr>
          <p:nvPr>
            <p:ph type="body" idx="1"/>
          </p:nvPr>
        </p:nvSpPr>
        <p:spPr/>
        <p:txBody>
          <a:bodyPr/>
          <a:lstStyle/>
          <a:p>
            <a:pPr marL="0" indent="0">
              <a:buNone/>
            </a:pPr>
            <a:r>
              <a:rPr lang="en-GB" altLang="es-ES" dirty="0"/>
              <a:t>Is used: </a:t>
            </a:r>
          </a:p>
          <a:p>
            <a:r>
              <a:rPr lang="en-GB" altLang="es-ES" dirty="0"/>
              <a:t>Goods are shipped to the foreign branch or subsidiary of a multinational company </a:t>
            </a:r>
          </a:p>
          <a:p>
            <a:r>
              <a:rPr lang="en-GB" altLang="es-ES" dirty="0"/>
              <a:t>High degree of trust between the parties </a:t>
            </a:r>
          </a:p>
          <a:p>
            <a:r>
              <a:rPr lang="en-GB" altLang="es-ES" dirty="0"/>
              <a:t>The seller has significant faith in the buyer’s ability and willingness to pay </a:t>
            </a:r>
          </a:p>
          <a:p>
            <a:r>
              <a:rPr lang="en-GB" altLang="es-ES" dirty="0"/>
              <a:t>However, not common in international trade</a:t>
            </a:r>
          </a:p>
        </p:txBody>
      </p:sp>
      <p:sp>
        <p:nvSpPr>
          <p:cNvPr id="8" name="Slide Number Placeholder 7">
            <a:extLst>
              <a:ext uri="{FF2B5EF4-FFF2-40B4-BE49-F238E27FC236}">
                <a16:creationId xmlns:a16="http://schemas.microsoft.com/office/drawing/2014/main" id="{8B0C6F15-0FB7-4F35-B7BE-3E31FDC9D997}"/>
              </a:ext>
            </a:extLst>
          </p:cNvPr>
          <p:cNvSpPr>
            <a:spLocks noGrp="1"/>
          </p:cNvSpPr>
          <p:nvPr>
            <p:ph type="sldNum" sz="quarter" idx="12"/>
          </p:nvPr>
        </p:nvSpPr>
        <p:spPr/>
        <p:txBody>
          <a:bodyPr/>
          <a:lstStyle/>
          <a:p>
            <a:fld id="{B34092F8-88B9-48E5-9B8F-3F206E5F35A9}" type="slidenum">
              <a:rPr lang="en-GB" smtClean="0"/>
              <a:t>30</a:t>
            </a:fld>
            <a:endParaRPr lang="en-GB" dirty="0"/>
          </a:p>
        </p:txBody>
      </p:sp>
    </p:spTree>
    <p:extLst>
      <p:ext uri="{BB962C8B-B14F-4D97-AF65-F5344CB8AC3E}">
        <p14:creationId xmlns:p14="http://schemas.microsoft.com/office/powerpoint/2010/main" val="592136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6A2C20-0C4B-4F76-B55C-4CC39F80D014}"/>
              </a:ext>
            </a:extLst>
          </p:cNvPr>
          <p:cNvSpPr>
            <a:spLocks noGrp="1"/>
          </p:cNvSpPr>
          <p:nvPr>
            <p:ph type="title"/>
          </p:nvPr>
        </p:nvSpPr>
        <p:spPr/>
        <p:txBody>
          <a:bodyPr/>
          <a:lstStyle/>
          <a:p>
            <a:r>
              <a:rPr lang="en-GB" altLang="es-ES" dirty="0"/>
              <a:t>Open Account</a:t>
            </a:r>
            <a:endParaRPr lang="en-GB" dirty="0"/>
          </a:p>
        </p:txBody>
      </p:sp>
      <p:sp>
        <p:nvSpPr>
          <p:cNvPr id="6" name="Slide Number Placeholder 5">
            <a:extLst>
              <a:ext uri="{FF2B5EF4-FFF2-40B4-BE49-F238E27FC236}">
                <a16:creationId xmlns:a16="http://schemas.microsoft.com/office/drawing/2014/main" id="{FC85231C-4435-44D4-AA9D-03E5CEE87026}"/>
              </a:ext>
            </a:extLst>
          </p:cNvPr>
          <p:cNvSpPr>
            <a:spLocks noGrp="1"/>
          </p:cNvSpPr>
          <p:nvPr>
            <p:ph type="sldNum" sz="quarter" idx="12"/>
          </p:nvPr>
        </p:nvSpPr>
        <p:spPr/>
        <p:txBody>
          <a:bodyPr/>
          <a:lstStyle/>
          <a:p>
            <a:fld id="{B34092F8-88B9-48E5-9B8F-3F206E5F35A9}" type="slidenum">
              <a:rPr lang="en-GB" smtClean="0"/>
              <a:t>31</a:t>
            </a:fld>
            <a:endParaRPr lang="en-GB" dirty="0"/>
          </a:p>
        </p:txBody>
      </p:sp>
      <p:grpSp>
        <p:nvGrpSpPr>
          <p:cNvPr id="7" name="Gruppieren 6">
            <a:extLst>
              <a:ext uri="{FF2B5EF4-FFF2-40B4-BE49-F238E27FC236}">
                <a16:creationId xmlns:a16="http://schemas.microsoft.com/office/drawing/2014/main" id="{A6A0A897-B3D9-4A9E-AE9B-E56D1E3387F8}"/>
              </a:ext>
            </a:extLst>
          </p:cNvPr>
          <p:cNvGrpSpPr/>
          <p:nvPr/>
        </p:nvGrpSpPr>
        <p:grpSpPr>
          <a:xfrm>
            <a:off x="1581151" y="1690688"/>
            <a:ext cx="8382000" cy="4447644"/>
            <a:chOff x="3656855" y="719666"/>
            <a:chExt cx="5016265" cy="5418666"/>
          </a:xfrm>
        </p:grpSpPr>
        <p:sp>
          <p:nvSpPr>
            <p:cNvPr id="8" name="Freihandform: Form 7">
              <a:extLst>
                <a:ext uri="{FF2B5EF4-FFF2-40B4-BE49-F238E27FC236}">
                  <a16:creationId xmlns:a16="http://schemas.microsoft.com/office/drawing/2014/main" id="{28CDB9CC-021C-44E5-99C2-AB6413B4CE6D}"/>
                </a:ext>
              </a:extLst>
            </p:cNvPr>
            <p:cNvSpPr/>
            <p:nvPr/>
          </p:nvSpPr>
          <p:spPr>
            <a:xfrm>
              <a:off x="3711786" y="719666"/>
              <a:ext cx="1950720" cy="1083733"/>
            </a:xfrm>
            <a:custGeom>
              <a:avLst/>
              <a:gdLst>
                <a:gd name="connsiteX0" fmla="*/ 0 w 1950720"/>
                <a:gd name="connsiteY0" fmla="*/ 108373 h 1083733"/>
                <a:gd name="connsiteX1" fmla="*/ 108373 w 1950720"/>
                <a:gd name="connsiteY1" fmla="*/ 0 h 1083733"/>
                <a:gd name="connsiteX2" fmla="*/ 1842347 w 1950720"/>
                <a:gd name="connsiteY2" fmla="*/ 0 h 1083733"/>
                <a:gd name="connsiteX3" fmla="*/ 1950720 w 1950720"/>
                <a:gd name="connsiteY3" fmla="*/ 108373 h 1083733"/>
                <a:gd name="connsiteX4" fmla="*/ 1950720 w 1950720"/>
                <a:gd name="connsiteY4" fmla="*/ 975360 h 1083733"/>
                <a:gd name="connsiteX5" fmla="*/ 1842347 w 1950720"/>
                <a:gd name="connsiteY5" fmla="*/ 1083733 h 1083733"/>
                <a:gd name="connsiteX6" fmla="*/ 108373 w 1950720"/>
                <a:gd name="connsiteY6" fmla="*/ 1083733 h 1083733"/>
                <a:gd name="connsiteX7" fmla="*/ 0 w 1950720"/>
                <a:gd name="connsiteY7" fmla="*/ 975360 h 1083733"/>
                <a:gd name="connsiteX8" fmla="*/ 0 w 1950720"/>
                <a:gd name="connsiteY8" fmla="*/ 108373 h 108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0720" h="1083733">
                  <a:moveTo>
                    <a:pt x="0" y="108373"/>
                  </a:moveTo>
                  <a:cubicBezTo>
                    <a:pt x="0" y="48520"/>
                    <a:pt x="48520" y="0"/>
                    <a:pt x="108373" y="0"/>
                  </a:cubicBezTo>
                  <a:lnTo>
                    <a:pt x="1842347" y="0"/>
                  </a:lnTo>
                  <a:cubicBezTo>
                    <a:pt x="1902200" y="0"/>
                    <a:pt x="1950720" y="48520"/>
                    <a:pt x="1950720" y="108373"/>
                  </a:cubicBezTo>
                  <a:lnTo>
                    <a:pt x="1950720" y="975360"/>
                  </a:lnTo>
                  <a:cubicBezTo>
                    <a:pt x="1950720" y="1035213"/>
                    <a:pt x="1902200" y="1083733"/>
                    <a:pt x="1842347" y="1083733"/>
                  </a:cubicBezTo>
                  <a:lnTo>
                    <a:pt x="108373" y="1083733"/>
                  </a:lnTo>
                  <a:cubicBezTo>
                    <a:pt x="48520" y="1083733"/>
                    <a:pt x="0" y="1035213"/>
                    <a:pt x="0" y="975360"/>
                  </a:cubicBezTo>
                  <a:lnTo>
                    <a:pt x="0" y="108373"/>
                  </a:lnTo>
                  <a:close/>
                </a:path>
              </a:pathLst>
            </a:cu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3181" tIns="123181" rIns="123181" bIns="123181" numCol="1" spcCol="1270" anchor="ctr" anchorCtr="0">
              <a:noAutofit/>
            </a:bodyPr>
            <a:lstStyle/>
            <a:p>
              <a:pPr marL="0" lvl="0" indent="0" algn="ctr" defTabSz="1066800">
                <a:lnSpc>
                  <a:spcPct val="90000"/>
                </a:lnSpc>
                <a:spcBef>
                  <a:spcPct val="0"/>
                </a:spcBef>
                <a:spcAft>
                  <a:spcPct val="35000"/>
                </a:spcAft>
                <a:buNone/>
              </a:pPr>
              <a:r>
                <a:rPr lang="en-GB" altLang="es-ES" sz="2400" kern="1200" dirty="0"/>
                <a:t>Questions for the Buyer: </a:t>
              </a:r>
              <a:endParaRPr lang="de-DE" sz="2400" kern="1200" dirty="0"/>
            </a:p>
          </p:txBody>
        </p:sp>
        <p:sp>
          <p:nvSpPr>
            <p:cNvPr id="9" name="Freihandform: Form 8">
              <a:extLst>
                <a:ext uri="{FF2B5EF4-FFF2-40B4-BE49-F238E27FC236}">
                  <a16:creationId xmlns:a16="http://schemas.microsoft.com/office/drawing/2014/main" id="{BC8E12B1-90CA-4B4F-97F0-CB5D6B46BFD6}"/>
                </a:ext>
              </a:extLst>
            </p:cNvPr>
            <p:cNvSpPr/>
            <p:nvPr/>
          </p:nvSpPr>
          <p:spPr>
            <a:xfrm>
              <a:off x="6529493" y="719666"/>
              <a:ext cx="1950720" cy="1083733"/>
            </a:xfrm>
            <a:custGeom>
              <a:avLst/>
              <a:gdLst>
                <a:gd name="connsiteX0" fmla="*/ 0 w 1950720"/>
                <a:gd name="connsiteY0" fmla="*/ 108373 h 1083733"/>
                <a:gd name="connsiteX1" fmla="*/ 108373 w 1950720"/>
                <a:gd name="connsiteY1" fmla="*/ 0 h 1083733"/>
                <a:gd name="connsiteX2" fmla="*/ 1842347 w 1950720"/>
                <a:gd name="connsiteY2" fmla="*/ 0 h 1083733"/>
                <a:gd name="connsiteX3" fmla="*/ 1950720 w 1950720"/>
                <a:gd name="connsiteY3" fmla="*/ 108373 h 1083733"/>
                <a:gd name="connsiteX4" fmla="*/ 1950720 w 1950720"/>
                <a:gd name="connsiteY4" fmla="*/ 975360 h 1083733"/>
                <a:gd name="connsiteX5" fmla="*/ 1842347 w 1950720"/>
                <a:gd name="connsiteY5" fmla="*/ 1083733 h 1083733"/>
                <a:gd name="connsiteX6" fmla="*/ 108373 w 1950720"/>
                <a:gd name="connsiteY6" fmla="*/ 1083733 h 1083733"/>
                <a:gd name="connsiteX7" fmla="*/ 0 w 1950720"/>
                <a:gd name="connsiteY7" fmla="*/ 975360 h 1083733"/>
                <a:gd name="connsiteX8" fmla="*/ 0 w 1950720"/>
                <a:gd name="connsiteY8" fmla="*/ 108373 h 108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0720" h="1083733">
                  <a:moveTo>
                    <a:pt x="0" y="108373"/>
                  </a:moveTo>
                  <a:cubicBezTo>
                    <a:pt x="0" y="48520"/>
                    <a:pt x="48520" y="0"/>
                    <a:pt x="108373" y="0"/>
                  </a:cubicBezTo>
                  <a:lnTo>
                    <a:pt x="1842347" y="0"/>
                  </a:lnTo>
                  <a:cubicBezTo>
                    <a:pt x="1902200" y="0"/>
                    <a:pt x="1950720" y="48520"/>
                    <a:pt x="1950720" y="108373"/>
                  </a:cubicBezTo>
                  <a:lnTo>
                    <a:pt x="1950720" y="975360"/>
                  </a:lnTo>
                  <a:cubicBezTo>
                    <a:pt x="1950720" y="1035213"/>
                    <a:pt x="1902200" y="1083733"/>
                    <a:pt x="1842347" y="1083733"/>
                  </a:cubicBezTo>
                  <a:lnTo>
                    <a:pt x="108373" y="1083733"/>
                  </a:lnTo>
                  <a:cubicBezTo>
                    <a:pt x="48520" y="1083733"/>
                    <a:pt x="0" y="1035213"/>
                    <a:pt x="0" y="975360"/>
                  </a:cubicBezTo>
                  <a:lnTo>
                    <a:pt x="0" y="108373"/>
                  </a:lnTo>
                  <a:close/>
                </a:path>
              </a:pathLst>
            </a:cu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3181" tIns="123181" rIns="123181" bIns="123181" numCol="1" spcCol="1270" anchor="ctr" anchorCtr="0">
              <a:noAutofit/>
            </a:bodyPr>
            <a:lstStyle/>
            <a:p>
              <a:pPr marL="0" lvl="0" indent="0" algn="ctr" defTabSz="1066800">
                <a:lnSpc>
                  <a:spcPct val="90000"/>
                </a:lnSpc>
                <a:spcBef>
                  <a:spcPct val="0"/>
                </a:spcBef>
                <a:spcAft>
                  <a:spcPct val="35000"/>
                </a:spcAft>
                <a:buNone/>
              </a:pPr>
              <a:r>
                <a:rPr lang="en-GB" altLang="es-ES" sz="2400" kern="1200" dirty="0"/>
                <a:t>Questions for the Seller: </a:t>
              </a:r>
            </a:p>
          </p:txBody>
        </p:sp>
        <p:sp>
          <p:nvSpPr>
            <p:cNvPr id="10" name="Gleichschenkliges Dreieck 9">
              <a:extLst>
                <a:ext uri="{FF2B5EF4-FFF2-40B4-BE49-F238E27FC236}">
                  <a16:creationId xmlns:a16="http://schemas.microsoft.com/office/drawing/2014/main" id="{A4CD089D-A047-42C0-9BC9-29ECB009292E}"/>
                </a:ext>
              </a:extLst>
            </p:cNvPr>
            <p:cNvSpPr/>
            <p:nvPr/>
          </p:nvSpPr>
          <p:spPr>
            <a:xfrm>
              <a:off x="5689599" y="5325532"/>
              <a:ext cx="812800" cy="812800"/>
            </a:xfrm>
            <a:prstGeom prst="triangle">
              <a:avLst/>
            </a:pr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11" name="Rechteck 10">
              <a:extLst>
                <a:ext uri="{FF2B5EF4-FFF2-40B4-BE49-F238E27FC236}">
                  <a16:creationId xmlns:a16="http://schemas.microsoft.com/office/drawing/2014/main" id="{93769002-A881-4490-B6B0-967680DF9E4E}"/>
                </a:ext>
              </a:extLst>
            </p:cNvPr>
            <p:cNvSpPr/>
            <p:nvPr/>
          </p:nvSpPr>
          <p:spPr>
            <a:xfrm rot="240000">
              <a:off x="3656855" y="4977239"/>
              <a:ext cx="4878289" cy="341123"/>
            </a:xfrm>
            <a:prstGeom prst="rect">
              <a:avLst/>
            </a:pr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12" name="Freihandform: Form 11">
              <a:extLst>
                <a:ext uri="{FF2B5EF4-FFF2-40B4-BE49-F238E27FC236}">
                  <a16:creationId xmlns:a16="http://schemas.microsoft.com/office/drawing/2014/main" id="{FBB74105-F18C-4D3F-B03F-4D132FE0023B}"/>
                </a:ext>
              </a:extLst>
            </p:cNvPr>
            <p:cNvSpPr/>
            <p:nvPr/>
          </p:nvSpPr>
          <p:spPr>
            <a:xfrm rot="240000">
              <a:off x="6585844" y="4124347"/>
              <a:ext cx="1946391" cy="906819"/>
            </a:xfrm>
            <a:custGeom>
              <a:avLst/>
              <a:gdLst>
                <a:gd name="connsiteX0" fmla="*/ 0 w 1946391"/>
                <a:gd name="connsiteY0" fmla="*/ 151140 h 906819"/>
                <a:gd name="connsiteX1" fmla="*/ 151140 w 1946391"/>
                <a:gd name="connsiteY1" fmla="*/ 0 h 906819"/>
                <a:gd name="connsiteX2" fmla="*/ 1795251 w 1946391"/>
                <a:gd name="connsiteY2" fmla="*/ 0 h 906819"/>
                <a:gd name="connsiteX3" fmla="*/ 1946391 w 1946391"/>
                <a:gd name="connsiteY3" fmla="*/ 151140 h 906819"/>
                <a:gd name="connsiteX4" fmla="*/ 1946391 w 1946391"/>
                <a:gd name="connsiteY4" fmla="*/ 755679 h 906819"/>
                <a:gd name="connsiteX5" fmla="*/ 1795251 w 1946391"/>
                <a:gd name="connsiteY5" fmla="*/ 906819 h 906819"/>
                <a:gd name="connsiteX6" fmla="*/ 151140 w 1946391"/>
                <a:gd name="connsiteY6" fmla="*/ 906819 h 906819"/>
                <a:gd name="connsiteX7" fmla="*/ 0 w 1946391"/>
                <a:gd name="connsiteY7" fmla="*/ 755679 h 906819"/>
                <a:gd name="connsiteX8" fmla="*/ 0 w 1946391"/>
                <a:gd name="connsiteY8" fmla="*/ 151140 h 906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391" h="906819">
                  <a:moveTo>
                    <a:pt x="0" y="151140"/>
                  </a:moveTo>
                  <a:cubicBezTo>
                    <a:pt x="0" y="67668"/>
                    <a:pt x="67668" y="0"/>
                    <a:pt x="151140" y="0"/>
                  </a:cubicBezTo>
                  <a:lnTo>
                    <a:pt x="1795251" y="0"/>
                  </a:lnTo>
                  <a:cubicBezTo>
                    <a:pt x="1878723" y="0"/>
                    <a:pt x="1946391" y="67668"/>
                    <a:pt x="1946391" y="151140"/>
                  </a:cubicBezTo>
                  <a:lnTo>
                    <a:pt x="1946391" y="755679"/>
                  </a:lnTo>
                  <a:cubicBezTo>
                    <a:pt x="1946391" y="839151"/>
                    <a:pt x="1878723" y="906819"/>
                    <a:pt x="1795251" y="906819"/>
                  </a:cubicBezTo>
                  <a:lnTo>
                    <a:pt x="151140" y="906819"/>
                  </a:lnTo>
                  <a:cubicBezTo>
                    <a:pt x="67668" y="906819"/>
                    <a:pt x="0" y="839151"/>
                    <a:pt x="0" y="755679"/>
                  </a:cubicBezTo>
                  <a:lnTo>
                    <a:pt x="0" y="15114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2367" tIns="82366" rIns="82366" bIns="82367" numCol="1" spcCol="1270" anchor="ctr" anchorCtr="0">
              <a:noAutofit/>
            </a:bodyPr>
            <a:lstStyle/>
            <a:p>
              <a:pPr marL="0" lvl="0" indent="0" algn="ctr" defTabSz="444500">
                <a:lnSpc>
                  <a:spcPct val="90000"/>
                </a:lnSpc>
                <a:spcBef>
                  <a:spcPct val="0"/>
                </a:spcBef>
                <a:spcAft>
                  <a:spcPct val="35000"/>
                </a:spcAft>
                <a:buNone/>
              </a:pPr>
              <a:r>
                <a:rPr lang="en-GB" altLang="es-ES" sz="1600" kern="1200"/>
                <a:t>Are open account terms the only option available? </a:t>
              </a:r>
              <a:endParaRPr lang="en-GB" altLang="es-ES" sz="1600" kern="1200" dirty="0"/>
            </a:p>
          </p:txBody>
        </p:sp>
        <p:sp>
          <p:nvSpPr>
            <p:cNvPr id="13" name="Freihandform: Form 12">
              <a:extLst>
                <a:ext uri="{FF2B5EF4-FFF2-40B4-BE49-F238E27FC236}">
                  <a16:creationId xmlns:a16="http://schemas.microsoft.com/office/drawing/2014/main" id="{B5810E12-01D1-406A-AAB1-8C3F5B568C3B}"/>
                </a:ext>
              </a:extLst>
            </p:cNvPr>
            <p:cNvSpPr/>
            <p:nvPr/>
          </p:nvSpPr>
          <p:spPr>
            <a:xfrm rot="240000">
              <a:off x="6656286" y="3148987"/>
              <a:ext cx="1946391" cy="906819"/>
            </a:xfrm>
            <a:custGeom>
              <a:avLst/>
              <a:gdLst>
                <a:gd name="connsiteX0" fmla="*/ 0 w 1946391"/>
                <a:gd name="connsiteY0" fmla="*/ 151140 h 906819"/>
                <a:gd name="connsiteX1" fmla="*/ 151140 w 1946391"/>
                <a:gd name="connsiteY1" fmla="*/ 0 h 906819"/>
                <a:gd name="connsiteX2" fmla="*/ 1795251 w 1946391"/>
                <a:gd name="connsiteY2" fmla="*/ 0 h 906819"/>
                <a:gd name="connsiteX3" fmla="*/ 1946391 w 1946391"/>
                <a:gd name="connsiteY3" fmla="*/ 151140 h 906819"/>
                <a:gd name="connsiteX4" fmla="*/ 1946391 w 1946391"/>
                <a:gd name="connsiteY4" fmla="*/ 755679 h 906819"/>
                <a:gd name="connsiteX5" fmla="*/ 1795251 w 1946391"/>
                <a:gd name="connsiteY5" fmla="*/ 906819 h 906819"/>
                <a:gd name="connsiteX6" fmla="*/ 151140 w 1946391"/>
                <a:gd name="connsiteY6" fmla="*/ 906819 h 906819"/>
                <a:gd name="connsiteX7" fmla="*/ 0 w 1946391"/>
                <a:gd name="connsiteY7" fmla="*/ 755679 h 906819"/>
                <a:gd name="connsiteX8" fmla="*/ 0 w 1946391"/>
                <a:gd name="connsiteY8" fmla="*/ 151140 h 906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391" h="906819">
                  <a:moveTo>
                    <a:pt x="0" y="151140"/>
                  </a:moveTo>
                  <a:cubicBezTo>
                    <a:pt x="0" y="67668"/>
                    <a:pt x="67668" y="0"/>
                    <a:pt x="151140" y="0"/>
                  </a:cubicBezTo>
                  <a:lnTo>
                    <a:pt x="1795251" y="0"/>
                  </a:lnTo>
                  <a:cubicBezTo>
                    <a:pt x="1878723" y="0"/>
                    <a:pt x="1946391" y="67668"/>
                    <a:pt x="1946391" y="151140"/>
                  </a:cubicBezTo>
                  <a:lnTo>
                    <a:pt x="1946391" y="755679"/>
                  </a:lnTo>
                  <a:cubicBezTo>
                    <a:pt x="1946391" y="839151"/>
                    <a:pt x="1878723" y="906819"/>
                    <a:pt x="1795251" y="906819"/>
                  </a:cubicBezTo>
                  <a:lnTo>
                    <a:pt x="151140" y="906819"/>
                  </a:lnTo>
                  <a:cubicBezTo>
                    <a:pt x="67668" y="906819"/>
                    <a:pt x="0" y="839151"/>
                    <a:pt x="0" y="755679"/>
                  </a:cubicBezTo>
                  <a:lnTo>
                    <a:pt x="0" y="15114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2367" tIns="82366" rIns="82366" bIns="82367" numCol="1" spcCol="1270" anchor="ctr" anchorCtr="0">
              <a:noAutofit/>
            </a:bodyPr>
            <a:lstStyle/>
            <a:p>
              <a:pPr marL="0" lvl="0" indent="0" algn="ctr" defTabSz="444500">
                <a:lnSpc>
                  <a:spcPct val="90000"/>
                </a:lnSpc>
                <a:spcBef>
                  <a:spcPct val="0"/>
                </a:spcBef>
                <a:spcAft>
                  <a:spcPct val="35000"/>
                </a:spcAft>
                <a:buNone/>
              </a:pPr>
              <a:r>
                <a:rPr lang="en-GB" altLang="es-ES" sz="1600" kern="1200"/>
                <a:t>Does the buyer have the ability and willingness to make payment? </a:t>
              </a:r>
              <a:endParaRPr lang="en-GB" altLang="es-ES" sz="1600" kern="1200" dirty="0"/>
            </a:p>
          </p:txBody>
        </p:sp>
        <p:sp>
          <p:nvSpPr>
            <p:cNvPr id="14" name="Freihandform: Form 13">
              <a:extLst>
                <a:ext uri="{FF2B5EF4-FFF2-40B4-BE49-F238E27FC236}">
                  <a16:creationId xmlns:a16="http://schemas.microsoft.com/office/drawing/2014/main" id="{5D9488E6-2864-47C4-AC31-838D8CF96E42}"/>
                </a:ext>
              </a:extLst>
            </p:cNvPr>
            <p:cNvSpPr/>
            <p:nvPr/>
          </p:nvSpPr>
          <p:spPr>
            <a:xfrm rot="240000">
              <a:off x="6726729" y="2195301"/>
              <a:ext cx="1946391" cy="906819"/>
            </a:xfrm>
            <a:custGeom>
              <a:avLst/>
              <a:gdLst>
                <a:gd name="connsiteX0" fmla="*/ 0 w 1946391"/>
                <a:gd name="connsiteY0" fmla="*/ 151140 h 906819"/>
                <a:gd name="connsiteX1" fmla="*/ 151140 w 1946391"/>
                <a:gd name="connsiteY1" fmla="*/ 0 h 906819"/>
                <a:gd name="connsiteX2" fmla="*/ 1795251 w 1946391"/>
                <a:gd name="connsiteY2" fmla="*/ 0 h 906819"/>
                <a:gd name="connsiteX3" fmla="*/ 1946391 w 1946391"/>
                <a:gd name="connsiteY3" fmla="*/ 151140 h 906819"/>
                <a:gd name="connsiteX4" fmla="*/ 1946391 w 1946391"/>
                <a:gd name="connsiteY4" fmla="*/ 755679 h 906819"/>
                <a:gd name="connsiteX5" fmla="*/ 1795251 w 1946391"/>
                <a:gd name="connsiteY5" fmla="*/ 906819 h 906819"/>
                <a:gd name="connsiteX6" fmla="*/ 151140 w 1946391"/>
                <a:gd name="connsiteY6" fmla="*/ 906819 h 906819"/>
                <a:gd name="connsiteX7" fmla="*/ 0 w 1946391"/>
                <a:gd name="connsiteY7" fmla="*/ 755679 h 906819"/>
                <a:gd name="connsiteX8" fmla="*/ 0 w 1946391"/>
                <a:gd name="connsiteY8" fmla="*/ 151140 h 906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391" h="906819">
                  <a:moveTo>
                    <a:pt x="0" y="151140"/>
                  </a:moveTo>
                  <a:cubicBezTo>
                    <a:pt x="0" y="67668"/>
                    <a:pt x="67668" y="0"/>
                    <a:pt x="151140" y="0"/>
                  </a:cubicBezTo>
                  <a:lnTo>
                    <a:pt x="1795251" y="0"/>
                  </a:lnTo>
                  <a:cubicBezTo>
                    <a:pt x="1878723" y="0"/>
                    <a:pt x="1946391" y="67668"/>
                    <a:pt x="1946391" y="151140"/>
                  </a:cubicBezTo>
                  <a:lnTo>
                    <a:pt x="1946391" y="755679"/>
                  </a:lnTo>
                  <a:cubicBezTo>
                    <a:pt x="1946391" y="839151"/>
                    <a:pt x="1878723" y="906819"/>
                    <a:pt x="1795251" y="906819"/>
                  </a:cubicBezTo>
                  <a:lnTo>
                    <a:pt x="151140" y="906819"/>
                  </a:lnTo>
                  <a:cubicBezTo>
                    <a:pt x="67668" y="906819"/>
                    <a:pt x="0" y="839151"/>
                    <a:pt x="0" y="755679"/>
                  </a:cubicBezTo>
                  <a:lnTo>
                    <a:pt x="0" y="15114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2367" tIns="82366" rIns="82366" bIns="82367" numCol="1" spcCol="1270" anchor="ctr" anchorCtr="0">
              <a:noAutofit/>
            </a:bodyPr>
            <a:lstStyle/>
            <a:p>
              <a:pPr marL="0" lvl="0" indent="0" algn="ctr" defTabSz="444500">
                <a:lnSpc>
                  <a:spcPct val="90000"/>
                </a:lnSpc>
                <a:spcBef>
                  <a:spcPct val="0"/>
                </a:spcBef>
                <a:spcAft>
                  <a:spcPct val="35000"/>
                </a:spcAft>
                <a:buNone/>
              </a:pPr>
              <a:r>
                <a:rPr lang="en-GB" altLang="es-ES" sz="1600" kern="1200"/>
                <a:t>Will economic, political, and social instability in the buyer’s country hinder the buyer’s ability to pay? </a:t>
              </a:r>
              <a:endParaRPr lang="en-GB" altLang="es-ES" sz="1600" kern="1200" dirty="0"/>
            </a:p>
          </p:txBody>
        </p:sp>
        <p:sp>
          <p:nvSpPr>
            <p:cNvPr id="15" name="Freihandform: Form 14">
              <a:extLst>
                <a:ext uri="{FF2B5EF4-FFF2-40B4-BE49-F238E27FC236}">
                  <a16:creationId xmlns:a16="http://schemas.microsoft.com/office/drawing/2014/main" id="{F1EC287E-A134-4081-9721-567BCFFA39B0}"/>
                </a:ext>
              </a:extLst>
            </p:cNvPr>
            <p:cNvSpPr/>
            <p:nvPr/>
          </p:nvSpPr>
          <p:spPr>
            <a:xfrm rot="240000">
              <a:off x="3795230" y="3929275"/>
              <a:ext cx="1946391" cy="906819"/>
            </a:xfrm>
            <a:custGeom>
              <a:avLst/>
              <a:gdLst>
                <a:gd name="connsiteX0" fmla="*/ 0 w 1946391"/>
                <a:gd name="connsiteY0" fmla="*/ 151140 h 906819"/>
                <a:gd name="connsiteX1" fmla="*/ 151140 w 1946391"/>
                <a:gd name="connsiteY1" fmla="*/ 0 h 906819"/>
                <a:gd name="connsiteX2" fmla="*/ 1795251 w 1946391"/>
                <a:gd name="connsiteY2" fmla="*/ 0 h 906819"/>
                <a:gd name="connsiteX3" fmla="*/ 1946391 w 1946391"/>
                <a:gd name="connsiteY3" fmla="*/ 151140 h 906819"/>
                <a:gd name="connsiteX4" fmla="*/ 1946391 w 1946391"/>
                <a:gd name="connsiteY4" fmla="*/ 755679 h 906819"/>
                <a:gd name="connsiteX5" fmla="*/ 1795251 w 1946391"/>
                <a:gd name="connsiteY5" fmla="*/ 906819 h 906819"/>
                <a:gd name="connsiteX6" fmla="*/ 151140 w 1946391"/>
                <a:gd name="connsiteY6" fmla="*/ 906819 h 906819"/>
                <a:gd name="connsiteX7" fmla="*/ 0 w 1946391"/>
                <a:gd name="connsiteY7" fmla="*/ 755679 h 906819"/>
                <a:gd name="connsiteX8" fmla="*/ 0 w 1946391"/>
                <a:gd name="connsiteY8" fmla="*/ 151140 h 906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391" h="906819">
                  <a:moveTo>
                    <a:pt x="0" y="151140"/>
                  </a:moveTo>
                  <a:cubicBezTo>
                    <a:pt x="0" y="67668"/>
                    <a:pt x="67668" y="0"/>
                    <a:pt x="151140" y="0"/>
                  </a:cubicBezTo>
                  <a:lnTo>
                    <a:pt x="1795251" y="0"/>
                  </a:lnTo>
                  <a:cubicBezTo>
                    <a:pt x="1878723" y="0"/>
                    <a:pt x="1946391" y="67668"/>
                    <a:pt x="1946391" y="151140"/>
                  </a:cubicBezTo>
                  <a:lnTo>
                    <a:pt x="1946391" y="755679"/>
                  </a:lnTo>
                  <a:cubicBezTo>
                    <a:pt x="1946391" y="839151"/>
                    <a:pt x="1878723" y="906819"/>
                    <a:pt x="1795251" y="906819"/>
                  </a:cubicBezTo>
                  <a:lnTo>
                    <a:pt x="151140" y="906819"/>
                  </a:lnTo>
                  <a:cubicBezTo>
                    <a:pt x="67668" y="906819"/>
                    <a:pt x="0" y="839151"/>
                    <a:pt x="0" y="755679"/>
                  </a:cubicBezTo>
                  <a:lnTo>
                    <a:pt x="0" y="15114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2367" tIns="82366" rIns="82366" bIns="82367" numCol="1" spcCol="1270" anchor="ctr" anchorCtr="0">
              <a:noAutofit/>
            </a:bodyPr>
            <a:lstStyle/>
            <a:p>
              <a:pPr marL="0" lvl="0" indent="0" algn="ctr" defTabSz="444500">
                <a:lnSpc>
                  <a:spcPct val="90000"/>
                </a:lnSpc>
                <a:spcBef>
                  <a:spcPct val="0"/>
                </a:spcBef>
                <a:spcAft>
                  <a:spcPct val="35000"/>
                </a:spcAft>
                <a:buNone/>
              </a:pPr>
              <a:r>
                <a:rPr lang="en-GB" altLang="es-ES" sz="1600" kern="1200" dirty="0"/>
                <a:t>Can I convince the seller of my ability and willingness to pay on an open account terms?</a:t>
              </a:r>
            </a:p>
          </p:txBody>
        </p:sp>
        <p:sp>
          <p:nvSpPr>
            <p:cNvPr id="16" name="Freihandform: Form 15">
              <a:extLst>
                <a:ext uri="{FF2B5EF4-FFF2-40B4-BE49-F238E27FC236}">
                  <a16:creationId xmlns:a16="http://schemas.microsoft.com/office/drawing/2014/main" id="{E694C88A-35B8-4E0D-A8FE-07072B60F0E3}"/>
                </a:ext>
              </a:extLst>
            </p:cNvPr>
            <p:cNvSpPr/>
            <p:nvPr/>
          </p:nvSpPr>
          <p:spPr>
            <a:xfrm rot="240000">
              <a:off x="3874347" y="2448242"/>
              <a:ext cx="1946391" cy="1413109"/>
            </a:xfrm>
            <a:custGeom>
              <a:avLst/>
              <a:gdLst>
                <a:gd name="connsiteX0" fmla="*/ 0 w 1946391"/>
                <a:gd name="connsiteY0" fmla="*/ 151140 h 906819"/>
                <a:gd name="connsiteX1" fmla="*/ 151140 w 1946391"/>
                <a:gd name="connsiteY1" fmla="*/ 0 h 906819"/>
                <a:gd name="connsiteX2" fmla="*/ 1795251 w 1946391"/>
                <a:gd name="connsiteY2" fmla="*/ 0 h 906819"/>
                <a:gd name="connsiteX3" fmla="*/ 1946391 w 1946391"/>
                <a:gd name="connsiteY3" fmla="*/ 151140 h 906819"/>
                <a:gd name="connsiteX4" fmla="*/ 1946391 w 1946391"/>
                <a:gd name="connsiteY4" fmla="*/ 755679 h 906819"/>
                <a:gd name="connsiteX5" fmla="*/ 1795251 w 1946391"/>
                <a:gd name="connsiteY5" fmla="*/ 906819 h 906819"/>
                <a:gd name="connsiteX6" fmla="*/ 151140 w 1946391"/>
                <a:gd name="connsiteY6" fmla="*/ 906819 h 906819"/>
                <a:gd name="connsiteX7" fmla="*/ 0 w 1946391"/>
                <a:gd name="connsiteY7" fmla="*/ 755679 h 906819"/>
                <a:gd name="connsiteX8" fmla="*/ 0 w 1946391"/>
                <a:gd name="connsiteY8" fmla="*/ 151140 h 906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391" h="906819">
                  <a:moveTo>
                    <a:pt x="0" y="151140"/>
                  </a:moveTo>
                  <a:cubicBezTo>
                    <a:pt x="0" y="67668"/>
                    <a:pt x="67668" y="0"/>
                    <a:pt x="151140" y="0"/>
                  </a:cubicBezTo>
                  <a:lnTo>
                    <a:pt x="1795251" y="0"/>
                  </a:lnTo>
                  <a:cubicBezTo>
                    <a:pt x="1878723" y="0"/>
                    <a:pt x="1946391" y="67668"/>
                    <a:pt x="1946391" y="151140"/>
                  </a:cubicBezTo>
                  <a:lnTo>
                    <a:pt x="1946391" y="755679"/>
                  </a:lnTo>
                  <a:cubicBezTo>
                    <a:pt x="1946391" y="839151"/>
                    <a:pt x="1878723" y="906819"/>
                    <a:pt x="1795251" y="906819"/>
                  </a:cubicBezTo>
                  <a:lnTo>
                    <a:pt x="151140" y="906819"/>
                  </a:lnTo>
                  <a:cubicBezTo>
                    <a:pt x="67668" y="906819"/>
                    <a:pt x="0" y="839151"/>
                    <a:pt x="0" y="755679"/>
                  </a:cubicBezTo>
                  <a:lnTo>
                    <a:pt x="0" y="15114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2367" tIns="82366" rIns="82366" bIns="82367" numCol="1" spcCol="1270" anchor="ctr" anchorCtr="0">
              <a:noAutofit/>
            </a:bodyPr>
            <a:lstStyle/>
            <a:p>
              <a:pPr marL="0" lvl="0" indent="0" algn="ctr" defTabSz="444500">
                <a:lnSpc>
                  <a:spcPct val="90000"/>
                </a:lnSpc>
                <a:spcBef>
                  <a:spcPct val="0"/>
                </a:spcBef>
                <a:spcAft>
                  <a:spcPct val="35000"/>
                </a:spcAft>
                <a:buNone/>
              </a:pPr>
              <a:r>
                <a:rPr lang="en-GB" altLang="es-ES" sz="1600" kern="1200" dirty="0"/>
                <a:t>Is my marketing or distribution strength and reputation in my domestic market attractive enough to the seller to justify open account terms? </a:t>
              </a:r>
            </a:p>
          </p:txBody>
        </p:sp>
      </p:grpSp>
    </p:spTree>
    <p:extLst>
      <p:ext uri="{BB962C8B-B14F-4D97-AF65-F5344CB8AC3E}">
        <p14:creationId xmlns:p14="http://schemas.microsoft.com/office/powerpoint/2010/main" val="29874183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 of Alternative Export/Import Financing Methods</a:t>
            </a:r>
          </a:p>
        </p:txBody>
      </p:sp>
      <p:cxnSp>
        <p:nvCxnSpPr>
          <p:cNvPr id="4" name="Straight Connector 3"/>
          <p:cNvCxnSpPr/>
          <p:nvPr/>
        </p:nvCxnSpPr>
        <p:spPr>
          <a:xfrm flipH="1">
            <a:off x="2139351" y="2349260"/>
            <a:ext cx="8626" cy="3329797"/>
          </a:xfrm>
          <a:prstGeom prst="line">
            <a:avLst/>
          </a:prstGeom>
          <a:ln/>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2156603" y="2501660"/>
            <a:ext cx="3585714" cy="3150080"/>
          </a:xfrm>
          <a:prstGeom prst="line">
            <a:avLst/>
          </a:prstGeom>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flipH="1">
            <a:off x="2147977" y="5624423"/>
            <a:ext cx="6098876" cy="54634"/>
          </a:xfrm>
          <a:prstGeom prst="line">
            <a:avLst/>
          </a:prstGeom>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3096884" y="5679057"/>
            <a:ext cx="2510236" cy="369332"/>
          </a:xfrm>
          <a:prstGeom prst="rect">
            <a:avLst/>
          </a:prstGeom>
          <a:noFill/>
        </p:spPr>
        <p:txBody>
          <a:bodyPr wrap="square" rtlCol="0">
            <a:spAutoFit/>
          </a:bodyPr>
          <a:lstStyle/>
          <a:p>
            <a:r>
              <a:rPr lang="en-GB" dirty="0">
                <a:latin typeface="Calibri" panose="020F0502020204030204" pitchFamily="34" charset="0"/>
              </a:rPr>
              <a:t>Importer’s Risk</a:t>
            </a:r>
          </a:p>
        </p:txBody>
      </p:sp>
      <p:sp>
        <p:nvSpPr>
          <p:cNvPr id="11" name="TextBox 10"/>
          <p:cNvSpPr txBox="1"/>
          <p:nvPr/>
        </p:nvSpPr>
        <p:spPr>
          <a:xfrm>
            <a:off x="5676181" y="5679057"/>
            <a:ext cx="1035362" cy="369332"/>
          </a:xfrm>
          <a:prstGeom prst="rect">
            <a:avLst/>
          </a:prstGeom>
          <a:noFill/>
        </p:spPr>
        <p:txBody>
          <a:bodyPr wrap="square" rtlCol="0">
            <a:spAutoFit/>
          </a:bodyPr>
          <a:lstStyle/>
          <a:p>
            <a:r>
              <a:rPr lang="en-GB">
                <a:latin typeface="Calibri" panose="020F0502020204030204" pitchFamily="34" charset="0"/>
              </a:rPr>
              <a:t>High</a:t>
            </a:r>
          </a:p>
        </p:txBody>
      </p:sp>
      <p:sp>
        <p:nvSpPr>
          <p:cNvPr id="12" name="TextBox 11"/>
          <p:cNvSpPr txBox="1"/>
          <p:nvPr/>
        </p:nvSpPr>
        <p:spPr>
          <a:xfrm>
            <a:off x="2061712" y="5679057"/>
            <a:ext cx="672861" cy="369332"/>
          </a:xfrm>
          <a:prstGeom prst="rect">
            <a:avLst/>
          </a:prstGeom>
          <a:noFill/>
        </p:spPr>
        <p:txBody>
          <a:bodyPr wrap="square" rtlCol="0">
            <a:spAutoFit/>
          </a:bodyPr>
          <a:lstStyle/>
          <a:p>
            <a:r>
              <a:rPr lang="en-GB">
                <a:latin typeface="Calibri" panose="020F0502020204030204" pitchFamily="34" charset="0"/>
              </a:rPr>
              <a:t>Low</a:t>
            </a:r>
          </a:p>
        </p:txBody>
      </p:sp>
      <p:sp>
        <p:nvSpPr>
          <p:cNvPr id="13" name="TextBox 12"/>
          <p:cNvSpPr txBox="1"/>
          <p:nvPr/>
        </p:nvSpPr>
        <p:spPr>
          <a:xfrm rot="16200000">
            <a:off x="848220" y="3740353"/>
            <a:ext cx="1897812" cy="369332"/>
          </a:xfrm>
          <a:prstGeom prst="rect">
            <a:avLst/>
          </a:prstGeom>
          <a:noFill/>
        </p:spPr>
        <p:txBody>
          <a:bodyPr wrap="square" rtlCol="0">
            <a:spAutoFit/>
          </a:bodyPr>
          <a:lstStyle/>
          <a:p>
            <a:r>
              <a:rPr lang="en-GB" dirty="0">
                <a:latin typeface="Calibri" panose="020F0502020204030204" pitchFamily="34" charset="0"/>
              </a:rPr>
              <a:t>Exporter’s Risk</a:t>
            </a:r>
          </a:p>
        </p:txBody>
      </p:sp>
      <p:sp>
        <p:nvSpPr>
          <p:cNvPr id="14" name="TextBox 13"/>
          <p:cNvSpPr txBox="1"/>
          <p:nvPr/>
        </p:nvSpPr>
        <p:spPr>
          <a:xfrm>
            <a:off x="1061049" y="5400136"/>
            <a:ext cx="568489" cy="369332"/>
          </a:xfrm>
          <a:prstGeom prst="rect">
            <a:avLst/>
          </a:prstGeom>
          <a:noFill/>
        </p:spPr>
        <p:txBody>
          <a:bodyPr wrap="none" rtlCol="0">
            <a:spAutoFit/>
          </a:bodyPr>
          <a:lstStyle/>
          <a:p>
            <a:r>
              <a:rPr lang="en-GB">
                <a:latin typeface="Calibri" panose="020F0502020204030204" pitchFamily="34" charset="0"/>
              </a:rPr>
              <a:t>Low</a:t>
            </a:r>
          </a:p>
        </p:txBody>
      </p:sp>
      <p:sp>
        <p:nvSpPr>
          <p:cNvPr id="15" name="TextBox 14"/>
          <p:cNvSpPr txBox="1"/>
          <p:nvPr/>
        </p:nvSpPr>
        <p:spPr>
          <a:xfrm>
            <a:off x="1112805" y="2349260"/>
            <a:ext cx="612668" cy="369332"/>
          </a:xfrm>
          <a:prstGeom prst="rect">
            <a:avLst/>
          </a:prstGeom>
          <a:noFill/>
        </p:spPr>
        <p:txBody>
          <a:bodyPr wrap="none" rtlCol="0">
            <a:spAutoFit/>
          </a:bodyPr>
          <a:lstStyle/>
          <a:p>
            <a:r>
              <a:rPr lang="en-GB">
                <a:latin typeface="Calibri" panose="020F0502020204030204" pitchFamily="34" charset="0"/>
              </a:rPr>
              <a:t>High</a:t>
            </a:r>
          </a:p>
        </p:txBody>
      </p:sp>
      <p:sp>
        <p:nvSpPr>
          <p:cNvPr id="16" name="5-Point Star 15"/>
          <p:cNvSpPr/>
          <p:nvPr/>
        </p:nvSpPr>
        <p:spPr>
          <a:xfrm>
            <a:off x="2648309" y="2889849"/>
            <a:ext cx="224288" cy="1811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ndParaRPr>
          </a:p>
        </p:txBody>
      </p:sp>
      <p:sp>
        <p:nvSpPr>
          <p:cNvPr id="17" name="TextBox 16"/>
          <p:cNvSpPr txBox="1"/>
          <p:nvPr/>
        </p:nvSpPr>
        <p:spPr>
          <a:xfrm>
            <a:off x="2958860" y="2786332"/>
            <a:ext cx="1515928" cy="369332"/>
          </a:xfrm>
          <a:prstGeom prst="rect">
            <a:avLst/>
          </a:prstGeom>
          <a:noFill/>
        </p:spPr>
        <p:txBody>
          <a:bodyPr wrap="none" rtlCol="0">
            <a:spAutoFit/>
          </a:bodyPr>
          <a:lstStyle/>
          <a:p>
            <a:r>
              <a:rPr lang="en-GB">
                <a:latin typeface="Calibri" panose="020F0502020204030204" pitchFamily="34" charset="0"/>
              </a:rPr>
              <a:t>Open Account</a:t>
            </a:r>
          </a:p>
        </p:txBody>
      </p:sp>
      <p:sp>
        <p:nvSpPr>
          <p:cNvPr id="18" name="5-Point Star 17"/>
          <p:cNvSpPr/>
          <p:nvPr/>
        </p:nvSpPr>
        <p:spPr>
          <a:xfrm>
            <a:off x="3409463" y="3594295"/>
            <a:ext cx="224288" cy="1811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ndParaRPr>
          </a:p>
        </p:txBody>
      </p:sp>
      <p:sp>
        <p:nvSpPr>
          <p:cNvPr id="19" name="5-Point Star 18"/>
          <p:cNvSpPr/>
          <p:nvPr/>
        </p:nvSpPr>
        <p:spPr>
          <a:xfrm>
            <a:off x="4221746" y="4294987"/>
            <a:ext cx="224288" cy="1811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ndParaRPr>
          </a:p>
        </p:txBody>
      </p:sp>
      <p:sp>
        <p:nvSpPr>
          <p:cNvPr id="20" name="5-Point Star 19"/>
          <p:cNvSpPr/>
          <p:nvPr/>
        </p:nvSpPr>
        <p:spPr>
          <a:xfrm>
            <a:off x="5148532" y="5092251"/>
            <a:ext cx="224288" cy="1811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ndParaRPr>
          </a:p>
        </p:txBody>
      </p:sp>
      <p:sp>
        <p:nvSpPr>
          <p:cNvPr id="21" name="TextBox 20"/>
          <p:cNvSpPr txBox="1"/>
          <p:nvPr/>
        </p:nvSpPr>
        <p:spPr>
          <a:xfrm>
            <a:off x="5607120" y="4990338"/>
            <a:ext cx="1859483" cy="369332"/>
          </a:xfrm>
          <a:prstGeom prst="rect">
            <a:avLst/>
          </a:prstGeom>
          <a:noFill/>
        </p:spPr>
        <p:txBody>
          <a:bodyPr wrap="none" rtlCol="0">
            <a:spAutoFit/>
          </a:bodyPr>
          <a:lstStyle/>
          <a:p>
            <a:r>
              <a:rPr lang="en-GB">
                <a:latin typeface="Calibri" panose="020F0502020204030204" pitchFamily="34" charset="0"/>
              </a:rPr>
              <a:t>Advance Payment</a:t>
            </a:r>
          </a:p>
        </p:txBody>
      </p:sp>
      <p:sp>
        <p:nvSpPr>
          <p:cNvPr id="22" name="TextBox 21"/>
          <p:cNvSpPr txBox="1"/>
          <p:nvPr/>
        </p:nvSpPr>
        <p:spPr>
          <a:xfrm>
            <a:off x="4934310" y="4179366"/>
            <a:ext cx="1744168" cy="369332"/>
          </a:xfrm>
          <a:prstGeom prst="rect">
            <a:avLst/>
          </a:prstGeom>
          <a:noFill/>
        </p:spPr>
        <p:txBody>
          <a:bodyPr wrap="square" rtlCol="0">
            <a:spAutoFit/>
          </a:bodyPr>
          <a:lstStyle/>
          <a:p>
            <a:r>
              <a:rPr lang="en-GB">
                <a:latin typeface="Calibri" panose="020F0502020204030204" pitchFamily="34" charset="0"/>
              </a:rPr>
              <a:t>Letter of Credit</a:t>
            </a:r>
          </a:p>
        </p:txBody>
      </p:sp>
      <p:sp>
        <p:nvSpPr>
          <p:cNvPr id="23" name="TextBox 22"/>
          <p:cNvSpPr txBox="1"/>
          <p:nvPr/>
        </p:nvSpPr>
        <p:spPr>
          <a:xfrm>
            <a:off x="3925019" y="3506681"/>
            <a:ext cx="2527989" cy="369332"/>
          </a:xfrm>
          <a:prstGeom prst="rect">
            <a:avLst/>
          </a:prstGeom>
          <a:noFill/>
        </p:spPr>
        <p:txBody>
          <a:bodyPr wrap="square" rtlCol="0">
            <a:spAutoFit/>
          </a:bodyPr>
          <a:lstStyle/>
          <a:p>
            <a:r>
              <a:rPr lang="en-GB" dirty="0">
                <a:latin typeface="Calibri" panose="020F0502020204030204" pitchFamily="34" charset="0"/>
              </a:rPr>
              <a:t>Cash Against Documents</a:t>
            </a:r>
          </a:p>
        </p:txBody>
      </p:sp>
    </p:spTree>
    <p:extLst>
      <p:ext uri="{BB962C8B-B14F-4D97-AF65-F5344CB8AC3E}">
        <p14:creationId xmlns:p14="http://schemas.microsoft.com/office/powerpoint/2010/main" val="747093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a:bodyPr>
          <a:lstStyle/>
          <a:p>
            <a:r>
              <a:rPr lang="en-GB" sz="1600" dirty="0" err="1">
                <a:solidFill>
                  <a:schemeClr val="tx1"/>
                </a:solidFill>
              </a:rPr>
              <a:t>Iloranta,K</a:t>
            </a:r>
            <a:r>
              <a:rPr lang="en-GB" sz="1600" dirty="0">
                <a:solidFill>
                  <a:schemeClr val="tx1"/>
                </a:solidFill>
              </a:rPr>
              <a:t>. &amp; </a:t>
            </a:r>
            <a:r>
              <a:rPr lang="en-GB" sz="1600" dirty="0" err="1">
                <a:solidFill>
                  <a:schemeClr val="tx1"/>
                </a:solidFill>
              </a:rPr>
              <a:t>Pajunen-Muhonen</a:t>
            </a:r>
            <a:r>
              <a:rPr lang="en-GB" sz="1600" dirty="0">
                <a:solidFill>
                  <a:schemeClr val="tx1"/>
                </a:solidFill>
              </a:rPr>
              <a:t>, H. (2015). </a:t>
            </a:r>
            <a:r>
              <a:rPr lang="en-GB" sz="1600" dirty="0" err="1">
                <a:solidFill>
                  <a:schemeClr val="tx1"/>
                </a:solidFill>
              </a:rPr>
              <a:t>Hankintojen</a:t>
            </a:r>
            <a:r>
              <a:rPr lang="en-GB" sz="1600" dirty="0">
                <a:solidFill>
                  <a:schemeClr val="tx1"/>
                </a:solidFill>
              </a:rPr>
              <a:t> </a:t>
            </a:r>
            <a:r>
              <a:rPr lang="en-GB" sz="1600" dirty="0" err="1">
                <a:solidFill>
                  <a:schemeClr val="tx1"/>
                </a:solidFill>
              </a:rPr>
              <a:t>johtaminen</a:t>
            </a:r>
            <a:r>
              <a:rPr lang="en-GB" sz="1600" dirty="0">
                <a:solidFill>
                  <a:schemeClr val="tx1"/>
                </a:solidFill>
              </a:rPr>
              <a:t>. </a:t>
            </a:r>
            <a:r>
              <a:rPr lang="en-GB" sz="1600" dirty="0" err="1">
                <a:solidFill>
                  <a:schemeClr val="tx1"/>
                </a:solidFill>
              </a:rPr>
              <a:t>Ostamisesta</a:t>
            </a:r>
            <a:r>
              <a:rPr lang="en-GB" sz="1600" dirty="0">
                <a:solidFill>
                  <a:schemeClr val="tx1"/>
                </a:solidFill>
              </a:rPr>
              <a:t> </a:t>
            </a:r>
            <a:r>
              <a:rPr lang="en-GB" sz="1600" dirty="0" err="1">
                <a:solidFill>
                  <a:schemeClr val="tx1"/>
                </a:solidFill>
              </a:rPr>
              <a:t>toimittajamarkkinoiden</a:t>
            </a:r>
            <a:r>
              <a:rPr lang="en-GB" sz="1600" dirty="0">
                <a:solidFill>
                  <a:schemeClr val="tx1"/>
                </a:solidFill>
              </a:rPr>
              <a:t> </a:t>
            </a:r>
            <a:r>
              <a:rPr lang="en-GB" sz="1600" dirty="0" err="1">
                <a:solidFill>
                  <a:schemeClr val="tx1"/>
                </a:solidFill>
              </a:rPr>
              <a:t>hallintaan</a:t>
            </a:r>
            <a:r>
              <a:rPr lang="en-GB" sz="1600" dirty="0">
                <a:solidFill>
                  <a:schemeClr val="tx1"/>
                </a:solidFill>
              </a:rPr>
              <a:t>. </a:t>
            </a:r>
            <a:r>
              <a:rPr lang="en-GB" sz="1600" dirty="0" err="1">
                <a:solidFill>
                  <a:schemeClr val="tx1"/>
                </a:solidFill>
              </a:rPr>
              <a:t>Tietosanoma</a:t>
            </a:r>
            <a:r>
              <a:rPr lang="en-GB" sz="1600" dirty="0">
                <a:solidFill>
                  <a:schemeClr val="tx1"/>
                </a:solidFill>
              </a:rPr>
              <a:t> Oy.</a:t>
            </a:r>
          </a:p>
          <a:p>
            <a:r>
              <a:rPr lang="en-GB" sz="1600" dirty="0">
                <a:solidFill>
                  <a:schemeClr val="tx1"/>
                </a:solidFill>
              </a:rPr>
              <a:t>International Chamber of Commerce. (2010). Incoterms 2010. ICC Publication No. 715E-FIN.</a:t>
            </a:r>
          </a:p>
          <a:p>
            <a:r>
              <a:rPr lang="en-GB" sz="1600" dirty="0" err="1">
                <a:solidFill>
                  <a:schemeClr val="tx1"/>
                </a:solidFill>
              </a:rPr>
              <a:t>Logistiikan</a:t>
            </a:r>
            <a:r>
              <a:rPr lang="en-GB" sz="1600" dirty="0">
                <a:solidFill>
                  <a:schemeClr val="tx1"/>
                </a:solidFill>
              </a:rPr>
              <a:t> </a:t>
            </a:r>
            <a:r>
              <a:rPr lang="en-GB" sz="1600" dirty="0" err="1">
                <a:solidFill>
                  <a:schemeClr val="tx1"/>
                </a:solidFill>
              </a:rPr>
              <a:t>maailma</a:t>
            </a:r>
            <a:r>
              <a:rPr lang="en-GB" sz="1600" dirty="0">
                <a:solidFill>
                  <a:schemeClr val="tx1"/>
                </a:solidFill>
              </a:rPr>
              <a:t>: </a:t>
            </a:r>
            <a:r>
              <a:rPr lang="en-GB" sz="1600" dirty="0">
                <a:solidFill>
                  <a:schemeClr val="tx1"/>
                </a:solidFill>
                <a:hlinkClick r:id="rId2">
                  <a:extLst>
                    <a:ext uri="{A12FA001-AC4F-418D-AE19-62706E023703}">
                      <ahyp:hlinkClr xmlns:ahyp="http://schemas.microsoft.com/office/drawing/2018/hyperlinkcolor" val="tx"/>
                    </a:ext>
                  </a:extLst>
                </a:hlinkClick>
              </a:rPr>
              <a:t>www.logistiikanmaailma.fi/en</a:t>
            </a:r>
            <a:endParaRPr lang="en-GB" sz="1600" dirty="0">
              <a:solidFill>
                <a:schemeClr val="tx1"/>
              </a:solidFill>
            </a:endParaRPr>
          </a:p>
          <a:p>
            <a:r>
              <a:rPr lang="en-GB" sz="1600" dirty="0" err="1">
                <a:solidFill>
                  <a:schemeClr val="tx1"/>
                </a:solidFill>
              </a:rPr>
              <a:t>Logistiikka-magazin</a:t>
            </a:r>
            <a:r>
              <a:rPr lang="en-GB" sz="1600" dirty="0">
                <a:solidFill>
                  <a:schemeClr val="tx1"/>
                </a:solidFill>
              </a:rPr>
              <a:t> 7/2010, 8/2011, 1/2012. </a:t>
            </a:r>
          </a:p>
          <a:p>
            <a:r>
              <a:rPr lang="en-GB" sz="1600" dirty="0" err="1">
                <a:solidFill>
                  <a:schemeClr val="tx1"/>
                </a:solidFill>
              </a:rPr>
              <a:t>Melin</a:t>
            </a:r>
            <a:r>
              <a:rPr lang="en-GB" sz="1600" dirty="0">
                <a:solidFill>
                  <a:schemeClr val="tx1"/>
                </a:solidFill>
              </a:rPr>
              <a:t>, K. (2011). </a:t>
            </a:r>
            <a:r>
              <a:rPr lang="en-GB" sz="1600" dirty="0" err="1">
                <a:solidFill>
                  <a:schemeClr val="tx1"/>
                </a:solidFill>
              </a:rPr>
              <a:t>Ulkomaankaupan</a:t>
            </a:r>
            <a:r>
              <a:rPr lang="en-GB" sz="1600" dirty="0">
                <a:solidFill>
                  <a:schemeClr val="tx1"/>
                </a:solidFill>
              </a:rPr>
              <a:t> </a:t>
            </a:r>
            <a:r>
              <a:rPr lang="en-GB" sz="1600" dirty="0" err="1">
                <a:solidFill>
                  <a:schemeClr val="tx1"/>
                </a:solidFill>
              </a:rPr>
              <a:t>menettelyt</a:t>
            </a:r>
            <a:r>
              <a:rPr lang="en-GB" sz="1600" dirty="0">
                <a:solidFill>
                  <a:schemeClr val="tx1"/>
                </a:solidFill>
              </a:rPr>
              <a:t>. </a:t>
            </a:r>
            <a:r>
              <a:rPr lang="en-GB" sz="1600" dirty="0" err="1">
                <a:solidFill>
                  <a:schemeClr val="tx1"/>
                </a:solidFill>
              </a:rPr>
              <a:t>Vienti</a:t>
            </a:r>
            <a:r>
              <a:rPr lang="en-GB" sz="1600" dirty="0">
                <a:solidFill>
                  <a:schemeClr val="tx1"/>
                </a:solidFill>
              </a:rPr>
              <a:t> </a:t>
            </a:r>
            <a:r>
              <a:rPr lang="en-GB" sz="1600" dirty="0" err="1">
                <a:solidFill>
                  <a:schemeClr val="tx1"/>
                </a:solidFill>
              </a:rPr>
              <a:t>ja</a:t>
            </a:r>
            <a:r>
              <a:rPr lang="en-GB" sz="1600" dirty="0">
                <a:solidFill>
                  <a:schemeClr val="tx1"/>
                </a:solidFill>
              </a:rPr>
              <a:t> </a:t>
            </a:r>
            <a:r>
              <a:rPr lang="en-GB" sz="1600" dirty="0" err="1">
                <a:solidFill>
                  <a:schemeClr val="tx1"/>
                </a:solidFill>
              </a:rPr>
              <a:t>tuonti</a:t>
            </a:r>
            <a:r>
              <a:rPr lang="en-GB" sz="1600" dirty="0">
                <a:solidFill>
                  <a:schemeClr val="tx1"/>
                </a:solidFill>
              </a:rPr>
              <a:t>. </a:t>
            </a:r>
            <a:r>
              <a:rPr lang="en-GB" sz="1600" dirty="0" err="1">
                <a:solidFill>
                  <a:schemeClr val="tx1"/>
                </a:solidFill>
              </a:rPr>
              <a:t>Amk-kustannus</a:t>
            </a:r>
            <a:r>
              <a:rPr lang="en-GB" sz="1600" dirty="0">
                <a:solidFill>
                  <a:schemeClr val="tx1"/>
                </a:solidFill>
              </a:rPr>
              <a:t> Oy.</a:t>
            </a:r>
          </a:p>
          <a:p>
            <a:r>
              <a:rPr lang="en-GB" sz="1600" dirty="0">
                <a:solidFill>
                  <a:schemeClr val="tx1"/>
                </a:solidFill>
              </a:rPr>
              <a:t>Wild, J. &amp; Wild, K. (2012). International Business. The challenges of globalization. </a:t>
            </a:r>
            <a:r>
              <a:rPr lang="en-GB" sz="1600" i="1" dirty="0">
                <a:solidFill>
                  <a:schemeClr val="tx1"/>
                </a:solidFill>
              </a:rPr>
              <a:t>Pearson Education Limited.</a:t>
            </a:r>
          </a:p>
          <a:p>
            <a:r>
              <a:rPr lang="de-DE" sz="1600" dirty="0">
                <a:solidFill>
                  <a:schemeClr val="tx1"/>
                </a:solidFill>
              </a:rPr>
              <a:t>Single Euro </a:t>
            </a:r>
            <a:r>
              <a:rPr lang="de-DE" sz="1600" dirty="0" err="1">
                <a:solidFill>
                  <a:schemeClr val="tx1"/>
                </a:solidFill>
              </a:rPr>
              <a:t>Payments</a:t>
            </a:r>
            <a:r>
              <a:rPr lang="de-DE" sz="1600" dirty="0">
                <a:solidFill>
                  <a:schemeClr val="tx1"/>
                </a:solidFill>
              </a:rPr>
              <a:t> Area – SEPA. (</a:t>
            </a:r>
            <a:r>
              <a:rPr lang="de-DE" sz="1600" dirty="0" err="1">
                <a:solidFill>
                  <a:schemeClr val="tx1"/>
                </a:solidFill>
              </a:rPr>
              <a:t>n.d</a:t>
            </a:r>
            <a:r>
              <a:rPr lang="de-DE" sz="1600" dirty="0">
                <a:solidFill>
                  <a:schemeClr val="tx1"/>
                </a:solidFill>
              </a:rPr>
              <a:t>.). </a:t>
            </a:r>
            <a:r>
              <a:rPr lang="de-DE" sz="1600" dirty="0" err="1">
                <a:solidFill>
                  <a:schemeClr val="tx1"/>
                </a:solidFill>
              </a:rPr>
              <a:t>Retrieved</a:t>
            </a:r>
            <a:r>
              <a:rPr lang="de-DE" sz="1600" dirty="0">
                <a:solidFill>
                  <a:schemeClr val="tx1"/>
                </a:solidFill>
              </a:rPr>
              <a:t> </a:t>
            </a:r>
            <a:r>
              <a:rPr lang="de-DE" sz="1600" dirty="0" err="1">
                <a:solidFill>
                  <a:schemeClr val="tx1"/>
                </a:solidFill>
              </a:rPr>
              <a:t>from</a:t>
            </a:r>
            <a:r>
              <a:rPr lang="de-DE" sz="1600" dirty="0">
                <a:solidFill>
                  <a:schemeClr val="tx1"/>
                </a:solidFill>
              </a:rPr>
              <a:t> </a:t>
            </a:r>
            <a:r>
              <a:rPr lang="de-DE" sz="1600" dirty="0">
                <a:solidFill>
                  <a:schemeClr val="tx1"/>
                </a:solidFill>
                <a:hlinkClick r:id="rId3">
                  <a:extLst>
                    <a:ext uri="{A12FA001-AC4F-418D-AE19-62706E023703}">
                      <ahyp:hlinkClr xmlns:ahyp="http://schemas.microsoft.com/office/drawing/2018/hyperlinkcolor" val="tx"/>
                    </a:ext>
                  </a:extLst>
                </a:hlinkClick>
              </a:rPr>
              <a:t>https://www.sepa.ch/en/home.html</a:t>
            </a:r>
            <a:endParaRPr lang="de-DE" sz="1600" dirty="0">
              <a:solidFill>
                <a:schemeClr val="tx1"/>
              </a:solidFill>
            </a:endParaRPr>
          </a:p>
          <a:p>
            <a:r>
              <a:rPr lang="en-GB" sz="1600" dirty="0">
                <a:solidFill>
                  <a:schemeClr val="tx1"/>
                </a:solidFill>
                <a:hlinkClick r:id="rId4">
                  <a:extLst>
                    <a:ext uri="{A12FA001-AC4F-418D-AE19-62706E023703}">
                      <ahyp:hlinkClr xmlns:ahyp="http://schemas.microsoft.com/office/drawing/2018/hyperlinkcolor" val="tx"/>
                    </a:ext>
                  </a:extLst>
                </a:hlinkClick>
              </a:rPr>
              <a:t>http://www.wcl-shipping.com/wcl-17/wcl/images/pdf/incoterms_2010_chart.pdf</a:t>
            </a:r>
            <a:r>
              <a:rPr lang="en-GB" sz="1600" dirty="0">
                <a:solidFill>
                  <a:schemeClr val="tx1"/>
                </a:solidFill>
              </a:rPr>
              <a:t> (Incoterms)</a:t>
            </a:r>
          </a:p>
          <a:p>
            <a:r>
              <a:rPr lang="en-GB" altLang="fi-FI" sz="1600" dirty="0">
                <a:solidFill>
                  <a:schemeClr val="tx1"/>
                </a:solidFill>
                <a:hlinkClick r:id="rId5">
                  <a:extLst>
                    <a:ext uri="{A12FA001-AC4F-418D-AE19-62706E023703}">
                      <ahyp:hlinkClr xmlns:ahyp="http://schemas.microsoft.com/office/drawing/2018/hyperlinkcolor" val="tx"/>
                    </a:ext>
                  </a:extLst>
                </a:hlinkClick>
              </a:rPr>
              <a:t>https://www.incotermsexplained.com/the-incoterms-rules/incoterms-2010-rules/</a:t>
            </a:r>
            <a:r>
              <a:rPr lang="en-GB" altLang="fi-FI" sz="1600" dirty="0">
                <a:solidFill>
                  <a:schemeClr val="tx1"/>
                </a:solidFill>
              </a:rPr>
              <a:t>) (Incoterms Rules)</a:t>
            </a:r>
          </a:p>
          <a:p>
            <a:pPr marL="0" indent="0">
              <a:buNone/>
            </a:pPr>
            <a:r>
              <a:rPr lang="en-GB" altLang="fi-FI" sz="1600" dirty="0">
                <a:solidFill>
                  <a:schemeClr val="tx1"/>
                </a:solidFill>
              </a:rPr>
              <a:t> </a:t>
            </a:r>
          </a:p>
          <a:p>
            <a:endParaRPr lang="en-GB" sz="1600" dirty="0"/>
          </a:p>
          <a:p>
            <a:endParaRPr lang="en-GB" sz="1600" dirty="0"/>
          </a:p>
        </p:txBody>
      </p:sp>
    </p:spTree>
    <p:extLst>
      <p:ext uri="{BB962C8B-B14F-4D97-AF65-F5344CB8AC3E}">
        <p14:creationId xmlns:p14="http://schemas.microsoft.com/office/powerpoint/2010/main" val="4204452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01657"/>
            <a:ext cx="9144000" cy="2387600"/>
          </a:xfrm>
        </p:spPr>
        <p:txBody>
          <a:bodyPr/>
          <a:lstStyle/>
          <a:p>
            <a:r>
              <a:rPr lang="en-GB" dirty="0"/>
              <a:t>Property Rights</a:t>
            </a:r>
          </a:p>
        </p:txBody>
      </p:sp>
      <p:sp>
        <p:nvSpPr>
          <p:cNvPr id="4" name="Slide Number Placeholder 3">
            <a:extLst>
              <a:ext uri="{FF2B5EF4-FFF2-40B4-BE49-F238E27FC236}">
                <a16:creationId xmlns:a16="http://schemas.microsoft.com/office/drawing/2014/main" id="{A2DDABB5-86BB-4F92-B3FD-015F7203F661}"/>
              </a:ext>
            </a:extLst>
          </p:cNvPr>
          <p:cNvSpPr>
            <a:spLocks noGrp="1"/>
          </p:cNvSpPr>
          <p:nvPr>
            <p:ph type="sldNum" sz="quarter" idx="12"/>
          </p:nvPr>
        </p:nvSpPr>
        <p:spPr/>
        <p:txBody>
          <a:bodyPr/>
          <a:lstStyle/>
          <a:p>
            <a:fld id="{B34092F8-88B9-48E5-9B8F-3F206E5F35A9}" type="slidenum">
              <a:rPr lang="en-GB" smtClean="0"/>
              <a:t>34</a:t>
            </a:fld>
            <a:endParaRPr lang="en-GB" dirty="0"/>
          </a:p>
        </p:txBody>
      </p:sp>
    </p:spTree>
    <p:extLst>
      <p:ext uri="{BB962C8B-B14F-4D97-AF65-F5344CB8AC3E}">
        <p14:creationId xmlns:p14="http://schemas.microsoft.com/office/powerpoint/2010/main" val="3399738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6"/>
          <p:cNvSpPr txBox="1">
            <a:spLocks noChangeArrowheads="1"/>
          </p:cNvSpPr>
          <p:nvPr/>
        </p:nvSpPr>
        <p:spPr>
          <a:xfrm>
            <a:off x="1461792" y="909749"/>
            <a:ext cx="7721600" cy="6858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404041"/>
                </a:solidFill>
                <a:latin typeface="Adobe Fan Heiti Std B" panose="020B0700000000000000" pitchFamily="34" charset="-128"/>
                <a:ea typeface="Adobe Fan Heiti Std B" panose="020B0700000000000000" pitchFamily="34" charset="-128"/>
                <a:cs typeface="+mj-cs"/>
              </a:defRPr>
            </a:lvl1pPr>
          </a:lstStyle>
          <a:p>
            <a:r>
              <a:rPr lang="en-US" dirty="0">
                <a:latin typeface="Calibri Regular"/>
              </a:rPr>
              <a:t>Remember? </a:t>
            </a:r>
          </a:p>
          <a:p>
            <a:r>
              <a:rPr lang="en-US" dirty="0">
                <a:latin typeface="Calibri Regular"/>
              </a:rPr>
              <a:t>Property Rights Theory</a:t>
            </a:r>
          </a:p>
        </p:txBody>
      </p:sp>
      <p:graphicFrame>
        <p:nvGraphicFramePr>
          <p:cNvPr id="8" name="Group 55"/>
          <p:cNvGraphicFramePr>
            <a:graphicFrameLocks noGrp="1"/>
          </p:cNvGraphicFramePr>
          <p:nvPr/>
        </p:nvGraphicFramePr>
        <p:xfrm>
          <a:off x="1461792" y="2067073"/>
          <a:ext cx="4897437" cy="3365501"/>
        </p:xfrm>
        <a:graphic>
          <a:graphicData uri="http://schemas.openxmlformats.org/drawingml/2006/table">
            <a:tbl>
              <a:tblPr/>
              <a:tblGrid>
                <a:gridCol w="4897437">
                  <a:extLst>
                    <a:ext uri="{9D8B030D-6E8A-4147-A177-3AD203B41FA5}">
                      <a16:colId xmlns:a16="http://schemas.microsoft.com/office/drawing/2014/main" val="20000"/>
                    </a:ext>
                  </a:extLst>
                </a:gridCol>
              </a:tblGrid>
              <a:tr h="846297">
                <a:tc>
                  <a:txBody>
                    <a:bodyPr/>
                    <a:lstStyle>
                      <a:lvl1pPr marL="342900" indent="-3429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1pPr>
                      <a:lvl2pPr marL="742950" indent="-28575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2pPr>
                      <a:lvl3pPr marL="11430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3pPr>
                      <a:lvl4pPr marL="16002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4pPr>
                      <a:lvl5pPr marL="20574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9pPr>
                    </a:lstStyle>
                    <a:p>
                      <a:pPr marL="342900" marR="0" lvl="0" indent="-342900" algn="ctr" defTabSz="914400" rtl="0" eaLnBrk="1" fontAlgn="base" latinLnBrk="0" hangingPunct="1">
                        <a:lnSpc>
                          <a:spcPct val="100000"/>
                        </a:lnSpc>
                        <a:spcBef>
                          <a:spcPct val="20000"/>
                        </a:spcBef>
                        <a:spcAft>
                          <a:spcPct val="0"/>
                        </a:spcAft>
                        <a:buClr>
                          <a:srgbClr val="FF9933"/>
                        </a:buClr>
                        <a:buSzTx/>
                        <a:buFontTx/>
                        <a:buNone/>
                        <a:tabLst/>
                      </a:pPr>
                      <a:r>
                        <a:rPr kumimoji="0" lang="en-GB" altLang="de-DE" sz="2200" b="0" i="0" u="none" strike="noStrike" cap="none" normalizeH="0" baseline="0" noProof="0">
                          <a:ln>
                            <a:noFill/>
                          </a:ln>
                          <a:solidFill>
                            <a:schemeClr val="tx1"/>
                          </a:solidFill>
                          <a:effectLst/>
                          <a:latin typeface="Calibri Regular"/>
                          <a:ea typeface="ＭＳ Ｐゴシック" panose="020B0600070205080204" pitchFamily="34" charset="-128"/>
                        </a:rPr>
                        <a:t>The right to use an asset </a:t>
                      </a:r>
                    </a:p>
                    <a:p>
                      <a:pPr marL="342900" marR="0" lvl="0" indent="-342900" algn="ctr" defTabSz="914400" rtl="0" eaLnBrk="1" fontAlgn="base" latinLnBrk="0" hangingPunct="1">
                        <a:lnSpc>
                          <a:spcPct val="100000"/>
                        </a:lnSpc>
                        <a:spcBef>
                          <a:spcPct val="20000"/>
                        </a:spcBef>
                        <a:spcAft>
                          <a:spcPct val="0"/>
                        </a:spcAft>
                        <a:buClr>
                          <a:srgbClr val="FF9933"/>
                        </a:buClr>
                        <a:buSzTx/>
                        <a:buFontTx/>
                        <a:buNone/>
                        <a:tabLst/>
                      </a:pPr>
                      <a:r>
                        <a:rPr kumimoji="0" lang="en-GB" altLang="de-DE" sz="2200" b="0" i="0" u="none" strike="noStrike" cap="none" normalizeH="0" baseline="0" noProof="0">
                          <a:ln>
                            <a:noFill/>
                          </a:ln>
                          <a:solidFill>
                            <a:schemeClr val="tx1"/>
                          </a:solidFill>
                          <a:effectLst/>
                          <a:latin typeface="Calibri Regular"/>
                          <a:ea typeface="ＭＳ Ｐゴシック" panose="020B0600070205080204" pitchFamily="34" charset="-128"/>
                        </a:rPr>
                        <a:t>(= </a:t>
                      </a:r>
                      <a:r>
                        <a:rPr kumimoji="0" lang="en-GB" altLang="de-DE" sz="2200" b="0" i="0" u="none" strike="noStrike" cap="none" normalizeH="0" baseline="0" noProof="0" err="1">
                          <a:ln>
                            <a:noFill/>
                          </a:ln>
                          <a:solidFill>
                            <a:schemeClr val="tx1"/>
                          </a:solidFill>
                          <a:effectLst/>
                          <a:latin typeface="Calibri Regular"/>
                          <a:ea typeface="ＭＳ Ｐゴシック" panose="020B0600070205080204" pitchFamily="34" charset="-128"/>
                        </a:rPr>
                        <a:t>usus</a:t>
                      </a:r>
                      <a:r>
                        <a:rPr kumimoji="0" lang="en-GB" altLang="de-DE" sz="2200" b="0" i="0" u="none" strike="noStrike" cap="none" normalizeH="0" baseline="0" noProof="0">
                          <a:ln>
                            <a:noFill/>
                          </a:ln>
                          <a:solidFill>
                            <a:schemeClr val="tx1"/>
                          </a:solidFill>
                          <a:effectLst/>
                          <a:latin typeface="Calibri Regular"/>
                          <a:ea typeface="ＭＳ Ｐゴシック" panose="020B0600070205080204" pitchFamily="34" charset="-128"/>
                        </a:rPr>
                        <a:t>)</a:t>
                      </a:r>
                    </a:p>
                  </a:txBody>
                  <a:tcPr marL="90016" marR="90016" marT="46809" marB="468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44709">
                <a:tc>
                  <a:txBody>
                    <a:bodyPr/>
                    <a:lstStyle>
                      <a:lvl1pPr marL="342900" indent="-3429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1pPr>
                      <a:lvl2pPr marL="742950" indent="-28575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2pPr>
                      <a:lvl3pPr marL="11430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3pPr>
                      <a:lvl4pPr marL="16002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4pPr>
                      <a:lvl5pPr marL="20574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9pPr>
                    </a:lstStyle>
                    <a:p>
                      <a:pPr marL="342900" marR="0" lvl="0" indent="-342900" algn="ctr" defTabSz="914400" rtl="0" eaLnBrk="1" fontAlgn="base" latinLnBrk="0" hangingPunct="1">
                        <a:lnSpc>
                          <a:spcPct val="100000"/>
                        </a:lnSpc>
                        <a:spcBef>
                          <a:spcPct val="20000"/>
                        </a:spcBef>
                        <a:spcAft>
                          <a:spcPct val="0"/>
                        </a:spcAft>
                        <a:buClr>
                          <a:srgbClr val="FF9933"/>
                        </a:buClr>
                        <a:buSzTx/>
                        <a:buFontTx/>
                        <a:buNone/>
                        <a:tabLst/>
                      </a:pPr>
                      <a:r>
                        <a:rPr kumimoji="0" lang="en-GB" altLang="de-DE" sz="2200" b="0" i="0" u="none" strike="noStrike" cap="none" normalizeH="0" baseline="0" noProof="0">
                          <a:ln>
                            <a:noFill/>
                          </a:ln>
                          <a:solidFill>
                            <a:schemeClr val="tx1"/>
                          </a:solidFill>
                          <a:effectLst/>
                          <a:latin typeface="Calibri Regular"/>
                          <a:ea typeface="Times New Roman" panose="02020603050405020304" pitchFamily="18" charset="0"/>
                          <a:cs typeface="Arial" panose="020B0604020202020204" pitchFamily="34" charset="0"/>
                        </a:rPr>
                        <a:t>The right to change an asset </a:t>
                      </a:r>
                    </a:p>
                    <a:p>
                      <a:pPr marL="342900" marR="0" lvl="0" indent="-342900" algn="ctr" defTabSz="914400" rtl="0" eaLnBrk="1" fontAlgn="base" latinLnBrk="0" hangingPunct="1">
                        <a:lnSpc>
                          <a:spcPct val="100000"/>
                        </a:lnSpc>
                        <a:spcBef>
                          <a:spcPct val="20000"/>
                        </a:spcBef>
                        <a:spcAft>
                          <a:spcPct val="0"/>
                        </a:spcAft>
                        <a:buClr>
                          <a:srgbClr val="FF9933"/>
                        </a:buClr>
                        <a:buSzTx/>
                        <a:buFontTx/>
                        <a:buNone/>
                        <a:tabLst/>
                      </a:pPr>
                      <a:r>
                        <a:rPr kumimoji="0" lang="en-GB" altLang="de-DE" sz="2200" b="0" i="0" u="none" strike="noStrike" cap="none" normalizeH="0" baseline="0" noProof="0">
                          <a:ln>
                            <a:noFill/>
                          </a:ln>
                          <a:solidFill>
                            <a:schemeClr val="tx1"/>
                          </a:solidFill>
                          <a:effectLst/>
                          <a:latin typeface="Calibri Regular"/>
                          <a:ea typeface="Times New Roman" panose="02020603050405020304" pitchFamily="18" charset="0"/>
                          <a:cs typeface="Arial" panose="020B0604020202020204" pitchFamily="34" charset="0"/>
                        </a:rPr>
                        <a:t>(= </a:t>
                      </a:r>
                      <a:r>
                        <a:rPr kumimoji="0" lang="en-GB" altLang="de-DE" sz="2200" b="0" i="0" u="none" strike="noStrike" cap="none" normalizeH="0" baseline="0" noProof="0" err="1">
                          <a:ln>
                            <a:noFill/>
                          </a:ln>
                          <a:solidFill>
                            <a:schemeClr val="tx1"/>
                          </a:solidFill>
                          <a:effectLst/>
                          <a:latin typeface="Calibri Regular"/>
                          <a:ea typeface="Times New Roman" panose="02020603050405020304" pitchFamily="18" charset="0"/>
                          <a:cs typeface="Arial" panose="020B0604020202020204" pitchFamily="34" charset="0"/>
                        </a:rPr>
                        <a:t>abusus</a:t>
                      </a:r>
                      <a:r>
                        <a:rPr kumimoji="0" lang="en-GB" altLang="de-DE" sz="2200" b="0" i="0" u="none" strike="noStrike" cap="none" normalizeH="0" baseline="0" noProof="0">
                          <a:ln>
                            <a:noFill/>
                          </a:ln>
                          <a:solidFill>
                            <a:schemeClr val="tx1"/>
                          </a:solidFill>
                          <a:effectLst/>
                          <a:latin typeface="Calibri Regular"/>
                          <a:ea typeface="Times New Roman" panose="02020603050405020304" pitchFamily="18" charset="0"/>
                          <a:cs typeface="Arial" panose="020B0604020202020204" pitchFamily="34" charset="0"/>
                        </a:rPr>
                        <a:t>)</a:t>
                      </a:r>
                    </a:p>
                  </a:txBody>
                  <a:tcPr marL="90016" marR="90016" marT="46809" marB="468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9786">
                <a:tc>
                  <a:txBody>
                    <a:bodyPr/>
                    <a:lstStyle>
                      <a:lvl1pPr>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1pPr>
                      <a:lvl2pPr marL="742950" indent="-28575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2pPr>
                      <a:lvl3pPr marL="11430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3pPr>
                      <a:lvl4pPr marL="16002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4pPr>
                      <a:lvl5pPr marL="20574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rgbClr val="FF9933"/>
                        </a:buClr>
                        <a:buSzTx/>
                        <a:buFontTx/>
                        <a:buNone/>
                        <a:tabLst/>
                      </a:pPr>
                      <a:r>
                        <a:rPr kumimoji="0" lang="en-GB" altLang="de-DE" sz="2200" b="0" i="0" u="none" strike="noStrike" cap="none" normalizeH="0" baseline="0" noProof="0">
                          <a:ln>
                            <a:noFill/>
                          </a:ln>
                          <a:solidFill>
                            <a:schemeClr val="tx1"/>
                          </a:solidFill>
                          <a:effectLst/>
                          <a:latin typeface="Calibri Regular"/>
                          <a:ea typeface="ＭＳ Ｐゴシック" panose="020B0600070205080204" pitchFamily="34" charset="-128"/>
                          <a:cs typeface="Times New Roman" panose="02020603050405020304" pitchFamily="18" charset="0"/>
                        </a:rPr>
                        <a:t>The right to take earnings from an asset (= </a:t>
                      </a:r>
                      <a:r>
                        <a:rPr kumimoji="0" lang="en-GB" altLang="de-DE" sz="2200" b="0" i="0" u="none" strike="noStrike" cap="none" normalizeH="0" baseline="0" noProof="0" err="1">
                          <a:ln>
                            <a:noFill/>
                          </a:ln>
                          <a:solidFill>
                            <a:schemeClr val="tx1"/>
                          </a:solidFill>
                          <a:effectLst/>
                          <a:latin typeface="Calibri Regular"/>
                          <a:ea typeface="ＭＳ Ｐゴシック" panose="020B0600070205080204" pitchFamily="34" charset="-128"/>
                          <a:cs typeface="Times New Roman" panose="02020603050405020304" pitchFamily="18" charset="0"/>
                        </a:rPr>
                        <a:t>usus</a:t>
                      </a:r>
                      <a:r>
                        <a:rPr kumimoji="0" lang="en-GB" altLang="de-DE" sz="2200" b="0" i="0" u="none" strike="noStrike" cap="none" normalizeH="0" baseline="0" noProof="0">
                          <a:ln>
                            <a:noFill/>
                          </a:ln>
                          <a:solidFill>
                            <a:schemeClr val="tx1"/>
                          </a:solidFill>
                          <a:effectLst/>
                          <a:latin typeface="Calibri Regular"/>
                          <a:ea typeface="ＭＳ Ｐゴシック" panose="020B0600070205080204" pitchFamily="34" charset="-128"/>
                          <a:cs typeface="Times New Roman" panose="02020603050405020304" pitchFamily="18" charset="0"/>
                        </a:rPr>
                        <a:t> </a:t>
                      </a:r>
                      <a:r>
                        <a:rPr kumimoji="0" lang="en-GB" altLang="de-DE" sz="2200" b="0" i="0" u="none" strike="noStrike" cap="none" normalizeH="0" baseline="0" noProof="0" err="1">
                          <a:ln>
                            <a:noFill/>
                          </a:ln>
                          <a:solidFill>
                            <a:schemeClr val="tx1"/>
                          </a:solidFill>
                          <a:effectLst/>
                          <a:latin typeface="Calibri Regular"/>
                          <a:ea typeface="ＭＳ Ｐゴシック" panose="020B0600070205080204" pitchFamily="34" charset="-128"/>
                          <a:cs typeface="Times New Roman" panose="02020603050405020304" pitchFamily="18" charset="0"/>
                        </a:rPr>
                        <a:t>fructus</a:t>
                      </a:r>
                      <a:r>
                        <a:rPr kumimoji="0" lang="en-GB" altLang="de-DE" sz="2200" b="0" i="0" u="none" strike="noStrike" cap="none" normalizeH="0" baseline="0" noProof="0">
                          <a:ln>
                            <a:noFill/>
                          </a:ln>
                          <a:solidFill>
                            <a:schemeClr val="tx1"/>
                          </a:solidFill>
                          <a:effectLst/>
                          <a:latin typeface="Calibri Regular"/>
                          <a:ea typeface="ＭＳ Ｐゴシック" panose="020B0600070205080204" pitchFamily="34" charset="-128"/>
                          <a:cs typeface="Times New Roman" panose="02020603050405020304" pitchFamily="18" charset="0"/>
                        </a:rPr>
                        <a:t>)</a:t>
                      </a:r>
                    </a:p>
                  </a:txBody>
                  <a:tcPr marL="90016" marR="90016" marT="46809" marB="468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44709">
                <a:tc>
                  <a:txBody>
                    <a:bodyPr/>
                    <a:lstStyle>
                      <a:lvl1pPr>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1pPr>
                      <a:lvl2pPr marL="742950" indent="-28575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2pPr>
                      <a:lvl3pPr marL="11430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3pPr>
                      <a:lvl4pPr marL="16002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4pPr>
                      <a:lvl5pPr marL="20574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rgbClr val="FF9933"/>
                        </a:buClr>
                        <a:buSzTx/>
                        <a:buFontTx/>
                        <a:buNone/>
                        <a:tabLst/>
                      </a:pPr>
                      <a:r>
                        <a:rPr kumimoji="0" lang="en-GB" altLang="de-DE" sz="2200" b="0" i="0" u="none" strike="noStrike" cap="none" normalizeH="0" baseline="0" noProof="0">
                          <a:ln>
                            <a:noFill/>
                          </a:ln>
                          <a:solidFill>
                            <a:schemeClr val="tx1"/>
                          </a:solidFill>
                          <a:effectLst/>
                          <a:latin typeface="Calibri Regular"/>
                          <a:ea typeface="ＭＳ Ｐゴシック" panose="020B0600070205080204" pitchFamily="34" charset="-128"/>
                          <a:cs typeface="Times New Roman" panose="02020603050405020304" pitchFamily="18" charset="0"/>
                        </a:rPr>
                        <a:t>The right to sell an asset</a:t>
                      </a:r>
                    </a:p>
                  </a:txBody>
                  <a:tcPr marL="90016" marR="90016" marT="46809" marB="468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9" name="Group 46"/>
          <p:cNvGraphicFramePr>
            <a:graphicFrameLocks noGrp="1"/>
          </p:cNvGraphicFramePr>
          <p:nvPr>
            <p:extLst>
              <p:ext uri="{D42A27DB-BD31-4B8C-83A1-F6EECF244321}">
                <p14:modId xmlns:p14="http://schemas.microsoft.com/office/powerpoint/2010/main" val="4262178907"/>
              </p:ext>
            </p:extLst>
          </p:nvPr>
        </p:nvGraphicFramePr>
        <p:xfrm>
          <a:off x="6356054" y="2067073"/>
          <a:ext cx="2952750" cy="3384550"/>
        </p:xfrm>
        <a:graphic>
          <a:graphicData uri="http://schemas.openxmlformats.org/drawingml/2006/table">
            <a:tbl>
              <a:tblPr/>
              <a:tblGrid>
                <a:gridCol w="2952750">
                  <a:extLst>
                    <a:ext uri="{9D8B030D-6E8A-4147-A177-3AD203B41FA5}">
                      <a16:colId xmlns:a16="http://schemas.microsoft.com/office/drawing/2014/main" val="20000"/>
                    </a:ext>
                  </a:extLst>
                </a:gridCol>
              </a:tblGrid>
              <a:tr h="1692275">
                <a:tc>
                  <a:txBody>
                    <a:bodyPr/>
                    <a:lstStyle>
                      <a:lvl1pPr>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1pPr>
                      <a:lvl2pPr marL="742950" indent="-28575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2pPr>
                      <a:lvl3pPr marL="11430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3pPr>
                      <a:lvl4pPr marL="16002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4pPr>
                      <a:lvl5pPr marL="20574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rgbClr val="FF9933"/>
                        </a:buClr>
                        <a:buSzTx/>
                        <a:buFontTx/>
                        <a:buNone/>
                        <a:tabLst/>
                      </a:pPr>
                      <a:r>
                        <a:rPr kumimoji="0" lang="en-GB" altLang="de-DE" sz="2200" b="0" i="0" u="none" strike="noStrike" cap="none" normalizeH="0" baseline="0" noProof="0" dirty="0">
                          <a:ln>
                            <a:noFill/>
                          </a:ln>
                          <a:solidFill>
                            <a:schemeClr val="tx1"/>
                          </a:solidFill>
                          <a:effectLst/>
                          <a:latin typeface="Calibri Regular"/>
                          <a:ea typeface="ＭＳ Ｐゴシック" panose="020B0600070205080204" pitchFamily="34" charset="-128"/>
                          <a:cs typeface="Times New Roman" panose="02020603050405020304" pitchFamily="18" charset="0"/>
                        </a:rPr>
                        <a:t>Coordination rights</a:t>
                      </a:r>
                    </a:p>
                  </a:txBody>
                  <a:tcPr marL="90013" marR="90013"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92275">
                <a:tc>
                  <a:txBody>
                    <a:bodyPr/>
                    <a:lstStyle>
                      <a:lvl1pPr>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1pPr>
                      <a:lvl2pPr marL="742950" indent="-28575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2pPr>
                      <a:lvl3pPr marL="11430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3pPr>
                      <a:lvl4pPr marL="16002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4pPr>
                      <a:lvl5pPr marL="2057400" indent="-228600">
                        <a:lnSpc>
                          <a:spcPts val="3200"/>
                        </a:lnSpc>
                        <a:spcBef>
                          <a:spcPct val="20000"/>
                        </a:spcBef>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ts val="3200"/>
                        </a:lnSpc>
                        <a:spcBef>
                          <a:spcPct val="20000"/>
                        </a:spcBef>
                        <a:spcAft>
                          <a:spcPct val="0"/>
                        </a:spcAft>
                        <a:buClr>
                          <a:schemeClr val="accent1"/>
                        </a:buClr>
                        <a:buFont typeface="Times" panose="02020603050405020304" pitchFamily="18" charset="0"/>
                        <a:defRPr sz="20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rgbClr val="FF9933"/>
                        </a:buClr>
                        <a:buSzTx/>
                        <a:buFontTx/>
                        <a:buNone/>
                        <a:tabLst/>
                      </a:pPr>
                      <a:r>
                        <a:rPr kumimoji="0" lang="en-GB" altLang="de-DE" sz="2200" b="0" i="0" u="none" strike="noStrike" cap="none" normalizeH="0" baseline="0" noProof="0" dirty="0">
                          <a:ln>
                            <a:noFill/>
                          </a:ln>
                          <a:solidFill>
                            <a:schemeClr val="tx1"/>
                          </a:solidFill>
                          <a:effectLst/>
                          <a:latin typeface="Calibri Regular"/>
                          <a:ea typeface="ＭＳ Ｐゴシック" panose="020B0600070205080204" pitchFamily="34" charset="-128"/>
                          <a:cs typeface="Times New Roman" panose="02020603050405020304" pitchFamily="18" charset="0"/>
                        </a:rPr>
                        <a:t> Value generating rights</a:t>
                      </a:r>
                    </a:p>
                  </a:txBody>
                  <a:tcPr marL="90013" marR="90013"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Rechteck 1"/>
          <p:cNvSpPr/>
          <p:nvPr/>
        </p:nvSpPr>
        <p:spPr>
          <a:xfrm>
            <a:off x="424576" y="5689822"/>
            <a:ext cx="3918252" cy="369332"/>
          </a:xfrm>
          <a:prstGeom prst="rect">
            <a:avLst/>
          </a:prstGeom>
        </p:spPr>
        <p:txBody>
          <a:bodyPr wrap="none">
            <a:spAutoFit/>
          </a:bodyPr>
          <a:lstStyle/>
          <a:p>
            <a:r>
              <a:rPr lang="de-DE" altLang="de-DE" dirty="0" err="1"/>
              <a:t>Coase</a:t>
            </a:r>
            <a:r>
              <a:rPr lang="de-DE" altLang="de-DE" dirty="0"/>
              <a:t> (1960), </a:t>
            </a:r>
            <a:r>
              <a:rPr lang="de-DE" altLang="de-DE" dirty="0" err="1"/>
              <a:t>Furubotn</a:t>
            </a:r>
            <a:r>
              <a:rPr lang="de-DE" altLang="de-DE" dirty="0"/>
              <a:t>/Richter (2005). </a:t>
            </a:r>
            <a:endParaRPr lang="en-US" dirty="0"/>
          </a:p>
        </p:txBody>
      </p:sp>
      <p:sp>
        <p:nvSpPr>
          <p:cNvPr id="3" name="Foliennummernplatzhalter 2">
            <a:extLst>
              <a:ext uri="{FF2B5EF4-FFF2-40B4-BE49-F238E27FC236}">
                <a16:creationId xmlns:a16="http://schemas.microsoft.com/office/drawing/2014/main" id="{500C1A71-A182-4828-B884-DC32312DF164}"/>
              </a:ext>
            </a:extLst>
          </p:cNvPr>
          <p:cNvSpPr>
            <a:spLocks noGrp="1"/>
          </p:cNvSpPr>
          <p:nvPr>
            <p:ph type="sldNum" sz="quarter" idx="12"/>
          </p:nvPr>
        </p:nvSpPr>
        <p:spPr/>
        <p:txBody>
          <a:bodyPr/>
          <a:lstStyle/>
          <a:p>
            <a:fld id="{B34092F8-88B9-48E5-9B8F-3F206E5F35A9}" type="slidenum">
              <a:rPr lang="hr-HR" smtClean="0"/>
              <a:t>35</a:t>
            </a:fld>
            <a:endParaRPr lang="hr-HR"/>
          </a:p>
        </p:txBody>
      </p:sp>
    </p:spTree>
    <p:extLst>
      <p:ext uri="{BB962C8B-B14F-4D97-AF65-F5344CB8AC3E}">
        <p14:creationId xmlns:p14="http://schemas.microsoft.com/office/powerpoint/2010/main" val="2093904464"/>
      </p:ext>
    </p:extLst>
  </p:cSld>
  <p:clrMapOvr>
    <a:masterClrMapping/>
  </p:clrMapOvr>
  <p:transition>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30017A-4D81-4339-A405-F1ED7E96400B}"/>
              </a:ext>
            </a:extLst>
          </p:cNvPr>
          <p:cNvSpPr>
            <a:spLocks noGrp="1"/>
          </p:cNvSpPr>
          <p:nvPr>
            <p:ph type="title"/>
          </p:nvPr>
        </p:nvSpPr>
        <p:spPr/>
        <p:txBody>
          <a:bodyPr/>
          <a:lstStyle/>
          <a:p>
            <a:endParaRPr lang="LID4096"/>
          </a:p>
        </p:txBody>
      </p:sp>
      <p:sp>
        <p:nvSpPr>
          <p:cNvPr id="3" name="Tijdelijke aanduiding voor inhoud 2">
            <a:extLst>
              <a:ext uri="{FF2B5EF4-FFF2-40B4-BE49-F238E27FC236}">
                <a16:creationId xmlns:a16="http://schemas.microsoft.com/office/drawing/2014/main" id="{ABD542A2-D4F8-4247-9124-895CD8222A70}"/>
              </a:ext>
            </a:extLst>
          </p:cNvPr>
          <p:cNvSpPr>
            <a:spLocks noGrp="1"/>
          </p:cNvSpPr>
          <p:nvPr>
            <p:ph idx="1"/>
          </p:nvPr>
        </p:nvSpPr>
        <p:spPr/>
        <p:txBody>
          <a:bodyPr/>
          <a:lstStyle/>
          <a:p>
            <a:endParaRPr lang="LID4096"/>
          </a:p>
        </p:txBody>
      </p:sp>
      <p:pic>
        <p:nvPicPr>
          <p:cNvPr id="4" name="Afbeelding 3">
            <a:extLst>
              <a:ext uri="{FF2B5EF4-FFF2-40B4-BE49-F238E27FC236}">
                <a16:creationId xmlns:a16="http://schemas.microsoft.com/office/drawing/2014/main" id="{40BD3B97-0362-471C-8DA9-465BEE2C9B00}"/>
              </a:ext>
            </a:extLst>
          </p:cNvPr>
          <p:cNvPicPr>
            <a:picLocks noChangeAspect="1"/>
          </p:cNvPicPr>
          <p:nvPr/>
        </p:nvPicPr>
        <p:blipFill rotWithShape="1">
          <a:blip r:embed="rId2"/>
          <a:srcRect t="14306" r="1328" b="5324"/>
          <a:stretch/>
        </p:blipFill>
        <p:spPr>
          <a:xfrm>
            <a:off x="80962" y="365125"/>
            <a:ext cx="12030075" cy="5511801"/>
          </a:xfrm>
          <a:prstGeom prst="rect">
            <a:avLst/>
          </a:prstGeom>
        </p:spPr>
      </p:pic>
      <p:sp>
        <p:nvSpPr>
          <p:cNvPr id="5" name="Rechteck 4">
            <a:extLst>
              <a:ext uri="{FF2B5EF4-FFF2-40B4-BE49-F238E27FC236}">
                <a16:creationId xmlns:a16="http://schemas.microsoft.com/office/drawing/2014/main" id="{CE1914DF-085C-4C93-B106-C63EAED2EF12}"/>
              </a:ext>
            </a:extLst>
          </p:cNvPr>
          <p:cNvSpPr/>
          <p:nvPr/>
        </p:nvSpPr>
        <p:spPr>
          <a:xfrm>
            <a:off x="10156667" y="5876926"/>
            <a:ext cx="1575752" cy="369332"/>
          </a:xfrm>
          <a:prstGeom prst="rect">
            <a:avLst/>
          </a:prstGeom>
        </p:spPr>
        <p:txBody>
          <a:bodyPr wrap="none">
            <a:spAutoFit/>
          </a:bodyPr>
          <a:lstStyle/>
          <a:p>
            <a:r>
              <a:rPr lang="de-DE" dirty="0"/>
              <a:t>www.wipo.int/</a:t>
            </a:r>
          </a:p>
        </p:txBody>
      </p:sp>
    </p:spTree>
    <p:extLst>
      <p:ext uri="{BB962C8B-B14F-4D97-AF65-F5344CB8AC3E}">
        <p14:creationId xmlns:p14="http://schemas.microsoft.com/office/powerpoint/2010/main" val="3371524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A11679B-A7E3-4052-B68E-70456675FAEE}"/>
              </a:ext>
            </a:extLst>
          </p:cNvPr>
          <p:cNvSpPr>
            <a:spLocks noGrp="1"/>
          </p:cNvSpPr>
          <p:nvPr>
            <p:ph idx="1"/>
          </p:nvPr>
        </p:nvSpPr>
        <p:spPr/>
        <p:txBody>
          <a:bodyPr>
            <a:normAutofit fontScale="85000" lnSpcReduction="10000"/>
          </a:bodyPr>
          <a:lstStyle/>
          <a:p>
            <a:r>
              <a:rPr lang="nl-BE" b="1" dirty="0"/>
              <a:t>Patent</a:t>
            </a:r>
            <a:r>
              <a:rPr lang="nl-BE" dirty="0"/>
              <a:t>: </a:t>
            </a:r>
            <a:r>
              <a:rPr lang="en-GB" dirty="0"/>
              <a:t>a title which provides its owner the right to prevent others from exploiting the invention mentioned in the patent. It does not allow by itself making or selling an invention but it rather gives the right to exclude others from making, using, selling, or importing the patented invention.</a:t>
            </a:r>
            <a:endParaRPr lang="nl-BE" dirty="0"/>
          </a:p>
          <a:p>
            <a:pPr fontAlgn="base"/>
            <a:r>
              <a:rPr lang="nl-BE" b="1" dirty="0"/>
              <a:t>Copyright</a:t>
            </a:r>
            <a:r>
              <a:rPr lang="nl-BE" dirty="0"/>
              <a:t>: </a:t>
            </a:r>
            <a:r>
              <a:rPr lang="en-GB" dirty="0"/>
              <a:t>rights given to creators for their original literary, musical, or artistic works which allow them to control their subsequent use. These include for example: computer software; drawings, maps, charts, or plans; photographs and films, architectural works; sculptures; sound recordings; TV and radio broadcasts</a:t>
            </a:r>
            <a:endParaRPr lang="nl-BE" dirty="0"/>
          </a:p>
          <a:p>
            <a:r>
              <a:rPr lang="nl-BE" b="1" dirty="0"/>
              <a:t>Trademark</a:t>
            </a:r>
            <a:r>
              <a:rPr lang="en-GB" dirty="0"/>
              <a:t>: a sign by which a business identifies its products or services and distinguishes them from those supplied by competitors. It can be distinctive words, marks, or other features. </a:t>
            </a:r>
            <a:endParaRPr lang="nl-BE" dirty="0"/>
          </a:p>
          <a:p>
            <a:r>
              <a:rPr lang="nl-BE" b="1" dirty="0"/>
              <a:t>Trade secrets</a:t>
            </a:r>
            <a:r>
              <a:rPr lang="nl-BE" dirty="0"/>
              <a:t>: </a:t>
            </a:r>
            <a:r>
              <a:rPr lang="en-GB" dirty="0"/>
              <a:t>concern secret or proprietary information of commercial value</a:t>
            </a:r>
            <a:endParaRPr lang="nl-BE" dirty="0"/>
          </a:p>
          <a:p>
            <a:endParaRPr lang="LID4096" dirty="0"/>
          </a:p>
        </p:txBody>
      </p:sp>
      <p:sp>
        <p:nvSpPr>
          <p:cNvPr id="4" name="Rectangle 25">
            <a:extLst>
              <a:ext uri="{FF2B5EF4-FFF2-40B4-BE49-F238E27FC236}">
                <a16:creationId xmlns:a16="http://schemas.microsoft.com/office/drawing/2014/main" id="{D1F2D1DC-FC17-4E13-BA3E-BC399C9A195C}"/>
              </a:ext>
            </a:extLst>
          </p:cNvPr>
          <p:cNvSpPr>
            <a:spLocks noGrp="1" noChangeArrowheads="1"/>
          </p:cNvSpPr>
          <p:nvPr>
            <p:ph type="title"/>
          </p:nvPr>
        </p:nvSpPr>
        <p:spPr>
          <a:xfrm>
            <a:off x="838200" y="365125"/>
            <a:ext cx="10515600" cy="1325563"/>
          </a:xfrm>
        </p:spPr>
        <p:txBody>
          <a:bodyPr/>
          <a:lstStyle/>
          <a:p>
            <a:r>
              <a:rPr lang="en-GB" altLang="en-US" dirty="0"/>
              <a:t>Intellectual Property Definitions</a:t>
            </a:r>
          </a:p>
        </p:txBody>
      </p:sp>
    </p:spTree>
    <p:extLst>
      <p:ext uri="{BB962C8B-B14F-4D97-AF65-F5344CB8AC3E}">
        <p14:creationId xmlns:p14="http://schemas.microsoft.com/office/powerpoint/2010/main" val="4869830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5"/>
          <p:cNvSpPr>
            <a:spLocks noGrp="1" noChangeArrowheads="1"/>
          </p:cNvSpPr>
          <p:nvPr>
            <p:ph type="title"/>
          </p:nvPr>
        </p:nvSpPr>
        <p:spPr/>
        <p:txBody>
          <a:bodyPr/>
          <a:lstStyle/>
          <a:p>
            <a:r>
              <a:rPr lang="en-GB" altLang="en-US" dirty="0"/>
              <a:t>Intellectual Property</a:t>
            </a:r>
          </a:p>
        </p:txBody>
      </p:sp>
      <p:sp>
        <p:nvSpPr>
          <p:cNvPr id="20483" name="Rectangle 3"/>
          <p:cNvSpPr>
            <a:spLocks noGrp="1" noChangeArrowheads="1"/>
          </p:cNvSpPr>
          <p:nvPr>
            <p:ph type="body" idx="1"/>
          </p:nvPr>
        </p:nvSpPr>
        <p:spPr/>
        <p:txBody>
          <a:bodyPr/>
          <a:lstStyle/>
          <a:p>
            <a:r>
              <a:rPr lang="en-GB" altLang="en-US" dirty="0"/>
              <a:t>Intangible property rights that are a result of intellectual effort</a:t>
            </a:r>
          </a:p>
          <a:p>
            <a:r>
              <a:rPr lang="en-GB" altLang="en-US" dirty="0"/>
              <a:t>Intellectual property rights refer to the right to control and derive the benefits from writing, inventions, processes, and identifiers</a:t>
            </a:r>
          </a:p>
          <a:p>
            <a:r>
              <a:rPr lang="en-GB" altLang="en-US" dirty="0"/>
              <a:t>Local attitudes play a large role in piracy</a:t>
            </a:r>
          </a:p>
        </p:txBody>
      </p:sp>
      <p:sp>
        <p:nvSpPr>
          <p:cNvPr id="20482" name="Slide Number Placeholder 4"/>
          <p:cNvSpPr>
            <a:spLocks noGrp="1"/>
          </p:cNvSpPr>
          <p:nvPr>
            <p:ph type="sldNum" sz="quarter" idx="11"/>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t>3-</a:t>
            </a:r>
            <a:fld id="{75BFB835-1839-410A-B7F9-79C38D1A2BF1}" type="slidenum">
              <a:rPr lang="en-GB" altLang="en-US" smtClean="0"/>
              <a:pPr/>
              <a:t>38</a:t>
            </a:fld>
            <a:endParaRPr lang="en-GB" altLang="en-US" dirty="0"/>
          </a:p>
        </p:txBody>
      </p:sp>
    </p:spTree>
    <p:extLst>
      <p:ext uri="{BB962C8B-B14F-4D97-AF65-F5344CB8AC3E}">
        <p14:creationId xmlns:p14="http://schemas.microsoft.com/office/powerpoint/2010/main" val="12228164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altLang="fr-FR" dirty="0"/>
              <a:t>Intellectual Property Rights (IPRs)</a:t>
            </a:r>
          </a:p>
        </p:txBody>
      </p:sp>
      <p:sp>
        <p:nvSpPr>
          <p:cNvPr id="40963" name="Rectangle 3"/>
          <p:cNvSpPr>
            <a:spLocks noGrp="1" noChangeArrowheads="1"/>
          </p:cNvSpPr>
          <p:nvPr>
            <p:ph type="body" idx="1"/>
          </p:nvPr>
        </p:nvSpPr>
        <p:spPr/>
        <p:txBody>
          <a:bodyPr>
            <a:normAutofit/>
          </a:bodyPr>
          <a:lstStyle/>
          <a:p>
            <a:r>
              <a:rPr lang="en-GB" altLang="fr-FR" dirty="0"/>
              <a:t>Countries are competing on the strength of their brainpower to create prestige and wealth</a:t>
            </a:r>
          </a:p>
          <a:p>
            <a:r>
              <a:rPr lang="en-GB" altLang="fr-FR" dirty="0"/>
              <a:t>The output of this brainpower is called intellectual property – books, designs, brand names, software</a:t>
            </a:r>
          </a:p>
          <a:p>
            <a:r>
              <a:rPr lang="en-GB" altLang="fr-FR" dirty="0"/>
              <a:t>Problems occur because IP is hard to conceive but easy to copy (piracy)</a:t>
            </a:r>
          </a:p>
          <a:p>
            <a:r>
              <a:rPr lang="en-GB" altLang="fr-FR" dirty="0"/>
              <a:t>IPRs refer to the right to control and derive the benefits from writing (copyrights), inventions (patents), processes (trade secrets), and identifiers (trademarks)</a:t>
            </a:r>
          </a:p>
        </p:txBody>
      </p:sp>
      <p:sp>
        <p:nvSpPr>
          <p:cNvPr id="2" name="Slide Number Placeholder 1">
            <a:extLst>
              <a:ext uri="{FF2B5EF4-FFF2-40B4-BE49-F238E27FC236}">
                <a16:creationId xmlns:a16="http://schemas.microsoft.com/office/drawing/2014/main" id="{C5F979C9-4EBE-42EF-A1F2-66D72A05E9CE}"/>
              </a:ext>
            </a:extLst>
          </p:cNvPr>
          <p:cNvSpPr>
            <a:spLocks noGrp="1"/>
          </p:cNvSpPr>
          <p:nvPr>
            <p:ph type="sldNum" sz="quarter" idx="12"/>
          </p:nvPr>
        </p:nvSpPr>
        <p:spPr/>
        <p:txBody>
          <a:bodyPr/>
          <a:lstStyle/>
          <a:p>
            <a:fld id="{B34092F8-88B9-48E5-9B8F-3F206E5F35A9}" type="slidenum">
              <a:rPr lang="en-GB" smtClean="0"/>
              <a:pPr/>
              <a:t>39</a:t>
            </a:fld>
            <a:endParaRPr lang="en-GB" dirty="0"/>
          </a:p>
        </p:txBody>
      </p:sp>
    </p:spTree>
    <p:extLst>
      <p:ext uri="{BB962C8B-B14F-4D97-AF65-F5344CB8AC3E}">
        <p14:creationId xmlns:p14="http://schemas.microsoft.com/office/powerpoint/2010/main" val="3323704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Business </a:t>
            </a:r>
            <a:r>
              <a:rPr lang="nl-NL" dirty="0" err="1"/>
              <a:t>Ethics</a:t>
            </a:r>
            <a:endParaRPr lang="en-GB" dirty="0"/>
          </a:p>
        </p:txBody>
      </p:sp>
      <p:sp>
        <p:nvSpPr>
          <p:cNvPr id="3" name="Content Placeholder 2"/>
          <p:cNvSpPr>
            <a:spLocks noGrp="1"/>
          </p:cNvSpPr>
          <p:nvPr>
            <p:ph idx="1"/>
          </p:nvPr>
        </p:nvSpPr>
        <p:spPr/>
        <p:txBody>
          <a:bodyPr>
            <a:normAutofit/>
          </a:bodyPr>
          <a:lstStyle/>
          <a:p>
            <a:r>
              <a:rPr lang="nl-NL" sz="3600" dirty="0"/>
              <a:t>In-Class </a:t>
            </a:r>
            <a:r>
              <a:rPr lang="nl-NL" sz="3600" dirty="0" err="1"/>
              <a:t>Discussion</a:t>
            </a:r>
            <a:r>
              <a:rPr lang="nl-NL" sz="3600" dirty="0"/>
              <a:t>:</a:t>
            </a:r>
          </a:p>
          <a:p>
            <a:pPr lvl="1"/>
            <a:r>
              <a:rPr lang="nl-NL" sz="3600" dirty="0" err="1"/>
              <a:t>What</a:t>
            </a:r>
            <a:r>
              <a:rPr lang="nl-NL" sz="3600" dirty="0"/>
              <a:t> </a:t>
            </a:r>
            <a:r>
              <a:rPr lang="nl-NL" sz="3600" dirty="0" err="1"/>
              <a:t>ethical</a:t>
            </a:r>
            <a:r>
              <a:rPr lang="nl-NL" sz="3600" dirty="0"/>
              <a:t> </a:t>
            </a:r>
            <a:r>
              <a:rPr lang="nl-NL" sz="3600" dirty="0" err="1"/>
              <a:t>standards</a:t>
            </a:r>
            <a:r>
              <a:rPr lang="nl-NL" sz="3600" dirty="0"/>
              <a:t> </a:t>
            </a:r>
            <a:r>
              <a:rPr lang="nl-NL" sz="3600" dirty="0" err="1"/>
              <a:t>should</a:t>
            </a:r>
            <a:r>
              <a:rPr lang="nl-NL" sz="3600" dirty="0"/>
              <a:t> a European </a:t>
            </a:r>
            <a:r>
              <a:rPr lang="nl-NL" sz="3600" dirty="0" err="1"/>
              <a:t>Firm</a:t>
            </a:r>
            <a:r>
              <a:rPr lang="nl-NL" sz="3600" dirty="0"/>
              <a:t> follow </a:t>
            </a:r>
            <a:r>
              <a:rPr lang="nl-NL" sz="3600" dirty="0" err="1"/>
              <a:t>when</a:t>
            </a:r>
            <a:r>
              <a:rPr lang="nl-NL" sz="3600" dirty="0"/>
              <a:t> </a:t>
            </a:r>
            <a:r>
              <a:rPr lang="nl-NL" sz="3600" dirty="0" err="1"/>
              <a:t>doing</a:t>
            </a:r>
            <a:r>
              <a:rPr lang="nl-NL" sz="3600" dirty="0"/>
              <a:t> business in </a:t>
            </a:r>
            <a:r>
              <a:rPr lang="nl-NL" sz="3600" dirty="0" err="1"/>
              <a:t>an</a:t>
            </a:r>
            <a:r>
              <a:rPr lang="nl-NL" sz="3600" dirty="0"/>
              <a:t> </a:t>
            </a:r>
            <a:r>
              <a:rPr lang="nl-NL" sz="3600" dirty="0" err="1"/>
              <a:t>emerging</a:t>
            </a:r>
            <a:r>
              <a:rPr lang="nl-NL" sz="3600" dirty="0"/>
              <a:t> market? </a:t>
            </a:r>
            <a:endParaRPr lang="en-GB" sz="3600" dirty="0"/>
          </a:p>
        </p:txBody>
      </p:sp>
    </p:spTree>
    <p:extLst>
      <p:ext uri="{BB962C8B-B14F-4D97-AF65-F5344CB8AC3E}">
        <p14:creationId xmlns:p14="http://schemas.microsoft.com/office/powerpoint/2010/main" val="3772917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ltLang="fr-FR" dirty="0"/>
              <a:t>Intellectual Property Rights (IPRs)</a:t>
            </a:r>
          </a:p>
        </p:txBody>
      </p:sp>
      <p:sp>
        <p:nvSpPr>
          <p:cNvPr id="41987" name="Rectangle 3"/>
          <p:cNvSpPr>
            <a:spLocks noGrp="1" noChangeArrowheads="1"/>
          </p:cNvSpPr>
          <p:nvPr>
            <p:ph type="body" idx="1"/>
          </p:nvPr>
        </p:nvSpPr>
        <p:spPr/>
        <p:txBody>
          <a:bodyPr>
            <a:normAutofit/>
          </a:bodyPr>
          <a:lstStyle/>
          <a:p>
            <a:r>
              <a:rPr lang="en-GB" altLang="fr-FR" dirty="0"/>
              <a:t>Legal problems arise because not all countries formally support various conventions that protect IPRs.</a:t>
            </a:r>
          </a:p>
          <a:p>
            <a:pPr lvl="1"/>
            <a:r>
              <a:rPr lang="en-GB" altLang="fr-FR" dirty="0"/>
              <a:t>The Paris Convention for the Protection of Industrial Property </a:t>
            </a:r>
          </a:p>
          <a:p>
            <a:pPr lvl="1"/>
            <a:r>
              <a:rPr lang="en-GB" altLang="fr-FR" dirty="0"/>
              <a:t>The Berne Convention for the Protection of Literary and </a:t>
            </a:r>
            <a:r>
              <a:rPr lang="en-GB" altLang="fr-FR" dirty="0" err="1"/>
              <a:t>Artisitic</a:t>
            </a:r>
            <a:r>
              <a:rPr lang="en-GB" altLang="fr-FR" dirty="0"/>
              <a:t> Works</a:t>
            </a:r>
          </a:p>
          <a:p>
            <a:pPr lvl="1"/>
            <a:r>
              <a:rPr lang="en-GB" altLang="fr-FR" dirty="0"/>
              <a:t>The Trade Related Aspects of Intellectual Property Rights (TRIPS) code of the WTO</a:t>
            </a:r>
          </a:p>
        </p:txBody>
      </p:sp>
      <p:sp>
        <p:nvSpPr>
          <p:cNvPr id="2" name="Slide Number Placeholder 1">
            <a:extLst>
              <a:ext uri="{FF2B5EF4-FFF2-40B4-BE49-F238E27FC236}">
                <a16:creationId xmlns:a16="http://schemas.microsoft.com/office/drawing/2014/main" id="{E2E25EF4-B8DA-4777-BC8D-8A51EE7C0AB4}"/>
              </a:ext>
            </a:extLst>
          </p:cNvPr>
          <p:cNvSpPr>
            <a:spLocks noGrp="1"/>
          </p:cNvSpPr>
          <p:nvPr>
            <p:ph type="sldNum" sz="quarter" idx="12"/>
          </p:nvPr>
        </p:nvSpPr>
        <p:spPr/>
        <p:txBody>
          <a:bodyPr/>
          <a:lstStyle/>
          <a:p>
            <a:fld id="{B34092F8-88B9-48E5-9B8F-3F206E5F35A9}" type="slidenum">
              <a:rPr lang="en-GB" smtClean="0"/>
              <a:pPr/>
              <a:t>40</a:t>
            </a:fld>
            <a:endParaRPr lang="en-GB" dirty="0"/>
          </a:p>
        </p:txBody>
      </p:sp>
    </p:spTree>
    <p:extLst>
      <p:ext uri="{BB962C8B-B14F-4D97-AF65-F5344CB8AC3E}">
        <p14:creationId xmlns:p14="http://schemas.microsoft.com/office/powerpoint/2010/main" val="2038452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altLang="fr-FR" dirty="0"/>
              <a:t>Why are some countries less inclined to protect IPRs?-</a:t>
            </a:r>
            <a:r>
              <a:rPr lang="de-DE" dirty="0"/>
              <a:t>The </a:t>
            </a:r>
            <a:r>
              <a:rPr lang="de-DE" dirty="0" err="1"/>
              <a:t>Obsolescing</a:t>
            </a:r>
            <a:r>
              <a:rPr lang="de-DE" dirty="0"/>
              <a:t> </a:t>
            </a:r>
            <a:r>
              <a:rPr lang="de-DE" dirty="0" err="1"/>
              <a:t>Bargain</a:t>
            </a:r>
            <a:r>
              <a:rPr lang="de-DE" dirty="0"/>
              <a:t> (Vernon, 1971)</a:t>
            </a:r>
            <a:endParaRPr lang="en-US" dirty="0"/>
          </a:p>
        </p:txBody>
      </p:sp>
      <p:cxnSp>
        <p:nvCxnSpPr>
          <p:cNvPr id="5" name="Gerader Verbinder 4"/>
          <p:cNvCxnSpPr/>
          <p:nvPr/>
        </p:nvCxnSpPr>
        <p:spPr>
          <a:xfrm>
            <a:off x="3953815" y="2163651"/>
            <a:ext cx="36537" cy="2711003"/>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Gerader Verbinder 6"/>
          <p:cNvCxnSpPr/>
          <p:nvPr/>
        </p:nvCxnSpPr>
        <p:spPr>
          <a:xfrm flipH="1" flipV="1">
            <a:off x="3990352" y="4855336"/>
            <a:ext cx="3981671" cy="1931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flipH="1" flipV="1">
            <a:off x="4456091" y="2497172"/>
            <a:ext cx="2833353" cy="2024643"/>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7972023" y="4969733"/>
            <a:ext cx="1287887" cy="400110"/>
          </a:xfrm>
          <a:prstGeom prst="rect">
            <a:avLst/>
          </a:prstGeom>
          <a:noFill/>
        </p:spPr>
        <p:txBody>
          <a:bodyPr wrap="square" rtlCol="0">
            <a:spAutoFit/>
          </a:bodyPr>
          <a:lstStyle/>
          <a:p>
            <a:r>
              <a:rPr lang="de-DE" sz="2000" dirty="0">
                <a:latin typeface="Calibri" panose="020F0502020204030204" pitchFamily="34" charset="0"/>
              </a:rPr>
              <a:t>Time</a:t>
            </a:r>
            <a:endParaRPr lang="en-US" sz="2000" dirty="0">
              <a:latin typeface="Calibri" panose="020F0502020204030204" pitchFamily="34" charset="0"/>
            </a:endParaRPr>
          </a:p>
        </p:txBody>
      </p:sp>
      <p:sp>
        <p:nvSpPr>
          <p:cNvPr id="19" name="Textfeld 18"/>
          <p:cNvSpPr txBox="1"/>
          <p:nvPr/>
        </p:nvSpPr>
        <p:spPr>
          <a:xfrm>
            <a:off x="1713988" y="1931199"/>
            <a:ext cx="2006958" cy="1631216"/>
          </a:xfrm>
          <a:prstGeom prst="rect">
            <a:avLst/>
          </a:prstGeom>
          <a:noFill/>
        </p:spPr>
        <p:txBody>
          <a:bodyPr wrap="square" rtlCol="0">
            <a:spAutoFit/>
          </a:bodyPr>
          <a:lstStyle/>
          <a:p>
            <a:pPr algn="ctr"/>
            <a:r>
              <a:rPr lang="en-GB" sz="2000" dirty="0">
                <a:latin typeface="Calibri" panose="020F0502020204030204" pitchFamily="34" charset="0"/>
              </a:rPr>
              <a:t>Negotiation power of the MNC in relation to the host government</a:t>
            </a:r>
          </a:p>
        </p:txBody>
      </p:sp>
      <p:sp>
        <p:nvSpPr>
          <p:cNvPr id="20" name="Inhaltsplatzhalter 2"/>
          <p:cNvSpPr>
            <a:spLocks noGrp="1"/>
          </p:cNvSpPr>
          <p:nvPr>
            <p:ph idx="1"/>
          </p:nvPr>
        </p:nvSpPr>
        <p:spPr>
          <a:xfrm>
            <a:off x="838200" y="5434143"/>
            <a:ext cx="10515600" cy="742819"/>
          </a:xfrm>
        </p:spPr>
        <p:txBody>
          <a:bodyPr>
            <a:normAutofit fontScale="92500" lnSpcReduction="10000"/>
          </a:bodyPr>
          <a:lstStyle/>
          <a:p>
            <a:r>
              <a:rPr lang="en-GB" dirty="0"/>
              <a:t>The longer an MNC operates in a country the more capital and expertise spilled over</a:t>
            </a:r>
          </a:p>
        </p:txBody>
      </p:sp>
    </p:spTree>
    <p:extLst>
      <p:ext uri="{BB962C8B-B14F-4D97-AF65-F5344CB8AC3E}">
        <p14:creationId xmlns:p14="http://schemas.microsoft.com/office/powerpoint/2010/main" val="32678343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fr-FR" dirty="0"/>
              <a:t>Why are some countries less inclined to protect IPRs?- </a:t>
            </a:r>
            <a:r>
              <a:rPr lang="de-DE" dirty="0"/>
              <a:t>The Flying </a:t>
            </a:r>
            <a:r>
              <a:rPr lang="de-DE" dirty="0" err="1"/>
              <a:t>Geese</a:t>
            </a:r>
            <a:r>
              <a:rPr lang="de-DE" dirty="0"/>
              <a:t> Model</a:t>
            </a:r>
            <a:endParaRPr lang="en-US" dirty="0"/>
          </a:p>
        </p:txBody>
      </p:sp>
      <p:sp>
        <p:nvSpPr>
          <p:cNvPr id="3" name="Inhaltsplatzhalter 2"/>
          <p:cNvSpPr>
            <a:spLocks noGrp="1"/>
          </p:cNvSpPr>
          <p:nvPr>
            <p:ph idx="1"/>
          </p:nvPr>
        </p:nvSpPr>
        <p:spPr>
          <a:xfrm>
            <a:off x="10176077" y="5765223"/>
            <a:ext cx="3149958" cy="458743"/>
          </a:xfrm>
        </p:spPr>
        <p:txBody>
          <a:bodyPr>
            <a:normAutofit/>
          </a:bodyPr>
          <a:lstStyle/>
          <a:p>
            <a:pPr marL="0" indent="0">
              <a:buNone/>
            </a:pPr>
            <a:r>
              <a:rPr lang="de-DE" sz="1600" dirty="0"/>
              <a:t>(</a:t>
            </a:r>
            <a:r>
              <a:rPr lang="de-DE" sz="1600" dirty="0" err="1"/>
              <a:t>Okita</a:t>
            </a:r>
            <a:r>
              <a:rPr lang="de-DE" sz="1600" dirty="0"/>
              <a:t>, 1985)</a:t>
            </a:r>
            <a:endParaRPr lang="en-US" sz="1600" dirty="0"/>
          </a:p>
        </p:txBody>
      </p:sp>
      <p:pic>
        <p:nvPicPr>
          <p:cNvPr id="4" name="Picture 2"/>
          <p:cNvPicPr>
            <a:picLocks noChangeAspect="1" noChangeArrowheads="1"/>
          </p:cNvPicPr>
          <p:nvPr/>
        </p:nvPicPr>
        <p:blipFill>
          <a:blip r:embed="rId3"/>
          <a:srcRect/>
          <a:stretch>
            <a:fillRect/>
          </a:stretch>
        </p:blipFill>
        <p:spPr bwMode="auto">
          <a:xfrm>
            <a:off x="2509160" y="1690688"/>
            <a:ext cx="5476717" cy="453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13323573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altLang="fr-FR" dirty="0"/>
              <a:t>Why are some countries less inclined to protect IPRs?</a:t>
            </a:r>
          </a:p>
        </p:txBody>
      </p:sp>
      <p:sp>
        <p:nvSpPr>
          <p:cNvPr id="43011" name="Rectangle 3"/>
          <p:cNvSpPr>
            <a:spLocks noGrp="1" noChangeArrowheads="1"/>
          </p:cNvSpPr>
          <p:nvPr>
            <p:ph type="body" idx="1"/>
          </p:nvPr>
        </p:nvSpPr>
        <p:spPr/>
        <p:txBody>
          <a:bodyPr>
            <a:normAutofit/>
          </a:bodyPr>
          <a:lstStyle/>
          <a:p>
            <a:r>
              <a:rPr lang="en-GB" altLang="fr-FR" b="1" dirty="0"/>
              <a:t>Level of Economic Development: </a:t>
            </a:r>
            <a:r>
              <a:rPr lang="en-GB" altLang="fr-FR" dirty="0"/>
              <a:t>Developing countries (usually) provide weaker legal protection than developed countries</a:t>
            </a:r>
          </a:p>
          <a:p>
            <a:pPr lvl="1"/>
            <a:r>
              <a:rPr lang="en-GB" altLang="fr-FR" dirty="0"/>
              <a:t>Developed countries: protecting ideas is the only way to energise the incentive to innovate</a:t>
            </a:r>
          </a:p>
          <a:p>
            <a:pPr lvl="1"/>
            <a:r>
              <a:rPr lang="en-GB" altLang="fr-FR" dirty="0"/>
              <a:t>Developing countries: strict protection of IPRs restricts the diffusion of new technologies, inflates the prices, inhibits economic development by controlling the use of existing knowledge</a:t>
            </a:r>
          </a:p>
          <a:p>
            <a:r>
              <a:rPr lang="en-GB" altLang="fr-FR" b="1" dirty="0"/>
              <a:t>National Cultural Attributes: </a:t>
            </a:r>
          </a:p>
          <a:p>
            <a:pPr lvl="1"/>
            <a:r>
              <a:rPr lang="en-GB" altLang="fr-FR" dirty="0"/>
              <a:t>Individualistic vs. collectivistic orientations</a:t>
            </a:r>
          </a:p>
        </p:txBody>
      </p:sp>
      <p:sp>
        <p:nvSpPr>
          <p:cNvPr id="2" name="Slide Number Placeholder 1">
            <a:extLst>
              <a:ext uri="{FF2B5EF4-FFF2-40B4-BE49-F238E27FC236}">
                <a16:creationId xmlns:a16="http://schemas.microsoft.com/office/drawing/2014/main" id="{F7F03456-5794-4696-8375-4201F02C0AB4}"/>
              </a:ext>
            </a:extLst>
          </p:cNvPr>
          <p:cNvSpPr>
            <a:spLocks noGrp="1"/>
          </p:cNvSpPr>
          <p:nvPr>
            <p:ph type="sldNum" sz="quarter" idx="12"/>
          </p:nvPr>
        </p:nvSpPr>
        <p:spPr/>
        <p:txBody>
          <a:bodyPr/>
          <a:lstStyle/>
          <a:p>
            <a:fld id="{B34092F8-88B9-48E5-9B8F-3F206E5F35A9}" type="slidenum">
              <a:rPr lang="en-GB" smtClean="0"/>
              <a:pPr/>
              <a:t>43</a:t>
            </a:fld>
            <a:endParaRPr lang="en-GB" dirty="0"/>
          </a:p>
        </p:txBody>
      </p:sp>
    </p:spTree>
    <p:extLst>
      <p:ext uri="{BB962C8B-B14F-4D97-AF65-F5344CB8AC3E}">
        <p14:creationId xmlns:p14="http://schemas.microsoft.com/office/powerpoint/2010/main" val="26823611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07975"/>
            <a:ext cx="10515600" cy="1325563"/>
          </a:xfrm>
        </p:spPr>
        <p:txBody>
          <a:bodyPr/>
          <a:lstStyle/>
          <a:p>
            <a:r>
              <a:rPr lang="en-GB" dirty="0"/>
              <a:t>Protection of Property (Al-</a:t>
            </a:r>
            <a:r>
              <a:rPr lang="en-GB" dirty="0" err="1"/>
              <a:t>Laham</a:t>
            </a:r>
            <a:r>
              <a:rPr lang="en-GB" dirty="0"/>
              <a:t>, 2003)</a:t>
            </a:r>
          </a:p>
        </p:txBody>
      </p:sp>
      <p:sp>
        <p:nvSpPr>
          <p:cNvPr id="3" name="Inhaltsplatzhalter 2"/>
          <p:cNvSpPr>
            <a:spLocks noGrp="1"/>
          </p:cNvSpPr>
          <p:nvPr>
            <p:ph idx="1"/>
          </p:nvPr>
        </p:nvSpPr>
        <p:spPr>
          <a:xfrm>
            <a:off x="838200" y="1768475"/>
            <a:ext cx="10515600" cy="4351338"/>
          </a:xfrm>
        </p:spPr>
        <p:txBody>
          <a:bodyPr/>
          <a:lstStyle/>
          <a:p>
            <a:r>
              <a:rPr lang="en-GB" dirty="0"/>
              <a:t>Explicit Knowledge</a:t>
            </a:r>
          </a:p>
          <a:p>
            <a:pPr lvl="1"/>
            <a:r>
              <a:rPr lang="en-GB" dirty="0"/>
              <a:t>Do not expose it (if possible)</a:t>
            </a:r>
          </a:p>
          <a:p>
            <a:pPr lvl="1"/>
            <a:r>
              <a:rPr lang="en-GB" dirty="0"/>
              <a:t>Secure it legally (if possible)</a:t>
            </a:r>
          </a:p>
          <a:p>
            <a:r>
              <a:rPr lang="en-GB" dirty="0"/>
              <a:t>Implicit knowledge</a:t>
            </a:r>
          </a:p>
          <a:p>
            <a:pPr lvl="1"/>
            <a:r>
              <a:rPr lang="en-GB" dirty="0"/>
              <a:t>Contract design (e.g. non-competition clause)</a:t>
            </a:r>
          </a:p>
          <a:p>
            <a:pPr lvl="1"/>
            <a:r>
              <a:rPr lang="en-GB" dirty="0"/>
              <a:t>Design of work process (e.g. only partly involved)</a:t>
            </a:r>
          </a:p>
          <a:p>
            <a:pPr lvl="1"/>
            <a:r>
              <a:rPr lang="en-GB" dirty="0"/>
              <a:t>Create incentives</a:t>
            </a:r>
          </a:p>
          <a:p>
            <a:pPr lvl="1"/>
            <a:endParaRPr lang="en-GB" dirty="0"/>
          </a:p>
        </p:txBody>
      </p:sp>
    </p:spTree>
    <p:extLst>
      <p:ext uri="{BB962C8B-B14F-4D97-AF65-F5344CB8AC3E}">
        <p14:creationId xmlns:p14="http://schemas.microsoft.com/office/powerpoint/2010/main" val="1671306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Protection of Property (Hill, 2012)</a:t>
            </a:r>
          </a:p>
        </p:txBody>
      </p:sp>
      <p:sp>
        <p:nvSpPr>
          <p:cNvPr id="3" name="Inhaltsplatzhalter 2"/>
          <p:cNvSpPr>
            <a:spLocks noGrp="1"/>
          </p:cNvSpPr>
          <p:nvPr>
            <p:ph idx="1"/>
          </p:nvPr>
        </p:nvSpPr>
        <p:spPr/>
        <p:txBody>
          <a:bodyPr/>
          <a:lstStyle/>
          <a:p>
            <a:r>
              <a:rPr lang="en-GB" dirty="0"/>
              <a:t>Lobby for international property right agreements (e.g. TRIPS)</a:t>
            </a:r>
          </a:p>
          <a:p>
            <a:r>
              <a:rPr lang="en-GB" dirty="0"/>
              <a:t>Make strategic adjustments</a:t>
            </a:r>
          </a:p>
          <a:p>
            <a:pPr lvl="1"/>
            <a:r>
              <a:rPr lang="en-GB" dirty="0"/>
              <a:t>Only old technology in countries with a risky situation</a:t>
            </a:r>
          </a:p>
          <a:p>
            <a:pPr lvl="1"/>
            <a:r>
              <a:rPr lang="en-GB" dirty="0"/>
              <a:t>Introduce products with a time delay in risky markets</a:t>
            </a:r>
          </a:p>
          <a:p>
            <a:r>
              <a:rPr lang="en-GB" dirty="0"/>
              <a:t>Rely on expats, rather than locals</a:t>
            </a:r>
          </a:p>
          <a:p>
            <a:r>
              <a:rPr lang="en-GB" dirty="0"/>
              <a:t>Avoid countries with risky property protection</a:t>
            </a:r>
          </a:p>
          <a:p>
            <a:pPr lvl="1"/>
            <a:endParaRPr lang="en-GB" dirty="0"/>
          </a:p>
        </p:txBody>
      </p:sp>
      <p:sp>
        <p:nvSpPr>
          <p:cNvPr id="4" name="Slide Number Placeholder 3">
            <a:extLst>
              <a:ext uri="{FF2B5EF4-FFF2-40B4-BE49-F238E27FC236}">
                <a16:creationId xmlns:a16="http://schemas.microsoft.com/office/drawing/2014/main" id="{14189B83-325E-4D9F-AF24-662EFE5EF620}"/>
              </a:ext>
            </a:extLst>
          </p:cNvPr>
          <p:cNvSpPr>
            <a:spLocks noGrp="1"/>
          </p:cNvSpPr>
          <p:nvPr>
            <p:ph type="sldNum" sz="quarter" idx="12"/>
          </p:nvPr>
        </p:nvSpPr>
        <p:spPr/>
        <p:txBody>
          <a:bodyPr/>
          <a:lstStyle/>
          <a:p>
            <a:fld id="{B34092F8-88B9-48E5-9B8F-3F206E5F35A9}" type="slidenum">
              <a:rPr lang="en-GB" smtClean="0"/>
              <a:t>45</a:t>
            </a:fld>
            <a:endParaRPr lang="en-GB" dirty="0"/>
          </a:p>
        </p:txBody>
      </p:sp>
    </p:spTree>
    <p:extLst>
      <p:ext uri="{BB962C8B-B14F-4D97-AF65-F5344CB8AC3E}">
        <p14:creationId xmlns:p14="http://schemas.microsoft.com/office/powerpoint/2010/main" val="36878816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A68F4F-742A-46DF-9BF6-D7DAB37097FE}"/>
              </a:ext>
            </a:extLst>
          </p:cNvPr>
          <p:cNvSpPr>
            <a:spLocks noGrp="1"/>
          </p:cNvSpPr>
          <p:nvPr>
            <p:ph type="title"/>
          </p:nvPr>
        </p:nvSpPr>
        <p:spPr/>
        <p:txBody>
          <a:bodyPr/>
          <a:lstStyle/>
          <a:p>
            <a:r>
              <a:rPr lang="en-GB"/>
              <a:t>Case Study Novartis in India - Assignment</a:t>
            </a:r>
          </a:p>
        </p:txBody>
      </p:sp>
      <p:sp>
        <p:nvSpPr>
          <p:cNvPr id="3" name="Tijdelijke aanduiding voor inhoud 2">
            <a:extLst>
              <a:ext uri="{FF2B5EF4-FFF2-40B4-BE49-F238E27FC236}">
                <a16:creationId xmlns:a16="http://schemas.microsoft.com/office/drawing/2014/main" id="{8F565740-E93E-4846-898D-2C81BC5D40ED}"/>
              </a:ext>
            </a:extLst>
          </p:cNvPr>
          <p:cNvSpPr>
            <a:spLocks noGrp="1"/>
          </p:cNvSpPr>
          <p:nvPr>
            <p:ph idx="1"/>
          </p:nvPr>
        </p:nvSpPr>
        <p:spPr/>
        <p:txBody>
          <a:bodyPr/>
          <a:lstStyle/>
          <a:p>
            <a:r>
              <a:rPr lang="en-GB" dirty="0"/>
              <a:t>Check Novartis’ annual reports, 2013 (before the patent started expiring) and latest edition(s)</a:t>
            </a:r>
          </a:p>
          <a:p>
            <a:pPr lvl="1"/>
            <a:r>
              <a:rPr lang="en-GB" dirty="0"/>
              <a:t>Sales/patent erosion impact on sales</a:t>
            </a:r>
          </a:p>
          <a:p>
            <a:pPr lvl="1"/>
            <a:r>
              <a:rPr lang="en-GB" dirty="0"/>
              <a:t>Investment in R&amp;D</a:t>
            </a:r>
          </a:p>
          <a:p>
            <a:r>
              <a:rPr lang="en-GB" dirty="0"/>
              <a:t>Answer the questions</a:t>
            </a:r>
          </a:p>
          <a:p>
            <a:r>
              <a:rPr lang="en-GB" dirty="0"/>
              <a:t>Rethink Novartis’ strategy (what would happen if there would be (a) no protection at all or (b) full protection for a long time</a:t>
            </a:r>
          </a:p>
        </p:txBody>
      </p:sp>
    </p:spTree>
    <p:extLst>
      <p:ext uri="{BB962C8B-B14F-4D97-AF65-F5344CB8AC3E}">
        <p14:creationId xmlns:p14="http://schemas.microsoft.com/office/powerpoint/2010/main" val="16032872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Case Study Novartis in India</a:t>
            </a:r>
          </a:p>
        </p:txBody>
      </p:sp>
      <p:sp>
        <p:nvSpPr>
          <p:cNvPr id="3" name="Inhaltsplatzhalter 2"/>
          <p:cNvSpPr>
            <a:spLocks noGrp="1"/>
          </p:cNvSpPr>
          <p:nvPr>
            <p:ph idx="1"/>
          </p:nvPr>
        </p:nvSpPr>
        <p:spPr/>
        <p:txBody>
          <a:bodyPr>
            <a:normAutofit/>
          </a:bodyPr>
          <a:lstStyle/>
          <a:p>
            <a:r>
              <a:rPr lang="en-US" dirty="0"/>
              <a:t>How does intellectual property violation affect the strategy of a company such as Novartis? What would you do, if you were the CEO of Novartis?</a:t>
            </a:r>
          </a:p>
          <a:p>
            <a:r>
              <a:rPr lang="en-US" dirty="0"/>
              <a:t>As a consumer, discuss the benefits of intellectual property violation (legal and illegal), and also the disadvantages of the practice</a:t>
            </a:r>
          </a:p>
          <a:p>
            <a:r>
              <a:rPr lang="en-US" dirty="0"/>
              <a:t>China claims that it is trying to stop the practice of stealing intellectual property. India is protecting their “generic” products. Why do they behave like this? Consider the Flying Geese Model </a:t>
            </a:r>
          </a:p>
          <a:p>
            <a:r>
              <a:rPr lang="en-US" dirty="0"/>
              <a:t>Do you think something similar can happen or has happened in Germany? </a:t>
            </a:r>
          </a:p>
          <a:p>
            <a:endParaRPr lang="en-US" dirty="0"/>
          </a:p>
        </p:txBody>
      </p:sp>
    </p:spTree>
    <p:extLst>
      <p:ext uri="{BB962C8B-B14F-4D97-AF65-F5344CB8AC3E}">
        <p14:creationId xmlns:p14="http://schemas.microsoft.com/office/powerpoint/2010/main" val="7232435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Property Rights and the Nature of Goods</a:t>
            </a:r>
          </a:p>
        </p:txBody>
      </p:sp>
      <p:sp>
        <p:nvSpPr>
          <p:cNvPr id="3" name="Inhaltsplatzhalter 2"/>
          <p:cNvSpPr>
            <a:spLocks noGrp="1"/>
          </p:cNvSpPr>
          <p:nvPr>
            <p:ph idx="1"/>
          </p:nvPr>
        </p:nvSpPr>
        <p:spPr/>
        <p:txBody>
          <a:bodyPr/>
          <a:lstStyle/>
          <a:p>
            <a:r>
              <a:rPr lang="en-GB" altLang="en-US" dirty="0"/>
              <a:t>The value of a good is not necessarily based on its physical characteristics, but the rights to use/change/sell/license/create profits out of the good</a:t>
            </a:r>
          </a:p>
          <a:p>
            <a:r>
              <a:rPr lang="en-GB" altLang="en-US" dirty="0"/>
              <a:t>We do not sell and buy goods, but the rights to use them</a:t>
            </a:r>
          </a:p>
          <a:p>
            <a:pPr lvl="1"/>
            <a:r>
              <a:rPr lang="en-GB" altLang="en-US" b="1" dirty="0"/>
              <a:t>Absolute rights </a:t>
            </a:r>
            <a:r>
              <a:rPr lang="en-GB" altLang="en-US" dirty="0"/>
              <a:t>(over goods)</a:t>
            </a:r>
          </a:p>
          <a:p>
            <a:pPr lvl="1"/>
            <a:r>
              <a:rPr lang="en-GB" altLang="en-US" b="1" dirty="0"/>
              <a:t>Relative rights </a:t>
            </a:r>
            <a:r>
              <a:rPr lang="en-GB" altLang="en-US" dirty="0"/>
              <a:t>(contractual obligations)</a:t>
            </a:r>
          </a:p>
          <a:p>
            <a:pPr lvl="1"/>
            <a:r>
              <a:rPr lang="en-GB" altLang="en-US" b="1" dirty="0"/>
              <a:t>Social rights </a:t>
            </a:r>
            <a:r>
              <a:rPr lang="en-GB" altLang="en-US" dirty="0"/>
              <a:t>(embedded in relations)</a:t>
            </a:r>
          </a:p>
          <a:p>
            <a:endParaRPr lang="en-GB" dirty="0"/>
          </a:p>
        </p:txBody>
      </p:sp>
      <p:sp>
        <p:nvSpPr>
          <p:cNvPr id="4" name="Slide Number Placeholder 3">
            <a:extLst>
              <a:ext uri="{FF2B5EF4-FFF2-40B4-BE49-F238E27FC236}">
                <a16:creationId xmlns:a16="http://schemas.microsoft.com/office/drawing/2014/main" id="{3888362D-8B9C-4503-8303-20EA55228FE4}"/>
              </a:ext>
            </a:extLst>
          </p:cNvPr>
          <p:cNvSpPr>
            <a:spLocks noGrp="1"/>
          </p:cNvSpPr>
          <p:nvPr>
            <p:ph type="sldNum" sz="quarter" idx="12"/>
          </p:nvPr>
        </p:nvSpPr>
        <p:spPr/>
        <p:txBody>
          <a:bodyPr/>
          <a:lstStyle/>
          <a:p>
            <a:fld id="{B34092F8-88B9-48E5-9B8F-3F206E5F35A9}" type="slidenum">
              <a:rPr lang="en-GB" smtClean="0"/>
              <a:t>48</a:t>
            </a:fld>
            <a:endParaRPr lang="en-GB" dirty="0"/>
          </a:p>
        </p:txBody>
      </p:sp>
    </p:spTree>
    <p:extLst>
      <p:ext uri="{BB962C8B-B14F-4D97-AF65-F5344CB8AC3E}">
        <p14:creationId xmlns:p14="http://schemas.microsoft.com/office/powerpoint/2010/main" val="34004434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Property Rights and the Nature of Goods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342857650"/>
              </p:ext>
            </p:extLst>
          </p:nvPr>
        </p:nvGraphicFramePr>
        <p:xfrm>
          <a:off x="676835" y="2051535"/>
          <a:ext cx="10515600" cy="2889849"/>
        </p:xfrm>
        <a:graphic>
          <a:graphicData uri="http://schemas.openxmlformats.org/drawingml/2006/table">
            <a:tbl>
              <a:tblPr firstRow="1" bandRow="1">
                <a:tableStyleId>{93296810-A885-4BE3-A3E7-6D5BEEA58F35}</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512409">
                <a:tc>
                  <a:txBody>
                    <a:bodyPr/>
                    <a:lstStyle/>
                    <a:p>
                      <a:endParaRPr lang="en-GB" sz="2400" noProof="0">
                        <a:latin typeface="+mn-lt"/>
                      </a:endParaRPr>
                    </a:p>
                  </a:txBody>
                  <a:tcPr/>
                </a:tc>
                <a:tc>
                  <a:txBody>
                    <a:bodyPr/>
                    <a:lstStyle/>
                    <a:p>
                      <a:r>
                        <a:rPr lang="en-GB" sz="2400" noProof="0" dirty="0"/>
                        <a:t>Excludable</a:t>
                      </a:r>
                      <a:endParaRPr lang="en-GB" sz="2400" noProof="0" dirty="0">
                        <a:latin typeface="+mn-lt"/>
                      </a:endParaRPr>
                    </a:p>
                  </a:txBody>
                  <a:tcPr/>
                </a:tc>
                <a:tc>
                  <a:txBody>
                    <a:bodyPr/>
                    <a:lstStyle/>
                    <a:p>
                      <a:r>
                        <a:rPr lang="en-GB" sz="2400" noProof="0"/>
                        <a:t>Non-excludable</a:t>
                      </a:r>
                      <a:endParaRPr lang="en-GB" sz="2400" noProof="0">
                        <a:latin typeface="+mn-lt"/>
                      </a:endParaRPr>
                    </a:p>
                  </a:txBody>
                  <a:tcPr/>
                </a:tc>
                <a:extLst>
                  <a:ext uri="{0D108BD9-81ED-4DB2-BD59-A6C34878D82A}">
                    <a16:rowId xmlns:a16="http://schemas.microsoft.com/office/drawing/2014/main" val="10000"/>
                  </a:ext>
                </a:extLst>
              </a:tr>
              <a:tr h="884432">
                <a:tc>
                  <a:txBody>
                    <a:bodyPr/>
                    <a:lstStyle/>
                    <a:p>
                      <a:pPr marL="0" algn="l" defTabSz="914400" rtl="0" eaLnBrk="1" latinLnBrk="0" hangingPunct="1"/>
                      <a:r>
                        <a:rPr lang="en-GB" sz="2400" b="1" kern="1200" noProof="0" dirty="0">
                          <a:solidFill>
                            <a:schemeClr val="lt1"/>
                          </a:solidFill>
                          <a:latin typeface="+mn-lt"/>
                          <a:ea typeface="+mn-ea"/>
                          <a:cs typeface="+mn-cs"/>
                        </a:rPr>
                        <a:t>Rivalrous</a:t>
                      </a:r>
                    </a:p>
                  </a:txBody>
                  <a:tcPr>
                    <a:solidFill>
                      <a:schemeClr val="accent6"/>
                    </a:solidFill>
                  </a:tcPr>
                </a:tc>
                <a:tc>
                  <a:txBody>
                    <a:bodyPr/>
                    <a:lstStyle/>
                    <a:p>
                      <a:pPr algn="ctr"/>
                      <a:r>
                        <a:rPr lang="en-GB" sz="2400" noProof="0"/>
                        <a:t>Private goods</a:t>
                      </a:r>
                    </a:p>
                    <a:p>
                      <a:pPr algn="ctr"/>
                      <a:r>
                        <a:rPr lang="en-GB" sz="2400" noProof="0"/>
                        <a:t>(e.g. cars, phones, clothes)</a:t>
                      </a:r>
                      <a:endParaRPr lang="en-GB" sz="2400" noProof="0">
                        <a:latin typeface="+mn-lt"/>
                      </a:endParaRPr>
                    </a:p>
                  </a:txBody>
                  <a:tcPr/>
                </a:tc>
                <a:tc>
                  <a:txBody>
                    <a:bodyPr/>
                    <a:lstStyle/>
                    <a:p>
                      <a:pPr algn="ctr"/>
                      <a:r>
                        <a:rPr lang="en-GB" sz="2400" noProof="0" dirty="0">
                          <a:hlinkClick r:id="rId3"/>
                        </a:rPr>
                        <a:t>Common goods</a:t>
                      </a:r>
                      <a:endParaRPr lang="en-GB" sz="2400" noProof="0" dirty="0"/>
                    </a:p>
                    <a:p>
                      <a:pPr algn="ctr"/>
                      <a:r>
                        <a:rPr lang="en-GB" sz="2400" noProof="0" dirty="0"/>
                        <a:t>(e.g. natural resources, fish</a:t>
                      </a:r>
                      <a:r>
                        <a:rPr lang="en-GB" sz="2400" baseline="0" noProof="0" dirty="0"/>
                        <a:t> stock)</a:t>
                      </a:r>
                      <a:endParaRPr lang="en-GB" sz="2400" noProof="0" dirty="0">
                        <a:latin typeface="+mn-lt"/>
                      </a:endParaRPr>
                    </a:p>
                  </a:txBody>
                  <a:tcPr/>
                </a:tc>
                <a:extLst>
                  <a:ext uri="{0D108BD9-81ED-4DB2-BD59-A6C34878D82A}">
                    <a16:rowId xmlns:a16="http://schemas.microsoft.com/office/drawing/2014/main" val="10001"/>
                  </a:ext>
                </a:extLst>
              </a:tr>
              <a:tr h="956199">
                <a:tc>
                  <a:txBody>
                    <a:bodyPr/>
                    <a:lstStyle/>
                    <a:p>
                      <a:pPr marL="0" algn="l" defTabSz="914400" rtl="0" eaLnBrk="1" latinLnBrk="0" hangingPunct="1"/>
                      <a:r>
                        <a:rPr lang="en-GB" sz="2400" b="1" kern="1200" noProof="0" dirty="0">
                          <a:solidFill>
                            <a:schemeClr val="lt1"/>
                          </a:solidFill>
                          <a:latin typeface="+mn-lt"/>
                          <a:ea typeface="+mn-ea"/>
                          <a:cs typeface="+mn-cs"/>
                        </a:rPr>
                        <a:t>Non-rivalrous</a:t>
                      </a:r>
                    </a:p>
                  </a:txBody>
                  <a:tcPr>
                    <a:solidFill>
                      <a:schemeClr val="accent6"/>
                    </a:solidFill>
                  </a:tcPr>
                </a:tc>
                <a:tc>
                  <a:txBody>
                    <a:bodyPr/>
                    <a:lstStyle/>
                    <a:p>
                      <a:pPr algn="ctr"/>
                      <a:r>
                        <a:rPr lang="en-GB" sz="2400" noProof="0" dirty="0"/>
                        <a:t>Club Goods </a:t>
                      </a:r>
                    </a:p>
                    <a:p>
                      <a:pPr algn="ctr"/>
                      <a:r>
                        <a:rPr lang="en-GB" sz="2400" noProof="0" dirty="0"/>
                        <a:t>(e.g. cinemas, </a:t>
                      </a:r>
                      <a:r>
                        <a:rPr lang="en-GB" sz="2400" noProof="0" dirty="0" err="1"/>
                        <a:t>Pay-TV</a:t>
                      </a:r>
                      <a:r>
                        <a:rPr lang="en-GB" sz="2400" noProof="0" dirty="0"/>
                        <a:t>,</a:t>
                      </a:r>
                      <a:r>
                        <a:rPr lang="en-GB" sz="2400" baseline="0" noProof="0" dirty="0"/>
                        <a:t> gym membership)</a:t>
                      </a:r>
                      <a:endParaRPr lang="en-GB" sz="2400" noProof="0" dirty="0">
                        <a:latin typeface="+mn-lt"/>
                      </a:endParaRPr>
                    </a:p>
                  </a:txBody>
                  <a:tcPr/>
                </a:tc>
                <a:tc>
                  <a:txBody>
                    <a:bodyPr/>
                    <a:lstStyle/>
                    <a:p>
                      <a:pPr algn="ctr"/>
                      <a:r>
                        <a:rPr lang="en-GB" sz="2400" noProof="0" dirty="0"/>
                        <a:t>Public goods</a:t>
                      </a:r>
                    </a:p>
                    <a:p>
                      <a:pPr algn="ctr"/>
                      <a:r>
                        <a:rPr lang="en-GB" sz="2400" noProof="0" dirty="0"/>
                        <a:t>(e.g. Free-TV,</a:t>
                      </a:r>
                      <a:r>
                        <a:rPr lang="en-GB" sz="2400" baseline="0" noProof="0" dirty="0"/>
                        <a:t> air)</a:t>
                      </a:r>
                      <a:endParaRPr lang="en-GB" sz="2400" noProof="0" dirty="0">
                        <a:latin typeface="+mn-lt"/>
                      </a:endParaRPr>
                    </a:p>
                  </a:txBody>
                  <a:tcPr/>
                </a:tc>
                <a:extLst>
                  <a:ext uri="{0D108BD9-81ED-4DB2-BD59-A6C34878D82A}">
                    <a16:rowId xmlns:a16="http://schemas.microsoft.com/office/drawing/2014/main" val="10002"/>
                  </a:ext>
                </a:extLst>
              </a:tr>
            </a:tbl>
          </a:graphicData>
        </a:graphic>
      </p:graphicFrame>
      <p:sp>
        <p:nvSpPr>
          <p:cNvPr id="3" name="Slide Number Placeholder 2">
            <a:extLst>
              <a:ext uri="{FF2B5EF4-FFF2-40B4-BE49-F238E27FC236}">
                <a16:creationId xmlns:a16="http://schemas.microsoft.com/office/drawing/2014/main" id="{F6C1151E-B434-4A9B-8DE6-02792E641AB3}"/>
              </a:ext>
            </a:extLst>
          </p:cNvPr>
          <p:cNvSpPr>
            <a:spLocks noGrp="1"/>
          </p:cNvSpPr>
          <p:nvPr>
            <p:ph type="sldNum" sz="quarter" idx="12"/>
          </p:nvPr>
        </p:nvSpPr>
        <p:spPr/>
        <p:txBody>
          <a:bodyPr/>
          <a:lstStyle/>
          <a:p>
            <a:fld id="{B34092F8-88B9-48E5-9B8F-3F206E5F35A9}" type="slidenum">
              <a:rPr lang="en-GB" smtClean="0"/>
              <a:t>49</a:t>
            </a:fld>
            <a:endParaRPr lang="en-GB" dirty="0"/>
          </a:p>
        </p:txBody>
      </p:sp>
    </p:spTree>
    <p:extLst>
      <p:ext uri="{BB962C8B-B14F-4D97-AF65-F5344CB8AC3E}">
        <p14:creationId xmlns:p14="http://schemas.microsoft.com/office/powerpoint/2010/main" val="1386485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ltLang="fr-FR" dirty="0"/>
              <a:t>Legal Issues in International Business – Two Perspectives for Managers</a:t>
            </a:r>
          </a:p>
        </p:txBody>
      </p:sp>
      <p:sp>
        <p:nvSpPr>
          <p:cNvPr id="2" name="Slide Number Placeholder 1">
            <a:extLst>
              <a:ext uri="{FF2B5EF4-FFF2-40B4-BE49-F238E27FC236}">
                <a16:creationId xmlns:a16="http://schemas.microsoft.com/office/drawing/2014/main" id="{C5B61493-466E-45D2-B8D9-A97FD75A550A}"/>
              </a:ext>
            </a:extLst>
          </p:cNvPr>
          <p:cNvSpPr>
            <a:spLocks noGrp="1"/>
          </p:cNvSpPr>
          <p:nvPr>
            <p:ph type="sldNum" sz="quarter" idx="12"/>
          </p:nvPr>
        </p:nvSpPr>
        <p:spPr/>
        <p:txBody>
          <a:bodyPr/>
          <a:lstStyle/>
          <a:p>
            <a:fld id="{B34092F8-88B9-48E5-9B8F-3F206E5F35A9}" type="slidenum">
              <a:rPr lang="en-GB" smtClean="0"/>
              <a:pPr/>
              <a:t>5</a:t>
            </a:fld>
            <a:endParaRPr lang="en-GB" dirty="0"/>
          </a:p>
        </p:txBody>
      </p:sp>
      <p:graphicFrame>
        <p:nvGraphicFramePr>
          <p:cNvPr id="3" name="Diagramm 2">
            <a:extLst>
              <a:ext uri="{FF2B5EF4-FFF2-40B4-BE49-F238E27FC236}">
                <a16:creationId xmlns:a16="http://schemas.microsoft.com/office/drawing/2014/main" id="{4D1C542D-F143-4773-828C-56F16006BFD2}"/>
              </a:ext>
            </a:extLst>
          </p:cNvPr>
          <p:cNvGraphicFramePr/>
          <p:nvPr>
            <p:extLst>
              <p:ext uri="{D42A27DB-BD31-4B8C-83A1-F6EECF244321}">
                <p14:modId xmlns:p14="http://schemas.microsoft.com/office/powerpoint/2010/main" val="1322735856"/>
              </p:ext>
            </p:extLst>
          </p:nvPr>
        </p:nvGraphicFramePr>
        <p:xfrm>
          <a:off x="615820" y="1884784"/>
          <a:ext cx="10319658" cy="4273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4129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1EEE02-4B7B-4D6E-A3AA-35CCBF1D5BB3}"/>
              </a:ext>
            </a:extLst>
          </p:cNvPr>
          <p:cNvSpPr>
            <a:spLocks noGrp="1"/>
          </p:cNvSpPr>
          <p:nvPr>
            <p:ph type="title"/>
          </p:nvPr>
        </p:nvSpPr>
        <p:spPr/>
        <p:txBody>
          <a:bodyPr/>
          <a:lstStyle/>
          <a:p>
            <a:r>
              <a:rPr lang="de-DE" dirty="0"/>
              <a:t>Summary</a:t>
            </a:r>
          </a:p>
        </p:txBody>
      </p:sp>
      <p:graphicFrame>
        <p:nvGraphicFramePr>
          <p:cNvPr id="4" name="Inhaltsplatzhalter 3">
            <a:extLst>
              <a:ext uri="{FF2B5EF4-FFF2-40B4-BE49-F238E27FC236}">
                <a16:creationId xmlns:a16="http://schemas.microsoft.com/office/drawing/2014/main" id="{39780E80-9B75-4F6B-937E-BBE0184D978E}"/>
              </a:ext>
            </a:extLst>
          </p:cNvPr>
          <p:cNvGraphicFramePr>
            <a:graphicFrameLocks noGrp="1"/>
          </p:cNvGraphicFramePr>
          <p:nvPr>
            <p:ph idx="1"/>
            <p:extLst>
              <p:ext uri="{D42A27DB-BD31-4B8C-83A1-F6EECF244321}">
                <p14:modId xmlns:p14="http://schemas.microsoft.com/office/powerpoint/2010/main" val="40605664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64124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88925"/>
            <a:ext cx="10515600" cy="1325563"/>
          </a:xfrm>
        </p:spPr>
        <p:txBody>
          <a:bodyPr/>
          <a:lstStyle/>
          <a:p>
            <a:r>
              <a:rPr lang="en-GB" dirty="0"/>
              <a:t>Learning Objectives</a:t>
            </a:r>
          </a:p>
        </p:txBody>
      </p:sp>
      <p:sp>
        <p:nvSpPr>
          <p:cNvPr id="3" name="Inhaltsplatzhalter 2"/>
          <p:cNvSpPr>
            <a:spLocks noGrp="1"/>
          </p:cNvSpPr>
          <p:nvPr>
            <p:ph idx="1"/>
          </p:nvPr>
        </p:nvSpPr>
        <p:spPr>
          <a:xfrm>
            <a:off x="838200" y="1749425"/>
            <a:ext cx="10515600" cy="4351338"/>
          </a:xfrm>
        </p:spPr>
        <p:txBody>
          <a:bodyPr>
            <a:normAutofit/>
          </a:bodyPr>
          <a:lstStyle/>
          <a:p>
            <a:pPr lvl="0" fontAlgn="base"/>
            <a:r>
              <a:rPr lang="en-GB" dirty="0"/>
              <a:t>Understand the importance of governmental and legislative support when going abroad</a:t>
            </a:r>
          </a:p>
          <a:p>
            <a:pPr lvl="0" fontAlgn="base"/>
            <a:r>
              <a:rPr lang="en-GB" dirty="0"/>
              <a:t>Explain common options in terms of payment and create sensitivity  to important clauses in contracts</a:t>
            </a:r>
          </a:p>
          <a:p>
            <a:pPr lvl="0" fontAlgn="base"/>
            <a:r>
              <a:rPr lang="en-GB" dirty="0"/>
              <a:t>Illustrate the limited possibilities to protect intellectual property without governmental support</a:t>
            </a:r>
          </a:p>
          <a:p>
            <a:pPr lvl="0" fontAlgn="base"/>
            <a:r>
              <a:rPr lang="en-GB" dirty="0"/>
              <a:t>Provide a basic overview of the theoretical concepts: obsolescing bargain, flying geese model, property rights theory, tragedy of the commons, prisoner’s dilemma</a:t>
            </a:r>
          </a:p>
          <a:p>
            <a:endParaRPr lang="en-GB" dirty="0"/>
          </a:p>
        </p:txBody>
      </p:sp>
    </p:spTree>
    <p:extLst>
      <p:ext uri="{BB962C8B-B14F-4D97-AF65-F5344CB8AC3E}">
        <p14:creationId xmlns:p14="http://schemas.microsoft.com/office/powerpoint/2010/main" val="20450408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Inhaltsplatzhalter 1"/>
          <p:cNvSpPr>
            <a:spLocks noGrp="1"/>
          </p:cNvSpPr>
          <p:nvPr>
            <p:ph idx="1"/>
          </p:nvPr>
        </p:nvSpPr>
        <p:spPr/>
        <p:txBody>
          <a:bodyPr>
            <a:normAutofit/>
          </a:bodyPr>
          <a:lstStyle/>
          <a:p>
            <a:r>
              <a:rPr lang="de-DE" dirty="0"/>
              <a:t>Al-</a:t>
            </a:r>
            <a:r>
              <a:rPr lang="de-DE" dirty="0" err="1"/>
              <a:t>Laham</a:t>
            </a:r>
            <a:r>
              <a:rPr lang="de-DE" dirty="0"/>
              <a:t>, A. (2003): Wissensbasierte Internationalisierungsstrategien. In: </a:t>
            </a:r>
            <a:r>
              <a:rPr lang="de-DE" dirty="0" err="1"/>
              <a:t>Holtbrügge</a:t>
            </a:r>
            <a:r>
              <a:rPr lang="de-DE" dirty="0"/>
              <a:t> D. (</a:t>
            </a:r>
            <a:r>
              <a:rPr lang="de-DE" dirty="0" err="1"/>
              <a:t>eds</a:t>
            </a:r>
            <a:r>
              <a:rPr lang="de-DE" dirty="0"/>
              <a:t>) </a:t>
            </a:r>
            <a:r>
              <a:rPr lang="de-DE" i="1" dirty="0"/>
              <a:t>Management Multinationaler Unternehmungen</a:t>
            </a:r>
            <a:r>
              <a:rPr lang="de-DE" dirty="0"/>
              <a:t>. </a:t>
            </a:r>
            <a:r>
              <a:rPr lang="de-DE" dirty="0" err="1"/>
              <a:t>Physica</a:t>
            </a:r>
            <a:r>
              <a:rPr lang="de-DE" dirty="0"/>
              <a:t>, Heidelberg</a:t>
            </a:r>
            <a:endParaRPr lang="en-US" altLang="en-US" dirty="0"/>
          </a:p>
          <a:p>
            <a:r>
              <a:rPr lang="en-US" altLang="en-US" dirty="0"/>
              <a:t>Hill, C. W. L. (2014): International Business: Competing in the Global Marketplace, McGraw-Hill, </a:t>
            </a:r>
            <a:r>
              <a:rPr lang="en-US" altLang="en-US" dirty="0">
                <a:solidFill>
                  <a:schemeClr val="tx1">
                    <a:lumMod val="75000"/>
                    <a:lumOff val="25000"/>
                  </a:schemeClr>
                </a:solidFill>
              </a:rPr>
              <a:t>Berkshire, 10</a:t>
            </a:r>
            <a:r>
              <a:rPr lang="en-US" altLang="en-US" baseline="30000" dirty="0">
                <a:solidFill>
                  <a:schemeClr val="tx1">
                    <a:lumMod val="75000"/>
                    <a:lumOff val="25000"/>
                  </a:schemeClr>
                </a:solidFill>
              </a:rPr>
              <a:t>th</a:t>
            </a:r>
            <a:r>
              <a:rPr lang="en-US" altLang="en-US" dirty="0">
                <a:solidFill>
                  <a:schemeClr val="tx1">
                    <a:lumMod val="75000"/>
                    <a:lumOff val="25000"/>
                  </a:schemeClr>
                </a:solidFill>
              </a:rPr>
              <a:t> ed.</a:t>
            </a:r>
          </a:p>
          <a:p>
            <a:r>
              <a:rPr lang="en-US" dirty="0" err="1"/>
              <a:t>Okita</a:t>
            </a:r>
            <a:r>
              <a:rPr lang="en-US" dirty="0"/>
              <a:t>, S. (1985): Prospect of Pacific economies. In: Korea Development Institute (</a:t>
            </a:r>
            <a:r>
              <a:rPr lang="en-US" dirty="0" err="1"/>
              <a:t>eds</a:t>
            </a:r>
            <a:r>
              <a:rPr lang="en-US" dirty="0"/>
              <a:t>) </a:t>
            </a:r>
            <a:r>
              <a:rPr lang="en-US" i="1" dirty="0"/>
              <a:t>Pacific cooperation: Issues and Opportunities</a:t>
            </a:r>
            <a:r>
              <a:rPr lang="en-US" dirty="0"/>
              <a:t>. Presented at: The Fourth Pacific Economic Cooperation Conference, Seoul, Korea.</a:t>
            </a:r>
          </a:p>
          <a:p>
            <a:r>
              <a:rPr lang="en-US" altLang="en-US" dirty="0"/>
              <a:t>Vernon, R. (1971): </a:t>
            </a:r>
            <a:r>
              <a:rPr lang="en-US" i="1" dirty="0"/>
              <a:t>Sovereignty at Bay</a:t>
            </a:r>
            <a:r>
              <a:rPr lang="en-US" dirty="0"/>
              <a:t>. Basic Books, New York</a:t>
            </a:r>
          </a:p>
          <a:p>
            <a:endParaRPr lang="en-US" altLang="en-US" dirty="0"/>
          </a:p>
        </p:txBody>
      </p:sp>
      <p:sp>
        <p:nvSpPr>
          <p:cNvPr id="15365" name="Titel 4"/>
          <p:cNvSpPr>
            <a:spLocks noGrp="1"/>
          </p:cNvSpPr>
          <p:nvPr>
            <p:ph type="title"/>
          </p:nvPr>
        </p:nvSpPr>
        <p:spPr/>
        <p:txBody>
          <a:bodyPr/>
          <a:lstStyle/>
          <a:p>
            <a:r>
              <a:rPr lang="de-DE" altLang="en-US" dirty="0"/>
              <a:t>References</a:t>
            </a:r>
            <a:endParaRPr lang="en-US" altLang="en-US" dirty="0"/>
          </a:p>
        </p:txBody>
      </p:sp>
      <p:sp>
        <p:nvSpPr>
          <p:cNvPr id="15366" name="Foliennummernplatzhalter 5"/>
          <p:cNvSpPr>
            <a:spLocks noGrp="1"/>
          </p:cNvSpPr>
          <p:nvPr>
            <p:ph type="sldNum" sz="quarter" idx="11"/>
          </p:nvPr>
        </p:nvSpPr>
        <p:spPr bwMode="auto">
          <a:xfrm>
            <a:off x="9195816" y="6356350"/>
            <a:ext cx="4114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D8EEC134-DA71-4520-88F2-1183F705005F}" type="slidenum">
              <a:rPr lang="en-US" altLang="en-US" sz="1200" smtClean="0">
                <a:solidFill>
                  <a:schemeClr val="bg1">
                    <a:lumMod val="65000"/>
                  </a:schemeClr>
                </a:solidFill>
                <a:ea typeface="MS Mincho" pitchFamily="49" charset="-128"/>
              </a:rPr>
              <a:pPr>
                <a:lnSpc>
                  <a:spcPct val="100000"/>
                </a:lnSpc>
                <a:spcBef>
                  <a:spcPct val="0"/>
                </a:spcBef>
                <a:buClrTx/>
                <a:buFontTx/>
                <a:buNone/>
              </a:pPr>
              <a:t>52</a:t>
            </a:fld>
            <a:endParaRPr lang="en-US" altLang="en-US" sz="1200">
              <a:solidFill>
                <a:schemeClr val="bg1">
                  <a:lumMod val="65000"/>
                </a:schemeClr>
              </a:solidFill>
              <a:ea typeface="MS Mincho" pitchFamily="49" charset="-128"/>
            </a:endParaRPr>
          </a:p>
        </p:txBody>
      </p:sp>
    </p:spTree>
    <p:extLst>
      <p:ext uri="{BB962C8B-B14F-4D97-AF65-F5344CB8AC3E}">
        <p14:creationId xmlns:p14="http://schemas.microsoft.com/office/powerpoint/2010/main" val="1385716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altLang="fr-FR" dirty="0"/>
              <a:t>Impact of Laws on International Business</a:t>
            </a:r>
          </a:p>
        </p:txBody>
      </p:sp>
      <p:sp>
        <p:nvSpPr>
          <p:cNvPr id="2" name="Slide Number Placeholder 1">
            <a:extLst>
              <a:ext uri="{FF2B5EF4-FFF2-40B4-BE49-F238E27FC236}">
                <a16:creationId xmlns:a16="http://schemas.microsoft.com/office/drawing/2014/main" id="{041646DC-5A4F-4715-84F4-615D63EF2470}"/>
              </a:ext>
            </a:extLst>
          </p:cNvPr>
          <p:cNvSpPr>
            <a:spLocks noGrp="1"/>
          </p:cNvSpPr>
          <p:nvPr>
            <p:ph type="sldNum" sz="quarter" idx="12"/>
          </p:nvPr>
        </p:nvSpPr>
        <p:spPr/>
        <p:txBody>
          <a:bodyPr/>
          <a:lstStyle/>
          <a:p>
            <a:fld id="{B34092F8-88B9-48E5-9B8F-3F206E5F35A9}" type="slidenum">
              <a:rPr lang="en-GB" smtClean="0"/>
              <a:pPr/>
              <a:t>6</a:t>
            </a:fld>
            <a:endParaRPr lang="en-GB" dirty="0"/>
          </a:p>
        </p:txBody>
      </p:sp>
      <p:grpSp>
        <p:nvGrpSpPr>
          <p:cNvPr id="6" name="Gruppieren 5">
            <a:extLst>
              <a:ext uri="{FF2B5EF4-FFF2-40B4-BE49-F238E27FC236}">
                <a16:creationId xmlns:a16="http://schemas.microsoft.com/office/drawing/2014/main" id="{BC1A49B7-8A60-4950-9DC6-ADDE114E6815}"/>
              </a:ext>
            </a:extLst>
          </p:cNvPr>
          <p:cNvGrpSpPr/>
          <p:nvPr/>
        </p:nvGrpSpPr>
        <p:grpSpPr>
          <a:xfrm>
            <a:off x="1459910" y="2263420"/>
            <a:ext cx="7980563" cy="2699290"/>
            <a:chOff x="1068028" y="2897901"/>
            <a:chExt cx="7207658" cy="2699290"/>
          </a:xfrm>
        </p:grpSpPr>
        <p:sp>
          <p:nvSpPr>
            <p:cNvPr id="7" name="Freihandform: Form 6">
              <a:extLst>
                <a:ext uri="{FF2B5EF4-FFF2-40B4-BE49-F238E27FC236}">
                  <a16:creationId xmlns:a16="http://schemas.microsoft.com/office/drawing/2014/main" id="{896C233F-FF62-4BFB-9F1A-80EC5479E236}"/>
                </a:ext>
              </a:extLst>
            </p:cNvPr>
            <p:cNvSpPr/>
            <p:nvPr/>
          </p:nvSpPr>
          <p:spPr>
            <a:xfrm>
              <a:off x="1068028" y="2897901"/>
              <a:ext cx="1896752" cy="1138051"/>
            </a:xfrm>
            <a:custGeom>
              <a:avLst/>
              <a:gdLst>
                <a:gd name="connsiteX0" fmla="*/ 0 w 1896752"/>
                <a:gd name="connsiteY0" fmla="*/ 113805 h 1138051"/>
                <a:gd name="connsiteX1" fmla="*/ 113805 w 1896752"/>
                <a:gd name="connsiteY1" fmla="*/ 0 h 1138051"/>
                <a:gd name="connsiteX2" fmla="*/ 1782947 w 1896752"/>
                <a:gd name="connsiteY2" fmla="*/ 0 h 1138051"/>
                <a:gd name="connsiteX3" fmla="*/ 1896752 w 1896752"/>
                <a:gd name="connsiteY3" fmla="*/ 113805 h 1138051"/>
                <a:gd name="connsiteX4" fmla="*/ 1896752 w 1896752"/>
                <a:gd name="connsiteY4" fmla="*/ 1024246 h 1138051"/>
                <a:gd name="connsiteX5" fmla="*/ 1782947 w 1896752"/>
                <a:gd name="connsiteY5" fmla="*/ 1138051 h 1138051"/>
                <a:gd name="connsiteX6" fmla="*/ 113805 w 1896752"/>
                <a:gd name="connsiteY6" fmla="*/ 1138051 h 1138051"/>
                <a:gd name="connsiteX7" fmla="*/ 0 w 1896752"/>
                <a:gd name="connsiteY7" fmla="*/ 1024246 h 1138051"/>
                <a:gd name="connsiteX8" fmla="*/ 0 w 1896752"/>
                <a:gd name="connsiteY8" fmla="*/ 113805 h 113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752" h="1138051">
                  <a:moveTo>
                    <a:pt x="0" y="113805"/>
                  </a:moveTo>
                  <a:cubicBezTo>
                    <a:pt x="0" y="50952"/>
                    <a:pt x="50952" y="0"/>
                    <a:pt x="113805" y="0"/>
                  </a:cubicBezTo>
                  <a:lnTo>
                    <a:pt x="1782947" y="0"/>
                  </a:lnTo>
                  <a:cubicBezTo>
                    <a:pt x="1845800" y="0"/>
                    <a:pt x="1896752" y="50952"/>
                    <a:pt x="1896752" y="113805"/>
                  </a:cubicBezTo>
                  <a:lnTo>
                    <a:pt x="1896752" y="1024246"/>
                  </a:lnTo>
                  <a:cubicBezTo>
                    <a:pt x="1896752" y="1087099"/>
                    <a:pt x="1845800" y="1138051"/>
                    <a:pt x="1782947" y="1138051"/>
                  </a:cubicBezTo>
                  <a:lnTo>
                    <a:pt x="113805" y="1138051"/>
                  </a:lnTo>
                  <a:cubicBezTo>
                    <a:pt x="50952" y="1138051"/>
                    <a:pt x="0" y="1087099"/>
                    <a:pt x="0" y="1024246"/>
                  </a:cubicBezTo>
                  <a:lnTo>
                    <a:pt x="0" y="113805"/>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3342" tIns="113342" rIns="113342" bIns="113342" numCol="1" spcCol="1270" anchor="ctr" anchorCtr="0">
              <a:noAutofit/>
            </a:bodyPr>
            <a:lstStyle/>
            <a:p>
              <a:pPr marL="0" lvl="0" indent="0" algn="ctr" defTabSz="933450">
                <a:lnSpc>
                  <a:spcPct val="90000"/>
                </a:lnSpc>
                <a:spcBef>
                  <a:spcPct val="0"/>
                </a:spcBef>
                <a:spcAft>
                  <a:spcPct val="35000"/>
                </a:spcAft>
                <a:buNone/>
              </a:pPr>
              <a:r>
                <a:rPr lang="en-US" sz="2100" kern="1200" noProof="0" dirty="0"/>
                <a:t>National </a:t>
              </a:r>
              <a:r>
                <a:rPr lang="en-US" sz="2100" dirty="0"/>
                <a:t>l</a:t>
              </a:r>
              <a:r>
                <a:rPr lang="en-US" sz="2100" kern="1200" noProof="0" dirty="0"/>
                <a:t>aw</a:t>
              </a:r>
            </a:p>
          </p:txBody>
        </p:sp>
        <p:sp>
          <p:nvSpPr>
            <p:cNvPr id="8" name="Freihandform: Form 7">
              <a:extLst>
                <a:ext uri="{FF2B5EF4-FFF2-40B4-BE49-F238E27FC236}">
                  <a16:creationId xmlns:a16="http://schemas.microsoft.com/office/drawing/2014/main" id="{93C309FD-D611-440E-826B-14D9A3E34B39}"/>
                </a:ext>
              </a:extLst>
            </p:cNvPr>
            <p:cNvSpPr/>
            <p:nvPr/>
          </p:nvSpPr>
          <p:spPr>
            <a:xfrm>
              <a:off x="3614598" y="3227064"/>
              <a:ext cx="2443912" cy="470394"/>
            </a:xfrm>
            <a:custGeom>
              <a:avLst/>
              <a:gdLst>
                <a:gd name="connsiteX0" fmla="*/ 0 w 402111"/>
                <a:gd name="connsiteY0" fmla="*/ 94079 h 470394"/>
                <a:gd name="connsiteX1" fmla="*/ 201056 w 402111"/>
                <a:gd name="connsiteY1" fmla="*/ 94079 h 470394"/>
                <a:gd name="connsiteX2" fmla="*/ 201056 w 402111"/>
                <a:gd name="connsiteY2" fmla="*/ 0 h 470394"/>
                <a:gd name="connsiteX3" fmla="*/ 402111 w 402111"/>
                <a:gd name="connsiteY3" fmla="*/ 235197 h 470394"/>
                <a:gd name="connsiteX4" fmla="*/ 201056 w 402111"/>
                <a:gd name="connsiteY4" fmla="*/ 470394 h 470394"/>
                <a:gd name="connsiteX5" fmla="*/ 201056 w 402111"/>
                <a:gd name="connsiteY5" fmla="*/ 376315 h 470394"/>
                <a:gd name="connsiteX6" fmla="*/ 0 w 402111"/>
                <a:gd name="connsiteY6" fmla="*/ 376315 h 470394"/>
                <a:gd name="connsiteX7" fmla="*/ 0 w 402111"/>
                <a:gd name="connsiteY7" fmla="*/ 94079 h 470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2111" h="470394">
                  <a:moveTo>
                    <a:pt x="0" y="94079"/>
                  </a:moveTo>
                  <a:lnTo>
                    <a:pt x="201056" y="94079"/>
                  </a:lnTo>
                  <a:lnTo>
                    <a:pt x="201056" y="0"/>
                  </a:lnTo>
                  <a:lnTo>
                    <a:pt x="402111" y="235197"/>
                  </a:lnTo>
                  <a:lnTo>
                    <a:pt x="201056" y="470394"/>
                  </a:lnTo>
                  <a:lnTo>
                    <a:pt x="201056" y="376315"/>
                  </a:lnTo>
                  <a:lnTo>
                    <a:pt x="0" y="376315"/>
                  </a:lnTo>
                  <a:lnTo>
                    <a:pt x="0" y="94079"/>
                  </a:lnTo>
                  <a:close/>
                </a:path>
              </a:pathLst>
            </a:custGeom>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0" tIns="94079" rIns="120633" bIns="94079" numCol="1" spcCol="1270" anchor="ctr" anchorCtr="0">
              <a:noAutofit/>
            </a:bodyPr>
            <a:lstStyle/>
            <a:p>
              <a:pPr marL="0" lvl="0" indent="0" algn="ctr" defTabSz="755650">
                <a:lnSpc>
                  <a:spcPct val="90000"/>
                </a:lnSpc>
                <a:spcBef>
                  <a:spcPct val="0"/>
                </a:spcBef>
                <a:spcAft>
                  <a:spcPct val="35000"/>
                </a:spcAft>
                <a:buNone/>
              </a:pPr>
              <a:endParaRPr lang="en-US" sz="1700" kern="1200" noProof="0" dirty="0"/>
            </a:p>
          </p:txBody>
        </p:sp>
        <p:sp>
          <p:nvSpPr>
            <p:cNvPr id="9" name="Freihandform: Form 8">
              <a:extLst>
                <a:ext uri="{FF2B5EF4-FFF2-40B4-BE49-F238E27FC236}">
                  <a16:creationId xmlns:a16="http://schemas.microsoft.com/office/drawing/2014/main" id="{49D17B61-E468-4605-93AA-63BDF0E65299}"/>
                </a:ext>
              </a:extLst>
            </p:cNvPr>
            <p:cNvSpPr/>
            <p:nvPr/>
          </p:nvSpPr>
          <p:spPr>
            <a:xfrm>
              <a:off x="1068028" y="4459140"/>
              <a:ext cx="1896752" cy="1138051"/>
            </a:xfrm>
            <a:custGeom>
              <a:avLst/>
              <a:gdLst>
                <a:gd name="connsiteX0" fmla="*/ 0 w 1896752"/>
                <a:gd name="connsiteY0" fmla="*/ 113805 h 1138051"/>
                <a:gd name="connsiteX1" fmla="*/ 113805 w 1896752"/>
                <a:gd name="connsiteY1" fmla="*/ 0 h 1138051"/>
                <a:gd name="connsiteX2" fmla="*/ 1782947 w 1896752"/>
                <a:gd name="connsiteY2" fmla="*/ 0 h 1138051"/>
                <a:gd name="connsiteX3" fmla="*/ 1896752 w 1896752"/>
                <a:gd name="connsiteY3" fmla="*/ 113805 h 1138051"/>
                <a:gd name="connsiteX4" fmla="*/ 1896752 w 1896752"/>
                <a:gd name="connsiteY4" fmla="*/ 1024246 h 1138051"/>
                <a:gd name="connsiteX5" fmla="*/ 1782947 w 1896752"/>
                <a:gd name="connsiteY5" fmla="*/ 1138051 h 1138051"/>
                <a:gd name="connsiteX6" fmla="*/ 113805 w 1896752"/>
                <a:gd name="connsiteY6" fmla="*/ 1138051 h 1138051"/>
                <a:gd name="connsiteX7" fmla="*/ 0 w 1896752"/>
                <a:gd name="connsiteY7" fmla="*/ 1024246 h 1138051"/>
                <a:gd name="connsiteX8" fmla="*/ 0 w 1896752"/>
                <a:gd name="connsiteY8" fmla="*/ 113805 h 113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752" h="1138051">
                  <a:moveTo>
                    <a:pt x="0" y="113805"/>
                  </a:moveTo>
                  <a:cubicBezTo>
                    <a:pt x="0" y="50952"/>
                    <a:pt x="50952" y="0"/>
                    <a:pt x="113805" y="0"/>
                  </a:cubicBezTo>
                  <a:lnTo>
                    <a:pt x="1782947" y="0"/>
                  </a:lnTo>
                  <a:cubicBezTo>
                    <a:pt x="1845800" y="0"/>
                    <a:pt x="1896752" y="50952"/>
                    <a:pt x="1896752" y="113805"/>
                  </a:cubicBezTo>
                  <a:lnTo>
                    <a:pt x="1896752" y="1024246"/>
                  </a:lnTo>
                  <a:cubicBezTo>
                    <a:pt x="1896752" y="1087099"/>
                    <a:pt x="1845800" y="1138051"/>
                    <a:pt x="1782947" y="1138051"/>
                  </a:cubicBezTo>
                  <a:lnTo>
                    <a:pt x="113805" y="1138051"/>
                  </a:lnTo>
                  <a:cubicBezTo>
                    <a:pt x="50952" y="1138051"/>
                    <a:pt x="0" y="1087099"/>
                    <a:pt x="0" y="1024246"/>
                  </a:cubicBezTo>
                  <a:lnTo>
                    <a:pt x="0" y="113805"/>
                  </a:lnTo>
                  <a:close/>
                </a:path>
              </a:pathLst>
            </a:custGeom>
          </p:spPr>
          <p:style>
            <a:lnRef idx="2">
              <a:schemeClr val="lt1">
                <a:hueOff val="0"/>
                <a:satOff val="0"/>
                <a:lumOff val="0"/>
                <a:alphaOff val="0"/>
              </a:schemeClr>
            </a:lnRef>
            <a:fillRef idx="1">
              <a:schemeClr val="accent5">
                <a:hueOff val="-2451115"/>
                <a:satOff val="-3409"/>
                <a:lumOff val="-1307"/>
                <a:alphaOff val="0"/>
              </a:schemeClr>
            </a:fillRef>
            <a:effectRef idx="0">
              <a:schemeClr val="accent5">
                <a:hueOff val="-2451115"/>
                <a:satOff val="-3409"/>
                <a:lumOff val="-1307"/>
                <a:alphaOff val="0"/>
              </a:schemeClr>
            </a:effectRef>
            <a:fontRef idx="minor">
              <a:schemeClr val="lt1"/>
            </a:fontRef>
          </p:style>
          <p:txBody>
            <a:bodyPr spcFirstLastPara="0" vert="horz" wrap="square" lIns="113342" tIns="113342" rIns="113342" bIns="113342" numCol="1" spcCol="1270" anchor="ctr" anchorCtr="0">
              <a:noAutofit/>
            </a:bodyPr>
            <a:lstStyle/>
            <a:p>
              <a:pPr marL="0" lvl="0" indent="0" algn="ctr" defTabSz="933450">
                <a:lnSpc>
                  <a:spcPct val="90000"/>
                </a:lnSpc>
                <a:spcBef>
                  <a:spcPct val="0"/>
                </a:spcBef>
                <a:spcAft>
                  <a:spcPct val="35000"/>
                </a:spcAft>
                <a:buNone/>
              </a:pPr>
              <a:r>
                <a:rPr lang="en-US" altLang="fr-FR" sz="2100" kern="1200" noProof="0" dirty="0"/>
                <a:t>International treaties and </a:t>
              </a:r>
              <a:r>
                <a:rPr lang="en-US" altLang="fr-FR" sz="2100" dirty="0"/>
                <a:t>C</a:t>
              </a:r>
              <a:r>
                <a:rPr lang="en-US" altLang="fr-FR" sz="2100" kern="1200" noProof="0" dirty="0" err="1"/>
                <a:t>onventions</a:t>
              </a:r>
              <a:r>
                <a:rPr lang="en-US" altLang="fr-FR" sz="2100" kern="1200" noProof="0" dirty="0"/>
                <a:t> </a:t>
              </a:r>
              <a:endParaRPr lang="en-US" sz="2100" kern="1200" noProof="0" dirty="0"/>
            </a:p>
          </p:txBody>
        </p:sp>
        <p:sp>
          <p:nvSpPr>
            <p:cNvPr id="10" name="Freihandform: Form 9">
              <a:extLst>
                <a:ext uri="{FF2B5EF4-FFF2-40B4-BE49-F238E27FC236}">
                  <a16:creationId xmlns:a16="http://schemas.microsoft.com/office/drawing/2014/main" id="{21A6472F-E8FA-4927-B5D4-FEA99E852FE1}"/>
                </a:ext>
              </a:extLst>
            </p:cNvPr>
            <p:cNvSpPr/>
            <p:nvPr/>
          </p:nvSpPr>
          <p:spPr>
            <a:xfrm>
              <a:off x="3614598" y="4707456"/>
              <a:ext cx="2443912" cy="470394"/>
            </a:xfrm>
            <a:custGeom>
              <a:avLst/>
              <a:gdLst>
                <a:gd name="connsiteX0" fmla="*/ 0 w 402111"/>
                <a:gd name="connsiteY0" fmla="*/ 94079 h 470394"/>
                <a:gd name="connsiteX1" fmla="*/ 201056 w 402111"/>
                <a:gd name="connsiteY1" fmla="*/ 94079 h 470394"/>
                <a:gd name="connsiteX2" fmla="*/ 201056 w 402111"/>
                <a:gd name="connsiteY2" fmla="*/ 0 h 470394"/>
                <a:gd name="connsiteX3" fmla="*/ 402111 w 402111"/>
                <a:gd name="connsiteY3" fmla="*/ 235197 h 470394"/>
                <a:gd name="connsiteX4" fmla="*/ 201056 w 402111"/>
                <a:gd name="connsiteY4" fmla="*/ 470394 h 470394"/>
                <a:gd name="connsiteX5" fmla="*/ 201056 w 402111"/>
                <a:gd name="connsiteY5" fmla="*/ 376315 h 470394"/>
                <a:gd name="connsiteX6" fmla="*/ 0 w 402111"/>
                <a:gd name="connsiteY6" fmla="*/ 376315 h 470394"/>
                <a:gd name="connsiteX7" fmla="*/ 0 w 402111"/>
                <a:gd name="connsiteY7" fmla="*/ 94079 h 470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2111" h="470394">
                  <a:moveTo>
                    <a:pt x="0" y="94079"/>
                  </a:moveTo>
                  <a:lnTo>
                    <a:pt x="201056" y="94079"/>
                  </a:lnTo>
                  <a:lnTo>
                    <a:pt x="201056" y="0"/>
                  </a:lnTo>
                  <a:lnTo>
                    <a:pt x="402111" y="235197"/>
                  </a:lnTo>
                  <a:lnTo>
                    <a:pt x="201056" y="470394"/>
                  </a:lnTo>
                  <a:lnTo>
                    <a:pt x="201056" y="376315"/>
                  </a:lnTo>
                  <a:lnTo>
                    <a:pt x="0" y="376315"/>
                  </a:lnTo>
                  <a:lnTo>
                    <a:pt x="0" y="94079"/>
                  </a:lnTo>
                  <a:close/>
                </a:path>
              </a:pathLst>
            </a:custGeom>
          </p:spPr>
          <p:style>
            <a:lnRef idx="0">
              <a:schemeClr val="lt1">
                <a:hueOff val="0"/>
                <a:satOff val="0"/>
                <a:lumOff val="0"/>
                <a:alphaOff val="0"/>
              </a:schemeClr>
            </a:lnRef>
            <a:fillRef idx="1">
              <a:schemeClr val="accent5">
                <a:hueOff val="-3676672"/>
                <a:satOff val="-5114"/>
                <a:lumOff val="-1961"/>
                <a:alphaOff val="0"/>
              </a:schemeClr>
            </a:fillRef>
            <a:effectRef idx="0">
              <a:schemeClr val="accent5">
                <a:hueOff val="-3676672"/>
                <a:satOff val="-5114"/>
                <a:lumOff val="-1961"/>
                <a:alphaOff val="0"/>
              </a:schemeClr>
            </a:effectRef>
            <a:fontRef idx="minor">
              <a:schemeClr val="lt1"/>
            </a:fontRef>
          </p:style>
          <p:txBody>
            <a:bodyPr spcFirstLastPara="0" vert="horz" wrap="square" lIns="0" tIns="94079" rIns="120633" bIns="94079" numCol="1" spcCol="1270" anchor="ctr" anchorCtr="0">
              <a:noAutofit/>
            </a:bodyPr>
            <a:lstStyle/>
            <a:p>
              <a:pPr marL="0" lvl="0" indent="0" algn="ctr" defTabSz="755650">
                <a:lnSpc>
                  <a:spcPct val="90000"/>
                </a:lnSpc>
                <a:spcBef>
                  <a:spcPct val="0"/>
                </a:spcBef>
                <a:spcAft>
                  <a:spcPct val="35000"/>
                </a:spcAft>
                <a:buNone/>
              </a:pPr>
              <a:endParaRPr lang="en-US" sz="1700" kern="1200" noProof="0" dirty="0"/>
            </a:p>
          </p:txBody>
        </p:sp>
        <p:sp>
          <p:nvSpPr>
            <p:cNvPr id="11" name="Freihandform: Form 10">
              <a:extLst>
                <a:ext uri="{FF2B5EF4-FFF2-40B4-BE49-F238E27FC236}">
                  <a16:creationId xmlns:a16="http://schemas.microsoft.com/office/drawing/2014/main" id="{05C9BAB3-3994-4548-BACE-580D5856991E}"/>
                </a:ext>
              </a:extLst>
            </p:cNvPr>
            <p:cNvSpPr/>
            <p:nvPr/>
          </p:nvSpPr>
          <p:spPr>
            <a:xfrm>
              <a:off x="6378934" y="2897901"/>
              <a:ext cx="1896752" cy="1138051"/>
            </a:xfrm>
            <a:custGeom>
              <a:avLst/>
              <a:gdLst>
                <a:gd name="connsiteX0" fmla="*/ 0 w 1896752"/>
                <a:gd name="connsiteY0" fmla="*/ 113805 h 1138051"/>
                <a:gd name="connsiteX1" fmla="*/ 113805 w 1896752"/>
                <a:gd name="connsiteY1" fmla="*/ 0 h 1138051"/>
                <a:gd name="connsiteX2" fmla="*/ 1782947 w 1896752"/>
                <a:gd name="connsiteY2" fmla="*/ 0 h 1138051"/>
                <a:gd name="connsiteX3" fmla="*/ 1896752 w 1896752"/>
                <a:gd name="connsiteY3" fmla="*/ 113805 h 1138051"/>
                <a:gd name="connsiteX4" fmla="*/ 1896752 w 1896752"/>
                <a:gd name="connsiteY4" fmla="*/ 1024246 h 1138051"/>
                <a:gd name="connsiteX5" fmla="*/ 1782947 w 1896752"/>
                <a:gd name="connsiteY5" fmla="*/ 1138051 h 1138051"/>
                <a:gd name="connsiteX6" fmla="*/ 113805 w 1896752"/>
                <a:gd name="connsiteY6" fmla="*/ 1138051 h 1138051"/>
                <a:gd name="connsiteX7" fmla="*/ 0 w 1896752"/>
                <a:gd name="connsiteY7" fmla="*/ 1024246 h 1138051"/>
                <a:gd name="connsiteX8" fmla="*/ 0 w 1896752"/>
                <a:gd name="connsiteY8" fmla="*/ 113805 h 113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752" h="1138051">
                  <a:moveTo>
                    <a:pt x="0" y="113805"/>
                  </a:moveTo>
                  <a:cubicBezTo>
                    <a:pt x="0" y="50952"/>
                    <a:pt x="50952" y="0"/>
                    <a:pt x="113805" y="0"/>
                  </a:cubicBezTo>
                  <a:lnTo>
                    <a:pt x="1782947" y="0"/>
                  </a:lnTo>
                  <a:cubicBezTo>
                    <a:pt x="1845800" y="0"/>
                    <a:pt x="1896752" y="50952"/>
                    <a:pt x="1896752" y="113805"/>
                  </a:cubicBezTo>
                  <a:lnTo>
                    <a:pt x="1896752" y="1024246"/>
                  </a:lnTo>
                  <a:cubicBezTo>
                    <a:pt x="1896752" y="1087099"/>
                    <a:pt x="1845800" y="1138051"/>
                    <a:pt x="1782947" y="1138051"/>
                  </a:cubicBezTo>
                  <a:lnTo>
                    <a:pt x="113805" y="1138051"/>
                  </a:lnTo>
                  <a:cubicBezTo>
                    <a:pt x="50952" y="1138051"/>
                    <a:pt x="0" y="1087099"/>
                    <a:pt x="0" y="1024246"/>
                  </a:cubicBezTo>
                  <a:lnTo>
                    <a:pt x="0" y="113805"/>
                  </a:lnTo>
                  <a:close/>
                </a:path>
              </a:pathLst>
            </a:custGeom>
          </p:spPr>
          <p:style>
            <a:lnRef idx="2">
              <a:schemeClr val="lt1">
                <a:hueOff val="0"/>
                <a:satOff val="0"/>
                <a:lumOff val="0"/>
                <a:alphaOff val="0"/>
              </a:schemeClr>
            </a:lnRef>
            <a:fillRef idx="1">
              <a:schemeClr val="accent5">
                <a:hueOff val="-4902230"/>
                <a:satOff val="-6819"/>
                <a:lumOff val="-2615"/>
                <a:alphaOff val="0"/>
              </a:schemeClr>
            </a:fillRef>
            <a:effectRef idx="0">
              <a:schemeClr val="accent5">
                <a:hueOff val="-4902230"/>
                <a:satOff val="-6819"/>
                <a:lumOff val="-2615"/>
                <a:alphaOff val="0"/>
              </a:schemeClr>
            </a:effectRef>
            <a:fontRef idx="minor">
              <a:schemeClr val="lt1"/>
            </a:fontRef>
          </p:style>
          <p:txBody>
            <a:bodyPr spcFirstLastPara="0" vert="horz" wrap="square" lIns="113342" tIns="113342" rIns="113342" bIns="113342" numCol="1" spcCol="1270" anchor="ctr" anchorCtr="0">
              <a:noAutofit/>
            </a:bodyPr>
            <a:lstStyle/>
            <a:p>
              <a:pPr marL="0" lvl="0" indent="0" algn="ctr" defTabSz="933450">
                <a:lnSpc>
                  <a:spcPct val="90000"/>
                </a:lnSpc>
                <a:spcBef>
                  <a:spcPct val="0"/>
                </a:spcBef>
                <a:spcAft>
                  <a:spcPct val="35000"/>
                </a:spcAft>
                <a:buNone/>
              </a:pPr>
              <a:r>
                <a:rPr lang="en-US" sz="2100" kern="1200" noProof="0" dirty="0"/>
                <a:t>Local </a:t>
              </a:r>
              <a:r>
                <a:rPr lang="en-US" sz="2100" dirty="0"/>
                <a:t>b</a:t>
              </a:r>
              <a:r>
                <a:rPr lang="en-US" sz="2100" kern="1200" noProof="0" dirty="0" err="1"/>
                <a:t>usiness</a:t>
              </a:r>
              <a:r>
                <a:rPr lang="en-US" sz="2100" kern="1200" noProof="0" dirty="0"/>
                <a:t> activities</a:t>
              </a:r>
            </a:p>
          </p:txBody>
        </p:sp>
        <p:sp>
          <p:nvSpPr>
            <p:cNvPr id="12" name="Freihandform: Form 11">
              <a:extLst>
                <a:ext uri="{FF2B5EF4-FFF2-40B4-BE49-F238E27FC236}">
                  <a16:creationId xmlns:a16="http://schemas.microsoft.com/office/drawing/2014/main" id="{B439DD8D-03CB-45EE-9F84-2D0B348137B7}"/>
                </a:ext>
              </a:extLst>
            </p:cNvPr>
            <p:cNvSpPr/>
            <p:nvPr/>
          </p:nvSpPr>
          <p:spPr>
            <a:xfrm rot="1383118">
              <a:off x="3564198" y="3987574"/>
              <a:ext cx="2557322" cy="470394"/>
            </a:xfrm>
            <a:custGeom>
              <a:avLst/>
              <a:gdLst>
                <a:gd name="connsiteX0" fmla="*/ 0 w 402111"/>
                <a:gd name="connsiteY0" fmla="*/ 94079 h 470394"/>
                <a:gd name="connsiteX1" fmla="*/ 201056 w 402111"/>
                <a:gd name="connsiteY1" fmla="*/ 94079 h 470394"/>
                <a:gd name="connsiteX2" fmla="*/ 201056 w 402111"/>
                <a:gd name="connsiteY2" fmla="*/ 0 h 470394"/>
                <a:gd name="connsiteX3" fmla="*/ 402111 w 402111"/>
                <a:gd name="connsiteY3" fmla="*/ 235197 h 470394"/>
                <a:gd name="connsiteX4" fmla="*/ 201056 w 402111"/>
                <a:gd name="connsiteY4" fmla="*/ 470394 h 470394"/>
                <a:gd name="connsiteX5" fmla="*/ 201056 w 402111"/>
                <a:gd name="connsiteY5" fmla="*/ 376315 h 470394"/>
                <a:gd name="connsiteX6" fmla="*/ 0 w 402111"/>
                <a:gd name="connsiteY6" fmla="*/ 376315 h 470394"/>
                <a:gd name="connsiteX7" fmla="*/ 0 w 402111"/>
                <a:gd name="connsiteY7" fmla="*/ 94079 h 470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2111" h="470394">
                  <a:moveTo>
                    <a:pt x="0" y="94079"/>
                  </a:moveTo>
                  <a:lnTo>
                    <a:pt x="201056" y="94079"/>
                  </a:lnTo>
                  <a:lnTo>
                    <a:pt x="201056" y="0"/>
                  </a:lnTo>
                  <a:lnTo>
                    <a:pt x="402111" y="235197"/>
                  </a:lnTo>
                  <a:lnTo>
                    <a:pt x="201056" y="470394"/>
                  </a:lnTo>
                  <a:lnTo>
                    <a:pt x="201056" y="376315"/>
                  </a:lnTo>
                  <a:lnTo>
                    <a:pt x="0" y="376315"/>
                  </a:lnTo>
                  <a:lnTo>
                    <a:pt x="0" y="94079"/>
                  </a:lnTo>
                  <a:close/>
                </a:path>
              </a:pathLst>
            </a:custGeom>
          </p:spPr>
          <p:style>
            <a:lnRef idx="0">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txBody>
            <a:bodyPr spcFirstLastPara="0" vert="horz" wrap="square" lIns="0" tIns="94079" rIns="120633" bIns="94079" numCol="1" spcCol="1270" anchor="ctr" anchorCtr="0">
              <a:noAutofit/>
            </a:bodyPr>
            <a:lstStyle/>
            <a:p>
              <a:pPr marL="0" lvl="0" indent="0" algn="ctr" defTabSz="755650">
                <a:lnSpc>
                  <a:spcPct val="90000"/>
                </a:lnSpc>
                <a:spcBef>
                  <a:spcPct val="0"/>
                </a:spcBef>
                <a:spcAft>
                  <a:spcPct val="35000"/>
                </a:spcAft>
                <a:buNone/>
              </a:pPr>
              <a:endParaRPr lang="en-US" sz="1700" kern="1200" noProof="0" dirty="0"/>
            </a:p>
          </p:txBody>
        </p:sp>
        <p:sp>
          <p:nvSpPr>
            <p:cNvPr id="13" name="Freihandform: Form 12">
              <a:extLst>
                <a:ext uri="{FF2B5EF4-FFF2-40B4-BE49-F238E27FC236}">
                  <a16:creationId xmlns:a16="http://schemas.microsoft.com/office/drawing/2014/main" id="{95461882-887C-40EB-8287-1C148B0B138F}"/>
                </a:ext>
              </a:extLst>
            </p:cNvPr>
            <p:cNvSpPr/>
            <p:nvPr/>
          </p:nvSpPr>
          <p:spPr>
            <a:xfrm>
              <a:off x="6378934" y="4321566"/>
              <a:ext cx="1896752" cy="1138051"/>
            </a:xfrm>
            <a:custGeom>
              <a:avLst/>
              <a:gdLst>
                <a:gd name="connsiteX0" fmla="*/ 0 w 1896752"/>
                <a:gd name="connsiteY0" fmla="*/ 113805 h 1138051"/>
                <a:gd name="connsiteX1" fmla="*/ 113805 w 1896752"/>
                <a:gd name="connsiteY1" fmla="*/ 0 h 1138051"/>
                <a:gd name="connsiteX2" fmla="*/ 1782947 w 1896752"/>
                <a:gd name="connsiteY2" fmla="*/ 0 h 1138051"/>
                <a:gd name="connsiteX3" fmla="*/ 1896752 w 1896752"/>
                <a:gd name="connsiteY3" fmla="*/ 113805 h 1138051"/>
                <a:gd name="connsiteX4" fmla="*/ 1896752 w 1896752"/>
                <a:gd name="connsiteY4" fmla="*/ 1024246 h 1138051"/>
                <a:gd name="connsiteX5" fmla="*/ 1782947 w 1896752"/>
                <a:gd name="connsiteY5" fmla="*/ 1138051 h 1138051"/>
                <a:gd name="connsiteX6" fmla="*/ 113805 w 1896752"/>
                <a:gd name="connsiteY6" fmla="*/ 1138051 h 1138051"/>
                <a:gd name="connsiteX7" fmla="*/ 0 w 1896752"/>
                <a:gd name="connsiteY7" fmla="*/ 1024246 h 1138051"/>
                <a:gd name="connsiteX8" fmla="*/ 0 w 1896752"/>
                <a:gd name="connsiteY8" fmla="*/ 113805 h 113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752" h="1138051">
                  <a:moveTo>
                    <a:pt x="0" y="113805"/>
                  </a:moveTo>
                  <a:cubicBezTo>
                    <a:pt x="0" y="50952"/>
                    <a:pt x="50952" y="0"/>
                    <a:pt x="113805" y="0"/>
                  </a:cubicBezTo>
                  <a:lnTo>
                    <a:pt x="1782947" y="0"/>
                  </a:lnTo>
                  <a:cubicBezTo>
                    <a:pt x="1845800" y="0"/>
                    <a:pt x="1896752" y="50952"/>
                    <a:pt x="1896752" y="113805"/>
                  </a:cubicBezTo>
                  <a:lnTo>
                    <a:pt x="1896752" y="1024246"/>
                  </a:lnTo>
                  <a:cubicBezTo>
                    <a:pt x="1896752" y="1087099"/>
                    <a:pt x="1845800" y="1138051"/>
                    <a:pt x="1782947" y="1138051"/>
                  </a:cubicBezTo>
                  <a:lnTo>
                    <a:pt x="113805" y="1138051"/>
                  </a:lnTo>
                  <a:cubicBezTo>
                    <a:pt x="50952" y="1138051"/>
                    <a:pt x="0" y="1087099"/>
                    <a:pt x="0" y="1024246"/>
                  </a:cubicBezTo>
                  <a:lnTo>
                    <a:pt x="0" y="113805"/>
                  </a:lnTo>
                  <a:close/>
                </a:path>
              </a:pathLst>
            </a:cu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txBody>
            <a:bodyPr spcFirstLastPara="0" vert="horz" wrap="square" lIns="113342" tIns="113342" rIns="113342" bIns="113342" numCol="1" spcCol="1270" anchor="ctr" anchorCtr="0">
              <a:noAutofit/>
            </a:bodyPr>
            <a:lstStyle/>
            <a:p>
              <a:pPr marL="0" lvl="0" indent="0" algn="ctr" defTabSz="933450">
                <a:lnSpc>
                  <a:spcPct val="90000"/>
                </a:lnSpc>
                <a:spcBef>
                  <a:spcPct val="0"/>
                </a:spcBef>
                <a:spcAft>
                  <a:spcPct val="35000"/>
                </a:spcAft>
                <a:buNone/>
              </a:pPr>
              <a:r>
                <a:rPr lang="en-US" sz="2100" kern="1200" noProof="0" dirty="0"/>
                <a:t>Cross-border activities</a:t>
              </a:r>
            </a:p>
          </p:txBody>
        </p:sp>
      </p:grpSp>
    </p:spTree>
    <p:extLst>
      <p:ext uri="{BB962C8B-B14F-4D97-AF65-F5344CB8AC3E}">
        <p14:creationId xmlns:p14="http://schemas.microsoft.com/office/powerpoint/2010/main" val="3293343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altLang="fr-FR" dirty="0"/>
              <a:t>Legal Environment</a:t>
            </a:r>
          </a:p>
        </p:txBody>
      </p:sp>
      <p:sp>
        <p:nvSpPr>
          <p:cNvPr id="4" name="Slide Number Placeholder 3">
            <a:extLst>
              <a:ext uri="{FF2B5EF4-FFF2-40B4-BE49-F238E27FC236}">
                <a16:creationId xmlns:a16="http://schemas.microsoft.com/office/drawing/2014/main" id="{D1FC2E48-4D80-4817-89FA-47967441047B}"/>
              </a:ext>
            </a:extLst>
          </p:cNvPr>
          <p:cNvSpPr>
            <a:spLocks noGrp="1"/>
          </p:cNvSpPr>
          <p:nvPr>
            <p:ph type="sldNum" sz="quarter" idx="12"/>
          </p:nvPr>
        </p:nvSpPr>
        <p:spPr/>
        <p:txBody>
          <a:bodyPr/>
          <a:lstStyle/>
          <a:p>
            <a:fld id="{B34092F8-88B9-48E5-9B8F-3F206E5F35A9}" type="slidenum">
              <a:rPr lang="en-GB" smtClean="0"/>
              <a:t>7</a:t>
            </a:fld>
            <a:endParaRPr lang="en-GB" dirty="0"/>
          </a:p>
        </p:txBody>
      </p:sp>
      <p:sp>
        <p:nvSpPr>
          <p:cNvPr id="31748" name="Rectangle 4"/>
          <p:cNvSpPr>
            <a:spLocks noChangeArrowheads="1"/>
          </p:cNvSpPr>
          <p:nvPr/>
        </p:nvSpPr>
        <p:spPr bwMode="auto">
          <a:xfrm>
            <a:off x="9448801" y="6248401"/>
            <a:ext cx="468077" cy="277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GB" altLang="fr-FR" sz="1200" dirty="0">
                <a:latin typeface="Calibri" panose="020F0502020204030204" pitchFamily="34" charset="0"/>
              </a:rPr>
              <a:t>3-14</a:t>
            </a:r>
          </a:p>
        </p:txBody>
      </p:sp>
      <p:graphicFrame>
        <p:nvGraphicFramePr>
          <p:cNvPr id="2" name="Diagramm 1">
            <a:extLst>
              <a:ext uri="{FF2B5EF4-FFF2-40B4-BE49-F238E27FC236}">
                <a16:creationId xmlns:a16="http://schemas.microsoft.com/office/drawing/2014/main" id="{F245E92B-B598-42DB-9D36-2D9F3FE9FEE2}"/>
              </a:ext>
            </a:extLst>
          </p:cNvPr>
          <p:cNvGraphicFramePr/>
          <p:nvPr>
            <p:extLst>
              <p:ext uri="{D42A27DB-BD31-4B8C-83A1-F6EECF244321}">
                <p14:modId xmlns:p14="http://schemas.microsoft.com/office/powerpoint/2010/main" val="3658564594"/>
              </p:ext>
            </p:extLst>
          </p:nvPr>
        </p:nvGraphicFramePr>
        <p:xfrm>
          <a:off x="970384" y="1455577"/>
          <a:ext cx="9517224" cy="459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0579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altLang="fr-FR" dirty="0"/>
              <a:t>Political Strategies for International Business</a:t>
            </a:r>
          </a:p>
        </p:txBody>
      </p:sp>
      <p:sp>
        <p:nvSpPr>
          <p:cNvPr id="29699" name="Rectangle 3"/>
          <p:cNvSpPr>
            <a:spLocks noGrp="1" noChangeArrowheads="1"/>
          </p:cNvSpPr>
          <p:nvPr>
            <p:ph type="body" idx="1"/>
          </p:nvPr>
        </p:nvSpPr>
        <p:spPr/>
        <p:txBody>
          <a:bodyPr>
            <a:normAutofit fontScale="92500" lnSpcReduction="10000"/>
          </a:bodyPr>
          <a:lstStyle/>
          <a:p>
            <a:pPr marL="514350" indent="-514350">
              <a:buFont typeface="+mj-lt"/>
              <a:buAutoNum type="arabicPeriod"/>
            </a:pPr>
            <a:r>
              <a:rPr lang="en-GB" altLang="fr-FR" dirty="0"/>
              <a:t>Identify the exact issue</a:t>
            </a:r>
          </a:p>
          <a:p>
            <a:pPr lvl="1"/>
            <a:r>
              <a:rPr lang="en-GB" altLang="fr-FR" dirty="0"/>
              <a:t>Trade barrier?</a:t>
            </a:r>
          </a:p>
          <a:p>
            <a:pPr lvl="1"/>
            <a:r>
              <a:rPr lang="en-GB" altLang="fr-FR" dirty="0"/>
              <a:t>Environmental standards?</a:t>
            </a:r>
          </a:p>
          <a:p>
            <a:pPr lvl="1"/>
            <a:r>
              <a:rPr lang="en-GB" altLang="fr-FR" dirty="0"/>
              <a:t>Workers rights, etc.?</a:t>
            </a:r>
          </a:p>
          <a:p>
            <a:pPr marL="514350" indent="-514350">
              <a:buFont typeface="+mj-lt"/>
              <a:buAutoNum type="arabicPeriod"/>
            </a:pPr>
            <a:r>
              <a:rPr lang="en-GB" altLang="fr-FR" dirty="0"/>
              <a:t>Define/determine the political aspect of the issue</a:t>
            </a:r>
          </a:p>
          <a:p>
            <a:pPr marL="514350" indent="-514350">
              <a:buFont typeface="+mj-lt"/>
              <a:buAutoNum type="arabicPeriod"/>
            </a:pPr>
            <a:r>
              <a:rPr lang="en-GB" altLang="fr-FR" dirty="0"/>
              <a:t>Assess the potential political action of other companies</a:t>
            </a:r>
          </a:p>
          <a:p>
            <a:pPr marL="514350" indent="-514350">
              <a:buFont typeface="+mj-lt"/>
              <a:buAutoNum type="arabicPeriod"/>
            </a:pPr>
            <a:r>
              <a:rPr lang="en-GB" altLang="fr-FR" dirty="0"/>
              <a:t>Identify important institutions and individuals</a:t>
            </a:r>
          </a:p>
          <a:p>
            <a:pPr marL="514350" indent="-514350">
              <a:buFont typeface="+mj-lt"/>
              <a:buAutoNum type="arabicPeriod"/>
            </a:pPr>
            <a:r>
              <a:rPr lang="en-GB" altLang="fr-FR" dirty="0"/>
              <a:t>Formulate strategies</a:t>
            </a:r>
          </a:p>
          <a:p>
            <a:pPr lvl="1"/>
            <a:r>
              <a:rPr lang="en-GB" altLang="fr-FR" dirty="0"/>
              <a:t>Key objectives</a:t>
            </a:r>
          </a:p>
          <a:p>
            <a:pPr lvl="1"/>
            <a:r>
              <a:rPr lang="en-GB" altLang="fr-FR" dirty="0"/>
              <a:t>Alternatives</a:t>
            </a:r>
          </a:p>
          <a:p>
            <a:pPr lvl="1"/>
            <a:r>
              <a:rPr lang="en-GB" altLang="fr-FR" dirty="0"/>
              <a:t>Probable effectiveness</a:t>
            </a:r>
          </a:p>
        </p:txBody>
      </p:sp>
      <p:sp>
        <p:nvSpPr>
          <p:cNvPr id="4" name="Slide Number Placeholder 3">
            <a:extLst>
              <a:ext uri="{FF2B5EF4-FFF2-40B4-BE49-F238E27FC236}">
                <a16:creationId xmlns:a16="http://schemas.microsoft.com/office/drawing/2014/main" id="{8D5AFDDC-2D7F-4349-81CF-DF12D6411F04}"/>
              </a:ext>
            </a:extLst>
          </p:cNvPr>
          <p:cNvSpPr>
            <a:spLocks noGrp="1"/>
          </p:cNvSpPr>
          <p:nvPr>
            <p:ph type="sldNum" sz="quarter" idx="12"/>
          </p:nvPr>
        </p:nvSpPr>
        <p:spPr/>
        <p:txBody>
          <a:bodyPr/>
          <a:lstStyle/>
          <a:p>
            <a:fld id="{B34092F8-88B9-48E5-9B8F-3F206E5F35A9}" type="slidenum">
              <a:rPr lang="en-GB" smtClean="0"/>
              <a:t>8</a:t>
            </a:fld>
            <a:endParaRPr lang="en-GB" dirty="0"/>
          </a:p>
        </p:txBody>
      </p:sp>
    </p:spTree>
    <p:extLst>
      <p:ext uri="{BB962C8B-B14F-4D97-AF65-F5344CB8AC3E}">
        <p14:creationId xmlns:p14="http://schemas.microsoft.com/office/powerpoint/2010/main" val="4210388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CAD226-8305-4579-9BF0-D082A78F0995}"/>
              </a:ext>
            </a:extLst>
          </p:cNvPr>
          <p:cNvSpPr>
            <a:spLocks noGrp="1"/>
          </p:cNvSpPr>
          <p:nvPr>
            <p:ph type="ctrTitle"/>
          </p:nvPr>
        </p:nvSpPr>
        <p:spPr/>
        <p:txBody>
          <a:bodyPr/>
          <a:lstStyle/>
          <a:p>
            <a:r>
              <a:rPr lang="en-GB" dirty="0"/>
              <a:t>Contractual Issues</a:t>
            </a:r>
          </a:p>
        </p:txBody>
      </p:sp>
      <p:sp>
        <p:nvSpPr>
          <p:cNvPr id="6" name="Slide Number Placeholder 5">
            <a:extLst>
              <a:ext uri="{FF2B5EF4-FFF2-40B4-BE49-F238E27FC236}">
                <a16:creationId xmlns:a16="http://schemas.microsoft.com/office/drawing/2014/main" id="{65FBCFEA-B326-4AE2-A9FD-BE912FCFFC34}"/>
              </a:ext>
            </a:extLst>
          </p:cNvPr>
          <p:cNvSpPr>
            <a:spLocks noGrp="1"/>
          </p:cNvSpPr>
          <p:nvPr>
            <p:ph type="sldNum" sz="quarter" idx="12"/>
          </p:nvPr>
        </p:nvSpPr>
        <p:spPr/>
        <p:txBody>
          <a:bodyPr/>
          <a:lstStyle/>
          <a:p>
            <a:fld id="{B34092F8-88B9-48E5-9B8F-3F206E5F35A9}" type="slidenum">
              <a:rPr lang="en-GB" smtClean="0"/>
              <a:t>9</a:t>
            </a:fld>
            <a:endParaRPr lang="en-GB" dirty="0"/>
          </a:p>
        </p:txBody>
      </p:sp>
    </p:spTree>
    <p:extLst>
      <p:ext uri="{BB962C8B-B14F-4D97-AF65-F5344CB8AC3E}">
        <p14:creationId xmlns:p14="http://schemas.microsoft.com/office/powerpoint/2010/main" val="3793617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BA51191-94FE-4AD3-82D0-62BBD433BB18}" vid="{CFE21839-BCBD-4B32-8D8D-B596EDCA60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 INTENSE v2 Calibri</Template>
  <TotalTime>0</TotalTime>
  <Words>4329</Words>
  <Application>Microsoft Office PowerPoint</Application>
  <PresentationFormat>Breitbild</PresentationFormat>
  <Paragraphs>524</Paragraphs>
  <Slides>52</Slides>
  <Notes>23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52</vt:i4>
      </vt:variant>
    </vt:vector>
  </HeadingPairs>
  <TitlesOfParts>
    <vt:vector size="60" baseType="lpstr">
      <vt:lpstr>Adobe Fan Heiti Std B</vt:lpstr>
      <vt:lpstr>Arial</vt:lpstr>
      <vt:lpstr>Calibri</vt:lpstr>
      <vt:lpstr>Calibri Regular</vt:lpstr>
      <vt:lpstr>Times New Roman</vt:lpstr>
      <vt:lpstr>Verdana</vt:lpstr>
      <vt:lpstr>Wingdings</vt:lpstr>
      <vt:lpstr>Office Theme</vt:lpstr>
      <vt:lpstr>C.1.3.3. Legal Issues in International Management</vt:lpstr>
      <vt:lpstr>Learning Objectives</vt:lpstr>
      <vt:lpstr>Legal Issues</vt:lpstr>
      <vt:lpstr>Business Ethics</vt:lpstr>
      <vt:lpstr>Legal Issues in International Business – Two Perspectives for Managers</vt:lpstr>
      <vt:lpstr>Impact of Laws on International Business</vt:lpstr>
      <vt:lpstr>Legal Environment</vt:lpstr>
      <vt:lpstr>Political Strategies for International Business</vt:lpstr>
      <vt:lpstr>Contractual Issues</vt:lpstr>
      <vt:lpstr>What to include in a contract?</vt:lpstr>
      <vt:lpstr>What to include in a contract?</vt:lpstr>
      <vt:lpstr>Payment Methods in International Trade</vt:lpstr>
      <vt:lpstr>Payment Methods in International Trade</vt:lpstr>
      <vt:lpstr>Key Factors Determining the Payment Method</vt:lpstr>
      <vt:lpstr>Methods of Payment - Risk Protection</vt:lpstr>
      <vt:lpstr>Four Basic Terms of Payment </vt:lpstr>
      <vt:lpstr>Cash in Advance</vt:lpstr>
      <vt:lpstr>Cash in Advance</vt:lpstr>
      <vt:lpstr>Cash in Advance</vt:lpstr>
      <vt:lpstr>Letter of Credit</vt:lpstr>
      <vt:lpstr>Steps in Obtaining L/C</vt:lpstr>
      <vt:lpstr>L/C Procedure</vt:lpstr>
      <vt:lpstr>Payment Against Supply: Letter of Credit</vt:lpstr>
      <vt:lpstr>Letter of Credit</vt:lpstr>
      <vt:lpstr>Documentary Collection</vt:lpstr>
      <vt:lpstr>Documentary Collection</vt:lpstr>
      <vt:lpstr>PowerPoint-Präsentation</vt:lpstr>
      <vt:lpstr>Documentary Collection</vt:lpstr>
      <vt:lpstr>Open Account</vt:lpstr>
      <vt:lpstr>Open Account</vt:lpstr>
      <vt:lpstr>Open Account</vt:lpstr>
      <vt:lpstr>Risk of Alternative Export/Import Financing Methods</vt:lpstr>
      <vt:lpstr>References</vt:lpstr>
      <vt:lpstr>Property Rights</vt:lpstr>
      <vt:lpstr>PowerPoint-Präsentation</vt:lpstr>
      <vt:lpstr>PowerPoint-Präsentation</vt:lpstr>
      <vt:lpstr>Intellectual Property Definitions</vt:lpstr>
      <vt:lpstr>Intellectual Property</vt:lpstr>
      <vt:lpstr>Intellectual Property Rights (IPRs)</vt:lpstr>
      <vt:lpstr>Intellectual Property Rights (IPRs)</vt:lpstr>
      <vt:lpstr>Why are some countries less inclined to protect IPRs?-The Obsolescing Bargain (Vernon, 1971)</vt:lpstr>
      <vt:lpstr>Why are some countries less inclined to protect IPRs?- The Flying Geese Model</vt:lpstr>
      <vt:lpstr>Why are some countries less inclined to protect IPRs?</vt:lpstr>
      <vt:lpstr>Protection of Property (Al-Laham, 2003)</vt:lpstr>
      <vt:lpstr>Protection of Property (Hill, 2012)</vt:lpstr>
      <vt:lpstr>Case Study Novartis in India - Assignment</vt:lpstr>
      <vt:lpstr>Case Study Novartis in India</vt:lpstr>
      <vt:lpstr>Property Rights and the Nature of Goods</vt:lpstr>
      <vt:lpstr>Property Rights and the Nature of Goods</vt:lpstr>
      <vt:lpstr>Summary</vt:lpstr>
      <vt:lpstr>Learning Objectives</vt:lpstr>
      <vt:lpstr>References</vt:lpstr>
    </vt:vector>
  </TitlesOfParts>
  <Company>HTW Berlin - Fachbereich 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wohlgemv</dc:creator>
  <cp:lastModifiedBy>Tine</cp:lastModifiedBy>
  <cp:revision>41</cp:revision>
  <dcterms:created xsi:type="dcterms:W3CDTF">2018-03-02T10:18:44Z</dcterms:created>
  <dcterms:modified xsi:type="dcterms:W3CDTF">2019-09-27T15:45:07Z</dcterms:modified>
</cp:coreProperties>
</file>