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7"/>
  </p:notesMasterIdLst>
  <p:sldIdLst>
    <p:sldId id="257" r:id="rId3"/>
    <p:sldId id="258" r:id="rId4"/>
    <p:sldId id="262" r:id="rId5"/>
    <p:sldId id="259" r:id="rId6"/>
    <p:sldId id="265" r:id="rId7"/>
    <p:sldId id="260" r:id="rId8"/>
    <p:sldId id="1041" r:id="rId9"/>
    <p:sldId id="1042" r:id="rId10"/>
    <p:sldId id="1061" r:id="rId11"/>
    <p:sldId id="269" r:id="rId12"/>
    <p:sldId id="296" r:id="rId13"/>
    <p:sldId id="297" r:id="rId14"/>
    <p:sldId id="263" r:id="rId15"/>
    <p:sldId id="298" r:id="rId16"/>
    <p:sldId id="299" r:id="rId17"/>
    <p:sldId id="300" r:id="rId18"/>
    <p:sldId id="1043" r:id="rId19"/>
    <p:sldId id="270" r:id="rId20"/>
    <p:sldId id="1044" r:id="rId21"/>
    <p:sldId id="1045" r:id="rId22"/>
    <p:sldId id="303" r:id="rId23"/>
    <p:sldId id="286" r:id="rId24"/>
    <p:sldId id="295" r:id="rId25"/>
    <p:sldId id="293" r:id="rId26"/>
    <p:sldId id="304" r:id="rId27"/>
    <p:sldId id="294" r:id="rId28"/>
    <p:sldId id="305" r:id="rId29"/>
    <p:sldId id="1038" r:id="rId30"/>
    <p:sldId id="1046" r:id="rId31"/>
    <p:sldId id="306" r:id="rId32"/>
    <p:sldId id="307" r:id="rId33"/>
    <p:sldId id="1047" r:id="rId34"/>
    <p:sldId id="1048" r:id="rId35"/>
    <p:sldId id="1049" r:id="rId36"/>
    <p:sldId id="1037" r:id="rId37"/>
    <p:sldId id="312" r:id="rId38"/>
    <p:sldId id="313" r:id="rId39"/>
    <p:sldId id="314" r:id="rId40"/>
    <p:sldId id="315" r:id="rId41"/>
    <p:sldId id="316" r:id="rId42"/>
    <p:sldId id="317" r:id="rId43"/>
    <p:sldId id="318" r:id="rId44"/>
    <p:sldId id="319" r:id="rId45"/>
    <p:sldId id="274" r:id="rId46"/>
    <p:sldId id="320" r:id="rId47"/>
    <p:sldId id="275" r:id="rId48"/>
    <p:sldId id="276" r:id="rId49"/>
    <p:sldId id="277" r:id="rId50"/>
    <p:sldId id="278" r:id="rId51"/>
    <p:sldId id="279" r:id="rId52"/>
    <p:sldId id="291" r:id="rId53"/>
    <p:sldId id="321" r:id="rId54"/>
    <p:sldId id="1050" r:id="rId55"/>
    <p:sldId id="325" r:id="rId56"/>
    <p:sldId id="328" r:id="rId57"/>
    <p:sldId id="1051" r:id="rId58"/>
    <p:sldId id="551" r:id="rId59"/>
    <p:sldId id="326" r:id="rId60"/>
    <p:sldId id="327" r:id="rId61"/>
    <p:sldId id="329" r:id="rId62"/>
    <p:sldId id="330" r:id="rId63"/>
    <p:sldId id="331" r:id="rId64"/>
    <p:sldId id="1052" r:id="rId65"/>
    <p:sldId id="1053" r:id="rId66"/>
    <p:sldId id="1054" r:id="rId67"/>
    <p:sldId id="334" r:id="rId68"/>
    <p:sldId id="1055" r:id="rId69"/>
    <p:sldId id="332" r:id="rId70"/>
    <p:sldId id="337" r:id="rId71"/>
    <p:sldId id="1056" r:id="rId72"/>
    <p:sldId id="335" r:id="rId73"/>
    <p:sldId id="336" r:id="rId74"/>
    <p:sldId id="271" r:id="rId75"/>
    <p:sldId id="1057" r:id="rId76"/>
    <p:sldId id="1058" r:id="rId77"/>
    <p:sldId id="341" r:id="rId78"/>
    <p:sldId id="1059" r:id="rId79"/>
    <p:sldId id="338" r:id="rId80"/>
    <p:sldId id="344" r:id="rId81"/>
    <p:sldId id="345" r:id="rId82"/>
    <p:sldId id="346" r:id="rId83"/>
    <p:sldId id="342" r:id="rId84"/>
    <p:sldId id="280" r:id="rId85"/>
    <p:sldId id="281" r:id="rId86"/>
    <p:sldId id="348" r:id="rId87"/>
    <p:sldId id="284" r:id="rId88"/>
    <p:sldId id="357" r:id="rId89"/>
    <p:sldId id="256" r:id="rId90"/>
    <p:sldId id="358" r:id="rId91"/>
    <p:sldId id="652" r:id="rId92"/>
    <p:sldId id="1060" r:id="rId93"/>
    <p:sldId id="1062" r:id="rId94"/>
    <p:sldId id="1063" r:id="rId95"/>
    <p:sldId id="361" r:id="rId9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e Kluth" initials="AK" lastIdx="1" clrIdx="0">
    <p:extLst>
      <p:ext uri="{19B8F6BF-5375-455C-9EA6-DF929625EA0E}">
        <p15:presenceInfo xmlns:p15="http://schemas.microsoft.com/office/powerpoint/2012/main" userId="Anje Kluth" providerId="None"/>
      </p:ext>
    </p:extLst>
  </p:cmAuthor>
  <p:cmAuthor id="2" name="Annette Ammeraal" initials="AA" lastIdx="14" clrIdx="1">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1" autoAdjust="0"/>
    <p:restoredTop sz="67219" autoAdjust="0"/>
  </p:normalViewPr>
  <p:slideViewPr>
    <p:cSldViewPr snapToGrid="0">
      <p:cViewPr varScale="1">
        <p:scale>
          <a:sx n="45" d="100"/>
          <a:sy n="45" d="100"/>
        </p:scale>
        <p:origin x="7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6.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hyperlink" Target="http://pngimg.com/download/14900" TargetMode="External"/><Relationship Id="rId1" Type="http://schemas.openxmlformats.org/officeDocument/2006/relationships/image" Target="../media/image44.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46.png"/><Relationship Id="rId4" Type="http://schemas.openxmlformats.org/officeDocument/2006/relationships/hyperlink" Target="http://commons.wikimedia.org/wiki/File:2_number_black_and_white.svg" TargetMode="External"/></Relationships>
</file>

<file path=ppt/diagrams/_rels/data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pngimg.com/download/15083" TargetMode="External"/><Relationship Id="rId1" Type="http://schemas.openxmlformats.org/officeDocument/2006/relationships/image" Target="../media/image48.png"/><Relationship Id="rId4" Type="http://schemas.openxmlformats.org/officeDocument/2006/relationships/hyperlink" Target="http://pngimg.com/download/18599" TargetMode="External"/></Relationships>
</file>

<file path=ppt/diagrams/_rels/data3.xml.rels><?xml version="1.0" encoding="UTF-8" standalone="yes"?>
<Relationships xmlns="http://schemas.openxmlformats.org/package/2006/relationships"><Relationship Id="rId8" Type="http://schemas.openxmlformats.org/officeDocument/2006/relationships/hyperlink" Target="http://thebluediamondgallery.com/i/information.html" TargetMode="External"/><Relationship Id="rId13"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s://en.wikipedia.org/wiki/Round-robin_scheduling" TargetMode="External"/><Relationship Id="rId2" Type="http://schemas.openxmlformats.org/officeDocument/2006/relationships/hyperlink" Target="https://fa.wikipedia.org/wiki/%D8%A7%D8%AB%D8%B1_%D8%B4%D9%84%D8%A7%D9%82_%DA%86%D8%B1%D9%85%DB%8C" TargetMode="External"/><Relationship Id="rId16" Type="http://schemas.openxmlformats.org/officeDocument/2006/relationships/hyperlink" Target="https://blog.prototypr.io/why-customer-service-is-such-a-bad-user-experience-6a5516079868" TargetMode="External"/><Relationship Id="rId1" Type="http://schemas.openxmlformats.org/officeDocument/2006/relationships/image" Target="../media/image5.jpeg"/><Relationship Id="rId6" Type="http://schemas.openxmlformats.org/officeDocument/2006/relationships/hyperlink" Target="https://en.wikipedia.org/wiki/Inventory"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gif"/><Relationship Id="rId10" Type="http://schemas.openxmlformats.org/officeDocument/2006/relationships/hyperlink" Target="http://www.slideshare.net/danielcuss/iso-quality-manual-and-management-systems-costs-and-benefits" TargetMode="External"/><Relationship Id="rId4" Type="http://schemas.openxmlformats.org/officeDocument/2006/relationships/hyperlink" Target="https://geobrava.wordpress.com/2018/09/01/digital-transformation-raises-the-bar-on-procurement/" TargetMode="External"/><Relationship Id="rId9" Type="http://schemas.openxmlformats.org/officeDocument/2006/relationships/image" Target="../media/image9.jpeg"/><Relationship Id="rId14" Type="http://schemas.openxmlformats.org/officeDocument/2006/relationships/hyperlink" Target="https://www.flickr.com/photos/jannem/5130958399/" TargetMode="External"/></Relationships>
</file>

<file path=ppt/diagrams/_rels/drawing16.xml.rels><?xml version="1.0" encoding="UTF-8" standalone="yes"?>
<Relationships xmlns="http://schemas.openxmlformats.org/package/2006/relationships"><Relationship Id="rId8" Type="http://schemas.openxmlformats.org/officeDocument/2006/relationships/hyperlink" Target="https://pngimg.com/download/15036" TargetMode="Externa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hyperlink" Target="http://pngimg.com/download/14900" TargetMode="External"/><Relationship Id="rId1" Type="http://schemas.openxmlformats.org/officeDocument/2006/relationships/image" Target="../media/image44.png"/><Relationship Id="rId6" Type="http://schemas.openxmlformats.org/officeDocument/2006/relationships/hyperlink" Target="https://commons.wikimedia.org/wiki/File:3_number_black_and_white.svg" TargetMode="External"/><Relationship Id="rId5" Type="http://schemas.openxmlformats.org/officeDocument/2006/relationships/image" Target="../media/image46.png"/><Relationship Id="rId4" Type="http://schemas.openxmlformats.org/officeDocument/2006/relationships/hyperlink" Target="http://commons.wikimedia.org/wiki/File:2_number_black_and_white.svg" TargetMode="External"/></Relationships>
</file>

<file path=ppt/diagrams/_rels/drawing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pngimg.com/download/15083" TargetMode="External"/><Relationship Id="rId1" Type="http://schemas.openxmlformats.org/officeDocument/2006/relationships/image" Target="../media/image48.png"/><Relationship Id="rId4" Type="http://schemas.openxmlformats.org/officeDocument/2006/relationships/hyperlink" Target="http://pngimg.com/download/18599"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thebluediamondgallery.com/i/information.html" TargetMode="External"/><Relationship Id="rId13"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s://en.wikipedia.org/wiki/Round-robin_scheduling" TargetMode="External"/><Relationship Id="rId2" Type="http://schemas.openxmlformats.org/officeDocument/2006/relationships/hyperlink" Target="https://fa.wikipedia.org/wiki/%D8%A7%D8%AB%D8%B1_%D8%B4%D9%84%D8%A7%D9%82_%DA%86%D8%B1%D9%85%DB%8C" TargetMode="External"/><Relationship Id="rId16" Type="http://schemas.openxmlformats.org/officeDocument/2006/relationships/hyperlink" Target="https://blog.prototypr.io/why-customer-service-is-such-a-bad-user-experience-6a5516079868" TargetMode="External"/><Relationship Id="rId1" Type="http://schemas.openxmlformats.org/officeDocument/2006/relationships/image" Target="../media/image5.jpeg"/><Relationship Id="rId6" Type="http://schemas.openxmlformats.org/officeDocument/2006/relationships/hyperlink" Target="https://en.wikipedia.org/wiki/Inventory"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gif"/><Relationship Id="rId10" Type="http://schemas.openxmlformats.org/officeDocument/2006/relationships/hyperlink" Target="http://www.slideshare.net/danielcuss/iso-quality-manual-and-management-systems-costs-and-benefits" TargetMode="External"/><Relationship Id="rId4" Type="http://schemas.openxmlformats.org/officeDocument/2006/relationships/hyperlink" Target="https://geobrava.wordpress.com/2018/09/01/digital-transformation-raises-the-bar-on-procurement/" TargetMode="External"/><Relationship Id="rId9" Type="http://schemas.openxmlformats.org/officeDocument/2006/relationships/image" Target="../media/image9.jpeg"/><Relationship Id="rId14" Type="http://schemas.openxmlformats.org/officeDocument/2006/relationships/hyperlink" Target="https://www.flickr.com/photos/jannem/5130958399/"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C7946-3365-4173-81E9-014C1BB8BA94}" type="doc">
      <dgm:prSet loTypeId="urn:microsoft.com/office/officeart/2005/8/layout/hProcess11" loCatId="process" qsTypeId="urn:microsoft.com/office/officeart/2005/8/quickstyle/simple1" qsCatId="simple" csTypeId="urn:microsoft.com/office/officeart/2005/8/colors/accent6_5" csCatId="accent6" phldr="1"/>
      <dgm:spPr/>
      <dgm:t>
        <a:bodyPr/>
        <a:lstStyle/>
        <a:p>
          <a:endParaRPr lang="en-US"/>
        </a:p>
      </dgm:t>
    </dgm:pt>
    <dgm:pt modelId="{5B212098-368A-4987-BDCF-8F76915E0AC2}">
      <dgm:prSet custT="1"/>
      <dgm:spPr/>
      <dgm:t>
        <a:bodyPr/>
        <a:lstStyle/>
        <a:p>
          <a:r>
            <a:rPr lang="en-GB" sz="2000" b="0" i="0" dirty="0">
              <a:latin typeface="Calibri Regular"/>
            </a:rPr>
            <a:t>Network of connected and mutually dependent organisations which</a:t>
          </a:r>
        </a:p>
      </dgm:t>
    </dgm:pt>
    <dgm:pt modelId="{B1C27579-FCE2-491F-A843-1DDD17460394}" type="parTrans" cxnId="{246DC4D7-9BC9-4462-8B55-EA4F1F01821B}">
      <dgm:prSet/>
      <dgm:spPr/>
      <dgm:t>
        <a:bodyPr/>
        <a:lstStyle/>
        <a:p>
          <a:endParaRPr lang="en-US" sz="2000"/>
        </a:p>
      </dgm:t>
    </dgm:pt>
    <dgm:pt modelId="{5C51E2C7-4C60-4184-AD43-883AB18D87A7}" type="sibTrans" cxnId="{246DC4D7-9BC9-4462-8B55-EA4F1F01821B}">
      <dgm:prSet/>
      <dgm:spPr/>
      <dgm:t>
        <a:bodyPr/>
        <a:lstStyle/>
        <a:p>
          <a:endParaRPr lang="en-US" sz="2000"/>
        </a:p>
      </dgm:t>
    </dgm:pt>
    <dgm:pt modelId="{D158173B-6850-4623-9A7D-88C78C367679}">
      <dgm:prSet custT="1"/>
      <dgm:spPr/>
      <dgm:t>
        <a:bodyPr/>
        <a:lstStyle/>
        <a:p>
          <a:r>
            <a:rPr lang="en-GB" sz="2000" b="0" i="0" dirty="0">
              <a:latin typeface="Calibri Regular"/>
            </a:rPr>
            <a:t>Cooperate together on</a:t>
          </a:r>
        </a:p>
      </dgm:t>
    </dgm:pt>
    <dgm:pt modelId="{02DEDB59-0FB3-45FC-A7EA-0FF66E541E7E}" type="parTrans" cxnId="{238F461D-C972-4282-84AE-FF9A6B6B3F10}">
      <dgm:prSet/>
      <dgm:spPr/>
      <dgm:t>
        <a:bodyPr/>
        <a:lstStyle/>
        <a:p>
          <a:endParaRPr lang="en-US" sz="2000"/>
        </a:p>
      </dgm:t>
    </dgm:pt>
    <dgm:pt modelId="{2225D58B-0E62-4EB7-B2E1-EAA300D8AA31}" type="sibTrans" cxnId="{238F461D-C972-4282-84AE-FF9A6B6B3F10}">
      <dgm:prSet/>
      <dgm:spPr/>
      <dgm:t>
        <a:bodyPr/>
        <a:lstStyle/>
        <a:p>
          <a:endParaRPr lang="en-US" sz="2000"/>
        </a:p>
      </dgm:t>
    </dgm:pt>
    <dgm:pt modelId="{BE804AB0-2A4C-4EA0-9AF7-0C69B9D5B7E1}">
      <dgm:prSet custT="1"/>
      <dgm:spPr/>
      <dgm:t>
        <a:bodyPr/>
        <a:lstStyle/>
        <a:p>
          <a:r>
            <a:rPr lang="en-GB" sz="2000" b="0" i="0" dirty="0">
              <a:latin typeface="Calibri Regular"/>
            </a:rPr>
            <a:t>Control, management, and improvement of material, information, and financial resources flow</a:t>
          </a:r>
        </a:p>
      </dgm:t>
    </dgm:pt>
    <dgm:pt modelId="{96B9BE1A-93ED-45FB-A873-9487AD7E2E21}" type="parTrans" cxnId="{B89776D7-9F75-4F09-83CD-5D140DF81967}">
      <dgm:prSet/>
      <dgm:spPr/>
      <dgm:t>
        <a:bodyPr/>
        <a:lstStyle/>
        <a:p>
          <a:endParaRPr lang="en-US" sz="2000"/>
        </a:p>
      </dgm:t>
    </dgm:pt>
    <dgm:pt modelId="{CD20D61A-3D49-4A00-9EEE-D423606AB062}" type="sibTrans" cxnId="{B89776D7-9F75-4F09-83CD-5D140DF81967}">
      <dgm:prSet/>
      <dgm:spPr/>
      <dgm:t>
        <a:bodyPr/>
        <a:lstStyle/>
        <a:p>
          <a:endParaRPr lang="en-US" sz="2000"/>
        </a:p>
      </dgm:t>
    </dgm:pt>
    <dgm:pt modelId="{340F227C-6FA0-4D61-981A-DAE054D4C436}">
      <dgm:prSet custT="1"/>
      <dgm:spPr/>
      <dgm:t>
        <a:bodyPr/>
        <a:lstStyle/>
        <a:p>
          <a:r>
            <a:rPr lang="en-GB" sz="2000" b="0" i="0" dirty="0">
              <a:latin typeface="Calibri Regular"/>
            </a:rPr>
            <a:t>From suppliers to final user</a:t>
          </a:r>
        </a:p>
      </dgm:t>
    </dgm:pt>
    <dgm:pt modelId="{1F46A0C8-7292-4BBE-B2FD-A01A581FEF62}" type="parTrans" cxnId="{27C856A8-CFE1-4D55-A9AD-63A7F3AB5AB2}">
      <dgm:prSet/>
      <dgm:spPr/>
      <dgm:t>
        <a:bodyPr/>
        <a:lstStyle/>
        <a:p>
          <a:endParaRPr lang="en-US" sz="2000"/>
        </a:p>
      </dgm:t>
    </dgm:pt>
    <dgm:pt modelId="{264AC2FF-DFD0-472C-BFDC-EE256731C265}" type="sibTrans" cxnId="{27C856A8-CFE1-4D55-A9AD-63A7F3AB5AB2}">
      <dgm:prSet/>
      <dgm:spPr/>
      <dgm:t>
        <a:bodyPr/>
        <a:lstStyle/>
        <a:p>
          <a:endParaRPr lang="en-US" sz="2000"/>
        </a:p>
      </dgm:t>
    </dgm:pt>
    <dgm:pt modelId="{6035A165-265C-463A-86B8-740FAB827450}" type="pres">
      <dgm:prSet presAssocID="{F7AC7946-3365-4173-81E9-014C1BB8BA94}" presName="Name0" presStyleCnt="0">
        <dgm:presLayoutVars>
          <dgm:dir/>
          <dgm:resizeHandles val="exact"/>
        </dgm:presLayoutVars>
      </dgm:prSet>
      <dgm:spPr/>
    </dgm:pt>
    <dgm:pt modelId="{790984F0-989C-45E0-B6F2-E3DE19E8C9D5}" type="pres">
      <dgm:prSet presAssocID="{F7AC7946-3365-4173-81E9-014C1BB8BA94}" presName="arrow" presStyleLbl="bgShp" presStyleIdx="0" presStyleCnt="1"/>
      <dgm:spPr/>
    </dgm:pt>
    <dgm:pt modelId="{645A0EFE-5D64-4E09-AF45-46FD4B0D538A}" type="pres">
      <dgm:prSet presAssocID="{F7AC7946-3365-4173-81E9-014C1BB8BA94}" presName="points" presStyleCnt="0"/>
      <dgm:spPr/>
    </dgm:pt>
    <dgm:pt modelId="{8DF08F4C-E34E-4D70-A5FB-281BBE3DDA4F}" type="pres">
      <dgm:prSet presAssocID="{5B212098-368A-4987-BDCF-8F76915E0AC2}" presName="compositeA" presStyleCnt="0"/>
      <dgm:spPr/>
    </dgm:pt>
    <dgm:pt modelId="{9559C7CB-8531-42B8-8312-5352BB83B50E}" type="pres">
      <dgm:prSet presAssocID="{5B212098-368A-4987-BDCF-8F76915E0AC2}" presName="textA" presStyleLbl="revTx" presStyleIdx="0" presStyleCnt="4">
        <dgm:presLayoutVars>
          <dgm:bulletEnabled val="1"/>
        </dgm:presLayoutVars>
      </dgm:prSet>
      <dgm:spPr/>
    </dgm:pt>
    <dgm:pt modelId="{03878FFB-AA8A-4AF4-BB1C-141EA2C290A5}" type="pres">
      <dgm:prSet presAssocID="{5B212098-368A-4987-BDCF-8F76915E0AC2}" presName="circleA" presStyleLbl="node1" presStyleIdx="0" presStyleCnt="4"/>
      <dgm:spPr/>
    </dgm:pt>
    <dgm:pt modelId="{15BEE6DC-956E-414D-94AD-3F1E177F3499}" type="pres">
      <dgm:prSet presAssocID="{5B212098-368A-4987-BDCF-8F76915E0AC2}" presName="spaceA" presStyleCnt="0"/>
      <dgm:spPr/>
    </dgm:pt>
    <dgm:pt modelId="{863B72B9-DF40-44F4-A40B-1AC82A154ABB}" type="pres">
      <dgm:prSet presAssocID="{5C51E2C7-4C60-4184-AD43-883AB18D87A7}" presName="space" presStyleCnt="0"/>
      <dgm:spPr/>
    </dgm:pt>
    <dgm:pt modelId="{DE02C7EE-459F-4900-96DB-C9ED47A69FF0}" type="pres">
      <dgm:prSet presAssocID="{D158173B-6850-4623-9A7D-88C78C367679}" presName="compositeB" presStyleCnt="0"/>
      <dgm:spPr/>
    </dgm:pt>
    <dgm:pt modelId="{94C4E4E9-5D13-4DBB-981D-34DD5C8F728A}" type="pres">
      <dgm:prSet presAssocID="{D158173B-6850-4623-9A7D-88C78C367679}" presName="textB" presStyleLbl="revTx" presStyleIdx="1" presStyleCnt="4">
        <dgm:presLayoutVars>
          <dgm:bulletEnabled val="1"/>
        </dgm:presLayoutVars>
      </dgm:prSet>
      <dgm:spPr/>
    </dgm:pt>
    <dgm:pt modelId="{AA104F0E-D0D5-4B99-835D-6CC1E28AFFE8}" type="pres">
      <dgm:prSet presAssocID="{D158173B-6850-4623-9A7D-88C78C367679}" presName="circleB" presStyleLbl="node1" presStyleIdx="1" presStyleCnt="4"/>
      <dgm:spPr/>
    </dgm:pt>
    <dgm:pt modelId="{678F3E6C-EB0F-4B00-B631-87E1E8CF9F44}" type="pres">
      <dgm:prSet presAssocID="{D158173B-6850-4623-9A7D-88C78C367679}" presName="spaceB" presStyleCnt="0"/>
      <dgm:spPr/>
    </dgm:pt>
    <dgm:pt modelId="{EC218DC7-E647-4A3D-9171-503BAED44CD5}" type="pres">
      <dgm:prSet presAssocID="{2225D58B-0E62-4EB7-B2E1-EAA300D8AA31}" presName="space" presStyleCnt="0"/>
      <dgm:spPr/>
    </dgm:pt>
    <dgm:pt modelId="{3100057A-6A55-428E-9680-B1E02FF89CC5}" type="pres">
      <dgm:prSet presAssocID="{BE804AB0-2A4C-4EA0-9AF7-0C69B9D5B7E1}" presName="compositeA" presStyleCnt="0"/>
      <dgm:spPr/>
    </dgm:pt>
    <dgm:pt modelId="{845DCFA2-4FF4-4570-A9DB-B02D13156798}" type="pres">
      <dgm:prSet presAssocID="{BE804AB0-2A4C-4EA0-9AF7-0C69B9D5B7E1}" presName="textA" presStyleLbl="revTx" presStyleIdx="2" presStyleCnt="4" custScaleX="128547">
        <dgm:presLayoutVars>
          <dgm:bulletEnabled val="1"/>
        </dgm:presLayoutVars>
      </dgm:prSet>
      <dgm:spPr/>
    </dgm:pt>
    <dgm:pt modelId="{E2A9049E-F44F-4E6E-B88E-86E4DBE652AB}" type="pres">
      <dgm:prSet presAssocID="{BE804AB0-2A4C-4EA0-9AF7-0C69B9D5B7E1}" presName="circleA" presStyleLbl="node1" presStyleIdx="2" presStyleCnt="4"/>
      <dgm:spPr/>
    </dgm:pt>
    <dgm:pt modelId="{EDD9253D-41CD-44E0-840C-05055615F98F}" type="pres">
      <dgm:prSet presAssocID="{BE804AB0-2A4C-4EA0-9AF7-0C69B9D5B7E1}" presName="spaceA" presStyleCnt="0"/>
      <dgm:spPr/>
    </dgm:pt>
    <dgm:pt modelId="{4A38BBB1-8EA7-4B94-A6B6-434EAAB14AAE}" type="pres">
      <dgm:prSet presAssocID="{CD20D61A-3D49-4A00-9EEE-D423606AB062}" presName="space" presStyleCnt="0"/>
      <dgm:spPr/>
    </dgm:pt>
    <dgm:pt modelId="{402603A5-C3F7-446E-9DCB-42A8429469CF}" type="pres">
      <dgm:prSet presAssocID="{340F227C-6FA0-4D61-981A-DAE054D4C436}" presName="compositeB" presStyleCnt="0"/>
      <dgm:spPr/>
    </dgm:pt>
    <dgm:pt modelId="{C7FA2FF6-FD8B-4C4C-91B7-01FE9A56AE8F}" type="pres">
      <dgm:prSet presAssocID="{340F227C-6FA0-4D61-981A-DAE054D4C436}" presName="textB" presStyleLbl="revTx" presStyleIdx="3" presStyleCnt="4">
        <dgm:presLayoutVars>
          <dgm:bulletEnabled val="1"/>
        </dgm:presLayoutVars>
      </dgm:prSet>
      <dgm:spPr/>
    </dgm:pt>
    <dgm:pt modelId="{A0BC2C13-4E4F-4C60-AB8B-808081C22FDD}" type="pres">
      <dgm:prSet presAssocID="{340F227C-6FA0-4D61-981A-DAE054D4C436}" presName="circleB" presStyleLbl="node1" presStyleIdx="3" presStyleCnt="4"/>
      <dgm:spPr/>
    </dgm:pt>
    <dgm:pt modelId="{2C493D97-880A-4AD2-9B6C-5AAFF5E83473}" type="pres">
      <dgm:prSet presAssocID="{340F227C-6FA0-4D61-981A-DAE054D4C436}" presName="spaceB" presStyleCnt="0"/>
      <dgm:spPr/>
    </dgm:pt>
  </dgm:ptLst>
  <dgm:cxnLst>
    <dgm:cxn modelId="{238F461D-C972-4282-84AE-FF9A6B6B3F10}" srcId="{F7AC7946-3365-4173-81E9-014C1BB8BA94}" destId="{D158173B-6850-4623-9A7D-88C78C367679}" srcOrd="1" destOrd="0" parTransId="{02DEDB59-0FB3-45FC-A7EA-0FF66E541E7E}" sibTransId="{2225D58B-0E62-4EB7-B2E1-EAA300D8AA31}"/>
    <dgm:cxn modelId="{71B67524-AAAB-4E6D-AA16-AB849C5456E8}" type="presOf" srcId="{BE804AB0-2A4C-4EA0-9AF7-0C69B9D5B7E1}" destId="{845DCFA2-4FF4-4570-A9DB-B02D13156798}" srcOrd="0" destOrd="0" presId="urn:microsoft.com/office/officeart/2005/8/layout/hProcess11"/>
    <dgm:cxn modelId="{59CD1A2A-8ED6-4897-A4E3-255DE20E5C38}" type="presOf" srcId="{D158173B-6850-4623-9A7D-88C78C367679}" destId="{94C4E4E9-5D13-4DBB-981D-34DD5C8F728A}" srcOrd="0" destOrd="0" presId="urn:microsoft.com/office/officeart/2005/8/layout/hProcess11"/>
    <dgm:cxn modelId="{9C96F62C-69DC-42D9-8CD6-14E4A78F4D13}" type="presOf" srcId="{F7AC7946-3365-4173-81E9-014C1BB8BA94}" destId="{6035A165-265C-463A-86B8-740FAB827450}" srcOrd="0" destOrd="0" presId="urn:microsoft.com/office/officeart/2005/8/layout/hProcess11"/>
    <dgm:cxn modelId="{27C856A8-CFE1-4D55-A9AD-63A7F3AB5AB2}" srcId="{F7AC7946-3365-4173-81E9-014C1BB8BA94}" destId="{340F227C-6FA0-4D61-981A-DAE054D4C436}" srcOrd="3" destOrd="0" parTransId="{1F46A0C8-7292-4BBE-B2FD-A01A581FEF62}" sibTransId="{264AC2FF-DFD0-472C-BFDC-EE256731C265}"/>
    <dgm:cxn modelId="{87A61EAF-F786-41AD-9F0F-E3D523044745}" type="presOf" srcId="{5B212098-368A-4987-BDCF-8F76915E0AC2}" destId="{9559C7CB-8531-42B8-8312-5352BB83B50E}" srcOrd="0" destOrd="0" presId="urn:microsoft.com/office/officeart/2005/8/layout/hProcess11"/>
    <dgm:cxn modelId="{B89776D7-9F75-4F09-83CD-5D140DF81967}" srcId="{F7AC7946-3365-4173-81E9-014C1BB8BA94}" destId="{BE804AB0-2A4C-4EA0-9AF7-0C69B9D5B7E1}" srcOrd="2" destOrd="0" parTransId="{96B9BE1A-93ED-45FB-A873-9487AD7E2E21}" sibTransId="{CD20D61A-3D49-4A00-9EEE-D423606AB062}"/>
    <dgm:cxn modelId="{246DC4D7-9BC9-4462-8B55-EA4F1F01821B}" srcId="{F7AC7946-3365-4173-81E9-014C1BB8BA94}" destId="{5B212098-368A-4987-BDCF-8F76915E0AC2}" srcOrd="0" destOrd="0" parTransId="{B1C27579-FCE2-491F-A843-1DDD17460394}" sibTransId="{5C51E2C7-4C60-4184-AD43-883AB18D87A7}"/>
    <dgm:cxn modelId="{B1D31FF0-0DE0-42C0-83CD-C77CB0426CAC}" type="presOf" srcId="{340F227C-6FA0-4D61-981A-DAE054D4C436}" destId="{C7FA2FF6-FD8B-4C4C-91B7-01FE9A56AE8F}" srcOrd="0" destOrd="0" presId="urn:microsoft.com/office/officeart/2005/8/layout/hProcess11"/>
    <dgm:cxn modelId="{102160C2-8680-4A8D-A06A-FC60D5D6299B}" type="presParOf" srcId="{6035A165-265C-463A-86B8-740FAB827450}" destId="{790984F0-989C-45E0-B6F2-E3DE19E8C9D5}" srcOrd="0" destOrd="0" presId="urn:microsoft.com/office/officeart/2005/8/layout/hProcess11"/>
    <dgm:cxn modelId="{AEEF1000-AAEE-4B57-9FC5-D56011C174B3}" type="presParOf" srcId="{6035A165-265C-463A-86B8-740FAB827450}" destId="{645A0EFE-5D64-4E09-AF45-46FD4B0D538A}" srcOrd="1" destOrd="0" presId="urn:microsoft.com/office/officeart/2005/8/layout/hProcess11"/>
    <dgm:cxn modelId="{CE810097-4C6C-4735-9184-382F783691EE}" type="presParOf" srcId="{645A0EFE-5D64-4E09-AF45-46FD4B0D538A}" destId="{8DF08F4C-E34E-4D70-A5FB-281BBE3DDA4F}" srcOrd="0" destOrd="0" presId="urn:microsoft.com/office/officeart/2005/8/layout/hProcess11"/>
    <dgm:cxn modelId="{9E623819-E498-4340-B991-EB6306A20228}" type="presParOf" srcId="{8DF08F4C-E34E-4D70-A5FB-281BBE3DDA4F}" destId="{9559C7CB-8531-42B8-8312-5352BB83B50E}" srcOrd="0" destOrd="0" presId="urn:microsoft.com/office/officeart/2005/8/layout/hProcess11"/>
    <dgm:cxn modelId="{8D6BFEBA-410B-49E6-8892-A2BDFE420584}" type="presParOf" srcId="{8DF08F4C-E34E-4D70-A5FB-281BBE3DDA4F}" destId="{03878FFB-AA8A-4AF4-BB1C-141EA2C290A5}" srcOrd="1" destOrd="0" presId="urn:microsoft.com/office/officeart/2005/8/layout/hProcess11"/>
    <dgm:cxn modelId="{BCB9C21E-2943-4CDF-9F40-524FD956CC92}" type="presParOf" srcId="{8DF08F4C-E34E-4D70-A5FB-281BBE3DDA4F}" destId="{15BEE6DC-956E-414D-94AD-3F1E177F3499}" srcOrd="2" destOrd="0" presId="urn:microsoft.com/office/officeart/2005/8/layout/hProcess11"/>
    <dgm:cxn modelId="{DE5815F5-5DFD-4250-8327-E87A81077A52}" type="presParOf" srcId="{645A0EFE-5D64-4E09-AF45-46FD4B0D538A}" destId="{863B72B9-DF40-44F4-A40B-1AC82A154ABB}" srcOrd="1" destOrd="0" presId="urn:microsoft.com/office/officeart/2005/8/layout/hProcess11"/>
    <dgm:cxn modelId="{725AFF6A-8066-4F27-A2F4-D05B4B0279F1}" type="presParOf" srcId="{645A0EFE-5D64-4E09-AF45-46FD4B0D538A}" destId="{DE02C7EE-459F-4900-96DB-C9ED47A69FF0}" srcOrd="2" destOrd="0" presId="urn:microsoft.com/office/officeart/2005/8/layout/hProcess11"/>
    <dgm:cxn modelId="{6BFECCBD-10BA-45CE-8542-C8545402A4AA}" type="presParOf" srcId="{DE02C7EE-459F-4900-96DB-C9ED47A69FF0}" destId="{94C4E4E9-5D13-4DBB-981D-34DD5C8F728A}" srcOrd="0" destOrd="0" presId="urn:microsoft.com/office/officeart/2005/8/layout/hProcess11"/>
    <dgm:cxn modelId="{BECB8334-E6C4-4714-B93C-0067E55D77C8}" type="presParOf" srcId="{DE02C7EE-459F-4900-96DB-C9ED47A69FF0}" destId="{AA104F0E-D0D5-4B99-835D-6CC1E28AFFE8}" srcOrd="1" destOrd="0" presId="urn:microsoft.com/office/officeart/2005/8/layout/hProcess11"/>
    <dgm:cxn modelId="{E84A5428-1DA2-46D5-B243-69C74F567FF1}" type="presParOf" srcId="{DE02C7EE-459F-4900-96DB-C9ED47A69FF0}" destId="{678F3E6C-EB0F-4B00-B631-87E1E8CF9F44}" srcOrd="2" destOrd="0" presId="urn:microsoft.com/office/officeart/2005/8/layout/hProcess11"/>
    <dgm:cxn modelId="{63A289A0-68F8-4714-A3C2-9C5BB52C73AC}" type="presParOf" srcId="{645A0EFE-5D64-4E09-AF45-46FD4B0D538A}" destId="{EC218DC7-E647-4A3D-9171-503BAED44CD5}" srcOrd="3" destOrd="0" presId="urn:microsoft.com/office/officeart/2005/8/layout/hProcess11"/>
    <dgm:cxn modelId="{7EB6B413-0E56-4681-8408-6F582CFBF382}" type="presParOf" srcId="{645A0EFE-5D64-4E09-AF45-46FD4B0D538A}" destId="{3100057A-6A55-428E-9680-B1E02FF89CC5}" srcOrd="4" destOrd="0" presId="urn:microsoft.com/office/officeart/2005/8/layout/hProcess11"/>
    <dgm:cxn modelId="{E8C0EC2F-0D14-49C8-87DF-B252E7B56A65}" type="presParOf" srcId="{3100057A-6A55-428E-9680-B1E02FF89CC5}" destId="{845DCFA2-4FF4-4570-A9DB-B02D13156798}" srcOrd="0" destOrd="0" presId="urn:microsoft.com/office/officeart/2005/8/layout/hProcess11"/>
    <dgm:cxn modelId="{3268695B-53C7-427C-975E-FE22D83A671A}" type="presParOf" srcId="{3100057A-6A55-428E-9680-B1E02FF89CC5}" destId="{E2A9049E-F44F-4E6E-B88E-86E4DBE652AB}" srcOrd="1" destOrd="0" presId="urn:microsoft.com/office/officeart/2005/8/layout/hProcess11"/>
    <dgm:cxn modelId="{95BCBC37-55D8-4F76-B710-06B88195DA31}" type="presParOf" srcId="{3100057A-6A55-428E-9680-B1E02FF89CC5}" destId="{EDD9253D-41CD-44E0-840C-05055615F98F}" srcOrd="2" destOrd="0" presId="urn:microsoft.com/office/officeart/2005/8/layout/hProcess11"/>
    <dgm:cxn modelId="{7E00267B-1138-4703-9B3C-68F314B330A9}" type="presParOf" srcId="{645A0EFE-5D64-4E09-AF45-46FD4B0D538A}" destId="{4A38BBB1-8EA7-4B94-A6B6-434EAAB14AAE}" srcOrd="5" destOrd="0" presId="urn:microsoft.com/office/officeart/2005/8/layout/hProcess11"/>
    <dgm:cxn modelId="{B6C1AD1B-133C-4A4F-A09F-A26EB835AECD}" type="presParOf" srcId="{645A0EFE-5D64-4E09-AF45-46FD4B0D538A}" destId="{402603A5-C3F7-446E-9DCB-42A8429469CF}" srcOrd="6" destOrd="0" presId="urn:microsoft.com/office/officeart/2005/8/layout/hProcess11"/>
    <dgm:cxn modelId="{5453CAE3-C57B-4C01-AD23-3A6B5C332A7A}" type="presParOf" srcId="{402603A5-C3F7-446E-9DCB-42A8429469CF}" destId="{C7FA2FF6-FD8B-4C4C-91B7-01FE9A56AE8F}" srcOrd="0" destOrd="0" presId="urn:microsoft.com/office/officeart/2005/8/layout/hProcess11"/>
    <dgm:cxn modelId="{D7035B92-A862-4B34-B448-61A653A6FE88}" type="presParOf" srcId="{402603A5-C3F7-446E-9DCB-42A8429469CF}" destId="{A0BC2C13-4E4F-4C60-AB8B-808081C22FDD}" srcOrd="1" destOrd="0" presId="urn:microsoft.com/office/officeart/2005/8/layout/hProcess11"/>
    <dgm:cxn modelId="{A2E4548A-39AA-419D-B4D0-029912DC3830}" type="presParOf" srcId="{402603A5-C3F7-446E-9DCB-42A8429469CF}" destId="{2C493D97-880A-4AD2-9B6C-5AAFF5E8347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7DC4A7-41E7-48CA-B590-1879C5FB7615}"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87BA9930-4F98-43F2-BC0F-455F8E2E1BC4}">
      <dgm:prSet phldrT="[Text]" custT="1"/>
      <dgm:spPr/>
      <dgm:t>
        <a:bodyPr/>
        <a:lstStyle/>
        <a:p>
          <a:pPr>
            <a:buAutoNum type="arabicParenR"/>
          </a:pPr>
          <a:r>
            <a:rPr lang="en-GB" sz="2400" dirty="0"/>
            <a:t>1) Evaluate operating and competitive environments</a:t>
          </a:r>
          <a:endParaRPr lang="de-DE" sz="2400" dirty="0"/>
        </a:p>
      </dgm:t>
    </dgm:pt>
    <dgm:pt modelId="{969F7720-D17E-4B1E-8C67-558321C31F0C}" type="parTrans" cxnId="{273F5802-898D-47D8-8A77-F7B12CE41592}">
      <dgm:prSet/>
      <dgm:spPr/>
      <dgm:t>
        <a:bodyPr/>
        <a:lstStyle/>
        <a:p>
          <a:endParaRPr lang="de-DE"/>
        </a:p>
      </dgm:t>
    </dgm:pt>
    <dgm:pt modelId="{A1318F34-08EA-4453-A6C4-322715AD5C97}" type="sibTrans" cxnId="{273F5802-898D-47D8-8A77-F7B12CE41592}">
      <dgm:prSet/>
      <dgm:spPr/>
      <dgm:t>
        <a:bodyPr/>
        <a:lstStyle/>
        <a:p>
          <a:endParaRPr lang="de-DE"/>
        </a:p>
      </dgm:t>
    </dgm:pt>
    <dgm:pt modelId="{DF406505-9E74-4714-98F2-BD81869DFEEE}">
      <dgm:prSet phldrT="[Text]" custT="1"/>
      <dgm:spPr/>
      <dgm:t>
        <a:bodyPr/>
        <a:lstStyle/>
        <a:p>
          <a:r>
            <a:rPr lang="en-GB" sz="1800"/>
            <a:t>How intensive and extensive does the global sourcing effort need to be?</a:t>
          </a:r>
          <a:endParaRPr lang="de-DE" sz="1800"/>
        </a:p>
      </dgm:t>
    </dgm:pt>
    <dgm:pt modelId="{9272809D-463C-4396-8829-DA580CA88745}" type="parTrans" cxnId="{C0BE8C3A-384F-4761-8F57-5EF7F30B4BAE}">
      <dgm:prSet/>
      <dgm:spPr/>
      <dgm:t>
        <a:bodyPr/>
        <a:lstStyle/>
        <a:p>
          <a:endParaRPr lang="de-DE"/>
        </a:p>
      </dgm:t>
    </dgm:pt>
    <dgm:pt modelId="{330DD566-76D4-4F63-9044-A36EDEBFE73D}" type="sibTrans" cxnId="{C0BE8C3A-384F-4761-8F57-5EF7F30B4BAE}">
      <dgm:prSet/>
      <dgm:spPr/>
      <dgm:t>
        <a:bodyPr/>
        <a:lstStyle/>
        <a:p>
          <a:endParaRPr lang="de-DE"/>
        </a:p>
      </dgm:t>
    </dgm:pt>
    <dgm:pt modelId="{491453C7-2C3D-4D0E-8C41-B67F32FF874D}">
      <dgm:prSet custT="1"/>
      <dgm:spPr/>
      <dgm:t>
        <a:bodyPr/>
        <a:lstStyle/>
        <a:p>
          <a:r>
            <a:rPr lang="en-GB" sz="1800" dirty="0"/>
            <a:t>Is global sourcing a valuable competitive option?</a:t>
          </a:r>
        </a:p>
      </dgm:t>
    </dgm:pt>
    <dgm:pt modelId="{D0E2BFB5-C965-4ED8-B74F-85E264130398}" type="parTrans" cxnId="{A6ADF87F-83A6-4479-ACF4-504FE1C56B71}">
      <dgm:prSet/>
      <dgm:spPr/>
      <dgm:t>
        <a:bodyPr/>
        <a:lstStyle/>
        <a:p>
          <a:endParaRPr lang="de-DE"/>
        </a:p>
      </dgm:t>
    </dgm:pt>
    <dgm:pt modelId="{2BF7DA5F-2472-408D-A11E-C9C92C9ADEA8}" type="sibTrans" cxnId="{A6ADF87F-83A6-4479-ACF4-504FE1C56B71}">
      <dgm:prSet/>
      <dgm:spPr/>
      <dgm:t>
        <a:bodyPr/>
        <a:lstStyle/>
        <a:p>
          <a:endParaRPr lang="de-DE"/>
        </a:p>
      </dgm:t>
    </dgm:pt>
    <dgm:pt modelId="{E42ACE4B-69F9-48B1-9D4A-50C858CB0626}">
      <dgm:prSet custT="1"/>
      <dgm:spPr/>
      <dgm:t>
        <a:bodyPr/>
        <a:lstStyle/>
        <a:p>
          <a:r>
            <a:rPr lang="en-GB" sz="2400" dirty="0"/>
            <a:t>2) Define scope of </a:t>
          </a:r>
          <a:br>
            <a:rPr lang="en-GB" sz="2400" dirty="0"/>
          </a:br>
          <a:r>
            <a:rPr lang="en-GB" sz="2400" dirty="0"/>
            <a:t>     international purchasing effort</a:t>
          </a:r>
        </a:p>
      </dgm:t>
    </dgm:pt>
    <dgm:pt modelId="{1B9E0E3F-46A0-4FDF-AB44-201D3248F9AB}" type="parTrans" cxnId="{CC3AA9D0-7B36-4A9B-AB43-C7B7B8C381C2}">
      <dgm:prSet/>
      <dgm:spPr/>
      <dgm:t>
        <a:bodyPr/>
        <a:lstStyle/>
        <a:p>
          <a:endParaRPr lang="de-DE"/>
        </a:p>
      </dgm:t>
    </dgm:pt>
    <dgm:pt modelId="{1E331C6F-84D2-4D19-9DEF-FCDEE80BA62F}" type="sibTrans" cxnId="{CC3AA9D0-7B36-4A9B-AB43-C7B7B8C381C2}">
      <dgm:prSet/>
      <dgm:spPr/>
      <dgm:t>
        <a:bodyPr/>
        <a:lstStyle/>
        <a:p>
          <a:endParaRPr lang="de-DE"/>
        </a:p>
      </dgm:t>
    </dgm:pt>
    <dgm:pt modelId="{4BC7B52E-0C78-4519-AA5C-95857B609DA4}">
      <dgm:prSet custT="1"/>
      <dgm:spPr/>
      <dgm:t>
        <a:bodyPr/>
        <a:lstStyle/>
        <a:p>
          <a:r>
            <a:rPr lang="en-GB" sz="1800" dirty="0"/>
            <a:t>Can global sourcing help us better meet customers’ real needs?</a:t>
          </a:r>
        </a:p>
      </dgm:t>
    </dgm:pt>
    <dgm:pt modelId="{5822F432-B01D-466B-9FB5-3B2BFF97CE20}" type="parTrans" cxnId="{3F684EEB-365B-410B-A3C6-11B50AFF2839}">
      <dgm:prSet/>
      <dgm:spPr/>
      <dgm:t>
        <a:bodyPr/>
        <a:lstStyle/>
        <a:p>
          <a:endParaRPr lang="de-DE"/>
        </a:p>
      </dgm:t>
    </dgm:pt>
    <dgm:pt modelId="{274AB09E-F5BE-4C28-A0AC-2C897CFD5DE4}" type="sibTrans" cxnId="{3F684EEB-365B-410B-A3C6-11B50AFF2839}">
      <dgm:prSet/>
      <dgm:spPr/>
      <dgm:t>
        <a:bodyPr/>
        <a:lstStyle/>
        <a:p>
          <a:endParaRPr lang="de-DE"/>
        </a:p>
      </dgm:t>
    </dgm:pt>
    <dgm:pt modelId="{CDC1DEB5-3444-4436-A581-78C4B3BFC2E6}">
      <dgm:prSet custT="1"/>
      <dgm:spPr/>
      <dgm:t>
        <a:bodyPr/>
        <a:lstStyle/>
        <a:p>
          <a:r>
            <a:rPr lang="en-GB" sz="1800" dirty="0"/>
            <a:t>What items should we source globally?</a:t>
          </a:r>
        </a:p>
      </dgm:t>
    </dgm:pt>
    <dgm:pt modelId="{B6430064-49B2-4008-A516-AD2DFAAC4DE4}" type="parTrans" cxnId="{F96139E0-8711-42DD-9716-1A030B2BA6B0}">
      <dgm:prSet/>
      <dgm:spPr/>
      <dgm:t>
        <a:bodyPr/>
        <a:lstStyle/>
        <a:p>
          <a:endParaRPr lang="de-DE"/>
        </a:p>
      </dgm:t>
    </dgm:pt>
    <dgm:pt modelId="{C2FF2936-5B38-4859-B5EC-3D43C3CDE02C}" type="sibTrans" cxnId="{F96139E0-8711-42DD-9716-1A030B2BA6B0}">
      <dgm:prSet/>
      <dgm:spPr/>
      <dgm:t>
        <a:bodyPr/>
        <a:lstStyle/>
        <a:p>
          <a:endParaRPr lang="de-DE"/>
        </a:p>
      </dgm:t>
    </dgm:pt>
    <dgm:pt modelId="{7C042C20-4BFA-412B-9EA9-0A8605623B18}">
      <dgm:prSet custT="1"/>
      <dgm:spPr/>
      <dgm:t>
        <a:bodyPr/>
        <a:lstStyle/>
        <a:p>
          <a:r>
            <a:rPr lang="en-GB" sz="1800" dirty="0"/>
            <a:t>What structure and infrastructure are needed?</a:t>
          </a:r>
        </a:p>
      </dgm:t>
    </dgm:pt>
    <dgm:pt modelId="{85DA37A6-DD12-45B3-981A-1F5842BEDD0E}" type="parTrans" cxnId="{2E184F28-87F7-4EF3-AD76-1B5D6E11B753}">
      <dgm:prSet/>
      <dgm:spPr/>
      <dgm:t>
        <a:bodyPr/>
        <a:lstStyle/>
        <a:p>
          <a:endParaRPr lang="de-DE"/>
        </a:p>
      </dgm:t>
    </dgm:pt>
    <dgm:pt modelId="{A0B0CCAA-B738-4737-81D2-163B395AF099}" type="sibTrans" cxnId="{2E184F28-87F7-4EF3-AD76-1B5D6E11B753}">
      <dgm:prSet/>
      <dgm:spPr/>
      <dgm:t>
        <a:bodyPr/>
        <a:lstStyle/>
        <a:p>
          <a:endParaRPr lang="de-DE"/>
        </a:p>
      </dgm:t>
    </dgm:pt>
    <dgm:pt modelId="{D9B74634-6180-441D-9BD9-33D254303A0A}">
      <dgm:prSet custT="1"/>
      <dgm:spPr/>
      <dgm:t>
        <a:bodyPr/>
        <a:lstStyle/>
        <a:p>
          <a:r>
            <a:rPr lang="en-GB" sz="1800" dirty="0"/>
            <a:t>What skills will our purchasers need?</a:t>
          </a:r>
        </a:p>
      </dgm:t>
    </dgm:pt>
    <dgm:pt modelId="{D14F9E4F-D86A-4A4E-AF9C-58B0611C3B07}" type="parTrans" cxnId="{533D1ED4-72F2-4593-8132-C67BC46E1403}">
      <dgm:prSet/>
      <dgm:spPr/>
      <dgm:t>
        <a:bodyPr/>
        <a:lstStyle/>
        <a:p>
          <a:endParaRPr lang="de-DE"/>
        </a:p>
      </dgm:t>
    </dgm:pt>
    <dgm:pt modelId="{E3BFEBC2-2CBF-45B2-8E65-DC7569BAB1D9}" type="sibTrans" cxnId="{533D1ED4-72F2-4593-8132-C67BC46E1403}">
      <dgm:prSet/>
      <dgm:spPr/>
      <dgm:t>
        <a:bodyPr/>
        <a:lstStyle/>
        <a:p>
          <a:endParaRPr lang="de-DE"/>
        </a:p>
      </dgm:t>
    </dgm:pt>
    <dgm:pt modelId="{3A1DBB83-01EC-492B-B94D-A30EB62556CF}">
      <dgm:prSet custT="1"/>
      <dgm:spPr/>
      <dgm:t>
        <a:bodyPr/>
        <a:lstStyle/>
        <a:p>
          <a:r>
            <a:rPr lang="en-GB" sz="1800" dirty="0"/>
            <a:t>Does a cost-benefit analysis support the selected scope?</a:t>
          </a:r>
        </a:p>
      </dgm:t>
    </dgm:pt>
    <dgm:pt modelId="{A9E27FC1-E4E9-4AEB-80B4-79CF43BED971}" type="parTrans" cxnId="{8EAD2660-7903-4AFE-B3D0-60283115C529}">
      <dgm:prSet/>
      <dgm:spPr/>
      <dgm:t>
        <a:bodyPr/>
        <a:lstStyle/>
        <a:p>
          <a:endParaRPr lang="de-DE"/>
        </a:p>
      </dgm:t>
    </dgm:pt>
    <dgm:pt modelId="{74D19ADC-5F6E-4C97-BADC-6ACCCC539AC8}" type="sibTrans" cxnId="{8EAD2660-7903-4AFE-B3D0-60283115C529}">
      <dgm:prSet/>
      <dgm:spPr/>
      <dgm:t>
        <a:bodyPr/>
        <a:lstStyle/>
        <a:p>
          <a:endParaRPr lang="de-DE"/>
        </a:p>
      </dgm:t>
    </dgm:pt>
    <dgm:pt modelId="{DB03FB27-28DD-46A3-A0C1-324F4F1F8D3B}" type="pres">
      <dgm:prSet presAssocID="{1F7DC4A7-41E7-48CA-B590-1879C5FB7615}" presName="Name0" presStyleCnt="0">
        <dgm:presLayoutVars>
          <dgm:dir/>
          <dgm:animLvl val="lvl"/>
          <dgm:resizeHandles val="exact"/>
        </dgm:presLayoutVars>
      </dgm:prSet>
      <dgm:spPr/>
    </dgm:pt>
    <dgm:pt modelId="{E78082BF-FE63-4200-89E5-7D5A0FB1679A}" type="pres">
      <dgm:prSet presAssocID="{87BA9930-4F98-43F2-BC0F-455F8E2E1BC4}" presName="linNode" presStyleCnt="0"/>
      <dgm:spPr/>
    </dgm:pt>
    <dgm:pt modelId="{3FF1F511-6D68-436D-B919-5347A69B5E7E}" type="pres">
      <dgm:prSet presAssocID="{87BA9930-4F98-43F2-BC0F-455F8E2E1BC4}" presName="parentText" presStyleLbl="node1" presStyleIdx="0" presStyleCnt="2">
        <dgm:presLayoutVars>
          <dgm:chMax val="1"/>
          <dgm:bulletEnabled val="1"/>
        </dgm:presLayoutVars>
      </dgm:prSet>
      <dgm:spPr/>
    </dgm:pt>
    <dgm:pt modelId="{C9F6CA4D-3C4B-4931-803E-8D27F27F221C}" type="pres">
      <dgm:prSet presAssocID="{87BA9930-4F98-43F2-BC0F-455F8E2E1BC4}" presName="descendantText" presStyleLbl="alignAccFollowNode1" presStyleIdx="0" presStyleCnt="2">
        <dgm:presLayoutVars>
          <dgm:bulletEnabled val="1"/>
        </dgm:presLayoutVars>
      </dgm:prSet>
      <dgm:spPr/>
    </dgm:pt>
    <dgm:pt modelId="{6FA060B8-3CAE-4DBC-ACF3-3DE12CAFD400}" type="pres">
      <dgm:prSet presAssocID="{A1318F34-08EA-4453-A6C4-322715AD5C97}" presName="sp" presStyleCnt="0"/>
      <dgm:spPr/>
    </dgm:pt>
    <dgm:pt modelId="{CAF47537-11EE-4428-812D-EF2FC5131C92}" type="pres">
      <dgm:prSet presAssocID="{E42ACE4B-69F9-48B1-9D4A-50C858CB0626}" presName="linNode" presStyleCnt="0"/>
      <dgm:spPr/>
    </dgm:pt>
    <dgm:pt modelId="{9A26F5F9-6BAD-47D7-8426-B154036C2282}" type="pres">
      <dgm:prSet presAssocID="{E42ACE4B-69F9-48B1-9D4A-50C858CB0626}" presName="parentText" presStyleLbl="node1" presStyleIdx="1" presStyleCnt="2">
        <dgm:presLayoutVars>
          <dgm:chMax val="1"/>
          <dgm:bulletEnabled val="1"/>
        </dgm:presLayoutVars>
      </dgm:prSet>
      <dgm:spPr/>
    </dgm:pt>
    <dgm:pt modelId="{637555E9-1A17-4D10-A7D4-C85B809EC23C}" type="pres">
      <dgm:prSet presAssocID="{E42ACE4B-69F9-48B1-9D4A-50C858CB0626}" presName="descendantText" presStyleLbl="alignAccFollowNode1" presStyleIdx="1" presStyleCnt="2">
        <dgm:presLayoutVars>
          <dgm:bulletEnabled val="1"/>
        </dgm:presLayoutVars>
      </dgm:prSet>
      <dgm:spPr/>
    </dgm:pt>
  </dgm:ptLst>
  <dgm:cxnLst>
    <dgm:cxn modelId="{273F5802-898D-47D8-8A77-F7B12CE41592}" srcId="{1F7DC4A7-41E7-48CA-B590-1879C5FB7615}" destId="{87BA9930-4F98-43F2-BC0F-455F8E2E1BC4}" srcOrd="0" destOrd="0" parTransId="{969F7720-D17E-4B1E-8C67-558321C31F0C}" sibTransId="{A1318F34-08EA-4453-A6C4-322715AD5C97}"/>
    <dgm:cxn modelId="{D2FE810A-2C0A-457A-A7B1-2691598E435C}" type="presOf" srcId="{1F7DC4A7-41E7-48CA-B590-1879C5FB7615}" destId="{DB03FB27-28DD-46A3-A0C1-324F4F1F8D3B}" srcOrd="0" destOrd="0" presId="urn:microsoft.com/office/officeart/2005/8/layout/vList5"/>
    <dgm:cxn modelId="{2F651624-C39B-4CE5-A94A-3CCB7468AC1B}" type="presOf" srcId="{4BC7B52E-0C78-4519-AA5C-95857B609DA4}" destId="{C9F6CA4D-3C4B-4931-803E-8D27F27F221C}" srcOrd="0" destOrd="1" presId="urn:microsoft.com/office/officeart/2005/8/layout/vList5"/>
    <dgm:cxn modelId="{8F3B8A24-2BE3-4429-AD33-8AAE5245F92E}" type="presOf" srcId="{DF406505-9E74-4714-98F2-BD81869DFEEE}" destId="{637555E9-1A17-4D10-A7D4-C85B809EC23C}" srcOrd="0" destOrd="0" presId="urn:microsoft.com/office/officeart/2005/8/layout/vList5"/>
    <dgm:cxn modelId="{2E184F28-87F7-4EF3-AD76-1B5D6E11B753}" srcId="{E42ACE4B-69F9-48B1-9D4A-50C858CB0626}" destId="{7C042C20-4BFA-412B-9EA9-0A8605623B18}" srcOrd="2" destOrd="0" parTransId="{85DA37A6-DD12-45B3-981A-1F5842BEDD0E}" sibTransId="{A0B0CCAA-B738-4737-81D2-163B395AF099}"/>
    <dgm:cxn modelId="{F95C072C-97CB-4FE8-9515-9B147B523FC7}" type="presOf" srcId="{87BA9930-4F98-43F2-BC0F-455F8E2E1BC4}" destId="{3FF1F511-6D68-436D-B919-5347A69B5E7E}" srcOrd="0" destOrd="0" presId="urn:microsoft.com/office/officeart/2005/8/layout/vList5"/>
    <dgm:cxn modelId="{C0BE8C3A-384F-4761-8F57-5EF7F30B4BAE}" srcId="{E42ACE4B-69F9-48B1-9D4A-50C858CB0626}" destId="{DF406505-9E74-4714-98F2-BD81869DFEEE}" srcOrd="0" destOrd="0" parTransId="{9272809D-463C-4396-8829-DA580CA88745}" sibTransId="{330DD566-76D4-4F63-9044-A36EDEBFE73D}"/>
    <dgm:cxn modelId="{8EAD2660-7903-4AFE-B3D0-60283115C529}" srcId="{E42ACE4B-69F9-48B1-9D4A-50C858CB0626}" destId="{3A1DBB83-01EC-492B-B94D-A30EB62556CF}" srcOrd="4" destOrd="0" parTransId="{A9E27FC1-E4E9-4AEB-80B4-79CF43BED971}" sibTransId="{74D19ADC-5F6E-4C97-BADC-6ACCCC539AC8}"/>
    <dgm:cxn modelId="{FED09D4B-9A56-405C-A397-6FFB77AB0CBE}" type="presOf" srcId="{E42ACE4B-69F9-48B1-9D4A-50C858CB0626}" destId="{9A26F5F9-6BAD-47D7-8426-B154036C2282}" srcOrd="0" destOrd="0" presId="urn:microsoft.com/office/officeart/2005/8/layout/vList5"/>
    <dgm:cxn modelId="{A6ADF87F-83A6-4479-ACF4-504FE1C56B71}" srcId="{87BA9930-4F98-43F2-BC0F-455F8E2E1BC4}" destId="{491453C7-2C3D-4D0E-8C41-B67F32FF874D}" srcOrd="0" destOrd="0" parTransId="{D0E2BFB5-C965-4ED8-B74F-85E264130398}" sibTransId="{2BF7DA5F-2472-408D-A11E-C9C92C9ADEA8}"/>
    <dgm:cxn modelId="{30F14A82-80BD-4B17-90DB-6059A3528ACB}" type="presOf" srcId="{491453C7-2C3D-4D0E-8C41-B67F32FF874D}" destId="{C9F6CA4D-3C4B-4931-803E-8D27F27F221C}" srcOrd="0" destOrd="0" presId="urn:microsoft.com/office/officeart/2005/8/layout/vList5"/>
    <dgm:cxn modelId="{03FB018A-82C2-447E-A5A5-57ED31B6CA62}" type="presOf" srcId="{D9B74634-6180-441D-9BD9-33D254303A0A}" destId="{637555E9-1A17-4D10-A7D4-C85B809EC23C}" srcOrd="0" destOrd="3" presId="urn:microsoft.com/office/officeart/2005/8/layout/vList5"/>
    <dgm:cxn modelId="{38D6D58F-E30C-4670-8E17-86FE2ED422FB}" type="presOf" srcId="{7C042C20-4BFA-412B-9EA9-0A8605623B18}" destId="{637555E9-1A17-4D10-A7D4-C85B809EC23C}" srcOrd="0" destOrd="2" presId="urn:microsoft.com/office/officeart/2005/8/layout/vList5"/>
    <dgm:cxn modelId="{A30833A9-B0AD-4C35-902A-40C9B8DED731}" type="presOf" srcId="{CDC1DEB5-3444-4436-A581-78C4B3BFC2E6}" destId="{637555E9-1A17-4D10-A7D4-C85B809EC23C}" srcOrd="0" destOrd="1" presId="urn:microsoft.com/office/officeart/2005/8/layout/vList5"/>
    <dgm:cxn modelId="{CC3AA9D0-7B36-4A9B-AB43-C7B7B8C381C2}" srcId="{1F7DC4A7-41E7-48CA-B590-1879C5FB7615}" destId="{E42ACE4B-69F9-48B1-9D4A-50C858CB0626}" srcOrd="1" destOrd="0" parTransId="{1B9E0E3F-46A0-4FDF-AB44-201D3248F9AB}" sibTransId="{1E331C6F-84D2-4D19-9DEF-FCDEE80BA62F}"/>
    <dgm:cxn modelId="{533D1ED4-72F2-4593-8132-C67BC46E1403}" srcId="{E42ACE4B-69F9-48B1-9D4A-50C858CB0626}" destId="{D9B74634-6180-441D-9BD9-33D254303A0A}" srcOrd="3" destOrd="0" parTransId="{D14F9E4F-D86A-4A4E-AF9C-58B0611C3B07}" sibTransId="{E3BFEBC2-2CBF-45B2-8E65-DC7569BAB1D9}"/>
    <dgm:cxn modelId="{F96139E0-8711-42DD-9716-1A030B2BA6B0}" srcId="{E42ACE4B-69F9-48B1-9D4A-50C858CB0626}" destId="{CDC1DEB5-3444-4436-A581-78C4B3BFC2E6}" srcOrd="1" destOrd="0" parTransId="{B6430064-49B2-4008-A516-AD2DFAAC4DE4}" sibTransId="{C2FF2936-5B38-4859-B5EC-3D43C3CDE02C}"/>
    <dgm:cxn modelId="{3F684EEB-365B-410B-A3C6-11B50AFF2839}" srcId="{87BA9930-4F98-43F2-BC0F-455F8E2E1BC4}" destId="{4BC7B52E-0C78-4519-AA5C-95857B609DA4}" srcOrd="1" destOrd="0" parTransId="{5822F432-B01D-466B-9FB5-3B2BFF97CE20}" sibTransId="{274AB09E-F5BE-4C28-A0AC-2C897CFD5DE4}"/>
    <dgm:cxn modelId="{11D172F1-24B6-470D-8691-CB99FB5AE326}" type="presOf" srcId="{3A1DBB83-01EC-492B-B94D-A30EB62556CF}" destId="{637555E9-1A17-4D10-A7D4-C85B809EC23C}" srcOrd="0" destOrd="4" presId="urn:microsoft.com/office/officeart/2005/8/layout/vList5"/>
    <dgm:cxn modelId="{4E2623D5-3A4F-4D92-BBCE-D40EC124AC43}" type="presParOf" srcId="{DB03FB27-28DD-46A3-A0C1-324F4F1F8D3B}" destId="{E78082BF-FE63-4200-89E5-7D5A0FB1679A}" srcOrd="0" destOrd="0" presId="urn:microsoft.com/office/officeart/2005/8/layout/vList5"/>
    <dgm:cxn modelId="{6121C200-585D-49E5-AA28-ACBA24EA0267}" type="presParOf" srcId="{E78082BF-FE63-4200-89E5-7D5A0FB1679A}" destId="{3FF1F511-6D68-436D-B919-5347A69B5E7E}" srcOrd="0" destOrd="0" presId="urn:microsoft.com/office/officeart/2005/8/layout/vList5"/>
    <dgm:cxn modelId="{773D2484-1764-415A-B134-409F45F7FEE1}" type="presParOf" srcId="{E78082BF-FE63-4200-89E5-7D5A0FB1679A}" destId="{C9F6CA4D-3C4B-4931-803E-8D27F27F221C}" srcOrd="1" destOrd="0" presId="urn:microsoft.com/office/officeart/2005/8/layout/vList5"/>
    <dgm:cxn modelId="{E120CAB9-25C0-4849-B842-799DFD4877F0}" type="presParOf" srcId="{DB03FB27-28DD-46A3-A0C1-324F4F1F8D3B}" destId="{6FA060B8-3CAE-4DBC-ACF3-3DE12CAFD400}" srcOrd="1" destOrd="0" presId="urn:microsoft.com/office/officeart/2005/8/layout/vList5"/>
    <dgm:cxn modelId="{F12DDC25-7360-4248-AD99-093710D79DDA}" type="presParOf" srcId="{DB03FB27-28DD-46A3-A0C1-324F4F1F8D3B}" destId="{CAF47537-11EE-4428-812D-EF2FC5131C92}" srcOrd="2" destOrd="0" presId="urn:microsoft.com/office/officeart/2005/8/layout/vList5"/>
    <dgm:cxn modelId="{39B47D89-8830-473A-B301-B733BF4DB9BA}" type="presParOf" srcId="{CAF47537-11EE-4428-812D-EF2FC5131C92}" destId="{9A26F5F9-6BAD-47D7-8426-B154036C2282}" srcOrd="0" destOrd="0" presId="urn:microsoft.com/office/officeart/2005/8/layout/vList5"/>
    <dgm:cxn modelId="{2F28208C-C9C4-4436-B255-8DC84E7B9CB8}" type="presParOf" srcId="{CAF47537-11EE-4428-812D-EF2FC5131C92}" destId="{637555E9-1A17-4D10-A7D4-C85B809EC2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AC6395-721D-47E9-AE84-A9B705F404DE}"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E6A0C0DD-F2CC-4543-B9D0-9BF23DF590AF}">
      <dgm:prSet phldrT="[Text]" custT="1"/>
      <dgm:spPr/>
      <dgm:t>
        <a:bodyPr/>
        <a:lstStyle/>
        <a:p>
          <a:pPr>
            <a:buNone/>
          </a:pPr>
          <a:r>
            <a:rPr lang="en-GB" sz="2400" dirty="0"/>
            <a:t>3) Identify and evaluate</a:t>
          </a:r>
          <a:br>
            <a:rPr lang="en-GB" sz="2400" dirty="0"/>
          </a:br>
          <a:r>
            <a:rPr lang="en-GB" sz="2400" dirty="0"/>
            <a:t>    potential suppliers    worldwide</a:t>
          </a:r>
          <a:endParaRPr lang="de-DE" sz="2400" dirty="0"/>
        </a:p>
      </dgm:t>
    </dgm:pt>
    <dgm:pt modelId="{B0BBEE3D-BA94-427A-A094-937718B09F3F}" type="parTrans" cxnId="{A9E196F2-80F9-479A-956B-4A8853A37B28}">
      <dgm:prSet/>
      <dgm:spPr/>
      <dgm:t>
        <a:bodyPr/>
        <a:lstStyle/>
        <a:p>
          <a:endParaRPr lang="de-DE"/>
        </a:p>
      </dgm:t>
    </dgm:pt>
    <dgm:pt modelId="{EA713C65-5B2F-4841-B23B-D7655FB37263}" type="sibTrans" cxnId="{A9E196F2-80F9-479A-956B-4A8853A37B28}">
      <dgm:prSet/>
      <dgm:spPr/>
      <dgm:t>
        <a:bodyPr/>
        <a:lstStyle/>
        <a:p>
          <a:endParaRPr lang="de-DE"/>
        </a:p>
      </dgm:t>
    </dgm:pt>
    <dgm:pt modelId="{833A2598-7A9A-455F-ADEF-D4F1B9A4D8FA}">
      <dgm:prSet phldrT="[Text]"/>
      <dgm:spPr/>
      <dgm:t>
        <a:bodyPr/>
        <a:lstStyle/>
        <a:p>
          <a:r>
            <a:rPr lang="en-GB" dirty="0"/>
            <a:t>Who are the best suppliers for each item?</a:t>
          </a:r>
          <a:endParaRPr lang="de-DE" dirty="0"/>
        </a:p>
      </dgm:t>
    </dgm:pt>
    <dgm:pt modelId="{F1C0AFC4-4059-4BD4-B006-AD8ED1817A76}" type="parTrans" cxnId="{D913C014-6179-4081-8C16-6EDC3BF32733}">
      <dgm:prSet/>
      <dgm:spPr/>
      <dgm:t>
        <a:bodyPr/>
        <a:lstStyle/>
        <a:p>
          <a:endParaRPr lang="de-DE"/>
        </a:p>
      </dgm:t>
    </dgm:pt>
    <dgm:pt modelId="{64B56DEB-49F1-419B-BF15-03B6FAFD070C}" type="sibTrans" cxnId="{D913C014-6179-4081-8C16-6EDC3BF32733}">
      <dgm:prSet/>
      <dgm:spPr/>
      <dgm:t>
        <a:bodyPr/>
        <a:lstStyle/>
        <a:p>
          <a:endParaRPr lang="de-DE"/>
        </a:p>
      </dgm:t>
    </dgm:pt>
    <dgm:pt modelId="{8B63856E-E335-4B60-BBC0-E3A1446C5298}">
      <dgm:prSet/>
      <dgm:spPr/>
      <dgm:t>
        <a:bodyPr/>
        <a:lstStyle/>
        <a:p>
          <a:r>
            <a:rPr lang="en-GB" dirty="0"/>
            <a:t>Where are they located worldwide?</a:t>
          </a:r>
        </a:p>
      </dgm:t>
    </dgm:pt>
    <dgm:pt modelId="{969059ED-BA56-4A1D-8E65-9554D647B10E}" type="parTrans" cxnId="{3BBCAF8F-936E-4AA1-8E87-BDA3BF83D964}">
      <dgm:prSet/>
      <dgm:spPr/>
      <dgm:t>
        <a:bodyPr/>
        <a:lstStyle/>
        <a:p>
          <a:endParaRPr lang="de-DE"/>
        </a:p>
      </dgm:t>
    </dgm:pt>
    <dgm:pt modelId="{86C28CE2-6670-4991-9CE2-5F911636B5B7}" type="sibTrans" cxnId="{3BBCAF8F-936E-4AA1-8E87-BDA3BF83D964}">
      <dgm:prSet/>
      <dgm:spPr/>
      <dgm:t>
        <a:bodyPr/>
        <a:lstStyle/>
        <a:p>
          <a:endParaRPr lang="de-DE"/>
        </a:p>
      </dgm:t>
    </dgm:pt>
    <dgm:pt modelId="{AA605F18-83E3-4D9E-9E17-9357B0F387EC}">
      <dgm:prSet/>
      <dgm:spPr/>
      <dgm:t>
        <a:bodyPr/>
        <a:lstStyle/>
        <a:p>
          <a:r>
            <a:rPr lang="en-GB"/>
            <a:t>Can they provide world-class support to our global operations?</a:t>
          </a:r>
          <a:endParaRPr lang="en-GB" dirty="0"/>
        </a:p>
      </dgm:t>
    </dgm:pt>
    <dgm:pt modelId="{7A1B7EB3-23C4-4B95-A332-A1080FB6AF04}" type="parTrans" cxnId="{F9570E49-D97C-4C3B-A28E-C10BD454CCA9}">
      <dgm:prSet/>
      <dgm:spPr/>
      <dgm:t>
        <a:bodyPr/>
        <a:lstStyle/>
        <a:p>
          <a:endParaRPr lang="de-DE"/>
        </a:p>
      </dgm:t>
    </dgm:pt>
    <dgm:pt modelId="{4105E1D8-94B1-4BD5-89DD-2E5B2603E058}" type="sibTrans" cxnId="{F9570E49-D97C-4C3B-A28E-C10BD454CCA9}">
      <dgm:prSet/>
      <dgm:spPr/>
      <dgm:t>
        <a:bodyPr/>
        <a:lstStyle/>
        <a:p>
          <a:endParaRPr lang="de-DE"/>
        </a:p>
      </dgm:t>
    </dgm:pt>
    <dgm:pt modelId="{69C0C0AA-E496-494E-BBB7-EDC0625E452A}">
      <dgm:prSet/>
      <dgm:spPr/>
      <dgm:t>
        <a:bodyPr/>
        <a:lstStyle/>
        <a:p>
          <a:r>
            <a:rPr lang="en-GB" dirty="0"/>
            <a:t>What is the total order performance?</a:t>
          </a:r>
        </a:p>
      </dgm:t>
    </dgm:pt>
    <dgm:pt modelId="{DD25362F-84A9-4190-A603-67B1795EB688}" type="parTrans" cxnId="{A8BA9CD8-B8BA-4155-8BF7-91859A6525AB}">
      <dgm:prSet/>
      <dgm:spPr/>
      <dgm:t>
        <a:bodyPr/>
        <a:lstStyle/>
        <a:p>
          <a:endParaRPr lang="de-DE"/>
        </a:p>
      </dgm:t>
    </dgm:pt>
    <dgm:pt modelId="{56F6AB68-327D-4C94-81EA-EB16596F9F35}" type="sibTrans" cxnId="{A8BA9CD8-B8BA-4155-8BF7-91859A6525AB}">
      <dgm:prSet/>
      <dgm:spPr/>
      <dgm:t>
        <a:bodyPr/>
        <a:lstStyle/>
        <a:p>
          <a:endParaRPr lang="de-DE"/>
        </a:p>
      </dgm:t>
    </dgm:pt>
    <dgm:pt modelId="{B7AFE347-3341-4F97-8CB1-93FB6CB4EBB9}">
      <dgm:prSet/>
      <dgm:spPr/>
      <dgm:t>
        <a:bodyPr/>
        <a:lstStyle/>
        <a:p>
          <a:r>
            <a:rPr lang="en-GB" dirty="0"/>
            <a:t>total cost; delivery; quality; innovation; responsiveness</a:t>
          </a:r>
        </a:p>
      </dgm:t>
    </dgm:pt>
    <dgm:pt modelId="{C990A0AD-4031-4F07-B90E-DE375C83A81C}" type="parTrans" cxnId="{A34C6ECA-1013-4813-B297-006C8290F6CC}">
      <dgm:prSet/>
      <dgm:spPr/>
      <dgm:t>
        <a:bodyPr/>
        <a:lstStyle/>
        <a:p>
          <a:endParaRPr lang="de-DE"/>
        </a:p>
      </dgm:t>
    </dgm:pt>
    <dgm:pt modelId="{E2AD4F59-8277-4A3D-84A6-72CC9FBA8E7C}" type="sibTrans" cxnId="{A34C6ECA-1013-4813-B297-006C8290F6CC}">
      <dgm:prSet/>
      <dgm:spPr/>
      <dgm:t>
        <a:bodyPr/>
        <a:lstStyle/>
        <a:p>
          <a:endParaRPr lang="de-DE"/>
        </a:p>
      </dgm:t>
    </dgm:pt>
    <dgm:pt modelId="{57DF94E9-AC34-4348-81FA-F0A4A9C3B6DF}">
      <dgm:prSet custT="1"/>
      <dgm:spPr/>
      <dgm:t>
        <a:bodyPr/>
        <a:lstStyle/>
        <a:p>
          <a:pPr>
            <a:buNone/>
          </a:pPr>
          <a:r>
            <a:rPr lang="en-GB" sz="2400" dirty="0"/>
            <a:t>4) Determine appropriate nature of buyer-supplier relationship</a:t>
          </a:r>
        </a:p>
      </dgm:t>
    </dgm:pt>
    <dgm:pt modelId="{BE41C9E5-96FA-4B43-A06C-CEE2B0B3408C}" type="parTrans" cxnId="{83B5AAD5-B335-4706-8C7E-F08CF3566CE0}">
      <dgm:prSet/>
      <dgm:spPr/>
      <dgm:t>
        <a:bodyPr/>
        <a:lstStyle/>
        <a:p>
          <a:endParaRPr lang="de-DE"/>
        </a:p>
      </dgm:t>
    </dgm:pt>
    <dgm:pt modelId="{0A5F3AF8-1A08-4F8B-8DDC-E659A386C570}" type="sibTrans" cxnId="{83B5AAD5-B335-4706-8C7E-F08CF3566CE0}">
      <dgm:prSet/>
      <dgm:spPr/>
      <dgm:t>
        <a:bodyPr/>
        <a:lstStyle/>
        <a:p>
          <a:endParaRPr lang="de-DE"/>
        </a:p>
      </dgm:t>
    </dgm:pt>
    <dgm:pt modelId="{6A432A02-E2A2-4196-9D9A-B69187C207D6}">
      <dgm:prSet/>
      <dgm:spPr/>
      <dgm:t>
        <a:bodyPr/>
        <a:lstStyle/>
        <a:p>
          <a:r>
            <a:rPr lang="en-GB" dirty="0"/>
            <a:t>Given our needs, the supplier’s location and capabilities, and the channel’s logistical challenges, what type of buyer-supplier relationship should we establish?</a:t>
          </a:r>
        </a:p>
      </dgm:t>
    </dgm:pt>
    <dgm:pt modelId="{B8B54C8D-BC58-41D5-9343-7462E3B805C3}" type="parTrans" cxnId="{DD86DAD6-4527-4FAC-BA7A-E1F9628EE222}">
      <dgm:prSet/>
      <dgm:spPr/>
      <dgm:t>
        <a:bodyPr/>
        <a:lstStyle/>
        <a:p>
          <a:endParaRPr lang="de-DE"/>
        </a:p>
      </dgm:t>
    </dgm:pt>
    <dgm:pt modelId="{FA980B37-F36B-4F13-907D-CEE621887A1B}" type="sibTrans" cxnId="{DD86DAD6-4527-4FAC-BA7A-E1F9628EE222}">
      <dgm:prSet/>
      <dgm:spPr/>
      <dgm:t>
        <a:bodyPr/>
        <a:lstStyle/>
        <a:p>
          <a:endParaRPr lang="de-DE"/>
        </a:p>
      </dgm:t>
    </dgm:pt>
    <dgm:pt modelId="{C6B0162C-DC20-4FD8-BC42-0DD197B2A50F}" type="pres">
      <dgm:prSet presAssocID="{7DAC6395-721D-47E9-AE84-A9B705F404DE}" presName="Name0" presStyleCnt="0">
        <dgm:presLayoutVars>
          <dgm:dir/>
          <dgm:animLvl val="lvl"/>
          <dgm:resizeHandles val="exact"/>
        </dgm:presLayoutVars>
      </dgm:prSet>
      <dgm:spPr/>
    </dgm:pt>
    <dgm:pt modelId="{EA9DBCCD-A1D9-4903-80DE-F822587EE8CE}" type="pres">
      <dgm:prSet presAssocID="{E6A0C0DD-F2CC-4543-B9D0-9BF23DF590AF}" presName="linNode" presStyleCnt="0"/>
      <dgm:spPr/>
    </dgm:pt>
    <dgm:pt modelId="{6B3D057C-F077-4995-A0E9-22FFED663D5D}" type="pres">
      <dgm:prSet presAssocID="{E6A0C0DD-F2CC-4543-B9D0-9BF23DF590AF}" presName="parentText" presStyleLbl="node1" presStyleIdx="0" presStyleCnt="2">
        <dgm:presLayoutVars>
          <dgm:chMax val="1"/>
          <dgm:bulletEnabled val="1"/>
        </dgm:presLayoutVars>
      </dgm:prSet>
      <dgm:spPr/>
    </dgm:pt>
    <dgm:pt modelId="{1155D3A1-6CCF-4651-BC4A-F5A62F1C87B1}" type="pres">
      <dgm:prSet presAssocID="{E6A0C0DD-F2CC-4543-B9D0-9BF23DF590AF}" presName="descendantText" presStyleLbl="alignAccFollowNode1" presStyleIdx="0" presStyleCnt="2">
        <dgm:presLayoutVars>
          <dgm:bulletEnabled val="1"/>
        </dgm:presLayoutVars>
      </dgm:prSet>
      <dgm:spPr/>
    </dgm:pt>
    <dgm:pt modelId="{4CB93DD1-E81E-4CDB-A297-99822C086F86}" type="pres">
      <dgm:prSet presAssocID="{EA713C65-5B2F-4841-B23B-D7655FB37263}" presName="sp" presStyleCnt="0"/>
      <dgm:spPr/>
    </dgm:pt>
    <dgm:pt modelId="{2B45FA12-EA8A-46CF-BD77-91C2541CCF0F}" type="pres">
      <dgm:prSet presAssocID="{57DF94E9-AC34-4348-81FA-F0A4A9C3B6DF}" presName="linNode" presStyleCnt="0"/>
      <dgm:spPr/>
    </dgm:pt>
    <dgm:pt modelId="{C8871352-3A8F-4DFC-8E2B-7FE6F76CFDE4}" type="pres">
      <dgm:prSet presAssocID="{57DF94E9-AC34-4348-81FA-F0A4A9C3B6DF}" presName="parentText" presStyleLbl="node1" presStyleIdx="1" presStyleCnt="2">
        <dgm:presLayoutVars>
          <dgm:chMax val="1"/>
          <dgm:bulletEnabled val="1"/>
        </dgm:presLayoutVars>
      </dgm:prSet>
      <dgm:spPr/>
    </dgm:pt>
    <dgm:pt modelId="{DAC0838C-B502-4974-BB5B-CFA3160E33A0}" type="pres">
      <dgm:prSet presAssocID="{57DF94E9-AC34-4348-81FA-F0A4A9C3B6DF}" presName="descendantText" presStyleLbl="alignAccFollowNode1" presStyleIdx="1" presStyleCnt="2">
        <dgm:presLayoutVars>
          <dgm:bulletEnabled val="1"/>
        </dgm:presLayoutVars>
      </dgm:prSet>
      <dgm:spPr/>
    </dgm:pt>
  </dgm:ptLst>
  <dgm:cxnLst>
    <dgm:cxn modelId="{C2B64F0A-9E29-47E7-9E72-3799E931815E}" type="presOf" srcId="{8B63856E-E335-4B60-BBC0-E3A1446C5298}" destId="{1155D3A1-6CCF-4651-BC4A-F5A62F1C87B1}" srcOrd="0" destOrd="1" presId="urn:microsoft.com/office/officeart/2005/8/layout/vList5"/>
    <dgm:cxn modelId="{3EB5CA10-6F93-4D79-950F-7D5F3297B41D}" type="presOf" srcId="{E6A0C0DD-F2CC-4543-B9D0-9BF23DF590AF}" destId="{6B3D057C-F077-4995-A0E9-22FFED663D5D}" srcOrd="0" destOrd="0" presId="urn:microsoft.com/office/officeart/2005/8/layout/vList5"/>
    <dgm:cxn modelId="{D913C014-6179-4081-8C16-6EDC3BF32733}" srcId="{E6A0C0DD-F2CC-4543-B9D0-9BF23DF590AF}" destId="{833A2598-7A9A-455F-ADEF-D4F1B9A4D8FA}" srcOrd="0" destOrd="0" parTransId="{F1C0AFC4-4059-4BD4-B006-AD8ED1817A76}" sibTransId="{64B56DEB-49F1-419B-BF15-03B6FAFD070C}"/>
    <dgm:cxn modelId="{32612F1D-FE48-4B9E-9BA1-C2C86D086346}" type="presOf" srcId="{7DAC6395-721D-47E9-AE84-A9B705F404DE}" destId="{C6B0162C-DC20-4FD8-BC42-0DD197B2A50F}" srcOrd="0" destOrd="0" presId="urn:microsoft.com/office/officeart/2005/8/layout/vList5"/>
    <dgm:cxn modelId="{F9570E49-D97C-4C3B-A28E-C10BD454CCA9}" srcId="{E6A0C0DD-F2CC-4543-B9D0-9BF23DF590AF}" destId="{AA605F18-83E3-4D9E-9E17-9357B0F387EC}" srcOrd="2" destOrd="0" parTransId="{7A1B7EB3-23C4-4B95-A332-A1080FB6AF04}" sibTransId="{4105E1D8-94B1-4BD5-89DD-2E5B2603E058}"/>
    <dgm:cxn modelId="{1B9EAA4A-EE3B-4B94-925A-DA9D37661ADA}" type="presOf" srcId="{6A432A02-E2A2-4196-9D9A-B69187C207D6}" destId="{DAC0838C-B502-4974-BB5B-CFA3160E33A0}" srcOrd="0" destOrd="0" presId="urn:microsoft.com/office/officeart/2005/8/layout/vList5"/>
    <dgm:cxn modelId="{401F0A4B-92C5-45D2-A5C6-B313F1D46E0F}" type="presOf" srcId="{833A2598-7A9A-455F-ADEF-D4F1B9A4D8FA}" destId="{1155D3A1-6CCF-4651-BC4A-F5A62F1C87B1}" srcOrd="0" destOrd="0" presId="urn:microsoft.com/office/officeart/2005/8/layout/vList5"/>
    <dgm:cxn modelId="{1C33AD4B-94E3-494D-B742-150431A5474C}" type="presOf" srcId="{B7AFE347-3341-4F97-8CB1-93FB6CB4EBB9}" destId="{1155D3A1-6CCF-4651-BC4A-F5A62F1C87B1}" srcOrd="0" destOrd="4" presId="urn:microsoft.com/office/officeart/2005/8/layout/vList5"/>
    <dgm:cxn modelId="{EC01CC82-5F14-41DE-8B01-B36DBD650F38}" type="presOf" srcId="{69C0C0AA-E496-494E-BBB7-EDC0625E452A}" destId="{1155D3A1-6CCF-4651-BC4A-F5A62F1C87B1}" srcOrd="0" destOrd="3" presId="urn:microsoft.com/office/officeart/2005/8/layout/vList5"/>
    <dgm:cxn modelId="{3BBCAF8F-936E-4AA1-8E87-BDA3BF83D964}" srcId="{E6A0C0DD-F2CC-4543-B9D0-9BF23DF590AF}" destId="{8B63856E-E335-4B60-BBC0-E3A1446C5298}" srcOrd="1" destOrd="0" parTransId="{969059ED-BA56-4A1D-8E65-9554D647B10E}" sibTransId="{86C28CE2-6670-4991-9CE2-5F911636B5B7}"/>
    <dgm:cxn modelId="{A34C6ECA-1013-4813-B297-006C8290F6CC}" srcId="{69C0C0AA-E496-494E-BBB7-EDC0625E452A}" destId="{B7AFE347-3341-4F97-8CB1-93FB6CB4EBB9}" srcOrd="0" destOrd="0" parTransId="{C990A0AD-4031-4F07-B90E-DE375C83A81C}" sibTransId="{E2AD4F59-8277-4A3D-84A6-72CC9FBA8E7C}"/>
    <dgm:cxn modelId="{83B5AAD5-B335-4706-8C7E-F08CF3566CE0}" srcId="{7DAC6395-721D-47E9-AE84-A9B705F404DE}" destId="{57DF94E9-AC34-4348-81FA-F0A4A9C3B6DF}" srcOrd="1" destOrd="0" parTransId="{BE41C9E5-96FA-4B43-A06C-CEE2B0B3408C}" sibTransId="{0A5F3AF8-1A08-4F8B-8DDC-E659A386C570}"/>
    <dgm:cxn modelId="{DD86DAD6-4527-4FAC-BA7A-E1F9628EE222}" srcId="{57DF94E9-AC34-4348-81FA-F0A4A9C3B6DF}" destId="{6A432A02-E2A2-4196-9D9A-B69187C207D6}" srcOrd="0" destOrd="0" parTransId="{B8B54C8D-BC58-41D5-9343-7462E3B805C3}" sibTransId="{FA980B37-F36B-4F13-907D-CEE621887A1B}"/>
    <dgm:cxn modelId="{A8BA9CD8-B8BA-4155-8BF7-91859A6525AB}" srcId="{E6A0C0DD-F2CC-4543-B9D0-9BF23DF590AF}" destId="{69C0C0AA-E496-494E-BBB7-EDC0625E452A}" srcOrd="3" destOrd="0" parTransId="{DD25362F-84A9-4190-A603-67B1795EB688}" sibTransId="{56F6AB68-327D-4C94-81EA-EB16596F9F35}"/>
    <dgm:cxn modelId="{72363DED-66D6-4940-B2D1-DE83FCEC7EB3}" type="presOf" srcId="{AA605F18-83E3-4D9E-9E17-9357B0F387EC}" destId="{1155D3A1-6CCF-4651-BC4A-F5A62F1C87B1}" srcOrd="0" destOrd="2" presId="urn:microsoft.com/office/officeart/2005/8/layout/vList5"/>
    <dgm:cxn modelId="{A9E196F2-80F9-479A-956B-4A8853A37B28}" srcId="{7DAC6395-721D-47E9-AE84-A9B705F404DE}" destId="{E6A0C0DD-F2CC-4543-B9D0-9BF23DF590AF}" srcOrd="0" destOrd="0" parTransId="{B0BBEE3D-BA94-427A-A094-937718B09F3F}" sibTransId="{EA713C65-5B2F-4841-B23B-D7655FB37263}"/>
    <dgm:cxn modelId="{1D6F0CFC-A507-43F9-9378-D6D377FD9FAA}" type="presOf" srcId="{57DF94E9-AC34-4348-81FA-F0A4A9C3B6DF}" destId="{C8871352-3A8F-4DFC-8E2B-7FE6F76CFDE4}" srcOrd="0" destOrd="0" presId="urn:microsoft.com/office/officeart/2005/8/layout/vList5"/>
    <dgm:cxn modelId="{3EF8E887-A074-4975-B492-46F218F2FB01}" type="presParOf" srcId="{C6B0162C-DC20-4FD8-BC42-0DD197B2A50F}" destId="{EA9DBCCD-A1D9-4903-80DE-F822587EE8CE}" srcOrd="0" destOrd="0" presId="urn:microsoft.com/office/officeart/2005/8/layout/vList5"/>
    <dgm:cxn modelId="{36EE44CE-92DC-4719-B589-811174A74AFD}" type="presParOf" srcId="{EA9DBCCD-A1D9-4903-80DE-F822587EE8CE}" destId="{6B3D057C-F077-4995-A0E9-22FFED663D5D}" srcOrd="0" destOrd="0" presId="urn:microsoft.com/office/officeart/2005/8/layout/vList5"/>
    <dgm:cxn modelId="{BBE089D0-021C-4CC3-9AFC-3D227C0102BE}" type="presParOf" srcId="{EA9DBCCD-A1D9-4903-80DE-F822587EE8CE}" destId="{1155D3A1-6CCF-4651-BC4A-F5A62F1C87B1}" srcOrd="1" destOrd="0" presId="urn:microsoft.com/office/officeart/2005/8/layout/vList5"/>
    <dgm:cxn modelId="{B739F668-D5D7-449B-AFF5-E79FBA77CAEB}" type="presParOf" srcId="{C6B0162C-DC20-4FD8-BC42-0DD197B2A50F}" destId="{4CB93DD1-E81E-4CDB-A297-99822C086F86}" srcOrd="1" destOrd="0" presId="urn:microsoft.com/office/officeart/2005/8/layout/vList5"/>
    <dgm:cxn modelId="{580003C9-8351-458A-952D-497D0A515F6F}" type="presParOf" srcId="{C6B0162C-DC20-4FD8-BC42-0DD197B2A50F}" destId="{2B45FA12-EA8A-46CF-BD77-91C2541CCF0F}" srcOrd="2" destOrd="0" presId="urn:microsoft.com/office/officeart/2005/8/layout/vList5"/>
    <dgm:cxn modelId="{A63BE863-A47F-4610-98F9-643215994DEB}" type="presParOf" srcId="{2B45FA12-EA8A-46CF-BD77-91C2541CCF0F}" destId="{C8871352-3A8F-4DFC-8E2B-7FE6F76CFDE4}" srcOrd="0" destOrd="0" presId="urn:microsoft.com/office/officeart/2005/8/layout/vList5"/>
    <dgm:cxn modelId="{989E1C93-1EED-456D-8A91-7AA098EFFBFE}" type="presParOf" srcId="{2B45FA12-EA8A-46CF-BD77-91C2541CCF0F}" destId="{DAC0838C-B502-4974-BB5B-CFA3160E33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AC6395-721D-47E9-AE84-A9B705F404DE}"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E6A0C0DD-F2CC-4543-B9D0-9BF23DF590AF}">
      <dgm:prSet phldrT="[Text]" custT="1"/>
      <dgm:spPr/>
      <dgm:t>
        <a:bodyPr/>
        <a:lstStyle/>
        <a:p>
          <a:pPr>
            <a:buNone/>
          </a:pPr>
          <a:r>
            <a:rPr lang="en-GB" sz="2400" dirty="0"/>
            <a:t>5) Request/evaluate </a:t>
          </a:r>
          <a:br>
            <a:rPr lang="en-GB" sz="2400" dirty="0"/>
          </a:br>
          <a:r>
            <a:rPr lang="en-GB" sz="2400" dirty="0"/>
            <a:t>     proposals from suppliers</a:t>
          </a:r>
          <a:endParaRPr lang="de-DE" sz="2400" dirty="0"/>
        </a:p>
      </dgm:t>
    </dgm:pt>
    <dgm:pt modelId="{B0BBEE3D-BA94-427A-A094-937718B09F3F}" type="parTrans" cxnId="{A9E196F2-80F9-479A-956B-4A8853A37B28}">
      <dgm:prSet/>
      <dgm:spPr/>
      <dgm:t>
        <a:bodyPr/>
        <a:lstStyle/>
        <a:p>
          <a:endParaRPr lang="de-DE"/>
        </a:p>
      </dgm:t>
    </dgm:pt>
    <dgm:pt modelId="{EA713C65-5B2F-4841-B23B-D7655FB37263}" type="sibTrans" cxnId="{A9E196F2-80F9-479A-956B-4A8853A37B28}">
      <dgm:prSet/>
      <dgm:spPr/>
      <dgm:t>
        <a:bodyPr/>
        <a:lstStyle/>
        <a:p>
          <a:endParaRPr lang="de-DE"/>
        </a:p>
      </dgm:t>
    </dgm:pt>
    <dgm:pt modelId="{833A2598-7A9A-455F-ADEF-D4F1B9A4D8FA}">
      <dgm:prSet phldrT="[Text]"/>
      <dgm:spPr/>
      <dgm:t>
        <a:bodyPr/>
        <a:lstStyle/>
        <a:p>
          <a:r>
            <a:rPr lang="en-GB"/>
            <a:t>Are the proposals truly comparable at the total-ownership level?</a:t>
          </a:r>
          <a:endParaRPr lang="de-DE" dirty="0"/>
        </a:p>
      </dgm:t>
    </dgm:pt>
    <dgm:pt modelId="{F1C0AFC4-4059-4BD4-B006-AD8ED1817A76}" type="parTrans" cxnId="{D913C014-6179-4081-8C16-6EDC3BF32733}">
      <dgm:prSet/>
      <dgm:spPr/>
      <dgm:t>
        <a:bodyPr/>
        <a:lstStyle/>
        <a:p>
          <a:endParaRPr lang="de-DE"/>
        </a:p>
      </dgm:t>
    </dgm:pt>
    <dgm:pt modelId="{64B56DEB-49F1-419B-BF15-03B6FAFD070C}" type="sibTrans" cxnId="{D913C014-6179-4081-8C16-6EDC3BF32733}">
      <dgm:prSet/>
      <dgm:spPr/>
      <dgm:t>
        <a:bodyPr/>
        <a:lstStyle/>
        <a:p>
          <a:endParaRPr lang="de-DE"/>
        </a:p>
      </dgm:t>
    </dgm:pt>
    <dgm:pt modelId="{B7AFE347-3341-4F97-8CB1-93FB6CB4EBB9}">
      <dgm:prSet/>
      <dgm:spPr/>
      <dgm:t>
        <a:bodyPr/>
        <a:lstStyle/>
        <a:p>
          <a:endParaRPr lang="en-GB" dirty="0"/>
        </a:p>
      </dgm:t>
    </dgm:pt>
    <dgm:pt modelId="{C990A0AD-4031-4F07-B90E-DE375C83A81C}" type="parTrans" cxnId="{A34C6ECA-1013-4813-B297-006C8290F6CC}">
      <dgm:prSet/>
      <dgm:spPr/>
      <dgm:t>
        <a:bodyPr/>
        <a:lstStyle/>
        <a:p>
          <a:endParaRPr lang="de-DE"/>
        </a:p>
      </dgm:t>
    </dgm:pt>
    <dgm:pt modelId="{E2AD4F59-8277-4A3D-84A6-72CC9FBA8E7C}" type="sibTrans" cxnId="{A34C6ECA-1013-4813-B297-006C8290F6CC}">
      <dgm:prSet/>
      <dgm:spPr/>
      <dgm:t>
        <a:bodyPr/>
        <a:lstStyle/>
        <a:p>
          <a:endParaRPr lang="de-DE"/>
        </a:p>
      </dgm:t>
    </dgm:pt>
    <dgm:pt modelId="{57DF94E9-AC34-4348-81FA-F0A4A9C3B6DF}">
      <dgm:prSet custT="1"/>
      <dgm:spPr/>
      <dgm:t>
        <a:bodyPr/>
        <a:lstStyle/>
        <a:p>
          <a:pPr>
            <a:buNone/>
          </a:pPr>
          <a:r>
            <a:rPr lang="en-US" sz="2400" dirty="0"/>
            <a:t>6) Select “best” supplier, establish contract terms and conditions, and build desired relationship</a:t>
          </a:r>
          <a:endParaRPr lang="en-GB" sz="2400" dirty="0"/>
        </a:p>
      </dgm:t>
    </dgm:pt>
    <dgm:pt modelId="{BE41C9E5-96FA-4B43-A06C-CEE2B0B3408C}" type="parTrans" cxnId="{83B5AAD5-B335-4706-8C7E-F08CF3566CE0}">
      <dgm:prSet/>
      <dgm:spPr/>
      <dgm:t>
        <a:bodyPr/>
        <a:lstStyle/>
        <a:p>
          <a:endParaRPr lang="de-DE"/>
        </a:p>
      </dgm:t>
    </dgm:pt>
    <dgm:pt modelId="{0A5F3AF8-1A08-4F8B-8DDC-E659A386C570}" type="sibTrans" cxnId="{83B5AAD5-B335-4706-8C7E-F08CF3566CE0}">
      <dgm:prSet/>
      <dgm:spPr/>
      <dgm:t>
        <a:bodyPr/>
        <a:lstStyle/>
        <a:p>
          <a:endParaRPr lang="de-DE"/>
        </a:p>
      </dgm:t>
    </dgm:pt>
    <dgm:pt modelId="{6A432A02-E2A2-4196-9D9A-B69187C207D6}">
      <dgm:prSet/>
      <dgm:spPr/>
      <dgm:t>
        <a:bodyPr/>
        <a:lstStyle/>
        <a:p>
          <a:r>
            <a:rPr lang="en-US" dirty="0"/>
            <a:t>Is future negotiation needed?</a:t>
          </a:r>
          <a:endParaRPr lang="en-GB" dirty="0"/>
        </a:p>
      </dgm:t>
    </dgm:pt>
    <dgm:pt modelId="{B8B54C8D-BC58-41D5-9343-7462E3B805C3}" type="parTrans" cxnId="{DD86DAD6-4527-4FAC-BA7A-E1F9628EE222}">
      <dgm:prSet/>
      <dgm:spPr/>
      <dgm:t>
        <a:bodyPr/>
        <a:lstStyle/>
        <a:p>
          <a:endParaRPr lang="de-DE"/>
        </a:p>
      </dgm:t>
    </dgm:pt>
    <dgm:pt modelId="{FA980B37-F36B-4F13-907D-CEE621887A1B}" type="sibTrans" cxnId="{DD86DAD6-4527-4FAC-BA7A-E1F9628EE222}">
      <dgm:prSet/>
      <dgm:spPr/>
      <dgm:t>
        <a:bodyPr/>
        <a:lstStyle/>
        <a:p>
          <a:endParaRPr lang="de-DE"/>
        </a:p>
      </dgm:t>
    </dgm:pt>
    <dgm:pt modelId="{F0AEFB21-53E6-4CEA-88F6-E1810D42D717}">
      <dgm:prSet/>
      <dgm:spPr/>
      <dgm:t>
        <a:bodyPr/>
        <a:lstStyle/>
        <a:p>
          <a:r>
            <a:rPr lang="en-GB" dirty="0"/>
            <a:t>Who is the best supplier in the short term? Long term?</a:t>
          </a:r>
        </a:p>
      </dgm:t>
    </dgm:pt>
    <dgm:pt modelId="{AB079ECD-5623-4ACF-9A38-54EF07EA89E0}" type="parTrans" cxnId="{F1D5A92E-C8EC-45EF-81B0-412D81E257C9}">
      <dgm:prSet/>
      <dgm:spPr/>
      <dgm:t>
        <a:bodyPr/>
        <a:lstStyle/>
        <a:p>
          <a:endParaRPr lang="de-DE"/>
        </a:p>
      </dgm:t>
    </dgm:pt>
    <dgm:pt modelId="{C27E688B-E24C-41A2-BFC3-516A2B9312D5}" type="sibTrans" cxnId="{F1D5A92E-C8EC-45EF-81B0-412D81E257C9}">
      <dgm:prSet/>
      <dgm:spPr/>
      <dgm:t>
        <a:bodyPr/>
        <a:lstStyle/>
        <a:p>
          <a:endParaRPr lang="de-DE"/>
        </a:p>
      </dgm:t>
    </dgm:pt>
    <dgm:pt modelId="{B2DAC4CE-661D-4E6B-9504-34FDEC2D394B}">
      <dgm:prSet/>
      <dgm:spPr/>
      <dgm:t>
        <a:bodyPr/>
        <a:lstStyle/>
        <a:p>
          <a:r>
            <a:rPr lang="en-US"/>
            <a:t>Are roles and responsibilities clearly understood?</a:t>
          </a:r>
          <a:endParaRPr lang="en-US" dirty="0"/>
        </a:p>
      </dgm:t>
    </dgm:pt>
    <dgm:pt modelId="{749BFEC7-796A-42D1-8D26-32E20D969E8C}" type="parTrans" cxnId="{6F3A9C41-7365-4EB8-B2FB-1CE6AC41C11E}">
      <dgm:prSet/>
      <dgm:spPr/>
      <dgm:t>
        <a:bodyPr/>
        <a:lstStyle/>
        <a:p>
          <a:endParaRPr lang="de-DE"/>
        </a:p>
      </dgm:t>
    </dgm:pt>
    <dgm:pt modelId="{525AE35C-6838-4DF4-BA17-45569E1A86A0}" type="sibTrans" cxnId="{6F3A9C41-7365-4EB8-B2FB-1CE6AC41C11E}">
      <dgm:prSet/>
      <dgm:spPr/>
      <dgm:t>
        <a:bodyPr/>
        <a:lstStyle/>
        <a:p>
          <a:endParaRPr lang="de-DE"/>
        </a:p>
      </dgm:t>
    </dgm:pt>
    <dgm:pt modelId="{E63DA4F9-E218-43B5-85CD-77C4DD65845A}">
      <dgm:prSet/>
      <dgm:spPr/>
      <dgm:t>
        <a:bodyPr/>
        <a:lstStyle/>
        <a:p>
          <a:r>
            <a:rPr lang="en-US" dirty="0"/>
            <a:t>Are performance expectations clearly stated and understood?</a:t>
          </a:r>
        </a:p>
      </dgm:t>
    </dgm:pt>
    <dgm:pt modelId="{CB0E2AFC-4251-4239-8E53-54D9627CED64}" type="parTrans" cxnId="{5BEE138F-9B67-4EC7-ABAC-6B44D1F0423A}">
      <dgm:prSet/>
      <dgm:spPr/>
      <dgm:t>
        <a:bodyPr/>
        <a:lstStyle/>
        <a:p>
          <a:endParaRPr lang="de-DE"/>
        </a:p>
      </dgm:t>
    </dgm:pt>
    <dgm:pt modelId="{4B539E56-B168-43D1-910F-AA3B429BCE42}" type="sibTrans" cxnId="{5BEE138F-9B67-4EC7-ABAC-6B44D1F0423A}">
      <dgm:prSet/>
      <dgm:spPr/>
      <dgm:t>
        <a:bodyPr/>
        <a:lstStyle/>
        <a:p>
          <a:endParaRPr lang="de-DE"/>
        </a:p>
      </dgm:t>
    </dgm:pt>
    <dgm:pt modelId="{4A0EB5D1-79B7-44DC-BBE2-A1D0C85C284C}">
      <dgm:prSet/>
      <dgm:spPr/>
      <dgm:t>
        <a:bodyPr/>
        <a:lstStyle/>
        <a:p>
          <a:r>
            <a:rPr lang="en-US" dirty="0"/>
            <a:t>How are resources, risks, and rewards going to be shared?</a:t>
          </a:r>
        </a:p>
      </dgm:t>
    </dgm:pt>
    <dgm:pt modelId="{22A6A340-A141-45F3-8F92-DB0F258B0A75}" type="parTrans" cxnId="{E50ACC5D-7F0F-48B2-A2ED-804C4CAEC378}">
      <dgm:prSet/>
      <dgm:spPr/>
      <dgm:t>
        <a:bodyPr/>
        <a:lstStyle/>
        <a:p>
          <a:endParaRPr lang="de-DE"/>
        </a:p>
      </dgm:t>
    </dgm:pt>
    <dgm:pt modelId="{47ACDE0F-EC96-477E-84D7-E0B8C46FBDFC}" type="sibTrans" cxnId="{E50ACC5D-7F0F-48B2-A2ED-804C4CAEC378}">
      <dgm:prSet/>
      <dgm:spPr/>
      <dgm:t>
        <a:bodyPr/>
        <a:lstStyle/>
        <a:p>
          <a:endParaRPr lang="de-DE"/>
        </a:p>
      </dgm:t>
    </dgm:pt>
    <dgm:pt modelId="{C6B0162C-DC20-4FD8-BC42-0DD197B2A50F}" type="pres">
      <dgm:prSet presAssocID="{7DAC6395-721D-47E9-AE84-A9B705F404DE}" presName="Name0" presStyleCnt="0">
        <dgm:presLayoutVars>
          <dgm:dir/>
          <dgm:animLvl val="lvl"/>
          <dgm:resizeHandles val="exact"/>
        </dgm:presLayoutVars>
      </dgm:prSet>
      <dgm:spPr/>
    </dgm:pt>
    <dgm:pt modelId="{EA9DBCCD-A1D9-4903-80DE-F822587EE8CE}" type="pres">
      <dgm:prSet presAssocID="{E6A0C0DD-F2CC-4543-B9D0-9BF23DF590AF}" presName="linNode" presStyleCnt="0"/>
      <dgm:spPr/>
    </dgm:pt>
    <dgm:pt modelId="{6B3D057C-F077-4995-A0E9-22FFED663D5D}" type="pres">
      <dgm:prSet presAssocID="{E6A0C0DD-F2CC-4543-B9D0-9BF23DF590AF}" presName="parentText" presStyleLbl="node1" presStyleIdx="0" presStyleCnt="2">
        <dgm:presLayoutVars>
          <dgm:chMax val="1"/>
          <dgm:bulletEnabled val="1"/>
        </dgm:presLayoutVars>
      </dgm:prSet>
      <dgm:spPr/>
    </dgm:pt>
    <dgm:pt modelId="{1155D3A1-6CCF-4651-BC4A-F5A62F1C87B1}" type="pres">
      <dgm:prSet presAssocID="{E6A0C0DD-F2CC-4543-B9D0-9BF23DF590AF}" presName="descendantText" presStyleLbl="alignAccFollowNode1" presStyleIdx="0" presStyleCnt="2">
        <dgm:presLayoutVars>
          <dgm:bulletEnabled val="1"/>
        </dgm:presLayoutVars>
      </dgm:prSet>
      <dgm:spPr/>
    </dgm:pt>
    <dgm:pt modelId="{4CB93DD1-E81E-4CDB-A297-99822C086F86}" type="pres">
      <dgm:prSet presAssocID="{EA713C65-5B2F-4841-B23B-D7655FB37263}" presName="sp" presStyleCnt="0"/>
      <dgm:spPr/>
    </dgm:pt>
    <dgm:pt modelId="{2B45FA12-EA8A-46CF-BD77-91C2541CCF0F}" type="pres">
      <dgm:prSet presAssocID="{57DF94E9-AC34-4348-81FA-F0A4A9C3B6DF}" presName="linNode" presStyleCnt="0"/>
      <dgm:spPr/>
    </dgm:pt>
    <dgm:pt modelId="{C8871352-3A8F-4DFC-8E2B-7FE6F76CFDE4}" type="pres">
      <dgm:prSet presAssocID="{57DF94E9-AC34-4348-81FA-F0A4A9C3B6DF}" presName="parentText" presStyleLbl="node1" presStyleIdx="1" presStyleCnt="2">
        <dgm:presLayoutVars>
          <dgm:chMax val="1"/>
          <dgm:bulletEnabled val="1"/>
        </dgm:presLayoutVars>
      </dgm:prSet>
      <dgm:spPr/>
    </dgm:pt>
    <dgm:pt modelId="{DAC0838C-B502-4974-BB5B-CFA3160E33A0}" type="pres">
      <dgm:prSet presAssocID="{57DF94E9-AC34-4348-81FA-F0A4A9C3B6DF}" presName="descendantText" presStyleLbl="alignAccFollowNode1" presStyleIdx="1" presStyleCnt="2">
        <dgm:presLayoutVars>
          <dgm:bulletEnabled val="1"/>
        </dgm:presLayoutVars>
      </dgm:prSet>
      <dgm:spPr/>
    </dgm:pt>
  </dgm:ptLst>
  <dgm:cxnLst>
    <dgm:cxn modelId="{3EB5CA10-6F93-4D79-950F-7D5F3297B41D}" type="presOf" srcId="{E6A0C0DD-F2CC-4543-B9D0-9BF23DF590AF}" destId="{6B3D057C-F077-4995-A0E9-22FFED663D5D}" srcOrd="0" destOrd="0" presId="urn:microsoft.com/office/officeart/2005/8/layout/vList5"/>
    <dgm:cxn modelId="{D913C014-6179-4081-8C16-6EDC3BF32733}" srcId="{E6A0C0DD-F2CC-4543-B9D0-9BF23DF590AF}" destId="{833A2598-7A9A-455F-ADEF-D4F1B9A4D8FA}" srcOrd="0" destOrd="0" parTransId="{F1C0AFC4-4059-4BD4-B006-AD8ED1817A76}" sibTransId="{64B56DEB-49F1-419B-BF15-03B6FAFD070C}"/>
    <dgm:cxn modelId="{32612F1D-FE48-4B9E-9BA1-C2C86D086346}" type="presOf" srcId="{7DAC6395-721D-47E9-AE84-A9B705F404DE}" destId="{C6B0162C-DC20-4FD8-BC42-0DD197B2A50F}" srcOrd="0" destOrd="0" presId="urn:microsoft.com/office/officeart/2005/8/layout/vList5"/>
    <dgm:cxn modelId="{9C8DB728-97A4-4046-8643-772AD40232A0}" type="presOf" srcId="{F0AEFB21-53E6-4CEA-88F6-E1810D42D717}" destId="{1155D3A1-6CCF-4651-BC4A-F5A62F1C87B1}" srcOrd="0" destOrd="1" presId="urn:microsoft.com/office/officeart/2005/8/layout/vList5"/>
    <dgm:cxn modelId="{F1D5A92E-C8EC-45EF-81B0-412D81E257C9}" srcId="{E6A0C0DD-F2CC-4543-B9D0-9BF23DF590AF}" destId="{F0AEFB21-53E6-4CEA-88F6-E1810D42D717}" srcOrd="1" destOrd="0" parTransId="{AB079ECD-5623-4ACF-9A38-54EF07EA89E0}" sibTransId="{C27E688B-E24C-41A2-BFC3-516A2B9312D5}"/>
    <dgm:cxn modelId="{E50ACC5D-7F0F-48B2-A2ED-804C4CAEC378}" srcId="{57DF94E9-AC34-4348-81FA-F0A4A9C3B6DF}" destId="{4A0EB5D1-79B7-44DC-BBE2-A1D0C85C284C}" srcOrd="3" destOrd="0" parTransId="{22A6A340-A141-45F3-8F92-DB0F258B0A75}" sibTransId="{47ACDE0F-EC96-477E-84D7-E0B8C46FBDFC}"/>
    <dgm:cxn modelId="{6F3A9C41-7365-4EB8-B2FB-1CE6AC41C11E}" srcId="{57DF94E9-AC34-4348-81FA-F0A4A9C3B6DF}" destId="{B2DAC4CE-661D-4E6B-9504-34FDEC2D394B}" srcOrd="1" destOrd="0" parTransId="{749BFEC7-796A-42D1-8D26-32E20D969E8C}" sibTransId="{525AE35C-6838-4DF4-BA17-45569E1A86A0}"/>
    <dgm:cxn modelId="{BF4AA546-C3C0-4469-BE54-90FEFA466972}" type="presOf" srcId="{B2DAC4CE-661D-4E6B-9504-34FDEC2D394B}" destId="{DAC0838C-B502-4974-BB5B-CFA3160E33A0}" srcOrd="0" destOrd="1" presId="urn:microsoft.com/office/officeart/2005/8/layout/vList5"/>
    <dgm:cxn modelId="{1B9EAA4A-EE3B-4B94-925A-DA9D37661ADA}" type="presOf" srcId="{6A432A02-E2A2-4196-9D9A-B69187C207D6}" destId="{DAC0838C-B502-4974-BB5B-CFA3160E33A0}" srcOrd="0" destOrd="0" presId="urn:microsoft.com/office/officeart/2005/8/layout/vList5"/>
    <dgm:cxn modelId="{401F0A4B-92C5-45D2-A5C6-B313F1D46E0F}" type="presOf" srcId="{833A2598-7A9A-455F-ADEF-D4F1B9A4D8FA}" destId="{1155D3A1-6CCF-4651-BC4A-F5A62F1C87B1}" srcOrd="0" destOrd="0" presId="urn:microsoft.com/office/officeart/2005/8/layout/vList5"/>
    <dgm:cxn modelId="{1C33AD4B-94E3-494D-B742-150431A5474C}" type="presOf" srcId="{B7AFE347-3341-4F97-8CB1-93FB6CB4EBB9}" destId="{1155D3A1-6CCF-4651-BC4A-F5A62F1C87B1}" srcOrd="0" destOrd="2" presId="urn:microsoft.com/office/officeart/2005/8/layout/vList5"/>
    <dgm:cxn modelId="{73486954-2614-4D37-B409-F126420D6760}" type="presOf" srcId="{E63DA4F9-E218-43B5-85CD-77C4DD65845A}" destId="{DAC0838C-B502-4974-BB5B-CFA3160E33A0}" srcOrd="0" destOrd="2" presId="urn:microsoft.com/office/officeart/2005/8/layout/vList5"/>
    <dgm:cxn modelId="{5BEE138F-9B67-4EC7-ABAC-6B44D1F0423A}" srcId="{57DF94E9-AC34-4348-81FA-F0A4A9C3B6DF}" destId="{E63DA4F9-E218-43B5-85CD-77C4DD65845A}" srcOrd="2" destOrd="0" parTransId="{CB0E2AFC-4251-4239-8E53-54D9627CED64}" sibTransId="{4B539E56-B168-43D1-910F-AA3B429BCE42}"/>
    <dgm:cxn modelId="{19A0DA9C-3E48-4EF3-AB24-2AF7C11A4926}" type="presOf" srcId="{4A0EB5D1-79B7-44DC-BBE2-A1D0C85C284C}" destId="{DAC0838C-B502-4974-BB5B-CFA3160E33A0}" srcOrd="0" destOrd="3" presId="urn:microsoft.com/office/officeart/2005/8/layout/vList5"/>
    <dgm:cxn modelId="{A34C6ECA-1013-4813-B297-006C8290F6CC}" srcId="{E6A0C0DD-F2CC-4543-B9D0-9BF23DF590AF}" destId="{B7AFE347-3341-4F97-8CB1-93FB6CB4EBB9}" srcOrd="2" destOrd="0" parTransId="{C990A0AD-4031-4F07-B90E-DE375C83A81C}" sibTransId="{E2AD4F59-8277-4A3D-84A6-72CC9FBA8E7C}"/>
    <dgm:cxn modelId="{83B5AAD5-B335-4706-8C7E-F08CF3566CE0}" srcId="{7DAC6395-721D-47E9-AE84-A9B705F404DE}" destId="{57DF94E9-AC34-4348-81FA-F0A4A9C3B6DF}" srcOrd="1" destOrd="0" parTransId="{BE41C9E5-96FA-4B43-A06C-CEE2B0B3408C}" sibTransId="{0A5F3AF8-1A08-4F8B-8DDC-E659A386C570}"/>
    <dgm:cxn modelId="{DD86DAD6-4527-4FAC-BA7A-E1F9628EE222}" srcId="{57DF94E9-AC34-4348-81FA-F0A4A9C3B6DF}" destId="{6A432A02-E2A2-4196-9D9A-B69187C207D6}" srcOrd="0" destOrd="0" parTransId="{B8B54C8D-BC58-41D5-9343-7462E3B805C3}" sibTransId="{FA980B37-F36B-4F13-907D-CEE621887A1B}"/>
    <dgm:cxn modelId="{A9E196F2-80F9-479A-956B-4A8853A37B28}" srcId="{7DAC6395-721D-47E9-AE84-A9B705F404DE}" destId="{E6A0C0DD-F2CC-4543-B9D0-9BF23DF590AF}" srcOrd="0" destOrd="0" parTransId="{B0BBEE3D-BA94-427A-A094-937718B09F3F}" sibTransId="{EA713C65-5B2F-4841-B23B-D7655FB37263}"/>
    <dgm:cxn modelId="{1D6F0CFC-A507-43F9-9378-D6D377FD9FAA}" type="presOf" srcId="{57DF94E9-AC34-4348-81FA-F0A4A9C3B6DF}" destId="{C8871352-3A8F-4DFC-8E2B-7FE6F76CFDE4}" srcOrd="0" destOrd="0" presId="urn:microsoft.com/office/officeart/2005/8/layout/vList5"/>
    <dgm:cxn modelId="{3EF8E887-A074-4975-B492-46F218F2FB01}" type="presParOf" srcId="{C6B0162C-DC20-4FD8-BC42-0DD197B2A50F}" destId="{EA9DBCCD-A1D9-4903-80DE-F822587EE8CE}" srcOrd="0" destOrd="0" presId="urn:microsoft.com/office/officeart/2005/8/layout/vList5"/>
    <dgm:cxn modelId="{36EE44CE-92DC-4719-B589-811174A74AFD}" type="presParOf" srcId="{EA9DBCCD-A1D9-4903-80DE-F822587EE8CE}" destId="{6B3D057C-F077-4995-A0E9-22FFED663D5D}" srcOrd="0" destOrd="0" presId="urn:microsoft.com/office/officeart/2005/8/layout/vList5"/>
    <dgm:cxn modelId="{BBE089D0-021C-4CC3-9AFC-3D227C0102BE}" type="presParOf" srcId="{EA9DBCCD-A1D9-4903-80DE-F822587EE8CE}" destId="{1155D3A1-6CCF-4651-BC4A-F5A62F1C87B1}" srcOrd="1" destOrd="0" presId="urn:microsoft.com/office/officeart/2005/8/layout/vList5"/>
    <dgm:cxn modelId="{B739F668-D5D7-449B-AFF5-E79FBA77CAEB}" type="presParOf" srcId="{C6B0162C-DC20-4FD8-BC42-0DD197B2A50F}" destId="{4CB93DD1-E81E-4CDB-A297-99822C086F86}" srcOrd="1" destOrd="0" presId="urn:microsoft.com/office/officeart/2005/8/layout/vList5"/>
    <dgm:cxn modelId="{580003C9-8351-458A-952D-497D0A515F6F}" type="presParOf" srcId="{C6B0162C-DC20-4FD8-BC42-0DD197B2A50F}" destId="{2B45FA12-EA8A-46CF-BD77-91C2541CCF0F}" srcOrd="2" destOrd="0" presId="urn:microsoft.com/office/officeart/2005/8/layout/vList5"/>
    <dgm:cxn modelId="{A63BE863-A47F-4610-98F9-643215994DEB}" type="presParOf" srcId="{2B45FA12-EA8A-46CF-BD77-91C2541CCF0F}" destId="{C8871352-3A8F-4DFC-8E2B-7FE6F76CFDE4}" srcOrd="0" destOrd="0" presId="urn:microsoft.com/office/officeart/2005/8/layout/vList5"/>
    <dgm:cxn modelId="{989E1C93-1EED-456D-8A91-7AA098EFFBFE}" type="presParOf" srcId="{2B45FA12-EA8A-46CF-BD77-91C2541CCF0F}" destId="{DAC0838C-B502-4974-BB5B-CFA3160E33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AC6395-721D-47E9-AE84-A9B705F404DE}"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de-DE"/>
        </a:p>
      </dgm:t>
    </dgm:pt>
    <dgm:pt modelId="{E6A0C0DD-F2CC-4543-B9D0-9BF23DF590AF}">
      <dgm:prSet phldrT="[Text]" custT="1"/>
      <dgm:spPr/>
      <dgm:t>
        <a:bodyPr/>
        <a:lstStyle/>
        <a:p>
          <a:pPr>
            <a:buNone/>
          </a:pPr>
          <a:r>
            <a:rPr lang="en-GB" sz="2400" dirty="0"/>
            <a:t>7) Continual re-evaluation of implementation status, requirements, and capabilities</a:t>
          </a:r>
          <a:endParaRPr lang="de-DE" sz="2400" dirty="0"/>
        </a:p>
      </dgm:t>
    </dgm:pt>
    <dgm:pt modelId="{B0BBEE3D-BA94-427A-A094-937718B09F3F}" type="parTrans" cxnId="{A9E196F2-80F9-479A-956B-4A8853A37B28}">
      <dgm:prSet/>
      <dgm:spPr/>
      <dgm:t>
        <a:bodyPr/>
        <a:lstStyle/>
        <a:p>
          <a:endParaRPr lang="de-DE"/>
        </a:p>
      </dgm:t>
    </dgm:pt>
    <dgm:pt modelId="{EA713C65-5B2F-4841-B23B-D7655FB37263}" type="sibTrans" cxnId="{A9E196F2-80F9-479A-956B-4A8853A37B28}">
      <dgm:prSet/>
      <dgm:spPr/>
      <dgm:t>
        <a:bodyPr/>
        <a:lstStyle/>
        <a:p>
          <a:endParaRPr lang="de-DE"/>
        </a:p>
      </dgm:t>
    </dgm:pt>
    <dgm:pt modelId="{833A2598-7A9A-455F-ADEF-D4F1B9A4D8FA}">
      <dgm:prSet phldrT="[Text]" custT="1"/>
      <dgm:spPr/>
      <dgm:t>
        <a:bodyPr/>
        <a:lstStyle/>
        <a:p>
          <a:r>
            <a:rPr lang="en-GB" sz="1800" dirty="0"/>
            <a:t>Is the buyer-supplier relationship fully established? Effective?</a:t>
          </a:r>
          <a:endParaRPr lang="de-DE" sz="1800" dirty="0"/>
        </a:p>
      </dgm:t>
    </dgm:pt>
    <dgm:pt modelId="{F1C0AFC4-4059-4BD4-B006-AD8ED1817A76}" type="parTrans" cxnId="{D913C014-6179-4081-8C16-6EDC3BF32733}">
      <dgm:prSet/>
      <dgm:spPr/>
      <dgm:t>
        <a:bodyPr/>
        <a:lstStyle/>
        <a:p>
          <a:endParaRPr lang="de-DE"/>
        </a:p>
      </dgm:t>
    </dgm:pt>
    <dgm:pt modelId="{64B56DEB-49F1-419B-BF15-03B6FAFD070C}" type="sibTrans" cxnId="{D913C014-6179-4081-8C16-6EDC3BF32733}">
      <dgm:prSet/>
      <dgm:spPr/>
      <dgm:t>
        <a:bodyPr/>
        <a:lstStyle/>
        <a:p>
          <a:endParaRPr lang="de-DE"/>
        </a:p>
      </dgm:t>
    </dgm:pt>
    <dgm:pt modelId="{2D589398-4A3D-4D4B-88C9-FAE0BDF73A4B}">
      <dgm:prSet custT="1"/>
      <dgm:spPr/>
      <dgm:t>
        <a:bodyPr/>
        <a:lstStyle/>
        <a:p>
          <a:r>
            <a:rPr lang="en-GB" sz="1800" dirty="0"/>
            <a:t>Is the selected supplier performing at world-class standards?</a:t>
          </a:r>
        </a:p>
      </dgm:t>
    </dgm:pt>
    <dgm:pt modelId="{64A1961B-AC61-41ED-B6F9-D9080957E249}" type="parTrans" cxnId="{0BED6255-9EAA-4CD7-91CC-16DEAF79F658}">
      <dgm:prSet/>
      <dgm:spPr/>
      <dgm:t>
        <a:bodyPr/>
        <a:lstStyle/>
        <a:p>
          <a:endParaRPr lang="de-DE"/>
        </a:p>
      </dgm:t>
    </dgm:pt>
    <dgm:pt modelId="{EFA2A31D-B982-4B70-99DF-25A86CF40FD9}" type="sibTrans" cxnId="{0BED6255-9EAA-4CD7-91CC-16DEAF79F658}">
      <dgm:prSet/>
      <dgm:spPr/>
      <dgm:t>
        <a:bodyPr/>
        <a:lstStyle/>
        <a:p>
          <a:endParaRPr lang="de-DE"/>
        </a:p>
      </dgm:t>
    </dgm:pt>
    <dgm:pt modelId="{15EFE17D-F8C7-4058-BF58-ED4D97611AB8}">
      <dgm:prSet custT="1"/>
      <dgm:spPr/>
      <dgm:t>
        <a:bodyPr/>
        <a:lstStyle/>
        <a:p>
          <a:r>
            <a:rPr lang="en-GB" sz="1800" dirty="0"/>
            <a:t>Based on changes in our own operations, our competitive requirements, and our customers’ needs, does this relationship still make sense?</a:t>
          </a:r>
        </a:p>
      </dgm:t>
    </dgm:pt>
    <dgm:pt modelId="{3F8410AC-A833-4B98-8D11-5635C6158C89}" type="parTrans" cxnId="{CFA48B42-3D46-40A8-886E-CC8649A07EE3}">
      <dgm:prSet/>
      <dgm:spPr/>
      <dgm:t>
        <a:bodyPr/>
        <a:lstStyle/>
        <a:p>
          <a:endParaRPr lang="de-DE"/>
        </a:p>
      </dgm:t>
    </dgm:pt>
    <dgm:pt modelId="{B8CF1305-D7B1-409E-B0D0-3E9F5163EB0D}" type="sibTrans" cxnId="{CFA48B42-3D46-40A8-886E-CC8649A07EE3}">
      <dgm:prSet/>
      <dgm:spPr/>
      <dgm:t>
        <a:bodyPr/>
        <a:lstStyle/>
        <a:p>
          <a:endParaRPr lang="de-DE"/>
        </a:p>
      </dgm:t>
    </dgm:pt>
    <dgm:pt modelId="{C6B0162C-DC20-4FD8-BC42-0DD197B2A50F}" type="pres">
      <dgm:prSet presAssocID="{7DAC6395-721D-47E9-AE84-A9B705F404DE}" presName="Name0" presStyleCnt="0">
        <dgm:presLayoutVars>
          <dgm:dir/>
          <dgm:animLvl val="lvl"/>
          <dgm:resizeHandles val="exact"/>
        </dgm:presLayoutVars>
      </dgm:prSet>
      <dgm:spPr/>
    </dgm:pt>
    <dgm:pt modelId="{EA9DBCCD-A1D9-4903-80DE-F822587EE8CE}" type="pres">
      <dgm:prSet presAssocID="{E6A0C0DD-F2CC-4543-B9D0-9BF23DF590AF}" presName="linNode" presStyleCnt="0"/>
      <dgm:spPr/>
    </dgm:pt>
    <dgm:pt modelId="{6B3D057C-F077-4995-A0E9-22FFED663D5D}" type="pres">
      <dgm:prSet presAssocID="{E6A0C0DD-F2CC-4543-B9D0-9BF23DF590AF}" presName="parentText" presStyleLbl="node1" presStyleIdx="0" presStyleCnt="1">
        <dgm:presLayoutVars>
          <dgm:chMax val="1"/>
          <dgm:bulletEnabled val="1"/>
        </dgm:presLayoutVars>
      </dgm:prSet>
      <dgm:spPr/>
    </dgm:pt>
    <dgm:pt modelId="{1155D3A1-6CCF-4651-BC4A-F5A62F1C87B1}" type="pres">
      <dgm:prSet presAssocID="{E6A0C0DD-F2CC-4543-B9D0-9BF23DF590AF}" presName="descendantText" presStyleLbl="alignAccFollowNode1" presStyleIdx="0" presStyleCnt="1">
        <dgm:presLayoutVars>
          <dgm:bulletEnabled val="1"/>
        </dgm:presLayoutVars>
      </dgm:prSet>
      <dgm:spPr/>
    </dgm:pt>
  </dgm:ptLst>
  <dgm:cxnLst>
    <dgm:cxn modelId="{3EB5CA10-6F93-4D79-950F-7D5F3297B41D}" type="presOf" srcId="{E6A0C0DD-F2CC-4543-B9D0-9BF23DF590AF}" destId="{6B3D057C-F077-4995-A0E9-22FFED663D5D}" srcOrd="0" destOrd="0" presId="urn:microsoft.com/office/officeart/2005/8/layout/vList5"/>
    <dgm:cxn modelId="{D913C014-6179-4081-8C16-6EDC3BF32733}" srcId="{E6A0C0DD-F2CC-4543-B9D0-9BF23DF590AF}" destId="{833A2598-7A9A-455F-ADEF-D4F1B9A4D8FA}" srcOrd="0" destOrd="0" parTransId="{F1C0AFC4-4059-4BD4-B006-AD8ED1817A76}" sibTransId="{64B56DEB-49F1-419B-BF15-03B6FAFD070C}"/>
    <dgm:cxn modelId="{32612F1D-FE48-4B9E-9BA1-C2C86D086346}" type="presOf" srcId="{7DAC6395-721D-47E9-AE84-A9B705F404DE}" destId="{C6B0162C-DC20-4FD8-BC42-0DD197B2A50F}" srcOrd="0" destOrd="0" presId="urn:microsoft.com/office/officeart/2005/8/layout/vList5"/>
    <dgm:cxn modelId="{CFA48B42-3D46-40A8-886E-CC8649A07EE3}" srcId="{E6A0C0DD-F2CC-4543-B9D0-9BF23DF590AF}" destId="{15EFE17D-F8C7-4058-BF58-ED4D97611AB8}" srcOrd="2" destOrd="0" parTransId="{3F8410AC-A833-4B98-8D11-5635C6158C89}" sibTransId="{B8CF1305-D7B1-409E-B0D0-3E9F5163EB0D}"/>
    <dgm:cxn modelId="{401F0A4B-92C5-45D2-A5C6-B313F1D46E0F}" type="presOf" srcId="{833A2598-7A9A-455F-ADEF-D4F1B9A4D8FA}" destId="{1155D3A1-6CCF-4651-BC4A-F5A62F1C87B1}" srcOrd="0" destOrd="0" presId="urn:microsoft.com/office/officeart/2005/8/layout/vList5"/>
    <dgm:cxn modelId="{0BED6255-9EAA-4CD7-91CC-16DEAF79F658}" srcId="{E6A0C0DD-F2CC-4543-B9D0-9BF23DF590AF}" destId="{2D589398-4A3D-4D4B-88C9-FAE0BDF73A4B}" srcOrd="1" destOrd="0" parTransId="{64A1961B-AC61-41ED-B6F9-D9080957E249}" sibTransId="{EFA2A31D-B982-4B70-99DF-25A86CF40FD9}"/>
    <dgm:cxn modelId="{C5C19ABD-BCCB-4A04-9012-3B2E0370CC35}" type="presOf" srcId="{15EFE17D-F8C7-4058-BF58-ED4D97611AB8}" destId="{1155D3A1-6CCF-4651-BC4A-F5A62F1C87B1}" srcOrd="0" destOrd="2" presId="urn:microsoft.com/office/officeart/2005/8/layout/vList5"/>
    <dgm:cxn modelId="{15E1FCBE-9A75-4F81-B891-08F9B72A6C4D}" type="presOf" srcId="{2D589398-4A3D-4D4B-88C9-FAE0BDF73A4B}" destId="{1155D3A1-6CCF-4651-BC4A-F5A62F1C87B1}" srcOrd="0" destOrd="1" presId="urn:microsoft.com/office/officeart/2005/8/layout/vList5"/>
    <dgm:cxn modelId="{A9E196F2-80F9-479A-956B-4A8853A37B28}" srcId="{7DAC6395-721D-47E9-AE84-A9B705F404DE}" destId="{E6A0C0DD-F2CC-4543-B9D0-9BF23DF590AF}" srcOrd="0" destOrd="0" parTransId="{B0BBEE3D-BA94-427A-A094-937718B09F3F}" sibTransId="{EA713C65-5B2F-4841-B23B-D7655FB37263}"/>
    <dgm:cxn modelId="{3EF8E887-A074-4975-B492-46F218F2FB01}" type="presParOf" srcId="{C6B0162C-DC20-4FD8-BC42-0DD197B2A50F}" destId="{EA9DBCCD-A1D9-4903-80DE-F822587EE8CE}" srcOrd="0" destOrd="0" presId="urn:microsoft.com/office/officeart/2005/8/layout/vList5"/>
    <dgm:cxn modelId="{36EE44CE-92DC-4719-B589-811174A74AFD}" type="presParOf" srcId="{EA9DBCCD-A1D9-4903-80DE-F822587EE8CE}" destId="{6B3D057C-F077-4995-A0E9-22FFED663D5D}" srcOrd="0" destOrd="0" presId="urn:microsoft.com/office/officeart/2005/8/layout/vList5"/>
    <dgm:cxn modelId="{BBE089D0-021C-4CC3-9AFC-3D227C0102BE}" type="presParOf" srcId="{EA9DBCCD-A1D9-4903-80DE-F822587EE8CE}" destId="{1155D3A1-6CCF-4651-BC4A-F5A62F1C87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2F865A-C421-45E0-91F9-ACA0763527C7}" type="doc">
      <dgm:prSet loTypeId="urn:microsoft.com/office/officeart/2005/8/layout/vList5" loCatId="list" qsTypeId="urn:microsoft.com/office/officeart/2005/8/quickstyle/simple5" qsCatId="simple" csTypeId="urn:microsoft.com/office/officeart/2005/8/colors/accent6_1" csCatId="accent6" phldr="1"/>
      <dgm:spPr/>
      <dgm:t>
        <a:bodyPr/>
        <a:lstStyle/>
        <a:p>
          <a:endParaRPr lang="de-DE"/>
        </a:p>
      </dgm:t>
    </dgm:pt>
    <dgm:pt modelId="{9CE7507D-BE7F-488F-A05D-C65805451290}">
      <dgm:prSet phldrT="[Text]"/>
      <dgm:spPr/>
      <dgm:t>
        <a:bodyPr/>
        <a:lstStyle/>
        <a:p>
          <a:pPr>
            <a:buNone/>
          </a:pPr>
          <a:r>
            <a:rPr lang="en-GB" altLang="fi-FI" dirty="0">
              <a:cs typeface="ヒラギノ角ゴ Pro W3" pitchFamily="16" charset="0"/>
            </a:rPr>
            <a:t>Cost leadership</a:t>
          </a:r>
          <a:endParaRPr lang="de-DE" dirty="0"/>
        </a:p>
      </dgm:t>
    </dgm:pt>
    <dgm:pt modelId="{1CBFD6FB-9829-4FD5-AD0C-A90E6CE7AE0D}" type="parTrans" cxnId="{BF50BEFC-0D67-4AEC-A3D5-083B334192EC}">
      <dgm:prSet/>
      <dgm:spPr/>
      <dgm:t>
        <a:bodyPr/>
        <a:lstStyle/>
        <a:p>
          <a:endParaRPr lang="de-DE"/>
        </a:p>
      </dgm:t>
    </dgm:pt>
    <dgm:pt modelId="{D74E4FC8-C8C3-4087-AF41-864A107BCC3D}" type="sibTrans" cxnId="{BF50BEFC-0D67-4AEC-A3D5-083B334192EC}">
      <dgm:prSet/>
      <dgm:spPr/>
      <dgm:t>
        <a:bodyPr/>
        <a:lstStyle/>
        <a:p>
          <a:endParaRPr lang="de-DE"/>
        </a:p>
      </dgm:t>
    </dgm:pt>
    <dgm:pt modelId="{3FC9CC52-B2F2-4166-BE7F-3D4172C8FD1B}">
      <dgm:prSet/>
      <dgm:spPr/>
      <dgm:t>
        <a:bodyPr/>
        <a:lstStyle/>
        <a:p>
          <a:r>
            <a:rPr lang="en-GB" altLang="fi-FI" dirty="0">
              <a:cs typeface="ヒラギノ角ゴ Pro W3" pitchFamily="16" charset="0"/>
            </a:rPr>
            <a:t>Differentiation</a:t>
          </a:r>
        </a:p>
      </dgm:t>
    </dgm:pt>
    <dgm:pt modelId="{B672270B-71DC-4174-BD40-5B299D71F55F}" type="parTrans" cxnId="{4963AA62-96BC-47A7-95EE-347A1EC51AFC}">
      <dgm:prSet/>
      <dgm:spPr/>
      <dgm:t>
        <a:bodyPr/>
        <a:lstStyle/>
        <a:p>
          <a:endParaRPr lang="de-DE"/>
        </a:p>
      </dgm:t>
    </dgm:pt>
    <dgm:pt modelId="{7B77516A-CAEE-45EE-A23B-3D5046324544}" type="sibTrans" cxnId="{4963AA62-96BC-47A7-95EE-347A1EC51AFC}">
      <dgm:prSet/>
      <dgm:spPr/>
      <dgm:t>
        <a:bodyPr/>
        <a:lstStyle/>
        <a:p>
          <a:endParaRPr lang="de-DE"/>
        </a:p>
      </dgm:t>
    </dgm:pt>
    <dgm:pt modelId="{6C4238CF-79D8-4B05-B3A9-50DC9AABE7A4}">
      <dgm:prSet/>
      <dgm:spPr/>
      <dgm:t>
        <a:bodyPr/>
        <a:lstStyle/>
        <a:p>
          <a:r>
            <a:rPr lang="en-GB" altLang="fi-FI" dirty="0">
              <a:cs typeface="ヒラギノ角ゴ Pro W3" pitchFamily="16" charset="0"/>
            </a:rPr>
            <a:t>Reliability, economy, after-sales services, esteem, value, etc. aim at creating customer loyalty and brand preference </a:t>
          </a:r>
          <a:r>
            <a:rPr lang="en-GB" altLang="fi-FI" dirty="0">
              <a:cs typeface="ヒラギノ角ゴ Pro W3" pitchFamily="16" charset="0"/>
              <a:sym typeface="Wingdings" panose="05000000000000000000" pitchFamily="2" charset="2"/>
            </a:rPr>
            <a:t> reduces the importance of price</a:t>
          </a:r>
          <a:endParaRPr lang="en-GB" altLang="fi-FI" dirty="0">
            <a:cs typeface="ヒラギノ角ゴ Pro W3" pitchFamily="16" charset="0"/>
          </a:endParaRPr>
        </a:p>
      </dgm:t>
    </dgm:pt>
    <dgm:pt modelId="{96F736C5-FB57-477E-8EE6-BBF7DA61CDB8}" type="parTrans" cxnId="{5297AA52-75BF-48B4-958E-02B589CCF10A}">
      <dgm:prSet/>
      <dgm:spPr/>
      <dgm:t>
        <a:bodyPr/>
        <a:lstStyle/>
        <a:p>
          <a:endParaRPr lang="de-DE"/>
        </a:p>
      </dgm:t>
    </dgm:pt>
    <dgm:pt modelId="{3C1C582B-EA0E-403F-84B0-B2A98BE6F897}" type="sibTrans" cxnId="{5297AA52-75BF-48B4-958E-02B589CCF10A}">
      <dgm:prSet/>
      <dgm:spPr/>
      <dgm:t>
        <a:bodyPr/>
        <a:lstStyle/>
        <a:p>
          <a:endParaRPr lang="de-DE"/>
        </a:p>
      </dgm:t>
    </dgm:pt>
    <dgm:pt modelId="{E8673232-5A65-45E9-B011-20F08BD9A7B7}">
      <dgm:prSet/>
      <dgm:spPr/>
      <dgm:t>
        <a:bodyPr/>
        <a:lstStyle/>
        <a:p>
          <a:r>
            <a:rPr lang="en-GB" altLang="fi-FI" dirty="0">
              <a:cs typeface="ヒラギノ角ゴ Pro W3" pitchFamily="16" charset="0"/>
            </a:rPr>
            <a:t>Focus strategy</a:t>
          </a:r>
        </a:p>
      </dgm:t>
    </dgm:pt>
    <dgm:pt modelId="{555AD538-6275-4DE1-8CA5-83846974ED81}" type="parTrans" cxnId="{7F266243-F269-4334-B9E0-866F5F02C529}">
      <dgm:prSet/>
      <dgm:spPr/>
      <dgm:t>
        <a:bodyPr/>
        <a:lstStyle/>
        <a:p>
          <a:endParaRPr lang="de-DE"/>
        </a:p>
      </dgm:t>
    </dgm:pt>
    <dgm:pt modelId="{F2F542B5-948B-4980-94F7-A12E1CC2F5F7}" type="sibTrans" cxnId="{7F266243-F269-4334-B9E0-866F5F02C529}">
      <dgm:prSet/>
      <dgm:spPr/>
      <dgm:t>
        <a:bodyPr/>
        <a:lstStyle/>
        <a:p>
          <a:endParaRPr lang="de-DE"/>
        </a:p>
      </dgm:t>
    </dgm:pt>
    <dgm:pt modelId="{6F08AC98-1326-450F-A1F9-14DF0A53A100}">
      <dgm:prSet/>
      <dgm:spPr/>
      <dgm:t>
        <a:bodyPr/>
        <a:lstStyle/>
        <a:p>
          <a:r>
            <a:rPr lang="en-GB" altLang="fi-FI" dirty="0">
              <a:cs typeface="ヒラギノ角ゴ Pro W3" pitchFamily="16" charset="0"/>
            </a:rPr>
            <a:t>A combination of a) and b) directed at a particular                       target, e.g. a national/international market/specific group of customers</a:t>
          </a:r>
        </a:p>
      </dgm:t>
    </dgm:pt>
    <dgm:pt modelId="{8638945A-9A14-481A-A58F-4EEDCCD6EC66}" type="parTrans" cxnId="{DA5AEFF6-02EF-45B5-BF73-BB82FCAC1F16}">
      <dgm:prSet/>
      <dgm:spPr/>
      <dgm:t>
        <a:bodyPr/>
        <a:lstStyle/>
        <a:p>
          <a:endParaRPr lang="de-DE"/>
        </a:p>
      </dgm:t>
    </dgm:pt>
    <dgm:pt modelId="{36010228-98BC-4371-B0D6-B2A45185B347}" type="sibTrans" cxnId="{DA5AEFF6-02EF-45B5-BF73-BB82FCAC1F16}">
      <dgm:prSet/>
      <dgm:spPr/>
      <dgm:t>
        <a:bodyPr/>
        <a:lstStyle/>
        <a:p>
          <a:endParaRPr lang="de-DE"/>
        </a:p>
      </dgm:t>
    </dgm:pt>
    <dgm:pt modelId="{00379498-4347-4A9C-A9D1-31E84014EBAB}">
      <dgm:prSet/>
      <dgm:spPr/>
      <dgm:t>
        <a:bodyPr/>
        <a:lstStyle/>
        <a:p>
          <a:r>
            <a:rPr lang="en-GB" altLang="fi-FI" dirty="0">
              <a:cs typeface="ヒラギノ角ゴ Pro W3" pitchFamily="16" charset="0"/>
              <a:sym typeface="Wingdings" panose="05000000000000000000" pitchFamily="2" charset="2"/>
            </a:rPr>
            <a:t>Unique products</a:t>
          </a:r>
          <a:endParaRPr lang="en-GB" altLang="fi-FI" dirty="0">
            <a:cs typeface="ヒラギノ角ゴ Pro W3" pitchFamily="16" charset="0"/>
          </a:endParaRPr>
        </a:p>
      </dgm:t>
    </dgm:pt>
    <dgm:pt modelId="{D93912B5-9DCB-4350-B5CF-3CFE364E231B}" type="parTrans" cxnId="{62A054A5-1530-4F09-8F3D-3FB7413A6A3B}">
      <dgm:prSet/>
      <dgm:spPr/>
      <dgm:t>
        <a:bodyPr/>
        <a:lstStyle/>
        <a:p>
          <a:endParaRPr lang="de-DE"/>
        </a:p>
      </dgm:t>
    </dgm:pt>
    <dgm:pt modelId="{58225F1C-CFE7-4241-BD6F-9DCEC2CE969D}" type="sibTrans" cxnId="{62A054A5-1530-4F09-8F3D-3FB7413A6A3B}">
      <dgm:prSet/>
      <dgm:spPr/>
      <dgm:t>
        <a:bodyPr/>
        <a:lstStyle/>
        <a:p>
          <a:endParaRPr lang="de-DE"/>
        </a:p>
      </dgm:t>
    </dgm:pt>
    <dgm:pt modelId="{A3189CD6-A0EB-42BC-AFE6-23F67C1DA5BD}">
      <dgm:prSet/>
      <dgm:spPr/>
      <dgm:t>
        <a:bodyPr/>
        <a:lstStyle/>
        <a:p>
          <a:r>
            <a:rPr lang="en-GB" altLang="fi-FI" dirty="0">
              <a:cs typeface="ヒラギノ角ゴ Pro W3" pitchFamily="16" charset="0"/>
              <a:sym typeface="Wingdings" panose="05000000000000000000" pitchFamily="2" charset="2"/>
            </a:rPr>
            <a:t>Try to serve a specific group in an optimal way</a:t>
          </a:r>
          <a:endParaRPr lang="en-GB" altLang="fi-FI" dirty="0">
            <a:cs typeface="ヒラギノ角ゴ Pro W3" pitchFamily="16" charset="0"/>
          </a:endParaRPr>
        </a:p>
      </dgm:t>
    </dgm:pt>
    <dgm:pt modelId="{1AAF4438-4F46-436D-8856-49B4735F2DD3}" type="parTrans" cxnId="{937EF9A6-3BDB-44CC-8269-6692C1E244BE}">
      <dgm:prSet/>
      <dgm:spPr/>
      <dgm:t>
        <a:bodyPr/>
        <a:lstStyle/>
        <a:p>
          <a:endParaRPr lang="de-DE"/>
        </a:p>
      </dgm:t>
    </dgm:pt>
    <dgm:pt modelId="{112B3277-83FE-46C2-86FB-3C01CDA66C45}" type="sibTrans" cxnId="{937EF9A6-3BDB-44CC-8269-6692C1E244BE}">
      <dgm:prSet/>
      <dgm:spPr/>
      <dgm:t>
        <a:bodyPr/>
        <a:lstStyle/>
        <a:p>
          <a:endParaRPr lang="de-DE"/>
        </a:p>
      </dgm:t>
    </dgm:pt>
    <dgm:pt modelId="{D88DB009-BB00-4FD9-9D91-AB53A07D7E57}">
      <dgm:prSet phldrT="[Text]"/>
      <dgm:spPr/>
      <dgm:t>
        <a:bodyPr/>
        <a:lstStyle/>
        <a:p>
          <a:pPr>
            <a:buFont typeface="Arial" panose="020B0604020202020204" pitchFamily="34" charset="0"/>
            <a:buChar char="•"/>
          </a:pPr>
          <a:r>
            <a:rPr lang="en-GB" altLang="fi-FI" dirty="0">
              <a:cs typeface="ヒラギノ角ゴ Pro W3" pitchFamily="16" charset="0"/>
              <a:sym typeface="Wingdings" panose="05000000000000000000" pitchFamily="2" charset="2"/>
            </a:rPr>
            <a:t>Reduce the cost price of the end product</a:t>
          </a:r>
          <a:endParaRPr lang="de-DE" dirty="0"/>
        </a:p>
      </dgm:t>
    </dgm:pt>
    <dgm:pt modelId="{4B935222-CD89-4591-8DA3-3FB7CC1EB120}" type="parTrans" cxnId="{A5BE9C8E-4C3B-4935-86F1-3376276E6B36}">
      <dgm:prSet/>
      <dgm:spPr/>
      <dgm:t>
        <a:bodyPr/>
        <a:lstStyle/>
        <a:p>
          <a:endParaRPr lang="de-DE"/>
        </a:p>
      </dgm:t>
    </dgm:pt>
    <dgm:pt modelId="{DABB9F85-3C3E-495D-9E1E-61B411177B5B}" type="sibTrans" cxnId="{A5BE9C8E-4C3B-4935-86F1-3376276E6B36}">
      <dgm:prSet/>
      <dgm:spPr/>
      <dgm:t>
        <a:bodyPr/>
        <a:lstStyle/>
        <a:p>
          <a:endParaRPr lang="de-DE"/>
        </a:p>
      </dgm:t>
    </dgm:pt>
    <dgm:pt modelId="{8EDF0585-428E-44CD-93A1-B4090CEB20D8}">
      <dgm:prSet phldrT="[Text]"/>
      <dgm:spPr/>
      <dgm:t>
        <a:bodyPr/>
        <a:lstStyle/>
        <a:p>
          <a:pPr>
            <a:buFont typeface="Arial" panose="020B0604020202020204" pitchFamily="34" charset="0"/>
            <a:buChar char="•"/>
          </a:pPr>
          <a:r>
            <a:rPr lang="en-GB" altLang="fi-FI" dirty="0">
              <a:cs typeface="ヒラギノ角ゴ Pro W3" pitchFamily="16" charset="0"/>
            </a:rPr>
            <a:t>Cost structure, product experience, special skills, systems, and technologies</a:t>
          </a:r>
          <a:endParaRPr lang="de-DE" dirty="0"/>
        </a:p>
      </dgm:t>
    </dgm:pt>
    <dgm:pt modelId="{D60DEB63-0A19-42CE-A0B1-C6A0BB6FBE66}" type="parTrans" cxnId="{C37A2568-FD52-4359-A954-37CA50C7EE69}">
      <dgm:prSet/>
      <dgm:spPr/>
      <dgm:t>
        <a:bodyPr/>
        <a:lstStyle/>
        <a:p>
          <a:endParaRPr lang="de-DE"/>
        </a:p>
      </dgm:t>
    </dgm:pt>
    <dgm:pt modelId="{AEFF5B93-497D-410E-86D5-45ED9822F6F0}" type="sibTrans" cxnId="{C37A2568-FD52-4359-A954-37CA50C7EE69}">
      <dgm:prSet/>
      <dgm:spPr/>
      <dgm:t>
        <a:bodyPr/>
        <a:lstStyle/>
        <a:p>
          <a:endParaRPr lang="de-DE"/>
        </a:p>
      </dgm:t>
    </dgm:pt>
    <dgm:pt modelId="{2EF6BD51-DA56-4A58-8C5E-C28FC7A776E0}" type="pres">
      <dgm:prSet presAssocID="{1B2F865A-C421-45E0-91F9-ACA0763527C7}" presName="Name0" presStyleCnt="0">
        <dgm:presLayoutVars>
          <dgm:dir/>
          <dgm:animLvl val="lvl"/>
          <dgm:resizeHandles val="exact"/>
        </dgm:presLayoutVars>
      </dgm:prSet>
      <dgm:spPr/>
    </dgm:pt>
    <dgm:pt modelId="{3C7F2F89-51D6-47F8-972B-F6F7737DCC0F}" type="pres">
      <dgm:prSet presAssocID="{9CE7507D-BE7F-488F-A05D-C65805451290}" presName="linNode" presStyleCnt="0"/>
      <dgm:spPr/>
    </dgm:pt>
    <dgm:pt modelId="{CFEADC8E-21F6-4B08-8B55-4F3E2D8C6EA0}" type="pres">
      <dgm:prSet presAssocID="{9CE7507D-BE7F-488F-A05D-C65805451290}" presName="parentText" presStyleLbl="node1" presStyleIdx="0" presStyleCnt="3">
        <dgm:presLayoutVars>
          <dgm:chMax val="1"/>
          <dgm:bulletEnabled val="1"/>
        </dgm:presLayoutVars>
      </dgm:prSet>
      <dgm:spPr/>
    </dgm:pt>
    <dgm:pt modelId="{4B8E0079-B088-49D9-A819-9DDFCEAA64A0}" type="pres">
      <dgm:prSet presAssocID="{9CE7507D-BE7F-488F-A05D-C65805451290}" presName="descendantText" presStyleLbl="alignAccFollowNode1" presStyleIdx="0" presStyleCnt="3">
        <dgm:presLayoutVars>
          <dgm:bulletEnabled val="1"/>
        </dgm:presLayoutVars>
      </dgm:prSet>
      <dgm:spPr/>
    </dgm:pt>
    <dgm:pt modelId="{4F84344D-8365-4F9D-9771-418AB33C4BE1}" type="pres">
      <dgm:prSet presAssocID="{D74E4FC8-C8C3-4087-AF41-864A107BCC3D}" presName="sp" presStyleCnt="0"/>
      <dgm:spPr/>
    </dgm:pt>
    <dgm:pt modelId="{288066C9-C3FD-462C-9E8D-E4203DAC752A}" type="pres">
      <dgm:prSet presAssocID="{3FC9CC52-B2F2-4166-BE7F-3D4172C8FD1B}" presName="linNode" presStyleCnt="0"/>
      <dgm:spPr/>
    </dgm:pt>
    <dgm:pt modelId="{A4189C1A-6F23-4837-A7C4-59506EC10D64}" type="pres">
      <dgm:prSet presAssocID="{3FC9CC52-B2F2-4166-BE7F-3D4172C8FD1B}" presName="parentText" presStyleLbl="node1" presStyleIdx="1" presStyleCnt="3">
        <dgm:presLayoutVars>
          <dgm:chMax val="1"/>
          <dgm:bulletEnabled val="1"/>
        </dgm:presLayoutVars>
      </dgm:prSet>
      <dgm:spPr/>
    </dgm:pt>
    <dgm:pt modelId="{7A6F5FC2-9080-4A4A-92DC-25A0967C9351}" type="pres">
      <dgm:prSet presAssocID="{3FC9CC52-B2F2-4166-BE7F-3D4172C8FD1B}" presName="descendantText" presStyleLbl="alignAccFollowNode1" presStyleIdx="1" presStyleCnt="3">
        <dgm:presLayoutVars>
          <dgm:bulletEnabled val="1"/>
        </dgm:presLayoutVars>
      </dgm:prSet>
      <dgm:spPr/>
    </dgm:pt>
    <dgm:pt modelId="{274072C3-3018-4555-A14E-B2FEF8A15730}" type="pres">
      <dgm:prSet presAssocID="{7B77516A-CAEE-45EE-A23B-3D5046324544}" presName="sp" presStyleCnt="0"/>
      <dgm:spPr/>
    </dgm:pt>
    <dgm:pt modelId="{E6E5A31F-09D6-4433-A6F9-9C0FB449E3B9}" type="pres">
      <dgm:prSet presAssocID="{E8673232-5A65-45E9-B011-20F08BD9A7B7}" presName="linNode" presStyleCnt="0"/>
      <dgm:spPr/>
    </dgm:pt>
    <dgm:pt modelId="{8A84E2BB-3484-4DCD-9E28-749F76CB67CD}" type="pres">
      <dgm:prSet presAssocID="{E8673232-5A65-45E9-B011-20F08BD9A7B7}" presName="parentText" presStyleLbl="node1" presStyleIdx="2" presStyleCnt="3">
        <dgm:presLayoutVars>
          <dgm:chMax val="1"/>
          <dgm:bulletEnabled val="1"/>
        </dgm:presLayoutVars>
      </dgm:prSet>
      <dgm:spPr/>
    </dgm:pt>
    <dgm:pt modelId="{F667D398-8E4C-41C5-B117-C324C9C5A09B}" type="pres">
      <dgm:prSet presAssocID="{E8673232-5A65-45E9-B011-20F08BD9A7B7}" presName="descendantText" presStyleLbl="alignAccFollowNode1" presStyleIdx="2" presStyleCnt="3">
        <dgm:presLayoutVars>
          <dgm:bulletEnabled val="1"/>
        </dgm:presLayoutVars>
      </dgm:prSet>
      <dgm:spPr/>
    </dgm:pt>
  </dgm:ptLst>
  <dgm:cxnLst>
    <dgm:cxn modelId="{52F13607-07CC-467F-9966-93CABC826DD6}" type="presOf" srcId="{00379498-4347-4A9C-A9D1-31E84014EBAB}" destId="{7A6F5FC2-9080-4A4A-92DC-25A0967C9351}" srcOrd="0" destOrd="0" presId="urn:microsoft.com/office/officeart/2005/8/layout/vList5"/>
    <dgm:cxn modelId="{3DFC1B2A-9D3F-4D12-8AFB-768E6B134D9D}" type="presOf" srcId="{D88DB009-BB00-4FD9-9D91-AB53A07D7E57}" destId="{4B8E0079-B088-49D9-A819-9DDFCEAA64A0}" srcOrd="0" destOrd="0" presId="urn:microsoft.com/office/officeart/2005/8/layout/vList5"/>
    <dgm:cxn modelId="{952B0F33-56DF-406C-9656-EE4F2A3650FB}" type="presOf" srcId="{3FC9CC52-B2F2-4166-BE7F-3D4172C8FD1B}" destId="{A4189C1A-6F23-4837-A7C4-59506EC10D64}" srcOrd="0" destOrd="0" presId="urn:microsoft.com/office/officeart/2005/8/layout/vList5"/>
    <dgm:cxn modelId="{51B29D3E-A475-4007-9518-4D96E73E48F3}" type="presOf" srcId="{1B2F865A-C421-45E0-91F9-ACA0763527C7}" destId="{2EF6BD51-DA56-4A58-8C5E-C28FC7A776E0}" srcOrd="0" destOrd="0" presId="urn:microsoft.com/office/officeart/2005/8/layout/vList5"/>
    <dgm:cxn modelId="{4963AA62-96BC-47A7-95EE-347A1EC51AFC}" srcId="{1B2F865A-C421-45E0-91F9-ACA0763527C7}" destId="{3FC9CC52-B2F2-4166-BE7F-3D4172C8FD1B}" srcOrd="1" destOrd="0" parTransId="{B672270B-71DC-4174-BD40-5B299D71F55F}" sibTransId="{7B77516A-CAEE-45EE-A23B-3D5046324544}"/>
    <dgm:cxn modelId="{7F266243-F269-4334-B9E0-866F5F02C529}" srcId="{1B2F865A-C421-45E0-91F9-ACA0763527C7}" destId="{E8673232-5A65-45E9-B011-20F08BD9A7B7}" srcOrd="2" destOrd="0" parTransId="{555AD538-6275-4DE1-8CA5-83846974ED81}" sibTransId="{F2F542B5-948B-4980-94F7-A12E1CC2F5F7}"/>
    <dgm:cxn modelId="{C37A2568-FD52-4359-A954-37CA50C7EE69}" srcId="{9CE7507D-BE7F-488F-A05D-C65805451290}" destId="{8EDF0585-428E-44CD-93A1-B4090CEB20D8}" srcOrd="1" destOrd="0" parTransId="{D60DEB63-0A19-42CE-A0B1-C6A0BB6FBE66}" sibTransId="{AEFF5B93-497D-410E-86D5-45ED9822F6F0}"/>
    <dgm:cxn modelId="{5297AA52-75BF-48B4-958E-02B589CCF10A}" srcId="{3FC9CC52-B2F2-4166-BE7F-3D4172C8FD1B}" destId="{6C4238CF-79D8-4B05-B3A9-50DC9AABE7A4}" srcOrd="1" destOrd="0" parTransId="{96F736C5-FB57-477E-8EE6-BBF7DA61CDB8}" sibTransId="{3C1C582B-EA0E-403F-84B0-B2A98BE6F897}"/>
    <dgm:cxn modelId="{D7AC7453-0947-47B2-A7A0-C5A7CE448DDA}" type="presOf" srcId="{6F08AC98-1326-450F-A1F9-14DF0A53A100}" destId="{F667D398-8E4C-41C5-B117-C324C9C5A09B}" srcOrd="0" destOrd="1" presId="urn:microsoft.com/office/officeart/2005/8/layout/vList5"/>
    <dgm:cxn modelId="{D57CAD7C-6DB7-43EE-BD6A-2A90705CBE01}" type="presOf" srcId="{6C4238CF-79D8-4B05-B3A9-50DC9AABE7A4}" destId="{7A6F5FC2-9080-4A4A-92DC-25A0967C9351}" srcOrd="0" destOrd="1" presId="urn:microsoft.com/office/officeart/2005/8/layout/vList5"/>
    <dgm:cxn modelId="{A5700385-B681-4561-9979-A50608357714}" type="presOf" srcId="{A3189CD6-A0EB-42BC-AFE6-23F67C1DA5BD}" destId="{F667D398-8E4C-41C5-B117-C324C9C5A09B}" srcOrd="0" destOrd="0" presId="urn:microsoft.com/office/officeart/2005/8/layout/vList5"/>
    <dgm:cxn modelId="{A5BE9C8E-4C3B-4935-86F1-3376276E6B36}" srcId="{9CE7507D-BE7F-488F-A05D-C65805451290}" destId="{D88DB009-BB00-4FD9-9D91-AB53A07D7E57}" srcOrd="0" destOrd="0" parTransId="{4B935222-CD89-4591-8DA3-3FB7CC1EB120}" sibTransId="{DABB9F85-3C3E-495D-9E1E-61B411177B5B}"/>
    <dgm:cxn modelId="{62A054A5-1530-4F09-8F3D-3FB7413A6A3B}" srcId="{3FC9CC52-B2F2-4166-BE7F-3D4172C8FD1B}" destId="{00379498-4347-4A9C-A9D1-31E84014EBAB}" srcOrd="0" destOrd="0" parTransId="{D93912B5-9DCB-4350-B5CF-3CFE364E231B}" sibTransId="{58225F1C-CFE7-4241-BD6F-9DCEC2CE969D}"/>
    <dgm:cxn modelId="{937EF9A6-3BDB-44CC-8269-6692C1E244BE}" srcId="{E8673232-5A65-45E9-B011-20F08BD9A7B7}" destId="{A3189CD6-A0EB-42BC-AFE6-23F67C1DA5BD}" srcOrd="0" destOrd="0" parTransId="{1AAF4438-4F46-436D-8856-49B4735F2DD3}" sibTransId="{112B3277-83FE-46C2-86FB-3C01CDA66C45}"/>
    <dgm:cxn modelId="{3D0CB2D3-CB8B-403D-9EDA-9DA8EEF7E233}" type="presOf" srcId="{8EDF0585-428E-44CD-93A1-B4090CEB20D8}" destId="{4B8E0079-B088-49D9-A819-9DDFCEAA64A0}" srcOrd="0" destOrd="1" presId="urn:microsoft.com/office/officeart/2005/8/layout/vList5"/>
    <dgm:cxn modelId="{674E5CED-C625-47D2-9FD5-EFCFF4F914FB}" type="presOf" srcId="{9CE7507D-BE7F-488F-A05D-C65805451290}" destId="{CFEADC8E-21F6-4B08-8B55-4F3E2D8C6EA0}" srcOrd="0" destOrd="0" presId="urn:microsoft.com/office/officeart/2005/8/layout/vList5"/>
    <dgm:cxn modelId="{DA5AEFF6-02EF-45B5-BF73-BB82FCAC1F16}" srcId="{E8673232-5A65-45E9-B011-20F08BD9A7B7}" destId="{6F08AC98-1326-450F-A1F9-14DF0A53A100}" srcOrd="1" destOrd="0" parTransId="{8638945A-9A14-481A-A58F-4EEDCCD6EC66}" sibTransId="{36010228-98BC-4371-B0D6-B2A45185B347}"/>
    <dgm:cxn modelId="{BF50BEFC-0D67-4AEC-A3D5-083B334192EC}" srcId="{1B2F865A-C421-45E0-91F9-ACA0763527C7}" destId="{9CE7507D-BE7F-488F-A05D-C65805451290}" srcOrd="0" destOrd="0" parTransId="{1CBFD6FB-9829-4FD5-AD0C-A90E6CE7AE0D}" sibTransId="{D74E4FC8-C8C3-4087-AF41-864A107BCC3D}"/>
    <dgm:cxn modelId="{BA0635FF-5E7F-4FC2-AA48-DBA7DCBEED62}" type="presOf" srcId="{E8673232-5A65-45E9-B011-20F08BD9A7B7}" destId="{8A84E2BB-3484-4DCD-9E28-749F76CB67CD}" srcOrd="0" destOrd="0" presId="urn:microsoft.com/office/officeart/2005/8/layout/vList5"/>
    <dgm:cxn modelId="{8CAC85C6-3C0E-45D7-B3EE-E73C29608856}" type="presParOf" srcId="{2EF6BD51-DA56-4A58-8C5E-C28FC7A776E0}" destId="{3C7F2F89-51D6-47F8-972B-F6F7737DCC0F}" srcOrd="0" destOrd="0" presId="urn:microsoft.com/office/officeart/2005/8/layout/vList5"/>
    <dgm:cxn modelId="{CFAC2AFF-A590-4792-9406-D0B94CFC89D1}" type="presParOf" srcId="{3C7F2F89-51D6-47F8-972B-F6F7737DCC0F}" destId="{CFEADC8E-21F6-4B08-8B55-4F3E2D8C6EA0}" srcOrd="0" destOrd="0" presId="urn:microsoft.com/office/officeart/2005/8/layout/vList5"/>
    <dgm:cxn modelId="{13DD219E-BBB1-4FB7-BE0C-E85367D382A2}" type="presParOf" srcId="{3C7F2F89-51D6-47F8-972B-F6F7737DCC0F}" destId="{4B8E0079-B088-49D9-A819-9DDFCEAA64A0}" srcOrd="1" destOrd="0" presId="urn:microsoft.com/office/officeart/2005/8/layout/vList5"/>
    <dgm:cxn modelId="{6CDF0FA9-BBD7-4454-A4C2-36E974A51838}" type="presParOf" srcId="{2EF6BD51-DA56-4A58-8C5E-C28FC7A776E0}" destId="{4F84344D-8365-4F9D-9771-418AB33C4BE1}" srcOrd="1" destOrd="0" presId="urn:microsoft.com/office/officeart/2005/8/layout/vList5"/>
    <dgm:cxn modelId="{469B8078-1A4B-493B-A5E3-902CCF6C5F60}" type="presParOf" srcId="{2EF6BD51-DA56-4A58-8C5E-C28FC7A776E0}" destId="{288066C9-C3FD-462C-9E8D-E4203DAC752A}" srcOrd="2" destOrd="0" presId="urn:microsoft.com/office/officeart/2005/8/layout/vList5"/>
    <dgm:cxn modelId="{6CF4D8D4-EA91-4E82-B726-8663794A6823}" type="presParOf" srcId="{288066C9-C3FD-462C-9E8D-E4203DAC752A}" destId="{A4189C1A-6F23-4837-A7C4-59506EC10D64}" srcOrd="0" destOrd="0" presId="urn:microsoft.com/office/officeart/2005/8/layout/vList5"/>
    <dgm:cxn modelId="{5AC7B03A-5262-4187-95E9-15D5D449FF0A}" type="presParOf" srcId="{288066C9-C3FD-462C-9E8D-E4203DAC752A}" destId="{7A6F5FC2-9080-4A4A-92DC-25A0967C9351}" srcOrd="1" destOrd="0" presId="urn:microsoft.com/office/officeart/2005/8/layout/vList5"/>
    <dgm:cxn modelId="{586F7375-F8BF-4C19-832E-5C14B4DB604D}" type="presParOf" srcId="{2EF6BD51-DA56-4A58-8C5E-C28FC7A776E0}" destId="{274072C3-3018-4555-A14E-B2FEF8A15730}" srcOrd="3" destOrd="0" presId="urn:microsoft.com/office/officeart/2005/8/layout/vList5"/>
    <dgm:cxn modelId="{365C865A-11F9-4E01-9736-093534E546B6}" type="presParOf" srcId="{2EF6BD51-DA56-4A58-8C5E-C28FC7A776E0}" destId="{E6E5A31F-09D6-4433-A6F9-9C0FB449E3B9}" srcOrd="4" destOrd="0" presId="urn:microsoft.com/office/officeart/2005/8/layout/vList5"/>
    <dgm:cxn modelId="{5E55B709-01F4-4FB9-916C-1D617C31F137}" type="presParOf" srcId="{E6E5A31F-09D6-4433-A6F9-9C0FB449E3B9}" destId="{8A84E2BB-3484-4DCD-9E28-749F76CB67CD}" srcOrd="0" destOrd="0" presId="urn:microsoft.com/office/officeart/2005/8/layout/vList5"/>
    <dgm:cxn modelId="{B7C5FFCA-23D8-4E12-A467-29FCFA79277F}" type="presParOf" srcId="{E6E5A31F-09D6-4433-A6F9-9C0FB449E3B9}" destId="{F667D398-8E4C-41C5-B117-C324C9C5A09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4792A8-F4FB-4BC4-8621-86D659A05AB7}"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de-DE"/>
        </a:p>
      </dgm:t>
    </dgm:pt>
    <dgm:pt modelId="{31A44D3D-E952-49B3-8F96-B4919668449F}">
      <dgm:prSet phldrT="[Text]"/>
      <dgm:spPr/>
      <dgm:t>
        <a:bodyPr/>
        <a:lstStyle/>
        <a:p>
          <a:r>
            <a:rPr lang="en-US" dirty="0"/>
            <a:t>Delivery</a:t>
          </a:r>
          <a:endParaRPr lang="de-DE" dirty="0"/>
        </a:p>
      </dgm:t>
    </dgm:pt>
    <dgm:pt modelId="{19D49962-6CBC-4517-A106-25E12F622CC7}" type="parTrans" cxnId="{D6B609C6-A90D-409D-BE1D-9509C19E369A}">
      <dgm:prSet/>
      <dgm:spPr/>
      <dgm:t>
        <a:bodyPr/>
        <a:lstStyle/>
        <a:p>
          <a:endParaRPr lang="de-DE"/>
        </a:p>
      </dgm:t>
    </dgm:pt>
    <dgm:pt modelId="{E088B7EA-B099-438B-A9B6-DDA26228EF50}" type="sibTrans" cxnId="{D6B609C6-A90D-409D-BE1D-9509C19E369A}">
      <dgm:prSet/>
      <dgm:spPr/>
      <dgm:t>
        <a:bodyPr/>
        <a:lstStyle/>
        <a:p>
          <a:endParaRPr lang="de-DE"/>
        </a:p>
      </dgm:t>
    </dgm:pt>
    <dgm:pt modelId="{566DBC77-B708-4F83-A56B-A4F441C327C2}">
      <dgm:prSet/>
      <dgm:spPr/>
      <dgm:t>
        <a:bodyPr/>
        <a:lstStyle/>
        <a:p>
          <a:r>
            <a:rPr lang="en-US" dirty="0"/>
            <a:t>Costs</a:t>
          </a:r>
        </a:p>
      </dgm:t>
    </dgm:pt>
    <dgm:pt modelId="{3631AE25-9114-4B23-9545-2A49BFE9C6CB}" type="parTrans" cxnId="{AE67B95E-DA51-4252-B831-E724BCC60624}">
      <dgm:prSet/>
      <dgm:spPr/>
      <dgm:t>
        <a:bodyPr/>
        <a:lstStyle/>
        <a:p>
          <a:endParaRPr lang="de-DE"/>
        </a:p>
      </dgm:t>
    </dgm:pt>
    <dgm:pt modelId="{68322BE5-9A6D-468B-9511-54F8FF07C567}" type="sibTrans" cxnId="{AE67B95E-DA51-4252-B831-E724BCC60624}">
      <dgm:prSet/>
      <dgm:spPr/>
      <dgm:t>
        <a:bodyPr/>
        <a:lstStyle/>
        <a:p>
          <a:endParaRPr lang="de-DE"/>
        </a:p>
      </dgm:t>
    </dgm:pt>
    <dgm:pt modelId="{A3241FE5-33EE-4DE7-BBDA-4F50223E5370}">
      <dgm:prSet/>
      <dgm:spPr/>
      <dgm:t>
        <a:bodyPr/>
        <a:lstStyle/>
        <a:p>
          <a:r>
            <a:rPr lang="en-US" dirty="0"/>
            <a:t>Risk</a:t>
          </a:r>
        </a:p>
      </dgm:t>
    </dgm:pt>
    <dgm:pt modelId="{C730AD8E-6ED7-4F00-A99B-2808666688CA}" type="parTrans" cxnId="{96F3EA7F-C5D1-44B9-834A-4B2C612525CF}">
      <dgm:prSet/>
      <dgm:spPr/>
      <dgm:t>
        <a:bodyPr/>
        <a:lstStyle/>
        <a:p>
          <a:endParaRPr lang="de-DE"/>
        </a:p>
      </dgm:t>
    </dgm:pt>
    <dgm:pt modelId="{AA32892C-CF06-4CAC-B88B-29EB278959A9}" type="sibTrans" cxnId="{96F3EA7F-C5D1-44B9-834A-4B2C612525CF}">
      <dgm:prSet/>
      <dgm:spPr/>
      <dgm:t>
        <a:bodyPr/>
        <a:lstStyle/>
        <a:p>
          <a:endParaRPr lang="de-DE"/>
        </a:p>
      </dgm:t>
    </dgm:pt>
    <dgm:pt modelId="{62042BEB-FD18-49BB-9FA4-09D873A6665B}">
      <dgm:prSet phldrT="[Text]"/>
      <dgm:spPr/>
      <dgm:t>
        <a:bodyPr/>
        <a:lstStyle/>
        <a:p>
          <a:r>
            <a:rPr lang="en-US" dirty="0"/>
            <a:t> Until which point the seller can give instructions about and bear the delivery risk concerning the goods</a:t>
          </a:r>
          <a:endParaRPr lang="de-DE" dirty="0"/>
        </a:p>
      </dgm:t>
    </dgm:pt>
    <dgm:pt modelId="{01CAF1A9-E95A-4962-B81C-9F46772E76E7}" type="parTrans" cxnId="{D6C62AE4-87A9-4956-A2B5-20B8F8574246}">
      <dgm:prSet/>
      <dgm:spPr/>
      <dgm:t>
        <a:bodyPr/>
        <a:lstStyle/>
        <a:p>
          <a:endParaRPr lang="de-DE"/>
        </a:p>
      </dgm:t>
    </dgm:pt>
    <dgm:pt modelId="{D0E060AB-0F85-457F-AAF9-7825FC71C3ED}" type="sibTrans" cxnId="{D6C62AE4-87A9-4956-A2B5-20B8F8574246}">
      <dgm:prSet/>
      <dgm:spPr/>
      <dgm:t>
        <a:bodyPr/>
        <a:lstStyle/>
        <a:p>
          <a:endParaRPr lang="de-DE"/>
        </a:p>
      </dgm:t>
    </dgm:pt>
    <dgm:pt modelId="{8E59057D-44D5-4E1C-A68B-08E80AC1E106}">
      <dgm:prSet/>
      <dgm:spPr/>
      <dgm:t>
        <a:bodyPr/>
        <a:lstStyle/>
        <a:p>
          <a:r>
            <a:rPr lang="en-US" dirty="0"/>
            <a:t>Which costs of delivery are to be paid by the seller</a:t>
          </a:r>
        </a:p>
      </dgm:t>
    </dgm:pt>
    <dgm:pt modelId="{01676CA6-EE8E-440D-91DD-9FCCF880C57F}" type="parTrans" cxnId="{39E14866-9244-4CF8-B472-D228AFD90529}">
      <dgm:prSet/>
      <dgm:spPr/>
      <dgm:t>
        <a:bodyPr/>
        <a:lstStyle/>
        <a:p>
          <a:endParaRPr lang="de-DE"/>
        </a:p>
      </dgm:t>
    </dgm:pt>
    <dgm:pt modelId="{BEE4AC45-94F6-4534-B53E-72D18E34F8AB}" type="sibTrans" cxnId="{39E14866-9244-4CF8-B472-D228AFD90529}">
      <dgm:prSet/>
      <dgm:spPr/>
      <dgm:t>
        <a:bodyPr/>
        <a:lstStyle/>
        <a:p>
          <a:endParaRPr lang="de-DE"/>
        </a:p>
      </dgm:t>
    </dgm:pt>
    <dgm:pt modelId="{AD3242E1-3F7B-4413-88E4-DD743AF9FAA8}">
      <dgm:prSet/>
      <dgm:spPr/>
      <dgm:t>
        <a:bodyPr/>
        <a:lstStyle/>
        <a:p>
          <a:r>
            <a:rPr lang="en-US" dirty="0"/>
            <a:t> Possibility of damage to or loss of goods or general average during transit, or of delay of delivery </a:t>
          </a:r>
        </a:p>
      </dgm:t>
    </dgm:pt>
    <dgm:pt modelId="{0961ECE9-DF9F-4E2C-8E46-C402B105C0D2}" type="parTrans" cxnId="{59876F17-30F5-45A0-98CD-4187919BFAA2}">
      <dgm:prSet/>
      <dgm:spPr/>
      <dgm:t>
        <a:bodyPr/>
        <a:lstStyle/>
        <a:p>
          <a:endParaRPr lang="de-DE"/>
        </a:p>
      </dgm:t>
    </dgm:pt>
    <dgm:pt modelId="{2062C3AA-3BE2-49F5-97A2-590EEAA1E294}" type="sibTrans" cxnId="{59876F17-30F5-45A0-98CD-4187919BFAA2}">
      <dgm:prSet/>
      <dgm:spPr/>
      <dgm:t>
        <a:bodyPr/>
        <a:lstStyle/>
        <a:p>
          <a:endParaRPr lang="de-DE"/>
        </a:p>
      </dgm:t>
    </dgm:pt>
    <dgm:pt modelId="{4F3277E5-3C8D-457F-A739-A3638BDC9EBF}">
      <dgm:prSet phldrT="[Text]"/>
      <dgm:spPr/>
      <dgm:t>
        <a:bodyPr/>
        <a:lstStyle/>
        <a:p>
          <a:r>
            <a:rPr lang="en-US" dirty="0"/>
            <a:t>From which point the buyer gives instructions and bears the risk</a:t>
          </a:r>
          <a:endParaRPr lang="de-DE" dirty="0"/>
        </a:p>
      </dgm:t>
    </dgm:pt>
    <dgm:pt modelId="{B66B58B8-F113-423A-B55F-8059DA57CAE4}" type="parTrans" cxnId="{D7103DFD-F787-491D-AF06-93DC205C7B52}">
      <dgm:prSet/>
      <dgm:spPr/>
      <dgm:t>
        <a:bodyPr/>
        <a:lstStyle/>
        <a:p>
          <a:endParaRPr lang="de-DE"/>
        </a:p>
      </dgm:t>
    </dgm:pt>
    <dgm:pt modelId="{466A467F-BD6F-42DD-8E6D-B5C23A3CFF0A}" type="sibTrans" cxnId="{D7103DFD-F787-491D-AF06-93DC205C7B52}">
      <dgm:prSet/>
      <dgm:spPr/>
      <dgm:t>
        <a:bodyPr/>
        <a:lstStyle/>
        <a:p>
          <a:endParaRPr lang="de-DE"/>
        </a:p>
      </dgm:t>
    </dgm:pt>
    <dgm:pt modelId="{36E920AB-89B1-4DB1-B389-54AFDDD99785}">
      <dgm:prSet/>
      <dgm:spPr/>
      <dgm:t>
        <a:bodyPr/>
        <a:lstStyle/>
        <a:p>
          <a:r>
            <a:rPr lang="en-US" dirty="0"/>
            <a:t>Which costs are to be paid by the buyer</a:t>
          </a:r>
        </a:p>
      </dgm:t>
    </dgm:pt>
    <dgm:pt modelId="{3CCE5102-78CB-4428-AB4D-DE1EABA41649}" type="parTrans" cxnId="{311B33C2-BCC4-46BB-AAE5-96FA184CE9F5}">
      <dgm:prSet/>
      <dgm:spPr/>
      <dgm:t>
        <a:bodyPr/>
        <a:lstStyle/>
        <a:p>
          <a:endParaRPr lang="de-DE"/>
        </a:p>
      </dgm:t>
    </dgm:pt>
    <dgm:pt modelId="{0A571C11-D5B6-42CD-9181-32FFE17A0290}" type="sibTrans" cxnId="{311B33C2-BCC4-46BB-AAE5-96FA184CE9F5}">
      <dgm:prSet/>
      <dgm:spPr/>
      <dgm:t>
        <a:bodyPr/>
        <a:lstStyle/>
        <a:p>
          <a:endParaRPr lang="de-DE"/>
        </a:p>
      </dgm:t>
    </dgm:pt>
    <dgm:pt modelId="{6D7DCD09-5E81-43C7-9B84-15D869EECC9B}" type="pres">
      <dgm:prSet presAssocID="{3A4792A8-F4FB-4BC4-8621-86D659A05AB7}" presName="Name0" presStyleCnt="0">
        <dgm:presLayoutVars>
          <dgm:dir/>
          <dgm:animLvl val="lvl"/>
          <dgm:resizeHandles val="exact"/>
        </dgm:presLayoutVars>
      </dgm:prSet>
      <dgm:spPr/>
    </dgm:pt>
    <dgm:pt modelId="{D7826A6A-1507-4709-934A-93E9585B47CE}" type="pres">
      <dgm:prSet presAssocID="{31A44D3D-E952-49B3-8F96-B4919668449F}" presName="composite" presStyleCnt="0"/>
      <dgm:spPr/>
    </dgm:pt>
    <dgm:pt modelId="{A588BFF2-DD69-4E70-8880-544C440513F0}" type="pres">
      <dgm:prSet presAssocID="{31A44D3D-E952-49B3-8F96-B4919668449F}" presName="parTx" presStyleLbl="alignNode1" presStyleIdx="0" presStyleCnt="3">
        <dgm:presLayoutVars>
          <dgm:chMax val="0"/>
          <dgm:chPref val="0"/>
          <dgm:bulletEnabled val="1"/>
        </dgm:presLayoutVars>
      </dgm:prSet>
      <dgm:spPr/>
    </dgm:pt>
    <dgm:pt modelId="{DD661120-9EEF-4128-BA42-927427F3F19C}" type="pres">
      <dgm:prSet presAssocID="{31A44D3D-E952-49B3-8F96-B4919668449F}" presName="desTx" presStyleLbl="alignAccFollowNode1" presStyleIdx="0" presStyleCnt="3">
        <dgm:presLayoutVars>
          <dgm:bulletEnabled val="1"/>
        </dgm:presLayoutVars>
      </dgm:prSet>
      <dgm:spPr/>
    </dgm:pt>
    <dgm:pt modelId="{A6B9F85C-FD9C-4F43-AEF0-9BA1381EC488}" type="pres">
      <dgm:prSet presAssocID="{E088B7EA-B099-438B-A9B6-DDA26228EF50}" presName="space" presStyleCnt="0"/>
      <dgm:spPr/>
    </dgm:pt>
    <dgm:pt modelId="{C7D91310-CF9B-405F-B802-4BF00F18A69B}" type="pres">
      <dgm:prSet presAssocID="{566DBC77-B708-4F83-A56B-A4F441C327C2}" presName="composite" presStyleCnt="0"/>
      <dgm:spPr/>
    </dgm:pt>
    <dgm:pt modelId="{A9F9CDE8-3801-48D1-9AF4-31ED7384FE1D}" type="pres">
      <dgm:prSet presAssocID="{566DBC77-B708-4F83-A56B-A4F441C327C2}" presName="parTx" presStyleLbl="alignNode1" presStyleIdx="1" presStyleCnt="3">
        <dgm:presLayoutVars>
          <dgm:chMax val="0"/>
          <dgm:chPref val="0"/>
          <dgm:bulletEnabled val="1"/>
        </dgm:presLayoutVars>
      </dgm:prSet>
      <dgm:spPr/>
    </dgm:pt>
    <dgm:pt modelId="{0E8EA0C6-1B1D-4C4D-8131-E3FA78F183FC}" type="pres">
      <dgm:prSet presAssocID="{566DBC77-B708-4F83-A56B-A4F441C327C2}" presName="desTx" presStyleLbl="alignAccFollowNode1" presStyleIdx="1" presStyleCnt="3">
        <dgm:presLayoutVars>
          <dgm:bulletEnabled val="1"/>
        </dgm:presLayoutVars>
      </dgm:prSet>
      <dgm:spPr/>
    </dgm:pt>
    <dgm:pt modelId="{F46AF8C3-60DB-4BF3-9F30-54D0011FCEC7}" type="pres">
      <dgm:prSet presAssocID="{68322BE5-9A6D-468B-9511-54F8FF07C567}" presName="space" presStyleCnt="0"/>
      <dgm:spPr/>
    </dgm:pt>
    <dgm:pt modelId="{70F4465E-0C7A-4297-A35C-B67ADEC3F0A4}" type="pres">
      <dgm:prSet presAssocID="{A3241FE5-33EE-4DE7-BBDA-4F50223E5370}" presName="composite" presStyleCnt="0"/>
      <dgm:spPr/>
    </dgm:pt>
    <dgm:pt modelId="{9B93F12E-C473-42B6-84FF-6710E56D435D}" type="pres">
      <dgm:prSet presAssocID="{A3241FE5-33EE-4DE7-BBDA-4F50223E5370}" presName="parTx" presStyleLbl="alignNode1" presStyleIdx="2" presStyleCnt="3">
        <dgm:presLayoutVars>
          <dgm:chMax val="0"/>
          <dgm:chPref val="0"/>
          <dgm:bulletEnabled val="1"/>
        </dgm:presLayoutVars>
      </dgm:prSet>
      <dgm:spPr/>
    </dgm:pt>
    <dgm:pt modelId="{D43CF669-2ED5-4812-A1B3-D718A94B3B54}" type="pres">
      <dgm:prSet presAssocID="{A3241FE5-33EE-4DE7-BBDA-4F50223E5370}" presName="desTx" presStyleLbl="alignAccFollowNode1" presStyleIdx="2" presStyleCnt="3">
        <dgm:presLayoutVars>
          <dgm:bulletEnabled val="1"/>
        </dgm:presLayoutVars>
      </dgm:prSet>
      <dgm:spPr/>
    </dgm:pt>
  </dgm:ptLst>
  <dgm:cxnLst>
    <dgm:cxn modelId="{A6486908-5D5C-4162-BBF3-65CA60BCA0AF}" type="presOf" srcId="{31A44D3D-E952-49B3-8F96-B4919668449F}" destId="{A588BFF2-DD69-4E70-8880-544C440513F0}" srcOrd="0" destOrd="0" presId="urn:microsoft.com/office/officeart/2005/8/layout/hList1"/>
    <dgm:cxn modelId="{A4A1EB09-0F53-4329-9488-A43B1DEA583E}" type="presOf" srcId="{A3241FE5-33EE-4DE7-BBDA-4F50223E5370}" destId="{9B93F12E-C473-42B6-84FF-6710E56D435D}" srcOrd="0" destOrd="0" presId="urn:microsoft.com/office/officeart/2005/8/layout/hList1"/>
    <dgm:cxn modelId="{4BB55F14-ACFC-4A90-ACE4-920313D9E399}" type="presOf" srcId="{566DBC77-B708-4F83-A56B-A4F441C327C2}" destId="{A9F9CDE8-3801-48D1-9AF4-31ED7384FE1D}" srcOrd="0" destOrd="0" presId="urn:microsoft.com/office/officeart/2005/8/layout/hList1"/>
    <dgm:cxn modelId="{59876F17-30F5-45A0-98CD-4187919BFAA2}" srcId="{A3241FE5-33EE-4DE7-BBDA-4F50223E5370}" destId="{AD3242E1-3F7B-4413-88E4-DD743AF9FAA8}" srcOrd="0" destOrd="0" parTransId="{0961ECE9-DF9F-4E2C-8E46-C402B105C0D2}" sibTransId="{2062C3AA-3BE2-49F5-97A2-590EEAA1E294}"/>
    <dgm:cxn modelId="{4F05F93D-BF81-42ED-A1AE-981E539E2DAF}" type="presOf" srcId="{62042BEB-FD18-49BB-9FA4-09D873A6665B}" destId="{DD661120-9EEF-4128-BA42-927427F3F19C}" srcOrd="0" destOrd="0" presId="urn:microsoft.com/office/officeart/2005/8/layout/hList1"/>
    <dgm:cxn modelId="{AE67B95E-DA51-4252-B831-E724BCC60624}" srcId="{3A4792A8-F4FB-4BC4-8621-86D659A05AB7}" destId="{566DBC77-B708-4F83-A56B-A4F441C327C2}" srcOrd="1" destOrd="0" parTransId="{3631AE25-9114-4B23-9545-2A49BFE9C6CB}" sibTransId="{68322BE5-9A6D-468B-9511-54F8FF07C567}"/>
    <dgm:cxn modelId="{39E14866-9244-4CF8-B472-D228AFD90529}" srcId="{566DBC77-B708-4F83-A56B-A4F441C327C2}" destId="{8E59057D-44D5-4E1C-A68B-08E80AC1E106}" srcOrd="0" destOrd="0" parTransId="{01676CA6-EE8E-440D-91DD-9FCCF880C57F}" sibTransId="{BEE4AC45-94F6-4534-B53E-72D18E34F8AB}"/>
    <dgm:cxn modelId="{C502DE49-917B-4717-84B1-FD9A4B351567}" type="presOf" srcId="{8E59057D-44D5-4E1C-A68B-08E80AC1E106}" destId="{0E8EA0C6-1B1D-4C4D-8131-E3FA78F183FC}" srcOrd="0" destOrd="0" presId="urn:microsoft.com/office/officeart/2005/8/layout/hList1"/>
    <dgm:cxn modelId="{96F3EA7F-C5D1-44B9-834A-4B2C612525CF}" srcId="{3A4792A8-F4FB-4BC4-8621-86D659A05AB7}" destId="{A3241FE5-33EE-4DE7-BBDA-4F50223E5370}" srcOrd="2" destOrd="0" parTransId="{C730AD8E-6ED7-4F00-A99B-2808666688CA}" sibTransId="{AA32892C-CF06-4CAC-B88B-29EB278959A9}"/>
    <dgm:cxn modelId="{9CE69D9C-CE6F-4979-9417-73A2F1CC325C}" type="presOf" srcId="{36E920AB-89B1-4DB1-B389-54AFDDD99785}" destId="{0E8EA0C6-1B1D-4C4D-8131-E3FA78F183FC}" srcOrd="0" destOrd="1" presId="urn:microsoft.com/office/officeart/2005/8/layout/hList1"/>
    <dgm:cxn modelId="{57C849A1-03C5-49D2-9581-E2F437A249A8}" type="presOf" srcId="{4F3277E5-3C8D-457F-A739-A3638BDC9EBF}" destId="{DD661120-9EEF-4128-BA42-927427F3F19C}" srcOrd="0" destOrd="1" presId="urn:microsoft.com/office/officeart/2005/8/layout/hList1"/>
    <dgm:cxn modelId="{47903BA8-030B-40FE-AC49-519455D5B63F}" type="presOf" srcId="{3A4792A8-F4FB-4BC4-8621-86D659A05AB7}" destId="{6D7DCD09-5E81-43C7-9B84-15D869EECC9B}" srcOrd="0" destOrd="0" presId="urn:microsoft.com/office/officeart/2005/8/layout/hList1"/>
    <dgm:cxn modelId="{311B33C2-BCC4-46BB-AAE5-96FA184CE9F5}" srcId="{566DBC77-B708-4F83-A56B-A4F441C327C2}" destId="{36E920AB-89B1-4DB1-B389-54AFDDD99785}" srcOrd="1" destOrd="0" parTransId="{3CCE5102-78CB-4428-AB4D-DE1EABA41649}" sibTransId="{0A571C11-D5B6-42CD-9181-32FFE17A0290}"/>
    <dgm:cxn modelId="{D6B609C6-A90D-409D-BE1D-9509C19E369A}" srcId="{3A4792A8-F4FB-4BC4-8621-86D659A05AB7}" destId="{31A44D3D-E952-49B3-8F96-B4919668449F}" srcOrd="0" destOrd="0" parTransId="{19D49962-6CBC-4517-A106-25E12F622CC7}" sibTransId="{E088B7EA-B099-438B-A9B6-DDA26228EF50}"/>
    <dgm:cxn modelId="{D6C62AE4-87A9-4956-A2B5-20B8F8574246}" srcId="{31A44D3D-E952-49B3-8F96-B4919668449F}" destId="{62042BEB-FD18-49BB-9FA4-09D873A6665B}" srcOrd="0" destOrd="0" parTransId="{01CAF1A9-E95A-4962-B81C-9F46772E76E7}" sibTransId="{D0E060AB-0F85-457F-AAF9-7825FC71C3ED}"/>
    <dgm:cxn modelId="{9D18D8FC-B306-4192-AA69-3CDAF1B3F68A}" type="presOf" srcId="{AD3242E1-3F7B-4413-88E4-DD743AF9FAA8}" destId="{D43CF669-2ED5-4812-A1B3-D718A94B3B54}" srcOrd="0" destOrd="0" presId="urn:microsoft.com/office/officeart/2005/8/layout/hList1"/>
    <dgm:cxn modelId="{D7103DFD-F787-491D-AF06-93DC205C7B52}" srcId="{31A44D3D-E952-49B3-8F96-B4919668449F}" destId="{4F3277E5-3C8D-457F-A739-A3638BDC9EBF}" srcOrd="1" destOrd="0" parTransId="{B66B58B8-F113-423A-B55F-8059DA57CAE4}" sibTransId="{466A467F-BD6F-42DD-8E6D-B5C23A3CFF0A}"/>
    <dgm:cxn modelId="{70E554B4-2E33-460D-A4A9-7F2B9B699AA1}" type="presParOf" srcId="{6D7DCD09-5E81-43C7-9B84-15D869EECC9B}" destId="{D7826A6A-1507-4709-934A-93E9585B47CE}" srcOrd="0" destOrd="0" presId="urn:microsoft.com/office/officeart/2005/8/layout/hList1"/>
    <dgm:cxn modelId="{BDB2E5F3-169B-4BFC-A656-5CC19943DB09}" type="presParOf" srcId="{D7826A6A-1507-4709-934A-93E9585B47CE}" destId="{A588BFF2-DD69-4E70-8880-544C440513F0}" srcOrd="0" destOrd="0" presId="urn:microsoft.com/office/officeart/2005/8/layout/hList1"/>
    <dgm:cxn modelId="{9E621555-70B0-45F7-AD14-CC1384B463C9}" type="presParOf" srcId="{D7826A6A-1507-4709-934A-93E9585B47CE}" destId="{DD661120-9EEF-4128-BA42-927427F3F19C}" srcOrd="1" destOrd="0" presId="urn:microsoft.com/office/officeart/2005/8/layout/hList1"/>
    <dgm:cxn modelId="{4F812ECB-9F66-4E9E-810A-0BEA86EDE4D8}" type="presParOf" srcId="{6D7DCD09-5E81-43C7-9B84-15D869EECC9B}" destId="{A6B9F85C-FD9C-4F43-AEF0-9BA1381EC488}" srcOrd="1" destOrd="0" presId="urn:microsoft.com/office/officeart/2005/8/layout/hList1"/>
    <dgm:cxn modelId="{E4176C78-7D67-43F4-AC88-052E8B9E0765}" type="presParOf" srcId="{6D7DCD09-5E81-43C7-9B84-15D869EECC9B}" destId="{C7D91310-CF9B-405F-B802-4BF00F18A69B}" srcOrd="2" destOrd="0" presId="urn:microsoft.com/office/officeart/2005/8/layout/hList1"/>
    <dgm:cxn modelId="{3898BF28-5134-4978-B7DE-035EB61BD17E}" type="presParOf" srcId="{C7D91310-CF9B-405F-B802-4BF00F18A69B}" destId="{A9F9CDE8-3801-48D1-9AF4-31ED7384FE1D}" srcOrd="0" destOrd="0" presId="urn:microsoft.com/office/officeart/2005/8/layout/hList1"/>
    <dgm:cxn modelId="{DAF8AC20-686A-409C-BF14-FD5A09D44AEF}" type="presParOf" srcId="{C7D91310-CF9B-405F-B802-4BF00F18A69B}" destId="{0E8EA0C6-1B1D-4C4D-8131-E3FA78F183FC}" srcOrd="1" destOrd="0" presId="urn:microsoft.com/office/officeart/2005/8/layout/hList1"/>
    <dgm:cxn modelId="{2D99CD1D-A4B5-4466-9CAA-C496E5CFD29E}" type="presParOf" srcId="{6D7DCD09-5E81-43C7-9B84-15D869EECC9B}" destId="{F46AF8C3-60DB-4BF3-9F30-54D0011FCEC7}" srcOrd="3" destOrd="0" presId="urn:microsoft.com/office/officeart/2005/8/layout/hList1"/>
    <dgm:cxn modelId="{79C97A3F-1000-4237-80B4-AC763D4EAEA6}" type="presParOf" srcId="{6D7DCD09-5E81-43C7-9B84-15D869EECC9B}" destId="{70F4465E-0C7A-4297-A35C-B67ADEC3F0A4}" srcOrd="4" destOrd="0" presId="urn:microsoft.com/office/officeart/2005/8/layout/hList1"/>
    <dgm:cxn modelId="{14D554F7-58F3-493D-9C63-6E8EB3F4EEEF}" type="presParOf" srcId="{70F4465E-0C7A-4297-A35C-B67ADEC3F0A4}" destId="{9B93F12E-C473-42B6-84FF-6710E56D435D}" srcOrd="0" destOrd="0" presId="urn:microsoft.com/office/officeart/2005/8/layout/hList1"/>
    <dgm:cxn modelId="{30BAB8A7-EB35-4AB3-8E93-41BF9B7BEE61}" type="presParOf" srcId="{70F4465E-0C7A-4297-A35C-B67ADEC3F0A4}" destId="{D43CF669-2ED5-4812-A1B3-D718A94B3B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E0AB84-38BE-466C-AAAC-90950CAABECA}" type="doc">
      <dgm:prSet loTypeId="urn:microsoft.com/office/officeart/2005/8/layout/vList3" loCatId="list" qsTypeId="urn:microsoft.com/office/officeart/2005/8/quickstyle/simple1" qsCatId="simple" csTypeId="urn:microsoft.com/office/officeart/2005/8/colors/accent6_2" csCatId="accent6" phldr="1"/>
      <dgm:spPr/>
    </dgm:pt>
    <dgm:pt modelId="{8875C5A0-C252-4D4D-BDCF-9C93A68AD639}">
      <dgm:prSet phldrT="[Text]"/>
      <dgm:spPr/>
      <dgm:t>
        <a:bodyPr/>
        <a:lstStyle/>
        <a:p>
          <a:r>
            <a:rPr lang="en-GB" noProof="0" dirty="0"/>
            <a:t>Supply Chain Management is the ma</a:t>
          </a:r>
          <a:r>
            <a:rPr lang="en-GB" dirty="0" err="1"/>
            <a:t>nagement</a:t>
          </a:r>
          <a:r>
            <a:rPr lang="en-GB" dirty="0"/>
            <a:t> of the interconnection of organisations that relate to each other through upstream and downstream linkages </a:t>
          </a:r>
          <a:endParaRPr lang="en-GB" noProof="0" dirty="0"/>
        </a:p>
      </dgm:t>
    </dgm:pt>
    <dgm:pt modelId="{137A5754-A13E-4766-8B7A-240BCD70DF10}" type="parTrans" cxnId="{D1219870-0626-4ED2-9F43-0981C6529309}">
      <dgm:prSet/>
      <dgm:spPr/>
      <dgm:t>
        <a:bodyPr/>
        <a:lstStyle/>
        <a:p>
          <a:endParaRPr lang="en-GB" noProof="0" dirty="0"/>
        </a:p>
      </dgm:t>
    </dgm:pt>
    <dgm:pt modelId="{AC6C5F5D-A099-417D-B8BA-79BC0ADBB1CE}" type="sibTrans" cxnId="{D1219870-0626-4ED2-9F43-0981C6529309}">
      <dgm:prSet/>
      <dgm:spPr/>
      <dgm:t>
        <a:bodyPr/>
        <a:lstStyle/>
        <a:p>
          <a:endParaRPr lang="en-GB" noProof="0" dirty="0"/>
        </a:p>
      </dgm:t>
    </dgm:pt>
    <dgm:pt modelId="{DFEB9026-AD64-4E3A-B9C0-C0E44AD2E615}">
      <dgm:prSet phldrT="[Text]"/>
      <dgm:spPr/>
      <dgm:t>
        <a:bodyPr/>
        <a:lstStyle/>
        <a:p>
          <a:r>
            <a:rPr lang="en-GB" dirty="0"/>
            <a:t>Six main sourcing strategies can be differentiated: many suppliers, few suppliers, vertical integration, keiretsu networks, joint ventures, and virtual companies </a:t>
          </a:r>
          <a:endParaRPr lang="en-GB" noProof="0" dirty="0"/>
        </a:p>
      </dgm:t>
    </dgm:pt>
    <dgm:pt modelId="{5612DAF3-0000-46BC-971A-2C13AAC18D42}" type="parTrans" cxnId="{EC45AF9A-361E-4DB2-B0EB-4B91B7F03E82}">
      <dgm:prSet/>
      <dgm:spPr/>
      <dgm:t>
        <a:bodyPr/>
        <a:lstStyle/>
        <a:p>
          <a:endParaRPr lang="en-GB" noProof="0" dirty="0"/>
        </a:p>
      </dgm:t>
    </dgm:pt>
    <dgm:pt modelId="{8919C54E-82C4-4AA7-8C60-16BD2E9F7F30}" type="sibTrans" cxnId="{EC45AF9A-361E-4DB2-B0EB-4B91B7F03E82}">
      <dgm:prSet/>
      <dgm:spPr/>
      <dgm:t>
        <a:bodyPr/>
        <a:lstStyle/>
        <a:p>
          <a:endParaRPr lang="en-GB" noProof="0" dirty="0"/>
        </a:p>
      </dgm:t>
    </dgm:pt>
    <dgm:pt modelId="{82F3DB51-842C-45B8-9D90-AD02F842CF6C}">
      <dgm:prSet phldrT="[Text]"/>
      <dgm:spPr/>
      <dgm:t>
        <a:bodyPr/>
        <a:lstStyle/>
        <a:p>
          <a:r>
            <a:rPr lang="en-US" dirty="0">
              <a:solidFill>
                <a:schemeClr val="bg1"/>
              </a:solidFill>
              <a:effectLst/>
              <a:ea typeface="+mn-ea"/>
              <a:cs typeface="+mn-cs"/>
            </a:rPr>
            <a:t>The bullwhip effect can be explained as an occurrence detected by the supply chain where orders sent to the manufacturer and supplier create larger variance then the sales to the end customer</a:t>
          </a:r>
          <a:endParaRPr lang="en-GB" noProof="0" dirty="0"/>
        </a:p>
      </dgm:t>
    </dgm:pt>
    <dgm:pt modelId="{4E05CF01-4F9F-47E2-9D76-4FF9233AA792}" type="parTrans" cxnId="{D240DA67-C3A9-4165-9C46-C8AA3C127AE3}">
      <dgm:prSet/>
      <dgm:spPr/>
      <dgm:t>
        <a:bodyPr/>
        <a:lstStyle/>
        <a:p>
          <a:endParaRPr lang="en-GB" noProof="0" dirty="0"/>
        </a:p>
      </dgm:t>
    </dgm:pt>
    <dgm:pt modelId="{78D45A7E-A672-49D3-92F2-282CC9565994}" type="sibTrans" cxnId="{D240DA67-C3A9-4165-9C46-C8AA3C127AE3}">
      <dgm:prSet/>
      <dgm:spPr/>
      <dgm:t>
        <a:bodyPr/>
        <a:lstStyle/>
        <a:p>
          <a:endParaRPr lang="en-GB" noProof="0" dirty="0"/>
        </a:p>
      </dgm:t>
    </dgm:pt>
    <dgm:pt modelId="{F66B6AFE-E9C1-4605-A203-2D0ABB66679A}">
      <dgm:prSet phldrT="[Text]"/>
      <dgm:spPr/>
      <dgm:t>
        <a:bodyPr/>
        <a:lstStyle/>
        <a:p>
          <a:r>
            <a:rPr lang="en-GB" dirty="0"/>
            <a:t>Companies have to decide whether each value-adding activity should be conducted in-house (internalisation) or by an external, independent supplier (externalisation) or </a:t>
          </a:r>
          <a:r>
            <a:rPr lang="en-GB" dirty="0">
              <a:sym typeface="Wingdings" panose="05000000000000000000" pitchFamily="2" charset="2"/>
            </a:rPr>
            <a:t>outsourcing</a:t>
          </a:r>
          <a:endParaRPr lang="en-GB" noProof="0" dirty="0"/>
        </a:p>
      </dgm:t>
    </dgm:pt>
    <dgm:pt modelId="{86F555B3-C514-4B04-BC28-FD93FE07D07C}" type="parTrans" cxnId="{B8703FF2-26BD-4FE9-95C9-40C6D5E48FB5}">
      <dgm:prSet/>
      <dgm:spPr/>
      <dgm:t>
        <a:bodyPr/>
        <a:lstStyle/>
        <a:p>
          <a:endParaRPr lang="en-GB" noProof="0" dirty="0"/>
        </a:p>
      </dgm:t>
    </dgm:pt>
    <dgm:pt modelId="{C4702A77-4C7C-4852-8EEE-9DEFAF7824E3}" type="sibTrans" cxnId="{B8703FF2-26BD-4FE9-95C9-40C6D5E48FB5}">
      <dgm:prSet/>
      <dgm:spPr/>
      <dgm:t>
        <a:bodyPr/>
        <a:lstStyle/>
        <a:p>
          <a:endParaRPr lang="en-GB" noProof="0" dirty="0"/>
        </a:p>
      </dgm:t>
    </dgm:pt>
    <dgm:pt modelId="{E0906B4D-691F-400D-A042-1AC725C09428}" type="pres">
      <dgm:prSet presAssocID="{45E0AB84-38BE-466C-AAAC-90950CAABECA}" presName="linearFlow" presStyleCnt="0">
        <dgm:presLayoutVars>
          <dgm:dir/>
          <dgm:resizeHandles val="exact"/>
        </dgm:presLayoutVars>
      </dgm:prSet>
      <dgm:spPr/>
    </dgm:pt>
    <dgm:pt modelId="{242D3478-77AF-4AE1-8ECE-F1D0958A5D9B}" type="pres">
      <dgm:prSet presAssocID="{8875C5A0-C252-4D4D-BDCF-9C93A68AD639}" presName="composite" presStyleCnt="0"/>
      <dgm:spPr/>
    </dgm:pt>
    <dgm:pt modelId="{9883C310-32AE-4064-A3AF-6FA7699E66D6}" type="pres">
      <dgm:prSet presAssocID="{8875C5A0-C252-4D4D-BDCF-9C93A68AD639}"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32A7B11A-6D96-4355-BA6F-18D0CA73347B}" type="pres">
      <dgm:prSet presAssocID="{8875C5A0-C252-4D4D-BDCF-9C93A68AD639}" presName="txShp" presStyleLbl="node1" presStyleIdx="0" presStyleCnt="4">
        <dgm:presLayoutVars>
          <dgm:bulletEnabled val="1"/>
        </dgm:presLayoutVars>
      </dgm:prSet>
      <dgm:spPr/>
    </dgm:pt>
    <dgm:pt modelId="{1BB31B1F-29F4-4967-BEC5-1D360EB36CBC}" type="pres">
      <dgm:prSet presAssocID="{AC6C5F5D-A099-417D-B8BA-79BC0ADBB1CE}" presName="spacing" presStyleCnt="0"/>
      <dgm:spPr/>
    </dgm:pt>
    <dgm:pt modelId="{97EF2335-B1C4-45BC-8C54-38AD2E66F959}" type="pres">
      <dgm:prSet presAssocID="{DFEB9026-AD64-4E3A-B9C0-C0E44AD2E615}" presName="composite" presStyleCnt="0"/>
      <dgm:spPr/>
    </dgm:pt>
    <dgm:pt modelId="{91B57AE2-464C-4150-8398-9342EA10573A}" type="pres">
      <dgm:prSet presAssocID="{DFEB9026-AD64-4E3A-B9C0-C0E44AD2E615}"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12071A85-F975-4331-8A29-5040C8009DD5}" type="pres">
      <dgm:prSet presAssocID="{DFEB9026-AD64-4E3A-B9C0-C0E44AD2E615}" presName="txShp" presStyleLbl="node1" presStyleIdx="1" presStyleCnt="4">
        <dgm:presLayoutVars>
          <dgm:bulletEnabled val="1"/>
        </dgm:presLayoutVars>
      </dgm:prSet>
      <dgm:spPr/>
    </dgm:pt>
    <dgm:pt modelId="{6F255606-B8D9-4926-B17E-198638DEB331}" type="pres">
      <dgm:prSet presAssocID="{8919C54E-82C4-4AA7-8C60-16BD2E9F7F30}" presName="spacing" presStyleCnt="0"/>
      <dgm:spPr/>
    </dgm:pt>
    <dgm:pt modelId="{B0530DF8-DACF-49C4-9A07-EEBF72503206}" type="pres">
      <dgm:prSet presAssocID="{82F3DB51-842C-45B8-9D90-AD02F842CF6C}" presName="composite" presStyleCnt="0"/>
      <dgm:spPr/>
    </dgm:pt>
    <dgm:pt modelId="{F81F77AF-2432-4FA2-B40B-3C81841A1C72}" type="pres">
      <dgm:prSet presAssocID="{82F3DB51-842C-45B8-9D90-AD02F842CF6C}" presName="imgShp"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59FC18EA-3E82-4025-8628-D061995C8C81}" type="pres">
      <dgm:prSet presAssocID="{82F3DB51-842C-45B8-9D90-AD02F842CF6C}" presName="txShp" presStyleLbl="node1" presStyleIdx="2" presStyleCnt="4">
        <dgm:presLayoutVars>
          <dgm:bulletEnabled val="1"/>
        </dgm:presLayoutVars>
      </dgm:prSet>
      <dgm:spPr/>
    </dgm:pt>
    <dgm:pt modelId="{6C97ED41-AADA-4004-AF37-E3861DB90861}" type="pres">
      <dgm:prSet presAssocID="{78D45A7E-A672-49D3-92F2-282CC9565994}" presName="spacing" presStyleCnt="0"/>
      <dgm:spPr/>
    </dgm:pt>
    <dgm:pt modelId="{7AA70C7A-3F47-4D7C-B9D3-FA8335D731C8}" type="pres">
      <dgm:prSet presAssocID="{F66B6AFE-E9C1-4605-A203-2D0ABB66679A}" presName="composite" presStyleCnt="0"/>
      <dgm:spPr/>
    </dgm:pt>
    <dgm:pt modelId="{1DCA1F6D-AF6F-475D-8F97-D7E8226A13C4}" type="pres">
      <dgm:prSet presAssocID="{F66B6AFE-E9C1-4605-A203-2D0ABB66679A}" presName="imgShp" presStyleLbl="fgImgPlace1" presStyleIdx="3" presStyleCnt="4"/>
      <dgm:spPr>
        <a:blipFill>
          <a:blip xmlns:r="http://schemas.openxmlformats.org/officeDocument/2006/relationships" r:embed="rId7">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1926DB15-2CFB-494E-96D7-7003634B4662}" type="pres">
      <dgm:prSet presAssocID="{F66B6AFE-E9C1-4605-A203-2D0ABB66679A}" presName="txShp" presStyleLbl="node1" presStyleIdx="3" presStyleCnt="4">
        <dgm:presLayoutVars>
          <dgm:bulletEnabled val="1"/>
        </dgm:presLayoutVars>
      </dgm:prSet>
      <dgm:spPr/>
    </dgm:pt>
  </dgm:ptLst>
  <dgm:cxnLst>
    <dgm:cxn modelId="{96569644-1E02-4CD8-A53B-1CA3414931CA}" type="presOf" srcId="{82F3DB51-842C-45B8-9D90-AD02F842CF6C}" destId="{59FC18EA-3E82-4025-8628-D061995C8C81}" srcOrd="0" destOrd="0" presId="urn:microsoft.com/office/officeart/2005/8/layout/vList3"/>
    <dgm:cxn modelId="{D240DA67-C3A9-4165-9C46-C8AA3C127AE3}" srcId="{45E0AB84-38BE-466C-AAAC-90950CAABECA}" destId="{82F3DB51-842C-45B8-9D90-AD02F842CF6C}" srcOrd="2" destOrd="0" parTransId="{4E05CF01-4F9F-47E2-9D76-4FF9233AA792}" sibTransId="{78D45A7E-A672-49D3-92F2-282CC9565994}"/>
    <dgm:cxn modelId="{7BA6166C-658D-4B5C-8410-19AD9A29A425}" type="presOf" srcId="{DFEB9026-AD64-4E3A-B9C0-C0E44AD2E615}" destId="{12071A85-F975-4331-8A29-5040C8009DD5}" srcOrd="0" destOrd="0" presId="urn:microsoft.com/office/officeart/2005/8/layout/vList3"/>
    <dgm:cxn modelId="{D1219870-0626-4ED2-9F43-0981C6529309}" srcId="{45E0AB84-38BE-466C-AAAC-90950CAABECA}" destId="{8875C5A0-C252-4D4D-BDCF-9C93A68AD639}" srcOrd="0" destOrd="0" parTransId="{137A5754-A13E-4766-8B7A-240BCD70DF10}" sibTransId="{AC6C5F5D-A099-417D-B8BA-79BC0ADBB1CE}"/>
    <dgm:cxn modelId="{E827E98C-F453-4404-ADFD-2AABE39F44FE}" type="presOf" srcId="{8875C5A0-C252-4D4D-BDCF-9C93A68AD639}" destId="{32A7B11A-6D96-4355-BA6F-18D0CA73347B}" srcOrd="0" destOrd="0" presId="urn:microsoft.com/office/officeart/2005/8/layout/vList3"/>
    <dgm:cxn modelId="{EC45AF9A-361E-4DB2-B0EB-4B91B7F03E82}" srcId="{45E0AB84-38BE-466C-AAAC-90950CAABECA}" destId="{DFEB9026-AD64-4E3A-B9C0-C0E44AD2E615}" srcOrd="1" destOrd="0" parTransId="{5612DAF3-0000-46BC-971A-2C13AAC18D42}" sibTransId="{8919C54E-82C4-4AA7-8C60-16BD2E9F7F30}"/>
    <dgm:cxn modelId="{BD9369D9-17C1-48FD-8F79-02718C9B4FC6}" type="presOf" srcId="{45E0AB84-38BE-466C-AAAC-90950CAABECA}" destId="{E0906B4D-691F-400D-A042-1AC725C09428}" srcOrd="0" destOrd="0" presId="urn:microsoft.com/office/officeart/2005/8/layout/vList3"/>
    <dgm:cxn modelId="{B8703FF2-26BD-4FE9-95C9-40C6D5E48FB5}" srcId="{45E0AB84-38BE-466C-AAAC-90950CAABECA}" destId="{F66B6AFE-E9C1-4605-A203-2D0ABB66679A}" srcOrd="3" destOrd="0" parTransId="{86F555B3-C514-4B04-BC28-FD93FE07D07C}" sibTransId="{C4702A77-4C7C-4852-8EEE-9DEFAF7824E3}"/>
    <dgm:cxn modelId="{DAD77AFE-AE34-4F6A-8B1B-6D1D3B8A4609}" type="presOf" srcId="{F66B6AFE-E9C1-4605-A203-2D0ABB66679A}" destId="{1926DB15-2CFB-494E-96D7-7003634B4662}" srcOrd="0" destOrd="0" presId="urn:microsoft.com/office/officeart/2005/8/layout/vList3"/>
    <dgm:cxn modelId="{E3DB057D-C1C7-43BB-BEC1-A51856DA5AC2}" type="presParOf" srcId="{E0906B4D-691F-400D-A042-1AC725C09428}" destId="{242D3478-77AF-4AE1-8ECE-F1D0958A5D9B}" srcOrd="0" destOrd="0" presId="urn:microsoft.com/office/officeart/2005/8/layout/vList3"/>
    <dgm:cxn modelId="{6E45BD0B-EB93-4E15-8DA4-9286DE24EB38}" type="presParOf" srcId="{242D3478-77AF-4AE1-8ECE-F1D0958A5D9B}" destId="{9883C310-32AE-4064-A3AF-6FA7699E66D6}" srcOrd="0" destOrd="0" presId="urn:microsoft.com/office/officeart/2005/8/layout/vList3"/>
    <dgm:cxn modelId="{C4F8A7E0-E9F4-42E7-B477-8874894F32C1}" type="presParOf" srcId="{242D3478-77AF-4AE1-8ECE-F1D0958A5D9B}" destId="{32A7B11A-6D96-4355-BA6F-18D0CA73347B}" srcOrd="1" destOrd="0" presId="urn:microsoft.com/office/officeart/2005/8/layout/vList3"/>
    <dgm:cxn modelId="{17F706D3-BEC9-46C2-8210-96D40268B424}" type="presParOf" srcId="{E0906B4D-691F-400D-A042-1AC725C09428}" destId="{1BB31B1F-29F4-4967-BEC5-1D360EB36CBC}" srcOrd="1" destOrd="0" presId="urn:microsoft.com/office/officeart/2005/8/layout/vList3"/>
    <dgm:cxn modelId="{C2A5FF0B-4BBB-4EBE-84BD-C8ECA1832C80}" type="presParOf" srcId="{E0906B4D-691F-400D-A042-1AC725C09428}" destId="{97EF2335-B1C4-45BC-8C54-38AD2E66F959}" srcOrd="2" destOrd="0" presId="urn:microsoft.com/office/officeart/2005/8/layout/vList3"/>
    <dgm:cxn modelId="{5F155003-264F-4E09-B4EB-32AE6DA9AA22}" type="presParOf" srcId="{97EF2335-B1C4-45BC-8C54-38AD2E66F959}" destId="{91B57AE2-464C-4150-8398-9342EA10573A}" srcOrd="0" destOrd="0" presId="urn:microsoft.com/office/officeart/2005/8/layout/vList3"/>
    <dgm:cxn modelId="{BD61401D-1E16-4499-8384-A9EE3D3DC460}" type="presParOf" srcId="{97EF2335-B1C4-45BC-8C54-38AD2E66F959}" destId="{12071A85-F975-4331-8A29-5040C8009DD5}" srcOrd="1" destOrd="0" presId="urn:microsoft.com/office/officeart/2005/8/layout/vList3"/>
    <dgm:cxn modelId="{160926F0-7155-43A6-A35D-EFD49B0FAEA0}" type="presParOf" srcId="{E0906B4D-691F-400D-A042-1AC725C09428}" destId="{6F255606-B8D9-4926-B17E-198638DEB331}" srcOrd="3" destOrd="0" presId="urn:microsoft.com/office/officeart/2005/8/layout/vList3"/>
    <dgm:cxn modelId="{97C46D4F-E537-47E5-ABFA-4C6A6043764D}" type="presParOf" srcId="{E0906B4D-691F-400D-A042-1AC725C09428}" destId="{B0530DF8-DACF-49C4-9A07-EEBF72503206}" srcOrd="4" destOrd="0" presId="urn:microsoft.com/office/officeart/2005/8/layout/vList3"/>
    <dgm:cxn modelId="{E9EA3327-D163-4F5A-BEF7-B9AA2F904E38}" type="presParOf" srcId="{B0530DF8-DACF-49C4-9A07-EEBF72503206}" destId="{F81F77AF-2432-4FA2-B40B-3C81841A1C72}" srcOrd="0" destOrd="0" presId="urn:microsoft.com/office/officeart/2005/8/layout/vList3"/>
    <dgm:cxn modelId="{5EB91810-588C-4626-9FDE-9934D2B21A31}" type="presParOf" srcId="{B0530DF8-DACF-49C4-9A07-EEBF72503206}" destId="{59FC18EA-3E82-4025-8628-D061995C8C81}" srcOrd="1" destOrd="0" presId="urn:microsoft.com/office/officeart/2005/8/layout/vList3"/>
    <dgm:cxn modelId="{4FBA1882-31E4-4F6A-B6A4-ABFD0B93D471}" type="presParOf" srcId="{E0906B4D-691F-400D-A042-1AC725C09428}" destId="{6C97ED41-AADA-4004-AF37-E3861DB90861}" srcOrd="5" destOrd="0" presId="urn:microsoft.com/office/officeart/2005/8/layout/vList3"/>
    <dgm:cxn modelId="{ED6D782F-4FDF-4A9C-BF5C-99D41186F527}" type="presParOf" srcId="{E0906B4D-691F-400D-A042-1AC725C09428}" destId="{7AA70C7A-3F47-4D7C-B9D3-FA8335D731C8}" srcOrd="6" destOrd="0" presId="urn:microsoft.com/office/officeart/2005/8/layout/vList3"/>
    <dgm:cxn modelId="{0B945FB1-34B4-42D4-8621-4CB1E7CEF24B}" type="presParOf" srcId="{7AA70C7A-3F47-4D7C-B9D3-FA8335D731C8}" destId="{1DCA1F6D-AF6F-475D-8F97-D7E8226A13C4}" srcOrd="0" destOrd="0" presId="urn:microsoft.com/office/officeart/2005/8/layout/vList3"/>
    <dgm:cxn modelId="{B0CBBE65-E7F6-4F1D-98FD-E58413E2B911}" type="presParOf" srcId="{7AA70C7A-3F47-4D7C-B9D3-FA8335D731C8}" destId="{1926DB15-2CFB-494E-96D7-7003634B466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E0AB84-38BE-466C-AAAC-90950CAABECA}" type="doc">
      <dgm:prSet loTypeId="urn:microsoft.com/office/officeart/2005/8/layout/vList3" loCatId="list" qsTypeId="urn:microsoft.com/office/officeart/2005/8/quickstyle/simple1" qsCatId="simple" csTypeId="urn:microsoft.com/office/officeart/2005/8/colors/accent6_2" csCatId="accent6" phldr="1"/>
      <dgm:spPr/>
    </dgm:pt>
    <dgm:pt modelId="{8875C5A0-C252-4D4D-BDCF-9C93A68AD639}">
      <dgm:prSet phldrT="[Text]"/>
      <dgm:spPr/>
      <dgm:t>
        <a:bodyPr/>
        <a:lstStyle/>
        <a:p>
          <a:r>
            <a:rPr lang="de-DE" noProof="0" dirty="0"/>
            <a:t>Supplier </a:t>
          </a:r>
          <a:r>
            <a:rPr lang="de-DE" noProof="0" dirty="0" err="1"/>
            <a:t>relations</a:t>
          </a:r>
          <a:r>
            <a:rPr lang="de-DE" noProof="0" dirty="0"/>
            <a:t> </a:t>
          </a:r>
          <a:r>
            <a:rPr lang="de-DE" noProof="0" dirty="0" err="1"/>
            <a:t>are</a:t>
          </a:r>
          <a:r>
            <a:rPr lang="de-DE" noProof="0" dirty="0"/>
            <a:t> a </a:t>
          </a:r>
          <a:r>
            <a:rPr lang="de-DE" noProof="0" dirty="0" err="1"/>
            <a:t>critical</a:t>
          </a:r>
          <a:r>
            <a:rPr lang="de-DE" noProof="0" dirty="0"/>
            <a:t> </a:t>
          </a:r>
          <a:r>
            <a:rPr lang="de-DE" noProof="0" dirty="0" err="1"/>
            <a:t>resource</a:t>
          </a:r>
          <a:r>
            <a:rPr lang="de-DE" noProof="0" dirty="0"/>
            <a:t> and must fit </a:t>
          </a:r>
          <a:r>
            <a:rPr lang="de-DE" noProof="0" dirty="0" err="1"/>
            <a:t>the</a:t>
          </a:r>
          <a:r>
            <a:rPr lang="de-DE" noProof="0" dirty="0"/>
            <a:t> </a:t>
          </a:r>
          <a:r>
            <a:rPr lang="de-DE" noProof="0" dirty="0" err="1"/>
            <a:t>company</a:t>
          </a:r>
          <a:r>
            <a:rPr lang="de-DE" noProof="0" dirty="0"/>
            <a:t> </a:t>
          </a:r>
          <a:r>
            <a:rPr lang="de-DE" noProof="0" dirty="0" err="1"/>
            <a:t>strategy</a:t>
          </a:r>
          <a:r>
            <a:rPr lang="de-DE" noProof="0" dirty="0"/>
            <a:t> </a:t>
          </a:r>
          <a:endParaRPr lang="en-GB" noProof="0" dirty="0"/>
        </a:p>
      </dgm:t>
    </dgm:pt>
    <dgm:pt modelId="{137A5754-A13E-4766-8B7A-240BCD70DF10}" type="parTrans" cxnId="{D1219870-0626-4ED2-9F43-0981C6529309}">
      <dgm:prSet/>
      <dgm:spPr/>
      <dgm:t>
        <a:bodyPr/>
        <a:lstStyle/>
        <a:p>
          <a:endParaRPr lang="en-GB" noProof="0" dirty="0"/>
        </a:p>
      </dgm:t>
    </dgm:pt>
    <dgm:pt modelId="{AC6C5F5D-A099-417D-B8BA-79BC0ADBB1CE}" type="sibTrans" cxnId="{D1219870-0626-4ED2-9F43-0981C6529309}">
      <dgm:prSet/>
      <dgm:spPr/>
      <dgm:t>
        <a:bodyPr/>
        <a:lstStyle/>
        <a:p>
          <a:endParaRPr lang="en-GB" noProof="0" dirty="0"/>
        </a:p>
      </dgm:t>
    </dgm:pt>
    <dgm:pt modelId="{DFEB9026-AD64-4E3A-B9C0-C0E44AD2E615}">
      <dgm:prSet phldrT="[Text]"/>
      <dgm:spPr/>
      <dgm:t>
        <a:bodyPr/>
        <a:lstStyle/>
        <a:p>
          <a:r>
            <a:rPr lang="en-GB" b="0" dirty="0"/>
            <a:t>Incoterms are a set of rules which define the responsibilities of sellers and buyers for the delivery of goods under sales contracts </a:t>
          </a:r>
          <a:endParaRPr lang="en-GB" b="0" noProof="0" dirty="0"/>
        </a:p>
      </dgm:t>
    </dgm:pt>
    <dgm:pt modelId="{5612DAF3-0000-46BC-971A-2C13AAC18D42}" type="parTrans" cxnId="{EC45AF9A-361E-4DB2-B0EB-4B91B7F03E82}">
      <dgm:prSet/>
      <dgm:spPr/>
      <dgm:t>
        <a:bodyPr/>
        <a:lstStyle/>
        <a:p>
          <a:endParaRPr lang="en-GB" noProof="0" dirty="0"/>
        </a:p>
      </dgm:t>
    </dgm:pt>
    <dgm:pt modelId="{8919C54E-82C4-4AA7-8C60-16BD2E9F7F30}" type="sibTrans" cxnId="{EC45AF9A-361E-4DB2-B0EB-4B91B7F03E82}">
      <dgm:prSet/>
      <dgm:spPr/>
      <dgm:t>
        <a:bodyPr/>
        <a:lstStyle/>
        <a:p>
          <a:endParaRPr lang="en-GB" noProof="0" dirty="0"/>
        </a:p>
      </dgm:t>
    </dgm:pt>
    <dgm:pt modelId="{E0906B4D-691F-400D-A042-1AC725C09428}" type="pres">
      <dgm:prSet presAssocID="{45E0AB84-38BE-466C-AAAC-90950CAABECA}" presName="linearFlow" presStyleCnt="0">
        <dgm:presLayoutVars>
          <dgm:dir/>
          <dgm:resizeHandles val="exact"/>
        </dgm:presLayoutVars>
      </dgm:prSet>
      <dgm:spPr/>
    </dgm:pt>
    <dgm:pt modelId="{242D3478-77AF-4AE1-8ECE-F1D0958A5D9B}" type="pres">
      <dgm:prSet presAssocID="{8875C5A0-C252-4D4D-BDCF-9C93A68AD639}" presName="composite" presStyleCnt="0"/>
      <dgm:spPr/>
    </dgm:pt>
    <dgm:pt modelId="{9883C310-32AE-4064-A3AF-6FA7699E66D6}" type="pres">
      <dgm:prSet presAssocID="{8875C5A0-C252-4D4D-BDCF-9C93A68AD639}" presName="imgShp" presStyleLbl="fgImgPlace1" presStyleIdx="0" presStyleCnt="2"/>
      <dgm:spPr>
        <a:blipFill>
          <a:blip xmlns:r="http://schemas.openxmlformats.org/officeDocument/2006/relationships" r:embed="rId1">
            <a:biLevel thresh="75000"/>
            <a:extLst>
              <a:ext uri="{837473B0-CC2E-450A-ABE3-18F120FF3D39}">
                <a1611:picAttrSrcUrl xmlns:a1611="http://schemas.microsoft.com/office/drawing/2016/11/main" r:id="rId2"/>
              </a:ext>
            </a:extLst>
          </a:blip>
          <a:srcRect/>
          <a:stretch>
            <a:fillRect/>
          </a:stretch>
        </a:blipFill>
      </dgm:spPr>
    </dgm:pt>
    <dgm:pt modelId="{32A7B11A-6D96-4355-BA6F-18D0CA73347B}" type="pres">
      <dgm:prSet presAssocID="{8875C5A0-C252-4D4D-BDCF-9C93A68AD639}" presName="txShp" presStyleLbl="node1" presStyleIdx="0" presStyleCnt="2">
        <dgm:presLayoutVars>
          <dgm:bulletEnabled val="1"/>
        </dgm:presLayoutVars>
      </dgm:prSet>
      <dgm:spPr/>
    </dgm:pt>
    <dgm:pt modelId="{1BB31B1F-29F4-4967-BEC5-1D360EB36CBC}" type="pres">
      <dgm:prSet presAssocID="{AC6C5F5D-A099-417D-B8BA-79BC0ADBB1CE}" presName="spacing" presStyleCnt="0"/>
      <dgm:spPr/>
    </dgm:pt>
    <dgm:pt modelId="{97EF2335-B1C4-45BC-8C54-38AD2E66F959}" type="pres">
      <dgm:prSet presAssocID="{DFEB9026-AD64-4E3A-B9C0-C0E44AD2E615}" presName="composite" presStyleCnt="0"/>
      <dgm:spPr/>
    </dgm:pt>
    <dgm:pt modelId="{91B57AE2-464C-4150-8398-9342EA10573A}" type="pres">
      <dgm:prSet presAssocID="{DFEB9026-AD64-4E3A-B9C0-C0E44AD2E615}" presName="imgShp" presStyleLbl="fgImgPlace1" presStyleIdx="1" presStyleCnt="2"/>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dgm:spPr>
    </dgm:pt>
    <dgm:pt modelId="{12071A85-F975-4331-8A29-5040C8009DD5}" type="pres">
      <dgm:prSet presAssocID="{DFEB9026-AD64-4E3A-B9C0-C0E44AD2E615}" presName="txShp" presStyleLbl="node1" presStyleIdx="1" presStyleCnt="2">
        <dgm:presLayoutVars>
          <dgm:bulletEnabled val="1"/>
        </dgm:presLayoutVars>
      </dgm:prSet>
      <dgm:spPr/>
    </dgm:pt>
  </dgm:ptLst>
  <dgm:cxnLst>
    <dgm:cxn modelId="{7BA6166C-658D-4B5C-8410-19AD9A29A425}" type="presOf" srcId="{DFEB9026-AD64-4E3A-B9C0-C0E44AD2E615}" destId="{12071A85-F975-4331-8A29-5040C8009DD5}" srcOrd="0" destOrd="0" presId="urn:microsoft.com/office/officeart/2005/8/layout/vList3"/>
    <dgm:cxn modelId="{D1219870-0626-4ED2-9F43-0981C6529309}" srcId="{45E0AB84-38BE-466C-AAAC-90950CAABECA}" destId="{8875C5A0-C252-4D4D-BDCF-9C93A68AD639}" srcOrd="0" destOrd="0" parTransId="{137A5754-A13E-4766-8B7A-240BCD70DF10}" sibTransId="{AC6C5F5D-A099-417D-B8BA-79BC0ADBB1CE}"/>
    <dgm:cxn modelId="{E827E98C-F453-4404-ADFD-2AABE39F44FE}" type="presOf" srcId="{8875C5A0-C252-4D4D-BDCF-9C93A68AD639}" destId="{32A7B11A-6D96-4355-BA6F-18D0CA73347B}" srcOrd="0" destOrd="0" presId="urn:microsoft.com/office/officeart/2005/8/layout/vList3"/>
    <dgm:cxn modelId="{EC45AF9A-361E-4DB2-B0EB-4B91B7F03E82}" srcId="{45E0AB84-38BE-466C-AAAC-90950CAABECA}" destId="{DFEB9026-AD64-4E3A-B9C0-C0E44AD2E615}" srcOrd="1" destOrd="0" parTransId="{5612DAF3-0000-46BC-971A-2C13AAC18D42}" sibTransId="{8919C54E-82C4-4AA7-8C60-16BD2E9F7F30}"/>
    <dgm:cxn modelId="{BD9369D9-17C1-48FD-8F79-02718C9B4FC6}" type="presOf" srcId="{45E0AB84-38BE-466C-AAAC-90950CAABECA}" destId="{E0906B4D-691F-400D-A042-1AC725C09428}" srcOrd="0" destOrd="0" presId="urn:microsoft.com/office/officeart/2005/8/layout/vList3"/>
    <dgm:cxn modelId="{E3DB057D-C1C7-43BB-BEC1-A51856DA5AC2}" type="presParOf" srcId="{E0906B4D-691F-400D-A042-1AC725C09428}" destId="{242D3478-77AF-4AE1-8ECE-F1D0958A5D9B}" srcOrd="0" destOrd="0" presId="urn:microsoft.com/office/officeart/2005/8/layout/vList3"/>
    <dgm:cxn modelId="{6E45BD0B-EB93-4E15-8DA4-9286DE24EB38}" type="presParOf" srcId="{242D3478-77AF-4AE1-8ECE-F1D0958A5D9B}" destId="{9883C310-32AE-4064-A3AF-6FA7699E66D6}" srcOrd="0" destOrd="0" presId="urn:microsoft.com/office/officeart/2005/8/layout/vList3"/>
    <dgm:cxn modelId="{C4F8A7E0-E9F4-42E7-B477-8874894F32C1}" type="presParOf" srcId="{242D3478-77AF-4AE1-8ECE-F1D0958A5D9B}" destId="{32A7B11A-6D96-4355-BA6F-18D0CA73347B}" srcOrd="1" destOrd="0" presId="urn:microsoft.com/office/officeart/2005/8/layout/vList3"/>
    <dgm:cxn modelId="{17F706D3-BEC9-46C2-8210-96D40268B424}" type="presParOf" srcId="{E0906B4D-691F-400D-A042-1AC725C09428}" destId="{1BB31B1F-29F4-4967-BEC5-1D360EB36CBC}" srcOrd="1" destOrd="0" presId="urn:microsoft.com/office/officeart/2005/8/layout/vList3"/>
    <dgm:cxn modelId="{C2A5FF0B-4BBB-4EBE-84BD-C8ECA1832C80}" type="presParOf" srcId="{E0906B4D-691F-400D-A042-1AC725C09428}" destId="{97EF2335-B1C4-45BC-8C54-38AD2E66F959}" srcOrd="2" destOrd="0" presId="urn:microsoft.com/office/officeart/2005/8/layout/vList3"/>
    <dgm:cxn modelId="{5F155003-264F-4E09-B4EB-32AE6DA9AA22}" type="presParOf" srcId="{97EF2335-B1C4-45BC-8C54-38AD2E66F959}" destId="{91B57AE2-464C-4150-8398-9342EA10573A}" srcOrd="0" destOrd="0" presId="urn:microsoft.com/office/officeart/2005/8/layout/vList3"/>
    <dgm:cxn modelId="{BD61401D-1E16-4499-8384-A9EE3D3DC460}" type="presParOf" srcId="{97EF2335-B1C4-45BC-8C54-38AD2E66F959}" destId="{12071A85-F975-4331-8A29-5040C8009DD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63305-9436-4535-861B-5181D15E4122}" type="doc">
      <dgm:prSet loTypeId="urn:microsoft.com/office/officeart/2005/8/layout/lProcess2" loCatId="relationship" qsTypeId="urn:microsoft.com/office/officeart/2005/8/quickstyle/simple1" qsCatId="simple" csTypeId="urn:microsoft.com/office/officeart/2005/8/colors/accent6_1" csCatId="accent6" phldr="1"/>
      <dgm:spPr/>
      <dgm:t>
        <a:bodyPr/>
        <a:lstStyle/>
        <a:p>
          <a:endParaRPr lang="de-DE"/>
        </a:p>
      </dgm:t>
    </dgm:pt>
    <dgm:pt modelId="{12BDE372-A263-403C-B827-77D4EEEEC256}">
      <dgm:prSet phldrT="[Text]"/>
      <dgm:spPr/>
      <dgm:t>
        <a:bodyPr/>
        <a:lstStyle/>
        <a:p>
          <a:r>
            <a:rPr lang="de-DE" dirty="0"/>
            <a:t>Need</a:t>
          </a:r>
        </a:p>
      </dgm:t>
    </dgm:pt>
    <dgm:pt modelId="{D6C17F6D-BAD3-4940-A080-045FB5367524}" type="parTrans" cxnId="{C62F3BFE-2E75-4877-B06D-4BE88EC82595}">
      <dgm:prSet/>
      <dgm:spPr/>
      <dgm:t>
        <a:bodyPr/>
        <a:lstStyle/>
        <a:p>
          <a:endParaRPr lang="de-DE"/>
        </a:p>
      </dgm:t>
    </dgm:pt>
    <dgm:pt modelId="{373ACCB9-C595-4F22-B081-DF6ADA19BB9C}" type="sibTrans" cxnId="{C62F3BFE-2E75-4877-B06D-4BE88EC82595}">
      <dgm:prSet/>
      <dgm:spPr/>
      <dgm:t>
        <a:bodyPr/>
        <a:lstStyle/>
        <a:p>
          <a:endParaRPr lang="de-DE"/>
        </a:p>
      </dgm:t>
    </dgm:pt>
    <dgm:pt modelId="{29329A12-DEAF-478F-A8C7-C3B46D0C798F}">
      <dgm:prSet phldrT="[Text]"/>
      <dgm:spPr/>
      <dgm:t>
        <a:bodyPr/>
        <a:lstStyle/>
        <a:p>
          <a:r>
            <a:rPr lang="en-GB" altLang="sr-Latn-RS" dirty="0"/>
            <a:t>Improving operations</a:t>
          </a:r>
          <a:endParaRPr lang="de-DE" dirty="0"/>
        </a:p>
      </dgm:t>
    </dgm:pt>
    <dgm:pt modelId="{11E685B7-AEA1-4806-ACAA-BB30761513D5}" type="parTrans" cxnId="{428AD43E-CDA4-461D-A9E8-E51B70CBEAC9}">
      <dgm:prSet/>
      <dgm:spPr/>
      <dgm:t>
        <a:bodyPr/>
        <a:lstStyle/>
        <a:p>
          <a:endParaRPr lang="de-DE"/>
        </a:p>
      </dgm:t>
    </dgm:pt>
    <dgm:pt modelId="{CB5AE173-C46C-4ABE-994D-0371D45F3204}" type="sibTrans" cxnId="{428AD43E-CDA4-461D-A9E8-E51B70CBEAC9}">
      <dgm:prSet/>
      <dgm:spPr/>
      <dgm:t>
        <a:bodyPr/>
        <a:lstStyle/>
        <a:p>
          <a:endParaRPr lang="de-DE"/>
        </a:p>
      </dgm:t>
    </dgm:pt>
    <dgm:pt modelId="{DBDD2AFA-0996-4338-A788-F21AAA1583E4}">
      <dgm:prSet phldrT="[Text]"/>
      <dgm:spPr/>
      <dgm:t>
        <a:bodyPr/>
        <a:lstStyle/>
        <a:p>
          <a:r>
            <a:rPr lang="de-DE" dirty="0"/>
            <a:t>Benefit</a:t>
          </a:r>
        </a:p>
      </dgm:t>
    </dgm:pt>
    <dgm:pt modelId="{52B9E80E-7A46-40E4-A31B-44D3E242CAA6}" type="parTrans" cxnId="{FBE2B017-B131-4F28-BFD9-E6002E4D1D28}">
      <dgm:prSet/>
      <dgm:spPr/>
      <dgm:t>
        <a:bodyPr/>
        <a:lstStyle/>
        <a:p>
          <a:endParaRPr lang="de-DE"/>
        </a:p>
      </dgm:t>
    </dgm:pt>
    <dgm:pt modelId="{EEDC0724-24B7-49CE-9A71-0F5D215CCFAC}" type="sibTrans" cxnId="{FBE2B017-B131-4F28-BFD9-E6002E4D1D28}">
      <dgm:prSet/>
      <dgm:spPr/>
      <dgm:t>
        <a:bodyPr/>
        <a:lstStyle/>
        <a:p>
          <a:endParaRPr lang="de-DE"/>
        </a:p>
      </dgm:t>
    </dgm:pt>
    <dgm:pt modelId="{53CDAA58-ED8A-4C8D-B2AA-781926D289C1}">
      <dgm:prSet/>
      <dgm:spPr/>
      <dgm:t>
        <a:bodyPr/>
        <a:lstStyle/>
        <a:p>
          <a:r>
            <a:rPr lang="en-GB" altLang="sr-Latn-RS"/>
            <a:t>Increasing levels of outsourcing</a:t>
          </a:r>
          <a:endParaRPr lang="en-GB" altLang="sr-Latn-RS" dirty="0"/>
        </a:p>
      </dgm:t>
    </dgm:pt>
    <dgm:pt modelId="{C3787571-0B89-4CD5-828F-C232941AB390}" type="parTrans" cxnId="{B03B3736-5F43-442C-8983-627C6C63FF0E}">
      <dgm:prSet/>
      <dgm:spPr/>
      <dgm:t>
        <a:bodyPr/>
        <a:lstStyle/>
        <a:p>
          <a:endParaRPr lang="de-DE"/>
        </a:p>
      </dgm:t>
    </dgm:pt>
    <dgm:pt modelId="{C8A4BA9B-80AB-4B97-B3C1-0D775790F295}" type="sibTrans" cxnId="{B03B3736-5F43-442C-8983-627C6C63FF0E}">
      <dgm:prSet/>
      <dgm:spPr/>
      <dgm:t>
        <a:bodyPr/>
        <a:lstStyle/>
        <a:p>
          <a:endParaRPr lang="de-DE"/>
        </a:p>
      </dgm:t>
    </dgm:pt>
    <dgm:pt modelId="{F6F4594F-8749-4F7C-B2FD-C3DAD32EBE2C}">
      <dgm:prSet/>
      <dgm:spPr/>
      <dgm:t>
        <a:bodyPr/>
        <a:lstStyle/>
        <a:p>
          <a:r>
            <a:rPr lang="en-GB" altLang="sr-Latn-RS"/>
            <a:t>Reduce transport costs</a:t>
          </a:r>
          <a:endParaRPr lang="en-GB" altLang="sr-Latn-RS" dirty="0"/>
        </a:p>
      </dgm:t>
    </dgm:pt>
    <dgm:pt modelId="{3FF8FFB0-C1AD-43CD-A82D-A9B88E183A4C}" type="parTrans" cxnId="{6726AFF7-986F-40FB-B9D9-BBB2D0327A85}">
      <dgm:prSet/>
      <dgm:spPr/>
      <dgm:t>
        <a:bodyPr/>
        <a:lstStyle/>
        <a:p>
          <a:endParaRPr lang="de-DE"/>
        </a:p>
      </dgm:t>
    </dgm:pt>
    <dgm:pt modelId="{28117867-6E27-4B12-B808-02BAA9957BCA}" type="sibTrans" cxnId="{6726AFF7-986F-40FB-B9D9-BBB2D0327A85}">
      <dgm:prSet/>
      <dgm:spPr/>
      <dgm:t>
        <a:bodyPr/>
        <a:lstStyle/>
        <a:p>
          <a:endParaRPr lang="de-DE"/>
        </a:p>
      </dgm:t>
    </dgm:pt>
    <dgm:pt modelId="{DC84BC2D-0A35-48FD-98C6-D077D110F42B}">
      <dgm:prSet/>
      <dgm:spPr/>
      <dgm:t>
        <a:bodyPr/>
        <a:lstStyle/>
        <a:p>
          <a:r>
            <a:rPr lang="en-GB" altLang="sr-Latn-RS"/>
            <a:t>Pressure from competition</a:t>
          </a:r>
          <a:endParaRPr lang="en-GB" altLang="sr-Latn-RS" dirty="0"/>
        </a:p>
      </dgm:t>
    </dgm:pt>
    <dgm:pt modelId="{044869F5-7035-4A00-8540-0B97AE6279E1}" type="parTrans" cxnId="{F5A10358-AA01-482F-A5DF-758DAADE19EF}">
      <dgm:prSet/>
      <dgm:spPr/>
      <dgm:t>
        <a:bodyPr/>
        <a:lstStyle/>
        <a:p>
          <a:endParaRPr lang="de-DE"/>
        </a:p>
      </dgm:t>
    </dgm:pt>
    <dgm:pt modelId="{98A3668D-47B1-433D-B02C-ABC122FA75F4}" type="sibTrans" cxnId="{F5A10358-AA01-482F-A5DF-758DAADE19EF}">
      <dgm:prSet/>
      <dgm:spPr/>
      <dgm:t>
        <a:bodyPr/>
        <a:lstStyle/>
        <a:p>
          <a:endParaRPr lang="de-DE"/>
        </a:p>
      </dgm:t>
    </dgm:pt>
    <dgm:pt modelId="{B9A1E87F-6C0D-4EF5-9793-0D1E34080878}">
      <dgm:prSet/>
      <dgm:spPr/>
      <dgm:t>
        <a:bodyPr/>
        <a:lstStyle/>
        <a:p>
          <a:r>
            <a:rPr lang="en-GB" altLang="sr-Latn-RS" dirty="0"/>
            <a:t>The growth of globalisation</a:t>
          </a:r>
        </a:p>
      </dgm:t>
    </dgm:pt>
    <dgm:pt modelId="{8CF9BB27-8304-41A2-8E5D-2222706AE951}" type="parTrans" cxnId="{41B799ED-AD42-4D54-BFD9-F2ACB2C7910E}">
      <dgm:prSet/>
      <dgm:spPr/>
      <dgm:t>
        <a:bodyPr/>
        <a:lstStyle/>
        <a:p>
          <a:endParaRPr lang="de-DE"/>
        </a:p>
      </dgm:t>
    </dgm:pt>
    <dgm:pt modelId="{AFF8A1B6-1F2C-41B9-A171-9BD401CB4B5F}" type="sibTrans" cxnId="{41B799ED-AD42-4D54-BFD9-F2ACB2C7910E}">
      <dgm:prSet/>
      <dgm:spPr/>
      <dgm:t>
        <a:bodyPr/>
        <a:lstStyle/>
        <a:p>
          <a:endParaRPr lang="de-DE"/>
        </a:p>
      </dgm:t>
    </dgm:pt>
    <dgm:pt modelId="{7504B353-7BB9-4780-9862-CC74283F0C28}">
      <dgm:prSet/>
      <dgm:spPr/>
      <dgm:t>
        <a:bodyPr/>
        <a:lstStyle/>
        <a:p>
          <a:r>
            <a:rPr lang="en-GB" altLang="sr-Latn-RS"/>
            <a:t>The growing importance of e-commerce</a:t>
          </a:r>
          <a:endParaRPr lang="en-GB" altLang="sr-Latn-RS" dirty="0"/>
        </a:p>
      </dgm:t>
    </dgm:pt>
    <dgm:pt modelId="{E421DB8E-9C3B-40B4-A671-2439342652CE}" type="parTrans" cxnId="{86689130-E5BE-48BA-B709-D2331A1B8B28}">
      <dgm:prSet/>
      <dgm:spPr/>
      <dgm:t>
        <a:bodyPr/>
        <a:lstStyle/>
        <a:p>
          <a:endParaRPr lang="de-DE"/>
        </a:p>
      </dgm:t>
    </dgm:pt>
    <dgm:pt modelId="{A326E9ED-91A7-4278-B79B-8944D1AB81B6}" type="sibTrans" cxnId="{86689130-E5BE-48BA-B709-D2331A1B8B28}">
      <dgm:prSet/>
      <dgm:spPr/>
      <dgm:t>
        <a:bodyPr/>
        <a:lstStyle/>
        <a:p>
          <a:endParaRPr lang="de-DE"/>
        </a:p>
      </dgm:t>
    </dgm:pt>
    <dgm:pt modelId="{4C2BF104-A6FE-4446-A26B-D5D1551BA3FA}">
      <dgm:prSet/>
      <dgm:spPr/>
      <dgm:t>
        <a:bodyPr/>
        <a:lstStyle/>
        <a:p>
          <a:r>
            <a:rPr lang="en-GB" altLang="sr-Latn-RS"/>
            <a:t>The complexity of supply chains</a:t>
          </a:r>
          <a:endParaRPr lang="en-GB" altLang="sr-Latn-RS" dirty="0"/>
        </a:p>
      </dgm:t>
    </dgm:pt>
    <dgm:pt modelId="{E50CB308-B487-48F3-A9B4-B99C43AA8B5C}" type="parTrans" cxnId="{65E74838-4280-4164-AB87-FF3C2158CA8C}">
      <dgm:prSet/>
      <dgm:spPr/>
      <dgm:t>
        <a:bodyPr/>
        <a:lstStyle/>
        <a:p>
          <a:endParaRPr lang="de-DE"/>
        </a:p>
      </dgm:t>
    </dgm:pt>
    <dgm:pt modelId="{0BE37591-05DC-466F-9FF5-CF236C95644A}" type="sibTrans" cxnId="{65E74838-4280-4164-AB87-FF3C2158CA8C}">
      <dgm:prSet/>
      <dgm:spPr/>
      <dgm:t>
        <a:bodyPr/>
        <a:lstStyle/>
        <a:p>
          <a:endParaRPr lang="de-DE"/>
        </a:p>
      </dgm:t>
    </dgm:pt>
    <dgm:pt modelId="{5B0F0F3A-EEB3-4BA8-A379-2609CB313377}">
      <dgm:prSet/>
      <dgm:spPr/>
      <dgm:t>
        <a:bodyPr/>
        <a:lstStyle/>
        <a:p>
          <a:r>
            <a:rPr lang="en-GB" altLang="sr-Latn-RS"/>
            <a:t>Inventory management</a:t>
          </a:r>
          <a:endParaRPr lang="en-GB" altLang="sr-Latn-RS" dirty="0"/>
        </a:p>
      </dgm:t>
    </dgm:pt>
    <dgm:pt modelId="{8DDDFAD5-98E3-4FC0-812B-3448A59FC34B}" type="parTrans" cxnId="{2648B27E-A6AD-493E-9EAA-61E976B51189}">
      <dgm:prSet/>
      <dgm:spPr/>
      <dgm:t>
        <a:bodyPr/>
        <a:lstStyle/>
        <a:p>
          <a:endParaRPr lang="de-DE"/>
        </a:p>
      </dgm:t>
    </dgm:pt>
    <dgm:pt modelId="{814223F4-3D2E-428A-860E-C01D9E2DD70A}" type="sibTrans" cxnId="{2648B27E-A6AD-493E-9EAA-61E976B51189}">
      <dgm:prSet/>
      <dgm:spPr/>
      <dgm:t>
        <a:bodyPr/>
        <a:lstStyle/>
        <a:p>
          <a:endParaRPr lang="de-DE"/>
        </a:p>
      </dgm:t>
    </dgm:pt>
    <dgm:pt modelId="{1CA7A003-5BFA-4335-80A4-3344EF9DFD2A}">
      <dgm:prSet phldrT="[Text]"/>
      <dgm:spPr/>
      <dgm:t>
        <a:bodyPr/>
        <a:lstStyle/>
        <a:p>
          <a:r>
            <a:rPr lang="en-GB" altLang="sr-Latn-RS"/>
            <a:t>Lower inventory level</a:t>
          </a:r>
          <a:endParaRPr lang="de-DE" dirty="0"/>
        </a:p>
      </dgm:t>
    </dgm:pt>
    <dgm:pt modelId="{1AF9EFA3-A47D-44B2-89BC-42E377F0EB60}" type="parTrans" cxnId="{95C90FB0-721C-4CA5-8873-73A230610E43}">
      <dgm:prSet/>
      <dgm:spPr/>
      <dgm:t>
        <a:bodyPr/>
        <a:lstStyle/>
        <a:p>
          <a:endParaRPr lang="de-DE"/>
        </a:p>
      </dgm:t>
    </dgm:pt>
    <dgm:pt modelId="{3000D955-F09D-488A-8C85-983E6FE4A9A4}" type="sibTrans" cxnId="{95C90FB0-721C-4CA5-8873-73A230610E43}">
      <dgm:prSet/>
      <dgm:spPr/>
      <dgm:t>
        <a:bodyPr/>
        <a:lstStyle/>
        <a:p>
          <a:endParaRPr lang="de-DE"/>
        </a:p>
      </dgm:t>
    </dgm:pt>
    <dgm:pt modelId="{66AF6C80-AA1B-4FF1-A2C8-EE3336036208}">
      <dgm:prSet/>
      <dgm:spPr/>
      <dgm:t>
        <a:bodyPr/>
        <a:lstStyle/>
        <a:p>
          <a:r>
            <a:rPr lang="en-GB" altLang="sr-Latn-RS"/>
            <a:t>Higher productivity</a:t>
          </a:r>
          <a:endParaRPr lang="en-GB" altLang="sr-Latn-RS" dirty="0"/>
        </a:p>
      </dgm:t>
    </dgm:pt>
    <dgm:pt modelId="{9EBEE13B-8E66-4EC9-B89F-E494BC1B6A1F}" type="parTrans" cxnId="{FB269957-06D3-4B2C-8977-2A2A0D1B540C}">
      <dgm:prSet/>
      <dgm:spPr/>
      <dgm:t>
        <a:bodyPr/>
        <a:lstStyle/>
        <a:p>
          <a:endParaRPr lang="de-DE"/>
        </a:p>
      </dgm:t>
    </dgm:pt>
    <dgm:pt modelId="{E5F5BFC8-2429-42A3-8DC8-6DC65EE675C3}" type="sibTrans" cxnId="{FB269957-06D3-4B2C-8977-2A2A0D1B540C}">
      <dgm:prSet/>
      <dgm:spPr/>
      <dgm:t>
        <a:bodyPr/>
        <a:lstStyle/>
        <a:p>
          <a:endParaRPr lang="de-DE"/>
        </a:p>
      </dgm:t>
    </dgm:pt>
    <dgm:pt modelId="{726B90F5-0E65-4B97-9A13-6062A9753113}">
      <dgm:prSet/>
      <dgm:spPr/>
      <dgm:t>
        <a:bodyPr/>
        <a:lstStyle/>
        <a:p>
          <a:r>
            <a:rPr lang="en-GB" altLang="sr-Latn-RS"/>
            <a:t>Greater agility</a:t>
          </a:r>
          <a:endParaRPr lang="en-GB" altLang="sr-Latn-RS" dirty="0"/>
        </a:p>
      </dgm:t>
    </dgm:pt>
    <dgm:pt modelId="{CFF30366-A806-4086-8B61-9312C6FD033A}" type="parTrans" cxnId="{D81F48EC-DA41-4277-9975-CB65BBAC6DDB}">
      <dgm:prSet/>
      <dgm:spPr/>
      <dgm:t>
        <a:bodyPr/>
        <a:lstStyle/>
        <a:p>
          <a:endParaRPr lang="de-DE"/>
        </a:p>
      </dgm:t>
    </dgm:pt>
    <dgm:pt modelId="{9025F831-E9BE-4D30-B060-C0743DCA8155}" type="sibTrans" cxnId="{D81F48EC-DA41-4277-9975-CB65BBAC6DDB}">
      <dgm:prSet/>
      <dgm:spPr/>
      <dgm:t>
        <a:bodyPr/>
        <a:lstStyle/>
        <a:p>
          <a:endParaRPr lang="de-DE"/>
        </a:p>
      </dgm:t>
    </dgm:pt>
    <dgm:pt modelId="{3369B53E-3138-4A4E-AE3F-CCF0BA472ACE}">
      <dgm:prSet/>
      <dgm:spPr/>
      <dgm:t>
        <a:bodyPr/>
        <a:lstStyle/>
        <a:p>
          <a:r>
            <a:rPr lang="en-GB" altLang="sr-Latn-RS"/>
            <a:t>Shorter delivery time</a:t>
          </a:r>
          <a:endParaRPr lang="en-GB" altLang="sr-Latn-RS" dirty="0"/>
        </a:p>
      </dgm:t>
    </dgm:pt>
    <dgm:pt modelId="{8FADDAB0-4B6A-401C-94D3-CED61BB00B39}" type="parTrans" cxnId="{18FFA2E7-5725-44D2-8181-795811AF6C30}">
      <dgm:prSet/>
      <dgm:spPr/>
      <dgm:t>
        <a:bodyPr/>
        <a:lstStyle/>
        <a:p>
          <a:endParaRPr lang="de-DE"/>
        </a:p>
      </dgm:t>
    </dgm:pt>
    <dgm:pt modelId="{CC103CA1-3366-425C-BC77-62B456B62006}" type="sibTrans" cxnId="{18FFA2E7-5725-44D2-8181-795811AF6C30}">
      <dgm:prSet/>
      <dgm:spPr/>
      <dgm:t>
        <a:bodyPr/>
        <a:lstStyle/>
        <a:p>
          <a:endParaRPr lang="de-DE"/>
        </a:p>
      </dgm:t>
    </dgm:pt>
    <dgm:pt modelId="{BD7FAE0F-BF71-4280-96C8-5B41AB023B9D}">
      <dgm:prSet/>
      <dgm:spPr/>
      <dgm:t>
        <a:bodyPr/>
        <a:lstStyle/>
        <a:p>
          <a:r>
            <a:rPr lang="en-GB" altLang="sr-Latn-RS"/>
            <a:t>Higher profits</a:t>
          </a:r>
          <a:endParaRPr lang="en-GB" altLang="sr-Latn-RS" dirty="0"/>
        </a:p>
      </dgm:t>
    </dgm:pt>
    <dgm:pt modelId="{2FD26D3B-F7EF-400A-A9FF-0EBCF69D162E}" type="parTrans" cxnId="{AADE13DB-272B-413B-8005-BBAB85EF394C}">
      <dgm:prSet/>
      <dgm:spPr/>
      <dgm:t>
        <a:bodyPr/>
        <a:lstStyle/>
        <a:p>
          <a:endParaRPr lang="de-DE"/>
        </a:p>
      </dgm:t>
    </dgm:pt>
    <dgm:pt modelId="{DB1DD3FF-BE28-4A30-9E4F-042C3023E162}" type="sibTrans" cxnId="{AADE13DB-272B-413B-8005-BBAB85EF394C}">
      <dgm:prSet/>
      <dgm:spPr/>
      <dgm:t>
        <a:bodyPr/>
        <a:lstStyle/>
        <a:p>
          <a:endParaRPr lang="de-DE"/>
        </a:p>
      </dgm:t>
    </dgm:pt>
    <dgm:pt modelId="{55D0C96B-1802-4C16-A7CA-03C2C694B041}">
      <dgm:prSet/>
      <dgm:spPr/>
      <dgm:t>
        <a:bodyPr/>
        <a:lstStyle/>
        <a:p>
          <a:r>
            <a:rPr lang="en-GB" altLang="sr-Latn-RS"/>
            <a:t>Increased customer loyalty</a:t>
          </a:r>
          <a:endParaRPr lang="en-GB" altLang="sr-Latn-RS" dirty="0"/>
        </a:p>
      </dgm:t>
    </dgm:pt>
    <dgm:pt modelId="{A80DAFE1-2389-423B-AB4E-9769A5D58681}" type="parTrans" cxnId="{4B0D6090-7B95-46F6-88CE-68ABE12CD15B}">
      <dgm:prSet/>
      <dgm:spPr/>
      <dgm:t>
        <a:bodyPr/>
        <a:lstStyle/>
        <a:p>
          <a:endParaRPr lang="de-DE"/>
        </a:p>
      </dgm:t>
    </dgm:pt>
    <dgm:pt modelId="{82A2CCB6-9576-4739-A1CF-0550FC7A8FC3}" type="sibTrans" cxnId="{4B0D6090-7B95-46F6-88CE-68ABE12CD15B}">
      <dgm:prSet/>
      <dgm:spPr/>
      <dgm:t>
        <a:bodyPr/>
        <a:lstStyle/>
        <a:p>
          <a:endParaRPr lang="de-DE"/>
        </a:p>
      </dgm:t>
    </dgm:pt>
    <dgm:pt modelId="{A4D7D1C1-ABE4-40A3-81B4-025C32B06D23}" type="pres">
      <dgm:prSet presAssocID="{F5563305-9436-4535-861B-5181D15E4122}" presName="theList" presStyleCnt="0">
        <dgm:presLayoutVars>
          <dgm:dir/>
          <dgm:animLvl val="lvl"/>
          <dgm:resizeHandles val="exact"/>
        </dgm:presLayoutVars>
      </dgm:prSet>
      <dgm:spPr/>
    </dgm:pt>
    <dgm:pt modelId="{A53FA3D9-AF55-4644-8435-1AB2C71AD903}" type="pres">
      <dgm:prSet presAssocID="{12BDE372-A263-403C-B827-77D4EEEEC256}" presName="compNode" presStyleCnt="0"/>
      <dgm:spPr/>
    </dgm:pt>
    <dgm:pt modelId="{143895DF-06B6-434E-81AF-9A67064BEC5B}" type="pres">
      <dgm:prSet presAssocID="{12BDE372-A263-403C-B827-77D4EEEEC256}" presName="aNode" presStyleLbl="bgShp" presStyleIdx="0" presStyleCnt="2"/>
      <dgm:spPr/>
    </dgm:pt>
    <dgm:pt modelId="{D1BFE822-439D-4DA0-AA15-5D5DCFACD3BB}" type="pres">
      <dgm:prSet presAssocID="{12BDE372-A263-403C-B827-77D4EEEEC256}" presName="textNode" presStyleLbl="bgShp" presStyleIdx="0" presStyleCnt="2"/>
      <dgm:spPr/>
    </dgm:pt>
    <dgm:pt modelId="{A84A674A-1526-4251-9CA8-CA15D9ABCFC2}" type="pres">
      <dgm:prSet presAssocID="{12BDE372-A263-403C-B827-77D4EEEEC256}" presName="compChildNode" presStyleCnt="0"/>
      <dgm:spPr/>
    </dgm:pt>
    <dgm:pt modelId="{D3C15738-2F9B-4EAB-8597-481C05931168}" type="pres">
      <dgm:prSet presAssocID="{12BDE372-A263-403C-B827-77D4EEEEC256}" presName="theInnerList" presStyleCnt="0"/>
      <dgm:spPr/>
    </dgm:pt>
    <dgm:pt modelId="{C1674356-A6C9-4F00-A5F6-7311428F4C71}" type="pres">
      <dgm:prSet presAssocID="{29329A12-DEAF-478F-A8C7-C3B46D0C798F}" presName="childNode" presStyleLbl="node1" presStyleIdx="0" presStyleCnt="14">
        <dgm:presLayoutVars>
          <dgm:bulletEnabled val="1"/>
        </dgm:presLayoutVars>
      </dgm:prSet>
      <dgm:spPr/>
    </dgm:pt>
    <dgm:pt modelId="{A2F696FF-B4B4-44D9-9793-34FBED65147E}" type="pres">
      <dgm:prSet presAssocID="{29329A12-DEAF-478F-A8C7-C3B46D0C798F}" presName="aSpace2" presStyleCnt="0"/>
      <dgm:spPr/>
    </dgm:pt>
    <dgm:pt modelId="{3AD9B28D-C2ED-408C-910A-92C47863556A}" type="pres">
      <dgm:prSet presAssocID="{53CDAA58-ED8A-4C8D-B2AA-781926D289C1}" presName="childNode" presStyleLbl="node1" presStyleIdx="1" presStyleCnt="14">
        <dgm:presLayoutVars>
          <dgm:bulletEnabled val="1"/>
        </dgm:presLayoutVars>
      </dgm:prSet>
      <dgm:spPr/>
    </dgm:pt>
    <dgm:pt modelId="{28AAFC59-5C3A-4F96-98E3-9D5835454A6D}" type="pres">
      <dgm:prSet presAssocID="{53CDAA58-ED8A-4C8D-B2AA-781926D289C1}" presName="aSpace2" presStyleCnt="0"/>
      <dgm:spPr/>
    </dgm:pt>
    <dgm:pt modelId="{33841030-1AD9-4E02-B96A-EC5C385EF5A3}" type="pres">
      <dgm:prSet presAssocID="{F6F4594F-8749-4F7C-B2FD-C3DAD32EBE2C}" presName="childNode" presStyleLbl="node1" presStyleIdx="2" presStyleCnt="14">
        <dgm:presLayoutVars>
          <dgm:bulletEnabled val="1"/>
        </dgm:presLayoutVars>
      </dgm:prSet>
      <dgm:spPr/>
    </dgm:pt>
    <dgm:pt modelId="{5A40158B-59CC-429F-AA54-CE580D9CF215}" type="pres">
      <dgm:prSet presAssocID="{F6F4594F-8749-4F7C-B2FD-C3DAD32EBE2C}" presName="aSpace2" presStyleCnt="0"/>
      <dgm:spPr/>
    </dgm:pt>
    <dgm:pt modelId="{24368D39-FDF8-48F4-9409-5F25120586C4}" type="pres">
      <dgm:prSet presAssocID="{DC84BC2D-0A35-48FD-98C6-D077D110F42B}" presName="childNode" presStyleLbl="node1" presStyleIdx="3" presStyleCnt="14">
        <dgm:presLayoutVars>
          <dgm:bulletEnabled val="1"/>
        </dgm:presLayoutVars>
      </dgm:prSet>
      <dgm:spPr/>
    </dgm:pt>
    <dgm:pt modelId="{7CDAEEB9-58F9-4AF6-B593-34A98C13AFB1}" type="pres">
      <dgm:prSet presAssocID="{DC84BC2D-0A35-48FD-98C6-D077D110F42B}" presName="aSpace2" presStyleCnt="0"/>
      <dgm:spPr/>
    </dgm:pt>
    <dgm:pt modelId="{7FC25180-111B-4F1A-8FB7-62F424EB4552}" type="pres">
      <dgm:prSet presAssocID="{B9A1E87F-6C0D-4EF5-9793-0D1E34080878}" presName="childNode" presStyleLbl="node1" presStyleIdx="4" presStyleCnt="14">
        <dgm:presLayoutVars>
          <dgm:bulletEnabled val="1"/>
        </dgm:presLayoutVars>
      </dgm:prSet>
      <dgm:spPr/>
    </dgm:pt>
    <dgm:pt modelId="{6E4482FC-2389-43C2-BB20-89F552F411DA}" type="pres">
      <dgm:prSet presAssocID="{B9A1E87F-6C0D-4EF5-9793-0D1E34080878}" presName="aSpace2" presStyleCnt="0"/>
      <dgm:spPr/>
    </dgm:pt>
    <dgm:pt modelId="{D093760F-7C47-4584-9746-60C91F2FBAFB}" type="pres">
      <dgm:prSet presAssocID="{7504B353-7BB9-4780-9862-CC74283F0C28}" presName="childNode" presStyleLbl="node1" presStyleIdx="5" presStyleCnt="14">
        <dgm:presLayoutVars>
          <dgm:bulletEnabled val="1"/>
        </dgm:presLayoutVars>
      </dgm:prSet>
      <dgm:spPr/>
    </dgm:pt>
    <dgm:pt modelId="{427DB336-FA91-4416-B8DD-BF2E617DB2CC}" type="pres">
      <dgm:prSet presAssocID="{7504B353-7BB9-4780-9862-CC74283F0C28}" presName="aSpace2" presStyleCnt="0"/>
      <dgm:spPr/>
    </dgm:pt>
    <dgm:pt modelId="{B929D012-9DA9-4B65-858D-6046C463CF90}" type="pres">
      <dgm:prSet presAssocID="{4C2BF104-A6FE-4446-A26B-D5D1551BA3FA}" presName="childNode" presStyleLbl="node1" presStyleIdx="6" presStyleCnt="14">
        <dgm:presLayoutVars>
          <dgm:bulletEnabled val="1"/>
        </dgm:presLayoutVars>
      </dgm:prSet>
      <dgm:spPr/>
    </dgm:pt>
    <dgm:pt modelId="{83574C8F-BF18-4BB2-846C-5362866E9291}" type="pres">
      <dgm:prSet presAssocID="{4C2BF104-A6FE-4446-A26B-D5D1551BA3FA}" presName="aSpace2" presStyleCnt="0"/>
      <dgm:spPr/>
    </dgm:pt>
    <dgm:pt modelId="{9293FBC5-A463-46A2-92F0-9EB633592D22}" type="pres">
      <dgm:prSet presAssocID="{5B0F0F3A-EEB3-4BA8-A379-2609CB313377}" presName="childNode" presStyleLbl="node1" presStyleIdx="7" presStyleCnt="14">
        <dgm:presLayoutVars>
          <dgm:bulletEnabled val="1"/>
        </dgm:presLayoutVars>
      </dgm:prSet>
      <dgm:spPr/>
    </dgm:pt>
    <dgm:pt modelId="{B378ED28-B411-46CC-8E74-879317BD0C25}" type="pres">
      <dgm:prSet presAssocID="{12BDE372-A263-403C-B827-77D4EEEEC256}" presName="aSpace" presStyleCnt="0"/>
      <dgm:spPr/>
    </dgm:pt>
    <dgm:pt modelId="{BD916584-8D59-4F90-B27A-08F4182264EC}" type="pres">
      <dgm:prSet presAssocID="{DBDD2AFA-0996-4338-A788-F21AAA1583E4}" presName="compNode" presStyleCnt="0"/>
      <dgm:spPr/>
    </dgm:pt>
    <dgm:pt modelId="{DB68D374-BAC9-4FEF-BC4D-77E1AE3B2329}" type="pres">
      <dgm:prSet presAssocID="{DBDD2AFA-0996-4338-A788-F21AAA1583E4}" presName="aNode" presStyleLbl="bgShp" presStyleIdx="1" presStyleCnt="2"/>
      <dgm:spPr/>
    </dgm:pt>
    <dgm:pt modelId="{2B69C7BE-3470-4AAF-8C4A-8CCB21A42CD3}" type="pres">
      <dgm:prSet presAssocID="{DBDD2AFA-0996-4338-A788-F21AAA1583E4}" presName="textNode" presStyleLbl="bgShp" presStyleIdx="1" presStyleCnt="2"/>
      <dgm:spPr/>
    </dgm:pt>
    <dgm:pt modelId="{C30C32F6-D251-471F-8BF9-D4AE6610D3AC}" type="pres">
      <dgm:prSet presAssocID="{DBDD2AFA-0996-4338-A788-F21AAA1583E4}" presName="compChildNode" presStyleCnt="0"/>
      <dgm:spPr/>
    </dgm:pt>
    <dgm:pt modelId="{3FA56F68-1E25-4E78-B01D-51F790622DF1}" type="pres">
      <dgm:prSet presAssocID="{DBDD2AFA-0996-4338-A788-F21AAA1583E4}" presName="theInnerList" presStyleCnt="0"/>
      <dgm:spPr/>
    </dgm:pt>
    <dgm:pt modelId="{4EE340CE-0E2A-413A-BAC0-371EB702226B}" type="pres">
      <dgm:prSet presAssocID="{1CA7A003-5BFA-4335-80A4-3344EF9DFD2A}" presName="childNode" presStyleLbl="node1" presStyleIdx="8" presStyleCnt="14">
        <dgm:presLayoutVars>
          <dgm:bulletEnabled val="1"/>
        </dgm:presLayoutVars>
      </dgm:prSet>
      <dgm:spPr/>
    </dgm:pt>
    <dgm:pt modelId="{0F79B4FD-8A9E-4A54-836F-DCFE8D163068}" type="pres">
      <dgm:prSet presAssocID="{1CA7A003-5BFA-4335-80A4-3344EF9DFD2A}" presName="aSpace2" presStyleCnt="0"/>
      <dgm:spPr/>
    </dgm:pt>
    <dgm:pt modelId="{2B811D91-9E46-4434-B567-2125A42B5C6E}" type="pres">
      <dgm:prSet presAssocID="{66AF6C80-AA1B-4FF1-A2C8-EE3336036208}" presName="childNode" presStyleLbl="node1" presStyleIdx="9" presStyleCnt="14">
        <dgm:presLayoutVars>
          <dgm:bulletEnabled val="1"/>
        </dgm:presLayoutVars>
      </dgm:prSet>
      <dgm:spPr/>
    </dgm:pt>
    <dgm:pt modelId="{983CF70B-D2AA-4358-91A1-3F6FC8414689}" type="pres">
      <dgm:prSet presAssocID="{66AF6C80-AA1B-4FF1-A2C8-EE3336036208}" presName="aSpace2" presStyleCnt="0"/>
      <dgm:spPr/>
    </dgm:pt>
    <dgm:pt modelId="{7D879FE3-DD20-4636-968F-112259FDCF3F}" type="pres">
      <dgm:prSet presAssocID="{726B90F5-0E65-4B97-9A13-6062A9753113}" presName="childNode" presStyleLbl="node1" presStyleIdx="10" presStyleCnt="14">
        <dgm:presLayoutVars>
          <dgm:bulletEnabled val="1"/>
        </dgm:presLayoutVars>
      </dgm:prSet>
      <dgm:spPr/>
    </dgm:pt>
    <dgm:pt modelId="{FDDE7675-32D7-4CD8-84A5-AFC30216B1A4}" type="pres">
      <dgm:prSet presAssocID="{726B90F5-0E65-4B97-9A13-6062A9753113}" presName="aSpace2" presStyleCnt="0"/>
      <dgm:spPr/>
    </dgm:pt>
    <dgm:pt modelId="{770961C4-466D-4AB7-8B22-CAB8329EF97B}" type="pres">
      <dgm:prSet presAssocID="{3369B53E-3138-4A4E-AE3F-CCF0BA472ACE}" presName="childNode" presStyleLbl="node1" presStyleIdx="11" presStyleCnt="14">
        <dgm:presLayoutVars>
          <dgm:bulletEnabled val="1"/>
        </dgm:presLayoutVars>
      </dgm:prSet>
      <dgm:spPr/>
    </dgm:pt>
    <dgm:pt modelId="{21E660CD-5B46-4770-B135-8A4122F5C808}" type="pres">
      <dgm:prSet presAssocID="{3369B53E-3138-4A4E-AE3F-CCF0BA472ACE}" presName="aSpace2" presStyleCnt="0"/>
      <dgm:spPr/>
    </dgm:pt>
    <dgm:pt modelId="{A99868C2-E54B-4953-B39A-E5BBC6AB98CC}" type="pres">
      <dgm:prSet presAssocID="{BD7FAE0F-BF71-4280-96C8-5B41AB023B9D}" presName="childNode" presStyleLbl="node1" presStyleIdx="12" presStyleCnt="14">
        <dgm:presLayoutVars>
          <dgm:bulletEnabled val="1"/>
        </dgm:presLayoutVars>
      </dgm:prSet>
      <dgm:spPr/>
    </dgm:pt>
    <dgm:pt modelId="{1EE8CF1C-FD46-4FF9-B39E-B32E061A672A}" type="pres">
      <dgm:prSet presAssocID="{BD7FAE0F-BF71-4280-96C8-5B41AB023B9D}" presName="aSpace2" presStyleCnt="0"/>
      <dgm:spPr/>
    </dgm:pt>
    <dgm:pt modelId="{33783D23-EFD5-4575-A358-72B5BB639B8C}" type="pres">
      <dgm:prSet presAssocID="{55D0C96B-1802-4C16-A7CA-03C2C694B041}" presName="childNode" presStyleLbl="node1" presStyleIdx="13" presStyleCnt="14">
        <dgm:presLayoutVars>
          <dgm:bulletEnabled val="1"/>
        </dgm:presLayoutVars>
      </dgm:prSet>
      <dgm:spPr/>
    </dgm:pt>
  </dgm:ptLst>
  <dgm:cxnLst>
    <dgm:cxn modelId="{44AC390B-2B85-413B-B205-E15E2EA0F29F}" type="presOf" srcId="{3369B53E-3138-4A4E-AE3F-CCF0BA472ACE}" destId="{770961C4-466D-4AB7-8B22-CAB8329EF97B}" srcOrd="0" destOrd="0" presId="urn:microsoft.com/office/officeart/2005/8/layout/lProcess2"/>
    <dgm:cxn modelId="{65A70B0D-2AC3-48E7-A37A-5F06F8D5F012}" type="presOf" srcId="{66AF6C80-AA1B-4FF1-A2C8-EE3336036208}" destId="{2B811D91-9E46-4434-B567-2125A42B5C6E}" srcOrd="0" destOrd="0" presId="urn:microsoft.com/office/officeart/2005/8/layout/lProcess2"/>
    <dgm:cxn modelId="{0FACAD0F-62AF-459A-B21B-58B6C08CFD7D}" type="presOf" srcId="{DBDD2AFA-0996-4338-A788-F21AAA1583E4}" destId="{2B69C7BE-3470-4AAF-8C4A-8CCB21A42CD3}" srcOrd="1" destOrd="0" presId="urn:microsoft.com/office/officeart/2005/8/layout/lProcess2"/>
    <dgm:cxn modelId="{FBE2B017-B131-4F28-BFD9-E6002E4D1D28}" srcId="{F5563305-9436-4535-861B-5181D15E4122}" destId="{DBDD2AFA-0996-4338-A788-F21AAA1583E4}" srcOrd="1" destOrd="0" parTransId="{52B9E80E-7A46-40E4-A31B-44D3E242CAA6}" sibTransId="{EEDC0724-24B7-49CE-9A71-0F5D215CCFAC}"/>
    <dgm:cxn modelId="{86689130-E5BE-48BA-B709-D2331A1B8B28}" srcId="{12BDE372-A263-403C-B827-77D4EEEEC256}" destId="{7504B353-7BB9-4780-9862-CC74283F0C28}" srcOrd="5" destOrd="0" parTransId="{E421DB8E-9C3B-40B4-A671-2439342652CE}" sibTransId="{A326E9ED-91A7-4278-B79B-8944D1AB81B6}"/>
    <dgm:cxn modelId="{B03B3736-5F43-442C-8983-627C6C63FF0E}" srcId="{12BDE372-A263-403C-B827-77D4EEEEC256}" destId="{53CDAA58-ED8A-4C8D-B2AA-781926D289C1}" srcOrd="1" destOrd="0" parTransId="{C3787571-0B89-4CD5-828F-C232941AB390}" sibTransId="{C8A4BA9B-80AB-4B97-B3C1-0D775790F295}"/>
    <dgm:cxn modelId="{65E74838-4280-4164-AB87-FF3C2158CA8C}" srcId="{12BDE372-A263-403C-B827-77D4EEEEC256}" destId="{4C2BF104-A6FE-4446-A26B-D5D1551BA3FA}" srcOrd="6" destOrd="0" parTransId="{E50CB308-B487-48F3-A9B4-B99C43AA8B5C}" sibTransId="{0BE37591-05DC-466F-9FF5-CF236C95644A}"/>
    <dgm:cxn modelId="{428AD43E-CDA4-461D-A9E8-E51B70CBEAC9}" srcId="{12BDE372-A263-403C-B827-77D4EEEEC256}" destId="{29329A12-DEAF-478F-A8C7-C3B46D0C798F}" srcOrd="0" destOrd="0" parTransId="{11E685B7-AEA1-4806-ACAA-BB30761513D5}" sibTransId="{CB5AE173-C46C-4ABE-994D-0371D45F3204}"/>
    <dgm:cxn modelId="{3C13205E-9A4A-4C48-A74B-51D0D3F8891F}" type="presOf" srcId="{B9A1E87F-6C0D-4EF5-9793-0D1E34080878}" destId="{7FC25180-111B-4F1A-8FB7-62F424EB4552}" srcOrd="0" destOrd="0" presId="urn:microsoft.com/office/officeart/2005/8/layout/lProcess2"/>
    <dgm:cxn modelId="{02C78266-83B6-4D27-B7E4-D5CC19D8649D}" type="presOf" srcId="{726B90F5-0E65-4B97-9A13-6062A9753113}" destId="{7D879FE3-DD20-4636-968F-112259FDCF3F}" srcOrd="0" destOrd="0" presId="urn:microsoft.com/office/officeart/2005/8/layout/lProcess2"/>
    <dgm:cxn modelId="{BD16744A-D666-4750-A71E-4B7BB4CC4246}" type="presOf" srcId="{F6F4594F-8749-4F7C-B2FD-C3DAD32EBE2C}" destId="{33841030-1AD9-4E02-B96A-EC5C385EF5A3}" srcOrd="0" destOrd="0" presId="urn:microsoft.com/office/officeart/2005/8/layout/lProcess2"/>
    <dgm:cxn modelId="{CF18DA4D-9205-4519-A7A3-54FC5F1C2D16}" type="presOf" srcId="{7504B353-7BB9-4780-9862-CC74283F0C28}" destId="{D093760F-7C47-4584-9746-60C91F2FBAFB}" srcOrd="0" destOrd="0" presId="urn:microsoft.com/office/officeart/2005/8/layout/lProcess2"/>
    <dgm:cxn modelId="{346CD970-8ADD-41F5-85A8-8D9E6F505A0F}" type="presOf" srcId="{29329A12-DEAF-478F-A8C7-C3B46D0C798F}" destId="{C1674356-A6C9-4F00-A5F6-7311428F4C71}" srcOrd="0" destOrd="0" presId="urn:microsoft.com/office/officeart/2005/8/layout/lProcess2"/>
    <dgm:cxn modelId="{FB269957-06D3-4B2C-8977-2A2A0D1B540C}" srcId="{DBDD2AFA-0996-4338-A788-F21AAA1583E4}" destId="{66AF6C80-AA1B-4FF1-A2C8-EE3336036208}" srcOrd="1" destOrd="0" parTransId="{9EBEE13B-8E66-4EC9-B89F-E494BC1B6A1F}" sibTransId="{E5F5BFC8-2429-42A3-8DC8-6DC65EE675C3}"/>
    <dgm:cxn modelId="{F5A10358-AA01-482F-A5DF-758DAADE19EF}" srcId="{12BDE372-A263-403C-B827-77D4EEEEC256}" destId="{DC84BC2D-0A35-48FD-98C6-D077D110F42B}" srcOrd="3" destOrd="0" parTransId="{044869F5-7035-4A00-8540-0B97AE6279E1}" sibTransId="{98A3668D-47B1-433D-B02C-ABC122FA75F4}"/>
    <dgm:cxn modelId="{AF62B958-71AF-413E-AEBA-8FD6E7D3C570}" type="presOf" srcId="{F5563305-9436-4535-861B-5181D15E4122}" destId="{A4D7D1C1-ABE4-40A3-81B4-025C32B06D23}" srcOrd="0" destOrd="0" presId="urn:microsoft.com/office/officeart/2005/8/layout/lProcess2"/>
    <dgm:cxn modelId="{71E4A77C-138A-45F9-AA52-81A92EAC0305}" type="presOf" srcId="{12BDE372-A263-403C-B827-77D4EEEEC256}" destId="{143895DF-06B6-434E-81AF-9A67064BEC5B}" srcOrd="0" destOrd="0" presId="urn:microsoft.com/office/officeart/2005/8/layout/lProcess2"/>
    <dgm:cxn modelId="{2648B27E-A6AD-493E-9EAA-61E976B51189}" srcId="{12BDE372-A263-403C-B827-77D4EEEEC256}" destId="{5B0F0F3A-EEB3-4BA8-A379-2609CB313377}" srcOrd="7" destOrd="0" parTransId="{8DDDFAD5-98E3-4FC0-812B-3448A59FC34B}" sibTransId="{814223F4-3D2E-428A-860E-C01D9E2DD70A}"/>
    <dgm:cxn modelId="{4B0D6090-7B95-46F6-88CE-68ABE12CD15B}" srcId="{DBDD2AFA-0996-4338-A788-F21AAA1583E4}" destId="{55D0C96B-1802-4C16-A7CA-03C2C694B041}" srcOrd="5" destOrd="0" parTransId="{A80DAFE1-2389-423B-AB4E-9769A5D58681}" sibTransId="{82A2CCB6-9576-4739-A1CF-0550FC7A8FC3}"/>
    <dgm:cxn modelId="{90ABC092-1AA7-4BE9-8119-7E816A067E97}" type="presOf" srcId="{4C2BF104-A6FE-4446-A26B-D5D1551BA3FA}" destId="{B929D012-9DA9-4B65-858D-6046C463CF90}" srcOrd="0" destOrd="0" presId="urn:microsoft.com/office/officeart/2005/8/layout/lProcess2"/>
    <dgm:cxn modelId="{C7FBDEA3-4A85-45AD-A3D3-F35FE5A2D243}" type="presOf" srcId="{55D0C96B-1802-4C16-A7CA-03C2C694B041}" destId="{33783D23-EFD5-4575-A358-72B5BB639B8C}" srcOrd="0" destOrd="0" presId="urn:microsoft.com/office/officeart/2005/8/layout/lProcess2"/>
    <dgm:cxn modelId="{95C90FB0-721C-4CA5-8873-73A230610E43}" srcId="{DBDD2AFA-0996-4338-A788-F21AAA1583E4}" destId="{1CA7A003-5BFA-4335-80A4-3344EF9DFD2A}" srcOrd="0" destOrd="0" parTransId="{1AF9EFA3-A47D-44B2-89BC-42E377F0EB60}" sibTransId="{3000D955-F09D-488A-8C85-983E6FE4A9A4}"/>
    <dgm:cxn modelId="{BB7784C3-7A12-4C1F-A1E4-35337FBC4ADB}" type="presOf" srcId="{DBDD2AFA-0996-4338-A788-F21AAA1583E4}" destId="{DB68D374-BAC9-4FEF-BC4D-77E1AE3B2329}" srcOrd="0" destOrd="0" presId="urn:microsoft.com/office/officeart/2005/8/layout/lProcess2"/>
    <dgm:cxn modelId="{AADE13DB-272B-413B-8005-BBAB85EF394C}" srcId="{DBDD2AFA-0996-4338-A788-F21AAA1583E4}" destId="{BD7FAE0F-BF71-4280-96C8-5B41AB023B9D}" srcOrd="4" destOrd="0" parTransId="{2FD26D3B-F7EF-400A-A9FF-0EBCF69D162E}" sibTransId="{DB1DD3FF-BE28-4A30-9E4F-042C3023E162}"/>
    <dgm:cxn modelId="{53B09BE4-DD08-4490-9D2E-87D055DAC74E}" type="presOf" srcId="{BD7FAE0F-BF71-4280-96C8-5B41AB023B9D}" destId="{A99868C2-E54B-4953-B39A-E5BBC6AB98CC}" srcOrd="0" destOrd="0" presId="urn:microsoft.com/office/officeart/2005/8/layout/lProcess2"/>
    <dgm:cxn modelId="{18FFA2E7-5725-44D2-8181-795811AF6C30}" srcId="{DBDD2AFA-0996-4338-A788-F21AAA1583E4}" destId="{3369B53E-3138-4A4E-AE3F-CCF0BA472ACE}" srcOrd="3" destOrd="0" parTransId="{8FADDAB0-4B6A-401C-94D3-CED61BB00B39}" sibTransId="{CC103CA1-3366-425C-BC77-62B456B62006}"/>
    <dgm:cxn modelId="{EB0216EA-8027-4565-9E52-8E482C81786E}" type="presOf" srcId="{53CDAA58-ED8A-4C8D-B2AA-781926D289C1}" destId="{3AD9B28D-C2ED-408C-910A-92C47863556A}" srcOrd="0" destOrd="0" presId="urn:microsoft.com/office/officeart/2005/8/layout/lProcess2"/>
    <dgm:cxn modelId="{D81F48EC-DA41-4277-9975-CB65BBAC6DDB}" srcId="{DBDD2AFA-0996-4338-A788-F21AAA1583E4}" destId="{726B90F5-0E65-4B97-9A13-6062A9753113}" srcOrd="2" destOrd="0" parTransId="{CFF30366-A806-4086-8B61-9312C6FD033A}" sibTransId="{9025F831-E9BE-4D30-B060-C0743DCA8155}"/>
    <dgm:cxn modelId="{41B799ED-AD42-4D54-BFD9-F2ACB2C7910E}" srcId="{12BDE372-A263-403C-B827-77D4EEEEC256}" destId="{B9A1E87F-6C0D-4EF5-9793-0D1E34080878}" srcOrd="4" destOrd="0" parTransId="{8CF9BB27-8304-41A2-8E5D-2222706AE951}" sibTransId="{AFF8A1B6-1F2C-41B9-A171-9BD401CB4B5F}"/>
    <dgm:cxn modelId="{493879EE-0A79-4BC4-BABC-A51953F39564}" type="presOf" srcId="{1CA7A003-5BFA-4335-80A4-3344EF9DFD2A}" destId="{4EE340CE-0E2A-413A-BAC0-371EB702226B}" srcOrd="0" destOrd="0" presId="urn:microsoft.com/office/officeart/2005/8/layout/lProcess2"/>
    <dgm:cxn modelId="{972C17EF-D894-4D7F-B2A3-10BE5E5984BF}" type="presOf" srcId="{5B0F0F3A-EEB3-4BA8-A379-2609CB313377}" destId="{9293FBC5-A463-46A2-92F0-9EB633592D22}" srcOrd="0" destOrd="0" presId="urn:microsoft.com/office/officeart/2005/8/layout/lProcess2"/>
    <dgm:cxn modelId="{0EE23DF2-AA55-4087-B80E-1D305CFB50CC}" type="presOf" srcId="{12BDE372-A263-403C-B827-77D4EEEEC256}" destId="{D1BFE822-439D-4DA0-AA15-5D5DCFACD3BB}" srcOrd="1" destOrd="0" presId="urn:microsoft.com/office/officeart/2005/8/layout/lProcess2"/>
    <dgm:cxn modelId="{96176DF4-06EB-4EC9-8A9D-74F181C77C5B}" type="presOf" srcId="{DC84BC2D-0A35-48FD-98C6-D077D110F42B}" destId="{24368D39-FDF8-48F4-9409-5F25120586C4}" srcOrd="0" destOrd="0" presId="urn:microsoft.com/office/officeart/2005/8/layout/lProcess2"/>
    <dgm:cxn modelId="{6726AFF7-986F-40FB-B9D9-BBB2D0327A85}" srcId="{12BDE372-A263-403C-B827-77D4EEEEC256}" destId="{F6F4594F-8749-4F7C-B2FD-C3DAD32EBE2C}" srcOrd="2" destOrd="0" parTransId="{3FF8FFB0-C1AD-43CD-A82D-A9B88E183A4C}" sibTransId="{28117867-6E27-4B12-B808-02BAA9957BCA}"/>
    <dgm:cxn modelId="{C62F3BFE-2E75-4877-B06D-4BE88EC82595}" srcId="{F5563305-9436-4535-861B-5181D15E4122}" destId="{12BDE372-A263-403C-B827-77D4EEEEC256}" srcOrd="0" destOrd="0" parTransId="{D6C17F6D-BAD3-4940-A080-045FB5367524}" sibTransId="{373ACCB9-C595-4F22-B081-DF6ADA19BB9C}"/>
    <dgm:cxn modelId="{59D87D9F-E261-4DDF-8A09-F5ECD0D69D32}" type="presParOf" srcId="{A4D7D1C1-ABE4-40A3-81B4-025C32B06D23}" destId="{A53FA3D9-AF55-4644-8435-1AB2C71AD903}" srcOrd="0" destOrd="0" presId="urn:microsoft.com/office/officeart/2005/8/layout/lProcess2"/>
    <dgm:cxn modelId="{E765F898-88B7-4FC6-B264-64249E843A3C}" type="presParOf" srcId="{A53FA3D9-AF55-4644-8435-1AB2C71AD903}" destId="{143895DF-06B6-434E-81AF-9A67064BEC5B}" srcOrd="0" destOrd="0" presId="urn:microsoft.com/office/officeart/2005/8/layout/lProcess2"/>
    <dgm:cxn modelId="{B6AAAE2C-F711-41A2-93FF-D175489F7E4F}" type="presParOf" srcId="{A53FA3D9-AF55-4644-8435-1AB2C71AD903}" destId="{D1BFE822-439D-4DA0-AA15-5D5DCFACD3BB}" srcOrd="1" destOrd="0" presId="urn:microsoft.com/office/officeart/2005/8/layout/lProcess2"/>
    <dgm:cxn modelId="{3F272AEB-252D-4DF7-8C1B-B48B8FF90AFA}" type="presParOf" srcId="{A53FA3D9-AF55-4644-8435-1AB2C71AD903}" destId="{A84A674A-1526-4251-9CA8-CA15D9ABCFC2}" srcOrd="2" destOrd="0" presId="urn:microsoft.com/office/officeart/2005/8/layout/lProcess2"/>
    <dgm:cxn modelId="{97D1C04C-5EA9-4A34-B41F-9A49D2390B0B}" type="presParOf" srcId="{A84A674A-1526-4251-9CA8-CA15D9ABCFC2}" destId="{D3C15738-2F9B-4EAB-8597-481C05931168}" srcOrd="0" destOrd="0" presId="urn:microsoft.com/office/officeart/2005/8/layout/lProcess2"/>
    <dgm:cxn modelId="{3B469105-01AF-4E13-AEC1-CC959C89E1DC}" type="presParOf" srcId="{D3C15738-2F9B-4EAB-8597-481C05931168}" destId="{C1674356-A6C9-4F00-A5F6-7311428F4C71}" srcOrd="0" destOrd="0" presId="urn:microsoft.com/office/officeart/2005/8/layout/lProcess2"/>
    <dgm:cxn modelId="{CC00E930-A26D-40E0-A854-6B6C92CB6502}" type="presParOf" srcId="{D3C15738-2F9B-4EAB-8597-481C05931168}" destId="{A2F696FF-B4B4-44D9-9793-34FBED65147E}" srcOrd="1" destOrd="0" presId="urn:microsoft.com/office/officeart/2005/8/layout/lProcess2"/>
    <dgm:cxn modelId="{9F846CD8-5229-47BE-AA41-8C7F946B95FB}" type="presParOf" srcId="{D3C15738-2F9B-4EAB-8597-481C05931168}" destId="{3AD9B28D-C2ED-408C-910A-92C47863556A}" srcOrd="2" destOrd="0" presId="urn:microsoft.com/office/officeart/2005/8/layout/lProcess2"/>
    <dgm:cxn modelId="{724D0D7E-107F-4216-B8CA-6EBC0B25FF56}" type="presParOf" srcId="{D3C15738-2F9B-4EAB-8597-481C05931168}" destId="{28AAFC59-5C3A-4F96-98E3-9D5835454A6D}" srcOrd="3" destOrd="0" presId="urn:microsoft.com/office/officeart/2005/8/layout/lProcess2"/>
    <dgm:cxn modelId="{A6E2C008-F0C6-4D36-A6F3-386DBCB69056}" type="presParOf" srcId="{D3C15738-2F9B-4EAB-8597-481C05931168}" destId="{33841030-1AD9-4E02-B96A-EC5C385EF5A3}" srcOrd="4" destOrd="0" presId="urn:microsoft.com/office/officeart/2005/8/layout/lProcess2"/>
    <dgm:cxn modelId="{8CA7C19B-24C5-4A64-AB21-7E45C727A226}" type="presParOf" srcId="{D3C15738-2F9B-4EAB-8597-481C05931168}" destId="{5A40158B-59CC-429F-AA54-CE580D9CF215}" srcOrd="5" destOrd="0" presId="urn:microsoft.com/office/officeart/2005/8/layout/lProcess2"/>
    <dgm:cxn modelId="{AA1404FE-ABF0-4F5A-A5ED-3F6775E934D0}" type="presParOf" srcId="{D3C15738-2F9B-4EAB-8597-481C05931168}" destId="{24368D39-FDF8-48F4-9409-5F25120586C4}" srcOrd="6" destOrd="0" presId="urn:microsoft.com/office/officeart/2005/8/layout/lProcess2"/>
    <dgm:cxn modelId="{A7C31063-704C-4181-A702-05458FDF336B}" type="presParOf" srcId="{D3C15738-2F9B-4EAB-8597-481C05931168}" destId="{7CDAEEB9-58F9-4AF6-B593-34A98C13AFB1}" srcOrd="7" destOrd="0" presId="urn:microsoft.com/office/officeart/2005/8/layout/lProcess2"/>
    <dgm:cxn modelId="{69A0A42F-B5C1-43EA-8FF0-89EA37DF0156}" type="presParOf" srcId="{D3C15738-2F9B-4EAB-8597-481C05931168}" destId="{7FC25180-111B-4F1A-8FB7-62F424EB4552}" srcOrd="8" destOrd="0" presId="urn:microsoft.com/office/officeart/2005/8/layout/lProcess2"/>
    <dgm:cxn modelId="{D9D73BA5-A9A3-4049-8474-6435BF7CC4F0}" type="presParOf" srcId="{D3C15738-2F9B-4EAB-8597-481C05931168}" destId="{6E4482FC-2389-43C2-BB20-89F552F411DA}" srcOrd="9" destOrd="0" presId="urn:microsoft.com/office/officeart/2005/8/layout/lProcess2"/>
    <dgm:cxn modelId="{0F952983-0FAA-4BAD-A5A3-354BEF9D79E4}" type="presParOf" srcId="{D3C15738-2F9B-4EAB-8597-481C05931168}" destId="{D093760F-7C47-4584-9746-60C91F2FBAFB}" srcOrd="10" destOrd="0" presId="urn:microsoft.com/office/officeart/2005/8/layout/lProcess2"/>
    <dgm:cxn modelId="{6386AC35-D167-4AE3-886D-022B57420700}" type="presParOf" srcId="{D3C15738-2F9B-4EAB-8597-481C05931168}" destId="{427DB336-FA91-4416-B8DD-BF2E617DB2CC}" srcOrd="11" destOrd="0" presId="urn:microsoft.com/office/officeart/2005/8/layout/lProcess2"/>
    <dgm:cxn modelId="{1BDE0963-D6B9-42DB-A365-8B48D9A8BCEE}" type="presParOf" srcId="{D3C15738-2F9B-4EAB-8597-481C05931168}" destId="{B929D012-9DA9-4B65-858D-6046C463CF90}" srcOrd="12" destOrd="0" presId="urn:microsoft.com/office/officeart/2005/8/layout/lProcess2"/>
    <dgm:cxn modelId="{637B7F3D-FE80-4AB9-BF62-CDCAC4C281D4}" type="presParOf" srcId="{D3C15738-2F9B-4EAB-8597-481C05931168}" destId="{83574C8F-BF18-4BB2-846C-5362866E9291}" srcOrd="13" destOrd="0" presId="urn:microsoft.com/office/officeart/2005/8/layout/lProcess2"/>
    <dgm:cxn modelId="{56FAC133-7068-4910-B025-BF3DFF6ED23A}" type="presParOf" srcId="{D3C15738-2F9B-4EAB-8597-481C05931168}" destId="{9293FBC5-A463-46A2-92F0-9EB633592D22}" srcOrd="14" destOrd="0" presId="urn:microsoft.com/office/officeart/2005/8/layout/lProcess2"/>
    <dgm:cxn modelId="{F1ED2D7F-F420-44A2-9263-210542B0A938}" type="presParOf" srcId="{A4D7D1C1-ABE4-40A3-81B4-025C32B06D23}" destId="{B378ED28-B411-46CC-8E74-879317BD0C25}" srcOrd="1" destOrd="0" presId="urn:microsoft.com/office/officeart/2005/8/layout/lProcess2"/>
    <dgm:cxn modelId="{3E5D8F99-79A1-467F-AAA3-733A727C252C}" type="presParOf" srcId="{A4D7D1C1-ABE4-40A3-81B4-025C32B06D23}" destId="{BD916584-8D59-4F90-B27A-08F4182264EC}" srcOrd="2" destOrd="0" presId="urn:microsoft.com/office/officeart/2005/8/layout/lProcess2"/>
    <dgm:cxn modelId="{51B08747-726D-4FA1-BD6E-4C2F953568C3}" type="presParOf" srcId="{BD916584-8D59-4F90-B27A-08F4182264EC}" destId="{DB68D374-BAC9-4FEF-BC4D-77E1AE3B2329}" srcOrd="0" destOrd="0" presId="urn:microsoft.com/office/officeart/2005/8/layout/lProcess2"/>
    <dgm:cxn modelId="{D1F014E4-7BBE-493B-BB0E-9D1C02BA26EF}" type="presParOf" srcId="{BD916584-8D59-4F90-B27A-08F4182264EC}" destId="{2B69C7BE-3470-4AAF-8C4A-8CCB21A42CD3}" srcOrd="1" destOrd="0" presId="urn:microsoft.com/office/officeart/2005/8/layout/lProcess2"/>
    <dgm:cxn modelId="{B64840DD-E88E-4BF9-8119-8611713AA6D8}" type="presParOf" srcId="{BD916584-8D59-4F90-B27A-08F4182264EC}" destId="{C30C32F6-D251-471F-8BF9-D4AE6610D3AC}" srcOrd="2" destOrd="0" presId="urn:microsoft.com/office/officeart/2005/8/layout/lProcess2"/>
    <dgm:cxn modelId="{B39F9AA4-6685-4BD2-B784-F8713E3F1987}" type="presParOf" srcId="{C30C32F6-D251-471F-8BF9-D4AE6610D3AC}" destId="{3FA56F68-1E25-4E78-B01D-51F790622DF1}" srcOrd="0" destOrd="0" presId="urn:microsoft.com/office/officeart/2005/8/layout/lProcess2"/>
    <dgm:cxn modelId="{116D0ACC-05CA-4860-BAAB-E5A95EFC6F1E}" type="presParOf" srcId="{3FA56F68-1E25-4E78-B01D-51F790622DF1}" destId="{4EE340CE-0E2A-413A-BAC0-371EB702226B}" srcOrd="0" destOrd="0" presId="urn:microsoft.com/office/officeart/2005/8/layout/lProcess2"/>
    <dgm:cxn modelId="{51E2A331-98F0-43DE-B625-69EA5146B605}" type="presParOf" srcId="{3FA56F68-1E25-4E78-B01D-51F790622DF1}" destId="{0F79B4FD-8A9E-4A54-836F-DCFE8D163068}" srcOrd="1" destOrd="0" presId="urn:microsoft.com/office/officeart/2005/8/layout/lProcess2"/>
    <dgm:cxn modelId="{C35EF8A2-16EF-4354-91B3-CACDDFB36504}" type="presParOf" srcId="{3FA56F68-1E25-4E78-B01D-51F790622DF1}" destId="{2B811D91-9E46-4434-B567-2125A42B5C6E}" srcOrd="2" destOrd="0" presId="urn:microsoft.com/office/officeart/2005/8/layout/lProcess2"/>
    <dgm:cxn modelId="{080FCDB2-2471-4ACD-9A4E-CC63E9AC9280}" type="presParOf" srcId="{3FA56F68-1E25-4E78-B01D-51F790622DF1}" destId="{983CF70B-D2AA-4358-91A1-3F6FC8414689}" srcOrd="3" destOrd="0" presId="urn:microsoft.com/office/officeart/2005/8/layout/lProcess2"/>
    <dgm:cxn modelId="{AFD88793-64DF-40BE-9323-3AA45B2AA7FD}" type="presParOf" srcId="{3FA56F68-1E25-4E78-B01D-51F790622DF1}" destId="{7D879FE3-DD20-4636-968F-112259FDCF3F}" srcOrd="4" destOrd="0" presId="urn:microsoft.com/office/officeart/2005/8/layout/lProcess2"/>
    <dgm:cxn modelId="{74CB4E0E-9206-485E-8ECF-BD683A33FE50}" type="presParOf" srcId="{3FA56F68-1E25-4E78-B01D-51F790622DF1}" destId="{FDDE7675-32D7-4CD8-84A5-AFC30216B1A4}" srcOrd="5" destOrd="0" presId="urn:microsoft.com/office/officeart/2005/8/layout/lProcess2"/>
    <dgm:cxn modelId="{2EFA2FAE-4BD0-490C-B6BB-34A71DBCB057}" type="presParOf" srcId="{3FA56F68-1E25-4E78-B01D-51F790622DF1}" destId="{770961C4-466D-4AB7-8B22-CAB8329EF97B}" srcOrd="6" destOrd="0" presId="urn:microsoft.com/office/officeart/2005/8/layout/lProcess2"/>
    <dgm:cxn modelId="{84219AB2-AF1F-4F88-A708-FC2A974AF531}" type="presParOf" srcId="{3FA56F68-1E25-4E78-B01D-51F790622DF1}" destId="{21E660CD-5B46-4770-B135-8A4122F5C808}" srcOrd="7" destOrd="0" presId="urn:microsoft.com/office/officeart/2005/8/layout/lProcess2"/>
    <dgm:cxn modelId="{38F68DB5-6C95-4612-940E-FF6A91522792}" type="presParOf" srcId="{3FA56F68-1E25-4E78-B01D-51F790622DF1}" destId="{A99868C2-E54B-4953-B39A-E5BBC6AB98CC}" srcOrd="8" destOrd="0" presId="urn:microsoft.com/office/officeart/2005/8/layout/lProcess2"/>
    <dgm:cxn modelId="{66741768-6E5F-41C5-BD6D-8CBE344E2460}" type="presParOf" srcId="{3FA56F68-1E25-4E78-B01D-51F790622DF1}" destId="{1EE8CF1C-FD46-4FF9-B39E-B32E061A672A}" srcOrd="9" destOrd="0" presId="urn:microsoft.com/office/officeart/2005/8/layout/lProcess2"/>
    <dgm:cxn modelId="{1BDEF6FB-F7F1-4FA5-9824-B60E2773E1B6}" type="presParOf" srcId="{3FA56F68-1E25-4E78-B01D-51F790622DF1}" destId="{33783D23-EFD5-4575-A358-72B5BB639B8C}"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31CA5C-BFD6-4579-9193-F7D0C1E4031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03C46C7F-1544-4BEF-9565-6C4B43785AF3}">
      <dgm:prSet phldrT="[Text]"/>
      <dgm:spPr/>
      <dgm:t>
        <a:bodyPr/>
        <a:lstStyle/>
        <a:p>
          <a:r>
            <a:rPr lang="en-GB" altLang="sr-Latn-RS"/>
            <a:t>Forecasting</a:t>
          </a:r>
          <a:endParaRPr lang="de-DE"/>
        </a:p>
      </dgm:t>
    </dgm:pt>
    <dgm:pt modelId="{D472D1C1-C703-4964-948C-626F968FF209}" type="parTrans" cxnId="{79AC2726-A3D5-4324-8BB7-AC625A13FA7C}">
      <dgm:prSet/>
      <dgm:spPr/>
      <dgm:t>
        <a:bodyPr/>
        <a:lstStyle/>
        <a:p>
          <a:endParaRPr lang="de-DE"/>
        </a:p>
      </dgm:t>
    </dgm:pt>
    <dgm:pt modelId="{3F931600-AA9D-4F8C-8921-03A4C100B981}" type="sibTrans" cxnId="{79AC2726-A3D5-4324-8BB7-AC625A13FA7C}">
      <dgm:prSet/>
      <dgm:spPr/>
      <dgm:t>
        <a:bodyPr/>
        <a:lstStyle/>
        <a:p>
          <a:endParaRPr lang="de-DE"/>
        </a:p>
      </dgm:t>
    </dgm:pt>
    <dgm:pt modelId="{0C07C54C-8EF0-4361-9F0A-455ACB3622C9}">
      <dgm:prSet/>
      <dgm:spPr/>
      <dgm:t>
        <a:bodyPr/>
        <a:lstStyle/>
        <a:p>
          <a:r>
            <a:rPr lang="en-GB" altLang="sr-Latn-RS" dirty="0"/>
            <a:t>Purchasing/ Procurement</a:t>
          </a:r>
        </a:p>
      </dgm:t>
    </dgm:pt>
    <dgm:pt modelId="{F6CA1655-D18D-4A11-B091-9EEC40DDBA54}" type="parTrans" cxnId="{FFA4B548-D5A1-47B8-9EA3-91C19D4FAFAB}">
      <dgm:prSet/>
      <dgm:spPr/>
      <dgm:t>
        <a:bodyPr/>
        <a:lstStyle/>
        <a:p>
          <a:endParaRPr lang="de-DE"/>
        </a:p>
      </dgm:t>
    </dgm:pt>
    <dgm:pt modelId="{BECC522E-87DA-4405-950C-DDE6AD2B5B20}" type="sibTrans" cxnId="{FFA4B548-D5A1-47B8-9EA3-91C19D4FAFAB}">
      <dgm:prSet/>
      <dgm:spPr/>
      <dgm:t>
        <a:bodyPr/>
        <a:lstStyle/>
        <a:p>
          <a:endParaRPr lang="de-DE"/>
        </a:p>
      </dgm:t>
    </dgm:pt>
    <dgm:pt modelId="{EAD23846-6223-4399-9EC4-889F8BF2C1FE}">
      <dgm:prSet/>
      <dgm:spPr/>
      <dgm:t>
        <a:bodyPr/>
        <a:lstStyle/>
        <a:p>
          <a:r>
            <a:rPr lang="en-GB" altLang="sr-Latn-RS"/>
            <a:t>Inventory management</a:t>
          </a:r>
          <a:endParaRPr lang="en-GB" altLang="sr-Latn-RS" dirty="0"/>
        </a:p>
      </dgm:t>
    </dgm:pt>
    <dgm:pt modelId="{EC5489E8-EF38-40A6-BA4A-F1509EA30406}" type="parTrans" cxnId="{AF4E153A-5F7F-43CA-844F-AA08BCDE77AA}">
      <dgm:prSet/>
      <dgm:spPr/>
      <dgm:t>
        <a:bodyPr/>
        <a:lstStyle/>
        <a:p>
          <a:endParaRPr lang="de-DE"/>
        </a:p>
      </dgm:t>
    </dgm:pt>
    <dgm:pt modelId="{699D2F0A-16AE-429E-8C7E-CB5E7CDFB8A0}" type="sibTrans" cxnId="{AF4E153A-5F7F-43CA-844F-AA08BCDE77AA}">
      <dgm:prSet/>
      <dgm:spPr/>
      <dgm:t>
        <a:bodyPr/>
        <a:lstStyle/>
        <a:p>
          <a:endParaRPr lang="de-DE"/>
        </a:p>
      </dgm:t>
    </dgm:pt>
    <dgm:pt modelId="{D028DC69-A47C-4F4C-B799-09D2551FF233}">
      <dgm:prSet/>
      <dgm:spPr/>
      <dgm:t>
        <a:bodyPr/>
        <a:lstStyle/>
        <a:p>
          <a:r>
            <a:rPr lang="en-GB" altLang="sr-Latn-RS"/>
            <a:t>Information management</a:t>
          </a:r>
          <a:endParaRPr lang="en-GB" altLang="sr-Latn-RS" dirty="0"/>
        </a:p>
      </dgm:t>
    </dgm:pt>
    <dgm:pt modelId="{82C80FD5-7C47-47A0-AEB0-A0492F3E39E8}" type="parTrans" cxnId="{D239F2F4-D26B-4539-8CD5-BEE3E7FD1759}">
      <dgm:prSet/>
      <dgm:spPr/>
      <dgm:t>
        <a:bodyPr/>
        <a:lstStyle/>
        <a:p>
          <a:endParaRPr lang="de-DE"/>
        </a:p>
      </dgm:t>
    </dgm:pt>
    <dgm:pt modelId="{EDDBD302-65FA-42B9-8DE1-FDBEEE9BFA7A}" type="sibTrans" cxnId="{D239F2F4-D26B-4539-8CD5-BEE3E7FD1759}">
      <dgm:prSet/>
      <dgm:spPr/>
      <dgm:t>
        <a:bodyPr/>
        <a:lstStyle/>
        <a:p>
          <a:endParaRPr lang="de-DE"/>
        </a:p>
      </dgm:t>
    </dgm:pt>
    <dgm:pt modelId="{14367CEB-B6F5-4217-AA53-6A7D1C458738}">
      <dgm:prSet/>
      <dgm:spPr/>
      <dgm:t>
        <a:bodyPr/>
        <a:lstStyle/>
        <a:p>
          <a:r>
            <a:rPr lang="en-GB" altLang="sr-Latn-RS"/>
            <a:t>Quality management</a:t>
          </a:r>
          <a:endParaRPr lang="en-GB" altLang="sr-Latn-RS" dirty="0"/>
        </a:p>
      </dgm:t>
    </dgm:pt>
    <dgm:pt modelId="{1B747E15-D021-4EA7-9DB7-89C60CECFE89}" type="parTrans" cxnId="{3EC28B5D-9F65-46D9-9D35-E9BB4CA823C7}">
      <dgm:prSet/>
      <dgm:spPr/>
      <dgm:t>
        <a:bodyPr/>
        <a:lstStyle/>
        <a:p>
          <a:endParaRPr lang="de-DE"/>
        </a:p>
      </dgm:t>
    </dgm:pt>
    <dgm:pt modelId="{A3E4214D-1C66-4F94-B71B-F061B9002391}" type="sibTrans" cxnId="{3EC28B5D-9F65-46D9-9D35-E9BB4CA823C7}">
      <dgm:prSet/>
      <dgm:spPr/>
      <dgm:t>
        <a:bodyPr/>
        <a:lstStyle/>
        <a:p>
          <a:endParaRPr lang="de-DE"/>
        </a:p>
      </dgm:t>
    </dgm:pt>
    <dgm:pt modelId="{E1B56C40-869D-40C4-8E3E-0D7FC4E0CB39}">
      <dgm:prSet/>
      <dgm:spPr/>
      <dgm:t>
        <a:bodyPr/>
        <a:lstStyle/>
        <a:p>
          <a:r>
            <a:rPr lang="en-GB" altLang="sr-Latn-RS"/>
            <a:t>Scheduling</a:t>
          </a:r>
          <a:endParaRPr lang="en-GB" altLang="sr-Latn-RS" dirty="0"/>
        </a:p>
      </dgm:t>
    </dgm:pt>
    <dgm:pt modelId="{BF6F11E2-5AD7-41D5-BBCC-E14620E79319}" type="parTrans" cxnId="{F50C358A-0787-4DC3-BA37-A77F052A5227}">
      <dgm:prSet/>
      <dgm:spPr/>
      <dgm:t>
        <a:bodyPr/>
        <a:lstStyle/>
        <a:p>
          <a:endParaRPr lang="de-DE"/>
        </a:p>
      </dgm:t>
    </dgm:pt>
    <dgm:pt modelId="{ACDD91C7-FA67-4137-BB96-9503B1AE05C0}" type="sibTrans" cxnId="{F50C358A-0787-4DC3-BA37-A77F052A5227}">
      <dgm:prSet/>
      <dgm:spPr/>
      <dgm:t>
        <a:bodyPr/>
        <a:lstStyle/>
        <a:p>
          <a:endParaRPr lang="de-DE"/>
        </a:p>
      </dgm:t>
    </dgm:pt>
    <dgm:pt modelId="{66E2B2DA-639D-4194-B331-FB65C67C43A8}">
      <dgm:prSet/>
      <dgm:spPr/>
      <dgm:t>
        <a:bodyPr/>
        <a:lstStyle/>
        <a:p>
          <a:r>
            <a:rPr lang="en-GB" altLang="sr-Latn-RS"/>
            <a:t>Production and deliveries</a:t>
          </a:r>
          <a:endParaRPr lang="en-GB" altLang="sr-Latn-RS" dirty="0"/>
        </a:p>
      </dgm:t>
    </dgm:pt>
    <dgm:pt modelId="{05602945-B63C-4655-A668-EAEE2641B66E}" type="parTrans" cxnId="{B4A1F1AE-EFAF-4CEE-BC3A-C12F8EF9D117}">
      <dgm:prSet/>
      <dgm:spPr/>
      <dgm:t>
        <a:bodyPr/>
        <a:lstStyle/>
        <a:p>
          <a:endParaRPr lang="de-DE"/>
        </a:p>
      </dgm:t>
    </dgm:pt>
    <dgm:pt modelId="{C411FA80-8EDA-4E4D-9B7B-1E2FE555BA3E}" type="sibTrans" cxnId="{B4A1F1AE-EFAF-4CEE-BC3A-C12F8EF9D117}">
      <dgm:prSet/>
      <dgm:spPr/>
      <dgm:t>
        <a:bodyPr/>
        <a:lstStyle/>
        <a:p>
          <a:endParaRPr lang="de-DE"/>
        </a:p>
      </dgm:t>
    </dgm:pt>
    <dgm:pt modelId="{37B78846-7AF5-4204-A4DC-FF4425E85C47}">
      <dgm:prSet/>
      <dgm:spPr/>
      <dgm:t>
        <a:bodyPr/>
        <a:lstStyle/>
        <a:p>
          <a:r>
            <a:rPr lang="en-GB" altLang="sr-Latn-RS"/>
            <a:t>Customer services</a:t>
          </a:r>
          <a:endParaRPr lang="en-GB" altLang="sr-Latn-RS" dirty="0"/>
        </a:p>
      </dgm:t>
    </dgm:pt>
    <dgm:pt modelId="{66E75BD5-1BA6-447B-BA18-1FCE620F40BF}" type="parTrans" cxnId="{E0DB1E2D-F0ED-4704-B172-3BC0D6B8896E}">
      <dgm:prSet/>
      <dgm:spPr/>
      <dgm:t>
        <a:bodyPr/>
        <a:lstStyle/>
        <a:p>
          <a:endParaRPr lang="de-DE"/>
        </a:p>
      </dgm:t>
    </dgm:pt>
    <dgm:pt modelId="{DD505E0D-93D8-44AC-908C-C4D1CAD08447}" type="sibTrans" cxnId="{E0DB1E2D-F0ED-4704-B172-3BC0D6B8896E}">
      <dgm:prSet/>
      <dgm:spPr/>
      <dgm:t>
        <a:bodyPr/>
        <a:lstStyle/>
        <a:p>
          <a:endParaRPr lang="de-DE"/>
        </a:p>
      </dgm:t>
    </dgm:pt>
    <dgm:pt modelId="{D4C40FDD-F63A-43D1-890E-6B224C4DBB36}" type="pres">
      <dgm:prSet presAssocID="{4131CA5C-BFD6-4579-9193-F7D0C1E40319}" presName="Name0" presStyleCnt="0">
        <dgm:presLayoutVars>
          <dgm:dir/>
          <dgm:resizeHandles val="exact"/>
        </dgm:presLayoutVars>
      </dgm:prSet>
      <dgm:spPr/>
    </dgm:pt>
    <dgm:pt modelId="{42FAF74D-A18F-47C9-A1CB-850FB22C19C7}" type="pres">
      <dgm:prSet presAssocID="{03C46C7F-1544-4BEF-9565-6C4B43785AF3}" presName="compNode" presStyleCnt="0"/>
      <dgm:spPr/>
    </dgm:pt>
    <dgm:pt modelId="{280FDCCA-03C6-4126-9F9D-8461CE7D9A02}" type="pres">
      <dgm:prSet presAssocID="{03C46C7F-1544-4BEF-9565-6C4B43785AF3}" presName="pict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3000" r="-23000"/>
          </a:stretch>
        </a:blipFill>
      </dgm:spPr>
    </dgm:pt>
    <dgm:pt modelId="{ABB58DB6-73B6-4F71-840C-567A3A9E905B}" type="pres">
      <dgm:prSet presAssocID="{03C46C7F-1544-4BEF-9565-6C4B43785AF3}" presName="textRect" presStyleLbl="revTx" presStyleIdx="0" presStyleCnt="8">
        <dgm:presLayoutVars>
          <dgm:bulletEnabled val="1"/>
        </dgm:presLayoutVars>
      </dgm:prSet>
      <dgm:spPr/>
    </dgm:pt>
    <dgm:pt modelId="{D7367E28-841C-476E-ACAF-2B71C1D6FEFB}" type="pres">
      <dgm:prSet presAssocID="{3F931600-AA9D-4F8C-8921-03A4C100B981}" presName="sibTrans" presStyleLbl="sibTrans2D1" presStyleIdx="0" presStyleCnt="0"/>
      <dgm:spPr/>
    </dgm:pt>
    <dgm:pt modelId="{0DE11B71-AD1C-4ACD-B16F-1A981FE3A3FD}" type="pres">
      <dgm:prSet presAssocID="{0C07C54C-8EF0-4361-9F0A-455ACB3622C9}" presName="compNode" presStyleCnt="0"/>
      <dgm:spPr/>
    </dgm:pt>
    <dgm:pt modelId="{8428A261-0099-430D-B050-DEE05DBB0487}" type="pres">
      <dgm:prSet presAssocID="{0C07C54C-8EF0-4361-9F0A-455ACB3622C9}" presName="pict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000" r="-2000"/>
          </a:stretch>
        </a:blipFill>
      </dgm:spPr>
    </dgm:pt>
    <dgm:pt modelId="{293391C6-8E6E-4857-8D5E-5C883761FA70}" type="pres">
      <dgm:prSet presAssocID="{0C07C54C-8EF0-4361-9F0A-455ACB3622C9}" presName="textRect" presStyleLbl="revTx" presStyleIdx="1" presStyleCnt="8">
        <dgm:presLayoutVars>
          <dgm:bulletEnabled val="1"/>
        </dgm:presLayoutVars>
      </dgm:prSet>
      <dgm:spPr/>
    </dgm:pt>
    <dgm:pt modelId="{E30DC11F-06CB-40F2-978E-9C09568E3827}" type="pres">
      <dgm:prSet presAssocID="{BECC522E-87DA-4405-950C-DDE6AD2B5B20}" presName="sibTrans" presStyleLbl="sibTrans2D1" presStyleIdx="0" presStyleCnt="0"/>
      <dgm:spPr/>
    </dgm:pt>
    <dgm:pt modelId="{3F72021E-A65D-40FE-82FE-258461A040F6}" type="pres">
      <dgm:prSet presAssocID="{EAD23846-6223-4399-9EC4-889F8BF2C1FE}" presName="compNode" presStyleCnt="0"/>
      <dgm:spPr/>
    </dgm:pt>
    <dgm:pt modelId="{5F138AC5-7025-467F-AADA-8793108B3881}" type="pres">
      <dgm:prSet presAssocID="{EAD23846-6223-4399-9EC4-889F8BF2C1FE}" presName="pict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000" r="-2000"/>
          </a:stretch>
        </a:blipFill>
      </dgm:spPr>
    </dgm:pt>
    <dgm:pt modelId="{E1C68280-2768-4849-AFAF-74C612514FFE}" type="pres">
      <dgm:prSet presAssocID="{EAD23846-6223-4399-9EC4-889F8BF2C1FE}" presName="textRect" presStyleLbl="revTx" presStyleIdx="2" presStyleCnt="8">
        <dgm:presLayoutVars>
          <dgm:bulletEnabled val="1"/>
        </dgm:presLayoutVars>
      </dgm:prSet>
      <dgm:spPr/>
    </dgm:pt>
    <dgm:pt modelId="{6AED8CC1-4A4C-4299-8E69-1B228525865C}" type="pres">
      <dgm:prSet presAssocID="{699D2F0A-16AE-429E-8C7E-CB5E7CDFB8A0}" presName="sibTrans" presStyleLbl="sibTrans2D1" presStyleIdx="0" presStyleCnt="0"/>
      <dgm:spPr/>
    </dgm:pt>
    <dgm:pt modelId="{073F46C2-4E6A-4DD3-9EDC-3E48A489987C}" type="pres">
      <dgm:prSet presAssocID="{D028DC69-A47C-4F4C-B799-09D2551FF233}" presName="compNode" presStyleCnt="0"/>
      <dgm:spPr/>
    </dgm:pt>
    <dgm:pt modelId="{592639B9-D02F-4A87-80DF-B484C11DE6C1}" type="pres">
      <dgm:prSet presAssocID="{D028DC69-A47C-4F4C-B799-09D2551FF233}" presName="pict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dgm:spPr>
    </dgm:pt>
    <dgm:pt modelId="{A4C3FB41-0438-42F1-B0E1-35E7578A15C8}" type="pres">
      <dgm:prSet presAssocID="{D028DC69-A47C-4F4C-B799-09D2551FF233}" presName="textRect" presStyleLbl="revTx" presStyleIdx="3" presStyleCnt="8">
        <dgm:presLayoutVars>
          <dgm:bulletEnabled val="1"/>
        </dgm:presLayoutVars>
      </dgm:prSet>
      <dgm:spPr/>
    </dgm:pt>
    <dgm:pt modelId="{C8DDE7D0-7C1F-4FBB-A2D9-86480EDFD259}" type="pres">
      <dgm:prSet presAssocID="{EDDBD302-65FA-42B9-8DE1-FDBEEE9BFA7A}" presName="sibTrans" presStyleLbl="sibTrans2D1" presStyleIdx="0" presStyleCnt="0"/>
      <dgm:spPr/>
    </dgm:pt>
    <dgm:pt modelId="{766DBAEB-FBF4-4418-9DD9-1516940E0E14}" type="pres">
      <dgm:prSet presAssocID="{14367CEB-B6F5-4217-AA53-6A7D1C458738}" presName="compNode" presStyleCnt="0"/>
      <dgm:spPr/>
    </dgm:pt>
    <dgm:pt modelId="{2282D92A-DE34-4E4D-BD8B-D680B42A64C2}" type="pres">
      <dgm:prSet presAssocID="{14367CEB-B6F5-4217-AA53-6A7D1C458738}" presName="pict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t="-4000" b="-4000"/>
          </a:stretch>
        </a:blipFill>
      </dgm:spPr>
    </dgm:pt>
    <dgm:pt modelId="{A599E0C8-94E3-46D5-8E68-6E46D5E0A7CC}" type="pres">
      <dgm:prSet presAssocID="{14367CEB-B6F5-4217-AA53-6A7D1C458738}" presName="textRect" presStyleLbl="revTx" presStyleIdx="4" presStyleCnt="8">
        <dgm:presLayoutVars>
          <dgm:bulletEnabled val="1"/>
        </dgm:presLayoutVars>
      </dgm:prSet>
      <dgm:spPr/>
    </dgm:pt>
    <dgm:pt modelId="{8ABA0404-AF85-41BF-9760-F82D76339E3E}" type="pres">
      <dgm:prSet presAssocID="{A3E4214D-1C66-4F94-B71B-F061B9002391}" presName="sibTrans" presStyleLbl="sibTrans2D1" presStyleIdx="0" presStyleCnt="0"/>
      <dgm:spPr/>
    </dgm:pt>
    <dgm:pt modelId="{D104CB76-802E-45EA-A909-C82662A272D7}" type="pres">
      <dgm:prSet presAssocID="{E1B56C40-869D-40C4-8E3E-0D7FC4E0CB39}" presName="compNode" presStyleCnt="0"/>
      <dgm:spPr/>
    </dgm:pt>
    <dgm:pt modelId="{36C03A1D-31CD-42E5-BF08-0FB187EC8AC4}" type="pres">
      <dgm:prSet presAssocID="{E1B56C40-869D-40C4-8E3E-0D7FC4E0CB39}" presName="pict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39000" r="-39000"/>
          </a:stretch>
        </a:blipFill>
      </dgm:spPr>
    </dgm:pt>
    <dgm:pt modelId="{2F7BB18B-42D8-47D4-B368-9E08DEF4171A}" type="pres">
      <dgm:prSet presAssocID="{E1B56C40-869D-40C4-8E3E-0D7FC4E0CB39}" presName="textRect" presStyleLbl="revTx" presStyleIdx="5" presStyleCnt="8">
        <dgm:presLayoutVars>
          <dgm:bulletEnabled val="1"/>
        </dgm:presLayoutVars>
      </dgm:prSet>
      <dgm:spPr/>
    </dgm:pt>
    <dgm:pt modelId="{AB9DD6CC-5B9A-41C9-9378-E07307434650}" type="pres">
      <dgm:prSet presAssocID="{ACDD91C7-FA67-4137-BB96-9503B1AE05C0}" presName="sibTrans" presStyleLbl="sibTrans2D1" presStyleIdx="0" presStyleCnt="0"/>
      <dgm:spPr/>
    </dgm:pt>
    <dgm:pt modelId="{80216E61-6A31-4798-9507-1636FB264ECC}" type="pres">
      <dgm:prSet presAssocID="{66E2B2DA-639D-4194-B331-FB65C67C43A8}" presName="compNode" presStyleCnt="0"/>
      <dgm:spPr/>
    </dgm:pt>
    <dgm:pt modelId="{A927B490-C149-4DE5-A07E-E2A1136A780C}" type="pres">
      <dgm:prSet presAssocID="{66E2B2DA-639D-4194-B331-FB65C67C43A8}" presName="pict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t="-4000" b="-4000"/>
          </a:stretch>
        </a:blipFill>
      </dgm:spPr>
    </dgm:pt>
    <dgm:pt modelId="{6C03C7CE-B6C0-41C4-8585-D944A8A3B8B3}" type="pres">
      <dgm:prSet presAssocID="{66E2B2DA-639D-4194-B331-FB65C67C43A8}" presName="textRect" presStyleLbl="revTx" presStyleIdx="6" presStyleCnt="8">
        <dgm:presLayoutVars>
          <dgm:bulletEnabled val="1"/>
        </dgm:presLayoutVars>
      </dgm:prSet>
      <dgm:spPr/>
    </dgm:pt>
    <dgm:pt modelId="{439CC691-1502-47F4-9455-3EE1E72B3826}" type="pres">
      <dgm:prSet presAssocID="{C411FA80-8EDA-4E4D-9B7B-1E2FE555BA3E}" presName="sibTrans" presStyleLbl="sibTrans2D1" presStyleIdx="0" presStyleCnt="0"/>
      <dgm:spPr/>
    </dgm:pt>
    <dgm:pt modelId="{7A9A5650-0E6B-4114-88DD-668900EA8625}" type="pres">
      <dgm:prSet presAssocID="{37B78846-7AF5-4204-A4DC-FF4425E85C47}" presName="compNode" presStyleCnt="0"/>
      <dgm:spPr/>
    </dgm:pt>
    <dgm:pt modelId="{15A67A11-099D-47FD-BD1F-CCE09A4E6CAA}" type="pres">
      <dgm:prSet presAssocID="{37B78846-7AF5-4204-A4DC-FF4425E85C47}" presName="pict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a:stretch>
            <a:fillRect l="-16000" r="-16000"/>
          </a:stretch>
        </a:blipFill>
      </dgm:spPr>
    </dgm:pt>
    <dgm:pt modelId="{F0580525-E324-4723-98E6-2CC675F72C03}" type="pres">
      <dgm:prSet presAssocID="{37B78846-7AF5-4204-A4DC-FF4425E85C47}" presName="textRect" presStyleLbl="revTx" presStyleIdx="7" presStyleCnt="8">
        <dgm:presLayoutVars>
          <dgm:bulletEnabled val="1"/>
        </dgm:presLayoutVars>
      </dgm:prSet>
      <dgm:spPr/>
    </dgm:pt>
  </dgm:ptLst>
  <dgm:cxnLst>
    <dgm:cxn modelId="{E271D103-E239-4CFA-9350-6FAB5C14DE77}" type="presOf" srcId="{D028DC69-A47C-4F4C-B799-09D2551FF233}" destId="{A4C3FB41-0438-42F1-B0E1-35E7578A15C8}" srcOrd="0" destOrd="0" presId="urn:microsoft.com/office/officeart/2005/8/layout/pList1"/>
    <dgm:cxn modelId="{74D7DE05-6EB0-4731-AB4C-2D1A40279B47}" type="presOf" srcId="{14367CEB-B6F5-4217-AA53-6A7D1C458738}" destId="{A599E0C8-94E3-46D5-8E68-6E46D5E0A7CC}" srcOrd="0" destOrd="0" presId="urn:microsoft.com/office/officeart/2005/8/layout/pList1"/>
    <dgm:cxn modelId="{79AC2726-A3D5-4324-8BB7-AC625A13FA7C}" srcId="{4131CA5C-BFD6-4579-9193-F7D0C1E40319}" destId="{03C46C7F-1544-4BEF-9565-6C4B43785AF3}" srcOrd="0" destOrd="0" parTransId="{D472D1C1-C703-4964-948C-626F968FF209}" sibTransId="{3F931600-AA9D-4F8C-8921-03A4C100B981}"/>
    <dgm:cxn modelId="{E0DB1E2D-F0ED-4704-B172-3BC0D6B8896E}" srcId="{4131CA5C-BFD6-4579-9193-F7D0C1E40319}" destId="{37B78846-7AF5-4204-A4DC-FF4425E85C47}" srcOrd="7" destOrd="0" parTransId="{66E75BD5-1BA6-447B-BA18-1FCE620F40BF}" sibTransId="{DD505E0D-93D8-44AC-908C-C4D1CAD08447}"/>
    <dgm:cxn modelId="{AF4E153A-5F7F-43CA-844F-AA08BCDE77AA}" srcId="{4131CA5C-BFD6-4579-9193-F7D0C1E40319}" destId="{EAD23846-6223-4399-9EC4-889F8BF2C1FE}" srcOrd="2" destOrd="0" parTransId="{EC5489E8-EF38-40A6-BA4A-F1509EA30406}" sibTransId="{699D2F0A-16AE-429E-8C7E-CB5E7CDFB8A0}"/>
    <dgm:cxn modelId="{A7B14C40-64D1-4914-A5E1-EA6C9CE207F9}" type="presOf" srcId="{EDDBD302-65FA-42B9-8DE1-FDBEEE9BFA7A}" destId="{C8DDE7D0-7C1F-4FBB-A2D9-86480EDFD259}" srcOrd="0" destOrd="0" presId="urn:microsoft.com/office/officeart/2005/8/layout/pList1"/>
    <dgm:cxn modelId="{3EC28B5D-9F65-46D9-9D35-E9BB4CA823C7}" srcId="{4131CA5C-BFD6-4579-9193-F7D0C1E40319}" destId="{14367CEB-B6F5-4217-AA53-6A7D1C458738}" srcOrd="4" destOrd="0" parTransId="{1B747E15-D021-4EA7-9DB7-89C60CECFE89}" sibTransId="{A3E4214D-1C66-4F94-B71B-F061B9002391}"/>
    <dgm:cxn modelId="{FFA4B548-D5A1-47B8-9EA3-91C19D4FAFAB}" srcId="{4131CA5C-BFD6-4579-9193-F7D0C1E40319}" destId="{0C07C54C-8EF0-4361-9F0A-455ACB3622C9}" srcOrd="1" destOrd="0" parTransId="{F6CA1655-D18D-4A11-B091-9EEC40DDBA54}" sibTransId="{BECC522E-87DA-4405-950C-DDE6AD2B5B20}"/>
    <dgm:cxn modelId="{5E005272-5DC7-4293-BAC8-6D541999737D}" type="presOf" srcId="{03C46C7F-1544-4BEF-9565-6C4B43785AF3}" destId="{ABB58DB6-73B6-4F71-840C-567A3A9E905B}" srcOrd="0" destOrd="0" presId="urn:microsoft.com/office/officeart/2005/8/layout/pList1"/>
    <dgm:cxn modelId="{C3EE8176-010F-40AF-AC03-58F0962B7307}" type="presOf" srcId="{4131CA5C-BFD6-4579-9193-F7D0C1E40319}" destId="{D4C40FDD-F63A-43D1-890E-6B224C4DBB36}" srcOrd="0" destOrd="0" presId="urn:microsoft.com/office/officeart/2005/8/layout/pList1"/>
    <dgm:cxn modelId="{C01EFF82-4A8D-4D94-A8B2-DE46C0F42559}" type="presOf" srcId="{ACDD91C7-FA67-4137-BB96-9503B1AE05C0}" destId="{AB9DD6CC-5B9A-41C9-9378-E07307434650}" srcOrd="0" destOrd="0" presId="urn:microsoft.com/office/officeart/2005/8/layout/pList1"/>
    <dgm:cxn modelId="{9BCC3183-08A8-49F2-9CFF-B93CE99EAD66}" type="presOf" srcId="{699D2F0A-16AE-429E-8C7E-CB5E7CDFB8A0}" destId="{6AED8CC1-4A4C-4299-8E69-1B228525865C}" srcOrd="0" destOrd="0" presId="urn:microsoft.com/office/officeart/2005/8/layout/pList1"/>
    <dgm:cxn modelId="{F50C358A-0787-4DC3-BA37-A77F052A5227}" srcId="{4131CA5C-BFD6-4579-9193-F7D0C1E40319}" destId="{E1B56C40-869D-40C4-8E3E-0D7FC4E0CB39}" srcOrd="5" destOrd="0" parTransId="{BF6F11E2-5AD7-41D5-BBCC-E14620E79319}" sibTransId="{ACDD91C7-FA67-4137-BB96-9503B1AE05C0}"/>
    <dgm:cxn modelId="{4B46F5A6-D8C2-4CE4-AAAB-FAB4824AD0DF}" type="presOf" srcId="{BECC522E-87DA-4405-950C-DDE6AD2B5B20}" destId="{E30DC11F-06CB-40F2-978E-9C09568E3827}" srcOrd="0" destOrd="0" presId="urn:microsoft.com/office/officeart/2005/8/layout/pList1"/>
    <dgm:cxn modelId="{B4A1F1AE-EFAF-4CEE-BC3A-C12F8EF9D117}" srcId="{4131CA5C-BFD6-4579-9193-F7D0C1E40319}" destId="{66E2B2DA-639D-4194-B331-FB65C67C43A8}" srcOrd="6" destOrd="0" parTransId="{05602945-B63C-4655-A668-EAEE2641B66E}" sibTransId="{C411FA80-8EDA-4E4D-9B7B-1E2FE555BA3E}"/>
    <dgm:cxn modelId="{CF1C52B0-DBA8-4387-AED7-5F7FFD309F82}" type="presOf" srcId="{66E2B2DA-639D-4194-B331-FB65C67C43A8}" destId="{6C03C7CE-B6C0-41C4-8585-D944A8A3B8B3}" srcOrd="0" destOrd="0" presId="urn:microsoft.com/office/officeart/2005/8/layout/pList1"/>
    <dgm:cxn modelId="{66B2E8B9-A045-45C8-9AA9-8B35BE0C30D9}" type="presOf" srcId="{0C07C54C-8EF0-4361-9F0A-455ACB3622C9}" destId="{293391C6-8E6E-4857-8D5E-5C883761FA70}" srcOrd="0" destOrd="0" presId="urn:microsoft.com/office/officeart/2005/8/layout/pList1"/>
    <dgm:cxn modelId="{48B1B1C0-E405-44D3-932F-048934B48A5E}" type="presOf" srcId="{A3E4214D-1C66-4F94-B71B-F061B9002391}" destId="{8ABA0404-AF85-41BF-9760-F82D76339E3E}" srcOrd="0" destOrd="0" presId="urn:microsoft.com/office/officeart/2005/8/layout/pList1"/>
    <dgm:cxn modelId="{A700B9C5-A9D3-477B-99B5-2BD0C43A2FC0}" type="presOf" srcId="{E1B56C40-869D-40C4-8E3E-0D7FC4E0CB39}" destId="{2F7BB18B-42D8-47D4-B368-9E08DEF4171A}" srcOrd="0" destOrd="0" presId="urn:microsoft.com/office/officeart/2005/8/layout/pList1"/>
    <dgm:cxn modelId="{AC56DFC9-58E7-482B-896C-078252FA3D0C}" type="presOf" srcId="{37B78846-7AF5-4204-A4DC-FF4425E85C47}" destId="{F0580525-E324-4723-98E6-2CC675F72C03}" srcOrd="0" destOrd="0" presId="urn:microsoft.com/office/officeart/2005/8/layout/pList1"/>
    <dgm:cxn modelId="{928BCBEB-52DD-48BA-9AD7-11D49CE4B3EA}" type="presOf" srcId="{EAD23846-6223-4399-9EC4-889F8BF2C1FE}" destId="{E1C68280-2768-4849-AFAF-74C612514FFE}" srcOrd="0" destOrd="0" presId="urn:microsoft.com/office/officeart/2005/8/layout/pList1"/>
    <dgm:cxn modelId="{D239F2F4-D26B-4539-8CD5-BEE3E7FD1759}" srcId="{4131CA5C-BFD6-4579-9193-F7D0C1E40319}" destId="{D028DC69-A47C-4F4C-B799-09D2551FF233}" srcOrd="3" destOrd="0" parTransId="{82C80FD5-7C47-47A0-AEB0-A0492F3E39E8}" sibTransId="{EDDBD302-65FA-42B9-8DE1-FDBEEE9BFA7A}"/>
    <dgm:cxn modelId="{734FADF7-D917-4537-BF5B-D0D8F05595DC}" type="presOf" srcId="{3F931600-AA9D-4F8C-8921-03A4C100B981}" destId="{D7367E28-841C-476E-ACAF-2B71C1D6FEFB}" srcOrd="0" destOrd="0" presId="urn:microsoft.com/office/officeart/2005/8/layout/pList1"/>
    <dgm:cxn modelId="{E4C1A2F9-EC6C-4566-979C-792CFF88EC2C}" type="presOf" srcId="{C411FA80-8EDA-4E4D-9B7B-1E2FE555BA3E}" destId="{439CC691-1502-47F4-9455-3EE1E72B3826}" srcOrd="0" destOrd="0" presId="urn:microsoft.com/office/officeart/2005/8/layout/pList1"/>
    <dgm:cxn modelId="{7914D002-F7D2-47B9-96D4-F64658D9587F}" type="presParOf" srcId="{D4C40FDD-F63A-43D1-890E-6B224C4DBB36}" destId="{42FAF74D-A18F-47C9-A1CB-850FB22C19C7}" srcOrd="0" destOrd="0" presId="urn:microsoft.com/office/officeart/2005/8/layout/pList1"/>
    <dgm:cxn modelId="{0FE863AB-CB53-4B35-99F7-7D7D16B9967A}" type="presParOf" srcId="{42FAF74D-A18F-47C9-A1CB-850FB22C19C7}" destId="{280FDCCA-03C6-4126-9F9D-8461CE7D9A02}" srcOrd="0" destOrd="0" presId="urn:microsoft.com/office/officeart/2005/8/layout/pList1"/>
    <dgm:cxn modelId="{FBA5EAAA-7D90-4157-ADAC-4B91332C1CA2}" type="presParOf" srcId="{42FAF74D-A18F-47C9-A1CB-850FB22C19C7}" destId="{ABB58DB6-73B6-4F71-840C-567A3A9E905B}" srcOrd="1" destOrd="0" presId="urn:microsoft.com/office/officeart/2005/8/layout/pList1"/>
    <dgm:cxn modelId="{1F43A948-7776-47D5-97B2-F4D4AA2ED0A1}" type="presParOf" srcId="{D4C40FDD-F63A-43D1-890E-6B224C4DBB36}" destId="{D7367E28-841C-476E-ACAF-2B71C1D6FEFB}" srcOrd="1" destOrd="0" presId="urn:microsoft.com/office/officeart/2005/8/layout/pList1"/>
    <dgm:cxn modelId="{4BA2214B-E4DF-44FB-B78B-470FE4FBAB81}" type="presParOf" srcId="{D4C40FDD-F63A-43D1-890E-6B224C4DBB36}" destId="{0DE11B71-AD1C-4ACD-B16F-1A981FE3A3FD}" srcOrd="2" destOrd="0" presId="urn:microsoft.com/office/officeart/2005/8/layout/pList1"/>
    <dgm:cxn modelId="{F89E5356-534F-4628-A434-2406C48CF3B8}" type="presParOf" srcId="{0DE11B71-AD1C-4ACD-B16F-1A981FE3A3FD}" destId="{8428A261-0099-430D-B050-DEE05DBB0487}" srcOrd="0" destOrd="0" presId="urn:microsoft.com/office/officeart/2005/8/layout/pList1"/>
    <dgm:cxn modelId="{153AF495-A287-4CD8-8F6E-D22FF3137AAB}" type="presParOf" srcId="{0DE11B71-AD1C-4ACD-B16F-1A981FE3A3FD}" destId="{293391C6-8E6E-4857-8D5E-5C883761FA70}" srcOrd="1" destOrd="0" presId="urn:microsoft.com/office/officeart/2005/8/layout/pList1"/>
    <dgm:cxn modelId="{575E6BB3-9687-4425-8ED8-E2BFF3A462B5}" type="presParOf" srcId="{D4C40FDD-F63A-43D1-890E-6B224C4DBB36}" destId="{E30DC11F-06CB-40F2-978E-9C09568E3827}" srcOrd="3" destOrd="0" presId="urn:microsoft.com/office/officeart/2005/8/layout/pList1"/>
    <dgm:cxn modelId="{E2E1D21C-62B5-449A-A1D1-3C86F7D59CCD}" type="presParOf" srcId="{D4C40FDD-F63A-43D1-890E-6B224C4DBB36}" destId="{3F72021E-A65D-40FE-82FE-258461A040F6}" srcOrd="4" destOrd="0" presId="urn:microsoft.com/office/officeart/2005/8/layout/pList1"/>
    <dgm:cxn modelId="{B67F8035-9452-41E0-962F-F2F57E803B20}" type="presParOf" srcId="{3F72021E-A65D-40FE-82FE-258461A040F6}" destId="{5F138AC5-7025-467F-AADA-8793108B3881}" srcOrd="0" destOrd="0" presId="urn:microsoft.com/office/officeart/2005/8/layout/pList1"/>
    <dgm:cxn modelId="{4FDCC3A2-92BF-4422-B3E4-CFACED8D7C5B}" type="presParOf" srcId="{3F72021E-A65D-40FE-82FE-258461A040F6}" destId="{E1C68280-2768-4849-AFAF-74C612514FFE}" srcOrd="1" destOrd="0" presId="urn:microsoft.com/office/officeart/2005/8/layout/pList1"/>
    <dgm:cxn modelId="{A0DEBC8D-A2C3-486B-BD5F-E3BC71B43D61}" type="presParOf" srcId="{D4C40FDD-F63A-43D1-890E-6B224C4DBB36}" destId="{6AED8CC1-4A4C-4299-8E69-1B228525865C}" srcOrd="5" destOrd="0" presId="urn:microsoft.com/office/officeart/2005/8/layout/pList1"/>
    <dgm:cxn modelId="{708116EE-206C-4D01-ACD9-B7E9EB0A0B18}" type="presParOf" srcId="{D4C40FDD-F63A-43D1-890E-6B224C4DBB36}" destId="{073F46C2-4E6A-4DD3-9EDC-3E48A489987C}" srcOrd="6" destOrd="0" presId="urn:microsoft.com/office/officeart/2005/8/layout/pList1"/>
    <dgm:cxn modelId="{8EF4D0A0-B1D6-4B79-A588-127ACF3D9E78}" type="presParOf" srcId="{073F46C2-4E6A-4DD3-9EDC-3E48A489987C}" destId="{592639B9-D02F-4A87-80DF-B484C11DE6C1}" srcOrd="0" destOrd="0" presId="urn:microsoft.com/office/officeart/2005/8/layout/pList1"/>
    <dgm:cxn modelId="{F1DE318F-8B62-4862-8324-0BF182189027}" type="presParOf" srcId="{073F46C2-4E6A-4DD3-9EDC-3E48A489987C}" destId="{A4C3FB41-0438-42F1-B0E1-35E7578A15C8}" srcOrd="1" destOrd="0" presId="urn:microsoft.com/office/officeart/2005/8/layout/pList1"/>
    <dgm:cxn modelId="{616E814C-1994-47E6-828E-8DA659447816}" type="presParOf" srcId="{D4C40FDD-F63A-43D1-890E-6B224C4DBB36}" destId="{C8DDE7D0-7C1F-4FBB-A2D9-86480EDFD259}" srcOrd="7" destOrd="0" presId="urn:microsoft.com/office/officeart/2005/8/layout/pList1"/>
    <dgm:cxn modelId="{B572B093-F022-4412-88AB-EE5946095097}" type="presParOf" srcId="{D4C40FDD-F63A-43D1-890E-6B224C4DBB36}" destId="{766DBAEB-FBF4-4418-9DD9-1516940E0E14}" srcOrd="8" destOrd="0" presId="urn:microsoft.com/office/officeart/2005/8/layout/pList1"/>
    <dgm:cxn modelId="{BF9A2A74-FF8B-43CD-8723-596D780BF172}" type="presParOf" srcId="{766DBAEB-FBF4-4418-9DD9-1516940E0E14}" destId="{2282D92A-DE34-4E4D-BD8B-D680B42A64C2}" srcOrd="0" destOrd="0" presId="urn:microsoft.com/office/officeart/2005/8/layout/pList1"/>
    <dgm:cxn modelId="{0DBF5E55-C45F-40C8-A3AD-23D40AAA5078}" type="presParOf" srcId="{766DBAEB-FBF4-4418-9DD9-1516940E0E14}" destId="{A599E0C8-94E3-46D5-8E68-6E46D5E0A7CC}" srcOrd="1" destOrd="0" presId="urn:microsoft.com/office/officeart/2005/8/layout/pList1"/>
    <dgm:cxn modelId="{3746E1ED-8804-46BD-BE7E-3011CA417545}" type="presParOf" srcId="{D4C40FDD-F63A-43D1-890E-6B224C4DBB36}" destId="{8ABA0404-AF85-41BF-9760-F82D76339E3E}" srcOrd="9" destOrd="0" presId="urn:microsoft.com/office/officeart/2005/8/layout/pList1"/>
    <dgm:cxn modelId="{88F2485C-49F3-4CEC-B4D8-5AAEF9DDBA28}" type="presParOf" srcId="{D4C40FDD-F63A-43D1-890E-6B224C4DBB36}" destId="{D104CB76-802E-45EA-A909-C82662A272D7}" srcOrd="10" destOrd="0" presId="urn:microsoft.com/office/officeart/2005/8/layout/pList1"/>
    <dgm:cxn modelId="{C5D9B0AB-05B8-4DCC-B3B0-2164F9E0FBE9}" type="presParOf" srcId="{D104CB76-802E-45EA-A909-C82662A272D7}" destId="{36C03A1D-31CD-42E5-BF08-0FB187EC8AC4}" srcOrd="0" destOrd="0" presId="urn:microsoft.com/office/officeart/2005/8/layout/pList1"/>
    <dgm:cxn modelId="{F741732B-665B-4A78-BD9C-3138925833D4}" type="presParOf" srcId="{D104CB76-802E-45EA-A909-C82662A272D7}" destId="{2F7BB18B-42D8-47D4-B368-9E08DEF4171A}" srcOrd="1" destOrd="0" presId="urn:microsoft.com/office/officeart/2005/8/layout/pList1"/>
    <dgm:cxn modelId="{58DD3EC1-B14D-4347-8EF8-95FD7D7FE779}" type="presParOf" srcId="{D4C40FDD-F63A-43D1-890E-6B224C4DBB36}" destId="{AB9DD6CC-5B9A-41C9-9378-E07307434650}" srcOrd="11" destOrd="0" presId="urn:microsoft.com/office/officeart/2005/8/layout/pList1"/>
    <dgm:cxn modelId="{9C0C9754-6C1D-4112-B6C9-8ECDE20E4395}" type="presParOf" srcId="{D4C40FDD-F63A-43D1-890E-6B224C4DBB36}" destId="{80216E61-6A31-4798-9507-1636FB264ECC}" srcOrd="12" destOrd="0" presId="urn:microsoft.com/office/officeart/2005/8/layout/pList1"/>
    <dgm:cxn modelId="{FC40C329-42FB-462E-8C2B-1000E03A3434}" type="presParOf" srcId="{80216E61-6A31-4798-9507-1636FB264ECC}" destId="{A927B490-C149-4DE5-A07E-E2A1136A780C}" srcOrd="0" destOrd="0" presId="urn:microsoft.com/office/officeart/2005/8/layout/pList1"/>
    <dgm:cxn modelId="{50294515-268F-4452-AC89-D30A22E55CB5}" type="presParOf" srcId="{80216E61-6A31-4798-9507-1636FB264ECC}" destId="{6C03C7CE-B6C0-41C4-8585-D944A8A3B8B3}" srcOrd="1" destOrd="0" presId="urn:microsoft.com/office/officeart/2005/8/layout/pList1"/>
    <dgm:cxn modelId="{249FF53F-34BD-48C6-B399-A82F41F1AA6D}" type="presParOf" srcId="{D4C40FDD-F63A-43D1-890E-6B224C4DBB36}" destId="{439CC691-1502-47F4-9455-3EE1E72B3826}" srcOrd="13" destOrd="0" presId="urn:microsoft.com/office/officeart/2005/8/layout/pList1"/>
    <dgm:cxn modelId="{0155F321-279E-44F1-A330-1817D329BC6C}" type="presParOf" srcId="{D4C40FDD-F63A-43D1-890E-6B224C4DBB36}" destId="{7A9A5650-0E6B-4114-88DD-668900EA8625}" srcOrd="14" destOrd="0" presId="urn:microsoft.com/office/officeart/2005/8/layout/pList1"/>
    <dgm:cxn modelId="{180434AA-707E-4ACC-A96C-81CE5F6B8F0C}" type="presParOf" srcId="{7A9A5650-0E6B-4114-88DD-668900EA8625}" destId="{15A67A11-099D-47FD-BD1F-CCE09A4E6CAA}" srcOrd="0" destOrd="0" presId="urn:microsoft.com/office/officeart/2005/8/layout/pList1"/>
    <dgm:cxn modelId="{D55C6390-741F-4AFC-83FF-97708114EF1E}" type="presParOf" srcId="{7A9A5650-0E6B-4114-88DD-668900EA8625}" destId="{F0580525-E324-4723-98E6-2CC675F72C0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6831B-973A-442A-9585-94A009550D50}"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de-DE"/>
        </a:p>
      </dgm:t>
    </dgm:pt>
    <dgm:pt modelId="{3A502C2F-55CD-4AD5-8C5D-1E8867437EB6}">
      <dgm:prSet phldrT="[Text]"/>
      <dgm:spPr/>
      <dgm:t>
        <a:bodyPr/>
        <a:lstStyle/>
        <a:p>
          <a:r>
            <a:rPr lang="de-DE" dirty="0"/>
            <a:t>Questions</a:t>
          </a:r>
        </a:p>
      </dgm:t>
    </dgm:pt>
    <dgm:pt modelId="{476DE085-F58B-4A34-A0FD-AFC5E740ED51}" type="parTrans" cxnId="{DE7EACF6-6136-4147-AF6C-5347103CF25E}">
      <dgm:prSet/>
      <dgm:spPr/>
      <dgm:t>
        <a:bodyPr/>
        <a:lstStyle/>
        <a:p>
          <a:endParaRPr lang="de-DE"/>
        </a:p>
      </dgm:t>
    </dgm:pt>
    <dgm:pt modelId="{F594AAF1-69A2-41C7-BBAB-2E1AA6044953}" type="sibTrans" cxnId="{DE7EACF6-6136-4147-AF6C-5347103CF25E}">
      <dgm:prSet/>
      <dgm:spPr/>
      <dgm:t>
        <a:bodyPr/>
        <a:lstStyle/>
        <a:p>
          <a:endParaRPr lang="de-DE"/>
        </a:p>
      </dgm:t>
    </dgm:pt>
    <dgm:pt modelId="{946661B9-8024-49C9-BB09-6F12782931AE}">
      <dgm:prSet phldrT="[Text]" custT="1"/>
      <dgm:spPr/>
      <dgm:t>
        <a:bodyPr/>
        <a:lstStyle/>
        <a:p>
          <a:r>
            <a:rPr lang="en-GB" sz="4000" dirty="0"/>
            <a:t>Strategic</a:t>
          </a:r>
          <a:endParaRPr lang="de-DE" sz="4000" dirty="0"/>
        </a:p>
      </dgm:t>
    </dgm:pt>
    <dgm:pt modelId="{6C0F37E6-3E0C-4B7A-ADA2-D1B949C55D90}" type="parTrans" cxnId="{FF152F33-0C72-4D2A-8A45-02E0A8D12126}">
      <dgm:prSet/>
      <dgm:spPr/>
      <dgm:t>
        <a:bodyPr/>
        <a:lstStyle/>
        <a:p>
          <a:endParaRPr lang="de-DE"/>
        </a:p>
      </dgm:t>
    </dgm:pt>
    <dgm:pt modelId="{79C4FC43-EEB1-4601-9236-91CCA0B82327}" type="sibTrans" cxnId="{FF152F33-0C72-4D2A-8A45-02E0A8D12126}">
      <dgm:prSet/>
      <dgm:spPr/>
      <dgm:t>
        <a:bodyPr/>
        <a:lstStyle/>
        <a:p>
          <a:endParaRPr lang="de-DE"/>
        </a:p>
      </dgm:t>
    </dgm:pt>
    <dgm:pt modelId="{CD96AC4E-9897-4B0D-8748-6108FB23268F}">
      <dgm:prSet custT="1"/>
      <dgm:spPr/>
      <dgm:t>
        <a:bodyPr/>
        <a:lstStyle/>
        <a:p>
          <a:r>
            <a:rPr lang="en-GB" sz="1800" dirty="0"/>
            <a:t>Supply chain design</a:t>
          </a:r>
        </a:p>
      </dgm:t>
    </dgm:pt>
    <dgm:pt modelId="{8008B351-5058-4525-AA62-F556A8BEE135}" type="parTrans" cxnId="{C4ACEB2A-91AA-4487-9583-32F351D4EE5C}">
      <dgm:prSet/>
      <dgm:spPr/>
      <dgm:t>
        <a:bodyPr/>
        <a:lstStyle/>
        <a:p>
          <a:endParaRPr lang="de-DE"/>
        </a:p>
      </dgm:t>
    </dgm:pt>
    <dgm:pt modelId="{2DBB5778-8CB8-4D9F-B581-A6C84DE465DE}" type="sibTrans" cxnId="{C4ACEB2A-91AA-4487-9583-32F351D4EE5C}">
      <dgm:prSet/>
      <dgm:spPr/>
      <dgm:t>
        <a:bodyPr/>
        <a:lstStyle/>
        <a:p>
          <a:endParaRPr lang="de-DE"/>
        </a:p>
      </dgm:t>
    </dgm:pt>
    <dgm:pt modelId="{3D4DF8B1-9BB3-4C36-9FBB-0DA781BB49CC}">
      <dgm:prSet custT="1"/>
      <dgm:spPr/>
      <dgm:t>
        <a:bodyPr/>
        <a:lstStyle/>
        <a:p>
          <a:r>
            <a:rPr lang="en-GB" sz="1800"/>
            <a:t>Partnership</a:t>
          </a:r>
          <a:endParaRPr lang="en-GB" sz="1800" dirty="0"/>
        </a:p>
      </dgm:t>
    </dgm:pt>
    <dgm:pt modelId="{AC56A961-52BA-4F9B-9A7D-DFF8B19FBF42}" type="parTrans" cxnId="{794588F1-CFE9-4FA3-AF54-8901CDBC8952}">
      <dgm:prSet/>
      <dgm:spPr/>
      <dgm:t>
        <a:bodyPr/>
        <a:lstStyle/>
        <a:p>
          <a:endParaRPr lang="de-DE"/>
        </a:p>
      </dgm:t>
    </dgm:pt>
    <dgm:pt modelId="{A6BB1D33-6BB7-4E1A-821A-94754C97AE31}" type="sibTrans" cxnId="{794588F1-CFE9-4FA3-AF54-8901CDBC8952}">
      <dgm:prSet/>
      <dgm:spPr/>
      <dgm:t>
        <a:bodyPr/>
        <a:lstStyle/>
        <a:p>
          <a:endParaRPr lang="de-DE"/>
        </a:p>
      </dgm:t>
    </dgm:pt>
    <dgm:pt modelId="{87FF7C28-F095-4498-98E6-87639030C3ED}">
      <dgm:prSet custT="1"/>
      <dgm:spPr/>
      <dgm:t>
        <a:bodyPr/>
        <a:lstStyle/>
        <a:p>
          <a:r>
            <a:rPr lang="en-GB" sz="4000"/>
            <a:t>Tactical</a:t>
          </a:r>
          <a:endParaRPr lang="en-GB" sz="4000" dirty="0"/>
        </a:p>
      </dgm:t>
    </dgm:pt>
    <dgm:pt modelId="{C251BABD-3B79-4FF3-9721-8602418154DA}" type="parTrans" cxnId="{B87F285B-D562-4747-92E6-2354049B55EE}">
      <dgm:prSet/>
      <dgm:spPr/>
      <dgm:t>
        <a:bodyPr/>
        <a:lstStyle/>
        <a:p>
          <a:endParaRPr lang="de-DE"/>
        </a:p>
      </dgm:t>
    </dgm:pt>
    <dgm:pt modelId="{C04CDBE8-0EB2-4248-A8E6-61FD8C2E2DB1}" type="sibTrans" cxnId="{B87F285B-D562-4747-92E6-2354049B55EE}">
      <dgm:prSet/>
      <dgm:spPr/>
      <dgm:t>
        <a:bodyPr/>
        <a:lstStyle/>
        <a:p>
          <a:endParaRPr lang="de-DE"/>
        </a:p>
      </dgm:t>
    </dgm:pt>
    <dgm:pt modelId="{86773E1C-47C9-48A5-9382-EEBA29DE50CA}">
      <dgm:prSet custT="1"/>
      <dgm:spPr/>
      <dgm:t>
        <a:bodyPr/>
        <a:lstStyle/>
        <a:p>
          <a:r>
            <a:rPr lang="en-GB" sz="1800"/>
            <a:t>Inventory policies</a:t>
          </a:r>
          <a:endParaRPr lang="en-GB" sz="1800" dirty="0"/>
        </a:p>
      </dgm:t>
    </dgm:pt>
    <dgm:pt modelId="{754AA40F-145E-4C29-B78B-2935D50D07CC}" type="parTrans" cxnId="{7095BBE7-DC56-46BC-A939-01DF695CE4CE}">
      <dgm:prSet/>
      <dgm:spPr/>
      <dgm:t>
        <a:bodyPr/>
        <a:lstStyle/>
        <a:p>
          <a:endParaRPr lang="de-DE"/>
        </a:p>
      </dgm:t>
    </dgm:pt>
    <dgm:pt modelId="{6F0008EF-C448-49B0-AEB9-FFF6403E077C}" type="sibTrans" cxnId="{7095BBE7-DC56-46BC-A939-01DF695CE4CE}">
      <dgm:prSet/>
      <dgm:spPr/>
      <dgm:t>
        <a:bodyPr/>
        <a:lstStyle/>
        <a:p>
          <a:endParaRPr lang="de-DE"/>
        </a:p>
      </dgm:t>
    </dgm:pt>
    <dgm:pt modelId="{E82F2286-76A4-459A-B323-8340FEEE93BA}">
      <dgm:prSet custT="1"/>
      <dgm:spPr/>
      <dgm:t>
        <a:bodyPr/>
        <a:lstStyle/>
        <a:p>
          <a:r>
            <a:rPr lang="en-GB" sz="1800"/>
            <a:t>Supply policies</a:t>
          </a:r>
          <a:endParaRPr lang="en-GB" sz="1800" dirty="0"/>
        </a:p>
      </dgm:t>
    </dgm:pt>
    <dgm:pt modelId="{D2BC559F-7BF7-457E-861E-F7C1DD914FF1}" type="parTrans" cxnId="{5E1AB78E-05E9-4560-BC3E-F475093CC294}">
      <dgm:prSet/>
      <dgm:spPr/>
      <dgm:t>
        <a:bodyPr/>
        <a:lstStyle/>
        <a:p>
          <a:endParaRPr lang="de-DE"/>
        </a:p>
      </dgm:t>
    </dgm:pt>
    <dgm:pt modelId="{FAE80E4B-5BBF-4E19-B6AB-68DDEBED1511}" type="sibTrans" cxnId="{5E1AB78E-05E9-4560-BC3E-F475093CC294}">
      <dgm:prSet/>
      <dgm:spPr/>
      <dgm:t>
        <a:bodyPr/>
        <a:lstStyle/>
        <a:p>
          <a:endParaRPr lang="de-DE"/>
        </a:p>
      </dgm:t>
    </dgm:pt>
    <dgm:pt modelId="{424F67D1-59E7-40E6-8B4B-6A2620449420}">
      <dgm:prSet custT="1"/>
      <dgm:spPr/>
      <dgm:t>
        <a:bodyPr/>
        <a:lstStyle/>
        <a:p>
          <a:r>
            <a:rPr lang="en-GB" sz="1800"/>
            <a:t>Production policies</a:t>
          </a:r>
          <a:endParaRPr lang="en-GB" sz="1800" dirty="0"/>
        </a:p>
      </dgm:t>
    </dgm:pt>
    <dgm:pt modelId="{CBD94DF6-122A-4FA4-96AD-ECBF8CC09EAE}" type="parTrans" cxnId="{4B943128-8010-4B47-B12A-92AAA99D552F}">
      <dgm:prSet/>
      <dgm:spPr/>
      <dgm:t>
        <a:bodyPr/>
        <a:lstStyle/>
        <a:p>
          <a:endParaRPr lang="de-DE"/>
        </a:p>
      </dgm:t>
    </dgm:pt>
    <dgm:pt modelId="{7BAEC211-0BD4-450E-BA8E-C195A698B2C5}" type="sibTrans" cxnId="{4B943128-8010-4B47-B12A-92AAA99D552F}">
      <dgm:prSet/>
      <dgm:spPr/>
      <dgm:t>
        <a:bodyPr/>
        <a:lstStyle/>
        <a:p>
          <a:endParaRPr lang="de-DE"/>
        </a:p>
      </dgm:t>
    </dgm:pt>
    <dgm:pt modelId="{C0A9FBA3-EE0C-4FC9-B2E9-0A7A1374FFF3}">
      <dgm:prSet custT="1"/>
      <dgm:spPr/>
      <dgm:t>
        <a:bodyPr/>
        <a:lstStyle/>
        <a:p>
          <a:r>
            <a:rPr lang="en-GB" sz="1800"/>
            <a:t>Transport policies</a:t>
          </a:r>
          <a:endParaRPr lang="en-GB" sz="1800" dirty="0"/>
        </a:p>
      </dgm:t>
    </dgm:pt>
    <dgm:pt modelId="{103EFA50-BB67-429C-B896-7EEF23BD2329}" type="parTrans" cxnId="{CDA09976-9DE0-4C9F-9284-5DF96ECA43D7}">
      <dgm:prSet/>
      <dgm:spPr/>
      <dgm:t>
        <a:bodyPr/>
        <a:lstStyle/>
        <a:p>
          <a:endParaRPr lang="de-DE"/>
        </a:p>
      </dgm:t>
    </dgm:pt>
    <dgm:pt modelId="{01FA5F09-D203-46B4-BF3A-5CFAE1B8E843}" type="sibTrans" cxnId="{CDA09976-9DE0-4C9F-9284-5DF96ECA43D7}">
      <dgm:prSet/>
      <dgm:spPr/>
      <dgm:t>
        <a:bodyPr/>
        <a:lstStyle/>
        <a:p>
          <a:endParaRPr lang="de-DE"/>
        </a:p>
      </dgm:t>
    </dgm:pt>
    <dgm:pt modelId="{BF77C3FE-B6C9-432E-A762-52C9AF8E0182}">
      <dgm:prSet custT="1"/>
      <dgm:spPr/>
      <dgm:t>
        <a:bodyPr/>
        <a:lstStyle/>
        <a:p>
          <a:r>
            <a:rPr lang="en-GB" sz="1800"/>
            <a:t>Quality policies</a:t>
          </a:r>
          <a:endParaRPr lang="en-GB" sz="1800" dirty="0"/>
        </a:p>
      </dgm:t>
    </dgm:pt>
    <dgm:pt modelId="{238F6E00-834A-44A0-9AE6-6D8E1CE68980}" type="parTrans" cxnId="{7DB5EE6B-F698-42A8-83FD-37B073BA1B3F}">
      <dgm:prSet/>
      <dgm:spPr/>
      <dgm:t>
        <a:bodyPr/>
        <a:lstStyle/>
        <a:p>
          <a:endParaRPr lang="de-DE"/>
        </a:p>
      </dgm:t>
    </dgm:pt>
    <dgm:pt modelId="{960ECE79-DBA3-4ED7-B32E-311EB925E938}" type="sibTrans" cxnId="{7DB5EE6B-F698-42A8-83FD-37B073BA1B3F}">
      <dgm:prSet/>
      <dgm:spPr/>
      <dgm:t>
        <a:bodyPr/>
        <a:lstStyle/>
        <a:p>
          <a:endParaRPr lang="de-DE"/>
        </a:p>
      </dgm:t>
    </dgm:pt>
    <dgm:pt modelId="{772AB68D-7F8E-4B41-9549-EEF18E1E14D0}">
      <dgm:prSet custT="1"/>
      <dgm:spPr/>
      <dgm:t>
        <a:bodyPr/>
        <a:lstStyle/>
        <a:p>
          <a:r>
            <a:rPr lang="en-GB" sz="4000"/>
            <a:t>Operational</a:t>
          </a:r>
          <a:endParaRPr lang="en-GB" sz="4000" dirty="0"/>
        </a:p>
      </dgm:t>
    </dgm:pt>
    <dgm:pt modelId="{2083A7BF-4F90-46E1-8EE7-27D40BFA6D48}" type="parTrans" cxnId="{540DC4F6-BF8D-4E2E-9DE8-39B1F42B93AF}">
      <dgm:prSet/>
      <dgm:spPr/>
      <dgm:t>
        <a:bodyPr/>
        <a:lstStyle/>
        <a:p>
          <a:endParaRPr lang="de-DE"/>
        </a:p>
      </dgm:t>
    </dgm:pt>
    <dgm:pt modelId="{F5DC7F6E-9A8D-4E75-9C9C-9951DD003E11}" type="sibTrans" cxnId="{540DC4F6-BF8D-4E2E-9DE8-39B1F42B93AF}">
      <dgm:prSet/>
      <dgm:spPr/>
      <dgm:t>
        <a:bodyPr/>
        <a:lstStyle/>
        <a:p>
          <a:endParaRPr lang="de-DE"/>
        </a:p>
      </dgm:t>
    </dgm:pt>
    <dgm:pt modelId="{867540FE-2195-4C54-B905-AB9A7A0B35D8}">
      <dgm:prSet custT="1"/>
      <dgm:spPr/>
      <dgm:t>
        <a:bodyPr/>
        <a:lstStyle/>
        <a:p>
          <a:r>
            <a:rPr lang="en-GB" sz="1800"/>
            <a:t>Quality control</a:t>
          </a:r>
          <a:endParaRPr lang="en-GB" sz="1800" dirty="0"/>
        </a:p>
      </dgm:t>
    </dgm:pt>
    <dgm:pt modelId="{4F45FAEB-5433-4923-B826-0AEF1CC5752D}" type="parTrans" cxnId="{C48601C3-7D98-4D3F-B0B4-35FD84B10A78}">
      <dgm:prSet/>
      <dgm:spPr/>
      <dgm:t>
        <a:bodyPr/>
        <a:lstStyle/>
        <a:p>
          <a:endParaRPr lang="de-DE"/>
        </a:p>
      </dgm:t>
    </dgm:pt>
    <dgm:pt modelId="{7C52ACA9-F7AD-4B1E-972A-DC7A09394096}" type="sibTrans" cxnId="{C48601C3-7D98-4D3F-B0B4-35FD84B10A78}">
      <dgm:prSet/>
      <dgm:spPr/>
      <dgm:t>
        <a:bodyPr/>
        <a:lstStyle/>
        <a:p>
          <a:endParaRPr lang="de-DE"/>
        </a:p>
      </dgm:t>
    </dgm:pt>
    <dgm:pt modelId="{11E63C17-C321-4F48-A3B1-7BACD0336512}">
      <dgm:prSet custT="1"/>
      <dgm:spPr/>
      <dgm:t>
        <a:bodyPr/>
        <a:lstStyle/>
        <a:p>
          <a:r>
            <a:rPr lang="en-GB" sz="1800"/>
            <a:t>Production planning and control</a:t>
          </a:r>
          <a:endParaRPr lang="en-GB" sz="1800" dirty="0"/>
        </a:p>
      </dgm:t>
    </dgm:pt>
    <dgm:pt modelId="{396B7AD4-15F8-402C-8961-F270E38D0EBD}" type="parTrans" cxnId="{F66A3064-28FF-4190-9B21-509ABD19114E}">
      <dgm:prSet/>
      <dgm:spPr/>
      <dgm:t>
        <a:bodyPr/>
        <a:lstStyle/>
        <a:p>
          <a:endParaRPr lang="de-DE"/>
        </a:p>
      </dgm:t>
    </dgm:pt>
    <dgm:pt modelId="{8B3037FA-DDF0-4F4B-AA2A-649C93440228}" type="sibTrans" cxnId="{F66A3064-28FF-4190-9B21-509ABD19114E}">
      <dgm:prSet/>
      <dgm:spPr/>
      <dgm:t>
        <a:bodyPr/>
        <a:lstStyle/>
        <a:p>
          <a:endParaRPr lang="de-DE"/>
        </a:p>
      </dgm:t>
    </dgm:pt>
    <dgm:pt modelId="{F9E1CE50-29D5-4CAF-AD00-AF09036BC140}" type="pres">
      <dgm:prSet presAssocID="{BE06831B-973A-442A-9585-94A009550D50}" presName="vert0" presStyleCnt="0">
        <dgm:presLayoutVars>
          <dgm:dir/>
          <dgm:animOne val="branch"/>
          <dgm:animLvl val="lvl"/>
        </dgm:presLayoutVars>
      </dgm:prSet>
      <dgm:spPr/>
    </dgm:pt>
    <dgm:pt modelId="{AE15F8AE-C05C-4ABE-9EE7-540EF6B8C9AE}" type="pres">
      <dgm:prSet presAssocID="{3A502C2F-55CD-4AD5-8C5D-1E8867437EB6}" presName="thickLine" presStyleLbl="alignNode1" presStyleIdx="0" presStyleCnt="1"/>
      <dgm:spPr/>
    </dgm:pt>
    <dgm:pt modelId="{E4787187-FDFE-4998-BF1A-973946069F15}" type="pres">
      <dgm:prSet presAssocID="{3A502C2F-55CD-4AD5-8C5D-1E8867437EB6}" presName="horz1" presStyleCnt="0"/>
      <dgm:spPr/>
    </dgm:pt>
    <dgm:pt modelId="{CF00DD27-27A4-489D-9D04-A235D3ACC733}" type="pres">
      <dgm:prSet presAssocID="{3A502C2F-55CD-4AD5-8C5D-1E8867437EB6}" presName="tx1" presStyleLbl="revTx" presStyleIdx="0" presStyleCnt="13"/>
      <dgm:spPr/>
    </dgm:pt>
    <dgm:pt modelId="{15D3F950-0E42-491B-8677-03ACBFF16732}" type="pres">
      <dgm:prSet presAssocID="{3A502C2F-55CD-4AD5-8C5D-1E8867437EB6}" presName="vert1" presStyleCnt="0"/>
      <dgm:spPr/>
    </dgm:pt>
    <dgm:pt modelId="{4E5C5B39-51AC-4D33-B36D-7997B17D763E}" type="pres">
      <dgm:prSet presAssocID="{946661B9-8024-49C9-BB09-6F12782931AE}" presName="vertSpace2a" presStyleCnt="0"/>
      <dgm:spPr/>
    </dgm:pt>
    <dgm:pt modelId="{B0DAFE94-94E2-4400-BAA6-9AEA6D567066}" type="pres">
      <dgm:prSet presAssocID="{946661B9-8024-49C9-BB09-6F12782931AE}" presName="horz2" presStyleCnt="0"/>
      <dgm:spPr/>
    </dgm:pt>
    <dgm:pt modelId="{DAE27D26-B00E-4F81-BA10-946CDB9AFDAA}" type="pres">
      <dgm:prSet presAssocID="{946661B9-8024-49C9-BB09-6F12782931AE}" presName="horzSpace2" presStyleCnt="0"/>
      <dgm:spPr/>
    </dgm:pt>
    <dgm:pt modelId="{BEA3E37A-983A-4FB5-B9B8-EBB2A3F8D66F}" type="pres">
      <dgm:prSet presAssocID="{946661B9-8024-49C9-BB09-6F12782931AE}" presName="tx2" presStyleLbl="revTx" presStyleIdx="1" presStyleCnt="13"/>
      <dgm:spPr/>
    </dgm:pt>
    <dgm:pt modelId="{D54F6260-20A5-426E-AD9A-36AE7A1614DF}" type="pres">
      <dgm:prSet presAssocID="{946661B9-8024-49C9-BB09-6F12782931AE}" presName="vert2" presStyleCnt="0"/>
      <dgm:spPr/>
    </dgm:pt>
    <dgm:pt modelId="{770F73A7-F6B1-4283-B92A-BD54068C1332}" type="pres">
      <dgm:prSet presAssocID="{CD96AC4E-9897-4B0D-8748-6108FB23268F}" presName="horz3" presStyleCnt="0"/>
      <dgm:spPr/>
    </dgm:pt>
    <dgm:pt modelId="{CE8687FD-23F3-43BC-94A0-EF9298F3E18D}" type="pres">
      <dgm:prSet presAssocID="{CD96AC4E-9897-4B0D-8748-6108FB23268F}" presName="horzSpace3" presStyleCnt="0"/>
      <dgm:spPr/>
    </dgm:pt>
    <dgm:pt modelId="{253B1BE5-A467-4153-801C-7E38ED7E9B08}" type="pres">
      <dgm:prSet presAssocID="{CD96AC4E-9897-4B0D-8748-6108FB23268F}" presName="tx3" presStyleLbl="revTx" presStyleIdx="2" presStyleCnt="13"/>
      <dgm:spPr/>
    </dgm:pt>
    <dgm:pt modelId="{CF27B61F-4C31-4648-9FC0-507E27CCF6BB}" type="pres">
      <dgm:prSet presAssocID="{CD96AC4E-9897-4B0D-8748-6108FB23268F}" presName="vert3" presStyleCnt="0"/>
      <dgm:spPr/>
    </dgm:pt>
    <dgm:pt modelId="{52304EF4-BBE5-4F43-B95D-CC569AF19DE6}" type="pres">
      <dgm:prSet presAssocID="{2DBB5778-8CB8-4D9F-B581-A6C84DE465DE}" presName="thinLine3" presStyleLbl="callout" presStyleIdx="0" presStyleCnt="9"/>
      <dgm:spPr/>
    </dgm:pt>
    <dgm:pt modelId="{6B74753D-7204-4E76-86EA-998F855C4751}" type="pres">
      <dgm:prSet presAssocID="{3D4DF8B1-9BB3-4C36-9FBB-0DA781BB49CC}" presName="horz3" presStyleCnt="0"/>
      <dgm:spPr/>
    </dgm:pt>
    <dgm:pt modelId="{6CEAC734-D817-431B-861C-0C11162DCBA1}" type="pres">
      <dgm:prSet presAssocID="{3D4DF8B1-9BB3-4C36-9FBB-0DA781BB49CC}" presName="horzSpace3" presStyleCnt="0"/>
      <dgm:spPr/>
    </dgm:pt>
    <dgm:pt modelId="{1F6F93A2-D991-43D6-90DA-94580A512EF4}" type="pres">
      <dgm:prSet presAssocID="{3D4DF8B1-9BB3-4C36-9FBB-0DA781BB49CC}" presName="tx3" presStyleLbl="revTx" presStyleIdx="3" presStyleCnt="13"/>
      <dgm:spPr/>
    </dgm:pt>
    <dgm:pt modelId="{65F4ABC9-662F-43C1-BB0C-3DBBD370F7FD}" type="pres">
      <dgm:prSet presAssocID="{3D4DF8B1-9BB3-4C36-9FBB-0DA781BB49CC}" presName="vert3" presStyleCnt="0"/>
      <dgm:spPr/>
    </dgm:pt>
    <dgm:pt modelId="{5584A020-27C3-4CE3-ABAF-84415F72DFCE}" type="pres">
      <dgm:prSet presAssocID="{946661B9-8024-49C9-BB09-6F12782931AE}" presName="thinLine2b" presStyleLbl="callout" presStyleIdx="1" presStyleCnt="9"/>
      <dgm:spPr/>
    </dgm:pt>
    <dgm:pt modelId="{0F59CDD8-3554-4414-882C-199A51201459}" type="pres">
      <dgm:prSet presAssocID="{946661B9-8024-49C9-BB09-6F12782931AE}" presName="vertSpace2b" presStyleCnt="0"/>
      <dgm:spPr/>
    </dgm:pt>
    <dgm:pt modelId="{A086D21E-AE9E-4EFF-9A0B-340A2203BFE9}" type="pres">
      <dgm:prSet presAssocID="{87FF7C28-F095-4498-98E6-87639030C3ED}" presName="horz2" presStyleCnt="0"/>
      <dgm:spPr/>
    </dgm:pt>
    <dgm:pt modelId="{AB953743-A94B-48BD-BFC9-4C3A12BCB6DE}" type="pres">
      <dgm:prSet presAssocID="{87FF7C28-F095-4498-98E6-87639030C3ED}" presName="horzSpace2" presStyleCnt="0"/>
      <dgm:spPr/>
    </dgm:pt>
    <dgm:pt modelId="{0E96FF68-41D6-4960-BD19-EBF4129DE4E6}" type="pres">
      <dgm:prSet presAssocID="{87FF7C28-F095-4498-98E6-87639030C3ED}" presName="tx2" presStyleLbl="revTx" presStyleIdx="4" presStyleCnt="13"/>
      <dgm:spPr/>
    </dgm:pt>
    <dgm:pt modelId="{89A34A75-6686-4C25-A57C-DEEBB14668D2}" type="pres">
      <dgm:prSet presAssocID="{87FF7C28-F095-4498-98E6-87639030C3ED}" presName="vert2" presStyleCnt="0"/>
      <dgm:spPr/>
    </dgm:pt>
    <dgm:pt modelId="{91B29AA5-0286-493A-8FD9-C97D94A29CC9}" type="pres">
      <dgm:prSet presAssocID="{86773E1C-47C9-48A5-9382-EEBA29DE50CA}" presName="horz3" presStyleCnt="0"/>
      <dgm:spPr/>
    </dgm:pt>
    <dgm:pt modelId="{AAC99ED4-854B-42F3-8505-CA3F40ED83CC}" type="pres">
      <dgm:prSet presAssocID="{86773E1C-47C9-48A5-9382-EEBA29DE50CA}" presName="horzSpace3" presStyleCnt="0"/>
      <dgm:spPr/>
    </dgm:pt>
    <dgm:pt modelId="{4E177B07-64B3-4C9C-8A37-BFCA6FFCBEE8}" type="pres">
      <dgm:prSet presAssocID="{86773E1C-47C9-48A5-9382-EEBA29DE50CA}" presName="tx3" presStyleLbl="revTx" presStyleIdx="5" presStyleCnt="13"/>
      <dgm:spPr/>
    </dgm:pt>
    <dgm:pt modelId="{3A40CCAA-1892-4D76-BE6D-E07CF7C8C1EE}" type="pres">
      <dgm:prSet presAssocID="{86773E1C-47C9-48A5-9382-EEBA29DE50CA}" presName="vert3" presStyleCnt="0"/>
      <dgm:spPr/>
    </dgm:pt>
    <dgm:pt modelId="{54704221-75F5-4471-8993-027730489584}" type="pres">
      <dgm:prSet presAssocID="{6F0008EF-C448-49B0-AEB9-FFF6403E077C}" presName="thinLine3" presStyleLbl="callout" presStyleIdx="2" presStyleCnt="9"/>
      <dgm:spPr/>
    </dgm:pt>
    <dgm:pt modelId="{35B7E597-95FF-4BAE-A698-471B8EAD2830}" type="pres">
      <dgm:prSet presAssocID="{E82F2286-76A4-459A-B323-8340FEEE93BA}" presName="horz3" presStyleCnt="0"/>
      <dgm:spPr/>
    </dgm:pt>
    <dgm:pt modelId="{7B0E96F9-7D9D-424D-B87A-DDDEBFE64BB6}" type="pres">
      <dgm:prSet presAssocID="{E82F2286-76A4-459A-B323-8340FEEE93BA}" presName="horzSpace3" presStyleCnt="0"/>
      <dgm:spPr/>
    </dgm:pt>
    <dgm:pt modelId="{64B53ECA-1480-4520-A374-F15EEF9EA54D}" type="pres">
      <dgm:prSet presAssocID="{E82F2286-76A4-459A-B323-8340FEEE93BA}" presName="tx3" presStyleLbl="revTx" presStyleIdx="6" presStyleCnt="13"/>
      <dgm:spPr/>
    </dgm:pt>
    <dgm:pt modelId="{029FE1FA-6B5F-4E4C-A972-00BFC57CFF71}" type="pres">
      <dgm:prSet presAssocID="{E82F2286-76A4-459A-B323-8340FEEE93BA}" presName="vert3" presStyleCnt="0"/>
      <dgm:spPr/>
    </dgm:pt>
    <dgm:pt modelId="{2BCB2B69-A6E8-40E2-BC1D-CC08C00717D9}" type="pres">
      <dgm:prSet presAssocID="{FAE80E4B-5BBF-4E19-B6AB-68DDEBED1511}" presName="thinLine3" presStyleLbl="callout" presStyleIdx="3" presStyleCnt="9"/>
      <dgm:spPr/>
    </dgm:pt>
    <dgm:pt modelId="{CBF3C5B1-22E2-4163-AFC3-849D9820FF78}" type="pres">
      <dgm:prSet presAssocID="{424F67D1-59E7-40E6-8B4B-6A2620449420}" presName="horz3" presStyleCnt="0"/>
      <dgm:spPr/>
    </dgm:pt>
    <dgm:pt modelId="{415AFD9E-B67B-458F-BDC1-3FC49F2543F2}" type="pres">
      <dgm:prSet presAssocID="{424F67D1-59E7-40E6-8B4B-6A2620449420}" presName="horzSpace3" presStyleCnt="0"/>
      <dgm:spPr/>
    </dgm:pt>
    <dgm:pt modelId="{E333846E-0030-4E75-9B5B-A48ED9311505}" type="pres">
      <dgm:prSet presAssocID="{424F67D1-59E7-40E6-8B4B-6A2620449420}" presName="tx3" presStyleLbl="revTx" presStyleIdx="7" presStyleCnt="13"/>
      <dgm:spPr/>
    </dgm:pt>
    <dgm:pt modelId="{E1C1A4C7-B91E-44A1-A4D8-7029742CC75F}" type="pres">
      <dgm:prSet presAssocID="{424F67D1-59E7-40E6-8B4B-6A2620449420}" presName="vert3" presStyleCnt="0"/>
      <dgm:spPr/>
    </dgm:pt>
    <dgm:pt modelId="{D17F1AF1-66E8-43D0-A8DB-2B623AA5238E}" type="pres">
      <dgm:prSet presAssocID="{7BAEC211-0BD4-450E-BA8E-C195A698B2C5}" presName="thinLine3" presStyleLbl="callout" presStyleIdx="4" presStyleCnt="9"/>
      <dgm:spPr/>
    </dgm:pt>
    <dgm:pt modelId="{C95D88F4-C80F-4040-B1C4-F8E33CA793AF}" type="pres">
      <dgm:prSet presAssocID="{C0A9FBA3-EE0C-4FC9-B2E9-0A7A1374FFF3}" presName="horz3" presStyleCnt="0"/>
      <dgm:spPr/>
    </dgm:pt>
    <dgm:pt modelId="{D164A0E4-FC91-434D-B989-C54CA611B721}" type="pres">
      <dgm:prSet presAssocID="{C0A9FBA3-EE0C-4FC9-B2E9-0A7A1374FFF3}" presName="horzSpace3" presStyleCnt="0"/>
      <dgm:spPr/>
    </dgm:pt>
    <dgm:pt modelId="{3C112421-7FF6-4159-9A90-0945EA7ED5D5}" type="pres">
      <dgm:prSet presAssocID="{C0A9FBA3-EE0C-4FC9-B2E9-0A7A1374FFF3}" presName="tx3" presStyleLbl="revTx" presStyleIdx="8" presStyleCnt="13"/>
      <dgm:spPr/>
    </dgm:pt>
    <dgm:pt modelId="{7A89C57A-A3B5-4F81-AD00-0601BCF7770F}" type="pres">
      <dgm:prSet presAssocID="{C0A9FBA3-EE0C-4FC9-B2E9-0A7A1374FFF3}" presName="vert3" presStyleCnt="0"/>
      <dgm:spPr/>
    </dgm:pt>
    <dgm:pt modelId="{35C99D89-BBA4-4FEF-AAF5-DA769715F284}" type="pres">
      <dgm:prSet presAssocID="{01FA5F09-D203-46B4-BF3A-5CFAE1B8E843}" presName="thinLine3" presStyleLbl="callout" presStyleIdx="5" presStyleCnt="9"/>
      <dgm:spPr/>
    </dgm:pt>
    <dgm:pt modelId="{C61E976A-15AF-45CE-9537-325C4185B2DC}" type="pres">
      <dgm:prSet presAssocID="{BF77C3FE-B6C9-432E-A762-52C9AF8E0182}" presName="horz3" presStyleCnt="0"/>
      <dgm:spPr/>
    </dgm:pt>
    <dgm:pt modelId="{9593B587-AF1C-4A07-8794-F68EC870F87C}" type="pres">
      <dgm:prSet presAssocID="{BF77C3FE-B6C9-432E-A762-52C9AF8E0182}" presName="horzSpace3" presStyleCnt="0"/>
      <dgm:spPr/>
    </dgm:pt>
    <dgm:pt modelId="{B28D4160-F535-4863-B1C6-42E4D29D8538}" type="pres">
      <dgm:prSet presAssocID="{BF77C3FE-B6C9-432E-A762-52C9AF8E0182}" presName="tx3" presStyleLbl="revTx" presStyleIdx="9" presStyleCnt="13"/>
      <dgm:spPr/>
    </dgm:pt>
    <dgm:pt modelId="{C37C667F-1864-41B6-BF4C-FFFBF3443E84}" type="pres">
      <dgm:prSet presAssocID="{BF77C3FE-B6C9-432E-A762-52C9AF8E0182}" presName="vert3" presStyleCnt="0"/>
      <dgm:spPr/>
    </dgm:pt>
    <dgm:pt modelId="{F3369CE3-6664-4268-9E73-B354502A8D88}" type="pres">
      <dgm:prSet presAssocID="{87FF7C28-F095-4498-98E6-87639030C3ED}" presName="thinLine2b" presStyleLbl="callout" presStyleIdx="6" presStyleCnt="9"/>
      <dgm:spPr/>
    </dgm:pt>
    <dgm:pt modelId="{AACFE24D-AA6C-4653-9E9A-0A97AC3D53BD}" type="pres">
      <dgm:prSet presAssocID="{87FF7C28-F095-4498-98E6-87639030C3ED}" presName="vertSpace2b" presStyleCnt="0"/>
      <dgm:spPr/>
    </dgm:pt>
    <dgm:pt modelId="{21E051A9-7479-4C7F-A885-2C6134BABCB1}" type="pres">
      <dgm:prSet presAssocID="{772AB68D-7F8E-4B41-9549-EEF18E1E14D0}" presName="horz2" presStyleCnt="0"/>
      <dgm:spPr/>
    </dgm:pt>
    <dgm:pt modelId="{7D39A467-0991-4927-984E-1861B30214DC}" type="pres">
      <dgm:prSet presAssocID="{772AB68D-7F8E-4B41-9549-EEF18E1E14D0}" presName="horzSpace2" presStyleCnt="0"/>
      <dgm:spPr/>
    </dgm:pt>
    <dgm:pt modelId="{93DC2423-FA6C-4279-A887-4E4D5C75256B}" type="pres">
      <dgm:prSet presAssocID="{772AB68D-7F8E-4B41-9549-EEF18E1E14D0}" presName="tx2" presStyleLbl="revTx" presStyleIdx="10" presStyleCnt="13"/>
      <dgm:spPr/>
    </dgm:pt>
    <dgm:pt modelId="{59EC6FEA-3FDC-44FC-BB71-5054A5193440}" type="pres">
      <dgm:prSet presAssocID="{772AB68D-7F8E-4B41-9549-EEF18E1E14D0}" presName="vert2" presStyleCnt="0"/>
      <dgm:spPr/>
    </dgm:pt>
    <dgm:pt modelId="{04992B5B-F25C-49DE-AFB4-819035364387}" type="pres">
      <dgm:prSet presAssocID="{867540FE-2195-4C54-B905-AB9A7A0B35D8}" presName="horz3" presStyleCnt="0"/>
      <dgm:spPr/>
    </dgm:pt>
    <dgm:pt modelId="{BB583F4C-CB97-417B-9BC4-077038B6C172}" type="pres">
      <dgm:prSet presAssocID="{867540FE-2195-4C54-B905-AB9A7A0B35D8}" presName="horzSpace3" presStyleCnt="0"/>
      <dgm:spPr/>
    </dgm:pt>
    <dgm:pt modelId="{6DC68442-5161-4C1A-B7C1-32240AB26B98}" type="pres">
      <dgm:prSet presAssocID="{867540FE-2195-4C54-B905-AB9A7A0B35D8}" presName="tx3" presStyleLbl="revTx" presStyleIdx="11" presStyleCnt="13"/>
      <dgm:spPr/>
    </dgm:pt>
    <dgm:pt modelId="{693BE6ED-44B1-4069-91C6-C6BF86FBE0F5}" type="pres">
      <dgm:prSet presAssocID="{867540FE-2195-4C54-B905-AB9A7A0B35D8}" presName="vert3" presStyleCnt="0"/>
      <dgm:spPr/>
    </dgm:pt>
    <dgm:pt modelId="{1A759723-E6E2-43AD-8BC5-C4C61F9EA9A4}" type="pres">
      <dgm:prSet presAssocID="{7C52ACA9-F7AD-4B1E-972A-DC7A09394096}" presName="thinLine3" presStyleLbl="callout" presStyleIdx="7" presStyleCnt="9"/>
      <dgm:spPr/>
    </dgm:pt>
    <dgm:pt modelId="{22B4F489-755F-4784-8142-EC8401236E2D}" type="pres">
      <dgm:prSet presAssocID="{11E63C17-C321-4F48-A3B1-7BACD0336512}" presName="horz3" presStyleCnt="0"/>
      <dgm:spPr/>
    </dgm:pt>
    <dgm:pt modelId="{CE346644-0932-41DC-BA19-8F32D72C3981}" type="pres">
      <dgm:prSet presAssocID="{11E63C17-C321-4F48-A3B1-7BACD0336512}" presName="horzSpace3" presStyleCnt="0"/>
      <dgm:spPr/>
    </dgm:pt>
    <dgm:pt modelId="{9C744F23-2D20-42E8-9F99-0A775646FA36}" type="pres">
      <dgm:prSet presAssocID="{11E63C17-C321-4F48-A3B1-7BACD0336512}" presName="tx3" presStyleLbl="revTx" presStyleIdx="12" presStyleCnt="13"/>
      <dgm:spPr/>
    </dgm:pt>
    <dgm:pt modelId="{3CC0C4C5-2C18-4879-A501-0F33A80F0C43}" type="pres">
      <dgm:prSet presAssocID="{11E63C17-C321-4F48-A3B1-7BACD0336512}" presName="vert3" presStyleCnt="0"/>
      <dgm:spPr/>
    </dgm:pt>
    <dgm:pt modelId="{E360789A-A4E6-45B9-A894-4F8CA248255B}" type="pres">
      <dgm:prSet presAssocID="{772AB68D-7F8E-4B41-9549-EEF18E1E14D0}" presName="thinLine2b" presStyleLbl="callout" presStyleIdx="8" presStyleCnt="9"/>
      <dgm:spPr/>
    </dgm:pt>
    <dgm:pt modelId="{567292C2-FB15-4D8E-BF4E-166A96A4CD10}" type="pres">
      <dgm:prSet presAssocID="{772AB68D-7F8E-4B41-9549-EEF18E1E14D0}" presName="vertSpace2b" presStyleCnt="0"/>
      <dgm:spPr/>
    </dgm:pt>
  </dgm:ptLst>
  <dgm:cxnLst>
    <dgm:cxn modelId="{6A3E8C0F-04FD-4875-9927-EC170389F4D8}" type="presOf" srcId="{3D4DF8B1-9BB3-4C36-9FBB-0DA781BB49CC}" destId="{1F6F93A2-D991-43D6-90DA-94580A512EF4}" srcOrd="0" destOrd="0" presId="urn:microsoft.com/office/officeart/2008/layout/LinedList"/>
    <dgm:cxn modelId="{026DD713-43CC-4CC0-BA96-B2F8D789A131}" type="presOf" srcId="{772AB68D-7F8E-4B41-9549-EEF18E1E14D0}" destId="{93DC2423-FA6C-4279-A887-4E4D5C75256B}" srcOrd="0" destOrd="0" presId="urn:microsoft.com/office/officeart/2008/layout/LinedList"/>
    <dgm:cxn modelId="{0A77DD24-0CAC-457E-93F9-9706CCED0862}" type="presOf" srcId="{BF77C3FE-B6C9-432E-A762-52C9AF8E0182}" destId="{B28D4160-F535-4863-B1C6-42E4D29D8538}" srcOrd="0" destOrd="0" presId="urn:microsoft.com/office/officeart/2008/layout/LinedList"/>
    <dgm:cxn modelId="{4B943128-8010-4B47-B12A-92AAA99D552F}" srcId="{87FF7C28-F095-4498-98E6-87639030C3ED}" destId="{424F67D1-59E7-40E6-8B4B-6A2620449420}" srcOrd="2" destOrd="0" parTransId="{CBD94DF6-122A-4FA4-96AD-ECBF8CC09EAE}" sibTransId="{7BAEC211-0BD4-450E-BA8E-C195A698B2C5}"/>
    <dgm:cxn modelId="{C4ACEB2A-91AA-4487-9583-32F351D4EE5C}" srcId="{946661B9-8024-49C9-BB09-6F12782931AE}" destId="{CD96AC4E-9897-4B0D-8748-6108FB23268F}" srcOrd="0" destOrd="0" parTransId="{8008B351-5058-4525-AA62-F556A8BEE135}" sibTransId="{2DBB5778-8CB8-4D9F-B581-A6C84DE465DE}"/>
    <dgm:cxn modelId="{FF152F33-0C72-4D2A-8A45-02E0A8D12126}" srcId="{3A502C2F-55CD-4AD5-8C5D-1E8867437EB6}" destId="{946661B9-8024-49C9-BB09-6F12782931AE}" srcOrd="0" destOrd="0" parTransId="{6C0F37E6-3E0C-4B7A-ADA2-D1B949C55D90}" sibTransId="{79C4FC43-EEB1-4601-9236-91CCA0B82327}"/>
    <dgm:cxn modelId="{671C503E-D0F9-4F04-9882-BD2848608306}" type="presOf" srcId="{11E63C17-C321-4F48-A3B1-7BACD0336512}" destId="{9C744F23-2D20-42E8-9F99-0A775646FA36}" srcOrd="0" destOrd="0" presId="urn:microsoft.com/office/officeart/2008/layout/LinedList"/>
    <dgm:cxn modelId="{32CBE63E-30F1-4FED-8A28-8F2E61BF7052}" type="presOf" srcId="{BE06831B-973A-442A-9585-94A009550D50}" destId="{F9E1CE50-29D5-4CAF-AD00-AF09036BC140}" srcOrd="0" destOrd="0" presId="urn:microsoft.com/office/officeart/2008/layout/LinedList"/>
    <dgm:cxn modelId="{B87F285B-D562-4747-92E6-2354049B55EE}" srcId="{3A502C2F-55CD-4AD5-8C5D-1E8867437EB6}" destId="{87FF7C28-F095-4498-98E6-87639030C3ED}" srcOrd="1" destOrd="0" parTransId="{C251BABD-3B79-4FF3-9721-8602418154DA}" sibTransId="{C04CDBE8-0EB2-4248-A8E6-61FD8C2E2DB1}"/>
    <dgm:cxn modelId="{A75AE361-02E2-48E7-BB4F-C3C74FC0B4F5}" type="presOf" srcId="{3A502C2F-55CD-4AD5-8C5D-1E8867437EB6}" destId="{CF00DD27-27A4-489D-9D04-A235D3ACC733}" srcOrd="0" destOrd="0" presId="urn:microsoft.com/office/officeart/2008/layout/LinedList"/>
    <dgm:cxn modelId="{B37CFA41-86EE-4D04-B33F-1A46D382494A}" type="presOf" srcId="{946661B9-8024-49C9-BB09-6F12782931AE}" destId="{BEA3E37A-983A-4FB5-B9B8-EBB2A3F8D66F}" srcOrd="0" destOrd="0" presId="urn:microsoft.com/office/officeart/2008/layout/LinedList"/>
    <dgm:cxn modelId="{F66A3064-28FF-4190-9B21-509ABD19114E}" srcId="{772AB68D-7F8E-4B41-9549-EEF18E1E14D0}" destId="{11E63C17-C321-4F48-A3B1-7BACD0336512}" srcOrd="1" destOrd="0" parTransId="{396B7AD4-15F8-402C-8961-F270E38D0EBD}" sibTransId="{8B3037FA-DDF0-4F4B-AA2A-649C93440228}"/>
    <dgm:cxn modelId="{7DB5EE6B-F698-42A8-83FD-37B073BA1B3F}" srcId="{87FF7C28-F095-4498-98E6-87639030C3ED}" destId="{BF77C3FE-B6C9-432E-A762-52C9AF8E0182}" srcOrd="4" destOrd="0" parTransId="{238F6E00-834A-44A0-9AE6-6D8E1CE68980}" sibTransId="{960ECE79-DBA3-4ED7-B32E-311EB925E938}"/>
    <dgm:cxn modelId="{96E63E4D-C3B4-4315-BB11-8819662F9A23}" type="presOf" srcId="{E82F2286-76A4-459A-B323-8340FEEE93BA}" destId="{64B53ECA-1480-4520-A374-F15EEF9EA54D}" srcOrd="0" destOrd="0" presId="urn:microsoft.com/office/officeart/2008/layout/LinedList"/>
    <dgm:cxn modelId="{FB621956-6957-4630-9C9A-8C49AE882139}" type="presOf" srcId="{87FF7C28-F095-4498-98E6-87639030C3ED}" destId="{0E96FF68-41D6-4960-BD19-EBF4129DE4E6}" srcOrd="0" destOrd="0" presId="urn:microsoft.com/office/officeart/2008/layout/LinedList"/>
    <dgm:cxn modelId="{CDA09976-9DE0-4C9F-9284-5DF96ECA43D7}" srcId="{87FF7C28-F095-4498-98E6-87639030C3ED}" destId="{C0A9FBA3-EE0C-4FC9-B2E9-0A7A1374FFF3}" srcOrd="3" destOrd="0" parTransId="{103EFA50-BB67-429C-B896-7EEF23BD2329}" sibTransId="{01FA5F09-D203-46B4-BF3A-5CFAE1B8E843}"/>
    <dgm:cxn modelId="{5E1AB78E-05E9-4560-BC3E-F475093CC294}" srcId="{87FF7C28-F095-4498-98E6-87639030C3ED}" destId="{E82F2286-76A4-459A-B323-8340FEEE93BA}" srcOrd="1" destOrd="0" parTransId="{D2BC559F-7BF7-457E-861E-F7C1DD914FF1}" sibTransId="{FAE80E4B-5BBF-4E19-B6AB-68DDEBED1511}"/>
    <dgm:cxn modelId="{EB43D1B1-D924-4D8B-BD55-C7634FFBCF2D}" type="presOf" srcId="{CD96AC4E-9897-4B0D-8748-6108FB23268F}" destId="{253B1BE5-A467-4153-801C-7E38ED7E9B08}" srcOrd="0" destOrd="0" presId="urn:microsoft.com/office/officeart/2008/layout/LinedList"/>
    <dgm:cxn modelId="{9B52CAB5-DFD1-487E-A338-1D0561AC8F82}" type="presOf" srcId="{867540FE-2195-4C54-B905-AB9A7A0B35D8}" destId="{6DC68442-5161-4C1A-B7C1-32240AB26B98}" srcOrd="0" destOrd="0" presId="urn:microsoft.com/office/officeart/2008/layout/LinedList"/>
    <dgm:cxn modelId="{C48601C3-7D98-4D3F-B0B4-35FD84B10A78}" srcId="{772AB68D-7F8E-4B41-9549-EEF18E1E14D0}" destId="{867540FE-2195-4C54-B905-AB9A7A0B35D8}" srcOrd="0" destOrd="0" parTransId="{4F45FAEB-5433-4923-B826-0AEF1CC5752D}" sibTransId="{7C52ACA9-F7AD-4B1E-972A-DC7A09394096}"/>
    <dgm:cxn modelId="{A38219C3-EF90-4CC1-B691-84230198F122}" type="presOf" srcId="{C0A9FBA3-EE0C-4FC9-B2E9-0A7A1374FFF3}" destId="{3C112421-7FF6-4159-9A90-0945EA7ED5D5}" srcOrd="0" destOrd="0" presId="urn:microsoft.com/office/officeart/2008/layout/LinedList"/>
    <dgm:cxn modelId="{94653BCE-4BBF-41AF-B977-316AD219408A}" type="presOf" srcId="{86773E1C-47C9-48A5-9382-EEBA29DE50CA}" destId="{4E177B07-64B3-4C9C-8A37-BFCA6FFCBEE8}" srcOrd="0" destOrd="0" presId="urn:microsoft.com/office/officeart/2008/layout/LinedList"/>
    <dgm:cxn modelId="{17C1EEE0-6A31-454D-A610-39D1206F9798}" type="presOf" srcId="{424F67D1-59E7-40E6-8B4B-6A2620449420}" destId="{E333846E-0030-4E75-9B5B-A48ED9311505}" srcOrd="0" destOrd="0" presId="urn:microsoft.com/office/officeart/2008/layout/LinedList"/>
    <dgm:cxn modelId="{7095BBE7-DC56-46BC-A939-01DF695CE4CE}" srcId="{87FF7C28-F095-4498-98E6-87639030C3ED}" destId="{86773E1C-47C9-48A5-9382-EEBA29DE50CA}" srcOrd="0" destOrd="0" parTransId="{754AA40F-145E-4C29-B78B-2935D50D07CC}" sibTransId="{6F0008EF-C448-49B0-AEB9-FFF6403E077C}"/>
    <dgm:cxn modelId="{794588F1-CFE9-4FA3-AF54-8901CDBC8952}" srcId="{946661B9-8024-49C9-BB09-6F12782931AE}" destId="{3D4DF8B1-9BB3-4C36-9FBB-0DA781BB49CC}" srcOrd="1" destOrd="0" parTransId="{AC56A961-52BA-4F9B-9A7D-DFF8B19FBF42}" sibTransId="{A6BB1D33-6BB7-4E1A-821A-94754C97AE31}"/>
    <dgm:cxn modelId="{DE7EACF6-6136-4147-AF6C-5347103CF25E}" srcId="{BE06831B-973A-442A-9585-94A009550D50}" destId="{3A502C2F-55CD-4AD5-8C5D-1E8867437EB6}" srcOrd="0" destOrd="0" parTransId="{476DE085-F58B-4A34-A0FD-AFC5E740ED51}" sibTransId="{F594AAF1-69A2-41C7-BBAB-2E1AA6044953}"/>
    <dgm:cxn modelId="{540DC4F6-BF8D-4E2E-9DE8-39B1F42B93AF}" srcId="{3A502C2F-55CD-4AD5-8C5D-1E8867437EB6}" destId="{772AB68D-7F8E-4B41-9549-EEF18E1E14D0}" srcOrd="2" destOrd="0" parTransId="{2083A7BF-4F90-46E1-8EE7-27D40BFA6D48}" sibTransId="{F5DC7F6E-9A8D-4E75-9C9C-9951DD003E11}"/>
    <dgm:cxn modelId="{580A5A23-52B3-46A7-99AA-F76DD7303B26}" type="presParOf" srcId="{F9E1CE50-29D5-4CAF-AD00-AF09036BC140}" destId="{AE15F8AE-C05C-4ABE-9EE7-540EF6B8C9AE}" srcOrd="0" destOrd="0" presId="urn:microsoft.com/office/officeart/2008/layout/LinedList"/>
    <dgm:cxn modelId="{6A963A8C-C9DD-42E5-8123-53F5B5D68912}" type="presParOf" srcId="{F9E1CE50-29D5-4CAF-AD00-AF09036BC140}" destId="{E4787187-FDFE-4998-BF1A-973946069F15}" srcOrd="1" destOrd="0" presId="urn:microsoft.com/office/officeart/2008/layout/LinedList"/>
    <dgm:cxn modelId="{0BA16BC7-9999-449A-A6C5-589E1259A645}" type="presParOf" srcId="{E4787187-FDFE-4998-BF1A-973946069F15}" destId="{CF00DD27-27A4-489D-9D04-A235D3ACC733}" srcOrd="0" destOrd="0" presId="urn:microsoft.com/office/officeart/2008/layout/LinedList"/>
    <dgm:cxn modelId="{92E6A2B1-F261-4F67-8B42-4E460A1E803C}" type="presParOf" srcId="{E4787187-FDFE-4998-BF1A-973946069F15}" destId="{15D3F950-0E42-491B-8677-03ACBFF16732}" srcOrd="1" destOrd="0" presId="urn:microsoft.com/office/officeart/2008/layout/LinedList"/>
    <dgm:cxn modelId="{E17536B2-E92C-40A3-A964-AEEB249D2415}" type="presParOf" srcId="{15D3F950-0E42-491B-8677-03ACBFF16732}" destId="{4E5C5B39-51AC-4D33-B36D-7997B17D763E}" srcOrd="0" destOrd="0" presId="urn:microsoft.com/office/officeart/2008/layout/LinedList"/>
    <dgm:cxn modelId="{187AF2B0-FBEA-420F-8046-AB91DFF15434}" type="presParOf" srcId="{15D3F950-0E42-491B-8677-03ACBFF16732}" destId="{B0DAFE94-94E2-4400-BAA6-9AEA6D567066}" srcOrd="1" destOrd="0" presId="urn:microsoft.com/office/officeart/2008/layout/LinedList"/>
    <dgm:cxn modelId="{879CDC30-7E60-4732-A4DD-13C429C92932}" type="presParOf" srcId="{B0DAFE94-94E2-4400-BAA6-9AEA6D567066}" destId="{DAE27D26-B00E-4F81-BA10-946CDB9AFDAA}" srcOrd="0" destOrd="0" presId="urn:microsoft.com/office/officeart/2008/layout/LinedList"/>
    <dgm:cxn modelId="{9FA6EA52-36ED-43A3-9439-197DDF751781}" type="presParOf" srcId="{B0DAFE94-94E2-4400-BAA6-9AEA6D567066}" destId="{BEA3E37A-983A-4FB5-B9B8-EBB2A3F8D66F}" srcOrd="1" destOrd="0" presId="urn:microsoft.com/office/officeart/2008/layout/LinedList"/>
    <dgm:cxn modelId="{CB455F61-95AE-4906-9E1D-7C7B2E66F4A1}" type="presParOf" srcId="{B0DAFE94-94E2-4400-BAA6-9AEA6D567066}" destId="{D54F6260-20A5-426E-AD9A-36AE7A1614DF}" srcOrd="2" destOrd="0" presId="urn:microsoft.com/office/officeart/2008/layout/LinedList"/>
    <dgm:cxn modelId="{1E60FA15-9418-430C-8889-134F5D8D5364}" type="presParOf" srcId="{D54F6260-20A5-426E-AD9A-36AE7A1614DF}" destId="{770F73A7-F6B1-4283-B92A-BD54068C1332}" srcOrd="0" destOrd="0" presId="urn:microsoft.com/office/officeart/2008/layout/LinedList"/>
    <dgm:cxn modelId="{186BEC57-F89D-466B-BAAC-849F63FC0B46}" type="presParOf" srcId="{770F73A7-F6B1-4283-B92A-BD54068C1332}" destId="{CE8687FD-23F3-43BC-94A0-EF9298F3E18D}" srcOrd="0" destOrd="0" presId="urn:microsoft.com/office/officeart/2008/layout/LinedList"/>
    <dgm:cxn modelId="{4F01B4CE-986E-40EC-AEB9-C7570E65FF4D}" type="presParOf" srcId="{770F73A7-F6B1-4283-B92A-BD54068C1332}" destId="{253B1BE5-A467-4153-801C-7E38ED7E9B08}" srcOrd="1" destOrd="0" presId="urn:microsoft.com/office/officeart/2008/layout/LinedList"/>
    <dgm:cxn modelId="{7AC694CD-7D0A-4F63-BDEC-C4A885AB5C18}" type="presParOf" srcId="{770F73A7-F6B1-4283-B92A-BD54068C1332}" destId="{CF27B61F-4C31-4648-9FC0-507E27CCF6BB}" srcOrd="2" destOrd="0" presId="urn:microsoft.com/office/officeart/2008/layout/LinedList"/>
    <dgm:cxn modelId="{2ED810BC-0B70-4E72-BCC7-20AF6575BF5F}" type="presParOf" srcId="{D54F6260-20A5-426E-AD9A-36AE7A1614DF}" destId="{52304EF4-BBE5-4F43-B95D-CC569AF19DE6}" srcOrd="1" destOrd="0" presId="urn:microsoft.com/office/officeart/2008/layout/LinedList"/>
    <dgm:cxn modelId="{869945BC-3B48-454A-912B-F10C98B3F63F}" type="presParOf" srcId="{D54F6260-20A5-426E-AD9A-36AE7A1614DF}" destId="{6B74753D-7204-4E76-86EA-998F855C4751}" srcOrd="2" destOrd="0" presId="urn:microsoft.com/office/officeart/2008/layout/LinedList"/>
    <dgm:cxn modelId="{2836680E-36C4-4E1A-A9DC-F28B15861BC5}" type="presParOf" srcId="{6B74753D-7204-4E76-86EA-998F855C4751}" destId="{6CEAC734-D817-431B-861C-0C11162DCBA1}" srcOrd="0" destOrd="0" presId="urn:microsoft.com/office/officeart/2008/layout/LinedList"/>
    <dgm:cxn modelId="{E22CFE1F-B948-4F90-8943-4446FFFCDEE5}" type="presParOf" srcId="{6B74753D-7204-4E76-86EA-998F855C4751}" destId="{1F6F93A2-D991-43D6-90DA-94580A512EF4}" srcOrd="1" destOrd="0" presId="urn:microsoft.com/office/officeart/2008/layout/LinedList"/>
    <dgm:cxn modelId="{AC5652C9-0450-4099-83A8-51A47CB120D2}" type="presParOf" srcId="{6B74753D-7204-4E76-86EA-998F855C4751}" destId="{65F4ABC9-662F-43C1-BB0C-3DBBD370F7FD}" srcOrd="2" destOrd="0" presId="urn:microsoft.com/office/officeart/2008/layout/LinedList"/>
    <dgm:cxn modelId="{92A5D124-7E46-45DF-8A78-A874573A774C}" type="presParOf" srcId="{15D3F950-0E42-491B-8677-03ACBFF16732}" destId="{5584A020-27C3-4CE3-ABAF-84415F72DFCE}" srcOrd="2" destOrd="0" presId="urn:microsoft.com/office/officeart/2008/layout/LinedList"/>
    <dgm:cxn modelId="{29317AC4-EAC6-47C9-84ED-A49022C70F17}" type="presParOf" srcId="{15D3F950-0E42-491B-8677-03ACBFF16732}" destId="{0F59CDD8-3554-4414-882C-199A51201459}" srcOrd="3" destOrd="0" presId="urn:microsoft.com/office/officeart/2008/layout/LinedList"/>
    <dgm:cxn modelId="{A4E5E4F0-A69F-49DC-8654-FAD926A7890A}" type="presParOf" srcId="{15D3F950-0E42-491B-8677-03ACBFF16732}" destId="{A086D21E-AE9E-4EFF-9A0B-340A2203BFE9}" srcOrd="4" destOrd="0" presId="urn:microsoft.com/office/officeart/2008/layout/LinedList"/>
    <dgm:cxn modelId="{DB4D34B0-23F6-4F85-9D3B-B773145BBA83}" type="presParOf" srcId="{A086D21E-AE9E-4EFF-9A0B-340A2203BFE9}" destId="{AB953743-A94B-48BD-BFC9-4C3A12BCB6DE}" srcOrd="0" destOrd="0" presId="urn:microsoft.com/office/officeart/2008/layout/LinedList"/>
    <dgm:cxn modelId="{2A20E4F3-2CFF-41B7-B643-3AFFFDA6553E}" type="presParOf" srcId="{A086D21E-AE9E-4EFF-9A0B-340A2203BFE9}" destId="{0E96FF68-41D6-4960-BD19-EBF4129DE4E6}" srcOrd="1" destOrd="0" presId="urn:microsoft.com/office/officeart/2008/layout/LinedList"/>
    <dgm:cxn modelId="{700FC7F7-45C5-4A5D-BAF2-59DADBA6CD72}" type="presParOf" srcId="{A086D21E-AE9E-4EFF-9A0B-340A2203BFE9}" destId="{89A34A75-6686-4C25-A57C-DEEBB14668D2}" srcOrd="2" destOrd="0" presId="urn:microsoft.com/office/officeart/2008/layout/LinedList"/>
    <dgm:cxn modelId="{94A08FC5-FD37-4212-A7CF-E1094F413AE0}" type="presParOf" srcId="{89A34A75-6686-4C25-A57C-DEEBB14668D2}" destId="{91B29AA5-0286-493A-8FD9-C97D94A29CC9}" srcOrd="0" destOrd="0" presId="urn:microsoft.com/office/officeart/2008/layout/LinedList"/>
    <dgm:cxn modelId="{B401E446-F12F-4006-8F05-4A25690845EE}" type="presParOf" srcId="{91B29AA5-0286-493A-8FD9-C97D94A29CC9}" destId="{AAC99ED4-854B-42F3-8505-CA3F40ED83CC}" srcOrd="0" destOrd="0" presId="urn:microsoft.com/office/officeart/2008/layout/LinedList"/>
    <dgm:cxn modelId="{987BD1E0-4164-4393-85C5-7B307FED900E}" type="presParOf" srcId="{91B29AA5-0286-493A-8FD9-C97D94A29CC9}" destId="{4E177B07-64B3-4C9C-8A37-BFCA6FFCBEE8}" srcOrd="1" destOrd="0" presId="urn:microsoft.com/office/officeart/2008/layout/LinedList"/>
    <dgm:cxn modelId="{8E7C9511-4AF8-4BB2-ABDD-17A2292CE472}" type="presParOf" srcId="{91B29AA5-0286-493A-8FD9-C97D94A29CC9}" destId="{3A40CCAA-1892-4D76-BE6D-E07CF7C8C1EE}" srcOrd="2" destOrd="0" presId="urn:microsoft.com/office/officeart/2008/layout/LinedList"/>
    <dgm:cxn modelId="{F4D1AC2E-6208-44FE-9EDB-8D9EFDD88053}" type="presParOf" srcId="{89A34A75-6686-4C25-A57C-DEEBB14668D2}" destId="{54704221-75F5-4471-8993-027730489584}" srcOrd="1" destOrd="0" presId="urn:microsoft.com/office/officeart/2008/layout/LinedList"/>
    <dgm:cxn modelId="{AA7C9E19-3838-4401-B19C-ECC27EE77F8C}" type="presParOf" srcId="{89A34A75-6686-4C25-A57C-DEEBB14668D2}" destId="{35B7E597-95FF-4BAE-A698-471B8EAD2830}" srcOrd="2" destOrd="0" presId="urn:microsoft.com/office/officeart/2008/layout/LinedList"/>
    <dgm:cxn modelId="{27B72143-D43B-4EFD-8B93-26E8F1300121}" type="presParOf" srcId="{35B7E597-95FF-4BAE-A698-471B8EAD2830}" destId="{7B0E96F9-7D9D-424D-B87A-DDDEBFE64BB6}" srcOrd="0" destOrd="0" presId="urn:microsoft.com/office/officeart/2008/layout/LinedList"/>
    <dgm:cxn modelId="{614CE617-3F0F-4864-A74F-EB93C10A669A}" type="presParOf" srcId="{35B7E597-95FF-4BAE-A698-471B8EAD2830}" destId="{64B53ECA-1480-4520-A374-F15EEF9EA54D}" srcOrd="1" destOrd="0" presId="urn:microsoft.com/office/officeart/2008/layout/LinedList"/>
    <dgm:cxn modelId="{41EFED9B-5DBD-4EF5-BAFB-1B9F1A6E9513}" type="presParOf" srcId="{35B7E597-95FF-4BAE-A698-471B8EAD2830}" destId="{029FE1FA-6B5F-4E4C-A972-00BFC57CFF71}" srcOrd="2" destOrd="0" presId="urn:microsoft.com/office/officeart/2008/layout/LinedList"/>
    <dgm:cxn modelId="{71E999FF-BADC-464E-AFDB-A187EF4E78A6}" type="presParOf" srcId="{89A34A75-6686-4C25-A57C-DEEBB14668D2}" destId="{2BCB2B69-A6E8-40E2-BC1D-CC08C00717D9}" srcOrd="3" destOrd="0" presId="urn:microsoft.com/office/officeart/2008/layout/LinedList"/>
    <dgm:cxn modelId="{DBF26D67-F35E-4181-9AEE-1395421480F5}" type="presParOf" srcId="{89A34A75-6686-4C25-A57C-DEEBB14668D2}" destId="{CBF3C5B1-22E2-4163-AFC3-849D9820FF78}" srcOrd="4" destOrd="0" presId="urn:microsoft.com/office/officeart/2008/layout/LinedList"/>
    <dgm:cxn modelId="{8BCCD339-3C5E-45F8-BBB7-CE58F8EEC95D}" type="presParOf" srcId="{CBF3C5B1-22E2-4163-AFC3-849D9820FF78}" destId="{415AFD9E-B67B-458F-BDC1-3FC49F2543F2}" srcOrd="0" destOrd="0" presId="urn:microsoft.com/office/officeart/2008/layout/LinedList"/>
    <dgm:cxn modelId="{6AFC7168-FD74-4468-911F-A394852C6D3A}" type="presParOf" srcId="{CBF3C5B1-22E2-4163-AFC3-849D9820FF78}" destId="{E333846E-0030-4E75-9B5B-A48ED9311505}" srcOrd="1" destOrd="0" presId="urn:microsoft.com/office/officeart/2008/layout/LinedList"/>
    <dgm:cxn modelId="{E67C7C43-6669-4052-BFAF-C3F57CD001B9}" type="presParOf" srcId="{CBF3C5B1-22E2-4163-AFC3-849D9820FF78}" destId="{E1C1A4C7-B91E-44A1-A4D8-7029742CC75F}" srcOrd="2" destOrd="0" presId="urn:microsoft.com/office/officeart/2008/layout/LinedList"/>
    <dgm:cxn modelId="{91EEED8F-31F7-4C4E-AA24-B3C5DEAE7856}" type="presParOf" srcId="{89A34A75-6686-4C25-A57C-DEEBB14668D2}" destId="{D17F1AF1-66E8-43D0-A8DB-2B623AA5238E}" srcOrd="5" destOrd="0" presId="urn:microsoft.com/office/officeart/2008/layout/LinedList"/>
    <dgm:cxn modelId="{D0B4DE40-44F7-4416-A485-9E67B1ACF4A5}" type="presParOf" srcId="{89A34A75-6686-4C25-A57C-DEEBB14668D2}" destId="{C95D88F4-C80F-4040-B1C4-F8E33CA793AF}" srcOrd="6" destOrd="0" presId="urn:microsoft.com/office/officeart/2008/layout/LinedList"/>
    <dgm:cxn modelId="{0C443E76-3189-4E8C-B8B4-DB8B0AE2C293}" type="presParOf" srcId="{C95D88F4-C80F-4040-B1C4-F8E33CA793AF}" destId="{D164A0E4-FC91-434D-B989-C54CA611B721}" srcOrd="0" destOrd="0" presId="urn:microsoft.com/office/officeart/2008/layout/LinedList"/>
    <dgm:cxn modelId="{45B53AF5-A6FE-4D4C-9CCC-47A78AAA4CB1}" type="presParOf" srcId="{C95D88F4-C80F-4040-B1C4-F8E33CA793AF}" destId="{3C112421-7FF6-4159-9A90-0945EA7ED5D5}" srcOrd="1" destOrd="0" presId="urn:microsoft.com/office/officeart/2008/layout/LinedList"/>
    <dgm:cxn modelId="{88369DF2-5B67-4F39-AC22-19602681918F}" type="presParOf" srcId="{C95D88F4-C80F-4040-B1C4-F8E33CA793AF}" destId="{7A89C57A-A3B5-4F81-AD00-0601BCF7770F}" srcOrd="2" destOrd="0" presId="urn:microsoft.com/office/officeart/2008/layout/LinedList"/>
    <dgm:cxn modelId="{3688809B-16E6-433E-9036-603D392170A9}" type="presParOf" srcId="{89A34A75-6686-4C25-A57C-DEEBB14668D2}" destId="{35C99D89-BBA4-4FEF-AAF5-DA769715F284}" srcOrd="7" destOrd="0" presId="urn:microsoft.com/office/officeart/2008/layout/LinedList"/>
    <dgm:cxn modelId="{0D6AADA9-8D26-440A-AEB5-2EDF3079F47F}" type="presParOf" srcId="{89A34A75-6686-4C25-A57C-DEEBB14668D2}" destId="{C61E976A-15AF-45CE-9537-325C4185B2DC}" srcOrd="8" destOrd="0" presId="urn:microsoft.com/office/officeart/2008/layout/LinedList"/>
    <dgm:cxn modelId="{B60709AD-3995-4649-98B4-ECEEEB59AF06}" type="presParOf" srcId="{C61E976A-15AF-45CE-9537-325C4185B2DC}" destId="{9593B587-AF1C-4A07-8794-F68EC870F87C}" srcOrd="0" destOrd="0" presId="urn:microsoft.com/office/officeart/2008/layout/LinedList"/>
    <dgm:cxn modelId="{83D12DE3-37ED-442F-BF7B-B88065920253}" type="presParOf" srcId="{C61E976A-15AF-45CE-9537-325C4185B2DC}" destId="{B28D4160-F535-4863-B1C6-42E4D29D8538}" srcOrd="1" destOrd="0" presId="urn:microsoft.com/office/officeart/2008/layout/LinedList"/>
    <dgm:cxn modelId="{E61F9968-58D9-4F54-8D4F-0C9CBD3F2087}" type="presParOf" srcId="{C61E976A-15AF-45CE-9537-325C4185B2DC}" destId="{C37C667F-1864-41B6-BF4C-FFFBF3443E84}" srcOrd="2" destOrd="0" presId="urn:microsoft.com/office/officeart/2008/layout/LinedList"/>
    <dgm:cxn modelId="{C7A3804E-F106-4304-80E8-35B88C3A3B4A}" type="presParOf" srcId="{15D3F950-0E42-491B-8677-03ACBFF16732}" destId="{F3369CE3-6664-4268-9E73-B354502A8D88}" srcOrd="5" destOrd="0" presId="urn:microsoft.com/office/officeart/2008/layout/LinedList"/>
    <dgm:cxn modelId="{858F2376-FFF4-46A5-BEB3-0D605844FB14}" type="presParOf" srcId="{15D3F950-0E42-491B-8677-03ACBFF16732}" destId="{AACFE24D-AA6C-4653-9E9A-0A97AC3D53BD}" srcOrd="6" destOrd="0" presId="urn:microsoft.com/office/officeart/2008/layout/LinedList"/>
    <dgm:cxn modelId="{85DC0AF7-09C8-4B73-BD3D-CAFB74071B85}" type="presParOf" srcId="{15D3F950-0E42-491B-8677-03ACBFF16732}" destId="{21E051A9-7479-4C7F-A885-2C6134BABCB1}" srcOrd="7" destOrd="0" presId="urn:microsoft.com/office/officeart/2008/layout/LinedList"/>
    <dgm:cxn modelId="{77CAB428-AA85-48AD-94C9-9709B5B17FD4}" type="presParOf" srcId="{21E051A9-7479-4C7F-A885-2C6134BABCB1}" destId="{7D39A467-0991-4927-984E-1861B30214DC}" srcOrd="0" destOrd="0" presId="urn:microsoft.com/office/officeart/2008/layout/LinedList"/>
    <dgm:cxn modelId="{857F2DBE-953D-42A5-B3A8-21CAEB22D9E7}" type="presParOf" srcId="{21E051A9-7479-4C7F-A885-2C6134BABCB1}" destId="{93DC2423-FA6C-4279-A887-4E4D5C75256B}" srcOrd="1" destOrd="0" presId="urn:microsoft.com/office/officeart/2008/layout/LinedList"/>
    <dgm:cxn modelId="{CE86B19B-5814-4E2F-89B6-B2EC34305E8F}" type="presParOf" srcId="{21E051A9-7479-4C7F-A885-2C6134BABCB1}" destId="{59EC6FEA-3FDC-44FC-BB71-5054A5193440}" srcOrd="2" destOrd="0" presId="urn:microsoft.com/office/officeart/2008/layout/LinedList"/>
    <dgm:cxn modelId="{7F2B232E-8F23-47BD-957C-0A99B255A92B}" type="presParOf" srcId="{59EC6FEA-3FDC-44FC-BB71-5054A5193440}" destId="{04992B5B-F25C-49DE-AFB4-819035364387}" srcOrd="0" destOrd="0" presId="urn:microsoft.com/office/officeart/2008/layout/LinedList"/>
    <dgm:cxn modelId="{F63503E9-E9E0-4ACA-A0E5-0E6F4DE30DDD}" type="presParOf" srcId="{04992B5B-F25C-49DE-AFB4-819035364387}" destId="{BB583F4C-CB97-417B-9BC4-077038B6C172}" srcOrd="0" destOrd="0" presId="urn:microsoft.com/office/officeart/2008/layout/LinedList"/>
    <dgm:cxn modelId="{A9131BD0-F738-4F2A-A564-5E6288FF60ED}" type="presParOf" srcId="{04992B5B-F25C-49DE-AFB4-819035364387}" destId="{6DC68442-5161-4C1A-B7C1-32240AB26B98}" srcOrd="1" destOrd="0" presId="urn:microsoft.com/office/officeart/2008/layout/LinedList"/>
    <dgm:cxn modelId="{53E1DDBF-3C38-4474-A284-A20181F6D4C0}" type="presParOf" srcId="{04992B5B-F25C-49DE-AFB4-819035364387}" destId="{693BE6ED-44B1-4069-91C6-C6BF86FBE0F5}" srcOrd="2" destOrd="0" presId="urn:microsoft.com/office/officeart/2008/layout/LinedList"/>
    <dgm:cxn modelId="{E11CCA35-B26C-425A-BCF0-56006410D0EA}" type="presParOf" srcId="{59EC6FEA-3FDC-44FC-BB71-5054A5193440}" destId="{1A759723-E6E2-43AD-8BC5-C4C61F9EA9A4}" srcOrd="1" destOrd="0" presId="urn:microsoft.com/office/officeart/2008/layout/LinedList"/>
    <dgm:cxn modelId="{BE6FA23F-C9F2-441A-8C5C-7BDF4973D8A6}" type="presParOf" srcId="{59EC6FEA-3FDC-44FC-BB71-5054A5193440}" destId="{22B4F489-755F-4784-8142-EC8401236E2D}" srcOrd="2" destOrd="0" presId="urn:microsoft.com/office/officeart/2008/layout/LinedList"/>
    <dgm:cxn modelId="{28D2B60C-042E-42AB-86FF-F095FA836E3F}" type="presParOf" srcId="{22B4F489-755F-4784-8142-EC8401236E2D}" destId="{CE346644-0932-41DC-BA19-8F32D72C3981}" srcOrd="0" destOrd="0" presId="urn:microsoft.com/office/officeart/2008/layout/LinedList"/>
    <dgm:cxn modelId="{024A7E2D-5D23-4F20-A00F-80621E6BE52D}" type="presParOf" srcId="{22B4F489-755F-4784-8142-EC8401236E2D}" destId="{9C744F23-2D20-42E8-9F99-0A775646FA36}" srcOrd="1" destOrd="0" presId="urn:microsoft.com/office/officeart/2008/layout/LinedList"/>
    <dgm:cxn modelId="{7358A5CC-C893-4DF5-B9DF-8B4DDC20D47A}" type="presParOf" srcId="{22B4F489-755F-4784-8142-EC8401236E2D}" destId="{3CC0C4C5-2C18-4879-A501-0F33A80F0C43}" srcOrd="2" destOrd="0" presId="urn:microsoft.com/office/officeart/2008/layout/LinedList"/>
    <dgm:cxn modelId="{FB1778F5-2360-42E4-A033-5914E9B2332F}" type="presParOf" srcId="{15D3F950-0E42-491B-8677-03ACBFF16732}" destId="{E360789A-A4E6-45B9-A894-4F8CA248255B}" srcOrd="8" destOrd="0" presId="urn:microsoft.com/office/officeart/2008/layout/LinedList"/>
    <dgm:cxn modelId="{F3E8C6D6-BB76-416E-968A-55D9AE108F88}" type="presParOf" srcId="{15D3F950-0E42-491B-8677-03ACBFF16732}" destId="{567292C2-FB15-4D8E-BF4E-166A96A4CD10}"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991F99-F1AB-41CA-B218-2D2D52EEB542}" type="doc">
      <dgm:prSet loTypeId="urn:microsoft.com/office/officeart/2005/8/layout/cycle6" loCatId="cycle" qsTypeId="urn:microsoft.com/office/officeart/2005/8/quickstyle/simple1" qsCatId="simple" csTypeId="urn:microsoft.com/office/officeart/2005/8/colors/colorful5" csCatId="colorful" phldr="1"/>
      <dgm:spPr/>
    </dgm:pt>
    <dgm:pt modelId="{1DFA3ED1-A884-46AD-9144-7B80E64E42A6}">
      <dgm:prSet phldrT="[Text]"/>
      <dgm:spPr/>
      <dgm:t>
        <a:bodyPr/>
        <a:lstStyle/>
        <a:p>
          <a:r>
            <a:rPr lang="en-GB" dirty="0"/>
            <a:t>Risk</a:t>
          </a:r>
          <a:endParaRPr lang="de-DE" dirty="0"/>
        </a:p>
      </dgm:t>
    </dgm:pt>
    <dgm:pt modelId="{9B4F6452-7914-42D9-B76A-21A136028F6A}" type="parTrans" cxnId="{50620EBD-959A-4902-AB23-820BD8A338F4}">
      <dgm:prSet/>
      <dgm:spPr/>
      <dgm:t>
        <a:bodyPr/>
        <a:lstStyle/>
        <a:p>
          <a:endParaRPr lang="de-DE"/>
        </a:p>
      </dgm:t>
    </dgm:pt>
    <dgm:pt modelId="{E9E80AD3-CF95-4CFC-BC03-1A0C4065D3C0}" type="sibTrans" cxnId="{50620EBD-959A-4902-AB23-820BD8A338F4}">
      <dgm:prSet/>
      <dgm:spPr/>
      <dgm:t>
        <a:bodyPr/>
        <a:lstStyle/>
        <a:p>
          <a:endParaRPr lang="de-DE"/>
        </a:p>
      </dgm:t>
    </dgm:pt>
    <dgm:pt modelId="{CFDBB4B5-A3A1-49F2-B70E-C4475C671D0C}">
      <dgm:prSet phldrT="[Text]"/>
      <dgm:spPr/>
      <dgm:t>
        <a:bodyPr/>
        <a:lstStyle/>
        <a:p>
          <a:r>
            <a:rPr lang="de-DE" dirty="0" err="1"/>
            <a:t>Mitigation</a:t>
          </a:r>
          <a:r>
            <a:rPr lang="de-DE" dirty="0"/>
            <a:t> </a:t>
          </a:r>
          <a:r>
            <a:rPr lang="de-DE" dirty="0" err="1"/>
            <a:t>Tactics</a:t>
          </a:r>
          <a:endParaRPr lang="de-DE" dirty="0"/>
        </a:p>
      </dgm:t>
    </dgm:pt>
    <dgm:pt modelId="{7968F4CB-18C8-4FCC-B53B-1FCC0D9C3650}" type="parTrans" cxnId="{E432D44B-CC9B-4EA7-90E7-6D2A6C39097B}">
      <dgm:prSet/>
      <dgm:spPr/>
      <dgm:t>
        <a:bodyPr/>
        <a:lstStyle/>
        <a:p>
          <a:endParaRPr lang="de-DE"/>
        </a:p>
      </dgm:t>
    </dgm:pt>
    <dgm:pt modelId="{834CAD1F-4292-41F3-B5DC-562680FE8A01}" type="sibTrans" cxnId="{E432D44B-CC9B-4EA7-90E7-6D2A6C39097B}">
      <dgm:prSet/>
      <dgm:spPr/>
      <dgm:t>
        <a:bodyPr/>
        <a:lstStyle/>
        <a:p>
          <a:endParaRPr lang="de-DE"/>
        </a:p>
      </dgm:t>
    </dgm:pt>
    <dgm:pt modelId="{874418C1-7CAB-4BD3-913B-620C9FC07F47}">
      <dgm:prSet/>
      <dgm:spPr/>
      <dgm:t>
        <a:bodyPr/>
        <a:lstStyle/>
        <a:p>
          <a:r>
            <a:rPr lang="en-GB" dirty="0"/>
            <a:t>Fewer suppliers increases dependence</a:t>
          </a:r>
        </a:p>
      </dgm:t>
    </dgm:pt>
    <dgm:pt modelId="{C30BD899-AB41-4C52-8668-7E25383BBED3}" type="parTrans" cxnId="{D8039233-B3D1-4FB4-970B-59F7B764D6F3}">
      <dgm:prSet/>
      <dgm:spPr/>
      <dgm:t>
        <a:bodyPr/>
        <a:lstStyle/>
        <a:p>
          <a:endParaRPr lang="de-DE"/>
        </a:p>
      </dgm:t>
    </dgm:pt>
    <dgm:pt modelId="{36A8DF22-25E7-4A48-BE29-5A567F02AFFF}" type="sibTrans" cxnId="{D8039233-B3D1-4FB4-970B-59F7B764D6F3}">
      <dgm:prSet/>
      <dgm:spPr/>
      <dgm:t>
        <a:bodyPr/>
        <a:lstStyle/>
        <a:p>
          <a:endParaRPr lang="de-DE"/>
        </a:p>
      </dgm:t>
    </dgm:pt>
    <dgm:pt modelId="{119E7918-E0C0-4CCD-A56C-9E4C303BF68F}">
      <dgm:prSet/>
      <dgm:spPr/>
      <dgm:t>
        <a:bodyPr/>
        <a:lstStyle/>
        <a:p>
          <a:r>
            <a:rPr lang="en-GB" dirty="0"/>
            <a:t>Compounded by globalisation and logistical complexity</a:t>
          </a:r>
        </a:p>
      </dgm:t>
    </dgm:pt>
    <dgm:pt modelId="{4A53F042-87DE-4233-87CE-15933E9C7E72}" type="parTrans" cxnId="{9ACED019-F7EA-4DA1-AAF9-2459C3BF7572}">
      <dgm:prSet/>
      <dgm:spPr/>
      <dgm:t>
        <a:bodyPr/>
        <a:lstStyle/>
        <a:p>
          <a:endParaRPr lang="de-DE"/>
        </a:p>
      </dgm:t>
    </dgm:pt>
    <dgm:pt modelId="{B110E3B4-AB8B-40B3-90F4-31E09324AB18}" type="sibTrans" cxnId="{9ACED019-F7EA-4DA1-AAF9-2459C3BF7572}">
      <dgm:prSet/>
      <dgm:spPr/>
      <dgm:t>
        <a:bodyPr/>
        <a:lstStyle/>
        <a:p>
          <a:endParaRPr lang="de-DE"/>
        </a:p>
      </dgm:t>
    </dgm:pt>
    <dgm:pt modelId="{85C35FA2-DB60-4C25-909E-716106008B86}">
      <dgm:prSet/>
      <dgm:spPr/>
      <dgm:t>
        <a:bodyPr/>
        <a:lstStyle/>
        <a:p>
          <a:r>
            <a:rPr lang="en-GB" dirty="0"/>
            <a:t>Vendor reliability and quality risks</a:t>
          </a:r>
        </a:p>
      </dgm:t>
    </dgm:pt>
    <dgm:pt modelId="{0804FCDF-2102-41D5-B5AD-2C055B9BFFD2}" type="parTrans" cxnId="{6083E353-20D2-4509-88E0-B9564CEAA0B2}">
      <dgm:prSet/>
      <dgm:spPr/>
      <dgm:t>
        <a:bodyPr/>
        <a:lstStyle/>
        <a:p>
          <a:endParaRPr lang="de-DE"/>
        </a:p>
      </dgm:t>
    </dgm:pt>
    <dgm:pt modelId="{23A584CE-45A3-4E24-A74B-89D55C95BA00}" type="sibTrans" cxnId="{6083E353-20D2-4509-88E0-B9564CEAA0B2}">
      <dgm:prSet/>
      <dgm:spPr/>
      <dgm:t>
        <a:bodyPr/>
        <a:lstStyle/>
        <a:p>
          <a:endParaRPr lang="de-DE"/>
        </a:p>
      </dgm:t>
    </dgm:pt>
    <dgm:pt modelId="{A5DE3339-8883-47F8-911A-7C26C70596E9}">
      <dgm:prSet/>
      <dgm:spPr/>
      <dgm:t>
        <a:bodyPr/>
        <a:lstStyle/>
        <a:p>
          <a:r>
            <a:rPr lang="en-GB" dirty="0"/>
            <a:t>Political and currency risks</a:t>
          </a:r>
        </a:p>
      </dgm:t>
    </dgm:pt>
    <dgm:pt modelId="{2E14D1EA-A908-441D-92C8-7972633B0FED}" type="parTrans" cxnId="{9CB48970-5EAC-4DD1-84AC-900CF185E796}">
      <dgm:prSet/>
      <dgm:spPr/>
      <dgm:t>
        <a:bodyPr/>
        <a:lstStyle/>
        <a:p>
          <a:endParaRPr lang="de-DE"/>
        </a:p>
      </dgm:t>
    </dgm:pt>
    <dgm:pt modelId="{D4EBE616-05E1-4CFC-BDA4-48F8C98B2982}" type="sibTrans" cxnId="{9CB48970-5EAC-4DD1-84AC-900CF185E796}">
      <dgm:prSet/>
      <dgm:spPr/>
      <dgm:t>
        <a:bodyPr/>
        <a:lstStyle/>
        <a:p>
          <a:endParaRPr lang="de-DE"/>
        </a:p>
      </dgm:t>
    </dgm:pt>
    <dgm:pt modelId="{7D5003DC-431C-414D-859B-6E59C522660D}">
      <dgm:prSet phldrT="[Text]"/>
      <dgm:spPr/>
      <dgm:t>
        <a:bodyPr/>
        <a:lstStyle/>
        <a:p>
          <a:r>
            <a:rPr lang="en-GB" dirty="0"/>
            <a:t>More reliance on supply chains means more risk</a:t>
          </a:r>
          <a:endParaRPr lang="de-DE" dirty="0"/>
        </a:p>
      </dgm:t>
    </dgm:pt>
    <dgm:pt modelId="{0DE3EEAC-8296-4BC4-9B31-60DB219BAD45}" type="parTrans" cxnId="{AE0CDBAF-B47A-46B5-A71F-F93536504221}">
      <dgm:prSet/>
      <dgm:spPr/>
      <dgm:t>
        <a:bodyPr/>
        <a:lstStyle/>
        <a:p>
          <a:endParaRPr lang="de-DE"/>
        </a:p>
      </dgm:t>
    </dgm:pt>
    <dgm:pt modelId="{97DF3F28-9456-4102-B7E7-570C8B82B85E}" type="sibTrans" cxnId="{AE0CDBAF-B47A-46B5-A71F-F93536504221}">
      <dgm:prSet/>
      <dgm:spPr/>
      <dgm:t>
        <a:bodyPr/>
        <a:lstStyle/>
        <a:p>
          <a:endParaRPr lang="de-DE"/>
        </a:p>
      </dgm:t>
    </dgm:pt>
    <dgm:pt modelId="{5D97DC16-6414-4B58-B46A-ACFBFF9FF63E}">
      <dgm:prSet phldrT="[Text]"/>
      <dgm:spPr/>
      <dgm:t>
        <a:bodyPr/>
        <a:lstStyle/>
        <a:p>
          <a:r>
            <a:rPr lang="en-GB"/>
            <a:t>Research and assess possible risks</a:t>
          </a:r>
          <a:endParaRPr lang="de-DE" dirty="0"/>
        </a:p>
      </dgm:t>
    </dgm:pt>
    <dgm:pt modelId="{A58A654E-C3FA-41DE-9501-A36814A2A13C}" type="parTrans" cxnId="{8E826770-2226-478D-ABF5-926204E0530B}">
      <dgm:prSet/>
      <dgm:spPr/>
      <dgm:t>
        <a:bodyPr/>
        <a:lstStyle/>
        <a:p>
          <a:endParaRPr lang="de-DE"/>
        </a:p>
      </dgm:t>
    </dgm:pt>
    <dgm:pt modelId="{C6779FBC-F48B-4C51-AB12-592D3F985C08}" type="sibTrans" cxnId="{8E826770-2226-478D-ABF5-926204E0530B}">
      <dgm:prSet/>
      <dgm:spPr/>
      <dgm:t>
        <a:bodyPr/>
        <a:lstStyle/>
        <a:p>
          <a:endParaRPr lang="de-DE"/>
        </a:p>
      </dgm:t>
    </dgm:pt>
    <dgm:pt modelId="{F8D2D374-A39B-4DEF-988B-8AC111B63B2F}">
      <dgm:prSet/>
      <dgm:spPr/>
      <dgm:t>
        <a:bodyPr/>
        <a:lstStyle/>
        <a:p>
          <a:r>
            <a:rPr lang="en-GB"/>
            <a:t>Innovative planning</a:t>
          </a:r>
          <a:endParaRPr lang="en-GB" dirty="0"/>
        </a:p>
      </dgm:t>
    </dgm:pt>
    <dgm:pt modelId="{DFFFEF97-0BB4-4BA9-B10F-C36955C47D4E}" type="parTrans" cxnId="{9217C832-CFD6-4633-B33A-7348CFF04C5A}">
      <dgm:prSet/>
      <dgm:spPr/>
      <dgm:t>
        <a:bodyPr/>
        <a:lstStyle/>
        <a:p>
          <a:endParaRPr lang="de-DE"/>
        </a:p>
      </dgm:t>
    </dgm:pt>
    <dgm:pt modelId="{97E14765-3A17-4CD9-B517-8CC3F37FABF2}" type="sibTrans" cxnId="{9217C832-CFD6-4633-B33A-7348CFF04C5A}">
      <dgm:prSet/>
      <dgm:spPr/>
      <dgm:t>
        <a:bodyPr/>
        <a:lstStyle/>
        <a:p>
          <a:endParaRPr lang="de-DE"/>
        </a:p>
      </dgm:t>
    </dgm:pt>
    <dgm:pt modelId="{89F38C44-3030-4DD5-9578-4FFEB84CBD64}">
      <dgm:prSet/>
      <dgm:spPr/>
      <dgm:t>
        <a:bodyPr/>
        <a:lstStyle/>
        <a:p>
          <a:r>
            <a:rPr lang="en-GB"/>
            <a:t>Reduce potential disruptions</a:t>
          </a:r>
          <a:endParaRPr lang="en-GB" dirty="0"/>
        </a:p>
      </dgm:t>
    </dgm:pt>
    <dgm:pt modelId="{0B2E7D15-29D3-4499-9222-B1ECD73B8B14}" type="parTrans" cxnId="{84BA2B34-D09F-47A3-AE7F-C77154897EB1}">
      <dgm:prSet/>
      <dgm:spPr/>
      <dgm:t>
        <a:bodyPr/>
        <a:lstStyle/>
        <a:p>
          <a:endParaRPr lang="de-DE"/>
        </a:p>
      </dgm:t>
    </dgm:pt>
    <dgm:pt modelId="{B1561DF2-E0C8-4EF8-A703-389E7F96BC45}" type="sibTrans" cxnId="{84BA2B34-D09F-47A3-AE7F-C77154897EB1}">
      <dgm:prSet/>
      <dgm:spPr/>
      <dgm:t>
        <a:bodyPr/>
        <a:lstStyle/>
        <a:p>
          <a:endParaRPr lang="de-DE"/>
        </a:p>
      </dgm:t>
    </dgm:pt>
    <dgm:pt modelId="{1AE6C29F-D084-4CF7-BFC1-16E690660E8E}">
      <dgm:prSet/>
      <dgm:spPr/>
      <dgm:t>
        <a:bodyPr/>
        <a:lstStyle/>
        <a:p>
          <a:r>
            <a:rPr lang="en-GB"/>
            <a:t>Prepare responses for negative events</a:t>
          </a:r>
          <a:endParaRPr lang="en-GB" dirty="0"/>
        </a:p>
      </dgm:t>
    </dgm:pt>
    <dgm:pt modelId="{09D8BFA1-2FB3-4CC0-A75B-F0B47E971CAC}" type="parTrans" cxnId="{AE9F7B4A-3DAC-4B82-93EC-8D8CBA27C10A}">
      <dgm:prSet/>
      <dgm:spPr/>
      <dgm:t>
        <a:bodyPr/>
        <a:lstStyle/>
        <a:p>
          <a:endParaRPr lang="de-DE"/>
        </a:p>
      </dgm:t>
    </dgm:pt>
    <dgm:pt modelId="{E225317C-948A-4B29-9E99-0F0DD0D1B529}" type="sibTrans" cxnId="{AE9F7B4A-3DAC-4B82-93EC-8D8CBA27C10A}">
      <dgm:prSet/>
      <dgm:spPr/>
      <dgm:t>
        <a:bodyPr/>
        <a:lstStyle/>
        <a:p>
          <a:endParaRPr lang="de-DE"/>
        </a:p>
      </dgm:t>
    </dgm:pt>
    <dgm:pt modelId="{A4F9C577-0DA2-46DB-A370-A9F62EE715C9}">
      <dgm:prSet/>
      <dgm:spPr/>
      <dgm:t>
        <a:bodyPr/>
        <a:lstStyle/>
        <a:p>
          <a:r>
            <a:rPr lang="en-GB" dirty="0"/>
            <a:t>Flexible, secure supply chains</a:t>
          </a:r>
        </a:p>
      </dgm:t>
    </dgm:pt>
    <dgm:pt modelId="{9FE77A41-2628-444D-B7AD-BC745D87ED4E}" type="parTrans" cxnId="{5E9E522B-1738-4BFE-BCE5-24FD8E344E78}">
      <dgm:prSet/>
      <dgm:spPr/>
      <dgm:t>
        <a:bodyPr/>
        <a:lstStyle/>
        <a:p>
          <a:endParaRPr lang="de-DE"/>
        </a:p>
      </dgm:t>
    </dgm:pt>
    <dgm:pt modelId="{BAC3CB94-B8D8-4D87-B437-5DA948DBD3C4}" type="sibTrans" cxnId="{5E9E522B-1738-4BFE-BCE5-24FD8E344E78}">
      <dgm:prSet/>
      <dgm:spPr/>
      <dgm:t>
        <a:bodyPr/>
        <a:lstStyle/>
        <a:p>
          <a:endParaRPr lang="de-DE"/>
        </a:p>
      </dgm:t>
    </dgm:pt>
    <dgm:pt modelId="{D53B9B22-509F-48A0-8900-8C629A448A56}">
      <dgm:prSet/>
      <dgm:spPr/>
      <dgm:t>
        <a:bodyPr/>
        <a:lstStyle/>
        <a:p>
          <a:r>
            <a:rPr lang="en-GB"/>
            <a:t>Diversified supplier base</a:t>
          </a:r>
          <a:endParaRPr lang="en-GB" dirty="0"/>
        </a:p>
      </dgm:t>
    </dgm:pt>
    <dgm:pt modelId="{3E99E8CA-C145-4EC4-94E9-5E587E156F36}" type="parTrans" cxnId="{A9BBD271-1FF1-42A9-801B-22E567973C37}">
      <dgm:prSet/>
      <dgm:spPr/>
      <dgm:t>
        <a:bodyPr/>
        <a:lstStyle/>
        <a:p>
          <a:endParaRPr lang="de-DE"/>
        </a:p>
      </dgm:t>
    </dgm:pt>
    <dgm:pt modelId="{C62E669C-E38C-49D2-AD61-38BFBEE466F4}" type="sibTrans" cxnId="{A9BBD271-1FF1-42A9-801B-22E567973C37}">
      <dgm:prSet/>
      <dgm:spPr/>
      <dgm:t>
        <a:bodyPr/>
        <a:lstStyle/>
        <a:p>
          <a:endParaRPr lang="de-DE"/>
        </a:p>
      </dgm:t>
    </dgm:pt>
    <dgm:pt modelId="{CED6A4F7-4B9E-4C7C-9EA1-B78E7E5EF2BD}" type="pres">
      <dgm:prSet presAssocID="{31991F99-F1AB-41CA-B218-2D2D52EEB542}" presName="cycle" presStyleCnt="0">
        <dgm:presLayoutVars>
          <dgm:dir/>
          <dgm:resizeHandles val="exact"/>
        </dgm:presLayoutVars>
      </dgm:prSet>
      <dgm:spPr/>
    </dgm:pt>
    <dgm:pt modelId="{2237AE40-14DA-4DDD-A17D-889C05419E93}" type="pres">
      <dgm:prSet presAssocID="{1DFA3ED1-A884-46AD-9144-7B80E64E42A6}" presName="node" presStyleLbl="node1" presStyleIdx="0" presStyleCnt="2" custScaleX="102584" custScaleY="105570">
        <dgm:presLayoutVars>
          <dgm:bulletEnabled val="1"/>
        </dgm:presLayoutVars>
      </dgm:prSet>
      <dgm:spPr/>
    </dgm:pt>
    <dgm:pt modelId="{474BDF7E-6E47-4168-9E13-97C3C5DA44E7}" type="pres">
      <dgm:prSet presAssocID="{1DFA3ED1-A884-46AD-9144-7B80E64E42A6}" presName="spNode" presStyleCnt="0"/>
      <dgm:spPr/>
    </dgm:pt>
    <dgm:pt modelId="{CD233F05-524D-4BDC-B137-793891177286}" type="pres">
      <dgm:prSet presAssocID="{E9E80AD3-CF95-4CFC-BC03-1A0C4065D3C0}" presName="sibTrans" presStyleLbl="sibTrans1D1" presStyleIdx="0" presStyleCnt="2"/>
      <dgm:spPr/>
    </dgm:pt>
    <dgm:pt modelId="{A32E7303-9480-483E-9257-66F7E19DF763}" type="pres">
      <dgm:prSet presAssocID="{CFDBB4B5-A3A1-49F2-B70E-C4475C671D0C}" presName="node" presStyleLbl="node1" presStyleIdx="1" presStyleCnt="2" custScaleX="102584" custScaleY="105570">
        <dgm:presLayoutVars>
          <dgm:bulletEnabled val="1"/>
        </dgm:presLayoutVars>
      </dgm:prSet>
      <dgm:spPr/>
    </dgm:pt>
    <dgm:pt modelId="{3CE5DAE8-FCD8-4A02-B2DA-C2043169AA72}" type="pres">
      <dgm:prSet presAssocID="{CFDBB4B5-A3A1-49F2-B70E-C4475C671D0C}" presName="spNode" presStyleCnt="0"/>
      <dgm:spPr/>
    </dgm:pt>
    <dgm:pt modelId="{7B45926C-CDF7-4A6A-8BCF-C284E9B7C76B}" type="pres">
      <dgm:prSet presAssocID="{834CAD1F-4292-41F3-B5DC-562680FE8A01}" presName="sibTrans" presStyleLbl="sibTrans1D1" presStyleIdx="1" presStyleCnt="2"/>
      <dgm:spPr/>
    </dgm:pt>
  </dgm:ptLst>
  <dgm:cxnLst>
    <dgm:cxn modelId="{9ACED019-F7EA-4DA1-AAF9-2459C3BF7572}" srcId="{1DFA3ED1-A884-46AD-9144-7B80E64E42A6}" destId="{119E7918-E0C0-4CCD-A56C-9E4C303BF68F}" srcOrd="2" destOrd="0" parTransId="{4A53F042-87DE-4233-87CE-15933E9C7E72}" sibTransId="{B110E3B4-AB8B-40B3-90F4-31E09324AB18}"/>
    <dgm:cxn modelId="{51CF791B-8C99-4C27-B50E-34341ACCF326}" type="presOf" srcId="{F8D2D374-A39B-4DEF-988B-8AC111B63B2F}" destId="{A32E7303-9480-483E-9257-66F7E19DF763}" srcOrd="0" destOrd="2" presId="urn:microsoft.com/office/officeart/2005/8/layout/cycle6"/>
    <dgm:cxn modelId="{25BF5321-3C5F-4AB8-AD02-DA8C261C4620}" type="presOf" srcId="{7D5003DC-431C-414D-859B-6E59C522660D}" destId="{2237AE40-14DA-4DDD-A17D-889C05419E93}" srcOrd="0" destOrd="1" presId="urn:microsoft.com/office/officeart/2005/8/layout/cycle6"/>
    <dgm:cxn modelId="{5E9E522B-1738-4BFE-BCE5-24FD8E344E78}" srcId="{CFDBB4B5-A3A1-49F2-B70E-C4475C671D0C}" destId="{A4F9C577-0DA2-46DB-A370-A9F62EE715C9}" srcOrd="4" destOrd="0" parTransId="{9FE77A41-2628-444D-B7AD-BC745D87ED4E}" sibTransId="{BAC3CB94-B8D8-4D87-B437-5DA948DBD3C4}"/>
    <dgm:cxn modelId="{D2A5412C-DC2D-4F26-AC04-F45E149CFDE8}" type="presOf" srcId="{1AE6C29F-D084-4CF7-BFC1-16E690660E8E}" destId="{A32E7303-9480-483E-9257-66F7E19DF763}" srcOrd="0" destOrd="4" presId="urn:microsoft.com/office/officeart/2005/8/layout/cycle6"/>
    <dgm:cxn modelId="{9217C832-CFD6-4633-B33A-7348CFF04C5A}" srcId="{CFDBB4B5-A3A1-49F2-B70E-C4475C671D0C}" destId="{F8D2D374-A39B-4DEF-988B-8AC111B63B2F}" srcOrd="1" destOrd="0" parTransId="{DFFFEF97-0BB4-4BA9-B10F-C36955C47D4E}" sibTransId="{97E14765-3A17-4CD9-B517-8CC3F37FABF2}"/>
    <dgm:cxn modelId="{D8039233-B3D1-4FB4-970B-59F7B764D6F3}" srcId="{1DFA3ED1-A884-46AD-9144-7B80E64E42A6}" destId="{874418C1-7CAB-4BD3-913B-620C9FC07F47}" srcOrd="1" destOrd="0" parTransId="{C30BD899-AB41-4C52-8668-7E25383BBED3}" sibTransId="{36A8DF22-25E7-4A48-BE29-5A567F02AFFF}"/>
    <dgm:cxn modelId="{6904C233-7F4B-45BA-9811-7EBDB790D905}" type="presOf" srcId="{834CAD1F-4292-41F3-B5DC-562680FE8A01}" destId="{7B45926C-CDF7-4A6A-8BCF-C284E9B7C76B}" srcOrd="0" destOrd="0" presId="urn:microsoft.com/office/officeart/2005/8/layout/cycle6"/>
    <dgm:cxn modelId="{84BA2B34-D09F-47A3-AE7F-C77154897EB1}" srcId="{CFDBB4B5-A3A1-49F2-B70E-C4475C671D0C}" destId="{89F38C44-3030-4DD5-9578-4FFEB84CBD64}" srcOrd="2" destOrd="0" parTransId="{0B2E7D15-29D3-4499-9222-B1ECD73B8B14}" sibTransId="{B1561DF2-E0C8-4EF8-A703-389E7F96BC45}"/>
    <dgm:cxn modelId="{C6681445-EF89-4FBC-8FD7-3EDDF44C41A9}" type="presOf" srcId="{5D97DC16-6414-4B58-B46A-ACFBFF9FF63E}" destId="{A32E7303-9480-483E-9257-66F7E19DF763}" srcOrd="0" destOrd="1" presId="urn:microsoft.com/office/officeart/2005/8/layout/cycle6"/>
    <dgm:cxn modelId="{531DA849-5689-4F2A-BB76-C2F590552A5A}" type="presOf" srcId="{89F38C44-3030-4DD5-9578-4FFEB84CBD64}" destId="{A32E7303-9480-483E-9257-66F7E19DF763}" srcOrd="0" destOrd="3" presId="urn:microsoft.com/office/officeart/2005/8/layout/cycle6"/>
    <dgm:cxn modelId="{AE9F7B4A-3DAC-4B82-93EC-8D8CBA27C10A}" srcId="{CFDBB4B5-A3A1-49F2-B70E-C4475C671D0C}" destId="{1AE6C29F-D084-4CF7-BFC1-16E690660E8E}" srcOrd="3" destOrd="0" parTransId="{09D8BFA1-2FB3-4CC0-A75B-F0B47E971CAC}" sibTransId="{E225317C-948A-4B29-9E99-0F0DD0D1B529}"/>
    <dgm:cxn modelId="{E432D44B-CC9B-4EA7-90E7-6D2A6C39097B}" srcId="{31991F99-F1AB-41CA-B218-2D2D52EEB542}" destId="{CFDBB4B5-A3A1-49F2-B70E-C4475C671D0C}" srcOrd="1" destOrd="0" parTransId="{7968F4CB-18C8-4FCC-B53B-1FCC0D9C3650}" sibTransId="{834CAD1F-4292-41F3-B5DC-562680FE8A01}"/>
    <dgm:cxn modelId="{06DF974D-82F8-467B-9A1B-5C3C881D1766}" type="presOf" srcId="{119E7918-E0C0-4CCD-A56C-9E4C303BF68F}" destId="{2237AE40-14DA-4DDD-A17D-889C05419E93}" srcOrd="0" destOrd="3" presId="urn:microsoft.com/office/officeart/2005/8/layout/cycle6"/>
    <dgm:cxn modelId="{8E826770-2226-478D-ABF5-926204E0530B}" srcId="{CFDBB4B5-A3A1-49F2-B70E-C4475C671D0C}" destId="{5D97DC16-6414-4B58-B46A-ACFBFF9FF63E}" srcOrd="0" destOrd="0" parTransId="{A58A654E-C3FA-41DE-9501-A36814A2A13C}" sibTransId="{C6779FBC-F48B-4C51-AB12-592D3F985C08}"/>
    <dgm:cxn modelId="{9CB48970-5EAC-4DD1-84AC-900CF185E796}" srcId="{1DFA3ED1-A884-46AD-9144-7B80E64E42A6}" destId="{A5DE3339-8883-47F8-911A-7C26C70596E9}" srcOrd="4" destOrd="0" parTransId="{2E14D1EA-A908-441D-92C8-7972633B0FED}" sibTransId="{D4EBE616-05E1-4CFC-BDA4-48F8C98B2982}"/>
    <dgm:cxn modelId="{A9BBD271-1FF1-42A9-801B-22E567973C37}" srcId="{CFDBB4B5-A3A1-49F2-B70E-C4475C671D0C}" destId="{D53B9B22-509F-48A0-8900-8C629A448A56}" srcOrd="5" destOrd="0" parTransId="{3E99E8CA-C145-4EC4-94E9-5E587E156F36}" sibTransId="{C62E669C-E38C-49D2-AD61-38BFBEE466F4}"/>
    <dgm:cxn modelId="{EEBE4552-7C69-47B4-B905-FCF747B16B27}" type="presOf" srcId="{85C35FA2-DB60-4C25-909E-716106008B86}" destId="{2237AE40-14DA-4DDD-A17D-889C05419E93}" srcOrd="0" destOrd="4" presId="urn:microsoft.com/office/officeart/2005/8/layout/cycle6"/>
    <dgm:cxn modelId="{6083E353-20D2-4509-88E0-B9564CEAA0B2}" srcId="{1DFA3ED1-A884-46AD-9144-7B80E64E42A6}" destId="{85C35FA2-DB60-4C25-909E-716106008B86}" srcOrd="3" destOrd="0" parTransId="{0804FCDF-2102-41D5-B5AD-2C055B9BFFD2}" sibTransId="{23A584CE-45A3-4E24-A74B-89D55C95BA00}"/>
    <dgm:cxn modelId="{1BCF0F74-012D-4DCA-907A-F42FA33CFA8B}" type="presOf" srcId="{E9E80AD3-CF95-4CFC-BC03-1A0C4065D3C0}" destId="{CD233F05-524D-4BDC-B137-793891177286}" srcOrd="0" destOrd="0" presId="urn:microsoft.com/office/officeart/2005/8/layout/cycle6"/>
    <dgm:cxn modelId="{E7A72E54-8CE0-48D1-880F-E9BCE76CEBBC}" type="presOf" srcId="{874418C1-7CAB-4BD3-913B-620C9FC07F47}" destId="{2237AE40-14DA-4DDD-A17D-889C05419E93}" srcOrd="0" destOrd="2" presId="urn:microsoft.com/office/officeart/2005/8/layout/cycle6"/>
    <dgm:cxn modelId="{B38EA55A-2380-4FF8-A43F-C10B98BE29EA}" type="presOf" srcId="{CFDBB4B5-A3A1-49F2-B70E-C4475C671D0C}" destId="{A32E7303-9480-483E-9257-66F7E19DF763}" srcOrd="0" destOrd="0" presId="urn:microsoft.com/office/officeart/2005/8/layout/cycle6"/>
    <dgm:cxn modelId="{60203B85-4FBF-4245-824D-8C5E91A221F4}" type="presOf" srcId="{1DFA3ED1-A884-46AD-9144-7B80E64E42A6}" destId="{2237AE40-14DA-4DDD-A17D-889C05419E93}" srcOrd="0" destOrd="0" presId="urn:microsoft.com/office/officeart/2005/8/layout/cycle6"/>
    <dgm:cxn modelId="{A0F8F28F-8EDF-4373-9A09-A893A9C33F6B}" type="presOf" srcId="{A4F9C577-0DA2-46DB-A370-A9F62EE715C9}" destId="{A32E7303-9480-483E-9257-66F7E19DF763}" srcOrd="0" destOrd="5" presId="urn:microsoft.com/office/officeart/2005/8/layout/cycle6"/>
    <dgm:cxn modelId="{AE0CDBAF-B47A-46B5-A71F-F93536504221}" srcId="{1DFA3ED1-A884-46AD-9144-7B80E64E42A6}" destId="{7D5003DC-431C-414D-859B-6E59C522660D}" srcOrd="0" destOrd="0" parTransId="{0DE3EEAC-8296-4BC4-9B31-60DB219BAD45}" sibTransId="{97DF3F28-9456-4102-B7E7-570C8B82B85E}"/>
    <dgm:cxn modelId="{50620EBD-959A-4902-AB23-820BD8A338F4}" srcId="{31991F99-F1AB-41CA-B218-2D2D52EEB542}" destId="{1DFA3ED1-A884-46AD-9144-7B80E64E42A6}" srcOrd="0" destOrd="0" parTransId="{9B4F6452-7914-42D9-B76A-21A136028F6A}" sibTransId="{E9E80AD3-CF95-4CFC-BC03-1A0C4065D3C0}"/>
    <dgm:cxn modelId="{8CCD18C9-DD50-4007-8998-BA79F4BA6BDC}" type="presOf" srcId="{A5DE3339-8883-47F8-911A-7C26C70596E9}" destId="{2237AE40-14DA-4DDD-A17D-889C05419E93}" srcOrd="0" destOrd="5" presId="urn:microsoft.com/office/officeart/2005/8/layout/cycle6"/>
    <dgm:cxn modelId="{B0071DDB-3A8D-4903-AE8C-D8925C50B0CE}" type="presOf" srcId="{31991F99-F1AB-41CA-B218-2D2D52EEB542}" destId="{CED6A4F7-4B9E-4C7C-9EA1-B78E7E5EF2BD}" srcOrd="0" destOrd="0" presId="urn:microsoft.com/office/officeart/2005/8/layout/cycle6"/>
    <dgm:cxn modelId="{F01075E2-2682-4739-8648-6E4C264C1E8C}" type="presOf" srcId="{D53B9B22-509F-48A0-8900-8C629A448A56}" destId="{A32E7303-9480-483E-9257-66F7E19DF763}" srcOrd="0" destOrd="6" presId="urn:microsoft.com/office/officeart/2005/8/layout/cycle6"/>
    <dgm:cxn modelId="{27C25729-0FCF-4A68-8CA7-A83AD7B2BAD8}" type="presParOf" srcId="{CED6A4F7-4B9E-4C7C-9EA1-B78E7E5EF2BD}" destId="{2237AE40-14DA-4DDD-A17D-889C05419E93}" srcOrd="0" destOrd="0" presId="urn:microsoft.com/office/officeart/2005/8/layout/cycle6"/>
    <dgm:cxn modelId="{3DD70955-C289-4449-AE6F-0A2B8CA46736}" type="presParOf" srcId="{CED6A4F7-4B9E-4C7C-9EA1-B78E7E5EF2BD}" destId="{474BDF7E-6E47-4168-9E13-97C3C5DA44E7}" srcOrd="1" destOrd="0" presId="urn:microsoft.com/office/officeart/2005/8/layout/cycle6"/>
    <dgm:cxn modelId="{DEAB382C-9CA3-4656-A3F0-EE72F9DDBF36}" type="presParOf" srcId="{CED6A4F7-4B9E-4C7C-9EA1-B78E7E5EF2BD}" destId="{CD233F05-524D-4BDC-B137-793891177286}" srcOrd="2" destOrd="0" presId="urn:microsoft.com/office/officeart/2005/8/layout/cycle6"/>
    <dgm:cxn modelId="{898CE248-0B75-4404-88DF-F5E5364C2B62}" type="presParOf" srcId="{CED6A4F7-4B9E-4C7C-9EA1-B78E7E5EF2BD}" destId="{A32E7303-9480-483E-9257-66F7E19DF763}" srcOrd="3" destOrd="0" presId="urn:microsoft.com/office/officeart/2005/8/layout/cycle6"/>
    <dgm:cxn modelId="{6E111951-B682-4F22-837A-33267D52FB3C}" type="presParOf" srcId="{CED6A4F7-4B9E-4C7C-9EA1-B78E7E5EF2BD}" destId="{3CE5DAE8-FCD8-4A02-B2DA-C2043169AA72}" srcOrd="4" destOrd="0" presId="urn:microsoft.com/office/officeart/2005/8/layout/cycle6"/>
    <dgm:cxn modelId="{999AECC3-BFB1-424B-ACA4-89631F1581A4}" type="presParOf" srcId="{CED6A4F7-4B9E-4C7C-9EA1-B78E7E5EF2BD}" destId="{7B45926C-CDF7-4A6A-8BCF-C284E9B7C76B}"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77C2AC-7A1C-40DE-BCB3-00902B0526E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de-DE"/>
        </a:p>
      </dgm:t>
    </dgm:pt>
    <dgm:pt modelId="{FD4D1D75-0A89-4FB0-A924-763E356DE852}">
      <dgm:prSet phldrT="[Text]"/>
      <dgm:spPr/>
      <dgm:t>
        <a:bodyPr/>
        <a:lstStyle/>
        <a:p>
          <a:r>
            <a:rPr lang="en-GB" noProof="0" dirty="0"/>
            <a:t>Internalisation</a:t>
          </a:r>
        </a:p>
        <a:p>
          <a:r>
            <a:rPr lang="en-GB" noProof="0" dirty="0"/>
            <a:t>“Make” </a:t>
          </a:r>
        </a:p>
      </dgm:t>
    </dgm:pt>
    <dgm:pt modelId="{AC6F1EF5-C5F1-4C6E-BEB1-32F3EE325DA6}" type="parTrans" cxnId="{1D624204-1375-48A4-A074-C2A9EE86DDC4}">
      <dgm:prSet/>
      <dgm:spPr/>
      <dgm:t>
        <a:bodyPr/>
        <a:lstStyle/>
        <a:p>
          <a:endParaRPr lang="de-DE"/>
        </a:p>
      </dgm:t>
    </dgm:pt>
    <dgm:pt modelId="{3A2F904B-4077-4421-80AC-D3639D99B69E}" type="sibTrans" cxnId="{1D624204-1375-48A4-A074-C2A9EE86DDC4}">
      <dgm:prSet/>
      <dgm:spPr/>
      <dgm:t>
        <a:bodyPr/>
        <a:lstStyle/>
        <a:p>
          <a:endParaRPr lang="de-DE"/>
        </a:p>
      </dgm:t>
    </dgm:pt>
    <dgm:pt modelId="{1A542F5C-A4CB-463D-B1AC-5A73648F0BED}">
      <dgm:prSet phldrT="[Text]"/>
      <dgm:spPr/>
      <dgm:t>
        <a:bodyPr/>
        <a:lstStyle/>
        <a:p>
          <a:r>
            <a:rPr lang="en-GB" noProof="0" dirty="0"/>
            <a:t>Externalisation “Buy”</a:t>
          </a:r>
        </a:p>
      </dgm:t>
    </dgm:pt>
    <dgm:pt modelId="{BEBFACE1-3D1E-4C14-A26E-B74BD681B77B}" type="parTrans" cxnId="{57AC4B90-FA12-43A2-8544-7CF2B680F36F}">
      <dgm:prSet/>
      <dgm:spPr/>
      <dgm:t>
        <a:bodyPr/>
        <a:lstStyle/>
        <a:p>
          <a:endParaRPr lang="de-DE"/>
        </a:p>
      </dgm:t>
    </dgm:pt>
    <dgm:pt modelId="{BA0B452E-D47A-4357-9282-0D3A5D2D8A42}" type="sibTrans" cxnId="{57AC4B90-FA12-43A2-8544-7CF2B680F36F}">
      <dgm:prSet/>
      <dgm:spPr/>
      <dgm:t>
        <a:bodyPr/>
        <a:lstStyle/>
        <a:p>
          <a:endParaRPr lang="de-DE"/>
        </a:p>
      </dgm:t>
    </dgm:pt>
    <dgm:pt modelId="{0FECE209-11EF-4366-80EB-207DD32C07BF}" type="pres">
      <dgm:prSet presAssocID="{4777C2AC-7A1C-40DE-BCB3-00902B0526E2}" presName="compositeShape" presStyleCnt="0">
        <dgm:presLayoutVars>
          <dgm:chMax val="2"/>
          <dgm:dir/>
          <dgm:resizeHandles val="exact"/>
        </dgm:presLayoutVars>
      </dgm:prSet>
      <dgm:spPr/>
    </dgm:pt>
    <dgm:pt modelId="{1B553ADE-929F-4C9C-BBFC-73A5069E18EB}" type="pres">
      <dgm:prSet presAssocID="{4777C2AC-7A1C-40DE-BCB3-00902B0526E2}" presName="ribbon" presStyleLbl="node1" presStyleIdx="0" presStyleCnt="1"/>
      <dgm:spPr/>
    </dgm:pt>
    <dgm:pt modelId="{63338192-1231-42D8-885B-244D6AE1FA12}" type="pres">
      <dgm:prSet presAssocID="{4777C2AC-7A1C-40DE-BCB3-00902B0526E2}" presName="leftArrowText" presStyleLbl="node1" presStyleIdx="0" presStyleCnt="1">
        <dgm:presLayoutVars>
          <dgm:chMax val="0"/>
          <dgm:bulletEnabled val="1"/>
        </dgm:presLayoutVars>
      </dgm:prSet>
      <dgm:spPr/>
    </dgm:pt>
    <dgm:pt modelId="{A8E616E0-4536-4571-8DD8-C9E65476B147}" type="pres">
      <dgm:prSet presAssocID="{4777C2AC-7A1C-40DE-BCB3-00902B0526E2}" presName="rightArrowText" presStyleLbl="node1" presStyleIdx="0" presStyleCnt="1">
        <dgm:presLayoutVars>
          <dgm:chMax val="0"/>
          <dgm:bulletEnabled val="1"/>
        </dgm:presLayoutVars>
      </dgm:prSet>
      <dgm:spPr/>
    </dgm:pt>
  </dgm:ptLst>
  <dgm:cxnLst>
    <dgm:cxn modelId="{1D624204-1375-48A4-A074-C2A9EE86DDC4}" srcId="{4777C2AC-7A1C-40DE-BCB3-00902B0526E2}" destId="{FD4D1D75-0A89-4FB0-A924-763E356DE852}" srcOrd="0" destOrd="0" parTransId="{AC6F1EF5-C5F1-4C6E-BEB1-32F3EE325DA6}" sibTransId="{3A2F904B-4077-4421-80AC-D3639D99B69E}"/>
    <dgm:cxn modelId="{57AC4B90-FA12-43A2-8544-7CF2B680F36F}" srcId="{4777C2AC-7A1C-40DE-BCB3-00902B0526E2}" destId="{1A542F5C-A4CB-463D-B1AC-5A73648F0BED}" srcOrd="1" destOrd="0" parTransId="{BEBFACE1-3D1E-4C14-A26E-B74BD681B77B}" sibTransId="{BA0B452E-D47A-4357-9282-0D3A5D2D8A42}"/>
    <dgm:cxn modelId="{902715A0-AC93-43F3-A7F4-81762047ED5D}" type="presOf" srcId="{1A542F5C-A4CB-463D-B1AC-5A73648F0BED}" destId="{A8E616E0-4536-4571-8DD8-C9E65476B147}" srcOrd="0" destOrd="0" presId="urn:microsoft.com/office/officeart/2005/8/layout/arrow6"/>
    <dgm:cxn modelId="{156D79EF-218C-4792-9ED5-FE09979B5FEC}" type="presOf" srcId="{4777C2AC-7A1C-40DE-BCB3-00902B0526E2}" destId="{0FECE209-11EF-4366-80EB-207DD32C07BF}" srcOrd="0" destOrd="0" presId="urn:microsoft.com/office/officeart/2005/8/layout/arrow6"/>
    <dgm:cxn modelId="{FB452FF0-1F4F-4F41-B960-2B961C3DE538}" type="presOf" srcId="{FD4D1D75-0A89-4FB0-A924-763E356DE852}" destId="{63338192-1231-42D8-885B-244D6AE1FA12}" srcOrd="0" destOrd="0" presId="urn:microsoft.com/office/officeart/2005/8/layout/arrow6"/>
    <dgm:cxn modelId="{0CB1C1E1-DC9E-4804-942B-595D581ED9DC}" type="presParOf" srcId="{0FECE209-11EF-4366-80EB-207DD32C07BF}" destId="{1B553ADE-929F-4C9C-BBFC-73A5069E18EB}" srcOrd="0" destOrd="0" presId="urn:microsoft.com/office/officeart/2005/8/layout/arrow6"/>
    <dgm:cxn modelId="{94B1F708-32DD-4F74-AF1C-2DCF7F61619A}" type="presParOf" srcId="{0FECE209-11EF-4366-80EB-207DD32C07BF}" destId="{63338192-1231-42D8-885B-244D6AE1FA12}" srcOrd="1" destOrd="0" presId="urn:microsoft.com/office/officeart/2005/8/layout/arrow6"/>
    <dgm:cxn modelId="{379005E2-CAAF-4A95-B20E-BB6EF7353827}" type="presParOf" srcId="{0FECE209-11EF-4366-80EB-207DD32C07BF}" destId="{A8E616E0-4536-4571-8DD8-C9E65476B14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77C2AC-7A1C-40DE-BCB3-00902B0526E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de-DE"/>
        </a:p>
      </dgm:t>
    </dgm:pt>
    <dgm:pt modelId="{FD4D1D75-0A89-4FB0-A924-763E356DE852}">
      <dgm:prSet phldrT="[Text]"/>
      <dgm:spPr/>
      <dgm:t>
        <a:bodyPr/>
        <a:lstStyle/>
        <a:p>
          <a:r>
            <a:rPr lang="en-GB" noProof="0" dirty="0"/>
            <a:t>Internalisation</a:t>
          </a:r>
        </a:p>
        <a:p>
          <a:r>
            <a:rPr lang="en-GB" noProof="0" dirty="0"/>
            <a:t>“Make” </a:t>
          </a:r>
        </a:p>
      </dgm:t>
    </dgm:pt>
    <dgm:pt modelId="{AC6F1EF5-C5F1-4C6E-BEB1-32F3EE325DA6}" type="parTrans" cxnId="{1D624204-1375-48A4-A074-C2A9EE86DDC4}">
      <dgm:prSet/>
      <dgm:spPr/>
      <dgm:t>
        <a:bodyPr/>
        <a:lstStyle/>
        <a:p>
          <a:endParaRPr lang="de-DE"/>
        </a:p>
      </dgm:t>
    </dgm:pt>
    <dgm:pt modelId="{3A2F904B-4077-4421-80AC-D3639D99B69E}" type="sibTrans" cxnId="{1D624204-1375-48A4-A074-C2A9EE86DDC4}">
      <dgm:prSet/>
      <dgm:spPr/>
      <dgm:t>
        <a:bodyPr/>
        <a:lstStyle/>
        <a:p>
          <a:endParaRPr lang="de-DE"/>
        </a:p>
      </dgm:t>
    </dgm:pt>
    <dgm:pt modelId="{1A542F5C-A4CB-463D-B1AC-5A73648F0BED}">
      <dgm:prSet phldrT="[Text]"/>
      <dgm:spPr/>
      <dgm:t>
        <a:bodyPr/>
        <a:lstStyle/>
        <a:p>
          <a:r>
            <a:rPr lang="en-GB" noProof="0" dirty="0"/>
            <a:t>Externalisation “Buy”</a:t>
          </a:r>
        </a:p>
      </dgm:t>
    </dgm:pt>
    <dgm:pt modelId="{BEBFACE1-3D1E-4C14-A26E-B74BD681B77B}" type="parTrans" cxnId="{57AC4B90-FA12-43A2-8544-7CF2B680F36F}">
      <dgm:prSet/>
      <dgm:spPr/>
      <dgm:t>
        <a:bodyPr/>
        <a:lstStyle/>
        <a:p>
          <a:endParaRPr lang="de-DE"/>
        </a:p>
      </dgm:t>
    </dgm:pt>
    <dgm:pt modelId="{BA0B452E-D47A-4357-9282-0D3A5D2D8A42}" type="sibTrans" cxnId="{57AC4B90-FA12-43A2-8544-7CF2B680F36F}">
      <dgm:prSet/>
      <dgm:spPr/>
      <dgm:t>
        <a:bodyPr/>
        <a:lstStyle/>
        <a:p>
          <a:endParaRPr lang="de-DE"/>
        </a:p>
      </dgm:t>
    </dgm:pt>
    <dgm:pt modelId="{0FECE209-11EF-4366-80EB-207DD32C07BF}" type="pres">
      <dgm:prSet presAssocID="{4777C2AC-7A1C-40DE-BCB3-00902B0526E2}" presName="compositeShape" presStyleCnt="0">
        <dgm:presLayoutVars>
          <dgm:chMax val="2"/>
          <dgm:dir/>
          <dgm:resizeHandles val="exact"/>
        </dgm:presLayoutVars>
      </dgm:prSet>
      <dgm:spPr/>
    </dgm:pt>
    <dgm:pt modelId="{1B553ADE-929F-4C9C-BBFC-73A5069E18EB}" type="pres">
      <dgm:prSet presAssocID="{4777C2AC-7A1C-40DE-BCB3-00902B0526E2}" presName="ribbon" presStyleLbl="node1" presStyleIdx="0" presStyleCnt="1" custLinFactNeighborX="281"/>
      <dgm:spPr/>
    </dgm:pt>
    <dgm:pt modelId="{63338192-1231-42D8-885B-244D6AE1FA12}" type="pres">
      <dgm:prSet presAssocID="{4777C2AC-7A1C-40DE-BCB3-00902B0526E2}" presName="leftArrowText" presStyleLbl="node1" presStyleIdx="0" presStyleCnt="1">
        <dgm:presLayoutVars>
          <dgm:chMax val="0"/>
          <dgm:bulletEnabled val="1"/>
        </dgm:presLayoutVars>
      </dgm:prSet>
      <dgm:spPr/>
    </dgm:pt>
    <dgm:pt modelId="{A8E616E0-4536-4571-8DD8-C9E65476B147}" type="pres">
      <dgm:prSet presAssocID="{4777C2AC-7A1C-40DE-BCB3-00902B0526E2}" presName="rightArrowText" presStyleLbl="node1" presStyleIdx="0" presStyleCnt="1" custLinFactNeighborX="0">
        <dgm:presLayoutVars>
          <dgm:chMax val="0"/>
          <dgm:bulletEnabled val="1"/>
        </dgm:presLayoutVars>
      </dgm:prSet>
      <dgm:spPr/>
    </dgm:pt>
  </dgm:ptLst>
  <dgm:cxnLst>
    <dgm:cxn modelId="{1D624204-1375-48A4-A074-C2A9EE86DDC4}" srcId="{4777C2AC-7A1C-40DE-BCB3-00902B0526E2}" destId="{FD4D1D75-0A89-4FB0-A924-763E356DE852}" srcOrd="0" destOrd="0" parTransId="{AC6F1EF5-C5F1-4C6E-BEB1-32F3EE325DA6}" sibTransId="{3A2F904B-4077-4421-80AC-D3639D99B69E}"/>
    <dgm:cxn modelId="{57AC4B90-FA12-43A2-8544-7CF2B680F36F}" srcId="{4777C2AC-7A1C-40DE-BCB3-00902B0526E2}" destId="{1A542F5C-A4CB-463D-B1AC-5A73648F0BED}" srcOrd="1" destOrd="0" parTransId="{BEBFACE1-3D1E-4C14-A26E-B74BD681B77B}" sibTransId="{BA0B452E-D47A-4357-9282-0D3A5D2D8A42}"/>
    <dgm:cxn modelId="{902715A0-AC93-43F3-A7F4-81762047ED5D}" type="presOf" srcId="{1A542F5C-A4CB-463D-B1AC-5A73648F0BED}" destId="{A8E616E0-4536-4571-8DD8-C9E65476B147}" srcOrd="0" destOrd="0" presId="urn:microsoft.com/office/officeart/2005/8/layout/arrow6"/>
    <dgm:cxn modelId="{156D79EF-218C-4792-9ED5-FE09979B5FEC}" type="presOf" srcId="{4777C2AC-7A1C-40DE-BCB3-00902B0526E2}" destId="{0FECE209-11EF-4366-80EB-207DD32C07BF}" srcOrd="0" destOrd="0" presId="urn:microsoft.com/office/officeart/2005/8/layout/arrow6"/>
    <dgm:cxn modelId="{FB452FF0-1F4F-4F41-B960-2B961C3DE538}" type="presOf" srcId="{FD4D1D75-0A89-4FB0-A924-763E356DE852}" destId="{63338192-1231-42D8-885B-244D6AE1FA12}" srcOrd="0" destOrd="0" presId="urn:microsoft.com/office/officeart/2005/8/layout/arrow6"/>
    <dgm:cxn modelId="{0CB1C1E1-DC9E-4804-942B-595D581ED9DC}" type="presParOf" srcId="{0FECE209-11EF-4366-80EB-207DD32C07BF}" destId="{1B553ADE-929F-4C9C-BBFC-73A5069E18EB}" srcOrd="0" destOrd="0" presId="urn:microsoft.com/office/officeart/2005/8/layout/arrow6"/>
    <dgm:cxn modelId="{94B1F708-32DD-4F74-AF1C-2DCF7F61619A}" type="presParOf" srcId="{0FECE209-11EF-4366-80EB-207DD32C07BF}" destId="{63338192-1231-42D8-885B-244D6AE1FA12}" srcOrd="1" destOrd="0" presId="urn:microsoft.com/office/officeart/2005/8/layout/arrow6"/>
    <dgm:cxn modelId="{379005E2-CAAF-4A95-B20E-BB6EF7353827}" type="presParOf" srcId="{0FECE209-11EF-4366-80EB-207DD32C07BF}" destId="{A8E616E0-4536-4571-8DD8-C9E65476B147}"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D7D0C9-03AE-49DC-BC18-BAFFC71B7E8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de-DE"/>
        </a:p>
      </dgm:t>
    </dgm:pt>
    <dgm:pt modelId="{F15A09FA-224F-4BC9-8AEC-D38A6E655954}">
      <dgm:prSet phldrT="[Text]"/>
      <dgm:spPr/>
      <dgm:t>
        <a:bodyPr/>
        <a:lstStyle/>
        <a:p>
          <a:pPr>
            <a:buAutoNum type="arabicPeriod"/>
          </a:pPr>
          <a:r>
            <a:rPr lang="en-GB" dirty="0"/>
            <a:t>1. Domestic purchasing only</a:t>
          </a:r>
          <a:endParaRPr lang="de-DE" dirty="0"/>
        </a:p>
      </dgm:t>
    </dgm:pt>
    <dgm:pt modelId="{5B190019-481A-494A-9DAA-DEE80FEBD757}" type="parTrans" cxnId="{CE9EBF6A-A6FC-4DE5-905D-9862A29A4490}">
      <dgm:prSet/>
      <dgm:spPr/>
      <dgm:t>
        <a:bodyPr/>
        <a:lstStyle/>
        <a:p>
          <a:endParaRPr lang="de-DE"/>
        </a:p>
      </dgm:t>
    </dgm:pt>
    <dgm:pt modelId="{5CFF09A9-3A20-4934-A57E-6142AABBFD2F}" type="sibTrans" cxnId="{CE9EBF6A-A6FC-4DE5-905D-9862A29A4490}">
      <dgm:prSet/>
      <dgm:spPr/>
      <dgm:t>
        <a:bodyPr/>
        <a:lstStyle/>
        <a:p>
          <a:endParaRPr lang="de-DE"/>
        </a:p>
      </dgm:t>
    </dgm:pt>
    <dgm:pt modelId="{108BCE81-5D36-41B1-AC9B-B11B63FB4346}">
      <dgm:prSet/>
      <dgm:spPr/>
      <dgm:t>
        <a:bodyPr/>
        <a:lstStyle/>
        <a:p>
          <a:r>
            <a:rPr lang="en-GB" dirty="0"/>
            <a:t>2. Foreign buying based on need</a:t>
          </a:r>
        </a:p>
      </dgm:t>
    </dgm:pt>
    <dgm:pt modelId="{D8910940-EF9E-4849-A9CB-40EFB5F51C33}" type="parTrans" cxnId="{3CA61D27-95CE-4590-A9F6-19CFE5C1B22B}">
      <dgm:prSet/>
      <dgm:spPr/>
      <dgm:t>
        <a:bodyPr/>
        <a:lstStyle/>
        <a:p>
          <a:endParaRPr lang="de-DE"/>
        </a:p>
      </dgm:t>
    </dgm:pt>
    <dgm:pt modelId="{AE262E6F-56DC-405D-97D7-22B044673B15}" type="sibTrans" cxnId="{3CA61D27-95CE-4590-A9F6-19CFE5C1B22B}">
      <dgm:prSet/>
      <dgm:spPr/>
      <dgm:t>
        <a:bodyPr/>
        <a:lstStyle/>
        <a:p>
          <a:endParaRPr lang="de-DE"/>
        </a:p>
      </dgm:t>
    </dgm:pt>
    <dgm:pt modelId="{14C34773-6DB2-474E-897E-E63BBBBF90E5}">
      <dgm:prSet/>
      <dgm:spPr/>
      <dgm:t>
        <a:bodyPr/>
        <a:lstStyle/>
        <a:p>
          <a:r>
            <a:rPr lang="en-GB" dirty="0"/>
            <a:t>3. Foreign buying as part of a procurement strategy</a:t>
          </a:r>
        </a:p>
      </dgm:t>
    </dgm:pt>
    <dgm:pt modelId="{5846C0AA-09F1-43EE-8133-8FB72C271C77}" type="parTrans" cxnId="{90EFB710-7A48-4B94-8054-46BD0D469414}">
      <dgm:prSet/>
      <dgm:spPr/>
      <dgm:t>
        <a:bodyPr/>
        <a:lstStyle/>
        <a:p>
          <a:endParaRPr lang="de-DE"/>
        </a:p>
      </dgm:t>
    </dgm:pt>
    <dgm:pt modelId="{BA31F1B1-863B-456A-AB83-00112F609DEF}" type="sibTrans" cxnId="{90EFB710-7A48-4B94-8054-46BD0D469414}">
      <dgm:prSet/>
      <dgm:spPr/>
      <dgm:t>
        <a:bodyPr/>
        <a:lstStyle/>
        <a:p>
          <a:endParaRPr lang="de-DE"/>
        </a:p>
      </dgm:t>
    </dgm:pt>
    <dgm:pt modelId="{677159CE-D5F6-4023-A894-F0EFC4A05C7F}">
      <dgm:prSet/>
      <dgm:spPr/>
      <dgm:t>
        <a:bodyPr/>
        <a:lstStyle/>
        <a:p>
          <a:r>
            <a:rPr lang="en-GB" dirty="0"/>
            <a:t>4. Integration of global procurement strategy</a:t>
          </a:r>
          <a:br>
            <a:rPr lang="en-GB" dirty="0"/>
          </a:br>
          <a:r>
            <a:rPr lang="en-GB" dirty="0">
              <a:sym typeface="Wingdings" panose="05000000000000000000" pitchFamily="2" charset="2"/>
            </a:rPr>
            <a:t> centralisation/decentralisation dilemma</a:t>
          </a:r>
        </a:p>
      </dgm:t>
    </dgm:pt>
    <dgm:pt modelId="{70E5AB2C-C7D1-41F3-803B-A1E0EE13D642}" type="parTrans" cxnId="{915FAD04-5DB7-433A-9908-1116D0307113}">
      <dgm:prSet/>
      <dgm:spPr/>
      <dgm:t>
        <a:bodyPr/>
        <a:lstStyle/>
        <a:p>
          <a:endParaRPr lang="de-DE"/>
        </a:p>
      </dgm:t>
    </dgm:pt>
    <dgm:pt modelId="{687BCC6F-8A9D-4036-8161-8BA6FBCFD79B}" type="sibTrans" cxnId="{915FAD04-5DB7-433A-9908-1116D0307113}">
      <dgm:prSet/>
      <dgm:spPr/>
      <dgm:t>
        <a:bodyPr/>
        <a:lstStyle/>
        <a:p>
          <a:endParaRPr lang="de-DE"/>
        </a:p>
      </dgm:t>
    </dgm:pt>
    <dgm:pt modelId="{9EDD3EEC-86B8-4CCD-B04B-4DE6E1D5B053}" type="pres">
      <dgm:prSet presAssocID="{65D7D0C9-03AE-49DC-BC18-BAFFC71B7E8F}" presName="outerComposite" presStyleCnt="0">
        <dgm:presLayoutVars>
          <dgm:chMax val="5"/>
          <dgm:dir/>
          <dgm:resizeHandles val="exact"/>
        </dgm:presLayoutVars>
      </dgm:prSet>
      <dgm:spPr/>
    </dgm:pt>
    <dgm:pt modelId="{CC5A6CED-6C15-4F59-AF88-4B089A7FA4C3}" type="pres">
      <dgm:prSet presAssocID="{65D7D0C9-03AE-49DC-BC18-BAFFC71B7E8F}" presName="dummyMaxCanvas" presStyleCnt="0">
        <dgm:presLayoutVars/>
      </dgm:prSet>
      <dgm:spPr/>
    </dgm:pt>
    <dgm:pt modelId="{F108ADAA-0173-4DF1-BA91-14867D43082F}" type="pres">
      <dgm:prSet presAssocID="{65D7D0C9-03AE-49DC-BC18-BAFFC71B7E8F}" presName="FourNodes_1" presStyleLbl="node1" presStyleIdx="0" presStyleCnt="4" custLinFactNeighborY="17185">
        <dgm:presLayoutVars>
          <dgm:bulletEnabled val="1"/>
        </dgm:presLayoutVars>
      </dgm:prSet>
      <dgm:spPr/>
    </dgm:pt>
    <dgm:pt modelId="{4795937E-19DD-481C-96B1-C398EA711C38}" type="pres">
      <dgm:prSet presAssocID="{65D7D0C9-03AE-49DC-BC18-BAFFC71B7E8F}" presName="FourNodes_2" presStyleLbl="node1" presStyleIdx="1" presStyleCnt="4">
        <dgm:presLayoutVars>
          <dgm:bulletEnabled val="1"/>
        </dgm:presLayoutVars>
      </dgm:prSet>
      <dgm:spPr/>
    </dgm:pt>
    <dgm:pt modelId="{BCF679F4-2A0D-4704-931D-00A0733BF749}" type="pres">
      <dgm:prSet presAssocID="{65D7D0C9-03AE-49DC-BC18-BAFFC71B7E8F}" presName="FourNodes_3" presStyleLbl="node1" presStyleIdx="2" presStyleCnt="4">
        <dgm:presLayoutVars>
          <dgm:bulletEnabled val="1"/>
        </dgm:presLayoutVars>
      </dgm:prSet>
      <dgm:spPr/>
    </dgm:pt>
    <dgm:pt modelId="{28832392-837F-43A3-94B8-F973453F88A5}" type="pres">
      <dgm:prSet presAssocID="{65D7D0C9-03AE-49DC-BC18-BAFFC71B7E8F}" presName="FourNodes_4" presStyleLbl="node1" presStyleIdx="3" presStyleCnt="4">
        <dgm:presLayoutVars>
          <dgm:bulletEnabled val="1"/>
        </dgm:presLayoutVars>
      </dgm:prSet>
      <dgm:spPr/>
    </dgm:pt>
    <dgm:pt modelId="{38B61014-B348-4EDE-B78E-0F8592A58FDA}" type="pres">
      <dgm:prSet presAssocID="{65D7D0C9-03AE-49DC-BC18-BAFFC71B7E8F}" presName="FourConn_1-2" presStyleLbl="fgAccFollowNode1" presStyleIdx="0" presStyleCnt="3">
        <dgm:presLayoutVars>
          <dgm:bulletEnabled val="1"/>
        </dgm:presLayoutVars>
      </dgm:prSet>
      <dgm:spPr/>
    </dgm:pt>
    <dgm:pt modelId="{4C68B382-AFE8-46E4-A9D6-8A55D2287CC4}" type="pres">
      <dgm:prSet presAssocID="{65D7D0C9-03AE-49DC-BC18-BAFFC71B7E8F}" presName="FourConn_2-3" presStyleLbl="fgAccFollowNode1" presStyleIdx="1" presStyleCnt="3">
        <dgm:presLayoutVars>
          <dgm:bulletEnabled val="1"/>
        </dgm:presLayoutVars>
      </dgm:prSet>
      <dgm:spPr/>
    </dgm:pt>
    <dgm:pt modelId="{CB2B2029-6F40-4769-A8CA-5147E59BE342}" type="pres">
      <dgm:prSet presAssocID="{65D7D0C9-03AE-49DC-BC18-BAFFC71B7E8F}" presName="FourConn_3-4" presStyleLbl="fgAccFollowNode1" presStyleIdx="2" presStyleCnt="3">
        <dgm:presLayoutVars>
          <dgm:bulletEnabled val="1"/>
        </dgm:presLayoutVars>
      </dgm:prSet>
      <dgm:spPr/>
    </dgm:pt>
    <dgm:pt modelId="{9C4B1915-0D53-4A91-83D1-B6E4866ACA12}" type="pres">
      <dgm:prSet presAssocID="{65D7D0C9-03AE-49DC-BC18-BAFFC71B7E8F}" presName="FourNodes_1_text" presStyleLbl="node1" presStyleIdx="3" presStyleCnt="4">
        <dgm:presLayoutVars>
          <dgm:bulletEnabled val="1"/>
        </dgm:presLayoutVars>
      </dgm:prSet>
      <dgm:spPr/>
    </dgm:pt>
    <dgm:pt modelId="{00024A7B-27CB-4430-A08D-545CB2634A45}" type="pres">
      <dgm:prSet presAssocID="{65D7D0C9-03AE-49DC-BC18-BAFFC71B7E8F}" presName="FourNodes_2_text" presStyleLbl="node1" presStyleIdx="3" presStyleCnt="4">
        <dgm:presLayoutVars>
          <dgm:bulletEnabled val="1"/>
        </dgm:presLayoutVars>
      </dgm:prSet>
      <dgm:spPr/>
    </dgm:pt>
    <dgm:pt modelId="{5A956961-1406-41E7-9E48-65516A822430}" type="pres">
      <dgm:prSet presAssocID="{65D7D0C9-03AE-49DC-BC18-BAFFC71B7E8F}" presName="FourNodes_3_text" presStyleLbl="node1" presStyleIdx="3" presStyleCnt="4">
        <dgm:presLayoutVars>
          <dgm:bulletEnabled val="1"/>
        </dgm:presLayoutVars>
      </dgm:prSet>
      <dgm:spPr/>
    </dgm:pt>
    <dgm:pt modelId="{548118F5-49D3-4677-A8D2-F03A999C9673}" type="pres">
      <dgm:prSet presAssocID="{65D7D0C9-03AE-49DC-BC18-BAFFC71B7E8F}" presName="FourNodes_4_text" presStyleLbl="node1" presStyleIdx="3" presStyleCnt="4">
        <dgm:presLayoutVars>
          <dgm:bulletEnabled val="1"/>
        </dgm:presLayoutVars>
      </dgm:prSet>
      <dgm:spPr/>
    </dgm:pt>
  </dgm:ptLst>
  <dgm:cxnLst>
    <dgm:cxn modelId="{915FAD04-5DB7-433A-9908-1116D0307113}" srcId="{65D7D0C9-03AE-49DC-BC18-BAFFC71B7E8F}" destId="{677159CE-D5F6-4023-A894-F0EFC4A05C7F}" srcOrd="3" destOrd="0" parTransId="{70E5AB2C-C7D1-41F3-803B-A1E0EE13D642}" sibTransId="{687BCC6F-8A9D-4036-8161-8BA6FBCFD79B}"/>
    <dgm:cxn modelId="{90EFB710-7A48-4B94-8054-46BD0D469414}" srcId="{65D7D0C9-03AE-49DC-BC18-BAFFC71B7E8F}" destId="{14C34773-6DB2-474E-897E-E63BBBBF90E5}" srcOrd="2" destOrd="0" parTransId="{5846C0AA-09F1-43EE-8133-8FB72C271C77}" sibTransId="{BA31F1B1-863B-456A-AB83-00112F609DEF}"/>
    <dgm:cxn modelId="{3CA61D27-95CE-4590-A9F6-19CFE5C1B22B}" srcId="{65D7D0C9-03AE-49DC-BC18-BAFFC71B7E8F}" destId="{108BCE81-5D36-41B1-AC9B-B11B63FB4346}" srcOrd="1" destOrd="0" parTransId="{D8910940-EF9E-4849-A9CB-40EFB5F51C33}" sibTransId="{AE262E6F-56DC-405D-97D7-22B044673B15}"/>
    <dgm:cxn modelId="{7EC78B69-CFC3-4E4A-99FD-0814111652F3}" type="presOf" srcId="{108BCE81-5D36-41B1-AC9B-B11B63FB4346}" destId="{4795937E-19DD-481C-96B1-C398EA711C38}" srcOrd="0" destOrd="0" presId="urn:microsoft.com/office/officeart/2005/8/layout/vProcess5"/>
    <dgm:cxn modelId="{CE9EBF6A-A6FC-4DE5-905D-9862A29A4490}" srcId="{65D7D0C9-03AE-49DC-BC18-BAFFC71B7E8F}" destId="{F15A09FA-224F-4BC9-8AEC-D38A6E655954}" srcOrd="0" destOrd="0" parTransId="{5B190019-481A-494A-9DAA-DEE80FEBD757}" sibTransId="{5CFF09A9-3A20-4934-A57E-6142AABBFD2F}"/>
    <dgm:cxn modelId="{3D13AB4B-F6A9-43AE-9AB9-5E8C687D3B9E}" type="presOf" srcId="{677159CE-D5F6-4023-A894-F0EFC4A05C7F}" destId="{28832392-837F-43A3-94B8-F973453F88A5}" srcOrd="0" destOrd="0" presId="urn:microsoft.com/office/officeart/2005/8/layout/vProcess5"/>
    <dgm:cxn modelId="{0AC9B47F-6DBF-4D13-A79B-BDBBB2E52D22}" type="presOf" srcId="{F15A09FA-224F-4BC9-8AEC-D38A6E655954}" destId="{9C4B1915-0D53-4A91-83D1-B6E4866ACA12}" srcOrd="1" destOrd="0" presId="urn:microsoft.com/office/officeart/2005/8/layout/vProcess5"/>
    <dgm:cxn modelId="{CE16B995-3063-4A38-8E37-3A592B20A0BD}" type="presOf" srcId="{677159CE-D5F6-4023-A894-F0EFC4A05C7F}" destId="{548118F5-49D3-4677-A8D2-F03A999C9673}" srcOrd="1" destOrd="0" presId="urn:microsoft.com/office/officeart/2005/8/layout/vProcess5"/>
    <dgm:cxn modelId="{275F72AF-7D64-421A-9824-F99F5E8F7D84}" type="presOf" srcId="{5CFF09A9-3A20-4934-A57E-6142AABBFD2F}" destId="{38B61014-B348-4EDE-B78E-0F8592A58FDA}" srcOrd="0" destOrd="0" presId="urn:microsoft.com/office/officeart/2005/8/layout/vProcess5"/>
    <dgm:cxn modelId="{F4570BBA-00EB-4C39-BAD2-AC066DC6F803}" type="presOf" srcId="{14C34773-6DB2-474E-897E-E63BBBBF90E5}" destId="{BCF679F4-2A0D-4704-931D-00A0733BF749}" srcOrd="0" destOrd="0" presId="urn:microsoft.com/office/officeart/2005/8/layout/vProcess5"/>
    <dgm:cxn modelId="{BF5CB3CA-16EE-4E65-B913-DEE1C1933847}" type="presOf" srcId="{108BCE81-5D36-41B1-AC9B-B11B63FB4346}" destId="{00024A7B-27CB-4430-A08D-545CB2634A45}" srcOrd="1" destOrd="0" presId="urn:microsoft.com/office/officeart/2005/8/layout/vProcess5"/>
    <dgm:cxn modelId="{C4E033CF-345D-4CB1-90D9-3A24015E2CB6}" type="presOf" srcId="{65D7D0C9-03AE-49DC-BC18-BAFFC71B7E8F}" destId="{9EDD3EEC-86B8-4CCD-B04B-4DE6E1D5B053}" srcOrd="0" destOrd="0" presId="urn:microsoft.com/office/officeart/2005/8/layout/vProcess5"/>
    <dgm:cxn modelId="{1267BED3-3A2A-4905-A2FD-7D9993EEBDC7}" type="presOf" srcId="{BA31F1B1-863B-456A-AB83-00112F609DEF}" destId="{CB2B2029-6F40-4769-A8CA-5147E59BE342}" srcOrd="0" destOrd="0" presId="urn:microsoft.com/office/officeart/2005/8/layout/vProcess5"/>
    <dgm:cxn modelId="{695810D7-86D3-409B-B356-BC0C3613A973}" type="presOf" srcId="{14C34773-6DB2-474E-897E-E63BBBBF90E5}" destId="{5A956961-1406-41E7-9E48-65516A822430}" srcOrd="1" destOrd="0" presId="urn:microsoft.com/office/officeart/2005/8/layout/vProcess5"/>
    <dgm:cxn modelId="{0E666EDB-708A-4C2C-97CD-092663CA0F70}" type="presOf" srcId="{AE262E6F-56DC-405D-97D7-22B044673B15}" destId="{4C68B382-AFE8-46E4-A9D6-8A55D2287CC4}" srcOrd="0" destOrd="0" presId="urn:microsoft.com/office/officeart/2005/8/layout/vProcess5"/>
    <dgm:cxn modelId="{7A72F5F7-648A-48FB-B50C-4ABB741C5BBA}" type="presOf" srcId="{F15A09FA-224F-4BC9-8AEC-D38A6E655954}" destId="{F108ADAA-0173-4DF1-BA91-14867D43082F}" srcOrd="0" destOrd="0" presId="urn:microsoft.com/office/officeart/2005/8/layout/vProcess5"/>
    <dgm:cxn modelId="{756F93E3-A255-4F8F-BAC0-F837D6D782D5}" type="presParOf" srcId="{9EDD3EEC-86B8-4CCD-B04B-4DE6E1D5B053}" destId="{CC5A6CED-6C15-4F59-AF88-4B089A7FA4C3}" srcOrd="0" destOrd="0" presId="urn:microsoft.com/office/officeart/2005/8/layout/vProcess5"/>
    <dgm:cxn modelId="{2EB8A6B9-7B94-446A-9936-47DCBC06664C}" type="presParOf" srcId="{9EDD3EEC-86B8-4CCD-B04B-4DE6E1D5B053}" destId="{F108ADAA-0173-4DF1-BA91-14867D43082F}" srcOrd="1" destOrd="0" presId="urn:microsoft.com/office/officeart/2005/8/layout/vProcess5"/>
    <dgm:cxn modelId="{50B319C6-66A3-4164-AF63-39C1D8C3D0F1}" type="presParOf" srcId="{9EDD3EEC-86B8-4CCD-B04B-4DE6E1D5B053}" destId="{4795937E-19DD-481C-96B1-C398EA711C38}" srcOrd="2" destOrd="0" presId="urn:microsoft.com/office/officeart/2005/8/layout/vProcess5"/>
    <dgm:cxn modelId="{F4E4CF33-B8F6-4D2A-A830-386D7CA1A034}" type="presParOf" srcId="{9EDD3EEC-86B8-4CCD-B04B-4DE6E1D5B053}" destId="{BCF679F4-2A0D-4704-931D-00A0733BF749}" srcOrd="3" destOrd="0" presId="urn:microsoft.com/office/officeart/2005/8/layout/vProcess5"/>
    <dgm:cxn modelId="{EB72FA16-2ABB-4609-AC37-F1BC4AA1F24A}" type="presParOf" srcId="{9EDD3EEC-86B8-4CCD-B04B-4DE6E1D5B053}" destId="{28832392-837F-43A3-94B8-F973453F88A5}" srcOrd="4" destOrd="0" presId="urn:microsoft.com/office/officeart/2005/8/layout/vProcess5"/>
    <dgm:cxn modelId="{DA902761-D6C4-4B9E-88ED-60769DE3FC08}" type="presParOf" srcId="{9EDD3EEC-86B8-4CCD-B04B-4DE6E1D5B053}" destId="{38B61014-B348-4EDE-B78E-0F8592A58FDA}" srcOrd="5" destOrd="0" presId="urn:microsoft.com/office/officeart/2005/8/layout/vProcess5"/>
    <dgm:cxn modelId="{9CDAFC9B-6D1F-45C8-9883-6AAC5ADA8E55}" type="presParOf" srcId="{9EDD3EEC-86B8-4CCD-B04B-4DE6E1D5B053}" destId="{4C68B382-AFE8-46E4-A9D6-8A55D2287CC4}" srcOrd="6" destOrd="0" presId="urn:microsoft.com/office/officeart/2005/8/layout/vProcess5"/>
    <dgm:cxn modelId="{6662C136-3C58-443C-ABC7-C483EE5E92AB}" type="presParOf" srcId="{9EDD3EEC-86B8-4CCD-B04B-4DE6E1D5B053}" destId="{CB2B2029-6F40-4769-A8CA-5147E59BE342}" srcOrd="7" destOrd="0" presId="urn:microsoft.com/office/officeart/2005/8/layout/vProcess5"/>
    <dgm:cxn modelId="{8C1D1603-6055-435F-8FEF-8ADFED836EF1}" type="presParOf" srcId="{9EDD3EEC-86B8-4CCD-B04B-4DE6E1D5B053}" destId="{9C4B1915-0D53-4A91-83D1-B6E4866ACA12}" srcOrd="8" destOrd="0" presId="urn:microsoft.com/office/officeart/2005/8/layout/vProcess5"/>
    <dgm:cxn modelId="{95E7B906-3126-4D6B-AC75-710575CA2BB7}" type="presParOf" srcId="{9EDD3EEC-86B8-4CCD-B04B-4DE6E1D5B053}" destId="{00024A7B-27CB-4430-A08D-545CB2634A45}" srcOrd="9" destOrd="0" presId="urn:microsoft.com/office/officeart/2005/8/layout/vProcess5"/>
    <dgm:cxn modelId="{C3CD8B89-6B27-455B-B12B-8C26B7F05534}" type="presParOf" srcId="{9EDD3EEC-86B8-4CCD-B04B-4DE6E1D5B053}" destId="{5A956961-1406-41E7-9E48-65516A822430}" srcOrd="10" destOrd="0" presId="urn:microsoft.com/office/officeart/2005/8/layout/vProcess5"/>
    <dgm:cxn modelId="{6DBDC207-9F53-4313-96DD-7CF3098A5CD7}" type="presParOf" srcId="{9EDD3EEC-86B8-4CCD-B04B-4DE6E1D5B053}" destId="{548118F5-49D3-4677-A8D2-F03A999C967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83A684-0405-40D6-8F71-8D1F2A2A8E68}" type="doc">
      <dgm:prSet loTypeId="urn:microsoft.com/office/officeart/2008/layout/PictureStrips" loCatId="list" qsTypeId="urn:microsoft.com/office/officeart/2005/8/quickstyle/simple1" qsCatId="simple" csTypeId="urn:microsoft.com/office/officeart/2005/8/colors/accent6_2" csCatId="accent6" phldr="1"/>
      <dgm:spPr/>
      <dgm:t>
        <a:bodyPr/>
        <a:lstStyle/>
        <a:p>
          <a:endParaRPr lang="de-DE"/>
        </a:p>
      </dgm:t>
    </dgm:pt>
    <dgm:pt modelId="{127E4023-239A-4F96-BEFB-10EC1F2481AC}">
      <dgm:prSet phldrT="[Text]" custT="1"/>
      <dgm:spPr/>
      <dgm:t>
        <a:bodyPr/>
        <a:lstStyle/>
        <a:p>
          <a:pPr>
            <a:buAutoNum type="arabicParenR"/>
          </a:pPr>
          <a:r>
            <a:rPr lang="en-GB" sz="2000" dirty="0"/>
            <a:t>Assign domestic buyers for foreign purchasing</a:t>
          </a:r>
          <a:endParaRPr lang="de-DE" sz="2000" dirty="0"/>
        </a:p>
      </dgm:t>
    </dgm:pt>
    <dgm:pt modelId="{9018B2EB-5371-477B-9247-DDC8D4F0408F}" type="parTrans" cxnId="{FDC744D3-F7AB-4043-AF4E-4AD66AF46191}">
      <dgm:prSet/>
      <dgm:spPr/>
      <dgm:t>
        <a:bodyPr/>
        <a:lstStyle/>
        <a:p>
          <a:endParaRPr lang="de-DE" sz="2800"/>
        </a:p>
      </dgm:t>
    </dgm:pt>
    <dgm:pt modelId="{8CD80B9E-A1AE-40D2-9D52-382EAD396FAB}" type="sibTrans" cxnId="{FDC744D3-F7AB-4043-AF4E-4AD66AF46191}">
      <dgm:prSet/>
      <dgm:spPr/>
      <dgm:t>
        <a:bodyPr/>
        <a:lstStyle/>
        <a:p>
          <a:endParaRPr lang="de-DE" sz="2800"/>
        </a:p>
      </dgm:t>
    </dgm:pt>
    <dgm:pt modelId="{1C5FA100-9448-40D7-9B06-9DCC95B90956}">
      <dgm:prSet custT="1"/>
      <dgm:spPr/>
      <dgm:t>
        <a:bodyPr/>
        <a:lstStyle/>
        <a:p>
          <a:r>
            <a:rPr lang="en-GB" sz="2000" dirty="0"/>
            <a:t>Use foreign subsidiaries or business agents</a:t>
          </a:r>
        </a:p>
      </dgm:t>
    </dgm:pt>
    <dgm:pt modelId="{7238D2D5-6ADE-4BA7-A7AE-4577E62646D1}" type="parTrans" cxnId="{91D1AC32-8170-4A53-B1E9-7AF4ECC42574}">
      <dgm:prSet/>
      <dgm:spPr/>
      <dgm:t>
        <a:bodyPr/>
        <a:lstStyle/>
        <a:p>
          <a:endParaRPr lang="de-DE" sz="2800"/>
        </a:p>
      </dgm:t>
    </dgm:pt>
    <dgm:pt modelId="{F1C167F1-E340-41C1-B7A2-686A749A5F98}" type="sibTrans" cxnId="{91D1AC32-8170-4A53-B1E9-7AF4ECC42574}">
      <dgm:prSet/>
      <dgm:spPr/>
      <dgm:t>
        <a:bodyPr/>
        <a:lstStyle/>
        <a:p>
          <a:endParaRPr lang="de-DE" sz="2800"/>
        </a:p>
      </dgm:t>
    </dgm:pt>
    <dgm:pt modelId="{BB0F8824-DDDC-436F-BB59-AA72F74B233A}">
      <dgm:prSet custT="1"/>
      <dgm:spPr/>
      <dgm:t>
        <a:bodyPr/>
        <a:lstStyle/>
        <a:p>
          <a:r>
            <a:rPr lang="en-GB" sz="2000" dirty="0"/>
            <a:t>Establish international purchasing offices</a:t>
          </a:r>
        </a:p>
      </dgm:t>
    </dgm:pt>
    <dgm:pt modelId="{B75D314E-33B6-4F52-9AF5-317CD46B78B8}" type="parTrans" cxnId="{A41BE12D-C6A7-41E4-833D-C1CDC8002DED}">
      <dgm:prSet/>
      <dgm:spPr/>
      <dgm:t>
        <a:bodyPr/>
        <a:lstStyle/>
        <a:p>
          <a:endParaRPr lang="de-DE" sz="2800"/>
        </a:p>
      </dgm:t>
    </dgm:pt>
    <dgm:pt modelId="{F9DC80EB-34AE-4957-B17E-B1EBF788AFBD}" type="sibTrans" cxnId="{A41BE12D-C6A7-41E4-833D-C1CDC8002DED}">
      <dgm:prSet/>
      <dgm:spPr/>
      <dgm:t>
        <a:bodyPr/>
        <a:lstStyle/>
        <a:p>
          <a:endParaRPr lang="de-DE" sz="2800"/>
        </a:p>
      </dgm:t>
    </dgm:pt>
    <dgm:pt modelId="{E43657EF-660C-4869-8FDF-A50DD10E5C8A}">
      <dgm:prSet custT="1"/>
      <dgm:spPr/>
      <dgm:t>
        <a:bodyPr/>
        <a:lstStyle/>
        <a:p>
          <a:r>
            <a:rPr lang="en-GB" sz="2000" dirty="0"/>
            <a:t>Assign the responsibility for global sourcing to a specific business unit or units</a:t>
          </a:r>
        </a:p>
      </dgm:t>
    </dgm:pt>
    <dgm:pt modelId="{88A8B50D-297B-4885-B9ED-14E721535E55}" type="parTrans" cxnId="{1229D893-3470-4651-A1FA-02E03A46A937}">
      <dgm:prSet/>
      <dgm:spPr/>
      <dgm:t>
        <a:bodyPr/>
        <a:lstStyle/>
        <a:p>
          <a:endParaRPr lang="de-DE" sz="2800"/>
        </a:p>
      </dgm:t>
    </dgm:pt>
    <dgm:pt modelId="{7A3EA509-168B-44E2-A5F4-2CB7BD8FFFF8}" type="sibTrans" cxnId="{1229D893-3470-4651-A1FA-02E03A46A937}">
      <dgm:prSet/>
      <dgm:spPr/>
      <dgm:t>
        <a:bodyPr/>
        <a:lstStyle/>
        <a:p>
          <a:endParaRPr lang="de-DE" sz="2800"/>
        </a:p>
      </dgm:t>
    </dgm:pt>
    <dgm:pt modelId="{FDBBAA38-B228-44F5-9CA5-BC79F23CFD97}">
      <dgm:prSet custT="1"/>
      <dgm:spPr/>
      <dgm:t>
        <a:bodyPr/>
        <a:lstStyle/>
        <a:p>
          <a:r>
            <a:rPr lang="en-GB" sz="2000" dirty="0"/>
            <a:t>Integrate and coordinate worldwide sourcing</a:t>
          </a:r>
        </a:p>
      </dgm:t>
    </dgm:pt>
    <dgm:pt modelId="{F722C882-E178-41AD-9D26-F1969C613CFD}" type="parTrans" cxnId="{1A6AC861-B605-4C0D-AED4-C0B859B6BDB3}">
      <dgm:prSet/>
      <dgm:spPr/>
      <dgm:t>
        <a:bodyPr/>
        <a:lstStyle/>
        <a:p>
          <a:endParaRPr lang="de-DE" sz="2800"/>
        </a:p>
      </dgm:t>
    </dgm:pt>
    <dgm:pt modelId="{787ECE10-93E9-4F41-8F17-E0C6E5229FE8}" type="sibTrans" cxnId="{1A6AC861-B605-4C0D-AED4-C0B859B6BDB3}">
      <dgm:prSet/>
      <dgm:spPr/>
      <dgm:t>
        <a:bodyPr/>
        <a:lstStyle/>
        <a:p>
          <a:endParaRPr lang="de-DE" sz="2800"/>
        </a:p>
      </dgm:t>
    </dgm:pt>
    <dgm:pt modelId="{F2D7C061-4BD9-4007-B663-1247AC3B276D}">
      <dgm:prSet custT="1"/>
      <dgm:spPr/>
      <dgm:t>
        <a:bodyPr/>
        <a:lstStyle/>
        <a:p>
          <a:r>
            <a:rPr lang="en-GB" sz="2000" dirty="0"/>
            <a:t>Coordinate worldwide purchasing with competitor companies</a:t>
          </a:r>
        </a:p>
      </dgm:t>
    </dgm:pt>
    <dgm:pt modelId="{F49C39EA-191B-4E0F-AEE6-053F624F3284}" type="parTrans" cxnId="{2F66ED8D-F278-4B8C-9790-E9ED1223A4E6}">
      <dgm:prSet/>
      <dgm:spPr/>
      <dgm:t>
        <a:bodyPr/>
        <a:lstStyle/>
        <a:p>
          <a:endParaRPr lang="de-DE" sz="2800"/>
        </a:p>
      </dgm:t>
    </dgm:pt>
    <dgm:pt modelId="{40E236D8-C1A7-4B50-A75E-7DBC7BCFF07A}" type="sibTrans" cxnId="{2F66ED8D-F278-4B8C-9790-E9ED1223A4E6}">
      <dgm:prSet/>
      <dgm:spPr/>
      <dgm:t>
        <a:bodyPr/>
        <a:lstStyle/>
        <a:p>
          <a:endParaRPr lang="de-DE" sz="2800"/>
        </a:p>
      </dgm:t>
    </dgm:pt>
    <dgm:pt modelId="{D808BCEB-42B6-4BFE-B43B-87ABC0C83669}" type="pres">
      <dgm:prSet presAssocID="{2A83A684-0405-40D6-8F71-8D1F2A2A8E68}" presName="Name0" presStyleCnt="0">
        <dgm:presLayoutVars>
          <dgm:dir/>
          <dgm:resizeHandles val="exact"/>
        </dgm:presLayoutVars>
      </dgm:prSet>
      <dgm:spPr/>
    </dgm:pt>
    <dgm:pt modelId="{C9E870FE-09A4-46BD-9126-F4D44EC0A4B8}" type="pres">
      <dgm:prSet presAssocID="{127E4023-239A-4F96-BEFB-10EC1F2481AC}" presName="composite" presStyleCnt="0"/>
      <dgm:spPr/>
    </dgm:pt>
    <dgm:pt modelId="{A4A4BFD4-A5B1-4CA0-8CBA-B16AA96BB999}" type="pres">
      <dgm:prSet presAssocID="{127E4023-239A-4F96-BEFB-10EC1F2481AC}" presName="rect1" presStyleLbl="trAlignAcc1" presStyleIdx="0" presStyleCnt="6">
        <dgm:presLayoutVars>
          <dgm:bulletEnabled val="1"/>
        </dgm:presLayoutVars>
      </dgm:prSet>
      <dgm:spPr/>
    </dgm:pt>
    <dgm:pt modelId="{A4D92DC2-47A9-439A-AE65-32F3A09BA165}" type="pres">
      <dgm:prSet presAssocID="{127E4023-239A-4F96-BEFB-10EC1F2481AC}" presName="rect2" presStyleLbl="fgImgPlace1" presStyleIdx="0" presStyleCnt="6"/>
      <dgm:spPr/>
    </dgm:pt>
    <dgm:pt modelId="{B6E478CF-5BF7-4A43-BCB6-5A96EEA375D3}" type="pres">
      <dgm:prSet presAssocID="{8CD80B9E-A1AE-40D2-9D52-382EAD396FAB}" presName="sibTrans" presStyleCnt="0"/>
      <dgm:spPr/>
    </dgm:pt>
    <dgm:pt modelId="{C491EEBC-4808-4756-A73C-78DD16509132}" type="pres">
      <dgm:prSet presAssocID="{1C5FA100-9448-40D7-9B06-9DCC95B90956}" presName="composite" presStyleCnt="0"/>
      <dgm:spPr/>
    </dgm:pt>
    <dgm:pt modelId="{BAF2CFCF-7A22-488D-92ED-E4573DB422CB}" type="pres">
      <dgm:prSet presAssocID="{1C5FA100-9448-40D7-9B06-9DCC95B90956}" presName="rect1" presStyleLbl="trAlignAcc1" presStyleIdx="1" presStyleCnt="6">
        <dgm:presLayoutVars>
          <dgm:bulletEnabled val="1"/>
        </dgm:presLayoutVars>
      </dgm:prSet>
      <dgm:spPr/>
    </dgm:pt>
    <dgm:pt modelId="{85B10AB1-A3EE-4520-ABCF-21D06835C629}" type="pres">
      <dgm:prSet presAssocID="{1C5FA100-9448-40D7-9B06-9DCC95B90956}" presName="rect2" presStyleLbl="fgImgPlace1" presStyleIdx="1" presStyleCnt="6"/>
      <dgm:spPr/>
    </dgm:pt>
    <dgm:pt modelId="{3D7F8772-8AED-40A5-A3C8-DD1D78A3BCCA}" type="pres">
      <dgm:prSet presAssocID="{F1C167F1-E340-41C1-B7A2-686A749A5F98}" presName="sibTrans" presStyleCnt="0"/>
      <dgm:spPr/>
    </dgm:pt>
    <dgm:pt modelId="{079B7791-FA34-4086-8C1D-A5B594935B5B}" type="pres">
      <dgm:prSet presAssocID="{BB0F8824-DDDC-436F-BB59-AA72F74B233A}" presName="composite" presStyleCnt="0"/>
      <dgm:spPr/>
    </dgm:pt>
    <dgm:pt modelId="{BE96F913-8023-43CE-8776-01B28AACEABB}" type="pres">
      <dgm:prSet presAssocID="{BB0F8824-DDDC-436F-BB59-AA72F74B233A}" presName="rect1" presStyleLbl="trAlignAcc1" presStyleIdx="2" presStyleCnt="6">
        <dgm:presLayoutVars>
          <dgm:bulletEnabled val="1"/>
        </dgm:presLayoutVars>
      </dgm:prSet>
      <dgm:spPr/>
    </dgm:pt>
    <dgm:pt modelId="{45E33D7D-67D2-4437-8973-B24AB1B8EBD0}" type="pres">
      <dgm:prSet presAssocID="{BB0F8824-DDDC-436F-BB59-AA72F74B233A}" presName="rect2" presStyleLbl="fgImgPlace1" presStyleIdx="2" presStyleCnt="6"/>
      <dgm:spPr/>
    </dgm:pt>
    <dgm:pt modelId="{2DC10942-0089-4166-9D6C-3F3A9415C780}" type="pres">
      <dgm:prSet presAssocID="{F9DC80EB-34AE-4957-B17E-B1EBF788AFBD}" presName="sibTrans" presStyleCnt="0"/>
      <dgm:spPr/>
    </dgm:pt>
    <dgm:pt modelId="{00659B91-26BA-405C-B8F3-FBBA7C9260C2}" type="pres">
      <dgm:prSet presAssocID="{E43657EF-660C-4869-8FDF-A50DD10E5C8A}" presName="composite" presStyleCnt="0"/>
      <dgm:spPr/>
    </dgm:pt>
    <dgm:pt modelId="{6D1036A1-0FDA-4634-B37B-0ED113921938}" type="pres">
      <dgm:prSet presAssocID="{E43657EF-660C-4869-8FDF-A50DD10E5C8A}" presName="rect1" presStyleLbl="trAlignAcc1" presStyleIdx="3" presStyleCnt="6">
        <dgm:presLayoutVars>
          <dgm:bulletEnabled val="1"/>
        </dgm:presLayoutVars>
      </dgm:prSet>
      <dgm:spPr/>
    </dgm:pt>
    <dgm:pt modelId="{73F505B1-8D98-4C7F-9D35-AA8C2709BD51}" type="pres">
      <dgm:prSet presAssocID="{E43657EF-660C-4869-8FDF-A50DD10E5C8A}" presName="rect2" presStyleLbl="fgImgPlace1" presStyleIdx="3" presStyleCnt="6"/>
      <dgm:spPr/>
    </dgm:pt>
    <dgm:pt modelId="{A988BEB1-7D5E-4DB0-B091-A065FD7D26A5}" type="pres">
      <dgm:prSet presAssocID="{7A3EA509-168B-44E2-A5F4-2CB7BD8FFFF8}" presName="sibTrans" presStyleCnt="0"/>
      <dgm:spPr/>
    </dgm:pt>
    <dgm:pt modelId="{B2824880-25D8-4E37-8560-F4A36A6C939F}" type="pres">
      <dgm:prSet presAssocID="{FDBBAA38-B228-44F5-9CA5-BC79F23CFD97}" presName="composite" presStyleCnt="0"/>
      <dgm:spPr/>
    </dgm:pt>
    <dgm:pt modelId="{66CD9EFC-F41C-4908-A915-13E0AB9837E4}" type="pres">
      <dgm:prSet presAssocID="{FDBBAA38-B228-44F5-9CA5-BC79F23CFD97}" presName="rect1" presStyleLbl="trAlignAcc1" presStyleIdx="4" presStyleCnt="6">
        <dgm:presLayoutVars>
          <dgm:bulletEnabled val="1"/>
        </dgm:presLayoutVars>
      </dgm:prSet>
      <dgm:spPr/>
    </dgm:pt>
    <dgm:pt modelId="{3256F51A-B89A-43BC-AF80-FB3BD5C7B8D4}" type="pres">
      <dgm:prSet presAssocID="{FDBBAA38-B228-44F5-9CA5-BC79F23CFD97}" presName="rect2" presStyleLbl="fgImgPlace1" presStyleIdx="4" presStyleCnt="6"/>
      <dgm:spPr/>
    </dgm:pt>
    <dgm:pt modelId="{4B670EF7-4DA5-492A-B13E-30E9006DB011}" type="pres">
      <dgm:prSet presAssocID="{787ECE10-93E9-4F41-8F17-E0C6E5229FE8}" presName="sibTrans" presStyleCnt="0"/>
      <dgm:spPr/>
    </dgm:pt>
    <dgm:pt modelId="{7E62839E-8C4A-4FAD-BFDC-2D9AD977A4AC}" type="pres">
      <dgm:prSet presAssocID="{F2D7C061-4BD9-4007-B663-1247AC3B276D}" presName="composite" presStyleCnt="0"/>
      <dgm:spPr/>
    </dgm:pt>
    <dgm:pt modelId="{5EC204DF-A43D-49A8-8D7D-0A4BA9FC5AC8}" type="pres">
      <dgm:prSet presAssocID="{F2D7C061-4BD9-4007-B663-1247AC3B276D}" presName="rect1" presStyleLbl="trAlignAcc1" presStyleIdx="5" presStyleCnt="6">
        <dgm:presLayoutVars>
          <dgm:bulletEnabled val="1"/>
        </dgm:presLayoutVars>
      </dgm:prSet>
      <dgm:spPr/>
    </dgm:pt>
    <dgm:pt modelId="{9522734F-2D25-42FC-AE9E-3CBF51BEF506}" type="pres">
      <dgm:prSet presAssocID="{F2D7C061-4BD9-4007-B663-1247AC3B276D}" presName="rect2" presStyleLbl="fgImgPlace1" presStyleIdx="5" presStyleCnt="6"/>
      <dgm:spPr/>
    </dgm:pt>
  </dgm:ptLst>
  <dgm:cxnLst>
    <dgm:cxn modelId="{E1E8F50F-454F-4603-A512-116D8FF9EA63}" type="presOf" srcId="{127E4023-239A-4F96-BEFB-10EC1F2481AC}" destId="{A4A4BFD4-A5B1-4CA0-8CBA-B16AA96BB999}" srcOrd="0" destOrd="0" presId="urn:microsoft.com/office/officeart/2008/layout/PictureStrips"/>
    <dgm:cxn modelId="{A41BE12D-C6A7-41E4-833D-C1CDC8002DED}" srcId="{2A83A684-0405-40D6-8F71-8D1F2A2A8E68}" destId="{BB0F8824-DDDC-436F-BB59-AA72F74B233A}" srcOrd="2" destOrd="0" parTransId="{B75D314E-33B6-4F52-9AF5-317CD46B78B8}" sibTransId="{F9DC80EB-34AE-4957-B17E-B1EBF788AFBD}"/>
    <dgm:cxn modelId="{91D1AC32-8170-4A53-B1E9-7AF4ECC42574}" srcId="{2A83A684-0405-40D6-8F71-8D1F2A2A8E68}" destId="{1C5FA100-9448-40D7-9B06-9DCC95B90956}" srcOrd="1" destOrd="0" parTransId="{7238D2D5-6ADE-4BA7-A7AE-4577E62646D1}" sibTransId="{F1C167F1-E340-41C1-B7A2-686A749A5F98}"/>
    <dgm:cxn modelId="{6CED6633-B5F1-41E6-A226-DE8D8C375084}" type="presOf" srcId="{F2D7C061-4BD9-4007-B663-1247AC3B276D}" destId="{5EC204DF-A43D-49A8-8D7D-0A4BA9FC5AC8}" srcOrd="0" destOrd="0" presId="urn:microsoft.com/office/officeart/2008/layout/PictureStrips"/>
    <dgm:cxn modelId="{4F0EF938-4784-48AD-8F7C-B39CF1693616}" type="presOf" srcId="{1C5FA100-9448-40D7-9B06-9DCC95B90956}" destId="{BAF2CFCF-7A22-488D-92ED-E4573DB422CB}" srcOrd="0" destOrd="0" presId="urn:microsoft.com/office/officeart/2008/layout/PictureStrips"/>
    <dgm:cxn modelId="{1A6AC861-B605-4C0D-AED4-C0B859B6BDB3}" srcId="{2A83A684-0405-40D6-8F71-8D1F2A2A8E68}" destId="{FDBBAA38-B228-44F5-9CA5-BC79F23CFD97}" srcOrd="4" destOrd="0" parTransId="{F722C882-E178-41AD-9D26-F1969C613CFD}" sibTransId="{787ECE10-93E9-4F41-8F17-E0C6E5229FE8}"/>
    <dgm:cxn modelId="{BC4F2652-EDEE-466F-9036-9525A028B9E0}" type="presOf" srcId="{E43657EF-660C-4869-8FDF-A50DD10E5C8A}" destId="{6D1036A1-0FDA-4634-B37B-0ED113921938}" srcOrd="0" destOrd="0" presId="urn:microsoft.com/office/officeart/2008/layout/PictureStrips"/>
    <dgm:cxn modelId="{0A6B3B79-3829-4DF2-A253-D15D1EBAA3DD}" type="presOf" srcId="{BB0F8824-DDDC-436F-BB59-AA72F74B233A}" destId="{BE96F913-8023-43CE-8776-01B28AACEABB}" srcOrd="0" destOrd="0" presId="urn:microsoft.com/office/officeart/2008/layout/PictureStrips"/>
    <dgm:cxn modelId="{2F66ED8D-F278-4B8C-9790-E9ED1223A4E6}" srcId="{2A83A684-0405-40D6-8F71-8D1F2A2A8E68}" destId="{F2D7C061-4BD9-4007-B663-1247AC3B276D}" srcOrd="5" destOrd="0" parTransId="{F49C39EA-191B-4E0F-AEE6-053F624F3284}" sibTransId="{40E236D8-C1A7-4B50-A75E-7DBC7BCFF07A}"/>
    <dgm:cxn modelId="{1229D893-3470-4651-A1FA-02E03A46A937}" srcId="{2A83A684-0405-40D6-8F71-8D1F2A2A8E68}" destId="{E43657EF-660C-4869-8FDF-A50DD10E5C8A}" srcOrd="3" destOrd="0" parTransId="{88A8B50D-297B-4885-B9ED-14E721535E55}" sibTransId="{7A3EA509-168B-44E2-A5F4-2CB7BD8FFFF8}"/>
    <dgm:cxn modelId="{B64CE9A1-6DAE-4C34-A492-4739B6D49F90}" type="presOf" srcId="{2A83A684-0405-40D6-8F71-8D1F2A2A8E68}" destId="{D808BCEB-42B6-4BFE-B43B-87ABC0C83669}" srcOrd="0" destOrd="0" presId="urn:microsoft.com/office/officeart/2008/layout/PictureStrips"/>
    <dgm:cxn modelId="{FDC744D3-F7AB-4043-AF4E-4AD66AF46191}" srcId="{2A83A684-0405-40D6-8F71-8D1F2A2A8E68}" destId="{127E4023-239A-4F96-BEFB-10EC1F2481AC}" srcOrd="0" destOrd="0" parTransId="{9018B2EB-5371-477B-9247-DDC8D4F0408F}" sibTransId="{8CD80B9E-A1AE-40D2-9D52-382EAD396FAB}"/>
    <dgm:cxn modelId="{20D8A9F8-074A-4505-BA10-F032BBBA3AB6}" type="presOf" srcId="{FDBBAA38-B228-44F5-9CA5-BC79F23CFD97}" destId="{66CD9EFC-F41C-4908-A915-13E0AB9837E4}" srcOrd="0" destOrd="0" presId="urn:microsoft.com/office/officeart/2008/layout/PictureStrips"/>
    <dgm:cxn modelId="{9C646281-BCA8-4290-B3FE-12BDA24A4F58}" type="presParOf" srcId="{D808BCEB-42B6-4BFE-B43B-87ABC0C83669}" destId="{C9E870FE-09A4-46BD-9126-F4D44EC0A4B8}" srcOrd="0" destOrd="0" presId="urn:microsoft.com/office/officeart/2008/layout/PictureStrips"/>
    <dgm:cxn modelId="{BA34F32A-27D5-4337-8A90-CE98F94DF076}" type="presParOf" srcId="{C9E870FE-09A4-46BD-9126-F4D44EC0A4B8}" destId="{A4A4BFD4-A5B1-4CA0-8CBA-B16AA96BB999}" srcOrd="0" destOrd="0" presId="urn:microsoft.com/office/officeart/2008/layout/PictureStrips"/>
    <dgm:cxn modelId="{AC007E78-CDC5-4FCB-8096-B12C5B2E9C55}" type="presParOf" srcId="{C9E870FE-09A4-46BD-9126-F4D44EC0A4B8}" destId="{A4D92DC2-47A9-439A-AE65-32F3A09BA165}" srcOrd="1" destOrd="0" presId="urn:microsoft.com/office/officeart/2008/layout/PictureStrips"/>
    <dgm:cxn modelId="{B06F1761-42E4-47E9-BA9D-DE809B57667E}" type="presParOf" srcId="{D808BCEB-42B6-4BFE-B43B-87ABC0C83669}" destId="{B6E478CF-5BF7-4A43-BCB6-5A96EEA375D3}" srcOrd="1" destOrd="0" presId="urn:microsoft.com/office/officeart/2008/layout/PictureStrips"/>
    <dgm:cxn modelId="{BF6308BB-0049-443D-8614-67B422E60542}" type="presParOf" srcId="{D808BCEB-42B6-4BFE-B43B-87ABC0C83669}" destId="{C491EEBC-4808-4756-A73C-78DD16509132}" srcOrd="2" destOrd="0" presId="urn:microsoft.com/office/officeart/2008/layout/PictureStrips"/>
    <dgm:cxn modelId="{2A58130A-19EB-4E68-A895-BC094814DF9F}" type="presParOf" srcId="{C491EEBC-4808-4756-A73C-78DD16509132}" destId="{BAF2CFCF-7A22-488D-92ED-E4573DB422CB}" srcOrd="0" destOrd="0" presId="urn:microsoft.com/office/officeart/2008/layout/PictureStrips"/>
    <dgm:cxn modelId="{178757F9-5DCA-44FC-BA82-8473750034D8}" type="presParOf" srcId="{C491EEBC-4808-4756-A73C-78DD16509132}" destId="{85B10AB1-A3EE-4520-ABCF-21D06835C629}" srcOrd="1" destOrd="0" presId="urn:microsoft.com/office/officeart/2008/layout/PictureStrips"/>
    <dgm:cxn modelId="{D297FF3A-E394-491B-B7EE-77493661C442}" type="presParOf" srcId="{D808BCEB-42B6-4BFE-B43B-87ABC0C83669}" destId="{3D7F8772-8AED-40A5-A3C8-DD1D78A3BCCA}" srcOrd="3" destOrd="0" presId="urn:microsoft.com/office/officeart/2008/layout/PictureStrips"/>
    <dgm:cxn modelId="{901D6FB7-05B8-4A1A-AC3F-258AC4CA5C69}" type="presParOf" srcId="{D808BCEB-42B6-4BFE-B43B-87ABC0C83669}" destId="{079B7791-FA34-4086-8C1D-A5B594935B5B}" srcOrd="4" destOrd="0" presId="urn:microsoft.com/office/officeart/2008/layout/PictureStrips"/>
    <dgm:cxn modelId="{7788FB2C-C78C-429C-99D6-2A312C01B295}" type="presParOf" srcId="{079B7791-FA34-4086-8C1D-A5B594935B5B}" destId="{BE96F913-8023-43CE-8776-01B28AACEABB}" srcOrd="0" destOrd="0" presId="urn:microsoft.com/office/officeart/2008/layout/PictureStrips"/>
    <dgm:cxn modelId="{C4AB62FC-F1E3-4634-A6EB-E4AE578DCD3C}" type="presParOf" srcId="{079B7791-FA34-4086-8C1D-A5B594935B5B}" destId="{45E33D7D-67D2-4437-8973-B24AB1B8EBD0}" srcOrd="1" destOrd="0" presId="urn:microsoft.com/office/officeart/2008/layout/PictureStrips"/>
    <dgm:cxn modelId="{9E989C7E-394B-430A-BD7E-F2BC58F9DF61}" type="presParOf" srcId="{D808BCEB-42B6-4BFE-B43B-87ABC0C83669}" destId="{2DC10942-0089-4166-9D6C-3F3A9415C780}" srcOrd="5" destOrd="0" presId="urn:microsoft.com/office/officeart/2008/layout/PictureStrips"/>
    <dgm:cxn modelId="{EE117556-6C9F-4A74-A16D-403EF74E1219}" type="presParOf" srcId="{D808BCEB-42B6-4BFE-B43B-87ABC0C83669}" destId="{00659B91-26BA-405C-B8F3-FBBA7C9260C2}" srcOrd="6" destOrd="0" presId="urn:microsoft.com/office/officeart/2008/layout/PictureStrips"/>
    <dgm:cxn modelId="{BA2F700B-9231-4D1C-B035-331D3375EC89}" type="presParOf" srcId="{00659B91-26BA-405C-B8F3-FBBA7C9260C2}" destId="{6D1036A1-0FDA-4634-B37B-0ED113921938}" srcOrd="0" destOrd="0" presId="urn:microsoft.com/office/officeart/2008/layout/PictureStrips"/>
    <dgm:cxn modelId="{109DF909-CD11-48C5-B037-B69620B4562F}" type="presParOf" srcId="{00659B91-26BA-405C-B8F3-FBBA7C9260C2}" destId="{73F505B1-8D98-4C7F-9D35-AA8C2709BD51}" srcOrd="1" destOrd="0" presId="urn:microsoft.com/office/officeart/2008/layout/PictureStrips"/>
    <dgm:cxn modelId="{11997E64-B0CB-42EF-BD84-83DE870D56DD}" type="presParOf" srcId="{D808BCEB-42B6-4BFE-B43B-87ABC0C83669}" destId="{A988BEB1-7D5E-4DB0-B091-A065FD7D26A5}" srcOrd="7" destOrd="0" presId="urn:microsoft.com/office/officeart/2008/layout/PictureStrips"/>
    <dgm:cxn modelId="{9FE13532-1FDB-40EA-9B17-B8A4F9462025}" type="presParOf" srcId="{D808BCEB-42B6-4BFE-B43B-87ABC0C83669}" destId="{B2824880-25D8-4E37-8560-F4A36A6C939F}" srcOrd="8" destOrd="0" presId="urn:microsoft.com/office/officeart/2008/layout/PictureStrips"/>
    <dgm:cxn modelId="{3209A8CC-9DD4-4EAD-8C50-95735AE8C70B}" type="presParOf" srcId="{B2824880-25D8-4E37-8560-F4A36A6C939F}" destId="{66CD9EFC-F41C-4908-A915-13E0AB9837E4}" srcOrd="0" destOrd="0" presId="urn:microsoft.com/office/officeart/2008/layout/PictureStrips"/>
    <dgm:cxn modelId="{2CD77D7D-A827-4E4B-94D2-C64DFF8DE838}" type="presParOf" srcId="{B2824880-25D8-4E37-8560-F4A36A6C939F}" destId="{3256F51A-B89A-43BC-AF80-FB3BD5C7B8D4}" srcOrd="1" destOrd="0" presId="urn:microsoft.com/office/officeart/2008/layout/PictureStrips"/>
    <dgm:cxn modelId="{E66B2FBE-F239-47D0-AD6C-FFA57E98AD86}" type="presParOf" srcId="{D808BCEB-42B6-4BFE-B43B-87ABC0C83669}" destId="{4B670EF7-4DA5-492A-B13E-30E9006DB011}" srcOrd="9" destOrd="0" presId="urn:microsoft.com/office/officeart/2008/layout/PictureStrips"/>
    <dgm:cxn modelId="{F71DFD2F-C553-4715-BF57-58B0E9AE6EE9}" type="presParOf" srcId="{D808BCEB-42B6-4BFE-B43B-87ABC0C83669}" destId="{7E62839E-8C4A-4FAD-BFDC-2D9AD977A4AC}" srcOrd="10" destOrd="0" presId="urn:microsoft.com/office/officeart/2008/layout/PictureStrips"/>
    <dgm:cxn modelId="{93118AD7-6242-428D-AB12-FBCD1D0A9595}" type="presParOf" srcId="{7E62839E-8C4A-4FAD-BFDC-2D9AD977A4AC}" destId="{5EC204DF-A43D-49A8-8D7D-0A4BA9FC5AC8}" srcOrd="0" destOrd="0" presId="urn:microsoft.com/office/officeart/2008/layout/PictureStrips"/>
    <dgm:cxn modelId="{9FFB1BD5-BC16-4626-8F5F-7036E3C0A75A}" type="presParOf" srcId="{7E62839E-8C4A-4FAD-BFDC-2D9AD977A4AC}" destId="{9522734F-2D25-42FC-AE9E-3CBF51BEF50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984F0-989C-45E0-B6F2-E3DE19E8C9D5}">
      <dsp:nvSpPr>
        <dsp:cNvPr id="0" name=""/>
        <dsp:cNvSpPr/>
      </dsp:nvSpPr>
      <dsp:spPr>
        <a:xfrm>
          <a:off x="0" y="1075269"/>
          <a:ext cx="10515600" cy="1433693"/>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59C7CB-8531-42B8-8312-5352BB83B50E}">
      <dsp:nvSpPr>
        <dsp:cNvPr id="0" name=""/>
        <dsp:cNvSpPr/>
      </dsp:nvSpPr>
      <dsp:spPr>
        <a:xfrm>
          <a:off x="2381" y="0"/>
          <a:ext cx="2132643" cy="143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GB" sz="2000" b="0" i="0" kern="1200" dirty="0">
              <a:latin typeface="Calibri Regular"/>
            </a:rPr>
            <a:t>Network of connected and mutually dependent organisations which</a:t>
          </a:r>
        </a:p>
      </dsp:txBody>
      <dsp:txXfrm>
        <a:off x="2381" y="0"/>
        <a:ext cx="2132643" cy="1433693"/>
      </dsp:txXfrm>
    </dsp:sp>
    <dsp:sp modelId="{03878FFB-AA8A-4AF4-BB1C-141EA2C290A5}">
      <dsp:nvSpPr>
        <dsp:cNvPr id="0" name=""/>
        <dsp:cNvSpPr/>
      </dsp:nvSpPr>
      <dsp:spPr>
        <a:xfrm>
          <a:off x="889491" y="1612904"/>
          <a:ext cx="358423" cy="358423"/>
        </a:xfrm>
        <a:prstGeom prst="ellips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4E4E9-5D13-4DBB-981D-34DD5C8F728A}">
      <dsp:nvSpPr>
        <dsp:cNvPr id="0" name=""/>
        <dsp:cNvSpPr/>
      </dsp:nvSpPr>
      <dsp:spPr>
        <a:xfrm>
          <a:off x="2241657" y="2150539"/>
          <a:ext cx="2132643" cy="143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b="0" i="0" kern="1200" dirty="0">
              <a:latin typeface="Calibri Regular"/>
            </a:rPr>
            <a:t>Cooperate together on</a:t>
          </a:r>
        </a:p>
      </dsp:txBody>
      <dsp:txXfrm>
        <a:off x="2241657" y="2150539"/>
        <a:ext cx="2132643" cy="1433693"/>
      </dsp:txXfrm>
    </dsp:sp>
    <dsp:sp modelId="{AA104F0E-D0D5-4B99-835D-6CC1E28AFFE8}">
      <dsp:nvSpPr>
        <dsp:cNvPr id="0" name=""/>
        <dsp:cNvSpPr/>
      </dsp:nvSpPr>
      <dsp:spPr>
        <a:xfrm>
          <a:off x="3128767" y="1612904"/>
          <a:ext cx="358423" cy="358423"/>
        </a:xfrm>
        <a:prstGeom prst="ellipse">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DCFA2-4FF4-4570-A9DB-B02D13156798}">
      <dsp:nvSpPr>
        <dsp:cNvPr id="0" name=""/>
        <dsp:cNvSpPr/>
      </dsp:nvSpPr>
      <dsp:spPr>
        <a:xfrm>
          <a:off x="4480933" y="0"/>
          <a:ext cx="2741449" cy="143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GB" sz="2000" b="0" i="0" kern="1200" dirty="0">
              <a:latin typeface="Calibri Regular"/>
            </a:rPr>
            <a:t>Control, management, and improvement of material, information, and financial resources flow</a:t>
          </a:r>
        </a:p>
      </dsp:txBody>
      <dsp:txXfrm>
        <a:off x="4480933" y="0"/>
        <a:ext cx="2741449" cy="1433693"/>
      </dsp:txXfrm>
    </dsp:sp>
    <dsp:sp modelId="{E2A9049E-F44F-4E6E-B88E-86E4DBE652AB}">
      <dsp:nvSpPr>
        <dsp:cNvPr id="0" name=""/>
        <dsp:cNvSpPr/>
      </dsp:nvSpPr>
      <dsp:spPr>
        <a:xfrm>
          <a:off x="5672446" y="1612904"/>
          <a:ext cx="358423" cy="358423"/>
        </a:xfrm>
        <a:prstGeom prst="ellipse">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A2FF6-FD8B-4C4C-91B7-01FE9A56AE8F}">
      <dsp:nvSpPr>
        <dsp:cNvPr id="0" name=""/>
        <dsp:cNvSpPr/>
      </dsp:nvSpPr>
      <dsp:spPr>
        <a:xfrm>
          <a:off x="7329014" y="2150539"/>
          <a:ext cx="2132643" cy="143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b="0" i="0" kern="1200" dirty="0">
              <a:latin typeface="Calibri Regular"/>
            </a:rPr>
            <a:t>From suppliers to final user</a:t>
          </a:r>
        </a:p>
      </dsp:txBody>
      <dsp:txXfrm>
        <a:off x="7329014" y="2150539"/>
        <a:ext cx="2132643" cy="1433693"/>
      </dsp:txXfrm>
    </dsp:sp>
    <dsp:sp modelId="{A0BC2C13-4E4F-4C60-AB8B-808081C22FDD}">
      <dsp:nvSpPr>
        <dsp:cNvPr id="0" name=""/>
        <dsp:cNvSpPr/>
      </dsp:nvSpPr>
      <dsp:spPr>
        <a:xfrm>
          <a:off x="8216125" y="1612904"/>
          <a:ext cx="358423" cy="358423"/>
        </a:xfrm>
        <a:prstGeom prst="ellipse">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6CA4D-3C4B-4931-803E-8D27F27F221C}">
      <dsp:nvSpPr>
        <dsp:cNvPr id="0" name=""/>
        <dsp:cNvSpPr/>
      </dsp:nvSpPr>
      <dsp:spPr>
        <a:xfrm rot="5400000">
          <a:off x="5730004" y="-2024475"/>
          <a:ext cx="1724230" cy="6204348"/>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Is global sourcing a valuable competitive option?</a:t>
          </a:r>
        </a:p>
        <a:p>
          <a:pPr marL="171450" lvl="1" indent="-171450" algn="l" defTabSz="800100">
            <a:lnSpc>
              <a:spcPct val="90000"/>
            </a:lnSpc>
            <a:spcBef>
              <a:spcPct val="0"/>
            </a:spcBef>
            <a:spcAft>
              <a:spcPct val="15000"/>
            </a:spcAft>
            <a:buChar char="•"/>
          </a:pPr>
          <a:r>
            <a:rPr lang="en-GB" sz="1800" kern="1200" dirty="0"/>
            <a:t>Can global sourcing help us better meet customers’ real needs?</a:t>
          </a:r>
        </a:p>
      </dsp:txBody>
      <dsp:txXfrm rot="-5400000">
        <a:off x="3489945" y="299754"/>
        <a:ext cx="6120178" cy="1555890"/>
      </dsp:txXfrm>
    </dsp:sp>
    <dsp:sp modelId="{3FF1F511-6D68-436D-B919-5347A69B5E7E}">
      <dsp:nvSpPr>
        <dsp:cNvPr id="0" name=""/>
        <dsp:cNvSpPr/>
      </dsp:nvSpPr>
      <dsp:spPr>
        <a:xfrm>
          <a:off x="0" y="53"/>
          <a:ext cx="3489945" cy="215528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1) Evaluate operating and competitive environments</a:t>
          </a:r>
          <a:endParaRPr lang="de-DE" sz="2400" kern="1200" dirty="0"/>
        </a:p>
      </dsp:txBody>
      <dsp:txXfrm>
        <a:off x="105212" y="105265"/>
        <a:ext cx="3279521" cy="1944864"/>
      </dsp:txXfrm>
    </dsp:sp>
    <dsp:sp modelId="{637555E9-1A17-4D10-A7D4-C85B809EC23C}">
      <dsp:nvSpPr>
        <dsp:cNvPr id="0" name=""/>
        <dsp:cNvSpPr/>
      </dsp:nvSpPr>
      <dsp:spPr>
        <a:xfrm rot="5400000">
          <a:off x="5730004" y="238576"/>
          <a:ext cx="1724230" cy="6204348"/>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a:t>How intensive and extensive does the global sourcing effort need to be?</a:t>
          </a:r>
          <a:endParaRPr lang="de-DE" sz="1800" kern="1200"/>
        </a:p>
        <a:p>
          <a:pPr marL="171450" lvl="1" indent="-171450" algn="l" defTabSz="800100">
            <a:lnSpc>
              <a:spcPct val="90000"/>
            </a:lnSpc>
            <a:spcBef>
              <a:spcPct val="0"/>
            </a:spcBef>
            <a:spcAft>
              <a:spcPct val="15000"/>
            </a:spcAft>
            <a:buChar char="•"/>
          </a:pPr>
          <a:r>
            <a:rPr lang="en-GB" sz="1800" kern="1200" dirty="0"/>
            <a:t>What items should we source globally?</a:t>
          </a:r>
        </a:p>
        <a:p>
          <a:pPr marL="171450" lvl="1" indent="-171450" algn="l" defTabSz="800100">
            <a:lnSpc>
              <a:spcPct val="90000"/>
            </a:lnSpc>
            <a:spcBef>
              <a:spcPct val="0"/>
            </a:spcBef>
            <a:spcAft>
              <a:spcPct val="15000"/>
            </a:spcAft>
            <a:buChar char="•"/>
          </a:pPr>
          <a:r>
            <a:rPr lang="en-GB" sz="1800" kern="1200" dirty="0"/>
            <a:t>What structure and infrastructure are needed?</a:t>
          </a:r>
        </a:p>
        <a:p>
          <a:pPr marL="171450" lvl="1" indent="-171450" algn="l" defTabSz="800100">
            <a:lnSpc>
              <a:spcPct val="90000"/>
            </a:lnSpc>
            <a:spcBef>
              <a:spcPct val="0"/>
            </a:spcBef>
            <a:spcAft>
              <a:spcPct val="15000"/>
            </a:spcAft>
            <a:buChar char="•"/>
          </a:pPr>
          <a:r>
            <a:rPr lang="en-GB" sz="1800" kern="1200" dirty="0"/>
            <a:t>What skills will our purchasers need?</a:t>
          </a:r>
        </a:p>
        <a:p>
          <a:pPr marL="171450" lvl="1" indent="-171450" algn="l" defTabSz="800100">
            <a:lnSpc>
              <a:spcPct val="90000"/>
            </a:lnSpc>
            <a:spcBef>
              <a:spcPct val="0"/>
            </a:spcBef>
            <a:spcAft>
              <a:spcPct val="15000"/>
            </a:spcAft>
            <a:buChar char="•"/>
          </a:pPr>
          <a:r>
            <a:rPr lang="en-GB" sz="1800" kern="1200" dirty="0"/>
            <a:t>Does a cost-benefit analysis support the selected scope?</a:t>
          </a:r>
        </a:p>
      </dsp:txBody>
      <dsp:txXfrm rot="-5400000">
        <a:off x="3489945" y="2562805"/>
        <a:ext cx="6120178" cy="1555890"/>
      </dsp:txXfrm>
    </dsp:sp>
    <dsp:sp modelId="{9A26F5F9-6BAD-47D7-8426-B154036C2282}">
      <dsp:nvSpPr>
        <dsp:cNvPr id="0" name=""/>
        <dsp:cNvSpPr/>
      </dsp:nvSpPr>
      <dsp:spPr>
        <a:xfrm>
          <a:off x="0" y="2263106"/>
          <a:ext cx="3489945" cy="215528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2) Define scope of </a:t>
          </a:r>
          <a:br>
            <a:rPr lang="en-GB" sz="2400" kern="1200" dirty="0"/>
          </a:br>
          <a:r>
            <a:rPr lang="en-GB" sz="2400" kern="1200" dirty="0"/>
            <a:t>     international purchasing effort</a:t>
          </a:r>
        </a:p>
      </dsp:txBody>
      <dsp:txXfrm>
        <a:off x="105212" y="2368318"/>
        <a:ext cx="3279521" cy="19448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5D3A1-6CCF-4651-BC4A-F5A62F1C87B1}">
      <dsp:nvSpPr>
        <dsp:cNvPr id="0" name=""/>
        <dsp:cNvSpPr/>
      </dsp:nvSpPr>
      <dsp:spPr>
        <a:xfrm rot="5400000">
          <a:off x="5987574" y="-2163560"/>
          <a:ext cx="1678366" cy="64251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Who are the best suppliers for each item?</a:t>
          </a:r>
          <a:endParaRPr lang="de-DE" sz="1800" kern="1200" dirty="0"/>
        </a:p>
        <a:p>
          <a:pPr marL="171450" lvl="1" indent="-171450" algn="l" defTabSz="800100">
            <a:lnSpc>
              <a:spcPct val="90000"/>
            </a:lnSpc>
            <a:spcBef>
              <a:spcPct val="0"/>
            </a:spcBef>
            <a:spcAft>
              <a:spcPct val="15000"/>
            </a:spcAft>
            <a:buChar char="•"/>
          </a:pPr>
          <a:r>
            <a:rPr lang="en-GB" sz="1800" kern="1200" dirty="0"/>
            <a:t>Where are they located worldwide?</a:t>
          </a:r>
        </a:p>
        <a:p>
          <a:pPr marL="171450" lvl="1" indent="-171450" algn="l" defTabSz="800100">
            <a:lnSpc>
              <a:spcPct val="90000"/>
            </a:lnSpc>
            <a:spcBef>
              <a:spcPct val="0"/>
            </a:spcBef>
            <a:spcAft>
              <a:spcPct val="15000"/>
            </a:spcAft>
            <a:buChar char="•"/>
          </a:pPr>
          <a:r>
            <a:rPr lang="en-GB" sz="1800" kern="1200"/>
            <a:t>Can they provide world-class support to our global operations?</a:t>
          </a:r>
          <a:endParaRPr lang="en-GB" sz="1800" kern="1200" dirty="0"/>
        </a:p>
        <a:p>
          <a:pPr marL="171450" lvl="1" indent="-171450" algn="l" defTabSz="800100">
            <a:lnSpc>
              <a:spcPct val="90000"/>
            </a:lnSpc>
            <a:spcBef>
              <a:spcPct val="0"/>
            </a:spcBef>
            <a:spcAft>
              <a:spcPct val="15000"/>
            </a:spcAft>
            <a:buChar char="•"/>
          </a:pPr>
          <a:r>
            <a:rPr lang="en-GB" sz="1800" kern="1200" dirty="0"/>
            <a:t>What is the total order performance?</a:t>
          </a:r>
        </a:p>
        <a:p>
          <a:pPr marL="342900" lvl="2" indent="-171450" algn="l" defTabSz="800100">
            <a:lnSpc>
              <a:spcPct val="90000"/>
            </a:lnSpc>
            <a:spcBef>
              <a:spcPct val="0"/>
            </a:spcBef>
            <a:spcAft>
              <a:spcPct val="15000"/>
            </a:spcAft>
            <a:buChar char="•"/>
          </a:pPr>
          <a:r>
            <a:rPr lang="en-GB" sz="1800" kern="1200" dirty="0"/>
            <a:t>total cost; delivery; quality; innovation; responsiveness</a:t>
          </a:r>
        </a:p>
      </dsp:txBody>
      <dsp:txXfrm rot="-5400000">
        <a:off x="3614166" y="291779"/>
        <a:ext cx="6343253" cy="1514504"/>
      </dsp:txXfrm>
    </dsp:sp>
    <dsp:sp modelId="{6B3D057C-F077-4995-A0E9-22FFED663D5D}">
      <dsp:nvSpPr>
        <dsp:cNvPr id="0" name=""/>
        <dsp:cNvSpPr/>
      </dsp:nvSpPr>
      <dsp:spPr>
        <a:xfrm>
          <a:off x="0" y="52"/>
          <a:ext cx="3614166" cy="209795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3) Identify and evaluate</a:t>
          </a:r>
          <a:br>
            <a:rPr lang="en-GB" sz="2400" kern="1200" dirty="0"/>
          </a:br>
          <a:r>
            <a:rPr lang="en-GB" sz="2400" kern="1200" dirty="0"/>
            <a:t>    potential suppliers    worldwide</a:t>
          </a:r>
          <a:endParaRPr lang="de-DE" sz="2400" kern="1200" dirty="0"/>
        </a:p>
      </dsp:txBody>
      <dsp:txXfrm>
        <a:off x="102414" y="102466"/>
        <a:ext cx="3409338" cy="1893129"/>
      </dsp:txXfrm>
    </dsp:sp>
    <dsp:sp modelId="{DAC0838C-B502-4974-BB5B-CFA3160E33A0}">
      <dsp:nvSpPr>
        <dsp:cNvPr id="0" name=""/>
        <dsp:cNvSpPr/>
      </dsp:nvSpPr>
      <dsp:spPr>
        <a:xfrm rot="5400000">
          <a:off x="5987574" y="39294"/>
          <a:ext cx="1678366" cy="64251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Given our needs, the supplier’s location and capabilities, and the channel’s logistical challenges, what type of buyer-supplier relationship should we establish?</a:t>
          </a:r>
        </a:p>
      </dsp:txBody>
      <dsp:txXfrm rot="-5400000">
        <a:off x="3614166" y="2494634"/>
        <a:ext cx="6343253" cy="1514504"/>
      </dsp:txXfrm>
    </dsp:sp>
    <dsp:sp modelId="{C8871352-3A8F-4DFC-8E2B-7FE6F76CFDE4}">
      <dsp:nvSpPr>
        <dsp:cNvPr id="0" name=""/>
        <dsp:cNvSpPr/>
      </dsp:nvSpPr>
      <dsp:spPr>
        <a:xfrm>
          <a:off x="0" y="2202907"/>
          <a:ext cx="3614166" cy="209795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4) Determine appropriate nature of buyer-supplier relationship</a:t>
          </a:r>
        </a:p>
      </dsp:txBody>
      <dsp:txXfrm>
        <a:off x="102414" y="2305321"/>
        <a:ext cx="3409338" cy="18931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5D3A1-6CCF-4651-BC4A-F5A62F1C87B1}">
      <dsp:nvSpPr>
        <dsp:cNvPr id="0" name=""/>
        <dsp:cNvSpPr/>
      </dsp:nvSpPr>
      <dsp:spPr>
        <a:xfrm rot="5400000">
          <a:off x="5987574" y="-2163560"/>
          <a:ext cx="1678366" cy="64251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a:t>Are the proposals truly comparable at the total-ownership level?</a:t>
          </a:r>
          <a:endParaRPr lang="de-DE" sz="1800" kern="1200" dirty="0"/>
        </a:p>
        <a:p>
          <a:pPr marL="171450" lvl="1" indent="-171450" algn="l" defTabSz="800100">
            <a:lnSpc>
              <a:spcPct val="90000"/>
            </a:lnSpc>
            <a:spcBef>
              <a:spcPct val="0"/>
            </a:spcBef>
            <a:spcAft>
              <a:spcPct val="15000"/>
            </a:spcAft>
            <a:buChar char="•"/>
          </a:pPr>
          <a:r>
            <a:rPr lang="en-GB" sz="1800" kern="1200" dirty="0"/>
            <a:t>Who is the best supplier in the short term? Long term?</a:t>
          </a:r>
        </a:p>
        <a:p>
          <a:pPr marL="171450" lvl="1" indent="-171450" algn="l" defTabSz="800100">
            <a:lnSpc>
              <a:spcPct val="90000"/>
            </a:lnSpc>
            <a:spcBef>
              <a:spcPct val="0"/>
            </a:spcBef>
            <a:spcAft>
              <a:spcPct val="15000"/>
            </a:spcAft>
            <a:buChar char="•"/>
          </a:pPr>
          <a:endParaRPr lang="en-GB" sz="1800" kern="1200" dirty="0"/>
        </a:p>
      </dsp:txBody>
      <dsp:txXfrm rot="-5400000">
        <a:off x="3614166" y="291779"/>
        <a:ext cx="6343253" cy="1514504"/>
      </dsp:txXfrm>
    </dsp:sp>
    <dsp:sp modelId="{6B3D057C-F077-4995-A0E9-22FFED663D5D}">
      <dsp:nvSpPr>
        <dsp:cNvPr id="0" name=""/>
        <dsp:cNvSpPr/>
      </dsp:nvSpPr>
      <dsp:spPr>
        <a:xfrm>
          <a:off x="0" y="52"/>
          <a:ext cx="3614166" cy="209795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5) Request/evaluate </a:t>
          </a:r>
          <a:br>
            <a:rPr lang="en-GB" sz="2400" kern="1200" dirty="0"/>
          </a:br>
          <a:r>
            <a:rPr lang="en-GB" sz="2400" kern="1200" dirty="0"/>
            <a:t>     proposals from suppliers</a:t>
          </a:r>
          <a:endParaRPr lang="de-DE" sz="2400" kern="1200" dirty="0"/>
        </a:p>
      </dsp:txBody>
      <dsp:txXfrm>
        <a:off x="102414" y="102466"/>
        <a:ext cx="3409338" cy="1893129"/>
      </dsp:txXfrm>
    </dsp:sp>
    <dsp:sp modelId="{DAC0838C-B502-4974-BB5B-CFA3160E33A0}">
      <dsp:nvSpPr>
        <dsp:cNvPr id="0" name=""/>
        <dsp:cNvSpPr/>
      </dsp:nvSpPr>
      <dsp:spPr>
        <a:xfrm rot="5400000">
          <a:off x="5987574" y="39294"/>
          <a:ext cx="1678366" cy="64251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Is future negotiation needed?</a:t>
          </a:r>
          <a:endParaRPr lang="en-GB" sz="1800" kern="1200" dirty="0"/>
        </a:p>
        <a:p>
          <a:pPr marL="171450" lvl="1" indent="-171450" algn="l" defTabSz="800100">
            <a:lnSpc>
              <a:spcPct val="90000"/>
            </a:lnSpc>
            <a:spcBef>
              <a:spcPct val="0"/>
            </a:spcBef>
            <a:spcAft>
              <a:spcPct val="15000"/>
            </a:spcAft>
            <a:buChar char="•"/>
          </a:pPr>
          <a:r>
            <a:rPr lang="en-US" sz="1800" kern="1200"/>
            <a:t>Are roles and responsibilities clearly understood?</a:t>
          </a:r>
          <a:endParaRPr lang="en-US" sz="1800" kern="1200" dirty="0"/>
        </a:p>
        <a:p>
          <a:pPr marL="171450" lvl="1" indent="-171450" algn="l" defTabSz="800100">
            <a:lnSpc>
              <a:spcPct val="90000"/>
            </a:lnSpc>
            <a:spcBef>
              <a:spcPct val="0"/>
            </a:spcBef>
            <a:spcAft>
              <a:spcPct val="15000"/>
            </a:spcAft>
            <a:buChar char="•"/>
          </a:pPr>
          <a:r>
            <a:rPr lang="en-US" sz="1800" kern="1200" dirty="0"/>
            <a:t>Are performance expectations clearly stated and understood?</a:t>
          </a:r>
        </a:p>
        <a:p>
          <a:pPr marL="171450" lvl="1" indent="-171450" algn="l" defTabSz="800100">
            <a:lnSpc>
              <a:spcPct val="90000"/>
            </a:lnSpc>
            <a:spcBef>
              <a:spcPct val="0"/>
            </a:spcBef>
            <a:spcAft>
              <a:spcPct val="15000"/>
            </a:spcAft>
            <a:buChar char="•"/>
          </a:pPr>
          <a:r>
            <a:rPr lang="en-US" sz="1800" kern="1200" dirty="0"/>
            <a:t>How are resources, risks, and rewards going to be shared?</a:t>
          </a:r>
        </a:p>
      </dsp:txBody>
      <dsp:txXfrm rot="-5400000">
        <a:off x="3614166" y="2494634"/>
        <a:ext cx="6343253" cy="1514504"/>
      </dsp:txXfrm>
    </dsp:sp>
    <dsp:sp modelId="{C8871352-3A8F-4DFC-8E2B-7FE6F76CFDE4}">
      <dsp:nvSpPr>
        <dsp:cNvPr id="0" name=""/>
        <dsp:cNvSpPr/>
      </dsp:nvSpPr>
      <dsp:spPr>
        <a:xfrm>
          <a:off x="0" y="2202907"/>
          <a:ext cx="3614166" cy="209795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6) Select “best” supplier, establish contract terms and conditions, and build desired relationship</a:t>
          </a:r>
          <a:endParaRPr lang="en-GB" sz="2400" kern="1200" dirty="0"/>
        </a:p>
      </dsp:txBody>
      <dsp:txXfrm>
        <a:off x="102414" y="2305321"/>
        <a:ext cx="3409338" cy="18931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5D3A1-6CCF-4651-BC4A-F5A62F1C87B1}">
      <dsp:nvSpPr>
        <dsp:cNvPr id="0" name=""/>
        <dsp:cNvSpPr/>
      </dsp:nvSpPr>
      <dsp:spPr>
        <a:xfrm rot="5400000">
          <a:off x="5710275" y="-1816989"/>
          <a:ext cx="2232964" cy="6425184"/>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Is the buyer-supplier relationship fully established? Effective?</a:t>
          </a:r>
          <a:endParaRPr lang="de-DE" sz="1800" kern="1200" dirty="0"/>
        </a:p>
        <a:p>
          <a:pPr marL="171450" lvl="1" indent="-171450" algn="l" defTabSz="800100">
            <a:lnSpc>
              <a:spcPct val="90000"/>
            </a:lnSpc>
            <a:spcBef>
              <a:spcPct val="0"/>
            </a:spcBef>
            <a:spcAft>
              <a:spcPct val="15000"/>
            </a:spcAft>
            <a:buChar char="•"/>
          </a:pPr>
          <a:r>
            <a:rPr lang="en-GB" sz="1800" kern="1200" dirty="0"/>
            <a:t>Is the selected supplier performing at world-class standards?</a:t>
          </a:r>
        </a:p>
        <a:p>
          <a:pPr marL="171450" lvl="1" indent="-171450" algn="l" defTabSz="800100">
            <a:lnSpc>
              <a:spcPct val="90000"/>
            </a:lnSpc>
            <a:spcBef>
              <a:spcPct val="0"/>
            </a:spcBef>
            <a:spcAft>
              <a:spcPct val="15000"/>
            </a:spcAft>
            <a:buChar char="•"/>
          </a:pPr>
          <a:r>
            <a:rPr lang="en-GB" sz="1800" kern="1200" dirty="0"/>
            <a:t>Based on changes in our own operations, our competitive requirements, and our customers’ needs, does this relationship still make sense?</a:t>
          </a:r>
        </a:p>
      </dsp:txBody>
      <dsp:txXfrm rot="-5400000">
        <a:off x="3614165" y="388125"/>
        <a:ext cx="6316180" cy="2014956"/>
      </dsp:txXfrm>
    </dsp:sp>
    <dsp:sp modelId="{6B3D057C-F077-4995-A0E9-22FFED663D5D}">
      <dsp:nvSpPr>
        <dsp:cNvPr id="0" name=""/>
        <dsp:cNvSpPr/>
      </dsp:nvSpPr>
      <dsp:spPr>
        <a:xfrm>
          <a:off x="0" y="0"/>
          <a:ext cx="3614166" cy="279120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7) Continual re-evaluation of implementation status, requirements, and capabilities</a:t>
          </a:r>
          <a:endParaRPr lang="de-DE" sz="2400" kern="1200" dirty="0"/>
        </a:p>
      </dsp:txBody>
      <dsp:txXfrm>
        <a:off x="136255" y="136255"/>
        <a:ext cx="3341656" cy="25186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E0079-B088-49D9-A819-9DDFCEAA64A0}">
      <dsp:nvSpPr>
        <dsp:cNvPr id="0" name=""/>
        <dsp:cNvSpPr/>
      </dsp:nvSpPr>
      <dsp:spPr>
        <a:xfrm rot="5400000">
          <a:off x="5720753" y="-2208047"/>
          <a:ext cx="1236140" cy="5965952"/>
        </a:xfrm>
        <a:prstGeom prst="round2Same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altLang="fi-FI" sz="1800" kern="1200" dirty="0">
              <a:cs typeface="ヒラギノ角ゴ Pro W3" pitchFamily="16" charset="0"/>
              <a:sym typeface="Wingdings" panose="05000000000000000000" pitchFamily="2" charset="2"/>
            </a:rPr>
            <a:t>Reduce the cost price of the end product</a:t>
          </a:r>
          <a:endParaRPr lang="de-D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GB" altLang="fi-FI" sz="1800" kern="1200" dirty="0">
              <a:cs typeface="ヒラギノ角ゴ Pro W3" pitchFamily="16" charset="0"/>
            </a:rPr>
            <a:t>Cost structure, product experience, special skills, systems, and technologies</a:t>
          </a:r>
          <a:endParaRPr lang="de-DE" sz="1800" kern="1200" dirty="0"/>
        </a:p>
      </dsp:txBody>
      <dsp:txXfrm rot="-5400000">
        <a:off x="3355848" y="217201"/>
        <a:ext cx="5905609" cy="1115454"/>
      </dsp:txXfrm>
    </dsp:sp>
    <dsp:sp modelId="{CFEADC8E-21F6-4B08-8B55-4F3E2D8C6EA0}">
      <dsp:nvSpPr>
        <dsp:cNvPr id="0" name=""/>
        <dsp:cNvSpPr/>
      </dsp:nvSpPr>
      <dsp:spPr>
        <a:xfrm>
          <a:off x="0" y="2341"/>
          <a:ext cx="3355848" cy="154517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fi-FI" sz="3600" kern="1200" dirty="0">
              <a:cs typeface="ヒラギノ角ゴ Pro W3" pitchFamily="16" charset="0"/>
            </a:rPr>
            <a:t>Cost leadership</a:t>
          </a:r>
          <a:endParaRPr lang="de-DE" sz="3600" kern="1200" dirty="0"/>
        </a:p>
      </dsp:txBody>
      <dsp:txXfrm>
        <a:off x="75429" y="77770"/>
        <a:ext cx="3204990" cy="1394317"/>
      </dsp:txXfrm>
    </dsp:sp>
    <dsp:sp modelId="{7A6F5FC2-9080-4A4A-92DC-25A0967C9351}">
      <dsp:nvSpPr>
        <dsp:cNvPr id="0" name=""/>
        <dsp:cNvSpPr/>
      </dsp:nvSpPr>
      <dsp:spPr>
        <a:xfrm rot="5400000">
          <a:off x="5720753" y="-585613"/>
          <a:ext cx="1236140" cy="5965952"/>
        </a:xfrm>
        <a:prstGeom prst="round2Same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altLang="fi-FI" sz="1800" kern="1200" dirty="0">
              <a:cs typeface="ヒラギノ角ゴ Pro W3" pitchFamily="16" charset="0"/>
              <a:sym typeface="Wingdings" panose="05000000000000000000" pitchFamily="2" charset="2"/>
            </a:rPr>
            <a:t>Unique products</a:t>
          </a:r>
          <a:endParaRPr lang="en-GB" altLang="fi-FI" sz="1800" kern="1200" dirty="0">
            <a:cs typeface="ヒラギノ角ゴ Pro W3" pitchFamily="16" charset="0"/>
          </a:endParaRPr>
        </a:p>
        <a:p>
          <a:pPr marL="171450" lvl="1" indent="-171450" algn="l" defTabSz="800100">
            <a:lnSpc>
              <a:spcPct val="90000"/>
            </a:lnSpc>
            <a:spcBef>
              <a:spcPct val="0"/>
            </a:spcBef>
            <a:spcAft>
              <a:spcPct val="15000"/>
            </a:spcAft>
            <a:buChar char="•"/>
          </a:pPr>
          <a:r>
            <a:rPr lang="en-GB" altLang="fi-FI" sz="1800" kern="1200" dirty="0">
              <a:cs typeface="ヒラギノ角ゴ Pro W3" pitchFamily="16" charset="0"/>
            </a:rPr>
            <a:t>Reliability, economy, after-sales services, esteem, value, etc. aim at creating customer loyalty and brand preference </a:t>
          </a:r>
          <a:r>
            <a:rPr lang="en-GB" altLang="fi-FI" sz="1800" kern="1200" dirty="0">
              <a:cs typeface="ヒラギノ角ゴ Pro W3" pitchFamily="16" charset="0"/>
              <a:sym typeface="Wingdings" panose="05000000000000000000" pitchFamily="2" charset="2"/>
            </a:rPr>
            <a:t> reduces the importance of price</a:t>
          </a:r>
          <a:endParaRPr lang="en-GB" altLang="fi-FI" sz="1800" kern="1200" dirty="0">
            <a:cs typeface="ヒラギノ角ゴ Pro W3" pitchFamily="16" charset="0"/>
          </a:endParaRPr>
        </a:p>
      </dsp:txBody>
      <dsp:txXfrm rot="-5400000">
        <a:off x="3355848" y="1839635"/>
        <a:ext cx="5905609" cy="1115454"/>
      </dsp:txXfrm>
    </dsp:sp>
    <dsp:sp modelId="{A4189C1A-6F23-4837-A7C4-59506EC10D64}">
      <dsp:nvSpPr>
        <dsp:cNvPr id="0" name=""/>
        <dsp:cNvSpPr/>
      </dsp:nvSpPr>
      <dsp:spPr>
        <a:xfrm>
          <a:off x="0" y="1624774"/>
          <a:ext cx="3355848" cy="154517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fi-FI" sz="3600" kern="1200" dirty="0">
              <a:cs typeface="ヒラギノ角ゴ Pro W3" pitchFamily="16" charset="0"/>
            </a:rPr>
            <a:t>Differentiation</a:t>
          </a:r>
        </a:p>
      </dsp:txBody>
      <dsp:txXfrm>
        <a:off x="75429" y="1700203"/>
        <a:ext cx="3204990" cy="1394317"/>
      </dsp:txXfrm>
    </dsp:sp>
    <dsp:sp modelId="{F667D398-8E4C-41C5-B117-C324C9C5A09B}">
      <dsp:nvSpPr>
        <dsp:cNvPr id="0" name=""/>
        <dsp:cNvSpPr/>
      </dsp:nvSpPr>
      <dsp:spPr>
        <a:xfrm rot="5400000">
          <a:off x="5720753" y="1036820"/>
          <a:ext cx="1236140" cy="5965952"/>
        </a:xfrm>
        <a:prstGeom prst="round2Same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altLang="fi-FI" sz="1800" kern="1200" dirty="0">
              <a:cs typeface="ヒラギノ角ゴ Pro W3" pitchFamily="16" charset="0"/>
              <a:sym typeface="Wingdings" panose="05000000000000000000" pitchFamily="2" charset="2"/>
            </a:rPr>
            <a:t>Try to serve a specific group in an optimal way</a:t>
          </a:r>
          <a:endParaRPr lang="en-GB" altLang="fi-FI" sz="1800" kern="1200" dirty="0">
            <a:cs typeface="ヒラギノ角ゴ Pro W3" pitchFamily="16" charset="0"/>
          </a:endParaRPr>
        </a:p>
        <a:p>
          <a:pPr marL="171450" lvl="1" indent="-171450" algn="l" defTabSz="800100">
            <a:lnSpc>
              <a:spcPct val="90000"/>
            </a:lnSpc>
            <a:spcBef>
              <a:spcPct val="0"/>
            </a:spcBef>
            <a:spcAft>
              <a:spcPct val="15000"/>
            </a:spcAft>
            <a:buChar char="•"/>
          </a:pPr>
          <a:r>
            <a:rPr lang="en-GB" altLang="fi-FI" sz="1800" kern="1200" dirty="0">
              <a:cs typeface="ヒラギノ角ゴ Pro W3" pitchFamily="16" charset="0"/>
            </a:rPr>
            <a:t>A combination of a) and b) directed at a particular                       target, e.g. a national/international market/specific group of customers</a:t>
          </a:r>
        </a:p>
      </dsp:txBody>
      <dsp:txXfrm rot="-5400000">
        <a:off x="3355848" y="3462069"/>
        <a:ext cx="5905609" cy="1115454"/>
      </dsp:txXfrm>
    </dsp:sp>
    <dsp:sp modelId="{8A84E2BB-3484-4DCD-9E28-749F76CB67CD}">
      <dsp:nvSpPr>
        <dsp:cNvPr id="0" name=""/>
        <dsp:cNvSpPr/>
      </dsp:nvSpPr>
      <dsp:spPr>
        <a:xfrm>
          <a:off x="0" y="3247208"/>
          <a:ext cx="3355848" cy="154517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altLang="fi-FI" sz="3600" kern="1200" dirty="0">
              <a:cs typeface="ヒラギノ角ゴ Pro W3" pitchFamily="16" charset="0"/>
            </a:rPr>
            <a:t>Focus strategy</a:t>
          </a:r>
        </a:p>
      </dsp:txBody>
      <dsp:txXfrm>
        <a:off x="75429" y="3322637"/>
        <a:ext cx="3204990" cy="13943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8BFF2-DD69-4E70-8880-544C440513F0}">
      <dsp:nvSpPr>
        <dsp:cNvPr id="0" name=""/>
        <dsp:cNvSpPr/>
      </dsp:nvSpPr>
      <dsp:spPr>
        <a:xfrm>
          <a:off x="3047" y="44176"/>
          <a:ext cx="2971260" cy="5472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Delivery</a:t>
          </a:r>
          <a:endParaRPr lang="de-DE" sz="1900" kern="1200" dirty="0"/>
        </a:p>
      </dsp:txBody>
      <dsp:txXfrm>
        <a:off x="3047" y="44176"/>
        <a:ext cx="2971260" cy="547200"/>
      </dsp:txXfrm>
    </dsp:sp>
    <dsp:sp modelId="{DD661120-9EEF-4128-BA42-927427F3F19C}">
      <dsp:nvSpPr>
        <dsp:cNvPr id="0" name=""/>
        <dsp:cNvSpPr/>
      </dsp:nvSpPr>
      <dsp:spPr>
        <a:xfrm>
          <a:off x="3047" y="591376"/>
          <a:ext cx="2971260" cy="2451284"/>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 Until which point the seller can give instructions about and bear the delivery risk concerning the goods</a:t>
          </a:r>
          <a:endParaRPr lang="de-DE" sz="1900" kern="1200" dirty="0"/>
        </a:p>
        <a:p>
          <a:pPr marL="171450" lvl="1" indent="-171450" algn="l" defTabSz="844550">
            <a:lnSpc>
              <a:spcPct val="90000"/>
            </a:lnSpc>
            <a:spcBef>
              <a:spcPct val="0"/>
            </a:spcBef>
            <a:spcAft>
              <a:spcPct val="15000"/>
            </a:spcAft>
            <a:buChar char="•"/>
          </a:pPr>
          <a:r>
            <a:rPr lang="en-US" sz="1900" kern="1200" dirty="0"/>
            <a:t>From which point the buyer gives instructions and bears the risk</a:t>
          </a:r>
          <a:endParaRPr lang="de-DE" sz="1900" kern="1200" dirty="0"/>
        </a:p>
      </dsp:txBody>
      <dsp:txXfrm>
        <a:off x="3047" y="591376"/>
        <a:ext cx="2971260" cy="2451284"/>
      </dsp:txXfrm>
    </dsp:sp>
    <dsp:sp modelId="{A9F9CDE8-3801-48D1-9AF4-31ED7384FE1D}">
      <dsp:nvSpPr>
        <dsp:cNvPr id="0" name=""/>
        <dsp:cNvSpPr/>
      </dsp:nvSpPr>
      <dsp:spPr>
        <a:xfrm>
          <a:off x="3390283" y="44176"/>
          <a:ext cx="2971260" cy="5472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Costs</a:t>
          </a:r>
        </a:p>
      </dsp:txBody>
      <dsp:txXfrm>
        <a:off x="3390283" y="44176"/>
        <a:ext cx="2971260" cy="547200"/>
      </dsp:txXfrm>
    </dsp:sp>
    <dsp:sp modelId="{0E8EA0C6-1B1D-4C4D-8131-E3FA78F183FC}">
      <dsp:nvSpPr>
        <dsp:cNvPr id="0" name=""/>
        <dsp:cNvSpPr/>
      </dsp:nvSpPr>
      <dsp:spPr>
        <a:xfrm>
          <a:off x="3390283" y="591376"/>
          <a:ext cx="2971260" cy="2451284"/>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Which costs of delivery are to be paid by the seller</a:t>
          </a:r>
        </a:p>
        <a:p>
          <a:pPr marL="171450" lvl="1" indent="-171450" algn="l" defTabSz="844550">
            <a:lnSpc>
              <a:spcPct val="90000"/>
            </a:lnSpc>
            <a:spcBef>
              <a:spcPct val="0"/>
            </a:spcBef>
            <a:spcAft>
              <a:spcPct val="15000"/>
            </a:spcAft>
            <a:buChar char="•"/>
          </a:pPr>
          <a:r>
            <a:rPr lang="en-US" sz="1900" kern="1200" dirty="0"/>
            <a:t>Which costs are to be paid by the buyer</a:t>
          </a:r>
        </a:p>
      </dsp:txBody>
      <dsp:txXfrm>
        <a:off x="3390283" y="591376"/>
        <a:ext cx="2971260" cy="2451284"/>
      </dsp:txXfrm>
    </dsp:sp>
    <dsp:sp modelId="{9B93F12E-C473-42B6-84FF-6710E56D435D}">
      <dsp:nvSpPr>
        <dsp:cNvPr id="0" name=""/>
        <dsp:cNvSpPr/>
      </dsp:nvSpPr>
      <dsp:spPr>
        <a:xfrm>
          <a:off x="6777520" y="44176"/>
          <a:ext cx="2971260" cy="5472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Risk</a:t>
          </a:r>
        </a:p>
      </dsp:txBody>
      <dsp:txXfrm>
        <a:off x="6777520" y="44176"/>
        <a:ext cx="2971260" cy="547200"/>
      </dsp:txXfrm>
    </dsp:sp>
    <dsp:sp modelId="{D43CF669-2ED5-4812-A1B3-D718A94B3B54}">
      <dsp:nvSpPr>
        <dsp:cNvPr id="0" name=""/>
        <dsp:cNvSpPr/>
      </dsp:nvSpPr>
      <dsp:spPr>
        <a:xfrm>
          <a:off x="6777520" y="591376"/>
          <a:ext cx="2971260" cy="2451284"/>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 Possibility of damage to or loss of goods or general average during transit, or of delay of delivery </a:t>
          </a:r>
        </a:p>
      </dsp:txBody>
      <dsp:txXfrm>
        <a:off x="6777520" y="591376"/>
        <a:ext cx="2971260" cy="24512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7B11A-6D96-4355-BA6F-18D0CA73347B}">
      <dsp:nvSpPr>
        <dsp:cNvPr id="0" name=""/>
        <dsp:cNvSpPr/>
      </dsp:nvSpPr>
      <dsp:spPr>
        <a:xfrm rot="10800000">
          <a:off x="1997444" y="3606"/>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noProof="0" dirty="0"/>
            <a:t>Supply Chain Management is the ma</a:t>
          </a:r>
          <a:r>
            <a:rPr lang="en-GB" sz="1800" kern="1200" dirty="0" err="1"/>
            <a:t>nagement</a:t>
          </a:r>
          <a:r>
            <a:rPr lang="en-GB" sz="1800" kern="1200" dirty="0"/>
            <a:t> of the interconnection of organisations that relate to each other through upstream and downstream linkages </a:t>
          </a:r>
          <a:endParaRPr lang="en-GB" sz="1800" kern="1200" noProof="0" dirty="0"/>
        </a:p>
      </dsp:txBody>
      <dsp:txXfrm rot="10800000">
        <a:off x="2233525" y="3606"/>
        <a:ext cx="6756793" cy="944324"/>
      </dsp:txXfrm>
    </dsp:sp>
    <dsp:sp modelId="{9883C310-32AE-4064-A3AF-6FA7699E66D6}">
      <dsp:nvSpPr>
        <dsp:cNvPr id="0" name=""/>
        <dsp:cNvSpPr/>
      </dsp:nvSpPr>
      <dsp:spPr>
        <a:xfrm>
          <a:off x="1525281" y="3606"/>
          <a:ext cx="944324" cy="9443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71A85-F975-4331-8A29-5040C8009DD5}">
      <dsp:nvSpPr>
        <dsp:cNvPr id="0" name=""/>
        <dsp:cNvSpPr/>
      </dsp:nvSpPr>
      <dsp:spPr>
        <a:xfrm rot="10800000">
          <a:off x="1997444" y="1229818"/>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Six main sourcing strategies can be differentiated: many suppliers, few suppliers, vertical integration, keiretsu networks, joint ventures, and virtual companies </a:t>
          </a:r>
          <a:endParaRPr lang="en-GB" sz="1800" kern="1200" noProof="0" dirty="0"/>
        </a:p>
      </dsp:txBody>
      <dsp:txXfrm rot="10800000">
        <a:off x="2233525" y="1229818"/>
        <a:ext cx="6756793" cy="944324"/>
      </dsp:txXfrm>
    </dsp:sp>
    <dsp:sp modelId="{91B57AE2-464C-4150-8398-9342EA10573A}">
      <dsp:nvSpPr>
        <dsp:cNvPr id="0" name=""/>
        <dsp:cNvSpPr/>
      </dsp:nvSpPr>
      <dsp:spPr>
        <a:xfrm>
          <a:off x="1525281" y="1229818"/>
          <a:ext cx="944324" cy="9443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C18EA-3E82-4025-8628-D061995C8C81}">
      <dsp:nvSpPr>
        <dsp:cNvPr id="0" name=""/>
        <dsp:cNvSpPr/>
      </dsp:nvSpPr>
      <dsp:spPr>
        <a:xfrm rot="10800000">
          <a:off x="1997444" y="2456030"/>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effectLst/>
              <a:ea typeface="+mn-ea"/>
              <a:cs typeface="+mn-cs"/>
            </a:rPr>
            <a:t>The bullwhip effect can be explained as an occurrence detected by the supply chain where orders sent to the manufacturer and supplier create larger variance then the sales to the end customer</a:t>
          </a:r>
          <a:endParaRPr lang="en-GB" sz="1800" kern="1200" noProof="0" dirty="0"/>
        </a:p>
      </dsp:txBody>
      <dsp:txXfrm rot="10800000">
        <a:off x="2233525" y="2456030"/>
        <a:ext cx="6756793" cy="944324"/>
      </dsp:txXfrm>
    </dsp:sp>
    <dsp:sp modelId="{F81F77AF-2432-4FA2-B40B-3C81841A1C72}">
      <dsp:nvSpPr>
        <dsp:cNvPr id="0" name=""/>
        <dsp:cNvSpPr/>
      </dsp:nvSpPr>
      <dsp:spPr>
        <a:xfrm>
          <a:off x="1525281" y="2456030"/>
          <a:ext cx="944324" cy="94432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6DB15-2CFB-494E-96D7-7003634B4662}">
      <dsp:nvSpPr>
        <dsp:cNvPr id="0" name=""/>
        <dsp:cNvSpPr/>
      </dsp:nvSpPr>
      <dsp:spPr>
        <a:xfrm rot="10800000">
          <a:off x="1997444" y="3682243"/>
          <a:ext cx="6992874" cy="94432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42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Companies have to decide whether each value-adding activity should be conducted in-house (internalisation) or by an external, independent supplier (externalisation) or </a:t>
          </a:r>
          <a:r>
            <a:rPr lang="en-GB" sz="1800" kern="1200" dirty="0">
              <a:sym typeface="Wingdings" panose="05000000000000000000" pitchFamily="2" charset="2"/>
            </a:rPr>
            <a:t>outsourcing</a:t>
          </a:r>
          <a:endParaRPr lang="en-GB" sz="1800" kern="1200" noProof="0" dirty="0"/>
        </a:p>
      </dsp:txBody>
      <dsp:txXfrm rot="10800000">
        <a:off x="2233525" y="3682243"/>
        <a:ext cx="6756793" cy="944324"/>
      </dsp:txXfrm>
    </dsp:sp>
    <dsp:sp modelId="{1DCA1F6D-AF6F-475D-8F97-D7E8226A13C4}">
      <dsp:nvSpPr>
        <dsp:cNvPr id="0" name=""/>
        <dsp:cNvSpPr/>
      </dsp:nvSpPr>
      <dsp:spPr>
        <a:xfrm>
          <a:off x="1525281" y="3682243"/>
          <a:ext cx="944324" cy="944324"/>
        </a:xfrm>
        <a:prstGeom prst="ellipse">
          <a:avLst/>
        </a:prstGeom>
        <a:blipFill>
          <a:blip xmlns:r="http://schemas.openxmlformats.org/officeDocument/2006/relationships" r:embed="rId7">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7B11A-6D96-4355-BA6F-18D0CA73347B}">
      <dsp:nvSpPr>
        <dsp:cNvPr id="0" name=""/>
        <dsp:cNvSpPr/>
      </dsp:nvSpPr>
      <dsp:spPr>
        <a:xfrm rot="10800000">
          <a:off x="2033084" y="298"/>
          <a:ext cx="6992874" cy="1086886"/>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7" tIns="80010" rIns="149352" bIns="80010" numCol="1" spcCol="1270" anchor="ctr" anchorCtr="0">
          <a:noAutofit/>
        </a:bodyPr>
        <a:lstStyle/>
        <a:p>
          <a:pPr marL="0" lvl="0" indent="0" algn="ctr" defTabSz="933450">
            <a:lnSpc>
              <a:spcPct val="90000"/>
            </a:lnSpc>
            <a:spcBef>
              <a:spcPct val="0"/>
            </a:spcBef>
            <a:spcAft>
              <a:spcPct val="35000"/>
            </a:spcAft>
            <a:buNone/>
          </a:pPr>
          <a:r>
            <a:rPr lang="de-DE" sz="2100" kern="1200" noProof="0" dirty="0"/>
            <a:t>Supplier </a:t>
          </a:r>
          <a:r>
            <a:rPr lang="de-DE" sz="2100" kern="1200" noProof="0" dirty="0" err="1"/>
            <a:t>relations</a:t>
          </a:r>
          <a:r>
            <a:rPr lang="de-DE" sz="2100" kern="1200" noProof="0" dirty="0"/>
            <a:t> </a:t>
          </a:r>
          <a:r>
            <a:rPr lang="de-DE" sz="2100" kern="1200" noProof="0" dirty="0" err="1"/>
            <a:t>are</a:t>
          </a:r>
          <a:r>
            <a:rPr lang="de-DE" sz="2100" kern="1200" noProof="0" dirty="0"/>
            <a:t> a </a:t>
          </a:r>
          <a:r>
            <a:rPr lang="de-DE" sz="2100" kern="1200" noProof="0" dirty="0" err="1"/>
            <a:t>critical</a:t>
          </a:r>
          <a:r>
            <a:rPr lang="de-DE" sz="2100" kern="1200" noProof="0" dirty="0"/>
            <a:t> </a:t>
          </a:r>
          <a:r>
            <a:rPr lang="de-DE" sz="2100" kern="1200" noProof="0" dirty="0" err="1"/>
            <a:t>resource</a:t>
          </a:r>
          <a:r>
            <a:rPr lang="de-DE" sz="2100" kern="1200" noProof="0" dirty="0"/>
            <a:t> and must fit </a:t>
          </a:r>
          <a:r>
            <a:rPr lang="de-DE" sz="2100" kern="1200" noProof="0" dirty="0" err="1"/>
            <a:t>the</a:t>
          </a:r>
          <a:r>
            <a:rPr lang="de-DE" sz="2100" kern="1200" noProof="0" dirty="0"/>
            <a:t> </a:t>
          </a:r>
          <a:r>
            <a:rPr lang="de-DE" sz="2100" kern="1200" noProof="0" dirty="0" err="1"/>
            <a:t>company</a:t>
          </a:r>
          <a:r>
            <a:rPr lang="de-DE" sz="2100" kern="1200" noProof="0" dirty="0"/>
            <a:t> </a:t>
          </a:r>
          <a:r>
            <a:rPr lang="de-DE" sz="2100" kern="1200" noProof="0" dirty="0" err="1"/>
            <a:t>strategy</a:t>
          </a:r>
          <a:r>
            <a:rPr lang="de-DE" sz="2100" kern="1200" noProof="0" dirty="0"/>
            <a:t> </a:t>
          </a:r>
          <a:endParaRPr lang="en-GB" sz="2100" kern="1200" noProof="0" dirty="0"/>
        </a:p>
      </dsp:txBody>
      <dsp:txXfrm rot="10800000">
        <a:off x="2304805" y="298"/>
        <a:ext cx="6721153" cy="1086886"/>
      </dsp:txXfrm>
    </dsp:sp>
    <dsp:sp modelId="{9883C310-32AE-4064-A3AF-6FA7699E66D6}">
      <dsp:nvSpPr>
        <dsp:cNvPr id="0" name=""/>
        <dsp:cNvSpPr/>
      </dsp:nvSpPr>
      <dsp:spPr>
        <a:xfrm>
          <a:off x="1489641" y="298"/>
          <a:ext cx="1086886" cy="1086886"/>
        </a:xfrm>
        <a:prstGeom prst="ellipse">
          <a:avLst/>
        </a:prstGeom>
        <a:blipFill>
          <a:blip xmlns:r="http://schemas.openxmlformats.org/officeDocument/2006/relationships" r:embed="rId1">
            <a:biLevel thresh="75000"/>
            <a:extLs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71A85-F975-4331-8A29-5040C8009DD5}">
      <dsp:nvSpPr>
        <dsp:cNvPr id="0" name=""/>
        <dsp:cNvSpPr/>
      </dsp:nvSpPr>
      <dsp:spPr>
        <a:xfrm rot="10800000">
          <a:off x="2033084" y="1358906"/>
          <a:ext cx="6992874" cy="1086886"/>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7"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dirty="0"/>
            <a:t>Incoterms are a set of rules which define the responsibilities of sellers and buyers for the delivery of goods under sales contracts </a:t>
          </a:r>
          <a:endParaRPr lang="en-GB" sz="2100" b="0" kern="1200" noProof="0" dirty="0"/>
        </a:p>
      </dsp:txBody>
      <dsp:txXfrm rot="10800000">
        <a:off x="2304805" y="1358906"/>
        <a:ext cx="6721153" cy="1086886"/>
      </dsp:txXfrm>
    </dsp:sp>
    <dsp:sp modelId="{91B57AE2-464C-4150-8398-9342EA10573A}">
      <dsp:nvSpPr>
        <dsp:cNvPr id="0" name=""/>
        <dsp:cNvSpPr/>
      </dsp:nvSpPr>
      <dsp:spPr>
        <a:xfrm>
          <a:off x="1489641" y="1358906"/>
          <a:ext cx="1086886" cy="1086886"/>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95DF-06B6-434E-81AF-9A67064BEC5B}">
      <dsp:nvSpPr>
        <dsp:cNvPr id="0" name=""/>
        <dsp:cNvSpPr/>
      </dsp:nvSpPr>
      <dsp:spPr>
        <a:xfrm>
          <a:off x="5101" y="0"/>
          <a:ext cx="4906973" cy="45981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de-DE" sz="6300" kern="1200" dirty="0"/>
            <a:t>Need</a:t>
          </a:r>
        </a:p>
      </dsp:txBody>
      <dsp:txXfrm>
        <a:off x="5101" y="0"/>
        <a:ext cx="4906973" cy="1379449"/>
      </dsp:txXfrm>
    </dsp:sp>
    <dsp:sp modelId="{C1674356-A6C9-4F00-A5F6-7311428F4C71}">
      <dsp:nvSpPr>
        <dsp:cNvPr id="0" name=""/>
        <dsp:cNvSpPr/>
      </dsp:nvSpPr>
      <dsp:spPr>
        <a:xfrm>
          <a:off x="495798" y="1380291"/>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dirty="0"/>
            <a:t>Improving operations</a:t>
          </a:r>
          <a:endParaRPr lang="de-DE" sz="1700" kern="1200" dirty="0"/>
        </a:p>
      </dsp:txBody>
      <dsp:txXfrm>
        <a:off x="505437" y="1389930"/>
        <a:ext cx="3906300" cy="309811"/>
      </dsp:txXfrm>
    </dsp:sp>
    <dsp:sp modelId="{3AD9B28D-C2ED-408C-910A-92C47863556A}">
      <dsp:nvSpPr>
        <dsp:cNvPr id="0" name=""/>
        <dsp:cNvSpPr/>
      </dsp:nvSpPr>
      <dsp:spPr>
        <a:xfrm>
          <a:off x="495798" y="1760010"/>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Increasing levels of outsourcing</a:t>
          </a:r>
          <a:endParaRPr lang="en-GB" altLang="sr-Latn-RS" sz="1700" kern="1200" dirty="0"/>
        </a:p>
      </dsp:txBody>
      <dsp:txXfrm>
        <a:off x="505437" y="1769649"/>
        <a:ext cx="3906300" cy="309811"/>
      </dsp:txXfrm>
    </dsp:sp>
    <dsp:sp modelId="{33841030-1AD9-4E02-B96A-EC5C385EF5A3}">
      <dsp:nvSpPr>
        <dsp:cNvPr id="0" name=""/>
        <dsp:cNvSpPr/>
      </dsp:nvSpPr>
      <dsp:spPr>
        <a:xfrm>
          <a:off x="495798" y="2139730"/>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Reduce transport costs</a:t>
          </a:r>
          <a:endParaRPr lang="en-GB" altLang="sr-Latn-RS" sz="1700" kern="1200" dirty="0"/>
        </a:p>
      </dsp:txBody>
      <dsp:txXfrm>
        <a:off x="505437" y="2149369"/>
        <a:ext cx="3906300" cy="309811"/>
      </dsp:txXfrm>
    </dsp:sp>
    <dsp:sp modelId="{24368D39-FDF8-48F4-9409-5F25120586C4}">
      <dsp:nvSpPr>
        <dsp:cNvPr id="0" name=""/>
        <dsp:cNvSpPr/>
      </dsp:nvSpPr>
      <dsp:spPr>
        <a:xfrm>
          <a:off x="495798" y="2519449"/>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Pressure from competition</a:t>
          </a:r>
          <a:endParaRPr lang="en-GB" altLang="sr-Latn-RS" sz="1700" kern="1200" dirty="0"/>
        </a:p>
      </dsp:txBody>
      <dsp:txXfrm>
        <a:off x="505437" y="2529088"/>
        <a:ext cx="3906300" cy="309811"/>
      </dsp:txXfrm>
    </dsp:sp>
    <dsp:sp modelId="{7FC25180-111B-4F1A-8FB7-62F424EB4552}">
      <dsp:nvSpPr>
        <dsp:cNvPr id="0" name=""/>
        <dsp:cNvSpPr/>
      </dsp:nvSpPr>
      <dsp:spPr>
        <a:xfrm>
          <a:off x="495798" y="2899168"/>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dirty="0"/>
            <a:t>The growth of globalisation</a:t>
          </a:r>
        </a:p>
      </dsp:txBody>
      <dsp:txXfrm>
        <a:off x="505437" y="2908807"/>
        <a:ext cx="3906300" cy="309811"/>
      </dsp:txXfrm>
    </dsp:sp>
    <dsp:sp modelId="{D093760F-7C47-4584-9746-60C91F2FBAFB}">
      <dsp:nvSpPr>
        <dsp:cNvPr id="0" name=""/>
        <dsp:cNvSpPr/>
      </dsp:nvSpPr>
      <dsp:spPr>
        <a:xfrm>
          <a:off x="495798" y="3278887"/>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The growing importance of e-commerce</a:t>
          </a:r>
          <a:endParaRPr lang="en-GB" altLang="sr-Latn-RS" sz="1700" kern="1200" dirty="0"/>
        </a:p>
      </dsp:txBody>
      <dsp:txXfrm>
        <a:off x="505437" y="3288526"/>
        <a:ext cx="3906300" cy="309811"/>
      </dsp:txXfrm>
    </dsp:sp>
    <dsp:sp modelId="{B929D012-9DA9-4B65-858D-6046C463CF90}">
      <dsp:nvSpPr>
        <dsp:cNvPr id="0" name=""/>
        <dsp:cNvSpPr/>
      </dsp:nvSpPr>
      <dsp:spPr>
        <a:xfrm>
          <a:off x="495798" y="3658606"/>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The complexity of supply chains</a:t>
          </a:r>
          <a:endParaRPr lang="en-GB" altLang="sr-Latn-RS" sz="1700" kern="1200" dirty="0"/>
        </a:p>
      </dsp:txBody>
      <dsp:txXfrm>
        <a:off x="505437" y="3668245"/>
        <a:ext cx="3906300" cy="309811"/>
      </dsp:txXfrm>
    </dsp:sp>
    <dsp:sp modelId="{9293FBC5-A463-46A2-92F0-9EB633592D22}">
      <dsp:nvSpPr>
        <dsp:cNvPr id="0" name=""/>
        <dsp:cNvSpPr/>
      </dsp:nvSpPr>
      <dsp:spPr>
        <a:xfrm>
          <a:off x="495798" y="4038325"/>
          <a:ext cx="3925578" cy="3290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Inventory management</a:t>
          </a:r>
          <a:endParaRPr lang="en-GB" altLang="sr-Latn-RS" sz="1700" kern="1200" dirty="0"/>
        </a:p>
      </dsp:txBody>
      <dsp:txXfrm>
        <a:off x="505437" y="4047964"/>
        <a:ext cx="3906300" cy="309811"/>
      </dsp:txXfrm>
    </dsp:sp>
    <dsp:sp modelId="{DB68D374-BAC9-4FEF-BC4D-77E1AE3B2329}">
      <dsp:nvSpPr>
        <dsp:cNvPr id="0" name=""/>
        <dsp:cNvSpPr/>
      </dsp:nvSpPr>
      <dsp:spPr>
        <a:xfrm>
          <a:off x="5280097" y="0"/>
          <a:ext cx="4906973" cy="459816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de-DE" sz="6300" kern="1200" dirty="0"/>
            <a:t>Benefit</a:t>
          </a:r>
        </a:p>
      </dsp:txBody>
      <dsp:txXfrm>
        <a:off x="5280097" y="0"/>
        <a:ext cx="4906973" cy="1379449"/>
      </dsp:txXfrm>
    </dsp:sp>
    <dsp:sp modelId="{4EE340CE-0E2A-413A-BAC0-371EB702226B}">
      <dsp:nvSpPr>
        <dsp:cNvPr id="0" name=""/>
        <dsp:cNvSpPr/>
      </dsp:nvSpPr>
      <dsp:spPr>
        <a:xfrm>
          <a:off x="5770794" y="1379674"/>
          <a:ext cx="3925578" cy="4414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Lower inventory level</a:t>
          </a:r>
          <a:endParaRPr lang="de-DE" sz="1700" kern="1200" dirty="0"/>
        </a:p>
      </dsp:txBody>
      <dsp:txXfrm>
        <a:off x="5783724" y="1392604"/>
        <a:ext cx="3899718" cy="415602"/>
      </dsp:txXfrm>
    </dsp:sp>
    <dsp:sp modelId="{2B811D91-9E46-4434-B567-2125A42B5C6E}">
      <dsp:nvSpPr>
        <dsp:cNvPr id="0" name=""/>
        <dsp:cNvSpPr/>
      </dsp:nvSpPr>
      <dsp:spPr>
        <a:xfrm>
          <a:off x="5770794" y="1889053"/>
          <a:ext cx="3925578" cy="4414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Higher productivity</a:t>
          </a:r>
          <a:endParaRPr lang="en-GB" altLang="sr-Latn-RS" sz="1700" kern="1200" dirty="0"/>
        </a:p>
      </dsp:txBody>
      <dsp:txXfrm>
        <a:off x="5783724" y="1901983"/>
        <a:ext cx="3899718" cy="415602"/>
      </dsp:txXfrm>
    </dsp:sp>
    <dsp:sp modelId="{7D879FE3-DD20-4636-968F-112259FDCF3F}">
      <dsp:nvSpPr>
        <dsp:cNvPr id="0" name=""/>
        <dsp:cNvSpPr/>
      </dsp:nvSpPr>
      <dsp:spPr>
        <a:xfrm>
          <a:off x="5770794" y="2398433"/>
          <a:ext cx="3925578" cy="4414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Greater agility</a:t>
          </a:r>
          <a:endParaRPr lang="en-GB" altLang="sr-Latn-RS" sz="1700" kern="1200" dirty="0"/>
        </a:p>
      </dsp:txBody>
      <dsp:txXfrm>
        <a:off x="5783724" y="2411363"/>
        <a:ext cx="3899718" cy="415602"/>
      </dsp:txXfrm>
    </dsp:sp>
    <dsp:sp modelId="{770961C4-466D-4AB7-8B22-CAB8329EF97B}">
      <dsp:nvSpPr>
        <dsp:cNvPr id="0" name=""/>
        <dsp:cNvSpPr/>
      </dsp:nvSpPr>
      <dsp:spPr>
        <a:xfrm>
          <a:off x="5770794" y="2907812"/>
          <a:ext cx="3925578" cy="4414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Shorter delivery time</a:t>
          </a:r>
          <a:endParaRPr lang="en-GB" altLang="sr-Latn-RS" sz="1700" kern="1200" dirty="0"/>
        </a:p>
      </dsp:txBody>
      <dsp:txXfrm>
        <a:off x="5783724" y="2920742"/>
        <a:ext cx="3899718" cy="415602"/>
      </dsp:txXfrm>
    </dsp:sp>
    <dsp:sp modelId="{A99868C2-E54B-4953-B39A-E5BBC6AB98CC}">
      <dsp:nvSpPr>
        <dsp:cNvPr id="0" name=""/>
        <dsp:cNvSpPr/>
      </dsp:nvSpPr>
      <dsp:spPr>
        <a:xfrm>
          <a:off x="5770794" y="3417191"/>
          <a:ext cx="3925578" cy="4414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Higher profits</a:t>
          </a:r>
          <a:endParaRPr lang="en-GB" altLang="sr-Latn-RS" sz="1700" kern="1200" dirty="0"/>
        </a:p>
      </dsp:txBody>
      <dsp:txXfrm>
        <a:off x="5783724" y="3430121"/>
        <a:ext cx="3899718" cy="415602"/>
      </dsp:txXfrm>
    </dsp:sp>
    <dsp:sp modelId="{33783D23-EFD5-4575-A358-72B5BB639B8C}">
      <dsp:nvSpPr>
        <dsp:cNvPr id="0" name=""/>
        <dsp:cNvSpPr/>
      </dsp:nvSpPr>
      <dsp:spPr>
        <a:xfrm>
          <a:off x="5770794" y="3926571"/>
          <a:ext cx="3925578" cy="44146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altLang="sr-Latn-RS" sz="1700" kern="1200"/>
            <a:t>Increased customer loyalty</a:t>
          </a:r>
          <a:endParaRPr lang="en-GB" altLang="sr-Latn-RS" sz="1700" kern="1200" dirty="0"/>
        </a:p>
      </dsp:txBody>
      <dsp:txXfrm>
        <a:off x="5783724" y="3939501"/>
        <a:ext cx="3899718" cy="41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FDCCA-03C6-4126-9F9D-8461CE7D9A02}">
      <dsp:nvSpPr>
        <dsp:cNvPr id="0" name=""/>
        <dsp:cNvSpPr/>
      </dsp:nvSpPr>
      <dsp:spPr>
        <a:xfrm>
          <a:off x="21027" y="2210"/>
          <a:ext cx="1880397" cy="1295593"/>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58DB6-73B6-4F71-840C-567A3A9E905B}">
      <dsp:nvSpPr>
        <dsp:cNvPr id="0" name=""/>
        <dsp:cNvSpPr/>
      </dsp:nvSpPr>
      <dsp:spPr>
        <a:xfrm>
          <a:off x="21027" y="1297804"/>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a:t>Forecasting</a:t>
          </a:r>
          <a:endParaRPr lang="de-DE" sz="1900" kern="1200"/>
        </a:p>
      </dsp:txBody>
      <dsp:txXfrm>
        <a:off x="21027" y="1297804"/>
        <a:ext cx="1880397" cy="697627"/>
      </dsp:txXfrm>
    </dsp:sp>
    <dsp:sp modelId="{8428A261-0099-430D-B050-DEE05DBB0487}">
      <dsp:nvSpPr>
        <dsp:cNvPr id="0" name=""/>
        <dsp:cNvSpPr/>
      </dsp:nvSpPr>
      <dsp:spPr>
        <a:xfrm>
          <a:off x="2089543" y="2210"/>
          <a:ext cx="1880397" cy="1295593"/>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391C6-8E6E-4857-8D5E-5C883761FA70}">
      <dsp:nvSpPr>
        <dsp:cNvPr id="0" name=""/>
        <dsp:cNvSpPr/>
      </dsp:nvSpPr>
      <dsp:spPr>
        <a:xfrm>
          <a:off x="2089543" y="1297804"/>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dirty="0"/>
            <a:t>Purchasing/ Procurement</a:t>
          </a:r>
        </a:p>
      </dsp:txBody>
      <dsp:txXfrm>
        <a:off x="2089543" y="1297804"/>
        <a:ext cx="1880397" cy="697627"/>
      </dsp:txXfrm>
    </dsp:sp>
    <dsp:sp modelId="{5F138AC5-7025-467F-AADA-8793108B3881}">
      <dsp:nvSpPr>
        <dsp:cNvPr id="0" name=""/>
        <dsp:cNvSpPr/>
      </dsp:nvSpPr>
      <dsp:spPr>
        <a:xfrm>
          <a:off x="4158059" y="2210"/>
          <a:ext cx="1880397" cy="1295593"/>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68280-2768-4849-AFAF-74C612514FFE}">
      <dsp:nvSpPr>
        <dsp:cNvPr id="0" name=""/>
        <dsp:cNvSpPr/>
      </dsp:nvSpPr>
      <dsp:spPr>
        <a:xfrm>
          <a:off x="4158059" y="1297804"/>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a:t>Inventory management</a:t>
          </a:r>
          <a:endParaRPr lang="en-GB" altLang="sr-Latn-RS" sz="1900" kern="1200" dirty="0"/>
        </a:p>
      </dsp:txBody>
      <dsp:txXfrm>
        <a:off x="4158059" y="1297804"/>
        <a:ext cx="1880397" cy="697627"/>
      </dsp:txXfrm>
    </dsp:sp>
    <dsp:sp modelId="{592639B9-D02F-4A87-80DF-B484C11DE6C1}">
      <dsp:nvSpPr>
        <dsp:cNvPr id="0" name=""/>
        <dsp:cNvSpPr/>
      </dsp:nvSpPr>
      <dsp:spPr>
        <a:xfrm>
          <a:off x="6226575" y="2210"/>
          <a:ext cx="1880397" cy="1295593"/>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3FB41-0438-42F1-B0E1-35E7578A15C8}">
      <dsp:nvSpPr>
        <dsp:cNvPr id="0" name=""/>
        <dsp:cNvSpPr/>
      </dsp:nvSpPr>
      <dsp:spPr>
        <a:xfrm>
          <a:off x="6226575" y="1297804"/>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a:t>Information management</a:t>
          </a:r>
          <a:endParaRPr lang="en-GB" altLang="sr-Latn-RS" sz="1900" kern="1200" dirty="0"/>
        </a:p>
      </dsp:txBody>
      <dsp:txXfrm>
        <a:off x="6226575" y="1297804"/>
        <a:ext cx="1880397" cy="697627"/>
      </dsp:txXfrm>
    </dsp:sp>
    <dsp:sp modelId="{2282D92A-DE34-4E4D-BD8B-D680B42A64C2}">
      <dsp:nvSpPr>
        <dsp:cNvPr id="0" name=""/>
        <dsp:cNvSpPr/>
      </dsp:nvSpPr>
      <dsp:spPr>
        <a:xfrm>
          <a:off x="21027" y="2183471"/>
          <a:ext cx="1880397" cy="1295593"/>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9E0C8-94E3-46D5-8E68-6E46D5E0A7CC}">
      <dsp:nvSpPr>
        <dsp:cNvPr id="0" name=""/>
        <dsp:cNvSpPr/>
      </dsp:nvSpPr>
      <dsp:spPr>
        <a:xfrm>
          <a:off x="21027" y="3479065"/>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a:t>Quality management</a:t>
          </a:r>
          <a:endParaRPr lang="en-GB" altLang="sr-Latn-RS" sz="1900" kern="1200" dirty="0"/>
        </a:p>
      </dsp:txBody>
      <dsp:txXfrm>
        <a:off x="21027" y="3479065"/>
        <a:ext cx="1880397" cy="697627"/>
      </dsp:txXfrm>
    </dsp:sp>
    <dsp:sp modelId="{36C03A1D-31CD-42E5-BF08-0FB187EC8AC4}">
      <dsp:nvSpPr>
        <dsp:cNvPr id="0" name=""/>
        <dsp:cNvSpPr/>
      </dsp:nvSpPr>
      <dsp:spPr>
        <a:xfrm>
          <a:off x="2089543" y="2183471"/>
          <a:ext cx="1880397" cy="1295593"/>
        </a:xfrm>
        <a:prstGeom prst="roundRect">
          <a:avLst/>
        </a:prstGeom>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BB18B-42D8-47D4-B368-9E08DEF4171A}">
      <dsp:nvSpPr>
        <dsp:cNvPr id="0" name=""/>
        <dsp:cNvSpPr/>
      </dsp:nvSpPr>
      <dsp:spPr>
        <a:xfrm>
          <a:off x="2089543" y="3479065"/>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a:t>Scheduling</a:t>
          </a:r>
          <a:endParaRPr lang="en-GB" altLang="sr-Latn-RS" sz="1900" kern="1200" dirty="0"/>
        </a:p>
      </dsp:txBody>
      <dsp:txXfrm>
        <a:off x="2089543" y="3479065"/>
        <a:ext cx="1880397" cy="697627"/>
      </dsp:txXfrm>
    </dsp:sp>
    <dsp:sp modelId="{A927B490-C149-4DE5-A07E-E2A1136A780C}">
      <dsp:nvSpPr>
        <dsp:cNvPr id="0" name=""/>
        <dsp:cNvSpPr/>
      </dsp:nvSpPr>
      <dsp:spPr>
        <a:xfrm>
          <a:off x="4158059" y="2183471"/>
          <a:ext cx="1880397" cy="1295593"/>
        </a:xfrm>
        <a:prstGeom prst="roundRect">
          <a:avLst/>
        </a:prstGeom>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3C7CE-B6C0-41C4-8585-D944A8A3B8B3}">
      <dsp:nvSpPr>
        <dsp:cNvPr id="0" name=""/>
        <dsp:cNvSpPr/>
      </dsp:nvSpPr>
      <dsp:spPr>
        <a:xfrm>
          <a:off x="4158059" y="3479065"/>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a:t>Production and deliveries</a:t>
          </a:r>
          <a:endParaRPr lang="en-GB" altLang="sr-Latn-RS" sz="1900" kern="1200" dirty="0"/>
        </a:p>
      </dsp:txBody>
      <dsp:txXfrm>
        <a:off x="4158059" y="3479065"/>
        <a:ext cx="1880397" cy="697627"/>
      </dsp:txXfrm>
    </dsp:sp>
    <dsp:sp modelId="{15A67A11-099D-47FD-BD1F-CCE09A4E6CAA}">
      <dsp:nvSpPr>
        <dsp:cNvPr id="0" name=""/>
        <dsp:cNvSpPr/>
      </dsp:nvSpPr>
      <dsp:spPr>
        <a:xfrm>
          <a:off x="6226575" y="2183471"/>
          <a:ext cx="1880397" cy="1295593"/>
        </a:xfrm>
        <a:prstGeom prst="roundRect">
          <a:avLst/>
        </a:prstGeom>
        <a:blipFill>
          <a:blip xmlns:r="http://schemas.openxmlformats.org/officeDocument/2006/relationships"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80525-E324-4723-98E6-2CC675F72C03}">
      <dsp:nvSpPr>
        <dsp:cNvPr id="0" name=""/>
        <dsp:cNvSpPr/>
      </dsp:nvSpPr>
      <dsp:spPr>
        <a:xfrm>
          <a:off x="6226575" y="3479065"/>
          <a:ext cx="1880397" cy="6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altLang="sr-Latn-RS" sz="1900" kern="1200"/>
            <a:t>Customer services</a:t>
          </a:r>
          <a:endParaRPr lang="en-GB" altLang="sr-Latn-RS" sz="1900" kern="1200" dirty="0"/>
        </a:p>
      </dsp:txBody>
      <dsp:txXfrm>
        <a:off x="6226575" y="3479065"/>
        <a:ext cx="1880397" cy="697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5F8AE-C05C-4ABE-9EE7-540EF6B8C9AE}">
      <dsp:nvSpPr>
        <dsp:cNvPr id="0" name=""/>
        <dsp:cNvSpPr/>
      </dsp:nvSpPr>
      <dsp:spPr>
        <a:xfrm>
          <a:off x="0" y="2396"/>
          <a:ext cx="9968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0DD27-27A4-489D-9D04-A235D3ACC733}">
      <dsp:nvSpPr>
        <dsp:cNvPr id="0" name=""/>
        <dsp:cNvSpPr/>
      </dsp:nvSpPr>
      <dsp:spPr>
        <a:xfrm>
          <a:off x="0" y="2396"/>
          <a:ext cx="1993647" cy="490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e-DE" sz="3300" kern="1200" dirty="0"/>
            <a:t>Questions</a:t>
          </a:r>
        </a:p>
      </dsp:txBody>
      <dsp:txXfrm>
        <a:off x="0" y="2396"/>
        <a:ext cx="1993647" cy="4903109"/>
      </dsp:txXfrm>
    </dsp:sp>
    <dsp:sp modelId="{BEA3E37A-983A-4FB5-B9B8-EBB2A3F8D66F}">
      <dsp:nvSpPr>
        <dsp:cNvPr id="0" name=""/>
        <dsp:cNvSpPr/>
      </dsp:nvSpPr>
      <dsp:spPr>
        <a:xfrm>
          <a:off x="2143170" y="79007"/>
          <a:ext cx="3837771" cy="153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t>Strategic</a:t>
          </a:r>
          <a:endParaRPr lang="de-DE" sz="4000" kern="1200" dirty="0"/>
        </a:p>
      </dsp:txBody>
      <dsp:txXfrm>
        <a:off x="2143170" y="79007"/>
        <a:ext cx="3837771" cy="1532221"/>
      </dsp:txXfrm>
    </dsp:sp>
    <dsp:sp modelId="{253B1BE5-A467-4153-801C-7E38ED7E9B08}">
      <dsp:nvSpPr>
        <dsp:cNvPr id="0" name=""/>
        <dsp:cNvSpPr/>
      </dsp:nvSpPr>
      <dsp:spPr>
        <a:xfrm>
          <a:off x="6130465" y="79007"/>
          <a:ext cx="3837771" cy="76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Supply chain design</a:t>
          </a:r>
        </a:p>
      </dsp:txBody>
      <dsp:txXfrm>
        <a:off x="6130465" y="79007"/>
        <a:ext cx="3837771" cy="766110"/>
      </dsp:txXfrm>
    </dsp:sp>
    <dsp:sp modelId="{52304EF4-BBE5-4F43-B95D-CC569AF19DE6}">
      <dsp:nvSpPr>
        <dsp:cNvPr id="0" name=""/>
        <dsp:cNvSpPr/>
      </dsp:nvSpPr>
      <dsp:spPr>
        <a:xfrm>
          <a:off x="5980942" y="845118"/>
          <a:ext cx="3837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F93A2-D991-43D6-90DA-94580A512EF4}">
      <dsp:nvSpPr>
        <dsp:cNvPr id="0" name=""/>
        <dsp:cNvSpPr/>
      </dsp:nvSpPr>
      <dsp:spPr>
        <a:xfrm>
          <a:off x="6130465" y="845118"/>
          <a:ext cx="3837771" cy="76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Partnership</a:t>
          </a:r>
          <a:endParaRPr lang="en-GB" sz="1800" kern="1200" dirty="0"/>
        </a:p>
      </dsp:txBody>
      <dsp:txXfrm>
        <a:off x="6130465" y="845118"/>
        <a:ext cx="3837771" cy="766110"/>
      </dsp:txXfrm>
    </dsp:sp>
    <dsp:sp modelId="{5584A020-27C3-4CE3-ABAF-84415F72DFCE}">
      <dsp:nvSpPr>
        <dsp:cNvPr id="0" name=""/>
        <dsp:cNvSpPr/>
      </dsp:nvSpPr>
      <dsp:spPr>
        <a:xfrm>
          <a:off x="1993647" y="1611229"/>
          <a:ext cx="79745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96FF68-41D6-4960-BD19-EBF4129DE4E6}">
      <dsp:nvSpPr>
        <dsp:cNvPr id="0" name=""/>
        <dsp:cNvSpPr/>
      </dsp:nvSpPr>
      <dsp:spPr>
        <a:xfrm>
          <a:off x="2143170" y="1687840"/>
          <a:ext cx="3837771" cy="153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a:t>Tactical</a:t>
          </a:r>
          <a:endParaRPr lang="en-GB" sz="4000" kern="1200" dirty="0"/>
        </a:p>
      </dsp:txBody>
      <dsp:txXfrm>
        <a:off x="2143170" y="1687840"/>
        <a:ext cx="3837771" cy="1532221"/>
      </dsp:txXfrm>
    </dsp:sp>
    <dsp:sp modelId="{4E177B07-64B3-4C9C-8A37-BFCA6FFCBEE8}">
      <dsp:nvSpPr>
        <dsp:cNvPr id="0" name=""/>
        <dsp:cNvSpPr/>
      </dsp:nvSpPr>
      <dsp:spPr>
        <a:xfrm>
          <a:off x="6130465" y="1687840"/>
          <a:ext cx="3837771" cy="30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Inventory policies</a:t>
          </a:r>
          <a:endParaRPr lang="en-GB" sz="1800" kern="1200" dirty="0"/>
        </a:p>
      </dsp:txBody>
      <dsp:txXfrm>
        <a:off x="6130465" y="1687840"/>
        <a:ext cx="3837771" cy="306369"/>
      </dsp:txXfrm>
    </dsp:sp>
    <dsp:sp modelId="{54704221-75F5-4471-8993-027730489584}">
      <dsp:nvSpPr>
        <dsp:cNvPr id="0" name=""/>
        <dsp:cNvSpPr/>
      </dsp:nvSpPr>
      <dsp:spPr>
        <a:xfrm>
          <a:off x="5980942" y="1994209"/>
          <a:ext cx="3837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53ECA-1480-4520-A374-F15EEF9EA54D}">
      <dsp:nvSpPr>
        <dsp:cNvPr id="0" name=""/>
        <dsp:cNvSpPr/>
      </dsp:nvSpPr>
      <dsp:spPr>
        <a:xfrm>
          <a:off x="6130465" y="1994209"/>
          <a:ext cx="3837771" cy="30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Supply policies</a:t>
          </a:r>
          <a:endParaRPr lang="en-GB" sz="1800" kern="1200" dirty="0"/>
        </a:p>
      </dsp:txBody>
      <dsp:txXfrm>
        <a:off x="6130465" y="1994209"/>
        <a:ext cx="3837771" cy="306369"/>
      </dsp:txXfrm>
    </dsp:sp>
    <dsp:sp modelId="{2BCB2B69-A6E8-40E2-BC1D-CC08C00717D9}">
      <dsp:nvSpPr>
        <dsp:cNvPr id="0" name=""/>
        <dsp:cNvSpPr/>
      </dsp:nvSpPr>
      <dsp:spPr>
        <a:xfrm>
          <a:off x="5980942" y="2300579"/>
          <a:ext cx="3837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3846E-0030-4E75-9B5B-A48ED9311505}">
      <dsp:nvSpPr>
        <dsp:cNvPr id="0" name=""/>
        <dsp:cNvSpPr/>
      </dsp:nvSpPr>
      <dsp:spPr>
        <a:xfrm>
          <a:off x="6130465" y="2300579"/>
          <a:ext cx="3837771" cy="30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Production policies</a:t>
          </a:r>
          <a:endParaRPr lang="en-GB" sz="1800" kern="1200" dirty="0"/>
        </a:p>
      </dsp:txBody>
      <dsp:txXfrm>
        <a:off x="6130465" y="2300579"/>
        <a:ext cx="3837771" cy="306369"/>
      </dsp:txXfrm>
    </dsp:sp>
    <dsp:sp modelId="{D17F1AF1-66E8-43D0-A8DB-2B623AA5238E}">
      <dsp:nvSpPr>
        <dsp:cNvPr id="0" name=""/>
        <dsp:cNvSpPr/>
      </dsp:nvSpPr>
      <dsp:spPr>
        <a:xfrm>
          <a:off x="5980942" y="2606948"/>
          <a:ext cx="3837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112421-7FF6-4159-9A90-0945EA7ED5D5}">
      <dsp:nvSpPr>
        <dsp:cNvPr id="0" name=""/>
        <dsp:cNvSpPr/>
      </dsp:nvSpPr>
      <dsp:spPr>
        <a:xfrm>
          <a:off x="6130465" y="2606948"/>
          <a:ext cx="3837771" cy="30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Transport policies</a:t>
          </a:r>
          <a:endParaRPr lang="en-GB" sz="1800" kern="1200" dirty="0"/>
        </a:p>
      </dsp:txBody>
      <dsp:txXfrm>
        <a:off x="6130465" y="2606948"/>
        <a:ext cx="3837771" cy="306369"/>
      </dsp:txXfrm>
    </dsp:sp>
    <dsp:sp modelId="{35C99D89-BBA4-4FEF-AAF5-DA769715F284}">
      <dsp:nvSpPr>
        <dsp:cNvPr id="0" name=""/>
        <dsp:cNvSpPr/>
      </dsp:nvSpPr>
      <dsp:spPr>
        <a:xfrm>
          <a:off x="5980942" y="2913318"/>
          <a:ext cx="3837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D4160-F535-4863-B1C6-42E4D29D8538}">
      <dsp:nvSpPr>
        <dsp:cNvPr id="0" name=""/>
        <dsp:cNvSpPr/>
      </dsp:nvSpPr>
      <dsp:spPr>
        <a:xfrm>
          <a:off x="6130465" y="2913318"/>
          <a:ext cx="3837771" cy="30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Quality policies</a:t>
          </a:r>
          <a:endParaRPr lang="en-GB" sz="1800" kern="1200" dirty="0"/>
        </a:p>
      </dsp:txBody>
      <dsp:txXfrm>
        <a:off x="6130465" y="2913318"/>
        <a:ext cx="3837771" cy="306369"/>
      </dsp:txXfrm>
    </dsp:sp>
    <dsp:sp modelId="{F3369CE3-6664-4268-9E73-B354502A8D88}">
      <dsp:nvSpPr>
        <dsp:cNvPr id="0" name=""/>
        <dsp:cNvSpPr/>
      </dsp:nvSpPr>
      <dsp:spPr>
        <a:xfrm>
          <a:off x="1993647" y="3220061"/>
          <a:ext cx="79745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DC2423-FA6C-4279-A887-4E4D5C75256B}">
      <dsp:nvSpPr>
        <dsp:cNvPr id="0" name=""/>
        <dsp:cNvSpPr/>
      </dsp:nvSpPr>
      <dsp:spPr>
        <a:xfrm>
          <a:off x="2143170" y="3296672"/>
          <a:ext cx="3837771" cy="153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a:t>Operational</a:t>
          </a:r>
          <a:endParaRPr lang="en-GB" sz="4000" kern="1200" dirty="0"/>
        </a:p>
      </dsp:txBody>
      <dsp:txXfrm>
        <a:off x="2143170" y="3296672"/>
        <a:ext cx="3837771" cy="1532221"/>
      </dsp:txXfrm>
    </dsp:sp>
    <dsp:sp modelId="{6DC68442-5161-4C1A-B7C1-32240AB26B98}">
      <dsp:nvSpPr>
        <dsp:cNvPr id="0" name=""/>
        <dsp:cNvSpPr/>
      </dsp:nvSpPr>
      <dsp:spPr>
        <a:xfrm>
          <a:off x="6130465" y="3296672"/>
          <a:ext cx="3837771" cy="76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Quality control</a:t>
          </a:r>
          <a:endParaRPr lang="en-GB" sz="1800" kern="1200" dirty="0"/>
        </a:p>
      </dsp:txBody>
      <dsp:txXfrm>
        <a:off x="6130465" y="3296672"/>
        <a:ext cx="3837771" cy="766110"/>
      </dsp:txXfrm>
    </dsp:sp>
    <dsp:sp modelId="{1A759723-E6E2-43AD-8BC5-C4C61F9EA9A4}">
      <dsp:nvSpPr>
        <dsp:cNvPr id="0" name=""/>
        <dsp:cNvSpPr/>
      </dsp:nvSpPr>
      <dsp:spPr>
        <a:xfrm>
          <a:off x="5980942" y="4062783"/>
          <a:ext cx="38377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744F23-2D20-42E8-9F99-0A775646FA36}">
      <dsp:nvSpPr>
        <dsp:cNvPr id="0" name=""/>
        <dsp:cNvSpPr/>
      </dsp:nvSpPr>
      <dsp:spPr>
        <a:xfrm>
          <a:off x="6130465" y="4062783"/>
          <a:ext cx="3837771" cy="76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Production planning and control</a:t>
          </a:r>
          <a:endParaRPr lang="en-GB" sz="1800" kern="1200" dirty="0"/>
        </a:p>
      </dsp:txBody>
      <dsp:txXfrm>
        <a:off x="6130465" y="4062783"/>
        <a:ext cx="3837771" cy="766110"/>
      </dsp:txXfrm>
    </dsp:sp>
    <dsp:sp modelId="{E360789A-A4E6-45B9-A894-4F8CA248255B}">
      <dsp:nvSpPr>
        <dsp:cNvPr id="0" name=""/>
        <dsp:cNvSpPr/>
      </dsp:nvSpPr>
      <dsp:spPr>
        <a:xfrm>
          <a:off x="1993647" y="4828894"/>
          <a:ext cx="79745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7AE40-14DA-4DDD-A17D-889C05419E93}">
      <dsp:nvSpPr>
        <dsp:cNvPr id="0" name=""/>
        <dsp:cNvSpPr/>
      </dsp:nvSpPr>
      <dsp:spPr>
        <a:xfrm>
          <a:off x="703364" y="1355138"/>
          <a:ext cx="4223192" cy="28249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Risk</a:t>
          </a:r>
          <a:endParaRPr lang="de-DE" sz="2300" kern="1200" dirty="0"/>
        </a:p>
        <a:p>
          <a:pPr marL="171450" lvl="1" indent="-171450" algn="l" defTabSz="800100">
            <a:lnSpc>
              <a:spcPct val="90000"/>
            </a:lnSpc>
            <a:spcBef>
              <a:spcPct val="0"/>
            </a:spcBef>
            <a:spcAft>
              <a:spcPct val="15000"/>
            </a:spcAft>
            <a:buChar char="•"/>
          </a:pPr>
          <a:r>
            <a:rPr lang="en-GB" sz="1800" kern="1200" dirty="0"/>
            <a:t>More reliance on supply chains means more risk</a:t>
          </a:r>
          <a:endParaRPr lang="de-DE" sz="1800" kern="1200" dirty="0"/>
        </a:p>
        <a:p>
          <a:pPr marL="171450" lvl="1" indent="-171450" algn="l" defTabSz="800100">
            <a:lnSpc>
              <a:spcPct val="90000"/>
            </a:lnSpc>
            <a:spcBef>
              <a:spcPct val="0"/>
            </a:spcBef>
            <a:spcAft>
              <a:spcPct val="15000"/>
            </a:spcAft>
            <a:buChar char="•"/>
          </a:pPr>
          <a:r>
            <a:rPr lang="en-GB" sz="1800" kern="1200" dirty="0"/>
            <a:t>Fewer suppliers increases dependence</a:t>
          </a:r>
        </a:p>
        <a:p>
          <a:pPr marL="171450" lvl="1" indent="-171450" algn="l" defTabSz="800100">
            <a:lnSpc>
              <a:spcPct val="90000"/>
            </a:lnSpc>
            <a:spcBef>
              <a:spcPct val="0"/>
            </a:spcBef>
            <a:spcAft>
              <a:spcPct val="15000"/>
            </a:spcAft>
            <a:buChar char="•"/>
          </a:pPr>
          <a:r>
            <a:rPr lang="en-GB" sz="1800" kern="1200" dirty="0"/>
            <a:t>Compounded by globalisation and logistical complexity</a:t>
          </a:r>
        </a:p>
        <a:p>
          <a:pPr marL="171450" lvl="1" indent="-171450" algn="l" defTabSz="800100">
            <a:lnSpc>
              <a:spcPct val="90000"/>
            </a:lnSpc>
            <a:spcBef>
              <a:spcPct val="0"/>
            </a:spcBef>
            <a:spcAft>
              <a:spcPct val="15000"/>
            </a:spcAft>
            <a:buChar char="•"/>
          </a:pPr>
          <a:r>
            <a:rPr lang="en-GB" sz="1800" kern="1200" dirty="0"/>
            <a:t>Vendor reliability and quality risks</a:t>
          </a:r>
        </a:p>
        <a:p>
          <a:pPr marL="171450" lvl="1" indent="-171450" algn="l" defTabSz="800100">
            <a:lnSpc>
              <a:spcPct val="90000"/>
            </a:lnSpc>
            <a:spcBef>
              <a:spcPct val="0"/>
            </a:spcBef>
            <a:spcAft>
              <a:spcPct val="15000"/>
            </a:spcAft>
            <a:buChar char="•"/>
          </a:pPr>
          <a:r>
            <a:rPr lang="en-GB" sz="1800" kern="1200" dirty="0"/>
            <a:t>Political and currency risks</a:t>
          </a:r>
        </a:p>
      </dsp:txBody>
      <dsp:txXfrm>
        <a:off x="841268" y="1493042"/>
        <a:ext cx="3947384" cy="2549170"/>
      </dsp:txXfrm>
    </dsp:sp>
    <dsp:sp modelId="{CD233F05-524D-4BDC-B137-793891177286}">
      <dsp:nvSpPr>
        <dsp:cNvPr id="0" name=""/>
        <dsp:cNvSpPr/>
      </dsp:nvSpPr>
      <dsp:spPr>
        <a:xfrm>
          <a:off x="2814961" y="497405"/>
          <a:ext cx="4540445" cy="4540445"/>
        </a:xfrm>
        <a:custGeom>
          <a:avLst/>
          <a:gdLst/>
          <a:ahLst/>
          <a:cxnLst/>
          <a:rect l="0" t="0" r="0" b="0"/>
          <a:pathLst>
            <a:path>
              <a:moveTo>
                <a:pt x="515258" y="830080"/>
              </a:moveTo>
              <a:arcTo wR="2270222" hR="2270222" stAng="13162360" swAng="6075279"/>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2E7303-9480-483E-9257-66F7E19DF763}">
      <dsp:nvSpPr>
        <dsp:cNvPr id="0" name=""/>
        <dsp:cNvSpPr/>
      </dsp:nvSpPr>
      <dsp:spPr>
        <a:xfrm>
          <a:off x="5243810" y="1355138"/>
          <a:ext cx="4223192" cy="282497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de-DE" sz="2300" kern="1200" dirty="0" err="1"/>
            <a:t>Mitigation</a:t>
          </a:r>
          <a:r>
            <a:rPr lang="de-DE" sz="2300" kern="1200" dirty="0"/>
            <a:t> </a:t>
          </a:r>
          <a:r>
            <a:rPr lang="de-DE" sz="2300" kern="1200" dirty="0" err="1"/>
            <a:t>Tactics</a:t>
          </a:r>
          <a:endParaRPr lang="de-DE" sz="2300" kern="1200" dirty="0"/>
        </a:p>
        <a:p>
          <a:pPr marL="171450" lvl="1" indent="-171450" algn="l" defTabSz="800100">
            <a:lnSpc>
              <a:spcPct val="90000"/>
            </a:lnSpc>
            <a:spcBef>
              <a:spcPct val="0"/>
            </a:spcBef>
            <a:spcAft>
              <a:spcPct val="15000"/>
            </a:spcAft>
            <a:buChar char="•"/>
          </a:pPr>
          <a:r>
            <a:rPr lang="en-GB" sz="1800" kern="1200"/>
            <a:t>Research and assess possible risks</a:t>
          </a:r>
          <a:endParaRPr lang="de-DE" sz="1800" kern="1200" dirty="0"/>
        </a:p>
        <a:p>
          <a:pPr marL="171450" lvl="1" indent="-171450" algn="l" defTabSz="800100">
            <a:lnSpc>
              <a:spcPct val="90000"/>
            </a:lnSpc>
            <a:spcBef>
              <a:spcPct val="0"/>
            </a:spcBef>
            <a:spcAft>
              <a:spcPct val="15000"/>
            </a:spcAft>
            <a:buChar char="•"/>
          </a:pPr>
          <a:r>
            <a:rPr lang="en-GB" sz="1800" kern="1200"/>
            <a:t>Innovative planning</a:t>
          </a:r>
          <a:endParaRPr lang="en-GB" sz="1800" kern="1200" dirty="0"/>
        </a:p>
        <a:p>
          <a:pPr marL="171450" lvl="1" indent="-171450" algn="l" defTabSz="800100">
            <a:lnSpc>
              <a:spcPct val="90000"/>
            </a:lnSpc>
            <a:spcBef>
              <a:spcPct val="0"/>
            </a:spcBef>
            <a:spcAft>
              <a:spcPct val="15000"/>
            </a:spcAft>
            <a:buChar char="•"/>
          </a:pPr>
          <a:r>
            <a:rPr lang="en-GB" sz="1800" kern="1200"/>
            <a:t>Reduce potential disruptions</a:t>
          </a:r>
          <a:endParaRPr lang="en-GB" sz="1800" kern="1200" dirty="0"/>
        </a:p>
        <a:p>
          <a:pPr marL="171450" lvl="1" indent="-171450" algn="l" defTabSz="800100">
            <a:lnSpc>
              <a:spcPct val="90000"/>
            </a:lnSpc>
            <a:spcBef>
              <a:spcPct val="0"/>
            </a:spcBef>
            <a:spcAft>
              <a:spcPct val="15000"/>
            </a:spcAft>
            <a:buChar char="•"/>
          </a:pPr>
          <a:r>
            <a:rPr lang="en-GB" sz="1800" kern="1200"/>
            <a:t>Prepare responses for negative events</a:t>
          </a:r>
          <a:endParaRPr lang="en-GB" sz="1800" kern="1200" dirty="0"/>
        </a:p>
        <a:p>
          <a:pPr marL="171450" lvl="1" indent="-171450" algn="l" defTabSz="800100">
            <a:lnSpc>
              <a:spcPct val="90000"/>
            </a:lnSpc>
            <a:spcBef>
              <a:spcPct val="0"/>
            </a:spcBef>
            <a:spcAft>
              <a:spcPct val="15000"/>
            </a:spcAft>
            <a:buChar char="•"/>
          </a:pPr>
          <a:r>
            <a:rPr lang="en-GB" sz="1800" kern="1200" dirty="0"/>
            <a:t>Flexible, secure supply chains</a:t>
          </a:r>
        </a:p>
        <a:p>
          <a:pPr marL="171450" lvl="1" indent="-171450" algn="l" defTabSz="800100">
            <a:lnSpc>
              <a:spcPct val="90000"/>
            </a:lnSpc>
            <a:spcBef>
              <a:spcPct val="0"/>
            </a:spcBef>
            <a:spcAft>
              <a:spcPct val="15000"/>
            </a:spcAft>
            <a:buChar char="•"/>
          </a:pPr>
          <a:r>
            <a:rPr lang="en-GB" sz="1800" kern="1200"/>
            <a:t>Diversified supplier base</a:t>
          </a:r>
          <a:endParaRPr lang="en-GB" sz="1800" kern="1200" dirty="0"/>
        </a:p>
      </dsp:txBody>
      <dsp:txXfrm>
        <a:off x="5381714" y="1493042"/>
        <a:ext cx="3947384" cy="2549170"/>
      </dsp:txXfrm>
    </dsp:sp>
    <dsp:sp modelId="{7B45926C-CDF7-4A6A-8BCF-C284E9B7C76B}">
      <dsp:nvSpPr>
        <dsp:cNvPr id="0" name=""/>
        <dsp:cNvSpPr/>
      </dsp:nvSpPr>
      <dsp:spPr>
        <a:xfrm>
          <a:off x="2814961" y="497405"/>
          <a:ext cx="4540445" cy="4540445"/>
        </a:xfrm>
        <a:custGeom>
          <a:avLst/>
          <a:gdLst/>
          <a:ahLst/>
          <a:cxnLst/>
          <a:rect l="0" t="0" r="0" b="0"/>
          <a:pathLst>
            <a:path>
              <a:moveTo>
                <a:pt x="4025187" y="3710365"/>
              </a:moveTo>
              <a:arcTo wR="2270222" hR="2270222" stAng="2362360" swAng="6075279"/>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53ADE-929F-4C9C-BBFC-73A5069E18EB}">
      <dsp:nvSpPr>
        <dsp:cNvPr id="0" name=""/>
        <dsp:cNvSpPr/>
      </dsp:nvSpPr>
      <dsp:spPr>
        <a:xfrm>
          <a:off x="0" y="845979"/>
          <a:ext cx="6648450" cy="265938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38192-1231-42D8-885B-244D6AE1FA12}">
      <dsp:nvSpPr>
        <dsp:cNvPr id="0" name=""/>
        <dsp:cNvSpPr/>
      </dsp:nvSpPr>
      <dsp:spPr>
        <a:xfrm>
          <a:off x="797814" y="1311370"/>
          <a:ext cx="2193988" cy="13030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t>Internalisation</a:t>
          </a:r>
        </a:p>
        <a:p>
          <a:pPr marL="0" lvl="0" indent="0" algn="ctr" defTabSz="1289050">
            <a:lnSpc>
              <a:spcPct val="90000"/>
            </a:lnSpc>
            <a:spcBef>
              <a:spcPct val="0"/>
            </a:spcBef>
            <a:spcAft>
              <a:spcPct val="35000"/>
            </a:spcAft>
            <a:buNone/>
          </a:pPr>
          <a:r>
            <a:rPr lang="en-GB" sz="2900" kern="1200" noProof="0" dirty="0"/>
            <a:t>“Make” </a:t>
          </a:r>
        </a:p>
      </dsp:txBody>
      <dsp:txXfrm>
        <a:off x="797814" y="1311370"/>
        <a:ext cx="2193988" cy="1303096"/>
      </dsp:txXfrm>
    </dsp:sp>
    <dsp:sp modelId="{A8E616E0-4536-4571-8DD8-C9E65476B147}">
      <dsp:nvSpPr>
        <dsp:cNvPr id="0" name=""/>
        <dsp:cNvSpPr/>
      </dsp:nvSpPr>
      <dsp:spPr>
        <a:xfrm>
          <a:off x="3324225" y="1736871"/>
          <a:ext cx="2592895" cy="13030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t>Externalisation “Buy”</a:t>
          </a:r>
        </a:p>
      </dsp:txBody>
      <dsp:txXfrm>
        <a:off x="3324225" y="1736871"/>
        <a:ext cx="2592895" cy="13030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53ADE-929F-4C9C-BBFC-73A5069E18EB}">
      <dsp:nvSpPr>
        <dsp:cNvPr id="0" name=""/>
        <dsp:cNvSpPr/>
      </dsp:nvSpPr>
      <dsp:spPr>
        <a:xfrm>
          <a:off x="0" y="845979"/>
          <a:ext cx="6648450" cy="265938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38192-1231-42D8-885B-244D6AE1FA12}">
      <dsp:nvSpPr>
        <dsp:cNvPr id="0" name=""/>
        <dsp:cNvSpPr/>
      </dsp:nvSpPr>
      <dsp:spPr>
        <a:xfrm>
          <a:off x="797814" y="1311370"/>
          <a:ext cx="2193988" cy="13030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t>Internalisation</a:t>
          </a:r>
        </a:p>
        <a:p>
          <a:pPr marL="0" lvl="0" indent="0" algn="ctr" defTabSz="1289050">
            <a:lnSpc>
              <a:spcPct val="90000"/>
            </a:lnSpc>
            <a:spcBef>
              <a:spcPct val="0"/>
            </a:spcBef>
            <a:spcAft>
              <a:spcPct val="35000"/>
            </a:spcAft>
            <a:buNone/>
          </a:pPr>
          <a:r>
            <a:rPr lang="en-GB" sz="2900" kern="1200" noProof="0" dirty="0"/>
            <a:t>“Make” </a:t>
          </a:r>
        </a:p>
      </dsp:txBody>
      <dsp:txXfrm>
        <a:off x="797814" y="1311370"/>
        <a:ext cx="2193988" cy="1303096"/>
      </dsp:txXfrm>
    </dsp:sp>
    <dsp:sp modelId="{A8E616E0-4536-4571-8DD8-C9E65476B147}">
      <dsp:nvSpPr>
        <dsp:cNvPr id="0" name=""/>
        <dsp:cNvSpPr/>
      </dsp:nvSpPr>
      <dsp:spPr>
        <a:xfrm>
          <a:off x="3324225" y="1736871"/>
          <a:ext cx="2592895" cy="13030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en-GB" sz="2900" kern="1200" noProof="0" dirty="0"/>
            <a:t>Externalisation “Buy”</a:t>
          </a:r>
        </a:p>
      </dsp:txBody>
      <dsp:txXfrm>
        <a:off x="3324225" y="1736871"/>
        <a:ext cx="2592895" cy="1303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8ADAA-0173-4DF1-BA91-14867D43082F}">
      <dsp:nvSpPr>
        <dsp:cNvPr id="0" name=""/>
        <dsp:cNvSpPr/>
      </dsp:nvSpPr>
      <dsp:spPr>
        <a:xfrm>
          <a:off x="0" y="157991"/>
          <a:ext cx="6241972" cy="9193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1. Domestic purchasing only</a:t>
          </a:r>
          <a:endParaRPr lang="de-DE" sz="2100" kern="1200" dirty="0"/>
        </a:p>
      </dsp:txBody>
      <dsp:txXfrm>
        <a:off x="26927" y="184918"/>
        <a:ext cx="5172226" cy="865504"/>
      </dsp:txXfrm>
    </dsp:sp>
    <dsp:sp modelId="{4795937E-19DD-481C-96B1-C398EA711C38}">
      <dsp:nvSpPr>
        <dsp:cNvPr id="0" name=""/>
        <dsp:cNvSpPr/>
      </dsp:nvSpPr>
      <dsp:spPr>
        <a:xfrm>
          <a:off x="522765" y="1086515"/>
          <a:ext cx="6241972" cy="919358"/>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2. Foreign buying based on need</a:t>
          </a:r>
        </a:p>
      </dsp:txBody>
      <dsp:txXfrm>
        <a:off x="549692" y="1113442"/>
        <a:ext cx="5067769" cy="865504"/>
      </dsp:txXfrm>
    </dsp:sp>
    <dsp:sp modelId="{BCF679F4-2A0D-4704-931D-00A0733BF749}">
      <dsp:nvSpPr>
        <dsp:cNvPr id="0" name=""/>
        <dsp:cNvSpPr/>
      </dsp:nvSpPr>
      <dsp:spPr>
        <a:xfrm>
          <a:off x="1037727" y="2173030"/>
          <a:ext cx="6241972" cy="919358"/>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3. Foreign buying as part of a procurement strategy</a:t>
          </a:r>
        </a:p>
      </dsp:txBody>
      <dsp:txXfrm>
        <a:off x="1064654" y="2199957"/>
        <a:ext cx="5075572" cy="865504"/>
      </dsp:txXfrm>
    </dsp:sp>
    <dsp:sp modelId="{28832392-837F-43A3-94B8-F973453F88A5}">
      <dsp:nvSpPr>
        <dsp:cNvPr id="0" name=""/>
        <dsp:cNvSpPr/>
      </dsp:nvSpPr>
      <dsp:spPr>
        <a:xfrm>
          <a:off x="1560492" y="3259545"/>
          <a:ext cx="6241972" cy="91935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4. Integration of global procurement strategy</a:t>
          </a:r>
          <a:br>
            <a:rPr lang="en-GB" sz="2100" kern="1200" dirty="0"/>
          </a:br>
          <a:r>
            <a:rPr lang="en-GB" sz="2100" kern="1200" dirty="0">
              <a:sym typeface="Wingdings" panose="05000000000000000000" pitchFamily="2" charset="2"/>
            </a:rPr>
            <a:t> centralisation/decentralisation dilemma</a:t>
          </a:r>
        </a:p>
      </dsp:txBody>
      <dsp:txXfrm>
        <a:off x="1587419" y="3286472"/>
        <a:ext cx="5067769" cy="865504"/>
      </dsp:txXfrm>
    </dsp:sp>
    <dsp:sp modelId="{38B61014-B348-4EDE-B78E-0F8592A58FDA}">
      <dsp:nvSpPr>
        <dsp:cNvPr id="0" name=""/>
        <dsp:cNvSpPr/>
      </dsp:nvSpPr>
      <dsp:spPr>
        <a:xfrm>
          <a:off x="5644388" y="704145"/>
          <a:ext cx="597583" cy="59758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778844" y="704145"/>
        <a:ext cx="328671" cy="449681"/>
      </dsp:txXfrm>
    </dsp:sp>
    <dsp:sp modelId="{4C68B382-AFE8-46E4-A9D6-8A55D2287CC4}">
      <dsp:nvSpPr>
        <dsp:cNvPr id="0" name=""/>
        <dsp:cNvSpPr/>
      </dsp:nvSpPr>
      <dsp:spPr>
        <a:xfrm>
          <a:off x="6167153" y="1790660"/>
          <a:ext cx="597583" cy="597583"/>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6301609" y="1790660"/>
        <a:ext cx="328671" cy="449681"/>
      </dsp:txXfrm>
    </dsp:sp>
    <dsp:sp modelId="{CB2B2029-6F40-4769-A8CA-5147E59BE342}">
      <dsp:nvSpPr>
        <dsp:cNvPr id="0" name=""/>
        <dsp:cNvSpPr/>
      </dsp:nvSpPr>
      <dsp:spPr>
        <a:xfrm>
          <a:off x="6682116" y="2877175"/>
          <a:ext cx="597583" cy="597583"/>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6816572" y="2877175"/>
        <a:ext cx="328671" cy="4496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4BFD4-A5B1-4CA0-8CBA-B16AA96BB999}">
      <dsp:nvSpPr>
        <dsp:cNvPr id="0" name=""/>
        <dsp:cNvSpPr/>
      </dsp:nvSpPr>
      <dsp:spPr>
        <a:xfrm>
          <a:off x="1560724" y="210581"/>
          <a:ext cx="4026065" cy="1258145"/>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218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Assign domestic buyers for foreign purchasing</a:t>
          </a:r>
          <a:endParaRPr lang="de-DE" sz="2000" kern="1200" dirty="0"/>
        </a:p>
      </dsp:txBody>
      <dsp:txXfrm>
        <a:off x="1560724" y="210581"/>
        <a:ext cx="4026065" cy="1258145"/>
      </dsp:txXfrm>
    </dsp:sp>
    <dsp:sp modelId="{A4D92DC2-47A9-439A-AE65-32F3A09BA165}">
      <dsp:nvSpPr>
        <dsp:cNvPr id="0" name=""/>
        <dsp:cNvSpPr/>
      </dsp:nvSpPr>
      <dsp:spPr>
        <a:xfrm>
          <a:off x="1392971" y="28848"/>
          <a:ext cx="880701" cy="132105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F2CFCF-7A22-488D-92ED-E4573DB422CB}">
      <dsp:nvSpPr>
        <dsp:cNvPr id="0" name=""/>
        <dsp:cNvSpPr/>
      </dsp:nvSpPr>
      <dsp:spPr>
        <a:xfrm>
          <a:off x="5926985" y="210581"/>
          <a:ext cx="4026065" cy="1258145"/>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218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Use foreign subsidiaries or business agents</a:t>
          </a:r>
        </a:p>
      </dsp:txBody>
      <dsp:txXfrm>
        <a:off x="5926985" y="210581"/>
        <a:ext cx="4026065" cy="1258145"/>
      </dsp:txXfrm>
    </dsp:sp>
    <dsp:sp modelId="{85B10AB1-A3EE-4520-ABCF-21D06835C629}">
      <dsp:nvSpPr>
        <dsp:cNvPr id="0" name=""/>
        <dsp:cNvSpPr/>
      </dsp:nvSpPr>
      <dsp:spPr>
        <a:xfrm>
          <a:off x="5759233" y="28848"/>
          <a:ext cx="880701" cy="132105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96F913-8023-43CE-8776-01B28AACEABB}">
      <dsp:nvSpPr>
        <dsp:cNvPr id="0" name=""/>
        <dsp:cNvSpPr/>
      </dsp:nvSpPr>
      <dsp:spPr>
        <a:xfrm>
          <a:off x="1560724" y="1794446"/>
          <a:ext cx="4026065" cy="1258145"/>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218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Establish international purchasing offices</a:t>
          </a:r>
        </a:p>
      </dsp:txBody>
      <dsp:txXfrm>
        <a:off x="1560724" y="1794446"/>
        <a:ext cx="4026065" cy="1258145"/>
      </dsp:txXfrm>
    </dsp:sp>
    <dsp:sp modelId="{45E33D7D-67D2-4437-8973-B24AB1B8EBD0}">
      <dsp:nvSpPr>
        <dsp:cNvPr id="0" name=""/>
        <dsp:cNvSpPr/>
      </dsp:nvSpPr>
      <dsp:spPr>
        <a:xfrm>
          <a:off x="1392971" y="1612714"/>
          <a:ext cx="880701" cy="132105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036A1-0FDA-4634-B37B-0ED113921938}">
      <dsp:nvSpPr>
        <dsp:cNvPr id="0" name=""/>
        <dsp:cNvSpPr/>
      </dsp:nvSpPr>
      <dsp:spPr>
        <a:xfrm>
          <a:off x="5926985" y="1794446"/>
          <a:ext cx="4026065" cy="1258145"/>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218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Assign the responsibility for global sourcing to a specific business unit or units</a:t>
          </a:r>
        </a:p>
      </dsp:txBody>
      <dsp:txXfrm>
        <a:off x="5926985" y="1794446"/>
        <a:ext cx="4026065" cy="1258145"/>
      </dsp:txXfrm>
    </dsp:sp>
    <dsp:sp modelId="{73F505B1-8D98-4C7F-9D35-AA8C2709BD51}">
      <dsp:nvSpPr>
        <dsp:cNvPr id="0" name=""/>
        <dsp:cNvSpPr/>
      </dsp:nvSpPr>
      <dsp:spPr>
        <a:xfrm>
          <a:off x="5759233" y="1612714"/>
          <a:ext cx="880701" cy="132105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D9EFC-F41C-4908-A915-13E0AB9837E4}">
      <dsp:nvSpPr>
        <dsp:cNvPr id="0" name=""/>
        <dsp:cNvSpPr/>
      </dsp:nvSpPr>
      <dsp:spPr>
        <a:xfrm>
          <a:off x="1560724" y="3378311"/>
          <a:ext cx="4026065" cy="1258145"/>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218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Integrate and coordinate worldwide sourcing</a:t>
          </a:r>
        </a:p>
      </dsp:txBody>
      <dsp:txXfrm>
        <a:off x="1560724" y="3378311"/>
        <a:ext cx="4026065" cy="1258145"/>
      </dsp:txXfrm>
    </dsp:sp>
    <dsp:sp modelId="{3256F51A-B89A-43BC-AF80-FB3BD5C7B8D4}">
      <dsp:nvSpPr>
        <dsp:cNvPr id="0" name=""/>
        <dsp:cNvSpPr/>
      </dsp:nvSpPr>
      <dsp:spPr>
        <a:xfrm>
          <a:off x="1392971" y="3196579"/>
          <a:ext cx="880701" cy="132105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C204DF-A43D-49A8-8D7D-0A4BA9FC5AC8}">
      <dsp:nvSpPr>
        <dsp:cNvPr id="0" name=""/>
        <dsp:cNvSpPr/>
      </dsp:nvSpPr>
      <dsp:spPr>
        <a:xfrm>
          <a:off x="5926985" y="3378311"/>
          <a:ext cx="4026065" cy="1258145"/>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218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Coordinate worldwide purchasing with competitor companies</a:t>
          </a:r>
        </a:p>
      </dsp:txBody>
      <dsp:txXfrm>
        <a:off x="5926985" y="3378311"/>
        <a:ext cx="4026065" cy="1258145"/>
      </dsp:txXfrm>
    </dsp:sp>
    <dsp:sp modelId="{9522734F-2D25-42FC-AE9E-3CBF51BEF506}">
      <dsp:nvSpPr>
        <dsp:cNvPr id="0" name=""/>
        <dsp:cNvSpPr/>
      </dsp:nvSpPr>
      <dsp:spPr>
        <a:xfrm>
          <a:off x="5759233" y="3196579"/>
          <a:ext cx="880701" cy="1321052"/>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B87FB-739B-4916-ADBF-B4A75AF45941}" type="datetimeFigureOut">
              <a:rPr lang="fi-FI" smtClean="0"/>
              <a:t>27.9.2019</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924AD-9C2A-4AD8-8111-0017AC29AFF6}" type="slidenum">
              <a:rPr lang="fi-FI" smtClean="0"/>
              <a:t>‹Nr.›</a:t>
            </a:fld>
            <a:endParaRPr lang="fi-FI"/>
          </a:p>
        </p:txBody>
      </p:sp>
    </p:spTree>
    <p:extLst>
      <p:ext uri="{BB962C8B-B14F-4D97-AF65-F5344CB8AC3E}">
        <p14:creationId xmlns:p14="http://schemas.microsoft.com/office/powerpoint/2010/main" val="167983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Contract_law" TargetMode="External"/><Relationship Id="rId3" Type="http://schemas.openxmlformats.org/officeDocument/2006/relationships/hyperlink" Target="https://en.wikipedia.org/wiki/International_Chamber_of_Commerce" TargetMode="External"/><Relationship Id="rId7" Type="http://schemas.openxmlformats.org/officeDocument/2006/relationships/hyperlink" Target="https://en.wikipedia.org/wiki/Incoterms#cite_note-auto-1"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en.wikipedia.org/wiki/Procurement" TargetMode="External"/><Relationship Id="rId5" Type="http://schemas.openxmlformats.org/officeDocument/2006/relationships/hyperlink" Target="https://en.wikipedia.org/wiki/Commercial_transaction" TargetMode="External"/><Relationship Id="rId4" Type="http://schemas.openxmlformats.org/officeDocument/2006/relationships/hyperlink" Target="https://en.wikipedia.org/wiki/International_commercial_law" TargetMode="External"/><Relationship Id="rId9" Type="http://schemas.openxmlformats.org/officeDocument/2006/relationships/hyperlink" Target="https://en.wikipedia.org/wiki/Incoterms#cite_note-2"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5919E2-3AD7-4759-B5FC-17B46E745729}"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78529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Keiretsu</a:t>
            </a:r>
            <a:r>
              <a:rPr lang="en-GB" dirty="0"/>
              <a:t> is a business </a:t>
            </a:r>
            <a:r>
              <a:rPr lang="en-GB" b="1" dirty="0"/>
              <a:t>network</a:t>
            </a:r>
            <a:r>
              <a:rPr lang="en-GB" dirty="0"/>
              <a:t> composed of manufacturers, supply chain partners, distributors and financiers who remain financially independent but work closely together to ensure each other's success. In Japanese, the word </a:t>
            </a:r>
            <a:r>
              <a:rPr lang="en-GB" b="1" dirty="0"/>
              <a:t>keiretsu</a:t>
            </a:r>
            <a:r>
              <a:rPr lang="en-GB" dirty="0"/>
              <a:t> means “group.”</a:t>
            </a:r>
            <a:endParaRPr lang="LID4096" dirty="0"/>
          </a:p>
          <a:p>
            <a:endParaRPr lang="de-DE" dirty="0"/>
          </a:p>
        </p:txBody>
      </p:sp>
      <p:sp>
        <p:nvSpPr>
          <p:cNvPr id="4" name="Foliennummernplatzhalter 3"/>
          <p:cNvSpPr>
            <a:spLocks noGrp="1"/>
          </p:cNvSpPr>
          <p:nvPr>
            <p:ph type="sldNum" sz="quarter" idx="5"/>
          </p:nvPr>
        </p:nvSpPr>
        <p:spPr/>
        <p:txBody>
          <a:bodyPr/>
          <a:lstStyle/>
          <a:p>
            <a:fld id="{691924AD-9C2A-4AD8-8111-0017AC29AFF6}" type="slidenum">
              <a:rPr lang="fi-FI" smtClean="0"/>
              <a:t>20</a:t>
            </a:fld>
            <a:endParaRPr lang="fi-FI"/>
          </a:p>
        </p:txBody>
      </p:sp>
    </p:spTree>
    <p:extLst>
      <p:ext uri="{BB962C8B-B14F-4D97-AF65-F5344CB8AC3E}">
        <p14:creationId xmlns:p14="http://schemas.microsoft.com/office/powerpoint/2010/main" val="64521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The bullwhip effect can be explained as an occurrence detected by the supply chain where orders sent to the manufacturer and supplier create larger variance then the sales to the end customer.  These irregular orders in the lower part of the supply chain develop to be more distinct higher up in the supply chain.  This variance can interrupt the smoothness of the supply chain process as each link in the supply chain will over or underestimate the product demand resulting in exaggerated fluctuations.</a:t>
            </a:r>
            <a:r>
              <a:rPr lang="hr-HR" sz="1200" kern="1200" dirty="0">
                <a:solidFill>
                  <a:schemeClr val="tx1"/>
                </a:solidFill>
                <a:effectLst/>
                <a:ea typeface="+mn-ea"/>
                <a:cs typeface="+mn-cs"/>
              </a:rPr>
              <a:t> </a:t>
            </a:r>
          </a:p>
          <a:p>
            <a:endParaRPr lang="hr-HR" sz="1200" kern="1200" dirty="0">
              <a:solidFill>
                <a:schemeClr val="tx1"/>
              </a:solidFill>
              <a:effectLst/>
              <a:ea typeface="+mn-ea"/>
              <a:cs typeface="+mn-cs"/>
            </a:endParaRPr>
          </a:p>
          <a:p>
            <a:r>
              <a:rPr lang="en-US" sz="1200" kern="1200" dirty="0">
                <a:solidFill>
                  <a:schemeClr val="tx1"/>
                </a:solidFill>
                <a:effectLst/>
                <a:ea typeface="+mn-ea"/>
                <a:cs typeface="+mn-cs"/>
              </a:rPr>
              <a:t>There are many factors said to cause or contribute to the bullwhip effect in supply chains; the following list names a few:</a:t>
            </a:r>
            <a:r>
              <a:rPr lang="hr-HR" sz="1200" kern="1200" dirty="0">
                <a:solidFill>
                  <a:schemeClr val="tx1"/>
                </a:solidFill>
                <a:effectLst/>
                <a:ea typeface="+mn-ea"/>
                <a:cs typeface="+mn-cs"/>
              </a:rPr>
              <a:t> </a:t>
            </a:r>
            <a:r>
              <a:rPr lang="en-US" sz="1200" kern="1200" dirty="0">
                <a:solidFill>
                  <a:schemeClr val="tx1"/>
                </a:solidFill>
                <a:effectLst/>
                <a:ea typeface="+mn-ea"/>
                <a:cs typeface="+mn-cs"/>
              </a:rPr>
              <a:t>Disorganization between each supply chain link</a:t>
            </a:r>
            <a:r>
              <a:rPr lang="hr-HR" sz="1200" kern="1200" dirty="0">
                <a:solidFill>
                  <a:schemeClr val="tx1"/>
                </a:solidFill>
                <a:effectLst/>
                <a:ea typeface="+mn-ea"/>
                <a:cs typeface="+mn-cs"/>
              </a:rPr>
              <a:t>; </a:t>
            </a:r>
            <a:r>
              <a:rPr lang="en-US" sz="1200" kern="1200" dirty="0">
                <a:solidFill>
                  <a:schemeClr val="tx1"/>
                </a:solidFill>
                <a:effectLst/>
                <a:ea typeface="+mn-ea"/>
                <a:cs typeface="+mn-cs"/>
              </a:rPr>
              <a:t> Lack of communication between each link in the supply chain makes it difficult for processes to run smoothly. Free return policies; customers may intentionally overstate demands due to shortages and then cancel when the supply becomes adequate again,  without return forfeit retailers will continue to exaggerate their needs and cancel orders; resulting in excess material</a:t>
            </a:r>
            <a:r>
              <a:rPr lang="hr-HR" sz="1200" kern="1200" dirty="0">
                <a:solidFill>
                  <a:schemeClr val="tx1"/>
                </a:solidFill>
                <a:effectLst/>
                <a:ea typeface="+mn-ea"/>
                <a:cs typeface="+mn-cs"/>
              </a:rPr>
              <a:t>; </a:t>
            </a:r>
            <a:r>
              <a:rPr lang="en-US" sz="1200" kern="1200" dirty="0">
                <a:solidFill>
                  <a:schemeClr val="tx1"/>
                </a:solidFill>
                <a:effectLst/>
                <a:ea typeface="+mn-ea"/>
                <a:cs typeface="+mn-cs"/>
              </a:rPr>
              <a:t> Order batching; companies may not immediately place an order with their supplier; often accumulating the demand first.  Companies may order weekly or even monthly.  This creates variability in the demand as there may for instance be a surge in demand at some stage followed by no demand after</a:t>
            </a:r>
            <a:r>
              <a:rPr lang="hr-HR" sz="1200" kern="1200" dirty="0">
                <a:solidFill>
                  <a:schemeClr val="tx1"/>
                </a:solidFill>
                <a:effectLst/>
                <a:ea typeface="+mn-ea"/>
                <a:cs typeface="+mn-cs"/>
              </a:rPr>
              <a:t>; </a:t>
            </a:r>
            <a:r>
              <a:rPr lang="en-US" sz="1200" kern="1200" dirty="0">
                <a:solidFill>
                  <a:schemeClr val="tx1"/>
                </a:solidFill>
                <a:effectLst/>
                <a:ea typeface="+mn-ea"/>
                <a:cs typeface="+mn-cs"/>
              </a:rPr>
              <a:t> Price variations – special discounts and other cost changes can upset regular buying patterns; buyers want to take advantage on discounts offered during a short time period, this can cause uneven production and distorted demand information</a:t>
            </a:r>
            <a:r>
              <a:rPr lang="hr-HR" sz="1200" kern="1200" dirty="0">
                <a:solidFill>
                  <a:schemeClr val="tx1"/>
                </a:solidFill>
                <a:effectLst/>
                <a:ea typeface="+mn-ea"/>
                <a:cs typeface="+mn-cs"/>
              </a:rPr>
              <a:t>; </a:t>
            </a:r>
            <a:r>
              <a:rPr lang="en-US" sz="1200" kern="1200" dirty="0">
                <a:solidFill>
                  <a:schemeClr val="tx1"/>
                </a:solidFill>
                <a:effectLst/>
                <a:ea typeface="+mn-ea"/>
                <a:cs typeface="+mn-cs"/>
              </a:rPr>
              <a:t>Demand information – relying on past demand information to estimate current demand information of a product does not take into account any fluctuations that may occur in demand over a period of time.</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Video explanation: https://www.youtube.com/watch?v=d1K6i9sMcbo</a:t>
            </a:r>
          </a:p>
          <a:p>
            <a:endParaRPr lang="hr-HR" dirty="0"/>
          </a:p>
        </p:txBody>
      </p:sp>
      <p:sp>
        <p:nvSpPr>
          <p:cNvPr id="4" name="Slide Number Placeholder 3"/>
          <p:cNvSpPr>
            <a:spLocks noGrp="1"/>
          </p:cNvSpPr>
          <p:nvPr>
            <p:ph type="sldNum" sz="quarter" idx="10"/>
          </p:nvPr>
        </p:nvSpPr>
        <p:spPr/>
        <p:txBody>
          <a:bodyPr/>
          <a:lstStyle/>
          <a:p>
            <a:pPr>
              <a:defRPr/>
            </a:pPr>
            <a:fld id="{40F34104-87DD-4E57-9FAD-68507DF1A0F7}" type="slidenum">
              <a:rPr lang="hr-HR" smtClean="0"/>
              <a:pPr>
                <a:defRPr/>
              </a:pPr>
              <a:t>22</a:t>
            </a:fld>
            <a:endParaRPr lang="hr-HR" dirty="0"/>
          </a:p>
        </p:txBody>
      </p:sp>
    </p:spTree>
    <p:extLst>
      <p:ext uri="{BB962C8B-B14F-4D97-AF65-F5344CB8AC3E}">
        <p14:creationId xmlns:p14="http://schemas.microsoft.com/office/powerpoint/2010/main" val="726814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Why</a:t>
            </a:r>
            <a:r>
              <a:rPr lang="hr-HR" dirty="0"/>
              <a:t> </a:t>
            </a:r>
            <a:r>
              <a:rPr lang="hr-HR" dirty="0" err="1"/>
              <a:t>is</a:t>
            </a:r>
            <a:r>
              <a:rPr lang="hr-HR" dirty="0"/>
              <a:t> </a:t>
            </a:r>
            <a:r>
              <a:rPr lang="hr-HR" dirty="0" err="1"/>
              <a:t>there</a:t>
            </a:r>
            <a:r>
              <a:rPr lang="hr-HR" dirty="0"/>
              <a:t> a </a:t>
            </a:r>
            <a:r>
              <a:rPr lang="hr-HR" dirty="0" err="1"/>
              <a:t>need</a:t>
            </a:r>
            <a:r>
              <a:rPr lang="hr-HR" dirty="0"/>
              <a:t> for </a:t>
            </a:r>
            <a:r>
              <a:rPr lang="hr-HR" dirty="0" err="1"/>
              <a:t>supply</a:t>
            </a:r>
            <a:r>
              <a:rPr lang="hr-HR" dirty="0"/>
              <a:t> </a:t>
            </a:r>
            <a:r>
              <a:rPr lang="hr-HR" dirty="0" err="1"/>
              <a:t>chain</a:t>
            </a:r>
            <a:r>
              <a:rPr lang="hr-HR" dirty="0"/>
              <a:t> </a:t>
            </a:r>
            <a:r>
              <a:rPr lang="hr-HR" dirty="0" err="1"/>
              <a:t>optimization</a:t>
            </a:r>
            <a:r>
              <a:rPr lang="hr-HR" dirty="0"/>
              <a:t>? </a:t>
            </a:r>
            <a:r>
              <a:rPr lang="hr-HR" dirty="0" err="1"/>
              <a:t>Because</a:t>
            </a:r>
            <a:r>
              <a:rPr lang="hr-HR" dirty="0"/>
              <a:t> </a:t>
            </a:r>
            <a:r>
              <a:rPr lang="hr-HR" dirty="0" err="1"/>
              <a:t>of</a:t>
            </a:r>
            <a:r>
              <a:rPr lang="hr-HR" dirty="0"/>
              <a:t> ….</a:t>
            </a:r>
            <a:endParaRPr lang="en-GB" dirty="0"/>
          </a:p>
        </p:txBody>
      </p:sp>
      <p:sp>
        <p:nvSpPr>
          <p:cNvPr id="4" name="Slide Number Placeholder 3"/>
          <p:cNvSpPr>
            <a:spLocks noGrp="1"/>
          </p:cNvSpPr>
          <p:nvPr>
            <p:ph type="sldNum" sz="quarter" idx="10"/>
          </p:nvPr>
        </p:nvSpPr>
        <p:spPr/>
        <p:txBody>
          <a:bodyPr/>
          <a:lstStyle/>
          <a:p>
            <a:fld id="{6576D79C-6DE9-487F-8794-93F0E5B48F79}" type="slidenum">
              <a:rPr lang="fi-FI" smtClean="0"/>
              <a:t>23</a:t>
            </a:fld>
            <a:endParaRPr lang="fi-FI" dirty="0"/>
          </a:p>
        </p:txBody>
      </p:sp>
    </p:spTree>
    <p:extLst>
      <p:ext uri="{BB962C8B-B14F-4D97-AF65-F5344CB8AC3E}">
        <p14:creationId xmlns:p14="http://schemas.microsoft.com/office/powerpoint/2010/main" val="246543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C6A9AE-555F-4DAB-9604-E55071ED237D}" type="slidenum">
              <a:rPr lang="hr-HR" altLang="sr-Latn-RS"/>
              <a:pPr>
                <a:spcBef>
                  <a:spcPct val="0"/>
                </a:spcBef>
              </a:pPr>
              <a:t>26</a:t>
            </a:fld>
            <a:endParaRPr lang="hr-HR" altLang="sr-Latn-R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r-HR" altLang="sr-Latn-RS" dirty="0"/>
          </a:p>
        </p:txBody>
      </p:sp>
    </p:spTree>
    <p:extLst>
      <p:ext uri="{BB962C8B-B14F-4D97-AF65-F5344CB8AC3E}">
        <p14:creationId xmlns:p14="http://schemas.microsoft.com/office/powerpoint/2010/main" val="421157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Remember</a:t>
            </a:r>
            <a:r>
              <a:rPr lang="de-DE" dirty="0"/>
              <a:t>? </a:t>
            </a:r>
            <a:r>
              <a:rPr lang="de-DE" dirty="0" err="1"/>
              <a:t>We</a:t>
            </a:r>
            <a:r>
              <a:rPr lang="de-DE" dirty="0"/>
              <a:t> </a:t>
            </a:r>
            <a:r>
              <a:rPr lang="de-DE" dirty="0" err="1"/>
              <a:t>discussed</a:t>
            </a:r>
            <a:r>
              <a:rPr lang="de-DE" dirty="0"/>
              <a:t> at </a:t>
            </a:r>
            <a:r>
              <a:rPr lang="de-DE" dirty="0" err="1"/>
              <a:t>Dunning‘s</a:t>
            </a:r>
            <a:r>
              <a:rPr lang="de-DE" dirty="0"/>
              <a:t> </a:t>
            </a:r>
            <a:r>
              <a:rPr lang="de-DE" dirty="0" err="1"/>
              <a:t>Eclectic</a:t>
            </a:r>
            <a:r>
              <a:rPr lang="de-DE" dirty="0"/>
              <a:t> </a:t>
            </a:r>
            <a:r>
              <a:rPr lang="de-DE" dirty="0" err="1"/>
              <a:t>Paradigm</a:t>
            </a:r>
            <a:r>
              <a:rPr lang="de-DE" dirty="0"/>
              <a:t>.</a:t>
            </a:r>
          </a:p>
        </p:txBody>
      </p:sp>
      <p:sp>
        <p:nvSpPr>
          <p:cNvPr id="4" name="Foliennummernplatzhalter 3"/>
          <p:cNvSpPr>
            <a:spLocks noGrp="1"/>
          </p:cNvSpPr>
          <p:nvPr>
            <p:ph type="sldNum" sz="quarter" idx="5"/>
          </p:nvPr>
        </p:nvSpPr>
        <p:spPr/>
        <p:txBody>
          <a:bodyPr/>
          <a:lstStyle/>
          <a:p>
            <a:fld id="{47066143-8669-4D06-B20F-8D5F029030F8}" type="slidenum">
              <a:rPr lang="en-US" smtClean="0"/>
              <a:t>28</a:t>
            </a:fld>
            <a:endParaRPr lang="en-US"/>
          </a:p>
        </p:txBody>
      </p:sp>
    </p:spTree>
    <p:extLst>
      <p:ext uri="{BB962C8B-B14F-4D97-AF65-F5344CB8AC3E}">
        <p14:creationId xmlns:p14="http://schemas.microsoft.com/office/powerpoint/2010/main" val="166415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0000"/>
              </a:lnSpc>
            </a:pPr>
            <a:r>
              <a:rPr lang="en-GB" dirty="0"/>
              <a:t>Companies have to decide whether each value-adding activity should be conducted in house (internalization) or by an external, independent supplier (externalization)</a:t>
            </a:r>
            <a:r>
              <a:rPr lang="en-GB" dirty="0">
                <a:sym typeface="Wingdings" panose="05000000000000000000" pitchFamily="2" charset="2"/>
              </a:rPr>
              <a:t> outsourcing</a:t>
            </a:r>
            <a:endParaRPr lang="en-GB" dirty="0"/>
          </a:p>
          <a:p>
            <a:pPr>
              <a:lnSpc>
                <a:spcPct val="110000"/>
              </a:lnSpc>
            </a:pPr>
            <a:r>
              <a:rPr lang="en-GB" dirty="0"/>
              <a:t>Outsourcing: procurement of selected value-adding activities, including production of intermediate goods or finished products from external independent suppliers</a:t>
            </a:r>
          </a:p>
          <a:p>
            <a:pPr>
              <a:lnSpc>
                <a:spcPct val="110000"/>
              </a:lnSpc>
            </a:pPr>
            <a:r>
              <a:rPr lang="en-GB" dirty="0"/>
              <a:t>Usually companies internalize activities they consider part of their core competencies</a:t>
            </a:r>
          </a:p>
          <a:p>
            <a:pPr>
              <a:lnSpc>
                <a:spcPct val="110000"/>
              </a:lnSpc>
            </a:pPr>
            <a:r>
              <a:rPr lang="en-GB" dirty="0"/>
              <a:t>Companies usually source from external suppliers when they can obtain noncore products or services at lower cost or from suppliers specialized in providing them</a:t>
            </a:r>
          </a:p>
        </p:txBody>
      </p:sp>
      <p:sp>
        <p:nvSpPr>
          <p:cNvPr id="4" name="Foliennummernplatzhalter 3"/>
          <p:cNvSpPr>
            <a:spLocks noGrp="1"/>
          </p:cNvSpPr>
          <p:nvPr>
            <p:ph type="sldNum" sz="quarter" idx="5"/>
          </p:nvPr>
        </p:nvSpPr>
        <p:spPr/>
        <p:txBody>
          <a:bodyPr/>
          <a:lstStyle/>
          <a:p>
            <a:fld id="{47066143-8669-4D06-B20F-8D5F029030F8}" type="slidenum">
              <a:rPr lang="en-US" smtClean="0"/>
              <a:t>29</a:t>
            </a:fld>
            <a:endParaRPr lang="en-US"/>
          </a:p>
        </p:txBody>
      </p:sp>
    </p:spTree>
    <p:extLst>
      <p:ext uri="{BB962C8B-B14F-4D97-AF65-F5344CB8AC3E}">
        <p14:creationId xmlns:p14="http://schemas.microsoft.com/office/powerpoint/2010/main" val="425755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However, there is also born global companies that start global</a:t>
            </a:r>
            <a:br>
              <a:rPr lang="en-GB" dirty="0">
                <a:sym typeface="Wingdings" panose="05000000000000000000" pitchFamily="2" charset="2"/>
              </a:rPr>
            </a:br>
            <a:r>
              <a:rPr lang="en-GB" dirty="0">
                <a:sym typeface="Wingdings" panose="05000000000000000000" pitchFamily="2" charset="2"/>
              </a:rPr>
              <a:t>sourcing when they are founded (Born global companies).</a:t>
            </a:r>
            <a:endParaRPr lang="en-GB" dirty="0"/>
          </a:p>
          <a:p>
            <a:endParaRPr lang="de-DE" dirty="0"/>
          </a:p>
        </p:txBody>
      </p:sp>
      <p:sp>
        <p:nvSpPr>
          <p:cNvPr id="4" name="Foliennummernplatzhalter 3"/>
          <p:cNvSpPr>
            <a:spLocks noGrp="1"/>
          </p:cNvSpPr>
          <p:nvPr>
            <p:ph type="sldNum" sz="quarter" idx="5"/>
          </p:nvPr>
        </p:nvSpPr>
        <p:spPr/>
        <p:txBody>
          <a:bodyPr/>
          <a:lstStyle/>
          <a:p>
            <a:fld id="{691924AD-9C2A-4AD8-8111-0017AC29AFF6}" type="slidenum">
              <a:rPr lang="fi-FI" smtClean="0"/>
              <a:t>30</a:t>
            </a:fld>
            <a:endParaRPr lang="fi-FI"/>
          </a:p>
        </p:txBody>
      </p:sp>
    </p:spTree>
    <p:extLst>
      <p:ext uri="{BB962C8B-B14F-4D97-AF65-F5344CB8AC3E}">
        <p14:creationId xmlns:p14="http://schemas.microsoft.com/office/powerpoint/2010/main" val="306425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Coordinate worldwide purchasing with competitor companies (</a:t>
            </a:r>
            <a:r>
              <a:rPr lang="en-GB" sz="1200" dirty="0" err="1"/>
              <a:t>f.ex</a:t>
            </a:r>
            <a:r>
              <a:rPr lang="en-GB" sz="1200" dirty="0"/>
              <a:t>. automakers Nissan and Renault; about 40% of the parts of the vehicles are the same</a:t>
            </a:r>
            <a:r>
              <a:rPr lang="en-GB" sz="1200" dirty="0">
                <a:sym typeface="Wingdings" panose="05000000000000000000" pitchFamily="2" charset="2"/>
              </a:rPr>
              <a:t> joint purchasing agreements</a:t>
            </a:r>
            <a:r>
              <a:rPr lang="en-GB" sz="1200" dirty="0"/>
              <a:t>)</a:t>
            </a:r>
          </a:p>
          <a:p>
            <a:endParaRPr lang="de-DE" dirty="0"/>
          </a:p>
        </p:txBody>
      </p:sp>
      <p:sp>
        <p:nvSpPr>
          <p:cNvPr id="4" name="Foliennummernplatzhalter 3"/>
          <p:cNvSpPr>
            <a:spLocks noGrp="1"/>
          </p:cNvSpPr>
          <p:nvPr>
            <p:ph type="sldNum" sz="quarter" idx="5"/>
          </p:nvPr>
        </p:nvSpPr>
        <p:spPr/>
        <p:txBody>
          <a:bodyPr/>
          <a:lstStyle/>
          <a:p>
            <a:fld id="{691924AD-9C2A-4AD8-8111-0017AC29AFF6}" type="slidenum">
              <a:rPr lang="fi-FI" smtClean="0"/>
              <a:t>31</a:t>
            </a:fld>
            <a:endParaRPr lang="fi-FI"/>
          </a:p>
        </p:txBody>
      </p:sp>
    </p:spTree>
    <p:extLst>
      <p:ext uri="{BB962C8B-B14F-4D97-AF65-F5344CB8AC3E}">
        <p14:creationId xmlns:p14="http://schemas.microsoft.com/office/powerpoint/2010/main" val="52756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5 min per </a:t>
            </a:r>
            <a:r>
              <a:rPr lang="de-DE" dirty="0" err="1"/>
              <a:t>group</a:t>
            </a:r>
            <a:r>
              <a:rPr lang="de-DE" dirty="0"/>
              <a:t> + 5 -10 min </a:t>
            </a:r>
            <a:r>
              <a:rPr lang="de-DE" dirty="0" err="1"/>
              <a:t>discussion</a:t>
            </a:r>
            <a:r>
              <a:rPr lang="de-DE" dirty="0"/>
              <a:t>. Pick 2-3 </a:t>
            </a:r>
            <a:r>
              <a:rPr lang="de-DE" dirty="0" err="1"/>
              <a:t>groups</a:t>
            </a:r>
            <a:endParaRPr lang="de-DE" dirty="0"/>
          </a:p>
          <a:p>
            <a:r>
              <a:rPr lang="de-DE" dirty="0"/>
              <a:t>In total 15 min</a:t>
            </a:r>
          </a:p>
          <a:p>
            <a:endParaRPr lang="de-DE" dirty="0"/>
          </a:p>
        </p:txBody>
      </p:sp>
      <p:sp>
        <p:nvSpPr>
          <p:cNvPr id="4" name="Foliennummernplatzhalter 3"/>
          <p:cNvSpPr>
            <a:spLocks noGrp="1"/>
          </p:cNvSpPr>
          <p:nvPr>
            <p:ph type="sldNum" sz="quarter" idx="5"/>
          </p:nvPr>
        </p:nvSpPr>
        <p:spPr/>
        <p:txBody>
          <a:bodyPr/>
          <a:lstStyle/>
          <a:p>
            <a:fld id="{691924AD-9C2A-4AD8-8111-0017AC29AFF6}" type="slidenum">
              <a:rPr lang="fi-FI" smtClean="0"/>
              <a:t>36</a:t>
            </a:fld>
            <a:endParaRPr lang="fi-FI"/>
          </a:p>
        </p:txBody>
      </p:sp>
    </p:spTree>
    <p:extLst>
      <p:ext uri="{BB962C8B-B14F-4D97-AF65-F5344CB8AC3E}">
        <p14:creationId xmlns:p14="http://schemas.microsoft.com/office/powerpoint/2010/main" val="2278847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Supplier </a:t>
            </a:r>
            <a:r>
              <a:rPr lang="fi-FI" dirty="0" err="1"/>
              <a:t>evaluation</a:t>
            </a:r>
            <a:r>
              <a:rPr lang="fi-FI" dirty="0"/>
              <a:t> is </a:t>
            </a:r>
            <a:r>
              <a:rPr lang="fi-FI" dirty="0" err="1"/>
              <a:t>more</a:t>
            </a:r>
            <a:r>
              <a:rPr lang="fi-FI" dirty="0"/>
              <a:t> </a:t>
            </a:r>
            <a:r>
              <a:rPr lang="fi-FI" dirty="0" err="1"/>
              <a:t>important</a:t>
            </a:r>
            <a:r>
              <a:rPr lang="fi-FI" dirty="0"/>
              <a:t> </a:t>
            </a:r>
            <a:r>
              <a:rPr lang="fi-FI" dirty="0" err="1"/>
              <a:t>when</a:t>
            </a:r>
            <a:r>
              <a:rPr lang="fi-FI" dirty="0"/>
              <a:t> </a:t>
            </a:r>
            <a:r>
              <a:rPr lang="fi-FI" dirty="0" err="1"/>
              <a:t>the</a:t>
            </a:r>
            <a:r>
              <a:rPr lang="fi-FI" dirty="0"/>
              <a:t> </a:t>
            </a:r>
            <a:r>
              <a:rPr lang="fi-FI" dirty="0" err="1"/>
              <a:t>risks</a:t>
            </a:r>
            <a:r>
              <a:rPr lang="fi-FI" dirty="0"/>
              <a:t> and </a:t>
            </a:r>
            <a:r>
              <a:rPr lang="fi-FI" dirty="0" err="1"/>
              <a:t>the</a:t>
            </a:r>
            <a:r>
              <a:rPr lang="fi-FI" dirty="0"/>
              <a:t> </a:t>
            </a:r>
            <a:r>
              <a:rPr lang="fi-FI" dirty="0" err="1"/>
              <a:t>complexity</a:t>
            </a:r>
            <a:r>
              <a:rPr lang="fi-FI" dirty="0"/>
              <a:t> of </a:t>
            </a:r>
            <a:r>
              <a:rPr lang="fi-FI" dirty="0" err="1"/>
              <a:t>the</a:t>
            </a:r>
            <a:r>
              <a:rPr lang="fi-FI" dirty="0"/>
              <a:t> </a:t>
            </a:r>
            <a:r>
              <a:rPr lang="fi-FI" dirty="0" err="1"/>
              <a:t>product</a:t>
            </a:r>
            <a:r>
              <a:rPr lang="fi-FI" baseline="0" dirty="0"/>
              <a:t> </a:t>
            </a:r>
            <a:r>
              <a:rPr lang="fi-FI" baseline="0" dirty="0" err="1"/>
              <a:t>grows</a:t>
            </a:r>
            <a:r>
              <a:rPr lang="fi-FI" baseline="0" dirty="0"/>
              <a:t> and </a:t>
            </a:r>
            <a:r>
              <a:rPr lang="fi-FI" baseline="0" dirty="0" err="1"/>
              <a:t>you</a:t>
            </a:r>
            <a:r>
              <a:rPr lang="fi-FI" baseline="0" dirty="0"/>
              <a:t> </a:t>
            </a:r>
            <a:r>
              <a:rPr lang="fi-FI" baseline="0" dirty="0" err="1"/>
              <a:t>need</a:t>
            </a:r>
            <a:r>
              <a:rPr lang="fi-FI" baseline="0" dirty="0"/>
              <a:t> </a:t>
            </a:r>
            <a:r>
              <a:rPr lang="fi-FI" baseline="0" dirty="0" err="1"/>
              <a:t>special</a:t>
            </a:r>
            <a:r>
              <a:rPr lang="fi-FI" baseline="0" dirty="0"/>
              <a:t> </a:t>
            </a:r>
            <a:r>
              <a:rPr lang="fi-FI" baseline="0" dirty="0" err="1"/>
              <a:t>parts</a:t>
            </a:r>
            <a:r>
              <a:rPr lang="fi-FI" baseline="0" dirty="0"/>
              <a:t>.</a:t>
            </a:r>
            <a:endParaRPr lang="fi-FI" dirty="0"/>
          </a:p>
        </p:txBody>
      </p:sp>
      <p:sp>
        <p:nvSpPr>
          <p:cNvPr id="4" name="Slide Number Placeholder 3"/>
          <p:cNvSpPr>
            <a:spLocks noGrp="1"/>
          </p:cNvSpPr>
          <p:nvPr>
            <p:ph type="sldNum" sz="quarter" idx="10"/>
          </p:nvPr>
        </p:nvSpPr>
        <p:spPr/>
        <p:txBody>
          <a:bodyPr/>
          <a:lstStyle/>
          <a:p>
            <a:fld id="{70248A4E-FB6C-4B4B-9E80-78A170973FCA}" type="slidenum">
              <a:rPr lang="fi-FI" smtClean="0">
                <a:solidFill>
                  <a:prstClr val="black"/>
                </a:solidFill>
              </a:rPr>
              <a:pPr/>
              <a:t>37</a:t>
            </a:fld>
            <a:endParaRPr lang="fi-FI" dirty="0">
              <a:solidFill>
                <a:prstClr val="black"/>
              </a:solidFill>
            </a:endParaRPr>
          </a:p>
        </p:txBody>
      </p:sp>
    </p:spTree>
    <p:extLst>
      <p:ext uri="{BB962C8B-B14F-4D97-AF65-F5344CB8AC3E}">
        <p14:creationId xmlns:p14="http://schemas.microsoft.com/office/powerpoint/2010/main" val="211856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Video: </a:t>
            </a:r>
            <a:r>
              <a:rPr lang="en-US" b="1" dirty="0"/>
              <a:t>What is Supply Chain Management?</a:t>
            </a:r>
          </a:p>
          <a:p>
            <a:r>
              <a:rPr lang="de-DE" dirty="0"/>
              <a:t>8 min</a:t>
            </a:r>
          </a:p>
        </p:txBody>
      </p:sp>
      <p:sp>
        <p:nvSpPr>
          <p:cNvPr id="4" name="Foliennummernplatzhalter 3"/>
          <p:cNvSpPr>
            <a:spLocks noGrp="1"/>
          </p:cNvSpPr>
          <p:nvPr>
            <p:ph type="sldNum" sz="quarter" idx="5"/>
          </p:nvPr>
        </p:nvSpPr>
        <p:spPr/>
        <p:txBody>
          <a:bodyPr/>
          <a:lstStyle/>
          <a:p>
            <a:fld id="{691924AD-9C2A-4AD8-8111-0017AC29AFF6}" type="slidenum">
              <a:rPr lang="fi-FI" smtClean="0"/>
              <a:t>6</a:t>
            </a:fld>
            <a:endParaRPr lang="fi-FI"/>
          </a:p>
        </p:txBody>
      </p:sp>
    </p:spTree>
    <p:extLst>
      <p:ext uri="{BB962C8B-B14F-4D97-AF65-F5344CB8AC3E}">
        <p14:creationId xmlns:p14="http://schemas.microsoft.com/office/powerpoint/2010/main" val="204158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0248A4E-FB6C-4B4B-9E80-78A170973FCA}" type="slidenum">
              <a:rPr lang="fi-FI" smtClean="0">
                <a:solidFill>
                  <a:prstClr val="black"/>
                </a:solidFill>
              </a:rPr>
              <a:pPr/>
              <a:t>38</a:t>
            </a:fld>
            <a:endParaRPr lang="fi-FI" dirty="0">
              <a:solidFill>
                <a:prstClr val="black"/>
              </a:solidFill>
            </a:endParaRPr>
          </a:p>
        </p:txBody>
      </p:sp>
    </p:spTree>
    <p:extLst>
      <p:ext uri="{BB962C8B-B14F-4D97-AF65-F5344CB8AC3E}">
        <p14:creationId xmlns:p14="http://schemas.microsoft.com/office/powerpoint/2010/main" val="1691305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One </a:t>
            </a:r>
            <a:r>
              <a:rPr lang="fi-FI" dirty="0" err="1"/>
              <a:t>example</a:t>
            </a:r>
            <a:r>
              <a:rPr lang="fi-FI" dirty="0"/>
              <a:t> </a:t>
            </a:r>
            <a:r>
              <a:rPr lang="fi-FI" dirty="0" err="1"/>
              <a:t>easy</a:t>
            </a:r>
            <a:r>
              <a:rPr lang="fi-FI" dirty="0"/>
              <a:t> to </a:t>
            </a:r>
            <a:r>
              <a:rPr lang="fi-FI" dirty="0" err="1"/>
              <a:t>remember</a:t>
            </a:r>
            <a:r>
              <a:rPr lang="fi-FI" baseline="0" dirty="0"/>
              <a:t> </a:t>
            </a:r>
            <a:r>
              <a:rPr lang="fi-FI" dirty="0" err="1"/>
              <a:t>about</a:t>
            </a:r>
            <a:r>
              <a:rPr lang="fi-FI" dirty="0"/>
              <a:t> </a:t>
            </a:r>
            <a:r>
              <a:rPr lang="fi-FI" dirty="0" err="1"/>
              <a:t>the</a:t>
            </a:r>
            <a:r>
              <a:rPr lang="fi-FI" dirty="0"/>
              <a:t> </a:t>
            </a:r>
            <a:r>
              <a:rPr lang="fi-FI" dirty="0" err="1"/>
              <a:t>criterion</a:t>
            </a:r>
            <a:r>
              <a:rPr lang="fi-FI" dirty="0"/>
              <a:t> </a:t>
            </a:r>
            <a:r>
              <a:rPr lang="fi-FI" dirty="0" err="1"/>
              <a:t>when</a:t>
            </a:r>
            <a:r>
              <a:rPr lang="fi-FI" dirty="0"/>
              <a:t> </a:t>
            </a:r>
            <a:r>
              <a:rPr lang="fi-FI" dirty="0" err="1"/>
              <a:t>choosing</a:t>
            </a:r>
            <a:r>
              <a:rPr lang="fi-FI" dirty="0"/>
              <a:t> and</a:t>
            </a:r>
            <a:r>
              <a:rPr lang="fi-FI" baseline="0" dirty="0"/>
              <a:t> </a:t>
            </a:r>
            <a:r>
              <a:rPr lang="fi-FI" baseline="0" dirty="0" err="1"/>
              <a:t>comparing</a:t>
            </a:r>
            <a:r>
              <a:rPr lang="fi-FI" baseline="0" dirty="0"/>
              <a:t> </a:t>
            </a:r>
            <a:r>
              <a:rPr lang="fi-FI" baseline="0" dirty="0" err="1"/>
              <a:t>possible</a:t>
            </a:r>
            <a:r>
              <a:rPr lang="fi-FI" baseline="0" dirty="0"/>
              <a:t> </a:t>
            </a:r>
            <a:r>
              <a:rPr lang="fi-FI" baseline="0" dirty="0" err="1"/>
              <a:t>suppliers</a:t>
            </a:r>
            <a:r>
              <a:rPr lang="fi-FI" baseline="0" dirty="0"/>
              <a:t>.</a:t>
            </a:r>
            <a:endParaRPr lang="fi-FI" dirty="0"/>
          </a:p>
        </p:txBody>
      </p:sp>
      <p:sp>
        <p:nvSpPr>
          <p:cNvPr id="4" name="Slide Number Placeholder 3"/>
          <p:cNvSpPr>
            <a:spLocks noGrp="1"/>
          </p:cNvSpPr>
          <p:nvPr>
            <p:ph type="sldNum" sz="quarter" idx="10"/>
          </p:nvPr>
        </p:nvSpPr>
        <p:spPr/>
        <p:txBody>
          <a:bodyPr/>
          <a:lstStyle/>
          <a:p>
            <a:fld id="{70248A4E-FB6C-4B4B-9E80-78A170973FCA}" type="slidenum">
              <a:rPr lang="fi-FI" smtClean="0">
                <a:solidFill>
                  <a:prstClr val="black"/>
                </a:solidFill>
              </a:rPr>
              <a:pPr/>
              <a:t>40</a:t>
            </a:fld>
            <a:endParaRPr lang="fi-FI" dirty="0">
              <a:solidFill>
                <a:prstClr val="black"/>
              </a:solidFill>
            </a:endParaRPr>
          </a:p>
        </p:txBody>
      </p:sp>
    </p:spTree>
    <p:extLst>
      <p:ext uri="{BB962C8B-B14F-4D97-AF65-F5344CB8AC3E}">
        <p14:creationId xmlns:p14="http://schemas.microsoft.com/office/powerpoint/2010/main" val="1988097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554969-28EA-4FC1-9B12-D058499AE045}" type="slidenum">
              <a:rPr lang="fi-FI" smtClean="0"/>
              <a:t>45</a:t>
            </a:fld>
            <a:endParaRPr lang="fi-FI" dirty="0"/>
          </a:p>
        </p:txBody>
      </p:sp>
    </p:spTree>
    <p:extLst>
      <p:ext uri="{BB962C8B-B14F-4D97-AF65-F5344CB8AC3E}">
        <p14:creationId xmlns:p14="http://schemas.microsoft.com/office/powerpoint/2010/main" val="198559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INCOTERMS</a:t>
            </a:r>
            <a:r>
              <a:rPr lang="fi-FI" baseline="0" dirty="0"/>
              <a:t> </a:t>
            </a:r>
            <a:r>
              <a:rPr lang="fi-FI" baseline="0" dirty="0" err="1"/>
              <a:t>describe</a:t>
            </a:r>
            <a:r>
              <a:rPr lang="fi-FI" baseline="0" dirty="0"/>
              <a:t> </a:t>
            </a:r>
            <a:r>
              <a:rPr lang="fi-FI" baseline="0" dirty="0" err="1"/>
              <a:t>many</a:t>
            </a:r>
            <a:r>
              <a:rPr lang="fi-FI" baseline="0" dirty="0"/>
              <a:t> </a:t>
            </a:r>
            <a:r>
              <a:rPr lang="fi-FI" baseline="0" dirty="0" err="1"/>
              <a:t>things</a:t>
            </a:r>
            <a:r>
              <a:rPr lang="fi-FI" baseline="0" dirty="0"/>
              <a:t> </a:t>
            </a:r>
            <a:r>
              <a:rPr lang="fi-FI" baseline="0" dirty="0" err="1"/>
              <a:t>related</a:t>
            </a:r>
            <a:r>
              <a:rPr lang="fi-FI" baseline="0" dirty="0"/>
              <a:t> to </a:t>
            </a:r>
            <a:r>
              <a:rPr lang="fi-FI" baseline="0" dirty="0" err="1"/>
              <a:t>seller’s</a:t>
            </a:r>
            <a:r>
              <a:rPr lang="fi-FI" baseline="0" dirty="0"/>
              <a:t> and </a:t>
            </a:r>
            <a:r>
              <a:rPr lang="fi-FI" baseline="0" dirty="0" err="1"/>
              <a:t>buyer’s</a:t>
            </a:r>
            <a:r>
              <a:rPr lang="fi-FI" baseline="0" dirty="0"/>
              <a:t> </a:t>
            </a:r>
            <a:r>
              <a:rPr lang="fi-FI" baseline="0" dirty="0" err="1"/>
              <a:t>obligations</a:t>
            </a:r>
            <a:r>
              <a:rPr lang="fi-FI" baseline="0" dirty="0"/>
              <a:t> (</a:t>
            </a:r>
            <a:r>
              <a:rPr lang="fi-FI" baseline="0" dirty="0" err="1"/>
              <a:t>risks</a:t>
            </a:r>
            <a:r>
              <a:rPr lang="fi-FI" baseline="0" dirty="0"/>
              <a:t>, </a:t>
            </a:r>
            <a:r>
              <a:rPr lang="fi-FI" baseline="0" dirty="0" err="1"/>
              <a:t>costs</a:t>
            </a:r>
            <a:r>
              <a:rPr lang="fi-FI" baseline="0" dirty="0"/>
              <a:t>, </a:t>
            </a:r>
            <a:r>
              <a:rPr lang="fi-FI" baseline="0" dirty="0" err="1"/>
              <a:t>tasks</a:t>
            </a:r>
            <a:r>
              <a:rPr lang="fi-FI" baseline="0" dirty="0"/>
              <a:t> </a:t>
            </a:r>
            <a:r>
              <a:rPr lang="fi-FI" baseline="0" dirty="0" err="1"/>
              <a:t>involved</a:t>
            </a:r>
            <a:r>
              <a:rPr lang="fi-FI" baseline="0" dirty="0"/>
              <a:t> in </a:t>
            </a:r>
            <a:r>
              <a:rPr lang="fi-FI" baseline="0" dirty="0" err="1"/>
              <a:t>the</a:t>
            </a:r>
            <a:r>
              <a:rPr lang="fi-FI" baseline="0" dirty="0"/>
              <a:t> </a:t>
            </a:r>
            <a:r>
              <a:rPr lang="fi-FI" baseline="0" dirty="0" err="1"/>
              <a:t>delivery</a:t>
            </a:r>
            <a:r>
              <a:rPr lang="fi-FI" baseline="0" dirty="0"/>
              <a:t> of </a:t>
            </a:r>
            <a:r>
              <a:rPr lang="fi-FI" baseline="0" dirty="0" err="1"/>
              <a:t>goods</a:t>
            </a:r>
            <a:r>
              <a:rPr lang="fi-FI" baseline="0" dirty="0"/>
              <a:t>)</a:t>
            </a:r>
            <a:endParaRPr lang="fi-FI" dirty="0"/>
          </a:p>
        </p:txBody>
      </p:sp>
      <p:sp>
        <p:nvSpPr>
          <p:cNvPr id="4" name="Slide Number Placeholder 3"/>
          <p:cNvSpPr>
            <a:spLocks noGrp="1"/>
          </p:cNvSpPr>
          <p:nvPr>
            <p:ph type="sldNum" sz="quarter" idx="10"/>
          </p:nvPr>
        </p:nvSpPr>
        <p:spPr/>
        <p:txBody>
          <a:bodyPr/>
          <a:lstStyle/>
          <a:p>
            <a:fld id="{744E8D9B-7E5F-467F-AB67-C9A14676DD33}" type="slidenum">
              <a:rPr lang="fi-FI" smtClean="0"/>
              <a:t>54</a:t>
            </a:fld>
            <a:endParaRPr lang="fi-FI"/>
          </a:p>
        </p:txBody>
      </p:sp>
    </p:spTree>
    <p:extLst>
      <p:ext uri="{BB962C8B-B14F-4D97-AF65-F5344CB8AC3E}">
        <p14:creationId xmlns:p14="http://schemas.microsoft.com/office/powerpoint/2010/main" val="1472032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Calibri" panose="020F0502020204030204" pitchFamily="34" charset="0"/>
                <a:ea typeface="+mn-ea"/>
                <a:cs typeface="+mn-cs"/>
              </a:rPr>
              <a:t>The </a:t>
            </a:r>
            <a:r>
              <a:rPr lang="en-US" sz="1200" b="1" i="0" kern="1200" dirty="0">
                <a:solidFill>
                  <a:schemeClr val="tx1"/>
                </a:solidFill>
                <a:effectLst/>
                <a:latin typeface="Calibri" panose="020F0502020204030204" pitchFamily="34" charset="0"/>
                <a:ea typeface="+mn-ea"/>
                <a:cs typeface="+mn-cs"/>
              </a:rPr>
              <a:t>Incoterms</a:t>
            </a:r>
            <a:r>
              <a:rPr lang="en-US" sz="1200" b="0" i="0" kern="1200" dirty="0">
                <a:solidFill>
                  <a:schemeClr val="tx1"/>
                </a:solidFill>
                <a:effectLst/>
                <a:latin typeface="Calibri" panose="020F0502020204030204" pitchFamily="34" charset="0"/>
                <a:ea typeface="+mn-ea"/>
                <a:cs typeface="+mn-cs"/>
              </a:rPr>
              <a:t> or </a:t>
            </a:r>
            <a:r>
              <a:rPr lang="en-US" sz="1200" b="1" i="0" kern="1200" dirty="0">
                <a:solidFill>
                  <a:schemeClr val="tx1"/>
                </a:solidFill>
                <a:effectLst/>
                <a:latin typeface="Calibri" panose="020F0502020204030204" pitchFamily="34" charset="0"/>
                <a:ea typeface="+mn-ea"/>
                <a:cs typeface="+mn-cs"/>
              </a:rPr>
              <a:t>International Commercial Terms</a:t>
            </a:r>
            <a:r>
              <a:rPr lang="en-US" sz="1200" b="0" i="0" kern="1200" dirty="0">
                <a:solidFill>
                  <a:schemeClr val="tx1"/>
                </a:solidFill>
                <a:effectLst/>
                <a:latin typeface="Calibri" panose="020F0502020204030204" pitchFamily="34" charset="0"/>
                <a:ea typeface="+mn-ea"/>
                <a:cs typeface="+mn-cs"/>
              </a:rPr>
              <a:t> are a series of pre-defined commercial terms published by the </a:t>
            </a:r>
            <a:r>
              <a:rPr lang="en-US" sz="1200" b="0" i="0" u="none" strike="noStrike" kern="1200" dirty="0">
                <a:solidFill>
                  <a:schemeClr val="tx1"/>
                </a:solidFill>
                <a:effectLst/>
                <a:latin typeface="Calibri" panose="020F0502020204030204" pitchFamily="34" charset="0"/>
                <a:ea typeface="+mn-ea"/>
                <a:cs typeface="+mn-cs"/>
                <a:hlinkClick r:id="rId3" tooltip="International Chamber of Commerce"/>
              </a:rPr>
              <a:t>International Chamber of Commerce</a:t>
            </a:r>
            <a:r>
              <a:rPr lang="en-US" sz="1200" b="0" i="0" kern="1200" dirty="0">
                <a:solidFill>
                  <a:schemeClr val="tx1"/>
                </a:solidFill>
                <a:effectLst/>
                <a:latin typeface="Calibri" panose="020F0502020204030204" pitchFamily="34" charset="0"/>
                <a:ea typeface="+mn-ea"/>
                <a:cs typeface="+mn-cs"/>
              </a:rPr>
              <a:t> (ICC) relating to </a:t>
            </a:r>
            <a:r>
              <a:rPr lang="en-US" sz="1200" b="0" i="0" u="none" strike="noStrike" kern="1200" dirty="0">
                <a:solidFill>
                  <a:schemeClr val="tx1"/>
                </a:solidFill>
                <a:effectLst/>
                <a:latin typeface="Calibri" panose="020F0502020204030204" pitchFamily="34" charset="0"/>
                <a:ea typeface="+mn-ea"/>
                <a:cs typeface="+mn-cs"/>
                <a:hlinkClick r:id="rId4" tooltip="International commercial law"/>
              </a:rPr>
              <a:t>international commercial law</a:t>
            </a:r>
            <a:r>
              <a:rPr lang="en-US" sz="1200" b="0" i="0" kern="1200" dirty="0">
                <a:solidFill>
                  <a:schemeClr val="tx1"/>
                </a:solidFill>
                <a:effectLst/>
                <a:latin typeface="Calibri" panose="020F0502020204030204" pitchFamily="34" charset="0"/>
                <a:ea typeface="+mn-ea"/>
                <a:cs typeface="+mn-cs"/>
              </a:rPr>
              <a:t>. They are widely used in international </a:t>
            </a:r>
            <a:r>
              <a:rPr lang="en-US" sz="1200" b="0" i="0" u="none" strike="noStrike" kern="1200" dirty="0">
                <a:solidFill>
                  <a:schemeClr val="tx1"/>
                </a:solidFill>
                <a:effectLst/>
                <a:latin typeface="Calibri" panose="020F0502020204030204" pitchFamily="34" charset="0"/>
                <a:ea typeface="+mn-ea"/>
                <a:cs typeface="+mn-cs"/>
                <a:hlinkClick r:id="rId5" tooltip="Commercial transaction"/>
              </a:rPr>
              <a:t>commercial transactions</a:t>
            </a:r>
            <a:r>
              <a:rPr lang="en-US" sz="1200" b="0" i="0" kern="1200" dirty="0">
                <a:solidFill>
                  <a:schemeClr val="tx1"/>
                </a:solidFill>
                <a:effectLst/>
                <a:latin typeface="Calibri" panose="020F0502020204030204" pitchFamily="34" charset="0"/>
                <a:ea typeface="+mn-ea"/>
                <a:cs typeface="+mn-cs"/>
              </a:rPr>
              <a:t> or </a:t>
            </a:r>
            <a:r>
              <a:rPr lang="en-US" sz="1200" b="0" i="0" u="none" strike="noStrike" kern="1200" dirty="0">
                <a:solidFill>
                  <a:schemeClr val="tx1"/>
                </a:solidFill>
                <a:effectLst/>
                <a:latin typeface="Calibri" panose="020F0502020204030204" pitchFamily="34" charset="0"/>
                <a:ea typeface="+mn-ea"/>
                <a:cs typeface="+mn-cs"/>
                <a:hlinkClick r:id="rId6" tooltip="Procurement"/>
              </a:rPr>
              <a:t>procurement</a:t>
            </a:r>
            <a:r>
              <a:rPr lang="en-US" sz="1200" b="0" i="0" kern="1200" dirty="0">
                <a:solidFill>
                  <a:schemeClr val="tx1"/>
                </a:solidFill>
                <a:effectLst/>
                <a:latin typeface="Calibri" panose="020F0502020204030204" pitchFamily="34" charset="0"/>
                <a:ea typeface="+mn-ea"/>
                <a:cs typeface="+mn-cs"/>
              </a:rPr>
              <a:t> processes and their use is encouraged by trade councils, courts and international lawyers.</a:t>
            </a:r>
            <a:r>
              <a:rPr lang="en-US" sz="1200" b="0" i="0" u="none" strike="noStrike" kern="1200" baseline="30000" dirty="0">
                <a:solidFill>
                  <a:schemeClr val="tx1"/>
                </a:solidFill>
                <a:effectLst/>
                <a:latin typeface="Calibri" panose="020F0502020204030204" pitchFamily="34" charset="0"/>
                <a:ea typeface="+mn-ea"/>
                <a:cs typeface="+mn-cs"/>
                <a:hlinkClick r:id="rId7"/>
              </a:rPr>
              <a:t>[1]</a:t>
            </a:r>
            <a:r>
              <a:rPr lang="en-US" sz="1200" b="0" i="0" kern="1200" dirty="0">
                <a:solidFill>
                  <a:schemeClr val="tx1"/>
                </a:solidFill>
                <a:effectLst/>
                <a:latin typeface="Calibri" panose="020F0502020204030204" pitchFamily="34" charset="0"/>
                <a:ea typeface="+mn-ea"/>
                <a:cs typeface="+mn-cs"/>
              </a:rPr>
              <a:t> A series of three-letter trade terms related to common contractual sales practices, the Incoterms rules are intended primarily to clearly communicate the tasks, costs, and risks associated with the global or international transportation and delivery of goods. Incoterms inform sales contracts defining respective obligations, costs, and risks involved in the delivery of goods from the seller to the buyer, but they do not themselves conclude a contract, determine the price payable, currency or credit terms, govern </a:t>
            </a:r>
            <a:r>
              <a:rPr lang="en-US" sz="1200" b="0" i="0" u="none" strike="noStrike" kern="1200" dirty="0">
                <a:solidFill>
                  <a:schemeClr val="tx1"/>
                </a:solidFill>
                <a:effectLst/>
                <a:latin typeface="Calibri" panose="020F0502020204030204" pitchFamily="34" charset="0"/>
                <a:ea typeface="+mn-ea"/>
                <a:cs typeface="+mn-cs"/>
                <a:hlinkClick r:id="rId8" tooltip="Contract law"/>
              </a:rPr>
              <a:t>contract law</a:t>
            </a:r>
            <a:r>
              <a:rPr lang="en-US" sz="1200" b="0" i="0" kern="1200" dirty="0">
                <a:solidFill>
                  <a:schemeClr val="tx1"/>
                </a:solidFill>
                <a:effectLst/>
                <a:latin typeface="Calibri" panose="020F0502020204030204" pitchFamily="34" charset="0"/>
                <a:ea typeface="+mn-ea"/>
                <a:cs typeface="+mn-cs"/>
              </a:rPr>
              <a:t> or define where title to goods transfers.</a:t>
            </a:r>
          </a:p>
          <a:p>
            <a:r>
              <a:rPr lang="en-US" sz="1200" b="0" i="0" kern="1200" dirty="0">
                <a:solidFill>
                  <a:schemeClr val="tx1"/>
                </a:solidFill>
                <a:effectLst/>
                <a:latin typeface="Calibri" panose="020F0502020204030204" pitchFamily="34" charset="0"/>
                <a:ea typeface="+mn-ea"/>
                <a:cs typeface="+mn-cs"/>
              </a:rPr>
              <a:t>The Incoterms rules are accepted by governments, legal authorities, and practitioners worldwide for the interpretation of most commonly used terms in international trade. They are intended to reduce or remove altogether uncertainties arising from differing interpretation of the rules in different countries. As such they are regularly incorporated into sales contracts</a:t>
            </a:r>
            <a:r>
              <a:rPr lang="en-US" sz="1200" b="0" i="0" u="none" strike="noStrike" kern="1200" baseline="30000" dirty="0">
                <a:solidFill>
                  <a:schemeClr val="tx1"/>
                </a:solidFill>
                <a:effectLst/>
                <a:latin typeface="Calibri" panose="020F0502020204030204" pitchFamily="34" charset="0"/>
                <a:ea typeface="+mn-ea"/>
                <a:cs typeface="+mn-cs"/>
                <a:hlinkClick r:id="rId9"/>
              </a:rPr>
              <a:t>[2]</a:t>
            </a:r>
            <a:r>
              <a:rPr lang="en-US" sz="1200" b="0" i="0" kern="1200" dirty="0">
                <a:solidFill>
                  <a:schemeClr val="tx1"/>
                </a:solidFill>
                <a:effectLst/>
                <a:latin typeface="Calibri" panose="020F0502020204030204" pitchFamily="34" charset="0"/>
                <a:ea typeface="+mn-ea"/>
                <a:cs typeface="+mn-cs"/>
              </a:rPr>
              <a:t> worldwide.</a:t>
            </a:r>
          </a:p>
          <a:p>
            <a:pPr lvl="0"/>
            <a:r>
              <a:rPr lang="en-GB" altLang="fi-FI" sz="1200" dirty="0">
                <a:solidFill>
                  <a:srgbClr val="000000"/>
                </a:solidFill>
              </a:rPr>
              <a:t>11 different terms/rules </a:t>
            </a:r>
          </a:p>
          <a:p>
            <a:pPr lvl="0"/>
            <a:r>
              <a:rPr lang="en-GB" altLang="fi-FI" sz="1200" dirty="0">
                <a:solidFill>
                  <a:srgbClr val="000000"/>
                </a:solidFill>
              </a:rPr>
              <a:t>say nothing about the price to be paid or the method of its payment,  neither deal with the transfer of ownership of the goods or the consequences of a breach of contract </a:t>
            </a:r>
          </a:p>
          <a:p>
            <a:pPr lvl="0"/>
            <a:r>
              <a:rPr lang="en-GB" altLang="fi-FI" sz="1200" dirty="0">
                <a:solidFill>
                  <a:srgbClr val="000000"/>
                </a:solidFill>
              </a:rPr>
              <a:t>created by International Chamber of Commerce (Incoterms 2010, Incoterms 2000, Incoterms 1990 etc. the first Incoterms in 1936) </a:t>
            </a:r>
          </a:p>
          <a:p>
            <a:endParaRPr lang="en-US" sz="1200" b="0" i="0" kern="1200" dirty="0">
              <a:solidFill>
                <a:schemeClr val="tx1"/>
              </a:solidFill>
              <a:effectLst/>
              <a:latin typeface="Calibri" panose="020F050202020403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fld id="{2ECC2970-099A-4D25-AAAF-F1B9661A79F1}" type="slidenum">
              <a:rPr lang="de-DE" smtClean="0"/>
              <a:pPr/>
              <a:t>57</a:t>
            </a:fld>
            <a:endParaRPr lang="de-DE" dirty="0"/>
          </a:p>
        </p:txBody>
      </p:sp>
    </p:spTree>
    <p:extLst>
      <p:ext uri="{BB962C8B-B14F-4D97-AF65-F5344CB8AC3E}">
        <p14:creationId xmlns:p14="http://schemas.microsoft.com/office/powerpoint/2010/main" val="1984887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91924AD-9C2A-4AD8-8111-0017AC29AFF6}" type="slidenum">
              <a:rPr lang="fi-FI" smtClean="0"/>
              <a:t>58</a:t>
            </a:fld>
            <a:endParaRPr lang="fi-FI"/>
          </a:p>
        </p:txBody>
      </p:sp>
    </p:spTree>
    <p:extLst>
      <p:ext uri="{BB962C8B-B14F-4D97-AF65-F5344CB8AC3E}">
        <p14:creationId xmlns:p14="http://schemas.microsoft.com/office/powerpoint/2010/main" val="174926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You</a:t>
            </a:r>
            <a:r>
              <a:rPr lang="fi-FI" dirty="0"/>
              <a:t> </a:t>
            </a:r>
            <a:r>
              <a:rPr lang="fi-FI" dirty="0" err="1"/>
              <a:t>can</a:t>
            </a:r>
            <a:r>
              <a:rPr lang="fi-FI" dirty="0"/>
              <a:t> </a:t>
            </a:r>
            <a:r>
              <a:rPr lang="fi-FI" dirty="0" err="1"/>
              <a:t>change</a:t>
            </a:r>
            <a:r>
              <a:rPr lang="fi-FI" dirty="0"/>
              <a:t> </a:t>
            </a:r>
            <a:r>
              <a:rPr lang="fi-FI" dirty="0" err="1"/>
              <a:t>the</a:t>
            </a:r>
            <a:r>
              <a:rPr lang="fi-FI" dirty="0"/>
              <a:t> city </a:t>
            </a:r>
            <a:r>
              <a:rPr lang="fi-FI" dirty="0" err="1"/>
              <a:t>acording</a:t>
            </a:r>
            <a:r>
              <a:rPr lang="fi-FI" dirty="0"/>
              <a:t> to </a:t>
            </a:r>
            <a:r>
              <a:rPr lang="fi-FI" dirty="0" err="1"/>
              <a:t>the</a:t>
            </a:r>
            <a:r>
              <a:rPr lang="fi-FI" dirty="0"/>
              <a:t> country (CIF Hamburg, CIF</a:t>
            </a:r>
            <a:r>
              <a:rPr lang="fi-FI" baseline="0" dirty="0"/>
              <a:t> Rotterdam etc.). </a:t>
            </a:r>
            <a:r>
              <a:rPr lang="fi-FI" baseline="0" dirty="0" err="1"/>
              <a:t>The</a:t>
            </a:r>
            <a:r>
              <a:rPr lang="fi-FI" baseline="0" dirty="0"/>
              <a:t> </a:t>
            </a:r>
            <a:r>
              <a:rPr lang="fi-FI" baseline="0" dirty="0" err="1"/>
              <a:t>right</a:t>
            </a:r>
            <a:r>
              <a:rPr lang="fi-FI" baseline="0" dirty="0"/>
              <a:t> </a:t>
            </a:r>
            <a:r>
              <a:rPr lang="fi-FI" baseline="0" dirty="0" err="1"/>
              <a:t>answers</a:t>
            </a:r>
            <a:r>
              <a:rPr lang="fi-FI" baseline="0" dirty="0"/>
              <a:t>: EXW </a:t>
            </a:r>
            <a:r>
              <a:rPr lang="fi-FI" baseline="0" dirty="0" err="1"/>
              <a:t>Warsaw</a:t>
            </a:r>
            <a:r>
              <a:rPr lang="fi-FI" baseline="0" dirty="0"/>
              <a:t>: 91 430, CIF Helsinki: 90 230, FOB Gdansk: 91 030, FCA </a:t>
            </a:r>
            <a:r>
              <a:rPr lang="fi-FI" baseline="0" dirty="0" err="1"/>
              <a:t>Warsaw</a:t>
            </a:r>
            <a:r>
              <a:rPr lang="fi-FI" baseline="0" dirty="0"/>
              <a:t> (Schenker </a:t>
            </a:r>
            <a:r>
              <a:rPr lang="fi-FI" baseline="0" dirty="0" err="1"/>
              <a:t>terminal</a:t>
            </a:r>
            <a:r>
              <a:rPr lang="fi-FI" baseline="0" dirty="0"/>
              <a:t>: 91 380.</a:t>
            </a:r>
            <a:endParaRPr lang="fi-FI" dirty="0"/>
          </a:p>
        </p:txBody>
      </p:sp>
      <p:sp>
        <p:nvSpPr>
          <p:cNvPr id="4" name="Slide Number Placeholder 3"/>
          <p:cNvSpPr>
            <a:spLocks noGrp="1"/>
          </p:cNvSpPr>
          <p:nvPr>
            <p:ph type="sldNum" sz="quarter" idx="10"/>
          </p:nvPr>
        </p:nvSpPr>
        <p:spPr/>
        <p:txBody>
          <a:bodyPr/>
          <a:lstStyle/>
          <a:p>
            <a:fld id="{39A67FFB-F6D9-45A6-A3F2-16FC21935778}" type="slidenum">
              <a:rPr lang="fi-FI" smtClean="0"/>
              <a:t>86</a:t>
            </a:fld>
            <a:endParaRPr lang="fi-FI"/>
          </a:p>
        </p:txBody>
      </p:sp>
    </p:spTree>
    <p:extLst>
      <p:ext uri="{BB962C8B-B14F-4D97-AF65-F5344CB8AC3E}">
        <p14:creationId xmlns:p14="http://schemas.microsoft.com/office/powerpoint/2010/main" val="2023289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5919E2-3AD7-4759-B5FC-17B46E745729}" type="slidenum">
              <a:rPr lang="en-GB" smtClean="0">
                <a:solidFill>
                  <a:prstClr val="black"/>
                </a:solidFill>
              </a:rPr>
              <a:pPr/>
              <a:t>89</a:t>
            </a:fld>
            <a:endParaRPr lang="en-GB" dirty="0">
              <a:solidFill>
                <a:prstClr val="black"/>
              </a:solidFill>
            </a:endParaRPr>
          </a:p>
        </p:txBody>
      </p:sp>
    </p:spTree>
    <p:extLst>
      <p:ext uri="{BB962C8B-B14F-4D97-AF65-F5344CB8AC3E}">
        <p14:creationId xmlns:p14="http://schemas.microsoft.com/office/powerpoint/2010/main" val="243248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06DCB9-CB61-408F-87E6-4910C5F1000D}" type="slidenum">
              <a:rPr lang="en-US" altLang="sr-Latn-RS"/>
              <a:pPr>
                <a:spcBef>
                  <a:spcPct val="0"/>
                </a:spcBef>
              </a:pPr>
              <a:t>8</a:t>
            </a:fld>
            <a:endParaRPr lang="en-US" altLang="sr-Latn-RS" dirty="0"/>
          </a:p>
        </p:txBody>
      </p:sp>
    </p:spTree>
    <p:extLst>
      <p:ext uri="{BB962C8B-B14F-4D97-AF65-F5344CB8AC3E}">
        <p14:creationId xmlns:p14="http://schemas.microsoft.com/office/powerpoint/2010/main" val="428739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5919E2-3AD7-4759-B5FC-17B46E745729}"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39628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Based on the previous slide student should make groups and do exercise about supply chain on different examples -  total time for this 15 mins</a:t>
            </a:r>
          </a:p>
        </p:txBody>
      </p:sp>
      <p:sp>
        <p:nvSpPr>
          <p:cNvPr id="4" name="Slide Number Placeholder 3"/>
          <p:cNvSpPr>
            <a:spLocks noGrp="1"/>
          </p:cNvSpPr>
          <p:nvPr>
            <p:ph type="sldNum" sz="quarter" idx="10"/>
          </p:nvPr>
        </p:nvSpPr>
        <p:spPr/>
        <p:txBody>
          <a:bodyPr/>
          <a:lstStyle/>
          <a:p>
            <a:fld id="{6576D79C-6DE9-487F-8794-93F0E5B48F79}" type="slidenum">
              <a:rPr lang="fi-FI" smtClean="0"/>
              <a:t>11</a:t>
            </a:fld>
            <a:endParaRPr lang="fi-FI" dirty="0"/>
          </a:p>
        </p:txBody>
      </p:sp>
    </p:spTree>
    <p:extLst>
      <p:ext uri="{BB962C8B-B14F-4D97-AF65-F5344CB8AC3E}">
        <p14:creationId xmlns:p14="http://schemas.microsoft.com/office/powerpoint/2010/main" val="257418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75F181E-33FA-40AD-81E2-417892D48293}" type="slidenum">
              <a:rPr lang="en-US" altLang="sr-Latn-RS"/>
              <a:pPr>
                <a:spcBef>
                  <a:spcPct val="0"/>
                </a:spcBef>
              </a:pPr>
              <a:t>13</a:t>
            </a:fld>
            <a:endParaRPr lang="en-US" altLang="sr-Latn-RS" dirty="0"/>
          </a:p>
        </p:txBody>
      </p:sp>
    </p:spTree>
    <p:extLst>
      <p:ext uri="{BB962C8B-B14F-4D97-AF65-F5344CB8AC3E}">
        <p14:creationId xmlns:p14="http://schemas.microsoft.com/office/powerpoint/2010/main" val="27825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a:t>In </a:t>
            </a:r>
            <a:r>
              <a:rPr lang="hr-HR" dirty="0" err="1"/>
              <a:t>every</a:t>
            </a:r>
            <a:r>
              <a:rPr lang="hr-HR" dirty="0"/>
              <a:t> </a:t>
            </a:r>
            <a:r>
              <a:rPr lang="hr-HR" dirty="0" err="1"/>
              <a:t>supply</a:t>
            </a:r>
            <a:r>
              <a:rPr lang="hr-HR" dirty="0"/>
              <a:t> </a:t>
            </a:r>
            <a:r>
              <a:rPr lang="hr-HR" dirty="0" err="1"/>
              <a:t>chain</a:t>
            </a:r>
            <a:r>
              <a:rPr lang="hr-HR" dirty="0"/>
              <a:t> management </a:t>
            </a:r>
            <a:r>
              <a:rPr lang="hr-HR" dirty="0" err="1"/>
              <a:t>there</a:t>
            </a:r>
            <a:r>
              <a:rPr lang="hr-HR" dirty="0"/>
              <a:t> are </a:t>
            </a:r>
            <a:r>
              <a:rPr lang="hr-HR" dirty="0" err="1"/>
              <a:t>two</a:t>
            </a:r>
            <a:r>
              <a:rPr lang="hr-HR" dirty="0"/>
              <a:t> </a:t>
            </a:r>
            <a:r>
              <a:rPr lang="hr-HR" dirty="0" err="1"/>
              <a:t>flows</a:t>
            </a:r>
            <a:r>
              <a:rPr lang="hr-HR" dirty="0"/>
              <a:t>: </a:t>
            </a:r>
            <a:r>
              <a:rPr lang="hr-HR" dirty="0" err="1"/>
              <a:t>upstream</a:t>
            </a:r>
            <a:r>
              <a:rPr lang="hr-HR" dirty="0"/>
              <a:t> </a:t>
            </a:r>
            <a:r>
              <a:rPr lang="hr-HR" dirty="0" err="1"/>
              <a:t>flow</a:t>
            </a:r>
            <a:r>
              <a:rPr lang="hr-HR" dirty="0"/>
              <a:t> </a:t>
            </a:r>
            <a:r>
              <a:rPr lang="hr-HR" dirty="0" err="1"/>
              <a:t>which</a:t>
            </a:r>
            <a:r>
              <a:rPr lang="hr-HR" dirty="0"/>
              <a:t> </a:t>
            </a:r>
            <a:r>
              <a:rPr lang="hr-HR" dirty="0" err="1"/>
              <a:t>is</a:t>
            </a:r>
            <a:r>
              <a:rPr lang="hr-HR" dirty="0"/>
              <a:t> </a:t>
            </a:r>
            <a:r>
              <a:rPr lang="hr-HR" dirty="0" err="1"/>
              <a:t>going</a:t>
            </a:r>
            <a:r>
              <a:rPr lang="hr-HR" dirty="0"/>
              <a:t> </a:t>
            </a:r>
            <a:r>
              <a:rPr lang="hr-HR" dirty="0" err="1"/>
              <a:t>from</a:t>
            </a:r>
            <a:r>
              <a:rPr lang="hr-HR" dirty="0"/>
              <a:t> </a:t>
            </a:r>
            <a:r>
              <a:rPr lang="hr-HR" dirty="0" err="1"/>
              <a:t>customer</a:t>
            </a:r>
            <a:r>
              <a:rPr lang="hr-HR" dirty="0"/>
              <a:t> </a:t>
            </a:r>
            <a:r>
              <a:rPr lang="hr-HR" dirty="0" err="1"/>
              <a:t>and</a:t>
            </a:r>
            <a:r>
              <a:rPr lang="hr-HR" dirty="0"/>
              <a:t> </a:t>
            </a:r>
            <a:r>
              <a:rPr lang="hr-HR" dirty="0" err="1"/>
              <a:t>downstream</a:t>
            </a:r>
            <a:r>
              <a:rPr lang="hr-HR" dirty="0"/>
              <a:t> </a:t>
            </a:r>
            <a:r>
              <a:rPr lang="hr-HR" dirty="0" err="1"/>
              <a:t>flow</a:t>
            </a:r>
            <a:r>
              <a:rPr lang="hr-HR" dirty="0"/>
              <a:t> </a:t>
            </a:r>
            <a:r>
              <a:rPr lang="hr-HR" dirty="0" err="1"/>
              <a:t>which</a:t>
            </a:r>
            <a:r>
              <a:rPr lang="hr-HR" dirty="0"/>
              <a:t> </a:t>
            </a:r>
            <a:r>
              <a:rPr lang="hr-HR" dirty="0" err="1"/>
              <a:t>is</a:t>
            </a:r>
            <a:r>
              <a:rPr lang="hr-HR" dirty="0"/>
              <a:t> </a:t>
            </a:r>
            <a:r>
              <a:rPr lang="hr-HR" dirty="0" err="1"/>
              <a:t>going</a:t>
            </a:r>
            <a:r>
              <a:rPr lang="hr-HR" dirty="0"/>
              <a:t> </a:t>
            </a:r>
            <a:r>
              <a:rPr lang="hr-HR" dirty="0" err="1"/>
              <a:t>toward</a:t>
            </a:r>
            <a:r>
              <a:rPr lang="hr-HR" dirty="0"/>
              <a:t> </a:t>
            </a:r>
            <a:r>
              <a:rPr lang="hr-HR" dirty="0" err="1"/>
              <a:t>customer</a:t>
            </a:r>
            <a:r>
              <a:rPr lang="hr-HR" dirty="0"/>
              <a:t>.</a:t>
            </a:r>
            <a:endParaRPr lang="en-GB"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3100F1-E458-4817-91AC-E93E7CC3F3BE}" type="slidenum">
              <a:rPr lang="en-GB" smtClean="0"/>
              <a:pPr/>
              <a:t>14</a:t>
            </a:fld>
            <a:endParaRPr lang="en-GB" dirty="0"/>
          </a:p>
        </p:txBody>
      </p:sp>
    </p:spTree>
    <p:extLst>
      <p:ext uri="{BB962C8B-B14F-4D97-AF65-F5344CB8AC3E}">
        <p14:creationId xmlns:p14="http://schemas.microsoft.com/office/powerpoint/2010/main" val="363593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93700" y="692150"/>
            <a:ext cx="6070600" cy="34163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dirty="0"/>
          </a:p>
        </p:txBody>
      </p:sp>
    </p:spTree>
    <p:extLst>
      <p:ext uri="{BB962C8B-B14F-4D97-AF65-F5344CB8AC3E}">
        <p14:creationId xmlns:p14="http://schemas.microsoft.com/office/powerpoint/2010/main" val="90575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93700" y="692150"/>
            <a:ext cx="6070600" cy="34163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dirty="0"/>
          </a:p>
        </p:txBody>
      </p:sp>
    </p:spTree>
    <p:extLst>
      <p:ext uri="{BB962C8B-B14F-4D97-AF65-F5344CB8AC3E}">
        <p14:creationId xmlns:p14="http://schemas.microsoft.com/office/powerpoint/2010/main" val="3360267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vl1pPr>
          </a:lstStyle>
          <a:p>
            <a:r>
              <a:rPr lang="en-US" dirty="0"/>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kuva">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Tree>
    <p:extLst>
      <p:ext uri="{BB962C8B-B14F-4D97-AF65-F5344CB8AC3E}">
        <p14:creationId xmlns:p14="http://schemas.microsoft.com/office/powerpoint/2010/main" val="396007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vl1pPr>
          </a:lstStyle>
          <a:p>
            <a:r>
              <a:rPr lang="en-US" dirty="0"/>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261129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246973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vl1pPr>
          </a:lstStyle>
          <a:p>
            <a:r>
              <a:rPr lang="en-US" dirty="0"/>
              <a:t>Click to edit Master title style</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252298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3922330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vl1pPr>
          </a:lstStyle>
          <a:p>
            <a:r>
              <a:rPr lang="en-US" dirty="0"/>
              <a:t>Click to edit Master title style</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hr-H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77490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Date Placeholder 2"/>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hr-H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157587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hr-H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201337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idx="1"/>
          </p:nvPr>
        </p:nvSpPr>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109713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287690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204883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vl1pPr>
          </a:lstStyle>
          <a:p>
            <a:r>
              <a:rPr lang="en-US" dirty="0"/>
              <a:t>Click to edit Master title style</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p>
            <a:r>
              <a:rPr lang="sr-Latn-RS" dirty="0">
                <a:solidFill>
                  <a:prstClr val="black">
                    <a:tint val="75000"/>
                  </a:prstClr>
                </a:solidFill>
              </a:rPr>
              <a:t>28.11.2016.</a:t>
            </a:r>
            <a:endParaRPr lang="hr-H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34383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vl1pPr>
          </a:lstStyle>
          <a:p>
            <a:r>
              <a:rPr lang="en-US" dirty="0"/>
              <a:t>Click to edit Master title style</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vl1pPr>
          </a:lstStyle>
          <a:p>
            <a:r>
              <a:rPr lang="en-US" dirty="0"/>
              <a:t>Click to edit Master title style</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p>
            <a:fld id="{7D785DF5-0D99-4637-AE20-09851F225AB0}" type="datetimeFigureOut">
              <a:rPr lang="hr-HR" smtClean="0"/>
              <a:t>27.9.2019.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endParaRPr lang="hr-HR" dirty="0"/>
          </a:p>
        </p:txBody>
      </p:sp>
      <p:sp>
        <p:nvSpPr>
          <p:cNvPr id="3" name="Date Placeholder 2"/>
          <p:cNvSpPr>
            <a:spLocks noGrp="1"/>
          </p:cNvSpPr>
          <p:nvPr>
            <p:ph type="dt" sz="half" idx="10"/>
          </p:nvPr>
        </p:nvSpPr>
        <p:spPr/>
        <p:txBody>
          <a:bodyPr/>
          <a:lstStyle/>
          <a:p>
            <a:fld id="{7D785DF5-0D99-4637-AE20-09851F225AB0}" type="datetimeFigureOut">
              <a:rPr lang="hr-HR" smtClean="0"/>
              <a:t>27.9.2019.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85DF5-0D99-4637-AE20-09851F225AB0}" type="datetimeFigureOut">
              <a:rPr lang="hr-HR" smtClean="0"/>
              <a:t>27.9.2019.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vl1pPr>
          </a:lstStyle>
          <a:p>
            <a:r>
              <a:rPr lang="en-US" dirty="0"/>
              <a:t>Click to edit Master title style</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85DF5-0D99-4637-AE20-09851F225AB0}" type="datetimeFigureOut">
              <a:rPr lang="hr-HR" smtClean="0"/>
              <a:t>27.9.2019.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Regular"/>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Regular"/>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Regular"/>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r-Latn-RS" dirty="0">
                <a:solidFill>
                  <a:prstClr val="black">
                    <a:tint val="75000"/>
                  </a:prstClr>
                </a:solidFill>
              </a:rPr>
              <a:t>28.11.2016.</a:t>
            </a:r>
            <a:endParaRPr lang="hr-HR"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solidFill>
                  <a:prstClr val="black">
                    <a:tint val="75000"/>
                  </a:prstClr>
                </a:solidFill>
              </a:rPr>
              <a:pPr/>
              <a:t>‹Nr.›</a:t>
            </a:fld>
            <a:endParaRPr lang="hr-HR" dirty="0">
              <a:solidFill>
                <a:prstClr val="black">
                  <a:tint val="75000"/>
                </a:prstClr>
              </a:solidFill>
            </a:endParaRPr>
          </a:p>
        </p:txBody>
      </p:sp>
    </p:spTree>
    <p:extLst>
      <p:ext uri="{BB962C8B-B14F-4D97-AF65-F5344CB8AC3E}">
        <p14:creationId xmlns:p14="http://schemas.microsoft.com/office/powerpoint/2010/main" val="123176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Regular"/>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Regular"/>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Regular"/>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eoi.es/blogs/madeon/2013/03/08/inventarios-ceros/"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dn.iccwbo.org/content/uploads/sites/3/2010/01/ICC-Introduction-to-the-Incoterms-2010.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i1QBxVjZA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tmachine.tistory.com/archive/20130716"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wcl-shipping.com/wcl-17/wcl/images/pdf/incoterms_2010_chart.pdf" TargetMode="External"/><Relationship Id="rId2" Type="http://schemas.openxmlformats.org/officeDocument/2006/relationships/hyperlink" Target="http://www.logistiikanmaailma.fi/en" TargetMode="External"/><Relationship Id="rId1" Type="http://schemas.openxmlformats.org/officeDocument/2006/relationships/slideLayout" Target="../slideLayouts/slideLayout2.xml"/><Relationship Id="rId4" Type="http://schemas.openxmlformats.org/officeDocument/2006/relationships/hyperlink" Target="https://www.incotermsexplained.com/the-incoterms-rules/incoterms-2010-rules/"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01663" y="2246860"/>
            <a:ext cx="10961687" cy="3703179"/>
          </a:xfrm>
        </p:spPr>
        <p:txBody>
          <a:bodyPr>
            <a:noAutofit/>
          </a:bodyPr>
          <a:lstStyle/>
          <a:p>
            <a:r>
              <a:rPr lang="en-US" sz="4000" dirty="0">
                <a:latin typeface="+mn-lt"/>
              </a:rPr>
              <a:t>C.1.3.2. Import/Purchasing: </a:t>
            </a:r>
            <a:br>
              <a:rPr lang="en-US" sz="4000" dirty="0">
                <a:latin typeface="+mn-lt"/>
              </a:rPr>
            </a:br>
            <a:r>
              <a:rPr lang="en-US" sz="4000" dirty="0">
                <a:latin typeface="+mn-lt"/>
              </a:rPr>
              <a:t>Supply-Chain Management </a:t>
            </a:r>
            <a:br>
              <a:rPr lang="en-US" sz="4000" dirty="0">
                <a:latin typeface="+mn-lt"/>
              </a:rPr>
            </a:br>
            <a:r>
              <a:rPr lang="en-US" sz="4000" dirty="0">
                <a:latin typeface="+mn-lt"/>
              </a:rPr>
              <a:t>Outsourcing </a:t>
            </a:r>
            <a:br>
              <a:rPr lang="en-US" sz="4000" dirty="0">
                <a:latin typeface="+mn-lt"/>
              </a:rPr>
            </a:br>
            <a:r>
              <a:rPr lang="en-US" sz="4000" dirty="0">
                <a:latin typeface="+mn-lt"/>
              </a:rPr>
              <a:t>Supplier Relations </a:t>
            </a:r>
            <a:br>
              <a:rPr lang="en-US" sz="4000" dirty="0">
                <a:latin typeface="+mn-lt"/>
              </a:rPr>
            </a:br>
            <a:r>
              <a:rPr lang="en-US" sz="4000" dirty="0">
                <a:latin typeface="+mn-lt"/>
              </a:rPr>
              <a:t>Incoterms </a:t>
            </a:r>
            <a:br>
              <a:rPr lang="en-US" sz="4000" dirty="0">
                <a:latin typeface="+mn-lt"/>
              </a:rPr>
            </a:br>
            <a:r>
              <a:rPr lang="en-US" sz="4000" dirty="0">
                <a:latin typeface="+mn-lt"/>
              </a:rPr>
              <a:t>Payment Methods</a:t>
            </a:r>
            <a:endParaRPr lang="fi-FI" altLang="fi-FI" sz="4000" dirty="0">
              <a:latin typeface="+mn-lt"/>
              <a:cs typeface="Calibri" panose="020F0502020204030204" pitchFamily="34" charset="0"/>
            </a:endParaRPr>
          </a:p>
        </p:txBody>
      </p:sp>
    </p:spTree>
    <p:extLst>
      <p:ext uri="{BB962C8B-B14F-4D97-AF65-F5344CB8AC3E}">
        <p14:creationId xmlns:p14="http://schemas.microsoft.com/office/powerpoint/2010/main" val="375435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Supply Chain – Example</a:t>
            </a:r>
          </a:p>
        </p:txBody>
      </p:sp>
      <p:sp>
        <p:nvSpPr>
          <p:cNvPr id="3" name="Slide Number Placeholder 2">
            <a:extLst>
              <a:ext uri="{FF2B5EF4-FFF2-40B4-BE49-F238E27FC236}">
                <a16:creationId xmlns:a16="http://schemas.microsoft.com/office/drawing/2014/main" id="{31AE9A79-14F2-4BCE-B5C3-45B8EC8BFCA7}"/>
              </a:ext>
            </a:extLst>
          </p:cNvPr>
          <p:cNvSpPr>
            <a:spLocks noGrp="1"/>
          </p:cNvSpPr>
          <p:nvPr>
            <p:ph type="sldNum" sz="quarter" idx="12"/>
          </p:nvPr>
        </p:nvSpPr>
        <p:spPr/>
        <p:txBody>
          <a:bodyPr/>
          <a:lstStyle/>
          <a:p>
            <a:fld id="{B34092F8-88B9-48E5-9B8F-3F206E5F35A9}" type="slidenum">
              <a:rPr lang="en-GB" smtClean="0">
                <a:latin typeface="Calibri Regular"/>
              </a:rPr>
              <a:pPr/>
              <a:t>10</a:t>
            </a:fld>
            <a:endParaRPr lang="en-GB" dirty="0">
              <a:latin typeface="Calibri Regular"/>
            </a:endParaRPr>
          </a:p>
        </p:txBody>
      </p:sp>
      <p:grpSp>
        <p:nvGrpSpPr>
          <p:cNvPr id="5" name="Group 4"/>
          <p:cNvGrpSpPr/>
          <p:nvPr/>
        </p:nvGrpSpPr>
        <p:grpSpPr>
          <a:xfrm>
            <a:off x="1526875" y="1345073"/>
            <a:ext cx="8831241" cy="5012566"/>
            <a:chOff x="222250" y="1412776"/>
            <a:chExt cx="8745538" cy="4842123"/>
          </a:xfrm>
        </p:grpSpPr>
        <p:sp>
          <p:nvSpPr>
            <p:cNvPr id="8" name="Text Box 12"/>
            <p:cNvSpPr txBox="1">
              <a:spLocks noChangeArrowheads="1"/>
            </p:cNvSpPr>
            <p:nvPr/>
          </p:nvSpPr>
          <p:spPr bwMode="auto">
            <a:xfrm>
              <a:off x="3788211" y="3161488"/>
              <a:ext cx="1658938" cy="564891"/>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defRPr/>
              </a:pPr>
              <a:r>
                <a:rPr lang="en-GB" sz="1600" dirty="0">
                  <a:latin typeface="Calibri Regular"/>
                </a:rPr>
                <a:t>Plastic bottles producer</a:t>
              </a:r>
            </a:p>
          </p:txBody>
        </p:sp>
        <p:grpSp>
          <p:nvGrpSpPr>
            <p:cNvPr id="9" name="Group 98"/>
            <p:cNvGrpSpPr>
              <a:grpSpLocks/>
            </p:cNvGrpSpPr>
            <p:nvPr/>
          </p:nvGrpSpPr>
          <p:grpSpPr bwMode="auto">
            <a:xfrm>
              <a:off x="2043113" y="1412776"/>
              <a:ext cx="1881187" cy="4233863"/>
              <a:chOff x="1287" y="672"/>
              <a:chExt cx="1184" cy="2836"/>
            </a:xfrm>
          </p:grpSpPr>
          <p:sp>
            <p:nvSpPr>
              <p:cNvPr id="10" name="Rectangle 5"/>
              <p:cNvSpPr>
                <a:spLocks noChangeArrowheads="1"/>
              </p:cNvSpPr>
              <p:nvPr/>
            </p:nvSpPr>
            <p:spPr bwMode="auto">
              <a:xfrm>
                <a:off x="1287" y="672"/>
                <a:ext cx="988" cy="2836"/>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11" name="Freeform 23"/>
              <p:cNvSpPr>
                <a:spLocks/>
              </p:cNvSpPr>
              <p:nvPr/>
            </p:nvSpPr>
            <p:spPr bwMode="auto">
              <a:xfrm>
                <a:off x="2214" y="1594"/>
                <a:ext cx="248" cy="346"/>
              </a:xfrm>
              <a:custGeom>
                <a:avLst/>
                <a:gdLst>
                  <a:gd name="T0" fmla="*/ 248 w 248"/>
                  <a:gd name="T1" fmla="*/ 346 h 346"/>
                  <a:gd name="T2" fmla="*/ 174 w 248"/>
                  <a:gd name="T3" fmla="*/ 156 h 346"/>
                  <a:gd name="T4" fmla="*/ 102 w 248"/>
                  <a:gd name="T5" fmla="*/ 84 h 346"/>
                  <a:gd name="T6" fmla="*/ 0 w 248"/>
                  <a:gd name="T7" fmla="*/ 0 h 346"/>
                  <a:gd name="T8" fmla="*/ 0 60000 65536"/>
                  <a:gd name="T9" fmla="*/ 0 60000 65536"/>
                  <a:gd name="T10" fmla="*/ 0 60000 65536"/>
                  <a:gd name="T11" fmla="*/ 0 60000 65536"/>
                  <a:gd name="T12" fmla="*/ 0 w 248"/>
                  <a:gd name="T13" fmla="*/ 0 h 346"/>
                  <a:gd name="T14" fmla="*/ 248 w 248"/>
                  <a:gd name="T15" fmla="*/ 346 h 346"/>
                </a:gdLst>
                <a:ahLst/>
                <a:cxnLst>
                  <a:cxn ang="T8">
                    <a:pos x="T0" y="T1"/>
                  </a:cxn>
                  <a:cxn ang="T9">
                    <a:pos x="T2" y="T3"/>
                  </a:cxn>
                  <a:cxn ang="T10">
                    <a:pos x="T4" y="T5"/>
                  </a:cxn>
                  <a:cxn ang="T11">
                    <a:pos x="T6" y="T7"/>
                  </a:cxn>
                </a:cxnLst>
                <a:rect l="T12" t="T13" r="T14" b="T15"/>
                <a:pathLst>
                  <a:path w="248" h="346">
                    <a:moveTo>
                      <a:pt x="248" y="346"/>
                    </a:moveTo>
                    <a:cubicBezTo>
                      <a:pt x="236" y="314"/>
                      <a:pt x="198" y="200"/>
                      <a:pt x="174" y="156"/>
                    </a:cubicBezTo>
                    <a:cubicBezTo>
                      <a:pt x="150" y="112"/>
                      <a:pt x="131" y="110"/>
                      <a:pt x="102" y="84"/>
                    </a:cubicBezTo>
                    <a:cubicBezTo>
                      <a:pt x="73" y="58"/>
                      <a:pt x="17" y="14"/>
                      <a:pt x="0" y="0"/>
                    </a:cubicBezTo>
                  </a:path>
                </a:pathLst>
              </a:custGeom>
              <a:noFill/>
              <a:ln w="28575" cmpd="sng">
                <a:solidFill>
                  <a:srgbClr val="FF3300"/>
                </a:solidFill>
                <a:round/>
                <a:headEnd type="none" w="med" len="med"/>
                <a:tailEnd type="triangle" w="med" len="med"/>
              </a:ln>
            </p:spPr>
            <p:txBody>
              <a:bodyPr/>
              <a:lstStyle/>
              <a:p>
                <a:endParaRPr lang="en-GB" dirty="0">
                  <a:latin typeface="Calibri Regular"/>
                </a:endParaRPr>
              </a:p>
            </p:txBody>
          </p:sp>
          <p:sp>
            <p:nvSpPr>
              <p:cNvPr id="12" name="Line 24"/>
              <p:cNvSpPr>
                <a:spLocks noChangeShapeType="1"/>
              </p:cNvSpPr>
              <p:nvPr/>
            </p:nvSpPr>
            <p:spPr bwMode="auto">
              <a:xfrm>
                <a:off x="2156" y="1817"/>
                <a:ext cx="308" cy="270"/>
              </a:xfrm>
              <a:prstGeom prst="line">
                <a:avLst/>
              </a:prstGeom>
              <a:noFill/>
              <a:ln w="28575">
                <a:solidFill>
                  <a:schemeClr val="accent2"/>
                </a:solidFill>
                <a:round/>
                <a:headEnd/>
                <a:tailEnd type="triangle" w="med" len="med"/>
              </a:ln>
            </p:spPr>
            <p:txBody>
              <a:bodyPr/>
              <a:lstStyle/>
              <a:p>
                <a:endParaRPr lang="en-GB" dirty="0">
                  <a:latin typeface="Calibri Regular"/>
                </a:endParaRPr>
              </a:p>
            </p:txBody>
          </p:sp>
          <p:sp>
            <p:nvSpPr>
              <p:cNvPr id="13" name="Freeform 26"/>
              <p:cNvSpPr>
                <a:spLocks/>
              </p:cNvSpPr>
              <p:nvPr/>
            </p:nvSpPr>
            <p:spPr bwMode="auto">
              <a:xfrm>
                <a:off x="2202" y="2386"/>
                <a:ext cx="246" cy="282"/>
              </a:xfrm>
              <a:custGeom>
                <a:avLst/>
                <a:gdLst>
                  <a:gd name="T0" fmla="*/ 246 w 246"/>
                  <a:gd name="T1" fmla="*/ 0 h 282"/>
                  <a:gd name="T2" fmla="*/ 146 w 246"/>
                  <a:gd name="T3" fmla="*/ 206 h 282"/>
                  <a:gd name="T4" fmla="*/ 0 w 246"/>
                  <a:gd name="T5" fmla="*/ 282 h 282"/>
                  <a:gd name="T6" fmla="*/ 0 60000 65536"/>
                  <a:gd name="T7" fmla="*/ 0 60000 65536"/>
                  <a:gd name="T8" fmla="*/ 0 60000 65536"/>
                  <a:gd name="T9" fmla="*/ 0 w 246"/>
                  <a:gd name="T10" fmla="*/ 0 h 282"/>
                  <a:gd name="T11" fmla="*/ 246 w 246"/>
                  <a:gd name="T12" fmla="*/ 282 h 282"/>
                </a:gdLst>
                <a:ahLst/>
                <a:cxnLst>
                  <a:cxn ang="T6">
                    <a:pos x="T0" y="T1"/>
                  </a:cxn>
                  <a:cxn ang="T7">
                    <a:pos x="T2" y="T3"/>
                  </a:cxn>
                  <a:cxn ang="T8">
                    <a:pos x="T4" y="T5"/>
                  </a:cxn>
                </a:cxnLst>
                <a:rect l="T9" t="T10" r="T11" b="T12"/>
                <a:pathLst>
                  <a:path w="246" h="282">
                    <a:moveTo>
                      <a:pt x="246" y="0"/>
                    </a:moveTo>
                    <a:cubicBezTo>
                      <a:pt x="228" y="34"/>
                      <a:pt x="187" y="159"/>
                      <a:pt x="146" y="206"/>
                    </a:cubicBezTo>
                    <a:cubicBezTo>
                      <a:pt x="105" y="253"/>
                      <a:pt x="31" y="266"/>
                      <a:pt x="0" y="282"/>
                    </a:cubicBezTo>
                  </a:path>
                </a:pathLst>
              </a:custGeom>
              <a:noFill/>
              <a:ln w="28575" cmpd="sng">
                <a:solidFill>
                  <a:srgbClr val="FF3300"/>
                </a:solidFill>
                <a:round/>
                <a:headEnd type="none" w="med" len="med"/>
                <a:tailEnd type="triangle" w="med" len="med"/>
              </a:ln>
            </p:spPr>
            <p:txBody>
              <a:bodyPr/>
              <a:lstStyle/>
              <a:p>
                <a:endParaRPr lang="en-GB" dirty="0">
                  <a:latin typeface="Calibri Regular"/>
                </a:endParaRPr>
              </a:p>
            </p:txBody>
          </p:sp>
          <p:sp>
            <p:nvSpPr>
              <p:cNvPr id="14" name="Line 27"/>
              <p:cNvSpPr>
                <a:spLocks noChangeShapeType="1"/>
              </p:cNvSpPr>
              <p:nvPr/>
            </p:nvSpPr>
            <p:spPr bwMode="auto">
              <a:xfrm flipV="1">
                <a:off x="2163" y="2231"/>
                <a:ext cx="308" cy="270"/>
              </a:xfrm>
              <a:prstGeom prst="line">
                <a:avLst/>
              </a:prstGeom>
              <a:noFill/>
              <a:ln w="28575">
                <a:solidFill>
                  <a:schemeClr val="accent2"/>
                </a:solidFill>
                <a:round/>
                <a:headEnd/>
                <a:tailEnd type="triangle" w="med" len="med"/>
              </a:ln>
            </p:spPr>
            <p:txBody>
              <a:bodyPr/>
              <a:lstStyle/>
              <a:p>
                <a:endParaRPr lang="en-GB" dirty="0">
                  <a:latin typeface="Calibri Regular"/>
                </a:endParaRPr>
              </a:p>
            </p:txBody>
          </p:sp>
          <p:sp>
            <p:nvSpPr>
              <p:cNvPr id="15" name="Text Box 77"/>
              <p:cNvSpPr txBox="1">
                <a:spLocks noChangeArrowheads="1"/>
              </p:cNvSpPr>
              <p:nvPr/>
            </p:nvSpPr>
            <p:spPr bwMode="auto">
              <a:xfrm>
                <a:off x="1305" y="698"/>
                <a:ext cx="914" cy="347"/>
              </a:xfrm>
              <a:prstGeom prst="rect">
                <a:avLst/>
              </a:prstGeom>
              <a:noFill/>
              <a:ln w="9525">
                <a:noFill/>
                <a:miter lim="800000"/>
                <a:headEnd/>
                <a:tailEnd/>
              </a:ln>
            </p:spPr>
            <p:txBody>
              <a:bodyPr>
                <a:spAutoFit/>
              </a:bodyPr>
              <a:lstStyle/>
              <a:p>
                <a:pPr algn="ctr">
                  <a:lnSpc>
                    <a:spcPct val="90000"/>
                  </a:lnSpc>
                  <a:spcBef>
                    <a:spcPct val="50000"/>
                  </a:spcBef>
                </a:pPr>
                <a:r>
                  <a:rPr lang="en-GB" sz="1600" dirty="0">
                    <a:latin typeface="Calibri Regular"/>
                  </a:rPr>
                  <a:t>First-tier supplier</a:t>
                </a:r>
              </a:p>
            </p:txBody>
          </p:sp>
          <p:sp>
            <p:nvSpPr>
              <p:cNvPr id="16" name="Rectangle 88"/>
              <p:cNvSpPr>
                <a:spLocks noChangeArrowheads="1"/>
              </p:cNvSpPr>
              <p:nvPr/>
            </p:nvSpPr>
            <p:spPr bwMode="auto">
              <a:xfrm>
                <a:off x="1347" y="2532"/>
                <a:ext cx="862" cy="589"/>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17" name="Text Box 11"/>
              <p:cNvSpPr txBox="1">
                <a:spLocks noChangeArrowheads="1"/>
              </p:cNvSpPr>
              <p:nvPr/>
            </p:nvSpPr>
            <p:spPr bwMode="auto">
              <a:xfrm>
                <a:off x="1363" y="2621"/>
                <a:ext cx="837" cy="219"/>
              </a:xfrm>
              <a:prstGeom prst="rect">
                <a:avLst/>
              </a:prstGeom>
              <a:noFill/>
              <a:ln w="9525">
                <a:noFill/>
                <a:miter lim="800000"/>
                <a:headEnd/>
                <a:tailEnd/>
              </a:ln>
            </p:spPr>
            <p:txBody>
              <a:bodyPr>
                <a:spAutoFit/>
              </a:bodyPr>
              <a:lstStyle/>
              <a:p>
                <a:pPr algn="ctr">
                  <a:spcBef>
                    <a:spcPct val="50000"/>
                  </a:spcBef>
                </a:pPr>
                <a:r>
                  <a:rPr lang="en-GB" sz="1600" dirty="0">
                    <a:latin typeface="Calibri Regular"/>
                  </a:rPr>
                  <a:t>Box producer</a:t>
                </a:r>
              </a:p>
            </p:txBody>
          </p:sp>
          <p:sp>
            <p:nvSpPr>
              <p:cNvPr id="18" name="Rectangle 90"/>
              <p:cNvSpPr>
                <a:spLocks noChangeArrowheads="1"/>
              </p:cNvSpPr>
              <p:nvPr/>
            </p:nvSpPr>
            <p:spPr bwMode="auto">
              <a:xfrm>
                <a:off x="1347" y="1444"/>
                <a:ext cx="862" cy="589"/>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19" name="Text Box 10"/>
              <p:cNvSpPr txBox="1">
                <a:spLocks noChangeArrowheads="1"/>
              </p:cNvSpPr>
              <p:nvPr/>
            </p:nvSpPr>
            <p:spPr bwMode="auto">
              <a:xfrm>
                <a:off x="1332" y="1443"/>
                <a:ext cx="882" cy="219"/>
              </a:xfrm>
              <a:prstGeom prst="rect">
                <a:avLst/>
              </a:prstGeom>
              <a:noFill/>
              <a:ln w="9525">
                <a:noFill/>
                <a:miter lim="800000"/>
                <a:headEnd/>
                <a:tailEnd/>
              </a:ln>
            </p:spPr>
            <p:txBody>
              <a:bodyPr wrap="square">
                <a:spAutoFit/>
              </a:bodyPr>
              <a:lstStyle/>
              <a:p>
                <a:pPr algn="ctr">
                  <a:spcBef>
                    <a:spcPct val="50000"/>
                  </a:spcBef>
                </a:pPr>
                <a:r>
                  <a:rPr lang="en-GB" sz="1600" dirty="0">
                    <a:latin typeface="Calibri Regular"/>
                  </a:rPr>
                  <a:t>PET producer</a:t>
                </a:r>
              </a:p>
            </p:txBody>
          </p:sp>
        </p:grpSp>
        <p:grpSp>
          <p:nvGrpSpPr>
            <p:cNvPr id="20" name="Group 103"/>
            <p:cNvGrpSpPr>
              <a:grpSpLocks/>
            </p:cNvGrpSpPr>
            <p:nvPr/>
          </p:nvGrpSpPr>
          <p:grpSpPr bwMode="auto">
            <a:xfrm>
              <a:off x="5286375" y="1438176"/>
              <a:ext cx="1944688" cy="4243388"/>
              <a:chOff x="3330" y="688"/>
              <a:chExt cx="1224" cy="2842"/>
            </a:xfrm>
          </p:grpSpPr>
          <p:sp>
            <p:nvSpPr>
              <p:cNvPr id="21" name="Rectangle 4"/>
              <p:cNvSpPr>
                <a:spLocks noChangeArrowheads="1"/>
              </p:cNvSpPr>
              <p:nvPr/>
            </p:nvSpPr>
            <p:spPr bwMode="auto">
              <a:xfrm>
                <a:off x="3566" y="694"/>
                <a:ext cx="988" cy="2836"/>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22" name="Freeform 33"/>
              <p:cNvSpPr>
                <a:spLocks/>
              </p:cNvSpPr>
              <p:nvPr/>
            </p:nvSpPr>
            <p:spPr bwMode="auto">
              <a:xfrm>
                <a:off x="3330" y="1444"/>
                <a:ext cx="363" cy="444"/>
              </a:xfrm>
              <a:custGeom>
                <a:avLst/>
                <a:gdLst>
                  <a:gd name="T0" fmla="*/ 0 w 363"/>
                  <a:gd name="T1" fmla="*/ 444 h 444"/>
                  <a:gd name="T2" fmla="*/ 126 w 363"/>
                  <a:gd name="T3" fmla="*/ 144 h 444"/>
                  <a:gd name="T4" fmla="*/ 363 w 363"/>
                  <a:gd name="T5" fmla="*/ 0 h 444"/>
                  <a:gd name="T6" fmla="*/ 0 60000 65536"/>
                  <a:gd name="T7" fmla="*/ 0 60000 65536"/>
                  <a:gd name="T8" fmla="*/ 0 60000 65536"/>
                  <a:gd name="T9" fmla="*/ 0 w 363"/>
                  <a:gd name="T10" fmla="*/ 0 h 444"/>
                  <a:gd name="T11" fmla="*/ 363 w 363"/>
                  <a:gd name="T12" fmla="*/ 444 h 444"/>
                </a:gdLst>
                <a:ahLst/>
                <a:cxnLst>
                  <a:cxn ang="T6">
                    <a:pos x="T0" y="T1"/>
                  </a:cxn>
                  <a:cxn ang="T7">
                    <a:pos x="T2" y="T3"/>
                  </a:cxn>
                  <a:cxn ang="T8">
                    <a:pos x="T4" y="T5"/>
                  </a:cxn>
                </a:cxnLst>
                <a:rect l="T9" t="T10" r="T11" b="T12"/>
                <a:pathLst>
                  <a:path w="363" h="444">
                    <a:moveTo>
                      <a:pt x="0" y="444"/>
                    </a:moveTo>
                    <a:cubicBezTo>
                      <a:pt x="21" y="394"/>
                      <a:pt x="66" y="218"/>
                      <a:pt x="126" y="144"/>
                    </a:cubicBezTo>
                    <a:cubicBezTo>
                      <a:pt x="186" y="70"/>
                      <a:pt x="314" y="30"/>
                      <a:pt x="363" y="0"/>
                    </a:cubicBezTo>
                  </a:path>
                </a:pathLst>
              </a:custGeom>
              <a:noFill/>
              <a:ln w="28575" cmpd="sng">
                <a:solidFill>
                  <a:srgbClr val="FF3300"/>
                </a:solidFill>
                <a:round/>
                <a:headEnd type="triangle" w="med" len="med"/>
                <a:tailEnd type="none" w="med" len="med"/>
              </a:ln>
            </p:spPr>
            <p:txBody>
              <a:bodyPr/>
              <a:lstStyle/>
              <a:p>
                <a:endParaRPr lang="en-GB" dirty="0">
                  <a:latin typeface="Calibri Regular"/>
                </a:endParaRPr>
              </a:p>
            </p:txBody>
          </p:sp>
          <p:sp>
            <p:nvSpPr>
              <p:cNvPr id="23" name="Line 34"/>
              <p:cNvSpPr>
                <a:spLocks noChangeShapeType="1"/>
              </p:cNvSpPr>
              <p:nvPr/>
            </p:nvSpPr>
            <p:spPr bwMode="auto">
              <a:xfrm flipH="1">
                <a:off x="3379" y="1624"/>
                <a:ext cx="314" cy="270"/>
              </a:xfrm>
              <a:prstGeom prst="line">
                <a:avLst/>
              </a:prstGeom>
              <a:noFill/>
              <a:ln w="28575">
                <a:solidFill>
                  <a:schemeClr val="accent2"/>
                </a:solidFill>
                <a:round/>
                <a:headEnd type="triangle" w="med" len="med"/>
                <a:tailEnd/>
              </a:ln>
            </p:spPr>
            <p:txBody>
              <a:bodyPr/>
              <a:lstStyle/>
              <a:p>
                <a:endParaRPr lang="en-GB" dirty="0">
                  <a:latin typeface="Calibri Regular"/>
                </a:endParaRPr>
              </a:p>
            </p:txBody>
          </p:sp>
          <p:sp>
            <p:nvSpPr>
              <p:cNvPr id="24" name="Text Box 78"/>
              <p:cNvSpPr txBox="1">
                <a:spLocks noChangeArrowheads="1"/>
              </p:cNvSpPr>
              <p:nvPr/>
            </p:nvSpPr>
            <p:spPr bwMode="auto">
              <a:xfrm>
                <a:off x="3569" y="688"/>
                <a:ext cx="965" cy="346"/>
              </a:xfrm>
              <a:prstGeom prst="rect">
                <a:avLst/>
              </a:prstGeom>
              <a:noFill/>
              <a:ln w="9525">
                <a:noFill/>
                <a:miter lim="800000"/>
                <a:headEnd/>
                <a:tailEnd/>
              </a:ln>
            </p:spPr>
            <p:txBody>
              <a:bodyPr>
                <a:spAutoFit/>
              </a:bodyPr>
              <a:lstStyle/>
              <a:p>
                <a:pPr algn="ctr">
                  <a:lnSpc>
                    <a:spcPct val="90000"/>
                  </a:lnSpc>
                  <a:spcBef>
                    <a:spcPct val="50000"/>
                  </a:spcBef>
                </a:pPr>
                <a:r>
                  <a:rPr lang="en-GB" sz="1600" dirty="0">
                    <a:latin typeface="Calibri Regular"/>
                  </a:rPr>
                  <a:t>First-tier customer</a:t>
                </a:r>
              </a:p>
            </p:txBody>
          </p:sp>
          <p:sp>
            <p:nvSpPr>
              <p:cNvPr id="25" name="Rectangle 92"/>
              <p:cNvSpPr>
                <a:spLocks noChangeArrowheads="1"/>
              </p:cNvSpPr>
              <p:nvPr/>
            </p:nvSpPr>
            <p:spPr bwMode="auto">
              <a:xfrm>
                <a:off x="3605" y="1217"/>
                <a:ext cx="862" cy="408"/>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26" name="Text Box 29"/>
              <p:cNvSpPr txBox="1">
                <a:spLocks noChangeArrowheads="1"/>
              </p:cNvSpPr>
              <p:nvPr/>
            </p:nvSpPr>
            <p:spPr bwMode="auto">
              <a:xfrm>
                <a:off x="3587" y="1300"/>
                <a:ext cx="901" cy="227"/>
              </a:xfrm>
              <a:prstGeom prst="rect">
                <a:avLst/>
              </a:prstGeom>
              <a:noFill/>
              <a:ln w="9525">
                <a:noFill/>
                <a:miter lim="800000"/>
                <a:headEnd/>
                <a:tailEnd/>
              </a:ln>
            </p:spPr>
            <p:txBody>
              <a:bodyPr>
                <a:spAutoFit/>
              </a:bodyPr>
              <a:lstStyle/>
              <a:p>
                <a:pPr algn="ctr">
                  <a:spcBef>
                    <a:spcPct val="50000"/>
                  </a:spcBef>
                </a:pPr>
                <a:r>
                  <a:rPr lang="en-GB" sz="1600" dirty="0">
                    <a:latin typeface="Calibri Regular"/>
                  </a:rPr>
                  <a:t>Wholesale</a:t>
                </a:r>
              </a:p>
            </p:txBody>
          </p:sp>
        </p:grpSp>
        <p:grpSp>
          <p:nvGrpSpPr>
            <p:cNvPr id="27" name="Group 99"/>
            <p:cNvGrpSpPr>
              <a:grpSpLocks/>
            </p:cNvGrpSpPr>
            <p:nvPr/>
          </p:nvGrpSpPr>
          <p:grpSpPr bwMode="auto">
            <a:xfrm>
              <a:off x="222250" y="1430239"/>
              <a:ext cx="1905000" cy="4237037"/>
              <a:chOff x="140" y="683"/>
              <a:chExt cx="1199" cy="2838"/>
            </a:xfrm>
          </p:grpSpPr>
          <p:sp>
            <p:nvSpPr>
              <p:cNvPr id="28" name="Rectangle 6"/>
              <p:cNvSpPr>
                <a:spLocks noChangeArrowheads="1"/>
              </p:cNvSpPr>
              <p:nvPr/>
            </p:nvSpPr>
            <p:spPr bwMode="auto">
              <a:xfrm>
                <a:off x="140" y="683"/>
                <a:ext cx="988" cy="2838"/>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grpSp>
            <p:nvGrpSpPr>
              <p:cNvPr id="29" name="Group 13"/>
              <p:cNvGrpSpPr>
                <a:grpSpLocks/>
              </p:cNvGrpSpPr>
              <p:nvPr/>
            </p:nvGrpSpPr>
            <p:grpSpPr bwMode="auto">
              <a:xfrm>
                <a:off x="1023" y="1361"/>
                <a:ext cx="309" cy="450"/>
                <a:chOff x="754" y="1973"/>
                <a:chExt cx="227" cy="227"/>
              </a:xfrm>
            </p:grpSpPr>
            <p:sp>
              <p:nvSpPr>
                <p:cNvPr id="43" name="Freeform 14"/>
                <p:cNvSpPr>
                  <a:spLocks/>
                </p:cNvSpPr>
                <p:nvPr/>
              </p:nvSpPr>
              <p:spPr bwMode="auto">
                <a:xfrm>
                  <a:off x="754" y="1973"/>
                  <a:ext cx="227" cy="181"/>
                </a:xfrm>
                <a:custGeom>
                  <a:avLst/>
                  <a:gdLst>
                    <a:gd name="T0" fmla="*/ 227 w 227"/>
                    <a:gd name="T1" fmla="*/ 181 h 181"/>
                    <a:gd name="T2" fmla="*/ 136 w 227"/>
                    <a:gd name="T3" fmla="*/ 45 h 181"/>
                    <a:gd name="T4" fmla="*/ 0 w 227"/>
                    <a:gd name="T5" fmla="*/ 0 h 181"/>
                    <a:gd name="T6" fmla="*/ 0 60000 65536"/>
                    <a:gd name="T7" fmla="*/ 0 60000 65536"/>
                    <a:gd name="T8" fmla="*/ 0 60000 65536"/>
                    <a:gd name="T9" fmla="*/ 0 w 227"/>
                    <a:gd name="T10" fmla="*/ 0 h 181"/>
                    <a:gd name="T11" fmla="*/ 227 w 227"/>
                    <a:gd name="T12" fmla="*/ 181 h 181"/>
                  </a:gdLst>
                  <a:ahLst/>
                  <a:cxnLst>
                    <a:cxn ang="T6">
                      <a:pos x="T0" y="T1"/>
                    </a:cxn>
                    <a:cxn ang="T7">
                      <a:pos x="T2" y="T3"/>
                    </a:cxn>
                    <a:cxn ang="T8">
                      <a:pos x="T4" y="T5"/>
                    </a:cxn>
                  </a:cxnLst>
                  <a:rect l="T9" t="T10" r="T11" b="T12"/>
                  <a:pathLst>
                    <a:path w="227" h="181">
                      <a:moveTo>
                        <a:pt x="227" y="181"/>
                      </a:moveTo>
                      <a:cubicBezTo>
                        <a:pt x="200" y="128"/>
                        <a:pt x="174" y="75"/>
                        <a:pt x="136" y="45"/>
                      </a:cubicBezTo>
                      <a:cubicBezTo>
                        <a:pt x="98" y="15"/>
                        <a:pt x="49" y="7"/>
                        <a:pt x="0" y="0"/>
                      </a:cubicBezTo>
                    </a:path>
                  </a:pathLst>
                </a:custGeom>
                <a:noFill/>
                <a:ln w="28575" cmpd="sng">
                  <a:solidFill>
                    <a:srgbClr val="FF3300"/>
                  </a:solidFill>
                  <a:round/>
                  <a:headEnd type="none" w="med" len="med"/>
                  <a:tailEnd type="triangle" w="med" len="med"/>
                </a:ln>
              </p:spPr>
              <p:txBody>
                <a:bodyPr/>
                <a:lstStyle/>
                <a:p>
                  <a:endParaRPr lang="en-GB" dirty="0">
                    <a:latin typeface="Calibri Regular"/>
                  </a:endParaRPr>
                </a:p>
              </p:txBody>
            </p:sp>
            <p:sp>
              <p:nvSpPr>
                <p:cNvPr id="44" name="Line 15"/>
                <p:cNvSpPr>
                  <a:spLocks noChangeShapeType="1"/>
                </p:cNvSpPr>
                <p:nvPr/>
              </p:nvSpPr>
              <p:spPr bwMode="auto">
                <a:xfrm>
                  <a:off x="754" y="2064"/>
                  <a:ext cx="227" cy="136"/>
                </a:xfrm>
                <a:prstGeom prst="line">
                  <a:avLst/>
                </a:prstGeom>
                <a:noFill/>
                <a:ln w="28575">
                  <a:solidFill>
                    <a:schemeClr val="accent2"/>
                  </a:solidFill>
                  <a:round/>
                  <a:headEnd/>
                  <a:tailEnd type="triangle" w="med" len="med"/>
                </a:ln>
              </p:spPr>
              <p:txBody>
                <a:bodyPr/>
                <a:lstStyle/>
                <a:p>
                  <a:endParaRPr lang="en-GB" dirty="0">
                    <a:latin typeface="Calibri Regular"/>
                  </a:endParaRPr>
                </a:p>
              </p:txBody>
            </p:sp>
          </p:grpSp>
          <p:grpSp>
            <p:nvGrpSpPr>
              <p:cNvPr id="30" name="Group 16"/>
              <p:cNvGrpSpPr>
                <a:grpSpLocks/>
              </p:cNvGrpSpPr>
              <p:nvPr/>
            </p:nvGrpSpPr>
            <p:grpSpPr bwMode="auto">
              <a:xfrm>
                <a:off x="1023" y="1991"/>
                <a:ext cx="316" cy="1044"/>
                <a:chOff x="754" y="2290"/>
                <a:chExt cx="232" cy="526"/>
              </a:xfrm>
            </p:grpSpPr>
            <p:sp>
              <p:nvSpPr>
                <p:cNvPr id="38" name="Freeform 17"/>
                <p:cNvSpPr>
                  <a:spLocks/>
                </p:cNvSpPr>
                <p:nvPr/>
              </p:nvSpPr>
              <p:spPr bwMode="auto">
                <a:xfrm>
                  <a:off x="754" y="2290"/>
                  <a:ext cx="227" cy="181"/>
                </a:xfrm>
                <a:custGeom>
                  <a:avLst/>
                  <a:gdLst>
                    <a:gd name="T0" fmla="*/ 227 w 227"/>
                    <a:gd name="T1" fmla="*/ 181 h 181"/>
                    <a:gd name="T2" fmla="*/ 136 w 227"/>
                    <a:gd name="T3" fmla="*/ 45 h 181"/>
                    <a:gd name="T4" fmla="*/ 0 w 227"/>
                    <a:gd name="T5" fmla="*/ 0 h 181"/>
                    <a:gd name="T6" fmla="*/ 0 60000 65536"/>
                    <a:gd name="T7" fmla="*/ 0 60000 65536"/>
                    <a:gd name="T8" fmla="*/ 0 60000 65536"/>
                    <a:gd name="T9" fmla="*/ 0 w 227"/>
                    <a:gd name="T10" fmla="*/ 0 h 181"/>
                    <a:gd name="T11" fmla="*/ 227 w 227"/>
                    <a:gd name="T12" fmla="*/ 181 h 181"/>
                  </a:gdLst>
                  <a:ahLst/>
                  <a:cxnLst>
                    <a:cxn ang="T6">
                      <a:pos x="T0" y="T1"/>
                    </a:cxn>
                    <a:cxn ang="T7">
                      <a:pos x="T2" y="T3"/>
                    </a:cxn>
                    <a:cxn ang="T8">
                      <a:pos x="T4" y="T5"/>
                    </a:cxn>
                  </a:cxnLst>
                  <a:rect l="T9" t="T10" r="T11" b="T12"/>
                  <a:pathLst>
                    <a:path w="227" h="181">
                      <a:moveTo>
                        <a:pt x="227" y="181"/>
                      </a:moveTo>
                      <a:cubicBezTo>
                        <a:pt x="200" y="128"/>
                        <a:pt x="174" y="75"/>
                        <a:pt x="136" y="45"/>
                      </a:cubicBezTo>
                      <a:cubicBezTo>
                        <a:pt x="98" y="15"/>
                        <a:pt x="49" y="7"/>
                        <a:pt x="0" y="0"/>
                      </a:cubicBezTo>
                    </a:path>
                  </a:pathLst>
                </a:custGeom>
                <a:noFill/>
                <a:ln w="28575" cmpd="sng">
                  <a:solidFill>
                    <a:srgbClr val="FF3300"/>
                  </a:solidFill>
                  <a:round/>
                  <a:headEnd type="none" w="med" len="med"/>
                  <a:tailEnd type="triangle" w="med" len="med"/>
                </a:ln>
              </p:spPr>
              <p:txBody>
                <a:bodyPr/>
                <a:lstStyle/>
                <a:p>
                  <a:endParaRPr lang="en-GB" dirty="0">
                    <a:latin typeface="Calibri Regular"/>
                  </a:endParaRPr>
                </a:p>
              </p:txBody>
            </p:sp>
            <p:sp>
              <p:nvSpPr>
                <p:cNvPr id="39" name="Line 18"/>
                <p:cNvSpPr>
                  <a:spLocks noChangeShapeType="1"/>
                </p:cNvSpPr>
                <p:nvPr/>
              </p:nvSpPr>
              <p:spPr bwMode="auto">
                <a:xfrm>
                  <a:off x="754" y="2381"/>
                  <a:ext cx="227" cy="136"/>
                </a:xfrm>
                <a:prstGeom prst="line">
                  <a:avLst/>
                </a:prstGeom>
                <a:noFill/>
                <a:ln w="28575">
                  <a:solidFill>
                    <a:schemeClr val="accent2"/>
                  </a:solidFill>
                  <a:round/>
                  <a:headEnd/>
                  <a:tailEnd type="triangle" w="med" len="med"/>
                </a:ln>
              </p:spPr>
              <p:txBody>
                <a:bodyPr/>
                <a:lstStyle/>
                <a:p>
                  <a:endParaRPr lang="en-GB" dirty="0">
                    <a:latin typeface="Calibri Regular"/>
                  </a:endParaRPr>
                </a:p>
              </p:txBody>
            </p:sp>
            <p:grpSp>
              <p:nvGrpSpPr>
                <p:cNvPr id="40" name="Group 19"/>
                <p:cNvGrpSpPr>
                  <a:grpSpLocks/>
                </p:cNvGrpSpPr>
                <p:nvPr/>
              </p:nvGrpSpPr>
              <p:grpSpPr bwMode="auto">
                <a:xfrm flipV="1">
                  <a:off x="759" y="2589"/>
                  <a:ext cx="227" cy="227"/>
                  <a:chOff x="890" y="2426"/>
                  <a:chExt cx="227" cy="227"/>
                </a:xfrm>
              </p:grpSpPr>
              <p:sp>
                <p:nvSpPr>
                  <p:cNvPr id="41" name="Freeform 20"/>
                  <p:cNvSpPr>
                    <a:spLocks/>
                  </p:cNvSpPr>
                  <p:nvPr/>
                </p:nvSpPr>
                <p:spPr bwMode="auto">
                  <a:xfrm>
                    <a:off x="890" y="2426"/>
                    <a:ext cx="227" cy="181"/>
                  </a:xfrm>
                  <a:custGeom>
                    <a:avLst/>
                    <a:gdLst>
                      <a:gd name="T0" fmla="*/ 227 w 227"/>
                      <a:gd name="T1" fmla="*/ 181 h 181"/>
                      <a:gd name="T2" fmla="*/ 136 w 227"/>
                      <a:gd name="T3" fmla="*/ 45 h 181"/>
                      <a:gd name="T4" fmla="*/ 0 w 227"/>
                      <a:gd name="T5" fmla="*/ 0 h 181"/>
                      <a:gd name="T6" fmla="*/ 0 60000 65536"/>
                      <a:gd name="T7" fmla="*/ 0 60000 65536"/>
                      <a:gd name="T8" fmla="*/ 0 60000 65536"/>
                      <a:gd name="T9" fmla="*/ 0 w 227"/>
                      <a:gd name="T10" fmla="*/ 0 h 181"/>
                      <a:gd name="T11" fmla="*/ 227 w 227"/>
                      <a:gd name="T12" fmla="*/ 181 h 181"/>
                    </a:gdLst>
                    <a:ahLst/>
                    <a:cxnLst>
                      <a:cxn ang="T6">
                        <a:pos x="T0" y="T1"/>
                      </a:cxn>
                      <a:cxn ang="T7">
                        <a:pos x="T2" y="T3"/>
                      </a:cxn>
                      <a:cxn ang="T8">
                        <a:pos x="T4" y="T5"/>
                      </a:cxn>
                    </a:cxnLst>
                    <a:rect l="T9" t="T10" r="T11" b="T12"/>
                    <a:pathLst>
                      <a:path w="227" h="181">
                        <a:moveTo>
                          <a:pt x="227" y="181"/>
                        </a:moveTo>
                        <a:cubicBezTo>
                          <a:pt x="200" y="128"/>
                          <a:pt x="174" y="75"/>
                          <a:pt x="136" y="45"/>
                        </a:cubicBezTo>
                        <a:cubicBezTo>
                          <a:pt x="98" y="15"/>
                          <a:pt x="49" y="7"/>
                          <a:pt x="0" y="0"/>
                        </a:cubicBezTo>
                      </a:path>
                    </a:pathLst>
                  </a:custGeom>
                  <a:noFill/>
                  <a:ln w="28575" cmpd="sng">
                    <a:solidFill>
                      <a:srgbClr val="FF3300"/>
                    </a:solidFill>
                    <a:round/>
                    <a:headEnd type="none" w="med" len="med"/>
                    <a:tailEnd type="triangle" w="med" len="med"/>
                  </a:ln>
                </p:spPr>
                <p:txBody>
                  <a:bodyPr/>
                  <a:lstStyle/>
                  <a:p>
                    <a:endParaRPr lang="en-GB" dirty="0">
                      <a:latin typeface="Calibri Regular"/>
                    </a:endParaRPr>
                  </a:p>
                </p:txBody>
              </p:sp>
              <p:sp>
                <p:nvSpPr>
                  <p:cNvPr id="42" name="Line 21"/>
                  <p:cNvSpPr>
                    <a:spLocks noChangeShapeType="1"/>
                  </p:cNvSpPr>
                  <p:nvPr/>
                </p:nvSpPr>
                <p:spPr bwMode="auto">
                  <a:xfrm>
                    <a:off x="890" y="2517"/>
                    <a:ext cx="227" cy="136"/>
                  </a:xfrm>
                  <a:prstGeom prst="line">
                    <a:avLst/>
                  </a:prstGeom>
                  <a:noFill/>
                  <a:ln w="28575">
                    <a:solidFill>
                      <a:schemeClr val="accent2"/>
                    </a:solidFill>
                    <a:round/>
                    <a:headEnd/>
                    <a:tailEnd type="triangle" w="med" len="med"/>
                  </a:ln>
                </p:spPr>
                <p:txBody>
                  <a:bodyPr/>
                  <a:lstStyle/>
                  <a:p>
                    <a:endParaRPr lang="en-GB" dirty="0">
                      <a:latin typeface="Calibri Regular"/>
                    </a:endParaRPr>
                  </a:p>
                </p:txBody>
              </p:sp>
            </p:grpSp>
          </p:grpSp>
          <p:sp>
            <p:nvSpPr>
              <p:cNvPr id="31" name="Text Box 76"/>
              <p:cNvSpPr txBox="1">
                <a:spLocks noChangeArrowheads="1"/>
              </p:cNvSpPr>
              <p:nvPr/>
            </p:nvSpPr>
            <p:spPr bwMode="auto">
              <a:xfrm>
                <a:off x="149" y="683"/>
                <a:ext cx="935" cy="347"/>
              </a:xfrm>
              <a:prstGeom prst="rect">
                <a:avLst/>
              </a:prstGeom>
              <a:noFill/>
              <a:ln w="9525">
                <a:noFill/>
                <a:miter lim="800000"/>
                <a:headEnd/>
                <a:tailEnd/>
              </a:ln>
            </p:spPr>
            <p:txBody>
              <a:bodyPr>
                <a:spAutoFit/>
              </a:bodyPr>
              <a:lstStyle/>
              <a:p>
                <a:pPr algn="ctr">
                  <a:lnSpc>
                    <a:spcPct val="90000"/>
                  </a:lnSpc>
                  <a:spcBef>
                    <a:spcPct val="50000"/>
                  </a:spcBef>
                </a:pPr>
                <a:r>
                  <a:rPr lang="en-GB" sz="1600" dirty="0">
                    <a:latin typeface="Calibri Regular"/>
                  </a:rPr>
                  <a:t>Second-tier supplier</a:t>
                </a:r>
              </a:p>
            </p:txBody>
          </p:sp>
          <p:sp>
            <p:nvSpPr>
              <p:cNvPr id="32" name="Rectangle 85"/>
              <p:cNvSpPr>
                <a:spLocks noChangeArrowheads="1"/>
              </p:cNvSpPr>
              <p:nvPr/>
            </p:nvSpPr>
            <p:spPr bwMode="auto">
              <a:xfrm>
                <a:off x="204" y="2632"/>
                <a:ext cx="862" cy="589"/>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33" name="Text Box 9"/>
              <p:cNvSpPr txBox="1">
                <a:spLocks noChangeArrowheads="1"/>
              </p:cNvSpPr>
              <p:nvPr/>
            </p:nvSpPr>
            <p:spPr bwMode="auto">
              <a:xfrm>
                <a:off x="221" y="2718"/>
                <a:ext cx="845" cy="219"/>
              </a:xfrm>
              <a:prstGeom prst="rect">
                <a:avLst/>
              </a:prstGeom>
              <a:noFill/>
              <a:ln w="9525">
                <a:noFill/>
                <a:miter lim="800000"/>
                <a:headEnd/>
                <a:tailEnd/>
              </a:ln>
            </p:spPr>
            <p:txBody>
              <a:bodyPr wrap="square">
                <a:spAutoFit/>
              </a:bodyPr>
              <a:lstStyle/>
              <a:p>
                <a:pPr algn="ctr">
                  <a:spcBef>
                    <a:spcPct val="50000"/>
                  </a:spcBef>
                </a:pPr>
                <a:r>
                  <a:rPr lang="en-GB" sz="1600" dirty="0">
                    <a:latin typeface="Calibri Regular"/>
                  </a:rPr>
                  <a:t>Dye producer</a:t>
                </a:r>
              </a:p>
            </p:txBody>
          </p:sp>
          <p:sp>
            <p:nvSpPr>
              <p:cNvPr id="34" name="Rectangle 86"/>
              <p:cNvSpPr>
                <a:spLocks noChangeArrowheads="1"/>
              </p:cNvSpPr>
              <p:nvPr/>
            </p:nvSpPr>
            <p:spPr bwMode="auto">
              <a:xfrm>
                <a:off x="195" y="1933"/>
                <a:ext cx="862" cy="589"/>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35" name="Text Box 8"/>
              <p:cNvSpPr txBox="1">
                <a:spLocks noChangeArrowheads="1"/>
              </p:cNvSpPr>
              <p:nvPr/>
            </p:nvSpPr>
            <p:spPr bwMode="auto">
              <a:xfrm>
                <a:off x="194" y="2019"/>
                <a:ext cx="864" cy="378"/>
              </a:xfrm>
              <a:prstGeom prst="rect">
                <a:avLst/>
              </a:prstGeom>
              <a:noFill/>
              <a:ln w="9525">
                <a:noFill/>
                <a:miter lim="800000"/>
                <a:headEnd/>
                <a:tailEnd/>
              </a:ln>
            </p:spPr>
            <p:txBody>
              <a:bodyPr>
                <a:spAutoFit/>
              </a:bodyPr>
              <a:lstStyle/>
              <a:p>
                <a:pPr algn="ctr">
                  <a:spcBef>
                    <a:spcPct val="50000"/>
                  </a:spcBef>
                </a:pPr>
                <a:r>
                  <a:rPr lang="en-GB" sz="1600" dirty="0">
                    <a:latin typeface="Calibri Regular"/>
                  </a:rPr>
                  <a:t>Cardboard producer</a:t>
                </a:r>
              </a:p>
            </p:txBody>
          </p:sp>
          <p:sp>
            <p:nvSpPr>
              <p:cNvPr id="36" name="Rectangle 87"/>
              <p:cNvSpPr>
                <a:spLocks noChangeArrowheads="1"/>
              </p:cNvSpPr>
              <p:nvPr/>
            </p:nvSpPr>
            <p:spPr bwMode="auto">
              <a:xfrm>
                <a:off x="195" y="1171"/>
                <a:ext cx="862" cy="589"/>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37" name="Text Box 7"/>
              <p:cNvSpPr txBox="1">
                <a:spLocks noChangeArrowheads="1"/>
              </p:cNvSpPr>
              <p:nvPr/>
            </p:nvSpPr>
            <p:spPr bwMode="auto">
              <a:xfrm>
                <a:off x="221" y="1267"/>
                <a:ext cx="801" cy="219"/>
              </a:xfrm>
              <a:prstGeom prst="rect">
                <a:avLst/>
              </a:prstGeom>
              <a:noFill/>
              <a:ln w="9525">
                <a:noFill/>
                <a:miter lim="800000"/>
                <a:headEnd/>
                <a:tailEnd/>
              </a:ln>
            </p:spPr>
            <p:txBody>
              <a:bodyPr>
                <a:spAutoFit/>
              </a:bodyPr>
              <a:lstStyle/>
              <a:p>
                <a:pPr algn="ctr">
                  <a:spcBef>
                    <a:spcPct val="50000"/>
                  </a:spcBef>
                </a:pPr>
                <a:r>
                  <a:rPr lang="en-GB" sz="1600" dirty="0">
                    <a:latin typeface="Calibri Regular"/>
                  </a:rPr>
                  <a:t>Oil refinery</a:t>
                </a:r>
              </a:p>
            </p:txBody>
          </p:sp>
        </p:grpSp>
        <p:grpSp>
          <p:nvGrpSpPr>
            <p:cNvPr id="45" name="Group 104"/>
            <p:cNvGrpSpPr>
              <a:grpSpLocks/>
            </p:cNvGrpSpPr>
            <p:nvPr/>
          </p:nvGrpSpPr>
          <p:grpSpPr bwMode="auto">
            <a:xfrm>
              <a:off x="5448300" y="1425476"/>
              <a:ext cx="3519488" cy="4235450"/>
              <a:chOff x="3432" y="680"/>
              <a:chExt cx="2215" cy="2837"/>
            </a:xfrm>
          </p:grpSpPr>
          <p:sp>
            <p:nvSpPr>
              <p:cNvPr id="46" name="Rectangle 3"/>
              <p:cNvSpPr>
                <a:spLocks noChangeArrowheads="1"/>
              </p:cNvSpPr>
              <p:nvPr/>
            </p:nvSpPr>
            <p:spPr bwMode="auto">
              <a:xfrm>
                <a:off x="4659" y="680"/>
                <a:ext cx="988" cy="2837"/>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47" name="Freeform 36"/>
              <p:cNvSpPr>
                <a:spLocks/>
              </p:cNvSpPr>
              <p:nvPr/>
            </p:nvSpPr>
            <p:spPr bwMode="auto">
              <a:xfrm>
                <a:off x="3432" y="2168"/>
                <a:ext cx="1362" cy="238"/>
              </a:xfrm>
              <a:custGeom>
                <a:avLst/>
                <a:gdLst>
                  <a:gd name="T0" fmla="*/ 0 w 1362"/>
                  <a:gd name="T1" fmla="*/ 68 h 238"/>
                  <a:gd name="T2" fmla="*/ 559 w 1362"/>
                  <a:gd name="T3" fmla="*/ 28 h 238"/>
                  <a:gd name="T4" fmla="*/ 1362 w 1362"/>
                  <a:gd name="T5" fmla="*/ 238 h 238"/>
                  <a:gd name="T6" fmla="*/ 0 60000 65536"/>
                  <a:gd name="T7" fmla="*/ 0 60000 65536"/>
                  <a:gd name="T8" fmla="*/ 0 60000 65536"/>
                  <a:gd name="T9" fmla="*/ 0 w 1362"/>
                  <a:gd name="T10" fmla="*/ 0 h 238"/>
                  <a:gd name="T11" fmla="*/ 1362 w 1362"/>
                  <a:gd name="T12" fmla="*/ 238 h 238"/>
                </a:gdLst>
                <a:ahLst/>
                <a:cxnLst>
                  <a:cxn ang="T6">
                    <a:pos x="T0" y="T1"/>
                  </a:cxn>
                  <a:cxn ang="T7">
                    <a:pos x="T2" y="T3"/>
                  </a:cxn>
                  <a:cxn ang="T8">
                    <a:pos x="T4" y="T5"/>
                  </a:cxn>
                </a:cxnLst>
                <a:rect l="T9" t="T10" r="T11" b="T12"/>
                <a:pathLst>
                  <a:path w="1362" h="238">
                    <a:moveTo>
                      <a:pt x="0" y="68"/>
                    </a:moveTo>
                    <a:cubicBezTo>
                      <a:pt x="94" y="61"/>
                      <a:pt x="332" y="0"/>
                      <a:pt x="559" y="28"/>
                    </a:cubicBezTo>
                    <a:cubicBezTo>
                      <a:pt x="786" y="56"/>
                      <a:pt x="1079" y="146"/>
                      <a:pt x="1362" y="238"/>
                    </a:cubicBezTo>
                  </a:path>
                </a:pathLst>
              </a:custGeom>
              <a:noFill/>
              <a:ln w="28575" cmpd="sng">
                <a:solidFill>
                  <a:srgbClr val="FF3300"/>
                </a:solidFill>
                <a:round/>
                <a:headEnd type="triangle" w="med" len="med"/>
                <a:tailEnd type="none" w="med" len="med"/>
              </a:ln>
            </p:spPr>
            <p:txBody>
              <a:bodyPr/>
              <a:lstStyle/>
              <a:p>
                <a:endParaRPr lang="en-GB" dirty="0">
                  <a:latin typeface="Calibri Regular"/>
                </a:endParaRPr>
              </a:p>
            </p:txBody>
          </p:sp>
          <p:sp>
            <p:nvSpPr>
              <p:cNvPr id="48" name="Freeform 37"/>
              <p:cNvSpPr>
                <a:spLocks/>
              </p:cNvSpPr>
              <p:nvPr/>
            </p:nvSpPr>
            <p:spPr bwMode="auto">
              <a:xfrm>
                <a:off x="3444" y="2362"/>
                <a:ext cx="1338" cy="210"/>
              </a:xfrm>
              <a:custGeom>
                <a:avLst/>
                <a:gdLst>
                  <a:gd name="T0" fmla="*/ 1338 w 1338"/>
                  <a:gd name="T1" fmla="*/ 210 h 210"/>
                  <a:gd name="T2" fmla="*/ 0 w 1338"/>
                  <a:gd name="T3" fmla="*/ 0 h 210"/>
                  <a:gd name="T4" fmla="*/ 0 60000 65536"/>
                  <a:gd name="T5" fmla="*/ 0 60000 65536"/>
                  <a:gd name="T6" fmla="*/ 0 w 1338"/>
                  <a:gd name="T7" fmla="*/ 0 h 210"/>
                  <a:gd name="T8" fmla="*/ 1338 w 1338"/>
                  <a:gd name="T9" fmla="*/ 210 h 210"/>
                </a:gdLst>
                <a:ahLst/>
                <a:cxnLst>
                  <a:cxn ang="T4">
                    <a:pos x="T0" y="T1"/>
                  </a:cxn>
                  <a:cxn ang="T5">
                    <a:pos x="T2" y="T3"/>
                  </a:cxn>
                </a:cxnLst>
                <a:rect l="T6" t="T7" r="T8" b="T9"/>
                <a:pathLst>
                  <a:path w="1338" h="210">
                    <a:moveTo>
                      <a:pt x="1338" y="210"/>
                    </a:moveTo>
                    <a:lnTo>
                      <a:pt x="0" y="0"/>
                    </a:lnTo>
                  </a:path>
                </a:pathLst>
              </a:custGeom>
              <a:noFill/>
              <a:ln w="28575">
                <a:solidFill>
                  <a:schemeClr val="accent2"/>
                </a:solidFill>
                <a:round/>
                <a:headEnd type="triangle" w="med" len="med"/>
                <a:tailEnd/>
              </a:ln>
            </p:spPr>
            <p:txBody>
              <a:bodyPr/>
              <a:lstStyle/>
              <a:p>
                <a:endParaRPr lang="en-GB" dirty="0">
                  <a:latin typeface="Calibri Regular"/>
                </a:endParaRPr>
              </a:p>
            </p:txBody>
          </p:sp>
          <p:sp>
            <p:nvSpPr>
              <p:cNvPr id="49" name="Freeform 40"/>
              <p:cNvSpPr>
                <a:spLocks/>
              </p:cNvSpPr>
              <p:nvPr/>
            </p:nvSpPr>
            <p:spPr bwMode="auto">
              <a:xfrm>
                <a:off x="4398" y="1648"/>
                <a:ext cx="457" cy="607"/>
              </a:xfrm>
              <a:custGeom>
                <a:avLst/>
                <a:gdLst>
                  <a:gd name="T0" fmla="*/ 0 w 457"/>
                  <a:gd name="T1" fmla="*/ 0 h 607"/>
                  <a:gd name="T2" fmla="*/ 177 w 457"/>
                  <a:gd name="T3" fmla="*/ 143 h 607"/>
                  <a:gd name="T4" fmla="*/ 457 w 457"/>
                  <a:gd name="T5" fmla="*/ 607 h 607"/>
                  <a:gd name="T6" fmla="*/ 0 60000 65536"/>
                  <a:gd name="T7" fmla="*/ 0 60000 65536"/>
                  <a:gd name="T8" fmla="*/ 0 60000 65536"/>
                  <a:gd name="T9" fmla="*/ 0 w 457"/>
                  <a:gd name="T10" fmla="*/ 0 h 607"/>
                  <a:gd name="T11" fmla="*/ 457 w 457"/>
                  <a:gd name="T12" fmla="*/ 607 h 607"/>
                </a:gdLst>
                <a:ahLst/>
                <a:cxnLst>
                  <a:cxn ang="T6">
                    <a:pos x="T0" y="T1"/>
                  </a:cxn>
                  <a:cxn ang="T7">
                    <a:pos x="T2" y="T3"/>
                  </a:cxn>
                  <a:cxn ang="T8">
                    <a:pos x="T4" y="T5"/>
                  </a:cxn>
                </a:cxnLst>
                <a:rect l="T9" t="T10" r="T11" b="T12"/>
                <a:pathLst>
                  <a:path w="457" h="607">
                    <a:moveTo>
                      <a:pt x="0" y="0"/>
                    </a:moveTo>
                    <a:cubicBezTo>
                      <a:pt x="30" y="25"/>
                      <a:pt x="101" y="42"/>
                      <a:pt x="177" y="143"/>
                    </a:cubicBezTo>
                    <a:cubicBezTo>
                      <a:pt x="253" y="244"/>
                      <a:pt x="399" y="510"/>
                      <a:pt x="457" y="607"/>
                    </a:cubicBezTo>
                  </a:path>
                </a:pathLst>
              </a:custGeom>
              <a:noFill/>
              <a:ln w="28575" cmpd="sng">
                <a:solidFill>
                  <a:srgbClr val="FF3300"/>
                </a:solidFill>
                <a:round/>
                <a:headEnd type="triangle" w="med" len="med"/>
                <a:tailEnd type="none" w="med" len="med"/>
              </a:ln>
            </p:spPr>
            <p:txBody>
              <a:bodyPr/>
              <a:lstStyle/>
              <a:p>
                <a:endParaRPr lang="en-GB" dirty="0">
                  <a:latin typeface="Calibri Regular"/>
                </a:endParaRPr>
              </a:p>
            </p:txBody>
          </p:sp>
          <p:sp>
            <p:nvSpPr>
              <p:cNvPr id="50" name="Freeform 41"/>
              <p:cNvSpPr>
                <a:spLocks/>
              </p:cNvSpPr>
              <p:nvPr/>
            </p:nvSpPr>
            <p:spPr bwMode="auto">
              <a:xfrm>
                <a:off x="4200" y="1624"/>
                <a:ext cx="606" cy="624"/>
              </a:xfrm>
              <a:custGeom>
                <a:avLst/>
                <a:gdLst>
                  <a:gd name="T0" fmla="*/ 606 w 606"/>
                  <a:gd name="T1" fmla="*/ 624 h 624"/>
                  <a:gd name="T2" fmla="*/ 0 w 606"/>
                  <a:gd name="T3" fmla="*/ 0 h 624"/>
                  <a:gd name="T4" fmla="*/ 0 60000 65536"/>
                  <a:gd name="T5" fmla="*/ 0 60000 65536"/>
                  <a:gd name="T6" fmla="*/ 0 w 606"/>
                  <a:gd name="T7" fmla="*/ 0 h 624"/>
                  <a:gd name="T8" fmla="*/ 606 w 606"/>
                  <a:gd name="T9" fmla="*/ 624 h 624"/>
                </a:gdLst>
                <a:ahLst/>
                <a:cxnLst>
                  <a:cxn ang="T4">
                    <a:pos x="T0" y="T1"/>
                  </a:cxn>
                  <a:cxn ang="T5">
                    <a:pos x="T2" y="T3"/>
                  </a:cxn>
                </a:cxnLst>
                <a:rect l="T6" t="T7" r="T8" b="T9"/>
                <a:pathLst>
                  <a:path w="606" h="624">
                    <a:moveTo>
                      <a:pt x="606" y="624"/>
                    </a:moveTo>
                    <a:lnTo>
                      <a:pt x="0" y="0"/>
                    </a:lnTo>
                  </a:path>
                </a:pathLst>
              </a:custGeom>
              <a:noFill/>
              <a:ln w="28575">
                <a:solidFill>
                  <a:schemeClr val="accent2"/>
                </a:solidFill>
                <a:round/>
                <a:headEnd type="triangle" w="med" len="med"/>
                <a:tailEnd/>
              </a:ln>
            </p:spPr>
            <p:txBody>
              <a:bodyPr/>
              <a:lstStyle/>
              <a:p>
                <a:endParaRPr lang="en-GB" dirty="0">
                  <a:latin typeface="Calibri Regular"/>
                </a:endParaRPr>
              </a:p>
            </p:txBody>
          </p:sp>
          <p:sp>
            <p:nvSpPr>
              <p:cNvPr id="51" name="Text Box 79"/>
              <p:cNvSpPr txBox="1">
                <a:spLocks noChangeArrowheads="1"/>
              </p:cNvSpPr>
              <p:nvPr/>
            </p:nvSpPr>
            <p:spPr bwMode="auto">
              <a:xfrm>
                <a:off x="4603" y="698"/>
                <a:ext cx="1034" cy="347"/>
              </a:xfrm>
              <a:prstGeom prst="rect">
                <a:avLst/>
              </a:prstGeom>
              <a:noFill/>
              <a:ln w="9525">
                <a:noFill/>
                <a:miter lim="800000"/>
                <a:headEnd/>
                <a:tailEnd/>
              </a:ln>
            </p:spPr>
            <p:txBody>
              <a:bodyPr>
                <a:spAutoFit/>
              </a:bodyPr>
              <a:lstStyle/>
              <a:p>
                <a:pPr algn="ctr">
                  <a:lnSpc>
                    <a:spcPct val="90000"/>
                  </a:lnSpc>
                  <a:spcBef>
                    <a:spcPct val="50000"/>
                  </a:spcBef>
                </a:pPr>
                <a:r>
                  <a:rPr lang="en-GB" sz="1600" dirty="0">
                    <a:latin typeface="Calibri Regular"/>
                  </a:rPr>
                  <a:t>Second-tier customer</a:t>
                </a:r>
              </a:p>
            </p:txBody>
          </p:sp>
          <p:sp>
            <p:nvSpPr>
              <p:cNvPr id="52" name="Rectangle 93"/>
              <p:cNvSpPr>
                <a:spLocks noChangeArrowheads="1"/>
              </p:cNvSpPr>
              <p:nvPr/>
            </p:nvSpPr>
            <p:spPr bwMode="auto">
              <a:xfrm>
                <a:off x="4776" y="1371"/>
                <a:ext cx="744" cy="408"/>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53" name="Rectangle 94"/>
              <p:cNvSpPr>
                <a:spLocks noChangeArrowheads="1"/>
              </p:cNvSpPr>
              <p:nvPr/>
            </p:nvSpPr>
            <p:spPr bwMode="auto">
              <a:xfrm>
                <a:off x="4785" y="2260"/>
                <a:ext cx="726" cy="408"/>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54" name="Text Box 30"/>
              <p:cNvSpPr txBox="1">
                <a:spLocks noChangeArrowheads="1"/>
              </p:cNvSpPr>
              <p:nvPr/>
            </p:nvSpPr>
            <p:spPr bwMode="auto">
              <a:xfrm>
                <a:off x="4695" y="1443"/>
                <a:ext cx="950" cy="227"/>
              </a:xfrm>
              <a:prstGeom prst="rect">
                <a:avLst/>
              </a:prstGeom>
              <a:noFill/>
              <a:ln w="9525">
                <a:noFill/>
                <a:miter lim="800000"/>
                <a:headEnd/>
                <a:tailEnd/>
              </a:ln>
            </p:spPr>
            <p:txBody>
              <a:bodyPr wrap="square">
                <a:spAutoFit/>
              </a:bodyPr>
              <a:lstStyle/>
              <a:p>
                <a:pPr algn="ctr">
                  <a:spcBef>
                    <a:spcPct val="50000"/>
                  </a:spcBef>
                </a:pPr>
                <a:r>
                  <a:rPr lang="en-GB" sz="1600" dirty="0">
                    <a:latin typeface="Calibri Regular"/>
                  </a:rPr>
                  <a:t>Retail</a:t>
                </a:r>
              </a:p>
            </p:txBody>
          </p:sp>
          <p:sp>
            <p:nvSpPr>
              <p:cNvPr id="55" name="Text Box 31"/>
              <p:cNvSpPr txBox="1">
                <a:spLocks noChangeArrowheads="1"/>
              </p:cNvSpPr>
              <p:nvPr/>
            </p:nvSpPr>
            <p:spPr bwMode="auto">
              <a:xfrm>
                <a:off x="4693" y="2306"/>
                <a:ext cx="909" cy="227"/>
              </a:xfrm>
              <a:prstGeom prst="rect">
                <a:avLst/>
              </a:prstGeom>
              <a:noFill/>
              <a:ln w="9525">
                <a:noFill/>
                <a:miter lim="800000"/>
                <a:headEnd/>
                <a:tailEnd/>
              </a:ln>
            </p:spPr>
            <p:txBody>
              <a:bodyPr wrap="square">
                <a:spAutoFit/>
              </a:bodyPr>
              <a:lstStyle/>
              <a:p>
                <a:pPr algn="ctr">
                  <a:spcBef>
                    <a:spcPct val="50000"/>
                  </a:spcBef>
                </a:pPr>
                <a:r>
                  <a:rPr lang="en-GB" sz="1600" dirty="0">
                    <a:latin typeface="Calibri Regular"/>
                  </a:rPr>
                  <a:t>Retail</a:t>
                </a:r>
              </a:p>
            </p:txBody>
          </p:sp>
          <p:sp>
            <p:nvSpPr>
              <p:cNvPr id="56" name="Line 39"/>
              <p:cNvSpPr>
                <a:spLocks noChangeShapeType="1"/>
              </p:cNvSpPr>
              <p:nvPr/>
            </p:nvSpPr>
            <p:spPr bwMode="auto">
              <a:xfrm rot="3484201" flipH="1">
                <a:off x="4481" y="1465"/>
                <a:ext cx="263" cy="180"/>
              </a:xfrm>
              <a:prstGeom prst="line">
                <a:avLst/>
              </a:prstGeom>
              <a:noFill/>
              <a:ln w="28575">
                <a:solidFill>
                  <a:schemeClr val="accent2"/>
                </a:solidFill>
                <a:round/>
                <a:headEnd type="triangle" w="med" len="med"/>
                <a:tailEnd/>
              </a:ln>
            </p:spPr>
            <p:txBody>
              <a:bodyPr/>
              <a:lstStyle/>
              <a:p>
                <a:endParaRPr lang="en-GB" dirty="0">
                  <a:latin typeface="Calibri Regular"/>
                </a:endParaRPr>
              </a:p>
            </p:txBody>
          </p:sp>
          <p:sp>
            <p:nvSpPr>
              <p:cNvPr id="57" name="Freeform 38"/>
              <p:cNvSpPr>
                <a:spLocks/>
              </p:cNvSpPr>
              <p:nvPr/>
            </p:nvSpPr>
            <p:spPr bwMode="auto">
              <a:xfrm>
                <a:off x="4464" y="1329"/>
                <a:ext cx="311" cy="127"/>
              </a:xfrm>
              <a:custGeom>
                <a:avLst/>
                <a:gdLst>
                  <a:gd name="T0" fmla="*/ 0 w 311"/>
                  <a:gd name="T1" fmla="*/ 13 h 127"/>
                  <a:gd name="T2" fmla="*/ 171 w 311"/>
                  <a:gd name="T3" fmla="*/ 19 h 127"/>
                  <a:gd name="T4" fmla="*/ 311 w 311"/>
                  <a:gd name="T5" fmla="*/ 127 h 127"/>
                  <a:gd name="T6" fmla="*/ 0 60000 65536"/>
                  <a:gd name="T7" fmla="*/ 0 60000 65536"/>
                  <a:gd name="T8" fmla="*/ 0 60000 65536"/>
                  <a:gd name="T9" fmla="*/ 0 w 311"/>
                  <a:gd name="T10" fmla="*/ 0 h 127"/>
                  <a:gd name="T11" fmla="*/ 311 w 311"/>
                  <a:gd name="T12" fmla="*/ 127 h 127"/>
                </a:gdLst>
                <a:ahLst/>
                <a:cxnLst>
                  <a:cxn ang="T6">
                    <a:pos x="T0" y="T1"/>
                  </a:cxn>
                  <a:cxn ang="T7">
                    <a:pos x="T2" y="T3"/>
                  </a:cxn>
                  <a:cxn ang="T8">
                    <a:pos x="T4" y="T5"/>
                  </a:cxn>
                </a:cxnLst>
                <a:rect l="T9" t="T10" r="T11" b="T12"/>
                <a:pathLst>
                  <a:path w="311" h="127">
                    <a:moveTo>
                      <a:pt x="0" y="13"/>
                    </a:moveTo>
                    <a:cubicBezTo>
                      <a:pt x="29" y="14"/>
                      <a:pt x="119" y="0"/>
                      <a:pt x="171" y="19"/>
                    </a:cubicBezTo>
                    <a:cubicBezTo>
                      <a:pt x="223" y="38"/>
                      <a:pt x="271" y="82"/>
                      <a:pt x="311" y="127"/>
                    </a:cubicBezTo>
                  </a:path>
                </a:pathLst>
              </a:custGeom>
              <a:noFill/>
              <a:ln w="28575" cmpd="sng">
                <a:solidFill>
                  <a:srgbClr val="FF3300"/>
                </a:solidFill>
                <a:round/>
                <a:headEnd type="triangle" w="med" len="med"/>
                <a:tailEnd type="none" w="med" len="med"/>
              </a:ln>
            </p:spPr>
            <p:txBody>
              <a:bodyPr/>
              <a:lstStyle/>
              <a:p>
                <a:endParaRPr lang="en-GB" dirty="0">
                  <a:latin typeface="Calibri Regular"/>
                </a:endParaRPr>
              </a:p>
            </p:txBody>
          </p:sp>
        </p:grpSp>
        <p:grpSp>
          <p:nvGrpSpPr>
            <p:cNvPr id="58" name="Group 113"/>
            <p:cNvGrpSpPr>
              <a:grpSpLocks/>
            </p:cNvGrpSpPr>
            <p:nvPr/>
          </p:nvGrpSpPr>
          <p:grpSpPr bwMode="auto">
            <a:xfrm>
              <a:off x="3133936" y="5711974"/>
              <a:ext cx="3168352" cy="542925"/>
              <a:chOff x="2562" y="3566"/>
              <a:chExt cx="1587" cy="342"/>
            </a:xfrm>
          </p:grpSpPr>
          <p:sp>
            <p:nvSpPr>
              <p:cNvPr id="59" name="Rectangle 112"/>
              <p:cNvSpPr>
                <a:spLocks noChangeArrowheads="1"/>
              </p:cNvSpPr>
              <p:nvPr/>
            </p:nvSpPr>
            <p:spPr bwMode="auto">
              <a:xfrm>
                <a:off x="2562" y="3575"/>
                <a:ext cx="1361" cy="318"/>
              </a:xfrm>
              <a:prstGeom prst="rect">
                <a:avLst/>
              </a:prstGeom>
              <a:solidFill>
                <a:schemeClr val="bg1">
                  <a:lumMod val="95000"/>
                </a:schemeClr>
              </a:solidFill>
              <a:ln w="31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60" name="Text Box 108"/>
              <p:cNvSpPr txBox="1">
                <a:spLocks noChangeArrowheads="1"/>
              </p:cNvSpPr>
              <p:nvPr/>
            </p:nvSpPr>
            <p:spPr bwMode="auto">
              <a:xfrm>
                <a:off x="3061" y="3566"/>
                <a:ext cx="1088" cy="206"/>
              </a:xfrm>
              <a:prstGeom prst="rect">
                <a:avLst/>
              </a:prstGeom>
              <a:noFill/>
              <a:ln w="38100">
                <a:noFill/>
                <a:miter lim="800000"/>
                <a:headEnd/>
                <a:tailEnd/>
              </a:ln>
            </p:spPr>
            <p:txBody>
              <a:bodyPr>
                <a:spAutoFit/>
              </a:bodyPr>
              <a:lstStyle/>
              <a:p>
                <a:pPr>
                  <a:spcBef>
                    <a:spcPct val="50000"/>
                  </a:spcBef>
                </a:pPr>
                <a:r>
                  <a:rPr lang="en-GB" sz="1600" dirty="0">
                    <a:latin typeface="Calibri Regular"/>
                  </a:rPr>
                  <a:t>Direct delivery</a:t>
                </a:r>
              </a:p>
            </p:txBody>
          </p:sp>
          <p:sp>
            <p:nvSpPr>
              <p:cNvPr id="61" name="Text Box 109"/>
              <p:cNvSpPr txBox="1">
                <a:spLocks noChangeArrowheads="1"/>
              </p:cNvSpPr>
              <p:nvPr/>
            </p:nvSpPr>
            <p:spPr bwMode="auto">
              <a:xfrm>
                <a:off x="3061" y="3702"/>
                <a:ext cx="1088" cy="206"/>
              </a:xfrm>
              <a:prstGeom prst="rect">
                <a:avLst/>
              </a:prstGeom>
              <a:noFill/>
              <a:ln w="38100">
                <a:noFill/>
                <a:miter lim="800000"/>
                <a:headEnd/>
                <a:tailEnd/>
              </a:ln>
            </p:spPr>
            <p:txBody>
              <a:bodyPr>
                <a:spAutoFit/>
              </a:bodyPr>
              <a:lstStyle/>
              <a:p>
                <a:pPr>
                  <a:spcBef>
                    <a:spcPct val="50000"/>
                  </a:spcBef>
                </a:pPr>
                <a:r>
                  <a:rPr lang="en-GB" sz="1600" dirty="0">
                    <a:latin typeface="Calibri Regular"/>
                  </a:rPr>
                  <a:t>Information</a:t>
                </a:r>
              </a:p>
            </p:txBody>
          </p:sp>
          <p:sp>
            <p:nvSpPr>
              <p:cNvPr id="62" name="Line 110"/>
              <p:cNvSpPr>
                <a:spLocks noChangeShapeType="1"/>
              </p:cNvSpPr>
              <p:nvPr/>
            </p:nvSpPr>
            <p:spPr bwMode="auto">
              <a:xfrm>
                <a:off x="2625" y="3675"/>
                <a:ext cx="409" cy="0"/>
              </a:xfrm>
              <a:prstGeom prst="line">
                <a:avLst/>
              </a:prstGeom>
              <a:noFill/>
              <a:ln w="38100">
                <a:solidFill>
                  <a:schemeClr val="accent2"/>
                </a:solidFill>
                <a:round/>
                <a:headEnd/>
                <a:tailEnd type="stealth" w="med" len="med"/>
              </a:ln>
            </p:spPr>
            <p:txBody>
              <a:bodyPr/>
              <a:lstStyle/>
              <a:p>
                <a:endParaRPr lang="en-GB" dirty="0">
                  <a:latin typeface="Calibri Regular"/>
                </a:endParaRPr>
              </a:p>
            </p:txBody>
          </p:sp>
          <p:sp>
            <p:nvSpPr>
              <p:cNvPr id="63" name="Line 111"/>
              <p:cNvSpPr>
                <a:spLocks noChangeShapeType="1"/>
              </p:cNvSpPr>
              <p:nvPr/>
            </p:nvSpPr>
            <p:spPr bwMode="auto">
              <a:xfrm>
                <a:off x="2635" y="3811"/>
                <a:ext cx="409" cy="0"/>
              </a:xfrm>
              <a:prstGeom prst="line">
                <a:avLst/>
              </a:prstGeom>
              <a:noFill/>
              <a:ln w="38100">
                <a:solidFill>
                  <a:srgbClr val="FF0000"/>
                </a:solidFill>
                <a:round/>
                <a:headEnd/>
                <a:tailEnd type="stealth" w="med" len="med"/>
              </a:ln>
            </p:spPr>
            <p:txBody>
              <a:bodyPr/>
              <a:lstStyle/>
              <a:p>
                <a:endParaRPr lang="en-GB" dirty="0">
                  <a:latin typeface="Calibri Regular"/>
                </a:endParaRPr>
              </a:p>
            </p:txBody>
          </p:sp>
        </p:grpSp>
      </p:grpSp>
      <p:sp>
        <p:nvSpPr>
          <p:cNvPr id="64" name="Rectangle 2">
            <a:extLst>
              <a:ext uri="{FF2B5EF4-FFF2-40B4-BE49-F238E27FC236}">
                <a16:creationId xmlns:a16="http://schemas.microsoft.com/office/drawing/2014/main" id="{794ADC2E-5870-47BF-8B43-32AC8F513469}"/>
              </a:ext>
            </a:extLst>
          </p:cNvPr>
          <p:cNvSpPr/>
          <p:nvPr/>
        </p:nvSpPr>
        <p:spPr>
          <a:xfrm>
            <a:off x="6030912" y="6106970"/>
            <a:ext cx="6096000" cy="276999"/>
          </a:xfrm>
          <a:prstGeom prst="rect">
            <a:avLst/>
          </a:prstGeom>
        </p:spPr>
        <p:txBody>
          <a:bodyPr>
            <a:spAutoFit/>
          </a:bodyPr>
          <a:lstStyle/>
          <a:p>
            <a:pPr algn="r">
              <a:defRPr/>
            </a:pPr>
            <a:r>
              <a:rPr lang="en-GB" sz="1200" dirty="0">
                <a:solidFill>
                  <a:srgbClr val="000000"/>
                </a:solidFill>
                <a:latin typeface="Calibri Regular"/>
                <a:cs typeface="Times New Roman" pitchFamily="18" charset="0"/>
              </a:rPr>
              <a:t>(Slack, Brandon-Jones and Johnston, 2014)</a:t>
            </a:r>
            <a:endParaRPr lang="en-GB" sz="1200" dirty="0">
              <a:latin typeface="Calibri Regular"/>
            </a:endParaRPr>
          </a:p>
        </p:txBody>
      </p:sp>
    </p:spTree>
    <p:extLst>
      <p:ext uri="{BB962C8B-B14F-4D97-AF65-F5344CB8AC3E}">
        <p14:creationId xmlns:p14="http://schemas.microsoft.com/office/powerpoint/2010/main" val="175452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89FCCE-9F81-4725-8F3C-21AE97605EA2}"/>
              </a:ext>
            </a:extLst>
          </p:cNvPr>
          <p:cNvSpPr>
            <a:spLocks noGrp="1"/>
          </p:cNvSpPr>
          <p:nvPr>
            <p:ph type="title"/>
          </p:nvPr>
        </p:nvSpPr>
        <p:spPr/>
        <p:txBody>
          <a:bodyPr/>
          <a:lstStyle/>
          <a:p>
            <a:r>
              <a:rPr lang="en-GB" dirty="0"/>
              <a:t>Supply Chain Exercise</a:t>
            </a:r>
          </a:p>
        </p:txBody>
      </p:sp>
      <p:sp>
        <p:nvSpPr>
          <p:cNvPr id="5" name="Content Placeholder 4">
            <a:extLst>
              <a:ext uri="{FF2B5EF4-FFF2-40B4-BE49-F238E27FC236}">
                <a16:creationId xmlns:a16="http://schemas.microsoft.com/office/drawing/2014/main" id="{F46C6B2E-4264-43AE-9867-C6E583655A9F}"/>
              </a:ext>
            </a:extLst>
          </p:cNvPr>
          <p:cNvSpPr>
            <a:spLocks noGrp="1"/>
          </p:cNvSpPr>
          <p:nvPr>
            <p:ph idx="1"/>
          </p:nvPr>
        </p:nvSpPr>
        <p:spPr/>
        <p:txBody>
          <a:bodyPr/>
          <a:lstStyle/>
          <a:p>
            <a:pPr marL="0" indent="0">
              <a:buNone/>
            </a:pPr>
            <a:r>
              <a:rPr lang="en-GB" dirty="0"/>
              <a:t>Create supply chain for:</a:t>
            </a:r>
          </a:p>
          <a:p>
            <a:r>
              <a:rPr lang="en-GB" dirty="0"/>
              <a:t>Yogurt producer</a:t>
            </a:r>
          </a:p>
          <a:p>
            <a:r>
              <a:rPr lang="en-GB" dirty="0"/>
              <a:t>Hospital</a:t>
            </a:r>
          </a:p>
          <a:p>
            <a:r>
              <a:rPr lang="en-GB" dirty="0"/>
              <a:t>City library</a:t>
            </a:r>
          </a:p>
          <a:p>
            <a:r>
              <a:rPr lang="en-GB" dirty="0"/>
              <a:t>Shopping mall</a:t>
            </a:r>
          </a:p>
          <a:p>
            <a:r>
              <a:rPr lang="en-GB" dirty="0"/>
              <a:t>Cookie producer</a:t>
            </a:r>
          </a:p>
        </p:txBody>
      </p:sp>
      <p:sp>
        <p:nvSpPr>
          <p:cNvPr id="3" name="Slide Number Placeholder 2">
            <a:extLst>
              <a:ext uri="{FF2B5EF4-FFF2-40B4-BE49-F238E27FC236}">
                <a16:creationId xmlns:a16="http://schemas.microsoft.com/office/drawing/2014/main" id="{BAB39054-BEC1-48C4-A191-4314D14EA69A}"/>
              </a:ext>
            </a:extLst>
          </p:cNvPr>
          <p:cNvSpPr>
            <a:spLocks noGrp="1"/>
          </p:cNvSpPr>
          <p:nvPr>
            <p:ph type="sldNum" sz="quarter" idx="12"/>
          </p:nvPr>
        </p:nvSpPr>
        <p:spPr/>
        <p:txBody>
          <a:bodyPr/>
          <a:lstStyle/>
          <a:p>
            <a:fld id="{B34092F8-88B9-48E5-9B8F-3F206E5F35A9}" type="slidenum">
              <a:rPr lang="en-GB" smtClean="0">
                <a:latin typeface="Calibri Regular"/>
              </a:rPr>
              <a:t>11</a:t>
            </a:fld>
            <a:endParaRPr lang="en-GB" dirty="0">
              <a:latin typeface="Calibri Regular"/>
            </a:endParaRPr>
          </a:p>
        </p:txBody>
      </p:sp>
    </p:spTree>
    <p:extLst>
      <p:ext uri="{BB962C8B-B14F-4D97-AF65-F5344CB8AC3E}">
        <p14:creationId xmlns:p14="http://schemas.microsoft.com/office/powerpoint/2010/main" val="369635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Supply Chain Management</a:t>
            </a:r>
          </a:p>
        </p:txBody>
      </p:sp>
      <p:sp>
        <p:nvSpPr>
          <p:cNvPr id="3" name="Content Placeholder 2"/>
          <p:cNvSpPr>
            <a:spLocks noGrp="1"/>
          </p:cNvSpPr>
          <p:nvPr>
            <p:ph idx="1"/>
          </p:nvPr>
        </p:nvSpPr>
        <p:spPr/>
        <p:txBody>
          <a:bodyPr/>
          <a:lstStyle/>
          <a:p>
            <a:r>
              <a:rPr lang="en-GB" sz="2800" dirty="0"/>
              <a:t>Management of the interconnection of organisations that relate to each other through upstream and downstream linkages between the processes that produce value to the ultimate consumer in the form of products and services</a:t>
            </a:r>
          </a:p>
          <a:p>
            <a:endParaRPr lang="en-GB" sz="2800" dirty="0"/>
          </a:p>
          <a:p>
            <a:r>
              <a:rPr lang="en-GB" sz="2800" dirty="0"/>
              <a:t>Concerns flow between a string of operations </a:t>
            </a:r>
          </a:p>
        </p:txBody>
      </p:sp>
      <p:sp>
        <p:nvSpPr>
          <p:cNvPr id="6" name="Rectangle 5"/>
          <p:cNvSpPr/>
          <p:nvPr/>
        </p:nvSpPr>
        <p:spPr>
          <a:xfrm>
            <a:off x="6722368" y="5879943"/>
            <a:ext cx="4860032" cy="276999"/>
          </a:xfrm>
          <a:prstGeom prst="rect">
            <a:avLst/>
          </a:prstGeom>
        </p:spPr>
        <p:txBody>
          <a:bodyPr wrap="square">
            <a:spAutoFit/>
          </a:bodyPr>
          <a:lstStyle/>
          <a:p>
            <a:pPr algn="r" eaLnBrk="1" hangingPunct="1">
              <a:defRPr/>
            </a:pPr>
            <a:r>
              <a:rPr lang="en-GB" sz="1200" dirty="0">
                <a:solidFill>
                  <a:srgbClr val="000000"/>
                </a:solidFill>
                <a:latin typeface="Calibri Regular"/>
                <a:cs typeface="Times New Roman" pitchFamily="18" charset="0"/>
              </a:rPr>
              <a:t>(Slack, Brandon-Jones &amp; Johnston, 2014)</a:t>
            </a:r>
            <a:endParaRPr lang="en-GB" sz="1200" dirty="0">
              <a:latin typeface="Calibri Regular"/>
            </a:endParaRPr>
          </a:p>
        </p:txBody>
      </p:sp>
      <p:sp>
        <p:nvSpPr>
          <p:cNvPr id="4" name="Slide Number Placeholder 3">
            <a:extLst>
              <a:ext uri="{FF2B5EF4-FFF2-40B4-BE49-F238E27FC236}">
                <a16:creationId xmlns:a16="http://schemas.microsoft.com/office/drawing/2014/main" id="{31745DA4-0333-4E0D-94E0-016417DD81C9}"/>
              </a:ext>
            </a:extLst>
          </p:cNvPr>
          <p:cNvSpPr>
            <a:spLocks noGrp="1"/>
          </p:cNvSpPr>
          <p:nvPr>
            <p:ph type="sldNum" sz="quarter" idx="12"/>
          </p:nvPr>
        </p:nvSpPr>
        <p:spPr/>
        <p:txBody>
          <a:bodyPr/>
          <a:lstStyle/>
          <a:p>
            <a:fld id="{B34092F8-88B9-48E5-9B8F-3F206E5F35A9}" type="slidenum">
              <a:rPr lang="en-GB" smtClean="0">
                <a:latin typeface="Calibri Regular"/>
              </a:rPr>
              <a:t>12</a:t>
            </a:fld>
            <a:endParaRPr lang="en-GB" dirty="0">
              <a:latin typeface="Calibri Regular"/>
            </a:endParaRPr>
          </a:p>
        </p:txBody>
      </p:sp>
    </p:spTree>
    <p:extLst>
      <p:ext uri="{BB962C8B-B14F-4D97-AF65-F5344CB8AC3E}">
        <p14:creationId xmlns:p14="http://schemas.microsoft.com/office/powerpoint/2010/main" val="416186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a:t>Supply Chain Management</a:t>
            </a:r>
            <a:endParaRPr lang="en-GB" altLang="sr-Latn-RS" dirty="0"/>
          </a:p>
        </p:txBody>
      </p:sp>
      <p:sp>
        <p:nvSpPr>
          <p:cNvPr id="11267" name="Content Placeholder 4"/>
          <p:cNvSpPr>
            <a:spLocks noGrp="1"/>
          </p:cNvSpPr>
          <p:nvPr>
            <p:ph idx="1"/>
          </p:nvPr>
        </p:nvSpPr>
        <p:spPr/>
        <p:txBody>
          <a:bodyPr/>
          <a:lstStyle/>
          <a:p>
            <a:r>
              <a:rPr lang="en-GB" altLang="sr-Latn-RS" dirty="0"/>
              <a:t>Includes managing the flow of products, services, and information through the supply chain synchronisation of all its parts</a:t>
            </a:r>
          </a:p>
          <a:p>
            <a:r>
              <a:rPr lang="en-GB" altLang="sr-Latn-RS" dirty="0">
                <a:solidFill>
                  <a:srgbClr val="FF0000"/>
                </a:solidFill>
              </a:rPr>
              <a:t>Goal</a:t>
            </a:r>
            <a:r>
              <a:rPr lang="en-GB" altLang="sr-Latn-RS" dirty="0"/>
              <a:t> – Customer satisfaction delivering quality products at a scheduled time with a minimum price</a:t>
            </a:r>
          </a:p>
          <a:p>
            <a:r>
              <a:rPr lang="en-GB" altLang="sr-Latn-RS" dirty="0">
                <a:solidFill>
                  <a:srgbClr val="FF0000"/>
                </a:solidFill>
              </a:rPr>
              <a:t>Task</a:t>
            </a:r>
            <a:r>
              <a:rPr lang="en-GB" altLang="sr-Latn-RS" dirty="0"/>
              <a:t> – Structuring the supply chain in order to maximise the company's competitive advantage and the benefits for the end customer</a:t>
            </a:r>
          </a:p>
          <a:p>
            <a:r>
              <a:rPr lang="en-GB" altLang="sr-Latn-RS" dirty="0">
                <a:solidFill>
                  <a:srgbClr val="FF0000"/>
                </a:solidFill>
              </a:rPr>
              <a:t>Keys to success </a:t>
            </a:r>
            <a:r>
              <a:rPr lang="en-GB" altLang="sr-Latn-RS" dirty="0"/>
              <a:t>– information, communication, cooperation, reliability, and trust</a:t>
            </a:r>
          </a:p>
        </p:txBody>
      </p:sp>
      <p:sp>
        <p:nvSpPr>
          <p:cNvPr id="2" name="Slide Number Placeholder 1">
            <a:extLst>
              <a:ext uri="{FF2B5EF4-FFF2-40B4-BE49-F238E27FC236}">
                <a16:creationId xmlns:a16="http://schemas.microsoft.com/office/drawing/2014/main" id="{A24780C4-E973-4B3F-9549-E09F8186EDB9}"/>
              </a:ext>
            </a:extLst>
          </p:cNvPr>
          <p:cNvSpPr>
            <a:spLocks noGrp="1"/>
          </p:cNvSpPr>
          <p:nvPr>
            <p:ph type="sldNum" sz="quarter" idx="12"/>
          </p:nvPr>
        </p:nvSpPr>
        <p:spPr/>
        <p:txBody>
          <a:bodyPr/>
          <a:lstStyle/>
          <a:p>
            <a:fld id="{B34092F8-88B9-48E5-9B8F-3F206E5F35A9}" type="slidenum">
              <a:rPr lang="en-GB" smtClean="0"/>
              <a:pPr/>
              <a:t>13</a:t>
            </a:fld>
            <a:endParaRPr lang="en-GB" dirty="0"/>
          </a:p>
        </p:txBody>
      </p:sp>
    </p:spTree>
    <p:extLst>
      <p:ext uri="{BB962C8B-B14F-4D97-AF65-F5344CB8AC3E}">
        <p14:creationId xmlns:p14="http://schemas.microsoft.com/office/powerpoint/2010/main" val="306267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1872" y="61259"/>
            <a:ext cx="10611928" cy="1303121"/>
          </a:xfrm>
        </p:spPr>
        <p:txBody>
          <a:bodyPr>
            <a:normAutofit/>
          </a:bodyPr>
          <a:lstStyle/>
          <a:p>
            <a:r>
              <a:rPr lang="en-GB" sz="3600" dirty="0"/>
              <a:t>Supply Chain Management</a:t>
            </a:r>
          </a:p>
        </p:txBody>
      </p:sp>
      <p:grpSp>
        <p:nvGrpSpPr>
          <p:cNvPr id="81" name="Group 80"/>
          <p:cNvGrpSpPr/>
          <p:nvPr/>
        </p:nvGrpSpPr>
        <p:grpSpPr>
          <a:xfrm>
            <a:off x="1866900" y="1081097"/>
            <a:ext cx="8967787" cy="5222877"/>
            <a:chOff x="179512" y="1052736"/>
            <a:chExt cx="8967787" cy="5222877"/>
          </a:xfrm>
        </p:grpSpPr>
        <p:grpSp>
          <p:nvGrpSpPr>
            <p:cNvPr id="83" name="Group 3"/>
            <p:cNvGrpSpPr>
              <a:grpSpLocks/>
            </p:cNvGrpSpPr>
            <p:nvPr/>
          </p:nvGrpSpPr>
          <p:grpSpPr bwMode="auto">
            <a:xfrm>
              <a:off x="427608" y="4642075"/>
              <a:ext cx="8214820" cy="1633538"/>
              <a:chOff x="628" y="2723"/>
              <a:chExt cx="4596" cy="1029"/>
            </a:xfrm>
          </p:grpSpPr>
          <p:sp>
            <p:nvSpPr>
              <p:cNvPr id="155" name="AutoShape 4"/>
              <p:cNvSpPr>
                <a:spLocks noChangeArrowheads="1"/>
              </p:cNvSpPr>
              <p:nvPr/>
            </p:nvSpPr>
            <p:spPr bwMode="auto">
              <a:xfrm>
                <a:off x="628" y="2723"/>
                <a:ext cx="4596" cy="1029"/>
              </a:xfrm>
              <a:prstGeom prst="rightArrow">
                <a:avLst>
                  <a:gd name="adj1" fmla="val 89407"/>
                  <a:gd name="adj2" fmla="val 76877"/>
                </a:avLst>
              </a:prstGeom>
              <a:solidFill>
                <a:srgbClr val="CCE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sz="1800" dirty="0">
                  <a:latin typeface="Calibri Regular"/>
                </a:endParaRPr>
              </a:p>
            </p:txBody>
          </p:sp>
          <p:sp>
            <p:nvSpPr>
              <p:cNvPr id="156" name="Text Box 5"/>
              <p:cNvSpPr txBox="1">
                <a:spLocks noChangeArrowheads="1"/>
              </p:cNvSpPr>
              <p:nvPr/>
            </p:nvSpPr>
            <p:spPr bwMode="auto">
              <a:xfrm>
                <a:off x="1106" y="2915"/>
                <a:ext cx="1852" cy="688"/>
              </a:xfrm>
              <a:prstGeom prst="rect">
                <a:avLst/>
              </a:prstGeom>
              <a:noFill/>
              <a:ln w="9525">
                <a:noFill/>
                <a:miter lim="800000"/>
                <a:headEnd/>
                <a:tailEnd/>
              </a:ln>
            </p:spPr>
            <p:txBody>
              <a:bodyPr>
                <a:spAutoFit/>
              </a:bodyPr>
              <a:lstStyle/>
              <a:p>
                <a:pPr>
                  <a:lnSpc>
                    <a:spcPct val="50000"/>
                  </a:lnSpc>
                  <a:spcBef>
                    <a:spcPct val="50000"/>
                  </a:spcBef>
                  <a:buFontTx/>
                  <a:buChar char="•"/>
                </a:pPr>
                <a:r>
                  <a:rPr lang="en-GB" sz="1800" dirty="0">
                    <a:latin typeface="Calibri Regular"/>
                  </a:rPr>
                  <a:t>Products and services</a:t>
                </a:r>
              </a:p>
              <a:p>
                <a:pPr>
                  <a:lnSpc>
                    <a:spcPct val="50000"/>
                  </a:lnSpc>
                  <a:spcBef>
                    <a:spcPct val="50000"/>
                  </a:spcBef>
                  <a:buFontTx/>
                  <a:buChar char="•"/>
                </a:pPr>
                <a:r>
                  <a:rPr lang="en-GB" sz="1800" dirty="0">
                    <a:latin typeface="Calibri Regular"/>
                  </a:rPr>
                  <a:t>New products and services</a:t>
                </a:r>
              </a:p>
              <a:p>
                <a:pPr>
                  <a:lnSpc>
                    <a:spcPct val="50000"/>
                  </a:lnSpc>
                  <a:spcBef>
                    <a:spcPct val="50000"/>
                  </a:spcBef>
                  <a:buFontTx/>
                  <a:buChar char="•"/>
                </a:pPr>
                <a:r>
                  <a:rPr lang="en-GB" sz="1800" dirty="0">
                    <a:latin typeface="Calibri Regular"/>
                  </a:rPr>
                  <a:t>Delivery information</a:t>
                </a:r>
              </a:p>
              <a:p>
                <a:pPr>
                  <a:lnSpc>
                    <a:spcPct val="50000"/>
                  </a:lnSpc>
                  <a:spcBef>
                    <a:spcPct val="50000"/>
                  </a:spcBef>
                  <a:buFontTx/>
                  <a:buChar char="•"/>
                </a:pPr>
                <a:r>
                  <a:rPr lang="en-GB" sz="1800" dirty="0">
                    <a:latin typeface="Calibri Regular"/>
                  </a:rPr>
                  <a:t>Payment request/credit</a:t>
                </a:r>
              </a:p>
            </p:txBody>
          </p:sp>
          <p:sp>
            <p:nvSpPr>
              <p:cNvPr id="157" name="Text Box 6"/>
              <p:cNvSpPr txBox="1">
                <a:spLocks noChangeArrowheads="1"/>
              </p:cNvSpPr>
              <p:nvPr/>
            </p:nvSpPr>
            <p:spPr bwMode="auto">
              <a:xfrm>
                <a:off x="2940" y="2861"/>
                <a:ext cx="1815" cy="669"/>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‘Downstream’ flow of products and services for customer</a:t>
                </a:r>
              </a:p>
              <a:p>
                <a:pPr algn="ctr">
                  <a:spcBef>
                    <a:spcPct val="50000"/>
                  </a:spcBef>
                </a:pPr>
                <a:r>
                  <a:rPr lang="en-GB" sz="1800" dirty="0">
                    <a:latin typeface="Calibri Regular"/>
                  </a:rPr>
                  <a:t> </a:t>
                </a:r>
                <a:r>
                  <a:rPr lang="en-GB" sz="1800" dirty="0">
                    <a:solidFill>
                      <a:srgbClr val="FF0000"/>
                    </a:solidFill>
                    <a:latin typeface="Calibri Regular"/>
                  </a:rPr>
                  <a:t>Fulfilment</a:t>
                </a:r>
              </a:p>
            </p:txBody>
          </p:sp>
        </p:grpSp>
        <p:grpSp>
          <p:nvGrpSpPr>
            <p:cNvPr id="84" name="Group 7"/>
            <p:cNvGrpSpPr>
              <a:grpSpLocks/>
            </p:cNvGrpSpPr>
            <p:nvPr/>
          </p:nvGrpSpPr>
          <p:grpSpPr bwMode="auto">
            <a:xfrm>
              <a:off x="355724" y="1052736"/>
              <a:ext cx="8429625" cy="1609725"/>
              <a:chOff x="621" y="618"/>
              <a:chExt cx="4618" cy="1014"/>
            </a:xfrm>
          </p:grpSpPr>
          <p:sp>
            <p:nvSpPr>
              <p:cNvPr id="152" name="AutoShape 8"/>
              <p:cNvSpPr>
                <a:spLocks noChangeArrowheads="1"/>
              </p:cNvSpPr>
              <p:nvPr/>
            </p:nvSpPr>
            <p:spPr bwMode="auto">
              <a:xfrm flipH="1">
                <a:off x="621" y="618"/>
                <a:ext cx="4596" cy="1014"/>
              </a:xfrm>
              <a:prstGeom prst="rightArrow">
                <a:avLst>
                  <a:gd name="adj1" fmla="val 87861"/>
                  <a:gd name="adj2" fmla="val 80856"/>
                </a:avLst>
              </a:prstGeom>
              <a:solidFill>
                <a:srgbClr val="CCE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sz="1800" dirty="0">
                  <a:latin typeface="Calibri Regular"/>
                </a:endParaRPr>
              </a:p>
            </p:txBody>
          </p:sp>
          <p:sp>
            <p:nvSpPr>
              <p:cNvPr id="153" name="Text Box 9"/>
              <p:cNvSpPr txBox="1">
                <a:spLocks noChangeArrowheads="1"/>
              </p:cNvSpPr>
              <p:nvPr/>
            </p:nvSpPr>
            <p:spPr bwMode="auto">
              <a:xfrm>
                <a:off x="1127" y="817"/>
                <a:ext cx="1269" cy="669"/>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‘Upstream’  flow of customer</a:t>
                </a:r>
              </a:p>
              <a:p>
                <a:pPr algn="ctr">
                  <a:spcBef>
                    <a:spcPct val="50000"/>
                  </a:spcBef>
                </a:pPr>
                <a:r>
                  <a:rPr lang="en-GB" sz="1800" dirty="0">
                    <a:solidFill>
                      <a:srgbClr val="FF0000"/>
                    </a:solidFill>
                    <a:latin typeface="Calibri Regular"/>
                  </a:rPr>
                  <a:t>Requirements</a:t>
                </a:r>
              </a:p>
            </p:txBody>
          </p:sp>
          <p:sp>
            <p:nvSpPr>
              <p:cNvPr id="154" name="Text Box 10"/>
              <p:cNvSpPr txBox="1">
                <a:spLocks noChangeArrowheads="1"/>
              </p:cNvSpPr>
              <p:nvPr/>
            </p:nvSpPr>
            <p:spPr bwMode="auto">
              <a:xfrm>
                <a:off x="2820" y="742"/>
                <a:ext cx="2419" cy="863"/>
              </a:xfrm>
              <a:prstGeom prst="rect">
                <a:avLst/>
              </a:prstGeom>
              <a:noFill/>
              <a:ln w="9525">
                <a:noFill/>
                <a:miter lim="800000"/>
                <a:headEnd/>
                <a:tailEnd/>
              </a:ln>
            </p:spPr>
            <p:txBody>
              <a:bodyPr>
                <a:spAutoFit/>
              </a:bodyPr>
              <a:lstStyle/>
              <a:p>
                <a:pPr>
                  <a:lnSpc>
                    <a:spcPct val="50000"/>
                  </a:lnSpc>
                  <a:spcBef>
                    <a:spcPct val="50000"/>
                  </a:spcBef>
                  <a:buFontTx/>
                  <a:buChar char="•"/>
                </a:pPr>
                <a:r>
                  <a:rPr lang="en-GB" sz="1800" dirty="0">
                    <a:latin typeface="Calibri Regular"/>
                  </a:rPr>
                  <a:t>Long-term plans and requirements</a:t>
                </a:r>
              </a:p>
              <a:p>
                <a:pPr>
                  <a:lnSpc>
                    <a:spcPct val="50000"/>
                  </a:lnSpc>
                  <a:spcBef>
                    <a:spcPct val="50000"/>
                  </a:spcBef>
                  <a:buFontTx/>
                  <a:buChar char="•"/>
                </a:pPr>
                <a:r>
                  <a:rPr lang="en-GB" sz="1800" dirty="0">
                    <a:latin typeface="Calibri Regular"/>
                  </a:rPr>
                  <a:t>Market research information</a:t>
                </a:r>
              </a:p>
              <a:p>
                <a:pPr>
                  <a:lnSpc>
                    <a:spcPct val="50000"/>
                  </a:lnSpc>
                  <a:spcBef>
                    <a:spcPct val="50000"/>
                  </a:spcBef>
                  <a:buFontTx/>
                  <a:buChar char="•"/>
                </a:pPr>
                <a:r>
                  <a:rPr lang="en-GB" sz="1800" dirty="0">
                    <a:latin typeface="Calibri Regular"/>
                  </a:rPr>
                  <a:t>Individual orders</a:t>
                </a:r>
              </a:p>
              <a:p>
                <a:pPr>
                  <a:lnSpc>
                    <a:spcPct val="50000"/>
                  </a:lnSpc>
                  <a:spcBef>
                    <a:spcPct val="50000"/>
                  </a:spcBef>
                  <a:buFontTx/>
                  <a:buChar char="•"/>
                </a:pPr>
                <a:r>
                  <a:rPr lang="en-GB" sz="1800" dirty="0">
                    <a:latin typeface="Calibri Regular"/>
                  </a:rPr>
                  <a:t>Payment</a:t>
                </a:r>
              </a:p>
              <a:p>
                <a:pPr>
                  <a:lnSpc>
                    <a:spcPct val="50000"/>
                  </a:lnSpc>
                  <a:spcBef>
                    <a:spcPct val="50000"/>
                  </a:spcBef>
                  <a:buFontTx/>
                  <a:buChar char="•"/>
                </a:pPr>
                <a:r>
                  <a:rPr lang="en-GB" sz="1800" dirty="0">
                    <a:latin typeface="Calibri Regular"/>
                  </a:rPr>
                  <a:t>Potential new products and services</a:t>
                </a:r>
              </a:p>
            </p:txBody>
          </p:sp>
        </p:grpSp>
        <p:grpSp>
          <p:nvGrpSpPr>
            <p:cNvPr id="85" name="Group 84"/>
            <p:cNvGrpSpPr>
              <a:grpSpLocks/>
            </p:cNvGrpSpPr>
            <p:nvPr/>
          </p:nvGrpSpPr>
          <p:grpSpPr bwMode="auto">
            <a:xfrm>
              <a:off x="179512" y="2671986"/>
              <a:ext cx="8967787" cy="1917700"/>
              <a:chOff x="252413" y="2595884"/>
              <a:chExt cx="8967787" cy="1916828"/>
            </a:xfrm>
          </p:grpSpPr>
          <p:grpSp>
            <p:nvGrpSpPr>
              <p:cNvPr id="86" name="Group 11"/>
              <p:cNvGrpSpPr>
                <a:grpSpLocks/>
              </p:cNvGrpSpPr>
              <p:nvPr/>
            </p:nvGrpSpPr>
            <p:grpSpPr bwMode="auto">
              <a:xfrm>
                <a:off x="252413" y="2595884"/>
                <a:ext cx="8967787" cy="1904999"/>
                <a:chOff x="159" y="1661"/>
                <a:chExt cx="5649" cy="1200"/>
              </a:xfrm>
            </p:grpSpPr>
            <p:cxnSp>
              <p:nvCxnSpPr>
                <p:cNvPr id="90" name="AutoShape 12"/>
                <p:cNvCxnSpPr>
                  <a:cxnSpLocks noChangeShapeType="1"/>
                </p:cNvCxnSpPr>
                <p:nvPr/>
              </p:nvCxnSpPr>
              <p:spPr bwMode="auto">
                <a:xfrm flipV="1">
                  <a:off x="1472" y="2280"/>
                  <a:ext cx="488" cy="3"/>
                </a:xfrm>
                <a:prstGeom prst="straightConnector1">
                  <a:avLst/>
                </a:prstGeom>
                <a:noFill/>
                <a:ln w="57150">
                  <a:solidFill>
                    <a:schemeClr val="tx1"/>
                  </a:solidFill>
                  <a:round/>
                  <a:headEnd/>
                  <a:tailEnd type="triangle" w="med" len="med"/>
                </a:ln>
              </p:spPr>
            </p:cxnSp>
            <p:cxnSp>
              <p:nvCxnSpPr>
                <p:cNvPr id="91" name="AutoShape 13"/>
                <p:cNvCxnSpPr>
                  <a:cxnSpLocks noChangeShapeType="1"/>
                </p:cNvCxnSpPr>
                <p:nvPr/>
              </p:nvCxnSpPr>
              <p:spPr bwMode="auto">
                <a:xfrm>
                  <a:off x="3193" y="2151"/>
                  <a:ext cx="475" cy="0"/>
                </a:xfrm>
                <a:prstGeom prst="straightConnector1">
                  <a:avLst/>
                </a:prstGeom>
                <a:noFill/>
                <a:ln w="57150">
                  <a:solidFill>
                    <a:schemeClr val="tx1"/>
                  </a:solidFill>
                  <a:round/>
                  <a:headEnd/>
                  <a:tailEnd type="triangle" w="med" len="med"/>
                </a:ln>
              </p:spPr>
            </p:cxnSp>
            <p:grpSp>
              <p:nvGrpSpPr>
                <p:cNvPr id="92" name="Group 14"/>
                <p:cNvGrpSpPr>
                  <a:grpSpLocks/>
                </p:cNvGrpSpPr>
                <p:nvPr/>
              </p:nvGrpSpPr>
              <p:grpSpPr bwMode="auto">
                <a:xfrm>
                  <a:off x="159" y="1664"/>
                  <a:ext cx="1360" cy="1197"/>
                  <a:chOff x="159" y="1664"/>
                  <a:chExt cx="1360" cy="1197"/>
                </a:xfrm>
              </p:grpSpPr>
              <p:sp>
                <p:nvSpPr>
                  <p:cNvPr id="136" name="Rectangle 15"/>
                  <p:cNvSpPr>
                    <a:spLocks noChangeArrowheads="1"/>
                  </p:cNvSpPr>
                  <p:nvPr/>
                </p:nvSpPr>
                <p:spPr bwMode="auto">
                  <a:xfrm>
                    <a:off x="236" y="1705"/>
                    <a:ext cx="1236" cy="1156"/>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137" name="Rectangle 16"/>
                  <p:cNvSpPr>
                    <a:spLocks noChangeArrowheads="1"/>
                  </p:cNvSpPr>
                  <p:nvPr/>
                </p:nvSpPr>
                <p:spPr bwMode="auto">
                  <a:xfrm>
                    <a:off x="287" y="2221"/>
                    <a:ext cx="175"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sp>
                <p:nvSpPr>
                  <p:cNvPr id="138" name="Rectangle 17"/>
                  <p:cNvSpPr>
                    <a:spLocks noChangeArrowheads="1"/>
                  </p:cNvSpPr>
                  <p:nvPr/>
                </p:nvSpPr>
                <p:spPr bwMode="auto">
                  <a:xfrm>
                    <a:off x="1225" y="2246"/>
                    <a:ext cx="174"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sp>
                <p:nvSpPr>
                  <p:cNvPr id="139" name="Rectangle 18"/>
                  <p:cNvSpPr>
                    <a:spLocks noChangeArrowheads="1"/>
                  </p:cNvSpPr>
                  <p:nvPr/>
                </p:nvSpPr>
                <p:spPr bwMode="auto">
                  <a:xfrm>
                    <a:off x="746" y="2427"/>
                    <a:ext cx="174" cy="141"/>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40" name="Rectangle 19"/>
                  <p:cNvSpPr>
                    <a:spLocks noChangeArrowheads="1"/>
                  </p:cNvSpPr>
                  <p:nvPr/>
                </p:nvSpPr>
                <p:spPr bwMode="auto">
                  <a:xfrm>
                    <a:off x="971" y="2354"/>
                    <a:ext cx="174" cy="139"/>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41" name="Rectangle 20"/>
                  <p:cNvSpPr>
                    <a:spLocks noChangeArrowheads="1"/>
                  </p:cNvSpPr>
                  <p:nvPr/>
                </p:nvSpPr>
                <p:spPr bwMode="auto">
                  <a:xfrm>
                    <a:off x="716" y="2023"/>
                    <a:ext cx="175" cy="140"/>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42" name="Rectangle 21"/>
                  <p:cNvSpPr>
                    <a:spLocks noChangeArrowheads="1"/>
                  </p:cNvSpPr>
                  <p:nvPr/>
                </p:nvSpPr>
                <p:spPr bwMode="auto">
                  <a:xfrm>
                    <a:off x="600" y="2229"/>
                    <a:ext cx="175"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cxnSp>
                <p:nvCxnSpPr>
                  <p:cNvPr id="143" name="AutoShape 22"/>
                  <p:cNvCxnSpPr>
                    <a:cxnSpLocks noChangeShapeType="1"/>
                    <a:stCxn id="137" idx="3"/>
                    <a:endCxn id="141" idx="1"/>
                  </p:cNvCxnSpPr>
                  <p:nvPr/>
                </p:nvCxnSpPr>
                <p:spPr bwMode="auto">
                  <a:xfrm flipV="1">
                    <a:off x="462" y="2092"/>
                    <a:ext cx="254" cy="199"/>
                  </a:xfrm>
                  <a:prstGeom prst="straightConnector1">
                    <a:avLst/>
                  </a:prstGeom>
                  <a:noFill/>
                  <a:ln w="9525">
                    <a:solidFill>
                      <a:schemeClr val="tx1"/>
                    </a:solidFill>
                    <a:round/>
                    <a:headEnd/>
                    <a:tailEnd type="triangle" w="med" len="med"/>
                  </a:ln>
                </p:spPr>
              </p:cxnSp>
              <p:cxnSp>
                <p:nvCxnSpPr>
                  <p:cNvPr id="144" name="AutoShape 23"/>
                  <p:cNvCxnSpPr>
                    <a:cxnSpLocks noChangeShapeType="1"/>
                    <a:stCxn id="137" idx="3"/>
                    <a:endCxn id="142" idx="1"/>
                  </p:cNvCxnSpPr>
                  <p:nvPr/>
                </p:nvCxnSpPr>
                <p:spPr bwMode="auto">
                  <a:xfrm>
                    <a:off x="462" y="2291"/>
                    <a:ext cx="138" cy="9"/>
                  </a:xfrm>
                  <a:prstGeom prst="straightConnector1">
                    <a:avLst/>
                  </a:prstGeom>
                  <a:noFill/>
                  <a:ln w="9525">
                    <a:solidFill>
                      <a:schemeClr val="tx1"/>
                    </a:solidFill>
                    <a:round/>
                    <a:headEnd/>
                    <a:tailEnd type="triangle" w="med" len="med"/>
                  </a:ln>
                </p:spPr>
              </p:cxnSp>
              <p:cxnSp>
                <p:nvCxnSpPr>
                  <p:cNvPr id="145" name="AutoShape 24"/>
                  <p:cNvCxnSpPr>
                    <a:cxnSpLocks noChangeShapeType="1"/>
                    <a:stCxn id="142" idx="3"/>
                    <a:endCxn id="138" idx="1"/>
                  </p:cNvCxnSpPr>
                  <p:nvPr/>
                </p:nvCxnSpPr>
                <p:spPr bwMode="auto">
                  <a:xfrm>
                    <a:off x="775" y="2300"/>
                    <a:ext cx="450" cy="16"/>
                  </a:xfrm>
                  <a:prstGeom prst="straightConnector1">
                    <a:avLst/>
                  </a:prstGeom>
                  <a:noFill/>
                  <a:ln w="9525">
                    <a:solidFill>
                      <a:schemeClr val="tx1"/>
                    </a:solidFill>
                    <a:round/>
                    <a:headEnd/>
                    <a:tailEnd type="triangle" w="med" len="med"/>
                  </a:ln>
                </p:spPr>
              </p:cxnSp>
              <p:cxnSp>
                <p:nvCxnSpPr>
                  <p:cNvPr id="146" name="AutoShape 25"/>
                  <p:cNvCxnSpPr>
                    <a:cxnSpLocks noChangeShapeType="1"/>
                    <a:stCxn id="138" idx="1"/>
                    <a:endCxn id="141" idx="3"/>
                  </p:cNvCxnSpPr>
                  <p:nvPr/>
                </p:nvCxnSpPr>
                <p:spPr bwMode="auto">
                  <a:xfrm flipH="1" flipV="1">
                    <a:off x="891" y="2092"/>
                    <a:ext cx="334" cy="224"/>
                  </a:xfrm>
                  <a:prstGeom prst="straightConnector1">
                    <a:avLst/>
                  </a:prstGeom>
                  <a:noFill/>
                  <a:ln w="9525">
                    <a:solidFill>
                      <a:schemeClr val="tx1"/>
                    </a:solidFill>
                    <a:round/>
                    <a:headEnd type="triangle" w="med" len="med"/>
                    <a:tailEnd/>
                  </a:ln>
                </p:spPr>
              </p:cxnSp>
              <p:cxnSp>
                <p:nvCxnSpPr>
                  <p:cNvPr id="147" name="AutoShape 26"/>
                  <p:cNvCxnSpPr>
                    <a:cxnSpLocks noChangeShapeType="1"/>
                    <a:stCxn id="139" idx="3"/>
                    <a:endCxn id="140" idx="1"/>
                  </p:cNvCxnSpPr>
                  <p:nvPr/>
                </p:nvCxnSpPr>
                <p:spPr bwMode="auto">
                  <a:xfrm flipV="1">
                    <a:off x="920" y="2423"/>
                    <a:ext cx="51" cy="74"/>
                  </a:xfrm>
                  <a:prstGeom prst="straightConnector1">
                    <a:avLst/>
                  </a:prstGeom>
                  <a:noFill/>
                  <a:ln w="9525">
                    <a:solidFill>
                      <a:schemeClr val="tx1"/>
                    </a:solidFill>
                    <a:round/>
                    <a:headEnd/>
                    <a:tailEnd type="triangle" w="med" len="med"/>
                  </a:ln>
                </p:spPr>
              </p:cxnSp>
              <p:cxnSp>
                <p:nvCxnSpPr>
                  <p:cNvPr id="148" name="AutoShape 27"/>
                  <p:cNvCxnSpPr>
                    <a:cxnSpLocks noChangeShapeType="1"/>
                    <a:stCxn id="137" idx="3"/>
                    <a:endCxn id="139" idx="1"/>
                  </p:cNvCxnSpPr>
                  <p:nvPr/>
                </p:nvCxnSpPr>
                <p:spPr bwMode="auto">
                  <a:xfrm>
                    <a:off x="462" y="2291"/>
                    <a:ext cx="284" cy="206"/>
                  </a:xfrm>
                  <a:prstGeom prst="straightConnector1">
                    <a:avLst/>
                  </a:prstGeom>
                  <a:noFill/>
                  <a:ln w="9525">
                    <a:solidFill>
                      <a:schemeClr val="tx1"/>
                    </a:solidFill>
                    <a:round/>
                    <a:headEnd/>
                    <a:tailEnd type="triangle" w="med" len="med"/>
                  </a:ln>
                </p:spPr>
              </p:cxnSp>
              <p:cxnSp>
                <p:nvCxnSpPr>
                  <p:cNvPr id="149" name="AutoShape 28"/>
                  <p:cNvCxnSpPr>
                    <a:cxnSpLocks noChangeShapeType="1"/>
                    <a:stCxn id="142" idx="3"/>
                    <a:endCxn id="140" idx="1"/>
                  </p:cNvCxnSpPr>
                  <p:nvPr/>
                </p:nvCxnSpPr>
                <p:spPr bwMode="auto">
                  <a:xfrm>
                    <a:off x="775" y="2300"/>
                    <a:ext cx="196" cy="123"/>
                  </a:xfrm>
                  <a:prstGeom prst="straightConnector1">
                    <a:avLst/>
                  </a:prstGeom>
                  <a:noFill/>
                  <a:ln w="9525">
                    <a:solidFill>
                      <a:schemeClr val="tx1"/>
                    </a:solidFill>
                    <a:round/>
                    <a:headEnd/>
                    <a:tailEnd type="triangle" w="med" len="med"/>
                  </a:ln>
                </p:spPr>
              </p:cxnSp>
              <p:cxnSp>
                <p:nvCxnSpPr>
                  <p:cNvPr id="150" name="AutoShape 29"/>
                  <p:cNvCxnSpPr>
                    <a:cxnSpLocks noChangeShapeType="1"/>
                    <a:stCxn id="140" idx="3"/>
                    <a:endCxn id="138" idx="1"/>
                  </p:cNvCxnSpPr>
                  <p:nvPr/>
                </p:nvCxnSpPr>
                <p:spPr bwMode="auto">
                  <a:xfrm flipV="1">
                    <a:off x="1145" y="2316"/>
                    <a:ext cx="80" cy="107"/>
                  </a:xfrm>
                  <a:prstGeom prst="straightConnector1">
                    <a:avLst/>
                  </a:prstGeom>
                  <a:noFill/>
                  <a:ln w="9525">
                    <a:solidFill>
                      <a:schemeClr val="tx1"/>
                    </a:solidFill>
                    <a:round/>
                    <a:headEnd/>
                    <a:tailEnd type="triangle" w="med" len="med"/>
                  </a:ln>
                </p:spPr>
              </p:cxnSp>
              <p:sp>
                <p:nvSpPr>
                  <p:cNvPr id="151" name="Text Box 30"/>
                  <p:cNvSpPr txBox="1">
                    <a:spLocks noChangeArrowheads="1"/>
                  </p:cNvSpPr>
                  <p:nvPr/>
                </p:nvSpPr>
                <p:spPr bwMode="auto">
                  <a:xfrm>
                    <a:off x="159" y="1664"/>
                    <a:ext cx="1360" cy="407"/>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Flow between processes </a:t>
                    </a:r>
                  </a:p>
                </p:txBody>
              </p:sp>
            </p:grpSp>
            <p:grpSp>
              <p:nvGrpSpPr>
                <p:cNvPr id="93" name="Group 31"/>
                <p:cNvGrpSpPr>
                  <a:grpSpLocks/>
                </p:cNvGrpSpPr>
                <p:nvPr/>
              </p:nvGrpSpPr>
              <p:grpSpPr bwMode="auto">
                <a:xfrm>
                  <a:off x="5179" y="1767"/>
                  <a:ext cx="241" cy="502"/>
                  <a:chOff x="2024" y="3560"/>
                  <a:chExt cx="182" cy="454"/>
                </a:xfrm>
              </p:grpSpPr>
              <p:sp>
                <p:nvSpPr>
                  <p:cNvPr id="130" name="Oval 32"/>
                  <p:cNvSpPr>
                    <a:spLocks noChangeArrowheads="1"/>
                  </p:cNvSpPr>
                  <p:nvPr/>
                </p:nvSpPr>
                <p:spPr bwMode="auto">
                  <a:xfrm>
                    <a:off x="2048" y="3560"/>
                    <a:ext cx="136" cy="136"/>
                  </a:xfrm>
                  <a:prstGeom prst="ellipse">
                    <a:avLst/>
                  </a:prstGeom>
                  <a:noFill/>
                  <a:ln w="28575">
                    <a:solidFill>
                      <a:schemeClr val="tx1"/>
                    </a:solidFill>
                    <a:round/>
                    <a:headEnd/>
                    <a:tailEnd/>
                  </a:ln>
                </p:spPr>
                <p:txBody>
                  <a:bodyPr wrap="none" anchor="ctr"/>
                  <a:lstStyle/>
                  <a:p>
                    <a:endParaRPr lang="en-GB" dirty="0">
                      <a:latin typeface="Calibri Regular"/>
                    </a:endParaRPr>
                  </a:p>
                </p:txBody>
              </p:sp>
              <p:sp>
                <p:nvSpPr>
                  <p:cNvPr id="131" name="Line 33"/>
                  <p:cNvSpPr>
                    <a:spLocks noChangeShapeType="1"/>
                  </p:cNvSpPr>
                  <p:nvPr/>
                </p:nvSpPr>
                <p:spPr bwMode="auto">
                  <a:xfrm>
                    <a:off x="2115" y="3696"/>
                    <a:ext cx="0" cy="182"/>
                  </a:xfrm>
                  <a:prstGeom prst="line">
                    <a:avLst/>
                  </a:prstGeom>
                  <a:noFill/>
                  <a:ln w="28575">
                    <a:solidFill>
                      <a:schemeClr val="tx1"/>
                    </a:solidFill>
                    <a:round/>
                    <a:headEnd/>
                    <a:tailEnd/>
                  </a:ln>
                </p:spPr>
                <p:txBody>
                  <a:bodyPr/>
                  <a:lstStyle/>
                  <a:p>
                    <a:endParaRPr lang="en-GB" dirty="0">
                      <a:latin typeface="Calibri Regular"/>
                    </a:endParaRPr>
                  </a:p>
                </p:txBody>
              </p:sp>
              <p:sp>
                <p:nvSpPr>
                  <p:cNvPr id="132" name="Line 34"/>
                  <p:cNvSpPr>
                    <a:spLocks noChangeShapeType="1"/>
                  </p:cNvSpPr>
                  <p:nvPr/>
                </p:nvSpPr>
                <p:spPr bwMode="auto">
                  <a:xfrm flipH="1">
                    <a:off x="2024" y="3878"/>
                    <a:ext cx="91" cy="136"/>
                  </a:xfrm>
                  <a:prstGeom prst="line">
                    <a:avLst/>
                  </a:prstGeom>
                  <a:noFill/>
                  <a:ln w="28575">
                    <a:solidFill>
                      <a:schemeClr val="tx1"/>
                    </a:solidFill>
                    <a:round/>
                    <a:headEnd/>
                    <a:tailEnd/>
                  </a:ln>
                </p:spPr>
                <p:txBody>
                  <a:bodyPr/>
                  <a:lstStyle/>
                  <a:p>
                    <a:endParaRPr lang="en-GB" dirty="0">
                      <a:latin typeface="Calibri Regular"/>
                    </a:endParaRPr>
                  </a:p>
                </p:txBody>
              </p:sp>
              <p:sp>
                <p:nvSpPr>
                  <p:cNvPr id="133" name="Line 35"/>
                  <p:cNvSpPr>
                    <a:spLocks noChangeShapeType="1"/>
                  </p:cNvSpPr>
                  <p:nvPr/>
                </p:nvSpPr>
                <p:spPr bwMode="auto">
                  <a:xfrm>
                    <a:off x="2115" y="3878"/>
                    <a:ext cx="91" cy="136"/>
                  </a:xfrm>
                  <a:prstGeom prst="line">
                    <a:avLst/>
                  </a:prstGeom>
                  <a:noFill/>
                  <a:ln w="28575">
                    <a:solidFill>
                      <a:schemeClr val="tx1"/>
                    </a:solidFill>
                    <a:round/>
                    <a:headEnd/>
                    <a:tailEnd/>
                  </a:ln>
                </p:spPr>
                <p:txBody>
                  <a:bodyPr/>
                  <a:lstStyle/>
                  <a:p>
                    <a:endParaRPr lang="en-GB" dirty="0">
                      <a:latin typeface="Calibri Regular"/>
                    </a:endParaRPr>
                  </a:p>
                </p:txBody>
              </p:sp>
              <p:sp>
                <p:nvSpPr>
                  <p:cNvPr id="134" name="Line 36"/>
                  <p:cNvSpPr>
                    <a:spLocks noChangeShapeType="1"/>
                  </p:cNvSpPr>
                  <p:nvPr/>
                </p:nvSpPr>
                <p:spPr bwMode="auto">
                  <a:xfrm flipH="1">
                    <a:off x="2024" y="3742"/>
                    <a:ext cx="91" cy="136"/>
                  </a:xfrm>
                  <a:prstGeom prst="line">
                    <a:avLst/>
                  </a:prstGeom>
                  <a:noFill/>
                  <a:ln w="28575">
                    <a:solidFill>
                      <a:schemeClr val="tx1"/>
                    </a:solidFill>
                    <a:round/>
                    <a:headEnd/>
                    <a:tailEnd/>
                  </a:ln>
                </p:spPr>
                <p:txBody>
                  <a:bodyPr/>
                  <a:lstStyle/>
                  <a:p>
                    <a:endParaRPr lang="en-GB" dirty="0">
                      <a:latin typeface="Calibri Regular"/>
                    </a:endParaRPr>
                  </a:p>
                </p:txBody>
              </p:sp>
              <p:sp>
                <p:nvSpPr>
                  <p:cNvPr id="135" name="Line 37"/>
                  <p:cNvSpPr>
                    <a:spLocks noChangeShapeType="1"/>
                  </p:cNvSpPr>
                  <p:nvPr/>
                </p:nvSpPr>
                <p:spPr bwMode="auto">
                  <a:xfrm>
                    <a:off x="2115" y="3742"/>
                    <a:ext cx="91" cy="136"/>
                  </a:xfrm>
                  <a:prstGeom prst="line">
                    <a:avLst/>
                  </a:prstGeom>
                  <a:noFill/>
                  <a:ln w="28575">
                    <a:solidFill>
                      <a:schemeClr val="tx1"/>
                    </a:solidFill>
                    <a:round/>
                    <a:headEnd/>
                    <a:tailEnd/>
                  </a:ln>
                </p:spPr>
                <p:txBody>
                  <a:bodyPr/>
                  <a:lstStyle/>
                  <a:p>
                    <a:endParaRPr lang="en-GB" dirty="0">
                      <a:latin typeface="Calibri Regular"/>
                    </a:endParaRPr>
                  </a:p>
                </p:txBody>
              </p:sp>
            </p:grpSp>
            <p:sp>
              <p:nvSpPr>
                <p:cNvPr id="94" name="Text Box 38"/>
                <p:cNvSpPr txBox="1">
                  <a:spLocks noChangeArrowheads="1"/>
                </p:cNvSpPr>
                <p:nvPr/>
              </p:nvSpPr>
              <p:spPr bwMode="auto">
                <a:xfrm>
                  <a:off x="4954" y="2275"/>
                  <a:ext cx="854" cy="233"/>
                </a:xfrm>
                <a:prstGeom prst="rect">
                  <a:avLst/>
                </a:prstGeom>
                <a:noFill/>
                <a:ln w="9525">
                  <a:noFill/>
                  <a:miter lim="800000"/>
                  <a:headEnd/>
                  <a:tailEnd/>
                </a:ln>
              </p:spPr>
              <p:txBody>
                <a:bodyPr wrap="square">
                  <a:spAutoFit/>
                </a:bodyPr>
                <a:lstStyle/>
                <a:p>
                  <a:pPr>
                    <a:spcBef>
                      <a:spcPct val="50000"/>
                    </a:spcBef>
                  </a:pPr>
                  <a:r>
                    <a:rPr lang="en-GB" dirty="0">
                      <a:latin typeface="Calibri Regular"/>
                    </a:rPr>
                    <a:t>Consumer</a:t>
                  </a:r>
                </a:p>
              </p:txBody>
            </p:sp>
            <p:sp>
              <p:nvSpPr>
                <p:cNvPr id="95" name="Line 39"/>
                <p:cNvSpPr>
                  <a:spLocks noChangeShapeType="1"/>
                </p:cNvSpPr>
                <p:nvPr/>
              </p:nvSpPr>
              <p:spPr bwMode="auto">
                <a:xfrm>
                  <a:off x="4936" y="2168"/>
                  <a:ext cx="181" cy="0"/>
                </a:xfrm>
                <a:prstGeom prst="line">
                  <a:avLst/>
                </a:prstGeom>
                <a:noFill/>
                <a:ln w="57150">
                  <a:solidFill>
                    <a:schemeClr val="tx1"/>
                  </a:solidFill>
                  <a:round/>
                  <a:headEnd/>
                  <a:tailEnd type="triangle" w="med" len="med"/>
                </a:ln>
              </p:spPr>
              <p:txBody>
                <a:bodyPr/>
                <a:lstStyle/>
                <a:p>
                  <a:endParaRPr lang="en-GB" dirty="0">
                    <a:latin typeface="Calibri Regular"/>
                  </a:endParaRPr>
                </a:p>
              </p:txBody>
            </p:sp>
            <p:grpSp>
              <p:nvGrpSpPr>
                <p:cNvPr id="96" name="Group 40"/>
                <p:cNvGrpSpPr>
                  <a:grpSpLocks/>
                </p:cNvGrpSpPr>
                <p:nvPr/>
              </p:nvGrpSpPr>
              <p:grpSpPr bwMode="auto">
                <a:xfrm>
                  <a:off x="1883" y="1661"/>
                  <a:ext cx="1360" cy="1197"/>
                  <a:chOff x="159" y="1664"/>
                  <a:chExt cx="1360" cy="1197"/>
                </a:xfrm>
              </p:grpSpPr>
              <p:sp>
                <p:nvSpPr>
                  <p:cNvPr id="114" name="Rectangle 41"/>
                  <p:cNvSpPr>
                    <a:spLocks noChangeArrowheads="1"/>
                  </p:cNvSpPr>
                  <p:nvPr/>
                </p:nvSpPr>
                <p:spPr bwMode="auto">
                  <a:xfrm>
                    <a:off x="236" y="1705"/>
                    <a:ext cx="1236" cy="1156"/>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115" name="Rectangle 42"/>
                  <p:cNvSpPr>
                    <a:spLocks noChangeArrowheads="1"/>
                  </p:cNvSpPr>
                  <p:nvPr/>
                </p:nvSpPr>
                <p:spPr bwMode="auto">
                  <a:xfrm>
                    <a:off x="287" y="2221"/>
                    <a:ext cx="175"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sp>
                <p:nvSpPr>
                  <p:cNvPr id="116" name="Rectangle 43"/>
                  <p:cNvSpPr>
                    <a:spLocks noChangeArrowheads="1"/>
                  </p:cNvSpPr>
                  <p:nvPr/>
                </p:nvSpPr>
                <p:spPr bwMode="auto">
                  <a:xfrm>
                    <a:off x="1225" y="2246"/>
                    <a:ext cx="174"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sp>
                <p:nvSpPr>
                  <p:cNvPr id="117" name="Rectangle 44"/>
                  <p:cNvSpPr>
                    <a:spLocks noChangeArrowheads="1"/>
                  </p:cNvSpPr>
                  <p:nvPr/>
                </p:nvSpPr>
                <p:spPr bwMode="auto">
                  <a:xfrm>
                    <a:off x="746" y="2427"/>
                    <a:ext cx="174" cy="141"/>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18" name="Rectangle 45"/>
                  <p:cNvSpPr>
                    <a:spLocks noChangeArrowheads="1"/>
                  </p:cNvSpPr>
                  <p:nvPr/>
                </p:nvSpPr>
                <p:spPr bwMode="auto">
                  <a:xfrm>
                    <a:off x="971" y="2354"/>
                    <a:ext cx="174" cy="139"/>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19" name="Rectangle 46"/>
                  <p:cNvSpPr>
                    <a:spLocks noChangeArrowheads="1"/>
                  </p:cNvSpPr>
                  <p:nvPr/>
                </p:nvSpPr>
                <p:spPr bwMode="auto">
                  <a:xfrm>
                    <a:off x="716" y="2023"/>
                    <a:ext cx="175" cy="140"/>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20" name="Rectangle 47"/>
                  <p:cNvSpPr>
                    <a:spLocks noChangeArrowheads="1"/>
                  </p:cNvSpPr>
                  <p:nvPr/>
                </p:nvSpPr>
                <p:spPr bwMode="auto">
                  <a:xfrm>
                    <a:off x="600" y="2229"/>
                    <a:ext cx="175"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cxnSp>
                <p:nvCxnSpPr>
                  <p:cNvPr id="121" name="AutoShape 48"/>
                  <p:cNvCxnSpPr>
                    <a:cxnSpLocks noChangeShapeType="1"/>
                    <a:stCxn id="115" idx="3"/>
                    <a:endCxn id="119" idx="1"/>
                  </p:cNvCxnSpPr>
                  <p:nvPr/>
                </p:nvCxnSpPr>
                <p:spPr bwMode="auto">
                  <a:xfrm flipV="1">
                    <a:off x="462" y="2092"/>
                    <a:ext cx="254" cy="199"/>
                  </a:xfrm>
                  <a:prstGeom prst="straightConnector1">
                    <a:avLst/>
                  </a:prstGeom>
                  <a:noFill/>
                  <a:ln w="9525">
                    <a:solidFill>
                      <a:schemeClr val="tx1"/>
                    </a:solidFill>
                    <a:round/>
                    <a:headEnd/>
                    <a:tailEnd type="triangle" w="med" len="med"/>
                  </a:ln>
                </p:spPr>
              </p:cxnSp>
              <p:cxnSp>
                <p:nvCxnSpPr>
                  <p:cNvPr id="122" name="AutoShape 49"/>
                  <p:cNvCxnSpPr>
                    <a:cxnSpLocks noChangeShapeType="1"/>
                    <a:stCxn id="115" idx="3"/>
                    <a:endCxn id="120" idx="1"/>
                  </p:cNvCxnSpPr>
                  <p:nvPr/>
                </p:nvCxnSpPr>
                <p:spPr bwMode="auto">
                  <a:xfrm>
                    <a:off x="462" y="2291"/>
                    <a:ext cx="138" cy="9"/>
                  </a:xfrm>
                  <a:prstGeom prst="straightConnector1">
                    <a:avLst/>
                  </a:prstGeom>
                  <a:noFill/>
                  <a:ln w="9525">
                    <a:solidFill>
                      <a:schemeClr val="tx1"/>
                    </a:solidFill>
                    <a:round/>
                    <a:headEnd/>
                    <a:tailEnd type="triangle" w="med" len="med"/>
                  </a:ln>
                </p:spPr>
              </p:cxnSp>
              <p:cxnSp>
                <p:nvCxnSpPr>
                  <p:cNvPr id="123" name="AutoShape 50"/>
                  <p:cNvCxnSpPr>
                    <a:cxnSpLocks noChangeShapeType="1"/>
                    <a:stCxn id="120" idx="3"/>
                    <a:endCxn id="116" idx="1"/>
                  </p:cNvCxnSpPr>
                  <p:nvPr/>
                </p:nvCxnSpPr>
                <p:spPr bwMode="auto">
                  <a:xfrm>
                    <a:off x="775" y="2300"/>
                    <a:ext cx="450" cy="16"/>
                  </a:xfrm>
                  <a:prstGeom prst="straightConnector1">
                    <a:avLst/>
                  </a:prstGeom>
                  <a:noFill/>
                  <a:ln w="9525">
                    <a:solidFill>
                      <a:schemeClr val="tx1"/>
                    </a:solidFill>
                    <a:round/>
                    <a:headEnd/>
                    <a:tailEnd type="triangle" w="med" len="med"/>
                  </a:ln>
                </p:spPr>
              </p:cxnSp>
              <p:cxnSp>
                <p:nvCxnSpPr>
                  <p:cNvPr id="124" name="AutoShape 51"/>
                  <p:cNvCxnSpPr>
                    <a:cxnSpLocks noChangeShapeType="1"/>
                    <a:stCxn id="116" idx="1"/>
                    <a:endCxn id="119" idx="3"/>
                  </p:cNvCxnSpPr>
                  <p:nvPr/>
                </p:nvCxnSpPr>
                <p:spPr bwMode="auto">
                  <a:xfrm flipH="1" flipV="1">
                    <a:off x="891" y="2092"/>
                    <a:ext cx="334" cy="224"/>
                  </a:xfrm>
                  <a:prstGeom prst="straightConnector1">
                    <a:avLst/>
                  </a:prstGeom>
                  <a:noFill/>
                  <a:ln w="9525">
                    <a:solidFill>
                      <a:schemeClr val="tx1"/>
                    </a:solidFill>
                    <a:round/>
                    <a:headEnd type="triangle" w="med" len="med"/>
                    <a:tailEnd/>
                  </a:ln>
                </p:spPr>
              </p:cxnSp>
              <p:cxnSp>
                <p:nvCxnSpPr>
                  <p:cNvPr id="125" name="AutoShape 52"/>
                  <p:cNvCxnSpPr>
                    <a:cxnSpLocks noChangeShapeType="1"/>
                    <a:stCxn id="117" idx="3"/>
                    <a:endCxn id="118" idx="1"/>
                  </p:cNvCxnSpPr>
                  <p:nvPr/>
                </p:nvCxnSpPr>
                <p:spPr bwMode="auto">
                  <a:xfrm flipV="1">
                    <a:off x="920" y="2423"/>
                    <a:ext cx="51" cy="74"/>
                  </a:xfrm>
                  <a:prstGeom prst="straightConnector1">
                    <a:avLst/>
                  </a:prstGeom>
                  <a:noFill/>
                  <a:ln w="9525">
                    <a:solidFill>
                      <a:schemeClr val="tx1"/>
                    </a:solidFill>
                    <a:round/>
                    <a:headEnd/>
                    <a:tailEnd type="triangle" w="med" len="med"/>
                  </a:ln>
                </p:spPr>
              </p:cxnSp>
              <p:cxnSp>
                <p:nvCxnSpPr>
                  <p:cNvPr id="126" name="AutoShape 53"/>
                  <p:cNvCxnSpPr>
                    <a:cxnSpLocks noChangeShapeType="1"/>
                    <a:stCxn id="115" idx="3"/>
                    <a:endCxn id="117" idx="1"/>
                  </p:cNvCxnSpPr>
                  <p:nvPr/>
                </p:nvCxnSpPr>
                <p:spPr bwMode="auto">
                  <a:xfrm>
                    <a:off x="462" y="2291"/>
                    <a:ext cx="284" cy="206"/>
                  </a:xfrm>
                  <a:prstGeom prst="straightConnector1">
                    <a:avLst/>
                  </a:prstGeom>
                  <a:noFill/>
                  <a:ln w="9525">
                    <a:solidFill>
                      <a:schemeClr val="tx1"/>
                    </a:solidFill>
                    <a:round/>
                    <a:headEnd/>
                    <a:tailEnd type="triangle" w="med" len="med"/>
                  </a:ln>
                </p:spPr>
              </p:cxnSp>
              <p:cxnSp>
                <p:nvCxnSpPr>
                  <p:cNvPr id="127" name="AutoShape 54"/>
                  <p:cNvCxnSpPr>
                    <a:cxnSpLocks noChangeShapeType="1"/>
                    <a:stCxn id="120" idx="3"/>
                    <a:endCxn id="118" idx="1"/>
                  </p:cNvCxnSpPr>
                  <p:nvPr/>
                </p:nvCxnSpPr>
                <p:spPr bwMode="auto">
                  <a:xfrm>
                    <a:off x="775" y="2300"/>
                    <a:ext cx="196" cy="123"/>
                  </a:xfrm>
                  <a:prstGeom prst="straightConnector1">
                    <a:avLst/>
                  </a:prstGeom>
                  <a:noFill/>
                  <a:ln w="9525">
                    <a:solidFill>
                      <a:schemeClr val="tx1"/>
                    </a:solidFill>
                    <a:round/>
                    <a:headEnd/>
                    <a:tailEnd type="triangle" w="med" len="med"/>
                  </a:ln>
                </p:spPr>
              </p:cxnSp>
              <p:cxnSp>
                <p:nvCxnSpPr>
                  <p:cNvPr id="128" name="AutoShape 55"/>
                  <p:cNvCxnSpPr>
                    <a:cxnSpLocks noChangeShapeType="1"/>
                    <a:stCxn id="118" idx="3"/>
                    <a:endCxn id="116" idx="1"/>
                  </p:cNvCxnSpPr>
                  <p:nvPr/>
                </p:nvCxnSpPr>
                <p:spPr bwMode="auto">
                  <a:xfrm flipV="1">
                    <a:off x="1145" y="2316"/>
                    <a:ext cx="80" cy="107"/>
                  </a:xfrm>
                  <a:prstGeom prst="straightConnector1">
                    <a:avLst/>
                  </a:prstGeom>
                  <a:noFill/>
                  <a:ln w="9525">
                    <a:solidFill>
                      <a:schemeClr val="tx1"/>
                    </a:solidFill>
                    <a:round/>
                    <a:headEnd/>
                    <a:tailEnd type="triangle" w="med" len="med"/>
                  </a:ln>
                </p:spPr>
              </p:cxnSp>
              <p:sp>
                <p:nvSpPr>
                  <p:cNvPr id="129" name="Text Box 56"/>
                  <p:cNvSpPr txBox="1">
                    <a:spLocks noChangeArrowheads="1"/>
                  </p:cNvSpPr>
                  <p:nvPr/>
                </p:nvSpPr>
                <p:spPr bwMode="auto">
                  <a:xfrm>
                    <a:off x="159" y="1664"/>
                    <a:ext cx="1360" cy="407"/>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Flow between processes </a:t>
                    </a:r>
                  </a:p>
                </p:txBody>
              </p:sp>
            </p:grpSp>
            <p:grpSp>
              <p:nvGrpSpPr>
                <p:cNvPr id="97" name="Group 57"/>
                <p:cNvGrpSpPr>
                  <a:grpSpLocks/>
                </p:cNvGrpSpPr>
                <p:nvPr/>
              </p:nvGrpSpPr>
              <p:grpSpPr bwMode="auto">
                <a:xfrm>
                  <a:off x="3607" y="1661"/>
                  <a:ext cx="1360" cy="1197"/>
                  <a:chOff x="159" y="1664"/>
                  <a:chExt cx="1360" cy="1197"/>
                </a:xfrm>
              </p:grpSpPr>
              <p:sp>
                <p:nvSpPr>
                  <p:cNvPr id="98" name="Rectangle 58"/>
                  <p:cNvSpPr>
                    <a:spLocks noChangeArrowheads="1"/>
                  </p:cNvSpPr>
                  <p:nvPr/>
                </p:nvSpPr>
                <p:spPr bwMode="auto">
                  <a:xfrm>
                    <a:off x="236" y="1705"/>
                    <a:ext cx="1236" cy="1156"/>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99" name="Rectangle 59"/>
                  <p:cNvSpPr>
                    <a:spLocks noChangeArrowheads="1"/>
                  </p:cNvSpPr>
                  <p:nvPr/>
                </p:nvSpPr>
                <p:spPr bwMode="auto">
                  <a:xfrm>
                    <a:off x="287" y="2221"/>
                    <a:ext cx="175"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sp>
                <p:nvSpPr>
                  <p:cNvPr id="100" name="Rectangle 60"/>
                  <p:cNvSpPr>
                    <a:spLocks noChangeArrowheads="1"/>
                  </p:cNvSpPr>
                  <p:nvPr/>
                </p:nvSpPr>
                <p:spPr bwMode="auto">
                  <a:xfrm>
                    <a:off x="1225" y="2246"/>
                    <a:ext cx="174"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sp>
                <p:nvSpPr>
                  <p:cNvPr id="101" name="Rectangle 61"/>
                  <p:cNvSpPr>
                    <a:spLocks noChangeArrowheads="1"/>
                  </p:cNvSpPr>
                  <p:nvPr/>
                </p:nvSpPr>
                <p:spPr bwMode="auto">
                  <a:xfrm>
                    <a:off x="746" y="2427"/>
                    <a:ext cx="174" cy="141"/>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02" name="Rectangle 62"/>
                  <p:cNvSpPr>
                    <a:spLocks noChangeArrowheads="1"/>
                  </p:cNvSpPr>
                  <p:nvPr/>
                </p:nvSpPr>
                <p:spPr bwMode="auto">
                  <a:xfrm>
                    <a:off x="971" y="2354"/>
                    <a:ext cx="174" cy="139"/>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03" name="Rectangle 63"/>
                  <p:cNvSpPr>
                    <a:spLocks noChangeArrowheads="1"/>
                  </p:cNvSpPr>
                  <p:nvPr/>
                </p:nvSpPr>
                <p:spPr bwMode="auto">
                  <a:xfrm>
                    <a:off x="716" y="2023"/>
                    <a:ext cx="175" cy="140"/>
                  </a:xfrm>
                  <a:prstGeom prst="rect">
                    <a:avLst/>
                  </a:prstGeom>
                  <a:noFill/>
                  <a:ln w="9525">
                    <a:solidFill>
                      <a:schemeClr val="tx1"/>
                    </a:solidFill>
                    <a:miter lim="800000"/>
                    <a:headEnd/>
                    <a:tailEnd/>
                  </a:ln>
                </p:spPr>
                <p:txBody>
                  <a:bodyPr wrap="none" anchor="ctr"/>
                  <a:lstStyle/>
                  <a:p>
                    <a:endParaRPr lang="en-GB" dirty="0">
                      <a:latin typeface="Calibri Regular"/>
                    </a:endParaRPr>
                  </a:p>
                </p:txBody>
              </p:sp>
              <p:sp>
                <p:nvSpPr>
                  <p:cNvPr id="104" name="Rectangle 64"/>
                  <p:cNvSpPr>
                    <a:spLocks noChangeArrowheads="1"/>
                  </p:cNvSpPr>
                  <p:nvPr/>
                </p:nvSpPr>
                <p:spPr bwMode="auto">
                  <a:xfrm>
                    <a:off x="600" y="2229"/>
                    <a:ext cx="175" cy="141"/>
                  </a:xfrm>
                  <a:prstGeom prst="rect">
                    <a:avLst/>
                  </a:prstGeom>
                  <a:solidFill>
                    <a:srgbClr val="FF6600"/>
                  </a:solidFill>
                  <a:ln w="9525">
                    <a:solidFill>
                      <a:schemeClr val="tx1"/>
                    </a:solidFill>
                    <a:miter lim="800000"/>
                    <a:headEnd/>
                    <a:tailEnd/>
                  </a:ln>
                </p:spPr>
                <p:txBody>
                  <a:bodyPr wrap="none" anchor="ctr"/>
                  <a:lstStyle/>
                  <a:p>
                    <a:endParaRPr lang="en-GB" dirty="0">
                      <a:latin typeface="Calibri Regular"/>
                    </a:endParaRPr>
                  </a:p>
                </p:txBody>
              </p:sp>
              <p:cxnSp>
                <p:nvCxnSpPr>
                  <p:cNvPr id="105" name="AutoShape 65"/>
                  <p:cNvCxnSpPr>
                    <a:cxnSpLocks noChangeShapeType="1"/>
                    <a:stCxn id="99" idx="3"/>
                    <a:endCxn id="103" idx="1"/>
                  </p:cNvCxnSpPr>
                  <p:nvPr/>
                </p:nvCxnSpPr>
                <p:spPr bwMode="auto">
                  <a:xfrm flipV="1">
                    <a:off x="462" y="2092"/>
                    <a:ext cx="254" cy="199"/>
                  </a:xfrm>
                  <a:prstGeom prst="straightConnector1">
                    <a:avLst/>
                  </a:prstGeom>
                  <a:noFill/>
                  <a:ln w="9525">
                    <a:solidFill>
                      <a:schemeClr val="tx1"/>
                    </a:solidFill>
                    <a:round/>
                    <a:headEnd/>
                    <a:tailEnd type="triangle" w="med" len="med"/>
                  </a:ln>
                </p:spPr>
              </p:cxnSp>
              <p:cxnSp>
                <p:nvCxnSpPr>
                  <p:cNvPr id="106" name="AutoShape 66"/>
                  <p:cNvCxnSpPr>
                    <a:cxnSpLocks noChangeShapeType="1"/>
                    <a:stCxn id="99" idx="3"/>
                    <a:endCxn id="104" idx="1"/>
                  </p:cNvCxnSpPr>
                  <p:nvPr/>
                </p:nvCxnSpPr>
                <p:spPr bwMode="auto">
                  <a:xfrm>
                    <a:off x="462" y="2291"/>
                    <a:ext cx="138" cy="9"/>
                  </a:xfrm>
                  <a:prstGeom prst="straightConnector1">
                    <a:avLst/>
                  </a:prstGeom>
                  <a:noFill/>
                  <a:ln w="9525">
                    <a:solidFill>
                      <a:schemeClr val="tx1"/>
                    </a:solidFill>
                    <a:round/>
                    <a:headEnd/>
                    <a:tailEnd type="triangle" w="med" len="med"/>
                  </a:ln>
                </p:spPr>
              </p:cxnSp>
              <p:cxnSp>
                <p:nvCxnSpPr>
                  <p:cNvPr id="107" name="AutoShape 67"/>
                  <p:cNvCxnSpPr>
                    <a:cxnSpLocks noChangeShapeType="1"/>
                    <a:stCxn id="104" idx="3"/>
                    <a:endCxn id="100" idx="1"/>
                  </p:cNvCxnSpPr>
                  <p:nvPr/>
                </p:nvCxnSpPr>
                <p:spPr bwMode="auto">
                  <a:xfrm>
                    <a:off x="775" y="2300"/>
                    <a:ext cx="450" cy="16"/>
                  </a:xfrm>
                  <a:prstGeom prst="straightConnector1">
                    <a:avLst/>
                  </a:prstGeom>
                  <a:noFill/>
                  <a:ln w="9525">
                    <a:solidFill>
                      <a:schemeClr val="tx1"/>
                    </a:solidFill>
                    <a:round/>
                    <a:headEnd/>
                    <a:tailEnd type="triangle" w="med" len="med"/>
                  </a:ln>
                </p:spPr>
              </p:cxnSp>
              <p:cxnSp>
                <p:nvCxnSpPr>
                  <p:cNvPr id="108" name="AutoShape 68"/>
                  <p:cNvCxnSpPr>
                    <a:cxnSpLocks noChangeShapeType="1"/>
                    <a:stCxn id="100" idx="1"/>
                    <a:endCxn id="103" idx="3"/>
                  </p:cNvCxnSpPr>
                  <p:nvPr/>
                </p:nvCxnSpPr>
                <p:spPr bwMode="auto">
                  <a:xfrm flipH="1" flipV="1">
                    <a:off x="891" y="2092"/>
                    <a:ext cx="334" cy="224"/>
                  </a:xfrm>
                  <a:prstGeom prst="straightConnector1">
                    <a:avLst/>
                  </a:prstGeom>
                  <a:noFill/>
                  <a:ln w="9525">
                    <a:solidFill>
                      <a:schemeClr val="tx1"/>
                    </a:solidFill>
                    <a:round/>
                    <a:headEnd type="triangle" w="med" len="med"/>
                    <a:tailEnd/>
                  </a:ln>
                </p:spPr>
              </p:cxnSp>
              <p:cxnSp>
                <p:nvCxnSpPr>
                  <p:cNvPr id="109" name="AutoShape 69"/>
                  <p:cNvCxnSpPr>
                    <a:cxnSpLocks noChangeShapeType="1"/>
                    <a:stCxn id="101" idx="3"/>
                    <a:endCxn id="102" idx="1"/>
                  </p:cNvCxnSpPr>
                  <p:nvPr/>
                </p:nvCxnSpPr>
                <p:spPr bwMode="auto">
                  <a:xfrm flipV="1">
                    <a:off x="920" y="2423"/>
                    <a:ext cx="51" cy="74"/>
                  </a:xfrm>
                  <a:prstGeom prst="straightConnector1">
                    <a:avLst/>
                  </a:prstGeom>
                  <a:noFill/>
                  <a:ln w="9525">
                    <a:solidFill>
                      <a:schemeClr val="tx1"/>
                    </a:solidFill>
                    <a:round/>
                    <a:headEnd/>
                    <a:tailEnd type="triangle" w="med" len="med"/>
                  </a:ln>
                </p:spPr>
              </p:cxnSp>
              <p:cxnSp>
                <p:nvCxnSpPr>
                  <p:cNvPr id="110" name="AutoShape 70"/>
                  <p:cNvCxnSpPr>
                    <a:cxnSpLocks noChangeShapeType="1"/>
                    <a:stCxn id="99" idx="3"/>
                    <a:endCxn id="101" idx="1"/>
                  </p:cNvCxnSpPr>
                  <p:nvPr/>
                </p:nvCxnSpPr>
                <p:spPr bwMode="auto">
                  <a:xfrm>
                    <a:off x="462" y="2291"/>
                    <a:ext cx="284" cy="206"/>
                  </a:xfrm>
                  <a:prstGeom prst="straightConnector1">
                    <a:avLst/>
                  </a:prstGeom>
                  <a:noFill/>
                  <a:ln w="9525">
                    <a:solidFill>
                      <a:schemeClr val="tx1"/>
                    </a:solidFill>
                    <a:round/>
                    <a:headEnd/>
                    <a:tailEnd type="triangle" w="med" len="med"/>
                  </a:ln>
                </p:spPr>
              </p:cxnSp>
              <p:cxnSp>
                <p:nvCxnSpPr>
                  <p:cNvPr id="111" name="AutoShape 71"/>
                  <p:cNvCxnSpPr>
                    <a:cxnSpLocks noChangeShapeType="1"/>
                    <a:stCxn id="104" idx="3"/>
                    <a:endCxn id="102" idx="1"/>
                  </p:cNvCxnSpPr>
                  <p:nvPr/>
                </p:nvCxnSpPr>
                <p:spPr bwMode="auto">
                  <a:xfrm>
                    <a:off x="775" y="2300"/>
                    <a:ext cx="196" cy="123"/>
                  </a:xfrm>
                  <a:prstGeom prst="straightConnector1">
                    <a:avLst/>
                  </a:prstGeom>
                  <a:noFill/>
                  <a:ln w="9525">
                    <a:solidFill>
                      <a:schemeClr val="tx1"/>
                    </a:solidFill>
                    <a:round/>
                    <a:headEnd/>
                    <a:tailEnd type="triangle" w="med" len="med"/>
                  </a:ln>
                </p:spPr>
              </p:cxnSp>
              <p:cxnSp>
                <p:nvCxnSpPr>
                  <p:cNvPr id="112" name="AutoShape 72"/>
                  <p:cNvCxnSpPr>
                    <a:cxnSpLocks noChangeShapeType="1"/>
                    <a:stCxn id="102" idx="3"/>
                    <a:endCxn id="100" idx="1"/>
                  </p:cNvCxnSpPr>
                  <p:nvPr/>
                </p:nvCxnSpPr>
                <p:spPr bwMode="auto">
                  <a:xfrm flipV="1">
                    <a:off x="1145" y="2316"/>
                    <a:ext cx="80" cy="107"/>
                  </a:xfrm>
                  <a:prstGeom prst="straightConnector1">
                    <a:avLst/>
                  </a:prstGeom>
                  <a:noFill/>
                  <a:ln w="9525">
                    <a:solidFill>
                      <a:schemeClr val="tx1"/>
                    </a:solidFill>
                    <a:round/>
                    <a:headEnd/>
                    <a:tailEnd type="triangle" w="med" len="med"/>
                  </a:ln>
                </p:spPr>
              </p:cxnSp>
              <p:sp>
                <p:nvSpPr>
                  <p:cNvPr id="113" name="Text Box 73"/>
                  <p:cNvSpPr txBox="1">
                    <a:spLocks noChangeArrowheads="1"/>
                  </p:cNvSpPr>
                  <p:nvPr/>
                </p:nvSpPr>
                <p:spPr bwMode="auto">
                  <a:xfrm>
                    <a:off x="159" y="1664"/>
                    <a:ext cx="1360" cy="407"/>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Flow between processes </a:t>
                    </a:r>
                  </a:p>
                </p:txBody>
              </p:sp>
            </p:grpSp>
          </p:grpSp>
          <p:sp>
            <p:nvSpPr>
              <p:cNvPr id="87" name="Text Box 30"/>
              <p:cNvSpPr txBox="1">
                <a:spLocks noChangeArrowheads="1"/>
              </p:cNvSpPr>
              <p:nvPr/>
            </p:nvSpPr>
            <p:spPr bwMode="auto">
              <a:xfrm>
                <a:off x="500034" y="4131238"/>
                <a:ext cx="1714512" cy="369332"/>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Operation 1 </a:t>
                </a:r>
              </a:p>
            </p:txBody>
          </p:sp>
          <p:sp>
            <p:nvSpPr>
              <p:cNvPr id="88" name="Text Box 30"/>
              <p:cNvSpPr txBox="1">
                <a:spLocks noChangeArrowheads="1"/>
              </p:cNvSpPr>
              <p:nvPr/>
            </p:nvSpPr>
            <p:spPr bwMode="auto">
              <a:xfrm>
                <a:off x="3214678" y="4143380"/>
                <a:ext cx="1714512" cy="369332"/>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Operation 2 </a:t>
                </a:r>
              </a:p>
            </p:txBody>
          </p:sp>
          <p:sp>
            <p:nvSpPr>
              <p:cNvPr id="89" name="Text Box 30"/>
              <p:cNvSpPr txBox="1">
                <a:spLocks noChangeArrowheads="1"/>
              </p:cNvSpPr>
              <p:nvPr/>
            </p:nvSpPr>
            <p:spPr bwMode="auto">
              <a:xfrm>
                <a:off x="5969228" y="4143380"/>
                <a:ext cx="1714512" cy="369332"/>
              </a:xfrm>
              <a:prstGeom prst="rect">
                <a:avLst/>
              </a:prstGeom>
              <a:noFill/>
              <a:ln w="9525">
                <a:noFill/>
                <a:miter lim="800000"/>
                <a:headEnd/>
                <a:tailEnd/>
              </a:ln>
            </p:spPr>
            <p:txBody>
              <a:bodyPr>
                <a:spAutoFit/>
              </a:bodyPr>
              <a:lstStyle/>
              <a:p>
                <a:pPr algn="ctr">
                  <a:spcBef>
                    <a:spcPct val="50000"/>
                  </a:spcBef>
                </a:pPr>
                <a:r>
                  <a:rPr lang="en-GB" sz="1800" dirty="0">
                    <a:latin typeface="Calibri Regular"/>
                  </a:rPr>
                  <a:t>Operation 3 </a:t>
                </a:r>
              </a:p>
            </p:txBody>
          </p:sp>
        </p:grpSp>
      </p:grpSp>
      <p:sp>
        <p:nvSpPr>
          <p:cNvPr id="2" name="Slide Number Placeholder 1">
            <a:extLst>
              <a:ext uri="{FF2B5EF4-FFF2-40B4-BE49-F238E27FC236}">
                <a16:creationId xmlns:a16="http://schemas.microsoft.com/office/drawing/2014/main" id="{3F7713FB-C586-4F8B-9345-B6E1160B156F}"/>
              </a:ext>
            </a:extLst>
          </p:cNvPr>
          <p:cNvSpPr>
            <a:spLocks noGrp="1"/>
          </p:cNvSpPr>
          <p:nvPr>
            <p:ph type="sldNum" sz="quarter" idx="12"/>
          </p:nvPr>
        </p:nvSpPr>
        <p:spPr/>
        <p:txBody>
          <a:bodyPr/>
          <a:lstStyle/>
          <a:p>
            <a:fld id="{B34092F8-88B9-48E5-9B8F-3F206E5F35A9}" type="slidenum">
              <a:rPr lang="en-GB" smtClean="0">
                <a:latin typeface="Calibri Regular"/>
              </a:rPr>
              <a:t>14</a:t>
            </a:fld>
            <a:endParaRPr lang="en-GB" dirty="0">
              <a:latin typeface="Calibri Regular"/>
            </a:endParaRPr>
          </a:p>
        </p:txBody>
      </p:sp>
      <p:sp>
        <p:nvSpPr>
          <p:cNvPr id="3" name="Rectangle 2">
            <a:extLst>
              <a:ext uri="{FF2B5EF4-FFF2-40B4-BE49-F238E27FC236}">
                <a16:creationId xmlns:a16="http://schemas.microsoft.com/office/drawing/2014/main" id="{A0C0B0CA-3CC8-45F3-BA66-0849966107E9}"/>
              </a:ext>
            </a:extLst>
          </p:cNvPr>
          <p:cNvSpPr/>
          <p:nvPr/>
        </p:nvSpPr>
        <p:spPr>
          <a:xfrm>
            <a:off x="6030912" y="6106970"/>
            <a:ext cx="6096000" cy="276999"/>
          </a:xfrm>
          <a:prstGeom prst="rect">
            <a:avLst/>
          </a:prstGeom>
        </p:spPr>
        <p:txBody>
          <a:bodyPr>
            <a:spAutoFit/>
          </a:bodyPr>
          <a:lstStyle/>
          <a:p>
            <a:pPr algn="r">
              <a:defRPr/>
            </a:pPr>
            <a:r>
              <a:rPr lang="en-GB" sz="1200" dirty="0">
                <a:solidFill>
                  <a:srgbClr val="000000"/>
                </a:solidFill>
                <a:latin typeface="Calibri Regular"/>
                <a:cs typeface="Times New Roman" pitchFamily="18" charset="0"/>
              </a:rPr>
              <a:t>(Slack, Brandon-Jones and Johnston, 2014)</a:t>
            </a:r>
            <a:endParaRPr lang="en-GB" sz="1200" dirty="0">
              <a:latin typeface="Calibri Regular"/>
            </a:endParaRPr>
          </a:p>
        </p:txBody>
      </p:sp>
    </p:spTree>
    <p:extLst>
      <p:ext uri="{BB962C8B-B14F-4D97-AF65-F5344CB8AC3E}">
        <p14:creationId xmlns:p14="http://schemas.microsoft.com/office/powerpoint/2010/main" val="2507683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Supply Chain Management</a:t>
            </a:r>
          </a:p>
        </p:txBody>
      </p:sp>
      <p:sp>
        <p:nvSpPr>
          <p:cNvPr id="2" name="Slide Number Placeholder 1">
            <a:extLst>
              <a:ext uri="{FF2B5EF4-FFF2-40B4-BE49-F238E27FC236}">
                <a16:creationId xmlns:a16="http://schemas.microsoft.com/office/drawing/2014/main" id="{36401EE8-24EC-4C27-A20A-71851BFFC0BE}"/>
              </a:ext>
            </a:extLst>
          </p:cNvPr>
          <p:cNvSpPr>
            <a:spLocks noGrp="1"/>
          </p:cNvSpPr>
          <p:nvPr>
            <p:ph type="sldNum" sz="quarter" idx="12"/>
          </p:nvPr>
        </p:nvSpPr>
        <p:spPr/>
        <p:txBody>
          <a:bodyPr/>
          <a:lstStyle/>
          <a:p>
            <a:fld id="{B34092F8-88B9-48E5-9B8F-3F206E5F35A9}" type="slidenum">
              <a:rPr lang="en-GB" smtClean="0">
                <a:latin typeface="Calibri Regular"/>
              </a:rPr>
              <a:t>15</a:t>
            </a:fld>
            <a:endParaRPr lang="en-GB" dirty="0">
              <a:latin typeface="Calibri Regular"/>
            </a:endParaRPr>
          </a:p>
        </p:txBody>
      </p:sp>
      <p:graphicFrame>
        <p:nvGraphicFramePr>
          <p:cNvPr id="3" name="Diagramm 2">
            <a:extLst>
              <a:ext uri="{FF2B5EF4-FFF2-40B4-BE49-F238E27FC236}">
                <a16:creationId xmlns:a16="http://schemas.microsoft.com/office/drawing/2014/main" id="{8C7429E6-7118-4FEE-9226-FF6977E34904}"/>
              </a:ext>
            </a:extLst>
          </p:cNvPr>
          <p:cNvGraphicFramePr/>
          <p:nvPr>
            <p:extLst>
              <p:ext uri="{D42A27DB-BD31-4B8C-83A1-F6EECF244321}">
                <p14:modId xmlns:p14="http://schemas.microsoft.com/office/powerpoint/2010/main" val="699083956"/>
              </p:ext>
            </p:extLst>
          </p:nvPr>
        </p:nvGraphicFramePr>
        <p:xfrm>
          <a:off x="836612" y="1560038"/>
          <a:ext cx="10192172" cy="459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91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9788" y="203994"/>
            <a:ext cx="10515600" cy="1325563"/>
          </a:xfrm>
        </p:spPr>
        <p:txBody>
          <a:bodyPr/>
          <a:lstStyle/>
          <a:p>
            <a:r>
              <a:rPr lang="en-GB" dirty="0"/>
              <a:t>Supply Chain Management</a:t>
            </a:r>
            <a:endParaRPr lang="en-GB" altLang="sr-Latn-RS" dirty="0"/>
          </a:p>
        </p:txBody>
      </p:sp>
      <p:sp>
        <p:nvSpPr>
          <p:cNvPr id="4" name="Text Placeholder 3">
            <a:extLst>
              <a:ext uri="{FF2B5EF4-FFF2-40B4-BE49-F238E27FC236}">
                <a16:creationId xmlns:a16="http://schemas.microsoft.com/office/drawing/2014/main" id="{371BEED6-0485-40F3-9CC3-BFAE39605968}"/>
              </a:ext>
            </a:extLst>
          </p:cNvPr>
          <p:cNvSpPr>
            <a:spLocks noGrp="1"/>
          </p:cNvSpPr>
          <p:nvPr>
            <p:ph type="body" idx="1"/>
          </p:nvPr>
        </p:nvSpPr>
        <p:spPr>
          <a:xfrm>
            <a:off x="839788" y="945357"/>
            <a:ext cx="5157787" cy="823912"/>
          </a:xfrm>
        </p:spPr>
        <p:txBody>
          <a:bodyPr/>
          <a:lstStyle/>
          <a:p>
            <a:r>
              <a:rPr lang="en-GB" b="1" dirty="0"/>
              <a:t>Functions</a:t>
            </a:r>
          </a:p>
        </p:txBody>
      </p:sp>
      <p:sp>
        <p:nvSpPr>
          <p:cNvPr id="2" name="Slide Number Placeholder 1">
            <a:extLst>
              <a:ext uri="{FF2B5EF4-FFF2-40B4-BE49-F238E27FC236}">
                <a16:creationId xmlns:a16="http://schemas.microsoft.com/office/drawing/2014/main" id="{8D347B87-BEBF-4509-AE77-0B19B3F390CB}"/>
              </a:ext>
            </a:extLst>
          </p:cNvPr>
          <p:cNvSpPr>
            <a:spLocks noGrp="1"/>
          </p:cNvSpPr>
          <p:nvPr>
            <p:ph type="sldNum" sz="quarter" idx="12"/>
          </p:nvPr>
        </p:nvSpPr>
        <p:spPr/>
        <p:txBody>
          <a:bodyPr/>
          <a:lstStyle/>
          <a:p>
            <a:fld id="{B34092F8-88B9-48E5-9B8F-3F206E5F35A9}" type="slidenum">
              <a:rPr lang="en-GB" smtClean="0">
                <a:latin typeface="Calibri Regular"/>
              </a:rPr>
              <a:pPr/>
              <a:t>16</a:t>
            </a:fld>
            <a:endParaRPr lang="en-GB" dirty="0">
              <a:latin typeface="Calibri Regular"/>
            </a:endParaRPr>
          </a:p>
        </p:txBody>
      </p:sp>
      <p:graphicFrame>
        <p:nvGraphicFramePr>
          <p:cNvPr id="10" name="Diagramm 9">
            <a:extLst>
              <a:ext uri="{FF2B5EF4-FFF2-40B4-BE49-F238E27FC236}">
                <a16:creationId xmlns:a16="http://schemas.microsoft.com/office/drawing/2014/main" id="{9F179AAE-E04B-4A67-B7FA-A06E367EEF49}"/>
              </a:ext>
            </a:extLst>
          </p:cNvPr>
          <p:cNvGraphicFramePr/>
          <p:nvPr>
            <p:extLst>
              <p:ext uri="{D42A27DB-BD31-4B8C-83A1-F6EECF244321}">
                <p14:modId xmlns:p14="http://schemas.microsoft.com/office/powerpoint/2010/main" val="2799203218"/>
              </p:ext>
            </p:extLst>
          </p:nvPr>
        </p:nvGraphicFramePr>
        <p:xfrm>
          <a:off x="2032000" y="1959429"/>
          <a:ext cx="8128000" cy="4178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0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9788" y="203994"/>
            <a:ext cx="10515600" cy="1325563"/>
          </a:xfrm>
        </p:spPr>
        <p:txBody>
          <a:bodyPr/>
          <a:lstStyle/>
          <a:p>
            <a:r>
              <a:rPr lang="en-GB" dirty="0"/>
              <a:t>Supply Chain Management</a:t>
            </a:r>
            <a:endParaRPr lang="en-GB" altLang="sr-Latn-RS" dirty="0"/>
          </a:p>
        </p:txBody>
      </p:sp>
      <p:sp>
        <p:nvSpPr>
          <p:cNvPr id="2" name="Slide Number Placeholder 1">
            <a:extLst>
              <a:ext uri="{FF2B5EF4-FFF2-40B4-BE49-F238E27FC236}">
                <a16:creationId xmlns:a16="http://schemas.microsoft.com/office/drawing/2014/main" id="{8D347B87-BEBF-4509-AE77-0B19B3F390CB}"/>
              </a:ext>
            </a:extLst>
          </p:cNvPr>
          <p:cNvSpPr>
            <a:spLocks noGrp="1"/>
          </p:cNvSpPr>
          <p:nvPr>
            <p:ph type="sldNum" sz="quarter" idx="12"/>
          </p:nvPr>
        </p:nvSpPr>
        <p:spPr/>
        <p:txBody>
          <a:bodyPr/>
          <a:lstStyle/>
          <a:p>
            <a:fld id="{B34092F8-88B9-48E5-9B8F-3F206E5F35A9}" type="slidenum">
              <a:rPr lang="en-GB" smtClean="0">
                <a:latin typeface="Calibri Regular"/>
              </a:rPr>
              <a:pPr/>
              <a:t>17</a:t>
            </a:fld>
            <a:endParaRPr lang="en-GB" dirty="0">
              <a:latin typeface="Calibri Regular"/>
            </a:endParaRPr>
          </a:p>
        </p:txBody>
      </p:sp>
      <p:graphicFrame>
        <p:nvGraphicFramePr>
          <p:cNvPr id="10" name="Diagramm 9">
            <a:extLst>
              <a:ext uri="{FF2B5EF4-FFF2-40B4-BE49-F238E27FC236}">
                <a16:creationId xmlns:a16="http://schemas.microsoft.com/office/drawing/2014/main" id="{23C3CEF9-69E0-467F-BBDE-06A45C533EDB}"/>
              </a:ext>
            </a:extLst>
          </p:cNvPr>
          <p:cNvGraphicFramePr/>
          <p:nvPr>
            <p:extLst>
              <p:ext uri="{D42A27DB-BD31-4B8C-83A1-F6EECF244321}">
                <p14:modId xmlns:p14="http://schemas.microsoft.com/office/powerpoint/2010/main" val="1010567191"/>
              </p:ext>
            </p:extLst>
          </p:nvPr>
        </p:nvGraphicFramePr>
        <p:xfrm>
          <a:off x="836612" y="1231641"/>
          <a:ext cx="9968237" cy="4907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70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Supply Chain Management</a:t>
            </a:r>
          </a:p>
        </p:txBody>
      </p:sp>
      <p:sp>
        <p:nvSpPr>
          <p:cNvPr id="3" name="Slide Number Placeholder 2">
            <a:extLst>
              <a:ext uri="{FF2B5EF4-FFF2-40B4-BE49-F238E27FC236}">
                <a16:creationId xmlns:a16="http://schemas.microsoft.com/office/drawing/2014/main" id="{94EBB069-A740-424C-A562-59F4F49CEBC3}"/>
              </a:ext>
            </a:extLst>
          </p:cNvPr>
          <p:cNvSpPr>
            <a:spLocks noGrp="1"/>
          </p:cNvSpPr>
          <p:nvPr>
            <p:ph type="sldNum" sz="quarter" idx="12"/>
          </p:nvPr>
        </p:nvSpPr>
        <p:spPr/>
        <p:txBody>
          <a:bodyPr/>
          <a:lstStyle/>
          <a:p>
            <a:fld id="{B34092F8-88B9-48E5-9B8F-3F206E5F35A9}" type="slidenum">
              <a:rPr lang="en-GB" smtClean="0">
                <a:latin typeface="Calibri Regular"/>
              </a:rPr>
              <a:pPr/>
              <a:t>18</a:t>
            </a:fld>
            <a:endParaRPr lang="en-GB" dirty="0">
              <a:latin typeface="Calibri Regular"/>
            </a:endParaRPr>
          </a:p>
        </p:txBody>
      </p:sp>
      <p:grpSp>
        <p:nvGrpSpPr>
          <p:cNvPr id="6" name="Group 53"/>
          <p:cNvGrpSpPr>
            <a:grpSpLocks/>
          </p:cNvGrpSpPr>
          <p:nvPr/>
        </p:nvGrpSpPr>
        <p:grpSpPr bwMode="auto">
          <a:xfrm>
            <a:off x="838201" y="1524000"/>
            <a:ext cx="10271234" cy="4491038"/>
            <a:chOff x="510" y="768"/>
            <a:chExt cx="5250" cy="2829"/>
          </a:xfrm>
        </p:grpSpPr>
        <p:sp>
          <p:nvSpPr>
            <p:cNvPr id="7" name="Rectangle 24"/>
            <p:cNvSpPr>
              <a:spLocks noChangeArrowheads="1"/>
            </p:cNvSpPr>
            <p:nvPr/>
          </p:nvSpPr>
          <p:spPr bwMode="auto">
            <a:xfrm>
              <a:off x="1633" y="3319"/>
              <a:ext cx="388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Decide how to transport and store materials in the best way</a:t>
              </a:r>
            </a:p>
          </p:txBody>
        </p:sp>
        <p:sp>
          <p:nvSpPr>
            <p:cNvPr id="8" name="Rectangle 23"/>
            <p:cNvSpPr>
              <a:spLocks noChangeArrowheads="1"/>
            </p:cNvSpPr>
            <p:nvPr/>
          </p:nvSpPr>
          <p:spPr bwMode="auto">
            <a:xfrm>
              <a:off x="510" y="3319"/>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Logistics</a:t>
              </a:r>
            </a:p>
          </p:txBody>
        </p:sp>
        <p:sp>
          <p:nvSpPr>
            <p:cNvPr id="9" name="Rectangle 22"/>
            <p:cNvSpPr>
              <a:spLocks noChangeArrowheads="1"/>
            </p:cNvSpPr>
            <p:nvPr/>
          </p:nvSpPr>
          <p:spPr bwMode="auto">
            <a:xfrm>
              <a:off x="1633" y="3041"/>
              <a:ext cx="388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Determining the location of objects</a:t>
              </a:r>
            </a:p>
          </p:txBody>
        </p:sp>
        <p:sp>
          <p:nvSpPr>
            <p:cNvPr id="10" name="Rectangle 21"/>
            <p:cNvSpPr>
              <a:spLocks noChangeArrowheads="1"/>
            </p:cNvSpPr>
            <p:nvPr/>
          </p:nvSpPr>
          <p:spPr bwMode="auto">
            <a:xfrm>
              <a:off x="510" y="3041"/>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Location</a:t>
              </a:r>
            </a:p>
          </p:txBody>
        </p:sp>
        <p:sp>
          <p:nvSpPr>
            <p:cNvPr id="11" name="Rectangle 20"/>
            <p:cNvSpPr>
              <a:spLocks noChangeArrowheads="1"/>
            </p:cNvSpPr>
            <p:nvPr/>
          </p:nvSpPr>
          <p:spPr bwMode="auto">
            <a:xfrm>
              <a:off x="1633" y="2781"/>
              <a:ext cx="4127"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lnSpc>
                  <a:spcPct val="80000"/>
                </a:lnSpc>
                <a:spcBef>
                  <a:spcPct val="0"/>
                </a:spcBef>
                <a:buFontTx/>
                <a:buNone/>
              </a:pPr>
              <a:r>
                <a:rPr lang="en-GB" altLang="sr-Latn-RS" sz="2000" dirty="0">
                  <a:solidFill>
                    <a:srgbClr val="2237A0"/>
                  </a:solidFill>
                  <a:latin typeface="Calibri Regular"/>
                </a:rPr>
                <a:t>Monitoring the quality of suppliers, delivery, and relationships</a:t>
              </a:r>
            </a:p>
          </p:txBody>
        </p:sp>
        <p:sp>
          <p:nvSpPr>
            <p:cNvPr id="12" name="Rectangle 19"/>
            <p:cNvSpPr>
              <a:spLocks noChangeArrowheads="1"/>
            </p:cNvSpPr>
            <p:nvPr/>
          </p:nvSpPr>
          <p:spPr bwMode="auto">
            <a:xfrm>
              <a:off x="510" y="2763"/>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Suppliers</a:t>
              </a:r>
            </a:p>
          </p:txBody>
        </p:sp>
        <p:sp>
          <p:nvSpPr>
            <p:cNvPr id="13" name="Rectangle 18"/>
            <p:cNvSpPr>
              <a:spLocks noChangeArrowheads="1"/>
            </p:cNvSpPr>
            <p:nvPr/>
          </p:nvSpPr>
          <p:spPr bwMode="auto">
            <a:xfrm>
              <a:off x="1633" y="2485"/>
              <a:ext cx="388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Evaluation of suppliers and support operations</a:t>
              </a:r>
            </a:p>
          </p:txBody>
        </p:sp>
        <p:sp>
          <p:nvSpPr>
            <p:cNvPr id="14" name="Rectangle 17"/>
            <p:cNvSpPr>
              <a:spLocks noChangeArrowheads="1"/>
            </p:cNvSpPr>
            <p:nvPr/>
          </p:nvSpPr>
          <p:spPr bwMode="auto">
            <a:xfrm>
              <a:off x="510" y="2485"/>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Purchasing</a:t>
              </a:r>
            </a:p>
          </p:txBody>
        </p:sp>
        <p:sp>
          <p:nvSpPr>
            <p:cNvPr id="15" name="Rectangle 16"/>
            <p:cNvSpPr>
              <a:spLocks noChangeArrowheads="1"/>
            </p:cNvSpPr>
            <p:nvPr/>
          </p:nvSpPr>
          <p:spPr bwMode="auto">
            <a:xfrm>
              <a:off x="1633" y="2207"/>
              <a:ext cx="388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Meeting the demand and inventory costs management</a:t>
              </a:r>
            </a:p>
          </p:txBody>
        </p:sp>
        <p:sp>
          <p:nvSpPr>
            <p:cNvPr id="16" name="Rectangle 15"/>
            <p:cNvSpPr>
              <a:spLocks noChangeArrowheads="1"/>
            </p:cNvSpPr>
            <p:nvPr/>
          </p:nvSpPr>
          <p:spPr bwMode="auto">
            <a:xfrm>
              <a:off x="510" y="2207"/>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Inventory</a:t>
              </a:r>
            </a:p>
          </p:txBody>
        </p:sp>
        <p:sp>
          <p:nvSpPr>
            <p:cNvPr id="17" name="Rectangle 14"/>
            <p:cNvSpPr>
              <a:spLocks noChangeArrowheads="1"/>
            </p:cNvSpPr>
            <p:nvPr/>
          </p:nvSpPr>
          <p:spPr bwMode="auto">
            <a:xfrm>
              <a:off x="1633" y="1928"/>
              <a:ext cx="388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Quality control, work schedule</a:t>
              </a:r>
            </a:p>
          </p:txBody>
        </p:sp>
        <p:sp>
          <p:nvSpPr>
            <p:cNvPr id="18" name="Rectangle 13"/>
            <p:cNvSpPr>
              <a:spLocks noChangeArrowheads="1"/>
            </p:cNvSpPr>
            <p:nvPr/>
          </p:nvSpPr>
          <p:spPr bwMode="auto">
            <a:xfrm>
              <a:off x="510" y="1928"/>
              <a:ext cx="112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Production</a:t>
              </a:r>
            </a:p>
          </p:txBody>
        </p:sp>
        <p:sp>
          <p:nvSpPr>
            <p:cNvPr id="19" name="Rectangle 12"/>
            <p:cNvSpPr>
              <a:spLocks noChangeArrowheads="1"/>
            </p:cNvSpPr>
            <p:nvPr/>
          </p:nvSpPr>
          <p:spPr bwMode="auto">
            <a:xfrm>
              <a:off x="1633" y="1650"/>
              <a:ext cx="388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Including buyers’ wishes, products, and time</a:t>
              </a:r>
            </a:p>
          </p:txBody>
        </p:sp>
        <p:sp>
          <p:nvSpPr>
            <p:cNvPr id="20" name="Rectangle 11"/>
            <p:cNvSpPr>
              <a:spLocks noChangeArrowheads="1"/>
            </p:cNvSpPr>
            <p:nvPr/>
          </p:nvSpPr>
          <p:spPr bwMode="auto">
            <a:xfrm>
              <a:off x="510" y="1650"/>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Design</a:t>
              </a:r>
            </a:p>
          </p:txBody>
        </p:sp>
        <p:sp>
          <p:nvSpPr>
            <p:cNvPr id="21" name="Rectangle 10"/>
            <p:cNvSpPr>
              <a:spLocks noChangeArrowheads="1"/>
            </p:cNvSpPr>
            <p:nvPr/>
          </p:nvSpPr>
          <p:spPr bwMode="auto">
            <a:xfrm>
              <a:off x="1633" y="1372"/>
              <a:ext cx="388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Quantity and time forecasting</a:t>
              </a:r>
            </a:p>
          </p:txBody>
        </p:sp>
        <p:sp>
          <p:nvSpPr>
            <p:cNvPr id="22" name="Rectangle 9"/>
            <p:cNvSpPr>
              <a:spLocks noChangeArrowheads="1"/>
            </p:cNvSpPr>
            <p:nvPr/>
          </p:nvSpPr>
          <p:spPr bwMode="auto">
            <a:xfrm>
              <a:off x="510" y="1372"/>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rPr>
                <a:t>Forecasting</a:t>
              </a:r>
            </a:p>
          </p:txBody>
        </p:sp>
        <p:sp>
          <p:nvSpPr>
            <p:cNvPr id="23" name="Rectangle 8"/>
            <p:cNvSpPr>
              <a:spLocks noChangeArrowheads="1"/>
            </p:cNvSpPr>
            <p:nvPr/>
          </p:nvSpPr>
          <p:spPr bwMode="auto">
            <a:xfrm>
              <a:off x="1633" y="1094"/>
              <a:ext cx="3887"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ea typeface="Adobe Fan Heiti Std B" panose="020B0700000000000000"/>
                </a:rPr>
                <a:t>Determining what buyer wants</a:t>
              </a:r>
            </a:p>
          </p:txBody>
        </p:sp>
        <p:sp>
          <p:nvSpPr>
            <p:cNvPr id="24" name="Rectangle 7"/>
            <p:cNvSpPr>
              <a:spLocks noChangeArrowheads="1"/>
            </p:cNvSpPr>
            <p:nvPr/>
          </p:nvSpPr>
          <p:spPr bwMode="auto">
            <a:xfrm>
              <a:off x="510" y="1094"/>
              <a:ext cx="112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000" dirty="0">
                  <a:solidFill>
                    <a:srgbClr val="2237A0"/>
                  </a:solidFill>
                  <a:latin typeface="Calibri Regular"/>
                  <a:ea typeface="Adobe Fan Heiti Std B" panose="020B0700000000000000"/>
                </a:rPr>
                <a:t>Buyers</a:t>
              </a:r>
            </a:p>
          </p:txBody>
        </p:sp>
        <p:sp>
          <p:nvSpPr>
            <p:cNvPr id="25" name="Rectangle 6"/>
            <p:cNvSpPr>
              <a:spLocks noChangeArrowheads="1"/>
            </p:cNvSpPr>
            <p:nvPr/>
          </p:nvSpPr>
          <p:spPr bwMode="auto">
            <a:xfrm>
              <a:off x="1633" y="768"/>
              <a:ext cx="38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400" dirty="0">
                  <a:solidFill>
                    <a:srgbClr val="C22F0C"/>
                  </a:solidFill>
                  <a:latin typeface="Calibri Regular"/>
                </a:rPr>
                <a:t>Typical question</a:t>
              </a:r>
            </a:p>
          </p:txBody>
        </p:sp>
        <p:sp>
          <p:nvSpPr>
            <p:cNvPr id="26" name="Rectangle 5"/>
            <p:cNvSpPr>
              <a:spLocks noChangeArrowheads="1"/>
            </p:cNvSpPr>
            <p:nvPr/>
          </p:nvSpPr>
          <p:spPr bwMode="auto">
            <a:xfrm>
              <a:off x="510" y="768"/>
              <a:ext cx="11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en-GB" altLang="sr-Latn-RS" sz="2400" dirty="0">
                  <a:solidFill>
                    <a:srgbClr val="C22F0C"/>
                  </a:solidFill>
                  <a:latin typeface="Calibri Regular"/>
                </a:rPr>
                <a:t>Element</a:t>
              </a:r>
            </a:p>
          </p:txBody>
        </p:sp>
        <p:sp>
          <p:nvSpPr>
            <p:cNvPr id="27" name="Line 25"/>
            <p:cNvSpPr>
              <a:spLocks noChangeShapeType="1"/>
            </p:cNvSpPr>
            <p:nvPr/>
          </p:nvSpPr>
          <p:spPr bwMode="auto">
            <a:xfrm>
              <a:off x="510" y="768"/>
              <a:ext cx="501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28" name="Line 26"/>
            <p:cNvSpPr>
              <a:spLocks noChangeShapeType="1"/>
            </p:cNvSpPr>
            <p:nvPr/>
          </p:nvSpPr>
          <p:spPr bwMode="auto">
            <a:xfrm>
              <a:off x="510" y="1094"/>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29" name="Line 27"/>
            <p:cNvSpPr>
              <a:spLocks noChangeShapeType="1"/>
            </p:cNvSpPr>
            <p:nvPr/>
          </p:nvSpPr>
          <p:spPr bwMode="auto">
            <a:xfrm>
              <a:off x="510" y="1372"/>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0" name="Line 28"/>
            <p:cNvSpPr>
              <a:spLocks noChangeShapeType="1"/>
            </p:cNvSpPr>
            <p:nvPr/>
          </p:nvSpPr>
          <p:spPr bwMode="auto">
            <a:xfrm>
              <a:off x="510" y="1650"/>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1" name="Line 29"/>
            <p:cNvSpPr>
              <a:spLocks noChangeShapeType="1"/>
            </p:cNvSpPr>
            <p:nvPr/>
          </p:nvSpPr>
          <p:spPr bwMode="auto">
            <a:xfrm>
              <a:off x="510" y="1928"/>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2" name="Line 30"/>
            <p:cNvSpPr>
              <a:spLocks noChangeShapeType="1"/>
            </p:cNvSpPr>
            <p:nvPr/>
          </p:nvSpPr>
          <p:spPr bwMode="auto">
            <a:xfrm>
              <a:off x="510" y="2207"/>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3" name="Line 31"/>
            <p:cNvSpPr>
              <a:spLocks noChangeShapeType="1"/>
            </p:cNvSpPr>
            <p:nvPr/>
          </p:nvSpPr>
          <p:spPr bwMode="auto">
            <a:xfrm>
              <a:off x="510" y="2485"/>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4" name="Line 32"/>
            <p:cNvSpPr>
              <a:spLocks noChangeShapeType="1"/>
            </p:cNvSpPr>
            <p:nvPr/>
          </p:nvSpPr>
          <p:spPr bwMode="auto">
            <a:xfrm>
              <a:off x="510" y="2763"/>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5" name="Line 33"/>
            <p:cNvSpPr>
              <a:spLocks noChangeShapeType="1"/>
            </p:cNvSpPr>
            <p:nvPr/>
          </p:nvSpPr>
          <p:spPr bwMode="auto">
            <a:xfrm>
              <a:off x="510" y="3041"/>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6" name="Line 34"/>
            <p:cNvSpPr>
              <a:spLocks noChangeShapeType="1"/>
            </p:cNvSpPr>
            <p:nvPr/>
          </p:nvSpPr>
          <p:spPr bwMode="auto">
            <a:xfrm>
              <a:off x="510" y="3319"/>
              <a:ext cx="50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7" name="Line 35"/>
            <p:cNvSpPr>
              <a:spLocks noChangeShapeType="1"/>
            </p:cNvSpPr>
            <p:nvPr/>
          </p:nvSpPr>
          <p:spPr bwMode="auto">
            <a:xfrm>
              <a:off x="510" y="3597"/>
              <a:ext cx="501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8" name="Line 36"/>
            <p:cNvSpPr>
              <a:spLocks noChangeShapeType="1"/>
            </p:cNvSpPr>
            <p:nvPr/>
          </p:nvSpPr>
          <p:spPr bwMode="auto">
            <a:xfrm>
              <a:off x="510" y="768"/>
              <a:ext cx="0" cy="282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39" name="Line 37"/>
            <p:cNvSpPr>
              <a:spLocks noChangeShapeType="1"/>
            </p:cNvSpPr>
            <p:nvPr/>
          </p:nvSpPr>
          <p:spPr bwMode="auto">
            <a:xfrm>
              <a:off x="1633" y="768"/>
              <a:ext cx="0" cy="28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sp>
          <p:nvSpPr>
            <p:cNvPr id="40" name="Line 38"/>
            <p:cNvSpPr>
              <a:spLocks noChangeShapeType="1"/>
            </p:cNvSpPr>
            <p:nvPr/>
          </p:nvSpPr>
          <p:spPr bwMode="auto">
            <a:xfrm>
              <a:off x="5520" y="768"/>
              <a:ext cx="0" cy="282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latin typeface="Calibri Regular"/>
              </a:endParaRPr>
            </a:p>
          </p:txBody>
        </p:sp>
      </p:grpSp>
      <p:sp>
        <p:nvSpPr>
          <p:cNvPr id="4" name="Rectangle 3"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1" name="Rectangle 40"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42285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4C8494-131C-469B-A5EC-48B2EE675053}"/>
              </a:ext>
            </a:extLst>
          </p:cNvPr>
          <p:cNvSpPr>
            <a:spLocks noGrp="1"/>
          </p:cNvSpPr>
          <p:nvPr>
            <p:ph type="title"/>
          </p:nvPr>
        </p:nvSpPr>
        <p:spPr/>
        <p:txBody>
          <a:bodyPr/>
          <a:lstStyle/>
          <a:p>
            <a:r>
              <a:rPr lang="en-GB" dirty="0"/>
              <a:t>Six Sourcing Strategies #1</a:t>
            </a:r>
          </a:p>
        </p:txBody>
      </p:sp>
      <p:graphicFrame>
        <p:nvGraphicFramePr>
          <p:cNvPr id="5" name="Content Placeholder 4">
            <a:extLst>
              <a:ext uri="{FF2B5EF4-FFF2-40B4-BE49-F238E27FC236}">
                <a16:creationId xmlns:a16="http://schemas.microsoft.com/office/drawing/2014/main" id="{30392A2B-3A4B-4212-A759-6B56A4005492}"/>
              </a:ext>
            </a:extLst>
          </p:cNvPr>
          <p:cNvGraphicFramePr>
            <a:graphicFrameLocks noGrp="1"/>
          </p:cNvGraphicFramePr>
          <p:nvPr>
            <p:ph idx="1"/>
          </p:nvPr>
        </p:nvGraphicFramePr>
        <p:xfrm>
          <a:off x="838200" y="1415721"/>
          <a:ext cx="10515600" cy="4754880"/>
        </p:xfrm>
        <a:graphic>
          <a:graphicData uri="http://schemas.openxmlformats.org/drawingml/2006/table">
            <a:tbl>
              <a:tblPr firstRow="1" bandRow="1">
                <a:tableStyleId>{93296810-A885-4BE3-A3E7-6D5BEEA58F35}</a:tableStyleId>
              </a:tblPr>
              <a:tblGrid>
                <a:gridCol w="3505200">
                  <a:extLst>
                    <a:ext uri="{9D8B030D-6E8A-4147-A177-3AD203B41FA5}">
                      <a16:colId xmlns:a16="http://schemas.microsoft.com/office/drawing/2014/main" val="2573328271"/>
                    </a:ext>
                  </a:extLst>
                </a:gridCol>
                <a:gridCol w="3505200">
                  <a:extLst>
                    <a:ext uri="{9D8B030D-6E8A-4147-A177-3AD203B41FA5}">
                      <a16:colId xmlns:a16="http://schemas.microsoft.com/office/drawing/2014/main" val="3433836100"/>
                    </a:ext>
                  </a:extLst>
                </a:gridCol>
                <a:gridCol w="3505200">
                  <a:extLst>
                    <a:ext uri="{9D8B030D-6E8A-4147-A177-3AD203B41FA5}">
                      <a16:colId xmlns:a16="http://schemas.microsoft.com/office/drawing/2014/main" val="7184564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Many suppliers</a:t>
                      </a:r>
                      <a:endParaRPr lang="en-GB" sz="2000" b="0" i="0" dirty="0">
                        <a:latin typeface="Calibri Regular"/>
                        <a:ea typeface="Adobe Heiti Std R" panose="020B0400000000000000" pitchFamily="34"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Few suppliers</a:t>
                      </a:r>
                      <a:endParaRPr lang="en-GB" sz="2000" b="0" i="0" dirty="0">
                        <a:latin typeface="Calibri Regular"/>
                        <a:ea typeface="Adobe Heiti Std R" panose="020B0400000000000000" pitchFamily="34" charset="-128"/>
                      </a:endParaRPr>
                    </a:p>
                  </a:txBody>
                  <a:tcPr/>
                </a:tc>
                <a:tc>
                  <a:txBody>
                    <a:bodyPr/>
                    <a:lstStyle/>
                    <a:p>
                      <a:r>
                        <a:rPr lang="en-GB" sz="2000" dirty="0"/>
                        <a:t>Vertical integration</a:t>
                      </a:r>
                      <a:endParaRPr lang="en-GB" sz="2000" b="0" i="0" dirty="0">
                        <a:latin typeface="Calibri Regular"/>
                      </a:endParaRPr>
                    </a:p>
                  </a:txBody>
                  <a:tcPr/>
                </a:tc>
                <a:extLst>
                  <a:ext uri="{0D108BD9-81ED-4DB2-BD59-A6C34878D82A}">
                    <a16:rowId xmlns:a16="http://schemas.microsoft.com/office/drawing/2014/main" val="4240420818"/>
                  </a:ext>
                </a:extLst>
              </a:tr>
              <a:tr h="370840">
                <a:tc>
                  <a:txBody>
                    <a:bodyPr/>
                    <a:lstStyle/>
                    <a:p>
                      <a:pPr marL="285750" indent="-285750">
                        <a:buFont typeface="Arial" panose="020B0604020202020204" pitchFamily="34" charset="0"/>
                        <a:buChar char="•"/>
                      </a:pPr>
                      <a:r>
                        <a:rPr lang="en-GB" sz="2000" dirty="0"/>
                        <a:t>Commonly used for commodity products</a:t>
                      </a:r>
                    </a:p>
                    <a:p>
                      <a:pPr marL="285750" indent="-285750">
                        <a:buFont typeface="Arial" panose="020B0604020202020204" pitchFamily="34" charset="0"/>
                        <a:buChar char="•"/>
                      </a:pPr>
                      <a:r>
                        <a:rPr lang="en-GB" sz="2000" dirty="0"/>
                        <a:t>Purchasing is typically based on price</a:t>
                      </a:r>
                    </a:p>
                    <a:p>
                      <a:pPr marL="285750" indent="-285750">
                        <a:buFont typeface="Arial" panose="020B0604020202020204" pitchFamily="34" charset="0"/>
                        <a:buChar char="•"/>
                      </a:pPr>
                      <a:r>
                        <a:rPr lang="en-GB" sz="2000" dirty="0"/>
                        <a:t>Suppliers compete with one another</a:t>
                      </a:r>
                    </a:p>
                    <a:p>
                      <a:pPr marL="285750" indent="-285750">
                        <a:buFont typeface="Arial" panose="020B0604020202020204" pitchFamily="34" charset="0"/>
                        <a:buChar char="•"/>
                      </a:pPr>
                      <a:r>
                        <a:rPr lang="en-GB" sz="2000" dirty="0"/>
                        <a:t>Supplier is responsible for technology, expertise, forecasting, cost, quality, and delivery</a:t>
                      </a:r>
                      <a:endParaRPr lang="en-GB" sz="2000" b="0" i="0" dirty="0">
                        <a:latin typeface="Calibri Regular"/>
                      </a:endParaRPr>
                    </a:p>
                  </a:txBody>
                  <a:tcPr/>
                </a:tc>
                <a:tc>
                  <a:txBody>
                    <a:bodyPr/>
                    <a:lstStyle/>
                    <a:p>
                      <a:pPr marL="285750" indent="-285750">
                        <a:buFont typeface="Arial" panose="020B0604020202020204" pitchFamily="34" charset="0"/>
                        <a:buChar char="•"/>
                      </a:pPr>
                      <a:r>
                        <a:rPr lang="en-GB" sz="2000" dirty="0"/>
                        <a:t>Buyer forms longer term relationships with fewer suppliers</a:t>
                      </a:r>
                    </a:p>
                    <a:p>
                      <a:pPr marL="285750" indent="-285750">
                        <a:buFont typeface="Arial" panose="020B0604020202020204" pitchFamily="34" charset="0"/>
                        <a:buChar char="•"/>
                      </a:pPr>
                      <a:r>
                        <a:rPr lang="en-GB" sz="2000" dirty="0"/>
                        <a:t>Create value through economies of scale and learning curve improvements</a:t>
                      </a:r>
                    </a:p>
                    <a:p>
                      <a:pPr marL="285750" indent="-285750">
                        <a:buFont typeface="Arial" panose="020B0604020202020204" pitchFamily="34" charset="0"/>
                        <a:buChar char="•"/>
                      </a:pPr>
                      <a:r>
                        <a:rPr lang="en-GB" sz="2000" dirty="0"/>
                        <a:t>Suppliers more willing to participate in JIT programs and contribute design and technological expertise</a:t>
                      </a:r>
                    </a:p>
                    <a:p>
                      <a:pPr marL="285750" indent="-285750">
                        <a:buFont typeface="Arial" panose="020B0604020202020204" pitchFamily="34" charset="0"/>
                        <a:buChar char="•"/>
                      </a:pPr>
                      <a:r>
                        <a:rPr lang="en-GB" sz="2000" dirty="0"/>
                        <a:t>Cost of changing suppliers is huge</a:t>
                      </a:r>
                    </a:p>
                    <a:p>
                      <a:pPr marL="285750" indent="-285750">
                        <a:buFont typeface="Arial" panose="020B0604020202020204" pitchFamily="34" charset="0"/>
                        <a:buChar char="•"/>
                      </a:pPr>
                      <a:r>
                        <a:rPr lang="en-GB" sz="2000" dirty="0"/>
                        <a:t>Trade secrets and other alliances may be at risk</a:t>
                      </a:r>
                      <a:endParaRPr lang="en-GB" sz="2000" b="0" i="0" dirty="0">
                        <a:latin typeface="Calibri Regular"/>
                      </a:endParaRPr>
                    </a:p>
                  </a:txBody>
                  <a:tcPr/>
                </a:tc>
                <a:tc>
                  <a:txBody>
                    <a:bodyPr/>
                    <a:lstStyle/>
                    <a:p>
                      <a:pPr marL="285750" indent="-285750">
                        <a:buFont typeface="Arial" panose="020B0604020202020204" pitchFamily="34" charset="0"/>
                        <a:buChar char="•"/>
                      </a:pPr>
                      <a:r>
                        <a:rPr lang="en-GB" sz="2000" dirty="0"/>
                        <a:t>Developing the ability to produce goods or services previously purchased</a:t>
                      </a:r>
                    </a:p>
                    <a:p>
                      <a:pPr marL="285750" indent="-285750">
                        <a:buFont typeface="Arial" panose="020B0604020202020204" pitchFamily="34" charset="0"/>
                        <a:buChar char="•"/>
                      </a:pPr>
                      <a:r>
                        <a:rPr lang="en-GB" sz="2000" dirty="0"/>
                        <a:t>Integration may be forward, towards the customer, or backward, towards suppliers</a:t>
                      </a:r>
                    </a:p>
                    <a:p>
                      <a:pPr marL="285750" indent="-285750">
                        <a:buFont typeface="Arial" panose="020B0604020202020204" pitchFamily="34" charset="0"/>
                        <a:buChar char="•"/>
                      </a:pPr>
                      <a:r>
                        <a:rPr lang="en-GB" sz="2000" dirty="0"/>
                        <a:t>Can improve cost, quality, delivery, and inventory but requires capital, managerial skills, and demand</a:t>
                      </a:r>
                    </a:p>
                    <a:p>
                      <a:pPr marL="285750" indent="-285750">
                        <a:buFont typeface="Arial" panose="020B0604020202020204" pitchFamily="34" charset="0"/>
                        <a:buChar char="•"/>
                      </a:pPr>
                      <a:r>
                        <a:rPr lang="en-GB" sz="2000" dirty="0"/>
                        <a:t>Risky in industries with rapid technological change</a:t>
                      </a:r>
                      <a:endParaRPr lang="en-GB" sz="2000" b="0" i="0" dirty="0">
                        <a:latin typeface="Calibri Regular"/>
                      </a:endParaRPr>
                    </a:p>
                  </a:txBody>
                  <a:tcPr/>
                </a:tc>
                <a:extLst>
                  <a:ext uri="{0D108BD9-81ED-4DB2-BD59-A6C34878D82A}">
                    <a16:rowId xmlns:a16="http://schemas.microsoft.com/office/drawing/2014/main" val="2061649910"/>
                  </a:ext>
                </a:extLst>
              </a:tr>
            </a:tbl>
          </a:graphicData>
        </a:graphic>
      </p:graphicFrame>
      <p:sp>
        <p:nvSpPr>
          <p:cNvPr id="4" name="Slide Number Placeholder 3">
            <a:extLst>
              <a:ext uri="{FF2B5EF4-FFF2-40B4-BE49-F238E27FC236}">
                <a16:creationId xmlns:a16="http://schemas.microsoft.com/office/drawing/2014/main" id="{631358FB-8D69-44E7-95C7-3197D157B106}"/>
              </a:ext>
            </a:extLst>
          </p:cNvPr>
          <p:cNvSpPr>
            <a:spLocks noGrp="1"/>
          </p:cNvSpPr>
          <p:nvPr>
            <p:ph type="sldNum" sz="quarter" idx="12"/>
          </p:nvPr>
        </p:nvSpPr>
        <p:spPr/>
        <p:txBody>
          <a:bodyPr/>
          <a:lstStyle/>
          <a:p>
            <a:fld id="{B34092F8-88B9-48E5-9B8F-3F206E5F35A9}" type="slidenum">
              <a:rPr lang="en-GB" smtClean="0">
                <a:latin typeface="Calibri Regular"/>
              </a:rPr>
              <a:pPr/>
              <a:t>19</a:t>
            </a:fld>
            <a:endParaRPr lang="en-GB" dirty="0">
              <a:latin typeface="Calibri Regular"/>
            </a:endParaRPr>
          </a:p>
        </p:txBody>
      </p:sp>
    </p:spTree>
    <p:extLst>
      <p:ext uri="{BB962C8B-B14F-4D97-AF65-F5344CB8AC3E}">
        <p14:creationId xmlns:p14="http://schemas.microsoft.com/office/powerpoint/2010/main" val="230763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mn-lt"/>
              </a:rPr>
              <a:t>Four parts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latin typeface="+mn-lt"/>
              </a:rPr>
              <a:t>Supply Chain Management</a:t>
            </a:r>
          </a:p>
          <a:p>
            <a:pPr lvl="1"/>
            <a:r>
              <a:rPr lang="en-GB" dirty="0">
                <a:latin typeface="+mn-lt"/>
              </a:rPr>
              <a:t>Handled during lectures &amp; self-study</a:t>
            </a:r>
          </a:p>
          <a:p>
            <a:pPr marL="514350" indent="-514350">
              <a:buFont typeface="+mj-lt"/>
              <a:buAutoNum type="arabicPeriod"/>
            </a:pPr>
            <a:r>
              <a:rPr lang="en-GB" dirty="0">
                <a:latin typeface="+mn-lt"/>
              </a:rPr>
              <a:t>Global Sourcing Process</a:t>
            </a:r>
          </a:p>
          <a:p>
            <a:pPr lvl="1"/>
            <a:r>
              <a:rPr lang="en-GB" dirty="0">
                <a:latin typeface="+mn-lt"/>
              </a:rPr>
              <a:t>Handled during lectures &amp; self-study</a:t>
            </a:r>
          </a:p>
          <a:p>
            <a:pPr marL="514350" indent="-514350">
              <a:buFont typeface="+mj-lt"/>
              <a:buAutoNum type="arabicPeriod"/>
            </a:pPr>
            <a:r>
              <a:rPr lang="en-GB" dirty="0">
                <a:latin typeface="+mn-lt"/>
              </a:rPr>
              <a:t>Incoterms 2010 	</a:t>
            </a:r>
          </a:p>
          <a:p>
            <a:pPr marL="514350" indent="-514350">
              <a:buFont typeface="+mj-lt"/>
              <a:buAutoNum type="arabicPeriod"/>
            </a:pPr>
            <a:r>
              <a:rPr lang="en-GB" dirty="0">
                <a:latin typeface="+mn-lt"/>
              </a:rPr>
              <a:t>Outsourcing</a:t>
            </a:r>
          </a:p>
          <a:p>
            <a:pPr lvl="1"/>
            <a:r>
              <a:rPr lang="en-GB" dirty="0">
                <a:latin typeface="+mn-lt"/>
              </a:rPr>
              <a:t>Self study</a:t>
            </a:r>
          </a:p>
        </p:txBody>
      </p:sp>
      <p:pic>
        <p:nvPicPr>
          <p:cNvPr id="4" name="Picture 3"/>
          <p:cNvPicPr>
            <a:picLocks noChangeAspect="1"/>
          </p:cNvPicPr>
          <p:nvPr/>
        </p:nvPicPr>
        <p:blipFill>
          <a:blip r:embed="rId2"/>
          <a:stretch>
            <a:fillRect/>
          </a:stretch>
        </p:blipFill>
        <p:spPr>
          <a:xfrm>
            <a:off x="7734448" y="1690688"/>
            <a:ext cx="2706859" cy="2712955"/>
          </a:xfrm>
          <a:prstGeom prst="rect">
            <a:avLst/>
          </a:prstGeom>
        </p:spPr>
      </p:pic>
    </p:spTree>
    <p:extLst>
      <p:ext uri="{BB962C8B-B14F-4D97-AF65-F5344CB8AC3E}">
        <p14:creationId xmlns:p14="http://schemas.microsoft.com/office/powerpoint/2010/main" val="338737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5F4-49E7-4480-A6E0-54DE3685006B}"/>
              </a:ext>
            </a:extLst>
          </p:cNvPr>
          <p:cNvSpPr>
            <a:spLocks noGrp="1"/>
          </p:cNvSpPr>
          <p:nvPr>
            <p:ph type="title"/>
          </p:nvPr>
        </p:nvSpPr>
        <p:spPr/>
        <p:txBody>
          <a:bodyPr/>
          <a:lstStyle/>
          <a:p>
            <a:r>
              <a:rPr lang="en-GB" dirty="0"/>
              <a:t>Six Sourcing Strategies #2</a:t>
            </a:r>
          </a:p>
        </p:txBody>
      </p:sp>
      <p:graphicFrame>
        <p:nvGraphicFramePr>
          <p:cNvPr id="5" name="Content Placeholder 4">
            <a:extLst>
              <a:ext uri="{FF2B5EF4-FFF2-40B4-BE49-F238E27FC236}">
                <a16:creationId xmlns:a16="http://schemas.microsoft.com/office/drawing/2014/main" id="{3E30F78A-82AB-4E22-8FF9-2082EF02DEED}"/>
              </a:ext>
            </a:extLst>
          </p:cNvPr>
          <p:cNvGraphicFramePr>
            <a:graphicFrameLocks noGrp="1"/>
          </p:cNvGraphicFramePr>
          <p:nvPr>
            <p:ph idx="1"/>
            <p:extLst>
              <p:ext uri="{D42A27DB-BD31-4B8C-83A1-F6EECF244321}">
                <p14:modId xmlns:p14="http://schemas.microsoft.com/office/powerpoint/2010/main" val="1365647578"/>
              </p:ext>
            </p:extLst>
          </p:nvPr>
        </p:nvGraphicFramePr>
        <p:xfrm>
          <a:off x="838200" y="1368425"/>
          <a:ext cx="10515600" cy="4754880"/>
        </p:xfrm>
        <a:graphic>
          <a:graphicData uri="http://schemas.openxmlformats.org/drawingml/2006/table">
            <a:tbl>
              <a:tblPr firstRow="1" bandRow="1">
                <a:tableStyleId>{93296810-A885-4BE3-A3E7-6D5BEEA58F35}</a:tableStyleId>
              </a:tblPr>
              <a:tblGrid>
                <a:gridCol w="3505200">
                  <a:extLst>
                    <a:ext uri="{9D8B030D-6E8A-4147-A177-3AD203B41FA5}">
                      <a16:colId xmlns:a16="http://schemas.microsoft.com/office/drawing/2014/main" val="3264503446"/>
                    </a:ext>
                  </a:extLst>
                </a:gridCol>
                <a:gridCol w="3505200">
                  <a:extLst>
                    <a:ext uri="{9D8B030D-6E8A-4147-A177-3AD203B41FA5}">
                      <a16:colId xmlns:a16="http://schemas.microsoft.com/office/drawing/2014/main" val="3248980614"/>
                    </a:ext>
                  </a:extLst>
                </a:gridCol>
                <a:gridCol w="3505200">
                  <a:extLst>
                    <a:ext uri="{9D8B030D-6E8A-4147-A177-3AD203B41FA5}">
                      <a16:colId xmlns:a16="http://schemas.microsoft.com/office/drawing/2014/main" val="613447788"/>
                    </a:ext>
                  </a:extLst>
                </a:gridCol>
              </a:tblGrid>
              <a:tr h="370840">
                <a:tc>
                  <a:txBody>
                    <a:bodyPr/>
                    <a:lstStyle/>
                    <a:p>
                      <a:r>
                        <a:rPr lang="en-GB" sz="2000" dirty="0"/>
                        <a:t>Keiretsu networks</a:t>
                      </a:r>
                      <a:endParaRPr lang="en-GB" sz="2000" b="0" i="0" dirty="0">
                        <a:latin typeface="Calibri Regular"/>
                      </a:endParaRPr>
                    </a:p>
                  </a:txBody>
                  <a:tcPr/>
                </a:tc>
                <a:tc>
                  <a:txBody>
                    <a:bodyPr/>
                    <a:lstStyle/>
                    <a:p>
                      <a:r>
                        <a:rPr lang="en-GB" sz="2000" dirty="0"/>
                        <a:t>Joint ventures</a:t>
                      </a:r>
                      <a:endParaRPr lang="en-GB" sz="2000" b="0" i="0" dirty="0">
                        <a:latin typeface="Calibri Regular"/>
                      </a:endParaRPr>
                    </a:p>
                  </a:txBody>
                  <a:tcPr/>
                </a:tc>
                <a:tc>
                  <a:txBody>
                    <a:bodyPr/>
                    <a:lstStyle/>
                    <a:p>
                      <a:r>
                        <a:rPr lang="en-GB" sz="2000" dirty="0"/>
                        <a:t>Virtual companies</a:t>
                      </a:r>
                      <a:endParaRPr lang="en-GB" sz="2000" b="0" i="0" dirty="0">
                        <a:latin typeface="Calibri Regular"/>
                      </a:endParaRPr>
                    </a:p>
                  </a:txBody>
                  <a:tcPr/>
                </a:tc>
                <a:extLst>
                  <a:ext uri="{0D108BD9-81ED-4DB2-BD59-A6C34878D82A}">
                    <a16:rowId xmlns:a16="http://schemas.microsoft.com/office/drawing/2014/main" val="2259581414"/>
                  </a:ext>
                </a:extLst>
              </a:tr>
              <a:tr h="370840">
                <a:tc>
                  <a:txBody>
                    <a:bodyPr/>
                    <a:lstStyle/>
                    <a:p>
                      <a:pPr marL="285750" indent="-285750">
                        <a:buFont typeface="Arial" panose="020B0604020202020204" pitchFamily="34" charset="0"/>
                        <a:buChar char="•"/>
                      </a:pPr>
                      <a:r>
                        <a:rPr lang="en-GB" sz="2000" dirty="0"/>
                        <a:t>A middle ground between few suppliers and vertical integration</a:t>
                      </a:r>
                    </a:p>
                    <a:p>
                      <a:pPr marL="285750" indent="-285750">
                        <a:buFont typeface="Arial" panose="020B0604020202020204" pitchFamily="34" charset="0"/>
                        <a:buChar char="•"/>
                      </a:pPr>
                      <a:r>
                        <a:rPr lang="en-GB" sz="2000" dirty="0"/>
                        <a:t>Supplier becomes part of the company coalition</a:t>
                      </a:r>
                    </a:p>
                    <a:p>
                      <a:pPr marL="285750" indent="-285750">
                        <a:buFont typeface="Arial" panose="020B0604020202020204" pitchFamily="34" charset="0"/>
                        <a:buChar char="•"/>
                      </a:pPr>
                      <a:r>
                        <a:rPr lang="en-GB" sz="2000" dirty="0"/>
                        <a:t>Often provide financial support for suppliers through ownership or loans</a:t>
                      </a:r>
                    </a:p>
                    <a:p>
                      <a:pPr marL="285750" indent="-285750">
                        <a:buFont typeface="Arial" panose="020B0604020202020204" pitchFamily="34" charset="0"/>
                        <a:buChar char="•"/>
                      </a:pPr>
                      <a:r>
                        <a:rPr lang="en-GB" sz="2000" dirty="0"/>
                        <a:t>Members expect long-term relationships and provide technical expertise and stable deliveries</a:t>
                      </a:r>
                    </a:p>
                    <a:p>
                      <a:pPr marL="285750" indent="-285750">
                        <a:buFont typeface="Arial" panose="020B0604020202020204" pitchFamily="34" charset="0"/>
                        <a:buChar char="•"/>
                      </a:pPr>
                      <a:r>
                        <a:rPr lang="en-GB" sz="2000" dirty="0"/>
                        <a:t>May extend through several levels of the supply chain</a:t>
                      </a:r>
                      <a:endParaRPr lang="en-GB" sz="2000" b="0" i="0" dirty="0">
                        <a:latin typeface="Calibri Regular"/>
                      </a:endParaRPr>
                    </a:p>
                  </a:txBody>
                  <a:tcPr/>
                </a:tc>
                <a:tc>
                  <a:txBody>
                    <a:bodyPr/>
                    <a:lstStyle/>
                    <a:p>
                      <a:pPr marL="285750" indent="-285750">
                        <a:buFont typeface="Arial" panose="020B0604020202020204" pitchFamily="34" charset="0"/>
                        <a:buChar char="•"/>
                      </a:pPr>
                      <a:r>
                        <a:rPr lang="en-GB" sz="2000" dirty="0"/>
                        <a:t>Formal collaboration</a:t>
                      </a:r>
                    </a:p>
                    <a:p>
                      <a:pPr marL="285750" indent="-285750">
                        <a:buFont typeface="Arial" panose="020B0604020202020204" pitchFamily="34" charset="0"/>
                        <a:buChar char="•"/>
                      </a:pPr>
                      <a:r>
                        <a:rPr lang="en-GB" sz="2000" dirty="0"/>
                        <a:t>Enhance skills</a:t>
                      </a:r>
                    </a:p>
                    <a:p>
                      <a:pPr marL="285750" indent="-285750">
                        <a:buFont typeface="Arial" panose="020B0604020202020204" pitchFamily="34" charset="0"/>
                        <a:buChar char="•"/>
                      </a:pPr>
                      <a:r>
                        <a:rPr lang="en-GB" sz="2000" dirty="0"/>
                        <a:t>Secure supply</a:t>
                      </a:r>
                    </a:p>
                    <a:p>
                      <a:pPr marL="285750" indent="-285750">
                        <a:buFont typeface="Arial" panose="020B0604020202020204" pitchFamily="34" charset="0"/>
                        <a:buChar char="•"/>
                      </a:pPr>
                      <a:r>
                        <a:rPr lang="en-GB" sz="2000" dirty="0"/>
                        <a:t>Reduce costs</a:t>
                      </a:r>
                    </a:p>
                    <a:p>
                      <a:pPr marL="285750" indent="-285750">
                        <a:buFont typeface="Arial" panose="020B0604020202020204" pitchFamily="34" charset="0"/>
                        <a:buChar char="•"/>
                      </a:pPr>
                      <a:r>
                        <a:rPr lang="en-GB" sz="2000" dirty="0"/>
                        <a:t>The challenge is to cooperate without diluting brand or conceding competitive advantage</a:t>
                      </a:r>
                    </a:p>
                    <a:p>
                      <a:pPr marL="285750" indent="-285750">
                        <a:buFont typeface="Arial" panose="020B0604020202020204" pitchFamily="34" charset="0"/>
                        <a:buChar char="•"/>
                      </a:pPr>
                      <a:endParaRPr lang="en-GB" sz="2000" b="0" i="0" dirty="0">
                        <a:latin typeface="Calibri Regular"/>
                      </a:endParaRPr>
                    </a:p>
                  </a:txBody>
                  <a:tcPr/>
                </a:tc>
                <a:tc>
                  <a:txBody>
                    <a:bodyPr/>
                    <a:lstStyle/>
                    <a:p>
                      <a:pPr marL="285750" indent="-285750">
                        <a:buFont typeface="Arial" panose="020B0604020202020204" pitchFamily="34" charset="0"/>
                        <a:buChar char="•"/>
                      </a:pPr>
                      <a:r>
                        <a:rPr lang="en-GB" sz="2000" dirty="0"/>
                        <a:t>Rely on a variety of supplier relationships to provide services on demand</a:t>
                      </a:r>
                    </a:p>
                    <a:p>
                      <a:pPr marL="285750" indent="-285750">
                        <a:buFont typeface="Arial" panose="020B0604020202020204" pitchFamily="34" charset="0"/>
                        <a:buChar char="•"/>
                      </a:pPr>
                      <a:r>
                        <a:rPr lang="en-GB" sz="2000" dirty="0"/>
                        <a:t>Fluid organisational boundaries that allow the creation of unique enterprises to meet changing market demands</a:t>
                      </a:r>
                    </a:p>
                    <a:p>
                      <a:pPr marL="285750" indent="-285750">
                        <a:buFont typeface="Arial" panose="020B0604020202020204" pitchFamily="34" charset="0"/>
                        <a:buChar char="•"/>
                      </a:pPr>
                      <a:r>
                        <a:rPr lang="en-GB" sz="2000" dirty="0"/>
                        <a:t>Relationships may be short- or long-term</a:t>
                      </a:r>
                    </a:p>
                    <a:p>
                      <a:pPr marL="285750" indent="-285750">
                        <a:buFont typeface="Arial" panose="020B0604020202020204" pitchFamily="34" charset="0"/>
                        <a:buChar char="•"/>
                      </a:pPr>
                      <a:r>
                        <a:rPr lang="en-GB" sz="2000" dirty="0"/>
                        <a:t>Exceptionally lean performance, low capital investment, flexibility, and, speed</a:t>
                      </a:r>
                      <a:endParaRPr lang="en-GB" sz="2000" b="0" i="0" dirty="0">
                        <a:latin typeface="Calibri Regular"/>
                      </a:endParaRPr>
                    </a:p>
                  </a:txBody>
                  <a:tcPr/>
                </a:tc>
                <a:extLst>
                  <a:ext uri="{0D108BD9-81ED-4DB2-BD59-A6C34878D82A}">
                    <a16:rowId xmlns:a16="http://schemas.microsoft.com/office/drawing/2014/main" val="3327094764"/>
                  </a:ext>
                </a:extLst>
              </a:tr>
            </a:tbl>
          </a:graphicData>
        </a:graphic>
      </p:graphicFrame>
      <p:sp>
        <p:nvSpPr>
          <p:cNvPr id="4" name="Slide Number Placeholder 3">
            <a:extLst>
              <a:ext uri="{FF2B5EF4-FFF2-40B4-BE49-F238E27FC236}">
                <a16:creationId xmlns:a16="http://schemas.microsoft.com/office/drawing/2014/main" id="{25B52BE9-7CFD-4025-968B-A01CA7D27058}"/>
              </a:ext>
            </a:extLst>
          </p:cNvPr>
          <p:cNvSpPr>
            <a:spLocks noGrp="1"/>
          </p:cNvSpPr>
          <p:nvPr>
            <p:ph type="sldNum" sz="quarter" idx="12"/>
          </p:nvPr>
        </p:nvSpPr>
        <p:spPr/>
        <p:txBody>
          <a:bodyPr/>
          <a:lstStyle/>
          <a:p>
            <a:fld id="{B34092F8-88B9-48E5-9B8F-3F206E5F35A9}" type="slidenum">
              <a:rPr lang="en-GB" smtClean="0">
                <a:latin typeface="Calibri Regular"/>
              </a:rPr>
              <a:pPr/>
              <a:t>20</a:t>
            </a:fld>
            <a:endParaRPr lang="en-GB" dirty="0">
              <a:latin typeface="Calibri Regular"/>
            </a:endParaRPr>
          </a:p>
        </p:txBody>
      </p:sp>
    </p:spTree>
    <p:extLst>
      <p:ext uri="{BB962C8B-B14F-4D97-AF65-F5344CB8AC3E}">
        <p14:creationId xmlns:p14="http://schemas.microsoft.com/office/powerpoint/2010/main" val="278535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2E632-A1FE-4ED7-83BA-3AEA0DF48F8B}"/>
              </a:ext>
            </a:extLst>
          </p:cNvPr>
          <p:cNvSpPr>
            <a:spLocks noGrp="1"/>
          </p:cNvSpPr>
          <p:nvPr>
            <p:ph type="title"/>
          </p:nvPr>
        </p:nvSpPr>
        <p:spPr/>
        <p:txBody>
          <a:bodyPr/>
          <a:lstStyle/>
          <a:p>
            <a:r>
              <a:rPr lang="en-GB" dirty="0"/>
              <a:t>Supply Chain Risks and Mitigation Tactics</a:t>
            </a:r>
          </a:p>
        </p:txBody>
      </p:sp>
      <p:sp>
        <p:nvSpPr>
          <p:cNvPr id="4" name="Slide Number Placeholder 3">
            <a:extLst>
              <a:ext uri="{FF2B5EF4-FFF2-40B4-BE49-F238E27FC236}">
                <a16:creationId xmlns:a16="http://schemas.microsoft.com/office/drawing/2014/main" id="{373FDB8D-FB11-433F-85C2-7FF063A68A67}"/>
              </a:ext>
            </a:extLst>
          </p:cNvPr>
          <p:cNvSpPr>
            <a:spLocks noGrp="1"/>
          </p:cNvSpPr>
          <p:nvPr>
            <p:ph type="sldNum" sz="quarter" idx="12"/>
          </p:nvPr>
        </p:nvSpPr>
        <p:spPr/>
        <p:txBody>
          <a:bodyPr/>
          <a:lstStyle/>
          <a:p>
            <a:fld id="{B34092F8-88B9-48E5-9B8F-3F206E5F35A9}" type="slidenum">
              <a:rPr lang="en-GB" smtClean="0">
                <a:latin typeface="Calibri Regular"/>
              </a:rPr>
              <a:pPr/>
              <a:t>21</a:t>
            </a:fld>
            <a:endParaRPr lang="en-GB" dirty="0">
              <a:latin typeface="Calibri Regular"/>
            </a:endParaRPr>
          </a:p>
        </p:txBody>
      </p:sp>
      <p:graphicFrame>
        <p:nvGraphicFramePr>
          <p:cNvPr id="2" name="Diagramm 1">
            <a:extLst>
              <a:ext uri="{FF2B5EF4-FFF2-40B4-BE49-F238E27FC236}">
                <a16:creationId xmlns:a16="http://schemas.microsoft.com/office/drawing/2014/main" id="{1E096E94-53AD-4CEB-82C7-4FEF4ACE71EF}"/>
              </a:ext>
            </a:extLst>
          </p:cNvPr>
          <p:cNvGraphicFramePr/>
          <p:nvPr>
            <p:extLst>
              <p:ext uri="{D42A27DB-BD31-4B8C-83A1-F6EECF244321}">
                <p14:modId xmlns:p14="http://schemas.microsoft.com/office/powerpoint/2010/main" val="539727533"/>
              </p:ext>
            </p:extLst>
          </p:nvPr>
        </p:nvGraphicFramePr>
        <p:xfrm>
          <a:off x="836612" y="994259"/>
          <a:ext cx="10170368" cy="553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6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Bullwhip Effect</a:t>
            </a:r>
          </a:p>
        </p:txBody>
      </p:sp>
      <p:sp>
        <p:nvSpPr>
          <p:cNvPr id="3" name="Slide Number Placeholder 2">
            <a:extLst>
              <a:ext uri="{FF2B5EF4-FFF2-40B4-BE49-F238E27FC236}">
                <a16:creationId xmlns:a16="http://schemas.microsoft.com/office/drawing/2014/main" id="{1CA6DC49-A22F-484E-9618-9F0B6DAB00C5}"/>
              </a:ext>
            </a:extLst>
          </p:cNvPr>
          <p:cNvSpPr>
            <a:spLocks noGrp="1"/>
          </p:cNvSpPr>
          <p:nvPr>
            <p:ph type="sldNum" sz="quarter" idx="12"/>
          </p:nvPr>
        </p:nvSpPr>
        <p:spPr/>
        <p:txBody>
          <a:bodyPr/>
          <a:lstStyle/>
          <a:p>
            <a:fld id="{B34092F8-88B9-48E5-9B8F-3F206E5F35A9}" type="slidenum">
              <a:rPr lang="en-GB" smtClean="0">
                <a:latin typeface="Calibri Regular"/>
              </a:rPr>
              <a:pPr/>
              <a:t>22</a:t>
            </a:fld>
            <a:endParaRPr lang="en-GB" dirty="0">
              <a:latin typeface="Calibri Regular"/>
            </a:endParaRPr>
          </a:p>
        </p:txBody>
      </p:sp>
      <p:cxnSp>
        <p:nvCxnSpPr>
          <p:cNvPr id="244" name="Straight Connector 243"/>
          <p:cNvCxnSpPr/>
          <p:nvPr/>
        </p:nvCxnSpPr>
        <p:spPr bwMode="auto">
          <a:xfrm>
            <a:off x="3360710" y="6100545"/>
            <a:ext cx="690562" cy="0"/>
          </a:xfrm>
          <a:prstGeom prst="line">
            <a:avLst/>
          </a:prstGeom>
          <a:ln w="28575">
            <a:solidFill>
              <a:srgbClr val="FF0000"/>
            </a:solidFill>
            <a:headEnd type="none" w="sm" len="sm"/>
            <a:tailEnd type="none" w="sm" len="sm"/>
          </a:ln>
        </p:spPr>
        <p:style>
          <a:lnRef idx="1">
            <a:schemeClr val="accent6"/>
          </a:lnRef>
          <a:fillRef idx="0">
            <a:schemeClr val="accent6"/>
          </a:fillRef>
          <a:effectRef idx="0">
            <a:schemeClr val="accent6"/>
          </a:effectRef>
          <a:fontRef idx="minor">
            <a:schemeClr val="tx1"/>
          </a:fontRef>
        </p:style>
      </p:cxnSp>
      <p:cxnSp>
        <p:nvCxnSpPr>
          <p:cNvPr id="247" name="Straight Connector 246"/>
          <p:cNvCxnSpPr/>
          <p:nvPr/>
        </p:nvCxnSpPr>
        <p:spPr bwMode="auto">
          <a:xfrm>
            <a:off x="5835510" y="6147379"/>
            <a:ext cx="690562" cy="0"/>
          </a:xfrm>
          <a:prstGeom prst="line">
            <a:avLst/>
          </a:prstGeom>
          <a:ln w="28575">
            <a:solidFill>
              <a:srgbClr val="FF0000"/>
            </a:solidFill>
            <a:prstDash val="sysDash"/>
            <a:headEnd type="none" w="sm" len="sm"/>
            <a:tailEnd type="none" w="sm" len="sm"/>
          </a:ln>
        </p:spPr>
        <p:style>
          <a:lnRef idx="1">
            <a:schemeClr val="accent6"/>
          </a:lnRef>
          <a:fillRef idx="0">
            <a:schemeClr val="accent6"/>
          </a:fillRef>
          <a:effectRef idx="0">
            <a:schemeClr val="accent6"/>
          </a:effectRef>
          <a:fontRef idx="minor">
            <a:schemeClr val="tx1"/>
          </a:fontRef>
        </p:style>
      </p:cxnSp>
      <p:sp>
        <p:nvSpPr>
          <p:cNvPr id="248" name="TextBox 247"/>
          <p:cNvSpPr txBox="1"/>
          <p:nvPr/>
        </p:nvSpPr>
        <p:spPr>
          <a:xfrm>
            <a:off x="4189602" y="5939988"/>
            <a:ext cx="1066510" cy="369332"/>
          </a:xfrm>
          <a:prstGeom prst="rect">
            <a:avLst/>
          </a:prstGeom>
          <a:noFill/>
        </p:spPr>
        <p:txBody>
          <a:bodyPr wrap="none" rtlCol="0">
            <a:spAutoFit/>
          </a:bodyPr>
          <a:lstStyle/>
          <a:p>
            <a:r>
              <a:rPr lang="en-GB" dirty="0">
                <a:latin typeface="Calibri Regular"/>
              </a:rPr>
              <a:t>Materials</a:t>
            </a:r>
          </a:p>
        </p:txBody>
      </p:sp>
      <p:sp>
        <p:nvSpPr>
          <p:cNvPr id="249" name="TextBox 248"/>
          <p:cNvSpPr txBox="1"/>
          <p:nvPr/>
        </p:nvSpPr>
        <p:spPr>
          <a:xfrm>
            <a:off x="6655784" y="5934993"/>
            <a:ext cx="1296830" cy="369332"/>
          </a:xfrm>
          <a:prstGeom prst="rect">
            <a:avLst/>
          </a:prstGeom>
          <a:noFill/>
        </p:spPr>
        <p:txBody>
          <a:bodyPr wrap="none" rtlCol="0">
            <a:spAutoFit/>
          </a:bodyPr>
          <a:lstStyle/>
          <a:p>
            <a:r>
              <a:rPr lang="en-GB" dirty="0">
                <a:latin typeface="Calibri Regular"/>
              </a:rPr>
              <a:t>Information</a:t>
            </a:r>
          </a:p>
        </p:txBody>
      </p:sp>
      <p:grpSp>
        <p:nvGrpSpPr>
          <p:cNvPr id="490" name="Group 489"/>
          <p:cNvGrpSpPr/>
          <p:nvPr/>
        </p:nvGrpSpPr>
        <p:grpSpPr>
          <a:xfrm>
            <a:off x="1504676" y="1901825"/>
            <a:ext cx="8848725" cy="3459381"/>
            <a:chOff x="169863" y="1340768"/>
            <a:chExt cx="8848725" cy="3459381"/>
          </a:xfrm>
        </p:grpSpPr>
        <p:sp>
          <p:nvSpPr>
            <p:cNvPr id="491" name="Oval 2"/>
            <p:cNvSpPr>
              <a:spLocks noChangeArrowheads="1"/>
            </p:cNvSpPr>
            <p:nvPr/>
          </p:nvSpPr>
          <p:spPr bwMode="auto">
            <a:xfrm>
              <a:off x="7469842" y="4166529"/>
              <a:ext cx="1465262" cy="538162"/>
            </a:xfrm>
            <a:prstGeom prst="ellipse">
              <a:avLst/>
            </a:prstGeom>
            <a:solidFill>
              <a:srgbClr val="CC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grpSp>
          <p:nvGrpSpPr>
            <p:cNvPr id="492" name="Group 3"/>
            <p:cNvGrpSpPr>
              <a:grpSpLocks/>
            </p:cNvGrpSpPr>
            <p:nvPr/>
          </p:nvGrpSpPr>
          <p:grpSpPr bwMode="auto">
            <a:xfrm>
              <a:off x="6435724" y="1340768"/>
              <a:ext cx="1949449" cy="2446338"/>
              <a:chOff x="4114" y="600"/>
              <a:chExt cx="1228" cy="1541"/>
            </a:xfrm>
          </p:grpSpPr>
          <p:sp>
            <p:nvSpPr>
              <p:cNvPr id="675" name="Rectangle 4"/>
              <p:cNvSpPr>
                <a:spLocks noChangeArrowheads="1"/>
              </p:cNvSpPr>
              <p:nvPr/>
            </p:nvSpPr>
            <p:spPr bwMode="auto">
              <a:xfrm>
                <a:off x="4131" y="600"/>
                <a:ext cx="1211" cy="1541"/>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676" name="Line 5"/>
              <p:cNvSpPr>
                <a:spLocks noChangeShapeType="1"/>
              </p:cNvSpPr>
              <p:nvPr/>
            </p:nvSpPr>
            <p:spPr bwMode="auto">
              <a:xfrm>
                <a:off x="4264" y="1231"/>
                <a:ext cx="0" cy="69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77" name="Line 6"/>
              <p:cNvSpPr>
                <a:spLocks noChangeShapeType="1"/>
              </p:cNvSpPr>
              <p:nvPr/>
            </p:nvSpPr>
            <p:spPr bwMode="auto">
              <a:xfrm>
                <a:off x="4270" y="1915"/>
                <a:ext cx="928"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78" name="Line 7"/>
              <p:cNvSpPr>
                <a:spLocks noChangeShapeType="1"/>
              </p:cNvSpPr>
              <p:nvPr/>
            </p:nvSpPr>
            <p:spPr bwMode="auto">
              <a:xfrm>
                <a:off x="4270" y="1231"/>
                <a:ext cx="0"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79" name="Line 8"/>
              <p:cNvSpPr>
                <a:spLocks noChangeShapeType="1"/>
              </p:cNvSpPr>
              <p:nvPr/>
            </p:nvSpPr>
            <p:spPr bwMode="auto">
              <a:xfrm>
                <a:off x="4270" y="123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0" name="Line 9"/>
              <p:cNvSpPr>
                <a:spLocks noChangeShapeType="1"/>
              </p:cNvSpPr>
              <p:nvPr/>
            </p:nvSpPr>
            <p:spPr bwMode="auto">
              <a:xfrm>
                <a:off x="4270" y="126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1" name="Line 10"/>
              <p:cNvSpPr>
                <a:spLocks noChangeShapeType="1"/>
              </p:cNvSpPr>
              <p:nvPr/>
            </p:nvSpPr>
            <p:spPr bwMode="auto">
              <a:xfrm>
                <a:off x="4270" y="130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2" name="Line 11"/>
              <p:cNvSpPr>
                <a:spLocks noChangeShapeType="1"/>
              </p:cNvSpPr>
              <p:nvPr/>
            </p:nvSpPr>
            <p:spPr bwMode="auto">
              <a:xfrm>
                <a:off x="4270" y="1373"/>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3" name="Line 12"/>
              <p:cNvSpPr>
                <a:spLocks noChangeShapeType="1"/>
              </p:cNvSpPr>
              <p:nvPr/>
            </p:nvSpPr>
            <p:spPr bwMode="auto">
              <a:xfrm>
                <a:off x="4270" y="1408"/>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4" name="Line 13"/>
              <p:cNvSpPr>
                <a:spLocks noChangeShapeType="1"/>
              </p:cNvSpPr>
              <p:nvPr/>
            </p:nvSpPr>
            <p:spPr bwMode="auto">
              <a:xfrm>
                <a:off x="4270" y="1443"/>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5" name="Line 14"/>
              <p:cNvSpPr>
                <a:spLocks noChangeShapeType="1"/>
              </p:cNvSpPr>
              <p:nvPr/>
            </p:nvSpPr>
            <p:spPr bwMode="auto">
              <a:xfrm>
                <a:off x="4270" y="1479"/>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6" name="Line 15"/>
              <p:cNvSpPr>
                <a:spLocks noChangeShapeType="1"/>
              </p:cNvSpPr>
              <p:nvPr/>
            </p:nvSpPr>
            <p:spPr bwMode="auto">
              <a:xfrm>
                <a:off x="4272" y="1514"/>
                <a:ext cx="9"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7" name="Line 16"/>
              <p:cNvSpPr>
                <a:spLocks noChangeShapeType="1"/>
              </p:cNvSpPr>
              <p:nvPr/>
            </p:nvSpPr>
            <p:spPr bwMode="auto">
              <a:xfrm>
                <a:off x="4270" y="1549"/>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8" name="Line 17"/>
              <p:cNvSpPr>
                <a:spLocks noChangeShapeType="1"/>
              </p:cNvSpPr>
              <p:nvPr/>
            </p:nvSpPr>
            <p:spPr bwMode="auto">
              <a:xfrm>
                <a:off x="4270" y="158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89" name="Line 18"/>
              <p:cNvSpPr>
                <a:spLocks noChangeShapeType="1"/>
              </p:cNvSpPr>
              <p:nvPr/>
            </p:nvSpPr>
            <p:spPr bwMode="auto">
              <a:xfrm>
                <a:off x="4270" y="162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0" name="Line 19"/>
              <p:cNvSpPr>
                <a:spLocks noChangeShapeType="1"/>
              </p:cNvSpPr>
              <p:nvPr/>
            </p:nvSpPr>
            <p:spPr bwMode="auto">
              <a:xfrm>
                <a:off x="4270" y="165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1" name="Line 20"/>
              <p:cNvSpPr>
                <a:spLocks noChangeShapeType="1"/>
              </p:cNvSpPr>
              <p:nvPr/>
            </p:nvSpPr>
            <p:spPr bwMode="auto">
              <a:xfrm>
                <a:off x="4270" y="169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2" name="Line 21"/>
              <p:cNvSpPr>
                <a:spLocks noChangeShapeType="1"/>
              </p:cNvSpPr>
              <p:nvPr/>
            </p:nvSpPr>
            <p:spPr bwMode="auto">
              <a:xfrm>
                <a:off x="4270" y="172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3" name="Line 22"/>
              <p:cNvSpPr>
                <a:spLocks noChangeShapeType="1"/>
              </p:cNvSpPr>
              <p:nvPr/>
            </p:nvSpPr>
            <p:spPr bwMode="auto">
              <a:xfrm>
                <a:off x="4270" y="1763"/>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4" name="Line 23"/>
              <p:cNvSpPr>
                <a:spLocks noChangeShapeType="1"/>
              </p:cNvSpPr>
              <p:nvPr/>
            </p:nvSpPr>
            <p:spPr bwMode="auto">
              <a:xfrm>
                <a:off x="4270" y="1798"/>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5" name="Line 24"/>
              <p:cNvSpPr>
                <a:spLocks noChangeShapeType="1"/>
              </p:cNvSpPr>
              <p:nvPr/>
            </p:nvSpPr>
            <p:spPr bwMode="auto">
              <a:xfrm>
                <a:off x="4270" y="1833"/>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6" name="Line 25"/>
              <p:cNvSpPr>
                <a:spLocks noChangeShapeType="1"/>
              </p:cNvSpPr>
              <p:nvPr/>
            </p:nvSpPr>
            <p:spPr bwMode="auto">
              <a:xfrm>
                <a:off x="4270" y="1869"/>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7" name="Line 26"/>
              <p:cNvSpPr>
                <a:spLocks noChangeShapeType="1"/>
              </p:cNvSpPr>
              <p:nvPr/>
            </p:nvSpPr>
            <p:spPr bwMode="auto">
              <a:xfrm flipV="1">
                <a:off x="4316"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8" name="Line 27"/>
              <p:cNvSpPr>
                <a:spLocks noChangeShapeType="1"/>
              </p:cNvSpPr>
              <p:nvPr/>
            </p:nvSpPr>
            <p:spPr bwMode="auto">
              <a:xfrm flipV="1">
                <a:off x="4351"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99" name="Line 28"/>
              <p:cNvSpPr>
                <a:spLocks noChangeShapeType="1"/>
              </p:cNvSpPr>
              <p:nvPr/>
            </p:nvSpPr>
            <p:spPr bwMode="auto">
              <a:xfrm flipV="1">
                <a:off x="4386"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0" name="Line 29"/>
              <p:cNvSpPr>
                <a:spLocks noChangeShapeType="1"/>
              </p:cNvSpPr>
              <p:nvPr/>
            </p:nvSpPr>
            <p:spPr bwMode="auto">
              <a:xfrm flipV="1">
                <a:off x="4421"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1" name="Line 30"/>
              <p:cNvSpPr>
                <a:spLocks noChangeShapeType="1"/>
              </p:cNvSpPr>
              <p:nvPr/>
            </p:nvSpPr>
            <p:spPr bwMode="auto">
              <a:xfrm flipV="1">
                <a:off x="4455"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2" name="Line 31"/>
              <p:cNvSpPr>
                <a:spLocks noChangeShapeType="1"/>
              </p:cNvSpPr>
              <p:nvPr/>
            </p:nvSpPr>
            <p:spPr bwMode="auto">
              <a:xfrm flipV="1">
                <a:off x="4490"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3" name="Line 32"/>
              <p:cNvSpPr>
                <a:spLocks noChangeShapeType="1"/>
              </p:cNvSpPr>
              <p:nvPr/>
            </p:nvSpPr>
            <p:spPr bwMode="auto">
              <a:xfrm flipV="1">
                <a:off x="4525"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4" name="Line 33"/>
              <p:cNvSpPr>
                <a:spLocks noChangeShapeType="1"/>
              </p:cNvSpPr>
              <p:nvPr/>
            </p:nvSpPr>
            <p:spPr bwMode="auto">
              <a:xfrm flipV="1">
                <a:off x="4560"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5" name="Line 34"/>
              <p:cNvSpPr>
                <a:spLocks noChangeShapeType="1"/>
              </p:cNvSpPr>
              <p:nvPr/>
            </p:nvSpPr>
            <p:spPr bwMode="auto">
              <a:xfrm flipV="1">
                <a:off x="4595"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6" name="Line 35"/>
              <p:cNvSpPr>
                <a:spLocks noChangeShapeType="1"/>
              </p:cNvSpPr>
              <p:nvPr/>
            </p:nvSpPr>
            <p:spPr bwMode="auto">
              <a:xfrm flipV="1">
                <a:off x="4630"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7" name="Line 36"/>
              <p:cNvSpPr>
                <a:spLocks noChangeShapeType="1"/>
              </p:cNvSpPr>
              <p:nvPr/>
            </p:nvSpPr>
            <p:spPr bwMode="auto">
              <a:xfrm flipV="1">
                <a:off x="4664"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8" name="Line 37"/>
              <p:cNvSpPr>
                <a:spLocks noChangeShapeType="1"/>
              </p:cNvSpPr>
              <p:nvPr/>
            </p:nvSpPr>
            <p:spPr bwMode="auto">
              <a:xfrm flipV="1">
                <a:off x="4699"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09" name="Line 38"/>
              <p:cNvSpPr>
                <a:spLocks noChangeShapeType="1"/>
              </p:cNvSpPr>
              <p:nvPr/>
            </p:nvSpPr>
            <p:spPr bwMode="auto">
              <a:xfrm flipV="1">
                <a:off x="4734"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0" name="Line 39"/>
              <p:cNvSpPr>
                <a:spLocks noChangeShapeType="1"/>
              </p:cNvSpPr>
              <p:nvPr/>
            </p:nvSpPr>
            <p:spPr bwMode="auto">
              <a:xfrm flipV="1">
                <a:off x="4769"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1" name="Line 40"/>
              <p:cNvSpPr>
                <a:spLocks noChangeShapeType="1"/>
              </p:cNvSpPr>
              <p:nvPr/>
            </p:nvSpPr>
            <p:spPr bwMode="auto">
              <a:xfrm flipV="1">
                <a:off x="4804"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2" name="Line 41"/>
              <p:cNvSpPr>
                <a:spLocks noChangeShapeType="1"/>
              </p:cNvSpPr>
              <p:nvPr/>
            </p:nvSpPr>
            <p:spPr bwMode="auto">
              <a:xfrm flipV="1">
                <a:off x="4839"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3" name="Line 42"/>
              <p:cNvSpPr>
                <a:spLocks noChangeShapeType="1"/>
              </p:cNvSpPr>
              <p:nvPr/>
            </p:nvSpPr>
            <p:spPr bwMode="auto">
              <a:xfrm flipV="1">
                <a:off x="4873"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4" name="Line 43"/>
              <p:cNvSpPr>
                <a:spLocks noChangeShapeType="1"/>
              </p:cNvSpPr>
              <p:nvPr/>
            </p:nvSpPr>
            <p:spPr bwMode="auto">
              <a:xfrm flipV="1">
                <a:off x="4908"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5" name="Line 44"/>
              <p:cNvSpPr>
                <a:spLocks noChangeShapeType="1"/>
              </p:cNvSpPr>
              <p:nvPr/>
            </p:nvSpPr>
            <p:spPr bwMode="auto">
              <a:xfrm flipV="1">
                <a:off x="4942"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6" name="Line 45"/>
              <p:cNvSpPr>
                <a:spLocks noChangeShapeType="1"/>
              </p:cNvSpPr>
              <p:nvPr/>
            </p:nvSpPr>
            <p:spPr bwMode="auto">
              <a:xfrm flipV="1">
                <a:off x="4977"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7" name="Line 46"/>
              <p:cNvSpPr>
                <a:spLocks noChangeShapeType="1"/>
              </p:cNvSpPr>
              <p:nvPr/>
            </p:nvSpPr>
            <p:spPr bwMode="auto">
              <a:xfrm flipV="1">
                <a:off x="5012"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8" name="Line 47"/>
              <p:cNvSpPr>
                <a:spLocks noChangeShapeType="1"/>
              </p:cNvSpPr>
              <p:nvPr/>
            </p:nvSpPr>
            <p:spPr bwMode="auto">
              <a:xfrm flipV="1">
                <a:off x="5046"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19" name="Line 48"/>
              <p:cNvSpPr>
                <a:spLocks noChangeShapeType="1"/>
              </p:cNvSpPr>
              <p:nvPr/>
            </p:nvSpPr>
            <p:spPr bwMode="auto">
              <a:xfrm flipV="1">
                <a:off x="5081"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20" name="Line 49"/>
              <p:cNvSpPr>
                <a:spLocks noChangeShapeType="1"/>
              </p:cNvSpPr>
              <p:nvPr/>
            </p:nvSpPr>
            <p:spPr bwMode="auto">
              <a:xfrm flipV="1">
                <a:off x="5116"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21" name="Line 50"/>
              <p:cNvSpPr>
                <a:spLocks noChangeShapeType="1"/>
              </p:cNvSpPr>
              <p:nvPr/>
            </p:nvSpPr>
            <p:spPr bwMode="auto">
              <a:xfrm flipV="1">
                <a:off x="5151"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22" name="Line 51"/>
              <p:cNvSpPr>
                <a:spLocks noChangeShapeType="1"/>
              </p:cNvSpPr>
              <p:nvPr/>
            </p:nvSpPr>
            <p:spPr bwMode="auto">
              <a:xfrm flipV="1">
                <a:off x="5192" y="1898"/>
                <a:ext cx="0" cy="12"/>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23" name="Text Box 52"/>
              <p:cNvSpPr txBox="1">
                <a:spLocks noChangeArrowheads="1"/>
              </p:cNvSpPr>
              <p:nvPr/>
            </p:nvSpPr>
            <p:spPr bwMode="auto">
              <a:xfrm rot="16248115">
                <a:off x="3814" y="1540"/>
                <a:ext cx="794" cy="194"/>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Orders</a:t>
                </a:r>
              </a:p>
            </p:txBody>
          </p:sp>
          <p:sp>
            <p:nvSpPr>
              <p:cNvPr id="724" name="Text Box 53"/>
              <p:cNvSpPr txBox="1">
                <a:spLocks noChangeArrowheads="1"/>
              </p:cNvSpPr>
              <p:nvPr/>
            </p:nvSpPr>
            <p:spPr bwMode="auto">
              <a:xfrm>
                <a:off x="4154" y="1821"/>
                <a:ext cx="139"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0</a:t>
                </a:r>
              </a:p>
            </p:txBody>
          </p:sp>
          <p:sp>
            <p:nvSpPr>
              <p:cNvPr id="725" name="Text Box 54"/>
              <p:cNvSpPr txBox="1">
                <a:spLocks noChangeArrowheads="1"/>
              </p:cNvSpPr>
              <p:nvPr/>
            </p:nvSpPr>
            <p:spPr bwMode="auto">
              <a:xfrm>
                <a:off x="4679" y="1898"/>
                <a:ext cx="576"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Time</a:t>
                </a:r>
              </a:p>
            </p:txBody>
          </p:sp>
          <p:sp>
            <p:nvSpPr>
              <p:cNvPr id="726" name="Line 55"/>
              <p:cNvSpPr>
                <a:spLocks noChangeShapeType="1"/>
              </p:cNvSpPr>
              <p:nvPr/>
            </p:nvSpPr>
            <p:spPr bwMode="auto">
              <a:xfrm>
                <a:off x="4270" y="133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727" name="Freeform 56"/>
              <p:cNvSpPr>
                <a:spLocks/>
              </p:cNvSpPr>
              <p:nvPr/>
            </p:nvSpPr>
            <p:spPr bwMode="auto">
              <a:xfrm>
                <a:off x="4281" y="1669"/>
                <a:ext cx="882" cy="95"/>
              </a:xfrm>
              <a:custGeom>
                <a:avLst/>
                <a:gdLst>
                  <a:gd name="T0" fmla="*/ 0 w 912"/>
                  <a:gd name="T1" fmla="*/ 48 h 96"/>
                  <a:gd name="T2" fmla="*/ 122 w 912"/>
                  <a:gd name="T3" fmla="*/ 0 h 96"/>
                  <a:gd name="T4" fmla="*/ 162 w 912"/>
                  <a:gd name="T5" fmla="*/ 48 h 96"/>
                  <a:gd name="T6" fmla="*/ 203 w 912"/>
                  <a:gd name="T7" fmla="*/ 0 h 96"/>
                  <a:gd name="T8" fmla="*/ 244 w 912"/>
                  <a:gd name="T9" fmla="*/ 48 h 96"/>
                  <a:gd name="T10" fmla="*/ 447 w 912"/>
                  <a:gd name="T11" fmla="*/ 48 h 96"/>
                  <a:gd name="T12" fmla="*/ 487 w 912"/>
                  <a:gd name="T13" fmla="*/ 0 h 96"/>
                  <a:gd name="T14" fmla="*/ 527 w 912"/>
                  <a:gd name="T15" fmla="*/ 48 h 96"/>
                  <a:gd name="T16" fmla="*/ 731 w 912"/>
                  <a:gd name="T17" fmla="*/ 48 h 96"/>
                  <a:gd name="T18" fmla="*/ 772 w 912"/>
                  <a:gd name="T19" fmla="*/ 91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2"/>
                  <a:gd name="T31" fmla="*/ 0 h 96"/>
                  <a:gd name="T32" fmla="*/ 912 w 91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2" h="96">
                    <a:moveTo>
                      <a:pt x="0" y="48"/>
                    </a:moveTo>
                    <a:lnTo>
                      <a:pt x="144" y="0"/>
                    </a:lnTo>
                    <a:lnTo>
                      <a:pt x="192" y="48"/>
                    </a:lnTo>
                    <a:lnTo>
                      <a:pt x="240" y="0"/>
                    </a:lnTo>
                    <a:lnTo>
                      <a:pt x="288" y="48"/>
                    </a:lnTo>
                    <a:lnTo>
                      <a:pt x="528" y="48"/>
                    </a:lnTo>
                    <a:lnTo>
                      <a:pt x="576" y="0"/>
                    </a:lnTo>
                    <a:lnTo>
                      <a:pt x="624" y="48"/>
                    </a:lnTo>
                    <a:lnTo>
                      <a:pt x="864" y="48"/>
                    </a:lnTo>
                    <a:lnTo>
                      <a:pt x="912" y="96"/>
                    </a:lnTo>
                  </a:path>
                </a:pathLst>
              </a:custGeom>
              <a:noFill/>
              <a:ln w="38100" cap="flat" cmpd="sng">
                <a:solidFill>
                  <a:srgbClr val="FF0000"/>
                </a:solidFill>
                <a:prstDash val="solid"/>
                <a:round/>
                <a:headEnd/>
                <a:tailEnd/>
              </a:ln>
            </p:spPr>
            <p:txBody>
              <a:bodyPr wrap="none" anchor="ctr"/>
              <a:lstStyle/>
              <a:p>
                <a:endParaRPr lang="en-GB" dirty="0">
                  <a:latin typeface="Calibri Regular"/>
                </a:endParaRPr>
              </a:p>
            </p:txBody>
          </p:sp>
          <p:sp>
            <p:nvSpPr>
              <p:cNvPr id="728" name="Text Box 57"/>
              <p:cNvSpPr txBox="1">
                <a:spLocks noChangeArrowheads="1"/>
              </p:cNvSpPr>
              <p:nvPr/>
            </p:nvSpPr>
            <p:spPr bwMode="auto">
              <a:xfrm>
                <a:off x="4320" y="720"/>
                <a:ext cx="875" cy="407"/>
              </a:xfrm>
              <a:prstGeom prst="rect">
                <a:avLst/>
              </a:prstGeom>
              <a:noFill/>
              <a:ln w="9525">
                <a:noFill/>
                <a:miter lim="800000"/>
                <a:headEnd/>
                <a:tailEnd/>
              </a:ln>
            </p:spPr>
            <p:txBody>
              <a:bodyPr>
                <a:spAutoFit/>
              </a:bodyPr>
              <a:lstStyle/>
              <a:p>
                <a:pPr algn="ctr" eaLnBrk="0" hangingPunct="0">
                  <a:spcBef>
                    <a:spcPct val="50000"/>
                  </a:spcBef>
                </a:pPr>
                <a:r>
                  <a:rPr lang="en-GB" sz="1800" dirty="0">
                    <a:latin typeface="Calibri Regular"/>
                  </a:rPr>
                  <a:t>Sales from store</a:t>
                </a:r>
              </a:p>
            </p:txBody>
          </p:sp>
        </p:grpSp>
        <p:sp>
          <p:nvSpPr>
            <p:cNvPr id="493" name="Text Box 58"/>
            <p:cNvSpPr txBox="1">
              <a:spLocks noChangeArrowheads="1"/>
            </p:cNvSpPr>
            <p:nvPr/>
          </p:nvSpPr>
          <p:spPr bwMode="auto">
            <a:xfrm>
              <a:off x="7377113" y="4261768"/>
              <a:ext cx="1641475" cy="369332"/>
            </a:xfrm>
            <a:prstGeom prst="rect">
              <a:avLst/>
            </a:prstGeom>
            <a:noFill/>
            <a:ln w="9525">
              <a:noFill/>
              <a:miter lim="800000"/>
              <a:headEnd/>
              <a:tailEnd type="none" w="sm" len="med"/>
            </a:ln>
          </p:spPr>
          <p:txBody>
            <a:bodyPr>
              <a:spAutoFit/>
            </a:bodyPr>
            <a:lstStyle/>
            <a:p>
              <a:pPr algn="ctr" eaLnBrk="0" hangingPunct="0">
                <a:spcBef>
                  <a:spcPct val="50000"/>
                </a:spcBef>
              </a:pPr>
              <a:r>
                <a:rPr lang="en-GB" dirty="0">
                  <a:latin typeface="Calibri Regular"/>
                </a:rPr>
                <a:t>Consumers</a:t>
              </a:r>
            </a:p>
          </p:txBody>
        </p:sp>
        <p:grpSp>
          <p:nvGrpSpPr>
            <p:cNvPr id="494" name="Group 59"/>
            <p:cNvGrpSpPr>
              <a:grpSpLocks/>
            </p:cNvGrpSpPr>
            <p:nvPr/>
          </p:nvGrpSpPr>
          <p:grpSpPr bwMode="auto">
            <a:xfrm>
              <a:off x="4357688" y="1356643"/>
              <a:ext cx="1922462" cy="2446338"/>
              <a:chOff x="2805" y="610"/>
              <a:chExt cx="1211" cy="1541"/>
            </a:xfrm>
          </p:grpSpPr>
          <p:sp>
            <p:nvSpPr>
              <p:cNvPr id="621" name="Rectangle 60"/>
              <p:cNvSpPr>
                <a:spLocks noChangeArrowheads="1"/>
              </p:cNvSpPr>
              <p:nvPr/>
            </p:nvSpPr>
            <p:spPr bwMode="auto">
              <a:xfrm>
                <a:off x="2805" y="610"/>
                <a:ext cx="1211" cy="1541"/>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622" name="Freeform 61"/>
              <p:cNvSpPr>
                <a:spLocks/>
              </p:cNvSpPr>
              <p:nvPr/>
            </p:nvSpPr>
            <p:spPr bwMode="auto">
              <a:xfrm>
                <a:off x="3002" y="1561"/>
                <a:ext cx="927" cy="282"/>
              </a:xfrm>
              <a:custGeom>
                <a:avLst/>
                <a:gdLst>
                  <a:gd name="T0" fmla="*/ 0 w 960"/>
                  <a:gd name="T1" fmla="*/ 129 h 288"/>
                  <a:gd name="T2" fmla="*/ 40 w 960"/>
                  <a:gd name="T3" fmla="*/ 86 h 288"/>
                  <a:gd name="T4" fmla="*/ 161 w 960"/>
                  <a:gd name="T5" fmla="*/ 86 h 288"/>
                  <a:gd name="T6" fmla="*/ 202 w 960"/>
                  <a:gd name="T7" fmla="*/ 0 h 288"/>
                  <a:gd name="T8" fmla="*/ 241 w 960"/>
                  <a:gd name="T9" fmla="*/ 172 h 288"/>
                  <a:gd name="T10" fmla="*/ 323 w 960"/>
                  <a:gd name="T11" fmla="*/ 215 h 288"/>
                  <a:gd name="T12" fmla="*/ 443 w 960"/>
                  <a:gd name="T13" fmla="*/ 43 h 288"/>
                  <a:gd name="T14" fmla="*/ 564 w 960"/>
                  <a:gd name="T15" fmla="*/ 86 h 288"/>
                  <a:gd name="T16" fmla="*/ 644 w 960"/>
                  <a:gd name="T17" fmla="*/ 43 h 288"/>
                  <a:gd name="T18" fmla="*/ 767 w 960"/>
                  <a:gd name="T19" fmla="*/ 215 h 288"/>
                  <a:gd name="T20" fmla="*/ 805 w 960"/>
                  <a:gd name="T21" fmla="*/ 259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88"/>
                  <a:gd name="T35" fmla="*/ 960 w 960"/>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88">
                    <a:moveTo>
                      <a:pt x="0" y="144"/>
                    </a:moveTo>
                    <a:lnTo>
                      <a:pt x="48" y="96"/>
                    </a:lnTo>
                    <a:lnTo>
                      <a:pt x="192" y="96"/>
                    </a:lnTo>
                    <a:lnTo>
                      <a:pt x="240" y="0"/>
                    </a:lnTo>
                    <a:lnTo>
                      <a:pt x="288" y="192"/>
                    </a:lnTo>
                    <a:lnTo>
                      <a:pt x="384" y="240"/>
                    </a:lnTo>
                    <a:lnTo>
                      <a:pt x="528" y="48"/>
                    </a:lnTo>
                    <a:lnTo>
                      <a:pt x="672" y="96"/>
                    </a:lnTo>
                    <a:lnTo>
                      <a:pt x="768" y="48"/>
                    </a:lnTo>
                    <a:lnTo>
                      <a:pt x="912" y="240"/>
                    </a:lnTo>
                    <a:lnTo>
                      <a:pt x="960" y="288"/>
                    </a:lnTo>
                  </a:path>
                </a:pathLst>
              </a:custGeom>
              <a:noFill/>
              <a:ln w="38100" cap="flat" cmpd="sng">
                <a:solidFill>
                  <a:srgbClr val="FF0000"/>
                </a:solidFill>
                <a:prstDash val="solid"/>
                <a:round/>
                <a:headEnd/>
                <a:tailEnd/>
              </a:ln>
            </p:spPr>
            <p:txBody>
              <a:bodyPr wrap="none" anchor="ctr"/>
              <a:lstStyle/>
              <a:p>
                <a:endParaRPr lang="en-GB" dirty="0">
                  <a:latin typeface="Calibri Regular"/>
                </a:endParaRPr>
              </a:p>
            </p:txBody>
          </p:sp>
          <p:sp>
            <p:nvSpPr>
              <p:cNvPr id="623" name="Line 62"/>
              <p:cNvSpPr>
                <a:spLocks noChangeShapeType="1"/>
              </p:cNvSpPr>
              <p:nvPr/>
            </p:nvSpPr>
            <p:spPr bwMode="auto">
              <a:xfrm>
                <a:off x="3014" y="1230"/>
                <a:ext cx="0" cy="689"/>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24" name="Line 63"/>
              <p:cNvSpPr>
                <a:spLocks noChangeShapeType="1"/>
              </p:cNvSpPr>
              <p:nvPr/>
            </p:nvSpPr>
            <p:spPr bwMode="auto">
              <a:xfrm>
                <a:off x="3020" y="1914"/>
                <a:ext cx="927"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25" name="Line 64"/>
              <p:cNvSpPr>
                <a:spLocks noChangeShapeType="1"/>
              </p:cNvSpPr>
              <p:nvPr/>
            </p:nvSpPr>
            <p:spPr bwMode="auto">
              <a:xfrm>
                <a:off x="3020" y="1230"/>
                <a:ext cx="0"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26" name="Line 65"/>
              <p:cNvSpPr>
                <a:spLocks noChangeShapeType="1"/>
              </p:cNvSpPr>
              <p:nvPr/>
            </p:nvSpPr>
            <p:spPr bwMode="auto">
              <a:xfrm>
                <a:off x="3020" y="123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27" name="Line 66"/>
              <p:cNvSpPr>
                <a:spLocks noChangeShapeType="1"/>
              </p:cNvSpPr>
              <p:nvPr/>
            </p:nvSpPr>
            <p:spPr bwMode="auto">
              <a:xfrm>
                <a:off x="3020" y="126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28" name="Line 67"/>
              <p:cNvSpPr>
                <a:spLocks noChangeShapeType="1"/>
              </p:cNvSpPr>
              <p:nvPr/>
            </p:nvSpPr>
            <p:spPr bwMode="auto">
              <a:xfrm>
                <a:off x="3020" y="130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29" name="Line 68"/>
              <p:cNvSpPr>
                <a:spLocks noChangeShapeType="1"/>
              </p:cNvSpPr>
              <p:nvPr/>
            </p:nvSpPr>
            <p:spPr bwMode="auto">
              <a:xfrm>
                <a:off x="3020" y="137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0" name="Line 69"/>
              <p:cNvSpPr>
                <a:spLocks noChangeShapeType="1"/>
              </p:cNvSpPr>
              <p:nvPr/>
            </p:nvSpPr>
            <p:spPr bwMode="auto">
              <a:xfrm>
                <a:off x="3020" y="140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1" name="Line 70"/>
              <p:cNvSpPr>
                <a:spLocks noChangeShapeType="1"/>
              </p:cNvSpPr>
              <p:nvPr/>
            </p:nvSpPr>
            <p:spPr bwMode="auto">
              <a:xfrm>
                <a:off x="3020" y="144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2" name="Line 71"/>
              <p:cNvSpPr>
                <a:spLocks noChangeShapeType="1"/>
              </p:cNvSpPr>
              <p:nvPr/>
            </p:nvSpPr>
            <p:spPr bwMode="auto">
              <a:xfrm>
                <a:off x="3020" y="147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3" name="Line 72"/>
              <p:cNvSpPr>
                <a:spLocks noChangeShapeType="1"/>
              </p:cNvSpPr>
              <p:nvPr/>
            </p:nvSpPr>
            <p:spPr bwMode="auto">
              <a:xfrm>
                <a:off x="3021" y="1513"/>
                <a:ext cx="10"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4" name="Line 73"/>
              <p:cNvSpPr>
                <a:spLocks noChangeShapeType="1"/>
              </p:cNvSpPr>
              <p:nvPr/>
            </p:nvSpPr>
            <p:spPr bwMode="auto">
              <a:xfrm>
                <a:off x="3020" y="1548"/>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5" name="Line 74"/>
              <p:cNvSpPr>
                <a:spLocks noChangeShapeType="1"/>
              </p:cNvSpPr>
              <p:nvPr/>
            </p:nvSpPr>
            <p:spPr bwMode="auto">
              <a:xfrm>
                <a:off x="3020" y="158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6" name="Line 75"/>
              <p:cNvSpPr>
                <a:spLocks noChangeShapeType="1"/>
              </p:cNvSpPr>
              <p:nvPr/>
            </p:nvSpPr>
            <p:spPr bwMode="auto">
              <a:xfrm>
                <a:off x="3020" y="1620"/>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7" name="Line 76"/>
              <p:cNvSpPr>
                <a:spLocks noChangeShapeType="1"/>
              </p:cNvSpPr>
              <p:nvPr/>
            </p:nvSpPr>
            <p:spPr bwMode="auto">
              <a:xfrm>
                <a:off x="3020" y="165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8" name="Line 77"/>
              <p:cNvSpPr>
                <a:spLocks noChangeShapeType="1"/>
              </p:cNvSpPr>
              <p:nvPr/>
            </p:nvSpPr>
            <p:spPr bwMode="auto">
              <a:xfrm>
                <a:off x="3020" y="169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39" name="Line 78"/>
              <p:cNvSpPr>
                <a:spLocks noChangeShapeType="1"/>
              </p:cNvSpPr>
              <p:nvPr/>
            </p:nvSpPr>
            <p:spPr bwMode="auto">
              <a:xfrm>
                <a:off x="3020" y="172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0" name="Line 79"/>
              <p:cNvSpPr>
                <a:spLocks noChangeShapeType="1"/>
              </p:cNvSpPr>
              <p:nvPr/>
            </p:nvSpPr>
            <p:spPr bwMode="auto">
              <a:xfrm>
                <a:off x="3020" y="176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1" name="Line 80"/>
              <p:cNvSpPr>
                <a:spLocks noChangeShapeType="1"/>
              </p:cNvSpPr>
              <p:nvPr/>
            </p:nvSpPr>
            <p:spPr bwMode="auto">
              <a:xfrm>
                <a:off x="3020" y="179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2" name="Line 81"/>
              <p:cNvSpPr>
                <a:spLocks noChangeShapeType="1"/>
              </p:cNvSpPr>
              <p:nvPr/>
            </p:nvSpPr>
            <p:spPr bwMode="auto">
              <a:xfrm>
                <a:off x="3020" y="183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3" name="Line 82"/>
              <p:cNvSpPr>
                <a:spLocks noChangeShapeType="1"/>
              </p:cNvSpPr>
              <p:nvPr/>
            </p:nvSpPr>
            <p:spPr bwMode="auto">
              <a:xfrm>
                <a:off x="3020" y="186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4" name="Line 83"/>
              <p:cNvSpPr>
                <a:spLocks noChangeShapeType="1"/>
              </p:cNvSpPr>
              <p:nvPr/>
            </p:nvSpPr>
            <p:spPr bwMode="auto">
              <a:xfrm flipV="1">
                <a:off x="306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5" name="Line 84"/>
              <p:cNvSpPr>
                <a:spLocks noChangeShapeType="1"/>
              </p:cNvSpPr>
              <p:nvPr/>
            </p:nvSpPr>
            <p:spPr bwMode="auto">
              <a:xfrm flipV="1">
                <a:off x="310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6" name="Line 85"/>
              <p:cNvSpPr>
                <a:spLocks noChangeShapeType="1"/>
              </p:cNvSpPr>
              <p:nvPr/>
            </p:nvSpPr>
            <p:spPr bwMode="auto">
              <a:xfrm flipV="1">
                <a:off x="313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7" name="Line 86"/>
              <p:cNvSpPr>
                <a:spLocks noChangeShapeType="1"/>
              </p:cNvSpPr>
              <p:nvPr/>
            </p:nvSpPr>
            <p:spPr bwMode="auto">
              <a:xfrm flipV="1">
                <a:off x="317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8" name="Line 87"/>
              <p:cNvSpPr>
                <a:spLocks noChangeShapeType="1"/>
              </p:cNvSpPr>
              <p:nvPr/>
            </p:nvSpPr>
            <p:spPr bwMode="auto">
              <a:xfrm flipV="1">
                <a:off x="320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49" name="Line 88"/>
              <p:cNvSpPr>
                <a:spLocks noChangeShapeType="1"/>
              </p:cNvSpPr>
              <p:nvPr/>
            </p:nvSpPr>
            <p:spPr bwMode="auto">
              <a:xfrm flipV="1">
                <a:off x="324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0" name="Line 89"/>
              <p:cNvSpPr>
                <a:spLocks noChangeShapeType="1"/>
              </p:cNvSpPr>
              <p:nvPr/>
            </p:nvSpPr>
            <p:spPr bwMode="auto">
              <a:xfrm flipV="1">
                <a:off x="327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1" name="Line 90"/>
              <p:cNvSpPr>
                <a:spLocks noChangeShapeType="1"/>
              </p:cNvSpPr>
              <p:nvPr/>
            </p:nvSpPr>
            <p:spPr bwMode="auto">
              <a:xfrm flipV="1">
                <a:off x="330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2" name="Line 91"/>
              <p:cNvSpPr>
                <a:spLocks noChangeShapeType="1"/>
              </p:cNvSpPr>
              <p:nvPr/>
            </p:nvSpPr>
            <p:spPr bwMode="auto">
              <a:xfrm flipV="1">
                <a:off x="334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3" name="Line 92"/>
              <p:cNvSpPr>
                <a:spLocks noChangeShapeType="1"/>
              </p:cNvSpPr>
              <p:nvPr/>
            </p:nvSpPr>
            <p:spPr bwMode="auto">
              <a:xfrm flipV="1">
                <a:off x="337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4" name="Line 93"/>
              <p:cNvSpPr>
                <a:spLocks noChangeShapeType="1"/>
              </p:cNvSpPr>
              <p:nvPr/>
            </p:nvSpPr>
            <p:spPr bwMode="auto">
              <a:xfrm flipV="1">
                <a:off x="341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5" name="Line 94"/>
              <p:cNvSpPr>
                <a:spLocks noChangeShapeType="1"/>
              </p:cNvSpPr>
              <p:nvPr/>
            </p:nvSpPr>
            <p:spPr bwMode="auto">
              <a:xfrm flipV="1">
                <a:off x="344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6" name="Line 95"/>
              <p:cNvSpPr>
                <a:spLocks noChangeShapeType="1"/>
              </p:cNvSpPr>
              <p:nvPr/>
            </p:nvSpPr>
            <p:spPr bwMode="auto">
              <a:xfrm flipV="1">
                <a:off x="348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7" name="Line 96"/>
              <p:cNvSpPr>
                <a:spLocks noChangeShapeType="1"/>
              </p:cNvSpPr>
              <p:nvPr/>
            </p:nvSpPr>
            <p:spPr bwMode="auto">
              <a:xfrm flipV="1">
                <a:off x="3518"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8" name="Line 97"/>
              <p:cNvSpPr>
                <a:spLocks noChangeShapeType="1"/>
              </p:cNvSpPr>
              <p:nvPr/>
            </p:nvSpPr>
            <p:spPr bwMode="auto">
              <a:xfrm flipV="1">
                <a:off x="3553"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59" name="Line 98"/>
              <p:cNvSpPr>
                <a:spLocks noChangeShapeType="1"/>
              </p:cNvSpPr>
              <p:nvPr/>
            </p:nvSpPr>
            <p:spPr bwMode="auto">
              <a:xfrm flipV="1">
                <a:off x="3588"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0" name="Line 99"/>
              <p:cNvSpPr>
                <a:spLocks noChangeShapeType="1"/>
              </p:cNvSpPr>
              <p:nvPr/>
            </p:nvSpPr>
            <p:spPr bwMode="auto">
              <a:xfrm flipV="1">
                <a:off x="3623"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1" name="Line 100"/>
              <p:cNvSpPr>
                <a:spLocks noChangeShapeType="1"/>
              </p:cNvSpPr>
              <p:nvPr/>
            </p:nvSpPr>
            <p:spPr bwMode="auto">
              <a:xfrm flipV="1">
                <a:off x="3658"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2" name="Line 101"/>
              <p:cNvSpPr>
                <a:spLocks noChangeShapeType="1"/>
              </p:cNvSpPr>
              <p:nvPr/>
            </p:nvSpPr>
            <p:spPr bwMode="auto">
              <a:xfrm flipV="1">
                <a:off x="369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3" name="Line 102"/>
              <p:cNvSpPr>
                <a:spLocks noChangeShapeType="1"/>
              </p:cNvSpPr>
              <p:nvPr/>
            </p:nvSpPr>
            <p:spPr bwMode="auto">
              <a:xfrm flipV="1">
                <a:off x="372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4" name="Line 103"/>
              <p:cNvSpPr>
                <a:spLocks noChangeShapeType="1"/>
              </p:cNvSpPr>
              <p:nvPr/>
            </p:nvSpPr>
            <p:spPr bwMode="auto">
              <a:xfrm flipV="1">
                <a:off x="376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5" name="Line 104"/>
              <p:cNvSpPr>
                <a:spLocks noChangeShapeType="1"/>
              </p:cNvSpPr>
              <p:nvPr/>
            </p:nvSpPr>
            <p:spPr bwMode="auto">
              <a:xfrm flipV="1">
                <a:off x="379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6" name="Line 105"/>
              <p:cNvSpPr>
                <a:spLocks noChangeShapeType="1"/>
              </p:cNvSpPr>
              <p:nvPr/>
            </p:nvSpPr>
            <p:spPr bwMode="auto">
              <a:xfrm flipV="1">
                <a:off x="383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7" name="Line 106"/>
              <p:cNvSpPr>
                <a:spLocks noChangeShapeType="1"/>
              </p:cNvSpPr>
              <p:nvPr/>
            </p:nvSpPr>
            <p:spPr bwMode="auto">
              <a:xfrm flipV="1">
                <a:off x="386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8" name="Line 107"/>
              <p:cNvSpPr>
                <a:spLocks noChangeShapeType="1"/>
              </p:cNvSpPr>
              <p:nvPr/>
            </p:nvSpPr>
            <p:spPr bwMode="auto">
              <a:xfrm flipV="1">
                <a:off x="390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69" name="Line 108"/>
              <p:cNvSpPr>
                <a:spLocks noChangeShapeType="1"/>
              </p:cNvSpPr>
              <p:nvPr/>
            </p:nvSpPr>
            <p:spPr bwMode="auto">
              <a:xfrm flipV="1">
                <a:off x="394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70" name="Text Box 109"/>
              <p:cNvSpPr txBox="1">
                <a:spLocks noChangeArrowheads="1"/>
              </p:cNvSpPr>
              <p:nvPr/>
            </p:nvSpPr>
            <p:spPr bwMode="auto">
              <a:xfrm rot="16248115">
                <a:off x="2561" y="1540"/>
                <a:ext cx="793" cy="194"/>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Orders</a:t>
                </a:r>
              </a:p>
            </p:txBody>
          </p:sp>
          <p:sp>
            <p:nvSpPr>
              <p:cNvPr id="671" name="Text Box 110"/>
              <p:cNvSpPr txBox="1">
                <a:spLocks noChangeArrowheads="1"/>
              </p:cNvSpPr>
              <p:nvPr/>
            </p:nvSpPr>
            <p:spPr bwMode="auto">
              <a:xfrm>
                <a:off x="2903" y="1819"/>
                <a:ext cx="140"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0</a:t>
                </a:r>
              </a:p>
            </p:txBody>
          </p:sp>
          <p:sp>
            <p:nvSpPr>
              <p:cNvPr id="672" name="Text Box 111"/>
              <p:cNvSpPr txBox="1">
                <a:spLocks noChangeArrowheads="1"/>
              </p:cNvSpPr>
              <p:nvPr/>
            </p:nvSpPr>
            <p:spPr bwMode="auto">
              <a:xfrm>
                <a:off x="3428" y="1897"/>
                <a:ext cx="577"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Time</a:t>
                </a:r>
              </a:p>
            </p:txBody>
          </p:sp>
          <p:sp>
            <p:nvSpPr>
              <p:cNvPr id="673" name="Line 112"/>
              <p:cNvSpPr>
                <a:spLocks noChangeShapeType="1"/>
              </p:cNvSpPr>
              <p:nvPr/>
            </p:nvSpPr>
            <p:spPr bwMode="auto">
              <a:xfrm>
                <a:off x="3020" y="133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74" name="Text Box 113"/>
              <p:cNvSpPr txBox="1">
                <a:spLocks noChangeArrowheads="1"/>
              </p:cNvSpPr>
              <p:nvPr/>
            </p:nvSpPr>
            <p:spPr bwMode="auto">
              <a:xfrm>
                <a:off x="2835" y="720"/>
                <a:ext cx="1123" cy="407"/>
              </a:xfrm>
              <a:prstGeom prst="rect">
                <a:avLst/>
              </a:prstGeom>
              <a:noFill/>
              <a:ln w="9525">
                <a:noFill/>
                <a:miter lim="800000"/>
                <a:headEnd/>
                <a:tailEnd/>
              </a:ln>
            </p:spPr>
            <p:txBody>
              <a:bodyPr wrap="square">
                <a:spAutoFit/>
              </a:bodyPr>
              <a:lstStyle/>
              <a:p>
                <a:pPr algn="ctr" eaLnBrk="0" hangingPunct="0">
                  <a:spcBef>
                    <a:spcPct val="50000"/>
                  </a:spcBef>
                </a:pPr>
                <a:r>
                  <a:rPr lang="en-GB" sz="1800" dirty="0">
                    <a:latin typeface="Calibri Regular"/>
                  </a:rPr>
                  <a:t>Stores orders to wholesaler</a:t>
                </a:r>
              </a:p>
            </p:txBody>
          </p:sp>
        </p:grpSp>
        <p:sp>
          <p:nvSpPr>
            <p:cNvPr id="495" name="Text Box 114"/>
            <p:cNvSpPr txBox="1">
              <a:spLocks noChangeArrowheads="1"/>
            </p:cNvSpPr>
            <p:nvPr/>
          </p:nvSpPr>
          <p:spPr bwMode="auto">
            <a:xfrm>
              <a:off x="3379788" y="3464843"/>
              <a:ext cx="914400" cy="369332"/>
            </a:xfrm>
            <a:prstGeom prst="rect">
              <a:avLst/>
            </a:prstGeom>
            <a:noFill/>
            <a:ln w="9525">
              <a:noFill/>
              <a:miter lim="800000"/>
              <a:headEnd/>
              <a:tailEnd/>
            </a:ln>
          </p:spPr>
          <p:txBody>
            <a:bodyPr>
              <a:spAutoFit/>
            </a:bodyPr>
            <a:lstStyle/>
            <a:p>
              <a:pPr algn="ctr" eaLnBrk="0" hangingPunct="0">
                <a:spcBef>
                  <a:spcPct val="50000"/>
                </a:spcBef>
              </a:pPr>
              <a:r>
                <a:rPr lang="en-GB" dirty="0">
                  <a:latin typeface="Calibri Regular"/>
                </a:rPr>
                <a:t>Time</a:t>
              </a:r>
            </a:p>
          </p:txBody>
        </p:sp>
        <p:grpSp>
          <p:nvGrpSpPr>
            <p:cNvPr id="496" name="Group 115"/>
            <p:cNvGrpSpPr>
              <a:grpSpLocks/>
            </p:cNvGrpSpPr>
            <p:nvPr/>
          </p:nvGrpSpPr>
          <p:grpSpPr bwMode="auto">
            <a:xfrm>
              <a:off x="2297113" y="1348706"/>
              <a:ext cx="1922462" cy="2446337"/>
              <a:chOff x="1507" y="605"/>
              <a:chExt cx="1211" cy="1541"/>
            </a:xfrm>
          </p:grpSpPr>
          <p:sp>
            <p:nvSpPr>
              <p:cNvPr id="568" name="Rectangle 116"/>
              <p:cNvSpPr>
                <a:spLocks noChangeArrowheads="1"/>
              </p:cNvSpPr>
              <p:nvPr/>
            </p:nvSpPr>
            <p:spPr bwMode="auto">
              <a:xfrm>
                <a:off x="1507" y="605"/>
                <a:ext cx="1211" cy="1541"/>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569" name="Freeform 117"/>
              <p:cNvSpPr>
                <a:spLocks/>
              </p:cNvSpPr>
              <p:nvPr/>
            </p:nvSpPr>
            <p:spPr bwMode="auto">
              <a:xfrm>
                <a:off x="1724" y="1442"/>
                <a:ext cx="927" cy="377"/>
              </a:xfrm>
              <a:custGeom>
                <a:avLst/>
                <a:gdLst>
                  <a:gd name="T0" fmla="*/ 0 w 1008"/>
                  <a:gd name="T1" fmla="*/ 263 h 384"/>
                  <a:gd name="T2" fmla="*/ 63 w 1008"/>
                  <a:gd name="T3" fmla="*/ 306 h 384"/>
                  <a:gd name="T4" fmla="*/ 127 w 1008"/>
                  <a:gd name="T5" fmla="*/ 306 h 384"/>
                  <a:gd name="T6" fmla="*/ 189 w 1008"/>
                  <a:gd name="T7" fmla="*/ 131 h 384"/>
                  <a:gd name="T8" fmla="*/ 221 w 1008"/>
                  <a:gd name="T9" fmla="*/ 177 h 384"/>
                  <a:gd name="T10" fmla="*/ 284 w 1008"/>
                  <a:gd name="T11" fmla="*/ 0 h 384"/>
                  <a:gd name="T12" fmla="*/ 379 w 1008"/>
                  <a:gd name="T13" fmla="*/ 131 h 384"/>
                  <a:gd name="T14" fmla="*/ 474 w 1008"/>
                  <a:gd name="T15" fmla="*/ 86 h 384"/>
                  <a:gd name="T16" fmla="*/ 505 w 1008"/>
                  <a:gd name="T17" fmla="*/ 306 h 384"/>
                  <a:gd name="T18" fmla="*/ 568 w 1008"/>
                  <a:gd name="T19" fmla="*/ 350 h 384"/>
                  <a:gd name="T20" fmla="*/ 663 w 1008"/>
                  <a:gd name="T21" fmla="*/ 350 h 3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8"/>
                  <a:gd name="T34" fmla="*/ 0 h 384"/>
                  <a:gd name="T35" fmla="*/ 1008 w 1008"/>
                  <a:gd name="T36" fmla="*/ 384 h 3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8" h="384">
                    <a:moveTo>
                      <a:pt x="0" y="288"/>
                    </a:moveTo>
                    <a:lnTo>
                      <a:pt x="96" y="336"/>
                    </a:lnTo>
                    <a:lnTo>
                      <a:pt x="192" y="336"/>
                    </a:lnTo>
                    <a:lnTo>
                      <a:pt x="288" y="144"/>
                    </a:lnTo>
                    <a:lnTo>
                      <a:pt x="336" y="192"/>
                    </a:lnTo>
                    <a:lnTo>
                      <a:pt x="432" y="0"/>
                    </a:lnTo>
                    <a:lnTo>
                      <a:pt x="576" y="144"/>
                    </a:lnTo>
                    <a:lnTo>
                      <a:pt x="720" y="96"/>
                    </a:lnTo>
                    <a:lnTo>
                      <a:pt x="768" y="336"/>
                    </a:lnTo>
                    <a:lnTo>
                      <a:pt x="864" y="384"/>
                    </a:lnTo>
                    <a:lnTo>
                      <a:pt x="1008" y="384"/>
                    </a:lnTo>
                  </a:path>
                </a:pathLst>
              </a:custGeom>
              <a:noFill/>
              <a:ln w="38100" cap="flat" cmpd="sng">
                <a:solidFill>
                  <a:srgbClr val="FF0000"/>
                </a:solidFill>
                <a:prstDash val="solid"/>
                <a:round/>
                <a:headEnd/>
                <a:tailEnd/>
              </a:ln>
            </p:spPr>
            <p:txBody>
              <a:bodyPr wrap="none" anchor="ctr"/>
              <a:lstStyle/>
              <a:p>
                <a:endParaRPr lang="en-GB" dirty="0">
                  <a:latin typeface="Calibri Regular"/>
                </a:endParaRPr>
              </a:p>
            </p:txBody>
          </p:sp>
          <p:sp>
            <p:nvSpPr>
              <p:cNvPr id="570" name="Text Box 118"/>
              <p:cNvSpPr txBox="1">
                <a:spLocks noChangeArrowheads="1"/>
              </p:cNvSpPr>
              <p:nvPr/>
            </p:nvSpPr>
            <p:spPr bwMode="auto">
              <a:xfrm>
                <a:off x="1515" y="675"/>
                <a:ext cx="1170" cy="582"/>
              </a:xfrm>
              <a:prstGeom prst="rect">
                <a:avLst/>
              </a:prstGeom>
              <a:noFill/>
              <a:ln w="9525">
                <a:noFill/>
                <a:miter lim="800000"/>
                <a:headEnd/>
                <a:tailEnd/>
              </a:ln>
            </p:spPr>
            <p:txBody>
              <a:bodyPr>
                <a:spAutoFit/>
              </a:bodyPr>
              <a:lstStyle/>
              <a:p>
                <a:pPr algn="ctr" eaLnBrk="0" hangingPunct="0">
                  <a:spcBef>
                    <a:spcPct val="50000"/>
                  </a:spcBef>
                </a:pPr>
                <a:r>
                  <a:rPr lang="en-GB" sz="1800" dirty="0">
                    <a:latin typeface="Calibri Regular"/>
                  </a:rPr>
                  <a:t>Wholesalers orders to manufacturer</a:t>
                </a:r>
              </a:p>
            </p:txBody>
          </p:sp>
          <p:sp>
            <p:nvSpPr>
              <p:cNvPr id="571" name="Line 119"/>
              <p:cNvSpPr>
                <a:spLocks noChangeShapeType="1"/>
              </p:cNvSpPr>
              <p:nvPr/>
            </p:nvSpPr>
            <p:spPr bwMode="auto">
              <a:xfrm>
                <a:off x="1695" y="1230"/>
                <a:ext cx="0" cy="689"/>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2" name="Line 120"/>
              <p:cNvSpPr>
                <a:spLocks noChangeShapeType="1"/>
              </p:cNvSpPr>
              <p:nvPr/>
            </p:nvSpPr>
            <p:spPr bwMode="auto">
              <a:xfrm>
                <a:off x="1701" y="1914"/>
                <a:ext cx="927"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3" name="Line 121"/>
              <p:cNvSpPr>
                <a:spLocks noChangeShapeType="1"/>
              </p:cNvSpPr>
              <p:nvPr/>
            </p:nvSpPr>
            <p:spPr bwMode="auto">
              <a:xfrm>
                <a:off x="1701" y="1230"/>
                <a:ext cx="0"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4" name="Line 122"/>
              <p:cNvSpPr>
                <a:spLocks noChangeShapeType="1"/>
              </p:cNvSpPr>
              <p:nvPr/>
            </p:nvSpPr>
            <p:spPr bwMode="auto">
              <a:xfrm>
                <a:off x="1701" y="123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5" name="Line 123"/>
              <p:cNvSpPr>
                <a:spLocks noChangeShapeType="1"/>
              </p:cNvSpPr>
              <p:nvPr/>
            </p:nvSpPr>
            <p:spPr bwMode="auto">
              <a:xfrm>
                <a:off x="1701" y="126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6" name="Line 124"/>
              <p:cNvSpPr>
                <a:spLocks noChangeShapeType="1"/>
              </p:cNvSpPr>
              <p:nvPr/>
            </p:nvSpPr>
            <p:spPr bwMode="auto">
              <a:xfrm>
                <a:off x="1701" y="130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7" name="Line 125"/>
              <p:cNvSpPr>
                <a:spLocks noChangeShapeType="1"/>
              </p:cNvSpPr>
              <p:nvPr/>
            </p:nvSpPr>
            <p:spPr bwMode="auto">
              <a:xfrm>
                <a:off x="1701" y="137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8" name="Line 126"/>
              <p:cNvSpPr>
                <a:spLocks noChangeShapeType="1"/>
              </p:cNvSpPr>
              <p:nvPr/>
            </p:nvSpPr>
            <p:spPr bwMode="auto">
              <a:xfrm>
                <a:off x="1701" y="140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79" name="Line 127"/>
              <p:cNvSpPr>
                <a:spLocks noChangeShapeType="1"/>
              </p:cNvSpPr>
              <p:nvPr/>
            </p:nvSpPr>
            <p:spPr bwMode="auto">
              <a:xfrm>
                <a:off x="1701" y="144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0" name="Line 128"/>
              <p:cNvSpPr>
                <a:spLocks noChangeShapeType="1"/>
              </p:cNvSpPr>
              <p:nvPr/>
            </p:nvSpPr>
            <p:spPr bwMode="auto">
              <a:xfrm>
                <a:off x="1701" y="147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1" name="Line 129"/>
              <p:cNvSpPr>
                <a:spLocks noChangeShapeType="1"/>
              </p:cNvSpPr>
              <p:nvPr/>
            </p:nvSpPr>
            <p:spPr bwMode="auto">
              <a:xfrm>
                <a:off x="1702" y="1513"/>
                <a:ext cx="10"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2" name="Line 130"/>
              <p:cNvSpPr>
                <a:spLocks noChangeShapeType="1"/>
              </p:cNvSpPr>
              <p:nvPr/>
            </p:nvSpPr>
            <p:spPr bwMode="auto">
              <a:xfrm>
                <a:off x="1701" y="1548"/>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3" name="Line 131"/>
              <p:cNvSpPr>
                <a:spLocks noChangeShapeType="1"/>
              </p:cNvSpPr>
              <p:nvPr/>
            </p:nvSpPr>
            <p:spPr bwMode="auto">
              <a:xfrm>
                <a:off x="1701" y="158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4" name="Line 132"/>
              <p:cNvSpPr>
                <a:spLocks noChangeShapeType="1"/>
              </p:cNvSpPr>
              <p:nvPr/>
            </p:nvSpPr>
            <p:spPr bwMode="auto">
              <a:xfrm>
                <a:off x="1701" y="1620"/>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5" name="Line 133"/>
              <p:cNvSpPr>
                <a:spLocks noChangeShapeType="1"/>
              </p:cNvSpPr>
              <p:nvPr/>
            </p:nvSpPr>
            <p:spPr bwMode="auto">
              <a:xfrm>
                <a:off x="1701" y="165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6" name="Line 134"/>
              <p:cNvSpPr>
                <a:spLocks noChangeShapeType="1"/>
              </p:cNvSpPr>
              <p:nvPr/>
            </p:nvSpPr>
            <p:spPr bwMode="auto">
              <a:xfrm>
                <a:off x="1701" y="169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7" name="Line 135"/>
              <p:cNvSpPr>
                <a:spLocks noChangeShapeType="1"/>
              </p:cNvSpPr>
              <p:nvPr/>
            </p:nvSpPr>
            <p:spPr bwMode="auto">
              <a:xfrm>
                <a:off x="1701" y="172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8" name="Line 136"/>
              <p:cNvSpPr>
                <a:spLocks noChangeShapeType="1"/>
              </p:cNvSpPr>
              <p:nvPr/>
            </p:nvSpPr>
            <p:spPr bwMode="auto">
              <a:xfrm>
                <a:off x="1701" y="176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89" name="Line 137"/>
              <p:cNvSpPr>
                <a:spLocks noChangeShapeType="1"/>
              </p:cNvSpPr>
              <p:nvPr/>
            </p:nvSpPr>
            <p:spPr bwMode="auto">
              <a:xfrm>
                <a:off x="1701" y="179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0" name="Line 138"/>
              <p:cNvSpPr>
                <a:spLocks noChangeShapeType="1"/>
              </p:cNvSpPr>
              <p:nvPr/>
            </p:nvSpPr>
            <p:spPr bwMode="auto">
              <a:xfrm>
                <a:off x="1701" y="183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1" name="Line 139"/>
              <p:cNvSpPr>
                <a:spLocks noChangeShapeType="1"/>
              </p:cNvSpPr>
              <p:nvPr/>
            </p:nvSpPr>
            <p:spPr bwMode="auto">
              <a:xfrm>
                <a:off x="1701" y="186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2" name="Line 140"/>
              <p:cNvSpPr>
                <a:spLocks noChangeShapeType="1"/>
              </p:cNvSpPr>
              <p:nvPr/>
            </p:nvSpPr>
            <p:spPr bwMode="auto">
              <a:xfrm flipV="1">
                <a:off x="174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3" name="Line 141"/>
              <p:cNvSpPr>
                <a:spLocks noChangeShapeType="1"/>
              </p:cNvSpPr>
              <p:nvPr/>
            </p:nvSpPr>
            <p:spPr bwMode="auto">
              <a:xfrm flipV="1">
                <a:off x="178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4" name="Line 142"/>
              <p:cNvSpPr>
                <a:spLocks noChangeShapeType="1"/>
              </p:cNvSpPr>
              <p:nvPr/>
            </p:nvSpPr>
            <p:spPr bwMode="auto">
              <a:xfrm flipV="1">
                <a:off x="181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5" name="Line 143"/>
              <p:cNvSpPr>
                <a:spLocks noChangeShapeType="1"/>
              </p:cNvSpPr>
              <p:nvPr/>
            </p:nvSpPr>
            <p:spPr bwMode="auto">
              <a:xfrm flipV="1">
                <a:off x="185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6" name="Line 144"/>
              <p:cNvSpPr>
                <a:spLocks noChangeShapeType="1"/>
              </p:cNvSpPr>
              <p:nvPr/>
            </p:nvSpPr>
            <p:spPr bwMode="auto">
              <a:xfrm flipV="1">
                <a:off x="188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7" name="Line 145"/>
              <p:cNvSpPr>
                <a:spLocks noChangeShapeType="1"/>
              </p:cNvSpPr>
              <p:nvPr/>
            </p:nvSpPr>
            <p:spPr bwMode="auto">
              <a:xfrm flipV="1">
                <a:off x="192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8" name="Line 146"/>
              <p:cNvSpPr>
                <a:spLocks noChangeShapeType="1"/>
              </p:cNvSpPr>
              <p:nvPr/>
            </p:nvSpPr>
            <p:spPr bwMode="auto">
              <a:xfrm flipV="1">
                <a:off x="195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99" name="Line 147"/>
              <p:cNvSpPr>
                <a:spLocks noChangeShapeType="1"/>
              </p:cNvSpPr>
              <p:nvPr/>
            </p:nvSpPr>
            <p:spPr bwMode="auto">
              <a:xfrm flipV="1">
                <a:off x="199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0" name="Line 148"/>
              <p:cNvSpPr>
                <a:spLocks noChangeShapeType="1"/>
              </p:cNvSpPr>
              <p:nvPr/>
            </p:nvSpPr>
            <p:spPr bwMode="auto">
              <a:xfrm flipV="1">
                <a:off x="202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1" name="Line 149"/>
              <p:cNvSpPr>
                <a:spLocks noChangeShapeType="1"/>
              </p:cNvSpPr>
              <p:nvPr/>
            </p:nvSpPr>
            <p:spPr bwMode="auto">
              <a:xfrm flipV="1">
                <a:off x="206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2" name="Line 150"/>
              <p:cNvSpPr>
                <a:spLocks noChangeShapeType="1"/>
              </p:cNvSpPr>
              <p:nvPr/>
            </p:nvSpPr>
            <p:spPr bwMode="auto">
              <a:xfrm flipV="1">
                <a:off x="209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3" name="Line 151"/>
              <p:cNvSpPr>
                <a:spLocks noChangeShapeType="1"/>
              </p:cNvSpPr>
              <p:nvPr/>
            </p:nvSpPr>
            <p:spPr bwMode="auto">
              <a:xfrm flipV="1">
                <a:off x="213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4" name="Line 152"/>
              <p:cNvSpPr>
                <a:spLocks noChangeShapeType="1"/>
              </p:cNvSpPr>
              <p:nvPr/>
            </p:nvSpPr>
            <p:spPr bwMode="auto">
              <a:xfrm flipV="1">
                <a:off x="216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5" name="Line 153"/>
              <p:cNvSpPr>
                <a:spLocks noChangeShapeType="1"/>
              </p:cNvSpPr>
              <p:nvPr/>
            </p:nvSpPr>
            <p:spPr bwMode="auto">
              <a:xfrm flipV="1">
                <a:off x="219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6" name="Line 154"/>
              <p:cNvSpPr>
                <a:spLocks noChangeShapeType="1"/>
              </p:cNvSpPr>
              <p:nvPr/>
            </p:nvSpPr>
            <p:spPr bwMode="auto">
              <a:xfrm flipV="1">
                <a:off x="223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7" name="Line 155"/>
              <p:cNvSpPr>
                <a:spLocks noChangeShapeType="1"/>
              </p:cNvSpPr>
              <p:nvPr/>
            </p:nvSpPr>
            <p:spPr bwMode="auto">
              <a:xfrm flipV="1">
                <a:off x="226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8" name="Line 156"/>
              <p:cNvSpPr>
                <a:spLocks noChangeShapeType="1"/>
              </p:cNvSpPr>
              <p:nvPr/>
            </p:nvSpPr>
            <p:spPr bwMode="auto">
              <a:xfrm flipV="1">
                <a:off x="230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09" name="Line 157"/>
              <p:cNvSpPr>
                <a:spLocks noChangeShapeType="1"/>
              </p:cNvSpPr>
              <p:nvPr/>
            </p:nvSpPr>
            <p:spPr bwMode="auto">
              <a:xfrm flipV="1">
                <a:off x="233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0" name="Line 158"/>
              <p:cNvSpPr>
                <a:spLocks noChangeShapeType="1"/>
              </p:cNvSpPr>
              <p:nvPr/>
            </p:nvSpPr>
            <p:spPr bwMode="auto">
              <a:xfrm flipV="1">
                <a:off x="2372"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1" name="Line 159"/>
              <p:cNvSpPr>
                <a:spLocks noChangeShapeType="1"/>
              </p:cNvSpPr>
              <p:nvPr/>
            </p:nvSpPr>
            <p:spPr bwMode="auto">
              <a:xfrm flipV="1">
                <a:off x="2407"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2" name="Line 160"/>
              <p:cNvSpPr>
                <a:spLocks noChangeShapeType="1"/>
              </p:cNvSpPr>
              <p:nvPr/>
            </p:nvSpPr>
            <p:spPr bwMode="auto">
              <a:xfrm flipV="1">
                <a:off x="2442"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3" name="Line 161"/>
              <p:cNvSpPr>
                <a:spLocks noChangeShapeType="1"/>
              </p:cNvSpPr>
              <p:nvPr/>
            </p:nvSpPr>
            <p:spPr bwMode="auto">
              <a:xfrm flipV="1">
                <a:off x="2477"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4" name="Line 162"/>
              <p:cNvSpPr>
                <a:spLocks noChangeShapeType="1"/>
              </p:cNvSpPr>
              <p:nvPr/>
            </p:nvSpPr>
            <p:spPr bwMode="auto">
              <a:xfrm flipV="1">
                <a:off x="2512"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5" name="Line 163"/>
              <p:cNvSpPr>
                <a:spLocks noChangeShapeType="1"/>
              </p:cNvSpPr>
              <p:nvPr/>
            </p:nvSpPr>
            <p:spPr bwMode="auto">
              <a:xfrm flipV="1">
                <a:off x="2547"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6" name="Line 164"/>
              <p:cNvSpPr>
                <a:spLocks noChangeShapeType="1"/>
              </p:cNvSpPr>
              <p:nvPr/>
            </p:nvSpPr>
            <p:spPr bwMode="auto">
              <a:xfrm flipV="1">
                <a:off x="258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7" name="Line 165"/>
              <p:cNvSpPr>
                <a:spLocks noChangeShapeType="1"/>
              </p:cNvSpPr>
              <p:nvPr/>
            </p:nvSpPr>
            <p:spPr bwMode="auto">
              <a:xfrm flipV="1">
                <a:off x="2622"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618" name="Text Box 166"/>
              <p:cNvSpPr txBox="1">
                <a:spLocks noChangeArrowheads="1"/>
              </p:cNvSpPr>
              <p:nvPr/>
            </p:nvSpPr>
            <p:spPr bwMode="auto">
              <a:xfrm rot="-5351885">
                <a:off x="1243" y="1540"/>
                <a:ext cx="793"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Orders</a:t>
                </a:r>
              </a:p>
            </p:txBody>
          </p:sp>
          <p:sp>
            <p:nvSpPr>
              <p:cNvPr id="619" name="Text Box 167"/>
              <p:cNvSpPr txBox="1">
                <a:spLocks noChangeArrowheads="1"/>
              </p:cNvSpPr>
              <p:nvPr/>
            </p:nvSpPr>
            <p:spPr bwMode="auto">
              <a:xfrm>
                <a:off x="1584" y="1819"/>
                <a:ext cx="140"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0</a:t>
                </a:r>
              </a:p>
            </p:txBody>
          </p:sp>
          <p:sp>
            <p:nvSpPr>
              <p:cNvPr id="620" name="Line 168"/>
              <p:cNvSpPr>
                <a:spLocks noChangeShapeType="1"/>
              </p:cNvSpPr>
              <p:nvPr/>
            </p:nvSpPr>
            <p:spPr bwMode="auto">
              <a:xfrm>
                <a:off x="1701" y="133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grpSp>
        <p:grpSp>
          <p:nvGrpSpPr>
            <p:cNvPr id="497" name="Group 169"/>
            <p:cNvGrpSpPr>
              <a:grpSpLocks/>
            </p:cNvGrpSpPr>
            <p:nvPr/>
          </p:nvGrpSpPr>
          <p:grpSpPr bwMode="auto">
            <a:xfrm>
              <a:off x="169863" y="1356643"/>
              <a:ext cx="2065337" cy="2446338"/>
              <a:chOff x="167" y="610"/>
              <a:chExt cx="1301" cy="1541"/>
            </a:xfrm>
          </p:grpSpPr>
          <p:sp>
            <p:nvSpPr>
              <p:cNvPr id="514" name="Rectangle 170"/>
              <p:cNvSpPr>
                <a:spLocks noChangeArrowheads="1"/>
              </p:cNvSpPr>
              <p:nvPr/>
            </p:nvSpPr>
            <p:spPr bwMode="auto">
              <a:xfrm>
                <a:off x="217" y="610"/>
                <a:ext cx="1211" cy="1541"/>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515" name="Text Box 171"/>
              <p:cNvSpPr txBox="1">
                <a:spLocks noChangeArrowheads="1"/>
              </p:cNvSpPr>
              <p:nvPr/>
            </p:nvSpPr>
            <p:spPr bwMode="auto">
              <a:xfrm>
                <a:off x="167" y="675"/>
                <a:ext cx="1228" cy="582"/>
              </a:xfrm>
              <a:prstGeom prst="rect">
                <a:avLst/>
              </a:prstGeom>
              <a:noFill/>
              <a:ln w="9525">
                <a:noFill/>
                <a:miter lim="800000"/>
                <a:headEnd/>
                <a:tailEnd/>
              </a:ln>
            </p:spPr>
            <p:txBody>
              <a:bodyPr wrap="square">
                <a:spAutoFit/>
              </a:bodyPr>
              <a:lstStyle/>
              <a:p>
                <a:pPr algn="ctr" eaLnBrk="0" hangingPunct="0">
                  <a:spcBef>
                    <a:spcPct val="50000"/>
                  </a:spcBef>
                </a:pPr>
                <a:r>
                  <a:rPr lang="en-GB" sz="1800" dirty="0">
                    <a:latin typeface="Calibri Regular"/>
                  </a:rPr>
                  <a:t>Manufacturers orders to its suppliers</a:t>
                </a:r>
              </a:p>
            </p:txBody>
          </p:sp>
          <p:sp>
            <p:nvSpPr>
              <p:cNvPr id="516" name="Freeform 172"/>
              <p:cNvSpPr>
                <a:spLocks/>
              </p:cNvSpPr>
              <p:nvPr/>
            </p:nvSpPr>
            <p:spPr bwMode="auto">
              <a:xfrm>
                <a:off x="455" y="1271"/>
                <a:ext cx="927" cy="565"/>
              </a:xfrm>
              <a:custGeom>
                <a:avLst/>
                <a:gdLst>
                  <a:gd name="T0" fmla="*/ 805 w 960"/>
                  <a:gd name="T1" fmla="*/ 523 h 576"/>
                  <a:gd name="T2" fmla="*/ 767 w 960"/>
                  <a:gd name="T3" fmla="*/ 479 h 576"/>
                  <a:gd name="T4" fmla="*/ 686 w 960"/>
                  <a:gd name="T5" fmla="*/ 0 h 576"/>
                  <a:gd name="T6" fmla="*/ 615 w 960"/>
                  <a:gd name="T7" fmla="*/ 278 h 576"/>
                  <a:gd name="T8" fmla="*/ 564 w 960"/>
                  <a:gd name="T9" fmla="*/ 43 h 576"/>
                  <a:gd name="T10" fmla="*/ 443 w 960"/>
                  <a:gd name="T11" fmla="*/ 523 h 576"/>
                  <a:gd name="T12" fmla="*/ 404 w 960"/>
                  <a:gd name="T13" fmla="*/ 479 h 576"/>
                  <a:gd name="T14" fmla="*/ 323 w 960"/>
                  <a:gd name="T15" fmla="*/ 523 h 576"/>
                  <a:gd name="T16" fmla="*/ 202 w 960"/>
                  <a:gd name="T17" fmla="*/ 479 h 576"/>
                  <a:gd name="T18" fmla="*/ 161 w 960"/>
                  <a:gd name="T19" fmla="*/ 523 h 576"/>
                  <a:gd name="T20" fmla="*/ 81 w 960"/>
                  <a:gd name="T21" fmla="*/ 349 h 576"/>
                  <a:gd name="T22" fmla="*/ 0 w 960"/>
                  <a:gd name="T23" fmla="*/ 479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0"/>
                  <a:gd name="T37" fmla="*/ 0 h 576"/>
                  <a:gd name="T38" fmla="*/ 960 w 960"/>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0" h="576">
                    <a:moveTo>
                      <a:pt x="960" y="576"/>
                    </a:moveTo>
                    <a:lnTo>
                      <a:pt x="912" y="528"/>
                    </a:lnTo>
                    <a:lnTo>
                      <a:pt x="816" y="0"/>
                    </a:lnTo>
                    <a:lnTo>
                      <a:pt x="732" y="306"/>
                    </a:lnTo>
                    <a:lnTo>
                      <a:pt x="672" y="48"/>
                    </a:lnTo>
                    <a:lnTo>
                      <a:pt x="528" y="576"/>
                    </a:lnTo>
                    <a:lnTo>
                      <a:pt x="480" y="528"/>
                    </a:lnTo>
                    <a:lnTo>
                      <a:pt x="384" y="576"/>
                    </a:lnTo>
                    <a:lnTo>
                      <a:pt x="240" y="528"/>
                    </a:lnTo>
                    <a:lnTo>
                      <a:pt x="192" y="576"/>
                    </a:lnTo>
                    <a:lnTo>
                      <a:pt x="96" y="384"/>
                    </a:lnTo>
                    <a:lnTo>
                      <a:pt x="0" y="528"/>
                    </a:lnTo>
                  </a:path>
                </a:pathLst>
              </a:custGeom>
              <a:noFill/>
              <a:ln w="38100" cap="flat" cmpd="sng">
                <a:solidFill>
                  <a:srgbClr val="FF0000"/>
                </a:solidFill>
                <a:prstDash val="solid"/>
                <a:round/>
                <a:headEnd/>
                <a:tailEnd/>
              </a:ln>
            </p:spPr>
            <p:txBody>
              <a:bodyPr wrap="none" anchor="ctr"/>
              <a:lstStyle/>
              <a:p>
                <a:endParaRPr lang="en-GB" dirty="0">
                  <a:latin typeface="Calibri Regular"/>
                </a:endParaRPr>
              </a:p>
            </p:txBody>
          </p:sp>
          <p:sp>
            <p:nvSpPr>
              <p:cNvPr id="517" name="Line 173"/>
              <p:cNvSpPr>
                <a:spLocks noChangeShapeType="1"/>
              </p:cNvSpPr>
              <p:nvPr/>
            </p:nvSpPr>
            <p:spPr bwMode="auto">
              <a:xfrm>
                <a:off x="419" y="1230"/>
                <a:ext cx="0" cy="689"/>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18" name="Line 174"/>
              <p:cNvSpPr>
                <a:spLocks noChangeShapeType="1"/>
              </p:cNvSpPr>
              <p:nvPr/>
            </p:nvSpPr>
            <p:spPr bwMode="auto">
              <a:xfrm>
                <a:off x="425" y="1914"/>
                <a:ext cx="927"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19" name="Line 175"/>
              <p:cNvSpPr>
                <a:spLocks noChangeShapeType="1"/>
              </p:cNvSpPr>
              <p:nvPr/>
            </p:nvSpPr>
            <p:spPr bwMode="auto">
              <a:xfrm>
                <a:off x="425" y="1230"/>
                <a:ext cx="0"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0" name="Line 176"/>
              <p:cNvSpPr>
                <a:spLocks noChangeShapeType="1"/>
              </p:cNvSpPr>
              <p:nvPr/>
            </p:nvSpPr>
            <p:spPr bwMode="auto">
              <a:xfrm>
                <a:off x="425" y="123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1" name="Line 177"/>
              <p:cNvSpPr>
                <a:spLocks noChangeShapeType="1"/>
              </p:cNvSpPr>
              <p:nvPr/>
            </p:nvSpPr>
            <p:spPr bwMode="auto">
              <a:xfrm>
                <a:off x="425" y="126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2" name="Line 178"/>
              <p:cNvSpPr>
                <a:spLocks noChangeShapeType="1"/>
              </p:cNvSpPr>
              <p:nvPr/>
            </p:nvSpPr>
            <p:spPr bwMode="auto">
              <a:xfrm>
                <a:off x="425" y="130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3" name="Line 179"/>
              <p:cNvSpPr>
                <a:spLocks noChangeShapeType="1"/>
              </p:cNvSpPr>
              <p:nvPr/>
            </p:nvSpPr>
            <p:spPr bwMode="auto">
              <a:xfrm>
                <a:off x="425" y="137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4" name="Line 180"/>
              <p:cNvSpPr>
                <a:spLocks noChangeShapeType="1"/>
              </p:cNvSpPr>
              <p:nvPr/>
            </p:nvSpPr>
            <p:spPr bwMode="auto">
              <a:xfrm>
                <a:off x="425" y="140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5" name="Line 181"/>
              <p:cNvSpPr>
                <a:spLocks noChangeShapeType="1"/>
              </p:cNvSpPr>
              <p:nvPr/>
            </p:nvSpPr>
            <p:spPr bwMode="auto">
              <a:xfrm>
                <a:off x="425" y="144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6" name="Line 182"/>
              <p:cNvSpPr>
                <a:spLocks noChangeShapeType="1"/>
              </p:cNvSpPr>
              <p:nvPr/>
            </p:nvSpPr>
            <p:spPr bwMode="auto">
              <a:xfrm>
                <a:off x="425" y="147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7" name="Line 183"/>
              <p:cNvSpPr>
                <a:spLocks noChangeShapeType="1"/>
              </p:cNvSpPr>
              <p:nvPr/>
            </p:nvSpPr>
            <p:spPr bwMode="auto">
              <a:xfrm>
                <a:off x="426" y="1513"/>
                <a:ext cx="10"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8" name="Line 184"/>
              <p:cNvSpPr>
                <a:spLocks noChangeShapeType="1"/>
              </p:cNvSpPr>
              <p:nvPr/>
            </p:nvSpPr>
            <p:spPr bwMode="auto">
              <a:xfrm>
                <a:off x="425" y="1548"/>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29" name="Line 185"/>
              <p:cNvSpPr>
                <a:spLocks noChangeShapeType="1"/>
              </p:cNvSpPr>
              <p:nvPr/>
            </p:nvSpPr>
            <p:spPr bwMode="auto">
              <a:xfrm>
                <a:off x="425" y="158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0" name="Line 186"/>
              <p:cNvSpPr>
                <a:spLocks noChangeShapeType="1"/>
              </p:cNvSpPr>
              <p:nvPr/>
            </p:nvSpPr>
            <p:spPr bwMode="auto">
              <a:xfrm>
                <a:off x="425" y="1620"/>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1" name="Line 187"/>
              <p:cNvSpPr>
                <a:spLocks noChangeShapeType="1"/>
              </p:cNvSpPr>
              <p:nvPr/>
            </p:nvSpPr>
            <p:spPr bwMode="auto">
              <a:xfrm>
                <a:off x="425" y="1655"/>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2" name="Line 188"/>
              <p:cNvSpPr>
                <a:spLocks noChangeShapeType="1"/>
              </p:cNvSpPr>
              <p:nvPr/>
            </p:nvSpPr>
            <p:spPr bwMode="auto">
              <a:xfrm>
                <a:off x="425" y="169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3" name="Line 189"/>
              <p:cNvSpPr>
                <a:spLocks noChangeShapeType="1"/>
              </p:cNvSpPr>
              <p:nvPr/>
            </p:nvSpPr>
            <p:spPr bwMode="auto">
              <a:xfrm>
                <a:off x="425" y="172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4" name="Line 190"/>
              <p:cNvSpPr>
                <a:spLocks noChangeShapeType="1"/>
              </p:cNvSpPr>
              <p:nvPr/>
            </p:nvSpPr>
            <p:spPr bwMode="auto">
              <a:xfrm>
                <a:off x="425" y="1761"/>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5" name="Line 191"/>
              <p:cNvSpPr>
                <a:spLocks noChangeShapeType="1"/>
              </p:cNvSpPr>
              <p:nvPr/>
            </p:nvSpPr>
            <p:spPr bwMode="auto">
              <a:xfrm>
                <a:off x="425" y="179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6" name="Line 192"/>
              <p:cNvSpPr>
                <a:spLocks noChangeShapeType="1"/>
              </p:cNvSpPr>
              <p:nvPr/>
            </p:nvSpPr>
            <p:spPr bwMode="auto">
              <a:xfrm>
                <a:off x="425" y="1832"/>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7" name="Line 193"/>
              <p:cNvSpPr>
                <a:spLocks noChangeShapeType="1"/>
              </p:cNvSpPr>
              <p:nvPr/>
            </p:nvSpPr>
            <p:spPr bwMode="auto">
              <a:xfrm>
                <a:off x="425" y="1867"/>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8" name="Line 194"/>
              <p:cNvSpPr>
                <a:spLocks noChangeShapeType="1"/>
              </p:cNvSpPr>
              <p:nvPr/>
            </p:nvSpPr>
            <p:spPr bwMode="auto">
              <a:xfrm flipV="1">
                <a:off x="47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39" name="Line 195"/>
              <p:cNvSpPr>
                <a:spLocks noChangeShapeType="1"/>
              </p:cNvSpPr>
              <p:nvPr/>
            </p:nvSpPr>
            <p:spPr bwMode="auto">
              <a:xfrm flipV="1">
                <a:off x="50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0" name="Line 196"/>
              <p:cNvSpPr>
                <a:spLocks noChangeShapeType="1"/>
              </p:cNvSpPr>
              <p:nvPr/>
            </p:nvSpPr>
            <p:spPr bwMode="auto">
              <a:xfrm flipV="1">
                <a:off x="54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1" name="Line 197"/>
              <p:cNvSpPr>
                <a:spLocks noChangeShapeType="1"/>
              </p:cNvSpPr>
              <p:nvPr/>
            </p:nvSpPr>
            <p:spPr bwMode="auto">
              <a:xfrm flipV="1">
                <a:off x="57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2" name="Line 198"/>
              <p:cNvSpPr>
                <a:spLocks noChangeShapeType="1"/>
              </p:cNvSpPr>
              <p:nvPr/>
            </p:nvSpPr>
            <p:spPr bwMode="auto">
              <a:xfrm flipV="1">
                <a:off x="61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3" name="Line 199"/>
              <p:cNvSpPr>
                <a:spLocks noChangeShapeType="1"/>
              </p:cNvSpPr>
              <p:nvPr/>
            </p:nvSpPr>
            <p:spPr bwMode="auto">
              <a:xfrm flipV="1">
                <a:off x="64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4" name="Line 200"/>
              <p:cNvSpPr>
                <a:spLocks noChangeShapeType="1"/>
              </p:cNvSpPr>
              <p:nvPr/>
            </p:nvSpPr>
            <p:spPr bwMode="auto">
              <a:xfrm flipV="1">
                <a:off x="680"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5" name="Line 201"/>
              <p:cNvSpPr>
                <a:spLocks noChangeShapeType="1"/>
              </p:cNvSpPr>
              <p:nvPr/>
            </p:nvSpPr>
            <p:spPr bwMode="auto">
              <a:xfrm flipV="1">
                <a:off x="715"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6" name="Line 202"/>
              <p:cNvSpPr>
                <a:spLocks noChangeShapeType="1"/>
              </p:cNvSpPr>
              <p:nvPr/>
            </p:nvSpPr>
            <p:spPr bwMode="auto">
              <a:xfrm flipV="1">
                <a:off x="74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7" name="Line 203"/>
              <p:cNvSpPr>
                <a:spLocks noChangeShapeType="1"/>
              </p:cNvSpPr>
              <p:nvPr/>
            </p:nvSpPr>
            <p:spPr bwMode="auto">
              <a:xfrm flipV="1">
                <a:off x="78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8" name="Line 204"/>
              <p:cNvSpPr>
                <a:spLocks noChangeShapeType="1"/>
              </p:cNvSpPr>
              <p:nvPr/>
            </p:nvSpPr>
            <p:spPr bwMode="auto">
              <a:xfrm flipV="1">
                <a:off x="81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49" name="Line 205"/>
              <p:cNvSpPr>
                <a:spLocks noChangeShapeType="1"/>
              </p:cNvSpPr>
              <p:nvPr/>
            </p:nvSpPr>
            <p:spPr bwMode="auto">
              <a:xfrm flipV="1">
                <a:off x="85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0" name="Line 206"/>
              <p:cNvSpPr>
                <a:spLocks noChangeShapeType="1"/>
              </p:cNvSpPr>
              <p:nvPr/>
            </p:nvSpPr>
            <p:spPr bwMode="auto">
              <a:xfrm flipV="1">
                <a:off x="889"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1" name="Line 207"/>
              <p:cNvSpPr>
                <a:spLocks noChangeShapeType="1"/>
              </p:cNvSpPr>
              <p:nvPr/>
            </p:nvSpPr>
            <p:spPr bwMode="auto">
              <a:xfrm flipV="1">
                <a:off x="924"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2" name="Line 208"/>
              <p:cNvSpPr>
                <a:spLocks noChangeShapeType="1"/>
              </p:cNvSpPr>
              <p:nvPr/>
            </p:nvSpPr>
            <p:spPr bwMode="auto">
              <a:xfrm flipV="1">
                <a:off x="958"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3" name="Line 209"/>
              <p:cNvSpPr>
                <a:spLocks noChangeShapeType="1"/>
              </p:cNvSpPr>
              <p:nvPr/>
            </p:nvSpPr>
            <p:spPr bwMode="auto">
              <a:xfrm flipV="1">
                <a:off x="993"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4" name="Line 210"/>
              <p:cNvSpPr>
                <a:spLocks noChangeShapeType="1"/>
              </p:cNvSpPr>
              <p:nvPr/>
            </p:nvSpPr>
            <p:spPr bwMode="auto">
              <a:xfrm flipV="1">
                <a:off x="1028"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5" name="Line 211"/>
              <p:cNvSpPr>
                <a:spLocks noChangeShapeType="1"/>
              </p:cNvSpPr>
              <p:nvPr/>
            </p:nvSpPr>
            <p:spPr bwMode="auto">
              <a:xfrm flipV="1">
                <a:off x="1063"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6" name="Line 212"/>
              <p:cNvSpPr>
                <a:spLocks noChangeShapeType="1"/>
              </p:cNvSpPr>
              <p:nvPr/>
            </p:nvSpPr>
            <p:spPr bwMode="auto">
              <a:xfrm flipV="1">
                <a:off x="1097"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7" name="Line 213"/>
              <p:cNvSpPr>
                <a:spLocks noChangeShapeType="1"/>
              </p:cNvSpPr>
              <p:nvPr/>
            </p:nvSpPr>
            <p:spPr bwMode="auto">
              <a:xfrm flipV="1">
                <a:off x="113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8" name="Line 214"/>
              <p:cNvSpPr>
                <a:spLocks noChangeShapeType="1"/>
              </p:cNvSpPr>
              <p:nvPr/>
            </p:nvSpPr>
            <p:spPr bwMode="auto">
              <a:xfrm flipV="1">
                <a:off x="116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59" name="Line 215"/>
              <p:cNvSpPr>
                <a:spLocks noChangeShapeType="1"/>
              </p:cNvSpPr>
              <p:nvPr/>
            </p:nvSpPr>
            <p:spPr bwMode="auto">
              <a:xfrm flipV="1">
                <a:off x="120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60" name="Line 216"/>
              <p:cNvSpPr>
                <a:spLocks noChangeShapeType="1"/>
              </p:cNvSpPr>
              <p:nvPr/>
            </p:nvSpPr>
            <p:spPr bwMode="auto">
              <a:xfrm flipV="1">
                <a:off x="123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61" name="Line 217"/>
              <p:cNvSpPr>
                <a:spLocks noChangeShapeType="1"/>
              </p:cNvSpPr>
              <p:nvPr/>
            </p:nvSpPr>
            <p:spPr bwMode="auto">
              <a:xfrm flipV="1">
                <a:off x="1271"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62" name="Line 218"/>
              <p:cNvSpPr>
                <a:spLocks noChangeShapeType="1"/>
              </p:cNvSpPr>
              <p:nvPr/>
            </p:nvSpPr>
            <p:spPr bwMode="auto">
              <a:xfrm flipV="1">
                <a:off x="130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63" name="Line 219"/>
              <p:cNvSpPr>
                <a:spLocks noChangeShapeType="1"/>
              </p:cNvSpPr>
              <p:nvPr/>
            </p:nvSpPr>
            <p:spPr bwMode="auto">
              <a:xfrm flipV="1">
                <a:off x="1346" y="1897"/>
                <a:ext cx="0" cy="11"/>
              </a:xfrm>
              <a:prstGeom prst="line">
                <a:avLst/>
              </a:prstGeom>
              <a:noFill/>
              <a:ln w="9525">
                <a:solidFill>
                  <a:schemeClr val="tx1"/>
                </a:solidFill>
                <a:round/>
                <a:headEnd/>
                <a:tailEnd/>
              </a:ln>
            </p:spPr>
            <p:txBody>
              <a:bodyPr wrap="none" anchor="ctr"/>
              <a:lstStyle/>
              <a:p>
                <a:endParaRPr lang="en-GB" dirty="0">
                  <a:latin typeface="Calibri Regular"/>
                </a:endParaRPr>
              </a:p>
            </p:txBody>
          </p:sp>
          <p:sp>
            <p:nvSpPr>
              <p:cNvPr id="564" name="Text Box 220"/>
              <p:cNvSpPr txBox="1">
                <a:spLocks noChangeArrowheads="1"/>
              </p:cNvSpPr>
              <p:nvPr/>
            </p:nvSpPr>
            <p:spPr bwMode="auto">
              <a:xfrm rot="-5351885">
                <a:off x="-31" y="1544"/>
                <a:ext cx="794"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Orders</a:t>
                </a:r>
              </a:p>
            </p:txBody>
          </p:sp>
          <p:sp>
            <p:nvSpPr>
              <p:cNvPr id="565" name="Text Box 221"/>
              <p:cNvSpPr txBox="1">
                <a:spLocks noChangeArrowheads="1"/>
              </p:cNvSpPr>
              <p:nvPr/>
            </p:nvSpPr>
            <p:spPr bwMode="auto">
              <a:xfrm>
                <a:off x="309" y="1819"/>
                <a:ext cx="139" cy="192"/>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0</a:t>
                </a:r>
              </a:p>
            </p:txBody>
          </p:sp>
          <p:sp>
            <p:nvSpPr>
              <p:cNvPr id="566" name="Text Box 222"/>
              <p:cNvSpPr txBox="1">
                <a:spLocks noChangeArrowheads="1"/>
              </p:cNvSpPr>
              <p:nvPr/>
            </p:nvSpPr>
            <p:spPr bwMode="auto">
              <a:xfrm>
                <a:off x="945" y="1897"/>
                <a:ext cx="523" cy="194"/>
              </a:xfrm>
              <a:prstGeom prst="rect">
                <a:avLst/>
              </a:prstGeom>
              <a:noFill/>
              <a:ln w="9525">
                <a:noFill/>
                <a:miter lim="800000"/>
                <a:headEnd/>
                <a:tailEnd/>
              </a:ln>
            </p:spPr>
            <p:txBody>
              <a:bodyPr>
                <a:spAutoFit/>
              </a:bodyPr>
              <a:lstStyle/>
              <a:p>
                <a:pPr algn="ctr" eaLnBrk="0" hangingPunct="0">
                  <a:spcBef>
                    <a:spcPct val="50000"/>
                  </a:spcBef>
                </a:pPr>
                <a:r>
                  <a:rPr lang="en-GB" sz="1400" dirty="0">
                    <a:latin typeface="Calibri Regular"/>
                  </a:rPr>
                  <a:t>Time</a:t>
                </a:r>
              </a:p>
            </p:txBody>
          </p:sp>
          <p:sp>
            <p:nvSpPr>
              <p:cNvPr id="567" name="Line 223"/>
              <p:cNvSpPr>
                <a:spLocks noChangeShapeType="1"/>
              </p:cNvSpPr>
              <p:nvPr/>
            </p:nvSpPr>
            <p:spPr bwMode="auto">
              <a:xfrm>
                <a:off x="425" y="1336"/>
                <a:ext cx="11" cy="0"/>
              </a:xfrm>
              <a:prstGeom prst="line">
                <a:avLst/>
              </a:prstGeom>
              <a:noFill/>
              <a:ln w="9525">
                <a:solidFill>
                  <a:schemeClr val="tx1"/>
                </a:solidFill>
                <a:round/>
                <a:headEnd/>
                <a:tailEnd/>
              </a:ln>
            </p:spPr>
            <p:txBody>
              <a:bodyPr wrap="none" anchor="ctr"/>
              <a:lstStyle/>
              <a:p>
                <a:endParaRPr lang="en-GB" dirty="0">
                  <a:latin typeface="Calibri Regular"/>
                </a:endParaRPr>
              </a:p>
            </p:txBody>
          </p:sp>
        </p:grpSp>
        <p:sp>
          <p:nvSpPr>
            <p:cNvPr id="498" name="Rectangle 224"/>
            <p:cNvSpPr>
              <a:spLocks noChangeArrowheads="1"/>
            </p:cNvSpPr>
            <p:nvPr/>
          </p:nvSpPr>
          <p:spPr bwMode="auto">
            <a:xfrm>
              <a:off x="6096654" y="4099854"/>
              <a:ext cx="823913" cy="646112"/>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499" name="Text Box 225"/>
            <p:cNvSpPr txBox="1">
              <a:spLocks noChangeArrowheads="1"/>
            </p:cNvSpPr>
            <p:nvPr/>
          </p:nvSpPr>
          <p:spPr bwMode="auto">
            <a:xfrm>
              <a:off x="6110288" y="4153818"/>
              <a:ext cx="866775" cy="646331"/>
            </a:xfrm>
            <a:prstGeom prst="rect">
              <a:avLst/>
            </a:prstGeom>
            <a:noFill/>
            <a:ln w="9525">
              <a:noFill/>
              <a:miter lim="800000"/>
              <a:headEnd/>
              <a:tailEnd/>
            </a:ln>
          </p:spPr>
          <p:txBody>
            <a:bodyPr>
              <a:spAutoFit/>
            </a:bodyPr>
            <a:lstStyle/>
            <a:p>
              <a:pPr algn="ctr" eaLnBrk="0" hangingPunct="0">
                <a:spcBef>
                  <a:spcPct val="50000"/>
                </a:spcBef>
              </a:pPr>
              <a:r>
                <a:rPr lang="en-GB" dirty="0">
                  <a:latin typeface="Calibri Regular"/>
                </a:rPr>
                <a:t>Retail Store</a:t>
              </a:r>
            </a:p>
          </p:txBody>
        </p:sp>
        <p:sp>
          <p:nvSpPr>
            <p:cNvPr id="500" name="Rectangle 226"/>
            <p:cNvSpPr>
              <a:spLocks noChangeArrowheads="1"/>
            </p:cNvSpPr>
            <p:nvPr/>
          </p:nvSpPr>
          <p:spPr bwMode="auto">
            <a:xfrm>
              <a:off x="4083704" y="4099854"/>
              <a:ext cx="823913" cy="646112"/>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501" name="Text Box 227"/>
            <p:cNvSpPr txBox="1">
              <a:spLocks noChangeArrowheads="1"/>
            </p:cNvSpPr>
            <p:nvPr/>
          </p:nvSpPr>
          <p:spPr bwMode="auto">
            <a:xfrm>
              <a:off x="4095750" y="4153818"/>
              <a:ext cx="868363" cy="646331"/>
            </a:xfrm>
            <a:prstGeom prst="rect">
              <a:avLst/>
            </a:prstGeom>
            <a:noFill/>
            <a:ln w="9525">
              <a:noFill/>
              <a:miter lim="800000"/>
              <a:headEnd/>
              <a:tailEnd/>
            </a:ln>
          </p:spPr>
          <p:txBody>
            <a:bodyPr>
              <a:spAutoFit/>
            </a:bodyPr>
            <a:lstStyle/>
            <a:p>
              <a:pPr algn="ctr" eaLnBrk="0" hangingPunct="0">
                <a:spcBef>
                  <a:spcPct val="50000"/>
                </a:spcBef>
              </a:pPr>
              <a:r>
                <a:rPr lang="en-GB" dirty="0">
                  <a:latin typeface="Calibri Regular"/>
                </a:rPr>
                <a:t>Whole-</a:t>
              </a:r>
              <a:r>
                <a:rPr lang="en-GB" dirty="0" err="1">
                  <a:latin typeface="Calibri Regular"/>
                </a:rPr>
                <a:t>saler</a:t>
              </a:r>
              <a:endParaRPr lang="en-GB" dirty="0">
                <a:latin typeface="Calibri Regular"/>
              </a:endParaRPr>
            </a:p>
          </p:txBody>
        </p:sp>
        <p:sp>
          <p:nvSpPr>
            <p:cNvPr id="502" name="Rectangle 228"/>
            <p:cNvSpPr>
              <a:spLocks noChangeArrowheads="1"/>
            </p:cNvSpPr>
            <p:nvPr/>
          </p:nvSpPr>
          <p:spPr bwMode="auto">
            <a:xfrm>
              <a:off x="2069167" y="4099854"/>
              <a:ext cx="823912" cy="646112"/>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503" name="Text Box 229"/>
            <p:cNvSpPr txBox="1">
              <a:spLocks noChangeArrowheads="1"/>
            </p:cNvSpPr>
            <p:nvPr/>
          </p:nvSpPr>
          <p:spPr bwMode="auto">
            <a:xfrm>
              <a:off x="1960563" y="4153818"/>
              <a:ext cx="1036637" cy="646331"/>
            </a:xfrm>
            <a:prstGeom prst="rect">
              <a:avLst/>
            </a:prstGeom>
            <a:noFill/>
            <a:ln w="9525">
              <a:noFill/>
              <a:miter lim="800000"/>
              <a:headEnd/>
              <a:tailEnd/>
            </a:ln>
          </p:spPr>
          <p:txBody>
            <a:bodyPr>
              <a:spAutoFit/>
            </a:bodyPr>
            <a:lstStyle/>
            <a:p>
              <a:pPr algn="ctr" eaLnBrk="0" hangingPunct="0">
                <a:spcBef>
                  <a:spcPct val="50000"/>
                </a:spcBef>
              </a:pPr>
              <a:r>
                <a:rPr lang="en-GB" dirty="0" err="1">
                  <a:latin typeface="Calibri Regular"/>
                </a:rPr>
                <a:t>Manufa-cturer</a:t>
              </a:r>
              <a:endParaRPr lang="en-GB" dirty="0">
                <a:latin typeface="Calibri Regular"/>
              </a:endParaRPr>
            </a:p>
          </p:txBody>
        </p:sp>
        <p:sp>
          <p:nvSpPr>
            <p:cNvPr id="504" name="Rectangle 230"/>
            <p:cNvSpPr>
              <a:spLocks noChangeArrowheads="1"/>
            </p:cNvSpPr>
            <p:nvPr/>
          </p:nvSpPr>
          <p:spPr bwMode="auto">
            <a:xfrm>
              <a:off x="238779" y="4099854"/>
              <a:ext cx="952477" cy="646112"/>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latin typeface="Calibri Regular"/>
              </a:endParaRPr>
            </a:p>
          </p:txBody>
        </p:sp>
        <p:sp>
          <p:nvSpPr>
            <p:cNvPr id="505" name="Text Box 231"/>
            <p:cNvSpPr txBox="1">
              <a:spLocks noChangeArrowheads="1"/>
            </p:cNvSpPr>
            <p:nvPr/>
          </p:nvSpPr>
          <p:spPr bwMode="auto">
            <a:xfrm>
              <a:off x="198438" y="4261768"/>
              <a:ext cx="1063625" cy="369332"/>
            </a:xfrm>
            <a:prstGeom prst="rect">
              <a:avLst/>
            </a:prstGeom>
            <a:noFill/>
            <a:ln w="9525">
              <a:noFill/>
              <a:miter lim="800000"/>
              <a:headEnd/>
              <a:tailEnd/>
            </a:ln>
          </p:spPr>
          <p:txBody>
            <a:bodyPr>
              <a:spAutoFit/>
            </a:bodyPr>
            <a:lstStyle/>
            <a:p>
              <a:pPr algn="ctr" eaLnBrk="0" hangingPunct="0">
                <a:spcBef>
                  <a:spcPct val="50000"/>
                </a:spcBef>
              </a:pPr>
              <a:r>
                <a:rPr lang="en-GB" dirty="0">
                  <a:latin typeface="Calibri Regular"/>
                </a:rPr>
                <a:t>Supplier</a:t>
              </a:r>
            </a:p>
          </p:txBody>
        </p:sp>
        <p:sp>
          <p:nvSpPr>
            <p:cNvPr id="506" name="Line 232"/>
            <p:cNvSpPr>
              <a:spLocks noChangeShapeType="1"/>
            </p:cNvSpPr>
            <p:nvPr/>
          </p:nvSpPr>
          <p:spPr bwMode="auto">
            <a:xfrm>
              <a:off x="1154113" y="4422106"/>
              <a:ext cx="823912" cy="0"/>
            </a:xfrm>
            <a:prstGeom prst="line">
              <a:avLst/>
            </a:prstGeom>
            <a:noFill/>
            <a:ln w="28575">
              <a:solidFill>
                <a:srgbClr val="FF0000"/>
              </a:solidFill>
              <a:round/>
              <a:headEnd/>
              <a:tailEnd type="triangle" w="med" len="med"/>
            </a:ln>
          </p:spPr>
          <p:txBody>
            <a:bodyPr/>
            <a:lstStyle/>
            <a:p>
              <a:endParaRPr lang="en-GB" dirty="0">
                <a:latin typeface="Calibri Regular"/>
              </a:endParaRPr>
            </a:p>
          </p:txBody>
        </p:sp>
        <p:sp>
          <p:nvSpPr>
            <p:cNvPr id="507" name="Line 233"/>
            <p:cNvSpPr>
              <a:spLocks noChangeShapeType="1"/>
            </p:cNvSpPr>
            <p:nvPr/>
          </p:nvSpPr>
          <p:spPr bwMode="auto">
            <a:xfrm>
              <a:off x="3076575" y="4422106"/>
              <a:ext cx="822325" cy="0"/>
            </a:xfrm>
            <a:prstGeom prst="line">
              <a:avLst/>
            </a:prstGeom>
            <a:noFill/>
            <a:ln w="28575">
              <a:solidFill>
                <a:srgbClr val="FF0000"/>
              </a:solidFill>
              <a:round/>
              <a:headEnd/>
              <a:tailEnd type="triangle" w="med" len="med"/>
            </a:ln>
          </p:spPr>
          <p:txBody>
            <a:bodyPr/>
            <a:lstStyle/>
            <a:p>
              <a:endParaRPr lang="en-GB" dirty="0">
                <a:latin typeface="Calibri Regular"/>
              </a:endParaRPr>
            </a:p>
          </p:txBody>
        </p:sp>
        <p:sp>
          <p:nvSpPr>
            <p:cNvPr id="508" name="Line 234"/>
            <p:cNvSpPr>
              <a:spLocks noChangeShapeType="1"/>
            </p:cNvSpPr>
            <p:nvPr/>
          </p:nvSpPr>
          <p:spPr bwMode="auto">
            <a:xfrm>
              <a:off x="5089525" y="4422106"/>
              <a:ext cx="823913" cy="0"/>
            </a:xfrm>
            <a:prstGeom prst="line">
              <a:avLst/>
            </a:prstGeom>
            <a:noFill/>
            <a:ln w="28575">
              <a:solidFill>
                <a:srgbClr val="FF0000"/>
              </a:solidFill>
              <a:round/>
              <a:headEnd/>
              <a:tailEnd type="triangle" w="med" len="med"/>
            </a:ln>
          </p:spPr>
          <p:txBody>
            <a:bodyPr/>
            <a:lstStyle/>
            <a:p>
              <a:endParaRPr lang="en-GB" dirty="0">
                <a:latin typeface="Calibri Regular"/>
              </a:endParaRPr>
            </a:p>
          </p:txBody>
        </p:sp>
        <p:sp>
          <p:nvSpPr>
            <p:cNvPr id="509" name="Line 235"/>
            <p:cNvSpPr>
              <a:spLocks noChangeShapeType="1"/>
            </p:cNvSpPr>
            <p:nvPr/>
          </p:nvSpPr>
          <p:spPr bwMode="auto">
            <a:xfrm>
              <a:off x="7011988" y="4422106"/>
              <a:ext cx="366712" cy="0"/>
            </a:xfrm>
            <a:prstGeom prst="line">
              <a:avLst/>
            </a:prstGeom>
            <a:noFill/>
            <a:ln w="28575">
              <a:solidFill>
                <a:srgbClr val="FF0000"/>
              </a:solidFill>
              <a:round/>
              <a:headEnd/>
              <a:tailEnd type="triangle" w="med" len="med"/>
            </a:ln>
          </p:spPr>
          <p:txBody>
            <a:bodyPr/>
            <a:lstStyle/>
            <a:p>
              <a:endParaRPr lang="en-GB" dirty="0">
                <a:latin typeface="Calibri Regular"/>
              </a:endParaRPr>
            </a:p>
          </p:txBody>
        </p:sp>
        <p:sp>
          <p:nvSpPr>
            <p:cNvPr id="510" name="Freeform 236"/>
            <p:cNvSpPr>
              <a:spLocks/>
            </p:cNvSpPr>
            <p:nvPr/>
          </p:nvSpPr>
          <p:spPr bwMode="auto">
            <a:xfrm>
              <a:off x="6554788" y="3668043"/>
              <a:ext cx="1463675" cy="431800"/>
            </a:xfrm>
            <a:custGeom>
              <a:avLst/>
              <a:gdLst>
                <a:gd name="T0" fmla="*/ 0 w 1008"/>
                <a:gd name="T1" fmla="*/ 2147483647 h 192"/>
                <a:gd name="T2" fmla="*/ 2147483647 w 1008"/>
                <a:gd name="T3" fmla="*/ 2147483647 h 192"/>
                <a:gd name="T4" fmla="*/ 2147483647 w 1008"/>
                <a:gd name="T5" fmla="*/ 2147483647 h 192"/>
                <a:gd name="T6" fmla="*/ 2147483647 w 1008"/>
                <a:gd name="T7" fmla="*/ 2147483647 h 192"/>
                <a:gd name="T8" fmla="*/ 2147483647 w 1008"/>
                <a:gd name="T9" fmla="*/ 2147483647 h 192"/>
                <a:gd name="T10" fmla="*/ 2147483647 w 1008"/>
                <a:gd name="T11" fmla="*/ 2147483647 h 192"/>
                <a:gd name="T12" fmla="*/ 2147483647 w 1008"/>
                <a:gd name="T13" fmla="*/ 2147483647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28575" cap="flat" cmpd="sng">
              <a:solidFill>
                <a:srgbClr val="FF0000"/>
              </a:solidFill>
              <a:prstDash val="sysDot"/>
              <a:round/>
              <a:headEnd type="triangle" w="med" len="med"/>
              <a:tailEnd type="none" w="med" len="med"/>
            </a:ln>
          </p:spPr>
          <p:txBody>
            <a:bodyPr/>
            <a:lstStyle/>
            <a:p>
              <a:endParaRPr lang="en-GB" dirty="0">
                <a:latin typeface="Calibri Regular"/>
              </a:endParaRPr>
            </a:p>
          </p:txBody>
        </p:sp>
        <p:sp>
          <p:nvSpPr>
            <p:cNvPr id="511" name="Freeform 237"/>
            <p:cNvSpPr>
              <a:spLocks/>
            </p:cNvSpPr>
            <p:nvPr/>
          </p:nvSpPr>
          <p:spPr bwMode="auto">
            <a:xfrm>
              <a:off x="4722813" y="3668043"/>
              <a:ext cx="1465262" cy="431800"/>
            </a:xfrm>
            <a:custGeom>
              <a:avLst/>
              <a:gdLst>
                <a:gd name="T0" fmla="*/ 0 w 1008"/>
                <a:gd name="T1" fmla="*/ 2147483647 h 192"/>
                <a:gd name="T2" fmla="*/ 2147483647 w 1008"/>
                <a:gd name="T3" fmla="*/ 2147483647 h 192"/>
                <a:gd name="T4" fmla="*/ 2147483647 w 1008"/>
                <a:gd name="T5" fmla="*/ 2147483647 h 192"/>
                <a:gd name="T6" fmla="*/ 2147483647 w 1008"/>
                <a:gd name="T7" fmla="*/ 2147483647 h 192"/>
                <a:gd name="T8" fmla="*/ 2147483647 w 1008"/>
                <a:gd name="T9" fmla="*/ 2147483647 h 192"/>
                <a:gd name="T10" fmla="*/ 2147483647 w 1008"/>
                <a:gd name="T11" fmla="*/ 2147483647 h 192"/>
                <a:gd name="T12" fmla="*/ 2147483647 w 1008"/>
                <a:gd name="T13" fmla="*/ 2147483647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28575" cap="flat" cmpd="sng">
              <a:solidFill>
                <a:srgbClr val="FF0000"/>
              </a:solidFill>
              <a:prstDash val="sysDot"/>
              <a:round/>
              <a:headEnd type="triangle" w="med" len="med"/>
              <a:tailEnd type="none" w="med" len="med"/>
            </a:ln>
          </p:spPr>
          <p:txBody>
            <a:bodyPr/>
            <a:lstStyle/>
            <a:p>
              <a:endParaRPr lang="en-GB" dirty="0">
                <a:latin typeface="Calibri Regular"/>
              </a:endParaRPr>
            </a:p>
          </p:txBody>
        </p:sp>
        <p:sp>
          <p:nvSpPr>
            <p:cNvPr id="512" name="Freeform 238"/>
            <p:cNvSpPr>
              <a:spLocks/>
            </p:cNvSpPr>
            <p:nvPr/>
          </p:nvSpPr>
          <p:spPr bwMode="auto">
            <a:xfrm>
              <a:off x="2709863" y="3668043"/>
              <a:ext cx="1463675" cy="431800"/>
            </a:xfrm>
            <a:custGeom>
              <a:avLst/>
              <a:gdLst>
                <a:gd name="T0" fmla="*/ 0 w 1008"/>
                <a:gd name="T1" fmla="*/ 2147483647 h 192"/>
                <a:gd name="T2" fmla="*/ 2147483647 w 1008"/>
                <a:gd name="T3" fmla="*/ 2147483647 h 192"/>
                <a:gd name="T4" fmla="*/ 2147483647 w 1008"/>
                <a:gd name="T5" fmla="*/ 2147483647 h 192"/>
                <a:gd name="T6" fmla="*/ 2147483647 w 1008"/>
                <a:gd name="T7" fmla="*/ 2147483647 h 192"/>
                <a:gd name="T8" fmla="*/ 2147483647 w 1008"/>
                <a:gd name="T9" fmla="*/ 2147483647 h 192"/>
                <a:gd name="T10" fmla="*/ 2147483647 w 1008"/>
                <a:gd name="T11" fmla="*/ 2147483647 h 192"/>
                <a:gd name="T12" fmla="*/ 2147483647 w 1008"/>
                <a:gd name="T13" fmla="*/ 2147483647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28575" cap="flat" cmpd="sng">
              <a:solidFill>
                <a:srgbClr val="FF0000"/>
              </a:solidFill>
              <a:prstDash val="sysDot"/>
              <a:round/>
              <a:headEnd type="triangle" w="med" len="med"/>
              <a:tailEnd type="none" w="med" len="med"/>
            </a:ln>
          </p:spPr>
          <p:txBody>
            <a:bodyPr/>
            <a:lstStyle/>
            <a:p>
              <a:endParaRPr lang="en-GB" dirty="0">
                <a:latin typeface="Calibri Regular"/>
              </a:endParaRPr>
            </a:p>
          </p:txBody>
        </p:sp>
        <p:sp>
          <p:nvSpPr>
            <p:cNvPr id="513" name="Freeform 239"/>
            <p:cNvSpPr>
              <a:spLocks/>
            </p:cNvSpPr>
            <p:nvPr/>
          </p:nvSpPr>
          <p:spPr bwMode="auto">
            <a:xfrm>
              <a:off x="604838" y="3668043"/>
              <a:ext cx="1463675" cy="431800"/>
            </a:xfrm>
            <a:custGeom>
              <a:avLst/>
              <a:gdLst>
                <a:gd name="T0" fmla="*/ 0 w 1008"/>
                <a:gd name="T1" fmla="*/ 2147483647 h 192"/>
                <a:gd name="T2" fmla="*/ 2147483647 w 1008"/>
                <a:gd name="T3" fmla="*/ 2147483647 h 192"/>
                <a:gd name="T4" fmla="*/ 2147483647 w 1008"/>
                <a:gd name="T5" fmla="*/ 2147483647 h 192"/>
                <a:gd name="T6" fmla="*/ 2147483647 w 1008"/>
                <a:gd name="T7" fmla="*/ 2147483647 h 192"/>
                <a:gd name="T8" fmla="*/ 2147483647 w 1008"/>
                <a:gd name="T9" fmla="*/ 2147483647 h 192"/>
                <a:gd name="T10" fmla="*/ 2147483647 w 1008"/>
                <a:gd name="T11" fmla="*/ 2147483647 h 192"/>
                <a:gd name="T12" fmla="*/ 2147483647 w 1008"/>
                <a:gd name="T13" fmla="*/ 2147483647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28575" cap="flat" cmpd="sng">
              <a:solidFill>
                <a:srgbClr val="FF0000"/>
              </a:solidFill>
              <a:prstDash val="sysDot"/>
              <a:round/>
              <a:headEnd type="triangle" w="med" len="med"/>
              <a:tailEnd type="none" w="med" len="med"/>
            </a:ln>
          </p:spPr>
          <p:txBody>
            <a:bodyPr/>
            <a:lstStyle/>
            <a:p>
              <a:endParaRPr lang="en-GB" dirty="0">
                <a:latin typeface="Calibri Regular"/>
              </a:endParaRPr>
            </a:p>
          </p:txBody>
        </p:sp>
      </p:grpSp>
      <p:sp>
        <p:nvSpPr>
          <p:cNvPr id="250" name="Rectangle 2">
            <a:extLst>
              <a:ext uri="{FF2B5EF4-FFF2-40B4-BE49-F238E27FC236}">
                <a16:creationId xmlns:a16="http://schemas.microsoft.com/office/drawing/2014/main" id="{5143D138-2987-45B5-A286-C6F0ACC1E501}"/>
              </a:ext>
            </a:extLst>
          </p:cNvPr>
          <p:cNvSpPr/>
          <p:nvPr/>
        </p:nvSpPr>
        <p:spPr>
          <a:xfrm>
            <a:off x="6030912" y="6106970"/>
            <a:ext cx="6096000" cy="276999"/>
          </a:xfrm>
          <a:prstGeom prst="rect">
            <a:avLst/>
          </a:prstGeom>
        </p:spPr>
        <p:txBody>
          <a:bodyPr>
            <a:spAutoFit/>
          </a:bodyPr>
          <a:lstStyle/>
          <a:p>
            <a:pPr algn="r">
              <a:defRPr/>
            </a:pPr>
            <a:r>
              <a:rPr lang="en-GB" sz="1200" dirty="0">
                <a:solidFill>
                  <a:srgbClr val="000000"/>
                </a:solidFill>
                <a:latin typeface="Calibri Regular"/>
                <a:cs typeface="Times New Roman" pitchFamily="18" charset="0"/>
              </a:rPr>
              <a:t>(Slack, Brandon-Jones and Johnston, 2014)</a:t>
            </a:r>
            <a:endParaRPr lang="en-GB" sz="1200" dirty="0">
              <a:latin typeface="Calibri Regular"/>
            </a:endParaRPr>
          </a:p>
        </p:txBody>
      </p:sp>
    </p:spTree>
    <p:extLst>
      <p:ext uri="{BB962C8B-B14F-4D97-AF65-F5344CB8AC3E}">
        <p14:creationId xmlns:p14="http://schemas.microsoft.com/office/powerpoint/2010/main" val="94254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r-Latn-RS" dirty="0"/>
              <a:t>Supply Chain Optimisation</a:t>
            </a:r>
            <a:endParaRPr lang="en-GB" dirty="0"/>
          </a:p>
        </p:txBody>
      </p:sp>
      <p:sp>
        <p:nvSpPr>
          <p:cNvPr id="3" name="Content Placeholder 2"/>
          <p:cNvSpPr>
            <a:spLocks noGrp="1"/>
          </p:cNvSpPr>
          <p:nvPr>
            <p:ph idx="1"/>
          </p:nvPr>
        </p:nvSpPr>
        <p:spPr/>
        <p:txBody>
          <a:bodyPr/>
          <a:lstStyle/>
          <a:p>
            <a:r>
              <a:rPr lang="en-GB" dirty="0">
                <a:solidFill>
                  <a:srgbClr val="FF0000"/>
                </a:solidFill>
              </a:rPr>
              <a:t>Reducing waste and removing activities </a:t>
            </a:r>
            <a:r>
              <a:rPr lang="en-GB" dirty="0"/>
              <a:t>that do not contribute to values (i.e. quality, stock)</a:t>
            </a:r>
          </a:p>
          <a:p>
            <a:r>
              <a:rPr lang="en-GB" dirty="0">
                <a:solidFill>
                  <a:srgbClr val="FF0000"/>
                </a:solidFill>
              </a:rPr>
              <a:t>Increase in customer service responsibility </a:t>
            </a:r>
            <a:r>
              <a:rPr lang="en-GB" dirty="0"/>
              <a:t>(i.e. shorter delivery times)</a:t>
            </a:r>
          </a:p>
          <a:p>
            <a:r>
              <a:rPr lang="en-GB" dirty="0">
                <a:solidFill>
                  <a:srgbClr val="FF0000"/>
                </a:solidFill>
              </a:rPr>
              <a:t>Increasing communication </a:t>
            </a:r>
            <a:r>
              <a:rPr lang="en-GB" dirty="0"/>
              <a:t>within the chain (especially with forecasting and forecasting)</a:t>
            </a:r>
          </a:p>
          <a:p>
            <a:r>
              <a:rPr lang="en-GB" dirty="0">
                <a:solidFill>
                  <a:srgbClr val="FF0000"/>
                </a:solidFill>
              </a:rPr>
              <a:t>Reducing the time </a:t>
            </a:r>
            <a:r>
              <a:rPr lang="en-GB" dirty="0"/>
              <a:t>of new product development</a:t>
            </a:r>
          </a:p>
          <a:p>
            <a:r>
              <a:rPr lang="en-GB" dirty="0">
                <a:solidFill>
                  <a:srgbClr val="FF0000"/>
                </a:solidFill>
              </a:rPr>
              <a:t>Coordinate</a:t>
            </a:r>
            <a:r>
              <a:rPr lang="en-GB" dirty="0"/>
              <a:t> all links in the chain</a:t>
            </a:r>
          </a:p>
        </p:txBody>
      </p:sp>
      <p:sp>
        <p:nvSpPr>
          <p:cNvPr id="5" name="Slide Number Placeholder 4">
            <a:extLst>
              <a:ext uri="{FF2B5EF4-FFF2-40B4-BE49-F238E27FC236}">
                <a16:creationId xmlns:a16="http://schemas.microsoft.com/office/drawing/2014/main" id="{997C7853-A6B6-492F-9AD2-ECAD8ECD018F}"/>
              </a:ext>
            </a:extLst>
          </p:cNvPr>
          <p:cNvSpPr>
            <a:spLocks noGrp="1"/>
          </p:cNvSpPr>
          <p:nvPr>
            <p:ph type="sldNum" sz="quarter" idx="12"/>
          </p:nvPr>
        </p:nvSpPr>
        <p:spPr/>
        <p:txBody>
          <a:bodyPr/>
          <a:lstStyle/>
          <a:p>
            <a:fld id="{B34092F8-88B9-48E5-9B8F-3F206E5F35A9}" type="slidenum">
              <a:rPr lang="en-GB" smtClean="0">
                <a:latin typeface="Calibri Regular"/>
              </a:rPr>
              <a:t>23</a:t>
            </a:fld>
            <a:endParaRPr lang="en-GB" dirty="0">
              <a:latin typeface="Calibri Regular"/>
            </a:endParaRPr>
          </a:p>
        </p:txBody>
      </p:sp>
    </p:spTree>
    <p:extLst>
      <p:ext uri="{BB962C8B-B14F-4D97-AF65-F5344CB8AC3E}">
        <p14:creationId xmlns:p14="http://schemas.microsoft.com/office/powerpoint/2010/main" val="2220629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Efficient Supply Chain</a:t>
            </a:r>
          </a:p>
        </p:txBody>
      </p:sp>
      <p:sp>
        <p:nvSpPr>
          <p:cNvPr id="7" name="Text Placeholder 6"/>
          <p:cNvSpPr>
            <a:spLocks noGrp="1"/>
          </p:cNvSpPr>
          <p:nvPr>
            <p:ph type="body" idx="1"/>
          </p:nvPr>
        </p:nvSpPr>
        <p:spPr/>
        <p:txBody>
          <a:bodyPr/>
          <a:lstStyle/>
          <a:p>
            <a:r>
              <a:rPr lang="en-GB" dirty="0"/>
              <a:t>Efficiency Creators:</a:t>
            </a:r>
          </a:p>
        </p:txBody>
      </p:sp>
      <p:sp>
        <p:nvSpPr>
          <p:cNvPr id="8" name="Content Placeholder 7"/>
          <p:cNvSpPr>
            <a:spLocks noGrp="1"/>
          </p:cNvSpPr>
          <p:nvPr>
            <p:ph sz="half" idx="2"/>
          </p:nvPr>
        </p:nvSpPr>
        <p:spPr/>
        <p:txBody>
          <a:bodyPr>
            <a:normAutofit/>
          </a:bodyPr>
          <a:lstStyle/>
          <a:p>
            <a:r>
              <a:rPr lang="en-GB" altLang="sr-Latn-RS" sz="2400" dirty="0"/>
              <a:t>Quality</a:t>
            </a:r>
          </a:p>
          <a:p>
            <a:r>
              <a:rPr lang="en-GB" altLang="sr-Latn-RS" sz="2400" dirty="0"/>
              <a:t>Cost</a:t>
            </a:r>
          </a:p>
          <a:p>
            <a:r>
              <a:rPr lang="en-GB" altLang="sr-Latn-RS" sz="2400" dirty="0"/>
              <a:t>Flexibility</a:t>
            </a:r>
          </a:p>
          <a:p>
            <a:r>
              <a:rPr lang="en-GB" altLang="sr-Latn-RS" sz="2400" dirty="0"/>
              <a:t>Speed</a:t>
            </a:r>
          </a:p>
          <a:p>
            <a:r>
              <a:rPr lang="en-GB" altLang="sr-Latn-RS" sz="2400" dirty="0"/>
              <a:t>Customer services</a:t>
            </a:r>
          </a:p>
        </p:txBody>
      </p:sp>
      <p:sp>
        <p:nvSpPr>
          <p:cNvPr id="9" name="Text Placeholder 8"/>
          <p:cNvSpPr>
            <a:spLocks noGrp="1"/>
          </p:cNvSpPr>
          <p:nvPr>
            <p:ph type="body" sz="quarter" idx="3"/>
          </p:nvPr>
        </p:nvSpPr>
        <p:spPr/>
        <p:txBody>
          <a:bodyPr/>
          <a:lstStyle/>
          <a:p>
            <a:r>
              <a:rPr lang="en-GB" dirty="0"/>
              <a:t>Challenges:</a:t>
            </a:r>
          </a:p>
        </p:txBody>
      </p:sp>
      <p:sp>
        <p:nvSpPr>
          <p:cNvPr id="10" name="Content Placeholder 9"/>
          <p:cNvSpPr>
            <a:spLocks noGrp="1"/>
          </p:cNvSpPr>
          <p:nvPr>
            <p:ph sz="quarter" idx="4"/>
          </p:nvPr>
        </p:nvSpPr>
        <p:spPr/>
        <p:txBody>
          <a:bodyPr>
            <a:normAutofit/>
          </a:bodyPr>
          <a:lstStyle/>
          <a:p>
            <a:r>
              <a:rPr lang="en-GB" altLang="sr-Latn-RS" sz="2400" dirty="0"/>
              <a:t>Organisation integration obstacles</a:t>
            </a:r>
          </a:p>
          <a:p>
            <a:r>
              <a:rPr lang="en-GB" altLang="sr-Latn-RS" sz="2400" dirty="0"/>
              <a:t>Have higher management support</a:t>
            </a:r>
          </a:p>
          <a:p>
            <a:r>
              <a:rPr lang="en-GB" altLang="sr-Latn-RS" sz="2400" dirty="0"/>
              <a:t>Dealing with compromises</a:t>
            </a:r>
          </a:p>
          <a:p>
            <a:r>
              <a:rPr lang="en-GB" altLang="sr-Latn-RS" sz="2400" dirty="0"/>
              <a:t>Small companies</a:t>
            </a:r>
          </a:p>
          <a:p>
            <a:r>
              <a:rPr lang="en-GB" altLang="sr-Latn-RS" sz="2400" dirty="0"/>
              <a:t>Variations and insecurity</a:t>
            </a:r>
          </a:p>
          <a:p>
            <a:r>
              <a:rPr lang="en-GB" altLang="sr-Latn-RS" sz="2400" dirty="0"/>
              <a:t>Long delivery terms</a:t>
            </a:r>
          </a:p>
        </p:txBody>
      </p:sp>
      <p:sp>
        <p:nvSpPr>
          <p:cNvPr id="2" name="Slide Number Placeholder 1">
            <a:extLst>
              <a:ext uri="{FF2B5EF4-FFF2-40B4-BE49-F238E27FC236}">
                <a16:creationId xmlns:a16="http://schemas.microsoft.com/office/drawing/2014/main" id="{541BAF41-2FB0-423D-8973-72FE19FA9F08}"/>
              </a:ext>
            </a:extLst>
          </p:cNvPr>
          <p:cNvSpPr>
            <a:spLocks noGrp="1"/>
          </p:cNvSpPr>
          <p:nvPr>
            <p:ph type="sldNum" sz="quarter" idx="12"/>
          </p:nvPr>
        </p:nvSpPr>
        <p:spPr/>
        <p:txBody>
          <a:bodyPr/>
          <a:lstStyle/>
          <a:p>
            <a:fld id="{B34092F8-88B9-48E5-9B8F-3F206E5F35A9}" type="slidenum">
              <a:rPr lang="en-GB" smtClean="0">
                <a:latin typeface="Calibri Regular"/>
              </a:rPr>
              <a:t>24</a:t>
            </a:fld>
            <a:endParaRPr lang="en-GB" dirty="0">
              <a:latin typeface="Calibri Regular"/>
            </a:endParaRPr>
          </a:p>
        </p:txBody>
      </p:sp>
    </p:spTree>
    <p:extLst>
      <p:ext uri="{BB962C8B-B14F-4D97-AF65-F5344CB8AC3E}">
        <p14:creationId xmlns:p14="http://schemas.microsoft.com/office/powerpoint/2010/main" val="2015317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337652-032C-4991-A458-CB46AED52B4C}"/>
              </a:ext>
            </a:extLst>
          </p:cNvPr>
          <p:cNvSpPr>
            <a:spLocks noGrp="1"/>
          </p:cNvSpPr>
          <p:nvPr>
            <p:ph type="title"/>
          </p:nvPr>
        </p:nvSpPr>
        <p:spPr/>
        <p:txBody>
          <a:bodyPr/>
          <a:lstStyle/>
          <a:p>
            <a:r>
              <a:rPr lang="en-GB" dirty="0"/>
              <a:t>References</a:t>
            </a:r>
          </a:p>
        </p:txBody>
      </p:sp>
      <p:sp>
        <p:nvSpPr>
          <p:cNvPr id="9" name="Content Placeholder 8">
            <a:extLst>
              <a:ext uri="{FF2B5EF4-FFF2-40B4-BE49-F238E27FC236}">
                <a16:creationId xmlns:a16="http://schemas.microsoft.com/office/drawing/2014/main" id="{F1DBCAF5-826D-4C59-812C-48EE30CA727C}"/>
              </a:ext>
            </a:extLst>
          </p:cNvPr>
          <p:cNvSpPr>
            <a:spLocks noGrp="1"/>
          </p:cNvSpPr>
          <p:nvPr>
            <p:ph idx="1"/>
          </p:nvPr>
        </p:nvSpPr>
        <p:spPr/>
        <p:txBody>
          <a:bodyPr>
            <a:normAutofit/>
          </a:bodyPr>
          <a:lstStyle/>
          <a:p>
            <a:r>
              <a:rPr lang="en-GB" sz="1600" dirty="0"/>
              <a:t>Slack, N., Branden-Jones, A. &amp; Johnston, R. (2014). Operations Management, 7. Pearson. </a:t>
            </a:r>
          </a:p>
        </p:txBody>
      </p:sp>
      <p:sp>
        <p:nvSpPr>
          <p:cNvPr id="7" name="Slide Number Placeholder 6">
            <a:extLst>
              <a:ext uri="{FF2B5EF4-FFF2-40B4-BE49-F238E27FC236}">
                <a16:creationId xmlns:a16="http://schemas.microsoft.com/office/drawing/2014/main" id="{058FE503-D625-4086-94C2-2B7F87E0B927}"/>
              </a:ext>
            </a:extLst>
          </p:cNvPr>
          <p:cNvSpPr>
            <a:spLocks noGrp="1"/>
          </p:cNvSpPr>
          <p:nvPr>
            <p:ph type="sldNum" sz="quarter" idx="12"/>
          </p:nvPr>
        </p:nvSpPr>
        <p:spPr/>
        <p:txBody>
          <a:bodyPr/>
          <a:lstStyle/>
          <a:p>
            <a:fld id="{B34092F8-88B9-48E5-9B8F-3F206E5F35A9}" type="slidenum">
              <a:rPr lang="en-GB" smtClean="0">
                <a:latin typeface="Calibri Regular"/>
              </a:rPr>
              <a:t>25</a:t>
            </a:fld>
            <a:endParaRPr lang="en-GB" dirty="0">
              <a:latin typeface="Calibri Regular"/>
            </a:endParaRPr>
          </a:p>
        </p:txBody>
      </p:sp>
    </p:spTree>
    <p:extLst>
      <p:ext uri="{BB962C8B-B14F-4D97-AF65-F5344CB8AC3E}">
        <p14:creationId xmlns:p14="http://schemas.microsoft.com/office/powerpoint/2010/main" val="211758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sr-Latn-RS" dirty="0"/>
              <a:t>Questions</a:t>
            </a:r>
          </a:p>
        </p:txBody>
      </p:sp>
      <p:pic>
        <p:nvPicPr>
          <p:cNvPr id="39939" name="Picture 3" descr="AMDOU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075" y="1773238"/>
            <a:ext cx="11890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4698124" y="3933826"/>
            <a:ext cx="68842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r>
              <a:rPr lang="en-GB" altLang="sr-Latn-RS" sz="2800" dirty="0">
                <a:latin typeface="Calibri Regular"/>
              </a:rPr>
              <a:t>Any questions?</a:t>
            </a:r>
          </a:p>
          <a:p>
            <a:pPr>
              <a:spcBef>
                <a:spcPct val="50000"/>
              </a:spcBef>
              <a:buNone/>
            </a:pPr>
            <a:endParaRPr lang="en-GB" altLang="sr-Latn-RS" sz="2800" dirty="0">
              <a:latin typeface="Calibri Regular"/>
            </a:endParaRPr>
          </a:p>
        </p:txBody>
      </p:sp>
      <p:sp>
        <p:nvSpPr>
          <p:cNvPr id="2" name="Slide Number Placeholder 1">
            <a:extLst>
              <a:ext uri="{FF2B5EF4-FFF2-40B4-BE49-F238E27FC236}">
                <a16:creationId xmlns:a16="http://schemas.microsoft.com/office/drawing/2014/main" id="{CAFFEA90-B07C-42EB-82C0-72A4AFD9E218}"/>
              </a:ext>
            </a:extLst>
          </p:cNvPr>
          <p:cNvSpPr>
            <a:spLocks noGrp="1"/>
          </p:cNvSpPr>
          <p:nvPr>
            <p:ph type="sldNum" sz="quarter" idx="12"/>
          </p:nvPr>
        </p:nvSpPr>
        <p:spPr/>
        <p:txBody>
          <a:bodyPr/>
          <a:lstStyle/>
          <a:p>
            <a:fld id="{B34092F8-88B9-48E5-9B8F-3F206E5F35A9}" type="slidenum">
              <a:rPr lang="en-GB" smtClean="0">
                <a:latin typeface="Calibri Regular"/>
              </a:rPr>
              <a:t>26</a:t>
            </a:fld>
            <a:endParaRPr lang="en-GB" dirty="0">
              <a:latin typeface="Calibri Regular"/>
            </a:endParaRPr>
          </a:p>
        </p:txBody>
      </p:sp>
    </p:spTree>
    <p:extLst>
      <p:ext uri="{BB962C8B-B14F-4D97-AF65-F5344CB8AC3E}">
        <p14:creationId xmlns:p14="http://schemas.microsoft.com/office/powerpoint/2010/main" val="414075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Global Sourcing Process</a:t>
            </a:r>
            <a:br>
              <a:rPr lang="en-GB" dirty="0"/>
            </a:br>
            <a:r>
              <a:rPr lang="en-GB" dirty="0"/>
              <a:t>and Supplier Relations</a:t>
            </a:r>
          </a:p>
        </p:txBody>
      </p:sp>
      <p:pic>
        <p:nvPicPr>
          <p:cNvPr id="5" name="Grafik 4">
            <a:extLst>
              <a:ext uri="{FF2B5EF4-FFF2-40B4-BE49-F238E27FC236}">
                <a16:creationId xmlns:a16="http://schemas.microsoft.com/office/drawing/2014/main" id="{DCA99C56-D046-4654-8D1F-D8D2B53E9AD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68146" y="3428999"/>
            <a:ext cx="3962617" cy="2637425"/>
          </a:xfrm>
          <a:prstGeom prst="rect">
            <a:avLst/>
          </a:prstGeom>
        </p:spPr>
      </p:pic>
      <p:sp>
        <p:nvSpPr>
          <p:cNvPr id="6" name="Textfeld 5">
            <a:extLst>
              <a:ext uri="{FF2B5EF4-FFF2-40B4-BE49-F238E27FC236}">
                <a16:creationId xmlns:a16="http://schemas.microsoft.com/office/drawing/2014/main" id="{A6F44B6B-20BA-4D8D-90D4-BA338BD63B4C}"/>
              </a:ext>
            </a:extLst>
          </p:cNvPr>
          <p:cNvSpPr txBox="1"/>
          <p:nvPr/>
        </p:nvSpPr>
        <p:spPr>
          <a:xfrm>
            <a:off x="4068147" y="6066425"/>
            <a:ext cx="3486150" cy="230832"/>
          </a:xfrm>
          <a:prstGeom prst="rect">
            <a:avLst/>
          </a:prstGeom>
          <a:noFill/>
        </p:spPr>
        <p:txBody>
          <a:bodyPr wrap="square" rtlCol="0">
            <a:spAutoFit/>
          </a:bodyPr>
          <a:lstStyle/>
          <a:p>
            <a:r>
              <a:rPr lang="de-DE" sz="900"/>
              <a:t>"</a:t>
            </a:r>
            <a:r>
              <a:rPr lang="de-DE" sz="900">
                <a:hlinkClick r:id="rId3" tooltip="http://www.eoi.es/blogs/madeon/2013/03/08/inventarios-ceros/"/>
              </a:rPr>
              <a:t>Dieses Foto</a:t>
            </a:r>
            <a:r>
              <a:rPr lang="de-DE" sz="900"/>
              <a:t>" von Unbekannter Autor ist lizenziert gemäß </a:t>
            </a:r>
            <a:r>
              <a:rPr lang="de-DE" sz="900">
                <a:hlinkClick r:id="rId4" tooltip="https://creativecommons.org/licenses/by-nc-sa/3.0/"/>
              </a:rPr>
              <a:t>CC BY-SA-NC</a:t>
            </a:r>
            <a:endParaRPr lang="de-DE" sz="900"/>
          </a:p>
        </p:txBody>
      </p:sp>
    </p:spTree>
    <p:extLst>
      <p:ext uri="{BB962C8B-B14F-4D97-AF65-F5344CB8AC3E}">
        <p14:creationId xmlns:p14="http://schemas.microsoft.com/office/powerpoint/2010/main" val="3258222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0B7898D2-2EEC-412B-9D6C-89747E0ABBE4}"/>
              </a:ext>
            </a:extLst>
          </p:cNvPr>
          <p:cNvGraphicFramePr>
            <a:graphicFrameLocks noGrp="1"/>
          </p:cNvGraphicFramePr>
          <p:nvPr>
            <p:ph idx="1"/>
            <p:extLst>
              <p:ext uri="{D42A27DB-BD31-4B8C-83A1-F6EECF244321}">
                <p14:modId xmlns:p14="http://schemas.microsoft.com/office/powerpoint/2010/main" val="400229515"/>
              </p:ext>
            </p:extLst>
          </p:nvPr>
        </p:nvGraphicFramePr>
        <p:xfrm>
          <a:off x="838200" y="1825625"/>
          <a:ext cx="66484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5B67442D-E7CB-49DD-BEB9-04BFA7F9B19F}"/>
              </a:ext>
            </a:extLst>
          </p:cNvPr>
          <p:cNvSpPr>
            <a:spLocks noGrp="1"/>
          </p:cNvSpPr>
          <p:nvPr>
            <p:ph type="sldNum" sz="quarter" idx="12"/>
          </p:nvPr>
        </p:nvSpPr>
        <p:spPr/>
        <p:txBody>
          <a:bodyPr/>
          <a:lstStyle/>
          <a:p>
            <a:fld id="{B34092F8-88B9-48E5-9B8F-3F206E5F35A9}" type="slidenum">
              <a:rPr lang="hr-HR" smtClean="0"/>
              <a:t>28</a:t>
            </a:fld>
            <a:endParaRPr lang="hr-HR"/>
          </a:p>
        </p:txBody>
      </p:sp>
      <p:sp>
        <p:nvSpPr>
          <p:cNvPr id="5" name="Title 1">
            <a:extLst>
              <a:ext uri="{FF2B5EF4-FFF2-40B4-BE49-F238E27FC236}">
                <a16:creationId xmlns:a16="http://schemas.microsoft.com/office/drawing/2014/main" id="{76E85FB9-C115-4C17-868D-6790B69E17D5}"/>
              </a:ext>
            </a:extLst>
          </p:cNvPr>
          <p:cNvSpPr txBox="1">
            <a:spLocks/>
          </p:cNvSpPr>
          <p:nvPr/>
        </p:nvSpPr>
        <p:spPr>
          <a:xfrm>
            <a:off x="838200" y="5492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US" altLang="de-DE" dirty="0"/>
              <a:t>Remember?</a:t>
            </a:r>
          </a:p>
        </p:txBody>
      </p:sp>
      <p:graphicFrame>
        <p:nvGraphicFramePr>
          <p:cNvPr id="6" name="Content Placeholder 4">
            <a:extLst>
              <a:ext uri="{FF2B5EF4-FFF2-40B4-BE49-F238E27FC236}">
                <a16:creationId xmlns:a16="http://schemas.microsoft.com/office/drawing/2014/main" id="{BDF8C2E5-D827-495E-8129-0728A2AF2F03}"/>
              </a:ext>
            </a:extLst>
          </p:cNvPr>
          <p:cNvGraphicFramePr>
            <a:graphicFrameLocks/>
          </p:cNvGraphicFramePr>
          <p:nvPr>
            <p:extLst>
              <p:ext uri="{D42A27DB-BD31-4B8C-83A1-F6EECF244321}">
                <p14:modId xmlns:p14="http://schemas.microsoft.com/office/powerpoint/2010/main" val="4187566423"/>
              </p:ext>
            </p:extLst>
          </p:nvPr>
        </p:nvGraphicFramePr>
        <p:xfrm>
          <a:off x="7746780" y="1311275"/>
          <a:ext cx="3607020" cy="4568205"/>
        </p:xfrm>
        <a:graphic>
          <a:graphicData uri="http://schemas.openxmlformats.org/drawingml/2006/table">
            <a:tbl>
              <a:tblPr firstRow="1" bandRow="1">
                <a:tableStyleId>{93296810-A885-4BE3-A3E7-6D5BEEA58F35}</a:tableStyleId>
              </a:tblPr>
              <a:tblGrid>
                <a:gridCol w="3607020">
                  <a:extLst>
                    <a:ext uri="{9D8B030D-6E8A-4147-A177-3AD203B41FA5}">
                      <a16:colId xmlns:a16="http://schemas.microsoft.com/office/drawing/2014/main" val="20002"/>
                    </a:ext>
                  </a:extLst>
                </a:gridCol>
              </a:tblGrid>
              <a:tr h="819149">
                <a:tc>
                  <a:txBody>
                    <a:bodyPr/>
                    <a:lstStyle/>
                    <a:p>
                      <a:r>
                        <a:rPr lang="en-GB" sz="2400" noProof="0" dirty="0"/>
                        <a:t>Internalisation</a:t>
                      </a:r>
                      <a:r>
                        <a:rPr lang="en-GB" sz="2400" baseline="0" noProof="0" dirty="0"/>
                        <a:t> advantage</a:t>
                      </a:r>
                    </a:p>
                  </a:txBody>
                  <a:tcPr marL="91455" marR="91455" marT="45728" marB="45728"/>
                </a:tc>
                <a:extLst>
                  <a:ext uri="{0D108BD9-81ED-4DB2-BD59-A6C34878D82A}">
                    <a16:rowId xmlns:a16="http://schemas.microsoft.com/office/drawing/2014/main" val="10000"/>
                  </a:ext>
                </a:extLst>
              </a:tr>
              <a:tr h="2560754">
                <a:tc>
                  <a:txBody>
                    <a:bodyPr/>
                    <a:lstStyle/>
                    <a:p>
                      <a:pPr marL="285750" indent="-285750">
                        <a:buFontTx/>
                        <a:buChar char="-"/>
                      </a:pPr>
                      <a:r>
                        <a:rPr lang="en-GB" sz="2400" noProof="0" dirty="0"/>
                        <a:t>Internalisation vs. Externalisation</a:t>
                      </a:r>
                      <a:endParaRPr lang="en-GB" sz="2400" baseline="0" noProof="0" dirty="0"/>
                    </a:p>
                    <a:p>
                      <a:pPr marL="285750" indent="-285750">
                        <a:buFontTx/>
                        <a:buChar char="-"/>
                      </a:pPr>
                      <a:r>
                        <a:rPr lang="en-GB" sz="2400" baseline="0" noProof="0" dirty="0">
                          <a:sym typeface="Wingdings" panose="05000000000000000000" pitchFamily="2" charset="2"/>
                        </a:rPr>
                        <a:t>Transaction cost</a:t>
                      </a:r>
                    </a:p>
                    <a:p>
                      <a:pPr marL="285750" indent="-285750">
                        <a:buFontTx/>
                        <a:buChar char="-"/>
                      </a:pPr>
                      <a:endParaRPr lang="en-GB" sz="2400" baseline="0" noProof="0" dirty="0">
                        <a:sym typeface="Wingdings" panose="05000000000000000000" pitchFamily="2" charset="2"/>
                      </a:endParaRPr>
                    </a:p>
                    <a:p>
                      <a:pPr marL="285750" indent="-285750">
                        <a:buFontTx/>
                        <a:buChar char="-"/>
                      </a:pPr>
                      <a:endParaRPr lang="en-GB" sz="2400" baseline="0" noProof="0" dirty="0">
                        <a:sym typeface="Wingdings" panose="05000000000000000000" pitchFamily="2" charset="2"/>
                      </a:endParaRPr>
                    </a:p>
                    <a:p>
                      <a:pPr marL="285750" indent="-285750">
                        <a:buFontTx/>
                        <a:buChar char="-"/>
                      </a:pPr>
                      <a:endParaRPr lang="en-GB" sz="2400" baseline="0"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noProof="0" dirty="0">
                          <a:sym typeface="Wingdings" panose="05000000000000000000" pitchFamily="2" charset="2"/>
                        </a:rPr>
                        <a:t> </a:t>
                      </a:r>
                      <a:r>
                        <a:rPr lang="en-US" sz="2400" b="0" i="1" kern="1200" dirty="0">
                          <a:solidFill>
                            <a:schemeClr val="tx1"/>
                          </a:solidFill>
                          <a:effectLst/>
                          <a:latin typeface="+mn-lt"/>
                          <a:ea typeface="+mn-ea"/>
                          <a:cs typeface="+mn-cs"/>
                        </a:rPr>
                        <a:t>Are transaction costs lower when </a:t>
                      </a:r>
                      <a:r>
                        <a:rPr lang="en-US" sz="2400" b="0" i="1" kern="1200" dirty="0" err="1">
                          <a:solidFill>
                            <a:schemeClr val="tx1"/>
                          </a:solidFill>
                          <a:effectLst/>
                          <a:latin typeface="+mn-lt"/>
                          <a:ea typeface="+mn-ea"/>
                          <a:cs typeface="+mn-cs"/>
                        </a:rPr>
                        <a:t>internalising</a:t>
                      </a:r>
                      <a:r>
                        <a:rPr lang="en-US" sz="2400" b="0" i="1" kern="1200" dirty="0">
                          <a:solidFill>
                            <a:schemeClr val="tx1"/>
                          </a:solidFill>
                          <a:effectLst/>
                          <a:latin typeface="+mn-lt"/>
                          <a:ea typeface="+mn-ea"/>
                          <a:cs typeface="+mn-cs"/>
                        </a:rPr>
                        <a:t> the foreign activities?</a:t>
                      </a:r>
                      <a:endParaRPr lang="en-GB" sz="2400" b="0" i="1" kern="1200" noProof="0" dirty="0">
                        <a:solidFill>
                          <a:schemeClr val="tx1"/>
                        </a:solidFill>
                        <a:effectLst/>
                        <a:latin typeface="+mn-lt"/>
                        <a:ea typeface="+mn-ea"/>
                        <a:cs typeface="+mn-cs"/>
                      </a:endParaRPr>
                    </a:p>
                    <a:p>
                      <a:pPr marL="285750" indent="-285750">
                        <a:buFontTx/>
                        <a:buChar char="-"/>
                      </a:pPr>
                      <a:endParaRPr lang="en-GB" sz="2400" noProof="0" dirty="0"/>
                    </a:p>
                  </a:txBody>
                  <a:tcPr marL="91455" marR="91455" marT="45728" marB="4572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4460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0B7898D2-2EEC-412B-9D6C-89747E0ABBE4}"/>
              </a:ext>
            </a:extLst>
          </p:cNvPr>
          <p:cNvGraphicFramePr>
            <a:graphicFrameLocks noGrp="1"/>
          </p:cNvGraphicFramePr>
          <p:nvPr>
            <p:ph idx="1"/>
            <p:extLst>
              <p:ext uri="{D42A27DB-BD31-4B8C-83A1-F6EECF244321}">
                <p14:modId xmlns:p14="http://schemas.microsoft.com/office/powerpoint/2010/main" val="1932962540"/>
              </p:ext>
            </p:extLst>
          </p:nvPr>
        </p:nvGraphicFramePr>
        <p:xfrm>
          <a:off x="185059" y="370049"/>
          <a:ext cx="66484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5B67442D-E7CB-49DD-BEB9-04BFA7F9B19F}"/>
              </a:ext>
            </a:extLst>
          </p:cNvPr>
          <p:cNvSpPr>
            <a:spLocks noGrp="1"/>
          </p:cNvSpPr>
          <p:nvPr>
            <p:ph type="sldNum" sz="quarter" idx="12"/>
          </p:nvPr>
        </p:nvSpPr>
        <p:spPr/>
        <p:txBody>
          <a:bodyPr/>
          <a:lstStyle/>
          <a:p>
            <a:fld id="{B34092F8-88B9-48E5-9B8F-3F206E5F35A9}" type="slidenum">
              <a:rPr lang="hr-HR" smtClean="0"/>
              <a:t>29</a:t>
            </a:fld>
            <a:endParaRPr lang="hr-HR"/>
          </a:p>
        </p:txBody>
      </p:sp>
      <p:sp>
        <p:nvSpPr>
          <p:cNvPr id="5" name="Title 1">
            <a:extLst>
              <a:ext uri="{FF2B5EF4-FFF2-40B4-BE49-F238E27FC236}">
                <a16:creationId xmlns:a16="http://schemas.microsoft.com/office/drawing/2014/main" id="{76E85FB9-C115-4C17-868D-6790B69E17D5}"/>
              </a:ext>
            </a:extLst>
          </p:cNvPr>
          <p:cNvSpPr txBox="1">
            <a:spLocks/>
          </p:cNvSpPr>
          <p:nvPr/>
        </p:nvSpPr>
        <p:spPr>
          <a:xfrm>
            <a:off x="838200" y="549275"/>
            <a:ext cx="777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en-GB" dirty="0"/>
              <a:t>Internalisation/Externalisation</a:t>
            </a:r>
            <a:endParaRPr lang="en-US" altLang="de-DE" dirty="0"/>
          </a:p>
        </p:txBody>
      </p:sp>
      <p:sp>
        <p:nvSpPr>
          <p:cNvPr id="2" name="Ellipse 1">
            <a:extLst>
              <a:ext uri="{FF2B5EF4-FFF2-40B4-BE49-F238E27FC236}">
                <a16:creationId xmlns:a16="http://schemas.microsoft.com/office/drawing/2014/main" id="{1F74F9D9-2D1C-44CD-B721-DB6A3C147E04}"/>
              </a:ext>
            </a:extLst>
          </p:cNvPr>
          <p:cNvSpPr/>
          <p:nvPr/>
        </p:nvSpPr>
        <p:spPr>
          <a:xfrm>
            <a:off x="3110206" y="1894163"/>
            <a:ext cx="3284376" cy="16887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9F72FFE-721D-4F32-BFFD-762849C082C2}"/>
              </a:ext>
            </a:extLst>
          </p:cNvPr>
          <p:cNvSpPr txBox="1"/>
          <p:nvPr/>
        </p:nvSpPr>
        <p:spPr>
          <a:xfrm>
            <a:off x="5247304" y="3904232"/>
            <a:ext cx="2239346" cy="523220"/>
          </a:xfrm>
          <a:prstGeom prst="rect">
            <a:avLst/>
          </a:prstGeom>
          <a:noFill/>
        </p:spPr>
        <p:txBody>
          <a:bodyPr wrap="square" rtlCol="0">
            <a:spAutoFit/>
          </a:bodyPr>
          <a:lstStyle/>
          <a:p>
            <a:r>
              <a:rPr lang="de-DE" sz="2800" b="1" dirty="0"/>
              <a:t>Outsourcing</a:t>
            </a:r>
          </a:p>
        </p:txBody>
      </p:sp>
      <p:cxnSp>
        <p:nvCxnSpPr>
          <p:cNvPr id="9" name="Verbinder: gekrümmt 8">
            <a:extLst>
              <a:ext uri="{FF2B5EF4-FFF2-40B4-BE49-F238E27FC236}">
                <a16:creationId xmlns:a16="http://schemas.microsoft.com/office/drawing/2014/main" id="{811E2C75-1EC2-4ADE-9475-A193CDC860FE}"/>
              </a:ext>
            </a:extLst>
          </p:cNvPr>
          <p:cNvCxnSpPr>
            <a:cxnSpLocks/>
            <a:stCxn id="2" idx="4"/>
            <a:endCxn id="3" idx="1"/>
          </p:cNvCxnSpPr>
          <p:nvPr/>
        </p:nvCxnSpPr>
        <p:spPr>
          <a:xfrm rot="16200000" flipH="1">
            <a:off x="4708405" y="3626943"/>
            <a:ext cx="582888" cy="49491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C61EB08-AE94-4B96-9F1F-1218DF1D3D22}"/>
              </a:ext>
            </a:extLst>
          </p:cNvPr>
          <p:cNvSpPr txBox="1"/>
          <p:nvPr/>
        </p:nvSpPr>
        <p:spPr>
          <a:xfrm>
            <a:off x="7508808" y="3844224"/>
            <a:ext cx="3650604" cy="1938992"/>
          </a:xfrm>
          <a:prstGeom prst="rect">
            <a:avLst/>
          </a:prstGeom>
          <a:noFill/>
        </p:spPr>
        <p:txBody>
          <a:bodyPr wrap="square" rtlCol="0">
            <a:spAutoFit/>
          </a:bodyPr>
          <a:lstStyle/>
          <a:p>
            <a:r>
              <a:rPr lang="en-GB" sz="2000" dirty="0"/>
              <a:t>Procurement of selected value-adding activities, including production of intermediate goods or finished products from external independent suppliers</a:t>
            </a:r>
          </a:p>
          <a:p>
            <a:endParaRPr lang="de-DE" sz="2000" dirty="0"/>
          </a:p>
        </p:txBody>
      </p:sp>
      <p:sp>
        <p:nvSpPr>
          <p:cNvPr id="16" name="Rechteck 15">
            <a:extLst>
              <a:ext uri="{FF2B5EF4-FFF2-40B4-BE49-F238E27FC236}">
                <a16:creationId xmlns:a16="http://schemas.microsoft.com/office/drawing/2014/main" id="{1B909CFB-548A-435A-B155-296849D0F53F}"/>
              </a:ext>
            </a:extLst>
          </p:cNvPr>
          <p:cNvSpPr/>
          <p:nvPr/>
        </p:nvSpPr>
        <p:spPr>
          <a:xfrm>
            <a:off x="461283" y="4619159"/>
            <a:ext cx="2648922" cy="1429622"/>
          </a:xfrm>
          <a:prstGeom prst="rect">
            <a:avLst/>
          </a:prstGeom>
        </p:spPr>
        <p:txBody>
          <a:bodyPr wrap="square">
            <a:spAutoFit/>
          </a:bodyPr>
          <a:lstStyle/>
          <a:p>
            <a:pPr>
              <a:lnSpc>
                <a:spcPct val="110000"/>
              </a:lnSpc>
            </a:pPr>
            <a:r>
              <a:rPr lang="en-GB" sz="2000" dirty="0"/>
              <a:t>Usually companies internalise activities that are core competencies</a:t>
            </a:r>
          </a:p>
        </p:txBody>
      </p:sp>
      <p:sp>
        <p:nvSpPr>
          <p:cNvPr id="17" name="Rechteck 16">
            <a:extLst>
              <a:ext uri="{FF2B5EF4-FFF2-40B4-BE49-F238E27FC236}">
                <a16:creationId xmlns:a16="http://schemas.microsoft.com/office/drawing/2014/main" id="{9CA4D59F-E4A6-466A-96B4-8D9FA8537107}"/>
              </a:ext>
            </a:extLst>
          </p:cNvPr>
          <p:cNvSpPr/>
          <p:nvPr/>
        </p:nvSpPr>
        <p:spPr>
          <a:xfrm>
            <a:off x="3329669" y="4619159"/>
            <a:ext cx="3284376" cy="1429622"/>
          </a:xfrm>
          <a:prstGeom prst="rect">
            <a:avLst/>
          </a:prstGeom>
        </p:spPr>
        <p:txBody>
          <a:bodyPr wrap="square">
            <a:spAutoFit/>
          </a:bodyPr>
          <a:lstStyle/>
          <a:p>
            <a:pPr>
              <a:lnSpc>
                <a:spcPct val="110000"/>
              </a:lnSpc>
            </a:pPr>
            <a:r>
              <a:rPr lang="en-GB" sz="2000" dirty="0"/>
              <a:t>Noncore products or services at lower cost or from suppliers specialised in providing them</a:t>
            </a:r>
          </a:p>
        </p:txBody>
      </p:sp>
    </p:spTree>
    <p:extLst>
      <p:ext uri="{BB962C8B-B14F-4D97-AF65-F5344CB8AC3E}">
        <p14:creationId xmlns:p14="http://schemas.microsoft.com/office/powerpoint/2010/main" val="349641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809849"/>
          </a:xfrm>
        </p:spPr>
        <p:txBody>
          <a:bodyPr/>
          <a:lstStyle/>
          <a:p>
            <a:r>
              <a:rPr lang="en-GB" dirty="0"/>
              <a:t>Supply Chain</a:t>
            </a:r>
          </a:p>
        </p:txBody>
      </p:sp>
      <p:grpSp>
        <p:nvGrpSpPr>
          <p:cNvPr id="85" name="Group 84"/>
          <p:cNvGrpSpPr/>
          <p:nvPr/>
        </p:nvGrpSpPr>
        <p:grpSpPr>
          <a:xfrm>
            <a:off x="1203306" y="1258749"/>
            <a:ext cx="9468551" cy="5001811"/>
            <a:chOff x="-301480" y="764704"/>
            <a:chExt cx="9468551" cy="4986346"/>
          </a:xfrm>
        </p:grpSpPr>
        <p:sp>
          <p:nvSpPr>
            <p:cNvPr id="86" name="Rectangle 2"/>
            <p:cNvSpPr>
              <a:spLocks noChangeArrowheads="1"/>
            </p:cNvSpPr>
            <p:nvPr/>
          </p:nvSpPr>
          <p:spPr bwMode="auto">
            <a:xfrm>
              <a:off x="-301480" y="4244957"/>
              <a:ext cx="2739881" cy="995883"/>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7" name="Rectangle 3"/>
            <p:cNvSpPr>
              <a:spLocks noChangeArrowheads="1"/>
            </p:cNvSpPr>
            <p:nvPr/>
          </p:nvSpPr>
          <p:spPr bwMode="auto">
            <a:xfrm>
              <a:off x="19812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8" name="Rectangle 4"/>
            <p:cNvSpPr>
              <a:spLocks noChangeArrowheads="1"/>
            </p:cNvSpPr>
            <p:nvPr/>
          </p:nvSpPr>
          <p:spPr bwMode="auto">
            <a:xfrm>
              <a:off x="49530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9" name="Rectangle 5"/>
            <p:cNvSpPr>
              <a:spLocks noChangeArrowheads="1"/>
            </p:cNvSpPr>
            <p:nvPr/>
          </p:nvSpPr>
          <p:spPr bwMode="auto">
            <a:xfrm>
              <a:off x="66294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90" name="Rectangle 6"/>
            <p:cNvSpPr>
              <a:spLocks noChangeArrowheads="1"/>
            </p:cNvSpPr>
            <p:nvPr/>
          </p:nvSpPr>
          <p:spPr bwMode="auto">
            <a:xfrm>
              <a:off x="3048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91" name="Text Box 7"/>
            <p:cNvSpPr txBox="1">
              <a:spLocks noChangeArrowheads="1"/>
            </p:cNvSpPr>
            <p:nvPr/>
          </p:nvSpPr>
          <p:spPr bwMode="auto">
            <a:xfrm flipH="1">
              <a:off x="1978025" y="764704"/>
              <a:ext cx="1350963"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First-tier supplier</a:t>
              </a:r>
            </a:p>
          </p:txBody>
        </p:sp>
        <p:sp>
          <p:nvSpPr>
            <p:cNvPr id="92" name="Freeform 8"/>
            <p:cNvSpPr>
              <a:spLocks/>
            </p:cNvSpPr>
            <p:nvPr/>
          </p:nvSpPr>
          <p:spPr bwMode="auto">
            <a:xfrm>
              <a:off x="2171700" y="1452314"/>
              <a:ext cx="838200" cy="998538"/>
            </a:xfrm>
            <a:custGeom>
              <a:avLst/>
              <a:gdLst/>
              <a:ahLst/>
              <a:cxnLst>
                <a:cxn ang="0">
                  <a:pos x="3" y="1008"/>
                </a:cxn>
                <a:cxn ang="0">
                  <a:pos x="192" y="1008"/>
                </a:cxn>
                <a:cxn ang="0">
                  <a:pos x="192" y="624"/>
                </a:cxn>
                <a:cxn ang="0">
                  <a:pos x="483" y="1021"/>
                </a:cxn>
                <a:cxn ang="0">
                  <a:pos x="476" y="624"/>
                </a:cxn>
                <a:cxn ang="0">
                  <a:pos x="777" y="1014"/>
                </a:cxn>
                <a:cxn ang="0">
                  <a:pos x="760" y="624"/>
                </a:cxn>
                <a:cxn ang="0">
                  <a:pos x="1116" y="1008"/>
                </a:cxn>
                <a:cxn ang="0">
                  <a:pos x="1123" y="10"/>
                </a:cxn>
                <a:cxn ang="0">
                  <a:pos x="1281" y="0"/>
                </a:cxn>
                <a:cxn ang="0">
                  <a:pos x="1281" y="1584"/>
                </a:cxn>
                <a:cxn ang="0">
                  <a:pos x="3" y="1584"/>
                </a:cxn>
                <a:cxn ang="0">
                  <a:pos x="0" y="1021"/>
                </a:cxn>
              </a:cxnLst>
              <a:rect l="0" t="0" r="r" b="b"/>
              <a:pathLst>
                <a:path w="1281" h="1584">
                  <a:moveTo>
                    <a:pt x="3" y="1008"/>
                  </a:moveTo>
                  <a:lnTo>
                    <a:pt x="192" y="1008"/>
                  </a:lnTo>
                  <a:lnTo>
                    <a:pt x="192" y="624"/>
                  </a:lnTo>
                  <a:lnTo>
                    <a:pt x="483" y="1021"/>
                  </a:lnTo>
                  <a:lnTo>
                    <a:pt x="476" y="624"/>
                  </a:lnTo>
                  <a:cubicBezTo>
                    <a:pt x="525" y="623"/>
                    <a:pt x="730" y="1014"/>
                    <a:pt x="777" y="1014"/>
                  </a:cubicBezTo>
                  <a:lnTo>
                    <a:pt x="760" y="624"/>
                  </a:lnTo>
                  <a:lnTo>
                    <a:pt x="1116" y="1008"/>
                  </a:lnTo>
                  <a:lnTo>
                    <a:pt x="1123" y="10"/>
                  </a:lnTo>
                  <a:lnTo>
                    <a:pt x="1281" y="0"/>
                  </a:lnTo>
                  <a:lnTo>
                    <a:pt x="1281" y="1584"/>
                  </a:lnTo>
                  <a:lnTo>
                    <a:pt x="3" y="1584"/>
                  </a:lnTo>
                  <a:lnTo>
                    <a:pt x="0" y="1021"/>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sp>
          <p:nvSpPr>
            <p:cNvPr id="93" name="Freeform 9"/>
            <p:cNvSpPr>
              <a:spLocks/>
            </p:cNvSpPr>
            <p:nvPr/>
          </p:nvSpPr>
          <p:spPr bwMode="auto">
            <a:xfrm>
              <a:off x="533400" y="1909514"/>
              <a:ext cx="1001713" cy="555625"/>
            </a:xfrm>
            <a:custGeom>
              <a:avLst/>
              <a:gdLst/>
              <a:ahLst/>
              <a:cxnLst>
                <a:cxn ang="0">
                  <a:pos x="1" y="252"/>
                </a:cxn>
                <a:cxn ang="0">
                  <a:pos x="1" y="139"/>
                </a:cxn>
                <a:cxn ang="0">
                  <a:pos x="94" y="136"/>
                </a:cxn>
                <a:cxn ang="0">
                  <a:pos x="90" y="50"/>
                </a:cxn>
                <a:cxn ang="0">
                  <a:pos x="236" y="50"/>
                </a:cxn>
                <a:cxn ang="0">
                  <a:pos x="241" y="127"/>
                </a:cxn>
                <a:cxn ang="0">
                  <a:pos x="308" y="127"/>
                </a:cxn>
                <a:cxn ang="0">
                  <a:pos x="308" y="55"/>
                </a:cxn>
                <a:cxn ang="0">
                  <a:pos x="359" y="50"/>
                </a:cxn>
                <a:cxn ang="0">
                  <a:pos x="356" y="0"/>
                </a:cxn>
                <a:cxn ang="0">
                  <a:pos x="630" y="0"/>
                </a:cxn>
                <a:cxn ang="0">
                  <a:pos x="630" y="427"/>
                </a:cxn>
                <a:cxn ang="0">
                  <a:pos x="1" y="427"/>
                </a:cxn>
                <a:cxn ang="0">
                  <a:pos x="0" y="256"/>
                </a:cxn>
              </a:cxnLst>
              <a:rect l="0" t="0" r="r" b="b"/>
              <a:pathLst>
                <a:path w="630" h="427">
                  <a:moveTo>
                    <a:pt x="1" y="252"/>
                  </a:moveTo>
                  <a:lnTo>
                    <a:pt x="1" y="139"/>
                  </a:lnTo>
                  <a:lnTo>
                    <a:pt x="94" y="136"/>
                  </a:lnTo>
                  <a:lnTo>
                    <a:pt x="90" y="50"/>
                  </a:lnTo>
                  <a:lnTo>
                    <a:pt x="236" y="50"/>
                  </a:lnTo>
                  <a:lnTo>
                    <a:pt x="241" y="127"/>
                  </a:lnTo>
                  <a:lnTo>
                    <a:pt x="308" y="127"/>
                  </a:lnTo>
                  <a:lnTo>
                    <a:pt x="308" y="55"/>
                  </a:lnTo>
                  <a:lnTo>
                    <a:pt x="359" y="50"/>
                  </a:lnTo>
                  <a:lnTo>
                    <a:pt x="356" y="0"/>
                  </a:lnTo>
                  <a:lnTo>
                    <a:pt x="630" y="0"/>
                  </a:lnTo>
                  <a:lnTo>
                    <a:pt x="630" y="427"/>
                  </a:lnTo>
                  <a:lnTo>
                    <a:pt x="1" y="427"/>
                  </a:lnTo>
                  <a:lnTo>
                    <a:pt x="0" y="256"/>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sp>
          <p:nvSpPr>
            <p:cNvPr id="94" name="Freeform 10"/>
            <p:cNvSpPr>
              <a:spLocks/>
            </p:cNvSpPr>
            <p:nvPr/>
          </p:nvSpPr>
          <p:spPr bwMode="auto">
            <a:xfrm>
              <a:off x="3581400" y="1823789"/>
              <a:ext cx="1008063" cy="627063"/>
            </a:xfrm>
            <a:custGeom>
              <a:avLst/>
              <a:gdLst/>
              <a:ahLst/>
              <a:cxnLst>
                <a:cxn ang="0">
                  <a:pos x="1" y="173"/>
                </a:cxn>
                <a:cxn ang="0">
                  <a:pos x="1" y="109"/>
                </a:cxn>
                <a:cxn ang="0">
                  <a:pos x="94" y="107"/>
                </a:cxn>
                <a:cxn ang="0">
                  <a:pos x="179" y="29"/>
                </a:cxn>
                <a:cxn ang="0">
                  <a:pos x="256" y="96"/>
                </a:cxn>
                <a:cxn ang="0">
                  <a:pos x="289" y="98"/>
                </a:cxn>
                <a:cxn ang="0">
                  <a:pos x="311" y="101"/>
                </a:cxn>
                <a:cxn ang="0">
                  <a:pos x="308" y="62"/>
                </a:cxn>
                <a:cxn ang="0">
                  <a:pos x="359" y="59"/>
                </a:cxn>
                <a:cxn ang="0">
                  <a:pos x="488" y="0"/>
                </a:cxn>
                <a:cxn ang="0">
                  <a:pos x="635" y="67"/>
                </a:cxn>
                <a:cxn ang="0">
                  <a:pos x="630" y="271"/>
                </a:cxn>
                <a:cxn ang="0">
                  <a:pos x="1" y="271"/>
                </a:cxn>
                <a:cxn ang="0">
                  <a:pos x="0" y="175"/>
                </a:cxn>
              </a:cxnLst>
              <a:rect l="0" t="0" r="r" b="b"/>
              <a:pathLst>
                <a:path w="635" h="271">
                  <a:moveTo>
                    <a:pt x="1" y="173"/>
                  </a:moveTo>
                  <a:lnTo>
                    <a:pt x="1" y="109"/>
                  </a:lnTo>
                  <a:lnTo>
                    <a:pt x="94" y="107"/>
                  </a:lnTo>
                  <a:lnTo>
                    <a:pt x="179" y="29"/>
                  </a:lnTo>
                  <a:lnTo>
                    <a:pt x="256" y="96"/>
                  </a:lnTo>
                  <a:lnTo>
                    <a:pt x="289" y="98"/>
                  </a:lnTo>
                  <a:lnTo>
                    <a:pt x="311" y="101"/>
                  </a:lnTo>
                  <a:lnTo>
                    <a:pt x="308" y="62"/>
                  </a:lnTo>
                  <a:lnTo>
                    <a:pt x="359" y="59"/>
                  </a:lnTo>
                  <a:lnTo>
                    <a:pt x="488" y="0"/>
                  </a:lnTo>
                  <a:lnTo>
                    <a:pt x="635" y="67"/>
                  </a:lnTo>
                  <a:lnTo>
                    <a:pt x="630" y="271"/>
                  </a:lnTo>
                  <a:lnTo>
                    <a:pt x="1" y="271"/>
                  </a:lnTo>
                  <a:lnTo>
                    <a:pt x="0" y="175"/>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grpSp>
          <p:nvGrpSpPr>
            <p:cNvPr id="95" name="Group 11"/>
            <p:cNvGrpSpPr>
              <a:grpSpLocks/>
            </p:cNvGrpSpPr>
            <p:nvPr/>
          </p:nvGrpSpPr>
          <p:grpSpPr bwMode="auto">
            <a:xfrm>
              <a:off x="6819900" y="1882527"/>
              <a:ext cx="914400" cy="582612"/>
              <a:chOff x="1920" y="1428"/>
              <a:chExt cx="576" cy="252"/>
            </a:xfrm>
            <a:solidFill>
              <a:schemeClr val="accent2">
                <a:lumMod val="60000"/>
                <a:lumOff val="40000"/>
              </a:schemeClr>
            </a:solidFill>
            <a:scene3d>
              <a:camera prst="orthographicFront">
                <a:rot lat="0" lon="0" rev="0"/>
              </a:camera>
              <a:lightRig rig="balanced" dir="t">
                <a:rot lat="0" lon="0" rev="8700000"/>
              </a:lightRig>
            </a:scene3d>
          </p:grpSpPr>
          <p:grpSp>
            <p:nvGrpSpPr>
              <p:cNvPr id="147" name="Group 12"/>
              <p:cNvGrpSpPr>
                <a:grpSpLocks/>
              </p:cNvGrpSpPr>
              <p:nvPr/>
            </p:nvGrpSpPr>
            <p:grpSpPr bwMode="auto">
              <a:xfrm>
                <a:off x="1920" y="1440"/>
                <a:ext cx="576" cy="240"/>
                <a:chOff x="1920" y="1392"/>
                <a:chExt cx="576" cy="288"/>
              </a:xfrm>
              <a:grpFill/>
            </p:grpSpPr>
            <p:sp>
              <p:nvSpPr>
                <p:cNvPr id="156" name="Rectangle 13"/>
                <p:cNvSpPr>
                  <a:spLocks noChangeArrowheads="1"/>
                </p:cNvSpPr>
                <p:nvPr/>
              </p:nvSpPr>
              <p:spPr bwMode="auto">
                <a:xfrm>
                  <a:off x="1920" y="1632"/>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7" name="Rectangle 14"/>
                <p:cNvSpPr>
                  <a:spLocks noChangeArrowheads="1"/>
                </p:cNvSpPr>
                <p:nvPr/>
              </p:nvSpPr>
              <p:spPr bwMode="auto">
                <a:xfrm>
                  <a:off x="1920" y="1440"/>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8" name="Rectangle 15"/>
                <p:cNvSpPr>
                  <a:spLocks noChangeArrowheads="1"/>
                </p:cNvSpPr>
                <p:nvPr/>
              </p:nvSpPr>
              <p:spPr bwMode="auto">
                <a:xfrm>
                  <a:off x="1938"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9" name="Rectangle 16"/>
                <p:cNvSpPr>
                  <a:spLocks noChangeArrowheads="1"/>
                </p:cNvSpPr>
                <p:nvPr/>
              </p:nvSpPr>
              <p:spPr bwMode="auto">
                <a:xfrm>
                  <a:off x="2430"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0" name="Rectangle 17"/>
                <p:cNvSpPr>
                  <a:spLocks noChangeArrowheads="1"/>
                </p:cNvSpPr>
                <p:nvPr/>
              </p:nvSpPr>
              <p:spPr bwMode="auto">
                <a:xfrm>
                  <a:off x="2016"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1" name="Rectangle 18"/>
                <p:cNvSpPr>
                  <a:spLocks noChangeArrowheads="1"/>
                </p:cNvSpPr>
                <p:nvPr/>
              </p:nvSpPr>
              <p:spPr bwMode="auto">
                <a:xfrm>
                  <a:off x="2158"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2" name="Rectangle 19"/>
                <p:cNvSpPr>
                  <a:spLocks noChangeArrowheads="1"/>
                </p:cNvSpPr>
                <p:nvPr/>
              </p:nvSpPr>
              <p:spPr bwMode="auto">
                <a:xfrm>
                  <a:off x="2300"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3" name="Rectangle 20"/>
                <p:cNvSpPr>
                  <a:spLocks noChangeArrowheads="1"/>
                </p:cNvSpPr>
                <p:nvPr/>
              </p:nvSpPr>
              <p:spPr bwMode="auto">
                <a:xfrm>
                  <a:off x="1968" y="1392"/>
                  <a:ext cx="480"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grpSp>
          <p:sp>
            <p:nvSpPr>
              <p:cNvPr id="148" name="Rectangle 21"/>
              <p:cNvSpPr>
                <a:spLocks noChangeArrowheads="1"/>
              </p:cNvSpPr>
              <p:nvPr/>
            </p:nvSpPr>
            <p:spPr bwMode="auto">
              <a:xfrm>
                <a:off x="2016"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49" name="Rectangle 22"/>
              <p:cNvSpPr>
                <a:spLocks noChangeArrowheads="1"/>
              </p:cNvSpPr>
              <p:nvPr/>
            </p:nvSpPr>
            <p:spPr bwMode="auto">
              <a:xfrm>
                <a:off x="2182"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0" name="Rectangle 23"/>
              <p:cNvSpPr>
                <a:spLocks noChangeArrowheads="1"/>
              </p:cNvSpPr>
              <p:nvPr/>
            </p:nvSpPr>
            <p:spPr bwMode="auto">
              <a:xfrm>
                <a:off x="2340"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1" name="Rectangle 24"/>
              <p:cNvSpPr>
                <a:spLocks noChangeArrowheads="1"/>
              </p:cNvSpPr>
              <p:nvPr/>
            </p:nvSpPr>
            <p:spPr bwMode="auto">
              <a:xfrm>
                <a:off x="2112"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2" name="Rectangle 25"/>
              <p:cNvSpPr>
                <a:spLocks noChangeArrowheads="1"/>
              </p:cNvSpPr>
              <p:nvPr/>
            </p:nvSpPr>
            <p:spPr bwMode="auto">
              <a:xfrm>
                <a:off x="2256"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3" name="Rectangle 26"/>
              <p:cNvSpPr>
                <a:spLocks noChangeArrowheads="1"/>
              </p:cNvSpPr>
              <p:nvPr/>
            </p:nvSpPr>
            <p:spPr bwMode="auto">
              <a:xfrm>
                <a:off x="2160" y="1536"/>
                <a:ext cx="96"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4" name="Rectangle 27"/>
              <p:cNvSpPr>
                <a:spLocks noChangeArrowheads="1"/>
              </p:cNvSpPr>
              <p:nvPr/>
            </p:nvSpPr>
            <p:spPr bwMode="auto">
              <a:xfrm>
                <a:off x="2160" y="1571"/>
                <a:ext cx="96" cy="4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5" name="Line 28"/>
              <p:cNvSpPr>
                <a:spLocks noChangeShapeType="1"/>
              </p:cNvSpPr>
              <p:nvPr/>
            </p:nvSpPr>
            <p:spPr bwMode="auto">
              <a:xfrm>
                <a:off x="2208" y="1549"/>
                <a:ext cx="1" cy="117"/>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grpSp>
        <p:grpSp>
          <p:nvGrpSpPr>
            <p:cNvPr id="96" name="Group 29"/>
            <p:cNvGrpSpPr>
              <a:grpSpLocks/>
            </p:cNvGrpSpPr>
            <p:nvPr/>
          </p:nvGrpSpPr>
          <p:grpSpPr bwMode="auto">
            <a:xfrm>
              <a:off x="5143500" y="1812677"/>
              <a:ext cx="914400" cy="735012"/>
              <a:chOff x="1152" y="2448"/>
              <a:chExt cx="432" cy="288"/>
            </a:xfrm>
            <a:solidFill>
              <a:schemeClr val="accent2">
                <a:lumMod val="60000"/>
                <a:lumOff val="40000"/>
              </a:schemeClr>
            </a:solidFill>
            <a:scene3d>
              <a:camera prst="orthographicFront">
                <a:rot lat="0" lon="0" rev="0"/>
              </a:camera>
              <a:lightRig rig="balanced" dir="t">
                <a:rot lat="0" lon="0" rev="8700000"/>
              </a:lightRig>
            </a:scene3d>
          </p:grpSpPr>
          <p:sp>
            <p:nvSpPr>
              <p:cNvPr id="142" name="Freeform 30"/>
              <p:cNvSpPr>
                <a:spLocks/>
              </p:cNvSpPr>
              <p:nvPr/>
            </p:nvSpPr>
            <p:spPr bwMode="auto">
              <a:xfrm>
                <a:off x="1152" y="2448"/>
                <a:ext cx="432" cy="281"/>
              </a:xfrm>
              <a:custGeom>
                <a:avLst/>
                <a:gdLst/>
                <a:ahLst/>
                <a:cxnLst>
                  <a:cxn ang="0">
                    <a:pos x="0" y="240"/>
                  </a:cxn>
                  <a:cxn ang="0">
                    <a:pos x="0" y="192"/>
                  </a:cxn>
                  <a:cxn ang="0">
                    <a:pos x="0" y="96"/>
                  </a:cxn>
                  <a:cxn ang="0">
                    <a:pos x="240" y="0"/>
                  </a:cxn>
                  <a:cxn ang="0">
                    <a:pos x="432" y="96"/>
                  </a:cxn>
                  <a:cxn ang="0">
                    <a:pos x="432" y="240"/>
                  </a:cxn>
                  <a:cxn ang="0">
                    <a:pos x="242" y="281"/>
                  </a:cxn>
                  <a:cxn ang="0">
                    <a:pos x="0" y="240"/>
                  </a:cxn>
                </a:cxnLst>
                <a:rect l="0" t="0" r="r" b="b"/>
                <a:pathLst>
                  <a:path w="432" h="281">
                    <a:moveTo>
                      <a:pt x="0" y="240"/>
                    </a:moveTo>
                    <a:lnTo>
                      <a:pt x="0" y="192"/>
                    </a:lnTo>
                    <a:lnTo>
                      <a:pt x="0" y="96"/>
                    </a:lnTo>
                    <a:lnTo>
                      <a:pt x="240" y="0"/>
                    </a:lnTo>
                    <a:lnTo>
                      <a:pt x="432" y="96"/>
                    </a:lnTo>
                    <a:lnTo>
                      <a:pt x="432" y="240"/>
                    </a:lnTo>
                    <a:lnTo>
                      <a:pt x="242" y="281"/>
                    </a:lnTo>
                    <a:lnTo>
                      <a:pt x="0" y="24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3" name="Line 31"/>
              <p:cNvSpPr>
                <a:spLocks noChangeShapeType="1"/>
              </p:cNvSpPr>
              <p:nvPr/>
            </p:nvSpPr>
            <p:spPr bwMode="auto">
              <a:xfrm>
                <a:off x="1152" y="2640"/>
                <a:ext cx="432" cy="0"/>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4" name="Line 32"/>
              <p:cNvSpPr>
                <a:spLocks noChangeShapeType="1"/>
              </p:cNvSpPr>
              <p:nvPr/>
            </p:nvSpPr>
            <p:spPr bwMode="auto">
              <a:xfrm>
                <a:off x="1392" y="2448"/>
                <a:ext cx="0" cy="28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5" name="Line 33"/>
              <p:cNvSpPr>
                <a:spLocks noChangeShapeType="1"/>
              </p:cNvSpPr>
              <p:nvPr/>
            </p:nvSpPr>
            <p:spPr bwMode="auto">
              <a:xfrm flipV="1">
                <a:off x="1152" y="2544"/>
                <a:ext cx="240"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6" name="Line 34"/>
              <p:cNvSpPr>
                <a:spLocks noChangeShapeType="1"/>
              </p:cNvSpPr>
              <p:nvPr/>
            </p:nvSpPr>
            <p:spPr bwMode="auto">
              <a:xfrm>
                <a:off x="1392" y="2544"/>
                <a:ext cx="192"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grpSp>
        <p:grpSp>
          <p:nvGrpSpPr>
            <p:cNvPr id="97" name="Group 35"/>
            <p:cNvGrpSpPr>
              <a:grpSpLocks/>
            </p:cNvGrpSpPr>
            <p:nvPr/>
          </p:nvGrpSpPr>
          <p:grpSpPr bwMode="auto">
            <a:xfrm>
              <a:off x="8420100" y="1507654"/>
              <a:ext cx="419100" cy="1443037"/>
              <a:chOff x="840" y="2640"/>
              <a:chExt cx="486" cy="1092"/>
            </a:xfrm>
          </p:grpSpPr>
          <p:sp>
            <p:nvSpPr>
              <p:cNvPr id="136" name="Oval 36"/>
              <p:cNvSpPr>
                <a:spLocks noChangeArrowheads="1"/>
              </p:cNvSpPr>
              <p:nvPr/>
            </p:nvSpPr>
            <p:spPr bwMode="auto">
              <a:xfrm>
                <a:off x="960" y="2640"/>
                <a:ext cx="240" cy="240"/>
              </a:xfrm>
              <a:prstGeom prst="ellipse">
                <a:avLst/>
              </a:prstGeom>
              <a:solidFill>
                <a:schemeClr val="folHlink"/>
              </a:solidFill>
              <a:ln w="38100">
                <a:solidFill>
                  <a:schemeClr val="tx1"/>
                </a:solidFill>
                <a:round/>
                <a:headEnd/>
                <a:tailEnd/>
              </a:ln>
            </p:spPr>
            <p:txBody>
              <a:bodyPr wrap="none" anchor="ctr"/>
              <a:lstStyle/>
              <a:p>
                <a:endParaRPr lang="en-GB" dirty="0">
                  <a:solidFill>
                    <a:prstClr val="black"/>
                  </a:solidFill>
                  <a:latin typeface="Calibri Regular"/>
                </a:endParaRPr>
              </a:p>
            </p:txBody>
          </p:sp>
          <p:sp>
            <p:nvSpPr>
              <p:cNvPr id="137" name="Line 37"/>
              <p:cNvSpPr>
                <a:spLocks noChangeShapeType="1"/>
              </p:cNvSpPr>
              <p:nvPr/>
            </p:nvSpPr>
            <p:spPr bwMode="auto">
              <a:xfrm>
                <a:off x="1086" y="2880"/>
                <a:ext cx="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38" name="Line 38"/>
              <p:cNvSpPr>
                <a:spLocks noChangeShapeType="1"/>
              </p:cNvSpPr>
              <p:nvPr/>
            </p:nvSpPr>
            <p:spPr bwMode="auto">
              <a:xfrm flipH="1">
                <a:off x="840" y="3300"/>
                <a:ext cx="24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39" name="Line 39"/>
              <p:cNvSpPr>
                <a:spLocks noChangeShapeType="1"/>
              </p:cNvSpPr>
              <p:nvPr/>
            </p:nvSpPr>
            <p:spPr bwMode="auto">
              <a:xfrm>
                <a:off x="1086" y="3300"/>
                <a:ext cx="24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40" name="Line 40"/>
              <p:cNvSpPr>
                <a:spLocks noChangeShapeType="1"/>
              </p:cNvSpPr>
              <p:nvPr/>
            </p:nvSpPr>
            <p:spPr bwMode="auto">
              <a:xfrm flipH="1">
                <a:off x="864" y="2928"/>
                <a:ext cx="210" cy="288"/>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41" name="Line 41"/>
              <p:cNvSpPr>
                <a:spLocks noChangeShapeType="1"/>
              </p:cNvSpPr>
              <p:nvPr/>
            </p:nvSpPr>
            <p:spPr bwMode="auto">
              <a:xfrm>
                <a:off x="1080" y="2928"/>
                <a:ext cx="216" cy="288"/>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grpSp>
        <p:sp>
          <p:nvSpPr>
            <p:cNvPr id="98" name="Line 46"/>
            <p:cNvSpPr>
              <a:spLocks noChangeShapeType="1"/>
            </p:cNvSpPr>
            <p:nvPr/>
          </p:nvSpPr>
          <p:spPr bwMode="auto">
            <a:xfrm>
              <a:off x="7859713" y="2172816"/>
              <a:ext cx="457200" cy="3175"/>
            </a:xfrm>
            <a:prstGeom prst="line">
              <a:avLst/>
            </a:prstGeom>
            <a:noFill/>
            <a:ln w="57150">
              <a:solidFill>
                <a:schemeClr val="tx1"/>
              </a:solidFill>
              <a:round/>
              <a:headEnd/>
              <a:tailEnd type="triangle" w="med" len="med"/>
            </a:ln>
          </p:spPr>
          <p:txBody>
            <a:bodyPr/>
            <a:lstStyle/>
            <a:p>
              <a:endParaRPr lang="en-GB" dirty="0">
                <a:solidFill>
                  <a:prstClr val="black"/>
                </a:solidFill>
                <a:latin typeface="Calibri Regular"/>
              </a:endParaRPr>
            </a:p>
          </p:txBody>
        </p:sp>
        <p:sp>
          <p:nvSpPr>
            <p:cNvPr id="99" name="Text Box 48"/>
            <p:cNvSpPr txBox="1">
              <a:spLocks noChangeArrowheads="1"/>
            </p:cNvSpPr>
            <p:nvPr/>
          </p:nvSpPr>
          <p:spPr bwMode="auto">
            <a:xfrm flipH="1">
              <a:off x="307974" y="764704"/>
              <a:ext cx="1449387" cy="644333"/>
            </a:xfrm>
            <a:prstGeom prst="rect">
              <a:avLst/>
            </a:prstGeom>
            <a:noFill/>
            <a:ln w="9525">
              <a:noFill/>
              <a:miter lim="800000"/>
              <a:headEnd/>
              <a:tailEnd/>
            </a:ln>
          </p:spPr>
          <p:txBody>
            <a:bodyPr wrap="square">
              <a:spAutoFit/>
            </a:bodyPr>
            <a:lstStyle/>
            <a:p>
              <a:pPr algn="ctr">
                <a:spcBef>
                  <a:spcPct val="50000"/>
                </a:spcBef>
              </a:pPr>
              <a:r>
                <a:rPr lang="en-GB" dirty="0">
                  <a:solidFill>
                    <a:prstClr val="black"/>
                  </a:solidFill>
                  <a:latin typeface="Calibri Regular"/>
                </a:rPr>
                <a:t>Second-tier supplier</a:t>
              </a:r>
            </a:p>
          </p:txBody>
        </p:sp>
        <p:sp>
          <p:nvSpPr>
            <p:cNvPr id="100" name="Text Box 49"/>
            <p:cNvSpPr txBox="1">
              <a:spLocks noChangeArrowheads="1"/>
            </p:cNvSpPr>
            <p:nvPr/>
          </p:nvSpPr>
          <p:spPr bwMode="auto">
            <a:xfrm flipH="1">
              <a:off x="4960938" y="764704"/>
              <a:ext cx="1347787"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First-tier customer</a:t>
              </a:r>
            </a:p>
          </p:txBody>
        </p:sp>
        <p:sp>
          <p:nvSpPr>
            <p:cNvPr id="101" name="Text Box 50"/>
            <p:cNvSpPr txBox="1">
              <a:spLocks noChangeArrowheads="1"/>
            </p:cNvSpPr>
            <p:nvPr/>
          </p:nvSpPr>
          <p:spPr bwMode="auto">
            <a:xfrm flipH="1">
              <a:off x="6561138" y="764704"/>
              <a:ext cx="1500187"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Second-tier customer</a:t>
              </a:r>
            </a:p>
          </p:txBody>
        </p:sp>
        <p:sp>
          <p:nvSpPr>
            <p:cNvPr id="102" name="Text Box 51"/>
            <p:cNvSpPr txBox="1">
              <a:spLocks noChangeArrowheads="1"/>
            </p:cNvSpPr>
            <p:nvPr/>
          </p:nvSpPr>
          <p:spPr bwMode="auto">
            <a:xfrm flipH="1">
              <a:off x="7920037" y="764704"/>
              <a:ext cx="1247034" cy="644333"/>
            </a:xfrm>
            <a:prstGeom prst="rect">
              <a:avLst/>
            </a:prstGeom>
            <a:noFill/>
            <a:ln w="9525">
              <a:noFill/>
              <a:miter lim="800000"/>
              <a:headEnd/>
              <a:tailEnd/>
            </a:ln>
          </p:spPr>
          <p:txBody>
            <a:bodyPr wrap="square">
              <a:spAutoFit/>
            </a:bodyPr>
            <a:lstStyle/>
            <a:p>
              <a:pPr algn="ctr">
                <a:spcBef>
                  <a:spcPct val="50000"/>
                </a:spcBef>
              </a:pPr>
              <a:r>
                <a:rPr lang="en-GB" dirty="0">
                  <a:solidFill>
                    <a:prstClr val="black"/>
                  </a:solidFill>
                  <a:latin typeface="Calibri Regular"/>
                </a:rPr>
                <a:t>End customer</a:t>
              </a:r>
            </a:p>
          </p:txBody>
        </p:sp>
        <p:sp>
          <p:nvSpPr>
            <p:cNvPr id="103" name="Text Box 52"/>
            <p:cNvSpPr txBox="1">
              <a:spLocks noChangeArrowheads="1"/>
            </p:cNvSpPr>
            <p:nvPr/>
          </p:nvSpPr>
          <p:spPr bwMode="auto">
            <a:xfrm flipH="1">
              <a:off x="5580063" y="2693516"/>
              <a:ext cx="1798637" cy="400050"/>
            </a:xfrm>
            <a:prstGeom prst="rect">
              <a:avLst/>
            </a:prstGeom>
            <a:solidFill>
              <a:schemeClr val="bg1">
                <a:lumMod val="95000"/>
              </a:schemeClr>
            </a:solidFill>
            <a:ln w="9525">
              <a:solidFill>
                <a:schemeClr val="bg1">
                  <a:lumMod val="75000"/>
                </a:schemeClr>
              </a:solidFill>
              <a:miter lim="800000"/>
              <a:headEnd/>
              <a:tailEnd/>
            </a:ln>
            <a:effectLst/>
          </p:spPr>
          <p:txBody>
            <a:bodyPr>
              <a:spAutoFit/>
            </a:bodyPr>
            <a:lstStyle/>
            <a:p>
              <a:pPr algn="ctr">
                <a:spcBef>
                  <a:spcPct val="50000"/>
                </a:spcBef>
                <a:defRPr/>
              </a:pPr>
              <a:r>
                <a:rPr lang="en-GB" sz="2000" dirty="0">
                  <a:solidFill>
                    <a:prstClr val="black"/>
                  </a:solidFill>
                  <a:latin typeface="Calibri Regular"/>
                </a:rPr>
                <a:t>Demand side</a:t>
              </a:r>
            </a:p>
          </p:txBody>
        </p:sp>
        <p:sp>
          <p:nvSpPr>
            <p:cNvPr id="104" name="Text Box 53"/>
            <p:cNvSpPr txBox="1">
              <a:spLocks noChangeArrowheads="1"/>
            </p:cNvSpPr>
            <p:nvPr/>
          </p:nvSpPr>
          <p:spPr bwMode="auto">
            <a:xfrm flipH="1">
              <a:off x="955675" y="2693516"/>
              <a:ext cx="1711325" cy="400050"/>
            </a:xfrm>
            <a:prstGeom prst="rect">
              <a:avLst/>
            </a:prstGeom>
            <a:solidFill>
              <a:schemeClr val="bg1">
                <a:lumMod val="95000"/>
              </a:schemeClr>
            </a:solidFill>
            <a:ln w="9525">
              <a:solidFill>
                <a:schemeClr val="bg1">
                  <a:lumMod val="75000"/>
                </a:schemeClr>
              </a:solidFill>
              <a:miter lim="800000"/>
              <a:headEnd/>
              <a:tailEnd/>
            </a:ln>
            <a:effectLst/>
          </p:spPr>
          <p:txBody>
            <a:bodyPr>
              <a:spAutoFit/>
            </a:bodyPr>
            <a:lstStyle/>
            <a:p>
              <a:pPr algn="ctr">
                <a:spcBef>
                  <a:spcPct val="50000"/>
                </a:spcBef>
                <a:defRPr/>
              </a:pPr>
              <a:r>
                <a:rPr lang="en-GB" sz="2000" dirty="0">
                  <a:solidFill>
                    <a:prstClr val="black"/>
                  </a:solidFill>
                  <a:latin typeface="Calibri Regular"/>
                </a:rPr>
                <a:t>Supply side</a:t>
              </a:r>
            </a:p>
          </p:txBody>
        </p:sp>
        <p:grpSp>
          <p:nvGrpSpPr>
            <p:cNvPr id="105" name="Group 80"/>
            <p:cNvGrpSpPr>
              <a:grpSpLocks/>
            </p:cNvGrpSpPr>
            <p:nvPr/>
          </p:nvGrpSpPr>
          <p:grpSpPr bwMode="auto">
            <a:xfrm>
              <a:off x="4173538" y="3317405"/>
              <a:ext cx="2574925" cy="877647"/>
              <a:chOff x="4173538" y="3604471"/>
              <a:chExt cx="2574925" cy="878898"/>
            </a:xfrm>
          </p:grpSpPr>
          <p:sp>
            <p:nvSpPr>
              <p:cNvPr id="134" name="Line 55"/>
              <p:cNvSpPr>
                <a:spLocks noChangeShapeType="1"/>
              </p:cNvSpPr>
              <p:nvPr/>
            </p:nvSpPr>
            <p:spPr bwMode="auto">
              <a:xfrm>
                <a:off x="4502114" y="4045540"/>
                <a:ext cx="1876399" cy="869"/>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5" name="Text Box 61"/>
              <p:cNvSpPr txBox="1">
                <a:spLocks noChangeArrowheads="1"/>
              </p:cNvSpPr>
              <p:nvPr/>
            </p:nvSpPr>
            <p:spPr bwMode="auto">
              <a:xfrm flipH="1">
                <a:off x="4173538" y="3604471"/>
                <a:ext cx="2574925" cy="878898"/>
              </a:xfrm>
              <a:prstGeom prst="rect">
                <a:avLst/>
              </a:prstGeom>
              <a:noFill/>
              <a:ln w="9525">
                <a:noFill/>
                <a:miter lim="800000"/>
                <a:headEnd/>
                <a:tailEnd/>
              </a:ln>
            </p:spPr>
            <p:txBody>
              <a:bodyPr>
                <a:spAutoFit/>
              </a:bodyPr>
              <a:lstStyle/>
              <a:p>
                <a:pPr algn="ctr">
                  <a:lnSpc>
                    <a:spcPct val="150000"/>
                  </a:lnSpc>
                  <a:spcBef>
                    <a:spcPct val="50000"/>
                  </a:spcBef>
                </a:pPr>
                <a:r>
                  <a:rPr lang="en-GB" dirty="0">
                    <a:solidFill>
                      <a:prstClr val="black"/>
                    </a:solidFill>
                    <a:latin typeface="Calibri Regular"/>
                  </a:rPr>
                  <a:t>Physical distribution management</a:t>
                </a:r>
              </a:p>
            </p:txBody>
          </p:sp>
        </p:grpSp>
        <p:grpSp>
          <p:nvGrpSpPr>
            <p:cNvPr id="106" name="Group 77"/>
            <p:cNvGrpSpPr>
              <a:grpSpLocks/>
            </p:cNvGrpSpPr>
            <p:nvPr/>
          </p:nvGrpSpPr>
          <p:grpSpPr bwMode="auto">
            <a:xfrm>
              <a:off x="4495800" y="4219104"/>
              <a:ext cx="4114800" cy="341312"/>
              <a:chOff x="2832" y="2484"/>
              <a:chExt cx="2592" cy="215"/>
            </a:xfrm>
          </p:grpSpPr>
          <p:sp>
            <p:nvSpPr>
              <p:cNvPr id="131" name="Line 56"/>
              <p:cNvSpPr>
                <a:spLocks noChangeShapeType="1"/>
              </p:cNvSpPr>
              <p:nvPr/>
            </p:nvSpPr>
            <p:spPr bwMode="auto">
              <a:xfrm>
                <a:off x="2832" y="2689"/>
                <a:ext cx="2160" cy="2"/>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2" name="Line 59"/>
              <p:cNvSpPr>
                <a:spLocks noChangeShapeType="1"/>
              </p:cNvSpPr>
              <p:nvPr/>
            </p:nvSpPr>
            <p:spPr bwMode="auto">
              <a:xfrm>
                <a:off x="4896" y="2689"/>
                <a:ext cx="528" cy="2"/>
              </a:xfrm>
              <a:prstGeom prst="line">
                <a:avLst/>
              </a:prstGeom>
              <a:noFill/>
              <a:ln w="28575">
                <a:solidFill>
                  <a:schemeClr val="tx1"/>
                </a:solidFill>
                <a:prstDash val="sysDot"/>
                <a:round/>
                <a:headEnd/>
                <a:tailEnd type="triangle" w="med" len="med"/>
              </a:ln>
            </p:spPr>
            <p:txBody>
              <a:bodyPr/>
              <a:lstStyle/>
              <a:p>
                <a:endParaRPr lang="en-GB" dirty="0">
                  <a:solidFill>
                    <a:prstClr val="black"/>
                  </a:solidFill>
                  <a:latin typeface="Calibri Regular"/>
                </a:endParaRPr>
              </a:p>
            </p:txBody>
          </p:sp>
          <p:sp>
            <p:nvSpPr>
              <p:cNvPr id="133" name="Text Box 62"/>
              <p:cNvSpPr txBox="1">
                <a:spLocks noChangeArrowheads="1"/>
              </p:cNvSpPr>
              <p:nvPr/>
            </p:nvSpPr>
            <p:spPr bwMode="auto">
              <a:xfrm flipH="1">
                <a:off x="3454" y="2484"/>
                <a:ext cx="851"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Logistics</a:t>
                </a:r>
              </a:p>
            </p:txBody>
          </p:sp>
        </p:grpSp>
        <p:grpSp>
          <p:nvGrpSpPr>
            <p:cNvPr id="107" name="Group 78"/>
            <p:cNvGrpSpPr>
              <a:grpSpLocks/>
            </p:cNvGrpSpPr>
            <p:nvPr/>
          </p:nvGrpSpPr>
          <p:grpSpPr bwMode="auto">
            <a:xfrm>
              <a:off x="2819400" y="4773140"/>
              <a:ext cx="2590800" cy="341313"/>
              <a:chOff x="1776" y="2844"/>
              <a:chExt cx="1632" cy="215"/>
            </a:xfrm>
          </p:grpSpPr>
          <p:sp>
            <p:nvSpPr>
              <p:cNvPr id="129" name="Line 57"/>
              <p:cNvSpPr>
                <a:spLocks noChangeShapeType="1"/>
              </p:cNvSpPr>
              <p:nvPr/>
            </p:nvSpPr>
            <p:spPr bwMode="auto">
              <a:xfrm>
                <a:off x="1776" y="3039"/>
                <a:ext cx="1632" cy="1"/>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0" name="Text Box 63"/>
              <p:cNvSpPr txBox="1">
                <a:spLocks noChangeArrowheads="1"/>
              </p:cNvSpPr>
              <p:nvPr/>
            </p:nvSpPr>
            <p:spPr bwMode="auto">
              <a:xfrm flipH="1">
                <a:off x="1882" y="2844"/>
                <a:ext cx="1489"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Materials management</a:t>
                </a:r>
              </a:p>
            </p:txBody>
          </p:sp>
        </p:grpSp>
        <p:grpSp>
          <p:nvGrpSpPr>
            <p:cNvPr id="108" name="Group 79"/>
            <p:cNvGrpSpPr>
              <a:grpSpLocks/>
            </p:cNvGrpSpPr>
            <p:nvPr/>
          </p:nvGrpSpPr>
          <p:grpSpPr bwMode="auto">
            <a:xfrm>
              <a:off x="533400" y="5409737"/>
              <a:ext cx="8077200" cy="341313"/>
              <a:chOff x="336" y="3256"/>
              <a:chExt cx="5088" cy="215"/>
            </a:xfrm>
          </p:grpSpPr>
          <p:sp>
            <p:nvSpPr>
              <p:cNvPr id="127" name="Line 58"/>
              <p:cNvSpPr>
                <a:spLocks noChangeShapeType="1"/>
              </p:cNvSpPr>
              <p:nvPr/>
            </p:nvSpPr>
            <p:spPr bwMode="auto">
              <a:xfrm>
                <a:off x="336" y="3459"/>
                <a:ext cx="5088" cy="1"/>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28" name="Text Box 64"/>
              <p:cNvSpPr txBox="1">
                <a:spLocks noChangeArrowheads="1"/>
              </p:cNvSpPr>
              <p:nvPr/>
            </p:nvSpPr>
            <p:spPr bwMode="auto">
              <a:xfrm flipH="1">
                <a:off x="1730" y="3256"/>
                <a:ext cx="1907"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Supply chain management</a:t>
                </a:r>
              </a:p>
            </p:txBody>
          </p:sp>
        </p:grpSp>
        <p:grpSp>
          <p:nvGrpSpPr>
            <p:cNvPr id="109" name="Group 74"/>
            <p:cNvGrpSpPr>
              <a:grpSpLocks/>
            </p:cNvGrpSpPr>
            <p:nvPr/>
          </p:nvGrpSpPr>
          <p:grpSpPr bwMode="auto">
            <a:xfrm>
              <a:off x="-209551" y="1396529"/>
              <a:ext cx="7372358" cy="3251200"/>
              <a:chOff x="-132" y="941"/>
              <a:chExt cx="4644" cy="2048"/>
            </a:xfrm>
          </p:grpSpPr>
          <p:sp>
            <p:nvSpPr>
              <p:cNvPr id="121" name="Freeform 65"/>
              <p:cNvSpPr>
                <a:spLocks/>
              </p:cNvSpPr>
              <p:nvPr/>
            </p:nvSpPr>
            <p:spPr bwMode="auto">
              <a:xfrm>
                <a:off x="3600"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2" name="Freeform 66"/>
              <p:cNvSpPr>
                <a:spLocks/>
              </p:cNvSpPr>
              <p:nvPr/>
            </p:nvSpPr>
            <p:spPr bwMode="auto">
              <a:xfrm>
                <a:off x="2640"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3" name="Freeform 67"/>
              <p:cNvSpPr>
                <a:spLocks/>
              </p:cNvSpPr>
              <p:nvPr/>
            </p:nvSpPr>
            <p:spPr bwMode="auto">
              <a:xfrm>
                <a:off x="1584"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4" name="Freeform 68"/>
              <p:cNvSpPr>
                <a:spLocks/>
              </p:cNvSpPr>
              <p:nvPr/>
            </p:nvSpPr>
            <p:spPr bwMode="auto">
              <a:xfrm>
                <a:off x="624"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5" name="Freeform 69"/>
              <p:cNvSpPr>
                <a:spLocks/>
              </p:cNvSpPr>
              <p:nvPr/>
            </p:nvSpPr>
            <p:spPr bwMode="auto">
              <a:xfrm>
                <a:off x="-132" y="2841"/>
                <a:ext cx="480" cy="140"/>
              </a:xfrm>
              <a:custGeom>
                <a:avLst/>
                <a:gdLst>
                  <a:gd name="T0" fmla="*/ 0 w 1008"/>
                  <a:gd name="T1" fmla="*/ 39 h 192"/>
                  <a:gd name="T2" fmla="*/ 2 w 1008"/>
                  <a:gd name="T3" fmla="*/ 19 h 192"/>
                  <a:gd name="T4" fmla="*/ 8 w 1008"/>
                  <a:gd name="T5" fmla="*/ 3 h 192"/>
                  <a:gd name="T6" fmla="*/ 17 w 1008"/>
                  <a:gd name="T7" fmla="*/ 4 h 192"/>
                  <a:gd name="T8" fmla="*/ 21 w 1008"/>
                  <a:gd name="T9" fmla="*/ 15 h 192"/>
                  <a:gd name="T10" fmla="*/ 23 w 1008"/>
                  <a:gd name="T11" fmla="*/ 25 h 192"/>
                  <a:gd name="T12" fmla="*/ 25 w 1008"/>
                  <a:gd name="T13" fmla="*/ 39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6" name="Text Box 71"/>
              <p:cNvSpPr txBox="1">
                <a:spLocks noChangeArrowheads="1"/>
              </p:cNvSpPr>
              <p:nvPr/>
            </p:nvSpPr>
            <p:spPr bwMode="auto">
              <a:xfrm flipH="1">
                <a:off x="310" y="2757"/>
                <a:ext cx="1267" cy="232"/>
              </a:xfrm>
              <a:prstGeom prst="rect">
                <a:avLst/>
              </a:prstGeom>
              <a:noFill/>
              <a:ln w="9525">
                <a:noFill/>
                <a:miter lim="800000"/>
                <a:headEnd/>
                <a:tailEnd/>
              </a:ln>
            </p:spPr>
            <p:txBody>
              <a:bodyPr wrap="square">
                <a:spAutoFit/>
              </a:bodyPr>
              <a:lstStyle/>
              <a:p>
                <a:pPr>
                  <a:spcBef>
                    <a:spcPct val="50000"/>
                  </a:spcBef>
                </a:pPr>
                <a:r>
                  <a:rPr lang="en-GB" dirty="0">
                    <a:solidFill>
                      <a:prstClr val="black"/>
                    </a:solidFill>
                    <a:latin typeface="Calibri Regular"/>
                  </a:rPr>
                  <a:t>Information flow</a:t>
                </a:r>
              </a:p>
            </p:txBody>
          </p:sp>
        </p:grpSp>
        <p:grpSp>
          <p:nvGrpSpPr>
            <p:cNvPr id="110" name="Group 73"/>
            <p:cNvGrpSpPr>
              <a:grpSpLocks/>
            </p:cNvGrpSpPr>
            <p:nvPr/>
          </p:nvGrpSpPr>
          <p:grpSpPr bwMode="auto">
            <a:xfrm>
              <a:off x="-133350" y="2242666"/>
              <a:ext cx="6838958" cy="2909888"/>
              <a:chOff x="-84" y="1474"/>
              <a:chExt cx="4308" cy="1833"/>
            </a:xfrm>
          </p:grpSpPr>
          <p:sp>
            <p:nvSpPr>
              <p:cNvPr id="115" name="Line 42"/>
              <p:cNvSpPr>
                <a:spLocks noChangeShapeType="1"/>
              </p:cNvSpPr>
              <p:nvPr/>
            </p:nvSpPr>
            <p:spPr bwMode="auto">
              <a:xfrm>
                <a:off x="1008"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6" name="Line 43"/>
              <p:cNvSpPr>
                <a:spLocks noChangeShapeType="1"/>
              </p:cNvSpPr>
              <p:nvPr/>
            </p:nvSpPr>
            <p:spPr bwMode="auto">
              <a:xfrm>
                <a:off x="1927"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7" name="Line 44"/>
              <p:cNvSpPr>
                <a:spLocks noChangeShapeType="1"/>
              </p:cNvSpPr>
              <p:nvPr/>
            </p:nvSpPr>
            <p:spPr bwMode="auto">
              <a:xfrm>
                <a:off x="2928"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8" name="Line 45"/>
              <p:cNvSpPr>
                <a:spLocks noChangeShapeType="1"/>
              </p:cNvSpPr>
              <p:nvPr/>
            </p:nvSpPr>
            <p:spPr bwMode="auto">
              <a:xfrm>
                <a:off x="3936"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9" name="Line 70"/>
              <p:cNvSpPr>
                <a:spLocks noChangeShapeType="1"/>
              </p:cNvSpPr>
              <p:nvPr/>
            </p:nvSpPr>
            <p:spPr bwMode="auto">
              <a:xfrm>
                <a:off x="-84" y="3185"/>
                <a:ext cx="432"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20" name="Text Box 72"/>
              <p:cNvSpPr txBox="1">
                <a:spLocks noChangeArrowheads="1"/>
              </p:cNvSpPr>
              <p:nvPr/>
            </p:nvSpPr>
            <p:spPr bwMode="auto">
              <a:xfrm flipH="1">
                <a:off x="308" y="3075"/>
                <a:ext cx="1008" cy="232"/>
              </a:xfrm>
              <a:prstGeom prst="rect">
                <a:avLst/>
              </a:prstGeom>
              <a:noFill/>
              <a:ln w="9525">
                <a:noFill/>
                <a:miter lim="800000"/>
                <a:headEnd/>
                <a:tailEnd/>
              </a:ln>
            </p:spPr>
            <p:txBody>
              <a:bodyPr wrap="square">
                <a:spAutoFit/>
              </a:bodyPr>
              <a:lstStyle/>
              <a:p>
                <a:pPr>
                  <a:spcBef>
                    <a:spcPct val="50000"/>
                  </a:spcBef>
                </a:pPr>
                <a:r>
                  <a:rPr lang="en-GB" dirty="0">
                    <a:solidFill>
                      <a:prstClr val="black"/>
                    </a:solidFill>
                    <a:latin typeface="Calibri Regular"/>
                  </a:rPr>
                  <a:t>Physical flow</a:t>
                </a:r>
              </a:p>
            </p:txBody>
          </p:sp>
        </p:grpSp>
        <p:grpSp>
          <p:nvGrpSpPr>
            <p:cNvPr id="111" name="Group 81"/>
            <p:cNvGrpSpPr>
              <a:grpSpLocks/>
            </p:cNvGrpSpPr>
            <p:nvPr/>
          </p:nvGrpSpPr>
          <p:grpSpPr bwMode="auto">
            <a:xfrm>
              <a:off x="2028824" y="3317405"/>
              <a:ext cx="2381250" cy="877647"/>
              <a:chOff x="2029131" y="3604548"/>
              <a:chExt cx="2381488" cy="878898"/>
            </a:xfrm>
          </p:grpSpPr>
          <p:sp>
            <p:nvSpPr>
              <p:cNvPr id="113" name="Text Box 60"/>
              <p:cNvSpPr txBox="1">
                <a:spLocks noChangeArrowheads="1"/>
              </p:cNvSpPr>
              <p:nvPr/>
            </p:nvSpPr>
            <p:spPr bwMode="auto">
              <a:xfrm flipH="1">
                <a:off x="2029131" y="3604548"/>
                <a:ext cx="2381488" cy="878898"/>
              </a:xfrm>
              <a:prstGeom prst="rect">
                <a:avLst/>
              </a:prstGeom>
              <a:noFill/>
              <a:ln w="9525">
                <a:noFill/>
                <a:miter lim="800000"/>
                <a:headEnd/>
                <a:tailEnd/>
              </a:ln>
            </p:spPr>
            <p:txBody>
              <a:bodyPr wrap="square">
                <a:spAutoFit/>
              </a:bodyPr>
              <a:lstStyle/>
              <a:p>
                <a:pPr algn="ctr">
                  <a:lnSpc>
                    <a:spcPct val="150000"/>
                  </a:lnSpc>
                  <a:spcBef>
                    <a:spcPct val="50000"/>
                  </a:spcBef>
                </a:pPr>
                <a:r>
                  <a:rPr lang="en-GB" dirty="0">
                    <a:solidFill>
                      <a:prstClr val="black"/>
                    </a:solidFill>
                    <a:latin typeface="Calibri Regular"/>
                  </a:rPr>
                  <a:t>Purchasing and supply management</a:t>
                </a:r>
              </a:p>
            </p:txBody>
          </p:sp>
          <p:sp>
            <p:nvSpPr>
              <p:cNvPr id="114" name="Line 55"/>
              <p:cNvSpPr>
                <a:spLocks noChangeShapeType="1"/>
              </p:cNvSpPr>
              <p:nvPr/>
            </p:nvSpPr>
            <p:spPr bwMode="auto">
              <a:xfrm>
                <a:off x="2164204" y="4052362"/>
                <a:ext cx="1876399" cy="869"/>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grpSp>
        <p:sp>
          <p:nvSpPr>
            <p:cNvPr id="112" name="Text Box 79"/>
            <p:cNvSpPr txBox="1">
              <a:spLocks noChangeArrowheads="1"/>
            </p:cNvSpPr>
            <p:nvPr/>
          </p:nvSpPr>
          <p:spPr bwMode="auto">
            <a:xfrm>
              <a:off x="7143750" y="3041179"/>
              <a:ext cx="184731" cy="368190"/>
            </a:xfrm>
            <a:prstGeom prst="rect">
              <a:avLst/>
            </a:prstGeom>
            <a:noFill/>
            <a:ln w="9525">
              <a:noFill/>
              <a:miter lim="800000"/>
              <a:headEnd/>
              <a:tailEnd/>
            </a:ln>
          </p:spPr>
          <p:txBody>
            <a:bodyPr wrap="none">
              <a:spAutoFit/>
            </a:bodyPr>
            <a:lstStyle/>
            <a:p>
              <a:endParaRPr lang="en-GB" dirty="0">
                <a:solidFill>
                  <a:prstClr val="black"/>
                </a:solidFill>
                <a:latin typeface="Calibri Regular"/>
              </a:endParaRPr>
            </a:p>
          </p:txBody>
        </p:sp>
      </p:grpSp>
      <p:sp>
        <p:nvSpPr>
          <p:cNvPr id="2" name="Slide Number Placeholder 1">
            <a:extLst>
              <a:ext uri="{FF2B5EF4-FFF2-40B4-BE49-F238E27FC236}">
                <a16:creationId xmlns:a16="http://schemas.microsoft.com/office/drawing/2014/main" id="{DD1D7506-13AC-4028-9B67-C4C62086060C}"/>
              </a:ext>
            </a:extLst>
          </p:cNvPr>
          <p:cNvSpPr>
            <a:spLocks noGrp="1"/>
          </p:cNvSpPr>
          <p:nvPr>
            <p:ph type="sldNum" sz="quarter" idx="12"/>
          </p:nvPr>
        </p:nvSpPr>
        <p:spPr/>
        <p:txBody>
          <a:bodyPr/>
          <a:lstStyle/>
          <a:p>
            <a:fld id="{B34092F8-88B9-48E5-9B8F-3F206E5F35A9}" type="slidenum">
              <a:rPr lang="en-GB" smtClean="0">
                <a:solidFill>
                  <a:prstClr val="black">
                    <a:tint val="75000"/>
                  </a:prstClr>
                </a:solidFill>
                <a:latin typeface="Calibri Regular"/>
              </a:rPr>
              <a:pPr/>
              <a:t>3</a:t>
            </a:fld>
            <a:endParaRPr lang="en-GB" dirty="0">
              <a:solidFill>
                <a:prstClr val="black">
                  <a:tint val="75000"/>
                </a:prstClr>
              </a:solidFill>
              <a:latin typeface="Calibri Regular"/>
            </a:endParaRPr>
          </a:p>
        </p:txBody>
      </p:sp>
      <p:sp>
        <p:nvSpPr>
          <p:cNvPr id="4" name="Rectangle 3">
            <a:extLst>
              <a:ext uri="{FF2B5EF4-FFF2-40B4-BE49-F238E27FC236}">
                <a16:creationId xmlns:a16="http://schemas.microsoft.com/office/drawing/2014/main" id="{713DE086-5149-4BB6-9573-EE75D86321AF}"/>
              </a:ext>
            </a:extLst>
          </p:cNvPr>
          <p:cNvSpPr/>
          <p:nvPr/>
        </p:nvSpPr>
        <p:spPr>
          <a:xfrm>
            <a:off x="6114886" y="6029728"/>
            <a:ext cx="6096000" cy="230832"/>
          </a:xfrm>
          <a:prstGeom prst="rect">
            <a:avLst/>
          </a:prstGeom>
        </p:spPr>
        <p:txBody>
          <a:bodyPr>
            <a:spAutoFit/>
          </a:bodyPr>
          <a:lstStyle/>
          <a:p>
            <a:pPr algn="r">
              <a:defRPr/>
            </a:pPr>
            <a:r>
              <a:rPr lang="en-GB" sz="900" dirty="0">
                <a:solidFill>
                  <a:srgbClr val="000000"/>
                </a:solidFill>
                <a:latin typeface="Calibri Regular"/>
                <a:cs typeface="Times New Roman" pitchFamily="18" charset="0"/>
              </a:rPr>
              <a:t>Slack, Brandon-Jones and Johnston, Operations Management, 7</a:t>
            </a:r>
            <a:r>
              <a:rPr lang="en-GB" sz="900" baseline="30000" dirty="0">
                <a:solidFill>
                  <a:srgbClr val="000000"/>
                </a:solidFill>
                <a:latin typeface="Calibri Regular"/>
                <a:cs typeface="Times New Roman" pitchFamily="18" charset="0"/>
              </a:rPr>
              <a:t>th</a:t>
            </a:r>
            <a:r>
              <a:rPr lang="en-GB" sz="900" dirty="0">
                <a:solidFill>
                  <a:srgbClr val="000000"/>
                </a:solidFill>
                <a:latin typeface="Calibri Regular"/>
                <a:cs typeface="Times New Roman" pitchFamily="18" charset="0"/>
              </a:rPr>
              <a:t> edition 2014</a:t>
            </a:r>
            <a:endParaRPr lang="en-GB" sz="900" dirty="0">
              <a:solidFill>
                <a:prstClr val="black"/>
              </a:solidFill>
              <a:latin typeface="Calibri Regular"/>
            </a:endParaRPr>
          </a:p>
        </p:txBody>
      </p:sp>
    </p:spTree>
    <p:extLst>
      <p:ext uri="{BB962C8B-B14F-4D97-AF65-F5344CB8AC3E}">
        <p14:creationId xmlns:p14="http://schemas.microsoft.com/office/powerpoint/2010/main" val="127164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47" y="500062"/>
            <a:ext cx="10632629" cy="1325563"/>
          </a:xfrm>
        </p:spPr>
        <p:txBody>
          <a:bodyPr/>
          <a:lstStyle/>
          <a:p>
            <a:r>
              <a:rPr lang="en-GB" dirty="0"/>
              <a:t>Global Progression in the Purchasing Function</a:t>
            </a:r>
          </a:p>
        </p:txBody>
      </p:sp>
      <p:graphicFrame>
        <p:nvGraphicFramePr>
          <p:cNvPr id="4" name="Diagramm 3">
            <a:extLst>
              <a:ext uri="{FF2B5EF4-FFF2-40B4-BE49-F238E27FC236}">
                <a16:creationId xmlns:a16="http://schemas.microsoft.com/office/drawing/2014/main" id="{B4A13892-6A33-4EA4-9844-31FD3695A875}"/>
              </a:ext>
            </a:extLst>
          </p:cNvPr>
          <p:cNvGraphicFramePr/>
          <p:nvPr>
            <p:extLst>
              <p:ext uri="{D42A27DB-BD31-4B8C-83A1-F6EECF244321}">
                <p14:modId xmlns:p14="http://schemas.microsoft.com/office/powerpoint/2010/main" val="1952237715"/>
              </p:ext>
            </p:extLst>
          </p:nvPr>
        </p:nvGraphicFramePr>
        <p:xfrm>
          <a:off x="1043152" y="1825625"/>
          <a:ext cx="7802465" cy="4178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a:extLst>
              <a:ext uri="{FF2B5EF4-FFF2-40B4-BE49-F238E27FC236}">
                <a16:creationId xmlns:a16="http://schemas.microsoft.com/office/drawing/2014/main" id="{CD83D791-882A-4321-8983-512B559414A8}"/>
              </a:ext>
            </a:extLst>
          </p:cNvPr>
          <p:cNvSpPr txBox="1"/>
          <p:nvPr/>
        </p:nvSpPr>
        <p:spPr>
          <a:xfrm>
            <a:off x="8845617" y="1825625"/>
            <a:ext cx="2713135" cy="1323439"/>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2000" dirty="0"/>
              <a:t>Be </a:t>
            </a:r>
            <a:r>
              <a:rPr lang="de-DE" sz="2000" dirty="0" err="1"/>
              <a:t>aware</a:t>
            </a:r>
            <a:r>
              <a:rPr lang="de-DE" sz="2000" dirty="0"/>
              <a:t>: This </a:t>
            </a:r>
            <a:r>
              <a:rPr lang="de-DE" sz="2000" dirty="0" err="1"/>
              <a:t>is</a:t>
            </a:r>
            <a:r>
              <a:rPr lang="de-DE" sz="2000" dirty="0"/>
              <a:t> </a:t>
            </a:r>
            <a:r>
              <a:rPr lang="de-DE" sz="2000" dirty="0" err="1"/>
              <a:t>following</a:t>
            </a:r>
            <a:r>
              <a:rPr lang="de-DE" sz="2000" dirty="0"/>
              <a:t> </a:t>
            </a:r>
            <a:r>
              <a:rPr lang="de-DE" sz="2000" dirty="0" err="1"/>
              <a:t>the</a:t>
            </a:r>
            <a:r>
              <a:rPr lang="de-DE" sz="2000" dirty="0"/>
              <a:t> Uppsala </a:t>
            </a:r>
            <a:r>
              <a:rPr lang="de-DE" sz="2000" dirty="0" err="1"/>
              <a:t>approach</a:t>
            </a:r>
            <a:r>
              <a:rPr lang="de-DE" sz="2000" dirty="0"/>
              <a:t>, Born </a:t>
            </a:r>
            <a:r>
              <a:rPr lang="de-DE" sz="2000" dirty="0" err="1"/>
              <a:t>Globals</a:t>
            </a:r>
            <a:r>
              <a:rPr lang="de-DE" sz="2000" dirty="0"/>
              <a:t> do not follow </a:t>
            </a:r>
            <a:r>
              <a:rPr lang="de-DE" sz="2000" dirty="0" err="1"/>
              <a:t>this</a:t>
            </a:r>
            <a:r>
              <a:rPr lang="de-DE" sz="2000" dirty="0"/>
              <a:t> </a:t>
            </a:r>
          </a:p>
        </p:txBody>
      </p:sp>
    </p:spTree>
    <p:extLst>
      <p:ext uri="{BB962C8B-B14F-4D97-AF65-F5344CB8AC3E}">
        <p14:creationId xmlns:p14="http://schemas.microsoft.com/office/powerpoint/2010/main" val="30492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Sourcing Strategies in the Global Context</a:t>
            </a:r>
          </a:p>
        </p:txBody>
      </p:sp>
      <p:graphicFrame>
        <p:nvGraphicFramePr>
          <p:cNvPr id="4" name="Diagramm 3">
            <a:extLst>
              <a:ext uri="{FF2B5EF4-FFF2-40B4-BE49-F238E27FC236}">
                <a16:creationId xmlns:a16="http://schemas.microsoft.com/office/drawing/2014/main" id="{5DF5E380-8592-41CF-9429-338353604F8D}"/>
              </a:ext>
            </a:extLst>
          </p:cNvPr>
          <p:cNvGraphicFramePr/>
          <p:nvPr>
            <p:extLst>
              <p:ext uri="{D42A27DB-BD31-4B8C-83A1-F6EECF244321}">
                <p14:modId xmlns:p14="http://schemas.microsoft.com/office/powerpoint/2010/main" val="2774180816"/>
              </p:ext>
            </p:extLst>
          </p:nvPr>
        </p:nvGraphicFramePr>
        <p:xfrm>
          <a:off x="298580" y="1436914"/>
          <a:ext cx="11346023" cy="4665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94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28187"/>
            <a:ext cx="10515600" cy="1325563"/>
          </a:xfrm>
        </p:spPr>
        <p:txBody>
          <a:bodyPr/>
          <a:lstStyle/>
          <a:p>
            <a:r>
              <a:rPr lang="en-GB" dirty="0"/>
              <a:t>Steps and Questions in the Global Sourcing Process</a:t>
            </a:r>
          </a:p>
        </p:txBody>
      </p:sp>
      <p:graphicFrame>
        <p:nvGraphicFramePr>
          <p:cNvPr id="5" name="Diagramm 4">
            <a:extLst>
              <a:ext uri="{FF2B5EF4-FFF2-40B4-BE49-F238E27FC236}">
                <a16:creationId xmlns:a16="http://schemas.microsoft.com/office/drawing/2014/main" id="{B21DA0EC-F5C9-45B3-885D-090CE419BB2B}"/>
              </a:ext>
            </a:extLst>
          </p:cNvPr>
          <p:cNvGraphicFramePr/>
          <p:nvPr>
            <p:extLst>
              <p:ext uri="{D42A27DB-BD31-4B8C-83A1-F6EECF244321}">
                <p14:modId xmlns:p14="http://schemas.microsoft.com/office/powerpoint/2010/main" val="2447102622"/>
              </p:ext>
            </p:extLst>
          </p:nvPr>
        </p:nvGraphicFramePr>
        <p:xfrm>
          <a:off x="1049906" y="1753751"/>
          <a:ext cx="9694294" cy="4418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800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74269"/>
            <a:ext cx="10515600" cy="1325563"/>
          </a:xfrm>
        </p:spPr>
        <p:txBody>
          <a:bodyPr/>
          <a:lstStyle/>
          <a:p>
            <a:r>
              <a:rPr lang="en-GB" dirty="0"/>
              <a:t>Steps and Questions in the Global Sourcing Process</a:t>
            </a:r>
          </a:p>
        </p:txBody>
      </p:sp>
      <p:graphicFrame>
        <p:nvGraphicFramePr>
          <p:cNvPr id="5" name="Diagramm 4">
            <a:extLst>
              <a:ext uri="{FF2B5EF4-FFF2-40B4-BE49-F238E27FC236}">
                <a16:creationId xmlns:a16="http://schemas.microsoft.com/office/drawing/2014/main" id="{44B0CF1D-45B4-4563-AE4F-839E3E305111}"/>
              </a:ext>
            </a:extLst>
          </p:cNvPr>
          <p:cNvGraphicFramePr/>
          <p:nvPr>
            <p:extLst>
              <p:ext uri="{D42A27DB-BD31-4B8C-83A1-F6EECF244321}">
                <p14:modId xmlns:p14="http://schemas.microsoft.com/office/powerpoint/2010/main" val="4161138448"/>
              </p:ext>
            </p:extLst>
          </p:nvPr>
        </p:nvGraphicFramePr>
        <p:xfrm>
          <a:off x="838200" y="1699833"/>
          <a:ext cx="10039350" cy="430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288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Steps and Questions in the Global Sourcing Process</a:t>
            </a:r>
          </a:p>
        </p:txBody>
      </p:sp>
      <p:graphicFrame>
        <p:nvGraphicFramePr>
          <p:cNvPr id="5" name="Diagramm 4">
            <a:extLst>
              <a:ext uri="{FF2B5EF4-FFF2-40B4-BE49-F238E27FC236}">
                <a16:creationId xmlns:a16="http://schemas.microsoft.com/office/drawing/2014/main" id="{C7C33B18-FC16-424D-8E49-9CC0FEE3A6D2}"/>
              </a:ext>
            </a:extLst>
          </p:cNvPr>
          <p:cNvGraphicFramePr/>
          <p:nvPr>
            <p:extLst>
              <p:ext uri="{D42A27DB-BD31-4B8C-83A1-F6EECF244321}">
                <p14:modId xmlns:p14="http://schemas.microsoft.com/office/powerpoint/2010/main" val="1847922931"/>
              </p:ext>
            </p:extLst>
          </p:nvPr>
        </p:nvGraphicFramePr>
        <p:xfrm>
          <a:off x="838200" y="1818291"/>
          <a:ext cx="10039350" cy="430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89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Steps and Questions in the Global Sourcing Process</a:t>
            </a:r>
          </a:p>
        </p:txBody>
      </p:sp>
      <p:graphicFrame>
        <p:nvGraphicFramePr>
          <p:cNvPr id="5" name="Diagramm 4">
            <a:extLst>
              <a:ext uri="{FF2B5EF4-FFF2-40B4-BE49-F238E27FC236}">
                <a16:creationId xmlns:a16="http://schemas.microsoft.com/office/drawing/2014/main" id="{8772C752-5F77-438C-B315-D9B9DEAD707C}"/>
              </a:ext>
            </a:extLst>
          </p:cNvPr>
          <p:cNvGraphicFramePr/>
          <p:nvPr>
            <p:extLst>
              <p:ext uri="{D42A27DB-BD31-4B8C-83A1-F6EECF244321}">
                <p14:modId xmlns:p14="http://schemas.microsoft.com/office/powerpoint/2010/main" val="982417120"/>
              </p:ext>
            </p:extLst>
          </p:nvPr>
        </p:nvGraphicFramePr>
        <p:xfrm>
          <a:off x="838200" y="2324100"/>
          <a:ext cx="10039350" cy="2791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Short Exercise</a:t>
            </a:r>
          </a:p>
        </p:txBody>
      </p:sp>
      <p:sp>
        <p:nvSpPr>
          <p:cNvPr id="3" name="Content Placeholder 2"/>
          <p:cNvSpPr>
            <a:spLocks noGrp="1"/>
          </p:cNvSpPr>
          <p:nvPr>
            <p:ph idx="1"/>
          </p:nvPr>
        </p:nvSpPr>
        <p:spPr/>
        <p:txBody>
          <a:bodyPr>
            <a:normAutofit/>
          </a:bodyPr>
          <a:lstStyle/>
          <a:p>
            <a:r>
              <a:rPr lang="en-GB" dirty="0"/>
              <a:t>Work as a group of two students and choose one country from</a:t>
            </a:r>
          </a:p>
          <a:p>
            <a:pPr lvl="1"/>
            <a:r>
              <a:rPr lang="en-GB" dirty="0"/>
              <a:t>Asia</a:t>
            </a:r>
          </a:p>
          <a:p>
            <a:pPr lvl="1"/>
            <a:r>
              <a:rPr lang="en-GB" dirty="0"/>
              <a:t>Europe</a:t>
            </a:r>
          </a:p>
          <a:p>
            <a:pPr lvl="1"/>
            <a:r>
              <a:rPr lang="en-GB" dirty="0"/>
              <a:t>Africa</a:t>
            </a:r>
          </a:p>
          <a:p>
            <a:pPr lvl="1"/>
            <a:endParaRPr lang="en-GB" dirty="0"/>
          </a:p>
          <a:p>
            <a:r>
              <a:rPr lang="en-GB" dirty="0"/>
              <a:t>What kind of risks and benefits you would get if you would start to purchase from suppliers located in the countries you selected?  </a:t>
            </a:r>
          </a:p>
        </p:txBody>
      </p:sp>
    </p:spTree>
    <p:extLst>
      <p:ext uri="{BB962C8B-B14F-4D97-AF65-F5344CB8AC3E}">
        <p14:creationId xmlns:p14="http://schemas.microsoft.com/office/powerpoint/2010/main" val="3802299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1663" y="371475"/>
            <a:ext cx="8636000" cy="847725"/>
          </a:xfrm>
        </p:spPr>
        <p:txBody>
          <a:bodyPr/>
          <a:lstStyle/>
          <a:p>
            <a:r>
              <a:rPr lang="en-GB" altLang="fi-FI" dirty="0">
                <a:latin typeface="Calibri" panose="020F0502020204030204" pitchFamily="34" charset="0"/>
                <a:cs typeface="Calibri" panose="020F0502020204030204" pitchFamily="34" charset="0"/>
              </a:rPr>
              <a:t>The Need for Supplier Evaluation</a:t>
            </a:r>
          </a:p>
        </p:txBody>
      </p:sp>
      <p:graphicFrame>
        <p:nvGraphicFramePr>
          <p:cNvPr id="6" name="Content Placeholder 5"/>
          <p:cNvGraphicFramePr>
            <a:graphicFrameLocks noGrp="1"/>
          </p:cNvGraphicFramePr>
          <p:nvPr>
            <p:ph idx="1"/>
          </p:nvPr>
        </p:nvGraphicFramePr>
        <p:xfrm>
          <a:off x="4400550" y="2265362"/>
          <a:ext cx="4354512" cy="3627438"/>
        </p:xfrm>
        <a:graphic>
          <a:graphicData uri="http://schemas.openxmlformats.org/drawingml/2006/table">
            <a:tbl>
              <a:tblPr firstRow="1" bandRow="1">
                <a:tableStyleId>{21E4AEA4-8DFA-4A89-87EB-49C32662AFE0}</a:tableStyleId>
              </a:tblPr>
              <a:tblGrid>
                <a:gridCol w="1451504">
                  <a:extLst>
                    <a:ext uri="{9D8B030D-6E8A-4147-A177-3AD203B41FA5}">
                      <a16:colId xmlns:a16="http://schemas.microsoft.com/office/drawing/2014/main" val="20000"/>
                    </a:ext>
                  </a:extLst>
                </a:gridCol>
                <a:gridCol w="1451504">
                  <a:extLst>
                    <a:ext uri="{9D8B030D-6E8A-4147-A177-3AD203B41FA5}">
                      <a16:colId xmlns:a16="http://schemas.microsoft.com/office/drawing/2014/main" val="20001"/>
                    </a:ext>
                  </a:extLst>
                </a:gridCol>
                <a:gridCol w="1451504">
                  <a:extLst>
                    <a:ext uri="{9D8B030D-6E8A-4147-A177-3AD203B41FA5}">
                      <a16:colId xmlns:a16="http://schemas.microsoft.com/office/drawing/2014/main" val="20002"/>
                    </a:ext>
                  </a:extLst>
                </a:gridCol>
              </a:tblGrid>
              <a:tr h="1209146">
                <a:tc>
                  <a:txBody>
                    <a:bodyPr/>
                    <a:lstStyle/>
                    <a:p>
                      <a:endParaRPr lang="fi-FI" sz="1800" b="0" i="0" dirty="0">
                        <a:latin typeface="Calibri" panose="020F0502020204030204" pitchFamily="34" charset="0"/>
                      </a:endParaRPr>
                    </a:p>
                  </a:txBody>
                  <a:tcPr marL="91455" marR="91455">
                    <a:solidFill>
                      <a:schemeClr val="tx2">
                        <a:lumMod val="60000"/>
                        <a:lumOff val="40000"/>
                      </a:schemeClr>
                    </a:solidFill>
                  </a:tcPr>
                </a:tc>
                <a:tc>
                  <a:txBody>
                    <a:bodyPr/>
                    <a:lstStyle/>
                    <a:p>
                      <a:endParaRPr lang="fi-FI" sz="1800" b="0" i="0" dirty="0">
                        <a:latin typeface="Calibri" panose="020F0502020204030204" pitchFamily="34" charset="0"/>
                      </a:endParaRPr>
                    </a:p>
                  </a:txBody>
                  <a:tcPr marL="91455" marR="91455"/>
                </a:tc>
                <a:tc>
                  <a:txBody>
                    <a:bodyPr/>
                    <a:lstStyle/>
                    <a:p>
                      <a:endParaRPr lang="fi-FI" sz="1800" b="0" i="0" dirty="0">
                        <a:latin typeface="Calibri" panose="020F0502020204030204" pitchFamily="34" charset="0"/>
                      </a:endParaRPr>
                    </a:p>
                  </a:txBody>
                  <a:tcPr marL="91455" marR="91455"/>
                </a:tc>
                <a:extLst>
                  <a:ext uri="{0D108BD9-81ED-4DB2-BD59-A6C34878D82A}">
                    <a16:rowId xmlns:a16="http://schemas.microsoft.com/office/drawing/2014/main" val="10000"/>
                  </a:ext>
                </a:extLst>
              </a:tr>
              <a:tr h="1209146">
                <a:tc>
                  <a:txBody>
                    <a:bodyPr/>
                    <a:lstStyle/>
                    <a:p>
                      <a:endParaRPr lang="fi-FI" sz="1800" b="0" i="0" dirty="0">
                        <a:latin typeface="Calibri" panose="020F0502020204030204" pitchFamily="34" charset="0"/>
                      </a:endParaRPr>
                    </a:p>
                  </a:txBody>
                  <a:tcPr marL="91455" marR="91455">
                    <a:solidFill>
                      <a:schemeClr val="tx2">
                        <a:lumMod val="20000"/>
                        <a:lumOff val="80000"/>
                      </a:schemeClr>
                    </a:solidFill>
                  </a:tcPr>
                </a:tc>
                <a:tc>
                  <a:txBody>
                    <a:bodyPr/>
                    <a:lstStyle/>
                    <a:p>
                      <a:endParaRPr lang="fi-FI" sz="1800" b="0" i="0" dirty="0">
                        <a:latin typeface="Calibri" panose="020F0502020204030204" pitchFamily="34" charset="0"/>
                      </a:endParaRPr>
                    </a:p>
                  </a:txBody>
                  <a:tcPr marL="91455" marR="91455">
                    <a:solidFill>
                      <a:schemeClr val="accent2">
                        <a:lumMod val="60000"/>
                        <a:lumOff val="40000"/>
                      </a:schemeClr>
                    </a:solidFill>
                  </a:tcPr>
                </a:tc>
                <a:tc>
                  <a:txBody>
                    <a:bodyPr/>
                    <a:lstStyle/>
                    <a:p>
                      <a:endParaRPr lang="fi-FI" sz="1800" b="0" i="0" dirty="0">
                        <a:latin typeface="Calibri" panose="020F0502020204030204" pitchFamily="34" charset="0"/>
                      </a:endParaRPr>
                    </a:p>
                  </a:txBody>
                  <a:tcPr marL="91455" marR="91455">
                    <a:solidFill>
                      <a:schemeClr val="tx2"/>
                    </a:solidFill>
                  </a:tcPr>
                </a:tc>
                <a:extLst>
                  <a:ext uri="{0D108BD9-81ED-4DB2-BD59-A6C34878D82A}">
                    <a16:rowId xmlns:a16="http://schemas.microsoft.com/office/drawing/2014/main" val="10001"/>
                  </a:ext>
                </a:extLst>
              </a:tr>
              <a:tr h="1209146">
                <a:tc>
                  <a:txBody>
                    <a:bodyPr/>
                    <a:lstStyle/>
                    <a:p>
                      <a:endParaRPr lang="fi-FI" sz="1800" b="0" i="0" dirty="0">
                        <a:latin typeface="Calibri" panose="020F0502020204030204" pitchFamily="34" charset="0"/>
                      </a:endParaRPr>
                    </a:p>
                  </a:txBody>
                  <a:tcPr marL="91455" marR="91455">
                    <a:solidFill>
                      <a:schemeClr val="bg1"/>
                    </a:solidFill>
                  </a:tcPr>
                </a:tc>
                <a:tc>
                  <a:txBody>
                    <a:bodyPr/>
                    <a:lstStyle/>
                    <a:p>
                      <a:endParaRPr lang="fi-FI" sz="1800" b="0" i="0" dirty="0">
                        <a:latin typeface="Calibri" panose="020F0502020204030204" pitchFamily="34" charset="0"/>
                      </a:endParaRPr>
                    </a:p>
                  </a:txBody>
                  <a:tcPr marL="91455" marR="91455">
                    <a:solidFill>
                      <a:schemeClr val="tx2">
                        <a:lumMod val="20000"/>
                        <a:lumOff val="80000"/>
                      </a:schemeClr>
                    </a:solidFill>
                  </a:tcPr>
                </a:tc>
                <a:tc>
                  <a:txBody>
                    <a:bodyPr/>
                    <a:lstStyle/>
                    <a:p>
                      <a:endParaRPr lang="fi-FI" sz="1800" b="0" i="0" dirty="0">
                        <a:latin typeface="Calibri" panose="020F0502020204030204" pitchFamily="34" charset="0"/>
                      </a:endParaRPr>
                    </a:p>
                  </a:txBody>
                  <a:tcPr marL="91455" marR="91455">
                    <a:solidFill>
                      <a:schemeClr val="tx2">
                        <a:lumMod val="60000"/>
                        <a:lumOff val="40000"/>
                      </a:schemeClr>
                    </a:solidFill>
                  </a:tcPr>
                </a:tc>
                <a:extLst>
                  <a:ext uri="{0D108BD9-81ED-4DB2-BD59-A6C34878D82A}">
                    <a16:rowId xmlns:a16="http://schemas.microsoft.com/office/drawing/2014/main" val="10002"/>
                  </a:ext>
                </a:extLst>
              </a:tr>
            </a:tbl>
          </a:graphicData>
        </a:graphic>
      </p:graphicFrame>
      <p:sp>
        <p:nvSpPr>
          <p:cNvPr id="38933" name="TextBox 6"/>
          <p:cNvSpPr txBox="1">
            <a:spLocks noChangeArrowheads="1"/>
          </p:cNvSpPr>
          <p:nvPr/>
        </p:nvSpPr>
        <p:spPr bwMode="auto">
          <a:xfrm>
            <a:off x="1697421" y="1479550"/>
            <a:ext cx="4657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rPr>
              <a:t>The risks related to suppliers grow</a:t>
            </a:r>
          </a:p>
        </p:txBody>
      </p:sp>
      <p:sp>
        <p:nvSpPr>
          <p:cNvPr id="38934" name="TextBox 7"/>
          <p:cNvSpPr txBox="1">
            <a:spLocks noChangeArrowheads="1"/>
          </p:cNvSpPr>
          <p:nvPr/>
        </p:nvSpPr>
        <p:spPr bwMode="auto">
          <a:xfrm>
            <a:off x="9593646" y="5470525"/>
            <a:ext cx="24452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rPr>
              <a:t>The complexity of the</a:t>
            </a:r>
            <a:br>
              <a:rPr lang="en-GB" altLang="fi-FI" sz="2000" dirty="0">
                <a:solidFill>
                  <a:prstClr val="black"/>
                </a:solidFill>
                <a:latin typeface="Calibri" panose="020F0502020204030204" pitchFamily="34" charset="0"/>
              </a:rPr>
            </a:br>
            <a:r>
              <a:rPr lang="en-GB" altLang="fi-FI" sz="2000" dirty="0">
                <a:solidFill>
                  <a:prstClr val="black"/>
                </a:solidFill>
                <a:latin typeface="Calibri" panose="020F0502020204030204" pitchFamily="34" charset="0"/>
              </a:rPr>
              <a:t>product grows</a:t>
            </a:r>
          </a:p>
        </p:txBody>
      </p:sp>
      <p:sp>
        <p:nvSpPr>
          <p:cNvPr id="38935" name="TextBox 8"/>
          <p:cNvSpPr txBox="1">
            <a:spLocks noChangeArrowheads="1"/>
          </p:cNvSpPr>
          <p:nvPr/>
        </p:nvSpPr>
        <p:spPr bwMode="auto">
          <a:xfrm>
            <a:off x="3907221" y="5892800"/>
            <a:ext cx="5191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prstClr val="black"/>
                </a:solidFill>
                <a:latin typeface="Calibri" panose="020F0502020204030204" pitchFamily="34" charset="0"/>
              </a:rPr>
              <a:t>Standard products    Simple parts   Special parts    </a:t>
            </a:r>
          </a:p>
        </p:txBody>
      </p:sp>
      <p:sp>
        <p:nvSpPr>
          <p:cNvPr id="38936" name="TextBox 9"/>
          <p:cNvSpPr txBox="1">
            <a:spLocks noChangeArrowheads="1"/>
          </p:cNvSpPr>
          <p:nvPr/>
        </p:nvSpPr>
        <p:spPr bwMode="auto">
          <a:xfrm>
            <a:off x="2573721" y="2622550"/>
            <a:ext cx="20002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rPr>
              <a:t>New</a:t>
            </a:r>
            <a:r>
              <a:rPr lang="en-GB" altLang="fi-FI" dirty="0">
                <a:solidFill>
                  <a:prstClr val="black"/>
                </a:solidFill>
                <a:latin typeface="Calibri" panose="020F0502020204030204" pitchFamily="34" charset="0"/>
              </a:rPr>
              <a:t> suppliers</a:t>
            </a:r>
          </a:p>
          <a:p>
            <a:endParaRPr lang="en-GB" altLang="fi-FI" dirty="0">
              <a:solidFill>
                <a:prstClr val="black"/>
              </a:solidFill>
              <a:latin typeface="Calibri" panose="020F0502020204030204" pitchFamily="34" charset="0"/>
            </a:endParaRPr>
          </a:p>
          <a:p>
            <a:endParaRPr lang="en-GB" altLang="fi-FI" dirty="0">
              <a:solidFill>
                <a:prstClr val="black"/>
              </a:solidFill>
              <a:latin typeface="Calibri" panose="020F0502020204030204" pitchFamily="34" charset="0"/>
            </a:endParaRPr>
          </a:p>
          <a:p>
            <a:endParaRPr lang="en-GB" altLang="fi-FI" dirty="0">
              <a:solidFill>
                <a:prstClr val="black"/>
              </a:solidFill>
              <a:latin typeface="Calibri" panose="020F0502020204030204" pitchFamily="34" charset="0"/>
            </a:endParaRPr>
          </a:p>
          <a:p>
            <a:r>
              <a:rPr lang="en-GB" altLang="fi-FI" dirty="0">
                <a:solidFill>
                  <a:prstClr val="black"/>
                </a:solidFill>
                <a:latin typeface="Calibri" panose="020F0502020204030204" pitchFamily="34" charset="0"/>
              </a:rPr>
              <a:t>Current suppliers,</a:t>
            </a:r>
          </a:p>
          <a:p>
            <a:r>
              <a:rPr lang="en-GB" altLang="fi-FI" dirty="0">
                <a:solidFill>
                  <a:prstClr val="black"/>
                </a:solidFill>
                <a:latin typeface="Calibri" panose="020F0502020204030204" pitchFamily="34" charset="0"/>
              </a:rPr>
              <a:t>Changes coming</a:t>
            </a:r>
          </a:p>
          <a:p>
            <a:endParaRPr lang="en-GB" altLang="fi-FI" dirty="0">
              <a:solidFill>
                <a:prstClr val="black"/>
              </a:solidFill>
              <a:latin typeface="Calibri" panose="020F0502020204030204" pitchFamily="34" charset="0"/>
            </a:endParaRPr>
          </a:p>
          <a:p>
            <a:endParaRPr lang="en-GB" altLang="fi-FI" dirty="0">
              <a:solidFill>
                <a:prstClr val="black"/>
              </a:solidFill>
              <a:latin typeface="Calibri" panose="020F0502020204030204" pitchFamily="34" charset="0"/>
            </a:endParaRPr>
          </a:p>
          <a:p>
            <a:r>
              <a:rPr lang="en-GB" altLang="fi-FI" dirty="0">
                <a:solidFill>
                  <a:prstClr val="black"/>
                </a:solidFill>
                <a:latin typeface="Calibri" panose="020F0502020204030204" pitchFamily="34" charset="0"/>
              </a:rPr>
              <a:t>Current suppliers,</a:t>
            </a:r>
          </a:p>
          <a:p>
            <a:r>
              <a:rPr lang="en-GB" altLang="fi-FI" dirty="0">
                <a:solidFill>
                  <a:prstClr val="black"/>
                </a:solidFill>
                <a:latin typeface="Calibri" panose="020F0502020204030204" pitchFamily="34" charset="0"/>
              </a:rPr>
              <a:t>No changes</a:t>
            </a:r>
            <a:br>
              <a:rPr lang="en-GB" altLang="fi-FI" dirty="0">
                <a:solidFill>
                  <a:prstClr val="black"/>
                </a:solidFill>
                <a:latin typeface="Calibri" panose="020F0502020204030204" pitchFamily="34" charset="0"/>
              </a:rPr>
            </a:br>
            <a:endParaRPr lang="en-GB" altLang="fi-FI" dirty="0">
              <a:solidFill>
                <a:prstClr val="black"/>
              </a:solidFill>
              <a:latin typeface="Calibri" panose="020F0502020204030204" pitchFamily="34" charset="0"/>
            </a:endParaRPr>
          </a:p>
        </p:txBody>
      </p:sp>
    </p:spTree>
    <p:extLst>
      <p:ext uri="{BB962C8B-B14F-4D97-AF65-F5344CB8AC3E}">
        <p14:creationId xmlns:p14="http://schemas.microsoft.com/office/powerpoint/2010/main" val="606753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kstiruutu 1"/>
          <p:cNvSpPr txBox="1">
            <a:spLocks noChangeArrowheads="1"/>
          </p:cNvSpPr>
          <p:nvPr/>
        </p:nvSpPr>
        <p:spPr bwMode="auto">
          <a:xfrm>
            <a:off x="5087938" y="2960688"/>
            <a:ext cx="1839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u="sng" dirty="0">
                <a:solidFill>
                  <a:prstClr val="black"/>
                </a:solidFill>
                <a:latin typeface="Calibri Regular"/>
                <a:ea typeface="Adobe Fan Heiti Std B" panose="020B0700000000000000" pitchFamily="34" charset="-128"/>
              </a:rPr>
              <a:t>Levels of</a:t>
            </a:r>
          </a:p>
          <a:p>
            <a:r>
              <a:rPr lang="en-GB" altLang="fi-FI" u="sng" dirty="0">
                <a:solidFill>
                  <a:prstClr val="black"/>
                </a:solidFill>
                <a:latin typeface="Calibri Regular"/>
                <a:ea typeface="Adobe Fan Heiti Std B" panose="020B0700000000000000" pitchFamily="34" charset="-128"/>
              </a:rPr>
              <a:t>Cooperation</a:t>
            </a:r>
          </a:p>
        </p:txBody>
      </p:sp>
      <p:sp>
        <p:nvSpPr>
          <p:cNvPr id="3" name="Tekstiruutu 2"/>
          <p:cNvSpPr txBox="1"/>
          <p:nvPr/>
        </p:nvSpPr>
        <p:spPr>
          <a:xfrm>
            <a:off x="3546475" y="2489200"/>
            <a:ext cx="2303463" cy="646113"/>
          </a:xfrm>
          <a:prstGeom prst="rect">
            <a:avLst/>
          </a:prstGeom>
          <a:noFill/>
        </p:spPr>
        <p:txBody>
          <a:bodyPr>
            <a:spAutoFit/>
          </a:bodyPr>
          <a:lstStyle/>
          <a:p>
            <a:pPr marL="342900" indent="-342900">
              <a:buFontTx/>
              <a:buAutoNum type="arabicPeriod"/>
              <a:defRPr/>
            </a:pPr>
            <a:r>
              <a:rPr lang="en-GB" dirty="0">
                <a:solidFill>
                  <a:srgbClr val="C00000"/>
                </a:solidFill>
                <a:latin typeface="Calibri Regular"/>
                <a:ea typeface="Adobe Fan Heiti Std B" panose="020B0700000000000000" pitchFamily="34" charset="-128"/>
              </a:rPr>
              <a:t>Occasional</a:t>
            </a:r>
          </a:p>
          <a:p>
            <a:pPr>
              <a:defRPr/>
            </a:pPr>
            <a:r>
              <a:rPr lang="en-GB" dirty="0">
                <a:solidFill>
                  <a:srgbClr val="C00000"/>
                </a:solidFill>
                <a:latin typeface="Calibri Regular"/>
                <a:ea typeface="Adobe Fan Heiti Std B" panose="020B0700000000000000" pitchFamily="34" charset="-128"/>
              </a:rPr>
              <a:t>      supplier</a:t>
            </a:r>
          </a:p>
        </p:txBody>
      </p:sp>
      <p:sp>
        <p:nvSpPr>
          <p:cNvPr id="28676" name="Tekstiruutu 5"/>
          <p:cNvSpPr txBox="1">
            <a:spLocks noChangeArrowheads="1"/>
          </p:cNvSpPr>
          <p:nvPr/>
        </p:nvSpPr>
        <p:spPr bwMode="auto">
          <a:xfrm>
            <a:off x="3792538" y="1557338"/>
            <a:ext cx="1406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prstClr val="black"/>
                </a:solidFill>
                <a:latin typeface="Calibri Regular"/>
                <a:ea typeface="Adobe Fan Heiti Std B" panose="020B0700000000000000" pitchFamily="34" charset="-128"/>
              </a:rPr>
              <a:t>Competition</a:t>
            </a:r>
          </a:p>
        </p:txBody>
      </p:sp>
      <p:sp>
        <p:nvSpPr>
          <p:cNvPr id="28677" name="Tekstiruutu 6"/>
          <p:cNvSpPr txBox="1">
            <a:spLocks noChangeArrowheads="1"/>
          </p:cNvSpPr>
          <p:nvPr/>
        </p:nvSpPr>
        <p:spPr bwMode="auto">
          <a:xfrm>
            <a:off x="1919288" y="1052513"/>
            <a:ext cx="1172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prstClr val="black"/>
                </a:solidFill>
                <a:latin typeface="Calibri Regular"/>
                <a:ea typeface="Adobe Fan Heiti Std B" panose="020B0700000000000000" pitchFamily="34" charset="-128"/>
              </a:rPr>
              <a:t>Price main</a:t>
            </a:r>
            <a:br>
              <a:rPr lang="en-GB" altLang="fi-FI" dirty="0">
                <a:solidFill>
                  <a:prstClr val="black"/>
                </a:solidFill>
                <a:latin typeface="Calibri Regular"/>
                <a:ea typeface="Adobe Fan Heiti Std B" panose="020B0700000000000000" pitchFamily="34" charset="-128"/>
              </a:rPr>
            </a:br>
            <a:r>
              <a:rPr lang="en-GB" altLang="fi-FI" dirty="0">
                <a:solidFill>
                  <a:prstClr val="black"/>
                </a:solidFill>
                <a:latin typeface="Calibri Regular"/>
                <a:ea typeface="Adobe Fan Heiti Std B" panose="020B0700000000000000" pitchFamily="34" charset="-128"/>
              </a:rPr>
              <a:t>criteria</a:t>
            </a:r>
          </a:p>
        </p:txBody>
      </p:sp>
      <p:sp>
        <p:nvSpPr>
          <p:cNvPr id="28678" name="Tekstiruutu 7"/>
          <p:cNvSpPr txBox="1">
            <a:spLocks noChangeArrowheads="1"/>
          </p:cNvSpPr>
          <p:nvPr/>
        </p:nvSpPr>
        <p:spPr bwMode="auto">
          <a:xfrm>
            <a:off x="4440238" y="765175"/>
            <a:ext cx="17639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prstClr val="black"/>
                </a:solidFill>
                <a:latin typeface="Calibri Regular"/>
                <a:ea typeface="Adobe Fan Heiti Std B" panose="020B0700000000000000" pitchFamily="34" charset="-128"/>
              </a:rPr>
              <a:t>Project contracts</a:t>
            </a:r>
          </a:p>
          <a:p>
            <a:r>
              <a:rPr lang="en-GB" altLang="fi-FI" dirty="0">
                <a:solidFill>
                  <a:prstClr val="black"/>
                </a:solidFill>
                <a:latin typeface="Calibri Regular"/>
                <a:ea typeface="Adobe Fan Heiti Std B" panose="020B0700000000000000" pitchFamily="34" charset="-128"/>
              </a:rPr>
              <a:t>possible</a:t>
            </a:r>
          </a:p>
        </p:txBody>
      </p:sp>
      <p:sp>
        <p:nvSpPr>
          <p:cNvPr id="28679" name="Tekstiruutu 8"/>
          <p:cNvSpPr txBox="1">
            <a:spLocks noChangeArrowheads="1"/>
          </p:cNvSpPr>
          <p:nvPr/>
        </p:nvSpPr>
        <p:spPr bwMode="auto">
          <a:xfrm>
            <a:off x="6527800" y="2492375"/>
            <a:ext cx="2582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srgbClr val="C00000"/>
                </a:solidFill>
                <a:latin typeface="Calibri" panose="020F0502020204030204" pitchFamily="34" charset="0"/>
              </a:rPr>
              <a:t>2</a:t>
            </a:r>
            <a:r>
              <a:rPr lang="en-GB" altLang="fi-FI" dirty="0">
                <a:solidFill>
                  <a:srgbClr val="C00000"/>
                </a:solidFill>
                <a:latin typeface="Calibri Regular"/>
                <a:ea typeface="Adobe Fan Heiti Std B" panose="020B0700000000000000" pitchFamily="34" charset="-128"/>
              </a:rPr>
              <a:t>. Supplier on</a:t>
            </a:r>
            <a:br>
              <a:rPr lang="en-GB" altLang="fi-FI" dirty="0">
                <a:solidFill>
                  <a:srgbClr val="C00000"/>
                </a:solidFill>
                <a:latin typeface="Calibri Regular"/>
                <a:ea typeface="Adobe Fan Heiti Std B" panose="020B0700000000000000" pitchFamily="34" charset="-128"/>
              </a:rPr>
            </a:br>
            <a:r>
              <a:rPr lang="en-GB" altLang="fi-FI" dirty="0">
                <a:solidFill>
                  <a:srgbClr val="C00000"/>
                </a:solidFill>
                <a:latin typeface="Calibri Regular"/>
                <a:ea typeface="Adobe Fan Heiti Std B" panose="020B0700000000000000" pitchFamily="34" charset="-128"/>
              </a:rPr>
              <a:t>    yearly basis</a:t>
            </a:r>
            <a:endParaRPr lang="en-GB" altLang="fi-FI" u="sng" dirty="0">
              <a:solidFill>
                <a:srgbClr val="C00000"/>
              </a:solidFill>
              <a:latin typeface="Calibri Regular"/>
              <a:ea typeface="Adobe Fan Heiti Std B" panose="020B0700000000000000" pitchFamily="34" charset="-128"/>
            </a:endParaRPr>
          </a:p>
          <a:p>
            <a:endParaRPr lang="en-GB" altLang="fi-FI" dirty="0">
              <a:solidFill>
                <a:prstClr val="black"/>
              </a:solidFill>
              <a:latin typeface="Calibri" panose="020F0502020204030204" pitchFamily="34" charset="0"/>
            </a:endParaRPr>
          </a:p>
        </p:txBody>
      </p:sp>
      <p:sp>
        <p:nvSpPr>
          <p:cNvPr id="28680" name="Tekstiruutu 9"/>
          <p:cNvSpPr txBox="1">
            <a:spLocks noChangeArrowheads="1"/>
          </p:cNvSpPr>
          <p:nvPr/>
        </p:nvSpPr>
        <p:spPr bwMode="auto">
          <a:xfrm>
            <a:off x="6715125" y="1741488"/>
            <a:ext cx="1197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a:solidFill>
                  <a:prstClr val="black"/>
                </a:solidFill>
                <a:latin typeface="Calibri Regular"/>
                <a:ea typeface="Adobe Fan Heiti Std B" panose="020B0700000000000000" pitchFamily="34" charset="-128"/>
              </a:rPr>
              <a:t>Long-term</a:t>
            </a:r>
          </a:p>
          <a:p>
            <a:r>
              <a:rPr lang="en-GB" altLang="fi-FI">
                <a:solidFill>
                  <a:prstClr val="black"/>
                </a:solidFill>
                <a:latin typeface="Calibri Regular"/>
                <a:ea typeface="Adobe Fan Heiti Std B" panose="020B0700000000000000" pitchFamily="34" charset="-128"/>
              </a:rPr>
              <a:t>contracts</a:t>
            </a:r>
          </a:p>
        </p:txBody>
      </p:sp>
      <p:sp>
        <p:nvSpPr>
          <p:cNvPr id="28681" name="Tekstiruutu 10"/>
          <p:cNvSpPr txBox="1">
            <a:spLocks noChangeArrowheads="1"/>
          </p:cNvSpPr>
          <p:nvPr/>
        </p:nvSpPr>
        <p:spPr bwMode="auto">
          <a:xfrm>
            <a:off x="7248525" y="577850"/>
            <a:ext cx="30241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endParaRPr lang="en-GB" altLang="fi-FI" dirty="0">
              <a:solidFill>
                <a:prstClr val="black"/>
              </a:solidFill>
              <a:latin typeface="Calibri" panose="020F0502020204030204" pitchFamily="34" charset="0"/>
            </a:endParaRPr>
          </a:p>
          <a:p>
            <a:r>
              <a:rPr lang="en-GB" altLang="fi-FI" dirty="0">
                <a:solidFill>
                  <a:prstClr val="black"/>
                </a:solidFill>
                <a:latin typeface="Calibri Regular"/>
                <a:ea typeface="Adobe Fan Heiti Std B" panose="020B0700000000000000" pitchFamily="34" charset="-128"/>
              </a:rPr>
              <a:t>Planning together technical </a:t>
            </a:r>
          </a:p>
          <a:p>
            <a:r>
              <a:rPr lang="en-GB" altLang="fi-FI" dirty="0">
                <a:solidFill>
                  <a:prstClr val="black"/>
                </a:solidFill>
                <a:latin typeface="Calibri Regular"/>
                <a:ea typeface="Adobe Fan Heiti Std B" panose="020B0700000000000000" pitchFamily="34" charset="-128"/>
              </a:rPr>
              <a:t>solutions and processes </a:t>
            </a:r>
          </a:p>
        </p:txBody>
      </p:sp>
      <p:sp>
        <p:nvSpPr>
          <p:cNvPr id="28682" name="Tekstiruutu 12"/>
          <p:cNvSpPr txBox="1">
            <a:spLocks noChangeArrowheads="1"/>
          </p:cNvSpPr>
          <p:nvPr/>
        </p:nvSpPr>
        <p:spPr bwMode="auto">
          <a:xfrm>
            <a:off x="8769349" y="1698625"/>
            <a:ext cx="31155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endParaRPr lang="en-GB" altLang="fi-FI" dirty="0">
              <a:solidFill>
                <a:prstClr val="black"/>
              </a:solidFill>
              <a:latin typeface="Calibri" panose="020F0502020204030204" pitchFamily="34" charset="0"/>
            </a:endParaRPr>
          </a:p>
          <a:p>
            <a:endParaRPr lang="en-GB" altLang="fi-FI" dirty="0">
              <a:solidFill>
                <a:prstClr val="black"/>
              </a:solidFill>
              <a:latin typeface="Calibri" panose="020F0502020204030204" pitchFamily="34" charset="0"/>
            </a:endParaRPr>
          </a:p>
          <a:p>
            <a:r>
              <a:rPr lang="en-GB" altLang="fi-FI" dirty="0">
                <a:solidFill>
                  <a:prstClr val="black"/>
                </a:solidFill>
                <a:latin typeface="Calibri Regular"/>
                <a:ea typeface="Adobe Fan Heiti Std B" panose="020B0700000000000000" pitchFamily="34" charset="-128"/>
              </a:rPr>
              <a:t>Total costs, cooperation, and quick solutions are </a:t>
            </a:r>
          </a:p>
          <a:p>
            <a:r>
              <a:rPr lang="en-GB" altLang="fi-FI" dirty="0">
                <a:solidFill>
                  <a:prstClr val="black"/>
                </a:solidFill>
                <a:latin typeface="Calibri Regular"/>
                <a:ea typeface="Adobe Fan Heiti Std B" panose="020B0700000000000000" pitchFamily="34" charset="-128"/>
              </a:rPr>
              <a:t>most important  factors </a:t>
            </a:r>
          </a:p>
        </p:txBody>
      </p:sp>
      <p:sp>
        <p:nvSpPr>
          <p:cNvPr id="28683" name="Tekstiruutu 14"/>
          <p:cNvSpPr txBox="1">
            <a:spLocks noChangeArrowheads="1"/>
          </p:cNvSpPr>
          <p:nvPr/>
        </p:nvSpPr>
        <p:spPr bwMode="auto">
          <a:xfrm>
            <a:off x="4930775" y="3716338"/>
            <a:ext cx="2160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endParaRPr lang="en-GB" altLang="fi-FI" dirty="0">
              <a:solidFill>
                <a:prstClr val="black"/>
              </a:solidFill>
              <a:latin typeface="Calibri" panose="020F0502020204030204" pitchFamily="34" charset="0"/>
            </a:endParaRPr>
          </a:p>
          <a:p>
            <a:r>
              <a:rPr lang="en-GB" altLang="fi-FI" dirty="0">
                <a:solidFill>
                  <a:srgbClr val="C00000"/>
                </a:solidFill>
                <a:latin typeface="Calibri" panose="020F0502020204030204" pitchFamily="34" charset="0"/>
              </a:rPr>
              <a:t>3</a:t>
            </a:r>
            <a:r>
              <a:rPr lang="en-GB" altLang="fi-FI" dirty="0">
                <a:solidFill>
                  <a:srgbClr val="C00000"/>
                </a:solidFill>
                <a:latin typeface="Calibri Regular"/>
                <a:ea typeface="Adobe Fan Heiti Std B" panose="020B0700000000000000" pitchFamily="34" charset="-128"/>
              </a:rPr>
              <a:t>. Partnership</a:t>
            </a:r>
            <a:r>
              <a:rPr lang="en-GB" altLang="fi-FI" u="sng" dirty="0">
                <a:solidFill>
                  <a:srgbClr val="C00000"/>
                </a:solidFill>
                <a:latin typeface="Calibri Regular"/>
                <a:ea typeface="Adobe Fan Heiti Std B" panose="020B0700000000000000" pitchFamily="34" charset="-128"/>
              </a:rPr>
              <a:t> </a:t>
            </a:r>
          </a:p>
          <a:p>
            <a:endParaRPr lang="en-GB" altLang="fi-FI" u="sng" dirty="0">
              <a:solidFill>
                <a:prstClr val="black"/>
              </a:solidFill>
              <a:latin typeface="Calibri" panose="020F0502020204030204" pitchFamily="34" charset="0"/>
            </a:endParaRPr>
          </a:p>
        </p:txBody>
      </p:sp>
      <p:sp>
        <p:nvSpPr>
          <p:cNvPr id="28684" name="Tekstiruutu 16"/>
          <p:cNvSpPr txBox="1">
            <a:spLocks noChangeArrowheads="1"/>
          </p:cNvSpPr>
          <p:nvPr/>
        </p:nvSpPr>
        <p:spPr bwMode="auto">
          <a:xfrm>
            <a:off x="7391400" y="4365625"/>
            <a:ext cx="2572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a:solidFill>
                  <a:prstClr val="black"/>
                </a:solidFill>
                <a:latin typeface="Calibri Regular"/>
                <a:ea typeface="Adobe Fan Heiti Std B" panose="020B0700000000000000" pitchFamily="34" charset="-128"/>
              </a:rPr>
              <a:t>Network with companies</a:t>
            </a:r>
            <a:br>
              <a:rPr lang="en-GB" altLang="fi-FI">
                <a:solidFill>
                  <a:prstClr val="black"/>
                </a:solidFill>
                <a:latin typeface="Calibri Regular"/>
                <a:ea typeface="Adobe Fan Heiti Std B" panose="020B0700000000000000" pitchFamily="34" charset="-128"/>
              </a:rPr>
            </a:br>
            <a:r>
              <a:rPr lang="en-GB" altLang="fi-FI">
                <a:solidFill>
                  <a:prstClr val="black"/>
                </a:solidFill>
                <a:latin typeface="Calibri Regular"/>
                <a:ea typeface="Adobe Fan Heiti Std B" panose="020B0700000000000000" pitchFamily="34" charset="-128"/>
              </a:rPr>
              <a:t>working closely together</a:t>
            </a:r>
          </a:p>
        </p:txBody>
      </p:sp>
      <p:sp>
        <p:nvSpPr>
          <p:cNvPr id="28685" name="Tekstiruutu 18"/>
          <p:cNvSpPr txBox="1">
            <a:spLocks noChangeArrowheads="1"/>
          </p:cNvSpPr>
          <p:nvPr/>
        </p:nvSpPr>
        <p:spPr bwMode="auto">
          <a:xfrm>
            <a:off x="7751763" y="5300663"/>
            <a:ext cx="218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a:solidFill>
                  <a:prstClr val="black"/>
                </a:solidFill>
                <a:latin typeface="Calibri Regular"/>
                <a:ea typeface="Adobe Fan Heiti Std B" panose="020B0700000000000000" pitchFamily="34" charset="-128"/>
              </a:rPr>
              <a:t>Constant relationship</a:t>
            </a:r>
          </a:p>
        </p:txBody>
      </p:sp>
      <p:sp>
        <p:nvSpPr>
          <p:cNvPr id="28686" name="Tekstiruutu 19"/>
          <p:cNvSpPr txBox="1">
            <a:spLocks noChangeArrowheads="1"/>
          </p:cNvSpPr>
          <p:nvPr/>
        </p:nvSpPr>
        <p:spPr bwMode="auto">
          <a:xfrm>
            <a:off x="7391400" y="5958702"/>
            <a:ext cx="2736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prstClr val="black"/>
                </a:solidFill>
                <a:latin typeface="Calibri Regular"/>
                <a:ea typeface="Adobe Fan Heiti Std B" panose="020B0700000000000000" pitchFamily="34" charset="-128"/>
              </a:rPr>
              <a:t>Development programmes</a:t>
            </a:r>
          </a:p>
        </p:txBody>
      </p:sp>
      <p:sp>
        <p:nvSpPr>
          <p:cNvPr id="28687" name="Tekstiruutu 20"/>
          <p:cNvSpPr txBox="1">
            <a:spLocks noChangeArrowheads="1"/>
          </p:cNvSpPr>
          <p:nvPr/>
        </p:nvSpPr>
        <p:spPr bwMode="auto">
          <a:xfrm>
            <a:off x="4943475" y="4687888"/>
            <a:ext cx="12407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a:solidFill>
                  <a:prstClr val="black"/>
                </a:solidFill>
                <a:latin typeface="Calibri Regular"/>
                <a:ea typeface="Adobe Fan Heiti Std B" panose="020B0700000000000000" pitchFamily="34" charset="-128"/>
              </a:rPr>
              <a:t>Procedures</a:t>
            </a:r>
          </a:p>
          <a:p>
            <a:r>
              <a:rPr lang="en-GB" altLang="fi-FI">
                <a:solidFill>
                  <a:prstClr val="black"/>
                </a:solidFill>
                <a:latin typeface="Calibri Regular"/>
                <a:ea typeface="Adobe Fan Heiti Std B" panose="020B0700000000000000" pitchFamily="34" charset="-128"/>
              </a:rPr>
              <a:t>planned</a:t>
            </a:r>
          </a:p>
          <a:p>
            <a:r>
              <a:rPr lang="en-GB" altLang="fi-FI">
                <a:solidFill>
                  <a:prstClr val="black"/>
                </a:solidFill>
                <a:latin typeface="Calibri Regular"/>
                <a:ea typeface="Adobe Fan Heiti Std B" panose="020B0700000000000000" pitchFamily="34" charset="-128"/>
              </a:rPr>
              <a:t>together</a:t>
            </a:r>
          </a:p>
        </p:txBody>
      </p:sp>
      <p:sp>
        <p:nvSpPr>
          <p:cNvPr id="28688" name="Tekstiruutu 21"/>
          <p:cNvSpPr txBox="1">
            <a:spLocks noChangeArrowheads="1"/>
          </p:cNvSpPr>
          <p:nvPr/>
        </p:nvSpPr>
        <p:spPr bwMode="auto">
          <a:xfrm>
            <a:off x="1919288" y="3757612"/>
            <a:ext cx="24176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prstClr val="black"/>
                </a:solidFill>
                <a:latin typeface="Calibri Regular"/>
                <a:ea typeface="Adobe Fan Heiti Std B" panose="020B0700000000000000" pitchFamily="34" charset="-128"/>
              </a:rPr>
              <a:t>Evaluation criteria:</a:t>
            </a:r>
          </a:p>
          <a:p>
            <a:r>
              <a:rPr lang="en-GB" altLang="fi-FI" dirty="0">
                <a:solidFill>
                  <a:prstClr val="black"/>
                </a:solidFill>
                <a:latin typeface="Calibri Regular"/>
                <a:ea typeface="Adobe Fan Heiti Std B" panose="020B0700000000000000" pitchFamily="34" charset="-128"/>
              </a:rPr>
              <a:t>- availability </a:t>
            </a:r>
          </a:p>
          <a:p>
            <a:r>
              <a:rPr lang="en-GB" altLang="fi-FI" dirty="0">
                <a:solidFill>
                  <a:prstClr val="black"/>
                </a:solidFill>
                <a:latin typeface="Calibri Regular"/>
                <a:ea typeface="Adobe Fan Heiti Std B" panose="020B0700000000000000" pitchFamily="34" charset="-128"/>
              </a:rPr>
              <a:t>- reliability </a:t>
            </a:r>
          </a:p>
          <a:p>
            <a:r>
              <a:rPr lang="en-GB" altLang="fi-FI" dirty="0">
                <a:solidFill>
                  <a:prstClr val="black"/>
                </a:solidFill>
                <a:latin typeface="Calibri Regular"/>
                <a:ea typeface="Adobe Fan Heiti Std B" panose="020B0700000000000000" pitchFamily="34" charset="-128"/>
              </a:rPr>
              <a:t>- same vision </a:t>
            </a:r>
          </a:p>
          <a:p>
            <a:r>
              <a:rPr lang="en-GB" altLang="fi-FI" dirty="0">
                <a:solidFill>
                  <a:prstClr val="black"/>
                </a:solidFill>
                <a:latin typeface="Calibri Regular"/>
                <a:ea typeface="Adobe Fan Heiti Std B" panose="020B0700000000000000" pitchFamily="34" charset="-128"/>
              </a:rPr>
              <a:t>- developing ability </a:t>
            </a:r>
          </a:p>
          <a:p>
            <a:r>
              <a:rPr lang="en-GB" altLang="fi-FI" dirty="0">
                <a:solidFill>
                  <a:prstClr val="black"/>
                </a:solidFill>
                <a:latin typeface="Calibri Regular"/>
                <a:ea typeface="Adobe Fan Heiti Std B" panose="020B0700000000000000" pitchFamily="34" charset="-128"/>
              </a:rPr>
              <a:t>- same values </a:t>
            </a:r>
          </a:p>
          <a:p>
            <a:r>
              <a:rPr lang="en-GB" altLang="fi-FI" dirty="0">
                <a:solidFill>
                  <a:prstClr val="black"/>
                </a:solidFill>
                <a:latin typeface="Calibri Regular"/>
                <a:ea typeface="Adobe Fan Heiti Std B" panose="020B0700000000000000" pitchFamily="34" charset="-128"/>
              </a:rPr>
              <a:t>- flexibility </a:t>
            </a:r>
          </a:p>
          <a:p>
            <a:r>
              <a:rPr lang="en-GB" altLang="fi-FI" dirty="0">
                <a:solidFill>
                  <a:prstClr val="black"/>
                </a:solidFill>
                <a:latin typeface="Calibri Regular"/>
                <a:ea typeface="Adobe Fan Heiti Std B" panose="020B0700000000000000" pitchFamily="34" charset="-128"/>
              </a:rPr>
              <a:t>- willingness and ability </a:t>
            </a:r>
          </a:p>
          <a:p>
            <a:r>
              <a:rPr lang="en-GB" altLang="fi-FI" dirty="0">
                <a:solidFill>
                  <a:prstClr val="black"/>
                </a:solidFill>
                <a:latin typeface="Calibri Regular"/>
                <a:ea typeface="Adobe Fan Heiti Std B" panose="020B0700000000000000" pitchFamily="34" charset="-128"/>
              </a:rPr>
              <a:t>  for growth </a:t>
            </a:r>
          </a:p>
        </p:txBody>
      </p:sp>
      <p:cxnSp>
        <p:nvCxnSpPr>
          <p:cNvPr id="28689" name="Suora yhdysviiva 23"/>
          <p:cNvCxnSpPr>
            <a:cxnSpLocks noChangeShapeType="1"/>
          </p:cNvCxnSpPr>
          <p:nvPr/>
        </p:nvCxnSpPr>
        <p:spPr bwMode="auto">
          <a:xfrm>
            <a:off x="4440238" y="3138488"/>
            <a:ext cx="0" cy="3175"/>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0" name="Kaareva yhdysviiva 25"/>
          <p:cNvCxnSpPr>
            <a:cxnSpLocks noChangeShapeType="1"/>
            <a:endCxn id="28674" idx="1"/>
          </p:cNvCxnSpPr>
          <p:nvPr/>
        </p:nvCxnSpPr>
        <p:spPr bwMode="auto">
          <a:xfrm>
            <a:off x="4367213" y="3138488"/>
            <a:ext cx="720725" cy="145366"/>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1" name="Kaareva yhdysviiva 31"/>
          <p:cNvCxnSpPr>
            <a:cxnSpLocks noChangeShapeType="1"/>
          </p:cNvCxnSpPr>
          <p:nvPr/>
        </p:nvCxnSpPr>
        <p:spPr bwMode="auto">
          <a:xfrm rot="10800000" flipV="1">
            <a:off x="6311900" y="3138488"/>
            <a:ext cx="936625" cy="277812"/>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2" name="Kaareva yhdysviiva 44"/>
          <p:cNvCxnSpPr>
            <a:cxnSpLocks noChangeShapeType="1"/>
          </p:cNvCxnSpPr>
          <p:nvPr/>
        </p:nvCxnSpPr>
        <p:spPr bwMode="auto">
          <a:xfrm rot="10800000">
            <a:off x="3503613" y="2298700"/>
            <a:ext cx="647700" cy="193675"/>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3" name="Kaareva yhdysviiva 46"/>
          <p:cNvCxnSpPr>
            <a:cxnSpLocks noChangeShapeType="1"/>
          </p:cNvCxnSpPr>
          <p:nvPr/>
        </p:nvCxnSpPr>
        <p:spPr bwMode="auto">
          <a:xfrm rot="16200000" flipV="1">
            <a:off x="4174332" y="2118519"/>
            <a:ext cx="458787" cy="73025"/>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4" name="Kaareva yhdysviiva 48"/>
          <p:cNvCxnSpPr>
            <a:cxnSpLocks noChangeShapeType="1"/>
          </p:cNvCxnSpPr>
          <p:nvPr/>
        </p:nvCxnSpPr>
        <p:spPr bwMode="auto">
          <a:xfrm rot="10800000">
            <a:off x="2927350" y="1411288"/>
            <a:ext cx="1008063" cy="146050"/>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5" name="Kaareva yhdysviiva 50"/>
          <p:cNvCxnSpPr>
            <a:cxnSpLocks noChangeShapeType="1"/>
          </p:cNvCxnSpPr>
          <p:nvPr/>
        </p:nvCxnSpPr>
        <p:spPr bwMode="auto">
          <a:xfrm rot="5400000" flipH="1" flipV="1">
            <a:off x="4842670" y="1729581"/>
            <a:ext cx="1008062" cy="517525"/>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6" name="Kaareva yhdysviiva 54"/>
          <p:cNvCxnSpPr>
            <a:cxnSpLocks noChangeShapeType="1"/>
          </p:cNvCxnSpPr>
          <p:nvPr/>
        </p:nvCxnSpPr>
        <p:spPr bwMode="auto">
          <a:xfrm rot="5400000" flipH="1" flipV="1">
            <a:off x="7641432" y="1835944"/>
            <a:ext cx="1081087" cy="231775"/>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7" name="Kaareva yhdysviiva 56"/>
          <p:cNvCxnSpPr>
            <a:cxnSpLocks noChangeShapeType="1"/>
          </p:cNvCxnSpPr>
          <p:nvPr/>
        </p:nvCxnSpPr>
        <p:spPr bwMode="auto">
          <a:xfrm rot="5400000" flipH="1" flipV="1">
            <a:off x="7296943" y="2405857"/>
            <a:ext cx="201613" cy="12700"/>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8" name="Kaareva yhdysviiva 63"/>
          <p:cNvCxnSpPr>
            <a:cxnSpLocks noChangeShapeType="1"/>
          </p:cNvCxnSpPr>
          <p:nvPr/>
        </p:nvCxnSpPr>
        <p:spPr bwMode="auto">
          <a:xfrm flipV="1">
            <a:off x="8066088" y="2816225"/>
            <a:ext cx="671512" cy="82550"/>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9" name="Kaareva yhdysviiva 72"/>
          <p:cNvCxnSpPr>
            <a:cxnSpLocks noChangeShapeType="1"/>
            <a:endCxn id="28685" idx="1"/>
          </p:cNvCxnSpPr>
          <p:nvPr/>
        </p:nvCxnSpPr>
        <p:spPr bwMode="auto">
          <a:xfrm>
            <a:off x="6238875" y="4406900"/>
            <a:ext cx="1512888" cy="1078429"/>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0" name="Kaareva yhdysviiva 76"/>
          <p:cNvCxnSpPr>
            <a:cxnSpLocks noChangeShapeType="1"/>
          </p:cNvCxnSpPr>
          <p:nvPr/>
        </p:nvCxnSpPr>
        <p:spPr bwMode="auto">
          <a:xfrm rot="16200000" flipH="1">
            <a:off x="5506244" y="4485481"/>
            <a:ext cx="420688" cy="180975"/>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1" name="Kaareva yhdysviiva 82"/>
          <p:cNvCxnSpPr>
            <a:cxnSpLocks noChangeShapeType="1"/>
          </p:cNvCxnSpPr>
          <p:nvPr/>
        </p:nvCxnSpPr>
        <p:spPr bwMode="auto">
          <a:xfrm rot="10800000" flipV="1">
            <a:off x="3935413" y="4351338"/>
            <a:ext cx="1112837" cy="423862"/>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2" name="Kaareva yhdysviiva 90"/>
          <p:cNvCxnSpPr>
            <a:cxnSpLocks noChangeShapeType="1"/>
          </p:cNvCxnSpPr>
          <p:nvPr/>
        </p:nvCxnSpPr>
        <p:spPr bwMode="auto">
          <a:xfrm rot="16200000" flipH="1">
            <a:off x="6107906" y="4668045"/>
            <a:ext cx="1698625" cy="1008062"/>
          </a:xfrm>
          <a:prstGeom prst="curvedConnector3">
            <a:avLst>
              <a:gd name="adj1" fmla="val 56426"/>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03" name="TextBox 11"/>
          <p:cNvSpPr txBox="1">
            <a:spLocks noChangeArrowheads="1"/>
          </p:cNvSpPr>
          <p:nvPr/>
        </p:nvSpPr>
        <p:spPr bwMode="auto">
          <a:xfrm>
            <a:off x="1860550" y="2057400"/>
            <a:ext cx="1685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dirty="0">
                <a:solidFill>
                  <a:prstClr val="black"/>
                </a:solidFill>
                <a:latin typeface="Calibri Regular"/>
                <a:ea typeface="Adobe Fan Heiti Std B" panose="020B0700000000000000" pitchFamily="34" charset="-128"/>
              </a:rPr>
              <a:t>Product according to specifications</a:t>
            </a:r>
          </a:p>
          <a:p>
            <a:endParaRPr lang="en-GB" altLang="fi-FI" dirty="0">
              <a:solidFill>
                <a:prstClr val="black"/>
              </a:solidFill>
              <a:latin typeface="Calibri" panose="020F0502020204030204" pitchFamily="34" charset="0"/>
            </a:endParaRPr>
          </a:p>
        </p:txBody>
      </p:sp>
      <p:cxnSp>
        <p:nvCxnSpPr>
          <p:cNvPr id="28704" name="Curved Connector 39"/>
          <p:cNvCxnSpPr>
            <a:cxnSpLocks noChangeShapeType="1"/>
          </p:cNvCxnSpPr>
          <p:nvPr/>
        </p:nvCxnSpPr>
        <p:spPr bwMode="auto">
          <a:xfrm>
            <a:off x="6715125" y="4178300"/>
            <a:ext cx="965200" cy="228600"/>
          </a:xfrm>
          <a:prstGeom prst="curved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98218" y="257642"/>
            <a:ext cx="10876182" cy="646331"/>
          </a:xfrm>
          <a:prstGeom prst="rect">
            <a:avLst/>
          </a:prstGeom>
          <a:noFill/>
        </p:spPr>
        <p:txBody>
          <a:bodyPr wrap="square" rtlCol="0">
            <a:spAutoFit/>
          </a:bodyPr>
          <a:lstStyle/>
          <a:p>
            <a:r>
              <a:rPr lang="en-GB" dirty="0">
                <a:solidFill>
                  <a:prstClr val="black"/>
                </a:solidFill>
                <a:latin typeface="Calibri Regular"/>
                <a:ea typeface="Adobe Fan Heiti Std B" panose="020B0700000000000000" pitchFamily="34" charset="-128"/>
              </a:rPr>
              <a:t>All the suppliers are not selected with the same criteria, but it depends on the level of cooperation between the supplier and the purchaser:</a:t>
            </a:r>
          </a:p>
        </p:txBody>
      </p:sp>
    </p:spTree>
    <p:extLst>
      <p:ext uri="{BB962C8B-B14F-4D97-AF65-F5344CB8AC3E}">
        <p14:creationId xmlns:p14="http://schemas.microsoft.com/office/powerpoint/2010/main" val="3943272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kstiruutu 1"/>
          <p:cNvSpPr txBox="1">
            <a:spLocks noChangeArrowheads="1"/>
          </p:cNvSpPr>
          <p:nvPr/>
        </p:nvSpPr>
        <p:spPr bwMode="auto">
          <a:xfrm>
            <a:off x="4872038" y="3141663"/>
            <a:ext cx="34559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What can make your</a:t>
            </a:r>
          </a:p>
          <a:p>
            <a:r>
              <a:rPr lang="en-GB" altLang="fi-FI" sz="2000" dirty="0">
                <a:solidFill>
                  <a:prstClr val="black"/>
                </a:solidFill>
                <a:latin typeface="Calibri" panose="020F0502020204030204" pitchFamily="34" charset="0"/>
                <a:ea typeface="Adobe Fan Heiti Std B" panose="020B0700000000000000" pitchFamily="34" charset="-128"/>
              </a:rPr>
              <a:t>supplier critical</a:t>
            </a:r>
          </a:p>
          <a:p>
            <a:r>
              <a:rPr lang="en-GB" altLang="fi-FI" sz="2000" dirty="0">
                <a:solidFill>
                  <a:prstClr val="black"/>
                </a:solidFill>
                <a:latin typeface="Calibri" panose="020F0502020204030204" pitchFamily="34" charset="0"/>
                <a:ea typeface="Adobe Fan Heiti Std B" panose="020B0700000000000000" pitchFamily="34" charset="-128"/>
              </a:rPr>
              <a:t>and important? </a:t>
            </a:r>
          </a:p>
        </p:txBody>
      </p:sp>
      <p:sp>
        <p:nvSpPr>
          <p:cNvPr id="29699" name="Tekstiruutu 2"/>
          <p:cNvSpPr txBox="1">
            <a:spLocks noChangeArrowheads="1"/>
          </p:cNvSpPr>
          <p:nvPr/>
        </p:nvSpPr>
        <p:spPr bwMode="auto">
          <a:xfrm>
            <a:off x="3000375" y="1844675"/>
            <a:ext cx="15723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1. Availability</a:t>
            </a:r>
          </a:p>
        </p:txBody>
      </p:sp>
      <p:sp>
        <p:nvSpPr>
          <p:cNvPr id="29700" name="Tekstiruutu 3"/>
          <p:cNvSpPr txBox="1">
            <a:spLocks noChangeArrowheads="1"/>
          </p:cNvSpPr>
          <p:nvPr/>
        </p:nvSpPr>
        <p:spPr bwMode="auto">
          <a:xfrm>
            <a:off x="6845300" y="1557338"/>
            <a:ext cx="2857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2. Big volumes </a:t>
            </a:r>
            <a:r>
              <a:rPr lang="en-GB" altLang="fi-FI" sz="2000" dirty="0">
                <a:solidFill>
                  <a:prstClr val="black"/>
                </a:solidFill>
                <a:latin typeface="Calibri" panose="020F0502020204030204" pitchFamily="34" charset="0"/>
                <a:ea typeface="Adobe Fan Heiti Std B" panose="020B0700000000000000" pitchFamily="34" charset="-128"/>
                <a:sym typeface="Wingdings" panose="05000000000000000000" pitchFamily="2" charset="2"/>
              </a:rPr>
              <a:t>capacity</a:t>
            </a:r>
            <a:endParaRPr lang="en-GB" altLang="fi-FI" sz="2000" dirty="0">
              <a:solidFill>
                <a:prstClr val="black"/>
              </a:solidFill>
              <a:latin typeface="Calibri" panose="020F0502020204030204" pitchFamily="34" charset="0"/>
              <a:ea typeface="Adobe Fan Heiti Std B" panose="020B0700000000000000" pitchFamily="34" charset="-128"/>
            </a:endParaRPr>
          </a:p>
        </p:txBody>
      </p:sp>
      <p:sp>
        <p:nvSpPr>
          <p:cNvPr id="29701" name="Tekstiruutu 4"/>
          <p:cNvSpPr txBox="1">
            <a:spLocks noChangeArrowheads="1"/>
          </p:cNvSpPr>
          <p:nvPr/>
        </p:nvSpPr>
        <p:spPr bwMode="auto">
          <a:xfrm>
            <a:off x="8328025" y="3357563"/>
            <a:ext cx="2165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3. Technology used</a:t>
            </a:r>
          </a:p>
        </p:txBody>
      </p:sp>
      <p:sp>
        <p:nvSpPr>
          <p:cNvPr id="29702" name="Tekstiruutu 6"/>
          <p:cNvSpPr txBox="1">
            <a:spLocks noChangeArrowheads="1"/>
          </p:cNvSpPr>
          <p:nvPr/>
        </p:nvSpPr>
        <p:spPr bwMode="auto">
          <a:xfrm>
            <a:off x="8040688" y="4797425"/>
            <a:ext cx="1311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4. Logistics</a:t>
            </a:r>
          </a:p>
        </p:txBody>
      </p:sp>
      <p:sp>
        <p:nvSpPr>
          <p:cNvPr id="29703" name="Tekstiruutu 7"/>
          <p:cNvSpPr txBox="1">
            <a:spLocks noChangeArrowheads="1"/>
          </p:cNvSpPr>
          <p:nvPr/>
        </p:nvSpPr>
        <p:spPr bwMode="auto">
          <a:xfrm>
            <a:off x="2424113" y="5165725"/>
            <a:ext cx="2808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5. Assisting services</a:t>
            </a:r>
            <a:br>
              <a:rPr lang="en-GB" altLang="fi-FI" sz="2000" dirty="0">
                <a:solidFill>
                  <a:prstClr val="black"/>
                </a:solidFill>
                <a:latin typeface="Calibri" panose="020F0502020204030204" pitchFamily="34" charset="0"/>
                <a:ea typeface="Adobe Fan Heiti Std B" panose="020B0700000000000000" pitchFamily="34" charset="-128"/>
              </a:rPr>
            </a:br>
            <a:r>
              <a:rPr lang="en-GB" altLang="fi-FI" sz="2000" dirty="0">
                <a:solidFill>
                  <a:prstClr val="black"/>
                </a:solidFill>
                <a:latin typeface="Calibri" panose="020F0502020204030204" pitchFamily="34" charset="0"/>
                <a:ea typeface="Adobe Fan Heiti Std B" panose="020B0700000000000000" pitchFamily="34" charset="-128"/>
              </a:rPr>
              <a:t>  - technical support </a:t>
            </a:r>
          </a:p>
        </p:txBody>
      </p:sp>
      <p:sp>
        <p:nvSpPr>
          <p:cNvPr id="29704" name="Tekstiruutu 8"/>
          <p:cNvSpPr txBox="1">
            <a:spLocks noChangeArrowheads="1"/>
          </p:cNvSpPr>
          <p:nvPr/>
        </p:nvSpPr>
        <p:spPr bwMode="auto">
          <a:xfrm>
            <a:off x="1919288" y="3141663"/>
            <a:ext cx="19125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6. Other reasons</a:t>
            </a:r>
            <a:br>
              <a:rPr lang="en-GB" altLang="fi-FI" sz="2000" dirty="0">
                <a:solidFill>
                  <a:prstClr val="black"/>
                </a:solidFill>
                <a:latin typeface="Calibri" panose="020F0502020204030204" pitchFamily="34" charset="0"/>
                <a:ea typeface="Adobe Fan Heiti Std B" panose="020B0700000000000000" pitchFamily="34" charset="-128"/>
              </a:rPr>
            </a:br>
            <a:r>
              <a:rPr lang="en-GB" altLang="fi-FI" sz="2000" dirty="0">
                <a:solidFill>
                  <a:prstClr val="black"/>
                </a:solidFill>
                <a:latin typeface="Calibri" panose="020F0502020204030204" pitchFamily="34" charset="0"/>
                <a:ea typeface="Adobe Fan Heiti Std B" panose="020B0700000000000000" pitchFamily="34" charset="-128"/>
              </a:rPr>
              <a:t>    like</a:t>
            </a:r>
            <a:br>
              <a:rPr lang="en-GB" altLang="fi-FI" sz="2000" dirty="0">
                <a:solidFill>
                  <a:prstClr val="black"/>
                </a:solidFill>
                <a:latin typeface="Calibri" panose="020F0502020204030204" pitchFamily="34" charset="0"/>
                <a:ea typeface="Adobe Fan Heiti Std B" panose="020B0700000000000000" pitchFamily="34" charset="-128"/>
              </a:rPr>
            </a:br>
            <a:r>
              <a:rPr lang="en-GB" altLang="fi-FI" sz="2000" dirty="0">
                <a:solidFill>
                  <a:prstClr val="black"/>
                </a:solidFill>
                <a:latin typeface="Calibri" panose="020F0502020204030204" pitchFamily="34" charset="0"/>
              </a:rPr>
              <a:t>   - </a:t>
            </a:r>
            <a:r>
              <a:rPr lang="en-GB" altLang="fi-FI" sz="2000" dirty="0">
                <a:solidFill>
                  <a:prstClr val="black"/>
                </a:solidFill>
                <a:latin typeface="Calibri" panose="020F0502020204030204" pitchFamily="34" charset="0"/>
                <a:ea typeface="Adobe Fan Heiti Std B" panose="020B0700000000000000" pitchFamily="34" charset="-128"/>
              </a:rPr>
              <a:t>confidential</a:t>
            </a:r>
            <a:br>
              <a:rPr lang="en-GB" altLang="fi-FI" sz="2000" dirty="0">
                <a:solidFill>
                  <a:prstClr val="black"/>
                </a:solidFill>
                <a:latin typeface="Calibri" panose="020F0502020204030204" pitchFamily="34" charset="0"/>
                <a:ea typeface="Adobe Fan Heiti Std B" panose="020B0700000000000000" pitchFamily="34" charset="-128"/>
              </a:rPr>
            </a:br>
            <a:r>
              <a:rPr lang="en-GB" altLang="fi-FI" sz="2000" dirty="0">
                <a:solidFill>
                  <a:prstClr val="black"/>
                </a:solidFill>
                <a:latin typeface="Calibri" panose="020F0502020204030204" pitchFamily="34" charset="0"/>
                <a:ea typeface="Adobe Fan Heiti Std B" panose="020B0700000000000000" pitchFamily="34" charset="-128"/>
              </a:rPr>
              <a:t>     information</a:t>
            </a:r>
          </a:p>
        </p:txBody>
      </p:sp>
      <p:sp>
        <p:nvSpPr>
          <p:cNvPr id="29705" name="Tekstiruutu 9"/>
          <p:cNvSpPr txBox="1">
            <a:spLocks noChangeArrowheads="1"/>
          </p:cNvSpPr>
          <p:nvPr/>
        </p:nvSpPr>
        <p:spPr bwMode="auto">
          <a:xfrm>
            <a:off x="1919288" y="981075"/>
            <a:ext cx="3459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T Sans" panose="020B0503020203020204" pitchFamily="34" charset="0"/>
              </a:defRPr>
            </a:lvl1pPr>
            <a:lvl2pPr marL="742950" indent="-285750">
              <a:defRPr>
                <a:solidFill>
                  <a:schemeClr val="tx1"/>
                </a:solidFill>
                <a:latin typeface="PT Sans" panose="020B0503020203020204" pitchFamily="34" charset="0"/>
              </a:defRPr>
            </a:lvl2pPr>
            <a:lvl3pPr marL="1143000" indent="-228600">
              <a:defRPr>
                <a:solidFill>
                  <a:schemeClr val="tx1"/>
                </a:solidFill>
                <a:latin typeface="PT Sans" panose="020B0503020203020204" pitchFamily="34" charset="0"/>
              </a:defRPr>
            </a:lvl3pPr>
            <a:lvl4pPr marL="1600200" indent="-228600">
              <a:defRPr>
                <a:solidFill>
                  <a:schemeClr val="tx1"/>
                </a:solidFill>
                <a:latin typeface="PT Sans" panose="020B0503020203020204" pitchFamily="34" charset="0"/>
              </a:defRPr>
            </a:lvl4pPr>
            <a:lvl5pPr marL="2057400" indent="-228600">
              <a:defRPr>
                <a:solidFill>
                  <a:schemeClr val="tx1"/>
                </a:solidFill>
                <a:latin typeface="PT Sans" panose="020B0503020203020204" pitchFamily="34" charset="0"/>
              </a:defRPr>
            </a:lvl5pPr>
            <a:lvl6pPr marL="2514600" indent="-228600" fontAlgn="base">
              <a:spcBef>
                <a:spcPct val="0"/>
              </a:spcBef>
              <a:spcAft>
                <a:spcPct val="0"/>
              </a:spcAft>
              <a:defRPr>
                <a:solidFill>
                  <a:schemeClr val="tx1"/>
                </a:solidFill>
                <a:latin typeface="PT Sans" panose="020B0503020203020204" pitchFamily="34" charset="0"/>
              </a:defRPr>
            </a:lvl6pPr>
            <a:lvl7pPr marL="2971800" indent="-228600" fontAlgn="base">
              <a:spcBef>
                <a:spcPct val="0"/>
              </a:spcBef>
              <a:spcAft>
                <a:spcPct val="0"/>
              </a:spcAft>
              <a:defRPr>
                <a:solidFill>
                  <a:schemeClr val="tx1"/>
                </a:solidFill>
                <a:latin typeface="PT Sans" panose="020B0503020203020204" pitchFamily="34" charset="0"/>
              </a:defRPr>
            </a:lvl7pPr>
            <a:lvl8pPr marL="3429000" indent="-228600" fontAlgn="base">
              <a:spcBef>
                <a:spcPct val="0"/>
              </a:spcBef>
              <a:spcAft>
                <a:spcPct val="0"/>
              </a:spcAft>
              <a:defRPr>
                <a:solidFill>
                  <a:schemeClr val="tx1"/>
                </a:solidFill>
                <a:latin typeface="PT Sans" panose="020B0503020203020204" pitchFamily="34" charset="0"/>
              </a:defRPr>
            </a:lvl8pPr>
            <a:lvl9pPr marL="3886200" indent="-228600" fontAlgn="base">
              <a:spcBef>
                <a:spcPct val="0"/>
              </a:spcBef>
              <a:spcAft>
                <a:spcPct val="0"/>
              </a:spcAft>
              <a:defRPr>
                <a:solidFill>
                  <a:schemeClr val="tx1"/>
                </a:solidFill>
                <a:latin typeface="PT Sans" panose="020B0503020203020204" pitchFamily="34" charset="0"/>
              </a:defRPr>
            </a:lvl9pPr>
          </a:lstStyle>
          <a:p>
            <a:r>
              <a:rPr lang="en-GB" altLang="fi-FI" sz="2000" dirty="0">
                <a:solidFill>
                  <a:prstClr val="black"/>
                </a:solidFill>
                <a:latin typeface="Calibri" panose="020F0502020204030204" pitchFamily="34" charset="0"/>
                <a:ea typeface="Adobe Fan Heiti Std B" panose="020B0700000000000000" pitchFamily="34" charset="-128"/>
              </a:rPr>
              <a:t>- delivery time and reliability</a:t>
            </a:r>
          </a:p>
        </p:txBody>
      </p:sp>
      <p:cxnSp>
        <p:nvCxnSpPr>
          <p:cNvPr id="29706" name="Suora yhdysviiva 11"/>
          <p:cNvCxnSpPr>
            <a:cxnSpLocks noChangeShapeType="1"/>
          </p:cNvCxnSpPr>
          <p:nvPr/>
        </p:nvCxnSpPr>
        <p:spPr bwMode="auto">
          <a:xfrm flipH="1" flipV="1">
            <a:off x="4079875" y="2214563"/>
            <a:ext cx="936625" cy="9271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7" name="Suora yhdysviiva 13"/>
          <p:cNvCxnSpPr>
            <a:cxnSpLocks noChangeShapeType="1"/>
            <a:stCxn id="29699" idx="0"/>
          </p:cNvCxnSpPr>
          <p:nvPr/>
        </p:nvCxnSpPr>
        <p:spPr bwMode="auto">
          <a:xfrm flipH="1" flipV="1">
            <a:off x="3287721" y="1349375"/>
            <a:ext cx="498831" cy="4953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8" name="Suora yhdysviiva 15"/>
          <p:cNvCxnSpPr>
            <a:cxnSpLocks noChangeShapeType="1"/>
          </p:cNvCxnSpPr>
          <p:nvPr/>
        </p:nvCxnSpPr>
        <p:spPr bwMode="auto">
          <a:xfrm flipV="1">
            <a:off x="6600825" y="1925638"/>
            <a:ext cx="863600" cy="11430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9" name="Suora yhdysviiva 17"/>
          <p:cNvCxnSpPr>
            <a:cxnSpLocks noChangeShapeType="1"/>
            <a:endCxn id="29698" idx="3"/>
          </p:cNvCxnSpPr>
          <p:nvPr/>
        </p:nvCxnSpPr>
        <p:spPr bwMode="auto">
          <a:xfrm>
            <a:off x="7319963" y="3602038"/>
            <a:ext cx="1008062" cy="4745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0" name="Suora yhdysviiva 19"/>
          <p:cNvCxnSpPr>
            <a:cxnSpLocks noChangeShapeType="1"/>
          </p:cNvCxnSpPr>
          <p:nvPr/>
        </p:nvCxnSpPr>
        <p:spPr bwMode="auto">
          <a:xfrm>
            <a:off x="7175500" y="4156075"/>
            <a:ext cx="865188" cy="6413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1" name="Suora yhdysviiva 21"/>
          <p:cNvCxnSpPr>
            <a:cxnSpLocks noChangeShapeType="1"/>
          </p:cNvCxnSpPr>
          <p:nvPr/>
        </p:nvCxnSpPr>
        <p:spPr bwMode="auto">
          <a:xfrm flipH="1">
            <a:off x="4335463" y="4156075"/>
            <a:ext cx="1042987" cy="10096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12" name="Suora yhdysviiva 23"/>
          <p:cNvCxnSpPr>
            <a:cxnSpLocks noChangeShapeType="1"/>
            <a:stCxn id="29698" idx="1"/>
          </p:cNvCxnSpPr>
          <p:nvPr/>
        </p:nvCxnSpPr>
        <p:spPr bwMode="auto">
          <a:xfrm flipH="1" flipV="1">
            <a:off x="3797300" y="3357564"/>
            <a:ext cx="1074738" cy="291931"/>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419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09" y="547628"/>
            <a:ext cx="10515600" cy="655608"/>
          </a:xfrm>
        </p:spPr>
        <p:txBody>
          <a:bodyPr>
            <a:normAutofit fontScale="90000"/>
          </a:bodyPr>
          <a:lstStyle/>
          <a:p>
            <a:r>
              <a:rPr lang="en-GB" dirty="0"/>
              <a:t>Learning Objectives</a:t>
            </a:r>
          </a:p>
        </p:txBody>
      </p:sp>
      <p:sp>
        <p:nvSpPr>
          <p:cNvPr id="3" name="Content Placeholder 2"/>
          <p:cNvSpPr>
            <a:spLocks noGrp="1"/>
          </p:cNvSpPr>
          <p:nvPr>
            <p:ph idx="1"/>
          </p:nvPr>
        </p:nvSpPr>
        <p:spPr>
          <a:xfrm>
            <a:off x="267419" y="1561381"/>
            <a:ext cx="11086381" cy="4615582"/>
          </a:xfrm>
        </p:spPr>
        <p:txBody>
          <a:bodyPr>
            <a:noAutofit/>
          </a:bodyPr>
          <a:lstStyle/>
          <a:p>
            <a:pPr lvl="0" fontAlgn="base"/>
            <a:r>
              <a:rPr lang="en-GB" sz="2400" dirty="0"/>
              <a:t>Students can explain what supply chain is and its different components and what kind of things affect the supply chain of some certain product/company</a:t>
            </a:r>
            <a:endParaRPr lang="fi-FI" sz="2400" dirty="0"/>
          </a:p>
          <a:p>
            <a:pPr lvl="0" fontAlgn="base"/>
            <a:r>
              <a:rPr lang="en-US" sz="2400" dirty="0"/>
              <a:t>Students can recall the benefits, elements, risks, and mitigation tactics of supply chain management and can apply a suitable purchasing strategy in different situations </a:t>
            </a:r>
            <a:endParaRPr lang="fi-FI" sz="2400" dirty="0"/>
          </a:p>
          <a:p>
            <a:pPr lvl="0" fontAlgn="base"/>
            <a:r>
              <a:rPr lang="en-US" sz="2400" dirty="0"/>
              <a:t>Students understand the different steps in the global sourcing process and know what elements to research during every step before decision making</a:t>
            </a:r>
            <a:endParaRPr lang="fi-FI" sz="2400" dirty="0"/>
          </a:p>
        </p:txBody>
      </p:sp>
    </p:spTree>
    <p:extLst>
      <p:ext uri="{BB962C8B-B14F-4D97-AF65-F5344CB8AC3E}">
        <p14:creationId xmlns:p14="http://schemas.microsoft.com/office/powerpoint/2010/main" val="1605488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p:cNvSpPr>
            <a:spLocks noGrp="1"/>
          </p:cNvSpPr>
          <p:nvPr>
            <p:ph type="title"/>
          </p:nvPr>
        </p:nvSpPr>
        <p:spPr>
          <a:xfrm>
            <a:off x="791742" y="371476"/>
            <a:ext cx="8636000" cy="646442"/>
          </a:xfrm>
        </p:spPr>
        <p:txBody>
          <a:bodyPr>
            <a:normAutofit fontScale="90000"/>
          </a:bodyPr>
          <a:lstStyle/>
          <a:p>
            <a:r>
              <a:rPr lang="en-GB" altLang="fi-FI" dirty="0">
                <a:cs typeface="Calibri" panose="020F0502020204030204" pitchFamily="34" charset="0"/>
              </a:rPr>
              <a:t>Test of Seven M’s</a:t>
            </a:r>
          </a:p>
        </p:txBody>
      </p:sp>
      <p:sp>
        <p:nvSpPr>
          <p:cNvPr id="3" name="Sisällön paikkamerkki 2"/>
          <p:cNvSpPr>
            <a:spLocks noGrp="1"/>
          </p:cNvSpPr>
          <p:nvPr>
            <p:ph idx="1"/>
          </p:nvPr>
        </p:nvSpPr>
        <p:spPr>
          <a:xfrm>
            <a:off x="690123" y="891794"/>
            <a:ext cx="9971243" cy="5409870"/>
          </a:xfrm>
        </p:spPr>
        <p:txBody>
          <a:bodyPr>
            <a:normAutofit fontScale="70000" lnSpcReduction="20000"/>
          </a:bodyPr>
          <a:lstStyle/>
          <a:p>
            <a:pPr fontAlgn="auto">
              <a:lnSpc>
                <a:spcPct val="120000"/>
              </a:lnSpc>
              <a:spcBef>
                <a:spcPts val="0"/>
              </a:spcBef>
              <a:spcAft>
                <a:spcPts val="0"/>
              </a:spcAft>
              <a:defRPr/>
            </a:pPr>
            <a:endParaRPr lang="en-GB" dirty="0">
              <a:ea typeface="+mn-ea"/>
            </a:endParaRPr>
          </a:p>
          <a:p>
            <a:pPr marL="0" indent="0" fontAlgn="auto">
              <a:lnSpc>
                <a:spcPct val="120000"/>
              </a:lnSpc>
              <a:spcBef>
                <a:spcPts val="0"/>
              </a:spcBef>
              <a:spcAft>
                <a:spcPts val="0"/>
              </a:spcAft>
              <a:buFont typeface="Arial"/>
              <a:buNone/>
              <a:defRPr/>
            </a:pPr>
            <a:r>
              <a:rPr lang="en-GB" dirty="0">
                <a:solidFill>
                  <a:srgbClr val="C00000"/>
                </a:solidFill>
                <a:ea typeface="+mn-ea"/>
              </a:rPr>
              <a:t>Men						Measurements</a:t>
            </a:r>
          </a:p>
          <a:p>
            <a:pPr marL="0" indent="0">
              <a:lnSpc>
                <a:spcPct val="120000"/>
              </a:lnSpc>
              <a:spcBef>
                <a:spcPts val="0"/>
              </a:spcBef>
              <a:buNone/>
              <a:defRPr/>
            </a:pPr>
            <a:r>
              <a:rPr lang="en-GB" dirty="0">
                <a:ea typeface="+mn-ea"/>
              </a:rPr>
              <a:t>quality of work					 inspections</a:t>
            </a:r>
            <a:br>
              <a:rPr lang="en-GB" dirty="0">
                <a:ea typeface="+mn-ea"/>
              </a:rPr>
            </a:br>
            <a:r>
              <a:rPr lang="en-GB" dirty="0">
                <a:ea typeface="+mn-ea"/>
              </a:rPr>
              <a:t> 						 tools</a:t>
            </a:r>
            <a:br>
              <a:rPr lang="en-GB" dirty="0">
                <a:ea typeface="+mn-ea"/>
              </a:rPr>
            </a:br>
            <a:endParaRPr lang="en-GB" dirty="0">
              <a:ea typeface="+mn-ea"/>
            </a:endParaRPr>
          </a:p>
          <a:p>
            <a:pPr marL="0" indent="0" fontAlgn="auto">
              <a:lnSpc>
                <a:spcPct val="120000"/>
              </a:lnSpc>
              <a:spcBef>
                <a:spcPts val="0"/>
              </a:spcBef>
              <a:spcAft>
                <a:spcPts val="0"/>
              </a:spcAft>
              <a:buFont typeface="Arial"/>
              <a:buNone/>
              <a:defRPr/>
            </a:pPr>
            <a:r>
              <a:rPr lang="en-GB" dirty="0">
                <a:solidFill>
                  <a:srgbClr val="C00000"/>
                </a:solidFill>
                <a:ea typeface="+mn-ea"/>
              </a:rPr>
              <a:t>Machines					Milieu</a:t>
            </a:r>
          </a:p>
          <a:p>
            <a:pPr marL="0" indent="0">
              <a:lnSpc>
                <a:spcPct val="120000"/>
              </a:lnSpc>
              <a:spcBef>
                <a:spcPts val="0"/>
              </a:spcBef>
              <a:buNone/>
              <a:defRPr/>
            </a:pPr>
            <a:r>
              <a:rPr lang="en-GB" dirty="0">
                <a:ea typeface="+mn-ea"/>
              </a:rPr>
              <a:t>capacity					environmental policy</a:t>
            </a:r>
          </a:p>
          <a:p>
            <a:pPr marL="0" indent="0">
              <a:lnSpc>
                <a:spcPct val="120000"/>
              </a:lnSpc>
              <a:spcBef>
                <a:spcPts val="0"/>
              </a:spcBef>
              <a:buNone/>
              <a:defRPr/>
            </a:pPr>
            <a:r>
              <a:rPr lang="en-GB" dirty="0">
                <a:ea typeface="+mn-ea"/>
              </a:rPr>
              <a:t>shape					 	tidiness  									</a:t>
            </a:r>
          </a:p>
          <a:p>
            <a:pPr marL="0" indent="0" fontAlgn="auto">
              <a:lnSpc>
                <a:spcPct val="120000"/>
              </a:lnSpc>
              <a:spcBef>
                <a:spcPts val="0"/>
              </a:spcBef>
              <a:spcAft>
                <a:spcPts val="0"/>
              </a:spcAft>
              <a:buFont typeface="Arial"/>
              <a:buNone/>
              <a:defRPr/>
            </a:pPr>
            <a:r>
              <a:rPr lang="en-GB" dirty="0">
                <a:ea typeface="+mn-ea"/>
              </a:rPr>
              <a:t> 									</a:t>
            </a:r>
          </a:p>
          <a:p>
            <a:pPr marL="0" indent="0" fontAlgn="auto">
              <a:lnSpc>
                <a:spcPct val="120000"/>
              </a:lnSpc>
              <a:spcBef>
                <a:spcPts val="0"/>
              </a:spcBef>
              <a:spcAft>
                <a:spcPts val="0"/>
              </a:spcAft>
              <a:buFont typeface="Arial"/>
              <a:buNone/>
              <a:defRPr/>
            </a:pPr>
            <a:r>
              <a:rPr lang="en-GB" dirty="0">
                <a:solidFill>
                  <a:srgbClr val="C00000"/>
                </a:solidFill>
                <a:ea typeface="+mn-ea"/>
              </a:rPr>
              <a:t>Materials	</a:t>
            </a:r>
            <a:endParaRPr lang="en-GB" dirty="0">
              <a:ea typeface="+mn-ea"/>
            </a:endParaRPr>
          </a:p>
          <a:p>
            <a:pPr marL="0" indent="0">
              <a:lnSpc>
                <a:spcPct val="120000"/>
              </a:lnSpc>
              <a:spcBef>
                <a:spcPts val="0"/>
              </a:spcBef>
              <a:buNone/>
              <a:defRPr/>
            </a:pPr>
            <a:r>
              <a:rPr lang="en-GB" dirty="0">
                <a:ea typeface="+mn-ea"/>
              </a:rPr>
              <a:t>quality						</a:t>
            </a:r>
            <a:r>
              <a:rPr lang="en-GB" dirty="0">
                <a:solidFill>
                  <a:srgbClr val="C00000"/>
                </a:solidFill>
                <a:ea typeface="+mn-ea"/>
              </a:rPr>
              <a:t>Money</a:t>
            </a:r>
          </a:p>
          <a:p>
            <a:pPr marL="0" indent="0">
              <a:lnSpc>
                <a:spcPct val="120000"/>
              </a:lnSpc>
              <a:spcBef>
                <a:spcPts val="0"/>
              </a:spcBef>
              <a:buNone/>
              <a:defRPr/>
            </a:pPr>
            <a:r>
              <a:rPr lang="en-GB" dirty="0">
                <a:ea typeface="+mn-ea"/>
              </a:rPr>
              <a:t>handling					economic </a:t>
            </a:r>
          </a:p>
          <a:p>
            <a:pPr marL="0" indent="0">
              <a:lnSpc>
                <a:spcPct val="120000"/>
              </a:lnSpc>
              <a:spcBef>
                <a:spcPts val="0"/>
              </a:spcBef>
              <a:buNone/>
              <a:defRPr/>
            </a:pPr>
            <a:r>
              <a:rPr lang="en-GB" dirty="0">
                <a:ea typeface="+mn-ea"/>
              </a:rPr>
              <a:t>						situation</a:t>
            </a:r>
          </a:p>
          <a:p>
            <a:pPr marL="0" indent="0" fontAlgn="auto">
              <a:lnSpc>
                <a:spcPct val="120000"/>
              </a:lnSpc>
              <a:spcBef>
                <a:spcPts val="0"/>
              </a:spcBef>
              <a:spcAft>
                <a:spcPts val="0"/>
              </a:spcAft>
              <a:buFont typeface="Arial"/>
              <a:buNone/>
              <a:defRPr/>
            </a:pPr>
            <a:r>
              <a:rPr lang="en-GB" dirty="0">
                <a:solidFill>
                  <a:srgbClr val="C00000"/>
                </a:solidFill>
                <a:ea typeface="+mn-ea"/>
              </a:rPr>
              <a:t>Methods</a:t>
            </a:r>
          </a:p>
          <a:p>
            <a:pPr marL="0" indent="0">
              <a:lnSpc>
                <a:spcPct val="120000"/>
              </a:lnSpc>
              <a:spcBef>
                <a:spcPts val="0"/>
              </a:spcBef>
              <a:buNone/>
              <a:defRPr/>
            </a:pPr>
            <a:r>
              <a:rPr lang="en-GB" dirty="0">
                <a:ea typeface="+mn-ea"/>
              </a:rPr>
              <a:t>production planning</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248" y="3187524"/>
            <a:ext cx="2566988"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283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1663" y="146649"/>
            <a:ext cx="8636000" cy="1354347"/>
          </a:xfrm>
        </p:spPr>
        <p:txBody>
          <a:bodyPr>
            <a:normAutofit/>
          </a:bodyPr>
          <a:lstStyle/>
          <a:p>
            <a:r>
              <a:rPr lang="en-GB" altLang="fi-FI" dirty="0">
                <a:latin typeface="Calibri" panose="020F0502020204030204" pitchFamily="34" charset="0"/>
                <a:cs typeface="Calibri" panose="020F0502020204030204" pitchFamily="34" charset="0"/>
              </a:rPr>
              <a:t>Some Features Concerning Supplier </a:t>
            </a:r>
            <a:br>
              <a:rPr lang="en-GB" altLang="fi-FI" dirty="0">
                <a:latin typeface="Calibri" panose="020F0502020204030204" pitchFamily="34" charset="0"/>
                <a:cs typeface="Calibri" panose="020F0502020204030204" pitchFamily="34" charset="0"/>
              </a:rPr>
            </a:br>
            <a:r>
              <a:rPr lang="en-GB" altLang="fi-FI" dirty="0">
                <a:latin typeface="Calibri" panose="020F0502020204030204" pitchFamily="34" charset="0"/>
                <a:cs typeface="Calibri" panose="020F0502020204030204" pitchFamily="34" charset="0"/>
              </a:rPr>
              <a:t>Relationships </a:t>
            </a:r>
          </a:p>
        </p:txBody>
      </p:sp>
      <p:sp>
        <p:nvSpPr>
          <p:cNvPr id="33795" name="Content Placeholder 2"/>
          <p:cNvSpPr>
            <a:spLocks noGrp="1"/>
          </p:cNvSpPr>
          <p:nvPr>
            <p:ph idx="1"/>
          </p:nvPr>
        </p:nvSpPr>
        <p:spPr bwMode="auto">
          <a:xfrm>
            <a:off x="601663" y="1639019"/>
            <a:ext cx="10982325" cy="4788769"/>
          </a:xfrm>
        </p:spPr>
        <p:txBody>
          <a:bodyPr wrap="square" numCol="1" anchor="t" anchorCtr="0" compatLnSpc="1">
            <a:prstTxWarp prst="textNoShape">
              <a:avLst/>
            </a:prstTxWarp>
            <a:normAutofit fontScale="92500" lnSpcReduction="10000"/>
          </a:bodyPr>
          <a:lstStyle/>
          <a:p>
            <a:pPr>
              <a:buFont typeface="Arial" panose="020B0604020202020204" pitchFamily="34" charset="0"/>
              <a:buChar char="•"/>
            </a:pPr>
            <a:endParaRPr lang="en-GB" altLang="fi-FI" dirty="0">
              <a:cs typeface="Calibri" panose="020F0502020204030204" pitchFamily="34" charset="0"/>
            </a:endParaRPr>
          </a:p>
          <a:p>
            <a:pPr marL="0" indent="0">
              <a:buNone/>
            </a:pPr>
            <a:r>
              <a:rPr lang="en-GB" altLang="fi-FI" dirty="0">
                <a:cs typeface="Calibri" panose="020F0502020204030204" pitchFamily="34" charset="0"/>
              </a:rPr>
              <a:t>1) Complexity </a:t>
            </a:r>
          </a:p>
          <a:p>
            <a:pPr marL="0" indent="0">
              <a:buNone/>
            </a:pPr>
            <a:r>
              <a:rPr lang="en-GB" altLang="fi-FI" dirty="0">
                <a:cs typeface="Calibri" panose="020F0502020204030204" pitchFamily="34" charset="0"/>
              </a:rPr>
              <a:t>2) Relationships as investments </a:t>
            </a:r>
            <a:r>
              <a:rPr lang="en-GB" altLang="fi-FI" dirty="0">
                <a:cs typeface="Calibri" panose="020F0502020204030204" pitchFamily="34" charset="0"/>
                <a:sym typeface="Wingdings" panose="05000000000000000000" pitchFamily="2" charset="2"/>
              </a:rPr>
              <a:t></a:t>
            </a:r>
            <a:r>
              <a:rPr lang="en-GB" altLang="fi-FI" dirty="0">
                <a:cs typeface="Calibri" panose="020F0502020204030204" pitchFamily="34" charset="0"/>
              </a:rPr>
              <a:t>their long-term nature </a:t>
            </a:r>
          </a:p>
          <a:p>
            <a:pPr marL="0" indent="0">
              <a:buNone/>
            </a:pPr>
            <a:r>
              <a:rPr lang="en-GB" altLang="fi-FI" dirty="0">
                <a:cs typeface="Calibri" panose="020F0502020204030204" pitchFamily="34" charset="0"/>
              </a:rPr>
              <a:t>3) Adaptations </a:t>
            </a:r>
          </a:p>
          <a:p>
            <a:pPr marL="0" indent="0">
              <a:buNone/>
            </a:pPr>
            <a:r>
              <a:rPr lang="en-GB" altLang="fi-FI" dirty="0">
                <a:cs typeface="Calibri" panose="020F0502020204030204" pitchFamily="34" charset="0"/>
              </a:rPr>
              <a:t>4) Reciprocal trust rather than formality </a:t>
            </a:r>
            <a:r>
              <a:rPr lang="en-GB" altLang="fi-FI" dirty="0">
                <a:cs typeface="Calibri" panose="020F0502020204030204" pitchFamily="34" charset="0"/>
                <a:sym typeface="Wingdings" panose="05000000000000000000" pitchFamily="2" charset="2"/>
              </a:rPr>
              <a:t></a:t>
            </a:r>
            <a:r>
              <a:rPr lang="en-GB" altLang="fi-FI" dirty="0">
                <a:cs typeface="Calibri" panose="020F0502020204030204" pitchFamily="34" charset="0"/>
              </a:rPr>
              <a:t>security in a relationship </a:t>
            </a:r>
            <a:br>
              <a:rPr lang="en-GB" altLang="fi-FI" dirty="0">
                <a:cs typeface="Calibri" panose="020F0502020204030204" pitchFamily="34" charset="0"/>
              </a:rPr>
            </a:br>
            <a:r>
              <a:rPr lang="en-GB" altLang="fi-FI" dirty="0">
                <a:cs typeface="Calibri" panose="020F0502020204030204" pitchFamily="34" charset="0"/>
              </a:rPr>
              <a:t>     must develop over time </a:t>
            </a:r>
          </a:p>
          <a:p>
            <a:pPr marL="0" indent="0">
              <a:buNone/>
            </a:pPr>
            <a:r>
              <a:rPr lang="en-GB" altLang="fi-FI" dirty="0">
                <a:cs typeface="Calibri" panose="020F0502020204030204" pitchFamily="34" charset="0"/>
              </a:rPr>
              <a:t>5) Power and dependence </a:t>
            </a:r>
            <a:r>
              <a:rPr lang="en-GB" altLang="fi-FI" dirty="0">
                <a:cs typeface="Calibri" panose="020F0502020204030204" pitchFamily="34" charset="0"/>
                <a:sym typeface="Wingdings" panose="05000000000000000000" pitchFamily="2" charset="2"/>
              </a:rPr>
              <a:t></a:t>
            </a:r>
            <a:r>
              <a:rPr lang="en-GB" altLang="fi-FI" dirty="0">
                <a:cs typeface="Calibri" panose="020F0502020204030204" pitchFamily="34" charset="0"/>
              </a:rPr>
              <a:t>usually varies with the general state of the</a:t>
            </a:r>
            <a:br>
              <a:rPr lang="en-GB" altLang="fi-FI" dirty="0">
                <a:cs typeface="Calibri" panose="020F0502020204030204" pitchFamily="34" charset="0"/>
              </a:rPr>
            </a:br>
            <a:r>
              <a:rPr lang="en-GB" altLang="fi-FI" dirty="0">
                <a:cs typeface="Calibri" panose="020F0502020204030204" pitchFamily="34" charset="0"/>
              </a:rPr>
              <a:t>    economy </a:t>
            </a:r>
          </a:p>
          <a:p>
            <a:pPr marL="0" indent="0">
              <a:buNone/>
            </a:pPr>
            <a:r>
              <a:rPr lang="en-GB" altLang="fi-FI" dirty="0">
                <a:cs typeface="Calibri" panose="020F0502020204030204" pitchFamily="34" charset="0"/>
              </a:rPr>
              <a:t>6) Conflict and cooperation </a:t>
            </a:r>
            <a:r>
              <a:rPr lang="en-GB" altLang="fi-FI" dirty="0">
                <a:cs typeface="Calibri" panose="020F0502020204030204" pitchFamily="34" charset="0"/>
                <a:sym typeface="Wingdings" panose="05000000000000000000" pitchFamily="2" charset="2"/>
              </a:rPr>
              <a:t></a:t>
            </a:r>
            <a:r>
              <a:rPr lang="en-GB" altLang="fi-FI" dirty="0">
                <a:cs typeface="Calibri" panose="020F0502020204030204" pitchFamily="34" charset="0"/>
              </a:rPr>
              <a:t>the parties have both contradictory</a:t>
            </a:r>
            <a:br>
              <a:rPr lang="en-GB" altLang="fi-FI" dirty="0">
                <a:cs typeface="Calibri" panose="020F0502020204030204" pitchFamily="34" charset="0"/>
              </a:rPr>
            </a:br>
            <a:r>
              <a:rPr lang="en-GB" altLang="fi-FI" dirty="0">
                <a:cs typeface="Calibri" panose="020F0502020204030204" pitchFamily="34" charset="0"/>
              </a:rPr>
              <a:t>     interests and shared ones </a:t>
            </a:r>
            <a:r>
              <a:rPr lang="en-GB" altLang="fi-FI" dirty="0">
                <a:cs typeface="Calibri" panose="020F0502020204030204" pitchFamily="34" charset="0"/>
                <a:sym typeface="Wingdings" panose="05000000000000000000" pitchFamily="2" charset="2"/>
              </a:rPr>
              <a:t></a:t>
            </a:r>
            <a:r>
              <a:rPr lang="en-GB" altLang="fi-FI" dirty="0">
                <a:cs typeface="Calibri" panose="020F0502020204030204" pitchFamily="34" charset="0"/>
              </a:rPr>
              <a:t>balance between them </a:t>
            </a:r>
          </a:p>
          <a:p>
            <a:r>
              <a:rPr lang="en-GB" altLang="fi-FI" dirty="0">
                <a:cs typeface="Calibri" panose="020F0502020204030204" pitchFamily="34" charset="0"/>
              </a:rPr>
              <a:t>Supplier relations – a critical resource </a:t>
            </a:r>
          </a:p>
          <a:p>
            <a:pPr>
              <a:buFont typeface="Wingdings" panose="05000000000000000000" pitchFamily="2" charset="2"/>
              <a:buChar char="Ø"/>
            </a:pPr>
            <a:endParaRPr lang="en-GB" altLang="fi-FI" dirty="0">
              <a:cs typeface="Calibri" panose="020F0502020204030204" pitchFamily="34" charset="0"/>
            </a:endParaRPr>
          </a:p>
        </p:txBody>
      </p:sp>
      <p:pic>
        <p:nvPicPr>
          <p:cNvPr id="3379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7410" y="738906"/>
            <a:ext cx="3216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216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1663" y="371475"/>
            <a:ext cx="8636000" cy="801717"/>
          </a:xfrm>
        </p:spPr>
        <p:txBody>
          <a:bodyPr>
            <a:normAutofit fontScale="90000"/>
          </a:bodyPr>
          <a:lstStyle/>
          <a:p>
            <a:br>
              <a:rPr lang="en-GB" altLang="fi-FI" dirty="0">
                <a:latin typeface="Calibri" panose="020F0502020204030204" pitchFamily="34" charset="0"/>
                <a:cs typeface="Calibri" panose="020F0502020204030204" pitchFamily="34" charset="0"/>
              </a:rPr>
            </a:br>
            <a:r>
              <a:rPr lang="en-GB" altLang="fi-FI" dirty="0">
                <a:latin typeface="Calibri" panose="020F0502020204030204" pitchFamily="34" charset="0"/>
                <a:cs typeface="Calibri" panose="020F0502020204030204" pitchFamily="34" charset="0"/>
              </a:rPr>
              <a:t>Various Types of Adaptations </a:t>
            </a:r>
          </a:p>
        </p:txBody>
      </p:sp>
      <p:sp>
        <p:nvSpPr>
          <p:cNvPr id="3" name="Content Placeholder 2"/>
          <p:cNvSpPr>
            <a:spLocks noGrp="1"/>
          </p:cNvSpPr>
          <p:nvPr>
            <p:ph idx="1"/>
          </p:nvPr>
        </p:nvSpPr>
        <p:spPr>
          <a:xfrm>
            <a:off x="601663" y="1570008"/>
            <a:ext cx="10982325" cy="4857780"/>
          </a:xfrm>
        </p:spPr>
        <p:txBody>
          <a:bodyPr/>
          <a:lstStyle/>
          <a:p>
            <a:pPr fontAlgn="auto">
              <a:lnSpc>
                <a:spcPct val="150000"/>
              </a:lnSpc>
              <a:spcBef>
                <a:spcPts val="0"/>
              </a:spcBef>
              <a:spcAft>
                <a:spcPts val="0"/>
              </a:spcAft>
              <a:defRPr/>
            </a:pPr>
            <a:r>
              <a:rPr lang="en-GB" dirty="0">
                <a:ea typeface="+mn-ea"/>
              </a:rPr>
              <a:t>Technical </a:t>
            </a:r>
            <a:r>
              <a:rPr lang="en-GB" dirty="0">
                <a:ea typeface="+mn-ea"/>
                <a:sym typeface="Wingdings" panose="05000000000000000000" pitchFamily="2" charset="2"/>
              </a:rPr>
              <a:t> </a:t>
            </a:r>
            <a:r>
              <a:rPr lang="en-GB" dirty="0">
                <a:ea typeface="+mn-ea"/>
              </a:rPr>
              <a:t>fit of data systems </a:t>
            </a:r>
          </a:p>
          <a:p>
            <a:pPr fontAlgn="auto">
              <a:lnSpc>
                <a:spcPct val="150000"/>
              </a:lnSpc>
              <a:spcBef>
                <a:spcPts val="0"/>
              </a:spcBef>
              <a:spcAft>
                <a:spcPts val="0"/>
              </a:spcAft>
              <a:defRPr/>
            </a:pPr>
            <a:r>
              <a:rPr lang="en-GB" dirty="0">
                <a:ea typeface="+mn-ea"/>
              </a:rPr>
              <a:t>Knowledge-based </a:t>
            </a:r>
            <a:r>
              <a:rPr lang="en-GB" dirty="0">
                <a:ea typeface="+mn-ea"/>
                <a:sym typeface="Wingdings" panose="05000000000000000000" pitchFamily="2" charset="2"/>
              </a:rPr>
              <a:t></a:t>
            </a:r>
            <a:r>
              <a:rPr lang="en-GB" dirty="0">
                <a:ea typeface="+mn-ea"/>
              </a:rPr>
              <a:t>combine the know-how of both parties </a:t>
            </a:r>
          </a:p>
          <a:p>
            <a:pPr fontAlgn="auto">
              <a:lnSpc>
                <a:spcPct val="150000"/>
              </a:lnSpc>
              <a:spcBef>
                <a:spcPts val="0"/>
              </a:spcBef>
              <a:spcAft>
                <a:spcPts val="0"/>
              </a:spcAft>
              <a:defRPr/>
            </a:pPr>
            <a:r>
              <a:rPr lang="en-GB" dirty="0">
                <a:ea typeface="+mn-ea"/>
              </a:rPr>
              <a:t>Administrative </a:t>
            </a:r>
            <a:r>
              <a:rPr lang="en-GB" dirty="0">
                <a:ea typeface="+mn-ea"/>
                <a:sym typeface="Wingdings" panose="05000000000000000000" pitchFamily="2" charset="2"/>
              </a:rPr>
              <a:t></a:t>
            </a:r>
            <a:r>
              <a:rPr lang="en-GB" dirty="0">
                <a:ea typeface="+mn-ea"/>
              </a:rPr>
              <a:t>joint communication, systems etc. </a:t>
            </a:r>
          </a:p>
          <a:p>
            <a:pPr fontAlgn="auto">
              <a:lnSpc>
                <a:spcPct val="150000"/>
              </a:lnSpc>
              <a:spcBef>
                <a:spcPts val="0"/>
              </a:spcBef>
              <a:spcAft>
                <a:spcPts val="0"/>
              </a:spcAft>
              <a:defRPr/>
            </a:pPr>
            <a:r>
              <a:rPr lang="en-GB" dirty="0">
                <a:ea typeface="+mn-ea"/>
              </a:rPr>
              <a:t>Economic </a:t>
            </a:r>
            <a:r>
              <a:rPr lang="en-GB" dirty="0">
                <a:ea typeface="+mn-ea"/>
                <a:sym typeface="Wingdings" panose="05000000000000000000" pitchFamily="2" charset="2"/>
              </a:rPr>
              <a:t> economic support</a:t>
            </a:r>
            <a:r>
              <a:rPr lang="en-GB" dirty="0">
                <a:ea typeface="+mn-ea"/>
              </a:rPr>
              <a:t>  </a:t>
            </a:r>
          </a:p>
          <a:p>
            <a:pPr fontAlgn="auto">
              <a:lnSpc>
                <a:spcPct val="150000"/>
              </a:lnSpc>
              <a:spcBef>
                <a:spcPts val="0"/>
              </a:spcBef>
              <a:spcAft>
                <a:spcPts val="0"/>
              </a:spcAft>
              <a:defRPr/>
            </a:pPr>
            <a:r>
              <a:rPr lang="en-GB" dirty="0">
                <a:ea typeface="+mn-ea"/>
              </a:rPr>
              <a:t>Legal </a:t>
            </a:r>
            <a:r>
              <a:rPr lang="en-GB" dirty="0">
                <a:ea typeface="+mn-ea"/>
                <a:sym typeface="Wingdings" panose="05000000000000000000" pitchFamily="2" charset="2"/>
              </a:rPr>
              <a:t> same legislative regulations</a:t>
            </a:r>
            <a:r>
              <a:rPr lang="en-GB" dirty="0">
                <a:ea typeface="+mn-ea"/>
              </a:rPr>
              <a:t>  </a:t>
            </a:r>
          </a:p>
          <a:p>
            <a:pPr fontAlgn="auto">
              <a:spcBef>
                <a:spcPts val="0"/>
              </a:spcBef>
              <a:spcAft>
                <a:spcPts val="0"/>
              </a:spcAft>
              <a:defRPr/>
            </a:pPr>
            <a:endParaRPr lang="en-GB" dirty="0">
              <a:ea typeface="+mn-ea"/>
            </a:endParaRPr>
          </a:p>
        </p:txBody>
      </p:sp>
      <p:pic>
        <p:nvPicPr>
          <p:cNvPr id="3482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8851" y="2899405"/>
            <a:ext cx="30051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77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1663" y="371476"/>
            <a:ext cx="8636000" cy="767212"/>
          </a:xfrm>
        </p:spPr>
        <p:txBody>
          <a:bodyPr>
            <a:normAutofit fontScale="90000"/>
          </a:bodyPr>
          <a:lstStyle/>
          <a:p>
            <a:r>
              <a:rPr lang="en-GB" altLang="fi-FI" dirty="0">
                <a:latin typeface="Calibri" panose="020F0502020204030204" pitchFamily="34" charset="0"/>
                <a:cs typeface="Calibri" panose="020F0502020204030204" pitchFamily="34" charset="0"/>
              </a:rPr>
              <a:t>Supplier Relations – A Critical Resource </a:t>
            </a:r>
          </a:p>
        </p:txBody>
      </p:sp>
      <p:sp>
        <p:nvSpPr>
          <p:cNvPr id="3" name="Content Placeholder 2"/>
          <p:cNvSpPr>
            <a:spLocks noGrp="1"/>
          </p:cNvSpPr>
          <p:nvPr>
            <p:ph idx="1"/>
          </p:nvPr>
        </p:nvSpPr>
        <p:spPr>
          <a:xfrm>
            <a:off x="601663" y="1699404"/>
            <a:ext cx="10982325" cy="4728384"/>
          </a:xfrm>
        </p:spPr>
        <p:txBody>
          <a:bodyPr/>
          <a:lstStyle/>
          <a:p>
            <a:pPr fontAlgn="auto">
              <a:lnSpc>
                <a:spcPct val="100000"/>
              </a:lnSpc>
              <a:spcBef>
                <a:spcPts val="0"/>
              </a:spcBef>
              <a:spcAft>
                <a:spcPts val="0"/>
              </a:spcAft>
              <a:defRPr/>
            </a:pPr>
            <a:r>
              <a:rPr lang="en-GB" dirty="0">
                <a:ea typeface="+mn-ea"/>
              </a:rPr>
              <a:t>More than half of the total turnover of the firm is handled within these relationships </a:t>
            </a:r>
          </a:p>
          <a:p>
            <a:pPr fontAlgn="auto">
              <a:lnSpc>
                <a:spcPct val="100000"/>
              </a:lnSpc>
              <a:spcBef>
                <a:spcPts val="0"/>
              </a:spcBef>
              <a:spcAft>
                <a:spcPts val="0"/>
              </a:spcAft>
              <a:defRPr/>
            </a:pPr>
            <a:r>
              <a:rPr lang="en-GB" dirty="0">
                <a:ea typeface="+mn-ea"/>
              </a:rPr>
              <a:t>They comprise major investments </a:t>
            </a:r>
          </a:p>
          <a:p>
            <a:pPr fontAlgn="auto">
              <a:lnSpc>
                <a:spcPct val="100000"/>
              </a:lnSpc>
              <a:spcBef>
                <a:spcPts val="0"/>
              </a:spcBef>
              <a:spcAft>
                <a:spcPts val="0"/>
              </a:spcAft>
              <a:defRPr/>
            </a:pPr>
            <a:r>
              <a:rPr lang="en-GB" dirty="0">
                <a:ea typeface="+mn-ea"/>
              </a:rPr>
              <a:t>They are built up through human effort and human contacts </a:t>
            </a:r>
            <a:r>
              <a:rPr lang="en-GB" dirty="0">
                <a:ea typeface="+mn-ea"/>
                <a:sym typeface="Wingdings" panose="05000000000000000000" pitchFamily="2" charset="2"/>
              </a:rPr>
              <a:t></a:t>
            </a:r>
            <a:r>
              <a:rPr lang="en-GB" dirty="0">
                <a:ea typeface="+mn-ea"/>
              </a:rPr>
              <a:t> they are dynamic in a number of respects </a:t>
            </a:r>
          </a:p>
          <a:p>
            <a:pPr fontAlgn="auto">
              <a:lnSpc>
                <a:spcPct val="100000"/>
              </a:lnSpc>
              <a:spcBef>
                <a:spcPts val="0"/>
              </a:spcBef>
              <a:spcAft>
                <a:spcPts val="0"/>
              </a:spcAft>
              <a:defRPr/>
            </a:pPr>
            <a:r>
              <a:rPr lang="en-GB" dirty="0">
                <a:ea typeface="+mn-ea"/>
              </a:rPr>
              <a:t>They must be under continual development </a:t>
            </a:r>
          </a:p>
          <a:p>
            <a:pPr fontAlgn="auto">
              <a:lnSpc>
                <a:spcPct val="100000"/>
              </a:lnSpc>
              <a:spcBef>
                <a:spcPts val="0"/>
              </a:spcBef>
              <a:spcAft>
                <a:spcPts val="0"/>
              </a:spcAft>
              <a:defRPr/>
            </a:pPr>
            <a:r>
              <a:rPr lang="en-GB" dirty="0">
                <a:ea typeface="+mn-ea"/>
              </a:rPr>
              <a:t>All the relationships a company has are interrelated and interdependent </a:t>
            </a:r>
            <a:r>
              <a:rPr lang="en-GB" dirty="0">
                <a:ea typeface="+mn-ea"/>
                <a:sym typeface="Wingdings" panose="05000000000000000000" pitchFamily="2" charset="2"/>
              </a:rPr>
              <a:t></a:t>
            </a:r>
            <a:r>
              <a:rPr lang="en-GB" dirty="0">
                <a:ea typeface="+mn-ea"/>
              </a:rPr>
              <a:t>network </a:t>
            </a:r>
          </a:p>
          <a:p>
            <a:pPr fontAlgn="auto">
              <a:spcBef>
                <a:spcPts val="0"/>
              </a:spcBef>
              <a:spcAft>
                <a:spcPts val="0"/>
              </a:spcAft>
              <a:defRPr/>
            </a:pPr>
            <a:endParaRPr lang="en-GB" dirty="0">
              <a:ea typeface="+mn-ea"/>
            </a:endParaRPr>
          </a:p>
        </p:txBody>
      </p:sp>
      <p:pic>
        <p:nvPicPr>
          <p:cNvPr id="3686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0393" y="4871545"/>
            <a:ext cx="2013991" cy="123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158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838200" y="254767"/>
            <a:ext cx="10515600" cy="1325563"/>
          </a:xfrm>
        </p:spPr>
        <p:txBody>
          <a:bodyPr/>
          <a:lstStyle/>
          <a:p>
            <a:r>
              <a:rPr lang="en-GB" altLang="fi-FI" dirty="0">
                <a:cs typeface="ヒラギノ角ゴ Pro W3" pitchFamily="16" charset="0"/>
              </a:rPr>
              <a:t>Strategic Options </a:t>
            </a:r>
          </a:p>
        </p:txBody>
      </p:sp>
      <p:graphicFrame>
        <p:nvGraphicFramePr>
          <p:cNvPr id="2" name="Diagramm 1">
            <a:extLst>
              <a:ext uri="{FF2B5EF4-FFF2-40B4-BE49-F238E27FC236}">
                <a16:creationId xmlns:a16="http://schemas.microsoft.com/office/drawing/2014/main" id="{33A61158-90A7-45EE-BC27-ED7DB3FC12CD}"/>
              </a:ext>
            </a:extLst>
          </p:cNvPr>
          <p:cNvGraphicFramePr/>
          <p:nvPr>
            <p:extLst>
              <p:ext uri="{D42A27DB-BD31-4B8C-83A1-F6EECF244321}">
                <p14:modId xmlns:p14="http://schemas.microsoft.com/office/powerpoint/2010/main" val="1455221324"/>
              </p:ext>
            </p:extLst>
          </p:nvPr>
        </p:nvGraphicFramePr>
        <p:xfrm>
          <a:off x="838200" y="1343608"/>
          <a:ext cx="9321800" cy="479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245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3371249"/>
              </p:ext>
            </p:extLst>
          </p:nvPr>
        </p:nvGraphicFramePr>
        <p:xfrm>
          <a:off x="262956" y="733244"/>
          <a:ext cx="10584612" cy="5406843"/>
        </p:xfrm>
        <a:graphic>
          <a:graphicData uri="http://schemas.openxmlformats.org/drawingml/2006/table">
            <a:tbl>
              <a:tblPr firstRow="1" bandRow="1">
                <a:tableStyleId>{93296810-A885-4BE3-A3E7-6D5BEEA58F35}</a:tableStyleId>
              </a:tblPr>
              <a:tblGrid>
                <a:gridCol w="1716657">
                  <a:extLst>
                    <a:ext uri="{9D8B030D-6E8A-4147-A177-3AD203B41FA5}">
                      <a16:colId xmlns:a16="http://schemas.microsoft.com/office/drawing/2014/main" val="20000"/>
                    </a:ext>
                  </a:extLst>
                </a:gridCol>
                <a:gridCol w="2631057">
                  <a:extLst>
                    <a:ext uri="{9D8B030D-6E8A-4147-A177-3AD203B41FA5}">
                      <a16:colId xmlns:a16="http://schemas.microsoft.com/office/drawing/2014/main" val="20001"/>
                    </a:ext>
                  </a:extLst>
                </a:gridCol>
                <a:gridCol w="3590745">
                  <a:extLst>
                    <a:ext uri="{9D8B030D-6E8A-4147-A177-3AD203B41FA5}">
                      <a16:colId xmlns:a16="http://schemas.microsoft.com/office/drawing/2014/main" val="20002"/>
                    </a:ext>
                  </a:extLst>
                </a:gridCol>
                <a:gridCol w="2646153">
                  <a:extLst>
                    <a:ext uri="{9D8B030D-6E8A-4147-A177-3AD203B41FA5}">
                      <a16:colId xmlns:a16="http://schemas.microsoft.com/office/drawing/2014/main" val="20003"/>
                    </a:ext>
                  </a:extLst>
                </a:gridCol>
              </a:tblGrid>
              <a:tr h="371440">
                <a:tc>
                  <a:txBody>
                    <a:bodyPr/>
                    <a:lstStyle/>
                    <a:p>
                      <a:endParaRPr lang="en-GB" b="0" i="0" noProof="0" dirty="0">
                        <a:latin typeface="Calibri" panose="020F0502020204030204" pitchFamily="34" charset="0"/>
                      </a:endParaRPr>
                    </a:p>
                  </a:txBody>
                  <a:tcPr/>
                </a:tc>
                <a:tc>
                  <a:txBody>
                    <a:bodyPr/>
                    <a:lstStyle/>
                    <a:p>
                      <a:r>
                        <a:rPr lang="en-GB" noProof="0" dirty="0"/>
                        <a:t>Low-cost strategy</a:t>
                      </a:r>
                    </a:p>
                  </a:txBody>
                  <a:tcPr/>
                </a:tc>
                <a:tc>
                  <a:txBody>
                    <a:bodyPr/>
                    <a:lstStyle/>
                    <a:p>
                      <a:r>
                        <a:rPr lang="en-GB" noProof="0" dirty="0"/>
                        <a:t>Differentiation</a:t>
                      </a:r>
                      <a:r>
                        <a:rPr lang="en-GB" baseline="0" noProof="0" dirty="0"/>
                        <a:t> strategy</a:t>
                      </a:r>
                      <a:endParaRPr lang="en-GB" noProof="0" dirty="0"/>
                    </a:p>
                  </a:txBody>
                  <a:tcPr/>
                </a:tc>
                <a:tc>
                  <a:txBody>
                    <a:bodyPr/>
                    <a:lstStyle/>
                    <a:p>
                      <a:r>
                        <a:rPr lang="en-GB" noProof="0" dirty="0"/>
                        <a:t>Response strategy</a:t>
                      </a:r>
                    </a:p>
                  </a:txBody>
                  <a:tcPr/>
                </a:tc>
                <a:extLst>
                  <a:ext uri="{0D108BD9-81ED-4DB2-BD59-A6C34878D82A}">
                    <a16:rowId xmlns:a16="http://schemas.microsoft.com/office/drawing/2014/main" val="10000"/>
                  </a:ext>
                </a:extLst>
              </a:tr>
              <a:tr h="1465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Primary supplier selection criteria</a:t>
                      </a:r>
                    </a:p>
                    <a:p>
                      <a:endParaRPr lang="en-GB" noProof="0" dirty="0"/>
                    </a:p>
                  </a:txBody>
                  <a:tcPr/>
                </a:tc>
                <a:tc>
                  <a:txBody>
                    <a:bodyPr/>
                    <a:lstStyle/>
                    <a:p>
                      <a:pPr marL="285750" indent="-285750">
                        <a:buFont typeface="Arial" panose="020B0604020202020204" pitchFamily="34" charset="0"/>
                        <a:buChar char="•"/>
                      </a:pPr>
                      <a:r>
                        <a:rPr lang="en-GB" noProof="0" dirty="0"/>
                        <a:t>Cost</a:t>
                      </a:r>
                    </a:p>
                    <a:p>
                      <a:pPr marL="0" indent="0">
                        <a:buFont typeface="Arial" panose="020B0604020202020204" pitchFamily="34" charset="0"/>
                        <a:buNone/>
                      </a:pPr>
                      <a:endParaRPr lang="en-GB" noProof="0" dirty="0"/>
                    </a:p>
                  </a:txBody>
                  <a:tcPr/>
                </a:tc>
                <a:tc>
                  <a:txBody>
                    <a:bodyPr/>
                    <a:lstStyle/>
                    <a:p>
                      <a:pPr marL="285750" indent="-285750">
                        <a:buFont typeface="Arial" panose="020B0604020202020204" pitchFamily="34" charset="0"/>
                        <a:buChar char="•"/>
                      </a:pPr>
                      <a:r>
                        <a:rPr lang="en-GB" noProof="0" dirty="0"/>
                        <a:t>Product development</a:t>
                      </a:r>
                    </a:p>
                    <a:p>
                      <a:pPr marL="0" indent="0">
                        <a:buFont typeface="Arial" panose="020B0604020202020204" pitchFamily="34" charset="0"/>
                        <a:buNone/>
                      </a:pPr>
                      <a:r>
                        <a:rPr lang="en-GB" noProof="0" dirty="0"/>
                        <a:t>      skills</a:t>
                      </a:r>
                    </a:p>
                    <a:p>
                      <a:pPr marL="285750" indent="-285750">
                        <a:buFont typeface="Arial" panose="020B0604020202020204" pitchFamily="34" charset="0"/>
                        <a:buChar char="•"/>
                      </a:pPr>
                      <a:r>
                        <a:rPr lang="en-GB" noProof="0" dirty="0"/>
                        <a:t>Willing to share information</a:t>
                      </a:r>
                    </a:p>
                    <a:p>
                      <a:pPr marL="285750" indent="-285750">
                        <a:buFont typeface="Arial" panose="020B0604020202020204" pitchFamily="34" charset="0"/>
                        <a:buChar char="•"/>
                      </a:pPr>
                      <a:r>
                        <a:rPr lang="en-GB" noProof="0" dirty="0"/>
                        <a:t>Jointly and rapidly develop products</a:t>
                      </a:r>
                    </a:p>
                  </a:txBody>
                  <a:tcPr/>
                </a:tc>
                <a:tc>
                  <a:txBody>
                    <a:bodyPr/>
                    <a:lstStyle/>
                    <a:p>
                      <a:pPr marL="285750" indent="-285750">
                        <a:buFont typeface="Arial" panose="020B0604020202020204" pitchFamily="34" charset="0"/>
                        <a:buChar char="•"/>
                      </a:pPr>
                      <a:r>
                        <a:rPr lang="en-GB" noProof="0" dirty="0"/>
                        <a:t>Capacity</a:t>
                      </a:r>
                    </a:p>
                    <a:p>
                      <a:pPr marL="285750" indent="-285750">
                        <a:buFont typeface="Arial" panose="020B0604020202020204" pitchFamily="34" charset="0"/>
                        <a:buChar char="•"/>
                      </a:pPr>
                      <a:r>
                        <a:rPr lang="en-GB" noProof="0" dirty="0"/>
                        <a:t>Speed</a:t>
                      </a:r>
                    </a:p>
                    <a:p>
                      <a:pPr marL="285750" indent="-285750">
                        <a:buFont typeface="Arial" panose="020B0604020202020204" pitchFamily="34" charset="0"/>
                        <a:buChar char="•"/>
                      </a:pPr>
                      <a:r>
                        <a:rPr lang="en-GB" noProof="0" dirty="0"/>
                        <a:t>Flexibility</a:t>
                      </a:r>
                    </a:p>
                  </a:txBody>
                  <a:tcPr/>
                </a:tc>
                <a:extLst>
                  <a:ext uri="{0D108BD9-81ED-4DB2-BD59-A6C34878D82A}">
                    <a16:rowId xmlns:a16="http://schemas.microsoft.com/office/drawing/2014/main" val="10001"/>
                  </a:ext>
                </a:extLst>
              </a:tr>
              <a:tr h="759709">
                <a:tc>
                  <a:txBody>
                    <a:bodyPr/>
                    <a:lstStyle/>
                    <a:p>
                      <a:r>
                        <a:rPr lang="en-GB" noProof="0" dirty="0"/>
                        <a:t>Supply chain inventory</a:t>
                      </a:r>
                    </a:p>
                  </a:txBody>
                  <a:tcPr/>
                </a:tc>
                <a:tc>
                  <a:txBody>
                    <a:bodyPr/>
                    <a:lstStyle/>
                    <a:p>
                      <a:pPr marL="285750" indent="-285750">
                        <a:buFont typeface="Arial" panose="020B0604020202020204" pitchFamily="34" charset="0"/>
                        <a:buChar char="•"/>
                      </a:pPr>
                      <a:r>
                        <a:rPr lang="en-GB" noProof="0" dirty="0"/>
                        <a:t>Minimise inventory</a:t>
                      </a:r>
                      <a:br>
                        <a:rPr lang="en-GB" noProof="0" dirty="0"/>
                      </a:br>
                      <a:r>
                        <a:rPr lang="en-GB" noProof="0" dirty="0"/>
                        <a:t>to hold down costs</a:t>
                      </a:r>
                    </a:p>
                    <a:p>
                      <a:pPr marL="285750" indent="-285750">
                        <a:buFont typeface="Arial" panose="020B0604020202020204" pitchFamily="34" charset="0"/>
                        <a:buChar char="•"/>
                      </a:pPr>
                      <a:endParaRPr lang="en-GB" noProof="0" dirty="0"/>
                    </a:p>
                    <a:p>
                      <a:pPr marL="0" indent="0">
                        <a:buFont typeface="Arial" panose="020B0604020202020204" pitchFamily="34" charset="0"/>
                        <a:buNone/>
                      </a:pPr>
                      <a:endParaRPr lang="en-GB" noProof="0" dirty="0"/>
                    </a:p>
                  </a:txBody>
                  <a:tcPr/>
                </a:tc>
                <a:tc>
                  <a:txBody>
                    <a:bodyPr/>
                    <a:lstStyle/>
                    <a:p>
                      <a:pPr marL="285750" indent="-285750">
                        <a:buFont typeface="Arial" panose="020B0604020202020204" pitchFamily="34" charset="0"/>
                        <a:buChar char="•"/>
                      </a:pPr>
                      <a:r>
                        <a:rPr lang="en-GB" noProof="0" dirty="0"/>
                        <a:t>Minimise inventory to avoid </a:t>
                      </a:r>
                    </a:p>
                    <a:p>
                      <a:pPr marL="0" indent="0">
                        <a:buFont typeface="Arial" panose="020B0604020202020204" pitchFamily="34" charset="0"/>
                        <a:buNone/>
                      </a:pPr>
                      <a:r>
                        <a:rPr lang="en-GB" noProof="0" dirty="0"/>
                        <a:t>      product obsolescence</a:t>
                      </a:r>
                      <a:r>
                        <a:rPr lang="en-GB" baseline="0" noProof="0" dirty="0"/>
                        <a:t> </a:t>
                      </a:r>
                      <a:endParaRPr lang="en-GB" noProof="0" dirty="0"/>
                    </a:p>
                  </a:txBody>
                  <a:tcPr/>
                </a:tc>
                <a:tc>
                  <a:txBody>
                    <a:bodyPr/>
                    <a:lstStyle/>
                    <a:p>
                      <a:pPr marL="285750" indent="-285750">
                        <a:buFont typeface="Arial" panose="020B0604020202020204" pitchFamily="34" charset="0"/>
                        <a:buChar char="•"/>
                      </a:pPr>
                      <a:r>
                        <a:rPr lang="en-GB" noProof="0" dirty="0"/>
                        <a:t>Use buffer stock to ensure speedy supply</a:t>
                      </a:r>
                    </a:p>
                  </a:txBody>
                  <a:tcPr/>
                </a:tc>
                <a:extLst>
                  <a:ext uri="{0D108BD9-81ED-4DB2-BD59-A6C34878D82A}">
                    <a16:rowId xmlns:a16="http://schemas.microsoft.com/office/drawing/2014/main" val="10002"/>
                  </a:ext>
                </a:extLst>
              </a:tr>
              <a:tr h="1465403">
                <a:tc>
                  <a:txBody>
                    <a:bodyPr/>
                    <a:lstStyle/>
                    <a:p>
                      <a:r>
                        <a:rPr lang="en-GB" noProof="0" dirty="0"/>
                        <a:t>Distribution network</a:t>
                      </a:r>
                    </a:p>
                  </a:txBody>
                  <a:tcPr/>
                </a:tc>
                <a:tc>
                  <a:txBody>
                    <a:bodyPr/>
                    <a:lstStyle/>
                    <a:p>
                      <a:pPr marL="285750" indent="-285750">
                        <a:buFont typeface="Arial" panose="020B0604020202020204" pitchFamily="34" charset="0"/>
                        <a:buChar char="•"/>
                      </a:pPr>
                      <a:r>
                        <a:rPr lang="en-GB" noProof="0" dirty="0"/>
                        <a:t>Inexpensive </a:t>
                      </a:r>
                    </a:p>
                    <a:p>
                      <a:pPr marL="0" indent="0">
                        <a:buFont typeface="Arial" panose="020B0604020202020204" pitchFamily="34" charset="0"/>
                        <a:buNone/>
                      </a:pPr>
                      <a:r>
                        <a:rPr lang="en-GB" noProof="0" dirty="0"/>
                        <a:t>     transportation</a:t>
                      </a:r>
                    </a:p>
                    <a:p>
                      <a:pPr marL="285750" indent="-285750">
                        <a:buFont typeface="Arial" panose="020B0604020202020204" pitchFamily="34" charset="0"/>
                        <a:buChar char="•"/>
                      </a:pPr>
                      <a:r>
                        <a:rPr lang="en-GB" noProof="0" dirty="0"/>
                        <a:t>Sell through </a:t>
                      </a:r>
                    </a:p>
                    <a:p>
                      <a:pPr marL="0" indent="0">
                        <a:buFont typeface="Arial" panose="020B0604020202020204" pitchFamily="34" charset="0"/>
                        <a:buNone/>
                      </a:pPr>
                      <a:r>
                        <a:rPr lang="en-GB" noProof="0" dirty="0"/>
                        <a:t>     discount</a:t>
                      </a:r>
                      <a:br>
                        <a:rPr lang="en-GB" noProof="0" dirty="0"/>
                      </a:br>
                      <a:r>
                        <a:rPr lang="en-GB" noProof="0" dirty="0"/>
                        <a:t>     distributors/retailers</a:t>
                      </a:r>
                    </a:p>
                  </a:txBody>
                  <a:tcPr/>
                </a:tc>
                <a:tc>
                  <a:txBody>
                    <a:bodyPr/>
                    <a:lstStyle/>
                    <a:p>
                      <a:pPr marL="285750" indent="-285750">
                        <a:buFont typeface="Arial" panose="020B0604020202020204" pitchFamily="34" charset="0"/>
                        <a:buChar char="•"/>
                      </a:pPr>
                      <a:r>
                        <a:rPr lang="en-GB" noProof="0" dirty="0"/>
                        <a:t>Gather and communicate</a:t>
                      </a:r>
                      <a:r>
                        <a:rPr lang="en-GB" baseline="0" noProof="0" dirty="0"/>
                        <a:t> market research data</a:t>
                      </a:r>
                    </a:p>
                    <a:p>
                      <a:pPr marL="285750" indent="-285750">
                        <a:buFont typeface="Arial" panose="020B0604020202020204" pitchFamily="34" charset="0"/>
                        <a:buChar char="•"/>
                      </a:pPr>
                      <a:r>
                        <a:rPr lang="en-GB" baseline="0" noProof="0" dirty="0"/>
                        <a:t>Knowledgeable sales staff</a:t>
                      </a:r>
                    </a:p>
                    <a:p>
                      <a:pPr marL="0" indent="0">
                        <a:buFont typeface="Arial" panose="020B0604020202020204" pitchFamily="34" charset="0"/>
                        <a:buNone/>
                      </a:pPr>
                      <a:endParaRPr lang="en-GB" noProof="0" dirty="0"/>
                    </a:p>
                  </a:txBody>
                  <a:tcPr/>
                </a:tc>
                <a:tc>
                  <a:txBody>
                    <a:bodyPr/>
                    <a:lstStyle/>
                    <a:p>
                      <a:pPr marL="285750" indent="-285750">
                        <a:buFont typeface="Arial" panose="020B0604020202020204" pitchFamily="34" charset="0"/>
                        <a:buChar char="•"/>
                      </a:pPr>
                      <a:r>
                        <a:rPr lang="en-GB" noProof="0" dirty="0"/>
                        <a:t>Fast transportation</a:t>
                      </a:r>
                    </a:p>
                    <a:p>
                      <a:pPr marL="285750" indent="-285750">
                        <a:buFont typeface="Arial" panose="020B0604020202020204" pitchFamily="34" charset="0"/>
                        <a:buChar char="•"/>
                      </a:pPr>
                      <a:r>
                        <a:rPr lang="en-GB" noProof="0" dirty="0"/>
                        <a:t>Provide premium customer service</a:t>
                      </a:r>
                    </a:p>
                  </a:txBody>
                  <a:tcPr/>
                </a:tc>
                <a:extLst>
                  <a:ext uri="{0D108BD9-81ED-4DB2-BD59-A6C34878D82A}">
                    <a16:rowId xmlns:a16="http://schemas.microsoft.com/office/drawing/2014/main" val="10003"/>
                  </a:ext>
                </a:extLst>
              </a:tr>
              <a:tr h="915877">
                <a:tc>
                  <a:txBody>
                    <a:bodyPr/>
                    <a:lstStyle/>
                    <a:p>
                      <a:r>
                        <a:rPr lang="en-GB" noProof="0" dirty="0"/>
                        <a:t>Product design</a:t>
                      </a:r>
                    </a:p>
                    <a:p>
                      <a:r>
                        <a:rPr lang="en-GB" noProof="0" dirty="0"/>
                        <a:t>characteristics</a:t>
                      </a:r>
                    </a:p>
                  </a:txBody>
                  <a:tcPr/>
                </a:tc>
                <a:tc>
                  <a:txBody>
                    <a:bodyPr/>
                    <a:lstStyle/>
                    <a:p>
                      <a:pPr marL="285750" indent="-285750">
                        <a:buFont typeface="Arial" panose="020B0604020202020204" pitchFamily="34" charset="0"/>
                        <a:buChar char="•"/>
                      </a:pPr>
                      <a:r>
                        <a:rPr lang="en-GB" noProof="0" dirty="0"/>
                        <a:t>Maximise performance</a:t>
                      </a:r>
                    </a:p>
                    <a:p>
                      <a:pPr marL="285750" indent="-285750">
                        <a:buFont typeface="Arial" panose="020B0604020202020204" pitchFamily="34" charset="0"/>
                        <a:buChar char="•"/>
                      </a:pPr>
                      <a:r>
                        <a:rPr lang="en-GB" noProof="0" dirty="0"/>
                        <a:t>Minimise cost</a:t>
                      </a:r>
                    </a:p>
                  </a:txBody>
                  <a:tcPr/>
                </a:tc>
                <a:tc>
                  <a:txBody>
                    <a:bodyPr/>
                    <a:lstStyle/>
                    <a:p>
                      <a:pPr marL="285750" indent="-285750">
                        <a:buFont typeface="Arial" panose="020B0604020202020204" pitchFamily="34" charset="0"/>
                        <a:buChar char="•"/>
                      </a:pPr>
                      <a:r>
                        <a:rPr lang="en-GB" noProof="0" dirty="0"/>
                        <a:t>Modular design</a:t>
                      </a:r>
                      <a:r>
                        <a:rPr lang="en-GB" baseline="0" noProof="0" dirty="0"/>
                        <a:t> to aid product </a:t>
                      </a:r>
                    </a:p>
                    <a:p>
                      <a:pPr marL="0" indent="0">
                        <a:buFont typeface="Arial" panose="020B0604020202020204" pitchFamily="34" charset="0"/>
                        <a:buNone/>
                      </a:pPr>
                      <a:r>
                        <a:rPr lang="en-GB" baseline="0" noProof="0" dirty="0"/>
                        <a:t>      differentiation</a:t>
                      </a:r>
                      <a:endParaRPr lang="en-GB" noProof="0" dirty="0"/>
                    </a:p>
                  </a:txBody>
                  <a:tcPr/>
                </a:tc>
                <a:tc>
                  <a:txBody>
                    <a:bodyPr/>
                    <a:lstStyle/>
                    <a:p>
                      <a:pPr marL="285750" indent="-285750">
                        <a:buFont typeface="Arial" panose="020B0604020202020204" pitchFamily="34" charset="0"/>
                        <a:buChar char="•"/>
                      </a:pPr>
                      <a:r>
                        <a:rPr lang="en-GB" noProof="0" dirty="0"/>
                        <a:t>Low setup</a:t>
                      </a:r>
                      <a:r>
                        <a:rPr lang="en-GB" baseline="0" noProof="0" dirty="0"/>
                        <a:t> time</a:t>
                      </a:r>
                    </a:p>
                    <a:p>
                      <a:pPr marL="285750" indent="-285750">
                        <a:buFont typeface="Arial" panose="020B0604020202020204" pitchFamily="34" charset="0"/>
                        <a:buChar char="•"/>
                      </a:pPr>
                      <a:r>
                        <a:rPr lang="en-GB" baseline="0" noProof="0" dirty="0"/>
                        <a:t>Rapid production ramp-up</a:t>
                      </a:r>
                      <a:endParaRPr lang="en-GB" noProof="0"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978949" y="1"/>
            <a:ext cx="9511782" cy="584775"/>
          </a:xfrm>
          <a:prstGeom prst="rect">
            <a:avLst/>
          </a:prstGeom>
          <a:noFill/>
        </p:spPr>
        <p:txBody>
          <a:bodyPr wrap="square" rtlCol="0">
            <a:spAutoFit/>
          </a:bodyPr>
          <a:lstStyle/>
          <a:p>
            <a:r>
              <a:rPr lang="en-GB" sz="3200" dirty="0">
                <a:solidFill>
                  <a:prstClr val="black"/>
                </a:solidFill>
                <a:latin typeface="Calibri" panose="020F0502020204030204" pitchFamily="34" charset="0"/>
              </a:rPr>
              <a:t>How Corporate Strategy Impacts Supply Chain Decisions</a:t>
            </a:r>
          </a:p>
        </p:txBody>
      </p:sp>
    </p:spTree>
    <p:extLst>
      <p:ext uri="{BB962C8B-B14F-4D97-AF65-F5344CB8AC3E}">
        <p14:creationId xmlns:p14="http://schemas.microsoft.com/office/powerpoint/2010/main" val="1657788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b"/>
          <a:lstStyle/>
          <a:p>
            <a:pPr defTabSz="914400" eaLnBrk="1" hangingPunct="1"/>
            <a:r>
              <a:rPr lang="en-GB" dirty="0"/>
              <a:t>The Effect of Company Strategy on the Supplier Selection</a:t>
            </a:r>
          </a:p>
        </p:txBody>
      </p:sp>
      <p:sp>
        <p:nvSpPr>
          <p:cNvPr id="8195" name="Rectangle 3"/>
          <p:cNvSpPr>
            <a:spLocks noGrp="1" noChangeArrowheads="1"/>
          </p:cNvSpPr>
          <p:nvPr>
            <p:ph idx="1"/>
          </p:nvPr>
        </p:nvSpPr>
        <p:spPr/>
        <p:txBody>
          <a:bodyPr/>
          <a:lstStyle/>
          <a:p>
            <a:pPr marL="0" indent="0" defTabSz="449263" eaLnBrk="1" hangingPunct="1">
              <a:lnSpc>
                <a:spcPct val="100000"/>
              </a:lnSpc>
              <a:spcBef>
                <a:spcPts val="750"/>
              </a:spcBef>
              <a:buClr>
                <a:srgbClr val="330066"/>
              </a:buClr>
              <a:buSzPct val="70000"/>
              <a:buNone/>
            </a:pPr>
            <a:r>
              <a:rPr lang="en-GB" altLang="fi-FI" dirty="0"/>
              <a:t>Company Strategy: 				  Supplier:</a:t>
            </a:r>
          </a:p>
          <a:p>
            <a:pPr marL="0" indent="0" defTabSz="449263" eaLnBrk="1" hangingPunct="1">
              <a:lnSpc>
                <a:spcPct val="100000"/>
              </a:lnSpc>
              <a:spcBef>
                <a:spcPts val="750"/>
              </a:spcBef>
              <a:buClr>
                <a:srgbClr val="330066"/>
              </a:buClr>
              <a:buSzPct val="70000"/>
              <a:buNone/>
            </a:pPr>
            <a:r>
              <a:rPr lang="en-GB" altLang="fi-FI" dirty="0"/>
              <a:t>Cost Leadership     </a:t>
            </a:r>
            <a:r>
              <a:rPr lang="en-GB" altLang="fi-FI" dirty="0">
                <a:sym typeface="Wingdings" panose="05000000000000000000" pitchFamily="2" charset="2"/>
              </a:rPr>
              <a:t>    E</a:t>
            </a:r>
            <a:r>
              <a:rPr lang="en-GB" altLang="fi-FI" dirty="0"/>
              <a:t>fficient </a:t>
            </a:r>
            <a:br>
              <a:rPr lang="en-GB" altLang="fi-FI" dirty="0"/>
            </a:br>
            <a:r>
              <a:rPr lang="en-GB" altLang="fi-FI" sz="2000" dirty="0"/>
              <a:t>- Company in forest industry,			- Fast, direct, safe deliveries</a:t>
            </a:r>
            <a:br>
              <a:rPr lang="en-GB" altLang="fi-FI" sz="2000" dirty="0"/>
            </a:br>
            <a:r>
              <a:rPr lang="en-GB" altLang="fi-FI" sz="2000" dirty="0"/>
              <a:t>  a sawmill, or cellulose factory			- high volumes</a:t>
            </a:r>
            <a:br>
              <a:rPr lang="en-GB" altLang="fi-FI" sz="2000" dirty="0"/>
            </a:br>
            <a:r>
              <a:rPr lang="en-GB" altLang="fi-FI" sz="2000" dirty="0"/>
              <a:t>  delivering bulk-products				- No variations in product quality</a:t>
            </a:r>
            <a:br>
              <a:rPr lang="en-GB" altLang="fi-FI" sz="2000" dirty="0"/>
            </a:br>
            <a:r>
              <a:rPr lang="en-GB" altLang="fi-FI" sz="2000" dirty="0"/>
              <a:t>- Effective order-delivery process		- Continuous reduction in product   </a:t>
            </a:r>
            <a:br>
              <a:rPr lang="en-GB" altLang="fi-FI" sz="2000" dirty="0"/>
            </a:br>
            <a:r>
              <a:rPr lang="en-GB" altLang="fi-FI" sz="2000" dirty="0"/>
              <a:t>										  prices</a:t>
            </a:r>
            <a:br>
              <a:rPr lang="en-GB" altLang="fi-FI" sz="2000" dirty="0"/>
            </a:br>
            <a:r>
              <a:rPr lang="en-GB" altLang="fi-FI" sz="2000" dirty="0"/>
              <a:t>  										- continuous developments in </a:t>
            </a:r>
            <a:br>
              <a:rPr lang="en-GB" altLang="fi-FI" sz="2000" dirty="0"/>
            </a:br>
            <a:r>
              <a:rPr lang="en-GB" altLang="fi-FI" sz="2000" dirty="0"/>
              <a:t>										  logistical chain</a:t>
            </a:r>
            <a:endParaRPr lang="en-GB" altLang="fi-FI" sz="2400" dirty="0"/>
          </a:p>
          <a:p>
            <a:pPr marL="0" indent="0" defTabSz="449263" eaLnBrk="1" hangingPunct="1">
              <a:lnSpc>
                <a:spcPct val="100000"/>
              </a:lnSpc>
              <a:spcBef>
                <a:spcPts val="750"/>
              </a:spcBef>
              <a:buClr>
                <a:srgbClr val="330066"/>
              </a:buClr>
              <a:buSzPct val="70000"/>
              <a:buNone/>
            </a:pPr>
            <a:endParaRPr lang="en-GB" altLang="fi-FI" sz="2400" dirty="0"/>
          </a:p>
        </p:txBody>
      </p:sp>
      <p:pic>
        <p:nvPicPr>
          <p:cNvPr id="2050" name="Picture 2" descr="C:\Program Files (x86)\Microsoft Office\MEDIA\CAGCAT10\j028536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704" y="2440436"/>
            <a:ext cx="2664296" cy="328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47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b"/>
          <a:lstStyle/>
          <a:p>
            <a:pPr defTabSz="914400" eaLnBrk="1" hangingPunct="1"/>
            <a:r>
              <a:rPr lang="en-GB" dirty="0"/>
              <a:t>The Effect of Company Strategy on……..</a:t>
            </a:r>
          </a:p>
        </p:txBody>
      </p:sp>
      <p:sp>
        <p:nvSpPr>
          <p:cNvPr id="8195" name="Rectangle 3"/>
          <p:cNvSpPr>
            <a:spLocks noGrp="1" noChangeArrowheads="1"/>
          </p:cNvSpPr>
          <p:nvPr>
            <p:ph idx="1"/>
          </p:nvPr>
        </p:nvSpPr>
        <p:spPr/>
        <p:txBody>
          <a:bodyPr/>
          <a:lstStyle/>
          <a:p>
            <a:pPr marL="0" indent="0" defTabSz="449263" eaLnBrk="1" hangingPunct="1">
              <a:lnSpc>
                <a:spcPct val="100000"/>
              </a:lnSpc>
              <a:spcBef>
                <a:spcPts val="750"/>
              </a:spcBef>
              <a:buClr>
                <a:srgbClr val="330066"/>
              </a:buClr>
              <a:buSzPct val="70000"/>
              <a:buNone/>
            </a:pPr>
            <a:r>
              <a:rPr lang="en-GB" altLang="fi-FI" dirty="0"/>
              <a:t>Company Strategy: 						Supplier:</a:t>
            </a:r>
          </a:p>
          <a:p>
            <a:pPr marL="0" indent="0" defTabSz="449263" eaLnBrk="1" hangingPunct="1">
              <a:lnSpc>
                <a:spcPct val="100000"/>
              </a:lnSpc>
              <a:spcBef>
                <a:spcPts val="750"/>
              </a:spcBef>
              <a:buClr>
                <a:srgbClr val="330066"/>
              </a:buClr>
              <a:buSzPct val="70000"/>
              <a:buNone/>
            </a:pPr>
            <a:r>
              <a:rPr lang="en-GB" altLang="fi-FI" dirty="0"/>
              <a:t>Customer Orientation   </a:t>
            </a:r>
            <a:r>
              <a:rPr lang="en-GB" altLang="fi-FI" dirty="0">
                <a:sym typeface="Wingdings" panose="05000000000000000000" pitchFamily="2" charset="2"/>
              </a:rPr>
              <a:t>    Flexible</a:t>
            </a:r>
            <a:br>
              <a:rPr lang="en-GB" altLang="fi-FI" dirty="0"/>
            </a:br>
            <a:r>
              <a:rPr lang="en-GB" altLang="fi-FI" sz="2000" dirty="0"/>
              <a:t>- Machine shop or furniture					- Flexibility</a:t>
            </a:r>
            <a:br>
              <a:rPr lang="en-GB" altLang="fi-FI" sz="2000" dirty="0"/>
            </a:br>
            <a:r>
              <a:rPr lang="en-GB" altLang="fi-FI" sz="2000" dirty="0"/>
              <a:t>  company with solutions for					- Ready to produce different versions of </a:t>
            </a:r>
            <a:br>
              <a:rPr lang="en-GB" altLang="fi-FI" sz="2000" dirty="0"/>
            </a:br>
            <a:r>
              <a:rPr lang="en-GB" altLang="fi-FI" sz="2000" dirty="0"/>
              <a:t>  individual customers, quick		                  	modules of the product</a:t>
            </a:r>
            <a:br>
              <a:rPr lang="en-GB" altLang="fi-FI" sz="2000" dirty="0"/>
            </a:br>
            <a:r>
              <a:rPr lang="en-GB" altLang="fi-FI" sz="2000" dirty="0"/>
              <a:t>  production changes, and 	 				- Quick reactions</a:t>
            </a:r>
            <a:br>
              <a:rPr lang="en-GB" altLang="fi-FI" sz="2000" dirty="0"/>
            </a:br>
            <a:r>
              <a:rPr lang="en-GB" altLang="fi-FI" sz="2000" dirty="0"/>
              <a:t>  product modules							- Interaction</a:t>
            </a:r>
            <a:br>
              <a:rPr lang="en-GB" altLang="fi-FI" sz="2000" dirty="0"/>
            </a:br>
            <a:r>
              <a:rPr lang="en-GB" altLang="fi-FI" sz="2000" dirty="0"/>
              <a:t>  											- Integration of IT-systems</a:t>
            </a:r>
            <a:br>
              <a:rPr lang="en-GB" altLang="fi-FI" sz="2400" dirty="0"/>
            </a:br>
            <a:endParaRPr lang="en-GB" altLang="fi-FI" sz="2400" dirty="0"/>
          </a:p>
        </p:txBody>
      </p:sp>
      <p:pic>
        <p:nvPicPr>
          <p:cNvPr id="3074" name="Picture 2" descr="C:\Program Files (x86)\Microsoft Office\MEDIA\CAGCAT10\j024069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4096" y="3683240"/>
            <a:ext cx="2908846" cy="232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745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b"/>
          <a:lstStyle/>
          <a:p>
            <a:pPr defTabSz="914400" eaLnBrk="1" hangingPunct="1"/>
            <a:r>
              <a:rPr lang="en-GB" dirty="0"/>
              <a:t>The Effect of Company Strategy on…..</a:t>
            </a:r>
          </a:p>
        </p:txBody>
      </p:sp>
      <p:sp>
        <p:nvSpPr>
          <p:cNvPr id="8195" name="Rectangle 3"/>
          <p:cNvSpPr>
            <a:spLocks noGrp="1" noChangeArrowheads="1"/>
          </p:cNvSpPr>
          <p:nvPr>
            <p:ph idx="1"/>
          </p:nvPr>
        </p:nvSpPr>
        <p:spPr/>
        <p:txBody>
          <a:bodyPr/>
          <a:lstStyle/>
          <a:p>
            <a:pPr marL="0" indent="0" defTabSz="449263" eaLnBrk="1" hangingPunct="1">
              <a:lnSpc>
                <a:spcPct val="100000"/>
              </a:lnSpc>
              <a:spcBef>
                <a:spcPts val="750"/>
              </a:spcBef>
              <a:buClr>
                <a:srgbClr val="330066"/>
              </a:buClr>
              <a:buSzPct val="70000"/>
              <a:buNone/>
            </a:pPr>
            <a:r>
              <a:rPr lang="en-GB" altLang="fi-FI" dirty="0"/>
              <a:t>Company Strategy:					 Supplier:</a:t>
            </a:r>
          </a:p>
          <a:p>
            <a:pPr marL="0" indent="0" defTabSz="449263" eaLnBrk="1" hangingPunct="1">
              <a:lnSpc>
                <a:spcPct val="100000"/>
              </a:lnSpc>
              <a:spcBef>
                <a:spcPts val="750"/>
              </a:spcBef>
              <a:buClr>
                <a:srgbClr val="330066"/>
              </a:buClr>
              <a:buSzPct val="70000"/>
              <a:buNone/>
            </a:pPr>
            <a:r>
              <a:rPr lang="en-GB" altLang="fi-FI" dirty="0"/>
              <a:t>Product Leadership   </a:t>
            </a:r>
            <a:r>
              <a:rPr lang="en-GB" altLang="fi-FI" dirty="0">
                <a:sym typeface="Wingdings" panose="05000000000000000000" pitchFamily="2" charset="2"/>
              </a:rPr>
              <a:t>   Pioneer </a:t>
            </a:r>
            <a:br>
              <a:rPr lang="en-GB" altLang="fi-FI" dirty="0"/>
            </a:br>
            <a:r>
              <a:rPr lang="en-GB" altLang="fi-FI" sz="2000" dirty="0"/>
              <a:t>- Technology company known as		  	- Fast product development</a:t>
            </a:r>
            <a:br>
              <a:rPr lang="en-GB" altLang="fi-FI" sz="2000" dirty="0"/>
            </a:br>
            <a:r>
              <a:rPr lang="en-GB" altLang="fi-FI" sz="2000" dirty="0"/>
              <a:t>  fast innovator, product developer,		 	- High level of knowledge in its own </a:t>
            </a:r>
            <a:br>
              <a:rPr lang="en-GB" altLang="fi-FI" sz="2000" dirty="0"/>
            </a:br>
            <a:r>
              <a:rPr lang="en-GB" altLang="fi-FI" sz="2000" dirty="0"/>
              <a:t>  and new models 				                    field</a:t>
            </a:r>
            <a:br>
              <a:rPr lang="en-GB" altLang="fi-FI" sz="2000" dirty="0"/>
            </a:br>
            <a:r>
              <a:rPr lang="en-GB" altLang="fi-FI" sz="2000" dirty="0"/>
              <a:t>						                                - Ready for deep cooperation in supply chain</a:t>
            </a:r>
            <a:br>
              <a:rPr lang="en-GB" altLang="fi-FI" sz="2000" dirty="0"/>
            </a:br>
            <a:r>
              <a:rPr lang="en-GB" altLang="fi-FI" sz="2000" dirty="0"/>
              <a:t>    										</a:t>
            </a:r>
            <a:endParaRPr lang="en-GB" sz="2400" dirty="0"/>
          </a:p>
        </p:txBody>
      </p:sp>
      <p:pic>
        <p:nvPicPr>
          <p:cNvPr id="2" name="Picture 1"/>
          <p:cNvPicPr>
            <a:picLocks noChangeAspect="1"/>
          </p:cNvPicPr>
          <p:nvPr/>
        </p:nvPicPr>
        <p:blipFill>
          <a:blip r:embed="rId2"/>
          <a:stretch>
            <a:fillRect/>
          </a:stretch>
        </p:blipFill>
        <p:spPr>
          <a:xfrm>
            <a:off x="3254751" y="3493836"/>
            <a:ext cx="1817581" cy="2570533"/>
          </a:xfrm>
          <a:prstGeom prst="rect">
            <a:avLst/>
          </a:prstGeom>
        </p:spPr>
      </p:pic>
      <p:pic>
        <p:nvPicPr>
          <p:cNvPr id="3" name="Picture 2"/>
          <p:cNvPicPr>
            <a:picLocks noChangeAspect="1"/>
          </p:cNvPicPr>
          <p:nvPr/>
        </p:nvPicPr>
        <p:blipFill>
          <a:blip r:embed="rId3"/>
          <a:stretch>
            <a:fillRect/>
          </a:stretch>
        </p:blipFill>
        <p:spPr>
          <a:xfrm rot="2171684">
            <a:off x="3754081" y="4001022"/>
            <a:ext cx="1552415" cy="2198452"/>
          </a:xfrm>
          <a:prstGeom prst="rect">
            <a:avLst/>
          </a:prstGeom>
        </p:spPr>
      </p:pic>
    </p:spTree>
    <p:extLst>
      <p:ext uri="{BB962C8B-B14F-4D97-AF65-F5344CB8AC3E}">
        <p14:creationId xmlns:p14="http://schemas.microsoft.com/office/powerpoint/2010/main" val="1509866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b"/>
          <a:lstStyle/>
          <a:p>
            <a:pPr defTabSz="914400" eaLnBrk="1" hangingPunct="1"/>
            <a:r>
              <a:rPr lang="en-GB" dirty="0"/>
              <a:t>The Effect of Company Strategy on…</a:t>
            </a:r>
          </a:p>
        </p:txBody>
      </p:sp>
      <p:sp>
        <p:nvSpPr>
          <p:cNvPr id="8195" name="Rectangle 3"/>
          <p:cNvSpPr>
            <a:spLocks noGrp="1" noChangeArrowheads="1"/>
          </p:cNvSpPr>
          <p:nvPr>
            <p:ph idx="1"/>
          </p:nvPr>
        </p:nvSpPr>
        <p:spPr/>
        <p:txBody>
          <a:bodyPr/>
          <a:lstStyle/>
          <a:p>
            <a:pPr marL="0" indent="0" defTabSz="449263" eaLnBrk="1" hangingPunct="1">
              <a:lnSpc>
                <a:spcPct val="100000"/>
              </a:lnSpc>
              <a:spcBef>
                <a:spcPts val="750"/>
              </a:spcBef>
              <a:buClr>
                <a:srgbClr val="330066"/>
              </a:buClr>
              <a:buSzPct val="70000"/>
              <a:buNone/>
            </a:pPr>
            <a:r>
              <a:rPr lang="en-GB" altLang="fi-FI" dirty="0"/>
              <a:t>Company Strategy:						Supplier:</a:t>
            </a:r>
          </a:p>
          <a:p>
            <a:pPr marL="0" indent="0" defTabSz="449263" eaLnBrk="1" hangingPunct="1">
              <a:lnSpc>
                <a:spcPct val="100000"/>
              </a:lnSpc>
              <a:spcBef>
                <a:spcPts val="750"/>
              </a:spcBef>
              <a:buClr>
                <a:srgbClr val="330066"/>
              </a:buClr>
              <a:buSzPct val="70000"/>
              <a:buNone/>
            </a:pPr>
            <a:r>
              <a:rPr lang="en-GB" altLang="fi-FI" dirty="0"/>
              <a:t>Market Leadership   </a:t>
            </a:r>
            <a:r>
              <a:rPr lang="en-GB" altLang="fi-FI" dirty="0">
                <a:sym typeface="Wingdings" panose="05000000000000000000" pitchFamily="2" charset="2"/>
              </a:rPr>
              <a:t>      Invader </a:t>
            </a:r>
            <a:br>
              <a:rPr lang="en-GB" altLang="fi-FI" sz="2400" dirty="0"/>
            </a:br>
            <a:r>
              <a:rPr lang="en-GB" altLang="fi-FI" sz="2000" dirty="0"/>
              <a:t>- A company that is expanding its 				- Ability and willingness to grow its 	</a:t>
            </a:r>
            <a:br>
              <a:rPr lang="en-GB" altLang="fi-FI" sz="2000" dirty="0"/>
            </a:br>
            <a:r>
              <a:rPr lang="en-GB" altLang="fi-FI" sz="2000" dirty="0"/>
              <a:t>  functions quickly, e.g. a fast food 		 	 	 functions</a:t>
            </a:r>
            <a:br>
              <a:rPr lang="en-GB" altLang="fi-FI" sz="2000" dirty="0"/>
            </a:br>
            <a:r>
              <a:rPr lang="en-GB" altLang="fi-FI" sz="2000" dirty="0"/>
              <a:t>  chain											- Willingness for investments</a:t>
            </a:r>
            <a:br>
              <a:rPr lang="en-GB" altLang="fi-FI" sz="2000" dirty="0"/>
            </a:br>
            <a:r>
              <a:rPr lang="en-GB" altLang="fi-FI" sz="2000" dirty="0"/>
              <a:t> </a:t>
            </a:r>
            <a:br>
              <a:rPr lang="en-GB" altLang="fi-FI" sz="2400" dirty="0"/>
            </a:b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759" y="4001294"/>
            <a:ext cx="30480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25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28" y="378213"/>
            <a:ext cx="10515600" cy="816694"/>
          </a:xfrm>
        </p:spPr>
        <p:txBody>
          <a:bodyPr/>
          <a:lstStyle/>
          <a:p>
            <a:r>
              <a:rPr lang="en-GB" sz="4000" dirty="0"/>
              <a:t>Learning</a:t>
            </a:r>
            <a:r>
              <a:rPr lang="en-GB" dirty="0"/>
              <a:t> Objectives</a:t>
            </a:r>
          </a:p>
        </p:txBody>
      </p:sp>
      <p:sp>
        <p:nvSpPr>
          <p:cNvPr id="3" name="Content Placeholder 2"/>
          <p:cNvSpPr>
            <a:spLocks noGrp="1"/>
          </p:cNvSpPr>
          <p:nvPr>
            <p:ph idx="1"/>
          </p:nvPr>
        </p:nvSpPr>
        <p:spPr>
          <a:xfrm>
            <a:off x="286407" y="1368328"/>
            <a:ext cx="10515600" cy="5098662"/>
          </a:xfrm>
        </p:spPr>
        <p:txBody>
          <a:bodyPr>
            <a:noAutofit/>
          </a:bodyPr>
          <a:lstStyle/>
          <a:p>
            <a:pPr lvl="0" fontAlgn="base"/>
            <a:r>
              <a:rPr lang="en-US" sz="2400" dirty="0"/>
              <a:t>Students understand the importance of supplier relations for the purchasing company and how it affects the level of cooperation to the criteria of supplier selection</a:t>
            </a:r>
          </a:p>
          <a:p>
            <a:pPr lvl="0" fontAlgn="base"/>
            <a:r>
              <a:rPr lang="en-US" sz="2400" dirty="0"/>
              <a:t>The student can explain the basic idea of 11 different terms and </a:t>
            </a:r>
            <a:r>
              <a:rPr lang="en-US" sz="2400" dirty="0" err="1"/>
              <a:t>analyse</a:t>
            </a:r>
            <a:r>
              <a:rPr lang="en-US" sz="2400" dirty="0"/>
              <a:t> what would be the best Incoterms for companies in different situations; </a:t>
            </a:r>
            <a:endParaRPr lang="fi-FI" sz="2400" dirty="0"/>
          </a:p>
          <a:p>
            <a:pPr lvl="0" fontAlgn="base"/>
            <a:r>
              <a:rPr lang="en-US" sz="2400" dirty="0"/>
              <a:t>Students train their research and analytical skills by studying the cases and looking for the answers to questions by comparing the information given during lectures and in other readings and what happened with the case companies </a:t>
            </a:r>
            <a:endParaRPr lang="fi-FI" sz="2400" dirty="0"/>
          </a:p>
          <a:p>
            <a:pPr marL="0" indent="0">
              <a:buNone/>
            </a:pPr>
            <a:endParaRPr lang="en-US" sz="2400" dirty="0"/>
          </a:p>
          <a:p>
            <a:pPr lvl="0" fontAlgn="base"/>
            <a:endParaRPr lang="fi-FI" sz="2400" dirty="0"/>
          </a:p>
          <a:p>
            <a:endParaRPr lang="fi-FI" sz="2400" dirty="0"/>
          </a:p>
        </p:txBody>
      </p:sp>
    </p:spTree>
    <p:extLst>
      <p:ext uri="{BB962C8B-B14F-4D97-AF65-F5344CB8AC3E}">
        <p14:creationId xmlns:p14="http://schemas.microsoft.com/office/powerpoint/2010/main" val="1341976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1134" y="371749"/>
            <a:ext cx="8636941" cy="877703"/>
          </a:xfrm>
        </p:spPr>
        <p:txBody>
          <a:bodyPr anchor="b">
            <a:normAutofit fontScale="90000"/>
          </a:bodyPr>
          <a:lstStyle/>
          <a:p>
            <a:pPr defTabSz="914400" eaLnBrk="1" hangingPunct="1"/>
            <a:br>
              <a:rPr lang="en-GB" altLang="fi-FI" dirty="0">
                <a:latin typeface="Arial" panose="020B0604020202020204" pitchFamily="34" charset="0"/>
                <a:ea typeface="ヒラギノ角ゴ Pro W3" pitchFamily="16" charset="0"/>
                <a:cs typeface="ヒラギノ角ゴ Pro W3" pitchFamily="16" charset="0"/>
              </a:rPr>
            </a:br>
            <a:br>
              <a:rPr lang="en-GB" altLang="fi-FI" dirty="0">
                <a:latin typeface="Arial" panose="020B0604020202020204" pitchFamily="34" charset="0"/>
                <a:ea typeface="ヒラギノ角ゴ Pro W3" pitchFamily="16" charset="0"/>
                <a:cs typeface="ヒラギノ角ゴ Pro W3" pitchFamily="16" charset="0"/>
              </a:rPr>
            </a:br>
            <a:br>
              <a:rPr lang="en-GB" altLang="fi-FI" dirty="0">
                <a:latin typeface="Arial" panose="020B0604020202020204" pitchFamily="34" charset="0"/>
                <a:ea typeface="ヒラギノ角ゴ Pro W3" pitchFamily="16" charset="0"/>
                <a:cs typeface="ヒラギノ角ゴ Pro W3" pitchFamily="16" charset="0"/>
              </a:rPr>
            </a:br>
            <a:br>
              <a:rPr lang="en-GB" altLang="fi-FI" dirty="0">
                <a:latin typeface="Arial" panose="020B0604020202020204" pitchFamily="34" charset="0"/>
                <a:ea typeface="ヒラギノ角ゴ Pro W3" pitchFamily="16" charset="0"/>
                <a:cs typeface="ヒラギノ角ゴ Pro W3" pitchFamily="16" charset="0"/>
              </a:rPr>
            </a:br>
            <a:br>
              <a:rPr lang="en-GB" altLang="fi-FI" dirty="0">
                <a:latin typeface="Arial" panose="020B0604020202020204" pitchFamily="34" charset="0"/>
                <a:ea typeface="ヒラギノ角ゴ Pro W3" pitchFamily="16" charset="0"/>
                <a:cs typeface="ヒラギノ角ゴ Pro W3" pitchFamily="16" charset="0"/>
              </a:rPr>
            </a:br>
            <a:br>
              <a:rPr lang="en-GB" altLang="fi-FI" dirty="0">
                <a:latin typeface="Arial" panose="020B0604020202020204" pitchFamily="34" charset="0"/>
                <a:ea typeface="ヒラギノ角ゴ Pro W3" pitchFamily="16" charset="0"/>
                <a:cs typeface="ヒラギノ角ゴ Pro W3" pitchFamily="16" charset="0"/>
              </a:rPr>
            </a:br>
            <a:r>
              <a:rPr lang="en-GB" altLang="fi-FI" sz="4900" dirty="0">
                <a:cs typeface="ヒラギノ角ゴ Pro W3" pitchFamily="16" charset="0"/>
              </a:rPr>
              <a:t>Strategic Questions                                    </a:t>
            </a:r>
          </a:p>
        </p:txBody>
      </p:sp>
      <p:sp>
        <p:nvSpPr>
          <p:cNvPr id="59395" name="Rectangle 3"/>
          <p:cNvSpPr>
            <a:spLocks noGrp="1" noChangeArrowheads="1"/>
          </p:cNvSpPr>
          <p:nvPr>
            <p:ph idx="1"/>
          </p:nvPr>
        </p:nvSpPr>
        <p:spPr/>
        <p:txBody>
          <a:bodyPr/>
          <a:lstStyle/>
          <a:p>
            <a:pPr marL="0" indent="0" defTabSz="914400" eaLnBrk="1" hangingPunct="1">
              <a:lnSpc>
                <a:spcPts val="2500"/>
              </a:lnSpc>
              <a:buNone/>
            </a:pPr>
            <a:br>
              <a:rPr lang="fi-FI" altLang="fi-FI" dirty="0">
                <a:latin typeface="Arial" panose="020B0604020202020204" pitchFamily="34" charset="0"/>
                <a:ea typeface="ヒラギノ角ゴ Pro W3" pitchFamily="16" charset="0"/>
                <a:cs typeface="ヒラギノ角ゴ Pro W3" pitchFamily="16" charset="0"/>
              </a:rPr>
            </a:br>
            <a:endParaRPr lang="fi-FI" altLang="fi-FI" dirty="0">
              <a:latin typeface="Arial" panose="020B0604020202020204" pitchFamily="34" charset="0"/>
              <a:ea typeface="ヒラギノ角ゴ Pro W3" pitchFamily="16" charset="0"/>
              <a:cs typeface="ヒラギノ角ゴ Pro W3" pitchFamily="16" charset="0"/>
            </a:endParaRPr>
          </a:p>
        </p:txBody>
      </p:sp>
      <p:sp>
        <p:nvSpPr>
          <p:cNvPr id="59396" name="Suorakulmio 1"/>
          <p:cNvSpPr>
            <a:spLocks noChangeArrowheads="1"/>
          </p:cNvSpPr>
          <p:nvPr/>
        </p:nvSpPr>
        <p:spPr bwMode="auto">
          <a:xfrm>
            <a:off x="465826" y="1311215"/>
            <a:ext cx="11447253"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000"/>
              </a:lnSpc>
              <a:defRPr sz="1600">
                <a:solidFill>
                  <a:schemeClr val="tx1"/>
                </a:solidFill>
                <a:latin typeface="Arial" panose="020B0604020202020204" pitchFamily="34" charset="0"/>
                <a:ea typeface="ヒラギノ角ゴ Pro W3" pitchFamily="16" charset="0"/>
                <a:cs typeface="ヒラギノ角ゴ Pro W3" pitchFamily="16" charset="0"/>
              </a:defRPr>
            </a:lvl1pPr>
            <a:lvl2pPr marL="742950" indent="-285750">
              <a:lnSpc>
                <a:spcPts val="2000"/>
              </a:lnSpc>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2pPr>
            <a:lvl3pPr marL="1143000" indent="-228600">
              <a:lnSpc>
                <a:spcPts val="2000"/>
              </a:lnSpc>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3pPr>
            <a:lvl4pPr marL="1600200" indent="-228600">
              <a:lnSpc>
                <a:spcPts val="2000"/>
              </a:lnSpc>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4pPr>
            <a:lvl5pPr marL="2057400" indent="-228600">
              <a:lnSpc>
                <a:spcPts val="2000"/>
              </a:lnSpc>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5pPr>
            <a:lvl6pPr marL="2514600" indent="-228600" defTabSz="457200" eaLnBrk="0" fontAlgn="base" hangingPunct="0">
              <a:lnSpc>
                <a:spcPts val="2000"/>
              </a:lnSpc>
              <a:spcBef>
                <a:spcPct val="0"/>
              </a:spcBef>
              <a:spcAft>
                <a:spcPct val="0"/>
              </a:spcAft>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6pPr>
            <a:lvl7pPr marL="2971800" indent="-228600" defTabSz="457200" eaLnBrk="0" fontAlgn="base" hangingPunct="0">
              <a:lnSpc>
                <a:spcPts val="2000"/>
              </a:lnSpc>
              <a:spcBef>
                <a:spcPct val="0"/>
              </a:spcBef>
              <a:spcAft>
                <a:spcPct val="0"/>
              </a:spcAft>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7pPr>
            <a:lvl8pPr marL="3429000" indent="-228600" defTabSz="457200" eaLnBrk="0" fontAlgn="base" hangingPunct="0">
              <a:lnSpc>
                <a:spcPts val="2000"/>
              </a:lnSpc>
              <a:spcBef>
                <a:spcPct val="0"/>
              </a:spcBef>
              <a:spcAft>
                <a:spcPct val="0"/>
              </a:spcAft>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8pPr>
            <a:lvl9pPr marL="3886200" indent="-228600" defTabSz="457200" eaLnBrk="0" fontAlgn="base" hangingPunct="0">
              <a:lnSpc>
                <a:spcPts val="2000"/>
              </a:lnSpc>
              <a:spcBef>
                <a:spcPct val="0"/>
              </a:spcBef>
              <a:spcAft>
                <a:spcPct val="0"/>
              </a:spcAft>
              <a:buFont typeface="Arial" panose="020B0604020202020204" pitchFamily="34" charset="0"/>
              <a:buChar char="»"/>
              <a:defRPr sz="1600">
                <a:solidFill>
                  <a:schemeClr val="tx1"/>
                </a:solidFill>
                <a:latin typeface="Arial" panose="020B0604020202020204" pitchFamily="34" charset="0"/>
                <a:ea typeface="ヒラギノ角ゴ Pro W3" pitchFamily="16" charset="0"/>
                <a:cs typeface="Arial" panose="020B0604020202020204" pitchFamily="34" charset="0"/>
              </a:defRPr>
            </a:lvl9pPr>
          </a:lstStyle>
          <a:p>
            <a:pPr eaLnBrk="1" hangingPunct="1">
              <a:lnSpc>
                <a:spcPct val="100000"/>
              </a:lnSpc>
            </a:pPr>
            <a:endParaRPr lang="en-GB" altLang="fi-FI" sz="1800" dirty="0"/>
          </a:p>
          <a:p>
            <a:pPr eaLnBrk="1" hangingPunct="1">
              <a:lnSpc>
                <a:spcPct val="100000"/>
              </a:lnSpc>
            </a:pPr>
            <a:r>
              <a:rPr lang="en-GB" altLang="fi-FI" sz="2800" dirty="0">
                <a:latin typeface="Calibri Regular"/>
                <a:ea typeface="Adobe Fan Heiti Std B" panose="020B0700000000000000" pitchFamily="34" charset="-128"/>
              </a:rPr>
              <a:t>The most important strategic questions in purchasing:</a:t>
            </a:r>
          </a:p>
          <a:p>
            <a:pPr eaLnBrk="1" hangingPunct="1">
              <a:lnSpc>
                <a:spcPct val="100000"/>
              </a:lnSpc>
            </a:pPr>
            <a:endParaRPr lang="en-GB" altLang="fi-FI" sz="2400" dirty="0">
              <a:latin typeface="Calibri Regular"/>
              <a:ea typeface="Adobe Fan Heiti Std B" panose="020B0700000000000000" pitchFamily="34" charset="-128"/>
            </a:endParaRPr>
          </a:p>
          <a:p>
            <a:pPr eaLnBrk="1" hangingPunct="1">
              <a:lnSpc>
                <a:spcPct val="100000"/>
              </a:lnSpc>
            </a:pPr>
            <a:r>
              <a:rPr lang="en-GB" altLang="fi-FI" sz="2400" dirty="0">
                <a:latin typeface="Calibri Regular"/>
                <a:ea typeface="Adobe Fan Heiti Std B" panose="020B0700000000000000" pitchFamily="34" charset="-128"/>
              </a:rPr>
              <a:t>• How to </a:t>
            </a:r>
            <a:r>
              <a:rPr lang="en-GB" altLang="fi-FI" sz="2400" u="sng" dirty="0">
                <a:latin typeface="Calibri Regular"/>
                <a:ea typeface="Adobe Fan Heiti Std B" panose="020B0700000000000000" pitchFamily="34" charset="-128"/>
              </a:rPr>
              <a:t>secure the availability </a:t>
            </a:r>
            <a:r>
              <a:rPr lang="en-GB" altLang="fi-FI" sz="2400" dirty="0">
                <a:latin typeface="Calibri Regular"/>
                <a:ea typeface="Adobe Fan Heiti Std B" panose="020B0700000000000000" pitchFamily="34" charset="-128"/>
              </a:rPr>
              <a:t>of the most important and most critical raw</a:t>
            </a:r>
            <a:br>
              <a:rPr lang="en-GB" altLang="fi-FI" sz="2400" dirty="0">
                <a:latin typeface="Calibri Regular"/>
                <a:ea typeface="Adobe Fan Heiti Std B" panose="020B0700000000000000" pitchFamily="34" charset="-128"/>
              </a:rPr>
            </a:br>
            <a:r>
              <a:rPr lang="en-GB" altLang="fi-FI" sz="2400" dirty="0">
                <a:latin typeface="Calibri Regular"/>
                <a:ea typeface="Adobe Fan Heiti Std B" panose="020B0700000000000000" pitchFamily="34" charset="-128"/>
              </a:rPr>
              <a:t>      materials and services?</a:t>
            </a:r>
          </a:p>
          <a:p>
            <a:pPr eaLnBrk="1" hangingPunct="1">
              <a:lnSpc>
                <a:spcPct val="100000"/>
              </a:lnSpc>
            </a:pPr>
            <a:r>
              <a:rPr lang="en-GB" altLang="fi-FI" sz="2400" dirty="0">
                <a:latin typeface="Calibri Regular"/>
                <a:ea typeface="Adobe Fan Heiti Std B" panose="020B0700000000000000" pitchFamily="34" charset="-128"/>
              </a:rPr>
              <a:t>• How to </a:t>
            </a:r>
            <a:r>
              <a:rPr lang="en-GB" altLang="fi-FI" sz="2400" u="sng" dirty="0">
                <a:latin typeface="Calibri Regular"/>
                <a:ea typeface="Adobe Fan Heiti Std B" panose="020B0700000000000000" pitchFamily="34" charset="-128"/>
              </a:rPr>
              <a:t>secure the competitiveness and continuous development</a:t>
            </a:r>
            <a:r>
              <a:rPr lang="en-GB" altLang="fi-FI" sz="2400" dirty="0">
                <a:latin typeface="Calibri Regular"/>
                <a:ea typeface="Adobe Fan Heiti Std B" panose="020B0700000000000000" pitchFamily="34" charset="-128"/>
              </a:rPr>
              <a:t> of products</a:t>
            </a:r>
            <a:br>
              <a:rPr lang="en-GB" altLang="fi-FI" sz="2400" dirty="0">
                <a:latin typeface="Calibri Regular"/>
                <a:ea typeface="Adobe Fan Heiti Std B" panose="020B0700000000000000" pitchFamily="34" charset="-128"/>
              </a:rPr>
            </a:br>
            <a:r>
              <a:rPr lang="en-GB" altLang="fi-FI" sz="2400" dirty="0">
                <a:latin typeface="Calibri Regular"/>
                <a:ea typeface="Adobe Fan Heiti Std B" panose="020B0700000000000000" pitchFamily="34" charset="-128"/>
              </a:rPr>
              <a:t>     and operations? </a:t>
            </a:r>
          </a:p>
          <a:p>
            <a:pPr eaLnBrk="1" hangingPunct="1">
              <a:lnSpc>
                <a:spcPct val="100000"/>
              </a:lnSpc>
            </a:pPr>
            <a:r>
              <a:rPr lang="en-GB" altLang="fi-FI" sz="2400" dirty="0">
                <a:latin typeface="Calibri Regular"/>
                <a:ea typeface="Adobe Fan Heiti Std B" panose="020B0700000000000000" pitchFamily="34" charset="-128"/>
              </a:rPr>
              <a:t>• How to </a:t>
            </a:r>
            <a:r>
              <a:rPr lang="en-GB" altLang="fi-FI" sz="2400" u="sng" dirty="0">
                <a:latin typeface="Calibri Regular"/>
                <a:ea typeface="Adobe Fan Heiti Std B" panose="020B0700000000000000" pitchFamily="34" charset="-128"/>
              </a:rPr>
              <a:t>optimise the need for capital </a:t>
            </a:r>
            <a:r>
              <a:rPr lang="en-GB" altLang="fi-FI" sz="2400" dirty="0">
                <a:latin typeface="Calibri Regular"/>
                <a:ea typeface="Adobe Fan Heiti Std B" panose="020B0700000000000000" pitchFamily="34" charset="-128"/>
              </a:rPr>
              <a:t>and </a:t>
            </a:r>
            <a:r>
              <a:rPr lang="en-GB" altLang="fi-FI" sz="2400" u="sng" dirty="0">
                <a:latin typeface="Calibri Regular"/>
                <a:ea typeface="Adobe Fan Heiti Std B" panose="020B0700000000000000" pitchFamily="34" charset="-128"/>
              </a:rPr>
              <a:t>maximise it’s return on assets </a:t>
            </a:r>
            <a:r>
              <a:rPr lang="en-GB" altLang="fi-FI" sz="2400" dirty="0">
                <a:latin typeface="Calibri Regular"/>
                <a:ea typeface="Adobe Fan Heiti Std B" panose="020B0700000000000000" pitchFamily="34" charset="-128"/>
                <a:sym typeface="Wingdings" panose="05000000000000000000" pitchFamily="2" charset="2"/>
              </a:rPr>
              <a:t> </a:t>
            </a:r>
            <a:br>
              <a:rPr lang="en-GB" altLang="fi-FI" sz="2400" dirty="0">
                <a:latin typeface="Calibri Regular"/>
                <a:ea typeface="Adobe Fan Heiti Std B" panose="020B0700000000000000" pitchFamily="34" charset="-128"/>
                <a:sym typeface="Wingdings" panose="05000000000000000000" pitchFamily="2" charset="2"/>
              </a:rPr>
            </a:br>
            <a:r>
              <a:rPr lang="en-GB" altLang="fi-FI" sz="2400" dirty="0">
                <a:latin typeface="Calibri Regular"/>
                <a:ea typeface="Adobe Fan Heiti Std B" panose="020B0700000000000000" pitchFamily="34" charset="-128"/>
                <a:sym typeface="Wingdings" panose="05000000000000000000" pitchFamily="2" charset="2"/>
              </a:rPr>
              <a:t>     make or buy</a:t>
            </a:r>
            <a:r>
              <a:rPr lang="en-GB" altLang="fi-FI" sz="2400" dirty="0">
                <a:latin typeface="Calibri Regular"/>
                <a:ea typeface="Adobe Fan Heiti Std B" panose="020B0700000000000000" pitchFamily="34" charset="-128"/>
              </a:rPr>
              <a:t>? Inventory costs, payments etc. </a:t>
            </a:r>
            <a:br>
              <a:rPr lang="en-GB" altLang="fi-FI" sz="2400" dirty="0">
                <a:latin typeface="Calibri Regular"/>
                <a:ea typeface="Adobe Fan Heiti Std B" panose="020B0700000000000000" pitchFamily="34" charset="-128"/>
              </a:rPr>
            </a:br>
            <a:r>
              <a:rPr lang="en-GB" altLang="fi-FI" sz="2400" dirty="0">
                <a:latin typeface="Calibri Regular"/>
                <a:ea typeface="Adobe Fan Heiti Std B" panose="020B0700000000000000" pitchFamily="34" charset="-128"/>
              </a:rPr>
              <a:t>• How to </a:t>
            </a:r>
            <a:r>
              <a:rPr lang="en-GB" altLang="fi-FI" sz="2400" u="sng" dirty="0">
                <a:latin typeface="Calibri Regular"/>
                <a:ea typeface="Adobe Fan Heiti Std B" panose="020B0700000000000000" pitchFamily="34" charset="-128"/>
              </a:rPr>
              <a:t>maintain and develop flexibility</a:t>
            </a:r>
            <a:r>
              <a:rPr lang="en-GB" altLang="fi-FI" sz="2400" dirty="0">
                <a:latin typeface="Calibri Regular"/>
                <a:ea typeface="Adobe Fan Heiti Std B" panose="020B0700000000000000" pitchFamily="34" charset="-128"/>
              </a:rPr>
              <a:t> in quickly changing markets?</a:t>
            </a:r>
          </a:p>
          <a:p>
            <a:pPr eaLnBrk="1" hangingPunct="1">
              <a:lnSpc>
                <a:spcPct val="100000"/>
              </a:lnSpc>
            </a:pPr>
            <a:r>
              <a:rPr lang="en-GB" altLang="fi-FI" sz="2400" dirty="0">
                <a:latin typeface="Calibri Regular"/>
                <a:ea typeface="Adobe Fan Heiti Std B" panose="020B0700000000000000" pitchFamily="34" charset="-128"/>
              </a:rPr>
              <a:t>• </a:t>
            </a:r>
            <a:r>
              <a:rPr lang="en-GB" altLang="fi-FI" sz="2400" u="sng" dirty="0">
                <a:latin typeface="Calibri Regular"/>
                <a:ea typeface="Adobe Fan Heiti Std B" panose="020B0700000000000000" pitchFamily="34" charset="-128"/>
              </a:rPr>
              <a:t>Local or global sourcing</a:t>
            </a:r>
            <a:r>
              <a:rPr lang="en-GB" altLang="fi-FI" sz="2400" dirty="0">
                <a:latin typeface="Calibri Regular"/>
                <a:ea typeface="Adobe Fan Heiti Std B" panose="020B0700000000000000" pitchFamily="34" charset="-128"/>
              </a:rPr>
              <a:t>? How we put it into practice?</a:t>
            </a:r>
          </a:p>
          <a:p>
            <a:pPr eaLnBrk="1" hangingPunct="1">
              <a:lnSpc>
                <a:spcPct val="100000"/>
              </a:lnSpc>
            </a:pPr>
            <a:r>
              <a:rPr lang="en-GB" altLang="fi-FI" sz="2400" dirty="0">
                <a:latin typeface="Calibri Regular"/>
                <a:ea typeface="Adobe Fan Heiti Std B" panose="020B0700000000000000" pitchFamily="34" charset="-128"/>
              </a:rPr>
              <a:t>• How </a:t>
            </a:r>
            <a:r>
              <a:rPr lang="en-GB" altLang="fi-FI" sz="2400" u="sng" dirty="0">
                <a:latin typeface="Calibri Regular"/>
                <a:ea typeface="Adobe Fan Heiti Std B" panose="020B0700000000000000" pitchFamily="34" charset="-128"/>
              </a:rPr>
              <a:t>purchasing integrates into other functions </a:t>
            </a:r>
            <a:r>
              <a:rPr lang="en-GB" altLang="fi-FI" sz="2400" dirty="0">
                <a:latin typeface="Calibri Regular"/>
                <a:ea typeface="Adobe Fan Heiti Std B" panose="020B0700000000000000" pitchFamily="34" charset="-128"/>
              </a:rPr>
              <a:t>in the company?</a:t>
            </a:r>
          </a:p>
        </p:txBody>
      </p:sp>
    </p:spTree>
    <p:extLst>
      <p:ext uri="{BB962C8B-B14F-4D97-AF65-F5344CB8AC3E}">
        <p14:creationId xmlns:p14="http://schemas.microsoft.com/office/powerpoint/2010/main" val="1284078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References</a:t>
            </a:r>
          </a:p>
        </p:txBody>
      </p:sp>
      <p:sp>
        <p:nvSpPr>
          <p:cNvPr id="3" name="Content Placeholder 2"/>
          <p:cNvSpPr>
            <a:spLocks noGrp="1"/>
          </p:cNvSpPr>
          <p:nvPr>
            <p:ph idx="1"/>
          </p:nvPr>
        </p:nvSpPr>
        <p:spPr>
          <a:xfrm>
            <a:off x="613913" y="1621587"/>
            <a:ext cx="10515600" cy="4351338"/>
          </a:xfrm>
        </p:spPr>
        <p:txBody>
          <a:bodyPr>
            <a:normAutofit/>
          </a:bodyPr>
          <a:lstStyle/>
          <a:p>
            <a:pPr>
              <a:lnSpc>
                <a:spcPct val="120000"/>
              </a:lnSpc>
            </a:pPr>
            <a:r>
              <a:rPr lang="en-GB" sz="1600" dirty="0" err="1"/>
              <a:t>Cavusgil</a:t>
            </a:r>
            <a:r>
              <a:rPr lang="en-GB" sz="1600" dirty="0"/>
              <a:t>, S., Knight, G. &amp; </a:t>
            </a:r>
            <a:r>
              <a:rPr lang="en-GB" sz="1600" dirty="0" err="1"/>
              <a:t>Riesenberger</a:t>
            </a:r>
            <a:r>
              <a:rPr lang="en-GB" sz="1600" dirty="0"/>
              <a:t>, J. (2017). International Business. The New Realities. Pearson Education Limited.</a:t>
            </a:r>
          </a:p>
          <a:p>
            <a:pPr>
              <a:lnSpc>
                <a:spcPct val="120000"/>
              </a:lnSpc>
            </a:pPr>
            <a:r>
              <a:rPr lang="en-GB" sz="1600" dirty="0"/>
              <a:t>Cousins, P., Lamming, R., Lawson, B. &amp; Squire, B. (2008). Strategic Supply Management. </a:t>
            </a:r>
            <a:r>
              <a:rPr lang="en-GB" sz="1600" dirty="0" err="1"/>
              <a:t>Priciples</a:t>
            </a:r>
            <a:r>
              <a:rPr lang="en-GB" sz="1600" dirty="0"/>
              <a:t>, Theories and Practice. Pearson Prentice Hall.</a:t>
            </a:r>
          </a:p>
          <a:p>
            <a:pPr>
              <a:lnSpc>
                <a:spcPct val="120000"/>
              </a:lnSpc>
            </a:pPr>
            <a:r>
              <a:rPr lang="en-GB" sz="1600" dirty="0"/>
              <a:t>Daniels, J., </a:t>
            </a:r>
            <a:r>
              <a:rPr lang="en-GB" sz="1600" dirty="0" err="1"/>
              <a:t>Radebaugh</a:t>
            </a:r>
            <a:r>
              <a:rPr lang="en-GB" sz="1600" dirty="0"/>
              <a:t>, L.  &amp; Sullivan, D. (2009). International Business. Environments and Operations. Pearson Prentice Hall.</a:t>
            </a:r>
          </a:p>
          <a:p>
            <a:pPr>
              <a:lnSpc>
                <a:spcPct val="120000"/>
              </a:lnSpc>
            </a:pPr>
            <a:r>
              <a:rPr lang="en-GB" sz="1600" dirty="0"/>
              <a:t>Heizer, J., Render, B. &amp; Munson, C. (2017).Operations Management. Sustainability and Supply Chain Management. Pearson Education Limited.</a:t>
            </a:r>
          </a:p>
          <a:p>
            <a:pPr>
              <a:lnSpc>
                <a:spcPct val="120000"/>
              </a:lnSpc>
            </a:pPr>
            <a:r>
              <a:rPr lang="en-GB" sz="1600" dirty="0" err="1"/>
              <a:t>Iloranta,K</a:t>
            </a:r>
            <a:r>
              <a:rPr lang="en-GB" sz="1600" dirty="0"/>
              <a:t>. &amp; </a:t>
            </a:r>
            <a:r>
              <a:rPr lang="en-GB" sz="1600" dirty="0" err="1"/>
              <a:t>Pajunen-Muhonen</a:t>
            </a:r>
            <a:r>
              <a:rPr lang="en-GB" sz="1600" dirty="0"/>
              <a:t>, H. (2015). </a:t>
            </a:r>
            <a:r>
              <a:rPr lang="en-GB" sz="1600" dirty="0" err="1"/>
              <a:t>Hankintojen</a:t>
            </a:r>
            <a:r>
              <a:rPr lang="en-GB" sz="1600" dirty="0"/>
              <a:t> </a:t>
            </a:r>
            <a:r>
              <a:rPr lang="en-GB" sz="1600" dirty="0" err="1"/>
              <a:t>johtaminen</a:t>
            </a:r>
            <a:r>
              <a:rPr lang="en-GB" sz="1600" dirty="0"/>
              <a:t>. </a:t>
            </a:r>
            <a:r>
              <a:rPr lang="en-GB" sz="1600" dirty="0" err="1"/>
              <a:t>Ostamisesta</a:t>
            </a:r>
            <a:r>
              <a:rPr lang="en-GB" sz="1600" dirty="0"/>
              <a:t> </a:t>
            </a:r>
            <a:r>
              <a:rPr lang="en-GB" sz="1600" dirty="0" err="1"/>
              <a:t>toimittajamarkkinoiden</a:t>
            </a:r>
            <a:r>
              <a:rPr lang="en-GB" sz="1600" dirty="0"/>
              <a:t> </a:t>
            </a:r>
            <a:r>
              <a:rPr lang="en-GB" sz="1600" dirty="0" err="1"/>
              <a:t>hallintaan</a:t>
            </a:r>
            <a:r>
              <a:rPr lang="en-GB" sz="1600" dirty="0"/>
              <a:t>. </a:t>
            </a:r>
            <a:r>
              <a:rPr lang="en-GB" sz="1600" dirty="0" err="1"/>
              <a:t>Tietosanoma</a:t>
            </a:r>
            <a:r>
              <a:rPr lang="en-GB" sz="1600" dirty="0"/>
              <a:t> Oy.</a:t>
            </a:r>
          </a:p>
          <a:p>
            <a:pPr>
              <a:lnSpc>
                <a:spcPct val="120000"/>
              </a:lnSpc>
            </a:pPr>
            <a:r>
              <a:rPr lang="en-GB" sz="1600" dirty="0"/>
              <a:t>Van </a:t>
            </a:r>
            <a:r>
              <a:rPr lang="en-GB" sz="1600" dirty="0" err="1"/>
              <a:t>Weele</a:t>
            </a:r>
            <a:r>
              <a:rPr lang="en-GB" sz="1600" dirty="0"/>
              <a:t>, A. (2014). Purchasing and Supply Chain Management.  Cengage Learning EMEA.</a:t>
            </a:r>
          </a:p>
          <a:p>
            <a:pPr>
              <a:lnSpc>
                <a:spcPct val="120000"/>
              </a:lnSpc>
            </a:pPr>
            <a:r>
              <a:rPr lang="en-GB" sz="1600" dirty="0"/>
              <a:t>Wild, J., Wild, K. &amp; Hahn, J. (2010). International Business. The Challenges of Globalization. Pearson Prentice Hall.</a:t>
            </a:r>
          </a:p>
          <a:p>
            <a:pPr marL="0" indent="0">
              <a:lnSpc>
                <a:spcPct val="120000"/>
              </a:lnSpc>
              <a:buNone/>
            </a:pPr>
            <a:endParaRPr lang="en-GB" sz="1600" dirty="0"/>
          </a:p>
          <a:p>
            <a:pPr>
              <a:lnSpc>
                <a:spcPct val="120000"/>
              </a:lnSpc>
            </a:pPr>
            <a:endParaRPr lang="en-GB" sz="1600" dirty="0"/>
          </a:p>
        </p:txBody>
      </p:sp>
    </p:spTree>
    <p:extLst>
      <p:ext uri="{BB962C8B-B14F-4D97-AF65-F5344CB8AC3E}">
        <p14:creationId xmlns:p14="http://schemas.microsoft.com/office/powerpoint/2010/main" val="1908805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122362"/>
            <a:ext cx="9144000" cy="3559365"/>
          </a:xfrm>
        </p:spPr>
        <p:txBody>
          <a:bodyPr>
            <a:normAutofit/>
          </a:bodyPr>
          <a:lstStyle/>
          <a:p>
            <a:pPr eaLnBrk="1" hangingPunct="1"/>
            <a:br>
              <a:rPr lang="fi-FI" altLang="fi-FI" dirty="0"/>
            </a:br>
            <a:br>
              <a:rPr lang="fi-FI" altLang="fi-FI" dirty="0"/>
            </a:br>
            <a:r>
              <a:rPr lang="fi-FI" altLang="fi-FI" dirty="0"/>
              <a:t>Incoterms 2010</a:t>
            </a:r>
            <a:br>
              <a:rPr lang="fi-FI" altLang="fi-FI" dirty="0"/>
            </a:br>
            <a:endParaRPr lang="fi-FI" altLang="fi-FI" dirty="0"/>
          </a:p>
        </p:txBody>
      </p:sp>
      <p:sp>
        <p:nvSpPr>
          <p:cNvPr id="3075" name="Rectangle 3"/>
          <p:cNvSpPr>
            <a:spLocks noGrp="1" noChangeArrowheads="1"/>
          </p:cNvSpPr>
          <p:nvPr>
            <p:ph type="subTitle" idx="1"/>
          </p:nvPr>
        </p:nvSpPr>
        <p:spPr/>
        <p:txBody>
          <a:bodyPr>
            <a:normAutofit/>
          </a:bodyPr>
          <a:lstStyle/>
          <a:p>
            <a:pPr algn="l"/>
            <a:endParaRPr lang="fi-FI" altLang="fi-FI" sz="1200" dirty="0">
              <a:solidFill>
                <a:srgbClr val="000000"/>
              </a:solidFill>
            </a:endParaRPr>
          </a:p>
          <a:p>
            <a:endParaRPr lang="fi-FI" altLang="fi-FI" sz="1200" dirty="0"/>
          </a:p>
          <a:p>
            <a:r>
              <a:rPr lang="fi-FI" altLang="fi-FI" sz="1200" dirty="0"/>
              <a:t> </a:t>
            </a:r>
            <a:endParaRPr lang="fi-FI" altLang="fi-FI" dirty="0"/>
          </a:p>
        </p:txBody>
      </p:sp>
    </p:spTree>
    <p:extLst>
      <p:ext uri="{BB962C8B-B14F-4D97-AF65-F5344CB8AC3E}">
        <p14:creationId xmlns:p14="http://schemas.microsoft.com/office/powerpoint/2010/main" val="2520867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570F5-4A08-4AEB-91FC-24CDAFA9063F}"/>
              </a:ext>
            </a:extLst>
          </p:cNvPr>
          <p:cNvSpPr>
            <a:spLocks noGrp="1"/>
          </p:cNvSpPr>
          <p:nvPr>
            <p:ph type="title"/>
          </p:nvPr>
        </p:nvSpPr>
        <p:spPr/>
        <p:txBody>
          <a:bodyPr>
            <a:noAutofit/>
          </a:bodyPr>
          <a:lstStyle/>
          <a:p>
            <a:r>
              <a:rPr lang="nl-BE" sz="3600" dirty="0">
                <a:hlinkClick r:id="rId2"/>
              </a:rPr>
              <a:t>Introduction to Incoterms</a:t>
            </a:r>
            <a:endParaRPr lang="LID4096" sz="3600" dirty="0"/>
          </a:p>
        </p:txBody>
      </p:sp>
      <p:pic>
        <p:nvPicPr>
          <p:cNvPr id="4" name="Afbeelding 3">
            <a:extLst>
              <a:ext uri="{FF2B5EF4-FFF2-40B4-BE49-F238E27FC236}">
                <a16:creationId xmlns:a16="http://schemas.microsoft.com/office/drawing/2014/main" id="{72A73D57-CA8A-4930-9A56-EDB9377A8697}"/>
              </a:ext>
            </a:extLst>
          </p:cNvPr>
          <p:cNvPicPr>
            <a:picLocks noChangeAspect="1"/>
          </p:cNvPicPr>
          <p:nvPr/>
        </p:nvPicPr>
        <p:blipFill rotWithShape="1">
          <a:blip r:embed="rId3"/>
          <a:srcRect l="18203" t="21667" r="20078" b="6389"/>
          <a:stretch/>
        </p:blipFill>
        <p:spPr>
          <a:xfrm>
            <a:off x="1905000" y="1246188"/>
            <a:ext cx="7524750" cy="4933950"/>
          </a:xfrm>
          <a:prstGeom prst="rect">
            <a:avLst/>
          </a:prstGeom>
        </p:spPr>
      </p:pic>
    </p:spTree>
    <p:extLst>
      <p:ext uri="{BB962C8B-B14F-4D97-AF65-F5344CB8AC3E}">
        <p14:creationId xmlns:p14="http://schemas.microsoft.com/office/powerpoint/2010/main" val="1703373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121434" y="6356350"/>
            <a:ext cx="9903124" cy="365125"/>
          </a:xfrm>
        </p:spPr>
        <p:txBody>
          <a:bodyPr/>
          <a:lstStyle/>
          <a:p>
            <a:endParaRPr lang="en-US" dirty="0"/>
          </a:p>
          <a:p>
            <a:endParaRPr lang="hr-HR" dirty="0"/>
          </a:p>
        </p:txBody>
      </p:sp>
      <p:pic>
        <p:nvPicPr>
          <p:cNvPr id="3" name="Picture 2"/>
          <p:cNvPicPr>
            <a:picLocks noChangeAspect="1"/>
          </p:cNvPicPr>
          <p:nvPr/>
        </p:nvPicPr>
        <p:blipFill>
          <a:blip r:embed="rId3"/>
          <a:stretch>
            <a:fillRect/>
          </a:stretch>
        </p:blipFill>
        <p:spPr>
          <a:xfrm>
            <a:off x="1524000" y="1"/>
            <a:ext cx="9144000" cy="6356350"/>
          </a:xfrm>
          <a:prstGeom prst="rect">
            <a:avLst/>
          </a:prstGeom>
        </p:spPr>
      </p:pic>
      <p:sp>
        <p:nvSpPr>
          <p:cNvPr id="4" name="TextBox 3"/>
          <p:cNvSpPr txBox="1"/>
          <p:nvPr/>
        </p:nvSpPr>
        <p:spPr>
          <a:xfrm>
            <a:off x="2846717" y="5865962"/>
            <a:ext cx="7124707" cy="400110"/>
          </a:xfrm>
          <a:prstGeom prst="rect">
            <a:avLst/>
          </a:prstGeom>
          <a:noFill/>
        </p:spPr>
        <p:txBody>
          <a:bodyPr wrap="none" rtlCol="0">
            <a:spAutoFit/>
          </a:bodyPr>
          <a:lstStyle/>
          <a:p>
            <a:r>
              <a:rPr lang="en-US" sz="2000" b="1" dirty="0"/>
              <a:t>The contents of a contract of sale </a:t>
            </a:r>
            <a:r>
              <a:rPr lang="en-US" dirty="0"/>
              <a:t>(Source: www.logistiikanmaailma.fi)</a:t>
            </a:r>
          </a:p>
        </p:txBody>
      </p:sp>
    </p:spTree>
    <p:extLst>
      <p:ext uri="{BB962C8B-B14F-4D97-AF65-F5344CB8AC3E}">
        <p14:creationId xmlns:p14="http://schemas.microsoft.com/office/powerpoint/2010/main" val="941882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idx="1"/>
          </p:nvPr>
        </p:nvSpPr>
        <p:spPr/>
      </p:sp>
      <p:pic>
        <p:nvPicPr>
          <p:cNvPr id="5" name="Picture 4"/>
          <p:cNvPicPr>
            <a:picLocks noChangeAspect="1"/>
          </p:cNvPicPr>
          <p:nvPr/>
        </p:nvPicPr>
        <p:blipFill>
          <a:blip r:embed="rId2"/>
          <a:stretch>
            <a:fillRect/>
          </a:stretch>
        </p:blipFill>
        <p:spPr>
          <a:xfrm>
            <a:off x="0" y="43027"/>
            <a:ext cx="6863459" cy="6771945"/>
          </a:xfrm>
          <a:prstGeom prst="rect">
            <a:avLst/>
          </a:prstGeom>
        </p:spPr>
      </p:pic>
      <p:sp>
        <p:nvSpPr>
          <p:cNvPr id="6" name="TextBox 5"/>
          <p:cNvSpPr txBox="1"/>
          <p:nvPr/>
        </p:nvSpPr>
        <p:spPr>
          <a:xfrm>
            <a:off x="6863460" y="1121434"/>
            <a:ext cx="5170389" cy="1357945"/>
          </a:xfrm>
          <a:prstGeom prst="rect">
            <a:avLst/>
          </a:prstGeom>
          <a:noFill/>
        </p:spPr>
        <p:txBody>
          <a:bodyPr wrap="square" rtlCol="0">
            <a:spAutoFit/>
          </a:bodyPr>
          <a:lstStyle/>
          <a:p>
            <a:r>
              <a:rPr lang="fi-FI" sz="2400" dirty="0"/>
              <a:t>Business </a:t>
            </a:r>
            <a:r>
              <a:rPr lang="fi-FI" sz="2400" dirty="0" err="1"/>
              <a:t>transactions</a:t>
            </a:r>
            <a:r>
              <a:rPr lang="fi-FI" sz="2400" dirty="0"/>
              <a:t> </a:t>
            </a:r>
            <a:r>
              <a:rPr lang="fi-FI" sz="2400" dirty="0" err="1"/>
              <a:t>include</a:t>
            </a:r>
            <a:r>
              <a:rPr lang="fi-FI" sz="2400" dirty="0"/>
              <a:t> </a:t>
            </a:r>
            <a:r>
              <a:rPr lang="fi-FI" sz="2400" dirty="0" err="1"/>
              <a:t>many</a:t>
            </a:r>
            <a:r>
              <a:rPr lang="fi-FI" sz="2400" dirty="0"/>
              <a:t> </a:t>
            </a:r>
            <a:r>
              <a:rPr lang="en-GB" sz="2400" dirty="0"/>
              <a:t>parties</a:t>
            </a:r>
            <a:r>
              <a:rPr lang="fi-FI" sz="2400" dirty="0"/>
              <a:t>, </a:t>
            </a:r>
            <a:r>
              <a:rPr lang="fi-FI" sz="2400" dirty="0" err="1"/>
              <a:t>contracts</a:t>
            </a:r>
            <a:r>
              <a:rPr lang="fi-FI" sz="2400" dirty="0"/>
              <a:t>, and </a:t>
            </a:r>
            <a:r>
              <a:rPr lang="fi-FI" sz="2400" dirty="0" err="1"/>
              <a:t>activities</a:t>
            </a:r>
            <a:br>
              <a:rPr lang="fi-FI" sz="2400" dirty="0"/>
            </a:br>
            <a:r>
              <a:rPr lang="fi-FI" sz="1600" dirty="0"/>
              <a:t>(</a:t>
            </a:r>
            <a:r>
              <a:rPr lang="fi-FI" sz="1600" dirty="0" err="1"/>
              <a:t>Source</a:t>
            </a:r>
            <a:r>
              <a:rPr lang="fi-FI" sz="1600" dirty="0"/>
              <a:t>: INCOTERMS 2010 käyttäjän käsi-</a:t>
            </a:r>
            <a:br>
              <a:rPr lang="fi-FI" sz="1600" dirty="0"/>
            </a:br>
            <a:r>
              <a:rPr lang="fi-FI" sz="1600" dirty="0"/>
              <a:t>kirja)</a:t>
            </a:r>
          </a:p>
        </p:txBody>
      </p:sp>
    </p:spTree>
    <p:extLst>
      <p:ext uri="{BB962C8B-B14F-4D97-AF65-F5344CB8AC3E}">
        <p14:creationId xmlns:p14="http://schemas.microsoft.com/office/powerpoint/2010/main" val="4165146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Incoterms</a:t>
            </a:r>
          </a:p>
        </p:txBody>
      </p:sp>
      <p:sp>
        <p:nvSpPr>
          <p:cNvPr id="3" name="Content Placeholder 2"/>
          <p:cNvSpPr>
            <a:spLocks noGrp="1"/>
          </p:cNvSpPr>
          <p:nvPr>
            <p:ph idx="1"/>
          </p:nvPr>
        </p:nvSpPr>
        <p:spPr/>
        <p:txBody>
          <a:bodyPr>
            <a:normAutofit lnSpcReduction="10000"/>
          </a:bodyPr>
          <a:lstStyle/>
          <a:p>
            <a:pPr lvl="0"/>
            <a:r>
              <a:rPr lang="en-GB" b="1" dirty="0"/>
              <a:t>Incoterms</a:t>
            </a:r>
            <a:r>
              <a:rPr lang="en-GB" dirty="0"/>
              <a:t> are a set of rules which </a:t>
            </a:r>
            <a:r>
              <a:rPr lang="en-GB" b="1" dirty="0"/>
              <a:t>define the responsibilities of sellers and buyers for the delivery of goods under sales contracts</a:t>
            </a:r>
            <a:endParaRPr lang="en-GB" dirty="0"/>
          </a:p>
          <a:p>
            <a:pPr lvl="0"/>
            <a:r>
              <a:rPr lang="en-GB" dirty="0"/>
              <a:t>They are published by the International Chamber of Commerce (ICC) and are widely used in commercial transactions</a:t>
            </a:r>
          </a:p>
          <a:p>
            <a:pPr lvl="0"/>
            <a:r>
              <a:rPr lang="en-US" altLang="fi-FI" dirty="0">
                <a:solidFill>
                  <a:srgbClr val="000000"/>
                </a:solidFill>
              </a:rPr>
              <a:t>First c</a:t>
            </a:r>
            <a:r>
              <a:rPr lang="en-US" altLang="fi-FI" sz="2800" dirty="0">
                <a:solidFill>
                  <a:srgbClr val="000000"/>
                </a:solidFill>
              </a:rPr>
              <a:t>reated in 1936</a:t>
            </a:r>
            <a:endParaRPr lang="en-US" altLang="fi-FI" dirty="0">
              <a:solidFill>
                <a:srgbClr val="000000"/>
              </a:solidFill>
            </a:endParaRPr>
          </a:p>
          <a:p>
            <a:pPr lvl="0"/>
            <a:r>
              <a:rPr lang="en-US" altLang="fi-FI" sz="2800" dirty="0">
                <a:solidFill>
                  <a:srgbClr val="000000"/>
                </a:solidFill>
              </a:rPr>
              <a:t>Current version are the Incoterms 2010</a:t>
            </a:r>
          </a:p>
          <a:p>
            <a:pPr lvl="0"/>
            <a:r>
              <a:rPr lang="fi-FI" altLang="fi-FI" dirty="0">
                <a:solidFill>
                  <a:srgbClr val="000000"/>
                </a:solidFill>
              </a:rPr>
              <a:t>They include 11 different rules </a:t>
            </a:r>
          </a:p>
          <a:p>
            <a:pPr lvl="0"/>
            <a:r>
              <a:rPr lang="en-US" altLang="fi-FI" dirty="0">
                <a:solidFill>
                  <a:srgbClr val="000000"/>
                </a:solidFill>
              </a:rPr>
              <a:t>They say nothing about the price or payment method, neither deal with the transfer of ownership of the goods or the consequences of a breach of contract </a:t>
            </a:r>
          </a:p>
          <a:p>
            <a:pPr lvl="0"/>
            <a:endParaRPr lang="en-US" altLang="fi-FI" sz="2800" dirty="0">
              <a:solidFill>
                <a:srgbClr val="000000"/>
              </a:solidFill>
            </a:endParaRPr>
          </a:p>
          <a:p>
            <a:endParaRPr lang="en-US" dirty="0"/>
          </a:p>
          <a:p>
            <a:endParaRPr lang="fi-FI" dirty="0"/>
          </a:p>
        </p:txBody>
      </p:sp>
    </p:spTree>
    <p:extLst>
      <p:ext uri="{BB962C8B-B14F-4D97-AF65-F5344CB8AC3E}">
        <p14:creationId xmlns:p14="http://schemas.microsoft.com/office/powerpoint/2010/main" val="246759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DA90C-BE5B-4190-83D0-C522787A9199}"/>
              </a:ext>
            </a:extLst>
          </p:cNvPr>
          <p:cNvSpPr>
            <a:spLocks noGrp="1"/>
          </p:cNvSpPr>
          <p:nvPr>
            <p:ph type="title"/>
          </p:nvPr>
        </p:nvSpPr>
        <p:spPr/>
        <p:txBody>
          <a:bodyPr/>
          <a:lstStyle/>
          <a:p>
            <a:r>
              <a:rPr lang="de-DE" dirty="0" err="1"/>
              <a:t>Incoterms</a:t>
            </a:r>
            <a:r>
              <a:rPr lang="de-DE" dirty="0"/>
              <a:t> (=International Commercial Terms)</a:t>
            </a:r>
          </a:p>
        </p:txBody>
      </p:sp>
      <p:sp>
        <p:nvSpPr>
          <p:cNvPr id="4" name="Rectangle 5">
            <a:extLst>
              <a:ext uri="{FF2B5EF4-FFF2-40B4-BE49-F238E27FC236}">
                <a16:creationId xmlns:a16="http://schemas.microsoft.com/office/drawing/2014/main" id="{CAD90873-541D-4DB8-ADFD-DFD04A666543}"/>
              </a:ext>
            </a:extLst>
          </p:cNvPr>
          <p:cNvSpPr>
            <a:spLocks noGrp="1" noChangeArrowheads="1"/>
          </p:cNvSpPr>
          <p:nvPr/>
        </p:nvSpPr>
        <p:spPr>
          <a:xfrm>
            <a:off x="425301" y="1690688"/>
            <a:ext cx="10696355" cy="4891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panose="020F0502020204030204" pitchFamily="34" charset="0"/>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panose="020F0502020204030204" pitchFamily="34" charset="0"/>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panose="020F0502020204030204" pitchFamily="34" charset="0"/>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fi-FI" sz="2400" dirty="0"/>
              <a:t>Explain business-to-business practices in contracts for the sale of goods</a:t>
            </a:r>
          </a:p>
          <a:p>
            <a:r>
              <a:rPr lang="en-US" altLang="fi-FI" sz="2400" dirty="0"/>
              <a:t>Describe mainly the tasks, costs, and risks involved in the delivery of goods from sellers to buyers </a:t>
            </a:r>
          </a:p>
          <a:p>
            <a:endParaRPr lang="en-US" altLang="fi-FI" sz="2400" dirty="0"/>
          </a:p>
          <a:p>
            <a:pPr eaLnBrk="1" hangingPunct="1">
              <a:lnSpc>
                <a:spcPct val="90000"/>
              </a:lnSpc>
            </a:pPr>
            <a:endParaRPr lang="fi-FI" altLang="fi-FI" sz="2400" dirty="0"/>
          </a:p>
        </p:txBody>
      </p:sp>
      <p:graphicFrame>
        <p:nvGraphicFramePr>
          <p:cNvPr id="5" name="Diagramm 4">
            <a:extLst>
              <a:ext uri="{FF2B5EF4-FFF2-40B4-BE49-F238E27FC236}">
                <a16:creationId xmlns:a16="http://schemas.microsoft.com/office/drawing/2014/main" id="{10F3FEF1-6B6A-405F-A27A-28CC0B243A0A}"/>
              </a:ext>
            </a:extLst>
          </p:cNvPr>
          <p:cNvGraphicFramePr/>
          <p:nvPr>
            <p:extLst>
              <p:ext uri="{D42A27DB-BD31-4B8C-83A1-F6EECF244321}">
                <p14:modId xmlns:p14="http://schemas.microsoft.com/office/powerpoint/2010/main" val="3739367354"/>
              </p:ext>
            </p:extLst>
          </p:nvPr>
        </p:nvGraphicFramePr>
        <p:xfrm>
          <a:off x="838200" y="3016251"/>
          <a:ext cx="9751828" cy="3086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456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The</a:t>
            </a:r>
            <a:r>
              <a:rPr lang="fi-FI" dirty="0"/>
              <a:t> </a:t>
            </a:r>
            <a:r>
              <a:rPr lang="fi-FI" dirty="0" err="1"/>
              <a:t>Terms</a:t>
            </a:r>
            <a:r>
              <a:rPr lang="fi-FI" dirty="0"/>
              <a:t> of Delivery</a:t>
            </a:r>
          </a:p>
        </p:txBody>
      </p:sp>
      <p:sp>
        <p:nvSpPr>
          <p:cNvPr id="3" name="Content Placeholder 2"/>
          <p:cNvSpPr>
            <a:spLocks noGrp="1"/>
          </p:cNvSpPr>
          <p:nvPr>
            <p:ph idx="1"/>
          </p:nvPr>
        </p:nvSpPr>
        <p:spPr/>
        <p:txBody>
          <a:bodyPr/>
          <a:lstStyle/>
          <a:p>
            <a:r>
              <a:rPr lang="en-US" sz="2400" dirty="0"/>
              <a:t>Defines the following things in mutual relation between the seller and the buyer: </a:t>
            </a:r>
          </a:p>
          <a:p>
            <a:pPr lvl="2"/>
            <a:r>
              <a:rPr lang="en-US" sz="2400" dirty="0"/>
              <a:t>Delivery and taking delivery</a:t>
            </a:r>
          </a:p>
          <a:p>
            <a:pPr lvl="2"/>
            <a:r>
              <a:rPr lang="en-US" sz="2400" dirty="0"/>
              <a:t>Division of costs</a:t>
            </a:r>
          </a:p>
          <a:p>
            <a:pPr lvl="2"/>
            <a:r>
              <a:rPr lang="en-US" sz="2400" dirty="0"/>
              <a:t>Transfer of risk</a:t>
            </a:r>
          </a:p>
          <a:p>
            <a:pPr lvl="2"/>
            <a:r>
              <a:rPr lang="en-US" sz="2400" dirty="0"/>
              <a:t>Other mutual obligations</a:t>
            </a:r>
          </a:p>
          <a:p>
            <a:pPr lvl="2"/>
            <a:endParaRPr lang="en-US" sz="2400" dirty="0"/>
          </a:p>
          <a:p>
            <a:r>
              <a:rPr lang="en-US" sz="2400" dirty="0"/>
              <a:t> </a:t>
            </a:r>
            <a:r>
              <a:rPr lang="en-US" sz="2400" b="1" dirty="0"/>
              <a:t>Does not</a:t>
            </a:r>
            <a:r>
              <a:rPr lang="en-US" sz="2400" dirty="0"/>
              <a:t> define: </a:t>
            </a:r>
          </a:p>
          <a:p>
            <a:pPr lvl="2"/>
            <a:r>
              <a:rPr lang="en-US" sz="2400" dirty="0"/>
              <a:t>Relationship between the seller/buyer and any third party</a:t>
            </a:r>
          </a:p>
          <a:p>
            <a:pPr lvl="2"/>
            <a:r>
              <a:rPr lang="en-US" sz="2400" dirty="0"/>
              <a:t>Title to the goods (“ownership”) </a:t>
            </a:r>
          </a:p>
          <a:p>
            <a:endParaRPr lang="fi-FI" dirty="0"/>
          </a:p>
        </p:txBody>
      </p:sp>
    </p:spTree>
    <p:extLst>
      <p:ext uri="{BB962C8B-B14F-4D97-AF65-F5344CB8AC3E}">
        <p14:creationId xmlns:p14="http://schemas.microsoft.com/office/powerpoint/2010/main" val="2571790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i-FI" altLang="fi-FI" dirty="0" err="1"/>
              <a:t>Incoterms</a:t>
            </a:r>
            <a:r>
              <a:rPr lang="fi-FI" altLang="fi-FI" dirty="0"/>
              <a:t> </a:t>
            </a:r>
            <a:r>
              <a:rPr lang="fi-FI" altLang="fi-FI" dirty="0" err="1"/>
              <a:t>Clearly</a:t>
            </a:r>
            <a:r>
              <a:rPr lang="fi-FI" altLang="fi-FI" dirty="0"/>
              <a:t> </a:t>
            </a:r>
            <a:r>
              <a:rPr lang="fi-FI" altLang="fi-FI" dirty="0" err="1"/>
              <a:t>Mentioned</a:t>
            </a:r>
            <a:r>
              <a:rPr lang="fi-FI" altLang="fi-FI" dirty="0"/>
              <a:t> in:</a:t>
            </a:r>
          </a:p>
        </p:txBody>
      </p:sp>
      <p:sp>
        <p:nvSpPr>
          <p:cNvPr id="5123" name="Rectangle 3"/>
          <p:cNvSpPr>
            <a:spLocks noGrp="1" noChangeArrowheads="1"/>
          </p:cNvSpPr>
          <p:nvPr>
            <p:ph type="body" idx="1"/>
          </p:nvPr>
        </p:nvSpPr>
        <p:spPr/>
        <p:txBody>
          <a:bodyPr/>
          <a:lstStyle/>
          <a:p>
            <a:r>
              <a:rPr lang="fi-FI" altLang="fi-FI" dirty="0" err="1"/>
              <a:t>Request</a:t>
            </a:r>
            <a:r>
              <a:rPr lang="fi-FI" altLang="fi-FI" dirty="0"/>
              <a:t> for </a:t>
            </a:r>
            <a:r>
              <a:rPr lang="fi-FI" altLang="fi-FI" dirty="0" err="1"/>
              <a:t>quotations</a:t>
            </a:r>
            <a:r>
              <a:rPr lang="fi-FI" altLang="fi-FI" dirty="0"/>
              <a:t> </a:t>
            </a:r>
          </a:p>
          <a:p>
            <a:r>
              <a:rPr lang="fi-FI" altLang="fi-FI" dirty="0" err="1"/>
              <a:t>Orders</a:t>
            </a:r>
            <a:r>
              <a:rPr lang="fi-FI" altLang="fi-FI" dirty="0"/>
              <a:t> </a:t>
            </a:r>
          </a:p>
          <a:p>
            <a:r>
              <a:rPr lang="fi-FI" altLang="fi-FI" dirty="0" err="1"/>
              <a:t>Confirmations</a:t>
            </a:r>
            <a:r>
              <a:rPr lang="fi-FI" altLang="fi-FI" dirty="0"/>
              <a:t> </a:t>
            </a:r>
          </a:p>
          <a:p>
            <a:r>
              <a:rPr lang="fi-FI" altLang="fi-FI" dirty="0" err="1"/>
              <a:t>Contracts</a:t>
            </a:r>
            <a:r>
              <a:rPr lang="fi-FI" altLang="fi-FI" dirty="0"/>
              <a:t> </a:t>
            </a:r>
          </a:p>
          <a:p>
            <a:r>
              <a:rPr lang="fi-FI" altLang="fi-FI" dirty="0" err="1"/>
              <a:t>Invoices</a:t>
            </a:r>
            <a:r>
              <a:rPr lang="fi-FI" altLang="fi-FI" dirty="0"/>
              <a:t> </a:t>
            </a:r>
          </a:p>
          <a:p>
            <a:r>
              <a:rPr lang="fi-FI" altLang="fi-FI" dirty="0" err="1"/>
              <a:t>Example</a:t>
            </a:r>
            <a:r>
              <a:rPr lang="fi-FI" altLang="fi-FI" dirty="0"/>
              <a:t>: FCA Hamburg, </a:t>
            </a:r>
            <a:r>
              <a:rPr lang="fi-FI" altLang="fi-FI" dirty="0" err="1"/>
              <a:t>Incoterms</a:t>
            </a:r>
            <a:r>
              <a:rPr lang="fi-FI" altLang="fi-FI" dirty="0"/>
              <a:t> 2010 </a:t>
            </a:r>
          </a:p>
          <a:p>
            <a:r>
              <a:rPr lang="en-US" altLang="fi-FI" dirty="0"/>
              <a:t>If you agree on something differently than stated in Incoterms, you’ll have to mention it in the contract </a:t>
            </a:r>
          </a:p>
          <a:p>
            <a:pPr eaLnBrk="1" hangingPunct="1"/>
            <a:endParaRPr lang="fi-FI" altLang="fi-FI" u="sng" dirty="0"/>
          </a:p>
        </p:txBody>
      </p:sp>
    </p:spTree>
    <p:extLst>
      <p:ext uri="{BB962C8B-B14F-4D97-AF65-F5344CB8AC3E}">
        <p14:creationId xmlns:p14="http://schemas.microsoft.com/office/powerpoint/2010/main" val="178050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 Study</a:t>
            </a:r>
          </a:p>
        </p:txBody>
      </p:sp>
      <p:sp>
        <p:nvSpPr>
          <p:cNvPr id="3" name="Content Placeholder 2"/>
          <p:cNvSpPr>
            <a:spLocks noGrp="1"/>
          </p:cNvSpPr>
          <p:nvPr>
            <p:ph idx="1"/>
          </p:nvPr>
        </p:nvSpPr>
        <p:spPr>
          <a:xfrm>
            <a:off x="838200" y="1584107"/>
            <a:ext cx="10515600" cy="4351338"/>
          </a:xfrm>
        </p:spPr>
        <p:txBody>
          <a:bodyPr>
            <a:normAutofit/>
          </a:bodyPr>
          <a:lstStyle/>
          <a:p>
            <a:r>
              <a:rPr lang="en-GB" sz="2400" dirty="0"/>
              <a:t>Required reading: Van </a:t>
            </a:r>
            <a:r>
              <a:rPr lang="en-GB" sz="2400" dirty="0" err="1"/>
              <a:t>Weele</a:t>
            </a:r>
            <a:r>
              <a:rPr lang="en-GB" sz="2400" dirty="0"/>
              <a:t>, Arjan. J. (2014). Purchasing and Supply Chain Management. </a:t>
            </a:r>
            <a:r>
              <a:rPr lang="en-GB" sz="2400" i="1" dirty="0"/>
              <a:t>United Kingdom: Cengage Learning EMEA</a:t>
            </a:r>
            <a:r>
              <a:rPr lang="en-GB" sz="2400" dirty="0"/>
              <a:t>, 6</a:t>
            </a:r>
            <a:r>
              <a:rPr lang="en-GB" sz="2400" baseline="30000" dirty="0"/>
              <a:t>th</a:t>
            </a:r>
            <a:r>
              <a:rPr lang="en-GB" sz="2400" dirty="0"/>
              <a:t> edition, pp. 3-19, 115-130, 173-191</a:t>
            </a:r>
          </a:p>
          <a:p>
            <a:r>
              <a:rPr lang="en-GB" sz="2400" dirty="0">
                <a:solidFill>
                  <a:schemeClr val="tx1">
                    <a:lumMod val="75000"/>
                    <a:lumOff val="25000"/>
                  </a:schemeClr>
                </a:solidFill>
              </a:rPr>
              <a:t>Teaching video: </a:t>
            </a:r>
            <a:r>
              <a:rPr lang="en-GB" sz="2400" u="sng"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https://www.youtube.com/watch?v=Mi1QBxVjZAw</a:t>
            </a:r>
            <a:endParaRPr lang="en-GB" sz="2400" dirty="0">
              <a:solidFill>
                <a:schemeClr val="tx1">
                  <a:lumMod val="75000"/>
                  <a:lumOff val="25000"/>
                </a:schemeClr>
              </a:solidFill>
            </a:endParaRPr>
          </a:p>
          <a:p>
            <a:endParaRPr lang="en-GB" sz="2400" dirty="0"/>
          </a:p>
        </p:txBody>
      </p:sp>
    </p:spTree>
    <p:extLst>
      <p:ext uri="{BB962C8B-B14F-4D97-AF65-F5344CB8AC3E}">
        <p14:creationId xmlns:p14="http://schemas.microsoft.com/office/powerpoint/2010/main" val="1511995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i-FI" altLang="fi-FI" dirty="0" err="1"/>
              <a:t>Two</a:t>
            </a:r>
            <a:r>
              <a:rPr lang="fi-FI" altLang="fi-FI" dirty="0"/>
              <a:t> </a:t>
            </a:r>
            <a:r>
              <a:rPr lang="fi-FI" altLang="fi-FI" dirty="0" err="1"/>
              <a:t>Different</a:t>
            </a:r>
            <a:r>
              <a:rPr lang="fi-FI" altLang="fi-FI" dirty="0"/>
              <a:t> </a:t>
            </a:r>
            <a:r>
              <a:rPr lang="fi-FI" altLang="fi-FI" dirty="0" err="1"/>
              <a:t>Groups</a:t>
            </a:r>
            <a:endParaRPr lang="fi-FI" altLang="fi-FI" dirty="0"/>
          </a:p>
        </p:txBody>
      </p:sp>
      <p:sp>
        <p:nvSpPr>
          <p:cNvPr id="6147" name="Rectangle 3"/>
          <p:cNvSpPr>
            <a:spLocks noGrp="1" noChangeArrowheads="1"/>
          </p:cNvSpPr>
          <p:nvPr>
            <p:ph type="body" idx="1"/>
          </p:nvPr>
        </p:nvSpPr>
        <p:spPr/>
        <p:txBody>
          <a:bodyPr/>
          <a:lstStyle/>
          <a:p>
            <a:pPr marL="0" indent="0">
              <a:buNone/>
            </a:pPr>
            <a:endParaRPr lang="en-US" altLang="fi-FI" sz="2800" dirty="0"/>
          </a:p>
          <a:p>
            <a:pPr marL="0" indent="0">
              <a:buNone/>
            </a:pPr>
            <a:r>
              <a:rPr lang="en-US" altLang="fi-FI" sz="2800" dirty="0"/>
              <a:t>1)</a:t>
            </a:r>
            <a:r>
              <a:rPr lang="en-US" altLang="fi-FI" dirty="0"/>
              <a:t> </a:t>
            </a:r>
            <a:r>
              <a:rPr lang="en-US" altLang="fi-FI" sz="2800" dirty="0"/>
              <a:t>All modes of transport </a:t>
            </a:r>
          </a:p>
          <a:p>
            <a:pPr lvl="1"/>
            <a:r>
              <a:rPr lang="nl-NL" altLang="fi-FI" sz="2800" dirty="0"/>
              <a:t>EXW, FCA, CPT, CIP, DAT, DAP, DDP </a:t>
            </a:r>
            <a:br>
              <a:rPr lang="nl-NL" altLang="fi-FI" sz="2800" dirty="0"/>
            </a:br>
            <a:endParaRPr lang="nl-NL" altLang="fi-FI" sz="2800" dirty="0"/>
          </a:p>
          <a:p>
            <a:pPr lvl="1"/>
            <a:endParaRPr lang="nl-NL" altLang="fi-FI" sz="2800" dirty="0"/>
          </a:p>
          <a:p>
            <a:pPr marL="0" indent="0">
              <a:buNone/>
            </a:pPr>
            <a:r>
              <a:rPr lang="en-US" altLang="fi-FI" sz="2800" dirty="0"/>
              <a:t>2) Only for sea and inland waterway transport </a:t>
            </a:r>
          </a:p>
          <a:p>
            <a:pPr lvl="1"/>
            <a:r>
              <a:rPr lang="fi-FI" altLang="fi-FI" sz="2800" dirty="0"/>
              <a:t>FAS, FOB, CFR, CIF </a:t>
            </a:r>
          </a:p>
        </p:txBody>
      </p:sp>
      <p:pic>
        <p:nvPicPr>
          <p:cNvPr id="3" name="Picture 2"/>
          <p:cNvPicPr>
            <a:picLocks noChangeAspect="1"/>
          </p:cNvPicPr>
          <p:nvPr/>
        </p:nvPicPr>
        <p:blipFill>
          <a:blip r:embed="rId2"/>
          <a:stretch>
            <a:fillRect/>
          </a:stretch>
        </p:blipFill>
        <p:spPr>
          <a:xfrm>
            <a:off x="6656084" y="936325"/>
            <a:ext cx="4035902" cy="3194581"/>
          </a:xfrm>
          <a:prstGeom prst="rect">
            <a:avLst/>
          </a:prstGeom>
        </p:spPr>
      </p:pic>
      <p:pic>
        <p:nvPicPr>
          <p:cNvPr id="5" name="Picture 4"/>
          <p:cNvPicPr>
            <a:picLocks noChangeAspect="1"/>
          </p:cNvPicPr>
          <p:nvPr/>
        </p:nvPicPr>
        <p:blipFill>
          <a:blip r:embed="rId3"/>
          <a:stretch>
            <a:fillRect/>
          </a:stretch>
        </p:blipFill>
        <p:spPr>
          <a:xfrm>
            <a:off x="9445907" y="2885560"/>
            <a:ext cx="2492157" cy="3446362"/>
          </a:xfrm>
          <a:prstGeom prst="rect">
            <a:avLst/>
          </a:prstGeom>
        </p:spPr>
      </p:pic>
    </p:spTree>
    <p:extLst>
      <p:ext uri="{BB962C8B-B14F-4D97-AF65-F5344CB8AC3E}">
        <p14:creationId xmlns:p14="http://schemas.microsoft.com/office/powerpoint/2010/main" val="2076195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p:txBody>
          <a:bodyPr/>
          <a:lstStyle/>
          <a:p>
            <a:r>
              <a:rPr lang="fi-FI" altLang="fi-FI"/>
              <a:t>How to choose the right Incoterms?</a:t>
            </a:r>
          </a:p>
        </p:txBody>
      </p:sp>
      <p:sp>
        <p:nvSpPr>
          <p:cNvPr id="22531" name="Sisällön paikkamerkki 2"/>
          <p:cNvSpPr>
            <a:spLocks noGrp="1"/>
          </p:cNvSpPr>
          <p:nvPr>
            <p:ph idx="1"/>
          </p:nvPr>
        </p:nvSpPr>
        <p:spPr>
          <a:xfrm>
            <a:off x="664234" y="2165230"/>
            <a:ext cx="10343072" cy="4485735"/>
          </a:xfrm>
        </p:spPr>
        <p:txBody>
          <a:bodyPr/>
          <a:lstStyle/>
          <a:p>
            <a:r>
              <a:rPr lang="en-GB" altLang="fi-FI" sz="2400" dirty="0"/>
              <a:t>Nowadays many companies want to control the whole material chain:</a:t>
            </a:r>
          </a:p>
          <a:p>
            <a:pPr marL="0" indent="0">
              <a:buNone/>
            </a:pPr>
            <a:endParaRPr lang="en-GB" altLang="fi-FI" sz="2400" dirty="0"/>
          </a:p>
          <a:p>
            <a:pPr lvl="1"/>
            <a:r>
              <a:rPr lang="en-GB" altLang="fi-FI" sz="2400" dirty="0"/>
              <a:t>Companies can control the whole transportation chain</a:t>
            </a:r>
          </a:p>
          <a:p>
            <a:pPr lvl="1"/>
            <a:r>
              <a:rPr lang="en-GB" altLang="fi-FI" sz="2400" dirty="0"/>
              <a:t>They can use domestic insurance and transportation companies</a:t>
            </a:r>
          </a:p>
          <a:p>
            <a:pPr lvl="1"/>
            <a:r>
              <a:rPr lang="en-GB" altLang="fi-FI" sz="2400" dirty="0">
                <a:sym typeface="Wingdings" panose="05000000000000000000" pitchFamily="2" charset="2"/>
              </a:rPr>
              <a:t>Can effect to the speed, mode of transport, and route</a:t>
            </a:r>
          </a:p>
          <a:p>
            <a:pPr lvl="1"/>
            <a:r>
              <a:rPr lang="en-GB" altLang="fi-FI" sz="2400" dirty="0">
                <a:sym typeface="Wingdings" panose="05000000000000000000" pitchFamily="2" charset="2"/>
              </a:rPr>
              <a:t>W</a:t>
            </a:r>
            <a:r>
              <a:rPr lang="en-GB" altLang="fi-FI" sz="2400" dirty="0"/>
              <a:t>hich one (seller or purchaser) has higher transportation volumes </a:t>
            </a:r>
            <a:r>
              <a:rPr lang="en-GB" altLang="fi-FI" sz="2400" dirty="0">
                <a:sym typeface="Wingdings" panose="05000000000000000000" pitchFamily="2" charset="2"/>
              </a:rPr>
              <a:t> effects the price, better contracts</a:t>
            </a:r>
          </a:p>
          <a:p>
            <a:pPr lvl="1"/>
            <a:r>
              <a:rPr lang="en-GB" altLang="fi-FI" sz="2400" dirty="0">
                <a:sym typeface="Wingdings" panose="05000000000000000000" pitchFamily="2" charset="2"/>
              </a:rPr>
              <a:t>Acquired habits or earlier experiences may </a:t>
            </a:r>
            <a:r>
              <a:rPr lang="en-GB" altLang="fi-FI" dirty="0">
                <a:sym typeface="Wingdings" panose="05000000000000000000" pitchFamily="2" charset="2"/>
              </a:rPr>
              <a:t>also strongly effect to </a:t>
            </a:r>
            <a:r>
              <a:rPr lang="en-GB" altLang="fi-FI" sz="2400" dirty="0">
                <a:sym typeface="Wingdings" panose="05000000000000000000" pitchFamily="2" charset="2"/>
              </a:rPr>
              <a:t>the use of Incoterms</a:t>
            </a:r>
            <a:endParaRPr lang="en-GB" altLang="fi-FI" sz="2400" dirty="0"/>
          </a:p>
          <a:p>
            <a:pPr lvl="1"/>
            <a:endParaRPr lang="en-GB" altLang="fi-FI" sz="2400" dirty="0">
              <a:sym typeface="Wingdings" panose="05000000000000000000" pitchFamily="2" charset="2"/>
            </a:endParaRPr>
          </a:p>
          <a:p>
            <a:pPr lvl="1"/>
            <a:endParaRPr lang="en-GB" altLang="fi-FI" sz="2400" dirty="0"/>
          </a:p>
          <a:p>
            <a:pPr marL="457200" lvl="1" indent="0">
              <a:buNone/>
            </a:pPr>
            <a:endParaRPr lang="en-GB" altLang="fi-FI" sz="2400" dirty="0"/>
          </a:p>
        </p:txBody>
      </p:sp>
    </p:spTree>
    <p:extLst>
      <p:ext uri="{BB962C8B-B14F-4D97-AF65-F5344CB8AC3E}">
        <p14:creationId xmlns:p14="http://schemas.microsoft.com/office/powerpoint/2010/main" val="831089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hr-HR"/>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172527" y="6435306"/>
            <a:ext cx="3786997" cy="369332"/>
          </a:xfrm>
          <a:prstGeom prst="rect">
            <a:avLst/>
          </a:prstGeom>
          <a:noFill/>
        </p:spPr>
        <p:txBody>
          <a:bodyPr wrap="square" rtlCol="0">
            <a:spAutoFit/>
          </a:bodyPr>
          <a:lstStyle/>
          <a:p>
            <a:r>
              <a:rPr lang="fi-FI" dirty="0"/>
              <a:t>(</a:t>
            </a:r>
            <a:r>
              <a:rPr lang="fi-FI" dirty="0" err="1"/>
              <a:t>Source</a:t>
            </a:r>
            <a:r>
              <a:rPr lang="fi-FI" dirty="0"/>
              <a:t>: www.logistiikanmaailma.fi)</a:t>
            </a:r>
          </a:p>
        </p:txBody>
      </p:sp>
    </p:spTree>
    <p:extLst>
      <p:ext uri="{BB962C8B-B14F-4D97-AF65-F5344CB8AC3E}">
        <p14:creationId xmlns:p14="http://schemas.microsoft.com/office/powerpoint/2010/main" val="2777278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eglobalpioneer.com/wp-content/uploads/2017/10/incoterms2010-definicja.png">
            <a:extLst>
              <a:ext uri="{FF2B5EF4-FFF2-40B4-BE49-F238E27FC236}">
                <a16:creationId xmlns:a16="http://schemas.microsoft.com/office/drawing/2014/main" id="{9531616C-8B85-4F66-AAF1-F6E9B91F7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65770"/>
            <a:ext cx="5534025" cy="611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22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i-FI" altLang="fi-FI" dirty="0"/>
              <a:t>1. </a:t>
            </a:r>
            <a:r>
              <a:rPr lang="en-US" altLang="fi-FI" dirty="0"/>
              <a:t>EXW (Ex Works), Named Place of Delivery </a:t>
            </a:r>
            <a:endParaRPr lang="fi-FI" altLang="fi-FI" dirty="0"/>
          </a:p>
        </p:txBody>
      </p:sp>
      <p:sp>
        <p:nvSpPr>
          <p:cNvPr id="7171" name="Rectangle 3"/>
          <p:cNvSpPr>
            <a:spLocks noGrp="1" noChangeArrowheads="1"/>
          </p:cNvSpPr>
          <p:nvPr>
            <p:ph type="body" idx="1"/>
          </p:nvPr>
        </p:nvSpPr>
        <p:spPr>
          <a:xfrm>
            <a:off x="763059" y="1690688"/>
            <a:ext cx="11113538" cy="4364965"/>
          </a:xfrm>
        </p:spPr>
        <p:txBody>
          <a:bodyPr/>
          <a:lstStyle/>
          <a:p>
            <a:r>
              <a:rPr lang="en-US" altLang="fi-FI" sz="2400" dirty="0"/>
              <a:t>Suitable for all modes of transport </a:t>
            </a:r>
          </a:p>
          <a:p>
            <a:r>
              <a:rPr lang="en-US" altLang="fi-FI" sz="2400" dirty="0"/>
              <a:t>Means a minimum obligation for the seller; the seller “delivers” when it places the goods at the disposal of the buyer at the seller’s premises or at another named place (i.e. factory, warehouse, etc.) </a:t>
            </a:r>
          </a:p>
          <a:p>
            <a:r>
              <a:rPr lang="en-US" altLang="fi-FI" sz="2400" dirty="0"/>
              <a:t>The buyer bears all risks of loss or damage to the goods from the time they have been delivered (at the warehouse etc. </a:t>
            </a:r>
            <a:r>
              <a:rPr lang="en-US" altLang="fi-FI" sz="2400" dirty="0">
                <a:sym typeface="Wingdings" panose="05000000000000000000" pitchFamily="2" charset="2"/>
              </a:rPr>
              <a:t> </a:t>
            </a:r>
            <a:r>
              <a:rPr lang="en-US" altLang="fi-FI" sz="2400" dirty="0"/>
              <a:t>loading is already on buyer’s risk)</a:t>
            </a:r>
          </a:p>
          <a:p>
            <a:r>
              <a:rPr lang="en-US" altLang="fi-FI" sz="2400" dirty="0"/>
              <a:t>If you want the seller to take care of export formalities, you may use the term </a:t>
            </a:r>
            <a:r>
              <a:rPr lang="en-US" altLang="fi-FI" sz="2400" b="1" dirty="0"/>
              <a:t>“ex works cleared for export”</a:t>
            </a:r>
          </a:p>
          <a:p>
            <a:r>
              <a:rPr lang="en-US" altLang="fi-FI" sz="2400" dirty="0"/>
              <a:t>To avoid problems with loading, FCA would be more preferred</a:t>
            </a:r>
          </a:p>
          <a:p>
            <a:pPr eaLnBrk="1" hangingPunct="1">
              <a:lnSpc>
                <a:spcPct val="90000"/>
              </a:lnSpc>
              <a:buFont typeface="Wingdings" panose="05000000000000000000" pitchFamily="2" charset="2"/>
              <a:buNone/>
            </a:pPr>
            <a:endParaRPr lang="fi-FI" altLang="fi-FI" sz="2400" dirty="0"/>
          </a:p>
          <a:p>
            <a:pPr eaLnBrk="1" hangingPunct="1">
              <a:lnSpc>
                <a:spcPct val="90000"/>
              </a:lnSpc>
              <a:buFont typeface="Wingdings" panose="05000000000000000000" pitchFamily="2" charset="2"/>
              <a:buNone/>
            </a:pPr>
            <a:endParaRPr lang="fi-FI" altLang="fi-FI" sz="2400" dirty="0"/>
          </a:p>
        </p:txBody>
      </p:sp>
    </p:spTree>
    <p:extLst>
      <p:ext uri="{BB962C8B-B14F-4D97-AF65-F5344CB8AC3E}">
        <p14:creationId xmlns:p14="http://schemas.microsoft.com/office/powerpoint/2010/main" val="28338890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br>
              <a:rPr lang="fi-FI" altLang="fi-FI" dirty="0"/>
            </a:br>
            <a:r>
              <a:rPr lang="fi-FI" altLang="fi-FI" dirty="0"/>
              <a:t>2. </a:t>
            </a:r>
            <a:r>
              <a:rPr lang="en-US" altLang="fi-FI" dirty="0"/>
              <a:t>FCA (Free Carrier); Named Place of Delivery </a:t>
            </a:r>
            <a:endParaRPr lang="fi-FI" altLang="fi-FI" dirty="0"/>
          </a:p>
        </p:txBody>
      </p:sp>
      <p:sp>
        <p:nvSpPr>
          <p:cNvPr id="8195" name="Rectangle 3"/>
          <p:cNvSpPr>
            <a:spLocks noGrp="1" noChangeArrowheads="1"/>
          </p:cNvSpPr>
          <p:nvPr>
            <p:ph type="body" idx="1"/>
          </p:nvPr>
        </p:nvSpPr>
        <p:spPr>
          <a:xfrm>
            <a:off x="336430" y="2139351"/>
            <a:ext cx="11231593" cy="4044920"/>
          </a:xfrm>
        </p:spPr>
        <p:txBody>
          <a:bodyPr>
            <a:normAutofit fontScale="92500" lnSpcReduction="10000"/>
          </a:bodyPr>
          <a:lstStyle/>
          <a:p>
            <a:r>
              <a:rPr lang="en-US" altLang="fi-FI" sz="2400" dirty="0"/>
              <a:t>Suitable for all modes of transport; also for container traffic </a:t>
            </a:r>
          </a:p>
          <a:p>
            <a:r>
              <a:rPr lang="en-US" altLang="fi-FI" sz="2400" dirty="0"/>
              <a:t>The seller “delivers” the goods to the carrier or another person nominated by the buyer at the seller’s premises or another named place (the point has to be specified as clearly as possible) </a:t>
            </a:r>
          </a:p>
          <a:p>
            <a:r>
              <a:rPr lang="en-US" altLang="fi-FI" sz="2400" dirty="0"/>
              <a:t>The buyer bears all risks of loss or damage to the goods from the time they have been delivered as mentioned above (general rule: the goods are at the disposal of the buyer in the vehicle arriving at the terminal) </a:t>
            </a:r>
          </a:p>
          <a:p>
            <a:r>
              <a:rPr lang="en-US" altLang="fi-FI" sz="2400" dirty="0"/>
              <a:t>The seller clears the goods for export, where applicable </a:t>
            </a:r>
          </a:p>
          <a:p>
            <a:r>
              <a:rPr lang="en-US" altLang="fi-FI" sz="2400" dirty="0"/>
              <a:t>The seller has no obligation to make a contract of carriage, but if the buyer requests it or it’s commercial practice, the seller may contract for carriage on usual terms at the buyer’s risk and expense (but the seller may also decline to make it)</a:t>
            </a:r>
          </a:p>
          <a:p>
            <a:r>
              <a:rPr lang="fi-FI" sz="2400" dirty="0"/>
              <a:t>In container transport it is generally advised to use FCA instead of FOB</a:t>
            </a:r>
            <a:endParaRPr lang="en-US" altLang="fi-FI" sz="2400" dirty="0"/>
          </a:p>
          <a:p>
            <a:pPr marL="0" indent="0">
              <a:buNone/>
            </a:pPr>
            <a:endParaRPr lang="fi-FI" altLang="fi-FI" sz="2800" dirty="0"/>
          </a:p>
        </p:txBody>
      </p:sp>
    </p:spTree>
    <p:extLst>
      <p:ext uri="{BB962C8B-B14F-4D97-AF65-F5344CB8AC3E}">
        <p14:creationId xmlns:p14="http://schemas.microsoft.com/office/powerpoint/2010/main" val="3309048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7670" y="645783"/>
            <a:ext cx="8703695" cy="2320985"/>
          </a:xfrm>
          <a:prstGeom prst="rect">
            <a:avLst/>
          </a:prstGeom>
        </p:spPr>
      </p:pic>
      <p:pic>
        <p:nvPicPr>
          <p:cNvPr id="3" name="Picture 2"/>
          <p:cNvPicPr>
            <a:picLocks noChangeAspect="1"/>
          </p:cNvPicPr>
          <p:nvPr/>
        </p:nvPicPr>
        <p:blipFill>
          <a:blip r:embed="rId3"/>
          <a:stretch>
            <a:fillRect/>
          </a:stretch>
        </p:blipFill>
        <p:spPr>
          <a:xfrm>
            <a:off x="1147670" y="3527006"/>
            <a:ext cx="8703695" cy="2320986"/>
          </a:xfrm>
          <a:prstGeom prst="rect">
            <a:avLst/>
          </a:prstGeom>
        </p:spPr>
      </p:pic>
    </p:spTree>
    <p:extLst>
      <p:ext uri="{BB962C8B-B14F-4D97-AF65-F5344CB8AC3E}">
        <p14:creationId xmlns:p14="http://schemas.microsoft.com/office/powerpoint/2010/main" val="2882868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62309" y="0"/>
            <a:ext cx="10305691" cy="1773238"/>
          </a:xfrm>
        </p:spPr>
        <p:txBody>
          <a:bodyPr>
            <a:normAutofit fontScale="90000"/>
          </a:bodyPr>
          <a:lstStyle/>
          <a:p>
            <a:br>
              <a:rPr lang="fi-FI" altLang="fi-FI" dirty="0"/>
            </a:br>
            <a:r>
              <a:rPr lang="fi-FI" altLang="fi-FI" dirty="0"/>
              <a:t>3. </a:t>
            </a:r>
            <a:r>
              <a:rPr lang="en-US" altLang="fi-FI" dirty="0"/>
              <a:t>CPT (Carriage Paid To), Named Place of Destination </a:t>
            </a:r>
            <a:endParaRPr lang="fi-FI" altLang="fi-FI" dirty="0"/>
          </a:p>
        </p:txBody>
      </p:sp>
      <p:sp>
        <p:nvSpPr>
          <p:cNvPr id="9219" name="Rectangle 3"/>
          <p:cNvSpPr>
            <a:spLocks noGrp="1" noChangeArrowheads="1"/>
          </p:cNvSpPr>
          <p:nvPr>
            <p:ph type="body" idx="1"/>
          </p:nvPr>
        </p:nvSpPr>
        <p:spPr>
          <a:xfrm>
            <a:off x="474453" y="2044460"/>
            <a:ext cx="10698372" cy="4563373"/>
          </a:xfrm>
        </p:spPr>
        <p:txBody>
          <a:bodyPr>
            <a:normAutofit/>
          </a:bodyPr>
          <a:lstStyle/>
          <a:p>
            <a:r>
              <a:rPr lang="en-US" altLang="fi-FI" sz="2400" dirty="0"/>
              <a:t>For all modes of transport and especially container traffic </a:t>
            </a:r>
          </a:p>
          <a:p>
            <a:r>
              <a:rPr lang="en-US" altLang="fi-FI" sz="2400" dirty="0"/>
              <a:t>The seller pays the freight to the named place of destination</a:t>
            </a:r>
          </a:p>
          <a:p>
            <a:r>
              <a:rPr lang="fi-FI" sz="2400" dirty="0"/>
              <a:t>The seller may decide the carrier and the place where the goods are delivered to this carrier</a:t>
            </a:r>
            <a:r>
              <a:rPr lang="en-US" altLang="fi-FI" sz="2400" dirty="0"/>
              <a:t> </a:t>
            </a:r>
          </a:p>
          <a:p>
            <a:r>
              <a:rPr lang="en-US" altLang="fi-FI" sz="2400" dirty="0"/>
              <a:t>The buyer bears all risks of loss of or damage to the goods from the time they have been delivered to the carrier contracted (place of delivery) </a:t>
            </a:r>
          </a:p>
          <a:p>
            <a:r>
              <a:rPr lang="en-US" altLang="fi-FI" sz="2400" dirty="0"/>
              <a:t>In the contract it’s important to define the place of delivery (transfer of risks) and the named place of destination, where the seller makes the transportation contract </a:t>
            </a:r>
          </a:p>
          <a:p>
            <a:r>
              <a:rPr lang="en-US" altLang="fi-FI" sz="2400" dirty="0"/>
              <a:t>Clearer rule than CFR or CIF </a:t>
            </a:r>
          </a:p>
          <a:p>
            <a:pPr eaLnBrk="1" hangingPunct="1">
              <a:lnSpc>
                <a:spcPct val="90000"/>
              </a:lnSpc>
            </a:pPr>
            <a:endParaRPr lang="fi-FI" altLang="fi-FI" dirty="0"/>
          </a:p>
        </p:txBody>
      </p:sp>
    </p:spTree>
    <p:extLst>
      <p:ext uri="{BB962C8B-B14F-4D97-AF65-F5344CB8AC3E}">
        <p14:creationId xmlns:p14="http://schemas.microsoft.com/office/powerpoint/2010/main" val="2458802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br>
              <a:rPr lang="fi-FI" altLang="fi-FI" sz="3200" dirty="0"/>
            </a:br>
            <a:r>
              <a:rPr lang="fi-FI" altLang="fi-FI" sz="3200" dirty="0"/>
              <a:t>4. </a:t>
            </a:r>
            <a:r>
              <a:rPr lang="en-US" altLang="fi-FI" dirty="0"/>
              <a:t>CIP, (Carriage and Insurance Paid to), Named Place of Destination </a:t>
            </a:r>
            <a:endParaRPr lang="fi-FI" altLang="fi-FI" dirty="0"/>
          </a:p>
        </p:txBody>
      </p:sp>
      <p:sp>
        <p:nvSpPr>
          <p:cNvPr id="10243" name="Rectangle 5"/>
          <p:cNvSpPr>
            <a:spLocks noGrp="1" noChangeArrowheads="1"/>
          </p:cNvSpPr>
          <p:nvPr>
            <p:ph type="body" sz="half" idx="4294967295"/>
          </p:nvPr>
        </p:nvSpPr>
        <p:spPr>
          <a:xfrm>
            <a:off x="353683" y="1854679"/>
            <a:ext cx="11838318" cy="5003321"/>
          </a:xfrm>
        </p:spPr>
        <p:txBody>
          <a:bodyPr/>
          <a:lstStyle/>
          <a:p>
            <a:r>
              <a:rPr lang="en-US" altLang="fi-FI" sz="2400" dirty="0"/>
              <a:t>For all modes of transport </a:t>
            </a:r>
          </a:p>
          <a:p>
            <a:r>
              <a:rPr lang="en-US" altLang="fi-FI" sz="2400" dirty="0"/>
              <a:t>The buyer bears all risks of loss of or damage to the goods from the time they </a:t>
            </a:r>
            <a:br>
              <a:rPr lang="en-US" altLang="fi-FI" sz="2400" dirty="0"/>
            </a:br>
            <a:r>
              <a:rPr lang="en-US" altLang="fi-FI" sz="2400" dirty="0"/>
              <a:t>have been delivered to the carrier contracted (place of delivery) </a:t>
            </a:r>
          </a:p>
          <a:p>
            <a:r>
              <a:rPr lang="en-US" altLang="fi-FI" sz="2400" dirty="0"/>
              <a:t>In the contract it’s important to define the place of delivery (transfer of risks) and the named place of destination, where the seller makes the transportation contract </a:t>
            </a:r>
          </a:p>
          <a:p>
            <a:r>
              <a:rPr lang="en-US" sz="2400" dirty="0"/>
              <a:t>The </a:t>
            </a:r>
            <a:r>
              <a:rPr lang="en-US" sz="2400" b="1" dirty="0"/>
              <a:t>seller must obtain a cargo insurance on behalf of the buyer</a:t>
            </a:r>
            <a:r>
              <a:rPr lang="en-US" sz="2400" dirty="0"/>
              <a:t> with an insurance company of good reputation from the place of delivery to the place of destination</a:t>
            </a:r>
          </a:p>
          <a:p>
            <a:r>
              <a:rPr lang="en-US" sz="2400" dirty="0"/>
              <a:t>The insurance must be contracted at least with minimum terms; in most cases goods </a:t>
            </a:r>
            <a:br>
              <a:rPr lang="en-US" sz="2400" dirty="0"/>
            </a:br>
            <a:r>
              <a:rPr lang="en-US" sz="2400" dirty="0"/>
              <a:t>are insured with widest possible terms</a:t>
            </a:r>
          </a:p>
          <a:p>
            <a:r>
              <a:rPr lang="en-US" sz="2400" dirty="0"/>
              <a:t>The insured value is at least the CIP-value + 10 %</a:t>
            </a:r>
            <a:endParaRPr lang="fi-FI" altLang="fi-FI" sz="2400" dirty="0"/>
          </a:p>
        </p:txBody>
      </p:sp>
    </p:spTree>
    <p:extLst>
      <p:ext uri="{BB962C8B-B14F-4D97-AF65-F5344CB8AC3E}">
        <p14:creationId xmlns:p14="http://schemas.microsoft.com/office/powerpoint/2010/main" val="155767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586" y="472680"/>
            <a:ext cx="8641154" cy="2304308"/>
          </a:xfrm>
          <a:prstGeom prst="rect">
            <a:avLst/>
          </a:prstGeom>
        </p:spPr>
      </p:pic>
      <p:pic>
        <p:nvPicPr>
          <p:cNvPr id="3" name="Picture 2"/>
          <p:cNvPicPr>
            <a:picLocks noChangeAspect="1"/>
          </p:cNvPicPr>
          <p:nvPr/>
        </p:nvPicPr>
        <p:blipFill>
          <a:blip r:embed="rId3"/>
          <a:stretch>
            <a:fillRect/>
          </a:stretch>
        </p:blipFill>
        <p:spPr>
          <a:xfrm>
            <a:off x="1201586" y="3466046"/>
            <a:ext cx="8641154" cy="2304308"/>
          </a:xfrm>
          <a:prstGeom prst="rect">
            <a:avLst/>
          </a:prstGeom>
        </p:spPr>
      </p:pic>
    </p:spTree>
    <p:extLst>
      <p:ext uri="{BB962C8B-B14F-4D97-AF65-F5344CB8AC3E}">
        <p14:creationId xmlns:p14="http://schemas.microsoft.com/office/powerpoint/2010/main" val="231605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2C5EF-D1D5-46C3-AAE4-A486166ED3E5}"/>
              </a:ext>
            </a:extLst>
          </p:cNvPr>
          <p:cNvSpPr>
            <a:spLocks noGrp="1"/>
          </p:cNvSpPr>
          <p:nvPr>
            <p:ph type="title"/>
          </p:nvPr>
        </p:nvSpPr>
        <p:spPr/>
        <p:txBody>
          <a:bodyPr/>
          <a:lstStyle/>
          <a:p>
            <a:r>
              <a:rPr lang="de-DE" dirty="0" err="1"/>
              <a:t>Introduction</a:t>
            </a:r>
            <a:r>
              <a:rPr lang="de-DE" dirty="0"/>
              <a:t> </a:t>
            </a:r>
            <a:r>
              <a:rPr lang="de-DE" dirty="0" err="1"/>
              <a:t>to</a:t>
            </a:r>
            <a:r>
              <a:rPr lang="de-DE" dirty="0"/>
              <a:t> Supply Chain Management</a:t>
            </a:r>
          </a:p>
        </p:txBody>
      </p:sp>
      <p:pic>
        <p:nvPicPr>
          <p:cNvPr id="6" name="Inhaltsplatzhalter 5">
            <a:extLst>
              <a:ext uri="{FF2B5EF4-FFF2-40B4-BE49-F238E27FC236}">
                <a16:creationId xmlns:a16="http://schemas.microsoft.com/office/drawing/2014/main" id="{5D1DD121-9150-4569-B619-C974DBBA02F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95500" y="1690688"/>
            <a:ext cx="7029450" cy="4200933"/>
          </a:xfrm>
        </p:spPr>
      </p:pic>
      <p:sp>
        <p:nvSpPr>
          <p:cNvPr id="4" name="Foliennummernplatzhalter 3">
            <a:extLst>
              <a:ext uri="{FF2B5EF4-FFF2-40B4-BE49-F238E27FC236}">
                <a16:creationId xmlns:a16="http://schemas.microsoft.com/office/drawing/2014/main" id="{3559D0E6-45A1-40C6-BDC4-1D07FD670C82}"/>
              </a:ext>
            </a:extLst>
          </p:cNvPr>
          <p:cNvSpPr>
            <a:spLocks noGrp="1"/>
          </p:cNvSpPr>
          <p:nvPr>
            <p:ph type="sldNum" sz="quarter" idx="12"/>
          </p:nvPr>
        </p:nvSpPr>
        <p:spPr/>
        <p:txBody>
          <a:bodyPr/>
          <a:lstStyle/>
          <a:p>
            <a:fld id="{B34092F8-88B9-48E5-9B8F-3F206E5F35A9}" type="slidenum">
              <a:rPr lang="hr-HR" smtClean="0"/>
              <a:t>7</a:t>
            </a:fld>
            <a:endParaRPr lang="hr-HR"/>
          </a:p>
        </p:txBody>
      </p:sp>
      <p:sp>
        <p:nvSpPr>
          <p:cNvPr id="7" name="Textfeld 6">
            <a:extLst>
              <a:ext uri="{FF2B5EF4-FFF2-40B4-BE49-F238E27FC236}">
                <a16:creationId xmlns:a16="http://schemas.microsoft.com/office/drawing/2014/main" id="{E282B0BB-1E24-4DD4-969C-E713938AFB02}"/>
              </a:ext>
            </a:extLst>
          </p:cNvPr>
          <p:cNvSpPr txBox="1"/>
          <p:nvPr/>
        </p:nvSpPr>
        <p:spPr>
          <a:xfrm>
            <a:off x="2105192" y="6008569"/>
            <a:ext cx="6505408" cy="230832"/>
          </a:xfrm>
          <a:prstGeom prst="rect">
            <a:avLst/>
          </a:prstGeom>
          <a:noFill/>
        </p:spPr>
        <p:txBody>
          <a:bodyPr wrap="square" rtlCol="0">
            <a:spAutoFit/>
          </a:bodyPr>
          <a:lstStyle/>
          <a:p>
            <a:r>
              <a:rPr lang="de-DE" sz="900"/>
              <a:t>"</a:t>
            </a:r>
            <a:r>
              <a:rPr lang="de-DE" sz="900">
                <a:hlinkClick r:id="rId3" tooltip="http://itmachine.tistory.com/archive/20130716"/>
              </a:rPr>
              <a:t>Dieses Foto</a:t>
            </a:r>
            <a:r>
              <a:rPr lang="de-DE" sz="900"/>
              <a:t>" von Unbekannter Autor ist lizenziert gemäß </a:t>
            </a:r>
            <a:r>
              <a:rPr lang="de-DE" sz="900">
                <a:hlinkClick r:id="rId4" tooltip="https://creativecommons.org/licenses/by-nc-sa/3.0/"/>
              </a:rPr>
              <a:t>CC BY-SA-NC</a:t>
            </a:r>
            <a:endParaRPr lang="de-DE" sz="900"/>
          </a:p>
        </p:txBody>
      </p:sp>
    </p:spTree>
    <p:extLst>
      <p:ext uri="{BB962C8B-B14F-4D97-AF65-F5344CB8AC3E}">
        <p14:creationId xmlns:p14="http://schemas.microsoft.com/office/powerpoint/2010/main" val="3123277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br>
              <a:rPr lang="fi-FI" altLang="fi-FI" dirty="0"/>
            </a:br>
            <a:r>
              <a:rPr lang="fi-FI" altLang="fi-FI" dirty="0"/>
              <a:t>5. </a:t>
            </a:r>
            <a:r>
              <a:rPr lang="en-US" altLang="fi-FI" dirty="0"/>
              <a:t>DAT (Delivered At Terminal), Named Terminal at Port or Place of Destination </a:t>
            </a:r>
            <a:endParaRPr lang="fi-FI" altLang="fi-FI" dirty="0"/>
          </a:p>
        </p:txBody>
      </p:sp>
      <p:sp>
        <p:nvSpPr>
          <p:cNvPr id="11267" name="Rectangle 3"/>
          <p:cNvSpPr>
            <a:spLocks noGrp="1" noChangeArrowheads="1"/>
          </p:cNvSpPr>
          <p:nvPr>
            <p:ph type="body" idx="1"/>
          </p:nvPr>
        </p:nvSpPr>
        <p:spPr>
          <a:xfrm>
            <a:off x="362309" y="2130725"/>
            <a:ext cx="10116779" cy="4502988"/>
          </a:xfrm>
        </p:spPr>
        <p:txBody>
          <a:bodyPr/>
          <a:lstStyle/>
          <a:p>
            <a:r>
              <a:rPr lang="en-US" altLang="fi-FI" sz="2400" dirty="0"/>
              <a:t>For all modes of transport </a:t>
            </a:r>
          </a:p>
          <a:p>
            <a:r>
              <a:rPr lang="en-US" altLang="fi-FI" sz="2400" dirty="0"/>
              <a:t>The seller “delivers” when the goods, once unloaded from the arriving means of transport, are placed at the disposal of the buyer at a named terminal at the named port or place of destination </a:t>
            </a:r>
          </a:p>
          <a:p>
            <a:r>
              <a:rPr lang="en-US" altLang="fi-FI" sz="2400" dirty="0"/>
              <a:t>’Terminal’ usually near the buyer, after the main transportation </a:t>
            </a:r>
          </a:p>
          <a:p>
            <a:r>
              <a:rPr lang="en-US" altLang="fi-FI" sz="2400" dirty="0"/>
              <a:t>’Terminal’ includes any place, whether covered or not, such as a quay, warehouse, container yard or road, rail or cargo terminal </a:t>
            </a:r>
          </a:p>
          <a:p>
            <a:r>
              <a:rPr lang="en-US" altLang="fi-FI" sz="2400" dirty="0"/>
              <a:t>The buyer obtains import licenses or other official </a:t>
            </a:r>
            <a:r>
              <a:rPr lang="en-US" altLang="fi-FI" sz="2400" dirty="0" err="1"/>
              <a:t>authorisation</a:t>
            </a:r>
            <a:r>
              <a:rPr lang="en-US" altLang="fi-FI" sz="2400" dirty="0"/>
              <a:t> and carries out all customs formalities for the import of the goods </a:t>
            </a:r>
          </a:p>
          <a:p>
            <a:pPr eaLnBrk="1" hangingPunct="1"/>
            <a:endParaRPr lang="fi-FI" altLang="fi-FI" sz="2400" dirty="0"/>
          </a:p>
        </p:txBody>
      </p:sp>
    </p:spTree>
    <p:extLst>
      <p:ext uri="{BB962C8B-B14F-4D97-AF65-F5344CB8AC3E}">
        <p14:creationId xmlns:p14="http://schemas.microsoft.com/office/powerpoint/2010/main" val="952618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br>
              <a:rPr lang="fi-FI" altLang="fi-FI" sz="2800" dirty="0"/>
            </a:br>
            <a:r>
              <a:rPr lang="en-US" altLang="fi-FI" sz="4000" dirty="0"/>
              <a:t>6. DAP (Delivered At Place) Named Place of Destination</a:t>
            </a:r>
            <a:endParaRPr lang="fi-FI" altLang="fi-FI" sz="4000" dirty="0"/>
          </a:p>
        </p:txBody>
      </p:sp>
      <p:sp>
        <p:nvSpPr>
          <p:cNvPr id="12291" name="Rectangle 3"/>
          <p:cNvSpPr>
            <a:spLocks noGrp="1" noChangeArrowheads="1"/>
          </p:cNvSpPr>
          <p:nvPr>
            <p:ph type="body" idx="1"/>
          </p:nvPr>
        </p:nvSpPr>
        <p:spPr/>
        <p:txBody>
          <a:bodyPr/>
          <a:lstStyle/>
          <a:p>
            <a:r>
              <a:rPr lang="en-US" altLang="fi-FI" dirty="0"/>
              <a:t>F</a:t>
            </a:r>
            <a:r>
              <a:rPr lang="en-US" altLang="fi-FI" sz="2800" dirty="0"/>
              <a:t>or all modes of transport </a:t>
            </a:r>
          </a:p>
          <a:p>
            <a:r>
              <a:rPr lang="en-US" altLang="fi-FI" dirty="0"/>
              <a:t>The s</a:t>
            </a:r>
            <a:r>
              <a:rPr lang="en-US" altLang="fi-FI" sz="2800" dirty="0"/>
              <a:t>eller “delivers” when the goods are placed at the disposal of the buyer on the arriving means of transport ready for unloading at the named place of destination </a:t>
            </a:r>
          </a:p>
          <a:p>
            <a:r>
              <a:rPr lang="en-US" altLang="fi-FI" dirty="0"/>
              <a:t>T</a:t>
            </a:r>
            <a:r>
              <a:rPr lang="en-US" altLang="fi-FI" sz="2800" dirty="0"/>
              <a:t>he seller bears all risks involved in bringing the goods to the named place </a:t>
            </a:r>
          </a:p>
          <a:p>
            <a:r>
              <a:rPr lang="en-US" altLang="fi-FI" dirty="0"/>
              <a:t>T</a:t>
            </a:r>
            <a:r>
              <a:rPr lang="en-US" altLang="fi-FI" sz="2800" dirty="0"/>
              <a:t>he buyer clears the goods for import and pay import duties, taxes, etc. </a:t>
            </a:r>
          </a:p>
          <a:p>
            <a:pPr marL="0" indent="0" eaLnBrk="1" hangingPunct="1">
              <a:lnSpc>
                <a:spcPct val="90000"/>
              </a:lnSpc>
              <a:buNone/>
            </a:pPr>
            <a:endParaRPr lang="fi-FI" altLang="fi-FI" sz="2800" dirty="0"/>
          </a:p>
        </p:txBody>
      </p:sp>
    </p:spTree>
    <p:extLst>
      <p:ext uri="{BB962C8B-B14F-4D97-AF65-F5344CB8AC3E}">
        <p14:creationId xmlns:p14="http://schemas.microsoft.com/office/powerpoint/2010/main" val="3927037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p:txBody>
          <a:bodyPr>
            <a:normAutofit fontScale="90000"/>
          </a:bodyPr>
          <a:lstStyle/>
          <a:p>
            <a:br>
              <a:rPr lang="fi-FI" altLang="fi-FI" dirty="0"/>
            </a:br>
            <a:r>
              <a:rPr lang="fi-FI" altLang="fi-FI" dirty="0"/>
              <a:t>7. </a:t>
            </a:r>
            <a:r>
              <a:rPr lang="en-US" altLang="fi-FI" dirty="0"/>
              <a:t>DDP (Delivered Duty Paid), Named Place of Destination </a:t>
            </a:r>
            <a:endParaRPr lang="fi-FI" altLang="fi-FI" dirty="0"/>
          </a:p>
        </p:txBody>
      </p:sp>
      <p:sp>
        <p:nvSpPr>
          <p:cNvPr id="13315" name="Sisällön paikkamerkki 2"/>
          <p:cNvSpPr>
            <a:spLocks noGrp="1"/>
          </p:cNvSpPr>
          <p:nvPr>
            <p:ph idx="1"/>
          </p:nvPr>
        </p:nvSpPr>
        <p:spPr>
          <a:xfrm>
            <a:off x="362309" y="2337757"/>
            <a:ext cx="11550769" cy="3794755"/>
          </a:xfrm>
        </p:spPr>
        <p:txBody>
          <a:bodyPr>
            <a:normAutofit lnSpcReduction="10000"/>
          </a:bodyPr>
          <a:lstStyle/>
          <a:p>
            <a:r>
              <a:rPr lang="en-US" altLang="fi-FI" sz="2400" dirty="0"/>
              <a:t>For all modes of transport </a:t>
            </a:r>
          </a:p>
          <a:p>
            <a:r>
              <a:rPr lang="en-US" altLang="fi-FI" sz="2400" dirty="0"/>
              <a:t>The seller “delivers” when the goods are placed at the disposal of the buyer, cleared for import on the arriving means of transport ready for unloading at the named place of destination </a:t>
            </a:r>
          </a:p>
          <a:p>
            <a:r>
              <a:rPr lang="en-US" altLang="fi-FI" sz="2400" dirty="0"/>
              <a:t>The seller bears all the costs and risks involved in bringing the goods to the place of destination and clears the goods also for import, pays duties and carries out all customs formalities </a:t>
            </a:r>
          </a:p>
          <a:p>
            <a:r>
              <a:rPr lang="en-US" altLang="fi-FI" sz="2400" dirty="0"/>
              <a:t>The seller should know the circumstances in purchaser’s country </a:t>
            </a:r>
          </a:p>
          <a:p>
            <a:r>
              <a:rPr lang="en-US" altLang="fi-FI" sz="2400" dirty="0"/>
              <a:t>The seller also pays the VAT </a:t>
            </a:r>
            <a:r>
              <a:rPr lang="en-US" altLang="fi-FI" sz="2400" dirty="0">
                <a:sym typeface="Wingdings" panose="05000000000000000000" pitchFamily="2" charset="2"/>
              </a:rPr>
              <a:t></a:t>
            </a:r>
            <a:r>
              <a:rPr lang="en-US" altLang="fi-FI" sz="2400" dirty="0"/>
              <a:t> the seller has to be registered in purchaser’s country or it has a tax representative on that country </a:t>
            </a:r>
            <a:r>
              <a:rPr lang="en-US" altLang="fi-FI" sz="2400" dirty="0">
                <a:sym typeface="Wingdings" panose="05000000000000000000" pitchFamily="2" charset="2"/>
              </a:rPr>
              <a:t></a:t>
            </a:r>
            <a:r>
              <a:rPr lang="en-US" altLang="fi-FI" sz="2400" dirty="0"/>
              <a:t> often DAP is a better choice </a:t>
            </a:r>
          </a:p>
          <a:p>
            <a:endParaRPr lang="fi-FI" altLang="fi-FI" sz="2400" dirty="0"/>
          </a:p>
        </p:txBody>
      </p:sp>
    </p:spTree>
    <p:extLst>
      <p:ext uri="{BB962C8B-B14F-4D97-AF65-F5344CB8AC3E}">
        <p14:creationId xmlns:p14="http://schemas.microsoft.com/office/powerpoint/2010/main" val="22687864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5117" y="69012"/>
            <a:ext cx="7860637" cy="2096170"/>
          </a:xfrm>
          <a:prstGeom prst="rect">
            <a:avLst/>
          </a:prstGeom>
        </p:spPr>
      </p:pic>
      <p:pic>
        <p:nvPicPr>
          <p:cNvPr id="3" name="Picture 2"/>
          <p:cNvPicPr>
            <a:picLocks noChangeAspect="1"/>
          </p:cNvPicPr>
          <p:nvPr/>
        </p:nvPicPr>
        <p:blipFill>
          <a:blip r:embed="rId3"/>
          <a:stretch>
            <a:fillRect/>
          </a:stretch>
        </p:blipFill>
        <p:spPr>
          <a:xfrm>
            <a:off x="1475117" y="2165182"/>
            <a:ext cx="7922824" cy="2112753"/>
          </a:xfrm>
          <a:prstGeom prst="rect">
            <a:avLst/>
          </a:prstGeom>
        </p:spPr>
      </p:pic>
      <p:pic>
        <p:nvPicPr>
          <p:cNvPr id="4" name="Picture 3"/>
          <p:cNvPicPr>
            <a:picLocks noChangeAspect="1"/>
          </p:cNvPicPr>
          <p:nvPr/>
        </p:nvPicPr>
        <p:blipFill>
          <a:blip r:embed="rId4"/>
          <a:stretch>
            <a:fillRect/>
          </a:stretch>
        </p:blipFill>
        <p:spPr>
          <a:xfrm>
            <a:off x="1475117" y="4277935"/>
            <a:ext cx="7922824" cy="2112753"/>
          </a:xfrm>
          <a:prstGeom prst="rect">
            <a:avLst/>
          </a:prstGeom>
        </p:spPr>
      </p:pic>
    </p:spTree>
    <p:extLst>
      <p:ext uri="{BB962C8B-B14F-4D97-AF65-F5344CB8AC3E}">
        <p14:creationId xmlns:p14="http://schemas.microsoft.com/office/powerpoint/2010/main" val="2599626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p:txBody>
          <a:bodyPr>
            <a:normAutofit fontScale="90000"/>
          </a:bodyPr>
          <a:lstStyle/>
          <a:p>
            <a:br>
              <a:rPr lang="fi-FI" altLang="fi-FI" dirty="0"/>
            </a:br>
            <a:r>
              <a:rPr lang="fi-FI" altLang="fi-FI" dirty="0"/>
              <a:t>8. </a:t>
            </a:r>
            <a:r>
              <a:rPr lang="en-US" altLang="fi-FI" dirty="0"/>
              <a:t>FAS (Free Alongside Ship), Named Port of Shipment </a:t>
            </a:r>
            <a:endParaRPr lang="fi-FI" altLang="fi-FI" dirty="0"/>
          </a:p>
        </p:txBody>
      </p:sp>
      <p:sp>
        <p:nvSpPr>
          <p:cNvPr id="14339" name="Sisällön paikkamerkki 2"/>
          <p:cNvSpPr>
            <a:spLocks noGrp="1"/>
          </p:cNvSpPr>
          <p:nvPr>
            <p:ph idx="1"/>
          </p:nvPr>
        </p:nvSpPr>
        <p:spPr>
          <a:xfrm>
            <a:off x="952500" y="1844675"/>
            <a:ext cx="9526588" cy="4287838"/>
          </a:xfrm>
        </p:spPr>
        <p:txBody>
          <a:bodyPr/>
          <a:lstStyle/>
          <a:p>
            <a:r>
              <a:rPr lang="en-US" altLang="fi-FI" sz="2400" dirty="0"/>
              <a:t>For sea or inland waterway transport (sawn timber) </a:t>
            </a:r>
          </a:p>
          <a:p>
            <a:r>
              <a:rPr lang="en-US" altLang="fi-FI" sz="2400" dirty="0"/>
              <a:t>Not good for terminal transportation </a:t>
            </a:r>
          </a:p>
          <a:p>
            <a:r>
              <a:rPr lang="en-US" altLang="fi-FI" sz="2400" dirty="0"/>
              <a:t>The seller “delivers” when the goods are placed alongside the vessel (e.g. on a quay) nominated by the buyer at the named port of shipment </a:t>
            </a:r>
          </a:p>
          <a:p>
            <a:r>
              <a:rPr lang="en-US" altLang="fi-FI" sz="2400" dirty="0"/>
              <a:t>The risk of loss of damage to the goods passes when the goods are alongside the ship, and the buyer bears all costs from that moment onwards </a:t>
            </a:r>
          </a:p>
          <a:p>
            <a:endParaRPr lang="fi-FI" altLang="fi-FI" sz="2400" dirty="0"/>
          </a:p>
        </p:txBody>
      </p:sp>
    </p:spTree>
    <p:extLst>
      <p:ext uri="{BB962C8B-B14F-4D97-AF65-F5344CB8AC3E}">
        <p14:creationId xmlns:p14="http://schemas.microsoft.com/office/powerpoint/2010/main" val="3652130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1104181" y="765176"/>
            <a:ext cx="9363796" cy="911225"/>
          </a:xfrm>
        </p:spPr>
        <p:txBody>
          <a:bodyPr>
            <a:normAutofit fontScale="90000"/>
          </a:bodyPr>
          <a:lstStyle/>
          <a:p>
            <a:br>
              <a:rPr lang="fi-FI" altLang="fi-FI" dirty="0"/>
            </a:br>
            <a:br>
              <a:rPr lang="fi-FI" altLang="fi-FI" dirty="0"/>
            </a:br>
            <a:br>
              <a:rPr lang="fi-FI" altLang="fi-FI" dirty="0"/>
            </a:br>
            <a:br>
              <a:rPr lang="fi-FI" altLang="fi-FI" dirty="0"/>
            </a:br>
            <a:br>
              <a:rPr lang="fi-FI" altLang="fi-FI" dirty="0"/>
            </a:br>
            <a:br>
              <a:rPr lang="fi-FI" altLang="fi-FI" dirty="0"/>
            </a:br>
            <a:r>
              <a:rPr lang="fi-FI" altLang="fi-FI" dirty="0"/>
              <a:t>9. FOB (</a:t>
            </a:r>
            <a:r>
              <a:rPr lang="fi-FI" altLang="fi-FI" dirty="0" err="1"/>
              <a:t>Free</a:t>
            </a:r>
            <a:r>
              <a:rPr lang="fi-FI" altLang="fi-FI" dirty="0"/>
              <a:t> On Board), </a:t>
            </a:r>
            <a:r>
              <a:rPr lang="fi-FI" altLang="fi-FI" dirty="0" err="1"/>
              <a:t>Named</a:t>
            </a:r>
            <a:r>
              <a:rPr lang="fi-FI" altLang="fi-FI" dirty="0"/>
              <a:t> Port of </a:t>
            </a:r>
            <a:r>
              <a:rPr lang="fi-FI" altLang="fi-FI" dirty="0" err="1"/>
              <a:t>Shipment</a:t>
            </a:r>
            <a:br>
              <a:rPr lang="fi-FI" altLang="fi-FI" dirty="0"/>
            </a:br>
            <a:r>
              <a:rPr lang="en-US" altLang="fi-FI" dirty="0"/>
              <a:t> </a:t>
            </a:r>
            <a:br>
              <a:rPr lang="en-US" altLang="fi-FI" dirty="0"/>
            </a:br>
            <a:br>
              <a:rPr lang="fi-FI" altLang="fi-FI" dirty="0"/>
            </a:br>
            <a:br>
              <a:rPr lang="fi-FI" altLang="fi-FI" dirty="0"/>
            </a:br>
            <a:r>
              <a:rPr lang="en-US" altLang="fi-FI" dirty="0"/>
              <a:t> </a:t>
            </a:r>
            <a:br>
              <a:rPr lang="en-US" altLang="fi-FI" dirty="0"/>
            </a:br>
            <a:br>
              <a:rPr lang="fi-FI" altLang="fi-FI" dirty="0"/>
            </a:br>
            <a:endParaRPr lang="fi-FI" altLang="fi-FI" dirty="0"/>
          </a:p>
        </p:txBody>
      </p:sp>
      <p:sp>
        <p:nvSpPr>
          <p:cNvPr id="15363" name="Sisällön paikkamerkki 2"/>
          <p:cNvSpPr>
            <a:spLocks noGrp="1"/>
          </p:cNvSpPr>
          <p:nvPr>
            <p:ph idx="1"/>
          </p:nvPr>
        </p:nvSpPr>
        <p:spPr>
          <a:xfrm>
            <a:off x="857250" y="1915064"/>
            <a:ext cx="9621838" cy="4063041"/>
          </a:xfrm>
        </p:spPr>
        <p:txBody>
          <a:bodyPr>
            <a:normAutofit/>
          </a:bodyPr>
          <a:lstStyle/>
          <a:p>
            <a:r>
              <a:rPr lang="en-US" altLang="fi-FI" sz="2400" dirty="0"/>
              <a:t>Sea or inland waterway transportation </a:t>
            </a:r>
          </a:p>
          <a:p>
            <a:r>
              <a:rPr lang="en-US" altLang="fi-FI" sz="2400" dirty="0"/>
              <a:t>The seller “delivers” the goods on board the vessel nominated by the buyer at the named port of shipment </a:t>
            </a:r>
          </a:p>
          <a:p>
            <a:r>
              <a:rPr lang="en-US" altLang="fi-FI" sz="2400" dirty="0"/>
              <a:t>The risk of loss or of damage to the goods passes when the goods are on board the vessel (the first safe place on the vessel) and the buyer bears all costs from that moment onwards </a:t>
            </a:r>
          </a:p>
          <a:p>
            <a:r>
              <a:rPr lang="en-US" altLang="fi-FI" sz="2400" dirty="0"/>
              <a:t>The seller clears the goods for export, where applicable </a:t>
            </a:r>
          </a:p>
          <a:p>
            <a:endParaRPr lang="fi-FI" altLang="fi-FI" sz="2400" dirty="0"/>
          </a:p>
        </p:txBody>
      </p:sp>
    </p:spTree>
    <p:extLst>
      <p:ext uri="{BB962C8B-B14F-4D97-AF65-F5344CB8AC3E}">
        <p14:creationId xmlns:p14="http://schemas.microsoft.com/office/powerpoint/2010/main" val="4065398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255503" y="3347828"/>
            <a:ext cx="8961438" cy="2389188"/>
          </a:xfrm>
          <a:prstGeom prst="rect">
            <a:avLst/>
          </a:prstGeom>
        </p:spPr>
      </p:pic>
      <p:pic>
        <p:nvPicPr>
          <p:cNvPr id="5" name="Picture 4"/>
          <p:cNvPicPr>
            <a:picLocks noChangeAspect="1"/>
          </p:cNvPicPr>
          <p:nvPr/>
        </p:nvPicPr>
        <p:blipFill>
          <a:blip r:embed="rId3"/>
          <a:stretch>
            <a:fillRect/>
          </a:stretch>
        </p:blipFill>
        <p:spPr>
          <a:xfrm>
            <a:off x="1255503" y="543464"/>
            <a:ext cx="8860946" cy="2362919"/>
          </a:xfrm>
          <a:prstGeom prst="rect">
            <a:avLst/>
          </a:prstGeom>
        </p:spPr>
      </p:pic>
    </p:spTree>
    <p:extLst>
      <p:ext uri="{BB962C8B-B14F-4D97-AF65-F5344CB8AC3E}">
        <p14:creationId xmlns:p14="http://schemas.microsoft.com/office/powerpoint/2010/main" val="29345731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p:txBody>
          <a:bodyPr>
            <a:normAutofit fontScale="90000"/>
          </a:bodyPr>
          <a:lstStyle/>
          <a:p>
            <a:br>
              <a:rPr lang="fi-FI" altLang="fi-FI" dirty="0"/>
            </a:br>
            <a:r>
              <a:rPr lang="fi-FI" altLang="fi-FI" dirty="0"/>
              <a:t>10. </a:t>
            </a:r>
            <a:r>
              <a:rPr lang="en-US" altLang="fi-FI" dirty="0"/>
              <a:t>CFR (Cost and Freight), Named Port of Destination </a:t>
            </a:r>
            <a:endParaRPr lang="fi-FI" altLang="fi-FI" dirty="0"/>
          </a:p>
        </p:txBody>
      </p:sp>
      <p:sp>
        <p:nvSpPr>
          <p:cNvPr id="16387" name="Sisällön paikkamerkki 2"/>
          <p:cNvSpPr>
            <a:spLocks noGrp="1"/>
          </p:cNvSpPr>
          <p:nvPr>
            <p:ph idx="1"/>
          </p:nvPr>
        </p:nvSpPr>
        <p:spPr/>
        <p:txBody>
          <a:bodyPr/>
          <a:lstStyle/>
          <a:p>
            <a:r>
              <a:rPr lang="en-US" altLang="fi-FI" sz="2400" dirty="0"/>
              <a:t>Sea or inland waterway transportation </a:t>
            </a:r>
          </a:p>
          <a:p>
            <a:r>
              <a:rPr lang="en-US" altLang="fi-FI" sz="2400" dirty="0"/>
              <a:t>The seller delivers the goods on board of the vessel </a:t>
            </a:r>
          </a:p>
          <a:p>
            <a:r>
              <a:rPr lang="en-US" altLang="fi-FI" sz="2400" dirty="0"/>
              <a:t>The risk of loss of or damage to the goods passes when the goods are on board the vessel (the first safe place) </a:t>
            </a:r>
          </a:p>
          <a:p>
            <a:r>
              <a:rPr lang="en-US" altLang="fi-FI" sz="2400" dirty="0"/>
              <a:t>The seller pays the freight to the named port of destination</a:t>
            </a:r>
          </a:p>
          <a:p>
            <a:r>
              <a:rPr lang="fi-FI" sz="2400" dirty="0"/>
              <a:t>The seller has to deliver the shipping document to the purchaser without delay</a:t>
            </a:r>
            <a:r>
              <a:rPr lang="en-US" altLang="fi-FI" sz="2400" dirty="0"/>
              <a:t> </a:t>
            </a:r>
          </a:p>
          <a:p>
            <a:endParaRPr lang="fi-FI" altLang="fi-FI" dirty="0"/>
          </a:p>
        </p:txBody>
      </p:sp>
    </p:spTree>
    <p:extLst>
      <p:ext uri="{BB962C8B-B14F-4D97-AF65-F5344CB8AC3E}">
        <p14:creationId xmlns:p14="http://schemas.microsoft.com/office/powerpoint/2010/main" val="4042237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790575" y="214314"/>
            <a:ext cx="9677400" cy="1462087"/>
          </a:xfrm>
        </p:spPr>
        <p:txBody>
          <a:bodyPr>
            <a:normAutofit fontScale="90000"/>
          </a:bodyPr>
          <a:lstStyle/>
          <a:p>
            <a:br>
              <a:rPr lang="fi-FI" altLang="fi-FI" dirty="0"/>
            </a:br>
            <a:r>
              <a:rPr lang="fi-FI" altLang="fi-FI" dirty="0"/>
              <a:t>11. </a:t>
            </a:r>
            <a:r>
              <a:rPr lang="en-US" altLang="fi-FI" dirty="0"/>
              <a:t>CIF (Cost, Insurance and Freight), Named Port of Destination </a:t>
            </a:r>
            <a:endParaRPr lang="fi-FI" altLang="fi-FI" dirty="0"/>
          </a:p>
        </p:txBody>
      </p:sp>
      <p:sp>
        <p:nvSpPr>
          <p:cNvPr id="17411" name="Sisällön paikkamerkki 2"/>
          <p:cNvSpPr>
            <a:spLocks noGrp="1"/>
          </p:cNvSpPr>
          <p:nvPr>
            <p:ph idx="1"/>
          </p:nvPr>
        </p:nvSpPr>
        <p:spPr>
          <a:xfrm>
            <a:off x="872527" y="2063150"/>
            <a:ext cx="11654286" cy="4511615"/>
          </a:xfrm>
        </p:spPr>
        <p:txBody>
          <a:bodyPr/>
          <a:lstStyle/>
          <a:p>
            <a:r>
              <a:rPr lang="en-US" altLang="fi-FI" sz="2400" dirty="0"/>
              <a:t>Sea or inland waterway transportation </a:t>
            </a:r>
          </a:p>
          <a:p>
            <a:r>
              <a:rPr lang="en-US" altLang="fi-FI" sz="2400" dirty="0"/>
              <a:t>The seller delivers the goods on </a:t>
            </a:r>
            <a:r>
              <a:rPr lang="en-US" altLang="fi-FI" sz="2400"/>
              <a:t>board of the </a:t>
            </a:r>
            <a:r>
              <a:rPr lang="en-US" altLang="fi-FI" sz="2400" dirty="0"/>
              <a:t>vessel </a:t>
            </a:r>
          </a:p>
          <a:p>
            <a:r>
              <a:rPr lang="en-US" altLang="fi-FI" sz="2400" dirty="0"/>
              <a:t>The risk of loss of or damage to the goods passes when the goods are on board the vessel (the first safe place) </a:t>
            </a:r>
          </a:p>
          <a:p>
            <a:r>
              <a:rPr lang="en-US" altLang="fi-FI" sz="2400" dirty="0"/>
              <a:t>The seller pays the freight to the named port of destination </a:t>
            </a:r>
          </a:p>
          <a:p>
            <a:r>
              <a:rPr lang="en-US" altLang="fi-FI" sz="2400" dirty="0"/>
              <a:t>May not be appropriate where goods are handed over to the carrier before they are on board the vessel, e.g. goods in containers </a:t>
            </a:r>
            <a:r>
              <a:rPr lang="en-US" altLang="fi-FI" sz="2400" dirty="0">
                <a:sym typeface="Wingdings" panose="05000000000000000000" pitchFamily="2" charset="2"/>
              </a:rPr>
              <a:t> </a:t>
            </a:r>
            <a:r>
              <a:rPr lang="en-US" altLang="fi-FI" sz="2400" dirty="0"/>
              <a:t>CIP would be better </a:t>
            </a:r>
          </a:p>
          <a:p>
            <a:endParaRPr lang="fi-FI" altLang="fi-FI" sz="2400" dirty="0"/>
          </a:p>
        </p:txBody>
      </p:sp>
    </p:spTree>
    <p:extLst>
      <p:ext uri="{BB962C8B-B14F-4D97-AF65-F5344CB8AC3E}">
        <p14:creationId xmlns:p14="http://schemas.microsoft.com/office/powerpoint/2010/main" val="3124036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CIF and Insurance</a:t>
            </a:r>
          </a:p>
        </p:txBody>
      </p:sp>
      <p:sp>
        <p:nvSpPr>
          <p:cNvPr id="3" name="Content Placeholder 2"/>
          <p:cNvSpPr>
            <a:spLocks noGrp="1"/>
          </p:cNvSpPr>
          <p:nvPr>
            <p:ph idx="1"/>
          </p:nvPr>
        </p:nvSpPr>
        <p:spPr/>
        <p:txBody>
          <a:bodyPr/>
          <a:lstStyle/>
          <a:p>
            <a:pPr lvl="0"/>
            <a:r>
              <a:rPr lang="en-US" altLang="fi-FI" sz="2400" dirty="0">
                <a:solidFill>
                  <a:srgbClr val="000000"/>
                </a:solidFill>
              </a:rPr>
              <a:t>The seller also contracts, at its own expense, for insurance cover against the buyer’s risk of or damage to the goods during the carriage</a:t>
            </a:r>
          </a:p>
          <a:p>
            <a:pPr lvl="0"/>
            <a:r>
              <a:rPr lang="en-US" altLang="fi-FI" sz="2400" dirty="0">
                <a:solidFill>
                  <a:srgbClr val="000000"/>
                </a:solidFill>
              </a:rPr>
              <a:t>The cargo insurance must comply at least with the minimum cover (CIF-price + 10%) provided by clause (C) of the Institute Cargo Clauses or any similar clauses</a:t>
            </a:r>
          </a:p>
          <a:p>
            <a:pPr lvl="0"/>
            <a:r>
              <a:rPr lang="en-US" altLang="fi-FI" sz="2400" dirty="0">
                <a:solidFill>
                  <a:srgbClr val="000000"/>
                </a:solidFill>
              </a:rPr>
              <a:t>When required by the buyer, the seller shall provide, at the buyer’s expense, any additional cover, such as clauses (A) or (B) of the Institute Cargo Clauses (+ War Clauses, + Strike Clauses)</a:t>
            </a:r>
          </a:p>
          <a:p>
            <a:pPr marL="0" lvl="0" indent="0">
              <a:buNone/>
            </a:pPr>
            <a:r>
              <a:rPr lang="en-US" altLang="fi-FI" sz="2400" dirty="0">
                <a:solidFill>
                  <a:srgbClr val="000000"/>
                </a:solidFill>
              </a:rPr>
              <a:t> </a:t>
            </a:r>
          </a:p>
        </p:txBody>
      </p:sp>
    </p:spTree>
    <p:extLst>
      <p:ext uri="{BB962C8B-B14F-4D97-AF65-F5344CB8AC3E}">
        <p14:creationId xmlns:p14="http://schemas.microsoft.com/office/powerpoint/2010/main" val="39812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sr-Latn-RS" dirty="0"/>
              <a:t>Supply Chain - Definition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61001587"/>
              </p:ext>
            </p:extLst>
          </p:nvPr>
        </p:nvGraphicFramePr>
        <p:xfrm>
          <a:off x="838200" y="2025569"/>
          <a:ext cx="10515600" cy="358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7A59368-4924-4994-A8B4-19D0D6140607}"/>
              </a:ext>
            </a:extLst>
          </p:cNvPr>
          <p:cNvSpPr>
            <a:spLocks noGrp="1"/>
          </p:cNvSpPr>
          <p:nvPr>
            <p:ph type="sldNum" sz="quarter" idx="12"/>
          </p:nvPr>
        </p:nvSpPr>
        <p:spPr/>
        <p:txBody>
          <a:bodyPr/>
          <a:lstStyle/>
          <a:p>
            <a:fld id="{B34092F8-88B9-48E5-9B8F-3F206E5F35A9}" type="slidenum">
              <a:rPr lang="en-GB" smtClean="0">
                <a:latin typeface="Calibri Regular"/>
              </a:rPr>
              <a:t>8</a:t>
            </a:fld>
            <a:endParaRPr lang="en-GB" dirty="0">
              <a:latin typeface="Calibri Regular"/>
            </a:endParaRPr>
          </a:p>
        </p:txBody>
      </p:sp>
    </p:spTree>
    <p:extLst>
      <p:ext uri="{BB962C8B-B14F-4D97-AF65-F5344CB8AC3E}">
        <p14:creationId xmlns:p14="http://schemas.microsoft.com/office/powerpoint/2010/main" val="20299343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fi-FI" altLang="fi-FI" sz="4000" dirty="0"/>
              <a:t>CIF, </a:t>
            </a:r>
            <a:r>
              <a:rPr lang="en-US" altLang="fi-FI" sz="4000" dirty="0"/>
              <a:t>What the Buyer Should Take Into Account Concerning Insurance </a:t>
            </a:r>
            <a:endParaRPr lang="fi-FI" altLang="fi-FI" sz="4000" dirty="0"/>
          </a:p>
        </p:txBody>
      </p:sp>
      <p:pic>
        <p:nvPicPr>
          <p:cNvPr id="18436" name="Picture 7" descr="BD18210_"/>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79644" y="3250370"/>
            <a:ext cx="1990800" cy="2390760"/>
          </a:xfrm>
        </p:spPr>
      </p:pic>
      <p:sp>
        <p:nvSpPr>
          <p:cNvPr id="18435" name="Rectangle 5"/>
          <p:cNvSpPr>
            <a:spLocks noGrp="1" noChangeArrowheads="1"/>
          </p:cNvSpPr>
          <p:nvPr>
            <p:ph type="body" sz="half" idx="4294967295"/>
          </p:nvPr>
        </p:nvSpPr>
        <p:spPr>
          <a:xfrm>
            <a:off x="465826" y="2286000"/>
            <a:ext cx="8428008" cy="3951288"/>
          </a:xfrm>
        </p:spPr>
        <p:txBody>
          <a:bodyPr/>
          <a:lstStyle/>
          <a:p>
            <a:r>
              <a:rPr lang="en-US" altLang="fi-FI" sz="2400" dirty="0"/>
              <a:t>How much is the insurance payment compare with domestic payments? </a:t>
            </a:r>
          </a:p>
          <a:p>
            <a:r>
              <a:rPr lang="en-US" altLang="fi-FI" sz="2400" dirty="0"/>
              <a:t>Is the insurance valid only to the port of destination or to the buyer’s inland warehouse?</a:t>
            </a:r>
          </a:p>
          <a:p>
            <a:r>
              <a:rPr lang="en-US" altLang="fi-FI" sz="2400" dirty="0"/>
              <a:t>Has the insurance been taken only on minimum cover (fire on board, sinking, running aground); is it suitable to the products that are transported?</a:t>
            </a:r>
          </a:p>
          <a:p>
            <a:pPr eaLnBrk="1" hangingPunct="1">
              <a:lnSpc>
                <a:spcPct val="90000"/>
              </a:lnSpc>
            </a:pPr>
            <a:endParaRPr lang="fi-FI" altLang="fi-FI" sz="2400" dirty="0"/>
          </a:p>
        </p:txBody>
      </p:sp>
    </p:spTree>
    <p:extLst>
      <p:ext uri="{BB962C8B-B14F-4D97-AF65-F5344CB8AC3E}">
        <p14:creationId xmlns:p14="http://schemas.microsoft.com/office/powerpoint/2010/main" val="1455878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839" y="741872"/>
            <a:ext cx="8443104" cy="2251494"/>
          </a:xfrm>
          <a:prstGeom prst="rect">
            <a:avLst/>
          </a:prstGeom>
        </p:spPr>
      </p:pic>
      <p:pic>
        <p:nvPicPr>
          <p:cNvPr id="3" name="Picture 2"/>
          <p:cNvPicPr>
            <a:picLocks noChangeAspect="1"/>
          </p:cNvPicPr>
          <p:nvPr/>
        </p:nvPicPr>
        <p:blipFill>
          <a:blip r:embed="rId3"/>
          <a:stretch>
            <a:fillRect/>
          </a:stretch>
        </p:blipFill>
        <p:spPr>
          <a:xfrm>
            <a:off x="1397837" y="3312543"/>
            <a:ext cx="8443106" cy="2251495"/>
          </a:xfrm>
          <a:prstGeom prst="rect">
            <a:avLst/>
          </a:prstGeom>
        </p:spPr>
      </p:pic>
      <p:sp>
        <p:nvSpPr>
          <p:cNvPr id="4" name="Rechteck 3">
            <a:extLst>
              <a:ext uri="{FF2B5EF4-FFF2-40B4-BE49-F238E27FC236}">
                <a16:creationId xmlns:a16="http://schemas.microsoft.com/office/drawing/2014/main" id="{649391CC-6E8D-429E-A07E-BB57AFC93F04}"/>
              </a:ext>
            </a:extLst>
          </p:cNvPr>
          <p:cNvSpPr/>
          <p:nvPr/>
        </p:nvSpPr>
        <p:spPr>
          <a:xfrm>
            <a:off x="108608" y="5931462"/>
            <a:ext cx="9732335" cy="276999"/>
          </a:xfrm>
          <a:prstGeom prst="rect">
            <a:avLst/>
          </a:prstGeom>
        </p:spPr>
        <p:txBody>
          <a:bodyPr wrap="square">
            <a:spAutoFit/>
          </a:bodyPr>
          <a:lstStyle/>
          <a:p>
            <a:r>
              <a:rPr lang="de-DE" sz="1200" dirty="0"/>
              <a:t>https://www.incotermsexplained.com/wp-content/uploads/2013/10/cfr.gif</a:t>
            </a:r>
          </a:p>
        </p:txBody>
      </p:sp>
    </p:spTree>
    <p:extLst>
      <p:ext uri="{BB962C8B-B14F-4D97-AF65-F5344CB8AC3E}">
        <p14:creationId xmlns:p14="http://schemas.microsoft.com/office/powerpoint/2010/main" val="215515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br>
              <a:rPr lang="fi-FI" altLang="fi-FI" dirty="0"/>
            </a:br>
            <a:r>
              <a:rPr lang="fi-FI" altLang="fi-FI" dirty="0" err="1"/>
              <a:t>Important</a:t>
            </a:r>
            <a:r>
              <a:rPr lang="fi-FI" altLang="fi-FI" dirty="0"/>
              <a:t> to </a:t>
            </a:r>
            <a:r>
              <a:rPr lang="fi-FI" altLang="fi-FI" dirty="0" err="1"/>
              <a:t>Notice</a:t>
            </a:r>
            <a:r>
              <a:rPr lang="fi-FI" altLang="fi-FI" dirty="0"/>
              <a:t> </a:t>
            </a:r>
          </a:p>
        </p:txBody>
      </p:sp>
      <p:sp>
        <p:nvSpPr>
          <p:cNvPr id="19459" name="Sisällön paikkamerkki 2"/>
          <p:cNvSpPr>
            <a:spLocks noGrp="1"/>
          </p:cNvSpPr>
          <p:nvPr>
            <p:ph idx="1"/>
          </p:nvPr>
        </p:nvSpPr>
        <p:spPr>
          <a:xfrm>
            <a:off x="838200" y="2017713"/>
            <a:ext cx="9640889" cy="4114800"/>
          </a:xfrm>
        </p:spPr>
        <p:txBody>
          <a:bodyPr/>
          <a:lstStyle/>
          <a:p>
            <a:r>
              <a:rPr lang="en-US" altLang="fi-FI" sz="2400" dirty="0"/>
              <a:t>When CPT, CIP, CFR, or CIF are used, the seller fulfils its obligation to deliver when it hands the goods over to the carrier and not when the goods reach the place of destination </a:t>
            </a:r>
          </a:p>
          <a:p>
            <a:r>
              <a:rPr lang="en-US" altLang="fi-FI" sz="2400" dirty="0"/>
              <a:t>There are two critical points, because risk passes and costs are transferred at different places </a:t>
            </a:r>
          </a:p>
          <a:p>
            <a:r>
              <a:rPr lang="en-US" altLang="fi-FI" sz="2400" dirty="0"/>
              <a:t>While the contract will always specify a destination port, it might not specify the port of shipment, which is where risk passes to the buyer. If the shipment port is important to the buyer, it should be identified as precisely as possible in the contract </a:t>
            </a:r>
          </a:p>
          <a:p>
            <a:endParaRPr lang="fi-FI" altLang="fi-FI" sz="2400" dirty="0"/>
          </a:p>
        </p:txBody>
      </p:sp>
    </p:spTree>
    <p:extLst>
      <p:ext uri="{BB962C8B-B14F-4D97-AF65-F5344CB8AC3E}">
        <p14:creationId xmlns:p14="http://schemas.microsoft.com/office/powerpoint/2010/main" val="7993491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lstStyle/>
          <a:p>
            <a:r>
              <a:rPr lang="fi-FI" altLang="fi-FI"/>
              <a:t>Legislation</a:t>
            </a:r>
          </a:p>
        </p:txBody>
      </p:sp>
      <p:sp>
        <p:nvSpPr>
          <p:cNvPr id="20483" name="Sisällön paikkamerkki 2"/>
          <p:cNvSpPr>
            <a:spLocks noGrp="1"/>
          </p:cNvSpPr>
          <p:nvPr>
            <p:ph idx="1"/>
          </p:nvPr>
        </p:nvSpPr>
        <p:spPr/>
        <p:txBody>
          <a:bodyPr/>
          <a:lstStyle/>
          <a:p>
            <a:pPr marL="0" indent="0">
              <a:buNone/>
            </a:pPr>
            <a:r>
              <a:rPr lang="en-US" altLang="fi-FI" dirty="0"/>
              <a:t>If there are not any agreements concerning legislation on contracts: </a:t>
            </a:r>
          </a:p>
          <a:p>
            <a:r>
              <a:rPr lang="en-US" altLang="fi-FI" dirty="0"/>
              <a:t>F- and C-terms:</a:t>
            </a:r>
            <a:r>
              <a:rPr lang="en-US" altLang="fi-FI" dirty="0">
                <a:sym typeface="Wingdings" panose="05000000000000000000" pitchFamily="2" charset="2"/>
              </a:rPr>
              <a:t> </a:t>
            </a:r>
            <a:r>
              <a:rPr lang="en-US" altLang="fi-FI" dirty="0"/>
              <a:t>the legislation of seller’s country </a:t>
            </a:r>
          </a:p>
          <a:p>
            <a:r>
              <a:rPr lang="en-US" altLang="fi-FI" dirty="0"/>
              <a:t>D-terms:</a:t>
            </a:r>
            <a:r>
              <a:rPr lang="en-US" altLang="fi-FI" dirty="0">
                <a:sym typeface="Wingdings" panose="05000000000000000000" pitchFamily="2" charset="2"/>
              </a:rPr>
              <a:t> </a:t>
            </a:r>
            <a:r>
              <a:rPr lang="en-US" altLang="fi-FI" dirty="0"/>
              <a:t>the legislation of buyer’s country </a:t>
            </a:r>
          </a:p>
          <a:p>
            <a:endParaRPr lang="fi-FI" altLang="fi-FI" dirty="0"/>
          </a:p>
        </p:txBody>
      </p:sp>
    </p:spTree>
    <p:extLst>
      <p:ext uri="{BB962C8B-B14F-4D97-AF65-F5344CB8AC3E}">
        <p14:creationId xmlns:p14="http://schemas.microsoft.com/office/powerpoint/2010/main" val="31903068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r>
              <a:rPr lang="fi-FI" altLang="fi-FI" dirty="0" err="1"/>
              <a:t>Examples</a:t>
            </a:r>
            <a:endParaRPr lang="fi-FI" altLang="fi-FI" dirty="0"/>
          </a:p>
        </p:txBody>
      </p:sp>
      <p:sp>
        <p:nvSpPr>
          <p:cNvPr id="21507" name="Sisällön paikkamerkki 2"/>
          <p:cNvSpPr>
            <a:spLocks noGrp="1"/>
          </p:cNvSpPr>
          <p:nvPr>
            <p:ph idx="1"/>
          </p:nvPr>
        </p:nvSpPr>
        <p:spPr/>
        <p:txBody>
          <a:bodyPr/>
          <a:lstStyle/>
          <a:p>
            <a:r>
              <a:rPr lang="fi-FI" altLang="fi-FI" dirty="0"/>
              <a:t>Price </a:t>
            </a:r>
            <a:r>
              <a:rPr lang="fi-FI" altLang="fi-FI" dirty="0" err="1"/>
              <a:t>lists</a:t>
            </a:r>
            <a:r>
              <a:rPr lang="fi-FI" altLang="fi-FI" dirty="0"/>
              <a:t>: FCA </a:t>
            </a:r>
          </a:p>
          <a:p>
            <a:r>
              <a:rPr lang="en-US" altLang="fi-FI" dirty="0"/>
              <a:t>Request for quotations: e.g. FCA, DAP (the seller might have cheap transportation agreements) </a:t>
            </a:r>
          </a:p>
          <a:p>
            <a:r>
              <a:rPr lang="en-US" altLang="fi-FI" dirty="0"/>
              <a:t>Offers: DDP/DAP (the price of the goods are easy to compare with domestic suppliers, but you have to find out if there are any import payments) </a:t>
            </a:r>
          </a:p>
          <a:p>
            <a:endParaRPr lang="fi-FI" altLang="fi-FI" dirty="0"/>
          </a:p>
        </p:txBody>
      </p:sp>
    </p:spTree>
    <p:extLst>
      <p:ext uri="{BB962C8B-B14F-4D97-AF65-F5344CB8AC3E}">
        <p14:creationId xmlns:p14="http://schemas.microsoft.com/office/powerpoint/2010/main" val="9904665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Transportation</a:t>
            </a:r>
            <a:r>
              <a:rPr lang="fi-FI" dirty="0"/>
              <a:t> </a:t>
            </a:r>
            <a:r>
              <a:rPr lang="fi-FI" dirty="0" err="1"/>
              <a:t>Agreements</a:t>
            </a:r>
            <a:endParaRPr lang="fi-FI" dirty="0"/>
          </a:p>
        </p:txBody>
      </p:sp>
      <p:sp>
        <p:nvSpPr>
          <p:cNvPr id="3" name="Content Placeholder 2"/>
          <p:cNvSpPr>
            <a:spLocks noGrp="1"/>
          </p:cNvSpPr>
          <p:nvPr>
            <p:ph idx="1"/>
          </p:nvPr>
        </p:nvSpPr>
        <p:spPr/>
        <p:txBody>
          <a:bodyPr/>
          <a:lstStyle/>
          <a:p>
            <a:r>
              <a:rPr lang="fi-FI" sz="2400" dirty="0" err="1"/>
              <a:t>Purchaser</a:t>
            </a:r>
            <a:r>
              <a:rPr lang="fi-FI" sz="2400" dirty="0"/>
              <a:t> </a:t>
            </a:r>
            <a:r>
              <a:rPr lang="fi-FI" sz="2400" dirty="0" err="1"/>
              <a:t>makes</a:t>
            </a:r>
            <a:r>
              <a:rPr lang="fi-FI" sz="2400" dirty="0"/>
              <a:t> </a:t>
            </a:r>
            <a:r>
              <a:rPr lang="fi-FI" sz="2400" dirty="0" err="1"/>
              <a:t>the</a:t>
            </a:r>
            <a:r>
              <a:rPr lang="fi-FI" sz="2400" dirty="0"/>
              <a:t> </a:t>
            </a:r>
            <a:r>
              <a:rPr lang="fi-FI" sz="2400" dirty="0" err="1"/>
              <a:t>agreement</a:t>
            </a:r>
            <a:r>
              <a:rPr lang="fi-FI" sz="2400" dirty="0"/>
              <a:t>:</a:t>
            </a:r>
          </a:p>
          <a:p>
            <a:pPr lvl="1"/>
            <a:r>
              <a:rPr lang="fi-FI" sz="2400" dirty="0"/>
              <a:t> EXW, FCA, FAS, FOB</a:t>
            </a:r>
            <a:br>
              <a:rPr lang="fi-FI" sz="2400" dirty="0"/>
            </a:br>
            <a:endParaRPr lang="fi-FI" sz="2400" dirty="0"/>
          </a:p>
          <a:p>
            <a:r>
              <a:rPr lang="fi-FI" sz="2400" dirty="0" err="1"/>
              <a:t>Seller</a:t>
            </a:r>
            <a:r>
              <a:rPr lang="fi-FI" sz="2400" dirty="0"/>
              <a:t> </a:t>
            </a:r>
            <a:r>
              <a:rPr lang="fi-FI" sz="2400" dirty="0" err="1"/>
              <a:t>makes</a:t>
            </a:r>
            <a:r>
              <a:rPr lang="fi-FI" sz="2400" dirty="0"/>
              <a:t> </a:t>
            </a:r>
            <a:r>
              <a:rPr lang="fi-FI" sz="2400" dirty="0" err="1"/>
              <a:t>the</a:t>
            </a:r>
            <a:r>
              <a:rPr lang="fi-FI" sz="2400" dirty="0"/>
              <a:t> </a:t>
            </a:r>
            <a:r>
              <a:rPr lang="fi-FI" sz="2400" dirty="0" err="1"/>
              <a:t>agreement</a:t>
            </a:r>
            <a:r>
              <a:rPr lang="fi-FI" sz="2400" dirty="0"/>
              <a:t>: </a:t>
            </a:r>
          </a:p>
          <a:p>
            <a:pPr lvl="1"/>
            <a:r>
              <a:rPr lang="fi-FI" sz="2400" dirty="0"/>
              <a:t>CPT, CIP, CFR, CIF, DAT, DAP, DDU </a:t>
            </a:r>
          </a:p>
        </p:txBody>
      </p:sp>
      <p:pic>
        <p:nvPicPr>
          <p:cNvPr id="4" name="Picture 3"/>
          <p:cNvPicPr>
            <a:picLocks noChangeAspect="1"/>
          </p:cNvPicPr>
          <p:nvPr/>
        </p:nvPicPr>
        <p:blipFill>
          <a:blip r:embed="rId2"/>
          <a:stretch>
            <a:fillRect/>
          </a:stretch>
        </p:blipFill>
        <p:spPr>
          <a:xfrm>
            <a:off x="7058520" y="1425630"/>
            <a:ext cx="3629610" cy="4366448"/>
          </a:xfrm>
          <a:prstGeom prst="rect">
            <a:avLst/>
          </a:prstGeom>
        </p:spPr>
      </p:pic>
    </p:spTree>
    <p:extLst>
      <p:ext uri="{BB962C8B-B14F-4D97-AF65-F5344CB8AC3E}">
        <p14:creationId xmlns:p14="http://schemas.microsoft.com/office/powerpoint/2010/main" val="82518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Assignment</a:t>
            </a:r>
            <a:r>
              <a:rPr lang="fi-FI" dirty="0"/>
              <a:t> 1</a:t>
            </a:r>
          </a:p>
        </p:txBody>
      </p:sp>
      <p:sp>
        <p:nvSpPr>
          <p:cNvPr id="3" name="Content Placeholder 2"/>
          <p:cNvSpPr>
            <a:spLocks noGrp="1"/>
          </p:cNvSpPr>
          <p:nvPr>
            <p:ph idx="1"/>
          </p:nvPr>
        </p:nvSpPr>
        <p:spPr>
          <a:xfrm>
            <a:off x="838200" y="1435608"/>
            <a:ext cx="10515600" cy="4741355"/>
          </a:xfrm>
        </p:spPr>
        <p:txBody>
          <a:bodyPr>
            <a:noAutofit/>
          </a:bodyPr>
          <a:lstStyle/>
          <a:p>
            <a:pPr marL="0" indent="0">
              <a:buNone/>
            </a:pPr>
            <a:r>
              <a:rPr lang="en-US" sz="1600" dirty="0"/>
              <a:t>You are purchasing 300 components from a Polish supplier in Warsaw. You know the following costs: </a:t>
            </a:r>
          </a:p>
          <a:p>
            <a:r>
              <a:rPr lang="fi-FI" sz="1600" dirty="0" err="1"/>
              <a:t>Selling</a:t>
            </a:r>
            <a:r>
              <a:rPr lang="fi-FI" sz="1600" dirty="0"/>
              <a:t> </a:t>
            </a:r>
            <a:r>
              <a:rPr lang="fi-FI" sz="1600" dirty="0" err="1"/>
              <a:t>price</a:t>
            </a:r>
            <a:r>
              <a:rPr lang="fi-FI" sz="1600" dirty="0"/>
              <a:t> 300 €/</a:t>
            </a:r>
            <a:r>
              <a:rPr lang="fi-FI" sz="1600" dirty="0" err="1"/>
              <a:t>unit</a:t>
            </a:r>
            <a:endParaRPr lang="fi-FI" sz="1600" dirty="0"/>
          </a:p>
          <a:p>
            <a:r>
              <a:rPr lang="en-US" sz="1600" dirty="0"/>
              <a:t>Transportation costs in Warsaw to the terminal named by purchaser 50 €</a:t>
            </a:r>
          </a:p>
          <a:p>
            <a:r>
              <a:rPr lang="fi-FI" sz="1600" dirty="0" err="1"/>
              <a:t>Transportation</a:t>
            </a:r>
            <a:r>
              <a:rPr lang="fi-FI" sz="1600" dirty="0"/>
              <a:t> </a:t>
            </a:r>
            <a:r>
              <a:rPr lang="fi-FI" sz="1600" dirty="0" err="1"/>
              <a:t>costs</a:t>
            </a:r>
            <a:r>
              <a:rPr lang="fi-FI" sz="1600" dirty="0"/>
              <a:t> </a:t>
            </a:r>
            <a:r>
              <a:rPr lang="fi-FI" sz="1600" dirty="0" err="1"/>
              <a:t>Warsaw</a:t>
            </a:r>
            <a:r>
              <a:rPr lang="fi-FI" sz="1600" dirty="0"/>
              <a:t>-Gdansk 200 €</a:t>
            </a:r>
          </a:p>
          <a:p>
            <a:r>
              <a:rPr lang="fi-FI" sz="1600" dirty="0" err="1"/>
              <a:t>Loading</a:t>
            </a:r>
            <a:r>
              <a:rPr lang="fi-FI" sz="1600" dirty="0"/>
              <a:t> </a:t>
            </a:r>
            <a:r>
              <a:rPr lang="fi-FI" sz="1600" dirty="0" err="1"/>
              <a:t>costs</a:t>
            </a:r>
            <a:r>
              <a:rPr lang="fi-FI" sz="1600" dirty="0"/>
              <a:t> in Gdansk150 €</a:t>
            </a:r>
          </a:p>
          <a:p>
            <a:r>
              <a:rPr lang="fi-FI" sz="1600" dirty="0"/>
              <a:t>Freight Gdansk-Helsinki 500 €</a:t>
            </a:r>
          </a:p>
          <a:p>
            <a:r>
              <a:rPr lang="fi-FI" sz="1600" dirty="0" err="1"/>
              <a:t>Unloading</a:t>
            </a:r>
            <a:r>
              <a:rPr lang="fi-FI" sz="1600" dirty="0"/>
              <a:t> in Helsinki 150 €</a:t>
            </a:r>
          </a:p>
          <a:p>
            <a:r>
              <a:rPr lang="en-US" sz="1600" dirty="0"/>
              <a:t>Transportation to purchaser’s warehouse 80 €</a:t>
            </a:r>
          </a:p>
          <a:p>
            <a:r>
              <a:rPr lang="fi-FI" sz="1600" dirty="0"/>
              <a:t>Insurance Gdansk-Helsinki 300 €</a:t>
            </a:r>
          </a:p>
          <a:p>
            <a:pPr marL="0" indent="0">
              <a:buNone/>
            </a:pPr>
            <a:r>
              <a:rPr lang="en-US" sz="1600" dirty="0"/>
              <a:t>You don’t have to notice other costs. What is the price for the purchaser with following terms:</a:t>
            </a:r>
            <a:endParaRPr lang="fi-FI" sz="1600" dirty="0"/>
          </a:p>
          <a:p>
            <a:r>
              <a:rPr lang="fi-FI" sz="1600" dirty="0"/>
              <a:t>EXW </a:t>
            </a:r>
            <a:r>
              <a:rPr lang="fi-FI" sz="1600" dirty="0" err="1"/>
              <a:t>Warsaw</a:t>
            </a:r>
            <a:r>
              <a:rPr lang="fi-FI" sz="1600" dirty="0"/>
              <a:t> (</a:t>
            </a:r>
            <a:r>
              <a:rPr lang="fi-FI" sz="1600" dirty="0" err="1"/>
              <a:t>Incoterms</a:t>
            </a:r>
            <a:r>
              <a:rPr lang="fi-FI" sz="1600" dirty="0"/>
              <a:t> 2010) </a:t>
            </a:r>
          </a:p>
          <a:p>
            <a:r>
              <a:rPr lang="fi-FI" sz="1600" dirty="0"/>
              <a:t>CIF Helsinki  (</a:t>
            </a:r>
            <a:r>
              <a:rPr lang="fi-FI" sz="1600" dirty="0" err="1"/>
              <a:t>Inc</a:t>
            </a:r>
            <a:r>
              <a:rPr lang="fi-FI" sz="1600" dirty="0"/>
              <a:t>…..) </a:t>
            </a:r>
          </a:p>
          <a:p>
            <a:r>
              <a:rPr lang="fi-FI" sz="1600" dirty="0"/>
              <a:t>FOB Gdansk  (</a:t>
            </a:r>
            <a:r>
              <a:rPr lang="fi-FI" sz="1600" dirty="0" err="1"/>
              <a:t>Inc</a:t>
            </a:r>
            <a:r>
              <a:rPr lang="fi-FI" sz="1600" dirty="0"/>
              <a:t>….) </a:t>
            </a:r>
          </a:p>
          <a:p>
            <a:r>
              <a:rPr lang="fi-FI" sz="1600" dirty="0"/>
              <a:t>FCA </a:t>
            </a:r>
            <a:r>
              <a:rPr lang="fi-FI" sz="1600" dirty="0" err="1"/>
              <a:t>Warsaw</a:t>
            </a:r>
            <a:r>
              <a:rPr lang="fi-FI" sz="1600" dirty="0"/>
              <a:t>  (</a:t>
            </a:r>
            <a:r>
              <a:rPr lang="fi-FI" sz="1600" dirty="0" err="1"/>
              <a:t>Inc</a:t>
            </a:r>
            <a:r>
              <a:rPr lang="fi-FI" sz="1600" dirty="0"/>
              <a:t>….) (Schenker </a:t>
            </a:r>
            <a:r>
              <a:rPr lang="fi-FI" sz="1600" dirty="0" err="1"/>
              <a:t>terminal</a:t>
            </a:r>
            <a:r>
              <a:rPr lang="fi-FI" sz="1600" dirty="0"/>
              <a:t>) </a:t>
            </a:r>
          </a:p>
        </p:txBody>
      </p:sp>
    </p:spTree>
    <p:extLst>
      <p:ext uri="{BB962C8B-B14F-4D97-AF65-F5344CB8AC3E}">
        <p14:creationId xmlns:p14="http://schemas.microsoft.com/office/powerpoint/2010/main" val="38789554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References</a:t>
            </a:r>
            <a:endParaRPr lang="fi-FI" dirty="0"/>
          </a:p>
        </p:txBody>
      </p:sp>
      <p:sp>
        <p:nvSpPr>
          <p:cNvPr id="3" name="Content Placeholder 2"/>
          <p:cNvSpPr>
            <a:spLocks noGrp="1"/>
          </p:cNvSpPr>
          <p:nvPr>
            <p:ph idx="1"/>
          </p:nvPr>
        </p:nvSpPr>
        <p:spPr/>
        <p:txBody>
          <a:bodyPr>
            <a:normAutofit fontScale="77500" lnSpcReduction="20000"/>
          </a:bodyPr>
          <a:lstStyle/>
          <a:p>
            <a:r>
              <a:rPr lang="fi-FI" dirty="0" err="1"/>
              <a:t>Iloranta,K</a:t>
            </a:r>
            <a:r>
              <a:rPr lang="fi-FI" dirty="0"/>
              <a:t>. &amp; Pajunen-Muhonen, H. 2015. Hankintojen johtaminen. Ostamisesta toimittajamarkkinoiden hallintaan. Tietosanoma Oy.</a:t>
            </a:r>
          </a:p>
          <a:p>
            <a:r>
              <a:rPr lang="fi-FI" dirty="0"/>
              <a:t>International </a:t>
            </a:r>
            <a:r>
              <a:rPr lang="fi-FI" dirty="0" err="1"/>
              <a:t>Chamber</a:t>
            </a:r>
            <a:r>
              <a:rPr lang="fi-FI" dirty="0"/>
              <a:t> of Commerce.2010. </a:t>
            </a:r>
            <a:r>
              <a:rPr lang="fi-FI" dirty="0" err="1"/>
              <a:t>Incoterms</a:t>
            </a:r>
            <a:r>
              <a:rPr lang="fi-FI" dirty="0"/>
              <a:t> 2010. ICC </a:t>
            </a:r>
            <a:r>
              <a:rPr lang="fi-FI" dirty="0" err="1"/>
              <a:t>Publication</a:t>
            </a:r>
            <a:r>
              <a:rPr lang="fi-FI" dirty="0"/>
              <a:t> No. 715E-FIN.</a:t>
            </a:r>
          </a:p>
          <a:p>
            <a:r>
              <a:rPr lang="fi-FI" dirty="0"/>
              <a:t>Logistiikan maailma: </a:t>
            </a:r>
            <a:r>
              <a:rPr lang="fi-FI" dirty="0">
                <a:hlinkClick r:id="rId2"/>
              </a:rPr>
              <a:t>www.logistiikanmaailma.fi/en</a:t>
            </a:r>
            <a:endParaRPr lang="fi-FI" dirty="0"/>
          </a:p>
          <a:p>
            <a:r>
              <a:rPr lang="fi-FI" dirty="0"/>
              <a:t>Logistiikka-</a:t>
            </a:r>
            <a:r>
              <a:rPr lang="fi-FI" dirty="0" err="1"/>
              <a:t>magazin</a:t>
            </a:r>
            <a:r>
              <a:rPr lang="fi-FI" dirty="0"/>
              <a:t> 7/2010, 8/2011, 1/2012. </a:t>
            </a:r>
          </a:p>
          <a:p>
            <a:r>
              <a:rPr lang="fi-FI" dirty="0"/>
              <a:t>Melin, K. 2011. Ulkomaankaupan menettelyt. Vienti ja tuonti. Amk-kustannus Oy.</a:t>
            </a:r>
          </a:p>
          <a:p>
            <a:r>
              <a:rPr lang="fi-FI" dirty="0"/>
              <a:t>Wild, J. &amp; Wild, K. 2012. International Business. The </a:t>
            </a:r>
            <a:r>
              <a:rPr lang="fi-FI" dirty="0" err="1"/>
              <a:t>challenges</a:t>
            </a:r>
            <a:r>
              <a:rPr lang="fi-FI" dirty="0"/>
              <a:t> of </a:t>
            </a:r>
            <a:r>
              <a:rPr lang="fi-FI" dirty="0" err="1"/>
              <a:t>globalization</a:t>
            </a:r>
            <a:r>
              <a:rPr lang="fi-FI" dirty="0"/>
              <a:t>. </a:t>
            </a:r>
            <a:r>
              <a:rPr lang="fi-FI" dirty="0" err="1"/>
              <a:t>Pearson</a:t>
            </a:r>
            <a:r>
              <a:rPr lang="fi-FI" dirty="0"/>
              <a:t> </a:t>
            </a:r>
            <a:r>
              <a:rPr lang="fi-FI" dirty="0" err="1"/>
              <a:t>Education</a:t>
            </a:r>
            <a:r>
              <a:rPr lang="fi-FI" dirty="0"/>
              <a:t> Limited.</a:t>
            </a:r>
          </a:p>
          <a:p>
            <a:r>
              <a:rPr lang="fi-FI" dirty="0"/>
              <a:t>https://www.sepa.ch/en/home.html</a:t>
            </a:r>
          </a:p>
          <a:p>
            <a:r>
              <a:rPr lang="fi-FI" dirty="0">
                <a:hlinkClick r:id="rId3"/>
              </a:rPr>
              <a:t>http://www.wcl-shipping.com/wcl-17/wcl/images/pdf/incoterms_2010_chart.pdf</a:t>
            </a:r>
            <a:endParaRPr lang="fi-FI" dirty="0"/>
          </a:p>
          <a:p>
            <a:r>
              <a:rPr lang="fi-FI" altLang="fi-FI" dirty="0">
                <a:hlinkClick r:id="rId4"/>
              </a:rPr>
              <a:t>https://www.incotermsexplained.com/the-incoterms-rules/incoterms-2010-rules/</a:t>
            </a:r>
            <a:r>
              <a:rPr lang="fi-FI" altLang="fi-FI" dirty="0"/>
              <a:t>)</a:t>
            </a:r>
          </a:p>
          <a:p>
            <a:pPr marL="0" indent="0">
              <a:buNone/>
            </a:pPr>
            <a:r>
              <a:rPr lang="fi-FI" altLang="fi-FI" dirty="0"/>
              <a:t> </a:t>
            </a:r>
          </a:p>
          <a:p>
            <a:endParaRPr lang="fi-FI" dirty="0"/>
          </a:p>
          <a:p>
            <a:endParaRPr lang="fi-FI" dirty="0"/>
          </a:p>
        </p:txBody>
      </p:sp>
    </p:spTree>
    <p:extLst>
      <p:ext uri="{BB962C8B-B14F-4D97-AF65-F5344CB8AC3E}">
        <p14:creationId xmlns:p14="http://schemas.microsoft.com/office/powerpoint/2010/main" val="42044528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58844"/>
            <a:ext cx="9144000" cy="2828535"/>
          </a:xfrm>
        </p:spPr>
        <p:txBody>
          <a:bodyPr>
            <a:normAutofit/>
          </a:bodyPr>
          <a:lstStyle/>
          <a:p>
            <a:r>
              <a:rPr lang="en-US" sz="4400" dirty="0"/>
              <a:t>Import/Purchasing; Supply-Chain Management; Outsourcing; Supplier Relations</a:t>
            </a:r>
            <a:endParaRPr lang="hr-HR" sz="4400" dirty="0"/>
          </a:p>
        </p:txBody>
      </p:sp>
      <p:sp>
        <p:nvSpPr>
          <p:cNvPr id="3" name="Subtitle 2"/>
          <p:cNvSpPr>
            <a:spLocks noGrp="1"/>
          </p:cNvSpPr>
          <p:nvPr>
            <p:ph type="subTitle" idx="1"/>
          </p:nvPr>
        </p:nvSpPr>
        <p:spPr>
          <a:xfrm>
            <a:off x="1524000" y="3730179"/>
            <a:ext cx="9144000" cy="1306903"/>
          </a:xfrm>
        </p:spPr>
        <p:txBody>
          <a:bodyPr>
            <a:normAutofit/>
          </a:bodyPr>
          <a:lstStyle/>
          <a:p>
            <a:endParaRPr lang="de-DE" sz="2800" dirty="0"/>
          </a:p>
          <a:p>
            <a:r>
              <a:rPr lang="de-DE" sz="2800" dirty="0"/>
              <a:t>Summary</a:t>
            </a:r>
            <a:endParaRPr lang="hr-HR" sz="2800" dirty="0"/>
          </a:p>
        </p:txBody>
      </p:sp>
    </p:spTree>
    <p:extLst>
      <p:ext uri="{BB962C8B-B14F-4D97-AF65-F5344CB8AC3E}">
        <p14:creationId xmlns:p14="http://schemas.microsoft.com/office/powerpoint/2010/main" val="14397572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2786" y="225393"/>
            <a:ext cx="10515600" cy="809849"/>
          </a:xfrm>
        </p:spPr>
        <p:txBody>
          <a:bodyPr/>
          <a:lstStyle/>
          <a:p>
            <a:r>
              <a:rPr lang="en-GB" dirty="0"/>
              <a:t>Supply chain</a:t>
            </a:r>
          </a:p>
        </p:txBody>
      </p:sp>
      <p:grpSp>
        <p:nvGrpSpPr>
          <p:cNvPr id="85" name="Group 84"/>
          <p:cNvGrpSpPr/>
          <p:nvPr/>
        </p:nvGrpSpPr>
        <p:grpSpPr>
          <a:xfrm>
            <a:off x="1203306" y="928094"/>
            <a:ext cx="9468551" cy="5001811"/>
            <a:chOff x="-301480" y="764704"/>
            <a:chExt cx="9468551" cy="4986346"/>
          </a:xfrm>
        </p:grpSpPr>
        <p:sp>
          <p:nvSpPr>
            <p:cNvPr id="86" name="Rectangle 2"/>
            <p:cNvSpPr>
              <a:spLocks noChangeArrowheads="1"/>
            </p:cNvSpPr>
            <p:nvPr/>
          </p:nvSpPr>
          <p:spPr bwMode="auto">
            <a:xfrm>
              <a:off x="-301480" y="4244957"/>
              <a:ext cx="2739881" cy="995883"/>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7" name="Rectangle 3"/>
            <p:cNvSpPr>
              <a:spLocks noChangeArrowheads="1"/>
            </p:cNvSpPr>
            <p:nvPr/>
          </p:nvSpPr>
          <p:spPr bwMode="auto">
            <a:xfrm>
              <a:off x="19812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8" name="Rectangle 4"/>
            <p:cNvSpPr>
              <a:spLocks noChangeArrowheads="1"/>
            </p:cNvSpPr>
            <p:nvPr/>
          </p:nvSpPr>
          <p:spPr bwMode="auto">
            <a:xfrm>
              <a:off x="49530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9" name="Rectangle 5"/>
            <p:cNvSpPr>
              <a:spLocks noChangeArrowheads="1"/>
            </p:cNvSpPr>
            <p:nvPr/>
          </p:nvSpPr>
          <p:spPr bwMode="auto">
            <a:xfrm>
              <a:off x="66294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90" name="Rectangle 6"/>
            <p:cNvSpPr>
              <a:spLocks noChangeArrowheads="1"/>
            </p:cNvSpPr>
            <p:nvPr/>
          </p:nvSpPr>
          <p:spPr bwMode="auto">
            <a:xfrm>
              <a:off x="3048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91" name="Text Box 7"/>
            <p:cNvSpPr txBox="1">
              <a:spLocks noChangeArrowheads="1"/>
            </p:cNvSpPr>
            <p:nvPr/>
          </p:nvSpPr>
          <p:spPr bwMode="auto">
            <a:xfrm flipH="1">
              <a:off x="1978025" y="764704"/>
              <a:ext cx="1350963"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First-tier supplier</a:t>
              </a:r>
            </a:p>
          </p:txBody>
        </p:sp>
        <p:sp>
          <p:nvSpPr>
            <p:cNvPr id="92" name="Freeform 8"/>
            <p:cNvSpPr>
              <a:spLocks/>
            </p:cNvSpPr>
            <p:nvPr/>
          </p:nvSpPr>
          <p:spPr bwMode="auto">
            <a:xfrm>
              <a:off x="2171700" y="1452314"/>
              <a:ext cx="838200" cy="998538"/>
            </a:xfrm>
            <a:custGeom>
              <a:avLst/>
              <a:gdLst/>
              <a:ahLst/>
              <a:cxnLst>
                <a:cxn ang="0">
                  <a:pos x="3" y="1008"/>
                </a:cxn>
                <a:cxn ang="0">
                  <a:pos x="192" y="1008"/>
                </a:cxn>
                <a:cxn ang="0">
                  <a:pos x="192" y="624"/>
                </a:cxn>
                <a:cxn ang="0">
                  <a:pos x="483" y="1021"/>
                </a:cxn>
                <a:cxn ang="0">
                  <a:pos x="476" y="624"/>
                </a:cxn>
                <a:cxn ang="0">
                  <a:pos x="777" y="1014"/>
                </a:cxn>
                <a:cxn ang="0">
                  <a:pos x="760" y="624"/>
                </a:cxn>
                <a:cxn ang="0">
                  <a:pos x="1116" y="1008"/>
                </a:cxn>
                <a:cxn ang="0">
                  <a:pos x="1123" y="10"/>
                </a:cxn>
                <a:cxn ang="0">
                  <a:pos x="1281" y="0"/>
                </a:cxn>
                <a:cxn ang="0">
                  <a:pos x="1281" y="1584"/>
                </a:cxn>
                <a:cxn ang="0">
                  <a:pos x="3" y="1584"/>
                </a:cxn>
                <a:cxn ang="0">
                  <a:pos x="0" y="1021"/>
                </a:cxn>
              </a:cxnLst>
              <a:rect l="0" t="0" r="r" b="b"/>
              <a:pathLst>
                <a:path w="1281" h="1584">
                  <a:moveTo>
                    <a:pt x="3" y="1008"/>
                  </a:moveTo>
                  <a:lnTo>
                    <a:pt x="192" y="1008"/>
                  </a:lnTo>
                  <a:lnTo>
                    <a:pt x="192" y="624"/>
                  </a:lnTo>
                  <a:lnTo>
                    <a:pt x="483" y="1021"/>
                  </a:lnTo>
                  <a:lnTo>
                    <a:pt x="476" y="624"/>
                  </a:lnTo>
                  <a:cubicBezTo>
                    <a:pt x="525" y="623"/>
                    <a:pt x="730" y="1014"/>
                    <a:pt x="777" y="1014"/>
                  </a:cubicBezTo>
                  <a:lnTo>
                    <a:pt x="760" y="624"/>
                  </a:lnTo>
                  <a:lnTo>
                    <a:pt x="1116" y="1008"/>
                  </a:lnTo>
                  <a:lnTo>
                    <a:pt x="1123" y="10"/>
                  </a:lnTo>
                  <a:lnTo>
                    <a:pt x="1281" y="0"/>
                  </a:lnTo>
                  <a:lnTo>
                    <a:pt x="1281" y="1584"/>
                  </a:lnTo>
                  <a:lnTo>
                    <a:pt x="3" y="1584"/>
                  </a:lnTo>
                  <a:lnTo>
                    <a:pt x="0" y="1021"/>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sp>
          <p:nvSpPr>
            <p:cNvPr id="93" name="Freeform 9"/>
            <p:cNvSpPr>
              <a:spLocks/>
            </p:cNvSpPr>
            <p:nvPr/>
          </p:nvSpPr>
          <p:spPr bwMode="auto">
            <a:xfrm>
              <a:off x="533400" y="1909514"/>
              <a:ext cx="1001713" cy="555625"/>
            </a:xfrm>
            <a:custGeom>
              <a:avLst/>
              <a:gdLst/>
              <a:ahLst/>
              <a:cxnLst>
                <a:cxn ang="0">
                  <a:pos x="1" y="252"/>
                </a:cxn>
                <a:cxn ang="0">
                  <a:pos x="1" y="139"/>
                </a:cxn>
                <a:cxn ang="0">
                  <a:pos x="94" y="136"/>
                </a:cxn>
                <a:cxn ang="0">
                  <a:pos x="90" y="50"/>
                </a:cxn>
                <a:cxn ang="0">
                  <a:pos x="236" y="50"/>
                </a:cxn>
                <a:cxn ang="0">
                  <a:pos x="241" y="127"/>
                </a:cxn>
                <a:cxn ang="0">
                  <a:pos x="308" y="127"/>
                </a:cxn>
                <a:cxn ang="0">
                  <a:pos x="308" y="55"/>
                </a:cxn>
                <a:cxn ang="0">
                  <a:pos x="359" y="50"/>
                </a:cxn>
                <a:cxn ang="0">
                  <a:pos x="356" y="0"/>
                </a:cxn>
                <a:cxn ang="0">
                  <a:pos x="630" y="0"/>
                </a:cxn>
                <a:cxn ang="0">
                  <a:pos x="630" y="427"/>
                </a:cxn>
                <a:cxn ang="0">
                  <a:pos x="1" y="427"/>
                </a:cxn>
                <a:cxn ang="0">
                  <a:pos x="0" y="256"/>
                </a:cxn>
              </a:cxnLst>
              <a:rect l="0" t="0" r="r" b="b"/>
              <a:pathLst>
                <a:path w="630" h="427">
                  <a:moveTo>
                    <a:pt x="1" y="252"/>
                  </a:moveTo>
                  <a:lnTo>
                    <a:pt x="1" y="139"/>
                  </a:lnTo>
                  <a:lnTo>
                    <a:pt x="94" y="136"/>
                  </a:lnTo>
                  <a:lnTo>
                    <a:pt x="90" y="50"/>
                  </a:lnTo>
                  <a:lnTo>
                    <a:pt x="236" y="50"/>
                  </a:lnTo>
                  <a:lnTo>
                    <a:pt x="241" y="127"/>
                  </a:lnTo>
                  <a:lnTo>
                    <a:pt x="308" y="127"/>
                  </a:lnTo>
                  <a:lnTo>
                    <a:pt x="308" y="55"/>
                  </a:lnTo>
                  <a:lnTo>
                    <a:pt x="359" y="50"/>
                  </a:lnTo>
                  <a:lnTo>
                    <a:pt x="356" y="0"/>
                  </a:lnTo>
                  <a:lnTo>
                    <a:pt x="630" y="0"/>
                  </a:lnTo>
                  <a:lnTo>
                    <a:pt x="630" y="427"/>
                  </a:lnTo>
                  <a:lnTo>
                    <a:pt x="1" y="427"/>
                  </a:lnTo>
                  <a:lnTo>
                    <a:pt x="0" y="256"/>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sp>
          <p:nvSpPr>
            <p:cNvPr id="94" name="Freeform 10"/>
            <p:cNvSpPr>
              <a:spLocks/>
            </p:cNvSpPr>
            <p:nvPr/>
          </p:nvSpPr>
          <p:spPr bwMode="auto">
            <a:xfrm>
              <a:off x="3581400" y="1823789"/>
              <a:ext cx="1008063" cy="627063"/>
            </a:xfrm>
            <a:custGeom>
              <a:avLst/>
              <a:gdLst/>
              <a:ahLst/>
              <a:cxnLst>
                <a:cxn ang="0">
                  <a:pos x="1" y="173"/>
                </a:cxn>
                <a:cxn ang="0">
                  <a:pos x="1" y="109"/>
                </a:cxn>
                <a:cxn ang="0">
                  <a:pos x="94" y="107"/>
                </a:cxn>
                <a:cxn ang="0">
                  <a:pos x="179" y="29"/>
                </a:cxn>
                <a:cxn ang="0">
                  <a:pos x="256" y="96"/>
                </a:cxn>
                <a:cxn ang="0">
                  <a:pos x="289" y="98"/>
                </a:cxn>
                <a:cxn ang="0">
                  <a:pos x="311" y="101"/>
                </a:cxn>
                <a:cxn ang="0">
                  <a:pos x="308" y="62"/>
                </a:cxn>
                <a:cxn ang="0">
                  <a:pos x="359" y="59"/>
                </a:cxn>
                <a:cxn ang="0">
                  <a:pos x="488" y="0"/>
                </a:cxn>
                <a:cxn ang="0">
                  <a:pos x="635" y="67"/>
                </a:cxn>
                <a:cxn ang="0">
                  <a:pos x="630" y="271"/>
                </a:cxn>
                <a:cxn ang="0">
                  <a:pos x="1" y="271"/>
                </a:cxn>
                <a:cxn ang="0">
                  <a:pos x="0" y="175"/>
                </a:cxn>
              </a:cxnLst>
              <a:rect l="0" t="0" r="r" b="b"/>
              <a:pathLst>
                <a:path w="635" h="271">
                  <a:moveTo>
                    <a:pt x="1" y="173"/>
                  </a:moveTo>
                  <a:lnTo>
                    <a:pt x="1" y="109"/>
                  </a:lnTo>
                  <a:lnTo>
                    <a:pt x="94" y="107"/>
                  </a:lnTo>
                  <a:lnTo>
                    <a:pt x="179" y="29"/>
                  </a:lnTo>
                  <a:lnTo>
                    <a:pt x="256" y="96"/>
                  </a:lnTo>
                  <a:lnTo>
                    <a:pt x="289" y="98"/>
                  </a:lnTo>
                  <a:lnTo>
                    <a:pt x="311" y="101"/>
                  </a:lnTo>
                  <a:lnTo>
                    <a:pt x="308" y="62"/>
                  </a:lnTo>
                  <a:lnTo>
                    <a:pt x="359" y="59"/>
                  </a:lnTo>
                  <a:lnTo>
                    <a:pt x="488" y="0"/>
                  </a:lnTo>
                  <a:lnTo>
                    <a:pt x="635" y="67"/>
                  </a:lnTo>
                  <a:lnTo>
                    <a:pt x="630" y="271"/>
                  </a:lnTo>
                  <a:lnTo>
                    <a:pt x="1" y="271"/>
                  </a:lnTo>
                  <a:lnTo>
                    <a:pt x="0" y="175"/>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grpSp>
          <p:nvGrpSpPr>
            <p:cNvPr id="95" name="Group 11"/>
            <p:cNvGrpSpPr>
              <a:grpSpLocks/>
            </p:cNvGrpSpPr>
            <p:nvPr/>
          </p:nvGrpSpPr>
          <p:grpSpPr bwMode="auto">
            <a:xfrm>
              <a:off x="6819900" y="1882527"/>
              <a:ext cx="914400" cy="582612"/>
              <a:chOff x="1920" y="1428"/>
              <a:chExt cx="576" cy="252"/>
            </a:xfrm>
            <a:solidFill>
              <a:schemeClr val="accent2">
                <a:lumMod val="60000"/>
                <a:lumOff val="40000"/>
              </a:schemeClr>
            </a:solidFill>
            <a:scene3d>
              <a:camera prst="orthographicFront">
                <a:rot lat="0" lon="0" rev="0"/>
              </a:camera>
              <a:lightRig rig="balanced" dir="t">
                <a:rot lat="0" lon="0" rev="8700000"/>
              </a:lightRig>
            </a:scene3d>
          </p:grpSpPr>
          <p:grpSp>
            <p:nvGrpSpPr>
              <p:cNvPr id="147" name="Group 12"/>
              <p:cNvGrpSpPr>
                <a:grpSpLocks/>
              </p:cNvGrpSpPr>
              <p:nvPr/>
            </p:nvGrpSpPr>
            <p:grpSpPr bwMode="auto">
              <a:xfrm>
                <a:off x="1920" y="1440"/>
                <a:ext cx="576" cy="240"/>
                <a:chOff x="1920" y="1392"/>
                <a:chExt cx="576" cy="288"/>
              </a:xfrm>
              <a:grpFill/>
            </p:grpSpPr>
            <p:sp>
              <p:nvSpPr>
                <p:cNvPr id="156" name="Rectangle 13"/>
                <p:cNvSpPr>
                  <a:spLocks noChangeArrowheads="1"/>
                </p:cNvSpPr>
                <p:nvPr/>
              </p:nvSpPr>
              <p:spPr bwMode="auto">
                <a:xfrm>
                  <a:off x="1920" y="1632"/>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7" name="Rectangle 14"/>
                <p:cNvSpPr>
                  <a:spLocks noChangeArrowheads="1"/>
                </p:cNvSpPr>
                <p:nvPr/>
              </p:nvSpPr>
              <p:spPr bwMode="auto">
                <a:xfrm>
                  <a:off x="1920" y="1440"/>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8" name="Rectangle 15"/>
                <p:cNvSpPr>
                  <a:spLocks noChangeArrowheads="1"/>
                </p:cNvSpPr>
                <p:nvPr/>
              </p:nvSpPr>
              <p:spPr bwMode="auto">
                <a:xfrm>
                  <a:off x="1938"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9" name="Rectangle 16"/>
                <p:cNvSpPr>
                  <a:spLocks noChangeArrowheads="1"/>
                </p:cNvSpPr>
                <p:nvPr/>
              </p:nvSpPr>
              <p:spPr bwMode="auto">
                <a:xfrm>
                  <a:off x="2430"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0" name="Rectangle 17"/>
                <p:cNvSpPr>
                  <a:spLocks noChangeArrowheads="1"/>
                </p:cNvSpPr>
                <p:nvPr/>
              </p:nvSpPr>
              <p:spPr bwMode="auto">
                <a:xfrm>
                  <a:off x="2016"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1" name="Rectangle 18"/>
                <p:cNvSpPr>
                  <a:spLocks noChangeArrowheads="1"/>
                </p:cNvSpPr>
                <p:nvPr/>
              </p:nvSpPr>
              <p:spPr bwMode="auto">
                <a:xfrm>
                  <a:off x="2158"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2" name="Rectangle 19"/>
                <p:cNvSpPr>
                  <a:spLocks noChangeArrowheads="1"/>
                </p:cNvSpPr>
                <p:nvPr/>
              </p:nvSpPr>
              <p:spPr bwMode="auto">
                <a:xfrm>
                  <a:off x="2300"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3" name="Rectangle 20"/>
                <p:cNvSpPr>
                  <a:spLocks noChangeArrowheads="1"/>
                </p:cNvSpPr>
                <p:nvPr/>
              </p:nvSpPr>
              <p:spPr bwMode="auto">
                <a:xfrm>
                  <a:off x="1968" y="1392"/>
                  <a:ext cx="480"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grpSp>
          <p:sp>
            <p:nvSpPr>
              <p:cNvPr id="148" name="Rectangle 21"/>
              <p:cNvSpPr>
                <a:spLocks noChangeArrowheads="1"/>
              </p:cNvSpPr>
              <p:nvPr/>
            </p:nvSpPr>
            <p:spPr bwMode="auto">
              <a:xfrm>
                <a:off x="2016"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49" name="Rectangle 22"/>
              <p:cNvSpPr>
                <a:spLocks noChangeArrowheads="1"/>
              </p:cNvSpPr>
              <p:nvPr/>
            </p:nvSpPr>
            <p:spPr bwMode="auto">
              <a:xfrm>
                <a:off x="2182"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0" name="Rectangle 23"/>
              <p:cNvSpPr>
                <a:spLocks noChangeArrowheads="1"/>
              </p:cNvSpPr>
              <p:nvPr/>
            </p:nvSpPr>
            <p:spPr bwMode="auto">
              <a:xfrm>
                <a:off x="2340"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1" name="Rectangle 24"/>
              <p:cNvSpPr>
                <a:spLocks noChangeArrowheads="1"/>
              </p:cNvSpPr>
              <p:nvPr/>
            </p:nvSpPr>
            <p:spPr bwMode="auto">
              <a:xfrm>
                <a:off x="2112"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2" name="Rectangle 25"/>
              <p:cNvSpPr>
                <a:spLocks noChangeArrowheads="1"/>
              </p:cNvSpPr>
              <p:nvPr/>
            </p:nvSpPr>
            <p:spPr bwMode="auto">
              <a:xfrm>
                <a:off x="2256"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3" name="Rectangle 26"/>
              <p:cNvSpPr>
                <a:spLocks noChangeArrowheads="1"/>
              </p:cNvSpPr>
              <p:nvPr/>
            </p:nvSpPr>
            <p:spPr bwMode="auto">
              <a:xfrm>
                <a:off x="2160" y="1536"/>
                <a:ext cx="96"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4" name="Rectangle 27"/>
              <p:cNvSpPr>
                <a:spLocks noChangeArrowheads="1"/>
              </p:cNvSpPr>
              <p:nvPr/>
            </p:nvSpPr>
            <p:spPr bwMode="auto">
              <a:xfrm>
                <a:off x="2160" y="1571"/>
                <a:ext cx="96" cy="4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5" name="Line 28"/>
              <p:cNvSpPr>
                <a:spLocks noChangeShapeType="1"/>
              </p:cNvSpPr>
              <p:nvPr/>
            </p:nvSpPr>
            <p:spPr bwMode="auto">
              <a:xfrm>
                <a:off x="2208" y="1549"/>
                <a:ext cx="1" cy="117"/>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grpSp>
        <p:grpSp>
          <p:nvGrpSpPr>
            <p:cNvPr id="96" name="Group 29"/>
            <p:cNvGrpSpPr>
              <a:grpSpLocks/>
            </p:cNvGrpSpPr>
            <p:nvPr/>
          </p:nvGrpSpPr>
          <p:grpSpPr bwMode="auto">
            <a:xfrm>
              <a:off x="5143500" y="1812677"/>
              <a:ext cx="914400" cy="735012"/>
              <a:chOff x="1152" y="2448"/>
              <a:chExt cx="432" cy="288"/>
            </a:xfrm>
            <a:solidFill>
              <a:schemeClr val="accent2">
                <a:lumMod val="60000"/>
                <a:lumOff val="40000"/>
              </a:schemeClr>
            </a:solidFill>
            <a:scene3d>
              <a:camera prst="orthographicFront">
                <a:rot lat="0" lon="0" rev="0"/>
              </a:camera>
              <a:lightRig rig="balanced" dir="t">
                <a:rot lat="0" lon="0" rev="8700000"/>
              </a:lightRig>
            </a:scene3d>
          </p:grpSpPr>
          <p:sp>
            <p:nvSpPr>
              <p:cNvPr id="142" name="Freeform 30"/>
              <p:cNvSpPr>
                <a:spLocks/>
              </p:cNvSpPr>
              <p:nvPr/>
            </p:nvSpPr>
            <p:spPr bwMode="auto">
              <a:xfrm>
                <a:off x="1152" y="2448"/>
                <a:ext cx="432" cy="281"/>
              </a:xfrm>
              <a:custGeom>
                <a:avLst/>
                <a:gdLst/>
                <a:ahLst/>
                <a:cxnLst>
                  <a:cxn ang="0">
                    <a:pos x="0" y="240"/>
                  </a:cxn>
                  <a:cxn ang="0">
                    <a:pos x="0" y="192"/>
                  </a:cxn>
                  <a:cxn ang="0">
                    <a:pos x="0" y="96"/>
                  </a:cxn>
                  <a:cxn ang="0">
                    <a:pos x="240" y="0"/>
                  </a:cxn>
                  <a:cxn ang="0">
                    <a:pos x="432" y="96"/>
                  </a:cxn>
                  <a:cxn ang="0">
                    <a:pos x="432" y="240"/>
                  </a:cxn>
                  <a:cxn ang="0">
                    <a:pos x="242" y="281"/>
                  </a:cxn>
                  <a:cxn ang="0">
                    <a:pos x="0" y="240"/>
                  </a:cxn>
                </a:cxnLst>
                <a:rect l="0" t="0" r="r" b="b"/>
                <a:pathLst>
                  <a:path w="432" h="281">
                    <a:moveTo>
                      <a:pt x="0" y="240"/>
                    </a:moveTo>
                    <a:lnTo>
                      <a:pt x="0" y="192"/>
                    </a:lnTo>
                    <a:lnTo>
                      <a:pt x="0" y="96"/>
                    </a:lnTo>
                    <a:lnTo>
                      <a:pt x="240" y="0"/>
                    </a:lnTo>
                    <a:lnTo>
                      <a:pt x="432" y="96"/>
                    </a:lnTo>
                    <a:lnTo>
                      <a:pt x="432" y="240"/>
                    </a:lnTo>
                    <a:lnTo>
                      <a:pt x="242" y="281"/>
                    </a:lnTo>
                    <a:lnTo>
                      <a:pt x="0" y="24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3" name="Line 31"/>
              <p:cNvSpPr>
                <a:spLocks noChangeShapeType="1"/>
              </p:cNvSpPr>
              <p:nvPr/>
            </p:nvSpPr>
            <p:spPr bwMode="auto">
              <a:xfrm>
                <a:off x="1152" y="2640"/>
                <a:ext cx="432" cy="0"/>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4" name="Line 32"/>
              <p:cNvSpPr>
                <a:spLocks noChangeShapeType="1"/>
              </p:cNvSpPr>
              <p:nvPr/>
            </p:nvSpPr>
            <p:spPr bwMode="auto">
              <a:xfrm>
                <a:off x="1392" y="2448"/>
                <a:ext cx="0" cy="28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5" name="Line 33"/>
              <p:cNvSpPr>
                <a:spLocks noChangeShapeType="1"/>
              </p:cNvSpPr>
              <p:nvPr/>
            </p:nvSpPr>
            <p:spPr bwMode="auto">
              <a:xfrm flipV="1">
                <a:off x="1152" y="2544"/>
                <a:ext cx="240"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6" name="Line 34"/>
              <p:cNvSpPr>
                <a:spLocks noChangeShapeType="1"/>
              </p:cNvSpPr>
              <p:nvPr/>
            </p:nvSpPr>
            <p:spPr bwMode="auto">
              <a:xfrm>
                <a:off x="1392" y="2544"/>
                <a:ext cx="192"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grpSp>
        <p:grpSp>
          <p:nvGrpSpPr>
            <p:cNvPr id="97" name="Group 35"/>
            <p:cNvGrpSpPr>
              <a:grpSpLocks/>
            </p:cNvGrpSpPr>
            <p:nvPr/>
          </p:nvGrpSpPr>
          <p:grpSpPr bwMode="auto">
            <a:xfrm>
              <a:off x="8420100" y="1507654"/>
              <a:ext cx="419100" cy="1443037"/>
              <a:chOff x="840" y="2640"/>
              <a:chExt cx="486" cy="1092"/>
            </a:xfrm>
          </p:grpSpPr>
          <p:sp>
            <p:nvSpPr>
              <p:cNvPr id="136" name="Oval 36"/>
              <p:cNvSpPr>
                <a:spLocks noChangeArrowheads="1"/>
              </p:cNvSpPr>
              <p:nvPr/>
            </p:nvSpPr>
            <p:spPr bwMode="auto">
              <a:xfrm>
                <a:off x="960" y="2640"/>
                <a:ext cx="240" cy="240"/>
              </a:xfrm>
              <a:prstGeom prst="ellipse">
                <a:avLst/>
              </a:prstGeom>
              <a:solidFill>
                <a:schemeClr val="folHlink"/>
              </a:solidFill>
              <a:ln w="38100">
                <a:solidFill>
                  <a:schemeClr val="tx1"/>
                </a:solidFill>
                <a:round/>
                <a:headEnd/>
                <a:tailEnd/>
              </a:ln>
            </p:spPr>
            <p:txBody>
              <a:bodyPr wrap="none" anchor="ctr"/>
              <a:lstStyle/>
              <a:p>
                <a:endParaRPr lang="en-GB" dirty="0">
                  <a:solidFill>
                    <a:prstClr val="black"/>
                  </a:solidFill>
                  <a:latin typeface="Calibri Regular"/>
                </a:endParaRPr>
              </a:p>
            </p:txBody>
          </p:sp>
          <p:sp>
            <p:nvSpPr>
              <p:cNvPr id="137" name="Line 37"/>
              <p:cNvSpPr>
                <a:spLocks noChangeShapeType="1"/>
              </p:cNvSpPr>
              <p:nvPr/>
            </p:nvSpPr>
            <p:spPr bwMode="auto">
              <a:xfrm>
                <a:off x="1086" y="2880"/>
                <a:ext cx="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38" name="Line 38"/>
              <p:cNvSpPr>
                <a:spLocks noChangeShapeType="1"/>
              </p:cNvSpPr>
              <p:nvPr/>
            </p:nvSpPr>
            <p:spPr bwMode="auto">
              <a:xfrm flipH="1">
                <a:off x="840" y="3300"/>
                <a:ext cx="24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39" name="Line 39"/>
              <p:cNvSpPr>
                <a:spLocks noChangeShapeType="1"/>
              </p:cNvSpPr>
              <p:nvPr/>
            </p:nvSpPr>
            <p:spPr bwMode="auto">
              <a:xfrm>
                <a:off x="1086" y="3300"/>
                <a:ext cx="24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40" name="Line 40"/>
              <p:cNvSpPr>
                <a:spLocks noChangeShapeType="1"/>
              </p:cNvSpPr>
              <p:nvPr/>
            </p:nvSpPr>
            <p:spPr bwMode="auto">
              <a:xfrm flipH="1">
                <a:off x="864" y="2928"/>
                <a:ext cx="210" cy="288"/>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41" name="Line 41"/>
              <p:cNvSpPr>
                <a:spLocks noChangeShapeType="1"/>
              </p:cNvSpPr>
              <p:nvPr/>
            </p:nvSpPr>
            <p:spPr bwMode="auto">
              <a:xfrm>
                <a:off x="1080" y="2928"/>
                <a:ext cx="216" cy="288"/>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grpSp>
        <p:sp>
          <p:nvSpPr>
            <p:cNvPr id="98" name="Line 46"/>
            <p:cNvSpPr>
              <a:spLocks noChangeShapeType="1"/>
            </p:cNvSpPr>
            <p:nvPr/>
          </p:nvSpPr>
          <p:spPr bwMode="auto">
            <a:xfrm>
              <a:off x="7859713" y="2172816"/>
              <a:ext cx="457200" cy="3175"/>
            </a:xfrm>
            <a:prstGeom prst="line">
              <a:avLst/>
            </a:prstGeom>
            <a:noFill/>
            <a:ln w="57150">
              <a:solidFill>
                <a:schemeClr val="tx1"/>
              </a:solidFill>
              <a:round/>
              <a:headEnd/>
              <a:tailEnd type="triangle" w="med" len="med"/>
            </a:ln>
          </p:spPr>
          <p:txBody>
            <a:bodyPr/>
            <a:lstStyle/>
            <a:p>
              <a:endParaRPr lang="en-GB" dirty="0">
                <a:solidFill>
                  <a:prstClr val="black"/>
                </a:solidFill>
                <a:latin typeface="Calibri Regular"/>
              </a:endParaRPr>
            </a:p>
          </p:txBody>
        </p:sp>
        <p:sp>
          <p:nvSpPr>
            <p:cNvPr id="99" name="Text Box 48"/>
            <p:cNvSpPr txBox="1">
              <a:spLocks noChangeArrowheads="1"/>
            </p:cNvSpPr>
            <p:nvPr/>
          </p:nvSpPr>
          <p:spPr bwMode="auto">
            <a:xfrm flipH="1">
              <a:off x="307974" y="764704"/>
              <a:ext cx="1449387" cy="644333"/>
            </a:xfrm>
            <a:prstGeom prst="rect">
              <a:avLst/>
            </a:prstGeom>
            <a:noFill/>
            <a:ln w="9525">
              <a:noFill/>
              <a:miter lim="800000"/>
              <a:headEnd/>
              <a:tailEnd/>
            </a:ln>
          </p:spPr>
          <p:txBody>
            <a:bodyPr wrap="square">
              <a:spAutoFit/>
            </a:bodyPr>
            <a:lstStyle/>
            <a:p>
              <a:pPr algn="ctr">
                <a:spcBef>
                  <a:spcPct val="50000"/>
                </a:spcBef>
              </a:pPr>
              <a:r>
                <a:rPr lang="en-GB" dirty="0">
                  <a:solidFill>
                    <a:prstClr val="black"/>
                  </a:solidFill>
                  <a:latin typeface="Calibri Regular"/>
                </a:rPr>
                <a:t>Second-tier supplier</a:t>
              </a:r>
            </a:p>
          </p:txBody>
        </p:sp>
        <p:sp>
          <p:nvSpPr>
            <p:cNvPr id="100" name="Text Box 49"/>
            <p:cNvSpPr txBox="1">
              <a:spLocks noChangeArrowheads="1"/>
            </p:cNvSpPr>
            <p:nvPr/>
          </p:nvSpPr>
          <p:spPr bwMode="auto">
            <a:xfrm flipH="1">
              <a:off x="4960938" y="764704"/>
              <a:ext cx="1347787"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First-tier customer</a:t>
              </a:r>
            </a:p>
          </p:txBody>
        </p:sp>
        <p:sp>
          <p:nvSpPr>
            <p:cNvPr id="101" name="Text Box 50"/>
            <p:cNvSpPr txBox="1">
              <a:spLocks noChangeArrowheads="1"/>
            </p:cNvSpPr>
            <p:nvPr/>
          </p:nvSpPr>
          <p:spPr bwMode="auto">
            <a:xfrm flipH="1">
              <a:off x="6561138" y="764704"/>
              <a:ext cx="1500187"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Second-tier customer</a:t>
              </a:r>
            </a:p>
          </p:txBody>
        </p:sp>
        <p:sp>
          <p:nvSpPr>
            <p:cNvPr id="102" name="Text Box 51"/>
            <p:cNvSpPr txBox="1">
              <a:spLocks noChangeArrowheads="1"/>
            </p:cNvSpPr>
            <p:nvPr/>
          </p:nvSpPr>
          <p:spPr bwMode="auto">
            <a:xfrm flipH="1">
              <a:off x="7920037" y="764704"/>
              <a:ext cx="1247034" cy="644333"/>
            </a:xfrm>
            <a:prstGeom prst="rect">
              <a:avLst/>
            </a:prstGeom>
            <a:noFill/>
            <a:ln w="9525">
              <a:noFill/>
              <a:miter lim="800000"/>
              <a:headEnd/>
              <a:tailEnd/>
            </a:ln>
          </p:spPr>
          <p:txBody>
            <a:bodyPr wrap="square">
              <a:spAutoFit/>
            </a:bodyPr>
            <a:lstStyle/>
            <a:p>
              <a:pPr algn="ctr">
                <a:spcBef>
                  <a:spcPct val="50000"/>
                </a:spcBef>
              </a:pPr>
              <a:r>
                <a:rPr lang="en-GB" dirty="0">
                  <a:solidFill>
                    <a:prstClr val="black"/>
                  </a:solidFill>
                  <a:latin typeface="Calibri Regular"/>
                </a:rPr>
                <a:t>End customer</a:t>
              </a:r>
            </a:p>
          </p:txBody>
        </p:sp>
        <p:sp>
          <p:nvSpPr>
            <p:cNvPr id="103" name="Text Box 52"/>
            <p:cNvSpPr txBox="1">
              <a:spLocks noChangeArrowheads="1"/>
            </p:cNvSpPr>
            <p:nvPr/>
          </p:nvSpPr>
          <p:spPr bwMode="auto">
            <a:xfrm flipH="1">
              <a:off x="5580063" y="2693516"/>
              <a:ext cx="1798637" cy="400050"/>
            </a:xfrm>
            <a:prstGeom prst="rect">
              <a:avLst/>
            </a:prstGeom>
            <a:solidFill>
              <a:schemeClr val="bg1">
                <a:lumMod val="95000"/>
              </a:schemeClr>
            </a:solidFill>
            <a:ln w="9525">
              <a:solidFill>
                <a:schemeClr val="bg1">
                  <a:lumMod val="75000"/>
                </a:schemeClr>
              </a:solidFill>
              <a:miter lim="800000"/>
              <a:headEnd/>
              <a:tailEnd/>
            </a:ln>
            <a:effectLst/>
          </p:spPr>
          <p:txBody>
            <a:bodyPr>
              <a:spAutoFit/>
            </a:bodyPr>
            <a:lstStyle/>
            <a:p>
              <a:pPr algn="ctr">
                <a:spcBef>
                  <a:spcPct val="50000"/>
                </a:spcBef>
                <a:defRPr/>
              </a:pPr>
              <a:r>
                <a:rPr lang="en-GB" sz="2000" dirty="0">
                  <a:solidFill>
                    <a:prstClr val="black"/>
                  </a:solidFill>
                  <a:latin typeface="Calibri Regular"/>
                </a:rPr>
                <a:t>Demand side</a:t>
              </a:r>
            </a:p>
          </p:txBody>
        </p:sp>
        <p:sp>
          <p:nvSpPr>
            <p:cNvPr id="104" name="Text Box 53"/>
            <p:cNvSpPr txBox="1">
              <a:spLocks noChangeArrowheads="1"/>
            </p:cNvSpPr>
            <p:nvPr/>
          </p:nvSpPr>
          <p:spPr bwMode="auto">
            <a:xfrm flipH="1">
              <a:off x="955675" y="2693516"/>
              <a:ext cx="1711325" cy="400050"/>
            </a:xfrm>
            <a:prstGeom prst="rect">
              <a:avLst/>
            </a:prstGeom>
            <a:solidFill>
              <a:schemeClr val="bg1">
                <a:lumMod val="95000"/>
              </a:schemeClr>
            </a:solidFill>
            <a:ln w="9525">
              <a:solidFill>
                <a:schemeClr val="bg1">
                  <a:lumMod val="75000"/>
                </a:schemeClr>
              </a:solidFill>
              <a:miter lim="800000"/>
              <a:headEnd/>
              <a:tailEnd/>
            </a:ln>
            <a:effectLst/>
          </p:spPr>
          <p:txBody>
            <a:bodyPr>
              <a:spAutoFit/>
            </a:bodyPr>
            <a:lstStyle/>
            <a:p>
              <a:pPr algn="ctr">
                <a:spcBef>
                  <a:spcPct val="50000"/>
                </a:spcBef>
                <a:defRPr/>
              </a:pPr>
              <a:r>
                <a:rPr lang="en-GB" sz="2000" dirty="0">
                  <a:solidFill>
                    <a:prstClr val="black"/>
                  </a:solidFill>
                  <a:latin typeface="Calibri Regular"/>
                </a:rPr>
                <a:t>Supply side</a:t>
              </a:r>
            </a:p>
          </p:txBody>
        </p:sp>
        <p:grpSp>
          <p:nvGrpSpPr>
            <p:cNvPr id="105" name="Group 80"/>
            <p:cNvGrpSpPr>
              <a:grpSpLocks/>
            </p:cNvGrpSpPr>
            <p:nvPr/>
          </p:nvGrpSpPr>
          <p:grpSpPr bwMode="auto">
            <a:xfrm>
              <a:off x="4173538" y="3317405"/>
              <a:ext cx="2574925" cy="877647"/>
              <a:chOff x="4173538" y="3604471"/>
              <a:chExt cx="2574925" cy="878898"/>
            </a:xfrm>
          </p:grpSpPr>
          <p:sp>
            <p:nvSpPr>
              <p:cNvPr id="134" name="Line 55"/>
              <p:cNvSpPr>
                <a:spLocks noChangeShapeType="1"/>
              </p:cNvSpPr>
              <p:nvPr/>
            </p:nvSpPr>
            <p:spPr bwMode="auto">
              <a:xfrm>
                <a:off x="4502114" y="4045540"/>
                <a:ext cx="1876399" cy="869"/>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5" name="Text Box 61"/>
              <p:cNvSpPr txBox="1">
                <a:spLocks noChangeArrowheads="1"/>
              </p:cNvSpPr>
              <p:nvPr/>
            </p:nvSpPr>
            <p:spPr bwMode="auto">
              <a:xfrm flipH="1">
                <a:off x="4173538" y="3604471"/>
                <a:ext cx="2574925" cy="878898"/>
              </a:xfrm>
              <a:prstGeom prst="rect">
                <a:avLst/>
              </a:prstGeom>
              <a:noFill/>
              <a:ln w="9525">
                <a:noFill/>
                <a:miter lim="800000"/>
                <a:headEnd/>
                <a:tailEnd/>
              </a:ln>
            </p:spPr>
            <p:txBody>
              <a:bodyPr>
                <a:spAutoFit/>
              </a:bodyPr>
              <a:lstStyle/>
              <a:p>
                <a:pPr algn="ctr">
                  <a:lnSpc>
                    <a:spcPct val="150000"/>
                  </a:lnSpc>
                  <a:spcBef>
                    <a:spcPct val="50000"/>
                  </a:spcBef>
                </a:pPr>
                <a:r>
                  <a:rPr lang="en-GB" dirty="0">
                    <a:solidFill>
                      <a:prstClr val="black"/>
                    </a:solidFill>
                    <a:latin typeface="Calibri Regular"/>
                  </a:rPr>
                  <a:t>Physical distribution management</a:t>
                </a:r>
              </a:p>
            </p:txBody>
          </p:sp>
        </p:grpSp>
        <p:grpSp>
          <p:nvGrpSpPr>
            <p:cNvPr id="106" name="Group 77"/>
            <p:cNvGrpSpPr>
              <a:grpSpLocks/>
            </p:cNvGrpSpPr>
            <p:nvPr/>
          </p:nvGrpSpPr>
          <p:grpSpPr bwMode="auto">
            <a:xfrm>
              <a:off x="4495800" y="4219104"/>
              <a:ext cx="4114800" cy="341312"/>
              <a:chOff x="2832" y="2484"/>
              <a:chExt cx="2592" cy="215"/>
            </a:xfrm>
          </p:grpSpPr>
          <p:sp>
            <p:nvSpPr>
              <p:cNvPr id="131" name="Line 56"/>
              <p:cNvSpPr>
                <a:spLocks noChangeShapeType="1"/>
              </p:cNvSpPr>
              <p:nvPr/>
            </p:nvSpPr>
            <p:spPr bwMode="auto">
              <a:xfrm>
                <a:off x="2832" y="2689"/>
                <a:ext cx="2160" cy="2"/>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2" name="Line 59"/>
              <p:cNvSpPr>
                <a:spLocks noChangeShapeType="1"/>
              </p:cNvSpPr>
              <p:nvPr/>
            </p:nvSpPr>
            <p:spPr bwMode="auto">
              <a:xfrm>
                <a:off x="4896" y="2689"/>
                <a:ext cx="528" cy="2"/>
              </a:xfrm>
              <a:prstGeom prst="line">
                <a:avLst/>
              </a:prstGeom>
              <a:noFill/>
              <a:ln w="28575">
                <a:solidFill>
                  <a:schemeClr val="tx1"/>
                </a:solidFill>
                <a:prstDash val="sysDot"/>
                <a:round/>
                <a:headEnd/>
                <a:tailEnd type="triangle" w="med" len="med"/>
              </a:ln>
            </p:spPr>
            <p:txBody>
              <a:bodyPr/>
              <a:lstStyle/>
              <a:p>
                <a:endParaRPr lang="en-GB" dirty="0">
                  <a:solidFill>
                    <a:prstClr val="black"/>
                  </a:solidFill>
                  <a:latin typeface="Calibri Regular"/>
                </a:endParaRPr>
              </a:p>
            </p:txBody>
          </p:sp>
          <p:sp>
            <p:nvSpPr>
              <p:cNvPr id="133" name="Text Box 62"/>
              <p:cNvSpPr txBox="1">
                <a:spLocks noChangeArrowheads="1"/>
              </p:cNvSpPr>
              <p:nvPr/>
            </p:nvSpPr>
            <p:spPr bwMode="auto">
              <a:xfrm flipH="1">
                <a:off x="3454" y="2484"/>
                <a:ext cx="851"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Logistics</a:t>
                </a:r>
              </a:p>
            </p:txBody>
          </p:sp>
        </p:grpSp>
        <p:grpSp>
          <p:nvGrpSpPr>
            <p:cNvPr id="107" name="Group 78"/>
            <p:cNvGrpSpPr>
              <a:grpSpLocks/>
            </p:cNvGrpSpPr>
            <p:nvPr/>
          </p:nvGrpSpPr>
          <p:grpSpPr bwMode="auto">
            <a:xfrm>
              <a:off x="2819400" y="4773140"/>
              <a:ext cx="2590800" cy="341313"/>
              <a:chOff x="1776" y="2844"/>
              <a:chExt cx="1632" cy="215"/>
            </a:xfrm>
          </p:grpSpPr>
          <p:sp>
            <p:nvSpPr>
              <p:cNvPr id="129" name="Line 57"/>
              <p:cNvSpPr>
                <a:spLocks noChangeShapeType="1"/>
              </p:cNvSpPr>
              <p:nvPr/>
            </p:nvSpPr>
            <p:spPr bwMode="auto">
              <a:xfrm>
                <a:off x="1776" y="3039"/>
                <a:ext cx="1632" cy="1"/>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0" name="Text Box 63"/>
              <p:cNvSpPr txBox="1">
                <a:spLocks noChangeArrowheads="1"/>
              </p:cNvSpPr>
              <p:nvPr/>
            </p:nvSpPr>
            <p:spPr bwMode="auto">
              <a:xfrm flipH="1">
                <a:off x="1882" y="2844"/>
                <a:ext cx="1489"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Materials management</a:t>
                </a:r>
              </a:p>
            </p:txBody>
          </p:sp>
        </p:grpSp>
        <p:grpSp>
          <p:nvGrpSpPr>
            <p:cNvPr id="108" name="Group 79"/>
            <p:cNvGrpSpPr>
              <a:grpSpLocks/>
            </p:cNvGrpSpPr>
            <p:nvPr/>
          </p:nvGrpSpPr>
          <p:grpSpPr bwMode="auto">
            <a:xfrm>
              <a:off x="533400" y="5409737"/>
              <a:ext cx="8077200" cy="341313"/>
              <a:chOff x="336" y="3256"/>
              <a:chExt cx="5088" cy="215"/>
            </a:xfrm>
          </p:grpSpPr>
          <p:sp>
            <p:nvSpPr>
              <p:cNvPr id="127" name="Line 58"/>
              <p:cNvSpPr>
                <a:spLocks noChangeShapeType="1"/>
              </p:cNvSpPr>
              <p:nvPr/>
            </p:nvSpPr>
            <p:spPr bwMode="auto">
              <a:xfrm>
                <a:off x="336" y="3459"/>
                <a:ext cx="5088" cy="1"/>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28" name="Text Box 64"/>
              <p:cNvSpPr txBox="1">
                <a:spLocks noChangeArrowheads="1"/>
              </p:cNvSpPr>
              <p:nvPr/>
            </p:nvSpPr>
            <p:spPr bwMode="auto">
              <a:xfrm flipH="1">
                <a:off x="1730" y="3256"/>
                <a:ext cx="1907"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Supply chain management</a:t>
                </a:r>
              </a:p>
            </p:txBody>
          </p:sp>
        </p:grpSp>
        <p:grpSp>
          <p:nvGrpSpPr>
            <p:cNvPr id="109" name="Group 74"/>
            <p:cNvGrpSpPr>
              <a:grpSpLocks/>
            </p:cNvGrpSpPr>
            <p:nvPr/>
          </p:nvGrpSpPr>
          <p:grpSpPr bwMode="auto">
            <a:xfrm>
              <a:off x="-209551" y="1396529"/>
              <a:ext cx="7372358" cy="3251200"/>
              <a:chOff x="-132" y="941"/>
              <a:chExt cx="4644" cy="2048"/>
            </a:xfrm>
          </p:grpSpPr>
          <p:sp>
            <p:nvSpPr>
              <p:cNvPr id="121" name="Freeform 65"/>
              <p:cNvSpPr>
                <a:spLocks/>
              </p:cNvSpPr>
              <p:nvPr/>
            </p:nvSpPr>
            <p:spPr bwMode="auto">
              <a:xfrm>
                <a:off x="3600"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2" name="Freeform 66"/>
              <p:cNvSpPr>
                <a:spLocks/>
              </p:cNvSpPr>
              <p:nvPr/>
            </p:nvSpPr>
            <p:spPr bwMode="auto">
              <a:xfrm>
                <a:off x="2640"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3" name="Freeform 67"/>
              <p:cNvSpPr>
                <a:spLocks/>
              </p:cNvSpPr>
              <p:nvPr/>
            </p:nvSpPr>
            <p:spPr bwMode="auto">
              <a:xfrm>
                <a:off x="1584"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4" name="Freeform 68"/>
              <p:cNvSpPr>
                <a:spLocks/>
              </p:cNvSpPr>
              <p:nvPr/>
            </p:nvSpPr>
            <p:spPr bwMode="auto">
              <a:xfrm>
                <a:off x="624"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5" name="Freeform 69"/>
              <p:cNvSpPr>
                <a:spLocks/>
              </p:cNvSpPr>
              <p:nvPr/>
            </p:nvSpPr>
            <p:spPr bwMode="auto">
              <a:xfrm>
                <a:off x="-132" y="2841"/>
                <a:ext cx="480" cy="140"/>
              </a:xfrm>
              <a:custGeom>
                <a:avLst/>
                <a:gdLst>
                  <a:gd name="T0" fmla="*/ 0 w 1008"/>
                  <a:gd name="T1" fmla="*/ 39 h 192"/>
                  <a:gd name="T2" fmla="*/ 2 w 1008"/>
                  <a:gd name="T3" fmla="*/ 19 h 192"/>
                  <a:gd name="T4" fmla="*/ 8 w 1008"/>
                  <a:gd name="T5" fmla="*/ 3 h 192"/>
                  <a:gd name="T6" fmla="*/ 17 w 1008"/>
                  <a:gd name="T7" fmla="*/ 4 h 192"/>
                  <a:gd name="T8" fmla="*/ 21 w 1008"/>
                  <a:gd name="T9" fmla="*/ 15 h 192"/>
                  <a:gd name="T10" fmla="*/ 23 w 1008"/>
                  <a:gd name="T11" fmla="*/ 25 h 192"/>
                  <a:gd name="T12" fmla="*/ 25 w 1008"/>
                  <a:gd name="T13" fmla="*/ 39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6" name="Text Box 71"/>
              <p:cNvSpPr txBox="1">
                <a:spLocks noChangeArrowheads="1"/>
              </p:cNvSpPr>
              <p:nvPr/>
            </p:nvSpPr>
            <p:spPr bwMode="auto">
              <a:xfrm flipH="1">
                <a:off x="310" y="2757"/>
                <a:ext cx="1267" cy="232"/>
              </a:xfrm>
              <a:prstGeom prst="rect">
                <a:avLst/>
              </a:prstGeom>
              <a:noFill/>
              <a:ln w="9525">
                <a:noFill/>
                <a:miter lim="800000"/>
                <a:headEnd/>
                <a:tailEnd/>
              </a:ln>
            </p:spPr>
            <p:txBody>
              <a:bodyPr wrap="square">
                <a:spAutoFit/>
              </a:bodyPr>
              <a:lstStyle/>
              <a:p>
                <a:pPr>
                  <a:spcBef>
                    <a:spcPct val="50000"/>
                  </a:spcBef>
                </a:pPr>
                <a:r>
                  <a:rPr lang="en-GB" dirty="0">
                    <a:solidFill>
                      <a:prstClr val="black"/>
                    </a:solidFill>
                    <a:latin typeface="Calibri Regular"/>
                  </a:rPr>
                  <a:t>Information flow</a:t>
                </a:r>
              </a:p>
            </p:txBody>
          </p:sp>
        </p:grpSp>
        <p:grpSp>
          <p:nvGrpSpPr>
            <p:cNvPr id="110" name="Group 73"/>
            <p:cNvGrpSpPr>
              <a:grpSpLocks/>
            </p:cNvGrpSpPr>
            <p:nvPr/>
          </p:nvGrpSpPr>
          <p:grpSpPr bwMode="auto">
            <a:xfrm>
              <a:off x="-133350" y="2242666"/>
              <a:ext cx="6838958" cy="2909888"/>
              <a:chOff x="-84" y="1474"/>
              <a:chExt cx="4308" cy="1833"/>
            </a:xfrm>
          </p:grpSpPr>
          <p:sp>
            <p:nvSpPr>
              <p:cNvPr id="115" name="Line 42"/>
              <p:cNvSpPr>
                <a:spLocks noChangeShapeType="1"/>
              </p:cNvSpPr>
              <p:nvPr/>
            </p:nvSpPr>
            <p:spPr bwMode="auto">
              <a:xfrm>
                <a:off x="1008"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6" name="Line 43"/>
              <p:cNvSpPr>
                <a:spLocks noChangeShapeType="1"/>
              </p:cNvSpPr>
              <p:nvPr/>
            </p:nvSpPr>
            <p:spPr bwMode="auto">
              <a:xfrm>
                <a:off x="1927"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7" name="Line 44"/>
              <p:cNvSpPr>
                <a:spLocks noChangeShapeType="1"/>
              </p:cNvSpPr>
              <p:nvPr/>
            </p:nvSpPr>
            <p:spPr bwMode="auto">
              <a:xfrm>
                <a:off x="2928"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8" name="Line 45"/>
              <p:cNvSpPr>
                <a:spLocks noChangeShapeType="1"/>
              </p:cNvSpPr>
              <p:nvPr/>
            </p:nvSpPr>
            <p:spPr bwMode="auto">
              <a:xfrm>
                <a:off x="3936"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9" name="Line 70"/>
              <p:cNvSpPr>
                <a:spLocks noChangeShapeType="1"/>
              </p:cNvSpPr>
              <p:nvPr/>
            </p:nvSpPr>
            <p:spPr bwMode="auto">
              <a:xfrm>
                <a:off x="-84" y="3185"/>
                <a:ext cx="432"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20" name="Text Box 72"/>
              <p:cNvSpPr txBox="1">
                <a:spLocks noChangeArrowheads="1"/>
              </p:cNvSpPr>
              <p:nvPr/>
            </p:nvSpPr>
            <p:spPr bwMode="auto">
              <a:xfrm flipH="1">
                <a:off x="308" y="3075"/>
                <a:ext cx="1008" cy="232"/>
              </a:xfrm>
              <a:prstGeom prst="rect">
                <a:avLst/>
              </a:prstGeom>
              <a:noFill/>
              <a:ln w="9525">
                <a:noFill/>
                <a:miter lim="800000"/>
                <a:headEnd/>
                <a:tailEnd/>
              </a:ln>
            </p:spPr>
            <p:txBody>
              <a:bodyPr wrap="square">
                <a:spAutoFit/>
              </a:bodyPr>
              <a:lstStyle/>
              <a:p>
                <a:pPr>
                  <a:spcBef>
                    <a:spcPct val="50000"/>
                  </a:spcBef>
                </a:pPr>
                <a:r>
                  <a:rPr lang="en-GB" dirty="0">
                    <a:solidFill>
                      <a:prstClr val="black"/>
                    </a:solidFill>
                    <a:latin typeface="Calibri Regular"/>
                  </a:rPr>
                  <a:t>Physical flow</a:t>
                </a:r>
              </a:p>
            </p:txBody>
          </p:sp>
        </p:grpSp>
        <p:grpSp>
          <p:nvGrpSpPr>
            <p:cNvPr id="111" name="Group 81"/>
            <p:cNvGrpSpPr>
              <a:grpSpLocks/>
            </p:cNvGrpSpPr>
            <p:nvPr/>
          </p:nvGrpSpPr>
          <p:grpSpPr bwMode="auto">
            <a:xfrm>
              <a:off x="2028824" y="3317405"/>
              <a:ext cx="2381250" cy="877647"/>
              <a:chOff x="2029131" y="3604548"/>
              <a:chExt cx="2381488" cy="878898"/>
            </a:xfrm>
          </p:grpSpPr>
          <p:sp>
            <p:nvSpPr>
              <p:cNvPr id="113" name="Text Box 60"/>
              <p:cNvSpPr txBox="1">
                <a:spLocks noChangeArrowheads="1"/>
              </p:cNvSpPr>
              <p:nvPr/>
            </p:nvSpPr>
            <p:spPr bwMode="auto">
              <a:xfrm flipH="1">
                <a:off x="2029131" y="3604548"/>
                <a:ext cx="2381488" cy="878898"/>
              </a:xfrm>
              <a:prstGeom prst="rect">
                <a:avLst/>
              </a:prstGeom>
              <a:noFill/>
              <a:ln w="9525">
                <a:noFill/>
                <a:miter lim="800000"/>
                <a:headEnd/>
                <a:tailEnd/>
              </a:ln>
            </p:spPr>
            <p:txBody>
              <a:bodyPr wrap="square">
                <a:spAutoFit/>
              </a:bodyPr>
              <a:lstStyle/>
              <a:p>
                <a:pPr algn="ctr">
                  <a:lnSpc>
                    <a:spcPct val="150000"/>
                  </a:lnSpc>
                  <a:spcBef>
                    <a:spcPct val="50000"/>
                  </a:spcBef>
                </a:pPr>
                <a:r>
                  <a:rPr lang="en-GB" dirty="0">
                    <a:solidFill>
                      <a:prstClr val="black"/>
                    </a:solidFill>
                    <a:latin typeface="Calibri Regular"/>
                  </a:rPr>
                  <a:t>Purchasing and supply management</a:t>
                </a:r>
              </a:p>
            </p:txBody>
          </p:sp>
          <p:sp>
            <p:nvSpPr>
              <p:cNvPr id="114" name="Line 55"/>
              <p:cNvSpPr>
                <a:spLocks noChangeShapeType="1"/>
              </p:cNvSpPr>
              <p:nvPr/>
            </p:nvSpPr>
            <p:spPr bwMode="auto">
              <a:xfrm>
                <a:off x="2164204" y="4052362"/>
                <a:ext cx="1876399" cy="869"/>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grpSp>
        <p:sp>
          <p:nvSpPr>
            <p:cNvPr id="112" name="Text Box 79"/>
            <p:cNvSpPr txBox="1">
              <a:spLocks noChangeArrowheads="1"/>
            </p:cNvSpPr>
            <p:nvPr/>
          </p:nvSpPr>
          <p:spPr bwMode="auto">
            <a:xfrm>
              <a:off x="7143750" y="3041179"/>
              <a:ext cx="184731" cy="368190"/>
            </a:xfrm>
            <a:prstGeom prst="rect">
              <a:avLst/>
            </a:prstGeom>
            <a:noFill/>
            <a:ln w="9525">
              <a:noFill/>
              <a:miter lim="800000"/>
              <a:headEnd/>
              <a:tailEnd/>
            </a:ln>
          </p:spPr>
          <p:txBody>
            <a:bodyPr wrap="none">
              <a:spAutoFit/>
            </a:bodyPr>
            <a:lstStyle/>
            <a:p>
              <a:endParaRPr lang="en-GB" dirty="0">
                <a:solidFill>
                  <a:prstClr val="black"/>
                </a:solidFill>
                <a:latin typeface="Calibri Regular"/>
              </a:endParaRPr>
            </a:p>
          </p:txBody>
        </p:sp>
      </p:grpSp>
      <p:sp>
        <p:nvSpPr>
          <p:cNvPr id="4" name="Rectangle 3">
            <a:extLst>
              <a:ext uri="{FF2B5EF4-FFF2-40B4-BE49-F238E27FC236}">
                <a16:creationId xmlns:a16="http://schemas.microsoft.com/office/drawing/2014/main" id="{713DE086-5149-4BB6-9573-EE75D86321AF}"/>
              </a:ext>
            </a:extLst>
          </p:cNvPr>
          <p:cNvSpPr/>
          <p:nvPr/>
        </p:nvSpPr>
        <p:spPr>
          <a:xfrm>
            <a:off x="6114886" y="6029728"/>
            <a:ext cx="6096000" cy="230832"/>
          </a:xfrm>
          <a:prstGeom prst="rect">
            <a:avLst/>
          </a:prstGeom>
        </p:spPr>
        <p:txBody>
          <a:bodyPr>
            <a:spAutoFit/>
          </a:bodyPr>
          <a:lstStyle/>
          <a:p>
            <a:pPr algn="r">
              <a:defRPr/>
            </a:pPr>
            <a:r>
              <a:rPr lang="en-GB" sz="900" dirty="0">
                <a:solidFill>
                  <a:srgbClr val="000000"/>
                </a:solidFill>
                <a:latin typeface="Calibri Regular"/>
                <a:cs typeface="Times New Roman" pitchFamily="18" charset="0"/>
              </a:rPr>
              <a:t>(Slack, Brandon-Jones &amp; Johnston, 2014)</a:t>
            </a:r>
            <a:endParaRPr lang="en-GB" sz="900" dirty="0">
              <a:solidFill>
                <a:prstClr val="black"/>
              </a:solidFill>
              <a:latin typeface="Calibri Regular"/>
            </a:endParaRPr>
          </a:p>
        </p:txBody>
      </p:sp>
    </p:spTree>
    <p:extLst>
      <p:ext uri="{BB962C8B-B14F-4D97-AF65-F5344CB8AC3E}">
        <p14:creationId xmlns:p14="http://schemas.microsoft.com/office/powerpoint/2010/main" val="405859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809849"/>
          </a:xfrm>
        </p:spPr>
        <p:txBody>
          <a:bodyPr/>
          <a:lstStyle/>
          <a:p>
            <a:r>
              <a:rPr lang="en-GB" dirty="0"/>
              <a:t>Supply Chain</a:t>
            </a:r>
          </a:p>
        </p:txBody>
      </p:sp>
      <p:grpSp>
        <p:nvGrpSpPr>
          <p:cNvPr id="85" name="Group 84"/>
          <p:cNvGrpSpPr/>
          <p:nvPr/>
        </p:nvGrpSpPr>
        <p:grpSpPr>
          <a:xfrm>
            <a:off x="1203306" y="1258749"/>
            <a:ext cx="9468551" cy="5001811"/>
            <a:chOff x="-301480" y="764704"/>
            <a:chExt cx="9468551" cy="4986346"/>
          </a:xfrm>
        </p:grpSpPr>
        <p:sp>
          <p:nvSpPr>
            <p:cNvPr id="86" name="Rectangle 2"/>
            <p:cNvSpPr>
              <a:spLocks noChangeArrowheads="1"/>
            </p:cNvSpPr>
            <p:nvPr/>
          </p:nvSpPr>
          <p:spPr bwMode="auto">
            <a:xfrm>
              <a:off x="-301480" y="4244957"/>
              <a:ext cx="2739881" cy="995883"/>
            </a:xfrm>
            <a:prstGeom prst="rect">
              <a:avLst/>
            </a:prstGeom>
            <a:solidFill>
              <a:schemeClr val="bg1">
                <a:lumMod val="9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7" name="Rectangle 3"/>
            <p:cNvSpPr>
              <a:spLocks noChangeArrowheads="1"/>
            </p:cNvSpPr>
            <p:nvPr/>
          </p:nvSpPr>
          <p:spPr bwMode="auto">
            <a:xfrm>
              <a:off x="19812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8" name="Rectangle 4"/>
            <p:cNvSpPr>
              <a:spLocks noChangeArrowheads="1"/>
            </p:cNvSpPr>
            <p:nvPr/>
          </p:nvSpPr>
          <p:spPr bwMode="auto">
            <a:xfrm>
              <a:off x="49530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89" name="Rectangle 5"/>
            <p:cNvSpPr>
              <a:spLocks noChangeArrowheads="1"/>
            </p:cNvSpPr>
            <p:nvPr/>
          </p:nvSpPr>
          <p:spPr bwMode="auto">
            <a:xfrm>
              <a:off x="66294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90" name="Rectangle 6"/>
            <p:cNvSpPr>
              <a:spLocks noChangeArrowheads="1"/>
            </p:cNvSpPr>
            <p:nvPr/>
          </p:nvSpPr>
          <p:spPr bwMode="auto">
            <a:xfrm>
              <a:off x="304800" y="841127"/>
              <a:ext cx="1371600" cy="2332037"/>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dirty="0">
                <a:solidFill>
                  <a:prstClr val="black"/>
                </a:solidFill>
                <a:latin typeface="Calibri Regular"/>
              </a:endParaRPr>
            </a:p>
          </p:txBody>
        </p:sp>
        <p:sp>
          <p:nvSpPr>
            <p:cNvPr id="91" name="Text Box 7"/>
            <p:cNvSpPr txBox="1">
              <a:spLocks noChangeArrowheads="1"/>
            </p:cNvSpPr>
            <p:nvPr/>
          </p:nvSpPr>
          <p:spPr bwMode="auto">
            <a:xfrm flipH="1">
              <a:off x="1978025" y="764704"/>
              <a:ext cx="1350963"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First-tier supplier</a:t>
              </a:r>
            </a:p>
          </p:txBody>
        </p:sp>
        <p:sp>
          <p:nvSpPr>
            <p:cNvPr id="92" name="Freeform 8"/>
            <p:cNvSpPr>
              <a:spLocks/>
            </p:cNvSpPr>
            <p:nvPr/>
          </p:nvSpPr>
          <p:spPr bwMode="auto">
            <a:xfrm>
              <a:off x="2171700" y="1452314"/>
              <a:ext cx="838200" cy="998538"/>
            </a:xfrm>
            <a:custGeom>
              <a:avLst/>
              <a:gdLst/>
              <a:ahLst/>
              <a:cxnLst>
                <a:cxn ang="0">
                  <a:pos x="3" y="1008"/>
                </a:cxn>
                <a:cxn ang="0">
                  <a:pos x="192" y="1008"/>
                </a:cxn>
                <a:cxn ang="0">
                  <a:pos x="192" y="624"/>
                </a:cxn>
                <a:cxn ang="0">
                  <a:pos x="483" y="1021"/>
                </a:cxn>
                <a:cxn ang="0">
                  <a:pos x="476" y="624"/>
                </a:cxn>
                <a:cxn ang="0">
                  <a:pos x="777" y="1014"/>
                </a:cxn>
                <a:cxn ang="0">
                  <a:pos x="760" y="624"/>
                </a:cxn>
                <a:cxn ang="0">
                  <a:pos x="1116" y="1008"/>
                </a:cxn>
                <a:cxn ang="0">
                  <a:pos x="1123" y="10"/>
                </a:cxn>
                <a:cxn ang="0">
                  <a:pos x="1281" y="0"/>
                </a:cxn>
                <a:cxn ang="0">
                  <a:pos x="1281" y="1584"/>
                </a:cxn>
                <a:cxn ang="0">
                  <a:pos x="3" y="1584"/>
                </a:cxn>
                <a:cxn ang="0">
                  <a:pos x="0" y="1021"/>
                </a:cxn>
              </a:cxnLst>
              <a:rect l="0" t="0" r="r" b="b"/>
              <a:pathLst>
                <a:path w="1281" h="1584">
                  <a:moveTo>
                    <a:pt x="3" y="1008"/>
                  </a:moveTo>
                  <a:lnTo>
                    <a:pt x="192" y="1008"/>
                  </a:lnTo>
                  <a:lnTo>
                    <a:pt x="192" y="624"/>
                  </a:lnTo>
                  <a:lnTo>
                    <a:pt x="483" y="1021"/>
                  </a:lnTo>
                  <a:lnTo>
                    <a:pt x="476" y="624"/>
                  </a:lnTo>
                  <a:cubicBezTo>
                    <a:pt x="525" y="623"/>
                    <a:pt x="730" y="1014"/>
                    <a:pt x="777" y="1014"/>
                  </a:cubicBezTo>
                  <a:lnTo>
                    <a:pt x="760" y="624"/>
                  </a:lnTo>
                  <a:lnTo>
                    <a:pt x="1116" y="1008"/>
                  </a:lnTo>
                  <a:lnTo>
                    <a:pt x="1123" y="10"/>
                  </a:lnTo>
                  <a:lnTo>
                    <a:pt x="1281" y="0"/>
                  </a:lnTo>
                  <a:lnTo>
                    <a:pt x="1281" y="1584"/>
                  </a:lnTo>
                  <a:lnTo>
                    <a:pt x="3" y="1584"/>
                  </a:lnTo>
                  <a:lnTo>
                    <a:pt x="0" y="1021"/>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sp>
          <p:nvSpPr>
            <p:cNvPr id="93" name="Freeform 9"/>
            <p:cNvSpPr>
              <a:spLocks/>
            </p:cNvSpPr>
            <p:nvPr/>
          </p:nvSpPr>
          <p:spPr bwMode="auto">
            <a:xfrm>
              <a:off x="533400" y="1909514"/>
              <a:ext cx="1001713" cy="555625"/>
            </a:xfrm>
            <a:custGeom>
              <a:avLst/>
              <a:gdLst/>
              <a:ahLst/>
              <a:cxnLst>
                <a:cxn ang="0">
                  <a:pos x="1" y="252"/>
                </a:cxn>
                <a:cxn ang="0">
                  <a:pos x="1" y="139"/>
                </a:cxn>
                <a:cxn ang="0">
                  <a:pos x="94" y="136"/>
                </a:cxn>
                <a:cxn ang="0">
                  <a:pos x="90" y="50"/>
                </a:cxn>
                <a:cxn ang="0">
                  <a:pos x="236" y="50"/>
                </a:cxn>
                <a:cxn ang="0">
                  <a:pos x="241" y="127"/>
                </a:cxn>
                <a:cxn ang="0">
                  <a:pos x="308" y="127"/>
                </a:cxn>
                <a:cxn ang="0">
                  <a:pos x="308" y="55"/>
                </a:cxn>
                <a:cxn ang="0">
                  <a:pos x="359" y="50"/>
                </a:cxn>
                <a:cxn ang="0">
                  <a:pos x="356" y="0"/>
                </a:cxn>
                <a:cxn ang="0">
                  <a:pos x="630" y="0"/>
                </a:cxn>
                <a:cxn ang="0">
                  <a:pos x="630" y="427"/>
                </a:cxn>
                <a:cxn ang="0">
                  <a:pos x="1" y="427"/>
                </a:cxn>
                <a:cxn ang="0">
                  <a:pos x="0" y="256"/>
                </a:cxn>
              </a:cxnLst>
              <a:rect l="0" t="0" r="r" b="b"/>
              <a:pathLst>
                <a:path w="630" h="427">
                  <a:moveTo>
                    <a:pt x="1" y="252"/>
                  </a:moveTo>
                  <a:lnTo>
                    <a:pt x="1" y="139"/>
                  </a:lnTo>
                  <a:lnTo>
                    <a:pt x="94" y="136"/>
                  </a:lnTo>
                  <a:lnTo>
                    <a:pt x="90" y="50"/>
                  </a:lnTo>
                  <a:lnTo>
                    <a:pt x="236" y="50"/>
                  </a:lnTo>
                  <a:lnTo>
                    <a:pt x="241" y="127"/>
                  </a:lnTo>
                  <a:lnTo>
                    <a:pt x="308" y="127"/>
                  </a:lnTo>
                  <a:lnTo>
                    <a:pt x="308" y="55"/>
                  </a:lnTo>
                  <a:lnTo>
                    <a:pt x="359" y="50"/>
                  </a:lnTo>
                  <a:lnTo>
                    <a:pt x="356" y="0"/>
                  </a:lnTo>
                  <a:lnTo>
                    <a:pt x="630" y="0"/>
                  </a:lnTo>
                  <a:lnTo>
                    <a:pt x="630" y="427"/>
                  </a:lnTo>
                  <a:lnTo>
                    <a:pt x="1" y="427"/>
                  </a:lnTo>
                  <a:lnTo>
                    <a:pt x="0" y="256"/>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sp>
          <p:nvSpPr>
            <p:cNvPr id="94" name="Freeform 10"/>
            <p:cNvSpPr>
              <a:spLocks/>
            </p:cNvSpPr>
            <p:nvPr/>
          </p:nvSpPr>
          <p:spPr bwMode="auto">
            <a:xfrm>
              <a:off x="3581400" y="1823789"/>
              <a:ext cx="1008063" cy="627063"/>
            </a:xfrm>
            <a:custGeom>
              <a:avLst/>
              <a:gdLst/>
              <a:ahLst/>
              <a:cxnLst>
                <a:cxn ang="0">
                  <a:pos x="1" y="173"/>
                </a:cxn>
                <a:cxn ang="0">
                  <a:pos x="1" y="109"/>
                </a:cxn>
                <a:cxn ang="0">
                  <a:pos x="94" y="107"/>
                </a:cxn>
                <a:cxn ang="0">
                  <a:pos x="179" y="29"/>
                </a:cxn>
                <a:cxn ang="0">
                  <a:pos x="256" y="96"/>
                </a:cxn>
                <a:cxn ang="0">
                  <a:pos x="289" y="98"/>
                </a:cxn>
                <a:cxn ang="0">
                  <a:pos x="311" y="101"/>
                </a:cxn>
                <a:cxn ang="0">
                  <a:pos x="308" y="62"/>
                </a:cxn>
                <a:cxn ang="0">
                  <a:pos x="359" y="59"/>
                </a:cxn>
                <a:cxn ang="0">
                  <a:pos x="488" y="0"/>
                </a:cxn>
                <a:cxn ang="0">
                  <a:pos x="635" y="67"/>
                </a:cxn>
                <a:cxn ang="0">
                  <a:pos x="630" y="271"/>
                </a:cxn>
                <a:cxn ang="0">
                  <a:pos x="1" y="271"/>
                </a:cxn>
                <a:cxn ang="0">
                  <a:pos x="0" y="175"/>
                </a:cxn>
              </a:cxnLst>
              <a:rect l="0" t="0" r="r" b="b"/>
              <a:pathLst>
                <a:path w="635" h="271">
                  <a:moveTo>
                    <a:pt x="1" y="173"/>
                  </a:moveTo>
                  <a:lnTo>
                    <a:pt x="1" y="109"/>
                  </a:lnTo>
                  <a:lnTo>
                    <a:pt x="94" y="107"/>
                  </a:lnTo>
                  <a:lnTo>
                    <a:pt x="179" y="29"/>
                  </a:lnTo>
                  <a:lnTo>
                    <a:pt x="256" y="96"/>
                  </a:lnTo>
                  <a:lnTo>
                    <a:pt x="289" y="98"/>
                  </a:lnTo>
                  <a:lnTo>
                    <a:pt x="311" y="101"/>
                  </a:lnTo>
                  <a:lnTo>
                    <a:pt x="308" y="62"/>
                  </a:lnTo>
                  <a:lnTo>
                    <a:pt x="359" y="59"/>
                  </a:lnTo>
                  <a:lnTo>
                    <a:pt x="488" y="0"/>
                  </a:lnTo>
                  <a:lnTo>
                    <a:pt x="635" y="67"/>
                  </a:lnTo>
                  <a:lnTo>
                    <a:pt x="630" y="271"/>
                  </a:lnTo>
                  <a:lnTo>
                    <a:pt x="1" y="271"/>
                  </a:lnTo>
                  <a:lnTo>
                    <a:pt x="0" y="175"/>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solidFill>
                  <a:prstClr val="black"/>
                </a:solidFill>
                <a:latin typeface="Calibri Regular"/>
              </a:endParaRPr>
            </a:p>
          </p:txBody>
        </p:sp>
        <p:grpSp>
          <p:nvGrpSpPr>
            <p:cNvPr id="95" name="Group 11"/>
            <p:cNvGrpSpPr>
              <a:grpSpLocks/>
            </p:cNvGrpSpPr>
            <p:nvPr/>
          </p:nvGrpSpPr>
          <p:grpSpPr bwMode="auto">
            <a:xfrm>
              <a:off x="6819900" y="1882527"/>
              <a:ext cx="914400" cy="582612"/>
              <a:chOff x="1920" y="1428"/>
              <a:chExt cx="576" cy="252"/>
            </a:xfrm>
            <a:solidFill>
              <a:schemeClr val="accent2">
                <a:lumMod val="60000"/>
                <a:lumOff val="40000"/>
              </a:schemeClr>
            </a:solidFill>
            <a:scene3d>
              <a:camera prst="orthographicFront">
                <a:rot lat="0" lon="0" rev="0"/>
              </a:camera>
              <a:lightRig rig="balanced" dir="t">
                <a:rot lat="0" lon="0" rev="8700000"/>
              </a:lightRig>
            </a:scene3d>
          </p:grpSpPr>
          <p:grpSp>
            <p:nvGrpSpPr>
              <p:cNvPr id="147" name="Group 12"/>
              <p:cNvGrpSpPr>
                <a:grpSpLocks/>
              </p:cNvGrpSpPr>
              <p:nvPr/>
            </p:nvGrpSpPr>
            <p:grpSpPr bwMode="auto">
              <a:xfrm>
                <a:off x="1920" y="1440"/>
                <a:ext cx="576" cy="240"/>
                <a:chOff x="1920" y="1392"/>
                <a:chExt cx="576" cy="288"/>
              </a:xfrm>
              <a:grpFill/>
            </p:grpSpPr>
            <p:sp>
              <p:nvSpPr>
                <p:cNvPr id="156" name="Rectangle 13"/>
                <p:cNvSpPr>
                  <a:spLocks noChangeArrowheads="1"/>
                </p:cNvSpPr>
                <p:nvPr/>
              </p:nvSpPr>
              <p:spPr bwMode="auto">
                <a:xfrm>
                  <a:off x="1920" y="1632"/>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7" name="Rectangle 14"/>
                <p:cNvSpPr>
                  <a:spLocks noChangeArrowheads="1"/>
                </p:cNvSpPr>
                <p:nvPr/>
              </p:nvSpPr>
              <p:spPr bwMode="auto">
                <a:xfrm>
                  <a:off x="1920" y="1440"/>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8" name="Rectangle 15"/>
                <p:cNvSpPr>
                  <a:spLocks noChangeArrowheads="1"/>
                </p:cNvSpPr>
                <p:nvPr/>
              </p:nvSpPr>
              <p:spPr bwMode="auto">
                <a:xfrm>
                  <a:off x="1938"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9" name="Rectangle 16"/>
                <p:cNvSpPr>
                  <a:spLocks noChangeArrowheads="1"/>
                </p:cNvSpPr>
                <p:nvPr/>
              </p:nvSpPr>
              <p:spPr bwMode="auto">
                <a:xfrm>
                  <a:off x="2430"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0" name="Rectangle 17"/>
                <p:cNvSpPr>
                  <a:spLocks noChangeArrowheads="1"/>
                </p:cNvSpPr>
                <p:nvPr/>
              </p:nvSpPr>
              <p:spPr bwMode="auto">
                <a:xfrm>
                  <a:off x="2016"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1" name="Rectangle 18"/>
                <p:cNvSpPr>
                  <a:spLocks noChangeArrowheads="1"/>
                </p:cNvSpPr>
                <p:nvPr/>
              </p:nvSpPr>
              <p:spPr bwMode="auto">
                <a:xfrm>
                  <a:off x="2158"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2" name="Rectangle 19"/>
                <p:cNvSpPr>
                  <a:spLocks noChangeArrowheads="1"/>
                </p:cNvSpPr>
                <p:nvPr/>
              </p:nvSpPr>
              <p:spPr bwMode="auto">
                <a:xfrm>
                  <a:off x="2300"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63" name="Rectangle 20"/>
                <p:cNvSpPr>
                  <a:spLocks noChangeArrowheads="1"/>
                </p:cNvSpPr>
                <p:nvPr/>
              </p:nvSpPr>
              <p:spPr bwMode="auto">
                <a:xfrm>
                  <a:off x="1968" y="1392"/>
                  <a:ext cx="480"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grpSp>
          <p:sp>
            <p:nvSpPr>
              <p:cNvPr id="148" name="Rectangle 21"/>
              <p:cNvSpPr>
                <a:spLocks noChangeArrowheads="1"/>
              </p:cNvSpPr>
              <p:nvPr/>
            </p:nvSpPr>
            <p:spPr bwMode="auto">
              <a:xfrm>
                <a:off x="2016"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49" name="Rectangle 22"/>
              <p:cNvSpPr>
                <a:spLocks noChangeArrowheads="1"/>
              </p:cNvSpPr>
              <p:nvPr/>
            </p:nvSpPr>
            <p:spPr bwMode="auto">
              <a:xfrm>
                <a:off x="2182"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0" name="Rectangle 23"/>
              <p:cNvSpPr>
                <a:spLocks noChangeArrowheads="1"/>
              </p:cNvSpPr>
              <p:nvPr/>
            </p:nvSpPr>
            <p:spPr bwMode="auto">
              <a:xfrm>
                <a:off x="2340"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1" name="Rectangle 24"/>
              <p:cNvSpPr>
                <a:spLocks noChangeArrowheads="1"/>
              </p:cNvSpPr>
              <p:nvPr/>
            </p:nvSpPr>
            <p:spPr bwMode="auto">
              <a:xfrm>
                <a:off x="2112"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2" name="Rectangle 25"/>
              <p:cNvSpPr>
                <a:spLocks noChangeArrowheads="1"/>
              </p:cNvSpPr>
              <p:nvPr/>
            </p:nvSpPr>
            <p:spPr bwMode="auto">
              <a:xfrm>
                <a:off x="2256"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3" name="Rectangle 26"/>
              <p:cNvSpPr>
                <a:spLocks noChangeArrowheads="1"/>
              </p:cNvSpPr>
              <p:nvPr/>
            </p:nvSpPr>
            <p:spPr bwMode="auto">
              <a:xfrm>
                <a:off x="2160" y="1536"/>
                <a:ext cx="96"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4" name="Rectangle 27"/>
              <p:cNvSpPr>
                <a:spLocks noChangeArrowheads="1"/>
              </p:cNvSpPr>
              <p:nvPr/>
            </p:nvSpPr>
            <p:spPr bwMode="auto">
              <a:xfrm>
                <a:off x="2160" y="1571"/>
                <a:ext cx="96" cy="4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dirty="0">
                  <a:solidFill>
                    <a:prstClr val="black"/>
                  </a:solidFill>
                  <a:latin typeface="Calibri Regular"/>
                </a:endParaRPr>
              </a:p>
            </p:txBody>
          </p:sp>
          <p:sp>
            <p:nvSpPr>
              <p:cNvPr id="155" name="Line 28"/>
              <p:cNvSpPr>
                <a:spLocks noChangeShapeType="1"/>
              </p:cNvSpPr>
              <p:nvPr/>
            </p:nvSpPr>
            <p:spPr bwMode="auto">
              <a:xfrm>
                <a:off x="2208" y="1549"/>
                <a:ext cx="1" cy="117"/>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grpSp>
        <p:grpSp>
          <p:nvGrpSpPr>
            <p:cNvPr id="96" name="Group 29"/>
            <p:cNvGrpSpPr>
              <a:grpSpLocks/>
            </p:cNvGrpSpPr>
            <p:nvPr/>
          </p:nvGrpSpPr>
          <p:grpSpPr bwMode="auto">
            <a:xfrm>
              <a:off x="5143500" y="1812677"/>
              <a:ext cx="914400" cy="735012"/>
              <a:chOff x="1152" y="2448"/>
              <a:chExt cx="432" cy="288"/>
            </a:xfrm>
            <a:solidFill>
              <a:schemeClr val="accent2">
                <a:lumMod val="60000"/>
                <a:lumOff val="40000"/>
              </a:schemeClr>
            </a:solidFill>
            <a:scene3d>
              <a:camera prst="orthographicFront">
                <a:rot lat="0" lon="0" rev="0"/>
              </a:camera>
              <a:lightRig rig="balanced" dir="t">
                <a:rot lat="0" lon="0" rev="8700000"/>
              </a:lightRig>
            </a:scene3d>
          </p:grpSpPr>
          <p:sp>
            <p:nvSpPr>
              <p:cNvPr id="142" name="Freeform 30"/>
              <p:cNvSpPr>
                <a:spLocks/>
              </p:cNvSpPr>
              <p:nvPr/>
            </p:nvSpPr>
            <p:spPr bwMode="auto">
              <a:xfrm>
                <a:off x="1152" y="2448"/>
                <a:ext cx="432" cy="281"/>
              </a:xfrm>
              <a:custGeom>
                <a:avLst/>
                <a:gdLst/>
                <a:ahLst/>
                <a:cxnLst>
                  <a:cxn ang="0">
                    <a:pos x="0" y="240"/>
                  </a:cxn>
                  <a:cxn ang="0">
                    <a:pos x="0" y="192"/>
                  </a:cxn>
                  <a:cxn ang="0">
                    <a:pos x="0" y="96"/>
                  </a:cxn>
                  <a:cxn ang="0">
                    <a:pos x="240" y="0"/>
                  </a:cxn>
                  <a:cxn ang="0">
                    <a:pos x="432" y="96"/>
                  </a:cxn>
                  <a:cxn ang="0">
                    <a:pos x="432" y="240"/>
                  </a:cxn>
                  <a:cxn ang="0">
                    <a:pos x="242" y="281"/>
                  </a:cxn>
                  <a:cxn ang="0">
                    <a:pos x="0" y="240"/>
                  </a:cxn>
                </a:cxnLst>
                <a:rect l="0" t="0" r="r" b="b"/>
                <a:pathLst>
                  <a:path w="432" h="281">
                    <a:moveTo>
                      <a:pt x="0" y="240"/>
                    </a:moveTo>
                    <a:lnTo>
                      <a:pt x="0" y="192"/>
                    </a:lnTo>
                    <a:lnTo>
                      <a:pt x="0" y="96"/>
                    </a:lnTo>
                    <a:lnTo>
                      <a:pt x="240" y="0"/>
                    </a:lnTo>
                    <a:lnTo>
                      <a:pt x="432" y="96"/>
                    </a:lnTo>
                    <a:lnTo>
                      <a:pt x="432" y="240"/>
                    </a:lnTo>
                    <a:lnTo>
                      <a:pt x="242" y="281"/>
                    </a:lnTo>
                    <a:lnTo>
                      <a:pt x="0" y="24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3" name="Line 31"/>
              <p:cNvSpPr>
                <a:spLocks noChangeShapeType="1"/>
              </p:cNvSpPr>
              <p:nvPr/>
            </p:nvSpPr>
            <p:spPr bwMode="auto">
              <a:xfrm>
                <a:off x="1152" y="2640"/>
                <a:ext cx="432" cy="0"/>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4" name="Line 32"/>
              <p:cNvSpPr>
                <a:spLocks noChangeShapeType="1"/>
              </p:cNvSpPr>
              <p:nvPr/>
            </p:nvSpPr>
            <p:spPr bwMode="auto">
              <a:xfrm>
                <a:off x="1392" y="2448"/>
                <a:ext cx="0" cy="28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5" name="Line 33"/>
              <p:cNvSpPr>
                <a:spLocks noChangeShapeType="1"/>
              </p:cNvSpPr>
              <p:nvPr/>
            </p:nvSpPr>
            <p:spPr bwMode="auto">
              <a:xfrm flipV="1">
                <a:off x="1152" y="2544"/>
                <a:ext cx="240"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sp>
            <p:nvSpPr>
              <p:cNvPr id="146" name="Line 34"/>
              <p:cNvSpPr>
                <a:spLocks noChangeShapeType="1"/>
              </p:cNvSpPr>
              <p:nvPr/>
            </p:nvSpPr>
            <p:spPr bwMode="auto">
              <a:xfrm>
                <a:off x="1392" y="2544"/>
                <a:ext cx="192"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pPr>
                  <a:defRPr/>
                </a:pPr>
                <a:endParaRPr lang="en-GB" dirty="0">
                  <a:solidFill>
                    <a:prstClr val="black"/>
                  </a:solidFill>
                  <a:latin typeface="Calibri Regular"/>
                </a:endParaRPr>
              </a:p>
            </p:txBody>
          </p:sp>
        </p:grpSp>
        <p:grpSp>
          <p:nvGrpSpPr>
            <p:cNvPr id="97" name="Group 35"/>
            <p:cNvGrpSpPr>
              <a:grpSpLocks/>
            </p:cNvGrpSpPr>
            <p:nvPr/>
          </p:nvGrpSpPr>
          <p:grpSpPr bwMode="auto">
            <a:xfrm>
              <a:off x="8420100" y="1507654"/>
              <a:ext cx="419100" cy="1443037"/>
              <a:chOff x="840" y="2640"/>
              <a:chExt cx="486" cy="1092"/>
            </a:xfrm>
          </p:grpSpPr>
          <p:sp>
            <p:nvSpPr>
              <p:cNvPr id="136" name="Oval 36"/>
              <p:cNvSpPr>
                <a:spLocks noChangeArrowheads="1"/>
              </p:cNvSpPr>
              <p:nvPr/>
            </p:nvSpPr>
            <p:spPr bwMode="auto">
              <a:xfrm>
                <a:off x="960" y="2640"/>
                <a:ext cx="240" cy="240"/>
              </a:xfrm>
              <a:prstGeom prst="ellipse">
                <a:avLst/>
              </a:prstGeom>
              <a:solidFill>
                <a:schemeClr val="folHlink"/>
              </a:solidFill>
              <a:ln w="38100">
                <a:solidFill>
                  <a:schemeClr val="tx1"/>
                </a:solidFill>
                <a:round/>
                <a:headEnd/>
                <a:tailEnd/>
              </a:ln>
            </p:spPr>
            <p:txBody>
              <a:bodyPr wrap="none" anchor="ctr"/>
              <a:lstStyle/>
              <a:p>
                <a:endParaRPr lang="en-GB" dirty="0">
                  <a:solidFill>
                    <a:prstClr val="black"/>
                  </a:solidFill>
                  <a:latin typeface="Calibri Regular"/>
                </a:endParaRPr>
              </a:p>
            </p:txBody>
          </p:sp>
          <p:sp>
            <p:nvSpPr>
              <p:cNvPr id="137" name="Line 37"/>
              <p:cNvSpPr>
                <a:spLocks noChangeShapeType="1"/>
              </p:cNvSpPr>
              <p:nvPr/>
            </p:nvSpPr>
            <p:spPr bwMode="auto">
              <a:xfrm>
                <a:off x="1086" y="2880"/>
                <a:ext cx="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38" name="Line 38"/>
              <p:cNvSpPr>
                <a:spLocks noChangeShapeType="1"/>
              </p:cNvSpPr>
              <p:nvPr/>
            </p:nvSpPr>
            <p:spPr bwMode="auto">
              <a:xfrm flipH="1">
                <a:off x="840" y="3300"/>
                <a:ext cx="24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39" name="Line 39"/>
              <p:cNvSpPr>
                <a:spLocks noChangeShapeType="1"/>
              </p:cNvSpPr>
              <p:nvPr/>
            </p:nvSpPr>
            <p:spPr bwMode="auto">
              <a:xfrm>
                <a:off x="1086" y="3300"/>
                <a:ext cx="240" cy="432"/>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40" name="Line 40"/>
              <p:cNvSpPr>
                <a:spLocks noChangeShapeType="1"/>
              </p:cNvSpPr>
              <p:nvPr/>
            </p:nvSpPr>
            <p:spPr bwMode="auto">
              <a:xfrm flipH="1">
                <a:off x="864" y="2928"/>
                <a:ext cx="210" cy="288"/>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sp>
            <p:nvSpPr>
              <p:cNvPr id="141" name="Line 41"/>
              <p:cNvSpPr>
                <a:spLocks noChangeShapeType="1"/>
              </p:cNvSpPr>
              <p:nvPr/>
            </p:nvSpPr>
            <p:spPr bwMode="auto">
              <a:xfrm>
                <a:off x="1080" y="2928"/>
                <a:ext cx="216" cy="288"/>
              </a:xfrm>
              <a:prstGeom prst="line">
                <a:avLst/>
              </a:prstGeom>
              <a:noFill/>
              <a:ln w="38100">
                <a:solidFill>
                  <a:schemeClr val="tx1"/>
                </a:solidFill>
                <a:round/>
                <a:headEnd/>
                <a:tailEnd/>
              </a:ln>
            </p:spPr>
            <p:txBody>
              <a:bodyPr/>
              <a:lstStyle/>
              <a:p>
                <a:endParaRPr lang="en-GB" dirty="0">
                  <a:solidFill>
                    <a:prstClr val="black"/>
                  </a:solidFill>
                  <a:latin typeface="Calibri Regular"/>
                </a:endParaRPr>
              </a:p>
            </p:txBody>
          </p:sp>
        </p:grpSp>
        <p:sp>
          <p:nvSpPr>
            <p:cNvPr id="98" name="Line 46"/>
            <p:cNvSpPr>
              <a:spLocks noChangeShapeType="1"/>
            </p:cNvSpPr>
            <p:nvPr/>
          </p:nvSpPr>
          <p:spPr bwMode="auto">
            <a:xfrm>
              <a:off x="7859713" y="2172816"/>
              <a:ext cx="457200" cy="3175"/>
            </a:xfrm>
            <a:prstGeom prst="line">
              <a:avLst/>
            </a:prstGeom>
            <a:noFill/>
            <a:ln w="57150">
              <a:solidFill>
                <a:schemeClr val="tx1"/>
              </a:solidFill>
              <a:round/>
              <a:headEnd/>
              <a:tailEnd type="triangle" w="med" len="med"/>
            </a:ln>
          </p:spPr>
          <p:txBody>
            <a:bodyPr/>
            <a:lstStyle/>
            <a:p>
              <a:endParaRPr lang="en-GB" dirty="0">
                <a:solidFill>
                  <a:prstClr val="black"/>
                </a:solidFill>
                <a:latin typeface="Calibri Regular"/>
              </a:endParaRPr>
            </a:p>
          </p:txBody>
        </p:sp>
        <p:sp>
          <p:nvSpPr>
            <p:cNvPr id="99" name="Text Box 48"/>
            <p:cNvSpPr txBox="1">
              <a:spLocks noChangeArrowheads="1"/>
            </p:cNvSpPr>
            <p:nvPr/>
          </p:nvSpPr>
          <p:spPr bwMode="auto">
            <a:xfrm flipH="1">
              <a:off x="307974" y="764704"/>
              <a:ext cx="1449387" cy="644333"/>
            </a:xfrm>
            <a:prstGeom prst="rect">
              <a:avLst/>
            </a:prstGeom>
            <a:noFill/>
            <a:ln w="9525">
              <a:noFill/>
              <a:miter lim="800000"/>
              <a:headEnd/>
              <a:tailEnd/>
            </a:ln>
          </p:spPr>
          <p:txBody>
            <a:bodyPr wrap="square">
              <a:spAutoFit/>
            </a:bodyPr>
            <a:lstStyle/>
            <a:p>
              <a:pPr algn="ctr">
                <a:spcBef>
                  <a:spcPct val="50000"/>
                </a:spcBef>
              </a:pPr>
              <a:r>
                <a:rPr lang="en-GB" dirty="0">
                  <a:solidFill>
                    <a:prstClr val="black"/>
                  </a:solidFill>
                  <a:latin typeface="Calibri Regular"/>
                </a:rPr>
                <a:t>Second-tier supplier</a:t>
              </a:r>
            </a:p>
          </p:txBody>
        </p:sp>
        <p:sp>
          <p:nvSpPr>
            <p:cNvPr id="100" name="Text Box 49"/>
            <p:cNvSpPr txBox="1">
              <a:spLocks noChangeArrowheads="1"/>
            </p:cNvSpPr>
            <p:nvPr/>
          </p:nvSpPr>
          <p:spPr bwMode="auto">
            <a:xfrm flipH="1">
              <a:off x="4960938" y="764704"/>
              <a:ext cx="1347787"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First-tier customer</a:t>
              </a:r>
            </a:p>
          </p:txBody>
        </p:sp>
        <p:sp>
          <p:nvSpPr>
            <p:cNvPr id="101" name="Text Box 50"/>
            <p:cNvSpPr txBox="1">
              <a:spLocks noChangeArrowheads="1"/>
            </p:cNvSpPr>
            <p:nvPr/>
          </p:nvSpPr>
          <p:spPr bwMode="auto">
            <a:xfrm flipH="1">
              <a:off x="6561138" y="764704"/>
              <a:ext cx="1500187" cy="644333"/>
            </a:xfrm>
            <a:prstGeom prst="rect">
              <a:avLst/>
            </a:prstGeom>
            <a:noFill/>
            <a:ln w="9525">
              <a:noFill/>
              <a:miter lim="800000"/>
              <a:headEnd/>
              <a:tailEnd/>
            </a:ln>
          </p:spPr>
          <p:txBody>
            <a:bodyPr>
              <a:spAutoFit/>
            </a:bodyPr>
            <a:lstStyle/>
            <a:p>
              <a:pPr algn="ctr">
                <a:spcBef>
                  <a:spcPct val="50000"/>
                </a:spcBef>
              </a:pPr>
              <a:r>
                <a:rPr lang="en-GB" dirty="0">
                  <a:solidFill>
                    <a:prstClr val="black"/>
                  </a:solidFill>
                  <a:latin typeface="Calibri Regular"/>
                </a:rPr>
                <a:t>Second-tier customer</a:t>
              </a:r>
            </a:p>
          </p:txBody>
        </p:sp>
        <p:sp>
          <p:nvSpPr>
            <p:cNvPr id="102" name="Text Box 51"/>
            <p:cNvSpPr txBox="1">
              <a:spLocks noChangeArrowheads="1"/>
            </p:cNvSpPr>
            <p:nvPr/>
          </p:nvSpPr>
          <p:spPr bwMode="auto">
            <a:xfrm flipH="1">
              <a:off x="7920037" y="764704"/>
              <a:ext cx="1247034" cy="644333"/>
            </a:xfrm>
            <a:prstGeom prst="rect">
              <a:avLst/>
            </a:prstGeom>
            <a:noFill/>
            <a:ln w="9525">
              <a:noFill/>
              <a:miter lim="800000"/>
              <a:headEnd/>
              <a:tailEnd/>
            </a:ln>
          </p:spPr>
          <p:txBody>
            <a:bodyPr wrap="square">
              <a:spAutoFit/>
            </a:bodyPr>
            <a:lstStyle/>
            <a:p>
              <a:pPr algn="ctr">
                <a:spcBef>
                  <a:spcPct val="50000"/>
                </a:spcBef>
              </a:pPr>
              <a:r>
                <a:rPr lang="en-GB" dirty="0">
                  <a:solidFill>
                    <a:prstClr val="black"/>
                  </a:solidFill>
                  <a:latin typeface="Calibri Regular"/>
                </a:rPr>
                <a:t>End customer</a:t>
              </a:r>
            </a:p>
          </p:txBody>
        </p:sp>
        <p:sp>
          <p:nvSpPr>
            <p:cNvPr id="103" name="Text Box 52"/>
            <p:cNvSpPr txBox="1">
              <a:spLocks noChangeArrowheads="1"/>
            </p:cNvSpPr>
            <p:nvPr/>
          </p:nvSpPr>
          <p:spPr bwMode="auto">
            <a:xfrm flipH="1">
              <a:off x="5580063" y="2693516"/>
              <a:ext cx="1798637" cy="400050"/>
            </a:xfrm>
            <a:prstGeom prst="rect">
              <a:avLst/>
            </a:prstGeom>
            <a:solidFill>
              <a:schemeClr val="bg1">
                <a:lumMod val="95000"/>
              </a:schemeClr>
            </a:solidFill>
            <a:ln w="9525">
              <a:solidFill>
                <a:schemeClr val="bg1">
                  <a:lumMod val="75000"/>
                </a:schemeClr>
              </a:solidFill>
              <a:miter lim="800000"/>
              <a:headEnd/>
              <a:tailEnd/>
            </a:ln>
            <a:effectLst/>
          </p:spPr>
          <p:txBody>
            <a:bodyPr>
              <a:spAutoFit/>
            </a:bodyPr>
            <a:lstStyle/>
            <a:p>
              <a:pPr algn="ctr">
                <a:spcBef>
                  <a:spcPct val="50000"/>
                </a:spcBef>
                <a:defRPr/>
              </a:pPr>
              <a:r>
                <a:rPr lang="en-GB" sz="2000" dirty="0">
                  <a:solidFill>
                    <a:prstClr val="black"/>
                  </a:solidFill>
                  <a:latin typeface="Calibri Regular"/>
                </a:rPr>
                <a:t>Demand side</a:t>
              </a:r>
            </a:p>
          </p:txBody>
        </p:sp>
        <p:sp>
          <p:nvSpPr>
            <p:cNvPr id="104" name="Text Box 53"/>
            <p:cNvSpPr txBox="1">
              <a:spLocks noChangeArrowheads="1"/>
            </p:cNvSpPr>
            <p:nvPr/>
          </p:nvSpPr>
          <p:spPr bwMode="auto">
            <a:xfrm flipH="1">
              <a:off x="955675" y="2693516"/>
              <a:ext cx="1711325" cy="400050"/>
            </a:xfrm>
            <a:prstGeom prst="rect">
              <a:avLst/>
            </a:prstGeom>
            <a:solidFill>
              <a:schemeClr val="bg1">
                <a:lumMod val="95000"/>
              </a:schemeClr>
            </a:solidFill>
            <a:ln w="9525">
              <a:solidFill>
                <a:schemeClr val="bg1">
                  <a:lumMod val="75000"/>
                </a:schemeClr>
              </a:solidFill>
              <a:miter lim="800000"/>
              <a:headEnd/>
              <a:tailEnd/>
            </a:ln>
            <a:effectLst/>
          </p:spPr>
          <p:txBody>
            <a:bodyPr>
              <a:spAutoFit/>
            </a:bodyPr>
            <a:lstStyle/>
            <a:p>
              <a:pPr algn="ctr">
                <a:spcBef>
                  <a:spcPct val="50000"/>
                </a:spcBef>
                <a:defRPr/>
              </a:pPr>
              <a:r>
                <a:rPr lang="en-GB" sz="2000" dirty="0">
                  <a:solidFill>
                    <a:prstClr val="black"/>
                  </a:solidFill>
                  <a:latin typeface="Calibri Regular"/>
                </a:rPr>
                <a:t>Supply side</a:t>
              </a:r>
            </a:p>
          </p:txBody>
        </p:sp>
        <p:grpSp>
          <p:nvGrpSpPr>
            <p:cNvPr id="105" name="Group 80"/>
            <p:cNvGrpSpPr>
              <a:grpSpLocks/>
            </p:cNvGrpSpPr>
            <p:nvPr/>
          </p:nvGrpSpPr>
          <p:grpSpPr bwMode="auto">
            <a:xfrm>
              <a:off x="4173538" y="3317405"/>
              <a:ext cx="2574925" cy="877647"/>
              <a:chOff x="4173538" y="3604471"/>
              <a:chExt cx="2574925" cy="878898"/>
            </a:xfrm>
          </p:grpSpPr>
          <p:sp>
            <p:nvSpPr>
              <p:cNvPr id="134" name="Line 55"/>
              <p:cNvSpPr>
                <a:spLocks noChangeShapeType="1"/>
              </p:cNvSpPr>
              <p:nvPr/>
            </p:nvSpPr>
            <p:spPr bwMode="auto">
              <a:xfrm>
                <a:off x="4502114" y="4045540"/>
                <a:ext cx="1876399" cy="869"/>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5" name="Text Box 61"/>
              <p:cNvSpPr txBox="1">
                <a:spLocks noChangeArrowheads="1"/>
              </p:cNvSpPr>
              <p:nvPr/>
            </p:nvSpPr>
            <p:spPr bwMode="auto">
              <a:xfrm flipH="1">
                <a:off x="4173538" y="3604471"/>
                <a:ext cx="2574925" cy="878898"/>
              </a:xfrm>
              <a:prstGeom prst="rect">
                <a:avLst/>
              </a:prstGeom>
              <a:noFill/>
              <a:ln w="9525">
                <a:noFill/>
                <a:miter lim="800000"/>
                <a:headEnd/>
                <a:tailEnd/>
              </a:ln>
            </p:spPr>
            <p:txBody>
              <a:bodyPr>
                <a:spAutoFit/>
              </a:bodyPr>
              <a:lstStyle/>
              <a:p>
                <a:pPr algn="ctr">
                  <a:lnSpc>
                    <a:spcPct val="150000"/>
                  </a:lnSpc>
                  <a:spcBef>
                    <a:spcPct val="50000"/>
                  </a:spcBef>
                </a:pPr>
                <a:r>
                  <a:rPr lang="en-GB" dirty="0">
                    <a:solidFill>
                      <a:prstClr val="black"/>
                    </a:solidFill>
                    <a:latin typeface="Calibri Regular"/>
                  </a:rPr>
                  <a:t>Physical distribution management</a:t>
                </a:r>
              </a:p>
            </p:txBody>
          </p:sp>
        </p:grpSp>
        <p:grpSp>
          <p:nvGrpSpPr>
            <p:cNvPr id="106" name="Group 77"/>
            <p:cNvGrpSpPr>
              <a:grpSpLocks/>
            </p:cNvGrpSpPr>
            <p:nvPr/>
          </p:nvGrpSpPr>
          <p:grpSpPr bwMode="auto">
            <a:xfrm>
              <a:off x="4495800" y="4219104"/>
              <a:ext cx="4114800" cy="341312"/>
              <a:chOff x="2832" y="2484"/>
              <a:chExt cx="2592" cy="215"/>
            </a:xfrm>
          </p:grpSpPr>
          <p:sp>
            <p:nvSpPr>
              <p:cNvPr id="131" name="Line 56"/>
              <p:cNvSpPr>
                <a:spLocks noChangeShapeType="1"/>
              </p:cNvSpPr>
              <p:nvPr/>
            </p:nvSpPr>
            <p:spPr bwMode="auto">
              <a:xfrm>
                <a:off x="2832" y="2689"/>
                <a:ext cx="2160" cy="2"/>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2" name="Line 59"/>
              <p:cNvSpPr>
                <a:spLocks noChangeShapeType="1"/>
              </p:cNvSpPr>
              <p:nvPr/>
            </p:nvSpPr>
            <p:spPr bwMode="auto">
              <a:xfrm>
                <a:off x="4896" y="2689"/>
                <a:ext cx="528" cy="2"/>
              </a:xfrm>
              <a:prstGeom prst="line">
                <a:avLst/>
              </a:prstGeom>
              <a:noFill/>
              <a:ln w="28575">
                <a:solidFill>
                  <a:schemeClr val="tx1"/>
                </a:solidFill>
                <a:prstDash val="sysDot"/>
                <a:round/>
                <a:headEnd/>
                <a:tailEnd type="triangle" w="med" len="med"/>
              </a:ln>
            </p:spPr>
            <p:txBody>
              <a:bodyPr/>
              <a:lstStyle/>
              <a:p>
                <a:endParaRPr lang="en-GB" dirty="0">
                  <a:solidFill>
                    <a:prstClr val="black"/>
                  </a:solidFill>
                  <a:latin typeface="Calibri Regular"/>
                </a:endParaRPr>
              </a:p>
            </p:txBody>
          </p:sp>
          <p:sp>
            <p:nvSpPr>
              <p:cNvPr id="133" name="Text Box 62"/>
              <p:cNvSpPr txBox="1">
                <a:spLocks noChangeArrowheads="1"/>
              </p:cNvSpPr>
              <p:nvPr/>
            </p:nvSpPr>
            <p:spPr bwMode="auto">
              <a:xfrm flipH="1">
                <a:off x="3454" y="2484"/>
                <a:ext cx="851"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Logistics</a:t>
                </a:r>
              </a:p>
            </p:txBody>
          </p:sp>
        </p:grpSp>
        <p:grpSp>
          <p:nvGrpSpPr>
            <p:cNvPr id="107" name="Group 78"/>
            <p:cNvGrpSpPr>
              <a:grpSpLocks/>
            </p:cNvGrpSpPr>
            <p:nvPr/>
          </p:nvGrpSpPr>
          <p:grpSpPr bwMode="auto">
            <a:xfrm>
              <a:off x="2819400" y="4773140"/>
              <a:ext cx="2590800" cy="341313"/>
              <a:chOff x="1776" y="2844"/>
              <a:chExt cx="1632" cy="215"/>
            </a:xfrm>
          </p:grpSpPr>
          <p:sp>
            <p:nvSpPr>
              <p:cNvPr id="129" name="Line 57"/>
              <p:cNvSpPr>
                <a:spLocks noChangeShapeType="1"/>
              </p:cNvSpPr>
              <p:nvPr/>
            </p:nvSpPr>
            <p:spPr bwMode="auto">
              <a:xfrm>
                <a:off x="1776" y="3039"/>
                <a:ext cx="1632" cy="1"/>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30" name="Text Box 63"/>
              <p:cNvSpPr txBox="1">
                <a:spLocks noChangeArrowheads="1"/>
              </p:cNvSpPr>
              <p:nvPr/>
            </p:nvSpPr>
            <p:spPr bwMode="auto">
              <a:xfrm flipH="1">
                <a:off x="1882" y="2844"/>
                <a:ext cx="1489"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Materials management</a:t>
                </a:r>
              </a:p>
            </p:txBody>
          </p:sp>
        </p:grpSp>
        <p:grpSp>
          <p:nvGrpSpPr>
            <p:cNvPr id="108" name="Group 79"/>
            <p:cNvGrpSpPr>
              <a:grpSpLocks/>
            </p:cNvGrpSpPr>
            <p:nvPr/>
          </p:nvGrpSpPr>
          <p:grpSpPr bwMode="auto">
            <a:xfrm>
              <a:off x="533400" y="5409737"/>
              <a:ext cx="8077200" cy="341313"/>
              <a:chOff x="336" y="3256"/>
              <a:chExt cx="5088" cy="215"/>
            </a:xfrm>
          </p:grpSpPr>
          <p:sp>
            <p:nvSpPr>
              <p:cNvPr id="127" name="Line 58"/>
              <p:cNvSpPr>
                <a:spLocks noChangeShapeType="1"/>
              </p:cNvSpPr>
              <p:nvPr/>
            </p:nvSpPr>
            <p:spPr bwMode="auto">
              <a:xfrm>
                <a:off x="336" y="3459"/>
                <a:ext cx="5088" cy="1"/>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sp>
            <p:nvSpPr>
              <p:cNvPr id="128" name="Text Box 64"/>
              <p:cNvSpPr txBox="1">
                <a:spLocks noChangeArrowheads="1"/>
              </p:cNvSpPr>
              <p:nvPr/>
            </p:nvSpPr>
            <p:spPr bwMode="auto">
              <a:xfrm flipH="1">
                <a:off x="1730" y="3256"/>
                <a:ext cx="1907" cy="215"/>
              </a:xfrm>
              <a:prstGeom prst="rect">
                <a:avLst/>
              </a:prstGeom>
              <a:noFill/>
              <a:ln w="9525">
                <a:noFill/>
                <a:miter lim="800000"/>
                <a:headEnd/>
                <a:tailEnd/>
              </a:ln>
            </p:spPr>
            <p:txBody>
              <a:bodyPr>
                <a:spAutoFit/>
              </a:bodyPr>
              <a:lstStyle/>
              <a:p>
                <a:pPr algn="ctr">
                  <a:lnSpc>
                    <a:spcPct val="90000"/>
                  </a:lnSpc>
                  <a:spcBef>
                    <a:spcPct val="50000"/>
                  </a:spcBef>
                </a:pPr>
                <a:r>
                  <a:rPr lang="en-GB" dirty="0">
                    <a:solidFill>
                      <a:prstClr val="black"/>
                    </a:solidFill>
                    <a:latin typeface="Calibri Regular"/>
                  </a:rPr>
                  <a:t>Supply chain management</a:t>
                </a:r>
              </a:p>
            </p:txBody>
          </p:sp>
        </p:grpSp>
        <p:grpSp>
          <p:nvGrpSpPr>
            <p:cNvPr id="109" name="Group 74"/>
            <p:cNvGrpSpPr>
              <a:grpSpLocks/>
            </p:cNvGrpSpPr>
            <p:nvPr/>
          </p:nvGrpSpPr>
          <p:grpSpPr bwMode="auto">
            <a:xfrm>
              <a:off x="-209551" y="1396529"/>
              <a:ext cx="7372358" cy="3251200"/>
              <a:chOff x="-132" y="941"/>
              <a:chExt cx="4644" cy="2048"/>
            </a:xfrm>
          </p:grpSpPr>
          <p:sp>
            <p:nvSpPr>
              <p:cNvPr id="121" name="Freeform 65"/>
              <p:cNvSpPr>
                <a:spLocks/>
              </p:cNvSpPr>
              <p:nvPr/>
            </p:nvSpPr>
            <p:spPr bwMode="auto">
              <a:xfrm>
                <a:off x="3600"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2" name="Freeform 66"/>
              <p:cNvSpPr>
                <a:spLocks/>
              </p:cNvSpPr>
              <p:nvPr/>
            </p:nvSpPr>
            <p:spPr bwMode="auto">
              <a:xfrm>
                <a:off x="2640"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3" name="Freeform 67"/>
              <p:cNvSpPr>
                <a:spLocks/>
              </p:cNvSpPr>
              <p:nvPr/>
            </p:nvSpPr>
            <p:spPr bwMode="auto">
              <a:xfrm>
                <a:off x="1584"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4" name="Freeform 68"/>
              <p:cNvSpPr>
                <a:spLocks/>
              </p:cNvSpPr>
              <p:nvPr/>
            </p:nvSpPr>
            <p:spPr bwMode="auto">
              <a:xfrm>
                <a:off x="624" y="941"/>
                <a:ext cx="912" cy="210"/>
              </a:xfrm>
              <a:custGeom>
                <a:avLst/>
                <a:gdLst>
                  <a:gd name="T0" fmla="*/ 0 w 1008"/>
                  <a:gd name="T1" fmla="*/ 302 h 192"/>
                  <a:gd name="T2" fmla="*/ 54 w 1008"/>
                  <a:gd name="T3" fmla="*/ 142 h 192"/>
                  <a:gd name="T4" fmla="*/ 204 w 1008"/>
                  <a:gd name="T5" fmla="*/ 18 h 192"/>
                  <a:gd name="T6" fmla="*/ 408 w 1008"/>
                  <a:gd name="T7" fmla="*/ 28 h 192"/>
                  <a:gd name="T8" fmla="*/ 523 w 1008"/>
                  <a:gd name="T9" fmla="*/ 119 h 192"/>
                  <a:gd name="T10" fmla="*/ 574 w 1008"/>
                  <a:gd name="T11" fmla="*/ 190 h 192"/>
                  <a:gd name="T12" fmla="*/ 611 w 1008"/>
                  <a:gd name="T13" fmla="*/ 302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5" name="Freeform 69"/>
              <p:cNvSpPr>
                <a:spLocks/>
              </p:cNvSpPr>
              <p:nvPr/>
            </p:nvSpPr>
            <p:spPr bwMode="auto">
              <a:xfrm>
                <a:off x="-132" y="2841"/>
                <a:ext cx="480" cy="140"/>
              </a:xfrm>
              <a:custGeom>
                <a:avLst/>
                <a:gdLst>
                  <a:gd name="T0" fmla="*/ 0 w 1008"/>
                  <a:gd name="T1" fmla="*/ 39 h 192"/>
                  <a:gd name="T2" fmla="*/ 2 w 1008"/>
                  <a:gd name="T3" fmla="*/ 19 h 192"/>
                  <a:gd name="T4" fmla="*/ 8 w 1008"/>
                  <a:gd name="T5" fmla="*/ 3 h 192"/>
                  <a:gd name="T6" fmla="*/ 17 w 1008"/>
                  <a:gd name="T7" fmla="*/ 4 h 192"/>
                  <a:gd name="T8" fmla="*/ 21 w 1008"/>
                  <a:gd name="T9" fmla="*/ 15 h 192"/>
                  <a:gd name="T10" fmla="*/ 23 w 1008"/>
                  <a:gd name="T11" fmla="*/ 25 h 192"/>
                  <a:gd name="T12" fmla="*/ 25 w 1008"/>
                  <a:gd name="T13" fmla="*/ 39 h 192"/>
                  <a:gd name="T14" fmla="*/ 0 60000 65536"/>
                  <a:gd name="T15" fmla="*/ 0 60000 65536"/>
                  <a:gd name="T16" fmla="*/ 0 60000 65536"/>
                  <a:gd name="T17" fmla="*/ 0 60000 65536"/>
                  <a:gd name="T18" fmla="*/ 0 60000 65536"/>
                  <a:gd name="T19" fmla="*/ 0 60000 65536"/>
                  <a:gd name="T20" fmla="*/ 0 60000 65536"/>
                  <a:gd name="T21" fmla="*/ 0 w 1008"/>
                  <a:gd name="T22" fmla="*/ 0 h 192"/>
                  <a:gd name="T23" fmla="*/ 1008 w 1008"/>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38100" cap="flat" cmpd="sng">
                <a:solidFill>
                  <a:srgbClr val="FF0000"/>
                </a:solidFill>
                <a:prstDash val="sysDot"/>
                <a:round/>
                <a:headEnd type="triangle" w="med" len="med"/>
                <a:tailEnd type="none" w="med" len="med"/>
              </a:ln>
            </p:spPr>
            <p:txBody>
              <a:bodyPr/>
              <a:lstStyle/>
              <a:p>
                <a:endParaRPr lang="en-GB" dirty="0">
                  <a:solidFill>
                    <a:prstClr val="black"/>
                  </a:solidFill>
                  <a:latin typeface="Calibri Regular"/>
                </a:endParaRPr>
              </a:p>
            </p:txBody>
          </p:sp>
          <p:sp>
            <p:nvSpPr>
              <p:cNvPr id="126" name="Text Box 71"/>
              <p:cNvSpPr txBox="1">
                <a:spLocks noChangeArrowheads="1"/>
              </p:cNvSpPr>
              <p:nvPr/>
            </p:nvSpPr>
            <p:spPr bwMode="auto">
              <a:xfrm flipH="1">
                <a:off x="310" y="2757"/>
                <a:ext cx="1267" cy="232"/>
              </a:xfrm>
              <a:prstGeom prst="rect">
                <a:avLst/>
              </a:prstGeom>
              <a:noFill/>
              <a:ln w="9525">
                <a:noFill/>
                <a:miter lim="800000"/>
                <a:headEnd/>
                <a:tailEnd/>
              </a:ln>
            </p:spPr>
            <p:txBody>
              <a:bodyPr wrap="square">
                <a:spAutoFit/>
              </a:bodyPr>
              <a:lstStyle/>
              <a:p>
                <a:pPr>
                  <a:spcBef>
                    <a:spcPct val="50000"/>
                  </a:spcBef>
                </a:pPr>
                <a:r>
                  <a:rPr lang="en-GB" dirty="0">
                    <a:solidFill>
                      <a:prstClr val="black"/>
                    </a:solidFill>
                    <a:latin typeface="Calibri Regular"/>
                  </a:rPr>
                  <a:t>Information flow</a:t>
                </a:r>
              </a:p>
            </p:txBody>
          </p:sp>
        </p:grpSp>
        <p:grpSp>
          <p:nvGrpSpPr>
            <p:cNvPr id="110" name="Group 73"/>
            <p:cNvGrpSpPr>
              <a:grpSpLocks/>
            </p:cNvGrpSpPr>
            <p:nvPr/>
          </p:nvGrpSpPr>
          <p:grpSpPr bwMode="auto">
            <a:xfrm>
              <a:off x="-133350" y="2242666"/>
              <a:ext cx="6838958" cy="2909888"/>
              <a:chOff x="-84" y="1474"/>
              <a:chExt cx="4308" cy="1833"/>
            </a:xfrm>
          </p:grpSpPr>
          <p:sp>
            <p:nvSpPr>
              <p:cNvPr id="115" name="Line 42"/>
              <p:cNvSpPr>
                <a:spLocks noChangeShapeType="1"/>
              </p:cNvSpPr>
              <p:nvPr/>
            </p:nvSpPr>
            <p:spPr bwMode="auto">
              <a:xfrm>
                <a:off x="1008"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6" name="Line 43"/>
              <p:cNvSpPr>
                <a:spLocks noChangeShapeType="1"/>
              </p:cNvSpPr>
              <p:nvPr/>
            </p:nvSpPr>
            <p:spPr bwMode="auto">
              <a:xfrm>
                <a:off x="1927"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7" name="Line 44"/>
              <p:cNvSpPr>
                <a:spLocks noChangeShapeType="1"/>
              </p:cNvSpPr>
              <p:nvPr/>
            </p:nvSpPr>
            <p:spPr bwMode="auto">
              <a:xfrm>
                <a:off x="2928"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8" name="Line 45"/>
              <p:cNvSpPr>
                <a:spLocks noChangeShapeType="1"/>
              </p:cNvSpPr>
              <p:nvPr/>
            </p:nvSpPr>
            <p:spPr bwMode="auto">
              <a:xfrm>
                <a:off x="3936" y="1474"/>
                <a:ext cx="288"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19" name="Line 70"/>
              <p:cNvSpPr>
                <a:spLocks noChangeShapeType="1"/>
              </p:cNvSpPr>
              <p:nvPr/>
            </p:nvSpPr>
            <p:spPr bwMode="auto">
              <a:xfrm>
                <a:off x="-84" y="3185"/>
                <a:ext cx="432" cy="2"/>
              </a:xfrm>
              <a:prstGeom prst="line">
                <a:avLst/>
              </a:prstGeom>
              <a:noFill/>
              <a:ln w="38100">
                <a:solidFill>
                  <a:srgbClr val="FF0000"/>
                </a:solidFill>
                <a:round/>
                <a:headEnd/>
                <a:tailEnd type="triangle" w="med" len="med"/>
              </a:ln>
            </p:spPr>
            <p:txBody>
              <a:bodyPr/>
              <a:lstStyle/>
              <a:p>
                <a:endParaRPr lang="en-GB" dirty="0">
                  <a:solidFill>
                    <a:prstClr val="black"/>
                  </a:solidFill>
                  <a:latin typeface="Calibri Regular"/>
                </a:endParaRPr>
              </a:p>
            </p:txBody>
          </p:sp>
          <p:sp>
            <p:nvSpPr>
              <p:cNvPr id="120" name="Text Box 72"/>
              <p:cNvSpPr txBox="1">
                <a:spLocks noChangeArrowheads="1"/>
              </p:cNvSpPr>
              <p:nvPr/>
            </p:nvSpPr>
            <p:spPr bwMode="auto">
              <a:xfrm flipH="1">
                <a:off x="308" y="3075"/>
                <a:ext cx="1008" cy="232"/>
              </a:xfrm>
              <a:prstGeom prst="rect">
                <a:avLst/>
              </a:prstGeom>
              <a:noFill/>
              <a:ln w="9525">
                <a:noFill/>
                <a:miter lim="800000"/>
                <a:headEnd/>
                <a:tailEnd/>
              </a:ln>
            </p:spPr>
            <p:txBody>
              <a:bodyPr wrap="square">
                <a:spAutoFit/>
              </a:bodyPr>
              <a:lstStyle/>
              <a:p>
                <a:pPr>
                  <a:spcBef>
                    <a:spcPct val="50000"/>
                  </a:spcBef>
                </a:pPr>
                <a:r>
                  <a:rPr lang="en-GB" dirty="0">
                    <a:solidFill>
                      <a:prstClr val="black"/>
                    </a:solidFill>
                    <a:latin typeface="Calibri Regular"/>
                  </a:rPr>
                  <a:t>Physical flow</a:t>
                </a:r>
              </a:p>
            </p:txBody>
          </p:sp>
        </p:grpSp>
        <p:grpSp>
          <p:nvGrpSpPr>
            <p:cNvPr id="111" name="Group 81"/>
            <p:cNvGrpSpPr>
              <a:grpSpLocks/>
            </p:cNvGrpSpPr>
            <p:nvPr/>
          </p:nvGrpSpPr>
          <p:grpSpPr bwMode="auto">
            <a:xfrm>
              <a:off x="2028824" y="3317405"/>
              <a:ext cx="2381250" cy="877647"/>
              <a:chOff x="2029131" y="3604548"/>
              <a:chExt cx="2381488" cy="878898"/>
            </a:xfrm>
          </p:grpSpPr>
          <p:sp>
            <p:nvSpPr>
              <p:cNvPr id="113" name="Text Box 60"/>
              <p:cNvSpPr txBox="1">
                <a:spLocks noChangeArrowheads="1"/>
              </p:cNvSpPr>
              <p:nvPr/>
            </p:nvSpPr>
            <p:spPr bwMode="auto">
              <a:xfrm flipH="1">
                <a:off x="2029131" y="3604548"/>
                <a:ext cx="2381488" cy="878898"/>
              </a:xfrm>
              <a:prstGeom prst="rect">
                <a:avLst/>
              </a:prstGeom>
              <a:noFill/>
              <a:ln w="9525">
                <a:noFill/>
                <a:miter lim="800000"/>
                <a:headEnd/>
                <a:tailEnd/>
              </a:ln>
            </p:spPr>
            <p:txBody>
              <a:bodyPr wrap="square">
                <a:spAutoFit/>
              </a:bodyPr>
              <a:lstStyle/>
              <a:p>
                <a:pPr algn="ctr">
                  <a:lnSpc>
                    <a:spcPct val="150000"/>
                  </a:lnSpc>
                  <a:spcBef>
                    <a:spcPct val="50000"/>
                  </a:spcBef>
                </a:pPr>
                <a:r>
                  <a:rPr lang="en-GB" dirty="0">
                    <a:solidFill>
                      <a:prstClr val="black"/>
                    </a:solidFill>
                    <a:latin typeface="Calibri Regular"/>
                  </a:rPr>
                  <a:t>Purchasing and supply management</a:t>
                </a:r>
              </a:p>
            </p:txBody>
          </p:sp>
          <p:sp>
            <p:nvSpPr>
              <p:cNvPr id="114" name="Line 55"/>
              <p:cNvSpPr>
                <a:spLocks noChangeShapeType="1"/>
              </p:cNvSpPr>
              <p:nvPr/>
            </p:nvSpPr>
            <p:spPr bwMode="auto">
              <a:xfrm>
                <a:off x="2164204" y="4052362"/>
                <a:ext cx="1876399" cy="869"/>
              </a:xfrm>
              <a:prstGeom prst="line">
                <a:avLst/>
              </a:prstGeom>
              <a:noFill/>
              <a:ln w="28575">
                <a:solidFill>
                  <a:schemeClr val="tx1"/>
                </a:solidFill>
                <a:round/>
                <a:headEnd type="triangle" w="med" len="med"/>
                <a:tailEnd type="triangle" w="med" len="med"/>
              </a:ln>
            </p:spPr>
            <p:txBody>
              <a:bodyPr/>
              <a:lstStyle/>
              <a:p>
                <a:endParaRPr lang="en-GB" dirty="0">
                  <a:solidFill>
                    <a:prstClr val="black"/>
                  </a:solidFill>
                  <a:latin typeface="Calibri Regular"/>
                </a:endParaRPr>
              </a:p>
            </p:txBody>
          </p:sp>
        </p:grpSp>
        <p:sp>
          <p:nvSpPr>
            <p:cNvPr id="112" name="Text Box 79"/>
            <p:cNvSpPr txBox="1">
              <a:spLocks noChangeArrowheads="1"/>
            </p:cNvSpPr>
            <p:nvPr/>
          </p:nvSpPr>
          <p:spPr bwMode="auto">
            <a:xfrm>
              <a:off x="7143750" y="3041179"/>
              <a:ext cx="184731" cy="368190"/>
            </a:xfrm>
            <a:prstGeom prst="rect">
              <a:avLst/>
            </a:prstGeom>
            <a:noFill/>
            <a:ln w="9525">
              <a:noFill/>
              <a:miter lim="800000"/>
              <a:headEnd/>
              <a:tailEnd/>
            </a:ln>
          </p:spPr>
          <p:txBody>
            <a:bodyPr wrap="none">
              <a:spAutoFit/>
            </a:bodyPr>
            <a:lstStyle/>
            <a:p>
              <a:endParaRPr lang="en-GB" dirty="0">
                <a:solidFill>
                  <a:prstClr val="black"/>
                </a:solidFill>
                <a:latin typeface="Calibri Regular"/>
              </a:endParaRPr>
            </a:p>
          </p:txBody>
        </p:sp>
      </p:grpSp>
      <p:sp>
        <p:nvSpPr>
          <p:cNvPr id="2" name="Slide Number Placeholder 1">
            <a:extLst>
              <a:ext uri="{FF2B5EF4-FFF2-40B4-BE49-F238E27FC236}">
                <a16:creationId xmlns:a16="http://schemas.microsoft.com/office/drawing/2014/main" id="{DD1D7506-13AC-4028-9B67-C4C62086060C}"/>
              </a:ext>
            </a:extLst>
          </p:cNvPr>
          <p:cNvSpPr>
            <a:spLocks noGrp="1"/>
          </p:cNvSpPr>
          <p:nvPr>
            <p:ph type="sldNum" sz="quarter" idx="12"/>
          </p:nvPr>
        </p:nvSpPr>
        <p:spPr/>
        <p:txBody>
          <a:bodyPr/>
          <a:lstStyle/>
          <a:p>
            <a:fld id="{B34092F8-88B9-48E5-9B8F-3F206E5F35A9}" type="slidenum">
              <a:rPr lang="en-GB" smtClean="0">
                <a:solidFill>
                  <a:prstClr val="black">
                    <a:tint val="75000"/>
                  </a:prstClr>
                </a:solidFill>
                <a:latin typeface="Calibri Regular"/>
              </a:rPr>
              <a:pPr/>
              <a:t>9</a:t>
            </a:fld>
            <a:endParaRPr lang="en-GB" dirty="0">
              <a:solidFill>
                <a:prstClr val="black">
                  <a:tint val="75000"/>
                </a:prstClr>
              </a:solidFill>
              <a:latin typeface="Calibri Regular"/>
            </a:endParaRPr>
          </a:p>
        </p:txBody>
      </p:sp>
      <p:sp>
        <p:nvSpPr>
          <p:cNvPr id="4" name="Rectangle 3">
            <a:extLst>
              <a:ext uri="{FF2B5EF4-FFF2-40B4-BE49-F238E27FC236}">
                <a16:creationId xmlns:a16="http://schemas.microsoft.com/office/drawing/2014/main" id="{713DE086-5149-4BB6-9573-EE75D86321AF}"/>
              </a:ext>
            </a:extLst>
          </p:cNvPr>
          <p:cNvSpPr/>
          <p:nvPr/>
        </p:nvSpPr>
        <p:spPr>
          <a:xfrm>
            <a:off x="6114886" y="6029728"/>
            <a:ext cx="6096000" cy="230832"/>
          </a:xfrm>
          <a:prstGeom prst="rect">
            <a:avLst/>
          </a:prstGeom>
        </p:spPr>
        <p:txBody>
          <a:bodyPr>
            <a:spAutoFit/>
          </a:bodyPr>
          <a:lstStyle/>
          <a:p>
            <a:pPr algn="r">
              <a:defRPr/>
            </a:pPr>
            <a:r>
              <a:rPr lang="en-GB" sz="900" dirty="0">
                <a:solidFill>
                  <a:srgbClr val="000000"/>
                </a:solidFill>
                <a:latin typeface="Calibri Regular"/>
                <a:cs typeface="Times New Roman" pitchFamily="18" charset="0"/>
              </a:rPr>
              <a:t>Slack, Brandon-Jones and Johnston, Operations Management, 7</a:t>
            </a:r>
            <a:r>
              <a:rPr lang="en-GB" sz="900" baseline="30000" dirty="0">
                <a:solidFill>
                  <a:srgbClr val="000000"/>
                </a:solidFill>
                <a:latin typeface="Calibri Regular"/>
                <a:cs typeface="Times New Roman" pitchFamily="18" charset="0"/>
              </a:rPr>
              <a:t>th</a:t>
            </a:r>
            <a:r>
              <a:rPr lang="en-GB" sz="900" dirty="0">
                <a:solidFill>
                  <a:srgbClr val="000000"/>
                </a:solidFill>
                <a:latin typeface="Calibri Regular"/>
                <a:cs typeface="Times New Roman" pitchFamily="18" charset="0"/>
              </a:rPr>
              <a:t> edition 2014</a:t>
            </a:r>
            <a:endParaRPr lang="en-GB" sz="900" dirty="0">
              <a:solidFill>
                <a:prstClr val="black"/>
              </a:solidFill>
              <a:latin typeface="Calibri Regular"/>
            </a:endParaRPr>
          </a:p>
        </p:txBody>
      </p:sp>
    </p:spTree>
    <p:extLst>
      <p:ext uri="{BB962C8B-B14F-4D97-AF65-F5344CB8AC3E}">
        <p14:creationId xmlns:p14="http://schemas.microsoft.com/office/powerpoint/2010/main" val="739579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33173-0849-4CC1-BE23-34A1B45F2989}"/>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75CE3081-B044-418F-B112-1D9628E6C0A8}"/>
              </a:ext>
            </a:extLst>
          </p:cNvPr>
          <p:cNvGraphicFramePr>
            <a:graphicFrameLocks noGrp="1"/>
          </p:cNvGraphicFramePr>
          <p:nvPr>
            <p:ph idx="1"/>
            <p:extLst>
              <p:ext uri="{D42A27DB-BD31-4B8C-83A1-F6EECF244321}">
                <p14:modId xmlns:p14="http://schemas.microsoft.com/office/powerpoint/2010/main" val="4229812703"/>
              </p:ext>
            </p:extLst>
          </p:nvPr>
        </p:nvGraphicFramePr>
        <p:xfrm>
          <a:off x="838200" y="1546789"/>
          <a:ext cx="10515600" cy="463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1561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33173-0849-4CC1-BE23-34A1B45F2989}"/>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75CE3081-B044-418F-B112-1D9628E6C0A8}"/>
              </a:ext>
            </a:extLst>
          </p:cNvPr>
          <p:cNvGraphicFramePr>
            <a:graphicFrameLocks noGrp="1"/>
          </p:cNvGraphicFramePr>
          <p:nvPr>
            <p:ph idx="1"/>
            <p:extLst>
              <p:ext uri="{D42A27DB-BD31-4B8C-83A1-F6EECF244321}">
                <p14:modId xmlns:p14="http://schemas.microsoft.com/office/powerpoint/2010/main" val="3557918584"/>
              </p:ext>
            </p:extLst>
          </p:nvPr>
        </p:nvGraphicFramePr>
        <p:xfrm>
          <a:off x="838200" y="1546789"/>
          <a:ext cx="10515600" cy="244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952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09" y="547628"/>
            <a:ext cx="10515600" cy="655608"/>
          </a:xfrm>
        </p:spPr>
        <p:txBody>
          <a:bodyPr>
            <a:normAutofit fontScale="90000"/>
          </a:bodyPr>
          <a:lstStyle/>
          <a:p>
            <a:r>
              <a:rPr lang="en-GB" dirty="0"/>
              <a:t>Learning Objectives</a:t>
            </a:r>
          </a:p>
        </p:txBody>
      </p:sp>
      <p:sp>
        <p:nvSpPr>
          <p:cNvPr id="3" name="Content Placeholder 2"/>
          <p:cNvSpPr>
            <a:spLocks noGrp="1"/>
          </p:cNvSpPr>
          <p:nvPr>
            <p:ph idx="1"/>
          </p:nvPr>
        </p:nvSpPr>
        <p:spPr>
          <a:xfrm>
            <a:off x="267419" y="1561381"/>
            <a:ext cx="11086381" cy="4615582"/>
          </a:xfrm>
        </p:spPr>
        <p:txBody>
          <a:bodyPr>
            <a:noAutofit/>
          </a:bodyPr>
          <a:lstStyle/>
          <a:p>
            <a:pPr lvl="0" fontAlgn="base"/>
            <a:r>
              <a:rPr lang="en-GB" sz="2400" dirty="0"/>
              <a:t>Students can explain what supply chain is and its different components and what kind of things affect the supply chain of some certain product/company</a:t>
            </a:r>
            <a:endParaRPr lang="fi-FI" sz="2400" dirty="0"/>
          </a:p>
          <a:p>
            <a:pPr lvl="0" fontAlgn="base"/>
            <a:r>
              <a:rPr lang="en-US" sz="2400" dirty="0"/>
              <a:t>Students can recall the benefits, elements, risks, and mitigation tactics of supply chain management and can apply a suitable purchasing strategy in different situations </a:t>
            </a:r>
            <a:endParaRPr lang="fi-FI" sz="2400" dirty="0"/>
          </a:p>
          <a:p>
            <a:pPr lvl="0" fontAlgn="base"/>
            <a:r>
              <a:rPr lang="en-US" sz="2400" dirty="0"/>
              <a:t>Students understand the different steps in the global sourcing process and know what elements to research during every step before decision making</a:t>
            </a:r>
            <a:endParaRPr lang="fi-FI" sz="2400" dirty="0"/>
          </a:p>
        </p:txBody>
      </p:sp>
    </p:spTree>
    <p:extLst>
      <p:ext uri="{BB962C8B-B14F-4D97-AF65-F5344CB8AC3E}">
        <p14:creationId xmlns:p14="http://schemas.microsoft.com/office/powerpoint/2010/main" val="24512163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28" y="378213"/>
            <a:ext cx="10515600" cy="816694"/>
          </a:xfrm>
        </p:spPr>
        <p:txBody>
          <a:bodyPr/>
          <a:lstStyle/>
          <a:p>
            <a:r>
              <a:rPr lang="en-GB" sz="4000" dirty="0"/>
              <a:t>Learning</a:t>
            </a:r>
            <a:r>
              <a:rPr lang="en-GB" dirty="0"/>
              <a:t> Objectives</a:t>
            </a:r>
          </a:p>
        </p:txBody>
      </p:sp>
      <p:sp>
        <p:nvSpPr>
          <p:cNvPr id="3" name="Content Placeholder 2"/>
          <p:cNvSpPr>
            <a:spLocks noGrp="1"/>
          </p:cNvSpPr>
          <p:nvPr>
            <p:ph idx="1"/>
          </p:nvPr>
        </p:nvSpPr>
        <p:spPr>
          <a:xfrm>
            <a:off x="286407" y="1368328"/>
            <a:ext cx="10515600" cy="5098662"/>
          </a:xfrm>
        </p:spPr>
        <p:txBody>
          <a:bodyPr>
            <a:noAutofit/>
          </a:bodyPr>
          <a:lstStyle/>
          <a:p>
            <a:pPr lvl="0" fontAlgn="base"/>
            <a:r>
              <a:rPr lang="en-US" sz="2400" dirty="0"/>
              <a:t>Students understand the importance of supplier relations for the purchasing company and how it affects the level of cooperation to the criteria of supplier selection</a:t>
            </a:r>
          </a:p>
          <a:p>
            <a:pPr lvl="0" fontAlgn="base"/>
            <a:r>
              <a:rPr lang="en-US" sz="2400" dirty="0"/>
              <a:t>The student can explain the basic idea of 11 different terms and </a:t>
            </a:r>
            <a:r>
              <a:rPr lang="en-US" sz="2400" dirty="0" err="1"/>
              <a:t>analyse</a:t>
            </a:r>
            <a:r>
              <a:rPr lang="en-US" sz="2400" dirty="0"/>
              <a:t> what would be the best Incoterms for companies in different situations</a:t>
            </a:r>
            <a:endParaRPr lang="fi-FI" sz="2400" dirty="0"/>
          </a:p>
          <a:p>
            <a:pPr lvl="0" fontAlgn="base"/>
            <a:r>
              <a:rPr lang="en-US" sz="2400" dirty="0"/>
              <a:t>Students train their research and analytical skills by studying the cases and looking for the answers to questions by comparing the information given during lectures and in other readings and what happened with the case companies </a:t>
            </a:r>
            <a:endParaRPr lang="fi-FI" sz="2400" dirty="0"/>
          </a:p>
          <a:p>
            <a:pPr marL="0" indent="0">
              <a:buNone/>
            </a:pPr>
            <a:endParaRPr lang="en-US" sz="2400" dirty="0"/>
          </a:p>
          <a:p>
            <a:pPr lvl="0" fontAlgn="base"/>
            <a:endParaRPr lang="fi-FI" sz="2400" dirty="0"/>
          </a:p>
          <a:p>
            <a:endParaRPr lang="fi-FI" sz="2400" dirty="0"/>
          </a:p>
        </p:txBody>
      </p:sp>
    </p:spTree>
    <p:extLst>
      <p:ext uri="{BB962C8B-B14F-4D97-AF65-F5344CB8AC3E}">
        <p14:creationId xmlns:p14="http://schemas.microsoft.com/office/powerpoint/2010/main" val="3127006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31" y="412422"/>
            <a:ext cx="10515600" cy="1325563"/>
          </a:xfrm>
        </p:spPr>
        <p:txBody>
          <a:bodyPr/>
          <a:lstStyle/>
          <a:p>
            <a:r>
              <a:rPr lang="en-GB" dirty="0"/>
              <a:t>Short Assignment</a:t>
            </a:r>
          </a:p>
        </p:txBody>
      </p:sp>
      <p:sp>
        <p:nvSpPr>
          <p:cNvPr id="3" name="Content Placeholder 2"/>
          <p:cNvSpPr>
            <a:spLocks noGrp="1"/>
          </p:cNvSpPr>
          <p:nvPr>
            <p:ph idx="1"/>
          </p:nvPr>
        </p:nvSpPr>
        <p:spPr>
          <a:xfrm>
            <a:off x="412531" y="1872922"/>
            <a:ext cx="10515600" cy="4351338"/>
          </a:xfrm>
        </p:spPr>
        <p:txBody>
          <a:bodyPr/>
          <a:lstStyle/>
          <a:p>
            <a:r>
              <a:rPr lang="en-GB" dirty="0"/>
              <a:t>In groups of two students write down three questions related to the topics of this chapter</a:t>
            </a:r>
          </a:p>
          <a:p>
            <a:r>
              <a:rPr lang="en-GB" dirty="0"/>
              <a:t>Also, highlight if there are still some unclear issues or where you would have liked to get more information</a:t>
            </a:r>
          </a:p>
        </p:txBody>
      </p:sp>
    </p:spTree>
    <p:extLst>
      <p:ext uri="{BB962C8B-B14F-4D97-AF65-F5344CB8AC3E}">
        <p14:creationId xmlns:p14="http://schemas.microsoft.com/office/powerpoint/2010/main" val="1561017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INTENSE.potx [Read-Only]" id="{67731750-6321-4A90-A94C-02E987A9730C}" vid="{9BEC77DD-7591-4F4B-81ED-A07F5699343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INTENSE.potx [Read-Only]" id="{67731750-6321-4A90-A94C-02E987A9730C}" vid="{9BEC77DD-7591-4F4B-81ED-A07F569934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INTENSE</Template>
  <TotalTime>0</TotalTime>
  <Words>5317</Words>
  <Application>Microsoft Office PowerPoint</Application>
  <PresentationFormat>Breitbild</PresentationFormat>
  <Paragraphs>817</Paragraphs>
  <Slides>94</Slides>
  <Notes>27</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94</vt:i4>
      </vt:variant>
    </vt:vector>
  </HeadingPairs>
  <TitlesOfParts>
    <vt:vector size="101" baseType="lpstr">
      <vt:lpstr>Arial</vt:lpstr>
      <vt:lpstr>Calibri</vt:lpstr>
      <vt:lpstr>Calibri Regular</vt:lpstr>
      <vt:lpstr>Wingdings</vt:lpstr>
      <vt:lpstr>ヒラギノ角ゴ Pro W3</vt:lpstr>
      <vt:lpstr>Office Theme</vt:lpstr>
      <vt:lpstr>1_Office Theme</vt:lpstr>
      <vt:lpstr>C.1.3.2. Import/Purchasing:  Supply-Chain Management  Outsourcing  Supplier Relations  Incoterms  Payment Methods</vt:lpstr>
      <vt:lpstr>Four parts</vt:lpstr>
      <vt:lpstr>Supply Chain</vt:lpstr>
      <vt:lpstr>Learning Objectives</vt:lpstr>
      <vt:lpstr>Learning Objectives</vt:lpstr>
      <vt:lpstr>Self Study</vt:lpstr>
      <vt:lpstr>Introduction to Supply Chain Management</vt:lpstr>
      <vt:lpstr>Supply Chain - Definition</vt:lpstr>
      <vt:lpstr>Supply Chain</vt:lpstr>
      <vt:lpstr>Supply Chain – Example</vt:lpstr>
      <vt:lpstr>Supply Chain Exercise</vt:lpstr>
      <vt:lpstr>Supply Chain Management</vt:lpstr>
      <vt:lpstr>Supply Chain Management</vt:lpstr>
      <vt:lpstr>Supply Chain Management</vt:lpstr>
      <vt:lpstr>Supply Chain Management</vt:lpstr>
      <vt:lpstr>Supply Chain Management</vt:lpstr>
      <vt:lpstr>Supply Chain Management</vt:lpstr>
      <vt:lpstr>Supply Chain Management</vt:lpstr>
      <vt:lpstr>Six Sourcing Strategies #1</vt:lpstr>
      <vt:lpstr>Six Sourcing Strategies #2</vt:lpstr>
      <vt:lpstr>Supply Chain Risks and Mitigation Tactics</vt:lpstr>
      <vt:lpstr>The Bullwhip Effect</vt:lpstr>
      <vt:lpstr>Supply Chain Optimisation</vt:lpstr>
      <vt:lpstr>Efficient Supply Chain</vt:lpstr>
      <vt:lpstr>References</vt:lpstr>
      <vt:lpstr>Questions</vt:lpstr>
      <vt:lpstr>Global Sourcing Process and Supplier Relations</vt:lpstr>
      <vt:lpstr>PowerPoint-Präsentation</vt:lpstr>
      <vt:lpstr>PowerPoint-Präsentation</vt:lpstr>
      <vt:lpstr>Global Progression in the Purchasing Function</vt:lpstr>
      <vt:lpstr>Sourcing Strategies in the Global Context</vt:lpstr>
      <vt:lpstr>Steps and Questions in the Global Sourcing Process</vt:lpstr>
      <vt:lpstr>Steps and Questions in the Global Sourcing Process</vt:lpstr>
      <vt:lpstr>Steps and Questions in the Global Sourcing Process</vt:lpstr>
      <vt:lpstr>Steps and Questions in the Global Sourcing Process</vt:lpstr>
      <vt:lpstr>Short Exercise</vt:lpstr>
      <vt:lpstr>The Need for Supplier Evaluation</vt:lpstr>
      <vt:lpstr>PowerPoint-Präsentation</vt:lpstr>
      <vt:lpstr>PowerPoint-Präsentation</vt:lpstr>
      <vt:lpstr>Test of Seven M’s</vt:lpstr>
      <vt:lpstr>Some Features Concerning Supplier  Relationships </vt:lpstr>
      <vt:lpstr> Various Types of Adaptations </vt:lpstr>
      <vt:lpstr>Supplier Relations – A Critical Resource </vt:lpstr>
      <vt:lpstr>Strategic Options </vt:lpstr>
      <vt:lpstr>PowerPoint-Präsentation</vt:lpstr>
      <vt:lpstr>The Effect of Company Strategy on the Supplier Selection</vt:lpstr>
      <vt:lpstr>The Effect of Company Strategy on……..</vt:lpstr>
      <vt:lpstr>The Effect of Company Strategy on…..</vt:lpstr>
      <vt:lpstr>The Effect of Company Strategy on…</vt:lpstr>
      <vt:lpstr>      Strategic Questions                                    </vt:lpstr>
      <vt:lpstr>References</vt:lpstr>
      <vt:lpstr>  Incoterms 2010 </vt:lpstr>
      <vt:lpstr>Introduction to Incoterms</vt:lpstr>
      <vt:lpstr>PowerPoint-Präsentation</vt:lpstr>
      <vt:lpstr>PowerPoint-Präsentation</vt:lpstr>
      <vt:lpstr>Incoterms</vt:lpstr>
      <vt:lpstr>Incoterms (=International Commercial Terms)</vt:lpstr>
      <vt:lpstr>The Terms of Delivery</vt:lpstr>
      <vt:lpstr>Incoterms Clearly Mentioned in:</vt:lpstr>
      <vt:lpstr>Two Different Groups</vt:lpstr>
      <vt:lpstr>How to choose the right Incoterms?</vt:lpstr>
      <vt:lpstr>PowerPoint-Präsentation</vt:lpstr>
      <vt:lpstr>PowerPoint-Präsentation</vt:lpstr>
      <vt:lpstr>1. EXW (Ex Works), Named Place of Delivery </vt:lpstr>
      <vt:lpstr> 2. FCA (Free Carrier); Named Place of Delivery </vt:lpstr>
      <vt:lpstr>PowerPoint-Präsentation</vt:lpstr>
      <vt:lpstr> 3. CPT (Carriage Paid To), Named Place of Destination </vt:lpstr>
      <vt:lpstr> 4. CIP, (Carriage and Insurance Paid to), Named Place of Destination </vt:lpstr>
      <vt:lpstr>PowerPoint-Präsentation</vt:lpstr>
      <vt:lpstr> 5. DAT (Delivered At Terminal), Named Terminal at Port or Place of Destination </vt:lpstr>
      <vt:lpstr> 6. DAP (Delivered At Place) Named Place of Destination</vt:lpstr>
      <vt:lpstr> 7. DDP (Delivered Duty Paid), Named Place of Destination </vt:lpstr>
      <vt:lpstr>PowerPoint-Präsentation</vt:lpstr>
      <vt:lpstr> 8. FAS (Free Alongside Ship), Named Port of Shipment </vt:lpstr>
      <vt:lpstr>      9. FOB (Free On Board), Named Port of Shipment        </vt:lpstr>
      <vt:lpstr>PowerPoint-Präsentation</vt:lpstr>
      <vt:lpstr> 10. CFR (Cost and Freight), Named Port of Destination </vt:lpstr>
      <vt:lpstr> 11. CIF (Cost, Insurance and Freight), Named Port of Destination </vt:lpstr>
      <vt:lpstr>CIF and Insurance</vt:lpstr>
      <vt:lpstr>CIF, What the Buyer Should Take Into Account Concerning Insurance </vt:lpstr>
      <vt:lpstr>PowerPoint-Präsentation</vt:lpstr>
      <vt:lpstr> Important to Notice </vt:lpstr>
      <vt:lpstr>Legislation</vt:lpstr>
      <vt:lpstr>Examples</vt:lpstr>
      <vt:lpstr>Transportation Agreements</vt:lpstr>
      <vt:lpstr>Assignment 1</vt:lpstr>
      <vt:lpstr>References</vt:lpstr>
      <vt:lpstr>Import/Purchasing; Supply-Chain Management; Outsourcing; Supplier Relations</vt:lpstr>
      <vt:lpstr>Supply chain</vt:lpstr>
      <vt:lpstr>Summary</vt:lpstr>
      <vt:lpstr>Summary</vt:lpstr>
      <vt:lpstr>Learning Objectives</vt:lpstr>
      <vt:lpstr>Learning Objectives</vt:lpstr>
      <vt:lpstr>Short Assignment</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relations</dc:title>
  <dc:creator>Rantanen Helena</dc:creator>
  <cp:lastModifiedBy>Tine</cp:lastModifiedBy>
  <cp:revision>69</cp:revision>
  <dcterms:created xsi:type="dcterms:W3CDTF">2017-05-21T13:33:19Z</dcterms:created>
  <dcterms:modified xsi:type="dcterms:W3CDTF">2019-09-27T15:34:14Z</dcterms:modified>
</cp:coreProperties>
</file>