
<file path=[Content_Types].xml><?xml version="1.0" encoding="utf-8"?>
<Types xmlns="http://schemas.openxmlformats.org/package/2006/content-types">
  <Default Extension="jpeg" ContentType="image/jpeg"/>
  <Default Extension="jpg" ContentType="image/jpeg"/>
  <Default Extension="php"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548" r:id="rId2"/>
    <p:sldId id="258" r:id="rId3"/>
    <p:sldId id="1022" r:id="rId4"/>
    <p:sldId id="1023" r:id="rId5"/>
    <p:sldId id="262" r:id="rId6"/>
    <p:sldId id="257" r:id="rId7"/>
    <p:sldId id="260" r:id="rId8"/>
    <p:sldId id="1025" r:id="rId9"/>
    <p:sldId id="263" r:id="rId10"/>
    <p:sldId id="265" r:id="rId11"/>
    <p:sldId id="1054" r:id="rId12"/>
    <p:sldId id="266" r:id="rId13"/>
    <p:sldId id="267" r:id="rId14"/>
    <p:sldId id="273" r:id="rId15"/>
    <p:sldId id="274" r:id="rId16"/>
    <p:sldId id="275" r:id="rId17"/>
    <p:sldId id="276" r:id="rId18"/>
    <p:sldId id="277" r:id="rId19"/>
    <p:sldId id="1055" r:id="rId20"/>
    <p:sldId id="1027" r:id="rId21"/>
    <p:sldId id="1026" r:id="rId22"/>
    <p:sldId id="685" r:id="rId23"/>
    <p:sldId id="1038" r:id="rId24"/>
    <p:sldId id="1037" r:id="rId25"/>
    <p:sldId id="686" r:id="rId26"/>
    <p:sldId id="1028" r:id="rId27"/>
    <p:sldId id="1039" r:id="rId28"/>
    <p:sldId id="1030" r:id="rId29"/>
    <p:sldId id="666" r:id="rId30"/>
    <p:sldId id="667" r:id="rId31"/>
    <p:sldId id="687" r:id="rId32"/>
    <p:sldId id="688" r:id="rId33"/>
    <p:sldId id="689" r:id="rId34"/>
    <p:sldId id="694" r:id="rId35"/>
    <p:sldId id="695" r:id="rId36"/>
    <p:sldId id="1031" r:id="rId37"/>
    <p:sldId id="1032" r:id="rId38"/>
    <p:sldId id="668" r:id="rId39"/>
    <p:sldId id="1033" r:id="rId40"/>
    <p:sldId id="669" r:id="rId41"/>
    <p:sldId id="699" r:id="rId42"/>
    <p:sldId id="1056" r:id="rId43"/>
    <p:sldId id="670" r:id="rId44"/>
    <p:sldId id="701" r:id="rId45"/>
    <p:sldId id="1034" r:id="rId46"/>
    <p:sldId id="702" r:id="rId47"/>
    <p:sldId id="708" r:id="rId48"/>
    <p:sldId id="1035" r:id="rId49"/>
    <p:sldId id="673" r:id="rId50"/>
    <p:sldId id="672" r:id="rId51"/>
    <p:sldId id="674" r:id="rId52"/>
    <p:sldId id="1042" r:id="rId53"/>
    <p:sldId id="1036" r:id="rId54"/>
    <p:sldId id="715" r:id="rId55"/>
    <p:sldId id="1043" r:id="rId56"/>
    <p:sldId id="712" r:id="rId57"/>
    <p:sldId id="1044" r:id="rId58"/>
    <p:sldId id="675" r:id="rId59"/>
    <p:sldId id="1045" r:id="rId60"/>
    <p:sldId id="1046" r:id="rId61"/>
    <p:sldId id="676" r:id="rId62"/>
    <p:sldId id="693" r:id="rId63"/>
    <p:sldId id="711" r:id="rId64"/>
    <p:sldId id="1048" r:id="rId65"/>
    <p:sldId id="1049" r:id="rId66"/>
    <p:sldId id="1050" r:id="rId67"/>
    <p:sldId id="278" r:id="rId68"/>
    <p:sldId id="714" r:id="rId69"/>
    <p:sldId id="707" r:id="rId70"/>
    <p:sldId id="280" r:id="rId71"/>
    <p:sldId id="1058" r:id="rId72"/>
    <p:sldId id="1057" r:id="rId73"/>
    <p:sldId id="652" r:id="rId74"/>
    <p:sldId id="1053" r:id="rId75"/>
    <p:sldId id="1051" r:id="rId7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tte Ammeraal" initials="AA" lastIdx="6" clrIdx="0">
    <p:extLst>
      <p:ext uri="{19B8F6BF-5375-455C-9EA6-DF929625EA0E}">
        <p15:presenceInfo xmlns:p15="http://schemas.microsoft.com/office/powerpoint/2012/main" userId="S-1-5-21-1757436266-1070379326-1452763161-930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2D3"/>
    <a:srgbClr val="99CA48"/>
    <a:srgbClr val="404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78637" autoAdjust="0"/>
  </p:normalViewPr>
  <p:slideViewPr>
    <p:cSldViewPr snapToGrid="0">
      <p:cViewPr varScale="1">
        <p:scale>
          <a:sx n="53" d="100"/>
          <a:sy n="53"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3.xml.rels><?xml version="1.0" encoding="UTF-8" standalone="yes"?>
<Relationships xmlns="http://schemas.openxmlformats.org/package/2006/relationships"><Relationship Id="rId8" Type="http://schemas.openxmlformats.org/officeDocument/2006/relationships/hyperlink" Target="https://pngimg.com/download/15036" TargetMode="External"/><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hyperlink" Target="http://pngimg.com/download/14900" TargetMode="External"/><Relationship Id="rId1" Type="http://schemas.openxmlformats.org/officeDocument/2006/relationships/image" Target="../media/image28.png"/><Relationship Id="rId6" Type="http://schemas.openxmlformats.org/officeDocument/2006/relationships/hyperlink" Target="https://commons.wikimedia.org/wiki/File:3_number_black_and_white.svg" TargetMode="External"/><Relationship Id="rId5" Type="http://schemas.openxmlformats.org/officeDocument/2006/relationships/image" Target="../media/image30.png"/><Relationship Id="rId4" Type="http://schemas.openxmlformats.org/officeDocument/2006/relationships/hyperlink" Target="http://commons.wikimedia.org/wiki/File:2_number_black_and_white.svg" TargetMode="External"/></Relationships>
</file>

<file path=ppt/diagrams/_rels/data2.xml.rels><?xml version="1.0" encoding="UTF-8" standalone="yes"?>
<Relationships xmlns="http://schemas.openxmlformats.org/package/2006/relationships"><Relationship Id="rId8" Type="http://schemas.openxmlformats.org/officeDocument/2006/relationships/hyperlink" Target="https://researchleap.com/constructing-a-framework-for-empirical-research-of-foreign-direct-investment-fdi-and-fdi-intent/" TargetMode="External"/><Relationship Id="rId3" Type="http://schemas.openxmlformats.org/officeDocument/2006/relationships/image" Target="../media/image9.jpeg"/><Relationship Id="rId7" Type="http://schemas.openxmlformats.org/officeDocument/2006/relationships/image" Target="../media/image11.jpg"/><Relationship Id="rId12" Type="http://schemas.openxmlformats.org/officeDocument/2006/relationships/hyperlink" Target="https://commons.wikimedia.org/wiki/File:WikiProject_Numismatics_logo.svg" TargetMode="External"/><Relationship Id="rId2" Type="http://schemas.openxmlformats.org/officeDocument/2006/relationships/hyperlink" Target="https://almostalwaysthinking.com/2010/02/20/what-makes-a-great-account-planner/" TargetMode="External"/><Relationship Id="rId1" Type="http://schemas.openxmlformats.org/officeDocument/2006/relationships/image" Target="../media/image8.jpg"/><Relationship Id="rId6" Type="http://schemas.openxmlformats.org/officeDocument/2006/relationships/hyperlink" Target="http://www.iran-daily.com/News/14890.html" TargetMode="External"/><Relationship Id="rId11" Type="http://schemas.openxmlformats.org/officeDocument/2006/relationships/image" Target="../media/image13.png"/><Relationship Id="rId5" Type="http://schemas.openxmlformats.org/officeDocument/2006/relationships/image" Target="../media/image10.jpg"/><Relationship Id="rId10" Type="http://schemas.openxmlformats.org/officeDocument/2006/relationships/hyperlink" Target="https://commons.wikimedia.org/wiki/File:Golden_Passenger_1.png" TargetMode="External"/><Relationship Id="rId4" Type="http://schemas.openxmlformats.org/officeDocument/2006/relationships/hyperlink" Target="http://julianbrayrecessionbuster07944217476.blogspot.com/2016/02/tally-ho-record-762-holiday-flight-spot.html" TargetMode="External"/><Relationship Id="rId9" Type="http://schemas.openxmlformats.org/officeDocument/2006/relationships/image" Target="../media/image12.png"/></Relationships>
</file>

<file path=ppt/diagrams/_rels/data4.xml.rels><?xml version="1.0" encoding="UTF-8" standalone="yes"?>
<Relationships xmlns="http://schemas.openxmlformats.org/package/2006/relationships"><Relationship Id="rId8" Type="http://schemas.openxmlformats.org/officeDocument/2006/relationships/hyperlink" Target="https://www.mahara.at/group/wissen-schaffen-im-team-ws13-1/ohne-titel-2-9" TargetMode="External"/><Relationship Id="rId3" Type="http://schemas.openxmlformats.org/officeDocument/2006/relationships/image" Target="../media/image16.jpeg"/><Relationship Id="rId7" Type="http://schemas.openxmlformats.org/officeDocument/2006/relationships/image" Target="../media/image18.php"/><Relationship Id="rId2" Type="http://schemas.openxmlformats.org/officeDocument/2006/relationships/hyperlink" Target="http://oxfamblogs.org/fp2p/risk-to-dare-why-funders-need-to-rethink-their-attitude-to-risk-if-they-really-want-to-support-innovation/" TargetMode="External"/><Relationship Id="rId1" Type="http://schemas.openxmlformats.org/officeDocument/2006/relationships/image" Target="../media/image15.jpg"/><Relationship Id="rId6" Type="http://schemas.openxmlformats.org/officeDocument/2006/relationships/hyperlink" Target="http://arkansasgopwing.blogspot.com/2015/05/latest-report-on-global-free-trade.html" TargetMode="External"/><Relationship Id="rId5" Type="http://schemas.openxmlformats.org/officeDocument/2006/relationships/image" Target="../media/image17.png"/><Relationship Id="rId10" Type="http://schemas.openxmlformats.org/officeDocument/2006/relationships/hyperlink" Target="http://blogs.lse.ac.uk/usappblog/2014/07/12/the-problem-with-nudge-policies-is-that-they-threaten-our-freedom-to-choose-to-act-well/" TargetMode="External"/><Relationship Id="rId4" Type="http://schemas.openxmlformats.org/officeDocument/2006/relationships/hyperlink" Target="http://rationallyspeaking.blogspot.com/2012/10/essays-on-emergence-part-iii.html" TargetMode="External"/><Relationship Id="rId9" Type="http://schemas.openxmlformats.org/officeDocument/2006/relationships/image" Target="../media/image19.jpg"/></Relationships>
</file>

<file path=ppt/diagrams/_rels/data8.xml.rels><?xml version="1.0" encoding="UTF-8" standalone="yes"?>
<Relationships xmlns="http://schemas.openxmlformats.org/package/2006/relationships"><Relationship Id="rId8" Type="http://schemas.openxmlformats.org/officeDocument/2006/relationships/hyperlink" Target="http://trendmaking.tistory.com/35" TargetMode="External"/><Relationship Id="rId3" Type="http://schemas.openxmlformats.org/officeDocument/2006/relationships/image" Target="../media/image21.jpeg"/><Relationship Id="rId7" Type="http://schemas.openxmlformats.org/officeDocument/2006/relationships/image" Target="../media/image22.jpeg"/><Relationship Id="rId2" Type="http://schemas.openxmlformats.org/officeDocument/2006/relationships/hyperlink" Target="http://www.cambiandocreencias.com/introduccion-a-gtd-09-la-pista-de-aterrizaje-revisar/" TargetMode="External"/><Relationship Id="rId1" Type="http://schemas.openxmlformats.org/officeDocument/2006/relationships/image" Target="../media/image20.jpg"/><Relationship Id="rId6" Type="http://schemas.openxmlformats.org/officeDocument/2006/relationships/hyperlink" Target="https://commons.wikimedia.org/wiki/File:WikiProject_Numismatics_logo.svg" TargetMode="External"/><Relationship Id="rId5" Type="http://schemas.openxmlformats.org/officeDocument/2006/relationships/image" Target="../media/image13.png"/><Relationship Id="rId10" Type="http://schemas.openxmlformats.org/officeDocument/2006/relationships/hyperlink" Target="http://ilmegafonoquotidiano.it/news/negli-usa-torna-lo-sciopero-generale" TargetMode="External"/><Relationship Id="rId4" Type="http://schemas.openxmlformats.org/officeDocument/2006/relationships/hyperlink" Target="http://blog.sbnec.org.br/page/4/" TargetMode="External"/><Relationship Id="rId9" Type="http://schemas.openxmlformats.org/officeDocument/2006/relationships/image" Target="../media/image23.jpg"/></Relationships>
</file>

<file path=ppt/diagrams/_rels/drawing13.xml.rels><?xml version="1.0" encoding="UTF-8" standalone="yes"?>
<Relationships xmlns="http://schemas.openxmlformats.org/package/2006/relationships"><Relationship Id="rId8" Type="http://schemas.openxmlformats.org/officeDocument/2006/relationships/hyperlink" Target="https://pngimg.com/download/15036" TargetMode="External"/><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hyperlink" Target="http://pngimg.com/download/14900" TargetMode="External"/><Relationship Id="rId1" Type="http://schemas.openxmlformats.org/officeDocument/2006/relationships/image" Target="../media/image28.png"/><Relationship Id="rId6" Type="http://schemas.openxmlformats.org/officeDocument/2006/relationships/hyperlink" Target="https://commons.wikimedia.org/wiki/File:3_number_black_and_white.svg" TargetMode="External"/><Relationship Id="rId5" Type="http://schemas.openxmlformats.org/officeDocument/2006/relationships/image" Target="../media/image30.png"/><Relationship Id="rId4" Type="http://schemas.openxmlformats.org/officeDocument/2006/relationships/hyperlink" Target="http://commons.wikimedia.org/wiki/File:2_number_black_and_white.svg"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s://researchleap.com/constructing-a-framework-for-empirical-research-of-foreign-direct-investment-fdi-and-fdi-intent/" TargetMode="External"/><Relationship Id="rId3" Type="http://schemas.openxmlformats.org/officeDocument/2006/relationships/image" Target="../media/image9.jpeg"/><Relationship Id="rId7" Type="http://schemas.openxmlformats.org/officeDocument/2006/relationships/image" Target="../media/image11.jpg"/><Relationship Id="rId12" Type="http://schemas.openxmlformats.org/officeDocument/2006/relationships/hyperlink" Target="https://commons.wikimedia.org/wiki/File:WikiProject_Numismatics_logo.svg" TargetMode="External"/><Relationship Id="rId2" Type="http://schemas.openxmlformats.org/officeDocument/2006/relationships/hyperlink" Target="https://almostalwaysthinking.com/2010/02/20/what-makes-a-great-account-planner/" TargetMode="External"/><Relationship Id="rId1" Type="http://schemas.openxmlformats.org/officeDocument/2006/relationships/image" Target="../media/image8.jpg"/><Relationship Id="rId6" Type="http://schemas.openxmlformats.org/officeDocument/2006/relationships/hyperlink" Target="http://www.iran-daily.com/News/14890.html" TargetMode="External"/><Relationship Id="rId11" Type="http://schemas.openxmlformats.org/officeDocument/2006/relationships/image" Target="../media/image13.png"/><Relationship Id="rId5" Type="http://schemas.openxmlformats.org/officeDocument/2006/relationships/image" Target="../media/image10.jpg"/><Relationship Id="rId10" Type="http://schemas.openxmlformats.org/officeDocument/2006/relationships/hyperlink" Target="https://commons.wikimedia.org/wiki/File:Golden_Passenger_1.png" TargetMode="External"/><Relationship Id="rId4" Type="http://schemas.openxmlformats.org/officeDocument/2006/relationships/hyperlink" Target="http://julianbrayrecessionbuster07944217476.blogspot.com/2016/02/tally-ho-record-762-holiday-flight-spot.html" TargetMode="External"/><Relationship Id="rId9"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8" Type="http://schemas.openxmlformats.org/officeDocument/2006/relationships/hyperlink" Target="https://www.mahara.at/group/wissen-schaffen-im-team-ws13-1/ohne-titel-2-9" TargetMode="External"/><Relationship Id="rId3" Type="http://schemas.openxmlformats.org/officeDocument/2006/relationships/image" Target="../media/image16.jpeg"/><Relationship Id="rId7" Type="http://schemas.openxmlformats.org/officeDocument/2006/relationships/image" Target="../media/image18.php"/><Relationship Id="rId2" Type="http://schemas.openxmlformats.org/officeDocument/2006/relationships/hyperlink" Target="http://oxfamblogs.org/fp2p/risk-to-dare-why-funders-need-to-rethink-their-attitude-to-risk-if-they-really-want-to-support-innovation/" TargetMode="External"/><Relationship Id="rId1" Type="http://schemas.openxmlformats.org/officeDocument/2006/relationships/image" Target="../media/image15.jpg"/><Relationship Id="rId6" Type="http://schemas.openxmlformats.org/officeDocument/2006/relationships/hyperlink" Target="http://arkansasgopwing.blogspot.com/2015/05/latest-report-on-global-free-trade.html" TargetMode="External"/><Relationship Id="rId5" Type="http://schemas.openxmlformats.org/officeDocument/2006/relationships/image" Target="../media/image17.png"/><Relationship Id="rId10" Type="http://schemas.openxmlformats.org/officeDocument/2006/relationships/hyperlink" Target="http://blogs.lse.ac.uk/usappblog/2014/07/12/the-problem-with-nudge-policies-is-that-they-threaten-our-freedom-to-choose-to-act-well/" TargetMode="External"/><Relationship Id="rId4" Type="http://schemas.openxmlformats.org/officeDocument/2006/relationships/hyperlink" Target="http://rationallyspeaking.blogspot.com/2012/10/essays-on-emergence-part-iii.html" TargetMode="External"/><Relationship Id="rId9" Type="http://schemas.openxmlformats.org/officeDocument/2006/relationships/image" Target="../media/image19.jpg"/></Relationships>
</file>

<file path=ppt/diagrams/_rels/drawing8.xml.rels><?xml version="1.0" encoding="UTF-8" standalone="yes"?>
<Relationships xmlns="http://schemas.openxmlformats.org/package/2006/relationships"><Relationship Id="rId8" Type="http://schemas.openxmlformats.org/officeDocument/2006/relationships/hyperlink" Target="http://trendmaking.tistory.com/35" TargetMode="External"/><Relationship Id="rId3" Type="http://schemas.openxmlformats.org/officeDocument/2006/relationships/image" Target="../media/image21.jpeg"/><Relationship Id="rId7" Type="http://schemas.openxmlformats.org/officeDocument/2006/relationships/image" Target="../media/image22.jpeg"/><Relationship Id="rId2" Type="http://schemas.openxmlformats.org/officeDocument/2006/relationships/hyperlink" Target="http://www.cambiandocreencias.com/introduccion-a-gtd-09-la-pista-de-aterrizaje-revisar/" TargetMode="External"/><Relationship Id="rId1" Type="http://schemas.openxmlformats.org/officeDocument/2006/relationships/image" Target="../media/image20.jpg"/><Relationship Id="rId6" Type="http://schemas.openxmlformats.org/officeDocument/2006/relationships/hyperlink" Target="https://commons.wikimedia.org/wiki/File:WikiProject_Numismatics_logo.svg" TargetMode="External"/><Relationship Id="rId5" Type="http://schemas.openxmlformats.org/officeDocument/2006/relationships/image" Target="../media/image13.png"/><Relationship Id="rId10" Type="http://schemas.openxmlformats.org/officeDocument/2006/relationships/hyperlink" Target="http://ilmegafonoquotidiano.it/news/negli-usa-torna-lo-sciopero-generale" TargetMode="External"/><Relationship Id="rId4" Type="http://schemas.openxmlformats.org/officeDocument/2006/relationships/hyperlink" Target="http://blog.sbnec.org.br/page/4/" TargetMode="External"/><Relationship Id="rId9" Type="http://schemas.openxmlformats.org/officeDocument/2006/relationships/image" Target="../media/image2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77C2AC-7A1C-40DE-BCB3-00902B0526E2}"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de-DE"/>
        </a:p>
      </dgm:t>
    </dgm:pt>
    <dgm:pt modelId="{FD4D1D75-0A89-4FB0-A924-763E356DE852}">
      <dgm:prSet phldrT="[Text]"/>
      <dgm:spPr/>
      <dgm:t>
        <a:bodyPr/>
        <a:lstStyle/>
        <a:p>
          <a:r>
            <a:rPr lang="de-DE" dirty="0" err="1"/>
            <a:t>Make</a:t>
          </a:r>
          <a:r>
            <a:rPr lang="de-DE" dirty="0"/>
            <a:t> </a:t>
          </a:r>
        </a:p>
      </dgm:t>
    </dgm:pt>
    <dgm:pt modelId="{AC6F1EF5-C5F1-4C6E-BEB1-32F3EE325DA6}" type="parTrans" cxnId="{1D624204-1375-48A4-A074-C2A9EE86DDC4}">
      <dgm:prSet/>
      <dgm:spPr/>
      <dgm:t>
        <a:bodyPr/>
        <a:lstStyle/>
        <a:p>
          <a:endParaRPr lang="de-DE"/>
        </a:p>
      </dgm:t>
    </dgm:pt>
    <dgm:pt modelId="{3A2F904B-4077-4421-80AC-D3639D99B69E}" type="sibTrans" cxnId="{1D624204-1375-48A4-A074-C2A9EE86DDC4}">
      <dgm:prSet/>
      <dgm:spPr/>
      <dgm:t>
        <a:bodyPr/>
        <a:lstStyle/>
        <a:p>
          <a:endParaRPr lang="de-DE"/>
        </a:p>
      </dgm:t>
    </dgm:pt>
    <dgm:pt modelId="{1A542F5C-A4CB-463D-B1AC-5A73648F0BED}">
      <dgm:prSet phldrT="[Text]"/>
      <dgm:spPr/>
      <dgm:t>
        <a:bodyPr/>
        <a:lstStyle/>
        <a:p>
          <a:r>
            <a:rPr lang="de-DE" dirty="0"/>
            <a:t>Buy</a:t>
          </a:r>
        </a:p>
      </dgm:t>
    </dgm:pt>
    <dgm:pt modelId="{BEBFACE1-3D1E-4C14-A26E-B74BD681B77B}" type="parTrans" cxnId="{57AC4B90-FA12-43A2-8544-7CF2B680F36F}">
      <dgm:prSet/>
      <dgm:spPr/>
      <dgm:t>
        <a:bodyPr/>
        <a:lstStyle/>
        <a:p>
          <a:endParaRPr lang="de-DE"/>
        </a:p>
      </dgm:t>
    </dgm:pt>
    <dgm:pt modelId="{BA0B452E-D47A-4357-9282-0D3A5D2D8A42}" type="sibTrans" cxnId="{57AC4B90-FA12-43A2-8544-7CF2B680F36F}">
      <dgm:prSet/>
      <dgm:spPr/>
      <dgm:t>
        <a:bodyPr/>
        <a:lstStyle/>
        <a:p>
          <a:endParaRPr lang="de-DE"/>
        </a:p>
      </dgm:t>
    </dgm:pt>
    <dgm:pt modelId="{0FECE209-11EF-4366-80EB-207DD32C07BF}" type="pres">
      <dgm:prSet presAssocID="{4777C2AC-7A1C-40DE-BCB3-00902B0526E2}" presName="compositeShape" presStyleCnt="0">
        <dgm:presLayoutVars>
          <dgm:chMax val="2"/>
          <dgm:dir/>
          <dgm:resizeHandles val="exact"/>
        </dgm:presLayoutVars>
      </dgm:prSet>
      <dgm:spPr/>
    </dgm:pt>
    <dgm:pt modelId="{1B553ADE-929F-4C9C-BBFC-73A5069E18EB}" type="pres">
      <dgm:prSet presAssocID="{4777C2AC-7A1C-40DE-BCB3-00902B0526E2}" presName="ribbon" presStyleLbl="node1" presStyleIdx="0" presStyleCnt="1"/>
      <dgm:spPr/>
    </dgm:pt>
    <dgm:pt modelId="{63338192-1231-42D8-885B-244D6AE1FA12}" type="pres">
      <dgm:prSet presAssocID="{4777C2AC-7A1C-40DE-BCB3-00902B0526E2}" presName="leftArrowText" presStyleLbl="node1" presStyleIdx="0" presStyleCnt="1">
        <dgm:presLayoutVars>
          <dgm:chMax val="0"/>
          <dgm:bulletEnabled val="1"/>
        </dgm:presLayoutVars>
      </dgm:prSet>
      <dgm:spPr/>
    </dgm:pt>
    <dgm:pt modelId="{A8E616E0-4536-4571-8DD8-C9E65476B147}" type="pres">
      <dgm:prSet presAssocID="{4777C2AC-7A1C-40DE-BCB3-00902B0526E2}" presName="rightArrowText" presStyleLbl="node1" presStyleIdx="0" presStyleCnt="1">
        <dgm:presLayoutVars>
          <dgm:chMax val="0"/>
          <dgm:bulletEnabled val="1"/>
        </dgm:presLayoutVars>
      </dgm:prSet>
      <dgm:spPr/>
    </dgm:pt>
  </dgm:ptLst>
  <dgm:cxnLst>
    <dgm:cxn modelId="{1D624204-1375-48A4-A074-C2A9EE86DDC4}" srcId="{4777C2AC-7A1C-40DE-BCB3-00902B0526E2}" destId="{FD4D1D75-0A89-4FB0-A924-763E356DE852}" srcOrd="0" destOrd="0" parTransId="{AC6F1EF5-C5F1-4C6E-BEB1-32F3EE325DA6}" sibTransId="{3A2F904B-4077-4421-80AC-D3639D99B69E}"/>
    <dgm:cxn modelId="{57AC4B90-FA12-43A2-8544-7CF2B680F36F}" srcId="{4777C2AC-7A1C-40DE-BCB3-00902B0526E2}" destId="{1A542F5C-A4CB-463D-B1AC-5A73648F0BED}" srcOrd="1" destOrd="0" parTransId="{BEBFACE1-3D1E-4C14-A26E-B74BD681B77B}" sibTransId="{BA0B452E-D47A-4357-9282-0D3A5D2D8A42}"/>
    <dgm:cxn modelId="{902715A0-AC93-43F3-A7F4-81762047ED5D}" type="presOf" srcId="{1A542F5C-A4CB-463D-B1AC-5A73648F0BED}" destId="{A8E616E0-4536-4571-8DD8-C9E65476B147}" srcOrd="0" destOrd="0" presId="urn:microsoft.com/office/officeart/2005/8/layout/arrow6"/>
    <dgm:cxn modelId="{156D79EF-218C-4792-9ED5-FE09979B5FEC}" type="presOf" srcId="{4777C2AC-7A1C-40DE-BCB3-00902B0526E2}" destId="{0FECE209-11EF-4366-80EB-207DD32C07BF}" srcOrd="0" destOrd="0" presId="urn:microsoft.com/office/officeart/2005/8/layout/arrow6"/>
    <dgm:cxn modelId="{FB452FF0-1F4F-4F41-B960-2B961C3DE538}" type="presOf" srcId="{FD4D1D75-0A89-4FB0-A924-763E356DE852}" destId="{63338192-1231-42D8-885B-244D6AE1FA12}" srcOrd="0" destOrd="0" presId="urn:microsoft.com/office/officeart/2005/8/layout/arrow6"/>
    <dgm:cxn modelId="{0CB1C1E1-DC9E-4804-942B-595D581ED9DC}" type="presParOf" srcId="{0FECE209-11EF-4366-80EB-207DD32C07BF}" destId="{1B553ADE-929F-4C9C-BBFC-73A5069E18EB}" srcOrd="0" destOrd="0" presId="urn:microsoft.com/office/officeart/2005/8/layout/arrow6"/>
    <dgm:cxn modelId="{94B1F708-32DD-4F74-AF1C-2DCF7F61619A}" type="presParOf" srcId="{0FECE209-11EF-4366-80EB-207DD32C07BF}" destId="{63338192-1231-42D8-885B-244D6AE1FA12}" srcOrd="1" destOrd="0" presId="urn:microsoft.com/office/officeart/2005/8/layout/arrow6"/>
    <dgm:cxn modelId="{379005E2-CAAF-4A95-B20E-BB6EF7353827}" type="presParOf" srcId="{0FECE209-11EF-4366-80EB-207DD32C07BF}" destId="{A8E616E0-4536-4571-8DD8-C9E65476B147}"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D91F03-1917-4AAB-BD20-EAEC52298B60}"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4484EECC-2C59-47C3-884F-074D383C1018}">
      <dgm:prSet phldrT="[Text]" custT="1"/>
      <dgm:spPr>
        <a:solidFill>
          <a:schemeClr val="bg1"/>
        </a:solidFill>
        <a:ln w="9525">
          <a:solidFill>
            <a:schemeClr val="bg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2000" b="0" noProof="0" dirty="0">
              <a:solidFill>
                <a:schemeClr val="tx1"/>
              </a:solidFill>
              <a:latin typeface="+mj-lt"/>
              <a:cs typeface="Arial" pitchFamily="34" charset="0"/>
            </a:rPr>
            <a:t>Companies share management</a:t>
          </a:r>
        </a:p>
      </dgm:t>
    </dgm:pt>
    <dgm:pt modelId="{B96EC63F-1571-4256-93D2-9FC76EEEE42C}" type="parTrans" cxnId="{99BED17D-0CAD-4F61-938E-2AB3ED6797F4}">
      <dgm:prSet/>
      <dgm:spPr/>
      <dgm:t>
        <a:bodyPr/>
        <a:lstStyle/>
        <a:p>
          <a:endParaRPr lang="en-US"/>
        </a:p>
      </dgm:t>
    </dgm:pt>
    <dgm:pt modelId="{00D5B644-5A6A-48CE-9E14-AF6037F31E9C}" type="sibTrans" cxnId="{99BED17D-0CAD-4F61-938E-2AB3ED6797F4}">
      <dgm:prSet/>
      <dgm:spPr/>
      <dgm:t>
        <a:bodyPr/>
        <a:lstStyle/>
        <a:p>
          <a:endParaRPr lang="en-US"/>
        </a:p>
      </dgm:t>
    </dgm:pt>
    <dgm:pt modelId="{1E449210-2E88-4648-97E1-D56030FB32A2}">
      <dgm:prSet phldrT="[Text]" custT="1"/>
      <dgm:spPr>
        <a:solidFill>
          <a:schemeClr val="bg1"/>
        </a:solidFill>
        <a:ln w="9525">
          <a:solidFill>
            <a:schemeClr val="bg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2000" b="0" noProof="0" dirty="0">
              <a:solidFill>
                <a:schemeClr val="tx1"/>
              </a:solidFill>
              <a:latin typeface="+mj-lt"/>
              <a:cs typeface="Arial" pitchFamily="34" charset="0"/>
            </a:rPr>
            <a:t>One partner assumes responsibility</a:t>
          </a:r>
        </a:p>
      </dgm:t>
    </dgm:pt>
    <dgm:pt modelId="{CBC8D272-59CF-4C08-B629-5E45E92E173A}" type="parTrans" cxnId="{632639F7-D65B-44BF-B705-7EDD38D8291E}">
      <dgm:prSet/>
      <dgm:spPr/>
      <dgm:t>
        <a:bodyPr/>
        <a:lstStyle/>
        <a:p>
          <a:endParaRPr lang="en-US"/>
        </a:p>
      </dgm:t>
    </dgm:pt>
    <dgm:pt modelId="{EA006351-B3AE-4574-AFA9-259F77F54108}" type="sibTrans" cxnId="{632639F7-D65B-44BF-B705-7EDD38D8291E}">
      <dgm:prSet/>
      <dgm:spPr/>
      <dgm:t>
        <a:bodyPr/>
        <a:lstStyle/>
        <a:p>
          <a:endParaRPr lang="en-US"/>
        </a:p>
      </dgm:t>
    </dgm:pt>
    <dgm:pt modelId="{5477FDB4-DA47-4D2A-B290-1A8B5ABA41C9}">
      <dgm:prSet phldrT="[Text]" custT="1"/>
      <dgm:spPr>
        <a:solidFill>
          <a:schemeClr val="bg1"/>
        </a:solidFill>
        <a:ln w="9525">
          <a:solidFill>
            <a:schemeClr val="bg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2000" b="0" noProof="0" dirty="0">
              <a:solidFill>
                <a:schemeClr val="tx1"/>
              </a:solidFill>
              <a:latin typeface="+mj-lt"/>
              <a:cs typeface="Arial" pitchFamily="34" charset="0"/>
            </a:rPr>
            <a:t>Independent manager</a:t>
          </a:r>
        </a:p>
      </dgm:t>
    </dgm:pt>
    <dgm:pt modelId="{4EFCD318-2FE9-4A68-8165-2A7176524CE9}" type="parTrans" cxnId="{D2A28312-E90B-4AE0-B486-FE72B080B4ED}">
      <dgm:prSet/>
      <dgm:spPr/>
      <dgm:t>
        <a:bodyPr/>
        <a:lstStyle/>
        <a:p>
          <a:endParaRPr lang="en-US"/>
        </a:p>
      </dgm:t>
    </dgm:pt>
    <dgm:pt modelId="{03477DBD-BF79-4037-984C-8100F92B137E}" type="sibTrans" cxnId="{D2A28312-E90B-4AE0-B486-FE72B080B4ED}">
      <dgm:prSet/>
      <dgm:spPr/>
      <dgm:t>
        <a:bodyPr/>
        <a:lstStyle/>
        <a:p>
          <a:endParaRPr lang="en-US"/>
        </a:p>
      </dgm:t>
    </dgm:pt>
    <dgm:pt modelId="{7852600C-2FA8-4356-862E-EE6BC8178F0E}" type="pres">
      <dgm:prSet presAssocID="{93D91F03-1917-4AAB-BD20-EAEC52298B60}" presName="linear" presStyleCnt="0">
        <dgm:presLayoutVars>
          <dgm:dir/>
          <dgm:animLvl val="lvl"/>
          <dgm:resizeHandles val="exact"/>
        </dgm:presLayoutVars>
      </dgm:prSet>
      <dgm:spPr/>
    </dgm:pt>
    <dgm:pt modelId="{BA904763-1F52-4E5B-915F-9C450FE089C2}" type="pres">
      <dgm:prSet presAssocID="{4484EECC-2C59-47C3-884F-074D383C1018}" presName="parentLin" presStyleCnt="0"/>
      <dgm:spPr/>
    </dgm:pt>
    <dgm:pt modelId="{7611E738-2C48-4852-B6E9-E5B44D9AF159}" type="pres">
      <dgm:prSet presAssocID="{4484EECC-2C59-47C3-884F-074D383C1018}" presName="parentLeftMargin" presStyleLbl="node1" presStyleIdx="0" presStyleCnt="3"/>
      <dgm:spPr/>
    </dgm:pt>
    <dgm:pt modelId="{5914EBC5-88A7-4ED8-8C47-437DF4DF734D}" type="pres">
      <dgm:prSet presAssocID="{4484EECC-2C59-47C3-884F-074D383C1018}" presName="parentText" presStyleLbl="node1" presStyleIdx="0" presStyleCnt="3" custScaleX="117299" custScaleY="65179" custLinFactX="382" custLinFactNeighborX="100000" custLinFactNeighborY="30698">
        <dgm:presLayoutVars>
          <dgm:chMax val="0"/>
          <dgm:bulletEnabled val="1"/>
        </dgm:presLayoutVars>
      </dgm:prSet>
      <dgm:spPr/>
    </dgm:pt>
    <dgm:pt modelId="{1DA88F57-2E0B-482A-A8BD-A5FE46110E39}" type="pres">
      <dgm:prSet presAssocID="{4484EECC-2C59-47C3-884F-074D383C1018}" presName="negativeSpace" presStyleCnt="0"/>
      <dgm:spPr/>
    </dgm:pt>
    <dgm:pt modelId="{C4F07548-ABBC-427E-8042-85F0C3DD22B1}" type="pres">
      <dgm:prSet presAssocID="{4484EECC-2C59-47C3-884F-074D383C1018}" presName="childText" presStyleLbl="conFgAcc1" presStyleIdx="0" presStyleCnt="3" custScaleX="100000" custScaleY="109979">
        <dgm:presLayoutVars>
          <dgm:bulletEnabled val="1"/>
        </dgm:presLayoutVars>
      </dgm:prSet>
      <dgm:spPr>
        <a:solidFill>
          <a:schemeClr val="bg1">
            <a:alpha val="90000"/>
          </a:schemeClr>
        </a:solidFill>
        <a:ln w="9525">
          <a:solidFill>
            <a:schemeClr val="bg1">
              <a:lumMod val="8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pt>
    <dgm:pt modelId="{302612DF-1161-4A88-866B-EBD74F0884DD}" type="pres">
      <dgm:prSet presAssocID="{00D5B644-5A6A-48CE-9E14-AF6037F31E9C}" presName="spaceBetweenRectangles" presStyleCnt="0"/>
      <dgm:spPr/>
    </dgm:pt>
    <dgm:pt modelId="{F6ED06A3-25A8-41C3-B6CF-F7C428C53265}" type="pres">
      <dgm:prSet presAssocID="{1E449210-2E88-4648-97E1-D56030FB32A2}" presName="parentLin" presStyleCnt="0"/>
      <dgm:spPr/>
    </dgm:pt>
    <dgm:pt modelId="{23C9C3D1-5DF1-44B3-98B1-C37172DB982D}" type="pres">
      <dgm:prSet presAssocID="{1E449210-2E88-4648-97E1-D56030FB32A2}" presName="parentLeftMargin" presStyleLbl="node1" presStyleIdx="0" presStyleCnt="3"/>
      <dgm:spPr/>
    </dgm:pt>
    <dgm:pt modelId="{DD5FC797-F352-47F0-8C26-D0F8B5368AF3}" type="pres">
      <dgm:prSet presAssocID="{1E449210-2E88-4648-97E1-D56030FB32A2}" presName="parentText" presStyleLbl="node1" presStyleIdx="1" presStyleCnt="3" custScaleX="117299" custScaleY="65179" custLinFactX="382" custLinFactNeighborX="100000" custLinFactNeighborY="30698">
        <dgm:presLayoutVars>
          <dgm:chMax val="0"/>
          <dgm:bulletEnabled val="1"/>
        </dgm:presLayoutVars>
      </dgm:prSet>
      <dgm:spPr/>
    </dgm:pt>
    <dgm:pt modelId="{A107C383-6738-4DD6-BABF-16DB9BAB46A6}" type="pres">
      <dgm:prSet presAssocID="{1E449210-2E88-4648-97E1-D56030FB32A2}" presName="negativeSpace" presStyleCnt="0"/>
      <dgm:spPr/>
    </dgm:pt>
    <dgm:pt modelId="{B6D1F8DF-EBBD-4484-AE8C-56C6E057D9A1}" type="pres">
      <dgm:prSet presAssocID="{1E449210-2E88-4648-97E1-D56030FB32A2}" presName="childText" presStyleLbl="conFgAcc1" presStyleIdx="1" presStyleCnt="3" custScaleX="100000" custScaleY="109979">
        <dgm:presLayoutVars>
          <dgm:bulletEnabled val="1"/>
        </dgm:presLayoutVars>
      </dgm:prSet>
      <dgm:spPr>
        <a:solidFill>
          <a:schemeClr val="bg1">
            <a:alpha val="90000"/>
          </a:schemeClr>
        </a:solidFill>
        <a:ln w="9525">
          <a:solidFill>
            <a:schemeClr val="bg1">
              <a:lumMod val="8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pt>
    <dgm:pt modelId="{9EF926E6-743A-4A80-B35D-E6508BDA7681}" type="pres">
      <dgm:prSet presAssocID="{EA006351-B3AE-4574-AFA9-259F77F54108}" presName="spaceBetweenRectangles" presStyleCnt="0"/>
      <dgm:spPr/>
    </dgm:pt>
    <dgm:pt modelId="{61F5D2A8-4CB1-44F9-8BD3-2570CE89E0CB}" type="pres">
      <dgm:prSet presAssocID="{5477FDB4-DA47-4D2A-B290-1A8B5ABA41C9}" presName="parentLin" presStyleCnt="0"/>
      <dgm:spPr/>
    </dgm:pt>
    <dgm:pt modelId="{F28205E8-A139-4C0C-8227-BF312784EFB8}" type="pres">
      <dgm:prSet presAssocID="{5477FDB4-DA47-4D2A-B290-1A8B5ABA41C9}" presName="parentLeftMargin" presStyleLbl="node1" presStyleIdx="1" presStyleCnt="3"/>
      <dgm:spPr/>
    </dgm:pt>
    <dgm:pt modelId="{1240D48B-E809-437E-9708-D74FE7E97B41}" type="pres">
      <dgm:prSet presAssocID="{5477FDB4-DA47-4D2A-B290-1A8B5ABA41C9}" presName="parentText" presStyleLbl="node1" presStyleIdx="2" presStyleCnt="3" custScaleX="117299" custScaleY="65179" custLinFactX="382" custLinFactNeighborX="100000" custLinFactNeighborY="30698">
        <dgm:presLayoutVars>
          <dgm:chMax val="0"/>
          <dgm:bulletEnabled val="1"/>
        </dgm:presLayoutVars>
      </dgm:prSet>
      <dgm:spPr/>
    </dgm:pt>
    <dgm:pt modelId="{52BB03B3-B00B-41CA-AF7F-47E2DDAEAFF7}" type="pres">
      <dgm:prSet presAssocID="{5477FDB4-DA47-4D2A-B290-1A8B5ABA41C9}" presName="negativeSpace" presStyleCnt="0"/>
      <dgm:spPr/>
    </dgm:pt>
    <dgm:pt modelId="{9D075AD2-B5BE-4DB2-BAE8-0ECCB275AFBB}" type="pres">
      <dgm:prSet presAssocID="{5477FDB4-DA47-4D2A-B290-1A8B5ABA41C9}" presName="childText" presStyleLbl="conFgAcc1" presStyleIdx="2" presStyleCnt="3" custScaleX="100000" custScaleY="109979">
        <dgm:presLayoutVars>
          <dgm:bulletEnabled val="1"/>
        </dgm:presLayoutVars>
      </dgm:prSet>
      <dgm:spPr>
        <a:solidFill>
          <a:schemeClr val="bg1">
            <a:alpha val="90000"/>
          </a:schemeClr>
        </a:solidFill>
        <a:ln w="9525">
          <a:solidFill>
            <a:schemeClr val="bg1">
              <a:lumMod val="8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pt>
  </dgm:ptLst>
  <dgm:cxnLst>
    <dgm:cxn modelId="{D2A28312-E90B-4AE0-B486-FE72B080B4ED}" srcId="{93D91F03-1917-4AAB-BD20-EAEC52298B60}" destId="{5477FDB4-DA47-4D2A-B290-1A8B5ABA41C9}" srcOrd="2" destOrd="0" parTransId="{4EFCD318-2FE9-4A68-8165-2A7176524CE9}" sibTransId="{03477DBD-BF79-4037-984C-8100F92B137E}"/>
    <dgm:cxn modelId="{48D97918-4C83-4867-A778-73C46D74D8AF}" type="presOf" srcId="{5477FDB4-DA47-4D2A-B290-1A8B5ABA41C9}" destId="{1240D48B-E809-437E-9708-D74FE7E97B41}" srcOrd="1" destOrd="0" presId="urn:microsoft.com/office/officeart/2005/8/layout/list1"/>
    <dgm:cxn modelId="{2864E01D-7300-4A3C-A897-185BC4861579}" type="presOf" srcId="{1E449210-2E88-4648-97E1-D56030FB32A2}" destId="{DD5FC797-F352-47F0-8C26-D0F8B5368AF3}" srcOrd="1" destOrd="0" presId="urn:microsoft.com/office/officeart/2005/8/layout/list1"/>
    <dgm:cxn modelId="{2976B260-4E6B-41BE-B8A5-FAFDBDCCAB32}" type="presOf" srcId="{1E449210-2E88-4648-97E1-D56030FB32A2}" destId="{23C9C3D1-5DF1-44B3-98B1-C37172DB982D}" srcOrd="0" destOrd="0" presId="urn:microsoft.com/office/officeart/2005/8/layout/list1"/>
    <dgm:cxn modelId="{142FD546-652F-4A79-BCB8-630BAA529020}" type="presOf" srcId="{4484EECC-2C59-47C3-884F-074D383C1018}" destId="{5914EBC5-88A7-4ED8-8C47-437DF4DF734D}" srcOrd="1" destOrd="0" presId="urn:microsoft.com/office/officeart/2005/8/layout/list1"/>
    <dgm:cxn modelId="{430A3173-7CAB-4CEB-ADE8-3D9163FFEA7F}" type="presOf" srcId="{4484EECC-2C59-47C3-884F-074D383C1018}" destId="{7611E738-2C48-4852-B6E9-E5B44D9AF159}" srcOrd="0" destOrd="0" presId="urn:microsoft.com/office/officeart/2005/8/layout/list1"/>
    <dgm:cxn modelId="{99BED17D-0CAD-4F61-938E-2AB3ED6797F4}" srcId="{93D91F03-1917-4AAB-BD20-EAEC52298B60}" destId="{4484EECC-2C59-47C3-884F-074D383C1018}" srcOrd="0" destOrd="0" parTransId="{B96EC63F-1571-4256-93D2-9FC76EEEE42C}" sibTransId="{00D5B644-5A6A-48CE-9E14-AF6037F31E9C}"/>
    <dgm:cxn modelId="{D5EB20C1-0889-4884-8A1B-A49C97F2FC14}" type="presOf" srcId="{5477FDB4-DA47-4D2A-B290-1A8B5ABA41C9}" destId="{F28205E8-A139-4C0C-8227-BF312784EFB8}" srcOrd="0" destOrd="0" presId="urn:microsoft.com/office/officeart/2005/8/layout/list1"/>
    <dgm:cxn modelId="{6AC735C9-1FD8-4A03-B98F-3D917EFDBA47}" type="presOf" srcId="{93D91F03-1917-4AAB-BD20-EAEC52298B60}" destId="{7852600C-2FA8-4356-862E-EE6BC8178F0E}" srcOrd="0" destOrd="0" presId="urn:microsoft.com/office/officeart/2005/8/layout/list1"/>
    <dgm:cxn modelId="{632639F7-D65B-44BF-B705-7EDD38D8291E}" srcId="{93D91F03-1917-4AAB-BD20-EAEC52298B60}" destId="{1E449210-2E88-4648-97E1-D56030FB32A2}" srcOrd="1" destOrd="0" parTransId="{CBC8D272-59CF-4C08-B629-5E45E92E173A}" sibTransId="{EA006351-B3AE-4574-AFA9-259F77F54108}"/>
    <dgm:cxn modelId="{1AC59AB2-5629-44E8-BAD6-8DDC46327067}" type="presParOf" srcId="{7852600C-2FA8-4356-862E-EE6BC8178F0E}" destId="{BA904763-1F52-4E5B-915F-9C450FE089C2}" srcOrd="0" destOrd="0" presId="urn:microsoft.com/office/officeart/2005/8/layout/list1"/>
    <dgm:cxn modelId="{4EBDCBFE-95FA-4AFD-ADAE-68018320CED5}" type="presParOf" srcId="{BA904763-1F52-4E5B-915F-9C450FE089C2}" destId="{7611E738-2C48-4852-B6E9-E5B44D9AF159}" srcOrd="0" destOrd="0" presId="urn:microsoft.com/office/officeart/2005/8/layout/list1"/>
    <dgm:cxn modelId="{F43C31E5-1D0C-433D-B102-187769520E83}" type="presParOf" srcId="{BA904763-1F52-4E5B-915F-9C450FE089C2}" destId="{5914EBC5-88A7-4ED8-8C47-437DF4DF734D}" srcOrd="1" destOrd="0" presId="urn:microsoft.com/office/officeart/2005/8/layout/list1"/>
    <dgm:cxn modelId="{9DE5ED0A-838A-44A8-93C3-C26EA59C71E4}" type="presParOf" srcId="{7852600C-2FA8-4356-862E-EE6BC8178F0E}" destId="{1DA88F57-2E0B-482A-A8BD-A5FE46110E39}" srcOrd="1" destOrd="0" presId="urn:microsoft.com/office/officeart/2005/8/layout/list1"/>
    <dgm:cxn modelId="{98ED1436-1D66-481B-948C-08AD782B515C}" type="presParOf" srcId="{7852600C-2FA8-4356-862E-EE6BC8178F0E}" destId="{C4F07548-ABBC-427E-8042-85F0C3DD22B1}" srcOrd="2" destOrd="0" presId="urn:microsoft.com/office/officeart/2005/8/layout/list1"/>
    <dgm:cxn modelId="{D1EE70E6-B699-4B35-B530-2534A7D865BD}" type="presParOf" srcId="{7852600C-2FA8-4356-862E-EE6BC8178F0E}" destId="{302612DF-1161-4A88-866B-EBD74F0884DD}" srcOrd="3" destOrd="0" presId="urn:microsoft.com/office/officeart/2005/8/layout/list1"/>
    <dgm:cxn modelId="{904DAC6B-6C6D-47FE-B8EF-D8FBDB8429D1}" type="presParOf" srcId="{7852600C-2FA8-4356-862E-EE6BC8178F0E}" destId="{F6ED06A3-25A8-41C3-B6CF-F7C428C53265}" srcOrd="4" destOrd="0" presId="urn:microsoft.com/office/officeart/2005/8/layout/list1"/>
    <dgm:cxn modelId="{88D0D9F5-EC0F-4D01-B0F4-C3288E467BD6}" type="presParOf" srcId="{F6ED06A3-25A8-41C3-B6CF-F7C428C53265}" destId="{23C9C3D1-5DF1-44B3-98B1-C37172DB982D}" srcOrd="0" destOrd="0" presId="urn:microsoft.com/office/officeart/2005/8/layout/list1"/>
    <dgm:cxn modelId="{B1221D35-71E8-4FAE-996D-0766894B9843}" type="presParOf" srcId="{F6ED06A3-25A8-41C3-B6CF-F7C428C53265}" destId="{DD5FC797-F352-47F0-8C26-D0F8B5368AF3}" srcOrd="1" destOrd="0" presId="urn:microsoft.com/office/officeart/2005/8/layout/list1"/>
    <dgm:cxn modelId="{E1A66A96-3ECD-4773-8048-BAAB5DD2DCA5}" type="presParOf" srcId="{7852600C-2FA8-4356-862E-EE6BC8178F0E}" destId="{A107C383-6738-4DD6-BABF-16DB9BAB46A6}" srcOrd="5" destOrd="0" presId="urn:microsoft.com/office/officeart/2005/8/layout/list1"/>
    <dgm:cxn modelId="{7ECB33D7-8859-4CEB-BD7B-16F2D76F4329}" type="presParOf" srcId="{7852600C-2FA8-4356-862E-EE6BC8178F0E}" destId="{B6D1F8DF-EBBD-4484-AE8C-56C6E057D9A1}" srcOrd="6" destOrd="0" presId="urn:microsoft.com/office/officeart/2005/8/layout/list1"/>
    <dgm:cxn modelId="{FB492146-DD4D-4C40-AD39-BFA8F4C562ED}" type="presParOf" srcId="{7852600C-2FA8-4356-862E-EE6BC8178F0E}" destId="{9EF926E6-743A-4A80-B35D-E6508BDA7681}" srcOrd="7" destOrd="0" presId="urn:microsoft.com/office/officeart/2005/8/layout/list1"/>
    <dgm:cxn modelId="{D5442F15-25CD-4145-B12F-50C3E3B33F97}" type="presParOf" srcId="{7852600C-2FA8-4356-862E-EE6BC8178F0E}" destId="{61F5D2A8-4CB1-44F9-8BD3-2570CE89E0CB}" srcOrd="8" destOrd="0" presId="urn:microsoft.com/office/officeart/2005/8/layout/list1"/>
    <dgm:cxn modelId="{FBC051D0-071C-431C-BAA3-1992D96672FC}" type="presParOf" srcId="{61F5D2A8-4CB1-44F9-8BD3-2570CE89E0CB}" destId="{F28205E8-A139-4C0C-8227-BF312784EFB8}" srcOrd="0" destOrd="0" presId="urn:microsoft.com/office/officeart/2005/8/layout/list1"/>
    <dgm:cxn modelId="{9313A86F-126D-4DD8-ABC8-EF12ADF60605}" type="presParOf" srcId="{61F5D2A8-4CB1-44F9-8BD3-2570CE89E0CB}" destId="{1240D48B-E809-437E-9708-D74FE7E97B41}" srcOrd="1" destOrd="0" presId="urn:microsoft.com/office/officeart/2005/8/layout/list1"/>
    <dgm:cxn modelId="{4D6034C0-1704-4C30-AD95-DCEE6150C26D}" type="presParOf" srcId="{7852600C-2FA8-4356-862E-EE6BC8178F0E}" destId="{52BB03B3-B00B-41CA-AF7F-47E2DDAEAFF7}" srcOrd="9" destOrd="0" presId="urn:microsoft.com/office/officeart/2005/8/layout/list1"/>
    <dgm:cxn modelId="{B19DF015-0146-4910-B79C-F1593EBB0C04}" type="presParOf" srcId="{7852600C-2FA8-4356-862E-EE6BC8178F0E}" destId="{9D075AD2-B5BE-4DB2-BAE8-0ECCB275AFB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FABA33-4261-4845-857E-DE4002875396}" type="doc">
      <dgm:prSet loTypeId="urn:microsoft.com/office/officeart/2009/3/layout/PlusandMinus" loCatId="relationship" qsTypeId="urn:microsoft.com/office/officeart/2005/8/quickstyle/simple1" qsCatId="simple" csTypeId="urn:microsoft.com/office/officeart/2005/8/colors/accent6_2" csCatId="accent6" phldr="1"/>
      <dgm:spPr/>
      <dgm:t>
        <a:bodyPr/>
        <a:lstStyle/>
        <a:p>
          <a:endParaRPr lang="de-DE"/>
        </a:p>
      </dgm:t>
    </dgm:pt>
    <dgm:pt modelId="{452D9E1E-264B-49E8-B6FA-BB73914C7A68}">
      <dgm:prSet phldrT="[Text]"/>
      <dgm:spPr/>
      <dgm:t>
        <a:bodyPr/>
        <a:lstStyle/>
        <a:p>
          <a:r>
            <a:rPr lang="de-DE" dirty="0"/>
            <a:t>Advantages </a:t>
          </a:r>
        </a:p>
      </dgm:t>
    </dgm:pt>
    <dgm:pt modelId="{0E9A60F2-BDAE-4F6F-8E9C-FCDE5D52FFEC}" type="parTrans" cxnId="{B18842F1-1EDC-4AA7-9753-2C5A75EC310B}">
      <dgm:prSet/>
      <dgm:spPr/>
      <dgm:t>
        <a:bodyPr/>
        <a:lstStyle/>
        <a:p>
          <a:endParaRPr lang="de-DE"/>
        </a:p>
      </dgm:t>
    </dgm:pt>
    <dgm:pt modelId="{AA13B8F3-7277-4CCF-9193-D4B190086E81}" type="sibTrans" cxnId="{B18842F1-1EDC-4AA7-9753-2C5A75EC310B}">
      <dgm:prSet/>
      <dgm:spPr/>
      <dgm:t>
        <a:bodyPr/>
        <a:lstStyle/>
        <a:p>
          <a:endParaRPr lang="de-DE"/>
        </a:p>
      </dgm:t>
    </dgm:pt>
    <dgm:pt modelId="{463F04C1-4B1B-4C0B-BB49-D9C4A333FB33}">
      <dgm:prSet phldrT="[Text]"/>
      <dgm:spPr/>
      <dgm:t>
        <a:bodyPr/>
        <a:lstStyle/>
        <a:p>
          <a:r>
            <a:rPr lang="de-DE" dirty="0" err="1"/>
            <a:t>Disadvantages</a:t>
          </a:r>
          <a:endParaRPr lang="de-DE" dirty="0"/>
        </a:p>
      </dgm:t>
    </dgm:pt>
    <dgm:pt modelId="{620311DD-AB14-4290-B5B9-9B740A421D67}" type="parTrans" cxnId="{DC16416B-04E0-42E1-9D2B-C52F4B72341B}">
      <dgm:prSet/>
      <dgm:spPr/>
      <dgm:t>
        <a:bodyPr/>
        <a:lstStyle/>
        <a:p>
          <a:endParaRPr lang="de-DE"/>
        </a:p>
      </dgm:t>
    </dgm:pt>
    <dgm:pt modelId="{3655DE32-34D9-4566-BD11-82804C79243D}" type="sibTrans" cxnId="{DC16416B-04E0-42E1-9D2B-C52F4B72341B}">
      <dgm:prSet/>
      <dgm:spPr/>
      <dgm:t>
        <a:bodyPr/>
        <a:lstStyle/>
        <a:p>
          <a:endParaRPr lang="de-DE"/>
        </a:p>
      </dgm:t>
    </dgm:pt>
    <dgm:pt modelId="{8032D954-1820-45B7-82A6-19EBDBBF09EC}">
      <dgm:prSet phldrT="[Text]"/>
      <dgm:spPr/>
      <dgm:t>
        <a:bodyPr/>
        <a:lstStyle/>
        <a:p>
          <a:endParaRPr lang="de-DE" dirty="0"/>
        </a:p>
      </dgm:t>
    </dgm:pt>
    <dgm:pt modelId="{3A12F699-801E-45AE-AF0B-CA5824D3A7D9}" type="parTrans" cxnId="{AAC4BB63-AC59-4694-B0AB-173E7AB17701}">
      <dgm:prSet/>
      <dgm:spPr/>
      <dgm:t>
        <a:bodyPr/>
        <a:lstStyle/>
        <a:p>
          <a:endParaRPr lang="de-DE"/>
        </a:p>
      </dgm:t>
    </dgm:pt>
    <dgm:pt modelId="{AF40F59E-0768-4014-B5C6-40990A7777D6}" type="sibTrans" cxnId="{AAC4BB63-AC59-4694-B0AB-173E7AB17701}">
      <dgm:prSet/>
      <dgm:spPr/>
      <dgm:t>
        <a:bodyPr/>
        <a:lstStyle/>
        <a:p>
          <a:endParaRPr lang="de-DE"/>
        </a:p>
      </dgm:t>
    </dgm:pt>
    <dgm:pt modelId="{2E9D56BA-1DCD-489C-80CA-56E8AA35D82B}" type="pres">
      <dgm:prSet presAssocID="{B6FABA33-4261-4845-857E-DE4002875396}" presName="Name0" presStyleCnt="0">
        <dgm:presLayoutVars>
          <dgm:chMax val="2"/>
          <dgm:chPref val="2"/>
          <dgm:dir/>
          <dgm:animOne/>
          <dgm:resizeHandles val="exact"/>
        </dgm:presLayoutVars>
      </dgm:prSet>
      <dgm:spPr/>
    </dgm:pt>
    <dgm:pt modelId="{68285D68-DB0D-410D-8190-4079A0E6D747}" type="pres">
      <dgm:prSet presAssocID="{B6FABA33-4261-4845-857E-DE4002875396}" presName="Background" presStyleLbl="bgImgPlace1" presStyleIdx="0" presStyleCnt="1"/>
      <dgm:spPr/>
    </dgm:pt>
    <dgm:pt modelId="{B4EE08A0-3F69-4237-85C3-BDAE4F7F7F40}" type="pres">
      <dgm:prSet presAssocID="{B6FABA33-4261-4845-857E-DE4002875396}" presName="ParentText1" presStyleLbl="revTx" presStyleIdx="0" presStyleCnt="2">
        <dgm:presLayoutVars>
          <dgm:chMax val="0"/>
          <dgm:chPref val="0"/>
          <dgm:bulletEnabled val="1"/>
        </dgm:presLayoutVars>
      </dgm:prSet>
      <dgm:spPr/>
    </dgm:pt>
    <dgm:pt modelId="{0103C46D-6A21-4F91-B337-C32A12A899CA}" type="pres">
      <dgm:prSet presAssocID="{B6FABA33-4261-4845-857E-DE4002875396}" presName="ParentText2" presStyleLbl="revTx" presStyleIdx="1" presStyleCnt="2">
        <dgm:presLayoutVars>
          <dgm:chMax val="0"/>
          <dgm:chPref val="0"/>
          <dgm:bulletEnabled val="1"/>
        </dgm:presLayoutVars>
      </dgm:prSet>
      <dgm:spPr/>
    </dgm:pt>
    <dgm:pt modelId="{B48A7391-15E7-4507-A611-42E596B2E75D}" type="pres">
      <dgm:prSet presAssocID="{B6FABA33-4261-4845-857E-DE4002875396}" presName="Plus" presStyleLbl="alignNode1" presStyleIdx="0" presStyleCnt="2"/>
      <dgm:spPr/>
    </dgm:pt>
    <dgm:pt modelId="{93E64E56-ECE6-4387-94D0-A0FA0558D693}" type="pres">
      <dgm:prSet presAssocID="{B6FABA33-4261-4845-857E-DE4002875396}" presName="Minus" presStyleLbl="alignNode1" presStyleIdx="1" presStyleCnt="2"/>
      <dgm:spPr/>
    </dgm:pt>
    <dgm:pt modelId="{062344C8-3CBE-473F-AEFE-432E5814AB69}" type="pres">
      <dgm:prSet presAssocID="{B6FABA33-4261-4845-857E-DE4002875396}" presName="Divider" presStyleLbl="parChTrans1D1" presStyleIdx="0" presStyleCnt="1"/>
      <dgm:spPr/>
    </dgm:pt>
  </dgm:ptLst>
  <dgm:cxnLst>
    <dgm:cxn modelId="{AAC4BB63-AC59-4694-B0AB-173E7AB17701}" srcId="{452D9E1E-264B-49E8-B6FA-BB73914C7A68}" destId="{8032D954-1820-45B7-82A6-19EBDBBF09EC}" srcOrd="0" destOrd="0" parTransId="{3A12F699-801E-45AE-AF0B-CA5824D3A7D9}" sibTransId="{AF40F59E-0768-4014-B5C6-40990A7777D6}"/>
    <dgm:cxn modelId="{DC16416B-04E0-42E1-9D2B-C52F4B72341B}" srcId="{B6FABA33-4261-4845-857E-DE4002875396}" destId="{463F04C1-4B1B-4C0B-BB49-D9C4A333FB33}" srcOrd="1" destOrd="0" parTransId="{620311DD-AB14-4290-B5B9-9B740A421D67}" sibTransId="{3655DE32-34D9-4566-BD11-82804C79243D}"/>
    <dgm:cxn modelId="{CCF0FD54-4AB0-46DC-9C25-BCCB2BF6B4B4}" type="presOf" srcId="{463F04C1-4B1B-4C0B-BB49-D9C4A333FB33}" destId="{0103C46D-6A21-4F91-B337-C32A12A899CA}" srcOrd="0" destOrd="0" presId="urn:microsoft.com/office/officeart/2009/3/layout/PlusandMinus"/>
    <dgm:cxn modelId="{E4263B77-609D-406F-BAA0-CB96B02A5902}" type="presOf" srcId="{452D9E1E-264B-49E8-B6FA-BB73914C7A68}" destId="{B4EE08A0-3F69-4237-85C3-BDAE4F7F7F40}" srcOrd="0" destOrd="0" presId="urn:microsoft.com/office/officeart/2009/3/layout/PlusandMinus"/>
    <dgm:cxn modelId="{77264DD2-B831-47B0-A4F7-2768E21CE1E2}" type="presOf" srcId="{B6FABA33-4261-4845-857E-DE4002875396}" destId="{2E9D56BA-1DCD-489C-80CA-56E8AA35D82B}" srcOrd="0" destOrd="0" presId="urn:microsoft.com/office/officeart/2009/3/layout/PlusandMinus"/>
    <dgm:cxn modelId="{821F81D5-0390-4C5B-B4E9-199D29281DC9}" type="presOf" srcId="{8032D954-1820-45B7-82A6-19EBDBBF09EC}" destId="{B4EE08A0-3F69-4237-85C3-BDAE4F7F7F40}" srcOrd="0" destOrd="1" presId="urn:microsoft.com/office/officeart/2009/3/layout/PlusandMinus"/>
    <dgm:cxn modelId="{B18842F1-1EDC-4AA7-9753-2C5A75EC310B}" srcId="{B6FABA33-4261-4845-857E-DE4002875396}" destId="{452D9E1E-264B-49E8-B6FA-BB73914C7A68}" srcOrd="0" destOrd="0" parTransId="{0E9A60F2-BDAE-4F6F-8E9C-FCDE5D52FFEC}" sibTransId="{AA13B8F3-7277-4CCF-9193-D4B190086E81}"/>
    <dgm:cxn modelId="{7A5CF890-FA54-49C6-B3EE-A136B6704D60}" type="presParOf" srcId="{2E9D56BA-1DCD-489C-80CA-56E8AA35D82B}" destId="{68285D68-DB0D-410D-8190-4079A0E6D747}" srcOrd="0" destOrd="0" presId="urn:microsoft.com/office/officeart/2009/3/layout/PlusandMinus"/>
    <dgm:cxn modelId="{D7D1609B-BE76-4C76-B158-E7790653786F}" type="presParOf" srcId="{2E9D56BA-1DCD-489C-80CA-56E8AA35D82B}" destId="{B4EE08A0-3F69-4237-85C3-BDAE4F7F7F40}" srcOrd="1" destOrd="0" presId="urn:microsoft.com/office/officeart/2009/3/layout/PlusandMinus"/>
    <dgm:cxn modelId="{8DBED590-30D3-4CD1-A550-908490B10122}" type="presParOf" srcId="{2E9D56BA-1DCD-489C-80CA-56E8AA35D82B}" destId="{0103C46D-6A21-4F91-B337-C32A12A899CA}" srcOrd="2" destOrd="0" presId="urn:microsoft.com/office/officeart/2009/3/layout/PlusandMinus"/>
    <dgm:cxn modelId="{690B2966-6B62-446E-B7E3-320F6FFA9D8F}" type="presParOf" srcId="{2E9D56BA-1DCD-489C-80CA-56E8AA35D82B}" destId="{B48A7391-15E7-4507-A611-42E596B2E75D}" srcOrd="3" destOrd="0" presId="urn:microsoft.com/office/officeart/2009/3/layout/PlusandMinus"/>
    <dgm:cxn modelId="{7FE90E55-7AD7-4560-8DB9-E3B149463F35}" type="presParOf" srcId="{2E9D56BA-1DCD-489C-80CA-56E8AA35D82B}" destId="{93E64E56-ECE6-4387-94D0-A0FA0558D693}" srcOrd="4" destOrd="0" presId="urn:microsoft.com/office/officeart/2009/3/layout/PlusandMinus"/>
    <dgm:cxn modelId="{51D082B0-435F-4882-B55A-AC7E35F3D2FA}" type="presParOf" srcId="{2E9D56BA-1DCD-489C-80CA-56E8AA35D82B}" destId="{062344C8-3CBE-473F-AEFE-432E5814AB69}"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1006521-CCA3-4E56-AB1E-C5FE42FBB61E}"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de-DE"/>
        </a:p>
      </dgm:t>
    </dgm:pt>
    <dgm:pt modelId="{B2B80356-15F2-4FD7-ABAF-142C540F15F5}">
      <dgm:prSet phldrT="[Text]" custT="1">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r>
            <a:rPr lang="en-GB" sz="2400" b="1" noProof="0" dirty="0">
              <a:solidFill>
                <a:schemeClr val="tx1"/>
              </a:solidFill>
            </a:rPr>
            <a:t>Entry Mode</a:t>
          </a:r>
        </a:p>
      </dgm:t>
    </dgm:pt>
    <dgm:pt modelId="{45BC2F10-5973-4D85-A1C6-F1A600DA8372}" type="parTrans" cxnId="{06B432B0-4204-47D3-B750-D8154F43186E}">
      <dgm:prSet/>
      <dgm:spPr/>
      <dgm:t>
        <a:bodyPr/>
        <a:lstStyle/>
        <a:p>
          <a:endParaRPr lang="en-GB" noProof="0" dirty="0"/>
        </a:p>
      </dgm:t>
    </dgm:pt>
    <dgm:pt modelId="{E8E83E16-B23E-4E4A-B4EA-6A3B740FD517}" type="sibTrans" cxnId="{06B432B0-4204-47D3-B750-D8154F43186E}">
      <dgm:prSet/>
      <dgm:spPr/>
      <dgm:t>
        <a:bodyPr/>
        <a:lstStyle/>
        <a:p>
          <a:endParaRPr lang="en-GB" noProof="0" dirty="0"/>
        </a:p>
      </dgm:t>
    </dgm:pt>
    <dgm:pt modelId="{DA1D3D15-67E2-4990-B99D-4E5819CC9276}" type="asst">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GB" sz="2400" b="1" noProof="0" dirty="0">
              <a:solidFill>
                <a:schemeClr val="tx1"/>
              </a:solidFill>
            </a:rPr>
            <a:t>Production in </a:t>
          </a:r>
          <a:br>
            <a:rPr lang="en-GB" sz="2400" b="1" noProof="0" dirty="0">
              <a:solidFill>
                <a:schemeClr val="tx1"/>
              </a:solidFill>
            </a:rPr>
          </a:br>
          <a:r>
            <a:rPr lang="en-GB" sz="2400" b="1" noProof="0" dirty="0">
              <a:solidFill>
                <a:schemeClr val="tx1"/>
              </a:solidFill>
            </a:rPr>
            <a:t>Home Country</a:t>
          </a:r>
        </a:p>
      </dgm:t>
    </dgm:pt>
    <dgm:pt modelId="{3B226F1A-7944-43D3-BBD8-23D85E2ECE0D}" type="parTrans" cxnId="{597F27BE-10B2-4673-A45B-6F4ABBB30111}">
      <dgm:prSet/>
      <dgm:spPr>
        <a:ln w="38100"/>
      </dgm:spPr>
      <dgm:t>
        <a:bodyPr/>
        <a:lstStyle/>
        <a:p>
          <a:endParaRPr lang="en-GB" noProof="0" dirty="0"/>
        </a:p>
      </dgm:t>
    </dgm:pt>
    <dgm:pt modelId="{C8FEF883-D875-4289-976B-EDA0F8BDEED8}" type="sibTrans" cxnId="{597F27BE-10B2-4673-A45B-6F4ABBB30111}">
      <dgm:prSet/>
      <dgm:spPr/>
      <dgm:t>
        <a:bodyPr/>
        <a:lstStyle/>
        <a:p>
          <a:endParaRPr lang="en-GB" noProof="0" dirty="0"/>
        </a:p>
      </dgm:t>
    </dgm:pt>
    <dgm:pt modelId="{C56D1793-CAE9-4B32-9023-B9CA769EEF1F}" type="asst">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GB" sz="2400" b="1" noProof="0" dirty="0">
              <a:solidFill>
                <a:schemeClr val="tx1"/>
              </a:solidFill>
            </a:rPr>
            <a:t>Production in Foreign Country</a:t>
          </a:r>
        </a:p>
      </dgm:t>
    </dgm:pt>
    <dgm:pt modelId="{49D2DC61-B697-4E3C-ACA2-7FE83EBDAFC2}" type="parTrans" cxnId="{3411F6A0-B4D4-4D63-B07E-11A359A0A6E1}">
      <dgm:prSet/>
      <dgm:spPr>
        <a:ln w="38100"/>
      </dgm:spPr>
      <dgm:t>
        <a:bodyPr/>
        <a:lstStyle/>
        <a:p>
          <a:endParaRPr lang="en-GB" noProof="0" dirty="0"/>
        </a:p>
      </dgm:t>
    </dgm:pt>
    <dgm:pt modelId="{3E8AEE72-BD0F-4763-9F4C-E45889426857}" type="sibTrans" cxnId="{3411F6A0-B4D4-4D63-B07E-11A359A0A6E1}">
      <dgm:prSet/>
      <dgm:spPr/>
      <dgm:t>
        <a:bodyPr/>
        <a:lstStyle/>
        <a:p>
          <a:endParaRPr lang="en-GB" noProof="0" dirty="0"/>
        </a:p>
      </dgm:t>
    </dgm:pt>
    <dgm:pt modelId="{01CB8DF0-21AD-44FC-B4E0-66CB19D48DF1}" type="asst">
      <dgm:prSet phldrT="[Text]" custT="1">
        <dgm:style>
          <a:lnRef idx="1">
            <a:schemeClr val="accent6"/>
          </a:lnRef>
          <a:fillRef idx="2">
            <a:schemeClr val="accent6"/>
          </a:fillRef>
          <a:effectRef idx="1">
            <a:schemeClr val="accent6"/>
          </a:effectRef>
          <a:fontRef idx="minor">
            <a:schemeClr val="dk1"/>
          </a:fontRef>
        </dgm:style>
      </dgm:prSet>
      <dgm:spPr>
        <a:ln w="38100"/>
      </dgm:spPr>
      <dgm:t>
        <a:bodyPr/>
        <a:lstStyle/>
        <a:p>
          <a:r>
            <a:rPr lang="en-GB" sz="2200" b="1" noProof="0" dirty="0">
              <a:solidFill>
                <a:schemeClr val="tx1"/>
              </a:solidFill>
            </a:rPr>
            <a:t>Export</a:t>
          </a:r>
        </a:p>
      </dgm:t>
    </dgm:pt>
    <dgm:pt modelId="{EE75BD96-2AFF-4E0B-9CAF-FE8609E7CD06}" type="parTrans" cxnId="{556D15EA-A02B-4144-998E-51C4E9F76226}">
      <dgm:prSet/>
      <dgm:spPr>
        <a:ln w="38100"/>
      </dgm:spPr>
      <dgm:t>
        <a:bodyPr/>
        <a:lstStyle/>
        <a:p>
          <a:endParaRPr lang="en-GB" noProof="0" dirty="0"/>
        </a:p>
      </dgm:t>
    </dgm:pt>
    <dgm:pt modelId="{AE692AEE-4F41-44C7-8B60-098E475F82E7}" type="sibTrans" cxnId="{556D15EA-A02B-4144-998E-51C4E9F76226}">
      <dgm:prSet/>
      <dgm:spPr/>
      <dgm:t>
        <a:bodyPr/>
        <a:lstStyle/>
        <a:p>
          <a:endParaRPr lang="en-GB" noProof="0" dirty="0"/>
        </a:p>
      </dgm:t>
    </dgm:pt>
    <dgm:pt modelId="{BACCC2CB-2C02-4BBD-928E-E75099DFFCF7}" type="asst">
      <dgm:prSet phldrT="[Text]" custT="1">
        <dgm:style>
          <a:lnRef idx="1">
            <a:schemeClr val="accent6"/>
          </a:lnRef>
          <a:fillRef idx="2">
            <a:schemeClr val="accent6"/>
          </a:fillRef>
          <a:effectRef idx="1">
            <a:schemeClr val="accent6"/>
          </a:effectRef>
          <a:fontRef idx="minor">
            <a:schemeClr val="dk1"/>
          </a:fontRef>
        </dgm:style>
      </dgm:prSet>
      <dgm:spPr>
        <a:ln w="38100"/>
      </dgm:spPr>
      <dgm:t>
        <a:bodyPr/>
        <a:lstStyle/>
        <a:p>
          <a:r>
            <a:rPr lang="en-GB" sz="2200" b="1" noProof="0" dirty="0">
              <a:solidFill>
                <a:schemeClr val="tx1"/>
              </a:solidFill>
            </a:rPr>
            <a:t>Providing Offshore Services</a:t>
          </a:r>
        </a:p>
      </dgm:t>
    </dgm:pt>
    <dgm:pt modelId="{AE9F3655-3DBA-4FA9-98BA-9F45504EBB34}" type="parTrans" cxnId="{6EFADA78-B465-46F0-A2BD-3DB1CD7D34B5}">
      <dgm:prSet/>
      <dgm:spPr>
        <a:ln w="38100"/>
      </dgm:spPr>
      <dgm:t>
        <a:bodyPr/>
        <a:lstStyle/>
        <a:p>
          <a:endParaRPr lang="en-GB" noProof="0" dirty="0"/>
        </a:p>
      </dgm:t>
    </dgm:pt>
    <dgm:pt modelId="{7163E23A-53D3-40CA-85AD-5ECA0A4CE6AB}" type="sibTrans" cxnId="{6EFADA78-B465-46F0-A2BD-3DB1CD7D34B5}">
      <dgm:prSet/>
      <dgm:spPr/>
      <dgm:t>
        <a:bodyPr/>
        <a:lstStyle/>
        <a:p>
          <a:endParaRPr lang="en-GB" noProof="0" dirty="0"/>
        </a:p>
      </dgm:t>
    </dgm:pt>
    <dgm:pt modelId="{6AB37DA8-2894-4A22-88A7-28CB1211081E}" type="asst">
      <dgm:prSet phldrT="[Text]" custT="1">
        <dgm:style>
          <a:lnRef idx="1">
            <a:schemeClr val="accent6"/>
          </a:lnRef>
          <a:fillRef idx="2">
            <a:schemeClr val="accent6"/>
          </a:fillRef>
          <a:effectRef idx="1">
            <a:schemeClr val="accent6"/>
          </a:effectRef>
          <a:fontRef idx="minor">
            <a:schemeClr val="dk1"/>
          </a:fontRef>
        </dgm:style>
      </dgm:prSet>
      <dgm:spPr>
        <a:ln w="38100"/>
      </dgm:spPr>
      <dgm:t>
        <a:bodyPr/>
        <a:lstStyle/>
        <a:p>
          <a:r>
            <a:rPr lang="en-GB" sz="2200" b="1" noProof="0" dirty="0">
              <a:solidFill>
                <a:schemeClr val="tx1"/>
              </a:solidFill>
            </a:rPr>
            <a:t>Contractual Mode</a:t>
          </a:r>
        </a:p>
      </dgm:t>
    </dgm:pt>
    <dgm:pt modelId="{32329307-535F-4E0E-87C8-1882331AAEF0}" type="parTrans" cxnId="{74DE329D-510D-4787-8480-F54C9D0B411E}">
      <dgm:prSet/>
      <dgm:spPr>
        <a:ln w="38100"/>
      </dgm:spPr>
      <dgm:t>
        <a:bodyPr/>
        <a:lstStyle/>
        <a:p>
          <a:endParaRPr lang="en-GB" noProof="0" dirty="0"/>
        </a:p>
      </dgm:t>
    </dgm:pt>
    <dgm:pt modelId="{4A97EA65-1631-4DC9-B670-8DC4AD0E3A45}" type="sibTrans" cxnId="{74DE329D-510D-4787-8480-F54C9D0B411E}">
      <dgm:prSet/>
      <dgm:spPr/>
      <dgm:t>
        <a:bodyPr/>
        <a:lstStyle/>
        <a:p>
          <a:endParaRPr lang="en-GB" noProof="0" dirty="0"/>
        </a:p>
      </dgm:t>
    </dgm:pt>
    <dgm:pt modelId="{B0360AA2-75E6-4C27-ABA7-BBCF5E3309CE}" type="asst">
      <dgm:prSet phldrT="[Text]" custT="1">
        <dgm:style>
          <a:lnRef idx="1">
            <a:schemeClr val="accent6"/>
          </a:lnRef>
          <a:fillRef idx="2">
            <a:schemeClr val="accent6"/>
          </a:fillRef>
          <a:effectRef idx="1">
            <a:schemeClr val="accent6"/>
          </a:effectRef>
          <a:fontRef idx="minor">
            <a:schemeClr val="dk1"/>
          </a:fontRef>
        </dgm:style>
      </dgm:prSet>
      <dgm:spPr>
        <a:ln w="38100"/>
      </dgm:spPr>
      <dgm:t>
        <a:bodyPr/>
        <a:lstStyle/>
        <a:p>
          <a:r>
            <a:rPr lang="en-GB" sz="2200" b="1" noProof="0" dirty="0">
              <a:solidFill>
                <a:schemeClr val="tx1"/>
              </a:solidFill>
            </a:rPr>
            <a:t>Investment Mode</a:t>
          </a:r>
        </a:p>
      </dgm:t>
    </dgm:pt>
    <dgm:pt modelId="{A0DBF31F-1E7D-4C58-BC7B-068A76F4090D}" type="parTrans" cxnId="{EA480408-7DF9-4035-B13F-712C2C1881F3}">
      <dgm:prSet/>
      <dgm:spPr>
        <a:ln w="38100"/>
      </dgm:spPr>
      <dgm:t>
        <a:bodyPr/>
        <a:lstStyle/>
        <a:p>
          <a:endParaRPr lang="en-GB" noProof="0" dirty="0"/>
        </a:p>
      </dgm:t>
    </dgm:pt>
    <dgm:pt modelId="{0B2F81FE-D059-4E1C-9B40-902BAC5F27FC}" type="sibTrans" cxnId="{EA480408-7DF9-4035-B13F-712C2C1881F3}">
      <dgm:prSet/>
      <dgm:spPr/>
      <dgm:t>
        <a:bodyPr/>
        <a:lstStyle/>
        <a:p>
          <a:endParaRPr lang="en-GB" noProof="0" dirty="0"/>
        </a:p>
      </dgm:t>
    </dgm:pt>
    <dgm:pt modelId="{28B3BE73-AB62-4C54-AE91-B4495BA3E0EA}" type="asst">
      <dgm:prSet phldrT="[Text]" custT="1">
        <dgm:style>
          <a:lnRef idx="2">
            <a:schemeClr val="accent6"/>
          </a:lnRef>
          <a:fillRef idx="1">
            <a:schemeClr val="lt1"/>
          </a:fillRef>
          <a:effectRef idx="0">
            <a:schemeClr val="accent6"/>
          </a:effectRef>
          <a:fontRef idx="minor">
            <a:schemeClr val="dk1"/>
          </a:fontRef>
        </dgm:style>
      </dgm:prSet>
      <dgm:spPr>
        <a:ln w="38100"/>
      </dgm:spPr>
      <dgm:t>
        <a:bodyPr/>
        <a:lstStyle/>
        <a:p>
          <a:r>
            <a:rPr lang="en-GB" sz="2000" noProof="0" dirty="0">
              <a:solidFill>
                <a:schemeClr val="tx1"/>
              </a:solidFill>
            </a:rPr>
            <a:t>Licensing</a:t>
          </a:r>
        </a:p>
      </dgm:t>
    </dgm:pt>
    <dgm:pt modelId="{3704F1BD-90A6-49C9-A0B8-5EFA21D552B8}" type="parTrans" cxnId="{B3FD6A6D-CAD9-4D13-9B19-FD3CFB660A4F}">
      <dgm:prSet/>
      <dgm:spPr>
        <a:ln w="28575"/>
      </dgm:spPr>
      <dgm:t>
        <a:bodyPr/>
        <a:lstStyle/>
        <a:p>
          <a:endParaRPr lang="en-GB" noProof="0" dirty="0"/>
        </a:p>
      </dgm:t>
    </dgm:pt>
    <dgm:pt modelId="{9057D075-46B1-4FEB-B2DE-F4FBE101EC43}" type="sibTrans" cxnId="{B3FD6A6D-CAD9-4D13-9B19-FD3CFB660A4F}">
      <dgm:prSet/>
      <dgm:spPr/>
      <dgm:t>
        <a:bodyPr/>
        <a:lstStyle/>
        <a:p>
          <a:endParaRPr lang="en-GB" noProof="0" dirty="0"/>
        </a:p>
      </dgm:t>
    </dgm:pt>
    <dgm:pt modelId="{353E30ED-0F47-492F-A20E-04A0472312F8}" type="asst">
      <dgm:prSet phldrT="[Text]" custT="1">
        <dgm:style>
          <a:lnRef idx="2">
            <a:schemeClr val="accent6"/>
          </a:lnRef>
          <a:fillRef idx="1">
            <a:schemeClr val="lt1"/>
          </a:fillRef>
          <a:effectRef idx="0">
            <a:schemeClr val="accent6"/>
          </a:effectRef>
          <a:fontRef idx="minor">
            <a:schemeClr val="dk1"/>
          </a:fontRef>
        </dgm:style>
      </dgm:prSet>
      <dgm:spPr>
        <a:ln w="38100"/>
      </dgm:spPr>
      <dgm:t>
        <a:bodyPr/>
        <a:lstStyle/>
        <a:p>
          <a:r>
            <a:rPr lang="en-GB" sz="2200" noProof="0" dirty="0">
              <a:solidFill>
                <a:schemeClr val="tx1"/>
              </a:solidFill>
            </a:rPr>
            <a:t>Joint Venture</a:t>
          </a:r>
        </a:p>
      </dgm:t>
    </dgm:pt>
    <dgm:pt modelId="{16DD6C12-2DB4-4E7E-9D6F-771D8D63066D}" type="parTrans" cxnId="{8BB14F52-5A3C-4DF4-B4E4-A38BBF20EBE6}">
      <dgm:prSet/>
      <dgm:spPr>
        <a:ln w="28575"/>
      </dgm:spPr>
      <dgm:t>
        <a:bodyPr/>
        <a:lstStyle/>
        <a:p>
          <a:endParaRPr lang="en-GB" noProof="0" dirty="0"/>
        </a:p>
      </dgm:t>
    </dgm:pt>
    <dgm:pt modelId="{B88E85DF-2B74-4481-94FE-CD8AB2D82EEF}" type="sibTrans" cxnId="{8BB14F52-5A3C-4DF4-B4E4-A38BBF20EBE6}">
      <dgm:prSet/>
      <dgm:spPr/>
      <dgm:t>
        <a:bodyPr/>
        <a:lstStyle/>
        <a:p>
          <a:endParaRPr lang="en-GB" noProof="0" dirty="0"/>
        </a:p>
      </dgm:t>
    </dgm:pt>
    <dgm:pt modelId="{E2D7C452-65E7-4756-ABC1-05596B8ACB4A}" type="asst">
      <dgm:prSet phldrT="[Text]" custT="1">
        <dgm:style>
          <a:lnRef idx="2">
            <a:schemeClr val="accent6"/>
          </a:lnRef>
          <a:fillRef idx="1">
            <a:schemeClr val="lt1"/>
          </a:fillRef>
          <a:effectRef idx="0">
            <a:schemeClr val="accent6"/>
          </a:effectRef>
          <a:fontRef idx="minor">
            <a:schemeClr val="dk1"/>
          </a:fontRef>
        </dgm:style>
      </dgm:prSet>
      <dgm:spPr>
        <a:ln w="38100"/>
      </dgm:spPr>
      <dgm:t>
        <a:bodyPr/>
        <a:lstStyle/>
        <a:p>
          <a:r>
            <a:rPr lang="en-GB" sz="2200" noProof="0" dirty="0">
              <a:solidFill>
                <a:schemeClr val="tx1"/>
              </a:solidFill>
            </a:rPr>
            <a:t>Wholly Owned Subsidiary</a:t>
          </a:r>
        </a:p>
      </dgm:t>
    </dgm:pt>
    <dgm:pt modelId="{13404DB5-511F-4E8D-999C-877B8E848C22}" type="parTrans" cxnId="{7D03F083-2288-45DB-9EEF-29FB2ECC993A}">
      <dgm:prSet/>
      <dgm:spPr>
        <a:ln w="28575"/>
      </dgm:spPr>
      <dgm:t>
        <a:bodyPr/>
        <a:lstStyle/>
        <a:p>
          <a:endParaRPr lang="en-GB" noProof="0" dirty="0"/>
        </a:p>
      </dgm:t>
    </dgm:pt>
    <dgm:pt modelId="{9702AB71-20E3-4620-98A1-EE32AA826E90}" type="sibTrans" cxnId="{7D03F083-2288-45DB-9EEF-29FB2ECC993A}">
      <dgm:prSet/>
      <dgm:spPr/>
      <dgm:t>
        <a:bodyPr/>
        <a:lstStyle/>
        <a:p>
          <a:endParaRPr lang="en-GB" noProof="0" dirty="0"/>
        </a:p>
      </dgm:t>
    </dgm:pt>
    <dgm:pt modelId="{8156ABB6-1207-4A69-9A12-B681EF3D8D33}" type="asst">
      <dgm:prSet phldrT="[Text]" custT="1">
        <dgm:style>
          <a:lnRef idx="2">
            <a:schemeClr val="accent6"/>
          </a:lnRef>
          <a:fillRef idx="1">
            <a:schemeClr val="lt1"/>
          </a:fillRef>
          <a:effectRef idx="0">
            <a:schemeClr val="accent6"/>
          </a:effectRef>
          <a:fontRef idx="minor">
            <a:schemeClr val="dk1"/>
          </a:fontRef>
        </dgm:style>
      </dgm:prSet>
      <dgm:spPr>
        <a:ln w="38100"/>
      </dgm:spPr>
      <dgm:t>
        <a:bodyPr/>
        <a:lstStyle/>
        <a:p>
          <a:r>
            <a:rPr lang="en-GB" sz="2000" noProof="0" dirty="0">
              <a:solidFill>
                <a:schemeClr val="tx1"/>
              </a:solidFill>
            </a:rPr>
            <a:t>Overseas Assembly</a:t>
          </a:r>
        </a:p>
      </dgm:t>
    </dgm:pt>
    <dgm:pt modelId="{5E846548-747A-4C20-9410-6776EC48E182}" type="parTrans" cxnId="{D59F4D70-3A00-4F9F-B5EB-3D2685C960A9}">
      <dgm:prSet/>
      <dgm:spPr>
        <a:ln w="28575"/>
      </dgm:spPr>
      <dgm:t>
        <a:bodyPr/>
        <a:lstStyle/>
        <a:p>
          <a:endParaRPr lang="en-GB" noProof="0" dirty="0"/>
        </a:p>
      </dgm:t>
    </dgm:pt>
    <dgm:pt modelId="{0583C67B-BE62-47AE-BF6D-DC058874599A}" type="sibTrans" cxnId="{D59F4D70-3A00-4F9F-B5EB-3D2685C960A9}">
      <dgm:prSet/>
      <dgm:spPr/>
      <dgm:t>
        <a:bodyPr/>
        <a:lstStyle/>
        <a:p>
          <a:endParaRPr lang="en-GB" noProof="0" dirty="0"/>
        </a:p>
      </dgm:t>
    </dgm:pt>
    <dgm:pt modelId="{9D1D2C1F-0E58-404B-AD4A-1097AB3A845E}" type="asst">
      <dgm:prSet phldrT="[Text]" custT="1">
        <dgm:style>
          <a:lnRef idx="2">
            <a:schemeClr val="accent6"/>
          </a:lnRef>
          <a:fillRef idx="1">
            <a:schemeClr val="lt1"/>
          </a:fillRef>
          <a:effectRef idx="0">
            <a:schemeClr val="accent6"/>
          </a:effectRef>
          <a:fontRef idx="minor">
            <a:schemeClr val="dk1"/>
          </a:fontRef>
        </dgm:style>
      </dgm:prSet>
      <dgm:spPr>
        <a:ln w="38100"/>
      </dgm:spPr>
      <dgm:t>
        <a:bodyPr/>
        <a:lstStyle/>
        <a:p>
          <a:r>
            <a:rPr lang="en-GB" sz="2000" noProof="0" dirty="0">
              <a:solidFill>
                <a:schemeClr val="tx1"/>
              </a:solidFill>
            </a:rPr>
            <a:t>Franchising</a:t>
          </a:r>
        </a:p>
      </dgm:t>
    </dgm:pt>
    <dgm:pt modelId="{1530D644-2800-4180-A744-3FF4DFC1E0CC}" type="parTrans" cxnId="{6F6C712F-38BF-41FC-84AA-442DDB2C43A3}">
      <dgm:prSet/>
      <dgm:spPr>
        <a:ln w="28575"/>
      </dgm:spPr>
      <dgm:t>
        <a:bodyPr/>
        <a:lstStyle/>
        <a:p>
          <a:endParaRPr lang="en-GB" noProof="0" dirty="0"/>
        </a:p>
      </dgm:t>
    </dgm:pt>
    <dgm:pt modelId="{BB560646-A194-42D9-94B6-FFFB4FE21C28}" type="sibTrans" cxnId="{6F6C712F-38BF-41FC-84AA-442DDB2C43A3}">
      <dgm:prSet/>
      <dgm:spPr/>
      <dgm:t>
        <a:bodyPr/>
        <a:lstStyle/>
        <a:p>
          <a:endParaRPr lang="en-GB" noProof="0" dirty="0"/>
        </a:p>
      </dgm:t>
    </dgm:pt>
    <dgm:pt modelId="{D037463E-4843-40D6-9936-91E7B90AB861}" type="asst">
      <dgm:prSet phldrT="[Text]" custT="1">
        <dgm:style>
          <a:lnRef idx="2">
            <a:schemeClr val="accent6"/>
          </a:lnRef>
          <a:fillRef idx="1">
            <a:schemeClr val="lt1"/>
          </a:fillRef>
          <a:effectRef idx="0">
            <a:schemeClr val="accent6"/>
          </a:effectRef>
          <a:fontRef idx="minor">
            <a:schemeClr val="dk1"/>
          </a:fontRef>
        </dgm:style>
      </dgm:prSet>
      <dgm:spPr>
        <a:ln w="38100"/>
      </dgm:spPr>
      <dgm:t>
        <a:bodyPr/>
        <a:lstStyle/>
        <a:p>
          <a:r>
            <a:rPr lang="en-GB" sz="2000" noProof="0" dirty="0">
              <a:solidFill>
                <a:schemeClr val="tx1"/>
              </a:solidFill>
            </a:rPr>
            <a:t>Turnkey Project</a:t>
          </a:r>
        </a:p>
      </dgm:t>
    </dgm:pt>
    <dgm:pt modelId="{FB90DA3A-1614-4334-896E-1039ED870E5F}" type="parTrans" cxnId="{7D9692AD-952F-43A4-B24F-53A3B0452563}">
      <dgm:prSet/>
      <dgm:spPr>
        <a:ln w="28575"/>
      </dgm:spPr>
      <dgm:t>
        <a:bodyPr/>
        <a:lstStyle/>
        <a:p>
          <a:endParaRPr lang="en-GB" noProof="0" dirty="0"/>
        </a:p>
      </dgm:t>
    </dgm:pt>
    <dgm:pt modelId="{3B6089F0-385A-418B-AEB8-E1E1E79B6E93}" type="sibTrans" cxnId="{7D9692AD-952F-43A4-B24F-53A3B0452563}">
      <dgm:prSet/>
      <dgm:spPr/>
      <dgm:t>
        <a:bodyPr/>
        <a:lstStyle/>
        <a:p>
          <a:endParaRPr lang="en-GB" noProof="0" dirty="0"/>
        </a:p>
      </dgm:t>
    </dgm:pt>
    <dgm:pt modelId="{B3E903BF-D6FF-4617-B001-8696EF4C9E5D}" type="asst">
      <dgm:prSet phldrT="[Text]" custT="1">
        <dgm:style>
          <a:lnRef idx="2">
            <a:schemeClr val="accent6"/>
          </a:lnRef>
          <a:fillRef idx="1">
            <a:schemeClr val="lt1"/>
          </a:fillRef>
          <a:effectRef idx="0">
            <a:schemeClr val="accent6"/>
          </a:effectRef>
          <a:fontRef idx="minor">
            <a:schemeClr val="dk1"/>
          </a:fontRef>
        </dgm:style>
      </dgm:prSet>
      <dgm:spPr>
        <a:ln w="38100"/>
      </dgm:spPr>
      <dgm:t>
        <a:bodyPr/>
        <a:lstStyle/>
        <a:p>
          <a:r>
            <a:rPr lang="en-GB" sz="2000" noProof="0" dirty="0">
              <a:solidFill>
                <a:schemeClr val="tx1"/>
              </a:solidFill>
            </a:rPr>
            <a:t>Contract Manufacturing</a:t>
          </a:r>
        </a:p>
      </dgm:t>
    </dgm:pt>
    <dgm:pt modelId="{46B933AA-9CB7-47FC-AF4E-92656EEF5E39}" type="parTrans" cxnId="{7A1925B4-682C-41BC-ACF9-577E2C3877A4}">
      <dgm:prSet/>
      <dgm:spPr>
        <a:ln w="28575"/>
      </dgm:spPr>
      <dgm:t>
        <a:bodyPr/>
        <a:lstStyle/>
        <a:p>
          <a:endParaRPr lang="en-GB" noProof="0" dirty="0"/>
        </a:p>
      </dgm:t>
    </dgm:pt>
    <dgm:pt modelId="{BC0FF7C7-64D8-42BD-B700-D8DF8A9BDEEC}" type="sibTrans" cxnId="{7A1925B4-682C-41BC-ACF9-577E2C3877A4}">
      <dgm:prSet/>
      <dgm:spPr/>
      <dgm:t>
        <a:bodyPr/>
        <a:lstStyle/>
        <a:p>
          <a:endParaRPr lang="en-GB" noProof="0" dirty="0"/>
        </a:p>
      </dgm:t>
    </dgm:pt>
    <dgm:pt modelId="{1A3910A3-A58B-44EC-8CA8-CC80B858A12E}" type="asst">
      <dgm:prSet phldrT="[Text]" custT="1">
        <dgm:style>
          <a:lnRef idx="2">
            <a:schemeClr val="accent6"/>
          </a:lnRef>
          <a:fillRef idx="1">
            <a:schemeClr val="lt1"/>
          </a:fillRef>
          <a:effectRef idx="0">
            <a:schemeClr val="accent6"/>
          </a:effectRef>
          <a:fontRef idx="minor">
            <a:schemeClr val="dk1"/>
          </a:fontRef>
        </dgm:style>
      </dgm:prSet>
      <dgm:spPr>
        <a:ln w="38100"/>
      </dgm:spPr>
      <dgm:t>
        <a:bodyPr/>
        <a:lstStyle/>
        <a:p>
          <a:r>
            <a:rPr lang="en-GB" sz="2000" noProof="0" dirty="0">
              <a:solidFill>
                <a:schemeClr val="tx1"/>
              </a:solidFill>
            </a:rPr>
            <a:t>Management Contract</a:t>
          </a:r>
        </a:p>
      </dgm:t>
    </dgm:pt>
    <dgm:pt modelId="{B21D0145-3D0D-4199-9EBE-E6EBA2D08DD1}" type="parTrans" cxnId="{B707908A-9C1E-4C59-943F-AD219BCA6308}">
      <dgm:prSet/>
      <dgm:spPr>
        <a:ln w="28575"/>
      </dgm:spPr>
      <dgm:t>
        <a:bodyPr/>
        <a:lstStyle/>
        <a:p>
          <a:endParaRPr lang="en-GB" noProof="0" dirty="0"/>
        </a:p>
      </dgm:t>
    </dgm:pt>
    <dgm:pt modelId="{5A160880-65C8-4E4A-B1EF-562F3CA19358}" type="sibTrans" cxnId="{B707908A-9C1E-4C59-943F-AD219BCA6308}">
      <dgm:prSet/>
      <dgm:spPr/>
      <dgm:t>
        <a:bodyPr/>
        <a:lstStyle/>
        <a:p>
          <a:endParaRPr lang="en-GB" noProof="0" dirty="0"/>
        </a:p>
      </dgm:t>
    </dgm:pt>
    <dgm:pt modelId="{FF43C7AB-98BD-44F3-BA94-25C3623D935F}" type="asst">
      <dgm:prSet phldrT="[Text]" custT="1">
        <dgm:style>
          <a:lnRef idx="2">
            <a:schemeClr val="accent6"/>
          </a:lnRef>
          <a:fillRef idx="1">
            <a:schemeClr val="lt1"/>
          </a:fillRef>
          <a:effectRef idx="0">
            <a:schemeClr val="accent6"/>
          </a:effectRef>
          <a:fontRef idx="minor">
            <a:schemeClr val="dk1"/>
          </a:fontRef>
        </dgm:style>
      </dgm:prSet>
      <dgm:spPr>
        <a:ln w="38100"/>
      </dgm:spPr>
      <dgm:t>
        <a:bodyPr/>
        <a:lstStyle/>
        <a:p>
          <a:r>
            <a:rPr lang="en-GB" sz="2200" noProof="0" dirty="0">
              <a:solidFill>
                <a:schemeClr val="tx1"/>
              </a:solidFill>
            </a:rPr>
            <a:t>Strategic Alliance</a:t>
          </a:r>
        </a:p>
      </dgm:t>
    </dgm:pt>
    <dgm:pt modelId="{3A9D0CDD-E8CE-4EA0-89C6-0C6FB65673B9}" type="parTrans" cxnId="{FB0A7841-19CA-4853-A70C-92967BC03386}">
      <dgm:prSet/>
      <dgm:spPr>
        <a:ln w="28575"/>
      </dgm:spPr>
      <dgm:t>
        <a:bodyPr/>
        <a:lstStyle/>
        <a:p>
          <a:endParaRPr lang="en-GB" noProof="0" dirty="0"/>
        </a:p>
      </dgm:t>
    </dgm:pt>
    <dgm:pt modelId="{F93DE8C8-AC9C-4A95-ABBD-66AAB85B9EEB}" type="sibTrans" cxnId="{FB0A7841-19CA-4853-A70C-92967BC03386}">
      <dgm:prSet/>
      <dgm:spPr/>
      <dgm:t>
        <a:bodyPr/>
        <a:lstStyle/>
        <a:p>
          <a:endParaRPr lang="en-GB" noProof="0" dirty="0"/>
        </a:p>
      </dgm:t>
    </dgm:pt>
    <dgm:pt modelId="{A0EE8ACF-91AD-41AD-99DA-869E627946E9}" type="asst">
      <dgm:prSet phldrT="[Text]" custT="1">
        <dgm:style>
          <a:lnRef idx="2">
            <a:schemeClr val="accent6"/>
          </a:lnRef>
          <a:fillRef idx="1">
            <a:schemeClr val="lt1"/>
          </a:fillRef>
          <a:effectRef idx="0">
            <a:schemeClr val="accent6"/>
          </a:effectRef>
          <a:fontRef idx="minor">
            <a:schemeClr val="dk1"/>
          </a:fontRef>
        </dgm:style>
      </dgm:prSet>
      <dgm:spPr>
        <a:ln w="28575"/>
      </dgm:spPr>
      <dgm:t>
        <a:bodyPr/>
        <a:lstStyle/>
        <a:p>
          <a:r>
            <a:rPr lang="en-GB" sz="2200" b="0" noProof="0" dirty="0">
              <a:solidFill>
                <a:schemeClr val="tx1"/>
              </a:solidFill>
            </a:rPr>
            <a:t>Direct</a:t>
          </a:r>
        </a:p>
      </dgm:t>
    </dgm:pt>
    <dgm:pt modelId="{D1171314-4947-437A-915D-E6A6F8C6A7F0}" type="parTrans" cxnId="{3F0715D6-A5CD-4C2A-B1A2-654B85D291B2}">
      <dgm:prSet>
        <dgm:style>
          <a:lnRef idx="1">
            <a:schemeClr val="dk1"/>
          </a:lnRef>
          <a:fillRef idx="0">
            <a:schemeClr val="dk1"/>
          </a:fillRef>
          <a:effectRef idx="0">
            <a:schemeClr val="dk1"/>
          </a:effectRef>
          <a:fontRef idx="minor">
            <a:schemeClr val="tx1"/>
          </a:fontRef>
        </dgm:style>
      </dgm:prSet>
      <dgm:spPr>
        <a:ln w="28575"/>
      </dgm:spPr>
      <dgm:t>
        <a:bodyPr/>
        <a:lstStyle/>
        <a:p>
          <a:endParaRPr lang="en-GB" noProof="0" dirty="0">
            <a:solidFill>
              <a:schemeClr val="tx1"/>
            </a:solidFill>
          </a:endParaRPr>
        </a:p>
      </dgm:t>
    </dgm:pt>
    <dgm:pt modelId="{10101A5B-BFF5-4C58-974B-9AB5FB5B5AD4}" type="sibTrans" cxnId="{3F0715D6-A5CD-4C2A-B1A2-654B85D291B2}">
      <dgm:prSet/>
      <dgm:spPr/>
      <dgm:t>
        <a:bodyPr/>
        <a:lstStyle/>
        <a:p>
          <a:endParaRPr lang="en-GB" noProof="0" dirty="0"/>
        </a:p>
      </dgm:t>
    </dgm:pt>
    <dgm:pt modelId="{FF775422-6B1E-4E5C-8C4E-DA1A05177EBE}" type="asst">
      <dgm:prSet phldrT="[Text]" custT="1">
        <dgm:style>
          <a:lnRef idx="2">
            <a:schemeClr val="accent6"/>
          </a:lnRef>
          <a:fillRef idx="1">
            <a:schemeClr val="lt1"/>
          </a:fillRef>
          <a:effectRef idx="0">
            <a:schemeClr val="accent6"/>
          </a:effectRef>
          <a:fontRef idx="minor">
            <a:schemeClr val="dk1"/>
          </a:fontRef>
        </dgm:style>
      </dgm:prSet>
      <dgm:spPr>
        <a:ln w="28575"/>
      </dgm:spPr>
      <dgm:t>
        <a:bodyPr/>
        <a:lstStyle/>
        <a:p>
          <a:r>
            <a:rPr lang="en-GB" sz="2200" b="0" noProof="0" dirty="0">
              <a:solidFill>
                <a:schemeClr val="tx1"/>
              </a:solidFill>
            </a:rPr>
            <a:t>Indirect </a:t>
          </a:r>
        </a:p>
      </dgm:t>
    </dgm:pt>
    <dgm:pt modelId="{2AE82EA4-EC96-4693-A1FF-7740E9514C1B}" type="parTrans" cxnId="{06CE07FE-7C76-4500-9E67-3A83B4666702}">
      <dgm:prSet>
        <dgm:style>
          <a:lnRef idx="1">
            <a:schemeClr val="dk1"/>
          </a:lnRef>
          <a:fillRef idx="0">
            <a:schemeClr val="dk1"/>
          </a:fillRef>
          <a:effectRef idx="0">
            <a:schemeClr val="dk1"/>
          </a:effectRef>
          <a:fontRef idx="minor">
            <a:schemeClr val="tx1"/>
          </a:fontRef>
        </dgm:style>
      </dgm:prSet>
      <dgm:spPr>
        <a:ln w="28575"/>
      </dgm:spPr>
      <dgm:t>
        <a:bodyPr/>
        <a:lstStyle/>
        <a:p>
          <a:endParaRPr lang="en-GB" noProof="0" dirty="0"/>
        </a:p>
      </dgm:t>
    </dgm:pt>
    <dgm:pt modelId="{13B010D6-D191-459D-8CDD-2036DECEB580}" type="sibTrans" cxnId="{06CE07FE-7C76-4500-9E67-3A83B4666702}">
      <dgm:prSet/>
      <dgm:spPr/>
      <dgm:t>
        <a:bodyPr/>
        <a:lstStyle/>
        <a:p>
          <a:endParaRPr lang="en-GB" noProof="0" dirty="0"/>
        </a:p>
      </dgm:t>
    </dgm:pt>
    <dgm:pt modelId="{08C7F0C2-BFD4-447A-9721-6154B37595E2}" type="pres">
      <dgm:prSet presAssocID="{31006521-CCA3-4E56-AB1E-C5FE42FBB61E}" presName="hierChild1" presStyleCnt="0">
        <dgm:presLayoutVars>
          <dgm:orgChart val="1"/>
          <dgm:chPref val="1"/>
          <dgm:dir/>
          <dgm:animOne val="branch"/>
          <dgm:animLvl val="lvl"/>
          <dgm:resizeHandles/>
        </dgm:presLayoutVars>
      </dgm:prSet>
      <dgm:spPr/>
    </dgm:pt>
    <dgm:pt modelId="{C348C4F3-DD36-44DF-A806-1B9514F7AC5C}" type="pres">
      <dgm:prSet presAssocID="{B2B80356-15F2-4FD7-ABAF-142C540F15F5}" presName="hierRoot1" presStyleCnt="0">
        <dgm:presLayoutVars>
          <dgm:hierBranch val="init"/>
        </dgm:presLayoutVars>
      </dgm:prSet>
      <dgm:spPr/>
    </dgm:pt>
    <dgm:pt modelId="{55BAB128-F55D-4D40-AFD6-5485313E2777}" type="pres">
      <dgm:prSet presAssocID="{B2B80356-15F2-4FD7-ABAF-142C540F15F5}" presName="rootComposite1" presStyleCnt="0"/>
      <dgm:spPr/>
    </dgm:pt>
    <dgm:pt modelId="{BF481C65-76F5-4152-87DF-C7362683C753}" type="pres">
      <dgm:prSet presAssocID="{B2B80356-15F2-4FD7-ABAF-142C540F15F5}" presName="rootText1" presStyleLbl="node0" presStyleIdx="0" presStyleCnt="1" custScaleX="176915" custScaleY="161293" custLinFactNeighborX="-385" custLinFactNeighborY="-85426">
        <dgm:presLayoutVars>
          <dgm:chPref val="3"/>
        </dgm:presLayoutVars>
      </dgm:prSet>
      <dgm:spPr/>
    </dgm:pt>
    <dgm:pt modelId="{0486611E-3301-4360-A1F7-B14C9E3B886C}" type="pres">
      <dgm:prSet presAssocID="{B2B80356-15F2-4FD7-ABAF-142C540F15F5}" presName="rootConnector1" presStyleLbl="node1" presStyleIdx="0" presStyleCnt="0"/>
      <dgm:spPr/>
    </dgm:pt>
    <dgm:pt modelId="{E69DC502-FB5E-41DD-A981-EC4D817CFC4D}" type="pres">
      <dgm:prSet presAssocID="{B2B80356-15F2-4FD7-ABAF-142C540F15F5}" presName="hierChild2" presStyleCnt="0"/>
      <dgm:spPr/>
    </dgm:pt>
    <dgm:pt modelId="{A389CBE0-848D-4454-917E-C15EA76DE64C}" type="pres">
      <dgm:prSet presAssocID="{B2B80356-15F2-4FD7-ABAF-142C540F15F5}" presName="hierChild3" presStyleCnt="0"/>
      <dgm:spPr/>
    </dgm:pt>
    <dgm:pt modelId="{1BB53F85-1B67-49A2-9B05-9102092DF817}" type="pres">
      <dgm:prSet presAssocID="{3B226F1A-7944-43D3-BBD8-23D85E2ECE0D}" presName="Name111" presStyleLbl="parChTrans1D2" presStyleIdx="0" presStyleCnt="2"/>
      <dgm:spPr/>
    </dgm:pt>
    <dgm:pt modelId="{71ECCA17-F0F3-492F-B013-4A8059190D7C}" type="pres">
      <dgm:prSet presAssocID="{DA1D3D15-67E2-4990-B99D-4E5819CC9276}" presName="hierRoot3" presStyleCnt="0">
        <dgm:presLayoutVars>
          <dgm:hierBranch val="init"/>
        </dgm:presLayoutVars>
      </dgm:prSet>
      <dgm:spPr/>
    </dgm:pt>
    <dgm:pt modelId="{30B2C55C-2E32-4216-B67F-FD079EF4C791}" type="pres">
      <dgm:prSet presAssocID="{DA1D3D15-67E2-4990-B99D-4E5819CC9276}" presName="rootComposite3" presStyleCnt="0"/>
      <dgm:spPr/>
    </dgm:pt>
    <dgm:pt modelId="{80490EF0-4F9F-4B99-A64C-189690060A90}" type="pres">
      <dgm:prSet presAssocID="{DA1D3D15-67E2-4990-B99D-4E5819CC9276}" presName="rootText3" presStyleLbl="asst1" presStyleIdx="0" presStyleCnt="17" custScaleX="206610" custScaleY="206278" custLinFactNeighborX="-30201" custLinFactNeighborY="-83124">
        <dgm:presLayoutVars>
          <dgm:chPref val="3"/>
        </dgm:presLayoutVars>
      </dgm:prSet>
      <dgm:spPr/>
    </dgm:pt>
    <dgm:pt modelId="{5D015ACE-E7CF-4AAA-8E45-A620F5C1CD82}" type="pres">
      <dgm:prSet presAssocID="{DA1D3D15-67E2-4990-B99D-4E5819CC9276}" presName="rootConnector3" presStyleLbl="asst1" presStyleIdx="0" presStyleCnt="17"/>
      <dgm:spPr/>
    </dgm:pt>
    <dgm:pt modelId="{D5A1270C-E230-4839-8272-52564C9448E8}" type="pres">
      <dgm:prSet presAssocID="{DA1D3D15-67E2-4990-B99D-4E5819CC9276}" presName="hierChild6" presStyleCnt="0"/>
      <dgm:spPr/>
    </dgm:pt>
    <dgm:pt modelId="{6FC3B222-8E1C-4E8D-BC48-4D3735A1C2EE}" type="pres">
      <dgm:prSet presAssocID="{DA1D3D15-67E2-4990-B99D-4E5819CC9276}" presName="hierChild7" presStyleCnt="0"/>
      <dgm:spPr/>
    </dgm:pt>
    <dgm:pt modelId="{70F68482-6F91-49A0-9394-09EA2EE49175}" type="pres">
      <dgm:prSet presAssocID="{EE75BD96-2AFF-4E0B-9CAF-FE8609E7CD06}" presName="Name111" presStyleLbl="parChTrans1D3" presStyleIdx="0" presStyleCnt="4"/>
      <dgm:spPr/>
    </dgm:pt>
    <dgm:pt modelId="{EC2D0C3D-6383-4EC0-B07F-D5C2D6A9DA68}" type="pres">
      <dgm:prSet presAssocID="{01CB8DF0-21AD-44FC-B4E0-66CB19D48DF1}" presName="hierRoot3" presStyleCnt="0">
        <dgm:presLayoutVars>
          <dgm:hierBranch val="init"/>
        </dgm:presLayoutVars>
      </dgm:prSet>
      <dgm:spPr/>
    </dgm:pt>
    <dgm:pt modelId="{F22E2DF5-D4C1-493A-8A71-A4575998ACB9}" type="pres">
      <dgm:prSet presAssocID="{01CB8DF0-21AD-44FC-B4E0-66CB19D48DF1}" presName="rootComposite3" presStyleCnt="0"/>
      <dgm:spPr/>
    </dgm:pt>
    <dgm:pt modelId="{C8977D0A-BBA5-4C4A-AB2F-01925DA0AE7A}" type="pres">
      <dgm:prSet presAssocID="{01CB8DF0-21AD-44FC-B4E0-66CB19D48DF1}" presName="rootText3" presStyleLbl="asst1" presStyleIdx="1" presStyleCnt="17" custScaleX="110218" custScaleY="126352" custLinFactNeighborY="9100">
        <dgm:presLayoutVars>
          <dgm:chPref val="3"/>
        </dgm:presLayoutVars>
      </dgm:prSet>
      <dgm:spPr/>
    </dgm:pt>
    <dgm:pt modelId="{8A278954-C1FA-4878-A0DD-5DDE0BB42703}" type="pres">
      <dgm:prSet presAssocID="{01CB8DF0-21AD-44FC-B4E0-66CB19D48DF1}" presName="rootConnector3" presStyleLbl="asst1" presStyleIdx="1" presStyleCnt="17"/>
      <dgm:spPr/>
    </dgm:pt>
    <dgm:pt modelId="{BFF872C8-ABE9-4E26-9C6C-3C8567D5AB81}" type="pres">
      <dgm:prSet presAssocID="{01CB8DF0-21AD-44FC-B4E0-66CB19D48DF1}" presName="hierChild6" presStyleCnt="0"/>
      <dgm:spPr/>
    </dgm:pt>
    <dgm:pt modelId="{FEFE9061-6707-4230-9643-7EE0F457044D}" type="pres">
      <dgm:prSet presAssocID="{01CB8DF0-21AD-44FC-B4E0-66CB19D48DF1}" presName="hierChild7" presStyleCnt="0"/>
      <dgm:spPr/>
    </dgm:pt>
    <dgm:pt modelId="{B442FA1B-DB28-4CCF-BD8A-FAA6ED2375F3}" type="pres">
      <dgm:prSet presAssocID="{D1171314-4947-437A-915D-E6A6F8C6A7F0}" presName="Name111" presStyleLbl="parChTrans1D4" presStyleIdx="0" presStyleCnt="11"/>
      <dgm:spPr/>
    </dgm:pt>
    <dgm:pt modelId="{4E471EBC-0B45-41B9-8857-673D663E6888}" type="pres">
      <dgm:prSet presAssocID="{A0EE8ACF-91AD-41AD-99DA-869E627946E9}" presName="hierRoot3" presStyleCnt="0">
        <dgm:presLayoutVars>
          <dgm:hierBranch val="init"/>
        </dgm:presLayoutVars>
      </dgm:prSet>
      <dgm:spPr/>
    </dgm:pt>
    <dgm:pt modelId="{96D9BD45-DD90-466A-A98D-5E0E2A877DE9}" type="pres">
      <dgm:prSet presAssocID="{A0EE8ACF-91AD-41AD-99DA-869E627946E9}" presName="rootComposite3" presStyleCnt="0"/>
      <dgm:spPr/>
    </dgm:pt>
    <dgm:pt modelId="{CB33BAD3-032B-43BD-9D4B-4EDB428F0BBC}" type="pres">
      <dgm:prSet presAssocID="{A0EE8ACF-91AD-41AD-99DA-869E627946E9}" presName="rootText3" presStyleLbl="asst1" presStyleIdx="2" presStyleCnt="17">
        <dgm:presLayoutVars>
          <dgm:chPref val="3"/>
        </dgm:presLayoutVars>
      </dgm:prSet>
      <dgm:spPr/>
    </dgm:pt>
    <dgm:pt modelId="{2F2E6263-49FB-4E57-9853-00BDC4EF8861}" type="pres">
      <dgm:prSet presAssocID="{A0EE8ACF-91AD-41AD-99DA-869E627946E9}" presName="rootConnector3" presStyleLbl="asst1" presStyleIdx="2" presStyleCnt="17"/>
      <dgm:spPr/>
    </dgm:pt>
    <dgm:pt modelId="{86D508F3-D190-41EC-95F5-646E982BC6AA}" type="pres">
      <dgm:prSet presAssocID="{A0EE8ACF-91AD-41AD-99DA-869E627946E9}" presName="hierChild6" presStyleCnt="0"/>
      <dgm:spPr/>
    </dgm:pt>
    <dgm:pt modelId="{33B834A4-46F4-44D5-821C-2A484138CAE9}" type="pres">
      <dgm:prSet presAssocID="{A0EE8ACF-91AD-41AD-99DA-869E627946E9}" presName="hierChild7" presStyleCnt="0"/>
      <dgm:spPr/>
    </dgm:pt>
    <dgm:pt modelId="{CB06117E-AED0-4D8A-ABC4-13D9D58251CD}" type="pres">
      <dgm:prSet presAssocID="{2AE82EA4-EC96-4693-A1FF-7740E9514C1B}" presName="Name111" presStyleLbl="parChTrans1D4" presStyleIdx="1" presStyleCnt="11"/>
      <dgm:spPr/>
    </dgm:pt>
    <dgm:pt modelId="{8127B70F-4CD0-4255-92A8-E70F2819C128}" type="pres">
      <dgm:prSet presAssocID="{FF775422-6B1E-4E5C-8C4E-DA1A05177EBE}" presName="hierRoot3" presStyleCnt="0">
        <dgm:presLayoutVars>
          <dgm:hierBranch val="init"/>
        </dgm:presLayoutVars>
      </dgm:prSet>
      <dgm:spPr/>
    </dgm:pt>
    <dgm:pt modelId="{A07D4420-9DEB-44D9-AA94-71CD5201EDC5}" type="pres">
      <dgm:prSet presAssocID="{FF775422-6B1E-4E5C-8C4E-DA1A05177EBE}" presName="rootComposite3" presStyleCnt="0"/>
      <dgm:spPr/>
    </dgm:pt>
    <dgm:pt modelId="{061C649E-D1A3-47AD-B243-CDE7400295E6}" type="pres">
      <dgm:prSet presAssocID="{FF775422-6B1E-4E5C-8C4E-DA1A05177EBE}" presName="rootText3" presStyleLbl="asst1" presStyleIdx="3" presStyleCnt="17">
        <dgm:presLayoutVars>
          <dgm:chPref val="3"/>
        </dgm:presLayoutVars>
      </dgm:prSet>
      <dgm:spPr/>
    </dgm:pt>
    <dgm:pt modelId="{E2E743FA-392D-4479-B1D8-E8ECE5D096B2}" type="pres">
      <dgm:prSet presAssocID="{FF775422-6B1E-4E5C-8C4E-DA1A05177EBE}" presName="rootConnector3" presStyleLbl="asst1" presStyleIdx="3" presStyleCnt="17"/>
      <dgm:spPr/>
    </dgm:pt>
    <dgm:pt modelId="{A92DFF1C-DD30-4A2B-8942-6172A79D341F}" type="pres">
      <dgm:prSet presAssocID="{FF775422-6B1E-4E5C-8C4E-DA1A05177EBE}" presName="hierChild6" presStyleCnt="0"/>
      <dgm:spPr/>
    </dgm:pt>
    <dgm:pt modelId="{D1629728-131E-426B-87E7-611F4348DE29}" type="pres">
      <dgm:prSet presAssocID="{FF775422-6B1E-4E5C-8C4E-DA1A05177EBE}" presName="hierChild7" presStyleCnt="0"/>
      <dgm:spPr/>
    </dgm:pt>
    <dgm:pt modelId="{D465E7F8-5F67-49CF-BC66-052AE072CAB8}" type="pres">
      <dgm:prSet presAssocID="{AE9F3655-3DBA-4FA9-98BA-9F45504EBB34}" presName="Name111" presStyleLbl="parChTrans1D3" presStyleIdx="1" presStyleCnt="4"/>
      <dgm:spPr/>
    </dgm:pt>
    <dgm:pt modelId="{A1FAD6DB-1C5D-4A8C-A0B0-7EA41480C76C}" type="pres">
      <dgm:prSet presAssocID="{BACCC2CB-2C02-4BBD-928E-E75099DFFCF7}" presName="hierRoot3" presStyleCnt="0">
        <dgm:presLayoutVars>
          <dgm:hierBranch val="init"/>
        </dgm:presLayoutVars>
      </dgm:prSet>
      <dgm:spPr/>
    </dgm:pt>
    <dgm:pt modelId="{1EF2D77F-59F9-4E86-89DA-966FBE239322}" type="pres">
      <dgm:prSet presAssocID="{BACCC2CB-2C02-4BBD-928E-E75099DFFCF7}" presName="rootComposite3" presStyleCnt="0"/>
      <dgm:spPr/>
    </dgm:pt>
    <dgm:pt modelId="{6F44B7D3-43DB-4A0A-B713-9A196234A556}" type="pres">
      <dgm:prSet presAssocID="{BACCC2CB-2C02-4BBD-928E-E75099DFFCF7}" presName="rootText3" presStyleLbl="asst1" presStyleIdx="4" presStyleCnt="17" custScaleX="165877" custScaleY="199081" custLinFactNeighborX="15306" custLinFactNeighborY="-28699">
        <dgm:presLayoutVars>
          <dgm:chPref val="3"/>
        </dgm:presLayoutVars>
      </dgm:prSet>
      <dgm:spPr/>
    </dgm:pt>
    <dgm:pt modelId="{3A89A8E7-0024-44FB-8F49-7DFF05CB902F}" type="pres">
      <dgm:prSet presAssocID="{BACCC2CB-2C02-4BBD-928E-E75099DFFCF7}" presName="rootConnector3" presStyleLbl="asst1" presStyleIdx="4" presStyleCnt="17"/>
      <dgm:spPr/>
    </dgm:pt>
    <dgm:pt modelId="{9F7DDD31-FE8F-4F4E-9AAD-0E4A9D3BE059}" type="pres">
      <dgm:prSet presAssocID="{BACCC2CB-2C02-4BBD-928E-E75099DFFCF7}" presName="hierChild6" presStyleCnt="0"/>
      <dgm:spPr/>
    </dgm:pt>
    <dgm:pt modelId="{D0B89C9D-76DD-4F42-9208-1BDA75896032}" type="pres">
      <dgm:prSet presAssocID="{BACCC2CB-2C02-4BBD-928E-E75099DFFCF7}" presName="hierChild7" presStyleCnt="0"/>
      <dgm:spPr/>
    </dgm:pt>
    <dgm:pt modelId="{D274CB11-DC46-4037-B82C-5381D7161ECA}" type="pres">
      <dgm:prSet presAssocID="{49D2DC61-B697-4E3C-ACA2-7FE83EBDAFC2}" presName="Name111" presStyleLbl="parChTrans1D2" presStyleIdx="1" presStyleCnt="2"/>
      <dgm:spPr/>
    </dgm:pt>
    <dgm:pt modelId="{875E6BE9-15C3-4451-AFBD-DB3E5FFA897E}" type="pres">
      <dgm:prSet presAssocID="{C56D1793-CAE9-4B32-9023-B9CA769EEF1F}" presName="hierRoot3" presStyleCnt="0">
        <dgm:presLayoutVars>
          <dgm:hierBranch val="init"/>
        </dgm:presLayoutVars>
      </dgm:prSet>
      <dgm:spPr/>
    </dgm:pt>
    <dgm:pt modelId="{BB38E763-0AEB-4A14-A2D7-65EDD6153A41}" type="pres">
      <dgm:prSet presAssocID="{C56D1793-CAE9-4B32-9023-B9CA769EEF1F}" presName="rootComposite3" presStyleCnt="0"/>
      <dgm:spPr/>
    </dgm:pt>
    <dgm:pt modelId="{6F4444F9-BDD8-40E8-B33C-436ABF3E7F33}" type="pres">
      <dgm:prSet presAssocID="{C56D1793-CAE9-4B32-9023-B9CA769EEF1F}" presName="rootText3" presStyleLbl="asst1" presStyleIdx="5" presStyleCnt="17" custScaleX="242663" custScaleY="209886" custLinFactNeighborX="-14698" custLinFactNeighborY="-87210">
        <dgm:presLayoutVars>
          <dgm:chPref val="3"/>
        </dgm:presLayoutVars>
      </dgm:prSet>
      <dgm:spPr/>
    </dgm:pt>
    <dgm:pt modelId="{30610DBE-CCB5-4738-BFE8-4F2D9608F1D1}" type="pres">
      <dgm:prSet presAssocID="{C56D1793-CAE9-4B32-9023-B9CA769EEF1F}" presName="rootConnector3" presStyleLbl="asst1" presStyleIdx="5" presStyleCnt="17"/>
      <dgm:spPr/>
    </dgm:pt>
    <dgm:pt modelId="{37C88AA8-F28C-434D-832E-CAE645A86CE9}" type="pres">
      <dgm:prSet presAssocID="{C56D1793-CAE9-4B32-9023-B9CA769EEF1F}" presName="hierChild6" presStyleCnt="0"/>
      <dgm:spPr/>
    </dgm:pt>
    <dgm:pt modelId="{04696945-9228-4A76-BB15-F67F152486C7}" type="pres">
      <dgm:prSet presAssocID="{C56D1793-CAE9-4B32-9023-B9CA769EEF1F}" presName="hierChild7" presStyleCnt="0"/>
      <dgm:spPr/>
    </dgm:pt>
    <dgm:pt modelId="{2409B137-FCF4-4D66-A915-68DBA63E4B49}" type="pres">
      <dgm:prSet presAssocID="{32329307-535F-4E0E-87C8-1882331AAEF0}" presName="Name111" presStyleLbl="parChTrans1D3" presStyleIdx="2" presStyleCnt="4"/>
      <dgm:spPr/>
    </dgm:pt>
    <dgm:pt modelId="{1FB767B6-9DB3-461F-8010-DC1B1DEA1C52}" type="pres">
      <dgm:prSet presAssocID="{6AB37DA8-2894-4A22-88A7-28CB1211081E}" presName="hierRoot3" presStyleCnt="0">
        <dgm:presLayoutVars>
          <dgm:hierBranch val="init"/>
        </dgm:presLayoutVars>
      </dgm:prSet>
      <dgm:spPr/>
    </dgm:pt>
    <dgm:pt modelId="{24AE0F82-2495-41C9-803C-5F0845BC6001}" type="pres">
      <dgm:prSet presAssocID="{6AB37DA8-2894-4A22-88A7-28CB1211081E}" presName="rootComposite3" presStyleCnt="0"/>
      <dgm:spPr/>
    </dgm:pt>
    <dgm:pt modelId="{0DBA5DDC-584C-49B0-BE62-66661F0CF9B5}" type="pres">
      <dgm:prSet presAssocID="{6AB37DA8-2894-4A22-88A7-28CB1211081E}" presName="rootText3" presStyleLbl="asst1" presStyleIdx="6" presStyleCnt="17" custScaleX="190835" custScaleY="123972" custLinFactNeighborY="12740">
        <dgm:presLayoutVars>
          <dgm:chPref val="3"/>
        </dgm:presLayoutVars>
      </dgm:prSet>
      <dgm:spPr/>
    </dgm:pt>
    <dgm:pt modelId="{B43E2284-74F1-43CC-8684-B03EFBECF215}" type="pres">
      <dgm:prSet presAssocID="{6AB37DA8-2894-4A22-88A7-28CB1211081E}" presName="rootConnector3" presStyleLbl="asst1" presStyleIdx="6" presStyleCnt="17"/>
      <dgm:spPr/>
    </dgm:pt>
    <dgm:pt modelId="{2DE457EF-B657-445D-B503-586C7FCED120}" type="pres">
      <dgm:prSet presAssocID="{6AB37DA8-2894-4A22-88A7-28CB1211081E}" presName="hierChild6" presStyleCnt="0"/>
      <dgm:spPr/>
    </dgm:pt>
    <dgm:pt modelId="{2E8C69B2-691E-495D-AF9A-751A442B77A1}" type="pres">
      <dgm:prSet presAssocID="{6AB37DA8-2894-4A22-88A7-28CB1211081E}" presName="hierChild7" presStyleCnt="0"/>
      <dgm:spPr/>
    </dgm:pt>
    <dgm:pt modelId="{FBFB7368-3E42-4581-A7BD-C01D22D0CBD1}" type="pres">
      <dgm:prSet presAssocID="{3704F1BD-90A6-49C9-A0B8-5EFA21D552B8}" presName="Name111" presStyleLbl="parChTrans1D4" presStyleIdx="2" presStyleCnt="11"/>
      <dgm:spPr/>
    </dgm:pt>
    <dgm:pt modelId="{04991004-402D-4CBC-A6B8-D31148CED6B5}" type="pres">
      <dgm:prSet presAssocID="{28B3BE73-AB62-4C54-AE91-B4495BA3E0EA}" presName="hierRoot3" presStyleCnt="0">
        <dgm:presLayoutVars>
          <dgm:hierBranch val="init"/>
        </dgm:presLayoutVars>
      </dgm:prSet>
      <dgm:spPr/>
    </dgm:pt>
    <dgm:pt modelId="{6770100B-7F6F-4F33-8FA6-A5B05988430B}" type="pres">
      <dgm:prSet presAssocID="{28B3BE73-AB62-4C54-AE91-B4495BA3E0EA}" presName="rootComposite3" presStyleCnt="0"/>
      <dgm:spPr/>
    </dgm:pt>
    <dgm:pt modelId="{3D9C3545-7A9B-4EBE-9C2B-16506A6A86B0}" type="pres">
      <dgm:prSet presAssocID="{28B3BE73-AB62-4C54-AE91-B4495BA3E0EA}" presName="rootText3" presStyleLbl="asst1" presStyleIdx="7" presStyleCnt="17" custScaleX="111274">
        <dgm:presLayoutVars>
          <dgm:chPref val="3"/>
        </dgm:presLayoutVars>
      </dgm:prSet>
      <dgm:spPr/>
    </dgm:pt>
    <dgm:pt modelId="{2EDA3BEA-13CB-4410-AAB2-EED30E5D0C66}" type="pres">
      <dgm:prSet presAssocID="{28B3BE73-AB62-4C54-AE91-B4495BA3E0EA}" presName="rootConnector3" presStyleLbl="asst1" presStyleIdx="7" presStyleCnt="17"/>
      <dgm:spPr/>
    </dgm:pt>
    <dgm:pt modelId="{6BA9DA4A-C378-4A82-A67D-83258BB2C084}" type="pres">
      <dgm:prSet presAssocID="{28B3BE73-AB62-4C54-AE91-B4495BA3E0EA}" presName="hierChild6" presStyleCnt="0"/>
      <dgm:spPr/>
    </dgm:pt>
    <dgm:pt modelId="{905DDC2C-442B-45D3-8650-A010F09F6323}" type="pres">
      <dgm:prSet presAssocID="{28B3BE73-AB62-4C54-AE91-B4495BA3E0EA}" presName="hierChild7" presStyleCnt="0"/>
      <dgm:spPr/>
    </dgm:pt>
    <dgm:pt modelId="{1D04CC15-A1C7-4D15-8B5D-6A27329DAD87}" type="pres">
      <dgm:prSet presAssocID="{1530D644-2800-4180-A744-3FF4DFC1E0CC}" presName="Name111" presStyleLbl="parChTrans1D4" presStyleIdx="3" presStyleCnt="11"/>
      <dgm:spPr/>
    </dgm:pt>
    <dgm:pt modelId="{68866AAB-CBEA-427F-85BD-AD184C9F7B67}" type="pres">
      <dgm:prSet presAssocID="{9D1D2C1F-0E58-404B-AD4A-1097AB3A845E}" presName="hierRoot3" presStyleCnt="0">
        <dgm:presLayoutVars>
          <dgm:hierBranch val="init"/>
        </dgm:presLayoutVars>
      </dgm:prSet>
      <dgm:spPr/>
    </dgm:pt>
    <dgm:pt modelId="{76A1FF48-5F01-407D-BCDB-46E739D0E482}" type="pres">
      <dgm:prSet presAssocID="{9D1D2C1F-0E58-404B-AD4A-1097AB3A845E}" presName="rootComposite3" presStyleCnt="0"/>
      <dgm:spPr/>
    </dgm:pt>
    <dgm:pt modelId="{97824047-69CE-4B1B-8E05-46D9427119FC}" type="pres">
      <dgm:prSet presAssocID="{9D1D2C1F-0E58-404B-AD4A-1097AB3A845E}" presName="rootText3" presStyleLbl="asst1" presStyleIdx="8" presStyleCnt="17" custScaleX="140691">
        <dgm:presLayoutVars>
          <dgm:chPref val="3"/>
        </dgm:presLayoutVars>
      </dgm:prSet>
      <dgm:spPr/>
    </dgm:pt>
    <dgm:pt modelId="{428BB62C-59CC-459B-97CD-8856D057ABD9}" type="pres">
      <dgm:prSet presAssocID="{9D1D2C1F-0E58-404B-AD4A-1097AB3A845E}" presName="rootConnector3" presStyleLbl="asst1" presStyleIdx="8" presStyleCnt="17"/>
      <dgm:spPr/>
    </dgm:pt>
    <dgm:pt modelId="{CC756D61-FCE7-490A-AC79-77FBD3B80493}" type="pres">
      <dgm:prSet presAssocID="{9D1D2C1F-0E58-404B-AD4A-1097AB3A845E}" presName="hierChild6" presStyleCnt="0"/>
      <dgm:spPr/>
    </dgm:pt>
    <dgm:pt modelId="{C972AE7F-3EDB-400D-996B-BC13362105A6}" type="pres">
      <dgm:prSet presAssocID="{9D1D2C1F-0E58-404B-AD4A-1097AB3A845E}" presName="hierChild7" presStyleCnt="0"/>
      <dgm:spPr/>
    </dgm:pt>
    <dgm:pt modelId="{A673539B-0384-4C65-A645-9908496630BC}" type="pres">
      <dgm:prSet presAssocID="{FB90DA3A-1614-4334-896E-1039ED870E5F}" presName="Name111" presStyleLbl="parChTrans1D4" presStyleIdx="4" presStyleCnt="11"/>
      <dgm:spPr/>
    </dgm:pt>
    <dgm:pt modelId="{88749227-1D5F-4F56-AC3F-44984813726B}" type="pres">
      <dgm:prSet presAssocID="{D037463E-4843-40D6-9936-91E7B90AB861}" presName="hierRoot3" presStyleCnt="0">
        <dgm:presLayoutVars>
          <dgm:hierBranch val="init"/>
        </dgm:presLayoutVars>
      </dgm:prSet>
      <dgm:spPr/>
    </dgm:pt>
    <dgm:pt modelId="{D4230E65-D24B-4B2A-A25A-3797267CE1D5}" type="pres">
      <dgm:prSet presAssocID="{D037463E-4843-40D6-9936-91E7B90AB861}" presName="rootComposite3" presStyleCnt="0"/>
      <dgm:spPr/>
    </dgm:pt>
    <dgm:pt modelId="{EAB71AD8-918A-42A5-9625-EAF13BF4635B}" type="pres">
      <dgm:prSet presAssocID="{D037463E-4843-40D6-9936-91E7B90AB861}" presName="rootText3" presStyleLbl="asst1" presStyleIdx="9" presStyleCnt="17" custScaleX="114756" custScaleY="121441">
        <dgm:presLayoutVars>
          <dgm:chPref val="3"/>
        </dgm:presLayoutVars>
      </dgm:prSet>
      <dgm:spPr/>
    </dgm:pt>
    <dgm:pt modelId="{6003DF9A-DF83-41DF-B694-D566EE4B80E3}" type="pres">
      <dgm:prSet presAssocID="{D037463E-4843-40D6-9936-91E7B90AB861}" presName="rootConnector3" presStyleLbl="asst1" presStyleIdx="9" presStyleCnt="17"/>
      <dgm:spPr/>
    </dgm:pt>
    <dgm:pt modelId="{F0B50F86-12AB-4CD1-95A4-F01EF2A2A8BB}" type="pres">
      <dgm:prSet presAssocID="{D037463E-4843-40D6-9936-91E7B90AB861}" presName="hierChild6" presStyleCnt="0"/>
      <dgm:spPr/>
    </dgm:pt>
    <dgm:pt modelId="{3075592F-7C6F-4BB1-ABA1-2C71EE56D99A}" type="pres">
      <dgm:prSet presAssocID="{D037463E-4843-40D6-9936-91E7B90AB861}" presName="hierChild7" presStyleCnt="0"/>
      <dgm:spPr/>
    </dgm:pt>
    <dgm:pt modelId="{283D58E1-AEC0-4345-86BA-0E6F9193E3A0}" type="pres">
      <dgm:prSet presAssocID="{46B933AA-9CB7-47FC-AF4E-92656EEF5E39}" presName="Name111" presStyleLbl="parChTrans1D4" presStyleIdx="5" presStyleCnt="11"/>
      <dgm:spPr/>
    </dgm:pt>
    <dgm:pt modelId="{35F63781-C788-45E4-B3D3-A45012E5FDDF}" type="pres">
      <dgm:prSet presAssocID="{B3E903BF-D6FF-4617-B001-8696EF4C9E5D}" presName="hierRoot3" presStyleCnt="0">
        <dgm:presLayoutVars>
          <dgm:hierBranch val="init"/>
        </dgm:presLayoutVars>
      </dgm:prSet>
      <dgm:spPr/>
    </dgm:pt>
    <dgm:pt modelId="{E9D5B120-1D22-4F2E-B5BC-DBDB0905B322}" type="pres">
      <dgm:prSet presAssocID="{B3E903BF-D6FF-4617-B001-8696EF4C9E5D}" presName="rootComposite3" presStyleCnt="0"/>
      <dgm:spPr/>
    </dgm:pt>
    <dgm:pt modelId="{820D2910-9735-4B51-A74C-5FA319538D96}" type="pres">
      <dgm:prSet presAssocID="{B3E903BF-D6FF-4617-B001-8696EF4C9E5D}" presName="rootText3" presStyleLbl="asst1" presStyleIdx="10" presStyleCnt="17" custScaleX="181968" custScaleY="118245">
        <dgm:presLayoutVars>
          <dgm:chPref val="3"/>
        </dgm:presLayoutVars>
      </dgm:prSet>
      <dgm:spPr/>
    </dgm:pt>
    <dgm:pt modelId="{00400DB0-C43E-4573-871A-7E710C3F124E}" type="pres">
      <dgm:prSet presAssocID="{B3E903BF-D6FF-4617-B001-8696EF4C9E5D}" presName="rootConnector3" presStyleLbl="asst1" presStyleIdx="10" presStyleCnt="17"/>
      <dgm:spPr/>
    </dgm:pt>
    <dgm:pt modelId="{EA4AF4F4-E1D9-4A27-999F-4712F14951FD}" type="pres">
      <dgm:prSet presAssocID="{B3E903BF-D6FF-4617-B001-8696EF4C9E5D}" presName="hierChild6" presStyleCnt="0"/>
      <dgm:spPr/>
    </dgm:pt>
    <dgm:pt modelId="{A0575598-D381-4853-B931-37F63F16413D}" type="pres">
      <dgm:prSet presAssocID="{B3E903BF-D6FF-4617-B001-8696EF4C9E5D}" presName="hierChild7" presStyleCnt="0"/>
      <dgm:spPr/>
    </dgm:pt>
    <dgm:pt modelId="{59D1D2C4-0FF7-4F7D-88D6-53D2A3A3895D}" type="pres">
      <dgm:prSet presAssocID="{B21D0145-3D0D-4199-9EBE-E6EBA2D08DD1}" presName="Name111" presStyleLbl="parChTrans1D4" presStyleIdx="6" presStyleCnt="11"/>
      <dgm:spPr/>
    </dgm:pt>
    <dgm:pt modelId="{3AD90690-28EB-4CC5-ACAD-EE4250AB3D94}" type="pres">
      <dgm:prSet presAssocID="{1A3910A3-A58B-44EC-8CA8-CC80B858A12E}" presName="hierRoot3" presStyleCnt="0">
        <dgm:presLayoutVars>
          <dgm:hierBranch val="init"/>
        </dgm:presLayoutVars>
      </dgm:prSet>
      <dgm:spPr/>
    </dgm:pt>
    <dgm:pt modelId="{9A831F50-F91E-4E18-A20E-3BAF2A05DC39}" type="pres">
      <dgm:prSet presAssocID="{1A3910A3-A58B-44EC-8CA8-CC80B858A12E}" presName="rootComposite3" presStyleCnt="0"/>
      <dgm:spPr/>
    </dgm:pt>
    <dgm:pt modelId="{FBE8CF52-217C-4743-AA3D-E6D8139D2707}" type="pres">
      <dgm:prSet presAssocID="{1A3910A3-A58B-44EC-8CA8-CC80B858A12E}" presName="rootText3" presStyleLbl="asst1" presStyleIdx="11" presStyleCnt="17" custScaleX="169783" custScaleY="117377">
        <dgm:presLayoutVars>
          <dgm:chPref val="3"/>
        </dgm:presLayoutVars>
      </dgm:prSet>
      <dgm:spPr/>
    </dgm:pt>
    <dgm:pt modelId="{BED1338E-568C-4C81-B502-4D2B163286EB}" type="pres">
      <dgm:prSet presAssocID="{1A3910A3-A58B-44EC-8CA8-CC80B858A12E}" presName="rootConnector3" presStyleLbl="asst1" presStyleIdx="11" presStyleCnt="17"/>
      <dgm:spPr/>
    </dgm:pt>
    <dgm:pt modelId="{83FF558C-C192-4866-BCFE-86A33FF2F993}" type="pres">
      <dgm:prSet presAssocID="{1A3910A3-A58B-44EC-8CA8-CC80B858A12E}" presName="hierChild6" presStyleCnt="0"/>
      <dgm:spPr/>
    </dgm:pt>
    <dgm:pt modelId="{F7075401-627C-43FB-AC40-668373839AEB}" type="pres">
      <dgm:prSet presAssocID="{1A3910A3-A58B-44EC-8CA8-CC80B858A12E}" presName="hierChild7" presStyleCnt="0"/>
      <dgm:spPr/>
    </dgm:pt>
    <dgm:pt modelId="{BB82E70F-FDFB-4646-B287-1BAB4B41FFC2}" type="pres">
      <dgm:prSet presAssocID="{3A9D0CDD-E8CE-4EA0-89C6-0C6FB65673B9}" presName="Name111" presStyleLbl="parChTrans1D4" presStyleIdx="7" presStyleCnt="11"/>
      <dgm:spPr/>
    </dgm:pt>
    <dgm:pt modelId="{8888DF58-FBCF-4546-982C-A9D2A9478E23}" type="pres">
      <dgm:prSet presAssocID="{FF43C7AB-98BD-44F3-BA94-25C3623D935F}" presName="hierRoot3" presStyleCnt="0">
        <dgm:presLayoutVars>
          <dgm:hierBranch val="init"/>
        </dgm:presLayoutVars>
      </dgm:prSet>
      <dgm:spPr/>
    </dgm:pt>
    <dgm:pt modelId="{E28BEAB9-0B17-44B7-ADD5-91D2C2CD32BD}" type="pres">
      <dgm:prSet presAssocID="{FF43C7AB-98BD-44F3-BA94-25C3623D935F}" presName="rootComposite3" presStyleCnt="0"/>
      <dgm:spPr/>
    </dgm:pt>
    <dgm:pt modelId="{EE9B0407-93EB-4DDA-82E9-4C64BC6AE217}" type="pres">
      <dgm:prSet presAssocID="{FF43C7AB-98BD-44F3-BA94-25C3623D935F}" presName="rootText3" presStyleLbl="asst1" presStyleIdx="12" presStyleCnt="17" custScaleX="136122" custScaleY="116809">
        <dgm:presLayoutVars>
          <dgm:chPref val="3"/>
        </dgm:presLayoutVars>
      </dgm:prSet>
      <dgm:spPr/>
    </dgm:pt>
    <dgm:pt modelId="{9BDA41D4-6BF1-4BE1-A381-F687B9693979}" type="pres">
      <dgm:prSet presAssocID="{FF43C7AB-98BD-44F3-BA94-25C3623D935F}" presName="rootConnector3" presStyleLbl="asst1" presStyleIdx="12" presStyleCnt="17"/>
      <dgm:spPr/>
    </dgm:pt>
    <dgm:pt modelId="{DAE4CE69-F356-49E8-9408-62FD0FAB5AC6}" type="pres">
      <dgm:prSet presAssocID="{FF43C7AB-98BD-44F3-BA94-25C3623D935F}" presName="hierChild6" presStyleCnt="0"/>
      <dgm:spPr/>
    </dgm:pt>
    <dgm:pt modelId="{12E6CC22-8379-4D77-B564-79ACB09547AE}" type="pres">
      <dgm:prSet presAssocID="{FF43C7AB-98BD-44F3-BA94-25C3623D935F}" presName="hierChild7" presStyleCnt="0"/>
      <dgm:spPr/>
    </dgm:pt>
    <dgm:pt modelId="{B0CA9B08-29FA-47CC-B1B5-17DA68672277}" type="pres">
      <dgm:prSet presAssocID="{A0DBF31F-1E7D-4C58-BC7B-068A76F4090D}" presName="Name111" presStyleLbl="parChTrans1D3" presStyleIdx="3" presStyleCnt="4"/>
      <dgm:spPr/>
    </dgm:pt>
    <dgm:pt modelId="{44EA3BE2-F9EF-4762-9CDA-C99849AFAB26}" type="pres">
      <dgm:prSet presAssocID="{B0360AA2-75E6-4C27-ABA7-BBCF5E3309CE}" presName="hierRoot3" presStyleCnt="0">
        <dgm:presLayoutVars>
          <dgm:hierBranch val="init"/>
        </dgm:presLayoutVars>
      </dgm:prSet>
      <dgm:spPr/>
    </dgm:pt>
    <dgm:pt modelId="{A5DCF357-7068-4503-BA5B-67BF2BAEC780}" type="pres">
      <dgm:prSet presAssocID="{B0360AA2-75E6-4C27-ABA7-BBCF5E3309CE}" presName="rootComposite3" presStyleCnt="0"/>
      <dgm:spPr/>
    </dgm:pt>
    <dgm:pt modelId="{729B00CB-1F94-4D19-BE59-161C12378272}" type="pres">
      <dgm:prSet presAssocID="{B0360AA2-75E6-4C27-ABA7-BBCF5E3309CE}" presName="rootText3" presStyleLbl="asst1" presStyleIdx="13" presStyleCnt="17" custScaleX="191760" custScaleY="148120">
        <dgm:presLayoutVars>
          <dgm:chPref val="3"/>
        </dgm:presLayoutVars>
      </dgm:prSet>
      <dgm:spPr/>
    </dgm:pt>
    <dgm:pt modelId="{3233875D-8746-47DC-AB52-E4F7DDB30393}" type="pres">
      <dgm:prSet presAssocID="{B0360AA2-75E6-4C27-ABA7-BBCF5E3309CE}" presName="rootConnector3" presStyleLbl="asst1" presStyleIdx="13" presStyleCnt="17"/>
      <dgm:spPr/>
    </dgm:pt>
    <dgm:pt modelId="{47B12F23-1782-41EA-90F3-BF3DD7D74BED}" type="pres">
      <dgm:prSet presAssocID="{B0360AA2-75E6-4C27-ABA7-BBCF5E3309CE}" presName="hierChild6" presStyleCnt="0"/>
      <dgm:spPr/>
    </dgm:pt>
    <dgm:pt modelId="{1A715851-D2C8-43C2-A238-F02AA65D4495}" type="pres">
      <dgm:prSet presAssocID="{B0360AA2-75E6-4C27-ABA7-BBCF5E3309CE}" presName="hierChild7" presStyleCnt="0"/>
      <dgm:spPr/>
    </dgm:pt>
    <dgm:pt modelId="{0F01701B-E032-49C6-9FE5-0DA7D53BCBD6}" type="pres">
      <dgm:prSet presAssocID="{16DD6C12-2DB4-4E7E-9D6F-771D8D63066D}" presName="Name111" presStyleLbl="parChTrans1D4" presStyleIdx="8" presStyleCnt="11"/>
      <dgm:spPr/>
    </dgm:pt>
    <dgm:pt modelId="{825FF8C8-5F48-46DE-A563-D66B68346856}" type="pres">
      <dgm:prSet presAssocID="{353E30ED-0F47-492F-A20E-04A0472312F8}" presName="hierRoot3" presStyleCnt="0">
        <dgm:presLayoutVars>
          <dgm:hierBranch val="init"/>
        </dgm:presLayoutVars>
      </dgm:prSet>
      <dgm:spPr/>
    </dgm:pt>
    <dgm:pt modelId="{EB04C21C-2C69-4AB3-94F8-158C2A921272}" type="pres">
      <dgm:prSet presAssocID="{353E30ED-0F47-492F-A20E-04A0472312F8}" presName="rootComposite3" presStyleCnt="0"/>
      <dgm:spPr/>
    </dgm:pt>
    <dgm:pt modelId="{CA3038B6-8EAB-4CF0-8B95-09E28A4DB61E}" type="pres">
      <dgm:prSet presAssocID="{353E30ED-0F47-492F-A20E-04A0472312F8}" presName="rootText3" presStyleLbl="asst1" presStyleIdx="14" presStyleCnt="17" custScaleX="107088" custScaleY="138273">
        <dgm:presLayoutVars>
          <dgm:chPref val="3"/>
        </dgm:presLayoutVars>
      </dgm:prSet>
      <dgm:spPr/>
    </dgm:pt>
    <dgm:pt modelId="{C23D1548-E7DB-42CB-A333-003E2DE37BAB}" type="pres">
      <dgm:prSet presAssocID="{353E30ED-0F47-492F-A20E-04A0472312F8}" presName="rootConnector3" presStyleLbl="asst1" presStyleIdx="14" presStyleCnt="17"/>
      <dgm:spPr/>
    </dgm:pt>
    <dgm:pt modelId="{43750A90-40AE-49E4-9E6A-AEFC064538C1}" type="pres">
      <dgm:prSet presAssocID="{353E30ED-0F47-492F-A20E-04A0472312F8}" presName="hierChild6" presStyleCnt="0"/>
      <dgm:spPr/>
    </dgm:pt>
    <dgm:pt modelId="{FEA6D8A1-4244-4D76-885E-00A671D20B8B}" type="pres">
      <dgm:prSet presAssocID="{353E30ED-0F47-492F-A20E-04A0472312F8}" presName="hierChild7" presStyleCnt="0"/>
      <dgm:spPr/>
    </dgm:pt>
    <dgm:pt modelId="{09CB4227-91AD-4A15-938E-3F7FF84ADD86}" type="pres">
      <dgm:prSet presAssocID="{13404DB5-511F-4E8D-999C-877B8E848C22}" presName="Name111" presStyleLbl="parChTrans1D4" presStyleIdx="9" presStyleCnt="11"/>
      <dgm:spPr/>
    </dgm:pt>
    <dgm:pt modelId="{9587C7F5-991B-493D-BECE-BF34D9A10EA9}" type="pres">
      <dgm:prSet presAssocID="{E2D7C452-65E7-4756-ABC1-05596B8ACB4A}" presName="hierRoot3" presStyleCnt="0">
        <dgm:presLayoutVars>
          <dgm:hierBranch val="init"/>
        </dgm:presLayoutVars>
      </dgm:prSet>
      <dgm:spPr/>
    </dgm:pt>
    <dgm:pt modelId="{ED6C2009-0843-4FCA-9A5F-0026024A26BD}" type="pres">
      <dgm:prSet presAssocID="{E2D7C452-65E7-4756-ABC1-05596B8ACB4A}" presName="rootComposite3" presStyleCnt="0"/>
      <dgm:spPr/>
    </dgm:pt>
    <dgm:pt modelId="{F3F17826-C9C0-45C1-B208-521FAA0629E4}" type="pres">
      <dgm:prSet presAssocID="{E2D7C452-65E7-4756-ABC1-05596B8ACB4A}" presName="rootText3" presStyleLbl="asst1" presStyleIdx="15" presStyleCnt="17" custScaleX="188611" custScaleY="184222">
        <dgm:presLayoutVars>
          <dgm:chPref val="3"/>
        </dgm:presLayoutVars>
      </dgm:prSet>
      <dgm:spPr/>
    </dgm:pt>
    <dgm:pt modelId="{08E11773-6623-43D2-A763-0E99A081C780}" type="pres">
      <dgm:prSet presAssocID="{E2D7C452-65E7-4756-ABC1-05596B8ACB4A}" presName="rootConnector3" presStyleLbl="asst1" presStyleIdx="15" presStyleCnt="17"/>
      <dgm:spPr/>
    </dgm:pt>
    <dgm:pt modelId="{D5E47184-40F5-4150-84AB-9CDD193670E0}" type="pres">
      <dgm:prSet presAssocID="{E2D7C452-65E7-4756-ABC1-05596B8ACB4A}" presName="hierChild6" presStyleCnt="0"/>
      <dgm:spPr/>
    </dgm:pt>
    <dgm:pt modelId="{961D62D2-7E31-49B1-8DF7-793E2A417164}" type="pres">
      <dgm:prSet presAssocID="{E2D7C452-65E7-4756-ABC1-05596B8ACB4A}" presName="hierChild7" presStyleCnt="0"/>
      <dgm:spPr/>
    </dgm:pt>
    <dgm:pt modelId="{D5F27600-754B-4C51-B318-4B482A2832FE}" type="pres">
      <dgm:prSet presAssocID="{5E846548-747A-4C20-9410-6776EC48E182}" presName="Name111" presStyleLbl="parChTrans1D4" presStyleIdx="10" presStyleCnt="11"/>
      <dgm:spPr/>
    </dgm:pt>
    <dgm:pt modelId="{2E5914C0-76EA-4E23-BD03-16598EBD7C15}" type="pres">
      <dgm:prSet presAssocID="{8156ABB6-1207-4A69-9A12-B681EF3D8D33}" presName="hierRoot3" presStyleCnt="0">
        <dgm:presLayoutVars>
          <dgm:hierBranch val="init"/>
        </dgm:presLayoutVars>
      </dgm:prSet>
      <dgm:spPr/>
    </dgm:pt>
    <dgm:pt modelId="{65796EC8-24A4-449F-BC76-DB435F489476}" type="pres">
      <dgm:prSet presAssocID="{8156ABB6-1207-4A69-9A12-B681EF3D8D33}" presName="rootComposite3" presStyleCnt="0"/>
      <dgm:spPr/>
    </dgm:pt>
    <dgm:pt modelId="{DF3FE8E1-D380-4C13-9CE2-81D3CE70FE20}" type="pres">
      <dgm:prSet presAssocID="{8156ABB6-1207-4A69-9A12-B681EF3D8D33}" presName="rootText3" presStyleLbl="asst1" presStyleIdx="16" presStyleCnt="17" custScaleX="121638" custScaleY="137627">
        <dgm:presLayoutVars>
          <dgm:chPref val="3"/>
        </dgm:presLayoutVars>
      </dgm:prSet>
      <dgm:spPr/>
    </dgm:pt>
    <dgm:pt modelId="{CCCBF4A7-BED7-4ECC-BCCB-19E4E1484937}" type="pres">
      <dgm:prSet presAssocID="{8156ABB6-1207-4A69-9A12-B681EF3D8D33}" presName="rootConnector3" presStyleLbl="asst1" presStyleIdx="16" presStyleCnt="17"/>
      <dgm:spPr/>
    </dgm:pt>
    <dgm:pt modelId="{7E0754B7-2387-4E25-A971-77C5173F42B6}" type="pres">
      <dgm:prSet presAssocID="{8156ABB6-1207-4A69-9A12-B681EF3D8D33}" presName="hierChild6" presStyleCnt="0"/>
      <dgm:spPr/>
    </dgm:pt>
    <dgm:pt modelId="{94964D18-A1C5-41F4-A985-2CEF5BA5E9C6}" type="pres">
      <dgm:prSet presAssocID="{8156ABB6-1207-4A69-9A12-B681EF3D8D33}" presName="hierChild7" presStyleCnt="0"/>
      <dgm:spPr/>
    </dgm:pt>
  </dgm:ptLst>
  <dgm:cxnLst>
    <dgm:cxn modelId="{EA480408-7DF9-4035-B13F-712C2C1881F3}" srcId="{C56D1793-CAE9-4B32-9023-B9CA769EEF1F}" destId="{B0360AA2-75E6-4C27-ABA7-BBCF5E3309CE}" srcOrd="1" destOrd="0" parTransId="{A0DBF31F-1E7D-4C58-BC7B-068A76F4090D}" sibTransId="{0B2F81FE-D059-4E1C-9B40-902BAC5F27FC}"/>
    <dgm:cxn modelId="{2091620C-3AF7-426B-ABD0-4EFE8F83720F}" type="presOf" srcId="{5E846548-747A-4C20-9410-6776EC48E182}" destId="{D5F27600-754B-4C51-B318-4B482A2832FE}" srcOrd="0" destOrd="0" presId="urn:microsoft.com/office/officeart/2005/8/layout/orgChart1"/>
    <dgm:cxn modelId="{ED77CF0D-5A7E-4576-A19F-CFF671CCC2CD}" type="presOf" srcId="{FB90DA3A-1614-4334-896E-1039ED870E5F}" destId="{A673539B-0384-4C65-A645-9908496630BC}" srcOrd="0" destOrd="0" presId="urn:microsoft.com/office/officeart/2005/8/layout/orgChart1"/>
    <dgm:cxn modelId="{E4A96012-0A2F-48FE-A891-464C74C4538D}" type="presOf" srcId="{A0DBF31F-1E7D-4C58-BC7B-068A76F4090D}" destId="{B0CA9B08-29FA-47CC-B1B5-17DA68672277}" srcOrd="0" destOrd="0" presId="urn:microsoft.com/office/officeart/2005/8/layout/orgChart1"/>
    <dgm:cxn modelId="{5D08E812-EF70-41A2-9E3A-227CC5306E6F}" type="presOf" srcId="{1A3910A3-A58B-44EC-8CA8-CC80B858A12E}" destId="{BED1338E-568C-4C81-B502-4D2B163286EB}" srcOrd="1" destOrd="0" presId="urn:microsoft.com/office/officeart/2005/8/layout/orgChart1"/>
    <dgm:cxn modelId="{1401B915-F767-4C28-9926-22843320A132}" type="presOf" srcId="{353E30ED-0F47-492F-A20E-04A0472312F8}" destId="{CA3038B6-8EAB-4CF0-8B95-09E28A4DB61E}" srcOrd="0" destOrd="0" presId="urn:microsoft.com/office/officeart/2005/8/layout/orgChart1"/>
    <dgm:cxn modelId="{E9454A1C-14D7-40AF-83FB-42774ED1C905}" type="presOf" srcId="{E2D7C452-65E7-4756-ABC1-05596B8ACB4A}" destId="{08E11773-6623-43D2-A763-0E99A081C780}" srcOrd="1" destOrd="0" presId="urn:microsoft.com/office/officeart/2005/8/layout/orgChart1"/>
    <dgm:cxn modelId="{3EDB251E-955B-4B57-82E8-7671722A5A22}" type="presOf" srcId="{A0EE8ACF-91AD-41AD-99DA-869E627946E9}" destId="{2F2E6263-49FB-4E57-9853-00BDC4EF8861}" srcOrd="1" destOrd="0" presId="urn:microsoft.com/office/officeart/2005/8/layout/orgChart1"/>
    <dgm:cxn modelId="{7C76FD20-655C-4357-9FE8-09598436C1F0}" type="presOf" srcId="{01CB8DF0-21AD-44FC-B4E0-66CB19D48DF1}" destId="{C8977D0A-BBA5-4C4A-AB2F-01925DA0AE7A}" srcOrd="0" destOrd="0" presId="urn:microsoft.com/office/officeart/2005/8/layout/orgChart1"/>
    <dgm:cxn modelId="{8B649125-0DC9-44A6-94E8-3389B07AC567}" type="presOf" srcId="{FF43C7AB-98BD-44F3-BA94-25C3623D935F}" destId="{EE9B0407-93EB-4DDA-82E9-4C64BC6AE217}" srcOrd="0" destOrd="0" presId="urn:microsoft.com/office/officeart/2005/8/layout/orgChart1"/>
    <dgm:cxn modelId="{0F30E82B-6C04-4CAF-BDE9-1372D34BDC67}" type="presOf" srcId="{353E30ED-0F47-492F-A20E-04A0472312F8}" destId="{C23D1548-E7DB-42CB-A333-003E2DE37BAB}" srcOrd="1" destOrd="0" presId="urn:microsoft.com/office/officeart/2005/8/layout/orgChart1"/>
    <dgm:cxn modelId="{6F6C712F-38BF-41FC-84AA-442DDB2C43A3}" srcId="{6AB37DA8-2894-4A22-88A7-28CB1211081E}" destId="{9D1D2C1F-0E58-404B-AD4A-1097AB3A845E}" srcOrd="1" destOrd="0" parTransId="{1530D644-2800-4180-A744-3FF4DFC1E0CC}" sibTransId="{BB560646-A194-42D9-94B6-FFFB4FE21C28}"/>
    <dgm:cxn modelId="{9DB31230-A638-4E65-9683-31CA5A0E688E}" type="presOf" srcId="{FF43C7AB-98BD-44F3-BA94-25C3623D935F}" destId="{9BDA41D4-6BF1-4BE1-A381-F687B9693979}" srcOrd="1" destOrd="0" presId="urn:microsoft.com/office/officeart/2005/8/layout/orgChart1"/>
    <dgm:cxn modelId="{7E3E3A31-4210-440D-86E4-6E50326413B9}" type="presOf" srcId="{B0360AA2-75E6-4C27-ABA7-BBCF5E3309CE}" destId="{729B00CB-1F94-4D19-BE59-161C12378272}" srcOrd="0" destOrd="0" presId="urn:microsoft.com/office/officeart/2005/8/layout/orgChart1"/>
    <dgm:cxn modelId="{C575C032-6885-4556-8E32-62B6CC4E8ED4}" type="presOf" srcId="{EE75BD96-2AFF-4E0B-9CAF-FE8609E7CD06}" destId="{70F68482-6F91-49A0-9394-09EA2EE49175}" srcOrd="0" destOrd="0" presId="urn:microsoft.com/office/officeart/2005/8/layout/orgChart1"/>
    <dgm:cxn modelId="{8BF3225B-3291-4F93-A01C-C676B8EB270F}" type="presOf" srcId="{B21D0145-3D0D-4199-9EBE-E6EBA2D08DD1}" destId="{59D1D2C4-0FF7-4F7D-88D6-53D2A3A3895D}" srcOrd="0" destOrd="0" presId="urn:microsoft.com/office/officeart/2005/8/layout/orgChart1"/>
    <dgm:cxn modelId="{67784260-E527-413D-BF4A-63EC04C3E459}" type="presOf" srcId="{2AE82EA4-EC96-4693-A1FF-7740E9514C1B}" destId="{CB06117E-AED0-4D8A-ABC4-13D9D58251CD}" srcOrd="0" destOrd="0" presId="urn:microsoft.com/office/officeart/2005/8/layout/orgChart1"/>
    <dgm:cxn modelId="{E491F760-C4CD-48CC-923D-23988CBA310F}" type="presOf" srcId="{E2D7C452-65E7-4756-ABC1-05596B8ACB4A}" destId="{F3F17826-C9C0-45C1-B208-521FAA0629E4}" srcOrd="0" destOrd="0" presId="urn:microsoft.com/office/officeart/2005/8/layout/orgChart1"/>
    <dgm:cxn modelId="{A1FA0A61-34A7-4D8D-8756-A62A9E540B2E}" type="presOf" srcId="{BACCC2CB-2C02-4BBD-928E-E75099DFFCF7}" destId="{6F44B7D3-43DB-4A0A-B713-9A196234A556}" srcOrd="0" destOrd="0" presId="urn:microsoft.com/office/officeart/2005/8/layout/orgChart1"/>
    <dgm:cxn modelId="{F8854A61-0902-43E3-BEDF-242BADD29734}" type="presOf" srcId="{B2B80356-15F2-4FD7-ABAF-142C540F15F5}" destId="{0486611E-3301-4360-A1F7-B14C9E3B886C}" srcOrd="1" destOrd="0" presId="urn:microsoft.com/office/officeart/2005/8/layout/orgChart1"/>
    <dgm:cxn modelId="{FB0A7841-19CA-4853-A70C-92967BC03386}" srcId="{6AB37DA8-2894-4A22-88A7-28CB1211081E}" destId="{FF43C7AB-98BD-44F3-BA94-25C3623D935F}" srcOrd="5" destOrd="0" parTransId="{3A9D0CDD-E8CE-4EA0-89C6-0C6FB65673B9}" sibTransId="{F93DE8C8-AC9C-4A95-ABBD-66AAB85B9EEB}"/>
    <dgm:cxn modelId="{72AA6342-65D3-4AD8-9572-B5206126A6C9}" type="presOf" srcId="{16DD6C12-2DB4-4E7E-9D6F-771D8D63066D}" destId="{0F01701B-E032-49C6-9FE5-0DA7D53BCBD6}" srcOrd="0" destOrd="0" presId="urn:microsoft.com/office/officeart/2005/8/layout/orgChart1"/>
    <dgm:cxn modelId="{E60A6364-8493-4780-9B09-FCE298D954EC}" type="presOf" srcId="{8156ABB6-1207-4A69-9A12-B681EF3D8D33}" destId="{CCCBF4A7-BED7-4ECC-BCCB-19E4E1484937}" srcOrd="1" destOrd="0" presId="urn:microsoft.com/office/officeart/2005/8/layout/orgChart1"/>
    <dgm:cxn modelId="{5CEDAD65-CE49-471D-A1FD-EA0F083D7B84}" type="presOf" srcId="{3A9D0CDD-E8CE-4EA0-89C6-0C6FB65673B9}" destId="{BB82E70F-FDFB-4646-B287-1BAB4B41FFC2}" srcOrd="0" destOrd="0" presId="urn:microsoft.com/office/officeart/2005/8/layout/orgChart1"/>
    <dgm:cxn modelId="{602B4746-A525-4B95-9994-C7CED91EF979}" type="presOf" srcId="{31006521-CCA3-4E56-AB1E-C5FE42FBB61E}" destId="{08C7F0C2-BFD4-447A-9721-6154B37595E2}" srcOrd="0" destOrd="0" presId="urn:microsoft.com/office/officeart/2005/8/layout/orgChart1"/>
    <dgm:cxn modelId="{F2BA506B-583A-4DD4-8323-4C67A4F55978}" type="presOf" srcId="{FF775422-6B1E-4E5C-8C4E-DA1A05177EBE}" destId="{061C649E-D1A3-47AD-B243-CDE7400295E6}" srcOrd="0" destOrd="0" presId="urn:microsoft.com/office/officeart/2005/8/layout/orgChart1"/>
    <dgm:cxn modelId="{B27CF74B-65B6-4A8A-BFA0-53A35015FBDB}" type="presOf" srcId="{6AB37DA8-2894-4A22-88A7-28CB1211081E}" destId="{B43E2284-74F1-43CC-8684-B03EFBECF215}" srcOrd="1" destOrd="0" presId="urn:microsoft.com/office/officeart/2005/8/layout/orgChart1"/>
    <dgm:cxn modelId="{B3FD6A6D-CAD9-4D13-9B19-FD3CFB660A4F}" srcId="{6AB37DA8-2894-4A22-88A7-28CB1211081E}" destId="{28B3BE73-AB62-4C54-AE91-B4495BA3E0EA}" srcOrd="0" destOrd="0" parTransId="{3704F1BD-90A6-49C9-A0B8-5EFA21D552B8}" sibTransId="{9057D075-46B1-4FEB-B2DE-F4FBE101EC43}"/>
    <dgm:cxn modelId="{F613C24E-9D2B-42C1-BA57-0A7D1A4CCD64}" type="presOf" srcId="{DA1D3D15-67E2-4990-B99D-4E5819CC9276}" destId="{5D015ACE-E7CF-4AAA-8E45-A620F5C1CD82}" srcOrd="1" destOrd="0" presId="urn:microsoft.com/office/officeart/2005/8/layout/orgChart1"/>
    <dgm:cxn modelId="{030CD86F-9AA8-4202-B001-A92580F75185}" type="presOf" srcId="{B3E903BF-D6FF-4617-B001-8696EF4C9E5D}" destId="{820D2910-9735-4B51-A74C-5FA319538D96}" srcOrd="0" destOrd="0" presId="urn:microsoft.com/office/officeart/2005/8/layout/orgChart1"/>
    <dgm:cxn modelId="{D59F4D70-3A00-4F9F-B5EB-3D2685C960A9}" srcId="{B0360AA2-75E6-4C27-ABA7-BBCF5E3309CE}" destId="{8156ABB6-1207-4A69-9A12-B681EF3D8D33}" srcOrd="2" destOrd="0" parTransId="{5E846548-747A-4C20-9410-6776EC48E182}" sibTransId="{0583C67B-BE62-47AE-BF6D-DC058874599A}"/>
    <dgm:cxn modelId="{8BB14F52-5A3C-4DF4-B4E4-A38BBF20EBE6}" srcId="{B0360AA2-75E6-4C27-ABA7-BBCF5E3309CE}" destId="{353E30ED-0F47-492F-A20E-04A0472312F8}" srcOrd="0" destOrd="0" parTransId="{16DD6C12-2DB4-4E7E-9D6F-771D8D63066D}" sibTransId="{B88E85DF-2B74-4481-94FE-CD8AB2D82EEF}"/>
    <dgm:cxn modelId="{3272EA72-0637-45F5-9CBF-F6CCF96C9107}" type="presOf" srcId="{32329307-535F-4E0E-87C8-1882331AAEF0}" destId="{2409B137-FCF4-4D66-A915-68DBA63E4B49}" srcOrd="0" destOrd="0" presId="urn:microsoft.com/office/officeart/2005/8/layout/orgChart1"/>
    <dgm:cxn modelId="{95F0C573-7EE1-4A44-83B3-7A9010CAEAF5}" type="presOf" srcId="{D037463E-4843-40D6-9936-91E7B90AB861}" destId="{6003DF9A-DF83-41DF-B694-D566EE4B80E3}" srcOrd="1" destOrd="0" presId="urn:microsoft.com/office/officeart/2005/8/layout/orgChart1"/>
    <dgm:cxn modelId="{B300DC75-F901-46C1-964D-E882AD620352}" type="presOf" srcId="{BACCC2CB-2C02-4BBD-928E-E75099DFFCF7}" destId="{3A89A8E7-0024-44FB-8F49-7DFF05CB902F}" srcOrd="1" destOrd="0" presId="urn:microsoft.com/office/officeart/2005/8/layout/orgChart1"/>
    <dgm:cxn modelId="{6EFADA78-B465-46F0-A2BD-3DB1CD7D34B5}" srcId="{DA1D3D15-67E2-4990-B99D-4E5819CC9276}" destId="{BACCC2CB-2C02-4BBD-928E-E75099DFFCF7}" srcOrd="1" destOrd="0" parTransId="{AE9F3655-3DBA-4FA9-98BA-9F45504EBB34}" sibTransId="{7163E23A-53D3-40CA-85AD-5ECA0A4CE6AB}"/>
    <dgm:cxn modelId="{0BAF677F-A06E-417C-B15F-8AE83BC50FFC}" type="presOf" srcId="{B2B80356-15F2-4FD7-ABAF-142C540F15F5}" destId="{BF481C65-76F5-4152-87DF-C7362683C753}" srcOrd="0" destOrd="0" presId="urn:microsoft.com/office/officeart/2005/8/layout/orgChart1"/>
    <dgm:cxn modelId="{BFC8B481-B9C8-41D5-BEB3-69943E1B4DDF}" type="presOf" srcId="{1530D644-2800-4180-A744-3FF4DFC1E0CC}" destId="{1D04CC15-A1C7-4D15-8B5D-6A27329DAD87}" srcOrd="0" destOrd="0" presId="urn:microsoft.com/office/officeart/2005/8/layout/orgChart1"/>
    <dgm:cxn modelId="{7D03F083-2288-45DB-9EEF-29FB2ECC993A}" srcId="{B0360AA2-75E6-4C27-ABA7-BBCF5E3309CE}" destId="{E2D7C452-65E7-4756-ABC1-05596B8ACB4A}" srcOrd="1" destOrd="0" parTransId="{13404DB5-511F-4E8D-999C-877B8E848C22}" sibTransId="{9702AB71-20E3-4620-98A1-EE32AA826E90}"/>
    <dgm:cxn modelId="{B707908A-9C1E-4C59-943F-AD219BCA6308}" srcId="{6AB37DA8-2894-4A22-88A7-28CB1211081E}" destId="{1A3910A3-A58B-44EC-8CA8-CC80B858A12E}" srcOrd="4" destOrd="0" parTransId="{B21D0145-3D0D-4199-9EBE-E6EBA2D08DD1}" sibTransId="{5A160880-65C8-4E4A-B1EF-562F3CA19358}"/>
    <dgm:cxn modelId="{FF9CCA8D-7742-4DB9-B178-C4692EBAE85A}" type="presOf" srcId="{8156ABB6-1207-4A69-9A12-B681EF3D8D33}" destId="{DF3FE8E1-D380-4C13-9CE2-81D3CE70FE20}" srcOrd="0" destOrd="0" presId="urn:microsoft.com/office/officeart/2005/8/layout/orgChart1"/>
    <dgm:cxn modelId="{E803F995-542D-4F05-BDBE-9075672A5C6C}" type="presOf" srcId="{C56D1793-CAE9-4B32-9023-B9CA769EEF1F}" destId="{6F4444F9-BDD8-40E8-B33C-436ABF3E7F33}" srcOrd="0" destOrd="0" presId="urn:microsoft.com/office/officeart/2005/8/layout/orgChart1"/>
    <dgm:cxn modelId="{3D888798-14EC-4171-9873-000AEAA909DA}" type="presOf" srcId="{1A3910A3-A58B-44EC-8CA8-CC80B858A12E}" destId="{FBE8CF52-217C-4743-AA3D-E6D8139D2707}" srcOrd="0" destOrd="0" presId="urn:microsoft.com/office/officeart/2005/8/layout/orgChart1"/>
    <dgm:cxn modelId="{E96A2899-DEE6-4A07-BB3C-C29A49A2D3F8}" type="presOf" srcId="{9D1D2C1F-0E58-404B-AD4A-1097AB3A845E}" destId="{428BB62C-59CC-459B-97CD-8856D057ABD9}" srcOrd="1" destOrd="0" presId="urn:microsoft.com/office/officeart/2005/8/layout/orgChart1"/>
    <dgm:cxn modelId="{74DE329D-510D-4787-8480-F54C9D0B411E}" srcId="{C56D1793-CAE9-4B32-9023-B9CA769EEF1F}" destId="{6AB37DA8-2894-4A22-88A7-28CB1211081E}" srcOrd="0" destOrd="0" parTransId="{32329307-535F-4E0E-87C8-1882331AAEF0}" sibTransId="{4A97EA65-1631-4DC9-B670-8DC4AD0E3A45}"/>
    <dgm:cxn modelId="{FFBC4A9D-8DAF-47E3-99AE-7B9D94F11697}" type="presOf" srcId="{B3E903BF-D6FF-4617-B001-8696EF4C9E5D}" destId="{00400DB0-C43E-4573-871A-7E710C3F124E}" srcOrd="1" destOrd="0" presId="urn:microsoft.com/office/officeart/2005/8/layout/orgChart1"/>
    <dgm:cxn modelId="{6844099F-5095-4E65-92B0-50D34C394812}" type="presOf" srcId="{28B3BE73-AB62-4C54-AE91-B4495BA3E0EA}" destId="{3D9C3545-7A9B-4EBE-9C2B-16506A6A86B0}" srcOrd="0" destOrd="0" presId="urn:microsoft.com/office/officeart/2005/8/layout/orgChart1"/>
    <dgm:cxn modelId="{3411F6A0-B4D4-4D63-B07E-11A359A0A6E1}" srcId="{B2B80356-15F2-4FD7-ABAF-142C540F15F5}" destId="{C56D1793-CAE9-4B32-9023-B9CA769EEF1F}" srcOrd="1" destOrd="0" parTransId="{49D2DC61-B697-4E3C-ACA2-7FE83EBDAFC2}" sibTransId="{3E8AEE72-BD0F-4763-9F4C-E45889426857}"/>
    <dgm:cxn modelId="{168E86A1-CE1D-4F90-A9B2-5D7CDD8B3FAC}" type="presOf" srcId="{3B226F1A-7944-43D3-BBD8-23D85E2ECE0D}" destId="{1BB53F85-1B67-49A2-9B05-9102092DF817}" srcOrd="0" destOrd="0" presId="urn:microsoft.com/office/officeart/2005/8/layout/orgChart1"/>
    <dgm:cxn modelId="{517A1BAA-3A79-4644-9702-818A96860980}" type="presOf" srcId="{01CB8DF0-21AD-44FC-B4E0-66CB19D48DF1}" destId="{8A278954-C1FA-4878-A0DD-5DDE0BB42703}" srcOrd="1" destOrd="0" presId="urn:microsoft.com/office/officeart/2005/8/layout/orgChart1"/>
    <dgm:cxn modelId="{7D9692AD-952F-43A4-B24F-53A3B0452563}" srcId="{6AB37DA8-2894-4A22-88A7-28CB1211081E}" destId="{D037463E-4843-40D6-9936-91E7B90AB861}" srcOrd="2" destOrd="0" parTransId="{FB90DA3A-1614-4334-896E-1039ED870E5F}" sibTransId="{3B6089F0-385A-418B-AEB8-E1E1E79B6E93}"/>
    <dgm:cxn modelId="{ED81FDAE-E782-4058-93B4-C499CCB2FE9F}" type="presOf" srcId="{28B3BE73-AB62-4C54-AE91-B4495BA3E0EA}" destId="{2EDA3BEA-13CB-4410-AAB2-EED30E5D0C66}" srcOrd="1" destOrd="0" presId="urn:microsoft.com/office/officeart/2005/8/layout/orgChart1"/>
    <dgm:cxn modelId="{06B432B0-4204-47D3-B750-D8154F43186E}" srcId="{31006521-CCA3-4E56-AB1E-C5FE42FBB61E}" destId="{B2B80356-15F2-4FD7-ABAF-142C540F15F5}" srcOrd="0" destOrd="0" parTransId="{45BC2F10-5973-4D85-A1C6-F1A600DA8372}" sibTransId="{E8E83E16-B23E-4E4A-B4EA-6A3B740FD517}"/>
    <dgm:cxn modelId="{7A1925B4-682C-41BC-ACF9-577E2C3877A4}" srcId="{6AB37DA8-2894-4A22-88A7-28CB1211081E}" destId="{B3E903BF-D6FF-4617-B001-8696EF4C9E5D}" srcOrd="3" destOrd="0" parTransId="{46B933AA-9CB7-47FC-AF4E-92656EEF5E39}" sibTransId="{BC0FF7C7-64D8-42BD-B700-D8DF8A9BDEEC}"/>
    <dgm:cxn modelId="{EF979CB9-82A8-4E64-9AB6-2BD95A6295F1}" type="presOf" srcId="{49D2DC61-B697-4E3C-ACA2-7FE83EBDAFC2}" destId="{D274CB11-DC46-4037-B82C-5381D7161ECA}" srcOrd="0" destOrd="0" presId="urn:microsoft.com/office/officeart/2005/8/layout/orgChart1"/>
    <dgm:cxn modelId="{93B55FBA-B0B8-4F59-9C94-5FBC1D4B344A}" type="presOf" srcId="{C56D1793-CAE9-4B32-9023-B9CA769EEF1F}" destId="{30610DBE-CCB5-4738-BFE8-4F2D9608F1D1}" srcOrd="1" destOrd="0" presId="urn:microsoft.com/office/officeart/2005/8/layout/orgChart1"/>
    <dgm:cxn modelId="{9D8838BB-32CE-45E8-81FF-C63EECEF1F8B}" type="presOf" srcId="{D037463E-4843-40D6-9936-91E7B90AB861}" destId="{EAB71AD8-918A-42A5-9625-EAF13BF4635B}" srcOrd="0" destOrd="0" presId="urn:microsoft.com/office/officeart/2005/8/layout/orgChart1"/>
    <dgm:cxn modelId="{597F27BE-10B2-4673-A45B-6F4ABBB30111}" srcId="{B2B80356-15F2-4FD7-ABAF-142C540F15F5}" destId="{DA1D3D15-67E2-4990-B99D-4E5819CC9276}" srcOrd="0" destOrd="0" parTransId="{3B226F1A-7944-43D3-BBD8-23D85E2ECE0D}" sibTransId="{C8FEF883-D875-4289-976B-EDA0F8BDEED8}"/>
    <dgm:cxn modelId="{04C065BF-5A07-463A-A380-46C02D6CEF41}" type="presOf" srcId="{6AB37DA8-2894-4A22-88A7-28CB1211081E}" destId="{0DBA5DDC-584C-49B0-BE62-66661F0CF9B5}" srcOrd="0" destOrd="0" presId="urn:microsoft.com/office/officeart/2005/8/layout/orgChart1"/>
    <dgm:cxn modelId="{B895C1C3-8915-4A07-AC75-545E814ADB7C}" type="presOf" srcId="{AE9F3655-3DBA-4FA9-98BA-9F45504EBB34}" destId="{D465E7F8-5F67-49CF-BC66-052AE072CAB8}" srcOrd="0" destOrd="0" presId="urn:microsoft.com/office/officeart/2005/8/layout/orgChart1"/>
    <dgm:cxn modelId="{8C30A0C8-1D27-408B-B698-D545601D4518}" type="presOf" srcId="{DA1D3D15-67E2-4990-B99D-4E5819CC9276}" destId="{80490EF0-4F9F-4B99-A64C-189690060A90}" srcOrd="0" destOrd="0" presId="urn:microsoft.com/office/officeart/2005/8/layout/orgChart1"/>
    <dgm:cxn modelId="{29D9EFC9-2608-46F7-8B6A-7CAA20A625E2}" type="presOf" srcId="{FF775422-6B1E-4E5C-8C4E-DA1A05177EBE}" destId="{E2E743FA-392D-4479-B1D8-E8ECE5D096B2}" srcOrd="1" destOrd="0" presId="urn:microsoft.com/office/officeart/2005/8/layout/orgChart1"/>
    <dgm:cxn modelId="{66D222CB-6A92-4A3F-B75F-58B0D3270C9F}" type="presOf" srcId="{3704F1BD-90A6-49C9-A0B8-5EFA21D552B8}" destId="{FBFB7368-3E42-4581-A7BD-C01D22D0CBD1}" srcOrd="0" destOrd="0" presId="urn:microsoft.com/office/officeart/2005/8/layout/orgChart1"/>
    <dgm:cxn modelId="{3F0715D6-A5CD-4C2A-B1A2-654B85D291B2}" srcId="{01CB8DF0-21AD-44FC-B4E0-66CB19D48DF1}" destId="{A0EE8ACF-91AD-41AD-99DA-869E627946E9}" srcOrd="0" destOrd="0" parTransId="{D1171314-4947-437A-915D-E6A6F8C6A7F0}" sibTransId="{10101A5B-BFF5-4C58-974B-9AB5FB5B5AD4}"/>
    <dgm:cxn modelId="{9045DBDF-B1D2-4337-B47E-8BA56E8978AD}" type="presOf" srcId="{46B933AA-9CB7-47FC-AF4E-92656EEF5E39}" destId="{283D58E1-AEC0-4345-86BA-0E6F9193E3A0}" srcOrd="0" destOrd="0" presId="urn:microsoft.com/office/officeart/2005/8/layout/orgChart1"/>
    <dgm:cxn modelId="{3DCDA1E4-B585-4A4C-9816-272ACD329B85}" type="presOf" srcId="{D1171314-4947-437A-915D-E6A6F8C6A7F0}" destId="{B442FA1B-DB28-4CCF-BD8A-FAA6ED2375F3}" srcOrd="0" destOrd="0" presId="urn:microsoft.com/office/officeart/2005/8/layout/orgChart1"/>
    <dgm:cxn modelId="{556D15EA-A02B-4144-998E-51C4E9F76226}" srcId="{DA1D3D15-67E2-4990-B99D-4E5819CC9276}" destId="{01CB8DF0-21AD-44FC-B4E0-66CB19D48DF1}" srcOrd="0" destOrd="0" parTransId="{EE75BD96-2AFF-4E0B-9CAF-FE8609E7CD06}" sibTransId="{AE692AEE-4F41-44C7-8B60-098E475F82E7}"/>
    <dgm:cxn modelId="{BFBCFFEA-FBCC-479C-99FB-ACF47F5CBF20}" type="presOf" srcId="{13404DB5-511F-4E8D-999C-877B8E848C22}" destId="{09CB4227-91AD-4A15-938E-3F7FF84ADD86}" srcOrd="0" destOrd="0" presId="urn:microsoft.com/office/officeart/2005/8/layout/orgChart1"/>
    <dgm:cxn modelId="{D2DC76F2-8CB1-446D-A422-B31B937C9392}" type="presOf" srcId="{B0360AA2-75E6-4C27-ABA7-BBCF5E3309CE}" destId="{3233875D-8746-47DC-AB52-E4F7DDB30393}" srcOrd="1" destOrd="0" presId="urn:microsoft.com/office/officeart/2005/8/layout/orgChart1"/>
    <dgm:cxn modelId="{4AC5B8F2-60EC-4DB2-B8F2-DB8E9FDCFB66}" type="presOf" srcId="{9D1D2C1F-0E58-404B-AD4A-1097AB3A845E}" destId="{97824047-69CE-4B1B-8E05-46D9427119FC}" srcOrd="0" destOrd="0" presId="urn:microsoft.com/office/officeart/2005/8/layout/orgChart1"/>
    <dgm:cxn modelId="{A057C4F5-6791-4502-B147-EC4150C72167}" type="presOf" srcId="{A0EE8ACF-91AD-41AD-99DA-869E627946E9}" destId="{CB33BAD3-032B-43BD-9D4B-4EDB428F0BBC}" srcOrd="0" destOrd="0" presId="urn:microsoft.com/office/officeart/2005/8/layout/orgChart1"/>
    <dgm:cxn modelId="{06CE07FE-7C76-4500-9E67-3A83B4666702}" srcId="{01CB8DF0-21AD-44FC-B4E0-66CB19D48DF1}" destId="{FF775422-6B1E-4E5C-8C4E-DA1A05177EBE}" srcOrd="1" destOrd="0" parTransId="{2AE82EA4-EC96-4693-A1FF-7740E9514C1B}" sibTransId="{13B010D6-D191-459D-8CDD-2036DECEB580}"/>
    <dgm:cxn modelId="{CA768A29-C3D9-4BF8-B7DE-607D5E7A9AAA}" type="presParOf" srcId="{08C7F0C2-BFD4-447A-9721-6154B37595E2}" destId="{C348C4F3-DD36-44DF-A806-1B9514F7AC5C}" srcOrd="0" destOrd="0" presId="urn:microsoft.com/office/officeart/2005/8/layout/orgChart1"/>
    <dgm:cxn modelId="{D231E7EE-4801-4BD3-A7F1-6ECB2375EC76}" type="presParOf" srcId="{C348C4F3-DD36-44DF-A806-1B9514F7AC5C}" destId="{55BAB128-F55D-4D40-AFD6-5485313E2777}" srcOrd="0" destOrd="0" presId="urn:microsoft.com/office/officeart/2005/8/layout/orgChart1"/>
    <dgm:cxn modelId="{D6F10FE3-8320-4D65-8430-551DB32FE8D1}" type="presParOf" srcId="{55BAB128-F55D-4D40-AFD6-5485313E2777}" destId="{BF481C65-76F5-4152-87DF-C7362683C753}" srcOrd="0" destOrd="0" presId="urn:microsoft.com/office/officeart/2005/8/layout/orgChart1"/>
    <dgm:cxn modelId="{65A9C79E-B602-4AA0-A22A-83B09479ABFF}" type="presParOf" srcId="{55BAB128-F55D-4D40-AFD6-5485313E2777}" destId="{0486611E-3301-4360-A1F7-B14C9E3B886C}" srcOrd="1" destOrd="0" presId="urn:microsoft.com/office/officeart/2005/8/layout/orgChart1"/>
    <dgm:cxn modelId="{87AA6392-92F8-4E57-9B53-48A313D92085}" type="presParOf" srcId="{C348C4F3-DD36-44DF-A806-1B9514F7AC5C}" destId="{E69DC502-FB5E-41DD-A981-EC4D817CFC4D}" srcOrd="1" destOrd="0" presId="urn:microsoft.com/office/officeart/2005/8/layout/orgChart1"/>
    <dgm:cxn modelId="{C15EA2B0-A5E0-4349-9E61-9BD8170D7692}" type="presParOf" srcId="{C348C4F3-DD36-44DF-A806-1B9514F7AC5C}" destId="{A389CBE0-848D-4454-917E-C15EA76DE64C}" srcOrd="2" destOrd="0" presId="urn:microsoft.com/office/officeart/2005/8/layout/orgChart1"/>
    <dgm:cxn modelId="{C52AAA05-717C-403E-9A39-3CBD2D13ADF5}" type="presParOf" srcId="{A389CBE0-848D-4454-917E-C15EA76DE64C}" destId="{1BB53F85-1B67-49A2-9B05-9102092DF817}" srcOrd="0" destOrd="0" presId="urn:microsoft.com/office/officeart/2005/8/layout/orgChart1"/>
    <dgm:cxn modelId="{6E91333A-82FB-4171-B034-EBC949A2E1A7}" type="presParOf" srcId="{A389CBE0-848D-4454-917E-C15EA76DE64C}" destId="{71ECCA17-F0F3-492F-B013-4A8059190D7C}" srcOrd="1" destOrd="0" presId="urn:microsoft.com/office/officeart/2005/8/layout/orgChart1"/>
    <dgm:cxn modelId="{B4896E0E-4846-484A-83ED-59F9ED2964DA}" type="presParOf" srcId="{71ECCA17-F0F3-492F-B013-4A8059190D7C}" destId="{30B2C55C-2E32-4216-B67F-FD079EF4C791}" srcOrd="0" destOrd="0" presId="urn:microsoft.com/office/officeart/2005/8/layout/orgChart1"/>
    <dgm:cxn modelId="{B02946AC-A02E-434C-9D98-AD11710AFC08}" type="presParOf" srcId="{30B2C55C-2E32-4216-B67F-FD079EF4C791}" destId="{80490EF0-4F9F-4B99-A64C-189690060A90}" srcOrd="0" destOrd="0" presId="urn:microsoft.com/office/officeart/2005/8/layout/orgChart1"/>
    <dgm:cxn modelId="{2443DA50-7B7D-4385-9424-FBC8CD0CB6A4}" type="presParOf" srcId="{30B2C55C-2E32-4216-B67F-FD079EF4C791}" destId="{5D015ACE-E7CF-4AAA-8E45-A620F5C1CD82}" srcOrd="1" destOrd="0" presId="urn:microsoft.com/office/officeart/2005/8/layout/orgChart1"/>
    <dgm:cxn modelId="{C5882541-1F75-4165-8052-D1C0B1A46312}" type="presParOf" srcId="{71ECCA17-F0F3-492F-B013-4A8059190D7C}" destId="{D5A1270C-E230-4839-8272-52564C9448E8}" srcOrd="1" destOrd="0" presId="urn:microsoft.com/office/officeart/2005/8/layout/orgChart1"/>
    <dgm:cxn modelId="{012AA144-4E7C-421C-A600-3C39BBD29AE0}" type="presParOf" srcId="{71ECCA17-F0F3-492F-B013-4A8059190D7C}" destId="{6FC3B222-8E1C-4E8D-BC48-4D3735A1C2EE}" srcOrd="2" destOrd="0" presId="urn:microsoft.com/office/officeart/2005/8/layout/orgChart1"/>
    <dgm:cxn modelId="{B142BFC4-1D69-44D0-8B19-04E8ACBE6248}" type="presParOf" srcId="{6FC3B222-8E1C-4E8D-BC48-4D3735A1C2EE}" destId="{70F68482-6F91-49A0-9394-09EA2EE49175}" srcOrd="0" destOrd="0" presId="urn:microsoft.com/office/officeart/2005/8/layout/orgChart1"/>
    <dgm:cxn modelId="{6A295C87-8716-4191-8EFA-74AFACA5FF65}" type="presParOf" srcId="{6FC3B222-8E1C-4E8D-BC48-4D3735A1C2EE}" destId="{EC2D0C3D-6383-4EC0-B07F-D5C2D6A9DA68}" srcOrd="1" destOrd="0" presId="urn:microsoft.com/office/officeart/2005/8/layout/orgChart1"/>
    <dgm:cxn modelId="{822E1F92-B14A-4CC2-BB15-720D552F4B79}" type="presParOf" srcId="{EC2D0C3D-6383-4EC0-B07F-D5C2D6A9DA68}" destId="{F22E2DF5-D4C1-493A-8A71-A4575998ACB9}" srcOrd="0" destOrd="0" presId="urn:microsoft.com/office/officeart/2005/8/layout/orgChart1"/>
    <dgm:cxn modelId="{7512D1E8-C808-49E3-B078-94752ACEEBF0}" type="presParOf" srcId="{F22E2DF5-D4C1-493A-8A71-A4575998ACB9}" destId="{C8977D0A-BBA5-4C4A-AB2F-01925DA0AE7A}" srcOrd="0" destOrd="0" presId="urn:microsoft.com/office/officeart/2005/8/layout/orgChart1"/>
    <dgm:cxn modelId="{54E96C15-141C-4589-9B2F-EF1F984FEE74}" type="presParOf" srcId="{F22E2DF5-D4C1-493A-8A71-A4575998ACB9}" destId="{8A278954-C1FA-4878-A0DD-5DDE0BB42703}" srcOrd="1" destOrd="0" presId="urn:microsoft.com/office/officeart/2005/8/layout/orgChart1"/>
    <dgm:cxn modelId="{619ECAC3-84DD-421A-ACEB-2CA90C07B9FF}" type="presParOf" srcId="{EC2D0C3D-6383-4EC0-B07F-D5C2D6A9DA68}" destId="{BFF872C8-ABE9-4E26-9C6C-3C8567D5AB81}" srcOrd="1" destOrd="0" presId="urn:microsoft.com/office/officeart/2005/8/layout/orgChart1"/>
    <dgm:cxn modelId="{C8379BC4-0B63-4CBB-95BA-A77811E8D1D6}" type="presParOf" srcId="{EC2D0C3D-6383-4EC0-B07F-D5C2D6A9DA68}" destId="{FEFE9061-6707-4230-9643-7EE0F457044D}" srcOrd="2" destOrd="0" presId="urn:microsoft.com/office/officeart/2005/8/layout/orgChart1"/>
    <dgm:cxn modelId="{EEDD1382-886A-48A2-96C6-ACBC5438D2FC}" type="presParOf" srcId="{FEFE9061-6707-4230-9643-7EE0F457044D}" destId="{B442FA1B-DB28-4CCF-BD8A-FAA6ED2375F3}" srcOrd="0" destOrd="0" presId="urn:microsoft.com/office/officeart/2005/8/layout/orgChart1"/>
    <dgm:cxn modelId="{3BEEE11C-AD58-4051-98AC-70D9DAAA1488}" type="presParOf" srcId="{FEFE9061-6707-4230-9643-7EE0F457044D}" destId="{4E471EBC-0B45-41B9-8857-673D663E6888}" srcOrd="1" destOrd="0" presId="urn:microsoft.com/office/officeart/2005/8/layout/orgChart1"/>
    <dgm:cxn modelId="{860CD52D-6834-4090-859F-24C46FA13E66}" type="presParOf" srcId="{4E471EBC-0B45-41B9-8857-673D663E6888}" destId="{96D9BD45-DD90-466A-A98D-5E0E2A877DE9}" srcOrd="0" destOrd="0" presId="urn:microsoft.com/office/officeart/2005/8/layout/orgChart1"/>
    <dgm:cxn modelId="{6125D65E-3790-4BA1-82AB-DA3A7E065F07}" type="presParOf" srcId="{96D9BD45-DD90-466A-A98D-5E0E2A877DE9}" destId="{CB33BAD3-032B-43BD-9D4B-4EDB428F0BBC}" srcOrd="0" destOrd="0" presId="urn:microsoft.com/office/officeart/2005/8/layout/orgChart1"/>
    <dgm:cxn modelId="{430DBBD8-B6C3-4EBA-B5C0-A3265B377966}" type="presParOf" srcId="{96D9BD45-DD90-466A-A98D-5E0E2A877DE9}" destId="{2F2E6263-49FB-4E57-9853-00BDC4EF8861}" srcOrd="1" destOrd="0" presId="urn:microsoft.com/office/officeart/2005/8/layout/orgChart1"/>
    <dgm:cxn modelId="{532D4786-4B01-4A4A-AE9E-A83022554A04}" type="presParOf" srcId="{4E471EBC-0B45-41B9-8857-673D663E6888}" destId="{86D508F3-D190-41EC-95F5-646E982BC6AA}" srcOrd="1" destOrd="0" presId="urn:microsoft.com/office/officeart/2005/8/layout/orgChart1"/>
    <dgm:cxn modelId="{E9BB8DA1-3227-4266-89C9-18B9E5938FDE}" type="presParOf" srcId="{4E471EBC-0B45-41B9-8857-673D663E6888}" destId="{33B834A4-46F4-44D5-821C-2A484138CAE9}" srcOrd="2" destOrd="0" presId="urn:microsoft.com/office/officeart/2005/8/layout/orgChart1"/>
    <dgm:cxn modelId="{7CDB0CFE-ECF5-46CA-85CA-5F861F25F62C}" type="presParOf" srcId="{FEFE9061-6707-4230-9643-7EE0F457044D}" destId="{CB06117E-AED0-4D8A-ABC4-13D9D58251CD}" srcOrd="2" destOrd="0" presId="urn:microsoft.com/office/officeart/2005/8/layout/orgChart1"/>
    <dgm:cxn modelId="{1B448AA5-82DD-49F5-BCD7-733A2BC5F4C3}" type="presParOf" srcId="{FEFE9061-6707-4230-9643-7EE0F457044D}" destId="{8127B70F-4CD0-4255-92A8-E70F2819C128}" srcOrd="3" destOrd="0" presId="urn:microsoft.com/office/officeart/2005/8/layout/orgChart1"/>
    <dgm:cxn modelId="{BC7CCCEF-1181-4908-9C0A-2FF58ECC4758}" type="presParOf" srcId="{8127B70F-4CD0-4255-92A8-E70F2819C128}" destId="{A07D4420-9DEB-44D9-AA94-71CD5201EDC5}" srcOrd="0" destOrd="0" presId="urn:microsoft.com/office/officeart/2005/8/layout/orgChart1"/>
    <dgm:cxn modelId="{F561C7FC-DBEA-4C68-BB49-1A32B68A8CAB}" type="presParOf" srcId="{A07D4420-9DEB-44D9-AA94-71CD5201EDC5}" destId="{061C649E-D1A3-47AD-B243-CDE7400295E6}" srcOrd="0" destOrd="0" presId="urn:microsoft.com/office/officeart/2005/8/layout/orgChart1"/>
    <dgm:cxn modelId="{932808C2-E150-4F5E-BB5E-85917FE054FE}" type="presParOf" srcId="{A07D4420-9DEB-44D9-AA94-71CD5201EDC5}" destId="{E2E743FA-392D-4479-B1D8-E8ECE5D096B2}" srcOrd="1" destOrd="0" presId="urn:microsoft.com/office/officeart/2005/8/layout/orgChart1"/>
    <dgm:cxn modelId="{D8C2C05F-2B19-4DF1-B30D-B75C22635750}" type="presParOf" srcId="{8127B70F-4CD0-4255-92A8-E70F2819C128}" destId="{A92DFF1C-DD30-4A2B-8942-6172A79D341F}" srcOrd="1" destOrd="0" presId="urn:microsoft.com/office/officeart/2005/8/layout/orgChart1"/>
    <dgm:cxn modelId="{9B79E669-EC15-441E-9A92-2387761E15C3}" type="presParOf" srcId="{8127B70F-4CD0-4255-92A8-E70F2819C128}" destId="{D1629728-131E-426B-87E7-611F4348DE29}" srcOrd="2" destOrd="0" presId="urn:microsoft.com/office/officeart/2005/8/layout/orgChart1"/>
    <dgm:cxn modelId="{56B3E105-A1A1-458B-9A9F-D93E13870E16}" type="presParOf" srcId="{6FC3B222-8E1C-4E8D-BC48-4D3735A1C2EE}" destId="{D465E7F8-5F67-49CF-BC66-052AE072CAB8}" srcOrd="2" destOrd="0" presId="urn:microsoft.com/office/officeart/2005/8/layout/orgChart1"/>
    <dgm:cxn modelId="{31DA7AD5-FEF5-4263-A123-7773AA78B18E}" type="presParOf" srcId="{6FC3B222-8E1C-4E8D-BC48-4D3735A1C2EE}" destId="{A1FAD6DB-1C5D-4A8C-A0B0-7EA41480C76C}" srcOrd="3" destOrd="0" presId="urn:microsoft.com/office/officeart/2005/8/layout/orgChart1"/>
    <dgm:cxn modelId="{B8488F1C-2F6D-46BF-B7DF-D498D2E030C2}" type="presParOf" srcId="{A1FAD6DB-1C5D-4A8C-A0B0-7EA41480C76C}" destId="{1EF2D77F-59F9-4E86-89DA-966FBE239322}" srcOrd="0" destOrd="0" presId="urn:microsoft.com/office/officeart/2005/8/layout/orgChart1"/>
    <dgm:cxn modelId="{15884B68-F5C7-4B62-9B4B-98057808E8A6}" type="presParOf" srcId="{1EF2D77F-59F9-4E86-89DA-966FBE239322}" destId="{6F44B7D3-43DB-4A0A-B713-9A196234A556}" srcOrd="0" destOrd="0" presId="urn:microsoft.com/office/officeart/2005/8/layout/orgChart1"/>
    <dgm:cxn modelId="{A1E300AB-BB59-438E-9ACC-CE451AF73C7E}" type="presParOf" srcId="{1EF2D77F-59F9-4E86-89DA-966FBE239322}" destId="{3A89A8E7-0024-44FB-8F49-7DFF05CB902F}" srcOrd="1" destOrd="0" presId="urn:microsoft.com/office/officeart/2005/8/layout/orgChart1"/>
    <dgm:cxn modelId="{DEB2BE63-A3EB-4F5F-BA19-FC8A34434712}" type="presParOf" srcId="{A1FAD6DB-1C5D-4A8C-A0B0-7EA41480C76C}" destId="{9F7DDD31-FE8F-4F4E-9AAD-0E4A9D3BE059}" srcOrd="1" destOrd="0" presId="urn:microsoft.com/office/officeart/2005/8/layout/orgChart1"/>
    <dgm:cxn modelId="{61842BFB-0B82-4F4E-9AFA-E784A3FF49A7}" type="presParOf" srcId="{A1FAD6DB-1C5D-4A8C-A0B0-7EA41480C76C}" destId="{D0B89C9D-76DD-4F42-9208-1BDA75896032}" srcOrd="2" destOrd="0" presId="urn:microsoft.com/office/officeart/2005/8/layout/orgChart1"/>
    <dgm:cxn modelId="{896A16BB-D3E7-425A-AC74-760F8A3D2868}" type="presParOf" srcId="{A389CBE0-848D-4454-917E-C15EA76DE64C}" destId="{D274CB11-DC46-4037-B82C-5381D7161ECA}" srcOrd="2" destOrd="0" presId="urn:microsoft.com/office/officeart/2005/8/layout/orgChart1"/>
    <dgm:cxn modelId="{A0F4D9F4-D58C-4358-9A04-83DEB7FD90AF}" type="presParOf" srcId="{A389CBE0-848D-4454-917E-C15EA76DE64C}" destId="{875E6BE9-15C3-4451-AFBD-DB3E5FFA897E}" srcOrd="3" destOrd="0" presId="urn:microsoft.com/office/officeart/2005/8/layout/orgChart1"/>
    <dgm:cxn modelId="{DDF524BD-C799-4DC3-896B-EF016E3301C8}" type="presParOf" srcId="{875E6BE9-15C3-4451-AFBD-DB3E5FFA897E}" destId="{BB38E763-0AEB-4A14-A2D7-65EDD6153A41}" srcOrd="0" destOrd="0" presId="urn:microsoft.com/office/officeart/2005/8/layout/orgChart1"/>
    <dgm:cxn modelId="{32878346-EBB3-4ADC-8EE3-43D537F42478}" type="presParOf" srcId="{BB38E763-0AEB-4A14-A2D7-65EDD6153A41}" destId="{6F4444F9-BDD8-40E8-B33C-436ABF3E7F33}" srcOrd="0" destOrd="0" presId="urn:microsoft.com/office/officeart/2005/8/layout/orgChart1"/>
    <dgm:cxn modelId="{D689A12B-538B-4C1F-BA41-C379AB490D84}" type="presParOf" srcId="{BB38E763-0AEB-4A14-A2D7-65EDD6153A41}" destId="{30610DBE-CCB5-4738-BFE8-4F2D9608F1D1}" srcOrd="1" destOrd="0" presId="urn:microsoft.com/office/officeart/2005/8/layout/orgChart1"/>
    <dgm:cxn modelId="{C5169BB4-42B3-4513-93A8-C6FBA31DA9A7}" type="presParOf" srcId="{875E6BE9-15C3-4451-AFBD-DB3E5FFA897E}" destId="{37C88AA8-F28C-434D-832E-CAE645A86CE9}" srcOrd="1" destOrd="0" presId="urn:microsoft.com/office/officeart/2005/8/layout/orgChart1"/>
    <dgm:cxn modelId="{BCE70401-9D1D-4F5C-BB34-BE388F24E165}" type="presParOf" srcId="{875E6BE9-15C3-4451-AFBD-DB3E5FFA897E}" destId="{04696945-9228-4A76-BB15-F67F152486C7}" srcOrd="2" destOrd="0" presId="urn:microsoft.com/office/officeart/2005/8/layout/orgChart1"/>
    <dgm:cxn modelId="{28F8DB41-64E8-48D8-8D7F-ECA065AFCFC8}" type="presParOf" srcId="{04696945-9228-4A76-BB15-F67F152486C7}" destId="{2409B137-FCF4-4D66-A915-68DBA63E4B49}" srcOrd="0" destOrd="0" presId="urn:microsoft.com/office/officeart/2005/8/layout/orgChart1"/>
    <dgm:cxn modelId="{A615EA0F-1903-44CB-8277-537EB831B714}" type="presParOf" srcId="{04696945-9228-4A76-BB15-F67F152486C7}" destId="{1FB767B6-9DB3-461F-8010-DC1B1DEA1C52}" srcOrd="1" destOrd="0" presId="urn:microsoft.com/office/officeart/2005/8/layout/orgChart1"/>
    <dgm:cxn modelId="{BB3A8AF4-CF22-48B4-8E83-EEFDA31B862D}" type="presParOf" srcId="{1FB767B6-9DB3-461F-8010-DC1B1DEA1C52}" destId="{24AE0F82-2495-41C9-803C-5F0845BC6001}" srcOrd="0" destOrd="0" presId="urn:microsoft.com/office/officeart/2005/8/layout/orgChart1"/>
    <dgm:cxn modelId="{186B8C90-127A-4BDB-AB69-6452D2B505FF}" type="presParOf" srcId="{24AE0F82-2495-41C9-803C-5F0845BC6001}" destId="{0DBA5DDC-584C-49B0-BE62-66661F0CF9B5}" srcOrd="0" destOrd="0" presId="urn:microsoft.com/office/officeart/2005/8/layout/orgChart1"/>
    <dgm:cxn modelId="{6E5BF224-4A3B-4FCC-AA13-4432C3C4D125}" type="presParOf" srcId="{24AE0F82-2495-41C9-803C-5F0845BC6001}" destId="{B43E2284-74F1-43CC-8684-B03EFBECF215}" srcOrd="1" destOrd="0" presId="urn:microsoft.com/office/officeart/2005/8/layout/orgChart1"/>
    <dgm:cxn modelId="{ACEE1810-F5D7-4C5C-A596-95232F6E2747}" type="presParOf" srcId="{1FB767B6-9DB3-461F-8010-DC1B1DEA1C52}" destId="{2DE457EF-B657-445D-B503-586C7FCED120}" srcOrd="1" destOrd="0" presId="urn:microsoft.com/office/officeart/2005/8/layout/orgChart1"/>
    <dgm:cxn modelId="{73481E8E-B36B-4118-AD72-7977AD2D499C}" type="presParOf" srcId="{1FB767B6-9DB3-461F-8010-DC1B1DEA1C52}" destId="{2E8C69B2-691E-495D-AF9A-751A442B77A1}" srcOrd="2" destOrd="0" presId="urn:microsoft.com/office/officeart/2005/8/layout/orgChart1"/>
    <dgm:cxn modelId="{D0C6AED8-D612-4E29-A465-AC3E8E6357FF}" type="presParOf" srcId="{2E8C69B2-691E-495D-AF9A-751A442B77A1}" destId="{FBFB7368-3E42-4581-A7BD-C01D22D0CBD1}" srcOrd="0" destOrd="0" presId="urn:microsoft.com/office/officeart/2005/8/layout/orgChart1"/>
    <dgm:cxn modelId="{46047228-810E-460E-B3AE-877679370AF8}" type="presParOf" srcId="{2E8C69B2-691E-495D-AF9A-751A442B77A1}" destId="{04991004-402D-4CBC-A6B8-D31148CED6B5}" srcOrd="1" destOrd="0" presId="urn:microsoft.com/office/officeart/2005/8/layout/orgChart1"/>
    <dgm:cxn modelId="{1017CAB3-4CC9-4F04-BB09-A58922C35005}" type="presParOf" srcId="{04991004-402D-4CBC-A6B8-D31148CED6B5}" destId="{6770100B-7F6F-4F33-8FA6-A5B05988430B}" srcOrd="0" destOrd="0" presId="urn:microsoft.com/office/officeart/2005/8/layout/orgChart1"/>
    <dgm:cxn modelId="{352771B6-9125-4A16-9D76-E96A69ABF6EF}" type="presParOf" srcId="{6770100B-7F6F-4F33-8FA6-A5B05988430B}" destId="{3D9C3545-7A9B-4EBE-9C2B-16506A6A86B0}" srcOrd="0" destOrd="0" presId="urn:microsoft.com/office/officeart/2005/8/layout/orgChart1"/>
    <dgm:cxn modelId="{67010E80-7FDB-4F24-9187-0E380F670469}" type="presParOf" srcId="{6770100B-7F6F-4F33-8FA6-A5B05988430B}" destId="{2EDA3BEA-13CB-4410-AAB2-EED30E5D0C66}" srcOrd="1" destOrd="0" presId="urn:microsoft.com/office/officeart/2005/8/layout/orgChart1"/>
    <dgm:cxn modelId="{F7B32515-88EA-4C90-84C0-23FB5AEBD2B8}" type="presParOf" srcId="{04991004-402D-4CBC-A6B8-D31148CED6B5}" destId="{6BA9DA4A-C378-4A82-A67D-83258BB2C084}" srcOrd="1" destOrd="0" presId="urn:microsoft.com/office/officeart/2005/8/layout/orgChart1"/>
    <dgm:cxn modelId="{C8E551FF-7D88-475C-9CA5-6C8C3D1B884E}" type="presParOf" srcId="{04991004-402D-4CBC-A6B8-D31148CED6B5}" destId="{905DDC2C-442B-45D3-8650-A010F09F6323}" srcOrd="2" destOrd="0" presId="urn:microsoft.com/office/officeart/2005/8/layout/orgChart1"/>
    <dgm:cxn modelId="{77AAB980-3BDD-4ABF-8950-B4823970D69B}" type="presParOf" srcId="{2E8C69B2-691E-495D-AF9A-751A442B77A1}" destId="{1D04CC15-A1C7-4D15-8B5D-6A27329DAD87}" srcOrd="2" destOrd="0" presId="urn:microsoft.com/office/officeart/2005/8/layout/orgChart1"/>
    <dgm:cxn modelId="{DDAF6DE8-8BF6-4D8E-9655-BA5EA932454B}" type="presParOf" srcId="{2E8C69B2-691E-495D-AF9A-751A442B77A1}" destId="{68866AAB-CBEA-427F-85BD-AD184C9F7B67}" srcOrd="3" destOrd="0" presId="urn:microsoft.com/office/officeart/2005/8/layout/orgChart1"/>
    <dgm:cxn modelId="{0EC0F27B-2380-44ED-A6D3-39293308E3FA}" type="presParOf" srcId="{68866AAB-CBEA-427F-85BD-AD184C9F7B67}" destId="{76A1FF48-5F01-407D-BCDB-46E739D0E482}" srcOrd="0" destOrd="0" presId="urn:microsoft.com/office/officeart/2005/8/layout/orgChart1"/>
    <dgm:cxn modelId="{CCCD6A48-D407-4802-AD5E-967562832722}" type="presParOf" srcId="{76A1FF48-5F01-407D-BCDB-46E739D0E482}" destId="{97824047-69CE-4B1B-8E05-46D9427119FC}" srcOrd="0" destOrd="0" presId="urn:microsoft.com/office/officeart/2005/8/layout/orgChart1"/>
    <dgm:cxn modelId="{4EB6F4A5-2417-45BB-BB31-7ADD9A6350D4}" type="presParOf" srcId="{76A1FF48-5F01-407D-BCDB-46E739D0E482}" destId="{428BB62C-59CC-459B-97CD-8856D057ABD9}" srcOrd="1" destOrd="0" presId="urn:microsoft.com/office/officeart/2005/8/layout/orgChart1"/>
    <dgm:cxn modelId="{34191592-4D21-46C8-8D88-5F13AB1A32E9}" type="presParOf" srcId="{68866AAB-CBEA-427F-85BD-AD184C9F7B67}" destId="{CC756D61-FCE7-490A-AC79-77FBD3B80493}" srcOrd="1" destOrd="0" presId="urn:microsoft.com/office/officeart/2005/8/layout/orgChart1"/>
    <dgm:cxn modelId="{9101EF60-7AC8-4827-A45C-16FDA7AB202E}" type="presParOf" srcId="{68866AAB-CBEA-427F-85BD-AD184C9F7B67}" destId="{C972AE7F-3EDB-400D-996B-BC13362105A6}" srcOrd="2" destOrd="0" presId="urn:microsoft.com/office/officeart/2005/8/layout/orgChart1"/>
    <dgm:cxn modelId="{DBCB1B0D-71C7-4F56-B5CD-09474E1EF001}" type="presParOf" srcId="{2E8C69B2-691E-495D-AF9A-751A442B77A1}" destId="{A673539B-0384-4C65-A645-9908496630BC}" srcOrd="4" destOrd="0" presId="urn:microsoft.com/office/officeart/2005/8/layout/orgChart1"/>
    <dgm:cxn modelId="{4EEF0AF9-1D0F-4D61-939C-9C24B35B9349}" type="presParOf" srcId="{2E8C69B2-691E-495D-AF9A-751A442B77A1}" destId="{88749227-1D5F-4F56-AC3F-44984813726B}" srcOrd="5" destOrd="0" presId="urn:microsoft.com/office/officeart/2005/8/layout/orgChart1"/>
    <dgm:cxn modelId="{49EFFCCA-6562-434A-889A-2F2F63E7295A}" type="presParOf" srcId="{88749227-1D5F-4F56-AC3F-44984813726B}" destId="{D4230E65-D24B-4B2A-A25A-3797267CE1D5}" srcOrd="0" destOrd="0" presId="urn:microsoft.com/office/officeart/2005/8/layout/orgChart1"/>
    <dgm:cxn modelId="{79079738-A7BB-408A-8E1D-DECBCB2ECF27}" type="presParOf" srcId="{D4230E65-D24B-4B2A-A25A-3797267CE1D5}" destId="{EAB71AD8-918A-42A5-9625-EAF13BF4635B}" srcOrd="0" destOrd="0" presId="urn:microsoft.com/office/officeart/2005/8/layout/orgChart1"/>
    <dgm:cxn modelId="{D5B256C1-5441-4398-B548-9AD053EF70C3}" type="presParOf" srcId="{D4230E65-D24B-4B2A-A25A-3797267CE1D5}" destId="{6003DF9A-DF83-41DF-B694-D566EE4B80E3}" srcOrd="1" destOrd="0" presId="urn:microsoft.com/office/officeart/2005/8/layout/orgChart1"/>
    <dgm:cxn modelId="{700BA401-87F9-491D-A380-4B075B09DCC5}" type="presParOf" srcId="{88749227-1D5F-4F56-AC3F-44984813726B}" destId="{F0B50F86-12AB-4CD1-95A4-F01EF2A2A8BB}" srcOrd="1" destOrd="0" presId="urn:microsoft.com/office/officeart/2005/8/layout/orgChart1"/>
    <dgm:cxn modelId="{FEFF903A-D813-4278-A987-DE56DBD316C2}" type="presParOf" srcId="{88749227-1D5F-4F56-AC3F-44984813726B}" destId="{3075592F-7C6F-4BB1-ABA1-2C71EE56D99A}" srcOrd="2" destOrd="0" presId="urn:microsoft.com/office/officeart/2005/8/layout/orgChart1"/>
    <dgm:cxn modelId="{A71D7949-23DA-4E15-9A52-1FFAA046DE40}" type="presParOf" srcId="{2E8C69B2-691E-495D-AF9A-751A442B77A1}" destId="{283D58E1-AEC0-4345-86BA-0E6F9193E3A0}" srcOrd="6" destOrd="0" presId="urn:microsoft.com/office/officeart/2005/8/layout/orgChart1"/>
    <dgm:cxn modelId="{72DCCE60-FC75-4234-B740-2357A372F9F7}" type="presParOf" srcId="{2E8C69B2-691E-495D-AF9A-751A442B77A1}" destId="{35F63781-C788-45E4-B3D3-A45012E5FDDF}" srcOrd="7" destOrd="0" presId="urn:microsoft.com/office/officeart/2005/8/layout/orgChart1"/>
    <dgm:cxn modelId="{CED3C2DA-4243-4944-88B0-666B72AA2EA3}" type="presParOf" srcId="{35F63781-C788-45E4-B3D3-A45012E5FDDF}" destId="{E9D5B120-1D22-4F2E-B5BC-DBDB0905B322}" srcOrd="0" destOrd="0" presId="urn:microsoft.com/office/officeart/2005/8/layout/orgChart1"/>
    <dgm:cxn modelId="{D2FED166-7117-49A1-B6F4-084D3122F14C}" type="presParOf" srcId="{E9D5B120-1D22-4F2E-B5BC-DBDB0905B322}" destId="{820D2910-9735-4B51-A74C-5FA319538D96}" srcOrd="0" destOrd="0" presId="urn:microsoft.com/office/officeart/2005/8/layout/orgChart1"/>
    <dgm:cxn modelId="{8733C72D-7D0E-4103-B0C9-50531B2BC438}" type="presParOf" srcId="{E9D5B120-1D22-4F2E-B5BC-DBDB0905B322}" destId="{00400DB0-C43E-4573-871A-7E710C3F124E}" srcOrd="1" destOrd="0" presId="urn:microsoft.com/office/officeart/2005/8/layout/orgChart1"/>
    <dgm:cxn modelId="{3935C9A7-BC10-4EF1-95EF-EF0848BA0E46}" type="presParOf" srcId="{35F63781-C788-45E4-B3D3-A45012E5FDDF}" destId="{EA4AF4F4-E1D9-4A27-999F-4712F14951FD}" srcOrd="1" destOrd="0" presId="urn:microsoft.com/office/officeart/2005/8/layout/orgChart1"/>
    <dgm:cxn modelId="{6FE49754-4825-471F-9B30-281276354D82}" type="presParOf" srcId="{35F63781-C788-45E4-B3D3-A45012E5FDDF}" destId="{A0575598-D381-4853-B931-37F63F16413D}" srcOrd="2" destOrd="0" presId="urn:microsoft.com/office/officeart/2005/8/layout/orgChart1"/>
    <dgm:cxn modelId="{198C9E43-48B8-420E-82C1-19C1AD44E64C}" type="presParOf" srcId="{2E8C69B2-691E-495D-AF9A-751A442B77A1}" destId="{59D1D2C4-0FF7-4F7D-88D6-53D2A3A3895D}" srcOrd="8" destOrd="0" presId="urn:microsoft.com/office/officeart/2005/8/layout/orgChart1"/>
    <dgm:cxn modelId="{B5907D98-AC1C-4B68-9EDF-91A8A9860080}" type="presParOf" srcId="{2E8C69B2-691E-495D-AF9A-751A442B77A1}" destId="{3AD90690-28EB-4CC5-ACAD-EE4250AB3D94}" srcOrd="9" destOrd="0" presId="urn:microsoft.com/office/officeart/2005/8/layout/orgChart1"/>
    <dgm:cxn modelId="{CC186201-2DA4-4C6D-8C40-A30D4BA62BD0}" type="presParOf" srcId="{3AD90690-28EB-4CC5-ACAD-EE4250AB3D94}" destId="{9A831F50-F91E-4E18-A20E-3BAF2A05DC39}" srcOrd="0" destOrd="0" presId="urn:microsoft.com/office/officeart/2005/8/layout/orgChart1"/>
    <dgm:cxn modelId="{3CBD68A0-C087-46CA-99CC-9E40015E4703}" type="presParOf" srcId="{9A831F50-F91E-4E18-A20E-3BAF2A05DC39}" destId="{FBE8CF52-217C-4743-AA3D-E6D8139D2707}" srcOrd="0" destOrd="0" presId="urn:microsoft.com/office/officeart/2005/8/layout/orgChart1"/>
    <dgm:cxn modelId="{38B2E935-B333-40E3-ACA7-9BC2F55176CC}" type="presParOf" srcId="{9A831F50-F91E-4E18-A20E-3BAF2A05DC39}" destId="{BED1338E-568C-4C81-B502-4D2B163286EB}" srcOrd="1" destOrd="0" presId="urn:microsoft.com/office/officeart/2005/8/layout/orgChart1"/>
    <dgm:cxn modelId="{6BCBBC93-E107-4DE0-81D4-703C2D752B90}" type="presParOf" srcId="{3AD90690-28EB-4CC5-ACAD-EE4250AB3D94}" destId="{83FF558C-C192-4866-BCFE-86A33FF2F993}" srcOrd="1" destOrd="0" presId="urn:microsoft.com/office/officeart/2005/8/layout/orgChart1"/>
    <dgm:cxn modelId="{B83D81D8-8205-4681-BEF1-52392216F3CA}" type="presParOf" srcId="{3AD90690-28EB-4CC5-ACAD-EE4250AB3D94}" destId="{F7075401-627C-43FB-AC40-668373839AEB}" srcOrd="2" destOrd="0" presId="urn:microsoft.com/office/officeart/2005/8/layout/orgChart1"/>
    <dgm:cxn modelId="{8A9363DA-4BA4-49D4-B761-DFE2B7C18185}" type="presParOf" srcId="{2E8C69B2-691E-495D-AF9A-751A442B77A1}" destId="{BB82E70F-FDFB-4646-B287-1BAB4B41FFC2}" srcOrd="10" destOrd="0" presId="urn:microsoft.com/office/officeart/2005/8/layout/orgChart1"/>
    <dgm:cxn modelId="{714E4E1B-6AFE-417D-8536-876B08FDC6C2}" type="presParOf" srcId="{2E8C69B2-691E-495D-AF9A-751A442B77A1}" destId="{8888DF58-FBCF-4546-982C-A9D2A9478E23}" srcOrd="11" destOrd="0" presId="urn:microsoft.com/office/officeart/2005/8/layout/orgChart1"/>
    <dgm:cxn modelId="{BEFEE0E8-736D-4B57-AC73-4339F41EEB17}" type="presParOf" srcId="{8888DF58-FBCF-4546-982C-A9D2A9478E23}" destId="{E28BEAB9-0B17-44B7-ADD5-91D2C2CD32BD}" srcOrd="0" destOrd="0" presId="urn:microsoft.com/office/officeart/2005/8/layout/orgChart1"/>
    <dgm:cxn modelId="{7FB934A0-C826-4411-B67E-B64707968860}" type="presParOf" srcId="{E28BEAB9-0B17-44B7-ADD5-91D2C2CD32BD}" destId="{EE9B0407-93EB-4DDA-82E9-4C64BC6AE217}" srcOrd="0" destOrd="0" presId="urn:microsoft.com/office/officeart/2005/8/layout/orgChart1"/>
    <dgm:cxn modelId="{A4FE90A7-4775-4C96-9EA0-8576DA74164E}" type="presParOf" srcId="{E28BEAB9-0B17-44B7-ADD5-91D2C2CD32BD}" destId="{9BDA41D4-6BF1-4BE1-A381-F687B9693979}" srcOrd="1" destOrd="0" presId="urn:microsoft.com/office/officeart/2005/8/layout/orgChart1"/>
    <dgm:cxn modelId="{8480496F-057D-48E2-B231-CA7DE05F9B40}" type="presParOf" srcId="{8888DF58-FBCF-4546-982C-A9D2A9478E23}" destId="{DAE4CE69-F356-49E8-9408-62FD0FAB5AC6}" srcOrd="1" destOrd="0" presId="urn:microsoft.com/office/officeart/2005/8/layout/orgChart1"/>
    <dgm:cxn modelId="{507DC89F-05E3-4E74-99B5-33FE01026B31}" type="presParOf" srcId="{8888DF58-FBCF-4546-982C-A9D2A9478E23}" destId="{12E6CC22-8379-4D77-B564-79ACB09547AE}" srcOrd="2" destOrd="0" presId="urn:microsoft.com/office/officeart/2005/8/layout/orgChart1"/>
    <dgm:cxn modelId="{8A63B0AD-E37B-464A-9161-8BBE7AD2D521}" type="presParOf" srcId="{04696945-9228-4A76-BB15-F67F152486C7}" destId="{B0CA9B08-29FA-47CC-B1B5-17DA68672277}" srcOrd="2" destOrd="0" presId="urn:microsoft.com/office/officeart/2005/8/layout/orgChart1"/>
    <dgm:cxn modelId="{5DB23E47-C3FD-4655-88CD-3739C2DC04E3}" type="presParOf" srcId="{04696945-9228-4A76-BB15-F67F152486C7}" destId="{44EA3BE2-F9EF-4762-9CDA-C99849AFAB26}" srcOrd="3" destOrd="0" presId="urn:microsoft.com/office/officeart/2005/8/layout/orgChart1"/>
    <dgm:cxn modelId="{23A6F90B-22D1-48F8-9E97-E37EE5737745}" type="presParOf" srcId="{44EA3BE2-F9EF-4762-9CDA-C99849AFAB26}" destId="{A5DCF357-7068-4503-BA5B-67BF2BAEC780}" srcOrd="0" destOrd="0" presId="urn:microsoft.com/office/officeart/2005/8/layout/orgChart1"/>
    <dgm:cxn modelId="{9A19DF30-5FBA-4237-923F-D2AED8487AC4}" type="presParOf" srcId="{A5DCF357-7068-4503-BA5B-67BF2BAEC780}" destId="{729B00CB-1F94-4D19-BE59-161C12378272}" srcOrd="0" destOrd="0" presId="urn:microsoft.com/office/officeart/2005/8/layout/orgChart1"/>
    <dgm:cxn modelId="{A67067E6-08AE-451A-AA7D-B27583B2A936}" type="presParOf" srcId="{A5DCF357-7068-4503-BA5B-67BF2BAEC780}" destId="{3233875D-8746-47DC-AB52-E4F7DDB30393}" srcOrd="1" destOrd="0" presId="urn:microsoft.com/office/officeart/2005/8/layout/orgChart1"/>
    <dgm:cxn modelId="{E833A714-774E-4486-813F-8E92B4FF5500}" type="presParOf" srcId="{44EA3BE2-F9EF-4762-9CDA-C99849AFAB26}" destId="{47B12F23-1782-41EA-90F3-BF3DD7D74BED}" srcOrd="1" destOrd="0" presId="urn:microsoft.com/office/officeart/2005/8/layout/orgChart1"/>
    <dgm:cxn modelId="{AB952F62-C671-4E8A-8E3A-D1D88ECCD255}" type="presParOf" srcId="{44EA3BE2-F9EF-4762-9CDA-C99849AFAB26}" destId="{1A715851-D2C8-43C2-A238-F02AA65D4495}" srcOrd="2" destOrd="0" presId="urn:microsoft.com/office/officeart/2005/8/layout/orgChart1"/>
    <dgm:cxn modelId="{F57A7715-5CDE-422B-B01B-11CAC76C97BF}" type="presParOf" srcId="{1A715851-D2C8-43C2-A238-F02AA65D4495}" destId="{0F01701B-E032-49C6-9FE5-0DA7D53BCBD6}" srcOrd="0" destOrd="0" presId="urn:microsoft.com/office/officeart/2005/8/layout/orgChart1"/>
    <dgm:cxn modelId="{00D9173F-85C4-4250-8B8E-E06EA8ADEE2C}" type="presParOf" srcId="{1A715851-D2C8-43C2-A238-F02AA65D4495}" destId="{825FF8C8-5F48-46DE-A563-D66B68346856}" srcOrd="1" destOrd="0" presId="urn:microsoft.com/office/officeart/2005/8/layout/orgChart1"/>
    <dgm:cxn modelId="{0F21A282-7268-46BE-ACCF-963479B37F57}" type="presParOf" srcId="{825FF8C8-5F48-46DE-A563-D66B68346856}" destId="{EB04C21C-2C69-4AB3-94F8-158C2A921272}" srcOrd="0" destOrd="0" presId="urn:microsoft.com/office/officeart/2005/8/layout/orgChart1"/>
    <dgm:cxn modelId="{0B2DE917-9211-47B4-95AC-2C5D534C155E}" type="presParOf" srcId="{EB04C21C-2C69-4AB3-94F8-158C2A921272}" destId="{CA3038B6-8EAB-4CF0-8B95-09E28A4DB61E}" srcOrd="0" destOrd="0" presId="urn:microsoft.com/office/officeart/2005/8/layout/orgChart1"/>
    <dgm:cxn modelId="{82113DCE-188C-4053-B938-562931DB8929}" type="presParOf" srcId="{EB04C21C-2C69-4AB3-94F8-158C2A921272}" destId="{C23D1548-E7DB-42CB-A333-003E2DE37BAB}" srcOrd="1" destOrd="0" presId="urn:microsoft.com/office/officeart/2005/8/layout/orgChart1"/>
    <dgm:cxn modelId="{BE463594-9ADC-46E3-8D66-36BA2A0D61BB}" type="presParOf" srcId="{825FF8C8-5F48-46DE-A563-D66B68346856}" destId="{43750A90-40AE-49E4-9E6A-AEFC064538C1}" srcOrd="1" destOrd="0" presId="urn:microsoft.com/office/officeart/2005/8/layout/orgChart1"/>
    <dgm:cxn modelId="{76091383-7922-4F81-AA35-7CF40A43C169}" type="presParOf" srcId="{825FF8C8-5F48-46DE-A563-D66B68346856}" destId="{FEA6D8A1-4244-4D76-885E-00A671D20B8B}" srcOrd="2" destOrd="0" presId="urn:microsoft.com/office/officeart/2005/8/layout/orgChart1"/>
    <dgm:cxn modelId="{760954C2-65CA-44C7-B7F1-F05C6063FBFA}" type="presParOf" srcId="{1A715851-D2C8-43C2-A238-F02AA65D4495}" destId="{09CB4227-91AD-4A15-938E-3F7FF84ADD86}" srcOrd="2" destOrd="0" presId="urn:microsoft.com/office/officeart/2005/8/layout/orgChart1"/>
    <dgm:cxn modelId="{2EB77F99-65C6-460B-B795-D5A83F6C0C82}" type="presParOf" srcId="{1A715851-D2C8-43C2-A238-F02AA65D4495}" destId="{9587C7F5-991B-493D-BECE-BF34D9A10EA9}" srcOrd="3" destOrd="0" presId="urn:microsoft.com/office/officeart/2005/8/layout/orgChart1"/>
    <dgm:cxn modelId="{DEDA4DE3-13A9-4AB1-A1A8-04631AFC3264}" type="presParOf" srcId="{9587C7F5-991B-493D-BECE-BF34D9A10EA9}" destId="{ED6C2009-0843-4FCA-9A5F-0026024A26BD}" srcOrd="0" destOrd="0" presId="urn:microsoft.com/office/officeart/2005/8/layout/orgChart1"/>
    <dgm:cxn modelId="{2C513C6C-AFCD-41C1-8635-121D323500A1}" type="presParOf" srcId="{ED6C2009-0843-4FCA-9A5F-0026024A26BD}" destId="{F3F17826-C9C0-45C1-B208-521FAA0629E4}" srcOrd="0" destOrd="0" presId="urn:microsoft.com/office/officeart/2005/8/layout/orgChart1"/>
    <dgm:cxn modelId="{E7E4E05C-4727-4D11-9AEA-C5B3E838CA2E}" type="presParOf" srcId="{ED6C2009-0843-4FCA-9A5F-0026024A26BD}" destId="{08E11773-6623-43D2-A763-0E99A081C780}" srcOrd="1" destOrd="0" presId="urn:microsoft.com/office/officeart/2005/8/layout/orgChart1"/>
    <dgm:cxn modelId="{C875D8EE-FA00-4E41-A02C-6C231C90D1C4}" type="presParOf" srcId="{9587C7F5-991B-493D-BECE-BF34D9A10EA9}" destId="{D5E47184-40F5-4150-84AB-9CDD193670E0}" srcOrd="1" destOrd="0" presId="urn:microsoft.com/office/officeart/2005/8/layout/orgChart1"/>
    <dgm:cxn modelId="{12924A9D-2B66-479A-9D00-C1A99684734E}" type="presParOf" srcId="{9587C7F5-991B-493D-BECE-BF34D9A10EA9}" destId="{961D62D2-7E31-49B1-8DF7-793E2A417164}" srcOrd="2" destOrd="0" presId="urn:microsoft.com/office/officeart/2005/8/layout/orgChart1"/>
    <dgm:cxn modelId="{A1F6BA1C-94D6-4591-A1E2-ED3E3A4AD5E7}" type="presParOf" srcId="{1A715851-D2C8-43C2-A238-F02AA65D4495}" destId="{D5F27600-754B-4C51-B318-4B482A2832FE}" srcOrd="4" destOrd="0" presId="urn:microsoft.com/office/officeart/2005/8/layout/orgChart1"/>
    <dgm:cxn modelId="{0136B2F0-BCF5-422C-86CE-97398EF625C0}" type="presParOf" srcId="{1A715851-D2C8-43C2-A238-F02AA65D4495}" destId="{2E5914C0-76EA-4E23-BD03-16598EBD7C15}" srcOrd="5" destOrd="0" presId="urn:microsoft.com/office/officeart/2005/8/layout/orgChart1"/>
    <dgm:cxn modelId="{03A39047-3E27-41EE-940B-345C34B54795}" type="presParOf" srcId="{2E5914C0-76EA-4E23-BD03-16598EBD7C15}" destId="{65796EC8-24A4-449F-BC76-DB435F489476}" srcOrd="0" destOrd="0" presId="urn:microsoft.com/office/officeart/2005/8/layout/orgChart1"/>
    <dgm:cxn modelId="{EAF882FB-C712-4D9C-9F65-72957EEBD528}" type="presParOf" srcId="{65796EC8-24A4-449F-BC76-DB435F489476}" destId="{DF3FE8E1-D380-4C13-9CE2-81D3CE70FE20}" srcOrd="0" destOrd="0" presId="urn:microsoft.com/office/officeart/2005/8/layout/orgChart1"/>
    <dgm:cxn modelId="{CA48107E-0C25-413A-AB68-1EBE7D1C0A18}" type="presParOf" srcId="{65796EC8-24A4-449F-BC76-DB435F489476}" destId="{CCCBF4A7-BED7-4ECC-BCCB-19E4E1484937}" srcOrd="1" destOrd="0" presId="urn:microsoft.com/office/officeart/2005/8/layout/orgChart1"/>
    <dgm:cxn modelId="{83C538A5-13A8-418E-817C-4E8CF23F81DC}" type="presParOf" srcId="{2E5914C0-76EA-4E23-BD03-16598EBD7C15}" destId="{7E0754B7-2387-4E25-A971-77C5173F42B6}" srcOrd="1" destOrd="0" presId="urn:microsoft.com/office/officeart/2005/8/layout/orgChart1"/>
    <dgm:cxn modelId="{BDDFBE95-A030-46C9-9889-C680265B5207}" type="presParOf" srcId="{2E5914C0-76EA-4E23-BD03-16598EBD7C15}" destId="{94964D18-A1C5-41F4-A985-2CEF5BA5E9C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5E0AB84-38BE-466C-AAAC-90950CAABECA}" type="doc">
      <dgm:prSet loTypeId="urn:microsoft.com/office/officeart/2005/8/layout/vList3" loCatId="list" qsTypeId="urn:microsoft.com/office/officeart/2005/8/quickstyle/simple1" qsCatId="simple" csTypeId="urn:microsoft.com/office/officeart/2005/8/colors/accent6_2" csCatId="accent6" phldr="1"/>
      <dgm:spPr/>
    </dgm:pt>
    <dgm:pt modelId="{8875C5A0-C252-4D4D-BDCF-9C93A68AD639}">
      <dgm:prSet phldrT="[Text]"/>
      <dgm:spPr/>
      <dgm:t>
        <a:bodyPr/>
        <a:lstStyle/>
        <a:p>
          <a:r>
            <a:rPr lang="en-GB" noProof="0" dirty="0"/>
            <a:t>Before being able to build a market entry strategy, companies need to clear several important questions on the where and why of market entry</a:t>
          </a:r>
        </a:p>
      </dgm:t>
    </dgm:pt>
    <dgm:pt modelId="{137A5754-A13E-4766-8B7A-240BCD70DF10}" type="parTrans" cxnId="{D1219870-0626-4ED2-9F43-0981C6529309}">
      <dgm:prSet/>
      <dgm:spPr/>
      <dgm:t>
        <a:bodyPr/>
        <a:lstStyle/>
        <a:p>
          <a:endParaRPr lang="en-GB" noProof="0" dirty="0"/>
        </a:p>
      </dgm:t>
    </dgm:pt>
    <dgm:pt modelId="{AC6C5F5D-A099-417D-B8BA-79BC0ADBB1CE}" type="sibTrans" cxnId="{D1219870-0626-4ED2-9F43-0981C6529309}">
      <dgm:prSet/>
      <dgm:spPr/>
      <dgm:t>
        <a:bodyPr/>
        <a:lstStyle/>
        <a:p>
          <a:endParaRPr lang="en-GB" noProof="0" dirty="0"/>
        </a:p>
      </dgm:t>
    </dgm:pt>
    <dgm:pt modelId="{DFEB9026-AD64-4E3A-B9C0-C0E44AD2E615}">
      <dgm:prSet phldrT="[Text]"/>
      <dgm:spPr/>
      <dgm:t>
        <a:bodyPr/>
        <a:lstStyle/>
        <a:p>
          <a:r>
            <a:rPr lang="en-GB" altLang="LID4096" noProof="0" dirty="0"/>
            <a:t>Dunning’s Eclectic Paradigm is a framework to analyse ownership advantages, location advantages, and internalisation advantages to determine a market entry mode</a:t>
          </a:r>
          <a:endParaRPr lang="en-GB" noProof="0" dirty="0"/>
        </a:p>
      </dgm:t>
    </dgm:pt>
    <dgm:pt modelId="{5612DAF3-0000-46BC-971A-2C13AAC18D42}" type="parTrans" cxnId="{EC45AF9A-361E-4DB2-B0EB-4B91B7F03E82}">
      <dgm:prSet/>
      <dgm:spPr/>
      <dgm:t>
        <a:bodyPr/>
        <a:lstStyle/>
        <a:p>
          <a:endParaRPr lang="en-GB" noProof="0" dirty="0"/>
        </a:p>
      </dgm:t>
    </dgm:pt>
    <dgm:pt modelId="{8919C54E-82C4-4AA7-8C60-16BD2E9F7F30}" type="sibTrans" cxnId="{EC45AF9A-361E-4DB2-B0EB-4B91B7F03E82}">
      <dgm:prSet/>
      <dgm:spPr/>
      <dgm:t>
        <a:bodyPr/>
        <a:lstStyle/>
        <a:p>
          <a:endParaRPr lang="en-GB" noProof="0" dirty="0"/>
        </a:p>
      </dgm:t>
    </dgm:pt>
    <dgm:pt modelId="{82F3DB51-842C-45B8-9D90-AD02F842CF6C}">
      <dgm:prSet phldrT="[Text]"/>
      <dgm:spPr/>
      <dgm:t>
        <a:bodyPr/>
        <a:lstStyle/>
        <a:p>
          <a:r>
            <a:rPr lang="en-GB" noProof="0" dirty="0"/>
            <a:t>There are different ways to classify market entry strategies, e.g. contractual and non-contractual modes</a:t>
          </a:r>
        </a:p>
      </dgm:t>
    </dgm:pt>
    <dgm:pt modelId="{4E05CF01-4F9F-47E2-9D76-4FF9233AA792}" type="parTrans" cxnId="{D240DA67-C3A9-4165-9C46-C8AA3C127AE3}">
      <dgm:prSet/>
      <dgm:spPr/>
      <dgm:t>
        <a:bodyPr/>
        <a:lstStyle/>
        <a:p>
          <a:endParaRPr lang="en-GB" noProof="0" dirty="0"/>
        </a:p>
      </dgm:t>
    </dgm:pt>
    <dgm:pt modelId="{78D45A7E-A672-49D3-92F2-282CC9565994}" type="sibTrans" cxnId="{D240DA67-C3A9-4165-9C46-C8AA3C127AE3}">
      <dgm:prSet/>
      <dgm:spPr/>
      <dgm:t>
        <a:bodyPr/>
        <a:lstStyle/>
        <a:p>
          <a:endParaRPr lang="en-GB" noProof="0" dirty="0"/>
        </a:p>
      </dgm:t>
    </dgm:pt>
    <dgm:pt modelId="{F66B6AFE-E9C1-4605-A203-2D0ABB66679A}">
      <dgm:prSet phldrT="[Text]"/>
      <dgm:spPr/>
      <dgm:t>
        <a:bodyPr/>
        <a:lstStyle/>
        <a:p>
          <a:r>
            <a:rPr lang="en-GB" noProof="0" dirty="0"/>
            <a:t>Each market entry mode has its advantages and disadvantages also in regards to transaction costs and principal agent risks</a:t>
          </a:r>
        </a:p>
      </dgm:t>
    </dgm:pt>
    <dgm:pt modelId="{86F555B3-C514-4B04-BC28-FD93FE07D07C}" type="parTrans" cxnId="{B8703FF2-26BD-4FE9-95C9-40C6D5E48FB5}">
      <dgm:prSet/>
      <dgm:spPr/>
      <dgm:t>
        <a:bodyPr/>
        <a:lstStyle/>
        <a:p>
          <a:endParaRPr lang="en-GB" noProof="0" dirty="0"/>
        </a:p>
      </dgm:t>
    </dgm:pt>
    <dgm:pt modelId="{C4702A77-4C7C-4852-8EEE-9DEFAF7824E3}" type="sibTrans" cxnId="{B8703FF2-26BD-4FE9-95C9-40C6D5E48FB5}">
      <dgm:prSet/>
      <dgm:spPr/>
      <dgm:t>
        <a:bodyPr/>
        <a:lstStyle/>
        <a:p>
          <a:endParaRPr lang="en-GB" noProof="0" dirty="0"/>
        </a:p>
      </dgm:t>
    </dgm:pt>
    <dgm:pt modelId="{E0906B4D-691F-400D-A042-1AC725C09428}" type="pres">
      <dgm:prSet presAssocID="{45E0AB84-38BE-466C-AAAC-90950CAABECA}" presName="linearFlow" presStyleCnt="0">
        <dgm:presLayoutVars>
          <dgm:dir/>
          <dgm:resizeHandles val="exact"/>
        </dgm:presLayoutVars>
      </dgm:prSet>
      <dgm:spPr/>
    </dgm:pt>
    <dgm:pt modelId="{242D3478-77AF-4AE1-8ECE-F1D0958A5D9B}" type="pres">
      <dgm:prSet presAssocID="{8875C5A0-C252-4D4D-BDCF-9C93A68AD639}" presName="composite" presStyleCnt="0"/>
      <dgm:spPr/>
    </dgm:pt>
    <dgm:pt modelId="{9883C310-32AE-4064-A3AF-6FA7699E66D6}" type="pres">
      <dgm:prSet presAssocID="{8875C5A0-C252-4D4D-BDCF-9C93A68AD639}"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32A7B11A-6D96-4355-BA6F-18D0CA73347B}" type="pres">
      <dgm:prSet presAssocID="{8875C5A0-C252-4D4D-BDCF-9C93A68AD639}" presName="txShp" presStyleLbl="node1" presStyleIdx="0" presStyleCnt="4">
        <dgm:presLayoutVars>
          <dgm:bulletEnabled val="1"/>
        </dgm:presLayoutVars>
      </dgm:prSet>
      <dgm:spPr/>
    </dgm:pt>
    <dgm:pt modelId="{1BB31B1F-29F4-4967-BEC5-1D360EB36CBC}" type="pres">
      <dgm:prSet presAssocID="{AC6C5F5D-A099-417D-B8BA-79BC0ADBB1CE}" presName="spacing" presStyleCnt="0"/>
      <dgm:spPr/>
    </dgm:pt>
    <dgm:pt modelId="{97EF2335-B1C4-45BC-8C54-38AD2E66F959}" type="pres">
      <dgm:prSet presAssocID="{DFEB9026-AD64-4E3A-B9C0-C0E44AD2E615}" presName="composite" presStyleCnt="0"/>
      <dgm:spPr/>
    </dgm:pt>
    <dgm:pt modelId="{91B57AE2-464C-4150-8398-9342EA10573A}" type="pres">
      <dgm:prSet presAssocID="{DFEB9026-AD64-4E3A-B9C0-C0E44AD2E615}" presName="imgShp" presStyleLbl="fg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dgm:spPr>
    </dgm:pt>
    <dgm:pt modelId="{12071A85-F975-4331-8A29-5040C8009DD5}" type="pres">
      <dgm:prSet presAssocID="{DFEB9026-AD64-4E3A-B9C0-C0E44AD2E615}" presName="txShp" presStyleLbl="node1" presStyleIdx="1" presStyleCnt="4">
        <dgm:presLayoutVars>
          <dgm:bulletEnabled val="1"/>
        </dgm:presLayoutVars>
      </dgm:prSet>
      <dgm:spPr/>
    </dgm:pt>
    <dgm:pt modelId="{6F255606-B8D9-4926-B17E-198638DEB331}" type="pres">
      <dgm:prSet presAssocID="{8919C54E-82C4-4AA7-8C60-16BD2E9F7F30}" presName="spacing" presStyleCnt="0"/>
      <dgm:spPr/>
    </dgm:pt>
    <dgm:pt modelId="{B0530DF8-DACF-49C4-9A07-EEBF72503206}" type="pres">
      <dgm:prSet presAssocID="{82F3DB51-842C-45B8-9D90-AD02F842CF6C}" presName="composite" presStyleCnt="0"/>
      <dgm:spPr/>
    </dgm:pt>
    <dgm:pt modelId="{F81F77AF-2432-4FA2-B40B-3C81841A1C72}" type="pres">
      <dgm:prSet presAssocID="{82F3DB51-842C-45B8-9D90-AD02F842CF6C}" presName="imgShp" presStyleLbl="fgImgPlace1" presStyleIdx="2" presStyleCnt="4"/>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000" b="-1000"/>
          </a:stretch>
        </a:blipFill>
      </dgm:spPr>
    </dgm:pt>
    <dgm:pt modelId="{59FC18EA-3E82-4025-8628-D061995C8C81}" type="pres">
      <dgm:prSet presAssocID="{82F3DB51-842C-45B8-9D90-AD02F842CF6C}" presName="txShp" presStyleLbl="node1" presStyleIdx="2" presStyleCnt="4">
        <dgm:presLayoutVars>
          <dgm:bulletEnabled val="1"/>
        </dgm:presLayoutVars>
      </dgm:prSet>
      <dgm:spPr/>
    </dgm:pt>
    <dgm:pt modelId="{6C97ED41-AADA-4004-AF37-E3861DB90861}" type="pres">
      <dgm:prSet presAssocID="{78D45A7E-A672-49D3-92F2-282CC9565994}" presName="spacing" presStyleCnt="0"/>
      <dgm:spPr/>
    </dgm:pt>
    <dgm:pt modelId="{7AA70C7A-3F47-4D7C-B9D3-FA8335D731C8}" type="pres">
      <dgm:prSet presAssocID="{F66B6AFE-E9C1-4605-A203-2D0ABB66679A}" presName="composite" presStyleCnt="0"/>
      <dgm:spPr/>
    </dgm:pt>
    <dgm:pt modelId="{1DCA1F6D-AF6F-475D-8F97-D7E8226A13C4}" type="pres">
      <dgm:prSet presAssocID="{F66B6AFE-E9C1-4605-A203-2D0ABB66679A}" presName="imgShp" presStyleLbl="fgImgPlace1" presStyleIdx="3" presStyleCnt="4"/>
      <dgm:spPr>
        <a:blipFill>
          <a:blip xmlns:r="http://schemas.openxmlformats.org/officeDocument/2006/relationships" r:embed="rId7">
            <a:biLevel thresh="75000"/>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dgm:spPr>
    </dgm:pt>
    <dgm:pt modelId="{1926DB15-2CFB-494E-96D7-7003634B4662}" type="pres">
      <dgm:prSet presAssocID="{F66B6AFE-E9C1-4605-A203-2D0ABB66679A}" presName="txShp" presStyleLbl="node1" presStyleIdx="3" presStyleCnt="4">
        <dgm:presLayoutVars>
          <dgm:bulletEnabled val="1"/>
        </dgm:presLayoutVars>
      </dgm:prSet>
      <dgm:spPr/>
    </dgm:pt>
  </dgm:ptLst>
  <dgm:cxnLst>
    <dgm:cxn modelId="{96569644-1E02-4CD8-A53B-1CA3414931CA}" type="presOf" srcId="{82F3DB51-842C-45B8-9D90-AD02F842CF6C}" destId="{59FC18EA-3E82-4025-8628-D061995C8C81}" srcOrd="0" destOrd="0" presId="urn:microsoft.com/office/officeart/2005/8/layout/vList3"/>
    <dgm:cxn modelId="{D240DA67-C3A9-4165-9C46-C8AA3C127AE3}" srcId="{45E0AB84-38BE-466C-AAAC-90950CAABECA}" destId="{82F3DB51-842C-45B8-9D90-AD02F842CF6C}" srcOrd="2" destOrd="0" parTransId="{4E05CF01-4F9F-47E2-9D76-4FF9233AA792}" sibTransId="{78D45A7E-A672-49D3-92F2-282CC9565994}"/>
    <dgm:cxn modelId="{7BA6166C-658D-4B5C-8410-19AD9A29A425}" type="presOf" srcId="{DFEB9026-AD64-4E3A-B9C0-C0E44AD2E615}" destId="{12071A85-F975-4331-8A29-5040C8009DD5}" srcOrd="0" destOrd="0" presId="urn:microsoft.com/office/officeart/2005/8/layout/vList3"/>
    <dgm:cxn modelId="{D1219870-0626-4ED2-9F43-0981C6529309}" srcId="{45E0AB84-38BE-466C-AAAC-90950CAABECA}" destId="{8875C5A0-C252-4D4D-BDCF-9C93A68AD639}" srcOrd="0" destOrd="0" parTransId="{137A5754-A13E-4766-8B7A-240BCD70DF10}" sibTransId="{AC6C5F5D-A099-417D-B8BA-79BC0ADBB1CE}"/>
    <dgm:cxn modelId="{E827E98C-F453-4404-ADFD-2AABE39F44FE}" type="presOf" srcId="{8875C5A0-C252-4D4D-BDCF-9C93A68AD639}" destId="{32A7B11A-6D96-4355-BA6F-18D0CA73347B}" srcOrd="0" destOrd="0" presId="urn:microsoft.com/office/officeart/2005/8/layout/vList3"/>
    <dgm:cxn modelId="{EC45AF9A-361E-4DB2-B0EB-4B91B7F03E82}" srcId="{45E0AB84-38BE-466C-AAAC-90950CAABECA}" destId="{DFEB9026-AD64-4E3A-B9C0-C0E44AD2E615}" srcOrd="1" destOrd="0" parTransId="{5612DAF3-0000-46BC-971A-2C13AAC18D42}" sibTransId="{8919C54E-82C4-4AA7-8C60-16BD2E9F7F30}"/>
    <dgm:cxn modelId="{BD9369D9-17C1-48FD-8F79-02718C9B4FC6}" type="presOf" srcId="{45E0AB84-38BE-466C-AAAC-90950CAABECA}" destId="{E0906B4D-691F-400D-A042-1AC725C09428}" srcOrd="0" destOrd="0" presId="urn:microsoft.com/office/officeart/2005/8/layout/vList3"/>
    <dgm:cxn modelId="{B8703FF2-26BD-4FE9-95C9-40C6D5E48FB5}" srcId="{45E0AB84-38BE-466C-AAAC-90950CAABECA}" destId="{F66B6AFE-E9C1-4605-A203-2D0ABB66679A}" srcOrd="3" destOrd="0" parTransId="{86F555B3-C514-4B04-BC28-FD93FE07D07C}" sibTransId="{C4702A77-4C7C-4852-8EEE-9DEFAF7824E3}"/>
    <dgm:cxn modelId="{DAD77AFE-AE34-4F6A-8B1B-6D1D3B8A4609}" type="presOf" srcId="{F66B6AFE-E9C1-4605-A203-2D0ABB66679A}" destId="{1926DB15-2CFB-494E-96D7-7003634B4662}" srcOrd="0" destOrd="0" presId="urn:microsoft.com/office/officeart/2005/8/layout/vList3"/>
    <dgm:cxn modelId="{E3DB057D-C1C7-43BB-BEC1-A51856DA5AC2}" type="presParOf" srcId="{E0906B4D-691F-400D-A042-1AC725C09428}" destId="{242D3478-77AF-4AE1-8ECE-F1D0958A5D9B}" srcOrd="0" destOrd="0" presId="urn:microsoft.com/office/officeart/2005/8/layout/vList3"/>
    <dgm:cxn modelId="{6E45BD0B-EB93-4E15-8DA4-9286DE24EB38}" type="presParOf" srcId="{242D3478-77AF-4AE1-8ECE-F1D0958A5D9B}" destId="{9883C310-32AE-4064-A3AF-6FA7699E66D6}" srcOrd="0" destOrd="0" presId="urn:microsoft.com/office/officeart/2005/8/layout/vList3"/>
    <dgm:cxn modelId="{C4F8A7E0-E9F4-42E7-B477-8874894F32C1}" type="presParOf" srcId="{242D3478-77AF-4AE1-8ECE-F1D0958A5D9B}" destId="{32A7B11A-6D96-4355-BA6F-18D0CA73347B}" srcOrd="1" destOrd="0" presId="urn:microsoft.com/office/officeart/2005/8/layout/vList3"/>
    <dgm:cxn modelId="{17F706D3-BEC9-46C2-8210-96D40268B424}" type="presParOf" srcId="{E0906B4D-691F-400D-A042-1AC725C09428}" destId="{1BB31B1F-29F4-4967-BEC5-1D360EB36CBC}" srcOrd="1" destOrd="0" presId="urn:microsoft.com/office/officeart/2005/8/layout/vList3"/>
    <dgm:cxn modelId="{C2A5FF0B-4BBB-4EBE-84BD-C8ECA1832C80}" type="presParOf" srcId="{E0906B4D-691F-400D-A042-1AC725C09428}" destId="{97EF2335-B1C4-45BC-8C54-38AD2E66F959}" srcOrd="2" destOrd="0" presId="urn:microsoft.com/office/officeart/2005/8/layout/vList3"/>
    <dgm:cxn modelId="{5F155003-264F-4E09-B4EB-32AE6DA9AA22}" type="presParOf" srcId="{97EF2335-B1C4-45BC-8C54-38AD2E66F959}" destId="{91B57AE2-464C-4150-8398-9342EA10573A}" srcOrd="0" destOrd="0" presId="urn:microsoft.com/office/officeart/2005/8/layout/vList3"/>
    <dgm:cxn modelId="{BD61401D-1E16-4499-8384-A9EE3D3DC460}" type="presParOf" srcId="{97EF2335-B1C4-45BC-8C54-38AD2E66F959}" destId="{12071A85-F975-4331-8A29-5040C8009DD5}" srcOrd="1" destOrd="0" presId="urn:microsoft.com/office/officeart/2005/8/layout/vList3"/>
    <dgm:cxn modelId="{160926F0-7155-43A6-A35D-EFD49B0FAEA0}" type="presParOf" srcId="{E0906B4D-691F-400D-A042-1AC725C09428}" destId="{6F255606-B8D9-4926-B17E-198638DEB331}" srcOrd="3" destOrd="0" presId="urn:microsoft.com/office/officeart/2005/8/layout/vList3"/>
    <dgm:cxn modelId="{97C46D4F-E537-47E5-ABFA-4C6A6043764D}" type="presParOf" srcId="{E0906B4D-691F-400D-A042-1AC725C09428}" destId="{B0530DF8-DACF-49C4-9A07-EEBF72503206}" srcOrd="4" destOrd="0" presId="urn:microsoft.com/office/officeart/2005/8/layout/vList3"/>
    <dgm:cxn modelId="{E9EA3327-D163-4F5A-BEF7-B9AA2F904E38}" type="presParOf" srcId="{B0530DF8-DACF-49C4-9A07-EEBF72503206}" destId="{F81F77AF-2432-4FA2-B40B-3C81841A1C72}" srcOrd="0" destOrd="0" presId="urn:microsoft.com/office/officeart/2005/8/layout/vList3"/>
    <dgm:cxn modelId="{5EB91810-588C-4626-9FDE-9934D2B21A31}" type="presParOf" srcId="{B0530DF8-DACF-49C4-9A07-EEBF72503206}" destId="{59FC18EA-3E82-4025-8628-D061995C8C81}" srcOrd="1" destOrd="0" presId="urn:microsoft.com/office/officeart/2005/8/layout/vList3"/>
    <dgm:cxn modelId="{4FBA1882-31E4-4F6A-B6A4-ABFD0B93D471}" type="presParOf" srcId="{E0906B4D-691F-400D-A042-1AC725C09428}" destId="{6C97ED41-AADA-4004-AF37-E3861DB90861}" srcOrd="5" destOrd="0" presId="urn:microsoft.com/office/officeart/2005/8/layout/vList3"/>
    <dgm:cxn modelId="{ED6D782F-4FDF-4A9C-BF5C-99D41186F527}" type="presParOf" srcId="{E0906B4D-691F-400D-A042-1AC725C09428}" destId="{7AA70C7A-3F47-4D7C-B9D3-FA8335D731C8}" srcOrd="6" destOrd="0" presId="urn:microsoft.com/office/officeart/2005/8/layout/vList3"/>
    <dgm:cxn modelId="{0B945FB1-34B4-42D4-8621-4CB1E7CEF24B}" type="presParOf" srcId="{7AA70C7A-3F47-4D7C-B9D3-FA8335D731C8}" destId="{1DCA1F6D-AF6F-475D-8F97-D7E8226A13C4}" srcOrd="0" destOrd="0" presId="urn:microsoft.com/office/officeart/2005/8/layout/vList3"/>
    <dgm:cxn modelId="{B0CBBE65-E7F6-4F1D-98FD-E58413E2B911}" type="presParOf" srcId="{7AA70C7A-3F47-4D7C-B9D3-FA8335D731C8}" destId="{1926DB15-2CFB-494E-96D7-7003634B466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6702AB-BDEE-46FA-84D3-75195D3EDA6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de-DE"/>
        </a:p>
      </dgm:t>
    </dgm:pt>
    <dgm:pt modelId="{6FF3EE67-0AF9-42D2-A115-8B6417353EFB}">
      <dgm:prSet phldrT="[Text]" custT="1"/>
      <dgm:spPr/>
      <dgm:t>
        <a:bodyPr/>
        <a:lstStyle/>
        <a:p>
          <a:r>
            <a:rPr lang="en-GB" altLang="de-DE" sz="1600" dirty="0"/>
            <a:t>Limited knowledge/experience of the foreign market</a:t>
          </a:r>
          <a:endParaRPr lang="de-DE" sz="1600" dirty="0"/>
        </a:p>
      </dgm:t>
    </dgm:pt>
    <dgm:pt modelId="{26B26AF6-0097-40D3-83EC-780882881B90}" type="parTrans" cxnId="{D8819A0E-EDEC-4522-9373-9AF8BD1401E2}">
      <dgm:prSet/>
      <dgm:spPr/>
      <dgm:t>
        <a:bodyPr/>
        <a:lstStyle/>
        <a:p>
          <a:endParaRPr lang="de-DE"/>
        </a:p>
      </dgm:t>
    </dgm:pt>
    <dgm:pt modelId="{6E522028-C1F9-4007-9EDD-D7E1DDD2D072}" type="sibTrans" cxnId="{D8819A0E-EDEC-4522-9373-9AF8BD1401E2}">
      <dgm:prSet/>
      <dgm:spPr/>
      <dgm:t>
        <a:bodyPr/>
        <a:lstStyle/>
        <a:p>
          <a:endParaRPr lang="de-DE"/>
        </a:p>
      </dgm:t>
    </dgm:pt>
    <dgm:pt modelId="{33DF4B8D-FF08-430F-A430-87AA960990DE}">
      <dgm:prSet custT="1"/>
      <dgm:spPr/>
      <dgm:t>
        <a:bodyPr/>
        <a:lstStyle/>
        <a:p>
          <a:r>
            <a:rPr lang="en-GB" altLang="de-DE" sz="1600"/>
            <a:t>Limited financial capital available</a:t>
          </a:r>
          <a:endParaRPr lang="en-GB" altLang="de-DE" sz="1600" dirty="0"/>
        </a:p>
      </dgm:t>
    </dgm:pt>
    <dgm:pt modelId="{D6191CE5-F3BD-45F5-8498-1B0B64764023}" type="parTrans" cxnId="{EC4D0808-8E18-4DB7-977F-940E63A7AB85}">
      <dgm:prSet/>
      <dgm:spPr/>
      <dgm:t>
        <a:bodyPr/>
        <a:lstStyle/>
        <a:p>
          <a:endParaRPr lang="de-DE"/>
        </a:p>
      </dgm:t>
    </dgm:pt>
    <dgm:pt modelId="{FA220FB6-7675-413A-836B-A7BB10FB0CD6}" type="sibTrans" cxnId="{EC4D0808-8E18-4DB7-977F-940E63A7AB85}">
      <dgm:prSet/>
      <dgm:spPr/>
      <dgm:t>
        <a:bodyPr/>
        <a:lstStyle/>
        <a:p>
          <a:endParaRPr lang="de-DE"/>
        </a:p>
      </dgm:t>
    </dgm:pt>
    <dgm:pt modelId="{370F6AE1-C6EC-48EF-A9DA-E3775AB1E9BE}">
      <dgm:prSet custT="1"/>
      <dgm:spPr/>
      <dgm:t>
        <a:bodyPr/>
        <a:lstStyle/>
        <a:p>
          <a:r>
            <a:rPr lang="en-GB" altLang="de-DE" sz="1600" dirty="0"/>
            <a:t>Preference of gradual market entry (e.g. due to necessary product adaptions) </a:t>
          </a:r>
        </a:p>
      </dgm:t>
    </dgm:pt>
    <dgm:pt modelId="{10199061-4BEA-4ED1-8CB8-893735C64F45}" type="parTrans" cxnId="{754F73BB-3947-4FB3-B738-379BB9434A7A}">
      <dgm:prSet/>
      <dgm:spPr/>
      <dgm:t>
        <a:bodyPr/>
        <a:lstStyle/>
        <a:p>
          <a:endParaRPr lang="de-DE"/>
        </a:p>
      </dgm:t>
    </dgm:pt>
    <dgm:pt modelId="{744F3330-F2C9-452E-825F-BCB930132F7B}" type="sibTrans" cxnId="{754F73BB-3947-4FB3-B738-379BB9434A7A}">
      <dgm:prSet/>
      <dgm:spPr/>
      <dgm:t>
        <a:bodyPr/>
        <a:lstStyle/>
        <a:p>
          <a:endParaRPr lang="de-DE"/>
        </a:p>
      </dgm:t>
    </dgm:pt>
    <dgm:pt modelId="{B9D3C37B-CFC3-4D47-B391-2A82133F33E8}">
      <dgm:prSet custT="1"/>
      <dgm:spPr/>
      <dgm:t>
        <a:bodyPr/>
        <a:lstStyle/>
        <a:p>
          <a:r>
            <a:rPr lang="en-GB" altLang="de-DE" sz="1600"/>
            <a:t>Avoiding FDI restrictions</a:t>
          </a:r>
          <a:endParaRPr lang="en-GB" altLang="de-DE" sz="1600" dirty="0"/>
        </a:p>
      </dgm:t>
    </dgm:pt>
    <dgm:pt modelId="{ADE5854E-872B-498C-AF5C-877389D53E40}" type="parTrans" cxnId="{F1043968-33B3-4A59-85A5-C00D48B9ED6E}">
      <dgm:prSet/>
      <dgm:spPr/>
      <dgm:t>
        <a:bodyPr/>
        <a:lstStyle/>
        <a:p>
          <a:endParaRPr lang="de-DE"/>
        </a:p>
      </dgm:t>
    </dgm:pt>
    <dgm:pt modelId="{F86BC933-BFD2-4A2B-B1F8-0D434ABCD44C}" type="sibTrans" cxnId="{F1043968-33B3-4A59-85A5-C00D48B9ED6E}">
      <dgm:prSet/>
      <dgm:spPr/>
      <dgm:t>
        <a:bodyPr/>
        <a:lstStyle/>
        <a:p>
          <a:endParaRPr lang="de-DE"/>
        </a:p>
      </dgm:t>
    </dgm:pt>
    <dgm:pt modelId="{B822A663-126B-46E3-86B9-0414E3F50D87}">
      <dgm:prSet custT="1"/>
      <dgm:spPr/>
      <dgm:t>
        <a:bodyPr/>
        <a:lstStyle/>
        <a:p>
          <a:r>
            <a:rPr lang="en-GB" altLang="de-DE" sz="1600"/>
            <a:t>Preference for low logistical complexity</a:t>
          </a:r>
          <a:endParaRPr lang="en-GB" altLang="de-DE" sz="1600" dirty="0"/>
        </a:p>
      </dgm:t>
    </dgm:pt>
    <dgm:pt modelId="{9830211E-739F-411F-967A-DFDD9D7FD00F}" type="parTrans" cxnId="{22AD6DF5-14A7-4E9A-892B-78C10BBAF3A5}">
      <dgm:prSet/>
      <dgm:spPr/>
      <dgm:t>
        <a:bodyPr/>
        <a:lstStyle/>
        <a:p>
          <a:endParaRPr lang="de-DE"/>
        </a:p>
      </dgm:t>
    </dgm:pt>
    <dgm:pt modelId="{077CD323-F1BF-4886-AFE8-6E76B46A6007}" type="sibTrans" cxnId="{22AD6DF5-14A7-4E9A-892B-78C10BBAF3A5}">
      <dgm:prSet/>
      <dgm:spPr/>
      <dgm:t>
        <a:bodyPr/>
        <a:lstStyle/>
        <a:p>
          <a:endParaRPr lang="de-DE"/>
        </a:p>
      </dgm:t>
    </dgm:pt>
    <dgm:pt modelId="{6138C696-C7DA-4BD8-A12C-70E697564616}">
      <dgm:prSet custT="1"/>
      <dgm:spPr/>
      <dgm:t>
        <a:bodyPr/>
        <a:lstStyle/>
        <a:p>
          <a:r>
            <a:rPr lang="en-GB" altLang="de-DE" sz="1600"/>
            <a:t>Expecting low tariffs and exchange rate fluctuations</a:t>
          </a:r>
          <a:endParaRPr lang="en-GB" altLang="de-DE" sz="1600" dirty="0"/>
        </a:p>
      </dgm:t>
    </dgm:pt>
    <dgm:pt modelId="{F9CC1620-1D8F-4B0D-9163-2F10573D30C9}" type="parTrans" cxnId="{0C3A77FE-7E99-4632-ADF5-B6C94511DC79}">
      <dgm:prSet/>
      <dgm:spPr/>
      <dgm:t>
        <a:bodyPr/>
        <a:lstStyle/>
        <a:p>
          <a:endParaRPr lang="de-DE"/>
        </a:p>
      </dgm:t>
    </dgm:pt>
    <dgm:pt modelId="{1825BBFD-9ACF-4303-BF5E-20257BAB3300}" type="sibTrans" cxnId="{0C3A77FE-7E99-4632-ADF5-B6C94511DC79}">
      <dgm:prSet/>
      <dgm:spPr/>
      <dgm:t>
        <a:bodyPr/>
        <a:lstStyle/>
        <a:p>
          <a:endParaRPr lang="de-DE"/>
        </a:p>
      </dgm:t>
    </dgm:pt>
    <dgm:pt modelId="{56F1F14D-8B17-4FFF-82C8-ECB860AE99FC}" type="pres">
      <dgm:prSet presAssocID="{9A6702AB-BDEE-46FA-84D3-75195D3EDA60}" presName="Name0" presStyleCnt="0">
        <dgm:presLayoutVars>
          <dgm:dir/>
          <dgm:resizeHandles val="exact"/>
        </dgm:presLayoutVars>
      </dgm:prSet>
      <dgm:spPr/>
    </dgm:pt>
    <dgm:pt modelId="{E10F0D11-C190-4B70-9031-728DD2279FB6}" type="pres">
      <dgm:prSet presAssocID="{6FF3EE67-0AF9-42D2-A115-8B6417353EFB}" presName="compNode" presStyleCnt="0"/>
      <dgm:spPr/>
    </dgm:pt>
    <dgm:pt modelId="{1D2D1017-FC69-403D-A167-BAE719887E31}" type="pres">
      <dgm:prSet presAssocID="{6FF3EE67-0AF9-42D2-A115-8B6417353EFB}" presName="pict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2000" b="-22000"/>
          </a:stretch>
        </a:blipFill>
      </dgm:spPr>
    </dgm:pt>
    <dgm:pt modelId="{00EA36C3-344B-4B58-BC02-C0A477C8D8CF}" type="pres">
      <dgm:prSet presAssocID="{6FF3EE67-0AF9-42D2-A115-8B6417353EFB}" presName="textRect" presStyleLbl="revTx" presStyleIdx="0" presStyleCnt="6">
        <dgm:presLayoutVars>
          <dgm:bulletEnabled val="1"/>
        </dgm:presLayoutVars>
      </dgm:prSet>
      <dgm:spPr/>
    </dgm:pt>
    <dgm:pt modelId="{57106D91-BBCF-4D63-9588-EC4C25F59B50}" type="pres">
      <dgm:prSet presAssocID="{6E522028-C1F9-4007-9EDD-D7E1DDD2D072}" presName="sibTrans" presStyleLbl="sibTrans2D1" presStyleIdx="0" presStyleCnt="0"/>
      <dgm:spPr/>
    </dgm:pt>
    <dgm:pt modelId="{7656CE2F-42BB-405C-9E21-D80A2441CA5B}" type="pres">
      <dgm:prSet presAssocID="{33DF4B8D-FF08-430F-A430-87AA960990DE}" presName="compNode" presStyleCnt="0"/>
      <dgm:spPr/>
    </dgm:pt>
    <dgm:pt modelId="{8D53AB5A-228F-4EDB-A28D-94F8760FF9C7}" type="pres">
      <dgm:prSet presAssocID="{33DF4B8D-FF08-430F-A430-87AA960990DE}" presName="pict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9000" r="-19000"/>
          </a:stretch>
        </a:blipFill>
      </dgm:spPr>
    </dgm:pt>
    <dgm:pt modelId="{F1DD8F39-658A-485B-B43D-B265A7E0A66D}" type="pres">
      <dgm:prSet presAssocID="{33DF4B8D-FF08-430F-A430-87AA960990DE}" presName="textRect" presStyleLbl="revTx" presStyleIdx="1" presStyleCnt="6">
        <dgm:presLayoutVars>
          <dgm:bulletEnabled val="1"/>
        </dgm:presLayoutVars>
      </dgm:prSet>
      <dgm:spPr/>
    </dgm:pt>
    <dgm:pt modelId="{FF5285F7-C4B8-462D-BB6D-192B854AB2D5}" type="pres">
      <dgm:prSet presAssocID="{FA220FB6-7675-413A-836B-A7BB10FB0CD6}" presName="sibTrans" presStyleLbl="sibTrans2D1" presStyleIdx="0" presStyleCnt="0"/>
      <dgm:spPr/>
    </dgm:pt>
    <dgm:pt modelId="{31FE7B9B-9802-4670-A12E-6BA37D3DFC6C}" type="pres">
      <dgm:prSet presAssocID="{370F6AE1-C6EC-48EF-A9DA-E3775AB1E9BE}" presName="compNode" presStyleCnt="0"/>
      <dgm:spPr/>
    </dgm:pt>
    <dgm:pt modelId="{B3E8FA09-B422-41F0-87B9-8D24F757A666}" type="pres">
      <dgm:prSet presAssocID="{370F6AE1-C6EC-48EF-A9DA-E3775AB1E9BE}" presName="pictRect" presStyleLbl="node1" presStyleIdx="2" presStyleCnt="6" custLinFactNeighborX="-718" custLinFactNeighborY="2405"/>
      <dgm:spPr>
        <a:blipFill rotWithShape="1">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1000" r="-11000"/>
          </a:stretch>
        </a:blipFill>
      </dgm:spPr>
    </dgm:pt>
    <dgm:pt modelId="{5353D8ED-AB5F-4A50-9A8C-C410D1F2C667}" type="pres">
      <dgm:prSet presAssocID="{370F6AE1-C6EC-48EF-A9DA-E3775AB1E9BE}" presName="textRect" presStyleLbl="revTx" presStyleIdx="2" presStyleCnt="6">
        <dgm:presLayoutVars>
          <dgm:bulletEnabled val="1"/>
        </dgm:presLayoutVars>
      </dgm:prSet>
      <dgm:spPr/>
    </dgm:pt>
    <dgm:pt modelId="{A1C569CC-ED29-48C1-B1D4-9EDFD808605B}" type="pres">
      <dgm:prSet presAssocID="{744F3330-F2C9-452E-825F-BCB930132F7B}" presName="sibTrans" presStyleLbl="sibTrans2D1" presStyleIdx="0" presStyleCnt="0"/>
      <dgm:spPr/>
    </dgm:pt>
    <dgm:pt modelId="{D3236BC3-3C4C-4E97-B843-1B78609F5691}" type="pres">
      <dgm:prSet presAssocID="{B9D3C37B-CFC3-4D47-B391-2A82133F33E8}" presName="compNode" presStyleCnt="0"/>
      <dgm:spPr/>
    </dgm:pt>
    <dgm:pt modelId="{23295B08-AD2F-4534-A8E8-3D9740BD9F05}" type="pres">
      <dgm:prSet presAssocID="{B9D3C37B-CFC3-4D47-B391-2A82133F33E8}" presName="pictRect" presStyleLbl="node1" presStyleIdx="3" presStyleCnt="6" custLinFactNeighborX="-7146" custLinFactNeighborY="1442"/>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12000" r="-12000"/>
          </a:stretch>
        </a:blipFill>
      </dgm:spPr>
    </dgm:pt>
    <dgm:pt modelId="{0782B79D-106D-4352-96A4-6A157B0BB2DC}" type="pres">
      <dgm:prSet presAssocID="{B9D3C37B-CFC3-4D47-B391-2A82133F33E8}" presName="textRect" presStyleLbl="revTx" presStyleIdx="3" presStyleCnt="6">
        <dgm:presLayoutVars>
          <dgm:bulletEnabled val="1"/>
        </dgm:presLayoutVars>
      </dgm:prSet>
      <dgm:spPr/>
    </dgm:pt>
    <dgm:pt modelId="{2825C8C8-7E4A-4F65-A9FC-156BB50CD823}" type="pres">
      <dgm:prSet presAssocID="{F86BC933-BFD2-4A2B-B1F8-0D434ABCD44C}" presName="sibTrans" presStyleLbl="sibTrans2D1" presStyleIdx="0" presStyleCnt="0"/>
      <dgm:spPr/>
    </dgm:pt>
    <dgm:pt modelId="{AB4E9862-0EED-4587-9B4C-733C44937123}" type="pres">
      <dgm:prSet presAssocID="{B822A663-126B-46E3-86B9-0414E3F50D87}" presName="compNode" presStyleCnt="0"/>
      <dgm:spPr/>
    </dgm:pt>
    <dgm:pt modelId="{447C0692-E30C-492E-BA3B-5902541F6E09}" type="pres">
      <dgm:prSet presAssocID="{B822A663-126B-46E3-86B9-0414E3F50D87}" presName="pictRect" presStyleLbl="node1" presStyleIdx="4" presStyleCnt="6" custLinFactNeighborX="-6219" custLinFactNeighborY="1442"/>
      <dgm:spPr>
        <a:blipFill>
          <a:blip xmlns:r="http://schemas.openxmlformats.org/officeDocument/2006/relationships"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27000" r="-27000"/>
          </a:stretch>
        </a:blipFill>
      </dgm:spPr>
    </dgm:pt>
    <dgm:pt modelId="{9F6E57B2-3431-49E6-A948-906CA6E30ACC}" type="pres">
      <dgm:prSet presAssocID="{B822A663-126B-46E3-86B9-0414E3F50D87}" presName="textRect" presStyleLbl="revTx" presStyleIdx="4" presStyleCnt="6">
        <dgm:presLayoutVars>
          <dgm:bulletEnabled val="1"/>
        </dgm:presLayoutVars>
      </dgm:prSet>
      <dgm:spPr/>
    </dgm:pt>
    <dgm:pt modelId="{71353DD6-32EF-401E-A872-FF68BA6E73D4}" type="pres">
      <dgm:prSet presAssocID="{077CD323-F1BF-4886-AFE8-6E76B46A6007}" presName="sibTrans" presStyleLbl="sibTrans2D1" presStyleIdx="0" presStyleCnt="0"/>
      <dgm:spPr/>
    </dgm:pt>
    <dgm:pt modelId="{A1159E2F-EA3A-4535-927A-D8FC1E4C7A58}" type="pres">
      <dgm:prSet presAssocID="{6138C696-C7DA-4BD8-A12C-70E697564616}" presName="compNode" presStyleCnt="0"/>
      <dgm:spPr/>
    </dgm:pt>
    <dgm:pt modelId="{1410F61F-8466-476D-9CD3-E24C55BCC446}" type="pres">
      <dgm:prSet presAssocID="{6138C696-C7DA-4BD8-A12C-70E697564616}" presName="pict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t="-12000" b="-12000"/>
          </a:stretch>
        </a:blipFill>
      </dgm:spPr>
    </dgm:pt>
    <dgm:pt modelId="{A13F41A7-B109-4AB0-B791-E0D9FA381D07}" type="pres">
      <dgm:prSet presAssocID="{6138C696-C7DA-4BD8-A12C-70E697564616}" presName="textRect" presStyleLbl="revTx" presStyleIdx="5" presStyleCnt="6">
        <dgm:presLayoutVars>
          <dgm:bulletEnabled val="1"/>
        </dgm:presLayoutVars>
      </dgm:prSet>
      <dgm:spPr/>
    </dgm:pt>
  </dgm:ptLst>
  <dgm:cxnLst>
    <dgm:cxn modelId="{EC4D0808-8E18-4DB7-977F-940E63A7AB85}" srcId="{9A6702AB-BDEE-46FA-84D3-75195D3EDA60}" destId="{33DF4B8D-FF08-430F-A430-87AA960990DE}" srcOrd="1" destOrd="0" parTransId="{D6191CE5-F3BD-45F5-8498-1B0B64764023}" sibTransId="{FA220FB6-7675-413A-836B-A7BB10FB0CD6}"/>
    <dgm:cxn modelId="{D8819A0E-EDEC-4522-9373-9AF8BD1401E2}" srcId="{9A6702AB-BDEE-46FA-84D3-75195D3EDA60}" destId="{6FF3EE67-0AF9-42D2-A115-8B6417353EFB}" srcOrd="0" destOrd="0" parTransId="{26B26AF6-0097-40D3-83EC-780882881B90}" sibTransId="{6E522028-C1F9-4007-9EDD-D7E1DDD2D072}"/>
    <dgm:cxn modelId="{3983630F-2F2D-457E-B42C-C797A2CC8781}" type="presOf" srcId="{B822A663-126B-46E3-86B9-0414E3F50D87}" destId="{9F6E57B2-3431-49E6-A948-906CA6E30ACC}" srcOrd="0" destOrd="0" presId="urn:microsoft.com/office/officeart/2005/8/layout/pList1"/>
    <dgm:cxn modelId="{B66F1E30-A99A-42CB-ABFC-91568AAF3F58}" type="presOf" srcId="{FA220FB6-7675-413A-836B-A7BB10FB0CD6}" destId="{FF5285F7-C4B8-462D-BB6D-192B854AB2D5}" srcOrd="0" destOrd="0" presId="urn:microsoft.com/office/officeart/2005/8/layout/pList1"/>
    <dgm:cxn modelId="{23FCAE36-DBC8-41D9-8662-1FDDBE996F3D}" type="presOf" srcId="{370F6AE1-C6EC-48EF-A9DA-E3775AB1E9BE}" destId="{5353D8ED-AB5F-4A50-9A8C-C410D1F2C667}" srcOrd="0" destOrd="0" presId="urn:microsoft.com/office/officeart/2005/8/layout/pList1"/>
    <dgm:cxn modelId="{E80F0F62-1A77-415F-870D-F79892E6A82F}" type="presOf" srcId="{6E522028-C1F9-4007-9EDD-D7E1DDD2D072}" destId="{57106D91-BBCF-4D63-9588-EC4C25F59B50}" srcOrd="0" destOrd="0" presId="urn:microsoft.com/office/officeart/2005/8/layout/pList1"/>
    <dgm:cxn modelId="{F1043968-33B3-4A59-85A5-C00D48B9ED6E}" srcId="{9A6702AB-BDEE-46FA-84D3-75195D3EDA60}" destId="{B9D3C37B-CFC3-4D47-B391-2A82133F33E8}" srcOrd="3" destOrd="0" parTransId="{ADE5854E-872B-498C-AF5C-877389D53E40}" sibTransId="{F86BC933-BFD2-4A2B-B1F8-0D434ABCD44C}"/>
    <dgm:cxn modelId="{C2189F4A-96E5-4D01-B8AC-1196B9600294}" type="presOf" srcId="{9A6702AB-BDEE-46FA-84D3-75195D3EDA60}" destId="{56F1F14D-8B17-4FFF-82C8-ECB860AE99FC}" srcOrd="0" destOrd="0" presId="urn:microsoft.com/office/officeart/2005/8/layout/pList1"/>
    <dgm:cxn modelId="{881C816D-4671-404B-A378-88EB5735A9DD}" type="presOf" srcId="{744F3330-F2C9-452E-825F-BCB930132F7B}" destId="{A1C569CC-ED29-48C1-B1D4-9EDFD808605B}" srcOrd="0" destOrd="0" presId="urn:microsoft.com/office/officeart/2005/8/layout/pList1"/>
    <dgm:cxn modelId="{E17A2B76-990D-403C-8F36-904FF803A9F0}" type="presOf" srcId="{B9D3C37B-CFC3-4D47-B391-2A82133F33E8}" destId="{0782B79D-106D-4352-96A4-6A157B0BB2DC}" srcOrd="0" destOrd="0" presId="urn:microsoft.com/office/officeart/2005/8/layout/pList1"/>
    <dgm:cxn modelId="{121A947F-F074-41BC-9315-0795FACBE84F}" type="presOf" srcId="{33DF4B8D-FF08-430F-A430-87AA960990DE}" destId="{F1DD8F39-658A-485B-B43D-B265A7E0A66D}" srcOrd="0" destOrd="0" presId="urn:microsoft.com/office/officeart/2005/8/layout/pList1"/>
    <dgm:cxn modelId="{664DBAA4-11E0-48FC-A18C-3A088D2E4537}" type="presOf" srcId="{077CD323-F1BF-4886-AFE8-6E76B46A6007}" destId="{71353DD6-32EF-401E-A872-FF68BA6E73D4}" srcOrd="0" destOrd="0" presId="urn:microsoft.com/office/officeart/2005/8/layout/pList1"/>
    <dgm:cxn modelId="{737D54AB-884F-4343-9681-FFD1BC5129AE}" type="presOf" srcId="{6138C696-C7DA-4BD8-A12C-70E697564616}" destId="{A13F41A7-B109-4AB0-B791-E0D9FA381D07}" srcOrd="0" destOrd="0" presId="urn:microsoft.com/office/officeart/2005/8/layout/pList1"/>
    <dgm:cxn modelId="{EA62BAB2-1E86-4CE7-884A-2005971DE51E}" type="presOf" srcId="{F86BC933-BFD2-4A2B-B1F8-0D434ABCD44C}" destId="{2825C8C8-7E4A-4F65-A9FC-156BB50CD823}" srcOrd="0" destOrd="0" presId="urn:microsoft.com/office/officeart/2005/8/layout/pList1"/>
    <dgm:cxn modelId="{754F73BB-3947-4FB3-B738-379BB9434A7A}" srcId="{9A6702AB-BDEE-46FA-84D3-75195D3EDA60}" destId="{370F6AE1-C6EC-48EF-A9DA-E3775AB1E9BE}" srcOrd="2" destOrd="0" parTransId="{10199061-4BEA-4ED1-8CB8-893735C64F45}" sibTransId="{744F3330-F2C9-452E-825F-BCB930132F7B}"/>
    <dgm:cxn modelId="{22AD6DF5-14A7-4E9A-892B-78C10BBAF3A5}" srcId="{9A6702AB-BDEE-46FA-84D3-75195D3EDA60}" destId="{B822A663-126B-46E3-86B9-0414E3F50D87}" srcOrd="4" destOrd="0" parTransId="{9830211E-739F-411F-967A-DFDD9D7FD00F}" sibTransId="{077CD323-F1BF-4886-AFE8-6E76B46A6007}"/>
    <dgm:cxn modelId="{6074E2F7-8743-4121-8FFA-9FDE71710CA6}" type="presOf" srcId="{6FF3EE67-0AF9-42D2-A115-8B6417353EFB}" destId="{00EA36C3-344B-4B58-BC02-C0A477C8D8CF}" srcOrd="0" destOrd="0" presId="urn:microsoft.com/office/officeart/2005/8/layout/pList1"/>
    <dgm:cxn modelId="{0C3A77FE-7E99-4632-ADF5-B6C94511DC79}" srcId="{9A6702AB-BDEE-46FA-84D3-75195D3EDA60}" destId="{6138C696-C7DA-4BD8-A12C-70E697564616}" srcOrd="5" destOrd="0" parTransId="{F9CC1620-1D8F-4B0D-9163-2F10573D30C9}" sibTransId="{1825BBFD-9ACF-4303-BF5E-20257BAB3300}"/>
    <dgm:cxn modelId="{F2289AAC-E0CD-4CDC-B7B8-5E6C75A02C8E}" type="presParOf" srcId="{56F1F14D-8B17-4FFF-82C8-ECB860AE99FC}" destId="{E10F0D11-C190-4B70-9031-728DD2279FB6}" srcOrd="0" destOrd="0" presId="urn:microsoft.com/office/officeart/2005/8/layout/pList1"/>
    <dgm:cxn modelId="{69372FC9-2423-425C-999A-AEEC3CD554EF}" type="presParOf" srcId="{E10F0D11-C190-4B70-9031-728DD2279FB6}" destId="{1D2D1017-FC69-403D-A167-BAE719887E31}" srcOrd="0" destOrd="0" presId="urn:microsoft.com/office/officeart/2005/8/layout/pList1"/>
    <dgm:cxn modelId="{0D849500-C842-4174-B192-480551B673C9}" type="presParOf" srcId="{E10F0D11-C190-4B70-9031-728DD2279FB6}" destId="{00EA36C3-344B-4B58-BC02-C0A477C8D8CF}" srcOrd="1" destOrd="0" presId="urn:microsoft.com/office/officeart/2005/8/layout/pList1"/>
    <dgm:cxn modelId="{8ECC4CB5-0CA1-4776-95DA-FAA9E44217FE}" type="presParOf" srcId="{56F1F14D-8B17-4FFF-82C8-ECB860AE99FC}" destId="{57106D91-BBCF-4D63-9588-EC4C25F59B50}" srcOrd="1" destOrd="0" presId="urn:microsoft.com/office/officeart/2005/8/layout/pList1"/>
    <dgm:cxn modelId="{2F1DB8E3-C0FD-4259-AB18-FDF1643B484C}" type="presParOf" srcId="{56F1F14D-8B17-4FFF-82C8-ECB860AE99FC}" destId="{7656CE2F-42BB-405C-9E21-D80A2441CA5B}" srcOrd="2" destOrd="0" presId="urn:microsoft.com/office/officeart/2005/8/layout/pList1"/>
    <dgm:cxn modelId="{D860AAF7-65AC-4379-86A2-11A5F2F794CD}" type="presParOf" srcId="{7656CE2F-42BB-405C-9E21-D80A2441CA5B}" destId="{8D53AB5A-228F-4EDB-A28D-94F8760FF9C7}" srcOrd="0" destOrd="0" presId="urn:microsoft.com/office/officeart/2005/8/layout/pList1"/>
    <dgm:cxn modelId="{E586C61F-9BC2-4547-A076-F6526A7CC630}" type="presParOf" srcId="{7656CE2F-42BB-405C-9E21-D80A2441CA5B}" destId="{F1DD8F39-658A-485B-B43D-B265A7E0A66D}" srcOrd="1" destOrd="0" presId="urn:microsoft.com/office/officeart/2005/8/layout/pList1"/>
    <dgm:cxn modelId="{8C967D7A-8158-40DC-AAA1-6D31812B9505}" type="presParOf" srcId="{56F1F14D-8B17-4FFF-82C8-ECB860AE99FC}" destId="{FF5285F7-C4B8-462D-BB6D-192B854AB2D5}" srcOrd="3" destOrd="0" presId="urn:microsoft.com/office/officeart/2005/8/layout/pList1"/>
    <dgm:cxn modelId="{CF394B17-1513-496B-8B13-EED4300396FF}" type="presParOf" srcId="{56F1F14D-8B17-4FFF-82C8-ECB860AE99FC}" destId="{31FE7B9B-9802-4670-A12E-6BA37D3DFC6C}" srcOrd="4" destOrd="0" presId="urn:microsoft.com/office/officeart/2005/8/layout/pList1"/>
    <dgm:cxn modelId="{C6856B61-44D9-40C6-8423-BDB81E467639}" type="presParOf" srcId="{31FE7B9B-9802-4670-A12E-6BA37D3DFC6C}" destId="{B3E8FA09-B422-41F0-87B9-8D24F757A666}" srcOrd="0" destOrd="0" presId="urn:microsoft.com/office/officeart/2005/8/layout/pList1"/>
    <dgm:cxn modelId="{FF105152-CE10-4260-9CFE-B3F4696CFC34}" type="presParOf" srcId="{31FE7B9B-9802-4670-A12E-6BA37D3DFC6C}" destId="{5353D8ED-AB5F-4A50-9A8C-C410D1F2C667}" srcOrd="1" destOrd="0" presId="urn:microsoft.com/office/officeart/2005/8/layout/pList1"/>
    <dgm:cxn modelId="{D367EDCB-4680-4AF9-A012-C94FD9E56D28}" type="presParOf" srcId="{56F1F14D-8B17-4FFF-82C8-ECB860AE99FC}" destId="{A1C569CC-ED29-48C1-B1D4-9EDFD808605B}" srcOrd="5" destOrd="0" presId="urn:microsoft.com/office/officeart/2005/8/layout/pList1"/>
    <dgm:cxn modelId="{348BBC4F-36D7-4873-BC60-1C6700947898}" type="presParOf" srcId="{56F1F14D-8B17-4FFF-82C8-ECB860AE99FC}" destId="{D3236BC3-3C4C-4E97-B843-1B78609F5691}" srcOrd="6" destOrd="0" presId="urn:microsoft.com/office/officeart/2005/8/layout/pList1"/>
    <dgm:cxn modelId="{851ADA20-3FF3-4FFA-99FF-3C6A867328F4}" type="presParOf" srcId="{D3236BC3-3C4C-4E97-B843-1B78609F5691}" destId="{23295B08-AD2F-4534-A8E8-3D9740BD9F05}" srcOrd="0" destOrd="0" presId="urn:microsoft.com/office/officeart/2005/8/layout/pList1"/>
    <dgm:cxn modelId="{60CE1B7D-BD07-4B2B-A472-AA824568583B}" type="presParOf" srcId="{D3236BC3-3C4C-4E97-B843-1B78609F5691}" destId="{0782B79D-106D-4352-96A4-6A157B0BB2DC}" srcOrd="1" destOrd="0" presId="urn:microsoft.com/office/officeart/2005/8/layout/pList1"/>
    <dgm:cxn modelId="{DAE09FE8-AD79-4138-9397-0B977671103F}" type="presParOf" srcId="{56F1F14D-8B17-4FFF-82C8-ECB860AE99FC}" destId="{2825C8C8-7E4A-4F65-A9FC-156BB50CD823}" srcOrd="7" destOrd="0" presId="urn:microsoft.com/office/officeart/2005/8/layout/pList1"/>
    <dgm:cxn modelId="{39ED6A6D-FE48-4617-BE1B-35EF939D4BBB}" type="presParOf" srcId="{56F1F14D-8B17-4FFF-82C8-ECB860AE99FC}" destId="{AB4E9862-0EED-4587-9B4C-733C44937123}" srcOrd="8" destOrd="0" presId="urn:microsoft.com/office/officeart/2005/8/layout/pList1"/>
    <dgm:cxn modelId="{A1B2C35B-45DA-4213-9E32-13D2A29BB257}" type="presParOf" srcId="{AB4E9862-0EED-4587-9B4C-733C44937123}" destId="{447C0692-E30C-492E-BA3B-5902541F6E09}" srcOrd="0" destOrd="0" presId="urn:microsoft.com/office/officeart/2005/8/layout/pList1"/>
    <dgm:cxn modelId="{520CD56F-FF1A-40D3-9A8F-65F0B4831D8C}" type="presParOf" srcId="{AB4E9862-0EED-4587-9B4C-733C44937123}" destId="{9F6E57B2-3431-49E6-A948-906CA6E30ACC}" srcOrd="1" destOrd="0" presId="urn:microsoft.com/office/officeart/2005/8/layout/pList1"/>
    <dgm:cxn modelId="{65E05909-7C1C-4C82-BF44-4C842ED4B37B}" type="presParOf" srcId="{56F1F14D-8B17-4FFF-82C8-ECB860AE99FC}" destId="{71353DD6-32EF-401E-A872-FF68BA6E73D4}" srcOrd="9" destOrd="0" presId="urn:microsoft.com/office/officeart/2005/8/layout/pList1"/>
    <dgm:cxn modelId="{67CF250E-90C5-406E-B7F4-3CDA0BCA41DE}" type="presParOf" srcId="{56F1F14D-8B17-4FFF-82C8-ECB860AE99FC}" destId="{A1159E2F-EA3A-4535-927A-D8FC1E4C7A58}" srcOrd="10" destOrd="0" presId="urn:microsoft.com/office/officeart/2005/8/layout/pList1"/>
    <dgm:cxn modelId="{6B52BB14-FC62-40A4-A6A3-AB3C3FF64EAA}" type="presParOf" srcId="{A1159E2F-EA3A-4535-927A-D8FC1E4C7A58}" destId="{1410F61F-8466-476D-9CD3-E24C55BCC446}" srcOrd="0" destOrd="0" presId="urn:microsoft.com/office/officeart/2005/8/layout/pList1"/>
    <dgm:cxn modelId="{9C0F5D5D-1311-4B79-8AF2-949E37C548BB}" type="presParOf" srcId="{A1159E2F-EA3A-4535-927A-D8FC1E4C7A58}" destId="{A13F41A7-B109-4AB0-B791-E0D9FA381D0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FABA33-4261-4845-857E-DE4002875396}" type="doc">
      <dgm:prSet loTypeId="urn:microsoft.com/office/officeart/2009/3/layout/PlusandMinus" loCatId="relationship" qsTypeId="urn:microsoft.com/office/officeart/2005/8/quickstyle/simple1" qsCatId="simple" csTypeId="urn:microsoft.com/office/officeart/2005/8/colors/accent6_2" csCatId="accent6" phldr="1"/>
      <dgm:spPr/>
      <dgm:t>
        <a:bodyPr/>
        <a:lstStyle/>
        <a:p>
          <a:endParaRPr lang="de-DE"/>
        </a:p>
      </dgm:t>
    </dgm:pt>
    <dgm:pt modelId="{452D9E1E-264B-49E8-B6FA-BB73914C7A68}">
      <dgm:prSet phldrT="[Text]"/>
      <dgm:spPr/>
      <dgm:t>
        <a:bodyPr/>
        <a:lstStyle/>
        <a:p>
          <a:r>
            <a:rPr lang="de-DE" dirty="0"/>
            <a:t>Advantages </a:t>
          </a:r>
        </a:p>
      </dgm:t>
    </dgm:pt>
    <dgm:pt modelId="{0E9A60F2-BDAE-4F6F-8E9C-FCDE5D52FFEC}" type="parTrans" cxnId="{B18842F1-1EDC-4AA7-9753-2C5A75EC310B}">
      <dgm:prSet/>
      <dgm:spPr/>
      <dgm:t>
        <a:bodyPr/>
        <a:lstStyle/>
        <a:p>
          <a:endParaRPr lang="de-DE"/>
        </a:p>
      </dgm:t>
    </dgm:pt>
    <dgm:pt modelId="{AA13B8F3-7277-4CCF-9193-D4B190086E81}" type="sibTrans" cxnId="{B18842F1-1EDC-4AA7-9753-2C5A75EC310B}">
      <dgm:prSet/>
      <dgm:spPr/>
      <dgm:t>
        <a:bodyPr/>
        <a:lstStyle/>
        <a:p>
          <a:endParaRPr lang="de-DE"/>
        </a:p>
      </dgm:t>
    </dgm:pt>
    <dgm:pt modelId="{463F04C1-4B1B-4C0B-BB49-D9C4A333FB33}">
      <dgm:prSet phldrT="[Text]"/>
      <dgm:spPr/>
      <dgm:t>
        <a:bodyPr/>
        <a:lstStyle/>
        <a:p>
          <a:r>
            <a:rPr lang="de-DE" dirty="0" err="1"/>
            <a:t>Disadvantages</a:t>
          </a:r>
          <a:endParaRPr lang="de-DE" dirty="0"/>
        </a:p>
      </dgm:t>
    </dgm:pt>
    <dgm:pt modelId="{620311DD-AB14-4290-B5B9-9B740A421D67}" type="parTrans" cxnId="{DC16416B-04E0-42E1-9D2B-C52F4B72341B}">
      <dgm:prSet/>
      <dgm:spPr/>
      <dgm:t>
        <a:bodyPr/>
        <a:lstStyle/>
        <a:p>
          <a:endParaRPr lang="de-DE"/>
        </a:p>
      </dgm:t>
    </dgm:pt>
    <dgm:pt modelId="{3655DE32-34D9-4566-BD11-82804C79243D}" type="sibTrans" cxnId="{DC16416B-04E0-42E1-9D2B-C52F4B72341B}">
      <dgm:prSet/>
      <dgm:spPr/>
      <dgm:t>
        <a:bodyPr/>
        <a:lstStyle/>
        <a:p>
          <a:endParaRPr lang="de-DE"/>
        </a:p>
      </dgm:t>
    </dgm:pt>
    <dgm:pt modelId="{8032D954-1820-45B7-82A6-19EBDBBF09EC}">
      <dgm:prSet phldrT="[Text]"/>
      <dgm:spPr/>
      <dgm:t>
        <a:bodyPr/>
        <a:lstStyle/>
        <a:p>
          <a:endParaRPr lang="de-DE" dirty="0"/>
        </a:p>
      </dgm:t>
    </dgm:pt>
    <dgm:pt modelId="{3A12F699-801E-45AE-AF0B-CA5824D3A7D9}" type="parTrans" cxnId="{AAC4BB63-AC59-4694-B0AB-173E7AB17701}">
      <dgm:prSet/>
      <dgm:spPr/>
      <dgm:t>
        <a:bodyPr/>
        <a:lstStyle/>
        <a:p>
          <a:endParaRPr lang="de-DE"/>
        </a:p>
      </dgm:t>
    </dgm:pt>
    <dgm:pt modelId="{AF40F59E-0768-4014-B5C6-40990A7777D6}" type="sibTrans" cxnId="{AAC4BB63-AC59-4694-B0AB-173E7AB17701}">
      <dgm:prSet/>
      <dgm:spPr/>
      <dgm:t>
        <a:bodyPr/>
        <a:lstStyle/>
        <a:p>
          <a:endParaRPr lang="de-DE"/>
        </a:p>
      </dgm:t>
    </dgm:pt>
    <dgm:pt modelId="{2E9D56BA-1DCD-489C-80CA-56E8AA35D82B}" type="pres">
      <dgm:prSet presAssocID="{B6FABA33-4261-4845-857E-DE4002875396}" presName="Name0" presStyleCnt="0">
        <dgm:presLayoutVars>
          <dgm:chMax val="2"/>
          <dgm:chPref val="2"/>
          <dgm:dir/>
          <dgm:animOne/>
          <dgm:resizeHandles val="exact"/>
        </dgm:presLayoutVars>
      </dgm:prSet>
      <dgm:spPr/>
    </dgm:pt>
    <dgm:pt modelId="{68285D68-DB0D-410D-8190-4079A0E6D747}" type="pres">
      <dgm:prSet presAssocID="{B6FABA33-4261-4845-857E-DE4002875396}" presName="Background" presStyleLbl="bgImgPlace1" presStyleIdx="0" presStyleCnt="1"/>
      <dgm:spPr/>
    </dgm:pt>
    <dgm:pt modelId="{B4EE08A0-3F69-4237-85C3-BDAE4F7F7F40}" type="pres">
      <dgm:prSet presAssocID="{B6FABA33-4261-4845-857E-DE4002875396}" presName="ParentText1" presStyleLbl="revTx" presStyleIdx="0" presStyleCnt="2">
        <dgm:presLayoutVars>
          <dgm:chMax val="0"/>
          <dgm:chPref val="0"/>
          <dgm:bulletEnabled val="1"/>
        </dgm:presLayoutVars>
      </dgm:prSet>
      <dgm:spPr/>
    </dgm:pt>
    <dgm:pt modelId="{0103C46D-6A21-4F91-B337-C32A12A899CA}" type="pres">
      <dgm:prSet presAssocID="{B6FABA33-4261-4845-857E-DE4002875396}" presName="ParentText2" presStyleLbl="revTx" presStyleIdx="1" presStyleCnt="2">
        <dgm:presLayoutVars>
          <dgm:chMax val="0"/>
          <dgm:chPref val="0"/>
          <dgm:bulletEnabled val="1"/>
        </dgm:presLayoutVars>
      </dgm:prSet>
      <dgm:spPr/>
    </dgm:pt>
    <dgm:pt modelId="{B48A7391-15E7-4507-A611-42E596B2E75D}" type="pres">
      <dgm:prSet presAssocID="{B6FABA33-4261-4845-857E-DE4002875396}" presName="Plus" presStyleLbl="alignNode1" presStyleIdx="0" presStyleCnt="2"/>
      <dgm:spPr/>
    </dgm:pt>
    <dgm:pt modelId="{93E64E56-ECE6-4387-94D0-A0FA0558D693}" type="pres">
      <dgm:prSet presAssocID="{B6FABA33-4261-4845-857E-DE4002875396}" presName="Minus" presStyleLbl="alignNode1" presStyleIdx="1" presStyleCnt="2"/>
      <dgm:spPr/>
    </dgm:pt>
    <dgm:pt modelId="{062344C8-3CBE-473F-AEFE-432E5814AB69}" type="pres">
      <dgm:prSet presAssocID="{B6FABA33-4261-4845-857E-DE4002875396}" presName="Divider" presStyleLbl="parChTrans1D1" presStyleIdx="0" presStyleCnt="1"/>
      <dgm:spPr/>
    </dgm:pt>
  </dgm:ptLst>
  <dgm:cxnLst>
    <dgm:cxn modelId="{AAC4BB63-AC59-4694-B0AB-173E7AB17701}" srcId="{452D9E1E-264B-49E8-B6FA-BB73914C7A68}" destId="{8032D954-1820-45B7-82A6-19EBDBBF09EC}" srcOrd="0" destOrd="0" parTransId="{3A12F699-801E-45AE-AF0B-CA5824D3A7D9}" sibTransId="{AF40F59E-0768-4014-B5C6-40990A7777D6}"/>
    <dgm:cxn modelId="{DC16416B-04E0-42E1-9D2B-C52F4B72341B}" srcId="{B6FABA33-4261-4845-857E-DE4002875396}" destId="{463F04C1-4B1B-4C0B-BB49-D9C4A333FB33}" srcOrd="1" destOrd="0" parTransId="{620311DD-AB14-4290-B5B9-9B740A421D67}" sibTransId="{3655DE32-34D9-4566-BD11-82804C79243D}"/>
    <dgm:cxn modelId="{CCF0FD54-4AB0-46DC-9C25-BCCB2BF6B4B4}" type="presOf" srcId="{463F04C1-4B1B-4C0B-BB49-D9C4A333FB33}" destId="{0103C46D-6A21-4F91-B337-C32A12A899CA}" srcOrd="0" destOrd="0" presId="urn:microsoft.com/office/officeart/2009/3/layout/PlusandMinus"/>
    <dgm:cxn modelId="{E4263B77-609D-406F-BAA0-CB96B02A5902}" type="presOf" srcId="{452D9E1E-264B-49E8-B6FA-BB73914C7A68}" destId="{B4EE08A0-3F69-4237-85C3-BDAE4F7F7F40}" srcOrd="0" destOrd="0" presId="urn:microsoft.com/office/officeart/2009/3/layout/PlusandMinus"/>
    <dgm:cxn modelId="{77264DD2-B831-47B0-A4F7-2768E21CE1E2}" type="presOf" srcId="{B6FABA33-4261-4845-857E-DE4002875396}" destId="{2E9D56BA-1DCD-489C-80CA-56E8AA35D82B}" srcOrd="0" destOrd="0" presId="urn:microsoft.com/office/officeart/2009/3/layout/PlusandMinus"/>
    <dgm:cxn modelId="{821F81D5-0390-4C5B-B4E9-199D29281DC9}" type="presOf" srcId="{8032D954-1820-45B7-82A6-19EBDBBF09EC}" destId="{B4EE08A0-3F69-4237-85C3-BDAE4F7F7F40}" srcOrd="0" destOrd="1" presId="urn:microsoft.com/office/officeart/2009/3/layout/PlusandMinus"/>
    <dgm:cxn modelId="{B18842F1-1EDC-4AA7-9753-2C5A75EC310B}" srcId="{B6FABA33-4261-4845-857E-DE4002875396}" destId="{452D9E1E-264B-49E8-B6FA-BB73914C7A68}" srcOrd="0" destOrd="0" parTransId="{0E9A60F2-BDAE-4F6F-8E9C-FCDE5D52FFEC}" sibTransId="{AA13B8F3-7277-4CCF-9193-D4B190086E81}"/>
    <dgm:cxn modelId="{7A5CF890-FA54-49C6-B3EE-A136B6704D60}" type="presParOf" srcId="{2E9D56BA-1DCD-489C-80CA-56E8AA35D82B}" destId="{68285D68-DB0D-410D-8190-4079A0E6D747}" srcOrd="0" destOrd="0" presId="urn:microsoft.com/office/officeart/2009/3/layout/PlusandMinus"/>
    <dgm:cxn modelId="{D7D1609B-BE76-4C76-B158-E7790653786F}" type="presParOf" srcId="{2E9D56BA-1DCD-489C-80CA-56E8AA35D82B}" destId="{B4EE08A0-3F69-4237-85C3-BDAE4F7F7F40}" srcOrd="1" destOrd="0" presId="urn:microsoft.com/office/officeart/2009/3/layout/PlusandMinus"/>
    <dgm:cxn modelId="{8DBED590-30D3-4CD1-A550-908490B10122}" type="presParOf" srcId="{2E9D56BA-1DCD-489C-80CA-56E8AA35D82B}" destId="{0103C46D-6A21-4F91-B337-C32A12A899CA}" srcOrd="2" destOrd="0" presId="urn:microsoft.com/office/officeart/2009/3/layout/PlusandMinus"/>
    <dgm:cxn modelId="{690B2966-6B62-446E-B7E3-320F6FFA9D8F}" type="presParOf" srcId="{2E9D56BA-1DCD-489C-80CA-56E8AA35D82B}" destId="{B48A7391-15E7-4507-A611-42E596B2E75D}" srcOrd="3" destOrd="0" presId="urn:microsoft.com/office/officeart/2009/3/layout/PlusandMinus"/>
    <dgm:cxn modelId="{7FE90E55-7AD7-4560-8DB9-E3B149463F35}" type="presParOf" srcId="{2E9D56BA-1DCD-489C-80CA-56E8AA35D82B}" destId="{93E64E56-ECE6-4387-94D0-A0FA0558D693}" srcOrd="4" destOrd="0" presId="urn:microsoft.com/office/officeart/2009/3/layout/PlusandMinus"/>
    <dgm:cxn modelId="{51D082B0-435F-4882-B55A-AC7E35F3D2FA}" type="presParOf" srcId="{2E9D56BA-1DCD-489C-80CA-56E8AA35D82B}" destId="{062344C8-3CBE-473F-AEFE-432E5814AB69}"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858F13-30F2-41A9-919C-E0598F159B6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de-DE"/>
        </a:p>
      </dgm:t>
    </dgm:pt>
    <dgm:pt modelId="{181B38C3-EBED-40DC-98FB-42E51899DFEC}">
      <dgm:prSet phldrT="[Text]" custT="1"/>
      <dgm:spPr/>
      <dgm:t>
        <a:bodyPr/>
        <a:lstStyle/>
        <a:p>
          <a:r>
            <a:rPr lang="en-GB" altLang="de-DE" sz="1700" dirty="0"/>
            <a:t>Preference of low financial risks</a:t>
          </a:r>
          <a:endParaRPr lang="de-DE" sz="1700" dirty="0"/>
        </a:p>
      </dgm:t>
    </dgm:pt>
    <dgm:pt modelId="{72B35523-A0D1-41A8-9D11-74B8572D9C3A}" type="parTrans" cxnId="{765A2955-AB33-4CBE-AFF8-2CAA81250D92}">
      <dgm:prSet/>
      <dgm:spPr/>
      <dgm:t>
        <a:bodyPr/>
        <a:lstStyle/>
        <a:p>
          <a:endParaRPr lang="de-DE"/>
        </a:p>
      </dgm:t>
    </dgm:pt>
    <dgm:pt modelId="{4A1AF89B-0CA9-4D72-89FA-A085EEE3BD49}" type="sibTrans" cxnId="{765A2955-AB33-4CBE-AFF8-2CAA81250D92}">
      <dgm:prSet/>
      <dgm:spPr/>
      <dgm:t>
        <a:bodyPr/>
        <a:lstStyle/>
        <a:p>
          <a:endParaRPr lang="de-DE"/>
        </a:p>
      </dgm:t>
    </dgm:pt>
    <dgm:pt modelId="{176F8C61-D557-4EE4-8CF3-F8C08E34C775}">
      <dgm:prSet custT="1"/>
      <dgm:spPr/>
      <dgm:t>
        <a:bodyPr/>
        <a:lstStyle/>
        <a:p>
          <a:r>
            <a:rPr lang="en-GB" altLang="de-DE" sz="1700"/>
            <a:t>Cost efficient supply to the target market</a:t>
          </a:r>
          <a:endParaRPr lang="en-GB" altLang="de-DE" sz="1700" dirty="0"/>
        </a:p>
      </dgm:t>
    </dgm:pt>
    <dgm:pt modelId="{B15AC9D5-8458-4682-959F-E069DF6420C3}" type="parTrans" cxnId="{DC75D2E3-09DC-4A3B-8A57-9E912666D991}">
      <dgm:prSet/>
      <dgm:spPr/>
      <dgm:t>
        <a:bodyPr/>
        <a:lstStyle/>
        <a:p>
          <a:endParaRPr lang="de-DE"/>
        </a:p>
      </dgm:t>
    </dgm:pt>
    <dgm:pt modelId="{256E9547-C516-43FE-9BC9-82B10F6EF331}" type="sibTrans" cxnId="{DC75D2E3-09DC-4A3B-8A57-9E912666D991}">
      <dgm:prSet/>
      <dgm:spPr/>
      <dgm:t>
        <a:bodyPr/>
        <a:lstStyle/>
        <a:p>
          <a:endParaRPr lang="de-DE"/>
        </a:p>
      </dgm:t>
    </dgm:pt>
    <dgm:pt modelId="{D8EB3165-9DA3-4DF6-8D22-7C5E0D8B9D7E}">
      <dgm:prSet custT="1"/>
      <dgm:spPr/>
      <dgm:t>
        <a:bodyPr/>
        <a:lstStyle/>
        <a:p>
          <a:r>
            <a:rPr lang="en-GB" altLang="de-DE" sz="1700" dirty="0"/>
            <a:t>Avoiding tariffs trade barriers and exchange rate fluctuations</a:t>
          </a:r>
        </a:p>
      </dgm:t>
    </dgm:pt>
    <dgm:pt modelId="{E48DAC72-4F8D-434A-9B80-B49EEEAC9127}" type="parTrans" cxnId="{3CFA35A8-AB6D-453C-B875-2C0F3301C379}">
      <dgm:prSet/>
      <dgm:spPr/>
      <dgm:t>
        <a:bodyPr/>
        <a:lstStyle/>
        <a:p>
          <a:endParaRPr lang="de-DE"/>
        </a:p>
      </dgm:t>
    </dgm:pt>
    <dgm:pt modelId="{BC7CEA61-6438-4B69-A37D-AC69B364530B}" type="sibTrans" cxnId="{3CFA35A8-AB6D-453C-B875-2C0F3301C379}">
      <dgm:prSet/>
      <dgm:spPr/>
      <dgm:t>
        <a:bodyPr/>
        <a:lstStyle/>
        <a:p>
          <a:endParaRPr lang="de-DE"/>
        </a:p>
      </dgm:t>
    </dgm:pt>
    <dgm:pt modelId="{D9633DBB-F9CB-4E02-B42B-1BF6FCB1EB4F}">
      <dgm:prSet custT="1"/>
      <dgm:spPr/>
      <dgm:t>
        <a:bodyPr/>
        <a:lstStyle/>
        <a:p>
          <a:r>
            <a:rPr lang="en-GB" altLang="de-DE" sz="1700"/>
            <a:t>Low conflict potential with licensee</a:t>
          </a:r>
          <a:endParaRPr lang="en-GB" altLang="de-DE" sz="1700" dirty="0"/>
        </a:p>
      </dgm:t>
    </dgm:pt>
    <dgm:pt modelId="{5B8CCBFF-5702-4FED-9F02-1264A56CDAD3}" type="parTrans" cxnId="{2EAA7360-977D-4565-B82F-8A779CFD8909}">
      <dgm:prSet/>
      <dgm:spPr/>
      <dgm:t>
        <a:bodyPr/>
        <a:lstStyle/>
        <a:p>
          <a:endParaRPr lang="de-DE"/>
        </a:p>
      </dgm:t>
    </dgm:pt>
    <dgm:pt modelId="{964A3D91-71DC-439E-B437-8139CC3267CA}" type="sibTrans" cxnId="{2EAA7360-977D-4565-B82F-8A779CFD8909}">
      <dgm:prSet/>
      <dgm:spPr/>
      <dgm:t>
        <a:bodyPr/>
        <a:lstStyle/>
        <a:p>
          <a:endParaRPr lang="de-DE"/>
        </a:p>
      </dgm:t>
    </dgm:pt>
    <dgm:pt modelId="{C56899AC-0017-441C-9F97-2E03DC4B9098}">
      <dgm:prSet custT="1"/>
      <dgm:spPr/>
      <dgm:t>
        <a:bodyPr/>
        <a:lstStyle/>
        <a:p>
          <a:r>
            <a:rPr lang="en-GB" altLang="de-DE" sz="1700"/>
            <a:t>Licensee prefers no/limited R&amp;D costs</a:t>
          </a:r>
          <a:endParaRPr lang="en-GB" altLang="de-DE" sz="1700" dirty="0"/>
        </a:p>
      </dgm:t>
    </dgm:pt>
    <dgm:pt modelId="{92D0E5BB-B9C4-49A8-B971-2007FD347767}" type="parTrans" cxnId="{E53DB80D-1FC1-46FC-A6E2-A0C78E6D88AE}">
      <dgm:prSet/>
      <dgm:spPr/>
      <dgm:t>
        <a:bodyPr/>
        <a:lstStyle/>
        <a:p>
          <a:endParaRPr lang="de-DE"/>
        </a:p>
      </dgm:t>
    </dgm:pt>
    <dgm:pt modelId="{3421670F-2032-42AA-8962-4C58EFA614A1}" type="sibTrans" cxnId="{E53DB80D-1FC1-46FC-A6E2-A0C78E6D88AE}">
      <dgm:prSet/>
      <dgm:spPr/>
      <dgm:t>
        <a:bodyPr/>
        <a:lstStyle/>
        <a:p>
          <a:endParaRPr lang="de-DE"/>
        </a:p>
      </dgm:t>
    </dgm:pt>
    <dgm:pt modelId="{C3E53124-21C3-4544-BBCC-9060B7A6780B}" type="pres">
      <dgm:prSet presAssocID="{3E858F13-30F2-41A9-919C-E0598F159B6A}" presName="Name0" presStyleCnt="0">
        <dgm:presLayoutVars>
          <dgm:dir/>
          <dgm:resizeHandles val="exact"/>
        </dgm:presLayoutVars>
      </dgm:prSet>
      <dgm:spPr/>
    </dgm:pt>
    <dgm:pt modelId="{5263AF9F-D5B0-46C3-922A-5BB038E78ADD}" type="pres">
      <dgm:prSet presAssocID="{181B38C3-EBED-40DC-98FB-42E51899DFEC}" presName="compNode" presStyleCnt="0"/>
      <dgm:spPr/>
    </dgm:pt>
    <dgm:pt modelId="{63E78A03-B6A5-4CE9-9916-912E01632C3C}" type="pres">
      <dgm:prSet presAssocID="{181B38C3-EBED-40DC-98FB-42E51899DFEC}" presName="pict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 r="-1000"/>
          </a:stretch>
        </a:blipFill>
      </dgm:spPr>
    </dgm:pt>
    <dgm:pt modelId="{20F39378-CC41-4E8A-A302-F41ED44CEE18}" type="pres">
      <dgm:prSet presAssocID="{181B38C3-EBED-40DC-98FB-42E51899DFEC}" presName="textRect" presStyleLbl="revTx" presStyleIdx="0" presStyleCnt="5">
        <dgm:presLayoutVars>
          <dgm:bulletEnabled val="1"/>
        </dgm:presLayoutVars>
      </dgm:prSet>
      <dgm:spPr/>
    </dgm:pt>
    <dgm:pt modelId="{635C445D-906F-4B7A-873B-4FF32F90151E}" type="pres">
      <dgm:prSet presAssocID="{4A1AF89B-0CA9-4D72-89FA-A085EEE3BD49}" presName="sibTrans" presStyleLbl="sibTrans2D1" presStyleIdx="0" presStyleCnt="0"/>
      <dgm:spPr/>
    </dgm:pt>
    <dgm:pt modelId="{37FACAB6-F790-4600-9F37-3BE484552839}" type="pres">
      <dgm:prSet presAssocID="{176F8C61-D557-4EE4-8CF3-F8C08E34C775}" presName="compNode" presStyleCnt="0"/>
      <dgm:spPr/>
    </dgm:pt>
    <dgm:pt modelId="{EE5B6197-FC4D-42A5-B237-88D7E0BBE080}" type="pres">
      <dgm:prSet presAssocID="{176F8C61-D557-4EE4-8CF3-F8C08E34C775}" presName="pict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6000" b="-16000"/>
          </a:stretch>
        </a:blipFill>
      </dgm:spPr>
    </dgm:pt>
    <dgm:pt modelId="{F98109D4-04D9-43FE-8A67-FDF0B88190E5}" type="pres">
      <dgm:prSet presAssocID="{176F8C61-D557-4EE4-8CF3-F8C08E34C775}" presName="textRect" presStyleLbl="revTx" presStyleIdx="1" presStyleCnt="5">
        <dgm:presLayoutVars>
          <dgm:bulletEnabled val="1"/>
        </dgm:presLayoutVars>
      </dgm:prSet>
      <dgm:spPr/>
    </dgm:pt>
    <dgm:pt modelId="{5225BB2F-357F-4EA1-B446-C62DB29B5077}" type="pres">
      <dgm:prSet presAssocID="{256E9547-C516-43FE-9BC9-82B10F6EF331}" presName="sibTrans" presStyleLbl="sibTrans2D1" presStyleIdx="0" presStyleCnt="0"/>
      <dgm:spPr/>
    </dgm:pt>
    <dgm:pt modelId="{7A30DA63-0F57-464D-9DB7-027C7D159921}" type="pres">
      <dgm:prSet presAssocID="{D8EB3165-9DA3-4DF6-8D22-7C5E0D8B9D7E}" presName="compNode" presStyleCnt="0"/>
      <dgm:spPr/>
    </dgm:pt>
    <dgm:pt modelId="{57F60D74-5968-4569-920A-1CCC6C8F0A29}" type="pres">
      <dgm:prSet presAssocID="{D8EB3165-9DA3-4DF6-8D22-7C5E0D8B9D7E}" presName="pict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2000" b="-2000"/>
          </a:stretch>
        </a:blipFill>
      </dgm:spPr>
    </dgm:pt>
    <dgm:pt modelId="{75F8D0D4-F68C-4A93-B4C5-92A7A76EB5F7}" type="pres">
      <dgm:prSet presAssocID="{D8EB3165-9DA3-4DF6-8D22-7C5E0D8B9D7E}" presName="textRect" presStyleLbl="revTx" presStyleIdx="2" presStyleCnt="5">
        <dgm:presLayoutVars>
          <dgm:bulletEnabled val="1"/>
        </dgm:presLayoutVars>
      </dgm:prSet>
      <dgm:spPr/>
    </dgm:pt>
    <dgm:pt modelId="{E8BDB6C4-77A7-41AD-B6AD-D57055174F01}" type="pres">
      <dgm:prSet presAssocID="{BC7CEA61-6438-4B69-A37D-AC69B364530B}" presName="sibTrans" presStyleLbl="sibTrans2D1" presStyleIdx="0" presStyleCnt="0"/>
      <dgm:spPr/>
    </dgm:pt>
    <dgm:pt modelId="{B8ED3A14-9B5B-461F-BBF3-77EF1ECB5F60}" type="pres">
      <dgm:prSet presAssocID="{D9633DBB-F9CB-4E02-B42B-1BF6FCB1EB4F}" presName="compNode" presStyleCnt="0"/>
      <dgm:spPr/>
    </dgm:pt>
    <dgm:pt modelId="{153E915D-6525-4AC5-AC2D-CC74F9FC5EE5}" type="pres">
      <dgm:prSet presAssocID="{D9633DBB-F9CB-4E02-B42B-1BF6FCB1EB4F}" presName="pict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16000" r="-16000"/>
          </a:stretch>
        </a:blipFill>
      </dgm:spPr>
    </dgm:pt>
    <dgm:pt modelId="{380B67C8-9710-4022-B24D-2909B2F2512F}" type="pres">
      <dgm:prSet presAssocID="{D9633DBB-F9CB-4E02-B42B-1BF6FCB1EB4F}" presName="textRect" presStyleLbl="revTx" presStyleIdx="3" presStyleCnt="5">
        <dgm:presLayoutVars>
          <dgm:bulletEnabled val="1"/>
        </dgm:presLayoutVars>
      </dgm:prSet>
      <dgm:spPr/>
    </dgm:pt>
    <dgm:pt modelId="{7369B13A-E79A-4730-AD2C-815DA90ABB14}" type="pres">
      <dgm:prSet presAssocID="{964A3D91-71DC-439E-B437-8139CC3267CA}" presName="sibTrans" presStyleLbl="sibTrans2D1" presStyleIdx="0" presStyleCnt="0"/>
      <dgm:spPr/>
    </dgm:pt>
    <dgm:pt modelId="{6F8D1322-CF15-487C-8427-D002A312F691}" type="pres">
      <dgm:prSet presAssocID="{C56899AC-0017-441C-9F97-2E03DC4B9098}" presName="compNode" presStyleCnt="0"/>
      <dgm:spPr/>
    </dgm:pt>
    <dgm:pt modelId="{DAA257F3-315F-48C8-8772-1CB6872EECE2}" type="pres">
      <dgm:prSet presAssocID="{C56899AC-0017-441C-9F97-2E03DC4B9098}" presName="pict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19000" r="-19000"/>
          </a:stretch>
        </a:blipFill>
      </dgm:spPr>
    </dgm:pt>
    <dgm:pt modelId="{16229C8D-2895-4CC6-8758-85DB03F7D666}" type="pres">
      <dgm:prSet presAssocID="{C56899AC-0017-441C-9F97-2E03DC4B9098}" presName="textRect" presStyleLbl="revTx" presStyleIdx="4" presStyleCnt="5">
        <dgm:presLayoutVars>
          <dgm:bulletEnabled val="1"/>
        </dgm:presLayoutVars>
      </dgm:prSet>
      <dgm:spPr/>
    </dgm:pt>
  </dgm:ptLst>
  <dgm:cxnLst>
    <dgm:cxn modelId="{66DCE203-B1B5-425C-9DA3-E6603291029D}" type="presOf" srcId="{964A3D91-71DC-439E-B437-8139CC3267CA}" destId="{7369B13A-E79A-4730-AD2C-815DA90ABB14}" srcOrd="0" destOrd="0" presId="urn:microsoft.com/office/officeart/2005/8/layout/pList1"/>
    <dgm:cxn modelId="{E53DB80D-1FC1-46FC-A6E2-A0C78E6D88AE}" srcId="{3E858F13-30F2-41A9-919C-E0598F159B6A}" destId="{C56899AC-0017-441C-9F97-2E03DC4B9098}" srcOrd="4" destOrd="0" parTransId="{92D0E5BB-B9C4-49A8-B971-2007FD347767}" sibTransId="{3421670F-2032-42AA-8962-4C58EFA614A1}"/>
    <dgm:cxn modelId="{0637E120-D5C5-4B87-9C39-FB6327E2F95A}" type="presOf" srcId="{D8EB3165-9DA3-4DF6-8D22-7C5E0D8B9D7E}" destId="{75F8D0D4-F68C-4A93-B4C5-92A7A76EB5F7}" srcOrd="0" destOrd="0" presId="urn:microsoft.com/office/officeart/2005/8/layout/pList1"/>
    <dgm:cxn modelId="{94F79D21-C7EA-42C5-BC7D-B215C35C871D}" type="presOf" srcId="{3E858F13-30F2-41A9-919C-E0598F159B6A}" destId="{C3E53124-21C3-4544-BBCC-9060B7A6780B}" srcOrd="0" destOrd="0" presId="urn:microsoft.com/office/officeart/2005/8/layout/pList1"/>
    <dgm:cxn modelId="{01CE1327-AE4A-4136-99B7-F6FB5159C702}" type="presOf" srcId="{C56899AC-0017-441C-9F97-2E03DC4B9098}" destId="{16229C8D-2895-4CC6-8758-85DB03F7D666}" srcOrd="0" destOrd="0" presId="urn:microsoft.com/office/officeart/2005/8/layout/pList1"/>
    <dgm:cxn modelId="{30823C2B-B7EA-4B73-B187-5161E6D5C675}" type="presOf" srcId="{BC7CEA61-6438-4B69-A37D-AC69B364530B}" destId="{E8BDB6C4-77A7-41AD-B6AD-D57055174F01}" srcOrd="0" destOrd="0" presId="urn:microsoft.com/office/officeart/2005/8/layout/pList1"/>
    <dgm:cxn modelId="{6A075A5B-BD74-41BA-8F1B-2E4AECE9D2BC}" type="presOf" srcId="{256E9547-C516-43FE-9BC9-82B10F6EF331}" destId="{5225BB2F-357F-4EA1-B446-C62DB29B5077}" srcOrd="0" destOrd="0" presId="urn:microsoft.com/office/officeart/2005/8/layout/pList1"/>
    <dgm:cxn modelId="{2EAA7360-977D-4565-B82F-8A779CFD8909}" srcId="{3E858F13-30F2-41A9-919C-E0598F159B6A}" destId="{D9633DBB-F9CB-4E02-B42B-1BF6FCB1EB4F}" srcOrd="3" destOrd="0" parTransId="{5B8CCBFF-5702-4FED-9F02-1264A56CDAD3}" sibTransId="{964A3D91-71DC-439E-B437-8139CC3267CA}"/>
    <dgm:cxn modelId="{765A2955-AB33-4CBE-AFF8-2CAA81250D92}" srcId="{3E858F13-30F2-41A9-919C-E0598F159B6A}" destId="{181B38C3-EBED-40DC-98FB-42E51899DFEC}" srcOrd="0" destOrd="0" parTransId="{72B35523-A0D1-41A8-9D11-74B8572D9C3A}" sibTransId="{4A1AF89B-0CA9-4D72-89FA-A085EEE3BD49}"/>
    <dgm:cxn modelId="{716C9875-6AD6-4603-8BD2-C06643A3009A}" type="presOf" srcId="{4A1AF89B-0CA9-4D72-89FA-A085EEE3BD49}" destId="{635C445D-906F-4B7A-873B-4FF32F90151E}" srcOrd="0" destOrd="0" presId="urn:microsoft.com/office/officeart/2005/8/layout/pList1"/>
    <dgm:cxn modelId="{89CDFC7A-5438-49F3-8B45-507A2FA9867B}" type="presOf" srcId="{D9633DBB-F9CB-4E02-B42B-1BF6FCB1EB4F}" destId="{380B67C8-9710-4022-B24D-2909B2F2512F}" srcOrd="0" destOrd="0" presId="urn:microsoft.com/office/officeart/2005/8/layout/pList1"/>
    <dgm:cxn modelId="{3CFA35A8-AB6D-453C-B875-2C0F3301C379}" srcId="{3E858F13-30F2-41A9-919C-E0598F159B6A}" destId="{D8EB3165-9DA3-4DF6-8D22-7C5E0D8B9D7E}" srcOrd="2" destOrd="0" parTransId="{E48DAC72-4F8D-434A-9B80-B49EEEAC9127}" sibTransId="{BC7CEA61-6438-4B69-A37D-AC69B364530B}"/>
    <dgm:cxn modelId="{87655AAD-25A0-48F3-905E-2B5F87847C76}" type="presOf" srcId="{181B38C3-EBED-40DC-98FB-42E51899DFEC}" destId="{20F39378-CC41-4E8A-A302-F41ED44CEE18}" srcOrd="0" destOrd="0" presId="urn:microsoft.com/office/officeart/2005/8/layout/pList1"/>
    <dgm:cxn modelId="{A7FA80C1-454A-4598-A212-D6E592471637}" type="presOf" srcId="{176F8C61-D557-4EE4-8CF3-F8C08E34C775}" destId="{F98109D4-04D9-43FE-8A67-FDF0B88190E5}" srcOrd="0" destOrd="0" presId="urn:microsoft.com/office/officeart/2005/8/layout/pList1"/>
    <dgm:cxn modelId="{DC75D2E3-09DC-4A3B-8A57-9E912666D991}" srcId="{3E858F13-30F2-41A9-919C-E0598F159B6A}" destId="{176F8C61-D557-4EE4-8CF3-F8C08E34C775}" srcOrd="1" destOrd="0" parTransId="{B15AC9D5-8458-4682-959F-E069DF6420C3}" sibTransId="{256E9547-C516-43FE-9BC9-82B10F6EF331}"/>
    <dgm:cxn modelId="{CFA0A086-7128-4DB1-A6BC-465520EE3CE2}" type="presParOf" srcId="{C3E53124-21C3-4544-BBCC-9060B7A6780B}" destId="{5263AF9F-D5B0-46C3-922A-5BB038E78ADD}" srcOrd="0" destOrd="0" presId="urn:microsoft.com/office/officeart/2005/8/layout/pList1"/>
    <dgm:cxn modelId="{CB29E5A7-F4AC-45FD-8A11-B9E2045D41E4}" type="presParOf" srcId="{5263AF9F-D5B0-46C3-922A-5BB038E78ADD}" destId="{63E78A03-B6A5-4CE9-9916-912E01632C3C}" srcOrd="0" destOrd="0" presId="urn:microsoft.com/office/officeart/2005/8/layout/pList1"/>
    <dgm:cxn modelId="{CF0DAF0B-FD91-4578-A62C-05100313A7EA}" type="presParOf" srcId="{5263AF9F-D5B0-46C3-922A-5BB038E78ADD}" destId="{20F39378-CC41-4E8A-A302-F41ED44CEE18}" srcOrd="1" destOrd="0" presId="urn:microsoft.com/office/officeart/2005/8/layout/pList1"/>
    <dgm:cxn modelId="{CB9DC8EC-1F7A-4968-A4E3-3E8DEBB07C2F}" type="presParOf" srcId="{C3E53124-21C3-4544-BBCC-9060B7A6780B}" destId="{635C445D-906F-4B7A-873B-4FF32F90151E}" srcOrd="1" destOrd="0" presId="urn:microsoft.com/office/officeart/2005/8/layout/pList1"/>
    <dgm:cxn modelId="{CE49A43E-1EA2-476C-8A81-52EB1F4C10F7}" type="presParOf" srcId="{C3E53124-21C3-4544-BBCC-9060B7A6780B}" destId="{37FACAB6-F790-4600-9F37-3BE484552839}" srcOrd="2" destOrd="0" presId="urn:microsoft.com/office/officeart/2005/8/layout/pList1"/>
    <dgm:cxn modelId="{53DC0C34-C01D-46E5-9EBE-24B9360B1E33}" type="presParOf" srcId="{37FACAB6-F790-4600-9F37-3BE484552839}" destId="{EE5B6197-FC4D-42A5-B237-88D7E0BBE080}" srcOrd="0" destOrd="0" presId="urn:microsoft.com/office/officeart/2005/8/layout/pList1"/>
    <dgm:cxn modelId="{34EF9FBB-1B8D-4C74-8285-58A3BDF4F4BC}" type="presParOf" srcId="{37FACAB6-F790-4600-9F37-3BE484552839}" destId="{F98109D4-04D9-43FE-8A67-FDF0B88190E5}" srcOrd="1" destOrd="0" presId="urn:microsoft.com/office/officeart/2005/8/layout/pList1"/>
    <dgm:cxn modelId="{AFA345BE-65F4-499A-8913-BB9392544ED7}" type="presParOf" srcId="{C3E53124-21C3-4544-BBCC-9060B7A6780B}" destId="{5225BB2F-357F-4EA1-B446-C62DB29B5077}" srcOrd="3" destOrd="0" presId="urn:microsoft.com/office/officeart/2005/8/layout/pList1"/>
    <dgm:cxn modelId="{50A67849-46BA-42D5-8686-6ED719B6E39E}" type="presParOf" srcId="{C3E53124-21C3-4544-BBCC-9060B7A6780B}" destId="{7A30DA63-0F57-464D-9DB7-027C7D159921}" srcOrd="4" destOrd="0" presId="urn:microsoft.com/office/officeart/2005/8/layout/pList1"/>
    <dgm:cxn modelId="{24A5A0D6-14E7-4C02-AE29-6A8D173B0857}" type="presParOf" srcId="{7A30DA63-0F57-464D-9DB7-027C7D159921}" destId="{57F60D74-5968-4569-920A-1CCC6C8F0A29}" srcOrd="0" destOrd="0" presId="urn:microsoft.com/office/officeart/2005/8/layout/pList1"/>
    <dgm:cxn modelId="{FBB7F3F4-57DA-4D9A-A17C-625BC5FA9E21}" type="presParOf" srcId="{7A30DA63-0F57-464D-9DB7-027C7D159921}" destId="{75F8D0D4-F68C-4A93-B4C5-92A7A76EB5F7}" srcOrd="1" destOrd="0" presId="urn:microsoft.com/office/officeart/2005/8/layout/pList1"/>
    <dgm:cxn modelId="{3DA88221-19D5-4382-A6E1-7C06CDD332A5}" type="presParOf" srcId="{C3E53124-21C3-4544-BBCC-9060B7A6780B}" destId="{E8BDB6C4-77A7-41AD-B6AD-D57055174F01}" srcOrd="5" destOrd="0" presId="urn:microsoft.com/office/officeart/2005/8/layout/pList1"/>
    <dgm:cxn modelId="{E8EB0B6C-BD94-4413-934A-0BE82F83EE94}" type="presParOf" srcId="{C3E53124-21C3-4544-BBCC-9060B7A6780B}" destId="{B8ED3A14-9B5B-461F-BBF3-77EF1ECB5F60}" srcOrd="6" destOrd="0" presId="urn:microsoft.com/office/officeart/2005/8/layout/pList1"/>
    <dgm:cxn modelId="{B2D5FAE5-81D8-431B-BE38-631B918F5382}" type="presParOf" srcId="{B8ED3A14-9B5B-461F-BBF3-77EF1ECB5F60}" destId="{153E915D-6525-4AC5-AC2D-CC74F9FC5EE5}" srcOrd="0" destOrd="0" presId="urn:microsoft.com/office/officeart/2005/8/layout/pList1"/>
    <dgm:cxn modelId="{C5434404-E8CE-4E9B-97D1-2ACE69687F5B}" type="presParOf" srcId="{B8ED3A14-9B5B-461F-BBF3-77EF1ECB5F60}" destId="{380B67C8-9710-4022-B24D-2909B2F2512F}" srcOrd="1" destOrd="0" presId="urn:microsoft.com/office/officeart/2005/8/layout/pList1"/>
    <dgm:cxn modelId="{C91AA6D4-7C15-4A2B-89E3-4664A1EA9E5E}" type="presParOf" srcId="{C3E53124-21C3-4544-BBCC-9060B7A6780B}" destId="{7369B13A-E79A-4730-AD2C-815DA90ABB14}" srcOrd="7" destOrd="0" presId="urn:microsoft.com/office/officeart/2005/8/layout/pList1"/>
    <dgm:cxn modelId="{3849F0F1-8918-42FB-9FEE-B7B5743072FA}" type="presParOf" srcId="{C3E53124-21C3-4544-BBCC-9060B7A6780B}" destId="{6F8D1322-CF15-487C-8427-D002A312F691}" srcOrd="8" destOrd="0" presId="urn:microsoft.com/office/officeart/2005/8/layout/pList1"/>
    <dgm:cxn modelId="{6994EB30-B78D-4DAB-972B-61B09A300E76}" type="presParOf" srcId="{6F8D1322-CF15-487C-8427-D002A312F691}" destId="{DAA257F3-315F-48C8-8772-1CB6872EECE2}" srcOrd="0" destOrd="0" presId="urn:microsoft.com/office/officeart/2005/8/layout/pList1"/>
    <dgm:cxn modelId="{51AF387E-8A48-4F02-BA99-A593AFA0FCF5}" type="presParOf" srcId="{6F8D1322-CF15-487C-8427-D002A312F691}" destId="{16229C8D-2895-4CC6-8758-85DB03F7D666}"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FABA33-4261-4845-857E-DE4002875396}" type="doc">
      <dgm:prSet loTypeId="urn:microsoft.com/office/officeart/2009/3/layout/PlusandMinus" loCatId="relationship" qsTypeId="urn:microsoft.com/office/officeart/2005/8/quickstyle/simple1" qsCatId="simple" csTypeId="urn:microsoft.com/office/officeart/2005/8/colors/accent6_2" csCatId="accent6" phldr="1"/>
      <dgm:spPr/>
      <dgm:t>
        <a:bodyPr/>
        <a:lstStyle/>
        <a:p>
          <a:endParaRPr lang="de-DE"/>
        </a:p>
      </dgm:t>
    </dgm:pt>
    <dgm:pt modelId="{452D9E1E-264B-49E8-B6FA-BB73914C7A68}">
      <dgm:prSet phldrT="[Text]"/>
      <dgm:spPr/>
      <dgm:t>
        <a:bodyPr/>
        <a:lstStyle/>
        <a:p>
          <a:r>
            <a:rPr lang="de-DE" dirty="0"/>
            <a:t>Advantages </a:t>
          </a:r>
        </a:p>
      </dgm:t>
    </dgm:pt>
    <dgm:pt modelId="{0E9A60F2-BDAE-4F6F-8E9C-FCDE5D52FFEC}" type="parTrans" cxnId="{B18842F1-1EDC-4AA7-9753-2C5A75EC310B}">
      <dgm:prSet/>
      <dgm:spPr/>
      <dgm:t>
        <a:bodyPr/>
        <a:lstStyle/>
        <a:p>
          <a:endParaRPr lang="de-DE"/>
        </a:p>
      </dgm:t>
    </dgm:pt>
    <dgm:pt modelId="{AA13B8F3-7277-4CCF-9193-D4B190086E81}" type="sibTrans" cxnId="{B18842F1-1EDC-4AA7-9753-2C5A75EC310B}">
      <dgm:prSet/>
      <dgm:spPr/>
      <dgm:t>
        <a:bodyPr/>
        <a:lstStyle/>
        <a:p>
          <a:endParaRPr lang="de-DE"/>
        </a:p>
      </dgm:t>
    </dgm:pt>
    <dgm:pt modelId="{463F04C1-4B1B-4C0B-BB49-D9C4A333FB33}">
      <dgm:prSet phldrT="[Text]"/>
      <dgm:spPr/>
      <dgm:t>
        <a:bodyPr/>
        <a:lstStyle/>
        <a:p>
          <a:r>
            <a:rPr lang="en-GB" noProof="0" dirty="0"/>
            <a:t>Disadvantages</a:t>
          </a:r>
        </a:p>
      </dgm:t>
    </dgm:pt>
    <dgm:pt modelId="{620311DD-AB14-4290-B5B9-9B740A421D67}" type="parTrans" cxnId="{DC16416B-04E0-42E1-9D2B-C52F4B72341B}">
      <dgm:prSet/>
      <dgm:spPr/>
      <dgm:t>
        <a:bodyPr/>
        <a:lstStyle/>
        <a:p>
          <a:endParaRPr lang="de-DE"/>
        </a:p>
      </dgm:t>
    </dgm:pt>
    <dgm:pt modelId="{3655DE32-34D9-4566-BD11-82804C79243D}" type="sibTrans" cxnId="{DC16416B-04E0-42E1-9D2B-C52F4B72341B}">
      <dgm:prSet/>
      <dgm:spPr/>
      <dgm:t>
        <a:bodyPr/>
        <a:lstStyle/>
        <a:p>
          <a:endParaRPr lang="de-DE"/>
        </a:p>
      </dgm:t>
    </dgm:pt>
    <dgm:pt modelId="{8032D954-1820-45B7-82A6-19EBDBBF09EC}">
      <dgm:prSet phldrT="[Text]"/>
      <dgm:spPr/>
      <dgm:t>
        <a:bodyPr/>
        <a:lstStyle/>
        <a:p>
          <a:endParaRPr lang="de-DE" dirty="0"/>
        </a:p>
      </dgm:t>
    </dgm:pt>
    <dgm:pt modelId="{3A12F699-801E-45AE-AF0B-CA5824D3A7D9}" type="parTrans" cxnId="{AAC4BB63-AC59-4694-B0AB-173E7AB17701}">
      <dgm:prSet/>
      <dgm:spPr/>
      <dgm:t>
        <a:bodyPr/>
        <a:lstStyle/>
        <a:p>
          <a:endParaRPr lang="de-DE"/>
        </a:p>
      </dgm:t>
    </dgm:pt>
    <dgm:pt modelId="{AF40F59E-0768-4014-B5C6-40990A7777D6}" type="sibTrans" cxnId="{AAC4BB63-AC59-4694-B0AB-173E7AB17701}">
      <dgm:prSet/>
      <dgm:spPr/>
      <dgm:t>
        <a:bodyPr/>
        <a:lstStyle/>
        <a:p>
          <a:endParaRPr lang="de-DE"/>
        </a:p>
      </dgm:t>
    </dgm:pt>
    <dgm:pt modelId="{2E9D56BA-1DCD-489C-80CA-56E8AA35D82B}" type="pres">
      <dgm:prSet presAssocID="{B6FABA33-4261-4845-857E-DE4002875396}" presName="Name0" presStyleCnt="0">
        <dgm:presLayoutVars>
          <dgm:chMax val="2"/>
          <dgm:chPref val="2"/>
          <dgm:dir/>
          <dgm:animOne/>
          <dgm:resizeHandles val="exact"/>
        </dgm:presLayoutVars>
      </dgm:prSet>
      <dgm:spPr/>
    </dgm:pt>
    <dgm:pt modelId="{68285D68-DB0D-410D-8190-4079A0E6D747}" type="pres">
      <dgm:prSet presAssocID="{B6FABA33-4261-4845-857E-DE4002875396}" presName="Background" presStyleLbl="bgImgPlace1" presStyleIdx="0" presStyleCnt="1"/>
      <dgm:spPr/>
    </dgm:pt>
    <dgm:pt modelId="{B4EE08A0-3F69-4237-85C3-BDAE4F7F7F40}" type="pres">
      <dgm:prSet presAssocID="{B6FABA33-4261-4845-857E-DE4002875396}" presName="ParentText1" presStyleLbl="revTx" presStyleIdx="0" presStyleCnt="2">
        <dgm:presLayoutVars>
          <dgm:chMax val="0"/>
          <dgm:chPref val="0"/>
          <dgm:bulletEnabled val="1"/>
        </dgm:presLayoutVars>
      </dgm:prSet>
      <dgm:spPr/>
    </dgm:pt>
    <dgm:pt modelId="{0103C46D-6A21-4F91-B337-C32A12A899CA}" type="pres">
      <dgm:prSet presAssocID="{B6FABA33-4261-4845-857E-DE4002875396}" presName="ParentText2" presStyleLbl="revTx" presStyleIdx="1" presStyleCnt="2">
        <dgm:presLayoutVars>
          <dgm:chMax val="0"/>
          <dgm:chPref val="0"/>
          <dgm:bulletEnabled val="1"/>
        </dgm:presLayoutVars>
      </dgm:prSet>
      <dgm:spPr/>
    </dgm:pt>
    <dgm:pt modelId="{B48A7391-15E7-4507-A611-42E596B2E75D}" type="pres">
      <dgm:prSet presAssocID="{B6FABA33-4261-4845-857E-DE4002875396}" presName="Plus" presStyleLbl="alignNode1" presStyleIdx="0" presStyleCnt="2"/>
      <dgm:spPr/>
    </dgm:pt>
    <dgm:pt modelId="{93E64E56-ECE6-4387-94D0-A0FA0558D693}" type="pres">
      <dgm:prSet presAssocID="{B6FABA33-4261-4845-857E-DE4002875396}" presName="Minus" presStyleLbl="alignNode1" presStyleIdx="1" presStyleCnt="2"/>
      <dgm:spPr/>
    </dgm:pt>
    <dgm:pt modelId="{062344C8-3CBE-473F-AEFE-432E5814AB69}" type="pres">
      <dgm:prSet presAssocID="{B6FABA33-4261-4845-857E-DE4002875396}" presName="Divider" presStyleLbl="parChTrans1D1" presStyleIdx="0" presStyleCnt="1"/>
      <dgm:spPr/>
    </dgm:pt>
  </dgm:ptLst>
  <dgm:cxnLst>
    <dgm:cxn modelId="{AAC4BB63-AC59-4694-B0AB-173E7AB17701}" srcId="{452D9E1E-264B-49E8-B6FA-BB73914C7A68}" destId="{8032D954-1820-45B7-82A6-19EBDBBF09EC}" srcOrd="0" destOrd="0" parTransId="{3A12F699-801E-45AE-AF0B-CA5824D3A7D9}" sibTransId="{AF40F59E-0768-4014-B5C6-40990A7777D6}"/>
    <dgm:cxn modelId="{DC16416B-04E0-42E1-9D2B-C52F4B72341B}" srcId="{B6FABA33-4261-4845-857E-DE4002875396}" destId="{463F04C1-4B1B-4C0B-BB49-D9C4A333FB33}" srcOrd="1" destOrd="0" parTransId="{620311DD-AB14-4290-B5B9-9B740A421D67}" sibTransId="{3655DE32-34D9-4566-BD11-82804C79243D}"/>
    <dgm:cxn modelId="{CCF0FD54-4AB0-46DC-9C25-BCCB2BF6B4B4}" type="presOf" srcId="{463F04C1-4B1B-4C0B-BB49-D9C4A333FB33}" destId="{0103C46D-6A21-4F91-B337-C32A12A899CA}" srcOrd="0" destOrd="0" presId="urn:microsoft.com/office/officeart/2009/3/layout/PlusandMinus"/>
    <dgm:cxn modelId="{E4263B77-609D-406F-BAA0-CB96B02A5902}" type="presOf" srcId="{452D9E1E-264B-49E8-B6FA-BB73914C7A68}" destId="{B4EE08A0-3F69-4237-85C3-BDAE4F7F7F40}" srcOrd="0" destOrd="0" presId="urn:microsoft.com/office/officeart/2009/3/layout/PlusandMinus"/>
    <dgm:cxn modelId="{77264DD2-B831-47B0-A4F7-2768E21CE1E2}" type="presOf" srcId="{B6FABA33-4261-4845-857E-DE4002875396}" destId="{2E9D56BA-1DCD-489C-80CA-56E8AA35D82B}" srcOrd="0" destOrd="0" presId="urn:microsoft.com/office/officeart/2009/3/layout/PlusandMinus"/>
    <dgm:cxn modelId="{821F81D5-0390-4C5B-B4E9-199D29281DC9}" type="presOf" srcId="{8032D954-1820-45B7-82A6-19EBDBBF09EC}" destId="{B4EE08A0-3F69-4237-85C3-BDAE4F7F7F40}" srcOrd="0" destOrd="1" presId="urn:microsoft.com/office/officeart/2009/3/layout/PlusandMinus"/>
    <dgm:cxn modelId="{B18842F1-1EDC-4AA7-9753-2C5A75EC310B}" srcId="{B6FABA33-4261-4845-857E-DE4002875396}" destId="{452D9E1E-264B-49E8-B6FA-BB73914C7A68}" srcOrd="0" destOrd="0" parTransId="{0E9A60F2-BDAE-4F6F-8E9C-FCDE5D52FFEC}" sibTransId="{AA13B8F3-7277-4CCF-9193-D4B190086E81}"/>
    <dgm:cxn modelId="{7A5CF890-FA54-49C6-B3EE-A136B6704D60}" type="presParOf" srcId="{2E9D56BA-1DCD-489C-80CA-56E8AA35D82B}" destId="{68285D68-DB0D-410D-8190-4079A0E6D747}" srcOrd="0" destOrd="0" presId="urn:microsoft.com/office/officeart/2009/3/layout/PlusandMinus"/>
    <dgm:cxn modelId="{D7D1609B-BE76-4C76-B158-E7790653786F}" type="presParOf" srcId="{2E9D56BA-1DCD-489C-80CA-56E8AA35D82B}" destId="{B4EE08A0-3F69-4237-85C3-BDAE4F7F7F40}" srcOrd="1" destOrd="0" presId="urn:microsoft.com/office/officeart/2009/3/layout/PlusandMinus"/>
    <dgm:cxn modelId="{8DBED590-30D3-4CD1-A550-908490B10122}" type="presParOf" srcId="{2E9D56BA-1DCD-489C-80CA-56E8AA35D82B}" destId="{0103C46D-6A21-4F91-B337-C32A12A899CA}" srcOrd="2" destOrd="0" presId="urn:microsoft.com/office/officeart/2009/3/layout/PlusandMinus"/>
    <dgm:cxn modelId="{690B2966-6B62-446E-B7E3-320F6FFA9D8F}" type="presParOf" srcId="{2E9D56BA-1DCD-489C-80CA-56E8AA35D82B}" destId="{B48A7391-15E7-4507-A611-42E596B2E75D}" srcOrd="3" destOrd="0" presId="urn:microsoft.com/office/officeart/2009/3/layout/PlusandMinus"/>
    <dgm:cxn modelId="{7FE90E55-7AD7-4560-8DB9-E3B149463F35}" type="presParOf" srcId="{2E9D56BA-1DCD-489C-80CA-56E8AA35D82B}" destId="{93E64E56-ECE6-4387-94D0-A0FA0558D693}" srcOrd="4" destOrd="0" presId="urn:microsoft.com/office/officeart/2009/3/layout/PlusandMinus"/>
    <dgm:cxn modelId="{51D082B0-435F-4882-B55A-AC7E35F3D2FA}" type="presParOf" srcId="{2E9D56BA-1DCD-489C-80CA-56E8AA35D82B}" destId="{062344C8-3CBE-473F-AEFE-432E5814AB69}"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AB16B6-2AD8-468D-AD67-50FA1E79611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de-DE"/>
        </a:p>
      </dgm:t>
    </dgm:pt>
    <dgm:pt modelId="{7E4A380B-6BE2-4D9B-A305-07F7FD47DE0C}">
      <dgm:prSet phldrT="[Text]"/>
      <dgm:spPr/>
      <dgm:t>
        <a:bodyPr/>
        <a:lstStyle/>
        <a:p>
          <a:pPr algn="l"/>
          <a:r>
            <a:rPr lang="en-GB" noProof="0" dirty="0"/>
            <a:t>Contract Manufacturing</a:t>
          </a:r>
        </a:p>
      </dgm:t>
    </dgm:pt>
    <dgm:pt modelId="{035E7226-716A-44B4-83B5-77AF4F62ED1E}" type="parTrans" cxnId="{A5030178-E340-45C3-8E65-4A79BFB3BEE2}">
      <dgm:prSet/>
      <dgm:spPr/>
      <dgm:t>
        <a:bodyPr/>
        <a:lstStyle/>
        <a:p>
          <a:pPr algn="l"/>
          <a:endParaRPr lang="en-GB" noProof="0" dirty="0"/>
        </a:p>
      </dgm:t>
    </dgm:pt>
    <dgm:pt modelId="{DA50FA7F-0AC7-4661-A44C-70425E338420}" type="sibTrans" cxnId="{A5030178-E340-45C3-8E65-4A79BFB3BEE2}">
      <dgm:prSet/>
      <dgm:spPr/>
      <dgm:t>
        <a:bodyPr/>
        <a:lstStyle/>
        <a:p>
          <a:pPr algn="l"/>
          <a:endParaRPr lang="en-GB" noProof="0" dirty="0"/>
        </a:p>
      </dgm:t>
    </dgm:pt>
    <dgm:pt modelId="{107AF804-2866-4DC5-B82A-6D81A2968719}">
      <dgm:prSet phldrT="[Text]"/>
      <dgm:spPr/>
      <dgm:t>
        <a:bodyPr/>
        <a:lstStyle/>
        <a:p>
          <a:pPr algn="l"/>
          <a:r>
            <a:rPr lang="en-GB" noProof="0" dirty="0"/>
            <a:t>Small financial risk</a:t>
          </a:r>
        </a:p>
      </dgm:t>
    </dgm:pt>
    <dgm:pt modelId="{E5F174C3-1E04-4492-9F3C-C487019E702E}" type="parTrans" cxnId="{352F8CFB-FF22-4172-A15A-A91367C3CFBF}">
      <dgm:prSet/>
      <dgm:spPr/>
      <dgm:t>
        <a:bodyPr/>
        <a:lstStyle/>
        <a:p>
          <a:pPr algn="l"/>
          <a:endParaRPr lang="en-GB" noProof="0" dirty="0"/>
        </a:p>
      </dgm:t>
    </dgm:pt>
    <dgm:pt modelId="{2C960F9A-34F6-4FD5-91A8-C7D47D7321EF}" type="sibTrans" cxnId="{352F8CFB-FF22-4172-A15A-A91367C3CFBF}">
      <dgm:prSet/>
      <dgm:spPr/>
      <dgm:t>
        <a:bodyPr/>
        <a:lstStyle/>
        <a:p>
          <a:pPr algn="l"/>
          <a:endParaRPr lang="en-GB" noProof="0" dirty="0"/>
        </a:p>
      </dgm:t>
    </dgm:pt>
    <dgm:pt modelId="{03C4C4E2-FA74-40DC-B378-C3BF3EE9ABCE}">
      <dgm:prSet phldrT="[Text]"/>
      <dgm:spPr/>
      <dgm:t>
        <a:bodyPr/>
        <a:lstStyle/>
        <a:p>
          <a:pPr algn="l"/>
          <a:r>
            <a:rPr lang="en-GB" noProof="0" dirty="0"/>
            <a:t>Management Contract</a:t>
          </a:r>
        </a:p>
      </dgm:t>
    </dgm:pt>
    <dgm:pt modelId="{617A974A-E165-4D08-AF9A-71C2872DBFD4}" type="parTrans" cxnId="{430B30E5-E890-4716-81DE-A6F074A421F1}">
      <dgm:prSet/>
      <dgm:spPr/>
      <dgm:t>
        <a:bodyPr/>
        <a:lstStyle/>
        <a:p>
          <a:pPr algn="l"/>
          <a:endParaRPr lang="en-GB" noProof="0" dirty="0"/>
        </a:p>
      </dgm:t>
    </dgm:pt>
    <dgm:pt modelId="{A7E5D2F7-A98D-44F7-A3DF-EC7BE5B0D010}" type="sibTrans" cxnId="{430B30E5-E890-4716-81DE-A6F074A421F1}">
      <dgm:prSet/>
      <dgm:spPr/>
      <dgm:t>
        <a:bodyPr/>
        <a:lstStyle/>
        <a:p>
          <a:pPr algn="l"/>
          <a:endParaRPr lang="en-GB" noProof="0" dirty="0"/>
        </a:p>
      </dgm:t>
    </dgm:pt>
    <dgm:pt modelId="{938705CC-D75D-4833-8DBD-B157DC23A718}">
      <dgm:prSet phldrT="[Text]"/>
      <dgm:spPr/>
      <dgm:t>
        <a:bodyPr/>
        <a:lstStyle/>
        <a:p>
          <a:pPr algn="l"/>
          <a:r>
            <a:rPr lang="en-GB" noProof="0" dirty="0"/>
            <a:t>Concentration on core competences</a:t>
          </a:r>
        </a:p>
      </dgm:t>
    </dgm:pt>
    <dgm:pt modelId="{6D3488A5-5639-4809-976C-3738EFCDFD01}" type="parTrans" cxnId="{DCE6F2A7-1664-4790-821F-A5BEC78157D2}">
      <dgm:prSet/>
      <dgm:spPr/>
      <dgm:t>
        <a:bodyPr/>
        <a:lstStyle/>
        <a:p>
          <a:pPr algn="l"/>
          <a:endParaRPr lang="en-GB" noProof="0" dirty="0"/>
        </a:p>
      </dgm:t>
    </dgm:pt>
    <dgm:pt modelId="{9A1405CF-25DB-4037-91AE-0C94D38AE77F}" type="sibTrans" cxnId="{DCE6F2A7-1664-4790-821F-A5BEC78157D2}">
      <dgm:prSet/>
      <dgm:spPr/>
      <dgm:t>
        <a:bodyPr/>
        <a:lstStyle/>
        <a:p>
          <a:pPr algn="l"/>
          <a:endParaRPr lang="en-GB" noProof="0" dirty="0"/>
        </a:p>
      </dgm:t>
    </dgm:pt>
    <dgm:pt modelId="{8920F0D4-8EC0-4381-B1BB-F2B207D21AF3}">
      <dgm:prSet phldrT="[Text]"/>
      <dgm:spPr/>
      <dgm:t>
        <a:bodyPr/>
        <a:lstStyle/>
        <a:p>
          <a:pPr algn="l"/>
          <a:r>
            <a:rPr lang="en-GB" noProof="0" dirty="0"/>
            <a:t>Increase overall efficiency of company resources</a:t>
          </a:r>
        </a:p>
      </dgm:t>
    </dgm:pt>
    <dgm:pt modelId="{2A25CAB7-2DD5-40B8-90F0-53560BF1EA51}" type="parTrans" cxnId="{1BD7633E-66EA-42F1-9BAE-B683C5BC8A3A}">
      <dgm:prSet/>
      <dgm:spPr/>
      <dgm:t>
        <a:bodyPr/>
        <a:lstStyle/>
        <a:p>
          <a:pPr algn="l"/>
          <a:endParaRPr lang="en-GB" noProof="0" dirty="0"/>
        </a:p>
      </dgm:t>
    </dgm:pt>
    <dgm:pt modelId="{798BAC4D-06BC-4983-89EF-2FB6D2EE7453}" type="sibTrans" cxnId="{1BD7633E-66EA-42F1-9BAE-B683C5BC8A3A}">
      <dgm:prSet/>
      <dgm:spPr/>
      <dgm:t>
        <a:bodyPr/>
        <a:lstStyle/>
        <a:p>
          <a:pPr algn="l"/>
          <a:endParaRPr lang="en-GB" noProof="0" dirty="0"/>
        </a:p>
      </dgm:t>
    </dgm:pt>
    <dgm:pt modelId="{B72AC0BD-5A8D-41EA-8936-5C5AFA3F8619}">
      <dgm:prSet phldrT="[Text]"/>
      <dgm:spPr/>
      <dgm:t>
        <a:bodyPr/>
        <a:lstStyle/>
        <a:p>
          <a:pPr algn="l"/>
          <a:r>
            <a:rPr lang="en-GB" noProof="0" dirty="0"/>
            <a:t>Low control and low learning potential</a:t>
          </a:r>
        </a:p>
      </dgm:t>
    </dgm:pt>
    <dgm:pt modelId="{437C8BAE-0004-4C1B-A6B7-46F1A94E9923}" type="parTrans" cxnId="{B77C7EBC-563A-489E-A18E-F426836CC569}">
      <dgm:prSet/>
      <dgm:spPr/>
      <dgm:t>
        <a:bodyPr/>
        <a:lstStyle/>
        <a:p>
          <a:pPr algn="l"/>
          <a:endParaRPr lang="en-GB" noProof="0" dirty="0"/>
        </a:p>
      </dgm:t>
    </dgm:pt>
    <dgm:pt modelId="{F7D90B0E-7FCF-4D00-9DFA-096FBB68B3EF}" type="sibTrans" cxnId="{B77C7EBC-563A-489E-A18E-F426836CC569}">
      <dgm:prSet/>
      <dgm:spPr/>
      <dgm:t>
        <a:bodyPr/>
        <a:lstStyle/>
        <a:p>
          <a:pPr algn="l"/>
          <a:endParaRPr lang="en-GB" noProof="0" dirty="0"/>
        </a:p>
      </dgm:t>
    </dgm:pt>
    <dgm:pt modelId="{4B094F5A-D197-49FE-A2DA-8767E1717226}">
      <dgm:prSet phldrT="[Text]"/>
      <dgm:spPr/>
      <dgm:t>
        <a:bodyPr/>
        <a:lstStyle/>
        <a:p>
          <a:pPr algn="l"/>
          <a:r>
            <a:rPr lang="en-GB" noProof="0" dirty="0"/>
            <a:t>Low local knowledge</a:t>
          </a:r>
        </a:p>
      </dgm:t>
    </dgm:pt>
    <dgm:pt modelId="{0EFFA032-2A78-4645-B90A-303B402E18FD}" type="parTrans" cxnId="{C3AB5858-9BDC-4CD2-8370-282626B21C14}">
      <dgm:prSet/>
      <dgm:spPr/>
      <dgm:t>
        <a:bodyPr/>
        <a:lstStyle/>
        <a:p>
          <a:pPr algn="l"/>
          <a:endParaRPr lang="en-GB" noProof="0" dirty="0"/>
        </a:p>
      </dgm:t>
    </dgm:pt>
    <dgm:pt modelId="{93A102F2-84F6-44C3-B072-CA94793E65EE}" type="sibTrans" cxnId="{C3AB5858-9BDC-4CD2-8370-282626B21C14}">
      <dgm:prSet/>
      <dgm:spPr/>
      <dgm:t>
        <a:bodyPr/>
        <a:lstStyle/>
        <a:p>
          <a:pPr algn="l"/>
          <a:endParaRPr lang="en-GB" noProof="0" dirty="0"/>
        </a:p>
      </dgm:t>
    </dgm:pt>
    <dgm:pt modelId="{27AFF181-4DE8-40B4-ACBF-65463955EFFE}">
      <dgm:prSet phldrT="[Text]"/>
      <dgm:spPr/>
      <dgm:t>
        <a:bodyPr/>
        <a:lstStyle/>
        <a:p>
          <a:pPr algn="l"/>
          <a:r>
            <a:rPr lang="en-GB" noProof="0" dirty="0"/>
            <a:t>Principal-agent risks</a:t>
          </a:r>
        </a:p>
      </dgm:t>
    </dgm:pt>
    <dgm:pt modelId="{D0DF8EBE-4A53-4FE5-89F5-DD95AF57C144}" type="parTrans" cxnId="{3E0DF809-0A05-4E56-88C3-8AC3710B7C20}">
      <dgm:prSet/>
      <dgm:spPr/>
      <dgm:t>
        <a:bodyPr/>
        <a:lstStyle/>
        <a:p>
          <a:pPr algn="l"/>
          <a:endParaRPr lang="en-GB" noProof="0" dirty="0"/>
        </a:p>
      </dgm:t>
    </dgm:pt>
    <dgm:pt modelId="{354AB7B5-EA59-4DB3-AD0E-694FCB63A095}" type="sibTrans" cxnId="{3E0DF809-0A05-4E56-88C3-8AC3710B7C20}">
      <dgm:prSet/>
      <dgm:spPr/>
      <dgm:t>
        <a:bodyPr/>
        <a:lstStyle/>
        <a:p>
          <a:pPr algn="l"/>
          <a:endParaRPr lang="en-GB" noProof="0" dirty="0"/>
        </a:p>
      </dgm:t>
    </dgm:pt>
    <dgm:pt modelId="{C852CFEA-6F87-4140-B61B-0CACDEEE5C2C}">
      <dgm:prSet phldrT="[Text]"/>
      <dgm:spPr/>
      <dgm:t>
        <a:bodyPr/>
        <a:lstStyle/>
        <a:p>
          <a:pPr algn="l"/>
          <a:r>
            <a:rPr lang="en-GB" noProof="0" dirty="0"/>
            <a:t>Turnkey Projects</a:t>
          </a:r>
        </a:p>
      </dgm:t>
    </dgm:pt>
    <dgm:pt modelId="{5DEC7120-082E-4E47-B5E9-1E059C547409}" type="parTrans" cxnId="{48FFA2D4-A499-4C16-B6F6-6CB37989A9E8}">
      <dgm:prSet/>
      <dgm:spPr/>
      <dgm:t>
        <a:bodyPr/>
        <a:lstStyle/>
        <a:p>
          <a:pPr algn="l"/>
          <a:endParaRPr lang="en-GB" noProof="0" dirty="0"/>
        </a:p>
      </dgm:t>
    </dgm:pt>
    <dgm:pt modelId="{5ABD9E7F-CBE9-4673-8D08-E2D382120D66}" type="sibTrans" cxnId="{48FFA2D4-A499-4C16-B6F6-6CB37989A9E8}">
      <dgm:prSet/>
      <dgm:spPr/>
      <dgm:t>
        <a:bodyPr/>
        <a:lstStyle/>
        <a:p>
          <a:pPr algn="l"/>
          <a:endParaRPr lang="en-GB" noProof="0" dirty="0"/>
        </a:p>
      </dgm:t>
    </dgm:pt>
    <dgm:pt modelId="{40791939-1729-45AB-BAD7-68EF16494F05}">
      <dgm:prSet phldrT="[Text]"/>
      <dgm:spPr/>
      <dgm:t>
        <a:bodyPr/>
        <a:lstStyle/>
        <a:p>
          <a:pPr algn="l"/>
          <a:r>
            <a:rPr lang="en-GB" noProof="0" dirty="0"/>
            <a:t>Concentration on core competences</a:t>
          </a:r>
        </a:p>
      </dgm:t>
    </dgm:pt>
    <dgm:pt modelId="{734E4CE5-EEA1-47F4-9F1F-95EDEE95D170}" type="parTrans" cxnId="{CAC33CBD-C4D5-4B0A-835B-3D30E338E2EB}">
      <dgm:prSet/>
      <dgm:spPr/>
      <dgm:t>
        <a:bodyPr/>
        <a:lstStyle/>
        <a:p>
          <a:pPr algn="l"/>
          <a:endParaRPr lang="en-GB" noProof="0" dirty="0"/>
        </a:p>
      </dgm:t>
    </dgm:pt>
    <dgm:pt modelId="{140C91FD-9BDB-4256-A5C1-5A8FA2638187}" type="sibTrans" cxnId="{CAC33CBD-C4D5-4B0A-835B-3D30E338E2EB}">
      <dgm:prSet/>
      <dgm:spPr/>
      <dgm:t>
        <a:bodyPr/>
        <a:lstStyle/>
        <a:p>
          <a:pPr algn="l"/>
          <a:endParaRPr lang="en-GB" noProof="0" dirty="0"/>
        </a:p>
      </dgm:t>
    </dgm:pt>
    <dgm:pt modelId="{CAF56D66-B918-4DC0-8870-98CF2C458900}">
      <dgm:prSet phldrT="[Text]"/>
      <dgm:spPr/>
      <dgm:t>
        <a:bodyPr/>
        <a:lstStyle/>
        <a:p>
          <a:pPr algn="l"/>
          <a:r>
            <a:rPr lang="en-GB" noProof="0" dirty="0"/>
            <a:t>Long-term consequences</a:t>
          </a:r>
        </a:p>
      </dgm:t>
    </dgm:pt>
    <dgm:pt modelId="{FEBF2FF8-EB81-4CD0-BA7B-C4360D2F8454}" type="parTrans" cxnId="{78A9108A-ADCA-4CE4-953E-8AA979ED15EE}">
      <dgm:prSet/>
      <dgm:spPr/>
      <dgm:t>
        <a:bodyPr/>
        <a:lstStyle/>
        <a:p>
          <a:pPr algn="l"/>
          <a:endParaRPr lang="en-GB" noProof="0" dirty="0"/>
        </a:p>
      </dgm:t>
    </dgm:pt>
    <dgm:pt modelId="{28A539F8-90AB-449F-BA04-4BC744D599B8}" type="sibTrans" cxnId="{78A9108A-ADCA-4CE4-953E-8AA979ED15EE}">
      <dgm:prSet/>
      <dgm:spPr/>
      <dgm:t>
        <a:bodyPr/>
        <a:lstStyle/>
        <a:p>
          <a:pPr algn="l"/>
          <a:endParaRPr lang="en-GB" noProof="0" dirty="0"/>
        </a:p>
      </dgm:t>
    </dgm:pt>
    <dgm:pt modelId="{0BE26F08-CD1A-4ED8-A9B6-922B20F7CA96}">
      <dgm:prSet phldrT="[Text]"/>
      <dgm:spPr/>
      <dgm:t>
        <a:bodyPr/>
        <a:lstStyle/>
        <a:p>
          <a:pPr algn="l"/>
          <a:r>
            <a:rPr lang="en-GB" noProof="0" dirty="0"/>
            <a:t>Financial and construction risks</a:t>
          </a:r>
        </a:p>
      </dgm:t>
    </dgm:pt>
    <dgm:pt modelId="{E9CC9B31-8EC5-418F-AD0D-147917932D1D}" type="parTrans" cxnId="{DA3425E2-99B5-4523-9D1B-A43480C7C5C8}">
      <dgm:prSet/>
      <dgm:spPr/>
      <dgm:t>
        <a:bodyPr/>
        <a:lstStyle/>
        <a:p>
          <a:pPr algn="l"/>
          <a:endParaRPr lang="en-GB" noProof="0" dirty="0"/>
        </a:p>
      </dgm:t>
    </dgm:pt>
    <dgm:pt modelId="{604DF993-6A78-404E-83BA-426291ABBBCB}" type="sibTrans" cxnId="{DA3425E2-99B5-4523-9D1B-A43480C7C5C8}">
      <dgm:prSet/>
      <dgm:spPr/>
      <dgm:t>
        <a:bodyPr/>
        <a:lstStyle/>
        <a:p>
          <a:pPr algn="l"/>
          <a:endParaRPr lang="en-GB" noProof="0" dirty="0"/>
        </a:p>
      </dgm:t>
    </dgm:pt>
    <dgm:pt modelId="{C8E46127-FF49-4D6F-954E-559A6228723D}" type="pres">
      <dgm:prSet presAssocID="{80AB16B6-2AD8-468D-AD67-50FA1E79611F}" presName="linear" presStyleCnt="0">
        <dgm:presLayoutVars>
          <dgm:animLvl val="lvl"/>
          <dgm:resizeHandles val="exact"/>
        </dgm:presLayoutVars>
      </dgm:prSet>
      <dgm:spPr/>
    </dgm:pt>
    <dgm:pt modelId="{6779D752-930F-4AB5-9225-04C0199BEA74}" type="pres">
      <dgm:prSet presAssocID="{7E4A380B-6BE2-4D9B-A305-07F7FD47DE0C}" presName="parentText" presStyleLbl="node1" presStyleIdx="0" presStyleCnt="3">
        <dgm:presLayoutVars>
          <dgm:chMax val="0"/>
          <dgm:bulletEnabled val="1"/>
        </dgm:presLayoutVars>
      </dgm:prSet>
      <dgm:spPr/>
    </dgm:pt>
    <dgm:pt modelId="{1B985436-D095-4B3B-A1B1-A846ED303F4F}" type="pres">
      <dgm:prSet presAssocID="{7E4A380B-6BE2-4D9B-A305-07F7FD47DE0C}" presName="childText" presStyleLbl="revTx" presStyleIdx="0" presStyleCnt="3">
        <dgm:presLayoutVars>
          <dgm:bulletEnabled val="1"/>
        </dgm:presLayoutVars>
      </dgm:prSet>
      <dgm:spPr/>
    </dgm:pt>
    <dgm:pt modelId="{2CFE9BEC-F5ED-46B5-84BD-E1E3810CC28D}" type="pres">
      <dgm:prSet presAssocID="{03C4C4E2-FA74-40DC-B378-C3BF3EE9ABCE}" presName="parentText" presStyleLbl="node1" presStyleIdx="1" presStyleCnt="3">
        <dgm:presLayoutVars>
          <dgm:chMax val="0"/>
          <dgm:bulletEnabled val="1"/>
        </dgm:presLayoutVars>
      </dgm:prSet>
      <dgm:spPr/>
    </dgm:pt>
    <dgm:pt modelId="{123DBD7A-785A-4D33-A940-41365911D3B2}" type="pres">
      <dgm:prSet presAssocID="{03C4C4E2-FA74-40DC-B378-C3BF3EE9ABCE}" presName="childText" presStyleLbl="revTx" presStyleIdx="1" presStyleCnt="3">
        <dgm:presLayoutVars>
          <dgm:bulletEnabled val="1"/>
        </dgm:presLayoutVars>
      </dgm:prSet>
      <dgm:spPr/>
    </dgm:pt>
    <dgm:pt modelId="{CD89AF7A-8E62-495E-810B-4BAE682CCB8B}" type="pres">
      <dgm:prSet presAssocID="{C852CFEA-6F87-4140-B61B-0CACDEEE5C2C}" presName="parentText" presStyleLbl="node1" presStyleIdx="2" presStyleCnt="3">
        <dgm:presLayoutVars>
          <dgm:chMax val="0"/>
          <dgm:bulletEnabled val="1"/>
        </dgm:presLayoutVars>
      </dgm:prSet>
      <dgm:spPr/>
    </dgm:pt>
    <dgm:pt modelId="{B80117BC-3773-47F0-ACC5-1F8F89CF1E39}" type="pres">
      <dgm:prSet presAssocID="{C852CFEA-6F87-4140-B61B-0CACDEEE5C2C}" presName="childText" presStyleLbl="revTx" presStyleIdx="2" presStyleCnt="3">
        <dgm:presLayoutVars>
          <dgm:bulletEnabled val="1"/>
        </dgm:presLayoutVars>
      </dgm:prSet>
      <dgm:spPr/>
    </dgm:pt>
  </dgm:ptLst>
  <dgm:cxnLst>
    <dgm:cxn modelId="{3E0DF809-0A05-4E56-88C3-8AC3710B7C20}" srcId="{03C4C4E2-FA74-40DC-B378-C3BF3EE9ABCE}" destId="{27AFF181-4DE8-40B4-ACBF-65463955EFFE}" srcOrd="2" destOrd="0" parTransId="{D0DF8EBE-4A53-4FE5-89F5-DD95AF57C144}" sibTransId="{354AB7B5-EA59-4DB3-AD0E-694FCB63A095}"/>
    <dgm:cxn modelId="{B30F5716-12B3-409E-A750-809A640940CA}" type="presOf" srcId="{B72AC0BD-5A8D-41EA-8936-5C5AFA3F8619}" destId="{1B985436-D095-4B3B-A1B1-A846ED303F4F}" srcOrd="0" destOrd="2" presId="urn:microsoft.com/office/officeart/2005/8/layout/vList2"/>
    <dgm:cxn modelId="{7473AA1C-4B84-4BD8-99F4-4289851B9AD7}" type="presOf" srcId="{80AB16B6-2AD8-468D-AD67-50FA1E79611F}" destId="{C8E46127-FF49-4D6F-954E-559A6228723D}" srcOrd="0" destOrd="0" presId="urn:microsoft.com/office/officeart/2005/8/layout/vList2"/>
    <dgm:cxn modelId="{1BD7633E-66EA-42F1-9BAE-B683C5BC8A3A}" srcId="{7E4A380B-6BE2-4D9B-A305-07F7FD47DE0C}" destId="{8920F0D4-8EC0-4381-B1BB-F2B207D21AF3}" srcOrd="1" destOrd="0" parTransId="{2A25CAB7-2DD5-40B8-90F0-53560BF1EA51}" sibTransId="{798BAC4D-06BC-4983-89EF-2FB6D2EE7453}"/>
    <dgm:cxn modelId="{7006FD5F-42D8-4A79-AD66-04369CC3658E}" type="presOf" srcId="{0BE26F08-CD1A-4ED8-A9B6-922B20F7CA96}" destId="{B80117BC-3773-47F0-ACC5-1F8F89CF1E39}" srcOrd="0" destOrd="2" presId="urn:microsoft.com/office/officeart/2005/8/layout/vList2"/>
    <dgm:cxn modelId="{77352867-B113-44DB-BAF6-286698832E52}" type="presOf" srcId="{C852CFEA-6F87-4140-B61B-0CACDEEE5C2C}" destId="{CD89AF7A-8E62-495E-810B-4BAE682CCB8B}" srcOrd="0" destOrd="0" presId="urn:microsoft.com/office/officeart/2005/8/layout/vList2"/>
    <dgm:cxn modelId="{EE0F546F-B637-4654-B63C-16066EBA5EB7}" type="presOf" srcId="{40791939-1729-45AB-BAD7-68EF16494F05}" destId="{B80117BC-3773-47F0-ACC5-1F8F89CF1E39}" srcOrd="0" destOrd="0" presId="urn:microsoft.com/office/officeart/2005/8/layout/vList2"/>
    <dgm:cxn modelId="{DEDD4255-61EF-4089-B6E4-82002CF0023A}" type="presOf" srcId="{27AFF181-4DE8-40B4-ACBF-65463955EFFE}" destId="{123DBD7A-785A-4D33-A940-41365911D3B2}" srcOrd="0" destOrd="2" presId="urn:microsoft.com/office/officeart/2005/8/layout/vList2"/>
    <dgm:cxn modelId="{A5030178-E340-45C3-8E65-4A79BFB3BEE2}" srcId="{80AB16B6-2AD8-468D-AD67-50FA1E79611F}" destId="{7E4A380B-6BE2-4D9B-A305-07F7FD47DE0C}" srcOrd="0" destOrd="0" parTransId="{035E7226-716A-44B4-83B5-77AF4F62ED1E}" sibTransId="{DA50FA7F-0AC7-4661-A44C-70425E338420}"/>
    <dgm:cxn modelId="{C3AB5858-9BDC-4CD2-8370-282626B21C14}" srcId="{03C4C4E2-FA74-40DC-B378-C3BF3EE9ABCE}" destId="{4B094F5A-D197-49FE-A2DA-8767E1717226}" srcOrd="1" destOrd="0" parTransId="{0EFFA032-2A78-4645-B90A-303B402E18FD}" sibTransId="{93A102F2-84F6-44C3-B072-CA94793E65EE}"/>
    <dgm:cxn modelId="{78A9108A-ADCA-4CE4-953E-8AA979ED15EE}" srcId="{C852CFEA-6F87-4140-B61B-0CACDEEE5C2C}" destId="{CAF56D66-B918-4DC0-8870-98CF2C458900}" srcOrd="1" destOrd="0" parTransId="{FEBF2FF8-EB81-4CD0-BA7B-C4360D2F8454}" sibTransId="{28A539F8-90AB-449F-BA04-4BC744D599B8}"/>
    <dgm:cxn modelId="{7A5E0A93-7BC3-4200-AABD-890FE41D152D}" type="presOf" srcId="{CAF56D66-B918-4DC0-8870-98CF2C458900}" destId="{B80117BC-3773-47F0-ACC5-1F8F89CF1E39}" srcOrd="0" destOrd="1" presId="urn:microsoft.com/office/officeart/2005/8/layout/vList2"/>
    <dgm:cxn modelId="{DCE6F2A7-1664-4790-821F-A5BEC78157D2}" srcId="{03C4C4E2-FA74-40DC-B378-C3BF3EE9ABCE}" destId="{938705CC-D75D-4833-8DBD-B157DC23A718}" srcOrd="0" destOrd="0" parTransId="{6D3488A5-5639-4809-976C-3738EFCDFD01}" sibTransId="{9A1405CF-25DB-4037-91AE-0C94D38AE77F}"/>
    <dgm:cxn modelId="{B77C7EBC-563A-489E-A18E-F426836CC569}" srcId="{7E4A380B-6BE2-4D9B-A305-07F7FD47DE0C}" destId="{B72AC0BD-5A8D-41EA-8936-5C5AFA3F8619}" srcOrd="2" destOrd="0" parTransId="{437C8BAE-0004-4C1B-A6B7-46F1A94E9923}" sibTransId="{F7D90B0E-7FCF-4D00-9DFA-096FBB68B3EF}"/>
    <dgm:cxn modelId="{CAC33CBD-C4D5-4B0A-835B-3D30E338E2EB}" srcId="{C852CFEA-6F87-4140-B61B-0CACDEEE5C2C}" destId="{40791939-1729-45AB-BAD7-68EF16494F05}" srcOrd="0" destOrd="0" parTransId="{734E4CE5-EEA1-47F4-9F1F-95EDEE95D170}" sibTransId="{140C91FD-9BDB-4256-A5C1-5A8FA2638187}"/>
    <dgm:cxn modelId="{1A9ECFD1-1777-4880-9154-5C24188A82DE}" type="presOf" srcId="{107AF804-2866-4DC5-B82A-6D81A2968719}" destId="{1B985436-D095-4B3B-A1B1-A846ED303F4F}" srcOrd="0" destOrd="0" presId="urn:microsoft.com/office/officeart/2005/8/layout/vList2"/>
    <dgm:cxn modelId="{8D48EDD1-F2CC-454E-90C2-D49ECD662D2E}" type="presOf" srcId="{03C4C4E2-FA74-40DC-B378-C3BF3EE9ABCE}" destId="{2CFE9BEC-F5ED-46B5-84BD-E1E3810CC28D}" srcOrd="0" destOrd="0" presId="urn:microsoft.com/office/officeart/2005/8/layout/vList2"/>
    <dgm:cxn modelId="{48FFA2D4-A499-4C16-B6F6-6CB37989A9E8}" srcId="{80AB16B6-2AD8-468D-AD67-50FA1E79611F}" destId="{C852CFEA-6F87-4140-B61B-0CACDEEE5C2C}" srcOrd="2" destOrd="0" parTransId="{5DEC7120-082E-4E47-B5E9-1E059C547409}" sibTransId="{5ABD9E7F-CBE9-4673-8D08-E2D382120D66}"/>
    <dgm:cxn modelId="{FFC557DA-E43B-48D4-AFE0-C5D9A1BE82E3}" type="presOf" srcId="{8920F0D4-8EC0-4381-B1BB-F2B207D21AF3}" destId="{1B985436-D095-4B3B-A1B1-A846ED303F4F}" srcOrd="0" destOrd="1" presId="urn:microsoft.com/office/officeart/2005/8/layout/vList2"/>
    <dgm:cxn modelId="{CE35A9DC-9C62-415B-9166-84B92424259C}" type="presOf" srcId="{4B094F5A-D197-49FE-A2DA-8767E1717226}" destId="{123DBD7A-785A-4D33-A940-41365911D3B2}" srcOrd="0" destOrd="1" presId="urn:microsoft.com/office/officeart/2005/8/layout/vList2"/>
    <dgm:cxn modelId="{DA3425E2-99B5-4523-9D1B-A43480C7C5C8}" srcId="{C852CFEA-6F87-4140-B61B-0CACDEEE5C2C}" destId="{0BE26F08-CD1A-4ED8-A9B6-922B20F7CA96}" srcOrd="2" destOrd="0" parTransId="{E9CC9B31-8EC5-418F-AD0D-147917932D1D}" sibTransId="{604DF993-6A78-404E-83BA-426291ABBBCB}"/>
    <dgm:cxn modelId="{430B30E5-E890-4716-81DE-A6F074A421F1}" srcId="{80AB16B6-2AD8-468D-AD67-50FA1E79611F}" destId="{03C4C4E2-FA74-40DC-B378-C3BF3EE9ABCE}" srcOrd="1" destOrd="0" parTransId="{617A974A-E165-4D08-AF9A-71C2872DBFD4}" sibTransId="{A7E5D2F7-A98D-44F7-A3DF-EC7BE5B0D010}"/>
    <dgm:cxn modelId="{6953D2EA-9F4A-4A12-B604-A83A2B2DFB9D}" type="presOf" srcId="{7E4A380B-6BE2-4D9B-A305-07F7FD47DE0C}" destId="{6779D752-930F-4AB5-9225-04C0199BEA74}" srcOrd="0" destOrd="0" presId="urn:microsoft.com/office/officeart/2005/8/layout/vList2"/>
    <dgm:cxn modelId="{733BFFF3-C9D9-44EC-9EA0-2263316F5EE8}" type="presOf" srcId="{938705CC-D75D-4833-8DBD-B157DC23A718}" destId="{123DBD7A-785A-4D33-A940-41365911D3B2}" srcOrd="0" destOrd="0" presId="urn:microsoft.com/office/officeart/2005/8/layout/vList2"/>
    <dgm:cxn modelId="{352F8CFB-FF22-4172-A15A-A91367C3CFBF}" srcId="{7E4A380B-6BE2-4D9B-A305-07F7FD47DE0C}" destId="{107AF804-2866-4DC5-B82A-6D81A2968719}" srcOrd="0" destOrd="0" parTransId="{E5F174C3-1E04-4492-9F3C-C487019E702E}" sibTransId="{2C960F9A-34F6-4FD5-91A8-C7D47D7321EF}"/>
    <dgm:cxn modelId="{E584A6FA-BE18-4AAF-9A49-5B09E7876B47}" type="presParOf" srcId="{C8E46127-FF49-4D6F-954E-559A6228723D}" destId="{6779D752-930F-4AB5-9225-04C0199BEA74}" srcOrd="0" destOrd="0" presId="urn:microsoft.com/office/officeart/2005/8/layout/vList2"/>
    <dgm:cxn modelId="{13E8EF98-9911-419A-926D-D649DB74292A}" type="presParOf" srcId="{C8E46127-FF49-4D6F-954E-559A6228723D}" destId="{1B985436-D095-4B3B-A1B1-A846ED303F4F}" srcOrd="1" destOrd="0" presId="urn:microsoft.com/office/officeart/2005/8/layout/vList2"/>
    <dgm:cxn modelId="{4A36447A-48D6-490E-95E4-7B85AA4FC259}" type="presParOf" srcId="{C8E46127-FF49-4D6F-954E-559A6228723D}" destId="{2CFE9BEC-F5ED-46B5-84BD-E1E3810CC28D}" srcOrd="2" destOrd="0" presId="urn:microsoft.com/office/officeart/2005/8/layout/vList2"/>
    <dgm:cxn modelId="{8E5865A3-F264-44EB-8E56-0D490C0096B8}" type="presParOf" srcId="{C8E46127-FF49-4D6F-954E-559A6228723D}" destId="{123DBD7A-785A-4D33-A940-41365911D3B2}" srcOrd="3" destOrd="0" presId="urn:microsoft.com/office/officeart/2005/8/layout/vList2"/>
    <dgm:cxn modelId="{3904922B-8F86-4B58-BAD7-ECFA5B9A1483}" type="presParOf" srcId="{C8E46127-FF49-4D6F-954E-559A6228723D}" destId="{CD89AF7A-8E62-495E-810B-4BAE682CCB8B}" srcOrd="4" destOrd="0" presId="urn:microsoft.com/office/officeart/2005/8/layout/vList2"/>
    <dgm:cxn modelId="{A15ACE1A-931D-4A85-A4C3-98AA388E7006}" type="presParOf" srcId="{C8E46127-FF49-4D6F-954E-559A6228723D}" destId="{B80117BC-3773-47F0-ACC5-1F8F89CF1E3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C5DB99-25C6-49E7-8103-E9A2963CD683}" type="doc">
      <dgm:prSet loTypeId="urn:microsoft.com/office/officeart/2005/8/layout/hierarchy3" loCatId="hierarchy" qsTypeId="urn:microsoft.com/office/officeart/2005/8/quickstyle/simple1" qsCatId="simple" csTypeId="urn:microsoft.com/office/officeart/2005/8/colors/accent6_3" csCatId="accent6" phldr="1"/>
      <dgm:spPr/>
      <dgm:t>
        <a:bodyPr/>
        <a:lstStyle/>
        <a:p>
          <a:endParaRPr lang="de-DE"/>
        </a:p>
      </dgm:t>
    </dgm:pt>
    <dgm:pt modelId="{6B5926F6-1ED9-4423-824E-22ADB994611F}">
      <dgm:prSet phldrT="[Text]"/>
      <dgm:spPr/>
      <dgm:t>
        <a:bodyPr/>
        <a:lstStyle/>
        <a:p>
          <a:r>
            <a:rPr lang="en-GB" altLang="de-DE" noProof="0" dirty="0"/>
            <a:t>Main Characteristics of FDI</a:t>
          </a:r>
          <a:endParaRPr lang="en-GB" noProof="0" dirty="0"/>
        </a:p>
      </dgm:t>
    </dgm:pt>
    <dgm:pt modelId="{6908CE1F-2E5A-4C14-B274-C2404BDEBB13}" type="parTrans" cxnId="{66D8963E-4B04-43F3-8E17-3B96AF25778D}">
      <dgm:prSet/>
      <dgm:spPr/>
      <dgm:t>
        <a:bodyPr/>
        <a:lstStyle/>
        <a:p>
          <a:endParaRPr lang="en-GB" noProof="0" dirty="0"/>
        </a:p>
      </dgm:t>
    </dgm:pt>
    <dgm:pt modelId="{15CB658A-5CBB-4EBA-A0CB-2761CE59C1AF}" type="sibTrans" cxnId="{66D8963E-4B04-43F3-8E17-3B96AF25778D}">
      <dgm:prSet/>
      <dgm:spPr/>
      <dgm:t>
        <a:bodyPr/>
        <a:lstStyle/>
        <a:p>
          <a:endParaRPr lang="en-GB" noProof="0" dirty="0"/>
        </a:p>
      </dgm:t>
    </dgm:pt>
    <dgm:pt modelId="{3077FB0A-1944-4D8D-8CED-8F000EF5C9DD}">
      <dgm:prSet/>
      <dgm:spPr/>
      <dgm:t>
        <a:bodyPr/>
        <a:lstStyle/>
        <a:p>
          <a:r>
            <a:rPr lang="en-GB" altLang="de-DE" noProof="0" dirty="0"/>
            <a:t>Long-term interest by the investor on the investment</a:t>
          </a:r>
        </a:p>
      </dgm:t>
    </dgm:pt>
    <dgm:pt modelId="{A7EF9B9F-C893-4BF2-A769-6E0BAA390A97}" type="parTrans" cxnId="{8D7A1754-31A7-4929-B58D-20EC61D2EE34}">
      <dgm:prSet/>
      <dgm:spPr/>
      <dgm:t>
        <a:bodyPr/>
        <a:lstStyle/>
        <a:p>
          <a:endParaRPr lang="en-GB" noProof="0" dirty="0"/>
        </a:p>
      </dgm:t>
    </dgm:pt>
    <dgm:pt modelId="{231ECC57-ACDA-4721-8D57-893097C4E405}" type="sibTrans" cxnId="{8D7A1754-31A7-4929-B58D-20EC61D2EE34}">
      <dgm:prSet/>
      <dgm:spPr/>
      <dgm:t>
        <a:bodyPr/>
        <a:lstStyle/>
        <a:p>
          <a:endParaRPr lang="en-GB" noProof="0" dirty="0"/>
        </a:p>
      </dgm:t>
    </dgm:pt>
    <dgm:pt modelId="{7D516123-A1A7-4FFE-BA7A-B9B3B925F0D1}">
      <dgm:prSet/>
      <dgm:spPr/>
      <dgm:t>
        <a:bodyPr/>
        <a:lstStyle/>
        <a:p>
          <a:r>
            <a:rPr lang="en-GB" altLang="de-DE" noProof="0" dirty="0"/>
            <a:t>Motivation is the entrepreneurial activity</a:t>
          </a:r>
        </a:p>
      </dgm:t>
    </dgm:pt>
    <dgm:pt modelId="{814F6631-7720-4D75-AC7B-91FAD5E38B14}" type="parTrans" cxnId="{4D80EF2B-4798-459A-9BDB-F3BC1555BD42}">
      <dgm:prSet/>
      <dgm:spPr/>
      <dgm:t>
        <a:bodyPr/>
        <a:lstStyle/>
        <a:p>
          <a:endParaRPr lang="en-GB" noProof="0" dirty="0"/>
        </a:p>
      </dgm:t>
    </dgm:pt>
    <dgm:pt modelId="{911E7532-D7FD-4331-916F-4820D71A2066}" type="sibTrans" cxnId="{4D80EF2B-4798-459A-9BDB-F3BC1555BD42}">
      <dgm:prSet/>
      <dgm:spPr/>
      <dgm:t>
        <a:bodyPr/>
        <a:lstStyle/>
        <a:p>
          <a:endParaRPr lang="en-GB" noProof="0" dirty="0"/>
        </a:p>
      </dgm:t>
    </dgm:pt>
    <dgm:pt modelId="{73F11C2A-D2CB-45C9-A96D-873F110EF44F}">
      <dgm:prSet/>
      <dgm:spPr/>
      <dgm:t>
        <a:bodyPr/>
        <a:lstStyle/>
        <a:p>
          <a:r>
            <a:rPr lang="en-GB" altLang="de-DE" noProof="0" dirty="0"/>
            <a:t>Main Characteristics of Portfolio investment</a:t>
          </a:r>
        </a:p>
      </dgm:t>
    </dgm:pt>
    <dgm:pt modelId="{A0B887DB-78DC-47D2-95C1-C442F3C852A8}" type="parTrans" cxnId="{F217D1F0-E5A4-44A7-A122-864DBAB5BD85}">
      <dgm:prSet/>
      <dgm:spPr/>
      <dgm:t>
        <a:bodyPr/>
        <a:lstStyle/>
        <a:p>
          <a:endParaRPr lang="en-GB" noProof="0" dirty="0"/>
        </a:p>
      </dgm:t>
    </dgm:pt>
    <dgm:pt modelId="{B2D792E7-2E6D-4083-9077-9FCC4A1BCB8E}" type="sibTrans" cxnId="{F217D1F0-E5A4-44A7-A122-864DBAB5BD85}">
      <dgm:prSet/>
      <dgm:spPr/>
      <dgm:t>
        <a:bodyPr/>
        <a:lstStyle/>
        <a:p>
          <a:endParaRPr lang="en-GB" noProof="0" dirty="0"/>
        </a:p>
      </dgm:t>
    </dgm:pt>
    <dgm:pt modelId="{C4059935-5866-476A-A816-D0AF307179ED}">
      <dgm:prSet/>
      <dgm:spPr/>
      <dgm:t>
        <a:bodyPr/>
        <a:lstStyle/>
        <a:p>
          <a:r>
            <a:rPr lang="en-GB" altLang="de-DE" noProof="0" dirty="0"/>
            <a:t>Short-term and profit-oriented investment in  financial assets</a:t>
          </a:r>
        </a:p>
      </dgm:t>
    </dgm:pt>
    <dgm:pt modelId="{0B818658-AE01-4973-94CB-BEAA3B34AFF2}" type="parTrans" cxnId="{221A6C87-C0F2-49E2-93CE-66026C079283}">
      <dgm:prSet/>
      <dgm:spPr/>
      <dgm:t>
        <a:bodyPr/>
        <a:lstStyle/>
        <a:p>
          <a:endParaRPr lang="en-GB" noProof="0" dirty="0"/>
        </a:p>
      </dgm:t>
    </dgm:pt>
    <dgm:pt modelId="{219EC41A-6BC9-4F64-B559-E77ECBE7128E}" type="sibTrans" cxnId="{221A6C87-C0F2-49E2-93CE-66026C079283}">
      <dgm:prSet/>
      <dgm:spPr/>
      <dgm:t>
        <a:bodyPr/>
        <a:lstStyle/>
        <a:p>
          <a:endParaRPr lang="en-GB" noProof="0" dirty="0"/>
        </a:p>
      </dgm:t>
    </dgm:pt>
    <dgm:pt modelId="{F4AFB06A-21C9-4B75-AC5A-1FDEC1F4529A}">
      <dgm:prSet/>
      <dgm:spPr/>
      <dgm:t>
        <a:bodyPr/>
        <a:lstStyle/>
        <a:p>
          <a:r>
            <a:rPr lang="en-GB" altLang="de-DE" noProof="0" dirty="0"/>
            <a:t>Direct entrepreneurial influence is not expected</a:t>
          </a:r>
        </a:p>
      </dgm:t>
    </dgm:pt>
    <dgm:pt modelId="{8C6F2CB7-9B46-4489-A372-ACE781F28132}" type="parTrans" cxnId="{EF8F63CB-87B7-4909-8645-38F6B5877C56}">
      <dgm:prSet/>
      <dgm:spPr/>
      <dgm:t>
        <a:bodyPr/>
        <a:lstStyle/>
        <a:p>
          <a:endParaRPr lang="en-GB" noProof="0" dirty="0"/>
        </a:p>
      </dgm:t>
    </dgm:pt>
    <dgm:pt modelId="{5D965A13-DDE2-44BA-A5F4-4CC028DEBB11}" type="sibTrans" cxnId="{EF8F63CB-87B7-4909-8645-38F6B5877C56}">
      <dgm:prSet/>
      <dgm:spPr/>
      <dgm:t>
        <a:bodyPr/>
        <a:lstStyle/>
        <a:p>
          <a:endParaRPr lang="en-GB" noProof="0" dirty="0"/>
        </a:p>
      </dgm:t>
    </dgm:pt>
    <dgm:pt modelId="{FF09175D-2E73-48BE-98D9-6A39D8BF1FC1}" type="pres">
      <dgm:prSet presAssocID="{70C5DB99-25C6-49E7-8103-E9A2963CD683}" presName="diagram" presStyleCnt="0">
        <dgm:presLayoutVars>
          <dgm:chPref val="1"/>
          <dgm:dir/>
          <dgm:animOne val="branch"/>
          <dgm:animLvl val="lvl"/>
          <dgm:resizeHandles/>
        </dgm:presLayoutVars>
      </dgm:prSet>
      <dgm:spPr/>
    </dgm:pt>
    <dgm:pt modelId="{AD061B8F-B522-4277-8E74-9B956857D2B5}" type="pres">
      <dgm:prSet presAssocID="{6B5926F6-1ED9-4423-824E-22ADB994611F}" presName="root" presStyleCnt="0"/>
      <dgm:spPr/>
    </dgm:pt>
    <dgm:pt modelId="{C986E04A-A2C7-44D9-AE4E-65FAC1B26AEE}" type="pres">
      <dgm:prSet presAssocID="{6B5926F6-1ED9-4423-824E-22ADB994611F}" presName="rootComposite" presStyleCnt="0"/>
      <dgm:spPr/>
    </dgm:pt>
    <dgm:pt modelId="{78442BAC-353D-42A6-A0E3-EE18E6201B09}" type="pres">
      <dgm:prSet presAssocID="{6B5926F6-1ED9-4423-824E-22ADB994611F}" presName="rootText" presStyleLbl="node1" presStyleIdx="0" presStyleCnt="2"/>
      <dgm:spPr/>
    </dgm:pt>
    <dgm:pt modelId="{7189CC26-BC6C-44C2-A7F0-D126373CD264}" type="pres">
      <dgm:prSet presAssocID="{6B5926F6-1ED9-4423-824E-22ADB994611F}" presName="rootConnector" presStyleLbl="node1" presStyleIdx="0" presStyleCnt="2"/>
      <dgm:spPr/>
    </dgm:pt>
    <dgm:pt modelId="{214FD3D2-E6C3-43B0-8F48-A5FF28A2CAB2}" type="pres">
      <dgm:prSet presAssocID="{6B5926F6-1ED9-4423-824E-22ADB994611F}" presName="childShape" presStyleCnt="0"/>
      <dgm:spPr/>
    </dgm:pt>
    <dgm:pt modelId="{7CC4AD12-B840-4C98-9229-DAFAD2B87BCE}" type="pres">
      <dgm:prSet presAssocID="{A7EF9B9F-C893-4BF2-A769-6E0BAA390A97}" presName="Name13" presStyleLbl="parChTrans1D2" presStyleIdx="0" presStyleCnt="4"/>
      <dgm:spPr/>
    </dgm:pt>
    <dgm:pt modelId="{1288F394-3A80-4D76-A0F2-DF9C8405DCEE}" type="pres">
      <dgm:prSet presAssocID="{3077FB0A-1944-4D8D-8CED-8F000EF5C9DD}" presName="childText" presStyleLbl="bgAcc1" presStyleIdx="0" presStyleCnt="4">
        <dgm:presLayoutVars>
          <dgm:bulletEnabled val="1"/>
        </dgm:presLayoutVars>
      </dgm:prSet>
      <dgm:spPr/>
    </dgm:pt>
    <dgm:pt modelId="{72248B11-4279-448E-B10E-BCB6AC6E8789}" type="pres">
      <dgm:prSet presAssocID="{814F6631-7720-4D75-AC7B-91FAD5E38B14}" presName="Name13" presStyleLbl="parChTrans1D2" presStyleIdx="1" presStyleCnt="4"/>
      <dgm:spPr/>
    </dgm:pt>
    <dgm:pt modelId="{706487BE-09B2-4ABB-B32E-5CD624993028}" type="pres">
      <dgm:prSet presAssocID="{7D516123-A1A7-4FFE-BA7A-B9B3B925F0D1}" presName="childText" presStyleLbl="bgAcc1" presStyleIdx="1" presStyleCnt="4">
        <dgm:presLayoutVars>
          <dgm:bulletEnabled val="1"/>
        </dgm:presLayoutVars>
      </dgm:prSet>
      <dgm:spPr/>
    </dgm:pt>
    <dgm:pt modelId="{C307C79B-C767-489F-92F5-F66F2D747A06}" type="pres">
      <dgm:prSet presAssocID="{73F11C2A-D2CB-45C9-A96D-873F110EF44F}" presName="root" presStyleCnt="0"/>
      <dgm:spPr/>
    </dgm:pt>
    <dgm:pt modelId="{FF38742A-E8B1-4A87-AF4C-552595B4DB87}" type="pres">
      <dgm:prSet presAssocID="{73F11C2A-D2CB-45C9-A96D-873F110EF44F}" presName="rootComposite" presStyleCnt="0"/>
      <dgm:spPr/>
    </dgm:pt>
    <dgm:pt modelId="{40AE8DA4-DC95-40AC-81DE-94D3890E58F5}" type="pres">
      <dgm:prSet presAssocID="{73F11C2A-D2CB-45C9-A96D-873F110EF44F}" presName="rootText" presStyleLbl="node1" presStyleIdx="1" presStyleCnt="2"/>
      <dgm:spPr/>
    </dgm:pt>
    <dgm:pt modelId="{D94AACD7-EC04-4CAD-9188-30FE40E585F2}" type="pres">
      <dgm:prSet presAssocID="{73F11C2A-D2CB-45C9-A96D-873F110EF44F}" presName="rootConnector" presStyleLbl="node1" presStyleIdx="1" presStyleCnt="2"/>
      <dgm:spPr/>
    </dgm:pt>
    <dgm:pt modelId="{A6A1F49E-B7AF-4396-B68A-4796D1792705}" type="pres">
      <dgm:prSet presAssocID="{73F11C2A-D2CB-45C9-A96D-873F110EF44F}" presName="childShape" presStyleCnt="0"/>
      <dgm:spPr/>
    </dgm:pt>
    <dgm:pt modelId="{7C0CCA12-4659-470D-A190-709015206EDD}" type="pres">
      <dgm:prSet presAssocID="{0B818658-AE01-4973-94CB-BEAA3B34AFF2}" presName="Name13" presStyleLbl="parChTrans1D2" presStyleIdx="2" presStyleCnt="4"/>
      <dgm:spPr/>
    </dgm:pt>
    <dgm:pt modelId="{DF51DE68-8017-4205-881C-FAC662D0B331}" type="pres">
      <dgm:prSet presAssocID="{C4059935-5866-476A-A816-D0AF307179ED}" presName="childText" presStyleLbl="bgAcc1" presStyleIdx="2" presStyleCnt="4">
        <dgm:presLayoutVars>
          <dgm:bulletEnabled val="1"/>
        </dgm:presLayoutVars>
      </dgm:prSet>
      <dgm:spPr/>
    </dgm:pt>
    <dgm:pt modelId="{FF4E36F2-FE68-4AE1-8179-4EB9A861D3A9}" type="pres">
      <dgm:prSet presAssocID="{8C6F2CB7-9B46-4489-A372-ACE781F28132}" presName="Name13" presStyleLbl="parChTrans1D2" presStyleIdx="3" presStyleCnt="4"/>
      <dgm:spPr/>
    </dgm:pt>
    <dgm:pt modelId="{5A36660D-B54D-4216-9062-92287859AFAF}" type="pres">
      <dgm:prSet presAssocID="{F4AFB06A-21C9-4B75-AC5A-1FDEC1F4529A}" presName="childText" presStyleLbl="bgAcc1" presStyleIdx="3" presStyleCnt="4">
        <dgm:presLayoutVars>
          <dgm:bulletEnabled val="1"/>
        </dgm:presLayoutVars>
      </dgm:prSet>
      <dgm:spPr/>
    </dgm:pt>
  </dgm:ptLst>
  <dgm:cxnLst>
    <dgm:cxn modelId="{22650A00-A868-4D96-8468-25793F59D760}" type="presOf" srcId="{0B818658-AE01-4973-94CB-BEAA3B34AFF2}" destId="{7C0CCA12-4659-470D-A190-709015206EDD}" srcOrd="0" destOrd="0" presId="urn:microsoft.com/office/officeart/2005/8/layout/hierarchy3"/>
    <dgm:cxn modelId="{FEA70514-F456-4AE9-B223-8E673FD07A01}" type="presOf" srcId="{6B5926F6-1ED9-4423-824E-22ADB994611F}" destId="{7189CC26-BC6C-44C2-A7F0-D126373CD264}" srcOrd="1" destOrd="0" presId="urn:microsoft.com/office/officeart/2005/8/layout/hierarchy3"/>
    <dgm:cxn modelId="{64EDA117-176F-4976-B527-75C88238E7C9}" type="presOf" srcId="{6B5926F6-1ED9-4423-824E-22ADB994611F}" destId="{78442BAC-353D-42A6-A0E3-EE18E6201B09}" srcOrd="0" destOrd="0" presId="urn:microsoft.com/office/officeart/2005/8/layout/hierarchy3"/>
    <dgm:cxn modelId="{4D80EF2B-4798-459A-9BDB-F3BC1555BD42}" srcId="{6B5926F6-1ED9-4423-824E-22ADB994611F}" destId="{7D516123-A1A7-4FFE-BA7A-B9B3B925F0D1}" srcOrd="1" destOrd="0" parTransId="{814F6631-7720-4D75-AC7B-91FAD5E38B14}" sibTransId="{911E7532-D7FD-4331-916F-4820D71A2066}"/>
    <dgm:cxn modelId="{66D8963E-4B04-43F3-8E17-3B96AF25778D}" srcId="{70C5DB99-25C6-49E7-8103-E9A2963CD683}" destId="{6B5926F6-1ED9-4423-824E-22ADB994611F}" srcOrd="0" destOrd="0" parTransId="{6908CE1F-2E5A-4C14-B274-C2404BDEBB13}" sibTransId="{15CB658A-5CBB-4EBA-A0CB-2761CE59C1AF}"/>
    <dgm:cxn modelId="{1A377463-B3B8-42A7-8ECE-D679DACE84A1}" type="presOf" srcId="{7D516123-A1A7-4FFE-BA7A-B9B3B925F0D1}" destId="{706487BE-09B2-4ABB-B32E-5CD624993028}" srcOrd="0" destOrd="0" presId="urn:microsoft.com/office/officeart/2005/8/layout/hierarchy3"/>
    <dgm:cxn modelId="{8D7A1754-31A7-4929-B58D-20EC61D2EE34}" srcId="{6B5926F6-1ED9-4423-824E-22ADB994611F}" destId="{3077FB0A-1944-4D8D-8CED-8F000EF5C9DD}" srcOrd="0" destOrd="0" parTransId="{A7EF9B9F-C893-4BF2-A769-6E0BAA390A97}" sibTransId="{231ECC57-ACDA-4721-8D57-893097C4E405}"/>
    <dgm:cxn modelId="{D742187E-1E11-43B0-A397-9C19AFEA43B0}" type="presOf" srcId="{A7EF9B9F-C893-4BF2-A769-6E0BAA390A97}" destId="{7CC4AD12-B840-4C98-9229-DAFAD2B87BCE}" srcOrd="0" destOrd="0" presId="urn:microsoft.com/office/officeart/2005/8/layout/hierarchy3"/>
    <dgm:cxn modelId="{91239682-7A4C-4029-B4AE-A1D309208946}" type="presOf" srcId="{73F11C2A-D2CB-45C9-A96D-873F110EF44F}" destId="{40AE8DA4-DC95-40AC-81DE-94D3890E58F5}" srcOrd="0" destOrd="0" presId="urn:microsoft.com/office/officeart/2005/8/layout/hierarchy3"/>
    <dgm:cxn modelId="{92DEB782-2BA7-453D-A8AE-FF1DAC84D7C6}" type="presOf" srcId="{C4059935-5866-476A-A816-D0AF307179ED}" destId="{DF51DE68-8017-4205-881C-FAC662D0B331}" srcOrd="0" destOrd="0" presId="urn:microsoft.com/office/officeart/2005/8/layout/hierarchy3"/>
    <dgm:cxn modelId="{E6981E87-863E-465D-B0C8-1534FED80C35}" type="presOf" srcId="{73F11C2A-D2CB-45C9-A96D-873F110EF44F}" destId="{D94AACD7-EC04-4CAD-9188-30FE40E585F2}" srcOrd="1" destOrd="0" presId="urn:microsoft.com/office/officeart/2005/8/layout/hierarchy3"/>
    <dgm:cxn modelId="{221A6C87-C0F2-49E2-93CE-66026C079283}" srcId="{73F11C2A-D2CB-45C9-A96D-873F110EF44F}" destId="{C4059935-5866-476A-A816-D0AF307179ED}" srcOrd="0" destOrd="0" parTransId="{0B818658-AE01-4973-94CB-BEAA3B34AFF2}" sibTransId="{219EC41A-6BC9-4F64-B559-E77ECBE7128E}"/>
    <dgm:cxn modelId="{18CC398B-11E6-48F2-8EA4-D4099AFDB7C0}" type="presOf" srcId="{3077FB0A-1944-4D8D-8CED-8F000EF5C9DD}" destId="{1288F394-3A80-4D76-A0F2-DF9C8405DCEE}" srcOrd="0" destOrd="0" presId="urn:microsoft.com/office/officeart/2005/8/layout/hierarchy3"/>
    <dgm:cxn modelId="{6C3BD3BF-B17E-444A-9584-8DA3487DFBC6}" type="presOf" srcId="{814F6631-7720-4D75-AC7B-91FAD5E38B14}" destId="{72248B11-4279-448E-B10E-BCB6AC6E8789}" srcOrd="0" destOrd="0" presId="urn:microsoft.com/office/officeart/2005/8/layout/hierarchy3"/>
    <dgm:cxn modelId="{EF8F63CB-87B7-4909-8645-38F6B5877C56}" srcId="{73F11C2A-D2CB-45C9-A96D-873F110EF44F}" destId="{F4AFB06A-21C9-4B75-AC5A-1FDEC1F4529A}" srcOrd="1" destOrd="0" parTransId="{8C6F2CB7-9B46-4489-A372-ACE781F28132}" sibTransId="{5D965A13-DDE2-44BA-A5F4-4CC028DEBB11}"/>
    <dgm:cxn modelId="{2F4D7FEF-D181-4111-B294-9602E3B3F26E}" type="presOf" srcId="{8C6F2CB7-9B46-4489-A372-ACE781F28132}" destId="{FF4E36F2-FE68-4AE1-8179-4EB9A861D3A9}" srcOrd="0" destOrd="0" presId="urn:microsoft.com/office/officeart/2005/8/layout/hierarchy3"/>
    <dgm:cxn modelId="{F217D1F0-E5A4-44A7-A122-864DBAB5BD85}" srcId="{70C5DB99-25C6-49E7-8103-E9A2963CD683}" destId="{73F11C2A-D2CB-45C9-A96D-873F110EF44F}" srcOrd="1" destOrd="0" parTransId="{A0B887DB-78DC-47D2-95C1-C442F3C852A8}" sibTransId="{B2D792E7-2E6D-4083-9077-9FCC4A1BCB8E}"/>
    <dgm:cxn modelId="{5C9D77F5-4559-47C3-84A9-74E1B3C2E6A4}" type="presOf" srcId="{F4AFB06A-21C9-4B75-AC5A-1FDEC1F4529A}" destId="{5A36660D-B54D-4216-9062-92287859AFAF}" srcOrd="0" destOrd="0" presId="urn:microsoft.com/office/officeart/2005/8/layout/hierarchy3"/>
    <dgm:cxn modelId="{EC9A56F9-0B21-4D08-AAC0-00307D6943CA}" type="presOf" srcId="{70C5DB99-25C6-49E7-8103-E9A2963CD683}" destId="{FF09175D-2E73-48BE-98D9-6A39D8BF1FC1}" srcOrd="0" destOrd="0" presId="urn:microsoft.com/office/officeart/2005/8/layout/hierarchy3"/>
    <dgm:cxn modelId="{CE846796-0D42-4484-A47F-E699CB99D925}" type="presParOf" srcId="{FF09175D-2E73-48BE-98D9-6A39D8BF1FC1}" destId="{AD061B8F-B522-4277-8E74-9B956857D2B5}" srcOrd="0" destOrd="0" presId="urn:microsoft.com/office/officeart/2005/8/layout/hierarchy3"/>
    <dgm:cxn modelId="{C357415B-0444-4A58-9474-6D4EDC79E51A}" type="presParOf" srcId="{AD061B8F-B522-4277-8E74-9B956857D2B5}" destId="{C986E04A-A2C7-44D9-AE4E-65FAC1B26AEE}" srcOrd="0" destOrd="0" presId="urn:microsoft.com/office/officeart/2005/8/layout/hierarchy3"/>
    <dgm:cxn modelId="{0E37A1B7-17A8-46B6-891B-422CDF3830D7}" type="presParOf" srcId="{C986E04A-A2C7-44D9-AE4E-65FAC1B26AEE}" destId="{78442BAC-353D-42A6-A0E3-EE18E6201B09}" srcOrd="0" destOrd="0" presId="urn:microsoft.com/office/officeart/2005/8/layout/hierarchy3"/>
    <dgm:cxn modelId="{ABEF5BBB-A0DD-4C22-A69D-0CA9153BFBD0}" type="presParOf" srcId="{C986E04A-A2C7-44D9-AE4E-65FAC1B26AEE}" destId="{7189CC26-BC6C-44C2-A7F0-D126373CD264}" srcOrd="1" destOrd="0" presId="urn:microsoft.com/office/officeart/2005/8/layout/hierarchy3"/>
    <dgm:cxn modelId="{FA4152CF-2C79-4D75-95DB-AD53C6E40414}" type="presParOf" srcId="{AD061B8F-B522-4277-8E74-9B956857D2B5}" destId="{214FD3D2-E6C3-43B0-8F48-A5FF28A2CAB2}" srcOrd="1" destOrd="0" presId="urn:microsoft.com/office/officeart/2005/8/layout/hierarchy3"/>
    <dgm:cxn modelId="{DE638088-AD2D-49C0-BD78-335DDD4201AB}" type="presParOf" srcId="{214FD3D2-E6C3-43B0-8F48-A5FF28A2CAB2}" destId="{7CC4AD12-B840-4C98-9229-DAFAD2B87BCE}" srcOrd="0" destOrd="0" presId="urn:microsoft.com/office/officeart/2005/8/layout/hierarchy3"/>
    <dgm:cxn modelId="{B458F10C-E17F-4746-B61E-C08A1227895F}" type="presParOf" srcId="{214FD3D2-E6C3-43B0-8F48-A5FF28A2CAB2}" destId="{1288F394-3A80-4D76-A0F2-DF9C8405DCEE}" srcOrd="1" destOrd="0" presId="urn:microsoft.com/office/officeart/2005/8/layout/hierarchy3"/>
    <dgm:cxn modelId="{E799A861-4156-4BB0-95F8-002916747A68}" type="presParOf" srcId="{214FD3D2-E6C3-43B0-8F48-A5FF28A2CAB2}" destId="{72248B11-4279-448E-B10E-BCB6AC6E8789}" srcOrd="2" destOrd="0" presId="urn:microsoft.com/office/officeart/2005/8/layout/hierarchy3"/>
    <dgm:cxn modelId="{EACC6DEE-C672-4F24-BB83-95AF1D882075}" type="presParOf" srcId="{214FD3D2-E6C3-43B0-8F48-A5FF28A2CAB2}" destId="{706487BE-09B2-4ABB-B32E-5CD624993028}" srcOrd="3" destOrd="0" presId="urn:microsoft.com/office/officeart/2005/8/layout/hierarchy3"/>
    <dgm:cxn modelId="{7A651209-771F-49C9-92C0-D934EF309BD7}" type="presParOf" srcId="{FF09175D-2E73-48BE-98D9-6A39D8BF1FC1}" destId="{C307C79B-C767-489F-92F5-F66F2D747A06}" srcOrd="1" destOrd="0" presId="urn:microsoft.com/office/officeart/2005/8/layout/hierarchy3"/>
    <dgm:cxn modelId="{0D85D5AE-F09D-4D9A-BFAD-870D6C2FC795}" type="presParOf" srcId="{C307C79B-C767-489F-92F5-F66F2D747A06}" destId="{FF38742A-E8B1-4A87-AF4C-552595B4DB87}" srcOrd="0" destOrd="0" presId="urn:microsoft.com/office/officeart/2005/8/layout/hierarchy3"/>
    <dgm:cxn modelId="{61F0BE4D-32BC-4FFB-BAEE-F1B24A8039B6}" type="presParOf" srcId="{FF38742A-E8B1-4A87-AF4C-552595B4DB87}" destId="{40AE8DA4-DC95-40AC-81DE-94D3890E58F5}" srcOrd="0" destOrd="0" presId="urn:microsoft.com/office/officeart/2005/8/layout/hierarchy3"/>
    <dgm:cxn modelId="{561CAB6D-4DC8-4ABF-99DC-3A8E243BDF2F}" type="presParOf" srcId="{FF38742A-E8B1-4A87-AF4C-552595B4DB87}" destId="{D94AACD7-EC04-4CAD-9188-30FE40E585F2}" srcOrd="1" destOrd="0" presId="urn:microsoft.com/office/officeart/2005/8/layout/hierarchy3"/>
    <dgm:cxn modelId="{FD6138E7-EE36-4CA8-AB5B-806F1935AB93}" type="presParOf" srcId="{C307C79B-C767-489F-92F5-F66F2D747A06}" destId="{A6A1F49E-B7AF-4396-B68A-4796D1792705}" srcOrd="1" destOrd="0" presId="urn:microsoft.com/office/officeart/2005/8/layout/hierarchy3"/>
    <dgm:cxn modelId="{206DB168-5C27-4F56-9297-B2C8B6F13A21}" type="presParOf" srcId="{A6A1F49E-B7AF-4396-B68A-4796D1792705}" destId="{7C0CCA12-4659-470D-A190-709015206EDD}" srcOrd="0" destOrd="0" presId="urn:microsoft.com/office/officeart/2005/8/layout/hierarchy3"/>
    <dgm:cxn modelId="{6EE0F12D-0C61-4E01-A78E-D5CDC01CE4FD}" type="presParOf" srcId="{A6A1F49E-B7AF-4396-B68A-4796D1792705}" destId="{DF51DE68-8017-4205-881C-FAC662D0B331}" srcOrd="1" destOrd="0" presId="urn:microsoft.com/office/officeart/2005/8/layout/hierarchy3"/>
    <dgm:cxn modelId="{F2F891B3-1DE7-4B83-89F2-02E9EBCF7D01}" type="presParOf" srcId="{A6A1F49E-B7AF-4396-B68A-4796D1792705}" destId="{FF4E36F2-FE68-4AE1-8179-4EB9A861D3A9}" srcOrd="2" destOrd="0" presId="urn:microsoft.com/office/officeart/2005/8/layout/hierarchy3"/>
    <dgm:cxn modelId="{EB3F0195-99D4-4DAA-8780-0BB280119315}" type="presParOf" srcId="{A6A1F49E-B7AF-4396-B68A-4796D1792705}" destId="{5A36660D-B54D-4216-9062-92287859AFAF}"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4AEB2A-666E-4E96-87E6-FBBE059488D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de-DE"/>
        </a:p>
      </dgm:t>
    </dgm:pt>
    <dgm:pt modelId="{2B833622-A947-46E5-8085-F4E50C7283FA}">
      <dgm:prSet phldrT="[Text]"/>
      <dgm:spPr/>
      <dgm:t>
        <a:bodyPr/>
        <a:lstStyle/>
        <a:p>
          <a:r>
            <a:rPr lang="en-GB" dirty="0"/>
            <a:t>Control over business process wanted/needed</a:t>
          </a:r>
          <a:endParaRPr lang="de-DE" dirty="0"/>
        </a:p>
      </dgm:t>
    </dgm:pt>
    <dgm:pt modelId="{71670CB5-B4FB-4FF8-8518-CF402D32B769}" type="parTrans" cxnId="{8454AC36-376C-4BEF-9506-0BEF9C67412B}">
      <dgm:prSet/>
      <dgm:spPr/>
      <dgm:t>
        <a:bodyPr/>
        <a:lstStyle/>
        <a:p>
          <a:endParaRPr lang="de-DE"/>
        </a:p>
      </dgm:t>
    </dgm:pt>
    <dgm:pt modelId="{45E75F98-2338-4061-990C-8A9D8353F38F}" type="sibTrans" cxnId="{8454AC36-376C-4BEF-9506-0BEF9C67412B}">
      <dgm:prSet/>
      <dgm:spPr/>
      <dgm:t>
        <a:bodyPr/>
        <a:lstStyle/>
        <a:p>
          <a:endParaRPr lang="de-DE"/>
        </a:p>
      </dgm:t>
    </dgm:pt>
    <dgm:pt modelId="{D78B03AE-2319-4FBF-B211-B9AFDD451F72}">
      <dgm:prSet/>
      <dgm:spPr/>
      <dgm:t>
        <a:bodyPr/>
        <a:lstStyle/>
        <a:p>
          <a:r>
            <a:rPr lang="en-GB"/>
            <a:t>Existent knowledge about the markets </a:t>
          </a:r>
          <a:endParaRPr lang="en-GB" dirty="0"/>
        </a:p>
      </dgm:t>
    </dgm:pt>
    <dgm:pt modelId="{EE4E5964-C9F4-47B4-8B5B-28B6AEC3C28F}" type="parTrans" cxnId="{BF648E8F-BFDF-4141-87E6-EE5448BAFA28}">
      <dgm:prSet/>
      <dgm:spPr/>
      <dgm:t>
        <a:bodyPr/>
        <a:lstStyle/>
        <a:p>
          <a:endParaRPr lang="de-DE"/>
        </a:p>
      </dgm:t>
    </dgm:pt>
    <dgm:pt modelId="{79AE994E-6093-4410-AA68-16C60B6B7ABA}" type="sibTrans" cxnId="{BF648E8F-BFDF-4141-87E6-EE5448BAFA28}">
      <dgm:prSet/>
      <dgm:spPr/>
      <dgm:t>
        <a:bodyPr/>
        <a:lstStyle/>
        <a:p>
          <a:endParaRPr lang="de-DE"/>
        </a:p>
      </dgm:t>
    </dgm:pt>
    <dgm:pt modelId="{8BF88F5A-5354-4BCA-A4A4-71CB63B15C00}">
      <dgm:prSet/>
      <dgm:spPr/>
      <dgm:t>
        <a:bodyPr/>
        <a:lstStyle/>
        <a:p>
          <a:r>
            <a:rPr lang="en-GB"/>
            <a:t>Avoiding tariffs and exchange rate fluctuations</a:t>
          </a:r>
          <a:endParaRPr lang="en-GB" dirty="0"/>
        </a:p>
      </dgm:t>
    </dgm:pt>
    <dgm:pt modelId="{262033AE-D157-45F0-AF64-4A10B0C1AD79}" type="parTrans" cxnId="{DF9C1F6B-2AF4-411F-BFEA-A3A383B679FA}">
      <dgm:prSet/>
      <dgm:spPr/>
      <dgm:t>
        <a:bodyPr/>
        <a:lstStyle/>
        <a:p>
          <a:endParaRPr lang="de-DE"/>
        </a:p>
      </dgm:t>
    </dgm:pt>
    <dgm:pt modelId="{F8FF2EEF-95A5-450C-BC7A-AC6D5D7D265D}" type="sibTrans" cxnId="{DF9C1F6B-2AF4-411F-BFEA-A3A383B679FA}">
      <dgm:prSet/>
      <dgm:spPr/>
      <dgm:t>
        <a:bodyPr/>
        <a:lstStyle/>
        <a:p>
          <a:endParaRPr lang="de-DE"/>
        </a:p>
      </dgm:t>
    </dgm:pt>
    <dgm:pt modelId="{D3B5AC76-88E9-44F6-85FE-E42243ABB66E}">
      <dgm:prSet/>
      <dgm:spPr/>
      <dgm:t>
        <a:bodyPr/>
        <a:lstStyle/>
        <a:p>
          <a:r>
            <a:rPr lang="en-GB"/>
            <a:t>High initial investments are realisable</a:t>
          </a:r>
          <a:endParaRPr lang="en-GB" dirty="0"/>
        </a:p>
      </dgm:t>
    </dgm:pt>
    <dgm:pt modelId="{91D804AE-2926-4BFE-A77E-7E57C24992C0}" type="parTrans" cxnId="{D3BC406D-CE0F-4FBD-ACB8-2EDBE6B97942}">
      <dgm:prSet/>
      <dgm:spPr/>
      <dgm:t>
        <a:bodyPr/>
        <a:lstStyle/>
        <a:p>
          <a:endParaRPr lang="de-DE"/>
        </a:p>
      </dgm:t>
    </dgm:pt>
    <dgm:pt modelId="{5154D393-64F5-495C-9005-91DD62BD2F85}" type="sibTrans" cxnId="{D3BC406D-CE0F-4FBD-ACB8-2EDBE6B97942}">
      <dgm:prSet/>
      <dgm:spPr/>
      <dgm:t>
        <a:bodyPr/>
        <a:lstStyle/>
        <a:p>
          <a:endParaRPr lang="de-DE"/>
        </a:p>
      </dgm:t>
    </dgm:pt>
    <dgm:pt modelId="{90D6068B-BE9F-422B-B11A-09EE2C8F05A2}">
      <dgm:prSet/>
      <dgm:spPr/>
      <dgm:t>
        <a:bodyPr/>
        <a:lstStyle/>
        <a:p>
          <a:r>
            <a:rPr lang="en-GB"/>
            <a:t>Low political risks</a:t>
          </a:r>
          <a:endParaRPr lang="en-GB" dirty="0"/>
        </a:p>
      </dgm:t>
    </dgm:pt>
    <dgm:pt modelId="{17BCE88F-F32E-4081-926F-057008842D2D}" type="parTrans" cxnId="{B7C7E9A8-AC55-4FB4-BEF4-678CC1755583}">
      <dgm:prSet/>
      <dgm:spPr/>
      <dgm:t>
        <a:bodyPr/>
        <a:lstStyle/>
        <a:p>
          <a:endParaRPr lang="de-DE"/>
        </a:p>
      </dgm:t>
    </dgm:pt>
    <dgm:pt modelId="{8EAFE76F-CE7F-4EE5-84F5-FD7A771821A4}" type="sibTrans" cxnId="{B7C7E9A8-AC55-4FB4-BEF4-678CC1755583}">
      <dgm:prSet/>
      <dgm:spPr/>
      <dgm:t>
        <a:bodyPr/>
        <a:lstStyle/>
        <a:p>
          <a:endParaRPr lang="de-DE"/>
        </a:p>
      </dgm:t>
    </dgm:pt>
    <dgm:pt modelId="{86A9C4ED-734F-4B43-8DDE-122307B90308}" type="pres">
      <dgm:prSet presAssocID="{0F4AEB2A-666E-4E96-87E6-FBBE059488DA}" presName="Name0" presStyleCnt="0">
        <dgm:presLayoutVars>
          <dgm:dir/>
          <dgm:resizeHandles val="exact"/>
        </dgm:presLayoutVars>
      </dgm:prSet>
      <dgm:spPr/>
    </dgm:pt>
    <dgm:pt modelId="{E0B6B8AF-BF3C-4B39-B9E1-525B77C562BB}" type="pres">
      <dgm:prSet presAssocID="{2B833622-A947-46E5-8085-F4E50C7283FA}" presName="compNode" presStyleCnt="0"/>
      <dgm:spPr/>
    </dgm:pt>
    <dgm:pt modelId="{D9CB01E1-92C2-4D51-8E1D-C9F4476F6E51}" type="pres">
      <dgm:prSet presAssocID="{2B833622-A947-46E5-8085-F4E50C7283FA}" presName="pict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3000" b="-23000"/>
          </a:stretch>
        </a:blipFill>
      </dgm:spPr>
    </dgm:pt>
    <dgm:pt modelId="{5E0BFDC6-52E7-4162-88A3-A0FF4057665B}" type="pres">
      <dgm:prSet presAssocID="{2B833622-A947-46E5-8085-F4E50C7283FA}" presName="textRect" presStyleLbl="revTx" presStyleIdx="0" presStyleCnt="5">
        <dgm:presLayoutVars>
          <dgm:bulletEnabled val="1"/>
        </dgm:presLayoutVars>
      </dgm:prSet>
      <dgm:spPr/>
    </dgm:pt>
    <dgm:pt modelId="{4676A5E7-A8A9-4E55-BC66-A48B66D9725F}" type="pres">
      <dgm:prSet presAssocID="{45E75F98-2338-4061-990C-8A9D8353F38F}" presName="sibTrans" presStyleLbl="sibTrans2D1" presStyleIdx="0" presStyleCnt="0"/>
      <dgm:spPr/>
    </dgm:pt>
    <dgm:pt modelId="{1BFD1196-EAFB-4C60-9C76-89B1FC267C0A}" type="pres">
      <dgm:prSet presAssocID="{D78B03AE-2319-4FBF-B211-B9AFDD451F72}" presName="compNode" presStyleCnt="0"/>
      <dgm:spPr/>
    </dgm:pt>
    <dgm:pt modelId="{3C9C0138-D431-48AF-B08F-57A78763C32A}" type="pres">
      <dgm:prSet presAssocID="{D78B03AE-2319-4FBF-B211-B9AFDD451F72}" presName="pict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23000" b="-23000"/>
          </a:stretch>
        </a:blipFill>
      </dgm:spPr>
    </dgm:pt>
    <dgm:pt modelId="{24FD085F-F8CC-40EA-B0CF-2A7BD129FB92}" type="pres">
      <dgm:prSet presAssocID="{D78B03AE-2319-4FBF-B211-B9AFDD451F72}" presName="textRect" presStyleLbl="revTx" presStyleIdx="1" presStyleCnt="5">
        <dgm:presLayoutVars>
          <dgm:bulletEnabled val="1"/>
        </dgm:presLayoutVars>
      </dgm:prSet>
      <dgm:spPr/>
    </dgm:pt>
    <dgm:pt modelId="{864B8751-1872-483C-8955-6FCE8E951C5D}" type="pres">
      <dgm:prSet presAssocID="{79AE994E-6093-4410-AA68-16C60B6B7ABA}" presName="sibTrans" presStyleLbl="sibTrans2D1" presStyleIdx="0" presStyleCnt="0"/>
      <dgm:spPr/>
    </dgm:pt>
    <dgm:pt modelId="{A8C74D66-E6E5-4285-BFE5-52584AE6054A}" type="pres">
      <dgm:prSet presAssocID="{8BF88F5A-5354-4BCA-A4A4-71CB63B15C00}" presName="compNode" presStyleCnt="0"/>
      <dgm:spPr/>
    </dgm:pt>
    <dgm:pt modelId="{D6B351DA-2145-47AB-80ED-6C0941AB4E7A}" type="pres">
      <dgm:prSet presAssocID="{8BF88F5A-5354-4BCA-A4A4-71CB63B15C00}" presName="pict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2000" b="-12000"/>
          </a:stretch>
        </a:blipFill>
      </dgm:spPr>
    </dgm:pt>
    <dgm:pt modelId="{C66C8565-1847-4A3C-BF82-32AFA3BCB025}" type="pres">
      <dgm:prSet presAssocID="{8BF88F5A-5354-4BCA-A4A4-71CB63B15C00}" presName="textRect" presStyleLbl="revTx" presStyleIdx="2" presStyleCnt="5">
        <dgm:presLayoutVars>
          <dgm:bulletEnabled val="1"/>
        </dgm:presLayoutVars>
      </dgm:prSet>
      <dgm:spPr/>
    </dgm:pt>
    <dgm:pt modelId="{064D7BDB-5F5C-4DA3-9EE7-02037D4EA466}" type="pres">
      <dgm:prSet presAssocID="{F8FF2EEF-95A5-450C-BC7A-AC6D5D7D265D}" presName="sibTrans" presStyleLbl="sibTrans2D1" presStyleIdx="0" presStyleCnt="0"/>
      <dgm:spPr/>
    </dgm:pt>
    <dgm:pt modelId="{72F281B2-F5D8-4728-8CC2-17B6B9F87915}" type="pres">
      <dgm:prSet presAssocID="{D3B5AC76-88E9-44F6-85FE-E42243ABB66E}" presName="compNode" presStyleCnt="0"/>
      <dgm:spPr/>
    </dgm:pt>
    <dgm:pt modelId="{2BDF0C80-C93F-4C5F-98ED-E86F40FF640C}" type="pres">
      <dgm:prSet presAssocID="{D3B5AC76-88E9-44F6-85FE-E42243ABB66E}" presName="pict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3000" r="-3000"/>
          </a:stretch>
        </a:blipFill>
      </dgm:spPr>
    </dgm:pt>
    <dgm:pt modelId="{E99A0847-0FEE-458A-A90D-A4ACD7E37332}" type="pres">
      <dgm:prSet presAssocID="{D3B5AC76-88E9-44F6-85FE-E42243ABB66E}" presName="textRect" presStyleLbl="revTx" presStyleIdx="3" presStyleCnt="5">
        <dgm:presLayoutVars>
          <dgm:bulletEnabled val="1"/>
        </dgm:presLayoutVars>
      </dgm:prSet>
      <dgm:spPr/>
    </dgm:pt>
    <dgm:pt modelId="{6EAE4EE2-72CF-4257-908A-7F08B0014052}" type="pres">
      <dgm:prSet presAssocID="{5154D393-64F5-495C-9005-91DD62BD2F85}" presName="sibTrans" presStyleLbl="sibTrans2D1" presStyleIdx="0" presStyleCnt="0"/>
      <dgm:spPr/>
    </dgm:pt>
    <dgm:pt modelId="{2999FB4F-AF1F-48F5-8264-1427F894D53E}" type="pres">
      <dgm:prSet presAssocID="{90D6068B-BE9F-422B-B11A-09EE2C8F05A2}" presName="compNode" presStyleCnt="0"/>
      <dgm:spPr/>
    </dgm:pt>
    <dgm:pt modelId="{A1E46130-506A-4811-80A8-D46BE9AF30A6}" type="pres">
      <dgm:prSet presAssocID="{90D6068B-BE9F-422B-B11A-09EE2C8F05A2}" presName="pictRect" presStyleLbl="node1" presStyleIdx="4" presStyleCnt="5"/>
      <dgm:spPr>
        <a:blipFill>
          <a:blip xmlns:r="http://schemas.openxmlformats.org/officeDocument/2006/relationships" r:embed="rId9">
            <a:extLst>
              <a:ext uri="{837473B0-CC2E-450A-ABE3-18F120FF3D39}">
                <a1611:picAttrSrcUrl xmlns:a1611="http://schemas.microsoft.com/office/drawing/2016/11/main" r:id="rId10"/>
              </a:ext>
            </a:extLst>
          </a:blip>
          <a:srcRect/>
          <a:stretch>
            <a:fillRect l="-2000" r="-2000"/>
          </a:stretch>
        </a:blipFill>
      </dgm:spPr>
    </dgm:pt>
    <dgm:pt modelId="{B0213A17-38BC-480D-95B0-BF510C20B4F1}" type="pres">
      <dgm:prSet presAssocID="{90D6068B-BE9F-422B-B11A-09EE2C8F05A2}" presName="textRect" presStyleLbl="revTx" presStyleIdx="4" presStyleCnt="5">
        <dgm:presLayoutVars>
          <dgm:bulletEnabled val="1"/>
        </dgm:presLayoutVars>
      </dgm:prSet>
      <dgm:spPr/>
    </dgm:pt>
  </dgm:ptLst>
  <dgm:cxnLst>
    <dgm:cxn modelId="{77C1F10E-3AD0-4EC1-96B7-40CBC237848C}" type="presOf" srcId="{D3B5AC76-88E9-44F6-85FE-E42243ABB66E}" destId="{E99A0847-0FEE-458A-A90D-A4ACD7E37332}" srcOrd="0" destOrd="0" presId="urn:microsoft.com/office/officeart/2005/8/layout/pList1"/>
    <dgm:cxn modelId="{1C6ED916-6143-4A17-9BD0-D994DDF36479}" type="presOf" srcId="{5154D393-64F5-495C-9005-91DD62BD2F85}" destId="{6EAE4EE2-72CF-4257-908A-7F08B0014052}" srcOrd="0" destOrd="0" presId="urn:microsoft.com/office/officeart/2005/8/layout/pList1"/>
    <dgm:cxn modelId="{6322C32E-9F6D-418F-90E6-D834C57FBC50}" type="presOf" srcId="{F8FF2EEF-95A5-450C-BC7A-AC6D5D7D265D}" destId="{064D7BDB-5F5C-4DA3-9EE7-02037D4EA466}" srcOrd="0" destOrd="0" presId="urn:microsoft.com/office/officeart/2005/8/layout/pList1"/>
    <dgm:cxn modelId="{8454AC36-376C-4BEF-9506-0BEF9C67412B}" srcId="{0F4AEB2A-666E-4E96-87E6-FBBE059488DA}" destId="{2B833622-A947-46E5-8085-F4E50C7283FA}" srcOrd="0" destOrd="0" parTransId="{71670CB5-B4FB-4FF8-8518-CF402D32B769}" sibTransId="{45E75F98-2338-4061-990C-8A9D8353F38F}"/>
    <dgm:cxn modelId="{E9B11F3E-F049-48BE-836B-76055000BCC0}" type="presOf" srcId="{79AE994E-6093-4410-AA68-16C60B6B7ABA}" destId="{864B8751-1872-483C-8955-6FCE8E951C5D}" srcOrd="0" destOrd="0" presId="urn:microsoft.com/office/officeart/2005/8/layout/pList1"/>
    <dgm:cxn modelId="{DF9C1F6B-2AF4-411F-BFEA-A3A383B679FA}" srcId="{0F4AEB2A-666E-4E96-87E6-FBBE059488DA}" destId="{8BF88F5A-5354-4BCA-A4A4-71CB63B15C00}" srcOrd="2" destOrd="0" parTransId="{262033AE-D157-45F0-AF64-4A10B0C1AD79}" sibTransId="{F8FF2EEF-95A5-450C-BC7A-AC6D5D7D265D}"/>
    <dgm:cxn modelId="{D3BC406D-CE0F-4FBD-ACB8-2EDBE6B97942}" srcId="{0F4AEB2A-666E-4E96-87E6-FBBE059488DA}" destId="{D3B5AC76-88E9-44F6-85FE-E42243ABB66E}" srcOrd="3" destOrd="0" parTransId="{91D804AE-2926-4BFE-A77E-7E57C24992C0}" sibTransId="{5154D393-64F5-495C-9005-91DD62BD2F85}"/>
    <dgm:cxn modelId="{ACA2A27C-D948-41C6-96E0-1205E6C60496}" type="presOf" srcId="{8BF88F5A-5354-4BCA-A4A4-71CB63B15C00}" destId="{C66C8565-1847-4A3C-BF82-32AFA3BCB025}" srcOrd="0" destOrd="0" presId="urn:microsoft.com/office/officeart/2005/8/layout/pList1"/>
    <dgm:cxn modelId="{C330EB7E-4132-4009-B5B2-E4CEAC582A22}" type="presOf" srcId="{90D6068B-BE9F-422B-B11A-09EE2C8F05A2}" destId="{B0213A17-38BC-480D-95B0-BF510C20B4F1}" srcOrd="0" destOrd="0" presId="urn:microsoft.com/office/officeart/2005/8/layout/pList1"/>
    <dgm:cxn modelId="{BF648E8F-BFDF-4141-87E6-EE5448BAFA28}" srcId="{0F4AEB2A-666E-4E96-87E6-FBBE059488DA}" destId="{D78B03AE-2319-4FBF-B211-B9AFDD451F72}" srcOrd="1" destOrd="0" parTransId="{EE4E5964-C9F4-47B4-8B5B-28B6AEC3C28F}" sibTransId="{79AE994E-6093-4410-AA68-16C60B6B7ABA}"/>
    <dgm:cxn modelId="{B7C7E9A8-AC55-4FB4-BEF4-678CC1755583}" srcId="{0F4AEB2A-666E-4E96-87E6-FBBE059488DA}" destId="{90D6068B-BE9F-422B-B11A-09EE2C8F05A2}" srcOrd="4" destOrd="0" parTransId="{17BCE88F-F32E-4081-926F-057008842D2D}" sibTransId="{8EAFE76F-CE7F-4EE5-84F5-FD7A771821A4}"/>
    <dgm:cxn modelId="{06E0EDB2-468E-4CA6-BA75-EE958787FEC9}" type="presOf" srcId="{2B833622-A947-46E5-8085-F4E50C7283FA}" destId="{5E0BFDC6-52E7-4162-88A3-A0FF4057665B}" srcOrd="0" destOrd="0" presId="urn:microsoft.com/office/officeart/2005/8/layout/pList1"/>
    <dgm:cxn modelId="{B3E6FFBD-A672-4C9D-AFFB-FDB6C10CE01B}" type="presOf" srcId="{0F4AEB2A-666E-4E96-87E6-FBBE059488DA}" destId="{86A9C4ED-734F-4B43-8DDE-122307B90308}" srcOrd="0" destOrd="0" presId="urn:microsoft.com/office/officeart/2005/8/layout/pList1"/>
    <dgm:cxn modelId="{B4DD29C9-2B99-446B-A2C4-F7A8267F57FF}" type="presOf" srcId="{45E75F98-2338-4061-990C-8A9D8353F38F}" destId="{4676A5E7-A8A9-4E55-BC66-A48B66D9725F}" srcOrd="0" destOrd="0" presId="urn:microsoft.com/office/officeart/2005/8/layout/pList1"/>
    <dgm:cxn modelId="{6E58EEE7-1537-4880-9B81-943B2652B5CA}" type="presOf" srcId="{D78B03AE-2319-4FBF-B211-B9AFDD451F72}" destId="{24FD085F-F8CC-40EA-B0CF-2A7BD129FB92}" srcOrd="0" destOrd="0" presId="urn:microsoft.com/office/officeart/2005/8/layout/pList1"/>
    <dgm:cxn modelId="{A97D5B79-5EFF-4212-8909-5A7C3208323A}" type="presParOf" srcId="{86A9C4ED-734F-4B43-8DDE-122307B90308}" destId="{E0B6B8AF-BF3C-4B39-B9E1-525B77C562BB}" srcOrd="0" destOrd="0" presId="urn:microsoft.com/office/officeart/2005/8/layout/pList1"/>
    <dgm:cxn modelId="{73F11390-762E-435C-A20D-6D273F4CB4AB}" type="presParOf" srcId="{E0B6B8AF-BF3C-4B39-B9E1-525B77C562BB}" destId="{D9CB01E1-92C2-4D51-8E1D-C9F4476F6E51}" srcOrd="0" destOrd="0" presId="urn:microsoft.com/office/officeart/2005/8/layout/pList1"/>
    <dgm:cxn modelId="{1CD827FD-02D0-4ABE-877F-300AE7ECBBBA}" type="presParOf" srcId="{E0B6B8AF-BF3C-4B39-B9E1-525B77C562BB}" destId="{5E0BFDC6-52E7-4162-88A3-A0FF4057665B}" srcOrd="1" destOrd="0" presId="urn:microsoft.com/office/officeart/2005/8/layout/pList1"/>
    <dgm:cxn modelId="{648ADB84-177F-4AEE-8DF5-EAD2FE1C29EB}" type="presParOf" srcId="{86A9C4ED-734F-4B43-8DDE-122307B90308}" destId="{4676A5E7-A8A9-4E55-BC66-A48B66D9725F}" srcOrd="1" destOrd="0" presId="urn:microsoft.com/office/officeart/2005/8/layout/pList1"/>
    <dgm:cxn modelId="{B59B838D-B64E-4972-8118-26583DD8393A}" type="presParOf" srcId="{86A9C4ED-734F-4B43-8DDE-122307B90308}" destId="{1BFD1196-EAFB-4C60-9C76-89B1FC267C0A}" srcOrd="2" destOrd="0" presId="urn:microsoft.com/office/officeart/2005/8/layout/pList1"/>
    <dgm:cxn modelId="{8CA771EB-729B-4E60-9E52-58C5D074E270}" type="presParOf" srcId="{1BFD1196-EAFB-4C60-9C76-89B1FC267C0A}" destId="{3C9C0138-D431-48AF-B08F-57A78763C32A}" srcOrd="0" destOrd="0" presId="urn:microsoft.com/office/officeart/2005/8/layout/pList1"/>
    <dgm:cxn modelId="{70EA0AB4-C29C-4CC8-9382-372898EBFE70}" type="presParOf" srcId="{1BFD1196-EAFB-4C60-9C76-89B1FC267C0A}" destId="{24FD085F-F8CC-40EA-B0CF-2A7BD129FB92}" srcOrd="1" destOrd="0" presId="urn:microsoft.com/office/officeart/2005/8/layout/pList1"/>
    <dgm:cxn modelId="{574C2669-4C94-498C-8DB7-B22C2EE1ED2E}" type="presParOf" srcId="{86A9C4ED-734F-4B43-8DDE-122307B90308}" destId="{864B8751-1872-483C-8955-6FCE8E951C5D}" srcOrd="3" destOrd="0" presId="urn:microsoft.com/office/officeart/2005/8/layout/pList1"/>
    <dgm:cxn modelId="{D04E9929-3E08-4902-80B7-B349E06B85F5}" type="presParOf" srcId="{86A9C4ED-734F-4B43-8DDE-122307B90308}" destId="{A8C74D66-E6E5-4285-BFE5-52584AE6054A}" srcOrd="4" destOrd="0" presId="urn:microsoft.com/office/officeart/2005/8/layout/pList1"/>
    <dgm:cxn modelId="{87B02676-D537-4190-AD07-2ADB1C5290E9}" type="presParOf" srcId="{A8C74D66-E6E5-4285-BFE5-52584AE6054A}" destId="{D6B351DA-2145-47AB-80ED-6C0941AB4E7A}" srcOrd="0" destOrd="0" presId="urn:microsoft.com/office/officeart/2005/8/layout/pList1"/>
    <dgm:cxn modelId="{0BE0B26F-E077-45C1-8C6D-F2260D30CBCB}" type="presParOf" srcId="{A8C74D66-E6E5-4285-BFE5-52584AE6054A}" destId="{C66C8565-1847-4A3C-BF82-32AFA3BCB025}" srcOrd="1" destOrd="0" presId="urn:microsoft.com/office/officeart/2005/8/layout/pList1"/>
    <dgm:cxn modelId="{92E8DF2A-3248-4AAC-B514-FEB7EDD09693}" type="presParOf" srcId="{86A9C4ED-734F-4B43-8DDE-122307B90308}" destId="{064D7BDB-5F5C-4DA3-9EE7-02037D4EA466}" srcOrd="5" destOrd="0" presId="urn:microsoft.com/office/officeart/2005/8/layout/pList1"/>
    <dgm:cxn modelId="{4474DDDC-8809-4588-AAB4-D70DE3BF7336}" type="presParOf" srcId="{86A9C4ED-734F-4B43-8DDE-122307B90308}" destId="{72F281B2-F5D8-4728-8CC2-17B6B9F87915}" srcOrd="6" destOrd="0" presId="urn:microsoft.com/office/officeart/2005/8/layout/pList1"/>
    <dgm:cxn modelId="{C304F0C2-D8C1-4007-9A60-E3A8435C5EF5}" type="presParOf" srcId="{72F281B2-F5D8-4728-8CC2-17B6B9F87915}" destId="{2BDF0C80-C93F-4C5F-98ED-E86F40FF640C}" srcOrd="0" destOrd="0" presId="urn:microsoft.com/office/officeart/2005/8/layout/pList1"/>
    <dgm:cxn modelId="{C0A76F3A-9B76-427F-9CEA-C905C8A71904}" type="presParOf" srcId="{72F281B2-F5D8-4728-8CC2-17B6B9F87915}" destId="{E99A0847-0FEE-458A-A90D-A4ACD7E37332}" srcOrd="1" destOrd="0" presId="urn:microsoft.com/office/officeart/2005/8/layout/pList1"/>
    <dgm:cxn modelId="{0B5A66F8-E51D-4549-94B4-12DA97F252F1}" type="presParOf" srcId="{86A9C4ED-734F-4B43-8DDE-122307B90308}" destId="{6EAE4EE2-72CF-4257-908A-7F08B0014052}" srcOrd="7" destOrd="0" presId="urn:microsoft.com/office/officeart/2005/8/layout/pList1"/>
    <dgm:cxn modelId="{0F1635F0-F0EA-45F5-9F47-A38B6B9B2A40}" type="presParOf" srcId="{86A9C4ED-734F-4B43-8DDE-122307B90308}" destId="{2999FB4F-AF1F-48F5-8264-1427F894D53E}" srcOrd="8" destOrd="0" presId="urn:microsoft.com/office/officeart/2005/8/layout/pList1"/>
    <dgm:cxn modelId="{85741EA1-1267-4ACD-885D-E352BA629DD4}" type="presParOf" srcId="{2999FB4F-AF1F-48F5-8264-1427F894D53E}" destId="{A1E46130-506A-4811-80A8-D46BE9AF30A6}" srcOrd="0" destOrd="0" presId="urn:microsoft.com/office/officeart/2005/8/layout/pList1"/>
    <dgm:cxn modelId="{A15FE6C6-FBB1-4406-82B9-78A5D10833A0}" type="presParOf" srcId="{2999FB4F-AF1F-48F5-8264-1427F894D53E}" destId="{B0213A17-38BC-480D-95B0-BF510C20B4F1}"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FABA33-4261-4845-857E-DE4002875396}" type="doc">
      <dgm:prSet loTypeId="urn:microsoft.com/office/officeart/2009/3/layout/PlusandMinus" loCatId="relationship" qsTypeId="urn:microsoft.com/office/officeart/2005/8/quickstyle/simple1" qsCatId="simple" csTypeId="urn:microsoft.com/office/officeart/2005/8/colors/accent6_2" csCatId="accent6" phldr="1"/>
      <dgm:spPr/>
      <dgm:t>
        <a:bodyPr/>
        <a:lstStyle/>
        <a:p>
          <a:endParaRPr lang="de-DE"/>
        </a:p>
      </dgm:t>
    </dgm:pt>
    <dgm:pt modelId="{452D9E1E-264B-49E8-B6FA-BB73914C7A68}">
      <dgm:prSet phldrT="[Text]"/>
      <dgm:spPr/>
      <dgm:t>
        <a:bodyPr/>
        <a:lstStyle/>
        <a:p>
          <a:r>
            <a:rPr lang="de-DE" dirty="0"/>
            <a:t>Advantages </a:t>
          </a:r>
        </a:p>
      </dgm:t>
    </dgm:pt>
    <dgm:pt modelId="{0E9A60F2-BDAE-4F6F-8E9C-FCDE5D52FFEC}" type="parTrans" cxnId="{B18842F1-1EDC-4AA7-9753-2C5A75EC310B}">
      <dgm:prSet/>
      <dgm:spPr/>
      <dgm:t>
        <a:bodyPr/>
        <a:lstStyle/>
        <a:p>
          <a:endParaRPr lang="de-DE"/>
        </a:p>
      </dgm:t>
    </dgm:pt>
    <dgm:pt modelId="{AA13B8F3-7277-4CCF-9193-D4B190086E81}" type="sibTrans" cxnId="{B18842F1-1EDC-4AA7-9753-2C5A75EC310B}">
      <dgm:prSet/>
      <dgm:spPr/>
      <dgm:t>
        <a:bodyPr/>
        <a:lstStyle/>
        <a:p>
          <a:endParaRPr lang="de-DE"/>
        </a:p>
      </dgm:t>
    </dgm:pt>
    <dgm:pt modelId="{463F04C1-4B1B-4C0B-BB49-D9C4A333FB33}">
      <dgm:prSet phldrT="[Text]"/>
      <dgm:spPr/>
      <dgm:t>
        <a:bodyPr/>
        <a:lstStyle/>
        <a:p>
          <a:r>
            <a:rPr lang="de-DE" dirty="0" err="1"/>
            <a:t>Disadvantages</a:t>
          </a:r>
          <a:endParaRPr lang="de-DE" dirty="0"/>
        </a:p>
      </dgm:t>
    </dgm:pt>
    <dgm:pt modelId="{620311DD-AB14-4290-B5B9-9B740A421D67}" type="parTrans" cxnId="{DC16416B-04E0-42E1-9D2B-C52F4B72341B}">
      <dgm:prSet/>
      <dgm:spPr/>
      <dgm:t>
        <a:bodyPr/>
        <a:lstStyle/>
        <a:p>
          <a:endParaRPr lang="de-DE"/>
        </a:p>
      </dgm:t>
    </dgm:pt>
    <dgm:pt modelId="{3655DE32-34D9-4566-BD11-82804C79243D}" type="sibTrans" cxnId="{DC16416B-04E0-42E1-9D2B-C52F4B72341B}">
      <dgm:prSet/>
      <dgm:spPr/>
      <dgm:t>
        <a:bodyPr/>
        <a:lstStyle/>
        <a:p>
          <a:endParaRPr lang="de-DE"/>
        </a:p>
      </dgm:t>
    </dgm:pt>
    <dgm:pt modelId="{8032D954-1820-45B7-82A6-19EBDBBF09EC}">
      <dgm:prSet phldrT="[Text]"/>
      <dgm:spPr/>
      <dgm:t>
        <a:bodyPr/>
        <a:lstStyle/>
        <a:p>
          <a:endParaRPr lang="de-DE" dirty="0"/>
        </a:p>
      </dgm:t>
    </dgm:pt>
    <dgm:pt modelId="{3A12F699-801E-45AE-AF0B-CA5824D3A7D9}" type="parTrans" cxnId="{AAC4BB63-AC59-4694-B0AB-173E7AB17701}">
      <dgm:prSet/>
      <dgm:spPr/>
      <dgm:t>
        <a:bodyPr/>
        <a:lstStyle/>
        <a:p>
          <a:endParaRPr lang="de-DE"/>
        </a:p>
      </dgm:t>
    </dgm:pt>
    <dgm:pt modelId="{AF40F59E-0768-4014-B5C6-40990A7777D6}" type="sibTrans" cxnId="{AAC4BB63-AC59-4694-B0AB-173E7AB17701}">
      <dgm:prSet/>
      <dgm:spPr/>
      <dgm:t>
        <a:bodyPr/>
        <a:lstStyle/>
        <a:p>
          <a:endParaRPr lang="de-DE"/>
        </a:p>
      </dgm:t>
    </dgm:pt>
    <dgm:pt modelId="{2E9D56BA-1DCD-489C-80CA-56E8AA35D82B}" type="pres">
      <dgm:prSet presAssocID="{B6FABA33-4261-4845-857E-DE4002875396}" presName="Name0" presStyleCnt="0">
        <dgm:presLayoutVars>
          <dgm:chMax val="2"/>
          <dgm:chPref val="2"/>
          <dgm:dir/>
          <dgm:animOne/>
          <dgm:resizeHandles val="exact"/>
        </dgm:presLayoutVars>
      </dgm:prSet>
      <dgm:spPr/>
    </dgm:pt>
    <dgm:pt modelId="{68285D68-DB0D-410D-8190-4079A0E6D747}" type="pres">
      <dgm:prSet presAssocID="{B6FABA33-4261-4845-857E-DE4002875396}" presName="Background" presStyleLbl="bgImgPlace1" presStyleIdx="0" presStyleCnt="1"/>
      <dgm:spPr/>
    </dgm:pt>
    <dgm:pt modelId="{B4EE08A0-3F69-4237-85C3-BDAE4F7F7F40}" type="pres">
      <dgm:prSet presAssocID="{B6FABA33-4261-4845-857E-DE4002875396}" presName="ParentText1" presStyleLbl="revTx" presStyleIdx="0" presStyleCnt="2">
        <dgm:presLayoutVars>
          <dgm:chMax val="0"/>
          <dgm:chPref val="0"/>
          <dgm:bulletEnabled val="1"/>
        </dgm:presLayoutVars>
      </dgm:prSet>
      <dgm:spPr/>
    </dgm:pt>
    <dgm:pt modelId="{0103C46D-6A21-4F91-B337-C32A12A899CA}" type="pres">
      <dgm:prSet presAssocID="{B6FABA33-4261-4845-857E-DE4002875396}" presName="ParentText2" presStyleLbl="revTx" presStyleIdx="1" presStyleCnt="2">
        <dgm:presLayoutVars>
          <dgm:chMax val="0"/>
          <dgm:chPref val="0"/>
          <dgm:bulletEnabled val="1"/>
        </dgm:presLayoutVars>
      </dgm:prSet>
      <dgm:spPr/>
    </dgm:pt>
    <dgm:pt modelId="{B48A7391-15E7-4507-A611-42E596B2E75D}" type="pres">
      <dgm:prSet presAssocID="{B6FABA33-4261-4845-857E-DE4002875396}" presName="Plus" presStyleLbl="alignNode1" presStyleIdx="0" presStyleCnt="2"/>
      <dgm:spPr/>
    </dgm:pt>
    <dgm:pt modelId="{93E64E56-ECE6-4387-94D0-A0FA0558D693}" type="pres">
      <dgm:prSet presAssocID="{B6FABA33-4261-4845-857E-DE4002875396}" presName="Minus" presStyleLbl="alignNode1" presStyleIdx="1" presStyleCnt="2"/>
      <dgm:spPr/>
    </dgm:pt>
    <dgm:pt modelId="{062344C8-3CBE-473F-AEFE-432E5814AB69}" type="pres">
      <dgm:prSet presAssocID="{B6FABA33-4261-4845-857E-DE4002875396}" presName="Divider" presStyleLbl="parChTrans1D1" presStyleIdx="0" presStyleCnt="1"/>
      <dgm:spPr/>
    </dgm:pt>
  </dgm:ptLst>
  <dgm:cxnLst>
    <dgm:cxn modelId="{AAC4BB63-AC59-4694-B0AB-173E7AB17701}" srcId="{452D9E1E-264B-49E8-B6FA-BB73914C7A68}" destId="{8032D954-1820-45B7-82A6-19EBDBBF09EC}" srcOrd="0" destOrd="0" parTransId="{3A12F699-801E-45AE-AF0B-CA5824D3A7D9}" sibTransId="{AF40F59E-0768-4014-B5C6-40990A7777D6}"/>
    <dgm:cxn modelId="{DC16416B-04E0-42E1-9D2B-C52F4B72341B}" srcId="{B6FABA33-4261-4845-857E-DE4002875396}" destId="{463F04C1-4B1B-4C0B-BB49-D9C4A333FB33}" srcOrd="1" destOrd="0" parTransId="{620311DD-AB14-4290-B5B9-9B740A421D67}" sibTransId="{3655DE32-34D9-4566-BD11-82804C79243D}"/>
    <dgm:cxn modelId="{CCF0FD54-4AB0-46DC-9C25-BCCB2BF6B4B4}" type="presOf" srcId="{463F04C1-4B1B-4C0B-BB49-D9C4A333FB33}" destId="{0103C46D-6A21-4F91-B337-C32A12A899CA}" srcOrd="0" destOrd="0" presId="urn:microsoft.com/office/officeart/2009/3/layout/PlusandMinus"/>
    <dgm:cxn modelId="{E4263B77-609D-406F-BAA0-CB96B02A5902}" type="presOf" srcId="{452D9E1E-264B-49E8-B6FA-BB73914C7A68}" destId="{B4EE08A0-3F69-4237-85C3-BDAE4F7F7F40}" srcOrd="0" destOrd="0" presId="urn:microsoft.com/office/officeart/2009/3/layout/PlusandMinus"/>
    <dgm:cxn modelId="{77264DD2-B831-47B0-A4F7-2768E21CE1E2}" type="presOf" srcId="{B6FABA33-4261-4845-857E-DE4002875396}" destId="{2E9D56BA-1DCD-489C-80CA-56E8AA35D82B}" srcOrd="0" destOrd="0" presId="urn:microsoft.com/office/officeart/2009/3/layout/PlusandMinus"/>
    <dgm:cxn modelId="{821F81D5-0390-4C5B-B4E9-199D29281DC9}" type="presOf" srcId="{8032D954-1820-45B7-82A6-19EBDBBF09EC}" destId="{B4EE08A0-3F69-4237-85C3-BDAE4F7F7F40}" srcOrd="0" destOrd="1" presId="urn:microsoft.com/office/officeart/2009/3/layout/PlusandMinus"/>
    <dgm:cxn modelId="{B18842F1-1EDC-4AA7-9753-2C5A75EC310B}" srcId="{B6FABA33-4261-4845-857E-DE4002875396}" destId="{452D9E1E-264B-49E8-B6FA-BB73914C7A68}" srcOrd="0" destOrd="0" parTransId="{0E9A60F2-BDAE-4F6F-8E9C-FCDE5D52FFEC}" sibTransId="{AA13B8F3-7277-4CCF-9193-D4B190086E81}"/>
    <dgm:cxn modelId="{7A5CF890-FA54-49C6-B3EE-A136B6704D60}" type="presParOf" srcId="{2E9D56BA-1DCD-489C-80CA-56E8AA35D82B}" destId="{68285D68-DB0D-410D-8190-4079A0E6D747}" srcOrd="0" destOrd="0" presId="urn:microsoft.com/office/officeart/2009/3/layout/PlusandMinus"/>
    <dgm:cxn modelId="{D7D1609B-BE76-4C76-B158-E7790653786F}" type="presParOf" srcId="{2E9D56BA-1DCD-489C-80CA-56E8AA35D82B}" destId="{B4EE08A0-3F69-4237-85C3-BDAE4F7F7F40}" srcOrd="1" destOrd="0" presId="urn:microsoft.com/office/officeart/2009/3/layout/PlusandMinus"/>
    <dgm:cxn modelId="{8DBED590-30D3-4CD1-A550-908490B10122}" type="presParOf" srcId="{2E9D56BA-1DCD-489C-80CA-56E8AA35D82B}" destId="{0103C46D-6A21-4F91-B337-C32A12A899CA}" srcOrd="2" destOrd="0" presId="urn:microsoft.com/office/officeart/2009/3/layout/PlusandMinus"/>
    <dgm:cxn modelId="{690B2966-6B62-446E-B7E3-320F6FFA9D8F}" type="presParOf" srcId="{2E9D56BA-1DCD-489C-80CA-56E8AA35D82B}" destId="{B48A7391-15E7-4507-A611-42E596B2E75D}" srcOrd="3" destOrd="0" presId="urn:microsoft.com/office/officeart/2009/3/layout/PlusandMinus"/>
    <dgm:cxn modelId="{7FE90E55-7AD7-4560-8DB9-E3B149463F35}" type="presParOf" srcId="{2E9D56BA-1DCD-489C-80CA-56E8AA35D82B}" destId="{93E64E56-ECE6-4387-94D0-A0FA0558D693}" srcOrd="4" destOrd="0" presId="urn:microsoft.com/office/officeart/2009/3/layout/PlusandMinus"/>
    <dgm:cxn modelId="{51D082B0-435F-4882-B55A-AC7E35F3D2FA}" type="presParOf" srcId="{2E9D56BA-1DCD-489C-80CA-56E8AA35D82B}" destId="{062344C8-3CBE-473F-AEFE-432E5814AB69}"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53ADE-929F-4C9C-BBFC-73A5069E18EB}">
      <dsp:nvSpPr>
        <dsp:cNvPr id="0" name=""/>
        <dsp:cNvSpPr/>
      </dsp:nvSpPr>
      <dsp:spPr>
        <a:xfrm>
          <a:off x="0" y="845979"/>
          <a:ext cx="6648450" cy="2659380"/>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338192-1231-42D8-885B-244D6AE1FA12}">
      <dsp:nvSpPr>
        <dsp:cNvPr id="0" name=""/>
        <dsp:cNvSpPr/>
      </dsp:nvSpPr>
      <dsp:spPr>
        <a:xfrm>
          <a:off x="797814" y="1311370"/>
          <a:ext cx="2193988" cy="130309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16916" rIns="0" bIns="232410" numCol="1" spcCol="1270" anchor="ctr" anchorCtr="0">
          <a:noAutofit/>
        </a:bodyPr>
        <a:lstStyle/>
        <a:p>
          <a:pPr marL="0" lvl="0" indent="0" algn="ctr" defTabSz="2711450">
            <a:lnSpc>
              <a:spcPct val="90000"/>
            </a:lnSpc>
            <a:spcBef>
              <a:spcPct val="0"/>
            </a:spcBef>
            <a:spcAft>
              <a:spcPct val="35000"/>
            </a:spcAft>
            <a:buNone/>
          </a:pPr>
          <a:r>
            <a:rPr lang="de-DE" sz="6100" kern="1200" dirty="0" err="1"/>
            <a:t>Make</a:t>
          </a:r>
          <a:r>
            <a:rPr lang="de-DE" sz="6100" kern="1200" dirty="0"/>
            <a:t> </a:t>
          </a:r>
        </a:p>
      </dsp:txBody>
      <dsp:txXfrm>
        <a:off x="797814" y="1311370"/>
        <a:ext cx="2193988" cy="1303096"/>
      </dsp:txXfrm>
    </dsp:sp>
    <dsp:sp modelId="{A8E616E0-4536-4571-8DD8-C9E65476B147}">
      <dsp:nvSpPr>
        <dsp:cNvPr id="0" name=""/>
        <dsp:cNvSpPr/>
      </dsp:nvSpPr>
      <dsp:spPr>
        <a:xfrm>
          <a:off x="3324225" y="1736871"/>
          <a:ext cx="2592895" cy="130309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16916" rIns="0" bIns="232410" numCol="1" spcCol="1270" anchor="ctr" anchorCtr="0">
          <a:noAutofit/>
        </a:bodyPr>
        <a:lstStyle/>
        <a:p>
          <a:pPr marL="0" lvl="0" indent="0" algn="ctr" defTabSz="2711450">
            <a:lnSpc>
              <a:spcPct val="90000"/>
            </a:lnSpc>
            <a:spcBef>
              <a:spcPct val="0"/>
            </a:spcBef>
            <a:spcAft>
              <a:spcPct val="35000"/>
            </a:spcAft>
            <a:buNone/>
          </a:pPr>
          <a:r>
            <a:rPr lang="de-DE" sz="6100" kern="1200" dirty="0"/>
            <a:t>Buy</a:t>
          </a:r>
        </a:p>
      </dsp:txBody>
      <dsp:txXfrm>
        <a:off x="3324225" y="1736871"/>
        <a:ext cx="2592895" cy="13030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07548-ABBC-427E-8042-85F0C3DD22B1}">
      <dsp:nvSpPr>
        <dsp:cNvPr id="0" name=""/>
        <dsp:cNvSpPr/>
      </dsp:nvSpPr>
      <dsp:spPr>
        <a:xfrm>
          <a:off x="0" y="145291"/>
          <a:ext cx="7014253" cy="748297"/>
        </a:xfrm>
        <a:prstGeom prst="rect">
          <a:avLst/>
        </a:prstGeom>
        <a:solidFill>
          <a:schemeClr val="bg1">
            <a:alpha val="90000"/>
          </a:schemeClr>
        </a:solidFill>
        <a:ln w="9525">
          <a:solidFill>
            <a:schemeClr val="bg1">
              <a:lumMod val="85000"/>
            </a:schemeClr>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0">
          <a:scrgbClr r="0" g="0" b="0"/>
        </a:lnRef>
        <a:fillRef idx="1">
          <a:scrgbClr r="0" g="0" b="0"/>
        </a:fillRef>
        <a:effectRef idx="0">
          <a:scrgbClr r="0" g="0" b="0"/>
        </a:effectRef>
        <a:fontRef idx="minor"/>
      </dsp:style>
    </dsp:sp>
    <dsp:sp modelId="{5914EBC5-88A7-4ED8-8C47-437DF4DF734D}">
      <dsp:nvSpPr>
        <dsp:cNvPr id="0" name=""/>
        <dsp:cNvSpPr/>
      </dsp:nvSpPr>
      <dsp:spPr>
        <a:xfrm>
          <a:off x="720181" y="268984"/>
          <a:ext cx="5759354" cy="519502"/>
        </a:xfrm>
        <a:prstGeom prst="roundRect">
          <a:avLst/>
        </a:prstGeom>
        <a:solidFill>
          <a:schemeClr val="bg1"/>
        </a:solidFill>
        <a:ln w="9525">
          <a:solidFill>
            <a:schemeClr val="bg1">
              <a:lumMod val="75000"/>
            </a:schemeClr>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185585" tIns="0" rIns="185585" bIns="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solidFill>
                <a:schemeClr val="tx1"/>
              </a:solidFill>
              <a:latin typeface="+mj-lt"/>
              <a:cs typeface="Arial" pitchFamily="34" charset="0"/>
            </a:rPr>
            <a:t>Companies share management</a:t>
          </a:r>
        </a:p>
      </dsp:txBody>
      <dsp:txXfrm>
        <a:off x="745541" y="294344"/>
        <a:ext cx="5708634" cy="468782"/>
      </dsp:txXfrm>
    </dsp:sp>
    <dsp:sp modelId="{B6D1F8DF-EBBD-4484-AE8C-56C6E057D9A1}">
      <dsp:nvSpPr>
        <dsp:cNvPr id="0" name=""/>
        <dsp:cNvSpPr/>
      </dsp:nvSpPr>
      <dsp:spPr>
        <a:xfrm>
          <a:off x="0" y="1160371"/>
          <a:ext cx="7014253" cy="748297"/>
        </a:xfrm>
        <a:prstGeom prst="rect">
          <a:avLst/>
        </a:prstGeom>
        <a:solidFill>
          <a:schemeClr val="bg1">
            <a:alpha val="90000"/>
          </a:schemeClr>
        </a:solidFill>
        <a:ln w="9525">
          <a:solidFill>
            <a:schemeClr val="bg1">
              <a:lumMod val="85000"/>
            </a:schemeClr>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0">
          <a:scrgbClr r="0" g="0" b="0"/>
        </a:lnRef>
        <a:fillRef idx="1">
          <a:scrgbClr r="0" g="0" b="0"/>
        </a:fillRef>
        <a:effectRef idx="0">
          <a:scrgbClr r="0" g="0" b="0"/>
        </a:effectRef>
        <a:fontRef idx="minor"/>
      </dsp:style>
    </dsp:sp>
    <dsp:sp modelId="{DD5FC797-F352-47F0-8C26-D0F8B5368AF3}">
      <dsp:nvSpPr>
        <dsp:cNvPr id="0" name=""/>
        <dsp:cNvSpPr/>
      </dsp:nvSpPr>
      <dsp:spPr>
        <a:xfrm>
          <a:off x="720181" y="1284064"/>
          <a:ext cx="5759354" cy="519502"/>
        </a:xfrm>
        <a:prstGeom prst="roundRect">
          <a:avLst/>
        </a:prstGeom>
        <a:solidFill>
          <a:schemeClr val="bg1"/>
        </a:solidFill>
        <a:ln w="9525">
          <a:solidFill>
            <a:schemeClr val="bg1">
              <a:lumMod val="75000"/>
            </a:schemeClr>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185585" tIns="0" rIns="185585" bIns="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solidFill>
                <a:schemeClr val="tx1"/>
              </a:solidFill>
              <a:latin typeface="+mj-lt"/>
              <a:cs typeface="Arial" pitchFamily="34" charset="0"/>
            </a:rPr>
            <a:t>One partner assumes responsibility</a:t>
          </a:r>
        </a:p>
      </dsp:txBody>
      <dsp:txXfrm>
        <a:off x="745541" y="1309424"/>
        <a:ext cx="5708634" cy="468782"/>
      </dsp:txXfrm>
    </dsp:sp>
    <dsp:sp modelId="{9D075AD2-B5BE-4DB2-BAE8-0ECCB275AFBB}">
      <dsp:nvSpPr>
        <dsp:cNvPr id="0" name=""/>
        <dsp:cNvSpPr/>
      </dsp:nvSpPr>
      <dsp:spPr>
        <a:xfrm>
          <a:off x="0" y="2175451"/>
          <a:ext cx="7014253" cy="748297"/>
        </a:xfrm>
        <a:prstGeom prst="rect">
          <a:avLst/>
        </a:prstGeom>
        <a:solidFill>
          <a:schemeClr val="bg1">
            <a:alpha val="90000"/>
          </a:schemeClr>
        </a:solidFill>
        <a:ln w="9525">
          <a:solidFill>
            <a:schemeClr val="bg1">
              <a:lumMod val="85000"/>
            </a:schemeClr>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0">
          <a:scrgbClr r="0" g="0" b="0"/>
        </a:lnRef>
        <a:fillRef idx="1">
          <a:scrgbClr r="0" g="0" b="0"/>
        </a:fillRef>
        <a:effectRef idx="0">
          <a:scrgbClr r="0" g="0" b="0"/>
        </a:effectRef>
        <a:fontRef idx="minor"/>
      </dsp:style>
    </dsp:sp>
    <dsp:sp modelId="{1240D48B-E809-437E-9708-D74FE7E97B41}">
      <dsp:nvSpPr>
        <dsp:cNvPr id="0" name=""/>
        <dsp:cNvSpPr/>
      </dsp:nvSpPr>
      <dsp:spPr>
        <a:xfrm>
          <a:off x="720181" y="2299144"/>
          <a:ext cx="5759354" cy="519502"/>
        </a:xfrm>
        <a:prstGeom prst="roundRect">
          <a:avLst/>
        </a:prstGeom>
        <a:solidFill>
          <a:schemeClr val="bg1"/>
        </a:solidFill>
        <a:ln w="9525">
          <a:solidFill>
            <a:schemeClr val="bg1">
              <a:lumMod val="75000"/>
            </a:schemeClr>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185585" tIns="0" rIns="185585" bIns="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solidFill>
                <a:schemeClr val="tx1"/>
              </a:solidFill>
              <a:latin typeface="+mj-lt"/>
              <a:cs typeface="Arial" pitchFamily="34" charset="0"/>
            </a:rPr>
            <a:t>Independent manager</a:t>
          </a:r>
        </a:p>
      </dsp:txBody>
      <dsp:txXfrm>
        <a:off x="745541" y="2324504"/>
        <a:ext cx="5708634" cy="4687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85D68-DB0D-410D-8190-4079A0E6D747}">
      <dsp:nvSpPr>
        <dsp:cNvPr id="0" name=""/>
        <dsp:cNvSpPr/>
      </dsp:nvSpPr>
      <dsp:spPr>
        <a:xfrm>
          <a:off x="2402525" y="810374"/>
          <a:ext cx="7473564" cy="3862292"/>
        </a:xfrm>
        <a:prstGeom prst="rect">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EE08A0-3F69-4237-85C3-BDAE4F7F7F40}">
      <dsp:nvSpPr>
        <dsp:cNvPr id="0" name=""/>
        <dsp:cNvSpPr/>
      </dsp:nvSpPr>
      <dsp:spPr>
        <a:xfrm>
          <a:off x="2625873" y="1262074"/>
          <a:ext cx="3470482" cy="3304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1955800">
            <a:lnSpc>
              <a:spcPct val="90000"/>
            </a:lnSpc>
            <a:spcBef>
              <a:spcPct val="0"/>
            </a:spcBef>
            <a:spcAft>
              <a:spcPct val="35000"/>
            </a:spcAft>
            <a:buNone/>
          </a:pPr>
          <a:r>
            <a:rPr lang="de-DE" sz="4400" kern="1200" dirty="0"/>
            <a:t>Advantages </a:t>
          </a:r>
        </a:p>
        <a:p>
          <a:pPr marL="285750" lvl="1" indent="-285750" algn="l" defTabSz="1511300">
            <a:lnSpc>
              <a:spcPct val="90000"/>
            </a:lnSpc>
            <a:spcBef>
              <a:spcPct val="0"/>
            </a:spcBef>
            <a:spcAft>
              <a:spcPct val="15000"/>
            </a:spcAft>
            <a:buChar char="•"/>
          </a:pPr>
          <a:endParaRPr lang="de-DE" sz="3400" kern="1200" dirty="0"/>
        </a:p>
      </dsp:txBody>
      <dsp:txXfrm>
        <a:off x="2625873" y="1262074"/>
        <a:ext cx="3470482" cy="3304144"/>
      </dsp:txXfrm>
    </dsp:sp>
    <dsp:sp modelId="{0103C46D-6A21-4F91-B337-C32A12A899CA}">
      <dsp:nvSpPr>
        <dsp:cNvPr id="0" name=""/>
        <dsp:cNvSpPr/>
      </dsp:nvSpPr>
      <dsp:spPr>
        <a:xfrm>
          <a:off x="6173668" y="1262074"/>
          <a:ext cx="3470482" cy="3304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1955800">
            <a:lnSpc>
              <a:spcPct val="90000"/>
            </a:lnSpc>
            <a:spcBef>
              <a:spcPct val="0"/>
            </a:spcBef>
            <a:spcAft>
              <a:spcPct val="35000"/>
            </a:spcAft>
            <a:buNone/>
          </a:pPr>
          <a:r>
            <a:rPr lang="de-DE" sz="4400" kern="1200" dirty="0" err="1"/>
            <a:t>Disadvantages</a:t>
          </a:r>
          <a:endParaRPr lang="de-DE" sz="4400" kern="1200" dirty="0"/>
        </a:p>
      </dsp:txBody>
      <dsp:txXfrm>
        <a:off x="6173668" y="1262074"/>
        <a:ext cx="3470482" cy="3304144"/>
      </dsp:txXfrm>
    </dsp:sp>
    <dsp:sp modelId="{B48A7391-15E7-4507-A611-42E596B2E75D}">
      <dsp:nvSpPr>
        <dsp:cNvPr id="0" name=""/>
        <dsp:cNvSpPr/>
      </dsp:nvSpPr>
      <dsp:spPr>
        <a:xfrm>
          <a:off x="1629397" y="37445"/>
          <a:ext cx="1460351" cy="1460351"/>
        </a:xfrm>
        <a:prstGeom prst="plus">
          <a:avLst>
            <a:gd name="adj" fmla="val 328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E64E56-ECE6-4387-94D0-A0FA0558D693}">
      <dsp:nvSpPr>
        <dsp:cNvPr id="0" name=""/>
        <dsp:cNvSpPr/>
      </dsp:nvSpPr>
      <dsp:spPr>
        <a:xfrm>
          <a:off x="8845253" y="562622"/>
          <a:ext cx="1374448" cy="471011"/>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2344C8-3CBE-473F-AEFE-432E5814AB69}">
      <dsp:nvSpPr>
        <dsp:cNvPr id="0" name=""/>
        <dsp:cNvSpPr/>
      </dsp:nvSpPr>
      <dsp:spPr>
        <a:xfrm>
          <a:off x="6139307" y="1269139"/>
          <a:ext cx="859" cy="3155775"/>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27600-754B-4C51-B318-4B482A2832FE}">
      <dsp:nvSpPr>
        <dsp:cNvPr id="0" name=""/>
        <dsp:cNvSpPr/>
      </dsp:nvSpPr>
      <dsp:spPr>
        <a:xfrm>
          <a:off x="8858258" y="2991014"/>
          <a:ext cx="98399" cy="1579243"/>
        </a:xfrm>
        <a:custGeom>
          <a:avLst/>
          <a:gdLst/>
          <a:ahLst/>
          <a:cxnLst/>
          <a:rect l="0" t="0" r="0" b="0"/>
          <a:pathLst>
            <a:path>
              <a:moveTo>
                <a:pt x="98399" y="0"/>
              </a:moveTo>
              <a:lnTo>
                <a:pt x="98399" y="1579243"/>
              </a:lnTo>
              <a:lnTo>
                <a:pt x="0" y="1579243"/>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09CB4227-91AD-4A15-938E-3F7FF84ADD86}">
      <dsp:nvSpPr>
        <dsp:cNvPr id="0" name=""/>
        <dsp:cNvSpPr/>
      </dsp:nvSpPr>
      <dsp:spPr>
        <a:xfrm>
          <a:off x="8956657" y="2991014"/>
          <a:ext cx="98399" cy="628402"/>
        </a:xfrm>
        <a:custGeom>
          <a:avLst/>
          <a:gdLst/>
          <a:ahLst/>
          <a:cxnLst/>
          <a:rect l="0" t="0" r="0" b="0"/>
          <a:pathLst>
            <a:path>
              <a:moveTo>
                <a:pt x="0" y="0"/>
              </a:moveTo>
              <a:lnTo>
                <a:pt x="0" y="628402"/>
              </a:lnTo>
              <a:lnTo>
                <a:pt x="98399" y="628402"/>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0F01701B-E032-49C6-9FE5-0DA7D53BCBD6}">
      <dsp:nvSpPr>
        <dsp:cNvPr id="0" name=""/>
        <dsp:cNvSpPr/>
      </dsp:nvSpPr>
      <dsp:spPr>
        <a:xfrm>
          <a:off x="8721904" y="2991014"/>
          <a:ext cx="234752" cy="520750"/>
        </a:xfrm>
        <a:custGeom>
          <a:avLst/>
          <a:gdLst/>
          <a:ahLst/>
          <a:cxnLst/>
          <a:rect l="0" t="0" r="0" b="0"/>
          <a:pathLst>
            <a:path>
              <a:moveTo>
                <a:pt x="234752" y="0"/>
              </a:moveTo>
              <a:lnTo>
                <a:pt x="234752" y="520750"/>
              </a:lnTo>
              <a:lnTo>
                <a:pt x="0" y="52075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B0CA9B08-29FA-47CC-B1B5-17DA68672277}">
      <dsp:nvSpPr>
        <dsp:cNvPr id="0" name=""/>
        <dsp:cNvSpPr/>
      </dsp:nvSpPr>
      <dsp:spPr>
        <a:xfrm>
          <a:off x="7482203" y="1691532"/>
          <a:ext cx="575927" cy="952459"/>
        </a:xfrm>
        <a:custGeom>
          <a:avLst/>
          <a:gdLst/>
          <a:ahLst/>
          <a:cxnLst/>
          <a:rect l="0" t="0" r="0" b="0"/>
          <a:pathLst>
            <a:path>
              <a:moveTo>
                <a:pt x="0" y="0"/>
              </a:moveTo>
              <a:lnTo>
                <a:pt x="0" y="952459"/>
              </a:lnTo>
              <a:lnTo>
                <a:pt x="575927" y="952459"/>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BB82E70F-FDFB-4646-B287-1BAB4B41FFC2}">
      <dsp:nvSpPr>
        <dsp:cNvPr id="0" name=""/>
        <dsp:cNvSpPr/>
      </dsp:nvSpPr>
      <dsp:spPr>
        <a:xfrm>
          <a:off x="5717854" y="2937560"/>
          <a:ext cx="98399" cy="1841969"/>
        </a:xfrm>
        <a:custGeom>
          <a:avLst/>
          <a:gdLst/>
          <a:ahLst/>
          <a:cxnLst/>
          <a:rect l="0" t="0" r="0" b="0"/>
          <a:pathLst>
            <a:path>
              <a:moveTo>
                <a:pt x="0" y="0"/>
              </a:moveTo>
              <a:lnTo>
                <a:pt x="0" y="1841969"/>
              </a:lnTo>
              <a:lnTo>
                <a:pt x="98399" y="1841969"/>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59D1D2C4-0FF7-4F7D-88D6-53D2A3A3895D}">
      <dsp:nvSpPr>
        <dsp:cNvPr id="0" name=""/>
        <dsp:cNvSpPr/>
      </dsp:nvSpPr>
      <dsp:spPr>
        <a:xfrm>
          <a:off x="5619454" y="2937560"/>
          <a:ext cx="98399" cy="1843300"/>
        </a:xfrm>
        <a:custGeom>
          <a:avLst/>
          <a:gdLst/>
          <a:ahLst/>
          <a:cxnLst/>
          <a:rect l="0" t="0" r="0" b="0"/>
          <a:pathLst>
            <a:path>
              <a:moveTo>
                <a:pt x="98399" y="0"/>
              </a:moveTo>
              <a:lnTo>
                <a:pt x="98399" y="1843300"/>
              </a:lnTo>
              <a:lnTo>
                <a:pt x="0" y="184330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283D58E1-AEC0-4345-86BA-0E6F9193E3A0}">
      <dsp:nvSpPr>
        <dsp:cNvPr id="0" name=""/>
        <dsp:cNvSpPr/>
      </dsp:nvSpPr>
      <dsp:spPr>
        <a:xfrm>
          <a:off x="5717854" y="2937560"/>
          <a:ext cx="98399" cy="1079500"/>
        </a:xfrm>
        <a:custGeom>
          <a:avLst/>
          <a:gdLst/>
          <a:ahLst/>
          <a:cxnLst/>
          <a:rect l="0" t="0" r="0" b="0"/>
          <a:pathLst>
            <a:path>
              <a:moveTo>
                <a:pt x="0" y="0"/>
              </a:moveTo>
              <a:lnTo>
                <a:pt x="0" y="1079500"/>
              </a:lnTo>
              <a:lnTo>
                <a:pt x="98399" y="107950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A673539B-0384-4C65-A645-9908496630BC}">
      <dsp:nvSpPr>
        <dsp:cNvPr id="0" name=""/>
        <dsp:cNvSpPr/>
      </dsp:nvSpPr>
      <dsp:spPr>
        <a:xfrm>
          <a:off x="5103776" y="2937560"/>
          <a:ext cx="614078" cy="1086988"/>
        </a:xfrm>
        <a:custGeom>
          <a:avLst/>
          <a:gdLst/>
          <a:ahLst/>
          <a:cxnLst/>
          <a:rect l="0" t="0" r="0" b="0"/>
          <a:pathLst>
            <a:path>
              <a:moveTo>
                <a:pt x="614078" y="0"/>
              </a:moveTo>
              <a:lnTo>
                <a:pt x="614078" y="1086988"/>
              </a:lnTo>
              <a:lnTo>
                <a:pt x="0" y="1086988"/>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1D04CC15-A1C7-4D15-8B5D-6A27329DAD87}">
      <dsp:nvSpPr>
        <dsp:cNvPr id="0" name=""/>
        <dsp:cNvSpPr/>
      </dsp:nvSpPr>
      <dsp:spPr>
        <a:xfrm>
          <a:off x="5717854" y="2937560"/>
          <a:ext cx="98399" cy="371387"/>
        </a:xfrm>
        <a:custGeom>
          <a:avLst/>
          <a:gdLst/>
          <a:ahLst/>
          <a:cxnLst/>
          <a:rect l="0" t="0" r="0" b="0"/>
          <a:pathLst>
            <a:path>
              <a:moveTo>
                <a:pt x="0" y="0"/>
              </a:moveTo>
              <a:lnTo>
                <a:pt x="0" y="371387"/>
              </a:lnTo>
              <a:lnTo>
                <a:pt x="98399" y="371387"/>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FBFB7368-3E42-4581-A7BD-C01D22D0CBD1}">
      <dsp:nvSpPr>
        <dsp:cNvPr id="0" name=""/>
        <dsp:cNvSpPr/>
      </dsp:nvSpPr>
      <dsp:spPr>
        <a:xfrm>
          <a:off x="5071145" y="2937560"/>
          <a:ext cx="646709" cy="371387"/>
        </a:xfrm>
        <a:custGeom>
          <a:avLst/>
          <a:gdLst/>
          <a:ahLst/>
          <a:cxnLst/>
          <a:rect l="0" t="0" r="0" b="0"/>
          <a:pathLst>
            <a:path>
              <a:moveTo>
                <a:pt x="646709" y="0"/>
              </a:moveTo>
              <a:lnTo>
                <a:pt x="646709" y="371387"/>
              </a:lnTo>
              <a:lnTo>
                <a:pt x="0" y="371387"/>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2409B137-FCF4-4D66-A915-68DBA63E4B49}">
      <dsp:nvSpPr>
        <dsp:cNvPr id="0" name=""/>
        <dsp:cNvSpPr/>
      </dsp:nvSpPr>
      <dsp:spPr>
        <a:xfrm>
          <a:off x="6612047" y="1691532"/>
          <a:ext cx="870155" cy="955580"/>
        </a:xfrm>
        <a:custGeom>
          <a:avLst/>
          <a:gdLst/>
          <a:ahLst/>
          <a:cxnLst/>
          <a:rect l="0" t="0" r="0" b="0"/>
          <a:pathLst>
            <a:path>
              <a:moveTo>
                <a:pt x="870155" y="0"/>
              </a:moveTo>
              <a:lnTo>
                <a:pt x="870155" y="955580"/>
              </a:lnTo>
              <a:lnTo>
                <a:pt x="0" y="955580"/>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D274CB11-DC46-4037-B82C-5381D7161ECA}">
      <dsp:nvSpPr>
        <dsp:cNvPr id="0" name=""/>
        <dsp:cNvSpPr/>
      </dsp:nvSpPr>
      <dsp:spPr>
        <a:xfrm>
          <a:off x="3926347" y="755768"/>
          <a:ext cx="2418812" cy="444033"/>
        </a:xfrm>
        <a:custGeom>
          <a:avLst/>
          <a:gdLst/>
          <a:ahLst/>
          <a:cxnLst/>
          <a:rect l="0" t="0" r="0" b="0"/>
          <a:pathLst>
            <a:path>
              <a:moveTo>
                <a:pt x="0" y="0"/>
              </a:moveTo>
              <a:lnTo>
                <a:pt x="0" y="444033"/>
              </a:lnTo>
              <a:lnTo>
                <a:pt x="2418812" y="444033"/>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D465E7F8-5F67-49CF-BC66-052AE072CAB8}">
      <dsp:nvSpPr>
        <dsp:cNvPr id="0" name=""/>
        <dsp:cNvSpPr/>
      </dsp:nvSpPr>
      <dsp:spPr>
        <a:xfrm>
          <a:off x="1895635" y="1693772"/>
          <a:ext cx="524862" cy="918233"/>
        </a:xfrm>
        <a:custGeom>
          <a:avLst/>
          <a:gdLst/>
          <a:ahLst/>
          <a:cxnLst/>
          <a:rect l="0" t="0" r="0" b="0"/>
          <a:pathLst>
            <a:path>
              <a:moveTo>
                <a:pt x="0" y="0"/>
              </a:moveTo>
              <a:lnTo>
                <a:pt x="0" y="918233"/>
              </a:lnTo>
              <a:lnTo>
                <a:pt x="524862" y="918233"/>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CB06117E-AED0-4D8A-ABC4-13D9D58251CD}">
      <dsp:nvSpPr>
        <dsp:cNvPr id="0" name=""/>
        <dsp:cNvSpPr/>
      </dsp:nvSpPr>
      <dsp:spPr>
        <a:xfrm>
          <a:off x="1044724" y="2914750"/>
          <a:ext cx="98399" cy="388443"/>
        </a:xfrm>
        <a:custGeom>
          <a:avLst/>
          <a:gdLst/>
          <a:ahLst/>
          <a:cxnLst/>
          <a:rect l="0" t="0" r="0" b="0"/>
          <a:pathLst>
            <a:path>
              <a:moveTo>
                <a:pt x="0" y="0"/>
              </a:moveTo>
              <a:lnTo>
                <a:pt x="0" y="388443"/>
              </a:lnTo>
              <a:lnTo>
                <a:pt x="98399" y="388443"/>
              </a:lnTo>
            </a:path>
          </a:pathLst>
        </a:custGeom>
        <a:noFill/>
        <a:ln w="28575"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B442FA1B-DB28-4CCF-BD8A-FAA6ED2375F3}">
      <dsp:nvSpPr>
        <dsp:cNvPr id="0" name=""/>
        <dsp:cNvSpPr/>
      </dsp:nvSpPr>
      <dsp:spPr>
        <a:xfrm>
          <a:off x="946324" y="2914750"/>
          <a:ext cx="98399" cy="388443"/>
        </a:xfrm>
        <a:custGeom>
          <a:avLst/>
          <a:gdLst/>
          <a:ahLst/>
          <a:cxnLst/>
          <a:rect l="0" t="0" r="0" b="0"/>
          <a:pathLst>
            <a:path>
              <a:moveTo>
                <a:pt x="98399" y="0"/>
              </a:moveTo>
              <a:lnTo>
                <a:pt x="98399" y="388443"/>
              </a:lnTo>
              <a:lnTo>
                <a:pt x="0" y="388443"/>
              </a:lnTo>
            </a:path>
          </a:pathLst>
        </a:custGeom>
        <a:noFill/>
        <a:ln w="28575"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70F68482-6F91-49A0-9394-09EA2EE49175}">
      <dsp:nvSpPr>
        <dsp:cNvPr id="0" name=""/>
        <dsp:cNvSpPr/>
      </dsp:nvSpPr>
      <dsp:spPr>
        <a:xfrm>
          <a:off x="1561171" y="1693772"/>
          <a:ext cx="334464" cy="924954"/>
        </a:xfrm>
        <a:custGeom>
          <a:avLst/>
          <a:gdLst/>
          <a:ahLst/>
          <a:cxnLst/>
          <a:rect l="0" t="0" r="0" b="0"/>
          <a:pathLst>
            <a:path>
              <a:moveTo>
                <a:pt x="334464" y="0"/>
              </a:moveTo>
              <a:lnTo>
                <a:pt x="334464" y="924954"/>
              </a:lnTo>
              <a:lnTo>
                <a:pt x="0" y="92495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1BB53F85-1B67-49A2-9B05-9102092DF817}">
      <dsp:nvSpPr>
        <dsp:cNvPr id="0" name=""/>
        <dsp:cNvSpPr/>
      </dsp:nvSpPr>
      <dsp:spPr>
        <a:xfrm>
          <a:off x="2863745" y="755768"/>
          <a:ext cx="1062601" cy="454726"/>
        </a:xfrm>
        <a:custGeom>
          <a:avLst/>
          <a:gdLst/>
          <a:ahLst/>
          <a:cxnLst/>
          <a:rect l="0" t="0" r="0" b="0"/>
          <a:pathLst>
            <a:path>
              <a:moveTo>
                <a:pt x="1062601" y="0"/>
              </a:moveTo>
              <a:lnTo>
                <a:pt x="1062601" y="454726"/>
              </a:lnTo>
              <a:lnTo>
                <a:pt x="0" y="454726"/>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BF481C65-76F5-4152-87DF-C7362683C753}">
      <dsp:nvSpPr>
        <dsp:cNvPr id="0" name=""/>
        <dsp:cNvSpPr/>
      </dsp:nvSpPr>
      <dsp:spPr>
        <a:xfrm>
          <a:off x="3097378" y="0"/>
          <a:ext cx="1657936" cy="755768"/>
        </a:xfrm>
        <a:prstGeom prst="rect">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kern="1200" noProof="0" dirty="0">
              <a:solidFill>
                <a:schemeClr val="tx1"/>
              </a:solidFill>
            </a:rPr>
            <a:t>Entry Mode</a:t>
          </a:r>
        </a:p>
      </dsp:txBody>
      <dsp:txXfrm>
        <a:off x="3097378" y="0"/>
        <a:ext cx="1657936" cy="755768"/>
      </dsp:txXfrm>
    </dsp:sp>
    <dsp:sp modelId="{80490EF0-4F9F-4B99-A64C-189690060A90}">
      <dsp:nvSpPr>
        <dsp:cNvPr id="0" name=""/>
        <dsp:cNvSpPr/>
      </dsp:nvSpPr>
      <dsp:spPr>
        <a:xfrm>
          <a:off x="927525" y="727218"/>
          <a:ext cx="1936219" cy="966554"/>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kern="1200" noProof="0" dirty="0">
              <a:solidFill>
                <a:schemeClr val="tx1"/>
              </a:solidFill>
            </a:rPr>
            <a:t>Production in </a:t>
          </a:r>
          <a:br>
            <a:rPr lang="en-GB" sz="2400" b="1" kern="1200" noProof="0" dirty="0">
              <a:solidFill>
                <a:schemeClr val="tx1"/>
              </a:solidFill>
            </a:rPr>
          </a:br>
          <a:r>
            <a:rPr lang="en-GB" sz="2400" b="1" kern="1200" noProof="0" dirty="0">
              <a:solidFill>
                <a:schemeClr val="tx1"/>
              </a:solidFill>
            </a:rPr>
            <a:t>Home Country</a:t>
          </a:r>
        </a:p>
      </dsp:txBody>
      <dsp:txXfrm>
        <a:off x="927525" y="727218"/>
        <a:ext cx="1936219" cy="966554"/>
      </dsp:txXfrm>
    </dsp:sp>
    <dsp:sp modelId="{C8977D0A-BBA5-4C4A-AB2F-01925DA0AE7A}">
      <dsp:nvSpPr>
        <dsp:cNvPr id="0" name=""/>
        <dsp:cNvSpPr/>
      </dsp:nvSpPr>
      <dsp:spPr>
        <a:xfrm>
          <a:off x="528277" y="2322704"/>
          <a:ext cx="1032894" cy="592045"/>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3810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b="1" kern="1200" noProof="0" dirty="0">
              <a:solidFill>
                <a:schemeClr val="tx1"/>
              </a:solidFill>
            </a:rPr>
            <a:t>Export</a:t>
          </a:r>
        </a:p>
      </dsp:txBody>
      <dsp:txXfrm>
        <a:off x="528277" y="2322704"/>
        <a:ext cx="1032894" cy="592045"/>
      </dsp:txXfrm>
    </dsp:sp>
    <dsp:sp modelId="{CB33BAD3-032B-43BD-9D4B-4EDB428F0BBC}">
      <dsp:nvSpPr>
        <dsp:cNvPr id="0" name=""/>
        <dsp:cNvSpPr/>
      </dsp:nvSpPr>
      <dsp:spPr>
        <a:xfrm>
          <a:off x="9187" y="3068909"/>
          <a:ext cx="937137" cy="468568"/>
        </a:xfrm>
        <a:prstGeom prst="rect">
          <a:avLst/>
        </a:prstGeom>
        <a:solidFill>
          <a:schemeClr val="lt1"/>
        </a:solidFill>
        <a:ln w="28575"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b="0" kern="1200" noProof="0" dirty="0">
              <a:solidFill>
                <a:schemeClr val="tx1"/>
              </a:solidFill>
            </a:rPr>
            <a:t>Direct</a:t>
          </a:r>
        </a:p>
      </dsp:txBody>
      <dsp:txXfrm>
        <a:off x="9187" y="3068909"/>
        <a:ext cx="937137" cy="468568"/>
      </dsp:txXfrm>
    </dsp:sp>
    <dsp:sp modelId="{061C649E-D1A3-47AD-B243-CDE7400295E6}">
      <dsp:nvSpPr>
        <dsp:cNvPr id="0" name=""/>
        <dsp:cNvSpPr/>
      </dsp:nvSpPr>
      <dsp:spPr>
        <a:xfrm>
          <a:off x="1143123" y="3068909"/>
          <a:ext cx="937137" cy="468568"/>
        </a:xfrm>
        <a:prstGeom prst="rect">
          <a:avLst/>
        </a:prstGeom>
        <a:solidFill>
          <a:schemeClr val="lt1"/>
        </a:solidFill>
        <a:ln w="28575"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b="0" kern="1200" noProof="0" dirty="0">
              <a:solidFill>
                <a:schemeClr val="tx1"/>
              </a:solidFill>
            </a:rPr>
            <a:t>Indirect </a:t>
          </a:r>
        </a:p>
      </dsp:txBody>
      <dsp:txXfrm>
        <a:off x="1143123" y="3068909"/>
        <a:ext cx="937137" cy="468568"/>
      </dsp:txXfrm>
    </dsp:sp>
    <dsp:sp modelId="{6F44B7D3-43DB-4A0A-B713-9A196234A556}">
      <dsp:nvSpPr>
        <dsp:cNvPr id="0" name=""/>
        <dsp:cNvSpPr/>
      </dsp:nvSpPr>
      <dsp:spPr>
        <a:xfrm>
          <a:off x="2420498" y="2145589"/>
          <a:ext cx="1554495" cy="932831"/>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3810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b="1" kern="1200" noProof="0" dirty="0">
              <a:solidFill>
                <a:schemeClr val="tx1"/>
              </a:solidFill>
            </a:rPr>
            <a:t>Providing Offshore Services</a:t>
          </a:r>
        </a:p>
      </dsp:txBody>
      <dsp:txXfrm>
        <a:off x="2420498" y="2145589"/>
        <a:ext cx="1554495" cy="932831"/>
      </dsp:txXfrm>
    </dsp:sp>
    <dsp:sp modelId="{6F4444F9-BDD8-40E8-B33C-436ABF3E7F33}">
      <dsp:nvSpPr>
        <dsp:cNvPr id="0" name=""/>
        <dsp:cNvSpPr/>
      </dsp:nvSpPr>
      <dsp:spPr>
        <a:xfrm>
          <a:off x="6345160" y="708072"/>
          <a:ext cx="2274085" cy="983460"/>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kern="1200" noProof="0" dirty="0">
              <a:solidFill>
                <a:schemeClr val="tx1"/>
              </a:solidFill>
            </a:rPr>
            <a:t>Production in Foreign Country</a:t>
          </a:r>
        </a:p>
      </dsp:txBody>
      <dsp:txXfrm>
        <a:off x="6345160" y="708072"/>
        <a:ext cx="2274085" cy="983460"/>
      </dsp:txXfrm>
    </dsp:sp>
    <dsp:sp modelId="{0DBA5DDC-584C-49B0-BE62-66661F0CF9B5}">
      <dsp:nvSpPr>
        <dsp:cNvPr id="0" name=""/>
        <dsp:cNvSpPr/>
      </dsp:nvSpPr>
      <dsp:spPr>
        <a:xfrm>
          <a:off x="4823661" y="2356665"/>
          <a:ext cx="1788386" cy="580894"/>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3810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b="1" kern="1200" noProof="0" dirty="0">
              <a:solidFill>
                <a:schemeClr val="tx1"/>
              </a:solidFill>
            </a:rPr>
            <a:t>Contractual Mode</a:t>
          </a:r>
        </a:p>
      </dsp:txBody>
      <dsp:txXfrm>
        <a:off x="4823661" y="2356665"/>
        <a:ext cx="1788386" cy="580894"/>
      </dsp:txXfrm>
    </dsp:sp>
    <dsp:sp modelId="{3D9C3545-7A9B-4EBE-9C2B-16506A6A86B0}">
      <dsp:nvSpPr>
        <dsp:cNvPr id="0" name=""/>
        <dsp:cNvSpPr/>
      </dsp:nvSpPr>
      <dsp:spPr>
        <a:xfrm>
          <a:off x="4028354" y="3074663"/>
          <a:ext cx="1042790" cy="468568"/>
        </a:xfrm>
        <a:prstGeom prst="rect">
          <a:avLst/>
        </a:prstGeom>
        <a:solidFill>
          <a:schemeClr val="lt1"/>
        </a:solidFill>
        <a:ln w="381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chemeClr val="tx1"/>
              </a:solidFill>
            </a:rPr>
            <a:t>Licensing</a:t>
          </a:r>
        </a:p>
      </dsp:txBody>
      <dsp:txXfrm>
        <a:off x="4028354" y="3074663"/>
        <a:ext cx="1042790" cy="468568"/>
      </dsp:txXfrm>
    </dsp:sp>
    <dsp:sp modelId="{97824047-69CE-4B1B-8E05-46D9427119FC}">
      <dsp:nvSpPr>
        <dsp:cNvPr id="0" name=""/>
        <dsp:cNvSpPr/>
      </dsp:nvSpPr>
      <dsp:spPr>
        <a:xfrm>
          <a:off x="5816253" y="3074663"/>
          <a:ext cx="1318468" cy="468568"/>
        </a:xfrm>
        <a:prstGeom prst="rect">
          <a:avLst/>
        </a:prstGeom>
        <a:solidFill>
          <a:schemeClr val="lt1"/>
        </a:solidFill>
        <a:ln w="381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chemeClr val="tx1"/>
              </a:solidFill>
            </a:rPr>
            <a:t>Franchising</a:t>
          </a:r>
        </a:p>
      </dsp:txBody>
      <dsp:txXfrm>
        <a:off x="5816253" y="3074663"/>
        <a:ext cx="1318468" cy="468568"/>
      </dsp:txXfrm>
    </dsp:sp>
    <dsp:sp modelId="{EAB71AD8-918A-42A5-9625-EAF13BF4635B}">
      <dsp:nvSpPr>
        <dsp:cNvPr id="0" name=""/>
        <dsp:cNvSpPr/>
      </dsp:nvSpPr>
      <dsp:spPr>
        <a:xfrm>
          <a:off x="4028354" y="3740030"/>
          <a:ext cx="1075421" cy="569034"/>
        </a:xfrm>
        <a:prstGeom prst="rect">
          <a:avLst/>
        </a:prstGeom>
        <a:solidFill>
          <a:schemeClr val="lt1"/>
        </a:solidFill>
        <a:ln w="381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chemeClr val="tx1"/>
              </a:solidFill>
            </a:rPr>
            <a:t>Turnkey Project</a:t>
          </a:r>
        </a:p>
      </dsp:txBody>
      <dsp:txXfrm>
        <a:off x="4028354" y="3740030"/>
        <a:ext cx="1075421" cy="569034"/>
      </dsp:txXfrm>
    </dsp:sp>
    <dsp:sp modelId="{820D2910-9735-4B51-A74C-5FA319538D96}">
      <dsp:nvSpPr>
        <dsp:cNvPr id="0" name=""/>
        <dsp:cNvSpPr/>
      </dsp:nvSpPr>
      <dsp:spPr>
        <a:xfrm>
          <a:off x="5816253" y="3740030"/>
          <a:ext cx="1705290" cy="554059"/>
        </a:xfrm>
        <a:prstGeom prst="rect">
          <a:avLst/>
        </a:prstGeom>
        <a:solidFill>
          <a:schemeClr val="lt1"/>
        </a:solidFill>
        <a:ln w="381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chemeClr val="tx1"/>
              </a:solidFill>
            </a:rPr>
            <a:t>Contract Manufacturing</a:t>
          </a:r>
        </a:p>
      </dsp:txBody>
      <dsp:txXfrm>
        <a:off x="5816253" y="3740030"/>
        <a:ext cx="1705290" cy="554059"/>
      </dsp:txXfrm>
    </dsp:sp>
    <dsp:sp modelId="{FBE8CF52-217C-4743-AA3D-E6D8139D2707}">
      <dsp:nvSpPr>
        <dsp:cNvPr id="0" name=""/>
        <dsp:cNvSpPr/>
      </dsp:nvSpPr>
      <dsp:spPr>
        <a:xfrm>
          <a:off x="4028354" y="4505864"/>
          <a:ext cx="1591100" cy="549991"/>
        </a:xfrm>
        <a:prstGeom prst="rect">
          <a:avLst/>
        </a:prstGeom>
        <a:solidFill>
          <a:schemeClr val="lt1"/>
        </a:solidFill>
        <a:ln w="381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chemeClr val="tx1"/>
              </a:solidFill>
            </a:rPr>
            <a:t>Management Contract</a:t>
          </a:r>
        </a:p>
      </dsp:txBody>
      <dsp:txXfrm>
        <a:off x="4028354" y="4505864"/>
        <a:ext cx="1591100" cy="549991"/>
      </dsp:txXfrm>
    </dsp:sp>
    <dsp:sp modelId="{EE9B0407-93EB-4DDA-82E9-4C64BC6AE217}">
      <dsp:nvSpPr>
        <dsp:cNvPr id="0" name=""/>
        <dsp:cNvSpPr/>
      </dsp:nvSpPr>
      <dsp:spPr>
        <a:xfrm>
          <a:off x="5816253" y="4505864"/>
          <a:ext cx="1275650" cy="547330"/>
        </a:xfrm>
        <a:prstGeom prst="rect">
          <a:avLst/>
        </a:prstGeom>
        <a:solidFill>
          <a:schemeClr val="lt1"/>
        </a:solidFill>
        <a:ln w="381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tx1"/>
              </a:solidFill>
            </a:rPr>
            <a:t>Strategic Alliance</a:t>
          </a:r>
        </a:p>
      </dsp:txBody>
      <dsp:txXfrm>
        <a:off x="5816253" y="4505864"/>
        <a:ext cx="1275650" cy="547330"/>
      </dsp:txXfrm>
    </dsp:sp>
    <dsp:sp modelId="{729B00CB-1F94-4D19-BE59-161C12378272}">
      <dsp:nvSpPr>
        <dsp:cNvPr id="0" name=""/>
        <dsp:cNvSpPr/>
      </dsp:nvSpPr>
      <dsp:spPr>
        <a:xfrm>
          <a:off x="8058130" y="2296970"/>
          <a:ext cx="1797054" cy="694044"/>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3810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b="1" kern="1200" noProof="0" dirty="0">
              <a:solidFill>
                <a:schemeClr val="tx1"/>
              </a:solidFill>
            </a:rPr>
            <a:t>Investment Mode</a:t>
          </a:r>
        </a:p>
      </dsp:txBody>
      <dsp:txXfrm>
        <a:off x="8058130" y="2296970"/>
        <a:ext cx="1797054" cy="694044"/>
      </dsp:txXfrm>
    </dsp:sp>
    <dsp:sp modelId="{CA3038B6-8EAB-4CF0-8B95-09E28A4DB61E}">
      <dsp:nvSpPr>
        <dsp:cNvPr id="0" name=""/>
        <dsp:cNvSpPr/>
      </dsp:nvSpPr>
      <dsp:spPr>
        <a:xfrm>
          <a:off x="7718342" y="3187813"/>
          <a:ext cx="1003561" cy="647904"/>
        </a:xfrm>
        <a:prstGeom prst="rect">
          <a:avLst/>
        </a:prstGeom>
        <a:solidFill>
          <a:schemeClr val="lt1"/>
        </a:solidFill>
        <a:ln w="381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tx1"/>
              </a:solidFill>
            </a:rPr>
            <a:t>Joint Venture</a:t>
          </a:r>
        </a:p>
      </dsp:txBody>
      <dsp:txXfrm>
        <a:off x="7718342" y="3187813"/>
        <a:ext cx="1003561" cy="647904"/>
      </dsp:txXfrm>
    </dsp:sp>
    <dsp:sp modelId="{F3F17826-C9C0-45C1-B208-521FAA0629E4}">
      <dsp:nvSpPr>
        <dsp:cNvPr id="0" name=""/>
        <dsp:cNvSpPr/>
      </dsp:nvSpPr>
      <dsp:spPr>
        <a:xfrm>
          <a:off x="9055057" y="3187813"/>
          <a:ext cx="1767544" cy="863206"/>
        </a:xfrm>
        <a:prstGeom prst="rect">
          <a:avLst/>
        </a:prstGeom>
        <a:solidFill>
          <a:schemeClr val="lt1"/>
        </a:solidFill>
        <a:ln w="381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tx1"/>
              </a:solidFill>
            </a:rPr>
            <a:t>Wholly Owned Subsidiary</a:t>
          </a:r>
        </a:p>
      </dsp:txBody>
      <dsp:txXfrm>
        <a:off x="9055057" y="3187813"/>
        <a:ext cx="1767544" cy="863206"/>
      </dsp:txXfrm>
    </dsp:sp>
    <dsp:sp modelId="{DF3FE8E1-D380-4C13-9CE2-81D3CE70FE20}">
      <dsp:nvSpPr>
        <dsp:cNvPr id="0" name=""/>
        <dsp:cNvSpPr/>
      </dsp:nvSpPr>
      <dsp:spPr>
        <a:xfrm>
          <a:off x="7718342" y="4247818"/>
          <a:ext cx="1139915" cy="644877"/>
        </a:xfrm>
        <a:prstGeom prst="rect">
          <a:avLst/>
        </a:prstGeom>
        <a:solidFill>
          <a:schemeClr val="lt1"/>
        </a:solidFill>
        <a:ln w="381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chemeClr val="tx1"/>
              </a:solidFill>
            </a:rPr>
            <a:t>Overseas Assembly</a:t>
          </a:r>
        </a:p>
      </dsp:txBody>
      <dsp:txXfrm>
        <a:off x="7718342" y="4247818"/>
        <a:ext cx="1139915" cy="6448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7B11A-6D96-4355-BA6F-18D0CA73347B}">
      <dsp:nvSpPr>
        <dsp:cNvPr id="0" name=""/>
        <dsp:cNvSpPr/>
      </dsp:nvSpPr>
      <dsp:spPr>
        <a:xfrm rot="10800000">
          <a:off x="1997444" y="3606"/>
          <a:ext cx="6992874" cy="944324"/>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421"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kern="1200" noProof="0" dirty="0"/>
            <a:t>Before being able to build a market entry strategy, companies need to clear several important questions on the where and why of market entry</a:t>
          </a:r>
        </a:p>
      </dsp:txBody>
      <dsp:txXfrm rot="10800000">
        <a:off x="2233525" y="3606"/>
        <a:ext cx="6756793" cy="944324"/>
      </dsp:txXfrm>
    </dsp:sp>
    <dsp:sp modelId="{9883C310-32AE-4064-A3AF-6FA7699E66D6}">
      <dsp:nvSpPr>
        <dsp:cNvPr id="0" name=""/>
        <dsp:cNvSpPr/>
      </dsp:nvSpPr>
      <dsp:spPr>
        <a:xfrm>
          <a:off x="1525281" y="3606"/>
          <a:ext cx="944324" cy="94432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071A85-F975-4331-8A29-5040C8009DD5}">
      <dsp:nvSpPr>
        <dsp:cNvPr id="0" name=""/>
        <dsp:cNvSpPr/>
      </dsp:nvSpPr>
      <dsp:spPr>
        <a:xfrm rot="10800000">
          <a:off x="1997444" y="1229818"/>
          <a:ext cx="6992874" cy="944324"/>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421" tIns="72390" rIns="135128" bIns="72390" numCol="1" spcCol="1270" anchor="ctr" anchorCtr="0">
          <a:noAutofit/>
        </a:bodyPr>
        <a:lstStyle/>
        <a:p>
          <a:pPr marL="0" lvl="0" indent="0" algn="ctr" defTabSz="844550">
            <a:lnSpc>
              <a:spcPct val="90000"/>
            </a:lnSpc>
            <a:spcBef>
              <a:spcPct val="0"/>
            </a:spcBef>
            <a:spcAft>
              <a:spcPct val="35000"/>
            </a:spcAft>
            <a:buNone/>
          </a:pPr>
          <a:r>
            <a:rPr lang="en-GB" altLang="LID4096" sz="1900" kern="1200" noProof="0" dirty="0"/>
            <a:t>Dunning’s Eclectic Paradigm is a framework to analyse ownership advantages, location advantages, and internalisation advantages to determine a market entry mode</a:t>
          </a:r>
          <a:endParaRPr lang="en-GB" sz="1900" kern="1200" noProof="0" dirty="0"/>
        </a:p>
      </dsp:txBody>
      <dsp:txXfrm rot="10800000">
        <a:off x="2233525" y="1229818"/>
        <a:ext cx="6756793" cy="944324"/>
      </dsp:txXfrm>
    </dsp:sp>
    <dsp:sp modelId="{91B57AE2-464C-4150-8398-9342EA10573A}">
      <dsp:nvSpPr>
        <dsp:cNvPr id="0" name=""/>
        <dsp:cNvSpPr/>
      </dsp:nvSpPr>
      <dsp:spPr>
        <a:xfrm>
          <a:off x="1525281" y="1229818"/>
          <a:ext cx="944324" cy="94432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C18EA-3E82-4025-8628-D061995C8C81}">
      <dsp:nvSpPr>
        <dsp:cNvPr id="0" name=""/>
        <dsp:cNvSpPr/>
      </dsp:nvSpPr>
      <dsp:spPr>
        <a:xfrm rot="10800000">
          <a:off x="1997444" y="2456030"/>
          <a:ext cx="6992874" cy="944324"/>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421"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kern="1200" noProof="0" dirty="0"/>
            <a:t>There are different ways to classify market entry strategies, e.g. contractual and non-contractual modes</a:t>
          </a:r>
        </a:p>
      </dsp:txBody>
      <dsp:txXfrm rot="10800000">
        <a:off x="2233525" y="2456030"/>
        <a:ext cx="6756793" cy="944324"/>
      </dsp:txXfrm>
    </dsp:sp>
    <dsp:sp modelId="{F81F77AF-2432-4FA2-B40B-3C81841A1C72}">
      <dsp:nvSpPr>
        <dsp:cNvPr id="0" name=""/>
        <dsp:cNvSpPr/>
      </dsp:nvSpPr>
      <dsp:spPr>
        <a:xfrm>
          <a:off x="1525281" y="2456030"/>
          <a:ext cx="944324" cy="94432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26DB15-2CFB-494E-96D7-7003634B4662}">
      <dsp:nvSpPr>
        <dsp:cNvPr id="0" name=""/>
        <dsp:cNvSpPr/>
      </dsp:nvSpPr>
      <dsp:spPr>
        <a:xfrm rot="10800000">
          <a:off x="1997444" y="3682243"/>
          <a:ext cx="6992874" cy="944324"/>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421"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kern="1200" noProof="0" dirty="0"/>
            <a:t>Each market entry mode has its advantages and disadvantages also in regards to transaction costs and principal agent risks</a:t>
          </a:r>
        </a:p>
      </dsp:txBody>
      <dsp:txXfrm rot="10800000">
        <a:off x="2233525" y="3682243"/>
        <a:ext cx="6756793" cy="944324"/>
      </dsp:txXfrm>
    </dsp:sp>
    <dsp:sp modelId="{1DCA1F6D-AF6F-475D-8F97-D7E8226A13C4}">
      <dsp:nvSpPr>
        <dsp:cNvPr id="0" name=""/>
        <dsp:cNvSpPr/>
      </dsp:nvSpPr>
      <dsp:spPr>
        <a:xfrm>
          <a:off x="1525281" y="3682243"/>
          <a:ext cx="944324" cy="944324"/>
        </a:xfrm>
        <a:prstGeom prst="ellipse">
          <a:avLst/>
        </a:prstGeom>
        <a:blipFill>
          <a:blip xmlns:r="http://schemas.openxmlformats.org/officeDocument/2006/relationships" r:embed="rId7">
            <a:biLevel thresh="75000"/>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D1017-FC69-403D-A167-BAE719887E31}">
      <dsp:nvSpPr>
        <dsp:cNvPr id="0" name=""/>
        <dsp:cNvSpPr/>
      </dsp:nvSpPr>
      <dsp:spPr>
        <a:xfrm>
          <a:off x="1160875" y="1493"/>
          <a:ext cx="2256909" cy="1555010"/>
        </a:xfrm>
        <a:prstGeom prst="round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EA36C3-344B-4B58-BC02-C0A477C8D8CF}">
      <dsp:nvSpPr>
        <dsp:cNvPr id="0" name=""/>
        <dsp:cNvSpPr/>
      </dsp:nvSpPr>
      <dsp:spPr>
        <a:xfrm>
          <a:off x="1160875" y="1556503"/>
          <a:ext cx="2256909" cy="83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GB" altLang="de-DE" sz="1600" kern="1200" dirty="0"/>
            <a:t>Limited knowledge/experience of the foreign market</a:t>
          </a:r>
          <a:endParaRPr lang="de-DE" sz="1600" kern="1200" dirty="0"/>
        </a:p>
      </dsp:txBody>
      <dsp:txXfrm>
        <a:off x="1160875" y="1556503"/>
        <a:ext cx="2256909" cy="837313"/>
      </dsp:txXfrm>
    </dsp:sp>
    <dsp:sp modelId="{8D53AB5A-228F-4EDB-A28D-94F8760FF9C7}">
      <dsp:nvSpPr>
        <dsp:cNvPr id="0" name=""/>
        <dsp:cNvSpPr/>
      </dsp:nvSpPr>
      <dsp:spPr>
        <a:xfrm>
          <a:off x="3643570" y="1493"/>
          <a:ext cx="2256909" cy="1555010"/>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DD8F39-658A-485B-B43D-B265A7E0A66D}">
      <dsp:nvSpPr>
        <dsp:cNvPr id="0" name=""/>
        <dsp:cNvSpPr/>
      </dsp:nvSpPr>
      <dsp:spPr>
        <a:xfrm>
          <a:off x="3643570" y="1556503"/>
          <a:ext cx="2256909" cy="83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GB" altLang="de-DE" sz="1600" kern="1200"/>
            <a:t>Limited financial capital available</a:t>
          </a:r>
          <a:endParaRPr lang="en-GB" altLang="de-DE" sz="1600" kern="1200" dirty="0"/>
        </a:p>
      </dsp:txBody>
      <dsp:txXfrm>
        <a:off x="3643570" y="1556503"/>
        <a:ext cx="2256909" cy="837313"/>
      </dsp:txXfrm>
    </dsp:sp>
    <dsp:sp modelId="{B3E8FA09-B422-41F0-87B9-8D24F757A666}">
      <dsp:nvSpPr>
        <dsp:cNvPr id="0" name=""/>
        <dsp:cNvSpPr/>
      </dsp:nvSpPr>
      <dsp:spPr>
        <a:xfrm>
          <a:off x="6110060" y="38891"/>
          <a:ext cx="2256909" cy="1555010"/>
        </a:xfrm>
        <a:prstGeom prst="roundRect">
          <a:avLst/>
        </a:prstGeom>
        <a:blipFill rotWithShape="1">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3D8ED-AB5F-4A50-9A8C-C410D1F2C667}">
      <dsp:nvSpPr>
        <dsp:cNvPr id="0" name=""/>
        <dsp:cNvSpPr/>
      </dsp:nvSpPr>
      <dsp:spPr>
        <a:xfrm>
          <a:off x="6126265" y="1556503"/>
          <a:ext cx="2256909" cy="83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GB" altLang="de-DE" sz="1600" kern="1200" dirty="0"/>
            <a:t>Preference of gradual market entry (e.g. due to necessary product adaptions) </a:t>
          </a:r>
        </a:p>
      </dsp:txBody>
      <dsp:txXfrm>
        <a:off x="6126265" y="1556503"/>
        <a:ext cx="2256909" cy="837313"/>
      </dsp:txXfrm>
    </dsp:sp>
    <dsp:sp modelId="{23295B08-AD2F-4534-A8E8-3D9740BD9F05}">
      <dsp:nvSpPr>
        <dsp:cNvPr id="0" name=""/>
        <dsp:cNvSpPr/>
      </dsp:nvSpPr>
      <dsp:spPr>
        <a:xfrm>
          <a:off x="999596" y="2641931"/>
          <a:ext cx="2256909" cy="1555010"/>
        </a:xfrm>
        <a:prstGeom prst="roundRect">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82B79D-106D-4352-96A4-6A157B0BB2DC}">
      <dsp:nvSpPr>
        <dsp:cNvPr id="0" name=""/>
        <dsp:cNvSpPr/>
      </dsp:nvSpPr>
      <dsp:spPr>
        <a:xfrm>
          <a:off x="1160875" y="4174518"/>
          <a:ext cx="2256909" cy="83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GB" altLang="de-DE" sz="1600" kern="1200"/>
            <a:t>Avoiding FDI restrictions</a:t>
          </a:r>
          <a:endParaRPr lang="en-GB" altLang="de-DE" sz="1600" kern="1200" dirty="0"/>
        </a:p>
      </dsp:txBody>
      <dsp:txXfrm>
        <a:off x="1160875" y="4174518"/>
        <a:ext cx="2256909" cy="837313"/>
      </dsp:txXfrm>
    </dsp:sp>
    <dsp:sp modelId="{447C0692-E30C-492E-BA3B-5902541F6E09}">
      <dsp:nvSpPr>
        <dsp:cNvPr id="0" name=""/>
        <dsp:cNvSpPr/>
      </dsp:nvSpPr>
      <dsp:spPr>
        <a:xfrm>
          <a:off x="3503213" y="2641931"/>
          <a:ext cx="2256909" cy="1555010"/>
        </a:xfrm>
        <a:prstGeom prst="roundRect">
          <a:avLst/>
        </a:prstGeom>
        <a:blipFill>
          <a:blip xmlns:r="http://schemas.openxmlformats.org/officeDocument/2006/relationships"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E57B2-3431-49E6-A948-906CA6E30ACC}">
      <dsp:nvSpPr>
        <dsp:cNvPr id="0" name=""/>
        <dsp:cNvSpPr/>
      </dsp:nvSpPr>
      <dsp:spPr>
        <a:xfrm>
          <a:off x="3643570" y="4174518"/>
          <a:ext cx="2256909" cy="83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GB" altLang="de-DE" sz="1600" kern="1200"/>
            <a:t>Preference for low logistical complexity</a:t>
          </a:r>
          <a:endParaRPr lang="en-GB" altLang="de-DE" sz="1600" kern="1200" dirty="0"/>
        </a:p>
      </dsp:txBody>
      <dsp:txXfrm>
        <a:off x="3643570" y="4174518"/>
        <a:ext cx="2256909" cy="837313"/>
      </dsp:txXfrm>
    </dsp:sp>
    <dsp:sp modelId="{1410F61F-8466-476D-9CD3-E24C55BCC446}">
      <dsp:nvSpPr>
        <dsp:cNvPr id="0" name=""/>
        <dsp:cNvSpPr/>
      </dsp:nvSpPr>
      <dsp:spPr>
        <a:xfrm>
          <a:off x="6126265" y="2619507"/>
          <a:ext cx="2256909" cy="1555010"/>
        </a:xfrm>
        <a:prstGeom prst="roundRect">
          <a:avLst/>
        </a:prstGeom>
        <a:blipFill>
          <a:blip xmlns:r="http://schemas.openxmlformats.org/officeDocument/2006/relationships"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3F41A7-B109-4AB0-B791-E0D9FA381D07}">
      <dsp:nvSpPr>
        <dsp:cNvPr id="0" name=""/>
        <dsp:cNvSpPr/>
      </dsp:nvSpPr>
      <dsp:spPr>
        <a:xfrm>
          <a:off x="6126265" y="4174518"/>
          <a:ext cx="2256909" cy="83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GB" altLang="de-DE" sz="1600" kern="1200"/>
            <a:t>Expecting low tariffs and exchange rate fluctuations</a:t>
          </a:r>
          <a:endParaRPr lang="en-GB" altLang="de-DE" sz="1600" kern="1200" dirty="0"/>
        </a:p>
      </dsp:txBody>
      <dsp:txXfrm>
        <a:off x="6126265" y="4174518"/>
        <a:ext cx="2256909" cy="8373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85D68-DB0D-410D-8190-4079A0E6D747}">
      <dsp:nvSpPr>
        <dsp:cNvPr id="0" name=""/>
        <dsp:cNvSpPr/>
      </dsp:nvSpPr>
      <dsp:spPr>
        <a:xfrm>
          <a:off x="2402525" y="810374"/>
          <a:ext cx="7473564" cy="3862292"/>
        </a:xfrm>
        <a:prstGeom prst="rect">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EE08A0-3F69-4237-85C3-BDAE4F7F7F40}">
      <dsp:nvSpPr>
        <dsp:cNvPr id="0" name=""/>
        <dsp:cNvSpPr/>
      </dsp:nvSpPr>
      <dsp:spPr>
        <a:xfrm>
          <a:off x="2625873" y="1262074"/>
          <a:ext cx="3470482" cy="3304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1955800">
            <a:lnSpc>
              <a:spcPct val="90000"/>
            </a:lnSpc>
            <a:spcBef>
              <a:spcPct val="0"/>
            </a:spcBef>
            <a:spcAft>
              <a:spcPct val="35000"/>
            </a:spcAft>
            <a:buNone/>
          </a:pPr>
          <a:r>
            <a:rPr lang="de-DE" sz="4400" kern="1200" dirty="0"/>
            <a:t>Advantages </a:t>
          </a:r>
        </a:p>
        <a:p>
          <a:pPr marL="285750" lvl="1" indent="-285750" algn="l" defTabSz="1511300">
            <a:lnSpc>
              <a:spcPct val="90000"/>
            </a:lnSpc>
            <a:spcBef>
              <a:spcPct val="0"/>
            </a:spcBef>
            <a:spcAft>
              <a:spcPct val="15000"/>
            </a:spcAft>
            <a:buChar char="•"/>
          </a:pPr>
          <a:endParaRPr lang="de-DE" sz="3400" kern="1200" dirty="0"/>
        </a:p>
      </dsp:txBody>
      <dsp:txXfrm>
        <a:off x="2625873" y="1262074"/>
        <a:ext cx="3470482" cy="3304144"/>
      </dsp:txXfrm>
    </dsp:sp>
    <dsp:sp modelId="{0103C46D-6A21-4F91-B337-C32A12A899CA}">
      <dsp:nvSpPr>
        <dsp:cNvPr id="0" name=""/>
        <dsp:cNvSpPr/>
      </dsp:nvSpPr>
      <dsp:spPr>
        <a:xfrm>
          <a:off x="6173668" y="1262074"/>
          <a:ext cx="3470482" cy="3304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1955800">
            <a:lnSpc>
              <a:spcPct val="90000"/>
            </a:lnSpc>
            <a:spcBef>
              <a:spcPct val="0"/>
            </a:spcBef>
            <a:spcAft>
              <a:spcPct val="35000"/>
            </a:spcAft>
            <a:buNone/>
          </a:pPr>
          <a:r>
            <a:rPr lang="de-DE" sz="4400" kern="1200" dirty="0" err="1"/>
            <a:t>Disadvantages</a:t>
          </a:r>
          <a:endParaRPr lang="de-DE" sz="4400" kern="1200" dirty="0"/>
        </a:p>
      </dsp:txBody>
      <dsp:txXfrm>
        <a:off x="6173668" y="1262074"/>
        <a:ext cx="3470482" cy="3304144"/>
      </dsp:txXfrm>
    </dsp:sp>
    <dsp:sp modelId="{B48A7391-15E7-4507-A611-42E596B2E75D}">
      <dsp:nvSpPr>
        <dsp:cNvPr id="0" name=""/>
        <dsp:cNvSpPr/>
      </dsp:nvSpPr>
      <dsp:spPr>
        <a:xfrm>
          <a:off x="1629397" y="37445"/>
          <a:ext cx="1460351" cy="1460351"/>
        </a:xfrm>
        <a:prstGeom prst="plus">
          <a:avLst>
            <a:gd name="adj" fmla="val 328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E64E56-ECE6-4387-94D0-A0FA0558D693}">
      <dsp:nvSpPr>
        <dsp:cNvPr id="0" name=""/>
        <dsp:cNvSpPr/>
      </dsp:nvSpPr>
      <dsp:spPr>
        <a:xfrm>
          <a:off x="8845253" y="562622"/>
          <a:ext cx="1374448" cy="471011"/>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2344C8-3CBE-473F-AEFE-432E5814AB69}">
      <dsp:nvSpPr>
        <dsp:cNvPr id="0" name=""/>
        <dsp:cNvSpPr/>
      </dsp:nvSpPr>
      <dsp:spPr>
        <a:xfrm>
          <a:off x="6139307" y="1269139"/>
          <a:ext cx="859" cy="3155775"/>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78A03-B6A5-4CE9-9916-912E01632C3C}">
      <dsp:nvSpPr>
        <dsp:cNvPr id="0" name=""/>
        <dsp:cNvSpPr/>
      </dsp:nvSpPr>
      <dsp:spPr>
        <a:xfrm>
          <a:off x="950160" y="2091"/>
          <a:ext cx="2176279" cy="1499456"/>
        </a:xfrm>
        <a:prstGeom prst="round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F39378-CC41-4E8A-A302-F41ED44CEE18}">
      <dsp:nvSpPr>
        <dsp:cNvPr id="0" name=""/>
        <dsp:cNvSpPr/>
      </dsp:nvSpPr>
      <dsp:spPr>
        <a:xfrm>
          <a:off x="950160" y="1501548"/>
          <a:ext cx="2176279" cy="807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GB" altLang="de-DE" sz="1700" kern="1200" dirty="0"/>
            <a:t>Preference of low financial risks</a:t>
          </a:r>
          <a:endParaRPr lang="de-DE" sz="1700" kern="1200" dirty="0"/>
        </a:p>
      </dsp:txBody>
      <dsp:txXfrm>
        <a:off x="950160" y="1501548"/>
        <a:ext cx="2176279" cy="807399"/>
      </dsp:txXfrm>
    </dsp:sp>
    <dsp:sp modelId="{EE5B6197-FC4D-42A5-B237-88D7E0BBE080}">
      <dsp:nvSpPr>
        <dsp:cNvPr id="0" name=""/>
        <dsp:cNvSpPr/>
      </dsp:nvSpPr>
      <dsp:spPr>
        <a:xfrm>
          <a:off x="3344160" y="2091"/>
          <a:ext cx="2176279" cy="1499456"/>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8109D4-04D9-43FE-8A67-FDF0B88190E5}">
      <dsp:nvSpPr>
        <dsp:cNvPr id="0" name=""/>
        <dsp:cNvSpPr/>
      </dsp:nvSpPr>
      <dsp:spPr>
        <a:xfrm>
          <a:off x="3344160" y="1501548"/>
          <a:ext cx="2176279" cy="807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GB" altLang="de-DE" sz="1700" kern="1200"/>
            <a:t>Cost efficient supply to the target market</a:t>
          </a:r>
          <a:endParaRPr lang="en-GB" altLang="de-DE" sz="1700" kern="1200" dirty="0"/>
        </a:p>
      </dsp:txBody>
      <dsp:txXfrm>
        <a:off x="3344160" y="1501548"/>
        <a:ext cx="2176279" cy="807399"/>
      </dsp:txXfrm>
    </dsp:sp>
    <dsp:sp modelId="{57F60D74-5968-4569-920A-1CCC6C8F0A29}">
      <dsp:nvSpPr>
        <dsp:cNvPr id="0" name=""/>
        <dsp:cNvSpPr/>
      </dsp:nvSpPr>
      <dsp:spPr>
        <a:xfrm>
          <a:off x="5738159" y="2091"/>
          <a:ext cx="2176279" cy="1499456"/>
        </a:xfrm>
        <a:prstGeom prst="roundRect">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F8D0D4-F68C-4A93-B4C5-92A7A76EB5F7}">
      <dsp:nvSpPr>
        <dsp:cNvPr id="0" name=""/>
        <dsp:cNvSpPr/>
      </dsp:nvSpPr>
      <dsp:spPr>
        <a:xfrm>
          <a:off x="5738159" y="1501548"/>
          <a:ext cx="2176279" cy="807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GB" altLang="de-DE" sz="1700" kern="1200" dirty="0"/>
            <a:t>Avoiding tariffs trade barriers and exchange rate fluctuations</a:t>
          </a:r>
        </a:p>
      </dsp:txBody>
      <dsp:txXfrm>
        <a:off x="5738159" y="1501548"/>
        <a:ext cx="2176279" cy="807399"/>
      </dsp:txXfrm>
    </dsp:sp>
    <dsp:sp modelId="{153E915D-6525-4AC5-AC2D-CC74F9FC5EE5}">
      <dsp:nvSpPr>
        <dsp:cNvPr id="0" name=""/>
        <dsp:cNvSpPr/>
      </dsp:nvSpPr>
      <dsp:spPr>
        <a:xfrm>
          <a:off x="2147160" y="2526575"/>
          <a:ext cx="2176279" cy="1499456"/>
        </a:xfrm>
        <a:prstGeom prst="roundRect">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0B67C8-9710-4022-B24D-2909B2F2512F}">
      <dsp:nvSpPr>
        <dsp:cNvPr id="0" name=""/>
        <dsp:cNvSpPr/>
      </dsp:nvSpPr>
      <dsp:spPr>
        <a:xfrm>
          <a:off x="2147160" y="4026032"/>
          <a:ext cx="2176279" cy="807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GB" altLang="de-DE" sz="1700" kern="1200"/>
            <a:t>Low conflict potential with licensee</a:t>
          </a:r>
          <a:endParaRPr lang="en-GB" altLang="de-DE" sz="1700" kern="1200" dirty="0"/>
        </a:p>
      </dsp:txBody>
      <dsp:txXfrm>
        <a:off x="2147160" y="4026032"/>
        <a:ext cx="2176279" cy="807399"/>
      </dsp:txXfrm>
    </dsp:sp>
    <dsp:sp modelId="{DAA257F3-315F-48C8-8772-1CB6872EECE2}">
      <dsp:nvSpPr>
        <dsp:cNvPr id="0" name=""/>
        <dsp:cNvSpPr/>
      </dsp:nvSpPr>
      <dsp:spPr>
        <a:xfrm>
          <a:off x="4541159" y="2526575"/>
          <a:ext cx="2176279" cy="1499456"/>
        </a:xfrm>
        <a:prstGeom prst="roundRect">
          <a:avLst/>
        </a:prstGeom>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229C8D-2895-4CC6-8758-85DB03F7D666}">
      <dsp:nvSpPr>
        <dsp:cNvPr id="0" name=""/>
        <dsp:cNvSpPr/>
      </dsp:nvSpPr>
      <dsp:spPr>
        <a:xfrm>
          <a:off x="4541159" y="4026032"/>
          <a:ext cx="2176279" cy="807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GB" altLang="de-DE" sz="1700" kern="1200"/>
            <a:t>Licensee prefers no/limited R&amp;D costs</a:t>
          </a:r>
          <a:endParaRPr lang="en-GB" altLang="de-DE" sz="1700" kern="1200" dirty="0"/>
        </a:p>
      </dsp:txBody>
      <dsp:txXfrm>
        <a:off x="4541159" y="4026032"/>
        <a:ext cx="2176279" cy="8073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85D68-DB0D-410D-8190-4079A0E6D747}">
      <dsp:nvSpPr>
        <dsp:cNvPr id="0" name=""/>
        <dsp:cNvSpPr/>
      </dsp:nvSpPr>
      <dsp:spPr>
        <a:xfrm>
          <a:off x="2402525" y="810374"/>
          <a:ext cx="7473564" cy="3862292"/>
        </a:xfrm>
        <a:prstGeom prst="rect">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EE08A0-3F69-4237-85C3-BDAE4F7F7F40}">
      <dsp:nvSpPr>
        <dsp:cNvPr id="0" name=""/>
        <dsp:cNvSpPr/>
      </dsp:nvSpPr>
      <dsp:spPr>
        <a:xfrm>
          <a:off x="2625873" y="1262074"/>
          <a:ext cx="3470482" cy="3304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1955800">
            <a:lnSpc>
              <a:spcPct val="90000"/>
            </a:lnSpc>
            <a:spcBef>
              <a:spcPct val="0"/>
            </a:spcBef>
            <a:spcAft>
              <a:spcPct val="35000"/>
            </a:spcAft>
            <a:buNone/>
          </a:pPr>
          <a:r>
            <a:rPr lang="de-DE" sz="4400" kern="1200" dirty="0"/>
            <a:t>Advantages </a:t>
          </a:r>
        </a:p>
        <a:p>
          <a:pPr marL="285750" lvl="1" indent="-285750" algn="l" defTabSz="1511300">
            <a:lnSpc>
              <a:spcPct val="90000"/>
            </a:lnSpc>
            <a:spcBef>
              <a:spcPct val="0"/>
            </a:spcBef>
            <a:spcAft>
              <a:spcPct val="15000"/>
            </a:spcAft>
            <a:buChar char="•"/>
          </a:pPr>
          <a:endParaRPr lang="de-DE" sz="3400" kern="1200" dirty="0"/>
        </a:p>
      </dsp:txBody>
      <dsp:txXfrm>
        <a:off x="2625873" y="1262074"/>
        <a:ext cx="3470482" cy="3304144"/>
      </dsp:txXfrm>
    </dsp:sp>
    <dsp:sp modelId="{0103C46D-6A21-4F91-B337-C32A12A899CA}">
      <dsp:nvSpPr>
        <dsp:cNvPr id="0" name=""/>
        <dsp:cNvSpPr/>
      </dsp:nvSpPr>
      <dsp:spPr>
        <a:xfrm>
          <a:off x="6173668" y="1262074"/>
          <a:ext cx="3470482" cy="3304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1955800">
            <a:lnSpc>
              <a:spcPct val="90000"/>
            </a:lnSpc>
            <a:spcBef>
              <a:spcPct val="0"/>
            </a:spcBef>
            <a:spcAft>
              <a:spcPct val="35000"/>
            </a:spcAft>
            <a:buNone/>
          </a:pPr>
          <a:r>
            <a:rPr lang="en-GB" sz="4400" kern="1200" noProof="0" dirty="0"/>
            <a:t>Disadvantages</a:t>
          </a:r>
        </a:p>
      </dsp:txBody>
      <dsp:txXfrm>
        <a:off x="6173668" y="1262074"/>
        <a:ext cx="3470482" cy="3304144"/>
      </dsp:txXfrm>
    </dsp:sp>
    <dsp:sp modelId="{B48A7391-15E7-4507-A611-42E596B2E75D}">
      <dsp:nvSpPr>
        <dsp:cNvPr id="0" name=""/>
        <dsp:cNvSpPr/>
      </dsp:nvSpPr>
      <dsp:spPr>
        <a:xfrm>
          <a:off x="1629397" y="37445"/>
          <a:ext cx="1460351" cy="1460351"/>
        </a:xfrm>
        <a:prstGeom prst="plus">
          <a:avLst>
            <a:gd name="adj" fmla="val 328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E64E56-ECE6-4387-94D0-A0FA0558D693}">
      <dsp:nvSpPr>
        <dsp:cNvPr id="0" name=""/>
        <dsp:cNvSpPr/>
      </dsp:nvSpPr>
      <dsp:spPr>
        <a:xfrm>
          <a:off x="8845253" y="562622"/>
          <a:ext cx="1374448" cy="471011"/>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2344C8-3CBE-473F-AEFE-432E5814AB69}">
      <dsp:nvSpPr>
        <dsp:cNvPr id="0" name=""/>
        <dsp:cNvSpPr/>
      </dsp:nvSpPr>
      <dsp:spPr>
        <a:xfrm>
          <a:off x="6139307" y="1269139"/>
          <a:ext cx="859" cy="3155775"/>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9D752-930F-4AB5-9225-04C0199BEA74}">
      <dsp:nvSpPr>
        <dsp:cNvPr id="0" name=""/>
        <dsp:cNvSpPr/>
      </dsp:nvSpPr>
      <dsp:spPr>
        <a:xfrm>
          <a:off x="0" y="64529"/>
          <a:ext cx="8458200" cy="5756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noProof="0" dirty="0"/>
            <a:t>Contract Manufacturing</a:t>
          </a:r>
        </a:p>
      </dsp:txBody>
      <dsp:txXfrm>
        <a:off x="28100" y="92629"/>
        <a:ext cx="8402000" cy="519439"/>
      </dsp:txXfrm>
    </dsp:sp>
    <dsp:sp modelId="{1B985436-D095-4B3B-A1B1-A846ED303F4F}">
      <dsp:nvSpPr>
        <dsp:cNvPr id="0" name=""/>
        <dsp:cNvSpPr/>
      </dsp:nvSpPr>
      <dsp:spPr>
        <a:xfrm>
          <a:off x="0" y="640169"/>
          <a:ext cx="845820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noProof="0" dirty="0"/>
            <a:t>Small financial risk</a:t>
          </a:r>
        </a:p>
        <a:p>
          <a:pPr marL="171450" lvl="1" indent="-171450" algn="l" defTabSz="844550">
            <a:lnSpc>
              <a:spcPct val="90000"/>
            </a:lnSpc>
            <a:spcBef>
              <a:spcPct val="0"/>
            </a:spcBef>
            <a:spcAft>
              <a:spcPct val="20000"/>
            </a:spcAft>
            <a:buChar char="•"/>
          </a:pPr>
          <a:r>
            <a:rPr lang="en-GB" sz="1900" kern="1200" noProof="0" dirty="0"/>
            <a:t>Increase overall efficiency of company resources</a:t>
          </a:r>
        </a:p>
        <a:p>
          <a:pPr marL="171450" lvl="1" indent="-171450" algn="l" defTabSz="844550">
            <a:lnSpc>
              <a:spcPct val="90000"/>
            </a:lnSpc>
            <a:spcBef>
              <a:spcPct val="0"/>
            </a:spcBef>
            <a:spcAft>
              <a:spcPct val="20000"/>
            </a:spcAft>
            <a:buChar char="•"/>
          </a:pPr>
          <a:r>
            <a:rPr lang="en-GB" sz="1900" kern="1200" noProof="0" dirty="0"/>
            <a:t>Low control and low learning potential</a:t>
          </a:r>
        </a:p>
      </dsp:txBody>
      <dsp:txXfrm>
        <a:off x="0" y="640169"/>
        <a:ext cx="8458200" cy="993600"/>
      </dsp:txXfrm>
    </dsp:sp>
    <dsp:sp modelId="{2CFE9BEC-F5ED-46B5-84BD-E1E3810CC28D}">
      <dsp:nvSpPr>
        <dsp:cNvPr id="0" name=""/>
        <dsp:cNvSpPr/>
      </dsp:nvSpPr>
      <dsp:spPr>
        <a:xfrm>
          <a:off x="0" y="1633769"/>
          <a:ext cx="8458200" cy="575639"/>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noProof="0" dirty="0"/>
            <a:t>Management Contract</a:t>
          </a:r>
        </a:p>
      </dsp:txBody>
      <dsp:txXfrm>
        <a:off x="28100" y="1661869"/>
        <a:ext cx="8402000" cy="519439"/>
      </dsp:txXfrm>
    </dsp:sp>
    <dsp:sp modelId="{123DBD7A-785A-4D33-A940-41365911D3B2}">
      <dsp:nvSpPr>
        <dsp:cNvPr id="0" name=""/>
        <dsp:cNvSpPr/>
      </dsp:nvSpPr>
      <dsp:spPr>
        <a:xfrm>
          <a:off x="0" y="2209409"/>
          <a:ext cx="845820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noProof="0" dirty="0"/>
            <a:t>Concentration on core competences</a:t>
          </a:r>
        </a:p>
        <a:p>
          <a:pPr marL="171450" lvl="1" indent="-171450" algn="l" defTabSz="844550">
            <a:lnSpc>
              <a:spcPct val="90000"/>
            </a:lnSpc>
            <a:spcBef>
              <a:spcPct val="0"/>
            </a:spcBef>
            <a:spcAft>
              <a:spcPct val="20000"/>
            </a:spcAft>
            <a:buChar char="•"/>
          </a:pPr>
          <a:r>
            <a:rPr lang="en-GB" sz="1900" kern="1200" noProof="0" dirty="0"/>
            <a:t>Low local knowledge</a:t>
          </a:r>
        </a:p>
        <a:p>
          <a:pPr marL="171450" lvl="1" indent="-171450" algn="l" defTabSz="844550">
            <a:lnSpc>
              <a:spcPct val="90000"/>
            </a:lnSpc>
            <a:spcBef>
              <a:spcPct val="0"/>
            </a:spcBef>
            <a:spcAft>
              <a:spcPct val="20000"/>
            </a:spcAft>
            <a:buChar char="•"/>
          </a:pPr>
          <a:r>
            <a:rPr lang="en-GB" sz="1900" kern="1200" noProof="0" dirty="0"/>
            <a:t>Principal-agent risks</a:t>
          </a:r>
        </a:p>
      </dsp:txBody>
      <dsp:txXfrm>
        <a:off x="0" y="2209409"/>
        <a:ext cx="8458200" cy="993600"/>
      </dsp:txXfrm>
    </dsp:sp>
    <dsp:sp modelId="{CD89AF7A-8E62-495E-810B-4BAE682CCB8B}">
      <dsp:nvSpPr>
        <dsp:cNvPr id="0" name=""/>
        <dsp:cNvSpPr/>
      </dsp:nvSpPr>
      <dsp:spPr>
        <a:xfrm>
          <a:off x="0" y="3203010"/>
          <a:ext cx="8458200" cy="575639"/>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noProof="0" dirty="0"/>
            <a:t>Turnkey Projects</a:t>
          </a:r>
        </a:p>
      </dsp:txBody>
      <dsp:txXfrm>
        <a:off x="28100" y="3231110"/>
        <a:ext cx="8402000" cy="519439"/>
      </dsp:txXfrm>
    </dsp:sp>
    <dsp:sp modelId="{B80117BC-3773-47F0-ACC5-1F8F89CF1E39}">
      <dsp:nvSpPr>
        <dsp:cNvPr id="0" name=""/>
        <dsp:cNvSpPr/>
      </dsp:nvSpPr>
      <dsp:spPr>
        <a:xfrm>
          <a:off x="0" y="3778650"/>
          <a:ext cx="845820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noProof="0" dirty="0"/>
            <a:t>Concentration on core competences</a:t>
          </a:r>
        </a:p>
        <a:p>
          <a:pPr marL="171450" lvl="1" indent="-171450" algn="l" defTabSz="844550">
            <a:lnSpc>
              <a:spcPct val="90000"/>
            </a:lnSpc>
            <a:spcBef>
              <a:spcPct val="0"/>
            </a:spcBef>
            <a:spcAft>
              <a:spcPct val="20000"/>
            </a:spcAft>
            <a:buChar char="•"/>
          </a:pPr>
          <a:r>
            <a:rPr lang="en-GB" sz="1900" kern="1200" noProof="0" dirty="0"/>
            <a:t>Long-term consequences</a:t>
          </a:r>
        </a:p>
        <a:p>
          <a:pPr marL="171450" lvl="1" indent="-171450" algn="l" defTabSz="844550">
            <a:lnSpc>
              <a:spcPct val="90000"/>
            </a:lnSpc>
            <a:spcBef>
              <a:spcPct val="0"/>
            </a:spcBef>
            <a:spcAft>
              <a:spcPct val="20000"/>
            </a:spcAft>
            <a:buChar char="•"/>
          </a:pPr>
          <a:r>
            <a:rPr lang="en-GB" sz="1900" kern="1200" noProof="0" dirty="0"/>
            <a:t>Financial and construction risks</a:t>
          </a:r>
        </a:p>
      </dsp:txBody>
      <dsp:txXfrm>
        <a:off x="0" y="3778650"/>
        <a:ext cx="8458200" cy="993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42BAC-353D-42A6-A0E3-EE18E6201B09}">
      <dsp:nvSpPr>
        <dsp:cNvPr id="0" name=""/>
        <dsp:cNvSpPr/>
      </dsp:nvSpPr>
      <dsp:spPr>
        <a:xfrm>
          <a:off x="1656657" y="1225"/>
          <a:ext cx="2611170" cy="1305585"/>
        </a:xfrm>
        <a:prstGeom prst="roundRect">
          <a:avLst>
            <a:gd name="adj" fmla="val 1000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GB" altLang="de-DE" sz="2300" kern="1200" noProof="0" dirty="0"/>
            <a:t>Main Characteristics of FDI</a:t>
          </a:r>
          <a:endParaRPr lang="en-GB" sz="2300" kern="1200" noProof="0" dirty="0"/>
        </a:p>
      </dsp:txBody>
      <dsp:txXfrm>
        <a:off x="1694896" y="39464"/>
        <a:ext cx="2534692" cy="1229107"/>
      </dsp:txXfrm>
    </dsp:sp>
    <dsp:sp modelId="{7CC4AD12-B840-4C98-9229-DAFAD2B87BCE}">
      <dsp:nvSpPr>
        <dsp:cNvPr id="0" name=""/>
        <dsp:cNvSpPr/>
      </dsp:nvSpPr>
      <dsp:spPr>
        <a:xfrm>
          <a:off x="1917774" y="1306810"/>
          <a:ext cx="261117" cy="979189"/>
        </a:xfrm>
        <a:custGeom>
          <a:avLst/>
          <a:gdLst/>
          <a:ahLst/>
          <a:cxnLst/>
          <a:rect l="0" t="0" r="0" b="0"/>
          <a:pathLst>
            <a:path>
              <a:moveTo>
                <a:pt x="0" y="0"/>
              </a:moveTo>
              <a:lnTo>
                <a:pt x="0" y="979189"/>
              </a:lnTo>
              <a:lnTo>
                <a:pt x="261117" y="979189"/>
              </a:lnTo>
            </a:path>
          </a:pathLst>
        </a:custGeom>
        <a:noFill/>
        <a:ln w="12700" cap="flat" cmpd="sng" algn="ctr">
          <a:solidFill>
            <a:schemeClr val="accent6">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88F394-3A80-4D76-A0F2-DF9C8405DCEE}">
      <dsp:nvSpPr>
        <dsp:cNvPr id="0" name=""/>
        <dsp:cNvSpPr/>
      </dsp:nvSpPr>
      <dsp:spPr>
        <a:xfrm>
          <a:off x="2178891" y="1633207"/>
          <a:ext cx="2088936" cy="1305585"/>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GB" altLang="de-DE" sz="2100" kern="1200" noProof="0" dirty="0"/>
            <a:t>Long-term interest by the investor on the investment</a:t>
          </a:r>
        </a:p>
      </dsp:txBody>
      <dsp:txXfrm>
        <a:off x="2217130" y="1671446"/>
        <a:ext cx="2012458" cy="1229107"/>
      </dsp:txXfrm>
    </dsp:sp>
    <dsp:sp modelId="{72248B11-4279-448E-B10E-BCB6AC6E8789}">
      <dsp:nvSpPr>
        <dsp:cNvPr id="0" name=""/>
        <dsp:cNvSpPr/>
      </dsp:nvSpPr>
      <dsp:spPr>
        <a:xfrm>
          <a:off x="1917774" y="1306810"/>
          <a:ext cx="261117" cy="2611170"/>
        </a:xfrm>
        <a:custGeom>
          <a:avLst/>
          <a:gdLst/>
          <a:ahLst/>
          <a:cxnLst/>
          <a:rect l="0" t="0" r="0" b="0"/>
          <a:pathLst>
            <a:path>
              <a:moveTo>
                <a:pt x="0" y="0"/>
              </a:moveTo>
              <a:lnTo>
                <a:pt x="0" y="2611170"/>
              </a:lnTo>
              <a:lnTo>
                <a:pt x="261117" y="2611170"/>
              </a:lnTo>
            </a:path>
          </a:pathLst>
        </a:custGeom>
        <a:noFill/>
        <a:ln w="12700" cap="flat" cmpd="sng" algn="ctr">
          <a:solidFill>
            <a:schemeClr val="accent6">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6487BE-09B2-4ABB-B32E-5CD624993028}">
      <dsp:nvSpPr>
        <dsp:cNvPr id="0" name=""/>
        <dsp:cNvSpPr/>
      </dsp:nvSpPr>
      <dsp:spPr>
        <a:xfrm>
          <a:off x="2178891" y="3265189"/>
          <a:ext cx="2088936" cy="1305585"/>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107093"/>
              <a:satOff val="-4303"/>
              <a:lumOff val="92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GB" altLang="de-DE" sz="2100" kern="1200" noProof="0" dirty="0"/>
            <a:t>Motivation is the entrepreneurial activity</a:t>
          </a:r>
        </a:p>
      </dsp:txBody>
      <dsp:txXfrm>
        <a:off x="2217130" y="3303428"/>
        <a:ext cx="2012458" cy="1229107"/>
      </dsp:txXfrm>
    </dsp:sp>
    <dsp:sp modelId="{40AE8DA4-DC95-40AC-81DE-94D3890E58F5}">
      <dsp:nvSpPr>
        <dsp:cNvPr id="0" name=""/>
        <dsp:cNvSpPr/>
      </dsp:nvSpPr>
      <dsp:spPr>
        <a:xfrm>
          <a:off x="4920621" y="1225"/>
          <a:ext cx="2611170" cy="1305585"/>
        </a:xfrm>
        <a:prstGeom prst="roundRect">
          <a:avLst>
            <a:gd name="adj" fmla="val 10000"/>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GB" altLang="de-DE" sz="2300" kern="1200" noProof="0" dirty="0"/>
            <a:t>Main Characteristics of Portfolio investment</a:t>
          </a:r>
        </a:p>
      </dsp:txBody>
      <dsp:txXfrm>
        <a:off x="4958860" y="39464"/>
        <a:ext cx="2534692" cy="1229107"/>
      </dsp:txXfrm>
    </dsp:sp>
    <dsp:sp modelId="{7C0CCA12-4659-470D-A190-709015206EDD}">
      <dsp:nvSpPr>
        <dsp:cNvPr id="0" name=""/>
        <dsp:cNvSpPr/>
      </dsp:nvSpPr>
      <dsp:spPr>
        <a:xfrm>
          <a:off x="5181738" y="1306810"/>
          <a:ext cx="261117" cy="979189"/>
        </a:xfrm>
        <a:custGeom>
          <a:avLst/>
          <a:gdLst/>
          <a:ahLst/>
          <a:cxnLst/>
          <a:rect l="0" t="0" r="0" b="0"/>
          <a:pathLst>
            <a:path>
              <a:moveTo>
                <a:pt x="0" y="0"/>
              </a:moveTo>
              <a:lnTo>
                <a:pt x="0" y="979189"/>
              </a:lnTo>
              <a:lnTo>
                <a:pt x="261117" y="979189"/>
              </a:lnTo>
            </a:path>
          </a:pathLst>
        </a:custGeom>
        <a:noFill/>
        <a:ln w="12700" cap="flat" cmpd="sng" algn="ctr">
          <a:solidFill>
            <a:schemeClr val="accent6">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51DE68-8017-4205-881C-FAC662D0B331}">
      <dsp:nvSpPr>
        <dsp:cNvPr id="0" name=""/>
        <dsp:cNvSpPr/>
      </dsp:nvSpPr>
      <dsp:spPr>
        <a:xfrm>
          <a:off x="5442855" y="1633207"/>
          <a:ext cx="2088936" cy="1305585"/>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214187"/>
              <a:satOff val="-8606"/>
              <a:lumOff val="184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GB" altLang="de-DE" sz="2100" kern="1200" noProof="0" dirty="0"/>
            <a:t>Short-term and profit-oriented investment in  financial assets</a:t>
          </a:r>
        </a:p>
      </dsp:txBody>
      <dsp:txXfrm>
        <a:off x="5481094" y="1671446"/>
        <a:ext cx="2012458" cy="1229107"/>
      </dsp:txXfrm>
    </dsp:sp>
    <dsp:sp modelId="{FF4E36F2-FE68-4AE1-8179-4EB9A861D3A9}">
      <dsp:nvSpPr>
        <dsp:cNvPr id="0" name=""/>
        <dsp:cNvSpPr/>
      </dsp:nvSpPr>
      <dsp:spPr>
        <a:xfrm>
          <a:off x="5181738" y="1306810"/>
          <a:ext cx="261117" cy="2611170"/>
        </a:xfrm>
        <a:custGeom>
          <a:avLst/>
          <a:gdLst/>
          <a:ahLst/>
          <a:cxnLst/>
          <a:rect l="0" t="0" r="0" b="0"/>
          <a:pathLst>
            <a:path>
              <a:moveTo>
                <a:pt x="0" y="0"/>
              </a:moveTo>
              <a:lnTo>
                <a:pt x="0" y="2611170"/>
              </a:lnTo>
              <a:lnTo>
                <a:pt x="261117" y="2611170"/>
              </a:lnTo>
            </a:path>
          </a:pathLst>
        </a:custGeom>
        <a:noFill/>
        <a:ln w="12700" cap="flat" cmpd="sng" algn="ctr">
          <a:solidFill>
            <a:schemeClr val="accent6">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36660D-B54D-4216-9062-92287859AFAF}">
      <dsp:nvSpPr>
        <dsp:cNvPr id="0" name=""/>
        <dsp:cNvSpPr/>
      </dsp:nvSpPr>
      <dsp:spPr>
        <a:xfrm>
          <a:off x="5442855" y="3265189"/>
          <a:ext cx="2088936" cy="1305585"/>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GB" altLang="de-DE" sz="2100" kern="1200" noProof="0" dirty="0"/>
            <a:t>Direct entrepreneurial influence is not expected</a:t>
          </a:r>
        </a:p>
      </dsp:txBody>
      <dsp:txXfrm>
        <a:off x="5481094" y="3303428"/>
        <a:ext cx="2012458" cy="12291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B01E1-92C2-4D51-8E1D-C9F4476F6E51}">
      <dsp:nvSpPr>
        <dsp:cNvPr id="0" name=""/>
        <dsp:cNvSpPr/>
      </dsp:nvSpPr>
      <dsp:spPr>
        <a:xfrm>
          <a:off x="1123585" y="924"/>
          <a:ext cx="2270293" cy="1564232"/>
        </a:xfrm>
        <a:prstGeom prst="round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0BFDC6-52E7-4162-88A3-A0FF4057665B}">
      <dsp:nvSpPr>
        <dsp:cNvPr id="0" name=""/>
        <dsp:cNvSpPr/>
      </dsp:nvSpPr>
      <dsp:spPr>
        <a:xfrm>
          <a:off x="1123585" y="1565156"/>
          <a:ext cx="2270293" cy="842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GB" sz="1700" kern="1200" dirty="0"/>
            <a:t>Control over business process wanted/needed</a:t>
          </a:r>
          <a:endParaRPr lang="de-DE" sz="1700" kern="1200" dirty="0"/>
        </a:p>
      </dsp:txBody>
      <dsp:txXfrm>
        <a:off x="1123585" y="1565156"/>
        <a:ext cx="2270293" cy="842278"/>
      </dsp:txXfrm>
    </dsp:sp>
    <dsp:sp modelId="{3C9C0138-D431-48AF-B08F-57A78763C32A}">
      <dsp:nvSpPr>
        <dsp:cNvPr id="0" name=""/>
        <dsp:cNvSpPr/>
      </dsp:nvSpPr>
      <dsp:spPr>
        <a:xfrm>
          <a:off x="3621003" y="924"/>
          <a:ext cx="2270293" cy="1564232"/>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D085F-F8CC-40EA-B0CF-2A7BD129FB92}">
      <dsp:nvSpPr>
        <dsp:cNvPr id="0" name=""/>
        <dsp:cNvSpPr/>
      </dsp:nvSpPr>
      <dsp:spPr>
        <a:xfrm>
          <a:off x="3621003" y="1565156"/>
          <a:ext cx="2270293" cy="842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GB" sz="1700" kern="1200"/>
            <a:t>Existent knowledge about the markets </a:t>
          </a:r>
          <a:endParaRPr lang="en-GB" sz="1700" kern="1200" dirty="0"/>
        </a:p>
      </dsp:txBody>
      <dsp:txXfrm>
        <a:off x="3621003" y="1565156"/>
        <a:ext cx="2270293" cy="842278"/>
      </dsp:txXfrm>
    </dsp:sp>
    <dsp:sp modelId="{D6B351DA-2145-47AB-80ED-6C0941AB4E7A}">
      <dsp:nvSpPr>
        <dsp:cNvPr id="0" name=""/>
        <dsp:cNvSpPr/>
      </dsp:nvSpPr>
      <dsp:spPr>
        <a:xfrm>
          <a:off x="6118421" y="924"/>
          <a:ext cx="2270293" cy="1564232"/>
        </a:xfrm>
        <a:prstGeom prst="roundRect">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6C8565-1847-4A3C-BF82-32AFA3BCB025}">
      <dsp:nvSpPr>
        <dsp:cNvPr id="0" name=""/>
        <dsp:cNvSpPr/>
      </dsp:nvSpPr>
      <dsp:spPr>
        <a:xfrm>
          <a:off x="6118421" y="1565156"/>
          <a:ext cx="2270293" cy="842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GB" sz="1700" kern="1200"/>
            <a:t>Avoiding tariffs and exchange rate fluctuations</a:t>
          </a:r>
          <a:endParaRPr lang="en-GB" sz="1700" kern="1200" dirty="0"/>
        </a:p>
      </dsp:txBody>
      <dsp:txXfrm>
        <a:off x="6118421" y="1565156"/>
        <a:ext cx="2270293" cy="842278"/>
      </dsp:txXfrm>
    </dsp:sp>
    <dsp:sp modelId="{2BDF0C80-C93F-4C5F-98ED-E86F40FF640C}">
      <dsp:nvSpPr>
        <dsp:cNvPr id="0" name=""/>
        <dsp:cNvSpPr/>
      </dsp:nvSpPr>
      <dsp:spPr>
        <a:xfrm>
          <a:off x="2372294" y="2634465"/>
          <a:ext cx="2270293" cy="1564232"/>
        </a:xfrm>
        <a:prstGeom prst="roundRect">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9A0847-0FEE-458A-A90D-A4ACD7E37332}">
      <dsp:nvSpPr>
        <dsp:cNvPr id="0" name=""/>
        <dsp:cNvSpPr/>
      </dsp:nvSpPr>
      <dsp:spPr>
        <a:xfrm>
          <a:off x="2372294" y="4198697"/>
          <a:ext cx="2270293" cy="842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GB" sz="1700" kern="1200"/>
            <a:t>High initial investments are realisable</a:t>
          </a:r>
          <a:endParaRPr lang="en-GB" sz="1700" kern="1200" dirty="0"/>
        </a:p>
      </dsp:txBody>
      <dsp:txXfrm>
        <a:off x="2372294" y="4198697"/>
        <a:ext cx="2270293" cy="842278"/>
      </dsp:txXfrm>
    </dsp:sp>
    <dsp:sp modelId="{A1E46130-506A-4811-80A8-D46BE9AF30A6}">
      <dsp:nvSpPr>
        <dsp:cNvPr id="0" name=""/>
        <dsp:cNvSpPr/>
      </dsp:nvSpPr>
      <dsp:spPr>
        <a:xfrm>
          <a:off x="4869712" y="2634465"/>
          <a:ext cx="2270293" cy="1564232"/>
        </a:xfrm>
        <a:prstGeom prst="roundRect">
          <a:avLst/>
        </a:prstGeom>
        <a:blipFill>
          <a:blip xmlns:r="http://schemas.openxmlformats.org/officeDocument/2006/relationships" r:embed="rId9">
            <a:extLst>
              <a:ext uri="{837473B0-CC2E-450A-ABE3-18F120FF3D39}">
                <a1611:picAttrSrcUrl xmlns:a1611="http://schemas.microsoft.com/office/drawing/2016/11/main" r:id="rId1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213A17-38BC-480D-95B0-BF510C20B4F1}">
      <dsp:nvSpPr>
        <dsp:cNvPr id="0" name=""/>
        <dsp:cNvSpPr/>
      </dsp:nvSpPr>
      <dsp:spPr>
        <a:xfrm>
          <a:off x="4869712" y="4198697"/>
          <a:ext cx="2270293" cy="842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GB" sz="1700" kern="1200"/>
            <a:t>Low political risks</a:t>
          </a:r>
          <a:endParaRPr lang="en-GB" sz="1700" kern="1200" dirty="0"/>
        </a:p>
      </dsp:txBody>
      <dsp:txXfrm>
        <a:off x="4869712" y="4198697"/>
        <a:ext cx="2270293" cy="8422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85D68-DB0D-410D-8190-4079A0E6D747}">
      <dsp:nvSpPr>
        <dsp:cNvPr id="0" name=""/>
        <dsp:cNvSpPr/>
      </dsp:nvSpPr>
      <dsp:spPr>
        <a:xfrm>
          <a:off x="2402525" y="810374"/>
          <a:ext cx="7473564" cy="3862292"/>
        </a:xfrm>
        <a:prstGeom prst="rect">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EE08A0-3F69-4237-85C3-BDAE4F7F7F40}">
      <dsp:nvSpPr>
        <dsp:cNvPr id="0" name=""/>
        <dsp:cNvSpPr/>
      </dsp:nvSpPr>
      <dsp:spPr>
        <a:xfrm>
          <a:off x="2625873" y="1262074"/>
          <a:ext cx="3470482" cy="3304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1955800">
            <a:lnSpc>
              <a:spcPct val="90000"/>
            </a:lnSpc>
            <a:spcBef>
              <a:spcPct val="0"/>
            </a:spcBef>
            <a:spcAft>
              <a:spcPct val="35000"/>
            </a:spcAft>
            <a:buNone/>
          </a:pPr>
          <a:r>
            <a:rPr lang="de-DE" sz="4400" kern="1200" dirty="0"/>
            <a:t>Advantages </a:t>
          </a:r>
        </a:p>
        <a:p>
          <a:pPr marL="285750" lvl="1" indent="-285750" algn="l" defTabSz="1511300">
            <a:lnSpc>
              <a:spcPct val="90000"/>
            </a:lnSpc>
            <a:spcBef>
              <a:spcPct val="0"/>
            </a:spcBef>
            <a:spcAft>
              <a:spcPct val="15000"/>
            </a:spcAft>
            <a:buChar char="•"/>
          </a:pPr>
          <a:endParaRPr lang="de-DE" sz="3400" kern="1200" dirty="0"/>
        </a:p>
      </dsp:txBody>
      <dsp:txXfrm>
        <a:off x="2625873" y="1262074"/>
        <a:ext cx="3470482" cy="3304144"/>
      </dsp:txXfrm>
    </dsp:sp>
    <dsp:sp modelId="{0103C46D-6A21-4F91-B337-C32A12A899CA}">
      <dsp:nvSpPr>
        <dsp:cNvPr id="0" name=""/>
        <dsp:cNvSpPr/>
      </dsp:nvSpPr>
      <dsp:spPr>
        <a:xfrm>
          <a:off x="6173668" y="1262074"/>
          <a:ext cx="3470482" cy="3304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1955800">
            <a:lnSpc>
              <a:spcPct val="90000"/>
            </a:lnSpc>
            <a:spcBef>
              <a:spcPct val="0"/>
            </a:spcBef>
            <a:spcAft>
              <a:spcPct val="35000"/>
            </a:spcAft>
            <a:buNone/>
          </a:pPr>
          <a:r>
            <a:rPr lang="de-DE" sz="4400" kern="1200" dirty="0" err="1"/>
            <a:t>Disadvantages</a:t>
          </a:r>
          <a:endParaRPr lang="de-DE" sz="4400" kern="1200" dirty="0"/>
        </a:p>
      </dsp:txBody>
      <dsp:txXfrm>
        <a:off x="6173668" y="1262074"/>
        <a:ext cx="3470482" cy="3304144"/>
      </dsp:txXfrm>
    </dsp:sp>
    <dsp:sp modelId="{B48A7391-15E7-4507-A611-42E596B2E75D}">
      <dsp:nvSpPr>
        <dsp:cNvPr id="0" name=""/>
        <dsp:cNvSpPr/>
      </dsp:nvSpPr>
      <dsp:spPr>
        <a:xfrm>
          <a:off x="1629397" y="37445"/>
          <a:ext cx="1460351" cy="1460351"/>
        </a:xfrm>
        <a:prstGeom prst="plus">
          <a:avLst>
            <a:gd name="adj" fmla="val 328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E64E56-ECE6-4387-94D0-A0FA0558D693}">
      <dsp:nvSpPr>
        <dsp:cNvPr id="0" name=""/>
        <dsp:cNvSpPr/>
      </dsp:nvSpPr>
      <dsp:spPr>
        <a:xfrm>
          <a:off x="8845253" y="562622"/>
          <a:ext cx="1374448" cy="471011"/>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2344C8-3CBE-473F-AEFE-432E5814AB69}">
      <dsp:nvSpPr>
        <dsp:cNvPr id="0" name=""/>
        <dsp:cNvSpPr/>
      </dsp:nvSpPr>
      <dsp:spPr>
        <a:xfrm>
          <a:off x="6139307" y="1269139"/>
          <a:ext cx="859" cy="3155775"/>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8EB4B-F2F6-480F-81AC-DB98EA5EBFA4}" type="datetimeFigureOut">
              <a:rPr lang="de-DE" smtClean="0"/>
              <a:t>27.09.2019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8481C-909D-4B30-A9C4-7F4CCFAEBA8F}" type="slidenum">
              <a:rPr lang="de-DE" smtClean="0"/>
              <a:t>‹Nr.›</a:t>
            </a:fld>
            <a:endParaRPr lang="de-DE"/>
          </a:p>
        </p:txBody>
      </p:sp>
    </p:spTree>
    <p:extLst>
      <p:ext uri="{BB962C8B-B14F-4D97-AF65-F5344CB8AC3E}">
        <p14:creationId xmlns:p14="http://schemas.microsoft.com/office/powerpoint/2010/main" val="2338778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leverism.com/lexicon/inventory-management/"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cleverism.com/streamlining-procurement-proces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theguardian.com/technology/2012/apr/09/facebook-buys-instagram-mark-zuckerberg"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jumping back to 2.2., for a revision on intercultural management. Students have Intercultural Management as a class in the previous semester. </a:t>
            </a:r>
          </a:p>
        </p:txBody>
      </p:sp>
      <p:sp>
        <p:nvSpPr>
          <p:cNvPr id="4" name="Slide Number Placeholder 3"/>
          <p:cNvSpPr>
            <a:spLocks noGrp="1"/>
          </p:cNvSpPr>
          <p:nvPr>
            <p:ph type="sldNum" sz="quarter" idx="10"/>
          </p:nvPr>
        </p:nvSpPr>
        <p:spPr/>
        <p:txBody>
          <a:bodyPr/>
          <a:lstStyle/>
          <a:p>
            <a:fld id="{47066143-8669-4D06-B20F-8D5F029030F8}" type="slidenum">
              <a:rPr lang="en-US" smtClean="0"/>
              <a:t>1</a:t>
            </a:fld>
            <a:endParaRPr lang="en-US" dirty="0"/>
          </a:p>
        </p:txBody>
      </p:sp>
    </p:spTree>
    <p:extLst>
      <p:ext uri="{BB962C8B-B14F-4D97-AF65-F5344CB8AC3E}">
        <p14:creationId xmlns:p14="http://schemas.microsoft.com/office/powerpoint/2010/main" val="4003540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jumping back to 2.2., for a revision on intercultural management. Students have Intercultural Management as a class in the previous semester. </a:t>
            </a:r>
          </a:p>
        </p:txBody>
      </p:sp>
      <p:sp>
        <p:nvSpPr>
          <p:cNvPr id="4" name="Slide Number Placeholder 3"/>
          <p:cNvSpPr>
            <a:spLocks noGrp="1"/>
          </p:cNvSpPr>
          <p:nvPr>
            <p:ph type="sldNum" sz="quarter" idx="10"/>
          </p:nvPr>
        </p:nvSpPr>
        <p:spPr/>
        <p:txBody>
          <a:bodyPr/>
          <a:lstStyle/>
          <a:p>
            <a:fld id="{47066143-8669-4D06-B20F-8D5F029030F8}" type="slidenum">
              <a:rPr lang="en-US" smtClean="0"/>
              <a:t>20</a:t>
            </a:fld>
            <a:endParaRPr lang="en-US" dirty="0"/>
          </a:p>
        </p:txBody>
      </p:sp>
    </p:spTree>
    <p:extLst>
      <p:ext uri="{BB962C8B-B14F-4D97-AF65-F5344CB8AC3E}">
        <p14:creationId xmlns:p14="http://schemas.microsoft.com/office/powerpoint/2010/main" val="1380668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Shouldents</a:t>
            </a:r>
            <a:r>
              <a:rPr lang="de-DE" dirty="0"/>
              <a:t> </a:t>
            </a:r>
            <a:r>
              <a:rPr lang="de-DE" dirty="0" err="1"/>
              <a:t>should</a:t>
            </a:r>
            <a:r>
              <a:rPr lang="de-DE" dirty="0"/>
              <a:t> </a:t>
            </a:r>
            <a:r>
              <a:rPr lang="de-DE" dirty="0" err="1"/>
              <a:t>draw</a:t>
            </a:r>
            <a:r>
              <a:rPr lang="de-DE" dirty="0"/>
              <a:t> a </a:t>
            </a:r>
            <a:r>
              <a:rPr lang="de-DE" dirty="0" err="1"/>
              <a:t>mind</a:t>
            </a:r>
            <a:r>
              <a:rPr lang="de-DE" dirty="0"/>
              <a:t> </a:t>
            </a:r>
            <a:r>
              <a:rPr lang="de-DE" dirty="0" err="1"/>
              <a:t>map</a:t>
            </a:r>
            <a:r>
              <a:rPr lang="de-DE" dirty="0"/>
              <a:t> in </a:t>
            </a:r>
            <a:r>
              <a:rPr lang="de-DE" dirty="0" err="1"/>
              <a:t>their</a:t>
            </a:r>
            <a:r>
              <a:rPr lang="de-DE" dirty="0"/>
              <a:t> </a:t>
            </a:r>
            <a:r>
              <a:rPr lang="de-DE" dirty="0" err="1"/>
              <a:t>group</a:t>
            </a:r>
            <a:r>
              <a:rPr lang="de-DE" dirty="0"/>
              <a:t> </a:t>
            </a:r>
            <a:r>
              <a:rPr lang="de-DE" dirty="0" err="1"/>
              <a:t>to</a:t>
            </a:r>
            <a:r>
              <a:rPr lang="de-DE" dirty="0"/>
              <a:t> </a:t>
            </a:r>
            <a:r>
              <a:rPr lang="de-DE" dirty="0" err="1"/>
              <a:t>re-activate</a:t>
            </a:r>
            <a:r>
              <a:rPr lang="de-DE" dirty="0"/>
              <a:t> </a:t>
            </a:r>
            <a:r>
              <a:rPr lang="de-DE" dirty="0" err="1"/>
              <a:t>previous</a:t>
            </a:r>
            <a:r>
              <a:rPr lang="de-DE" dirty="0"/>
              <a:t> </a:t>
            </a:r>
            <a:r>
              <a:rPr lang="de-DE" dirty="0" err="1"/>
              <a:t>knowledge</a:t>
            </a:r>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21</a:t>
            </a:fld>
            <a:endParaRPr lang="en-US"/>
          </a:p>
        </p:txBody>
      </p:sp>
    </p:spTree>
    <p:extLst>
      <p:ext uri="{BB962C8B-B14F-4D97-AF65-F5344CB8AC3E}">
        <p14:creationId xmlns:p14="http://schemas.microsoft.com/office/powerpoint/2010/main" val="3463327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4DFDF44-D598-4681-B90F-45CAEBB86C54}"/>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6BA1B0A7-8510-4A29-9E49-0998A1DCCA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t>The </a:t>
            </a:r>
            <a:r>
              <a:rPr lang="de-DE" altLang="de-DE" dirty="0" err="1"/>
              <a:t>eclectic</a:t>
            </a:r>
            <a:r>
              <a:rPr lang="de-DE" altLang="de-DE" dirty="0"/>
              <a:t> </a:t>
            </a:r>
            <a:r>
              <a:rPr lang="de-DE" altLang="de-DE" dirty="0" err="1"/>
              <a:t>paradigm</a:t>
            </a:r>
            <a:r>
              <a:rPr lang="de-DE" altLang="de-DE" dirty="0"/>
              <a:t> was </a:t>
            </a:r>
            <a:r>
              <a:rPr lang="de-DE" altLang="de-DE" dirty="0" err="1"/>
              <a:t>developed</a:t>
            </a:r>
            <a:r>
              <a:rPr lang="de-DE" altLang="de-DE" dirty="0"/>
              <a:t> </a:t>
            </a:r>
            <a:r>
              <a:rPr lang="de-DE" altLang="de-DE" dirty="0" err="1"/>
              <a:t>by</a:t>
            </a:r>
            <a:r>
              <a:rPr lang="de-DE" altLang="de-DE" dirty="0"/>
              <a:t> Dunning out </a:t>
            </a:r>
            <a:r>
              <a:rPr lang="de-DE" altLang="de-DE" dirty="0" err="1"/>
              <a:t>of</a:t>
            </a:r>
            <a:r>
              <a:rPr lang="de-DE" altLang="de-DE" dirty="0"/>
              <a:t> </a:t>
            </a:r>
            <a:r>
              <a:rPr lang="de-DE" altLang="de-DE" dirty="0" err="1"/>
              <a:t>diferent</a:t>
            </a:r>
            <a:r>
              <a:rPr lang="de-DE" altLang="de-DE" dirty="0"/>
              <a:t> </a:t>
            </a:r>
            <a:r>
              <a:rPr lang="de-DE" altLang="de-DE" dirty="0" err="1"/>
              <a:t>literature</a:t>
            </a:r>
            <a:r>
              <a:rPr lang="de-DE" altLang="de-DE" dirty="0"/>
              <a:t> </a:t>
            </a:r>
            <a:r>
              <a:rPr lang="de-DE" altLang="de-DE" dirty="0" err="1"/>
              <a:t>streams</a:t>
            </a:r>
            <a:r>
              <a:rPr lang="de-DE" altLang="de-DE" dirty="0"/>
              <a:t>. </a:t>
            </a:r>
            <a:r>
              <a:rPr lang="de-DE" altLang="de-DE" dirty="0" err="1"/>
              <a:t>Accourding</a:t>
            </a:r>
            <a:r>
              <a:rPr lang="de-DE" altLang="de-DE" dirty="0"/>
              <a:t> </a:t>
            </a:r>
            <a:r>
              <a:rPr lang="de-DE" altLang="de-DE" dirty="0" err="1"/>
              <a:t>to</a:t>
            </a:r>
            <a:r>
              <a:rPr lang="de-DE" altLang="de-DE" dirty="0"/>
              <a:t> Dunning </a:t>
            </a:r>
            <a:r>
              <a:rPr lang="de-DE" altLang="de-DE" dirty="0" err="1"/>
              <a:t>there</a:t>
            </a:r>
            <a:r>
              <a:rPr lang="de-DE" altLang="de-DE" dirty="0"/>
              <a:t> </a:t>
            </a:r>
            <a:r>
              <a:rPr lang="de-DE" altLang="de-DE" dirty="0" err="1"/>
              <a:t>are</a:t>
            </a:r>
            <a:r>
              <a:rPr lang="de-DE" altLang="de-DE" dirty="0"/>
              <a:t> </a:t>
            </a:r>
            <a:r>
              <a:rPr lang="de-DE" altLang="de-DE" dirty="0" err="1"/>
              <a:t>to</a:t>
            </a:r>
            <a:r>
              <a:rPr lang="de-DE" altLang="de-DE" dirty="0"/>
              <a:t> </a:t>
            </a:r>
            <a:r>
              <a:rPr lang="de-DE" altLang="de-DE" dirty="0" err="1"/>
              <a:t>be</a:t>
            </a:r>
            <a:r>
              <a:rPr lang="de-DE" altLang="de-DE" dirty="0"/>
              <a:t> </a:t>
            </a:r>
            <a:r>
              <a:rPr lang="de-DE" altLang="de-DE" dirty="0" err="1"/>
              <a:t>analysed</a:t>
            </a:r>
            <a:r>
              <a:rPr lang="de-DE" altLang="de-DE" dirty="0"/>
              <a:t> </a:t>
            </a:r>
            <a:r>
              <a:rPr lang="de-DE" altLang="de-DE" dirty="0" err="1"/>
              <a:t>three</a:t>
            </a:r>
            <a:r>
              <a:rPr lang="de-DE" altLang="de-DE" dirty="0"/>
              <a:t> </a:t>
            </a:r>
            <a:r>
              <a:rPr lang="de-DE" altLang="de-DE" dirty="0" err="1"/>
              <a:t>advantages</a:t>
            </a:r>
            <a:r>
              <a:rPr lang="de-DE" altLang="de-DE" dirty="0"/>
              <a:t> in </a:t>
            </a:r>
            <a:r>
              <a:rPr lang="de-DE" altLang="de-DE" dirty="0" err="1"/>
              <a:t>order</a:t>
            </a:r>
            <a:r>
              <a:rPr lang="de-DE" altLang="de-DE" dirty="0"/>
              <a:t> </a:t>
            </a:r>
            <a:r>
              <a:rPr lang="de-DE" altLang="de-DE" dirty="0" err="1"/>
              <a:t>to</a:t>
            </a:r>
            <a:r>
              <a:rPr lang="de-DE" altLang="de-DE" dirty="0"/>
              <a:t> </a:t>
            </a:r>
            <a:r>
              <a:rPr lang="de-DE" altLang="de-DE" dirty="0" err="1"/>
              <a:t>determine</a:t>
            </a:r>
            <a:r>
              <a:rPr lang="de-DE" altLang="de-DE" dirty="0"/>
              <a:t> </a:t>
            </a:r>
            <a:r>
              <a:rPr lang="de-DE" altLang="de-DE" dirty="0" err="1"/>
              <a:t>the</a:t>
            </a:r>
            <a:r>
              <a:rPr lang="de-DE" altLang="de-DE" dirty="0"/>
              <a:t> </a:t>
            </a:r>
            <a:r>
              <a:rPr lang="de-DE" altLang="de-DE" dirty="0" err="1"/>
              <a:t>entry</a:t>
            </a:r>
            <a:r>
              <a:rPr lang="de-DE" altLang="de-DE" dirty="0"/>
              <a:t> </a:t>
            </a:r>
            <a:r>
              <a:rPr lang="de-DE" altLang="de-DE" dirty="0" err="1"/>
              <a:t>mode</a:t>
            </a:r>
            <a:r>
              <a:rPr lang="de-DE" altLang="de-DE" dirty="0"/>
              <a:t> </a:t>
            </a:r>
            <a:r>
              <a:rPr lang="de-DE" altLang="de-DE" dirty="0" err="1"/>
              <a:t>strategy</a:t>
            </a:r>
            <a:r>
              <a:rPr lang="de-DE" altLang="de-DE" dirty="0"/>
              <a:t>. </a:t>
            </a:r>
          </a:p>
          <a:p>
            <a:endParaRPr lang="de-DE" altLang="de-DE" dirty="0"/>
          </a:p>
          <a:p>
            <a:r>
              <a:rPr lang="en-US" sz="1200" b="0" i="0" kern="1200" dirty="0">
                <a:solidFill>
                  <a:schemeClr val="tx1"/>
                </a:solidFill>
                <a:effectLst/>
                <a:latin typeface="+mn-lt"/>
                <a:ea typeface="+mn-ea"/>
                <a:cs typeface="+mn-cs"/>
              </a:rPr>
              <a:t>liability of foreignness (“All additional costs a firm operating in a market overseas incurs that a local firm would not incur” Zaheer (1995 , pp 342-343).)</a:t>
            </a:r>
          </a:p>
          <a:p>
            <a:endParaRPr lang="en-US" altLang="de-DE" sz="1200" b="0" i="0" kern="1200" dirty="0">
              <a:solidFill>
                <a:schemeClr val="tx1"/>
              </a:solidFill>
              <a:effectLst/>
              <a:latin typeface="+mn-lt"/>
              <a:ea typeface="+mn-ea"/>
              <a:cs typeface="+mn-cs"/>
            </a:endParaRPr>
          </a:p>
          <a:p>
            <a:r>
              <a:rPr lang="en-US" dirty="0"/>
              <a:t>Ownership. The ownership condition says that the firm must own some asset that generates enough value to make it worth the extra costs of multinational production. This asset might be a blueprint, a patent, or copyright. A pharmaceutical company, for example, may own a patent on a cholesterol drug. This patent gives the firm market power (since other firms cannot produce this drug) which increases the firm’s profits. Other kinds of assets include things such as managerial talent, a brand’s reputation, or some other intangible capital owned by the firm. Note that some of these assets are explicit and legally protected (e.g., Pfizer’s patent on Lipitor) while others are not (e.g., Google’s work culture). Location. A multinational firm, by definition, operates in more than one country. To make this worthwhile, there must be some advantage from operating in that location. One type of location advantage is a saving in transportation and tariff costs. This kind of advantage is most important for goods that are expensive to ship abroad (i.e., to export). It would be very expensive, for example, for McDonald’s to ship hot Big Macs to Canada for sale, so McDonald’s produces Big Macs in Canada to sell to the Canadian market. This type of arrangement is often called horizontal foreign direct investment. Another location advantage might arise from differences in production costs across countries. Assembling Barbie dolls, for example, requires low-skilled labor. If low-skilled labor is cheaper in Vietnam compared to the United States, then Mattel may choose to assemble Barbie in Vietnam rather than in the United States. This type of arrangement is often called vertical foreign direct investment. </a:t>
            </a:r>
          </a:p>
          <a:p>
            <a:r>
              <a:rPr lang="en-US" dirty="0" err="1"/>
              <a:t>internalisation</a:t>
            </a:r>
            <a:r>
              <a:rPr lang="en-US" dirty="0"/>
              <a:t>. The </a:t>
            </a:r>
            <a:r>
              <a:rPr lang="en-US" dirty="0" err="1"/>
              <a:t>internalisation</a:t>
            </a:r>
            <a:r>
              <a:rPr lang="en-US" dirty="0"/>
              <a:t> advantage says that there must be a gain from keeping the international expansion within the firm. One way an </a:t>
            </a:r>
            <a:r>
              <a:rPr lang="en-US" dirty="0" err="1"/>
              <a:t>internalisation</a:t>
            </a:r>
            <a:r>
              <a:rPr lang="en-US" dirty="0"/>
              <a:t> advantage arises is when the firm’s assets (its ownership advantage) are easy to copy. Producing within the firm, rather than licensing to an outside firm, may make it easier for a firm to protect its assets. Another </a:t>
            </a:r>
            <a:r>
              <a:rPr lang="en-US" dirty="0" err="1"/>
              <a:t>internalisation</a:t>
            </a:r>
            <a:r>
              <a:rPr lang="en-US" dirty="0"/>
              <a:t> advantage may arise when it is difficult to write a contract between two firms for the good or service to be produced. In this case, it may be easier to produce within the firm and retain complete control over the process. This idea is related to the “holdup problem” that you may have encountered in a microeconomics or industrial organization class</a:t>
            </a:r>
            <a:endParaRPr lang="de-DE" altLang="de-DE" dirty="0"/>
          </a:p>
        </p:txBody>
      </p:sp>
      <p:sp>
        <p:nvSpPr>
          <p:cNvPr id="55300" name="Date Placeholder 3">
            <a:extLst>
              <a:ext uri="{FF2B5EF4-FFF2-40B4-BE49-F238E27FC236}">
                <a16:creationId xmlns:a16="http://schemas.microsoft.com/office/drawing/2014/main" id="{427F7A0F-5477-4E2A-8D6C-CC749FBE7299}"/>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985D9625-A832-4D20-8A78-2051B42CDD1D}" type="datetime1">
              <a:rPr lang="de-DE" altLang="de-DE" sz="1000" b="0" smtClean="0">
                <a:solidFill>
                  <a:schemeClr val="tx1"/>
                </a:solidFill>
                <a:ea typeface="ＭＳ Ｐゴシック" panose="020B0600070205080204" pitchFamily="34" charset="-128"/>
              </a:rPr>
              <a:pPr/>
              <a:t>27.09.2019</a:t>
            </a:fld>
            <a:endParaRPr lang="de-DE" altLang="de-DE" sz="1000" b="0">
              <a:solidFill>
                <a:schemeClr val="tx1"/>
              </a:solidFill>
              <a:ea typeface="ＭＳ Ｐゴシック" panose="020B0600070205080204" pitchFamily="34" charset="-128"/>
            </a:endParaRPr>
          </a:p>
        </p:txBody>
      </p:sp>
      <p:sp>
        <p:nvSpPr>
          <p:cNvPr id="55301" name="Slide Number Placeholder 4">
            <a:extLst>
              <a:ext uri="{FF2B5EF4-FFF2-40B4-BE49-F238E27FC236}">
                <a16:creationId xmlns:a16="http://schemas.microsoft.com/office/drawing/2014/main" id="{37B5CAAE-9627-4C66-B0F9-227F14AA97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D87332B5-2A5B-4351-9946-32AD833988CF}" type="slidenum">
              <a:rPr lang="de-DE" altLang="de-DE" sz="1000" b="0">
                <a:solidFill>
                  <a:schemeClr val="tx1"/>
                </a:solidFill>
                <a:ea typeface="ＭＳ Ｐゴシック" panose="020B0600070205080204" pitchFamily="34" charset="-128"/>
              </a:rPr>
              <a:pPr/>
              <a:t>22</a:t>
            </a:fld>
            <a:endParaRPr lang="de-DE" altLang="de-DE" sz="1200" b="0">
              <a:solidFill>
                <a:schemeClr val="tx1"/>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internalisation</a:t>
            </a:r>
            <a:r>
              <a:rPr lang="de-DE" dirty="0"/>
              <a:t> </a:t>
            </a:r>
            <a:r>
              <a:rPr lang="de-DE" dirty="0" err="1"/>
              <a:t>basically</a:t>
            </a:r>
            <a:r>
              <a:rPr lang="de-DE" dirty="0"/>
              <a:t> </a:t>
            </a:r>
            <a:r>
              <a:rPr lang="de-DE" dirty="0" err="1"/>
              <a:t>represents</a:t>
            </a:r>
            <a:r>
              <a:rPr lang="de-DE" dirty="0"/>
              <a:t>  </a:t>
            </a:r>
            <a:r>
              <a:rPr lang="de-DE" dirty="0" err="1"/>
              <a:t>the</a:t>
            </a:r>
            <a:r>
              <a:rPr lang="de-DE" dirty="0"/>
              <a:t> </a:t>
            </a:r>
            <a:r>
              <a:rPr lang="de-DE" dirty="0" err="1"/>
              <a:t>make</a:t>
            </a:r>
            <a:r>
              <a:rPr lang="de-DE" dirty="0"/>
              <a:t> </a:t>
            </a:r>
            <a:r>
              <a:rPr lang="de-DE" dirty="0" err="1"/>
              <a:t>or</a:t>
            </a:r>
            <a:r>
              <a:rPr lang="de-DE" dirty="0"/>
              <a:t> </a:t>
            </a:r>
            <a:r>
              <a:rPr lang="de-DE" dirty="0" err="1"/>
              <a:t>by</a:t>
            </a:r>
            <a:r>
              <a:rPr lang="de-DE" dirty="0"/>
              <a:t> </a:t>
            </a:r>
            <a:r>
              <a:rPr lang="de-DE" dirty="0" err="1"/>
              <a:t>desicion</a:t>
            </a:r>
            <a:r>
              <a:rPr lang="de-DE" dirty="0"/>
              <a:t>.</a:t>
            </a:r>
          </a:p>
          <a:p>
            <a:r>
              <a:rPr lang="de-DE" dirty="0"/>
              <a:t>@ </a:t>
            </a:r>
            <a:r>
              <a:rPr lang="de-DE" dirty="0" err="1"/>
              <a:t>students</a:t>
            </a:r>
            <a:r>
              <a:rPr lang="de-DE" dirty="0"/>
              <a:t>. Wen </a:t>
            </a:r>
            <a:r>
              <a:rPr lang="de-DE" dirty="0" err="1"/>
              <a:t>should</a:t>
            </a:r>
            <a:r>
              <a:rPr lang="de-DE" dirty="0"/>
              <a:t> I </a:t>
            </a:r>
            <a:r>
              <a:rPr lang="de-DE" dirty="0" err="1"/>
              <a:t>decide</a:t>
            </a:r>
            <a:r>
              <a:rPr lang="de-DE" dirty="0"/>
              <a:t> </a:t>
            </a:r>
            <a:r>
              <a:rPr lang="de-DE" dirty="0" err="1"/>
              <a:t>for</a:t>
            </a:r>
            <a:r>
              <a:rPr lang="de-DE" dirty="0"/>
              <a:t> </a:t>
            </a:r>
            <a:r>
              <a:rPr lang="de-DE" dirty="0" err="1"/>
              <a:t>hierarchy</a:t>
            </a:r>
            <a:r>
              <a:rPr lang="de-DE" dirty="0"/>
              <a:t> and </a:t>
            </a:r>
            <a:r>
              <a:rPr lang="de-DE" dirty="0" err="1"/>
              <a:t>make</a:t>
            </a:r>
            <a:r>
              <a:rPr lang="de-DE" dirty="0"/>
              <a:t> a </a:t>
            </a:r>
            <a:r>
              <a:rPr lang="de-DE" dirty="0" err="1"/>
              <a:t>product</a:t>
            </a:r>
            <a:r>
              <a:rPr lang="de-DE" dirty="0"/>
              <a:t> </a:t>
            </a:r>
            <a:r>
              <a:rPr lang="de-DE" dirty="0" err="1"/>
              <a:t>myself</a:t>
            </a:r>
            <a:r>
              <a:rPr lang="de-DE" dirty="0"/>
              <a:t> and </a:t>
            </a:r>
            <a:r>
              <a:rPr lang="de-DE" dirty="0" err="1"/>
              <a:t>under</a:t>
            </a:r>
            <a:r>
              <a:rPr lang="de-DE" dirty="0"/>
              <a:t> </a:t>
            </a:r>
            <a:r>
              <a:rPr lang="de-DE" dirty="0" err="1"/>
              <a:t>which</a:t>
            </a:r>
            <a:r>
              <a:rPr lang="de-DE" dirty="0"/>
              <a:t> </a:t>
            </a:r>
            <a:r>
              <a:rPr lang="de-DE" dirty="0" err="1"/>
              <a:t>circumstances</a:t>
            </a:r>
            <a:r>
              <a:rPr lang="de-DE" dirty="0"/>
              <a:t> do I </a:t>
            </a:r>
            <a:r>
              <a:rPr lang="de-DE" dirty="0" err="1"/>
              <a:t>decide</a:t>
            </a:r>
            <a:r>
              <a:rPr lang="de-DE" dirty="0"/>
              <a:t> </a:t>
            </a:r>
            <a:r>
              <a:rPr lang="de-DE" dirty="0" err="1"/>
              <a:t>for</a:t>
            </a:r>
            <a:r>
              <a:rPr lang="de-DE" dirty="0"/>
              <a:t> </a:t>
            </a:r>
            <a:r>
              <a:rPr lang="de-DE" dirty="0" err="1"/>
              <a:t>the</a:t>
            </a:r>
            <a:r>
              <a:rPr lang="de-DE" dirty="0"/>
              <a:t> </a:t>
            </a:r>
            <a:r>
              <a:rPr lang="de-DE" dirty="0" err="1"/>
              <a:t>market</a:t>
            </a:r>
            <a:r>
              <a:rPr lang="de-DE" dirty="0"/>
              <a:t> and </a:t>
            </a:r>
            <a:r>
              <a:rPr lang="de-DE" dirty="0" err="1"/>
              <a:t>buy</a:t>
            </a:r>
            <a:r>
              <a:rPr lang="de-DE" dirty="0"/>
              <a:t> </a:t>
            </a:r>
            <a:r>
              <a:rPr lang="de-DE" dirty="0" err="1"/>
              <a:t>the</a:t>
            </a:r>
            <a:r>
              <a:rPr lang="de-DE" dirty="0"/>
              <a:t> </a:t>
            </a:r>
            <a:r>
              <a:rPr lang="de-DE" dirty="0" err="1"/>
              <a:t>product</a:t>
            </a:r>
            <a:r>
              <a:rPr lang="de-DE" dirty="0"/>
              <a:t>/</a:t>
            </a:r>
            <a:r>
              <a:rPr lang="de-DE" dirty="0" err="1"/>
              <a:t>component</a:t>
            </a:r>
            <a:r>
              <a:rPr lang="de-DE" dirty="0"/>
              <a:t>?</a:t>
            </a:r>
          </a:p>
          <a:p>
            <a:endParaRPr lang="de-DE" dirty="0"/>
          </a:p>
          <a:p>
            <a:r>
              <a:rPr lang="en-US" sz="1200" b="0" i="0" kern="1200" dirty="0">
                <a:solidFill>
                  <a:schemeClr val="tx1"/>
                </a:solidFill>
                <a:effectLst/>
                <a:latin typeface="+mn-lt"/>
                <a:ea typeface="+mn-ea"/>
                <a:cs typeface="+mn-cs"/>
              </a:rPr>
              <a:t>Factors favoring in-house manufacture</a:t>
            </a:r>
          </a:p>
          <a:p>
            <a:r>
              <a:rPr lang="en-US" sz="1200" b="0" i="0" kern="1200" dirty="0">
                <a:solidFill>
                  <a:schemeClr val="tx1"/>
                </a:solidFill>
                <a:effectLst/>
                <a:latin typeface="+mn-lt"/>
                <a:ea typeface="+mn-ea"/>
                <a:cs typeface="+mn-cs"/>
              </a:rPr>
              <a:t>Wish to integrate plant operations</a:t>
            </a:r>
          </a:p>
          <a:p>
            <a:r>
              <a:rPr lang="en-US" sz="1200" b="0" i="0" kern="1200" dirty="0">
                <a:solidFill>
                  <a:schemeClr val="tx1"/>
                </a:solidFill>
                <a:effectLst/>
                <a:latin typeface="+mn-lt"/>
                <a:ea typeface="+mn-ea"/>
                <a:cs typeface="+mn-cs"/>
              </a:rPr>
              <a:t>Need for direct control over manufacturing and/or quality</a:t>
            </a:r>
          </a:p>
          <a:p>
            <a:r>
              <a:rPr lang="en-US" sz="1200" b="0" i="0" kern="1200" dirty="0">
                <a:solidFill>
                  <a:schemeClr val="tx1"/>
                </a:solidFill>
                <a:effectLst/>
                <a:latin typeface="+mn-lt"/>
                <a:ea typeface="+mn-ea"/>
                <a:cs typeface="+mn-cs"/>
              </a:rPr>
              <a:t>Cost considerations (costs less to make the part)</a:t>
            </a:r>
          </a:p>
          <a:p>
            <a:r>
              <a:rPr lang="en-US" sz="1200" b="0" i="0" kern="1200" dirty="0">
                <a:solidFill>
                  <a:schemeClr val="tx1"/>
                </a:solidFill>
                <a:effectLst/>
                <a:latin typeface="+mn-lt"/>
                <a:ea typeface="+mn-ea"/>
                <a:cs typeface="+mn-cs"/>
              </a:rPr>
              <a:t>Improved quality control</a:t>
            </a:r>
          </a:p>
          <a:p>
            <a:r>
              <a:rPr lang="en-US" sz="1200" b="0" i="0" kern="1200" dirty="0">
                <a:solidFill>
                  <a:schemeClr val="tx1"/>
                </a:solidFill>
                <a:effectLst/>
                <a:latin typeface="+mn-lt"/>
                <a:ea typeface="+mn-ea"/>
                <a:cs typeface="+mn-cs"/>
              </a:rPr>
              <a:t>No competent suppliers and/or unreliable suppliers</a:t>
            </a:r>
          </a:p>
          <a:p>
            <a:r>
              <a:rPr lang="en-US" sz="1200" b="0" i="0" kern="1200" dirty="0">
                <a:solidFill>
                  <a:schemeClr val="tx1"/>
                </a:solidFill>
                <a:effectLst/>
                <a:latin typeface="+mn-lt"/>
                <a:ea typeface="+mn-ea"/>
                <a:cs typeface="+mn-cs"/>
              </a:rPr>
              <a:t>Quantity too little to interest a supplier</a:t>
            </a:r>
          </a:p>
          <a:p>
            <a:r>
              <a:rPr lang="en-US" sz="1200" b="0" i="0" kern="1200" dirty="0">
                <a:solidFill>
                  <a:schemeClr val="tx1"/>
                </a:solidFill>
                <a:effectLst/>
                <a:latin typeface="+mn-lt"/>
                <a:ea typeface="+mn-ea"/>
                <a:cs typeface="+mn-cs"/>
              </a:rPr>
              <a:t>Design secrecy is necessary to protect proprietary technology</a:t>
            </a:r>
          </a:p>
          <a:p>
            <a:r>
              <a:rPr lang="en-US" sz="1200" b="0" i="0" kern="1200" dirty="0">
                <a:solidFill>
                  <a:schemeClr val="tx1"/>
                </a:solidFill>
                <a:effectLst/>
                <a:latin typeface="+mn-lt"/>
                <a:ea typeface="+mn-ea"/>
                <a:cs typeface="+mn-cs"/>
              </a:rPr>
              <a:t>Control of transportation, lead time, and warehousing expenses</a:t>
            </a:r>
          </a:p>
          <a:p>
            <a:r>
              <a:rPr lang="en-US" sz="1200" b="0" i="0" kern="1200" dirty="0">
                <a:solidFill>
                  <a:schemeClr val="tx1"/>
                </a:solidFill>
                <a:effectLst/>
                <a:latin typeface="+mn-lt"/>
                <a:ea typeface="+mn-ea"/>
                <a:cs typeface="+mn-cs"/>
              </a:rPr>
              <a:t>Political, environmental, or social reasons</a:t>
            </a:r>
          </a:p>
          <a:p>
            <a:r>
              <a:rPr lang="en-US" sz="1200" b="0" i="0" kern="1200" dirty="0">
                <a:solidFill>
                  <a:schemeClr val="tx1"/>
                </a:solidFill>
                <a:effectLst/>
                <a:latin typeface="+mn-lt"/>
                <a:ea typeface="+mn-ea"/>
                <a:cs typeface="+mn-cs"/>
              </a:rPr>
              <a:t>Productive utilization of excess plant capacity to assist with absorbing fixed overhead (utilizing existing idle capacity)</a:t>
            </a:r>
          </a:p>
          <a:p>
            <a:r>
              <a:rPr lang="en-US" sz="1200" b="0" i="0" kern="1200" dirty="0">
                <a:solidFill>
                  <a:schemeClr val="tx1"/>
                </a:solidFill>
                <a:effectLst/>
                <a:latin typeface="+mn-lt"/>
                <a:ea typeface="+mn-ea"/>
                <a:cs typeface="+mn-cs"/>
              </a:rPr>
              <a:t>Wish to keep up a stable workforce (in times when there are declining sales)</a:t>
            </a:r>
          </a:p>
          <a:p>
            <a:r>
              <a:rPr lang="en-US" sz="1200" b="0" i="0" kern="1200" dirty="0">
                <a:solidFill>
                  <a:schemeClr val="tx1"/>
                </a:solidFill>
                <a:effectLst/>
                <a:latin typeface="+mn-lt"/>
                <a:ea typeface="+mn-ea"/>
                <a:cs typeface="+mn-cs"/>
              </a:rPr>
              <a:t>Greater guarantee of continual supply</a:t>
            </a:r>
          </a:p>
          <a:p>
            <a:r>
              <a:rPr lang="en-US" sz="1200" b="0" i="0" kern="1200" dirty="0">
                <a:solidFill>
                  <a:schemeClr val="tx1"/>
                </a:solidFill>
                <a:effectLst/>
                <a:latin typeface="+mn-lt"/>
                <a:ea typeface="+mn-ea"/>
                <a:cs typeface="+mn-cs"/>
              </a:rPr>
              <a:t>Lower internal transaction costs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Factors favoring purchase from outside</a:t>
            </a:r>
          </a:p>
          <a:p>
            <a:r>
              <a:rPr lang="en-US" sz="1200" b="0" i="0" kern="1200" dirty="0">
                <a:solidFill>
                  <a:schemeClr val="tx1"/>
                </a:solidFill>
                <a:effectLst/>
                <a:latin typeface="+mn-lt"/>
                <a:ea typeface="+mn-ea"/>
                <a:cs typeface="+mn-cs"/>
              </a:rPr>
              <a:t>Suppliers’ specialized know-how and research are more than that of the buyer</a:t>
            </a:r>
          </a:p>
          <a:p>
            <a:r>
              <a:rPr lang="en-US" sz="1200" b="0" i="0" kern="1200" dirty="0">
                <a:solidFill>
                  <a:schemeClr val="tx1"/>
                </a:solidFill>
                <a:effectLst/>
                <a:latin typeface="+mn-lt"/>
                <a:ea typeface="+mn-ea"/>
                <a:cs typeface="+mn-cs"/>
              </a:rPr>
              <a:t>Lack of expertise</a:t>
            </a:r>
          </a:p>
          <a:p>
            <a:r>
              <a:rPr lang="en-US" sz="1200" b="0" i="0" kern="1200" dirty="0">
                <a:solidFill>
                  <a:schemeClr val="tx1"/>
                </a:solidFill>
                <a:effectLst/>
                <a:latin typeface="+mn-lt"/>
                <a:ea typeface="+mn-ea"/>
                <a:cs typeface="+mn-cs"/>
              </a:rPr>
              <a:t>Small-volume needs</a:t>
            </a:r>
          </a:p>
          <a:p>
            <a:r>
              <a:rPr lang="en-US" sz="1200" b="0" i="0" kern="1200" dirty="0">
                <a:solidFill>
                  <a:schemeClr val="tx1"/>
                </a:solidFill>
                <a:effectLst/>
                <a:latin typeface="+mn-lt"/>
                <a:ea typeface="+mn-ea"/>
                <a:cs typeface="+mn-cs"/>
              </a:rPr>
              <a:t>Cost aspects (costs less to purchase the item)</a:t>
            </a:r>
          </a:p>
          <a:p>
            <a:r>
              <a:rPr lang="en-US" sz="1200" b="0" i="0" kern="1200" dirty="0">
                <a:solidFill>
                  <a:schemeClr val="tx1"/>
                </a:solidFill>
                <a:effectLst/>
                <a:latin typeface="+mn-lt"/>
                <a:ea typeface="+mn-ea"/>
                <a:cs typeface="+mn-cs"/>
              </a:rPr>
              <a:t>Wish to sustain a multiple source policy</a:t>
            </a:r>
          </a:p>
          <a:p>
            <a:r>
              <a:rPr lang="en-US" sz="1200" b="0" i="0" kern="1200" dirty="0">
                <a:solidFill>
                  <a:schemeClr val="tx1"/>
                </a:solidFill>
                <a:effectLst/>
                <a:latin typeface="+mn-lt"/>
                <a:ea typeface="+mn-ea"/>
                <a:cs typeface="+mn-cs"/>
              </a:rPr>
              <a:t>Item not necessary to the firm’s strategy</a:t>
            </a:r>
          </a:p>
          <a:p>
            <a:r>
              <a:rPr lang="en-US" sz="1200" b="0" i="0" kern="1200" dirty="0">
                <a:solidFill>
                  <a:schemeClr val="tx1"/>
                </a:solidFill>
                <a:effectLst/>
                <a:latin typeface="+mn-lt"/>
                <a:ea typeface="+mn-ea"/>
                <a:cs typeface="+mn-cs"/>
              </a:rPr>
              <a:t>Limited facilities for a manufacture or inadequate capacity</a:t>
            </a:r>
          </a:p>
          <a:p>
            <a:r>
              <a:rPr lang="en-US" sz="1200" b="0" i="0" kern="1200" dirty="0">
                <a:solidFill>
                  <a:schemeClr val="tx1"/>
                </a:solidFill>
                <a:effectLst/>
                <a:latin typeface="+mn-lt"/>
                <a:ea typeface="+mn-ea"/>
                <a:cs typeface="+mn-cs"/>
              </a:rPr>
              <a:t>Brand preference</a:t>
            </a:r>
          </a:p>
          <a:p>
            <a:r>
              <a:rPr lang="de-DE" sz="1200" b="0" i="0" kern="1200" dirty="0" err="1">
                <a:solidFill>
                  <a:schemeClr val="tx1"/>
                </a:solidFill>
                <a:effectLst/>
                <a:latin typeface="+mn-lt"/>
                <a:ea typeface="+mn-ea"/>
                <a:cs typeface="+mn-cs"/>
                <a:hlinkClick r:id="rId3"/>
              </a:rPr>
              <a:t>Inventory</a:t>
            </a:r>
            <a:r>
              <a:rPr lang="de-DE" sz="1200" b="0" i="0" kern="1200" dirty="0">
                <a:solidFill>
                  <a:schemeClr val="tx1"/>
                </a:solidFill>
                <a:effectLst/>
                <a:latin typeface="+mn-lt"/>
                <a:ea typeface="+mn-ea"/>
                <a:cs typeface="+mn-cs"/>
              </a:rPr>
              <a:t> and </a:t>
            </a:r>
            <a:r>
              <a:rPr lang="de-DE" sz="1200" b="0" i="0" kern="1200" dirty="0" err="1">
                <a:solidFill>
                  <a:schemeClr val="tx1"/>
                </a:solidFill>
                <a:effectLst/>
                <a:latin typeface="+mn-lt"/>
                <a:ea typeface="+mn-ea"/>
                <a:cs typeface="+mn-cs"/>
                <a:hlinkClick r:id="rId4"/>
              </a:rPr>
              <a:t>procurement</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considerations</a:t>
            </a:r>
            <a:endParaRPr lang="de-DE" sz="1200" b="0" i="0" kern="1200" dirty="0">
              <a:solidFill>
                <a:schemeClr val="tx1"/>
              </a:solidFill>
              <a:effectLst/>
              <a:latin typeface="+mn-lt"/>
              <a:ea typeface="+mn-ea"/>
              <a:cs typeface="+mn-cs"/>
            </a:endParaRPr>
          </a:p>
          <a:p>
            <a:r>
              <a:rPr lang="de-DE" sz="1200" b="0" i="0" kern="1200" dirty="0">
                <a:solidFill>
                  <a:schemeClr val="tx1"/>
                </a:solidFill>
                <a:effectLst/>
                <a:latin typeface="+mn-lt"/>
                <a:ea typeface="+mn-ea"/>
                <a:cs typeface="+mn-cs"/>
              </a:rPr>
              <a:t>Lower external </a:t>
            </a:r>
            <a:r>
              <a:rPr lang="de-DE" sz="1200" b="0" i="0" kern="1200" dirty="0" err="1">
                <a:solidFill>
                  <a:schemeClr val="tx1"/>
                </a:solidFill>
                <a:effectLst/>
                <a:latin typeface="+mn-lt"/>
                <a:ea typeface="+mn-ea"/>
                <a:cs typeface="+mn-cs"/>
              </a:rPr>
              <a:t>transaction</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costs</a:t>
            </a:r>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23</a:t>
            </a:fld>
            <a:endParaRPr lang="en-US"/>
          </a:p>
        </p:txBody>
      </p:sp>
    </p:spTree>
    <p:extLst>
      <p:ext uri="{BB962C8B-B14F-4D97-AF65-F5344CB8AC3E}">
        <p14:creationId xmlns:p14="http://schemas.microsoft.com/office/powerpoint/2010/main" val="166415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Think-pair-share for each</a:t>
            </a:r>
          </a:p>
          <a:p>
            <a:endParaRPr lang="en-US" dirty="0"/>
          </a:p>
          <a:p>
            <a:r>
              <a:rPr lang="en-US" dirty="0"/>
              <a:t>BMW. Ownership: The BMW production process, reputation for quality, and brand equity. Location: Access to the U.S. market and lower production costs compared to Germany. </a:t>
            </a:r>
            <a:r>
              <a:rPr lang="en-US" dirty="0" err="1"/>
              <a:t>internalisation</a:t>
            </a:r>
            <a:r>
              <a:rPr lang="en-US" dirty="0"/>
              <a:t>: Probably weak (most car companies buy from outside suppliers), but owning the facility makes it easier to monitor and ensure quality. </a:t>
            </a:r>
          </a:p>
          <a:p>
            <a:endParaRPr lang="en-US" dirty="0"/>
          </a:p>
          <a:p>
            <a:r>
              <a:rPr lang="en-US" dirty="0"/>
              <a:t>Coca-Cola. Ownership: The secret recipe and brand recognition. Location: Shipping </a:t>
            </a:r>
            <a:r>
              <a:rPr lang="en-US" dirty="0" err="1"/>
              <a:t>CocaCola</a:t>
            </a:r>
            <a:r>
              <a:rPr lang="en-US" dirty="0"/>
              <a:t> is expensive — it’s mostly water. Instead, use domestic water. </a:t>
            </a:r>
            <a:r>
              <a:rPr lang="en-US" dirty="0" err="1"/>
              <a:t>internalisation</a:t>
            </a:r>
            <a:r>
              <a:rPr lang="en-US" dirty="0"/>
              <a:t>: </a:t>
            </a:r>
            <a:r>
              <a:rPr lang="en-US" dirty="0" err="1"/>
              <a:t>CocaCola</a:t>
            </a:r>
            <a:r>
              <a:rPr lang="en-US" dirty="0"/>
              <a:t> recipe is easily stolen, so ship the syrup to bottlers and keep recipe within the company. O-, L-, and I-advantages are all strong in this case.</a:t>
            </a:r>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24</a:t>
            </a:fld>
            <a:endParaRPr lang="en-US"/>
          </a:p>
        </p:txBody>
      </p:sp>
    </p:spTree>
    <p:extLst>
      <p:ext uri="{BB962C8B-B14F-4D97-AF65-F5344CB8AC3E}">
        <p14:creationId xmlns:p14="http://schemas.microsoft.com/office/powerpoint/2010/main" val="3403376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jumping back to 2.2., for a revision on intercultural management. Students have Intercultural Management as a class in the previous semester. </a:t>
            </a:r>
          </a:p>
        </p:txBody>
      </p:sp>
      <p:sp>
        <p:nvSpPr>
          <p:cNvPr id="4" name="Slide Number Placeholder 3"/>
          <p:cNvSpPr>
            <a:spLocks noGrp="1"/>
          </p:cNvSpPr>
          <p:nvPr>
            <p:ph type="sldNum" sz="quarter" idx="10"/>
          </p:nvPr>
        </p:nvSpPr>
        <p:spPr/>
        <p:txBody>
          <a:bodyPr/>
          <a:lstStyle/>
          <a:p>
            <a:fld id="{47066143-8669-4D06-B20F-8D5F029030F8}" type="slidenum">
              <a:rPr lang="en-US" smtClean="0"/>
              <a:t>27</a:t>
            </a:fld>
            <a:endParaRPr lang="en-US" dirty="0"/>
          </a:p>
        </p:txBody>
      </p:sp>
    </p:spTree>
    <p:extLst>
      <p:ext uri="{BB962C8B-B14F-4D97-AF65-F5344CB8AC3E}">
        <p14:creationId xmlns:p14="http://schemas.microsoft.com/office/powerpoint/2010/main" val="4079847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Definition: </a:t>
            </a:r>
            <a:r>
              <a:rPr lang="de-DE" dirty="0" err="1"/>
              <a:t>goods</a:t>
            </a:r>
            <a:r>
              <a:rPr lang="de-DE" dirty="0"/>
              <a:t> </a:t>
            </a:r>
            <a:r>
              <a:rPr lang="de-DE" dirty="0" err="1"/>
              <a:t>or</a:t>
            </a:r>
            <a:r>
              <a:rPr lang="de-DE" dirty="0"/>
              <a:t> </a:t>
            </a:r>
            <a:r>
              <a:rPr lang="de-DE" dirty="0" err="1"/>
              <a:t>services</a:t>
            </a:r>
            <a:r>
              <a:rPr lang="de-DE" dirty="0"/>
              <a:t> </a:t>
            </a:r>
            <a:r>
              <a:rPr lang="de-DE" dirty="0" err="1"/>
              <a:t>produced</a:t>
            </a:r>
            <a:r>
              <a:rPr lang="de-DE" dirty="0"/>
              <a:t> in </a:t>
            </a:r>
            <a:r>
              <a:rPr lang="de-DE" dirty="0" err="1"/>
              <a:t>one</a:t>
            </a:r>
            <a:r>
              <a:rPr lang="de-DE" dirty="0"/>
              <a:t> </a:t>
            </a:r>
            <a:r>
              <a:rPr lang="de-DE" dirty="0" err="1"/>
              <a:t>country</a:t>
            </a:r>
            <a:r>
              <a:rPr lang="de-DE" dirty="0"/>
              <a:t> and </a:t>
            </a:r>
            <a:r>
              <a:rPr lang="de-DE" dirty="0" err="1"/>
              <a:t>sold</a:t>
            </a:r>
            <a:r>
              <a:rPr lang="de-DE" dirty="0"/>
              <a:t> in </a:t>
            </a:r>
            <a:r>
              <a:rPr lang="de-DE" dirty="0" err="1"/>
              <a:t>anothet</a:t>
            </a:r>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29</a:t>
            </a:fld>
            <a:endParaRPr lang="en-US"/>
          </a:p>
        </p:txBody>
      </p:sp>
    </p:spTree>
    <p:extLst>
      <p:ext uri="{BB962C8B-B14F-4D97-AF65-F5344CB8AC3E}">
        <p14:creationId xmlns:p14="http://schemas.microsoft.com/office/powerpoint/2010/main" val="2347124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8D235954-54EC-4B50-B09F-493DA1FABA92}"/>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B27885A6-54D7-46D5-AFED-312D158456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56324" name="Date Placeholder 3">
            <a:extLst>
              <a:ext uri="{FF2B5EF4-FFF2-40B4-BE49-F238E27FC236}">
                <a16:creationId xmlns:a16="http://schemas.microsoft.com/office/drawing/2014/main" id="{45A1BB4C-DA08-4A58-96DD-4F3D3431ACE1}"/>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BA0AC1CA-BC27-42CA-865A-DD08AFDE6080}" type="datetime1">
              <a:rPr lang="de-DE" altLang="de-DE" sz="1000" b="0" smtClean="0">
                <a:solidFill>
                  <a:schemeClr val="tx1"/>
                </a:solidFill>
                <a:ea typeface="ＭＳ Ｐゴシック" panose="020B0600070205080204" pitchFamily="34" charset="-128"/>
              </a:rPr>
              <a:pPr/>
              <a:t>27.09.2019</a:t>
            </a:fld>
            <a:endParaRPr lang="de-DE" altLang="de-DE" sz="1000" b="0">
              <a:solidFill>
                <a:schemeClr val="tx1"/>
              </a:solidFill>
              <a:ea typeface="ＭＳ Ｐゴシック" panose="020B0600070205080204" pitchFamily="34" charset="-128"/>
            </a:endParaRPr>
          </a:p>
        </p:txBody>
      </p:sp>
      <p:sp>
        <p:nvSpPr>
          <p:cNvPr id="56325" name="Slide Number Placeholder 4">
            <a:extLst>
              <a:ext uri="{FF2B5EF4-FFF2-40B4-BE49-F238E27FC236}">
                <a16:creationId xmlns:a16="http://schemas.microsoft.com/office/drawing/2014/main" id="{E8EC1711-FA15-4DB0-B07E-4CCB170963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76FAAA6A-1BE7-481E-9A43-55B5AFA091CF}" type="slidenum">
              <a:rPr lang="de-DE" altLang="de-DE" sz="1000" b="0">
                <a:solidFill>
                  <a:schemeClr val="tx1"/>
                </a:solidFill>
                <a:ea typeface="ＭＳ Ｐゴシック" panose="020B0600070205080204" pitchFamily="34" charset="-128"/>
              </a:rPr>
              <a:pPr/>
              <a:t>30</a:t>
            </a:fld>
            <a:endParaRPr lang="de-DE" altLang="de-DE" sz="1200" b="0">
              <a:solidFill>
                <a:schemeClr val="tx1"/>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39B03E61-E883-4D69-8BBC-B2D528779506}"/>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84170DC3-5EC9-48D1-9CE2-9218E99BA9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50000"/>
              </a:spcBef>
            </a:pPr>
            <a:r>
              <a:rPr lang="de-DE" altLang="de-DE">
                <a:solidFill>
                  <a:srgbClr val="000099"/>
                </a:solidFill>
                <a:latin typeface="Arial" panose="020B0604020202020204" pitchFamily="34" charset="0"/>
              </a:rPr>
              <a:t>Fallbeispiel Japan:</a:t>
            </a:r>
          </a:p>
          <a:p>
            <a:pPr algn="just">
              <a:spcBef>
                <a:spcPct val="50000"/>
              </a:spcBef>
            </a:pPr>
            <a:r>
              <a:rPr lang="de-DE" altLang="de-DE">
                <a:solidFill>
                  <a:srgbClr val="000099"/>
                </a:solidFill>
                <a:latin typeface="Arial" panose="020B0604020202020204" pitchFamily="34" charset="0"/>
              </a:rPr>
              <a:t>Japan hat in den letzten Jahren sehr niedrige Importzölle und andere Handelsbarrieren etabliert. Jedoch sind die inoffiziellen administra-tiven Regeln so penibel, dass Importe unmöglich gemacht werden können. So exportieren z.B. die Niederlande Tulpen in eine Vielzahl von Ländern, aber nicht nach Japan. Dort bestehen die Zollbeamten darauf zur Überprüfung jede Tulpenzwiebel in der Mitte aufzuschnei-den. Selbst der japanische Einfallsreichtum kann das dann nicht mehr zusammenfügen.</a:t>
            </a:r>
          </a:p>
          <a:p>
            <a:endParaRPr lang="de-DE" altLang="de-DE"/>
          </a:p>
        </p:txBody>
      </p:sp>
      <p:sp>
        <p:nvSpPr>
          <p:cNvPr id="57348" name="Date Placeholder 3">
            <a:extLst>
              <a:ext uri="{FF2B5EF4-FFF2-40B4-BE49-F238E27FC236}">
                <a16:creationId xmlns:a16="http://schemas.microsoft.com/office/drawing/2014/main" id="{581B0129-2FED-4F1F-9161-668FD4D4808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6A65C811-2A83-4017-AE7B-4002FD0610D0}" type="datetime1">
              <a:rPr lang="de-DE" altLang="de-DE" sz="1000" b="0" smtClean="0">
                <a:solidFill>
                  <a:schemeClr val="tx1"/>
                </a:solidFill>
                <a:ea typeface="ＭＳ Ｐゴシック" panose="020B0600070205080204" pitchFamily="34" charset="-128"/>
              </a:rPr>
              <a:pPr/>
              <a:t>27.09.2019</a:t>
            </a:fld>
            <a:endParaRPr lang="de-DE" altLang="de-DE" sz="1000" b="0">
              <a:solidFill>
                <a:schemeClr val="tx1"/>
              </a:solidFill>
              <a:ea typeface="ＭＳ Ｐゴシック" panose="020B0600070205080204" pitchFamily="34" charset="-128"/>
            </a:endParaRPr>
          </a:p>
        </p:txBody>
      </p:sp>
      <p:sp>
        <p:nvSpPr>
          <p:cNvPr id="57349" name="Slide Number Placeholder 4">
            <a:extLst>
              <a:ext uri="{FF2B5EF4-FFF2-40B4-BE49-F238E27FC236}">
                <a16:creationId xmlns:a16="http://schemas.microsoft.com/office/drawing/2014/main" id="{2CA7AEF2-C2F5-46A7-89BA-65EB433324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EF82D0FC-942B-4772-8BE8-E405D000A0CE}" type="slidenum">
              <a:rPr lang="de-DE" altLang="de-DE" sz="1000" b="0">
                <a:solidFill>
                  <a:schemeClr val="tx1"/>
                </a:solidFill>
                <a:ea typeface="ＭＳ Ｐゴシック" panose="020B0600070205080204" pitchFamily="34" charset="-128"/>
              </a:rPr>
              <a:pPr/>
              <a:t>32</a:t>
            </a:fld>
            <a:endParaRPr lang="de-DE" altLang="de-DE" sz="1200" b="0">
              <a:solidFill>
                <a:schemeClr val="tx1"/>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CF3A0C84-3541-4617-9D4B-8AB41FA7524C}"/>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D53CA6F1-6820-4449-9AA8-6A10E8483B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58372" name="Date Placeholder 3">
            <a:extLst>
              <a:ext uri="{FF2B5EF4-FFF2-40B4-BE49-F238E27FC236}">
                <a16:creationId xmlns:a16="http://schemas.microsoft.com/office/drawing/2014/main" id="{AD6910DF-3277-4D96-B71A-0A8073BC78D9}"/>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3D72BD91-D446-4786-B8B5-7729D4B806EC}" type="datetime1">
              <a:rPr lang="de-DE" altLang="de-DE" sz="1000" b="0" smtClean="0">
                <a:solidFill>
                  <a:schemeClr val="tx1"/>
                </a:solidFill>
                <a:ea typeface="ＭＳ Ｐゴシック" panose="020B0600070205080204" pitchFamily="34" charset="-128"/>
              </a:rPr>
              <a:pPr/>
              <a:t>27.09.2019</a:t>
            </a:fld>
            <a:endParaRPr lang="de-DE" altLang="de-DE" sz="1000" b="0">
              <a:solidFill>
                <a:schemeClr val="tx1"/>
              </a:solidFill>
              <a:ea typeface="ＭＳ Ｐゴシック" panose="020B0600070205080204" pitchFamily="34" charset="-128"/>
            </a:endParaRPr>
          </a:p>
        </p:txBody>
      </p:sp>
      <p:sp>
        <p:nvSpPr>
          <p:cNvPr id="58373" name="Slide Number Placeholder 4">
            <a:extLst>
              <a:ext uri="{FF2B5EF4-FFF2-40B4-BE49-F238E27FC236}">
                <a16:creationId xmlns:a16="http://schemas.microsoft.com/office/drawing/2014/main" id="{D7A29BF9-AF52-4E23-9349-CF4FFB1CC0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E72C14A7-43BB-4603-ADD6-DB256AA08585}" type="slidenum">
              <a:rPr lang="de-DE" altLang="de-DE" sz="1000" b="0">
                <a:solidFill>
                  <a:schemeClr val="tx1"/>
                </a:solidFill>
                <a:ea typeface="ＭＳ Ｐゴシック" panose="020B0600070205080204" pitchFamily="34" charset="-128"/>
              </a:rPr>
              <a:pPr/>
              <a:t>34</a:t>
            </a:fld>
            <a:endParaRPr lang="de-DE" altLang="de-DE" sz="1200" b="0">
              <a:solidFill>
                <a:schemeClr val="tx1"/>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3</a:t>
            </a:fld>
            <a:endParaRPr lang="en-US"/>
          </a:p>
        </p:txBody>
      </p:sp>
    </p:spTree>
    <p:extLst>
      <p:ext uri="{BB962C8B-B14F-4D97-AF65-F5344CB8AC3E}">
        <p14:creationId xmlns:p14="http://schemas.microsoft.com/office/powerpoint/2010/main" val="1194093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a:extLst>
              <a:ext uri="{FF2B5EF4-FFF2-40B4-BE49-F238E27FC236}">
                <a16:creationId xmlns:a16="http://schemas.microsoft.com/office/drawing/2014/main" id="{D64E418E-F25B-47BC-840D-7128DC713E05}"/>
              </a:ext>
            </a:extLst>
          </p:cNvPr>
          <p:cNvSpPr>
            <a:spLocks noGrp="1" noRot="1" noChangeAspect="1" noTextEdit="1"/>
          </p:cNvSpPr>
          <p:nvPr>
            <p:ph type="sldImg"/>
          </p:nvPr>
        </p:nvSpPr>
        <p:spPr>
          <a:xfrm>
            <a:off x="461963" y="304800"/>
            <a:ext cx="1895475" cy="1066800"/>
          </a:xfrm>
          <a:ln/>
        </p:spPr>
      </p:sp>
      <p:sp>
        <p:nvSpPr>
          <p:cNvPr id="59395" name="Notizenplatzhalter 2">
            <a:extLst>
              <a:ext uri="{FF2B5EF4-FFF2-40B4-BE49-F238E27FC236}">
                <a16:creationId xmlns:a16="http://schemas.microsoft.com/office/drawing/2014/main" id="{42C890D2-8C5B-4FBF-901D-DE78215DD0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err="1"/>
              <a:t>Domestic</a:t>
            </a:r>
            <a:r>
              <a:rPr lang="de-DE" altLang="de-DE" dirty="0"/>
              <a:t> </a:t>
            </a:r>
            <a:r>
              <a:rPr lang="de-DE" altLang="de-DE" dirty="0" err="1"/>
              <a:t>production</a:t>
            </a:r>
            <a:r>
              <a:rPr lang="de-DE" altLang="de-DE" dirty="0"/>
              <a:t> and </a:t>
            </a:r>
            <a:r>
              <a:rPr lang="de-DE" altLang="de-DE" dirty="0" err="1"/>
              <a:t>administratve</a:t>
            </a:r>
            <a:r>
              <a:rPr lang="de-DE" altLang="de-DE" dirty="0"/>
              <a:t> </a:t>
            </a:r>
            <a:r>
              <a:rPr lang="de-DE" altLang="de-DE" dirty="0" err="1"/>
              <a:t>control</a:t>
            </a:r>
            <a:endParaRPr lang="de-DE" altLang="de-DE" dirty="0"/>
          </a:p>
          <a:p>
            <a:endParaRPr lang="de-DE" altLang="de-DE" dirty="0"/>
          </a:p>
          <a:p>
            <a:r>
              <a:rPr lang="de-DE" altLang="de-DE" dirty="0"/>
              <a:t>I </a:t>
            </a:r>
            <a:r>
              <a:rPr lang="de-DE" altLang="de-DE" dirty="0" err="1"/>
              <a:t>ask</a:t>
            </a:r>
            <a:r>
              <a:rPr lang="de-DE" altLang="de-DE" dirty="0"/>
              <a:t> </a:t>
            </a:r>
            <a:r>
              <a:rPr lang="de-DE" altLang="de-DE" dirty="0" err="1"/>
              <a:t>my</a:t>
            </a:r>
            <a:r>
              <a:rPr lang="de-DE" altLang="de-DE" dirty="0"/>
              <a:t> </a:t>
            </a:r>
            <a:r>
              <a:rPr lang="de-DE" altLang="de-DE" dirty="0" err="1"/>
              <a:t>students</a:t>
            </a:r>
            <a:r>
              <a:rPr lang="de-DE" altLang="de-DE" dirty="0"/>
              <a:t> </a:t>
            </a:r>
            <a:r>
              <a:rPr lang="en-GB" sz="1000" b="1" kern="0" dirty="0">
                <a:solidFill>
                  <a:schemeClr val="tx1"/>
                </a:solidFill>
                <a:latin typeface="+mn-lt"/>
                <a:ea typeface="+mn-ea"/>
                <a:cs typeface="Times New Roman" panose="02020603050405020304" pitchFamily="18" charset="0"/>
              </a:rPr>
              <a:t>Which Principal-Agent Risks will be present?</a:t>
            </a:r>
          </a:p>
          <a:p>
            <a:endParaRPr lang="de-DE" altLang="de-DE" dirty="0"/>
          </a:p>
          <a:p>
            <a:r>
              <a:rPr lang="de-DE" altLang="de-DE" dirty="0"/>
              <a:t>Adverse </a:t>
            </a:r>
            <a:r>
              <a:rPr lang="de-DE" altLang="de-DE" dirty="0" err="1"/>
              <a:t>selection</a:t>
            </a:r>
            <a:r>
              <a:rPr lang="de-DE" altLang="de-DE" dirty="0"/>
              <a:t>: </a:t>
            </a:r>
            <a:r>
              <a:rPr lang="de-DE" altLang="de-DE" dirty="0" err="1"/>
              <a:t>choosing</a:t>
            </a:r>
            <a:r>
              <a:rPr lang="de-DE" altLang="de-DE" dirty="0"/>
              <a:t> </a:t>
            </a:r>
            <a:r>
              <a:rPr lang="de-DE" altLang="de-DE" dirty="0" err="1"/>
              <a:t>the</a:t>
            </a:r>
            <a:r>
              <a:rPr lang="de-DE" altLang="de-DE" dirty="0"/>
              <a:t> </a:t>
            </a:r>
            <a:r>
              <a:rPr lang="de-DE" altLang="de-DE" dirty="0" err="1"/>
              <a:t>wrong</a:t>
            </a:r>
            <a:r>
              <a:rPr lang="de-DE" altLang="de-DE" dirty="0"/>
              <a:t> </a:t>
            </a:r>
            <a:r>
              <a:rPr lang="de-DE" altLang="de-DE" dirty="0" err="1"/>
              <a:t>partner</a:t>
            </a:r>
            <a:endParaRPr lang="de-DE" altLang="de-DE" dirty="0"/>
          </a:p>
          <a:p>
            <a:r>
              <a:rPr lang="de-DE" altLang="de-DE" dirty="0"/>
              <a:t>Maral </a:t>
            </a:r>
            <a:r>
              <a:rPr lang="de-DE" altLang="de-DE" dirty="0" err="1"/>
              <a:t>hazard</a:t>
            </a:r>
            <a:r>
              <a:rPr lang="de-DE" altLang="de-DE" dirty="0"/>
              <a:t>: </a:t>
            </a:r>
            <a:r>
              <a:rPr lang="de-DE" altLang="de-DE" dirty="0" err="1"/>
              <a:t>difficulties</a:t>
            </a:r>
            <a:r>
              <a:rPr lang="de-DE" altLang="de-DE" dirty="0"/>
              <a:t> </a:t>
            </a:r>
            <a:r>
              <a:rPr lang="de-DE" altLang="de-DE" dirty="0" err="1"/>
              <a:t>observing</a:t>
            </a:r>
            <a:r>
              <a:rPr lang="de-DE" altLang="de-DE" dirty="0"/>
              <a:t> </a:t>
            </a:r>
            <a:r>
              <a:rPr lang="de-DE" altLang="de-DE" dirty="0" err="1"/>
              <a:t>partners</a:t>
            </a:r>
            <a:r>
              <a:rPr lang="de-DE" altLang="de-DE" dirty="0"/>
              <a:t> </a:t>
            </a:r>
            <a:r>
              <a:rPr lang="de-DE" altLang="de-DE" dirty="0" err="1"/>
              <a:t>actions</a:t>
            </a:r>
            <a:endParaRPr lang="de-DE" altLang="de-DE" dirty="0"/>
          </a:p>
          <a:p>
            <a:endParaRPr lang="de-DE" altLang="de-DE" dirty="0"/>
          </a:p>
          <a:p>
            <a:r>
              <a:rPr lang="de-DE" altLang="de-DE" dirty="0"/>
              <a:t>And wich </a:t>
            </a:r>
            <a:r>
              <a:rPr lang="de-DE" altLang="de-DE" dirty="0" err="1"/>
              <a:t>transaction</a:t>
            </a:r>
            <a:r>
              <a:rPr lang="de-DE" altLang="de-DE" dirty="0"/>
              <a:t> </a:t>
            </a:r>
            <a:r>
              <a:rPr lang="de-DE" altLang="de-DE" dirty="0" err="1"/>
              <a:t>costs</a:t>
            </a:r>
            <a:r>
              <a:rPr lang="de-DE" altLang="de-DE" dirty="0"/>
              <a:t>?</a:t>
            </a:r>
          </a:p>
          <a:p>
            <a:r>
              <a:rPr lang="de-DE" altLang="de-DE" dirty="0"/>
              <a:t>Search and </a:t>
            </a:r>
            <a:r>
              <a:rPr lang="de-DE" altLang="de-DE" dirty="0" err="1"/>
              <a:t>information</a:t>
            </a:r>
            <a:r>
              <a:rPr lang="de-DE" altLang="de-DE" dirty="0"/>
              <a:t>, </a:t>
            </a:r>
            <a:r>
              <a:rPr lang="de-DE" altLang="de-DE" dirty="0" err="1"/>
              <a:t>negotiation</a:t>
            </a:r>
            <a:r>
              <a:rPr lang="de-DE" altLang="de-DE" dirty="0"/>
              <a:t>, </a:t>
            </a:r>
            <a:r>
              <a:rPr lang="de-DE" altLang="de-DE" dirty="0" err="1"/>
              <a:t>monitoring</a:t>
            </a:r>
            <a:endParaRPr lang="de-DE" altLang="de-DE" dirty="0"/>
          </a:p>
          <a:p>
            <a:endParaRPr lang="de-DE" altLang="de-DE" dirty="0"/>
          </a:p>
          <a:p>
            <a:r>
              <a:rPr lang="de-DE" altLang="de-DE" dirty="0" err="1"/>
              <a:t>Answer</a:t>
            </a:r>
            <a:r>
              <a:rPr lang="de-DE" altLang="de-DE" dirty="0"/>
              <a:t> </a:t>
            </a:r>
            <a:r>
              <a:rPr lang="de-DE" altLang="de-DE" dirty="0" err="1"/>
              <a:t>appears</a:t>
            </a:r>
            <a:r>
              <a:rPr lang="de-DE" altLang="de-DE" dirty="0"/>
              <a:t> </a:t>
            </a:r>
            <a:r>
              <a:rPr lang="de-DE" altLang="de-DE" dirty="0" err="1"/>
              <a:t>with</a:t>
            </a:r>
            <a:r>
              <a:rPr lang="de-DE" altLang="de-DE" dirty="0"/>
              <a:t> </a:t>
            </a:r>
            <a:r>
              <a:rPr lang="de-DE" altLang="de-DE" dirty="0" err="1"/>
              <a:t>next</a:t>
            </a:r>
            <a:r>
              <a:rPr lang="de-DE" altLang="de-DE" dirty="0"/>
              <a:t> </a:t>
            </a:r>
            <a:r>
              <a:rPr lang="de-DE" altLang="de-DE" dirty="0" err="1"/>
              <a:t>click</a:t>
            </a:r>
            <a:r>
              <a:rPr lang="de-DE" altLang="de-DE" dirty="0"/>
              <a:t>…</a:t>
            </a:r>
          </a:p>
        </p:txBody>
      </p:sp>
      <p:sp>
        <p:nvSpPr>
          <p:cNvPr id="59396" name="Foliennummernplatzhalter 3">
            <a:extLst>
              <a:ext uri="{FF2B5EF4-FFF2-40B4-BE49-F238E27FC236}">
                <a16:creationId xmlns:a16="http://schemas.microsoft.com/office/drawing/2014/main" id="{1AFABFDD-86DE-4DF8-9427-18B780B768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742950" indent="-285750">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pPr>
            <a:fld id="{894C9593-B316-48DB-BFDC-5681B2990247}" type="slidenum">
              <a:rPr lang="de-DE" altLang="de-DE">
                <a:latin typeface="Arial" panose="020B0604020202020204" pitchFamily="34" charset="0"/>
              </a:rPr>
              <a:pPr eaLnBrk="1" hangingPunct="1">
                <a:spcBef>
                  <a:spcPct val="0"/>
                </a:spcBef>
              </a:pPr>
              <a:t>35</a:t>
            </a:fld>
            <a:endParaRPr lang="de-DE" altLang="de-DE">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 </a:t>
            </a:r>
            <a:r>
              <a:rPr lang="de-DE" dirty="0" err="1"/>
              <a:t>Ask</a:t>
            </a:r>
            <a:r>
              <a:rPr lang="de-DE" dirty="0"/>
              <a:t> </a:t>
            </a:r>
            <a:r>
              <a:rPr lang="de-DE" dirty="0" err="1"/>
              <a:t>students</a:t>
            </a:r>
            <a:r>
              <a:rPr lang="de-DE" dirty="0"/>
              <a:t> </a:t>
            </a:r>
            <a:r>
              <a:rPr lang="de-DE" dirty="0" err="1"/>
              <a:t>to</a:t>
            </a:r>
            <a:r>
              <a:rPr lang="de-DE" dirty="0"/>
              <a:t> </a:t>
            </a:r>
            <a:r>
              <a:rPr lang="de-DE" dirty="0" err="1"/>
              <a:t>collect</a:t>
            </a:r>
            <a:r>
              <a:rPr lang="de-DE" dirty="0"/>
              <a:t> </a:t>
            </a:r>
            <a:r>
              <a:rPr lang="de-DE" dirty="0" err="1"/>
              <a:t>advantages</a:t>
            </a:r>
            <a:r>
              <a:rPr lang="de-DE" dirty="0"/>
              <a:t> and </a:t>
            </a:r>
            <a:r>
              <a:rPr lang="de-DE" dirty="0" err="1"/>
              <a:t>disadvantages</a:t>
            </a:r>
            <a:r>
              <a:rPr lang="de-DE" dirty="0"/>
              <a:t> in an open </a:t>
            </a:r>
            <a:r>
              <a:rPr lang="de-DE" dirty="0" err="1"/>
              <a:t>brainstorm</a:t>
            </a:r>
            <a:r>
              <a:rPr lang="de-DE" dirty="0"/>
              <a:t>. I </a:t>
            </a:r>
            <a:r>
              <a:rPr lang="de-DE" dirty="0" err="1"/>
              <a:t>collect</a:t>
            </a:r>
            <a:r>
              <a:rPr lang="de-DE" dirty="0"/>
              <a:t> on </a:t>
            </a:r>
            <a:r>
              <a:rPr lang="de-DE" dirty="0" err="1"/>
              <a:t>the</a:t>
            </a:r>
            <a:r>
              <a:rPr lang="de-DE" dirty="0"/>
              <a:t> </a:t>
            </a:r>
            <a:r>
              <a:rPr lang="de-DE" dirty="0" err="1"/>
              <a:t>board</a:t>
            </a:r>
            <a:r>
              <a:rPr lang="de-DE" dirty="0"/>
              <a:t>.</a:t>
            </a:r>
          </a:p>
          <a:p>
            <a:endParaRPr lang="de-DE" dirty="0"/>
          </a:p>
          <a:p>
            <a:r>
              <a:rPr lang="de-DE" dirty="0"/>
              <a:t>Advantages:</a:t>
            </a:r>
          </a:p>
          <a:p>
            <a:pPr lvl="0"/>
            <a:r>
              <a:rPr lang="en-GB" sz="1200" kern="1200" dirty="0">
                <a:solidFill>
                  <a:schemeClr val="tx1"/>
                </a:solidFill>
                <a:effectLst/>
                <a:latin typeface="+mn-lt"/>
                <a:ea typeface="+mn-ea"/>
                <a:cs typeface="+mn-cs"/>
              </a:rPr>
              <a:t>Avoid costs of establishing manufacturing operations in host country</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Achieve experience curve and location economies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Disadvantages:</a:t>
            </a:r>
          </a:p>
          <a:p>
            <a:pPr lvl="0"/>
            <a:r>
              <a:rPr lang="en-GB" sz="1200" kern="1200" dirty="0">
                <a:solidFill>
                  <a:schemeClr val="tx1"/>
                </a:solidFill>
                <a:effectLst/>
                <a:latin typeface="+mn-lt"/>
                <a:ea typeface="+mn-ea"/>
                <a:cs typeface="+mn-cs"/>
              </a:rPr>
              <a:t>Not appropriate if lower cost locations for manufacturing exist </a:t>
            </a:r>
            <a:endParaRPr lang="de-D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High transport costs and/or tariff barriers</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Delegating marketing, service and sales to another company in host country can be risky: agents in a foreign country may not act in exporter’s best interest (Principal agent risk + transaction cost of finding proper partner and design proper contract)</a:t>
            </a:r>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36</a:t>
            </a:fld>
            <a:endParaRPr lang="en-US"/>
          </a:p>
        </p:txBody>
      </p:sp>
    </p:spTree>
    <p:extLst>
      <p:ext uri="{BB962C8B-B14F-4D97-AF65-F5344CB8AC3E}">
        <p14:creationId xmlns:p14="http://schemas.microsoft.com/office/powerpoint/2010/main" val="3530821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BDC3DC90-9155-46EE-9355-8FAF6322021F}"/>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DF914AD6-787D-4FB5-BD57-4B7BDD3AA8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de-DE" altLang="de-DE" dirty="0" err="1">
                <a:solidFill>
                  <a:srgbClr val="000099"/>
                </a:solidFill>
                <a:latin typeface="Arial" panose="020B0604020202020204" pitchFamily="34" charset="0"/>
              </a:rPr>
              <a:t>examples</a:t>
            </a:r>
            <a:r>
              <a:rPr lang="de-DE" altLang="de-DE" dirty="0">
                <a:solidFill>
                  <a:srgbClr val="000099"/>
                </a:solidFill>
                <a:latin typeface="Arial" panose="020B0604020202020204" pitchFamily="34" charset="0"/>
              </a:rPr>
              <a:t> Patents, </a:t>
            </a:r>
            <a:r>
              <a:rPr lang="de-DE" altLang="de-DE" dirty="0" err="1">
                <a:solidFill>
                  <a:srgbClr val="000099"/>
                </a:solidFill>
                <a:latin typeface="Arial" panose="020B0604020202020204" pitchFamily="34" charset="0"/>
              </a:rPr>
              <a:t>brands</a:t>
            </a:r>
            <a:r>
              <a:rPr lang="de-DE" altLang="de-DE" dirty="0">
                <a:solidFill>
                  <a:srgbClr val="000099"/>
                </a:solidFill>
                <a:latin typeface="Arial" panose="020B0604020202020204" pitchFamily="34" charset="0"/>
              </a:rPr>
              <a:t>, Copyrights, </a:t>
            </a:r>
            <a:r>
              <a:rPr lang="de-DE" altLang="de-DE" dirty="0" err="1">
                <a:solidFill>
                  <a:srgbClr val="000099"/>
                </a:solidFill>
                <a:latin typeface="Arial" panose="020B0604020202020204" pitchFamily="34" charset="0"/>
              </a:rPr>
              <a:t>Names</a:t>
            </a:r>
            <a:r>
              <a:rPr lang="de-DE" altLang="de-DE" dirty="0">
                <a:solidFill>
                  <a:srgbClr val="000099"/>
                </a:solidFill>
                <a:latin typeface="Arial" panose="020B0604020202020204" pitchFamily="34" charset="0"/>
              </a:rPr>
              <a:t>, </a:t>
            </a:r>
          </a:p>
          <a:p>
            <a:pPr algn="just">
              <a:spcBef>
                <a:spcPct val="50000"/>
              </a:spcBef>
            </a:pPr>
            <a:endParaRPr lang="de-DE" altLang="de-DE" dirty="0">
              <a:solidFill>
                <a:srgbClr val="000099"/>
              </a:solidFill>
            </a:endParaRPr>
          </a:p>
          <a:p>
            <a:endParaRPr lang="de-DE" altLang="de-DE" dirty="0"/>
          </a:p>
        </p:txBody>
      </p:sp>
      <p:sp>
        <p:nvSpPr>
          <p:cNvPr id="60420" name="Date Placeholder 3">
            <a:extLst>
              <a:ext uri="{FF2B5EF4-FFF2-40B4-BE49-F238E27FC236}">
                <a16:creationId xmlns:a16="http://schemas.microsoft.com/office/drawing/2014/main" id="{8A529FF5-F924-4890-ACFD-1AF610265517}"/>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325C0C9E-623E-4F32-928F-0FA7F69E5B7B}" type="datetime1">
              <a:rPr lang="de-DE" altLang="de-DE" sz="1000" b="0" smtClean="0">
                <a:solidFill>
                  <a:schemeClr val="tx1"/>
                </a:solidFill>
                <a:ea typeface="ＭＳ Ｐゴシック" panose="020B0600070205080204" pitchFamily="34" charset="-128"/>
              </a:rPr>
              <a:pPr/>
              <a:t>27.09.2019</a:t>
            </a:fld>
            <a:endParaRPr lang="de-DE" altLang="de-DE" sz="1000" b="0">
              <a:solidFill>
                <a:schemeClr val="tx1"/>
              </a:solidFill>
              <a:ea typeface="ＭＳ Ｐゴシック" panose="020B0600070205080204" pitchFamily="34" charset="-128"/>
            </a:endParaRPr>
          </a:p>
        </p:txBody>
      </p:sp>
      <p:sp>
        <p:nvSpPr>
          <p:cNvPr id="60421" name="Slide Number Placeholder 4">
            <a:extLst>
              <a:ext uri="{FF2B5EF4-FFF2-40B4-BE49-F238E27FC236}">
                <a16:creationId xmlns:a16="http://schemas.microsoft.com/office/drawing/2014/main" id="{D14055FA-DC00-4858-99A7-14779401CD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46C05FD2-943A-4FAE-8CC0-5528D11BA4DF}" type="slidenum">
              <a:rPr lang="de-DE" altLang="de-DE" sz="1000" b="0">
                <a:solidFill>
                  <a:schemeClr val="tx1"/>
                </a:solidFill>
                <a:ea typeface="ＭＳ Ｐゴシック" panose="020B0600070205080204" pitchFamily="34" charset="-128"/>
              </a:rPr>
              <a:pPr/>
              <a:t>38</a:t>
            </a:fld>
            <a:endParaRPr lang="de-DE" altLang="de-DE" sz="1200" b="0">
              <a:solidFill>
                <a:schemeClr val="tx1"/>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71B3A7FD-54D9-4091-890F-50F129E9E123}"/>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D13E5B52-5261-42D1-A519-C40A2FF632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p>
        </p:txBody>
      </p:sp>
      <p:sp>
        <p:nvSpPr>
          <p:cNvPr id="61444" name="Date Placeholder 3">
            <a:extLst>
              <a:ext uri="{FF2B5EF4-FFF2-40B4-BE49-F238E27FC236}">
                <a16:creationId xmlns:a16="http://schemas.microsoft.com/office/drawing/2014/main" id="{A4CE533D-EAA1-4CE5-93B2-C01CEAF30831}"/>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88D46F32-12F2-4ECD-B234-6DFFC19F9A73}" type="datetime1">
              <a:rPr lang="de-DE" altLang="de-DE" sz="1000" b="0" smtClean="0">
                <a:solidFill>
                  <a:schemeClr val="tx1"/>
                </a:solidFill>
                <a:ea typeface="ＭＳ Ｐゴシック" panose="020B0600070205080204" pitchFamily="34" charset="-128"/>
              </a:rPr>
              <a:pPr/>
              <a:t>27.09.2019</a:t>
            </a:fld>
            <a:endParaRPr lang="de-DE" altLang="de-DE" sz="1000" b="0">
              <a:solidFill>
                <a:schemeClr val="tx1"/>
              </a:solidFill>
              <a:ea typeface="ＭＳ Ｐゴシック" panose="020B0600070205080204" pitchFamily="34" charset="-128"/>
            </a:endParaRPr>
          </a:p>
        </p:txBody>
      </p:sp>
      <p:sp>
        <p:nvSpPr>
          <p:cNvPr id="61445" name="Slide Number Placeholder 4">
            <a:extLst>
              <a:ext uri="{FF2B5EF4-FFF2-40B4-BE49-F238E27FC236}">
                <a16:creationId xmlns:a16="http://schemas.microsoft.com/office/drawing/2014/main" id="{0B53D9F9-54CA-4D8A-8009-20DABEBAE1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D3AFFC16-B0FC-4F7C-A86C-E80D3EDE7654}" type="slidenum">
              <a:rPr lang="de-DE" altLang="de-DE" sz="1000" b="0">
                <a:solidFill>
                  <a:schemeClr val="tx1"/>
                </a:solidFill>
                <a:ea typeface="ＭＳ Ｐゴシック" panose="020B0600070205080204" pitchFamily="34" charset="-128"/>
              </a:rPr>
              <a:pPr/>
              <a:t>39</a:t>
            </a:fld>
            <a:endParaRPr lang="de-DE" altLang="de-DE" sz="1200" b="0">
              <a:solidFill>
                <a:schemeClr val="tx1"/>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79105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71B3A7FD-54D9-4091-890F-50F129E9E123}"/>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D13E5B52-5261-42D1-A519-C40A2FF632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p>
        </p:txBody>
      </p:sp>
      <p:sp>
        <p:nvSpPr>
          <p:cNvPr id="61444" name="Date Placeholder 3">
            <a:extLst>
              <a:ext uri="{FF2B5EF4-FFF2-40B4-BE49-F238E27FC236}">
                <a16:creationId xmlns:a16="http://schemas.microsoft.com/office/drawing/2014/main" id="{A4CE533D-EAA1-4CE5-93B2-C01CEAF30831}"/>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88D46F32-12F2-4ECD-B234-6DFFC19F9A73}" type="datetime1">
              <a:rPr lang="de-DE" altLang="de-DE" sz="1000" b="0" smtClean="0">
                <a:solidFill>
                  <a:schemeClr val="tx1"/>
                </a:solidFill>
                <a:ea typeface="ＭＳ Ｐゴシック" panose="020B0600070205080204" pitchFamily="34" charset="-128"/>
              </a:rPr>
              <a:pPr/>
              <a:t>27.09.2019</a:t>
            </a:fld>
            <a:endParaRPr lang="de-DE" altLang="de-DE" sz="1000" b="0">
              <a:solidFill>
                <a:schemeClr val="tx1"/>
              </a:solidFill>
              <a:ea typeface="ＭＳ Ｐゴシック" panose="020B0600070205080204" pitchFamily="34" charset="-128"/>
            </a:endParaRPr>
          </a:p>
        </p:txBody>
      </p:sp>
      <p:sp>
        <p:nvSpPr>
          <p:cNvPr id="61445" name="Slide Number Placeholder 4">
            <a:extLst>
              <a:ext uri="{FF2B5EF4-FFF2-40B4-BE49-F238E27FC236}">
                <a16:creationId xmlns:a16="http://schemas.microsoft.com/office/drawing/2014/main" id="{0B53D9F9-54CA-4D8A-8009-20DABEBAE1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D3AFFC16-B0FC-4F7C-A86C-E80D3EDE7654}" type="slidenum">
              <a:rPr lang="de-DE" altLang="de-DE" sz="1000" b="0">
                <a:solidFill>
                  <a:schemeClr val="tx1"/>
                </a:solidFill>
                <a:ea typeface="ＭＳ Ｐゴシック" panose="020B0600070205080204" pitchFamily="34" charset="-128"/>
              </a:rPr>
              <a:pPr/>
              <a:t>40</a:t>
            </a:fld>
            <a:endParaRPr lang="de-DE" altLang="de-DE" sz="1200" b="0">
              <a:solidFill>
                <a:schemeClr val="tx1"/>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B125F192-01CA-4012-82F0-FCA865D1BA20}"/>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C86ACC1F-6ECD-4A12-9388-7DB2A25F0B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p>
        </p:txBody>
      </p:sp>
      <p:sp>
        <p:nvSpPr>
          <p:cNvPr id="63492" name="Date Placeholder 3">
            <a:extLst>
              <a:ext uri="{FF2B5EF4-FFF2-40B4-BE49-F238E27FC236}">
                <a16:creationId xmlns:a16="http://schemas.microsoft.com/office/drawing/2014/main" id="{8B880AC0-EDBA-40E2-A608-E302898EC932}"/>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604352F4-03E2-43E1-9B61-BB552F4F85E1}" type="datetime1">
              <a:rPr lang="de-DE" altLang="de-DE" sz="1000" b="0" smtClean="0">
                <a:solidFill>
                  <a:schemeClr val="tx1"/>
                </a:solidFill>
                <a:ea typeface="ＭＳ Ｐゴシック" panose="020B0600070205080204" pitchFamily="34" charset="-128"/>
              </a:rPr>
              <a:pPr/>
              <a:t>27.09.2019</a:t>
            </a:fld>
            <a:endParaRPr lang="de-DE" altLang="de-DE" sz="1000" b="0">
              <a:solidFill>
                <a:schemeClr val="tx1"/>
              </a:solidFill>
              <a:ea typeface="ＭＳ Ｐゴシック" panose="020B0600070205080204" pitchFamily="34" charset="-128"/>
            </a:endParaRPr>
          </a:p>
        </p:txBody>
      </p:sp>
      <p:sp>
        <p:nvSpPr>
          <p:cNvPr id="63493" name="Slide Number Placeholder 4">
            <a:extLst>
              <a:ext uri="{FF2B5EF4-FFF2-40B4-BE49-F238E27FC236}">
                <a16:creationId xmlns:a16="http://schemas.microsoft.com/office/drawing/2014/main" id="{5B21DB3C-3F70-4A02-ABE5-320F806BD2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56CD40B1-304B-4C2D-8E5F-123EAE451133}" type="slidenum">
              <a:rPr lang="de-DE" altLang="de-DE" sz="1000" b="0">
                <a:solidFill>
                  <a:schemeClr val="tx1"/>
                </a:solidFill>
                <a:ea typeface="ＭＳ Ｐゴシック" panose="020B0600070205080204" pitchFamily="34" charset="-128"/>
              </a:rPr>
              <a:pPr/>
              <a:t>41</a:t>
            </a:fld>
            <a:endParaRPr lang="de-DE" altLang="de-DE" sz="1200" b="0">
              <a:solidFill>
                <a:schemeClr val="tx1"/>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a:extLst>
              <a:ext uri="{FF2B5EF4-FFF2-40B4-BE49-F238E27FC236}">
                <a16:creationId xmlns:a16="http://schemas.microsoft.com/office/drawing/2014/main" id="{ED694C0E-C2EF-43E7-86D4-B91D9FF4D8B1}"/>
              </a:ext>
            </a:extLst>
          </p:cNvPr>
          <p:cNvSpPr>
            <a:spLocks noGrp="1" noRot="1" noChangeAspect="1" noTextEdit="1"/>
          </p:cNvSpPr>
          <p:nvPr>
            <p:ph type="sldImg"/>
          </p:nvPr>
        </p:nvSpPr>
        <p:spPr>
          <a:xfrm>
            <a:off x="461963" y="304800"/>
            <a:ext cx="1895475" cy="1066800"/>
          </a:xfrm>
          <a:ln/>
        </p:spPr>
      </p:sp>
      <p:sp>
        <p:nvSpPr>
          <p:cNvPr id="64515" name="Notizenplatzhalter 2">
            <a:extLst>
              <a:ext uri="{FF2B5EF4-FFF2-40B4-BE49-F238E27FC236}">
                <a16:creationId xmlns:a16="http://schemas.microsoft.com/office/drawing/2014/main" id="{53CA8D73-3E2A-4D4A-801F-2F4EBF8F90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err="1"/>
              <a:t>Longer</a:t>
            </a:r>
            <a:r>
              <a:rPr lang="de-DE" altLang="de-DE" dirty="0"/>
              <a:t> </a:t>
            </a:r>
            <a:r>
              <a:rPr lang="de-DE" altLang="de-DE" dirty="0" err="1"/>
              <a:t>term</a:t>
            </a:r>
            <a:r>
              <a:rPr lang="de-DE" altLang="de-DE" dirty="0"/>
              <a:t> </a:t>
            </a:r>
            <a:r>
              <a:rPr lang="de-DE" altLang="de-DE" dirty="0" err="1"/>
              <a:t>comittment</a:t>
            </a:r>
            <a:r>
              <a:rPr lang="de-DE" altLang="de-DE" dirty="0"/>
              <a:t> </a:t>
            </a:r>
            <a:r>
              <a:rPr lang="de-DE" altLang="de-DE" dirty="0" err="1"/>
              <a:t>than</a:t>
            </a:r>
            <a:r>
              <a:rPr lang="de-DE" altLang="de-DE" dirty="0"/>
              <a:t> </a:t>
            </a:r>
            <a:r>
              <a:rPr lang="de-DE" altLang="de-DE" dirty="0" err="1"/>
              <a:t>licencing</a:t>
            </a:r>
            <a:r>
              <a:rPr lang="de-DE" altLang="de-DE" dirty="0"/>
              <a:t>; </a:t>
            </a:r>
            <a:r>
              <a:rPr lang="de-DE" altLang="de-DE" dirty="0" err="1"/>
              <a:t>is</a:t>
            </a:r>
            <a:r>
              <a:rPr lang="de-DE" altLang="de-DE" dirty="0"/>
              <a:t> </a:t>
            </a:r>
            <a:r>
              <a:rPr lang="de-DE" altLang="de-DE" dirty="0" err="1"/>
              <a:t>basically</a:t>
            </a:r>
            <a:r>
              <a:rPr lang="de-DE" altLang="de-DE" dirty="0"/>
              <a:t> a </a:t>
            </a:r>
            <a:r>
              <a:rPr lang="de-DE" altLang="de-DE" dirty="0" err="1"/>
              <a:t>special</a:t>
            </a:r>
            <a:r>
              <a:rPr lang="de-DE" altLang="de-DE" dirty="0"/>
              <a:t> form </a:t>
            </a:r>
            <a:r>
              <a:rPr lang="de-DE" altLang="de-DE" dirty="0" err="1"/>
              <a:t>of</a:t>
            </a:r>
            <a:r>
              <a:rPr lang="de-DE" altLang="de-DE" dirty="0"/>
              <a:t> </a:t>
            </a:r>
            <a:r>
              <a:rPr lang="de-DE" altLang="de-DE" dirty="0" err="1"/>
              <a:t>licensing</a:t>
            </a:r>
            <a:r>
              <a:rPr lang="de-DE" altLang="de-DE" dirty="0"/>
              <a:t> </a:t>
            </a:r>
            <a:r>
              <a:rPr lang="de-DE" altLang="de-DE" dirty="0" err="1"/>
              <a:t>where</a:t>
            </a:r>
            <a:r>
              <a:rPr lang="de-DE" altLang="de-DE" dirty="0"/>
              <a:t> </a:t>
            </a:r>
            <a:r>
              <a:rPr lang="de-DE" altLang="de-DE" dirty="0" err="1"/>
              <a:t>the</a:t>
            </a:r>
            <a:r>
              <a:rPr lang="de-DE" altLang="de-DE" dirty="0"/>
              <a:t> </a:t>
            </a:r>
            <a:r>
              <a:rPr lang="de-DE" altLang="de-DE" dirty="0" err="1"/>
              <a:t>licensor</a:t>
            </a:r>
            <a:r>
              <a:rPr lang="de-DE" altLang="de-DE" dirty="0"/>
              <a:t> not </a:t>
            </a:r>
            <a:r>
              <a:rPr lang="de-DE" altLang="de-DE" dirty="0" err="1"/>
              <a:t>only</a:t>
            </a:r>
            <a:r>
              <a:rPr lang="de-DE" altLang="de-DE" dirty="0"/>
              <a:t> </a:t>
            </a:r>
            <a:r>
              <a:rPr lang="de-DE" altLang="de-DE" dirty="0" err="1"/>
              <a:t>sells</a:t>
            </a:r>
            <a:r>
              <a:rPr lang="de-DE" altLang="de-DE" dirty="0"/>
              <a:t> </a:t>
            </a:r>
            <a:r>
              <a:rPr lang="de-DE" altLang="de-DE" dirty="0" err="1"/>
              <a:t>the</a:t>
            </a:r>
            <a:r>
              <a:rPr lang="de-DE" altLang="de-DE" dirty="0"/>
              <a:t> intangible </a:t>
            </a:r>
            <a:r>
              <a:rPr lang="de-DE" altLang="de-DE" dirty="0" err="1"/>
              <a:t>product</a:t>
            </a:r>
            <a:r>
              <a:rPr lang="de-DE" altLang="de-DE" dirty="0"/>
              <a:t> but, also </a:t>
            </a:r>
            <a:r>
              <a:rPr lang="de-DE" altLang="de-DE" dirty="0" err="1"/>
              <a:t>insists</a:t>
            </a:r>
            <a:r>
              <a:rPr lang="de-DE" altLang="de-DE" dirty="0"/>
              <a:t> </a:t>
            </a:r>
            <a:r>
              <a:rPr lang="de-DE" altLang="de-DE" dirty="0" err="1"/>
              <a:t>that</a:t>
            </a:r>
            <a:r>
              <a:rPr lang="de-DE" altLang="de-DE" dirty="0"/>
              <a:t> </a:t>
            </a:r>
            <a:r>
              <a:rPr lang="de-DE" altLang="de-DE" dirty="0" err="1"/>
              <a:t>the</a:t>
            </a:r>
            <a:r>
              <a:rPr lang="de-DE" altLang="de-DE" dirty="0"/>
              <a:t> </a:t>
            </a:r>
            <a:r>
              <a:rPr lang="de-DE" altLang="de-DE" dirty="0" err="1"/>
              <a:t>franchisee</a:t>
            </a:r>
            <a:r>
              <a:rPr lang="de-DE" altLang="de-DE" dirty="0"/>
              <a:t> </a:t>
            </a:r>
            <a:r>
              <a:rPr lang="de-DE" altLang="de-DE" dirty="0" err="1"/>
              <a:t>agree</a:t>
            </a:r>
            <a:r>
              <a:rPr lang="de-DE" altLang="de-DE" dirty="0"/>
              <a:t> </a:t>
            </a:r>
            <a:r>
              <a:rPr lang="de-DE" altLang="de-DE" dirty="0" err="1"/>
              <a:t>to</a:t>
            </a:r>
            <a:r>
              <a:rPr lang="de-DE" altLang="de-DE" dirty="0"/>
              <a:t> follow </a:t>
            </a:r>
            <a:r>
              <a:rPr lang="de-DE" altLang="de-DE" dirty="0" err="1"/>
              <a:t>strict</a:t>
            </a:r>
            <a:r>
              <a:rPr lang="de-DE" altLang="de-DE" dirty="0"/>
              <a:t> </a:t>
            </a:r>
            <a:r>
              <a:rPr lang="de-DE" altLang="de-DE" dirty="0" err="1"/>
              <a:t>rules</a:t>
            </a:r>
            <a:r>
              <a:rPr lang="de-DE" altLang="de-DE" dirty="0"/>
              <a:t> on </a:t>
            </a:r>
            <a:r>
              <a:rPr lang="de-DE" altLang="de-DE" dirty="0" err="1"/>
              <a:t>the</a:t>
            </a:r>
            <a:r>
              <a:rPr lang="de-DE" altLang="de-DE" dirty="0"/>
              <a:t> </a:t>
            </a:r>
            <a:r>
              <a:rPr lang="de-DE" altLang="de-DE" dirty="0" err="1"/>
              <a:t>business</a:t>
            </a:r>
            <a:r>
              <a:rPr lang="de-DE" altLang="de-DE" dirty="0"/>
              <a:t> </a:t>
            </a:r>
            <a:r>
              <a:rPr lang="de-DE" altLang="de-DE" dirty="0" err="1"/>
              <a:t>conduct</a:t>
            </a:r>
            <a:endParaRPr lang="de-DE" altLang="de-DE" dirty="0"/>
          </a:p>
          <a:p>
            <a:endParaRPr lang="de-DE" altLang="de-DE" dirty="0"/>
          </a:p>
          <a:p>
            <a:r>
              <a:rPr lang="de-DE" altLang="de-DE" dirty="0"/>
              <a:t>I </a:t>
            </a:r>
            <a:r>
              <a:rPr lang="de-DE" altLang="de-DE" dirty="0" err="1"/>
              <a:t>again</a:t>
            </a:r>
            <a:r>
              <a:rPr lang="de-DE" altLang="de-DE" dirty="0"/>
              <a:t> </a:t>
            </a:r>
            <a:r>
              <a:rPr lang="de-DE" altLang="de-DE" dirty="0" err="1"/>
              <a:t>ask</a:t>
            </a:r>
            <a:r>
              <a:rPr lang="de-DE" altLang="de-DE" dirty="0"/>
              <a:t> </a:t>
            </a:r>
            <a:r>
              <a:rPr lang="de-DE" altLang="de-DE" dirty="0" err="1"/>
              <a:t>the</a:t>
            </a:r>
            <a:r>
              <a:rPr lang="de-DE" altLang="de-DE" dirty="0"/>
              <a:t> </a:t>
            </a:r>
            <a:r>
              <a:rPr lang="de-DE" altLang="de-DE" dirty="0" err="1"/>
              <a:t>students</a:t>
            </a:r>
            <a:r>
              <a:rPr lang="de-DE" altLang="de-DE" dirty="0"/>
              <a:t> </a:t>
            </a:r>
            <a:r>
              <a:rPr lang="de-DE" altLang="de-DE" dirty="0" err="1"/>
              <a:t>for</a:t>
            </a:r>
            <a:r>
              <a:rPr lang="de-DE" altLang="de-DE" dirty="0"/>
              <a:t> </a:t>
            </a:r>
            <a:r>
              <a:rPr lang="de-DE" altLang="de-DE" dirty="0" err="1"/>
              <a:t>principal</a:t>
            </a:r>
            <a:r>
              <a:rPr lang="de-DE" altLang="de-DE" dirty="0"/>
              <a:t> </a:t>
            </a:r>
            <a:r>
              <a:rPr lang="de-DE" altLang="de-DE" dirty="0" err="1"/>
              <a:t>agent</a:t>
            </a:r>
            <a:r>
              <a:rPr lang="de-DE" altLang="de-DE" dirty="0"/>
              <a:t> </a:t>
            </a:r>
            <a:r>
              <a:rPr lang="de-DE" altLang="de-DE" dirty="0" err="1"/>
              <a:t>risks</a:t>
            </a:r>
            <a:endParaRPr lang="de-DE" alt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AS + </a:t>
            </a:r>
            <a:r>
              <a:rPr lang="de-DE" altLang="de-DE" dirty="0" err="1"/>
              <a:t>MH</a:t>
            </a:r>
            <a:endParaRPr lang="de-DE" alt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And </a:t>
            </a:r>
            <a:r>
              <a:rPr lang="de-DE" altLang="de-DE" dirty="0" err="1"/>
              <a:t>transaction</a:t>
            </a:r>
            <a:r>
              <a:rPr lang="de-DE" altLang="de-DE" dirty="0"/>
              <a:t> </a:t>
            </a:r>
            <a:r>
              <a:rPr lang="de-DE" altLang="de-DE" dirty="0" err="1"/>
              <a:t>costs</a:t>
            </a:r>
            <a:endParaRPr lang="de-DE" altLang="de-DE" dirty="0"/>
          </a:p>
          <a:p>
            <a:endParaRPr lang="de-DE" altLang="de-DE" dirty="0"/>
          </a:p>
        </p:txBody>
      </p:sp>
      <p:sp>
        <p:nvSpPr>
          <p:cNvPr id="64516" name="Foliennummernplatzhalter 3">
            <a:extLst>
              <a:ext uri="{FF2B5EF4-FFF2-40B4-BE49-F238E27FC236}">
                <a16:creationId xmlns:a16="http://schemas.microsoft.com/office/drawing/2014/main" id="{F6EFDA29-EA9B-42C1-A022-D024848E3C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742950" indent="-285750">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pPr>
            <a:fld id="{6CE3510B-4B62-4A88-94C9-856DAF85EB68}" type="slidenum">
              <a:rPr lang="de-DE" altLang="de-DE">
                <a:latin typeface="Arial" panose="020B0604020202020204" pitchFamily="34" charset="0"/>
              </a:rPr>
              <a:pPr eaLnBrk="1" hangingPunct="1">
                <a:spcBef>
                  <a:spcPct val="0"/>
                </a:spcBef>
              </a:pPr>
              <a:t>44</a:t>
            </a:fld>
            <a:endParaRPr lang="de-DE" altLang="de-DE">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 </a:t>
            </a:r>
            <a:r>
              <a:rPr lang="de-DE" dirty="0" err="1"/>
              <a:t>Ask</a:t>
            </a:r>
            <a:r>
              <a:rPr lang="de-DE" dirty="0"/>
              <a:t> </a:t>
            </a:r>
            <a:r>
              <a:rPr lang="de-DE" dirty="0" err="1"/>
              <a:t>students</a:t>
            </a:r>
            <a:r>
              <a:rPr lang="de-DE" dirty="0"/>
              <a:t> </a:t>
            </a:r>
            <a:r>
              <a:rPr lang="de-DE" dirty="0" err="1"/>
              <a:t>to</a:t>
            </a:r>
            <a:r>
              <a:rPr lang="de-DE" dirty="0"/>
              <a:t> </a:t>
            </a:r>
            <a:r>
              <a:rPr lang="de-DE" dirty="0" err="1"/>
              <a:t>collect</a:t>
            </a:r>
            <a:r>
              <a:rPr lang="de-DE" dirty="0"/>
              <a:t> </a:t>
            </a:r>
            <a:r>
              <a:rPr lang="de-DE" dirty="0" err="1"/>
              <a:t>advantages</a:t>
            </a:r>
            <a:r>
              <a:rPr lang="de-DE" dirty="0"/>
              <a:t> and </a:t>
            </a:r>
            <a:r>
              <a:rPr lang="de-DE" dirty="0" err="1"/>
              <a:t>disadvantages</a:t>
            </a:r>
            <a:r>
              <a:rPr lang="de-DE" dirty="0"/>
              <a:t> in an open </a:t>
            </a:r>
            <a:r>
              <a:rPr lang="de-DE" dirty="0" err="1"/>
              <a:t>brainstorm</a:t>
            </a:r>
            <a:r>
              <a:rPr lang="de-DE" dirty="0"/>
              <a:t>. I </a:t>
            </a:r>
            <a:r>
              <a:rPr lang="de-DE" dirty="0" err="1"/>
              <a:t>collect</a:t>
            </a:r>
            <a:r>
              <a:rPr lang="de-DE" dirty="0"/>
              <a:t> on </a:t>
            </a:r>
            <a:r>
              <a:rPr lang="de-DE" dirty="0" err="1"/>
              <a:t>the</a:t>
            </a:r>
            <a:r>
              <a:rPr lang="de-DE" dirty="0"/>
              <a:t> </a:t>
            </a:r>
            <a:r>
              <a:rPr lang="de-DE" dirty="0" err="1"/>
              <a:t>board</a:t>
            </a:r>
            <a:r>
              <a:rPr lang="de-DE" dirty="0"/>
              <a:t>.</a:t>
            </a:r>
          </a:p>
          <a:p>
            <a:endParaRPr lang="de-DE" dirty="0"/>
          </a:p>
          <a:p>
            <a:r>
              <a:rPr lang="de-DE" dirty="0"/>
              <a:t>Advantages:</a:t>
            </a:r>
          </a:p>
          <a:p>
            <a:pPr lvl="0"/>
            <a:r>
              <a:rPr lang="en-GB" sz="1200" b="1" i="1" kern="1200" dirty="0">
                <a:solidFill>
                  <a:schemeClr val="tx1"/>
                </a:solidFill>
                <a:effectLst/>
                <a:latin typeface="+mn-lt"/>
                <a:ea typeface="+mn-ea"/>
                <a:cs typeface="+mn-cs"/>
              </a:rPr>
              <a:t>avoid development costs and risks associated with opening a foreign market</a:t>
            </a:r>
            <a:endParaRPr lang="de-DE"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circumventing barriers to investment</a:t>
            </a:r>
            <a:endParaRPr lang="de-DE"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capitalise on market opportunities without developing business applications </a:t>
            </a:r>
            <a:endParaRPr lang="de-DE"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similar to licensing: costs and risks of opening a new market shifted to franchisee</a:t>
            </a:r>
            <a:endParaRPr lang="de-DE"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possibility to build a global presence quickly at relatively low cost and risk</a:t>
            </a:r>
            <a:endParaRPr lang="de-DE" sz="1200" kern="1200" dirty="0">
              <a:solidFill>
                <a:schemeClr val="tx1"/>
              </a:solidFill>
              <a:effectLst/>
              <a:latin typeface="+mn-lt"/>
              <a:ea typeface="+mn-ea"/>
              <a:cs typeface="+mn-cs"/>
            </a:endParaRPr>
          </a:p>
          <a:p>
            <a:endParaRPr lang="de-DE" dirty="0"/>
          </a:p>
          <a:p>
            <a:r>
              <a:rPr lang="de-DE" dirty="0" err="1"/>
              <a:t>Disadvantages</a:t>
            </a:r>
            <a:endParaRPr lang="de-DE" dirty="0"/>
          </a:p>
          <a:p>
            <a:pPr lvl="0"/>
            <a:r>
              <a:rPr lang="en-GB" sz="1200" b="1" i="1" kern="1200" dirty="0">
                <a:solidFill>
                  <a:schemeClr val="tx1"/>
                </a:solidFill>
                <a:effectLst/>
                <a:latin typeface="+mn-lt"/>
                <a:ea typeface="+mn-ea"/>
                <a:cs typeface="+mn-cs"/>
              </a:rPr>
              <a:t>control over manufacturing, marketing and strategy is limited </a:t>
            </a:r>
            <a:br>
              <a:rPr lang="en-GB" sz="1200" b="1" i="1" kern="1200" dirty="0">
                <a:solidFill>
                  <a:schemeClr val="tx1"/>
                </a:solidFill>
                <a:effectLst/>
                <a:latin typeface="+mn-lt"/>
                <a:ea typeface="+mn-ea"/>
                <a:cs typeface="+mn-cs"/>
              </a:rPr>
            </a:br>
            <a:r>
              <a:rPr lang="en-GB" sz="1200" b="1" i="1" kern="1200" dirty="0">
                <a:solidFill>
                  <a:schemeClr val="tx1"/>
                </a:solidFill>
                <a:effectLst/>
                <a:latin typeface="+mn-lt"/>
                <a:ea typeface="+mn-ea"/>
                <a:cs typeface="+mn-cs"/>
                <a:sym typeface="Wingdings" panose="05000000000000000000" pitchFamily="2" charset="2"/>
              </a:rPr>
              <a:t></a:t>
            </a:r>
            <a:r>
              <a:rPr lang="en-GB" sz="1200" b="1" i="1" kern="1200" dirty="0">
                <a:solidFill>
                  <a:schemeClr val="tx1"/>
                </a:solidFill>
                <a:effectLst/>
                <a:latin typeface="+mn-lt"/>
                <a:ea typeface="+mn-ea"/>
                <a:cs typeface="+mn-cs"/>
              </a:rPr>
              <a:t> limited experience and location economies because licensee typically sets up its own production operations</a:t>
            </a:r>
            <a:endParaRPr lang="de-DE"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limited ability to coordinate strategic moves across countries intangible/ </a:t>
            </a:r>
            <a:r>
              <a:rPr lang="en-GB" sz="1200" b="1" i="1" kern="1200" dirty="0" err="1">
                <a:solidFill>
                  <a:schemeClr val="tx1"/>
                </a:solidFill>
                <a:effectLst/>
                <a:latin typeface="+mn-lt"/>
                <a:ea typeface="+mn-ea"/>
                <a:cs typeface="+mn-cs"/>
              </a:rPr>
              <a:t>proprietory</a:t>
            </a:r>
            <a:r>
              <a:rPr lang="en-GB" sz="1200" b="1" i="1" kern="1200" dirty="0">
                <a:solidFill>
                  <a:schemeClr val="tx1"/>
                </a:solidFill>
                <a:effectLst/>
                <a:latin typeface="+mn-lt"/>
                <a:ea typeface="+mn-ea"/>
                <a:cs typeface="+mn-cs"/>
              </a:rPr>
              <a:t> assets may be lost</a:t>
            </a:r>
            <a:endParaRPr lang="de-DE"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possibility to use profits from one country to support competitive attacks in another country limited </a:t>
            </a:r>
            <a:endParaRPr lang="de-DE"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quality control difficult due to distance between franchiser and franchisee and/or high number of franchisees</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45</a:t>
            </a:fld>
            <a:endParaRPr lang="en-US"/>
          </a:p>
        </p:txBody>
      </p:sp>
    </p:spTree>
    <p:extLst>
      <p:ext uri="{BB962C8B-B14F-4D97-AF65-F5344CB8AC3E}">
        <p14:creationId xmlns:p14="http://schemas.microsoft.com/office/powerpoint/2010/main" val="2843440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Contract</a:t>
            </a:r>
            <a:r>
              <a:rPr lang="de-DE" dirty="0"/>
              <a:t> </a:t>
            </a:r>
            <a:r>
              <a:rPr lang="de-DE" dirty="0" err="1"/>
              <a:t>manufactring</a:t>
            </a:r>
            <a:endParaRPr lang="de-DE" dirty="0"/>
          </a:p>
          <a:p>
            <a:pPr>
              <a:lnSpc>
                <a:spcPct val="120000"/>
              </a:lnSpc>
              <a:defRPr/>
            </a:pPr>
            <a:r>
              <a:rPr lang="de-DE" sz="1800" dirty="0" err="1">
                <a:ea typeface="+mn-ea"/>
              </a:rPr>
              <a:t>One</a:t>
            </a:r>
            <a:r>
              <a:rPr lang="de-DE" sz="1800" dirty="0">
                <a:ea typeface="+mn-ea"/>
              </a:rPr>
              <a:t> </a:t>
            </a:r>
            <a:r>
              <a:rPr lang="de-DE" sz="1800" dirty="0" err="1">
                <a:ea typeface="+mn-ea"/>
              </a:rPr>
              <a:t>or</a:t>
            </a:r>
            <a:r>
              <a:rPr lang="de-DE" sz="1800" dirty="0">
                <a:ea typeface="+mn-ea"/>
              </a:rPr>
              <a:t> </a:t>
            </a:r>
            <a:r>
              <a:rPr lang="de-DE" sz="1800" dirty="0" err="1">
                <a:ea typeface="+mn-ea"/>
              </a:rPr>
              <a:t>several</a:t>
            </a:r>
            <a:r>
              <a:rPr lang="de-DE" sz="1800" dirty="0">
                <a:ea typeface="+mn-ea"/>
              </a:rPr>
              <a:t> </a:t>
            </a:r>
            <a:r>
              <a:rPr lang="de-DE" sz="1800" dirty="0" err="1">
                <a:ea typeface="+mn-ea"/>
              </a:rPr>
              <a:t>steps</a:t>
            </a:r>
            <a:r>
              <a:rPr lang="de-DE" sz="1800" dirty="0">
                <a:ea typeface="+mn-ea"/>
              </a:rPr>
              <a:t> </a:t>
            </a:r>
            <a:r>
              <a:rPr lang="de-DE" sz="1800" dirty="0" err="1">
                <a:ea typeface="+mn-ea"/>
              </a:rPr>
              <a:t>of</a:t>
            </a:r>
            <a:r>
              <a:rPr lang="de-DE" sz="1800" dirty="0">
                <a:ea typeface="+mn-ea"/>
              </a:rPr>
              <a:t> </a:t>
            </a:r>
            <a:r>
              <a:rPr lang="de-DE" sz="1800" dirty="0" err="1">
                <a:ea typeface="+mn-ea"/>
              </a:rPr>
              <a:t>manufacturing</a:t>
            </a:r>
            <a:r>
              <a:rPr lang="de-DE" sz="1800" dirty="0">
                <a:ea typeface="+mn-ea"/>
              </a:rPr>
              <a:t> </a:t>
            </a:r>
            <a:r>
              <a:rPr lang="de-DE" sz="1800" dirty="0" err="1">
                <a:ea typeface="+mn-ea"/>
              </a:rPr>
              <a:t>are</a:t>
            </a:r>
            <a:r>
              <a:rPr lang="de-DE" sz="1800" dirty="0">
                <a:ea typeface="+mn-ea"/>
              </a:rPr>
              <a:t> </a:t>
            </a:r>
            <a:r>
              <a:rPr lang="de-DE" sz="1800" dirty="0" err="1">
                <a:ea typeface="+mn-ea"/>
              </a:rPr>
              <a:t>countracted</a:t>
            </a:r>
            <a:r>
              <a:rPr lang="de-DE" sz="1800" dirty="0">
                <a:ea typeface="+mn-ea"/>
              </a:rPr>
              <a:t> out </a:t>
            </a:r>
            <a:r>
              <a:rPr lang="de-DE" sz="1800" dirty="0" err="1">
                <a:ea typeface="+mn-ea"/>
              </a:rPr>
              <a:t>to</a:t>
            </a:r>
            <a:r>
              <a:rPr lang="de-DE" sz="1800" dirty="0">
                <a:ea typeface="+mn-ea"/>
              </a:rPr>
              <a:t>  </a:t>
            </a:r>
            <a:r>
              <a:rPr lang="de-DE" sz="1800" dirty="0" err="1">
                <a:ea typeface="+mn-ea"/>
              </a:rPr>
              <a:t>foreign</a:t>
            </a:r>
            <a:r>
              <a:rPr lang="de-DE" sz="1800" dirty="0">
                <a:ea typeface="+mn-ea"/>
              </a:rPr>
              <a:t> </a:t>
            </a:r>
            <a:r>
              <a:rPr lang="de-DE" sz="1800" dirty="0" err="1">
                <a:ea typeface="+mn-ea"/>
              </a:rPr>
              <a:t>partner</a:t>
            </a:r>
            <a:endParaRPr lang="de-DE" sz="1800" dirty="0">
              <a:ea typeface="+mn-ea"/>
            </a:endParaRPr>
          </a:p>
          <a:p>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46</a:t>
            </a:fld>
            <a:endParaRPr lang="en-US"/>
          </a:p>
        </p:txBody>
      </p:sp>
    </p:spTree>
    <p:extLst>
      <p:ext uri="{BB962C8B-B14F-4D97-AF65-F5344CB8AC3E}">
        <p14:creationId xmlns:p14="http://schemas.microsoft.com/office/powerpoint/2010/main" val="267946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a:extLst>
              <a:ext uri="{FF2B5EF4-FFF2-40B4-BE49-F238E27FC236}">
                <a16:creationId xmlns:a16="http://schemas.microsoft.com/office/drawing/2014/main" id="{12D6A0FE-62C1-4DC0-9047-D1E81C9BE58A}"/>
              </a:ext>
            </a:extLst>
          </p:cNvPr>
          <p:cNvSpPr>
            <a:spLocks noGrp="1" noRot="1" noChangeAspect="1" noTextEdit="1"/>
          </p:cNvSpPr>
          <p:nvPr>
            <p:ph type="sldImg"/>
          </p:nvPr>
        </p:nvSpPr>
        <p:spPr>
          <a:xfrm>
            <a:off x="461963" y="304800"/>
            <a:ext cx="1895475" cy="1066800"/>
          </a:xfrm>
          <a:ln/>
        </p:spPr>
      </p:sp>
      <p:sp>
        <p:nvSpPr>
          <p:cNvPr id="67587" name="Notizenplatzhalter 2">
            <a:extLst>
              <a:ext uri="{FF2B5EF4-FFF2-40B4-BE49-F238E27FC236}">
                <a16:creationId xmlns:a16="http://schemas.microsoft.com/office/drawing/2014/main" id="{13B5F61C-4649-4DB3-A7A7-CEE4CF9AD3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Contractor agree to handle every detail of a project for another client including the training of personnel</a:t>
            </a:r>
          </a:p>
          <a:p>
            <a:endParaRPr lang="de-DE" altLang="de-DE"/>
          </a:p>
          <a:p>
            <a:r>
              <a:rPr lang="de-DE" altLang="de-DE"/>
              <a:t>AS HU MH</a:t>
            </a:r>
          </a:p>
        </p:txBody>
      </p:sp>
      <p:sp>
        <p:nvSpPr>
          <p:cNvPr id="67588" name="Foliennummernplatzhalter 3">
            <a:extLst>
              <a:ext uri="{FF2B5EF4-FFF2-40B4-BE49-F238E27FC236}">
                <a16:creationId xmlns:a16="http://schemas.microsoft.com/office/drawing/2014/main" id="{0A48D479-70F1-4500-8E9B-FBEFE8DBE1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742950" indent="-285750">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pPr>
            <a:fld id="{CF987B6C-ECA2-46C6-ABA9-B2E5F759D016}" type="slidenum">
              <a:rPr lang="de-DE" altLang="de-DE">
                <a:latin typeface="Arial" panose="020B0604020202020204" pitchFamily="34" charset="0"/>
              </a:rPr>
              <a:pPr eaLnBrk="1" hangingPunct="1">
                <a:spcBef>
                  <a:spcPct val="0"/>
                </a:spcBef>
              </a:pPr>
              <a:t>47</a:t>
            </a:fld>
            <a:endParaRPr lang="de-DE" altLang="de-DE">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4</a:t>
            </a:fld>
            <a:endParaRPr lang="en-US"/>
          </a:p>
        </p:txBody>
      </p:sp>
    </p:spTree>
    <p:extLst>
      <p:ext uri="{BB962C8B-B14F-4D97-AF65-F5344CB8AC3E}">
        <p14:creationId xmlns:p14="http://schemas.microsoft.com/office/powerpoint/2010/main" val="2510728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a:extLst>
              <a:ext uri="{FF2B5EF4-FFF2-40B4-BE49-F238E27FC236}">
                <a16:creationId xmlns:a16="http://schemas.microsoft.com/office/drawing/2014/main" id="{C525EDC8-48A8-416A-935B-EAB4F9EA006E}"/>
              </a:ext>
            </a:extLst>
          </p:cNvPr>
          <p:cNvSpPr>
            <a:spLocks noGrp="1" noRot="1" noChangeAspect="1" noTextEdit="1"/>
          </p:cNvSpPr>
          <p:nvPr>
            <p:ph type="sldImg"/>
          </p:nvPr>
        </p:nvSpPr>
        <p:spPr>
          <a:ln/>
        </p:spPr>
      </p:sp>
      <p:sp>
        <p:nvSpPr>
          <p:cNvPr id="25603" name="Notizenplatzhalter 2">
            <a:extLst>
              <a:ext uri="{FF2B5EF4-FFF2-40B4-BE49-F238E27FC236}">
                <a16:creationId xmlns:a16="http://schemas.microsoft.com/office/drawing/2014/main" id="{AC7E69F4-277A-4D9D-98F5-973A7E2D76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dirty="0">
                <a:ea typeface="ＭＳ Ｐゴシック" panose="020B0600070205080204" pitchFamily="34" charset="-128"/>
                <a:cs typeface="Times New Roman" panose="02020603050405020304" pitchFamily="18" charset="0"/>
              </a:rPr>
              <a:t>There are three methods for </a:t>
            </a:r>
            <a:r>
              <a:rPr lang="en-US" altLang="de-DE" dirty="0" err="1">
                <a:ea typeface="ＭＳ Ｐゴシック" panose="020B0600070205080204" pitchFamily="34" charset="-128"/>
                <a:cs typeface="Times New Roman" panose="02020603050405020304" pitchFamily="18" charset="0"/>
              </a:rPr>
              <a:t>FDI</a:t>
            </a:r>
            <a:r>
              <a:rPr lang="en-US" altLang="de-DE" dirty="0">
                <a:ea typeface="ＭＳ Ｐゴシック" panose="020B0600070205080204" pitchFamily="34" charset="-128"/>
                <a:cs typeface="Times New Roman" panose="02020603050405020304" pitchFamily="18" charset="0"/>
              </a:rPr>
              <a:t>: (1) building new facilities (called the </a:t>
            </a:r>
            <a:r>
              <a:rPr lang="en-US" altLang="de-DE" i="1" dirty="0">
                <a:ea typeface="ＭＳ Ｐゴシック" panose="020B0600070205080204" pitchFamily="34" charset="-128"/>
                <a:cs typeface="Times New Roman" panose="02020603050405020304" pitchFamily="18" charset="0"/>
              </a:rPr>
              <a:t>greenfield</a:t>
            </a:r>
            <a:r>
              <a:rPr lang="en-US" altLang="de-DE" dirty="0">
                <a:ea typeface="ＭＳ Ｐゴシック" panose="020B0600070205080204" pitchFamily="34" charset="-128"/>
                <a:cs typeface="Times New Roman" panose="02020603050405020304" pitchFamily="18" charset="0"/>
              </a:rPr>
              <a:t> strategy), (2) buying existing assets in a foreign country (called the </a:t>
            </a:r>
            <a:r>
              <a:rPr lang="en-US" altLang="de-DE" i="1" dirty="0">
                <a:ea typeface="ＭＳ Ｐゴシック" panose="020B0600070205080204" pitchFamily="34" charset="-128"/>
                <a:cs typeface="Times New Roman" panose="02020603050405020304" pitchFamily="18" charset="0"/>
              </a:rPr>
              <a:t>acquisition</a:t>
            </a:r>
            <a:r>
              <a:rPr lang="en-US" altLang="de-DE" dirty="0">
                <a:ea typeface="ＭＳ Ｐゴシック" panose="020B0600070205080204" pitchFamily="34" charset="-128"/>
                <a:cs typeface="Times New Roman" panose="02020603050405020304" pitchFamily="18" charset="0"/>
              </a:rPr>
              <a:t> strategy or the </a:t>
            </a:r>
            <a:r>
              <a:rPr lang="en-US" altLang="de-DE" i="1" dirty="0">
                <a:ea typeface="ＭＳ Ｐゴシック" panose="020B0600070205080204" pitchFamily="34" charset="-128"/>
                <a:cs typeface="Times New Roman" panose="02020603050405020304" pitchFamily="18" charset="0"/>
              </a:rPr>
              <a:t>brownfield</a:t>
            </a:r>
            <a:r>
              <a:rPr lang="en-US" altLang="de-DE" dirty="0">
                <a:ea typeface="ＭＳ Ｐゴシック" panose="020B0600070205080204" pitchFamily="34" charset="-128"/>
                <a:cs typeface="Times New Roman" panose="02020603050405020304" pitchFamily="18" charset="0"/>
              </a:rPr>
              <a:t> strategy), and (3) participating in joint ventures.</a:t>
            </a:r>
          </a:p>
          <a:p>
            <a:endParaRPr lang="en-US" altLang="de-DE" dirty="0">
              <a:ea typeface="ＭＳ Ｐゴシック" panose="020B0600070205080204" pitchFamily="34" charset="-128"/>
              <a:cs typeface="Times New Roman" panose="02020603050405020304" pitchFamily="18" charset="0"/>
            </a:endParaRPr>
          </a:p>
          <a:p>
            <a:r>
              <a:rPr lang="en-US" altLang="de-DE" dirty="0">
                <a:ea typeface="ＭＳ Ｐゴシック" panose="020B0600070205080204" pitchFamily="34" charset="-128"/>
                <a:cs typeface="Times New Roman" panose="02020603050405020304" pitchFamily="18" charset="0"/>
              </a:rPr>
              <a:t>Portfolio investment is just  a monetary investment and does not count as </a:t>
            </a:r>
            <a:r>
              <a:rPr lang="en-US" altLang="de-DE" dirty="0" err="1">
                <a:ea typeface="ＭＳ Ｐゴシック" panose="020B0600070205080204" pitchFamily="34" charset="-128"/>
                <a:cs typeface="Times New Roman" panose="02020603050405020304" pitchFamily="18" charset="0"/>
              </a:rPr>
              <a:t>FDI</a:t>
            </a:r>
            <a:r>
              <a:rPr lang="en-US" altLang="de-DE" dirty="0">
                <a:ea typeface="ＭＳ Ｐゴシック" panose="020B0600070205080204" pitchFamily="34" charset="-128"/>
                <a:cs typeface="Times New Roman" panose="02020603050405020304" pitchFamily="18" charset="0"/>
              </a:rPr>
              <a:t>!</a:t>
            </a:r>
            <a:endParaRPr lang="en-US" altLang="de-DE" dirty="0">
              <a:ea typeface="ＭＳ Ｐゴシック" panose="020B0600070205080204" pitchFamily="34" charset="-128"/>
            </a:endParaRPr>
          </a:p>
          <a:p>
            <a:endParaRPr lang="en-US" altLang="de-DE" dirty="0">
              <a:ea typeface="ＭＳ Ｐゴシック" panose="020B0600070205080204" pitchFamily="34" charset="-128"/>
            </a:endParaRPr>
          </a:p>
        </p:txBody>
      </p:sp>
      <p:sp>
        <p:nvSpPr>
          <p:cNvPr id="25604" name="Datumsplatzhalter 3">
            <a:extLst>
              <a:ext uri="{FF2B5EF4-FFF2-40B4-BE49-F238E27FC236}">
                <a16:creationId xmlns:a16="http://schemas.microsoft.com/office/drawing/2014/main" id="{9CF9C4F4-ECA5-4DA1-82D9-5AD8BEAFABA9}"/>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AFB42234-39CA-4A41-8118-6B0575A82ADC}" type="datetime1">
              <a:rPr lang="de-DE" altLang="de-DE" sz="1000" b="0" smtClean="0">
                <a:solidFill>
                  <a:schemeClr val="tx1"/>
                </a:solidFill>
                <a:ea typeface="ＭＳ Ｐゴシック" panose="020B0600070205080204" pitchFamily="34" charset="-128"/>
              </a:rPr>
              <a:pPr/>
              <a:t>27.09.2019</a:t>
            </a:fld>
            <a:endParaRPr lang="de-DE" altLang="de-DE" sz="1000" b="0">
              <a:solidFill>
                <a:schemeClr val="tx1"/>
              </a:solidFill>
              <a:ea typeface="ＭＳ Ｐゴシック" panose="020B0600070205080204" pitchFamily="34" charset="-128"/>
            </a:endParaRPr>
          </a:p>
        </p:txBody>
      </p:sp>
      <p:sp>
        <p:nvSpPr>
          <p:cNvPr id="25605" name="Foliennummernplatzhalter 4">
            <a:extLst>
              <a:ext uri="{FF2B5EF4-FFF2-40B4-BE49-F238E27FC236}">
                <a16:creationId xmlns:a16="http://schemas.microsoft.com/office/drawing/2014/main" id="{94CE9873-90C3-49BF-889B-EB82A1D6E2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48347212-038D-473B-A147-076DAB8D9EB3}" type="slidenum">
              <a:rPr lang="de-DE" altLang="de-DE" sz="1000" b="0">
                <a:solidFill>
                  <a:schemeClr val="tx1"/>
                </a:solidFill>
                <a:ea typeface="ＭＳ Ｐゴシック" panose="020B0600070205080204" pitchFamily="34" charset="-128"/>
              </a:rPr>
              <a:pPr/>
              <a:t>49</a:t>
            </a:fld>
            <a:endParaRPr lang="de-DE" altLang="de-DE" sz="1200" b="0">
              <a:solidFill>
                <a:schemeClr val="tx1"/>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20000"/>
              </a:lnSpc>
            </a:pPr>
            <a:r>
              <a:rPr lang="de-DE" altLang="de-DE" sz="1800" dirty="0"/>
              <a:t>Threshold, </a:t>
            </a:r>
            <a:r>
              <a:rPr lang="de-DE" altLang="de-DE" sz="1800" dirty="0" err="1"/>
              <a:t>of</a:t>
            </a:r>
            <a:r>
              <a:rPr lang="de-DE" altLang="de-DE" sz="1800" dirty="0"/>
              <a:t> FDI</a:t>
            </a:r>
          </a:p>
          <a:p>
            <a:pPr lvl="1">
              <a:lnSpc>
                <a:spcPct val="120000"/>
              </a:lnSpc>
            </a:pPr>
            <a:r>
              <a:rPr lang="de-DE" altLang="de-DE" sz="1400" dirty="0"/>
              <a:t>Capital </a:t>
            </a:r>
            <a:r>
              <a:rPr lang="de-DE" altLang="de-DE" sz="1400" dirty="0" err="1"/>
              <a:t>or</a:t>
            </a:r>
            <a:r>
              <a:rPr lang="de-DE" altLang="de-DE" sz="1400" dirty="0"/>
              <a:t> vote </a:t>
            </a:r>
            <a:r>
              <a:rPr lang="de-DE" altLang="de-DE" sz="1400" dirty="0" err="1"/>
              <a:t>particiaption</a:t>
            </a:r>
            <a:r>
              <a:rPr lang="de-DE" altLang="de-DE" sz="1400" dirty="0"/>
              <a:t> </a:t>
            </a:r>
            <a:r>
              <a:rPr lang="de-DE" altLang="de-DE" sz="1400" dirty="0" err="1"/>
              <a:t>of</a:t>
            </a:r>
            <a:r>
              <a:rPr lang="de-DE" altLang="de-DE" sz="1400" dirty="0"/>
              <a:t> </a:t>
            </a:r>
            <a:r>
              <a:rPr lang="de-DE" altLang="de-DE" sz="1400" dirty="0" err="1"/>
              <a:t>more</a:t>
            </a:r>
            <a:r>
              <a:rPr lang="de-DE" altLang="de-DE" sz="1400" dirty="0"/>
              <a:t> </a:t>
            </a:r>
            <a:r>
              <a:rPr lang="de-DE" altLang="de-DE" sz="1400" dirty="0" err="1"/>
              <a:t>than</a:t>
            </a:r>
            <a:r>
              <a:rPr lang="de-DE" altLang="de-DE" sz="1400" dirty="0"/>
              <a:t> 10%</a:t>
            </a:r>
          </a:p>
          <a:p>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50</a:t>
            </a:fld>
            <a:endParaRPr lang="en-US"/>
          </a:p>
        </p:txBody>
      </p:sp>
    </p:spTree>
    <p:extLst>
      <p:ext uri="{BB962C8B-B14F-4D97-AF65-F5344CB8AC3E}">
        <p14:creationId xmlns:p14="http://schemas.microsoft.com/office/powerpoint/2010/main" val="1294062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Hohe Gewinnchancen</a:t>
            </a:r>
          </a:p>
          <a:p>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51</a:t>
            </a:fld>
            <a:endParaRPr lang="en-US"/>
          </a:p>
        </p:txBody>
      </p:sp>
    </p:spTree>
    <p:extLst>
      <p:ext uri="{BB962C8B-B14F-4D97-AF65-F5344CB8AC3E}">
        <p14:creationId xmlns:p14="http://schemas.microsoft.com/office/powerpoint/2010/main" val="2315940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a:extLst>
              <a:ext uri="{FF2B5EF4-FFF2-40B4-BE49-F238E27FC236}">
                <a16:creationId xmlns:a16="http://schemas.microsoft.com/office/drawing/2014/main" id="{C525EDC8-48A8-416A-935B-EAB4F9EA006E}"/>
              </a:ext>
            </a:extLst>
          </p:cNvPr>
          <p:cNvSpPr>
            <a:spLocks noGrp="1" noRot="1" noChangeAspect="1" noTextEdit="1"/>
          </p:cNvSpPr>
          <p:nvPr>
            <p:ph type="sldImg"/>
          </p:nvPr>
        </p:nvSpPr>
        <p:spPr>
          <a:ln/>
        </p:spPr>
      </p:sp>
      <p:sp>
        <p:nvSpPr>
          <p:cNvPr id="25603" name="Notizenplatzhalter 2">
            <a:extLst>
              <a:ext uri="{FF2B5EF4-FFF2-40B4-BE49-F238E27FC236}">
                <a16:creationId xmlns:a16="http://schemas.microsoft.com/office/drawing/2014/main" id="{AC7E69F4-277A-4D9D-98F5-973A7E2D76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When investing in a foreign country, companies can either acquire an existing facility, or build a new one.  The latter option is known as a greenfield investment. </a:t>
            </a:r>
          </a:p>
          <a:p>
            <a:r>
              <a:rPr lang="en-US" altLang="en-US" dirty="0">
                <a:latin typeface="Avenir-Light"/>
                <a:ea typeface="ＭＳ Ｐゴシック" panose="020B0600070205080204" pitchFamily="34" charset="-128"/>
              </a:rPr>
              <a:t>The advantages of acquiring an existing operation include:</a:t>
            </a:r>
          </a:p>
          <a:p>
            <a:r>
              <a:rPr lang="en-US" altLang="en-US" dirty="0">
                <a:ea typeface="ＭＳ Ｐゴシック" panose="020B0600070205080204" pitchFamily="34" charset="-128"/>
              </a:rPr>
              <a:t>•</a:t>
            </a:r>
            <a:r>
              <a:rPr lang="en-US" altLang="en-US" dirty="0">
                <a:latin typeface="HelveticaNeue-Roman"/>
                <a:ea typeface="ＭＳ Ｐゴシック" panose="020B0600070205080204" pitchFamily="34" charset="-128"/>
              </a:rPr>
              <a:t> </a:t>
            </a:r>
            <a:r>
              <a:rPr lang="en-US" altLang="en-US" dirty="0">
                <a:latin typeface="Avenir-Light"/>
                <a:ea typeface="ＭＳ Ｐゴシック" panose="020B0600070205080204" pitchFamily="34" charset="-128"/>
              </a:rPr>
              <a:t>Adding no further capacity to the market</a:t>
            </a:r>
          </a:p>
          <a:p>
            <a:r>
              <a:rPr lang="en-US" altLang="en-US" dirty="0">
                <a:ea typeface="ＭＳ Ｐゴシック" panose="020B0600070205080204" pitchFamily="34" charset="-128"/>
              </a:rPr>
              <a:t>•</a:t>
            </a:r>
            <a:r>
              <a:rPr lang="en-US" altLang="en-US" dirty="0">
                <a:latin typeface="HelveticaNeue-Roman"/>
                <a:ea typeface="ＭＳ Ｐゴシック" panose="020B0600070205080204" pitchFamily="34" charset="-128"/>
              </a:rPr>
              <a:t> </a:t>
            </a:r>
            <a:r>
              <a:rPr lang="en-US" altLang="en-US" dirty="0">
                <a:latin typeface="Avenir-Light"/>
                <a:ea typeface="ＭＳ Ｐゴシック" panose="020B0600070205080204" pitchFamily="34" charset="-128"/>
              </a:rPr>
              <a:t>Avoiding start-up problems</a:t>
            </a:r>
          </a:p>
          <a:p>
            <a:r>
              <a:rPr lang="en-US" altLang="en-US" dirty="0">
                <a:ea typeface="ＭＳ Ｐゴシック" panose="020B0600070205080204" pitchFamily="34" charset="-128"/>
              </a:rPr>
              <a:t>•</a:t>
            </a:r>
            <a:r>
              <a:rPr lang="en-US" altLang="en-US" dirty="0">
                <a:latin typeface="HelveticaNeue-Roman"/>
                <a:ea typeface="ＭＳ Ｐゴシック" panose="020B0600070205080204" pitchFamily="34" charset="-128"/>
              </a:rPr>
              <a:t> </a:t>
            </a:r>
            <a:r>
              <a:rPr lang="en-US" altLang="en-US" dirty="0">
                <a:latin typeface="Avenir-Light"/>
                <a:ea typeface="ＭＳ Ｐゴシック" panose="020B0600070205080204" pitchFamily="34" charset="-128"/>
              </a:rPr>
              <a:t>Easier financing at times</a:t>
            </a:r>
          </a:p>
          <a:p>
            <a:r>
              <a:rPr lang="en-US" altLang="en-US" dirty="0">
                <a:latin typeface="Avenir-Light"/>
                <a:ea typeface="ＭＳ Ｐゴシック" panose="020B0600070205080204" pitchFamily="34" charset="-128"/>
              </a:rPr>
              <a:t>Companies may choose to build if:</a:t>
            </a:r>
          </a:p>
          <a:p>
            <a:r>
              <a:rPr lang="en-US" altLang="en-US" dirty="0">
                <a:ea typeface="ＭＳ Ｐゴシック" panose="020B0600070205080204" pitchFamily="34" charset="-128"/>
              </a:rPr>
              <a:t>•</a:t>
            </a:r>
            <a:r>
              <a:rPr lang="en-US" altLang="en-US" dirty="0">
                <a:latin typeface="HelveticaNeue-Roman"/>
                <a:ea typeface="ＭＳ Ｐゴシック" panose="020B0600070205080204" pitchFamily="34" charset="-128"/>
              </a:rPr>
              <a:t> </a:t>
            </a:r>
            <a:r>
              <a:rPr lang="en-US" altLang="en-US" dirty="0">
                <a:latin typeface="Avenir-Light"/>
                <a:ea typeface="ＭＳ Ｐゴシック" panose="020B0600070205080204" pitchFamily="34" charset="-128"/>
              </a:rPr>
              <a:t>No desired company is available for acquisition</a:t>
            </a:r>
          </a:p>
          <a:p>
            <a:r>
              <a:rPr lang="en-US" altLang="en-US" dirty="0">
                <a:ea typeface="ＭＳ Ｐゴシック" panose="020B0600070205080204" pitchFamily="34" charset="-128"/>
              </a:rPr>
              <a:t>•</a:t>
            </a:r>
            <a:r>
              <a:rPr lang="en-US" altLang="en-US" dirty="0">
                <a:latin typeface="HelveticaNeue-Roman"/>
                <a:ea typeface="ＭＳ Ｐゴシック" panose="020B0600070205080204" pitchFamily="34" charset="-128"/>
              </a:rPr>
              <a:t> </a:t>
            </a:r>
            <a:r>
              <a:rPr lang="en-US" altLang="en-US" dirty="0">
                <a:latin typeface="Avenir-Light"/>
                <a:ea typeface="ＭＳ Ｐゴシック" panose="020B0600070205080204" pitchFamily="34" charset="-128"/>
              </a:rPr>
              <a:t>Acquisition will lead to carryover problems</a:t>
            </a:r>
          </a:p>
          <a:p>
            <a:r>
              <a:rPr lang="en-US" altLang="en-US" dirty="0">
                <a:ea typeface="ＭＳ Ｐゴシック" panose="020B0600070205080204" pitchFamily="34" charset="-128"/>
              </a:rPr>
              <a:t>•</a:t>
            </a:r>
            <a:r>
              <a:rPr lang="en-US" altLang="en-US" dirty="0">
                <a:latin typeface="HelveticaNeue-Roman"/>
                <a:ea typeface="ＭＳ Ｐゴシック" panose="020B0600070205080204" pitchFamily="34" charset="-128"/>
              </a:rPr>
              <a:t> </a:t>
            </a:r>
            <a:r>
              <a:rPr lang="en-US" altLang="en-US" dirty="0">
                <a:latin typeface="Avenir-Light"/>
                <a:ea typeface="ＭＳ Ｐゴシック" panose="020B0600070205080204" pitchFamily="34" charset="-128"/>
              </a:rPr>
              <a:t>Acquisition is harder to finance</a:t>
            </a:r>
          </a:p>
          <a:p>
            <a:endParaRPr lang="en-US" altLang="en-US" dirty="0">
              <a:ea typeface="ＭＳ Ｐゴシック" panose="020B0600070205080204" pitchFamily="34" charset="-128"/>
            </a:endParaRPr>
          </a:p>
          <a:p>
            <a:endParaRPr lang="en-US" altLang="de-DE" dirty="0">
              <a:ea typeface="ＭＳ Ｐゴシック" panose="020B0600070205080204" pitchFamily="34" charset="-128"/>
            </a:endParaRPr>
          </a:p>
        </p:txBody>
      </p:sp>
      <p:sp>
        <p:nvSpPr>
          <p:cNvPr id="25604" name="Datumsplatzhalter 3">
            <a:extLst>
              <a:ext uri="{FF2B5EF4-FFF2-40B4-BE49-F238E27FC236}">
                <a16:creationId xmlns:a16="http://schemas.microsoft.com/office/drawing/2014/main" id="{9CF9C4F4-ECA5-4DA1-82D9-5AD8BEAFABA9}"/>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AFB42234-39CA-4A41-8118-6B0575A82ADC}" type="datetime1">
              <a:rPr lang="de-DE" altLang="de-DE" sz="1000" b="0" smtClean="0">
                <a:solidFill>
                  <a:schemeClr val="tx1"/>
                </a:solidFill>
                <a:ea typeface="ＭＳ Ｐゴシック" panose="020B0600070205080204" pitchFamily="34" charset="-128"/>
              </a:rPr>
              <a:pPr/>
              <a:t>27.09.2019</a:t>
            </a:fld>
            <a:endParaRPr lang="de-DE" altLang="de-DE" sz="1000" b="0">
              <a:solidFill>
                <a:schemeClr val="tx1"/>
              </a:solidFill>
              <a:ea typeface="ＭＳ Ｐゴシック" panose="020B0600070205080204" pitchFamily="34" charset="-128"/>
            </a:endParaRPr>
          </a:p>
        </p:txBody>
      </p:sp>
      <p:sp>
        <p:nvSpPr>
          <p:cNvPr id="25605" name="Foliennummernplatzhalter 4">
            <a:extLst>
              <a:ext uri="{FF2B5EF4-FFF2-40B4-BE49-F238E27FC236}">
                <a16:creationId xmlns:a16="http://schemas.microsoft.com/office/drawing/2014/main" id="{94CE9873-90C3-49BF-889B-EB82A1D6E2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48347212-038D-473B-A147-076DAB8D9EB3}" type="slidenum">
              <a:rPr lang="de-DE" altLang="de-DE" sz="1000" b="0">
                <a:solidFill>
                  <a:schemeClr val="tx1"/>
                </a:solidFill>
                <a:ea typeface="ＭＳ Ｐゴシック" panose="020B0600070205080204" pitchFamily="34" charset="-128"/>
              </a:rPr>
              <a:pPr/>
              <a:t>52</a:t>
            </a:fld>
            <a:endParaRPr lang="de-DE" altLang="de-DE" sz="1200" b="0">
              <a:solidFill>
                <a:schemeClr val="tx1"/>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03212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9509775-D3FC-4C99-8FB4-BA12F87682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F4685073-1C78-40F5-BA1A-3D76AD39B1B3}" type="slidenum">
              <a:rPr lang="en-US" altLang="en-US" sz="1000" b="0">
                <a:solidFill>
                  <a:schemeClr val="tx1"/>
                </a:solidFill>
                <a:ea typeface="ＭＳ Ｐゴシック" panose="020B0600070205080204" pitchFamily="34" charset="-128"/>
              </a:rPr>
              <a:pPr/>
              <a:t>53</a:t>
            </a:fld>
            <a:endParaRPr lang="en-US" altLang="en-US" sz="1000" b="0">
              <a:solidFill>
                <a:schemeClr val="tx1"/>
              </a:solidFill>
              <a:ea typeface="ＭＳ Ｐゴシック" panose="020B0600070205080204" pitchFamily="34" charset="-128"/>
            </a:endParaRPr>
          </a:p>
        </p:txBody>
      </p:sp>
      <p:sp>
        <p:nvSpPr>
          <p:cNvPr id="29699" name="Rectangle 2">
            <a:extLst>
              <a:ext uri="{FF2B5EF4-FFF2-40B4-BE49-F238E27FC236}">
                <a16:creationId xmlns:a16="http://schemas.microsoft.com/office/drawing/2014/main" id="{D5F0C5FF-84B2-415D-A4F2-E324F63EE42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81F62A11-51ED-4F6A-91B8-54E1996156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In general, the more ownership a company has, the more control over decisions the firm has. </a:t>
            </a:r>
          </a:p>
          <a:p>
            <a:r>
              <a:rPr lang="en-US" altLang="en-US" dirty="0">
                <a:ea typeface="ＭＳ Ｐゴシック" panose="020B0600070205080204" pitchFamily="34" charset="-128"/>
              </a:rPr>
              <a:t>Three main theories that explain why companies want control are </a:t>
            </a:r>
            <a:r>
              <a:rPr lang="en-US" altLang="en-US" dirty="0" err="1">
                <a:ea typeface="ＭＳ Ｐゴシック" panose="020B0600070205080204" pitchFamily="34" charset="-128"/>
              </a:rPr>
              <a:t>internalisation</a:t>
            </a:r>
            <a:r>
              <a:rPr lang="en-US" altLang="en-US" dirty="0">
                <a:ea typeface="ＭＳ Ｐゴシック" panose="020B0600070205080204" pitchFamily="34" charset="-128"/>
              </a:rPr>
              <a:t> theory, appropriability theory, and freedom to pursue global objectives.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a:extLst>
              <a:ext uri="{FF2B5EF4-FFF2-40B4-BE49-F238E27FC236}">
                <a16:creationId xmlns:a16="http://schemas.microsoft.com/office/drawing/2014/main" id="{855E28C1-6C9C-4AE3-9A8C-3EFFCDF693F7}"/>
              </a:ext>
            </a:extLst>
          </p:cNvPr>
          <p:cNvSpPr>
            <a:spLocks noGrp="1" noRot="1" noChangeAspect="1" noTextEdit="1"/>
          </p:cNvSpPr>
          <p:nvPr>
            <p:ph type="sldImg"/>
          </p:nvPr>
        </p:nvSpPr>
        <p:spPr>
          <a:ln/>
        </p:spPr>
      </p:sp>
      <p:sp>
        <p:nvSpPr>
          <p:cNvPr id="33795" name="Notizenplatzhalter 2">
            <a:extLst>
              <a:ext uri="{FF2B5EF4-FFF2-40B4-BE49-F238E27FC236}">
                <a16:creationId xmlns:a16="http://schemas.microsoft.com/office/drawing/2014/main" id="{90A1B5E7-461A-431D-98CD-3D8558DE06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panose="020B0600070205080204" pitchFamily="34" charset="-128"/>
              </a:rPr>
              <a:t>Attention: Merger </a:t>
            </a:r>
            <a:r>
              <a:rPr lang="de-DE" altLang="de-DE" dirty="0" err="1">
                <a:ea typeface="ＭＳ Ｐゴシック" panose="020B0600070205080204" pitchFamily="34" charset="-128"/>
              </a:rPr>
              <a:t>is</a:t>
            </a:r>
            <a:r>
              <a:rPr lang="de-DE" altLang="de-DE" dirty="0">
                <a:ea typeface="ＭＳ Ｐゴシック" panose="020B0600070205080204" pitchFamily="34" charset="-128"/>
              </a:rPr>
              <a:t> not a non-</a:t>
            </a:r>
            <a:r>
              <a:rPr lang="de-DE" altLang="de-DE" dirty="0" err="1">
                <a:ea typeface="ＭＳ Ｐゴシック" panose="020B0600070205080204" pitchFamily="34" charset="-128"/>
              </a:rPr>
              <a:t>cooperative</a:t>
            </a:r>
            <a:r>
              <a:rPr lang="de-DE" altLang="de-DE" dirty="0">
                <a:ea typeface="ＭＳ Ｐゴシック" panose="020B0600070205080204" pitchFamily="34" charset="-128"/>
              </a:rPr>
              <a:t> but </a:t>
            </a:r>
            <a:r>
              <a:rPr lang="de-DE" altLang="de-DE" dirty="0" err="1">
                <a:ea typeface="ＭＳ Ｐゴシック" panose="020B0600070205080204" pitchFamily="34" charset="-128"/>
              </a:rPr>
              <a:t>clearly</a:t>
            </a:r>
            <a:r>
              <a:rPr lang="de-DE" altLang="de-DE" dirty="0">
                <a:ea typeface="ＭＳ Ｐゴシック" panose="020B0600070205080204" pitchFamily="34" charset="-128"/>
              </a:rPr>
              <a:t> a </a:t>
            </a:r>
            <a:r>
              <a:rPr lang="de-DE" altLang="de-DE" dirty="0" err="1">
                <a:ea typeface="ＭＳ Ｐゴシック" panose="020B0600070205080204" pitchFamily="34" charset="-128"/>
              </a:rPr>
              <a:t>cooperative</a:t>
            </a:r>
            <a:r>
              <a:rPr lang="de-DE" altLang="de-DE" dirty="0">
                <a:ea typeface="ＭＳ Ｐゴシック" panose="020B0600070205080204" pitchFamily="34" charset="-128"/>
              </a:rPr>
              <a:t> form</a:t>
            </a:r>
          </a:p>
          <a:p>
            <a:endParaRPr lang="de-DE" altLang="de-DE" dirty="0">
              <a:ea typeface="ＭＳ Ｐゴシック" panose="020B0600070205080204" pitchFamily="34" charset="-128"/>
            </a:endParaRPr>
          </a:p>
          <a:p>
            <a:r>
              <a:rPr lang="en-US" b="1" dirty="0">
                <a:effectLst/>
              </a:rPr>
              <a:t>Merger </a:t>
            </a:r>
            <a:r>
              <a:rPr lang="en-US" dirty="0">
                <a:effectLst/>
              </a:rPr>
              <a:t>When two companies combine together to form one company, it is termed as Merger of companies. The two companies end to exists and the new company is formed. The companies of the same size are combined together</a:t>
            </a:r>
          </a:p>
          <a:p>
            <a:r>
              <a:rPr lang="en-US" b="1" dirty="0">
                <a:effectLst/>
              </a:rPr>
              <a:t>Daimler Chrysler merger failed…</a:t>
            </a:r>
          </a:p>
          <a:p>
            <a:r>
              <a:rPr lang="en-US" b="1" dirty="0">
                <a:effectLst/>
              </a:rPr>
              <a:t>Acquisition </a:t>
            </a:r>
            <a:r>
              <a:rPr lang="en-US" dirty="0">
                <a:effectLst/>
              </a:rPr>
              <a:t>In case of Acquisition, the acquiring company takes over the majority stake in the acquired company, and acquiring company continues to be in existence. The larger companies acquire smaller companies.</a:t>
            </a:r>
          </a:p>
          <a:p>
            <a:r>
              <a:rPr lang="en-US" sz="1200" b="0" i="0" kern="1200" dirty="0">
                <a:solidFill>
                  <a:schemeClr val="tx1"/>
                </a:solidFill>
                <a:effectLst/>
                <a:latin typeface="+mn-lt"/>
                <a:ea typeface="+mn-ea"/>
                <a:cs typeface="+mn-cs"/>
              </a:rPr>
              <a:t>Perhaps Facebook's most famous purchase, Instagram was </a:t>
            </a:r>
            <a:r>
              <a:rPr lang="en-US" sz="1200" b="0" i="0" u="none" strike="noStrike" kern="1200" dirty="0">
                <a:solidFill>
                  <a:schemeClr val="tx1"/>
                </a:solidFill>
                <a:effectLst/>
                <a:latin typeface="+mn-lt"/>
                <a:ea typeface="+mn-ea"/>
                <a:cs typeface="+mn-cs"/>
                <a:hlinkClick r:id="rId3"/>
              </a:rPr>
              <a:t>acquired</a:t>
            </a:r>
            <a:r>
              <a:rPr lang="en-US" sz="1200" b="0" i="0" kern="1200" dirty="0">
                <a:solidFill>
                  <a:schemeClr val="tx1"/>
                </a:solidFill>
                <a:effectLst/>
                <a:latin typeface="+mn-lt"/>
                <a:ea typeface="+mn-ea"/>
                <a:cs typeface="+mn-cs"/>
              </a:rPr>
              <a:t> for $1 billion, Facebook's largest acquisition at the time. Instagram's competing photo sharing social network still operates under its own brand and its own </a:t>
            </a:r>
            <a:r>
              <a:rPr lang="en-US" sz="1200" b="0" i="0" kern="1200" dirty="0" err="1">
                <a:solidFill>
                  <a:schemeClr val="tx1"/>
                </a:solidFill>
                <a:effectLst/>
                <a:latin typeface="+mn-lt"/>
                <a:ea typeface="+mn-ea"/>
                <a:cs typeface="+mn-cs"/>
              </a:rPr>
              <a:t>stand alone</a:t>
            </a:r>
            <a:r>
              <a:rPr lang="en-US" sz="1200" b="0" i="0" kern="1200" dirty="0">
                <a:solidFill>
                  <a:schemeClr val="tx1"/>
                </a:solidFill>
                <a:effectLst/>
                <a:latin typeface="+mn-lt"/>
                <a:ea typeface="+mn-ea"/>
                <a:cs typeface="+mn-cs"/>
              </a:rPr>
              <a:t> app, although many features including photo sharing have been integrated with Facebook itself. </a:t>
            </a:r>
            <a:endParaRPr lang="en-US" altLang="de-DE" dirty="0">
              <a:ea typeface="ＭＳ Ｐゴシック" panose="020B0600070205080204" pitchFamily="34" charset="-128"/>
            </a:endParaRPr>
          </a:p>
        </p:txBody>
      </p:sp>
      <p:sp>
        <p:nvSpPr>
          <p:cNvPr id="33796" name="Datumsplatzhalter 3">
            <a:extLst>
              <a:ext uri="{FF2B5EF4-FFF2-40B4-BE49-F238E27FC236}">
                <a16:creationId xmlns:a16="http://schemas.microsoft.com/office/drawing/2014/main" id="{6CDB7FD3-057E-4184-999C-03322AB509B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7B4F5A2A-2C90-4243-A28D-A728875FF041}" type="datetime1">
              <a:rPr lang="de-DE" altLang="de-DE" sz="1000" b="0" smtClean="0">
                <a:solidFill>
                  <a:schemeClr val="tx1"/>
                </a:solidFill>
                <a:ea typeface="ＭＳ Ｐゴシック" panose="020B0600070205080204" pitchFamily="34" charset="-128"/>
              </a:rPr>
              <a:pPr/>
              <a:t>27.09.2019</a:t>
            </a:fld>
            <a:endParaRPr lang="de-DE" altLang="de-DE" sz="1000" b="0">
              <a:solidFill>
                <a:schemeClr val="tx1"/>
              </a:solidFill>
              <a:ea typeface="ＭＳ Ｐゴシック" panose="020B0600070205080204" pitchFamily="34" charset="-128"/>
            </a:endParaRPr>
          </a:p>
        </p:txBody>
      </p:sp>
      <p:sp>
        <p:nvSpPr>
          <p:cNvPr id="33797" name="Foliennummernplatzhalter 4">
            <a:extLst>
              <a:ext uri="{FF2B5EF4-FFF2-40B4-BE49-F238E27FC236}">
                <a16:creationId xmlns:a16="http://schemas.microsoft.com/office/drawing/2014/main" id="{8498A56B-9B8F-42F8-B92E-F84925750D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5FC293E6-9F74-492E-8EE7-65C927FE1FC3}" type="slidenum">
              <a:rPr lang="de-DE" altLang="de-DE" sz="1000" b="0">
                <a:solidFill>
                  <a:schemeClr val="tx1"/>
                </a:solidFill>
                <a:ea typeface="ＭＳ Ｐゴシック" panose="020B0600070205080204" pitchFamily="34" charset="-128"/>
              </a:rPr>
              <a:pPr/>
              <a:t>54</a:t>
            </a:fld>
            <a:endParaRPr lang="de-DE" altLang="de-DE" sz="1200" b="0">
              <a:solidFill>
                <a:schemeClr val="tx1"/>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a:solidFill>
                  <a:schemeClr val="tx1"/>
                </a:solidFill>
                <a:effectLst/>
                <a:latin typeface="+mn-lt"/>
                <a:ea typeface="+mn-ea"/>
                <a:cs typeface="+mn-cs"/>
              </a:rPr>
              <a:t>parent company builds its operations in a foreign country from the ground up</a:t>
            </a:r>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55</a:t>
            </a:fld>
            <a:endParaRPr lang="en-US"/>
          </a:p>
        </p:txBody>
      </p:sp>
    </p:spTree>
    <p:extLst>
      <p:ext uri="{BB962C8B-B14F-4D97-AF65-F5344CB8AC3E}">
        <p14:creationId xmlns:p14="http://schemas.microsoft.com/office/powerpoint/2010/main" val="4034653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a:extLst>
              <a:ext uri="{FF2B5EF4-FFF2-40B4-BE49-F238E27FC236}">
                <a16:creationId xmlns:a16="http://schemas.microsoft.com/office/drawing/2014/main" id="{1FC26847-BF8F-4811-9B68-CEBB255BCACC}"/>
              </a:ext>
            </a:extLst>
          </p:cNvPr>
          <p:cNvSpPr>
            <a:spLocks noGrp="1" noRot="1" noChangeAspect="1" noTextEdit="1"/>
          </p:cNvSpPr>
          <p:nvPr>
            <p:ph type="sldImg"/>
          </p:nvPr>
        </p:nvSpPr>
        <p:spPr>
          <a:xfrm>
            <a:off x="461963" y="304800"/>
            <a:ext cx="1895475" cy="1066800"/>
          </a:xfrm>
          <a:ln/>
        </p:spPr>
      </p:sp>
      <p:sp>
        <p:nvSpPr>
          <p:cNvPr id="35843" name="Notizenplatzhalter 2">
            <a:extLst>
              <a:ext uri="{FF2B5EF4-FFF2-40B4-BE49-F238E27FC236}">
                <a16:creationId xmlns:a16="http://schemas.microsoft.com/office/drawing/2014/main" id="{21A06850-7AB4-4783-B0BE-C9605EFA7C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ea typeface="ＭＳ Ｐゴシック" panose="020B0600070205080204" pitchFamily="34" charset="-128"/>
              </a:rPr>
              <a:t>Contractor agree to handle every detail of a project for another client including the training of personnel</a:t>
            </a:r>
          </a:p>
          <a:p>
            <a:endParaRPr lang="de-DE" altLang="de-DE">
              <a:ea typeface="ＭＳ Ｐゴシック" panose="020B0600070205080204" pitchFamily="34" charset="-128"/>
            </a:endParaRPr>
          </a:p>
          <a:p>
            <a:r>
              <a:rPr lang="de-DE" altLang="de-DE">
                <a:ea typeface="ＭＳ Ｐゴシック" panose="020B0600070205080204" pitchFamily="34" charset="-128"/>
              </a:rPr>
              <a:t>H H</a:t>
            </a:r>
          </a:p>
        </p:txBody>
      </p:sp>
      <p:sp>
        <p:nvSpPr>
          <p:cNvPr id="35844" name="Foliennummernplatzhalter 3">
            <a:extLst>
              <a:ext uri="{FF2B5EF4-FFF2-40B4-BE49-F238E27FC236}">
                <a16:creationId xmlns:a16="http://schemas.microsoft.com/office/drawing/2014/main" id="{F1B1E184-8F70-476A-90B7-409CE409CF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742950" indent="-285750">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pPr>
            <a:fld id="{71F73711-EA53-4016-9AAC-FD927BEC51E1}" type="slidenum">
              <a:rPr lang="de-DE" altLang="de-DE">
                <a:latin typeface="Arial" panose="020B0604020202020204" pitchFamily="34" charset="0"/>
              </a:rPr>
              <a:pPr eaLnBrk="1" hangingPunct="1">
                <a:spcBef>
                  <a:spcPct val="0"/>
                </a:spcBef>
              </a:pPr>
              <a:t>56</a:t>
            </a:fld>
            <a:endParaRPr lang="de-DE" altLang="de-DE">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 </a:t>
            </a:r>
            <a:r>
              <a:rPr lang="de-DE" dirty="0" err="1"/>
              <a:t>Ask</a:t>
            </a:r>
            <a:r>
              <a:rPr lang="de-DE" dirty="0"/>
              <a:t> </a:t>
            </a:r>
            <a:r>
              <a:rPr lang="de-DE" dirty="0" err="1"/>
              <a:t>students</a:t>
            </a:r>
            <a:r>
              <a:rPr lang="de-DE" dirty="0"/>
              <a:t> </a:t>
            </a:r>
            <a:r>
              <a:rPr lang="de-DE" dirty="0" err="1"/>
              <a:t>to</a:t>
            </a:r>
            <a:r>
              <a:rPr lang="de-DE" dirty="0"/>
              <a:t> </a:t>
            </a:r>
            <a:r>
              <a:rPr lang="de-DE" dirty="0" err="1"/>
              <a:t>collect</a:t>
            </a:r>
            <a:r>
              <a:rPr lang="de-DE" dirty="0"/>
              <a:t> </a:t>
            </a:r>
            <a:r>
              <a:rPr lang="de-DE" dirty="0" err="1"/>
              <a:t>advantages</a:t>
            </a:r>
            <a:r>
              <a:rPr lang="de-DE" dirty="0"/>
              <a:t> and </a:t>
            </a:r>
            <a:r>
              <a:rPr lang="de-DE" dirty="0" err="1"/>
              <a:t>disadvantages</a:t>
            </a:r>
            <a:r>
              <a:rPr lang="de-DE" dirty="0"/>
              <a:t> in an open </a:t>
            </a:r>
            <a:r>
              <a:rPr lang="de-DE" dirty="0" err="1"/>
              <a:t>brainstorm</a:t>
            </a:r>
            <a:r>
              <a:rPr lang="de-DE" dirty="0"/>
              <a:t>. I </a:t>
            </a:r>
            <a:r>
              <a:rPr lang="de-DE" dirty="0" err="1"/>
              <a:t>collect</a:t>
            </a:r>
            <a:r>
              <a:rPr lang="de-DE" dirty="0"/>
              <a:t> on </a:t>
            </a:r>
            <a:r>
              <a:rPr lang="de-DE" dirty="0" err="1"/>
              <a:t>the</a:t>
            </a:r>
            <a:r>
              <a:rPr lang="de-DE" dirty="0"/>
              <a:t> </a:t>
            </a:r>
            <a:r>
              <a:rPr lang="de-DE" dirty="0" err="1"/>
              <a:t>board</a:t>
            </a:r>
            <a:r>
              <a:rPr lang="de-DE" dirty="0"/>
              <a:t>.</a:t>
            </a:r>
          </a:p>
          <a:p>
            <a:endParaRPr lang="de-DE" dirty="0"/>
          </a:p>
          <a:p>
            <a:r>
              <a:rPr lang="de-DE" dirty="0"/>
              <a:t>Advantages:</a:t>
            </a:r>
          </a:p>
          <a:p>
            <a:r>
              <a:rPr lang="de-DE" dirty="0"/>
              <a:t>Lower </a:t>
            </a:r>
            <a:r>
              <a:rPr lang="de-DE" dirty="0" err="1"/>
              <a:t>Principal</a:t>
            </a:r>
            <a:r>
              <a:rPr lang="de-DE" dirty="0"/>
              <a:t> Agent </a:t>
            </a:r>
            <a:r>
              <a:rPr lang="de-DE" dirty="0" err="1"/>
              <a:t>risks</a:t>
            </a:r>
            <a:endParaRPr lang="de-DE" dirty="0"/>
          </a:p>
          <a:p>
            <a:r>
              <a:rPr lang="en-US" sz="1200" b="0" i="0" kern="1200" dirty="0">
                <a:solidFill>
                  <a:schemeClr val="tx1"/>
                </a:solidFill>
                <a:effectLst/>
                <a:latin typeface="+mn-lt"/>
                <a:ea typeface="+mn-ea"/>
                <a:cs typeface="+mn-cs"/>
              </a:rPr>
              <a:t>high level of direct control</a:t>
            </a:r>
          </a:p>
          <a:p>
            <a:r>
              <a:rPr lang="en-US" sz="1200" b="0" i="0" kern="1200" dirty="0">
                <a:solidFill>
                  <a:schemeClr val="tx1"/>
                </a:solidFill>
                <a:effectLst/>
                <a:latin typeface="+mn-lt"/>
                <a:ea typeface="+mn-ea"/>
                <a:cs typeface="+mn-cs"/>
              </a:rPr>
              <a:t>easier and more effective adaptation to the foreign market</a:t>
            </a:r>
          </a:p>
          <a:p>
            <a:r>
              <a:rPr lang="en-US" sz="1200" b="0" i="0" kern="1200" dirty="0">
                <a:solidFill>
                  <a:schemeClr val="tx1"/>
                </a:solidFill>
                <a:effectLst/>
                <a:latin typeface="+mn-lt"/>
                <a:ea typeface="+mn-ea"/>
                <a:cs typeface="+mn-cs"/>
              </a:rPr>
              <a:t>products and pricing can be adapted to the needs of the local market</a:t>
            </a:r>
          </a:p>
          <a:p>
            <a:r>
              <a:rPr lang="en-US" sz="1200" b="0" i="0" kern="1200" dirty="0">
                <a:solidFill>
                  <a:schemeClr val="tx1"/>
                </a:solidFill>
                <a:effectLst/>
                <a:latin typeface="+mn-lt"/>
                <a:ea typeface="+mn-ea"/>
                <a:cs typeface="+mn-cs"/>
              </a:rPr>
              <a:t>Potentially </a:t>
            </a:r>
            <a:r>
              <a:rPr lang="de-DE" sz="1200" b="0" i="0" kern="1200" dirty="0" err="1">
                <a:solidFill>
                  <a:schemeClr val="tx1"/>
                </a:solidFill>
                <a:effectLst/>
                <a:latin typeface="+mn-lt"/>
                <a:ea typeface="+mn-ea"/>
                <a:cs typeface="+mn-cs"/>
              </a:rPr>
              <a:t>receiving</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business</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tax</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incentives</a:t>
            </a:r>
            <a:endParaRPr lang="de-DE" sz="1200" b="0" i="0" kern="1200" dirty="0">
              <a:solidFill>
                <a:schemeClr val="tx1"/>
              </a:solidFill>
              <a:effectLst/>
              <a:latin typeface="+mn-lt"/>
              <a:ea typeface="+mn-ea"/>
              <a:cs typeface="+mn-cs"/>
            </a:endParaRPr>
          </a:p>
          <a:p>
            <a:r>
              <a:rPr lang="de-DE" sz="1200" b="0" i="0" kern="1200" dirty="0" err="1">
                <a:solidFill>
                  <a:schemeClr val="tx1"/>
                </a:solidFill>
                <a:effectLst/>
                <a:latin typeface="+mn-lt"/>
                <a:ea typeface="+mn-ea"/>
                <a:cs typeface="+mn-cs"/>
              </a:rPr>
              <a:t>Avoid</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tariffs</a:t>
            </a:r>
            <a:endParaRPr lang="de-DE" dirty="0"/>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Disadvantages:</a:t>
            </a:r>
          </a:p>
          <a:p>
            <a:r>
              <a:rPr lang="de-DE" sz="1200" b="0" i="0" kern="1200" dirty="0">
                <a:solidFill>
                  <a:schemeClr val="tx1"/>
                </a:solidFill>
                <a:effectLst/>
                <a:latin typeface="+mn-lt"/>
                <a:ea typeface="+mn-ea"/>
                <a:cs typeface="+mn-cs"/>
              </a:rPr>
              <a:t>expensive and time-</a:t>
            </a:r>
            <a:r>
              <a:rPr lang="de-DE" sz="1200" b="0" i="0" kern="1200" dirty="0" err="1">
                <a:solidFill>
                  <a:schemeClr val="tx1"/>
                </a:solidFill>
                <a:effectLst/>
                <a:latin typeface="+mn-lt"/>
                <a:ea typeface="+mn-ea"/>
                <a:cs typeface="+mn-cs"/>
              </a:rPr>
              <a:t>consuming</a:t>
            </a:r>
            <a:endParaRPr lang="de-DE" sz="1200" b="0" i="0" kern="1200" dirty="0">
              <a:solidFill>
                <a:schemeClr val="tx1"/>
              </a:solidFill>
              <a:effectLst/>
              <a:latin typeface="+mn-lt"/>
              <a:ea typeface="+mn-ea"/>
              <a:cs typeface="+mn-cs"/>
            </a:endParaRPr>
          </a:p>
          <a:p>
            <a:r>
              <a:rPr lang="de-DE" sz="1200" b="0" i="0" kern="1200" dirty="0" err="1">
                <a:solidFill>
                  <a:schemeClr val="tx1"/>
                </a:solidFill>
                <a:effectLst/>
                <a:latin typeface="+mn-lt"/>
                <a:ea typeface="+mn-ea"/>
                <a:cs typeface="+mn-cs"/>
              </a:rPr>
              <a:t>Local</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hazards</a:t>
            </a:r>
            <a:endParaRPr lang="de-DE" sz="1200" b="0" i="0" kern="1200" dirty="0">
              <a:solidFill>
                <a:schemeClr val="tx1"/>
              </a:solidFill>
              <a:effectLst/>
              <a:latin typeface="+mn-lt"/>
              <a:ea typeface="+mn-ea"/>
              <a:cs typeface="+mn-cs"/>
            </a:endParaRPr>
          </a:p>
          <a:p>
            <a:r>
              <a:rPr lang="de-DE" sz="1200" b="0" i="0" kern="1200" dirty="0">
                <a:solidFill>
                  <a:schemeClr val="tx1"/>
                </a:solidFill>
                <a:effectLst/>
                <a:latin typeface="+mn-lt"/>
                <a:ea typeface="+mn-ea"/>
                <a:cs typeface="+mn-cs"/>
              </a:rPr>
              <a:t>Need </a:t>
            </a:r>
            <a:r>
              <a:rPr lang="de-DE" sz="1200" b="0" i="0" kern="1200" dirty="0" err="1">
                <a:solidFill>
                  <a:schemeClr val="tx1"/>
                </a:solidFill>
                <a:effectLst/>
                <a:latin typeface="+mn-lt"/>
                <a:ea typeface="+mn-ea"/>
                <a:cs typeface="+mn-cs"/>
              </a:rPr>
              <a:t>to</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hire</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staff</a:t>
            </a:r>
            <a:endParaRPr lang="de-DE" sz="1200" b="0" i="0" kern="1200" dirty="0">
              <a:solidFill>
                <a:schemeClr val="tx1"/>
              </a:solidFill>
              <a:effectLst/>
              <a:latin typeface="+mn-lt"/>
              <a:ea typeface="+mn-ea"/>
              <a:cs typeface="+mn-cs"/>
            </a:endParaRPr>
          </a:p>
          <a:p>
            <a:r>
              <a:rPr lang="en-US" sz="1200" b="0" i="0" kern="1200">
                <a:solidFill>
                  <a:schemeClr val="tx1"/>
                </a:solidFill>
                <a:effectLst/>
                <a:latin typeface="+mn-lt"/>
                <a:ea typeface="+mn-ea"/>
                <a:cs typeface="+mn-cs"/>
              </a:rPr>
              <a:t>Governmental regulations may put multinational enterprises at a disadvantage in the short term</a:t>
            </a:r>
            <a:endParaRPr lang="en-GB"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7066143-8669-4D06-B20F-8D5F029030F8}" type="slidenum">
              <a:rPr lang="en-US" smtClean="0"/>
              <a:t>57</a:t>
            </a:fld>
            <a:endParaRPr lang="en-US"/>
          </a:p>
        </p:txBody>
      </p:sp>
    </p:spTree>
    <p:extLst>
      <p:ext uri="{BB962C8B-B14F-4D97-AF65-F5344CB8AC3E}">
        <p14:creationId xmlns:p14="http://schemas.microsoft.com/office/powerpoint/2010/main" val="35308211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a:extLst>
              <a:ext uri="{FF2B5EF4-FFF2-40B4-BE49-F238E27FC236}">
                <a16:creationId xmlns:a16="http://schemas.microsoft.com/office/drawing/2014/main" id="{3582474C-B86B-4760-96E2-7421CEC5411B}"/>
              </a:ext>
            </a:extLst>
          </p:cNvPr>
          <p:cNvSpPr>
            <a:spLocks noGrp="1" noRot="1" noChangeAspect="1" noTextEdit="1"/>
          </p:cNvSpPr>
          <p:nvPr>
            <p:ph type="sldImg"/>
          </p:nvPr>
        </p:nvSpPr>
        <p:spPr>
          <a:ln/>
        </p:spPr>
      </p:sp>
      <p:sp>
        <p:nvSpPr>
          <p:cNvPr id="37891" name="Notizenplatzhalter 2">
            <a:extLst>
              <a:ext uri="{FF2B5EF4-FFF2-40B4-BE49-F238E27FC236}">
                <a16:creationId xmlns:a16="http://schemas.microsoft.com/office/drawing/2014/main" id="{B51C8A42-104B-411A-8716-C5AEFECC8A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dirty="0">
              <a:ea typeface="ＭＳ Ｐゴシック" panose="020B0600070205080204" pitchFamily="34" charset="-128"/>
            </a:endParaRPr>
          </a:p>
          <a:p>
            <a:endParaRPr lang="en-US" altLang="de-DE" dirty="0">
              <a:ea typeface="ＭＳ Ｐゴシック" panose="020B0600070205080204" pitchFamily="34" charset="-128"/>
            </a:endParaRPr>
          </a:p>
        </p:txBody>
      </p:sp>
      <p:sp>
        <p:nvSpPr>
          <p:cNvPr id="37892" name="Datumsplatzhalter 3">
            <a:extLst>
              <a:ext uri="{FF2B5EF4-FFF2-40B4-BE49-F238E27FC236}">
                <a16:creationId xmlns:a16="http://schemas.microsoft.com/office/drawing/2014/main" id="{01220DC3-5396-44FC-A95B-AB093E9A4D83}"/>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CCD6320A-534A-4563-891E-6D5E2B87EA1F}" type="datetime1">
              <a:rPr lang="de-DE" altLang="de-DE" sz="1000" b="0" smtClean="0">
                <a:solidFill>
                  <a:schemeClr val="tx1"/>
                </a:solidFill>
                <a:ea typeface="ＭＳ Ｐゴシック" panose="020B0600070205080204" pitchFamily="34" charset="-128"/>
              </a:rPr>
              <a:pPr/>
              <a:t>27.09.2019</a:t>
            </a:fld>
            <a:endParaRPr lang="de-DE" altLang="de-DE" sz="1000" b="0">
              <a:solidFill>
                <a:schemeClr val="tx1"/>
              </a:solidFill>
              <a:ea typeface="ＭＳ Ｐゴシック" panose="020B0600070205080204" pitchFamily="34" charset="-128"/>
            </a:endParaRPr>
          </a:p>
        </p:txBody>
      </p:sp>
      <p:sp>
        <p:nvSpPr>
          <p:cNvPr id="37893" name="Foliennummernplatzhalter 4">
            <a:extLst>
              <a:ext uri="{FF2B5EF4-FFF2-40B4-BE49-F238E27FC236}">
                <a16:creationId xmlns:a16="http://schemas.microsoft.com/office/drawing/2014/main" id="{A0563FF2-D64F-4F3F-B8F1-75D501FE11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71DFB60E-991F-4A03-864F-3B692803F839}" type="slidenum">
              <a:rPr lang="de-DE" altLang="de-DE" sz="1000" b="0">
                <a:solidFill>
                  <a:schemeClr val="tx1"/>
                </a:solidFill>
                <a:ea typeface="ＭＳ Ｐゴシック" panose="020B0600070205080204" pitchFamily="34" charset="-128"/>
              </a:rPr>
              <a:pPr/>
              <a:t>58</a:t>
            </a:fld>
            <a:endParaRPr lang="de-DE" altLang="de-DE" sz="1200" b="0">
              <a:solidFill>
                <a:schemeClr val="tx1"/>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Or</a:t>
            </a:r>
            <a:r>
              <a:rPr lang="de-DE" dirty="0"/>
              <a:t> </a:t>
            </a:r>
            <a:r>
              <a:rPr lang="en-GB" dirty="0"/>
              <a:t>OR</a:t>
            </a:r>
            <a:br>
              <a:rPr lang="de-DE" dirty="0"/>
            </a:br>
            <a:r>
              <a:rPr lang="de-DE" dirty="0"/>
              <a:t>https://www.youtube.com/watch?v=wnOj3hP4hlE&amp;t=386s</a:t>
            </a:r>
            <a:endParaRPr lang="en-GB" dirty="0"/>
          </a:p>
          <a:p>
            <a:endParaRPr lang="de-DE" dirty="0"/>
          </a:p>
        </p:txBody>
      </p:sp>
      <p:sp>
        <p:nvSpPr>
          <p:cNvPr id="4" name="Foliennummernplatzhalter 3"/>
          <p:cNvSpPr>
            <a:spLocks noGrp="1"/>
          </p:cNvSpPr>
          <p:nvPr>
            <p:ph type="sldNum" sz="quarter" idx="5"/>
          </p:nvPr>
        </p:nvSpPr>
        <p:spPr/>
        <p:txBody>
          <a:bodyPr/>
          <a:lstStyle/>
          <a:p>
            <a:fld id="{F1A8481C-909D-4B30-A9C4-7F4CCFAEBA8F}" type="slidenum">
              <a:rPr lang="de-DE" smtClean="0"/>
              <a:t>7</a:t>
            </a:fld>
            <a:endParaRPr lang="de-DE"/>
          </a:p>
        </p:txBody>
      </p:sp>
    </p:spTree>
    <p:extLst>
      <p:ext uri="{BB962C8B-B14F-4D97-AF65-F5344CB8AC3E}">
        <p14:creationId xmlns:p14="http://schemas.microsoft.com/office/powerpoint/2010/main" val="5691221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1E2FD4B-6EC4-4950-B1EC-77A0B7BA2B66}"/>
              </a:ext>
            </a:extLst>
          </p:cNvPr>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r>
              <a:rPr lang="en-US" altLang="en-US"/>
              <a:t>Prof. Dr. Albrecht Söllner </a:t>
            </a:r>
          </a:p>
        </p:txBody>
      </p:sp>
      <p:sp>
        <p:nvSpPr>
          <p:cNvPr id="39939" name="Rectangle 7">
            <a:extLst>
              <a:ext uri="{FF2B5EF4-FFF2-40B4-BE49-F238E27FC236}">
                <a16:creationId xmlns:a16="http://schemas.microsoft.com/office/drawing/2014/main" id="{42303DB6-AD17-47A7-82A6-88C30BF264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81815B1B-8E62-4E92-8EBA-7B44FDBCBE51}" type="slidenum">
              <a:rPr lang="en-US" altLang="en-US" sz="1000" b="0">
                <a:solidFill>
                  <a:schemeClr val="tx1"/>
                </a:solidFill>
                <a:ea typeface="ＭＳ Ｐゴシック" panose="020B0600070205080204" pitchFamily="34" charset="-128"/>
              </a:rPr>
              <a:pPr/>
              <a:t>59</a:t>
            </a:fld>
            <a:endParaRPr lang="en-US" altLang="en-US" sz="1000" b="0">
              <a:solidFill>
                <a:schemeClr val="tx1"/>
              </a:solidFill>
              <a:ea typeface="ＭＳ Ｐゴシック" panose="020B0600070205080204" pitchFamily="34" charset="-128"/>
            </a:endParaRPr>
          </a:p>
        </p:txBody>
      </p:sp>
      <p:sp>
        <p:nvSpPr>
          <p:cNvPr id="39940" name="Rectangle 2">
            <a:extLst>
              <a:ext uri="{FF2B5EF4-FFF2-40B4-BE49-F238E27FC236}">
                <a16:creationId xmlns:a16="http://schemas.microsoft.com/office/drawing/2014/main" id="{4A736AE2-A6AB-4273-A1D4-81CCECA96B8C}"/>
              </a:ext>
            </a:extLst>
          </p:cNvPr>
          <p:cNvSpPr>
            <a:spLocks noGrp="1" noRot="1" noChangeAspect="1" noChangeArrowheads="1" noTextEdit="1"/>
          </p:cNvSpPr>
          <p:nvPr>
            <p:ph type="sldImg"/>
          </p:nvPr>
        </p:nvSpPr>
        <p:spPr>
          <a:ln/>
        </p:spPr>
      </p:sp>
      <p:sp>
        <p:nvSpPr>
          <p:cNvPr id="39941" name="Rectangle 3">
            <a:extLst>
              <a:ext uri="{FF2B5EF4-FFF2-40B4-BE49-F238E27FC236}">
                <a16:creationId xmlns:a16="http://schemas.microsoft.com/office/drawing/2014/main" id="{EE735E49-77F3-4BE1-9F2D-19D6FBB65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0FAB2CC2-BB56-4C7A-8F2D-589D159D3472}"/>
              </a:ext>
            </a:extLst>
          </p:cNvPr>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r>
              <a:rPr lang="en-US" altLang="en-US"/>
              <a:t>Prof. Dr. Albrecht Söllner </a:t>
            </a:r>
          </a:p>
        </p:txBody>
      </p:sp>
      <p:sp>
        <p:nvSpPr>
          <p:cNvPr id="41987" name="Rectangle 7">
            <a:extLst>
              <a:ext uri="{FF2B5EF4-FFF2-40B4-BE49-F238E27FC236}">
                <a16:creationId xmlns:a16="http://schemas.microsoft.com/office/drawing/2014/main" id="{21C96CAF-8E2E-4CE7-BC79-C360B5F00E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22A4DD3A-0E99-4F01-9B67-92B53BDA1C68}" type="slidenum">
              <a:rPr lang="en-US" altLang="en-US" sz="1000" b="0">
                <a:solidFill>
                  <a:schemeClr val="tx1"/>
                </a:solidFill>
                <a:ea typeface="ＭＳ Ｐゴシック" panose="020B0600070205080204" pitchFamily="34" charset="-128"/>
              </a:rPr>
              <a:pPr/>
              <a:t>60</a:t>
            </a:fld>
            <a:endParaRPr lang="en-US" altLang="en-US" sz="1000" b="0">
              <a:solidFill>
                <a:schemeClr val="tx1"/>
              </a:solidFill>
              <a:ea typeface="ＭＳ Ｐゴシック" panose="020B0600070205080204" pitchFamily="34" charset="-128"/>
            </a:endParaRPr>
          </a:p>
        </p:txBody>
      </p:sp>
      <p:sp>
        <p:nvSpPr>
          <p:cNvPr id="41988" name="Rectangle 2">
            <a:extLst>
              <a:ext uri="{FF2B5EF4-FFF2-40B4-BE49-F238E27FC236}">
                <a16:creationId xmlns:a16="http://schemas.microsoft.com/office/drawing/2014/main" id="{E68658AD-CC00-4F46-A26D-B0B9B4AA146A}"/>
              </a:ext>
            </a:extLst>
          </p:cNvPr>
          <p:cNvSpPr>
            <a:spLocks noGrp="1" noRot="1" noChangeAspect="1" noChangeArrowheads="1" noTextEdit="1"/>
          </p:cNvSpPr>
          <p:nvPr>
            <p:ph type="sldImg"/>
          </p:nvPr>
        </p:nvSpPr>
        <p:spPr>
          <a:ln/>
        </p:spPr>
      </p:sp>
      <p:sp>
        <p:nvSpPr>
          <p:cNvPr id="41989" name="Rectangle 3">
            <a:extLst>
              <a:ext uri="{FF2B5EF4-FFF2-40B4-BE49-F238E27FC236}">
                <a16:creationId xmlns:a16="http://schemas.microsoft.com/office/drawing/2014/main" id="{E9E984E7-ECF6-423A-AA5C-C1062E8C0C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dirty="0">
                <a:ea typeface="ＭＳ Ｐゴシック" panose="020B0600070205080204" pitchFamily="34" charset="-128"/>
              </a:rPr>
              <a:t>Horizontal: </a:t>
            </a:r>
            <a:r>
              <a:rPr lang="de-DE" altLang="en-US" dirty="0" err="1">
                <a:ea typeface="ＭＳ Ｐゴシック" panose="020B0600070205080204" pitchFamily="34" charset="-128"/>
              </a:rPr>
              <a:t>prtner</a:t>
            </a:r>
            <a:r>
              <a:rPr lang="de-DE" altLang="en-US" dirty="0">
                <a:ea typeface="ＭＳ Ｐゴシック" panose="020B0600070205080204" pitchFamily="34" charset="-128"/>
              </a:rPr>
              <a:t> </a:t>
            </a:r>
            <a:r>
              <a:rPr lang="de-DE" altLang="en-US" dirty="0" err="1">
                <a:ea typeface="ＭＳ Ｐゴシック" panose="020B0600070205080204" pitchFamily="34" charset="-128"/>
              </a:rPr>
              <a:t>from</a:t>
            </a:r>
            <a:r>
              <a:rPr lang="de-DE" altLang="en-US" dirty="0">
                <a:ea typeface="ＭＳ Ｐゴシック" panose="020B0600070205080204" pitchFamily="34" charset="-128"/>
              </a:rPr>
              <a:t> </a:t>
            </a:r>
            <a:r>
              <a:rPr lang="de-DE" altLang="en-US" dirty="0" err="1">
                <a:ea typeface="ＭＳ Ｐゴシック" panose="020B0600070205080204" pitchFamily="34" charset="-128"/>
              </a:rPr>
              <a:t>the</a:t>
            </a:r>
            <a:r>
              <a:rPr lang="de-DE" altLang="en-US" dirty="0">
                <a:ea typeface="ＭＳ Ｐゴシック" panose="020B0600070205080204" pitchFamily="34" charset="-128"/>
              </a:rPr>
              <a:t> same </a:t>
            </a:r>
            <a:r>
              <a:rPr lang="de-DE" altLang="en-US" dirty="0" err="1">
                <a:ea typeface="ＭＳ Ｐゴシック" panose="020B0600070205080204" pitchFamily="34" charset="-128"/>
              </a:rPr>
              <a:t>industry</a:t>
            </a:r>
            <a:endParaRPr lang="de-DE" altLang="en-US" dirty="0">
              <a:ea typeface="ＭＳ Ｐゴシック" panose="020B0600070205080204" pitchFamily="34" charset="-128"/>
            </a:endParaRPr>
          </a:p>
          <a:p>
            <a:r>
              <a:rPr lang="de-DE" altLang="en-US" dirty="0">
                <a:ea typeface="ＭＳ Ｐゴシック" panose="020B0600070205080204" pitchFamily="34" charset="-128"/>
              </a:rPr>
              <a:t>Vertikal: </a:t>
            </a:r>
            <a:r>
              <a:rPr lang="de-DE" altLang="en-US" dirty="0" err="1">
                <a:ea typeface="ＭＳ Ｐゴシック" panose="020B0600070205080204" pitchFamily="34" charset="-128"/>
              </a:rPr>
              <a:t>along</a:t>
            </a:r>
            <a:r>
              <a:rPr lang="de-DE" altLang="en-US" dirty="0">
                <a:ea typeface="ＭＳ Ｐゴシック" panose="020B0600070205080204" pitchFamily="34" charset="-128"/>
              </a:rPr>
              <a:t> </a:t>
            </a:r>
            <a:r>
              <a:rPr lang="de-DE" altLang="en-US" dirty="0" err="1">
                <a:ea typeface="ＭＳ Ｐゴシック" panose="020B0600070205080204" pitchFamily="34" charset="-128"/>
              </a:rPr>
              <a:t>the</a:t>
            </a:r>
            <a:r>
              <a:rPr lang="de-DE" altLang="en-US" dirty="0">
                <a:ea typeface="ＭＳ Ｐゴシック" panose="020B0600070205080204" pitchFamily="34" charset="-128"/>
              </a:rPr>
              <a:t> </a:t>
            </a:r>
            <a:r>
              <a:rPr lang="de-DE" altLang="en-US" dirty="0" err="1">
                <a:ea typeface="ＭＳ Ｐゴシック" panose="020B0600070205080204" pitchFamily="34" charset="-128"/>
              </a:rPr>
              <a:t>value</a:t>
            </a:r>
            <a:r>
              <a:rPr lang="de-DE" altLang="en-US" dirty="0">
                <a:ea typeface="ＭＳ Ｐゴシック" panose="020B0600070205080204" pitchFamily="34" charset="-128"/>
              </a:rPr>
              <a:t> </a:t>
            </a:r>
            <a:r>
              <a:rPr lang="de-DE" altLang="en-US" dirty="0" err="1">
                <a:ea typeface="ＭＳ Ｐゴシック" panose="020B0600070205080204" pitchFamily="34" charset="-128"/>
              </a:rPr>
              <a:t>chain</a:t>
            </a:r>
            <a:r>
              <a:rPr lang="de-DE" altLang="en-US" dirty="0">
                <a:ea typeface="ＭＳ Ｐゴシック" panose="020B0600070205080204" pitchFamily="34" charset="-128"/>
              </a:rPr>
              <a:t> (</a:t>
            </a:r>
            <a:r>
              <a:rPr lang="de-DE" altLang="en-US" dirty="0" err="1">
                <a:ea typeface="ＭＳ Ｐゴシック" panose="020B0600070205080204" pitchFamily="34" charset="-128"/>
              </a:rPr>
              <a:t>partner</a:t>
            </a:r>
            <a:r>
              <a:rPr lang="de-DE" altLang="en-US" dirty="0">
                <a:ea typeface="ＭＳ Ｐゴシック" panose="020B0600070205080204" pitchFamily="34" charset="-128"/>
              </a:rPr>
              <a:t> </a:t>
            </a:r>
            <a:r>
              <a:rPr lang="de-DE" altLang="en-US" dirty="0" err="1">
                <a:ea typeface="ＭＳ Ｐゴシック" panose="020B0600070205080204" pitchFamily="34" charset="-128"/>
              </a:rPr>
              <a:t>is</a:t>
            </a:r>
            <a:r>
              <a:rPr lang="de-DE" altLang="en-US" dirty="0">
                <a:ea typeface="ＭＳ Ｐゴシック" panose="020B0600070205080204" pitchFamily="34" charset="-128"/>
              </a:rPr>
              <a:t> supplier </a:t>
            </a:r>
            <a:r>
              <a:rPr lang="de-DE" altLang="en-US" dirty="0" err="1">
                <a:ea typeface="ＭＳ Ｐゴシック" panose="020B0600070205080204" pitchFamily="34" charset="-128"/>
              </a:rPr>
              <a:t>or</a:t>
            </a:r>
            <a:r>
              <a:rPr lang="de-DE" altLang="en-US" dirty="0">
                <a:ea typeface="ＭＳ Ｐゴシック" panose="020B0600070205080204" pitchFamily="34" charset="-128"/>
              </a:rPr>
              <a:t> </a:t>
            </a:r>
            <a:r>
              <a:rPr lang="de-DE" altLang="en-US" dirty="0" err="1">
                <a:ea typeface="ＭＳ Ｐゴシック" panose="020B0600070205080204" pitchFamily="34" charset="-128"/>
              </a:rPr>
              <a:t>client</a:t>
            </a:r>
            <a:endParaRPr lang="de-DE" altLang="en-US" dirty="0">
              <a:ea typeface="ＭＳ Ｐゴシック" panose="020B0600070205080204" pitchFamily="34" charset="-128"/>
            </a:endParaRPr>
          </a:p>
          <a:p>
            <a:r>
              <a:rPr lang="de-DE" altLang="en-US" dirty="0" err="1">
                <a:ea typeface="ＭＳ Ｐゴシック" panose="020B0600070205080204" pitchFamily="34" charset="-128"/>
              </a:rPr>
              <a:t>contzentric</a:t>
            </a:r>
            <a:r>
              <a:rPr lang="de-DE" altLang="en-US" dirty="0">
                <a:ea typeface="ＭＳ Ｐゴシック" panose="020B0600070205080204" pitchFamily="34" charset="-128"/>
              </a:rPr>
              <a:t> Partner </a:t>
            </a:r>
            <a:r>
              <a:rPr lang="de-DE" altLang="en-US" dirty="0" err="1">
                <a:ea typeface="ＭＳ Ｐゴシック" panose="020B0600070205080204" pitchFamily="34" charset="-128"/>
              </a:rPr>
              <a:t>from</a:t>
            </a:r>
            <a:r>
              <a:rPr lang="de-DE" altLang="en-US" dirty="0">
                <a:ea typeface="ＭＳ Ｐゴシック" panose="020B0600070205080204" pitchFamily="34" charset="-128"/>
              </a:rPr>
              <a:t> different but </a:t>
            </a:r>
            <a:r>
              <a:rPr lang="de-DE" altLang="en-US" dirty="0" err="1">
                <a:ea typeface="ＭＳ Ｐゴシック" panose="020B0600070205080204" pitchFamily="34" charset="-128"/>
              </a:rPr>
              <a:t>similar</a:t>
            </a:r>
            <a:r>
              <a:rPr lang="de-DE" altLang="en-US" dirty="0">
                <a:ea typeface="ＭＳ Ｐゴシック" panose="020B0600070205080204" pitchFamily="34" charset="-128"/>
              </a:rPr>
              <a:t> </a:t>
            </a:r>
            <a:r>
              <a:rPr lang="de-DE" altLang="en-US" dirty="0" err="1">
                <a:ea typeface="ＭＳ Ｐゴシック" panose="020B0600070205080204" pitchFamily="34" charset="-128"/>
              </a:rPr>
              <a:t>industry</a:t>
            </a:r>
            <a:endParaRPr lang="de-DE" altLang="en-US" dirty="0">
              <a:ea typeface="ＭＳ Ｐゴシック" panose="020B0600070205080204" pitchFamily="34" charset="-128"/>
            </a:endParaRPr>
          </a:p>
          <a:p>
            <a:r>
              <a:rPr lang="de-DE" altLang="en-US" dirty="0" err="1">
                <a:ea typeface="ＭＳ Ｐゴシック" panose="020B0600070205080204" pitchFamily="34" charset="-128"/>
              </a:rPr>
              <a:t>conglomerate</a:t>
            </a:r>
            <a:r>
              <a:rPr lang="de-DE" altLang="en-US" dirty="0">
                <a:ea typeface="ＭＳ Ｐゴシック" panose="020B0600070205080204" pitchFamily="34" charset="-128"/>
              </a:rPr>
              <a:t>: </a:t>
            </a:r>
            <a:r>
              <a:rPr lang="de-DE" altLang="en-US" dirty="0" err="1">
                <a:ea typeface="ＭＳ Ｐゴシック" panose="020B0600070205080204" pitchFamily="34" charset="-128"/>
              </a:rPr>
              <a:t>partner</a:t>
            </a:r>
            <a:r>
              <a:rPr lang="de-DE" altLang="en-US" dirty="0">
                <a:ea typeface="ＭＳ Ｐゴシック" panose="020B0600070205080204" pitchFamily="34" charset="-128"/>
              </a:rPr>
              <a:t> </a:t>
            </a:r>
            <a:r>
              <a:rPr lang="de-DE" altLang="en-US" dirty="0" err="1">
                <a:ea typeface="ＭＳ Ｐゴシック" panose="020B0600070205080204" pitchFamily="34" charset="-128"/>
              </a:rPr>
              <a:t>from</a:t>
            </a:r>
            <a:r>
              <a:rPr lang="de-DE" altLang="en-US" dirty="0">
                <a:ea typeface="ＭＳ Ｐゴシック" panose="020B0600070205080204" pitchFamily="34" charset="-128"/>
              </a:rPr>
              <a:t> </a:t>
            </a:r>
            <a:r>
              <a:rPr lang="de-DE" altLang="en-US" dirty="0" err="1">
                <a:ea typeface="ＭＳ Ｐゴシック" panose="020B0600070205080204" pitchFamily="34" charset="-128"/>
              </a:rPr>
              <a:t>very</a:t>
            </a:r>
            <a:r>
              <a:rPr lang="de-DE" altLang="en-US" dirty="0">
                <a:ea typeface="ＭＳ Ｐゴシック" panose="020B0600070205080204" pitchFamily="34" charset="-128"/>
              </a:rPr>
              <a:t> different </a:t>
            </a:r>
            <a:r>
              <a:rPr lang="de-DE" altLang="en-US" dirty="0" err="1">
                <a:ea typeface="ＭＳ Ｐゴシック" panose="020B0600070205080204" pitchFamily="34" charset="-128"/>
              </a:rPr>
              <a:t>industry</a:t>
            </a:r>
            <a:endParaRPr lang="de-DE" altLang="en-US" dirty="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a:extLst>
              <a:ext uri="{FF2B5EF4-FFF2-40B4-BE49-F238E27FC236}">
                <a16:creationId xmlns:a16="http://schemas.microsoft.com/office/drawing/2014/main" id="{4A7DA33C-FDEC-411B-8CD4-3160A423944C}"/>
              </a:ext>
            </a:extLst>
          </p:cNvPr>
          <p:cNvSpPr>
            <a:spLocks noGrp="1" noRot="1" noChangeAspect="1" noTextEdit="1"/>
          </p:cNvSpPr>
          <p:nvPr>
            <p:ph type="sldImg"/>
          </p:nvPr>
        </p:nvSpPr>
        <p:spPr>
          <a:ln/>
        </p:spPr>
      </p:sp>
      <p:sp>
        <p:nvSpPr>
          <p:cNvPr id="44035" name="Notizenplatzhalter 2">
            <a:extLst>
              <a:ext uri="{FF2B5EF4-FFF2-40B4-BE49-F238E27FC236}">
                <a16:creationId xmlns:a16="http://schemas.microsoft.com/office/drawing/2014/main" id="{FA35AE14-C31A-49E8-A343-EB7C177026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de-DE" altLang="en-US" sz="2000" dirty="0">
                <a:solidFill>
                  <a:srgbClr val="000099"/>
                </a:solidFill>
                <a:latin typeface="Arial" panose="020B0604020202020204" pitchFamily="34" charset="0"/>
                <a:ea typeface="ＭＳ Ｐゴシック" panose="020B0600070205080204" pitchFamily="34" charset="-128"/>
              </a:rPr>
              <a:t>Überwindung der “</a:t>
            </a:r>
            <a:r>
              <a:rPr lang="de-DE" altLang="en-US" sz="2000" dirty="0" err="1">
                <a:solidFill>
                  <a:srgbClr val="000099"/>
                </a:solidFill>
                <a:latin typeface="Arial" panose="020B0604020202020204" pitchFamily="34" charset="0"/>
                <a:ea typeface="ＭＳ Ｐゴシック" panose="020B0600070205080204" pitchFamily="34" charset="-128"/>
              </a:rPr>
              <a:t>barrieres</a:t>
            </a:r>
            <a:r>
              <a:rPr lang="de-DE" altLang="en-US" sz="2000" dirty="0">
                <a:solidFill>
                  <a:srgbClr val="000099"/>
                </a:solidFill>
                <a:latin typeface="Arial" panose="020B0604020202020204" pitchFamily="34" charset="0"/>
                <a:ea typeface="ＭＳ Ｐゴシック" panose="020B0600070205080204" pitchFamily="34" charset="-128"/>
              </a:rPr>
              <a:t> </a:t>
            </a:r>
            <a:r>
              <a:rPr lang="de-DE" altLang="en-US" sz="2000" dirty="0" err="1">
                <a:solidFill>
                  <a:srgbClr val="000099"/>
                </a:solidFill>
                <a:latin typeface="Arial" panose="020B0604020202020204" pitchFamily="34" charset="0"/>
                <a:ea typeface="ＭＳ Ｐゴシック" panose="020B0600070205080204" pitchFamily="34" charset="-128"/>
              </a:rPr>
              <a:t>to</a:t>
            </a:r>
            <a:r>
              <a:rPr lang="de-DE" altLang="en-US" sz="2000" dirty="0">
                <a:solidFill>
                  <a:srgbClr val="000099"/>
                </a:solidFill>
                <a:latin typeface="Arial" panose="020B0604020202020204" pitchFamily="34" charset="0"/>
                <a:ea typeface="ＭＳ Ｐゴシック" panose="020B0600070205080204" pitchFamily="34" charset="-128"/>
              </a:rPr>
              <a:t> international </a:t>
            </a:r>
            <a:r>
              <a:rPr lang="de-DE" altLang="en-US" sz="2000" dirty="0" err="1">
                <a:solidFill>
                  <a:srgbClr val="000099"/>
                </a:solidFill>
                <a:latin typeface="Arial" panose="020B0604020202020204" pitchFamily="34" charset="0"/>
                <a:ea typeface="ＭＳ Ｐゴシック" panose="020B0600070205080204" pitchFamily="34" charset="-128"/>
              </a:rPr>
              <a:t>operations</a:t>
            </a:r>
            <a:r>
              <a:rPr lang="de-DE" altLang="en-US" sz="2000" dirty="0">
                <a:solidFill>
                  <a:srgbClr val="000099"/>
                </a:solidFill>
                <a:latin typeface="Arial" panose="020B0604020202020204" pitchFamily="34" charset="0"/>
                <a:ea typeface="ＭＳ Ｐゴシック" panose="020B0600070205080204" pitchFamily="34" charset="-128"/>
              </a:rPr>
              <a:t>” (Stephen </a:t>
            </a:r>
            <a:r>
              <a:rPr lang="de-DE" altLang="en-US" sz="2000" dirty="0" err="1">
                <a:solidFill>
                  <a:srgbClr val="000099"/>
                </a:solidFill>
                <a:latin typeface="Arial" panose="020B0604020202020204" pitchFamily="34" charset="0"/>
                <a:ea typeface="ＭＳ Ｐゴシック" panose="020B0600070205080204" pitchFamily="34" charset="-128"/>
              </a:rPr>
              <a:t>Hymer</a:t>
            </a:r>
            <a:r>
              <a:rPr lang="de-DE" altLang="en-US" sz="2000" dirty="0">
                <a:solidFill>
                  <a:srgbClr val="000099"/>
                </a:solidFill>
                <a:latin typeface="Arial" panose="020B0604020202020204" pitchFamily="34" charset="0"/>
                <a:ea typeface="ＭＳ Ｐゴシック" panose="020B0600070205080204" pitchFamily="34" charset="-128"/>
              </a:rPr>
              <a:t>) bzw. der “</a:t>
            </a:r>
            <a:r>
              <a:rPr lang="de-DE" altLang="en-US" sz="2000" dirty="0" err="1">
                <a:solidFill>
                  <a:srgbClr val="000099"/>
                </a:solidFill>
                <a:latin typeface="Arial" panose="020B0604020202020204" pitchFamily="34" charset="0"/>
                <a:ea typeface="ＭＳ Ｐゴシック" panose="020B0600070205080204" pitchFamily="34" charset="-128"/>
              </a:rPr>
              <a:t>liability</a:t>
            </a:r>
            <a:r>
              <a:rPr lang="de-DE" altLang="en-US" sz="2000" dirty="0">
                <a:solidFill>
                  <a:srgbClr val="000099"/>
                </a:solidFill>
                <a:latin typeface="Arial" panose="020B0604020202020204" pitchFamily="34" charset="0"/>
                <a:ea typeface="ＭＳ Ｐゴシック" panose="020B0600070205080204" pitchFamily="34" charset="-128"/>
              </a:rPr>
              <a:t> </a:t>
            </a:r>
            <a:r>
              <a:rPr lang="de-DE" altLang="en-US" sz="2000" dirty="0" err="1">
                <a:solidFill>
                  <a:srgbClr val="000099"/>
                </a:solidFill>
                <a:latin typeface="Arial" panose="020B0604020202020204" pitchFamily="34" charset="0"/>
                <a:ea typeface="ＭＳ Ｐゴシック" panose="020B0600070205080204" pitchFamily="34" charset="-128"/>
              </a:rPr>
              <a:t>of</a:t>
            </a:r>
            <a:r>
              <a:rPr lang="de-DE" altLang="en-US" sz="2000" dirty="0">
                <a:solidFill>
                  <a:srgbClr val="000099"/>
                </a:solidFill>
                <a:latin typeface="Arial" panose="020B0604020202020204" pitchFamily="34" charset="0"/>
                <a:ea typeface="ＭＳ Ｐゴシック" panose="020B0600070205080204" pitchFamily="34" charset="-128"/>
              </a:rPr>
              <a:t> </a:t>
            </a:r>
            <a:r>
              <a:rPr lang="de-DE" altLang="en-US" sz="2000" dirty="0" err="1">
                <a:solidFill>
                  <a:srgbClr val="000099"/>
                </a:solidFill>
                <a:latin typeface="Arial" panose="020B0604020202020204" pitchFamily="34" charset="0"/>
                <a:ea typeface="ＭＳ Ｐゴシック" panose="020B0600070205080204" pitchFamily="34" charset="-128"/>
              </a:rPr>
              <a:t>foreignness</a:t>
            </a:r>
            <a:r>
              <a:rPr lang="de-DE" altLang="en-US" sz="2000" dirty="0">
                <a:solidFill>
                  <a:srgbClr val="000099"/>
                </a:solidFill>
                <a:latin typeface="Arial" panose="020B0604020202020204" pitchFamily="34" charset="0"/>
                <a:ea typeface="ＭＳ Ｐゴシック" panose="020B0600070205080204" pitchFamily="34" charset="-128"/>
              </a:rPr>
              <a:t>” (vgl. Miller/</a:t>
            </a:r>
            <a:r>
              <a:rPr lang="de-DE" altLang="en-US" sz="2000" dirty="0" err="1">
                <a:solidFill>
                  <a:srgbClr val="000099"/>
                </a:solidFill>
                <a:latin typeface="Arial" panose="020B0604020202020204" pitchFamily="34" charset="0"/>
                <a:ea typeface="ＭＳ Ｐゴシック" panose="020B0600070205080204" pitchFamily="34" charset="-128"/>
              </a:rPr>
              <a:t>Parkhe</a:t>
            </a:r>
            <a:r>
              <a:rPr lang="de-DE" altLang="en-US" sz="2000" dirty="0">
                <a:solidFill>
                  <a:srgbClr val="000099"/>
                </a:solidFill>
                <a:latin typeface="Arial" panose="020B0604020202020204" pitchFamily="34" charset="0"/>
                <a:ea typeface="ＭＳ Ｐゴシック" panose="020B0600070205080204" pitchFamily="34" charset="-128"/>
              </a:rPr>
              <a:t> 2002, </a:t>
            </a:r>
            <a:r>
              <a:rPr lang="de-DE" altLang="en-US" sz="2000" dirty="0" err="1">
                <a:solidFill>
                  <a:srgbClr val="000099"/>
                </a:solidFill>
                <a:latin typeface="Arial" panose="020B0604020202020204" pitchFamily="34" charset="0"/>
                <a:ea typeface="ＭＳ Ｐゴシック" panose="020B0600070205080204" pitchFamily="34" charset="-128"/>
              </a:rPr>
              <a:t>Zaheer</a:t>
            </a:r>
            <a:r>
              <a:rPr lang="de-DE" altLang="en-US" sz="2000" dirty="0">
                <a:solidFill>
                  <a:srgbClr val="000099"/>
                </a:solidFill>
                <a:latin typeface="Arial" panose="020B0604020202020204" pitchFamily="34" charset="0"/>
                <a:ea typeface="ＭＳ Ｐゴシック" panose="020B0600070205080204" pitchFamily="34" charset="-128"/>
              </a:rPr>
              <a:t> 1995). Darunter fallen z.B. </a:t>
            </a:r>
          </a:p>
          <a:p>
            <a:endParaRPr lang="de-DE" altLang="en-US" sz="2000" dirty="0">
              <a:solidFill>
                <a:srgbClr val="000099"/>
              </a:solidFill>
              <a:latin typeface="Arial" panose="020B0604020202020204" pitchFamily="34" charset="0"/>
              <a:ea typeface="ＭＳ Ｐゴシック" panose="020B0600070205080204" pitchFamily="34" charset="-128"/>
            </a:endParaRPr>
          </a:p>
          <a:p>
            <a:pPr lvl="1">
              <a:buFont typeface="Symbol" panose="05050102010706020507" pitchFamily="18" charset="2"/>
              <a:buChar char="·"/>
            </a:pPr>
            <a:r>
              <a:rPr lang="de-DE" altLang="en-US" sz="2000" dirty="0">
                <a:solidFill>
                  <a:srgbClr val="000099"/>
                </a:solidFill>
                <a:latin typeface="Arial" panose="020B0604020202020204" pitchFamily="34" charset="0"/>
                <a:ea typeface="ＭＳ Ｐゴシック" panose="020B0600070205080204" pitchFamily="34" charset="-128"/>
              </a:rPr>
              <a:t> ein gegenüber den nationalen Wettbewerbern</a:t>
            </a:r>
            <a:br>
              <a:rPr lang="de-DE" altLang="en-US" sz="2000" dirty="0">
                <a:solidFill>
                  <a:srgbClr val="000099"/>
                </a:solidFill>
                <a:latin typeface="Arial" panose="020B0604020202020204" pitchFamily="34" charset="0"/>
                <a:ea typeface="ＭＳ Ｐゴシック" panose="020B0600070205080204" pitchFamily="34" charset="-128"/>
              </a:rPr>
            </a:br>
            <a:r>
              <a:rPr lang="de-DE" altLang="en-US" sz="2000" dirty="0">
                <a:solidFill>
                  <a:srgbClr val="000099"/>
                </a:solidFill>
                <a:latin typeface="Arial" panose="020B0604020202020204" pitchFamily="34" charset="0"/>
                <a:ea typeface="ＭＳ Ｐゴシック" panose="020B0600070205080204" pitchFamily="34" charset="-128"/>
              </a:rPr>
              <a:t>   geringerer Informationsstand in </a:t>
            </a:r>
            <a:r>
              <a:rPr lang="de-DE" altLang="en-US" sz="2000" dirty="0" err="1">
                <a:solidFill>
                  <a:srgbClr val="000099"/>
                </a:solidFill>
                <a:latin typeface="Arial" panose="020B0604020202020204" pitchFamily="34" charset="0"/>
                <a:ea typeface="ＭＳ Ｐゴシック" panose="020B0600070205080204" pitchFamily="34" charset="-128"/>
              </a:rPr>
              <a:t>bezug</a:t>
            </a:r>
            <a:r>
              <a:rPr lang="de-DE" altLang="en-US" sz="2000" dirty="0">
                <a:solidFill>
                  <a:srgbClr val="000099"/>
                </a:solidFill>
                <a:latin typeface="Arial" panose="020B0604020202020204" pitchFamily="34" charset="0"/>
                <a:ea typeface="ＭＳ Ｐゴシック" panose="020B0600070205080204" pitchFamily="34" charset="-128"/>
              </a:rPr>
              <a:t> auf die</a:t>
            </a:r>
            <a:br>
              <a:rPr lang="de-DE" altLang="en-US" sz="2000" dirty="0">
                <a:solidFill>
                  <a:srgbClr val="000099"/>
                </a:solidFill>
                <a:latin typeface="Arial" panose="020B0604020202020204" pitchFamily="34" charset="0"/>
                <a:ea typeface="ＭＳ Ｐゴシック" panose="020B0600070205080204" pitchFamily="34" charset="-128"/>
              </a:rPr>
            </a:br>
            <a:r>
              <a:rPr lang="de-DE" altLang="en-US" sz="2000" dirty="0">
                <a:solidFill>
                  <a:srgbClr val="000099"/>
                </a:solidFill>
                <a:latin typeface="Arial" panose="020B0604020202020204" pitchFamily="34" charset="0"/>
                <a:ea typeface="ＭＳ Ｐゴシック" panose="020B0600070205080204" pitchFamily="34" charset="-128"/>
              </a:rPr>
              <a:t>   wirtschaftliche, politische, rechtliche und kulturelle</a:t>
            </a:r>
            <a:br>
              <a:rPr lang="de-DE" altLang="en-US" sz="2000" dirty="0">
                <a:solidFill>
                  <a:srgbClr val="000099"/>
                </a:solidFill>
                <a:latin typeface="Arial" panose="020B0604020202020204" pitchFamily="34" charset="0"/>
                <a:ea typeface="ＭＳ Ｐゴシック" panose="020B0600070205080204" pitchFamily="34" charset="-128"/>
              </a:rPr>
            </a:br>
            <a:r>
              <a:rPr lang="de-DE" altLang="en-US" sz="2000" dirty="0">
                <a:solidFill>
                  <a:srgbClr val="000099"/>
                </a:solidFill>
                <a:latin typeface="Arial" panose="020B0604020202020204" pitchFamily="34" charset="0"/>
                <a:ea typeface="ＭＳ Ｐゴシック" panose="020B0600070205080204" pitchFamily="34" charset="-128"/>
              </a:rPr>
              <a:t>   Umwelt,</a:t>
            </a:r>
          </a:p>
          <a:p>
            <a:pPr lvl="1">
              <a:buFont typeface="Symbol" panose="05050102010706020507" pitchFamily="18" charset="2"/>
              <a:buChar char="·"/>
            </a:pPr>
            <a:r>
              <a:rPr lang="de-DE" altLang="en-US" sz="2000" dirty="0">
                <a:solidFill>
                  <a:srgbClr val="000099"/>
                </a:solidFill>
                <a:latin typeface="Arial" panose="020B0604020202020204" pitchFamily="34" charset="0"/>
                <a:ea typeface="ＭＳ Ｐゴシック" panose="020B0600070205080204" pitchFamily="34" charset="-128"/>
              </a:rPr>
              <a:t> schwierige oder diskriminierende Bestimmungen </a:t>
            </a:r>
            <a:br>
              <a:rPr lang="de-DE" altLang="en-US" sz="2000" dirty="0">
                <a:solidFill>
                  <a:srgbClr val="000099"/>
                </a:solidFill>
                <a:latin typeface="Arial" panose="020B0604020202020204" pitchFamily="34" charset="0"/>
                <a:ea typeface="ＭＳ Ｐゴシック" panose="020B0600070205080204" pitchFamily="34" charset="-128"/>
              </a:rPr>
            </a:br>
            <a:r>
              <a:rPr lang="de-DE" altLang="en-US" sz="2000" dirty="0">
                <a:solidFill>
                  <a:srgbClr val="000099"/>
                </a:solidFill>
                <a:latin typeface="Arial" panose="020B0604020202020204" pitchFamily="34" charset="0"/>
                <a:ea typeface="ＭＳ Ｐゴシック" panose="020B0600070205080204" pitchFamily="34" charset="-128"/>
              </a:rPr>
              <a:t>   durch Verwaltungen und Behörden,</a:t>
            </a:r>
          </a:p>
          <a:p>
            <a:pPr lvl="1">
              <a:buFont typeface="Symbol" panose="05050102010706020507" pitchFamily="18" charset="2"/>
              <a:buChar char="·"/>
            </a:pPr>
            <a:r>
              <a:rPr lang="de-DE" altLang="en-US" sz="2000" dirty="0">
                <a:solidFill>
                  <a:srgbClr val="000099"/>
                </a:solidFill>
                <a:latin typeface="Arial" panose="020B0604020202020204" pitchFamily="34" charset="0"/>
                <a:ea typeface="ＭＳ Ｐゴシック" panose="020B0600070205080204" pitchFamily="34" charset="-128"/>
              </a:rPr>
              <a:t> Risiken durch Wechselkursschwankungen, die</a:t>
            </a:r>
            <a:br>
              <a:rPr lang="de-DE" altLang="en-US" sz="2000" dirty="0">
                <a:solidFill>
                  <a:srgbClr val="000099"/>
                </a:solidFill>
                <a:latin typeface="Arial" panose="020B0604020202020204" pitchFamily="34" charset="0"/>
                <a:ea typeface="ＭＳ Ｐゴシック" panose="020B0600070205080204" pitchFamily="34" charset="-128"/>
              </a:rPr>
            </a:br>
            <a:r>
              <a:rPr lang="de-DE" altLang="en-US" sz="2000" dirty="0">
                <a:solidFill>
                  <a:srgbClr val="000099"/>
                </a:solidFill>
                <a:latin typeface="Arial" panose="020B0604020202020204" pitchFamily="34" charset="0"/>
                <a:ea typeface="ＭＳ Ｐゴシック" panose="020B0600070205080204" pitchFamily="34" charset="-128"/>
              </a:rPr>
              <a:t>   Gewinn- und Kapitaltransfers erschweren sowie</a:t>
            </a:r>
          </a:p>
          <a:p>
            <a:pPr lvl="1">
              <a:buFont typeface="Symbol" panose="05050102010706020507" pitchFamily="18" charset="2"/>
              <a:buChar char="·"/>
            </a:pPr>
            <a:r>
              <a:rPr lang="de-DE" altLang="en-US" sz="2000" dirty="0">
                <a:solidFill>
                  <a:srgbClr val="000099"/>
                </a:solidFill>
                <a:latin typeface="Arial" panose="020B0604020202020204" pitchFamily="34" charset="0"/>
                <a:ea typeface="ＭＳ Ｐゴシック" panose="020B0600070205080204" pitchFamily="34" charset="-128"/>
              </a:rPr>
              <a:t> mangelndes Vertrauen der Marktpartner </a:t>
            </a:r>
            <a:br>
              <a:rPr lang="de-DE" altLang="en-US" sz="2000" dirty="0">
                <a:solidFill>
                  <a:srgbClr val="000099"/>
                </a:solidFill>
                <a:latin typeface="Arial" panose="020B0604020202020204" pitchFamily="34" charset="0"/>
                <a:ea typeface="ＭＳ Ｐゴシック" panose="020B0600070205080204" pitchFamily="34" charset="-128"/>
              </a:rPr>
            </a:br>
            <a:r>
              <a:rPr lang="de-DE" altLang="en-US" sz="2000" dirty="0">
                <a:solidFill>
                  <a:srgbClr val="000099"/>
                </a:solidFill>
                <a:latin typeface="Arial" panose="020B0604020202020204" pitchFamily="34" charset="0"/>
                <a:ea typeface="ＭＳ Ｐゴシック" panose="020B0600070205080204" pitchFamily="34" charset="-128"/>
              </a:rPr>
              <a:t>   (Lieferanten und Kunden). </a:t>
            </a:r>
          </a:p>
          <a:p>
            <a:endParaRPr lang="de-DE" altLang="en-US" dirty="0">
              <a:latin typeface="Arial" panose="020B0604020202020204" pitchFamily="34" charset="0"/>
              <a:ea typeface="ＭＳ Ｐゴシック" panose="020B0600070205080204" pitchFamily="34" charset="-128"/>
            </a:endParaRPr>
          </a:p>
          <a:p>
            <a:r>
              <a:rPr lang="de-DE" altLang="en-US" dirty="0">
                <a:latin typeface="Arial" panose="020B0604020202020204" pitchFamily="34" charset="0"/>
                <a:ea typeface="ＭＳ Ｐゴシック" panose="020B0600070205080204" pitchFamily="34" charset="-128"/>
              </a:rPr>
              <a:t>Es geht also um die Überwindung der Nachteile eines Unternehmens, die allein dadurch bestehen, dass es aus dem Ausland kommt....</a:t>
            </a:r>
          </a:p>
          <a:p>
            <a:endParaRPr lang="de-DE" altLang="en-US" dirty="0">
              <a:latin typeface="Arial" panose="020B0604020202020204" pitchFamily="34" charset="0"/>
              <a:ea typeface="ＭＳ Ｐゴシック" panose="020B0600070205080204" pitchFamily="34" charset="-128"/>
            </a:endParaRPr>
          </a:p>
          <a:p>
            <a:endParaRPr lang="de-DE" altLang="en-US" dirty="0">
              <a:latin typeface="Arial" panose="020B0604020202020204" pitchFamily="34" charset="0"/>
              <a:ea typeface="ＭＳ Ｐゴシック" panose="020B0600070205080204" pitchFamily="34" charset="-128"/>
            </a:endParaRPr>
          </a:p>
          <a:p>
            <a:r>
              <a:rPr lang="de-DE" altLang="en-US" dirty="0">
                <a:latin typeface="Arial" panose="020B0604020202020204" pitchFamily="34" charset="0"/>
                <a:ea typeface="ＭＳ Ｐゴシック" panose="020B0600070205080204" pitchFamily="34" charset="-128"/>
              </a:rPr>
              <a:t>Bei den Nachteilen ist es vor allem der letztgenannte Punkt, an den die hier vorgestellte Systematik der Markteintrittsformen anknüpft. Gerade bei “problematischen” Transaktionen sieht sich ein internationaler Anbieter selbst bei überlegener Ressourcenausstattung einem Vertrauensdefizit gegenüber, das durch ein </a:t>
            </a:r>
            <a:r>
              <a:rPr lang="de-DE" altLang="en-US" dirty="0" err="1">
                <a:latin typeface="Arial" panose="020B0604020202020204" pitchFamily="34" charset="0"/>
                <a:ea typeface="ＭＳ Ｐゴシック" panose="020B0600070205080204" pitchFamily="34" charset="-128"/>
              </a:rPr>
              <a:t>Commitment</a:t>
            </a:r>
            <a:r>
              <a:rPr lang="de-DE" altLang="en-US" dirty="0">
                <a:latin typeface="Arial" panose="020B0604020202020204" pitchFamily="34" charset="0"/>
                <a:ea typeface="ＭＳ Ｐゴシック" panose="020B0600070205080204" pitchFamily="34" charset="-128"/>
              </a:rPr>
              <a:t> im Land des Kunden überwunden werden soll. </a:t>
            </a:r>
          </a:p>
          <a:p>
            <a:endParaRPr lang="en-US" altLang="de-DE" dirty="0">
              <a:ea typeface="ＭＳ Ｐゴシック" panose="020B0600070205080204" pitchFamily="34" charset="-128"/>
            </a:endParaRPr>
          </a:p>
        </p:txBody>
      </p:sp>
      <p:sp>
        <p:nvSpPr>
          <p:cNvPr id="44036" name="Datumsplatzhalter 3">
            <a:extLst>
              <a:ext uri="{FF2B5EF4-FFF2-40B4-BE49-F238E27FC236}">
                <a16:creationId xmlns:a16="http://schemas.microsoft.com/office/drawing/2014/main" id="{B7ECF1D0-9BCA-458D-B9CC-DE8BB8F737ED}"/>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48907C85-5C3F-405B-8EF6-8CD1FF26C003}" type="datetime1">
              <a:rPr lang="de-DE" altLang="de-DE" sz="1000" b="0" smtClean="0">
                <a:solidFill>
                  <a:schemeClr val="tx1"/>
                </a:solidFill>
                <a:ea typeface="ＭＳ Ｐゴシック" panose="020B0600070205080204" pitchFamily="34" charset="-128"/>
              </a:rPr>
              <a:pPr/>
              <a:t>27.09.2019</a:t>
            </a:fld>
            <a:endParaRPr lang="de-DE" altLang="de-DE" sz="1000" b="0">
              <a:solidFill>
                <a:schemeClr val="tx1"/>
              </a:solidFill>
              <a:ea typeface="ＭＳ Ｐゴシック" panose="020B0600070205080204" pitchFamily="34" charset="-128"/>
            </a:endParaRPr>
          </a:p>
        </p:txBody>
      </p:sp>
      <p:sp>
        <p:nvSpPr>
          <p:cNvPr id="44037" name="Foliennummernplatzhalter 4">
            <a:extLst>
              <a:ext uri="{FF2B5EF4-FFF2-40B4-BE49-F238E27FC236}">
                <a16:creationId xmlns:a16="http://schemas.microsoft.com/office/drawing/2014/main" id="{93D35A29-2247-41E4-B4C8-196888A9ED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18B953D6-7A17-4F82-BC50-19F57B77729E}" type="slidenum">
              <a:rPr lang="de-DE" altLang="de-DE" sz="1000" b="0">
                <a:solidFill>
                  <a:schemeClr val="tx1"/>
                </a:solidFill>
                <a:ea typeface="ＭＳ Ｐゴシック" panose="020B0600070205080204" pitchFamily="34" charset="-128"/>
              </a:rPr>
              <a:pPr/>
              <a:t>61</a:t>
            </a:fld>
            <a:endParaRPr lang="de-DE" altLang="de-DE" sz="1200" b="0">
              <a:solidFill>
                <a:schemeClr val="tx1"/>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ABA12636-CF6A-4ED9-990A-9A41FF867EE0}"/>
              </a:ext>
            </a:extLst>
          </p:cNvPr>
          <p:cNvSpPr>
            <a:spLocks noGrp="1" noRot="1" noChangeAspect="1" noTextEdit="1"/>
          </p:cNvSpPr>
          <p:nvPr>
            <p:ph type="sldImg"/>
          </p:nvPr>
        </p:nvSpPr>
        <p:spPr>
          <a:xfrm>
            <a:off x="461963" y="304800"/>
            <a:ext cx="1895475" cy="1066800"/>
          </a:xfrm>
          <a:ln/>
        </p:spPr>
      </p:sp>
      <p:sp>
        <p:nvSpPr>
          <p:cNvPr id="3" name="Notes Placeholder 2">
            <a:extLst>
              <a:ext uri="{FF2B5EF4-FFF2-40B4-BE49-F238E27FC236}">
                <a16:creationId xmlns:a16="http://schemas.microsoft.com/office/drawing/2014/main" id="{C2009F54-29A4-4BBA-970C-3214345D9341}"/>
              </a:ext>
            </a:extLst>
          </p:cNvPr>
          <p:cNvSpPr>
            <a:spLocks noGrp="1"/>
          </p:cNvSpPr>
          <p:nvPr>
            <p:ph type="body" idx="1"/>
          </p:nvPr>
        </p:nvSpPr>
        <p:spPr/>
        <p:txBody>
          <a:bodyPr>
            <a:normAutofit/>
          </a:bodyPr>
          <a:lstStyle/>
          <a:p>
            <a:pPr>
              <a:defRPr/>
            </a:pPr>
            <a:r>
              <a:rPr lang="en-US" dirty="0">
                <a:cs typeface="Times New Roman" pitchFamily="18" charset="0"/>
              </a:rPr>
              <a:t>A joint venture, as a separate legal entity, must have its own set of managers and board of directors. It may be managed in one of three ways. </a:t>
            </a:r>
          </a:p>
          <a:p>
            <a:pPr marL="228600" indent="-228600">
              <a:buFont typeface="+mj-lt"/>
              <a:buAutoNum type="arabicPeriod"/>
              <a:defRPr/>
            </a:pPr>
            <a:r>
              <a:rPr lang="en-US" dirty="0">
                <a:cs typeface="Times New Roman" pitchFamily="18" charset="0"/>
              </a:rPr>
              <a:t>The founding firms may jointly share management, with each appointing key personnel who report back to officers of the parent. </a:t>
            </a:r>
          </a:p>
          <a:p>
            <a:pPr marL="228600" indent="-228600">
              <a:buFont typeface="+mj-lt"/>
              <a:buAutoNum type="arabicPeriod"/>
              <a:defRPr/>
            </a:pPr>
            <a:r>
              <a:rPr lang="en-US" dirty="0">
                <a:cs typeface="Times New Roman" pitchFamily="18" charset="0"/>
              </a:rPr>
              <a:t>One parent may assume primary responsibility. </a:t>
            </a:r>
          </a:p>
          <a:p>
            <a:pPr marL="228600" indent="-228600">
              <a:buFont typeface="+mj-lt"/>
              <a:buAutoNum type="arabicPeriod"/>
              <a:defRPr/>
            </a:pPr>
            <a:r>
              <a:rPr lang="en-US" dirty="0">
                <a:cs typeface="Times New Roman" pitchFamily="18" charset="0"/>
              </a:rPr>
              <a:t>An independent team of managers may be hired to run it. </a:t>
            </a:r>
          </a:p>
          <a:p>
            <a:pPr>
              <a:defRPr/>
            </a:pPr>
            <a:r>
              <a:rPr lang="en-US" dirty="0">
                <a:cs typeface="Times New Roman" pitchFamily="18" charset="0"/>
              </a:rPr>
              <a:t>The third approach is often preferred, because independent managers focus on what is best for the joint venture rather than attempting to placate bosses from the founding firms. </a:t>
            </a:r>
          </a:p>
          <a:p>
            <a:pPr>
              <a:defRPr/>
            </a:pPr>
            <a:endParaRPr lang="en-US" dirty="0"/>
          </a:p>
        </p:txBody>
      </p:sp>
      <p:sp>
        <p:nvSpPr>
          <p:cNvPr id="53252" name="Slide Number Placeholder 3">
            <a:extLst>
              <a:ext uri="{FF2B5EF4-FFF2-40B4-BE49-F238E27FC236}">
                <a16:creationId xmlns:a16="http://schemas.microsoft.com/office/drawing/2014/main" id="{40503C00-0251-4022-AE92-386FAF4894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742950" indent="-285750">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pPr>
            <a:fld id="{EB74BB45-4912-461D-85D3-23023F523638}" type="slidenum">
              <a:rPr lang="en-US" altLang="de-DE" sz="1600">
                <a:latin typeface="Times New Roman" panose="02020603050405020304" pitchFamily="18" charset="0"/>
              </a:rPr>
              <a:pPr>
                <a:spcBef>
                  <a:spcPct val="0"/>
                </a:spcBef>
              </a:pPr>
              <a:t>62</a:t>
            </a:fld>
            <a:endParaRPr lang="en-US" altLang="de-DE" sz="1600">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a:extLst>
              <a:ext uri="{FF2B5EF4-FFF2-40B4-BE49-F238E27FC236}">
                <a16:creationId xmlns:a16="http://schemas.microsoft.com/office/drawing/2014/main" id="{DC0CC864-B5F7-4C01-8BF5-BDF3DCB90CE3}"/>
              </a:ext>
            </a:extLst>
          </p:cNvPr>
          <p:cNvSpPr>
            <a:spLocks noGrp="1" noRot="1" noChangeAspect="1" noTextEdit="1"/>
          </p:cNvSpPr>
          <p:nvPr>
            <p:ph type="sldImg"/>
          </p:nvPr>
        </p:nvSpPr>
        <p:spPr>
          <a:xfrm>
            <a:off x="461963" y="304800"/>
            <a:ext cx="1895475" cy="1066800"/>
          </a:xfrm>
          <a:ln/>
        </p:spPr>
      </p:sp>
      <p:sp>
        <p:nvSpPr>
          <p:cNvPr id="51203" name="Notizenplatzhalter 2">
            <a:extLst>
              <a:ext uri="{FF2B5EF4-FFF2-40B4-BE49-F238E27FC236}">
                <a16:creationId xmlns:a16="http://schemas.microsoft.com/office/drawing/2014/main" id="{AFD0B567-3457-4CF6-8BD4-E775A23632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ea typeface="ＭＳ Ｐゴシック" panose="020B0600070205080204" pitchFamily="34" charset="-128"/>
              </a:rPr>
              <a:t>Establisching a firm that is 50/50 (or other) by two or more otherwise intependent firms</a:t>
            </a:r>
          </a:p>
        </p:txBody>
      </p:sp>
      <p:sp>
        <p:nvSpPr>
          <p:cNvPr id="51204" name="Foliennummernplatzhalter 3">
            <a:extLst>
              <a:ext uri="{FF2B5EF4-FFF2-40B4-BE49-F238E27FC236}">
                <a16:creationId xmlns:a16="http://schemas.microsoft.com/office/drawing/2014/main" id="{5DD9750F-F176-4525-AE2A-F2AB04BCC5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742950" indent="-285750">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pPr>
            <a:fld id="{D70BF18D-5FA8-4705-A887-8807E595E195}" type="slidenum">
              <a:rPr lang="de-DE" altLang="de-DE">
                <a:latin typeface="Arial" panose="020B0604020202020204" pitchFamily="34" charset="0"/>
              </a:rPr>
              <a:pPr eaLnBrk="1" hangingPunct="1">
                <a:spcBef>
                  <a:spcPct val="0"/>
                </a:spcBef>
              </a:pPr>
              <a:t>63</a:t>
            </a:fld>
            <a:endParaRPr lang="de-DE" altLang="de-DE">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 </a:t>
            </a:r>
            <a:r>
              <a:rPr lang="de-DE" dirty="0" err="1"/>
              <a:t>Ask</a:t>
            </a:r>
            <a:r>
              <a:rPr lang="de-DE" dirty="0"/>
              <a:t> </a:t>
            </a:r>
            <a:r>
              <a:rPr lang="de-DE" dirty="0" err="1"/>
              <a:t>students</a:t>
            </a:r>
            <a:r>
              <a:rPr lang="de-DE" dirty="0"/>
              <a:t> </a:t>
            </a:r>
            <a:r>
              <a:rPr lang="de-DE" dirty="0" err="1"/>
              <a:t>to</a:t>
            </a:r>
            <a:r>
              <a:rPr lang="de-DE" dirty="0"/>
              <a:t> </a:t>
            </a:r>
            <a:r>
              <a:rPr lang="de-DE" dirty="0" err="1"/>
              <a:t>collect</a:t>
            </a:r>
            <a:r>
              <a:rPr lang="de-DE" dirty="0"/>
              <a:t> </a:t>
            </a:r>
            <a:r>
              <a:rPr lang="de-DE" dirty="0" err="1"/>
              <a:t>advantages</a:t>
            </a:r>
            <a:r>
              <a:rPr lang="de-DE" dirty="0"/>
              <a:t> and </a:t>
            </a:r>
            <a:r>
              <a:rPr lang="de-DE" dirty="0" err="1"/>
              <a:t>disadvantages</a:t>
            </a:r>
            <a:r>
              <a:rPr lang="de-DE" dirty="0"/>
              <a:t> in an open </a:t>
            </a:r>
            <a:r>
              <a:rPr lang="de-DE" dirty="0" err="1"/>
              <a:t>brainstorm</a:t>
            </a:r>
            <a:r>
              <a:rPr lang="de-DE" dirty="0"/>
              <a:t>. I </a:t>
            </a:r>
            <a:r>
              <a:rPr lang="de-DE" dirty="0" err="1"/>
              <a:t>collect</a:t>
            </a:r>
            <a:r>
              <a:rPr lang="de-DE" dirty="0"/>
              <a:t> on </a:t>
            </a:r>
            <a:r>
              <a:rPr lang="de-DE" dirty="0" err="1"/>
              <a:t>the</a:t>
            </a:r>
            <a:r>
              <a:rPr lang="de-DE" dirty="0"/>
              <a:t> </a:t>
            </a:r>
            <a:r>
              <a:rPr lang="de-DE" dirty="0" err="1"/>
              <a:t>board</a:t>
            </a:r>
            <a:r>
              <a:rPr lang="de-DE" dirty="0"/>
              <a:t>.</a:t>
            </a:r>
          </a:p>
          <a:p>
            <a:endParaRPr lang="de-DE" dirty="0"/>
          </a:p>
          <a:p>
            <a:r>
              <a:rPr lang="de-DE" dirty="0"/>
              <a:t>Advantages:</a:t>
            </a:r>
          </a:p>
          <a:p>
            <a:r>
              <a:rPr lang="en-US" sz="1200" b="0" i="0" kern="1200" dirty="0">
                <a:solidFill>
                  <a:schemeClr val="tx1"/>
                </a:solidFill>
                <a:effectLst/>
                <a:latin typeface="+mn-lt"/>
                <a:ea typeface="+mn-ea"/>
                <a:cs typeface="+mn-cs"/>
              </a:rPr>
              <a:t>products and pricing can be adapted to the needs of the local market</a:t>
            </a:r>
          </a:p>
          <a:p>
            <a:r>
              <a:rPr lang="en-US" sz="1200" b="0" i="0" kern="1200" dirty="0">
                <a:solidFill>
                  <a:schemeClr val="tx1"/>
                </a:solidFill>
                <a:effectLst/>
                <a:latin typeface="+mn-lt"/>
                <a:ea typeface="+mn-ea"/>
                <a:cs typeface="+mn-cs"/>
              </a:rPr>
              <a:t>Potentially </a:t>
            </a:r>
            <a:r>
              <a:rPr lang="de-DE" sz="1200" b="0" i="0" kern="1200" dirty="0" err="1">
                <a:solidFill>
                  <a:schemeClr val="tx1"/>
                </a:solidFill>
                <a:effectLst/>
                <a:latin typeface="+mn-lt"/>
                <a:ea typeface="+mn-ea"/>
                <a:cs typeface="+mn-cs"/>
              </a:rPr>
              <a:t>receiving</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business</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tax</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incentives</a:t>
            </a:r>
            <a:endParaRPr lang="de-DE" sz="1200" b="0" i="0" kern="1200" dirty="0">
              <a:solidFill>
                <a:schemeClr val="tx1"/>
              </a:solidFill>
              <a:effectLst/>
              <a:latin typeface="+mn-lt"/>
              <a:ea typeface="+mn-ea"/>
              <a:cs typeface="+mn-cs"/>
            </a:endParaRPr>
          </a:p>
          <a:p>
            <a:r>
              <a:rPr lang="de-DE" sz="1200" b="0" i="0" kern="1200" dirty="0" err="1">
                <a:solidFill>
                  <a:schemeClr val="tx1"/>
                </a:solidFill>
                <a:effectLst/>
                <a:latin typeface="+mn-lt"/>
                <a:ea typeface="+mn-ea"/>
                <a:cs typeface="+mn-cs"/>
              </a:rPr>
              <a:t>Avoid</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tariffs</a:t>
            </a:r>
            <a:endParaRPr lang="de-DE" dirty="0"/>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Disadvantages:</a:t>
            </a:r>
          </a:p>
        </p:txBody>
      </p:sp>
      <p:sp>
        <p:nvSpPr>
          <p:cNvPr id="4" name="Foliennummernplatzhalter 3"/>
          <p:cNvSpPr>
            <a:spLocks noGrp="1"/>
          </p:cNvSpPr>
          <p:nvPr>
            <p:ph type="sldNum" sz="quarter" idx="5"/>
          </p:nvPr>
        </p:nvSpPr>
        <p:spPr/>
        <p:txBody>
          <a:bodyPr/>
          <a:lstStyle/>
          <a:p>
            <a:fld id="{47066143-8669-4D06-B20F-8D5F029030F8}" type="slidenum">
              <a:rPr lang="en-US" smtClean="0"/>
              <a:t>64</a:t>
            </a:fld>
            <a:endParaRPr lang="en-US"/>
          </a:p>
        </p:txBody>
      </p:sp>
    </p:spTree>
    <p:extLst>
      <p:ext uri="{BB962C8B-B14F-4D97-AF65-F5344CB8AC3E}">
        <p14:creationId xmlns:p14="http://schemas.microsoft.com/office/powerpoint/2010/main" val="16299364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FCEA65E5-6F73-4382-85D7-6DA2FA3D2C45}"/>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7254085F-E050-4400-B9DE-69A831D8A397}"/>
              </a:ext>
            </a:extLst>
          </p:cNvPr>
          <p:cNvSpPr>
            <a:spLocks noGrp="1"/>
          </p:cNvSpPr>
          <p:nvPr>
            <p:ph type="body" idx="1"/>
          </p:nvPr>
        </p:nvSpPr>
        <p:spPr/>
        <p:txBody>
          <a:bodyPr>
            <a:normAutofit/>
          </a:bodyPr>
          <a:lstStyle/>
          <a:p>
            <a:pPr eaLnBrk="1" fontAlgn="auto" hangingPunct="1">
              <a:spcBef>
                <a:spcPts val="0"/>
              </a:spcBef>
              <a:spcAft>
                <a:spcPts val="600"/>
              </a:spcAft>
              <a:defRPr/>
            </a:pPr>
            <a:r>
              <a:rPr lang="en-US" dirty="0">
                <a:latin typeface="Times New Roman" pitchFamily="18" charset="0"/>
                <a:ea typeface="+mn-ea"/>
                <a:cs typeface="Times New Roman" pitchFamily="18" charset="0"/>
              </a:rPr>
              <a:t>A </a:t>
            </a:r>
            <a:r>
              <a:rPr lang="en-US" b="1" dirty="0">
                <a:latin typeface="Times New Roman" pitchFamily="18" charset="0"/>
                <a:ea typeface="+mn-ea"/>
                <a:cs typeface="Times New Roman" pitchFamily="18" charset="0"/>
              </a:rPr>
              <a:t>strategic alliance </a:t>
            </a:r>
            <a:r>
              <a:rPr lang="en-US" dirty="0">
                <a:latin typeface="Times New Roman" pitchFamily="18" charset="0"/>
                <a:ea typeface="+mn-ea"/>
                <a:cs typeface="Times New Roman" pitchFamily="18" charset="0"/>
              </a:rPr>
              <a:t>is a business arrangement whereby two or more firms choose to cooperate for their mutual benefit. The partners in a strategic alliance may agree to pool R&amp;D activities, marketing expertise, and/or managerial talent.</a:t>
            </a:r>
          </a:p>
          <a:p>
            <a:pPr>
              <a:defRPr/>
            </a:pPr>
            <a:endParaRPr lang="en-US" dirty="0"/>
          </a:p>
        </p:txBody>
      </p:sp>
      <p:sp>
        <p:nvSpPr>
          <p:cNvPr id="57348" name="Slide Number Placeholder 3">
            <a:extLst>
              <a:ext uri="{FF2B5EF4-FFF2-40B4-BE49-F238E27FC236}">
                <a16:creationId xmlns:a16="http://schemas.microsoft.com/office/drawing/2014/main" id="{2D67A470-7E6D-4CA2-AEEF-6E23B8D16A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7C46D222-2563-4C5C-A774-430DF5B025D2}" type="slidenum">
              <a:rPr lang="en-US" altLang="de-DE" sz="1000" b="0">
                <a:solidFill>
                  <a:schemeClr val="tx1"/>
                </a:solidFill>
                <a:ea typeface="ＭＳ Ｐゴシック" panose="020B0600070205080204" pitchFamily="34" charset="-128"/>
              </a:rPr>
              <a:pPr/>
              <a:t>65</a:t>
            </a:fld>
            <a:endParaRPr lang="en-US" altLang="de-DE" sz="1000" b="0">
              <a:solidFill>
                <a:schemeClr val="tx1"/>
              </a:solidFill>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8209757F-4585-4EFB-A684-1DD3F10C51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0BD7BAAA-BAF8-4580-94A5-56CADEF9B06A}" type="slidenum">
              <a:rPr lang="en-US" altLang="de-DE" sz="1600" b="0">
                <a:solidFill>
                  <a:schemeClr val="tx1"/>
                </a:solidFill>
                <a:latin typeface="Times New Roman" panose="02020603050405020304" pitchFamily="18" charset="0"/>
                <a:ea typeface="ＭＳ Ｐゴシック" panose="020B0600070205080204" pitchFamily="34" charset="-128"/>
              </a:rPr>
              <a:pPr/>
              <a:t>69</a:t>
            </a:fld>
            <a:endParaRPr lang="en-US" altLang="de-DE" sz="1600" b="0">
              <a:solidFill>
                <a:schemeClr val="tx1"/>
              </a:solidFill>
              <a:latin typeface="Times New Roman" panose="02020603050405020304" pitchFamily="18" charset="0"/>
              <a:ea typeface="ＭＳ Ｐゴシック" panose="020B0600070205080204" pitchFamily="34" charset="-128"/>
            </a:endParaRPr>
          </a:p>
        </p:txBody>
      </p:sp>
      <p:sp>
        <p:nvSpPr>
          <p:cNvPr id="63491" name="Rectangle 2">
            <a:extLst>
              <a:ext uri="{FF2B5EF4-FFF2-40B4-BE49-F238E27FC236}">
                <a16:creationId xmlns:a16="http://schemas.microsoft.com/office/drawing/2014/main" id="{5FE4044F-E992-46F3-8D9D-8CD9BB3DFDC4}"/>
              </a:ext>
            </a:extLst>
          </p:cNvPr>
          <p:cNvSpPr>
            <a:spLocks noGrp="1" noRot="1" noChangeAspect="1" noChangeArrowheads="1" noTextEdit="1"/>
          </p:cNvSpPr>
          <p:nvPr>
            <p:ph type="sldImg"/>
          </p:nvPr>
        </p:nvSpPr>
        <p:spPr>
          <a:xfrm>
            <a:off x="461963" y="304800"/>
            <a:ext cx="1895475" cy="1066800"/>
          </a:xfrm>
          <a:ln/>
        </p:spPr>
      </p:sp>
      <p:sp>
        <p:nvSpPr>
          <p:cNvPr id="61444" name="Rectangle 3">
            <a:extLst>
              <a:ext uri="{FF2B5EF4-FFF2-40B4-BE49-F238E27FC236}">
                <a16:creationId xmlns:a16="http://schemas.microsoft.com/office/drawing/2014/main" id="{08F624BF-CE1A-46CF-8F03-9A4C4093EF5B}"/>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de-DE" dirty="0">
                <a:ea typeface="ＭＳ Ｐゴシック" panose="020B0600070205080204" pitchFamily="34" charset="-128"/>
              </a:rPr>
              <a:t>1. Why do firms invest rather than use exporting or licensing to enter foreign markets?</a:t>
            </a:r>
          </a:p>
          <a:p>
            <a:pPr>
              <a:buClr>
                <a:srgbClr val="8124C6"/>
              </a:buClr>
              <a:buFont typeface="Wingdings" panose="05000000000000000000" pitchFamily="2" charset="2"/>
              <a:buNone/>
              <a:defRPr/>
            </a:pPr>
            <a:r>
              <a:rPr lang="en-US" altLang="de-DE" dirty="0">
                <a:ea typeface="ＭＳ Ｐゴシック" panose="020B0600070205080204" pitchFamily="34" charset="-128"/>
              </a:rPr>
              <a:t>FDI is more attractive when transportation costs or trade barriers make exporting unattractive.</a:t>
            </a:r>
          </a:p>
          <a:p>
            <a:pPr>
              <a:lnSpc>
                <a:spcPct val="150000"/>
              </a:lnSpc>
              <a:buFont typeface="Wingdings" pitchFamily="2" charset="2"/>
              <a:buNone/>
              <a:defRPr/>
            </a:pPr>
            <a:r>
              <a:rPr lang="en-US" altLang="de-DE" sz="2200" dirty="0">
                <a:solidFill>
                  <a:srgbClr val="003399"/>
                </a:solidFill>
              </a:rPr>
              <a:t>Exporting</a:t>
            </a:r>
            <a:r>
              <a:rPr lang="en-US" altLang="de-DE" sz="2200" dirty="0"/>
              <a:t> - producing goods at home and then shipping them to the receiving country for sale </a:t>
            </a:r>
          </a:p>
          <a:p>
            <a:pPr marL="990600" lvl="1" indent="-533400">
              <a:lnSpc>
                <a:spcPct val="150000"/>
              </a:lnSpc>
              <a:buFont typeface="Times" pitchFamily="1" charset="0"/>
              <a:buChar char="•"/>
              <a:defRPr/>
            </a:pPr>
            <a:r>
              <a:rPr lang="en-US" altLang="de-DE" sz="2200" dirty="0"/>
              <a:t>exports can be limited by transportation costs and trade barriers </a:t>
            </a:r>
          </a:p>
          <a:p>
            <a:pPr marL="990600" lvl="1" indent="-533400">
              <a:lnSpc>
                <a:spcPct val="150000"/>
              </a:lnSpc>
              <a:buFont typeface="Times" pitchFamily="1" charset="0"/>
              <a:buChar char="•"/>
              <a:defRPr/>
            </a:pPr>
            <a:r>
              <a:rPr lang="en-US" altLang="de-DE" sz="2200" dirty="0"/>
              <a:t>FDI may be a response to actual or threatened trade barriers such as import tariffs or quotas</a:t>
            </a:r>
          </a:p>
          <a:p>
            <a:pPr>
              <a:lnSpc>
                <a:spcPct val="150000"/>
              </a:lnSpc>
              <a:buFont typeface="Wingdings" panose="05000000000000000000" pitchFamily="2" charset="2"/>
              <a:buNone/>
              <a:defRPr/>
            </a:pPr>
            <a:r>
              <a:rPr lang="en-US" altLang="de-DE" sz="2100" dirty="0">
                <a:solidFill>
                  <a:srgbClr val="003399"/>
                </a:solidFill>
              </a:rPr>
              <a:t>Licensing</a:t>
            </a:r>
            <a:r>
              <a:rPr lang="en-US" altLang="de-DE" sz="2100" dirty="0"/>
              <a:t> - granting a foreign entity the right to produce and sell the firm’s product in return for a royalty fee on every unit that the foreign entity sells </a:t>
            </a:r>
          </a:p>
          <a:p>
            <a:pPr marL="609600" indent="-609600">
              <a:lnSpc>
                <a:spcPct val="150000"/>
              </a:lnSpc>
              <a:defRPr/>
            </a:pPr>
            <a:r>
              <a:rPr lang="en-US" altLang="de-DE" sz="2100" dirty="0" err="1">
                <a:solidFill>
                  <a:srgbClr val="003399"/>
                </a:solidFill>
              </a:rPr>
              <a:t>internalisation</a:t>
            </a:r>
            <a:r>
              <a:rPr lang="en-US" altLang="de-DE" sz="2100" dirty="0">
                <a:solidFill>
                  <a:srgbClr val="003399"/>
                </a:solidFill>
              </a:rPr>
              <a:t> theory</a:t>
            </a:r>
            <a:r>
              <a:rPr lang="en-US" altLang="de-DE" sz="2100" dirty="0"/>
              <a:t> (aka </a:t>
            </a:r>
            <a:r>
              <a:rPr lang="en-US" altLang="de-DE" sz="2100" dirty="0">
                <a:solidFill>
                  <a:srgbClr val="003399"/>
                </a:solidFill>
              </a:rPr>
              <a:t>market imperfections theory</a:t>
            </a:r>
            <a:r>
              <a:rPr lang="en-US" altLang="de-DE" sz="2100" dirty="0"/>
              <a:t>) - compared to FDI licensing is less attractive</a:t>
            </a:r>
          </a:p>
          <a:p>
            <a:pPr marL="990600" lvl="1" indent="-533400">
              <a:defRPr/>
            </a:pPr>
            <a:r>
              <a:rPr lang="en-US" altLang="de-DE" sz="2000" dirty="0"/>
              <a:t>firm could give away valuable technological know-how to a potential foreign competitor</a:t>
            </a:r>
          </a:p>
          <a:p>
            <a:pPr marL="990600" lvl="1" indent="-533400">
              <a:defRPr/>
            </a:pPr>
            <a:r>
              <a:rPr lang="en-US" altLang="de-DE" sz="2000" dirty="0"/>
              <a:t>does not give a firm the control over manufacturing, marketing, and strategy in the foreign country </a:t>
            </a:r>
          </a:p>
          <a:p>
            <a:pPr marL="990600" lvl="1" indent="-533400">
              <a:defRPr/>
            </a:pPr>
            <a:r>
              <a:rPr lang="en-US" altLang="de-DE" sz="2000" dirty="0"/>
              <a:t>the firm’s competitive advantage may be based on its management, marketing, and manufacturing capabilities</a:t>
            </a:r>
          </a:p>
          <a:p>
            <a:pPr marL="990600" lvl="1" indent="-533400">
              <a:lnSpc>
                <a:spcPct val="150000"/>
              </a:lnSpc>
              <a:buFont typeface="Times" pitchFamily="1" charset="0"/>
              <a:buChar char="•"/>
              <a:defRPr/>
            </a:pPr>
            <a:endParaRPr lang="en-US" altLang="de-DE" sz="2200" dirty="0"/>
          </a:p>
          <a:p>
            <a:pPr>
              <a:buClr>
                <a:srgbClr val="8124C6"/>
              </a:buClr>
              <a:buFont typeface="Wingdings" panose="05000000000000000000" pitchFamily="2" charset="2"/>
              <a:buNone/>
              <a:defRPr/>
            </a:pPr>
            <a:r>
              <a:rPr lang="en-US" altLang="de-DE" dirty="0">
                <a:ea typeface="ＭＳ Ｐゴシック" panose="020B0600070205080204" pitchFamily="34" charset="-128"/>
              </a:rPr>
              <a:t>2. </a:t>
            </a:r>
            <a:r>
              <a:rPr lang="en-US" altLang="de-DE" dirty="0"/>
              <a:t>Why Do Firms Choose Acquisition Versus Greenfield Investments?</a:t>
            </a:r>
          </a:p>
          <a:p>
            <a:pPr>
              <a:lnSpc>
                <a:spcPct val="150000"/>
              </a:lnSpc>
              <a:defRPr/>
            </a:pPr>
            <a:r>
              <a:rPr lang="en-US" altLang="de-DE" dirty="0"/>
              <a:t>Most cross-border investment is in the form of mergers and acquisitions rather than greenfield investments</a:t>
            </a:r>
          </a:p>
          <a:p>
            <a:pPr lvl="1">
              <a:lnSpc>
                <a:spcPct val="150000"/>
              </a:lnSpc>
              <a:defRPr/>
            </a:pPr>
            <a:r>
              <a:rPr lang="en-US" altLang="de-DE" dirty="0"/>
              <a:t>between 40-80% of all FDI inflows per annum from 1998 to 2009 were in the form of mergers and acquisitions</a:t>
            </a:r>
          </a:p>
          <a:p>
            <a:pPr lvl="2">
              <a:lnSpc>
                <a:spcPct val="150000"/>
              </a:lnSpc>
              <a:defRPr/>
            </a:pPr>
            <a:r>
              <a:rPr lang="en-US" altLang="de-DE" sz="2000" dirty="0"/>
              <a:t>but in developing countries two-thirds of FDI is greenfield investment</a:t>
            </a:r>
          </a:p>
          <a:p>
            <a:pPr lvl="3">
              <a:lnSpc>
                <a:spcPct val="150000"/>
              </a:lnSpc>
              <a:buClr>
                <a:srgbClr val="FF9933"/>
              </a:buClr>
              <a:buFont typeface="Wingdings" panose="05000000000000000000" pitchFamily="2" charset="2"/>
              <a:buChar char="Ø"/>
              <a:defRPr/>
            </a:pPr>
            <a:r>
              <a:rPr lang="en-US" altLang="de-DE" dirty="0"/>
              <a:t>fewer target companies</a:t>
            </a:r>
          </a:p>
          <a:p>
            <a:pPr>
              <a:lnSpc>
                <a:spcPct val="150000"/>
              </a:lnSpc>
              <a:defRPr/>
            </a:pPr>
            <a:r>
              <a:rPr lang="en-US" altLang="de-DE" sz="2000" dirty="0"/>
              <a:t>Firms prefer to acquire existing assets because </a:t>
            </a:r>
          </a:p>
          <a:p>
            <a:pPr lvl="1">
              <a:lnSpc>
                <a:spcPct val="150000"/>
              </a:lnSpc>
              <a:defRPr/>
            </a:pPr>
            <a:r>
              <a:rPr lang="en-US" altLang="de-DE" sz="2000" dirty="0"/>
              <a:t>mergers and acquisitions are quicker to execute than greenfield investments</a:t>
            </a:r>
          </a:p>
          <a:p>
            <a:pPr lvl="1">
              <a:lnSpc>
                <a:spcPct val="150000"/>
              </a:lnSpc>
              <a:defRPr/>
            </a:pPr>
            <a:r>
              <a:rPr lang="en-US" altLang="de-DE" sz="2000" dirty="0"/>
              <a:t>it is easier and perhaps less risky for a firm to acquire desired assets than build them from the ground up</a:t>
            </a:r>
          </a:p>
          <a:p>
            <a:pPr lvl="1">
              <a:lnSpc>
                <a:spcPct val="150000"/>
              </a:lnSpc>
              <a:defRPr/>
            </a:pPr>
            <a:r>
              <a:rPr lang="en-US" altLang="de-DE" sz="2000" dirty="0"/>
              <a:t>firms believe that they can increase the efficiency of an acquired unit by transferring capital, technology, or management skills</a:t>
            </a:r>
          </a:p>
          <a:p>
            <a:pPr lvl="3">
              <a:lnSpc>
                <a:spcPct val="150000"/>
              </a:lnSpc>
              <a:buClr>
                <a:srgbClr val="FF9933"/>
              </a:buClr>
              <a:buFont typeface="Wingdings" panose="05000000000000000000" pitchFamily="2" charset="2"/>
              <a:buChar char="Ø"/>
              <a:defRPr/>
            </a:pPr>
            <a:endParaRPr lang="en-US" altLang="de-DE" dirty="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75</a:t>
            </a:fld>
            <a:endParaRPr lang="en-US"/>
          </a:p>
        </p:txBody>
      </p:sp>
    </p:spTree>
    <p:extLst>
      <p:ext uri="{BB962C8B-B14F-4D97-AF65-F5344CB8AC3E}">
        <p14:creationId xmlns:p14="http://schemas.microsoft.com/office/powerpoint/2010/main" val="2808518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Collect</a:t>
            </a:r>
            <a:r>
              <a:rPr lang="de-DE" dirty="0"/>
              <a:t> on </a:t>
            </a:r>
            <a:r>
              <a:rPr lang="de-DE" dirty="0" err="1"/>
              <a:t>the</a:t>
            </a:r>
            <a:r>
              <a:rPr lang="de-DE" dirty="0"/>
              <a:t> </a:t>
            </a:r>
            <a:r>
              <a:rPr lang="de-DE" dirty="0" err="1"/>
              <a:t>board</a:t>
            </a:r>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8</a:t>
            </a:fld>
            <a:endParaRPr lang="en-US"/>
          </a:p>
        </p:txBody>
      </p:sp>
    </p:spTree>
    <p:extLst>
      <p:ext uri="{BB962C8B-B14F-4D97-AF65-F5344CB8AC3E}">
        <p14:creationId xmlns:p14="http://schemas.microsoft.com/office/powerpoint/2010/main" val="3760579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de-DE" b="1" dirty="0">
                <a:sym typeface="Wingdings" panose="05000000000000000000" pitchFamily="2" charset="2"/>
              </a:rPr>
              <a:t>  </a:t>
            </a:r>
            <a:r>
              <a:rPr lang="en-US" altLang="de-DE" b="1" dirty="0"/>
              <a:t>Supply</a:t>
            </a:r>
            <a:r>
              <a:rPr lang="en-US" altLang="de-DE" b="1" baseline="0" dirty="0"/>
              <a:t> Factors:</a:t>
            </a:r>
          </a:p>
          <a:p>
            <a:r>
              <a:rPr lang="en-US" altLang="de-DE" b="1" dirty="0"/>
              <a:t>Production costs. </a:t>
            </a:r>
            <a:r>
              <a:rPr lang="en-US" altLang="de-DE" dirty="0"/>
              <a:t>Firms often undertake FDI to lower production costs. Foreign locations may be attractive because of lower land prices, tax rates, commercial real estate rents, or because of better availability and lower cost of labor.</a:t>
            </a:r>
          </a:p>
          <a:p>
            <a:r>
              <a:rPr lang="en-US" altLang="de-DE" dirty="0"/>
              <a:t>e.g. Intel built new chip fabrication facility in Chengdu, China, b/c land and labor costs were much lower than in Shanghai. Similarly Nokia announced in 2011 to build a phone assembly plant in northern Vietnam to take advantage of the area’s low labor costs. </a:t>
            </a:r>
          </a:p>
          <a:p>
            <a:r>
              <a:rPr lang="en-US" altLang="de-DE" b="1" dirty="0"/>
              <a:t>Logistics. </a:t>
            </a:r>
            <a:r>
              <a:rPr lang="en-US" altLang="de-DE" dirty="0"/>
              <a:t>If transportation costs are significant, a firm may choose to produce in the foreign market rather than export from domestic factories. International businesses also often make host-country investments to reduce distribution costs.</a:t>
            </a:r>
          </a:p>
          <a:p>
            <a:r>
              <a:rPr lang="en-US" altLang="de-DE" dirty="0"/>
              <a:t>e.g. Heineken: main ingredient is water. The company decided its cheaper to brew the product close to the consumer instead of shipping the bottled beer from the Netherlands. </a:t>
            </a:r>
          </a:p>
          <a:p>
            <a:r>
              <a:rPr lang="en-US" altLang="de-DE" dirty="0" err="1"/>
              <a:t>Citovita</a:t>
            </a:r>
            <a:r>
              <a:rPr lang="en-US" altLang="de-DE" dirty="0"/>
              <a:t>, a Brazilian producer of orange juice concentrate operates a storage in the Port of Antwerp rather to ship the products directly to the European grocery stores. It takes advantage of low costs shipping in bulks and uses Antwerp for repackaging and distribution in Europe. </a:t>
            </a:r>
          </a:p>
          <a:p>
            <a:r>
              <a:rPr lang="en-US" altLang="de-DE" b="1" dirty="0"/>
              <a:t>Availability of Natural Resources. </a:t>
            </a:r>
            <a:r>
              <a:rPr lang="en-US" altLang="de-DE" dirty="0"/>
              <a:t>Firms may </a:t>
            </a:r>
            <a:r>
              <a:rPr lang="en-US" altLang="de-DE" dirty="0" err="1"/>
              <a:t>utilise</a:t>
            </a:r>
            <a:r>
              <a:rPr lang="en-US" altLang="de-DE" dirty="0"/>
              <a:t> FDI to access natural resources that are critical to their operations. Often international businesses negotiate with host governments to obtain access to raw materials in return for FDI. </a:t>
            </a:r>
          </a:p>
          <a:p>
            <a:r>
              <a:rPr lang="en-US" altLang="de-DE" dirty="0"/>
              <a:t>e.g. Oil</a:t>
            </a:r>
          </a:p>
          <a:p>
            <a:r>
              <a:rPr lang="en-US" altLang="de-DE" b="1" dirty="0"/>
              <a:t>Access to Key Technology. </a:t>
            </a:r>
            <a:r>
              <a:rPr lang="en-US" altLang="de-DE" dirty="0"/>
              <a:t>Another motive for FDI is to gain access to technology. Firms may find it more advantageous to acquire ownership interests in an existing firm than to assemble an in-house group to develop or reproduce an emerging technology.</a:t>
            </a:r>
          </a:p>
          <a:p>
            <a:endParaRPr lang="de-DE" dirty="0"/>
          </a:p>
          <a:p>
            <a:r>
              <a:rPr lang="en-US" altLang="de-DE" b="1" dirty="0">
                <a:sym typeface="Wingdings" panose="05000000000000000000" pitchFamily="2" charset="2"/>
              </a:rPr>
              <a:t> </a:t>
            </a:r>
            <a:r>
              <a:rPr lang="en-US" altLang="de-DE" b="1" dirty="0"/>
              <a:t>Demand Factors</a:t>
            </a:r>
          </a:p>
          <a:p>
            <a:r>
              <a:rPr lang="en-US" altLang="de-DE" b="1" dirty="0"/>
              <a:t>Customer Access. </a:t>
            </a:r>
            <a:r>
              <a:rPr lang="en-US" altLang="de-DE" dirty="0"/>
              <a:t>Many types of international business require firms to have a physical presence in the market. For example, fast-food restaurants and retailers must provide convenient access to their outlets for competitive reasons.</a:t>
            </a:r>
          </a:p>
          <a:p>
            <a:r>
              <a:rPr lang="en-US" altLang="de-DE" dirty="0"/>
              <a:t>e.g. Ikea</a:t>
            </a:r>
          </a:p>
          <a:p>
            <a:r>
              <a:rPr lang="en-US" altLang="de-DE" b="1" dirty="0"/>
              <a:t>Marketing Advantages. </a:t>
            </a:r>
            <a:r>
              <a:rPr lang="en-US" altLang="de-DE" dirty="0"/>
              <a:t>The physical presence of a factory can enhance the visibility of a foreign firm’s products in the host market. The foreign firm also gains from “buy local” attitudes of host country consumers. Firms may also engage in FDI to improve customer service.</a:t>
            </a:r>
          </a:p>
          <a:p>
            <a:r>
              <a:rPr lang="en-US" altLang="de-DE" dirty="0"/>
              <a:t>e.g. Toyota has </a:t>
            </a:r>
            <a:r>
              <a:rPr lang="en-US" altLang="de-DE" dirty="0" err="1"/>
              <a:t>publicised</a:t>
            </a:r>
            <a:r>
              <a:rPr lang="en-US" altLang="de-DE" dirty="0"/>
              <a:t> the beneficial impacts of its US factories and input purchases on the US economy. </a:t>
            </a:r>
          </a:p>
          <a:p>
            <a:r>
              <a:rPr lang="en-US" altLang="de-DE" b="1" dirty="0"/>
              <a:t>Exploitation of Competitive Advantages. </a:t>
            </a:r>
            <a:r>
              <a:rPr lang="en-US" altLang="de-DE" dirty="0"/>
              <a:t>FDI may be a firm’s best means to exploit a competitive advantage that it already enjoys. An owner of a valuable trademark, brand name, or technology may choose to operate in foreign countries rather than export to them. </a:t>
            </a:r>
          </a:p>
          <a:p>
            <a:r>
              <a:rPr lang="en-US" altLang="de-DE" dirty="0"/>
              <a:t>e.g. Nestle often chooses to site factories in the countries in which they sell their products to enhance their ability to </a:t>
            </a:r>
            <a:r>
              <a:rPr lang="en-US" altLang="de-DE" dirty="0" err="1"/>
              <a:t>customise</a:t>
            </a:r>
            <a:r>
              <a:rPr lang="en-US" altLang="de-DE" dirty="0"/>
              <a:t> their products to meet the local tastes,</a:t>
            </a:r>
            <a:r>
              <a:rPr lang="en-US" altLang="de-DE" baseline="0" dirty="0"/>
              <a:t> e.g.</a:t>
            </a:r>
            <a:r>
              <a:rPr lang="en-US" altLang="de-DE" dirty="0"/>
              <a:t> Nutella</a:t>
            </a:r>
          </a:p>
          <a:p>
            <a:r>
              <a:rPr lang="en-US" altLang="de-DE" b="1" dirty="0"/>
              <a:t>Customer Mobility. </a:t>
            </a:r>
            <a:r>
              <a:rPr lang="en-US" altLang="de-DE" dirty="0"/>
              <a:t>A firm’s FDI may also be motivated by its customers or clients. If one of a firm’s existing customers builds a foreign factory, the firm may decide to locate a new facility of its own nearby. Thus, the firm could enhance its level of support for that customer. Equally important, establishing the new factory will reduce the possibility that a competitor in the host country will step in.</a:t>
            </a:r>
          </a:p>
          <a:p>
            <a:r>
              <a:rPr lang="en-US" altLang="de-DE" dirty="0" err="1"/>
              <a:t>Eg</a:t>
            </a:r>
            <a:r>
              <a:rPr lang="en-US" altLang="de-DE" dirty="0"/>
              <a:t>. Japanese car parts suppliers have built warehouses etc. in the US after Japanese car manufacturers opened plants in the US. Similarly: Korean suppliers to Samsung opened factories in Northeast England after Samsung opened an electronics factory there. </a:t>
            </a:r>
          </a:p>
          <a:p>
            <a:endParaRPr lang="en-US" altLang="de-DE" dirty="0"/>
          </a:p>
          <a:p>
            <a:pPr marL="171450" indent="-171450">
              <a:buFont typeface="Wingdings" panose="05000000000000000000" pitchFamily="2" charset="2"/>
              <a:buChar char="à"/>
            </a:pPr>
            <a:r>
              <a:rPr lang="en-US" altLang="de-DE" b="1" dirty="0">
                <a:sym typeface="Wingdings" panose="05000000000000000000" pitchFamily="2" charset="2"/>
              </a:rPr>
              <a:t>Avoiding Trade</a:t>
            </a:r>
            <a:r>
              <a:rPr lang="en-US" altLang="de-DE" b="1" baseline="0" dirty="0">
                <a:sym typeface="Wingdings" panose="05000000000000000000" pitchFamily="2" charset="2"/>
              </a:rPr>
              <a:t> Barriers: </a:t>
            </a:r>
            <a:r>
              <a:rPr lang="en-US" altLang="de-DE" dirty="0"/>
              <a:t>Firms often build foreign facilities to avoid trade barriers, such as high tariffs on imported consumer electronics goods.</a:t>
            </a:r>
            <a:endParaRPr lang="en-US" altLang="de-DE" b="1" baseline="0" dirty="0">
              <a:sym typeface="Wingdings" panose="05000000000000000000" pitchFamily="2" charset="2"/>
            </a:endParaRPr>
          </a:p>
          <a:p>
            <a:pPr marL="0" indent="0">
              <a:buFont typeface="Wingdings" panose="05000000000000000000" pitchFamily="2" charset="2"/>
              <a:buNone/>
            </a:pPr>
            <a:endParaRPr lang="en-US" altLang="de-DE" b="1" baseline="0" dirty="0">
              <a:sym typeface="Wingdings" panose="05000000000000000000" pitchFamily="2" charset="2"/>
            </a:endParaRPr>
          </a:p>
          <a:p>
            <a:r>
              <a:rPr lang="en-US" altLang="de-DE" b="1" baseline="0" dirty="0">
                <a:sym typeface="Wingdings" panose="05000000000000000000" pitchFamily="2" charset="2"/>
              </a:rPr>
              <a:t></a:t>
            </a:r>
            <a:r>
              <a:rPr lang="en-US" altLang="de-DE" dirty="0"/>
              <a:t>. </a:t>
            </a:r>
          </a:p>
          <a:p>
            <a:r>
              <a:rPr lang="en-US" altLang="de-DE" dirty="0"/>
              <a:t>E.g. Kia Motors benefited </a:t>
            </a:r>
            <a:r>
              <a:rPr lang="en-US" altLang="de-DE" b="1" baseline="0" dirty="0">
                <a:sym typeface="Wingdings" panose="05000000000000000000" pitchFamily="2" charset="2"/>
              </a:rPr>
              <a:t>Economic Development Incentives: </a:t>
            </a:r>
            <a:r>
              <a:rPr lang="en-US" altLang="de-DE" dirty="0"/>
              <a:t>Most democratically elected governments intend to promote the economic welfare of their citizens. Those governments offer incentives to firms (such as improvements to infrastructure or reduced utility rates) to induce them to locate new facilities and provide jobs in their jurisdictions. Often MNE benefit from bidding wars among the regions to attract the </a:t>
            </a:r>
            <a:r>
              <a:rPr lang="en-US" altLang="de-DE" dirty="0" err="1"/>
              <a:t>MNEfrom</a:t>
            </a:r>
            <a:r>
              <a:rPr lang="en-US" altLang="de-DE" dirty="0"/>
              <a:t> a 400$mill incentive to built a plant in Georgia, US. And Samsung benefited from 233$mill. Incentive package of the city of Austin, Texas.</a:t>
            </a:r>
            <a:r>
              <a:rPr lang="en-US" altLang="de-DE" baseline="0" dirty="0"/>
              <a:t> </a:t>
            </a:r>
            <a:endParaRPr lang="en-US" altLang="de-DE" b="1" dirty="0"/>
          </a:p>
        </p:txBody>
      </p:sp>
      <p:sp>
        <p:nvSpPr>
          <p:cNvPr id="4" name="Foliennummernplatzhalter 3"/>
          <p:cNvSpPr>
            <a:spLocks noGrp="1"/>
          </p:cNvSpPr>
          <p:nvPr>
            <p:ph type="sldNum" sz="quarter" idx="10"/>
          </p:nvPr>
        </p:nvSpPr>
        <p:spPr/>
        <p:txBody>
          <a:bodyPr/>
          <a:lstStyle/>
          <a:p>
            <a:fld id="{F1A8481C-909D-4B30-A9C4-7F4CCFAEBA8F}" type="slidenum">
              <a:rPr lang="de-DE" smtClean="0"/>
              <a:t>9</a:t>
            </a:fld>
            <a:endParaRPr lang="de-DE"/>
          </a:p>
        </p:txBody>
      </p:sp>
    </p:spTree>
    <p:extLst>
      <p:ext uri="{BB962C8B-B14F-4D97-AF65-F5344CB8AC3E}">
        <p14:creationId xmlns:p14="http://schemas.microsoft.com/office/powerpoint/2010/main" val="354646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Real </a:t>
            </a:r>
            <a:r>
              <a:rPr lang="de-DE" dirty="0" err="1"/>
              <a:t>story</a:t>
            </a:r>
            <a:r>
              <a:rPr lang="de-DE" dirty="0"/>
              <a:t> </a:t>
            </a:r>
            <a:r>
              <a:rPr lang="de-DE" dirty="0" err="1"/>
              <a:t>of</a:t>
            </a:r>
            <a:r>
              <a:rPr lang="de-DE" dirty="0"/>
              <a:t> an on </a:t>
            </a:r>
            <a:r>
              <a:rPr lang="de-DE" dirty="0" err="1"/>
              <a:t>demand</a:t>
            </a:r>
            <a:r>
              <a:rPr lang="de-DE" dirty="0"/>
              <a:t> </a:t>
            </a:r>
            <a:r>
              <a:rPr lang="de-DE" dirty="0" err="1"/>
              <a:t>streeming</a:t>
            </a:r>
            <a:r>
              <a:rPr lang="de-DE" dirty="0"/>
              <a:t> </a:t>
            </a:r>
            <a:r>
              <a:rPr lang="de-DE" dirty="0" err="1"/>
              <a:t>service</a:t>
            </a:r>
            <a:r>
              <a:rPr lang="de-DE" dirty="0"/>
              <a:t> </a:t>
            </a:r>
            <a:r>
              <a:rPr lang="de-DE" dirty="0" err="1"/>
              <a:t>with</a:t>
            </a:r>
            <a:r>
              <a:rPr lang="de-DE" dirty="0"/>
              <a:t> a </a:t>
            </a:r>
            <a:r>
              <a:rPr lang="de-DE" dirty="0" err="1"/>
              <a:t>slightly</a:t>
            </a:r>
            <a:r>
              <a:rPr lang="de-DE" dirty="0"/>
              <a:t> different </a:t>
            </a:r>
            <a:r>
              <a:rPr lang="de-DE" dirty="0" err="1"/>
              <a:t>name</a:t>
            </a:r>
            <a:r>
              <a:rPr lang="de-DE" dirty="0"/>
              <a:t> ;-)</a:t>
            </a:r>
          </a:p>
        </p:txBody>
      </p:sp>
      <p:sp>
        <p:nvSpPr>
          <p:cNvPr id="4" name="Foliennummernplatzhalter 3"/>
          <p:cNvSpPr>
            <a:spLocks noGrp="1"/>
          </p:cNvSpPr>
          <p:nvPr>
            <p:ph type="sldNum" sz="quarter" idx="5"/>
          </p:nvPr>
        </p:nvSpPr>
        <p:spPr/>
        <p:txBody>
          <a:bodyPr/>
          <a:lstStyle/>
          <a:p>
            <a:fld id="{F1A8481C-909D-4B30-A9C4-7F4CCFAEBA8F}" type="slidenum">
              <a:rPr lang="de-DE" smtClean="0"/>
              <a:t>11</a:t>
            </a:fld>
            <a:endParaRPr lang="de-DE"/>
          </a:p>
        </p:txBody>
      </p:sp>
    </p:spTree>
    <p:extLst>
      <p:ext uri="{BB962C8B-B14F-4D97-AF65-F5344CB8AC3E}">
        <p14:creationId xmlns:p14="http://schemas.microsoft.com/office/powerpoint/2010/main" val="2004388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Market </a:t>
            </a:r>
            <a:r>
              <a:rPr lang="de-DE" dirty="0" err="1"/>
              <a:t>intensity</a:t>
            </a:r>
            <a:r>
              <a:rPr lang="de-DE" dirty="0"/>
              <a:t>: ‚</a:t>
            </a:r>
            <a:r>
              <a:rPr lang="de-DE" dirty="0" err="1"/>
              <a:t>richness</a:t>
            </a:r>
            <a:r>
              <a:rPr lang="de-DE" dirty="0"/>
              <a:t>‘ </a:t>
            </a:r>
            <a:r>
              <a:rPr lang="de-DE" dirty="0" err="1"/>
              <a:t>of</a:t>
            </a:r>
            <a:r>
              <a:rPr lang="de-DE" baseline="0" dirty="0"/>
              <a:t> </a:t>
            </a:r>
            <a:r>
              <a:rPr lang="de-DE" baseline="0" dirty="0" err="1"/>
              <a:t>the</a:t>
            </a:r>
            <a:r>
              <a:rPr lang="de-DE" baseline="0" dirty="0"/>
              <a:t> </a:t>
            </a:r>
            <a:r>
              <a:rPr lang="de-DE" baseline="0" dirty="0" err="1"/>
              <a:t>market</a:t>
            </a:r>
            <a:r>
              <a:rPr lang="de-DE" baseline="0" dirty="0"/>
              <a:t>, </a:t>
            </a:r>
            <a:r>
              <a:rPr lang="de-DE" baseline="0" dirty="0" err="1"/>
              <a:t>degree</a:t>
            </a:r>
            <a:r>
              <a:rPr lang="de-DE" baseline="0" dirty="0"/>
              <a:t> </a:t>
            </a:r>
            <a:r>
              <a:rPr lang="de-DE" baseline="0" dirty="0" err="1"/>
              <a:t>of</a:t>
            </a:r>
            <a:r>
              <a:rPr lang="de-DE" baseline="0" dirty="0"/>
              <a:t> </a:t>
            </a:r>
            <a:r>
              <a:rPr lang="de-DE" baseline="0" dirty="0" err="1"/>
              <a:t>purchasingpower</a:t>
            </a:r>
            <a:r>
              <a:rPr lang="de-DE" baseline="0" dirty="0"/>
              <a:t> in </a:t>
            </a:r>
            <a:r>
              <a:rPr lang="de-DE" baseline="0" dirty="0" err="1"/>
              <a:t>one</a:t>
            </a:r>
            <a:r>
              <a:rPr lang="de-DE" baseline="0" dirty="0"/>
              <a:t> </a:t>
            </a:r>
            <a:r>
              <a:rPr lang="de-DE" baseline="0" dirty="0" err="1"/>
              <a:t>country</a:t>
            </a:r>
            <a:r>
              <a:rPr lang="de-DE" baseline="0" dirty="0"/>
              <a:t> </a:t>
            </a:r>
            <a:r>
              <a:rPr lang="de-DE" baseline="0" dirty="0" err="1"/>
              <a:t>compared</a:t>
            </a:r>
            <a:r>
              <a:rPr lang="de-DE" baseline="0" dirty="0"/>
              <a:t> </a:t>
            </a:r>
            <a:r>
              <a:rPr lang="de-DE" baseline="0" dirty="0" err="1"/>
              <a:t>to</a:t>
            </a:r>
            <a:r>
              <a:rPr lang="de-DE" baseline="0" dirty="0"/>
              <a:t> </a:t>
            </a:r>
            <a:r>
              <a:rPr lang="de-DE" baseline="0" dirty="0" err="1"/>
              <a:t>another</a:t>
            </a:r>
            <a:endParaRPr lang="de-DE" dirty="0"/>
          </a:p>
        </p:txBody>
      </p:sp>
      <p:sp>
        <p:nvSpPr>
          <p:cNvPr id="4" name="Foliennummernplatzhalter 3"/>
          <p:cNvSpPr>
            <a:spLocks noGrp="1"/>
          </p:cNvSpPr>
          <p:nvPr>
            <p:ph type="sldNum" sz="quarter" idx="10"/>
          </p:nvPr>
        </p:nvSpPr>
        <p:spPr/>
        <p:txBody>
          <a:bodyPr/>
          <a:lstStyle/>
          <a:p>
            <a:fld id="{F1A8481C-909D-4B30-A9C4-7F4CCFAEBA8F}" type="slidenum">
              <a:rPr lang="de-DE" smtClean="0"/>
              <a:t>13</a:t>
            </a:fld>
            <a:endParaRPr lang="de-DE"/>
          </a:p>
        </p:txBody>
      </p:sp>
    </p:spTree>
    <p:extLst>
      <p:ext uri="{BB962C8B-B14F-4D97-AF65-F5344CB8AC3E}">
        <p14:creationId xmlns:p14="http://schemas.microsoft.com/office/powerpoint/2010/main" val="119801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Pioneering costs: business system differs from that in firm’s home market; this can lead to failures/mistakes </a:t>
            </a:r>
            <a:r>
              <a:rPr lang="en-GB" sz="1200" kern="1200" dirty="0">
                <a:solidFill>
                  <a:schemeClr val="tx1"/>
                </a:solidFill>
                <a:effectLst/>
                <a:latin typeface="+mn-lt"/>
                <a:ea typeface="+mn-ea"/>
                <a:cs typeface="+mn-cs"/>
                <a:sym typeface="Wingdings" panose="05000000000000000000" pitchFamily="2" charset="2"/>
              </a:rPr>
              <a:t></a:t>
            </a:r>
            <a:r>
              <a:rPr lang="en-GB" sz="1200" kern="1200" dirty="0">
                <a:solidFill>
                  <a:schemeClr val="tx1"/>
                </a:solidFill>
                <a:effectLst/>
                <a:latin typeface="+mn-lt"/>
                <a:ea typeface="+mn-ea"/>
                <a:cs typeface="+mn-cs"/>
              </a:rPr>
              <a:t> learning the rules of the game</a:t>
            </a:r>
            <a:endParaRPr lang="de-D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Later entrants can observe and learn from mistakes of early entrants</a:t>
            </a:r>
            <a:endParaRPr lang="de-D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Costs of educating customers </a:t>
            </a:r>
            <a:r>
              <a:rPr lang="en-GB" sz="1200" kern="1200" dirty="0">
                <a:solidFill>
                  <a:schemeClr val="tx1"/>
                </a:solidFill>
                <a:effectLst/>
                <a:latin typeface="+mn-lt"/>
                <a:ea typeface="+mn-ea"/>
                <a:cs typeface="+mn-cs"/>
                <a:sym typeface="Wingdings" panose="05000000000000000000" pitchFamily="2" charset="2"/>
              </a:rPr>
              <a:t></a:t>
            </a:r>
            <a:r>
              <a:rPr lang="en-GB" sz="1200" kern="1200" dirty="0">
                <a:solidFill>
                  <a:schemeClr val="tx1"/>
                </a:solidFill>
                <a:effectLst/>
                <a:latin typeface="+mn-lt"/>
                <a:ea typeface="+mn-ea"/>
                <a:cs typeface="+mn-cs"/>
              </a:rPr>
              <a:t> introducing a new product offerings that is unfamiliar to local consumers</a:t>
            </a:r>
            <a:endParaRPr lang="de-D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Regulations can change in a way that diminishes value of early entrants investments, e.g. in developing countries where rules that govern business practices still evolve</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F1A8481C-909D-4B30-A9C4-7F4CCFAEBA8F}" type="slidenum">
              <a:rPr lang="de-DE" smtClean="0"/>
              <a:t>15</a:t>
            </a:fld>
            <a:endParaRPr lang="de-DE"/>
          </a:p>
        </p:txBody>
      </p:sp>
    </p:spTree>
    <p:extLst>
      <p:ext uri="{BB962C8B-B14F-4D97-AF65-F5344CB8AC3E}">
        <p14:creationId xmlns:p14="http://schemas.microsoft.com/office/powerpoint/2010/main" val="2509604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000" b="0" i="0"/>
            </a:lvl1pPr>
          </a:lstStyle>
          <a:p>
            <a:r>
              <a:rPr lang="de-DE" dirty="0"/>
              <a:t>Titelmasterformat durch Klicken bearbeiten</a:t>
            </a:r>
            <a:endParaRPr lang="hr-H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hr-HR" dirty="0"/>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4237673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de-DE" dirty="0"/>
              <a:t>Titelmasterformat durch Klicken bearbeiten</a:t>
            </a:r>
            <a:endParaRPr lang="hr-HR" dirty="0"/>
          </a:p>
        </p:txBody>
      </p:sp>
      <p:sp>
        <p:nvSpPr>
          <p:cNvPr id="3" name="Vertical Text Placeholder 2"/>
          <p:cNvSpPr>
            <a:spLocks noGrp="1"/>
          </p:cNvSpPr>
          <p:nvPr>
            <p:ph type="body" orient="vert" idx="1"/>
          </p:nvPr>
        </p:nvSpPr>
        <p:spPr/>
        <p:txBody>
          <a:bodyPr vert="eaVert"/>
          <a:lstStyle>
            <a:lvl1pPr>
              <a:defRPr b="0" i="0"/>
            </a:lvl1pPr>
            <a:lvl2pPr>
              <a:defRPr b="0" i="0"/>
            </a:lvl2pPr>
            <a:lvl3pPr>
              <a:defRPr b="0" i="0"/>
            </a:lvl3pPr>
            <a:lvl4pPr>
              <a:defRPr b="0" i="0"/>
            </a:lvl4pPr>
            <a:lvl5pPr>
              <a:defRPr b="0" i="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hr-HR" dirty="0"/>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67348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vl1pPr>
          </a:lstStyle>
          <a:p>
            <a:r>
              <a:rPr lang="de-DE" dirty="0"/>
              <a:t>Titelmasterformat durch Klicken bearbeiten</a:t>
            </a:r>
            <a:endParaRPr lang="hr-HR"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vl1pPr>
            <a:lvl2pPr>
              <a:defRPr b="0" i="0"/>
            </a:lvl2pPr>
            <a:lvl3pPr>
              <a:defRPr b="0" i="0"/>
            </a:lvl3pPr>
            <a:lvl4pPr>
              <a:defRPr b="0" i="0"/>
            </a:lvl4pPr>
            <a:lvl5pPr>
              <a:defRPr b="0" i="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hr-HR" dirty="0"/>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69630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de-DE" dirty="0"/>
              <a:t>Titelmasterformat durch Klicken bearbeiten</a:t>
            </a:r>
            <a:endParaRPr lang="hr-HR" dirty="0"/>
          </a:p>
        </p:txBody>
      </p:sp>
      <p:sp>
        <p:nvSpPr>
          <p:cNvPr id="3" name="Content Placeholder 2"/>
          <p:cNvSpPr>
            <a:spLocks noGrp="1"/>
          </p:cNvSpPr>
          <p:nvPr>
            <p:ph idx="1"/>
          </p:nvPr>
        </p:nvSpPr>
        <p:spPr/>
        <p:txBody>
          <a:bodyPr/>
          <a:lstStyle>
            <a:lvl1pPr>
              <a:defRPr b="0" i="0"/>
            </a:lvl1pPr>
            <a:lvl2pPr>
              <a:defRPr b="0" i="0"/>
            </a:lvl2pPr>
            <a:lvl3pPr>
              <a:defRPr b="0" i="0"/>
            </a:lvl3pPr>
            <a:lvl4pPr>
              <a:defRPr b="0" i="0"/>
            </a:lvl4pPr>
            <a:lvl5pPr>
              <a:defRPr b="0" i="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hr-HR" dirty="0"/>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93612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0" i="0"/>
            </a:lvl1pPr>
          </a:lstStyle>
          <a:p>
            <a:r>
              <a:rPr lang="de-DE" dirty="0"/>
              <a:t>Titelmasterformat durch Klicken bearbeiten</a:t>
            </a:r>
            <a:endParaRPr lang="hr-HR"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Formatvorlagen des Textmasters bearbeiten</a:t>
            </a:r>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9662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de-DE" dirty="0"/>
              <a:t>Titelmasterformat durch Klicken bearbeiten</a:t>
            </a:r>
            <a:endParaRPr lang="hr-HR" dirty="0"/>
          </a:p>
        </p:txBody>
      </p:sp>
      <p:sp>
        <p:nvSpPr>
          <p:cNvPr id="3" name="Content Placeholder 2"/>
          <p:cNvSpPr>
            <a:spLocks noGrp="1"/>
          </p:cNvSpPr>
          <p:nvPr>
            <p:ph sz="half" idx="1"/>
          </p:nvPr>
        </p:nvSpPr>
        <p:spPr>
          <a:xfrm>
            <a:off x="838200" y="1825625"/>
            <a:ext cx="5181600" cy="4351338"/>
          </a:xfrm>
        </p:spPr>
        <p:txBody>
          <a:bodyPr/>
          <a:lstStyle>
            <a:lvl1pPr>
              <a:defRPr b="0" i="0"/>
            </a:lvl1pPr>
            <a:lvl2pPr>
              <a:defRPr b="0" i="0"/>
            </a:lvl2pPr>
            <a:lvl3pPr>
              <a:defRPr b="0" i="0"/>
            </a:lvl3pPr>
            <a:lvl4pPr>
              <a:defRPr b="0" i="0"/>
            </a:lvl4pPr>
            <a:lvl5pPr>
              <a:defRPr b="0" i="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hr-HR" dirty="0"/>
          </a:p>
        </p:txBody>
      </p:sp>
      <p:sp>
        <p:nvSpPr>
          <p:cNvPr id="4" name="Content Placeholder 3"/>
          <p:cNvSpPr>
            <a:spLocks noGrp="1"/>
          </p:cNvSpPr>
          <p:nvPr>
            <p:ph sz="half" idx="2"/>
          </p:nvPr>
        </p:nvSpPr>
        <p:spPr>
          <a:xfrm>
            <a:off x="6172200" y="1825625"/>
            <a:ext cx="5181600" cy="4351338"/>
          </a:xfrm>
        </p:spPr>
        <p:txBody>
          <a:bodyPr/>
          <a:lstStyle>
            <a:lvl1pPr>
              <a:defRPr b="0" i="0"/>
            </a:lvl1pPr>
            <a:lvl2pPr>
              <a:defRPr b="0" i="0"/>
            </a:lvl2pPr>
            <a:lvl3pPr>
              <a:defRPr b="0" i="0"/>
            </a:lvl3pPr>
            <a:lvl4pPr>
              <a:defRPr b="0" i="0"/>
            </a:lvl4pPr>
            <a:lvl5pPr>
              <a:defRPr b="0" i="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hr-HR" dirty="0"/>
          </a:p>
        </p:txBody>
      </p:sp>
      <p:sp>
        <p:nvSpPr>
          <p:cNvPr id="5" name="Date Placeholder 4"/>
          <p:cNvSpPr>
            <a:spLocks noGrp="1"/>
          </p:cNvSpPr>
          <p:nvPr>
            <p:ph type="dt" sz="half" idx="10"/>
          </p:nvPr>
        </p:nvSpPr>
        <p:spPr/>
        <p:txBody>
          <a:bodyPr/>
          <a:lstStyle/>
          <a:p>
            <a:fld id="{7D785DF5-0D99-4637-AE20-09851F225AB0}" type="datetimeFigureOut">
              <a:rPr lang="hr-HR" smtClean="0"/>
              <a:t>27.9.2019.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21160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vl1pPr>
          </a:lstStyle>
          <a:p>
            <a:r>
              <a:rPr lang="de-DE" dirty="0"/>
              <a:t>Titelmasterformat durch Klicken bearbeiten</a:t>
            </a:r>
            <a:endParaRPr lang="hr-HR"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Content Placeholder 3"/>
          <p:cNvSpPr>
            <a:spLocks noGrp="1"/>
          </p:cNvSpPr>
          <p:nvPr>
            <p:ph sz="half" idx="2"/>
          </p:nvPr>
        </p:nvSpPr>
        <p:spPr>
          <a:xfrm>
            <a:off x="839788" y="2505075"/>
            <a:ext cx="5157787" cy="3684588"/>
          </a:xfrm>
        </p:spPr>
        <p:txBody>
          <a:bodyPr/>
          <a:lstStyle>
            <a:lvl1pPr>
              <a:defRPr b="0" i="0"/>
            </a:lvl1pPr>
            <a:lvl2pPr>
              <a:defRPr b="0" i="0"/>
            </a:lvl2pPr>
            <a:lvl3pPr>
              <a:defRPr b="0" i="0"/>
            </a:lvl3pPr>
            <a:lvl4pPr>
              <a:defRPr b="0" i="0"/>
            </a:lvl4pPr>
            <a:lvl5pPr>
              <a:defRPr b="0" i="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hr-HR"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6" name="Content Placeholder 5"/>
          <p:cNvSpPr>
            <a:spLocks noGrp="1"/>
          </p:cNvSpPr>
          <p:nvPr>
            <p:ph sz="quarter" idx="4"/>
          </p:nvPr>
        </p:nvSpPr>
        <p:spPr>
          <a:xfrm>
            <a:off x="6172200" y="2505075"/>
            <a:ext cx="5183188" cy="3684588"/>
          </a:xfrm>
        </p:spPr>
        <p:txBody>
          <a:bodyPr/>
          <a:lstStyle>
            <a:lvl1pPr>
              <a:defRPr b="0" i="0"/>
            </a:lvl1pPr>
            <a:lvl2pPr>
              <a:defRPr b="0" i="0"/>
            </a:lvl2pPr>
            <a:lvl3pPr>
              <a:defRPr b="0" i="0"/>
            </a:lvl3pPr>
            <a:lvl4pPr>
              <a:defRPr b="0" i="0"/>
            </a:lvl4pPr>
            <a:lvl5pPr>
              <a:defRPr b="0" i="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hr-HR" dirty="0"/>
          </a:p>
        </p:txBody>
      </p:sp>
      <p:sp>
        <p:nvSpPr>
          <p:cNvPr id="7" name="Date Placeholder 6"/>
          <p:cNvSpPr>
            <a:spLocks noGrp="1"/>
          </p:cNvSpPr>
          <p:nvPr>
            <p:ph type="dt" sz="half" idx="10"/>
          </p:nvPr>
        </p:nvSpPr>
        <p:spPr/>
        <p:txBody>
          <a:bodyPr/>
          <a:lstStyle/>
          <a:p>
            <a:fld id="{7D785DF5-0D99-4637-AE20-09851F225AB0}" type="datetimeFigureOut">
              <a:rPr lang="hr-HR" smtClean="0"/>
              <a:t>27.9.2019.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86074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de-DE" dirty="0"/>
              <a:t>Titelmasterformat durch Klicken bearbeiten</a:t>
            </a:r>
            <a:endParaRPr lang="hr-HR" dirty="0"/>
          </a:p>
        </p:txBody>
      </p:sp>
      <p:sp>
        <p:nvSpPr>
          <p:cNvPr id="3" name="Date Placeholder 2"/>
          <p:cNvSpPr>
            <a:spLocks noGrp="1"/>
          </p:cNvSpPr>
          <p:nvPr>
            <p:ph type="dt" sz="half" idx="10"/>
          </p:nvPr>
        </p:nvSpPr>
        <p:spPr/>
        <p:txBody>
          <a:bodyPr/>
          <a:lstStyle/>
          <a:p>
            <a:fld id="{7D785DF5-0D99-4637-AE20-09851F225AB0}" type="datetimeFigureOut">
              <a:rPr lang="hr-HR" smtClean="0"/>
              <a:t>27.9.2019.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72511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85DF5-0D99-4637-AE20-09851F225AB0}" type="datetimeFigureOut">
              <a:rPr lang="hr-HR" smtClean="0"/>
              <a:t>27.9.2019.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58744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vl1pPr>
          </a:lstStyle>
          <a:p>
            <a:r>
              <a:rPr lang="de-DE" dirty="0"/>
              <a:t>Titelmasterformat durch Klicken bearbeiten</a:t>
            </a:r>
            <a:endParaRPr lang="hr-HR" dirty="0"/>
          </a:p>
        </p:txBody>
      </p:sp>
      <p:sp>
        <p:nvSpPr>
          <p:cNvPr id="3" name="Content Placeholder 2"/>
          <p:cNvSpPr>
            <a:spLocks noGrp="1"/>
          </p:cNvSpPr>
          <p:nvPr>
            <p:ph idx="1"/>
          </p:nvPr>
        </p:nvSpPr>
        <p:spPr>
          <a:xfrm>
            <a:off x="5183188" y="987425"/>
            <a:ext cx="6172200" cy="4873625"/>
          </a:xfrm>
        </p:spPr>
        <p:txBody>
          <a:bodyPr/>
          <a:lstStyle>
            <a:lvl1pPr>
              <a:defRPr sz="3200" b="0" i="0"/>
            </a:lvl1pPr>
            <a:lvl2pPr>
              <a:defRPr sz="2800" b="0" i="0"/>
            </a:lvl2pPr>
            <a:lvl3pPr>
              <a:defRPr sz="2400" b="0" i="0"/>
            </a:lvl3pPr>
            <a:lvl4pPr>
              <a:defRPr sz="2000" b="0" i="0"/>
            </a:lvl4pPr>
            <a:lvl5pPr>
              <a:defRPr sz="2000" b="0" i="0"/>
            </a:lvl5pPr>
            <a:lvl6pPr>
              <a:defRPr sz="2000"/>
            </a:lvl6pPr>
            <a:lvl7pPr>
              <a:defRPr sz="2000"/>
            </a:lvl7pPr>
            <a:lvl8pPr>
              <a:defRPr sz="2000"/>
            </a:lvl8pPr>
            <a:lvl9pPr>
              <a:defRPr sz="20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hr-H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Formatvorlagen des Textmasters bearbeiten</a:t>
            </a:r>
          </a:p>
        </p:txBody>
      </p:sp>
      <p:sp>
        <p:nvSpPr>
          <p:cNvPr id="5" name="Date Placeholder 4"/>
          <p:cNvSpPr>
            <a:spLocks noGrp="1"/>
          </p:cNvSpPr>
          <p:nvPr>
            <p:ph type="dt" sz="half" idx="10"/>
          </p:nvPr>
        </p:nvSpPr>
        <p:spPr/>
        <p:txBody>
          <a:bodyPr/>
          <a:lstStyle/>
          <a:p>
            <a:fld id="{7D785DF5-0D99-4637-AE20-09851F225AB0}" type="datetimeFigureOut">
              <a:rPr lang="hr-HR" smtClean="0"/>
              <a:t>27.9.2019.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45900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vl1pPr>
          </a:lstStyle>
          <a:p>
            <a:r>
              <a:rPr lang="de-DE" dirty="0"/>
              <a:t>Titelmasterformat durch Klicken bearbeiten</a:t>
            </a:r>
            <a:endParaRPr lang="hr-HR"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hr-H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Formatvorlagen des Textmasters bearbeiten</a:t>
            </a:r>
          </a:p>
        </p:txBody>
      </p:sp>
      <p:sp>
        <p:nvSpPr>
          <p:cNvPr id="5" name="Date Placeholder 4"/>
          <p:cNvSpPr>
            <a:spLocks noGrp="1"/>
          </p:cNvSpPr>
          <p:nvPr>
            <p:ph type="dt" sz="half" idx="10"/>
          </p:nvPr>
        </p:nvSpPr>
        <p:spPr/>
        <p:txBody>
          <a:bodyPr/>
          <a:lstStyle/>
          <a:p>
            <a:fld id="{7D785DF5-0D99-4637-AE20-09851F225AB0}" type="datetimeFigureOut">
              <a:rPr lang="hr-HR" smtClean="0"/>
              <a:t>27.9.2019.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85686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endParaRPr lang="hr-H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hr-H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85DF5-0D99-4637-AE20-09851F225AB0}" type="datetimeFigureOut">
              <a:rPr lang="hr-HR" smtClean="0"/>
              <a:t>27.9.2019.</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092F8-88B9-48E5-9B8F-3F206E5F35A9}" type="slidenum">
              <a:rPr lang="hr-HR" smtClean="0"/>
              <a:t>‹Nr.›</a:t>
            </a:fld>
            <a:endParaRPr lang="hr-HR"/>
          </a:p>
        </p:txBody>
      </p:sp>
    </p:spTree>
    <p:extLst>
      <p:ext uri="{BB962C8B-B14F-4D97-AF65-F5344CB8AC3E}">
        <p14:creationId xmlns:p14="http://schemas.microsoft.com/office/powerpoint/2010/main" val="231021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rgbClr val="404041"/>
          </a:solidFill>
          <a:latin typeface="Calibri" panose="020F0502020204030204" pitchFamily="34" charset="0"/>
          <a:ea typeface="Adobe Fan Heiti Std B" panose="020B07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404041"/>
          </a:solidFill>
          <a:latin typeface="Calibri" panose="020F0502020204030204" pitchFamily="34" charset="0"/>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04041"/>
          </a:solidFill>
          <a:latin typeface="Calibri" panose="020F0502020204030204" pitchFamily="34" charset="0"/>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04041"/>
          </a:solidFill>
          <a:latin typeface="Calibri" panose="020F0502020204030204" pitchFamily="34" charset="0"/>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04041"/>
          </a:solidFill>
          <a:latin typeface="Calibri" panose="020F0502020204030204" pitchFamily="34" charset="0"/>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04041"/>
          </a:solidFill>
          <a:latin typeface="Calibri" panose="020F0502020204030204" pitchFamily="34" charset="0"/>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RlmrBNanjHw?feature=oembed" TargetMode="External"/><Relationship Id="rId5" Type="http://schemas.openxmlformats.org/officeDocument/2006/relationships/hyperlink" Target="https://www.youtube.com/watch?v=RlmrBNanjHw" TargetMode="Externa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Mind_map"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www.bmwa.bund.de/"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What%20Are%20Mergers%20and%20Acquisitions_%20-%20Definition%20&amp;%20.fl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photophilde/3514290419/"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layposit.com/public/293792/608926/international-strateg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www.ravennanotizie.i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33638"/>
            <a:ext cx="9144000" cy="2387600"/>
          </a:xfrm>
        </p:spPr>
        <p:txBody>
          <a:bodyPr>
            <a:normAutofit/>
          </a:bodyPr>
          <a:lstStyle/>
          <a:p>
            <a:r>
              <a:rPr lang="en-GB" sz="4400" dirty="0"/>
              <a:t>C.1.3.1. Market</a:t>
            </a:r>
            <a:r>
              <a:rPr lang="de-DE" sz="4400" dirty="0"/>
              <a:t> Entry </a:t>
            </a:r>
            <a:r>
              <a:rPr lang="de-DE" sz="4400" dirty="0" err="1"/>
              <a:t>Strategies</a:t>
            </a:r>
            <a:br>
              <a:rPr lang="en-US" dirty="0"/>
            </a:br>
            <a:endParaRPr lang="hr-HR" dirty="0"/>
          </a:p>
        </p:txBody>
      </p:sp>
      <p:sp>
        <p:nvSpPr>
          <p:cNvPr id="3" name="Subtitle 2"/>
          <p:cNvSpPr>
            <a:spLocks noGrp="1"/>
          </p:cNvSpPr>
          <p:nvPr>
            <p:ph type="subTitle" idx="1"/>
          </p:nvPr>
        </p:nvSpPr>
        <p:spPr>
          <a:xfrm>
            <a:off x="1524000" y="4089400"/>
            <a:ext cx="9144000" cy="2387600"/>
          </a:xfrm>
        </p:spPr>
        <p:txBody>
          <a:bodyPr>
            <a:normAutofit/>
          </a:bodyPr>
          <a:lstStyle/>
          <a:p>
            <a:pPr marL="457200" indent="-457200">
              <a:buAutoNum type="arabicPeriod"/>
            </a:pPr>
            <a:r>
              <a:rPr lang="en-GB" sz="2800" dirty="0">
                <a:cs typeface="Calibri" panose="020F0502020204030204" pitchFamily="34" charset="0"/>
              </a:rPr>
              <a:t>Introduction to Market Entry</a:t>
            </a:r>
          </a:p>
          <a:p>
            <a:pPr marL="457200" indent="-457200">
              <a:buAutoNum type="arabicPeriod"/>
            </a:pPr>
            <a:r>
              <a:rPr lang="en-GB" sz="2000" dirty="0">
                <a:cs typeface="Calibri" panose="020F0502020204030204" pitchFamily="34" charset="0"/>
              </a:rPr>
              <a:t>Dunning’s Eclectic Paradigm</a:t>
            </a:r>
          </a:p>
          <a:p>
            <a:pPr marL="457200" indent="-457200">
              <a:buAutoNum type="arabicPeriod"/>
            </a:pPr>
            <a:r>
              <a:rPr lang="en-GB" sz="2000" dirty="0">
                <a:cs typeface="Calibri" panose="020F0502020204030204" pitchFamily="34" charset="0"/>
              </a:rPr>
              <a:t>Market Entry Modes</a:t>
            </a:r>
          </a:p>
        </p:txBody>
      </p:sp>
      <p:sp>
        <p:nvSpPr>
          <p:cNvPr id="4" name="Foliennummernplatzhalter 3">
            <a:extLst>
              <a:ext uri="{FF2B5EF4-FFF2-40B4-BE49-F238E27FC236}">
                <a16:creationId xmlns:a16="http://schemas.microsoft.com/office/drawing/2014/main" id="{F2C48A4B-520A-4F81-BDF4-0E92F6F677F1}"/>
              </a:ext>
            </a:extLst>
          </p:cNvPr>
          <p:cNvSpPr>
            <a:spLocks noGrp="1"/>
          </p:cNvSpPr>
          <p:nvPr>
            <p:ph type="sldNum" sz="quarter" idx="12"/>
          </p:nvPr>
        </p:nvSpPr>
        <p:spPr/>
        <p:txBody>
          <a:bodyPr/>
          <a:lstStyle/>
          <a:p>
            <a:fld id="{B34092F8-88B9-48E5-9B8F-3F206E5F35A9}" type="slidenum">
              <a:rPr lang="hr-HR" smtClean="0"/>
              <a:t>1</a:t>
            </a:fld>
            <a:endParaRPr lang="hr-HR"/>
          </a:p>
        </p:txBody>
      </p:sp>
    </p:spTree>
    <p:extLst>
      <p:ext uri="{BB962C8B-B14F-4D97-AF65-F5344CB8AC3E}">
        <p14:creationId xmlns:p14="http://schemas.microsoft.com/office/powerpoint/2010/main" val="3482874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latin typeface="+mn-lt"/>
              </a:rPr>
              <a:t>What is a market entry strategy?</a:t>
            </a:r>
          </a:p>
        </p:txBody>
      </p:sp>
      <p:sp>
        <p:nvSpPr>
          <p:cNvPr id="3" name="Inhaltsplatzhalter 2"/>
          <p:cNvSpPr>
            <a:spLocks noGrp="1"/>
          </p:cNvSpPr>
          <p:nvPr>
            <p:ph idx="1"/>
          </p:nvPr>
        </p:nvSpPr>
        <p:spPr>
          <a:xfrm>
            <a:off x="838200" y="1552576"/>
            <a:ext cx="10771094" cy="4503457"/>
          </a:xfrm>
        </p:spPr>
        <p:txBody>
          <a:bodyPr>
            <a:normAutofit fontScale="92500" lnSpcReduction="10000"/>
          </a:bodyPr>
          <a:lstStyle/>
          <a:p>
            <a:r>
              <a:rPr lang="en-GB" dirty="0">
                <a:latin typeface="+mn-lt"/>
              </a:rPr>
              <a:t> The method a company uses to enter a new target market</a:t>
            </a:r>
          </a:p>
          <a:p>
            <a:pPr marL="0" indent="0">
              <a:buNone/>
            </a:pPr>
            <a:endParaRPr lang="en-GB" dirty="0">
              <a:latin typeface="+mn-lt"/>
            </a:endParaRPr>
          </a:p>
          <a:p>
            <a:pPr marL="0" indent="0">
              <a:buNone/>
            </a:pPr>
            <a:r>
              <a:rPr lang="en-GB" dirty="0">
                <a:latin typeface="+mn-lt"/>
              </a:rPr>
              <a:t>A market entry strategy must address the following questions:</a:t>
            </a:r>
          </a:p>
          <a:p>
            <a:pPr marL="0" indent="0">
              <a:buNone/>
            </a:pPr>
            <a:endParaRPr lang="en-GB" dirty="0">
              <a:latin typeface="+mn-lt"/>
            </a:endParaRPr>
          </a:p>
          <a:p>
            <a:pPr marL="514350" indent="-514350">
              <a:spcAft>
                <a:spcPts val="1200"/>
              </a:spcAft>
              <a:buFont typeface="+mj-lt"/>
              <a:buAutoNum type="alphaLcPeriod"/>
            </a:pPr>
            <a:r>
              <a:rPr lang="en-GB" sz="2400" dirty="0">
                <a:latin typeface="+mn-lt"/>
              </a:rPr>
              <a:t>Which foreign market(s) to enter (market assessment)?</a:t>
            </a:r>
          </a:p>
          <a:p>
            <a:pPr marL="514350" indent="-514350">
              <a:spcAft>
                <a:spcPts val="1200"/>
              </a:spcAft>
              <a:buFont typeface="+mj-lt"/>
              <a:buAutoNum type="alphaLcPeriod"/>
            </a:pPr>
            <a:r>
              <a:rPr lang="en-GB" sz="2400" dirty="0">
                <a:latin typeface="+mn-lt"/>
              </a:rPr>
              <a:t>When to enter a foreign market (timing)?</a:t>
            </a:r>
          </a:p>
          <a:p>
            <a:pPr marL="514350" indent="-514350">
              <a:spcAft>
                <a:spcPts val="1200"/>
              </a:spcAft>
              <a:buFont typeface="+mj-lt"/>
              <a:buAutoNum type="alphaLcPeriod"/>
            </a:pPr>
            <a:r>
              <a:rPr lang="en-GB" sz="2400" dirty="0">
                <a:latin typeface="+mn-lt"/>
              </a:rPr>
              <a:t>On what scale to enter a foreign market?</a:t>
            </a:r>
          </a:p>
          <a:p>
            <a:pPr marL="514350" indent="-514350">
              <a:spcAft>
                <a:spcPts val="1200"/>
              </a:spcAft>
              <a:buFont typeface="+mj-lt"/>
              <a:buAutoNum type="alphaLcPeriod"/>
            </a:pPr>
            <a:r>
              <a:rPr lang="en-GB" sz="2400" dirty="0">
                <a:latin typeface="+mn-lt"/>
              </a:rPr>
              <a:t>How to enter a foreign market (market entry mode)?</a:t>
            </a:r>
          </a:p>
          <a:p>
            <a:pPr marL="514350" indent="-514350">
              <a:spcAft>
                <a:spcPts val="1200"/>
              </a:spcAft>
              <a:buFont typeface="+mj-lt"/>
              <a:buAutoNum type="alphaLcPeriod"/>
            </a:pPr>
            <a:r>
              <a:rPr lang="en-GB" sz="2400" dirty="0">
                <a:latin typeface="+mn-lt"/>
              </a:rPr>
              <a:t>How to market the product in the foreign market (international marketing strategy)?</a:t>
            </a:r>
          </a:p>
        </p:txBody>
      </p:sp>
    </p:spTree>
    <p:extLst>
      <p:ext uri="{BB962C8B-B14F-4D97-AF65-F5344CB8AC3E}">
        <p14:creationId xmlns:p14="http://schemas.microsoft.com/office/powerpoint/2010/main" val="2717599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E43A89-44F8-4E08-BDB2-C55344E46769}"/>
              </a:ext>
            </a:extLst>
          </p:cNvPr>
          <p:cNvSpPr>
            <a:spLocks noGrp="1"/>
          </p:cNvSpPr>
          <p:nvPr>
            <p:ph type="title"/>
          </p:nvPr>
        </p:nvSpPr>
        <p:spPr/>
        <p:txBody>
          <a:bodyPr/>
          <a:lstStyle/>
          <a:p>
            <a:r>
              <a:rPr lang="en-US" dirty="0"/>
              <a:t>Market Entry Decisions</a:t>
            </a:r>
          </a:p>
        </p:txBody>
      </p:sp>
      <p:pic>
        <p:nvPicPr>
          <p:cNvPr id="4" name="Onlinemedien 3" title="StreamFlicks">
            <a:hlinkClick r:id="" action="ppaction://media"/>
            <a:extLst>
              <a:ext uri="{FF2B5EF4-FFF2-40B4-BE49-F238E27FC236}">
                <a16:creationId xmlns:a16="http://schemas.microsoft.com/office/drawing/2014/main" id="{F94BAC3B-4685-4B84-ACA4-E48F1951BDBD}"/>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5" name="Textfeld 4">
            <a:extLst>
              <a:ext uri="{FF2B5EF4-FFF2-40B4-BE49-F238E27FC236}">
                <a16:creationId xmlns:a16="http://schemas.microsoft.com/office/drawing/2014/main" id="{111D8F0B-8720-4008-8BE3-2FBDB7E1702D}"/>
              </a:ext>
            </a:extLst>
          </p:cNvPr>
          <p:cNvSpPr txBox="1"/>
          <p:nvPr/>
        </p:nvSpPr>
        <p:spPr>
          <a:xfrm>
            <a:off x="347472" y="5815584"/>
            <a:ext cx="841248" cy="369332"/>
          </a:xfrm>
          <a:prstGeom prst="rect">
            <a:avLst/>
          </a:prstGeom>
          <a:noFill/>
        </p:spPr>
        <p:txBody>
          <a:bodyPr wrap="square" rtlCol="0">
            <a:spAutoFit/>
          </a:bodyPr>
          <a:lstStyle/>
          <a:p>
            <a:r>
              <a:rPr lang="de-DE" dirty="0">
                <a:hlinkClick r:id="rId5"/>
              </a:rPr>
              <a:t>Video</a:t>
            </a:r>
            <a:endParaRPr lang="de-DE" dirty="0"/>
          </a:p>
        </p:txBody>
      </p:sp>
    </p:spTree>
    <p:extLst>
      <p:ext uri="{BB962C8B-B14F-4D97-AF65-F5344CB8AC3E}">
        <p14:creationId xmlns:p14="http://schemas.microsoft.com/office/powerpoint/2010/main" val="427016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lstStyle/>
          <a:p>
            <a:r>
              <a:rPr lang="en-GB" dirty="0">
                <a:latin typeface="+mn-lt"/>
              </a:rPr>
              <a:t>A. Which market(s) to enter?</a:t>
            </a:r>
          </a:p>
        </p:txBody>
      </p:sp>
      <p:sp>
        <p:nvSpPr>
          <p:cNvPr id="3" name="Inhaltsplatzhalter 2"/>
          <p:cNvSpPr>
            <a:spLocks noGrp="1"/>
          </p:cNvSpPr>
          <p:nvPr>
            <p:ph idx="1"/>
          </p:nvPr>
        </p:nvSpPr>
        <p:spPr>
          <a:xfrm>
            <a:off x="838200" y="1825624"/>
            <a:ext cx="10515600" cy="2642101"/>
          </a:xfrm>
        </p:spPr>
        <p:txBody>
          <a:bodyPr>
            <a:normAutofit/>
          </a:bodyPr>
          <a:lstStyle/>
          <a:p>
            <a:pPr marL="571500" indent="-571500">
              <a:buFont typeface="+mj-lt"/>
              <a:buAutoNum type="romanUcPeriod"/>
            </a:pPr>
            <a:r>
              <a:rPr lang="en-GB" dirty="0">
                <a:latin typeface="+mn-lt"/>
              </a:rPr>
              <a:t>The Target Country’s Long Run Profit Potential</a:t>
            </a:r>
          </a:p>
          <a:p>
            <a:pPr>
              <a:spcAft>
                <a:spcPts val="1200"/>
              </a:spcAft>
            </a:pPr>
            <a:r>
              <a:rPr lang="en-GB" sz="2400" dirty="0">
                <a:latin typeface="+mn-lt"/>
              </a:rPr>
              <a:t>Market size </a:t>
            </a:r>
            <a:r>
              <a:rPr lang="en-GB" sz="2400" dirty="0">
                <a:latin typeface="+mn-lt"/>
                <a:sym typeface="Wingdings" panose="05000000000000000000" pitchFamily="2" charset="2"/>
              </a:rPr>
              <a:t> </a:t>
            </a:r>
            <a:r>
              <a:rPr lang="en-GB" sz="2400" dirty="0">
                <a:latin typeface="+mn-lt"/>
              </a:rPr>
              <a:t>demographics</a:t>
            </a:r>
          </a:p>
          <a:p>
            <a:pPr>
              <a:spcAft>
                <a:spcPts val="1200"/>
              </a:spcAft>
            </a:pPr>
            <a:r>
              <a:rPr lang="en-GB" sz="2400" dirty="0">
                <a:latin typeface="+mn-lt"/>
              </a:rPr>
              <a:t>Wealth of consumers </a:t>
            </a:r>
            <a:r>
              <a:rPr lang="en-GB" sz="2400" dirty="0">
                <a:latin typeface="+mn-lt"/>
                <a:sym typeface="Wingdings" panose="05000000000000000000" pitchFamily="2" charset="2"/>
              </a:rPr>
              <a:t> </a:t>
            </a:r>
            <a:r>
              <a:rPr lang="en-GB" sz="2400" dirty="0">
                <a:latin typeface="+mn-lt"/>
              </a:rPr>
              <a:t>purchasing  power</a:t>
            </a:r>
          </a:p>
          <a:p>
            <a:pPr>
              <a:spcAft>
                <a:spcPts val="1200"/>
              </a:spcAft>
            </a:pPr>
            <a:r>
              <a:rPr lang="en-GB" sz="2400" dirty="0">
                <a:latin typeface="+mn-lt"/>
              </a:rPr>
              <a:t>Future wealth of consumers </a:t>
            </a:r>
            <a:r>
              <a:rPr lang="en-GB" sz="2400" dirty="0">
                <a:latin typeface="+mn-lt"/>
                <a:sym typeface="Wingdings" panose="05000000000000000000" pitchFamily="2" charset="2"/>
              </a:rPr>
              <a:t> economic growth rates</a:t>
            </a:r>
            <a:endParaRPr lang="en-GB" sz="2400" dirty="0">
              <a:latin typeface="+mn-lt"/>
            </a:endParaRPr>
          </a:p>
          <a:p>
            <a:pPr marL="0" indent="0">
              <a:buNone/>
            </a:pPr>
            <a:endParaRPr lang="en-GB" dirty="0">
              <a:latin typeface="+mn-lt"/>
            </a:endParaRPr>
          </a:p>
        </p:txBody>
      </p:sp>
      <p:graphicFrame>
        <p:nvGraphicFramePr>
          <p:cNvPr id="4" name="Tabelle 3"/>
          <p:cNvGraphicFramePr>
            <a:graphicFrameLocks noGrp="1"/>
          </p:cNvGraphicFramePr>
          <p:nvPr/>
        </p:nvGraphicFramePr>
        <p:xfrm>
          <a:off x="1034080" y="4196559"/>
          <a:ext cx="9201740" cy="1843660"/>
        </p:xfrm>
        <a:graphic>
          <a:graphicData uri="http://schemas.openxmlformats.org/drawingml/2006/table">
            <a:tbl>
              <a:tblPr firstRow="1" bandRow="1">
                <a:tableStyleId>{93296810-A885-4BE3-A3E7-6D5BEEA58F35}</a:tableStyleId>
              </a:tblPr>
              <a:tblGrid>
                <a:gridCol w="4302195">
                  <a:extLst>
                    <a:ext uri="{9D8B030D-6E8A-4147-A177-3AD203B41FA5}">
                      <a16:colId xmlns:a16="http://schemas.microsoft.com/office/drawing/2014/main" val="3120312197"/>
                    </a:ext>
                  </a:extLst>
                </a:gridCol>
                <a:gridCol w="4899545">
                  <a:extLst>
                    <a:ext uri="{9D8B030D-6E8A-4147-A177-3AD203B41FA5}">
                      <a16:colId xmlns:a16="http://schemas.microsoft.com/office/drawing/2014/main" val="397744132"/>
                    </a:ext>
                  </a:extLst>
                </a:gridCol>
              </a:tblGrid>
              <a:tr h="654940">
                <a:tc>
                  <a:txBody>
                    <a:bodyPr/>
                    <a:lstStyle/>
                    <a:p>
                      <a:pPr algn="ctr"/>
                      <a:r>
                        <a:rPr lang="en-GB" sz="2400" b="1" noProof="0" dirty="0">
                          <a:solidFill>
                            <a:schemeClr val="tx1"/>
                          </a:solidFill>
                        </a:rPr>
                        <a:t>Market</a:t>
                      </a:r>
                      <a:r>
                        <a:rPr lang="en-GB" sz="2400" b="1" baseline="0" noProof="0" dirty="0">
                          <a:solidFill>
                            <a:schemeClr val="tx1"/>
                          </a:solidFill>
                        </a:rPr>
                        <a:t> vs. Growth Rates</a:t>
                      </a:r>
                      <a:endParaRPr lang="en-GB" sz="2400" b="1" noProof="0" dirty="0">
                        <a:solidFill>
                          <a:schemeClr val="tx1"/>
                        </a:solidFill>
                      </a:endParaRPr>
                    </a:p>
                  </a:txBody>
                  <a:tcPr/>
                </a:tc>
                <a:tc>
                  <a:txBody>
                    <a:bodyPr/>
                    <a:lstStyle/>
                    <a:p>
                      <a:pPr algn="ctr"/>
                      <a:r>
                        <a:rPr lang="en-GB" sz="2400" b="1" noProof="0">
                          <a:solidFill>
                            <a:schemeClr val="tx1"/>
                          </a:solidFill>
                        </a:rPr>
                        <a:t>Current vs. Future Purchasing Power</a:t>
                      </a:r>
                    </a:p>
                  </a:txBody>
                  <a:tcPr/>
                </a:tc>
                <a:extLst>
                  <a:ext uri="{0D108BD9-81ED-4DB2-BD59-A6C34878D82A}">
                    <a16:rowId xmlns:a16="http://schemas.microsoft.com/office/drawing/2014/main" val="565719691"/>
                  </a:ext>
                </a:extLst>
              </a:tr>
              <a:tr h="1057982">
                <a:tc>
                  <a:txBody>
                    <a:bodyPr/>
                    <a:lstStyle/>
                    <a:p>
                      <a:pPr marL="285750" indent="-285750">
                        <a:buFont typeface="Arial" panose="020B0604020202020204" pitchFamily="34" charset="0"/>
                        <a:buChar char="•"/>
                      </a:pPr>
                      <a:r>
                        <a:rPr lang="en-GB" sz="2400" noProof="0"/>
                        <a:t>Large market size</a:t>
                      </a:r>
                    </a:p>
                    <a:p>
                      <a:pPr marL="285750" indent="-285750">
                        <a:buFont typeface="Arial" panose="020B0604020202020204" pitchFamily="34" charset="0"/>
                        <a:buChar char="•"/>
                      </a:pPr>
                      <a:r>
                        <a:rPr lang="en-GB" sz="2400" noProof="0"/>
                        <a:t>BUT:</a:t>
                      </a:r>
                      <a:r>
                        <a:rPr lang="en-GB" sz="2400" baseline="0" noProof="0"/>
                        <a:t> low growth rates</a:t>
                      </a:r>
                      <a:endParaRPr lang="en-GB" sz="2400" noProof="0"/>
                    </a:p>
                  </a:txBody>
                  <a:tcPr/>
                </a:tc>
                <a:tc>
                  <a:txBody>
                    <a:bodyPr/>
                    <a:lstStyle/>
                    <a:p>
                      <a:pPr marL="285750" indent="-285750">
                        <a:buFont typeface="Arial" panose="020B0604020202020204" pitchFamily="34" charset="0"/>
                        <a:buChar char="•"/>
                      </a:pPr>
                      <a:r>
                        <a:rPr lang="en-GB" sz="2400" noProof="0" dirty="0"/>
                        <a:t>Low living standards &amp; high</a:t>
                      </a:r>
                      <a:r>
                        <a:rPr lang="en-GB" sz="2400" baseline="0" noProof="0" dirty="0"/>
                        <a:t> poverty rates </a:t>
                      </a:r>
                    </a:p>
                    <a:p>
                      <a:pPr marL="285750" indent="-285750">
                        <a:buFont typeface="Arial" panose="020B0604020202020204" pitchFamily="34" charset="0"/>
                        <a:buChar char="•"/>
                      </a:pPr>
                      <a:r>
                        <a:rPr lang="en-GB" sz="2400" baseline="0" noProof="0" dirty="0"/>
                        <a:t>BUT: high growth rates</a:t>
                      </a:r>
                      <a:endParaRPr lang="en-GB" sz="2400" noProof="0" dirty="0"/>
                    </a:p>
                  </a:txBody>
                  <a:tcPr/>
                </a:tc>
                <a:extLst>
                  <a:ext uri="{0D108BD9-81ED-4DB2-BD59-A6C34878D82A}">
                    <a16:rowId xmlns:a16="http://schemas.microsoft.com/office/drawing/2014/main" val="913798542"/>
                  </a:ext>
                </a:extLst>
              </a:tr>
            </a:tbl>
          </a:graphicData>
        </a:graphic>
      </p:graphicFrame>
      <p:sp>
        <p:nvSpPr>
          <p:cNvPr id="5" name="Textfeld 4">
            <a:extLst>
              <a:ext uri="{FF2B5EF4-FFF2-40B4-BE49-F238E27FC236}">
                <a16:creationId xmlns:a16="http://schemas.microsoft.com/office/drawing/2014/main" id="{2A17F43E-F44B-40B5-BB07-CD788B5893A4}"/>
              </a:ext>
            </a:extLst>
          </p:cNvPr>
          <p:cNvSpPr txBox="1"/>
          <p:nvPr/>
        </p:nvSpPr>
        <p:spPr>
          <a:xfrm>
            <a:off x="225552" y="5885870"/>
            <a:ext cx="1225296" cy="276999"/>
          </a:xfrm>
          <a:prstGeom prst="rect">
            <a:avLst/>
          </a:prstGeom>
          <a:noFill/>
        </p:spPr>
        <p:txBody>
          <a:bodyPr wrap="square" rtlCol="0">
            <a:spAutoFit/>
          </a:bodyPr>
          <a:lstStyle/>
          <a:p>
            <a:r>
              <a:rPr lang="en-GB" sz="1200" dirty="0"/>
              <a:t>Hill (2012)</a:t>
            </a:r>
            <a:endParaRPr lang="de-DE" sz="1200" dirty="0"/>
          </a:p>
        </p:txBody>
      </p:sp>
    </p:spTree>
    <p:extLst>
      <p:ext uri="{BB962C8B-B14F-4D97-AF65-F5344CB8AC3E}">
        <p14:creationId xmlns:p14="http://schemas.microsoft.com/office/powerpoint/2010/main" val="2949121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latin typeface="+mn-lt"/>
              </a:rPr>
              <a:t>A. Which market to enter?</a:t>
            </a:r>
          </a:p>
        </p:txBody>
      </p:sp>
      <p:sp>
        <p:nvSpPr>
          <p:cNvPr id="3" name="Inhaltsplatzhalter 2"/>
          <p:cNvSpPr>
            <a:spLocks noGrp="1"/>
          </p:cNvSpPr>
          <p:nvPr>
            <p:ph idx="1"/>
          </p:nvPr>
        </p:nvSpPr>
        <p:spPr/>
        <p:txBody>
          <a:bodyPr>
            <a:normAutofit lnSpcReduction="10000"/>
          </a:bodyPr>
          <a:lstStyle/>
          <a:p>
            <a:pPr marL="571500" indent="-571500">
              <a:buFont typeface="+mj-lt"/>
              <a:buAutoNum type="romanUcPeriod" startAt="2"/>
            </a:pPr>
            <a:r>
              <a:rPr lang="en-GB" dirty="0">
                <a:latin typeface="+mn-lt"/>
              </a:rPr>
              <a:t>Attractiveness of the Target Country</a:t>
            </a:r>
          </a:p>
          <a:p>
            <a:pPr>
              <a:spcAft>
                <a:spcPts val="1200"/>
              </a:spcAft>
            </a:pPr>
            <a:r>
              <a:rPr lang="en-GB" sz="2600" dirty="0">
                <a:latin typeface="+mn-lt"/>
              </a:rPr>
              <a:t>Assessing the benefits, costs, and risks associated with doing business in a country </a:t>
            </a:r>
          </a:p>
          <a:p>
            <a:pPr>
              <a:spcAft>
                <a:spcPts val="1200"/>
              </a:spcAft>
            </a:pPr>
            <a:r>
              <a:rPr lang="en-GB" sz="2600" dirty="0">
                <a:latin typeface="+mn-lt"/>
              </a:rPr>
              <a:t>Financial &amp; economic considerations</a:t>
            </a:r>
            <a:br>
              <a:rPr lang="en-GB" sz="2600" dirty="0">
                <a:latin typeface="+mn-lt"/>
              </a:rPr>
            </a:br>
            <a:r>
              <a:rPr lang="en-GB" sz="2600" dirty="0">
                <a:latin typeface="+mn-lt"/>
                <a:sym typeface="Wingdings" panose="05000000000000000000" pitchFamily="2" charset="2"/>
              </a:rPr>
              <a:t> </a:t>
            </a:r>
            <a:r>
              <a:rPr lang="en-GB" sz="2600" dirty="0">
                <a:latin typeface="+mn-lt"/>
              </a:rPr>
              <a:t>inflation rates, interest rates, access to credit, buying habits, expected returns on investment</a:t>
            </a:r>
            <a:br>
              <a:rPr lang="en-GB" sz="2600" dirty="0">
                <a:latin typeface="+mn-lt"/>
              </a:rPr>
            </a:br>
            <a:r>
              <a:rPr lang="en-GB" sz="2600" dirty="0">
                <a:latin typeface="+mn-lt"/>
                <a:sym typeface="Wingdings" panose="05000000000000000000" pitchFamily="2" charset="2"/>
              </a:rPr>
              <a:t> market size, market intensity, market growth, analysis of future demand</a:t>
            </a:r>
            <a:endParaRPr lang="en-GB" sz="2600" dirty="0">
              <a:latin typeface="+mn-lt"/>
            </a:endParaRPr>
          </a:p>
          <a:p>
            <a:pPr>
              <a:spcAft>
                <a:spcPts val="1200"/>
              </a:spcAft>
            </a:pPr>
            <a:r>
              <a:rPr lang="en-GB" sz="2600" dirty="0">
                <a:latin typeface="+mn-lt"/>
              </a:rPr>
              <a:t>Political &amp; legal forces</a:t>
            </a:r>
            <a:br>
              <a:rPr lang="en-GB" sz="2600" dirty="0">
                <a:latin typeface="+mn-lt"/>
              </a:rPr>
            </a:br>
            <a:r>
              <a:rPr lang="en-GB" sz="2600" dirty="0">
                <a:latin typeface="+mn-lt"/>
                <a:sym typeface="Wingdings" panose="05000000000000000000" pitchFamily="2" charset="2"/>
              </a:rPr>
              <a:t> import restrictions, limits on local ownership, production restrictions, political stability</a:t>
            </a:r>
          </a:p>
        </p:txBody>
      </p:sp>
      <p:sp>
        <p:nvSpPr>
          <p:cNvPr id="4" name="Textfeld 3">
            <a:extLst>
              <a:ext uri="{FF2B5EF4-FFF2-40B4-BE49-F238E27FC236}">
                <a16:creationId xmlns:a16="http://schemas.microsoft.com/office/drawing/2014/main" id="{4B22BB4C-7749-431F-84F9-13F3A98801DF}"/>
              </a:ext>
            </a:extLst>
          </p:cNvPr>
          <p:cNvSpPr txBox="1"/>
          <p:nvPr/>
        </p:nvSpPr>
        <p:spPr>
          <a:xfrm>
            <a:off x="225552" y="5885870"/>
            <a:ext cx="1225296" cy="276999"/>
          </a:xfrm>
          <a:prstGeom prst="rect">
            <a:avLst/>
          </a:prstGeom>
          <a:noFill/>
        </p:spPr>
        <p:txBody>
          <a:bodyPr wrap="square" rtlCol="0">
            <a:spAutoFit/>
          </a:bodyPr>
          <a:lstStyle/>
          <a:p>
            <a:r>
              <a:rPr lang="en-GB" sz="1200" dirty="0"/>
              <a:t>Hill (2012)</a:t>
            </a:r>
            <a:endParaRPr lang="de-DE" sz="1200" dirty="0"/>
          </a:p>
        </p:txBody>
      </p:sp>
    </p:spTree>
    <p:extLst>
      <p:ext uri="{BB962C8B-B14F-4D97-AF65-F5344CB8AC3E}">
        <p14:creationId xmlns:p14="http://schemas.microsoft.com/office/powerpoint/2010/main" val="400041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19653"/>
            <a:ext cx="10515600" cy="1325563"/>
          </a:xfrm>
        </p:spPr>
        <p:txBody>
          <a:bodyPr/>
          <a:lstStyle/>
          <a:p>
            <a:r>
              <a:rPr lang="en-GB" dirty="0">
                <a:latin typeface="+mn-lt"/>
              </a:rPr>
              <a:t>A. Which market to enter?</a:t>
            </a:r>
          </a:p>
        </p:txBody>
      </p:sp>
      <p:sp>
        <p:nvSpPr>
          <p:cNvPr id="3" name="Inhaltsplatzhalter 2"/>
          <p:cNvSpPr>
            <a:spLocks noGrp="1"/>
          </p:cNvSpPr>
          <p:nvPr>
            <p:ph idx="1"/>
          </p:nvPr>
        </p:nvSpPr>
        <p:spPr/>
        <p:txBody>
          <a:bodyPr>
            <a:normAutofit fontScale="92500" lnSpcReduction="10000"/>
          </a:bodyPr>
          <a:lstStyle/>
          <a:p>
            <a:r>
              <a:rPr lang="en-GB" dirty="0">
                <a:latin typeface="+mn-lt"/>
                <a:sym typeface="Wingdings" panose="05000000000000000000" pitchFamily="2" charset="2"/>
              </a:rPr>
              <a:t>Socio-cultural forces</a:t>
            </a:r>
            <a:br>
              <a:rPr lang="en-GB" dirty="0">
                <a:latin typeface="+mn-lt"/>
                <a:sym typeface="Wingdings" panose="05000000000000000000" pitchFamily="2" charset="2"/>
              </a:rPr>
            </a:br>
            <a:r>
              <a:rPr lang="en-GB" dirty="0">
                <a:latin typeface="+mn-lt"/>
                <a:sym typeface="Wingdings" panose="05000000000000000000" pitchFamily="2" charset="2"/>
              </a:rPr>
              <a:t> language, work habits, customs, religion, values</a:t>
            </a:r>
          </a:p>
          <a:p>
            <a:endParaRPr lang="en-GB" dirty="0">
              <a:latin typeface="+mn-lt"/>
              <a:sym typeface="Wingdings" panose="05000000000000000000" pitchFamily="2" charset="2"/>
            </a:endParaRPr>
          </a:p>
          <a:p>
            <a:r>
              <a:rPr lang="en-GB" dirty="0">
                <a:latin typeface="+mn-lt"/>
                <a:sym typeface="Wingdings" panose="05000000000000000000" pitchFamily="2" charset="2"/>
              </a:rPr>
              <a:t>Competitive environment</a:t>
            </a:r>
            <a:br>
              <a:rPr lang="en-GB" sz="2600" dirty="0">
                <a:latin typeface="+mn-lt"/>
                <a:sym typeface="Wingdings" panose="05000000000000000000" pitchFamily="2" charset="2"/>
              </a:rPr>
            </a:br>
            <a:endParaRPr lang="en-GB" dirty="0">
              <a:latin typeface="+mn-lt"/>
            </a:endParaRPr>
          </a:p>
          <a:p>
            <a:pPr marL="571500" indent="-571500">
              <a:buFont typeface="+mj-lt"/>
              <a:buAutoNum type="romanUcPeriod" startAt="3"/>
            </a:pPr>
            <a:r>
              <a:rPr lang="en-GB" dirty="0">
                <a:latin typeface="+mn-lt"/>
              </a:rPr>
              <a:t>Potential for Value Creation</a:t>
            </a:r>
          </a:p>
          <a:p>
            <a:pPr>
              <a:spcAft>
                <a:spcPts val="1200"/>
              </a:spcAft>
            </a:pPr>
            <a:r>
              <a:rPr lang="en-GB" dirty="0">
                <a:latin typeface="+mn-lt"/>
              </a:rPr>
              <a:t>Suitability of product offering: Does the product satisfy an unmet need?</a:t>
            </a:r>
          </a:p>
          <a:p>
            <a:pPr>
              <a:spcAft>
                <a:spcPts val="1200"/>
              </a:spcAft>
            </a:pPr>
            <a:r>
              <a:rPr lang="en-GB" dirty="0">
                <a:latin typeface="+mn-lt"/>
              </a:rPr>
              <a:t>Check current imports from abroad and import policies, local production, demographic changes</a:t>
            </a:r>
          </a:p>
          <a:p>
            <a:pPr>
              <a:spcAft>
                <a:spcPts val="1200"/>
              </a:spcAft>
            </a:pPr>
            <a:r>
              <a:rPr lang="en-GB" dirty="0">
                <a:latin typeface="+mn-lt"/>
              </a:rPr>
              <a:t>Size and level of indigenous competitors</a:t>
            </a:r>
          </a:p>
        </p:txBody>
      </p:sp>
    </p:spTree>
    <p:extLst>
      <p:ext uri="{BB962C8B-B14F-4D97-AF65-F5344CB8AC3E}">
        <p14:creationId xmlns:p14="http://schemas.microsoft.com/office/powerpoint/2010/main" val="707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latin typeface="+mn-lt"/>
              </a:rPr>
              <a:t>B. When to enter a foreign market?</a:t>
            </a:r>
          </a:p>
        </p:txBody>
      </p:sp>
      <p:sp>
        <p:nvSpPr>
          <p:cNvPr id="3" name="Inhaltsplatzhalter 2"/>
          <p:cNvSpPr>
            <a:spLocks noGrp="1"/>
          </p:cNvSpPr>
          <p:nvPr>
            <p:ph idx="1"/>
          </p:nvPr>
        </p:nvSpPr>
        <p:spPr/>
        <p:txBody>
          <a:bodyPr/>
          <a:lstStyle/>
          <a:p>
            <a:pPr marL="0" indent="0">
              <a:buNone/>
            </a:pPr>
            <a:r>
              <a:rPr lang="de-DE" dirty="0">
                <a:latin typeface="+mn-lt"/>
              </a:rPr>
              <a:t>Early Entry: First </a:t>
            </a:r>
            <a:r>
              <a:rPr lang="de-DE" dirty="0" err="1">
                <a:latin typeface="+mn-lt"/>
              </a:rPr>
              <a:t>Mover</a:t>
            </a:r>
            <a:endParaRPr lang="de-DE" dirty="0">
              <a:latin typeface="+mn-lt"/>
            </a:endParaRPr>
          </a:p>
        </p:txBody>
      </p:sp>
      <p:graphicFrame>
        <p:nvGraphicFramePr>
          <p:cNvPr id="4" name="Tabelle 3"/>
          <p:cNvGraphicFramePr>
            <a:graphicFrameLocks noGrp="1"/>
          </p:cNvGraphicFramePr>
          <p:nvPr>
            <p:extLst>
              <p:ext uri="{D42A27DB-BD31-4B8C-83A1-F6EECF244321}">
                <p14:modId xmlns:p14="http://schemas.microsoft.com/office/powerpoint/2010/main" val="793753776"/>
              </p:ext>
            </p:extLst>
          </p:nvPr>
        </p:nvGraphicFramePr>
        <p:xfrm>
          <a:off x="909051" y="2364301"/>
          <a:ext cx="9542380" cy="3574143"/>
        </p:xfrm>
        <a:graphic>
          <a:graphicData uri="http://schemas.openxmlformats.org/drawingml/2006/table">
            <a:tbl>
              <a:tblPr firstRow="1" bandRow="1">
                <a:tableStyleId>{93296810-A885-4BE3-A3E7-6D5BEEA58F35}</a:tableStyleId>
              </a:tblPr>
              <a:tblGrid>
                <a:gridCol w="4771190">
                  <a:extLst>
                    <a:ext uri="{9D8B030D-6E8A-4147-A177-3AD203B41FA5}">
                      <a16:colId xmlns:a16="http://schemas.microsoft.com/office/drawing/2014/main" val="2130519850"/>
                    </a:ext>
                  </a:extLst>
                </a:gridCol>
                <a:gridCol w="4771190">
                  <a:extLst>
                    <a:ext uri="{9D8B030D-6E8A-4147-A177-3AD203B41FA5}">
                      <a16:colId xmlns:a16="http://schemas.microsoft.com/office/drawing/2014/main" val="2022746588"/>
                    </a:ext>
                  </a:extLst>
                </a:gridCol>
              </a:tblGrid>
              <a:tr h="465183">
                <a:tc>
                  <a:txBody>
                    <a:bodyPr/>
                    <a:lstStyle/>
                    <a:p>
                      <a:r>
                        <a:rPr lang="en-GB" sz="2400" noProof="0"/>
                        <a:t>Advantages</a:t>
                      </a:r>
                    </a:p>
                  </a:txBody>
                  <a:tcPr/>
                </a:tc>
                <a:tc>
                  <a:txBody>
                    <a:bodyPr/>
                    <a:lstStyle/>
                    <a:p>
                      <a:r>
                        <a:rPr lang="en-GB" sz="2400" noProof="0"/>
                        <a:t>Disadvantages</a:t>
                      </a:r>
                    </a:p>
                  </a:txBody>
                  <a:tcPr/>
                </a:tc>
                <a:extLst>
                  <a:ext uri="{0D108BD9-81ED-4DB2-BD59-A6C34878D82A}">
                    <a16:rowId xmlns:a16="http://schemas.microsoft.com/office/drawing/2014/main" val="2633117647"/>
                  </a:ext>
                </a:extLst>
              </a:tr>
              <a:tr h="2867566">
                <a:tc>
                  <a:txBody>
                    <a:bodyPr/>
                    <a:lstStyle/>
                    <a:p>
                      <a:pPr marL="457200" lvl="1" indent="-457200">
                        <a:lnSpc>
                          <a:spcPct val="100000"/>
                        </a:lnSpc>
                        <a:buFont typeface="+mj-lt"/>
                        <a:buAutoNum type="alphaLcPeriod"/>
                      </a:pPr>
                      <a:r>
                        <a:rPr lang="en-GB" altLang="en-US" sz="2200" noProof="0"/>
                        <a:t>Pre-empt rivals by establishing reputation (strong brand name)</a:t>
                      </a:r>
                    </a:p>
                    <a:p>
                      <a:pPr marL="457200" lvl="1" indent="-457200">
                        <a:lnSpc>
                          <a:spcPct val="100000"/>
                        </a:lnSpc>
                        <a:buFont typeface="+mj-lt"/>
                        <a:buAutoNum type="alphaLcPeriod"/>
                      </a:pPr>
                      <a:r>
                        <a:rPr lang="en-GB" altLang="en-US" sz="2200" noProof="0"/>
                        <a:t>Secure prices vis-à-vis later entrants</a:t>
                      </a:r>
                    </a:p>
                    <a:p>
                      <a:pPr marL="457200" lvl="1" indent="-457200">
                        <a:lnSpc>
                          <a:spcPct val="100000"/>
                        </a:lnSpc>
                        <a:buFont typeface="+mj-lt"/>
                        <a:buAutoNum type="alphaLcPeriod"/>
                      </a:pPr>
                      <a:r>
                        <a:rPr lang="en-GB" altLang="en-US" sz="2200" noProof="0"/>
                        <a:t>Cost advantage based on the experience curve </a:t>
                      </a:r>
                    </a:p>
                    <a:p>
                      <a:pPr marL="457200" lvl="1" indent="-457200">
                        <a:lnSpc>
                          <a:spcPct val="100000"/>
                        </a:lnSpc>
                        <a:buFont typeface="+mj-lt"/>
                        <a:buAutoNum type="alphaLcPeriod"/>
                      </a:pPr>
                      <a:r>
                        <a:rPr lang="en-GB" altLang="en-US" sz="2200" noProof="0"/>
                        <a:t>The ability to create switching costs that tie customers to products/</a:t>
                      </a:r>
                      <a:r>
                        <a:rPr lang="en-GB" altLang="en-US" sz="2200" baseline="0" noProof="0"/>
                        <a:t> services of first-movers</a:t>
                      </a:r>
                      <a:r>
                        <a:rPr lang="en-GB" altLang="en-US" sz="2200" noProof="0"/>
                        <a:t> (e.g. Nespresso, SAP)</a:t>
                      </a:r>
                    </a:p>
                  </a:txBody>
                  <a:tcPr/>
                </a:tc>
                <a:tc>
                  <a:txBody>
                    <a:bodyPr/>
                    <a:lstStyle/>
                    <a:p>
                      <a:pPr marL="457200" lvl="1" indent="-457200">
                        <a:lnSpc>
                          <a:spcPct val="100000"/>
                        </a:lnSpc>
                        <a:buFont typeface="+mj-lt"/>
                        <a:buAutoNum type="alphaLcPeriod"/>
                      </a:pPr>
                      <a:r>
                        <a:rPr lang="en-GB" altLang="en-US" sz="2200" noProof="0" dirty="0"/>
                        <a:t>Pioneering costs (infrastructure, suppliers, employee-training, market knowledge): learning the</a:t>
                      </a:r>
                      <a:r>
                        <a:rPr lang="en-GB" altLang="en-US" sz="2200" baseline="0" noProof="0" dirty="0"/>
                        <a:t> ‘rules of the game’</a:t>
                      </a:r>
                      <a:endParaRPr lang="en-GB" altLang="en-US" sz="2200" noProof="0" dirty="0"/>
                    </a:p>
                    <a:p>
                      <a:pPr marL="457200" lvl="1" indent="-457200">
                        <a:lnSpc>
                          <a:spcPct val="100000"/>
                        </a:lnSpc>
                        <a:buFont typeface="+mj-lt"/>
                        <a:buAutoNum type="alphaLcPeriod"/>
                      </a:pPr>
                      <a:r>
                        <a:rPr lang="en-GB" altLang="en-US" sz="2200" noProof="0" dirty="0"/>
                        <a:t>Increased risk of business failure </a:t>
                      </a:r>
                    </a:p>
                    <a:p>
                      <a:pPr marL="457200" lvl="1" indent="-457200">
                        <a:lnSpc>
                          <a:spcPct val="100000"/>
                        </a:lnSpc>
                        <a:buFont typeface="+mj-lt"/>
                        <a:buAutoNum type="alphaLcPeriod"/>
                      </a:pPr>
                      <a:r>
                        <a:rPr lang="en-GB" altLang="en-US" sz="2200" noProof="0" dirty="0"/>
                        <a:t>Costs of promoting and establishing a product: ‘liability of foreignness’</a:t>
                      </a:r>
                    </a:p>
                    <a:p>
                      <a:pPr marL="457200" lvl="1" indent="-457200">
                        <a:lnSpc>
                          <a:spcPct val="100000"/>
                        </a:lnSpc>
                        <a:buFont typeface="+mj-lt"/>
                        <a:buAutoNum type="alphaLcPeriod"/>
                      </a:pPr>
                      <a:r>
                        <a:rPr lang="en-GB" altLang="en-US" sz="2200" noProof="0" dirty="0"/>
                        <a:t>Cost of educating customers</a:t>
                      </a:r>
                    </a:p>
                  </a:txBody>
                  <a:tcPr/>
                </a:tc>
                <a:extLst>
                  <a:ext uri="{0D108BD9-81ED-4DB2-BD59-A6C34878D82A}">
                    <a16:rowId xmlns:a16="http://schemas.microsoft.com/office/drawing/2014/main" val="2450232683"/>
                  </a:ext>
                </a:extLst>
              </a:tr>
            </a:tbl>
          </a:graphicData>
        </a:graphic>
      </p:graphicFrame>
      <p:sp>
        <p:nvSpPr>
          <p:cNvPr id="5" name="Textfeld 4">
            <a:extLst>
              <a:ext uri="{FF2B5EF4-FFF2-40B4-BE49-F238E27FC236}">
                <a16:creationId xmlns:a16="http://schemas.microsoft.com/office/drawing/2014/main" id="{DDBEAF56-4850-4DF9-9710-6409ED7AC4B4}"/>
              </a:ext>
            </a:extLst>
          </p:cNvPr>
          <p:cNvSpPr txBox="1"/>
          <p:nvPr/>
        </p:nvSpPr>
        <p:spPr>
          <a:xfrm>
            <a:off x="225552" y="5885870"/>
            <a:ext cx="1225296" cy="276999"/>
          </a:xfrm>
          <a:prstGeom prst="rect">
            <a:avLst/>
          </a:prstGeom>
          <a:noFill/>
        </p:spPr>
        <p:txBody>
          <a:bodyPr wrap="square" rtlCol="0">
            <a:spAutoFit/>
          </a:bodyPr>
          <a:lstStyle/>
          <a:p>
            <a:r>
              <a:rPr lang="en-GB" sz="1200" dirty="0"/>
              <a:t>Hill (2012)</a:t>
            </a:r>
            <a:endParaRPr lang="de-DE" sz="1200" dirty="0"/>
          </a:p>
        </p:txBody>
      </p:sp>
    </p:spTree>
    <p:extLst>
      <p:ext uri="{BB962C8B-B14F-4D97-AF65-F5344CB8AC3E}">
        <p14:creationId xmlns:p14="http://schemas.microsoft.com/office/powerpoint/2010/main" val="244538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latin typeface="+mn-lt"/>
              </a:rPr>
              <a:t>B. When to enter a foreign market?</a:t>
            </a:r>
          </a:p>
        </p:txBody>
      </p:sp>
      <p:graphicFrame>
        <p:nvGraphicFramePr>
          <p:cNvPr id="4" name="Group 35"/>
          <p:cNvGraphicFramePr>
            <a:graphicFrameLocks/>
          </p:cNvGraphicFramePr>
          <p:nvPr>
            <p:extLst>
              <p:ext uri="{D42A27DB-BD31-4B8C-83A1-F6EECF244321}">
                <p14:modId xmlns:p14="http://schemas.microsoft.com/office/powerpoint/2010/main" val="643111493"/>
              </p:ext>
            </p:extLst>
          </p:nvPr>
        </p:nvGraphicFramePr>
        <p:xfrm>
          <a:off x="939512" y="1776340"/>
          <a:ext cx="8642350" cy="4304136"/>
        </p:xfrm>
        <a:graphic>
          <a:graphicData uri="http://schemas.openxmlformats.org/drawingml/2006/table">
            <a:tbl>
              <a:tblPr firstRow="1" firstCol="1">
                <a:tableStyleId>{E8B1032C-EA38-4F05-BA0D-38AFFFC7BED3}</a:tableStyleId>
              </a:tblPr>
              <a:tblGrid>
                <a:gridCol w="1872509">
                  <a:extLst>
                    <a:ext uri="{9D8B030D-6E8A-4147-A177-3AD203B41FA5}">
                      <a16:colId xmlns:a16="http://schemas.microsoft.com/office/drawing/2014/main" val="20000"/>
                    </a:ext>
                  </a:extLst>
                </a:gridCol>
                <a:gridCol w="3302999">
                  <a:extLst>
                    <a:ext uri="{9D8B030D-6E8A-4147-A177-3AD203B41FA5}">
                      <a16:colId xmlns:a16="http://schemas.microsoft.com/office/drawing/2014/main" val="20001"/>
                    </a:ext>
                  </a:extLst>
                </a:gridCol>
                <a:gridCol w="3466842">
                  <a:extLst>
                    <a:ext uri="{9D8B030D-6E8A-4147-A177-3AD203B41FA5}">
                      <a16:colId xmlns:a16="http://schemas.microsoft.com/office/drawing/2014/main" val="20002"/>
                    </a:ext>
                  </a:extLst>
                </a:gridCol>
              </a:tblGrid>
              <a:tr h="4519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noProof="0">
                          <a:ln>
                            <a:noFill/>
                          </a:ln>
                          <a:solidFill>
                            <a:schemeClr val="tx1"/>
                          </a:solidFill>
                          <a:effectLst/>
                          <a:latin typeface="+mn-lt"/>
                        </a:rPr>
                        <a:t>Examples</a:t>
                      </a:r>
                    </a:p>
                  </a:txBody>
                  <a:tcPr marL="90014" marR="90014" marT="46796" marB="4679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noProof="0">
                          <a:ln>
                            <a:noFill/>
                          </a:ln>
                          <a:effectLst/>
                          <a:latin typeface="+mn-lt"/>
                        </a:rPr>
                        <a:t>First Mover</a:t>
                      </a:r>
                      <a:endParaRPr kumimoji="0" lang="en-GB" sz="2400" b="1" i="0" u="none" strike="noStrike" cap="none" normalizeH="0" baseline="0" noProof="0">
                        <a:ln>
                          <a:noFill/>
                        </a:ln>
                        <a:solidFill>
                          <a:schemeClr val="tx1"/>
                        </a:solidFill>
                        <a:effectLst/>
                        <a:latin typeface="+mn-lt"/>
                      </a:endParaRPr>
                    </a:p>
                  </a:txBody>
                  <a:tcPr marL="90014" marR="90014" marT="46796" marB="4679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noProof="0">
                          <a:ln>
                            <a:noFill/>
                          </a:ln>
                          <a:effectLst/>
                          <a:latin typeface="+mn-lt"/>
                        </a:rPr>
                        <a:t>Follower</a:t>
                      </a:r>
                      <a:endParaRPr kumimoji="0" lang="en-GB" sz="2400" b="1" i="0" u="none" strike="noStrike" cap="none" normalizeH="0" baseline="0" noProof="0">
                        <a:ln>
                          <a:noFill/>
                        </a:ln>
                        <a:solidFill>
                          <a:schemeClr val="tx1"/>
                        </a:solidFill>
                        <a:effectLst/>
                        <a:latin typeface="+mn-lt"/>
                      </a:endParaRPr>
                    </a:p>
                  </a:txBody>
                  <a:tcPr marL="90014" marR="90014" marT="46796" marB="46796" horzOverflow="overflow"/>
                </a:tc>
                <a:extLst>
                  <a:ext uri="{0D108BD9-81ED-4DB2-BD59-A6C34878D82A}">
                    <a16:rowId xmlns:a16="http://schemas.microsoft.com/office/drawing/2014/main" val="10000"/>
                  </a:ext>
                </a:extLst>
              </a:tr>
              <a:tr h="16852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noProof="0">
                          <a:ln>
                            <a:noFill/>
                          </a:ln>
                          <a:effectLst/>
                          <a:latin typeface="+mn-lt"/>
                        </a:rPr>
                        <a:t>Successful</a:t>
                      </a:r>
                      <a:endParaRPr kumimoji="0" lang="en-GB" sz="2400" b="1" i="0" u="none" strike="noStrike" cap="none" normalizeH="0" baseline="0" noProof="0">
                        <a:ln>
                          <a:noFill/>
                        </a:ln>
                        <a:solidFill>
                          <a:schemeClr val="tx1"/>
                        </a:solidFill>
                        <a:effectLst/>
                        <a:latin typeface="+mn-lt"/>
                      </a:endParaRPr>
                    </a:p>
                  </a:txBody>
                  <a:tcPr marL="90014" marR="90014" marT="46796" marB="46796"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noProof="0" dirty="0">
                          <a:ln>
                            <a:noFill/>
                          </a:ln>
                          <a:effectLst/>
                          <a:latin typeface="+mn-lt"/>
                        </a:rPr>
                        <a:t>Ferrero (Kinder Surprise)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noProof="0" dirty="0">
                          <a:ln>
                            <a:noFill/>
                          </a:ln>
                          <a:effectLst/>
                          <a:latin typeface="+mn-lt"/>
                        </a:rPr>
                        <a:t>Nintendo (Game Boy)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noProof="0" dirty="0">
                          <a:ln>
                            <a:noFill/>
                          </a:ln>
                          <a:effectLst/>
                          <a:latin typeface="+mn-lt"/>
                        </a:rPr>
                        <a:t>Sony (Compact Disk)</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noProof="0" dirty="0">
                          <a:ln>
                            <a:noFill/>
                          </a:ln>
                          <a:effectLst/>
                          <a:latin typeface="+mn-lt"/>
                        </a:rPr>
                        <a:t>Procter &amp; Gamble (Pampers)</a:t>
                      </a:r>
                      <a:endParaRPr kumimoji="0" lang="en-GB" sz="2400" b="0" i="0" u="none" strike="noStrike" cap="none" normalizeH="0" baseline="0" noProof="0" dirty="0">
                        <a:ln>
                          <a:noFill/>
                        </a:ln>
                        <a:solidFill>
                          <a:schemeClr val="tx1"/>
                        </a:solidFill>
                        <a:effectLst/>
                        <a:latin typeface="+mn-lt"/>
                      </a:endParaRPr>
                    </a:p>
                  </a:txBody>
                  <a:tcPr marL="90014" marR="90014" marT="46796" marB="46796"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noProof="0">
                          <a:ln>
                            <a:noFill/>
                          </a:ln>
                          <a:effectLst/>
                          <a:latin typeface="+mn-lt"/>
                        </a:rPr>
                        <a:t>IBM (Personal Computer)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noProof="0">
                          <a:ln>
                            <a:noFill/>
                          </a:ln>
                          <a:effectLst/>
                          <a:latin typeface="+mn-lt"/>
                        </a:rPr>
                        <a:t>Intel (Microprocessor)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noProof="0">
                          <a:ln>
                            <a:noFill/>
                          </a:ln>
                          <a:effectLst/>
                          <a:latin typeface="+mn-lt"/>
                        </a:rPr>
                        <a:t>Matsushita (Video)</a:t>
                      </a:r>
                      <a:endParaRPr kumimoji="0" lang="en-GB" sz="2400" b="0" i="0" u="none" strike="noStrike" cap="none" normalizeH="0" baseline="0" noProof="0">
                        <a:ln>
                          <a:noFill/>
                        </a:ln>
                        <a:solidFill>
                          <a:schemeClr val="tx1"/>
                        </a:solidFill>
                        <a:effectLst/>
                        <a:latin typeface="+mn-lt"/>
                      </a:endParaRPr>
                    </a:p>
                  </a:txBody>
                  <a:tcPr marL="90014" marR="90014" marT="46796" marB="46796" horzOverflow="overflow"/>
                </a:tc>
                <a:extLst>
                  <a:ext uri="{0D108BD9-81ED-4DB2-BD59-A6C34878D82A}">
                    <a16:rowId xmlns:a16="http://schemas.microsoft.com/office/drawing/2014/main" val="10001"/>
                  </a:ext>
                </a:extLst>
              </a:tr>
              <a:tr h="13075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noProof="0">
                          <a:ln>
                            <a:noFill/>
                          </a:ln>
                          <a:effectLst/>
                          <a:latin typeface="+mn-lt"/>
                        </a:rPr>
                        <a:t>Unsuccessful</a:t>
                      </a:r>
                      <a:endParaRPr kumimoji="0" lang="en-GB" sz="2400" b="1" i="0" u="none" strike="noStrike" cap="none" normalizeH="0" baseline="0" noProof="0">
                        <a:ln>
                          <a:noFill/>
                        </a:ln>
                        <a:solidFill>
                          <a:schemeClr val="tx1"/>
                        </a:solidFill>
                        <a:effectLst/>
                        <a:latin typeface="+mn-lt"/>
                      </a:endParaRPr>
                    </a:p>
                  </a:txBody>
                  <a:tcPr marL="90014" marR="90014" marT="46796" marB="46796"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noProof="0" dirty="0">
                          <a:ln>
                            <a:noFill/>
                          </a:ln>
                          <a:effectLst/>
                          <a:latin typeface="+mn-lt"/>
                        </a:rPr>
                        <a:t>Royal Crown (sugar free drink)</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noProof="0" dirty="0" err="1">
                          <a:ln>
                            <a:noFill/>
                          </a:ln>
                          <a:effectLst/>
                          <a:latin typeface="+mn-lt"/>
                        </a:rPr>
                        <a:t>Inse</a:t>
                      </a:r>
                      <a:r>
                        <a:rPr kumimoji="0" lang="en-GB" sz="2400" u="none" strike="noStrike" cap="none" normalizeH="0" baseline="0" noProof="0" dirty="0">
                          <a:ln>
                            <a:noFill/>
                          </a:ln>
                          <a:effectLst/>
                          <a:latin typeface="+mn-lt"/>
                        </a:rPr>
                        <a:t> (Computer)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noProof="0" dirty="0">
                          <a:ln>
                            <a:noFill/>
                          </a:ln>
                          <a:effectLst/>
                          <a:latin typeface="+mn-lt"/>
                        </a:rPr>
                        <a:t>Philips (Video)</a:t>
                      </a:r>
                      <a:endParaRPr kumimoji="0" lang="en-GB" sz="2400" b="0" i="0" u="none" strike="noStrike" cap="none" normalizeH="0" baseline="0" noProof="0" dirty="0">
                        <a:ln>
                          <a:noFill/>
                        </a:ln>
                        <a:solidFill>
                          <a:schemeClr val="tx1"/>
                        </a:solidFill>
                        <a:effectLst/>
                        <a:latin typeface="+mn-lt"/>
                      </a:endParaRPr>
                    </a:p>
                  </a:txBody>
                  <a:tcPr marL="90014" marR="90014" marT="46796" marB="46796"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noProof="0" dirty="0">
                          <a:ln>
                            <a:noFill/>
                          </a:ln>
                          <a:effectLst/>
                          <a:latin typeface="+mn-lt"/>
                        </a:rPr>
                        <a:t>Kodak (Instant Photography)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noProof="0" dirty="0">
                          <a:ln>
                            <a:noFill/>
                          </a:ln>
                          <a:effectLst/>
                          <a:latin typeface="+mn-lt"/>
                        </a:rPr>
                        <a:t>DEC (Personal Computer)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noProof="0" dirty="0">
                          <a:ln>
                            <a:noFill/>
                          </a:ln>
                          <a:effectLst/>
                          <a:latin typeface="+mn-lt"/>
                        </a:rPr>
                        <a:t>Sega (Computer Games)</a:t>
                      </a:r>
                      <a:endParaRPr kumimoji="0" lang="en-GB" sz="2400" b="0" i="0" u="none" strike="noStrike" cap="none" normalizeH="0" baseline="0" noProof="0" dirty="0">
                        <a:ln>
                          <a:noFill/>
                        </a:ln>
                        <a:solidFill>
                          <a:schemeClr val="tx1"/>
                        </a:solidFill>
                        <a:effectLst/>
                        <a:latin typeface="+mn-lt"/>
                      </a:endParaRPr>
                    </a:p>
                  </a:txBody>
                  <a:tcPr marL="90014" marR="90014" marT="46796" marB="46796"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10768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19653"/>
            <a:ext cx="10515600" cy="1325563"/>
          </a:xfrm>
        </p:spPr>
        <p:txBody>
          <a:bodyPr/>
          <a:lstStyle/>
          <a:p>
            <a:r>
              <a:rPr lang="en-GB" dirty="0">
                <a:latin typeface="+mn-lt"/>
              </a:rPr>
              <a:t>C. On what scale to enter foreign markets?</a:t>
            </a:r>
          </a:p>
        </p:txBody>
      </p:sp>
      <p:sp>
        <p:nvSpPr>
          <p:cNvPr id="3" name="Inhaltsplatzhalter 2"/>
          <p:cNvSpPr>
            <a:spLocks noGrp="1"/>
          </p:cNvSpPr>
          <p:nvPr>
            <p:ph idx="1"/>
          </p:nvPr>
        </p:nvSpPr>
        <p:spPr/>
        <p:txBody>
          <a:bodyPr>
            <a:normAutofit/>
          </a:bodyPr>
          <a:lstStyle/>
          <a:p>
            <a:pPr marL="571500" indent="-571500">
              <a:buFont typeface="+mj-lt"/>
              <a:buAutoNum type="romanUcPeriod"/>
            </a:pPr>
            <a:r>
              <a:rPr lang="en-US" altLang="en-US" dirty="0">
                <a:latin typeface="+mn-lt"/>
              </a:rPr>
              <a:t>Large Scale Entry </a:t>
            </a:r>
          </a:p>
          <a:p>
            <a:pPr lvl="1">
              <a:spcAft>
                <a:spcPts val="1200"/>
              </a:spcAft>
            </a:pPr>
            <a:r>
              <a:rPr lang="en-US" altLang="en-US" dirty="0">
                <a:latin typeface="+mn-lt"/>
              </a:rPr>
              <a:t>High strategic commitment: a decision that has a long-term impact and is difficult to reverse</a:t>
            </a:r>
          </a:p>
          <a:p>
            <a:pPr lvl="1">
              <a:spcAft>
                <a:spcPts val="1200"/>
              </a:spcAft>
            </a:pPr>
            <a:r>
              <a:rPr lang="en-US" altLang="en-US" dirty="0">
                <a:latin typeface="+mn-lt"/>
              </a:rPr>
              <a:t>Commitment of significant resources &amp; rapid entry </a:t>
            </a:r>
            <a:br>
              <a:rPr lang="en-US" altLang="en-US" dirty="0">
                <a:latin typeface="+mn-lt"/>
              </a:rPr>
            </a:br>
            <a:r>
              <a:rPr lang="en-US" altLang="en-US" dirty="0">
                <a:latin typeface="+mn-lt"/>
                <a:sym typeface="Wingdings" panose="05000000000000000000" pitchFamily="2" charset="2"/>
              </a:rPr>
              <a:t> reduces resources available for expansion in other interesting markets</a:t>
            </a:r>
            <a:endParaRPr lang="en-US" altLang="en-US" dirty="0">
              <a:latin typeface="+mn-lt"/>
            </a:endParaRPr>
          </a:p>
          <a:p>
            <a:pPr lvl="1">
              <a:spcAft>
                <a:spcPts val="1200"/>
              </a:spcAft>
            </a:pPr>
            <a:r>
              <a:rPr lang="en-US" altLang="en-US" dirty="0">
                <a:latin typeface="+mn-lt"/>
              </a:rPr>
              <a:t>Has an impact on the nature of competition within a market</a:t>
            </a:r>
          </a:p>
          <a:p>
            <a:pPr lvl="1">
              <a:spcAft>
                <a:spcPts val="1200"/>
              </a:spcAft>
            </a:pPr>
            <a:r>
              <a:rPr lang="en-US" altLang="en-US" dirty="0">
                <a:latin typeface="+mn-lt"/>
              </a:rPr>
              <a:t>E.g. may cause rivals to rethink market entry</a:t>
            </a:r>
          </a:p>
          <a:p>
            <a:pPr lvl="1">
              <a:spcAft>
                <a:spcPts val="1200"/>
              </a:spcAft>
            </a:pPr>
            <a:r>
              <a:rPr lang="en-US" altLang="en-US" dirty="0">
                <a:latin typeface="+mn-lt"/>
              </a:rPr>
              <a:t>E.g. may lead to an indigenous competitive response</a:t>
            </a:r>
          </a:p>
          <a:p>
            <a:pPr lvl="1"/>
            <a:endParaRPr lang="en-US" altLang="en-US" dirty="0">
              <a:latin typeface="+mn-lt"/>
            </a:endParaRPr>
          </a:p>
        </p:txBody>
      </p:sp>
    </p:spTree>
    <p:extLst>
      <p:ext uri="{BB962C8B-B14F-4D97-AF65-F5344CB8AC3E}">
        <p14:creationId xmlns:p14="http://schemas.microsoft.com/office/powerpoint/2010/main" val="3115499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latin typeface="+mn-lt"/>
              </a:rPr>
              <a:t>C. On what scale to enter foreign markets?</a:t>
            </a:r>
          </a:p>
        </p:txBody>
      </p:sp>
      <p:sp>
        <p:nvSpPr>
          <p:cNvPr id="3" name="Inhaltsplatzhalter 2"/>
          <p:cNvSpPr>
            <a:spLocks noGrp="1"/>
          </p:cNvSpPr>
          <p:nvPr>
            <p:ph idx="1"/>
          </p:nvPr>
        </p:nvSpPr>
        <p:spPr>
          <a:xfrm>
            <a:off x="838200" y="1825625"/>
            <a:ext cx="9802906" cy="4351338"/>
          </a:xfrm>
        </p:spPr>
        <p:txBody>
          <a:bodyPr/>
          <a:lstStyle/>
          <a:p>
            <a:pPr marL="571500" indent="-571500">
              <a:buFont typeface="+mj-lt"/>
              <a:buAutoNum type="romanUcPeriod" startAt="2"/>
            </a:pPr>
            <a:r>
              <a:rPr lang="en-US" altLang="en-US" dirty="0">
                <a:latin typeface="+mn-lt"/>
              </a:rPr>
              <a:t>Small Scale Entry</a:t>
            </a:r>
          </a:p>
          <a:p>
            <a:pPr lvl="1">
              <a:spcAft>
                <a:spcPts val="1200"/>
              </a:spcAft>
            </a:pPr>
            <a:r>
              <a:rPr lang="en-US" altLang="en-US" dirty="0">
                <a:latin typeface="+mn-lt"/>
              </a:rPr>
              <a:t>Time to learn about foreign market</a:t>
            </a:r>
          </a:p>
          <a:p>
            <a:pPr lvl="1">
              <a:spcAft>
                <a:spcPts val="1200"/>
              </a:spcAft>
            </a:pPr>
            <a:r>
              <a:rPr lang="en-US" altLang="en-US" dirty="0">
                <a:latin typeface="+mn-lt"/>
              </a:rPr>
              <a:t>Limits exposure to foreign market</a:t>
            </a:r>
          </a:p>
          <a:p>
            <a:pPr lvl="1">
              <a:spcAft>
                <a:spcPts val="1200"/>
              </a:spcAft>
            </a:pPr>
            <a:r>
              <a:rPr lang="en-US" altLang="en-US" dirty="0">
                <a:latin typeface="+mn-lt"/>
              </a:rPr>
              <a:t>More difficult to build a market share and to capture early-mover advantages</a:t>
            </a:r>
          </a:p>
          <a:p>
            <a:endParaRPr lang="de-DE" dirty="0">
              <a:latin typeface="+mn-lt"/>
            </a:endParaRPr>
          </a:p>
        </p:txBody>
      </p:sp>
    </p:spTree>
    <p:extLst>
      <p:ext uri="{BB962C8B-B14F-4D97-AF65-F5344CB8AC3E}">
        <p14:creationId xmlns:p14="http://schemas.microsoft.com/office/powerpoint/2010/main" val="2433843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DC508E-AC89-4B9C-97C5-E8268AB189C8}"/>
              </a:ext>
            </a:extLst>
          </p:cNvPr>
          <p:cNvSpPr>
            <a:spLocks noGrp="1"/>
          </p:cNvSpPr>
          <p:nvPr>
            <p:ph type="title"/>
          </p:nvPr>
        </p:nvSpPr>
        <p:spPr>
          <a:xfrm>
            <a:off x="838200" y="383413"/>
            <a:ext cx="10515600" cy="1325563"/>
          </a:xfrm>
        </p:spPr>
        <p:txBody>
          <a:bodyPr/>
          <a:lstStyle/>
          <a:p>
            <a:r>
              <a:rPr lang="en-GB"/>
              <a:t>Streamflicks case</a:t>
            </a:r>
          </a:p>
        </p:txBody>
      </p:sp>
      <p:sp>
        <p:nvSpPr>
          <p:cNvPr id="3" name="Inhaltsplatzhalter 2">
            <a:extLst>
              <a:ext uri="{FF2B5EF4-FFF2-40B4-BE49-F238E27FC236}">
                <a16:creationId xmlns:a16="http://schemas.microsoft.com/office/drawing/2014/main" id="{0DE2F9E1-1985-48DA-ADAD-9010ED59A081}"/>
              </a:ext>
            </a:extLst>
          </p:cNvPr>
          <p:cNvSpPr>
            <a:spLocks noGrp="1"/>
          </p:cNvSpPr>
          <p:nvPr>
            <p:ph idx="1"/>
          </p:nvPr>
        </p:nvSpPr>
        <p:spPr>
          <a:xfrm>
            <a:off x="838200" y="1843913"/>
            <a:ext cx="10515600" cy="4351338"/>
          </a:xfrm>
        </p:spPr>
        <p:txBody>
          <a:bodyPr/>
          <a:lstStyle/>
          <a:p>
            <a:r>
              <a:rPr lang="en-GB" dirty="0"/>
              <a:t>So why did </a:t>
            </a:r>
            <a:r>
              <a:rPr lang="en-GB" dirty="0" err="1"/>
              <a:t>Streamflicks</a:t>
            </a:r>
            <a:r>
              <a:rPr lang="en-GB" dirty="0"/>
              <a:t> originally decide not to enter the German market?</a:t>
            </a:r>
          </a:p>
          <a:p>
            <a:r>
              <a:rPr lang="en-GB" dirty="0"/>
              <a:t>And why did they change their mind?</a:t>
            </a:r>
          </a:p>
          <a:p>
            <a:r>
              <a:rPr lang="en-GB" dirty="0"/>
              <a:t>Why this timing?</a:t>
            </a:r>
          </a:p>
          <a:p>
            <a:r>
              <a:rPr lang="en-GB" dirty="0"/>
              <a:t>Why this scope?</a:t>
            </a:r>
          </a:p>
        </p:txBody>
      </p:sp>
      <p:pic>
        <p:nvPicPr>
          <p:cNvPr id="4" name="Grafik 3">
            <a:extLst>
              <a:ext uri="{FF2B5EF4-FFF2-40B4-BE49-F238E27FC236}">
                <a16:creationId xmlns:a16="http://schemas.microsoft.com/office/drawing/2014/main" id="{79BB1F47-B221-42DC-AA48-36F7E8E9B470}"/>
              </a:ext>
            </a:extLst>
          </p:cNvPr>
          <p:cNvPicPr>
            <a:picLocks noChangeAspect="1"/>
          </p:cNvPicPr>
          <p:nvPr/>
        </p:nvPicPr>
        <p:blipFill rotWithShape="1">
          <a:blip r:embed="rId2"/>
          <a:srcRect l="18600" t="33859" r="53050" b="27989"/>
          <a:stretch/>
        </p:blipFill>
        <p:spPr>
          <a:xfrm>
            <a:off x="6748272" y="3127248"/>
            <a:ext cx="3456432" cy="2916936"/>
          </a:xfrm>
          <a:prstGeom prst="rect">
            <a:avLst/>
          </a:prstGeom>
        </p:spPr>
      </p:pic>
    </p:spTree>
    <p:extLst>
      <p:ext uri="{BB962C8B-B14F-4D97-AF65-F5344CB8AC3E}">
        <p14:creationId xmlns:p14="http://schemas.microsoft.com/office/powerpoint/2010/main" val="3686375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latin typeface="+mn-lt"/>
              </a:rPr>
              <a:t>Topic Overview: Market Entry Strategy</a:t>
            </a:r>
          </a:p>
        </p:txBody>
      </p:sp>
      <p:sp>
        <p:nvSpPr>
          <p:cNvPr id="3" name="Inhaltsplatzhalter 2"/>
          <p:cNvSpPr>
            <a:spLocks noGrp="1"/>
          </p:cNvSpPr>
          <p:nvPr>
            <p:ph idx="1"/>
          </p:nvPr>
        </p:nvSpPr>
        <p:spPr>
          <a:xfrm>
            <a:off x="4109989" y="1550982"/>
            <a:ext cx="3130296" cy="698119"/>
          </a:xfrm>
        </p:spPr>
        <p:txBody>
          <a:bodyPr anchor="ctr">
            <a:normAutofit fontScale="85000" lnSpcReduction="10000"/>
          </a:bodyPr>
          <a:lstStyle/>
          <a:p>
            <a:pPr marL="0" indent="0" algn="ctr">
              <a:buNone/>
            </a:pPr>
            <a:r>
              <a:rPr lang="en-GB" sz="3000" dirty="0">
                <a:latin typeface="+mn-lt"/>
              </a:rPr>
              <a:t>Market Entry Strategy</a:t>
            </a:r>
          </a:p>
        </p:txBody>
      </p:sp>
      <p:sp>
        <p:nvSpPr>
          <p:cNvPr id="4" name="Inhaltsplatzhalter 2"/>
          <p:cNvSpPr txBox="1">
            <a:spLocks/>
          </p:cNvSpPr>
          <p:nvPr/>
        </p:nvSpPr>
        <p:spPr>
          <a:xfrm>
            <a:off x="275605" y="2853028"/>
            <a:ext cx="3130296" cy="698119"/>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Adobe Fan Heiti Std B" panose="020B0700000000000000" pitchFamily="34" charset="-128"/>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Adobe Fan Heiti Std B" panose="020B0700000000000000" pitchFamily="34" charset="-128"/>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Adobe Fan Heiti Std B" panose="020B0700000000000000" pitchFamily="34" charset="-128"/>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000" dirty="0">
                <a:latin typeface="+mn-lt"/>
              </a:rPr>
              <a:t>Internationalisation patterns</a:t>
            </a:r>
          </a:p>
        </p:txBody>
      </p:sp>
      <p:sp>
        <p:nvSpPr>
          <p:cNvPr id="5" name="Inhaltsplatzhalter 2"/>
          <p:cNvSpPr txBox="1">
            <a:spLocks/>
          </p:cNvSpPr>
          <p:nvPr/>
        </p:nvSpPr>
        <p:spPr>
          <a:xfrm>
            <a:off x="4109989" y="2928880"/>
            <a:ext cx="3130296" cy="69811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Adobe Fan Heiti Std B" panose="020B0700000000000000" pitchFamily="34" charset="-128"/>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Adobe Fan Heiti Std B" panose="020B0700000000000000" pitchFamily="34" charset="-128"/>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Adobe Fan Heiti Std B" panose="020B0700000000000000" pitchFamily="34" charset="-128"/>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dirty="0">
                <a:latin typeface="+mn-lt"/>
              </a:rPr>
              <a:t>Developing a market entry strategy</a:t>
            </a:r>
          </a:p>
        </p:txBody>
      </p:sp>
      <p:sp>
        <p:nvSpPr>
          <p:cNvPr id="6" name="Inhaltsplatzhalter 2"/>
          <p:cNvSpPr txBox="1">
            <a:spLocks/>
          </p:cNvSpPr>
          <p:nvPr/>
        </p:nvSpPr>
        <p:spPr>
          <a:xfrm>
            <a:off x="7345267" y="2853027"/>
            <a:ext cx="3130296" cy="698119"/>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Adobe Fan Heiti Std B" panose="020B0700000000000000" pitchFamily="34" charset="-128"/>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Adobe Fan Heiti Std B" panose="020B0700000000000000" pitchFamily="34" charset="-128"/>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Adobe Fan Heiti Std B" panose="020B0700000000000000" pitchFamily="34" charset="-128"/>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000" dirty="0">
                <a:latin typeface="+mn-lt"/>
              </a:rPr>
              <a:t>Market entry modes</a:t>
            </a:r>
          </a:p>
        </p:txBody>
      </p:sp>
      <p:sp>
        <p:nvSpPr>
          <p:cNvPr id="8" name="Chevron 7"/>
          <p:cNvSpPr/>
          <p:nvPr/>
        </p:nvSpPr>
        <p:spPr>
          <a:xfrm rot="20585755" flipH="1">
            <a:off x="2101359" y="2259050"/>
            <a:ext cx="2130552" cy="256032"/>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solidFill>
                <a:schemeClr val="tx1"/>
              </a:solidFill>
            </a:endParaRPr>
          </a:p>
        </p:txBody>
      </p:sp>
      <p:sp>
        <p:nvSpPr>
          <p:cNvPr id="9" name="Chevron 8"/>
          <p:cNvSpPr/>
          <p:nvPr/>
        </p:nvSpPr>
        <p:spPr>
          <a:xfrm rot="1014245">
            <a:off x="7118363" y="2259050"/>
            <a:ext cx="2130552" cy="256032"/>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solidFill>
                <a:schemeClr val="tx1"/>
              </a:solidFill>
            </a:endParaRPr>
          </a:p>
        </p:txBody>
      </p:sp>
      <p:sp>
        <p:nvSpPr>
          <p:cNvPr id="10" name="Chevron 9"/>
          <p:cNvSpPr/>
          <p:nvPr/>
        </p:nvSpPr>
        <p:spPr>
          <a:xfrm rot="16200000" flipH="1">
            <a:off x="5337931" y="2451848"/>
            <a:ext cx="674412" cy="279653"/>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solidFill>
                <a:schemeClr val="tx1"/>
              </a:solidFill>
            </a:endParaRPr>
          </a:p>
        </p:txBody>
      </p:sp>
      <p:sp>
        <p:nvSpPr>
          <p:cNvPr id="11" name="Textfeld 10"/>
          <p:cNvSpPr txBox="1"/>
          <p:nvPr/>
        </p:nvSpPr>
        <p:spPr>
          <a:xfrm>
            <a:off x="263412" y="3551146"/>
            <a:ext cx="3275315" cy="1938992"/>
          </a:xfrm>
          <a:prstGeom prst="rect">
            <a:avLst/>
          </a:prstGeom>
          <a:noFill/>
        </p:spPr>
        <p:txBody>
          <a:bodyPr wrap="square" rtlCol="0">
            <a:spAutoFit/>
          </a:bodyPr>
          <a:lstStyle/>
          <a:p>
            <a:pPr marL="342900" indent="-342900">
              <a:buFont typeface="Arial" panose="020B0604020202020204" pitchFamily="34" charset="0"/>
              <a:buChar char="•"/>
            </a:pPr>
            <a:r>
              <a:rPr lang="en-GB" sz="2400" dirty="0"/>
              <a:t>Scale, scope &amp; timing of internationalisation</a:t>
            </a:r>
          </a:p>
          <a:p>
            <a:pPr marL="342900" indent="-342900">
              <a:buFont typeface="Arial" panose="020B0604020202020204" pitchFamily="34" charset="0"/>
              <a:buChar char="•"/>
            </a:pPr>
            <a:r>
              <a:rPr lang="en-GB" sz="2400" dirty="0"/>
              <a:t>Uppsala model</a:t>
            </a:r>
          </a:p>
          <a:p>
            <a:pPr marL="342900" indent="-342900">
              <a:buFont typeface="Arial" panose="020B0604020202020204" pitchFamily="34" charset="0"/>
              <a:buChar char="•"/>
            </a:pPr>
            <a:r>
              <a:rPr lang="en-GB" sz="2400" dirty="0"/>
              <a:t>Born </a:t>
            </a:r>
            <a:r>
              <a:rPr lang="en-GB" sz="2400" dirty="0" err="1"/>
              <a:t>globals</a:t>
            </a:r>
            <a:endParaRPr lang="en-GB" sz="2400" dirty="0"/>
          </a:p>
          <a:p>
            <a:pPr marL="342900" indent="-342900">
              <a:buFont typeface="Arial" panose="020B0604020202020204" pitchFamily="34" charset="0"/>
              <a:buChar char="•"/>
            </a:pPr>
            <a:r>
              <a:rPr lang="en-GB" sz="2400" dirty="0"/>
              <a:t>Born-again </a:t>
            </a:r>
            <a:r>
              <a:rPr lang="en-GB" sz="2400" dirty="0" err="1"/>
              <a:t>globals</a:t>
            </a:r>
            <a:endParaRPr lang="en-GB" sz="2400" dirty="0"/>
          </a:p>
        </p:txBody>
      </p:sp>
      <p:sp>
        <p:nvSpPr>
          <p:cNvPr id="12" name="Textfeld 11"/>
          <p:cNvSpPr txBox="1"/>
          <p:nvPr/>
        </p:nvSpPr>
        <p:spPr>
          <a:xfrm>
            <a:off x="4109989" y="3568647"/>
            <a:ext cx="3136392"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t>Why, where and how to expand</a:t>
            </a:r>
          </a:p>
          <a:p>
            <a:endParaRPr lang="en-GB" sz="2400" dirty="0"/>
          </a:p>
        </p:txBody>
      </p:sp>
      <p:sp>
        <p:nvSpPr>
          <p:cNvPr id="13" name="Textfeld 12"/>
          <p:cNvSpPr txBox="1"/>
          <p:nvPr/>
        </p:nvSpPr>
        <p:spPr>
          <a:xfrm>
            <a:off x="7811547" y="3517421"/>
            <a:ext cx="3726209"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a:t>Trade, transfer, and FDI related modes of entry</a:t>
            </a:r>
          </a:p>
          <a:p>
            <a:pPr marL="342900" indent="-342900">
              <a:buFont typeface="Arial" panose="020B0604020202020204" pitchFamily="34" charset="0"/>
              <a:buChar char="•"/>
            </a:pPr>
            <a:r>
              <a:rPr lang="en-GB" sz="2400" dirty="0"/>
              <a:t>Dunning’s Eclectic Paradigm</a:t>
            </a:r>
          </a:p>
          <a:p>
            <a:pPr marL="342900" indent="-342900">
              <a:buFont typeface="Arial" panose="020B0604020202020204" pitchFamily="34" charset="0"/>
              <a:buChar char="•"/>
            </a:pPr>
            <a:r>
              <a:rPr lang="en-GB" sz="2400" dirty="0"/>
              <a:t>Choosing the optimal market entry mode</a:t>
            </a:r>
          </a:p>
        </p:txBody>
      </p:sp>
    </p:spTree>
    <p:extLst>
      <p:ext uri="{BB962C8B-B14F-4D97-AF65-F5344CB8AC3E}">
        <p14:creationId xmlns:p14="http://schemas.microsoft.com/office/powerpoint/2010/main" val="57898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33638"/>
            <a:ext cx="9144000" cy="2387600"/>
          </a:xfrm>
        </p:spPr>
        <p:txBody>
          <a:bodyPr>
            <a:normAutofit/>
          </a:bodyPr>
          <a:lstStyle/>
          <a:p>
            <a:r>
              <a:rPr lang="de-DE" sz="4400" dirty="0"/>
              <a:t>Market Entry Modes</a:t>
            </a:r>
            <a:br>
              <a:rPr lang="en-US" dirty="0"/>
            </a:br>
            <a:endParaRPr lang="hr-HR" dirty="0"/>
          </a:p>
        </p:txBody>
      </p:sp>
      <p:sp>
        <p:nvSpPr>
          <p:cNvPr id="3" name="Subtitle 2"/>
          <p:cNvSpPr>
            <a:spLocks noGrp="1"/>
          </p:cNvSpPr>
          <p:nvPr>
            <p:ph type="subTitle" idx="1"/>
          </p:nvPr>
        </p:nvSpPr>
        <p:spPr>
          <a:xfrm>
            <a:off x="1524000" y="4089400"/>
            <a:ext cx="9144000" cy="2387600"/>
          </a:xfrm>
        </p:spPr>
        <p:txBody>
          <a:bodyPr>
            <a:normAutofit/>
          </a:bodyPr>
          <a:lstStyle/>
          <a:p>
            <a:pPr marL="457200" indent="-457200">
              <a:buAutoNum type="arabicPeriod"/>
            </a:pPr>
            <a:r>
              <a:rPr lang="en-GB" dirty="0">
                <a:cs typeface="Calibri" panose="020F0502020204030204" pitchFamily="34" charset="0"/>
              </a:rPr>
              <a:t>Introduction to Market Entry</a:t>
            </a:r>
          </a:p>
          <a:p>
            <a:pPr marL="457200" indent="-457200">
              <a:buAutoNum type="arabicPeriod"/>
            </a:pPr>
            <a:r>
              <a:rPr lang="en-GB" sz="2800" dirty="0">
                <a:cs typeface="Calibri" panose="020F0502020204030204" pitchFamily="34" charset="0"/>
              </a:rPr>
              <a:t>Dunning`s Eclectic Paradigm</a:t>
            </a:r>
          </a:p>
          <a:p>
            <a:pPr marL="457200" indent="-457200">
              <a:buAutoNum type="arabicPeriod"/>
            </a:pPr>
            <a:r>
              <a:rPr lang="en-GB" dirty="0">
                <a:cs typeface="Calibri" panose="020F0502020204030204" pitchFamily="34" charset="0"/>
              </a:rPr>
              <a:t>Market Entry Modes</a:t>
            </a:r>
          </a:p>
        </p:txBody>
      </p:sp>
      <p:sp>
        <p:nvSpPr>
          <p:cNvPr id="4" name="Foliennummernplatzhalter 3">
            <a:extLst>
              <a:ext uri="{FF2B5EF4-FFF2-40B4-BE49-F238E27FC236}">
                <a16:creationId xmlns:a16="http://schemas.microsoft.com/office/drawing/2014/main" id="{F2C48A4B-520A-4F81-BDF4-0E92F6F677F1}"/>
              </a:ext>
            </a:extLst>
          </p:cNvPr>
          <p:cNvSpPr>
            <a:spLocks noGrp="1"/>
          </p:cNvSpPr>
          <p:nvPr>
            <p:ph type="sldNum" sz="quarter" idx="12"/>
          </p:nvPr>
        </p:nvSpPr>
        <p:spPr/>
        <p:txBody>
          <a:bodyPr/>
          <a:lstStyle/>
          <a:p>
            <a:fld id="{B34092F8-88B9-48E5-9B8F-3F206E5F35A9}" type="slidenum">
              <a:rPr lang="hr-HR" smtClean="0"/>
              <a:t>20</a:t>
            </a:fld>
            <a:endParaRPr lang="hr-HR"/>
          </a:p>
        </p:txBody>
      </p:sp>
    </p:spTree>
    <p:extLst>
      <p:ext uri="{BB962C8B-B14F-4D97-AF65-F5344CB8AC3E}">
        <p14:creationId xmlns:p14="http://schemas.microsoft.com/office/powerpoint/2010/main" val="4236311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C8F7AC-DA8A-4C4F-A36C-04F1FDB498E1}"/>
              </a:ext>
            </a:extLst>
          </p:cNvPr>
          <p:cNvSpPr>
            <a:spLocks noGrp="1"/>
          </p:cNvSpPr>
          <p:nvPr>
            <p:ph type="title"/>
          </p:nvPr>
        </p:nvSpPr>
        <p:spPr/>
        <p:txBody>
          <a:bodyPr/>
          <a:lstStyle/>
          <a:p>
            <a:r>
              <a:rPr lang="en-US" dirty="0"/>
              <a:t>Exercise: Mind Map</a:t>
            </a:r>
          </a:p>
        </p:txBody>
      </p:sp>
      <p:sp>
        <p:nvSpPr>
          <p:cNvPr id="3" name="Inhaltsplatzhalter 2">
            <a:extLst>
              <a:ext uri="{FF2B5EF4-FFF2-40B4-BE49-F238E27FC236}">
                <a16:creationId xmlns:a16="http://schemas.microsoft.com/office/drawing/2014/main" id="{E350C52F-93C1-46D7-83B0-3BE0837FC700}"/>
              </a:ext>
            </a:extLst>
          </p:cNvPr>
          <p:cNvSpPr>
            <a:spLocks noGrp="1"/>
          </p:cNvSpPr>
          <p:nvPr>
            <p:ph idx="1"/>
          </p:nvPr>
        </p:nvSpPr>
        <p:spPr/>
        <p:txBody>
          <a:bodyPr/>
          <a:lstStyle/>
          <a:p>
            <a:r>
              <a:rPr lang="en-GB" dirty="0"/>
              <a:t>What is a market entry mode?</a:t>
            </a:r>
          </a:p>
          <a:p>
            <a:pPr lvl="1"/>
            <a:r>
              <a:rPr lang="en-GB" dirty="0"/>
              <a:t>Which modes do you know?</a:t>
            </a:r>
          </a:p>
          <a:p>
            <a:pPr lvl="1"/>
            <a:r>
              <a:rPr lang="en-GB" dirty="0"/>
              <a:t>What do you know about them? </a:t>
            </a:r>
            <a:endParaRPr lang="de-DE" dirty="0"/>
          </a:p>
        </p:txBody>
      </p:sp>
      <p:sp>
        <p:nvSpPr>
          <p:cNvPr id="4" name="Foliennummernplatzhalter 3">
            <a:extLst>
              <a:ext uri="{FF2B5EF4-FFF2-40B4-BE49-F238E27FC236}">
                <a16:creationId xmlns:a16="http://schemas.microsoft.com/office/drawing/2014/main" id="{CC576CD0-3976-406D-81BE-D66604D65A2E}"/>
              </a:ext>
            </a:extLst>
          </p:cNvPr>
          <p:cNvSpPr>
            <a:spLocks noGrp="1"/>
          </p:cNvSpPr>
          <p:nvPr>
            <p:ph type="sldNum" sz="quarter" idx="12"/>
          </p:nvPr>
        </p:nvSpPr>
        <p:spPr/>
        <p:txBody>
          <a:bodyPr/>
          <a:lstStyle/>
          <a:p>
            <a:fld id="{B34092F8-88B9-48E5-9B8F-3F206E5F35A9}" type="slidenum">
              <a:rPr lang="hr-HR" smtClean="0"/>
              <a:t>21</a:t>
            </a:fld>
            <a:endParaRPr lang="hr-HR"/>
          </a:p>
        </p:txBody>
      </p:sp>
      <p:pic>
        <p:nvPicPr>
          <p:cNvPr id="6" name="Grafik 5">
            <a:extLst>
              <a:ext uri="{FF2B5EF4-FFF2-40B4-BE49-F238E27FC236}">
                <a16:creationId xmlns:a16="http://schemas.microsoft.com/office/drawing/2014/main" id="{657397C5-421A-4C48-AAFE-BB96C3844EC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25471" y="2083633"/>
            <a:ext cx="3871079" cy="3072669"/>
          </a:xfrm>
          <a:prstGeom prst="rect">
            <a:avLst/>
          </a:prstGeom>
        </p:spPr>
      </p:pic>
      <p:sp>
        <p:nvSpPr>
          <p:cNvPr id="7" name="Textfeld 6">
            <a:extLst>
              <a:ext uri="{FF2B5EF4-FFF2-40B4-BE49-F238E27FC236}">
                <a16:creationId xmlns:a16="http://schemas.microsoft.com/office/drawing/2014/main" id="{380488BE-CD83-4B1B-BD22-BD0CCBA853A2}"/>
              </a:ext>
            </a:extLst>
          </p:cNvPr>
          <p:cNvSpPr txBox="1"/>
          <p:nvPr/>
        </p:nvSpPr>
        <p:spPr>
          <a:xfrm>
            <a:off x="7315200" y="5151023"/>
            <a:ext cx="3181350" cy="369332"/>
          </a:xfrm>
          <a:prstGeom prst="rect">
            <a:avLst/>
          </a:prstGeom>
          <a:noFill/>
        </p:spPr>
        <p:txBody>
          <a:bodyPr wrap="square" rtlCol="0">
            <a:spAutoFit/>
          </a:bodyPr>
          <a:lstStyle/>
          <a:p>
            <a:r>
              <a:rPr lang="de-DE" sz="900" dirty="0"/>
              <a:t>"</a:t>
            </a:r>
            <a:r>
              <a:rPr lang="de-DE" sz="900" dirty="0">
                <a:hlinkClick r:id="rId4" tooltip="https://en.wikipedia.org/wiki/Mind_map"/>
              </a:rPr>
              <a:t>Dieses Foto</a:t>
            </a:r>
            <a:r>
              <a:rPr lang="de-DE" sz="900" dirty="0"/>
              <a:t>" von Unbekannter Autor ist lizenziert gemäß </a:t>
            </a:r>
            <a:r>
              <a:rPr lang="de-DE" sz="900" dirty="0">
                <a:hlinkClick r:id="rId5" tooltip="https://creativecommons.org/licenses/by-sa/3.0/"/>
              </a:rPr>
              <a:t>CC BY-SA</a:t>
            </a:r>
            <a:endParaRPr lang="de-DE" sz="900" dirty="0"/>
          </a:p>
        </p:txBody>
      </p:sp>
    </p:spTree>
    <p:extLst>
      <p:ext uri="{BB962C8B-B14F-4D97-AF65-F5344CB8AC3E}">
        <p14:creationId xmlns:p14="http://schemas.microsoft.com/office/powerpoint/2010/main" val="2742477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8B82A1B-C003-497A-B57A-BD7510D106C7}"/>
              </a:ext>
            </a:extLst>
          </p:cNvPr>
          <p:cNvSpPr>
            <a:spLocks noGrp="1"/>
          </p:cNvSpPr>
          <p:nvPr>
            <p:ph type="title"/>
          </p:nvPr>
        </p:nvSpPr>
        <p:spPr>
          <a:xfrm>
            <a:off x="838200" y="549275"/>
            <a:ext cx="7037439" cy="762000"/>
          </a:xfrm>
        </p:spPr>
        <p:txBody>
          <a:bodyPr>
            <a:normAutofit/>
          </a:bodyPr>
          <a:lstStyle/>
          <a:p>
            <a:r>
              <a:rPr lang="en-US" altLang="de-DE" dirty="0"/>
              <a:t>Dunning’s Eclectic Paradigm</a:t>
            </a:r>
          </a:p>
        </p:txBody>
      </p:sp>
      <p:graphicFrame>
        <p:nvGraphicFramePr>
          <p:cNvPr id="5" name="Content Placeholder 4">
            <a:extLst>
              <a:ext uri="{FF2B5EF4-FFF2-40B4-BE49-F238E27FC236}">
                <a16:creationId xmlns:a16="http://schemas.microsoft.com/office/drawing/2014/main" id="{1A426035-07D3-4957-9F5E-01D7A2434E28}"/>
              </a:ext>
            </a:extLst>
          </p:cNvPr>
          <p:cNvGraphicFramePr>
            <a:graphicFrameLocks noGrp="1"/>
          </p:cNvGraphicFramePr>
          <p:nvPr>
            <p:ph idx="1"/>
            <p:extLst>
              <p:ext uri="{D42A27DB-BD31-4B8C-83A1-F6EECF244321}">
                <p14:modId xmlns:p14="http://schemas.microsoft.com/office/powerpoint/2010/main" val="2075946830"/>
              </p:ext>
            </p:extLst>
          </p:nvPr>
        </p:nvGraphicFramePr>
        <p:xfrm>
          <a:off x="590550" y="1285203"/>
          <a:ext cx="11010900" cy="4933965"/>
        </p:xfrm>
        <a:graphic>
          <a:graphicData uri="http://schemas.openxmlformats.org/drawingml/2006/table">
            <a:tbl>
              <a:tblPr firstRow="1" bandRow="1">
                <a:tableStyleId>{93296810-A885-4BE3-A3E7-6D5BEEA58F35}</a:tableStyleId>
              </a:tblPr>
              <a:tblGrid>
                <a:gridCol w="3670300">
                  <a:extLst>
                    <a:ext uri="{9D8B030D-6E8A-4147-A177-3AD203B41FA5}">
                      <a16:colId xmlns:a16="http://schemas.microsoft.com/office/drawing/2014/main" val="20000"/>
                    </a:ext>
                  </a:extLst>
                </a:gridCol>
                <a:gridCol w="3733580">
                  <a:extLst>
                    <a:ext uri="{9D8B030D-6E8A-4147-A177-3AD203B41FA5}">
                      <a16:colId xmlns:a16="http://schemas.microsoft.com/office/drawing/2014/main" val="20001"/>
                    </a:ext>
                  </a:extLst>
                </a:gridCol>
                <a:gridCol w="3607020">
                  <a:extLst>
                    <a:ext uri="{9D8B030D-6E8A-4147-A177-3AD203B41FA5}">
                      <a16:colId xmlns:a16="http://schemas.microsoft.com/office/drawing/2014/main" val="20002"/>
                    </a:ext>
                  </a:extLst>
                </a:gridCol>
              </a:tblGrid>
              <a:tr h="819149">
                <a:tc>
                  <a:txBody>
                    <a:bodyPr/>
                    <a:lstStyle/>
                    <a:p>
                      <a:r>
                        <a:rPr lang="en-GB" sz="2400" noProof="0"/>
                        <a:t>Ownership Advantage </a:t>
                      </a:r>
                    </a:p>
                  </a:txBody>
                  <a:tcPr marL="91455" marR="91455" marT="45728" marB="45728"/>
                </a:tc>
                <a:tc>
                  <a:txBody>
                    <a:bodyPr/>
                    <a:lstStyle/>
                    <a:p>
                      <a:r>
                        <a:rPr lang="en-GB" sz="2400" noProof="0"/>
                        <a:t>Location</a:t>
                      </a:r>
                      <a:r>
                        <a:rPr lang="en-GB" sz="2400" baseline="0" noProof="0"/>
                        <a:t> Specific Advantage </a:t>
                      </a:r>
                    </a:p>
                  </a:txBody>
                  <a:tcPr marL="91455" marR="91455" marT="45728" marB="45728"/>
                </a:tc>
                <a:tc>
                  <a:txBody>
                    <a:bodyPr/>
                    <a:lstStyle/>
                    <a:p>
                      <a:r>
                        <a:rPr lang="en-GB" sz="2400" noProof="0" dirty="0"/>
                        <a:t>Internalisation</a:t>
                      </a:r>
                      <a:r>
                        <a:rPr lang="en-GB" sz="2400" baseline="0" noProof="0" dirty="0"/>
                        <a:t> Advantage</a:t>
                      </a:r>
                    </a:p>
                  </a:txBody>
                  <a:tcPr marL="91455" marR="91455" marT="45728" marB="45728"/>
                </a:tc>
                <a:extLst>
                  <a:ext uri="{0D108BD9-81ED-4DB2-BD59-A6C34878D82A}">
                    <a16:rowId xmlns:a16="http://schemas.microsoft.com/office/drawing/2014/main" val="10000"/>
                  </a:ext>
                </a:extLst>
              </a:tr>
              <a:tr h="2560754">
                <a:tc>
                  <a:txBody>
                    <a:bodyPr/>
                    <a:lstStyle/>
                    <a:p>
                      <a:pPr marL="285750" indent="-285750">
                        <a:buFontTx/>
                        <a:buChar char="-"/>
                      </a:pPr>
                      <a:r>
                        <a:rPr lang="en-GB" sz="2400" noProof="0" dirty="0"/>
                        <a:t>Economies of scale</a:t>
                      </a:r>
                    </a:p>
                    <a:p>
                      <a:pPr marL="285750" indent="-285750">
                        <a:buFontTx/>
                        <a:buChar char="-"/>
                      </a:pPr>
                      <a:r>
                        <a:rPr lang="en-GB" sz="2400" noProof="0" dirty="0"/>
                        <a:t>Brand</a:t>
                      </a:r>
                    </a:p>
                    <a:p>
                      <a:pPr marL="285750" indent="-285750">
                        <a:buFontTx/>
                        <a:buChar char="-"/>
                      </a:pPr>
                      <a:r>
                        <a:rPr lang="en-GB" sz="2400" noProof="0" dirty="0"/>
                        <a:t>Know how</a:t>
                      </a:r>
                    </a:p>
                    <a:p>
                      <a:pPr marL="285750" indent="-285750">
                        <a:buFontTx/>
                        <a:buChar char="-"/>
                      </a:pPr>
                      <a:r>
                        <a:rPr lang="en-GB" sz="2400" noProof="0" dirty="0"/>
                        <a:t>Technology</a:t>
                      </a:r>
                    </a:p>
                    <a:p>
                      <a:pPr marL="285750" indent="-285750">
                        <a:buFontTx/>
                        <a:buChar char="-"/>
                      </a:pPr>
                      <a:r>
                        <a:rPr lang="en-GB" sz="2400" noProof="0" dirty="0"/>
                        <a:t>Resources</a:t>
                      </a:r>
                    </a:p>
                    <a:p>
                      <a:pPr marL="285750" indent="-285750">
                        <a:buFontTx/>
                        <a:buChar char="-"/>
                      </a:pPr>
                      <a:endParaRPr lang="en-GB" sz="2400" noProof="0" dirty="0"/>
                    </a:p>
                    <a:p>
                      <a:pPr marL="0" indent="0">
                        <a:buFontTx/>
                        <a:buNone/>
                      </a:pPr>
                      <a:r>
                        <a:rPr lang="en-GB" sz="2400" i="1" noProof="0" dirty="0">
                          <a:sym typeface="Wingdings" panose="05000000000000000000" pitchFamily="2" charset="2"/>
                        </a:rPr>
                        <a:t> </a:t>
                      </a:r>
                      <a:r>
                        <a:rPr lang="en-US" sz="2400" b="0" i="1" kern="1200" dirty="0">
                          <a:solidFill>
                            <a:schemeClr val="tx1"/>
                          </a:solidFill>
                          <a:effectLst/>
                          <a:latin typeface="+mn-lt"/>
                          <a:ea typeface="+mn-ea"/>
                          <a:cs typeface="+mn-cs"/>
                        </a:rPr>
                        <a:t>the ownership-specific competitive advantages &gt; liability of foreignness?</a:t>
                      </a:r>
                      <a:endParaRPr lang="en-GB" sz="2400" i="1" noProof="0" dirty="0"/>
                    </a:p>
                  </a:txBody>
                  <a:tcPr marL="91455" marR="91455" marT="45728" marB="45728"/>
                </a:tc>
                <a:tc>
                  <a:txBody>
                    <a:bodyPr/>
                    <a:lstStyle/>
                    <a:p>
                      <a:pPr marL="285750" indent="-285750">
                        <a:buFontTx/>
                        <a:buChar char="-"/>
                      </a:pPr>
                      <a:r>
                        <a:rPr lang="en-GB" sz="2400" noProof="0" dirty="0"/>
                        <a:t>Production factors</a:t>
                      </a:r>
                    </a:p>
                    <a:p>
                      <a:pPr marL="285750" indent="-285750">
                        <a:buFontTx/>
                        <a:buChar char="-"/>
                      </a:pPr>
                      <a:r>
                        <a:rPr lang="en-GB" sz="2400" noProof="0" dirty="0"/>
                        <a:t>Marked size</a:t>
                      </a:r>
                    </a:p>
                    <a:p>
                      <a:pPr marL="285750" indent="-285750">
                        <a:buFontTx/>
                        <a:buChar char="-"/>
                      </a:pPr>
                      <a:r>
                        <a:rPr lang="en-GB" sz="2400" noProof="0" dirty="0"/>
                        <a:t>Transportation costs</a:t>
                      </a:r>
                    </a:p>
                    <a:p>
                      <a:pPr marL="285750" indent="-285750">
                        <a:buFontTx/>
                        <a:buChar char="-"/>
                      </a:pPr>
                      <a:r>
                        <a:rPr lang="en-GB" sz="2400" noProof="0" dirty="0"/>
                        <a:t>Infrastructure</a:t>
                      </a:r>
                    </a:p>
                    <a:p>
                      <a:pPr marL="285750" indent="-285750">
                        <a:buFontTx/>
                        <a:buChar char="-"/>
                      </a:pPr>
                      <a:r>
                        <a:rPr lang="en-GB" sz="2400" noProof="0" dirty="0"/>
                        <a:t>Cultural factors</a:t>
                      </a:r>
                    </a:p>
                    <a:p>
                      <a:pPr marL="285750" indent="-285750">
                        <a:buFontTx/>
                        <a:buChar char="-"/>
                      </a:pPr>
                      <a:r>
                        <a:rPr lang="en-GB" sz="2400" noProof="0" dirty="0"/>
                        <a:t>Institutional environment</a:t>
                      </a:r>
                      <a:endParaRPr lang="en-GB" sz="2400" baseline="0" noProof="0" dirty="0"/>
                    </a:p>
                    <a:p>
                      <a:pPr marL="285750" indent="-285750">
                        <a:buFontTx/>
                        <a:buChar char="-"/>
                      </a:pPr>
                      <a:r>
                        <a:rPr lang="en-GB" sz="2400" baseline="0" noProof="0" dirty="0"/>
                        <a:t>Trade barriers</a:t>
                      </a:r>
                    </a:p>
                    <a:p>
                      <a:pPr marL="285750" indent="-285750">
                        <a:buFontTx/>
                        <a:buChar char="-"/>
                      </a:pPr>
                      <a:endParaRPr lang="en-GB" sz="2400" baseline="0" noProof="0" dirty="0"/>
                    </a:p>
                    <a:p>
                      <a:pPr marL="0" indent="0">
                        <a:buFontTx/>
                        <a:buNone/>
                      </a:pPr>
                      <a:r>
                        <a:rPr lang="en-GB" sz="2400" baseline="0" noProof="0" dirty="0">
                          <a:sym typeface="Wingdings" panose="05000000000000000000" pitchFamily="2" charset="2"/>
                        </a:rPr>
                        <a:t> </a:t>
                      </a:r>
                      <a:r>
                        <a:rPr lang="en-US" sz="2400" b="0" i="1" kern="1200" dirty="0">
                          <a:solidFill>
                            <a:schemeClr val="tx1"/>
                          </a:solidFill>
                          <a:effectLst/>
                          <a:latin typeface="+mn-lt"/>
                          <a:ea typeface="+mn-ea"/>
                          <a:cs typeface="+mn-cs"/>
                        </a:rPr>
                        <a:t>relative attractiveness for undertaking value-adding activities?</a:t>
                      </a:r>
                      <a:endParaRPr lang="en-GB" sz="2400" b="0" i="1" kern="1200" noProof="0" dirty="0">
                        <a:solidFill>
                          <a:schemeClr val="tx1"/>
                        </a:solidFill>
                        <a:effectLst/>
                        <a:latin typeface="+mn-lt"/>
                        <a:ea typeface="+mn-ea"/>
                        <a:cs typeface="+mn-cs"/>
                      </a:endParaRPr>
                    </a:p>
                  </a:txBody>
                  <a:tcPr marL="91455" marR="91455" marT="45728" marB="45728"/>
                </a:tc>
                <a:tc>
                  <a:txBody>
                    <a:bodyPr/>
                    <a:lstStyle/>
                    <a:p>
                      <a:pPr marL="285750" indent="-285750">
                        <a:buFontTx/>
                        <a:buChar char="-"/>
                      </a:pPr>
                      <a:r>
                        <a:rPr lang="en-GB" sz="2400" noProof="0" dirty="0"/>
                        <a:t>Internalisation vs. Externalisation</a:t>
                      </a:r>
                      <a:endParaRPr lang="en-GB" sz="2400" baseline="0" noProof="0" dirty="0"/>
                    </a:p>
                    <a:p>
                      <a:pPr marL="285750" indent="-285750">
                        <a:buFontTx/>
                        <a:buChar char="-"/>
                      </a:pPr>
                      <a:r>
                        <a:rPr lang="en-GB" sz="2400" baseline="0" noProof="0" dirty="0">
                          <a:sym typeface="Wingdings" panose="05000000000000000000" pitchFamily="2" charset="2"/>
                        </a:rPr>
                        <a:t>Transaction cost</a:t>
                      </a:r>
                    </a:p>
                    <a:p>
                      <a:pPr marL="285750" indent="-285750">
                        <a:buFontTx/>
                        <a:buChar char="-"/>
                      </a:pPr>
                      <a:endParaRPr lang="en-GB" sz="2400" baseline="0" noProof="0" dirty="0">
                        <a:sym typeface="Wingdings" panose="05000000000000000000" pitchFamily="2" charset="2"/>
                      </a:endParaRPr>
                    </a:p>
                    <a:p>
                      <a:pPr marL="285750" indent="-285750">
                        <a:buFontTx/>
                        <a:buChar char="-"/>
                      </a:pPr>
                      <a:endParaRPr lang="en-GB" sz="2400" baseline="0" noProof="0" dirty="0">
                        <a:sym typeface="Wingdings" panose="05000000000000000000" pitchFamily="2" charset="2"/>
                      </a:endParaRPr>
                    </a:p>
                    <a:p>
                      <a:pPr marL="285750" indent="-285750">
                        <a:buFontTx/>
                        <a:buChar char="-"/>
                      </a:pPr>
                      <a:endParaRPr lang="en-GB" sz="2400" baseline="0" noProof="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aseline="0" noProof="0" dirty="0">
                          <a:sym typeface="Wingdings" panose="05000000000000000000" pitchFamily="2" charset="2"/>
                        </a:rPr>
                        <a:t> </a:t>
                      </a:r>
                      <a:r>
                        <a:rPr lang="en-US" sz="2400" b="0" i="1" kern="1200" dirty="0">
                          <a:solidFill>
                            <a:schemeClr val="tx1"/>
                          </a:solidFill>
                          <a:effectLst/>
                          <a:latin typeface="+mn-lt"/>
                          <a:ea typeface="+mn-ea"/>
                          <a:cs typeface="+mn-cs"/>
                        </a:rPr>
                        <a:t>Are transaction costs lower when </a:t>
                      </a:r>
                      <a:r>
                        <a:rPr lang="en-US" sz="2400" b="0" i="1" kern="1200" dirty="0" err="1">
                          <a:solidFill>
                            <a:schemeClr val="tx1"/>
                          </a:solidFill>
                          <a:effectLst/>
                          <a:latin typeface="+mn-lt"/>
                          <a:ea typeface="+mn-ea"/>
                          <a:cs typeface="+mn-cs"/>
                        </a:rPr>
                        <a:t>internalising</a:t>
                      </a:r>
                      <a:r>
                        <a:rPr lang="en-US" sz="2400" b="0" i="1" kern="1200" dirty="0">
                          <a:solidFill>
                            <a:schemeClr val="tx1"/>
                          </a:solidFill>
                          <a:effectLst/>
                          <a:latin typeface="+mn-lt"/>
                          <a:ea typeface="+mn-ea"/>
                          <a:cs typeface="+mn-cs"/>
                        </a:rPr>
                        <a:t> the foreign activities?</a:t>
                      </a:r>
                      <a:endParaRPr lang="en-GB" sz="2400" b="0" i="1" kern="1200" noProof="0" dirty="0">
                        <a:solidFill>
                          <a:schemeClr val="tx1"/>
                        </a:solidFill>
                        <a:effectLst/>
                        <a:latin typeface="+mn-lt"/>
                        <a:ea typeface="+mn-ea"/>
                        <a:cs typeface="+mn-cs"/>
                      </a:endParaRPr>
                    </a:p>
                    <a:p>
                      <a:pPr marL="285750" indent="-285750">
                        <a:buFontTx/>
                        <a:buChar char="-"/>
                      </a:pPr>
                      <a:endParaRPr lang="en-GB" sz="2400" noProof="0" dirty="0"/>
                    </a:p>
                  </a:txBody>
                  <a:tcPr marL="91455" marR="91455" marT="45728" marB="45728"/>
                </a:tc>
                <a:extLst>
                  <a:ext uri="{0D108BD9-81ED-4DB2-BD59-A6C34878D82A}">
                    <a16:rowId xmlns:a16="http://schemas.microsoft.com/office/drawing/2014/main" val="10001"/>
                  </a:ext>
                </a:extLst>
              </a:tr>
            </a:tbl>
          </a:graphicData>
        </a:graphic>
      </p:graphicFrame>
      <p:sp>
        <p:nvSpPr>
          <p:cNvPr id="20501" name="Foliennummernplatzhalter 5">
            <a:extLst>
              <a:ext uri="{FF2B5EF4-FFF2-40B4-BE49-F238E27FC236}">
                <a16:creationId xmlns:a16="http://schemas.microsoft.com/office/drawing/2014/main" id="{2355987C-FCB6-4F9E-AA73-883D8B26983C}"/>
              </a:ext>
            </a:extLst>
          </p:cNvPr>
          <p:cNvSpPr txBox="1">
            <a:spLocks/>
          </p:cNvSpPr>
          <p:nvPr/>
        </p:nvSpPr>
        <p:spPr bwMode="auto">
          <a:xfrm>
            <a:off x="10128251" y="6492876"/>
            <a:ext cx="2638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de-DE" altLang="en-US" sz="1200">
                <a:solidFill>
                  <a:schemeClr val="bg1"/>
                </a:solidFill>
                <a:ea typeface="MS Mincho" panose="02020609040205080304" pitchFamily="49" charset="-128"/>
              </a:rPr>
              <a:t>9</a:t>
            </a:r>
          </a:p>
        </p:txBody>
      </p:sp>
      <p:sp>
        <p:nvSpPr>
          <p:cNvPr id="2" name="Rechteck 1">
            <a:extLst>
              <a:ext uri="{FF2B5EF4-FFF2-40B4-BE49-F238E27FC236}">
                <a16:creationId xmlns:a16="http://schemas.microsoft.com/office/drawing/2014/main" id="{16D3F2E4-F039-48DB-9C09-EAFD98C52D9B}"/>
              </a:ext>
            </a:extLst>
          </p:cNvPr>
          <p:cNvSpPr/>
          <p:nvPr/>
        </p:nvSpPr>
        <p:spPr>
          <a:xfrm>
            <a:off x="8705850" y="5739743"/>
            <a:ext cx="3600450" cy="646331"/>
          </a:xfrm>
          <a:prstGeom prst="rect">
            <a:avLst/>
          </a:prstGeom>
        </p:spPr>
        <p:txBody>
          <a:bodyPr wrap="square">
            <a:spAutoFit/>
          </a:bodyPr>
          <a:lstStyle/>
          <a:p>
            <a:r>
              <a:rPr lang="en-US" sz="1200" dirty="0">
                <a:solidFill>
                  <a:srgbClr val="323232"/>
                </a:solidFill>
                <a:latin typeface="+mj-lt"/>
              </a:rPr>
              <a:t>Dunning, John H. (2000): The Eclectic Paradigm as an Envelope for Economic and Business Theories of </a:t>
            </a:r>
            <a:r>
              <a:rPr lang="en-US" sz="1200" dirty="0" err="1">
                <a:solidFill>
                  <a:srgbClr val="323232"/>
                </a:solidFill>
                <a:latin typeface="+mj-lt"/>
              </a:rPr>
              <a:t>MNE</a:t>
            </a:r>
            <a:r>
              <a:rPr lang="en-US" sz="1200" dirty="0">
                <a:solidFill>
                  <a:srgbClr val="323232"/>
                </a:solidFill>
                <a:latin typeface="+mj-lt"/>
              </a:rPr>
              <a:t> Activity. </a:t>
            </a:r>
            <a:r>
              <a:rPr lang="en-US" sz="1200" i="1" dirty="0">
                <a:solidFill>
                  <a:srgbClr val="323232"/>
                </a:solidFill>
                <a:latin typeface="+mj-lt"/>
              </a:rPr>
              <a:t>International Business Review</a:t>
            </a:r>
            <a:r>
              <a:rPr lang="en-US" sz="1200" dirty="0">
                <a:solidFill>
                  <a:srgbClr val="323232"/>
                </a:solidFill>
                <a:latin typeface="+mj-lt"/>
              </a:rPr>
              <a:t> 9, pp. 163-190.</a:t>
            </a:r>
            <a:endParaRPr lang="de-DE" sz="1200" dirty="0">
              <a:latin typeface="+mj-lt"/>
            </a:endParaRPr>
          </a:p>
        </p:txBody>
      </p:sp>
      <p:sp>
        <p:nvSpPr>
          <p:cNvPr id="4" name="Foliennummernplatzhalter 3">
            <a:extLst>
              <a:ext uri="{FF2B5EF4-FFF2-40B4-BE49-F238E27FC236}">
                <a16:creationId xmlns:a16="http://schemas.microsoft.com/office/drawing/2014/main" id="{10E7433C-6DF7-4BCF-8B22-CF4EAE8EF17F}"/>
              </a:ext>
            </a:extLst>
          </p:cNvPr>
          <p:cNvSpPr>
            <a:spLocks noGrp="1"/>
          </p:cNvSpPr>
          <p:nvPr>
            <p:ph type="sldNum" sz="quarter" idx="12"/>
          </p:nvPr>
        </p:nvSpPr>
        <p:spPr/>
        <p:txBody>
          <a:bodyPr/>
          <a:lstStyle/>
          <a:p>
            <a:fld id="{B34092F8-88B9-48E5-9B8F-3F206E5F35A9}" type="slidenum">
              <a:rPr lang="hr-HR" smtClean="0"/>
              <a:t>22</a:t>
            </a:fld>
            <a:endParaRPr lang="hr-H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a:extLst>
              <a:ext uri="{FF2B5EF4-FFF2-40B4-BE49-F238E27FC236}">
                <a16:creationId xmlns:a16="http://schemas.microsoft.com/office/drawing/2014/main" id="{0B7898D2-2EEC-412B-9D6C-89747E0ABBE4}"/>
              </a:ext>
            </a:extLst>
          </p:cNvPr>
          <p:cNvGraphicFramePr>
            <a:graphicFrameLocks noGrp="1"/>
          </p:cNvGraphicFramePr>
          <p:nvPr>
            <p:ph idx="1"/>
          </p:nvPr>
        </p:nvGraphicFramePr>
        <p:xfrm>
          <a:off x="838200" y="1825625"/>
          <a:ext cx="66484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5B67442D-E7CB-49DD-BEB9-04BFA7F9B19F}"/>
              </a:ext>
            </a:extLst>
          </p:cNvPr>
          <p:cNvSpPr>
            <a:spLocks noGrp="1"/>
          </p:cNvSpPr>
          <p:nvPr>
            <p:ph type="sldNum" sz="quarter" idx="12"/>
          </p:nvPr>
        </p:nvSpPr>
        <p:spPr/>
        <p:txBody>
          <a:bodyPr/>
          <a:lstStyle/>
          <a:p>
            <a:fld id="{B34092F8-88B9-48E5-9B8F-3F206E5F35A9}" type="slidenum">
              <a:rPr lang="hr-HR" smtClean="0"/>
              <a:t>23</a:t>
            </a:fld>
            <a:endParaRPr lang="hr-HR"/>
          </a:p>
        </p:txBody>
      </p:sp>
      <p:sp>
        <p:nvSpPr>
          <p:cNvPr id="5" name="Title 1">
            <a:extLst>
              <a:ext uri="{FF2B5EF4-FFF2-40B4-BE49-F238E27FC236}">
                <a16:creationId xmlns:a16="http://schemas.microsoft.com/office/drawing/2014/main" id="{76E85FB9-C115-4C17-868D-6790B69E17D5}"/>
              </a:ext>
            </a:extLst>
          </p:cNvPr>
          <p:cNvSpPr txBox="1">
            <a:spLocks/>
          </p:cNvSpPr>
          <p:nvPr/>
        </p:nvSpPr>
        <p:spPr>
          <a:xfrm>
            <a:off x="838200" y="549275"/>
            <a:ext cx="777240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Dunning’s Eclectic Paradigm</a:t>
            </a:r>
          </a:p>
        </p:txBody>
      </p:sp>
      <p:graphicFrame>
        <p:nvGraphicFramePr>
          <p:cNvPr id="6" name="Content Placeholder 4">
            <a:extLst>
              <a:ext uri="{FF2B5EF4-FFF2-40B4-BE49-F238E27FC236}">
                <a16:creationId xmlns:a16="http://schemas.microsoft.com/office/drawing/2014/main" id="{BDF8C2E5-D827-495E-8129-0728A2AF2F03}"/>
              </a:ext>
            </a:extLst>
          </p:cNvPr>
          <p:cNvGraphicFramePr>
            <a:graphicFrameLocks/>
          </p:cNvGraphicFramePr>
          <p:nvPr>
            <p:extLst>
              <p:ext uri="{D42A27DB-BD31-4B8C-83A1-F6EECF244321}">
                <p14:modId xmlns:p14="http://schemas.microsoft.com/office/powerpoint/2010/main" val="926252089"/>
              </p:ext>
            </p:extLst>
          </p:nvPr>
        </p:nvGraphicFramePr>
        <p:xfrm>
          <a:off x="7746780" y="1311275"/>
          <a:ext cx="3607020" cy="4568205"/>
        </p:xfrm>
        <a:graphic>
          <a:graphicData uri="http://schemas.openxmlformats.org/drawingml/2006/table">
            <a:tbl>
              <a:tblPr firstRow="1" bandRow="1">
                <a:tableStyleId>{93296810-A885-4BE3-A3E7-6D5BEEA58F35}</a:tableStyleId>
              </a:tblPr>
              <a:tblGrid>
                <a:gridCol w="3607020">
                  <a:extLst>
                    <a:ext uri="{9D8B030D-6E8A-4147-A177-3AD203B41FA5}">
                      <a16:colId xmlns:a16="http://schemas.microsoft.com/office/drawing/2014/main" val="20002"/>
                    </a:ext>
                  </a:extLst>
                </a:gridCol>
              </a:tblGrid>
              <a:tr h="819149">
                <a:tc>
                  <a:txBody>
                    <a:bodyPr/>
                    <a:lstStyle/>
                    <a:p>
                      <a:r>
                        <a:rPr lang="en-GB" sz="2400" noProof="0" dirty="0"/>
                        <a:t>Internalisation</a:t>
                      </a:r>
                      <a:r>
                        <a:rPr lang="en-GB" sz="2400" baseline="0" noProof="0" dirty="0"/>
                        <a:t> advantage</a:t>
                      </a:r>
                    </a:p>
                  </a:txBody>
                  <a:tcPr marL="91455" marR="91455" marT="45728" marB="45728"/>
                </a:tc>
                <a:extLst>
                  <a:ext uri="{0D108BD9-81ED-4DB2-BD59-A6C34878D82A}">
                    <a16:rowId xmlns:a16="http://schemas.microsoft.com/office/drawing/2014/main" val="10000"/>
                  </a:ext>
                </a:extLst>
              </a:tr>
              <a:tr h="2560754">
                <a:tc>
                  <a:txBody>
                    <a:bodyPr/>
                    <a:lstStyle/>
                    <a:p>
                      <a:pPr marL="285750" indent="-285750">
                        <a:buFontTx/>
                        <a:buChar char="-"/>
                      </a:pPr>
                      <a:r>
                        <a:rPr lang="en-GB" sz="2400" noProof="0" dirty="0"/>
                        <a:t>Internalisation vs. Externalisation</a:t>
                      </a:r>
                      <a:endParaRPr lang="en-GB" sz="2400" baseline="0" noProof="0" dirty="0"/>
                    </a:p>
                    <a:p>
                      <a:pPr marL="285750" indent="-285750">
                        <a:buFontTx/>
                        <a:buChar char="-"/>
                      </a:pPr>
                      <a:r>
                        <a:rPr lang="en-GB" sz="2400" baseline="0" noProof="0" dirty="0">
                          <a:sym typeface="Wingdings" panose="05000000000000000000" pitchFamily="2" charset="2"/>
                        </a:rPr>
                        <a:t>Transaction cost</a:t>
                      </a:r>
                    </a:p>
                    <a:p>
                      <a:pPr marL="285750" indent="-285750">
                        <a:buFontTx/>
                        <a:buChar char="-"/>
                      </a:pPr>
                      <a:endParaRPr lang="en-GB" sz="2400" baseline="0" noProof="0" dirty="0">
                        <a:sym typeface="Wingdings" panose="05000000000000000000" pitchFamily="2" charset="2"/>
                      </a:endParaRPr>
                    </a:p>
                    <a:p>
                      <a:pPr marL="285750" indent="-285750">
                        <a:buFontTx/>
                        <a:buChar char="-"/>
                      </a:pPr>
                      <a:endParaRPr lang="en-GB" sz="2400" baseline="0" noProof="0" dirty="0">
                        <a:sym typeface="Wingdings" panose="05000000000000000000" pitchFamily="2" charset="2"/>
                      </a:endParaRPr>
                    </a:p>
                    <a:p>
                      <a:pPr marL="285750" indent="-285750">
                        <a:buFontTx/>
                        <a:buChar char="-"/>
                      </a:pPr>
                      <a:endParaRPr lang="en-GB" sz="2400" baseline="0" noProof="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aseline="0" noProof="0" dirty="0">
                          <a:sym typeface="Wingdings" panose="05000000000000000000" pitchFamily="2" charset="2"/>
                        </a:rPr>
                        <a:t> </a:t>
                      </a:r>
                      <a:r>
                        <a:rPr lang="en-US" sz="2400" b="0" i="1" kern="1200" dirty="0">
                          <a:solidFill>
                            <a:schemeClr val="tx1"/>
                          </a:solidFill>
                          <a:effectLst/>
                          <a:latin typeface="+mn-lt"/>
                          <a:ea typeface="+mn-ea"/>
                          <a:cs typeface="+mn-cs"/>
                        </a:rPr>
                        <a:t>Are transaction costs lower when </a:t>
                      </a:r>
                      <a:r>
                        <a:rPr lang="en-US" sz="2400" b="0" i="1" kern="1200" dirty="0" err="1">
                          <a:solidFill>
                            <a:schemeClr val="tx1"/>
                          </a:solidFill>
                          <a:effectLst/>
                          <a:latin typeface="+mn-lt"/>
                          <a:ea typeface="+mn-ea"/>
                          <a:cs typeface="+mn-cs"/>
                        </a:rPr>
                        <a:t>internalising</a:t>
                      </a:r>
                      <a:r>
                        <a:rPr lang="en-US" sz="2400" b="0" i="1" kern="1200" dirty="0">
                          <a:solidFill>
                            <a:schemeClr val="tx1"/>
                          </a:solidFill>
                          <a:effectLst/>
                          <a:latin typeface="+mn-lt"/>
                          <a:ea typeface="+mn-ea"/>
                          <a:cs typeface="+mn-cs"/>
                        </a:rPr>
                        <a:t> the foreign activities?</a:t>
                      </a:r>
                      <a:endParaRPr lang="en-GB" sz="2400" b="0" i="1" kern="1200" noProof="0" dirty="0">
                        <a:solidFill>
                          <a:schemeClr val="tx1"/>
                        </a:solidFill>
                        <a:effectLst/>
                        <a:latin typeface="+mn-lt"/>
                        <a:ea typeface="+mn-ea"/>
                        <a:cs typeface="+mn-cs"/>
                      </a:endParaRPr>
                    </a:p>
                    <a:p>
                      <a:pPr marL="285750" indent="-285750">
                        <a:buFontTx/>
                        <a:buChar char="-"/>
                      </a:pPr>
                      <a:endParaRPr lang="en-GB" sz="2400" noProof="0" dirty="0"/>
                    </a:p>
                  </a:txBody>
                  <a:tcPr marL="91455" marR="91455" marT="45728" marB="45728"/>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4460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AC8C202-FB76-4528-B811-6E06596E5711}"/>
              </a:ext>
            </a:extLst>
          </p:cNvPr>
          <p:cNvSpPr>
            <a:spLocks noGrp="1"/>
          </p:cNvSpPr>
          <p:nvPr>
            <p:ph idx="1"/>
          </p:nvPr>
        </p:nvSpPr>
        <p:spPr/>
        <p:txBody>
          <a:bodyPr/>
          <a:lstStyle/>
          <a:p>
            <a:pPr marL="0" indent="0">
              <a:buNone/>
            </a:pPr>
            <a:r>
              <a:rPr lang="en-US" dirty="0"/>
              <a:t>Which OLI advantages are existent and how strong? </a:t>
            </a:r>
          </a:p>
          <a:p>
            <a:r>
              <a:rPr lang="en-US" dirty="0"/>
              <a:t>BMW AG operates the BMW U.S. Manufacturing Company in South Carolina, where it assembles X-series SUVs. These SUVs are sold in the United States and other countries. </a:t>
            </a:r>
          </a:p>
          <a:p>
            <a:r>
              <a:rPr lang="en-US" dirty="0"/>
              <a:t>Coca-Cola Co. owns a secret formula for its sodas and supports Coca-Cola brands. Coca-Cola Co. produces drink syrups, which it sells to licensed bottlers around the world. </a:t>
            </a:r>
            <a:endParaRPr lang="de-DE" dirty="0"/>
          </a:p>
        </p:txBody>
      </p:sp>
      <p:sp>
        <p:nvSpPr>
          <p:cNvPr id="4" name="Foliennummernplatzhalter 3">
            <a:extLst>
              <a:ext uri="{FF2B5EF4-FFF2-40B4-BE49-F238E27FC236}">
                <a16:creationId xmlns:a16="http://schemas.microsoft.com/office/drawing/2014/main" id="{CF3CB7C0-8DEB-4D28-A6A2-9C049F09F1C7}"/>
              </a:ext>
            </a:extLst>
          </p:cNvPr>
          <p:cNvSpPr>
            <a:spLocks noGrp="1"/>
          </p:cNvSpPr>
          <p:nvPr>
            <p:ph type="sldNum" sz="quarter" idx="12"/>
          </p:nvPr>
        </p:nvSpPr>
        <p:spPr/>
        <p:txBody>
          <a:bodyPr/>
          <a:lstStyle/>
          <a:p>
            <a:fld id="{B34092F8-88B9-48E5-9B8F-3F206E5F35A9}" type="slidenum">
              <a:rPr lang="hr-HR" smtClean="0"/>
              <a:t>24</a:t>
            </a:fld>
            <a:endParaRPr lang="hr-HR"/>
          </a:p>
        </p:txBody>
      </p:sp>
      <p:sp>
        <p:nvSpPr>
          <p:cNvPr id="5" name="Title 1">
            <a:extLst>
              <a:ext uri="{FF2B5EF4-FFF2-40B4-BE49-F238E27FC236}">
                <a16:creationId xmlns:a16="http://schemas.microsoft.com/office/drawing/2014/main" id="{824A7B26-D87F-41FE-A92B-56B64DF06795}"/>
              </a:ext>
            </a:extLst>
          </p:cNvPr>
          <p:cNvSpPr>
            <a:spLocks noGrp="1"/>
          </p:cNvSpPr>
          <p:nvPr>
            <p:ph type="title"/>
          </p:nvPr>
        </p:nvSpPr>
        <p:spPr>
          <a:xfrm>
            <a:off x="838200" y="549275"/>
            <a:ext cx="7772400" cy="762000"/>
          </a:xfrm>
        </p:spPr>
        <p:txBody>
          <a:bodyPr>
            <a:normAutofit/>
          </a:bodyPr>
          <a:lstStyle/>
          <a:p>
            <a:r>
              <a:rPr lang="en-US" altLang="de-DE" dirty="0"/>
              <a:t>Dunning’s Eclectic Paradigm</a:t>
            </a:r>
          </a:p>
        </p:txBody>
      </p:sp>
    </p:spTree>
    <p:extLst>
      <p:ext uri="{BB962C8B-B14F-4D97-AF65-F5344CB8AC3E}">
        <p14:creationId xmlns:p14="http://schemas.microsoft.com/office/powerpoint/2010/main" val="2404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08DDDF-B445-4277-A1A6-3ABFFA692DA4}"/>
              </a:ext>
            </a:extLst>
          </p:cNvPr>
          <p:cNvSpPr txBox="1"/>
          <p:nvPr/>
        </p:nvSpPr>
        <p:spPr>
          <a:xfrm>
            <a:off x="2209800" y="1251536"/>
            <a:ext cx="2806700" cy="769441"/>
          </a:xfrm>
          <a:prstGeom prst="rect">
            <a:avLst/>
          </a:prstGeom>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anchor="ctr">
            <a:spAutoFit/>
          </a:bodyPr>
          <a:lstStyle/>
          <a:p>
            <a:pPr algn="ctr">
              <a:defRPr/>
            </a:pPr>
            <a:r>
              <a:rPr lang="en-GB" sz="2200" dirty="0">
                <a:solidFill>
                  <a:schemeClr val="tx1"/>
                </a:solidFill>
                <a:latin typeface="Calibri" panose="020F0502020204030204" pitchFamily="34" charset="0"/>
                <a:cs typeface="Calibri" panose="020F0502020204030204" pitchFamily="34" charset="0"/>
              </a:rPr>
              <a:t>Ownership Advantage</a:t>
            </a:r>
          </a:p>
          <a:p>
            <a:pPr algn="ctr">
              <a:defRPr/>
            </a:pPr>
            <a:endParaRPr lang="en-GB" sz="2200" dirty="0">
              <a:solidFill>
                <a:schemeClr val="tx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668A127-63DE-486C-8781-14531E7DCD82}"/>
              </a:ext>
            </a:extLst>
          </p:cNvPr>
          <p:cNvSpPr txBox="1"/>
          <p:nvPr/>
        </p:nvSpPr>
        <p:spPr>
          <a:xfrm>
            <a:off x="2209800" y="2613611"/>
            <a:ext cx="2806700" cy="769441"/>
          </a:xfrm>
          <a:prstGeom prst="rect">
            <a:avLst/>
          </a:prstGeom>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anchor="ctr">
            <a:spAutoFit/>
          </a:bodyPr>
          <a:lstStyle/>
          <a:p>
            <a:pPr algn="ctr">
              <a:defRPr/>
            </a:pPr>
            <a:r>
              <a:rPr lang="en-GB" sz="2200" dirty="0">
                <a:solidFill>
                  <a:schemeClr val="tx1"/>
                </a:solidFill>
                <a:latin typeface="Calibri" panose="020F0502020204030204" pitchFamily="34" charset="0"/>
                <a:cs typeface="Calibri" panose="020F0502020204030204" pitchFamily="34" charset="0"/>
              </a:rPr>
              <a:t>Location Advantage</a:t>
            </a:r>
          </a:p>
          <a:p>
            <a:pPr algn="ctr">
              <a:defRPr/>
            </a:pPr>
            <a:endParaRPr lang="en-GB" sz="2200" dirty="0">
              <a:solidFill>
                <a:schemeClr val="tx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2B9F564-61D9-44EB-AB49-946C46405AFF}"/>
              </a:ext>
            </a:extLst>
          </p:cNvPr>
          <p:cNvSpPr txBox="1"/>
          <p:nvPr/>
        </p:nvSpPr>
        <p:spPr>
          <a:xfrm>
            <a:off x="2214563" y="4048125"/>
            <a:ext cx="2805112" cy="769441"/>
          </a:xfrm>
          <a:prstGeom prst="rect">
            <a:avLst/>
          </a:prstGeom>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anchor="ctr">
            <a:spAutoFit/>
          </a:bodyPr>
          <a:lstStyle/>
          <a:p>
            <a:pPr algn="ctr">
              <a:defRPr/>
            </a:pPr>
            <a:r>
              <a:rPr lang="en-GB" sz="2200" dirty="0">
                <a:solidFill>
                  <a:schemeClr val="tx1"/>
                </a:solidFill>
                <a:latin typeface="Calibri" panose="020F0502020204030204" pitchFamily="34" charset="0"/>
                <a:cs typeface="Calibri" panose="020F0502020204030204" pitchFamily="34" charset="0"/>
              </a:rPr>
              <a:t>Internalisation Advantage</a:t>
            </a:r>
          </a:p>
        </p:txBody>
      </p:sp>
      <p:sp>
        <p:nvSpPr>
          <p:cNvPr id="10" name="TextBox 9">
            <a:extLst>
              <a:ext uri="{FF2B5EF4-FFF2-40B4-BE49-F238E27FC236}">
                <a16:creationId xmlns:a16="http://schemas.microsoft.com/office/drawing/2014/main" id="{BB89C396-E6A8-4E58-B095-A2FCE02E37AB}"/>
              </a:ext>
            </a:extLst>
          </p:cNvPr>
          <p:cNvSpPr txBox="1"/>
          <p:nvPr/>
        </p:nvSpPr>
        <p:spPr>
          <a:xfrm>
            <a:off x="6456363" y="1251537"/>
            <a:ext cx="2805112" cy="769441"/>
          </a:xfrm>
          <a:prstGeom prst="rect">
            <a:avLst/>
          </a:prstGeom>
          <a:ln/>
        </p:spPr>
        <p:style>
          <a:lnRef idx="2">
            <a:schemeClr val="accent6"/>
          </a:lnRef>
          <a:fillRef idx="1">
            <a:schemeClr val="lt1"/>
          </a:fillRef>
          <a:effectRef idx="0">
            <a:schemeClr val="accent6"/>
          </a:effectRef>
          <a:fontRef idx="minor">
            <a:schemeClr val="dk1"/>
          </a:fontRef>
        </p:style>
        <p:txBody>
          <a:bodyPr anchor="ctr">
            <a:spAutoFit/>
          </a:bodyPr>
          <a:lstStyle/>
          <a:p>
            <a:pPr algn="ctr">
              <a:defRPr/>
            </a:pPr>
            <a:r>
              <a:rPr lang="en-GB" sz="2200" dirty="0">
                <a:solidFill>
                  <a:schemeClr val="tx1"/>
                </a:solidFill>
                <a:latin typeface="Calibri" panose="020F0502020204030204" pitchFamily="34" charset="0"/>
                <a:cs typeface="Calibri" panose="020F0502020204030204" pitchFamily="34" charset="0"/>
              </a:rPr>
              <a:t>Do not internationalise</a:t>
            </a:r>
          </a:p>
          <a:p>
            <a:pPr algn="ctr">
              <a:defRPr/>
            </a:pPr>
            <a:endParaRPr lang="en-GB" sz="2200" dirty="0">
              <a:solidFill>
                <a:schemeClr val="tx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13F99F16-AB1C-46AD-9C2C-2FDB332F7181}"/>
              </a:ext>
            </a:extLst>
          </p:cNvPr>
          <p:cNvSpPr txBox="1"/>
          <p:nvPr/>
        </p:nvSpPr>
        <p:spPr>
          <a:xfrm>
            <a:off x="6456363" y="2747418"/>
            <a:ext cx="2805112" cy="769441"/>
          </a:xfrm>
          <a:prstGeom prst="rect">
            <a:avLst/>
          </a:prstGeom>
          <a:ln/>
        </p:spPr>
        <p:style>
          <a:lnRef idx="2">
            <a:schemeClr val="accent6"/>
          </a:lnRef>
          <a:fillRef idx="1">
            <a:schemeClr val="lt1"/>
          </a:fillRef>
          <a:effectRef idx="0">
            <a:schemeClr val="accent6"/>
          </a:effectRef>
          <a:fontRef idx="minor">
            <a:schemeClr val="dk1"/>
          </a:fontRef>
        </p:style>
        <p:txBody>
          <a:bodyPr anchor="ctr">
            <a:spAutoFit/>
          </a:bodyPr>
          <a:lstStyle/>
          <a:p>
            <a:pPr algn="ctr">
              <a:defRPr/>
            </a:pPr>
            <a:r>
              <a:rPr lang="en-GB" sz="2200">
                <a:solidFill>
                  <a:schemeClr val="tx1"/>
                </a:solidFill>
                <a:latin typeface="Calibri" panose="020F0502020204030204" pitchFamily="34" charset="0"/>
                <a:cs typeface="Calibri" panose="020F0502020204030204" pitchFamily="34" charset="0"/>
              </a:rPr>
              <a:t>Export</a:t>
            </a:r>
          </a:p>
          <a:p>
            <a:pPr algn="ctr">
              <a:defRPr/>
            </a:pPr>
            <a:endParaRPr lang="en-GB" sz="2200">
              <a:solidFill>
                <a:schemeClr val="tx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A7DCA636-B920-4490-99ED-3A7F8E8F3619}"/>
              </a:ext>
            </a:extLst>
          </p:cNvPr>
          <p:cNvSpPr txBox="1"/>
          <p:nvPr/>
        </p:nvSpPr>
        <p:spPr>
          <a:xfrm>
            <a:off x="6456363" y="4103102"/>
            <a:ext cx="2805112" cy="769441"/>
          </a:xfrm>
          <a:prstGeom prst="rect">
            <a:avLst/>
          </a:prstGeom>
          <a:ln/>
        </p:spPr>
        <p:style>
          <a:lnRef idx="2">
            <a:schemeClr val="accent6"/>
          </a:lnRef>
          <a:fillRef idx="1">
            <a:schemeClr val="lt1"/>
          </a:fillRef>
          <a:effectRef idx="0">
            <a:schemeClr val="accent6"/>
          </a:effectRef>
          <a:fontRef idx="minor">
            <a:schemeClr val="dk1"/>
          </a:fontRef>
        </p:style>
        <p:txBody>
          <a:bodyPr anchor="ctr">
            <a:spAutoFit/>
          </a:bodyPr>
          <a:lstStyle/>
          <a:p>
            <a:pPr algn="ctr">
              <a:defRPr/>
            </a:pPr>
            <a:r>
              <a:rPr lang="en-GB" sz="2200" dirty="0">
                <a:solidFill>
                  <a:schemeClr val="tx1"/>
                </a:solidFill>
                <a:latin typeface="Calibri" panose="020F0502020204030204" pitchFamily="34" charset="0"/>
                <a:cs typeface="Calibri" panose="020F0502020204030204" pitchFamily="34" charset="0"/>
              </a:rPr>
              <a:t>Licensing/other contractual modes</a:t>
            </a:r>
          </a:p>
        </p:txBody>
      </p:sp>
      <p:sp>
        <p:nvSpPr>
          <p:cNvPr id="13" name="TextBox 12">
            <a:extLst>
              <a:ext uri="{FF2B5EF4-FFF2-40B4-BE49-F238E27FC236}">
                <a16:creationId xmlns:a16="http://schemas.microsoft.com/office/drawing/2014/main" id="{0B3BC51E-5C5A-4FB3-80AD-2112F7C2417A}"/>
              </a:ext>
            </a:extLst>
          </p:cNvPr>
          <p:cNvSpPr txBox="1"/>
          <p:nvPr/>
        </p:nvSpPr>
        <p:spPr>
          <a:xfrm>
            <a:off x="2233613" y="5408614"/>
            <a:ext cx="2805112" cy="769441"/>
          </a:xfrm>
          <a:prstGeom prst="rect">
            <a:avLst/>
          </a:prstGeom>
          <a:ln/>
        </p:spPr>
        <p:style>
          <a:lnRef idx="2">
            <a:schemeClr val="accent6"/>
          </a:lnRef>
          <a:fillRef idx="1">
            <a:schemeClr val="lt1"/>
          </a:fillRef>
          <a:effectRef idx="0">
            <a:schemeClr val="accent6"/>
          </a:effectRef>
          <a:fontRef idx="minor">
            <a:schemeClr val="dk1"/>
          </a:fontRef>
        </p:style>
        <p:txBody>
          <a:bodyPr anchor="ctr">
            <a:spAutoFit/>
          </a:bodyPr>
          <a:lstStyle/>
          <a:p>
            <a:pPr algn="ctr">
              <a:defRPr/>
            </a:pPr>
            <a:r>
              <a:rPr lang="en-GB" sz="2200">
                <a:solidFill>
                  <a:schemeClr val="tx1"/>
                </a:solidFill>
                <a:latin typeface="Calibri" panose="020F0502020204030204" pitchFamily="34" charset="0"/>
                <a:cs typeface="Calibri" panose="020F0502020204030204" pitchFamily="34" charset="0"/>
              </a:rPr>
              <a:t>FDI</a:t>
            </a:r>
          </a:p>
          <a:p>
            <a:pPr algn="ctr">
              <a:defRPr/>
            </a:pPr>
            <a:endParaRPr lang="en-GB" sz="2200">
              <a:solidFill>
                <a:schemeClr val="tx1"/>
              </a:solidFill>
              <a:latin typeface="Calibri" panose="020F0502020204030204" pitchFamily="34" charset="0"/>
              <a:cs typeface="Calibri" panose="020F0502020204030204" pitchFamily="34" charset="0"/>
            </a:endParaRPr>
          </a:p>
        </p:txBody>
      </p:sp>
      <p:sp>
        <p:nvSpPr>
          <p:cNvPr id="14" name="Right Arrow 13">
            <a:extLst>
              <a:ext uri="{FF2B5EF4-FFF2-40B4-BE49-F238E27FC236}">
                <a16:creationId xmlns:a16="http://schemas.microsoft.com/office/drawing/2014/main" id="{E1297E54-D4B5-4279-BCE0-3C9DB7381074}"/>
              </a:ext>
            </a:extLst>
          </p:cNvPr>
          <p:cNvSpPr/>
          <p:nvPr/>
        </p:nvSpPr>
        <p:spPr bwMode="auto">
          <a:xfrm>
            <a:off x="5038725" y="1614489"/>
            <a:ext cx="1417638" cy="300037"/>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eaLnBrk="1" hangingPunct="1">
              <a:defRPr/>
            </a:pPr>
            <a:endParaRPr lang="en-GB" sz="2200">
              <a:solidFill>
                <a:schemeClr val="bg1"/>
              </a:solidFill>
              <a:latin typeface="Calibri" panose="020F0502020204030204" pitchFamily="34" charset="0"/>
              <a:ea typeface="MS Mincho" pitchFamily="49" charset="-128"/>
              <a:cs typeface="Calibri" panose="020F0502020204030204" pitchFamily="34" charset="0"/>
            </a:endParaRPr>
          </a:p>
        </p:txBody>
      </p:sp>
      <p:sp>
        <p:nvSpPr>
          <p:cNvPr id="15" name="Right Arrow 14">
            <a:extLst>
              <a:ext uri="{FF2B5EF4-FFF2-40B4-BE49-F238E27FC236}">
                <a16:creationId xmlns:a16="http://schemas.microsoft.com/office/drawing/2014/main" id="{1160900C-2F52-44E2-8728-0CF59A94A2DD}"/>
              </a:ext>
            </a:extLst>
          </p:cNvPr>
          <p:cNvSpPr/>
          <p:nvPr/>
        </p:nvSpPr>
        <p:spPr bwMode="auto">
          <a:xfrm>
            <a:off x="5053013" y="2970214"/>
            <a:ext cx="1416050" cy="300037"/>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eaLnBrk="1" hangingPunct="1">
              <a:defRPr/>
            </a:pPr>
            <a:endParaRPr lang="en-GB" sz="2200">
              <a:solidFill>
                <a:schemeClr val="bg1"/>
              </a:solidFill>
              <a:latin typeface="Calibri" panose="020F0502020204030204" pitchFamily="34" charset="0"/>
              <a:ea typeface="MS Mincho" pitchFamily="49" charset="-128"/>
              <a:cs typeface="Calibri" panose="020F0502020204030204" pitchFamily="34" charset="0"/>
            </a:endParaRPr>
          </a:p>
        </p:txBody>
      </p:sp>
      <p:sp>
        <p:nvSpPr>
          <p:cNvPr id="16" name="Right Arrow 15">
            <a:extLst>
              <a:ext uri="{FF2B5EF4-FFF2-40B4-BE49-F238E27FC236}">
                <a16:creationId xmlns:a16="http://schemas.microsoft.com/office/drawing/2014/main" id="{BF5F0E29-94BE-4E40-8221-86FB13497E1B}"/>
              </a:ext>
            </a:extLst>
          </p:cNvPr>
          <p:cNvSpPr/>
          <p:nvPr/>
        </p:nvSpPr>
        <p:spPr bwMode="auto">
          <a:xfrm>
            <a:off x="5053013" y="4267201"/>
            <a:ext cx="1416050" cy="301625"/>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eaLnBrk="1" hangingPunct="1">
              <a:defRPr/>
            </a:pPr>
            <a:endParaRPr lang="en-GB" sz="2200">
              <a:solidFill>
                <a:schemeClr val="bg1"/>
              </a:solidFill>
              <a:latin typeface="Calibri" panose="020F0502020204030204" pitchFamily="34" charset="0"/>
              <a:ea typeface="MS Mincho" pitchFamily="49" charset="-128"/>
              <a:cs typeface="Calibri" panose="020F0502020204030204" pitchFamily="34" charset="0"/>
            </a:endParaRPr>
          </a:p>
        </p:txBody>
      </p:sp>
      <p:sp>
        <p:nvSpPr>
          <p:cNvPr id="17" name="Right Arrow 16">
            <a:extLst>
              <a:ext uri="{FF2B5EF4-FFF2-40B4-BE49-F238E27FC236}">
                <a16:creationId xmlns:a16="http://schemas.microsoft.com/office/drawing/2014/main" id="{F31196FC-5D60-4AE6-9015-C134426BE72E}"/>
              </a:ext>
            </a:extLst>
          </p:cNvPr>
          <p:cNvSpPr/>
          <p:nvPr/>
        </p:nvSpPr>
        <p:spPr bwMode="auto">
          <a:xfrm rot="5400000">
            <a:off x="3280569" y="2153444"/>
            <a:ext cx="539750" cy="338138"/>
          </a:xfrm>
          <a:prstGeom prst="righ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0" tIns="0" rIns="0" bIns="0" anchor="ctr"/>
          <a:lstStyle/>
          <a:p>
            <a:pPr eaLnBrk="1" hangingPunct="1">
              <a:defRPr/>
            </a:pPr>
            <a:endParaRPr lang="en-GB" sz="2200">
              <a:solidFill>
                <a:schemeClr val="bg1"/>
              </a:solidFill>
              <a:latin typeface="Calibri" panose="020F0502020204030204" pitchFamily="34" charset="0"/>
              <a:ea typeface="MS Mincho" pitchFamily="49" charset="-128"/>
              <a:cs typeface="Calibri" panose="020F0502020204030204" pitchFamily="34" charset="0"/>
            </a:endParaRPr>
          </a:p>
        </p:txBody>
      </p:sp>
      <p:sp>
        <p:nvSpPr>
          <p:cNvPr id="18" name="Right Arrow 17">
            <a:extLst>
              <a:ext uri="{FF2B5EF4-FFF2-40B4-BE49-F238E27FC236}">
                <a16:creationId xmlns:a16="http://schemas.microsoft.com/office/drawing/2014/main" id="{A10089B9-5D7E-4015-A8A8-DE7E08CBDBF0}"/>
              </a:ext>
            </a:extLst>
          </p:cNvPr>
          <p:cNvSpPr/>
          <p:nvPr/>
        </p:nvSpPr>
        <p:spPr bwMode="auto">
          <a:xfrm rot="5400000">
            <a:off x="3280569" y="3579019"/>
            <a:ext cx="539750" cy="338138"/>
          </a:xfrm>
          <a:prstGeom prst="righ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0" tIns="0" rIns="0" bIns="0" anchor="ctr"/>
          <a:lstStyle/>
          <a:p>
            <a:pPr eaLnBrk="1" hangingPunct="1">
              <a:defRPr/>
            </a:pPr>
            <a:endParaRPr lang="en-GB" sz="2200">
              <a:solidFill>
                <a:schemeClr val="bg1"/>
              </a:solidFill>
              <a:latin typeface="Calibri" panose="020F0502020204030204" pitchFamily="34" charset="0"/>
              <a:ea typeface="MS Mincho" pitchFamily="49" charset="-128"/>
              <a:cs typeface="Calibri" panose="020F0502020204030204" pitchFamily="34" charset="0"/>
            </a:endParaRPr>
          </a:p>
        </p:txBody>
      </p:sp>
      <p:sp>
        <p:nvSpPr>
          <p:cNvPr id="19" name="Right Arrow 18">
            <a:extLst>
              <a:ext uri="{FF2B5EF4-FFF2-40B4-BE49-F238E27FC236}">
                <a16:creationId xmlns:a16="http://schemas.microsoft.com/office/drawing/2014/main" id="{DFFECB49-AB9C-466E-B620-9EB147DDA9AA}"/>
              </a:ext>
            </a:extLst>
          </p:cNvPr>
          <p:cNvSpPr/>
          <p:nvPr/>
        </p:nvSpPr>
        <p:spPr bwMode="auto">
          <a:xfrm rot="5400000">
            <a:off x="3280569" y="4920456"/>
            <a:ext cx="539750" cy="338138"/>
          </a:xfrm>
          <a:prstGeom prst="righ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0" tIns="0" rIns="0" bIns="0" anchor="ctr"/>
          <a:lstStyle/>
          <a:p>
            <a:pPr eaLnBrk="1" hangingPunct="1">
              <a:defRPr/>
            </a:pPr>
            <a:endParaRPr lang="en-GB" sz="2200">
              <a:solidFill>
                <a:schemeClr val="bg1"/>
              </a:solidFill>
              <a:latin typeface="Calibri" panose="020F0502020204030204" pitchFamily="34" charset="0"/>
              <a:ea typeface="MS Mincho" pitchFamily="49" charset="-128"/>
              <a:cs typeface="Calibri" panose="020F0502020204030204" pitchFamily="34" charset="0"/>
            </a:endParaRPr>
          </a:p>
        </p:txBody>
      </p:sp>
      <p:sp>
        <p:nvSpPr>
          <p:cNvPr id="21520" name="TextBox 19">
            <a:extLst>
              <a:ext uri="{FF2B5EF4-FFF2-40B4-BE49-F238E27FC236}">
                <a16:creationId xmlns:a16="http://schemas.microsoft.com/office/drawing/2014/main" id="{3F615936-27E2-4B82-A96B-4EC2F400B166}"/>
              </a:ext>
            </a:extLst>
          </p:cNvPr>
          <p:cNvSpPr txBox="1">
            <a:spLocks noChangeArrowheads="1"/>
          </p:cNvSpPr>
          <p:nvPr/>
        </p:nvSpPr>
        <p:spPr bwMode="auto">
          <a:xfrm>
            <a:off x="5232400" y="1308100"/>
            <a:ext cx="1511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GB" altLang="de-DE" sz="2200" b="1" dirty="0">
                <a:solidFill>
                  <a:schemeClr val="accent6"/>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Calibri" panose="020F0502020204030204" pitchFamily="34" charset="0"/>
              </a:rPr>
              <a:t>No</a:t>
            </a:r>
          </a:p>
        </p:txBody>
      </p:sp>
      <p:sp>
        <p:nvSpPr>
          <p:cNvPr id="21521" name="TextBox 20">
            <a:extLst>
              <a:ext uri="{FF2B5EF4-FFF2-40B4-BE49-F238E27FC236}">
                <a16:creationId xmlns:a16="http://schemas.microsoft.com/office/drawing/2014/main" id="{C29809CE-2517-4D27-A87E-A5DE9518C740}"/>
              </a:ext>
            </a:extLst>
          </p:cNvPr>
          <p:cNvSpPr txBox="1">
            <a:spLocks noChangeArrowheads="1"/>
          </p:cNvSpPr>
          <p:nvPr/>
        </p:nvSpPr>
        <p:spPr bwMode="auto">
          <a:xfrm>
            <a:off x="5232400" y="3944938"/>
            <a:ext cx="1511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GB" altLang="de-DE" sz="2200" b="1">
                <a:solidFill>
                  <a:schemeClr val="accent6"/>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Calibri" panose="020F0502020204030204" pitchFamily="34" charset="0"/>
              </a:rPr>
              <a:t>NO</a:t>
            </a:r>
          </a:p>
        </p:txBody>
      </p:sp>
      <p:sp>
        <p:nvSpPr>
          <p:cNvPr id="21522" name="TextBox 21">
            <a:extLst>
              <a:ext uri="{FF2B5EF4-FFF2-40B4-BE49-F238E27FC236}">
                <a16:creationId xmlns:a16="http://schemas.microsoft.com/office/drawing/2014/main" id="{90BAC4DA-E0A2-4C68-96EF-928D60162C3C}"/>
              </a:ext>
            </a:extLst>
          </p:cNvPr>
          <p:cNvSpPr txBox="1">
            <a:spLocks noChangeArrowheads="1"/>
          </p:cNvSpPr>
          <p:nvPr/>
        </p:nvSpPr>
        <p:spPr bwMode="auto">
          <a:xfrm>
            <a:off x="5232400" y="2649538"/>
            <a:ext cx="1511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GB" altLang="de-DE" sz="2200" b="1">
                <a:solidFill>
                  <a:schemeClr val="accent6"/>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Calibri" panose="020F0502020204030204" pitchFamily="34" charset="0"/>
              </a:rPr>
              <a:t>No</a:t>
            </a:r>
          </a:p>
        </p:txBody>
      </p:sp>
      <p:sp>
        <p:nvSpPr>
          <p:cNvPr id="21523" name="TextBox 22">
            <a:extLst>
              <a:ext uri="{FF2B5EF4-FFF2-40B4-BE49-F238E27FC236}">
                <a16:creationId xmlns:a16="http://schemas.microsoft.com/office/drawing/2014/main" id="{B056FEAB-A5E0-4321-B303-B33A25281B53}"/>
              </a:ext>
            </a:extLst>
          </p:cNvPr>
          <p:cNvSpPr txBox="1">
            <a:spLocks noChangeArrowheads="1"/>
          </p:cNvSpPr>
          <p:nvPr/>
        </p:nvSpPr>
        <p:spPr bwMode="auto">
          <a:xfrm>
            <a:off x="2714625" y="2098631"/>
            <a:ext cx="6667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GB" altLang="de-DE" sz="2200" b="1" dirty="0">
                <a:solidFill>
                  <a:schemeClr val="accent6"/>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Calibri" panose="020F0502020204030204" pitchFamily="34" charset="0"/>
              </a:rPr>
              <a:t>Yes</a:t>
            </a:r>
          </a:p>
        </p:txBody>
      </p:sp>
      <p:sp>
        <p:nvSpPr>
          <p:cNvPr id="21524" name="TextBox 23">
            <a:extLst>
              <a:ext uri="{FF2B5EF4-FFF2-40B4-BE49-F238E27FC236}">
                <a16:creationId xmlns:a16="http://schemas.microsoft.com/office/drawing/2014/main" id="{7C9AACA0-7C27-4FF2-B50E-8407EFC9D07A}"/>
              </a:ext>
            </a:extLst>
          </p:cNvPr>
          <p:cNvSpPr txBox="1">
            <a:spLocks noChangeArrowheads="1"/>
          </p:cNvSpPr>
          <p:nvPr/>
        </p:nvSpPr>
        <p:spPr bwMode="auto">
          <a:xfrm>
            <a:off x="2714625" y="3439275"/>
            <a:ext cx="6667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GB" altLang="de-DE" sz="2200" b="1" dirty="0">
                <a:solidFill>
                  <a:schemeClr val="accent6"/>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Calibri" panose="020F0502020204030204" pitchFamily="34" charset="0"/>
              </a:rPr>
              <a:t>Yes</a:t>
            </a:r>
          </a:p>
        </p:txBody>
      </p:sp>
      <p:sp>
        <p:nvSpPr>
          <p:cNvPr id="21530" name="Foliennummernplatzhalter 5">
            <a:extLst>
              <a:ext uri="{FF2B5EF4-FFF2-40B4-BE49-F238E27FC236}">
                <a16:creationId xmlns:a16="http://schemas.microsoft.com/office/drawing/2014/main" id="{47F3E679-8F16-40A8-9F4D-D0950360E93A}"/>
              </a:ext>
            </a:extLst>
          </p:cNvPr>
          <p:cNvSpPr>
            <a:spLocks noGrp="1"/>
          </p:cNvSpPr>
          <p:nvPr>
            <p:ph type="sldNum" sz="quarter" idx="11"/>
          </p:nvPr>
        </p:nvSpPr>
        <p:spPr bwMode="auto">
          <a:xfrm>
            <a:off x="10128251" y="6492876"/>
            <a:ext cx="2638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fld id="{ECCC3205-513E-446E-A9B7-9894B004158B}" type="slidenum">
              <a:rPr lang="de-DE" altLang="en-US" sz="1200">
                <a:solidFill>
                  <a:schemeClr val="bg1">
                    <a:lumMod val="65000"/>
                  </a:schemeClr>
                </a:solidFill>
                <a:latin typeface="Calibri" panose="020F0502020204030204" pitchFamily="34" charset="0"/>
                <a:ea typeface="MS Mincho" panose="02020609040205080304" pitchFamily="49" charset="-128"/>
                <a:cs typeface="Calibri" panose="020F0502020204030204" pitchFamily="34" charset="0"/>
              </a:rPr>
              <a:pPr>
                <a:lnSpc>
                  <a:spcPct val="100000"/>
                </a:lnSpc>
                <a:spcBef>
                  <a:spcPct val="0"/>
                </a:spcBef>
                <a:buClrTx/>
                <a:buFontTx/>
                <a:buNone/>
              </a:pPr>
              <a:t>25</a:t>
            </a:fld>
            <a:endParaRPr lang="de-DE" altLang="en-US" sz="1200">
              <a:solidFill>
                <a:schemeClr val="bg1">
                  <a:lumMod val="65000"/>
                </a:schemeClr>
              </a:solidFill>
              <a:latin typeface="Calibri" panose="020F0502020204030204" pitchFamily="34" charset="0"/>
              <a:ea typeface="MS Mincho" panose="02020609040205080304" pitchFamily="49" charset="-128"/>
              <a:cs typeface="Calibri" panose="020F0502020204030204" pitchFamily="34" charset="0"/>
            </a:endParaRPr>
          </a:p>
        </p:txBody>
      </p:sp>
      <p:sp>
        <p:nvSpPr>
          <p:cNvPr id="30" name="Title 1">
            <a:extLst>
              <a:ext uri="{FF2B5EF4-FFF2-40B4-BE49-F238E27FC236}">
                <a16:creationId xmlns:a16="http://schemas.microsoft.com/office/drawing/2014/main" id="{0D23735D-6A14-4953-A135-964EB637DE6A}"/>
              </a:ext>
            </a:extLst>
          </p:cNvPr>
          <p:cNvSpPr txBox="1">
            <a:spLocks/>
          </p:cNvSpPr>
          <p:nvPr/>
        </p:nvSpPr>
        <p:spPr>
          <a:xfrm>
            <a:off x="838200" y="396875"/>
            <a:ext cx="777240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latin typeface="Calibri" panose="020F0502020204030204" pitchFamily="34" charset="0"/>
                <a:cs typeface="Calibri" panose="020F0502020204030204" pitchFamily="34" charset="0"/>
              </a:rPr>
              <a:t>Dunning’s Eclectic Paradigm</a:t>
            </a:r>
          </a:p>
        </p:txBody>
      </p:sp>
      <p:sp>
        <p:nvSpPr>
          <p:cNvPr id="31" name="TextBox 23">
            <a:extLst>
              <a:ext uri="{FF2B5EF4-FFF2-40B4-BE49-F238E27FC236}">
                <a16:creationId xmlns:a16="http://schemas.microsoft.com/office/drawing/2014/main" id="{2D42529F-0008-42DC-B3D9-F970F9B6B898}"/>
              </a:ext>
            </a:extLst>
          </p:cNvPr>
          <p:cNvSpPr txBox="1">
            <a:spLocks noChangeArrowheads="1"/>
          </p:cNvSpPr>
          <p:nvPr/>
        </p:nvSpPr>
        <p:spPr bwMode="auto">
          <a:xfrm>
            <a:off x="2705100" y="4904344"/>
            <a:ext cx="6762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GB" altLang="de-DE" sz="2200" b="1" dirty="0">
                <a:solidFill>
                  <a:schemeClr val="accent6"/>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Calibri" panose="020F0502020204030204" pitchFamily="34" charset="0"/>
              </a:rPr>
              <a:t>Yes</a:t>
            </a:r>
          </a:p>
        </p:txBody>
      </p:sp>
      <p:sp>
        <p:nvSpPr>
          <p:cNvPr id="32" name="Rechteck 31">
            <a:extLst>
              <a:ext uri="{FF2B5EF4-FFF2-40B4-BE49-F238E27FC236}">
                <a16:creationId xmlns:a16="http://schemas.microsoft.com/office/drawing/2014/main" id="{A8FFD289-6E02-4774-B721-DC339528BE50}"/>
              </a:ext>
            </a:extLst>
          </p:cNvPr>
          <p:cNvSpPr/>
          <p:nvPr/>
        </p:nvSpPr>
        <p:spPr>
          <a:xfrm>
            <a:off x="8705850" y="5739743"/>
            <a:ext cx="3600450" cy="646331"/>
          </a:xfrm>
          <a:prstGeom prst="rect">
            <a:avLst/>
          </a:prstGeom>
        </p:spPr>
        <p:txBody>
          <a:bodyPr wrap="square">
            <a:spAutoFit/>
          </a:bodyPr>
          <a:lstStyle/>
          <a:p>
            <a:r>
              <a:rPr lang="en-US" sz="1200" dirty="0">
                <a:solidFill>
                  <a:srgbClr val="323232"/>
                </a:solidFill>
                <a:latin typeface="Calibri" panose="020F0502020204030204" pitchFamily="34" charset="0"/>
                <a:cs typeface="Calibri" panose="020F0502020204030204" pitchFamily="34" charset="0"/>
              </a:rPr>
              <a:t>Dunning, John H. (2000): The Eclectic Paradigm as an Envelope for Economic and Business Theories of </a:t>
            </a:r>
            <a:r>
              <a:rPr lang="en-US" sz="1200" dirty="0" err="1">
                <a:solidFill>
                  <a:srgbClr val="323232"/>
                </a:solidFill>
                <a:latin typeface="Calibri" panose="020F0502020204030204" pitchFamily="34" charset="0"/>
                <a:cs typeface="Calibri" panose="020F0502020204030204" pitchFamily="34" charset="0"/>
              </a:rPr>
              <a:t>MNE</a:t>
            </a:r>
            <a:r>
              <a:rPr lang="en-US" sz="1200" dirty="0">
                <a:solidFill>
                  <a:srgbClr val="323232"/>
                </a:solidFill>
                <a:latin typeface="Calibri" panose="020F0502020204030204" pitchFamily="34" charset="0"/>
                <a:cs typeface="Calibri" panose="020F0502020204030204" pitchFamily="34" charset="0"/>
              </a:rPr>
              <a:t> Activity. </a:t>
            </a:r>
            <a:r>
              <a:rPr lang="en-US" sz="1200" i="1" dirty="0">
                <a:solidFill>
                  <a:srgbClr val="323232"/>
                </a:solidFill>
                <a:latin typeface="Calibri" panose="020F0502020204030204" pitchFamily="34" charset="0"/>
                <a:cs typeface="Calibri" panose="020F0502020204030204" pitchFamily="34" charset="0"/>
              </a:rPr>
              <a:t>International Business Review</a:t>
            </a:r>
            <a:r>
              <a:rPr lang="en-US" sz="1200" dirty="0">
                <a:solidFill>
                  <a:srgbClr val="323232"/>
                </a:solidFill>
                <a:latin typeface="Calibri" panose="020F0502020204030204" pitchFamily="34" charset="0"/>
                <a:cs typeface="Calibri" panose="020F0502020204030204" pitchFamily="34" charset="0"/>
              </a:rPr>
              <a:t> 9, pp. 163-190.</a:t>
            </a:r>
            <a:endParaRPr lang="de-DE" sz="1200" dirty="0">
              <a:latin typeface="Calibri" panose="020F0502020204030204" pitchFamily="34" charset="0"/>
              <a:cs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5523B-E63D-4E02-B459-DFBBC42CF68E}"/>
              </a:ext>
            </a:extLst>
          </p:cNvPr>
          <p:cNvSpPr>
            <a:spLocks noGrp="1"/>
          </p:cNvSpPr>
          <p:nvPr>
            <p:ph type="title"/>
          </p:nvPr>
        </p:nvSpPr>
        <p:spPr/>
        <p:txBody>
          <a:bodyPr/>
          <a:lstStyle/>
          <a:p>
            <a:r>
              <a:rPr lang="en-GB" dirty="0"/>
              <a:t>Categorisation of Market Entry Modes</a:t>
            </a:r>
          </a:p>
        </p:txBody>
      </p:sp>
      <p:pic>
        <p:nvPicPr>
          <p:cNvPr id="5" name="Inhaltsplatzhalter 4">
            <a:extLst>
              <a:ext uri="{FF2B5EF4-FFF2-40B4-BE49-F238E27FC236}">
                <a16:creationId xmlns:a16="http://schemas.microsoft.com/office/drawing/2014/main" id="{99B1AA5D-EE4C-4761-BD8D-DF4086367F25}"/>
              </a:ext>
            </a:extLst>
          </p:cNvPr>
          <p:cNvPicPr>
            <a:picLocks noGrp="1" noChangeAspect="1"/>
          </p:cNvPicPr>
          <p:nvPr>
            <p:ph idx="1"/>
          </p:nvPr>
        </p:nvPicPr>
        <p:blipFill>
          <a:blip r:embed="rId2"/>
          <a:stretch>
            <a:fillRect/>
          </a:stretch>
        </p:blipFill>
        <p:spPr>
          <a:xfrm>
            <a:off x="1238250" y="1566466"/>
            <a:ext cx="8515350" cy="4789884"/>
          </a:xfrm>
          <a:prstGeom prst="rect">
            <a:avLst/>
          </a:prstGeom>
        </p:spPr>
      </p:pic>
      <p:sp>
        <p:nvSpPr>
          <p:cNvPr id="4" name="Foliennummernplatzhalter 3">
            <a:extLst>
              <a:ext uri="{FF2B5EF4-FFF2-40B4-BE49-F238E27FC236}">
                <a16:creationId xmlns:a16="http://schemas.microsoft.com/office/drawing/2014/main" id="{3F855D97-4525-489E-8E1B-6C2D79CB7931}"/>
              </a:ext>
            </a:extLst>
          </p:cNvPr>
          <p:cNvSpPr>
            <a:spLocks noGrp="1"/>
          </p:cNvSpPr>
          <p:nvPr>
            <p:ph type="sldNum" sz="quarter" idx="12"/>
          </p:nvPr>
        </p:nvSpPr>
        <p:spPr/>
        <p:txBody>
          <a:bodyPr/>
          <a:lstStyle/>
          <a:p>
            <a:fld id="{B34092F8-88B9-48E5-9B8F-3F206E5F35A9}" type="slidenum">
              <a:rPr lang="hr-HR" smtClean="0"/>
              <a:t>26</a:t>
            </a:fld>
            <a:endParaRPr lang="hr-HR"/>
          </a:p>
        </p:txBody>
      </p:sp>
    </p:spTree>
    <p:extLst>
      <p:ext uri="{BB962C8B-B14F-4D97-AF65-F5344CB8AC3E}">
        <p14:creationId xmlns:p14="http://schemas.microsoft.com/office/powerpoint/2010/main" val="575809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33638"/>
            <a:ext cx="9144000" cy="2387600"/>
          </a:xfrm>
        </p:spPr>
        <p:txBody>
          <a:bodyPr>
            <a:normAutofit/>
          </a:bodyPr>
          <a:lstStyle/>
          <a:p>
            <a:r>
              <a:rPr lang="de-DE" sz="4400" dirty="0"/>
              <a:t>Market Entry Modes</a:t>
            </a:r>
            <a:br>
              <a:rPr lang="en-US" dirty="0"/>
            </a:br>
            <a:endParaRPr lang="hr-HR" dirty="0"/>
          </a:p>
        </p:txBody>
      </p:sp>
      <p:sp>
        <p:nvSpPr>
          <p:cNvPr id="3" name="Subtitle 2"/>
          <p:cNvSpPr>
            <a:spLocks noGrp="1"/>
          </p:cNvSpPr>
          <p:nvPr>
            <p:ph type="subTitle" idx="1"/>
          </p:nvPr>
        </p:nvSpPr>
        <p:spPr>
          <a:xfrm>
            <a:off x="1524000" y="4089400"/>
            <a:ext cx="9144000" cy="2387600"/>
          </a:xfrm>
        </p:spPr>
        <p:txBody>
          <a:bodyPr>
            <a:normAutofit/>
          </a:bodyPr>
          <a:lstStyle/>
          <a:p>
            <a:pPr marL="457200" indent="-457200">
              <a:buAutoNum type="arabicPeriod"/>
            </a:pPr>
            <a:r>
              <a:rPr lang="en-GB" dirty="0">
                <a:cs typeface="Calibri" panose="020F0502020204030204" pitchFamily="34" charset="0"/>
              </a:rPr>
              <a:t>Introduction to Market Entry</a:t>
            </a:r>
          </a:p>
          <a:p>
            <a:pPr marL="457200" indent="-457200">
              <a:buAutoNum type="arabicPeriod"/>
            </a:pPr>
            <a:r>
              <a:rPr lang="en-GB" dirty="0">
                <a:cs typeface="Calibri" panose="020F0502020204030204" pitchFamily="34" charset="0"/>
              </a:rPr>
              <a:t>Dunning’s Eclectic Paradigm</a:t>
            </a:r>
          </a:p>
          <a:p>
            <a:pPr marL="457200" indent="-457200">
              <a:buAutoNum type="arabicPeriod"/>
            </a:pPr>
            <a:r>
              <a:rPr lang="en-GB" sz="2800" dirty="0">
                <a:cs typeface="Calibri" panose="020F0502020204030204" pitchFamily="34" charset="0"/>
              </a:rPr>
              <a:t>Market Entry Modes</a:t>
            </a:r>
          </a:p>
        </p:txBody>
      </p:sp>
      <p:sp>
        <p:nvSpPr>
          <p:cNvPr id="4" name="Foliennummernplatzhalter 3">
            <a:extLst>
              <a:ext uri="{FF2B5EF4-FFF2-40B4-BE49-F238E27FC236}">
                <a16:creationId xmlns:a16="http://schemas.microsoft.com/office/drawing/2014/main" id="{F2C48A4B-520A-4F81-BDF4-0E92F6F677F1}"/>
              </a:ext>
            </a:extLst>
          </p:cNvPr>
          <p:cNvSpPr>
            <a:spLocks noGrp="1"/>
          </p:cNvSpPr>
          <p:nvPr>
            <p:ph type="sldNum" sz="quarter" idx="12"/>
          </p:nvPr>
        </p:nvSpPr>
        <p:spPr/>
        <p:txBody>
          <a:bodyPr/>
          <a:lstStyle/>
          <a:p>
            <a:fld id="{B34092F8-88B9-48E5-9B8F-3F206E5F35A9}" type="slidenum">
              <a:rPr lang="hr-HR" smtClean="0"/>
              <a:t>27</a:t>
            </a:fld>
            <a:endParaRPr lang="hr-HR"/>
          </a:p>
        </p:txBody>
      </p:sp>
    </p:spTree>
    <p:extLst>
      <p:ext uri="{BB962C8B-B14F-4D97-AF65-F5344CB8AC3E}">
        <p14:creationId xmlns:p14="http://schemas.microsoft.com/office/powerpoint/2010/main" val="2414847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08DDDF-B445-4277-A1A6-3ABFFA692DA4}"/>
              </a:ext>
            </a:extLst>
          </p:cNvPr>
          <p:cNvSpPr txBox="1"/>
          <p:nvPr/>
        </p:nvSpPr>
        <p:spPr>
          <a:xfrm>
            <a:off x="2209800" y="1251536"/>
            <a:ext cx="2806700" cy="769441"/>
          </a:xfrm>
          <a:prstGeom prst="rect">
            <a:avLst/>
          </a:prstGeom>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anchor="ctr">
            <a:spAutoFit/>
          </a:bodyPr>
          <a:lstStyle/>
          <a:p>
            <a:pPr algn="ctr">
              <a:defRPr/>
            </a:pPr>
            <a:r>
              <a:rPr lang="en-GB" sz="2200" dirty="0">
                <a:solidFill>
                  <a:schemeClr val="tx1"/>
                </a:solidFill>
                <a:latin typeface="+mj-lt"/>
              </a:rPr>
              <a:t>Ownership Advantage</a:t>
            </a:r>
          </a:p>
          <a:p>
            <a:pPr algn="ctr">
              <a:defRPr/>
            </a:pPr>
            <a:endParaRPr lang="en-GB" sz="2200" dirty="0">
              <a:solidFill>
                <a:schemeClr val="tx1"/>
              </a:solidFill>
              <a:latin typeface="+mj-lt"/>
            </a:endParaRPr>
          </a:p>
        </p:txBody>
      </p:sp>
      <p:sp>
        <p:nvSpPr>
          <p:cNvPr id="8" name="TextBox 7">
            <a:extLst>
              <a:ext uri="{FF2B5EF4-FFF2-40B4-BE49-F238E27FC236}">
                <a16:creationId xmlns:a16="http://schemas.microsoft.com/office/drawing/2014/main" id="{C668A127-63DE-486C-8781-14531E7DCD82}"/>
              </a:ext>
            </a:extLst>
          </p:cNvPr>
          <p:cNvSpPr txBox="1"/>
          <p:nvPr/>
        </p:nvSpPr>
        <p:spPr>
          <a:xfrm>
            <a:off x="2209800" y="2613611"/>
            <a:ext cx="2806700" cy="769441"/>
          </a:xfrm>
          <a:prstGeom prst="rect">
            <a:avLst/>
          </a:prstGeom>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anchor="ctr">
            <a:spAutoFit/>
          </a:bodyPr>
          <a:lstStyle/>
          <a:p>
            <a:pPr algn="ctr">
              <a:defRPr/>
            </a:pPr>
            <a:r>
              <a:rPr lang="en-GB" sz="2200" dirty="0">
                <a:solidFill>
                  <a:schemeClr val="tx1"/>
                </a:solidFill>
                <a:latin typeface="+mj-lt"/>
              </a:rPr>
              <a:t>Location Advantage</a:t>
            </a:r>
          </a:p>
          <a:p>
            <a:pPr algn="ctr">
              <a:defRPr/>
            </a:pPr>
            <a:endParaRPr lang="en-GB" sz="2200" dirty="0">
              <a:solidFill>
                <a:schemeClr val="tx1"/>
              </a:solidFill>
              <a:latin typeface="+mj-lt"/>
            </a:endParaRPr>
          </a:p>
        </p:txBody>
      </p:sp>
      <p:sp>
        <p:nvSpPr>
          <p:cNvPr id="10" name="TextBox 9">
            <a:extLst>
              <a:ext uri="{FF2B5EF4-FFF2-40B4-BE49-F238E27FC236}">
                <a16:creationId xmlns:a16="http://schemas.microsoft.com/office/drawing/2014/main" id="{BB89C396-E6A8-4E58-B095-A2FCE02E37AB}"/>
              </a:ext>
            </a:extLst>
          </p:cNvPr>
          <p:cNvSpPr txBox="1"/>
          <p:nvPr/>
        </p:nvSpPr>
        <p:spPr>
          <a:xfrm>
            <a:off x="6456363" y="1251537"/>
            <a:ext cx="2805112" cy="769441"/>
          </a:xfrm>
          <a:prstGeom prst="rect">
            <a:avLst/>
          </a:prstGeom>
          <a:ln/>
        </p:spPr>
        <p:style>
          <a:lnRef idx="2">
            <a:schemeClr val="accent6"/>
          </a:lnRef>
          <a:fillRef idx="1">
            <a:schemeClr val="lt1"/>
          </a:fillRef>
          <a:effectRef idx="0">
            <a:schemeClr val="accent6"/>
          </a:effectRef>
          <a:fontRef idx="minor">
            <a:schemeClr val="dk1"/>
          </a:fontRef>
        </p:style>
        <p:txBody>
          <a:bodyPr anchor="ctr">
            <a:spAutoFit/>
          </a:bodyPr>
          <a:lstStyle/>
          <a:p>
            <a:pPr algn="ctr">
              <a:defRPr/>
            </a:pPr>
            <a:r>
              <a:rPr lang="en-GB" sz="2200" dirty="0">
                <a:solidFill>
                  <a:schemeClr val="tx1"/>
                </a:solidFill>
                <a:latin typeface="+mj-lt"/>
              </a:rPr>
              <a:t>Do not internationalise</a:t>
            </a:r>
          </a:p>
          <a:p>
            <a:pPr algn="ctr">
              <a:defRPr/>
            </a:pPr>
            <a:endParaRPr lang="en-GB" sz="2200" dirty="0">
              <a:solidFill>
                <a:schemeClr val="tx1"/>
              </a:solidFill>
              <a:latin typeface="+mj-lt"/>
            </a:endParaRPr>
          </a:p>
        </p:txBody>
      </p:sp>
      <p:sp>
        <p:nvSpPr>
          <p:cNvPr id="11" name="TextBox 10">
            <a:extLst>
              <a:ext uri="{FF2B5EF4-FFF2-40B4-BE49-F238E27FC236}">
                <a16:creationId xmlns:a16="http://schemas.microsoft.com/office/drawing/2014/main" id="{13F99F16-AB1C-46AD-9C2C-2FDB332F7181}"/>
              </a:ext>
            </a:extLst>
          </p:cNvPr>
          <p:cNvSpPr txBox="1"/>
          <p:nvPr/>
        </p:nvSpPr>
        <p:spPr>
          <a:xfrm>
            <a:off x="6456363" y="2747418"/>
            <a:ext cx="2805112" cy="769441"/>
          </a:xfrm>
          <a:prstGeom prst="rect">
            <a:avLst/>
          </a:prstGeom>
          <a:ln/>
        </p:spPr>
        <p:style>
          <a:lnRef idx="2">
            <a:schemeClr val="accent6"/>
          </a:lnRef>
          <a:fillRef idx="1">
            <a:schemeClr val="lt1"/>
          </a:fillRef>
          <a:effectRef idx="0">
            <a:schemeClr val="accent6"/>
          </a:effectRef>
          <a:fontRef idx="minor">
            <a:schemeClr val="dk1"/>
          </a:fontRef>
        </p:style>
        <p:txBody>
          <a:bodyPr anchor="ctr">
            <a:spAutoFit/>
          </a:bodyPr>
          <a:lstStyle/>
          <a:p>
            <a:pPr algn="ctr">
              <a:defRPr/>
            </a:pPr>
            <a:r>
              <a:rPr lang="en-GB" sz="2200" dirty="0">
                <a:solidFill>
                  <a:schemeClr val="tx1"/>
                </a:solidFill>
                <a:latin typeface="+mj-lt"/>
              </a:rPr>
              <a:t>Export</a:t>
            </a:r>
          </a:p>
          <a:p>
            <a:pPr algn="ctr">
              <a:defRPr/>
            </a:pPr>
            <a:endParaRPr lang="en-GB" sz="2200" dirty="0">
              <a:solidFill>
                <a:schemeClr val="tx1"/>
              </a:solidFill>
              <a:latin typeface="+mj-lt"/>
            </a:endParaRPr>
          </a:p>
        </p:txBody>
      </p:sp>
      <p:sp>
        <p:nvSpPr>
          <p:cNvPr id="14" name="Right Arrow 13">
            <a:extLst>
              <a:ext uri="{FF2B5EF4-FFF2-40B4-BE49-F238E27FC236}">
                <a16:creationId xmlns:a16="http://schemas.microsoft.com/office/drawing/2014/main" id="{E1297E54-D4B5-4279-BCE0-3C9DB7381074}"/>
              </a:ext>
            </a:extLst>
          </p:cNvPr>
          <p:cNvSpPr/>
          <p:nvPr/>
        </p:nvSpPr>
        <p:spPr bwMode="auto">
          <a:xfrm>
            <a:off x="5038725" y="1614489"/>
            <a:ext cx="1417638" cy="300037"/>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eaLnBrk="1" hangingPunct="1">
              <a:defRPr/>
            </a:pPr>
            <a:endParaRPr lang="en-GB" sz="2200">
              <a:solidFill>
                <a:schemeClr val="bg1"/>
              </a:solidFill>
              <a:latin typeface="+mj-lt"/>
              <a:ea typeface="MS Mincho" pitchFamily="49" charset="-128"/>
            </a:endParaRPr>
          </a:p>
        </p:txBody>
      </p:sp>
      <p:sp>
        <p:nvSpPr>
          <p:cNvPr id="15" name="Right Arrow 14">
            <a:extLst>
              <a:ext uri="{FF2B5EF4-FFF2-40B4-BE49-F238E27FC236}">
                <a16:creationId xmlns:a16="http://schemas.microsoft.com/office/drawing/2014/main" id="{1160900C-2F52-44E2-8728-0CF59A94A2DD}"/>
              </a:ext>
            </a:extLst>
          </p:cNvPr>
          <p:cNvSpPr/>
          <p:nvPr/>
        </p:nvSpPr>
        <p:spPr bwMode="auto">
          <a:xfrm>
            <a:off x="5053013" y="2970214"/>
            <a:ext cx="1416050" cy="300037"/>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eaLnBrk="1" hangingPunct="1">
              <a:defRPr/>
            </a:pPr>
            <a:endParaRPr lang="en-GB" sz="2200">
              <a:solidFill>
                <a:schemeClr val="bg1"/>
              </a:solidFill>
              <a:latin typeface="+mj-lt"/>
              <a:ea typeface="MS Mincho" pitchFamily="49" charset="-128"/>
            </a:endParaRPr>
          </a:p>
        </p:txBody>
      </p:sp>
      <p:sp>
        <p:nvSpPr>
          <p:cNvPr id="17" name="Right Arrow 16">
            <a:extLst>
              <a:ext uri="{FF2B5EF4-FFF2-40B4-BE49-F238E27FC236}">
                <a16:creationId xmlns:a16="http://schemas.microsoft.com/office/drawing/2014/main" id="{F31196FC-5D60-4AE6-9015-C134426BE72E}"/>
              </a:ext>
            </a:extLst>
          </p:cNvPr>
          <p:cNvSpPr/>
          <p:nvPr/>
        </p:nvSpPr>
        <p:spPr bwMode="auto">
          <a:xfrm rot="5400000">
            <a:off x="3280569" y="2153444"/>
            <a:ext cx="539750" cy="338138"/>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eaLnBrk="1" hangingPunct="1">
              <a:defRPr/>
            </a:pPr>
            <a:endParaRPr lang="en-GB" sz="2200">
              <a:solidFill>
                <a:schemeClr val="bg1"/>
              </a:solidFill>
              <a:latin typeface="+mj-lt"/>
              <a:ea typeface="MS Mincho" pitchFamily="49" charset="-128"/>
            </a:endParaRPr>
          </a:p>
        </p:txBody>
      </p:sp>
      <p:sp>
        <p:nvSpPr>
          <p:cNvPr id="21520" name="TextBox 19">
            <a:extLst>
              <a:ext uri="{FF2B5EF4-FFF2-40B4-BE49-F238E27FC236}">
                <a16:creationId xmlns:a16="http://schemas.microsoft.com/office/drawing/2014/main" id="{3F615936-27E2-4B82-A96B-4EC2F400B166}"/>
              </a:ext>
            </a:extLst>
          </p:cNvPr>
          <p:cNvSpPr txBox="1">
            <a:spLocks noChangeArrowheads="1"/>
          </p:cNvSpPr>
          <p:nvPr/>
        </p:nvSpPr>
        <p:spPr bwMode="auto">
          <a:xfrm>
            <a:off x="5232400" y="1308100"/>
            <a:ext cx="1511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GB" altLang="de-DE" sz="2200" b="1" dirty="0">
                <a:solidFill>
                  <a:schemeClr val="accent6"/>
                </a:solidFill>
                <a:effectLst>
                  <a:outerShdw blurRad="38100" dist="38100" dir="2700000" algn="tl">
                    <a:srgbClr val="000000">
                      <a:alpha val="43137"/>
                    </a:srgbClr>
                  </a:outerShdw>
                </a:effectLst>
                <a:latin typeface="+mj-lt"/>
                <a:ea typeface="MS Mincho" panose="02020609040205080304" pitchFamily="49" charset="-128"/>
              </a:rPr>
              <a:t>No</a:t>
            </a:r>
          </a:p>
        </p:txBody>
      </p:sp>
      <p:sp>
        <p:nvSpPr>
          <p:cNvPr id="21522" name="TextBox 21">
            <a:extLst>
              <a:ext uri="{FF2B5EF4-FFF2-40B4-BE49-F238E27FC236}">
                <a16:creationId xmlns:a16="http://schemas.microsoft.com/office/drawing/2014/main" id="{90BAC4DA-E0A2-4C68-96EF-928D60162C3C}"/>
              </a:ext>
            </a:extLst>
          </p:cNvPr>
          <p:cNvSpPr txBox="1">
            <a:spLocks noChangeArrowheads="1"/>
          </p:cNvSpPr>
          <p:nvPr/>
        </p:nvSpPr>
        <p:spPr bwMode="auto">
          <a:xfrm>
            <a:off x="5232400" y="2649538"/>
            <a:ext cx="1511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GB" altLang="de-DE" sz="2200" b="1">
                <a:solidFill>
                  <a:schemeClr val="accent6"/>
                </a:solidFill>
                <a:effectLst>
                  <a:outerShdw blurRad="38100" dist="38100" dir="2700000" algn="tl">
                    <a:srgbClr val="000000">
                      <a:alpha val="43137"/>
                    </a:srgbClr>
                  </a:outerShdw>
                </a:effectLst>
                <a:latin typeface="+mj-lt"/>
                <a:ea typeface="MS Mincho" panose="02020609040205080304" pitchFamily="49" charset="-128"/>
              </a:rPr>
              <a:t>No</a:t>
            </a:r>
          </a:p>
        </p:txBody>
      </p:sp>
      <p:sp>
        <p:nvSpPr>
          <p:cNvPr id="21523" name="TextBox 22">
            <a:extLst>
              <a:ext uri="{FF2B5EF4-FFF2-40B4-BE49-F238E27FC236}">
                <a16:creationId xmlns:a16="http://schemas.microsoft.com/office/drawing/2014/main" id="{B056FEAB-A5E0-4321-B303-B33A25281B53}"/>
              </a:ext>
            </a:extLst>
          </p:cNvPr>
          <p:cNvSpPr txBox="1">
            <a:spLocks noChangeArrowheads="1"/>
          </p:cNvSpPr>
          <p:nvPr/>
        </p:nvSpPr>
        <p:spPr bwMode="auto">
          <a:xfrm>
            <a:off x="2714625" y="2098631"/>
            <a:ext cx="6667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GB" altLang="de-DE" sz="2200" b="1" dirty="0">
                <a:solidFill>
                  <a:schemeClr val="accent6"/>
                </a:solidFill>
                <a:effectLst>
                  <a:outerShdw blurRad="38100" dist="38100" dir="2700000" algn="tl">
                    <a:srgbClr val="000000">
                      <a:alpha val="43137"/>
                    </a:srgbClr>
                  </a:outerShdw>
                </a:effectLst>
                <a:latin typeface="+mj-lt"/>
                <a:ea typeface="MS Mincho" panose="02020609040205080304" pitchFamily="49" charset="-128"/>
              </a:rPr>
              <a:t>Yes</a:t>
            </a:r>
          </a:p>
        </p:txBody>
      </p:sp>
      <p:sp>
        <p:nvSpPr>
          <p:cNvPr id="21530" name="Foliennummernplatzhalter 5">
            <a:extLst>
              <a:ext uri="{FF2B5EF4-FFF2-40B4-BE49-F238E27FC236}">
                <a16:creationId xmlns:a16="http://schemas.microsoft.com/office/drawing/2014/main" id="{47F3E679-8F16-40A8-9F4D-D0950360E93A}"/>
              </a:ext>
            </a:extLst>
          </p:cNvPr>
          <p:cNvSpPr>
            <a:spLocks noGrp="1"/>
          </p:cNvSpPr>
          <p:nvPr>
            <p:ph type="sldNum" sz="quarter" idx="11"/>
          </p:nvPr>
        </p:nvSpPr>
        <p:spPr bwMode="auto">
          <a:xfrm>
            <a:off x="10128251" y="6492876"/>
            <a:ext cx="2638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fld id="{ECCC3205-513E-446E-A9B7-9894B004158B}" type="slidenum">
              <a:rPr lang="de-DE" altLang="en-US" sz="1200">
                <a:solidFill>
                  <a:schemeClr val="bg1">
                    <a:lumMod val="65000"/>
                  </a:schemeClr>
                </a:solidFill>
                <a:ea typeface="MS Mincho" panose="02020609040205080304" pitchFamily="49" charset="-128"/>
              </a:rPr>
              <a:pPr>
                <a:lnSpc>
                  <a:spcPct val="100000"/>
                </a:lnSpc>
                <a:spcBef>
                  <a:spcPct val="0"/>
                </a:spcBef>
                <a:buClrTx/>
                <a:buFontTx/>
                <a:buNone/>
              </a:pPr>
              <a:t>28</a:t>
            </a:fld>
            <a:endParaRPr lang="de-DE" altLang="en-US" sz="1200">
              <a:solidFill>
                <a:schemeClr val="bg1">
                  <a:lumMod val="65000"/>
                </a:schemeClr>
              </a:solidFill>
              <a:ea typeface="MS Mincho" panose="02020609040205080304" pitchFamily="49" charset="-128"/>
            </a:endParaRPr>
          </a:p>
        </p:txBody>
      </p:sp>
      <p:sp>
        <p:nvSpPr>
          <p:cNvPr id="30" name="Title 1">
            <a:extLst>
              <a:ext uri="{FF2B5EF4-FFF2-40B4-BE49-F238E27FC236}">
                <a16:creationId xmlns:a16="http://schemas.microsoft.com/office/drawing/2014/main" id="{0D23735D-6A14-4953-A135-964EB637DE6A}"/>
              </a:ext>
            </a:extLst>
          </p:cNvPr>
          <p:cNvSpPr txBox="1">
            <a:spLocks/>
          </p:cNvSpPr>
          <p:nvPr/>
        </p:nvSpPr>
        <p:spPr>
          <a:xfrm>
            <a:off x="838200" y="396875"/>
            <a:ext cx="777240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Export</a:t>
            </a:r>
          </a:p>
        </p:txBody>
      </p:sp>
      <p:sp>
        <p:nvSpPr>
          <p:cNvPr id="23" name="Rechteck 22">
            <a:extLst>
              <a:ext uri="{FF2B5EF4-FFF2-40B4-BE49-F238E27FC236}">
                <a16:creationId xmlns:a16="http://schemas.microsoft.com/office/drawing/2014/main" id="{70E3B865-A0B2-447A-A461-28C1F679E8F8}"/>
              </a:ext>
            </a:extLst>
          </p:cNvPr>
          <p:cNvSpPr/>
          <p:nvPr/>
        </p:nvSpPr>
        <p:spPr>
          <a:xfrm>
            <a:off x="8705850" y="5739743"/>
            <a:ext cx="3600450" cy="646331"/>
          </a:xfrm>
          <a:prstGeom prst="rect">
            <a:avLst/>
          </a:prstGeom>
        </p:spPr>
        <p:txBody>
          <a:bodyPr wrap="square">
            <a:spAutoFit/>
          </a:bodyPr>
          <a:lstStyle/>
          <a:p>
            <a:r>
              <a:rPr lang="en-US" sz="1200" dirty="0">
                <a:solidFill>
                  <a:srgbClr val="323232"/>
                </a:solidFill>
                <a:latin typeface="+mj-lt"/>
              </a:rPr>
              <a:t>Dunning, John H. (2000): The Eclectic Paradigm as an Envelope for Economic and Business Theories of </a:t>
            </a:r>
            <a:r>
              <a:rPr lang="en-US" sz="1200" dirty="0" err="1">
                <a:solidFill>
                  <a:srgbClr val="323232"/>
                </a:solidFill>
                <a:latin typeface="+mj-lt"/>
              </a:rPr>
              <a:t>MNE</a:t>
            </a:r>
            <a:r>
              <a:rPr lang="en-US" sz="1200" dirty="0">
                <a:solidFill>
                  <a:srgbClr val="323232"/>
                </a:solidFill>
                <a:latin typeface="+mj-lt"/>
              </a:rPr>
              <a:t> Activity. </a:t>
            </a:r>
            <a:r>
              <a:rPr lang="en-US" sz="1200" i="1" dirty="0">
                <a:solidFill>
                  <a:srgbClr val="323232"/>
                </a:solidFill>
                <a:latin typeface="+mj-lt"/>
              </a:rPr>
              <a:t>International Business Review</a:t>
            </a:r>
            <a:r>
              <a:rPr lang="en-US" sz="1200" dirty="0">
                <a:solidFill>
                  <a:srgbClr val="323232"/>
                </a:solidFill>
                <a:latin typeface="+mj-lt"/>
              </a:rPr>
              <a:t> 9, pp. 163-190.</a:t>
            </a:r>
            <a:endParaRPr lang="de-DE" sz="1200" dirty="0">
              <a:latin typeface="+mj-lt"/>
            </a:endParaRPr>
          </a:p>
        </p:txBody>
      </p:sp>
      <p:sp>
        <p:nvSpPr>
          <p:cNvPr id="2" name="Ellipse 1">
            <a:extLst>
              <a:ext uri="{FF2B5EF4-FFF2-40B4-BE49-F238E27FC236}">
                <a16:creationId xmlns:a16="http://schemas.microsoft.com/office/drawing/2014/main" id="{D80BA937-7479-47BD-8543-2201663F3DEE}"/>
              </a:ext>
            </a:extLst>
          </p:cNvPr>
          <p:cNvSpPr/>
          <p:nvPr/>
        </p:nvSpPr>
        <p:spPr>
          <a:xfrm>
            <a:off x="6565107" y="2370140"/>
            <a:ext cx="2805112" cy="1407436"/>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848330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80F254D-AB30-40CA-B7BB-2E5C6DC01AFE}"/>
              </a:ext>
            </a:extLst>
          </p:cNvPr>
          <p:cNvSpPr>
            <a:spLocks noGrp="1"/>
          </p:cNvSpPr>
          <p:nvPr>
            <p:ph idx="1"/>
          </p:nvPr>
        </p:nvSpPr>
        <p:spPr>
          <a:xfrm>
            <a:off x="838201" y="1557338"/>
            <a:ext cx="3238499" cy="4419600"/>
          </a:xfrm>
        </p:spPr>
        <p:txBody>
          <a:bodyPr>
            <a:normAutofit/>
          </a:bodyPr>
          <a:lstStyle/>
          <a:p>
            <a:pPr marL="0" indent="0">
              <a:buNone/>
              <a:defRPr/>
            </a:pPr>
            <a:r>
              <a:rPr lang="en-GB" sz="2400" dirty="0">
                <a:latin typeface="+mj-lt"/>
                <a:ea typeface="+mn-ea"/>
              </a:rPr>
              <a:t>Forms of Export</a:t>
            </a:r>
          </a:p>
          <a:p>
            <a:pPr marL="0" indent="0">
              <a:buNone/>
              <a:defRPr/>
            </a:pPr>
            <a:endParaRPr lang="en-GB" sz="2400" dirty="0">
              <a:latin typeface="+mj-lt"/>
              <a:ea typeface="+mn-ea"/>
            </a:endParaRPr>
          </a:p>
          <a:p>
            <a:pPr>
              <a:defRPr/>
            </a:pPr>
            <a:r>
              <a:rPr lang="en-GB" sz="2400" dirty="0">
                <a:latin typeface="+mj-lt"/>
                <a:ea typeface="+mn-ea"/>
              </a:rPr>
              <a:t>Indirect export</a:t>
            </a:r>
          </a:p>
          <a:p>
            <a:pPr>
              <a:defRPr/>
            </a:pPr>
            <a:endParaRPr lang="en-GB" sz="2400" dirty="0">
              <a:latin typeface="+mj-lt"/>
              <a:ea typeface="+mn-ea"/>
            </a:endParaRPr>
          </a:p>
          <a:p>
            <a:pPr>
              <a:defRPr/>
            </a:pPr>
            <a:endParaRPr lang="en-GB" sz="2400" dirty="0">
              <a:latin typeface="+mj-lt"/>
              <a:ea typeface="+mn-ea"/>
            </a:endParaRPr>
          </a:p>
          <a:p>
            <a:pPr>
              <a:defRPr/>
            </a:pPr>
            <a:r>
              <a:rPr lang="en-GB" sz="2400" dirty="0">
                <a:latin typeface="+mj-lt"/>
                <a:ea typeface="+mn-ea"/>
              </a:rPr>
              <a:t>Direct export</a:t>
            </a:r>
          </a:p>
          <a:p>
            <a:pPr>
              <a:defRPr/>
            </a:pPr>
            <a:endParaRPr lang="en-GB" sz="2400" dirty="0">
              <a:latin typeface="+mj-lt"/>
              <a:ea typeface="+mn-ea"/>
            </a:endParaRPr>
          </a:p>
          <a:p>
            <a:pPr>
              <a:defRPr/>
            </a:pPr>
            <a:endParaRPr lang="en-GB" sz="2400" dirty="0">
              <a:latin typeface="+mj-lt"/>
              <a:ea typeface="+mn-ea"/>
            </a:endParaRPr>
          </a:p>
          <a:p>
            <a:pPr>
              <a:defRPr/>
            </a:pPr>
            <a:r>
              <a:rPr lang="en-GB" sz="2400" dirty="0">
                <a:latin typeface="+mj-lt"/>
                <a:ea typeface="+mn-ea"/>
              </a:rPr>
              <a:t>Transfer within companies</a:t>
            </a:r>
          </a:p>
        </p:txBody>
      </p:sp>
      <p:grpSp>
        <p:nvGrpSpPr>
          <p:cNvPr id="24580" name="Gruppieren 24">
            <a:extLst>
              <a:ext uri="{FF2B5EF4-FFF2-40B4-BE49-F238E27FC236}">
                <a16:creationId xmlns:a16="http://schemas.microsoft.com/office/drawing/2014/main" id="{A01547B1-D725-430A-A60B-92DEB30C0878}"/>
              </a:ext>
            </a:extLst>
          </p:cNvPr>
          <p:cNvGrpSpPr>
            <a:grpSpLocks/>
          </p:cNvGrpSpPr>
          <p:nvPr/>
        </p:nvGrpSpPr>
        <p:grpSpPr bwMode="auto">
          <a:xfrm>
            <a:off x="5951538" y="1517655"/>
            <a:ext cx="4176712" cy="400110"/>
            <a:chOff x="4427984" y="1844824"/>
            <a:chExt cx="4176464" cy="399852"/>
          </a:xfrm>
        </p:grpSpPr>
        <p:sp>
          <p:nvSpPr>
            <p:cNvPr id="24612" name="Textfeld 13">
              <a:extLst>
                <a:ext uri="{FF2B5EF4-FFF2-40B4-BE49-F238E27FC236}">
                  <a16:creationId xmlns:a16="http://schemas.microsoft.com/office/drawing/2014/main" id="{8A6FE2B8-6B0D-41F4-B0B8-C88E2C3D1D79}"/>
                </a:ext>
              </a:extLst>
            </p:cNvPr>
            <p:cNvSpPr txBox="1">
              <a:spLocks noChangeArrowheads="1"/>
            </p:cNvSpPr>
            <p:nvPr/>
          </p:nvSpPr>
          <p:spPr bwMode="auto">
            <a:xfrm>
              <a:off x="4427984" y="1844824"/>
              <a:ext cx="1296144" cy="39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r>
                <a:rPr lang="en-GB" altLang="de-DE" sz="2000" b="1" dirty="0">
                  <a:latin typeface="+mj-lt"/>
                  <a:ea typeface="MS Mincho" panose="02020609040205080304" pitchFamily="49" charset="-128"/>
                </a:rPr>
                <a:t>Country 1</a:t>
              </a:r>
            </a:p>
          </p:txBody>
        </p:sp>
        <p:sp>
          <p:nvSpPr>
            <p:cNvPr id="24613" name="Textfeld 14">
              <a:extLst>
                <a:ext uri="{FF2B5EF4-FFF2-40B4-BE49-F238E27FC236}">
                  <a16:creationId xmlns:a16="http://schemas.microsoft.com/office/drawing/2014/main" id="{B2309609-5600-4B21-8219-EB7684E240CF}"/>
                </a:ext>
              </a:extLst>
            </p:cNvPr>
            <p:cNvSpPr txBox="1">
              <a:spLocks noChangeArrowheads="1"/>
            </p:cNvSpPr>
            <p:nvPr/>
          </p:nvSpPr>
          <p:spPr bwMode="auto">
            <a:xfrm>
              <a:off x="7308304" y="1844824"/>
              <a:ext cx="1296144" cy="39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r>
                <a:rPr lang="en-GB" altLang="de-DE" sz="2000" b="1">
                  <a:latin typeface="+mj-lt"/>
                  <a:ea typeface="MS Mincho" panose="02020609040205080304" pitchFamily="49" charset="-128"/>
                </a:rPr>
                <a:t>Country 2</a:t>
              </a:r>
            </a:p>
          </p:txBody>
        </p:sp>
      </p:grpSp>
      <p:grpSp>
        <p:nvGrpSpPr>
          <p:cNvPr id="24581" name="Gruppieren 26">
            <a:extLst>
              <a:ext uri="{FF2B5EF4-FFF2-40B4-BE49-F238E27FC236}">
                <a16:creationId xmlns:a16="http://schemas.microsoft.com/office/drawing/2014/main" id="{ACB61506-ED5F-40B4-8A05-71EB6378CE38}"/>
              </a:ext>
            </a:extLst>
          </p:cNvPr>
          <p:cNvGrpSpPr>
            <a:grpSpLocks/>
          </p:cNvGrpSpPr>
          <p:nvPr/>
        </p:nvGrpSpPr>
        <p:grpSpPr bwMode="auto">
          <a:xfrm>
            <a:off x="5448301" y="2001838"/>
            <a:ext cx="4968875" cy="1243012"/>
            <a:chOff x="3923928" y="2112531"/>
            <a:chExt cx="4968552" cy="1244461"/>
          </a:xfrm>
        </p:grpSpPr>
        <p:grpSp>
          <p:nvGrpSpPr>
            <p:cNvPr id="24603" name="Gruppieren 25">
              <a:extLst>
                <a:ext uri="{FF2B5EF4-FFF2-40B4-BE49-F238E27FC236}">
                  <a16:creationId xmlns:a16="http://schemas.microsoft.com/office/drawing/2014/main" id="{8ABF7B0A-C704-4631-B8CD-E1657209A172}"/>
                </a:ext>
              </a:extLst>
            </p:cNvPr>
            <p:cNvGrpSpPr>
              <a:grpSpLocks/>
            </p:cNvGrpSpPr>
            <p:nvPr/>
          </p:nvGrpSpPr>
          <p:grpSpPr bwMode="auto">
            <a:xfrm>
              <a:off x="3923928" y="2204864"/>
              <a:ext cx="4680520" cy="1027886"/>
              <a:chOff x="3923928" y="2276872"/>
              <a:chExt cx="4680520" cy="1027886"/>
            </a:xfrm>
          </p:grpSpPr>
          <p:sp>
            <p:nvSpPr>
              <p:cNvPr id="24605" name="Rechteck 5">
                <a:extLst>
                  <a:ext uri="{FF2B5EF4-FFF2-40B4-BE49-F238E27FC236}">
                    <a16:creationId xmlns:a16="http://schemas.microsoft.com/office/drawing/2014/main" id="{3C4AD1CC-EE45-43F4-83EE-D8DD088235C4}"/>
                  </a:ext>
                </a:extLst>
              </p:cNvPr>
              <p:cNvSpPr>
                <a:spLocks noChangeArrowheads="1"/>
              </p:cNvSpPr>
              <p:nvPr/>
            </p:nvSpPr>
            <p:spPr bwMode="auto">
              <a:xfrm>
                <a:off x="4572000" y="2276872"/>
                <a:ext cx="1152128" cy="21602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GB" altLang="de-DE" sz="1400">
                    <a:latin typeface="+mj-lt"/>
                    <a:ea typeface="MS Mincho" panose="02020609040205080304" pitchFamily="49" charset="-128"/>
                  </a:rPr>
                  <a:t>Company A</a:t>
                </a:r>
              </a:p>
            </p:txBody>
          </p:sp>
          <p:sp>
            <p:nvSpPr>
              <p:cNvPr id="24606" name="Rechteck 6">
                <a:extLst>
                  <a:ext uri="{FF2B5EF4-FFF2-40B4-BE49-F238E27FC236}">
                    <a16:creationId xmlns:a16="http://schemas.microsoft.com/office/drawing/2014/main" id="{F103D190-25DD-4BFB-9096-56BE0B1E90DE}"/>
                  </a:ext>
                </a:extLst>
              </p:cNvPr>
              <p:cNvSpPr>
                <a:spLocks noChangeArrowheads="1"/>
              </p:cNvSpPr>
              <p:nvPr/>
            </p:nvSpPr>
            <p:spPr bwMode="auto">
              <a:xfrm>
                <a:off x="4572000" y="3068960"/>
                <a:ext cx="1152128" cy="21602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GB" altLang="de-DE" sz="1400">
                    <a:latin typeface="+mj-lt"/>
                    <a:ea typeface="MS Mincho" panose="02020609040205080304" pitchFamily="49" charset="-128"/>
                  </a:rPr>
                  <a:t>Company B</a:t>
                </a:r>
              </a:p>
            </p:txBody>
          </p:sp>
          <p:sp>
            <p:nvSpPr>
              <p:cNvPr id="24607" name="Rechteck 7">
                <a:extLst>
                  <a:ext uri="{FF2B5EF4-FFF2-40B4-BE49-F238E27FC236}">
                    <a16:creationId xmlns:a16="http://schemas.microsoft.com/office/drawing/2014/main" id="{9D93A768-2001-45B7-836B-30F69BC3ED12}"/>
                  </a:ext>
                </a:extLst>
              </p:cNvPr>
              <p:cNvSpPr>
                <a:spLocks noChangeArrowheads="1"/>
              </p:cNvSpPr>
              <p:nvPr/>
            </p:nvSpPr>
            <p:spPr bwMode="auto">
              <a:xfrm>
                <a:off x="7452320" y="3068960"/>
                <a:ext cx="1152128" cy="21602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GB" altLang="de-DE" sz="1400">
                    <a:latin typeface="+mj-lt"/>
                    <a:ea typeface="MS Mincho" panose="02020609040205080304" pitchFamily="49" charset="-128"/>
                  </a:rPr>
                  <a:t>Company C</a:t>
                </a:r>
              </a:p>
            </p:txBody>
          </p:sp>
          <p:cxnSp>
            <p:nvCxnSpPr>
              <p:cNvPr id="24608" name="Gerade Verbindung mit Pfeil 9">
                <a:extLst>
                  <a:ext uri="{FF2B5EF4-FFF2-40B4-BE49-F238E27FC236}">
                    <a16:creationId xmlns:a16="http://schemas.microsoft.com/office/drawing/2014/main" id="{94F8963F-A5D3-4C4F-B82C-7487E9ADF323}"/>
                  </a:ext>
                </a:extLst>
              </p:cNvPr>
              <p:cNvCxnSpPr>
                <a:cxnSpLocks noChangeShapeType="1"/>
                <a:stCxn id="24605" idx="2"/>
                <a:endCxn id="24606" idx="0"/>
              </p:cNvCxnSpPr>
              <p:nvPr/>
            </p:nvCxnSpPr>
            <p:spPr bwMode="auto">
              <a:xfrm>
                <a:off x="5148064" y="2492896"/>
                <a:ext cx="0" cy="576064"/>
              </a:xfrm>
              <a:prstGeom prst="straightConnector1">
                <a:avLst/>
              </a:prstGeom>
              <a:noFill/>
              <a:ln w="15875" algn="ctr">
                <a:solidFill>
                  <a:schemeClr val="tx1"/>
                </a:solidFill>
                <a:prstDash val="sysDot"/>
                <a:round/>
                <a:headEnd/>
                <a:tailEnd type="arrow" w="med" len="med"/>
              </a:ln>
              <a:extLst>
                <a:ext uri="{909E8E84-426E-40DD-AFC4-6F175D3DCCD1}">
                  <a14:hiddenFill xmlns:a14="http://schemas.microsoft.com/office/drawing/2010/main">
                    <a:noFill/>
                  </a14:hiddenFill>
                </a:ext>
              </a:extLst>
            </p:spPr>
          </p:cxnSp>
          <p:cxnSp>
            <p:nvCxnSpPr>
              <p:cNvPr id="24609" name="Gerade Verbindung mit Pfeil 11">
                <a:extLst>
                  <a:ext uri="{FF2B5EF4-FFF2-40B4-BE49-F238E27FC236}">
                    <a16:creationId xmlns:a16="http://schemas.microsoft.com/office/drawing/2014/main" id="{27FC61BB-6788-4D8B-9C1A-94F1F05CC5A4}"/>
                  </a:ext>
                </a:extLst>
              </p:cNvPr>
              <p:cNvCxnSpPr>
                <a:cxnSpLocks noChangeShapeType="1"/>
                <a:stCxn id="24606" idx="3"/>
                <a:endCxn id="24607" idx="1"/>
              </p:cNvCxnSpPr>
              <p:nvPr/>
            </p:nvCxnSpPr>
            <p:spPr bwMode="auto">
              <a:xfrm>
                <a:off x="5724128" y="3176972"/>
                <a:ext cx="1728192" cy="0"/>
              </a:xfrm>
              <a:prstGeom prst="straightConnector1">
                <a:avLst/>
              </a:prstGeom>
              <a:noFill/>
              <a:ln w="15875" algn="ctr">
                <a:solidFill>
                  <a:schemeClr val="tx1"/>
                </a:solidFill>
                <a:prstDash val="sysDot"/>
                <a:round/>
                <a:headEnd/>
                <a:tailEnd type="arrow" w="med" len="med"/>
              </a:ln>
              <a:extLst>
                <a:ext uri="{909E8E84-426E-40DD-AFC4-6F175D3DCCD1}">
                  <a14:hiddenFill xmlns:a14="http://schemas.microsoft.com/office/drawing/2010/main">
                    <a:noFill/>
                  </a14:hiddenFill>
                </a:ext>
              </a:extLst>
            </p:spPr>
          </p:cxnSp>
          <p:sp>
            <p:nvSpPr>
              <p:cNvPr id="24610" name="Textfeld 15">
                <a:extLst>
                  <a:ext uri="{FF2B5EF4-FFF2-40B4-BE49-F238E27FC236}">
                    <a16:creationId xmlns:a16="http://schemas.microsoft.com/office/drawing/2014/main" id="{652E490A-4602-4C78-98E1-ACF9445C11D5}"/>
                  </a:ext>
                </a:extLst>
              </p:cNvPr>
              <p:cNvSpPr txBox="1">
                <a:spLocks noChangeArrowheads="1"/>
              </p:cNvSpPr>
              <p:nvPr/>
            </p:nvSpPr>
            <p:spPr bwMode="auto">
              <a:xfrm>
                <a:off x="5796136" y="2780928"/>
                <a:ext cx="1584176" cy="52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r>
                  <a:rPr lang="en-GB" altLang="de-DE" sz="1400">
                    <a:latin typeface="+mj-lt"/>
                    <a:ea typeface="MS Mincho" panose="02020609040205080304" pitchFamily="49" charset="-128"/>
                  </a:rPr>
                  <a:t>Sells to foreign client</a:t>
                </a:r>
              </a:p>
            </p:txBody>
          </p:sp>
          <p:sp>
            <p:nvSpPr>
              <p:cNvPr id="24611" name="Textfeld 16">
                <a:extLst>
                  <a:ext uri="{FF2B5EF4-FFF2-40B4-BE49-F238E27FC236}">
                    <a16:creationId xmlns:a16="http://schemas.microsoft.com/office/drawing/2014/main" id="{094A58F6-384B-43FC-BEDF-F4B27A4DB4C3}"/>
                  </a:ext>
                </a:extLst>
              </p:cNvPr>
              <p:cNvSpPr txBox="1">
                <a:spLocks noChangeArrowheads="1"/>
              </p:cNvSpPr>
              <p:nvPr/>
            </p:nvSpPr>
            <p:spPr bwMode="auto">
              <a:xfrm>
                <a:off x="3923928" y="2492896"/>
                <a:ext cx="1368336" cy="52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r>
                  <a:rPr lang="en-GB" altLang="de-DE" sz="1400" dirty="0">
                    <a:latin typeface="+mj-lt"/>
                    <a:ea typeface="MS Mincho" panose="02020609040205080304" pitchFamily="49" charset="-128"/>
                  </a:rPr>
                  <a:t>Sells to home market client</a:t>
                </a:r>
              </a:p>
            </p:txBody>
          </p:sp>
        </p:grpSp>
        <p:sp>
          <p:nvSpPr>
            <p:cNvPr id="24604" name="Rechteck 21">
              <a:extLst>
                <a:ext uri="{FF2B5EF4-FFF2-40B4-BE49-F238E27FC236}">
                  <a16:creationId xmlns:a16="http://schemas.microsoft.com/office/drawing/2014/main" id="{B50C3CF2-8B08-4502-B3C5-B0FCB94EC198}"/>
                </a:ext>
              </a:extLst>
            </p:cNvPr>
            <p:cNvSpPr>
              <a:spLocks noChangeArrowheads="1"/>
            </p:cNvSpPr>
            <p:nvPr/>
          </p:nvSpPr>
          <p:spPr bwMode="auto">
            <a:xfrm>
              <a:off x="3923928" y="2112531"/>
              <a:ext cx="4968552" cy="1244461"/>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eaLnBrk="1" hangingPunct="1">
                <a:lnSpc>
                  <a:spcPct val="100000"/>
                </a:lnSpc>
                <a:spcBef>
                  <a:spcPct val="0"/>
                </a:spcBef>
                <a:buClrTx/>
                <a:buFontTx/>
                <a:buNone/>
              </a:pPr>
              <a:endParaRPr lang="en-GB" altLang="de-DE" sz="1400">
                <a:latin typeface="+mj-lt"/>
                <a:ea typeface="MS Mincho" panose="02020609040205080304" pitchFamily="49" charset="-128"/>
              </a:endParaRPr>
            </a:p>
          </p:txBody>
        </p:sp>
      </p:grpSp>
      <p:grpSp>
        <p:nvGrpSpPr>
          <p:cNvPr id="24582" name="Gruppieren 50">
            <a:extLst>
              <a:ext uri="{FF2B5EF4-FFF2-40B4-BE49-F238E27FC236}">
                <a16:creationId xmlns:a16="http://schemas.microsoft.com/office/drawing/2014/main" id="{C48C704B-2B64-4ADE-A80F-B954036D93BA}"/>
              </a:ext>
            </a:extLst>
          </p:cNvPr>
          <p:cNvGrpSpPr>
            <a:grpSpLocks/>
          </p:cNvGrpSpPr>
          <p:nvPr/>
        </p:nvGrpSpPr>
        <p:grpSpPr bwMode="auto">
          <a:xfrm>
            <a:off x="5448301" y="3368675"/>
            <a:ext cx="4968875" cy="1244600"/>
            <a:chOff x="3923928" y="3552691"/>
            <a:chExt cx="4968552" cy="1244461"/>
          </a:xfrm>
        </p:grpSpPr>
        <p:grpSp>
          <p:nvGrpSpPr>
            <p:cNvPr id="24596" name="Gruppieren 48">
              <a:extLst>
                <a:ext uri="{FF2B5EF4-FFF2-40B4-BE49-F238E27FC236}">
                  <a16:creationId xmlns:a16="http://schemas.microsoft.com/office/drawing/2014/main" id="{C035C559-EE2D-4AF7-AB4C-DBDF96E05AA0}"/>
                </a:ext>
              </a:extLst>
            </p:cNvPr>
            <p:cNvGrpSpPr>
              <a:grpSpLocks/>
            </p:cNvGrpSpPr>
            <p:nvPr/>
          </p:nvGrpSpPr>
          <p:grpSpPr bwMode="auto">
            <a:xfrm>
              <a:off x="4572000" y="3960058"/>
              <a:ext cx="4032448" cy="523162"/>
              <a:chOff x="4572000" y="3892986"/>
              <a:chExt cx="4032448" cy="523162"/>
            </a:xfrm>
          </p:grpSpPr>
          <p:sp>
            <p:nvSpPr>
              <p:cNvPr id="24598" name="Rechteck 30">
                <a:extLst>
                  <a:ext uri="{FF2B5EF4-FFF2-40B4-BE49-F238E27FC236}">
                    <a16:creationId xmlns:a16="http://schemas.microsoft.com/office/drawing/2014/main" id="{36E4D68F-E876-4C57-8107-030F93DA25B8}"/>
                  </a:ext>
                </a:extLst>
              </p:cNvPr>
              <p:cNvSpPr>
                <a:spLocks noChangeArrowheads="1"/>
              </p:cNvSpPr>
              <p:nvPr/>
            </p:nvSpPr>
            <p:spPr bwMode="auto">
              <a:xfrm>
                <a:off x="4572000" y="4005064"/>
                <a:ext cx="1152128" cy="21602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GB" altLang="de-DE" sz="1400">
                    <a:latin typeface="+mj-lt"/>
                    <a:ea typeface="MS Mincho" panose="02020609040205080304" pitchFamily="49" charset="-128"/>
                  </a:rPr>
                  <a:t>Company A</a:t>
                </a:r>
              </a:p>
            </p:txBody>
          </p:sp>
          <p:grpSp>
            <p:nvGrpSpPr>
              <p:cNvPr id="24599" name="Gruppieren 47">
                <a:extLst>
                  <a:ext uri="{FF2B5EF4-FFF2-40B4-BE49-F238E27FC236}">
                    <a16:creationId xmlns:a16="http://schemas.microsoft.com/office/drawing/2014/main" id="{15020961-CC39-4120-9D83-1CAFF0C44B91}"/>
                  </a:ext>
                </a:extLst>
              </p:cNvPr>
              <p:cNvGrpSpPr>
                <a:grpSpLocks/>
              </p:cNvGrpSpPr>
              <p:nvPr/>
            </p:nvGrpSpPr>
            <p:grpSpPr bwMode="auto">
              <a:xfrm>
                <a:off x="5724128" y="3892986"/>
                <a:ext cx="2880320" cy="523162"/>
                <a:chOff x="5724128" y="4325034"/>
                <a:chExt cx="2880320" cy="523162"/>
              </a:xfrm>
            </p:grpSpPr>
            <p:sp>
              <p:nvSpPr>
                <p:cNvPr id="24600" name="Rechteck 32">
                  <a:extLst>
                    <a:ext uri="{FF2B5EF4-FFF2-40B4-BE49-F238E27FC236}">
                      <a16:creationId xmlns:a16="http://schemas.microsoft.com/office/drawing/2014/main" id="{F1D0AD19-CB4C-4728-A23F-DF9F1F297019}"/>
                    </a:ext>
                  </a:extLst>
                </p:cNvPr>
                <p:cNvSpPr>
                  <a:spLocks noChangeArrowheads="1"/>
                </p:cNvSpPr>
                <p:nvPr/>
              </p:nvSpPr>
              <p:spPr bwMode="auto">
                <a:xfrm>
                  <a:off x="7452320" y="4437112"/>
                  <a:ext cx="1152128" cy="21602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GB" altLang="de-DE" sz="1400">
                      <a:latin typeface="+mj-lt"/>
                      <a:ea typeface="MS Mincho" panose="02020609040205080304" pitchFamily="49" charset="-128"/>
                    </a:rPr>
                    <a:t>Company C</a:t>
                  </a:r>
                </a:p>
              </p:txBody>
            </p:sp>
            <p:cxnSp>
              <p:nvCxnSpPr>
                <p:cNvPr id="24601" name="Gerade Verbindung mit Pfeil 34">
                  <a:extLst>
                    <a:ext uri="{FF2B5EF4-FFF2-40B4-BE49-F238E27FC236}">
                      <a16:creationId xmlns:a16="http://schemas.microsoft.com/office/drawing/2014/main" id="{B405AAC5-8785-43EE-AE98-3CB8D6C324FC}"/>
                    </a:ext>
                  </a:extLst>
                </p:cNvPr>
                <p:cNvCxnSpPr>
                  <a:cxnSpLocks noChangeShapeType="1"/>
                  <a:endCxn id="24600" idx="1"/>
                </p:cNvCxnSpPr>
                <p:nvPr/>
              </p:nvCxnSpPr>
              <p:spPr bwMode="auto">
                <a:xfrm>
                  <a:off x="5724128" y="4545124"/>
                  <a:ext cx="1728192" cy="0"/>
                </a:xfrm>
                <a:prstGeom prst="straightConnector1">
                  <a:avLst/>
                </a:prstGeom>
                <a:noFill/>
                <a:ln w="15875" algn="ctr">
                  <a:solidFill>
                    <a:schemeClr val="tx1"/>
                  </a:solidFill>
                  <a:prstDash val="sysDot"/>
                  <a:round/>
                  <a:headEnd/>
                  <a:tailEnd type="arrow" w="med" len="med"/>
                </a:ln>
                <a:extLst>
                  <a:ext uri="{909E8E84-426E-40DD-AFC4-6F175D3DCCD1}">
                    <a14:hiddenFill xmlns:a14="http://schemas.microsoft.com/office/drawing/2010/main">
                      <a:noFill/>
                    </a14:hiddenFill>
                  </a:ext>
                </a:extLst>
              </p:spPr>
            </p:cxnSp>
            <p:sp>
              <p:nvSpPr>
                <p:cNvPr id="24602" name="Textfeld 35">
                  <a:extLst>
                    <a:ext uri="{FF2B5EF4-FFF2-40B4-BE49-F238E27FC236}">
                      <a16:creationId xmlns:a16="http://schemas.microsoft.com/office/drawing/2014/main" id="{E5835FBC-0DD2-4180-AF31-270BAF86A676}"/>
                    </a:ext>
                  </a:extLst>
                </p:cNvPr>
                <p:cNvSpPr txBox="1">
                  <a:spLocks noChangeArrowheads="1"/>
                </p:cNvSpPr>
                <p:nvPr/>
              </p:nvSpPr>
              <p:spPr bwMode="auto">
                <a:xfrm>
                  <a:off x="5796136" y="4325034"/>
                  <a:ext cx="1584176" cy="52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r>
                    <a:rPr lang="en-GB" altLang="de-DE" sz="1400">
                      <a:latin typeface="+mj-lt"/>
                      <a:ea typeface="MS Mincho" panose="02020609040205080304" pitchFamily="49" charset="-128"/>
                    </a:rPr>
                    <a:t>Sells to foreign client</a:t>
                  </a:r>
                </a:p>
              </p:txBody>
            </p:sp>
          </p:grpSp>
        </p:grpSp>
        <p:sp>
          <p:nvSpPr>
            <p:cNvPr id="24597" name="Rechteck 29">
              <a:extLst>
                <a:ext uri="{FF2B5EF4-FFF2-40B4-BE49-F238E27FC236}">
                  <a16:creationId xmlns:a16="http://schemas.microsoft.com/office/drawing/2014/main" id="{E20E7923-2950-4F8A-AA52-CA029964C4A4}"/>
                </a:ext>
              </a:extLst>
            </p:cNvPr>
            <p:cNvSpPr>
              <a:spLocks noChangeArrowheads="1"/>
            </p:cNvSpPr>
            <p:nvPr/>
          </p:nvSpPr>
          <p:spPr bwMode="auto">
            <a:xfrm>
              <a:off x="3923928" y="3552691"/>
              <a:ext cx="4968552" cy="1244461"/>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eaLnBrk="1" hangingPunct="1">
                <a:lnSpc>
                  <a:spcPct val="100000"/>
                </a:lnSpc>
                <a:spcBef>
                  <a:spcPct val="0"/>
                </a:spcBef>
                <a:buClrTx/>
                <a:buFontTx/>
                <a:buNone/>
              </a:pPr>
              <a:endParaRPr lang="en-GB" altLang="de-DE" sz="1400">
                <a:latin typeface="+mj-lt"/>
                <a:ea typeface="MS Mincho" panose="02020609040205080304" pitchFamily="49" charset="-128"/>
              </a:endParaRPr>
            </a:p>
          </p:txBody>
        </p:sp>
      </p:grpSp>
      <p:grpSp>
        <p:nvGrpSpPr>
          <p:cNvPr id="24583" name="Gruppieren 51">
            <a:extLst>
              <a:ext uri="{FF2B5EF4-FFF2-40B4-BE49-F238E27FC236}">
                <a16:creationId xmlns:a16="http://schemas.microsoft.com/office/drawing/2014/main" id="{9220D930-FB2A-4AA6-8CBA-C2A82AF0CDF0}"/>
              </a:ext>
            </a:extLst>
          </p:cNvPr>
          <p:cNvGrpSpPr>
            <a:grpSpLocks/>
          </p:cNvGrpSpPr>
          <p:nvPr/>
        </p:nvGrpSpPr>
        <p:grpSpPr bwMode="auto">
          <a:xfrm>
            <a:off x="5448301" y="4732337"/>
            <a:ext cx="4968875" cy="1244566"/>
            <a:chOff x="3923928" y="3552691"/>
            <a:chExt cx="4968552" cy="1244461"/>
          </a:xfrm>
        </p:grpSpPr>
        <p:grpSp>
          <p:nvGrpSpPr>
            <p:cNvPr id="24589" name="Gruppieren 52">
              <a:extLst>
                <a:ext uri="{FF2B5EF4-FFF2-40B4-BE49-F238E27FC236}">
                  <a16:creationId xmlns:a16="http://schemas.microsoft.com/office/drawing/2014/main" id="{8E0E421B-0F36-4610-AC6F-6B4436DF9380}"/>
                </a:ext>
              </a:extLst>
            </p:cNvPr>
            <p:cNvGrpSpPr>
              <a:grpSpLocks/>
            </p:cNvGrpSpPr>
            <p:nvPr/>
          </p:nvGrpSpPr>
          <p:grpSpPr bwMode="auto">
            <a:xfrm>
              <a:off x="4572000" y="3960058"/>
              <a:ext cx="4032448" cy="523176"/>
              <a:chOff x="4572000" y="3892986"/>
              <a:chExt cx="4032448" cy="523176"/>
            </a:xfrm>
          </p:grpSpPr>
          <p:sp>
            <p:nvSpPr>
              <p:cNvPr id="24591" name="Rechteck 54">
                <a:extLst>
                  <a:ext uri="{FF2B5EF4-FFF2-40B4-BE49-F238E27FC236}">
                    <a16:creationId xmlns:a16="http://schemas.microsoft.com/office/drawing/2014/main" id="{F29FF7EF-E355-4A51-B6D5-7F6098AD5CA4}"/>
                  </a:ext>
                </a:extLst>
              </p:cNvPr>
              <p:cNvSpPr>
                <a:spLocks noChangeArrowheads="1"/>
              </p:cNvSpPr>
              <p:nvPr/>
            </p:nvSpPr>
            <p:spPr bwMode="auto">
              <a:xfrm>
                <a:off x="4572000" y="4005064"/>
                <a:ext cx="1152128" cy="21602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GB" altLang="de-DE" sz="1400">
                    <a:latin typeface="+mj-lt"/>
                    <a:ea typeface="MS Mincho" panose="02020609040205080304" pitchFamily="49" charset="-128"/>
                  </a:rPr>
                  <a:t>Company A</a:t>
                </a:r>
              </a:p>
            </p:txBody>
          </p:sp>
          <p:grpSp>
            <p:nvGrpSpPr>
              <p:cNvPr id="24592" name="Gruppieren 55">
                <a:extLst>
                  <a:ext uri="{FF2B5EF4-FFF2-40B4-BE49-F238E27FC236}">
                    <a16:creationId xmlns:a16="http://schemas.microsoft.com/office/drawing/2014/main" id="{7F26FF52-C2E3-46C0-B847-411FA91E6DE8}"/>
                  </a:ext>
                </a:extLst>
              </p:cNvPr>
              <p:cNvGrpSpPr>
                <a:grpSpLocks/>
              </p:cNvGrpSpPr>
              <p:nvPr/>
            </p:nvGrpSpPr>
            <p:grpSpPr bwMode="auto">
              <a:xfrm>
                <a:off x="5724128" y="3892986"/>
                <a:ext cx="2880320" cy="523176"/>
                <a:chOff x="5724128" y="4325034"/>
                <a:chExt cx="2880320" cy="523176"/>
              </a:xfrm>
            </p:grpSpPr>
            <p:sp>
              <p:nvSpPr>
                <p:cNvPr id="24593" name="Rechteck 56">
                  <a:extLst>
                    <a:ext uri="{FF2B5EF4-FFF2-40B4-BE49-F238E27FC236}">
                      <a16:creationId xmlns:a16="http://schemas.microsoft.com/office/drawing/2014/main" id="{CC72EBDB-5654-4938-8C9C-A45052758DF0}"/>
                    </a:ext>
                  </a:extLst>
                </p:cNvPr>
                <p:cNvSpPr>
                  <a:spLocks noChangeArrowheads="1"/>
                </p:cNvSpPr>
                <p:nvPr/>
              </p:nvSpPr>
              <p:spPr bwMode="auto">
                <a:xfrm>
                  <a:off x="7452320" y="4437112"/>
                  <a:ext cx="1152128" cy="21602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GB" altLang="de-DE" sz="1400">
                      <a:latin typeface="+mj-lt"/>
                      <a:ea typeface="MS Mincho" panose="02020609040205080304" pitchFamily="49" charset="-128"/>
                    </a:rPr>
                    <a:t>Company A</a:t>
                  </a:r>
                </a:p>
              </p:txBody>
            </p:sp>
            <p:cxnSp>
              <p:nvCxnSpPr>
                <p:cNvPr id="24594" name="Gerade Verbindung mit Pfeil 57">
                  <a:extLst>
                    <a:ext uri="{FF2B5EF4-FFF2-40B4-BE49-F238E27FC236}">
                      <a16:creationId xmlns:a16="http://schemas.microsoft.com/office/drawing/2014/main" id="{F7EB7E5B-751D-417E-A00E-A784DE34415F}"/>
                    </a:ext>
                  </a:extLst>
                </p:cNvPr>
                <p:cNvCxnSpPr>
                  <a:cxnSpLocks noChangeShapeType="1"/>
                  <a:endCxn id="24593" idx="1"/>
                </p:cNvCxnSpPr>
                <p:nvPr/>
              </p:nvCxnSpPr>
              <p:spPr bwMode="auto">
                <a:xfrm>
                  <a:off x="5724128" y="4545124"/>
                  <a:ext cx="1728192" cy="0"/>
                </a:xfrm>
                <a:prstGeom prst="straightConnector1">
                  <a:avLst/>
                </a:prstGeom>
                <a:noFill/>
                <a:ln w="15875" algn="ctr">
                  <a:solidFill>
                    <a:schemeClr val="tx1"/>
                  </a:solidFill>
                  <a:prstDash val="sysDot"/>
                  <a:round/>
                  <a:headEnd/>
                  <a:tailEnd type="arrow" w="med" len="med"/>
                </a:ln>
                <a:extLst>
                  <a:ext uri="{909E8E84-426E-40DD-AFC4-6F175D3DCCD1}">
                    <a14:hiddenFill xmlns:a14="http://schemas.microsoft.com/office/drawing/2010/main">
                      <a:noFill/>
                    </a14:hiddenFill>
                  </a:ext>
                </a:extLst>
              </p:spPr>
            </p:cxnSp>
            <p:sp>
              <p:nvSpPr>
                <p:cNvPr id="24595" name="Textfeld 58">
                  <a:extLst>
                    <a:ext uri="{FF2B5EF4-FFF2-40B4-BE49-F238E27FC236}">
                      <a16:creationId xmlns:a16="http://schemas.microsoft.com/office/drawing/2014/main" id="{A9957490-F580-4FA1-AB30-C0DA0BF38988}"/>
                    </a:ext>
                  </a:extLst>
                </p:cNvPr>
                <p:cNvSpPr txBox="1">
                  <a:spLocks noChangeArrowheads="1"/>
                </p:cNvSpPr>
                <p:nvPr/>
              </p:nvSpPr>
              <p:spPr bwMode="auto">
                <a:xfrm>
                  <a:off x="5796136" y="4325034"/>
                  <a:ext cx="1584176" cy="52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r>
                    <a:rPr lang="en-GB" altLang="de-DE" sz="1400">
                      <a:latin typeface="+mj-lt"/>
                      <a:ea typeface="MS Mincho" panose="02020609040205080304" pitchFamily="49" charset="-128"/>
                    </a:rPr>
                    <a:t>Sells to foreign subsidiary</a:t>
                  </a:r>
                </a:p>
              </p:txBody>
            </p:sp>
          </p:grpSp>
        </p:grpSp>
        <p:sp>
          <p:nvSpPr>
            <p:cNvPr id="24590" name="Rechteck 53">
              <a:extLst>
                <a:ext uri="{FF2B5EF4-FFF2-40B4-BE49-F238E27FC236}">
                  <a16:creationId xmlns:a16="http://schemas.microsoft.com/office/drawing/2014/main" id="{6430794B-B1F5-45AF-BD11-D84874115C81}"/>
                </a:ext>
              </a:extLst>
            </p:cNvPr>
            <p:cNvSpPr>
              <a:spLocks noChangeArrowheads="1"/>
            </p:cNvSpPr>
            <p:nvPr/>
          </p:nvSpPr>
          <p:spPr bwMode="auto">
            <a:xfrm>
              <a:off x="3923928" y="3552691"/>
              <a:ext cx="4968552" cy="1244461"/>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eaLnBrk="1" hangingPunct="1">
                <a:lnSpc>
                  <a:spcPct val="100000"/>
                </a:lnSpc>
                <a:spcBef>
                  <a:spcPct val="0"/>
                </a:spcBef>
                <a:buClrTx/>
                <a:buFontTx/>
                <a:buNone/>
              </a:pPr>
              <a:endParaRPr lang="en-GB" altLang="de-DE" sz="1400">
                <a:latin typeface="+mj-lt"/>
                <a:ea typeface="MS Mincho" panose="02020609040205080304" pitchFamily="49" charset="-128"/>
              </a:endParaRPr>
            </a:p>
          </p:txBody>
        </p:sp>
      </p:grpSp>
      <p:sp>
        <p:nvSpPr>
          <p:cNvPr id="24588" name="Foliennummernplatzhalter 5">
            <a:extLst>
              <a:ext uri="{FF2B5EF4-FFF2-40B4-BE49-F238E27FC236}">
                <a16:creationId xmlns:a16="http://schemas.microsoft.com/office/drawing/2014/main" id="{EC72A33C-B75C-4D2E-B10E-1A99193A2142}"/>
              </a:ext>
            </a:extLst>
          </p:cNvPr>
          <p:cNvSpPr>
            <a:spLocks noGrp="1"/>
          </p:cNvSpPr>
          <p:nvPr>
            <p:ph type="sldNum" sz="quarter" idx="11"/>
          </p:nvPr>
        </p:nvSpPr>
        <p:spPr bwMode="auto">
          <a:xfrm>
            <a:off x="10128251" y="6492876"/>
            <a:ext cx="2638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fld id="{7C6928D6-56D1-4055-8A7E-4B3527EC7575}" type="slidenum">
              <a:rPr lang="de-DE" altLang="en-US" sz="1200">
                <a:solidFill>
                  <a:schemeClr val="bg1">
                    <a:lumMod val="65000"/>
                  </a:schemeClr>
                </a:solidFill>
                <a:ea typeface="MS Mincho" panose="02020609040205080304" pitchFamily="49" charset="-128"/>
              </a:rPr>
              <a:pPr>
                <a:lnSpc>
                  <a:spcPct val="100000"/>
                </a:lnSpc>
                <a:spcBef>
                  <a:spcPct val="0"/>
                </a:spcBef>
                <a:buClrTx/>
                <a:buFontTx/>
                <a:buNone/>
              </a:pPr>
              <a:t>29</a:t>
            </a:fld>
            <a:endParaRPr lang="de-DE" altLang="en-US" sz="1200">
              <a:solidFill>
                <a:schemeClr val="bg1">
                  <a:lumMod val="65000"/>
                </a:schemeClr>
              </a:solidFill>
              <a:ea typeface="MS Mincho" panose="02020609040205080304" pitchFamily="49" charset="-128"/>
            </a:endParaRPr>
          </a:p>
        </p:txBody>
      </p:sp>
      <p:sp>
        <p:nvSpPr>
          <p:cNvPr id="40" name="Title 1">
            <a:extLst>
              <a:ext uri="{FF2B5EF4-FFF2-40B4-BE49-F238E27FC236}">
                <a16:creationId xmlns:a16="http://schemas.microsoft.com/office/drawing/2014/main" id="{3A1C509D-16D6-4DC5-9966-3710E272B4BF}"/>
              </a:ext>
            </a:extLst>
          </p:cNvPr>
          <p:cNvSpPr txBox="1">
            <a:spLocks/>
          </p:cNvSpPr>
          <p:nvPr/>
        </p:nvSpPr>
        <p:spPr>
          <a:xfrm>
            <a:off x="838200" y="396875"/>
            <a:ext cx="777240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Export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p:cNvSpPr txBox="1">
            <a:spLocks/>
          </p:cNvSpPr>
          <p:nvPr/>
        </p:nvSpPr>
        <p:spPr>
          <a:xfrm>
            <a:off x="275605" y="2853028"/>
            <a:ext cx="3130296" cy="698119"/>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Adobe Fan Heiti Std B" panose="020B0700000000000000" pitchFamily="34" charset="-128"/>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Adobe Fan Heiti Std B" panose="020B0700000000000000" pitchFamily="34" charset="-128"/>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Adobe Fan Heiti Std B" panose="020B0700000000000000" pitchFamily="34" charset="-128"/>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000" dirty="0">
                <a:solidFill>
                  <a:schemeClr val="bg1">
                    <a:lumMod val="65000"/>
                  </a:schemeClr>
                </a:solidFill>
                <a:latin typeface="+mn-lt"/>
              </a:rPr>
              <a:t>Internationalisation patterns</a:t>
            </a:r>
          </a:p>
        </p:txBody>
      </p:sp>
      <p:sp>
        <p:nvSpPr>
          <p:cNvPr id="5" name="Inhaltsplatzhalter 2"/>
          <p:cNvSpPr txBox="1">
            <a:spLocks/>
          </p:cNvSpPr>
          <p:nvPr/>
        </p:nvSpPr>
        <p:spPr>
          <a:xfrm>
            <a:off x="4109989" y="2928880"/>
            <a:ext cx="3130296" cy="69811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Adobe Fan Heiti Std B" panose="020B0700000000000000" pitchFamily="34" charset="-128"/>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Adobe Fan Heiti Std B" panose="020B0700000000000000" pitchFamily="34" charset="-128"/>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Adobe Fan Heiti Std B" panose="020B0700000000000000" pitchFamily="34" charset="-128"/>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dirty="0">
                <a:latin typeface="+mn-lt"/>
              </a:rPr>
              <a:t>Developing a market entry strategy</a:t>
            </a:r>
          </a:p>
        </p:txBody>
      </p:sp>
      <p:sp>
        <p:nvSpPr>
          <p:cNvPr id="6" name="Inhaltsplatzhalter 2"/>
          <p:cNvSpPr txBox="1">
            <a:spLocks/>
          </p:cNvSpPr>
          <p:nvPr/>
        </p:nvSpPr>
        <p:spPr>
          <a:xfrm>
            <a:off x="7345267" y="2853027"/>
            <a:ext cx="3130296" cy="698119"/>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Adobe Fan Heiti Std B" panose="020B0700000000000000" pitchFamily="34" charset="-128"/>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Adobe Fan Heiti Std B" panose="020B0700000000000000" pitchFamily="34" charset="-128"/>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Adobe Fan Heiti Std B" panose="020B0700000000000000" pitchFamily="34" charset="-128"/>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000" dirty="0">
                <a:latin typeface="+mn-lt"/>
              </a:rPr>
              <a:t>Market entry modes</a:t>
            </a:r>
          </a:p>
        </p:txBody>
      </p:sp>
      <p:sp>
        <p:nvSpPr>
          <p:cNvPr id="8" name="Chevron 7"/>
          <p:cNvSpPr/>
          <p:nvPr/>
        </p:nvSpPr>
        <p:spPr>
          <a:xfrm rot="20585755" flipH="1">
            <a:off x="2101359" y="2259050"/>
            <a:ext cx="2130552" cy="256032"/>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solidFill>
                <a:schemeClr val="tx1"/>
              </a:solidFill>
            </a:endParaRPr>
          </a:p>
        </p:txBody>
      </p:sp>
      <p:sp>
        <p:nvSpPr>
          <p:cNvPr id="9" name="Chevron 8"/>
          <p:cNvSpPr/>
          <p:nvPr/>
        </p:nvSpPr>
        <p:spPr>
          <a:xfrm rot="1014245">
            <a:off x="7118363" y="2259050"/>
            <a:ext cx="2130552" cy="256032"/>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solidFill>
                <a:schemeClr val="tx1"/>
              </a:solidFill>
            </a:endParaRPr>
          </a:p>
        </p:txBody>
      </p:sp>
      <p:sp>
        <p:nvSpPr>
          <p:cNvPr id="10" name="Chevron 9"/>
          <p:cNvSpPr/>
          <p:nvPr/>
        </p:nvSpPr>
        <p:spPr>
          <a:xfrm rot="16200000" flipH="1">
            <a:off x="5337931" y="2451848"/>
            <a:ext cx="674412" cy="279653"/>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solidFill>
                <a:schemeClr val="tx1"/>
              </a:solidFill>
            </a:endParaRPr>
          </a:p>
        </p:txBody>
      </p:sp>
      <p:sp>
        <p:nvSpPr>
          <p:cNvPr id="11" name="Textfeld 10"/>
          <p:cNvSpPr txBox="1"/>
          <p:nvPr/>
        </p:nvSpPr>
        <p:spPr>
          <a:xfrm>
            <a:off x="263412" y="3551146"/>
            <a:ext cx="3275315" cy="1938992"/>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lumMod val="65000"/>
                  </a:schemeClr>
                </a:solidFill>
              </a:rPr>
              <a:t>Scale, scope &amp; timing of internationalisation</a:t>
            </a:r>
          </a:p>
          <a:p>
            <a:pPr marL="342900" indent="-342900">
              <a:buFont typeface="Arial" panose="020B0604020202020204" pitchFamily="34" charset="0"/>
              <a:buChar char="•"/>
            </a:pPr>
            <a:r>
              <a:rPr lang="en-GB" sz="2400" dirty="0">
                <a:solidFill>
                  <a:schemeClr val="bg1">
                    <a:lumMod val="65000"/>
                  </a:schemeClr>
                </a:solidFill>
              </a:rPr>
              <a:t>Uppsala model</a:t>
            </a:r>
          </a:p>
          <a:p>
            <a:pPr marL="342900" indent="-342900">
              <a:buFont typeface="Arial" panose="020B0604020202020204" pitchFamily="34" charset="0"/>
              <a:buChar char="•"/>
            </a:pPr>
            <a:r>
              <a:rPr lang="en-GB" sz="2400" dirty="0">
                <a:solidFill>
                  <a:schemeClr val="bg1">
                    <a:lumMod val="65000"/>
                  </a:schemeClr>
                </a:solidFill>
              </a:rPr>
              <a:t>Born </a:t>
            </a:r>
            <a:r>
              <a:rPr lang="en-GB" sz="2400" dirty="0" err="1">
                <a:solidFill>
                  <a:schemeClr val="bg1">
                    <a:lumMod val="65000"/>
                  </a:schemeClr>
                </a:solidFill>
              </a:rPr>
              <a:t>globals</a:t>
            </a:r>
            <a:endParaRPr lang="en-GB" sz="2400" dirty="0">
              <a:solidFill>
                <a:schemeClr val="bg1">
                  <a:lumMod val="65000"/>
                </a:schemeClr>
              </a:solidFill>
            </a:endParaRPr>
          </a:p>
          <a:p>
            <a:pPr marL="342900" indent="-342900">
              <a:buFont typeface="Arial" panose="020B0604020202020204" pitchFamily="34" charset="0"/>
              <a:buChar char="•"/>
            </a:pPr>
            <a:r>
              <a:rPr lang="en-GB" sz="2400" dirty="0">
                <a:solidFill>
                  <a:schemeClr val="bg1">
                    <a:lumMod val="65000"/>
                  </a:schemeClr>
                </a:solidFill>
              </a:rPr>
              <a:t>Born-again </a:t>
            </a:r>
            <a:r>
              <a:rPr lang="en-GB" sz="2400" dirty="0" err="1">
                <a:solidFill>
                  <a:schemeClr val="bg1">
                    <a:lumMod val="65000"/>
                  </a:schemeClr>
                </a:solidFill>
              </a:rPr>
              <a:t>globals</a:t>
            </a:r>
            <a:endParaRPr lang="en-GB" sz="2400" dirty="0">
              <a:solidFill>
                <a:schemeClr val="bg1">
                  <a:lumMod val="65000"/>
                </a:schemeClr>
              </a:solidFill>
            </a:endParaRPr>
          </a:p>
        </p:txBody>
      </p:sp>
      <p:sp>
        <p:nvSpPr>
          <p:cNvPr id="12" name="Textfeld 11"/>
          <p:cNvSpPr txBox="1"/>
          <p:nvPr/>
        </p:nvSpPr>
        <p:spPr>
          <a:xfrm>
            <a:off x="4109989" y="3568647"/>
            <a:ext cx="3136392"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t>Where and how to expand</a:t>
            </a:r>
          </a:p>
          <a:p>
            <a:pPr marL="342900" indent="-342900">
              <a:buFont typeface="Arial" panose="020B0604020202020204" pitchFamily="34" charset="0"/>
              <a:buChar char="•"/>
            </a:pPr>
            <a:endParaRPr lang="en-GB" sz="2400" dirty="0"/>
          </a:p>
        </p:txBody>
      </p:sp>
      <p:sp>
        <p:nvSpPr>
          <p:cNvPr id="13" name="Textfeld 12"/>
          <p:cNvSpPr txBox="1"/>
          <p:nvPr/>
        </p:nvSpPr>
        <p:spPr>
          <a:xfrm>
            <a:off x="7811547" y="3517421"/>
            <a:ext cx="3726209"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a:t>Trade, transfer, and FDI related modes of entry</a:t>
            </a:r>
          </a:p>
          <a:p>
            <a:pPr marL="342900" indent="-342900">
              <a:buFont typeface="Arial" panose="020B0604020202020204" pitchFamily="34" charset="0"/>
              <a:buChar char="•"/>
            </a:pPr>
            <a:r>
              <a:rPr lang="en-GB" sz="2400" dirty="0"/>
              <a:t>Dunning’s Eclectic Paradigm</a:t>
            </a:r>
          </a:p>
          <a:p>
            <a:pPr marL="342900" indent="-342900">
              <a:buFont typeface="Arial" panose="020B0604020202020204" pitchFamily="34" charset="0"/>
              <a:buChar char="•"/>
            </a:pPr>
            <a:r>
              <a:rPr lang="en-GB" sz="2400" dirty="0"/>
              <a:t>Choosing the optimal market entry mode</a:t>
            </a:r>
          </a:p>
        </p:txBody>
      </p:sp>
      <p:sp>
        <p:nvSpPr>
          <p:cNvPr id="7" name="Textfeld 6">
            <a:extLst>
              <a:ext uri="{FF2B5EF4-FFF2-40B4-BE49-F238E27FC236}">
                <a16:creationId xmlns:a16="http://schemas.microsoft.com/office/drawing/2014/main" id="{DF562F6C-E631-4A6E-B9E7-F9176418050F}"/>
              </a:ext>
            </a:extLst>
          </p:cNvPr>
          <p:cNvSpPr txBox="1"/>
          <p:nvPr/>
        </p:nvSpPr>
        <p:spPr>
          <a:xfrm>
            <a:off x="263413" y="5490138"/>
            <a:ext cx="3527538"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de-DE" sz="2000" dirty="0"/>
              <a:t>Chapter 1 + </a:t>
            </a:r>
            <a:r>
              <a:rPr lang="de-DE" sz="2000" dirty="0" err="1"/>
              <a:t>see</a:t>
            </a:r>
            <a:r>
              <a:rPr lang="de-DE" sz="2000" dirty="0"/>
              <a:t> </a:t>
            </a:r>
            <a:r>
              <a:rPr lang="de-DE" sz="2000" dirty="0" err="1"/>
              <a:t>interactive</a:t>
            </a:r>
            <a:r>
              <a:rPr lang="de-DE" sz="2000" dirty="0"/>
              <a:t> online </a:t>
            </a:r>
            <a:r>
              <a:rPr lang="de-DE" sz="2000" dirty="0" err="1"/>
              <a:t>presentation</a:t>
            </a:r>
            <a:endParaRPr lang="de-DE" sz="2000" dirty="0"/>
          </a:p>
        </p:txBody>
      </p:sp>
      <p:sp>
        <p:nvSpPr>
          <p:cNvPr id="21" name="Titel 1">
            <a:extLst>
              <a:ext uri="{FF2B5EF4-FFF2-40B4-BE49-F238E27FC236}">
                <a16:creationId xmlns:a16="http://schemas.microsoft.com/office/drawing/2014/main" id="{55BD1691-E63B-4E2E-91C9-4543CFF5F44F}"/>
              </a:ext>
            </a:extLst>
          </p:cNvPr>
          <p:cNvSpPr>
            <a:spLocks noGrp="1"/>
          </p:cNvSpPr>
          <p:nvPr>
            <p:ph type="title"/>
          </p:nvPr>
        </p:nvSpPr>
        <p:spPr>
          <a:xfrm>
            <a:off x="838200" y="365125"/>
            <a:ext cx="10515600" cy="1325563"/>
          </a:xfrm>
        </p:spPr>
        <p:txBody>
          <a:bodyPr/>
          <a:lstStyle/>
          <a:p>
            <a:r>
              <a:rPr lang="en-GB" dirty="0">
                <a:latin typeface="+mn-lt"/>
              </a:rPr>
              <a:t>Review: Internationalisation Process</a:t>
            </a:r>
          </a:p>
        </p:txBody>
      </p:sp>
      <p:sp>
        <p:nvSpPr>
          <p:cNvPr id="22" name="Inhaltsplatzhalter 2">
            <a:extLst>
              <a:ext uri="{FF2B5EF4-FFF2-40B4-BE49-F238E27FC236}">
                <a16:creationId xmlns:a16="http://schemas.microsoft.com/office/drawing/2014/main" id="{DF03F74F-6D0D-44BF-BE9A-9369BF9DE3C5}"/>
              </a:ext>
            </a:extLst>
          </p:cNvPr>
          <p:cNvSpPr>
            <a:spLocks noGrp="1"/>
          </p:cNvSpPr>
          <p:nvPr>
            <p:ph idx="1"/>
          </p:nvPr>
        </p:nvSpPr>
        <p:spPr>
          <a:xfrm>
            <a:off x="4109989" y="1550982"/>
            <a:ext cx="3130296" cy="698119"/>
          </a:xfrm>
        </p:spPr>
        <p:txBody>
          <a:bodyPr anchor="ctr">
            <a:normAutofit fontScale="85000" lnSpcReduction="20000"/>
          </a:bodyPr>
          <a:lstStyle/>
          <a:p>
            <a:pPr marL="0" indent="0" algn="ctr">
              <a:buNone/>
            </a:pPr>
            <a:r>
              <a:rPr lang="en-GB" sz="3000" dirty="0">
                <a:latin typeface="+mn-lt"/>
              </a:rPr>
              <a:t>Internationalisation Process</a:t>
            </a:r>
          </a:p>
        </p:txBody>
      </p:sp>
      <p:sp>
        <p:nvSpPr>
          <p:cNvPr id="3" name="Foliennummernplatzhalter 2">
            <a:extLst>
              <a:ext uri="{FF2B5EF4-FFF2-40B4-BE49-F238E27FC236}">
                <a16:creationId xmlns:a16="http://schemas.microsoft.com/office/drawing/2014/main" id="{FCD4394A-00C7-4219-8A8C-5E50BD2E7218}"/>
              </a:ext>
            </a:extLst>
          </p:cNvPr>
          <p:cNvSpPr>
            <a:spLocks noGrp="1"/>
          </p:cNvSpPr>
          <p:nvPr>
            <p:ph type="sldNum" sz="quarter" idx="12"/>
          </p:nvPr>
        </p:nvSpPr>
        <p:spPr/>
        <p:txBody>
          <a:bodyPr/>
          <a:lstStyle/>
          <a:p>
            <a:fld id="{B34092F8-88B9-48E5-9B8F-3F206E5F35A9}" type="slidenum">
              <a:rPr lang="hr-HR" smtClean="0"/>
              <a:t>3</a:t>
            </a:fld>
            <a:endParaRPr lang="hr-HR"/>
          </a:p>
        </p:txBody>
      </p:sp>
    </p:spTree>
    <p:extLst>
      <p:ext uri="{BB962C8B-B14F-4D97-AF65-F5344CB8AC3E}">
        <p14:creationId xmlns:p14="http://schemas.microsoft.com/office/powerpoint/2010/main" val="286354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Inhaltsplatzhalter 2">
            <a:extLst>
              <a:ext uri="{FF2B5EF4-FFF2-40B4-BE49-F238E27FC236}">
                <a16:creationId xmlns:a16="http://schemas.microsoft.com/office/drawing/2014/main" id="{9985E268-13F6-4FCE-B62C-648AA397BCAB}"/>
              </a:ext>
            </a:extLst>
          </p:cNvPr>
          <p:cNvSpPr>
            <a:spLocks noGrp="1"/>
          </p:cNvSpPr>
          <p:nvPr>
            <p:ph idx="1"/>
          </p:nvPr>
        </p:nvSpPr>
        <p:spPr>
          <a:xfrm>
            <a:off x="457200" y="1566862"/>
            <a:ext cx="1962150" cy="4419600"/>
          </a:xfrm>
        </p:spPr>
        <p:txBody>
          <a:bodyPr>
            <a:normAutofit/>
          </a:bodyPr>
          <a:lstStyle/>
          <a:p>
            <a:pPr marL="0" indent="0">
              <a:buNone/>
            </a:pPr>
            <a:r>
              <a:rPr lang="en-GB" altLang="de-DE" sz="2400" dirty="0"/>
              <a:t>Motivations:</a:t>
            </a:r>
          </a:p>
          <a:p>
            <a:pPr lvl="1"/>
            <a:endParaRPr lang="en-GB" altLang="de-DE" dirty="0"/>
          </a:p>
        </p:txBody>
      </p:sp>
      <p:sp>
        <p:nvSpPr>
          <p:cNvPr id="25608" name="Foliennummernplatzhalter 5">
            <a:extLst>
              <a:ext uri="{FF2B5EF4-FFF2-40B4-BE49-F238E27FC236}">
                <a16:creationId xmlns:a16="http://schemas.microsoft.com/office/drawing/2014/main" id="{D5F4FF07-796E-4275-8699-C11D043DA6AE}"/>
              </a:ext>
            </a:extLst>
          </p:cNvPr>
          <p:cNvSpPr>
            <a:spLocks noGrp="1"/>
          </p:cNvSpPr>
          <p:nvPr>
            <p:ph type="sldNum" sz="quarter" idx="11"/>
          </p:nvPr>
        </p:nvSpPr>
        <p:spPr bwMode="auto">
          <a:xfrm>
            <a:off x="10128251" y="6492876"/>
            <a:ext cx="2638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fld id="{DD487684-AD4F-4360-A867-D4909A58F9C9}" type="slidenum">
              <a:rPr lang="de-DE" altLang="en-US" sz="1200">
                <a:solidFill>
                  <a:schemeClr val="bg1">
                    <a:lumMod val="65000"/>
                  </a:schemeClr>
                </a:solidFill>
                <a:ea typeface="MS Mincho" panose="02020609040205080304" pitchFamily="49" charset="-128"/>
              </a:rPr>
              <a:pPr>
                <a:lnSpc>
                  <a:spcPct val="100000"/>
                </a:lnSpc>
                <a:spcBef>
                  <a:spcPct val="0"/>
                </a:spcBef>
                <a:buClrTx/>
                <a:buFontTx/>
                <a:buNone/>
              </a:pPr>
              <a:t>30</a:t>
            </a:fld>
            <a:endParaRPr lang="de-DE" altLang="en-US" sz="1200">
              <a:solidFill>
                <a:schemeClr val="bg1">
                  <a:lumMod val="65000"/>
                </a:schemeClr>
              </a:solidFill>
              <a:ea typeface="MS Mincho" panose="02020609040205080304" pitchFamily="49" charset="-128"/>
            </a:endParaRPr>
          </a:p>
        </p:txBody>
      </p:sp>
      <p:sp>
        <p:nvSpPr>
          <p:cNvPr id="11" name="Title 1">
            <a:extLst>
              <a:ext uri="{FF2B5EF4-FFF2-40B4-BE49-F238E27FC236}">
                <a16:creationId xmlns:a16="http://schemas.microsoft.com/office/drawing/2014/main" id="{672EE9C2-4B69-4C14-BA6E-C8F66C84F830}"/>
              </a:ext>
            </a:extLst>
          </p:cNvPr>
          <p:cNvSpPr txBox="1">
            <a:spLocks/>
          </p:cNvSpPr>
          <p:nvPr/>
        </p:nvSpPr>
        <p:spPr>
          <a:xfrm>
            <a:off x="838200" y="396875"/>
            <a:ext cx="777240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Export</a:t>
            </a:r>
          </a:p>
        </p:txBody>
      </p:sp>
      <p:graphicFrame>
        <p:nvGraphicFramePr>
          <p:cNvPr id="4" name="Diagramm 3">
            <a:extLst>
              <a:ext uri="{FF2B5EF4-FFF2-40B4-BE49-F238E27FC236}">
                <a16:creationId xmlns:a16="http://schemas.microsoft.com/office/drawing/2014/main" id="{16F95B1F-2B80-4B29-8C86-C353B5088E11}"/>
              </a:ext>
            </a:extLst>
          </p:cNvPr>
          <p:cNvGraphicFramePr/>
          <p:nvPr>
            <p:extLst>
              <p:ext uri="{D42A27DB-BD31-4B8C-83A1-F6EECF244321}">
                <p14:modId xmlns:p14="http://schemas.microsoft.com/office/powerpoint/2010/main" val="935745895"/>
              </p:ext>
            </p:extLst>
          </p:nvPr>
        </p:nvGraphicFramePr>
        <p:xfrm>
          <a:off x="2038350" y="1158875"/>
          <a:ext cx="9544050" cy="5013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54AF702-87FC-45FE-A57C-C745D4773CC9}"/>
              </a:ext>
            </a:extLst>
          </p:cNvPr>
          <p:cNvSpPr>
            <a:spLocks noGrp="1" noChangeArrowheads="1"/>
          </p:cNvSpPr>
          <p:nvPr>
            <p:ph type="title"/>
          </p:nvPr>
        </p:nvSpPr>
        <p:spPr>
          <a:xfrm>
            <a:off x="838200" y="1570038"/>
            <a:ext cx="8686800" cy="762000"/>
          </a:xfrm>
        </p:spPr>
        <p:txBody>
          <a:bodyPr>
            <a:normAutofit/>
          </a:bodyPr>
          <a:lstStyle/>
          <a:p>
            <a:r>
              <a:rPr lang="en-GB" altLang="de-DE" sz="2800" dirty="0">
                <a:solidFill>
                  <a:schemeClr val="tx1"/>
                </a:solidFill>
                <a:cs typeface="Calibri" panose="020F0502020204030204" pitchFamily="34" charset="0"/>
              </a:rPr>
              <a:t>Problem: Transnational Arbitrage</a:t>
            </a:r>
          </a:p>
        </p:txBody>
      </p:sp>
      <p:sp>
        <p:nvSpPr>
          <p:cNvPr id="26627" name="Rectangle 12">
            <a:extLst>
              <a:ext uri="{FF2B5EF4-FFF2-40B4-BE49-F238E27FC236}">
                <a16:creationId xmlns:a16="http://schemas.microsoft.com/office/drawing/2014/main" id="{35A49722-A4DD-4D11-B057-1F8148F9B57E}"/>
              </a:ext>
            </a:extLst>
          </p:cNvPr>
          <p:cNvSpPr>
            <a:spLocks noChangeArrowheads="1"/>
          </p:cNvSpPr>
          <p:nvPr/>
        </p:nvSpPr>
        <p:spPr bwMode="auto">
          <a:xfrm>
            <a:off x="6877050" y="4933950"/>
            <a:ext cx="2133600" cy="381000"/>
          </a:xfrm>
          <a:prstGeom prst="rect">
            <a:avLst/>
          </a:prstGeom>
          <a:solidFill>
            <a:srgbClr val="A7C4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endParaRPr lang="en-GB" altLang="de-DE">
              <a:latin typeface="Calibri" panose="020F0502020204030204" pitchFamily="34" charset="0"/>
              <a:ea typeface="MS Mincho" panose="02020609040205080304" pitchFamily="49" charset="-128"/>
              <a:cs typeface="Calibri" panose="020F0502020204030204" pitchFamily="34" charset="0"/>
            </a:endParaRPr>
          </a:p>
        </p:txBody>
      </p:sp>
      <p:sp>
        <p:nvSpPr>
          <p:cNvPr id="26628" name="Rectangle 14">
            <a:extLst>
              <a:ext uri="{FF2B5EF4-FFF2-40B4-BE49-F238E27FC236}">
                <a16:creationId xmlns:a16="http://schemas.microsoft.com/office/drawing/2014/main" id="{8D09E4E0-D140-4378-9F4E-01AA0A96E128}"/>
              </a:ext>
            </a:extLst>
          </p:cNvPr>
          <p:cNvSpPr>
            <a:spLocks noChangeArrowheads="1"/>
          </p:cNvSpPr>
          <p:nvPr/>
        </p:nvSpPr>
        <p:spPr bwMode="auto">
          <a:xfrm>
            <a:off x="1847850" y="4933950"/>
            <a:ext cx="2133600" cy="381000"/>
          </a:xfrm>
          <a:prstGeom prst="rect">
            <a:avLst/>
          </a:prstGeom>
          <a:solidFill>
            <a:srgbClr val="A7C4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endParaRPr lang="en-GB" altLang="de-DE">
              <a:latin typeface="Calibri" panose="020F0502020204030204" pitchFamily="34" charset="0"/>
              <a:ea typeface="MS Mincho" panose="02020609040205080304" pitchFamily="49" charset="-128"/>
              <a:cs typeface="Calibri" panose="020F0502020204030204" pitchFamily="34" charset="0"/>
            </a:endParaRPr>
          </a:p>
        </p:txBody>
      </p:sp>
      <p:sp>
        <p:nvSpPr>
          <p:cNvPr id="26629" name="Rectangle 10">
            <a:extLst>
              <a:ext uri="{FF2B5EF4-FFF2-40B4-BE49-F238E27FC236}">
                <a16:creationId xmlns:a16="http://schemas.microsoft.com/office/drawing/2014/main" id="{29D2FD1B-379F-4928-A63F-74838DC98309}"/>
              </a:ext>
            </a:extLst>
          </p:cNvPr>
          <p:cNvSpPr>
            <a:spLocks noChangeArrowheads="1"/>
          </p:cNvSpPr>
          <p:nvPr/>
        </p:nvSpPr>
        <p:spPr bwMode="auto">
          <a:xfrm>
            <a:off x="3892549" y="2571750"/>
            <a:ext cx="3448045" cy="533400"/>
          </a:xfrm>
          <a:prstGeom prst="rect">
            <a:avLst/>
          </a:prstGeom>
          <a:solidFill>
            <a:srgbClr val="A7C4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endParaRPr lang="en-GB" altLang="de-DE">
              <a:latin typeface="Calibri" panose="020F0502020204030204" pitchFamily="34" charset="0"/>
              <a:ea typeface="MS Mincho" panose="02020609040205080304" pitchFamily="49" charset="-128"/>
              <a:cs typeface="Calibri" panose="020F0502020204030204" pitchFamily="34" charset="0"/>
            </a:endParaRPr>
          </a:p>
        </p:txBody>
      </p:sp>
      <p:sp>
        <p:nvSpPr>
          <p:cNvPr id="26630" name="Text Box 3">
            <a:extLst>
              <a:ext uri="{FF2B5EF4-FFF2-40B4-BE49-F238E27FC236}">
                <a16:creationId xmlns:a16="http://schemas.microsoft.com/office/drawing/2014/main" id="{E3ABB0DF-2D4A-486D-B1EE-520A0D094D26}"/>
              </a:ext>
            </a:extLst>
          </p:cNvPr>
          <p:cNvSpPr txBox="1">
            <a:spLocks noChangeArrowheads="1"/>
          </p:cNvSpPr>
          <p:nvPr/>
        </p:nvSpPr>
        <p:spPr bwMode="auto">
          <a:xfrm>
            <a:off x="3930649" y="2647951"/>
            <a:ext cx="3384549" cy="400110"/>
          </a:xfrm>
          <a:prstGeom prst="rect">
            <a:avLst/>
          </a:prstGeom>
          <a:solidFill>
            <a:srgbClr val="A7C4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50000"/>
              </a:spcBef>
              <a:buClrTx/>
              <a:buFontTx/>
              <a:buNone/>
            </a:pPr>
            <a:r>
              <a:rPr lang="en-GB" altLang="de-DE" sz="2000" dirty="0">
                <a:latin typeface="Calibri" panose="020F0502020204030204" pitchFamily="34" charset="0"/>
                <a:ea typeface="MS Mincho" panose="02020609040205080304" pitchFamily="49" charset="-128"/>
                <a:cs typeface="Calibri" panose="020F0502020204030204" pitchFamily="34" charset="0"/>
              </a:rPr>
              <a:t>Production Facility Country A</a:t>
            </a:r>
          </a:p>
        </p:txBody>
      </p:sp>
      <p:sp>
        <p:nvSpPr>
          <p:cNvPr id="26631" name="Text Box 6">
            <a:extLst>
              <a:ext uri="{FF2B5EF4-FFF2-40B4-BE49-F238E27FC236}">
                <a16:creationId xmlns:a16="http://schemas.microsoft.com/office/drawing/2014/main" id="{4A9FA8B8-2F95-46A6-9AFE-484D6FB81AE2}"/>
              </a:ext>
            </a:extLst>
          </p:cNvPr>
          <p:cNvSpPr txBox="1">
            <a:spLocks noChangeArrowheads="1"/>
          </p:cNvSpPr>
          <p:nvPr/>
        </p:nvSpPr>
        <p:spPr bwMode="auto">
          <a:xfrm>
            <a:off x="1390650" y="3181351"/>
            <a:ext cx="152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50000"/>
              </a:spcBef>
              <a:buClrTx/>
              <a:buFontTx/>
              <a:buNone/>
            </a:pPr>
            <a:r>
              <a:rPr lang="en-GB" altLang="de-DE" sz="2000" dirty="0">
                <a:latin typeface="Calibri" panose="020F0502020204030204" pitchFamily="34" charset="0"/>
                <a:ea typeface="MS Mincho" panose="02020609040205080304" pitchFamily="49" charset="-128"/>
                <a:cs typeface="Calibri" panose="020F0502020204030204" pitchFamily="34" charset="0"/>
              </a:rPr>
              <a:t>Authorised Export</a:t>
            </a:r>
          </a:p>
        </p:txBody>
      </p:sp>
      <p:sp>
        <p:nvSpPr>
          <p:cNvPr id="26633" name="Text Box 8">
            <a:extLst>
              <a:ext uri="{FF2B5EF4-FFF2-40B4-BE49-F238E27FC236}">
                <a16:creationId xmlns:a16="http://schemas.microsoft.com/office/drawing/2014/main" id="{8E6ECF00-BF09-48E9-A93D-B3226BDC11BD}"/>
              </a:ext>
            </a:extLst>
          </p:cNvPr>
          <p:cNvSpPr txBox="1">
            <a:spLocks noChangeArrowheads="1"/>
          </p:cNvSpPr>
          <p:nvPr/>
        </p:nvSpPr>
        <p:spPr bwMode="auto">
          <a:xfrm>
            <a:off x="6153150" y="3790951"/>
            <a:ext cx="1752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50000"/>
              </a:spcBef>
              <a:buClrTx/>
              <a:buFontTx/>
              <a:buNone/>
            </a:pPr>
            <a:r>
              <a:rPr lang="en-GB" altLang="de-DE" sz="2000" dirty="0">
                <a:latin typeface="Calibri" panose="020F0502020204030204" pitchFamily="34" charset="0"/>
                <a:ea typeface="MS Mincho" panose="02020609040205080304" pitchFamily="49" charset="-128"/>
                <a:cs typeface="Calibri" panose="020F0502020204030204" pitchFamily="34" charset="0"/>
              </a:rPr>
              <a:t>Parallel Import</a:t>
            </a:r>
          </a:p>
        </p:txBody>
      </p:sp>
      <p:sp>
        <p:nvSpPr>
          <p:cNvPr id="26634" name="Text Box 9">
            <a:extLst>
              <a:ext uri="{FF2B5EF4-FFF2-40B4-BE49-F238E27FC236}">
                <a16:creationId xmlns:a16="http://schemas.microsoft.com/office/drawing/2014/main" id="{1C8A004A-3E10-4EC2-BA5B-B77F13744DDC}"/>
              </a:ext>
            </a:extLst>
          </p:cNvPr>
          <p:cNvSpPr txBox="1">
            <a:spLocks noChangeArrowheads="1"/>
          </p:cNvSpPr>
          <p:nvPr/>
        </p:nvSpPr>
        <p:spPr bwMode="auto">
          <a:xfrm>
            <a:off x="3524250" y="3790951"/>
            <a:ext cx="1219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50000"/>
              </a:spcBef>
              <a:buClrTx/>
              <a:buFontTx/>
              <a:buNone/>
            </a:pPr>
            <a:r>
              <a:rPr lang="en-GB" altLang="de-DE" sz="2000" dirty="0">
                <a:latin typeface="Calibri" panose="020F0502020204030204" pitchFamily="34" charset="0"/>
                <a:ea typeface="MS Mincho" panose="02020609040205080304" pitchFamily="49" charset="-128"/>
                <a:cs typeface="Calibri" panose="020F0502020204030204" pitchFamily="34" charset="0"/>
              </a:rPr>
              <a:t>Re-Import</a:t>
            </a:r>
          </a:p>
        </p:txBody>
      </p:sp>
      <p:sp>
        <p:nvSpPr>
          <p:cNvPr id="26635" name="Text Box 4">
            <a:extLst>
              <a:ext uri="{FF2B5EF4-FFF2-40B4-BE49-F238E27FC236}">
                <a16:creationId xmlns:a16="http://schemas.microsoft.com/office/drawing/2014/main" id="{4D1E787B-D432-4DF7-85B6-DC5B94D05E5F}"/>
              </a:ext>
            </a:extLst>
          </p:cNvPr>
          <p:cNvSpPr txBox="1">
            <a:spLocks noChangeArrowheads="1"/>
          </p:cNvSpPr>
          <p:nvPr/>
        </p:nvSpPr>
        <p:spPr bwMode="auto">
          <a:xfrm>
            <a:off x="2076450" y="4933951"/>
            <a:ext cx="1752600" cy="396875"/>
          </a:xfrm>
          <a:prstGeom prst="rect">
            <a:avLst/>
          </a:prstGeom>
          <a:noFill/>
          <a:ln>
            <a:noFill/>
          </a:ln>
          <a:effectLst/>
          <a:extLst>
            <a:ext uri="{909E8E84-426E-40DD-AFC4-6F175D3DCCD1}">
              <a14:hiddenFill xmlns:a14="http://schemas.microsoft.com/office/drawing/2010/main">
                <a:solidFill>
                  <a:srgbClr val="79A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50000"/>
              </a:spcBef>
              <a:buClrTx/>
              <a:buFontTx/>
              <a:buNone/>
            </a:pPr>
            <a:r>
              <a:rPr lang="en-GB" altLang="de-DE" sz="2000">
                <a:latin typeface="Calibri" panose="020F0502020204030204" pitchFamily="34" charset="0"/>
                <a:ea typeface="MS Mincho" panose="02020609040205080304" pitchFamily="49" charset="-128"/>
                <a:cs typeface="Calibri" panose="020F0502020204030204" pitchFamily="34" charset="0"/>
              </a:rPr>
              <a:t>Country B</a:t>
            </a:r>
          </a:p>
        </p:txBody>
      </p:sp>
      <p:sp>
        <p:nvSpPr>
          <p:cNvPr id="26636" name="Text Box 5">
            <a:extLst>
              <a:ext uri="{FF2B5EF4-FFF2-40B4-BE49-F238E27FC236}">
                <a16:creationId xmlns:a16="http://schemas.microsoft.com/office/drawing/2014/main" id="{6EB15297-6430-435D-9BE0-DDB084AF07C3}"/>
              </a:ext>
            </a:extLst>
          </p:cNvPr>
          <p:cNvSpPr txBox="1">
            <a:spLocks noChangeArrowheads="1"/>
          </p:cNvSpPr>
          <p:nvPr/>
        </p:nvSpPr>
        <p:spPr bwMode="auto">
          <a:xfrm>
            <a:off x="6877050" y="4933951"/>
            <a:ext cx="205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50000"/>
              </a:spcBef>
              <a:buClrTx/>
              <a:buFontTx/>
              <a:buNone/>
            </a:pPr>
            <a:r>
              <a:rPr lang="en-GB" altLang="de-DE" sz="2000">
                <a:latin typeface="Calibri" panose="020F0502020204030204" pitchFamily="34" charset="0"/>
                <a:ea typeface="MS Mincho" panose="02020609040205080304" pitchFamily="49" charset="-128"/>
                <a:cs typeface="Calibri" panose="020F0502020204030204" pitchFamily="34" charset="0"/>
              </a:rPr>
              <a:t>Country C</a:t>
            </a:r>
          </a:p>
        </p:txBody>
      </p:sp>
      <p:sp>
        <p:nvSpPr>
          <p:cNvPr id="26637" name="Line 17">
            <a:extLst>
              <a:ext uri="{FF2B5EF4-FFF2-40B4-BE49-F238E27FC236}">
                <a16:creationId xmlns:a16="http://schemas.microsoft.com/office/drawing/2014/main" id="{9003C18E-91E3-4A6A-A046-386740F0AC22}"/>
              </a:ext>
            </a:extLst>
          </p:cNvPr>
          <p:cNvSpPr>
            <a:spLocks noChangeShapeType="1"/>
          </p:cNvSpPr>
          <p:nvPr/>
        </p:nvSpPr>
        <p:spPr bwMode="auto">
          <a:xfrm>
            <a:off x="5505450" y="3105150"/>
            <a:ext cx="1371600" cy="198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26638" name="Line 18">
            <a:extLst>
              <a:ext uri="{FF2B5EF4-FFF2-40B4-BE49-F238E27FC236}">
                <a16:creationId xmlns:a16="http://schemas.microsoft.com/office/drawing/2014/main" id="{20F72558-8764-4007-B669-DC72A8522F02}"/>
              </a:ext>
            </a:extLst>
          </p:cNvPr>
          <p:cNvSpPr>
            <a:spLocks noChangeShapeType="1"/>
          </p:cNvSpPr>
          <p:nvPr/>
        </p:nvSpPr>
        <p:spPr bwMode="auto">
          <a:xfrm flipV="1">
            <a:off x="3981450" y="3105150"/>
            <a:ext cx="1524000" cy="198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26639" name="Line 19">
            <a:extLst>
              <a:ext uri="{FF2B5EF4-FFF2-40B4-BE49-F238E27FC236}">
                <a16:creationId xmlns:a16="http://schemas.microsoft.com/office/drawing/2014/main" id="{981ABF2D-4337-4B54-AF49-1F11BCFECC3E}"/>
              </a:ext>
            </a:extLst>
          </p:cNvPr>
          <p:cNvSpPr>
            <a:spLocks noChangeShapeType="1"/>
          </p:cNvSpPr>
          <p:nvPr/>
        </p:nvSpPr>
        <p:spPr bwMode="auto">
          <a:xfrm>
            <a:off x="7340594" y="2800350"/>
            <a:ext cx="6667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26640" name="Line 20">
            <a:extLst>
              <a:ext uri="{FF2B5EF4-FFF2-40B4-BE49-F238E27FC236}">
                <a16:creationId xmlns:a16="http://schemas.microsoft.com/office/drawing/2014/main" id="{911F9B2E-5DA6-445A-AFF3-174C75D70103}"/>
              </a:ext>
            </a:extLst>
          </p:cNvPr>
          <p:cNvSpPr>
            <a:spLocks noChangeShapeType="1"/>
          </p:cNvSpPr>
          <p:nvPr/>
        </p:nvSpPr>
        <p:spPr bwMode="auto">
          <a:xfrm>
            <a:off x="8007350" y="2800350"/>
            <a:ext cx="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26641" name="Line 21">
            <a:extLst>
              <a:ext uri="{FF2B5EF4-FFF2-40B4-BE49-F238E27FC236}">
                <a16:creationId xmlns:a16="http://schemas.microsoft.com/office/drawing/2014/main" id="{6724760E-35E8-4096-8B29-438B4826EAEA}"/>
              </a:ext>
            </a:extLst>
          </p:cNvPr>
          <p:cNvSpPr>
            <a:spLocks noChangeShapeType="1"/>
          </p:cNvSpPr>
          <p:nvPr/>
        </p:nvSpPr>
        <p:spPr bwMode="auto">
          <a:xfrm>
            <a:off x="2952750" y="2800350"/>
            <a:ext cx="952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26642" name="Line 22">
            <a:extLst>
              <a:ext uri="{FF2B5EF4-FFF2-40B4-BE49-F238E27FC236}">
                <a16:creationId xmlns:a16="http://schemas.microsoft.com/office/drawing/2014/main" id="{6BE93497-AEEE-469B-91C8-794A4B964041}"/>
              </a:ext>
            </a:extLst>
          </p:cNvPr>
          <p:cNvSpPr>
            <a:spLocks noChangeShapeType="1"/>
          </p:cNvSpPr>
          <p:nvPr/>
        </p:nvSpPr>
        <p:spPr bwMode="auto">
          <a:xfrm>
            <a:off x="2952750" y="2800350"/>
            <a:ext cx="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26643" name="Line 23">
            <a:extLst>
              <a:ext uri="{FF2B5EF4-FFF2-40B4-BE49-F238E27FC236}">
                <a16:creationId xmlns:a16="http://schemas.microsoft.com/office/drawing/2014/main" id="{D317219F-D61B-4DAB-BDBE-1D0A777905A8}"/>
              </a:ext>
            </a:extLst>
          </p:cNvPr>
          <p:cNvSpPr>
            <a:spLocks noChangeShapeType="1"/>
          </p:cNvSpPr>
          <p:nvPr/>
        </p:nvSpPr>
        <p:spPr bwMode="auto">
          <a:xfrm>
            <a:off x="3981450" y="5162550"/>
            <a:ext cx="2895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26644" name="Text Box 24">
            <a:extLst>
              <a:ext uri="{FF2B5EF4-FFF2-40B4-BE49-F238E27FC236}">
                <a16:creationId xmlns:a16="http://schemas.microsoft.com/office/drawing/2014/main" id="{8A9264DE-B49C-4789-A6A9-4D18F486ACD5}"/>
              </a:ext>
            </a:extLst>
          </p:cNvPr>
          <p:cNvSpPr txBox="1">
            <a:spLocks noChangeArrowheads="1"/>
          </p:cNvSpPr>
          <p:nvPr/>
        </p:nvSpPr>
        <p:spPr bwMode="auto">
          <a:xfrm>
            <a:off x="4819650" y="4781551"/>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50000"/>
              </a:spcBef>
              <a:buClrTx/>
              <a:buFontTx/>
              <a:buNone/>
            </a:pPr>
            <a:r>
              <a:rPr lang="en-GB" altLang="de-DE" sz="2000" dirty="0">
                <a:latin typeface="Calibri" panose="020F0502020204030204" pitchFamily="34" charset="0"/>
                <a:ea typeface="MS Mincho" panose="02020609040205080304" pitchFamily="49" charset="-128"/>
                <a:cs typeface="Calibri" panose="020F0502020204030204" pitchFamily="34" charset="0"/>
              </a:rPr>
              <a:t>Lateral</a:t>
            </a:r>
          </a:p>
        </p:txBody>
      </p:sp>
      <p:sp>
        <p:nvSpPr>
          <p:cNvPr id="26645" name="Text Box 25">
            <a:extLst>
              <a:ext uri="{FF2B5EF4-FFF2-40B4-BE49-F238E27FC236}">
                <a16:creationId xmlns:a16="http://schemas.microsoft.com/office/drawing/2014/main" id="{41FAA891-D5B2-4BEF-94AB-40922AA1811E}"/>
              </a:ext>
            </a:extLst>
          </p:cNvPr>
          <p:cNvSpPr txBox="1">
            <a:spLocks noChangeArrowheads="1"/>
          </p:cNvSpPr>
          <p:nvPr/>
        </p:nvSpPr>
        <p:spPr bwMode="auto">
          <a:xfrm>
            <a:off x="4629150" y="5124451"/>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50000"/>
              </a:spcBef>
              <a:buClrTx/>
              <a:buFontTx/>
              <a:buNone/>
            </a:pPr>
            <a:r>
              <a:rPr lang="en-GB" altLang="de-DE" sz="2000" dirty="0">
                <a:latin typeface="Calibri" panose="020F0502020204030204" pitchFamily="34" charset="0"/>
                <a:ea typeface="MS Mincho" panose="02020609040205080304" pitchFamily="49" charset="-128"/>
                <a:cs typeface="Calibri" panose="020F0502020204030204" pitchFamily="34" charset="0"/>
              </a:rPr>
              <a:t>Grey Import</a:t>
            </a:r>
          </a:p>
        </p:txBody>
      </p:sp>
      <p:sp>
        <p:nvSpPr>
          <p:cNvPr id="26646" name="Text Box 26">
            <a:extLst>
              <a:ext uri="{FF2B5EF4-FFF2-40B4-BE49-F238E27FC236}">
                <a16:creationId xmlns:a16="http://schemas.microsoft.com/office/drawing/2014/main" id="{0619CC51-1BEF-4F6E-8DEF-A5167254D360}"/>
              </a:ext>
            </a:extLst>
          </p:cNvPr>
          <p:cNvSpPr txBox="1">
            <a:spLocks noChangeArrowheads="1"/>
          </p:cNvSpPr>
          <p:nvPr/>
        </p:nvSpPr>
        <p:spPr bwMode="auto">
          <a:xfrm>
            <a:off x="6553200" y="5881689"/>
            <a:ext cx="426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50000"/>
              </a:spcBef>
              <a:buClrTx/>
              <a:buFontTx/>
              <a:buNone/>
            </a:pPr>
            <a:r>
              <a:rPr lang="en-GB" altLang="de-DE" sz="1000" dirty="0">
                <a:latin typeface="Calibri" panose="020F0502020204030204" pitchFamily="34" charset="0"/>
                <a:ea typeface="MS Mincho" panose="02020609040205080304" pitchFamily="49" charset="-128"/>
                <a:cs typeface="Calibri" panose="020F0502020204030204" pitchFamily="34" charset="0"/>
              </a:rPr>
              <a:t>Quelle: Simon/Wiese 1992, S.250, in: Homburg/</a:t>
            </a:r>
            <a:r>
              <a:rPr lang="en-GB" altLang="de-DE" sz="1000" dirty="0" err="1">
                <a:latin typeface="Calibri" panose="020F0502020204030204" pitchFamily="34" charset="0"/>
                <a:ea typeface="MS Mincho" panose="02020609040205080304" pitchFamily="49" charset="-128"/>
                <a:cs typeface="Calibri" panose="020F0502020204030204" pitchFamily="34" charset="0"/>
              </a:rPr>
              <a:t>Krohmer</a:t>
            </a:r>
            <a:r>
              <a:rPr lang="en-GB" altLang="de-DE" sz="1000" dirty="0">
                <a:latin typeface="Calibri" panose="020F0502020204030204" pitchFamily="34" charset="0"/>
                <a:ea typeface="MS Mincho" panose="02020609040205080304" pitchFamily="49" charset="-128"/>
                <a:cs typeface="Calibri" panose="020F0502020204030204" pitchFamily="34" charset="0"/>
              </a:rPr>
              <a:t>, S. 916</a:t>
            </a:r>
          </a:p>
        </p:txBody>
      </p:sp>
      <p:sp>
        <p:nvSpPr>
          <p:cNvPr id="26649" name="Slide Number Placeholder 3">
            <a:extLst>
              <a:ext uri="{FF2B5EF4-FFF2-40B4-BE49-F238E27FC236}">
                <a16:creationId xmlns:a16="http://schemas.microsoft.com/office/drawing/2014/main" id="{FC8D7291-1C24-4390-9D05-F0C35A0E4589}"/>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fld id="{3B72573B-FE83-4861-8E92-C3B7E56FBDD4}" type="slidenum">
              <a:rPr lang="en-US" altLang="de-DE" sz="1200">
                <a:solidFill>
                  <a:schemeClr val="bg1"/>
                </a:solidFill>
                <a:latin typeface="Calibri" panose="020F0502020204030204" pitchFamily="34" charset="0"/>
                <a:ea typeface="MS Mincho" panose="02020609040205080304" pitchFamily="49" charset="-128"/>
                <a:cs typeface="Calibri" panose="020F0502020204030204" pitchFamily="34" charset="0"/>
              </a:rPr>
              <a:pPr>
                <a:lnSpc>
                  <a:spcPct val="100000"/>
                </a:lnSpc>
                <a:spcBef>
                  <a:spcPct val="0"/>
                </a:spcBef>
                <a:buClrTx/>
                <a:buFontTx/>
                <a:buNone/>
              </a:pPr>
              <a:t>31</a:t>
            </a:fld>
            <a:endParaRPr lang="en-US" altLang="de-DE" sz="1200">
              <a:solidFill>
                <a:schemeClr val="bg1"/>
              </a:solidFill>
              <a:latin typeface="Calibri" panose="020F0502020204030204" pitchFamily="34" charset="0"/>
              <a:ea typeface="MS Mincho" panose="02020609040205080304" pitchFamily="49" charset="-128"/>
              <a:cs typeface="Calibri" panose="020F0502020204030204" pitchFamily="34" charset="0"/>
            </a:endParaRPr>
          </a:p>
        </p:txBody>
      </p:sp>
      <p:sp>
        <p:nvSpPr>
          <p:cNvPr id="29" name="Title 1">
            <a:extLst>
              <a:ext uri="{FF2B5EF4-FFF2-40B4-BE49-F238E27FC236}">
                <a16:creationId xmlns:a16="http://schemas.microsoft.com/office/drawing/2014/main" id="{D1817131-9892-449B-8840-C7326E35749B}"/>
              </a:ext>
            </a:extLst>
          </p:cNvPr>
          <p:cNvSpPr txBox="1">
            <a:spLocks/>
          </p:cNvSpPr>
          <p:nvPr/>
        </p:nvSpPr>
        <p:spPr>
          <a:xfrm>
            <a:off x="838200" y="396875"/>
            <a:ext cx="777240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latin typeface="Calibri" panose="020F0502020204030204" pitchFamily="34" charset="0"/>
                <a:cs typeface="Calibri" panose="020F0502020204030204" pitchFamily="34" charset="0"/>
              </a:rPr>
              <a:t>Market Entry Mode: Export</a:t>
            </a:r>
          </a:p>
        </p:txBody>
      </p:sp>
      <p:sp>
        <p:nvSpPr>
          <p:cNvPr id="30" name="Text Box 6">
            <a:extLst>
              <a:ext uri="{FF2B5EF4-FFF2-40B4-BE49-F238E27FC236}">
                <a16:creationId xmlns:a16="http://schemas.microsoft.com/office/drawing/2014/main" id="{636068B2-6165-4C7A-97D5-00AD53B000A7}"/>
              </a:ext>
            </a:extLst>
          </p:cNvPr>
          <p:cNvSpPr txBox="1">
            <a:spLocks noChangeArrowheads="1"/>
          </p:cNvSpPr>
          <p:nvPr/>
        </p:nvSpPr>
        <p:spPr bwMode="auto">
          <a:xfrm>
            <a:off x="8007350" y="3181351"/>
            <a:ext cx="152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50000"/>
              </a:spcBef>
              <a:buClrTx/>
              <a:buFontTx/>
              <a:buNone/>
            </a:pPr>
            <a:r>
              <a:rPr lang="en-GB" altLang="de-DE" sz="2000" dirty="0">
                <a:latin typeface="Calibri" panose="020F0502020204030204" pitchFamily="34" charset="0"/>
                <a:ea typeface="MS Mincho" panose="02020609040205080304" pitchFamily="49" charset="-128"/>
                <a:cs typeface="Calibri" panose="020F0502020204030204" pitchFamily="34" charset="0"/>
              </a:rPr>
              <a:t>Authorised Export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a:extLst>
              <a:ext uri="{FF2B5EF4-FFF2-40B4-BE49-F238E27FC236}">
                <a16:creationId xmlns:a16="http://schemas.microsoft.com/office/drawing/2014/main" id="{1BB58FD6-AE01-422A-BD09-3384E1377C23}"/>
              </a:ext>
            </a:extLst>
          </p:cNvPr>
          <p:cNvSpPr txBox="1">
            <a:spLocks noChangeArrowheads="1"/>
          </p:cNvSpPr>
          <p:nvPr/>
        </p:nvSpPr>
        <p:spPr bwMode="auto">
          <a:xfrm>
            <a:off x="838200" y="1567478"/>
            <a:ext cx="9448800"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50000"/>
              </a:spcBef>
              <a:buClrTx/>
              <a:buNone/>
            </a:pPr>
            <a:r>
              <a:rPr lang="en-GB" altLang="de-DE" b="1" dirty="0">
                <a:latin typeface="+mj-lt"/>
                <a:ea typeface="MS Mincho" panose="02020609040205080304" pitchFamily="49" charset="-128"/>
              </a:rPr>
              <a:t>Governmental instruments to support </a:t>
            </a:r>
            <a:r>
              <a:rPr lang="en-GB" altLang="de-DE" b="1" u="sng" dirty="0">
                <a:latin typeface="+mj-lt"/>
                <a:ea typeface="MS Mincho" panose="02020609040205080304" pitchFamily="49" charset="-128"/>
              </a:rPr>
              <a:t>exports</a:t>
            </a:r>
            <a:r>
              <a:rPr lang="en-GB" altLang="de-DE" b="1" dirty="0">
                <a:latin typeface="+mj-lt"/>
                <a:ea typeface="MS Mincho" panose="02020609040205080304" pitchFamily="49" charset="-128"/>
              </a:rPr>
              <a:t>:</a:t>
            </a:r>
          </a:p>
          <a:p>
            <a:pPr>
              <a:lnSpc>
                <a:spcPct val="100000"/>
              </a:lnSpc>
              <a:spcBef>
                <a:spcPct val="50000"/>
              </a:spcBef>
              <a:buClrTx/>
              <a:buFont typeface="Wingdings" panose="05000000000000000000" pitchFamily="2" charset="2"/>
              <a:buChar char="§"/>
            </a:pPr>
            <a:r>
              <a:rPr lang="en-GB" altLang="de-DE" dirty="0">
                <a:latin typeface="+mj-lt"/>
                <a:ea typeface="MS Mincho" panose="02020609040205080304" pitchFamily="49" charset="-128"/>
              </a:rPr>
              <a:t> Subsidies for home-country producers</a:t>
            </a:r>
          </a:p>
          <a:p>
            <a:pPr>
              <a:lnSpc>
                <a:spcPct val="100000"/>
              </a:lnSpc>
              <a:spcBef>
                <a:spcPct val="50000"/>
              </a:spcBef>
              <a:buClrTx/>
              <a:buFont typeface="Wingdings" panose="05000000000000000000" pitchFamily="2" charset="2"/>
              <a:buChar char="§"/>
            </a:pPr>
            <a:r>
              <a:rPr lang="en-GB" altLang="de-DE" dirty="0">
                <a:latin typeface="+mj-lt"/>
                <a:ea typeface="MS Mincho" panose="02020609040205080304" pitchFamily="49" charset="-128"/>
              </a:rPr>
              <a:t> Special governmental support programs for home-country producers</a:t>
            </a:r>
          </a:p>
          <a:p>
            <a:pPr>
              <a:lnSpc>
                <a:spcPct val="100000"/>
              </a:lnSpc>
              <a:spcBef>
                <a:spcPct val="50000"/>
              </a:spcBef>
              <a:buClrTx/>
              <a:buFont typeface="Wingdings" panose="05000000000000000000" pitchFamily="2" charset="2"/>
              <a:buChar char="§"/>
            </a:pPr>
            <a:r>
              <a:rPr lang="en-GB" altLang="de-DE" dirty="0">
                <a:latin typeface="+mj-lt"/>
                <a:ea typeface="MS Mincho" panose="02020609040205080304" pitchFamily="49" charset="-128"/>
              </a:rPr>
              <a:t> Fairs</a:t>
            </a:r>
          </a:p>
          <a:p>
            <a:pPr>
              <a:lnSpc>
                <a:spcPct val="100000"/>
              </a:lnSpc>
              <a:spcBef>
                <a:spcPct val="50000"/>
              </a:spcBef>
              <a:buClrTx/>
              <a:buFont typeface="Wingdings" panose="05000000000000000000" pitchFamily="2" charset="2"/>
              <a:buChar char="§"/>
            </a:pPr>
            <a:r>
              <a:rPr lang="en-GB" altLang="de-DE" dirty="0">
                <a:latin typeface="+mj-lt"/>
                <a:ea typeface="MS Mincho" panose="02020609040205080304" pitchFamily="49" charset="-128"/>
              </a:rPr>
              <a:t> Risk securities</a:t>
            </a:r>
          </a:p>
          <a:p>
            <a:pPr>
              <a:lnSpc>
                <a:spcPct val="100000"/>
              </a:lnSpc>
              <a:spcBef>
                <a:spcPct val="50000"/>
              </a:spcBef>
              <a:buClrTx/>
              <a:buFont typeface="Wingdings" panose="05000000000000000000" pitchFamily="2" charset="2"/>
              <a:buChar char="§"/>
            </a:pPr>
            <a:r>
              <a:rPr lang="en-GB" altLang="de-DE" dirty="0">
                <a:latin typeface="+mj-lt"/>
                <a:ea typeface="MS Mincho" panose="02020609040205080304" pitchFamily="49" charset="-128"/>
              </a:rPr>
              <a:t> Finance support</a:t>
            </a:r>
          </a:p>
          <a:p>
            <a:pPr>
              <a:lnSpc>
                <a:spcPct val="100000"/>
              </a:lnSpc>
              <a:spcBef>
                <a:spcPct val="50000"/>
              </a:spcBef>
              <a:buClrTx/>
              <a:buFont typeface="Wingdings" panose="05000000000000000000" pitchFamily="2" charset="2"/>
              <a:buChar char="§"/>
            </a:pPr>
            <a:r>
              <a:rPr lang="en-GB" altLang="de-DE" dirty="0">
                <a:latin typeface="+mj-lt"/>
                <a:ea typeface="MS Mincho" panose="02020609040205080304" pitchFamily="49" charset="-128"/>
              </a:rPr>
              <a:t> Cooperation support</a:t>
            </a:r>
          </a:p>
          <a:p>
            <a:pPr>
              <a:lnSpc>
                <a:spcPct val="100000"/>
              </a:lnSpc>
              <a:spcBef>
                <a:spcPct val="50000"/>
              </a:spcBef>
              <a:buClr>
                <a:srgbClr val="FF6600"/>
              </a:buClr>
              <a:buFont typeface="Wingdings" panose="05000000000000000000" pitchFamily="2" charset="2"/>
              <a:buNone/>
            </a:pPr>
            <a:endParaRPr lang="en-GB" altLang="de-DE" dirty="0">
              <a:latin typeface="+mj-lt"/>
              <a:ea typeface="MS Mincho" panose="02020609040205080304" pitchFamily="49" charset="-128"/>
            </a:endParaRPr>
          </a:p>
          <a:p>
            <a:pPr>
              <a:lnSpc>
                <a:spcPct val="100000"/>
              </a:lnSpc>
              <a:spcBef>
                <a:spcPct val="50000"/>
              </a:spcBef>
              <a:buClrTx/>
              <a:buFontTx/>
              <a:buNone/>
            </a:pPr>
            <a:r>
              <a:rPr lang="en-GB" altLang="de-DE" sz="1200" dirty="0">
                <a:latin typeface="+mj-lt"/>
                <a:ea typeface="MS Mincho" panose="02020609040205080304" pitchFamily="49" charset="-128"/>
              </a:rPr>
              <a:t>Source: </a:t>
            </a:r>
            <a:r>
              <a:rPr lang="en-GB" altLang="de-DE" sz="1200" dirty="0">
                <a:latin typeface="+mj-lt"/>
                <a:ea typeface="MS Mincho" panose="02020609040205080304" pitchFamily="49" charset="-128"/>
                <a:hlinkClick r:id="rId3"/>
              </a:rPr>
              <a:t>http://www.bmwa.bund.de</a:t>
            </a:r>
            <a:r>
              <a:rPr lang="en-GB" altLang="de-DE" sz="1200" dirty="0">
                <a:latin typeface="+mj-lt"/>
                <a:ea typeface="MS Mincho" panose="02020609040205080304" pitchFamily="49" charset="-128"/>
              </a:rPr>
              <a:t> and Hill, 2003, p. 174</a:t>
            </a:r>
          </a:p>
        </p:txBody>
      </p:sp>
      <p:sp>
        <p:nvSpPr>
          <p:cNvPr id="11" name="Title 1">
            <a:extLst>
              <a:ext uri="{FF2B5EF4-FFF2-40B4-BE49-F238E27FC236}">
                <a16:creationId xmlns:a16="http://schemas.microsoft.com/office/drawing/2014/main" id="{0417F9E5-B098-4008-A909-1893E121A36C}"/>
              </a:ext>
            </a:extLst>
          </p:cNvPr>
          <p:cNvSpPr txBox="1">
            <a:spLocks/>
          </p:cNvSpPr>
          <p:nvPr/>
        </p:nvSpPr>
        <p:spPr>
          <a:xfrm>
            <a:off x="838200" y="396875"/>
            <a:ext cx="777240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Export</a:t>
            </a:r>
          </a:p>
        </p:txBody>
      </p:sp>
      <p:sp>
        <p:nvSpPr>
          <p:cNvPr id="3" name="Foliennummernplatzhalter 2">
            <a:extLst>
              <a:ext uri="{FF2B5EF4-FFF2-40B4-BE49-F238E27FC236}">
                <a16:creationId xmlns:a16="http://schemas.microsoft.com/office/drawing/2014/main" id="{393D0F5C-535A-4119-B3CC-00E5BEE351FC}"/>
              </a:ext>
            </a:extLst>
          </p:cNvPr>
          <p:cNvSpPr>
            <a:spLocks noGrp="1"/>
          </p:cNvSpPr>
          <p:nvPr>
            <p:ph type="sldNum" sz="quarter" idx="12"/>
          </p:nvPr>
        </p:nvSpPr>
        <p:spPr/>
        <p:txBody>
          <a:bodyPr/>
          <a:lstStyle/>
          <a:p>
            <a:fld id="{B34092F8-88B9-48E5-9B8F-3F206E5F35A9}" type="slidenum">
              <a:rPr lang="hr-HR" smtClean="0"/>
              <a:t>32</a:t>
            </a:fld>
            <a:endParaRPr lang="hr-H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a:extLst>
              <a:ext uri="{FF2B5EF4-FFF2-40B4-BE49-F238E27FC236}">
                <a16:creationId xmlns:a16="http://schemas.microsoft.com/office/drawing/2014/main" id="{B6E3F95A-CC3A-4328-9D76-00054C313201}"/>
              </a:ext>
            </a:extLst>
          </p:cNvPr>
          <p:cNvSpPr txBox="1">
            <a:spLocks noChangeArrowheads="1"/>
          </p:cNvSpPr>
          <p:nvPr/>
        </p:nvSpPr>
        <p:spPr bwMode="auto">
          <a:xfrm>
            <a:off x="647700" y="2133601"/>
            <a:ext cx="97155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5738" indent="-185738">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50000"/>
              </a:spcBef>
              <a:buClrTx/>
              <a:buFontTx/>
              <a:buNone/>
            </a:pPr>
            <a:r>
              <a:rPr lang="en-GB" altLang="de-DE" b="1" dirty="0">
                <a:latin typeface="+mj-lt"/>
                <a:ea typeface="MS Mincho" panose="02020609040205080304" pitchFamily="49" charset="-128"/>
              </a:rPr>
              <a:t>Governmental Instruments to support </a:t>
            </a:r>
            <a:r>
              <a:rPr lang="en-GB" altLang="de-DE" b="1" u="sng" dirty="0">
                <a:latin typeface="+mj-lt"/>
                <a:ea typeface="MS Mincho" panose="02020609040205080304" pitchFamily="49" charset="-128"/>
              </a:rPr>
              <a:t>imports:</a:t>
            </a:r>
          </a:p>
          <a:p>
            <a:pPr>
              <a:lnSpc>
                <a:spcPct val="100000"/>
              </a:lnSpc>
              <a:spcBef>
                <a:spcPct val="50000"/>
              </a:spcBef>
              <a:buClrTx/>
              <a:buFont typeface="Wingdings" panose="05000000000000000000" pitchFamily="2" charset="2"/>
              <a:buChar char="§"/>
            </a:pPr>
            <a:r>
              <a:rPr lang="en-GB" altLang="de-DE" dirty="0">
                <a:latin typeface="+mj-lt"/>
                <a:ea typeface="MS Mincho" panose="02020609040205080304" pitchFamily="49" charset="-128"/>
              </a:rPr>
              <a:t>Import tariffs</a:t>
            </a:r>
          </a:p>
          <a:p>
            <a:pPr>
              <a:lnSpc>
                <a:spcPct val="100000"/>
              </a:lnSpc>
              <a:spcBef>
                <a:spcPct val="50000"/>
              </a:spcBef>
              <a:buClrTx/>
              <a:buFont typeface="Wingdings" panose="05000000000000000000" pitchFamily="2" charset="2"/>
              <a:buChar char="§"/>
            </a:pPr>
            <a:r>
              <a:rPr lang="en-GB" altLang="de-DE" dirty="0">
                <a:latin typeface="+mj-lt"/>
                <a:ea typeface="MS Mincho" panose="02020609040205080304" pitchFamily="49" charset="-128"/>
              </a:rPr>
              <a:t>Import quotas</a:t>
            </a:r>
          </a:p>
          <a:p>
            <a:pPr>
              <a:lnSpc>
                <a:spcPct val="100000"/>
              </a:lnSpc>
              <a:spcBef>
                <a:spcPct val="50000"/>
              </a:spcBef>
              <a:buClrTx/>
              <a:buFont typeface="Wingdings" panose="05000000000000000000" pitchFamily="2" charset="2"/>
              <a:buChar char="§"/>
            </a:pPr>
            <a:r>
              <a:rPr lang="en-GB" altLang="de-DE" dirty="0">
                <a:latin typeface="+mj-lt"/>
                <a:ea typeface="MS Mincho" panose="02020609040205080304" pitchFamily="49" charset="-128"/>
              </a:rPr>
              <a:t>Voluntary export restrictions from the foreign country</a:t>
            </a:r>
          </a:p>
          <a:p>
            <a:pPr>
              <a:lnSpc>
                <a:spcPct val="100000"/>
              </a:lnSpc>
              <a:spcBef>
                <a:spcPct val="50000"/>
              </a:spcBef>
              <a:buClrTx/>
              <a:buFont typeface="Wingdings" panose="05000000000000000000" pitchFamily="2" charset="2"/>
              <a:buChar char="§"/>
            </a:pPr>
            <a:r>
              <a:rPr lang="en-GB" altLang="de-DE" dirty="0">
                <a:latin typeface="+mj-lt"/>
                <a:ea typeface="MS Mincho" panose="02020609040205080304" pitchFamily="49" charset="-128"/>
              </a:rPr>
              <a:t>Antidumping politics</a:t>
            </a:r>
          </a:p>
          <a:p>
            <a:pPr>
              <a:lnSpc>
                <a:spcPct val="100000"/>
              </a:lnSpc>
              <a:spcBef>
                <a:spcPct val="50000"/>
              </a:spcBef>
              <a:buClrTx/>
              <a:buFont typeface="Wingdings" panose="05000000000000000000" pitchFamily="2" charset="2"/>
              <a:buChar char="§"/>
            </a:pPr>
            <a:r>
              <a:rPr lang="en-GB" altLang="de-DE" dirty="0">
                <a:latin typeface="+mj-lt"/>
                <a:ea typeface="MS Mincho" panose="02020609040205080304" pitchFamily="49" charset="-128"/>
              </a:rPr>
              <a:t>Administrative procedures (bureaucracy):</a:t>
            </a:r>
            <a:endParaRPr lang="en-GB" altLang="de-DE" sz="2800" dirty="0">
              <a:latin typeface="+mj-lt"/>
              <a:ea typeface="MS Mincho" panose="02020609040205080304" pitchFamily="49" charset="-128"/>
            </a:endParaRPr>
          </a:p>
        </p:txBody>
      </p:sp>
      <p:sp>
        <p:nvSpPr>
          <p:cNvPr id="12" name="Title 1">
            <a:extLst>
              <a:ext uri="{FF2B5EF4-FFF2-40B4-BE49-F238E27FC236}">
                <a16:creationId xmlns:a16="http://schemas.microsoft.com/office/drawing/2014/main" id="{43FA7528-452E-42DD-A728-1E431C94C3EF}"/>
              </a:ext>
            </a:extLst>
          </p:cNvPr>
          <p:cNvSpPr txBox="1">
            <a:spLocks/>
          </p:cNvSpPr>
          <p:nvPr/>
        </p:nvSpPr>
        <p:spPr>
          <a:xfrm>
            <a:off x="838200" y="396875"/>
            <a:ext cx="777240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Export</a:t>
            </a:r>
          </a:p>
        </p:txBody>
      </p:sp>
      <p:sp>
        <p:nvSpPr>
          <p:cNvPr id="3" name="Foliennummernplatzhalter 2">
            <a:extLst>
              <a:ext uri="{FF2B5EF4-FFF2-40B4-BE49-F238E27FC236}">
                <a16:creationId xmlns:a16="http://schemas.microsoft.com/office/drawing/2014/main" id="{9E83DCC3-E6C1-4372-ABA8-F2871462A62E}"/>
              </a:ext>
            </a:extLst>
          </p:cNvPr>
          <p:cNvSpPr>
            <a:spLocks noGrp="1"/>
          </p:cNvSpPr>
          <p:nvPr>
            <p:ph type="sldNum" sz="quarter" idx="12"/>
          </p:nvPr>
        </p:nvSpPr>
        <p:spPr/>
        <p:txBody>
          <a:bodyPr/>
          <a:lstStyle/>
          <a:p>
            <a:fld id="{B34092F8-88B9-48E5-9B8F-3F206E5F35A9}" type="slidenum">
              <a:rPr lang="hr-HR" smtClean="0"/>
              <a:t>33</a:t>
            </a:fld>
            <a:endParaRPr lang="hr-H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a:extLst>
              <a:ext uri="{FF2B5EF4-FFF2-40B4-BE49-F238E27FC236}">
                <a16:creationId xmlns:a16="http://schemas.microsoft.com/office/drawing/2014/main" id="{C173241A-DA43-4288-AA0B-379CA5493EFD}"/>
              </a:ext>
            </a:extLst>
          </p:cNvPr>
          <p:cNvGraphicFramePr>
            <a:graphicFrameLocks noGrp="1"/>
          </p:cNvGraphicFramePr>
          <p:nvPr>
            <p:extLst>
              <p:ext uri="{D42A27DB-BD31-4B8C-83A1-F6EECF244321}">
                <p14:modId xmlns:p14="http://schemas.microsoft.com/office/powerpoint/2010/main" val="2492555541"/>
              </p:ext>
            </p:extLst>
          </p:nvPr>
        </p:nvGraphicFramePr>
        <p:xfrm>
          <a:off x="1404938" y="1524000"/>
          <a:ext cx="8940801" cy="4425950"/>
        </p:xfrm>
        <a:graphic>
          <a:graphicData uri="http://schemas.openxmlformats.org/drawingml/2006/table">
            <a:tbl>
              <a:tblPr firstRow="1" bandRow="1">
                <a:tableStyleId>{5C22544A-7EE6-4342-B048-85BDC9FD1C3A}</a:tableStyleId>
              </a:tblPr>
              <a:tblGrid>
                <a:gridCol w="2312277">
                  <a:extLst>
                    <a:ext uri="{9D8B030D-6E8A-4147-A177-3AD203B41FA5}">
                      <a16:colId xmlns:a16="http://schemas.microsoft.com/office/drawing/2014/main" val="20000"/>
                    </a:ext>
                  </a:extLst>
                </a:gridCol>
                <a:gridCol w="2543503">
                  <a:extLst>
                    <a:ext uri="{9D8B030D-6E8A-4147-A177-3AD203B41FA5}">
                      <a16:colId xmlns:a16="http://schemas.microsoft.com/office/drawing/2014/main" val="20001"/>
                    </a:ext>
                  </a:extLst>
                </a:gridCol>
                <a:gridCol w="2081049">
                  <a:extLst>
                    <a:ext uri="{9D8B030D-6E8A-4147-A177-3AD203B41FA5}">
                      <a16:colId xmlns:a16="http://schemas.microsoft.com/office/drawing/2014/main" val="20002"/>
                    </a:ext>
                  </a:extLst>
                </a:gridCol>
                <a:gridCol w="2003972">
                  <a:extLst>
                    <a:ext uri="{9D8B030D-6E8A-4147-A177-3AD203B41FA5}">
                      <a16:colId xmlns:a16="http://schemas.microsoft.com/office/drawing/2014/main" val="20003"/>
                    </a:ext>
                  </a:extLst>
                </a:gridCol>
              </a:tblGrid>
              <a:tr h="1069396">
                <a:tc>
                  <a:txBody>
                    <a:bodyPr/>
                    <a:lstStyle/>
                    <a:p>
                      <a:pPr algn="r"/>
                      <a:r>
                        <a:rPr lang="en-US" sz="2000" noProof="0" dirty="0">
                          <a:solidFill>
                            <a:schemeClr val="tx1"/>
                          </a:solidFill>
                          <a:latin typeface="Calibri" panose="020F0502020204030204" pitchFamily="34" charset="0"/>
                          <a:cs typeface="Calibri" panose="020F0502020204030204" pitchFamily="34" charset="0"/>
                        </a:rPr>
                        <a:t>Risk</a:t>
                      </a:r>
                    </a:p>
                    <a:p>
                      <a:endParaRPr lang="en-US" sz="2000" noProof="0" dirty="0">
                        <a:solidFill>
                          <a:schemeClr val="tx1"/>
                        </a:solidFill>
                        <a:latin typeface="Calibri" panose="020F0502020204030204" pitchFamily="34" charset="0"/>
                        <a:cs typeface="Calibri" panose="020F0502020204030204" pitchFamily="34" charset="0"/>
                      </a:endParaRPr>
                    </a:p>
                    <a:p>
                      <a:r>
                        <a:rPr lang="en-US" sz="2000" noProof="0" dirty="0">
                          <a:solidFill>
                            <a:schemeClr val="tx1"/>
                          </a:solidFill>
                          <a:latin typeface="Calibri" panose="020F0502020204030204" pitchFamily="34" charset="0"/>
                          <a:cs typeface="Calibri" panose="020F0502020204030204" pitchFamily="34" charset="0"/>
                        </a:rPr>
                        <a:t>Attributes</a:t>
                      </a:r>
                    </a:p>
                  </a:txBody>
                  <a:tcPr marL="91445" marR="91445"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a:tcPr>
                </a:tc>
                <a:tc>
                  <a:txBody>
                    <a:bodyPr/>
                    <a:lstStyle/>
                    <a:p>
                      <a:r>
                        <a:rPr lang="en-US" sz="2000" noProof="0" dirty="0">
                          <a:solidFill>
                            <a:schemeClr val="tx1"/>
                          </a:solidFill>
                          <a:latin typeface="Calibri" panose="020F0502020204030204" pitchFamily="34" charset="0"/>
                          <a:cs typeface="Calibri" panose="020F0502020204030204" pitchFamily="34" charset="0"/>
                        </a:rPr>
                        <a:t>Adverse Selection</a:t>
                      </a:r>
                    </a:p>
                  </a:txBody>
                  <a:tcPr marL="91445" marR="91445"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a:tcPr>
                </a:tc>
                <a:tc>
                  <a:txBody>
                    <a:bodyPr/>
                    <a:lstStyle/>
                    <a:p>
                      <a:r>
                        <a:rPr lang="en-US" sz="2000" noProof="0" dirty="0">
                          <a:solidFill>
                            <a:schemeClr val="tx1"/>
                          </a:solidFill>
                          <a:latin typeface="Calibri" panose="020F0502020204030204" pitchFamily="34" charset="0"/>
                          <a:cs typeface="Calibri" panose="020F0502020204030204" pitchFamily="34" charset="0"/>
                        </a:rPr>
                        <a:t>Moral Hazard</a:t>
                      </a:r>
                    </a:p>
                  </a:txBody>
                  <a:tcPr marL="91445" marR="91445"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a:tcPr>
                </a:tc>
                <a:tc>
                  <a:txBody>
                    <a:bodyPr/>
                    <a:lstStyle/>
                    <a:p>
                      <a:r>
                        <a:rPr lang="en-US" sz="2000" noProof="0" dirty="0">
                          <a:solidFill>
                            <a:schemeClr val="tx1"/>
                          </a:solidFill>
                          <a:latin typeface="Calibri" panose="020F0502020204030204" pitchFamily="34" charset="0"/>
                          <a:cs typeface="Calibri" panose="020F0502020204030204" pitchFamily="34" charset="0"/>
                        </a:rPr>
                        <a:t>Hold Up </a:t>
                      </a:r>
                    </a:p>
                  </a:txBody>
                  <a:tcPr marL="91445" marR="91445"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a:tcPr>
                </a:tc>
                <a:extLst>
                  <a:ext uri="{0D108BD9-81ED-4DB2-BD59-A6C34878D82A}">
                    <a16:rowId xmlns:a16="http://schemas.microsoft.com/office/drawing/2014/main" val="10000"/>
                  </a:ext>
                </a:extLst>
              </a:tr>
              <a:tr h="1197396">
                <a:tc>
                  <a:txBody>
                    <a:bodyPr/>
                    <a:lstStyle/>
                    <a:p>
                      <a:r>
                        <a:rPr lang="en-US" sz="1800" noProof="0" dirty="0">
                          <a:solidFill>
                            <a:schemeClr val="tx1"/>
                          </a:solidFill>
                          <a:latin typeface="Calibri" panose="020F0502020204030204" pitchFamily="34" charset="0"/>
                          <a:cs typeface="Calibri" panose="020F0502020204030204" pitchFamily="34" charset="0"/>
                        </a:rPr>
                        <a:t>Background of the risk</a:t>
                      </a:r>
                    </a:p>
                  </a:txBody>
                  <a:tcPr marL="91445" marR="91445"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a:tcPr>
                </a:tc>
                <a:tc>
                  <a:txBody>
                    <a:bodyPr/>
                    <a:lstStyle/>
                    <a:p>
                      <a:r>
                        <a:rPr lang="en-US" sz="1800" noProof="0" dirty="0">
                          <a:solidFill>
                            <a:schemeClr val="tx1"/>
                          </a:solidFill>
                          <a:latin typeface="Calibri" panose="020F0502020204030204" pitchFamily="34" charset="0"/>
                          <a:cs typeface="Calibri" panose="020F0502020204030204" pitchFamily="34" charset="0"/>
                        </a:rPr>
                        <a:t>Asymmetrical information</a:t>
                      </a:r>
                      <a:r>
                        <a:rPr lang="en-US" sz="1800" baseline="0" noProof="0" dirty="0">
                          <a:solidFill>
                            <a:schemeClr val="tx1"/>
                          </a:solidFill>
                          <a:latin typeface="Calibri" panose="020F0502020204030204" pitchFamily="34" charset="0"/>
                          <a:cs typeface="Calibri" panose="020F0502020204030204" pitchFamily="34" charset="0"/>
                        </a:rPr>
                        <a:t> (characteristics of product)</a:t>
                      </a:r>
                      <a:endParaRPr lang="en-US" sz="1800" noProof="0" dirty="0">
                        <a:solidFill>
                          <a:schemeClr val="tx1"/>
                        </a:solidFill>
                        <a:latin typeface="Calibri" panose="020F0502020204030204" pitchFamily="34" charset="0"/>
                        <a:cs typeface="Calibri" panose="020F0502020204030204" pitchFamily="34" charset="0"/>
                      </a:endParaRPr>
                    </a:p>
                  </a:txBody>
                  <a:tcPr marL="91445" marR="91445"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noProof="0" dirty="0">
                          <a:solidFill>
                            <a:schemeClr val="tx1"/>
                          </a:solidFill>
                          <a:latin typeface="Calibri" panose="020F0502020204030204" pitchFamily="34" charset="0"/>
                          <a:cs typeface="Calibri" panose="020F0502020204030204" pitchFamily="34" charset="0"/>
                        </a:rPr>
                        <a:t>Asymmetrical information</a:t>
                      </a:r>
                      <a:r>
                        <a:rPr lang="en-US" sz="1800" baseline="0" noProof="0" dirty="0">
                          <a:solidFill>
                            <a:schemeClr val="tx1"/>
                          </a:solidFill>
                          <a:latin typeface="Calibri" panose="020F0502020204030204" pitchFamily="34" charset="0"/>
                          <a:cs typeface="Calibri" panose="020F050202020403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noProof="0" dirty="0">
                          <a:solidFill>
                            <a:schemeClr val="tx1"/>
                          </a:solidFill>
                          <a:latin typeface="Calibri" panose="020F0502020204030204" pitchFamily="34" charset="0"/>
                          <a:cs typeface="Calibri" panose="020F0502020204030204" pitchFamily="34" charset="0"/>
                        </a:rPr>
                        <a:t>(monitoring of action)</a:t>
                      </a:r>
                      <a:endParaRPr lang="en-US" sz="1800" noProof="0" dirty="0">
                        <a:solidFill>
                          <a:schemeClr val="tx1"/>
                        </a:solidFill>
                        <a:latin typeface="Calibri" panose="020F0502020204030204" pitchFamily="34" charset="0"/>
                        <a:cs typeface="Calibri" panose="020F0502020204030204" pitchFamily="34" charset="0"/>
                      </a:endParaRPr>
                    </a:p>
                  </a:txBody>
                  <a:tcPr marL="91445" marR="91445"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noProof="0" dirty="0">
                          <a:solidFill>
                            <a:schemeClr val="tx1"/>
                          </a:solidFill>
                          <a:latin typeface="Calibri" panose="020F0502020204030204" pitchFamily="34" charset="0"/>
                          <a:cs typeface="Calibri" panose="020F0502020204030204" pitchFamily="34" charset="0"/>
                        </a:rPr>
                        <a:t>One-sided</a:t>
                      </a:r>
                      <a:r>
                        <a:rPr lang="en-US" sz="1800" baseline="0" noProof="0" dirty="0">
                          <a:solidFill>
                            <a:schemeClr val="tx1"/>
                          </a:solidFill>
                          <a:latin typeface="Calibri" panose="020F0502020204030204" pitchFamily="34" charset="0"/>
                          <a:cs typeface="Calibri" panose="020F0502020204030204" pitchFamily="34" charset="0"/>
                        </a:rPr>
                        <a:t> specific investment</a:t>
                      </a:r>
                      <a:endParaRPr lang="en-US" sz="1800" noProof="0" dirty="0">
                        <a:solidFill>
                          <a:schemeClr val="tx1"/>
                        </a:solidFill>
                        <a:latin typeface="Calibri" panose="020F0502020204030204" pitchFamily="34" charset="0"/>
                        <a:cs typeface="Calibri" panose="020F0502020204030204" pitchFamily="34" charset="0"/>
                      </a:endParaRPr>
                    </a:p>
                  </a:txBody>
                  <a:tcPr marL="91445" marR="91445"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69911">
                <a:tc>
                  <a:txBody>
                    <a:bodyPr/>
                    <a:lstStyle/>
                    <a:p>
                      <a:r>
                        <a:rPr lang="en-US" sz="1800" noProof="0" dirty="0">
                          <a:solidFill>
                            <a:schemeClr val="tx1"/>
                          </a:solidFill>
                          <a:latin typeface="Calibri" panose="020F0502020204030204" pitchFamily="34" charset="0"/>
                          <a:cs typeface="Calibri" panose="020F0502020204030204" pitchFamily="34" charset="0"/>
                        </a:rPr>
                        <a:t>Time of occurrence in relation to contract signing</a:t>
                      </a:r>
                      <a:r>
                        <a:rPr lang="en-US" sz="1800" baseline="0" noProof="0" dirty="0">
                          <a:solidFill>
                            <a:schemeClr val="tx1"/>
                          </a:solidFill>
                          <a:latin typeface="Calibri" panose="020F0502020204030204" pitchFamily="34" charset="0"/>
                          <a:cs typeface="Calibri" panose="020F0502020204030204" pitchFamily="34" charset="0"/>
                        </a:rPr>
                        <a:t> </a:t>
                      </a:r>
                      <a:endParaRPr lang="en-US" sz="1800" noProof="0" dirty="0">
                        <a:solidFill>
                          <a:schemeClr val="tx1"/>
                        </a:solidFill>
                        <a:latin typeface="Calibri" panose="020F0502020204030204" pitchFamily="34" charset="0"/>
                        <a:cs typeface="Calibri" panose="020F0502020204030204" pitchFamily="34" charset="0"/>
                      </a:endParaRPr>
                    </a:p>
                  </a:txBody>
                  <a:tcPr marL="91445" marR="91445"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a:tcPr>
                </a:tc>
                <a:tc>
                  <a:txBody>
                    <a:bodyPr/>
                    <a:lstStyle/>
                    <a:p>
                      <a:r>
                        <a:rPr lang="en-US" sz="1800" noProof="0" dirty="0">
                          <a:solidFill>
                            <a:schemeClr val="tx1"/>
                          </a:solidFill>
                          <a:latin typeface="Calibri" panose="020F0502020204030204" pitchFamily="34" charset="0"/>
                          <a:cs typeface="Calibri" panose="020F0502020204030204" pitchFamily="34" charset="0"/>
                        </a:rPr>
                        <a:t>Ex ante </a:t>
                      </a:r>
                    </a:p>
                  </a:txBody>
                  <a:tcPr marL="91445" marR="91445"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noProof="0" dirty="0">
                          <a:solidFill>
                            <a:schemeClr val="tx1"/>
                          </a:solidFill>
                          <a:latin typeface="Calibri" panose="020F0502020204030204" pitchFamily="34" charset="0"/>
                          <a:cs typeface="Calibri" panose="020F0502020204030204" pitchFamily="34" charset="0"/>
                        </a:rPr>
                        <a:t>Ex post</a:t>
                      </a:r>
                    </a:p>
                  </a:txBody>
                  <a:tcPr marL="91445" marR="91445"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noProof="0" dirty="0">
                          <a:solidFill>
                            <a:schemeClr val="tx1"/>
                          </a:solidFill>
                          <a:latin typeface="Calibri" panose="020F0502020204030204" pitchFamily="34" charset="0"/>
                          <a:cs typeface="Calibri" panose="020F0502020204030204" pitchFamily="34" charset="0"/>
                        </a:rPr>
                        <a:t>Ex post</a:t>
                      </a:r>
                    </a:p>
                    <a:p>
                      <a:endParaRPr lang="en-US" sz="1800" noProof="0" dirty="0">
                        <a:solidFill>
                          <a:schemeClr val="tx1"/>
                        </a:solidFill>
                        <a:latin typeface="Calibri" panose="020F0502020204030204" pitchFamily="34" charset="0"/>
                        <a:cs typeface="Calibri" panose="020F0502020204030204" pitchFamily="34" charset="0"/>
                      </a:endParaRPr>
                    </a:p>
                  </a:txBody>
                  <a:tcPr marL="91445" marR="91445"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89247">
                <a:tc>
                  <a:txBody>
                    <a:bodyPr/>
                    <a:lstStyle/>
                    <a:p>
                      <a:r>
                        <a:rPr lang="en-US" sz="1800" noProof="0" dirty="0">
                          <a:solidFill>
                            <a:schemeClr val="tx1"/>
                          </a:solidFill>
                          <a:latin typeface="Calibri" panose="020F0502020204030204" pitchFamily="34" charset="0"/>
                          <a:cs typeface="Calibri" panose="020F0502020204030204" pitchFamily="34" charset="0"/>
                        </a:rPr>
                        <a:t>Contractual approach to solve problem</a:t>
                      </a:r>
                    </a:p>
                  </a:txBody>
                  <a:tcPr marL="91445" marR="91445"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a:tcPr>
                </a:tc>
                <a:tc>
                  <a:txBody>
                    <a:bodyPr/>
                    <a:lstStyle/>
                    <a:p>
                      <a:r>
                        <a:rPr lang="en-US" sz="1800" noProof="0" dirty="0">
                          <a:solidFill>
                            <a:schemeClr val="tx1"/>
                          </a:solidFill>
                          <a:latin typeface="Calibri" panose="020F0502020204030204" pitchFamily="34" charset="0"/>
                          <a:cs typeface="Calibri" panose="020F0502020204030204" pitchFamily="34" charset="0"/>
                        </a:rPr>
                        <a:t>Selection mechanisms (signaling/screening)</a:t>
                      </a:r>
                    </a:p>
                  </a:txBody>
                  <a:tcPr marL="91445" marR="91445"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noProof="0" dirty="0">
                          <a:solidFill>
                            <a:schemeClr val="tx1"/>
                          </a:solidFill>
                          <a:latin typeface="Calibri" panose="020F0502020204030204" pitchFamily="34" charset="0"/>
                          <a:cs typeface="Calibri" panose="020F0502020204030204" pitchFamily="34" charset="0"/>
                        </a:rPr>
                        <a:t>Incentive</a:t>
                      </a:r>
                      <a:r>
                        <a:rPr lang="en-US" sz="1800" baseline="0" noProof="0" dirty="0">
                          <a:solidFill>
                            <a:schemeClr val="tx1"/>
                          </a:solidFill>
                          <a:latin typeface="Calibri" panose="020F0502020204030204" pitchFamily="34" charset="0"/>
                          <a:cs typeface="Calibri" panose="020F0502020204030204" pitchFamily="34" charset="0"/>
                        </a:rPr>
                        <a:t> systems</a:t>
                      </a:r>
                      <a:endParaRPr lang="en-US" sz="1800" noProof="0" dirty="0">
                        <a:solidFill>
                          <a:schemeClr val="tx1"/>
                        </a:solidFill>
                        <a:latin typeface="Calibri" panose="020F0502020204030204" pitchFamily="34" charset="0"/>
                        <a:cs typeface="Calibri" panose="020F0502020204030204" pitchFamily="34" charset="0"/>
                      </a:endParaRPr>
                    </a:p>
                  </a:txBody>
                  <a:tcPr marL="91445" marR="91445"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noProof="0" dirty="0">
                          <a:solidFill>
                            <a:schemeClr val="tx1"/>
                          </a:solidFill>
                          <a:latin typeface="Calibri" panose="020F0502020204030204" pitchFamily="34" charset="0"/>
                          <a:cs typeface="Calibri" panose="020F0502020204030204" pitchFamily="34" charset="0"/>
                        </a:rPr>
                        <a:t>Vertical integration or mutual dependencies</a:t>
                      </a:r>
                    </a:p>
                  </a:txBody>
                  <a:tcPr marL="91445" marR="91445"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29725" name="Picture 6">
            <a:extLst>
              <a:ext uri="{FF2B5EF4-FFF2-40B4-BE49-F238E27FC236}">
                <a16:creationId xmlns:a16="http://schemas.microsoft.com/office/drawing/2014/main" id="{0141B537-CC0A-4E30-A362-4F7BEB980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401" t="84845" r="38789" b="11719"/>
          <a:stretch>
            <a:fillRect/>
          </a:stretch>
        </p:blipFill>
        <p:spPr bwMode="auto">
          <a:xfrm>
            <a:off x="2159000" y="6021388"/>
            <a:ext cx="6643688" cy="28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el 1">
            <a:extLst>
              <a:ext uri="{FF2B5EF4-FFF2-40B4-BE49-F238E27FC236}">
                <a16:creationId xmlns:a16="http://schemas.microsoft.com/office/drawing/2014/main" id="{11A515AC-4265-4E86-AB01-E8A57E1FCE2A}"/>
              </a:ext>
            </a:extLst>
          </p:cNvPr>
          <p:cNvSpPr txBox="1">
            <a:spLocks/>
          </p:cNvSpPr>
          <p:nvPr/>
        </p:nvSpPr>
        <p:spPr bwMode="auto">
          <a:xfrm>
            <a:off x="781050" y="71438"/>
            <a:ext cx="894080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nchor="ctr"/>
          <a:lstStyle>
            <a:lvl1pPr algn="l" rtl="0" eaLnBrk="0" fontAlgn="base" hangingPunct="0">
              <a:lnSpc>
                <a:spcPct val="120000"/>
              </a:lnSpc>
              <a:spcBef>
                <a:spcPct val="0"/>
              </a:spcBef>
              <a:spcAft>
                <a:spcPct val="0"/>
              </a:spcAft>
              <a:defRPr b="1">
                <a:solidFill>
                  <a:schemeClr val="tx2"/>
                </a:solidFill>
                <a:latin typeface="+mj-lt"/>
                <a:ea typeface="+mj-ea"/>
                <a:cs typeface="+mj-cs"/>
              </a:defRPr>
            </a:lvl1pPr>
            <a:lvl2pPr algn="l" rtl="0" eaLnBrk="0" fontAlgn="base" hangingPunct="0">
              <a:lnSpc>
                <a:spcPct val="120000"/>
              </a:lnSpc>
              <a:spcBef>
                <a:spcPct val="0"/>
              </a:spcBef>
              <a:spcAft>
                <a:spcPct val="0"/>
              </a:spcAft>
              <a:defRPr b="1">
                <a:solidFill>
                  <a:schemeClr val="tx2"/>
                </a:solidFill>
                <a:latin typeface="Helvetica" pitchFamily="18" charset="0"/>
              </a:defRPr>
            </a:lvl2pPr>
            <a:lvl3pPr algn="l" rtl="0" eaLnBrk="0" fontAlgn="base" hangingPunct="0">
              <a:lnSpc>
                <a:spcPct val="120000"/>
              </a:lnSpc>
              <a:spcBef>
                <a:spcPct val="0"/>
              </a:spcBef>
              <a:spcAft>
                <a:spcPct val="0"/>
              </a:spcAft>
              <a:defRPr b="1">
                <a:solidFill>
                  <a:schemeClr val="tx2"/>
                </a:solidFill>
                <a:latin typeface="Helvetica" pitchFamily="18" charset="0"/>
              </a:defRPr>
            </a:lvl3pPr>
            <a:lvl4pPr algn="l" rtl="0" eaLnBrk="0" fontAlgn="base" hangingPunct="0">
              <a:lnSpc>
                <a:spcPct val="120000"/>
              </a:lnSpc>
              <a:spcBef>
                <a:spcPct val="0"/>
              </a:spcBef>
              <a:spcAft>
                <a:spcPct val="0"/>
              </a:spcAft>
              <a:defRPr b="1">
                <a:solidFill>
                  <a:schemeClr val="tx2"/>
                </a:solidFill>
                <a:latin typeface="Helvetica" pitchFamily="18" charset="0"/>
              </a:defRPr>
            </a:lvl4pPr>
            <a:lvl5pPr algn="l" rtl="0" eaLnBrk="0" fontAlgn="base" hangingPunct="0">
              <a:lnSpc>
                <a:spcPct val="120000"/>
              </a:lnSpc>
              <a:spcBef>
                <a:spcPct val="0"/>
              </a:spcBef>
              <a:spcAft>
                <a:spcPct val="0"/>
              </a:spcAft>
              <a:defRPr b="1">
                <a:solidFill>
                  <a:schemeClr val="tx2"/>
                </a:solidFill>
                <a:latin typeface="Helvetica" pitchFamily="18" charset="0"/>
              </a:defRPr>
            </a:lvl5pPr>
            <a:lvl6pPr marL="457200" algn="l" rtl="0" eaLnBrk="1" fontAlgn="base" hangingPunct="1">
              <a:lnSpc>
                <a:spcPct val="120000"/>
              </a:lnSpc>
              <a:spcBef>
                <a:spcPct val="0"/>
              </a:spcBef>
              <a:spcAft>
                <a:spcPct val="0"/>
              </a:spcAft>
              <a:defRPr b="1">
                <a:solidFill>
                  <a:schemeClr val="tx2"/>
                </a:solidFill>
                <a:latin typeface="Helvetica" pitchFamily="18" charset="0"/>
              </a:defRPr>
            </a:lvl6pPr>
            <a:lvl7pPr marL="914400" algn="l" rtl="0" eaLnBrk="1" fontAlgn="base" hangingPunct="1">
              <a:lnSpc>
                <a:spcPct val="120000"/>
              </a:lnSpc>
              <a:spcBef>
                <a:spcPct val="0"/>
              </a:spcBef>
              <a:spcAft>
                <a:spcPct val="0"/>
              </a:spcAft>
              <a:defRPr b="1">
                <a:solidFill>
                  <a:schemeClr val="tx2"/>
                </a:solidFill>
                <a:latin typeface="Helvetica" pitchFamily="18" charset="0"/>
              </a:defRPr>
            </a:lvl7pPr>
            <a:lvl8pPr marL="1371600" algn="l" rtl="0" eaLnBrk="1" fontAlgn="base" hangingPunct="1">
              <a:lnSpc>
                <a:spcPct val="120000"/>
              </a:lnSpc>
              <a:spcBef>
                <a:spcPct val="0"/>
              </a:spcBef>
              <a:spcAft>
                <a:spcPct val="0"/>
              </a:spcAft>
              <a:defRPr b="1">
                <a:solidFill>
                  <a:schemeClr val="tx2"/>
                </a:solidFill>
                <a:latin typeface="Helvetica" pitchFamily="18" charset="0"/>
              </a:defRPr>
            </a:lvl8pPr>
            <a:lvl9pPr marL="1828800" algn="l" rtl="0" eaLnBrk="1" fontAlgn="base" hangingPunct="1">
              <a:lnSpc>
                <a:spcPct val="120000"/>
              </a:lnSpc>
              <a:spcBef>
                <a:spcPct val="0"/>
              </a:spcBef>
              <a:spcAft>
                <a:spcPct val="0"/>
              </a:spcAft>
              <a:defRPr b="1">
                <a:solidFill>
                  <a:schemeClr val="tx2"/>
                </a:solidFill>
                <a:latin typeface="Helvetica" pitchFamily="18" charset="0"/>
              </a:defRPr>
            </a:lvl9pPr>
          </a:lstStyle>
          <a:p>
            <a:pPr marL="342857" indent="-342857">
              <a:defRPr/>
            </a:pPr>
            <a:r>
              <a:rPr lang="en-US" altLang="de-DE" sz="4400" b="0" dirty="0">
                <a:solidFill>
                  <a:srgbClr val="404041"/>
                </a:solidFill>
                <a:latin typeface="Calibri Regular"/>
                <a:ea typeface="Adobe Fan Heiti Std B" panose="020B0700000000000000" pitchFamily="34" charset="-128"/>
              </a:rPr>
              <a:t>Remember? Principal Agent Risks</a:t>
            </a:r>
            <a:endParaRPr lang="de-DE" altLang="de-DE" sz="4400" b="0" dirty="0">
              <a:solidFill>
                <a:srgbClr val="404041"/>
              </a:solidFill>
              <a:latin typeface="Calibri Regular"/>
              <a:ea typeface="Adobe Fan Heiti Std B" panose="020B0700000000000000" pitchFamily="34" charset="-128"/>
            </a:endParaRPr>
          </a:p>
        </p:txBody>
      </p:sp>
      <p:sp>
        <p:nvSpPr>
          <p:cNvPr id="3" name="Foliennummernplatzhalter 2">
            <a:extLst>
              <a:ext uri="{FF2B5EF4-FFF2-40B4-BE49-F238E27FC236}">
                <a16:creationId xmlns:a16="http://schemas.microsoft.com/office/drawing/2014/main" id="{1C840620-A7AA-4F64-BFEE-03645FC96612}"/>
              </a:ext>
            </a:extLst>
          </p:cNvPr>
          <p:cNvSpPr>
            <a:spLocks noGrp="1"/>
          </p:cNvSpPr>
          <p:nvPr>
            <p:ph type="sldNum" sz="quarter" idx="12"/>
          </p:nvPr>
        </p:nvSpPr>
        <p:spPr/>
        <p:txBody>
          <a:bodyPr/>
          <a:lstStyle/>
          <a:p>
            <a:fld id="{B34092F8-88B9-48E5-9B8F-3F206E5F35A9}" type="slidenum">
              <a:rPr lang="hr-HR" smtClean="0"/>
              <a:t>34</a:t>
            </a:fld>
            <a:endParaRPr lang="hr-H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2" name="Gerade Verbindung mit Pfeil 5">
            <a:extLst>
              <a:ext uri="{FF2B5EF4-FFF2-40B4-BE49-F238E27FC236}">
                <a16:creationId xmlns:a16="http://schemas.microsoft.com/office/drawing/2014/main" id="{0E2D84C4-135A-46C1-A2BA-1D734D130DB6}"/>
              </a:ext>
            </a:extLst>
          </p:cNvPr>
          <p:cNvCxnSpPr>
            <a:cxnSpLocks noChangeShapeType="1"/>
          </p:cNvCxnSpPr>
          <p:nvPr/>
        </p:nvCxnSpPr>
        <p:spPr bwMode="auto">
          <a:xfrm>
            <a:off x="3473451" y="3925888"/>
            <a:ext cx="6265863"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23" name="Gerade Verbindung 7">
            <a:extLst>
              <a:ext uri="{FF2B5EF4-FFF2-40B4-BE49-F238E27FC236}">
                <a16:creationId xmlns:a16="http://schemas.microsoft.com/office/drawing/2014/main" id="{FD260A39-BC9A-4D20-AC51-414927E2365B}"/>
              </a:ext>
            </a:extLst>
          </p:cNvPr>
          <p:cNvCxnSpPr>
            <a:cxnSpLocks noChangeShapeType="1"/>
          </p:cNvCxnSpPr>
          <p:nvPr/>
        </p:nvCxnSpPr>
        <p:spPr bwMode="auto">
          <a:xfrm>
            <a:off x="4122738" y="3783014"/>
            <a:ext cx="0" cy="2873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24" name="Gerade Verbindung 9">
            <a:extLst>
              <a:ext uri="{FF2B5EF4-FFF2-40B4-BE49-F238E27FC236}">
                <a16:creationId xmlns:a16="http://schemas.microsoft.com/office/drawing/2014/main" id="{5A553EEC-F562-4D36-B79D-4237D992BBE1}"/>
              </a:ext>
            </a:extLst>
          </p:cNvPr>
          <p:cNvCxnSpPr>
            <a:cxnSpLocks noChangeShapeType="1"/>
          </p:cNvCxnSpPr>
          <p:nvPr/>
        </p:nvCxnSpPr>
        <p:spPr bwMode="auto">
          <a:xfrm>
            <a:off x="5849938" y="3783014"/>
            <a:ext cx="0" cy="2873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25" name="Gerade Verbindung 10">
            <a:extLst>
              <a:ext uri="{FF2B5EF4-FFF2-40B4-BE49-F238E27FC236}">
                <a16:creationId xmlns:a16="http://schemas.microsoft.com/office/drawing/2014/main" id="{564C0C07-6BAE-4CAD-9305-72F90D649291}"/>
              </a:ext>
            </a:extLst>
          </p:cNvPr>
          <p:cNvCxnSpPr>
            <a:cxnSpLocks noChangeShapeType="1"/>
          </p:cNvCxnSpPr>
          <p:nvPr/>
        </p:nvCxnSpPr>
        <p:spPr bwMode="auto">
          <a:xfrm>
            <a:off x="7434263" y="3783014"/>
            <a:ext cx="0" cy="2873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26" name="Gerade Verbindung 11">
            <a:extLst>
              <a:ext uri="{FF2B5EF4-FFF2-40B4-BE49-F238E27FC236}">
                <a16:creationId xmlns:a16="http://schemas.microsoft.com/office/drawing/2014/main" id="{1974FA30-A4CA-495A-B081-F82857AC95A7}"/>
              </a:ext>
            </a:extLst>
          </p:cNvPr>
          <p:cNvCxnSpPr>
            <a:cxnSpLocks noChangeShapeType="1"/>
          </p:cNvCxnSpPr>
          <p:nvPr/>
        </p:nvCxnSpPr>
        <p:spPr bwMode="auto">
          <a:xfrm>
            <a:off x="8802688" y="3783014"/>
            <a:ext cx="0" cy="2873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27" name="Textfeld 12">
            <a:extLst>
              <a:ext uri="{FF2B5EF4-FFF2-40B4-BE49-F238E27FC236}">
                <a16:creationId xmlns:a16="http://schemas.microsoft.com/office/drawing/2014/main" id="{2D09783D-C435-4D62-8FF4-27690F559E89}"/>
              </a:ext>
            </a:extLst>
          </p:cNvPr>
          <p:cNvSpPr txBox="1">
            <a:spLocks noChangeArrowheads="1"/>
          </p:cNvSpPr>
          <p:nvPr/>
        </p:nvSpPr>
        <p:spPr bwMode="auto">
          <a:xfrm>
            <a:off x="4030663" y="4149725"/>
            <a:ext cx="375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eaLnBrk="1" hangingPunct="1">
              <a:lnSpc>
                <a:spcPct val="100000"/>
              </a:lnSpc>
              <a:spcBef>
                <a:spcPct val="0"/>
              </a:spcBef>
              <a:buClrTx/>
              <a:buFontTx/>
              <a:buNone/>
            </a:pPr>
            <a:r>
              <a:rPr lang="en-GB" altLang="de-DE" sz="1800" dirty="0">
                <a:latin typeface="+mj-lt"/>
                <a:ea typeface="MS Mincho" panose="02020609040205080304" pitchFamily="49" charset="-128"/>
              </a:rPr>
              <a:t>T</a:t>
            </a:r>
            <a:r>
              <a:rPr lang="en-GB" altLang="de-DE" sz="1200" dirty="0">
                <a:latin typeface="+mj-lt"/>
                <a:ea typeface="MS Mincho" panose="02020609040205080304" pitchFamily="49" charset="-128"/>
              </a:rPr>
              <a:t>0</a:t>
            </a:r>
          </a:p>
        </p:txBody>
      </p:sp>
      <p:sp>
        <p:nvSpPr>
          <p:cNvPr id="30728" name="Textfeld 13">
            <a:extLst>
              <a:ext uri="{FF2B5EF4-FFF2-40B4-BE49-F238E27FC236}">
                <a16:creationId xmlns:a16="http://schemas.microsoft.com/office/drawing/2014/main" id="{9EFA4BAC-76BB-41C3-920A-2B3203C827D5}"/>
              </a:ext>
            </a:extLst>
          </p:cNvPr>
          <p:cNvSpPr txBox="1">
            <a:spLocks noChangeArrowheads="1"/>
          </p:cNvSpPr>
          <p:nvPr/>
        </p:nvSpPr>
        <p:spPr bwMode="auto">
          <a:xfrm>
            <a:off x="5637213" y="4149725"/>
            <a:ext cx="375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eaLnBrk="1" hangingPunct="1">
              <a:lnSpc>
                <a:spcPct val="100000"/>
              </a:lnSpc>
              <a:spcBef>
                <a:spcPct val="0"/>
              </a:spcBef>
              <a:buClrTx/>
              <a:buFontTx/>
              <a:buNone/>
            </a:pPr>
            <a:r>
              <a:rPr lang="en-GB" altLang="de-DE" sz="1800" dirty="0">
                <a:latin typeface="+mj-lt"/>
                <a:ea typeface="MS Mincho" panose="02020609040205080304" pitchFamily="49" charset="-128"/>
              </a:rPr>
              <a:t>T</a:t>
            </a:r>
            <a:r>
              <a:rPr lang="en-GB" altLang="de-DE" sz="1200" dirty="0">
                <a:latin typeface="+mj-lt"/>
                <a:ea typeface="MS Mincho" panose="02020609040205080304" pitchFamily="49" charset="-128"/>
              </a:rPr>
              <a:t>1</a:t>
            </a:r>
          </a:p>
        </p:txBody>
      </p:sp>
      <p:sp>
        <p:nvSpPr>
          <p:cNvPr id="30729" name="Textfeld 14">
            <a:extLst>
              <a:ext uri="{FF2B5EF4-FFF2-40B4-BE49-F238E27FC236}">
                <a16:creationId xmlns:a16="http://schemas.microsoft.com/office/drawing/2014/main" id="{18A36F15-04BD-48DE-B7F9-A2EB336DEE28}"/>
              </a:ext>
            </a:extLst>
          </p:cNvPr>
          <p:cNvSpPr txBox="1">
            <a:spLocks noChangeArrowheads="1"/>
          </p:cNvSpPr>
          <p:nvPr/>
        </p:nvSpPr>
        <p:spPr bwMode="auto">
          <a:xfrm>
            <a:off x="7221538" y="4149725"/>
            <a:ext cx="375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eaLnBrk="1" hangingPunct="1">
              <a:lnSpc>
                <a:spcPct val="100000"/>
              </a:lnSpc>
              <a:spcBef>
                <a:spcPct val="0"/>
              </a:spcBef>
              <a:buClrTx/>
              <a:buFontTx/>
              <a:buNone/>
            </a:pPr>
            <a:r>
              <a:rPr lang="en-GB" altLang="de-DE" sz="1800" dirty="0">
                <a:latin typeface="+mj-lt"/>
                <a:ea typeface="MS Mincho" panose="02020609040205080304" pitchFamily="49" charset="-128"/>
              </a:rPr>
              <a:t>T</a:t>
            </a:r>
            <a:r>
              <a:rPr lang="en-GB" altLang="de-DE" sz="1200" dirty="0">
                <a:latin typeface="+mj-lt"/>
                <a:ea typeface="MS Mincho" panose="02020609040205080304" pitchFamily="49" charset="-128"/>
              </a:rPr>
              <a:t>2</a:t>
            </a:r>
          </a:p>
        </p:txBody>
      </p:sp>
      <p:sp>
        <p:nvSpPr>
          <p:cNvPr id="30730" name="Textfeld 15">
            <a:extLst>
              <a:ext uri="{FF2B5EF4-FFF2-40B4-BE49-F238E27FC236}">
                <a16:creationId xmlns:a16="http://schemas.microsoft.com/office/drawing/2014/main" id="{23A40685-4A0B-4B95-9B1E-C67705E1CF15}"/>
              </a:ext>
            </a:extLst>
          </p:cNvPr>
          <p:cNvSpPr txBox="1">
            <a:spLocks noChangeArrowheads="1"/>
          </p:cNvSpPr>
          <p:nvPr/>
        </p:nvSpPr>
        <p:spPr bwMode="auto">
          <a:xfrm>
            <a:off x="8589963" y="4149725"/>
            <a:ext cx="375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eaLnBrk="1" hangingPunct="1">
              <a:lnSpc>
                <a:spcPct val="100000"/>
              </a:lnSpc>
              <a:spcBef>
                <a:spcPct val="0"/>
              </a:spcBef>
              <a:buClrTx/>
              <a:buFontTx/>
              <a:buNone/>
            </a:pPr>
            <a:r>
              <a:rPr lang="en-GB" altLang="de-DE" sz="1800" dirty="0">
                <a:latin typeface="+mj-lt"/>
                <a:ea typeface="MS Mincho" panose="02020609040205080304" pitchFamily="49" charset="-128"/>
              </a:rPr>
              <a:t>T</a:t>
            </a:r>
            <a:r>
              <a:rPr lang="en-GB" altLang="de-DE" sz="1200" dirty="0">
                <a:latin typeface="+mj-lt"/>
                <a:ea typeface="MS Mincho" panose="02020609040205080304" pitchFamily="49" charset="-128"/>
              </a:rPr>
              <a:t>3</a:t>
            </a:r>
          </a:p>
        </p:txBody>
      </p:sp>
      <p:sp>
        <p:nvSpPr>
          <p:cNvPr id="30731" name="Inhaltsplatzhalter 16">
            <a:extLst>
              <a:ext uri="{FF2B5EF4-FFF2-40B4-BE49-F238E27FC236}">
                <a16:creationId xmlns:a16="http://schemas.microsoft.com/office/drawing/2014/main" id="{4E3CE308-A07D-439D-A7C0-B766BC821B88}"/>
              </a:ext>
            </a:extLst>
          </p:cNvPr>
          <p:cNvSpPr>
            <a:spLocks noGrp="1"/>
          </p:cNvSpPr>
          <p:nvPr>
            <p:ph idx="1"/>
          </p:nvPr>
        </p:nvSpPr>
        <p:spPr>
          <a:xfrm>
            <a:off x="3475038" y="4524375"/>
            <a:ext cx="1439862" cy="590931"/>
          </a:xfrm>
        </p:spPr>
        <p:txBody>
          <a:bodyPr>
            <a:spAutoFit/>
          </a:bodyPr>
          <a:lstStyle/>
          <a:p>
            <a:pPr>
              <a:buFontTx/>
              <a:buNone/>
            </a:pPr>
            <a:r>
              <a:rPr lang="en-GB" altLang="de-DE" sz="1800" dirty="0">
                <a:latin typeface="+mj-lt"/>
              </a:rPr>
              <a:t>A and B sign contract</a:t>
            </a:r>
          </a:p>
        </p:txBody>
      </p:sp>
      <p:sp>
        <p:nvSpPr>
          <p:cNvPr id="18" name="Inhaltsplatzhalter 16">
            <a:extLst>
              <a:ext uri="{FF2B5EF4-FFF2-40B4-BE49-F238E27FC236}">
                <a16:creationId xmlns:a16="http://schemas.microsoft.com/office/drawing/2014/main" id="{2B92E92A-D16C-4B0C-88C0-2D5A068875AC}"/>
              </a:ext>
            </a:extLst>
          </p:cNvPr>
          <p:cNvSpPr txBox="1">
            <a:spLocks/>
          </p:cNvSpPr>
          <p:nvPr/>
        </p:nvSpPr>
        <p:spPr bwMode="auto">
          <a:xfrm>
            <a:off x="5230813" y="4676775"/>
            <a:ext cx="1223962" cy="37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buFontTx/>
              <a:buNone/>
              <a:defRPr/>
            </a:pPr>
            <a:r>
              <a:rPr lang="en-GB" sz="1800" kern="0" dirty="0">
                <a:latin typeface="+mj-lt"/>
              </a:rPr>
              <a:t>A produces</a:t>
            </a:r>
          </a:p>
        </p:txBody>
      </p:sp>
      <p:sp>
        <p:nvSpPr>
          <p:cNvPr id="19" name="Inhaltsplatzhalter 16">
            <a:extLst>
              <a:ext uri="{FF2B5EF4-FFF2-40B4-BE49-F238E27FC236}">
                <a16:creationId xmlns:a16="http://schemas.microsoft.com/office/drawing/2014/main" id="{39E55285-FF68-4261-BC5E-E297D668B9C7}"/>
              </a:ext>
            </a:extLst>
          </p:cNvPr>
          <p:cNvSpPr txBox="1">
            <a:spLocks/>
          </p:cNvSpPr>
          <p:nvPr/>
        </p:nvSpPr>
        <p:spPr bwMode="auto">
          <a:xfrm>
            <a:off x="6823076" y="4633913"/>
            <a:ext cx="1223963" cy="37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buFontTx/>
              <a:buNone/>
              <a:defRPr/>
            </a:pPr>
            <a:r>
              <a:rPr lang="en-GB" sz="1800" kern="0" dirty="0">
                <a:latin typeface="+mj-lt"/>
              </a:rPr>
              <a:t>B sells</a:t>
            </a:r>
          </a:p>
        </p:txBody>
      </p:sp>
      <p:sp>
        <p:nvSpPr>
          <p:cNvPr id="20" name="Inhaltsplatzhalter 16">
            <a:extLst>
              <a:ext uri="{FF2B5EF4-FFF2-40B4-BE49-F238E27FC236}">
                <a16:creationId xmlns:a16="http://schemas.microsoft.com/office/drawing/2014/main" id="{E3FDC9B3-03FB-4ECC-8A16-9F154B446004}"/>
              </a:ext>
            </a:extLst>
          </p:cNvPr>
          <p:cNvSpPr txBox="1">
            <a:spLocks/>
          </p:cNvSpPr>
          <p:nvPr/>
        </p:nvSpPr>
        <p:spPr bwMode="auto">
          <a:xfrm>
            <a:off x="8183564" y="4633913"/>
            <a:ext cx="2236786" cy="37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buFontTx/>
              <a:buNone/>
              <a:defRPr/>
            </a:pPr>
            <a:r>
              <a:rPr lang="en-GB" sz="1800" kern="0" dirty="0">
                <a:latin typeface="+mj-lt"/>
              </a:rPr>
              <a:t>B gains $ and pays A </a:t>
            </a:r>
          </a:p>
        </p:txBody>
      </p:sp>
      <p:sp>
        <p:nvSpPr>
          <p:cNvPr id="21" name="Inhaltsplatzhalter 16">
            <a:extLst>
              <a:ext uri="{FF2B5EF4-FFF2-40B4-BE49-F238E27FC236}">
                <a16:creationId xmlns:a16="http://schemas.microsoft.com/office/drawing/2014/main" id="{1EB97323-38AA-4191-B9E3-9BF210B6879B}"/>
              </a:ext>
            </a:extLst>
          </p:cNvPr>
          <p:cNvSpPr txBox="1">
            <a:spLocks/>
          </p:cNvSpPr>
          <p:nvPr/>
        </p:nvSpPr>
        <p:spPr bwMode="auto">
          <a:xfrm>
            <a:off x="1028701" y="1412876"/>
            <a:ext cx="6784976" cy="87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buFontTx/>
              <a:buNone/>
              <a:defRPr/>
            </a:pPr>
            <a:r>
              <a:rPr lang="en-GB" kern="0" dirty="0">
                <a:latin typeface="+mj-lt"/>
                <a:cs typeface="Times New Roman" panose="02020603050405020304" pitchFamily="18" charset="0"/>
              </a:rPr>
              <a:t>Example: VW sells cars to Brazilian car dealer</a:t>
            </a:r>
          </a:p>
          <a:p>
            <a:pPr>
              <a:buFontTx/>
              <a:buNone/>
              <a:defRPr/>
            </a:pPr>
            <a:r>
              <a:rPr lang="en-GB" kern="0" dirty="0">
                <a:latin typeface="+mj-lt"/>
                <a:cs typeface="Times New Roman" panose="02020603050405020304" pitchFamily="18" charset="0"/>
              </a:rPr>
              <a:t>A: VW; B: Brazilian car dealer</a:t>
            </a:r>
          </a:p>
        </p:txBody>
      </p:sp>
      <p:sp>
        <p:nvSpPr>
          <p:cNvPr id="22" name="Inhaltsplatzhalter 16">
            <a:extLst>
              <a:ext uri="{FF2B5EF4-FFF2-40B4-BE49-F238E27FC236}">
                <a16:creationId xmlns:a16="http://schemas.microsoft.com/office/drawing/2014/main" id="{7BCCBB09-C6C3-4A4F-BCA4-A43288C051D8}"/>
              </a:ext>
            </a:extLst>
          </p:cNvPr>
          <p:cNvSpPr txBox="1">
            <a:spLocks/>
          </p:cNvSpPr>
          <p:nvPr/>
        </p:nvSpPr>
        <p:spPr bwMode="auto">
          <a:xfrm>
            <a:off x="2681536" y="2621052"/>
            <a:ext cx="1441202" cy="871870"/>
          </a:xfrm>
          <a:prstGeom prst="roundRect">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2700000" scaled="1"/>
            <a:tileRect/>
          </a:gradFill>
          <a:ln/>
        </p:spPr>
        <p:style>
          <a:lnRef idx="0">
            <a:schemeClr val="accent2"/>
          </a:lnRef>
          <a:fillRef idx="3">
            <a:schemeClr val="accent2"/>
          </a:fillRef>
          <a:effectRef idx="3">
            <a:schemeClr val="accent2"/>
          </a:effectRef>
          <a:fontRef idx="minor">
            <a:schemeClr val="lt1"/>
          </a:fontRef>
        </p:style>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lgn="ctr">
              <a:buFontTx/>
              <a:buNone/>
              <a:defRPr/>
            </a:pPr>
            <a:r>
              <a:rPr lang="en-GB" sz="1800" kern="0" dirty="0">
                <a:latin typeface="+mj-lt"/>
              </a:rPr>
              <a:t>Adverse Selection</a:t>
            </a:r>
          </a:p>
        </p:txBody>
      </p:sp>
      <p:sp>
        <p:nvSpPr>
          <p:cNvPr id="23" name="Inhaltsplatzhalter 16">
            <a:extLst>
              <a:ext uri="{FF2B5EF4-FFF2-40B4-BE49-F238E27FC236}">
                <a16:creationId xmlns:a16="http://schemas.microsoft.com/office/drawing/2014/main" id="{FE8BF751-F5C4-45FF-9DB7-303EF495AF4A}"/>
              </a:ext>
            </a:extLst>
          </p:cNvPr>
          <p:cNvSpPr txBox="1">
            <a:spLocks/>
          </p:cNvSpPr>
          <p:nvPr/>
        </p:nvSpPr>
        <p:spPr bwMode="auto">
          <a:xfrm>
            <a:off x="6877494" y="2558802"/>
            <a:ext cx="1224136" cy="871870"/>
          </a:xfrm>
          <a:prstGeom prst="roundRect">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2700000" scaled="1"/>
            <a:tileRect/>
          </a:gradFill>
          <a:ln/>
        </p:spPr>
        <p:style>
          <a:lnRef idx="0">
            <a:schemeClr val="accent2"/>
          </a:lnRef>
          <a:fillRef idx="3">
            <a:schemeClr val="accent2"/>
          </a:fillRef>
          <a:effectRef idx="3">
            <a:schemeClr val="accent2"/>
          </a:effectRef>
          <a:fontRef idx="minor">
            <a:schemeClr val="lt1"/>
          </a:fontRef>
        </p:style>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lgn="ctr">
              <a:buFontTx/>
              <a:buNone/>
              <a:defRPr/>
            </a:pPr>
            <a:r>
              <a:rPr lang="en-GB" sz="1800" kern="0" dirty="0">
                <a:latin typeface="+mj-lt"/>
              </a:rPr>
              <a:t>Moral Hazard</a:t>
            </a:r>
          </a:p>
        </p:txBody>
      </p:sp>
      <p:sp>
        <p:nvSpPr>
          <p:cNvPr id="5" name="Rectangle 4">
            <a:extLst>
              <a:ext uri="{FF2B5EF4-FFF2-40B4-BE49-F238E27FC236}">
                <a16:creationId xmlns:a16="http://schemas.microsoft.com/office/drawing/2014/main" id="{A4C26093-9128-413E-B7DC-50E6510FE311}"/>
              </a:ext>
            </a:extLst>
          </p:cNvPr>
          <p:cNvSpPr>
            <a:spLocks noChangeArrowheads="1"/>
          </p:cNvSpPr>
          <p:nvPr/>
        </p:nvSpPr>
        <p:spPr bwMode="auto">
          <a:xfrm>
            <a:off x="2376487" y="2505077"/>
            <a:ext cx="7343775" cy="1206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eaLnBrk="1" hangingPunct="1">
              <a:lnSpc>
                <a:spcPct val="100000"/>
              </a:lnSpc>
              <a:spcBef>
                <a:spcPct val="0"/>
              </a:spcBef>
              <a:buClrTx/>
              <a:buFontTx/>
              <a:buNone/>
            </a:pPr>
            <a:endParaRPr lang="en-GB" altLang="de-DE" dirty="0">
              <a:solidFill>
                <a:schemeClr val="bg1"/>
              </a:solidFill>
              <a:latin typeface="+mj-lt"/>
              <a:ea typeface="MS Mincho" panose="02020609040205080304" pitchFamily="49" charset="-128"/>
            </a:endParaRPr>
          </a:p>
        </p:txBody>
      </p:sp>
      <p:sp>
        <p:nvSpPr>
          <p:cNvPr id="30749" name="Foliennummernplatzhalter 5">
            <a:extLst>
              <a:ext uri="{FF2B5EF4-FFF2-40B4-BE49-F238E27FC236}">
                <a16:creationId xmlns:a16="http://schemas.microsoft.com/office/drawing/2014/main" id="{D1243B8B-351E-4884-A7F7-673CDB5571E1}"/>
              </a:ext>
            </a:extLst>
          </p:cNvPr>
          <p:cNvSpPr>
            <a:spLocks noGrp="1"/>
          </p:cNvSpPr>
          <p:nvPr>
            <p:ph type="sldNum" sz="quarter" idx="11"/>
          </p:nvPr>
        </p:nvSpPr>
        <p:spPr bwMode="auto">
          <a:xfrm>
            <a:off x="10128251" y="6492876"/>
            <a:ext cx="2638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fld id="{7F600855-C16E-4883-B027-16D6B6171814}" type="slidenum">
              <a:rPr lang="de-DE" altLang="en-US" sz="1200">
                <a:solidFill>
                  <a:schemeClr val="bg1">
                    <a:lumMod val="65000"/>
                  </a:schemeClr>
                </a:solidFill>
                <a:ea typeface="MS Mincho" panose="02020609040205080304" pitchFamily="49" charset="-128"/>
              </a:rPr>
              <a:pPr>
                <a:lnSpc>
                  <a:spcPct val="100000"/>
                </a:lnSpc>
                <a:spcBef>
                  <a:spcPct val="0"/>
                </a:spcBef>
                <a:buClrTx/>
                <a:buFontTx/>
                <a:buNone/>
              </a:pPr>
              <a:t>35</a:t>
            </a:fld>
            <a:endParaRPr lang="de-DE" altLang="en-US" sz="1200">
              <a:solidFill>
                <a:schemeClr val="bg1">
                  <a:lumMod val="65000"/>
                </a:schemeClr>
              </a:solidFill>
              <a:ea typeface="MS Mincho" panose="02020609040205080304" pitchFamily="49" charset="-128"/>
            </a:endParaRPr>
          </a:p>
        </p:txBody>
      </p:sp>
      <p:sp>
        <p:nvSpPr>
          <p:cNvPr id="28" name="Title 1">
            <a:extLst>
              <a:ext uri="{FF2B5EF4-FFF2-40B4-BE49-F238E27FC236}">
                <a16:creationId xmlns:a16="http://schemas.microsoft.com/office/drawing/2014/main" id="{0422BBBC-BB3E-47F4-8ABA-B23A71A7399D}"/>
              </a:ext>
            </a:extLst>
          </p:cNvPr>
          <p:cNvSpPr txBox="1">
            <a:spLocks/>
          </p:cNvSpPr>
          <p:nvPr/>
        </p:nvSpPr>
        <p:spPr>
          <a:xfrm>
            <a:off x="838200" y="396875"/>
            <a:ext cx="777240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Export</a:t>
            </a:r>
          </a:p>
        </p:txBody>
      </p:sp>
      <p:sp>
        <p:nvSpPr>
          <p:cNvPr id="4" name="Rechteck 3">
            <a:extLst>
              <a:ext uri="{FF2B5EF4-FFF2-40B4-BE49-F238E27FC236}">
                <a16:creationId xmlns:a16="http://schemas.microsoft.com/office/drawing/2014/main" id="{28E1EAC5-5D62-4557-926F-12380262922C}"/>
              </a:ext>
            </a:extLst>
          </p:cNvPr>
          <p:cNvSpPr/>
          <p:nvPr/>
        </p:nvSpPr>
        <p:spPr>
          <a:xfrm>
            <a:off x="6191694" y="2064307"/>
            <a:ext cx="4423006" cy="369332"/>
          </a:xfrm>
          <a:prstGeom prst="rect">
            <a:avLst/>
          </a:prstGeom>
        </p:spPr>
        <p:txBody>
          <a:bodyPr wrap="none">
            <a:spAutoFit/>
          </a:bodyPr>
          <a:lstStyle/>
          <a:p>
            <a:pPr>
              <a:buFontTx/>
              <a:buNone/>
              <a:defRPr/>
            </a:pPr>
            <a:r>
              <a:rPr lang="en-GB" b="1" kern="0" dirty="0">
                <a:cs typeface="Times New Roman" panose="02020603050405020304" pitchFamily="18" charset="0"/>
              </a:rPr>
              <a:t>Which Principal-Agent Risks will be present?</a:t>
            </a:r>
          </a:p>
        </p:txBody>
      </p:sp>
      <p:sp>
        <p:nvSpPr>
          <p:cNvPr id="30" name="Rechteck 29">
            <a:extLst>
              <a:ext uri="{FF2B5EF4-FFF2-40B4-BE49-F238E27FC236}">
                <a16:creationId xmlns:a16="http://schemas.microsoft.com/office/drawing/2014/main" id="{D8587C3A-913E-456D-9163-AFC62EEE4DAA}"/>
              </a:ext>
            </a:extLst>
          </p:cNvPr>
          <p:cNvSpPr/>
          <p:nvPr/>
        </p:nvSpPr>
        <p:spPr>
          <a:xfrm>
            <a:off x="214661" y="5274801"/>
            <a:ext cx="2022706" cy="646331"/>
          </a:xfrm>
          <a:prstGeom prst="rect">
            <a:avLst/>
          </a:prstGeom>
        </p:spPr>
        <p:txBody>
          <a:bodyPr wrap="square">
            <a:spAutoFit/>
          </a:bodyPr>
          <a:lstStyle/>
          <a:p>
            <a:pPr>
              <a:buFontTx/>
              <a:buNone/>
              <a:defRPr/>
            </a:pPr>
            <a:r>
              <a:rPr lang="en-GB" b="1" kern="0" dirty="0">
                <a:cs typeface="Times New Roman" panose="02020603050405020304" pitchFamily="18" charset="0"/>
              </a:rPr>
              <a:t>Which transaction costs will occur?</a:t>
            </a:r>
          </a:p>
        </p:txBody>
      </p:sp>
      <p:grpSp>
        <p:nvGrpSpPr>
          <p:cNvPr id="31" name="Gruppieren 30">
            <a:extLst>
              <a:ext uri="{FF2B5EF4-FFF2-40B4-BE49-F238E27FC236}">
                <a16:creationId xmlns:a16="http://schemas.microsoft.com/office/drawing/2014/main" id="{6280EDC4-C47D-4B58-81FD-CC31DF712FBD}"/>
              </a:ext>
            </a:extLst>
          </p:cNvPr>
          <p:cNvGrpSpPr/>
          <p:nvPr/>
        </p:nvGrpSpPr>
        <p:grpSpPr>
          <a:xfrm>
            <a:off x="2489113" y="5175786"/>
            <a:ext cx="1319224" cy="844359"/>
            <a:chOff x="3041338" y="-111117"/>
            <a:chExt cx="1909601" cy="1273054"/>
          </a:xfrm>
        </p:grpSpPr>
        <p:sp>
          <p:nvSpPr>
            <p:cNvPr id="38" name="Rechteck: abgerundete Ecken 37">
              <a:extLst>
                <a:ext uri="{FF2B5EF4-FFF2-40B4-BE49-F238E27FC236}">
                  <a16:creationId xmlns:a16="http://schemas.microsoft.com/office/drawing/2014/main" id="{92BA1C20-4C9E-415D-A23A-16192A512141}"/>
                </a:ext>
              </a:extLst>
            </p:cNvPr>
            <p:cNvSpPr/>
            <p:nvPr/>
          </p:nvSpPr>
          <p:spPr>
            <a:xfrm>
              <a:off x="3041338" y="-111117"/>
              <a:ext cx="1909601" cy="1273054"/>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9" name="Rechteck: abgerundete Ecken 4">
              <a:extLst>
                <a:ext uri="{FF2B5EF4-FFF2-40B4-BE49-F238E27FC236}">
                  <a16:creationId xmlns:a16="http://schemas.microsoft.com/office/drawing/2014/main" id="{27D19BFF-49F7-47E7-8AF3-ACDF57E6A4F2}"/>
                </a:ext>
              </a:extLst>
            </p:cNvPr>
            <p:cNvSpPr txBox="1"/>
            <p:nvPr/>
          </p:nvSpPr>
          <p:spPr>
            <a:xfrm>
              <a:off x="3103483" y="-48972"/>
              <a:ext cx="1785311" cy="11487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de-DE" sz="1600" kern="1200"/>
                <a:t>Search and information costs</a:t>
              </a:r>
              <a:endParaRPr lang="en-US" sz="1600" kern="1200"/>
            </a:p>
          </p:txBody>
        </p:sp>
      </p:grpSp>
      <p:grpSp>
        <p:nvGrpSpPr>
          <p:cNvPr id="32" name="Gruppieren 31">
            <a:extLst>
              <a:ext uri="{FF2B5EF4-FFF2-40B4-BE49-F238E27FC236}">
                <a16:creationId xmlns:a16="http://schemas.microsoft.com/office/drawing/2014/main" id="{A5EBF325-374B-4E26-8E19-60BABE7C9DA7}"/>
              </a:ext>
            </a:extLst>
          </p:cNvPr>
          <p:cNvGrpSpPr/>
          <p:nvPr/>
        </p:nvGrpSpPr>
        <p:grpSpPr>
          <a:xfrm>
            <a:off x="4017811" y="5135876"/>
            <a:ext cx="1413178" cy="891251"/>
            <a:chOff x="4616291" y="1577348"/>
            <a:chExt cx="2366652" cy="1503080"/>
          </a:xfrm>
        </p:grpSpPr>
        <p:sp>
          <p:nvSpPr>
            <p:cNvPr id="36" name="Rechteck: abgerundete Ecken 35">
              <a:extLst>
                <a:ext uri="{FF2B5EF4-FFF2-40B4-BE49-F238E27FC236}">
                  <a16:creationId xmlns:a16="http://schemas.microsoft.com/office/drawing/2014/main" id="{AA8136BD-B4E1-425D-B204-9A1CCCBE8BCD}"/>
                </a:ext>
              </a:extLst>
            </p:cNvPr>
            <p:cNvSpPr/>
            <p:nvPr/>
          </p:nvSpPr>
          <p:spPr>
            <a:xfrm>
              <a:off x="4616291" y="1577348"/>
              <a:ext cx="2366652" cy="1503080"/>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Rechteck: abgerundete Ecken 6">
              <a:extLst>
                <a:ext uri="{FF2B5EF4-FFF2-40B4-BE49-F238E27FC236}">
                  <a16:creationId xmlns:a16="http://schemas.microsoft.com/office/drawing/2014/main" id="{51582921-E6AF-4A45-86A7-DEF25EC405B3}"/>
                </a:ext>
              </a:extLst>
            </p:cNvPr>
            <p:cNvSpPr txBox="1"/>
            <p:nvPr/>
          </p:nvSpPr>
          <p:spPr>
            <a:xfrm>
              <a:off x="4689665" y="1650722"/>
              <a:ext cx="2270139" cy="14297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de-DE" sz="1600" kern="1200" dirty="0"/>
                <a:t>Negotiation and decision making costs</a:t>
              </a:r>
              <a:endParaRPr lang="en-US" sz="1600" kern="1200" dirty="0"/>
            </a:p>
          </p:txBody>
        </p:sp>
      </p:grpSp>
      <p:grpSp>
        <p:nvGrpSpPr>
          <p:cNvPr id="33" name="Gruppieren 32">
            <a:extLst>
              <a:ext uri="{FF2B5EF4-FFF2-40B4-BE49-F238E27FC236}">
                <a16:creationId xmlns:a16="http://schemas.microsoft.com/office/drawing/2014/main" id="{46DAA05C-3C58-4CA2-BDA2-D59FAC402FD6}"/>
              </a:ext>
            </a:extLst>
          </p:cNvPr>
          <p:cNvGrpSpPr/>
          <p:nvPr/>
        </p:nvGrpSpPr>
        <p:grpSpPr>
          <a:xfrm>
            <a:off x="7256787" y="5177980"/>
            <a:ext cx="1868163" cy="781291"/>
            <a:chOff x="2997789" y="3448796"/>
            <a:chExt cx="1996699" cy="1367140"/>
          </a:xfrm>
        </p:grpSpPr>
        <p:sp>
          <p:nvSpPr>
            <p:cNvPr id="34" name="Rechteck: abgerundete Ecken 33">
              <a:extLst>
                <a:ext uri="{FF2B5EF4-FFF2-40B4-BE49-F238E27FC236}">
                  <a16:creationId xmlns:a16="http://schemas.microsoft.com/office/drawing/2014/main" id="{5710377E-2F78-437F-92F7-8F65BD0C8E5E}"/>
                </a:ext>
              </a:extLst>
            </p:cNvPr>
            <p:cNvSpPr/>
            <p:nvPr/>
          </p:nvSpPr>
          <p:spPr>
            <a:xfrm>
              <a:off x="2997789" y="3448796"/>
              <a:ext cx="1996699" cy="1367140"/>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5" name="Rechteck: abgerundete Ecken 8">
              <a:extLst>
                <a:ext uri="{FF2B5EF4-FFF2-40B4-BE49-F238E27FC236}">
                  <a16:creationId xmlns:a16="http://schemas.microsoft.com/office/drawing/2014/main" id="{F3BC47B3-9967-4104-ACA7-14DDE8613E07}"/>
                </a:ext>
              </a:extLst>
            </p:cNvPr>
            <p:cNvSpPr txBox="1"/>
            <p:nvPr/>
          </p:nvSpPr>
          <p:spPr>
            <a:xfrm>
              <a:off x="3064527" y="3515535"/>
              <a:ext cx="1886247" cy="12336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de-DE" sz="1600" kern="1200" dirty="0"/>
                <a:t>Monitoring and Enforcement Costs</a:t>
              </a:r>
              <a:endParaRPr lang="en-US" sz="1600" kern="1200" dirty="0"/>
            </a:p>
          </p:txBody>
        </p:sp>
      </p:grpSp>
      <p:sp>
        <p:nvSpPr>
          <p:cNvPr id="40" name="Rectangle 4">
            <a:extLst>
              <a:ext uri="{FF2B5EF4-FFF2-40B4-BE49-F238E27FC236}">
                <a16:creationId xmlns:a16="http://schemas.microsoft.com/office/drawing/2014/main" id="{4A279531-77FD-4654-A289-BF65AB91E2AC}"/>
              </a:ext>
            </a:extLst>
          </p:cNvPr>
          <p:cNvSpPr>
            <a:spLocks noChangeArrowheads="1"/>
          </p:cNvSpPr>
          <p:nvPr/>
        </p:nvSpPr>
        <p:spPr bwMode="auto">
          <a:xfrm>
            <a:off x="2237367" y="5027696"/>
            <a:ext cx="7343775" cy="1206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eaLnBrk="1" hangingPunct="1">
              <a:lnSpc>
                <a:spcPct val="100000"/>
              </a:lnSpc>
              <a:spcBef>
                <a:spcPct val="0"/>
              </a:spcBef>
              <a:buClrTx/>
              <a:buFontTx/>
              <a:buNone/>
            </a:pPr>
            <a:endParaRPr lang="en-GB" altLang="de-DE" dirty="0">
              <a:solidFill>
                <a:schemeClr val="bg1"/>
              </a:solidFill>
              <a:latin typeface="+mj-lt"/>
              <a:ea typeface="MS Mincho" panose="02020609040205080304" pitchFamily="49"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B8AE95-F3B0-43B8-B777-2BFC24897687}"/>
              </a:ext>
            </a:extLst>
          </p:cNvPr>
          <p:cNvSpPr>
            <a:spLocks noGrp="1"/>
          </p:cNvSpPr>
          <p:nvPr>
            <p:ph type="title"/>
          </p:nvPr>
        </p:nvSpPr>
        <p:spPr/>
        <p:txBody>
          <a:bodyPr/>
          <a:lstStyle/>
          <a:p>
            <a:r>
              <a:rPr lang="de-DE" dirty="0"/>
              <a:t>Summary - </a:t>
            </a:r>
            <a:r>
              <a:rPr lang="en-US" altLang="de-DE" dirty="0"/>
              <a:t>Market Entry Mode: Export</a:t>
            </a:r>
            <a:endParaRPr lang="de-DE" dirty="0"/>
          </a:p>
        </p:txBody>
      </p:sp>
      <p:graphicFrame>
        <p:nvGraphicFramePr>
          <p:cNvPr id="5" name="Inhaltsplatzhalter 4">
            <a:extLst>
              <a:ext uri="{FF2B5EF4-FFF2-40B4-BE49-F238E27FC236}">
                <a16:creationId xmlns:a16="http://schemas.microsoft.com/office/drawing/2014/main" id="{66751909-329B-4670-87C8-F1DFD50CE994}"/>
              </a:ext>
            </a:extLst>
          </p:cNvPr>
          <p:cNvGraphicFramePr>
            <a:graphicFrameLocks noGrp="1"/>
          </p:cNvGraphicFramePr>
          <p:nvPr>
            <p:ph idx="1"/>
          </p:nvPr>
        </p:nvGraphicFramePr>
        <p:xfrm>
          <a:off x="0" y="1466850"/>
          <a:ext cx="11849100" cy="4710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2C7E8360-B433-4340-98AC-5EA9992E106A}"/>
              </a:ext>
            </a:extLst>
          </p:cNvPr>
          <p:cNvSpPr>
            <a:spLocks noGrp="1"/>
          </p:cNvSpPr>
          <p:nvPr>
            <p:ph type="sldNum" sz="quarter" idx="12"/>
          </p:nvPr>
        </p:nvSpPr>
        <p:spPr/>
        <p:txBody>
          <a:bodyPr/>
          <a:lstStyle/>
          <a:p>
            <a:fld id="{B34092F8-88B9-48E5-9B8F-3F206E5F35A9}" type="slidenum">
              <a:rPr lang="hr-HR" smtClean="0"/>
              <a:t>36</a:t>
            </a:fld>
            <a:endParaRPr lang="hr-HR"/>
          </a:p>
        </p:txBody>
      </p:sp>
      <p:sp>
        <p:nvSpPr>
          <p:cNvPr id="7" name="Textfeld 6">
            <a:extLst>
              <a:ext uri="{FF2B5EF4-FFF2-40B4-BE49-F238E27FC236}">
                <a16:creationId xmlns:a16="http://schemas.microsoft.com/office/drawing/2014/main" id="{AB0392DF-5AC1-4D40-8A92-286D8F5414C8}"/>
              </a:ext>
            </a:extLst>
          </p:cNvPr>
          <p:cNvSpPr txBox="1"/>
          <p:nvPr/>
        </p:nvSpPr>
        <p:spPr>
          <a:xfrm>
            <a:off x="3886200" y="3821906"/>
            <a:ext cx="819150" cy="1323439"/>
          </a:xfrm>
          <a:prstGeom prst="rect">
            <a:avLst/>
          </a:prstGeom>
          <a:noFill/>
        </p:spPr>
        <p:txBody>
          <a:bodyPr wrap="square" rtlCol="0">
            <a:spAutoFit/>
          </a:bodyPr>
          <a:lstStyle/>
          <a:p>
            <a:r>
              <a:rPr lang="de-DE" sz="8000" b="1" dirty="0">
                <a:ln w="9525">
                  <a:solidFill>
                    <a:schemeClr val="bg1"/>
                  </a:solidFill>
                  <a:prstDash val="solid"/>
                </a:ln>
                <a:effectLst>
                  <a:outerShdw blurRad="12700" dist="38100" dir="2700000" algn="tl" rotWithShape="0">
                    <a:schemeClr val="bg1">
                      <a:lumMod val="50000"/>
                    </a:schemeClr>
                  </a:outerShdw>
                </a:effectLst>
              </a:rPr>
              <a:t>?</a:t>
            </a:r>
          </a:p>
        </p:txBody>
      </p:sp>
      <p:sp>
        <p:nvSpPr>
          <p:cNvPr id="8" name="Textfeld 7">
            <a:extLst>
              <a:ext uri="{FF2B5EF4-FFF2-40B4-BE49-F238E27FC236}">
                <a16:creationId xmlns:a16="http://schemas.microsoft.com/office/drawing/2014/main" id="{4CEA9D5E-C5D0-4FC1-A9A3-D17F63A289BF}"/>
              </a:ext>
            </a:extLst>
          </p:cNvPr>
          <p:cNvSpPr txBox="1"/>
          <p:nvPr/>
        </p:nvSpPr>
        <p:spPr>
          <a:xfrm>
            <a:off x="7486652" y="3821905"/>
            <a:ext cx="819150" cy="1323439"/>
          </a:xfrm>
          <a:prstGeom prst="rect">
            <a:avLst/>
          </a:prstGeom>
          <a:noFill/>
        </p:spPr>
        <p:txBody>
          <a:bodyPr wrap="square" rtlCol="0">
            <a:spAutoFit/>
          </a:bodyPr>
          <a:lstStyle/>
          <a:p>
            <a:r>
              <a:rPr lang="de-DE" sz="8000" b="1" dirty="0">
                <a:ln w="9525">
                  <a:solidFill>
                    <a:schemeClr val="bg1"/>
                  </a:solidFill>
                  <a:prstDash val="solid"/>
                </a:ln>
                <a:effectLst>
                  <a:outerShdw blurRad="12700" dist="38100" dir="2700000" algn="tl" rotWithShape="0">
                    <a:schemeClr val="bg1">
                      <a:lumMod val="50000"/>
                    </a:schemeClr>
                  </a:outerShdw>
                </a:effectLst>
              </a:rPr>
              <a:t>?</a:t>
            </a:r>
          </a:p>
        </p:txBody>
      </p:sp>
    </p:spTree>
    <p:extLst>
      <p:ext uri="{BB962C8B-B14F-4D97-AF65-F5344CB8AC3E}">
        <p14:creationId xmlns:p14="http://schemas.microsoft.com/office/powerpoint/2010/main" val="2910525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08DDDF-B445-4277-A1A6-3ABFFA692DA4}"/>
              </a:ext>
            </a:extLst>
          </p:cNvPr>
          <p:cNvSpPr txBox="1"/>
          <p:nvPr/>
        </p:nvSpPr>
        <p:spPr>
          <a:xfrm>
            <a:off x="2209800" y="1251536"/>
            <a:ext cx="2806700" cy="769441"/>
          </a:xfrm>
          <a:prstGeom prst="rect">
            <a:avLst/>
          </a:prstGeom>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anchor="ctr">
            <a:spAutoFit/>
          </a:bodyPr>
          <a:lstStyle/>
          <a:p>
            <a:pPr algn="ctr">
              <a:defRPr/>
            </a:pPr>
            <a:r>
              <a:rPr lang="en-GB" sz="2200" dirty="0">
                <a:solidFill>
                  <a:schemeClr val="tx1"/>
                </a:solidFill>
                <a:latin typeface="+mj-lt"/>
              </a:rPr>
              <a:t>Ownership Advantage</a:t>
            </a:r>
          </a:p>
          <a:p>
            <a:pPr algn="ctr">
              <a:defRPr/>
            </a:pPr>
            <a:endParaRPr lang="en-GB" sz="2200" dirty="0">
              <a:solidFill>
                <a:schemeClr val="tx1"/>
              </a:solidFill>
              <a:latin typeface="+mj-lt"/>
            </a:endParaRPr>
          </a:p>
        </p:txBody>
      </p:sp>
      <p:sp>
        <p:nvSpPr>
          <p:cNvPr id="8" name="TextBox 7">
            <a:extLst>
              <a:ext uri="{FF2B5EF4-FFF2-40B4-BE49-F238E27FC236}">
                <a16:creationId xmlns:a16="http://schemas.microsoft.com/office/drawing/2014/main" id="{C668A127-63DE-486C-8781-14531E7DCD82}"/>
              </a:ext>
            </a:extLst>
          </p:cNvPr>
          <p:cNvSpPr txBox="1"/>
          <p:nvPr/>
        </p:nvSpPr>
        <p:spPr>
          <a:xfrm>
            <a:off x="2209800" y="2613611"/>
            <a:ext cx="2806700" cy="769441"/>
          </a:xfrm>
          <a:prstGeom prst="rect">
            <a:avLst/>
          </a:prstGeom>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anchor="ctr">
            <a:spAutoFit/>
          </a:bodyPr>
          <a:lstStyle/>
          <a:p>
            <a:pPr algn="ctr">
              <a:defRPr/>
            </a:pPr>
            <a:r>
              <a:rPr lang="en-GB" sz="2200" dirty="0">
                <a:solidFill>
                  <a:schemeClr val="tx1"/>
                </a:solidFill>
                <a:latin typeface="+mj-lt"/>
              </a:rPr>
              <a:t>Location Advantage</a:t>
            </a:r>
          </a:p>
          <a:p>
            <a:pPr algn="ctr">
              <a:defRPr/>
            </a:pPr>
            <a:endParaRPr lang="en-GB" sz="2200" dirty="0">
              <a:solidFill>
                <a:schemeClr val="tx1"/>
              </a:solidFill>
              <a:latin typeface="+mj-lt"/>
            </a:endParaRPr>
          </a:p>
        </p:txBody>
      </p:sp>
      <p:sp>
        <p:nvSpPr>
          <p:cNvPr id="9" name="TextBox 8">
            <a:extLst>
              <a:ext uri="{FF2B5EF4-FFF2-40B4-BE49-F238E27FC236}">
                <a16:creationId xmlns:a16="http://schemas.microsoft.com/office/drawing/2014/main" id="{32B9F564-61D9-44EB-AB49-946C46405AFF}"/>
              </a:ext>
            </a:extLst>
          </p:cNvPr>
          <p:cNvSpPr txBox="1"/>
          <p:nvPr/>
        </p:nvSpPr>
        <p:spPr>
          <a:xfrm>
            <a:off x="2214563" y="4048125"/>
            <a:ext cx="2805112" cy="769441"/>
          </a:xfrm>
          <a:prstGeom prst="rect">
            <a:avLst/>
          </a:prstGeom>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anchor="ctr">
            <a:spAutoFit/>
          </a:bodyPr>
          <a:lstStyle/>
          <a:p>
            <a:pPr algn="ctr">
              <a:defRPr/>
            </a:pPr>
            <a:r>
              <a:rPr lang="en-GB" sz="2200" dirty="0">
                <a:solidFill>
                  <a:schemeClr val="tx1"/>
                </a:solidFill>
                <a:latin typeface="+mj-lt"/>
              </a:rPr>
              <a:t>Internalisation Advantage</a:t>
            </a:r>
          </a:p>
        </p:txBody>
      </p:sp>
      <p:sp>
        <p:nvSpPr>
          <p:cNvPr id="10" name="TextBox 9">
            <a:extLst>
              <a:ext uri="{FF2B5EF4-FFF2-40B4-BE49-F238E27FC236}">
                <a16:creationId xmlns:a16="http://schemas.microsoft.com/office/drawing/2014/main" id="{BB89C396-E6A8-4E58-B095-A2FCE02E37AB}"/>
              </a:ext>
            </a:extLst>
          </p:cNvPr>
          <p:cNvSpPr txBox="1"/>
          <p:nvPr/>
        </p:nvSpPr>
        <p:spPr>
          <a:xfrm>
            <a:off x="6456363" y="1251537"/>
            <a:ext cx="2805112" cy="769441"/>
          </a:xfrm>
          <a:prstGeom prst="rect">
            <a:avLst/>
          </a:prstGeom>
          <a:ln/>
        </p:spPr>
        <p:style>
          <a:lnRef idx="2">
            <a:schemeClr val="accent6"/>
          </a:lnRef>
          <a:fillRef idx="1">
            <a:schemeClr val="lt1"/>
          </a:fillRef>
          <a:effectRef idx="0">
            <a:schemeClr val="accent6"/>
          </a:effectRef>
          <a:fontRef idx="minor">
            <a:schemeClr val="dk1"/>
          </a:fontRef>
        </p:style>
        <p:txBody>
          <a:bodyPr anchor="ctr">
            <a:spAutoFit/>
          </a:bodyPr>
          <a:lstStyle/>
          <a:p>
            <a:pPr algn="ctr">
              <a:defRPr/>
            </a:pPr>
            <a:r>
              <a:rPr lang="en-GB" sz="2200" dirty="0">
                <a:solidFill>
                  <a:schemeClr val="tx1"/>
                </a:solidFill>
                <a:latin typeface="+mj-lt"/>
              </a:rPr>
              <a:t>Do not internationalise</a:t>
            </a:r>
          </a:p>
          <a:p>
            <a:pPr algn="ctr">
              <a:defRPr/>
            </a:pPr>
            <a:endParaRPr lang="en-GB" sz="2200" dirty="0">
              <a:solidFill>
                <a:schemeClr val="tx1"/>
              </a:solidFill>
              <a:latin typeface="+mj-lt"/>
            </a:endParaRPr>
          </a:p>
        </p:txBody>
      </p:sp>
      <p:sp>
        <p:nvSpPr>
          <p:cNvPr id="11" name="TextBox 10">
            <a:extLst>
              <a:ext uri="{FF2B5EF4-FFF2-40B4-BE49-F238E27FC236}">
                <a16:creationId xmlns:a16="http://schemas.microsoft.com/office/drawing/2014/main" id="{13F99F16-AB1C-46AD-9C2C-2FDB332F7181}"/>
              </a:ext>
            </a:extLst>
          </p:cNvPr>
          <p:cNvSpPr txBox="1"/>
          <p:nvPr/>
        </p:nvSpPr>
        <p:spPr>
          <a:xfrm>
            <a:off x="6456363" y="2747418"/>
            <a:ext cx="2805112" cy="769441"/>
          </a:xfrm>
          <a:prstGeom prst="rect">
            <a:avLst/>
          </a:prstGeom>
          <a:ln/>
        </p:spPr>
        <p:style>
          <a:lnRef idx="2">
            <a:schemeClr val="accent6"/>
          </a:lnRef>
          <a:fillRef idx="1">
            <a:schemeClr val="lt1"/>
          </a:fillRef>
          <a:effectRef idx="0">
            <a:schemeClr val="accent6"/>
          </a:effectRef>
          <a:fontRef idx="minor">
            <a:schemeClr val="dk1"/>
          </a:fontRef>
        </p:style>
        <p:txBody>
          <a:bodyPr anchor="ctr">
            <a:spAutoFit/>
          </a:bodyPr>
          <a:lstStyle/>
          <a:p>
            <a:pPr algn="ctr">
              <a:defRPr/>
            </a:pPr>
            <a:r>
              <a:rPr lang="en-GB" sz="2200">
                <a:solidFill>
                  <a:schemeClr val="tx1"/>
                </a:solidFill>
                <a:latin typeface="+mj-lt"/>
              </a:rPr>
              <a:t>Export</a:t>
            </a:r>
          </a:p>
          <a:p>
            <a:pPr algn="ctr">
              <a:defRPr/>
            </a:pPr>
            <a:endParaRPr lang="en-GB" sz="2200">
              <a:solidFill>
                <a:schemeClr val="tx1"/>
              </a:solidFill>
              <a:latin typeface="+mj-lt"/>
            </a:endParaRPr>
          </a:p>
        </p:txBody>
      </p:sp>
      <p:sp>
        <p:nvSpPr>
          <p:cNvPr id="12" name="TextBox 11">
            <a:extLst>
              <a:ext uri="{FF2B5EF4-FFF2-40B4-BE49-F238E27FC236}">
                <a16:creationId xmlns:a16="http://schemas.microsoft.com/office/drawing/2014/main" id="{A7DCA636-B920-4490-99ED-3A7F8E8F3619}"/>
              </a:ext>
            </a:extLst>
          </p:cNvPr>
          <p:cNvSpPr txBox="1"/>
          <p:nvPr/>
        </p:nvSpPr>
        <p:spPr>
          <a:xfrm>
            <a:off x="6456363" y="4103102"/>
            <a:ext cx="2805112" cy="769441"/>
          </a:xfrm>
          <a:prstGeom prst="rect">
            <a:avLst/>
          </a:prstGeom>
          <a:ln/>
        </p:spPr>
        <p:style>
          <a:lnRef idx="2">
            <a:schemeClr val="accent6"/>
          </a:lnRef>
          <a:fillRef idx="1">
            <a:schemeClr val="lt1"/>
          </a:fillRef>
          <a:effectRef idx="0">
            <a:schemeClr val="accent6"/>
          </a:effectRef>
          <a:fontRef idx="minor">
            <a:schemeClr val="dk1"/>
          </a:fontRef>
        </p:style>
        <p:txBody>
          <a:bodyPr anchor="ctr">
            <a:spAutoFit/>
          </a:bodyPr>
          <a:lstStyle/>
          <a:p>
            <a:pPr algn="ctr">
              <a:defRPr/>
            </a:pPr>
            <a:r>
              <a:rPr lang="en-GB" sz="2200" dirty="0">
                <a:solidFill>
                  <a:schemeClr val="tx1"/>
                </a:solidFill>
                <a:latin typeface="+mj-lt"/>
              </a:rPr>
              <a:t>Licensing/other contractual Modes</a:t>
            </a:r>
          </a:p>
        </p:txBody>
      </p:sp>
      <p:sp>
        <p:nvSpPr>
          <p:cNvPr id="14" name="Right Arrow 13">
            <a:extLst>
              <a:ext uri="{FF2B5EF4-FFF2-40B4-BE49-F238E27FC236}">
                <a16:creationId xmlns:a16="http://schemas.microsoft.com/office/drawing/2014/main" id="{E1297E54-D4B5-4279-BCE0-3C9DB7381074}"/>
              </a:ext>
            </a:extLst>
          </p:cNvPr>
          <p:cNvSpPr/>
          <p:nvPr/>
        </p:nvSpPr>
        <p:spPr bwMode="auto">
          <a:xfrm>
            <a:off x="5038725" y="1614489"/>
            <a:ext cx="1417638" cy="300037"/>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eaLnBrk="1" hangingPunct="1">
              <a:defRPr/>
            </a:pPr>
            <a:endParaRPr lang="en-GB" sz="2200">
              <a:solidFill>
                <a:schemeClr val="bg1"/>
              </a:solidFill>
              <a:latin typeface="+mj-lt"/>
              <a:ea typeface="MS Mincho" pitchFamily="49" charset="-128"/>
            </a:endParaRPr>
          </a:p>
        </p:txBody>
      </p:sp>
      <p:sp>
        <p:nvSpPr>
          <p:cNvPr id="15" name="Right Arrow 14">
            <a:extLst>
              <a:ext uri="{FF2B5EF4-FFF2-40B4-BE49-F238E27FC236}">
                <a16:creationId xmlns:a16="http://schemas.microsoft.com/office/drawing/2014/main" id="{1160900C-2F52-44E2-8728-0CF59A94A2DD}"/>
              </a:ext>
            </a:extLst>
          </p:cNvPr>
          <p:cNvSpPr/>
          <p:nvPr/>
        </p:nvSpPr>
        <p:spPr bwMode="auto">
          <a:xfrm>
            <a:off x="5053013" y="2970214"/>
            <a:ext cx="1416050" cy="300037"/>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eaLnBrk="1" hangingPunct="1">
              <a:defRPr/>
            </a:pPr>
            <a:endParaRPr lang="en-GB" sz="2200">
              <a:solidFill>
                <a:schemeClr val="bg1"/>
              </a:solidFill>
              <a:latin typeface="+mj-lt"/>
              <a:ea typeface="MS Mincho" pitchFamily="49" charset="-128"/>
            </a:endParaRPr>
          </a:p>
        </p:txBody>
      </p:sp>
      <p:sp>
        <p:nvSpPr>
          <p:cNvPr id="16" name="Right Arrow 15">
            <a:extLst>
              <a:ext uri="{FF2B5EF4-FFF2-40B4-BE49-F238E27FC236}">
                <a16:creationId xmlns:a16="http://schemas.microsoft.com/office/drawing/2014/main" id="{BF5F0E29-94BE-4E40-8221-86FB13497E1B}"/>
              </a:ext>
            </a:extLst>
          </p:cNvPr>
          <p:cNvSpPr/>
          <p:nvPr/>
        </p:nvSpPr>
        <p:spPr bwMode="auto">
          <a:xfrm>
            <a:off x="5053013" y="4267201"/>
            <a:ext cx="1416050" cy="301625"/>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eaLnBrk="1" hangingPunct="1">
              <a:defRPr/>
            </a:pPr>
            <a:endParaRPr lang="en-GB" sz="2200">
              <a:solidFill>
                <a:schemeClr val="bg1"/>
              </a:solidFill>
              <a:latin typeface="+mj-lt"/>
              <a:ea typeface="MS Mincho" pitchFamily="49" charset="-128"/>
            </a:endParaRPr>
          </a:p>
        </p:txBody>
      </p:sp>
      <p:sp>
        <p:nvSpPr>
          <p:cNvPr id="17" name="Right Arrow 16">
            <a:extLst>
              <a:ext uri="{FF2B5EF4-FFF2-40B4-BE49-F238E27FC236}">
                <a16:creationId xmlns:a16="http://schemas.microsoft.com/office/drawing/2014/main" id="{F31196FC-5D60-4AE6-9015-C134426BE72E}"/>
              </a:ext>
            </a:extLst>
          </p:cNvPr>
          <p:cNvSpPr/>
          <p:nvPr/>
        </p:nvSpPr>
        <p:spPr bwMode="auto">
          <a:xfrm rot="5400000">
            <a:off x="3280569" y="2153444"/>
            <a:ext cx="539750" cy="338138"/>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eaLnBrk="1" hangingPunct="1">
              <a:defRPr/>
            </a:pPr>
            <a:endParaRPr lang="en-GB" sz="2200">
              <a:solidFill>
                <a:schemeClr val="bg1"/>
              </a:solidFill>
              <a:latin typeface="+mj-lt"/>
              <a:ea typeface="MS Mincho" pitchFamily="49" charset="-128"/>
            </a:endParaRPr>
          </a:p>
        </p:txBody>
      </p:sp>
      <p:sp>
        <p:nvSpPr>
          <p:cNvPr id="18" name="Right Arrow 17">
            <a:extLst>
              <a:ext uri="{FF2B5EF4-FFF2-40B4-BE49-F238E27FC236}">
                <a16:creationId xmlns:a16="http://schemas.microsoft.com/office/drawing/2014/main" id="{A10089B9-5D7E-4015-A8A8-DE7E08CBDBF0}"/>
              </a:ext>
            </a:extLst>
          </p:cNvPr>
          <p:cNvSpPr/>
          <p:nvPr/>
        </p:nvSpPr>
        <p:spPr bwMode="auto">
          <a:xfrm rot="5400000">
            <a:off x="3280569" y="3579019"/>
            <a:ext cx="539750" cy="338138"/>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eaLnBrk="1" hangingPunct="1">
              <a:defRPr/>
            </a:pPr>
            <a:endParaRPr lang="en-GB" sz="2200">
              <a:solidFill>
                <a:schemeClr val="bg1"/>
              </a:solidFill>
              <a:latin typeface="+mj-lt"/>
              <a:ea typeface="MS Mincho" pitchFamily="49" charset="-128"/>
            </a:endParaRPr>
          </a:p>
        </p:txBody>
      </p:sp>
      <p:sp>
        <p:nvSpPr>
          <p:cNvPr id="21520" name="TextBox 19">
            <a:extLst>
              <a:ext uri="{FF2B5EF4-FFF2-40B4-BE49-F238E27FC236}">
                <a16:creationId xmlns:a16="http://schemas.microsoft.com/office/drawing/2014/main" id="{3F615936-27E2-4B82-A96B-4EC2F400B166}"/>
              </a:ext>
            </a:extLst>
          </p:cNvPr>
          <p:cNvSpPr txBox="1">
            <a:spLocks noChangeArrowheads="1"/>
          </p:cNvSpPr>
          <p:nvPr/>
        </p:nvSpPr>
        <p:spPr bwMode="auto">
          <a:xfrm>
            <a:off x="5232400" y="1308100"/>
            <a:ext cx="1511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GB" altLang="de-DE" sz="2200" b="1" dirty="0">
                <a:solidFill>
                  <a:schemeClr val="accent6"/>
                </a:solidFill>
                <a:effectLst>
                  <a:outerShdw blurRad="38100" dist="38100" dir="2700000" algn="tl">
                    <a:srgbClr val="000000">
                      <a:alpha val="43137"/>
                    </a:srgbClr>
                  </a:outerShdw>
                </a:effectLst>
                <a:latin typeface="+mj-lt"/>
                <a:ea typeface="MS Mincho" panose="02020609040205080304" pitchFamily="49" charset="-128"/>
              </a:rPr>
              <a:t>No</a:t>
            </a:r>
          </a:p>
        </p:txBody>
      </p:sp>
      <p:sp>
        <p:nvSpPr>
          <p:cNvPr id="21521" name="TextBox 20">
            <a:extLst>
              <a:ext uri="{FF2B5EF4-FFF2-40B4-BE49-F238E27FC236}">
                <a16:creationId xmlns:a16="http://schemas.microsoft.com/office/drawing/2014/main" id="{C29809CE-2517-4D27-A87E-A5DE9518C740}"/>
              </a:ext>
            </a:extLst>
          </p:cNvPr>
          <p:cNvSpPr txBox="1">
            <a:spLocks noChangeArrowheads="1"/>
          </p:cNvSpPr>
          <p:nvPr/>
        </p:nvSpPr>
        <p:spPr bwMode="auto">
          <a:xfrm>
            <a:off x="5232400" y="3944938"/>
            <a:ext cx="1511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GB" altLang="de-DE" sz="2200" b="1">
                <a:solidFill>
                  <a:schemeClr val="accent6"/>
                </a:solidFill>
                <a:effectLst>
                  <a:outerShdw blurRad="38100" dist="38100" dir="2700000" algn="tl">
                    <a:srgbClr val="000000">
                      <a:alpha val="43137"/>
                    </a:srgbClr>
                  </a:outerShdw>
                </a:effectLst>
                <a:latin typeface="+mj-lt"/>
                <a:ea typeface="MS Mincho" panose="02020609040205080304" pitchFamily="49" charset="-128"/>
              </a:rPr>
              <a:t>NO</a:t>
            </a:r>
          </a:p>
        </p:txBody>
      </p:sp>
      <p:sp>
        <p:nvSpPr>
          <p:cNvPr id="21522" name="TextBox 21">
            <a:extLst>
              <a:ext uri="{FF2B5EF4-FFF2-40B4-BE49-F238E27FC236}">
                <a16:creationId xmlns:a16="http://schemas.microsoft.com/office/drawing/2014/main" id="{90BAC4DA-E0A2-4C68-96EF-928D60162C3C}"/>
              </a:ext>
            </a:extLst>
          </p:cNvPr>
          <p:cNvSpPr txBox="1">
            <a:spLocks noChangeArrowheads="1"/>
          </p:cNvSpPr>
          <p:nvPr/>
        </p:nvSpPr>
        <p:spPr bwMode="auto">
          <a:xfrm>
            <a:off x="5232400" y="2649538"/>
            <a:ext cx="1511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GB" altLang="de-DE" sz="2200" b="1">
                <a:solidFill>
                  <a:schemeClr val="accent6"/>
                </a:solidFill>
                <a:effectLst>
                  <a:outerShdw blurRad="38100" dist="38100" dir="2700000" algn="tl">
                    <a:srgbClr val="000000">
                      <a:alpha val="43137"/>
                    </a:srgbClr>
                  </a:outerShdw>
                </a:effectLst>
                <a:latin typeface="+mj-lt"/>
                <a:ea typeface="MS Mincho" panose="02020609040205080304" pitchFamily="49" charset="-128"/>
              </a:rPr>
              <a:t>No</a:t>
            </a:r>
          </a:p>
        </p:txBody>
      </p:sp>
      <p:sp>
        <p:nvSpPr>
          <p:cNvPr id="21523" name="TextBox 22">
            <a:extLst>
              <a:ext uri="{FF2B5EF4-FFF2-40B4-BE49-F238E27FC236}">
                <a16:creationId xmlns:a16="http://schemas.microsoft.com/office/drawing/2014/main" id="{B056FEAB-A5E0-4321-B303-B33A25281B53}"/>
              </a:ext>
            </a:extLst>
          </p:cNvPr>
          <p:cNvSpPr txBox="1">
            <a:spLocks noChangeArrowheads="1"/>
          </p:cNvSpPr>
          <p:nvPr/>
        </p:nvSpPr>
        <p:spPr bwMode="auto">
          <a:xfrm>
            <a:off x="2714625" y="2098631"/>
            <a:ext cx="6667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GB" altLang="de-DE" sz="2200" b="1" dirty="0">
                <a:solidFill>
                  <a:schemeClr val="accent6"/>
                </a:solidFill>
                <a:effectLst>
                  <a:outerShdw blurRad="38100" dist="38100" dir="2700000" algn="tl">
                    <a:srgbClr val="000000">
                      <a:alpha val="43137"/>
                    </a:srgbClr>
                  </a:outerShdw>
                </a:effectLst>
                <a:latin typeface="+mj-lt"/>
                <a:ea typeface="MS Mincho" panose="02020609040205080304" pitchFamily="49" charset="-128"/>
              </a:rPr>
              <a:t>Yes</a:t>
            </a:r>
          </a:p>
        </p:txBody>
      </p:sp>
      <p:sp>
        <p:nvSpPr>
          <p:cNvPr id="21524" name="TextBox 23">
            <a:extLst>
              <a:ext uri="{FF2B5EF4-FFF2-40B4-BE49-F238E27FC236}">
                <a16:creationId xmlns:a16="http://schemas.microsoft.com/office/drawing/2014/main" id="{7C9AACA0-7C27-4FF2-B50E-8407EFC9D07A}"/>
              </a:ext>
            </a:extLst>
          </p:cNvPr>
          <p:cNvSpPr txBox="1">
            <a:spLocks noChangeArrowheads="1"/>
          </p:cNvSpPr>
          <p:nvPr/>
        </p:nvSpPr>
        <p:spPr bwMode="auto">
          <a:xfrm>
            <a:off x="2714625" y="3439275"/>
            <a:ext cx="6667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GB" altLang="de-DE" sz="2200" b="1" dirty="0">
                <a:solidFill>
                  <a:schemeClr val="accent6"/>
                </a:solidFill>
                <a:effectLst>
                  <a:outerShdw blurRad="38100" dist="38100" dir="2700000" algn="tl">
                    <a:srgbClr val="000000">
                      <a:alpha val="43137"/>
                    </a:srgbClr>
                  </a:outerShdw>
                </a:effectLst>
                <a:latin typeface="+mj-lt"/>
                <a:ea typeface="MS Mincho" panose="02020609040205080304" pitchFamily="49" charset="-128"/>
              </a:rPr>
              <a:t>Yes</a:t>
            </a:r>
          </a:p>
        </p:txBody>
      </p:sp>
      <p:sp>
        <p:nvSpPr>
          <p:cNvPr id="21530" name="Foliennummernplatzhalter 5">
            <a:extLst>
              <a:ext uri="{FF2B5EF4-FFF2-40B4-BE49-F238E27FC236}">
                <a16:creationId xmlns:a16="http://schemas.microsoft.com/office/drawing/2014/main" id="{47F3E679-8F16-40A8-9F4D-D0950360E93A}"/>
              </a:ext>
            </a:extLst>
          </p:cNvPr>
          <p:cNvSpPr>
            <a:spLocks noGrp="1"/>
          </p:cNvSpPr>
          <p:nvPr>
            <p:ph type="sldNum" sz="quarter" idx="11"/>
          </p:nvPr>
        </p:nvSpPr>
        <p:spPr bwMode="auto">
          <a:xfrm>
            <a:off x="10128251" y="6492876"/>
            <a:ext cx="2638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fld id="{ECCC3205-513E-446E-A9B7-9894B004158B}" type="slidenum">
              <a:rPr lang="de-DE" altLang="en-US" sz="1200">
                <a:solidFill>
                  <a:schemeClr val="bg1">
                    <a:lumMod val="65000"/>
                  </a:schemeClr>
                </a:solidFill>
                <a:ea typeface="MS Mincho" panose="02020609040205080304" pitchFamily="49" charset="-128"/>
              </a:rPr>
              <a:pPr>
                <a:lnSpc>
                  <a:spcPct val="100000"/>
                </a:lnSpc>
                <a:spcBef>
                  <a:spcPct val="0"/>
                </a:spcBef>
                <a:buClrTx/>
                <a:buFontTx/>
                <a:buNone/>
              </a:pPr>
              <a:t>37</a:t>
            </a:fld>
            <a:endParaRPr lang="de-DE" altLang="en-US" sz="1200">
              <a:solidFill>
                <a:schemeClr val="bg1">
                  <a:lumMod val="65000"/>
                </a:schemeClr>
              </a:solidFill>
              <a:ea typeface="MS Mincho" panose="02020609040205080304" pitchFamily="49" charset="-128"/>
            </a:endParaRPr>
          </a:p>
        </p:txBody>
      </p:sp>
      <p:sp>
        <p:nvSpPr>
          <p:cNvPr id="32" name="Rechteck 31">
            <a:extLst>
              <a:ext uri="{FF2B5EF4-FFF2-40B4-BE49-F238E27FC236}">
                <a16:creationId xmlns:a16="http://schemas.microsoft.com/office/drawing/2014/main" id="{A8FFD289-6E02-4774-B721-DC339528BE50}"/>
              </a:ext>
            </a:extLst>
          </p:cNvPr>
          <p:cNvSpPr/>
          <p:nvPr/>
        </p:nvSpPr>
        <p:spPr>
          <a:xfrm>
            <a:off x="8705850" y="5739743"/>
            <a:ext cx="3600450" cy="646331"/>
          </a:xfrm>
          <a:prstGeom prst="rect">
            <a:avLst/>
          </a:prstGeom>
        </p:spPr>
        <p:txBody>
          <a:bodyPr wrap="square">
            <a:spAutoFit/>
          </a:bodyPr>
          <a:lstStyle/>
          <a:p>
            <a:r>
              <a:rPr lang="en-US" sz="1200" dirty="0">
                <a:solidFill>
                  <a:srgbClr val="323232"/>
                </a:solidFill>
                <a:latin typeface="+mj-lt"/>
              </a:rPr>
              <a:t>Dunning, John H. (2000): The Eclectic Paradigm as an Envelope for Economic and Business Theories of </a:t>
            </a:r>
            <a:r>
              <a:rPr lang="en-US" sz="1200" dirty="0" err="1">
                <a:solidFill>
                  <a:srgbClr val="323232"/>
                </a:solidFill>
                <a:latin typeface="+mj-lt"/>
              </a:rPr>
              <a:t>MNE</a:t>
            </a:r>
            <a:r>
              <a:rPr lang="en-US" sz="1200" dirty="0">
                <a:solidFill>
                  <a:srgbClr val="323232"/>
                </a:solidFill>
                <a:latin typeface="+mj-lt"/>
              </a:rPr>
              <a:t> Activity. </a:t>
            </a:r>
            <a:r>
              <a:rPr lang="en-US" sz="1200" i="1" dirty="0">
                <a:solidFill>
                  <a:srgbClr val="323232"/>
                </a:solidFill>
                <a:latin typeface="+mj-lt"/>
              </a:rPr>
              <a:t>International Business Review</a:t>
            </a:r>
            <a:r>
              <a:rPr lang="en-US" sz="1200" dirty="0">
                <a:solidFill>
                  <a:srgbClr val="323232"/>
                </a:solidFill>
                <a:latin typeface="+mj-lt"/>
              </a:rPr>
              <a:t> 9, pp. 163-190.</a:t>
            </a:r>
            <a:endParaRPr lang="de-DE" sz="1200" dirty="0">
              <a:latin typeface="+mj-lt"/>
            </a:endParaRPr>
          </a:p>
        </p:txBody>
      </p:sp>
      <p:sp>
        <p:nvSpPr>
          <p:cNvPr id="24" name="Ellipse 23">
            <a:extLst>
              <a:ext uri="{FF2B5EF4-FFF2-40B4-BE49-F238E27FC236}">
                <a16:creationId xmlns:a16="http://schemas.microsoft.com/office/drawing/2014/main" id="{FE2F73D6-2096-4394-93C5-4D3FA15B8699}"/>
              </a:ext>
            </a:extLst>
          </p:cNvPr>
          <p:cNvSpPr/>
          <p:nvPr/>
        </p:nvSpPr>
        <p:spPr>
          <a:xfrm>
            <a:off x="6532561" y="3840180"/>
            <a:ext cx="2805112" cy="1407436"/>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25" name="Title 1">
            <a:extLst>
              <a:ext uri="{FF2B5EF4-FFF2-40B4-BE49-F238E27FC236}">
                <a16:creationId xmlns:a16="http://schemas.microsoft.com/office/drawing/2014/main" id="{E2681760-341E-451A-B7BF-CA8FCFF9D709}"/>
              </a:ext>
            </a:extLst>
          </p:cNvPr>
          <p:cNvSpPr txBox="1">
            <a:spLocks/>
          </p:cNvSpPr>
          <p:nvPr/>
        </p:nvSpPr>
        <p:spPr>
          <a:xfrm>
            <a:off x="838200" y="396875"/>
            <a:ext cx="9734550" cy="7620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Licensing/Franchising</a:t>
            </a:r>
          </a:p>
        </p:txBody>
      </p:sp>
    </p:spTree>
    <p:extLst>
      <p:ext uri="{BB962C8B-B14F-4D97-AF65-F5344CB8AC3E}">
        <p14:creationId xmlns:p14="http://schemas.microsoft.com/office/powerpoint/2010/main" val="4014085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Inhaltsplatzhalter 2">
            <a:extLst>
              <a:ext uri="{FF2B5EF4-FFF2-40B4-BE49-F238E27FC236}">
                <a16:creationId xmlns:a16="http://schemas.microsoft.com/office/drawing/2014/main" id="{0BF294E4-FD45-4DF2-AAB0-3EE138BC9FBC}"/>
              </a:ext>
            </a:extLst>
          </p:cNvPr>
          <p:cNvSpPr>
            <a:spLocks noGrp="1"/>
          </p:cNvSpPr>
          <p:nvPr>
            <p:ph idx="1"/>
          </p:nvPr>
        </p:nvSpPr>
        <p:spPr>
          <a:xfrm>
            <a:off x="838200" y="1340183"/>
            <a:ext cx="10515600" cy="4836780"/>
          </a:xfrm>
        </p:spPr>
        <p:txBody>
          <a:bodyPr/>
          <a:lstStyle/>
          <a:p>
            <a:pPr marL="0" indent="0">
              <a:buNone/>
            </a:pPr>
            <a:r>
              <a:rPr lang="en-GB" altLang="de-DE" sz="3200" dirty="0">
                <a:latin typeface="+mj-lt"/>
              </a:rPr>
              <a:t>Licensing</a:t>
            </a:r>
          </a:p>
          <a:p>
            <a:pPr marL="0" indent="0">
              <a:buNone/>
            </a:pPr>
            <a:r>
              <a:rPr lang="en-GB" altLang="de-DE" sz="2400" dirty="0">
                <a:latin typeface="+mj-lt"/>
              </a:rPr>
              <a:t>Contractual arrangement that grants a company the rights to use an intellectual property of another company in exchange for a fee</a:t>
            </a:r>
          </a:p>
          <a:p>
            <a:pPr marL="0" indent="0">
              <a:buNone/>
            </a:pPr>
            <a:endParaRPr lang="en-GB" altLang="de-DE" sz="2400" dirty="0">
              <a:latin typeface="+mj-lt"/>
            </a:endParaRPr>
          </a:p>
          <a:p>
            <a:pPr marL="0" indent="0">
              <a:buNone/>
            </a:pPr>
            <a:endParaRPr lang="en-GB" altLang="de-DE" sz="2400" dirty="0">
              <a:latin typeface="+mj-lt"/>
            </a:endParaRPr>
          </a:p>
          <a:p>
            <a:pPr marL="0" indent="0">
              <a:buNone/>
            </a:pPr>
            <a:endParaRPr lang="en-GB" altLang="de-DE" sz="2400" dirty="0">
              <a:latin typeface="+mj-lt"/>
            </a:endParaRPr>
          </a:p>
        </p:txBody>
      </p:sp>
      <p:grpSp>
        <p:nvGrpSpPr>
          <p:cNvPr id="31749" name="Gruppieren 21">
            <a:extLst>
              <a:ext uri="{FF2B5EF4-FFF2-40B4-BE49-F238E27FC236}">
                <a16:creationId xmlns:a16="http://schemas.microsoft.com/office/drawing/2014/main" id="{2AAE0469-624C-4EB4-A31E-735A0D79D058}"/>
              </a:ext>
            </a:extLst>
          </p:cNvPr>
          <p:cNvGrpSpPr>
            <a:grpSpLocks/>
          </p:cNvGrpSpPr>
          <p:nvPr/>
        </p:nvGrpSpPr>
        <p:grpSpPr bwMode="auto">
          <a:xfrm>
            <a:off x="2566988" y="3213100"/>
            <a:ext cx="7416800" cy="2736850"/>
            <a:chOff x="1043608" y="3212976"/>
            <a:chExt cx="7416824" cy="2736304"/>
          </a:xfrm>
        </p:grpSpPr>
        <p:grpSp>
          <p:nvGrpSpPr>
            <p:cNvPr id="31753" name="Gruppieren 19">
              <a:extLst>
                <a:ext uri="{FF2B5EF4-FFF2-40B4-BE49-F238E27FC236}">
                  <a16:creationId xmlns:a16="http://schemas.microsoft.com/office/drawing/2014/main" id="{8AD036FE-CE83-4FAC-9298-3D29891A42EA}"/>
                </a:ext>
              </a:extLst>
            </p:cNvPr>
            <p:cNvGrpSpPr>
              <a:grpSpLocks/>
            </p:cNvGrpSpPr>
            <p:nvPr/>
          </p:nvGrpSpPr>
          <p:grpSpPr bwMode="auto">
            <a:xfrm>
              <a:off x="1403647" y="3356992"/>
              <a:ext cx="6768753" cy="2448272"/>
              <a:chOff x="1043607" y="3356992"/>
              <a:chExt cx="6768753" cy="2448272"/>
            </a:xfrm>
          </p:grpSpPr>
          <p:sp>
            <p:nvSpPr>
              <p:cNvPr id="31755" name="Textfeld 4">
                <a:extLst>
                  <a:ext uri="{FF2B5EF4-FFF2-40B4-BE49-F238E27FC236}">
                    <a16:creationId xmlns:a16="http://schemas.microsoft.com/office/drawing/2014/main" id="{8E813DE4-643F-4831-9702-CA2B3CC563F5}"/>
                  </a:ext>
                </a:extLst>
              </p:cNvPr>
              <p:cNvSpPr txBox="1">
                <a:spLocks noChangeArrowheads="1"/>
              </p:cNvSpPr>
              <p:nvPr/>
            </p:nvSpPr>
            <p:spPr bwMode="auto">
              <a:xfrm>
                <a:off x="1547664" y="3356992"/>
                <a:ext cx="1296144" cy="3384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r>
                  <a:rPr lang="en-GB" altLang="de-DE" sz="1600">
                    <a:latin typeface="+mj-lt"/>
                    <a:ea typeface="MS Mincho" panose="02020609040205080304" pitchFamily="49" charset="-128"/>
                  </a:rPr>
                  <a:t>Licensor</a:t>
                </a:r>
                <a:endParaRPr lang="en-GB" altLang="de-DE" sz="2800">
                  <a:latin typeface="+mj-lt"/>
                  <a:ea typeface="MS Mincho" panose="02020609040205080304" pitchFamily="49" charset="-128"/>
                </a:endParaRPr>
              </a:p>
            </p:txBody>
          </p:sp>
          <p:sp>
            <p:nvSpPr>
              <p:cNvPr id="31756" name="Textfeld 5">
                <a:extLst>
                  <a:ext uri="{FF2B5EF4-FFF2-40B4-BE49-F238E27FC236}">
                    <a16:creationId xmlns:a16="http://schemas.microsoft.com/office/drawing/2014/main" id="{173B2F2E-6F6E-482F-91D0-2652DA0D36C4}"/>
                  </a:ext>
                </a:extLst>
              </p:cNvPr>
              <p:cNvSpPr txBox="1">
                <a:spLocks noChangeArrowheads="1"/>
              </p:cNvSpPr>
              <p:nvPr/>
            </p:nvSpPr>
            <p:spPr bwMode="auto">
              <a:xfrm>
                <a:off x="5940152" y="3356992"/>
                <a:ext cx="1512168" cy="3384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r>
                  <a:rPr lang="en-GB" altLang="de-DE" sz="1600">
                    <a:latin typeface="+mj-lt"/>
                    <a:ea typeface="MS Mincho" panose="02020609040205080304" pitchFamily="49" charset="-128"/>
                  </a:rPr>
                  <a:t>Licensee</a:t>
                </a:r>
                <a:endParaRPr lang="en-GB" altLang="de-DE" sz="2800">
                  <a:latin typeface="+mj-lt"/>
                  <a:ea typeface="MS Mincho" panose="02020609040205080304" pitchFamily="49" charset="-128"/>
                </a:endParaRPr>
              </a:p>
            </p:txBody>
          </p:sp>
          <p:sp>
            <p:nvSpPr>
              <p:cNvPr id="31757" name="Rechteck 6">
                <a:extLst>
                  <a:ext uri="{FF2B5EF4-FFF2-40B4-BE49-F238E27FC236}">
                    <a16:creationId xmlns:a16="http://schemas.microsoft.com/office/drawing/2014/main" id="{9A534B07-3CE2-49D3-AD68-1B343947F755}"/>
                  </a:ext>
                </a:extLst>
              </p:cNvPr>
              <p:cNvSpPr>
                <a:spLocks noChangeArrowheads="1"/>
              </p:cNvSpPr>
              <p:nvPr/>
            </p:nvSpPr>
            <p:spPr bwMode="auto">
              <a:xfrm>
                <a:off x="1043608" y="3808785"/>
                <a:ext cx="2592288" cy="772343"/>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GB" altLang="de-DE" sz="1600" dirty="0">
                    <a:latin typeface="+mj-lt"/>
                    <a:ea typeface="MS Mincho" panose="02020609040205080304" pitchFamily="49" charset="-128"/>
                  </a:rPr>
                  <a:t>Rents out the right to use </a:t>
                </a:r>
              </a:p>
              <a:p>
                <a:pPr algn="ctr" eaLnBrk="1" hangingPunct="1">
                  <a:lnSpc>
                    <a:spcPct val="100000"/>
                  </a:lnSpc>
                  <a:spcBef>
                    <a:spcPct val="0"/>
                  </a:spcBef>
                  <a:buClrTx/>
                  <a:buFontTx/>
                  <a:buNone/>
                </a:pPr>
                <a:r>
                  <a:rPr lang="en-GB" altLang="de-DE" sz="1600" dirty="0">
                    <a:latin typeface="+mj-lt"/>
                    <a:ea typeface="MS Mincho" panose="02020609040205080304" pitchFamily="49" charset="-128"/>
                  </a:rPr>
                  <a:t>its intellectual property</a:t>
                </a:r>
              </a:p>
            </p:txBody>
          </p:sp>
          <p:sp>
            <p:nvSpPr>
              <p:cNvPr id="31758" name="Rechteck 7">
                <a:extLst>
                  <a:ext uri="{FF2B5EF4-FFF2-40B4-BE49-F238E27FC236}">
                    <a16:creationId xmlns:a16="http://schemas.microsoft.com/office/drawing/2014/main" id="{C21AC78A-64FE-4B8C-979B-36C3582BD74A}"/>
                  </a:ext>
                </a:extLst>
              </p:cNvPr>
              <p:cNvSpPr>
                <a:spLocks noChangeArrowheads="1"/>
              </p:cNvSpPr>
              <p:nvPr/>
            </p:nvSpPr>
            <p:spPr bwMode="auto">
              <a:xfrm>
                <a:off x="1043608" y="4797152"/>
                <a:ext cx="2592288" cy="484311"/>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GB" altLang="de-DE" sz="1600">
                    <a:latin typeface="+mj-lt"/>
                    <a:ea typeface="MS Mincho" panose="02020609040205080304" pitchFamily="49" charset="-128"/>
                  </a:rPr>
                  <a:t>Generates profit</a:t>
                </a:r>
              </a:p>
            </p:txBody>
          </p:sp>
          <p:sp>
            <p:nvSpPr>
              <p:cNvPr id="31759" name="Rechteck 8">
                <a:extLst>
                  <a:ext uri="{FF2B5EF4-FFF2-40B4-BE49-F238E27FC236}">
                    <a16:creationId xmlns:a16="http://schemas.microsoft.com/office/drawing/2014/main" id="{80206897-B922-469E-84D1-5EAB4FCF2C0D}"/>
                  </a:ext>
                </a:extLst>
              </p:cNvPr>
              <p:cNvSpPr>
                <a:spLocks noChangeArrowheads="1"/>
              </p:cNvSpPr>
              <p:nvPr/>
            </p:nvSpPr>
            <p:spPr bwMode="auto">
              <a:xfrm>
                <a:off x="1043607" y="5319264"/>
                <a:ext cx="2592287" cy="486000"/>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GB" altLang="de-DE" sz="1600">
                    <a:latin typeface="+mj-lt"/>
                    <a:ea typeface="MS Mincho" panose="02020609040205080304" pitchFamily="49" charset="-128"/>
                  </a:rPr>
                  <a:t>Lower investment efforts</a:t>
                </a:r>
              </a:p>
            </p:txBody>
          </p:sp>
          <p:sp>
            <p:nvSpPr>
              <p:cNvPr id="31760" name="Rechteck 9">
                <a:extLst>
                  <a:ext uri="{FF2B5EF4-FFF2-40B4-BE49-F238E27FC236}">
                    <a16:creationId xmlns:a16="http://schemas.microsoft.com/office/drawing/2014/main" id="{ED72ECEA-458D-47D6-ACA6-293A7C066F52}"/>
                  </a:ext>
                </a:extLst>
              </p:cNvPr>
              <p:cNvSpPr>
                <a:spLocks noChangeArrowheads="1"/>
              </p:cNvSpPr>
              <p:nvPr/>
            </p:nvSpPr>
            <p:spPr bwMode="auto">
              <a:xfrm>
                <a:off x="5508104" y="3808785"/>
                <a:ext cx="2304256" cy="772343"/>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GB" altLang="de-DE" sz="1600">
                    <a:latin typeface="+mj-lt"/>
                    <a:ea typeface="MS Mincho" panose="02020609040205080304" pitchFamily="49" charset="-128"/>
                  </a:rPr>
                  <a:t>Uses intellectual property</a:t>
                </a:r>
              </a:p>
            </p:txBody>
          </p:sp>
          <p:sp>
            <p:nvSpPr>
              <p:cNvPr id="31761" name="Rechteck 10">
                <a:extLst>
                  <a:ext uri="{FF2B5EF4-FFF2-40B4-BE49-F238E27FC236}">
                    <a16:creationId xmlns:a16="http://schemas.microsoft.com/office/drawing/2014/main" id="{A5493440-365D-4C0A-9CC3-5E038E5250AD}"/>
                  </a:ext>
                </a:extLst>
              </p:cNvPr>
              <p:cNvSpPr>
                <a:spLocks noChangeArrowheads="1"/>
              </p:cNvSpPr>
              <p:nvPr/>
            </p:nvSpPr>
            <p:spPr bwMode="auto">
              <a:xfrm>
                <a:off x="5508104" y="5032921"/>
                <a:ext cx="2304256" cy="484311"/>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GB" altLang="de-DE" sz="1600">
                    <a:latin typeface="+mj-lt"/>
                    <a:ea typeface="MS Mincho" panose="02020609040205080304" pitchFamily="49" charset="-128"/>
                  </a:rPr>
                  <a:t>Pays a fee</a:t>
                </a:r>
              </a:p>
            </p:txBody>
          </p:sp>
          <p:cxnSp>
            <p:nvCxnSpPr>
              <p:cNvPr id="31762" name="Gerade Verbindung mit Pfeil 12">
                <a:extLst>
                  <a:ext uri="{FF2B5EF4-FFF2-40B4-BE49-F238E27FC236}">
                    <a16:creationId xmlns:a16="http://schemas.microsoft.com/office/drawing/2014/main" id="{3E38769C-2524-4CC1-AB7E-C48C3B9A25F4}"/>
                  </a:ext>
                </a:extLst>
              </p:cNvPr>
              <p:cNvCxnSpPr>
                <a:cxnSpLocks noChangeShapeType="1"/>
                <a:stCxn id="31757" idx="3"/>
                <a:endCxn id="31760" idx="1"/>
              </p:cNvCxnSpPr>
              <p:nvPr/>
            </p:nvCxnSpPr>
            <p:spPr bwMode="auto">
              <a:xfrm>
                <a:off x="3635896" y="4194957"/>
                <a:ext cx="1872208"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63" name="Gewinkelte Verbindung 14">
                <a:extLst>
                  <a:ext uri="{FF2B5EF4-FFF2-40B4-BE49-F238E27FC236}">
                    <a16:creationId xmlns:a16="http://schemas.microsoft.com/office/drawing/2014/main" id="{8C8F374C-4558-4657-809E-C5595C5EBCF3}"/>
                  </a:ext>
                </a:extLst>
              </p:cNvPr>
              <p:cNvCxnSpPr>
                <a:cxnSpLocks noChangeShapeType="1"/>
                <a:stCxn id="31761" idx="1"/>
                <a:endCxn id="31758" idx="3"/>
              </p:cNvCxnSpPr>
              <p:nvPr/>
            </p:nvCxnSpPr>
            <p:spPr bwMode="auto">
              <a:xfrm rot="10800000">
                <a:off x="3635896" y="5039309"/>
                <a:ext cx="1872208" cy="235769"/>
              </a:xfrm>
              <a:prstGeom prst="bentConnector3">
                <a:avLst>
                  <a:gd name="adj1" fmla="val 50000"/>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64" name="Gewinkelte Verbindung 17">
                <a:extLst>
                  <a:ext uri="{FF2B5EF4-FFF2-40B4-BE49-F238E27FC236}">
                    <a16:creationId xmlns:a16="http://schemas.microsoft.com/office/drawing/2014/main" id="{62B09A60-62D4-4099-8180-5B1938A4786E}"/>
                  </a:ext>
                </a:extLst>
              </p:cNvPr>
              <p:cNvCxnSpPr>
                <a:cxnSpLocks noChangeShapeType="1"/>
                <a:stCxn id="31761" idx="1"/>
                <a:endCxn id="31759" idx="3"/>
              </p:cNvCxnSpPr>
              <p:nvPr/>
            </p:nvCxnSpPr>
            <p:spPr bwMode="auto">
              <a:xfrm rot="10800000" flipV="1">
                <a:off x="3635894" y="5275076"/>
                <a:ext cx="1872210" cy="287187"/>
              </a:xfrm>
              <a:prstGeom prst="bentConnector3">
                <a:avLst>
                  <a:gd name="adj1" fmla="val 50000"/>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31754" name="Rechteck 20">
              <a:extLst>
                <a:ext uri="{FF2B5EF4-FFF2-40B4-BE49-F238E27FC236}">
                  <a16:creationId xmlns:a16="http://schemas.microsoft.com/office/drawing/2014/main" id="{21BA5677-CAA0-4435-8DA7-9E211205CA91}"/>
                </a:ext>
              </a:extLst>
            </p:cNvPr>
            <p:cNvSpPr>
              <a:spLocks noChangeArrowheads="1"/>
            </p:cNvSpPr>
            <p:nvPr/>
          </p:nvSpPr>
          <p:spPr bwMode="auto">
            <a:xfrm>
              <a:off x="1043608" y="3212976"/>
              <a:ext cx="7416824" cy="2736304"/>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eaLnBrk="1" hangingPunct="1">
                <a:lnSpc>
                  <a:spcPct val="100000"/>
                </a:lnSpc>
                <a:spcBef>
                  <a:spcPct val="0"/>
                </a:spcBef>
                <a:buClrTx/>
                <a:buFontTx/>
                <a:buNone/>
              </a:pPr>
              <a:endParaRPr lang="en-GB" altLang="de-DE">
                <a:latin typeface="+mj-lt"/>
                <a:ea typeface="MS Mincho" panose="02020609040205080304" pitchFamily="49" charset="-128"/>
              </a:endParaRPr>
            </a:p>
          </p:txBody>
        </p:sp>
      </p:grpSp>
      <p:sp>
        <p:nvSpPr>
          <p:cNvPr id="24" name="Title 1">
            <a:extLst>
              <a:ext uri="{FF2B5EF4-FFF2-40B4-BE49-F238E27FC236}">
                <a16:creationId xmlns:a16="http://schemas.microsoft.com/office/drawing/2014/main" id="{7FA46A6B-A5F6-44CA-B610-7609A138E6ED}"/>
              </a:ext>
            </a:extLst>
          </p:cNvPr>
          <p:cNvSpPr txBox="1">
            <a:spLocks/>
          </p:cNvSpPr>
          <p:nvPr/>
        </p:nvSpPr>
        <p:spPr>
          <a:xfrm>
            <a:off x="838200" y="396875"/>
            <a:ext cx="9582150" cy="9433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Licensing/Franchising</a:t>
            </a:r>
          </a:p>
        </p:txBody>
      </p:sp>
      <p:sp>
        <p:nvSpPr>
          <p:cNvPr id="3" name="Foliennummernplatzhalter 2">
            <a:extLst>
              <a:ext uri="{FF2B5EF4-FFF2-40B4-BE49-F238E27FC236}">
                <a16:creationId xmlns:a16="http://schemas.microsoft.com/office/drawing/2014/main" id="{667ADA65-5DA8-42EA-BF47-223B5FC397E6}"/>
              </a:ext>
            </a:extLst>
          </p:cNvPr>
          <p:cNvSpPr>
            <a:spLocks noGrp="1"/>
          </p:cNvSpPr>
          <p:nvPr>
            <p:ph type="sldNum" sz="quarter" idx="12"/>
          </p:nvPr>
        </p:nvSpPr>
        <p:spPr/>
        <p:txBody>
          <a:bodyPr/>
          <a:lstStyle/>
          <a:p>
            <a:fld id="{B34092F8-88B9-48E5-9B8F-3F206E5F35A9}" type="slidenum">
              <a:rPr lang="hr-HR" smtClean="0"/>
              <a:t>38</a:t>
            </a:fld>
            <a:endParaRPr lang="hr-H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Inhaltsplatzhalter 2">
            <a:extLst>
              <a:ext uri="{FF2B5EF4-FFF2-40B4-BE49-F238E27FC236}">
                <a16:creationId xmlns:a16="http://schemas.microsoft.com/office/drawing/2014/main" id="{33888923-7E70-48D3-88FD-ADCF953070C8}"/>
              </a:ext>
            </a:extLst>
          </p:cNvPr>
          <p:cNvSpPr>
            <a:spLocks noGrp="1"/>
          </p:cNvSpPr>
          <p:nvPr>
            <p:ph idx="1"/>
          </p:nvPr>
        </p:nvSpPr>
        <p:spPr>
          <a:xfrm>
            <a:off x="571499" y="1504949"/>
            <a:ext cx="2419351" cy="4111625"/>
          </a:xfrm>
        </p:spPr>
        <p:txBody>
          <a:bodyPr>
            <a:normAutofit/>
          </a:bodyPr>
          <a:lstStyle/>
          <a:p>
            <a:pPr marL="0" indent="0">
              <a:lnSpc>
                <a:spcPct val="120000"/>
              </a:lnSpc>
              <a:buNone/>
            </a:pPr>
            <a:r>
              <a:rPr lang="en-GB" altLang="de-DE" sz="2400" dirty="0"/>
              <a:t>Motivation</a:t>
            </a:r>
          </a:p>
          <a:p>
            <a:pPr lvl="1">
              <a:lnSpc>
                <a:spcPct val="120000"/>
              </a:lnSpc>
            </a:pPr>
            <a:endParaRPr lang="en-GB" altLang="de-DE" dirty="0"/>
          </a:p>
        </p:txBody>
      </p:sp>
      <p:sp>
        <p:nvSpPr>
          <p:cNvPr id="10" name="Title 1">
            <a:extLst>
              <a:ext uri="{FF2B5EF4-FFF2-40B4-BE49-F238E27FC236}">
                <a16:creationId xmlns:a16="http://schemas.microsoft.com/office/drawing/2014/main" id="{2235E039-8904-4B35-8519-A37ADC0199B8}"/>
              </a:ext>
            </a:extLst>
          </p:cNvPr>
          <p:cNvSpPr txBox="1">
            <a:spLocks/>
          </p:cNvSpPr>
          <p:nvPr/>
        </p:nvSpPr>
        <p:spPr>
          <a:xfrm>
            <a:off x="838200" y="396875"/>
            <a:ext cx="9582150" cy="9433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Licensing/Franchising</a:t>
            </a:r>
          </a:p>
        </p:txBody>
      </p:sp>
      <p:graphicFrame>
        <p:nvGraphicFramePr>
          <p:cNvPr id="2" name="Diagramm 1">
            <a:extLst>
              <a:ext uri="{FF2B5EF4-FFF2-40B4-BE49-F238E27FC236}">
                <a16:creationId xmlns:a16="http://schemas.microsoft.com/office/drawing/2014/main" id="{A48D5245-D551-4C8F-8C2E-DBDACBE2EAEA}"/>
              </a:ext>
            </a:extLst>
          </p:cNvPr>
          <p:cNvGraphicFramePr/>
          <p:nvPr>
            <p:extLst>
              <p:ext uri="{D42A27DB-BD31-4B8C-83A1-F6EECF244321}">
                <p14:modId xmlns:p14="http://schemas.microsoft.com/office/powerpoint/2010/main" val="3217046741"/>
              </p:ext>
            </p:extLst>
          </p:nvPr>
        </p:nvGraphicFramePr>
        <p:xfrm>
          <a:off x="2032000" y="1241427"/>
          <a:ext cx="8864600" cy="4835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49E5F8FB-27C3-4A17-8EAE-61363E38D16C}"/>
              </a:ext>
            </a:extLst>
          </p:cNvPr>
          <p:cNvSpPr>
            <a:spLocks noGrp="1"/>
          </p:cNvSpPr>
          <p:nvPr>
            <p:ph type="sldNum" sz="quarter" idx="12"/>
          </p:nvPr>
        </p:nvSpPr>
        <p:spPr/>
        <p:txBody>
          <a:bodyPr/>
          <a:lstStyle/>
          <a:p>
            <a:fld id="{B34092F8-88B9-48E5-9B8F-3F206E5F35A9}" type="slidenum">
              <a:rPr lang="hr-HR" smtClean="0"/>
              <a:t>39</a:t>
            </a:fld>
            <a:endParaRPr lang="hr-HR"/>
          </a:p>
        </p:txBody>
      </p:sp>
    </p:spTree>
    <p:extLst>
      <p:ext uri="{BB962C8B-B14F-4D97-AF65-F5344CB8AC3E}">
        <p14:creationId xmlns:p14="http://schemas.microsoft.com/office/powerpoint/2010/main" val="2585756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p:cNvSpPr txBox="1">
            <a:spLocks/>
          </p:cNvSpPr>
          <p:nvPr/>
        </p:nvSpPr>
        <p:spPr>
          <a:xfrm>
            <a:off x="275605" y="2853028"/>
            <a:ext cx="3130296" cy="698119"/>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Adobe Fan Heiti Std B" panose="020B0700000000000000" pitchFamily="34" charset="-128"/>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Adobe Fan Heiti Std B" panose="020B0700000000000000" pitchFamily="34" charset="-128"/>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Adobe Fan Heiti Std B" panose="020B0700000000000000" pitchFamily="34" charset="-128"/>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000" dirty="0">
                <a:solidFill>
                  <a:schemeClr val="bg1">
                    <a:lumMod val="65000"/>
                  </a:schemeClr>
                </a:solidFill>
                <a:latin typeface="+mn-lt"/>
              </a:rPr>
              <a:t>Internationalisation patterns</a:t>
            </a:r>
          </a:p>
        </p:txBody>
      </p:sp>
      <p:sp>
        <p:nvSpPr>
          <p:cNvPr id="5" name="Inhaltsplatzhalter 2"/>
          <p:cNvSpPr txBox="1">
            <a:spLocks/>
          </p:cNvSpPr>
          <p:nvPr/>
        </p:nvSpPr>
        <p:spPr>
          <a:xfrm>
            <a:off x="4109989" y="2928880"/>
            <a:ext cx="3130296" cy="69811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Adobe Fan Heiti Std B" panose="020B0700000000000000" pitchFamily="34" charset="-128"/>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Adobe Fan Heiti Std B" panose="020B0700000000000000" pitchFamily="34" charset="-128"/>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Adobe Fan Heiti Std B" panose="020B0700000000000000" pitchFamily="34" charset="-128"/>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dirty="0">
                <a:solidFill>
                  <a:schemeClr val="bg1">
                    <a:lumMod val="65000"/>
                  </a:schemeClr>
                </a:solidFill>
                <a:latin typeface="+mn-lt"/>
              </a:rPr>
              <a:t>Developing a market entry strategy</a:t>
            </a:r>
          </a:p>
        </p:txBody>
      </p:sp>
      <p:sp>
        <p:nvSpPr>
          <p:cNvPr id="6" name="Inhaltsplatzhalter 2"/>
          <p:cNvSpPr txBox="1">
            <a:spLocks/>
          </p:cNvSpPr>
          <p:nvPr/>
        </p:nvSpPr>
        <p:spPr>
          <a:xfrm>
            <a:off x="7345267" y="2853027"/>
            <a:ext cx="3130296" cy="698119"/>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Adobe Fan Heiti Std B" panose="020B0700000000000000" pitchFamily="34" charset="-128"/>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Adobe Fan Heiti Std B" panose="020B0700000000000000" pitchFamily="34" charset="-128"/>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Adobe Fan Heiti Std B" panose="020B0700000000000000" pitchFamily="34" charset="-128"/>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000" dirty="0">
                <a:latin typeface="+mn-lt"/>
              </a:rPr>
              <a:t>Market entry modes</a:t>
            </a:r>
          </a:p>
        </p:txBody>
      </p:sp>
      <p:sp>
        <p:nvSpPr>
          <p:cNvPr id="8" name="Chevron 7"/>
          <p:cNvSpPr/>
          <p:nvPr/>
        </p:nvSpPr>
        <p:spPr>
          <a:xfrm rot="20585755" flipH="1">
            <a:off x="2101359" y="2259050"/>
            <a:ext cx="2130552" cy="256032"/>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solidFill>
                <a:schemeClr val="tx1"/>
              </a:solidFill>
            </a:endParaRPr>
          </a:p>
        </p:txBody>
      </p:sp>
      <p:sp>
        <p:nvSpPr>
          <p:cNvPr id="9" name="Chevron 8"/>
          <p:cNvSpPr/>
          <p:nvPr/>
        </p:nvSpPr>
        <p:spPr>
          <a:xfrm rot="1014245">
            <a:off x="7118363" y="2259050"/>
            <a:ext cx="2130552" cy="256032"/>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solidFill>
                <a:schemeClr val="tx1"/>
              </a:solidFill>
            </a:endParaRPr>
          </a:p>
        </p:txBody>
      </p:sp>
      <p:sp>
        <p:nvSpPr>
          <p:cNvPr id="10" name="Chevron 9"/>
          <p:cNvSpPr/>
          <p:nvPr/>
        </p:nvSpPr>
        <p:spPr>
          <a:xfrm rot="16200000" flipH="1">
            <a:off x="5337931" y="2451848"/>
            <a:ext cx="674412" cy="279653"/>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solidFill>
                <a:schemeClr val="tx1"/>
              </a:solidFill>
            </a:endParaRPr>
          </a:p>
        </p:txBody>
      </p:sp>
      <p:sp>
        <p:nvSpPr>
          <p:cNvPr id="11" name="Textfeld 10"/>
          <p:cNvSpPr txBox="1"/>
          <p:nvPr/>
        </p:nvSpPr>
        <p:spPr>
          <a:xfrm>
            <a:off x="263412" y="3551146"/>
            <a:ext cx="3275315" cy="1938992"/>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lumMod val="65000"/>
                  </a:schemeClr>
                </a:solidFill>
              </a:rPr>
              <a:t>Scale, scope &amp; timing of internationalisation</a:t>
            </a:r>
          </a:p>
          <a:p>
            <a:pPr marL="342900" indent="-342900">
              <a:buFont typeface="Arial" panose="020B0604020202020204" pitchFamily="34" charset="0"/>
              <a:buChar char="•"/>
            </a:pPr>
            <a:r>
              <a:rPr lang="en-GB" sz="2400" dirty="0">
                <a:solidFill>
                  <a:schemeClr val="bg1">
                    <a:lumMod val="65000"/>
                  </a:schemeClr>
                </a:solidFill>
              </a:rPr>
              <a:t>Uppsala model</a:t>
            </a:r>
          </a:p>
          <a:p>
            <a:pPr marL="342900" indent="-342900">
              <a:buFont typeface="Arial" panose="020B0604020202020204" pitchFamily="34" charset="0"/>
              <a:buChar char="•"/>
            </a:pPr>
            <a:r>
              <a:rPr lang="en-GB" sz="2400" dirty="0">
                <a:solidFill>
                  <a:schemeClr val="bg1">
                    <a:lumMod val="65000"/>
                  </a:schemeClr>
                </a:solidFill>
              </a:rPr>
              <a:t>Born </a:t>
            </a:r>
            <a:r>
              <a:rPr lang="en-GB" sz="2400" dirty="0" err="1">
                <a:solidFill>
                  <a:schemeClr val="bg1">
                    <a:lumMod val="65000"/>
                  </a:schemeClr>
                </a:solidFill>
              </a:rPr>
              <a:t>globals</a:t>
            </a:r>
            <a:endParaRPr lang="en-GB" sz="2400" dirty="0">
              <a:solidFill>
                <a:schemeClr val="bg1">
                  <a:lumMod val="65000"/>
                </a:schemeClr>
              </a:solidFill>
            </a:endParaRPr>
          </a:p>
          <a:p>
            <a:pPr marL="342900" indent="-342900">
              <a:buFont typeface="Arial" panose="020B0604020202020204" pitchFamily="34" charset="0"/>
              <a:buChar char="•"/>
            </a:pPr>
            <a:r>
              <a:rPr lang="en-GB" sz="2400" dirty="0">
                <a:solidFill>
                  <a:schemeClr val="bg1">
                    <a:lumMod val="65000"/>
                  </a:schemeClr>
                </a:solidFill>
              </a:rPr>
              <a:t>Born-again </a:t>
            </a:r>
            <a:r>
              <a:rPr lang="en-GB" sz="2400" dirty="0" err="1">
                <a:solidFill>
                  <a:schemeClr val="bg1">
                    <a:lumMod val="65000"/>
                  </a:schemeClr>
                </a:solidFill>
              </a:rPr>
              <a:t>globals</a:t>
            </a:r>
            <a:endParaRPr lang="en-GB" sz="2400" dirty="0">
              <a:solidFill>
                <a:schemeClr val="bg1">
                  <a:lumMod val="65000"/>
                </a:schemeClr>
              </a:solidFill>
            </a:endParaRPr>
          </a:p>
        </p:txBody>
      </p:sp>
      <p:sp>
        <p:nvSpPr>
          <p:cNvPr id="12" name="Textfeld 11"/>
          <p:cNvSpPr txBox="1"/>
          <p:nvPr/>
        </p:nvSpPr>
        <p:spPr>
          <a:xfrm>
            <a:off x="4109989" y="3568647"/>
            <a:ext cx="3136392"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lumMod val="65000"/>
                  </a:schemeClr>
                </a:solidFill>
              </a:rPr>
              <a:t>Where and how to expand</a:t>
            </a:r>
          </a:p>
          <a:p>
            <a:pPr marL="342900" indent="-342900">
              <a:buFont typeface="Arial" panose="020B0604020202020204" pitchFamily="34" charset="0"/>
              <a:buChar char="•"/>
            </a:pPr>
            <a:endParaRPr lang="en-GB" sz="2400" dirty="0"/>
          </a:p>
        </p:txBody>
      </p:sp>
      <p:sp>
        <p:nvSpPr>
          <p:cNvPr id="13" name="Textfeld 12"/>
          <p:cNvSpPr txBox="1"/>
          <p:nvPr/>
        </p:nvSpPr>
        <p:spPr>
          <a:xfrm>
            <a:off x="7811547" y="3517421"/>
            <a:ext cx="3726209"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a:t>Trade, transfer, and FDI related modes of entry</a:t>
            </a:r>
          </a:p>
          <a:p>
            <a:pPr marL="342900" indent="-342900">
              <a:buFont typeface="Arial" panose="020B0604020202020204" pitchFamily="34" charset="0"/>
              <a:buChar char="•"/>
            </a:pPr>
            <a:r>
              <a:rPr lang="en-GB" sz="2400" dirty="0"/>
              <a:t>Dunning’s Eclectic Paradigm</a:t>
            </a:r>
          </a:p>
          <a:p>
            <a:pPr marL="342900" indent="-342900">
              <a:buFont typeface="Arial" panose="020B0604020202020204" pitchFamily="34" charset="0"/>
              <a:buChar char="•"/>
            </a:pPr>
            <a:r>
              <a:rPr lang="en-GB" sz="2400" dirty="0"/>
              <a:t>Choosing the optimal market entry mode</a:t>
            </a:r>
          </a:p>
        </p:txBody>
      </p:sp>
      <p:sp>
        <p:nvSpPr>
          <p:cNvPr id="7" name="Textfeld 6">
            <a:extLst>
              <a:ext uri="{FF2B5EF4-FFF2-40B4-BE49-F238E27FC236}">
                <a16:creationId xmlns:a16="http://schemas.microsoft.com/office/drawing/2014/main" id="{DF562F6C-E631-4A6E-B9E7-F9176418050F}"/>
              </a:ext>
            </a:extLst>
          </p:cNvPr>
          <p:cNvSpPr txBox="1"/>
          <p:nvPr/>
        </p:nvSpPr>
        <p:spPr>
          <a:xfrm>
            <a:off x="263413" y="5490138"/>
            <a:ext cx="3527538"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de-DE" sz="2000" dirty="0"/>
              <a:t>Chapter 1 + </a:t>
            </a:r>
            <a:r>
              <a:rPr lang="de-DE" sz="2000" dirty="0" err="1"/>
              <a:t>see</a:t>
            </a:r>
            <a:r>
              <a:rPr lang="de-DE" sz="2000" dirty="0"/>
              <a:t> </a:t>
            </a:r>
            <a:r>
              <a:rPr lang="de-DE" sz="2000" dirty="0" err="1"/>
              <a:t>interactive</a:t>
            </a:r>
            <a:r>
              <a:rPr lang="de-DE" sz="2000" dirty="0"/>
              <a:t> online </a:t>
            </a:r>
            <a:r>
              <a:rPr lang="de-DE" sz="2000" dirty="0" err="1"/>
              <a:t>presentation</a:t>
            </a:r>
            <a:endParaRPr lang="de-DE" sz="2000" dirty="0"/>
          </a:p>
        </p:txBody>
      </p:sp>
      <p:sp>
        <p:nvSpPr>
          <p:cNvPr id="14" name="Textfeld 13">
            <a:extLst>
              <a:ext uri="{FF2B5EF4-FFF2-40B4-BE49-F238E27FC236}">
                <a16:creationId xmlns:a16="http://schemas.microsoft.com/office/drawing/2014/main" id="{42131205-64D4-4157-9530-1D290E2EECA7}"/>
              </a:ext>
            </a:extLst>
          </p:cNvPr>
          <p:cNvSpPr txBox="1"/>
          <p:nvPr/>
        </p:nvSpPr>
        <p:spPr>
          <a:xfrm>
            <a:off x="4163592" y="4415033"/>
            <a:ext cx="3275315"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de-DE" sz="2000" dirty="0"/>
              <a:t>Chapter 2 + </a:t>
            </a:r>
            <a:r>
              <a:rPr lang="de-DE" sz="2000" dirty="0" err="1"/>
              <a:t>see</a:t>
            </a:r>
            <a:r>
              <a:rPr lang="de-DE" sz="2000" dirty="0"/>
              <a:t> </a:t>
            </a:r>
            <a:r>
              <a:rPr lang="de-DE" sz="2000" dirty="0" err="1"/>
              <a:t>review</a:t>
            </a:r>
            <a:r>
              <a:rPr lang="de-DE" sz="2000" dirty="0"/>
              <a:t> </a:t>
            </a:r>
            <a:r>
              <a:rPr lang="de-DE" sz="2000" dirty="0" err="1"/>
              <a:t>video</a:t>
            </a:r>
            <a:endParaRPr lang="de-DE" sz="2000" dirty="0"/>
          </a:p>
        </p:txBody>
      </p:sp>
      <p:sp>
        <p:nvSpPr>
          <p:cNvPr id="19" name="Titel 1">
            <a:extLst>
              <a:ext uri="{FF2B5EF4-FFF2-40B4-BE49-F238E27FC236}">
                <a16:creationId xmlns:a16="http://schemas.microsoft.com/office/drawing/2014/main" id="{2A44DD56-997D-4900-AB5C-F16F1EB6661D}"/>
              </a:ext>
            </a:extLst>
          </p:cNvPr>
          <p:cNvSpPr>
            <a:spLocks noGrp="1"/>
          </p:cNvSpPr>
          <p:nvPr>
            <p:ph type="title"/>
          </p:nvPr>
        </p:nvSpPr>
        <p:spPr>
          <a:xfrm>
            <a:off x="838200" y="365125"/>
            <a:ext cx="10515600" cy="1325563"/>
          </a:xfrm>
        </p:spPr>
        <p:txBody>
          <a:bodyPr/>
          <a:lstStyle/>
          <a:p>
            <a:r>
              <a:rPr lang="en-GB" dirty="0">
                <a:latin typeface="+mn-lt"/>
              </a:rPr>
              <a:t>Review: Internationalisation Process</a:t>
            </a:r>
          </a:p>
        </p:txBody>
      </p:sp>
      <p:sp>
        <p:nvSpPr>
          <p:cNvPr id="20" name="Inhaltsplatzhalter 2">
            <a:extLst>
              <a:ext uri="{FF2B5EF4-FFF2-40B4-BE49-F238E27FC236}">
                <a16:creationId xmlns:a16="http://schemas.microsoft.com/office/drawing/2014/main" id="{76709F71-026F-472C-A851-D8F4F2CA9C5B}"/>
              </a:ext>
            </a:extLst>
          </p:cNvPr>
          <p:cNvSpPr>
            <a:spLocks noGrp="1"/>
          </p:cNvSpPr>
          <p:nvPr>
            <p:ph idx="1"/>
          </p:nvPr>
        </p:nvSpPr>
        <p:spPr>
          <a:xfrm>
            <a:off x="4109989" y="1550982"/>
            <a:ext cx="3130296" cy="698119"/>
          </a:xfrm>
        </p:spPr>
        <p:txBody>
          <a:bodyPr anchor="ctr">
            <a:normAutofit fontScale="85000" lnSpcReduction="20000"/>
          </a:bodyPr>
          <a:lstStyle/>
          <a:p>
            <a:pPr marL="0" indent="0" algn="ctr">
              <a:buNone/>
            </a:pPr>
            <a:r>
              <a:rPr lang="en-GB" sz="3000" dirty="0">
                <a:latin typeface="+mn-lt"/>
              </a:rPr>
              <a:t>Internationalisation Process</a:t>
            </a:r>
          </a:p>
        </p:txBody>
      </p:sp>
      <p:sp>
        <p:nvSpPr>
          <p:cNvPr id="3" name="Foliennummernplatzhalter 2">
            <a:extLst>
              <a:ext uri="{FF2B5EF4-FFF2-40B4-BE49-F238E27FC236}">
                <a16:creationId xmlns:a16="http://schemas.microsoft.com/office/drawing/2014/main" id="{B850AD30-7F22-43F9-B544-D4A8F2611D92}"/>
              </a:ext>
            </a:extLst>
          </p:cNvPr>
          <p:cNvSpPr>
            <a:spLocks noGrp="1"/>
          </p:cNvSpPr>
          <p:nvPr>
            <p:ph type="sldNum" sz="quarter" idx="12"/>
          </p:nvPr>
        </p:nvSpPr>
        <p:spPr/>
        <p:txBody>
          <a:bodyPr/>
          <a:lstStyle/>
          <a:p>
            <a:fld id="{B34092F8-88B9-48E5-9B8F-3F206E5F35A9}" type="slidenum">
              <a:rPr lang="hr-HR" smtClean="0"/>
              <a:t>4</a:t>
            </a:fld>
            <a:endParaRPr lang="hr-HR"/>
          </a:p>
        </p:txBody>
      </p:sp>
    </p:spTree>
    <p:extLst>
      <p:ext uri="{BB962C8B-B14F-4D97-AF65-F5344CB8AC3E}">
        <p14:creationId xmlns:p14="http://schemas.microsoft.com/office/powerpoint/2010/main" val="41819868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Inhaltsplatzhalter 2">
            <a:extLst>
              <a:ext uri="{FF2B5EF4-FFF2-40B4-BE49-F238E27FC236}">
                <a16:creationId xmlns:a16="http://schemas.microsoft.com/office/drawing/2014/main" id="{33888923-7E70-48D3-88FD-ADCF953070C8}"/>
              </a:ext>
            </a:extLst>
          </p:cNvPr>
          <p:cNvSpPr>
            <a:spLocks noGrp="1"/>
          </p:cNvSpPr>
          <p:nvPr>
            <p:ph idx="1"/>
          </p:nvPr>
        </p:nvSpPr>
        <p:spPr>
          <a:xfrm>
            <a:off x="571499" y="1600199"/>
            <a:ext cx="9917115" cy="4016375"/>
          </a:xfrm>
        </p:spPr>
        <p:txBody>
          <a:bodyPr>
            <a:normAutofit/>
          </a:bodyPr>
          <a:lstStyle/>
          <a:p>
            <a:pPr marL="0" indent="0">
              <a:lnSpc>
                <a:spcPct val="120000"/>
              </a:lnSpc>
              <a:buNone/>
            </a:pPr>
            <a:r>
              <a:rPr lang="en-GB" altLang="de-DE" sz="2400" dirty="0"/>
              <a:t>Characteristics of Licensing</a:t>
            </a:r>
          </a:p>
          <a:p>
            <a:pPr lvl="1">
              <a:lnSpc>
                <a:spcPct val="120000"/>
              </a:lnSpc>
            </a:pPr>
            <a:r>
              <a:rPr lang="en-GB" altLang="de-DE" sz="2000" dirty="0"/>
              <a:t>Specification of usage rights</a:t>
            </a:r>
          </a:p>
          <a:p>
            <a:pPr lvl="1">
              <a:lnSpc>
                <a:spcPct val="120000"/>
              </a:lnSpc>
            </a:pPr>
            <a:r>
              <a:rPr lang="en-GB" altLang="de-DE" sz="2000" dirty="0"/>
              <a:t>Fee</a:t>
            </a:r>
          </a:p>
          <a:p>
            <a:pPr lvl="2">
              <a:lnSpc>
                <a:spcPct val="120000"/>
              </a:lnSpc>
            </a:pPr>
            <a:r>
              <a:rPr lang="en-GB" altLang="de-DE" dirty="0"/>
              <a:t>Lump sum</a:t>
            </a:r>
          </a:p>
          <a:p>
            <a:pPr lvl="2">
              <a:lnSpc>
                <a:spcPct val="120000"/>
              </a:lnSpc>
            </a:pPr>
            <a:r>
              <a:rPr lang="en-GB" altLang="de-DE" dirty="0"/>
              <a:t>Fixed per quantity</a:t>
            </a:r>
          </a:p>
          <a:p>
            <a:pPr lvl="2">
              <a:lnSpc>
                <a:spcPct val="120000"/>
              </a:lnSpc>
            </a:pPr>
            <a:r>
              <a:rPr lang="en-GB" altLang="de-DE" dirty="0"/>
              <a:t>Percentual (usually 3-5%)</a:t>
            </a:r>
          </a:p>
          <a:p>
            <a:pPr lvl="1">
              <a:lnSpc>
                <a:spcPct val="120000"/>
              </a:lnSpc>
            </a:pPr>
            <a:r>
              <a:rPr lang="en-GB" altLang="de-DE" sz="2000" dirty="0"/>
              <a:t>Agreement of exclusion of copying after contract termination</a:t>
            </a:r>
          </a:p>
          <a:p>
            <a:pPr lvl="1">
              <a:lnSpc>
                <a:spcPct val="120000"/>
              </a:lnSpc>
            </a:pPr>
            <a:r>
              <a:rPr lang="en-GB" altLang="de-DE" sz="2000" dirty="0"/>
              <a:t>Duration of contract</a:t>
            </a:r>
          </a:p>
          <a:p>
            <a:pPr lvl="1">
              <a:lnSpc>
                <a:spcPct val="120000"/>
              </a:lnSpc>
            </a:pPr>
            <a:r>
              <a:rPr lang="en-GB" altLang="de-DE" sz="2000" dirty="0"/>
              <a:t>Technological differences between Licensor and Licensee</a:t>
            </a:r>
          </a:p>
          <a:p>
            <a:pPr lvl="1">
              <a:lnSpc>
                <a:spcPct val="120000"/>
              </a:lnSpc>
            </a:pPr>
            <a:endParaRPr lang="en-GB" altLang="de-DE" sz="2000" dirty="0"/>
          </a:p>
          <a:p>
            <a:pPr>
              <a:lnSpc>
                <a:spcPct val="120000"/>
              </a:lnSpc>
            </a:pPr>
            <a:endParaRPr lang="en-GB" altLang="de-DE" sz="2000" dirty="0"/>
          </a:p>
        </p:txBody>
      </p:sp>
      <p:sp>
        <p:nvSpPr>
          <p:cNvPr id="10" name="Title 1">
            <a:extLst>
              <a:ext uri="{FF2B5EF4-FFF2-40B4-BE49-F238E27FC236}">
                <a16:creationId xmlns:a16="http://schemas.microsoft.com/office/drawing/2014/main" id="{2235E039-8904-4B35-8519-A37ADC0199B8}"/>
              </a:ext>
            </a:extLst>
          </p:cNvPr>
          <p:cNvSpPr txBox="1">
            <a:spLocks/>
          </p:cNvSpPr>
          <p:nvPr/>
        </p:nvSpPr>
        <p:spPr>
          <a:xfrm>
            <a:off x="838200" y="396875"/>
            <a:ext cx="9582150" cy="9433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Licensing/Franchising</a:t>
            </a:r>
          </a:p>
        </p:txBody>
      </p:sp>
      <p:sp>
        <p:nvSpPr>
          <p:cNvPr id="11" name="Rectangle 16">
            <a:extLst>
              <a:ext uri="{FF2B5EF4-FFF2-40B4-BE49-F238E27FC236}">
                <a16:creationId xmlns:a16="http://schemas.microsoft.com/office/drawing/2014/main" id="{7A669EA9-6423-47AE-832A-F33C01DEB6DA}"/>
              </a:ext>
            </a:extLst>
          </p:cNvPr>
          <p:cNvSpPr txBox="1">
            <a:spLocks noChangeArrowheads="1"/>
          </p:cNvSpPr>
          <p:nvPr/>
        </p:nvSpPr>
        <p:spPr>
          <a:xfrm>
            <a:off x="7719669" y="1616924"/>
            <a:ext cx="3601742" cy="690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404041"/>
                </a:solidFill>
                <a:latin typeface="Adobe Fan Heiti Std B" panose="020B0700000000000000" pitchFamily="34" charset="-128"/>
                <a:ea typeface="Adobe Fan Heiti Std B" panose="020B0700000000000000" pitchFamily="34" charset="-128"/>
                <a:cs typeface="+mj-cs"/>
              </a:defRPr>
            </a:lvl1pPr>
          </a:lstStyle>
          <a:p>
            <a:r>
              <a:rPr lang="en-US" sz="2800" dirty="0">
                <a:latin typeface="Calibri Regular"/>
              </a:rPr>
              <a:t>Remember? </a:t>
            </a:r>
          </a:p>
          <a:p>
            <a:r>
              <a:rPr lang="en-US" sz="2800" dirty="0">
                <a:latin typeface="Calibri Regular"/>
              </a:rPr>
              <a:t>Property Rights Theory</a:t>
            </a:r>
          </a:p>
        </p:txBody>
      </p:sp>
      <p:graphicFrame>
        <p:nvGraphicFramePr>
          <p:cNvPr id="12" name="Group 55">
            <a:extLst>
              <a:ext uri="{FF2B5EF4-FFF2-40B4-BE49-F238E27FC236}">
                <a16:creationId xmlns:a16="http://schemas.microsoft.com/office/drawing/2014/main" id="{29DBA185-DAEB-47FD-BD46-8A2A616855C6}"/>
              </a:ext>
            </a:extLst>
          </p:cNvPr>
          <p:cNvGraphicFramePr>
            <a:graphicFrameLocks noGrp="1"/>
          </p:cNvGraphicFramePr>
          <p:nvPr/>
        </p:nvGraphicFramePr>
        <p:xfrm>
          <a:off x="8305800" y="2459904"/>
          <a:ext cx="2089790" cy="2814634"/>
        </p:xfrm>
        <a:graphic>
          <a:graphicData uri="http://schemas.openxmlformats.org/drawingml/2006/table">
            <a:tbl>
              <a:tblPr/>
              <a:tblGrid>
                <a:gridCol w="2089790">
                  <a:extLst>
                    <a:ext uri="{9D8B030D-6E8A-4147-A177-3AD203B41FA5}">
                      <a16:colId xmlns:a16="http://schemas.microsoft.com/office/drawing/2014/main" val="20000"/>
                    </a:ext>
                  </a:extLst>
                </a:gridCol>
              </a:tblGrid>
              <a:tr h="652896">
                <a:tc>
                  <a:txBody>
                    <a:bodyPr/>
                    <a:lstStyle>
                      <a:lvl1pPr marL="342900" indent="-34290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9pPr>
                    </a:lstStyle>
                    <a:p>
                      <a:pPr marL="342900" marR="0" lvl="0" indent="-342900" algn="ctr" defTabSz="914400" rtl="0" eaLnBrk="1" fontAlgn="base" latinLnBrk="0" hangingPunct="1">
                        <a:lnSpc>
                          <a:spcPct val="100000"/>
                        </a:lnSpc>
                        <a:spcBef>
                          <a:spcPct val="20000"/>
                        </a:spcBef>
                        <a:spcAft>
                          <a:spcPct val="0"/>
                        </a:spcAft>
                        <a:buClr>
                          <a:srgbClr val="FF9933"/>
                        </a:buClr>
                        <a:buSzTx/>
                        <a:buFontTx/>
                        <a:buNone/>
                        <a:tabLst/>
                      </a:pPr>
                      <a:r>
                        <a:rPr kumimoji="0" lang="en-GB" altLang="de-DE" sz="1400" b="0" i="0" u="none" strike="noStrike" cap="none" normalizeH="0" baseline="0" noProof="0">
                          <a:ln>
                            <a:noFill/>
                          </a:ln>
                          <a:solidFill>
                            <a:schemeClr val="tx1"/>
                          </a:solidFill>
                          <a:effectLst/>
                          <a:latin typeface="Calibri Regular"/>
                          <a:ea typeface="ＭＳ Ｐゴシック" panose="020B0600070205080204" pitchFamily="34" charset="-128"/>
                        </a:rPr>
                        <a:t>The right to use an asset </a:t>
                      </a:r>
                    </a:p>
                    <a:p>
                      <a:pPr marL="342900" marR="0" lvl="0" indent="-342900" algn="ctr" defTabSz="914400" rtl="0" eaLnBrk="1" fontAlgn="base" latinLnBrk="0" hangingPunct="1">
                        <a:lnSpc>
                          <a:spcPct val="100000"/>
                        </a:lnSpc>
                        <a:spcBef>
                          <a:spcPct val="20000"/>
                        </a:spcBef>
                        <a:spcAft>
                          <a:spcPct val="0"/>
                        </a:spcAft>
                        <a:buClr>
                          <a:srgbClr val="FF9933"/>
                        </a:buClr>
                        <a:buSzTx/>
                        <a:buFontTx/>
                        <a:buNone/>
                        <a:tabLst/>
                      </a:pPr>
                      <a:r>
                        <a:rPr kumimoji="0" lang="en-GB" altLang="de-DE" sz="1400" b="0" i="0" u="none" strike="noStrike" cap="none" normalizeH="0" baseline="0" noProof="0">
                          <a:ln>
                            <a:noFill/>
                          </a:ln>
                          <a:solidFill>
                            <a:schemeClr val="tx1"/>
                          </a:solidFill>
                          <a:effectLst/>
                          <a:latin typeface="Calibri Regular"/>
                          <a:ea typeface="ＭＳ Ｐゴシック" panose="020B0600070205080204" pitchFamily="34" charset="-128"/>
                        </a:rPr>
                        <a:t>(= </a:t>
                      </a:r>
                      <a:r>
                        <a:rPr kumimoji="0" lang="en-GB" altLang="de-DE" sz="1400" b="0" i="0" u="none" strike="noStrike" cap="none" normalizeH="0" baseline="0" noProof="0" err="1">
                          <a:ln>
                            <a:noFill/>
                          </a:ln>
                          <a:solidFill>
                            <a:schemeClr val="tx1"/>
                          </a:solidFill>
                          <a:effectLst/>
                          <a:latin typeface="Calibri Regular"/>
                          <a:ea typeface="ＭＳ Ｐゴシック" panose="020B0600070205080204" pitchFamily="34" charset="-128"/>
                        </a:rPr>
                        <a:t>usus</a:t>
                      </a:r>
                      <a:r>
                        <a:rPr kumimoji="0" lang="en-GB" altLang="de-DE" sz="1400" b="0" i="0" u="none" strike="noStrike" cap="none" normalizeH="0" baseline="0" noProof="0">
                          <a:ln>
                            <a:noFill/>
                          </a:ln>
                          <a:solidFill>
                            <a:schemeClr val="tx1"/>
                          </a:solidFill>
                          <a:effectLst/>
                          <a:latin typeface="Calibri Regular"/>
                          <a:ea typeface="ＭＳ Ｐゴシック" panose="020B0600070205080204" pitchFamily="34" charset="-128"/>
                        </a:rPr>
                        <a:t>)</a:t>
                      </a:r>
                    </a:p>
                  </a:txBody>
                  <a:tcPr marL="90016" marR="90016"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7765">
                <a:tc>
                  <a:txBody>
                    <a:bodyPr/>
                    <a:lstStyle>
                      <a:lvl1pPr marL="342900" indent="-34290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9pPr>
                    </a:lstStyle>
                    <a:p>
                      <a:pPr marL="342900" marR="0" lvl="0" indent="-342900" algn="ctr" defTabSz="914400" rtl="0" eaLnBrk="1" fontAlgn="base" latinLnBrk="0" hangingPunct="1">
                        <a:lnSpc>
                          <a:spcPct val="100000"/>
                        </a:lnSpc>
                        <a:spcBef>
                          <a:spcPct val="20000"/>
                        </a:spcBef>
                        <a:spcAft>
                          <a:spcPct val="0"/>
                        </a:spcAft>
                        <a:buClr>
                          <a:srgbClr val="FF9933"/>
                        </a:buClr>
                        <a:buSzTx/>
                        <a:buFontTx/>
                        <a:buNone/>
                        <a:tabLst/>
                      </a:pPr>
                      <a:r>
                        <a:rPr kumimoji="0" lang="en-GB" altLang="de-DE" sz="1400" b="0" i="0" u="none" strike="noStrike" cap="none" normalizeH="0" baseline="0" noProof="0" dirty="0">
                          <a:ln>
                            <a:noFill/>
                          </a:ln>
                          <a:solidFill>
                            <a:schemeClr val="tx1"/>
                          </a:solidFill>
                          <a:effectLst/>
                          <a:latin typeface="Calibri Regular"/>
                          <a:ea typeface="Times New Roman" panose="02020603050405020304" pitchFamily="18" charset="0"/>
                          <a:cs typeface="Arial" panose="020B0604020202020204" pitchFamily="34" charset="0"/>
                        </a:rPr>
                        <a:t>The right to change an asset </a:t>
                      </a:r>
                    </a:p>
                    <a:p>
                      <a:pPr marL="342900" marR="0" lvl="0" indent="-342900" algn="ctr" defTabSz="914400" rtl="0" eaLnBrk="1" fontAlgn="base" latinLnBrk="0" hangingPunct="1">
                        <a:lnSpc>
                          <a:spcPct val="100000"/>
                        </a:lnSpc>
                        <a:spcBef>
                          <a:spcPct val="20000"/>
                        </a:spcBef>
                        <a:spcAft>
                          <a:spcPct val="0"/>
                        </a:spcAft>
                        <a:buClr>
                          <a:srgbClr val="FF9933"/>
                        </a:buClr>
                        <a:buSzTx/>
                        <a:buFontTx/>
                        <a:buNone/>
                        <a:tabLst/>
                      </a:pPr>
                      <a:r>
                        <a:rPr kumimoji="0" lang="en-GB" altLang="de-DE" sz="1400" b="0" i="0" u="none" strike="noStrike" cap="none" normalizeH="0" baseline="0" noProof="0" dirty="0">
                          <a:ln>
                            <a:noFill/>
                          </a:ln>
                          <a:solidFill>
                            <a:schemeClr val="tx1"/>
                          </a:solidFill>
                          <a:effectLst/>
                          <a:latin typeface="Calibri Regular"/>
                          <a:ea typeface="Times New Roman" panose="02020603050405020304" pitchFamily="18" charset="0"/>
                          <a:cs typeface="Arial" panose="020B0604020202020204" pitchFamily="34" charset="0"/>
                        </a:rPr>
                        <a:t>(= </a:t>
                      </a:r>
                      <a:r>
                        <a:rPr kumimoji="0" lang="en-GB" altLang="de-DE" sz="1400" b="0" i="0" u="none" strike="noStrike" cap="none" normalizeH="0" baseline="0" noProof="0" dirty="0" err="1">
                          <a:ln>
                            <a:noFill/>
                          </a:ln>
                          <a:solidFill>
                            <a:schemeClr val="tx1"/>
                          </a:solidFill>
                          <a:effectLst/>
                          <a:latin typeface="Calibri Regular"/>
                          <a:ea typeface="Times New Roman" panose="02020603050405020304" pitchFamily="18" charset="0"/>
                          <a:cs typeface="Arial" panose="020B0604020202020204" pitchFamily="34" charset="0"/>
                        </a:rPr>
                        <a:t>abusus</a:t>
                      </a:r>
                      <a:r>
                        <a:rPr kumimoji="0" lang="en-GB" altLang="de-DE" sz="1400" b="0" i="0" u="none" strike="noStrike" cap="none" normalizeH="0" baseline="0" noProof="0" dirty="0">
                          <a:ln>
                            <a:noFill/>
                          </a:ln>
                          <a:solidFill>
                            <a:schemeClr val="tx1"/>
                          </a:solidFill>
                          <a:effectLst/>
                          <a:latin typeface="Calibri Regular"/>
                          <a:ea typeface="Times New Roman" panose="02020603050405020304" pitchFamily="18" charset="0"/>
                          <a:cs typeface="Arial" panose="020B0604020202020204" pitchFamily="34" charset="0"/>
                        </a:rPr>
                        <a:t>)</a:t>
                      </a:r>
                    </a:p>
                  </a:txBody>
                  <a:tcPr marL="90016" marR="90016"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5566">
                <a:tc>
                  <a:txBody>
                    <a:bodyPr/>
                    <a:lstStyle>
                      <a:lvl1pPr>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rgbClr val="FF9933"/>
                        </a:buClr>
                        <a:buSzTx/>
                        <a:buFontTx/>
                        <a:buNone/>
                        <a:tabLst/>
                      </a:pPr>
                      <a:r>
                        <a:rPr kumimoji="0" lang="en-GB" altLang="de-DE" sz="1400" b="0" i="0" u="none" strike="noStrike" cap="none" normalizeH="0" baseline="0" noProof="0" dirty="0">
                          <a:ln>
                            <a:noFill/>
                          </a:ln>
                          <a:solidFill>
                            <a:schemeClr val="tx1"/>
                          </a:solidFill>
                          <a:effectLst/>
                          <a:latin typeface="Calibri Regular"/>
                          <a:ea typeface="ＭＳ Ｐゴシック" panose="020B0600070205080204" pitchFamily="34" charset="-128"/>
                          <a:cs typeface="Times New Roman" panose="02020603050405020304" pitchFamily="18" charset="0"/>
                        </a:rPr>
                        <a:t>The right to take earnings from an asset (= </a:t>
                      </a:r>
                      <a:r>
                        <a:rPr kumimoji="0" lang="en-GB" altLang="de-DE" sz="1400" b="0" i="0" u="none" strike="noStrike" cap="none" normalizeH="0" baseline="0" noProof="0" dirty="0" err="1">
                          <a:ln>
                            <a:noFill/>
                          </a:ln>
                          <a:solidFill>
                            <a:schemeClr val="tx1"/>
                          </a:solidFill>
                          <a:effectLst/>
                          <a:latin typeface="Calibri Regular"/>
                          <a:ea typeface="ＭＳ Ｐゴシック" panose="020B0600070205080204" pitchFamily="34" charset="-128"/>
                          <a:cs typeface="Times New Roman" panose="02020603050405020304" pitchFamily="18" charset="0"/>
                        </a:rPr>
                        <a:t>usus</a:t>
                      </a:r>
                      <a:r>
                        <a:rPr kumimoji="0" lang="en-GB" altLang="de-DE" sz="1400" b="0" i="0" u="none" strike="noStrike" cap="none" normalizeH="0" baseline="0" noProof="0" dirty="0">
                          <a:ln>
                            <a:noFill/>
                          </a:ln>
                          <a:solidFill>
                            <a:schemeClr val="tx1"/>
                          </a:solidFill>
                          <a:effectLst/>
                          <a:latin typeface="Calibri Regular"/>
                          <a:ea typeface="ＭＳ Ｐゴシック" panose="020B0600070205080204" pitchFamily="34" charset="-128"/>
                          <a:cs typeface="Times New Roman" panose="02020603050405020304" pitchFamily="18" charset="0"/>
                        </a:rPr>
                        <a:t> fructus)</a:t>
                      </a:r>
                    </a:p>
                  </a:txBody>
                  <a:tcPr marL="90016" marR="90016"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1670">
                <a:tc>
                  <a:txBody>
                    <a:bodyPr/>
                    <a:lstStyle>
                      <a:lvl1pPr>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rgbClr val="FF9933"/>
                        </a:buClr>
                        <a:buSzTx/>
                        <a:buFontTx/>
                        <a:buNone/>
                        <a:tabLst/>
                      </a:pPr>
                      <a:r>
                        <a:rPr kumimoji="0" lang="en-GB" altLang="de-DE" sz="1400" b="0" i="0" u="none" strike="noStrike" cap="none" normalizeH="0" baseline="0" noProof="0" dirty="0">
                          <a:ln>
                            <a:noFill/>
                          </a:ln>
                          <a:solidFill>
                            <a:schemeClr val="tx1"/>
                          </a:solidFill>
                          <a:effectLst/>
                          <a:latin typeface="Calibri Regular"/>
                          <a:ea typeface="ＭＳ Ｐゴシック" panose="020B0600070205080204" pitchFamily="34" charset="-128"/>
                          <a:cs typeface="Times New Roman" panose="02020603050405020304" pitchFamily="18" charset="0"/>
                        </a:rPr>
                        <a:t>The right to sell an asset</a:t>
                      </a:r>
                    </a:p>
                  </a:txBody>
                  <a:tcPr marL="90016" marR="90016"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Group 46">
            <a:extLst>
              <a:ext uri="{FF2B5EF4-FFF2-40B4-BE49-F238E27FC236}">
                <a16:creationId xmlns:a16="http://schemas.microsoft.com/office/drawing/2014/main" id="{74CF7833-B4BD-47E6-A5A2-EE277F0571F3}"/>
              </a:ext>
            </a:extLst>
          </p:cNvPr>
          <p:cNvGraphicFramePr>
            <a:graphicFrameLocks noGrp="1"/>
          </p:cNvGraphicFramePr>
          <p:nvPr/>
        </p:nvGraphicFramePr>
        <p:xfrm>
          <a:off x="10395590" y="2459901"/>
          <a:ext cx="1377311" cy="2797900"/>
        </p:xfrm>
        <a:graphic>
          <a:graphicData uri="http://schemas.openxmlformats.org/drawingml/2006/table">
            <a:tbl>
              <a:tblPr/>
              <a:tblGrid>
                <a:gridCol w="1377311">
                  <a:extLst>
                    <a:ext uri="{9D8B030D-6E8A-4147-A177-3AD203B41FA5}">
                      <a16:colId xmlns:a16="http://schemas.microsoft.com/office/drawing/2014/main" val="20000"/>
                    </a:ext>
                  </a:extLst>
                </a:gridCol>
              </a:tblGrid>
              <a:tr h="1398950">
                <a:tc>
                  <a:txBody>
                    <a:bodyPr/>
                    <a:lstStyle>
                      <a:lvl1pPr>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rgbClr val="FF9933"/>
                        </a:buClr>
                        <a:buSzTx/>
                        <a:buFontTx/>
                        <a:buNone/>
                        <a:tabLst/>
                      </a:pPr>
                      <a:r>
                        <a:rPr kumimoji="0" lang="en-GB" altLang="de-DE" sz="1600" b="0" i="0" u="none" strike="noStrike" cap="none" normalizeH="0" baseline="0" noProof="0" dirty="0">
                          <a:ln>
                            <a:noFill/>
                          </a:ln>
                          <a:solidFill>
                            <a:schemeClr val="tx1"/>
                          </a:solidFill>
                          <a:effectLst/>
                          <a:latin typeface="Calibri Regular"/>
                          <a:ea typeface="ＭＳ Ｐゴシック" panose="020B0600070205080204" pitchFamily="34" charset="-128"/>
                          <a:cs typeface="Times New Roman" panose="02020603050405020304" pitchFamily="18" charset="0"/>
                        </a:rPr>
                        <a:t>Coordination rights</a:t>
                      </a:r>
                    </a:p>
                  </a:txBody>
                  <a:tcPr marL="90013" marR="90013"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98950">
                <a:tc>
                  <a:txBody>
                    <a:bodyPr/>
                    <a:lstStyle>
                      <a:lvl1pPr>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defRPr sz="20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rgbClr val="FF9933"/>
                        </a:buClr>
                        <a:buSzTx/>
                        <a:buFontTx/>
                        <a:buNone/>
                        <a:tabLst/>
                      </a:pPr>
                      <a:r>
                        <a:rPr kumimoji="0" lang="en-GB" altLang="de-DE" sz="1600" b="0" i="0" u="none" strike="noStrike" cap="none" normalizeH="0" baseline="0" noProof="0" dirty="0">
                          <a:ln>
                            <a:noFill/>
                          </a:ln>
                          <a:solidFill>
                            <a:schemeClr val="tx1"/>
                          </a:solidFill>
                          <a:effectLst/>
                          <a:latin typeface="Calibri Regular"/>
                          <a:ea typeface="ＭＳ Ｐゴシック" panose="020B0600070205080204" pitchFamily="34" charset="-128"/>
                          <a:cs typeface="Times New Roman" panose="02020603050405020304" pitchFamily="18" charset="0"/>
                        </a:rPr>
                        <a:t> Value generating rights</a:t>
                      </a:r>
                    </a:p>
                  </a:txBody>
                  <a:tcPr marL="90013" marR="90013"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4" name="Rechteck 13">
            <a:extLst>
              <a:ext uri="{FF2B5EF4-FFF2-40B4-BE49-F238E27FC236}">
                <a16:creationId xmlns:a16="http://schemas.microsoft.com/office/drawing/2014/main" id="{2EABF49F-33CD-4434-AEDC-30C200A618FC}"/>
              </a:ext>
            </a:extLst>
          </p:cNvPr>
          <p:cNvSpPr/>
          <p:nvPr/>
        </p:nvSpPr>
        <p:spPr>
          <a:xfrm>
            <a:off x="10572750" y="5361915"/>
            <a:ext cx="1827669" cy="430887"/>
          </a:xfrm>
          <a:prstGeom prst="rect">
            <a:avLst/>
          </a:prstGeom>
        </p:spPr>
        <p:txBody>
          <a:bodyPr wrap="square">
            <a:spAutoFit/>
          </a:bodyPr>
          <a:lstStyle/>
          <a:p>
            <a:r>
              <a:rPr lang="de-DE" altLang="de-DE" sz="1100" dirty="0" err="1"/>
              <a:t>Coase</a:t>
            </a:r>
            <a:r>
              <a:rPr lang="de-DE" altLang="de-DE" sz="1100" dirty="0"/>
              <a:t> (1960), </a:t>
            </a:r>
            <a:r>
              <a:rPr lang="de-DE" altLang="de-DE" sz="1100" dirty="0" err="1"/>
              <a:t>Furubotn</a:t>
            </a:r>
            <a:r>
              <a:rPr lang="de-DE" altLang="de-DE" sz="1100" dirty="0"/>
              <a:t>/Richter (2005). </a:t>
            </a:r>
            <a:endParaRPr lang="en-US" sz="1100" dirty="0"/>
          </a:p>
        </p:txBody>
      </p:sp>
      <p:sp>
        <p:nvSpPr>
          <p:cNvPr id="3" name="Foliennummernplatzhalter 2">
            <a:extLst>
              <a:ext uri="{FF2B5EF4-FFF2-40B4-BE49-F238E27FC236}">
                <a16:creationId xmlns:a16="http://schemas.microsoft.com/office/drawing/2014/main" id="{5B615D81-BB64-4AB2-897A-01ED783A638F}"/>
              </a:ext>
            </a:extLst>
          </p:cNvPr>
          <p:cNvSpPr>
            <a:spLocks noGrp="1"/>
          </p:cNvSpPr>
          <p:nvPr>
            <p:ph type="sldNum" sz="quarter" idx="12"/>
          </p:nvPr>
        </p:nvSpPr>
        <p:spPr/>
        <p:txBody>
          <a:bodyPr/>
          <a:lstStyle/>
          <a:p>
            <a:fld id="{B34092F8-88B9-48E5-9B8F-3F206E5F35A9}" type="slidenum">
              <a:rPr lang="hr-HR" smtClean="0"/>
              <a:t>40</a:t>
            </a:fld>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04AB2935-0DE0-4A71-94D0-70E15142992E}"/>
              </a:ext>
            </a:extLst>
          </p:cNvPr>
          <p:cNvSpPr>
            <a:spLocks noGrp="1" noChangeArrowheads="1"/>
          </p:cNvSpPr>
          <p:nvPr>
            <p:ph type="body" idx="1"/>
          </p:nvPr>
        </p:nvSpPr>
        <p:spPr>
          <a:xfrm>
            <a:off x="838200" y="1543050"/>
            <a:ext cx="8926513" cy="4694238"/>
          </a:xfrm>
        </p:spPr>
        <p:txBody>
          <a:bodyPr>
            <a:noAutofit/>
          </a:bodyPr>
          <a:lstStyle/>
          <a:p>
            <a:pPr>
              <a:lnSpc>
                <a:spcPct val="90000"/>
              </a:lnSpc>
            </a:pPr>
            <a:r>
              <a:rPr lang="en-GB" altLang="de-DE" sz="2400" dirty="0"/>
              <a:t>Negotiation Issues: </a:t>
            </a:r>
          </a:p>
          <a:p>
            <a:pPr lvl="1"/>
            <a:r>
              <a:rPr lang="en-GB" altLang="de-DE" dirty="0"/>
              <a:t>Territorial restrictions</a:t>
            </a:r>
          </a:p>
          <a:p>
            <a:pPr lvl="1"/>
            <a:r>
              <a:rPr lang="en-GB" altLang="de-DE" dirty="0"/>
              <a:t>Timely restrictions</a:t>
            </a:r>
          </a:p>
          <a:p>
            <a:pPr lvl="1"/>
            <a:r>
              <a:rPr lang="en-GB" altLang="de-DE" dirty="0"/>
              <a:t>Content/Usage restrictions</a:t>
            </a:r>
          </a:p>
          <a:p>
            <a:pPr lvl="1"/>
            <a:r>
              <a:rPr lang="en-GB" altLang="de-DE" dirty="0"/>
              <a:t>Restrictions on the number of licensees</a:t>
            </a:r>
          </a:p>
        </p:txBody>
      </p:sp>
      <p:sp>
        <p:nvSpPr>
          <p:cNvPr id="9" name="Title 1">
            <a:extLst>
              <a:ext uri="{FF2B5EF4-FFF2-40B4-BE49-F238E27FC236}">
                <a16:creationId xmlns:a16="http://schemas.microsoft.com/office/drawing/2014/main" id="{8928ED54-1BD3-4BF5-B191-3D75F3A54E74}"/>
              </a:ext>
            </a:extLst>
          </p:cNvPr>
          <p:cNvSpPr txBox="1">
            <a:spLocks/>
          </p:cNvSpPr>
          <p:nvPr/>
        </p:nvSpPr>
        <p:spPr>
          <a:xfrm>
            <a:off x="838200" y="396875"/>
            <a:ext cx="9582150" cy="9433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Licensing/Franchising</a:t>
            </a:r>
          </a:p>
        </p:txBody>
      </p:sp>
      <p:sp>
        <p:nvSpPr>
          <p:cNvPr id="3" name="Foliennummernplatzhalter 2">
            <a:extLst>
              <a:ext uri="{FF2B5EF4-FFF2-40B4-BE49-F238E27FC236}">
                <a16:creationId xmlns:a16="http://schemas.microsoft.com/office/drawing/2014/main" id="{A18E7F00-D20A-4FCE-938C-E947ACA81906}"/>
              </a:ext>
            </a:extLst>
          </p:cNvPr>
          <p:cNvSpPr>
            <a:spLocks noGrp="1"/>
          </p:cNvSpPr>
          <p:nvPr>
            <p:ph type="sldNum" sz="quarter" idx="12"/>
          </p:nvPr>
        </p:nvSpPr>
        <p:spPr/>
        <p:txBody>
          <a:bodyPr/>
          <a:lstStyle/>
          <a:p>
            <a:fld id="{B34092F8-88B9-48E5-9B8F-3F206E5F35A9}" type="slidenum">
              <a:rPr lang="hr-HR" smtClean="0"/>
              <a:t>41</a:t>
            </a:fld>
            <a:endParaRPr lang="hr-H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86DD6-E9C8-4AE3-ADDA-309284B586B1}"/>
              </a:ext>
            </a:extLst>
          </p:cNvPr>
          <p:cNvSpPr>
            <a:spLocks noGrp="1"/>
          </p:cNvSpPr>
          <p:nvPr>
            <p:ph type="title"/>
          </p:nvPr>
        </p:nvSpPr>
        <p:spPr/>
        <p:txBody>
          <a:bodyPr/>
          <a:lstStyle/>
          <a:p>
            <a:r>
              <a:rPr lang="de-DE" dirty="0" err="1"/>
              <a:t>Streamflicks</a:t>
            </a:r>
            <a:r>
              <a:rPr lang="de-DE" dirty="0"/>
              <a:t> </a:t>
            </a:r>
            <a:r>
              <a:rPr lang="de-DE" dirty="0" err="1"/>
              <a:t>case</a:t>
            </a:r>
            <a:endParaRPr lang="de-DE" dirty="0"/>
          </a:p>
        </p:txBody>
      </p:sp>
      <p:sp>
        <p:nvSpPr>
          <p:cNvPr id="3" name="Inhaltsplatzhalter 2">
            <a:extLst>
              <a:ext uri="{FF2B5EF4-FFF2-40B4-BE49-F238E27FC236}">
                <a16:creationId xmlns:a16="http://schemas.microsoft.com/office/drawing/2014/main" id="{2BAD1E3E-7FB7-41DC-987A-9913A6EBCB14}"/>
              </a:ext>
            </a:extLst>
          </p:cNvPr>
          <p:cNvSpPr>
            <a:spLocks noGrp="1"/>
          </p:cNvSpPr>
          <p:nvPr>
            <p:ph idx="1"/>
          </p:nvPr>
        </p:nvSpPr>
        <p:spPr/>
        <p:txBody>
          <a:bodyPr/>
          <a:lstStyle/>
          <a:p>
            <a:r>
              <a:rPr lang="en-GB"/>
              <a:t>Which licencing components did in the end hurt Streamflicks?</a:t>
            </a:r>
          </a:p>
        </p:txBody>
      </p:sp>
      <p:pic>
        <p:nvPicPr>
          <p:cNvPr id="4" name="Grafik 3">
            <a:extLst>
              <a:ext uri="{FF2B5EF4-FFF2-40B4-BE49-F238E27FC236}">
                <a16:creationId xmlns:a16="http://schemas.microsoft.com/office/drawing/2014/main" id="{C14106E7-511B-4FA4-B1AA-8E369DD92BF0}"/>
              </a:ext>
            </a:extLst>
          </p:cNvPr>
          <p:cNvPicPr>
            <a:picLocks noChangeAspect="1"/>
          </p:cNvPicPr>
          <p:nvPr/>
        </p:nvPicPr>
        <p:blipFill rotWithShape="1">
          <a:blip r:embed="rId2"/>
          <a:srcRect l="18600" t="33859" r="53050" b="27989"/>
          <a:stretch/>
        </p:blipFill>
        <p:spPr>
          <a:xfrm>
            <a:off x="6748272" y="3127248"/>
            <a:ext cx="3456432" cy="2916936"/>
          </a:xfrm>
          <a:prstGeom prst="rect">
            <a:avLst/>
          </a:prstGeom>
        </p:spPr>
      </p:pic>
    </p:spTree>
    <p:extLst>
      <p:ext uri="{BB962C8B-B14F-4D97-AF65-F5344CB8AC3E}">
        <p14:creationId xmlns:p14="http://schemas.microsoft.com/office/powerpoint/2010/main" val="4180616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E284748-3D66-49E7-8F17-37264C1A54B7}"/>
              </a:ext>
            </a:extLst>
          </p:cNvPr>
          <p:cNvSpPr>
            <a:spLocks noGrp="1"/>
          </p:cNvSpPr>
          <p:nvPr>
            <p:ph idx="1"/>
          </p:nvPr>
        </p:nvSpPr>
        <p:spPr>
          <a:xfrm>
            <a:off x="835027" y="1447800"/>
            <a:ext cx="9582150" cy="4419600"/>
          </a:xfrm>
        </p:spPr>
        <p:txBody>
          <a:bodyPr>
            <a:normAutofit/>
          </a:bodyPr>
          <a:lstStyle/>
          <a:p>
            <a:pPr marL="0" indent="0">
              <a:lnSpc>
                <a:spcPct val="120000"/>
              </a:lnSpc>
              <a:buNone/>
              <a:defRPr/>
            </a:pPr>
            <a:r>
              <a:rPr lang="en-GB" sz="3200" dirty="0">
                <a:ea typeface="+mn-ea"/>
              </a:rPr>
              <a:t>Franchising</a:t>
            </a:r>
          </a:p>
          <a:p>
            <a:pPr marL="0" indent="0">
              <a:lnSpc>
                <a:spcPct val="120000"/>
              </a:lnSpc>
              <a:buNone/>
              <a:defRPr/>
            </a:pPr>
            <a:r>
              <a:rPr lang="en-GB" sz="2400" dirty="0">
                <a:ea typeface="+mn-ea"/>
              </a:rPr>
              <a:t>Special form of licensing, in which complete business models are licensed against a fee</a:t>
            </a:r>
          </a:p>
          <a:p>
            <a:pPr lvl="1">
              <a:lnSpc>
                <a:spcPct val="120000"/>
              </a:lnSpc>
              <a:defRPr/>
            </a:pPr>
            <a:r>
              <a:rPr lang="en-GB" dirty="0">
                <a:ea typeface="+mn-ea"/>
              </a:rPr>
              <a:t>Combination of market incentive benefits (independent business) with the possibilities to intervene as in a hierarchy mode</a:t>
            </a:r>
          </a:p>
          <a:p>
            <a:pPr marL="0" indent="0">
              <a:buNone/>
            </a:pPr>
            <a:r>
              <a:rPr lang="en-GB" altLang="de-DE" sz="2400" dirty="0"/>
              <a:t>Characteristics</a:t>
            </a:r>
          </a:p>
          <a:p>
            <a:pPr lvl="1"/>
            <a:r>
              <a:rPr lang="en-GB" altLang="de-DE" dirty="0"/>
              <a:t>Is there a differentiated ownership advantage in the home market?</a:t>
            </a:r>
          </a:p>
          <a:p>
            <a:pPr lvl="1"/>
            <a:r>
              <a:rPr lang="en-GB" altLang="de-DE" dirty="0"/>
              <a:t>Can this advantage be transferred to a foreign market?</a:t>
            </a:r>
          </a:p>
          <a:p>
            <a:pPr lvl="1"/>
            <a:r>
              <a:rPr lang="en-GB" altLang="de-DE" dirty="0"/>
              <a:t>Was franchising already successful in the home market?</a:t>
            </a:r>
          </a:p>
          <a:p>
            <a:pPr lvl="1"/>
            <a:endParaRPr lang="en-GB" altLang="de-DE" dirty="0"/>
          </a:p>
          <a:p>
            <a:pPr lvl="1">
              <a:lnSpc>
                <a:spcPct val="120000"/>
              </a:lnSpc>
              <a:defRPr/>
            </a:pPr>
            <a:endParaRPr lang="en-GB" sz="2000" dirty="0">
              <a:ea typeface="+mn-ea"/>
            </a:endParaRPr>
          </a:p>
          <a:p>
            <a:pPr>
              <a:lnSpc>
                <a:spcPct val="120000"/>
              </a:lnSpc>
              <a:defRPr/>
            </a:pPr>
            <a:endParaRPr lang="en-GB" sz="2000" dirty="0">
              <a:ea typeface="+mn-ea"/>
            </a:endParaRPr>
          </a:p>
          <a:p>
            <a:pPr>
              <a:lnSpc>
                <a:spcPct val="120000"/>
              </a:lnSpc>
              <a:defRPr/>
            </a:pPr>
            <a:endParaRPr lang="en-GB" sz="2000" dirty="0">
              <a:ea typeface="+mn-ea"/>
            </a:endParaRPr>
          </a:p>
          <a:p>
            <a:pPr>
              <a:lnSpc>
                <a:spcPct val="120000"/>
              </a:lnSpc>
              <a:defRPr/>
            </a:pPr>
            <a:endParaRPr lang="en-GB" sz="2000" dirty="0">
              <a:ea typeface="+mn-ea"/>
            </a:endParaRPr>
          </a:p>
          <a:p>
            <a:pPr>
              <a:lnSpc>
                <a:spcPct val="120000"/>
              </a:lnSpc>
              <a:defRPr/>
            </a:pPr>
            <a:endParaRPr lang="en-GB" sz="2000" dirty="0">
              <a:ea typeface="+mn-ea"/>
            </a:endParaRPr>
          </a:p>
          <a:p>
            <a:pPr>
              <a:lnSpc>
                <a:spcPct val="120000"/>
              </a:lnSpc>
              <a:defRPr/>
            </a:pPr>
            <a:endParaRPr lang="en-GB" sz="2000" dirty="0">
              <a:ea typeface="+mn-ea"/>
            </a:endParaRPr>
          </a:p>
          <a:p>
            <a:pPr>
              <a:lnSpc>
                <a:spcPct val="120000"/>
              </a:lnSpc>
              <a:defRPr/>
            </a:pPr>
            <a:endParaRPr lang="en-GB" sz="2000" dirty="0">
              <a:ea typeface="+mn-ea"/>
            </a:endParaRPr>
          </a:p>
          <a:p>
            <a:pPr>
              <a:lnSpc>
                <a:spcPct val="120000"/>
              </a:lnSpc>
              <a:defRPr/>
            </a:pPr>
            <a:endParaRPr lang="en-GB" sz="2000" dirty="0">
              <a:ea typeface="+mn-ea"/>
            </a:endParaRPr>
          </a:p>
          <a:p>
            <a:pPr>
              <a:lnSpc>
                <a:spcPct val="120000"/>
              </a:lnSpc>
              <a:defRPr/>
            </a:pPr>
            <a:endParaRPr lang="en-GB" sz="2000" dirty="0">
              <a:ea typeface="+mn-ea"/>
            </a:endParaRPr>
          </a:p>
        </p:txBody>
      </p:sp>
      <p:sp>
        <p:nvSpPr>
          <p:cNvPr id="10" name="Title 1">
            <a:extLst>
              <a:ext uri="{FF2B5EF4-FFF2-40B4-BE49-F238E27FC236}">
                <a16:creationId xmlns:a16="http://schemas.microsoft.com/office/drawing/2014/main" id="{1AD114C0-B6BA-4634-A01D-65ABE99BEA0E}"/>
              </a:ext>
            </a:extLst>
          </p:cNvPr>
          <p:cNvSpPr txBox="1">
            <a:spLocks/>
          </p:cNvSpPr>
          <p:nvPr/>
        </p:nvSpPr>
        <p:spPr>
          <a:xfrm>
            <a:off x="838200" y="396875"/>
            <a:ext cx="9582150" cy="9433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Licensing/Franchising</a:t>
            </a:r>
          </a:p>
        </p:txBody>
      </p:sp>
      <p:sp>
        <p:nvSpPr>
          <p:cNvPr id="4" name="Foliennummernplatzhalter 3">
            <a:extLst>
              <a:ext uri="{FF2B5EF4-FFF2-40B4-BE49-F238E27FC236}">
                <a16:creationId xmlns:a16="http://schemas.microsoft.com/office/drawing/2014/main" id="{F377734F-07CE-4D62-818A-33CD27F60F9B}"/>
              </a:ext>
            </a:extLst>
          </p:cNvPr>
          <p:cNvSpPr>
            <a:spLocks noGrp="1"/>
          </p:cNvSpPr>
          <p:nvPr>
            <p:ph type="sldNum" sz="quarter" idx="12"/>
          </p:nvPr>
        </p:nvSpPr>
        <p:spPr/>
        <p:txBody>
          <a:bodyPr/>
          <a:lstStyle/>
          <a:p>
            <a:fld id="{B34092F8-88B9-48E5-9B8F-3F206E5F35A9}" type="slidenum">
              <a:rPr lang="hr-HR" smtClean="0"/>
              <a:t>43</a:t>
            </a:fld>
            <a:endParaRPr lang="hr-H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62" name="Gerade Verbindung mit Pfeil 5">
            <a:extLst>
              <a:ext uri="{FF2B5EF4-FFF2-40B4-BE49-F238E27FC236}">
                <a16:creationId xmlns:a16="http://schemas.microsoft.com/office/drawing/2014/main" id="{4A34B3B5-B3D3-4A92-8D27-904F51940B56}"/>
              </a:ext>
            </a:extLst>
          </p:cNvPr>
          <p:cNvCxnSpPr>
            <a:cxnSpLocks noChangeShapeType="1"/>
          </p:cNvCxnSpPr>
          <p:nvPr/>
        </p:nvCxnSpPr>
        <p:spPr bwMode="auto">
          <a:xfrm>
            <a:off x="2717801" y="3932238"/>
            <a:ext cx="6265863"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63" name="Gerade Verbindung 7">
            <a:extLst>
              <a:ext uri="{FF2B5EF4-FFF2-40B4-BE49-F238E27FC236}">
                <a16:creationId xmlns:a16="http://schemas.microsoft.com/office/drawing/2014/main" id="{9B7EF324-01EA-428C-B915-67BACFFFE939}"/>
              </a:ext>
            </a:extLst>
          </p:cNvPr>
          <p:cNvCxnSpPr>
            <a:cxnSpLocks noChangeShapeType="1"/>
          </p:cNvCxnSpPr>
          <p:nvPr/>
        </p:nvCxnSpPr>
        <p:spPr bwMode="auto">
          <a:xfrm>
            <a:off x="3367088" y="3789364"/>
            <a:ext cx="0" cy="2873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64" name="Gerade Verbindung 9">
            <a:extLst>
              <a:ext uri="{FF2B5EF4-FFF2-40B4-BE49-F238E27FC236}">
                <a16:creationId xmlns:a16="http://schemas.microsoft.com/office/drawing/2014/main" id="{9C2BB84D-55A5-47D4-9F6D-94842B738D3E}"/>
              </a:ext>
            </a:extLst>
          </p:cNvPr>
          <p:cNvCxnSpPr>
            <a:cxnSpLocks noChangeShapeType="1"/>
          </p:cNvCxnSpPr>
          <p:nvPr/>
        </p:nvCxnSpPr>
        <p:spPr bwMode="auto">
          <a:xfrm>
            <a:off x="5094288" y="3789364"/>
            <a:ext cx="0" cy="2873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65" name="Gerade Verbindung 10">
            <a:extLst>
              <a:ext uri="{FF2B5EF4-FFF2-40B4-BE49-F238E27FC236}">
                <a16:creationId xmlns:a16="http://schemas.microsoft.com/office/drawing/2014/main" id="{AB0FFC98-7F72-443A-B91F-BE75F55A12D9}"/>
              </a:ext>
            </a:extLst>
          </p:cNvPr>
          <p:cNvCxnSpPr>
            <a:cxnSpLocks noChangeShapeType="1"/>
          </p:cNvCxnSpPr>
          <p:nvPr/>
        </p:nvCxnSpPr>
        <p:spPr bwMode="auto">
          <a:xfrm>
            <a:off x="6678613" y="3789364"/>
            <a:ext cx="0" cy="2873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66" name="Gerade Verbindung 11">
            <a:extLst>
              <a:ext uri="{FF2B5EF4-FFF2-40B4-BE49-F238E27FC236}">
                <a16:creationId xmlns:a16="http://schemas.microsoft.com/office/drawing/2014/main" id="{B12E849D-BE97-465F-B4F3-084A4A2A3570}"/>
              </a:ext>
            </a:extLst>
          </p:cNvPr>
          <p:cNvCxnSpPr>
            <a:cxnSpLocks noChangeShapeType="1"/>
          </p:cNvCxnSpPr>
          <p:nvPr/>
        </p:nvCxnSpPr>
        <p:spPr bwMode="auto">
          <a:xfrm>
            <a:off x="8047038" y="3789364"/>
            <a:ext cx="0" cy="2873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67" name="Textfeld 12">
            <a:extLst>
              <a:ext uri="{FF2B5EF4-FFF2-40B4-BE49-F238E27FC236}">
                <a16:creationId xmlns:a16="http://schemas.microsoft.com/office/drawing/2014/main" id="{C5C307E3-0A08-4F1A-9CE5-45E69ED42A59}"/>
              </a:ext>
            </a:extLst>
          </p:cNvPr>
          <p:cNvSpPr txBox="1">
            <a:spLocks noChangeArrowheads="1"/>
          </p:cNvSpPr>
          <p:nvPr/>
        </p:nvSpPr>
        <p:spPr bwMode="auto">
          <a:xfrm>
            <a:off x="3275013" y="4156075"/>
            <a:ext cx="375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eaLnBrk="1" hangingPunct="1">
              <a:lnSpc>
                <a:spcPct val="100000"/>
              </a:lnSpc>
              <a:spcBef>
                <a:spcPct val="0"/>
              </a:spcBef>
              <a:buClrTx/>
              <a:buFontTx/>
              <a:buNone/>
            </a:pPr>
            <a:r>
              <a:rPr lang="de-DE" altLang="de-DE" sz="1800">
                <a:latin typeface="+mj-lt"/>
                <a:ea typeface="MS Mincho" panose="02020609040205080304" pitchFamily="49" charset="-128"/>
              </a:rPr>
              <a:t>T</a:t>
            </a:r>
            <a:r>
              <a:rPr lang="de-DE" altLang="de-DE" sz="1200">
                <a:latin typeface="+mj-lt"/>
                <a:ea typeface="MS Mincho" panose="02020609040205080304" pitchFamily="49" charset="-128"/>
              </a:rPr>
              <a:t>0</a:t>
            </a:r>
          </a:p>
        </p:txBody>
      </p:sp>
      <p:sp>
        <p:nvSpPr>
          <p:cNvPr id="40968" name="Textfeld 13">
            <a:extLst>
              <a:ext uri="{FF2B5EF4-FFF2-40B4-BE49-F238E27FC236}">
                <a16:creationId xmlns:a16="http://schemas.microsoft.com/office/drawing/2014/main" id="{B600B721-CC30-4CED-AB1E-BFCBE154CEC1}"/>
              </a:ext>
            </a:extLst>
          </p:cNvPr>
          <p:cNvSpPr txBox="1">
            <a:spLocks noChangeArrowheads="1"/>
          </p:cNvSpPr>
          <p:nvPr/>
        </p:nvSpPr>
        <p:spPr bwMode="auto">
          <a:xfrm>
            <a:off x="4881563" y="4156075"/>
            <a:ext cx="375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eaLnBrk="1" hangingPunct="1">
              <a:lnSpc>
                <a:spcPct val="100000"/>
              </a:lnSpc>
              <a:spcBef>
                <a:spcPct val="0"/>
              </a:spcBef>
              <a:buClrTx/>
              <a:buFontTx/>
              <a:buNone/>
            </a:pPr>
            <a:r>
              <a:rPr lang="de-DE" altLang="de-DE" sz="1800">
                <a:latin typeface="+mj-lt"/>
                <a:ea typeface="MS Mincho" panose="02020609040205080304" pitchFamily="49" charset="-128"/>
              </a:rPr>
              <a:t>T</a:t>
            </a:r>
            <a:r>
              <a:rPr lang="de-DE" altLang="de-DE" sz="1200">
                <a:latin typeface="+mj-lt"/>
                <a:ea typeface="MS Mincho" panose="02020609040205080304" pitchFamily="49" charset="-128"/>
              </a:rPr>
              <a:t>1</a:t>
            </a:r>
          </a:p>
        </p:txBody>
      </p:sp>
      <p:sp>
        <p:nvSpPr>
          <p:cNvPr id="40969" name="Textfeld 14">
            <a:extLst>
              <a:ext uri="{FF2B5EF4-FFF2-40B4-BE49-F238E27FC236}">
                <a16:creationId xmlns:a16="http://schemas.microsoft.com/office/drawing/2014/main" id="{8A863B7D-496D-45BA-B8F8-D8751029F0A0}"/>
              </a:ext>
            </a:extLst>
          </p:cNvPr>
          <p:cNvSpPr txBox="1">
            <a:spLocks noChangeArrowheads="1"/>
          </p:cNvSpPr>
          <p:nvPr/>
        </p:nvSpPr>
        <p:spPr bwMode="auto">
          <a:xfrm>
            <a:off x="6465888" y="4156075"/>
            <a:ext cx="375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eaLnBrk="1" hangingPunct="1">
              <a:lnSpc>
                <a:spcPct val="100000"/>
              </a:lnSpc>
              <a:spcBef>
                <a:spcPct val="0"/>
              </a:spcBef>
              <a:buClrTx/>
              <a:buFontTx/>
              <a:buNone/>
            </a:pPr>
            <a:r>
              <a:rPr lang="de-DE" altLang="de-DE" sz="1800">
                <a:latin typeface="+mj-lt"/>
                <a:ea typeface="MS Mincho" panose="02020609040205080304" pitchFamily="49" charset="-128"/>
              </a:rPr>
              <a:t>T</a:t>
            </a:r>
            <a:r>
              <a:rPr lang="de-DE" altLang="de-DE" sz="1200">
                <a:latin typeface="+mj-lt"/>
                <a:ea typeface="MS Mincho" panose="02020609040205080304" pitchFamily="49" charset="-128"/>
              </a:rPr>
              <a:t>2</a:t>
            </a:r>
          </a:p>
        </p:txBody>
      </p:sp>
      <p:sp>
        <p:nvSpPr>
          <p:cNvPr id="40970" name="Textfeld 15">
            <a:extLst>
              <a:ext uri="{FF2B5EF4-FFF2-40B4-BE49-F238E27FC236}">
                <a16:creationId xmlns:a16="http://schemas.microsoft.com/office/drawing/2014/main" id="{64240A25-AEB0-41BD-83BE-8FBDF96E38A2}"/>
              </a:ext>
            </a:extLst>
          </p:cNvPr>
          <p:cNvSpPr txBox="1">
            <a:spLocks noChangeArrowheads="1"/>
          </p:cNvSpPr>
          <p:nvPr/>
        </p:nvSpPr>
        <p:spPr bwMode="auto">
          <a:xfrm>
            <a:off x="7834313" y="4156075"/>
            <a:ext cx="375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eaLnBrk="1" hangingPunct="1">
              <a:lnSpc>
                <a:spcPct val="100000"/>
              </a:lnSpc>
              <a:spcBef>
                <a:spcPct val="0"/>
              </a:spcBef>
              <a:buClrTx/>
              <a:buFontTx/>
              <a:buNone/>
            </a:pPr>
            <a:r>
              <a:rPr lang="de-DE" altLang="de-DE" sz="1800">
                <a:latin typeface="+mj-lt"/>
                <a:ea typeface="MS Mincho" panose="02020609040205080304" pitchFamily="49" charset="-128"/>
              </a:rPr>
              <a:t>T</a:t>
            </a:r>
            <a:r>
              <a:rPr lang="de-DE" altLang="de-DE" sz="1200">
                <a:latin typeface="+mj-lt"/>
                <a:ea typeface="MS Mincho" panose="02020609040205080304" pitchFamily="49" charset="-128"/>
              </a:rPr>
              <a:t>3</a:t>
            </a:r>
          </a:p>
        </p:txBody>
      </p:sp>
      <p:sp>
        <p:nvSpPr>
          <p:cNvPr id="40971" name="Inhaltsplatzhalter 16">
            <a:extLst>
              <a:ext uri="{FF2B5EF4-FFF2-40B4-BE49-F238E27FC236}">
                <a16:creationId xmlns:a16="http://schemas.microsoft.com/office/drawing/2014/main" id="{D3618A53-055F-403C-99BB-F7909E3D4099}"/>
              </a:ext>
            </a:extLst>
          </p:cNvPr>
          <p:cNvSpPr>
            <a:spLocks noGrp="1"/>
          </p:cNvSpPr>
          <p:nvPr>
            <p:ph idx="1"/>
          </p:nvPr>
        </p:nvSpPr>
        <p:spPr>
          <a:xfrm>
            <a:off x="2357438" y="4702175"/>
            <a:ext cx="1655762" cy="523220"/>
          </a:xfrm>
        </p:spPr>
        <p:txBody>
          <a:bodyPr>
            <a:spAutoFit/>
          </a:bodyPr>
          <a:lstStyle/>
          <a:p>
            <a:pPr>
              <a:lnSpc>
                <a:spcPct val="100000"/>
              </a:lnSpc>
              <a:buFontTx/>
              <a:buNone/>
            </a:pPr>
            <a:r>
              <a:rPr lang="en-GB" altLang="de-DE" sz="1400" dirty="0">
                <a:latin typeface="+mj-lt"/>
              </a:rPr>
              <a:t>A and B make contract</a:t>
            </a:r>
          </a:p>
        </p:txBody>
      </p:sp>
      <p:sp>
        <p:nvSpPr>
          <p:cNvPr id="18" name="Inhaltsplatzhalter 16">
            <a:extLst>
              <a:ext uri="{FF2B5EF4-FFF2-40B4-BE49-F238E27FC236}">
                <a16:creationId xmlns:a16="http://schemas.microsoft.com/office/drawing/2014/main" id="{573616C2-1DC6-421E-8C46-4C3396D4C508}"/>
              </a:ext>
            </a:extLst>
          </p:cNvPr>
          <p:cNvSpPr txBox="1">
            <a:spLocks/>
          </p:cNvSpPr>
          <p:nvPr/>
        </p:nvSpPr>
        <p:spPr bwMode="auto">
          <a:xfrm>
            <a:off x="4241423" y="4604781"/>
            <a:ext cx="160496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lnSpc>
                <a:spcPct val="100000"/>
              </a:lnSpc>
              <a:buFontTx/>
              <a:buNone/>
              <a:defRPr/>
            </a:pPr>
            <a:r>
              <a:rPr lang="en-GB" sz="1600" kern="0" dirty="0">
                <a:latin typeface="+mj-lt"/>
              </a:rPr>
              <a:t>A delivers concept</a:t>
            </a:r>
          </a:p>
        </p:txBody>
      </p:sp>
      <p:sp>
        <p:nvSpPr>
          <p:cNvPr id="19" name="Inhaltsplatzhalter 16">
            <a:extLst>
              <a:ext uri="{FF2B5EF4-FFF2-40B4-BE49-F238E27FC236}">
                <a16:creationId xmlns:a16="http://schemas.microsoft.com/office/drawing/2014/main" id="{02FE7B08-ECF1-4EFC-B0EB-9BE678A09C75}"/>
              </a:ext>
            </a:extLst>
          </p:cNvPr>
          <p:cNvSpPr txBox="1">
            <a:spLocks/>
          </p:cNvSpPr>
          <p:nvPr/>
        </p:nvSpPr>
        <p:spPr bwMode="auto">
          <a:xfrm>
            <a:off x="5884864" y="4640264"/>
            <a:ext cx="14065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lnSpc>
                <a:spcPct val="100000"/>
              </a:lnSpc>
              <a:buFontTx/>
              <a:buNone/>
              <a:defRPr/>
            </a:pPr>
            <a:r>
              <a:rPr lang="en-GB" sz="1600" kern="0" dirty="0">
                <a:latin typeface="+mj-lt"/>
              </a:rPr>
              <a:t>B  produces and sells</a:t>
            </a:r>
          </a:p>
        </p:txBody>
      </p:sp>
      <p:sp>
        <p:nvSpPr>
          <p:cNvPr id="20" name="Inhaltsplatzhalter 16">
            <a:extLst>
              <a:ext uri="{FF2B5EF4-FFF2-40B4-BE49-F238E27FC236}">
                <a16:creationId xmlns:a16="http://schemas.microsoft.com/office/drawing/2014/main" id="{1697CF7B-41CA-4ABC-B544-C50CE52F906B}"/>
              </a:ext>
            </a:extLst>
          </p:cNvPr>
          <p:cNvSpPr txBox="1">
            <a:spLocks/>
          </p:cNvSpPr>
          <p:nvPr/>
        </p:nvSpPr>
        <p:spPr bwMode="auto">
          <a:xfrm>
            <a:off x="7550151" y="4640264"/>
            <a:ext cx="236696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lnSpc>
                <a:spcPct val="100000"/>
              </a:lnSpc>
              <a:buFontTx/>
              <a:buNone/>
              <a:defRPr/>
            </a:pPr>
            <a:r>
              <a:rPr lang="en-GB" sz="1600" kern="0">
                <a:latin typeface="+mj-lt"/>
              </a:rPr>
              <a:t>B generates $ and pays A a percentage</a:t>
            </a:r>
          </a:p>
        </p:txBody>
      </p:sp>
      <p:sp>
        <p:nvSpPr>
          <p:cNvPr id="21" name="Inhaltsplatzhalter 16">
            <a:extLst>
              <a:ext uri="{FF2B5EF4-FFF2-40B4-BE49-F238E27FC236}">
                <a16:creationId xmlns:a16="http://schemas.microsoft.com/office/drawing/2014/main" id="{689AB9E9-59B6-4F62-A8B6-F369BBD572BB}"/>
              </a:ext>
            </a:extLst>
          </p:cNvPr>
          <p:cNvSpPr txBox="1">
            <a:spLocks/>
          </p:cNvSpPr>
          <p:nvPr/>
        </p:nvSpPr>
        <p:spPr bwMode="auto">
          <a:xfrm>
            <a:off x="960439" y="1316879"/>
            <a:ext cx="8893175" cy="91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buFontTx/>
              <a:buNone/>
              <a:defRPr/>
            </a:pPr>
            <a:endParaRPr lang="en-GB" sz="200" kern="0" dirty="0">
              <a:latin typeface="+mj-lt"/>
              <a:cs typeface="Times New Roman" panose="02020603050405020304" pitchFamily="18" charset="0"/>
            </a:endParaRPr>
          </a:p>
          <a:p>
            <a:pPr>
              <a:buFontTx/>
              <a:buNone/>
              <a:defRPr/>
            </a:pPr>
            <a:r>
              <a:rPr lang="en-GB" kern="0" dirty="0">
                <a:latin typeface="+mj-lt"/>
                <a:cs typeface="Times New Roman" panose="02020603050405020304" pitchFamily="18" charset="0"/>
              </a:rPr>
              <a:t>Example: McDonald’s Franchise in Brazil</a:t>
            </a:r>
          </a:p>
          <a:p>
            <a:pPr>
              <a:buFontTx/>
              <a:buNone/>
              <a:defRPr/>
            </a:pPr>
            <a:r>
              <a:rPr lang="en-GB" kern="0" dirty="0">
                <a:latin typeface="+mj-lt"/>
                <a:cs typeface="Times New Roman" panose="02020603050405020304" pitchFamily="18" charset="0"/>
              </a:rPr>
              <a:t>A: McDonald's; B: Brazilian businesswomen</a:t>
            </a:r>
          </a:p>
        </p:txBody>
      </p:sp>
      <p:sp>
        <p:nvSpPr>
          <p:cNvPr id="22" name="Inhaltsplatzhalter 16">
            <a:extLst>
              <a:ext uri="{FF2B5EF4-FFF2-40B4-BE49-F238E27FC236}">
                <a16:creationId xmlns:a16="http://schemas.microsoft.com/office/drawing/2014/main" id="{A9E5A8DE-C587-41F3-BA37-43AB95141871}"/>
              </a:ext>
            </a:extLst>
          </p:cNvPr>
          <p:cNvSpPr txBox="1">
            <a:spLocks/>
          </p:cNvSpPr>
          <p:nvPr/>
        </p:nvSpPr>
        <p:spPr bwMode="auto">
          <a:xfrm>
            <a:off x="1814787" y="2709440"/>
            <a:ext cx="1460226" cy="871870"/>
          </a:xfrm>
          <a:prstGeom prst="roundRect">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2700000" scaled="1"/>
            <a:tileRect/>
          </a:gradFill>
          <a:ln/>
        </p:spPr>
        <p:style>
          <a:lnRef idx="0">
            <a:schemeClr val="accent2"/>
          </a:lnRef>
          <a:fillRef idx="3">
            <a:schemeClr val="accent2"/>
          </a:fillRef>
          <a:effectRef idx="3">
            <a:schemeClr val="accent2"/>
          </a:effectRef>
          <a:fontRef idx="minor">
            <a:schemeClr val="lt1"/>
          </a:fontRef>
        </p:style>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lgn="ctr">
              <a:buFontTx/>
              <a:buNone/>
              <a:defRPr/>
            </a:pPr>
            <a:r>
              <a:rPr lang="de-DE" sz="1800" kern="0" dirty="0" err="1">
                <a:latin typeface="+mj-lt"/>
              </a:rPr>
              <a:t>Adverse</a:t>
            </a:r>
            <a:r>
              <a:rPr lang="de-DE" sz="1800" kern="0" dirty="0">
                <a:latin typeface="+mj-lt"/>
              </a:rPr>
              <a:t> </a:t>
            </a:r>
            <a:r>
              <a:rPr lang="de-DE" sz="1800" kern="0" dirty="0" err="1">
                <a:latin typeface="+mj-lt"/>
              </a:rPr>
              <a:t>Selection</a:t>
            </a:r>
            <a:endParaRPr lang="de-DE" sz="1800" kern="0" dirty="0">
              <a:latin typeface="+mj-lt"/>
            </a:endParaRPr>
          </a:p>
        </p:txBody>
      </p:sp>
      <p:sp>
        <p:nvSpPr>
          <p:cNvPr id="23" name="Inhaltsplatzhalter 16">
            <a:extLst>
              <a:ext uri="{FF2B5EF4-FFF2-40B4-BE49-F238E27FC236}">
                <a16:creationId xmlns:a16="http://schemas.microsoft.com/office/drawing/2014/main" id="{9F3FB9DB-D8F0-4238-9E0C-DF7AE15EA64C}"/>
              </a:ext>
            </a:extLst>
          </p:cNvPr>
          <p:cNvSpPr txBox="1">
            <a:spLocks/>
          </p:cNvSpPr>
          <p:nvPr/>
        </p:nvSpPr>
        <p:spPr bwMode="auto">
          <a:xfrm>
            <a:off x="6050356" y="2647190"/>
            <a:ext cx="1224136" cy="871870"/>
          </a:xfrm>
          <a:prstGeom prst="roundRect">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2700000" scaled="1"/>
            <a:tileRect/>
          </a:gradFill>
          <a:ln/>
        </p:spPr>
        <p:style>
          <a:lnRef idx="0">
            <a:schemeClr val="accent2"/>
          </a:lnRef>
          <a:fillRef idx="3">
            <a:schemeClr val="accent2"/>
          </a:fillRef>
          <a:effectRef idx="3">
            <a:schemeClr val="accent2"/>
          </a:effectRef>
          <a:fontRef idx="minor">
            <a:schemeClr val="lt1"/>
          </a:fontRef>
        </p:style>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lgn="ctr">
              <a:buFontTx/>
              <a:buNone/>
              <a:defRPr/>
            </a:pPr>
            <a:r>
              <a:rPr lang="de-DE" sz="1800" kern="0" dirty="0">
                <a:latin typeface="+mj-lt"/>
              </a:rPr>
              <a:t>Moral </a:t>
            </a:r>
            <a:r>
              <a:rPr lang="de-DE" sz="1800" kern="0" dirty="0" err="1">
                <a:latin typeface="+mj-lt"/>
              </a:rPr>
              <a:t>Hazard</a:t>
            </a:r>
            <a:endParaRPr lang="de-DE" sz="1800" kern="0" dirty="0">
              <a:latin typeface="+mj-lt"/>
            </a:endParaRPr>
          </a:p>
        </p:txBody>
      </p:sp>
      <p:sp>
        <p:nvSpPr>
          <p:cNvPr id="5" name="Rectangle 4">
            <a:extLst>
              <a:ext uri="{FF2B5EF4-FFF2-40B4-BE49-F238E27FC236}">
                <a16:creationId xmlns:a16="http://schemas.microsoft.com/office/drawing/2014/main" id="{016CB210-26C9-4A58-89BF-DA3C839543BE}"/>
              </a:ext>
            </a:extLst>
          </p:cNvPr>
          <p:cNvSpPr>
            <a:spLocks noChangeArrowheads="1"/>
          </p:cNvSpPr>
          <p:nvPr/>
        </p:nvSpPr>
        <p:spPr bwMode="auto">
          <a:xfrm>
            <a:off x="1223964" y="2336308"/>
            <a:ext cx="7759700" cy="14287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eaLnBrk="1" hangingPunct="1">
              <a:lnSpc>
                <a:spcPct val="100000"/>
              </a:lnSpc>
              <a:spcBef>
                <a:spcPct val="0"/>
              </a:spcBef>
              <a:buClrTx/>
              <a:buFontTx/>
              <a:buNone/>
            </a:pPr>
            <a:endParaRPr lang="de-DE" altLang="de-DE">
              <a:solidFill>
                <a:schemeClr val="bg1"/>
              </a:solidFill>
              <a:latin typeface="+mj-lt"/>
              <a:ea typeface="MS Mincho" panose="02020609040205080304" pitchFamily="49" charset="-128"/>
            </a:endParaRPr>
          </a:p>
        </p:txBody>
      </p:sp>
      <p:sp>
        <p:nvSpPr>
          <p:cNvPr id="29" name="Title 1">
            <a:extLst>
              <a:ext uri="{FF2B5EF4-FFF2-40B4-BE49-F238E27FC236}">
                <a16:creationId xmlns:a16="http://schemas.microsoft.com/office/drawing/2014/main" id="{875CD6F5-B331-4230-ADE4-1D87DDFA78FD}"/>
              </a:ext>
            </a:extLst>
          </p:cNvPr>
          <p:cNvSpPr txBox="1">
            <a:spLocks/>
          </p:cNvSpPr>
          <p:nvPr/>
        </p:nvSpPr>
        <p:spPr>
          <a:xfrm>
            <a:off x="838200" y="396875"/>
            <a:ext cx="9582150" cy="9433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Licensing/Franchising</a:t>
            </a:r>
          </a:p>
        </p:txBody>
      </p:sp>
      <p:sp>
        <p:nvSpPr>
          <p:cNvPr id="30" name="Rechteck 29">
            <a:extLst>
              <a:ext uri="{FF2B5EF4-FFF2-40B4-BE49-F238E27FC236}">
                <a16:creationId xmlns:a16="http://schemas.microsoft.com/office/drawing/2014/main" id="{7A89FFD8-944F-405A-9704-C94483B01DDD}"/>
              </a:ext>
            </a:extLst>
          </p:cNvPr>
          <p:cNvSpPr/>
          <p:nvPr/>
        </p:nvSpPr>
        <p:spPr>
          <a:xfrm>
            <a:off x="6191694" y="2064307"/>
            <a:ext cx="4423006" cy="369332"/>
          </a:xfrm>
          <a:prstGeom prst="rect">
            <a:avLst/>
          </a:prstGeom>
        </p:spPr>
        <p:txBody>
          <a:bodyPr wrap="none">
            <a:spAutoFit/>
          </a:bodyPr>
          <a:lstStyle/>
          <a:p>
            <a:pPr>
              <a:buFontTx/>
              <a:buNone/>
              <a:defRPr/>
            </a:pPr>
            <a:r>
              <a:rPr lang="en-GB" b="1" kern="0" dirty="0">
                <a:cs typeface="Times New Roman" panose="02020603050405020304" pitchFamily="18" charset="0"/>
              </a:rPr>
              <a:t>Which Principal-Agent Risks will be present?</a:t>
            </a:r>
          </a:p>
        </p:txBody>
      </p:sp>
      <p:sp>
        <p:nvSpPr>
          <p:cNvPr id="31" name="Rechteck 30">
            <a:extLst>
              <a:ext uri="{FF2B5EF4-FFF2-40B4-BE49-F238E27FC236}">
                <a16:creationId xmlns:a16="http://schemas.microsoft.com/office/drawing/2014/main" id="{EF49D2F1-BC34-4677-B45A-EBAA6BA8DE4A}"/>
              </a:ext>
            </a:extLst>
          </p:cNvPr>
          <p:cNvSpPr/>
          <p:nvPr/>
        </p:nvSpPr>
        <p:spPr>
          <a:xfrm>
            <a:off x="214661" y="5274801"/>
            <a:ext cx="2022706" cy="646331"/>
          </a:xfrm>
          <a:prstGeom prst="rect">
            <a:avLst/>
          </a:prstGeom>
        </p:spPr>
        <p:txBody>
          <a:bodyPr wrap="square">
            <a:spAutoFit/>
          </a:bodyPr>
          <a:lstStyle/>
          <a:p>
            <a:pPr>
              <a:buFontTx/>
              <a:buNone/>
              <a:defRPr/>
            </a:pPr>
            <a:r>
              <a:rPr lang="en-GB" b="1" kern="0" dirty="0">
                <a:cs typeface="Times New Roman" panose="02020603050405020304" pitchFamily="18" charset="0"/>
              </a:rPr>
              <a:t>Which transaction costs will occur?</a:t>
            </a:r>
          </a:p>
        </p:txBody>
      </p:sp>
      <p:grpSp>
        <p:nvGrpSpPr>
          <p:cNvPr id="32" name="Gruppieren 31">
            <a:extLst>
              <a:ext uri="{FF2B5EF4-FFF2-40B4-BE49-F238E27FC236}">
                <a16:creationId xmlns:a16="http://schemas.microsoft.com/office/drawing/2014/main" id="{39813D32-651B-446A-86A5-31B8148843C8}"/>
              </a:ext>
            </a:extLst>
          </p:cNvPr>
          <p:cNvGrpSpPr/>
          <p:nvPr/>
        </p:nvGrpSpPr>
        <p:grpSpPr>
          <a:xfrm>
            <a:off x="2129215" y="5175786"/>
            <a:ext cx="1319224" cy="844359"/>
            <a:chOff x="3041338" y="-111117"/>
            <a:chExt cx="1909601" cy="1273054"/>
          </a:xfrm>
        </p:grpSpPr>
        <p:sp>
          <p:nvSpPr>
            <p:cNvPr id="33" name="Rechteck: abgerundete Ecken 32">
              <a:extLst>
                <a:ext uri="{FF2B5EF4-FFF2-40B4-BE49-F238E27FC236}">
                  <a16:creationId xmlns:a16="http://schemas.microsoft.com/office/drawing/2014/main" id="{A992110E-6681-429A-A541-F52903F9FD7C}"/>
                </a:ext>
              </a:extLst>
            </p:cNvPr>
            <p:cNvSpPr/>
            <p:nvPr/>
          </p:nvSpPr>
          <p:spPr>
            <a:xfrm>
              <a:off x="3041338" y="-111117"/>
              <a:ext cx="1909601" cy="1273054"/>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4" name="Rechteck: abgerundete Ecken 4">
              <a:extLst>
                <a:ext uri="{FF2B5EF4-FFF2-40B4-BE49-F238E27FC236}">
                  <a16:creationId xmlns:a16="http://schemas.microsoft.com/office/drawing/2014/main" id="{93C49AAF-CD6C-4BC4-9DD9-7A59161F6E32}"/>
                </a:ext>
              </a:extLst>
            </p:cNvPr>
            <p:cNvSpPr txBox="1"/>
            <p:nvPr/>
          </p:nvSpPr>
          <p:spPr>
            <a:xfrm>
              <a:off x="3103483" y="-48972"/>
              <a:ext cx="1785311" cy="11487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de-DE" sz="1600" kern="1200"/>
                <a:t>Search and information costs</a:t>
              </a:r>
              <a:endParaRPr lang="en-US" sz="1600" kern="1200"/>
            </a:p>
          </p:txBody>
        </p:sp>
      </p:grpSp>
      <p:grpSp>
        <p:nvGrpSpPr>
          <p:cNvPr id="35" name="Gruppieren 34">
            <a:extLst>
              <a:ext uri="{FF2B5EF4-FFF2-40B4-BE49-F238E27FC236}">
                <a16:creationId xmlns:a16="http://schemas.microsoft.com/office/drawing/2014/main" id="{6FA56758-895B-4D3D-93CA-8D518949C8E2}"/>
              </a:ext>
            </a:extLst>
          </p:cNvPr>
          <p:cNvGrpSpPr/>
          <p:nvPr/>
        </p:nvGrpSpPr>
        <p:grpSpPr>
          <a:xfrm>
            <a:off x="3306611" y="5282128"/>
            <a:ext cx="1413178" cy="891251"/>
            <a:chOff x="4616291" y="1577348"/>
            <a:chExt cx="2366652" cy="1503080"/>
          </a:xfrm>
        </p:grpSpPr>
        <p:sp>
          <p:nvSpPr>
            <p:cNvPr id="36" name="Rechteck: abgerundete Ecken 35">
              <a:extLst>
                <a:ext uri="{FF2B5EF4-FFF2-40B4-BE49-F238E27FC236}">
                  <a16:creationId xmlns:a16="http://schemas.microsoft.com/office/drawing/2014/main" id="{2FD81E90-B4ED-4C89-841F-A5C073D9738D}"/>
                </a:ext>
              </a:extLst>
            </p:cNvPr>
            <p:cNvSpPr/>
            <p:nvPr/>
          </p:nvSpPr>
          <p:spPr>
            <a:xfrm>
              <a:off x="4616291" y="1577348"/>
              <a:ext cx="2366652" cy="1503080"/>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Rechteck: abgerundete Ecken 6">
              <a:extLst>
                <a:ext uri="{FF2B5EF4-FFF2-40B4-BE49-F238E27FC236}">
                  <a16:creationId xmlns:a16="http://schemas.microsoft.com/office/drawing/2014/main" id="{E0488244-28EF-431D-A5A5-A12253195C88}"/>
                </a:ext>
              </a:extLst>
            </p:cNvPr>
            <p:cNvSpPr txBox="1"/>
            <p:nvPr/>
          </p:nvSpPr>
          <p:spPr>
            <a:xfrm>
              <a:off x="4689665" y="1650722"/>
              <a:ext cx="2270139" cy="14297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de-DE" sz="1600" kern="1200" dirty="0"/>
                <a:t>Negotiation and decision making costs</a:t>
              </a:r>
              <a:endParaRPr lang="en-US" sz="1600" kern="1200" dirty="0"/>
            </a:p>
          </p:txBody>
        </p:sp>
      </p:grpSp>
      <p:grpSp>
        <p:nvGrpSpPr>
          <p:cNvPr id="38" name="Gruppieren 37">
            <a:extLst>
              <a:ext uri="{FF2B5EF4-FFF2-40B4-BE49-F238E27FC236}">
                <a16:creationId xmlns:a16="http://schemas.microsoft.com/office/drawing/2014/main" id="{62E17896-6E86-4665-8705-7368919396EB}"/>
              </a:ext>
            </a:extLst>
          </p:cNvPr>
          <p:cNvGrpSpPr/>
          <p:nvPr/>
        </p:nvGrpSpPr>
        <p:grpSpPr>
          <a:xfrm>
            <a:off x="6191694" y="5217004"/>
            <a:ext cx="1868163" cy="781291"/>
            <a:chOff x="2997789" y="3448796"/>
            <a:chExt cx="1996699" cy="1367140"/>
          </a:xfrm>
        </p:grpSpPr>
        <p:sp>
          <p:nvSpPr>
            <p:cNvPr id="39" name="Rechteck: abgerundete Ecken 38">
              <a:extLst>
                <a:ext uri="{FF2B5EF4-FFF2-40B4-BE49-F238E27FC236}">
                  <a16:creationId xmlns:a16="http://schemas.microsoft.com/office/drawing/2014/main" id="{05A56796-B144-4FA9-B860-2895B917B49F}"/>
                </a:ext>
              </a:extLst>
            </p:cNvPr>
            <p:cNvSpPr/>
            <p:nvPr/>
          </p:nvSpPr>
          <p:spPr>
            <a:xfrm>
              <a:off x="2997789" y="3448796"/>
              <a:ext cx="1996699" cy="1367140"/>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0" name="Rechteck: abgerundete Ecken 8">
              <a:extLst>
                <a:ext uri="{FF2B5EF4-FFF2-40B4-BE49-F238E27FC236}">
                  <a16:creationId xmlns:a16="http://schemas.microsoft.com/office/drawing/2014/main" id="{98528ACB-853A-433C-A657-7A98AE673954}"/>
                </a:ext>
              </a:extLst>
            </p:cNvPr>
            <p:cNvSpPr txBox="1"/>
            <p:nvPr/>
          </p:nvSpPr>
          <p:spPr>
            <a:xfrm>
              <a:off x="3064527" y="3515535"/>
              <a:ext cx="1886247" cy="12336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de-DE" sz="1600" kern="1200" dirty="0"/>
                <a:t>Monitoring and Enforcement Costs</a:t>
              </a:r>
              <a:endParaRPr lang="en-US" sz="1600" kern="1200" dirty="0"/>
            </a:p>
          </p:txBody>
        </p:sp>
      </p:grpSp>
      <p:sp>
        <p:nvSpPr>
          <p:cNvPr id="41" name="Rectangle 4">
            <a:extLst>
              <a:ext uri="{FF2B5EF4-FFF2-40B4-BE49-F238E27FC236}">
                <a16:creationId xmlns:a16="http://schemas.microsoft.com/office/drawing/2014/main" id="{4B04C0DC-8BC0-466C-AFF8-F1A0573D8A37}"/>
              </a:ext>
            </a:extLst>
          </p:cNvPr>
          <p:cNvSpPr>
            <a:spLocks noChangeArrowheads="1"/>
          </p:cNvSpPr>
          <p:nvPr/>
        </p:nvSpPr>
        <p:spPr bwMode="auto">
          <a:xfrm>
            <a:off x="2129215" y="5185114"/>
            <a:ext cx="7343775" cy="10972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eaLnBrk="1" hangingPunct="1">
              <a:lnSpc>
                <a:spcPct val="100000"/>
              </a:lnSpc>
              <a:spcBef>
                <a:spcPct val="0"/>
              </a:spcBef>
              <a:buClrTx/>
              <a:buFontTx/>
              <a:buNone/>
            </a:pPr>
            <a:endParaRPr lang="en-GB" altLang="de-DE" dirty="0">
              <a:solidFill>
                <a:schemeClr val="bg1"/>
              </a:solidFill>
              <a:latin typeface="+mj-lt"/>
              <a:ea typeface="MS Mincho" panose="02020609040205080304" pitchFamily="49" charset="-128"/>
            </a:endParaRPr>
          </a:p>
        </p:txBody>
      </p:sp>
      <p:sp>
        <p:nvSpPr>
          <p:cNvPr id="3" name="Foliennummernplatzhalter 2">
            <a:extLst>
              <a:ext uri="{FF2B5EF4-FFF2-40B4-BE49-F238E27FC236}">
                <a16:creationId xmlns:a16="http://schemas.microsoft.com/office/drawing/2014/main" id="{D3B81BB9-C1A2-4A8B-876C-994270FB88CD}"/>
              </a:ext>
            </a:extLst>
          </p:cNvPr>
          <p:cNvSpPr>
            <a:spLocks noGrp="1"/>
          </p:cNvSpPr>
          <p:nvPr>
            <p:ph type="sldNum" sz="quarter" idx="12"/>
          </p:nvPr>
        </p:nvSpPr>
        <p:spPr/>
        <p:txBody>
          <a:bodyPr/>
          <a:lstStyle/>
          <a:p>
            <a:fld id="{B34092F8-88B9-48E5-9B8F-3F206E5F35A9}" type="slidenum">
              <a:rPr lang="hr-HR" smtClean="0"/>
              <a:t>44</a:t>
            </a:fld>
            <a:endParaRPr lang="hr-H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B8AE95-F3B0-43B8-B777-2BFC24897687}"/>
              </a:ext>
            </a:extLst>
          </p:cNvPr>
          <p:cNvSpPr>
            <a:spLocks noGrp="1"/>
          </p:cNvSpPr>
          <p:nvPr>
            <p:ph type="title"/>
          </p:nvPr>
        </p:nvSpPr>
        <p:spPr/>
        <p:txBody>
          <a:bodyPr/>
          <a:lstStyle/>
          <a:p>
            <a:r>
              <a:rPr lang="de-DE" dirty="0"/>
              <a:t>Summary - </a:t>
            </a:r>
            <a:r>
              <a:rPr lang="en-US" altLang="de-DE" dirty="0"/>
              <a:t>Market Entry Mode: Licensing/Franchising</a:t>
            </a:r>
            <a:endParaRPr lang="de-DE" dirty="0"/>
          </a:p>
        </p:txBody>
      </p:sp>
      <p:graphicFrame>
        <p:nvGraphicFramePr>
          <p:cNvPr id="5" name="Inhaltsplatzhalter 4">
            <a:extLst>
              <a:ext uri="{FF2B5EF4-FFF2-40B4-BE49-F238E27FC236}">
                <a16:creationId xmlns:a16="http://schemas.microsoft.com/office/drawing/2014/main" id="{66751909-329B-4670-87C8-F1DFD50CE994}"/>
              </a:ext>
            </a:extLst>
          </p:cNvPr>
          <p:cNvGraphicFramePr>
            <a:graphicFrameLocks noGrp="1"/>
          </p:cNvGraphicFramePr>
          <p:nvPr>
            <p:ph idx="1"/>
          </p:nvPr>
        </p:nvGraphicFramePr>
        <p:xfrm>
          <a:off x="0" y="1466850"/>
          <a:ext cx="11849100" cy="4710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2C7E8360-B433-4340-98AC-5EA9992E106A}"/>
              </a:ext>
            </a:extLst>
          </p:cNvPr>
          <p:cNvSpPr>
            <a:spLocks noGrp="1"/>
          </p:cNvSpPr>
          <p:nvPr>
            <p:ph type="sldNum" sz="quarter" idx="12"/>
          </p:nvPr>
        </p:nvSpPr>
        <p:spPr/>
        <p:txBody>
          <a:bodyPr/>
          <a:lstStyle/>
          <a:p>
            <a:fld id="{B34092F8-88B9-48E5-9B8F-3F206E5F35A9}" type="slidenum">
              <a:rPr lang="hr-HR" smtClean="0"/>
              <a:t>45</a:t>
            </a:fld>
            <a:endParaRPr lang="hr-HR"/>
          </a:p>
        </p:txBody>
      </p:sp>
      <p:sp>
        <p:nvSpPr>
          <p:cNvPr id="7" name="Textfeld 6">
            <a:extLst>
              <a:ext uri="{FF2B5EF4-FFF2-40B4-BE49-F238E27FC236}">
                <a16:creationId xmlns:a16="http://schemas.microsoft.com/office/drawing/2014/main" id="{AB0392DF-5AC1-4D40-8A92-286D8F5414C8}"/>
              </a:ext>
            </a:extLst>
          </p:cNvPr>
          <p:cNvSpPr txBox="1"/>
          <p:nvPr/>
        </p:nvSpPr>
        <p:spPr>
          <a:xfrm>
            <a:off x="3886200" y="3821906"/>
            <a:ext cx="819150" cy="1323439"/>
          </a:xfrm>
          <a:prstGeom prst="rect">
            <a:avLst/>
          </a:prstGeom>
          <a:noFill/>
        </p:spPr>
        <p:txBody>
          <a:bodyPr wrap="square" rtlCol="0">
            <a:spAutoFit/>
          </a:bodyPr>
          <a:lstStyle/>
          <a:p>
            <a:r>
              <a:rPr lang="de-DE" sz="8000" b="1" dirty="0">
                <a:ln w="9525">
                  <a:solidFill>
                    <a:schemeClr val="bg1"/>
                  </a:solidFill>
                  <a:prstDash val="solid"/>
                </a:ln>
                <a:effectLst>
                  <a:outerShdw blurRad="12700" dist="38100" dir="2700000" algn="tl" rotWithShape="0">
                    <a:schemeClr val="bg1">
                      <a:lumMod val="50000"/>
                    </a:schemeClr>
                  </a:outerShdw>
                </a:effectLst>
              </a:rPr>
              <a:t>?</a:t>
            </a:r>
          </a:p>
        </p:txBody>
      </p:sp>
      <p:sp>
        <p:nvSpPr>
          <p:cNvPr id="8" name="Textfeld 7">
            <a:extLst>
              <a:ext uri="{FF2B5EF4-FFF2-40B4-BE49-F238E27FC236}">
                <a16:creationId xmlns:a16="http://schemas.microsoft.com/office/drawing/2014/main" id="{4CEA9D5E-C5D0-4FC1-A9A3-D17F63A289BF}"/>
              </a:ext>
            </a:extLst>
          </p:cNvPr>
          <p:cNvSpPr txBox="1"/>
          <p:nvPr/>
        </p:nvSpPr>
        <p:spPr>
          <a:xfrm>
            <a:off x="7486652" y="3821905"/>
            <a:ext cx="819150" cy="1323439"/>
          </a:xfrm>
          <a:prstGeom prst="rect">
            <a:avLst/>
          </a:prstGeom>
          <a:noFill/>
        </p:spPr>
        <p:txBody>
          <a:bodyPr wrap="square" rtlCol="0">
            <a:spAutoFit/>
          </a:bodyPr>
          <a:lstStyle/>
          <a:p>
            <a:r>
              <a:rPr lang="de-DE" sz="8000" b="1" dirty="0">
                <a:ln w="9525">
                  <a:solidFill>
                    <a:schemeClr val="bg1"/>
                  </a:solidFill>
                  <a:prstDash val="solid"/>
                </a:ln>
                <a:effectLst>
                  <a:outerShdw blurRad="12700" dist="38100" dir="2700000" algn="tl" rotWithShape="0">
                    <a:schemeClr val="bg1">
                      <a:lumMod val="50000"/>
                    </a:schemeClr>
                  </a:outerShdw>
                </a:effectLst>
              </a:rPr>
              <a:t>?</a:t>
            </a:r>
          </a:p>
        </p:txBody>
      </p:sp>
    </p:spTree>
    <p:extLst>
      <p:ext uri="{BB962C8B-B14F-4D97-AF65-F5344CB8AC3E}">
        <p14:creationId xmlns:p14="http://schemas.microsoft.com/office/powerpoint/2010/main" val="27549556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2" name="Foliennummernplatzhalter 5">
            <a:extLst>
              <a:ext uri="{FF2B5EF4-FFF2-40B4-BE49-F238E27FC236}">
                <a16:creationId xmlns:a16="http://schemas.microsoft.com/office/drawing/2014/main" id="{2343E326-B017-4727-B788-134F73552A21}"/>
              </a:ext>
            </a:extLst>
          </p:cNvPr>
          <p:cNvSpPr>
            <a:spLocks noGrp="1"/>
          </p:cNvSpPr>
          <p:nvPr>
            <p:ph type="sldNum" sz="quarter" idx="11"/>
          </p:nvPr>
        </p:nvSpPr>
        <p:spPr bwMode="auto">
          <a:xfrm>
            <a:off x="10128251" y="6492876"/>
            <a:ext cx="2638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fld id="{0F4AD080-AE4A-4010-8AFF-CFCFBF2CF809}" type="slidenum">
              <a:rPr lang="de-DE" altLang="en-US" sz="1200">
                <a:solidFill>
                  <a:schemeClr val="bg1">
                    <a:lumMod val="65000"/>
                  </a:schemeClr>
                </a:solidFill>
                <a:ea typeface="MS Mincho" panose="02020609040205080304" pitchFamily="49" charset="-128"/>
              </a:rPr>
              <a:pPr>
                <a:lnSpc>
                  <a:spcPct val="100000"/>
                </a:lnSpc>
                <a:spcBef>
                  <a:spcPct val="0"/>
                </a:spcBef>
                <a:buClrTx/>
                <a:buFontTx/>
                <a:buNone/>
              </a:pPr>
              <a:t>46</a:t>
            </a:fld>
            <a:endParaRPr lang="de-DE" altLang="en-US" sz="1200">
              <a:solidFill>
                <a:schemeClr val="bg1">
                  <a:lumMod val="65000"/>
                </a:schemeClr>
              </a:solidFill>
              <a:ea typeface="MS Mincho" panose="02020609040205080304" pitchFamily="49" charset="-128"/>
            </a:endParaRPr>
          </a:p>
        </p:txBody>
      </p:sp>
      <p:sp>
        <p:nvSpPr>
          <p:cNvPr id="11" name="Title 1">
            <a:extLst>
              <a:ext uri="{FF2B5EF4-FFF2-40B4-BE49-F238E27FC236}">
                <a16:creationId xmlns:a16="http://schemas.microsoft.com/office/drawing/2014/main" id="{22C53C4F-8FE1-4D40-86CD-4B3D4C34C2AD}"/>
              </a:ext>
            </a:extLst>
          </p:cNvPr>
          <p:cNvSpPr txBox="1">
            <a:spLocks/>
          </p:cNvSpPr>
          <p:nvPr/>
        </p:nvSpPr>
        <p:spPr>
          <a:xfrm>
            <a:off x="838200" y="396875"/>
            <a:ext cx="9582150" cy="943308"/>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Further Contractual Arrangements</a:t>
            </a:r>
          </a:p>
        </p:txBody>
      </p:sp>
      <p:graphicFrame>
        <p:nvGraphicFramePr>
          <p:cNvPr id="8" name="Inhaltsplatzhalter 7">
            <a:extLst>
              <a:ext uri="{FF2B5EF4-FFF2-40B4-BE49-F238E27FC236}">
                <a16:creationId xmlns:a16="http://schemas.microsoft.com/office/drawing/2014/main" id="{8554351F-B3F2-4136-8929-C24D1012DD89}"/>
              </a:ext>
            </a:extLst>
          </p:cNvPr>
          <p:cNvGraphicFramePr>
            <a:graphicFrameLocks noGrp="1"/>
          </p:cNvGraphicFramePr>
          <p:nvPr>
            <p:ph idx="1"/>
            <p:extLst>
              <p:ext uri="{D42A27DB-BD31-4B8C-83A1-F6EECF244321}">
                <p14:modId xmlns:p14="http://schemas.microsoft.com/office/powerpoint/2010/main" val="3771624159"/>
              </p:ext>
            </p:extLst>
          </p:nvPr>
        </p:nvGraphicFramePr>
        <p:xfrm>
          <a:off x="838200" y="1340183"/>
          <a:ext cx="8458200" cy="4836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a:extLst>
              <a:ext uri="{FF2B5EF4-FFF2-40B4-BE49-F238E27FC236}">
                <a16:creationId xmlns:a16="http://schemas.microsoft.com/office/drawing/2014/main" id="{325A53FC-48A7-40A8-8481-AEBDF517FDA9}"/>
              </a:ext>
            </a:extLst>
          </p:cNvPr>
          <p:cNvSpPr txBox="1"/>
          <p:nvPr/>
        </p:nvSpPr>
        <p:spPr>
          <a:xfrm>
            <a:off x="10420350" y="5899964"/>
            <a:ext cx="1225296" cy="276999"/>
          </a:xfrm>
          <a:prstGeom prst="rect">
            <a:avLst/>
          </a:prstGeom>
          <a:noFill/>
        </p:spPr>
        <p:txBody>
          <a:bodyPr wrap="square" rtlCol="0">
            <a:spAutoFit/>
          </a:bodyPr>
          <a:lstStyle/>
          <a:p>
            <a:r>
              <a:rPr lang="en-GB" sz="1200" dirty="0"/>
              <a:t>Hill (2012)</a:t>
            </a:r>
            <a:endParaRPr lang="de-DE" sz="1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082" name="Gerade Verbindung mit Pfeil 5">
            <a:extLst>
              <a:ext uri="{FF2B5EF4-FFF2-40B4-BE49-F238E27FC236}">
                <a16:creationId xmlns:a16="http://schemas.microsoft.com/office/drawing/2014/main" id="{478C429A-5DF8-4322-956C-DB32F252A123}"/>
              </a:ext>
            </a:extLst>
          </p:cNvPr>
          <p:cNvCxnSpPr>
            <a:cxnSpLocks noChangeShapeType="1"/>
          </p:cNvCxnSpPr>
          <p:nvPr/>
        </p:nvCxnSpPr>
        <p:spPr bwMode="auto">
          <a:xfrm>
            <a:off x="2927351" y="4522788"/>
            <a:ext cx="6265863"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083" name="Gerade Verbindung 7">
            <a:extLst>
              <a:ext uri="{FF2B5EF4-FFF2-40B4-BE49-F238E27FC236}">
                <a16:creationId xmlns:a16="http://schemas.microsoft.com/office/drawing/2014/main" id="{0F9B89F5-3E64-4083-8484-F97255C88C86}"/>
              </a:ext>
            </a:extLst>
          </p:cNvPr>
          <p:cNvCxnSpPr>
            <a:cxnSpLocks noChangeShapeType="1"/>
          </p:cNvCxnSpPr>
          <p:nvPr/>
        </p:nvCxnSpPr>
        <p:spPr bwMode="auto">
          <a:xfrm>
            <a:off x="3576638" y="4379914"/>
            <a:ext cx="0" cy="2873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084" name="Gerade Verbindung 9">
            <a:extLst>
              <a:ext uri="{FF2B5EF4-FFF2-40B4-BE49-F238E27FC236}">
                <a16:creationId xmlns:a16="http://schemas.microsoft.com/office/drawing/2014/main" id="{032BCCC0-C592-4865-AEEB-CBBD24FD6A47}"/>
              </a:ext>
            </a:extLst>
          </p:cNvPr>
          <p:cNvCxnSpPr>
            <a:cxnSpLocks noChangeShapeType="1"/>
          </p:cNvCxnSpPr>
          <p:nvPr/>
        </p:nvCxnSpPr>
        <p:spPr bwMode="auto">
          <a:xfrm>
            <a:off x="5303838" y="4379914"/>
            <a:ext cx="0" cy="2873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085" name="Gerade Verbindung 10">
            <a:extLst>
              <a:ext uri="{FF2B5EF4-FFF2-40B4-BE49-F238E27FC236}">
                <a16:creationId xmlns:a16="http://schemas.microsoft.com/office/drawing/2014/main" id="{9DD64312-8AB9-42B2-9319-339128898D5E}"/>
              </a:ext>
            </a:extLst>
          </p:cNvPr>
          <p:cNvCxnSpPr>
            <a:cxnSpLocks noChangeShapeType="1"/>
          </p:cNvCxnSpPr>
          <p:nvPr/>
        </p:nvCxnSpPr>
        <p:spPr bwMode="auto">
          <a:xfrm>
            <a:off x="6888163" y="4379914"/>
            <a:ext cx="0" cy="2873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086" name="Gerade Verbindung 11">
            <a:extLst>
              <a:ext uri="{FF2B5EF4-FFF2-40B4-BE49-F238E27FC236}">
                <a16:creationId xmlns:a16="http://schemas.microsoft.com/office/drawing/2014/main" id="{8EC8FEBC-308D-44B7-9D63-6ECC53A37697}"/>
              </a:ext>
            </a:extLst>
          </p:cNvPr>
          <p:cNvCxnSpPr>
            <a:cxnSpLocks noChangeShapeType="1"/>
          </p:cNvCxnSpPr>
          <p:nvPr/>
        </p:nvCxnSpPr>
        <p:spPr bwMode="auto">
          <a:xfrm>
            <a:off x="8256588" y="4379914"/>
            <a:ext cx="0" cy="2873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919" name="Textfeld 12">
            <a:extLst>
              <a:ext uri="{FF2B5EF4-FFF2-40B4-BE49-F238E27FC236}">
                <a16:creationId xmlns:a16="http://schemas.microsoft.com/office/drawing/2014/main" id="{8AE7FBF1-D01E-451B-8AD6-358331926861}"/>
              </a:ext>
            </a:extLst>
          </p:cNvPr>
          <p:cNvSpPr txBox="1">
            <a:spLocks noChangeArrowheads="1"/>
          </p:cNvSpPr>
          <p:nvPr/>
        </p:nvSpPr>
        <p:spPr bwMode="auto">
          <a:xfrm>
            <a:off x="3484563" y="4746625"/>
            <a:ext cx="375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Font typeface="Wingdings" pitchFamily="2" charset="2"/>
              <a:defRPr sz="1600">
                <a:solidFill>
                  <a:schemeClr val="tx1"/>
                </a:solidFill>
                <a:latin typeface="Helvetica Light"/>
              </a:defRPr>
            </a:lvl1pPr>
            <a:lvl2pPr marL="742950" indent="-285750">
              <a:lnSpc>
                <a:spcPct val="120000"/>
              </a:lnSpc>
              <a:buChar char="–"/>
              <a:defRPr sz="1600">
                <a:solidFill>
                  <a:schemeClr val="tx1"/>
                </a:solidFill>
                <a:latin typeface="Helvetica Light"/>
              </a:defRPr>
            </a:lvl2pPr>
            <a:lvl3pPr marL="1143000" indent="-228600">
              <a:spcBef>
                <a:spcPct val="20000"/>
              </a:spcBef>
              <a:buChar char="•"/>
              <a:defRPr>
                <a:solidFill>
                  <a:schemeClr val="tx1"/>
                </a:solidFill>
                <a:latin typeface="Frutiger 45 Light"/>
              </a:defRPr>
            </a:lvl3pPr>
            <a:lvl4pPr marL="1600200" indent="-228600">
              <a:spcBef>
                <a:spcPct val="20000"/>
              </a:spcBef>
              <a:buChar char="–"/>
              <a:defRPr>
                <a:solidFill>
                  <a:schemeClr val="tx1"/>
                </a:solidFill>
                <a:latin typeface="Frutiger 45 Light"/>
              </a:defRPr>
            </a:lvl4pPr>
            <a:lvl5pPr marL="2057400" indent="-228600">
              <a:spcBef>
                <a:spcPct val="20000"/>
              </a:spcBef>
              <a:buChar char="»"/>
              <a:defRPr>
                <a:solidFill>
                  <a:schemeClr val="tx1"/>
                </a:solidFill>
                <a:latin typeface="Frutiger 45 Light"/>
              </a:defRPr>
            </a:lvl5pPr>
            <a:lvl6pPr marL="2514600" indent="-228600" eaLnBrk="0" fontAlgn="base" hangingPunct="0">
              <a:spcBef>
                <a:spcPct val="20000"/>
              </a:spcBef>
              <a:spcAft>
                <a:spcPct val="0"/>
              </a:spcAft>
              <a:buChar char="»"/>
              <a:defRPr>
                <a:solidFill>
                  <a:schemeClr val="tx1"/>
                </a:solidFill>
                <a:latin typeface="Frutiger 45 Light"/>
              </a:defRPr>
            </a:lvl6pPr>
            <a:lvl7pPr marL="2971800" indent="-228600" eaLnBrk="0" fontAlgn="base" hangingPunct="0">
              <a:spcBef>
                <a:spcPct val="20000"/>
              </a:spcBef>
              <a:spcAft>
                <a:spcPct val="0"/>
              </a:spcAft>
              <a:buChar char="»"/>
              <a:defRPr>
                <a:solidFill>
                  <a:schemeClr val="tx1"/>
                </a:solidFill>
                <a:latin typeface="Frutiger 45 Light"/>
              </a:defRPr>
            </a:lvl7pPr>
            <a:lvl8pPr marL="3429000" indent="-228600" eaLnBrk="0" fontAlgn="base" hangingPunct="0">
              <a:spcBef>
                <a:spcPct val="20000"/>
              </a:spcBef>
              <a:spcAft>
                <a:spcPct val="0"/>
              </a:spcAft>
              <a:buChar char="»"/>
              <a:defRPr>
                <a:solidFill>
                  <a:schemeClr val="tx1"/>
                </a:solidFill>
                <a:latin typeface="Frutiger 45 Light"/>
              </a:defRPr>
            </a:lvl8pPr>
            <a:lvl9pPr marL="3886200" indent="-228600" eaLnBrk="0" fontAlgn="base" hangingPunct="0">
              <a:spcBef>
                <a:spcPct val="20000"/>
              </a:spcBef>
              <a:spcAft>
                <a:spcPct val="0"/>
              </a:spcAft>
              <a:buChar char="»"/>
              <a:defRPr>
                <a:solidFill>
                  <a:schemeClr val="tx1"/>
                </a:solidFill>
                <a:latin typeface="Frutiger 45 Light"/>
              </a:defRPr>
            </a:lvl9pPr>
          </a:lstStyle>
          <a:p>
            <a:pPr>
              <a:lnSpc>
                <a:spcPct val="100000"/>
              </a:lnSpc>
              <a:buFontTx/>
              <a:buNone/>
              <a:defRPr/>
            </a:pPr>
            <a:r>
              <a:rPr lang="de-DE" altLang="de-DE" sz="1800" dirty="0">
                <a:latin typeface="+mj-lt"/>
              </a:rPr>
              <a:t>T</a:t>
            </a:r>
            <a:r>
              <a:rPr lang="de-DE" altLang="de-DE" sz="1200" dirty="0">
                <a:latin typeface="+mj-lt"/>
              </a:rPr>
              <a:t>0</a:t>
            </a:r>
          </a:p>
        </p:txBody>
      </p:sp>
      <p:sp>
        <p:nvSpPr>
          <p:cNvPr id="38920" name="Textfeld 13">
            <a:extLst>
              <a:ext uri="{FF2B5EF4-FFF2-40B4-BE49-F238E27FC236}">
                <a16:creationId xmlns:a16="http://schemas.microsoft.com/office/drawing/2014/main" id="{56360E9E-B478-4CC1-A067-75CA2D41C387}"/>
              </a:ext>
            </a:extLst>
          </p:cNvPr>
          <p:cNvSpPr txBox="1">
            <a:spLocks noChangeArrowheads="1"/>
          </p:cNvSpPr>
          <p:nvPr/>
        </p:nvSpPr>
        <p:spPr bwMode="auto">
          <a:xfrm>
            <a:off x="5091113" y="4746625"/>
            <a:ext cx="375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Font typeface="Wingdings" pitchFamily="2" charset="2"/>
              <a:defRPr sz="1600">
                <a:solidFill>
                  <a:schemeClr val="tx1"/>
                </a:solidFill>
                <a:latin typeface="Helvetica Light"/>
              </a:defRPr>
            </a:lvl1pPr>
            <a:lvl2pPr marL="742950" indent="-285750">
              <a:lnSpc>
                <a:spcPct val="120000"/>
              </a:lnSpc>
              <a:buChar char="–"/>
              <a:defRPr sz="1600">
                <a:solidFill>
                  <a:schemeClr val="tx1"/>
                </a:solidFill>
                <a:latin typeface="Helvetica Light"/>
              </a:defRPr>
            </a:lvl2pPr>
            <a:lvl3pPr marL="1143000" indent="-228600">
              <a:spcBef>
                <a:spcPct val="20000"/>
              </a:spcBef>
              <a:buChar char="•"/>
              <a:defRPr>
                <a:solidFill>
                  <a:schemeClr val="tx1"/>
                </a:solidFill>
                <a:latin typeface="Frutiger 45 Light"/>
              </a:defRPr>
            </a:lvl3pPr>
            <a:lvl4pPr marL="1600200" indent="-228600">
              <a:spcBef>
                <a:spcPct val="20000"/>
              </a:spcBef>
              <a:buChar char="–"/>
              <a:defRPr>
                <a:solidFill>
                  <a:schemeClr val="tx1"/>
                </a:solidFill>
                <a:latin typeface="Frutiger 45 Light"/>
              </a:defRPr>
            </a:lvl4pPr>
            <a:lvl5pPr marL="2057400" indent="-228600">
              <a:spcBef>
                <a:spcPct val="20000"/>
              </a:spcBef>
              <a:buChar char="»"/>
              <a:defRPr>
                <a:solidFill>
                  <a:schemeClr val="tx1"/>
                </a:solidFill>
                <a:latin typeface="Frutiger 45 Light"/>
              </a:defRPr>
            </a:lvl5pPr>
            <a:lvl6pPr marL="2514600" indent="-228600" eaLnBrk="0" fontAlgn="base" hangingPunct="0">
              <a:spcBef>
                <a:spcPct val="20000"/>
              </a:spcBef>
              <a:spcAft>
                <a:spcPct val="0"/>
              </a:spcAft>
              <a:buChar char="»"/>
              <a:defRPr>
                <a:solidFill>
                  <a:schemeClr val="tx1"/>
                </a:solidFill>
                <a:latin typeface="Frutiger 45 Light"/>
              </a:defRPr>
            </a:lvl6pPr>
            <a:lvl7pPr marL="2971800" indent="-228600" eaLnBrk="0" fontAlgn="base" hangingPunct="0">
              <a:spcBef>
                <a:spcPct val="20000"/>
              </a:spcBef>
              <a:spcAft>
                <a:spcPct val="0"/>
              </a:spcAft>
              <a:buChar char="»"/>
              <a:defRPr>
                <a:solidFill>
                  <a:schemeClr val="tx1"/>
                </a:solidFill>
                <a:latin typeface="Frutiger 45 Light"/>
              </a:defRPr>
            </a:lvl7pPr>
            <a:lvl8pPr marL="3429000" indent="-228600" eaLnBrk="0" fontAlgn="base" hangingPunct="0">
              <a:spcBef>
                <a:spcPct val="20000"/>
              </a:spcBef>
              <a:spcAft>
                <a:spcPct val="0"/>
              </a:spcAft>
              <a:buChar char="»"/>
              <a:defRPr>
                <a:solidFill>
                  <a:schemeClr val="tx1"/>
                </a:solidFill>
                <a:latin typeface="Frutiger 45 Light"/>
              </a:defRPr>
            </a:lvl8pPr>
            <a:lvl9pPr marL="3886200" indent="-228600" eaLnBrk="0" fontAlgn="base" hangingPunct="0">
              <a:spcBef>
                <a:spcPct val="20000"/>
              </a:spcBef>
              <a:spcAft>
                <a:spcPct val="0"/>
              </a:spcAft>
              <a:buChar char="»"/>
              <a:defRPr>
                <a:solidFill>
                  <a:schemeClr val="tx1"/>
                </a:solidFill>
                <a:latin typeface="Frutiger 45 Light"/>
              </a:defRPr>
            </a:lvl9pPr>
          </a:lstStyle>
          <a:p>
            <a:pPr>
              <a:lnSpc>
                <a:spcPct val="100000"/>
              </a:lnSpc>
              <a:buFontTx/>
              <a:buNone/>
              <a:defRPr/>
            </a:pPr>
            <a:r>
              <a:rPr lang="de-DE" altLang="de-DE" sz="1800" dirty="0">
                <a:latin typeface="+mj-lt"/>
              </a:rPr>
              <a:t>T</a:t>
            </a:r>
            <a:r>
              <a:rPr lang="de-DE" altLang="de-DE" sz="1200" dirty="0">
                <a:latin typeface="+mj-lt"/>
              </a:rPr>
              <a:t>1</a:t>
            </a:r>
          </a:p>
        </p:txBody>
      </p:sp>
      <p:sp>
        <p:nvSpPr>
          <p:cNvPr id="38921" name="Textfeld 14">
            <a:extLst>
              <a:ext uri="{FF2B5EF4-FFF2-40B4-BE49-F238E27FC236}">
                <a16:creationId xmlns:a16="http://schemas.microsoft.com/office/drawing/2014/main" id="{DBF75413-E83C-44EC-BF95-1BF06C586CFE}"/>
              </a:ext>
            </a:extLst>
          </p:cNvPr>
          <p:cNvSpPr txBox="1">
            <a:spLocks noChangeArrowheads="1"/>
          </p:cNvSpPr>
          <p:nvPr/>
        </p:nvSpPr>
        <p:spPr bwMode="auto">
          <a:xfrm>
            <a:off x="6675438" y="4746625"/>
            <a:ext cx="375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Font typeface="Wingdings" pitchFamily="2" charset="2"/>
              <a:defRPr sz="1600">
                <a:solidFill>
                  <a:schemeClr val="tx1"/>
                </a:solidFill>
                <a:latin typeface="Helvetica Light"/>
              </a:defRPr>
            </a:lvl1pPr>
            <a:lvl2pPr marL="742950" indent="-285750">
              <a:lnSpc>
                <a:spcPct val="120000"/>
              </a:lnSpc>
              <a:buChar char="–"/>
              <a:defRPr sz="1600">
                <a:solidFill>
                  <a:schemeClr val="tx1"/>
                </a:solidFill>
                <a:latin typeface="Helvetica Light"/>
              </a:defRPr>
            </a:lvl2pPr>
            <a:lvl3pPr marL="1143000" indent="-228600">
              <a:spcBef>
                <a:spcPct val="20000"/>
              </a:spcBef>
              <a:buChar char="•"/>
              <a:defRPr>
                <a:solidFill>
                  <a:schemeClr val="tx1"/>
                </a:solidFill>
                <a:latin typeface="Frutiger 45 Light"/>
              </a:defRPr>
            </a:lvl3pPr>
            <a:lvl4pPr marL="1600200" indent="-228600">
              <a:spcBef>
                <a:spcPct val="20000"/>
              </a:spcBef>
              <a:buChar char="–"/>
              <a:defRPr>
                <a:solidFill>
                  <a:schemeClr val="tx1"/>
                </a:solidFill>
                <a:latin typeface="Frutiger 45 Light"/>
              </a:defRPr>
            </a:lvl4pPr>
            <a:lvl5pPr marL="2057400" indent="-228600">
              <a:spcBef>
                <a:spcPct val="20000"/>
              </a:spcBef>
              <a:buChar char="»"/>
              <a:defRPr>
                <a:solidFill>
                  <a:schemeClr val="tx1"/>
                </a:solidFill>
                <a:latin typeface="Frutiger 45 Light"/>
              </a:defRPr>
            </a:lvl5pPr>
            <a:lvl6pPr marL="2514600" indent="-228600" eaLnBrk="0" fontAlgn="base" hangingPunct="0">
              <a:spcBef>
                <a:spcPct val="20000"/>
              </a:spcBef>
              <a:spcAft>
                <a:spcPct val="0"/>
              </a:spcAft>
              <a:buChar char="»"/>
              <a:defRPr>
                <a:solidFill>
                  <a:schemeClr val="tx1"/>
                </a:solidFill>
                <a:latin typeface="Frutiger 45 Light"/>
              </a:defRPr>
            </a:lvl6pPr>
            <a:lvl7pPr marL="2971800" indent="-228600" eaLnBrk="0" fontAlgn="base" hangingPunct="0">
              <a:spcBef>
                <a:spcPct val="20000"/>
              </a:spcBef>
              <a:spcAft>
                <a:spcPct val="0"/>
              </a:spcAft>
              <a:buChar char="»"/>
              <a:defRPr>
                <a:solidFill>
                  <a:schemeClr val="tx1"/>
                </a:solidFill>
                <a:latin typeface="Frutiger 45 Light"/>
              </a:defRPr>
            </a:lvl7pPr>
            <a:lvl8pPr marL="3429000" indent="-228600" eaLnBrk="0" fontAlgn="base" hangingPunct="0">
              <a:spcBef>
                <a:spcPct val="20000"/>
              </a:spcBef>
              <a:spcAft>
                <a:spcPct val="0"/>
              </a:spcAft>
              <a:buChar char="»"/>
              <a:defRPr>
                <a:solidFill>
                  <a:schemeClr val="tx1"/>
                </a:solidFill>
                <a:latin typeface="Frutiger 45 Light"/>
              </a:defRPr>
            </a:lvl8pPr>
            <a:lvl9pPr marL="3886200" indent="-228600" eaLnBrk="0" fontAlgn="base" hangingPunct="0">
              <a:spcBef>
                <a:spcPct val="20000"/>
              </a:spcBef>
              <a:spcAft>
                <a:spcPct val="0"/>
              </a:spcAft>
              <a:buChar char="»"/>
              <a:defRPr>
                <a:solidFill>
                  <a:schemeClr val="tx1"/>
                </a:solidFill>
                <a:latin typeface="Frutiger 45 Light"/>
              </a:defRPr>
            </a:lvl9pPr>
          </a:lstStyle>
          <a:p>
            <a:pPr>
              <a:lnSpc>
                <a:spcPct val="100000"/>
              </a:lnSpc>
              <a:buFontTx/>
              <a:buNone/>
              <a:defRPr/>
            </a:pPr>
            <a:r>
              <a:rPr lang="de-DE" altLang="de-DE" sz="1800" dirty="0">
                <a:latin typeface="+mj-lt"/>
              </a:rPr>
              <a:t>T</a:t>
            </a:r>
            <a:r>
              <a:rPr lang="de-DE" altLang="de-DE" sz="1200" dirty="0">
                <a:latin typeface="+mj-lt"/>
              </a:rPr>
              <a:t>2</a:t>
            </a:r>
          </a:p>
        </p:txBody>
      </p:sp>
      <p:sp>
        <p:nvSpPr>
          <p:cNvPr id="38922" name="Textfeld 15">
            <a:extLst>
              <a:ext uri="{FF2B5EF4-FFF2-40B4-BE49-F238E27FC236}">
                <a16:creationId xmlns:a16="http://schemas.microsoft.com/office/drawing/2014/main" id="{B7B529E6-3D65-46B4-A5BB-E2C1B914C8E7}"/>
              </a:ext>
            </a:extLst>
          </p:cNvPr>
          <p:cNvSpPr txBox="1">
            <a:spLocks noChangeArrowheads="1"/>
          </p:cNvSpPr>
          <p:nvPr/>
        </p:nvSpPr>
        <p:spPr bwMode="auto">
          <a:xfrm>
            <a:off x="8043863" y="4746625"/>
            <a:ext cx="375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Font typeface="Wingdings" pitchFamily="2" charset="2"/>
              <a:defRPr sz="1600">
                <a:solidFill>
                  <a:schemeClr val="tx1"/>
                </a:solidFill>
                <a:latin typeface="Helvetica Light"/>
              </a:defRPr>
            </a:lvl1pPr>
            <a:lvl2pPr marL="742950" indent="-285750">
              <a:lnSpc>
                <a:spcPct val="120000"/>
              </a:lnSpc>
              <a:buChar char="–"/>
              <a:defRPr sz="1600">
                <a:solidFill>
                  <a:schemeClr val="tx1"/>
                </a:solidFill>
                <a:latin typeface="Helvetica Light"/>
              </a:defRPr>
            </a:lvl2pPr>
            <a:lvl3pPr marL="1143000" indent="-228600">
              <a:spcBef>
                <a:spcPct val="20000"/>
              </a:spcBef>
              <a:buChar char="•"/>
              <a:defRPr>
                <a:solidFill>
                  <a:schemeClr val="tx1"/>
                </a:solidFill>
                <a:latin typeface="Frutiger 45 Light"/>
              </a:defRPr>
            </a:lvl3pPr>
            <a:lvl4pPr marL="1600200" indent="-228600">
              <a:spcBef>
                <a:spcPct val="20000"/>
              </a:spcBef>
              <a:buChar char="–"/>
              <a:defRPr>
                <a:solidFill>
                  <a:schemeClr val="tx1"/>
                </a:solidFill>
                <a:latin typeface="Frutiger 45 Light"/>
              </a:defRPr>
            </a:lvl4pPr>
            <a:lvl5pPr marL="2057400" indent="-228600">
              <a:spcBef>
                <a:spcPct val="20000"/>
              </a:spcBef>
              <a:buChar char="»"/>
              <a:defRPr>
                <a:solidFill>
                  <a:schemeClr val="tx1"/>
                </a:solidFill>
                <a:latin typeface="Frutiger 45 Light"/>
              </a:defRPr>
            </a:lvl5pPr>
            <a:lvl6pPr marL="2514600" indent="-228600" eaLnBrk="0" fontAlgn="base" hangingPunct="0">
              <a:spcBef>
                <a:spcPct val="20000"/>
              </a:spcBef>
              <a:spcAft>
                <a:spcPct val="0"/>
              </a:spcAft>
              <a:buChar char="»"/>
              <a:defRPr>
                <a:solidFill>
                  <a:schemeClr val="tx1"/>
                </a:solidFill>
                <a:latin typeface="Frutiger 45 Light"/>
              </a:defRPr>
            </a:lvl6pPr>
            <a:lvl7pPr marL="2971800" indent="-228600" eaLnBrk="0" fontAlgn="base" hangingPunct="0">
              <a:spcBef>
                <a:spcPct val="20000"/>
              </a:spcBef>
              <a:spcAft>
                <a:spcPct val="0"/>
              </a:spcAft>
              <a:buChar char="»"/>
              <a:defRPr>
                <a:solidFill>
                  <a:schemeClr val="tx1"/>
                </a:solidFill>
                <a:latin typeface="Frutiger 45 Light"/>
              </a:defRPr>
            </a:lvl7pPr>
            <a:lvl8pPr marL="3429000" indent="-228600" eaLnBrk="0" fontAlgn="base" hangingPunct="0">
              <a:spcBef>
                <a:spcPct val="20000"/>
              </a:spcBef>
              <a:spcAft>
                <a:spcPct val="0"/>
              </a:spcAft>
              <a:buChar char="»"/>
              <a:defRPr>
                <a:solidFill>
                  <a:schemeClr val="tx1"/>
                </a:solidFill>
                <a:latin typeface="Frutiger 45 Light"/>
              </a:defRPr>
            </a:lvl8pPr>
            <a:lvl9pPr marL="3886200" indent="-228600" eaLnBrk="0" fontAlgn="base" hangingPunct="0">
              <a:spcBef>
                <a:spcPct val="20000"/>
              </a:spcBef>
              <a:spcAft>
                <a:spcPct val="0"/>
              </a:spcAft>
              <a:buChar char="»"/>
              <a:defRPr>
                <a:solidFill>
                  <a:schemeClr val="tx1"/>
                </a:solidFill>
                <a:latin typeface="Frutiger 45 Light"/>
              </a:defRPr>
            </a:lvl9pPr>
          </a:lstStyle>
          <a:p>
            <a:pPr>
              <a:lnSpc>
                <a:spcPct val="100000"/>
              </a:lnSpc>
              <a:buFontTx/>
              <a:buNone/>
              <a:defRPr/>
            </a:pPr>
            <a:r>
              <a:rPr lang="de-DE" altLang="de-DE" sz="1800" dirty="0">
                <a:latin typeface="+mj-lt"/>
              </a:rPr>
              <a:t>T</a:t>
            </a:r>
            <a:r>
              <a:rPr lang="de-DE" altLang="de-DE" sz="1200" dirty="0">
                <a:latin typeface="+mj-lt"/>
              </a:rPr>
              <a:t>3</a:t>
            </a:r>
          </a:p>
        </p:txBody>
      </p:sp>
      <p:sp>
        <p:nvSpPr>
          <p:cNvPr id="38923" name="Inhaltsplatzhalter 16">
            <a:extLst>
              <a:ext uri="{FF2B5EF4-FFF2-40B4-BE49-F238E27FC236}">
                <a16:creationId xmlns:a16="http://schemas.microsoft.com/office/drawing/2014/main" id="{BB35227C-7FC6-44C0-8990-A5CBFA90F923}"/>
              </a:ext>
            </a:extLst>
          </p:cNvPr>
          <p:cNvSpPr>
            <a:spLocks noGrp="1"/>
          </p:cNvSpPr>
          <p:nvPr>
            <p:ph idx="1"/>
          </p:nvPr>
        </p:nvSpPr>
        <p:spPr>
          <a:xfrm>
            <a:off x="2784476" y="5121276"/>
            <a:ext cx="1439863" cy="584775"/>
          </a:xfrm>
        </p:spPr>
        <p:txBody>
          <a:bodyPr>
            <a:spAutoFit/>
          </a:bodyPr>
          <a:lstStyle/>
          <a:p>
            <a:pPr>
              <a:lnSpc>
                <a:spcPct val="100000"/>
              </a:lnSpc>
              <a:buFontTx/>
              <a:buNone/>
              <a:defRPr/>
            </a:pPr>
            <a:r>
              <a:rPr lang="de-DE" altLang="de-DE" sz="1600" dirty="0">
                <a:latin typeface="+mj-lt"/>
                <a:ea typeface="+mn-ea"/>
              </a:rPr>
              <a:t>A and B </a:t>
            </a:r>
            <a:r>
              <a:rPr lang="de-DE" altLang="de-DE" sz="1600" dirty="0" err="1">
                <a:latin typeface="+mj-lt"/>
                <a:ea typeface="+mn-ea"/>
              </a:rPr>
              <a:t>sign</a:t>
            </a:r>
            <a:r>
              <a:rPr lang="de-DE" altLang="de-DE" sz="1600" dirty="0">
                <a:latin typeface="+mj-lt"/>
                <a:ea typeface="+mn-ea"/>
              </a:rPr>
              <a:t> </a:t>
            </a:r>
            <a:r>
              <a:rPr lang="de-DE" altLang="de-DE" sz="1600" dirty="0" err="1">
                <a:latin typeface="+mj-lt"/>
                <a:ea typeface="+mn-ea"/>
              </a:rPr>
              <a:t>contract</a:t>
            </a:r>
            <a:endParaRPr lang="de-DE" altLang="de-DE" sz="1600" dirty="0">
              <a:latin typeface="+mj-lt"/>
              <a:ea typeface="+mn-ea"/>
            </a:endParaRPr>
          </a:p>
        </p:txBody>
      </p:sp>
      <p:sp>
        <p:nvSpPr>
          <p:cNvPr id="18" name="Inhaltsplatzhalter 16">
            <a:extLst>
              <a:ext uri="{FF2B5EF4-FFF2-40B4-BE49-F238E27FC236}">
                <a16:creationId xmlns:a16="http://schemas.microsoft.com/office/drawing/2014/main" id="{FF3DAD08-A053-409C-9B09-1BA640337CBC}"/>
              </a:ext>
            </a:extLst>
          </p:cNvPr>
          <p:cNvSpPr txBox="1">
            <a:spLocks/>
          </p:cNvSpPr>
          <p:nvPr/>
        </p:nvSpPr>
        <p:spPr bwMode="auto">
          <a:xfrm>
            <a:off x="5480438" y="5115957"/>
            <a:ext cx="1397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lnSpc>
                <a:spcPct val="100000"/>
              </a:lnSpc>
              <a:buFontTx/>
              <a:buNone/>
              <a:defRPr/>
            </a:pPr>
            <a:r>
              <a:rPr lang="de-DE" sz="1600" kern="0" dirty="0">
                <a:latin typeface="+mj-lt"/>
              </a:rPr>
              <a:t>A </a:t>
            </a:r>
            <a:r>
              <a:rPr lang="de-DE" sz="1600" kern="0" dirty="0" err="1">
                <a:latin typeface="+mj-lt"/>
              </a:rPr>
              <a:t>builds</a:t>
            </a:r>
            <a:endParaRPr lang="de-DE" sz="1600" kern="0" dirty="0">
              <a:latin typeface="+mj-lt"/>
            </a:endParaRPr>
          </a:p>
        </p:txBody>
      </p:sp>
      <p:sp>
        <p:nvSpPr>
          <p:cNvPr id="20" name="Inhaltsplatzhalter 16">
            <a:extLst>
              <a:ext uri="{FF2B5EF4-FFF2-40B4-BE49-F238E27FC236}">
                <a16:creationId xmlns:a16="http://schemas.microsoft.com/office/drawing/2014/main" id="{FE8383CB-FF2D-41D5-B81C-FF3747FEAE94}"/>
              </a:ext>
            </a:extLst>
          </p:cNvPr>
          <p:cNvSpPr txBox="1">
            <a:spLocks/>
          </p:cNvSpPr>
          <p:nvPr/>
        </p:nvSpPr>
        <p:spPr bwMode="auto">
          <a:xfrm>
            <a:off x="6871974" y="5041226"/>
            <a:ext cx="232124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lnSpc>
                <a:spcPct val="100000"/>
              </a:lnSpc>
              <a:buFontTx/>
              <a:buNone/>
              <a:defRPr/>
            </a:pPr>
            <a:r>
              <a:rPr lang="de-DE" sz="1600" kern="0" dirty="0">
                <a:latin typeface="+mj-lt"/>
              </a:rPr>
              <a:t>B </a:t>
            </a:r>
            <a:r>
              <a:rPr lang="de-DE" sz="1600" kern="0" dirty="0" err="1">
                <a:latin typeface="+mj-lt"/>
              </a:rPr>
              <a:t>takes</a:t>
            </a:r>
            <a:r>
              <a:rPr lang="de-DE" sz="1600" kern="0" dirty="0">
                <a:latin typeface="+mj-lt"/>
              </a:rPr>
              <a:t> </a:t>
            </a:r>
            <a:r>
              <a:rPr lang="de-DE" sz="1600" kern="0" dirty="0" err="1">
                <a:latin typeface="+mj-lt"/>
              </a:rPr>
              <a:t>over</a:t>
            </a:r>
            <a:r>
              <a:rPr lang="de-DE" sz="1600" kern="0" dirty="0">
                <a:latin typeface="+mj-lt"/>
              </a:rPr>
              <a:t> and </a:t>
            </a:r>
            <a:r>
              <a:rPr lang="de-DE" sz="1600" kern="0" dirty="0" err="1">
                <a:latin typeface="+mj-lt"/>
              </a:rPr>
              <a:t>pays</a:t>
            </a:r>
            <a:r>
              <a:rPr lang="de-DE" sz="1600" kern="0" dirty="0">
                <a:latin typeface="+mj-lt"/>
              </a:rPr>
              <a:t> $ A</a:t>
            </a:r>
          </a:p>
        </p:txBody>
      </p:sp>
      <p:sp>
        <p:nvSpPr>
          <p:cNvPr id="21" name="Inhaltsplatzhalter 16">
            <a:extLst>
              <a:ext uri="{FF2B5EF4-FFF2-40B4-BE49-F238E27FC236}">
                <a16:creationId xmlns:a16="http://schemas.microsoft.com/office/drawing/2014/main" id="{7A5101E1-F10D-4A34-B4C3-B6D7A858C7BB}"/>
              </a:ext>
            </a:extLst>
          </p:cNvPr>
          <p:cNvSpPr txBox="1">
            <a:spLocks/>
          </p:cNvSpPr>
          <p:nvPr/>
        </p:nvSpPr>
        <p:spPr bwMode="auto">
          <a:xfrm>
            <a:off x="790575" y="1617335"/>
            <a:ext cx="9026526" cy="1814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buFontTx/>
              <a:buNone/>
              <a:defRPr/>
            </a:pPr>
            <a:endParaRPr lang="en-GB" sz="100" kern="0" dirty="0">
              <a:latin typeface="Times New Roman" panose="02020603050405020304" pitchFamily="18" charset="0"/>
              <a:cs typeface="Times New Roman" panose="02020603050405020304" pitchFamily="18" charset="0"/>
            </a:endParaRPr>
          </a:p>
          <a:p>
            <a:pPr>
              <a:buFontTx/>
              <a:buNone/>
              <a:defRPr/>
            </a:pPr>
            <a:r>
              <a:rPr lang="en-GB" kern="0" dirty="0">
                <a:latin typeface="Times New Roman" panose="02020603050405020304" pitchFamily="18" charset="0"/>
                <a:cs typeface="Times New Roman" panose="02020603050405020304" pitchFamily="18" charset="0"/>
              </a:rPr>
              <a:t>Example Turnkey Project: Siemens builds an airport in Bangalore and sells it to the Indian operator</a:t>
            </a:r>
          </a:p>
          <a:p>
            <a:pPr>
              <a:buFontTx/>
              <a:buNone/>
              <a:defRPr/>
            </a:pPr>
            <a:r>
              <a:rPr lang="en-GB" kern="0" dirty="0">
                <a:latin typeface="Times New Roman" panose="02020603050405020304" pitchFamily="18" charset="0"/>
                <a:cs typeface="Times New Roman" panose="02020603050405020304" pitchFamily="18" charset="0"/>
              </a:rPr>
              <a:t>A: Siemens; B: Indian Operator</a:t>
            </a:r>
          </a:p>
          <a:p>
            <a:pPr>
              <a:buFontTx/>
              <a:buNone/>
              <a:defRPr/>
            </a:pPr>
            <a:endParaRPr lang="en-GB" kern="0" dirty="0">
              <a:latin typeface="Times New Roman" panose="02020603050405020304" pitchFamily="18" charset="0"/>
              <a:cs typeface="Times New Roman" panose="02020603050405020304" pitchFamily="18" charset="0"/>
            </a:endParaRPr>
          </a:p>
        </p:txBody>
      </p:sp>
      <p:sp>
        <p:nvSpPr>
          <p:cNvPr id="22" name="Inhaltsplatzhalter 16">
            <a:extLst>
              <a:ext uri="{FF2B5EF4-FFF2-40B4-BE49-F238E27FC236}">
                <a16:creationId xmlns:a16="http://schemas.microsoft.com/office/drawing/2014/main" id="{7D958D31-A504-4E53-89BF-B95C4BF5B82F}"/>
              </a:ext>
            </a:extLst>
          </p:cNvPr>
          <p:cNvSpPr txBox="1">
            <a:spLocks/>
          </p:cNvSpPr>
          <p:nvPr/>
        </p:nvSpPr>
        <p:spPr bwMode="auto">
          <a:xfrm>
            <a:off x="2024337" y="3299990"/>
            <a:ext cx="1334839" cy="871870"/>
          </a:xfrm>
          <a:prstGeom prst="roundRect">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2700000" scaled="1"/>
            <a:tileRect/>
          </a:gradFill>
          <a:ln/>
        </p:spPr>
        <p:style>
          <a:lnRef idx="0">
            <a:schemeClr val="accent2"/>
          </a:lnRef>
          <a:fillRef idx="3">
            <a:schemeClr val="accent2"/>
          </a:fillRef>
          <a:effectRef idx="3">
            <a:schemeClr val="accent2"/>
          </a:effectRef>
          <a:fontRef idx="minor">
            <a:schemeClr val="lt1"/>
          </a:fontRef>
        </p:style>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lgn="ctr">
              <a:buFontTx/>
              <a:buNone/>
              <a:defRPr/>
            </a:pPr>
            <a:r>
              <a:rPr lang="de-DE" sz="1800" kern="0" dirty="0" err="1">
                <a:latin typeface="+mj-lt"/>
              </a:rPr>
              <a:t>Adverse</a:t>
            </a:r>
            <a:r>
              <a:rPr lang="de-DE" sz="1800" kern="0" dirty="0">
                <a:latin typeface="+mj-lt"/>
              </a:rPr>
              <a:t> </a:t>
            </a:r>
            <a:r>
              <a:rPr lang="de-DE" sz="1800" kern="0" dirty="0" err="1">
                <a:latin typeface="+mj-lt"/>
              </a:rPr>
              <a:t>Selection</a:t>
            </a:r>
            <a:endParaRPr lang="de-DE" sz="1800" kern="0" dirty="0">
              <a:latin typeface="+mj-lt"/>
            </a:endParaRPr>
          </a:p>
        </p:txBody>
      </p:sp>
      <p:sp>
        <p:nvSpPr>
          <p:cNvPr id="23" name="Inhaltsplatzhalter 16">
            <a:extLst>
              <a:ext uri="{FF2B5EF4-FFF2-40B4-BE49-F238E27FC236}">
                <a16:creationId xmlns:a16="http://schemas.microsoft.com/office/drawing/2014/main" id="{B7A706F5-0E84-424A-8C07-B744EEE2600E}"/>
              </a:ext>
            </a:extLst>
          </p:cNvPr>
          <p:cNvSpPr txBox="1">
            <a:spLocks/>
          </p:cNvSpPr>
          <p:nvPr/>
        </p:nvSpPr>
        <p:spPr bwMode="auto">
          <a:xfrm>
            <a:off x="6259906" y="3237740"/>
            <a:ext cx="1224136" cy="871870"/>
          </a:xfrm>
          <a:prstGeom prst="roundRect">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2700000" scaled="1"/>
            <a:tileRect/>
          </a:gradFill>
          <a:ln/>
        </p:spPr>
        <p:style>
          <a:lnRef idx="0">
            <a:schemeClr val="accent2"/>
          </a:lnRef>
          <a:fillRef idx="3">
            <a:schemeClr val="accent2"/>
          </a:fillRef>
          <a:effectRef idx="3">
            <a:schemeClr val="accent2"/>
          </a:effectRef>
          <a:fontRef idx="minor">
            <a:schemeClr val="lt1"/>
          </a:fontRef>
        </p:style>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lgn="ctr">
              <a:buFontTx/>
              <a:buNone/>
              <a:defRPr/>
            </a:pPr>
            <a:r>
              <a:rPr lang="de-DE" sz="1800" kern="0" dirty="0">
                <a:latin typeface="+mj-lt"/>
              </a:rPr>
              <a:t>Moral </a:t>
            </a:r>
            <a:r>
              <a:rPr lang="de-DE" sz="1800" kern="0" dirty="0" err="1">
                <a:latin typeface="+mj-lt"/>
              </a:rPr>
              <a:t>Hazard</a:t>
            </a:r>
            <a:endParaRPr lang="de-DE" sz="1800" kern="0" dirty="0">
              <a:latin typeface="+mj-lt"/>
            </a:endParaRPr>
          </a:p>
        </p:txBody>
      </p:sp>
      <p:sp>
        <p:nvSpPr>
          <p:cNvPr id="27" name="Inhaltsplatzhalter 16">
            <a:extLst>
              <a:ext uri="{FF2B5EF4-FFF2-40B4-BE49-F238E27FC236}">
                <a16:creationId xmlns:a16="http://schemas.microsoft.com/office/drawing/2014/main" id="{860D680C-EEDB-40CC-9011-D09A22F6705E}"/>
              </a:ext>
            </a:extLst>
          </p:cNvPr>
          <p:cNvSpPr txBox="1">
            <a:spLocks/>
          </p:cNvSpPr>
          <p:nvPr/>
        </p:nvSpPr>
        <p:spPr bwMode="auto">
          <a:xfrm>
            <a:off x="4024664" y="3304780"/>
            <a:ext cx="2062261" cy="612934"/>
          </a:xfrm>
          <a:prstGeom prst="roundRect">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2700000" scaled="1"/>
            <a:tileRect/>
          </a:gradFill>
          <a:ln/>
        </p:spPr>
        <p:style>
          <a:lnRef idx="0">
            <a:schemeClr val="accent2"/>
          </a:lnRef>
          <a:fillRef idx="3">
            <a:schemeClr val="accent2"/>
          </a:fillRef>
          <a:effectRef idx="3">
            <a:schemeClr val="accent2"/>
          </a:effectRef>
          <a:fontRef idx="minor">
            <a:schemeClr val="lt1"/>
          </a:fontRef>
        </p:style>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lgn="ctr">
              <a:lnSpc>
                <a:spcPct val="100000"/>
              </a:lnSpc>
              <a:buFontTx/>
              <a:buNone/>
              <a:defRPr/>
            </a:pPr>
            <a:r>
              <a:rPr lang="de-DE" sz="1800" kern="0" dirty="0">
                <a:latin typeface="+mj-lt"/>
              </a:rPr>
              <a:t>Hold–</a:t>
            </a:r>
            <a:r>
              <a:rPr lang="de-DE" sz="1800" kern="0" dirty="0" err="1">
                <a:latin typeface="+mj-lt"/>
              </a:rPr>
              <a:t>up</a:t>
            </a:r>
            <a:r>
              <a:rPr lang="de-DE" sz="1800" kern="0" dirty="0">
                <a:latin typeface="+mj-lt"/>
              </a:rPr>
              <a:t> (initial </a:t>
            </a:r>
            <a:r>
              <a:rPr lang="de-DE" sz="1800" kern="0" dirty="0" err="1">
                <a:latin typeface="+mj-lt"/>
              </a:rPr>
              <a:t>investment</a:t>
            </a:r>
            <a:r>
              <a:rPr lang="de-DE" sz="1800" kern="0" dirty="0">
                <a:latin typeface="+mj-lt"/>
              </a:rPr>
              <a:t>)</a:t>
            </a:r>
          </a:p>
        </p:txBody>
      </p:sp>
      <p:sp>
        <p:nvSpPr>
          <p:cNvPr id="46106" name="Foliennummernplatzhalter 2">
            <a:extLst>
              <a:ext uri="{FF2B5EF4-FFF2-40B4-BE49-F238E27FC236}">
                <a16:creationId xmlns:a16="http://schemas.microsoft.com/office/drawing/2014/main" id="{89384D13-1FE2-4D29-AA73-A460A42D62EB}"/>
              </a:ext>
            </a:extLst>
          </p:cNvPr>
          <p:cNvSpPr>
            <a:spLocks noGrp="1"/>
          </p:cNvSpPr>
          <p:nvPr>
            <p:ph type="sldNum" sz="quarter" idx="11"/>
          </p:nvPr>
        </p:nvSpPr>
        <p:spPr bwMode="auto">
          <a:xfrm>
            <a:off x="8077200" y="63563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fld id="{9084DBBE-4707-4A46-84B4-D48D12935ECD}" type="slidenum">
              <a:rPr lang="en-US" altLang="en-US" sz="1200">
                <a:solidFill>
                  <a:schemeClr val="bg1"/>
                </a:solidFill>
                <a:ea typeface="MS Mincho" panose="02020609040205080304" pitchFamily="49" charset="-128"/>
              </a:rPr>
              <a:pPr>
                <a:lnSpc>
                  <a:spcPct val="100000"/>
                </a:lnSpc>
                <a:spcBef>
                  <a:spcPct val="0"/>
                </a:spcBef>
                <a:buClrTx/>
                <a:buFontTx/>
                <a:buNone/>
              </a:pPr>
              <a:t>47</a:t>
            </a:fld>
            <a:endParaRPr lang="en-US" altLang="en-US" sz="1200">
              <a:solidFill>
                <a:schemeClr val="bg1"/>
              </a:solidFill>
              <a:ea typeface="MS Mincho" panose="02020609040205080304" pitchFamily="49" charset="-128"/>
            </a:endParaRPr>
          </a:p>
        </p:txBody>
      </p:sp>
      <p:sp>
        <p:nvSpPr>
          <p:cNvPr id="28" name="Rectangle 4">
            <a:extLst>
              <a:ext uri="{FF2B5EF4-FFF2-40B4-BE49-F238E27FC236}">
                <a16:creationId xmlns:a16="http://schemas.microsoft.com/office/drawing/2014/main" id="{A9A46DE0-ADBF-4395-9FDB-F6369D0DA238}"/>
              </a:ext>
            </a:extLst>
          </p:cNvPr>
          <p:cNvSpPr>
            <a:spLocks noChangeArrowheads="1"/>
          </p:cNvSpPr>
          <p:nvPr/>
        </p:nvSpPr>
        <p:spPr bwMode="auto">
          <a:xfrm>
            <a:off x="1460546" y="3125789"/>
            <a:ext cx="7759700" cy="1117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eaLnBrk="1" hangingPunct="1">
              <a:lnSpc>
                <a:spcPct val="100000"/>
              </a:lnSpc>
              <a:spcBef>
                <a:spcPct val="0"/>
              </a:spcBef>
              <a:buClrTx/>
              <a:buFontTx/>
              <a:buNone/>
            </a:pPr>
            <a:endParaRPr lang="de-DE" altLang="de-DE" dirty="0">
              <a:solidFill>
                <a:schemeClr val="bg1"/>
              </a:solidFill>
              <a:ea typeface="MS Mincho" panose="02020609040205080304" pitchFamily="49" charset="-128"/>
            </a:endParaRPr>
          </a:p>
        </p:txBody>
      </p:sp>
      <p:sp>
        <p:nvSpPr>
          <p:cNvPr id="46114" name="Foliennummernplatzhalter 5">
            <a:extLst>
              <a:ext uri="{FF2B5EF4-FFF2-40B4-BE49-F238E27FC236}">
                <a16:creationId xmlns:a16="http://schemas.microsoft.com/office/drawing/2014/main" id="{0597657A-EA25-4902-95F5-6CAEAADEE55D}"/>
              </a:ext>
            </a:extLst>
          </p:cNvPr>
          <p:cNvSpPr txBox="1">
            <a:spLocks/>
          </p:cNvSpPr>
          <p:nvPr/>
        </p:nvSpPr>
        <p:spPr bwMode="auto">
          <a:xfrm>
            <a:off x="10128251" y="6492876"/>
            <a:ext cx="2638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fld id="{A080949C-29D5-47E4-9FBA-89E035D84016}" type="slidenum">
              <a:rPr lang="de-DE" altLang="en-US" sz="1200">
                <a:solidFill>
                  <a:schemeClr val="bg1">
                    <a:lumMod val="65000"/>
                  </a:schemeClr>
                </a:solidFill>
                <a:ea typeface="MS Mincho" panose="02020609040205080304" pitchFamily="49" charset="-128"/>
              </a:rPr>
              <a:pPr algn="ctr" eaLnBrk="1" hangingPunct="1">
                <a:lnSpc>
                  <a:spcPct val="100000"/>
                </a:lnSpc>
                <a:spcBef>
                  <a:spcPct val="0"/>
                </a:spcBef>
                <a:buClrTx/>
                <a:buFontTx/>
                <a:buNone/>
              </a:pPr>
              <a:t>47</a:t>
            </a:fld>
            <a:endParaRPr lang="de-DE" altLang="en-US" sz="1200">
              <a:solidFill>
                <a:schemeClr val="bg1">
                  <a:lumMod val="65000"/>
                </a:schemeClr>
              </a:solidFill>
              <a:ea typeface="MS Mincho" panose="02020609040205080304" pitchFamily="49" charset="-128"/>
            </a:endParaRPr>
          </a:p>
        </p:txBody>
      </p:sp>
      <p:sp>
        <p:nvSpPr>
          <p:cNvPr id="31" name="Title 1">
            <a:extLst>
              <a:ext uri="{FF2B5EF4-FFF2-40B4-BE49-F238E27FC236}">
                <a16:creationId xmlns:a16="http://schemas.microsoft.com/office/drawing/2014/main" id="{D69F7CB1-1E74-47DD-9434-21BAC4FE3596}"/>
              </a:ext>
            </a:extLst>
          </p:cNvPr>
          <p:cNvSpPr txBox="1">
            <a:spLocks/>
          </p:cNvSpPr>
          <p:nvPr/>
        </p:nvSpPr>
        <p:spPr>
          <a:xfrm>
            <a:off x="838200" y="396875"/>
            <a:ext cx="9582150" cy="943308"/>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Further Contractual Arrangements</a:t>
            </a:r>
          </a:p>
        </p:txBody>
      </p:sp>
      <p:sp>
        <p:nvSpPr>
          <p:cNvPr id="32" name="Rechteck 31">
            <a:extLst>
              <a:ext uri="{FF2B5EF4-FFF2-40B4-BE49-F238E27FC236}">
                <a16:creationId xmlns:a16="http://schemas.microsoft.com/office/drawing/2014/main" id="{E648D568-A2EB-487E-84BD-EAD8718443EF}"/>
              </a:ext>
            </a:extLst>
          </p:cNvPr>
          <p:cNvSpPr/>
          <p:nvPr/>
        </p:nvSpPr>
        <p:spPr>
          <a:xfrm>
            <a:off x="6178938" y="2617821"/>
            <a:ext cx="4423006" cy="369332"/>
          </a:xfrm>
          <a:prstGeom prst="rect">
            <a:avLst/>
          </a:prstGeom>
        </p:spPr>
        <p:txBody>
          <a:bodyPr wrap="none">
            <a:spAutoFit/>
          </a:bodyPr>
          <a:lstStyle/>
          <a:p>
            <a:pPr>
              <a:buFontTx/>
              <a:buNone/>
              <a:defRPr/>
            </a:pPr>
            <a:r>
              <a:rPr lang="en-GB" b="1" kern="0" dirty="0">
                <a:cs typeface="Times New Roman" panose="02020603050405020304" pitchFamily="18" charset="0"/>
              </a:rPr>
              <a:t>Which Principal-Agent Risks will be present?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08DDDF-B445-4277-A1A6-3ABFFA692DA4}"/>
              </a:ext>
            </a:extLst>
          </p:cNvPr>
          <p:cNvSpPr txBox="1"/>
          <p:nvPr/>
        </p:nvSpPr>
        <p:spPr>
          <a:xfrm>
            <a:off x="2209800" y="1251536"/>
            <a:ext cx="2806700" cy="769441"/>
          </a:xfrm>
          <a:prstGeom prst="rect">
            <a:avLst/>
          </a:prstGeom>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anchor="ctr">
            <a:spAutoFit/>
          </a:bodyPr>
          <a:lstStyle/>
          <a:p>
            <a:pPr algn="ctr">
              <a:defRPr/>
            </a:pPr>
            <a:r>
              <a:rPr lang="en-GB" sz="2200" dirty="0">
                <a:solidFill>
                  <a:schemeClr val="tx1"/>
                </a:solidFill>
                <a:latin typeface="+mj-lt"/>
              </a:rPr>
              <a:t>Ownership Advantage</a:t>
            </a:r>
          </a:p>
          <a:p>
            <a:pPr algn="ctr">
              <a:defRPr/>
            </a:pPr>
            <a:endParaRPr lang="en-GB" sz="2200" dirty="0">
              <a:solidFill>
                <a:schemeClr val="tx1"/>
              </a:solidFill>
              <a:latin typeface="+mj-lt"/>
            </a:endParaRPr>
          </a:p>
        </p:txBody>
      </p:sp>
      <p:sp>
        <p:nvSpPr>
          <p:cNvPr id="8" name="TextBox 7">
            <a:extLst>
              <a:ext uri="{FF2B5EF4-FFF2-40B4-BE49-F238E27FC236}">
                <a16:creationId xmlns:a16="http://schemas.microsoft.com/office/drawing/2014/main" id="{C668A127-63DE-486C-8781-14531E7DCD82}"/>
              </a:ext>
            </a:extLst>
          </p:cNvPr>
          <p:cNvSpPr txBox="1"/>
          <p:nvPr/>
        </p:nvSpPr>
        <p:spPr>
          <a:xfrm>
            <a:off x="2209800" y="2613611"/>
            <a:ext cx="2806700" cy="769441"/>
          </a:xfrm>
          <a:prstGeom prst="rect">
            <a:avLst/>
          </a:prstGeom>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anchor="ctr">
            <a:spAutoFit/>
          </a:bodyPr>
          <a:lstStyle/>
          <a:p>
            <a:pPr algn="ctr">
              <a:defRPr/>
            </a:pPr>
            <a:r>
              <a:rPr lang="en-GB" sz="2200" dirty="0">
                <a:solidFill>
                  <a:schemeClr val="tx1"/>
                </a:solidFill>
                <a:latin typeface="+mj-lt"/>
              </a:rPr>
              <a:t>Location Advantage</a:t>
            </a:r>
          </a:p>
          <a:p>
            <a:pPr algn="ctr">
              <a:defRPr/>
            </a:pPr>
            <a:endParaRPr lang="en-GB" sz="2200" dirty="0">
              <a:solidFill>
                <a:schemeClr val="tx1"/>
              </a:solidFill>
              <a:latin typeface="+mj-lt"/>
            </a:endParaRPr>
          </a:p>
        </p:txBody>
      </p:sp>
      <p:sp>
        <p:nvSpPr>
          <p:cNvPr id="9" name="TextBox 8">
            <a:extLst>
              <a:ext uri="{FF2B5EF4-FFF2-40B4-BE49-F238E27FC236}">
                <a16:creationId xmlns:a16="http://schemas.microsoft.com/office/drawing/2014/main" id="{32B9F564-61D9-44EB-AB49-946C46405AFF}"/>
              </a:ext>
            </a:extLst>
          </p:cNvPr>
          <p:cNvSpPr txBox="1"/>
          <p:nvPr/>
        </p:nvSpPr>
        <p:spPr>
          <a:xfrm>
            <a:off x="2214563" y="4048125"/>
            <a:ext cx="2805112" cy="769441"/>
          </a:xfrm>
          <a:prstGeom prst="rect">
            <a:avLst/>
          </a:prstGeom>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anchor="ctr">
            <a:spAutoFit/>
          </a:bodyPr>
          <a:lstStyle/>
          <a:p>
            <a:pPr algn="ctr">
              <a:defRPr/>
            </a:pPr>
            <a:r>
              <a:rPr lang="en-GB" sz="2200" dirty="0">
                <a:solidFill>
                  <a:schemeClr val="tx1"/>
                </a:solidFill>
                <a:latin typeface="+mj-lt"/>
              </a:rPr>
              <a:t>Internalisation Advantage</a:t>
            </a:r>
          </a:p>
        </p:txBody>
      </p:sp>
      <p:sp>
        <p:nvSpPr>
          <p:cNvPr id="10" name="TextBox 9">
            <a:extLst>
              <a:ext uri="{FF2B5EF4-FFF2-40B4-BE49-F238E27FC236}">
                <a16:creationId xmlns:a16="http://schemas.microsoft.com/office/drawing/2014/main" id="{BB89C396-E6A8-4E58-B095-A2FCE02E37AB}"/>
              </a:ext>
            </a:extLst>
          </p:cNvPr>
          <p:cNvSpPr txBox="1"/>
          <p:nvPr/>
        </p:nvSpPr>
        <p:spPr>
          <a:xfrm>
            <a:off x="6456363" y="1251537"/>
            <a:ext cx="2805112" cy="769441"/>
          </a:xfrm>
          <a:prstGeom prst="rect">
            <a:avLst/>
          </a:prstGeom>
          <a:ln/>
        </p:spPr>
        <p:style>
          <a:lnRef idx="2">
            <a:schemeClr val="accent6"/>
          </a:lnRef>
          <a:fillRef idx="1">
            <a:schemeClr val="lt1"/>
          </a:fillRef>
          <a:effectRef idx="0">
            <a:schemeClr val="accent6"/>
          </a:effectRef>
          <a:fontRef idx="minor">
            <a:schemeClr val="dk1"/>
          </a:fontRef>
        </p:style>
        <p:txBody>
          <a:bodyPr anchor="ctr">
            <a:spAutoFit/>
          </a:bodyPr>
          <a:lstStyle/>
          <a:p>
            <a:pPr algn="ctr">
              <a:defRPr/>
            </a:pPr>
            <a:r>
              <a:rPr lang="en-GB" sz="2200" dirty="0">
                <a:solidFill>
                  <a:schemeClr val="tx1"/>
                </a:solidFill>
                <a:latin typeface="+mj-lt"/>
              </a:rPr>
              <a:t>Do not internationalise</a:t>
            </a:r>
          </a:p>
          <a:p>
            <a:pPr algn="ctr">
              <a:defRPr/>
            </a:pPr>
            <a:endParaRPr lang="en-GB" sz="2200" dirty="0">
              <a:solidFill>
                <a:schemeClr val="tx1"/>
              </a:solidFill>
              <a:latin typeface="+mj-lt"/>
            </a:endParaRPr>
          </a:p>
        </p:txBody>
      </p:sp>
      <p:sp>
        <p:nvSpPr>
          <p:cNvPr id="11" name="TextBox 10">
            <a:extLst>
              <a:ext uri="{FF2B5EF4-FFF2-40B4-BE49-F238E27FC236}">
                <a16:creationId xmlns:a16="http://schemas.microsoft.com/office/drawing/2014/main" id="{13F99F16-AB1C-46AD-9C2C-2FDB332F7181}"/>
              </a:ext>
            </a:extLst>
          </p:cNvPr>
          <p:cNvSpPr txBox="1"/>
          <p:nvPr/>
        </p:nvSpPr>
        <p:spPr>
          <a:xfrm>
            <a:off x="6456363" y="2747418"/>
            <a:ext cx="2805112" cy="769441"/>
          </a:xfrm>
          <a:prstGeom prst="rect">
            <a:avLst/>
          </a:prstGeom>
          <a:ln/>
        </p:spPr>
        <p:style>
          <a:lnRef idx="2">
            <a:schemeClr val="accent6"/>
          </a:lnRef>
          <a:fillRef idx="1">
            <a:schemeClr val="lt1"/>
          </a:fillRef>
          <a:effectRef idx="0">
            <a:schemeClr val="accent6"/>
          </a:effectRef>
          <a:fontRef idx="minor">
            <a:schemeClr val="dk1"/>
          </a:fontRef>
        </p:style>
        <p:txBody>
          <a:bodyPr anchor="ctr">
            <a:spAutoFit/>
          </a:bodyPr>
          <a:lstStyle/>
          <a:p>
            <a:pPr algn="ctr">
              <a:defRPr/>
            </a:pPr>
            <a:r>
              <a:rPr lang="en-GB" sz="2200">
                <a:solidFill>
                  <a:schemeClr val="tx1"/>
                </a:solidFill>
                <a:latin typeface="+mj-lt"/>
              </a:rPr>
              <a:t>Export</a:t>
            </a:r>
          </a:p>
          <a:p>
            <a:pPr algn="ctr">
              <a:defRPr/>
            </a:pPr>
            <a:endParaRPr lang="en-GB" sz="2200">
              <a:solidFill>
                <a:schemeClr val="tx1"/>
              </a:solidFill>
              <a:latin typeface="+mj-lt"/>
            </a:endParaRPr>
          </a:p>
        </p:txBody>
      </p:sp>
      <p:sp>
        <p:nvSpPr>
          <p:cNvPr id="12" name="TextBox 11">
            <a:extLst>
              <a:ext uri="{FF2B5EF4-FFF2-40B4-BE49-F238E27FC236}">
                <a16:creationId xmlns:a16="http://schemas.microsoft.com/office/drawing/2014/main" id="{A7DCA636-B920-4490-99ED-3A7F8E8F3619}"/>
              </a:ext>
            </a:extLst>
          </p:cNvPr>
          <p:cNvSpPr txBox="1"/>
          <p:nvPr/>
        </p:nvSpPr>
        <p:spPr>
          <a:xfrm>
            <a:off x="6456363" y="4103102"/>
            <a:ext cx="2805112" cy="769441"/>
          </a:xfrm>
          <a:prstGeom prst="rect">
            <a:avLst/>
          </a:prstGeom>
          <a:ln/>
        </p:spPr>
        <p:style>
          <a:lnRef idx="2">
            <a:schemeClr val="accent6"/>
          </a:lnRef>
          <a:fillRef idx="1">
            <a:schemeClr val="lt1"/>
          </a:fillRef>
          <a:effectRef idx="0">
            <a:schemeClr val="accent6"/>
          </a:effectRef>
          <a:fontRef idx="minor">
            <a:schemeClr val="dk1"/>
          </a:fontRef>
        </p:style>
        <p:txBody>
          <a:bodyPr anchor="ctr">
            <a:spAutoFit/>
          </a:bodyPr>
          <a:lstStyle/>
          <a:p>
            <a:pPr algn="ctr">
              <a:defRPr/>
            </a:pPr>
            <a:r>
              <a:rPr lang="en-GB" sz="2200" dirty="0">
                <a:solidFill>
                  <a:schemeClr val="tx1"/>
                </a:solidFill>
                <a:latin typeface="+mj-lt"/>
              </a:rPr>
              <a:t>Licensing/other contractual modes</a:t>
            </a:r>
          </a:p>
        </p:txBody>
      </p:sp>
      <p:sp>
        <p:nvSpPr>
          <p:cNvPr id="13" name="TextBox 12">
            <a:extLst>
              <a:ext uri="{FF2B5EF4-FFF2-40B4-BE49-F238E27FC236}">
                <a16:creationId xmlns:a16="http://schemas.microsoft.com/office/drawing/2014/main" id="{0B3BC51E-5C5A-4FB3-80AD-2112F7C2417A}"/>
              </a:ext>
            </a:extLst>
          </p:cNvPr>
          <p:cNvSpPr txBox="1"/>
          <p:nvPr/>
        </p:nvSpPr>
        <p:spPr>
          <a:xfrm>
            <a:off x="2233613" y="5408614"/>
            <a:ext cx="2805112" cy="769441"/>
          </a:xfrm>
          <a:prstGeom prst="rect">
            <a:avLst/>
          </a:prstGeom>
          <a:ln/>
        </p:spPr>
        <p:style>
          <a:lnRef idx="2">
            <a:schemeClr val="accent6"/>
          </a:lnRef>
          <a:fillRef idx="1">
            <a:schemeClr val="lt1"/>
          </a:fillRef>
          <a:effectRef idx="0">
            <a:schemeClr val="accent6"/>
          </a:effectRef>
          <a:fontRef idx="minor">
            <a:schemeClr val="dk1"/>
          </a:fontRef>
        </p:style>
        <p:txBody>
          <a:bodyPr anchor="ctr">
            <a:spAutoFit/>
          </a:bodyPr>
          <a:lstStyle/>
          <a:p>
            <a:pPr algn="ctr">
              <a:defRPr/>
            </a:pPr>
            <a:r>
              <a:rPr lang="en-GB" sz="2200">
                <a:solidFill>
                  <a:schemeClr val="tx1"/>
                </a:solidFill>
                <a:latin typeface="+mj-lt"/>
              </a:rPr>
              <a:t>FDI</a:t>
            </a:r>
          </a:p>
          <a:p>
            <a:pPr algn="ctr">
              <a:defRPr/>
            </a:pPr>
            <a:endParaRPr lang="en-GB" sz="2200">
              <a:solidFill>
                <a:schemeClr val="tx1"/>
              </a:solidFill>
              <a:latin typeface="+mj-lt"/>
            </a:endParaRPr>
          </a:p>
        </p:txBody>
      </p:sp>
      <p:sp>
        <p:nvSpPr>
          <p:cNvPr id="14" name="Right Arrow 13">
            <a:extLst>
              <a:ext uri="{FF2B5EF4-FFF2-40B4-BE49-F238E27FC236}">
                <a16:creationId xmlns:a16="http://schemas.microsoft.com/office/drawing/2014/main" id="{E1297E54-D4B5-4279-BCE0-3C9DB7381074}"/>
              </a:ext>
            </a:extLst>
          </p:cNvPr>
          <p:cNvSpPr/>
          <p:nvPr/>
        </p:nvSpPr>
        <p:spPr bwMode="auto">
          <a:xfrm>
            <a:off x="5038725" y="1614489"/>
            <a:ext cx="1417638" cy="300037"/>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eaLnBrk="1" hangingPunct="1">
              <a:defRPr/>
            </a:pPr>
            <a:endParaRPr lang="en-GB" sz="2200">
              <a:solidFill>
                <a:schemeClr val="bg1"/>
              </a:solidFill>
              <a:latin typeface="+mj-lt"/>
              <a:ea typeface="MS Mincho" pitchFamily="49" charset="-128"/>
            </a:endParaRPr>
          </a:p>
        </p:txBody>
      </p:sp>
      <p:sp>
        <p:nvSpPr>
          <p:cNvPr id="15" name="Right Arrow 14">
            <a:extLst>
              <a:ext uri="{FF2B5EF4-FFF2-40B4-BE49-F238E27FC236}">
                <a16:creationId xmlns:a16="http://schemas.microsoft.com/office/drawing/2014/main" id="{1160900C-2F52-44E2-8728-0CF59A94A2DD}"/>
              </a:ext>
            </a:extLst>
          </p:cNvPr>
          <p:cNvSpPr/>
          <p:nvPr/>
        </p:nvSpPr>
        <p:spPr bwMode="auto">
          <a:xfrm>
            <a:off x="5053013" y="2970214"/>
            <a:ext cx="1416050" cy="300037"/>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eaLnBrk="1" hangingPunct="1">
              <a:defRPr/>
            </a:pPr>
            <a:endParaRPr lang="en-GB" sz="2200">
              <a:solidFill>
                <a:schemeClr val="bg1"/>
              </a:solidFill>
              <a:latin typeface="+mj-lt"/>
              <a:ea typeface="MS Mincho" pitchFamily="49" charset="-128"/>
            </a:endParaRPr>
          </a:p>
        </p:txBody>
      </p:sp>
      <p:sp>
        <p:nvSpPr>
          <p:cNvPr id="16" name="Right Arrow 15">
            <a:extLst>
              <a:ext uri="{FF2B5EF4-FFF2-40B4-BE49-F238E27FC236}">
                <a16:creationId xmlns:a16="http://schemas.microsoft.com/office/drawing/2014/main" id="{BF5F0E29-94BE-4E40-8221-86FB13497E1B}"/>
              </a:ext>
            </a:extLst>
          </p:cNvPr>
          <p:cNvSpPr/>
          <p:nvPr/>
        </p:nvSpPr>
        <p:spPr bwMode="auto">
          <a:xfrm>
            <a:off x="5053013" y="4267201"/>
            <a:ext cx="1416050" cy="301625"/>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eaLnBrk="1" hangingPunct="1">
              <a:defRPr/>
            </a:pPr>
            <a:endParaRPr lang="en-GB" sz="2200">
              <a:solidFill>
                <a:schemeClr val="bg1"/>
              </a:solidFill>
              <a:latin typeface="+mj-lt"/>
              <a:ea typeface="MS Mincho" pitchFamily="49" charset="-128"/>
            </a:endParaRPr>
          </a:p>
        </p:txBody>
      </p:sp>
      <p:sp>
        <p:nvSpPr>
          <p:cNvPr id="17" name="Right Arrow 16">
            <a:extLst>
              <a:ext uri="{FF2B5EF4-FFF2-40B4-BE49-F238E27FC236}">
                <a16:creationId xmlns:a16="http://schemas.microsoft.com/office/drawing/2014/main" id="{F31196FC-5D60-4AE6-9015-C134426BE72E}"/>
              </a:ext>
            </a:extLst>
          </p:cNvPr>
          <p:cNvSpPr/>
          <p:nvPr/>
        </p:nvSpPr>
        <p:spPr bwMode="auto">
          <a:xfrm rot="5400000">
            <a:off x="3280569" y="2153444"/>
            <a:ext cx="539750" cy="338138"/>
          </a:xfrm>
          <a:prstGeom prst="rightArrow">
            <a:avLst/>
          </a:prstGeom>
          <a:solidFill>
            <a:srgbClr val="FF0000"/>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0" tIns="0" rIns="0" bIns="0" anchor="ctr"/>
          <a:lstStyle/>
          <a:p>
            <a:pPr eaLnBrk="1" hangingPunct="1">
              <a:defRPr/>
            </a:pPr>
            <a:endParaRPr lang="en-GB" sz="2200">
              <a:solidFill>
                <a:schemeClr val="bg1"/>
              </a:solidFill>
              <a:latin typeface="+mj-lt"/>
              <a:ea typeface="MS Mincho" pitchFamily="49" charset="-128"/>
            </a:endParaRPr>
          </a:p>
        </p:txBody>
      </p:sp>
      <p:sp>
        <p:nvSpPr>
          <p:cNvPr id="18" name="Right Arrow 17">
            <a:extLst>
              <a:ext uri="{FF2B5EF4-FFF2-40B4-BE49-F238E27FC236}">
                <a16:creationId xmlns:a16="http://schemas.microsoft.com/office/drawing/2014/main" id="{A10089B9-5D7E-4015-A8A8-DE7E08CBDBF0}"/>
              </a:ext>
            </a:extLst>
          </p:cNvPr>
          <p:cNvSpPr/>
          <p:nvPr/>
        </p:nvSpPr>
        <p:spPr bwMode="auto">
          <a:xfrm rot="5400000">
            <a:off x="3280569" y="3579019"/>
            <a:ext cx="539750" cy="338138"/>
          </a:xfrm>
          <a:prstGeom prst="rightArrow">
            <a:avLst/>
          </a:prstGeom>
          <a:solidFill>
            <a:srgbClr val="FF0000"/>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0" tIns="0" rIns="0" bIns="0" anchor="ctr"/>
          <a:lstStyle/>
          <a:p>
            <a:pPr eaLnBrk="1" hangingPunct="1">
              <a:defRPr/>
            </a:pPr>
            <a:endParaRPr lang="en-GB" sz="2200">
              <a:solidFill>
                <a:schemeClr val="bg1"/>
              </a:solidFill>
              <a:latin typeface="+mj-lt"/>
              <a:ea typeface="MS Mincho" pitchFamily="49" charset="-128"/>
            </a:endParaRPr>
          </a:p>
        </p:txBody>
      </p:sp>
      <p:sp>
        <p:nvSpPr>
          <p:cNvPr id="19" name="Right Arrow 18">
            <a:extLst>
              <a:ext uri="{FF2B5EF4-FFF2-40B4-BE49-F238E27FC236}">
                <a16:creationId xmlns:a16="http://schemas.microsoft.com/office/drawing/2014/main" id="{DFFECB49-AB9C-466E-B620-9EB147DDA9AA}"/>
              </a:ext>
            </a:extLst>
          </p:cNvPr>
          <p:cNvSpPr/>
          <p:nvPr/>
        </p:nvSpPr>
        <p:spPr bwMode="auto">
          <a:xfrm rot="5400000">
            <a:off x="3280569" y="4920456"/>
            <a:ext cx="539750" cy="338138"/>
          </a:xfrm>
          <a:prstGeom prst="rightArrow">
            <a:avLst/>
          </a:prstGeom>
          <a:solidFill>
            <a:srgbClr val="FF0000"/>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0" tIns="0" rIns="0" bIns="0" anchor="ctr"/>
          <a:lstStyle/>
          <a:p>
            <a:pPr eaLnBrk="1" hangingPunct="1">
              <a:defRPr/>
            </a:pPr>
            <a:endParaRPr lang="en-GB" sz="2200">
              <a:solidFill>
                <a:schemeClr val="bg1"/>
              </a:solidFill>
              <a:latin typeface="+mj-lt"/>
              <a:ea typeface="MS Mincho" pitchFamily="49" charset="-128"/>
            </a:endParaRPr>
          </a:p>
        </p:txBody>
      </p:sp>
      <p:sp>
        <p:nvSpPr>
          <p:cNvPr id="21520" name="TextBox 19">
            <a:extLst>
              <a:ext uri="{FF2B5EF4-FFF2-40B4-BE49-F238E27FC236}">
                <a16:creationId xmlns:a16="http://schemas.microsoft.com/office/drawing/2014/main" id="{3F615936-27E2-4B82-A96B-4EC2F400B166}"/>
              </a:ext>
            </a:extLst>
          </p:cNvPr>
          <p:cNvSpPr txBox="1">
            <a:spLocks noChangeArrowheads="1"/>
          </p:cNvSpPr>
          <p:nvPr/>
        </p:nvSpPr>
        <p:spPr bwMode="auto">
          <a:xfrm>
            <a:off x="5232400" y="1308100"/>
            <a:ext cx="1511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GB" altLang="de-DE" sz="2200" b="1" dirty="0">
                <a:solidFill>
                  <a:schemeClr val="accent6"/>
                </a:solidFill>
                <a:effectLst>
                  <a:outerShdw blurRad="38100" dist="38100" dir="2700000" algn="tl">
                    <a:srgbClr val="000000">
                      <a:alpha val="43137"/>
                    </a:srgbClr>
                  </a:outerShdw>
                </a:effectLst>
                <a:latin typeface="+mj-lt"/>
                <a:ea typeface="MS Mincho" panose="02020609040205080304" pitchFamily="49" charset="-128"/>
              </a:rPr>
              <a:t>No</a:t>
            </a:r>
          </a:p>
        </p:txBody>
      </p:sp>
      <p:sp>
        <p:nvSpPr>
          <p:cNvPr id="21521" name="TextBox 20">
            <a:extLst>
              <a:ext uri="{FF2B5EF4-FFF2-40B4-BE49-F238E27FC236}">
                <a16:creationId xmlns:a16="http://schemas.microsoft.com/office/drawing/2014/main" id="{C29809CE-2517-4D27-A87E-A5DE9518C740}"/>
              </a:ext>
            </a:extLst>
          </p:cNvPr>
          <p:cNvSpPr txBox="1">
            <a:spLocks noChangeArrowheads="1"/>
          </p:cNvSpPr>
          <p:nvPr/>
        </p:nvSpPr>
        <p:spPr bwMode="auto">
          <a:xfrm>
            <a:off x="5232400" y="3944938"/>
            <a:ext cx="1511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GB" altLang="de-DE" sz="2200" b="1">
                <a:solidFill>
                  <a:schemeClr val="accent6"/>
                </a:solidFill>
                <a:effectLst>
                  <a:outerShdw blurRad="38100" dist="38100" dir="2700000" algn="tl">
                    <a:srgbClr val="000000">
                      <a:alpha val="43137"/>
                    </a:srgbClr>
                  </a:outerShdw>
                </a:effectLst>
                <a:latin typeface="+mj-lt"/>
                <a:ea typeface="MS Mincho" panose="02020609040205080304" pitchFamily="49" charset="-128"/>
              </a:rPr>
              <a:t>NO</a:t>
            </a:r>
          </a:p>
        </p:txBody>
      </p:sp>
      <p:sp>
        <p:nvSpPr>
          <p:cNvPr id="21522" name="TextBox 21">
            <a:extLst>
              <a:ext uri="{FF2B5EF4-FFF2-40B4-BE49-F238E27FC236}">
                <a16:creationId xmlns:a16="http://schemas.microsoft.com/office/drawing/2014/main" id="{90BAC4DA-E0A2-4C68-96EF-928D60162C3C}"/>
              </a:ext>
            </a:extLst>
          </p:cNvPr>
          <p:cNvSpPr txBox="1">
            <a:spLocks noChangeArrowheads="1"/>
          </p:cNvSpPr>
          <p:nvPr/>
        </p:nvSpPr>
        <p:spPr bwMode="auto">
          <a:xfrm>
            <a:off x="5232400" y="2649538"/>
            <a:ext cx="1511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GB" altLang="de-DE" sz="2200" b="1">
                <a:solidFill>
                  <a:schemeClr val="accent6"/>
                </a:solidFill>
                <a:effectLst>
                  <a:outerShdw blurRad="38100" dist="38100" dir="2700000" algn="tl">
                    <a:srgbClr val="000000">
                      <a:alpha val="43137"/>
                    </a:srgbClr>
                  </a:outerShdw>
                </a:effectLst>
                <a:latin typeface="+mj-lt"/>
                <a:ea typeface="MS Mincho" panose="02020609040205080304" pitchFamily="49" charset="-128"/>
              </a:rPr>
              <a:t>No</a:t>
            </a:r>
          </a:p>
        </p:txBody>
      </p:sp>
      <p:sp>
        <p:nvSpPr>
          <p:cNvPr id="21523" name="TextBox 22">
            <a:extLst>
              <a:ext uri="{FF2B5EF4-FFF2-40B4-BE49-F238E27FC236}">
                <a16:creationId xmlns:a16="http://schemas.microsoft.com/office/drawing/2014/main" id="{B056FEAB-A5E0-4321-B303-B33A25281B53}"/>
              </a:ext>
            </a:extLst>
          </p:cNvPr>
          <p:cNvSpPr txBox="1">
            <a:spLocks noChangeArrowheads="1"/>
          </p:cNvSpPr>
          <p:nvPr/>
        </p:nvSpPr>
        <p:spPr bwMode="auto">
          <a:xfrm>
            <a:off x="2714625" y="2098631"/>
            <a:ext cx="6667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GB" altLang="de-DE" sz="2200" b="1" dirty="0">
                <a:solidFill>
                  <a:schemeClr val="accent6"/>
                </a:solidFill>
                <a:effectLst>
                  <a:outerShdw blurRad="38100" dist="38100" dir="2700000" algn="tl">
                    <a:srgbClr val="000000">
                      <a:alpha val="43137"/>
                    </a:srgbClr>
                  </a:outerShdw>
                </a:effectLst>
                <a:latin typeface="+mj-lt"/>
                <a:ea typeface="MS Mincho" panose="02020609040205080304" pitchFamily="49" charset="-128"/>
              </a:rPr>
              <a:t>Yes</a:t>
            </a:r>
          </a:p>
        </p:txBody>
      </p:sp>
      <p:sp>
        <p:nvSpPr>
          <p:cNvPr id="21524" name="TextBox 23">
            <a:extLst>
              <a:ext uri="{FF2B5EF4-FFF2-40B4-BE49-F238E27FC236}">
                <a16:creationId xmlns:a16="http://schemas.microsoft.com/office/drawing/2014/main" id="{7C9AACA0-7C27-4FF2-B50E-8407EFC9D07A}"/>
              </a:ext>
            </a:extLst>
          </p:cNvPr>
          <p:cNvSpPr txBox="1">
            <a:spLocks noChangeArrowheads="1"/>
          </p:cNvSpPr>
          <p:nvPr/>
        </p:nvSpPr>
        <p:spPr bwMode="auto">
          <a:xfrm>
            <a:off x="2714625" y="3439275"/>
            <a:ext cx="6667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GB" altLang="de-DE" sz="2200" b="1" dirty="0">
                <a:solidFill>
                  <a:schemeClr val="accent6"/>
                </a:solidFill>
                <a:effectLst>
                  <a:outerShdw blurRad="38100" dist="38100" dir="2700000" algn="tl">
                    <a:srgbClr val="000000">
                      <a:alpha val="43137"/>
                    </a:srgbClr>
                  </a:outerShdw>
                </a:effectLst>
                <a:latin typeface="+mj-lt"/>
                <a:ea typeface="MS Mincho" panose="02020609040205080304" pitchFamily="49" charset="-128"/>
              </a:rPr>
              <a:t>Yes</a:t>
            </a:r>
          </a:p>
        </p:txBody>
      </p:sp>
      <p:sp>
        <p:nvSpPr>
          <p:cNvPr id="21530" name="Foliennummernplatzhalter 5">
            <a:extLst>
              <a:ext uri="{FF2B5EF4-FFF2-40B4-BE49-F238E27FC236}">
                <a16:creationId xmlns:a16="http://schemas.microsoft.com/office/drawing/2014/main" id="{47F3E679-8F16-40A8-9F4D-D0950360E93A}"/>
              </a:ext>
            </a:extLst>
          </p:cNvPr>
          <p:cNvSpPr>
            <a:spLocks noGrp="1"/>
          </p:cNvSpPr>
          <p:nvPr>
            <p:ph type="sldNum" sz="quarter" idx="11"/>
          </p:nvPr>
        </p:nvSpPr>
        <p:spPr bwMode="auto">
          <a:xfrm>
            <a:off x="10128251" y="6492876"/>
            <a:ext cx="2638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defTabSz="912813">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defTabSz="912813"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fld id="{ECCC3205-513E-446E-A9B7-9894B004158B}" type="slidenum">
              <a:rPr lang="de-DE" altLang="en-US" sz="1200">
                <a:solidFill>
                  <a:schemeClr val="bg1">
                    <a:lumMod val="65000"/>
                  </a:schemeClr>
                </a:solidFill>
                <a:ea typeface="MS Mincho" panose="02020609040205080304" pitchFamily="49" charset="-128"/>
              </a:rPr>
              <a:pPr>
                <a:lnSpc>
                  <a:spcPct val="100000"/>
                </a:lnSpc>
                <a:spcBef>
                  <a:spcPct val="0"/>
                </a:spcBef>
                <a:buClrTx/>
                <a:buFontTx/>
                <a:buNone/>
              </a:pPr>
              <a:t>48</a:t>
            </a:fld>
            <a:endParaRPr lang="de-DE" altLang="en-US" sz="1200">
              <a:solidFill>
                <a:schemeClr val="bg1">
                  <a:lumMod val="65000"/>
                </a:schemeClr>
              </a:solidFill>
              <a:ea typeface="MS Mincho" panose="02020609040205080304" pitchFamily="49" charset="-128"/>
            </a:endParaRPr>
          </a:p>
        </p:txBody>
      </p:sp>
      <p:sp>
        <p:nvSpPr>
          <p:cNvPr id="31" name="TextBox 23">
            <a:extLst>
              <a:ext uri="{FF2B5EF4-FFF2-40B4-BE49-F238E27FC236}">
                <a16:creationId xmlns:a16="http://schemas.microsoft.com/office/drawing/2014/main" id="{2D42529F-0008-42DC-B3D9-F970F9B6B898}"/>
              </a:ext>
            </a:extLst>
          </p:cNvPr>
          <p:cNvSpPr txBox="1">
            <a:spLocks noChangeArrowheads="1"/>
          </p:cNvSpPr>
          <p:nvPr/>
        </p:nvSpPr>
        <p:spPr bwMode="auto">
          <a:xfrm>
            <a:off x="2705100" y="4904344"/>
            <a:ext cx="6762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GB" altLang="de-DE" sz="2200" b="1" dirty="0">
                <a:solidFill>
                  <a:schemeClr val="accent6"/>
                </a:solidFill>
                <a:effectLst>
                  <a:outerShdw blurRad="38100" dist="38100" dir="2700000" algn="tl">
                    <a:srgbClr val="000000">
                      <a:alpha val="43137"/>
                    </a:srgbClr>
                  </a:outerShdw>
                </a:effectLst>
                <a:latin typeface="+mj-lt"/>
                <a:ea typeface="MS Mincho" panose="02020609040205080304" pitchFamily="49" charset="-128"/>
              </a:rPr>
              <a:t>Yes</a:t>
            </a:r>
          </a:p>
        </p:txBody>
      </p:sp>
      <p:sp>
        <p:nvSpPr>
          <p:cNvPr id="32" name="Rechteck 31">
            <a:extLst>
              <a:ext uri="{FF2B5EF4-FFF2-40B4-BE49-F238E27FC236}">
                <a16:creationId xmlns:a16="http://schemas.microsoft.com/office/drawing/2014/main" id="{A8FFD289-6E02-4774-B721-DC339528BE50}"/>
              </a:ext>
            </a:extLst>
          </p:cNvPr>
          <p:cNvSpPr/>
          <p:nvPr/>
        </p:nvSpPr>
        <p:spPr>
          <a:xfrm>
            <a:off x="8705850" y="5739743"/>
            <a:ext cx="3600450" cy="646331"/>
          </a:xfrm>
          <a:prstGeom prst="rect">
            <a:avLst/>
          </a:prstGeom>
        </p:spPr>
        <p:txBody>
          <a:bodyPr wrap="square">
            <a:spAutoFit/>
          </a:bodyPr>
          <a:lstStyle/>
          <a:p>
            <a:r>
              <a:rPr lang="en-US" sz="1200" dirty="0">
                <a:solidFill>
                  <a:srgbClr val="323232"/>
                </a:solidFill>
                <a:latin typeface="+mj-lt"/>
              </a:rPr>
              <a:t>Dunning, John H. (2000): The Eclectic Paradigm as an Envelope for Economic and Business Theories of </a:t>
            </a:r>
            <a:r>
              <a:rPr lang="en-US" sz="1200" dirty="0" err="1">
                <a:solidFill>
                  <a:srgbClr val="323232"/>
                </a:solidFill>
                <a:latin typeface="+mj-lt"/>
              </a:rPr>
              <a:t>MNE</a:t>
            </a:r>
            <a:r>
              <a:rPr lang="en-US" sz="1200" dirty="0">
                <a:solidFill>
                  <a:srgbClr val="323232"/>
                </a:solidFill>
                <a:latin typeface="+mj-lt"/>
              </a:rPr>
              <a:t> Activity. </a:t>
            </a:r>
            <a:r>
              <a:rPr lang="en-US" sz="1200" i="1" dirty="0">
                <a:solidFill>
                  <a:srgbClr val="323232"/>
                </a:solidFill>
                <a:latin typeface="+mj-lt"/>
              </a:rPr>
              <a:t>International Business Review</a:t>
            </a:r>
            <a:r>
              <a:rPr lang="en-US" sz="1200" dirty="0">
                <a:solidFill>
                  <a:srgbClr val="323232"/>
                </a:solidFill>
                <a:latin typeface="+mj-lt"/>
              </a:rPr>
              <a:t> 9, pp. 163-190.</a:t>
            </a:r>
            <a:endParaRPr lang="de-DE" sz="1200" dirty="0">
              <a:latin typeface="+mj-lt"/>
            </a:endParaRPr>
          </a:p>
        </p:txBody>
      </p:sp>
      <p:sp>
        <p:nvSpPr>
          <p:cNvPr id="24" name="Ellipse 23">
            <a:extLst>
              <a:ext uri="{FF2B5EF4-FFF2-40B4-BE49-F238E27FC236}">
                <a16:creationId xmlns:a16="http://schemas.microsoft.com/office/drawing/2014/main" id="{3D9C9791-D0E7-4836-BCE0-8C0462829698}"/>
              </a:ext>
            </a:extLst>
          </p:cNvPr>
          <p:cNvSpPr/>
          <p:nvPr/>
        </p:nvSpPr>
        <p:spPr>
          <a:xfrm>
            <a:off x="2247901" y="5139829"/>
            <a:ext cx="2805112" cy="1407436"/>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25" name="Title 1">
            <a:extLst>
              <a:ext uri="{FF2B5EF4-FFF2-40B4-BE49-F238E27FC236}">
                <a16:creationId xmlns:a16="http://schemas.microsoft.com/office/drawing/2014/main" id="{E6A4601B-6B54-4C7B-9CDA-CB88E2F49DCF}"/>
              </a:ext>
            </a:extLst>
          </p:cNvPr>
          <p:cNvSpPr txBox="1">
            <a:spLocks/>
          </p:cNvSpPr>
          <p:nvPr/>
        </p:nvSpPr>
        <p:spPr>
          <a:xfrm>
            <a:off x="838200" y="396875"/>
            <a:ext cx="973455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a:t>
            </a:r>
            <a:r>
              <a:rPr lang="en-US" altLang="de-DE" dirty="0" err="1"/>
              <a:t>FDI</a:t>
            </a:r>
            <a:endParaRPr lang="en-US" altLang="de-DE" dirty="0"/>
          </a:p>
        </p:txBody>
      </p:sp>
    </p:spTree>
    <p:extLst>
      <p:ext uri="{BB962C8B-B14F-4D97-AF65-F5344CB8AC3E}">
        <p14:creationId xmlns:p14="http://schemas.microsoft.com/office/powerpoint/2010/main" val="2831004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81" name="Gruppieren 39">
            <a:extLst>
              <a:ext uri="{FF2B5EF4-FFF2-40B4-BE49-F238E27FC236}">
                <a16:creationId xmlns:a16="http://schemas.microsoft.com/office/drawing/2014/main" id="{6CF2C2C6-7854-48D8-9912-611F4AD6F9D0}"/>
              </a:ext>
            </a:extLst>
          </p:cNvPr>
          <p:cNvGrpSpPr>
            <a:grpSpLocks/>
          </p:cNvGrpSpPr>
          <p:nvPr/>
        </p:nvGrpSpPr>
        <p:grpSpPr bwMode="auto">
          <a:xfrm>
            <a:off x="1631950" y="1557339"/>
            <a:ext cx="8567738" cy="4175125"/>
            <a:chOff x="1475656" y="2348880"/>
            <a:chExt cx="6408712" cy="3096344"/>
          </a:xfrm>
        </p:grpSpPr>
        <p:grpSp>
          <p:nvGrpSpPr>
            <p:cNvPr id="24586" name="Gruppieren 35">
              <a:extLst>
                <a:ext uri="{FF2B5EF4-FFF2-40B4-BE49-F238E27FC236}">
                  <a16:creationId xmlns:a16="http://schemas.microsoft.com/office/drawing/2014/main" id="{88E6D78E-B166-4A07-AB34-DB0D9751B3EA}"/>
                </a:ext>
              </a:extLst>
            </p:cNvPr>
            <p:cNvGrpSpPr>
              <a:grpSpLocks/>
            </p:cNvGrpSpPr>
            <p:nvPr/>
          </p:nvGrpSpPr>
          <p:grpSpPr bwMode="auto">
            <a:xfrm>
              <a:off x="1475656" y="2348880"/>
              <a:ext cx="6408712" cy="3096344"/>
              <a:chOff x="683568" y="2348880"/>
              <a:chExt cx="6408712" cy="3096344"/>
            </a:xfrm>
          </p:grpSpPr>
          <p:sp>
            <p:nvSpPr>
              <p:cNvPr id="24588" name="Rechteck 4">
                <a:extLst>
                  <a:ext uri="{FF2B5EF4-FFF2-40B4-BE49-F238E27FC236}">
                    <a16:creationId xmlns:a16="http://schemas.microsoft.com/office/drawing/2014/main" id="{ADCEFAB7-FBF8-499D-A7EE-D4836582E992}"/>
                  </a:ext>
                </a:extLst>
              </p:cNvPr>
              <p:cNvSpPr>
                <a:spLocks noChangeArrowheads="1"/>
              </p:cNvSpPr>
              <p:nvPr/>
            </p:nvSpPr>
            <p:spPr bwMode="auto">
              <a:xfrm>
                <a:off x="3491880" y="2348880"/>
                <a:ext cx="2160240" cy="36004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US" altLang="de-DE" sz="1600">
                    <a:latin typeface="Arial" panose="020B0604020202020204" pitchFamily="34" charset="0"/>
                    <a:ea typeface="MS Mincho" panose="02020609040205080304" pitchFamily="49" charset="-128"/>
                  </a:rPr>
                  <a:t>Foreign investments</a:t>
                </a:r>
                <a:endParaRPr lang="en-US" altLang="de-DE">
                  <a:latin typeface="Arial" panose="020B0604020202020204" pitchFamily="34" charset="0"/>
                  <a:ea typeface="MS Mincho" panose="02020609040205080304" pitchFamily="49" charset="-128"/>
                </a:endParaRPr>
              </a:p>
            </p:txBody>
          </p:sp>
          <p:sp>
            <p:nvSpPr>
              <p:cNvPr id="24589" name="Rechteck 5">
                <a:extLst>
                  <a:ext uri="{FF2B5EF4-FFF2-40B4-BE49-F238E27FC236}">
                    <a16:creationId xmlns:a16="http://schemas.microsoft.com/office/drawing/2014/main" id="{0D892A16-303C-4BF5-AEFA-D8C806E101A5}"/>
                  </a:ext>
                </a:extLst>
              </p:cNvPr>
              <p:cNvSpPr>
                <a:spLocks noChangeArrowheads="1"/>
              </p:cNvSpPr>
              <p:nvPr/>
            </p:nvSpPr>
            <p:spPr bwMode="auto">
              <a:xfrm>
                <a:off x="2051720" y="3212976"/>
                <a:ext cx="2160240" cy="36004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US" altLang="de-DE" sz="1600">
                    <a:latin typeface="Arial" panose="020B0604020202020204" pitchFamily="34" charset="0"/>
                    <a:ea typeface="MS Mincho" panose="02020609040205080304" pitchFamily="49" charset="-128"/>
                  </a:rPr>
                  <a:t>Foreign direct investment</a:t>
                </a:r>
                <a:endParaRPr lang="en-US" altLang="de-DE">
                  <a:latin typeface="Arial" panose="020B0604020202020204" pitchFamily="34" charset="0"/>
                  <a:ea typeface="MS Mincho" panose="02020609040205080304" pitchFamily="49" charset="-128"/>
                </a:endParaRPr>
              </a:p>
            </p:txBody>
          </p:sp>
          <p:sp>
            <p:nvSpPr>
              <p:cNvPr id="24590" name="Rechteck 6">
                <a:extLst>
                  <a:ext uri="{FF2B5EF4-FFF2-40B4-BE49-F238E27FC236}">
                    <a16:creationId xmlns:a16="http://schemas.microsoft.com/office/drawing/2014/main" id="{58339E00-8166-42EA-8544-363154A1D463}"/>
                  </a:ext>
                </a:extLst>
              </p:cNvPr>
              <p:cNvSpPr>
                <a:spLocks noChangeArrowheads="1"/>
              </p:cNvSpPr>
              <p:nvPr/>
            </p:nvSpPr>
            <p:spPr bwMode="auto">
              <a:xfrm>
                <a:off x="4932040" y="3212976"/>
                <a:ext cx="2160240" cy="36004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US" altLang="de-DE" sz="1600">
                    <a:latin typeface="Arial" panose="020B0604020202020204" pitchFamily="34" charset="0"/>
                    <a:ea typeface="MS Mincho" panose="02020609040205080304" pitchFamily="49" charset="-128"/>
                  </a:rPr>
                  <a:t>Portfolio investment</a:t>
                </a:r>
                <a:endParaRPr lang="en-US" altLang="de-DE">
                  <a:latin typeface="Arial" panose="020B0604020202020204" pitchFamily="34" charset="0"/>
                  <a:ea typeface="MS Mincho" panose="02020609040205080304" pitchFamily="49" charset="-128"/>
                </a:endParaRPr>
              </a:p>
            </p:txBody>
          </p:sp>
          <p:sp>
            <p:nvSpPr>
              <p:cNvPr id="24591" name="Rechteck 7">
                <a:extLst>
                  <a:ext uri="{FF2B5EF4-FFF2-40B4-BE49-F238E27FC236}">
                    <a16:creationId xmlns:a16="http://schemas.microsoft.com/office/drawing/2014/main" id="{B91AE856-A195-470C-992F-EAAED0CC55BD}"/>
                  </a:ext>
                </a:extLst>
              </p:cNvPr>
              <p:cNvSpPr>
                <a:spLocks noChangeArrowheads="1"/>
              </p:cNvSpPr>
              <p:nvPr/>
            </p:nvSpPr>
            <p:spPr bwMode="auto">
              <a:xfrm>
                <a:off x="1043608" y="4077072"/>
                <a:ext cx="1368152" cy="36004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US" altLang="de-DE" sz="1600" dirty="0">
                    <a:latin typeface="Arial" panose="020B0604020202020204" pitchFamily="34" charset="0"/>
                    <a:ea typeface="MS Mincho" panose="02020609040205080304" pitchFamily="49" charset="-128"/>
                  </a:rPr>
                  <a:t>Establishing a</a:t>
                </a:r>
              </a:p>
              <a:p>
                <a:pPr algn="ctr" eaLnBrk="1" hangingPunct="1">
                  <a:lnSpc>
                    <a:spcPct val="100000"/>
                  </a:lnSpc>
                  <a:spcBef>
                    <a:spcPct val="0"/>
                  </a:spcBef>
                  <a:buClrTx/>
                  <a:buFontTx/>
                  <a:buNone/>
                </a:pPr>
                <a:r>
                  <a:rPr lang="en-US" altLang="de-DE" sz="1600" dirty="0">
                    <a:latin typeface="Arial" panose="020B0604020202020204" pitchFamily="34" charset="0"/>
                    <a:ea typeface="MS Mincho" panose="02020609040205080304" pitchFamily="49" charset="-128"/>
                  </a:rPr>
                  <a:t> new company</a:t>
                </a:r>
              </a:p>
            </p:txBody>
          </p:sp>
          <p:sp>
            <p:nvSpPr>
              <p:cNvPr id="24592" name="Rechteck 8">
                <a:extLst>
                  <a:ext uri="{FF2B5EF4-FFF2-40B4-BE49-F238E27FC236}">
                    <a16:creationId xmlns:a16="http://schemas.microsoft.com/office/drawing/2014/main" id="{DC1F20FD-6861-4AE1-AAD2-C5C38FF88A5B}"/>
                  </a:ext>
                </a:extLst>
              </p:cNvPr>
              <p:cNvSpPr>
                <a:spLocks noChangeArrowheads="1"/>
              </p:cNvSpPr>
              <p:nvPr/>
            </p:nvSpPr>
            <p:spPr bwMode="auto">
              <a:xfrm>
                <a:off x="4067944" y="4077072"/>
                <a:ext cx="1368152" cy="36004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US" altLang="de-DE" sz="1600" dirty="0">
                    <a:ea typeface="MS Mincho" panose="02020609040205080304" pitchFamily="49" charset="-128"/>
                  </a:rPr>
                  <a:t>Acquisition</a:t>
                </a:r>
                <a:endParaRPr lang="en-US" altLang="de-DE" dirty="0">
                  <a:latin typeface="Arial" panose="020B0604020202020204" pitchFamily="34" charset="0"/>
                  <a:ea typeface="MS Mincho" panose="02020609040205080304" pitchFamily="49" charset="-128"/>
                </a:endParaRPr>
              </a:p>
            </p:txBody>
          </p:sp>
          <p:sp>
            <p:nvSpPr>
              <p:cNvPr id="24593" name="Rechteck 9">
                <a:extLst>
                  <a:ext uri="{FF2B5EF4-FFF2-40B4-BE49-F238E27FC236}">
                    <a16:creationId xmlns:a16="http://schemas.microsoft.com/office/drawing/2014/main" id="{A2603870-DA3E-4CD3-B138-893D499DFFA0}"/>
                  </a:ext>
                </a:extLst>
              </p:cNvPr>
              <p:cNvSpPr>
                <a:spLocks noChangeArrowheads="1"/>
              </p:cNvSpPr>
              <p:nvPr/>
            </p:nvSpPr>
            <p:spPr bwMode="auto">
              <a:xfrm>
                <a:off x="683568" y="4941168"/>
                <a:ext cx="1008112" cy="504056"/>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US" altLang="de-DE" sz="1600">
                    <a:ea typeface="MS Mincho" panose="02020609040205080304" pitchFamily="49" charset="-128"/>
                  </a:rPr>
                  <a:t>Greenfield</a:t>
                </a:r>
                <a:endParaRPr lang="en-US" altLang="de-DE">
                  <a:latin typeface="Arial" panose="020B0604020202020204" pitchFamily="34" charset="0"/>
                  <a:ea typeface="MS Mincho" panose="02020609040205080304" pitchFamily="49" charset="-128"/>
                </a:endParaRPr>
              </a:p>
            </p:txBody>
          </p:sp>
          <p:sp>
            <p:nvSpPr>
              <p:cNvPr id="24594" name="Rechteck 10">
                <a:extLst>
                  <a:ext uri="{FF2B5EF4-FFF2-40B4-BE49-F238E27FC236}">
                    <a16:creationId xmlns:a16="http://schemas.microsoft.com/office/drawing/2014/main" id="{6D2EA59A-4034-4BE4-BC30-50788A9EE974}"/>
                  </a:ext>
                </a:extLst>
              </p:cNvPr>
              <p:cNvSpPr>
                <a:spLocks noChangeArrowheads="1"/>
              </p:cNvSpPr>
              <p:nvPr/>
            </p:nvSpPr>
            <p:spPr bwMode="auto">
              <a:xfrm>
                <a:off x="1835696" y="4941168"/>
                <a:ext cx="1008112" cy="504056"/>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US" altLang="de-DE" sz="1600">
                    <a:ea typeface="MS Mincho" panose="02020609040205080304" pitchFamily="49" charset="-128"/>
                  </a:rPr>
                  <a:t>Joint </a:t>
                </a:r>
              </a:p>
              <a:p>
                <a:pPr algn="ctr" eaLnBrk="1" hangingPunct="1">
                  <a:lnSpc>
                    <a:spcPct val="100000"/>
                  </a:lnSpc>
                  <a:spcBef>
                    <a:spcPct val="0"/>
                  </a:spcBef>
                  <a:buClrTx/>
                  <a:buFontTx/>
                  <a:buNone/>
                </a:pPr>
                <a:r>
                  <a:rPr lang="en-US" altLang="de-DE" sz="1600">
                    <a:ea typeface="MS Mincho" panose="02020609040205080304" pitchFamily="49" charset="-128"/>
                  </a:rPr>
                  <a:t>Venture</a:t>
                </a:r>
                <a:endParaRPr lang="en-US" altLang="de-DE">
                  <a:latin typeface="Arial" panose="020B0604020202020204" pitchFamily="34" charset="0"/>
                  <a:ea typeface="MS Mincho" panose="02020609040205080304" pitchFamily="49" charset="-128"/>
                </a:endParaRPr>
              </a:p>
            </p:txBody>
          </p:sp>
          <p:sp>
            <p:nvSpPr>
              <p:cNvPr id="24595" name="Rechteck 12">
                <a:extLst>
                  <a:ext uri="{FF2B5EF4-FFF2-40B4-BE49-F238E27FC236}">
                    <a16:creationId xmlns:a16="http://schemas.microsoft.com/office/drawing/2014/main" id="{472EA446-DA37-4905-971E-02F47D662B79}"/>
                  </a:ext>
                </a:extLst>
              </p:cNvPr>
              <p:cNvSpPr>
                <a:spLocks noChangeArrowheads="1"/>
              </p:cNvSpPr>
              <p:nvPr/>
            </p:nvSpPr>
            <p:spPr bwMode="auto">
              <a:xfrm>
                <a:off x="5004048" y="4941168"/>
                <a:ext cx="1152128" cy="504056"/>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US" altLang="de-DE" sz="1600">
                    <a:ea typeface="MS Mincho" panose="02020609040205080304" pitchFamily="49" charset="-128"/>
                  </a:rPr>
                  <a:t>Merger</a:t>
                </a:r>
                <a:endParaRPr lang="en-US" altLang="de-DE">
                  <a:latin typeface="Arial" panose="020B0604020202020204" pitchFamily="34" charset="0"/>
                  <a:ea typeface="MS Mincho" panose="02020609040205080304" pitchFamily="49" charset="-128"/>
                </a:endParaRPr>
              </a:p>
            </p:txBody>
          </p:sp>
          <p:sp>
            <p:nvSpPr>
              <p:cNvPr id="24596" name="Rechteck 13">
                <a:extLst>
                  <a:ext uri="{FF2B5EF4-FFF2-40B4-BE49-F238E27FC236}">
                    <a16:creationId xmlns:a16="http://schemas.microsoft.com/office/drawing/2014/main" id="{7945C49C-DC99-43B9-83C5-0707C4768C6B}"/>
                  </a:ext>
                </a:extLst>
              </p:cNvPr>
              <p:cNvSpPr>
                <a:spLocks noChangeArrowheads="1"/>
              </p:cNvSpPr>
              <p:nvPr/>
            </p:nvSpPr>
            <p:spPr bwMode="auto">
              <a:xfrm>
                <a:off x="3851920" y="4941168"/>
                <a:ext cx="1008112" cy="504056"/>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US" altLang="de-DE" sz="1600" dirty="0">
                    <a:ea typeface="MS Mincho" panose="02020609040205080304" pitchFamily="49" charset="-128"/>
                  </a:rPr>
                  <a:t>Acquisition</a:t>
                </a:r>
                <a:endParaRPr lang="en-US" altLang="de-DE" dirty="0">
                  <a:latin typeface="Arial" panose="020B0604020202020204" pitchFamily="34" charset="0"/>
                  <a:ea typeface="MS Mincho" panose="02020609040205080304" pitchFamily="49" charset="-128"/>
                </a:endParaRPr>
              </a:p>
            </p:txBody>
          </p:sp>
          <p:cxnSp>
            <p:nvCxnSpPr>
              <p:cNvPr id="24597" name="Gerade Verbindung 18">
                <a:extLst>
                  <a:ext uri="{FF2B5EF4-FFF2-40B4-BE49-F238E27FC236}">
                    <a16:creationId xmlns:a16="http://schemas.microsoft.com/office/drawing/2014/main" id="{624C94E8-343D-4086-B9D6-3A4366D015C0}"/>
                  </a:ext>
                </a:extLst>
              </p:cNvPr>
              <p:cNvCxnSpPr>
                <a:cxnSpLocks noChangeShapeType="1"/>
                <a:stCxn id="24588" idx="2"/>
                <a:endCxn id="24590" idx="0"/>
              </p:cNvCxnSpPr>
              <p:nvPr/>
            </p:nvCxnSpPr>
            <p:spPr bwMode="auto">
              <a:xfrm>
                <a:off x="4572000" y="2708920"/>
                <a:ext cx="1440160" cy="50405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4598" name="Gerade Verbindung 21">
                <a:extLst>
                  <a:ext uri="{FF2B5EF4-FFF2-40B4-BE49-F238E27FC236}">
                    <a16:creationId xmlns:a16="http://schemas.microsoft.com/office/drawing/2014/main" id="{E70D94E5-161B-4A7B-BAB0-D9A8C07A5CFA}"/>
                  </a:ext>
                </a:extLst>
              </p:cNvPr>
              <p:cNvCxnSpPr>
                <a:cxnSpLocks noChangeShapeType="1"/>
                <a:stCxn id="24588" idx="2"/>
                <a:endCxn id="24589" idx="0"/>
              </p:cNvCxnSpPr>
              <p:nvPr/>
            </p:nvCxnSpPr>
            <p:spPr bwMode="auto">
              <a:xfrm flipH="1">
                <a:off x="3131840" y="2708920"/>
                <a:ext cx="1440160" cy="50405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4599" name="Gerade Verbindung 23">
                <a:extLst>
                  <a:ext uri="{FF2B5EF4-FFF2-40B4-BE49-F238E27FC236}">
                    <a16:creationId xmlns:a16="http://schemas.microsoft.com/office/drawing/2014/main" id="{C35DECC3-63BB-4C85-A330-096294138E51}"/>
                  </a:ext>
                </a:extLst>
              </p:cNvPr>
              <p:cNvCxnSpPr>
                <a:cxnSpLocks noChangeShapeType="1"/>
                <a:stCxn id="24589" idx="2"/>
                <a:endCxn id="24592" idx="0"/>
              </p:cNvCxnSpPr>
              <p:nvPr/>
            </p:nvCxnSpPr>
            <p:spPr bwMode="auto">
              <a:xfrm>
                <a:off x="3131840" y="3573016"/>
                <a:ext cx="1620180" cy="50405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4600" name="Gerade Verbindung 25">
                <a:extLst>
                  <a:ext uri="{FF2B5EF4-FFF2-40B4-BE49-F238E27FC236}">
                    <a16:creationId xmlns:a16="http://schemas.microsoft.com/office/drawing/2014/main" id="{D27A79B4-AF0A-4316-96F7-D122FA81BD4B}"/>
                  </a:ext>
                </a:extLst>
              </p:cNvPr>
              <p:cNvCxnSpPr>
                <a:cxnSpLocks noChangeShapeType="1"/>
                <a:stCxn id="24589" idx="2"/>
                <a:endCxn id="24591" idx="0"/>
              </p:cNvCxnSpPr>
              <p:nvPr/>
            </p:nvCxnSpPr>
            <p:spPr bwMode="auto">
              <a:xfrm flipH="1">
                <a:off x="1727684" y="3573016"/>
                <a:ext cx="1404156" cy="50405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4601" name="Gerade Verbindung 27">
                <a:extLst>
                  <a:ext uri="{FF2B5EF4-FFF2-40B4-BE49-F238E27FC236}">
                    <a16:creationId xmlns:a16="http://schemas.microsoft.com/office/drawing/2014/main" id="{872D6FA6-02B5-4BC7-818A-4C23DD1FFF45}"/>
                  </a:ext>
                </a:extLst>
              </p:cNvPr>
              <p:cNvCxnSpPr>
                <a:cxnSpLocks noChangeShapeType="1"/>
                <a:stCxn id="24591" idx="2"/>
                <a:endCxn id="24593" idx="0"/>
              </p:cNvCxnSpPr>
              <p:nvPr/>
            </p:nvCxnSpPr>
            <p:spPr bwMode="auto">
              <a:xfrm flipH="1">
                <a:off x="1187624" y="4437112"/>
                <a:ext cx="540060" cy="50405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4602" name="Gerade Verbindung 29">
                <a:extLst>
                  <a:ext uri="{FF2B5EF4-FFF2-40B4-BE49-F238E27FC236}">
                    <a16:creationId xmlns:a16="http://schemas.microsoft.com/office/drawing/2014/main" id="{EE8FE8B8-F1AA-4E59-811B-9F5611F0463C}"/>
                  </a:ext>
                </a:extLst>
              </p:cNvPr>
              <p:cNvCxnSpPr>
                <a:cxnSpLocks noChangeShapeType="1"/>
                <a:stCxn id="24591" idx="2"/>
                <a:endCxn id="24594" idx="0"/>
              </p:cNvCxnSpPr>
              <p:nvPr/>
            </p:nvCxnSpPr>
            <p:spPr bwMode="auto">
              <a:xfrm>
                <a:off x="1727684" y="4437112"/>
                <a:ext cx="612068" cy="50405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4603" name="Gerade Verbindung 31">
                <a:extLst>
                  <a:ext uri="{FF2B5EF4-FFF2-40B4-BE49-F238E27FC236}">
                    <a16:creationId xmlns:a16="http://schemas.microsoft.com/office/drawing/2014/main" id="{2423ABFE-FFDB-4FF6-BE8D-0033EACAAE2C}"/>
                  </a:ext>
                </a:extLst>
              </p:cNvPr>
              <p:cNvCxnSpPr>
                <a:cxnSpLocks noChangeShapeType="1"/>
                <a:stCxn id="24592" idx="2"/>
                <a:endCxn id="24596" idx="0"/>
              </p:cNvCxnSpPr>
              <p:nvPr/>
            </p:nvCxnSpPr>
            <p:spPr bwMode="auto">
              <a:xfrm flipH="1">
                <a:off x="4355976" y="4437112"/>
                <a:ext cx="396044" cy="50405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4604" name="Gerade Verbindung 33">
                <a:extLst>
                  <a:ext uri="{FF2B5EF4-FFF2-40B4-BE49-F238E27FC236}">
                    <a16:creationId xmlns:a16="http://schemas.microsoft.com/office/drawing/2014/main" id="{2BF6D324-C4FE-4E33-B8EE-329121A579A3}"/>
                  </a:ext>
                </a:extLst>
              </p:cNvPr>
              <p:cNvCxnSpPr>
                <a:cxnSpLocks noChangeShapeType="1"/>
                <a:stCxn id="24592" idx="2"/>
                <a:endCxn id="24595" idx="0"/>
              </p:cNvCxnSpPr>
              <p:nvPr/>
            </p:nvCxnSpPr>
            <p:spPr bwMode="auto">
              <a:xfrm>
                <a:off x="4752020" y="4437112"/>
                <a:ext cx="828092" cy="50405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24605" name="Textfeld 34">
                <a:extLst>
                  <a:ext uri="{FF2B5EF4-FFF2-40B4-BE49-F238E27FC236}">
                    <a16:creationId xmlns:a16="http://schemas.microsoft.com/office/drawing/2014/main" id="{02456140-1016-47A4-8B0E-A347462F425F}"/>
                  </a:ext>
                </a:extLst>
              </p:cNvPr>
              <p:cNvSpPr txBox="1">
                <a:spLocks noChangeArrowheads="1"/>
              </p:cNvSpPr>
              <p:nvPr/>
            </p:nvSpPr>
            <p:spPr bwMode="auto">
              <a:xfrm>
                <a:off x="2411760" y="3717032"/>
                <a:ext cx="1386154" cy="38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r>
                  <a:rPr lang="en-US" altLang="de-DE" sz="1400">
                    <a:ea typeface="MS Mincho" panose="02020609040205080304" pitchFamily="49" charset="-128"/>
                  </a:rPr>
                  <a:t>Type of market entry</a:t>
                </a:r>
              </a:p>
            </p:txBody>
          </p:sp>
        </p:grpSp>
        <p:sp>
          <p:nvSpPr>
            <p:cNvPr id="24587" name="Textfeld 37">
              <a:extLst>
                <a:ext uri="{FF2B5EF4-FFF2-40B4-BE49-F238E27FC236}">
                  <a16:creationId xmlns:a16="http://schemas.microsoft.com/office/drawing/2014/main" id="{74CC3473-0A0E-455A-9602-E1DD40963884}"/>
                </a:ext>
              </a:extLst>
            </p:cNvPr>
            <p:cNvSpPr txBox="1">
              <a:spLocks noChangeArrowheads="1"/>
            </p:cNvSpPr>
            <p:nvPr/>
          </p:nvSpPr>
          <p:spPr bwMode="auto">
            <a:xfrm>
              <a:off x="2987824" y="4561383"/>
              <a:ext cx="2160240" cy="22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r>
                <a:rPr lang="en-US" altLang="de-DE" sz="1400" dirty="0">
                  <a:ea typeface="MS Mincho" panose="02020609040205080304" pitchFamily="49" charset="-128"/>
                </a:rPr>
                <a:t>Ownership relations</a:t>
              </a:r>
              <a:endParaRPr lang="en-US" altLang="de-DE" sz="1600" dirty="0">
                <a:ea typeface="MS Mincho" panose="02020609040205080304" pitchFamily="49" charset="-128"/>
              </a:endParaRPr>
            </a:p>
          </p:txBody>
        </p:sp>
      </p:grpSp>
      <p:sp>
        <p:nvSpPr>
          <p:cNvPr id="24583" name="Foliennummernplatzhalter 3">
            <a:extLst>
              <a:ext uri="{FF2B5EF4-FFF2-40B4-BE49-F238E27FC236}">
                <a16:creationId xmlns:a16="http://schemas.microsoft.com/office/drawing/2014/main" id="{A6700DA7-3884-46B0-8C2E-C5EEB68E1257}"/>
              </a:ext>
            </a:extLst>
          </p:cNvPr>
          <p:cNvSpPr>
            <a:spLocks noGrp="1"/>
          </p:cNvSpPr>
          <p:nvPr>
            <p:ph type="sldNum" sz="quarter" idx="11"/>
          </p:nvPr>
        </p:nvSpPr>
        <p:spPr bwMode="auto">
          <a:xfrm>
            <a:off x="10706099" y="6492875"/>
            <a:ext cx="21643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fld id="{63F5E184-7039-49A4-B40D-2100BE30B226}" type="slidenum">
              <a:rPr lang="en-US" altLang="de-DE" sz="1200">
                <a:solidFill>
                  <a:schemeClr val="bg1">
                    <a:lumMod val="65000"/>
                  </a:schemeClr>
                </a:solidFill>
                <a:ea typeface="MS Mincho" panose="02020609040205080304" pitchFamily="49" charset="-128"/>
              </a:rPr>
              <a:pPr>
                <a:lnSpc>
                  <a:spcPct val="100000"/>
                </a:lnSpc>
                <a:spcBef>
                  <a:spcPct val="0"/>
                </a:spcBef>
                <a:buClrTx/>
                <a:buFontTx/>
                <a:buNone/>
              </a:pPr>
              <a:t>49</a:t>
            </a:fld>
            <a:endParaRPr lang="en-US" altLang="de-DE" sz="1200">
              <a:solidFill>
                <a:schemeClr val="bg1">
                  <a:lumMod val="65000"/>
                </a:schemeClr>
              </a:solidFill>
              <a:ea typeface="MS Mincho" panose="02020609040205080304" pitchFamily="49" charset="-128"/>
            </a:endParaRPr>
          </a:p>
        </p:txBody>
      </p:sp>
      <p:sp>
        <p:nvSpPr>
          <p:cNvPr id="34" name="Title 1">
            <a:extLst>
              <a:ext uri="{FF2B5EF4-FFF2-40B4-BE49-F238E27FC236}">
                <a16:creationId xmlns:a16="http://schemas.microsoft.com/office/drawing/2014/main" id="{E43F8560-A335-4733-ADED-48D099F8C510}"/>
              </a:ext>
            </a:extLst>
          </p:cNvPr>
          <p:cNvSpPr txBox="1">
            <a:spLocks/>
          </p:cNvSpPr>
          <p:nvPr/>
        </p:nvSpPr>
        <p:spPr>
          <a:xfrm>
            <a:off x="838200" y="396875"/>
            <a:ext cx="973455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a:t>
            </a:r>
            <a:r>
              <a:rPr lang="en-US" altLang="de-DE" dirty="0" err="1"/>
              <a:t>FDI</a:t>
            </a:r>
            <a:endParaRPr lang="en-US" altLang="de-D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latin typeface="+mn-lt"/>
              </a:rPr>
              <a:t>Core Questions</a:t>
            </a:r>
          </a:p>
        </p:txBody>
      </p:sp>
      <p:sp>
        <p:nvSpPr>
          <p:cNvPr id="3" name="Inhaltsplatzhalter 2"/>
          <p:cNvSpPr>
            <a:spLocks noGrp="1"/>
          </p:cNvSpPr>
          <p:nvPr>
            <p:ph idx="1"/>
          </p:nvPr>
        </p:nvSpPr>
        <p:spPr>
          <a:xfrm>
            <a:off x="838200" y="1825625"/>
            <a:ext cx="9860280" cy="4351338"/>
          </a:xfrm>
        </p:spPr>
        <p:txBody>
          <a:bodyPr/>
          <a:lstStyle/>
          <a:p>
            <a:pPr marL="360363" indent="-360363">
              <a:spcAft>
                <a:spcPts val="1200"/>
              </a:spcAft>
            </a:pPr>
            <a:r>
              <a:rPr lang="en-GB" dirty="0">
                <a:latin typeface="+mn-lt"/>
              </a:rPr>
              <a:t>How far do the internationalisation patterns of SMEs differ?</a:t>
            </a:r>
          </a:p>
          <a:p>
            <a:pPr marL="360363" indent="-360363">
              <a:spcAft>
                <a:spcPts val="1200"/>
              </a:spcAft>
            </a:pPr>
            <a:r>
              <a:rPr lang="en-GB" dirty="0">
                <a:latin typeface="+mn-lt"/>
              </a:rPr>
              <a:t>What is a market entry strategy and which fundamental questions do SMEs need to find answers to before entering a foreign market?</a:t>
            </a:r>
          </a:p>
          <a:p>
            <a:pPr marL="360363" indent="-360363">
              <a:spcAft>
                <a:spcPts val="1200"/>
              </a:spcAft>
            </a:pPr>
            <a:r>
              <a:rPr lang="en-GB" dirty="0">
                <a:latin typeface="+mn-lt"/>
              </a:rPr>
              <a:t>Which market entry modes exist and what are their advantages/ disadvantages?</a:t>
            </a:r>
          </a:p>
          <a:p>
            <a:pPr marL="360363" indent="-360363">
              <a:spcAft>
                <a:spcPts val="1200"/>
              </a:spcAft>
            </a:pPr>
            <a:r>
              <a:rPr lang="en-GB" dirty="0">
                <a:latin typeface="+mn-lt"/>
              </a:rPr>
              <a:t>Which factors determine the choice of market entry mode of SMEs?</a:t>
            </a:r>
          </a:p>
        </p:txBody>
      </p:sp>
    </p:spTree>
    <p:extLst>
      <p:ext uri="{BB962C8B-B14F-4D97-AF65-F5344CB8AC3E}">
        <p14:creationId xmlns:p14="http://schemas.microsoft.com/office/powerpoint/2010/main" val="3657604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Foliennummernplatzhalter 2">
            <a:extLst>
              <a:ext uri="{FF2B5EF4-FFF2-40B4-BE49-F238E27FC236}">
                <a16:creationId xmlns:a16="http://schemas.microsoft.com/office/drawing/2014/main" id="{A3923631-7EB9-4DD0-B9FE-2B9494F87C14}"/>
              </a:ext>
            </a:extLst>
          </p:cNvPr>
          <p:cNvSpPr>
            <a:spLocks noGrp="1"/>
          </p:cNvSpPr>
          <p:nvPr>
            <p:ph type="sldNum" sz="quarter" idx="11"/>
          </p:nvPr>
        </p:nvSpPr>
        <p:spPr bwMode="auto">
          <a:xfrm>
            <a:off x="9334500" y="6426202"/>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fld id="{42DD5451-98CB-4EC5-9551-B9E8FAFC24DF}" type="slidenum">
              <a:rPr lang="en-US" altLang="de-DE" sz="1200">
                <a:solidFill>
                  <a:schemeClr val="bg1">
                    <a:lumMod val="65000"/>
                  </a:schemeClr>
                </a:solidFill>
                <a:ea typeface="MS Mincho" panose="02020609040205080304" pitchFamily="49" charset="-128"/>
              </a:rPr>
              <a:pPr>
                <a:lnSpc>
                  <a:spcPct val="100000"/>
                </a:lnSpc>
                <a:spcBef>
                  <a:spcPct val="0"/>
                </a:spcBef>
                <a:buClrTx/>
                <a:buFontTx/>
                <a:buNone/>
              </a:pPr>
              <a:t>50</a:t>
            </a:fld>
            <a:endParaRPr lang="en-US" altLang="de-DE" sz="1200" dirty="0">
              <a:solidFill>
                <a:schemeClr val="bg1">
                  <a:lumMod val="65000"/>
                </a:schemeClr>
              </a:solidFill>
              <a:ea typeface="MS Mincho" panose="02020609040205080304" pitchFamily="49" charset="-128"/>
            </a:endParaRPr>
          </a:p>
        </p:txBody>
      </p:sp>
      <p:sp>
        <p:nvSpPr>
          <p:cNvPr id="11" name="Title 1">
            <a:extLst>
              <a:ext uri="{FF2B5EF4-FFF2-40B4-BE49-F238E27FC236}">
                <a16:creationId xmlns:a16="http://schemas.microsoft.com/office/drawing/2014/main" id="{37F65040-0B79-4272-9BC1-716467C9194C}"/>
              </a:ext>
            </a:extLst>
          </p:cNvPr>
          <p:cNvSpPr txBox="1">
            <a:spLocks/>
          </p:cNvSpPr>
          <p:nvPr/>
        </p:nvSpPr>
        <p:spPr>
          <a:xfrm>
            <a:off x="838200" y="396875"/>
            <a:ext cx="973455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a:t>
            </a:r>
            <a:r>
              <a:rPr lang="en-US" altLang="de-DE" dirty="0" err="1"/>
              <a:t>FDI</a:t>
            </a:r>
            <a:endParaRPr lang="en-US" altLang="de-DE" dirty="0"/>
          </a:p>
        </p:txBody>
      </p:sp>
      <p:graphicFrame>
        <p:nvGraphicFramePr>
          <p:cNvPr id="2" name="Diagramm 1">
            <a:extLst>
              <a:ext uri="{FF2B5EF4-FFF2-40B4-BE49-F238E27FC236}">
                <a16:creationId xmlns:a16="http://schemas.microsoft.com/office/drawing/2014/main" id="{55A0E982-935B-4614-88FD-4851321DD576}"/>
              </a:ext>
            </a:extLst>
          </p:cNvPr>
          <p:cNvGraphicFramePr/>
          <p:nvPr>
            <p:extLst>
              <p:ext uri="{D42A27DB-BD31-4B8C-83A1-F6EECF244321}">
                <p14:modId xmlns:p14="http://schemas.microsoft.com/office/powerpoint/2010/main" val="3030791692"/>
              </p:ext>
            </p:extLst>
          </p:nvPr>
        </p:nvGraphicFramePr>
        <p:xfrm>
          <a:off x="971550" y="1466851"/>
          <a:ext cx="91884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Foliennummernplatzhalter 3">
            <a:extLst>
              <a:ext uri="{FF2B5EF4-FFF2-40B4-BE49-F238E27FC236}">
                <a16:creationId xmlns:a16="http://schemas.microsoft.com/office/drawing/2014/main" id="{2956EC6F-6839-4AFF-A22E-626D49C61DEA}"/>
              </a:ext>
            </a:extLst>
          </p:cNvPr>
          <p:cNvSpPr>
            <a:spLocks noGrp="1"/>
          </p:cNvSpPr>
          <p:nvPr>
            <p:ph type="sldNum" sz="quarter" idx="11"/>
          </p:nvPr>
        </p:nvSpPr>
        <p:spPr bwMode="auto">
          <a:xfrm>
            <a:off x="9791700" y="6356349"/>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fld id="{27B5BF2F-52D5-4DC4-AC71-D53B25917090}" type="slidenum">
              <a:rPr lang="en-US" altLang="de-DE" sz="1200">
                <a:solidFill>
                  <a:schemeClr val="bg1">
                    <a:lumMod val="65000"/>
                  </a:schemeClr>
                </a:solidFill>
                <a:ea typeface="MS Mincho" panose="02020609040205080304" pitchFamily="49" charset="-128"/>
              </a:rPr>
              <a:pPr>
                <a:lnSpc>
                  <a:spcPct val="100000"/>
                </a:lnSpc>
                <a:spcBef>
                  <a:spcPct val="0"/>
                </a:spcBef>
                <a:buClrTx/>
                <a:buFontTx/>
                <a:buNone/>
              </a:pPr>
              <a:t>51</a:t>
            </a:fld>
            <a:endParaRPr lang="en-US" altLang="de-DE" sz="1200">
              <a:solidFill>
                <a:schemeClr val="bg1">
                  <a:lumMod val="65000"/>
                </a:schemeClr>
              </a:solidFill>
              <a:ea typeface="MS Mincho" panose="02020609040205080304" pitchFamily="49" charset="-128"/>
            </a:endParaRPr>
          </a:p>
        </p:txBody>
      </p:sp>
      <p:sp>
        <p:nvSpPr>
          <p:cNvPr id="11" name="Title 1">
            <a:extLst>
              <a:ext uri="{FF2B5EF4-FFF2-40B4-BE49-F238E27FC236}">
                <a16:creationId xmlns:a16="http://schemas.microsoft.com/office/drawing/2014/main" id="{949D8637-A3D5-4322-ADC2-83C0C89ACEE9}"/>
              </a:ext>
            </a:extLst>
          </p:cNvPr>
          <p:cNvSpPr txBox="1">
            <a:spLocks/>
          </p:cNvSpPr>
          <p:nvPr/>
        </p:nvSpPr>
        <p:spPr>
          <a:xfrm>
            <a:off x="838200" y="396875"/>
            <a:ext cx="973455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a:t>
            </a:r>
            <a:r>
              <a:rPr lang="en-US" altLang="de-DE" dirty="0" err="1"/>
              <a:t>FDI</a:t>
            </a:r>
            <a:endParaRPr lang="en-US" altLang="de-DE" dirty="0"/>
          </a:p>
        </p:txBody>
      </p:sp>
      <p:graphicFrame>
        <p:nvGraphicFramePr>
          <p:cNvPr id="5" name="Diagramm 4">
            <a:extLst>
              <a:ext uri="{FF2B5EF4-FFF2-40B4-BE49-F238E27FC236}">
                <a16:creationId xmlns:a16="http://schemas.microsoft.com/office/drawing/2014/main" id="{34165B88-7373-498F-82B8-99A90A5119FB}"/>
              </a:ext>
            </a:extLst>
          </p:cNvPr>
          <p:cNvGraphicFramePr/>
          <p:nvPr/>
        </p:nvGraphicFramePr>
        <p:xfrm>
          <a:off x="1809750" y="1314448"/>
          <a:ext cx="9512300" cy="5041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a:extLst>
              <a:ext uri="{FF2B5EF4-FFF2-40B4-BE49-F238E27FC236}">
                <a16:creationId xmlns:a16="http://schemas.microsoft.com/office/drawing/2014/main" id="{8A9D8F61-79F6-4CE4-8050-9506A25AB16A}"/>
              </a:ext>
            </a:extLst>
          </p:cNvPr>
          <p:cNvSpPr txBox="1"/>
          <p:nvPr/>
        </p:nvSpPr>
        <p:spPr>
          <a:xfrm>
            <a:off x="704850" y="2076450"/>
            <a:ext cx="1905000" cy="461665"/>
          </a:xfrm>
          <a:prstGeom prst="rect">
            <a:avLst/>
          </a:prstGeom>
          <a:noFill/>
        </p:spPr>
        <p:txBody>
          <a:bodyPr wrap="square" rtlCol="0">
            <a:spAutoFit/>
          </a:bodyPr>
          <a:lstStyle/>
          <a:p>
            <a:r>
              <a:rPr lang="de-DE" sz="2400" b="1" dirty="0" err="1"/>
              <a:t>Motivations</a:t>
            </a:r>
            <a:endParaRPr lang="de-DE" sz="24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81" name="Gruppieren 39">
            <a:extLst>
              <a:ext uri="{FF2B5EF4-FFF2-40B4-BE49-F238E27FC236}">
                <a16:creationId xmlns:a16="http://schemas.microsoft.com/office/drawing/2014/main" id="{6CF2C2C6-7854-48D8-9912-611F4AD6F9D0}"/>
              </a:ext>
            </a:extLst>
          </p:cNvPr>
          <p:cNvGrpSpPr>
            <a:grpSpLocks/>
          </p:cNvGrpSpPr>
          <p:nvPr/>
        </p:nvGrpSpPr>
        <p:grpSpPr bwMode="auto">
          <a:xfrm>
            <a:off x="1631950" y="1557339"/>
            <a:ext cx="8567738" cy="4175125"/>
            <a:chOff x="1475656" y="2348880"/>
            <a:chExt cx="6408712" cy="3096344"/>
          </a:xfrm>
        </p:grpSpPr>
        <p:grpSp>
          <p:nvGrpSpPr>
            <p:cNvPr id="24586" name="Gruppieren 35">
              <a:extLst>
                <a:ext uri="{FF2B5EF4-FFF2-40B4-BE49-F238E27FC236}">
                  <a16:creationId xmlns:a16="http://schemas.microsoft.com/office/drawing/2014/main" id="{88E6D78E-B166-4A07-AB34-DB0D9751B3EA}"/>
                </a:ext>
              </a:extLst>
            </p:cNvPr>
            <p:cNvGrpSpPr>
              <a:grpSpLocks/>
            </p:cNvGrpSpPr>
            <p:nvPr/>
          </p:nvGrpSpPr>
          <p:grpSpPr bwMode="auto">
            <a:xfrm>
              <a:off x="1475656" y="2348880"/>
              <a:ext cx="6408712" cy="3096344"/>
              <a:chOff x="683568" y="2348880"/>
              <a:chExt cx="6408712" cy="3096344"/>
            </a:xfrm>
          </p:grpSpPr>
          <p:sp>
            <p:nvSpPr>
              <p:cNvPr id="24588" name="Rechteck 4">
                <a:extLst>
                  <a:ext uri="{FF2B5EF4-FFF2-40B4-BE49-F238E27FC236}">
                    <a16:creationId xmlns:a16="http://schemas.microsoft.com/office/drawing/2014/main" id="{ADCEFAB7-FBF8-499D-A7EE-D4836582E992}"/>
                  </a:ext>
                </a:extLst>
              </p:cNvPr>
              <p:cNvSpPr>
                <a:spLocks noChangeArrowheads="1"/>
              </p:cNvSpPr>
              <p:nvPr/>
            </p:nvSpPr>
            <p:spPr bwMode="auto">
              <a:xfrm>
                <a:off x="3491880" y="2348880"/>
                <a:ext cx="2160240" cy="36004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US" altLang="de-DE" sz="1600">
                    <a:latin typeface="Arial" panose="020B0604020202020204" pitchFamily="34" charset="0"/>
                    <a:ea typeface="MS Mincho" panose="02020609040205080304" pitchFamily="49" charset="-128"/>
                  </a:rPr>
                  <a:t>Foreign investments</a:t>
                </a:r>
                <a:endParaRPr lang="en-US" altLang="de-DE">
                  <a:latin typeface="Arial" panose="020B0604020202020204" pitchFamily="34" charset="0"/>
                  <a:ea typeface="MS Mincho" panose="02020609040205080304" pitchFamily="49" charset="-128"/>
                </a:endParaRPr>
              </a:p>
            </p:txBody>
          </p:sp>
          <p:sp>
            <p:nvSpPr>
              <p:cNvPr id="24589" name="Rechteck 5">
                <a:extLst>
                  <a:ext uri="{FF2B5EF4-FFF2-40B4-BE49-F238E27FC236}">
                    <a16:creationId xmlns:a16="http://schemas.microsoft.com/office/drawing/2014/main" id="{0D892A16-303C-4BF5-AEFA-D8C806E101A5}"/>
                  </a:ext>
                </a:extLst>
              </p:cNvPr>
              <p:cNvSpPr>
                <a:spLocks noChangeArrowheads="1"/>
              </p:cNvSpPr>
              <p:nvPr/>
            </p:nvSpPr>
            <p:spPr bwMode="auto">
              <a:xfrm>
                <a:off x="2051720" y="3212976"/>
                <a:ext cx="2160240" cy="36004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US" altLang="de-DE" sz="1600">
                    <a:latin typeface="Arial" panose="020B0604020202020204" pitchFamily="34" charset="0"/>
                    <a:ea typeface="MS Mincho" panose="02020609040205080304" pitchFamily="49" charset="-128"/>
                  </a:rPr>
                  <a:t>Foreign direct investment</a:t>
                </a:r>
                <a:endParaRPr lang="en-US" altLang="de-DE">
                  <a:latin typeface="Arial" panose="020B0604020202020204" pitchFamily="34" charset="0"/>
                  <a:ea typeface="MS Mincho" panose="02020609040205080304" pitchFamily="49" charset="-128"/>
                </a:endParaRPr>
              </a:p>
            </p:txBody>
          </p:sp>
          <p:sp>
            <p:nvSpPr>
              <p:cNvPr id="24590" name="Rechteck 6">
                <a:extLst>
                  <a:ext uri="{FF2B5EF4-FFF2-40B4-BE49-F238E27FC236}">
                    <a16:creationId xmlns:a16="http://schemas.microsoft.com/office/drawing/2014/main" id="{58339E00-8166-42EA-8544-363154A1D463}"/>
                  </a:ext>
                </a:extLst>
              </p:cNvPr>
              <p:cNvSpPr>
                <a:spLocks noChangeArrowheads="1"/>
              </p:cNvSpPr>
              <p:nvPr/>
            </p:nvSpPr>
            <p:spPr bwMode="auto">
              <a:xfrm>
                <a:off x="4932040" y="3212976"/>
                <a:ext cx="2160240" cy="36004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US" altLang="de-DE" sz="1600">
                    <a:latin typeface="Arial" panose="020B0604020202020204" pitchFamily="34" charset="0"/>
                    <a:ea typeface="MS Mincho" panose="02020609040205080304" pitchFamily="49" charset="-128"/>
                  </a:rPr>
                  <a:t>Portfolio investment</a:t>
                </a:r>
                <a:endParaRPr lang="en-US" altLang="de-DE">
                  <a:latin typeface="Arial" panose="020B0604020202020204" pitchFamily="34" charset="0"/>
                  <a:ea typeface="MS Mincho" panose="02020609040205080304" pitchFamily="49" charset="-128"/>
                </a:endParaRPr>
              </a:p>
            </p:txBody>
          </p:sp>
          <p:sp>
            <p:nvSpPr>
              <p:cNvPr id="24591" name="Rechteck 7">
                <a:extLst>
                  <a:ext uri="{FF2B5EF4-FFF2-40B4-BE49-F238E27FC236}">
                    <a16:creationId xmlns:a16="http://schemas.microsoft.com/office/drawing/2014/main" id="{B91AE856-A195-470C-992F-EAAED0CC55BD}"/>
                  </a:ext>
                </a:extLst>
              </p:cNvPr>
              <p:cNvSpPr>
                <a:spLocks noChangeArrowheads="1"/>
              </p:cNvSpPr>
              <p:nvPr/>
            </p:nvSpPr>
            <p:spPr bwMode="auto">
              <a:xfrm>
                <a:off x="1043608" y="4077072"/>
                <a:ext cx="1368152" cy="36004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US" altLang="de-DE" sz="1600" dirty="0">
                    <a:latin typeface="Arial" panose="020B0604020202020204" pitchFamily="34" charset="0"/>
                    <a:ea typeface="MS Mincho" panose="02020609040205080304" pitchFamily="49" charset="-128"/>
                  </a:rPr>
                  <a:t>Establishing a</a:t>
                </a:r>
              </a:p>
              <a:p>
                <a:pPr algn="ctr" eaLnBrk="1" hangingPunct="1">
                  <a:lnSpc>
                    <a:spcPct val="100000"/>
                  </a:lnSpc>
                  <a:spcBef>
                    <a:spcPct val="0"/>
                  </a:spcBef>
                  <a:buClrTx/>
                  <a:buFontTx/>
                  <a:buNone/>
                </a:pPr>
                <a:r>
                  <a:rPr lang="en-US" altLang="de-DE" sz="1600" dirty="0">
                    <a:latin typeface="Arial" panose="020B0604020202020204" pitchFamily="34" charset="0"/>
                    <a:ea typeface="MS Mincho" panose="02020609040205080304" pitchFamily="49" charset="-128"/>
                  </a:rPr>
                  <a:t> new company</a:t>
                </a:r>
              </a:p>
            </p:txBody>
          </p:sp>
          <p:sp>
            <p:nvSpPr>
              <p:cNvPr id="24592" name="Rechteck 8">
                <a:extLst>
                  <a:ext uri="{FF2B5EF4-FFF2-40B4-BE49-F238E27FC236}">
                    <a16:creationId xmlns:a16="http://schemas.microsoft.com/office/drawing/2014/main" id="{DC1F20FD-6861-4AE1-AAD2-C5C38FF88A5B}"/>
                  </a:ext>
                </a:extLst>
              </p:cNvPr>
              <p:cNvSpPr>
                <a:spLocks noChangeArrowheads="1"/>
              </p:cNvSpPr>
              <p:nvPr/>
            </p:nvSpPr>
            <p:spPr bwMode="auto">
              <a:xfrm>
                <a:off x="4067944" y="4077072"/>
                <a:ext cx="1368152" cy="36004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US" altLang="de-DE" sz="1600" dirty="0">
                    <a:ea typeface="MS Mincho" panose="02020609040205080304" pitchFamily="49" charset="-128"/>
                  </a:rPr>
                  <a:t>Acquisition</a:t>
                </a:r>
                <a:endParaRPr lang="en-US" altLang="de-DE" dirty="0">
                  <a:latin typeface="Arial" panose="020B0604020202020204" pitchFamily="34" charset="0"/>
                  <a:ea typeface="MS Mincho" panose="02020609040205080304" pitchFamily="49" charset="-128"/>
                </a:endParaRPr>
              </a:p>
            </p:txBody>
          </p:sp>
          <p:sp>
            <p:nvSpPr>
              <p:cNvPr id="24593" name="Rechteck 9">
                <a:extLst>
                  <a:ext uri="{FF2B5EF4-FFF2-40B4-BE49-F238E27FC236}">
                    <a16:creationId xmlns:a16="http://schemas.microsoft.com/office/drawing/2014/main" id="{A2603870-DA3E-4CD3-B138-893D499DFFA0}"/>
                  </a:ext>
                </a:extLst>
              </p:cNvPr>
              <p:cNvSpPr>
                <a:spLocks noChangeArrowheads="1"/>
              </p:cNvSpPr>
              <p:nvPr/>
            </p:nvSpPr>
            <p:spPr bwMode="auto">
              <a:xfrm>
                <a:off x="683568" y="4941168"/>
                <a:ext cx="1008112" cy="504056"/>
              </a:xfrm>
              <a:prstGeom prst="rect">
                <a:avLst/>
              </a:prstGeom>
              <a:ln>
                <a:headEnd/>
                <a:tailEnd/>
              </a:ln>
              <a:extLst>
                <a:ext uri="{909E8E84-426E-40DD-AFC4-6F175D3DCCD1}">
                  <a14:hiddenFill xmlns:a14="http://schemas.microsoft.com/office/drawing/2010/main">
                    <a:solidFill>
                      <a:srgbClr val="FFFFFF"/>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US" altLang="de-DE" sz="1600">
                    <a:ea typeface="MS Mincho" panose="02020609040205080304" pitchFamily="49" charset="-128"/>
                  </a:rPr>
                  <a:t>Greenfield</a:t>
                </a:r>
                <a:endParaRPr lang="en-US" altLang="de-DE">
                  <a:latin typeface="Arial" panose="020B0604020202020204" pitchFamily="34" charset="0"/>
                  <a:ea typeface="MS Mincho" panose="02020609040205080304" pitchFamily="49" charset="-128"/>
                </a:endParaRPr>
              </a:p>
            </p:txBody>
          </p:sp>
          <p:sp>
            <p:nvSpPr>
              <p:cNvPr id="24594" name="Rechteck 10">
                <a:extLst>
                  <a:ext uri="{FF2B5EF4-FFF2-40B4-BE49-F238E27FC236}">
                    <a16:creationId xmlns:a16="http://schemas.microsoft.com/office/drawing/2014/main" id="{6D2EA59A-4034-4BE4-BC30-50788A9EE974}"/>
                  </a:ext>
                </a:extLst>
              </p:cNvPr>
              <p:cNvSpPr>
                <a:spLocks noChangeArrowheads="1"/>
              </p:cNvSpPr>
              <p:nvPr/>
            </p:nvSpPr>
            <p:spPr bwMode="auto">
              <a:xfrm>
                <a:off x="1835696" y="4941168"/>
                <a:ext cx="1008112" cy="504056"/>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US" altLang="de-DE" sz="1600">
                    <a:ea typeface="MS Mincho" panose="02020609040205080304" pitchFamily="49" charset="-128"/>
                  </a:rPr>
                  <a:t>Joint </a:t>
                </a:r>
              </a:p>
              <a:p>
                <a:pPr algn="ctr" eaLnBrk="1" hangingPunct="1">
                  <a:lnSpc>
                    <a:spcPct val="100000"/>
                  </a:lnSpc>
                  <a:spcBef>
                    <a:spcPct val="0"/>
                  </a:spcBef>
                  <a:buClrTx/>
                  <a:buFontTx/>
                  <a:buNone/>
                </a:pPr>
                <a:r>
                  <a:rPr lang="en-US" altLang="de-DE" sz="1600">
                    <a:ea typeface="MS Mincho" panose="02020609040205080304" pitchFamily="49" charset="-128"/>
                  </a:rPr>
                  <a:t>Venture</a:t>
                </a:r>
                <a:endParaRPr lang="en-US" altLang="de-DE">
                  <a:latin typeface="Arial" panose="020B0604020202020204" pitchFamily="34" charset="0"/>
                  <a:ea typeface="MS Mincho" panose="02020609040205080304" pitchFamily="49" charset="-128"/>
                </a:endParaRPr>
              </a:p>
            </p:txBody>
          </p:sp>
          <p:sp>
            <p:nvSpPr>
              <p:cNvPr id="24595" name="Rechteck 12">
                <a:extLst>
                  <a:ext uri="{FF2B5EF4-FFF2-40B4-BE49-F238E27FC236}">
                    <a16:creationId xmlns:a16="http://schemas.microsoft.com/office/drawing/2014/main" id="{472EA446-DA37-4905-971E-02F47D662B79}"/>
                  </a:ext>
                </a:extLst>
              </p:cNvPr>
              <p:cNvSpPr>
                <a:spLocks noChangeArrowheads="1"/>
              </p:cNvSpPr>
              <p:nvPr/>
            </p:nvSpPr>
            <p:spPr bwMode="auto">
              <a:xfrm>
                <a:off x="5004048" y="4941168"/>
                <a:ext cx="1152128" cy="504056"/>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US" altLang="de-DE" sz="1600">
                    <a:ea typeface="MS Mincho" panose="02020609040205080304" pitchFamily="49" charset="-128"/>
                  </a:rPr>
                  <a:t>Merger</a:t>
                </a:r>
                <a:endParaRPr lang="en-US" altLang="de-DE">
                  <a:latin typeface="Arial" panose="020B0604020202020204" pitchFamily="34" charset="0"/>
                  <a:ea typeface="MS Mincho" panose="02020609040205080304" pitchFamily="49" charset="-128"/>
                </a:endParaRPr>
              </a:p>
            </p:txBody>
          </p:sp>
          <p:sp>
            <p:nvSpPr>
              <p:cNvPr id="24596" name="Rechteck 13">
                <a:extLst>
                  <a:ext uri="{FF2B5EF4-FFF2-40B4-BE49-F238E27FC236}">
                    <a16:creationId xmlns:a16="http://schemas.microsoft.com/office/drawing/2014/main" id="{7945C49C-DC99-43B9-83C5-0707C4768C6B}"/>
                  </a:ext>
                </a:extLst>
              </p:cNvPr>
              <p:cNvSpPr>
                <a:spLocks noChangeArrowheads="1"/>
              </p:cNvSpPr>
              <p:nvPr/>
            </p:nvSpPr>
            <p:spPr bwMode="auto">
              <a:xfrm>
                <a:off x="3851920" y="4941168"/>
                <a:ext cx="1008112" cy="504056"/>
              </a:xfrm>
              <a:prstGeom prst="rect">
                <a:avLst/>
              </a:prstGeom>
              <a:ln>
                <a:headEnd/>
                <a:tailEnd/>
              </a:ln>
              <a:extLst>
                <a:ext uri="{909E8E84-426E-40DD-AFC4-6F175D3DCCD1}">
                  <a14:hiddenFill xmlns:a14="http://schemas.microsoft.com/office/drawing/2010/main">
                    <a:solidFill>
                      <a:srgbClr val="FFFFFF"/>
                    </a:solidFill>
                  </a14:hiddenFill>
                </a:ext>
              </a:extLst>
            </p:spPr>
            <p:style>
              <a:lnRef idx="2">
                <a:schemeClr val="accent4">
                  <a:shade val="50000"/>
                </a:schemeClr>
              </a:lnRef>
              <a:fillRef idx="1">
                <a:schemeClr val="accent4"/>
              </a:fillRef>
              <a:effectRef idx="0">
                <a:schemeClr val="accent4"/>
              </a:effectRef>
              <a:fontRef idx="minor">
                <a:schemeClr val="lt1"/>
              </a:fontRef>
            </p:style>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US" altLang="de-DE" sz="1600" dirty="0">
                    <a:ea typeface="MS Mincho" panose="02020609040205080304" pitchFamily="49" charset="-128"/>
                  </a:rPr>
                  <a:t>Acquisition</a:t>
                </a:r>
                <a:endParaRPr lang="en-US" altLang="de-DE" dirty="0">
                  <a:latin typeface="Arial" panose="020B0604020202020204" pitchFamily="34" charset="0"/>
                  <a:ea typeface="MS Mincho" panose="02020609040205080304" pitchFamily="49" charset="-128"/>
                </a:endParaRPr>
              </a:p>
            </p:txBody>
          </p:sp>
          <p:cxnSp>
            <p:nvCxnSpPr>
              <p:cNvPr id="24597" name="Gerade Verbindung 18">
                <a:extLst>
                  <a:ext uri="{FF2B5EF4-FFF2-40B4-BE49-F238E27FC236}">
                    <a16:creationId xmlns:a16="http://schemas.microsoft.com/office/drawing/2014/main" id="{624C94E8-343D-4086-B9D6-3A4366D015C0}"/>
                  </a:ext>
                </a:extLst>
              </p:cNvPr>
              <p:cNvCxnSpPr>
                <a:cxnSpLocks noChangeShapeType="1"/>
                <a:stCxn id="24588" idx="2"/>
                <a:endCxn id="24590" idx="0"/>
              </p:cNvCxnSpPr>
              <p:nvPr/>
            </p:nvCxnSpPr>
            <p:spPr bwMode="auto">
              <a:xfrm>
                <a:off x="4572000" y="2708920"/>
                <a:ext cx="1440160" cy="50405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4598" name="Gerade Verbindung 21">
                <a:extLst>
                  <a:ext uri="{FF2B5EF4-FFF2-40B4-BE49-F238E27FC236}">
                    <a16:creationId xmlns:a16="http://schemas.microsoft.com/office/drawing/2014/main" id="{E70D94E5-161B-4A7B-BAB0-D9A8C07A5CFA}"/>
                  </a:ext>
                </a:extLst>
              </p:cNvPr>
              <p:cNvCxnSpPr>
                <a:cxnSpLocks noChangeShapeType="1"/>
                <a:stCxn id="24588" idx="2"/>
                <a:endCxn id="24589" idx="0"/>
              </p:cNvCxnSpPr>
              <p:nvPr/>
            </p:nvCxnSpPr>
            <p:spPr bwMode="auto">
              <a:xfrm flipH="1">
                <a:off x="3131840" y="2708920"/>
                <a:ext cx="1440160" cy="50405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4599" name="Gerade Verbindung 23">
                <a:extLst>
                  <a:ext uri="{FF2B5EF4-FFF2-40B4-BE49-F238E27FC236}">
                    <a16:creationId xmlns:a16="http://schemas.microsoft.com/office/drawing/2014/main" id="{C35DECC3-63BB-4C85-A330-096294138E51}"/>
                  </a:ext>
                </a:extLst>
              </p:cNvPr>
              <p:cNvCxnSpPr>
                <a:cxnSpLocks noChangeShapeType="1"/>
                <a:stCxn id="24589" idx="2"/>
                <a:endCxn id="24592" idx="0"/>
              </p:cNvCxnSpPr>
              <p:nvPr/>
            </p:nvCxnSpPr>
            <p:spPr bwMode="auto">
              <a:xfrm>
                <a:off x="3131840" y="3573016"/>
                <a:ext cx="1620180" cy="50405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4600" name="Gerade Verbindung 25">
                <a:extLst>
                  <a:ext uri="{FF2B5EF4-FFF2-40B4-BE49-F238E27FC236}">
                    <a16:creationId xmlns:a16="http://schemas.microsoft.com/office/drawing/2014/main" id="{D27A79B4-AF0A-4316-96F7-D122FA81BD4B}"/>
                  </a:ext>
                </a:extLst>
              </p:cNvPr>
              <p:cNvCxnSpPr>
                <a:cxnSpLocks noChangeShapeType="1"/>
                <a:stCxn id="24589" idx="2"/>
                <a:endCxn id="24591" idx="0"/>
              </p:cNvCxnSpPr>
              <p:nvPr/>
            </p:nvCxnSpPr>
            <p:spPr bwMode="auto">
              <a:xfrm flipH="1">
                <a:off x="1727684" y="3573016"/>
                <a:ext cx="1404156" cy="50405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4601" name="Gerade Verbindung 27">
                <a:extLst>
                  <a:ext uri="{FF2B5EF4-FFF2-40B4-BE49-F238E27FC236}">
                    <a16:creationId xmlns:a16="http://schemas.microsoft.com/office/drawing/2014/main" id="{872D6FA6-02B5-4BC7-818A-4C23DD1FFF45}"/>
                  </a:ext>
                </a:extLst>
              </p:cNvPr>
              <p:cNvCxnSpPr>
                <a:cxnSpLocks noChangeShapeType="1"/>
                <a:stCxn id="24591" idx="2"/>
                <a:endCxn id="24593" idx="0"/>
              </p:cNvCxnSpPr>
              <p:nvPr/>
            </p:nvCxnSpPr>
            <p:spPr bwMode="auto">
              <a:xfrm flipH="1">
                <a:off x="1187624" y="4437112"/>
                <a:ext cx="540060" cy="50405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4602" name="Gerade Verbindung 29">
                <a:extLst>
                  <a:ext uri="{FF2B5EF4-FFF2-40B4-BE49-F238E27FC236}">
                    <a16:creationId xmlns:a16="http://schemas.microsoft.com/office/drawing/2014/main" id="{EE8FE8B8-F1AA-4E59-811B-9F5611F0463C}"/>
                  </a:ext>
                </a:extLst>
              </p:cNvPr>
              <p:cNvCxnSpPr>
                <a:cxnSpLocks noChangeShapeType="1"/>
                <a:stCxn id="24591" idx="2"/>
                <a:endCxn id="24594" idx="0"/>
              </p:cNvCxnSpPr>
              <p:nvPr/>
            </p:nvCxnSpPr>
            <p:spPr bwMode="auto">
              <a:xfrm>
                <a:off x="1727684" y="4437112"/>
                <a:ext cx="612068" cy="50405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4603" name="Gerade Verbindung 31">
                <a:extLst>
                  <a:ext uri="{FF2B5EF4-FFF2-40B4-BE49-F238E27FC236}">
                    <a16:creationId xmlns:a16="http://schemas.microsoft.com/office/drawing/2014/main" id="{2423ABFE-FFDB-4FF6-BE8D-0033EACAAE2C}"/>
                  </a:ext>
                </a:extLst>
              </p:cNvPr>
              <p:cNvCxnSpPr>
                <a:cxnSpLocks noChangeShapeType="1"/>
                <a:stCxn id="24592" idx="2"/>
                <a:endCxn id="24596" idx="0"/>
              </p:cNvCxnSpPr>
              <p:nvPr/>
            </p:nvCxnSpPr>
            <p:spPr bwMode="auto">
              <a:xfrm flipH="1">
                <a:off x="4355976" y="4437112"/>
                <a:ext cx="396044" cy="50405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4604" name="Gerade Verbindung 33">
                <a:extLst>
                  <a:ext uri="{FF2B5EF4-FFF2-40B4-BE49-F238E27FC236}">
                    <a16:creationId xmlns:a16="http://schemas.microsoft.com/office/drawing/2014/main" id="{2BF6D324-C4FE-4E33-B8EE-329121A579A3}"/>
                  </a:ext>
                </a:extLst>
              </p:cNvPr>
              <p:cNvCxnSpPr>
                <a:cxnSpLocks noChangeShapeType="1"/>
                <a:stCxn id="24592" idx="2"/>
                <a:endCxn id="24595" idx="0"/>
              </p:cNvCxnSpPr>
              <p:nvPr/>
            </p:nvCxnSpPr>
            <p:spPr bwMode="auto">
              <a:xfrm>
                <a:off x="4752020" y="4437112"/>
                <a:ext cx="828092" cy="50405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24605" name="Textfeld 34">
                <a:extLst>
                  <a:ext uri="{FF2B5EF4-FFF2-40B4-BE49-F238E27FC236}">
                    <a16:creationId xmlns:a16="http://schemas.microsoft.com/office/drawing/2014/main" id="{02456140-1016-47A4-8B0E-A347462F425F}"/>
                  </a:ext>
                </a:extLst>
              </p:cNvPr>
              <p:cNvSpPr txBox="1">
                <a:spLocks noChangeArrowheads="1"/>
              </p:cNvSpPr>
              <p:nvPr/>
            </p:nvSpPr>
            <p:spPr bwMode="auto">
              <a:xfrm>
                <a:off x="2411760" y="3717032"/>
                <a:ext cx="1386154" cy="38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r>
                  <a:rPr lang="en-US" altLang="de-DE" sz="1400">
                    <a:ea typeface="MS Mincho" panose="02020609040205080304" pitchFamily="49" charset="-128"/>
                  </a:rPr>
                  <a:t>Type of market entry</a:t>
                </a:r>
              </a:p>
            </p:txBody>
          </p:sp>
        </p:grpSp>
        <p:sp>
          <p:nvSpPr>
            <p:cNvPr id="24587" name="Textfeld 37">
              <a:extLst>
                <a:ext uri="{FF2B5EF4-FFF2-40B4-BE49-F238E27FC236}">
                  <a16:creationId xmlns:a16="http://schemas.microsoft.com/office/drawing/2014/main" id="{74CC3473-0A0E-455A-9602-E1DD40963884}"/>
                </a:ext>
              </a:extLst>
            </p:cNvPr>
            <p:cNvSpPr txBox="1">
              <a:spLocks noChangeArrowheads="1"/>
            </p:cNvSpPr>
            <p:nvPr/>
          </p:nvSpPr>
          <p:spPr bwMode="auto">
            <a:xfrm>
              <a:off x="2987824" y="4561383"/>
              <a:ext cx="2160240" cy="22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r>
                <a:rPr lang="en-US" altLang="de-DE" sz="1400" dirty="0">
                  <a:ea typeface="MS Mincho" panose="02020609040205080304" pitchFamily="49" charset="-128"/>
                </a:rPr>
                <a:t>Ownership relations</a:t>
              </a:r>
              <a:endParaRPr lang="en-US" altLang="de-DE" sz="1600" dirty="0">
                <a:ea typeface="MS Mincho" panose="02020609040205080304" pitchFamily="49" charset="-128"/>
              </a:endParaRPr>
            </a:p>
          </p:txBody>
        </p:sp>
      </p:grpSp>
      <p:sp>
        <p:nvSpPr>
          <p:cNvPr id="24583" name="Foliennummernplatzhalter 3">
            <a:extLst>
              <a:ext uri="{FF2B5EF4-FFF2-40B4-BE49-F238E27FC236}">
                <a16:creationId xmlns:a16="http://schemas.microsoft.com/office/drawing/2014/main" id="{A6700DA7-3884-46B0-8C2E-C5EEB68E12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fld id="{63F5E184-7039-49A4-B40D-2100BE30B226}" type="slidenum">
              <a:rPr lang="en-US" altLang="de-DE" sz="1200">
                <a:solidFill>
                  <a:schemeClr val="bg1"/>
                </a:solidFill>
                <a:ea typeface="MS Mincho" panose="02020609040205080304" pitchFamily="49" charset="-128"/>
              </a:rPr>
              <a:pPr>
                <a:lnSpc>
                  <a:spcPct val="100000"/>
                </a:lnSpc>
                <a:spcBef>
                  <a:spcPct val="0"/>
                </a:spcBef>
                <a:buClrTx/>
                <a:buFontTx/>
                <a:buNone/>
              </a:pPr>
              <a:t>52</a:t>
            </a:fld>
            <a:endParaRPr lang="en-US" altLang="de-DE" sz="1200">
              <a:solidFill>
                <a:schemeClr val="bg1"/>
              </a:solidFill>
              <a:ea typeface="MS Mincho" panose="02020609040205080304" pitchFamily="49" charset="-128"/>
            </a:endParaRPr>
          </a:p>
        </p:txBody>
      </p:sp>
      <p:sp>
        <p:nvSpPr>
          <p:cNvPr id="34" name="Title 1">
            <a:extLst>
              <a:ext uri="{FF2B5EF4-FFF2-40B4-BE49-F238E27FC236}">
                <a16:creationId xmlns:a16="http://schemas.microsoft.com/office/drawing/2014/main" id="{E43F8560-A335-4733-ADED-48D099F8C510}"/>
              </a:ext>
            </a:extLst>
          </p:cNvPr>
          <p:cNvSpPr txBox="1">
            <a:spLocks/>
          </p:cNvSpPr>
          <p:nvPr/>
        </p:nvSpPr>
        <p:spPr>
          <a:xfrm>
            <a:off x="838200" y="396875"/>
            <a:ext cx="973455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a:t>
            </a:r>
            <a:r>
              <a:rPr lang="en-US" altLang="de-DE" dirty="0" err="1"/>
              <a:t>FDI</a:t>
            </a:r>
            <a:endParaRPr lang="en-US" altLang="de-DE" dirty="0"/>
          </a:p>
        </p:txBody>
      </p:sp>
      <p:sp>
        <p:nvSpPr>
          <p:cNvPr id="25" name="Title 1">
            <a:extLst>
              <a:ext uri="{FF2B5EF4-FFF2-40B4-BE49-F238E27FC236}">
                <a16:creationId xmlns:a16="http://schemas.microsoft.com/office/drawing/2014/main" id="{22A00697-23AA-414A-862F-5AC29688FD57}"/>
              </a:ext>
            </a:extLst>
          </p:cNvPr>
          <p:cNvSpPr txBox="1">
            <a:spLocks/>
          </p:cNvSpPr>
          <p:nvPr/>
        </p:nvSpPr>
        <p:spPr>
          <a:xfrm>
            <a:off x="465138" y="1364162"/>
            <a:ext cx="973455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sz="3600" dirty="0"/>
              <a:t>Non-Cooperative FDI</a:t>
            </a:r>
          </a:p>
        </p:txBody>
      </p:sp>
    </p:spTree>
    <p:extLst>
      <p:ext uri="{BB962C8B-B14F-4D97-AF65-F5344CB8AC3E}">
        <p14:creationId xmlns:p14="http://schemas.microsoft.com/office/powerpoint/2010/main" val="18052837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3">
            <a:extLst>
              <a:ext uri="{FF2B5EF4-FFF2-40B4-BE49-F238E27FC236}">
                <a16:creationId xmlns:a16="http://schemas.microsoft.com/office/drawing/2014/main" id="{AA2BE33D-5F24-4001-99DB-F55A068BA40B}"/>
              </a:ext>
            </a:extLst>
          </p:cNvPr>
          <p:cNvSpPr>
            <a:spLocks noGrp="1" noChangeArrowheads="1"/>
          </p:cNvSpPr>
          <p:nvPr>
            <p:ph type="body" idx="1"/>
          </p:nvPr>
        </p:nvSpPr>
        <p:spPr>
          <a:xfrm>
            <a:off x="838200" y="2331449"/>
            <a:ext cx="10515600" cy="3845514"/>
          </a:xfrm>
        </p:spPr>
        <p:txBody>
          <a:bodyPr/>
          <a:lstStyle/>
          <a:p>
            <a:pPr marL="0" indent="0">
              <a:buNone/>
              <a:defRPr/>
            </a:pPr>
            <a:r>
              <a:rPr lang="en-US" altLang="en-US" dirty="0"/>
              <a:t>Why do companies aim at full control?</a:t>
            </a:r>
          </a:p>
          <a:p>
            <a:pPr>
              <a:lnSpc>
                <a:spcPct val="90000"/>
              </a:lnSpc>
              <a:defRPr/>
            </a:pPr>
            <a:r>
              <a:rPr lang="en-US" altLang="en-US" dirty="0" err="1"/>
              <a:t>Internalisation</a:t>
            </a:r>
            <a:endParaRPr lang="en-US" altLang="en-US" dirty="0"/>
          </a:p>
          <a:p>
            <a:pPr lvl="1">
              <a:lnSpc>
                <a:spcPct val="90000"/>
              </a:lnSpc>
              <a:defRPr/>
            </a:pPr>
            <a:r>
              <a:rPr lang="en-US" altLang="en-US" dirty="0"/>
              <a:t>Reduce costs through hierarchy instead of market</a:t>
            </a:r>
          </a:p>
          <a:p>
            <a:pPr>
              <a:lnSpc>
                <a:spcPct val="90000"/>
              </a:lnSpc>
              <a:defRPr/>
            </a:pPr>
            <a:r>
              <a:rPr lang="en-US" altLang="en-US" dirty="0"/>
              <a:t>Ownership</a:t>
            </a:r>
          </a:p>
          <a:p>
            <a:pPr lvl="1">
              <a:lnSpc>
                <a:spcPct val="90000"/>
              </a:lnSpc>
              <a:defRPr/>
            </a:pPr>
            <a:r>
              <a:rPr lang="en-US" altLang="en-US" dirty="0"/>
              <a:t>No transfer of critical resources</a:t>
            </a:r>
          </a:p>
          <a:p>
            <a:pPr lvl="1">
              <a:lnSpc>
                <a:spcPct val="90000"/>
              </a:lnSpc>
              <a:defRPr/>
            </a:pPr>
            <a:r>
              <a:rPr lang="en-US" altLang="en-US" dirty="0"/>
              <a:t>Keep you competitive advantage </a:t>
            </a:r>
          </a:p>
          <a:p>
            <a:pPr>
              <a:lnSpc>
                <a:spcPct val="90000"/>
              </a:lnSpc>
              <a:defRPr/>
            </a:pPr>
            <a:r>
              <a:rPr lang="en-US" altLang="en-US" dirty="0"/>
              <a:t>Potential benefit of a global strategy</a:t>
            </a:r>
          </a:p>
        </p:txBody>
      </p:sp>
      <p:sp>
        <p:nvSpPr>
          <p:cNvPr id="28679" name="Slide Number Placeholder 3">
            <a:extLst>
              <a:ext uri="{FF2B5EF4-FFF2-40B4-BE49-F238E27FC236}">
                <a16:creationId xmlns:a16="http://schemas.microsoft.com/office/drawing/2014/main" id="{DE550E37-9C26-4405-8824-9EEBF128FABD}"/>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fld id="{A2664362-3BD5-4436-849B-D66AAAE7D243}" type="slidenum">
              <a:rPr lang="en-US" altLang="de-DE" sz="1200">
                <a:solidFill>
                  <a:schemeClr val="bg1"/>
                </a:solidFill>
                <a:ea typeface="MS Mincho" panose="02020609040205080304" pitchFamily="49" charset="-128"/>
              </a:rPr>
              <a:pPr>
                <a:lnSpc>
                  <a:spcPct val="100000"/>
                </a:lnSpc>
                <a:spcBef>
                  <a:spcPct val="0"/>
                </a:spcBef>
                <a:buClrTx/>
                <a:buFontTx/>
                <a:buNone/>
              </a:pPr>
              <a:t>53</a:t>
            </a:fld>
            <a:endParaRPr lang="en-US" altLang="de-DE" sz="1200">
              <a:solidFill>
                <a:schemeClr val="bg1"/>
              </a:solidFill>
              <a:ea typeface="MS Mincho" panose="02020609040205080304" pitchFamily="49" charset="-128"/>
            </a:endParaRPr>
          </a:p>
        </p:txBody>
      </p:sp>
      <p:sp>
        <p:nvSpPr>
          <p:cNvPr id="12" name="Title 1">
            <a:extLst>
              <a:ext uri="{FF2B5EF4-FFF2-40B4-BE49-F238E27FC236}">
                <a16:creationId xmlns:a16="http://schemas.microsoft.com/office/drawing/2014/main" id="{3283C3CF-4345-4D9C-A467-BACCAC73A238}"/>
              </a:ext>
            </a:extLst>
          </p:cNvPr>
          <p:cNvSpPr txBox="1">
            <a:spLocks/>
          </p:cNvSpPr>
          <p:nvPr/>
        </p:nvSpPr>
        <p:spPr>
          <a:xfrm>
            <a:off x="838200" y="396875"/>
            <a:ext cx="973455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a:t>
            </a:r>
            <a:r>
              <a:rPr lang="en-US" altLang="de-DE" dirty="0" err="1"/>
              <a:t>FDI</a:t>
            </a:r>
            <a:endParaRPr lang="en-US" altLang="de-DE" dirty="0"/>
          </a:p>
        </p:txBody>
      </p:sp>
      <p:sp>
        <p:nvSpPr>
          <p:cNvPr id="13" name="Title 1">
            <a:extLst>
              <a:ext uri="{FF2B5EF4-FFF2-40B4-BE49-F238E27FC236}">
                <a16:creationId xmlns:a16="http://schemas.microsoft.com/office/drawing/2014/main" id="{061FF746-6553-42D1-B02C-3E6D230BC9D6}"/>
              </a:ext>
            </a:extLst>
          </p:cNvPr>
          <p:cNvSpPr txBox="1">
            <a:spLocks/>
          </p:cNvSpPr>
          <p:nvPr/>
        </p:nvSpPr>
        <p:spPr>
          <a:xfrm>
            <a:off x="465138" y="1364162"/>
            <a:ext cx="973455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sz="3600" dirty="0"/>
              <a:t>Non-Cooperative FDI</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Inhaltsplatzhalter 1">
            <a:extLst>
              <a:ext uri="{FF2B5EF4-FFF2-40B4-BE49-F238E27FC236}">
                <a16:creationId xmlns:a16="http://schemas.microsoft.com/office/drawing/2014/main" id="{39E8E806-D67F-4FAC-A084-72DCB0FFF2EE}"/>
              </a:ext>
            </a:extLst>
          </p:cNvPr>
          <p:cNvSpPr>
            <a:spLocks noGrp="1"/>
          </p:cNvSpPr>
          <p:nvPr>
            <p:ph idx="1"/>
          </p:nvPr>
        </p:nvSpPr>
        <p:spPr>
          <a:xfrm>
            <a:off x="838200" y="2962419"/>
            <a:ext cx="10515600" cy="3214544"/>
          </a:xfrm>
        </p:spPr>
        <p:txBody>
          <a:bodyPr/>
          <a:lstStyle/>
          <a:p>
            <a:r>
              <a:rPr lang="de-DE" altLang="de-DE" dirty="0"/>
              <a:t>Merger</a:t>
            </a:r>
          </a:p>
          <a:p>
            <a:endParaRPr lang="de-DE" altLang="de-DE" dirty="0"/>
          </a:p>
          <a:p>
            <a:endParaRPr lang="de-DE" altLang="de-DE" dirty="0"/>
          </a:p>
          <a:p>
            <a:r>
              <a:rPr lang="de-DE" altLang="de-DE" dirty="0"/>
              <a:t>Acquisition</a:t>
            </a:r>
            <a:endParaRPr lang="en-US" altLang="de-DE" dirty="0">
              <a:hlinkClick r:id="rId3" action="ppaction://hlinkfile"/>
            </a:endParaRPr>
          </a:p>
        </p:txBody>
      </p:sp>
      <p:sp>
        <p:nvSpPr>
          <p:cNvPr id="32771" name="Titel 2">
            <a:extLst>
              <a:ext uri="{FF2B5EF4-FFF2-40B4-BE49-F238E27FC236}">
                <a16:creationId xmlns:a16="http://schemas.microsoft.com/office/drawing/2014/main" id="{715EE557-30ED-46BA-A648-FAA2C4069211}"/>
              </a:ext>
            </a:extLst>
          </p:cNvPr>
          <p:cNvSpPr>
            <a:spLocks noGrp="1"/>
          </p:cNvSpPr>
          <p:nvPr>
            <p:ph type="title"/>
          </p:nvPr>
        </p:nvSpPr>
        <p:spPr>
          <a:xfrm>
            <a:off x="838200" y="1700569"/>
            <a:ext cx="10515600" cy="1325563"/>
          </a:xfrm>
        </p:spPr>
        <p:txBody>
          <a:bodyPr/>
          <a:lstStyle/>
          <a:p>
            <a:r>
              <a:rPr lang="en-US" altLang="de-DE" dirty="0"/>
              <a:t>Mergers vs Acquisitions</a:t>
            </a:r>
          </a:p>
        </p:txBody>
      </p:sp>
      <p:sp>
        <p:nvSpPr>
          <p:cNvPr id="32773" name="Foliennummernplatzhalter 4">
            <a:extLst>
              <a:ext uri="{FF2B5EF4-FFF2-40B4-BE49-F238E27FC236}">
                <a16:creationId xmlns:a16="http://schemas.microsoft.com/office/drawing/2014/main" id="{68B798D4-F09C-400F-913A-97106689883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fld id="{34073FB5-8A88-4CA9-B7B6-5DA31FD08E10}" type="slidenum">
              <a:rPr lang="en-US" altLang="de-DE" sz="1200">
                <a:solidFill>
                  <a:schemeClr val="bg1"/>
                </a:solidFill>
                <a:ea typeface="MS Mincho" panose="02020609040205080304" pitchFamily="49" charset="-128"/>
              </a:rPr>
              <a:pPr>
                <a:lnSpc>
                  <a:spcPct val="100000"/>
                </a:lnSpc>
                <a:spcBef>
                  <a:spcPct val="0"/>
                </a:spcBef>
                <a:buClrTx/>
                <a:buFontTx/>
                <a:buNone/>
              </a:pPr>
              <a:t>54</a:t>
            </a:fld>
            <a:endParaRPr lang="en-US" altLang="de-DE" sz="1200">
              <a:solidFill>
                <a:schemeClr val="bg1"/>
              </a:solidFill>
              <a:ea typeface="MS Mincho" panose="02020609040205080304" pitchFamily="49" charset="-128"/>
            </a:endParaRPr>
          </a:p>
        </p:txBody>
      </p:sp>
      <p:grpSp>
        <p:nvGrpSpPr>
          <p:cNvPr id="32775" name="Gruppieren 12">
            <a:extLst>
              <a:ext uri="{FF2B5EF4-FFF2-40B4-BE49-F238E27FC236}">
                <a16:creationId xmlns:a16="http://schemas.microsoft.com/office/drawing/2014/main" id="{ADD8EB5D-2388-46E2-A78A-228486EF0A5C}"/>
              </a:ext>
            </a:extLst>
          </p:cNvPr>
          <p:cNvGrpSpPr>
            <a:grpSpLocks/>
          </p:cNvGrpSpPr>
          <p:nvPr/>
        </p:nvGrpSpPr>
        <p:grpSpPr bwMode="auto">
          <a:xfrm>
            <a:off x="3648075" y="2994026"/>
            <a:ext cx="4464050" cy="792163"/>
            <a:chOff x="1691680" y="3068960"/>
            <a:chExt cx="4464496" cy="792088"/>
          </a:xfrm>
        </p:grpSpPr>
        <p:sp>
          <p:nvSpPr>
            <p:cNvPr id="32784" name="Rechteck 4">
              <a:extLst>
                <a:ext uri="{FF2B5EF4-FFF2-40B4-BE49-F238E27FC236}">
                  <a16:creationId xmlns:a16="http://schemas.microsoft.com/office/drawing/2014/main" id="{9D04539C-5C9C-427B-A492-2F33C3168FE4}"/>
                </a:ext>
              </a:extLst>
            </p:cNvPr>
            <p:cNvSpPr>
              <a:spLocks noChangeArrowheads="1"/>
            </p:cNvSpPr>
            <p:nvPr/>
          </p:nvSpPr>
          <p:spPr bwMode="auto">
            <a:xfrm>
              <a:off x="1691680" y="3068960"/>
              <a:ext cx="1584176" cy="36004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de-DE" altLang="de-DE" sz="1400" dirty="0">
                  <a:latin typeface="Arial" panose="020B0604020202020204" pitchFamily="34" charset="0"/>
                  <a:ea typeface="MS Mincho" panose="02020609040205080304" pitchFamily="49" charset="-128"/>
                </a:rPr>
                <a:t>Company A</a:t>
              </a:r>
            </a:p>
          </p:txBody>
        </p:sp>
        <p:sp>
          <p:nvSpPr>
            <p:cNvPr id="32785" name="Rechteck 5">
              <a:extLst>
                <a:ext uri="{FF2B5EF4-FFF2-40B4-BE49-F238E27FC236}">
                  <a16:creationId xmlns:a16="http://schemas.microsoft.com/office/drawing/2014/main" id="{96F7F4B8-B0F0-4E25-876A-D85288C2E018}"/>
                </a:ext>
              </a:extLst>
            </p:cNvPr>
            <p:cNvSpPr>
              <a:spLocks noChangeArrowheads="1"/>
            </p:cNvSpPr>
            <p:nvPr/>
          </p:nvSpPr>
          <p:spPr bwMode="auto">
            <a:xfrm>
              <a:off x="1691680" y="3501008"/>
              <a:ext cx="1584176" cy="36004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de-DE" altLang="de-DE" sz="1400" dirty="0">
                  <a:latin typeface="Arial" panose="020B0604020202020204" pitchFamily="34" charset="0"/>
                  <a:ea typeface="MS Mincho" panose="02020609040205080304" pitchFamily="49" charset="-128"/>
                </a:rPr>
                <a:t>Company B</a:t>
              </a:r>
            </a:p>
          </p:txBody>
        </p:sp>
        <p:sp>
          <p:nvSpPr>
            <p:cNvPr id="32786" name="Rechteck 6">
              <a:extLst>
                <a:ext uri="{FF2B5EF4-FFF2-40B4-BE49-F238E27FC236}">
                  <a16:creationId xmlns:a16="http://schemas.microsoft.com/office/drawing/2014/main" id="{871DDC8C-4B08-45EB-BD23-B3A75E675F0E}"/>
                </a:ext>
              </a:extLst>
            </p:cNvPr>
            <p:cNvSpPr>
              <a:spLocks noChangeArrowheads="1"/>
            </p:cNvSpPr>
            <p:nvPr/>
          </p:nvSpPr>
          <p:spPr bwMode="auto">
            <a:xfrm>
              <a:off x="4572000" y="3284984"/>
              <a:ext cx="1584176" cy="36004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de-DE" altLang="de-DE" sz="1400" dirty="0">
                  <a:latin typeface="Arial" panose="020B0604020202020204" pitchFamily="34" charset="0"/>
                  <a:ea typeface="MS Mincho" panose="02020609040205080304" pitchFamily="49" charset="-128"/>
                </a:rPr>
                <a:t>Company AB</a:t>
              </a:r>
            </a:p>
          </p:txBody>
        </p:sp>
        <p:cxnSp>
          <p:nvCxnSpPr>
            <p:cNvPr id="32787" name="Gerade Verbindung mit Pfeil 8">
              <a:extLst>
                <a:ext uri="{FF2B5EF4-FFF2-40B4-BE49-F238E27FC236}">
                  <a16:creationId xmlns:a16="http://schemas.microsoft.com/office/drawing/2014/main" id="{F212A5FE-A154-45DE-81CE-C0013968F0D6}"/>
                </a:ext>
              </a:extLst>
            </p:cNvPr>
            <p:cNvCxnSpPr>
              <a:cxnSpLocks noChangeShapeType="1"/>
              <a:stCxn id="32784" idx="3"/>
              <a:endCxn id="32786" idx="1"/>
            </p:cNvCxnSpPr>
            <p:nvPr/>
          </p:nvCxnSpPr>
          <p:spPr bwMode="auto">
            <a:xfrm>
              <a:off x="3275856" y="3248980"/>
              <a:ext cx="1296144" cy="216024"/>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2788" name="Gerade Verbindung mit Pfeil 11">
              <a:extLst>
                <a:ext uri="{FF2B5EF4-FFF2-40B4-BE49-F238E27FC236}">
                  <a16:creationId xmlns:a16="http://schemas.microsoft.com/office/drawing/2014/main" id="{DD778986-D63C-453C-A11F-6292F35AEBAC}"/>
                </a:ext>
              </a:extLst>
            </p:cNvPr>
            <p:cNvCxnSpPr>
              <a:cxnSpLocks noChangeShapeType="1"/>
              <a:stCxn id="32785" idx="3"/>
              <a:endCxn id="32786" idx="1"/>
            </p:cNvCxnSpPr>
            <p:nvPr/>
          </p:nvCxnSpPr>
          <p:spPr bwMode="auto">
            <a:xfrm flipV="1">
              <a:off x="3275856" y="3465004"/>
              <a:ext cx="1296144" cy="216024"/>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32776" name="Gruppieren 12">
            <a:extLst>
              <a:ext uri="{FF2B5EF4-FFF2-40B4-BE49-F238E27FC236}">
                <a16:creationId xmlns:a16="http://schemas.microsoft.com/office/drawing/2014/main" id="{0BB799E1-7D8F-4A70-AD1B-4EDAB1D0C0C4}"/>
              </a:ext>
            </a:extLst>
          </p:cNvPr>
          <p:cNvGrpSpPr>
            <a:grpSpLocks/>
          </p:cNvGrpSpPr>
          <p:nvPr/>
        </p:nvGrpSpPr>
        <p:grpSpPr bwMode="auto">
          <a:xfrm>
            <a:off x="3503613" y="4508501"/>
            <a:ext cx="4464050" cy="792163"/>
            <a:chOff x="1691680" y="3068960"/>
            <a:chExt cx="4464496" cy="792088"/>
          </a:xfrm>
        </p:grpSpPr>
        <p:sp>
          <p:nvSpPr>
            <p:cNvPr id="32779" name="Rechteck 4">
              <a:extLst>
                <a:ext uri="{FF2B5EF4-FFF2-40B4-BE49-F238E27FC236}">
                  <a16:creationId xmlns:a16="http://schemas.microsoft.com/office/drawing/2014/main" id="{04455A9C-C53C-4B61-A3E4-D5328ABB0328}"/>
                </a:ext>
              </a:extLst>
            </p:cNvPr>
            <p:cNvSpPr>
              <a:spLocks noChangeArrowheads="1"/>
            </p:cNvSpPr>
            <p:nvPr/>
          </p:nvSpPr>
          <p:spPr bwMode="auto">
            <a:xfrm>
              <a:off x="1691680" y="3068960"/>
              <a:ext cx="1584176" cy="36004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de-DE" altLang="de-DE" sz="1400" dirty="0">
                  <a:latin typeface="Arial" panose="020B0604020202020204" pitchFamily="34" charset="0"/>
                  <a:ea typeface="MS Mincho" panose="02020609040205080304" pitchFamily="49" charset="-128"/>
                </a:rPr>
                <a:t>Company A</a:t>
              </a:r>
            </a:p>
          </p:txBody>
        </p:sp>
        <p:sp>
          <p:nvSpPr>
            <p:cNvPr id="32780" name="Rechteck 5">
              <a:extLst>
                <a:ext uri="{FF2B5EF4-FFF2-40B4-BE49-F238E27FC236}">
                  <a16:creationId xmlns:a16="http://schemas.microsoft.com/office/drawing/2014/main" id="{ED776FBD-0A7E-4266-BE9C-7895ED5B8AF1}"/>
                </a:ext>
              </a:extLst>
            </p:cNvPr>
            <p:cNvSpPr>
              <a:spLocks noChangeArrowheads="1"/>
            </p:cNvSpPr>
            <p:nvPr/>
          </p:nvSpPr>
          <p:spPr bwMode="auto">
            <a:xfrm>
              <a:off x="1691680" y="3501008"/>
              <a:ext cx="1584176" cy="36004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de-DE" altLang="de-DE" sz="1400" dirty="0">
                  <a:latin typeface="Arial" panose="020B0604020202020204" pitchFamily="34" charset="0"/>
                  <a:ea typeface="MS Mincho" panose="02020609040205080304" pitchFamily="49" charset="-128"/>
                </a:rPr>
                <a:t>Company B</a:t>
              </a:r>
            </a:p>
          </p:txBody>
        </p:sp>
        <p:sp>
          <p:nvSpPr>
            <p:cNvPr id="32781" name="Rechteck 6">
              <a:extLst>
                <a:ext uri="{FF2B5EF4-FFF2-40B4-BE49-F238E27FC236}">
                  <a16:creationId xmlns:a16="http://schemas.microsoft.com/office/drawing/2014/main" id="{F527AD1D-3927-4F3A-8A43-1D6137A898C0}"/>
                </a:ext>
              </a:extLst>
            </p:cNvPr>
            <p:cNvSpPr>
              <a:spLocks noChangeArrowheads="1"/>
            </p:cNvSpPr>
            <p:nvPr/>
          </p:nvSpPr>
          <p:spPr bwMode="auto">
            <a:xfrm>
              <a:off x="4572000" y="3284984"/>
              <a:ext cx="1584176" cy="36004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de-DE" altLang="de-DE" sz="1400" dirty="0">
                  <a:latin typeface="Arial" panose="020B0604020202020204" pitchFamily="34" charset="0"/>
                  <a:ea typeface="MS Mincho" panose="02020609040205080304" pitchFamily="49" charset="-128"/>
                </a:rPr>
                <a:t>Company A</a:t>
              </a:r>
            </a:p>
          </p:txBody>
        </p:sp>
        <p:cxnSp>
          <p:nvCxnSpPr>
            <p:cNvPr id="32782" name="Gerade Verbindung mit Pfeil 8">
              <a:extLst>
                <a:ext uri="{FF2B5EF4-FFF2-40B4-BE49-F238E27FC236}">
                  <a16:creationId xmlns:a16="http://schemas.microsoft.com/office/drawing/2014/main" id="{8B86F0FE-47DA-4A73-B205-772FFD71D541}"/>
                </a:ext>
              </a:extLst>
            </p:cNvPr>
            <p:cNvCxnSpPr>
              <a:cxnSpLocks noChangeShapeType="1"/>
              <a:stCxn id="32779" idx="3"/>
              <a:endCxn id="32781" idx="1"/>
            </p:cNvCxnSpPr>
            <p:nvPr/>
          </p:nvCxnSpPr>
          <p:spPr bwMode="auto">
            <a:xfrm>
              <a:off x="3275856" y="3248980"/>
              <a:ext cx="1296144" cy="216024"/>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2783" name="Gerade Verbindung mit Pfeil 17">
              <a:extLst>
                <a:ext uri="{FF2B5EF4-FFF2-40B4-BE49-F238E27FC236}">
                  <a16:creationId xmlns:a16="http://schemas.microsoft.com/office/drawing/2014/main" id="{E2F91965-8215-4DFA-B742-DE7AC4894E0E}"/>
                </a:ext>
              </a:extLst>
            </p:cNvPr>
            <p:cNvCxnSpPr>
              <a:cxnSpLocks noChangeShapeType="1"/>
              <a:stCxn id="32780" idx="3"/>
              <a:endCxn id="32781" idx="1"/>
            </p:cNvCxnSpPr>
            <p:nvPr/>
          </p:nvCxnSpPr>
          <p:spPr bwMode="auto">
            <a:xfrm flipV="1">
              <a:off x="3275856" y="3465004"/>
              <a:ext cx="1296144" cy="216024"/>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1" name="Title 1">
            <a:extLst>
              <a:ext uri="{FF2B5EF4-FFF2-40B4-BE49-F238E27FC236}">
                <a16:creationId xmlns:a16="http://schemas.microsoft.com/office/drawing/2014/main" id="{1546C252-15A0-4554-8CC3-49B8B4D8D160}"/>
              </a:ext>
            </a:extLst>
          </p:cNvPr>
          <p:cNvSpPr txBox="1">
            <a:spLocks/>
          </p:cNvSpPr>
          <p:nvPr/>
        </p:nvSpPr>
        <p:spPr>
          <a:xfrm>
            <a:off x="838200" y="396875"/>
            <a:ext cx="973455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a:t>
            </a:r>
            <a:r>
              <a:rPr lang="en-US" altLang="de-DE" dirty="0" err="1"/>
              <a:t>FDI</a:t>
            </a:r>
            <a:endParaRPr lang="en-US" altLang="de-DE" dirty="0"/>
          </a:p>
        </p:txBody>
      </p:sp>
      <p:sp>
        <p:nvSpPr>
          <p:cNvPr id="22" name="Title 1">
            <a:extLst>
              <a:ext uri="{FF2B5EF4-FFF2-40B4-BE49-F238E27FC236}">
                <a16:creationId xmlns:a16="http://schemas.microsoft.com/office/drawing/2014/main" id="{543E4BF6-EAEB-43B9-83F0-E2B551C51695}"/>
              </a:ext>
            </a:extLst>
          </p:cNvPr>
          <p:cNvSpPr txBox="1">
            <a:spLocks/>
          </p:cNvSpPr>
          <p:nvPr/>
        </p:nvSpPr>
        <p:spPr>
          <a:xfrm>
            <a:off x="838200" y="1250225"/>
            <a:ext cx="973455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sz="3600" dirty="0"/>
              <a:t>Non-Cooperative FDI</a:t>
            </a:r>
          </a:p>
        </p:txBody>
      </p:sp>
      <p:pic>
        <p:nvPicPr>
          <p:cNvPr id="2" name="Grafik 1">
            <a:extLst>
              <a:ext uri="{FF2B5EF4-FFF2-40B4-BE49-F238E27FC236}">
                <a16:creationId xmlns:a16="http://schemas.microsoft.com/office/drawing/2014/main" id="{7E9D109F-72C7-4950-A075-AFA55E8A2E78}"/>
              </a:ext>
            </a:extLst>
          </p:cNvPr>
          <p:cNvPicPr>
            <a:picLocks noChangeAspect="1"/>
          </p:cNvPicPr>
          <p:nvPr/>
        </p:nvPicPr>
        <p:blipFill>
          <a:blip r:embed="rId4"/>
          <a:stretch>
            <a:fillRect/>
          </a:stretch>
        </p:blipFill>
        <p:spPr>
          <a:xfrm>
            <a:off x="8515350" y="2190894"/>
            <a:ext cx="2971800" cy="1543050"/>
          </a:xfrm>
          <a:prstGeom prst="rect">
            <a:avLst/>
          </a:prstGeom>
        </p:spPr>
      </p:pic>
      <p:pic>
        <p:nvPicPr>
          <p:cNvPr id="3" name="Grafik 2">
            <a:extLst>
              <a:ext uri="{FF2B5EF4-FFF2-40B4-BE49-F238E27FC236}">
                <a16:creationId xmlns:a16="http://schemas.microsoft.com/office/drawing/2014/main" id="{803E6068-D9CF-4BAF-9CBA-4205D7BF3214}"/>
              </a:ext>
            </a:extLst>
          </p:cNvPr>
          <p:cNvPicPr>
            <a:picLocks noChangeAspect="1"/>
          </p:cNvPicPr>
          <p:nvPr/>
        </p:nvPicPr>
        <p:blipFill>
          <a:blip r:embed="rId5"/>
          <a:stretch>
            <a:fillRect/>
          </a:stretch>
        </p:blipFill>
        <p:spPr>
          <a:xfrm>
            <a:off x="8553450" y="4304943"/>
            <a:ext cx="2686050" cy="1704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D685DC3-0B12-40C0-AEFB-7006B5D887BB}"/>
              </a:ext>
            </a:extLst>
          </p:cNvPr>
          <p:cNvSpPr>
            <a:spLocks noGrp="1"/>
          </p:cNvSpPr>
          <p:nvPr>
            <p:ph idx="1"/>
          </p:nvPr>
        </p:nvSpPr>
        <p:spPr>
          <a:xfrm>
            <a:off x="838200" y="2247899"/>
            <a:ext cx="10515600" cy="3929063"/>
          </a:xfrm>
        </p:spPr>
        <p:txBody>
          <a:bodyPr/>
          <a:lstStyle/>
          <a:p>
            <a:r>
              <a:rPr lang="de-DE" dirty="0"/>
              <a:t>Greenfield</a:t>
            </a:r>
          </a:p>
        </p:txBody>
      </p:sp>
      <p:sp>
        <p:nvSpPr>
          <p:cNvPr id="4" name="Foliennummernplatzhalter 3">
            <a:extLst>
              <a:ext uri="{FF2B5EF4-FFF2-40B4-BE49-F238E27FC236}">
                <a16:creationId xmlns:a16="http://schemas.microsoft.com/office/drawing/2014/main" id="{8C054DA5-18A7-459D-80B3-ECF44BEA5173}"/>
              </a:ext>
            </a:extLst>
          </p:cNvPr>
          <p:cNvSpPr>
            <a:spLocks noGrp="1"/>
          </p:cNvSpPr>
          <p:nvPr>
            <p:ph type="sldNum" sz="quarter" idx="12"/>
          </p:nvPr>
        </p:nvSpPr>
        <p:spPr/>
        <p:txBody>
          <a:bodyPr/>
          <a:lstStyle/>
          <a:p>
            <a:fld id="{B34092F8-88B9-48E5-9B8F-3F206E5F35A9}" type="slidenum">
              <a:rPr lang="hr-HR" smtClean="0"/>
              <a:t>55</a:t>
            </a:fld>
            <a:endParaRPr lang="hr-HR"/>
          </a:p>
        </p:txBody>
      </p:sp>
      <p:sp>
        <p:nvSpPr>
          <p:cNvPr id="5" name="Title 1">
            <a:extLst>
              <a:ext uri="{FF2B5EF4-FFF2-40B4-BE49-F238E27FC236}">
                <a16:creationId xmlns:a16="http://schemas.microsoft.com/office/drawing/2014/main" id="{B11EBC41-6EBA-42D9-A674-392AAF1CFC60}"/>
              </a:ext>
            </a:extLst>
          </p:cNvPr>
          <p:cNvSpPr txBox="1">
            <a:spLocks/>
          </p:cNvSpPr>
          <p:nvPr/>
        </p:nvSpPr>
        <p:spPr>
          <a:xfrm>
            <a:off x="838200" y="396875"/>
            <a:ext cx="973455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a:t>
            </a:r>
            <a:r>
              <a:rPr lang="en-US" altLang="de-DE" dirty="0" err="1"/>
              <a:t>FDI</a:t>
            </a:r>
            <a:endParaRPr lang="en-US" altLang="de-DE" dirty="0"/>
          </a:p>
        </p:txBody>
      </p:sp>
      <p:sp>
        <p:nvSpPr>
          <p:cNvPr id="6" name="Title 1">
            <a:extLst>
              <a:ext uri="{FF2B5EF4-FFF2-40B4-BE49-F238E27FC236}">
                <a16:creationId xmlns:a16="http://schemas.microsoft.com/office/drawing/2014/main" id="{7E5E578A-1CF4-4602-98C0-FC01B253C189}"/>
              </a:ext>
            </a:extLst>
          </p:cNvPr>
          <p:cNvSpPr txBox="1">
            <a:spLocks/>
          </p:cNvSpPr>
          <p:nvPr/>
        </p:nvSpPr>
        <p:spPr>
          <a:xfrm>
            <a:off x="838200" y="1250225"/>
            <a:ext cx="973455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sz="3600" dirty="0"/>
              <a:t>Non-Cooperative FDI</a:t>
            </a:r>
          </a:p>
        </p:txBody>
      </p:sp>
      <p:pic>
        <p:nvPicPr>
          <p:cNvPr id="8" name="Grafik 7">
            <a:extLst>
              <a:ext uri="{FF2B5EF4-FFF2-40B4-BE49-F238E27FC236}">
                <a16:creationId xmlns:a16="http://schemas.microsoft.com/office/drawing/2014/main" id="{122D00CB-3B59-4E42-B07F-BB2D7490AB8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42200" y="1879535"/>
            <a:ext cx="7906800" cy="4238045"/>
          </a:xfrm>
          <a:prstGeom prst="rect">
            <a:avLst/>
          </a:prstGeom>
        </p:spPr>
      </p:pic>
      <p:sp>
        <p:nvSpPr>
          <p:cNvPr id="9" name="Textfeld 8">
            <a:extLst>
              <a:ext uri="{FF2B5EF4-FFF2-40B4-BE49-F238E27FC236}">
                <a16:creationId xmlns:a16="http://schemas.microsoft.com/office/drawing/2014/main" id="{3EB6EACF-26F4-4F52-8F38-DFCBA81664D8}"/>
              </a:ext>
            </a:extLst>
          </p:cNvPr>
          <p:cNvSpPr txBox="1"/>
          <p:nvPr/>
        </p:nvSpPr>
        <p:spPr>
          <a:xfrm>
            <a:off x="7258050" y="5965180"/>
            <a:ext cx="3790950" cy="230832"/>
          </a:xfrm>
          <a:prstGeom prst="rect">
            <a:avLst/>
          </a:prstGeom>
          <a:noFill/>
        </p:spPr>
        <p:txBody>
          <a:bodyPr wrap="square" rtlCol="0">
            <a:spAutoFit/>
          </a:bodyPr>
          <a:lstStyle/>
          <a:p>
            <a:r>
              <a:rPr lang="de-DE" sz="900"/>
              <a:t>"</a:t>
            </a:r>
            <a:r>
              <a:rPr lang="de-DE" sz="900">
                <a:hlinkClick r:id="rId4" tooltip="https://www.flickr.com/photos/photophilde/3514290419/"/>
              </a:rPr>
              <a:t>Dieses Foto</a:t>
            </a:r>
            <a:r>
              <a:rPr lang="de-DE" sz="900"/>
              <a:t>" von Unbekannter Autor ist lizenziert gemäß </a:t>
            </a:r>
            <a:r>
              <a:rPr lang="de-DE" sz="900">
                <a:hlinkClick r:id="rId5" tooltip="https://creativecommons.org/licenses/by-sa/3.0/"/>
              </a:rPr>
              <a:t>CC BY-SA</a:t>
            </a:r>
            <a:endParaRPr lang="de-DE" sz="900"/>
          </a:p>
        </p:txBody>
      </p:sp>
    </p:spTree>
    <p:extLst>
      <p:ext uri="{BB962C8B-B14F-4D97-AF65-F5344CB8AC3E}">
        <p14:creationId xmlns:p14="http://schemas.microsoft.com/office/powerpoint/2010/main" val="3783396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18" name="Gerade Verbindung mit Pfeil 5">
            <a:extLst>
              <a:ext uri="{FF2B5EF4-FFF2-40B4-BE49-F238E27FC236}">
                <a16:creationId xmlns:a16="http://schemas.microsoft.com/office/drawing/2014/main" id="{0E306BCA-6277-4730-8096-E31E6FCD4BF7}"/>
              </a:ext>
            </a:extLst>
          </p:cNvPr>
          <p:cNvCxnSpPr>
            <a:cxnSpLocks noChangeShapeType="1"/>
          </p:cNvCxnSpPr>
          <p:nvPr/>
        </p:nvCxnSpPr>
        <p:spPr bwMode="auto">
          <a:xfrm>
            <a:off x="2782888" y="4724400"/>
            <a:ext cx="626586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19" name="Gerade Verbindung 7">
            <a:extLst>
              <a:ext uri="{FF2B5EF4-FFF2-40B4-BE49-F238E27FC236}">
                <a16:creationId xmlns:a16="http://schemas.microsoft.com/office/drawing/2014/main" id="{B532D54E-7641-473C-92CA-4A9FE9A6D4CE}"/>
              </a:ext>
            </a:extLst>
          </p:cNvPr>
          <p:cNvCxnSpPr>
            <a:cxnSpLocks noChangeShapeType="1"/>
          </p:cNvCxnSpPr>
          <p:nvPr/>
        </p:nvCxnSpPr>
        <p:spPr bwMode="auto">
          <a:xfrm>
            <a:off x="3432175" y="4581525"/>
            <a:ext cx="0" cy="2873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0" name="Gerade Verbindung 9">
            <a:extLst>
              <a:ext uri="{FF2B5EF4-FFF2-40B4-BE49-F238E27FC236}">
                <a16:creationId xmlns:a16="http://schemas.microsoft.com/office/drawing/2014/main" id="{1D7182ED-CF6D-40EC-9C62-245E28E3AF7F}"/>
              </a:ext>
            </a:extLst>
          </p:cNvPr>
          <p:cNvCxnSpPr>
            <a:cxnSpLocks noChangeShapeType="1"/>
          </p:cNvCxnSpPr>
          <p:nvPr/>
        </p:nvCxnSpPr>
        <p:spPr bwMode="auto">
          <a:xfrm>
            <a:off x="5159375" y="4581525"/>
            <a:ext cx="0" cy="2873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1" name="Gerade Verbindung 10">
            <a:extLst>
              <a:ext uri="{FF2B5EF4-FFF2-40B4-BE49-F238E27FC236}">
                <a16:creationId xmlns:a16="http://schemas.microsoft.com/office/drawing/2014/main" id="{9BF05948-F870-44CC-8321-A45A20CCA677}"/>
              </a:ext>
            </a:extLst>
          </p:cNvPr>
          <p:cNvCxnSpPr>
            <a:cxnSpLocks noChangeShapeType="1"/>
          </p:cNvCxnSpPr>
          <p:nvPr/>
        </p:nvCxnSpPr>
        <p:spPr bwMode="auto">
          <a:xfrm>
            <a:off x="6743700" y="4581525"/>
            <a:ext cx="0" cy="2873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22" name="Textfeld 12">
            <a:extLst>
              <a:ext uri="{FF2B5EF4-FFF2-40B4-BE49-F238E27FC236}">
                <a16:creationId xmlns:a16="http://schemas.microsoft.com/office/drawing/2014/main" id="{4B47DD3F-7896-467D-B5A6-50DB6A6ADF16}"/>
              </a:ext>
            </a:extLst>
          </p:cNvPr>
          <p:cNvSpPr txBox="1">
            <a:spLocks noChangeArrowheads="1"/>
          </p:cNvSpPr>
          <p:nvPr/>
        </p:nvSpPr>
        <p:spPr bwMode="auto">
          <a:xfrm>
            <a:off x="3340101" y="4948239"/>
            <a:ext cx="423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eaLnBrk="1" hangingPunct="1">
              <a:lnSpc>
                <a:spcPct val="100000"/>
              </a:lnSpc>
              <a:spcBef>
                <a:spcPct val="0"/>
              </a:spcBef>
              <a:buClrTx/>
              <a:buFontTx/>
              <a:buNone/>
            </a:pPr>
            <a:r>
              <a:rPr lang="de-DE" altLang="de-DE" sz="1800">
                <a:latin typeface="Arial" panose="020B0604020202020204" pitchFamily="34" charset="0"/>
                <a:ea typeface="MS Mincho" panose="02020609040205080304" pitchFamily="49" charset="-128"/>
              </a:rPr>
              <a:t>T</a:t>
            </a:r>
            <a:r>
              <a:rPr lang="de-DE" altLang="de-DE" sz="1200">
                <a:latin typeface="Arial" panose="020B0604020202020204" pitchFamily="34" charset="0"/>
                <a:ea typeface="MS Mincho" panose="02020609040205080304" pitchFamily="49" charset="-128"/>
              </a:rPr>
              <a:t>0</a:t>
            </a:r>
          </a:p>
        </p:txBody>
      </p:sp>
      <p:sp>
        <p:nvSpPr>
          <p:cNvPr id="34823" name="Textfeld 13">
            <a:extLst>
              <a:ext uri="{FF2B5EF4-FFF2-40B4-BE49-F238E27FC236}">
                <a16:creationId xmlns:a16="http://schemas.microsoft.com/office/drawing/2014/main" id="{4B715DED-00AF-495E-86B6-F7CE6A9BB87E}"/>
              </a:ext>
            </a:extLst>
          </p:cNvPr>
          <p:cNvSpPr txBox="1">
            <a:spLocks noChangeArrowheads="1"/>
          </p:cNvSpPr>
          <p:nvPr/>
        </p:nvSpPr>
        <p:spPr bwMode="auto">
          <a:xfrm>
            <a:off x="4946651" y="4948239"/>
            <a:ext cx="411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eaLnBrk="1" hangingPunct="1">
              <a:lnSpc>
                <a:spcPct val="100000"/>
              </a:lnSpc>
              <a:spcBef>
                <a:spcPct val="0"/>
              </a:spcBef>
              <a:buClrTx/>
              <a:buFontTx/>
              <a:buNone/>
            </a:pPr>
            <a:r>
              <a:rPr lang="de-DE" altLang="de-DE" sz="1800">
                <a:latin typeface="Arial" panose="020B0604020202020204" pitchFamily="34" charset="0"/>
                <a:ea typeface="MS Mincho" panose="02020609040205080304" pitchFamily="49" charset="-128"/>
              </a:rPr>
              <a:t>T</a:t>
            </a:r>
            <a:r>
              <a:rPr lang="de-DE" altLang="de-DE" sz="1200">
                <a:latin typeface="Arial" panose="020B0604020202020204" pitchFamily="34" charset="0"/>
                <a:ea typeface="MS Mincho" panose="02020609040205080304" pitchFamily="49" charset="-128"/>
              </a:rPr>
              <a:t>1</a:t>
            </a:r>
          </a:p>
        </p:txBody>
      </p:sp>
      <p:sp>
        <p:nvSpPr>
          <p:cNvPr id="34824" name="Textfeld 14">
            <a:extLst>
              <a:ext uri="{FF2B5EF4-FFF2-40B4-BE49-F238E27FC236}">
                <a16:creationId xmlns:a16="http://schemas.microsoft.com/office/drawing/2014/main" id="{74E15728-97D8-4C49-ABDB-9BDBDA2D114D}"/>
              </a:ext>
            </a:extLst>
          </p:cNvPr>
          <p:cNvSpPr txBox="1">
            <a:spLocks noChangeArrowheads="1"/>
          </p:cNvSpPr>
          <p:nvPr/>
        </p:nvSpPr>
        <p:spPr bwMode="auto">
          <a:xfrm>
            <a:off x="6530976" y="4948239"/>
            <a:ext cx="411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eaLnBrk="1" hangingPunct="1">
              <a:lnSpc>
                <a:spcPct val="100000"/>
              </a:lnSpc>
              <a:spcBef>
                <a:spcPct val="0"/>
              </a:spcBef>
              <a:buClrTx/>
              <a:buFontTx/>
              <a:buNone/>
            </a:pPr>
            <a:r>
              <a:rPr lang="de-DE" altLang="de-DE" sz="1800">
                <a:latin typeface="Arial" panose="020B0604020202020204" pitchFamily="34" charset="0"/>
                <a:ea typeface="MS Mincho" panose="02020609040205080304" pitchFamily="49" charset="-128"/>
              </a:rPr>
              <a:t>T</a:t>
            </a:r>
            <a:r>
              <a:rPr lang="de-DE" altLang="de-DE" sz="1200">
                <a:latin typeface="Arial" panose="020B0604020202020204" pitchFamily="34" charset="0"/>
                <a:ea typeface="MS Mincho" panose="02020609040205080304" pitchFamily="49" charset="-128"/>
              </a:rPr>
              <a:t>2</a:t>
            </a:r>
          </a:p>
        </p:txBody>
      </p:sp>
      <p:sp>
        <p:nvSpPr>
          <p:cNvPr id="34825" name="Inhaltsplatzhalter 16">
            <a:extLst>
              <a:ext uri="{FF2B5EF4-FFF2-40B4-BE49-F238E27FC236}">
                <a16:creationId xmlns:a16="http://schemas.microsoft.com/office/drawing/2014/main" id="{973B2798-4A52-4771-93B4-1FD58F1B4EFD}"/>
              </a:ext>
            </a:extLst>
          </p:cNvPr>
          <p:cNvSpPr>
            <a:spLocks noGrp="1"/>
          </p:cNvSpPr>
          <p:nvPr>
            <p:ph idx="1"/>
          </p:nvPr>
        </p:nvSpPr>
        <p:spPr>
          <a:xfrm>
            <a:off x="2855913" y="5322889"/>
            <a:ext cx="1223962" cy="646331"/>
          </a:xfrm>
        </p:spPr>
        <p:txBody>
          <a:bodyPr>
            <a:spAutoFit/>
          </a:bodyPr>
          <a:lstStyle/>
          <a:p>
            <a:pPr>
              <a:lnSpc>
                <a:spcPct val="100000"/>
              </a:lnSpc>
              <a:buFontTx/>
              <a:buNone/>
            </a:pPr>
            <a:r>
              <a:rPr lang="de-DE" altLang="de-DE" sz="1800" dirty="0"/>
              <a:t>A </a:t>
            </a:r>
            <a:r>
              <a:rPr lang="de-DE" altLang="de-DE" sz="1800" dirty="0" err="1"/>
              <a:t>creates</a:t>
            </a:r>
            <a:r>
              <a:rPr lang="de-DE" altLang="de-DE" sz="1800" dirty="0"/>
              <a:t> A’</a:t>
            </a:r>
          </a:p>
        </p:txBody>
      </p:sp>
      <p:sp>
        <p:nvSpPr>
          <p:cNvPr id="18" name="Inhaltsplatzhalter 16">
            <a:extLst>
              <a:ext uri="{FF2B5EF4-FFF2-40B4-BE49-F238E27FC236}">
                <a16:creationId xmlns:a16="http://schemas.microsoft.com/office/drawing/2014/main" id="{36A372DB-99EF-426C-847D-929A0C65A85E}"/>
              </a:ext>
            </a:extLst>
          </p:cNvPr>
          <p:cNvSpPr txBox="1">
            <a:spLocks/>
          </p:cNvSpPr>
          <p:nvPr/>
        </p:nvSpPr>
        <p:spPr bwMode="auto">
          <a:xfrm>
            <a:off x="4367214" y="5373689"/>
            <a:ext cx="151288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lnSpc>
                <a:spcPct val="100000"/>
              </a:lnSpc>
              <a:buFontTx/>
              <a:buNone/>
              <a:defRPr/>
            </a:pPr>
            <a:r>
              <a:rPr lang="de-DE" sz="1800" kern="0" dirty="0"/>
              <a:t>A’ </a:t>
            </a:r>
            <a:r>
              <a:rPr lang="de-DE" sz="1800" kern="0" dirty="0" err="1"/>
              <a:t>produces</a:t>
            </a:r>
            <a:r>
              <a:rPr lang="de-DE" sz="1800" kern="0" dirty="0"/>
              <a:t> and </a:t>
            </a:r>
            <a:r>
              <a:rPr lang="de-DE" sz="1800" kern="0" dirty="0" err="1"/>
              <a:t>sells</a:t>
            </a:r>
            <a:endParaRPr lang="de-DE" sz="1800" kern="0" dirty="0"/>
          </a:p>
        </p:txBody>
      </p:sp>
      <p:sp>
        <p:nvSpPr>
          <p:cNvPr id="20" name="Inhaltsplatzhalter 16">
            <a:extLst>
              <a:ext uri="{FF2B5EF4-FFF2-40B4-BE49-F238E27FC236}">
                <a16:creationId xmlns:a16="http://schemas.microsoft.com/office/drawing/2014/main" id="{755DB942-917A-40AF-8A47-B41C0A945363}"/>
              </a:ext>
            </a:extLst>
          </p:cNvPr>
          <p:cNvSpPr txBox="1">
            <a:spLocks/>
          </p:cNvSpPr>
          <p:nvPr/>
        </p:nvSpPr>
        <p:spPr bwMode="auto">
          <a:xfrm>
            <a:off x="6399214" y="5340350"/>
            <a:ext cx="299243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lnSpc>
                <a:spcPct val="100000"/>
              </a:lnSpc>
              <a:buFontTx/>
              <a:buNone/>
              <a:defRPr/>
            </a:pPr>
            <a:r>
              <a:rPr lang="de-DE" sz="1800" kern="0" dirty="0"/>
              <a:t>A’ </a:t>
            </a:r>
            <a:r>
              <a:rPr lang="de-DE" sz="1800" kern="0" dirty="0" err="1"/>
              <a:t>gains</a:t>
            </a:r>
            <a:r>
              <a:rPr lang="de-DE" sz="1800" kern="0" dirty="0"/>
              <a:t> </a:t>
            </a:r>
            <a:r>
              <a:rPr lang="de-DE" sz="1800" kern="0" dirty="0" err="1"/>
              <a:t>profits</a:t>
            </a:r>
            <a:r>
              <a:rPr lang="de-DE" sz="1800" kern="0" dirty="0"/>
              <a:t> and </a:t>
            </a:r>
            <a:r>
              <a:rPr lang="de-DE" sz="1800" kern="0" dirty="0" err="1"/>
              <a:t>transfers</a:t>
            </a:r>
            <a:r>
              <a:rPr lang="de-DE" sz="1800" kern="0" dirty="0"/>
              <a:t> </a:t>
            </a:r>
            <a:r>
              <a:rPr lang="de-DE" sz="1800" kern="0" dirty="0" err="1"/>
              <a:t>them</a:t>
            </a:r>
            <a:r>
              <a:rPr lang="de-DE" sz="1800" kern="0" dirty="0"/>
              <a:t> </a:t>
            </a:r>
            <a:r>
              <a:rPr lang="de-DE" sz="1800" kern="0" dirty="0" err="1"/>
              <a:t>to</a:t>
            </a:r>
            <a:r>
              <a:rPr lang="de-DE" sz="1800" kern="0" dirty="0"/>
              <a:t> A</a:t>
            </a:r>
          </a:p>
        </p:txBody>
      </p:sp>
      <p:sp>
        <p:nvSpPr>
          <p:cNvPr id="21" name="Inhaltsplatzhalter 16">
            <a:extLst>
              <a:ext uri="{FF2B5EF4-FFF2-40B4-BE49-F238E27FC236}">
                <a16:creationId xmlns:a16="http://schemas.microsoft.com/office/drawing/2014/main" id="{37BE4ED2-1D99-4D01-9237-5AA3B2E8AB10}"/>
              </a:ext>
            </a:extLst>
          </p:cNvPr>
          <p:cNvSpPr txBox="1">
            <a:spLocks/>
          </p:cNvSpPr>
          <p:nvPr/>
        </p:nvSpPr>
        <p:spPr bwMode="auto">
          <a:xfrm>
            <a:off x="1071562" y="2259015"/>
            <a:ext cx="797718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lnSpc>
                <a:spcPct val="100000"/>
              </a:lnSpc>
              <a:buFontTx/>
              <a:buNone/>
              <a:defRPr/>
            </a:pPr>
            <a:r>
              <a:rPr lang="en-US" kern="0" dirty="0">
                <a:latin typeface="Times New Roman" panose="02020603050405020304" pitchFamily="18" charset="0"/>
                <a:cs typeface="Times New Roman" panose="02020603050405020304" pitchFamily="18" charset="0"/>
              </a:rPr>
              <a:t>VW opens VW Brazil</a:t>
            </a:r>
          </a:p>
          <a:p>
            <a:pPr>
              <a:lnSpc>
                <a:spcPct val="100000"/>
              </a:lnSpc>
              <a:buFontTx/>
              <a:buNone/>
              <a:defRPr/>
            </a:pPr>
            <a:r>
              <a:rPr lang="en-US" kern="0" dirty="0">
                <a:latin typeface="Times New Roman" panose="02020603050405020304" pitchFamily="18" charset="0"/>
                <a:cs typeface="Times New Roman" panose="02020603050405020304" pitchFamily="18" charset="0"/>
              </a:rPr>
              <a:t>A: VW; A’ : VW Brazil</a:t>
            </a:r>
          </a:p>
        </p:txBody>
      </p:sp>
      <p:sp>
        <p:nvSpPr>
          <p:cNvPr id="27" name="Inhaltsplatzhalter 16">
            <a:extLst>
              <a:ext uri="{FF2B5EF4-FFF2-40B4-BE49-F238E27FC236}">
                <a16:creationId xmlns:a16="http://schemas.microsoft.com/office/drawing/2014/main" id="{FAA6CF88-6F86-4973-83D8-8A7047F3BA5A}"/>
              </a:ext>
            </a:extLst>
          </p:cNvPr>
          <p:cNvSpPr txBox="1">
            <a:spLocks/>
          </p:cNvSpPr>
          <p:nvPr/>
        </p:nvSpPr>
        <p:spPr bwMode="auto">
          <a:xfrm>
            <a:off x="2746383" y="3051114"/>
            <a:ext cx="1765441" cy="871870"/>
          </a:xfrm>
          <a:prstGeom prst="roundRect">
            <a:avLst/>
          </a:prstGeom>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a:ln/>
        </p:spPr>
        <p:style>
          <a:lnRef idx="0">
            <a:schemeClr val="accent2"/>
          </a:lnRef>
          <a:fillRef idx="3">
            <a:schemeClr val="accent2"/>
          </a:fillRef>
          <a:effectRef idx="3">
            <a:schemeClr val="accent2"/>
          </a:effectRef>
          <a:fontRef idx="minor">
            <a:schemeClr val="lt1"/>
          </a:fontRef>
        </p:style>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lgn="ctr">
              <a:buFontTx/>
              <a:buNone/>
              <a:defRPr/>
            </a:pPr>
            <a:r>
              <a:rPr lang="en-US" sz="1800" kern="0" dirty="0"/>
              <a:t>Hold–up (initial investment)</a:t>
            </a:r>
          </a:p>
        </p:txBody>
      </p:sp>
      <p:sp>
        <p:nvSpPr>
          <p:cNvPr id="28" name="Inhaltsplatzhalter 16">
            <a:extLst>
              <a:ext uri="{FF2B5EF4-FFF2-40B4-BE49-F238E27FC236}">
                <a16:creationId xmlns:a16="http://schemas.microsoft.com/office/drawing/2014/main" id="{AF47FADC-FB96-4B1D-ACFE-15D92172DD64}"/>
              </a:ext>
            </a:extLst>
          </p:cNvPr>
          <p:cNvSpPr txBox="1">
            <a:spLocks/>
          </p:cNvSpPr>
          <p:nvPr/>
        </p:nvSpPr>
        <p:spPr bwMode="auto">
          <a:xfrm>
            <a:off x="6058752" y="3058011"/>
            <a:ext cx="2399449" cy="871870"/>
          </a:xfrm>
          <a:prstGeom prst="roundRect">
            <a:avLst/>
          </a:prstGeom>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a:ln/>
        </p:spPr>
        <p:style>
          <a:lnRef idx="0">
            <a:schemeClr val="accent2"/>
          </a:lnRef>
          <a:fillRef idx="3">
            <a:schemeClr val="accent2"/>
          </a:fillRef>
          <a:effectRef idx="3">
            <a:schemeClr val="accent2"/>
          </a:effectRef>
          <a:fontRef idx="minor">
            <a:schemeClr val="lt1"/>
          </a:fontRef>
        </p:style>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lgn="ctr">
              <a:buFontTx/>
              <a:buNone/>
              <a:defRPr/>
            </a:pPr>
            <a:r>
              <a:rPr lang="en-US" sz="1800" kern="0" dirty="0"/>
              <a:t>Hold–up (may not be allowed to transfer $)</a:t>
            </a:r>
          </a:p>
        </p:txBody>
      </p:sp>
      <p:sp>
        <p:nvSpPr>
          <p:cNvPr id="19" name="Rectangle 16">
            <a:extLst>
              <a:ext uri="{FF2B5EF4-FFF2-40B4-BE49-F238E27FC236}">
                <a16:creationId xmlns:a16="http://schemas.microsoft.com/office/drawing/2014/main" id="{4BA83061-3EAE-4DCA-9FA6-6BB2AF885FE0}"/>
              </a:ext>
            </a:extLst>
          </p:cNvPr>
          <p:cNvSpPr txBox="1">
            <a:spLocks noChangeArrowheads="1"/>
          </p:cNvSpPr>
          <p:nvPr/>
        </p:nvSpPr>
        <p:spPr bwMode="auto">
          <a:xfrm>
            <a:off x="5163342" y="1294709"/>
            <a:ext cx="6324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lnSpc>
                <a:spcPct val="120000"/>
              </a:lnSpc>
              <a:spcBef>
                <a:spcPct val="0"/>
              </a:spcBef>
              <a:spcAft>
                <a:spcPct val="0"/>
              </a:spcAft>
              <a:defRPr b="1">
                <a:solidFill>
                  <a:schemeClr val="tx2"/>
                </a:solidFill>
                <a:latin typeface="+mj-lt"/>
                <a:ea typeface="+mj-ea"/>
                <a:cs typeface="+mj-cs"/>
              </a:defRPr>
            </a:lvl1pPr>
            <a:lvl2pPr algn="l" rtl="0" eaLnBrk="0" fontAlgn="base" hangingPunct="0">
              <a:lnSpc>
                <a:spcPct val="120000"/>
              </a:lnSpc>
              <a:spcBef>
                <a:spcPct val="0"/>
              </a:spcBef>
              <a:spcAft>
                <a:spcPct val="0"/>
              </a:spcAft>
              <a:defRPr b="1">
                <a:solidFill>
                  <a:schemeClr val="tx2"/>
                </a:solidFill>
                <a:latin typeface="Helvetica" pitchFamily="18" charset="0"/>
              </a:defRPr>
            </a:lvl2pPr>
            <a:lvl3pPr algn="l" rtl="0" eaLnBrk="0" fontAlgn="base" hangingPunct="0">
              <a:lnSpc>
                <a:spcPct val="120000"/>
              </a:lnSpc>
              <a:spcBef>
                <a:spcPct val="0"/>
              </a:spcBef>
              <a:spcAft>
                <a:spcPct val="0"/>
              </a:spcAft>
              <a:defRPr b="1">
                <a:solidFill>
                  <a:schemeClr val="tx2"/>
                </a:solidFill>
                <a:latin typeface="Helvetica" pitchFamily="18" charset="0"/>
              </a:defRPr>
            </a:lvl3pPr>
            <a:lvl4pPr algn="l" rtl="0" eaLnBrk="0" fontAlgn="base" hangingPunct="0">
              <a:lnSpc>
                <a:spcPct val="120000"/>
              </a:lnSpc>
              <a:spcBef>
                <a:spcPct val="0"/>
              </a:spcBef>
              <a:spcAft>
                <a:spcPct val="0"/>
              </a:spcAft>
              <a:defRPr b="1">
                <a:solidFill>
                  <a:schemeClr val="tx2"/>
                </a:solidFill>
                <a:latin typeface="Helvetica" pitchFamily="18" charset="0"/>
              </a:defRPr>
            </a:lvl4pPr>
            <a:lvl5pPr algn="l" rtl="0" eaLnBrk="0" fontAlgn="base" hangingPunct="0">
              <a:lnSpc>
                <a:spcPct val="120000"/>
              </a:lnSpc>
              <a:spcBef>
                <a:spcPct val="0"/>
              </a:spcBef>
              <a:spcAft>
                <a:spcPct val="0"/>
              </a:spcAft>
              <a:defRPr b="1">
                <a:solidFill>
                  <a:schemeClr val="tx2"/>
                </a:solidFill>
                <a:latin typeface="Helvetica" pitchFamily="18" charset="0"/>
              </a:defRPr>
            </a:lvl5pPr>
            <a:lvl6pPr marL="457200" algn="l" rtl="0" eaLnBrk="1" fontAlgn="base" hangingPunct="1">
              <a:lnSpc>
                <a:spcPct val="120000"/>
              </a:lnSpc>
              <a:spcBef>
                <a:spcPct val="0"/>
              </a:spcBef>
              <a:spcAft>
                <a:spcPct val="0"/>
              </a:spcAft>
              <a:defRPr b="1">
                <a:solidFill>
                  <a:schemeClr val="tx2"/>
                </a:solidFill>
                <a:latin typeface="Helvetica" pitchFamily="18" charset="0"/>
              </a:defRPr>
            </a:lvl6pPr>
            <a:lvl7pPr marL="914400" algn="l" rtl="0" eaLnBrk="1" fontAlgn="base" hangingPunct="1">
              <a:lnSpc>
                <a:spcPct val="120000"/>
              </a:lnSpc>
              <a:spcBef>
                <a:spcPct val="0"/>
              </a:spcBef>
              <a:spcAft>
                <a:spcPct val="0"/>
              </a:spcAft>
              <a:defRPr b="1">
                <a:solidFill>
                  <a:schemeClr val="tx2"/>
                </a:solidFill>
                <a:latin typeface="Helvetica" pitchFamily="18" charset="0"/>
              </a:defRPr>
            </a:lvl7pPr>
            <a:lvl8pPr marL="1371600" algn="l" rtl="0" eaLnBrk="1" fontAlgn="base" hangingPunct="1">
              <a:lnSpc>
                <a:spcPct val="120000"/>
              </a:lnSpc>
              <a:spcBef>
                <a:spcPct val="0"/>
              </a:spcBef>
              <a:spcAft>
                <a:spcPct val="0"/>
              </a:spcAft>
              <a:defRPr b="1">
                <a:solidFill>
                  <a:schemeClr val="tx2"/>
                </a:solidFill>
                <a:latin typeface="Helvetica" pitchFamily="18" charset="0"/>
              </a:defRPr>
            </a:lvl8pPr>
            <a:lvl9pPr marL="1828800" algn="l" rtl="0" eaLnBrk="1" fontAlgn="base" hangingPunct="1">
              <a:lnSpc>
                <a:spcPct val="120000"/>
              </a:lnSpc>
              <a:spcBef>
                <a:spcPct val="0"/>
              </a:spcBef>
              <a:spcAft>
                <a:spcPct val="0"/>
              </a:spcAft>
              <a:defRPr b="1">
                <a:solidFill>
                  <a:schemeClr val="tx2"/>
                </a:solidFill>
                <a:latin typeface="Helvetica" pitchFamily="18" charset="0"/>
              </a:defRPr>
            </a:lvl9pPr>
          </a:lstStyle>
          <a:p>
            <a:pPr eaLnBrk="1" hangingPunct="1">
              <a:defRPr/>
            </a:pPr>
            <a:r>
              <a:rPr lang="en-US" altLang="de-DE" sz="3200" kern="0" dirty="0">
                <a:solidFill>
                  <a:schemeClr val="accent1"/>
                </a:solidFill>
                <a:latin typeface="Times New Roman" panose="02020603050405020304" pitchFamily="18" charset="0"/>
                <a:cs typeface="Times New Roman" panose="02020603050405020304" pitchFamily="18" charset="0"/>
              </a:rPr>
              <a:t>Greenfield</a:t>
            </a:r>
          </a:p>
        </p:txBody>
      </p:sp>
      <p:sp>
        <p:nvSpPr>
          <p:cNvPr id="2" name="Rectangle 1">
            <a:extLst>
              <a:ext uri="{FF2B5EF4-FFF2-40B4-BE49-F238E27FC236}">
                <a16:creationId xmlns:a16="http://schemas.microsoft.com/office/drawing/2014/main" id="{92E9A8B1-CD6C-4AC3-ABDC-7E2004067859}"/>
              </a:ext>
            </a:extLst>
          </p:cNvPr>
          <p:cNvSpPr>
            <a:spLocks noChangeArrowheads="1"/>
          </p:cNvSpPr>
          <p:nvPr/>
        </p:nvSpPr>
        <p:spPr bwMode="auto">
          <a:xfrm>
            <a:off x="1747838" y="2926685"/>
            <a:ext cx="8264525" cy="16097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eaLnBrk="1" hangingPunct="1">
              <a:lnSpc>
                <a:spcPct val="100000"/>
              </a:lnSpc>
              <a:spcBef>
                <a:spcPct val="0"/>
              </a:spcBef>
              <a:buClrTx/>
              <a:buFontTx/>
              <a:buNone/>
            </a:pPr>
            <a:endParaRPr lang="de-DE" altLang="de-DE">
              <a:solidFill>
                <a:schemeClr val="bg1"/>
              </a:solidFill>
              <a:ea typeface="MS Mincho" panose="02020609040205080304" pitchFamily="49" charset="-128"/>
            </a:endParaRPr>
          </a:p>
        </p:txBody>
      </p:sp>
      <p:sp>
        <p:nvSpPr>
          <p:cNvPr id="34840" name="Slide Number Placeholder 4">
            <a:extLst>
              <a:ext uri="{FF2B5EF4-FFF2-40B4-BE49-F238E27FC236}">
                <a16:creationId xmlns:a16="http://schemas.microsoft.com/office/drawing/2014/main" id="{1D954633-1ADD-4346-AD21-DE5C7216C5C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fld id="{04863076-D5FC-403A-85D0-42E164853895}" type="slidenum">
              <a:rPr lang="en-US" altLang="de-DE" sz="1200">
                <a:solidFill>
                  <a:schemeClr val="bg1"/>
                </a:solidFill>
                <a:ea typeface="MS Mincho" panose="02020609040205080304" pitchFamily="49" charset="-128"/>
              </a:rPr>
              <a:pPr>
                <a:lnSpc>
                  <a:spcPct val="100000"/>
                </a:lnSpc>
                <a:spcBef>
                  <a:spcPct val="0"/>
                </a:spcBef>
                <a:buClrTx/>
                <a:buFontTx/>
                <a:buNone/>
              </a:pPr>
              <a:t>56</a:t>
            </a:fld>
            <a:endParaRPr lang="en-US" altLang="de-DE" sz="1200">
              <a:solidFill>
                <a:schemeClr val="bg1"/>
              </a:solidFill>
              <a:ea typeface="MS Mincho" panose="02020609040205080304" pitchFamily="49" charset="-128"/>
            </a:endParaRPr>
          </a:p>
        </p:txBody>
      </p:sp>
      <p:sp>
        <p:nvSpPr>
          <p:cNvPr id="23" name="Title 1">
            <a:extLst>
              <a:ext uri="{FF2B5EF4-FFF2-40B4-BE49-F238E27FC236}">
                <a16:creationId xmlns:a16="http://schemas.microsoft.com/office/drawing/2014/main" id="{284BE786-E7D0-4812-B6B7-10D070272965}"/>
              </a:ext>
            </a:extLst>
          </p:cNvPr>
          <p:cNvSpPr txBox="1">
            <a:spLocks/>
          </p:cNvSpPr>
          <p:nvPr/>
        </p:nvSpPr>
        <p:spPr>
          <a:xfrm>
            <a:off x="838200" y="396875"/>
            <a:ext cx="973455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a:t>
            </a:r>
            <a:r>
              <a:rPr lang="en-US" altLang="de-DE" dirty="0" err="1"/>
              <a:t>FDI</a:t>
            </a:r>
            <a:endParaRPr lang="en-US" altLang="de-DE" dirty="0"/>
          </a:p>
        </p:txBody>
      </p:sp>
      <p:sp>
        <p:nvSpPr>
          <p:cNvPr id="25" name="Title 1">
            <a:extLst>
              <a:ext uri="{FF2B5EF4-FFF2-40B4-BE49-F238E27FC236}">
                <a16:creationId xmlns:a16="http://schemas.microsoft.com/office/drawing/2014/main" id="{5269FD1D-CFCE-4D24-AE70-A185FD0C3517}"/>
              </a:ext>
            </a:extLst>
          </p:cNvPr>
          <p:cNvSpPr txBox="1">
            <a:spLocks/>
          </p:cNvSpPr>
          <p:nvPr/>
        </p:nvSpPr>
        <p:spPr>
          <a:xfrm>
            <a:off x="838200" y="1250225"/>
            <a:ext cx="973455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sz="3600" dirty="0"/>
              <a:t>Non-Cooperative FDI</a:t>
            </a:r>
          </a:p>
        </p:txBody>
      </p:sp>
      <p:sp>
        <p:nvSpPr>
          <p:cNvPr id="26" name="Rechteck 25">
            <a:extLst>
              <a:ext uri="{FF2B5EF4-FFF2-40B4-BE49-F238E27FC236}">
                <a16:creationId xmlns:a16="http://schemas.microsoft.com/office/drawing/2014/main" id="{FB07E1C2-6E19-4995-8E14-CAE1DCE6BF2B}"/>
              </a:ext>
            </a:extLst>
          </p:cNvPr>
          <p:cNvSpPr/>
          <p:nvPr/>
        </p:nvSpPr>
        <p:spPr>
          <a:xfrm>
            <a:off x="6191694" y="2064307"/>
            <a:ext cx="4423006" cy="369332"/>
          </a:xfrm>
          <a:prstGeom prst="rect">
            <a:avLst/>
          </a:prstGeom>
        </p:spPr>
        <p:txBody>
          <a:bodyPr wrap="none">
            <a:spAutoFit/>
          </a:bodyPr>
          <a:lstStyle/>
          <a:p>
            <a:pPr>
              <a:buFontTx/>
              <a:buNone/>
              <a:defRPr/>
            </a:pPr>
            <a:r>
              <a:rPr lang="en-GB" b="1" kern="0" dirty="0">
                <a:cs typeface="Times New Roman" panose="02020603050405020304" pitchFamily="18" charset="0"/>
              </a:rPr>
              <a:t>Which Principal-Agent Risks will be present?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B8AE95-F3B0-43B8-B777-2BFC24897687}"/>
              </a:ext>
            </a:extLst>
          </p:cNvPr>
          <p:cNvSpPr>
            <a:spLocks noGrp="1"/>
          </p:cNvSpPr>
          <p:nvPr>
            <p:ph type="title"/>
          </p:nvPr>
        </p:nvSpPr>
        <p:spPr/>
        <p:txBody>
          <a:bodyPr/>
          <a:lstStyle/>
          <a:p>
            <a:r>
              <a:rPr lang="de-DE" dirty="0"/>
              <a:t>Summary: </a:t>
            </a:r>
            <a:r>
              <a:rPr lang="en-US" altLang="de-DE" dirty="0"/>
              <a:t>Non-Cooperative FDI</a:t>
            </a:r>
            <a:endParaRPr lang="de-DE" dirty="0"/>
          </a:p>
        </p:txBody>
      </p:sp>
      <p:graphicFrame>
        <p:nvGraphicFramePr>
          <p:cNvPr id="5" name="Inhaltsplatzhalter 4">
            <a:extLst>
              <a:ext uri="{FF2B5EF4-FFF2-40B4-BE49-F238E27FC236}">
                <a16:creationId xmlns:a16="http://schemas.microsoft.com/office/drawing/2014/main" id="{66751909-329B-4670-87C8-F1DFD50CE994}"/>
              </a:ext>
            </a:extLst>
          </p:cNvPr>
          <p:cNvGraphicFramePr>
            <a:graphicFrameLocks noGrp="1"/>
          </p:cNvGraphicFramePr>
          <p:nvPr>
            <p:ph idx="1"/>
          </p:nvPr>
        </p:nvGraphicFramePr>
        <p:xfrm>
          <a:off x="0" y="1466850"/>
          <a:ext cx="11849100" cy="4710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2C7E8360-B433-4340-98AC-5EA9992E106A}"/>
              </a:ext>
            </a:extLst>
          </p:cNvPr>
          <p:cNvSpPr>
            <a:spLocks noGrp="1"/>
          </p:cNvSpPr>
          <p:nvPr>
            <p:ph type="sldNum" sz="quarter" idx="12"/>
          </p:nvPr>
        </p:nvSpPr>
        <p:spPr/>
        <p:txBody>
          <a:bodyPr/>
          <a:lstStyle/>
          <a:p>
            <a:fld id="{B34092F8-88B9-48E5-9B8F-3F206E5F35A9}" type="slidenum">
              <a:rPr lang="hr-HR" smtClean="0"/>
              <a:t>57</a:t>
            </a:fld>
            <a:endParaRPr lang="hr-HR"/>
          </a:p>
        </p:txBody>
      </p:sp>
      <p:sp>
        <p:nvSpPr>
          <p:cNvPr id="7" name="Textfeld 6">
            <a:extLst>
              <a:ext uri="{FF2B5EF4-FFF2-40B4-BE49-F238E27FC236}">
                <a16:creationId xmlns:a16="http://schemas.microsoft.com/office/drawing/2014/main" id="{AB0392DF-5AC1-4D40-8A92-286D8F5414C8}"/>
              </a:ext>
            </a:extLst>
          </p:cNvPr>
          <p:cNvSpPr txBox="1"/>
          <p:nvPr/>
        </p:nvSpPr>
        <p:spPr>
          <a:xfrm>
            <a:off x="3886200" y="3821906"/>
            <a:ext cx="819150" cy="1323439"/>
          </a:xfrm>
          <a:prstGeom prst="rect">
            <a:avLst/>
          </a:prstGeom>
          <a:noFill/>
        </p:spPr>
        <p:txBody>
          <a:bodyPr wrap="square" rtlCol="0">
            <a:spAutoFit/>
          </a:bodyPr>
          <a:lstStyle/>
          <a:p>
            <a:r>
              <a:rPr lang="de-DE" sz="8000" b="1" dirty="0">
                <a:ln w="9525">
                  <a:solidFill>
                    <a:schemeClr val="bg1"/>
                  </a:solidFill>
                  <a:prstDash val="solid"/>
                </a:ln>
                <a:effectLst>
                  <a:outerShdw blurRad="12700" dist="38100" dir="2700000" algn="tl" rotWithShape="0">
                    <a:schemeClr val="bg1">
                      <a:lumMod val="50000"/>
                    </a:schemeClr>
                  </a:outerShdw>
                </a:effectLst>
              </a:rPr>
              <a:t>?</a:t>
            </a:r>
          </a:p>
        </p:txBody>
      </p:sp>
      <p:sp>
        <p:nvSpPr>
          <p:cNvPr id="8" name="Textfeld 7">
            <a:extLst>
              <a:ext uri="{FF2B5EF4-FFF2-40B4-BE49-F238E27FC236}">
                <a16:creationId xmlns:a16="http://schemas.microsoft.com/office/drawing/2014/main" id="{4CEA9D5E-C5D0-4FC1-A9A3-D17F63A289BF}"/>
              </a:ext>
            </a:extLst>
          </p:cNvPr>
          <p:cNvSpPr txBox="1"/>
          <p:nvPr/>
        </p:nvSpPr>
        <p:spPr>
          <a:xfrm>
            <a:off x="7486652" y="3821905"/>
            <a:ext cx="819150" cy="1323439"/>
          </a:xfrm>
          <a:prstGeom prst="rect">
            <a:avLst/>
          </a:prstGeom>
          <a:noFill/>
        </p:spPr>
        <p:txBody>
          <a:bodyPr wrap="square" rtlCol="0">
            <a:spAutoFit/>
          </a:bodyPr>
          <a:lstStyle/>
          <a:p>
            <a:r>
              <a:rPr lang="de-DE" sz="8000" b="1" dirty="0">
                <a:ln w="9525">
                  <a:solidFill>
                    <a:schemeClr val="bg1"/>
                  </a:solidFill>
                  <a:prstDash val="solid"/>
                </a:ln>
                <a:effectLst>
                  <a:outerShdw blurRad="12700" dist="38100" dir="2700000" algn="tl" rotWithShape="0">
                    <a:schemeClr val="bg1">
                      <a:lumMod val="50000"/>
                    </a:schemeClr>
                  </a:outerShdw>
                </a:effectLst>
              </a:rPr>
              <a:t>?</a:t>
            </a:r>
          </a:p>
        </p:txBody>
      </p:sp>
    </p:spTree>
    <p:extLst>
      <p:ext uri="{BB962C8B-B14F-4D97-AF65-F5344CB8AC3E}">
        <p14:creationId xmlns:p14="http://schemas.microsoft.com/office/powerpoint/2010/main" val="37138470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9E9AFD5-7FBA-4BAE-9A99-422EDDBC9ABD}"/>
              </a:ext>
            </a:extLst>
          </p:cNvPr>
          <p:cNvSpPr>
            <a:spLocks noGrp="1"/>
          </p:cNvSpPr>
          <p:nvPr>
            <p:ph idx="1"/>
          </p:nvPr>
        </p:nvSpPr>
        <p:spPr>
          <a:xfrm>
            <a:off x="838200" y="2286000"/>
            <a:ext cx="9486900" cy="3784601"/>
          </a:xfrm>
        </p:spPr>
        <p:txBody>
          <a:bodyPr>
            <a:normAutofit/>
          </a:bodyPr>
          <a:lstStyle/>
          <a:p>
            <a:pPr>
              <a:lnSpc>
                <a:spcPct val="120000"/>
              </a:lnSpc>
              <a:defRPr/>
            </a:pPr>
            <a:r>
              <a:rPr lang="en-US" sz="2400" dirty="0"/>
              <a:t>Definition </a:t>
            </a:r>
          </a:p>
          <a:p>
            <a:pPr lvl="1">
              <a:lnSpc>
                <a:spcPct val="120000"/>
              </a:lnSpc>
              <a:defRPr/>
            </a:pPr>
            <a:r>
              <a:rPr lang="en-US" dirty="0"/>
              <a:t>Legally independent company of 2 or more parent companies from 2 or more countries</a:t>
            </a:r>
          </a:p>
          <a:p>
            <a:pPr>
              <a:lnSpc>
                <a:spcPct val="120000"/>
              </a:lnSpc>
              <a:defRPr/>
            </a:pPr>
            <a:endParaRPr lang="en-US" sz="2400" dirty="0"/>
          </a:p>
          <a:p>
            <a:pPr marL="0" indent="0">
              <a:lnSpc>
                <a:spcPct val="120000"/>
              </a:lnSpc>
              <a:buNone/>
              <a:defRPr/>
            </a:pPr>
            <a:endParaRPr lang="en-US" sz="1400" dirty="0">
              <a:solidFill>
                <a:schemeClr val="tx1"/>
              </a:solidFill>
              <a:ea typeface="MS Mincho" panose="02020609040205080304" pitchFamily="49" charset="-128"/>
              <a:cs typeface="Calibri" panose="020F0502020204030204" pitchFamily="34" charset="0"/>
            </a:endParaRPr>
          </a:p>
        </p:txBody>
      </p:sp>
      <p:grpSp>
        <p:nvGrpSpPr>
          <p:cNvPr id="36870" name="Gruppieren 26">
            <a:extLst>
              <a:ext uri="{FF2B5EF4-FFF2-40B4-BE49-F238E27FC236}">
                <a16:creationId xmlns:a16="http://schemas.microsoft.com/office/drawing/2014/main" id="{17DADE2F-61D0-4251-A106-897C0C30621B}"/>
              </a:ext>
            </a:extLst>
          </p:cNvPr>
          <p:cNvGrpSpPr>
            <a:grpSpLocks/>
          </p:cNvGrpSpPr>
          <p:nvPr/>
        </p:nvGrpSpPr>
        <p:grpSpPr bwMode="auto">
          <a:xfrm>
            <a:off x="3683000" y="3968750"/>
            <a:ext cx="4464050" cy="1387475"/>
            <a:chOff x="2339752" y="4725144"/>
            <a:chExt cx="4464496" cy="1386408"/>
          </a:xfrm>
        </p:grpSpPr>
        <p:sp>
          <p:nvSpPr>
            <p:cNvPr id="36875" name="Rechteck 14">
              <a:extLst>
                <a:ext uri="{FF2B5EF4-FFF2-40B4-BE49-F238E27FC236}">
                  <a16:creationId xmlns:a16="http://schemas.microsoft.com/office/drawing/2014/main" id="{2C5694FE-C697-418A-81AF-E28C1F6A8220}"/>
                </a:ext>
              </a:extLst>
            </p:cNvPr>
            <p:cNvSpPr>
              <a:spLocks noChangeArrowheads="1"/>
            </p:cNvSpPr>
            <p:nvPr/>
          </p:nvSpPr>
          <p:spPr bwMode="auto">
            <a:xfrm>
              <a:off x="5220072" y="4725144"/>
              <a:ext cx="1584176" cy="504056"/>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None/>
              </a:pPr>
              <a:r>
                <a:rPr lang="de-DE" altLang="de-DE" sz="1400" dirty="0">
                  <a:latin typeface="Calibri" panose="020F0502020204030204" pitchFamily="34" charset="0"/>
                  <a:ea typeface="MS Mincho" panose="02020609040205080304" pitchFamily="49" charset="-128"/>
                  <a:cs typeface="Calibri" panose="020F0502020204030204" pitchFamily="34" charset="0"/>
                </a:rPr>
                <a:t>Company B</a:t>
              </a:r>
            </a:p>
            <a:p>
              <a:pPr algn="ctr">
                <a:lnSpc>
                  <a:spcPct val="100000"/>
                </a:lnSpc>
                <a:spcBef>
                  <a:spcPct val="0"/>
                </a:spcBef>
                <a:buClrTx/>
                <a:buNone/>
              </a:pPr>
              <a:r>
                <a:rPr lang="de-DE" altLang="de-DE" sz="1400" dirty="0">
                  <a:latin typeface="Calibri" panose="020F0502020204030204" pitchFamily="34" charset="0"/>
                  <a:ea typeface="MS Mincho" panose="02020609040205080304" pitchFamily="49" charset="-128"/>
                  <a:cs typeface="Calibri" panose="020F0502020204030204" pitchFamily="34" charset="0"/>
                </a:rPr>
                <a:t>Country 2</a:t>
              </a:r>
            </a:p>
          </p:txBody>
        </p:sp>
        <p:sp>
          <p:nvSpPr>
            <p:cNvPr id="36876" name="Rechteck 15">
              <a:extLst>
                <a:ext uri="{FF2B5EF4-FFF2-40B4-BE49-F238E27FC236}">
                  <a16:creationId xmlns:a16="http://schemas.microsoft.com/office/drawing/2014/main" id="{6FBA51F9-EA4D-4507-9484-C0029A3314FC}"/>
                </a:ext>
              </a:extLst>
            </p:cNvPr>
            <p:cNvSpPr>
              <a:spLocks noChangeArrowheads="1"/>
            </p:cNvSpPr>
            <p:nvPr/>
          </p:nvSpPr>
          <p:spPr bwMode="auto">
            <a:xfrm>
              <a:off x="2339752" y="4725144"/>
              <a:ext cx="1584176" cy="504056"/>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de-DE" altLang="de-DE" sz="1400" dirty="0">
                  <a:latin typeface="Calibri" panose="020F0502020204030204" pitchFamily="34" charset="0"/>
                  <a:ea typeface="MS Mincho" panose="02020609040205080304" pitchFamily="49" charset="-128"/>
                  <a:cs typeface="Calibri" panose="020F0502020204030204" pitchFamily="34" charset="0"/>
                </a:rPr>
                <a:t>Company A,</a:t>
              </a:r>
            </a:p>
            <a:p>
              <a:pPr algn="ctr" eaLnBrk="1" hangingPunct="1">
                <a:lnSpc>
                  <a:spcPct val="100000"/>
                </a:lnSpc>
                <a:spcBef>
                  <a:spcPct val="0"/>
                </a:spcBef>
                <a:buClrTx/>
                <a:buFontTx/>
                <a:buNone/>
              </a:pPr>
              <a:r>
                <a:rPr lang="de-DE" altLang="de-DE" sz="1400" dirty="0">
                  <a:latin typeface="Calibri" panose="020F0502020204030204" pitchFamily="34" charset="0"/>
                  <a:ea typeface="MS Mincho" panose="02020609040205080304" pitchFamily="49" charset="-128"/>
                  <a:cs typeface="Calibri" panose="020F0502020204030204" pitchFamily="34" charset="0"/>
                </a:rPr>
                <a:t>Country 1</a:t>
              </a:r>
            </a:p>
          </p:txBody>
        </p:sp>
        <p:sp>
          <p:nvSpPr>
            <p:cNvPr id="36877" name="Rechteck 16">
              <a:extLst>
                <a:ext uri="{FF2B5EF4-FFF2-40B4-BE49-F238E27FC236}">
                  <a16:creationId xmlns:a16="http://schemas.microsoft.com/office/drawing/2014/main" id="{B45F79AF-2211-4626-AE40-A9AD3286601A}"/>
                </a:ext>
              </a:extLst>
            </p:cNvPr>
            <p:cNvSpPr>
              <a:spLocks noChangeArrowheads="1"/>
            </p:cNvSpPr>
            <p:nvPr/>
          </p:nvSpPr>
          <p:spPr bwMode="auto">
            <a:xfrm>
              <a:off x="3779912" y="5751512"/>
              <a:ext cx="1584176" cy="36004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de-DE" altLang="de-DE" sz="1400" dirty="0">
                  <a:latin typeface="Calibri" panose="020F0502020204030204" pitchFamily="34" charset="0"/>
                  <a:ea typeface="MS Mincho" panose="02020609040205080304" pitchFamily="49" charset="-128"/>
                  <a:cs typeface="Calibri" panose="020F0502020204030204" pitchFamily="34" charset="0"/>
                </a:rPr>
                <a:t>Company  </a:t>
              </a:r>
              <a:r>
                <a:rPr lang="de-DE" altLang="de-DE" sz="1400" dirty="0" err="1">
                  <a:latin typeface="Calibri" panose="020F0502020204030204" pitchFamily="34" charset="0"/>
                  <a:ea typeface="MS Mincho" panose="02020609040205080304" pitchFamily="49" charset="-128"/>
                  <a:cs typeface="Calibri" panose="020F0502020204030204" pitchFamily="34" charset="0"/>
                </a:rPr>
                <a:t>A+B</a:t>
              </a:r>
              <a:endParaRPr lang="de-DE" altLang="de-DE" sz="1400" dirty="0">
                <a:latin typeface="Calibri" panose="020F0502020204030204" pitchFamily="34" charset="0"/>
                <a:ea typeface="MS Mincho" panose="02020609040205080304" pitchFamily="49" charset="-128"/>
                <a:cs typeface="Calibri" panose="020F0502020204030204" pitchFamily="34" charset="0"/>
              </a:endParaRPr>
            </a:p>
          </p:txBody>
        </p:sp>
        <p:cxnSp>
          <p:nvCxnSpPr>
            <p:cNvPr id="36878" name="Gerade Verbindung mit Pfeil 17">
              <a:extLst>
                <a:ext uri="{FF2B5EF4-FFF2-40B4-BE49-F238E27FC236}">
                  <a16:creationId xmlns:a16="http://schemas.microsoft.com/office/drawing/2014/main" id="{1187BAB6-E24D-4338-8804-A5EF7A5914BB}"/>
                </a:ext>
              </a:extLst>
            </p:cNvPr>
            <p:cNvCxnSpPr>
              <a:cxnSpLocks noChangeShapeType="1"/>
              <a:endCxn id="36877" idx="0"/>
            </p:cNvCxnSpPr>
            <p:nvPr/>
          </p:nvCxnSpPr>
          <p:spPr bwMode="auto">
            <a:xfrm flipH="1">
              <a:off x="4572000" y="5229200"/>
              <a:ext cx="1440160" cy="522312"/>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879" name="Gerade Verbindung mit Pfeil 18">
              <a:extLst>
                <a:ext uri="{FF2B5EF4-FFF2-40B4-BE49-F238E27FC236}">
                  <a16:creationId xmlns:a16="http://schemas.microsoft.com/office/drawing/2014/main" id="{7E60B132-FB05-4111-AFDB-3D2F50AE0AE7}"/>
                </a:ext>
              </a:extLst>
            </p:cNvPr>
            <p:cNvCxnSpPr>
              <a:cxnSpLocks noChangeShapeType="1"/>
              <a:stCxn id="36876" idx="2"/>
              <a:endCxn id="36877" idx="0"/>
            </p:cNvCxnSpPr>
            <p:nvPr/>
          </p:nvCxnSpPr>
          <p:spPr bwMode="auto">
            <a:xfrm>
              <a:off x="3131840" y="5229200"/>
              <a:ext cx="1440160" cy="522312"/>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3" name="Title 1">
            <a:extLst>
              <a:ext uri="{FF2B5EF4-FFF2-40B4-BE49-F238E27FC236}">
                <a16:creationId xmlns:a16="http://schemas.microsoft.com/office/drawing/2014/main" id="{63104426-5BCA-4415-A226-33D783B8509A}"/>
              </a:ext>
            </a:extLst>
          </p:cNvPr>
          <p:cNvSpPr txBox="1">
            <a:spLocks/>
          </p:cNvSpPr>
          <p:nvPr/>
        </p:nvSpPr>
        <p:spPr>
          <a:xfrm>
            <a:off x="838200" y="396875"/>
            <a:ext cx="973455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a:t>
            </a:r>
            <a:r>
              <a:rPr lang="en-US" altLang="de-DE" dirty="0" err="1"/>
              <a:t>FDI</a:t>
            </a:r>
            <a:endParaRPr lang="en-US" altLang="de-DE" dirty="0"/>
          </a:p>
        </p:txBody>
      </p:sp>
      <p:sp>
        <p:nvSpPr>
          <p:cNvPr id="24" name="Title 1">
            <a:extLst>
              <a:ext uri="{FF2B5EF4-FFF2-40B4-BE49-F238E27FC236}">
                <a16:creationId xmlns:a16="http://schemas.microsoft.com/office/drawing/2014/main" id="{DDC6664F-A869-48B9-ADD6-62DEC984A396}"/>
              </a:ext>
            </a:extLst>
          </p:cNvPr>
          <p:cNvSpPr txBox="1">
            <a:spLocks/>
          </p:cNvSpPr>
          <p:nvPr/>
        </p:nvSpPr>
        <p:spPr>
          <a:xfrm>
            <a:off x="838200" y="1250225"/>
            <a:ext cx="973455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sz="3600" dirty="0"/>
              <a:t>Cooperative </a:t>
            </a:r>
            <a:r>
              <a:rPr lang="en-US" altLang="de-DE" sz="3600" dirty="0" err="1"/>
              <a:t>FDI</a:t>
            </a:r>
            <a:r>
              <a:rPr lang="en-US" altLang="de-DE" sz="3600" dirty="0"/>
              <a:t> – Joint Venture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877" name="Group 117">
            <a:extLst>
              <a:ext uri="{FF2B5EF4-FFF2-40B4-BE49-F238E27FC236}">
                <a16:creationId xmlns:a16="http://schemas.microsoft.com/office/drawing/2014/main" id="{9A5A7B52-5855-478B-9FEB-E3E9A51D91A1}"/>
              </a:ext>
            </a:extLst>
          </p:cNvPr>
          <p:cNvGraphicFramePr>
            <a:graphicFrameLocks noGrp="1"/>
          </p:cNvGraphicFramePr>
          <p:nvPr>
            <p:extLst>
              <p:ext uri="{D42A27DB-BD31-4B8C-83A1-F6EECF244321}">
                <p14:modId xmlns:p14="http://schemas.microsoft.com/office/powerpoint/2010/main" val="2994411591"/>
              </p:ext>
            </p:extLst>
          </p:nvPr>
        </p:nvGraphicFramePr>
        <p:xfrm>
          <a:off x="838200" y="2012225"/>
          <a:ext cx="10344150" cy="3966887"/>
        </p:xfrm>
        <a:graphic>
          <a:graphicData uri="http://schemas.openxmlformats.org/drawingml/2006/table">
            <a:tbl>
              <a:tblPr>
                <a:tableStyleId>{BC89EF96-8CEA-46FF-86C4-4CE0E7609802}</a:tableStyleId>
              </a:tblPr>
              <a:tblGrid>
                <a:gridCol w="2882415">
                  <a:extLst>
                    <a:ext uri="{9D8B030D-6E8A-4147-A177-3AD203B41FA5}">
                      <a16:colId xmlns:a16="http://schemas.microsoft.com/office/drawing/2014/main" val="20000"/>
                    </a:ext>
                  </a:extLst>
                </a:gridCol>
                <a:gridCol w="7461735">
                  <a:extLst>
                    <a:ext uri="{9D8B030D-6E8A-4147-A177-3AD203B41FA5}">
                      <a16:colId xmlns:a16="http://schemas.microsoft.com/office/drawing/2014/main" val="20001"/>
                    </a:ext>
                  </a:extLst>
                </a:gridCol>
              </a:tblGrid>
              <a:tr h="528823">
                <a:tc>
                  <a:txBody>
                    <a:bodyPr/>
                    <a:lstStyle>
                      <a:lvl1pPr>
                        <a:spcBef>
                          <a:spcPct val="20000"/>
                        </a:spcBef>
                        <a:buClr>
                          <a:srgbClr val="FFFF00"/>
                        </a:buClr>
                        <a:buFont typeface="Wingdings" pitchFamily="2" charset="2"/>
                        <a:defRPr>
                          <a:solidFill>
                            <a:srgbClr val="000099"/>
                          </a:solidFill>
                          <a:latin typeface="Arial" pitchFamily="34" charset="0"/>
                        </a:defRPr>
                      </a:lvl1pPr>
                      <a:lvl2pPr>
                        <a:spcBef>
                          <a:spcPct val="20000"/>
                        </a:spcBef>
                        <a:buClr>
                          <a:srgbClr val="FFFF00"/>
                        </a:buClr>
                        <a:buFont typeface="Wingdings" pitchFamily="2" charset="2"/>
                        <a:defRPr>
                          <a:solidFill>
                            <a:srgbClr val="000099"/>
                          </a:solidFill>
                          <a:latin typeface="Arial" pitchFamily="34" charset="0"/>
                        </a:defRPr>
                      </a:lvl2pPr>
                      <a:lvl3pPr>
                        <a:spcBef>
                          <a:spcPct val="20000"/>
                        </a:spcBef>
                        <a:defRPr>
                          <a:solidFill>
                            <a:srgbClr val="000099"/>
                          </a:solidFill>
                          <a:latin typeface="Arial" pitchFamily="34" charset="0"/>
                        </a:defRPr>
                      </a:lvl3pPr>
                      <a:lvl4pPr>
                        <a:spcBef>
                          <a:spcPct val="20000"/>
                        </a:spcBef>
                        <a:defRPr>
                          <a:solidFill>
                            <a:srgbClr val="000099"/>
                          </a:solidFill>
                          <a:latin typeface="Arial" pitchFamily="34" charset="0"/>
                        </a:defRPr>
                      </a:lvl4pPr>
                      <a:lvl5pPr>
                        <a:spcBef>
                          <a:spcPct val="20000"/>
                        </a:spcBef>
                        <a:defRPr>
                          <a:solidFill>
                            <a:srgbClr val="000099"/>
                          </a:solidFill>
                          <a:latin typeface="Arial" pitchFamily="34" charset="0"/>
                        </a:defRPr>
                      </a:lvl5pPr>
                      <a:lvl6pPr eaLnBrk="0" fontAlgn="base" hangingPunct="0">
                        <a:spcBef>
                          <a:spcPct val="20000"/>
                        </a:spcBef>
                        <a:spcAft>
                          <a:spcPct val="0"/>
                        </a:spcAft>
                        <a:defRPr>
                          <a:solidFill>
                            <a:srgbClr val="000099"/>
                          </a:solidFill>
                          <a:latin typeface="Arial" pitchFamily="34" charset="0"/>
                        </a:defRPr>
                      </a:lvl6pPr>
                      <a:lvl7pPr eaLnBrk="0" fontAlgn="base" hangingPunct="0">
                        <a:spcBef>
                          <a:spcPct val="20000"/>
                        </a:spcBef>
                        <a:spcAft>
                          <a:spcPct val="0"/>
                        </a:spcAft>
                        <a:defRPr>
                          <a:solidFill>
                            <a:srgbClr val="000099"/>
                          </a:solidFill>
                          <a:latin typeface="Arial" pitchFamily="34" charset="0"/>
                        </a:defRPr>
                      </a:lvl7pPr>
                      <a:lvl8pPr eaLnBrk="0" fontAlgn="base" hangingPunct="0">
                        <a:spcBef>
                          <a:spcPct val="20000"/>
                        </a:spcBef>
                        <a:spcAft>
                          <a:spcPct val="0"/>
                        </a:spcAft>
                        <a:defRPr>
                          <a:solidFill>
                            <a:srgbClr val="000099"/>
                          </a:solidFill>
                          <a:latin typeface="Arial" pitchFamily="34" charset="0"/>
                        </a:defRPr>
                      </a:lvl8pPr>
                      <a:lvl9pPr eaLnBrk="0" fontAlgn="base" hangingPunct="0">
                        <a:spcBef>
                          <a:spcPct val="20000"/>
                        </a:spcBef>
                        <a:spcAft>
                          <a:spcPct val="0"/>
                        </a:spcAft>
                        <a:defRPr>
                          <a:solidFill>
                            <a:srgbClr val="000099"/>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altLang="en-US" sz="2000" b="1" u="none" strike="noStrike" cap="none" normalizeH="0" baseline="0" noProof="0">
                          <a:ln>
                            <a:noFill/>
                          </a:ln>
                          <a:solidFill>
                            <a:schemeClr val="tx1"/>
                          </a:solidFill>
                          <a:effectLst/>
                        </a:rPr>
                        <a:t>Criteria</a:t>
                      </a:r>
                      <a:endParaRPr kumimoji="0" lang="en-US" altLang="en-US" sz="2000" b="1" i="0" u="none" strike="noStrike" cap="none" normalizeH="0" baseline="0" noProof="0">
                        <a:ln>
                          <a:noFill/>
                        </a:ln>
                        <a:solidFill>
                          <a:schemeClr val="tx1"/>
                        </a:solidFill>
                        <a:effectLst/>
                        <a:latin typeface="Arial" pitchFamily="34" charset="0"/>
                      </a:endParaRPr>
                    </a:p>
                  </a:txBody>
                  <a:tcPr marT="45710" marB="45710" horzOverflow="overflow"/>
                </a:tc>
                <a:tc>
                  <a:txBody>
                    <a:bodyPr/>
                    <a:lstStyle>
                      <a:lvl1pPr>
                        <a:spcBef>
                          <a:spcPct val="20000"/>
                        </a:spcBef>
                        <a:buClr>
                          <a:srgbClr val="FFFF00"/>
                        </a:buClr>
                        <a:buFont typeface="Wingdings" pitchFamily="2" charset="2"/>
                        <a:defRPr>
                          <a:solidFill>
                            <a:srgbClr val="000099"/>
                          </a:solidFill>
                          <a:latin typeface="Arial" pitchFamily="34" charset="0"/>
                        </a:defRPr>
                      </a:lvl1pPr>
                      <a:lvl2pPr>
                        <a:spcBef>
                          <a:spcPct val="20000"/>
                        </a:spcBef>
                        <a:buClr>
                          <a:srgbClr val="FFFF00"/>
                        </a:buClr>
                        <a:buFont typeface="Wingdings" pitchFamily="2" charset="2"/>
                        <a:defRPr>
                          <a:solidFill>
                            <a:srgbClr val="000099"/>
                          </a:solidFill>
                          <a:latin typeface="Arial" pitchFamily="34" charset="0"/>
                        </a:defRPr>
                      </a:lvl2pPr>
                      <a:lvl3pPr>
                        <a:spcBef>
                          <a:spcPct val="20000"/>
                        </a:spcBef>
                        <a:defRPr>
                          <a:solidFill>
                            <a:srgbClr val="000099"/>
                          </a:solidFill>
                          <a:latin typeface="Arial" pitchFamily="34" charset="0"/>
                        </a:defRPr>
                      </a:lvl3pPr>
                      <a:lvl4pPr>
                        <a:spcBef>
                          <a:spcPct val="20000"/>
                        </a:spcBef>
                        <a:defRPr>
                          <a:solidFill>
                            <a:srgbClr val="000099"/>
                          </a:solidFill>
                          <a:latin typeface="Arial" pitchFamily="34" charset="0"/>
                        </a:defRPr>
                      </a:lvl4pPr>
                      <a:lvl5pPr>
                        <a:spcBef>
                          <a:spcPct val="20000"/>
                        </a:spcBef>
                        <a:defRPr>
                          <a:solidFill>
                            <a:srgbClr val="000099"/>
                          </a:solidFill>
                          <a:latin typeface="Arial" pitchFamily="34" charset="0"/>
                        </a:defRPr>
                      </a:lvl5pPr>
                      <a:lvl6pPr eaLnBrk="0" fontAlgn="base" hangingPunct="0">
                        <a:spcBef>
                          <a:spcPct val="20000"/>
                        </a:spcBef>
                        <a:spcAft>
                          <a:spcPct val="0"/>
                        </a:spcAft>
                        <a:defRPr>
                          <a:solidFill>
                            <a:srgbClr val="000099"/>
                          </a:solidFill>
                          <a:latin typeface="Arial" pitchFamily="34" charset="0"/>
                        </a:defRPr>
                      </a:lvl6pPr>
                      <a:lvl7pPr eaLnBrk="0" fontAlgn="base" hangingPunct="0">
                        <a:spcBef>
                          <a:spcPct val="20000"/>
                        </a:spcBef>
                        <a:spcAft>
                          <a:spcPct val="0"/>
                        </a:spcAft>
                        <a:defRPr>
                          <a:solidFill>
                            <a:srgbClr val="000099"/>
                          </a:solidFill>
                          <a:latin typeface="Arial" pitchFamily="34" charset="0"/>
                        </a:defRPr>
                      </a:lvl7pPr>
                      <a:lvl8pPr eaLnBrk="0" fontAlgn="base" hangingPunct="0">
                        <a:spcBef>
                          <a:spcPct val="20000"/>
                        </a:spcBef>
                        <a:spcAft>
                          <a:spcPct val="0"/>
                        </a:spcAft>
                        <a:defRPr>
                          <a:solidFill>
                            <a:srgbClr val="000099"/>
                          </a:solidFill>
                          <a:latin typeface="Arial" pitchFamily="34" charset="0"/>
                        </a:defRPr>
                      </a:lvl8pPr>
                      <a:lvl9pPr eaLnBrk="0" fontAlgn="base" hangingPunct="0">
                        <a:spcBef>
                          <a:spcPct val="20000"/>
                        </a:spcBef>
                        <a:spcAft>
                          <a:spcPct val="0"/>
                        </a:spcAft>
                        <a:defRPr>
                          <a:solidFill>
                            <a:srgbClr val="000099"/>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altLang="en-US" sz="2000" b="1" u="none" strike="noStrike" cap="none" normalizeH="0" baseline="0" noProof="0" dirty="0">
                          <a:ln>
                            <a:noFill/>
                          </a:ln>
                          <a:solidFill>
                            <a:schemeClr val="tx1"/>
                          </a:solidFill>
                          <a:effectLst/>
                        </a:rPr>
                        <a:t>Forms</a:t>
                      </a:r>
                      <a:endParaRPr kumimoji="0" lang="en-US" altLang="en-US" sz="2000" b="1" i="0" u="none" strike="noStrike" cap="none" normalizeH="0" baseline="0" noProof="0" dirty="0">
                        <a:ln>
                          <a:noFill/>
                        </a:ln>
                        <a:solidFill>
                          <a:schemeClr val="tx1"/>
                        </a:solidFill>
                        <a:effectLst/>
                        <a:latin typeface="Arial" pitchFamily="34" charset="0"/>
                      </a:endParaRPr>
                    </a:p>
                  </a:txBody>
                  <a:tcPr marT="45710" marB="45710" horzOverflow="overflow"/>
                </a:tc>
                <a:extLst>
                  <a:ext uri="{0D108BD9-81ED-4DB2-BD59-A6C34878D82A}">
                    <a16:rowId xmlns:a16="http://schemas.microsoft.com/office/drawing/2014/main" val="10000"/>
                  </a:ext>
                </a:extLst>
              </a:tr>
              <a:tr h="524225">
                <a:tc>
                  <a:txBody>
                    <a:bodyPr/>
                    <a:lstStyle>
                      <a:lvl1pPr>
                        <a:spcBef>
                          <a:spcPct val="20000"/>
                        </a:spcBef>
                        <a:buClr>
                          <a:srgbClr val="FFFF00"/>
                        </a:buClr>
                        <a:buFont typeface="Wingdings" pitchFamily="2" charset="2"/>
                        <a:defRPr>
                          <a:solidFill>
                            <a:srgbClr val="000099"/>
                          </a:solidFill>
                          <a:latin typeface="Arial" pitchFamily="34" charset="0"/>
                        </a:defRPr>
                      </a:lvl1pPr>
                      <a:lvl2pPr>
                        <a:spcBef>
                          <a:spcPct val="20000"/>
                        </a:spcBef>
                        <a:buClr>
                          <a:srgbClr val="FFFF00"/>
                        </a:buClr>
                        <a:buFont typeface="Wingdings" pitchFamily="2" charset="2"/>
                        <a:defRPr>
                          <a:solidFill>
                            <a:srgbClr val="000099"/>
                          </a:solidFill>
                          <a:latin typeface="Arial" pitchFamily="34" charset="0"/>
                        </a:defRPr>
                      </a:lvl2pPr>
                      <a:lvl3pPr>
                        <a:spcBef>
                          <a:spcPct val="20000"/>
                        </a:spcBef>
                        <a:defRPr>
                          <a:solidFill>
                            <a:srgbClr val="000099"/>
                          </a:solidFill>
                          <a:latin typeface="Arial" pitchFamily="34" charset="0"/>
                        </a:defRPr>
                      </a:lvl3pPr>
                      <a:lvl4pPr>
                        <a:spcBef>
                          <a:spcPct val="20000"/>
                        </a:spcBef>
                        <a:defRPr>
                          <a:solidFill>
                            <a:srgbClr val="000099"/>
                          </a:solidFill>
                          <a:latin typeface="Arial" pitchFamily="34" charset="0"/>
                        </a:defRPr>
                      </a:lvl4pPr>
                      <a:lvl5pPr>
                        <a:spcBef>
                          <a:spcPct val="20000"/>
                        </a:spcBef>
                        <a:defRPr>
                          <a:solidFill>
                            <a:srgbClr val="000099"/>
                          </a:solidFill>
                          <a:latin typeface="Arial" pitchFamily="34" charset="0"/>
                        </a:defRPr>
                      </a:lvl5pPr>
                      <a:lvl6pPr eaLnBrk="0" fontAlgn="base" hangingPunct="0">
                        <a:spcBef>
                          <a:spcPct val="20000"/>
                        </a:spcBef>
                        <a:spcAft>
                          <a:spcPct val="0"/>
                        </a:spcAft>
                        <a:defRPr>
                          <a:solidFill>
                            <a:srgbClr val="000099"/>
                          </a:solidFill>
                          <a:latin typeface="Arial" pitchFamily="34" charset="0"/>
                        </a:defRPr>
                      </a:lvl6pPr>
                      <a:lvl7pPr eaLnBrk="0" fontAlgn="base" hangingPunct="0">
                        <a:spcBef>
                          <a:spcPct val="20000"/>
                        </a:spcBef>
                        <a:spcAft>
                          <a:spcPct val="0"/>
                        </a:spcAft>
                        <a:defRPr>
                          <a:solidFill>
                            <a:srgbClr val="000099"/>
                          </a:solidFill>
                          <a:latin typeface="Arial" pitchFamily="34" charset="0"/>
                        </a:defRPr>
                      </a:lvl7pPr>
                      <a:lvl8pPr eaLnBrk="0" fontAlgn="base" hangingPunct="0">
                        <a:spcBef>
                          <a:spcPct val="20000"/>
                        </a:spcBef>
                        <a:spcAft>
                          <a:spcPct val="0"/>
                        </a:spcAft>
                        <a:defRPr>
                          <a:solidFill>
                            <a:srgbClr val="000099"/>
                          </a:solidFill>
                          <a:latin typeface="Arial" pitchFamily="34" charset="0"/>
                        </a:defRPr>
                      </a:lvl8pPr>
                      <a:lvl9pPr eaLnBrk="0" fontAlgn="base" hangingPunct="0">
                        <a:spcBef>
                          <a:spcPct val="20000"/>
                        </a:spcBef>
                        <a:spcAft>
                          <a:spcPct val="0"/>
                        </a:spcAft>
                        <a:defRPr>
                          <a:solidFill>
                            <a:srgbClr val="000099"/>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altLang="en-US" sz="1800" u="none" strike="noStrike" cap="none" normalizeH="0" baseline="0" noProof="0">
                          <a:ln>
                            <a:noFill/>
                          </a:ln>
                          <a:solidFill>
                            <a:schemeClr val="tx1"/>
                          </a:solidFill>
                          <a:effectLst/>
                        </a:rPr>
                        <a:t>Number of cooperating partners</a:t>
                      </a:r>
                      <a:endParaRPr kumimoji="0" lang="en-US" altLang="en-US" sz="1800" b="0" i="0" u="none" strike="noStrike" cap="none" normalizeH="0" baseline="0" noProof="0">
                        <a:ln>
                          <a:noFill/>
                        </a:ln>
                        <a:solidFill>
                          <a:schemeClr val="tx1"/>
                        </a:solidFill>
                        <a:effectLst/>
                        <a:latin typeface="Arial" pitchFamily="34" charset="0"/>
                      </a:endParaRPr>
                    </a:p>
                  </a:txBody>
                  <a:tcPr marT="45710" marB="45710" horzOverflow="overflow"/>
                </a:tc>
                <a:tc>
                  <a:txBody>
                    <a:bodyPr/>
                    <a:lstStyle>
                      <a:lvl1pPr>
                        <a:spcBef>
                          <a:spcPct val="20000"/>
                        </a:spcBef>
                        <a:buClr>
                          <a:srgbClr val="FFFF00"/>
                        </a:buClr>
                        <a:buFont typeface="Wingdings" pitchFamily="2" charset="2"/>
                        <a:defRPr>
                          <a:solidFill>
                            <a:srgbClr val="000099"/>
                          </a:solidFill>
                          <a:latin typeface="Arial" pitchFamily="34" charset="0"/>
                        </a:defRPr>
                      </a:lvl1pPr>
                      <a:lvl2pPr>
                        <a:spcBef>
                          <a:spcPct val="20000"/>
                        </a:spcBef>
                        <a:buClr>
                          <a:srgbClr val="FFFF00"/>
                        </a:buClr>
                        <a:buFont typeface="Wingdings" pitchFamily="2" charset="2"/>
                        <a:defRPr>
                          <a:solidFill>
                            <a:srgbClr val="000099"/>
                          </a:solidFill>
                          <a:latin typeface="Arial" pitchFamily="34" charset="0"/>
                        </a:defRPr>
                      </a:lvl2pPr>
                      <a:lvl3pPr>
                        <a:spcBef>
                          <a:spcPct val="20000"/>
                        </a:spcBef>
                        <a:defRPr>
                          <a:solidFill>
                            <a:srgbClr val="000099"/>
                          </a:solidFill>
                          <a:latin typeface="Arial" pitchFamily="34" charset="0"/>
                        </a:defRPr>
                      </a:lvl3pPr>
                      <a:lvl4pPr>
                        <a:spcBef>
                          <a:spcPct val="20000"/>
                        </a:spcBef>
                        <a:defRPr>
                          <a:solidFill>
                            <a:srgbClr val="000099"/>
                          </a:solidFill>
                          <a:latin typeface="Arial" pitchFamily="34" charset="0"/>
                        </a:defRPr>
                      </a:lvl4pPr>
                      <a:lvl5pPr>
                        <a:spcBef>
                          <a:spcPct val="20000"/>
                        </a:spcBef>
                        <a:defRPr>
                          <a:solidFill>
                            <a:srgbClr val="000099"/>
                          </a:solidFill>
                          <a:latin typeface="Arial" pitchFamily="34" charset="0"/>
                        </a:defRPr>
                      </a:lvl5pPr>
                      <a:lvl6pPr eaLnBrk="0" fontAlgn="base" hangingPunct="0">
                        <a:spcBef>
                          <a:spcPct val="20000"/>
                        </a:spcBef>
                        <a:spcAft>
                          <a:spcPct val="0"/>
                        </a:spcAft>
                        <a:defRPr>
                          <a:solidFill>
                            <a:srgbClr val="000099"/>
                          </a:solidFill>
                          <a:latin typeface="Arial" pitchFamily="34" charset="0"/>
                        </a:defRPr>
                      </a:lvl6pPr>
                      <a:lvl7pPr eaLnBrk="0" fontAlgn="base" hangingPunct="0">
                        <a:spcBef>
                          <a:spcPct val="20000"/>
                        </a:spcBef>
                        <a:spcAft>
                          <a:spcPct val="0"/>
                        </a:spcAft>
                        <a:defRPr>
                          <a:solidFill>
                            <a:srgbClr val="000099"/>
                          </a:solidFill>
                          <a:latin typeface="Arial" pitchFamily="34" charset="0"/>
                        </a:defRPr>
                      </a:lvl7pPr>
                      <a:lvl8pPr eaLnBrk="0" fontAlgn="base" hangingPunct="0">
                        <a:spcBef>
                          <a:spcPct val="20000"/>
                        </a:spcBef>
                        <a:spcAft>
                          <a:spcPct val="0"/>
                        </a:spcAft>
                        <a:defRPr>
                          <a:solidFill>
                            <a:srgbClr val="000099"/>
                          </a:solidFill>
                          <a:latin typeface="Arial" pitchFamily="34" charset="0"/>
                        </a:defRPr>
                      </a:lvl8pPr>
                      <a:lvl9pPr eaLnBrk="0" fontAlgn="base" hangingPunct="0">
                        <a:spcBef>
                          <a:spcPct val="20000"/>
                        </a:spcBef>
                        <a:spcAft>
                          <a:spcPct val="0"/>
                        </a:spcAft>
                        <a:defRPr>
                          <a:solidFill>
                            <a:srgbClr val="000099"/>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pPr>
                      <a:r>
                        <a:rPr kumimoji="0" lang="en-US" altLang="en-US" sz="1800" u="none" strike="noStrike" cap="none" normalizeH="0" baseline="0" noProof="0">
                          <a:ln>
                            <a:noFill/>
                          </a:ln>
                          <a:solidFill>
                            <a:schemeClr val="tx1"/>
                          </a:solidFill>
                          <a:effectLst/>
                        </a:rPr>
                        <a:t> Joint Venture (JV) with one partner</a:t>
                      </a: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pPr>
                      <a:r>
                        <a:rPr kumimoji="0" lang="en-US" altLang="en-US" sz="1800" u="none" strike="noStrike" cap="none" normalizeH="0" baseline="0" noProof="0">
                          <a:ln>
                            <a:noFill/>
                          </a:ln>
                          <a:solidFill>
                            <a:schemeClr val="tx1"/>
                          </a:solidFill>
                          <a:effectLst/>
                        </a:rPr>
                        <a:t> JV with several partners</a:t>
                      </a:r>
                      <a:endParaRPr kumimoji="0" lang="en-US" altLang="en-US" sz="1800" b="0" i="0" u="none" strike="noStrike" cap="none" normalizeH="0" baseline="0" noProof="0">
                        <a:ln>
                          <a:noFill/>
                        </a:ln>
                        <a:solidFill>
                          <a:schemeClr val="tx1"/>
                        </a:solidFill>
                        <a:effectLst/>
                        <a:latin typeface="Arial" pitchFamily="34" charset="0"/>
                      </a:endParaRPr>
                    </a:p>
                  </a:txBody>
                  <a:tcPr marT="45710" marB="45710" horzOverflow="overflow"/>
                </a:tc>
                <a:extLst>
                  <a:ext uri="{0D108BD9-81ED-4DB2-BD59-A6C34878D82A}">
                    <a16:rowId xmlns:a16="http://schemas.microsoft.com/office/drawing/2014/main" val="10001"/>
                  </a:ext>
                </a:extLst>
              </a:tr>
              <a:tr h="772549">
                <a:tc>
                  <a:txBody>
                    <a:bodyPr/>
                    <a:lstStyle>
                      <a:lvl1pPr>
                        <a:spcBef>
                          <a:spcPct val="20000"/>
                        </a:spcBef>
                        <a:buClr>
                          <a:srgbClr val="FFFF00"/>
                        </a:buClr>
                        <a:buFont typeface="Wingdings" pitchFamily="2" charset="2"/>
                        <a:defRPr>
                          <a:solidFill>
                            <a:srgbClr val="000099"/>
                          </a:solidFill>
                          <a:latin typeface="Arial" pitchFamily="34" charset="0"/>
                        </a:defRPr>
                      </a:lvl1pPr>
                      <a:lvl2pPr>
                        <a:spcBef>
                          <a:spcPct val="20000"/>
                        </a:spcBef>
                        <a:buClr>
                          <a:srgbClr val="FFFF00"/>
                        </a:buClr>
                        <a:buFont typeface="Wingdings" pitchFamily="2" charset="2"/>
                        <a:defRPr>
                          <a:solidFill>
                            <a:srgbClr val="000099"/>
                          </a:solidFill>
                          <a:latin typeface="Arial" pitchFamily="34" charset="0"/>
                        </a:defRPr>
                      </a:lvl2pPr>
                      <a:lvl3pPr>
                        <a:spcBef>
                          <a:spcPct val="20000"/>
                        </a:spcBef>
                        <a:defRPr>
                          <a:solidFill>
                            <a:srgbClr val="000099"/>
                          </a:solidFill>
                          <a:latin typeface="Arial" pitchFamily="34" charset="0"/>
                        </a:defRPr>
                      </a:lvl3pPr>
                      <a:lvl4pPr>
                        <a:spcBef>
                          <a:spcPct val="20000"/>
                        </a:spcBef>
                        <a:defRPr>
                          <a:solidFill>
                            <a:srgbClr val="000099"/>
                          </a:solidFill>
                          <a:latin typeface="Arial" pitchFamily="34" charset="0"/>
                        </a:defRPr>
                      </a:lvl4pPr>
                      <a:lvl5pPr>
                        <a:spcBef>
                          <a:spcPct val="20000"/>
                        </a:spcBef>
                        <a:defRPr>
                          <a:solidFill>
                            <a:srgbClr val="000099"/>
                          </a:solidFill>
                          <a:latin typeface="Arial" pitchFamily="34" charset="0"/>
                        </a:defRPr>
                      </a:lvl5pPr>
                      <a:lvl6pPr eaLnBrk="0" fontAlgn="base" hangingPunct="0">
                        <a:spcBef>
                          <a:spcPct val="20000"/>
                        </a:spcBef>
                        <a:spcAft>
                          <a:spcPct val="0"/>
                        </a:spcAft>
                        <a:defRPr>
                          <a:solidFill>
                            <a:srgbClr val="000099"/>
                          </a:solidFill>
                          <a:latin typeface="Arial" pitchFamily="34" charset="0"/>
                        </a:defRPr>
                      </a:lvl6pPr>
                      <a:lvl7pPr eaLnBrk="0" fontAlgn="base" hangingPunct="0">
                        <a:spcBef>
                          <a:spcPct val="20000"/>
                        </a:spcBef>
                        <a:spcAft>
                          <a:spcPct val="0"/>
                        </a:spcAft>
                        <a:defRPr>
                          <a:solidFill>
                            <a:srgbClr val="000099"/>
                          </a:solidFill>
                          <a:latin typeface="Arial" pitchFamily="34" charset="0"/>
                        </a:defRPr>
                      </a:lvl7pPr>
                      <a:lvl8pPr eaLnBrk="0" fontAlgn="base" hangingPunct="0">
                        <a:spcBef>
                          <a:spcPct val="20000"/>
                        </a:spcBef>
                        <a:spcAft>
                          <a:spcPct val="0"/>
                        </a:spcAft>
                        <a:defRPr>
                          <a:solidFill>
                            <a:srgbClr val="000099"/>
                          </a:solidFill>
                          <a:latin typeface="Arial" pitchFamily="34" charset="0"/>
                        </a:defRPr>
                      </a:lvl8pPr>
                      <a:lvl9pPr eaLnBrk="0" fontAlgn="base" hangingPunct="0">
                        <a:spcBef>
                          <a:spcPct val="20000"/>
                        </a:spcBef>
                        <a:spcAft>
                          <a:spcPct val="0"/>
                        </a:spcAft>
                        <a:defRPr>
                          <a:solidFill>
                            <a:srgbClr val="000099"/>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altLang="en-US" sz="1800" u="none" strike="noStrike" cap="none" normalizeH="0" baseline="0" noProof="0">
                          <a:ln>
                            <a:noFill/>
                          </a:ln>
                          <a:solidFill>
                            <a:schemeClr val="tx1"/>
                          </a:solidFill>
                          <a:effectLst/>
                        </a:rPr>
                        <a:t>Legal entity </a:t>
                      </a:r>
                    </a:p>
                    <a:p>
                      <a:pPr marL="0" marR="0" lvl="0" indent="0" algn="l" defTabSz="914400" rtl="0" eaLnBrk="0" fontAlgn="base" latinLnBrk="0" hangingPunct="0">
                        <a:lnSpc>
                          <a:spcPct val="100000"/>
                        </a:lnSpc>
                        <a:spcBef>
                          <a:spcPct val="20000"/>
                        </a:spcBef>
                        <a:spcAft>
                          <a:spcPct val="0"/>
                        </a:spcAft>
                        <a:buClr>
                          <a:srgbClr val="FFFF00"/>
                        </a:buClr>
                        <a:buSzTx/>
                        <a:buFont typeface="Wingdings" pitchFamily="2" charset="2"/>
                        <a:buNone/>
                        <a:tabLst/>
                      </a:pPr>
                      <a:endParaRPr kumimoji="0" lang="en-US" altLang="en-US" sz="1800" b="0" i="0" u="none" strike="noStrike" cap="none" normalizeH="0" baseline="0" noProof="0">
                        <a:ln>
                          <a:noFill/>
                        </a:ln>
                        <a:solidFill>
                          <a:schemeClr val="tx1"/>
                        </a:solidFill>
                        <a:effectLst/>
                        <a:latin typeface="Arial" pitchFamily="34" charset="0"/>
                      </a:endParaRPr>
                    </a:p>
                  </a:txBody>
                  <a:tcPr marT="45710" marB="45710" horzOverflow="overflow"/>
                </a:tc>
                <a:tc>
                  <a:txBody>
                    <a:bodyPr/>
                    <a:lstStyle>
                      <a:lvl1pPr>
                        <a:spcBef>
                          <a:spcPct val="20000"/>
                        </a:spcBef>
                        <a:buClr>
                          <a:srgbClr val="FFFF00"/>
                        </a:buClr>
                        <a:buFont typeface="Wingdings" pitchFamily="2" charset="2"/>
                        <a:defRPr>
                          <a:solidFill>
                            <a:srgbClr val="000099"/>
                          </a:solidFill>
                          <a:latin typeface="Arial" pitchFamily="34" charset="0"/>
                        </a:defRPr>
                      </a:lvl1pPr>
                      <a:lvl2pPr>
                        <a:spcBef>
                          <a:spcPct val="20000"/>
                        </a:spcBef>
                        <a:buClr>
                          <a:srgbClr val="FFFF00"/>
                        </a:buClr>
                        <a:buFont typeface="Wingdings" pitchFamily="2" charset="2"/>
                        <a:defRPr>
                          <a:solidFill>
                            <a:srgbClr val="000099"/>
                          </a:solidFill>
                          <a:latin typeface="Arial" pitchFamily="34" charset="0"/>
                        </a:defRPr>
                      </a:lvl2pPr>
                      <a:lvl3pPr>
                        <a:spcBef>
                          <a:spcPct val="20000"/>
                        </a:spcBef>
                        <a:defRPr>
                          <a:solidFill>
                            <a:srgbClr val="000099"/>
                          </a:solidFill>
                          <a:latin typeface="Arial" pitchFamily="34" charset="0"/>
                        </a:defRPr>
                      </a:lvl3pPr>
                      <a:lvl4pPr>
                        <a:spcBef>
                          <a:spcPct val="20000"/>
                        </a:spcBef>
                        <a:defRPr>
                          <a:solidFill>
                            <a:srgbClr val="000099"/>
                          </a:solidFill>
                          <a:latin typeface="Arial" pitchFamily="34" charset="0"/>
                        </a:defRPr>
                      </a:lvl4pPr>
                      <a:lvl5pPr>
                        <a:spcBef>
                          <a:spcPct val="20000"/>
                        </a:spcBef>
                        <a:defRPr>
                          <a:solidFill>
                            <a:srgbClr val="000099"/>
                          </a:solidFill>
                          <a:latin typeface="Arial" pitchFamily="34" charset="0"/>
                        </a:defRPr>
                      </a:lvl5pPr>
                      <a:lvl6pPr eaLnBrk="0" fontAlgn="base" hangingPunct="0">
                        <a:spcBef>
                          <a:spcPct val="20000"/>
                        </a:spcBef>
                        <a:spcAft>
                          <a:spcPct val="0"/>
                        </a:spcAft>
                        <a:defRPr>
                          <a:solidFill>
                            <a:srgbClr val="000099"/>
                          </a:solidFill>
                          <a:latin typeface="Arial" pitchFamily="34" charset="0"/>
                        </a:defRPr>
                      </a:lvl6pPr>
                      <a:lvl7pPr eaLnBrk="0" fontAlgn="base" hangingPunct="0">
                        <a:spcBef>
                          <a:spcPct val="20000"/>
                        </a:spcBef>
                        <a:spcAft>
                          <a:spcPct val="0"/>
                        </a:spcAft>
                        <a:defRPr>
                          <a:solidFill>
                            <a:srgbClr val="000099"/>
                          </a:solidFill>
                          <a:latin typeface="Arial" pitchFamily="34" charset="0"/>
                        </a:defRPr>
                      </a:lvl7pPr>
                      <a:lvl8pPr eaLnBrk="0" fontAlgn="base" hangingPunct="0">
                        <a:spcBef>
                          <a:spcPct val="20000"/>
                        </a:spcBef>
                        <a:spcAft>
                          <a:spcPct val="0"/>
                        </a:spcAft>
                        <a:defRPr>
                          <a:solidFill>
                            <a:srgbClr val="000099"/>
                          </a:solidFill>
                          <a:latin typeface="Arial" pitchFamily="34" charset="0"/>
                        </a:defRPr>
                      </a:lvl8pPr>
                      <a:lvl9pPr eaLnBrk="0" fontAlgn="base" hangingPunct="0">
                        <a:spcBef>
                          <a:spcPct val="20000"/>
                        </a:spcBef>
                        <a:spcAft>
                          <a:spcPct val="0"/>
                        </a:spcAft>
                        <a:defRPr>
                          <a:solidFill>
                            <a:srgbClr val="000099"/>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pPr>
                      <a:r>
                        <a:rPr kumimoji="0" lang="en-US" altLang="en-US" sz="1800" u="none" strike="noStrike" cap="none" normalizeH="0" baseline="0" noProof="0" dirty="0">
                          <a:ln>
                            <a:noFill/>
                          </a:ln>
                          <a:solidFill>
                            <a:schemeClr val="tx1"/>
                          </a:solidFill>
                          <a:effectLst/>
                        </a:rPr>
                        <a:t> Own legal entity (Equity of JV)</a:t>
                      </a: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pPr>
                      <a:r>
                        <a:rPr kumimoji="0" lang="en-US" altLang="en-US" sz="1800" u="none" strike="noStrike" cap="none" normalizeH="0" baseline="0" noProof="0" dirty="0">
                          <a:ln>
                            <a:noFill/>
                          </a:ln>
                          <a:solidFill>
                            <a:schemeClr val="tx1"/>
                          </a:solidFill>
                          <a:effectLst/>
                        </a:rPr>
                        <a:t> No own legal entity (Contractual JV   </a:t>
                      </a: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altLang="en-US" sz="1800" u="none" strike="noStrike" cap="none" normalizeH="0" baseline="0" noProof="0" dirty="0">
                          <a:ln>
                            <a:noFill/>
                          </a:ln>
                          <a:solidFill>
                            <a:schemeClr val="tx1"/>
                          </a:solidFill>
                          <a:effectLst/>
                        </a:rPr>
                        <a:t>  or Cooperative JV)</a:t>
                      </a:r>
                      <a:endParaRPr kumimoji="0" lang="en-US" altLang="en-US" sz="1800" b="0" i="0" u="none" strike="noStrike" cap="none" normalizeH="0" baseline="0" noProof="0" dirty="0">
                        <a:ln>
                          <a:noFill/>
                        </a:ln>
                        <a:solidFill>
                          <a:schemeClr val="tx1"/>
                        </a:solidFill>
                        <a:effectLst/>
                        <a:latin typeface="Arial" pitchFamily="34" charset="0"/>
                      </a:endParaRPr>
                    </a:p>
                  </a:txBody>
                  <a:tcPr marT="45710" marB="45710" horzOverflow="overflow"/>
                </a:tc>
                <a:extLst>
                  <a:ext uri="{0D108BD9-81ED-4DB2-BD59-A6C34878D82A}">
                    <a16:rowId xmlns:a16="http://schemas.microsoft.com/office/drawing/2014/main" val="10002"/>
                  </a:ext>
                </a:extLst>
              </a:tr>
              <a:tr h="772549">
                <a:tc>
                  <a:txBody>
                    <a:bodyPr/>
                    <a:lstStyle>
                      <a:lvl1pPr>
                        <a:spcBef>
                          <a:spcPct val="20000"/>
                        </a:spcBef>
                        <a:buClr>
                          <a:srgbClr val="FFFF00"/>
                        </a:buClr>
                        <a:buFont typeface="Wingdings" pitchFamily="2" charset="2"/>
                        <a:defRPr>
                          <a:solidFill>
                            <a:srgbClr val="000099"/>
                          </a:solidFill>
                          <a:latin typeface="Arial" pitchFamily="34" charset="0"/>
                        </a:defRPr>
                      </a:lvl1pPr>
                      <a:lvl2pPr>
                        <a:spcBef>
                          <a:spcPct val="20000"/>
                        </a:spcBef>
                        <a:buClr>
                          <a:srgbClr val="FFFF00"/>
                        </a:buClr>
                        <a:buFont typeface="Wingdings" pitchFamily="2" charset="2"/>
                        <a:defRPr>
                          <a:solidFill>
                            <a:srgbClr val="000099"/>
                          </a:solidFill>
                          <a:latin typeface="Arial" pitchFamily="34" charset="0"/>
                        </a:defRPr>
                      </a:lvl2pPr>
                      <a:lvl3pPr>
                        <a:spcBef>
                          <a:spcPct val="20000"/>
                        </a:spcBef>
                        <a:defRPr>
                          <a:solidFill>
                            <a:srgbClr val="000099"/>
                          </a:solidFill>
                          <a:latin typeface="Arial" pitchFamily="34" charset="0"/>
                        </a:defRPr>
                      </a:lvl3pPr>
                      <a:lvl4pPr>
                        <a:spcBef>
                          <a:spcPct val="20000"/>
                        </a:spcBef>
                        <a:defRPr>
                          <a:solidFill>
                            <a:srgbClr val="000099"/>
                          </a:solidFill>
                          <a:latin typeface="Arial" pitchFamily="34" charset="0"/>
                        </a:defRPr>
                      </a:lvl4pPr>
                      <a:lvl5pPr>
                        <a:spcBef>
                          <a:spcPct val="20000"/>
                        </a:spcBef>
                        <a:defRPr>
                          <a:solidFill>
                            <a:srgbClr val="000099"/>
                          </a:solidFill>
                          <a:latin typeface="Arial" pitchFamily="34" charset="0"/>
                        </a:defRPr>
                      </a:lvl5pPr>
                      <a:lvl6pPr eaLnBrk="0" fontAlgn="base" hangingPunct="0">
                        <a:spcBef>
                          <a:spcPct val="20000"/>
                        </a:spcBef>
                        <a:spcAft>
                          <a:spcPct val="0"/>
                        </a:spcAft>
                        <a:defRPr>
                          <a:solidFill>
                            <a:srgbClr val="000099"/>
                          </a:solidFill>
                          <a:latin typeface="Arial" pitchFamily="34" charset="0"/>
                        </a:defRPr>
                      </a:lvl6pPr>
                      <a:lvl7pPr eaLnBrk="0" fontAlgn="base" hangingPunct="0">
                        <a:spcBef>
                          <a:spcPct val="20000"/>
                        </a:spcBef>
                        <a:spcAft>
                          <a:spcPct val="0"/>
                        </a:spcAft>
                        <a:defRPr>
                          <a:solidFill>
                            <a:srgbClr val="000099"/>
                          </a:solidFill>
                          <a:latin typeface="Arial" pitchFamily="34" charset="0"/>
                        </a:defRPr>
                      </a:lvl7pPr>
                      <a:lvl8pPr eaLnBrk="0" fontAlgn="base" hangingPunct="0">
                        <a:spcBef>
                          <a:spcPct val="20000"/>
                        </a:spcBef>
                        <a:spcAft>
                          <a:spcPct val="0"/>
                        </a:spcAft>
                        <a:defRPr>
                          <a:solidFill>
                            <a:srgbClr val="000099"/>
                          </a:solidFill>
                          <a:latin typeface="Arial" pitchFamily="34" charset="0"/>
                        </a:defRPr>
                      </a:lvl8pPr>
                      <a:lvl9pPr eaLnBrk="0" fontAlgn="base" hangingPunct="0">
                        <a:spcBef>
                          <a:spcPct val="20000"/>
                        </a:spcBef>
                        <a:spcAft>
                          <a:spcPct val="0"/>
                        </a:spcAft>
                        <a:defRPr>
                          <a:solidFill>
                            <a:srgbClr val="000099"/>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altLang="en-US" sz="1800" u="none" strike="noStrike" cap="none" normalizeH="0" baseline="0" noProof="0">
                          <a:ln>
                            <a:noFill/>
                          </a:ln>
                          <a:solidFill>
                            <a:schemeClr val="tx1"/>
                          </a:solidFill>
                          <a:effectLst/>
                        </a:rPr>
                        <a:t>Content of cooperation</a:t>
                      </a:r>
                      <a:endParaRPr kumimoji="0" lang="en-US" altLang="en-US" sz="1800" b="0" i="0" u="none" strike="noStrike" cap="none" normalizeH="0" baseline="0" noProof="0">
                        <a:ln>
                          <a:noFill/>
                        </a:ln>
                        <a:solidFill>
                          <a:schemeClr val="tx1"/>
                        </a:solidFill>
                        <a:effectLst/>
                        <a:latin typeface="Arial" pitchFamily="34" charset="0"/>
                      </a:endParaRPr>
                    </a:p>
                  </a:txBody>
                  <a:tcPr marT="45710" marB="45710" horzOverflow="overflow"/>
                </a:tc>
                <a:tc>
                  <a:txBody>
                    <a:bodyPr/>
                    <a:lstStyle>
                      <a:lvl1pPr>
                        <a:spcBef>
                          <a:spcPct val="20000"/>
                        </a:spcBef>
                        <a:buClr>
                          <a:srgbClr val="FFFF00"/>
                        </a:buClr>
                        <a:buFont typeface="Wingdings" pitchFamily="2" charset="2"/>
                        <a:defRPr>
                          <a:solidFill>
                            <a:srgbClr val="000099"/>
                          </a:solidFill>
                          <a:latin typeface="Arial" pitchFamily="34" charset="0"/>
                        </a:defRPr>
                      </a:lvl1pPr>
                      <a:lvl2pPr>
                        <a:spcBef>
                          <a:spcPct val="20000"/>
                        </a:spcBef>
                        <a:buClr>
                          <a:srgbClr val="FFFF00"/>
                        </a:buClr>
                        <a:buFont typeface="Wingdings" pitchFamily="2" charset="2"/>
                        <a:defRPr>
                          <a:solidFill>
                            <a:srgbClr val="000099"/>
                          </a:solidFill>
                          <a:latin typeface="Arial" pitchFamily="34" charset="0"/>
                        </a:defRPr>
                      </a:lvl2pPr>
                      <a:lvl3pPr>
                        <a:spcBef>
                          <a:spcPct val="20000"/>
                        </a:spcBef>
                        <a:defRPr>
                          <a:solidFill>
                            <a:srgbClr val="000099"/>
                          </a:solidFill>
                          <a:latin typeface="Arial" pitchFamily="34" charset="0"/>
                        </a:defRPr>
                      </a:lvl3pPr>
                      <a:lvl4pPr>
                        <a:spcBef>
                          <a:spcPct val="20000"/>
                        </a:spcBef>
                        <a:defRPr>
                          <a:solidFill>
                            <a:srgbClr val="000099"/>
                          </a:solidFill>
                          <a:latin typeface="Arial" pitchFamily="34" charset="0"/>
                        </a:defRPr>
                      </a:lvl4pPr>
                      <a:lvl5pPr>
                        <a:spcBef>
                          <a:spcPct val="20000"/>
                        </a:spcBef>
                        <a:defRPr>
                          <a:solidFill>
                            <a:srgbClr val="000099"/>
                          </a:solidFill>
                          <a:latin typeface="Arial" pitchFamily="34" charset="0"/>
                        </a:defRPr>
                      </a:lvl5pPr>
                      <a:lvl6pPr eaLnBrk="0" fontAlgn="base" hangingPunct="0">
                        <a:spcBef>
                          <a:spcPct val="20000"/>
                        </a:spcBef>
                        <a:spcAft>
                          <a:spcPct val="0"/>
                        </a:spcAft>
                        <a:defRPr>
                          <a:solidFill>
                            <a:srgbClr val="000099"/>
                          </a:solidFill>
                          <a:latin typeface="Arial" pitchFamily="34" charset="0"/>
                        </a:defRPr>
                      </a:lvl6pPr>
                      <a:lvl7pPr eaLnBrk="0" fontAlgn="base" hangingPunct="0">
                        <a:spcBef>
                          <a:spcPct val="20000"/>
                        </a:spcBef>
                        <a:spcAft>
                          <a:spcPct val="0"/>
                        </a:spcAft>
                        <a:defRPr>
                          <a:solidFill>
                            <a:srgbClr val="000099"/>
                          </a:solidFill>
                          <a:latin typeface="Arial" pitchFamily="34" charset="0"/>
                        </a:defRPr>
                      </a:lvl7pPr>
                      <a:lvl8pPr eaLnBrk="0" fontAlgn="base" hangingPunct="0">
                        <a:spcBef>
                          <a:spcPct val="20000"/>
                        </a:spcBef>
                        <a:spcAft>
                          <a:spcPct val="0"/>
                        </a:spcAft>
                        <a:defRPr>
                          <a:solidFill>
                            <a:srgbClr val="000099"/>
                          </a:solidFill>
                          <a:latin typeface="Arial" pitchFamily="34" charset="0"/>
                        </a:defRPr>
                      </a:lvl8pPr>
                      <a:lvl9pPr eaLnBrk="0" fontAlgn="base" hangingPunct="0">
                        <a:spcBef>
                          <a:spcPct val="20000"/>
                        </a:spcBef>
                        <a:spcAft>
                          <a:spcPct val="0"/>
                        </a:spcAft>
                        <a:defRPr>
                          <a:solidFill>
                            <a:srgbClr val="000099"/>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pPr>
                      <a:r>
                        <a:rPr kumimoji="0" lang="en-US" altLang="en-US" sz="1800" u="none" strike="noStrike" cap="none" normalizeH="0" baseline="0" noProof="0" dirty="0">
                          <a:ln>
                            <a:noFill/>
                          </a:ln>
                          <a:solidFill>
                            <a:schemeClr val="tx1"/>
                          </a:solidFill>
                          <a:effectLst/>
                        </a:rPr>
                        <a:t> JV in one value chain activity</a:t>
                      </a: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pPr>
                      <a:r>
                        <a:rPr kumimoji="0" lang="en-US" altLang="en-US" sz="1800" u="none" strike="noStrike" cap="none" normalizeH="0" baseline="0" noProof="0" dirty="0">
                          <a:ln>
                            <a:noFill/>
                          </a:ln>
                          <a:solidFill>
                            <a:schemeClr val="tx1"/>
                          </a:solidFill>
                          <a:effectLst/>
                        </a:rPr>
                        <a:t> JV in several value chain activities</a:t>
                      </a: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pPr>
                      <a:r>
                        <a:rPr kumimoji="0" lang="en-US" altLang="en-US" sz="1800" u="none" strike="noStrike" cap="none" normalizeH="0" baseline="0" noProof="0" dirty="0">
                          <a:ln>
                            <a:noFill/>
                          </a:ln>
                          <a:solidFill>
                            <a:schemeClr val="tx1"/>
                          </a:solidFill>
                          <a:effectLst/>
                        </a:rPr>
                        <a:t> Cross function/complete value chain JV</a:t>
                      </a:r>
                      <a:endParaRPr kumimoji="0" lang="en-US" altLang="en-US" sz="1800" b="0" i="0" u="none" strike="noStrike" cap="none" normalizeH="0" baseline="0" noProof="0" dirty="0">
                        <a:ln>
                          <a:noFill/>
                        </a:ln>
                        <a:solidFill>
                          <a:schemeClr val="tx1"/>
                        </a:solidFill>
                        <a:effectLst/>
                        <a:latin typeface="Arial" pitchFamily="34" charset="0"/>
                      </a:endParaRPr>
                    </a:p>
                  </a:txBody>
                  <a:tcPr marT="45710" marB="45710" horzOverflow="overflow"/>
                </a:tc>
                <a:extLst>
                  <a:ext uri="{0D108BD9-81ED-4DB2-BD59-A6C34878D82A}">
                    <a16:rowId xmlns:a16="http://schemas.microsoft.com/office/drawing/2014/main" val="10003"/>
                  </a:ext>
                </a:extLst>
              </a:tr>
              <a:tr h="524225">
                <a:tc>
                  <a:txBody>
                    <a:bodyPr/>
                    <a:lstStyle>
                      <a:lvl1pPr>
                        <a:spcBef>
                          <a:spcPct val="20000"/>
                        </a:spcBef>
                        <a:buClr>
                          <a:srgbClr val="FFFF00"/>
                        </a:buClr>
                        <a:buFont typeface="Wingdings" pitchFamily="2" charset="2"/>
                        <a:defRPr>
                          <a:solidFill>
                            <a:srgbClr val="000099"/>
                          </a:solidFill>
                          <a:latin typeface="Arial" pitchFamily="34" charset="0"/>
                        </a:defRPr>
                      </a:lvl1pPr>
                      <a:lvl2pPr>
                        <a:spcBef>
                          <a:spcPct val="20000"/>
                        </a:spcBef>
                        <a:buClr>
                          <a:srgbClr val="FFFF00"/>
                        </a:buClr>
                        <a:buFont typeface="Wingdings" pitchFamily="2" charset="2"/>
                        <a:defRPr>
                          <a:solidFill>
                            <a:srgbClr val="000099"/>
                          </a:solidFill>
                          <a:latin typeface="Arial" pitchFamily="34" charset="0"/>
                        </a:defRPr>
                      </a:lvl2pPr>
                      <a:lvl3pPr>
                        <a:spcBef>
                          <a:spcPct val="20000"/>
                        </a:spcBef>
                        <a:defRPr>
                          <a:solidFill>
                            <a:srgbClr val="000099"/>
                          </a:solidFill>
                          <a:latin typeface="Arial" pitchFamily="34" charset="0"/>
                        </a:defRPr>
                      </a:lvl3pPr>
                      <a:lvl4pPr>
                        <a:spcBef>
                          <a:spcPct val="20000"/>
                        </a:spcBef>
                        <a:defRPr>
                          <a:solidFill>
                            <a:srgbClr val="000099"/>
                          </a:solidFill>
                          <a:latin typeface="Arial" pitchFamily="34" charset="0"/>
                        </a:defRPr>
                      </a:lvl4pPr>
                      <a:lvl5pPr>
                        <a:spcBef>
                          <a:spcPct val="20000"/>
                        </a:spcBef>
                        <a:defRPr>
                          <a:solidFill>
                            <a:srgbClr val="000099"/>
                          </a:solidFill>
                          <a:latin typeface="Arial" pitchFamily="34" charset="0"/>
                        </a:defRPr>
                      </a:lvl5pPr>
                      <a:lvl6pPr eaLnBrk="0" fontAlgn="base" hangingPunct="0">
                        <a:spcBef>
                          <a:spcPct val="20000"/>
                        </a:spcBef>
                        <a:spcAft>
                          <a:spcPct val="0"/>
                        </a:spcAft>
                        <a:defRPr>
                          <a:solidFill>
                            <a:srgbClr val="000099"/>
                          </a:solidFill>
                          <a:latin typeface="Arial" pitchFamily="34" charset="0"/>
                        </a:defRPr>
                      </a:lvl6pPr>
                      <a:lvl7pPr eaLnBrk="0" fontAlgn="base" hangingPunct="0">
                        <a:spcBef>
                          <a:spcPct val="20000"/>
                        </a:spcBef>
                        <a:spcAft>
                          <a:spcPct val="0"/>
                        </a:spcAft>
                        <a:defRPr>
                          <a:solidFill>
                            <a:srgbClr val="000099"/>
                          </a:solidFill>
                          <a:latin typeface="Arial" pitchFamily="34" charset="0"/>
                        </a:defRPr>
                      </a:lvl7pPr>
                      <a:lvl8pPr eaLnBrk="0" fontAlgn="base" hangingPunct="0">
                        <a:spcBef>
                          <a:spcPct val="20000"/>
                        </a:spcBef>
                        <a:spcAft>
                          <a:spcPct val="0"/>
                        </a:spcAft>
                        <a:defRPr>
                          <a:solidFill>
                            <a:srgbClr val="000099"/>
                          </a:solidFill>
                          <a:latin typeface="Arial" pitchFamily="34" charset="0"/>
                        </a:defRPr>
                      </a:lvl8pPr>
                      <a:lvl9pPr eaLnBrk="0" fontAlgn="base" hangingPunct="0">
                        <a:spcBef>
                          <a:spcPct val="20000"/>
                        </a:spcBef>
                        <a:spcAft>
                          <a:spcPct val="0"/>
                        </a:spcAft>
                        <a:defRPr>
                          <a:solidFill>
                            <a:srgbClr val="000099"/>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altLang="en-US" sz="1800" u="none" strike="noStrike" cap="none" normalizeH="0" baseline="0" noProof="0" dirty="0">
                          <a:ln>
                            <a:noFill/>
                          </a:ln>
                          <a:solidFill>
                            <a:schemeClr val="tx1"/>
                          </a:solidFill>
                          <a:effectLst/>
                        </a:rPr>
                        <a:t>Location</a:t>
                      </a:r>
                      <a:endParaRPr kumimoji="0" lang="en-US" altLang="en-US" sz="1800" b="0" i="0" u="none" strike="noStrike" cap="none" normalizeH="0" baseline="0" noProof="0" dirty="0">
                        <a:ln>
                          <a:noFill/>
                        </a:ln>
                        <a:solidFill>
                          <a:schemeClr val="tx1"/>
                        </a:solidFill>
                        <a:effectLst/>
                        <a:latin typeface="Arial" pitchFamily="34" charset="0"/>
                      </a:endParaRPr>
                    </a:p>
                  </a:txBody>
                  <a:tcPr marT="45710" marB="45710" horzOverflow="overflow"/>
                </a:tc>
                <a:tc>
                  <a:txBody>
                    <a:bodyPr/>
                    <a:lstStyle>
                      <a:lvl1pPr>
                        <a:spcBef>
                          <a:spcPct val="20000"/>
                        </a:spcBef>
                        <a:buClr>
                          <a:srgbClr val="FFFF00"/>
                        </a:buClr>
                        <a:buFont typeface="Wingdings" pitchFamily="2" charset="2"/>
                        <a:defRPr>
                          <a:solidFill>
                            <a:srgbClr val="000099"/>
                          </a:solidFill>
                          <a:latin typeface="Arial" pitchFamily="34" charset="0"/>
                        </a:defRPr>
                      </a:lvl1pPr>
                      <a:lvl2pPr>
                        <a:spcBef>
                          <a:spcPct val="20000"/>
                        </a:spcBef>
                        <a:buClr>
                          <a:srgbClr val="FFFF00"/>
                        </a:buClr>
                        <a:buFont typeface="Wingdings" pitchFamily="2" charset="2"/>
                        <a:defRPr>
                          <a:solidFill>
                            <a:srgbClr val="000099"/>
                          </a:solidFill>
                          <a:latin typeface="Arial" pitchFamily="34" charset="0"/>
                        </a:defRPr>
                      </a:lvl2pPr>
                      <a:lvl3pPr>
                        <a:spcBef>
                          <a:spcPct val="20000"/>
                        </a:spcBef>
                        <a:defRPr>
                          <a:solidFill>
                            <a:srgbClr val="000099"/>
                          </a:solidFill>
                          <a:latin typeface="Arial" pitchFamily="34" charset="0"/>
                        </a:defRPr>
                      </a:lvl3pPr>
                      <a:lvl4pPr>
                        <a:spcBef>
                          <a:spcPct val="20000"/>
                        </a:spcBef>
                        <a:defRPr>
                          <a:solidFill>
                            <a:srgbClr val="000099"/>
                          </a:solidFill>
                          <a:latin typeface="Arial" pitchFamily="34" charset="0"/>
                        </a:defRPr>
                      </a:lvl4pPr>
                      <a:lvl5pPr>
                        <a:spcBef>
                          <a:spcPct val="20000"/>
                        </a:spcBef>
                        <a:defRPr>
                          <a:solidFill>
                            <a:srgbClr val="000099"/>
                          </a:solidFill>
                          <a:latin typeface="Arial" pitchFamily="34" charset="0"/>
                        </a:defRPr>
                      </a:lvl5pPr>
                      <a:lvl6pPr eaLnBrk="0" fontAlgn="base" hangingPunct="0">
                        <a:spcBef>
                          <a:spcPct val="20000"/>
                        </a:spcBef>
                        <a:spcAft>
                          <a:spcPct val="0"/>
                        </a:spcAft>
                        <a:defRPr>
                          <a:solidFill>
                            <a:srgbClr val="000099"/>
                          </a:solidFill>
                          <a:latin typeface="Arial" pitchFamily="34" charset="0"/>
                        </a:defRPr>
                      </a:lvl6pPr>
                      <a:lvl7pPr eaLnBrk="0" fontAlgn="base" hangingPunct="0">
                        <a:spcBef>
                          <a:spcPct val="20000"/>
                        </a:spcBef>
                        <a:spcAft>
                          <a:spcPct val="0"/>
                        </a:spcAft>
                        <a:defRPr>
                          <a:solidFill>
                            <a:srgbClr val="000099"/>
                          </a:solidFill>
                          <a:latin typeface="Arial" pitchFamily="34" charset="0"/>
                        </a:defRPr>
                      </a:lvl7pPr>
                      <a:lvl8pPr eaLnBrk="0" fontAlgn="base" hangingPunct="0">
                        <a:spcBef>
                          <a:spcPct val="20000"/>
                        </a:spcBef>
                        <a:spcAft>
                          <a:spcPct val="0"/>
                        </a:spcAft>
                        <a:defRPr>
                          <a:solidFill>
                            <a:srgbClr val="000099"/>
                          </a:solidFill>
                          <a:latin typeface="Arial" pitchFamily="34" charset="0"/>
                        </a:defRPr>
                      </a:lvl8pPr>
                      <a:lvl9pPr eaLnBrk="0" fontAlgn="base" hangingPunct="0">
                        <a:spcBef>
                          <a:spcPct val="20000"/>
                        </a:spcBef>
                        <a:spcAft>
                          <a:spcPct val="0"/>
                        </a:spcAft>
                        <a:defRPr>
                          <a:solidFill>
                            <a:srgbClr val="000099"/>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pPr>
                      <a:r>
                        <a:rPr kumimoji="0" lang="en-US" altLang="en-US" sz="1800" u="none" strike="noStrike" cap="none" normalizeH="0" baseline="0" noProof="0" dirty="0">
                          <a:ln>
                            <a:noFill/>
                          </a:ln>
                          <a:solidFill>
                            <a:schemeClr val="tx1"/>
                          </a:solidFill>
                          <a:effectLst/>
                        </a:rPr>
                        <a:t> JV in the home country of the foreign partner</a:t>
                      </a: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pPr>
                      <a:r>
                        <a:rPr kumimoji="0" lang="en-US" altLang="en-US" sz="1800" u="none" strike="noStrike" cap="none" normalizeH="0" baseline="0" noProof="0" dirty="0">
                          <a:ln>
                            <a:noFill/>
                          </a:ln>
                          <a:solidFill>
                            <a:schemeClr val="tx1"/>
                          </a:solidFill>
                          <a:effectLst/>
                        </a:rPr>
                        <a:t> JV in a third country</a:t>
                      </a:r>
                      <a:endParaRPr kumimoji="0" lang="en-US" altLang="en-US" sz="1800" b="0" i="0" u="none" strike="noStrike" cap="none" normalizeH="0" baseline="0" noProof="0" dirty="0">
                        <a:ln>
                          <a:noFill/>
                        </a:ln>
                        <a:solidFill>
                          <a:schemeClr val="tx1"/>
                        </a:solidFill>
                        <a:effectLst/>
                        <a:latin typeface="Arial" pitchFamily="34" charset="0"/>
                      </a:endParaRPr>
                    </a:p>
                  </a:txBody>
                  <a:tcPr marT="45710" marB="45710" horzOverflow="overflow"/>
                </a:tc>
                <a:extLst>
                  <a:ext uri="{0D108BD9-81ED-4DB2-BD59-A6C34878D82A}">
                    <a16:rowId xmlns:a16="http://schemas.microsoft.com/office/drawing/2014/main" val="10004"/>
                  </a:ext>
                </a:extLst>
              </a:tr>
            </a:tbl>
          </a:graphicData>
        </a:graphic>
      </p:graphicFrame>
      <p:sp>
        <p:nvSpPr>
          <p:cNvPr id="38935" name="Text Box 102">
            <a:extLst>
              <a:ext uri="{FF2B5EF4-FFF2-40B4-BE49-F238E27FC236}">
                <a16:creationId xmlns:a16="http://schemas.microsoft.com/office/drawing/2014/main" id="{9B8B138F-54BB-4573-A6B4-1BB76A31650B}"/>
              </a:ext>
            </a:extLst>
          </p:cNvPr>
          <p:cNvSpPr txBox="1">
            <a:spLocks noChangeArrowheads="1"/>
          </p:cNvSpPr>
          <p:nvPr/>
        </p:nvSpPr>
        <p:spPr bwMode="auto">
          <a:xfrm>
            <a:off x="6553200" y="5956301"/>
            <a:ext cx="411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50000"/>
              </a:spcBef>
              <a:buClrTx/>
              <a:buFontTx/>
              <a:buNone/>
            </a:pPr>
            <a:r>
              <a:rPr lang="de-DE" altLang="en-US" sz="1000" dirty="0">
                <a:latin typeface="Arial" panose="020B0604020202020204" pitchFamily="34" charset="0"/>
                <a:ea typeface="MS Mincho" panose="02020609040205080304" pitchFamily="49" charset="-128"/>
              </a:rPr>
              <a:t>Source: </a:t>
            </a:r>
            <a:r>
              <a:rPr lang="de-DE" altLang="en-US" sz="1000" dirty="0" err="1">
                <a:latin typeface="Arial" panose="020B0604020202020204" pitchFamily="34" charset="0"/>
                <a:ea typeface="MS Mincho" panose="02020609040205080304" pitchFamily="49" charset="-128"/>
              </a:rPr>
              <a:t>Lengler</a:t>
            </a:r>
            <a:r>
              <a:rPr lang="de-DE" altLang="en-US" sz="1000" dirty="0">
                <a:latin typeface="Arial" panose="020B0604020202020204" pitchFamily="34" charset="0"/>
                <a:ea typeface="MS Mincho" panose="02020609040205080304" pitchFamily="49" charset="-128"/>
              </a:rPr>
              <a:t>, p.15ff und </a:t>
            </a:r>
            <a:r>
              <a:rPr lang="de-DE" altLang="en-US" sz="1000" dirty="0" err="1">
                <a:latin typeface="Arial" panose="020B0604020202020204" pitchFamily="34" charset="0"/>
                <a:ea typeface="MS Mincho" panose="02020609040205080304" pitchFamily="49" charset="-128"/>
              </a:rPr>
              <a:t>Kutschker</a:t>
            </a:r>
            <a:r>
              <a:rPr lang="de-DE" altLang="en-US" sz="1000" dirty="0">
                <a:latin typeface="Arial" panose="020B0604020202020204" pitchFamily="34" charset="0"/>
                <a:ea typeface="MS Mincho" panose="02020609040205080304" pitchFamily="49" charset="-128"/>
              </a:rPr>
              <a:t>/Schmid, p.. 854</a:t>
            </a:r>
          </a:p>
        </p:txBody>
      </p:sp>
      <p:sp>
        <p:nvSpPr>
          <p:cNvPr id="12" name="Title 1">
            <a:extLst>
              <a:ext uri="{FF2B5EF4-FFF2-40B4-BE49-F238E27FC236}">
                <a16:creationId xmlns:a16="http://schemas.microsoft.com/office/drawing/2014/main" id="{B0A3C5CD-CD9C-485D-8910-9B9F15C3593A}"/>
              </a:ext>
            </a:extLst>
          </p:cNvPr>
          <p:cNvSpPr txBox="1">
            <a:spLocks/>
          </p:cNvSpPr>
          <p:nvPr/>
        </p:nvSpPr>
        <p:spPr>
          <a:xfrm>
            <a:off x="838200" y="396875"/>
            <a:ext cx="973455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a:t>
            </a:r>
            <a:r>
              <a:rPr lang="en-US" altLang="de-DE" dirty="0" err="1"/>
              <a:t>FDI</a:t>
            </a:r>
            <a:r>
              <a:rPr lang="en-US" altLang="de-DE" dirty="0"/>
              <a:t> – Joint Venture</a:t>
            </a:r>
          </a:p>
        </p:txBody>
      </p:sp>
      <p:sp>
        <p:nvSpPr>
          <p:cNvPr id="13" name="Title 1">
            <a:extLst>
              <a:ext uri="{FF2B5EF4-FFF2-40B4-BE49-F238E27FC236}">
                <a16:creationId xmlns:a16="http://schemas.microsoft.com/office/drawing/2014/main" id="{CE9D4B2D-DEC4-4A03-9D61-D42A91C7DB3E}"/>
              </a:ext>
            </a:extLst>
          </p:cNvPr>
          <p:cNvSpPr txBox="1">
            <a:spLocks/>
          </p:cNvSpPr>
          <p:nvPr/>
        </p:nvSpPr>
        <p:spPr>
          <a:xfrm>
            <a:off x="838200" y="1250225"/>
            <a:ext cx="973455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sz="3600" dirty="0"/>
              <a:t>Classifications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00062"/>
            <a:ext cx="10515600" cy="1325563"/>
          </a:xfrm>
        </p:spPr>
        <p:txBody>
          <a:bodyPr/>
          <a:lstStyle/>
          <a:p>
            <a:r>
              <a:rPr lang="en-GB" dirty="0">
                <a:latin typeface="+mn-lt"/>
              </a:rPr>
              <a:t>Learning Objectives</a:t>
            </a:r>
          </a:p>
        </p:txBody>
      </p:sp>
      <p:sp>
        <p:nvSpPr>
          <p:cNvPr id="3" name="Inhaltsplatzhalter 2"/>
          <p:cNvSpPr>
            <a:spLocks noGrp="1"/>
          </p:cNvSpPr>
          <p:nvPr>
            <p:ph idx="1"/>
          </p:nvPr>
        </p:nvSpPr>
        <p:spPr/>
        <p:txBody>
          <a:bodyPr>
            <a:normAutofit/>
          </a:bodyPr>
          <a:lstStyle/>
          <a:p>
            <a:pPr lvl="0" fontAlgn="base"/>
            <a:r>
              <a:rPr lang="en-GB" dirty="0">
                <a:latin typeface="+mn-lt"/>
              </a:rPr>
              <a:t>Students can recall the components of a market entry strategy and know how to develop a market entry strategy by working on the case study</a:t>
            </a:r>
          </a:p>
          <a:p>
            <a:pPr lvl="0" fontAlgn="base"/>
            <a:r>
              <a:rPr lang="en-GB" dirty="0">
                <a:latin typeface="+mn-lt"/>
              </a:rPr>
              <a:t>Students can recall the most prominent modes of market entry and can explain the advantages and disadvantages of different market entry modes</a:t>
            </a:r>
          </a:p>
          <a:p>
            <a:pPr lvl="0" fontAlgn="base"/>
            <a:r>
              <a:rPr lang="en-GB" dirty="0">
                <a:latin typeface="+mn-lt"/>
              </a:rPr>
              <a:t>Students can analyse factors that determine a firm’s choice of entry mode</a:t>
            </a:r>
          </a:p>
          <a:p>
            <a:pPr lvl="0" fontAlgn="base"/>
            <a:r>
              <a:rPr lang="en-GB" dirty="0">
                <a:latin typeface="+mn-lt"/>
              </a:rPr>
              <a:t>Students train their research, analytical skills, and problem-solving skills by completing a case study</a:t>
            </a:r>
          </a:p>
        </p:txBody>
      </p:sp>
    </p:spTree>
    <p:extLst>
      <p:ext uri="{BB962C8B-B14F-4D97-AF65-F5344CB8AC3E}">
        <p14:creationId xmlns:p14="http://schemas.microsoft.com/office/powerpoint/2010/main" val="12485395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826" name="Group 42">
            <a:extLst>
              <a:ext uri="{FF2B5EF4-FFF2-40B4-BE49-F238E27FC236}">
                <a16:creationId xmlns:a16="http://schemas.microsoft.com/office/drawing/2014/main" id="{D54A7702-0FEA-4DB3-A391-AEFB05BA37D7}"/>
              </a:ext>
            </a:extLst>
          </p:cNvPr>
          <p:cNvGraphicFramePr>
            <a:graphicFrameLocks noGrp="1"/>
          </p:cNvGraphicFramePr>
          <p:nvPr>
            <p:extLst>
              <p:ext uri="{D42A27DB-BD31-4B8C-83A1-F6EECF244321}">
                <p14:modId xmlns:p14="http://schemas.microsoft.com/office/powerpoint/2010/main" val="1618114695"/>
              </p:ext>
            </p:extLst>
          </p:nvPr>
        </p:nvGraphicFramePr>
        <p:xfrm>
          <a:off x="838200" y="1943733"/>
          <a:ext cx="9734550" cy="4050033"/>
        </p:xfrm>
        <a:graphic>
          <a:graphicData uri="http://schemas.openxmlformats.org/drawingml/2006/table">
            <a:tbl>
              <a:tblPr>
                <a:tableStyleId>{BC89EF96-8CEA-46FF-86C4-4CE0E7609802}</a:tableStyleId>
              </a:tblPr>
              <a:tblGrid>
                <a:gridCol w="3157151">
                  <a:extLst>
                    <a:ext uri="{9D8B030D-6E8A-4147-A177-3AD203B41FA5}">
                      <a16:colId xmlns:a16="http://schemas.microsoft.com/office/drawing/2014/main" val="20000"/>
                    </a:ext>
                  </a:extLst>
                </a:gridCol>
                <a:gridCol w="6577399">
                  <a:extLst>
                    <a:ext uri="{9D8B030D-6E8A-4147-A177-3AD203B41FA5}">
                      <a16:colId xmlns:a16="http://schemas.microsoft.com/office/drawing/2014/main" val="20001"/>
                    </a:ext>
                  </a:extLst>
                </a:gridCol>
              </a:tblGrid>
              <a:tr h="611801">
                <a:tc>
                  <a:txBody>
                    <a:bodyPr/>
                    <a:lstStyle>
                      <a:lvl1pPr>
                        <a:spcBef>
                          <a:spcPct val="20000"/>
                        </a:spcBef>
                        <a:buClr>
                          <a:srgbClr val="FFFF00"/>
                        </a:buClr>
                        <a:buFont typeface="Wingdings" pitchFamily="2" charset="2"/>
                        <a:defRPr>
                          <a:solidFill>
                            <a:srgbClr val="000099"/>
                          </a:solidFill>
                          <a:latin typeface="Arial" pitchFamily="34" charset="0"/>
                        </a:defRPr>
                      </a:lvl1pPr>
                      <a:lvl2pPr>
                        <a:spcBef>
                          <a:spcPct val="20000"/>
                        </a:spcBef>
                        <a:buClr>
                          <a:srgbClr val="FFFF00"/>
                        </a:buClr>
                        <a:buFont typeface="Wingdings" pitchFamily="2" charset="2"/>
                        <a:defRPr>
                          <a:solidFill>
                            <a:srgbClr val="000099"/>
                          </a:solidFill>
                          <a:latin typeface="Arial" pitchFamily="34" charset="0"/>
                        </a:defRPr>
                      </a:lvl2pPr>
                      <a:lvl3pPr>
                        <a:spcBef>
                          <a:spcPct val="20000"/>
                        </a:spcBef>
                        <a:defRPr>
                          <a:solidFill>
                            <a:srgbClr val="000099"/>
                          </a:solidFill>
                          <a:latin typeface="Arial" pitchFamily="34" charset="0"/>
                        </a:defRPr>
                      </a:lvl3pPr>
                      <a:lvl4pPr>
                        <a:spcBef>
                          <a:spcPct val="20000"/>
                        </a:spcBef>
                        <a:defRPr>
                          <a:solidFill>
                            <a:srgbClr val="000099"/>
                          </a:solidFill>
                          <a:latin typeface="Arial" pitchFamily="34" charset="0"/>
                        </a:defRPr>
                      </a:lvl4pPr>
                      <a:lvl5pPr>
                        <a:spcBef>
                          <a:spcPct val="20000"/>
                        </a:spcBef>
                        <a:defRPr>
                          <a:solidFill>
                            <a:srgbClr val="000099"/>
                          </a:solidFill>
                          <a:latin typeface="Arial" pitchFamily="34" charset="0"/>
                        </a:defRPr>
                      </a:lvl5pPr>
                      <a:lvl6pPr eaLnBrk="0" fontAlgn="base" hangingPunct="0">
                        <a:spcBef>
                          <a:spcPct val="20000"/>
                        </a:spcBef>
                        <a:spcAft>
                          <a:spcPct val="0"/>
                        </a:spcAft>
                        <a:defRPr>
                          <a:solidFill>
                            <a:srgbClr val="000099"/>
                          </a:solidFill>
                          <a:latin typeface="Arial" pitchFamily="34" charset="0"/>
                        </a:defRPr>
                      </a:lvl6pPr>
                      <a:lvl7pPr eaLnBrk="0" fontAlgn="base" hangingPunct="0">
                        <a:spcBef>
                          <a:spcPct val="20000"/>
                        </a:spcBef>
                        <a:spcAft>
                          <a:spcPct val="0"/>
                        </a:spcAft>
                        <a:defRPr>
                          <a:solidFill>
                            <a:srgbClr val="000099"/>
                          </a:solidFill>
                          <a:latin typeface="Arial" pitchFamily="34" charset="0"/>
                        </a:defRPr>
                      </a:lvl7pPr>
                      <a:lvl8pPr eaLnBrk="0" fontAlgn="base" hangingPunct="0">
                        <a:spcBef>
                          <a:spcPct val="20000"/>
                        </a:spcBef>
                        <a:spcAft>
                          <a:spcPct val="0"/>
                        </a:spcAft>
                        <a:defRPr>
                          <a:solidFill>
                            <a:srgbClr val="000099"/>
                          </a:solidFill>
                          <a:latin typeface="Arial" pitchFamily="34" charset="0"/>
                        </a:defRPr>
                      </a:lvl8pPr>
                      <a:lvl9pPr eaLnBrk="0" fontAlgn="base" hangingPunct="0">
                        <a:spcBef>
                          <a:spcPct val="20000"/>
                        </a:spcBef>
                        <a:spcAft>
                          <a:spcPct val="0"/>
                        </a:spcAft>
                        <a:defRPr>
                          <a:solidFill>
                            <a:srgbClr val="000099"/>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altLang="en-US" sz="2000" b="1" u="none" strike="noStrike" cap="none" normalizeH="0" baseline="0" noProof="0">
                          <a:ln>
                            <a:noFill/>
                          </a:ln>
                          <a:solidFill>
                            <a:schemeClr val="tx1"/>
                          </a:solidFill>
                          <a:effectLst/>
                        </a:rPr>
                        <a:t>Criteria</a:t>
                      </a:r>
                      <a:endParaRPr kumimoji="0" lang="en-US" altLang="en-US" sz="2000" b="1" i="0" u="none" strike="noStrike" cap="none" normalizeH="0" baseline="0" noProof="0">
                        <a:ln>
                          <a:noFill/>
                        </a:ln>
                        <a:solidFill>
                          <a:schemeClr val="tx1"/>
                        </a:solidFill>
                        <a:effectLst/>
                        <a:latin typeface="Arial" pitchFamily="34" charset="0"/>
                      </a:endParaRPr>
                    </a:p>
                  </a:txBody>
                  <a:tcPr marT="45710" marB="45710" horzOverflow="overflow"/>
                </a:tc>
                <a:tc>
                  <a:txBody>
                    <a:bodyPr/>
                    <a:lstStyle>
                      <a:lvl1pPr>
                        <a:spcBef>
                          <a:spcPct val="20000"/>
                        </a:spcBef>
                        <a:buClr>
                          <a:srgbClr val="FFFF00"/>
                        </a:buClr>
                        <a:buFont typeface="Wingdings" pitchFamily="2" charset="2"/>
                        <a:defRPr>
                          <a:solidFill>
                            <a:srgbClr val="000099"/>
                          </a:solidFill>
                          <a:latin typeface="Arial" pitchFamily="34" charset="0"/>
                        </a:defRPr>
                      </a:lvl1pPr>
                      <a:lvl2pPr>
                        <a:spcBef>
                          <a:spcPct val="20000"/>
                        </a:spcBef>
                        <a:buClr>
                          <a:srgbClr val="FFFF00"/>
                        </a:buClr>
                        <a:buFont typeface="Wingdings" pitchFamily="2" charset="2"/>
                        <a:defRPr>
                          <a:solidFill>
                            <a:srgbClr val="000099"/>
                          </a:solidFill>
                          <a:latin typeface="Arial" pitchFamily="34" charset="0"/>
                        </a:defRPr>
                      </a:lvl2pPr>
                      <a:lvl3pPr>
                        <a:spcBef>
                          <a:spcPct val="20000"/>
                        </a:spcBef>
                        <a:defRPr>
                          <a:solidFill>
                            <a:srgbClr val="000099"/>
                          </a:solidFill>
                          <a:latin typeface="Arial" pitchFamily="34" charset="0"/>
                        </a:defRPr>
                      </a:lvl3pPr>
                      <a:lvl4pPr>
                        <a:spcBef>
                          <a:spcPct val="20000"/>
                        </a:spcBef>
                        <a:defRPr>
                          <a:solidFill>
                            <a:srgbClr val="000099"/>
                          </a:solidFill>
                          <a:latin typeface="Arial" pitchFamily="34" charset="0"/>
                        </a:defRPr>
                      </a:lvl4pPr>
                      <a:lvl5pPr>
                        <a:spcBef>
                          <a:spcPct val="20000"/>
                        </a:spcBef>
                        <a:defRPr>
                          <a:solidFill>
                            <a:srgbClr val="000099"/>
                          </a:solidFill>
                          <a:latin typeface="Arial" pitchFamily="34" charset="0"/>
                        </a:defRPr>
                      </a:lvl5pPr>
                      <a:lvl6pPr eaLnBrk="0" fontAlgn="base" hangingPunct="0">
                        <a:spcBef>
                          <a:spcPct val="20000"/>
                        </a:spcBef>
                        <a:spcAft>
                          <a:spcPct val="0"/>
                        </a:spcAft>
                        <a:defRPr>
                          <a:solidFill>
                            <a:srgbClr val="000099"/>
                          </a:solidFill>
                          <a:latin typeface="Arial" pitchFamily="34" charset="0"/>
                        </a:defRPr>
                      </a:lvl6pPr>
                      <a:lvl7pPr eaLnBrk="0" fontAlgn="base" hangingPunct="0">
                        <a:spcBef>
                          <a:spcPct val="20000"/>
                        </a:spcBef>
                        <a:spcAft>
                          <a:spcPct val="0"/>
                        </a:spcAft>
                        <a:defRPr>
                          <a:solidFill>
                            <a:srgbClr val="000099"/>
                          </a:solidFill>
                          <a:latin typeface="Arial" pitchFamily="34" charset="0"/>
                        </a:defRPr>
                      </a:lvl7pPr>
                      <a:lvl8pPr eaLnBrk="0" fontAlgn="base" hangingPunct="0">
                        <a:spcBef>
                          <a:spcPct val="20000"/>
                        </a:spcBef>
                        <a:spcAft>
                          <a:spcPct val="0"/>
                        </a:spcAft>
                        <a:defRPr>
                          <a:solidFill>
                            <a:srgbClr val="000099"/>
                          </a:solidFill>
                          <a:latin typeface="Arial" pitchFamily="34" charset="0"/>
                        </a:defRPr>
                      </a:lvl8pPr>
                      <a:lvl9pPr eaLnBrk="0" fontAlgn="base" hangingPunct="0">
                        <a:spcBef>
                          <a:spcPct val="20000"/>
                        </a:spcBef>
                        <a:spcAft>
                          <a:spcPct val="0"/>
                        </a:spcAft>
                        <a:defRPr>
                          <a:solidFill>
                            <a:srgbClr val="000099"/>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altLang="en-US" sz="2000" b="1" u="none" strike="noStrike" cap="none" normalizeH="0" baseline="0" noProof="0">
                          <a:ln>
                            <a:noFill/>
                          </a:ln>
                          <a:solidFill>
                            <a:schemeClr val="tx1"/>
                          </a:solidFill>
                          <a:effectLst/>
                        </a:rPr>
                        <a:t>Forms</a:t>
                      </a:r>
                      <a:endParaRPr kumimoji="0" lang="en-US" altLang="en-US" sz="2000" b="1" i="0" u="none" strike="noStrike" cap="none" normalizeH="0" baseline="0" noProof="0">
                        <a:ln>
                          <a:noFill/>
                        </a:ln>
                        <a:solidFill>
                          <a:schemeClr val="tx1"/>
                        </a:solidFill>
                        <a:effectLst/>
                        <a:latin typeface="Arial" pitchFamily="34" charset="0"/>
                      </a:endParaRPr>
                    </a:p>
                  </a:txBody>
                  <a:tcPr marT="45710" marB="45710" horzOverflow="overflow"/>
                </a:tc>
                <a:extLst>
                  <a:ext uri="{0D108BD9-81ED-4DB2-BD59-A6C34878D82A}">
                    <a16:rowId xmlns:a16="http://schemas.microsoft.com/office/drawing/2014/main" val="10000"/>
                  </a:ext>
                </a:extLst>
              </a:tr>
              <a:tr h="606482">
                <a:tc>
                  <a:txBody>
                    <a:bodyPr/>
                    <a:lstStyle>
                      <a:lvl1pPr>
                        <a:spcBef>
                          <a:spcPct val="20000"/>
                        </a:spcBef>
                        <a:buClr>
                          <a:srgbClr val="FFFF00"/>
                        </a:buClr>
                        <a:buFont typeface="Wingdings" pitchFamily="2" charset="2"/>
                        <a:defRPr>
                          <a:solidFill>
                            <a:srgbClr val="000099"/>
                          </a:solidFill>
                          <a:latin typeface="Arial" pitchFamily="34" charset="0"/>
                        </a:defRPr>
                      </a:lvl1pPr>
                      <a:lvl2pPr>
                        <a:spcBef>
                          <a:spcPct val="20000"/>
                        </a:spcBef>
                        <a:buClr>
                          <a:srgbClr val="FFFF00"/>
                        </a:buClr>
                        <a:buFont typeface="Wingdings" pitchFamily="2" charset="2"/>
                        <a:defRPr>
                          <a:solidFill>
                            <a:srgbClr val="000099"/>
                          </a:solidFill>
                          <a:latin typeface="Arial" pitchFamily="34" charset="0"/>
                        </a:defRPr>
                      </a:lvl2pPr>
                      <a:lvl3pPr>
                        <a:spcBef>
                          <a:spcPct val="20000"/>
                        </a:spcBef>
                        <a:defRPr>
                          <a:solidFill>
                            <a:srgbClr val="000099"/>
                          </a:solidFill>
                          <a:latin typeface="Arial" pitchFamily="34" charset="0"/>
                        </a:defRPr>
                      </a:lvl3pPr>
                      <a:lvl4pPr>
                        <a:spcBef>
                          <a:spcPct val="20000"/>
                        </a:spcBef>
                        <a:defRPr>
                          <a:solidFill>
                            <a:srgbClr val="000099"/>
                          </a:solidFill>
                          <a:latin typeface="Arial" pitchFamily="34" charset="0"/>
                        </a:defRPr>
                      </a:lvl4pPr>
                      <a:lvl5pPr>
                        <a:spcBef>
                          <a:spcPct val="20000"/>
                        </a:spcBef>
                        <a:defRPr>
                          <a:solidFill>
                            <a:srgbClr val="000099"/>
                          </a:solidFill>
                          <a:latin typeface="Arial" pitchFamily="34" charset="0"/>
                        </a:defRPr>
                      </a:lvl5pPr>
                      <a:lvl6pPr eaLnBrk="0" fontAlgn="base" hangingPunct="0">
                        <a:spcBef>
                          <a:spcPct val="20000"/>
                        </a:spcBef>
                        <a:spcAft>
                          <a:spcPct val="0"/>
                        </a:spcAft>
                        <a:defRPr>
                          <a:solidFill>
                            <a:srgbClr val="000099"/>
                          </a:solidFill>
                          <a:latin typeface="Arial" pitchFamily="34" charset="0"/>
                        </a:defRPr>
                      </a:lvl6pPr>
                      <a:lvl7pPr eaLnBrk="0" fontAlgn="base" hangingPunct="0">
                        <a:spcBef>
                          <a:spcPct val="20000"/>
                        </a:spcBef>
                        <a:spcAft>
                          <a:spcPct val="0"/>
                        </a:spcAft>
                        <a:defRPr>
                          <a:solidFill>
                            <a:srgbClr val="000099"/>
                          </a:solidFill>
                          <a:latin typeface="Arial" pitchFamily="34" charset="0"/>
                        </a:defRPr>
                      </a:lvl7pPr>
                      <a:lvl8pPr eaLnBrk="0" fontAlgn="base" hangingPunct="0">
                        <a:spcBef>
                          <a:spcPct val="20000"/>
                        </a:spcBef>
                        <a:spcAft>
                          <a:spcPct val="0"/>
                        </a:spcAft>
                        <a:defRPr>
                          <a:solidFill>
                            <a:srgbClr val="000099"/>
                          </a:solidFill>
                          <a:latin typeface="Arial" pitchFamily="34" charset="0"/>
                        </a:defRPr>
                      </a:lvl8pPr>
                      <a:lvl9pPr eaLnBrk="0" fontAlgn="base" hangingPunct="0">
                        <a:spcBef>
                          <a:spcPct val="20000"/>
                        </a:spcBef>
                        <a:spcAft>
                          <a:spcPct val="0"/>
                        </a:spcAft>
                        <a:defRPr>
                          <a:solidFill>
                            <a:srgbClr val="000099"/>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altLang="en-US" sz="1800" u="none" strike="noStrike" cap="none" normalizeH="0" baseline="0" noProof="0" dirty="0">
                          <a:ln>
                            <a:noFill/>
                          </a:ln>
                          <a:solidFill>
                            <a:schemeClr val="tx1"/>
                          </a:solidFill>
                          <a:effectLst/>
                        </a:rPr>
                        <a:t>Geographic sphere</a:t>
                      </a:r>
                      <a:endParaRPr kumimoji="0" lang="en-US" altLang="en-US" sz="1800" b="0" i="0" u="none" strike="noStrike" cap="none" normalizeH="0" baseline="0" noProof="0" dirty="0">
                        <a:ln>
                          <a:noFill/>
                        </a:ln>
                        <a:solidFill>
                          <a:schemeClr val="tx1"/>
                        </a:solidFill>
                        <a:effectLst/>
                        <a:latin typeface="Arial" pitchFamily="34" charset="0"/>
                      </a:endParaRPr>
                    </a:p>
                  </a:txBody>
                  <a:tcPr marT="45731" marB="45731" horzOverflow="overflow"/>
                </a:tc>
                <a:tc>
                  <a:txBody>
                    <a:bodyPr/>
                    <a:lstStyle>
                      <a:lvl1pPr>
                        <a:spcBef>
                          <a:spcPct val="20000"/>
                        </a:spcBef>
                        <a:buClr>
                          <a:srgbClr val="FFFF00"/>
                        </a:buClr>
                        <a:buFont typeface="Wingdings" pitchFamily="2" charset="2"/>
                        <a:defRPr>
                          <a:solidFill>
                            <a:srgbClr val="000099"/>
                          </a:solidFill>
                          <a:latin typeface="Arial" pitchFamily="34" charset="0"/>
                        </a:defRPr>
                      </a:lvl1pPr>
                      <a:lvl2pPr>
                        <a:spcBef>
                          <a:spcPct val="20000"/>
                        </a:spcBef>
                        <a:buClr>
                          <a:srgbClr val="FFFF00"/>
                        </a:buClr>
                        <a:buFont typeface="Wingdings" pitchFamily="2" charset="2"/>
                        <a:defRPr>
                          <a:solidFill>
                            <a:srgbClr val="000099"/>
                          </a:solidFill>
                          <a:latin typeface="Arial" pitchFamily="34" charset="0"/>
                        </a:defRPr>
                      </a:lvl2pPr>
                      <a:lvl3pPr>
                        <a:spcBef>
                          <a:spcPct val="20000"/>
                        </a:spcBef>
                        <a:defRPr>
                          <a:solidFill>
                            <a:srgbClr val="000099"/>
                          </a:solidFill>
                          <a:latin typeface="Arial" pitchFamily="34" charset="0"/>
                        </a:defRPr>
                      </a:lvl3pPr>
                      <a:lvl4pPr>
                        <a:spcBef>
                          <a:spcPct val="20000"/>
                        </a:spcBef>
                        <a:defRPr>
                          <a:solidFill>
                            <a:srgbClr val="000099"/>
                          </a:solidFill>
                          <a:latin typeface="Arial" pitchFamily="34" charset="0"/>
                        </a:defRPr>
                      </a:lvl4pPr>
                      <a:lvl5pPr>
                        <a:spcBef>
                          <a:spcPct val="20000"/>
                        </a:spcBef>
                        <a:defRPr>
                          <a:solidFill>
                            <a:srgbClr val="000099"/>
                          </a:solidFill>
                          <a:latin typeface="Arial" pitchFamily="34" charset="0"/>
                        </a:defRPr>
                      </a:lvl5pPr>
                      <a:lvl6pPr eaLnBrk="0" fontAlgn="base" hangingPunct="0">
                        <a:spcBef>
                          <a:spcPct val="20000"/>
                        </a:spcBef>
                        <a:spcAft>
                          <a:spcPct val="0"/>
                        </a:spcAft>
                        <a:defRPr>
                          <a:solidFill>
                            <a:srgbClr val="000099"/>
                          </a:solidFill>
                          <a:latin typeface="Arial" pitchFamily="34" charset="0"/>
                        </a:defRPr>
                      </a:lvl6pPr>
                      <a:lvl7pPr eaLnBrk="0" fontAlgn="base" hangingPunct="0">
                        <a:spcBef>
                          <a:spcPct val="20000"/>
                        </a:spcBef>
                        <a:spcAft>
                          <a:spcPct val="0"/>
                        </a:spcAft>
                        <a:defRPr>
                          <a:solidFill>
                            <a:srgbClr val="000099"/>
                          </a:solidFill>
                          <a:latin typeface="Arial" pitchFamily="34" charset="0"/>
                        </a:defRPr>
                      </a:lvl7pPr>
                      <a:lvl8pPr eaLnBrk="0" fontAlgn="base" hangingPunct="0">
                        <a:spcBef>
                          <a:spcPct val="20000"/>
                        </a:spcBef>
                        <a:spcAft>
                          <a:spcPct val="0"/>
                        </a:spcAft>
                        <a:defRPr>
                          <a:solidFill>
                            <a:srgbClr val="000099"/>
                          </a:solidFill>
                          <a:latin typeface="Arial" pitchFamily="34" charset="0"/>
                        </a:defRPr>
                      </a:lvl8pPr>
                      <a:lvl9pPr eaLnBrk="0" fontAlgn="base" hangingPunct="0">
                        <a:spcBef>
                          <a:spcPct val="20000"/>
                        </a:spcBef>
                        <a:spcAft>
                          <a:spcPct val="0"/>
                        </a:spcAft>
                        <a:defRPr>
                          <a:solidFill>
                            <a:srgbClr val="000099"/>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pPr>
                      <a:r>
                        <a:rPr kumimoji="0" lang="en-US" altLang="en-US" sz="1800" u="none" strike="noStrike" cap="none" normalizeH="0" baseline="0" noProof="0" dirty="0">
                          <a:ln>
                            <a:noFill/>
                          </a:ln>
                          <a:solidFill>
                            <a:schemeClr val="tx1"/>
                          </a:solidFill>
                          <a:effectLst/>
                        </a:rPr>
                        <a:t> Local JV for a certain host country</a:t>
                      </a: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pPr>
                      <a:r>
                        <a:rPr kumimoji="0" lang="en-US" altLang="en-US" sz="1800" u="none" strike="noStrike" cap="none" normalizeH="0" baseline="0" noProof="0" dirty="0">
                          <a:ln>
                            <a:noFill/>
                          </a:ln>
                          <a:solidFill>
                            <a:schemeClr val="tx1"/>
                          </a:solidFill>
                          <a:effectLst/>
                        </a:rPr>
                        <a:t> JV for a specific region/world market</a:t>
                      </a:r>
                      <a:endParaRPr kumimoji="0" lang="en-US" altLang="en-US" sz="1800" b="0" i="0" u="none" strike="noStrike" cap="none" normalizeH="0" baseline="0" noProof="0" dirty="0">
                        <a:ln>
                          <a:noFill/>
                        </a:ln>
                        <a:solidFill>
                          <a:schemeClr val="tx1"/>
                        </a:solidFill>
                        <a:effectLst/>
                        <a:latin typeface="Arial" pitchFamily="34" charset="0"/>
                      </a:endParaRPr>
                    </a:p>
                  </a:txBody>
                  <a:tcPr marT="45731" marB="45731" horzOverflow="overflow"/>
                </a:tc>
                <a:extLst>
                  <a:ext uri="{0D108BD9-81ED-4DB2-BD59-A6C34878D82A}">
                    <a16:rowId xmlns:a16="http://schemas.microsoft.com/office/drawing/2014/main" val="10001"/>
                  </a:ext>
                </a:extLst>
              </a:tr>
              <a:tr h="1181043">
                <a:tc>
                  <a:txBody>
                    <a:bodyPr/>
                    <a:lstStyle>
                      <a:lvl1pPr>
                        <a:spcBef>
                          <a:spcPct val="20000"/>
                        </a:spcBef>
                        <a:buClr>
                          <a:srgbClr val="FFFF00"/>
                        </a:buClr>
                        <a:buFont typeface="Wingdings" pitchFamily="2" charset="2"/>
                        <a:defRPr>
                          <a:solidFill>
                            <a:srgbClr val="000099"/>
                          </a:solidFill>
                          <a:latin typeface="Arial" pitchFamily="34" charset="0"/>
                        </a:defRPr>
                      </a:lvl1pPr>
                      <a:lvl2pPr>
                        <a:spcBef>
                          <a:spcPct val="20000"/>
                        </a:spcBef>
                        <a:buClr>
                          <a:srgbClr val="FFFF00"/>
                        </a:buClr>
                        <a:buFont typeface="Wingdings" pitchFamily="2" charset="2"/>
                        <a:defRPr>
                          <a:solidFill>
                            <a:srgbClr val="000099"/>
                          </a:solidFill>
                          <a:latin typeface="Arial" pitchFamily="34" charset="0"/>
                        </a:defRPr>
                      </a:lvl2pPr>
                      <a:lvl3pPr>
                        <a:spcBef>
                          <a:spcPct val="20000"/>
                        </a:spcBef>
                        <a:defRPr>
                          <a:solidFill>
                            <a:srgbClr val="000099"/>
                          </a:solidFill>
                          <a:latin typeface="Arial" pitchFamily="34" charset="0"/>
                        </a:defRPr>
                      </a:lvl3pPr>
                      <a:lvl4pPr>
                        <a:spcBef>
                          <a:spcPct val="20000"/>
                        </a:spcBef>
                        <a:defRPr>
                          <a:solidFill>
                            <a:srgbClr val="000099"/>
                          </a:solidFill>
                          <a:latin typeface="Arial" pitchFamily="34" charset="0"/>
                        </a:defRPr>
                      </a:lvl4pPr>
                      <a:lvl5pPr>
                        <a:spcBef>
                          <a:spcPct val="20000"/>
                        </a:spcBef>
                        <a:defRPr>
                          <a:solidFill>
                            <a:srgbClr val="000099"/>
                          </a:solidFill>
                          <a:latin typeface="Arial" pitchFamily="34" charset="0"/>
                        </a:defRPr>
                      </a:lvl5pPr>
                      <a:lvl6pPr eaLnBrk="0" fontAlgn="base" hangingPunct="0">
                        <a:spcBef>
                          <a:spcPct val="20000"/>
                        </a:spcBef>
                        <a:spcAft>
                          <a:spcPct val="0"/>
                        </a:spcAft>
                        <a:defRPr>
                          <a:solidFill>
                            <a:srgbClr val="000099"/>
                          </a:solidFill>
                          <a:latin typeface="Arial" pitchFamily="34" charset="0"/>
                        </a:defRPr>
                      </a:lvl6pPr>
                      <a:lvl7pPr eaLnBrk="0" fontAlgn="base" hangingPunct="0">
                        <a:spcBef>
                          <a:spcPct val="20000"/>
                        </a:spcBef>
                        <a:spcAft>
                          <a:spcPct val="0"/>
                        </a:spcAft>
                        <a:defRPr>
                          <a:solidFill>
                            <a:srgbClr val="000099"/>
                          </a:solidFill>
                          <a:latin typeface="Arial" pitchFamily="34" charset="0"/>
                        </a:defRPr>
                      </a:lvl7pPr>
                      <a:lvl8pPr eaLnBrk="0" fontAlgn="base" hangingPunct="0">
                        <a:spcBef>
                          <a:spcPct val="20000"/>
                        </a:spcBef>
                        <a:spcAft>
                          <a:spcPct val="0"/>
                        </a:spcAft>
                        <a:defRPr>
                          <a:solidFill>
                            <a:srgbClr val="000099"/>
                          </a:solidFill>
                          <a:latin typeface="Arial" pitchFamily="34" charset="0"/>
                        </a:defRPr>
                      </a:lvl8pPr>
                      <a:lvl9pPr eaLnBrk="0" fontAlgn="base" hangingPunct="0">
                        <a:spcBef>
                          <a:spcPct val="20000"/>
                        </a:spcBef>
                        <a:spcAft>
                          <a:spcPct val="0"/>
                        </a:spcAft>
                        <a:defRPr>
                          <a:solidFill>
                            <a:srgbClr val="000099"/>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altLang="en-US" sz="1800" u="none" strike="noStrike" cap="none" normalizeH="0" baseline="0" noProof="0">
                          <a:ln>
                            <a:noFill/>
                          </a:ln>
                          <a:solidFill>
                            <a:schemeClr val="tx1"/>
                          </a:solidFill>
                          <a:effectLst/>
                        </a:rPr>
                        <a:t>Cooperation direction</a:t>
                      </a:r>
                      <a:endParaRPr kumimoji="0" lang="en-US" altLang="en-US" sz="1800" b="0" i="0" u="none" strike="noStrike" cap="none" normalizeH="0" baseline="0" noProof="0">
                        <a:ln>
                          <a:noFill/>
                        </a:ln>
                        <a:solidFill>
                          <a:schemeClr val="tx1"/>
                        </a:solidFill>
                        <a:effectLst/>
                        <a:latin typeface="Arial" pitchFamily="34" charset="0"/>
                      </a:endParaRPr>
                    </a:p>
                  </a:txBody>
                  <a:tcPr marT="45731" marB="45731" horzOverflow="overflow"/>
                </a:tc>
                <a:tc>
                  <a:txBody>
                    <a:bodyPr/>
                    <a:lstStyle>
                      <a:lvl1pPr>
                        <a:spcBef>
                          <a:spcPct val="20000"/>
                        </a:spcBef>
                        <a:buClr>
                          <a:srgbClr val="FFFF00"/>
                        </a:buClr>
                        <a:buFont typeface="Wingdings" pitchFamily="2" charset="2"/>
                        <a:defRPr>
                          <a:solidFill>
                            <a:srgbClr val="000099"/>
                          </a:solidFill>
                          <a:latin typeface="Arial" pitchFamily="34" charset="0"/>
                        </a:defRPr>
                      </a:lvl1pPr>
                      <a:lvl2pPr>
                        <a:spcBef>
                          <a:spcPct val="20000"/>
                        </a:spcBef>
                        <a:buClr>
                          <a:srgbClr val="FFFF00"/>
                        </a:buClr>
                        <a:buFont typeface="Wingdings" pitchFamily="2" charset="2"/>
                        <a:defRPr>
                          <a:solidFill>
                            <a:srgbClr val="000099"/>
                          </a:solidFill>
                          <a:latin typeface="Arial" pitchFamily="34" charset="0"/>
                        </a:defRPr>
                      </a:lvl2pPr>
                      <a:lvl3pPr>
                        <a:spcBef>
                          <a:spcPct val="20000"/>
                        </a:spcBef>
                        <a:defRPr>
                          <a:solidFill>
                            <a:srgbClr val="000099"/>
                          </a:solidFill>
                          <a:latin typeface="Arial" pitchFamily="34" charset="0"/>
                        </a:defRPr>
                      </a:lvl3pPr>
                      <a:lvl4pPr>
                        <a:spcBef>
                          <a:spcPct val="20000"/>
                        </a:spcBef>
                        <a:defRPr>
                          <a:solidFill>
                            <a:srgbClr val="000099"/>
                          </a:solidFill>
                          <a:latin typeface="Arial" pitchFamily="34" charset="0"/>
                        </a:defRPr>
                      </a:lvl4pPr>
                      <a:lvl5pPr>
                        <a:spcBef>
                          <a:spcPct val="20000"/>
                        </a:spcBef>
                        <a:defRPr>
                          <a:solidFill>
                            <a:srgbClr val="000099"/>
                          </a:solidFill>
                          <a:latin typeface="Arial" pitchFamily="34" charset="0"/>
                        </a:defRPr>
                      </a:lvl5pPr>
                      <a:lvl6pPr eaLnBrk="0" fontAlgn="base" hangingPunct="0">
                        <a:spcBef>
                          <a:spcPct val="20000"/>
                        </a:spcBef>
                        <a:spcAft>
                          <a:spcPct val="0"/>
                        </a:spcAft>
                        <a:defRPr>
                          <a:solidFill>
                            <a:srgbClr val="000099"/>
                          </a:solidFill>
                          <a:latin typeface="Arial" pitchFamily="34" charset="0"/>
                        </a:defRPr>
                      </a:lvl6pPr>
                      <a:lvl7pPr eaLnBrk="0" fontAlgn="base" hangingPunct="0">
                        <a:spcBef>
                          <a:spcPct val="20000"/>
                        </a:spcBef>
                        <a:spcAft>
                          <a:spcPct val="0"/>
                        </a:spcAft>
                        <a:defRPr>
                          <a:solidFill>
                            <a:srgbClr val="000099"/>
                          </a:solidFill>
                          <a:latin typeface="Arial" pitchFamily="34" charset="0"/>
                        </a:defRPr>
                      </a:lvl7pPr>
                      <a:lvl8pPr eaLnBrk="0" fontAlgn="base" hangingPunct="0">
                        <a:spcBef>
                          <a:spcPct val="20000"/>
                        </a:spcBef>
                        <a:spcAft>
                          <a:spcPct val="0"/>
                        </a:spcAft>
                        <a:defRPr>
                          <a:solidFill>
                            <a:srgbClr val="000099"/>
                          </a:solidFill>
                          <a:latin typeface="Arial" pitchFamily="34" charset="0"/>
                        </a:defRPr>
                      </a:lvl8pPr>
                      <a:lvl9pPr eaLnBrk="0" fontAlgn="base" hangingPunct="0">
                        <a:spcBef>
                          <a:spcPct val="20000"/>
                        </a:spcBef>
                        <a:spcAft>
                          <a:spcPct val="0"/>
                        </a:spcAft>
                        <a:defRPr>
                          <a:solidFill>
                            <a:srgbClr val="000099"/>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pPr>
                      <a:r>
                        <a:rPr kumimoji="0" lang="en-US" altLang="en-US" sz="1800" u="none" strike="noStrike" cap="none" normalizeH="0" baseline="0" noProof="0" dirty="0">
                          <a:ln>
                            <a:noFill/>
                          </a:ln>
                          <a:solidFill>
                            <a:schemeClr val="tx1"/>
                          </a:solidFill>
                          <a:effectLst/>
                        </a:rPr>
                        <a:t> Horizontal JV</a:t>
                      </a: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pPr>
                      <a:r>
                        <a:rPr kumimoji="0" lang="en-US" altLang="en-US" sz="1800" u="none" strike="noStrike" cap="none" normalizeH="0" baseline="0" noProof="0" dirty="0">
                          <a:ln>
                            <a:noFill/>
                          </a:ln>
                          <a:solidFill>
                            <a:schemeClr val="tx1"/>
                          </a:solidFill>
                          <a:effectLst/>
                        </a:rPr>
                        <a:t> Vertical JV</a:t>
                      </a: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pPr>
                      <a:r>
                        <a:rPr kumimoji="0" lang="en-US" altLang="en-US" sz="1800" u="none" strike="noStrike" cap="none" normalizeH="0" baseline="0" noProof="0" dirty="0">
                          <a:ln>
                            <a:noFill/>
                          </a:ln>
                          <a:solidFill>
                            <a:schemeClr val="tx1"/>
                          </a:solidFill>
                          <a:effectLst/>
                        </a:rPr>
                        <a:t> Concentric JV</a:t>
                      </a: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pPr>
                      <a:r>
                        <a:rPr kumimoji="0" lang="en-US" altLang="en-US" sz="1800" u="none" strike="noStrike" cap="none" normalizeH="0" baseline="0" noProof="0" dirty="0">
                          <a:ln>
                            <a:noFill/>
                          </a:ln>
                          <a:solidFill>
                            <a:schemeClr val="tx1"/>
                          </a:solidFill>
                          <a:effectLst/>
                        </a:rPr>
                        <a:t> Conglomerate JV</a:t>
                      </a:r>
                      <a:endParaRPr kumimoji="0" lang="en-US" altLang="en-US" sz="1800" b="0" i="0" u="none" strike="noStrike" cap="none" normalizeH="0" baseline="0" noProof="0" dirty="0">
                        <a:ln>
                          <a:noFill/>
                        </a:ln>
                        <a:solidFill>
                          <a:schemeClr val="tx1"/>
                        </a:solidFill>
                        <a:effectLst/>
                        <a:latin typeface="Arial" pitchFamily="34" charset="0"/>
                      </a:endParaRPr>
                    </a:p>
                  </a:txBody>
                  <a:tcPr marT="45731" marB="45731" horzOverflow="overflow"/>
                </a:tc>
                <a:extLst>
                  <a:ext uri="{0D108BD9-81ED-4DB2-BD59-A6C34878D82A}">
                    <a16:rowId xmlns:a16="http://schemas.microsoft.com/office/drawing/2014/main" val="10002"/>
                  </a:ext>
                </a:extLst>
              </a:tr>
              <a:tr h="606482">
                <a:tc>
                  <a:txBody>
                    <a:bodyPr/>
                    <a:lstStyle>
                      <a:lvl1pPr>
                        <a:spcBef>
                          <a:spcPct val="20000"/>
                        </a:spcBef>
                        <a:buClr>
                          <a:srgbClr val="FFFF00"/>
                        </a:buClr>
                        <a:buFont typeface="Wingdings" pitchFamily="2" charset="2"/>
                        <a:defRPr>
                          <a:solidFill>
                            <a:srgbClr val="000099"/>
                          </a:solidFill>
                          <a:latin typeface="Arial" pitchFamily="34" charset="0"/>
                        </a:defRPr>
                      </a:lvl1pPr>
                      <a:lvl2pPr>
                        <a:spcBef>
                          <a:spcPct val="20000"/>
                        </a:spcBef>
                        <a:buClr>
                          <a:srgbClr val="FFFF00"/>
                        </a:buClr>
                        <a:buFont typeface="Wingdings" pitchFamily="2" charset="2"/>
                        <a:defRPr>
                          <a:solidFill>
                            <a:srgbClr val="000099"/>
                          </a:solidFill>
                          <a:latin typeface="Arial" pitchFamily="34" charset="0"/>
                        </a:defRPr>
                      </a:lvl2pPr>
                      <a:lvl3pPr>
                        <a:spcBef>
                          <a:spcPct val="20000"/>
                        </a:spcBef>
                        <a:defRPr>
                          <a:solidFill>
                            <a:srgbClr val="000099"/>
                          </a:solidFill>
                          <a:latin typeface="Arial" pitchFamily="34" charset="0"/>
                        </a:defRPr>
                      </a:lvl3pPr>
                      <a:lvl4pPr>
                        <a:spcBef>
                          <a:spcPct val="20000"/>
                        </a:spcBef>
                        <a:defRPr>
                          <a:solidFill>
                            <a:srgbClr val="000099"/>
                          </a:solidFill>
                          <a:latin typeface="Arial" pitchFamily="34" charset="0"/>
                        </a:defRPr>
                      </a:lvl4pPr>
                      <a:lvl5pPr>
                        <a:spcBef>
                          <a:spcPct val="20000"/>
                        </a:spcBef>
                        <a:defRPr>
                          <a:solidFill>
                            <a:srgbClr val="000099"/>
                          </a:solidFill>
                          <a:latin typeface="Arial" pitchFamily="34" charset="0"/>
                        </a:defRPr>
                      </a:lvl5pPr>
                      <a:lvl6pPr eaLnBrk="0" fontAlgn="base" hangingPunct="0">
                        <a:spcBef>
                          <a:spcPct val="20000"/>
                        </a:spcBef>
                        <a:spcAft>
                          <a:spcPct val="0"/>
                        </a:spcAft>
                        <a:defRPr>
                          <a:solidFill>
                            <a:srgbClr val="000099"/>
                          </a:solidFill>
                          <a:latin typeface="Arial" pitchFamily="34" charset="0"/>
                        </a:defRPr>
                      </a:lvl6pPr>
                      <a:lvl7pPr eaLnBrk="0" fontAlgn="base" hangingPunct="0">
                        <a:spcBef>
                          <a:spcPct val="20000"/>
                        </a:spcBef>
                        <a:spcAft>
                          <a:spcPct val="0"/>
                        </a:spcAft>
                        <a:defRPr>
                          <a:solidFill>
                            <a:srgbClr val="000099"/>
                          </a:solidFill>
                          <a:latin typeface="Arial" pitchFamily="34" charset="0"/>
                        </a:defRPr>
                      </a:lvl7pPr>
                      <a:lvl8pPr eaLnBrk="0" fontAlgn="base" hangingPunct="0">
                        <a:spcBef>
                          <a:spcPct val="20000"/>
                        </a:spcBef>
                        <a:spcAft>
                          <a:spcPct val="0"/>
                        </a:spcAft>
                        <a:defRPr>
                          <a:solidFill>
                            <a:srgbClr val="000099"/>
                          </a:solidFill>
                          <a:latin typeface="Arial" pitchFamily="34" charset="0"/>
                        </a:defRPr>
                      </a:lvl8pPr>
                      <a:lvl9pPr eaLnBrk="0" fontAlgn="base" hangingPunct="0">
                        <a:spcBef>
                          <a:spcPct val="20000"/>
                        </a:spcBef>
                        <a:spcAft>
                          <a:spcPct val="0"/>
                        </a:spcAft>
                        <a:defRPr>
                          <a:solidFill>
                            <a:srgbClr val="000099"/>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altLang="en-US" sz="1800" u="none" strike="noStrike" cap="none" normalizeH="0" baseline="0" noProof="0">
                          <a:ln>
                            <a:noFill/>
                          </a:ln>
                          <a:solidFill>
                            <a:schemeClr val="tx1"/>
                          </a:solidFill>
                          <a:effectLst/>
                        </a:rPr>
                        <a:t>Capital and voting rights</a:t>
                      </a:r>
                      <a:endParaRPr kumimoji="0" lang="en-US" altLang="en-US" sz="1800" b="0" i="0" u="none" strike="noStrike" cap="none" normalizeH="0" baseline="0" noProof="0">
                        <a:ln>
                          <a:noFill/>
                        </a:ln>
                        <a:solidFill>
                          <a:schemeClr val="tx1"/>
                        </a:solidFill>
                        <a:effectLst/>
                        <a:latin typeface="Arial" pitchFamily="34" charset="0"/>
                      </a:endParaRPr>
                    </a:p>
                  </a:txBody>
                  <a:tcPr marT="45731" marB="45731" horzOverflow="overflow"/>
                </a:tc>
                <a:tc>
                  <a:txBody>
                    <a:bodyPr/>
                    <a:lstStyle>
                      <a:lvl1pPr>
                        <a:spcBef>
                          <a:spcPct val="20000"/>
                        </a:spcBef>
                        <a:buClr>
                          <a:srgbClr val="FFFF00"/>
                        </a:buClr>
                        <a:buFont typeface="Wingdings" pitchFamily="2" charset="2"/>
                        <a:defRPr>
                          <a:solidFill>
                            <a:srgbClr val="000099"/>
                          </a:solidFill>
                          <a:latin typeface="Arial" pitchFamily="34" charset="0"/>
                        </a:defRPr>
                      </a:lvl1pPr>
                      <a:lvl2pPr>
                        <a:spcBef>
                          <a:spcPct val="20000"/>
                        </a:spcBef>
                        <a:buClr>
                          <a:srgbClr val="FFFF00"/>
                        </a:buClr>
                        <a:buFont typeface="Wingdings" pitchFamily="2" charset="2"/>
                        <a:defRPr>
                          <a:solidFill>
                            <a:srgbClr val="000099"/>
                          </a:solidFill>
                          <a:latin typeface="Arial" pitchFamily="34" charset="0"/>
                        </a:defRPr>
                      </a:lvl2pPr>
                      <a:lvl3pPr>
                        <a:spcBef>
                          <a:spcPct val="20000"/>
                        </a:spcBef>
                        <a:defRPr>
                          <a:solidFill>
                            <a:srgbClr val="000099"/>
                          </a:solidFill>
                          <a:latin typeface="Arial" pitchFamily="34" charset="0"/>
                        </a:defRPr>
                      </a:lvl3pPr>
                      <a:lvl4pPr>
                        <a:spcBef>
                          <a:spcPct val="20000"/>
                        </a:spcBef>
                        <a:defRPr>
                          <a:solidFill>
                            <a:srgbClr val="000099"/>
                          </a:solidFill>
                          <a:latin typeface="Arial" pitchFamily="34" charset="0"/>
                        </a:defRPr>
                      </a:lvl4pPr>
                      <a:lvl5pPr>
                        <a:spcBef>
                          <a:spcPct val="20000"/>
                        </a:spcBef>
                        <a:defRPr>
                          <a:solidFill>
                            <a:srgbClr val="000099"/>
                          </a:solidFill>
                          <a:latin typeface="Arial" pitchFamily="34" charset="0"/>
                        </a:defRPr>
                      </a:lvl5pPr>
                      <a:lvl6pPr eaLnBrk="0" fontAlgn="base" hangingPunct="0">
                        <a:spcBef>
                          <a:spcPct val="20000"/>
                        </a:spcBef>
                        <a:spcAft>
                          <a:spcPct val="0"/>
                        </a:spcAft>
                        <a:defRPr>
                          <a:solidFill>
                            <a:srgbClr val="000099"/>
                          </a:solidFill>
                          <a:latin typeface="Arial" pitchFamily="34" charset="0"/>
                        </a:defRPr>
                      </a:lvl6pPr>
                      <a:lvl7pPr eaLnBrk="0" fontAlgn="base" hangingPunct="0">
                        <a:spcBef>
                          <a:spcPct val="20000"/>
                        </a:spcBef>
                        <a:spcAft>
                          <a:spcPct val="0"/>
                        </a:spcAft>
                        <a:defRPr>
                          <a:solidFill>
                            <a:srgbClr val="000099"/>
                          </a:solidFill>
                          <a:latin typeface="Arial" pitchFamily="34" charset="0"/>
                        </a:defRPr>
                      </a:lvl7pPr>
                      <a:lvl8pPr eaLnBrk="0" fontAlgn="base" hangingPunct="0">
                        <a:spcBef>
                          <a:spcPct val="20000"/>
                        </a:spcBef>
                        <a:spcAft>
                          <a:spcPct val="0"/>
                        </a:spcAft>
                        <a:defRPr>
                          <a:solidFill>
                            <a:srgbClr val="000099"/>
                          </a:solidFill>
                          <a:latin typeface="Arial" pitchFamily="34" charset="0"/>
                        </a:defRPr>
                      </a:lvl8pPr>
                      <a:lvl9pPr eaLnBrk="0" fontAlgn="base" hangingPunct="0">
                        <a:spcBef>
                          <a:spcPct val="20000"/>
                        </a:spcBef>
                        <a:spcAft>
                          <a:spcPct val="0"/>
                        </a:spcAft>
                        <a:defRPr>
                          <a:solidFill>
                            <a:srgbClr val="000099"/>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pPr>
                      <a:r>
                        <a:rPr kumimoji="0" lang="en-US" altLang="en-US" sz="1800" u="none" strike="noStrike" cap="none" normalizeH="0" baseline="0" noProof="0" dirty="0">
                          <a:ln>
                            <a:noFill/>
                          </a:ln>
                          <a:solidFill>
                            <a:schemeClr val="tx1"/>
                          </a:solidFill>
                          <a:effectLst/>
                        </a:rPr>
                        <a:t> Equal shares for all partners</a:t>
                      </a: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pPr>
                      <a:r>
                        <a:rPr kumimoji="0" lang="en-US" altLang="en-US" sz="1800" u="none" strike="noStrike" cap="none" normalizeH="0" baseline="0" noProof="0" dirty="0">
                          <a:ln>
                            <a:noFill/>
                          </a:ln>
                          <a:solidFill>
                            <a:schemeClr val="tx1"/>
                          </a:solidFill>
                          <a:effectLst/>
                        </a:rPr>
                        <a:t> Unequal shares of partners</a:t>
                      </a:r>
                      <a:endParaRPr kumimoji="0" lang="en-US" altLang="en-US" sz="1800" b="0" i="0" u="none" strike="noStrike" cap="none" normalizeH="0" baseline="0" noProof="0" dirty="0">
                        <a:ln>
                          <a:noFill/>
                        </a:ln>
                        <a:solidFill>
                          <a:schemeClr val="tx1"/>
                        </a:solidFill>
                        <a:effectLst/>
                        <a:latin typeface="Arial" pitchFamily="34" charset="0"/>
                      </a:endParaRPr>
                    </a:p>
                  </a:txBody>
                  <a:tcPr marT="45731" marB="45731" horzOverflow="overflow"/>
                </a:tc>
                <a:extLst>
                  <a:ext uri="{0D108BD9-81ED-4DB2-BD59-A6C34878D82A}">
                    <a16:rowId xmlns:a16="http://schemas.microsoft.com/office/drawing/2014/main" val="10003"/>
                  </a:ext>
                </a:extLst>
              </a:tr>
              <a:tr h="606482">
                <a:tc>
                  <a:txBody>
                    <a:bodyPr/>
                    <a:lstStyle>
                      <a:lvl1pPr>
                        <a:spcBef>
                          <a:spcPct val="20000"/>
                        </a:spcBef>
                        <a:buClr>
                          <a:srgbClr val="FFFF00"/>
                        </a:buClr>
                        <a:buFont typeface="Wingdings" pitchFamily="2" charset="2"/>
                        <a:defRPr>
                          <a:solidFill>
                            <a:srgbClr val="000099"/>
                          </a:solidFill>
                          <a:latin typeface="Arial" pitchFamily="34" charset="0"/>
                        </a:defRPr>
                      </a:lvl1pPr>
                      <a:lvl2pPr>
                        <a:spcBef>
                          <a:spcPct val="20000"/>
                        </a:spcBef>
                        <a:buClr>
                          <a:srgbClr val="FFFF00"/>
                        </a:buClr>
                        <a:buFont typeface="Wingdings" pitchFamily="2" charset="2"/>
                        <a:defRPr>
                          <a:solidFill>
                            <a:srgbClr val="000099"/>
                          </a:solidFill>
                          <a:latin typeface="Arial" pitchFamily="34" charset="0"/>
                        </a:defRPr>
                      </a:lvl2pPr>
                      <a:lvl3pPr>
                        <a:spcBef>
                          <a:spcPct val="20000"/>
                        </a:spcBef>
                        <a:defRPr>
                          <a:solidFill>
                            <a:srgbClr val="000099"/>
                          </a:solidFill>
                          <a:latin typeface="Arial" pitchFamily="34" charset="0"/>
                        </a:defRPr>
                      </a:lvl3pPr>
                      <a:lvl4pPr>
                        <a:spcBef>
                          <a:spcPct val="20000"/>
                        </a:spcBef>
                        <a:defRPr>
                          <a:solidFill>
                            <a:srgbClr val="000099"/>
                          </a:solidFill>
                          <a:latin typeface="Arial" pitchFamily="34" charset="0"/>
                        </a:defRPr>
                      </a:lvl4pPr>
                      <a:lvl5pPr>
                        <a:spcBef>
                          <a:spcPct val="20000"/>
                        </a:spcBef>
                        <a:defRPr>
                          <a:solidFill>
                            <a:srgbClr val="000099"/>
                          </a:solidFill>
                          <a:latin typeface="Arial" pitchFamily="34" charset="0"/>
                        </a:defRPr>
                      </a:lvl5pPr>
                      <a:lvl6pPr eaLnBrk="0" fontAlgn="base" hangingPunct="0">
                        <a:spcBef>
                          <a:spcPct val="20000"/>
                        </a:spcBef>
                        <a:spcAft>
                          <a:spcPct val="0"/>
                        </a:spcAft>
                        <a:defRPr>
                          <a:solidFill>
                            <a:srgbClr val="000099"/>
                          </a:solidFill>
                          <a:latin typeface="Arial" pitchFamily="34" charset="0"/>
                        </a:defRPr>
                      </a:lvl6pPr>
                      <a:lvl7pPr eaLnBrk="0" fontAlgn="base" hangingPunct="0">
                        <a:spcBef>
                          <a:spcPct val="20000"/>
                        </a:spcBef>
                        <a:spcAft>
                          <a:spcPct val="0"/>
                        </a:spcAft>
                        <a:defRPr>
                          <a:solidFill>
                            <a:srgbClr val="000099"/>
                          </a:solidFill>
                          <a:latin typeface="Arial" pitchFamily="34" charset="0"/>
                        </a:defRPr>
                      </a:lvl7pPr>
                      <a:lvl8pPr eaLnBrk="0" fontAlgn="base" hangingPunct="0">
                        <a:spcBef>
                          <a:spcPct val="20000"/>
                        </a:spcBef>
                        <a:spcAft>
                          <a:spcPct val="0"/>
                        </a:spcAft>
                        <a:defRPr>
                          <a:solidFill>
                            <a:srgbClr val="000099"/>
                          </a:solidFill>
                          <a:latin typeface="Arial" pitchFamily="34" charset="0"/>
                        </a:defRPr>
                      </a:lvl8pPr>
                      <a:lvl9pPr eaLnBrk="0" fontAlgn="base" hangingPunct="0">
                        <a:spcBef>
                          <a:spcPct val="20000"/>
                        </a:spcBef>
                        <a:spcAft>
                          <a:spcPct val="0"/>
                        </a:spcAft>
                        <a:defRPr>
                          <a:solidFill>
                            <a:srgbClr val="000099"/>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altLang="en-US" sz="1800" u="none" strike="noStrike" cap="none" normalizeH="0" baseline="0" noProof="0">
                          <a:ln>
                            <a:noFill/>
                          </a:ln>
                          <a:solidFill>
                            <a:schemeClr val="tx1"/>
                          </a:solidFill>
                          <a:effectLst/>
                        </a:rPr>
                        <a:t>Time horizont</a:t>
                      </a:r>
                      <a:endParaRPr kumimoji="0" lang="en-US" altLang="en-US" sz="1800" b="0" i="0" u="none" strike="noStrike" cap="none" normalizeH="0" baseline="0" noProof="0">
                        <a:ln>
                          <a:noFill/>
                        </a:ln>
                        <a:solidFill>
                          <a:schemeClr val="tx1"/>
                        </a:solidFill>
                        <a:effectLst/>
                        <a:latin typeface="Arial" pitchFamily="34" charset="0"/>
                      </a:endParaRPr>
                    </a:p>
                  </a:txBody>
                  <a:tcPr marT="45731" marB="45731" horzOverflow="overflow"/>
                </a:tc>
                <a:tc>
                  <a:txBody>
                    <a:bodyPr/>
                    <a:lstStyle>
                      <a:lvl1pPr>
                        <a:spcBef>
                          <a:spcPct val="20000"/>
                        </a:spcBef>
                        <a:buClr>
                          <a:srgbClr val="FFFF00"/>
                        </a:buClr>
                        <a:buFont typeface="Wingdings" pitchFamily="2" charset="2"/>
                        <a:defRPr>
                          <a:solidFill>
                            <a:srgbClr val="000099"/>
                          </a:solidFill>
                          <a:latin typeface="Arial" pitchFamily="34" charset="0"/>
                        </a:defRPr>
                      </a:lvl1pPr>
                      <a:lvl2pPr>
                        <a:spcBef>
                          <a:spcPct val="20000"/>
                        </a:spcBef>
                        <a:buClr>
                          <a:srgbClr val="FFFF00"/>
                        </a:buClr>
                        <a:buFont typeface="Wingdings" pitchFamily="2" charset="2"/>
                        <a:defRPr>
                          <a:solidFill>
                            <a:srgbClr val="000099"/>
                          </a:solidFill>
                          <a:latin typeface="Arial" pitchFamily="34" charset="0"/>
                        </a:defRPr>
                      </a:lvl2pPr>
                      <a:lvl3pPr>
                        <a:spcBef>
                          <a:spcPct val="20000"/>
                        </a:spcBef>
                        <a:defRPr>
                          <a:solidFill>
                            <a:srgbClr val="000099"/>
                          </a:solidFill>
                          <a:latin typeface="Arial" pitchFamily="34" charset="0"/>
                        </a:defRPr>
                      </a:lvl3pPr>
                      <a:lvl4pPr>
                        <a:spcBef>
                          <a:spcPct val="20000"/>
                        </a:spcBef>
                        <a:defRPr>
                          <a:solidFill>
                            <a:srgbClr val="000099"/>
                          </a:solidFill>
                          <a:latin typeface="Arial" pitchFamily="34" charset="0"/>
                        </a:defRPr>
                      </a:lvl4pPr>
                      <a:lvl5pPr>
                        <a:spcBef>
                          <a:spcPct val="20000"/>
                        </a:spcBef>
                        <a:defRPr>
                          <a:solidFill>
                            <a:srgbClr val="000099"/>
                          </a:solidFill>
                          <a:latin typeface="Arial" pitchFamily="34" charset="0"/>
                        </a:defRPr>
                      </a:lvl5pPr>
                      <a:lvl6pPr eaLnBrk="0" fontAlgn="base" hangingPunct="0">
                        <a:spcBef>
                          <a:spcPct val="20000"/>
                        </a:spcBef>
                        <a:spcAft>
                          <a:spcPct val="0"/>
                        </a:spcAft>
                        <a:defRPr>
                          <a:solidFill>
                            <a:srgbClr val="000099"/>
                          </a:solidFill>
                          <a:latin typeface="Arial" pitchFamily="34" charset="0"/>
                        </a:defRPr>
                      </a:lvl6pPr>
                      <a:lvl7pPr eaLnBrk="0" fontAlgn="base" hangingPunct="0">
                        <a:spcBef>
                          <a:spcPct val="20000"/>
                        </a:spcBef>
                        <a:spcAft>
                          <a:spcPct val="0"/>
                        </a:spcAft>
                        <a:defRPr>
                          <a:solidFill>
                            <a:srgbClr val="000099"/>
                          </a:solidFill>
                          <a:latin typeface="Arial" pitchFamily="34" charset="0"/>
                        </a:defRPr>
                      </a:lvl7pPr>
                      <a:lvl8pPr eaLnBrk="0" fontAlgn="base" hangingPunct="0">
                        <a:spcBef>
                          <a:spcPct val="20000"/>
                        </a:spcBef>
                        <a:spcAft>
                          <a:spcPct val="0"/>
                        </a:spcAft>
                        <a:defRPr>
                          <a:solidFill>
                            <a:srgbClr val="000099"/>
                          </a:solidFill>
                          <a:latin typeface="Arial" pitchFamily="34" charset="0"/>
                        </a:defRPr>
                      </a:lvl8pPr>
                      <a:lvl9pPr eaLnBrk="0" fontAlgn="base" hangingPunct="0">
                        <a:spcBef>
                          <a:spcPct val="20000"/>
                        </a:spcBef>
                        <a:spcAft>
                          <a:spcPct val="0"/>
                        </a:spcAft>
                        <a:defRPr>
                          <a:solidFill>
                            <a:srgbClr val="000099"/>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pPr>
                      <a:r>
                        <a:rPr kumimoji="0" lang="en-US" altLang="en-US" sz="1800" u="none" strike="noStrike" cap="none" normalizeH="0" baseline="0" noProof="0" dirty="0">
                          <a:ln>
                            <a:noFill/>
                          </a:ln>
                          <a:solidFill>
                            <a:schemeClr val="tx1"/>
                          </a:solidFill>
                          <a:effectLst/>
                        </a:rPr>
                        <a:t> JV for a fixed time</a:t>
                      </a: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pPr>
                      <a:r>
                        <a:rPr kumimoji="0" lang="en-US" altLang="en-US" sz="1800" u="none" strike="noStrike" cap="none" normalizeH="0" baseline="0" noProof="0" dirty="0">
                          <a:ln>
                            <a:noFill/>
                          </a:ln>
                          <a:solidFill>
                            <a:schemeClr val="tx1"/>
                          </a:solidFill>
                          <a:effectLst/>
                        </a:rPr>
                        <a:t> JV without time restriction</a:t>
                      </a:r>
                      <a:endParaRPr kumimoji="0" lang="en-US" altLang="en-US" sz="1800" b="0" i="0" u="none" strike="noStrike" cap="none" normalizeH="0" baseline="0" noProof="0" dirty="0">
                        <a:ln>
                          <a:noFill/>
                        </a:ln>
                        <a:solidFill>
                          <a:schemeClr val="tx1"/>
                        </a:solidFill>
                        <a:effectLst/>
                        <a:latin typeface="Arial" pitchFamily="34" charset="0"/>
                      </a:endParaRPr>
                    </a:p>
                  </a:txBody>
                  <a:tcPr marT="45731" marB="45731" horzOverflow="overflow"/>
                </a:tc>
                <a:extLst>
                  <a:ext uri="{0D108BD9-81ED-4DB2-BD59-A6C34878D82A}">
                    <a16:rowId xmlns:a16="http://schemas.microsoft.com/office/drawing/2014/main" val="10004"/>
                  </a:ext>
                </a:extLst>
              </a:tr>
            </a:tbl>
          </a:graphicData>
        </a:graphic>
      </p:graphicFrame>
      <p:sp>
        <p:nvSpPr>
          <p:cNvPr id="40983" name="Text Box 34">
            <a:extLst>
              <a:ext uri="{FF2B5EF4-FFF2-40B4-BE49-F238E27FC236}">
                <a16:creationId xmlns:a16="http://schemas.microsoft.com/office/drawing/2014/main" id="{7FF6616E-57F8-4B8A-9BB8-38E4AEE02166}"/>
              </a:ext>
            </a:extLst>
          </p:cNvPr>
          <p:cNvSpPr txBox="1">
            <a:spLocks noChangeArrowheads="1"/>
          </p:cNvSpPr>
          <p:nvPr/>
        </p:nvSpPr>
        <p:spPr bwMode="auto">
          <a:xfrm>
            <a:off x="8077200" y="6029326"/>
            <a:ext cx="411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50000"/>
              </a:spcBef>
              <a:buClrTx/>
              <a:buFontTx/>
              <a:buNone/>
            </a:pPr>
            <a:r>
              <a:rPr lang="de-DE" altLang="en-US" sz="1000" dirty="0">
                <a:latin typeface="Arial" panose="020B0604020202020204" pitchFamily="34" charset="0"/>
                <a:ea typeface="MS Mincho" panose="02020609040205080304" pitchFamily="49" charset="-128"/>
              </a:rPr>
              <a:t>Source: </a:t>
            </a:r>
            <a:r>
              <a:rPr lang="de-DE" altLang="en-US" sz="1000" dirty="0" err="1">
                <a:latin typeface="Arial" panose="020B0604020202020204" pitchFamily="34" charset="0"/>
                <a:ea typeface="MS Mincho" panose="02020609040205080304" pitchFamily="49" charset="-128"/>
              </a:rPr>
              <a:t>Lengler</a:t>
            </a:r>
            <a:r>
              <a:rPr lang="de-DE" altLang="en-US" sz="1000" dirty="0">
                <a:latin typeface="Arial" panose="020B0604020202020204" pitchFamily="34" charset="0"/>
                <a:ea typeface="MS Mincho" panose="02020609040205080304" pitchFamily="49" charset="-128"/>
              </a:rPr>
              <a:t>, p.15ff und </a:t>
            </a:r>
            <a:r>
              <a:rPr lang="de-DE" altLang="en-US" sz="1000" dirty="0" err="1">
                <a:latin typeface="Arial" panose="020B0604020202020204" pitchFamily="34" charset="0"/>
                <a:ea typeface="MS Mincho" panose="02020609040205080304" pitchFamily="49" charset="-128"/>
              </a:rPr>
              <a:t>Kutschker</a:t>
            </a:r>
            <a:r>
              <a:rPr lang="de-DE" altLang="en-US" sz="1000" dirty="0">
                <a:latin typeface="Arial" panose="020B0604020202020204" pitchFamily="34" charset="0"/>
                <a:ea typeface="MS Mincho" panose="02020609040205080304" pitchFamily="49" charset="-128"/>
              </a:rPr>
              <a:t>/Schmid, p. 854</a:t>
            </a:r>
          </a:p>
        </p:txBody>
      </p:sp>
      <p:sp>
        <p:nvSpPr>
          <p:cNvPr id="12" name="Title 1">
            <a:extLst>
              <a:ext uri="{FF2B5EF4-FFF2-40B4-BE49-F238E27FC236}">
                <a16:creationId xmlns:a16="http://schemas.microsoft.com/office/drawing/2014/main" id="{9630B4BB-A62A-4B62-919B-984672789747}"/>
              </a:ext>
            </a:extLst>
          </p:cNvPr>
          <p:cNvSpPr txBox="1">
            <a:spLocks/>
          </p:cNvSpPr>
          <p:nvPr/>
        </p:nvSpPr>
        <p:spPr>
          <a:xfrm>
            <a:off x="838200" y="396875"/>
            <a:ext cx="973455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a:t>
            </a:r>
            <a:r>
              <a:rPr lang="en-US" altLang="de-DE" dirty="0" err="1"/>
              <a:t>FDI</a:t>
            </a:r>
            <a:r>
              <a:rPr lang="en-US" altLang="de-DE" dirty="0"/>
              <a:t> – Joint Venture</a:t>
            </a:r>
          </a:p>
        </p:txBody>
      </p:sp>
      <p:sp>
        <p:nvSpPr>
          <p:cNvPr id="13" name="Title 1">
            <a:extLst>
              <a:ext uri="{FF2B5EF4-FFF2-40B4-BE49-F238E27FC236}">
                <a16:creationId xmlns:a16="http://schemas.microsoft.com/office/drawing/2014/main" id="{7FB1C156-9381-4E24-8B70-79E5ECC21429}"/>
              </a:ext>
            </a:extLst>
          </p:cNvPr>
          <p:cNvSpPr txBox="1">
            <a:spLocks/>
          </p:cNvSpPr>
          <p:nvPr/>
        </p:nvSpPr>
        <p:spPr>
          <a:xfrm>
            <a:off x="838200" y="1250225"/>
            <a:ext cx="973455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sz="3600" dirty="0"/>
              <a:t>Classifications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Inhaltsplatzhalter 2">
            <a:extLst>
              <a:ext uri="{FF2B5EF4-FFF2-40B4-BE49-F238E27FC236}">
                <a16:creationId xmlns:a16="http://schemas.microsoft.com/office/drawing/2014/main" id="{EC43A1E0-52C6-4076-B340-281C8FEBF38F}"/>
              </a:ext>
            </a:extLst>
          </p:cNvPr>
          <p:cNvSpPr>
            <a:spLocks noGrp="1"/>
          </p:cNvSpPr>
          <p:nvPr>
            <p:ph idx="1"/>
          </p:nvPr>
        </p:nvSpPr>
        <p:spPr>
          <a:xfrm>
            <a:off x="838200" y="2419350"/>
            <a:ext cx="9144000" cy="3448050"/>
          </a:xfrm>
        </p:spPr>
        <p:txBody>
          <a:bodyPr/>
          <a:lstStyle/>
          <a:p>
            <a:r>
              <a:rPr lang="en-US" altLang="de-DE" sz="2000" dirty="0"/>
              <a:t>Motivation</a:t>
            </a:r>
          </a:p>
          <a:p>
            <a:pPr lvl="1"/>
            <a:r>
              <a:rPr lang="en-US" altLang="de-DE" sz="2000" dirty="0"/>
              <a:t>Access to complementary resources and capabilities</a:t>
            </a:r>
          </a:p>
          <a:p>
            <a:pPr lvl="1"/>
            <a:r>
              <a:rPr lang="en-US" altLang="de-DE" sz="2000" dirty="0"/>
              <a:t>Increased usage of existing resources und capabilities</a:t>
            </a:r>
          </a:p>
          <a:p>
            <a:r>
              <a:rPr lang="en-US" altLang="de-DE" sz="2000" dirty="0"/>
              <a:t>Intention</a:t>
            </a:r>
          </a:p>
          <a:p>
            <a:pPr lvl="1"/>
            <a:r>
              <a:rPr lang="en-US" altLang="de-DE" sz="2000" dirty="0" err="1"/>
              <a:t>Realisation</a:t>
            </a:r>
            <a:r>
              <a:rPr lang="en-US" altLang="de-DE" sz="2000" dirty="0"/>
              <a:t> from “gains from trade” through comparative/absolute advantages </a:t>
            </a:r>
          </a:p>
          <a:p>
            <a:r>
              <a:rPr lang="en-US" altLang="de-DE" sz="2000" dirty="0"/>
              <a:t>Implication</a:t>
            </a:r>
          </a:p>
          <a:p>
            <a:pPr lvl="1"/>
            <a:r>
              <a:rPr lang="en-US" altLang="de-DE" sz="2000" dirty="0"/>
              <a:t>For partners that are in one or several issues better than your own company</a:t>
            </a:r>
          </a:p>
        </p:txBody>
      </p:sp>
      <p:sp>
        <p:nvSpPr>
          <p:cNvPr id="11" name="Title 1">
            <a:extLst>
              <a:ext uri="{FF2B5EF4-FFF2-40B4-BE49-F238E27FC236}">
                <a16:creationId xmlns:a16="http://schemas.microsoft.com/office/drawing/2014/main" id="{73C06369-A603-4760-82F9-66FDE6248A02}"/>
              </a:ext>
            </a:extLst>
          </p:cNvPr>
          <p:cNvSpPr txBox="1">
            <a:spLocks/>
          </p:cNvSpPr>
          <p:nvPr/>
        </p:nvSpPr>
        <p:spPr>
          <a:xfrm>
            <a:off x="838200" y="396875"/>
            <a:ext cx="973455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a:t>
            </a:r>
            <a:r>
              <a:rPr lang="en-US" altLang="de-DE" dirty="0" err="1"/>
              <a:t>FDI</a:t>
            </a:r>
            <a:r>
              <a:rPr lang="en-US" altLang="de-DE" dirty="0"/>
              <a:t> – Joint Venture</a:t>
            </a:r>
          </a:p>
        </p:txBody>
      </p:sp>
      <p:sp>
        <p:nvSpPr>
          <p:cNvPr id="12" name="Title 1">
            <a:extLst>
              <a:ext uri="{FF2B5EF4-FFF2-40B4-BE49-F238E27FC236}">
                <a16:creationId xmlns:a16="http://schemas.microsoft.com/office/drawing/2014/main" id="{5F101076-8E8D-4A92-A522-3C1B1204FA99}"/>
              </a:ext>
            </a:extLst>
          </p:cNvPr>
          <p:cNvSpPr txBox="1">
            <a:spLocks/>
          </p:cNvSpPr>
          <p:nvPr/>
        </p:nvSpPr>
        <p:spPr>
          <a:xfrm>
            <a:off x="838200" y="1250225"/>
            <a:ext cx="973455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sz="3600" dirty="0"/>
              <a:t>Joint Ventures as Compromise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7F019B-E729-4107-9E89-4C8A3EEAA125}"/>
              </a:ext>
            </a:extLst>
          </p:cNvPr>
          <p:cNvSpPr>
            <a:spLocks noGrp="1"/>
          </p:cNvSpPr>
          <p:nvPr>
            <p:ph type="title"/>
          </p:nvPr>
        </p:nvSpPr>
        <p:spPr>
          <a:xfrm>
            <a:off x="2154080" y="1613892"/>
            <a:ext cx="7570787" cy="663352"/>
          </a:xfrm>
          <a:solidFill>
            <a:schemeClr val="accent1">
              <a:lumMod val="50000"/>
            </a:schemeClr>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defRPr/>
            </a:pPr>
            <a:r>
              <a:rPr lang="en-US" dirty="0">
                <a:solidFill>
                  <a:schemeClr val="bg1"/>
                </a:solidFill>
              </a:rPr>
              <a:t>Management of Joint Ventures</a:t>
            </a:r>
          </a:p>
        </p:txBody>
      </p:sp>
      <p:sp>
        <p:nvSpPr>
          <p:cNvPr id="16" name="Rectangle 2">
            <a:extLst>
              <a:ext uri="{FF2B5EF4-FFF2-40B4-BE49-F238E27FC236}">
                <a16:creationId xmlns:a16="http://schemas.microsoft.com/office/drawing/2014/main" id="{2FA7FE09-75FB-4FE1-B9D2-99B96C29E898}"/>
              </a:ext>
            </a:extLst>
          </p:cNvPr>
          <p:cNvSpPr>
            <a:spLocks noChangeArrowheads="1"/>
          </p:cNvSpPr>
          <p:nvPr/>
        </p:nvSpPr>
        <p:spPr bwMode="auto">
          <a:xfrm>
            <a:off x="2144713" y="2277244"/>
            <a:ext cx="7570787" cy="3247256"/>
          </a:xfrm>
          <a:prstGeom prst="rect">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dirty="0">
              <a:latin typeface="+mj-lt"/>
            </a:endParaRPr>
          </a:p>
        </p:txBody>
      </p:sp>
      <p:graphicFrame>
        <p:nvGraphicFramePr>
          <p:cNvPr id="17" name="Diagram 16">
            <a:extLst>
              <a:ext uri="{FF2B5EF4-FFF2-40B4-BE49-F238E27FC236}">
                <a16:creationId xmlns:a16="http://schemas.microsoft.com/office/drawing/2014/main" id="{40337205-CF4A-44B4-86BA-33AF5E96C909}"/>
              </a:ext>
            </a:extLst>
          </p:cNvPr>
          <p:cNvGraphicFramePr/>
          <p:nvPr/>
        </p:nvGraphicFramePr>
        <p:xfrm>
          <a:off x="2432348" y="2349252"/>
          <a:ext cx="7014253" cy="2948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DD9638C9-8C69-4977-B929-DD51F54E9AA4}"/>
              </a:ext>
            </a:extLst>
          </p:cNvPr>
          <p:cNvSpPr txBox="1">
            <a:spLocks/>
          </p:cNvSpPr>
          <p:nvPr/>
        </p:nvSpPr>
        <p:spPr>
          <a:xfrm>
            <a:off x="838200" y="396875"/>
            <a:ext cx="973455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a:t>
            </a:r>
            <a:r>
              <a:rPr lang="en-US" altLang="de-DE" dirty="0" err="1"/>
              <a:t>FDI</a:t>
            </a:r>
            <a:r>
              <a:rPr lang="en-US" altLang="de-DE" dirty="0"/>
              <a:t> – Joint Venture</a:t>
            </a:r>
          </a:p>
        </p:txBody>
      </p:sp>
      <p:sp>
        <p:nvSpPr>
          <p:cNvPr id="8" name="Rechteck 7">
            <a:extLst>
              <a:ext uri="{FF2B5EF4-FFF2-40B4-BE49-F238E27FC236}">
                <a16:creationId xmlns:a16="http://schemas.microsoft.com/office/drawing/2014/main" id="{8B68DABD-5086-4CAE-9534-B4DFCAAF4792}"/>
              </a:ext>
            </a:extLst>
          </p:cNvPr>
          <p:cNvSpPr/>
          <p:nvPr/>
        </p:nvSpPr>
        <p:spPr>
          <a:xfrm>
            <a:off x="154385" y="5973290"/>
            <a:ext cx="1503938" cy="261610"/>
          </a:xfrm>
          <a:prstGeom prst="rect">
            <a:avLst/>
          </a:prstGeom>
        </p:spPr>
        <p:txBody>
          <a:bodyPr wrap="none">
            <a:spAutoFit/>
          </a:bodyPr>
          <a:lstStyle/>
          <a:p>
            <a:r>
              <a:rPr lang="en-GB" altLang="zh-CN" sz="1100" dirty="0">
                <a:ea typeface="SimSun" panose="02010600030101010101" pitchFamily="2" charset="-122"/>
              </a:rPr>
              <a:t>Griffin, </a:t>
            </a:r>
            <a:r>
              <a:rPr lang="en-GB" altLang="zh-CN" sz="1100" dirty="0" err="1">
                <a:ea typeface="SimSun" panose="02010600030101010101" pitchFamily="2" charset="-122"/>
              </a:rPr>
              <a:t>Pustay</a:t>
            </a:r>
            <a:r>
              <a:rPr lang="en-GB" altLang="zh-CN" sz="1100" dirty="0">
                <a:ea typeface="SimSun" panose="02010600030101010101" pitchFamily="2" charset="-122"/>
              </a:rPr>
              <a:t>, (2013). </a:t>
            </a:r>
            <a:endParaRPr lang="de-DE" sz="1100" dirty="0"/>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178" name="Gerade Verbindung mit Pfeil 5">
            <a:extLst>
              <a:ext uri="{FF2B5EF4-FFF2-40B4-BE49-F238E27FC236}">
                <a16:creationId xmlns:a16="http://schemas.microsoft.com/office/drawing/2014/main" id="{24991239-5055-40C5-B4C8-B0FACCAC70FA}"/>
              </a:ext>
            </a:extLst>
          </p:cNvPr>
          <p:cNvCxnSpPr>
            <a:cxnSpLocks noChangeShapeType="1"/>
          </p:cNvCxnSpPr>
          <p:nvPr/>
        </p:nvCxnSpPr>
        <p:spPr bwMode="auto">
          <a:xfrm>
            <a:off x="2998788" y="4451350"/>
            <a:ext cx="626586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9" name="Gerade Verbindung 7">
            <a:extLst>
              <a:ext uri="{FF2B5EF4-FFF2-40B4-BE49-F238E27FC236}">
                <a16:creationId xmlns:a16="http://schemas.microsoft.com/office/drawing/2014/main" id="{84762DA8-6D28-4C70-B857-06C9467482F6}"/>
              </a:ext>
            </a:extLst>
          </p:cNvPr>
          <p:cNvCxnSpPr>
            <a:cxnSpLocks noChangeShapeType="1"/>
          </p:cNvCxnSpPr>
          <p:nvPr/>
        </p:nvCxnSpPr>
        <p:spPr bwMode="auto">
          <a:xfrm>
            <a:off x="3648075" y="4308475"/>
            <a:ext cx="0" cy="2873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80" name="Gerade Verbindung 9">
            <a:extLst>
              <a:ext uri="{FF2B5EF4-FFF2-40B4-BE49-F238E27FC236}">
                <a16:creationId xmlns:a16="http://schemas.microsoft.com/office/drawing/2014/main" id="{B26905B3-8462-49B9-8D3F-75D79A8C2E7B}"/>
              </a:ext>
            </a:extLst>
          </p:cNvPr>
          <p:cNvCxnSpPr>
            <a:cxnSpLocks noChangeShapeType="1"/>
          </p:cNvCxnSpPr>
          <p:nvPr/>
        </p:nvCxnSpPr>
        <p:spPr bwMode="auto">
          <a:xfrm>
            <a:off x="5375275" y="4308475"/>
            <a:ext cx="0" cy="2873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81" name="Gerade Verbindung 10">
            <a:extLst>
              <a:ext uri="{FF2B5EF4-FFF2-40B4-BE49-F238E27FC236}">
                <a16:creationId xmlns:a16="http://schemas.microsoft.com/office/drawing/2014/main" id="{D89F7C4F-02A5-4A53-B772-3E729AABBA4C}"/>
              </a:ext>
            </a:extLst>
          </p:cNvPr>
          <p:cNvCxnSpPr>
            <a:cxnSpLocks noChangeShapeType="1"/>
          </p:cNvCxnSpPr>
          <p:nvPr/>
        </p:nvCxnSpPr>
        <p:spPr bwMode="auto">
          <a:xfrm>
            <a:off x="6959600" y="4308475"/>
            <a:ext cx="0" cy="2873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82" name="Gerade Verbindung 11">
            <a:extLst>
              <a:ext uri="{FF2B5EF4-FFF2-40B4-BE49-F238E27FC236}">
                <a16:creationId xmlns:a16="http://schemas.microsoft.com/office/drawing/2014/main" id="{F6C9483D-BDDD-467B-875B-9844931D115C}"/>
              </a:ext>
            </a:extLst>
          </p:cNvPr>
          <p:cNvCxnSpPr>
            <a:cxnSpLocks noChangeShapeType="1"/>
          </p:cNvCxnSpPr>
          <p:nvPr/>
        </p:nvCxnSpPr>
        <p:spPr bwMode="auto">
          <a:xfrm>
            <a:off x="8328025" y="4308475"/>
            <a:ext cx="0" cy="2873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087" name="Textfeld 12">
            <a:extLst>
              <a:ext uri="{FF2B5EF4-FFF2-40B4-BE49-F238E27FC236}">
                <a16:creationId xmlns:a16="http://schemas.microsoft.com/office/drawing/2014/main" id="{EBCFEDBE-B46D-4A1D-9FF2-5015AF63F89B}"/>
              </a:ext>
            </a:extLst>
          </p:cNvPr>
          <p:cNvSpPr txBox="1">
            <a:spLocks noChangeArrowheads="1"/>
          </p:cNvSpPr>
          <p:nvPr/>
        </p:nvSpPr>
        <p:spPr bwMode="auto">
          <a:xfrm>
            <a:off x="3556000" y="4675188"/>
            <a:ext cx="375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Font typeface="Wingdings" pitchFamily="2" charset="2"/>
              <a:defRPr sz="1600">
                <a:solidFill>
                  <a:schemeClr val="tx1"/>
                </a:solidFill>
                <a:latin typeface="Helvetica Light"/>
              </a:defRPr>
            </a:lvl1pPr>
            <a:lvl2pPr marL="742950" indent="-285750">
              <a:lnSpc>
                <a:spcPct val="120000"/>
              </a:lnSpc>
              <a:buChar char="–"/>
              <a:defRPr sz="1600">
                <a:solidFill>
                  <a:schemeClr val="tx1"/>
                </a:solidFill>
                <a:latin typeface="Helvetica Light"/>
              </a:defRPr>
            </a:lvl2pPr>
            <a:lvl3pPr marL="1143000" indent="-228600">
              <a:spcBef>
                <a:spcPct val="20000"/>
              </a:spcBef>
              <a:buChar char="•"/>
              <a:defRPr>
                <a:solidFill>
                  <a:schemeClr val="tx1"/>
                </a:solidFill>
                <a:latin typeface="Frutiger 45 Light"/>
              </a:defRPr>
            </a:lvl3pPr>
            <a:lvl4pPr marL="1600200" indent="-228600">
              <a:spcBef>
                <a:spcPct val="20000"/>
              </a:spcBef>
              <a:buChar char="–"/>
              <a:defRPr>
                <a:solidFill>
                  <a:schemeClr val="tx1"/>
                </a:solidFill>
                <a:latin typeface="Frutiger 45 Light"/>
              </a:defRPr>
            </a:lvl4pPr>
            <a:lvl5pPr marL="2057400" indent="-228600">
              <a:spcBef>
                <a:spcPct val="20000"/>
              </a:spcBef>
              <a:buChar char="»"/>
              <a:defRPr>
                <a:solidFill>
                  <a:schemeClr val="tx1"/>
                </a:solidFill>
                <a:latin typeface="Frutiger 45 Light"/>
              </a:defRPr>
            </a:lvl5pPr>
            <a:lvl6pPr marL="2514600" indent="-228600" eaLnBrk="0" fontAlgn="base" hangingPunct="0">
              <a:spcBef>
                <a:spcPct val="20000"/>
              </a:spcBef>
              <a:spcAft>
                <a:spcPct val="0"/>
              </a:spcAft>
              <a:buChar char="»"/>
              <a:defRPr>
                <a:solidFill>
                  <a:schemeClr val="tx1"/>
                </a:solidFill>
                <a:latin typeface="Frutiger 45 Light"/>
              </a:defRPr>
            </a:lvl6pPr>
            <a:lvl7pPr marL="2971800" indent="-228600" eaLnBrk="0" fontAlgn="base" hangingPunct="0">
              <a:spcBef>
                <a:spcPct val="20000"/>
              </a:spcBef>
              <a:spcAft>
                <a:spcPct val="0"/>
              </a:spcAft>
              <a:buChar char="»"/>
              <a:defRPr>
                <a:solidFill>
                  <a:schemeClr val="tx1"/>
                </a:solidFill>
                <a:latin typeface="Frutiger 45 Light"/>
              </a:defRPr>
            </a:lvl7pPr>
            <a:lvl8pPr marL="3429000" indent="-228600" eaLnBrk="0" fontAlgn="base" hangingPunct="0">
              <a:spcBef>
                <a:spcPct val="20000"/>
              </a:spcBef>
              <a:spcAft>
                <a:spcPct val="0"/>
              </a:spcAft>
              <a:buChar char="»"/>
              <a:defRPr>
                <a:solidFill>
                  <a:schemeClr val="tx1"/>
                </a:solidFill>
                <a:latin typeface="Frutiger 45 Light"/>
              </a:defRPr>
            </a:lvl8pPr>
            <a:lvl9pPr marL="3886200" indent="-228600" eaLnBrk="0" fontAlgn="base" hangingPunct="0">
              <a:spcBef>
                <a:spcPct val="20000"/>
              </a:spcBef>
              <a:spcAft>
                <a:spcPct val="0"/>
              </a:spcAft>
              <a:buChar char="»"/>
              <a:defRPr>
                <a:solidFill>
                  <a:schemeClr val="tx1"/>
                </a:solidFill>
                <a:latin typeface="Frutiger 45 Light"/>
              </a:defRPr>
            </a:lvl9pPr>
          </a:lstStyle>
          <a:p>
            <a:pPr>
              <a:lnSpc>
                <a:spcPct val="100000"/>
              </a:lnSpc>
              <a:buFontTx/>
              <a:buNone/>
              <a:defRPr/>
            </a:pPr>
            <a:r>
              <a:rPr lang="en-US" altLang="de-DE" sz="1800" dirty="0">
                <a:latin typeface="+mj-lt"/>
              </a:rPr>
              <a:t>T</a:t>
            </a:r>
            <a:r>
              <a:rPr lang="en-US" altLang="de-DE" sz="1200" dirty="0">
                <a:latin typeface="+mj-lt"/>
              </a:rPr>
              <a:t>0</a:t>
            </a:r>
          </a:p>
        </p:txBody>
      </p:sp>
      <p:sp>
        <p:nvSpPr>
          <p:cNvPr id="46088" name="Textfeld 13">
            <a:extLst>
              <a:ext uri="{FF2B5EF4-FFF2-40B4-BE49-F238E27FC236}">
                <a16:creationId xmlns:a16="http://schemas.microsoft.com/office/drawing/2014/main" id="{004D4D4B-4B37-4912-9774-EC83BA18B67F}"/>
              </a:ext>
            </a:extLst>
          </p:cNvPr>
          <p:cNvSpPr txBox="1">
            <a:spLocks noChangeArrowheads="1"/>
          </p:cNvSpPr>
          <p:nvPr/>
        </p:nvSpPr>
        <p:spPr bwMode="auto">
          <a:xfrm>
            <a:off x="5162550" y="4675188"/>
            <a:ext cx="375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Font typeface="Wingdings" pitchFamily="2" charset="2"/>
              <a:defRPr sz="1600">
                <a:solidFill>
                  <a:schemeClr val="tx1"/>
                </a:solidFill>
                <a:latin typeface="Helvetica Light"/>
              </a:defRPr>
            </a:lvl1pPr>
            <a:lvl2pPr marL="742950" indent="-285750">
              <a:lnSpc>
                <a:spcPct val="120000"/>
              </a:lnSpc>
              <a:buChar char="–"/>
              <a:defRPr sz="1600">
                <a:solidFill>
                  <a:schemeClr val="tx1"/>
                </a:solidFill>
                <a:latin typeface="Helvetica Light"/>
              </a:defRPr>
            </a:lvl2pPr>
            <a:lvl3pPr marL="1143000" indent="-228600">
              <a:spcBef>
                <a:spcPct val="20000"/>
              </a:spcBef>
              <a:buChar char="•"/>
              <a:defRPr>
                <a:solidFill>
                  <a:schemeClr val="tx1"/>
                </a:solidFill>
                <a:latin typeface="Frutiger 45 Light"/>
              </a:defRPr>
            </a:lvl3pPr>
            <a:lvl4pPr marL="1600200" indent="-228600">
              <a:spcBef>
                <a:spcPct val="20000"/>
              </a:spcBef>
              <a:buChar char="–"/>
              <a:defRPr>
                <a:solidFill>
                  <a:schemeClr val="tx1"/>
                </a:solidFill>
                <a:latin typeface="Frutiger 45 Light"/>
              </a:defRPr>
            </a:lvl4pPr>
            <a:lvl5pPr marL="2057400" indent="-228600">
              <a:spcBef>
                <a:spcPct val="20000"/>
              </a:spcBef>
              <a:buChar char="»"/>
              <a:defRPr>
                <a:solidFill>
                  <a:schemeClr val="tx1"/>
                </a:solidFill>
                <a:latin typeface="Frutiger 45 Light"/>
              </a:defRPr>
            </a:lvl5pPr>
            <a:lvl6pPr marL="2514600" indent="-228600" eaLnBrk="0" fontAlgn="base" hangingPunct="0">
              <a:spcBef>
                <a:spcPct val="20000"/>
              </a:spcBef>
              <a:spcAft>
                <a:spcPct val="0"/>
              </a:spcAft>
              <a:buChar char="»"/>
              <a:defRPr>
                <a:solidFill>
                  <a:schemeClr val="tx1"/>
                </a:solidFill>
                <a:latin typeface="Frutiger 45 Light"/>
              </a:defRPr>
            </a:lvl6pPr>
            <a:lvl7pPr marL="2971800" indent="-228600" eaLnBrk="0" fontAlgn="base" hangingPunct="0">
              <a:spcBef>
                <a:spcPct val="20000"/>
              </a:spcBef>
              <a:spcAft>
                <a:spcPct val="0"/>
              </a:spcAft>
              <a:buChar char="»"/>
              <a:defRPr>
                <a:solidFill>
                  <a:schemeClr val="tx1"/>
                </a:solidFill>
                <a:latin typeface="Frutiger 45 Light"/>
              </a:defRPr>
            </a:lvl7pPr>
            <a:lvl8pPr marL="3429000" indent="-228600" eaLnBrk="0" fontAlgn="base" hangingPunct="0">
              <a:spcBef>
                <a:spcPct val="20000"/>
              </a:spcBef>
              <a:spcAft>
                <a:spcPct val="0"/>
              </a:spcAft>
              <a:buChar char="»"/>
              <a:defRPr>
                <a:solidFill>
                  <a:schemeClr val="tx1"/>
                </a:solidFill>
                <a:latin typeface="Frutiger 45 Light"/>
              </a:defRPr>
            </a:lvl8pPr>
            <a:lvl9pPr marL="3886200" indent="-228600" eaLnBrk="0" fontAlgn="base" hangingPunct="0">
              <a:spcBef>
                <a:spcPct val="20000"/>
              </a:spcBef>
              <a:spcAft>
                <a:spcPct val="0"/>
              </a:spcAft>
              <a:buChar char="»"/>
              <a:defRPr>
                <a:solidFill>
                  <a:schemeClr val="tx1"/>
                </a:solidFill>
                <a:latin typeface="Frutiger 45 Light"/>
              </a:defRPr>
            </a:lvl9pPr>
          </a:lstStyle>
          <a:p>
            <a:pPr>
              <a:lnSpc>
                <a:spcPct val="100000"/>
              </a:lnSpc>
              <a:buFontTx/>
              <a:buNone/>
              <a:defRPr/>
            </a:pPr>
            <a:r>
              <a:rPr lang="en-US" altLang="de-DE" sz="1800" dirty="0">
                <a:latin typeface="+mj-lt"/>
              </a:rPr>
              <a:t>T</a:t>
            </a:r>
            <a:r>
              <a:rPr lang="en-US" altLang="de-DE" sz="1200" dirty="0">
                <a:latin typeface="+mj-lt"/>
              </a:rPr>
              <a:t>1</a:t>
            </a:r>
          </a:p>
        </p:txBody>
      </p:sp>
      <p:sp>
        <p:nvSpPr>
          <p:cNvPr id="46089" name="Textfeld 14">
            <a:extLst>
              <a:ext uri="{FF2B5EF4-FFF2-40B4-BE49-F238E27FC236}">
                <a16:creationId xmlns:a16="http://schemas.microsoft.com/office/drawing/2014/main" id="{B7D83A49-5681-4266-B116-AF22388A820C}"/>
              </a:ext>
            </a:extLst>
          </p:cNvPr>
          <p:cNvSpPr txBox="1">
            <a:spLocks noChangeArrowheads="1"/>
          </p:cNvSpPr>
          <p:nvPr/>
        </p:nvSpPr>
        <p:spPr bwMode="auto">
          <a:xfrm>
            <a:off x="6746875" y="4675188"/>
            <a:ext cx="375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Font typeface="Wingdings" pitchFamily="2" charset="2"/>
              <a:defRPr sz="1600">
                <a:solidFill>
                  <a:schemeClr val="tx1"/>
                </a:solidFill>
                <a:latin typeface="Helvetica Light"/>
              </a:defRPr>
            </a:lvl1pPr>
            <a:lvl2pPr marL="742950" indent="-285750">
              <a:lnSpc>
                <a:spcPct val="120000"/>
              </a:lnSpc>
              <a:buChar char="–"/>
              <a:defRPr sz="1600">
                <a:solidFill>
                  <a:schemeClr val="tx1"/>
                </a:solidFill>
                <a:latin typeface="Helvetica Light"/>
              </a:defRPr>
            </a:lvl2pPr>
            <a:lvl3pPr marL="1143000" indent="-228600">
              <a:spcBef>
                <a:spcPct val="20000"/>
              </a:spcBef>
              <a:buChar char="•"/>
              <a:defRPr>
                <a:solidFill>
                  <a:schemeClr val="tx1"/>
                </a:solidFill>
                <a:latin typeface="Frutiger 45 Light"/>
              </a:defRPr>
            </a:lvl3pPr>
            <a:lvl4pPr marL="1600200" indent="-228600">
              <a:spcBef>
                <a:spcPct val="20000"/>
              </a:spcBef>
              <a:buChar char="–"/>
              <a:defRPr>
                <a:solidFill>
                  <a:schemeClr val="tx1"/>
                </a:solidFill>
                <a:latin typeface="Frutiger 45 Light"/>
              </a:defRPr>
            </a:lvl4pPr>
            <a:lvl5pPr marL="2057400" indent="-228600">
              <a:spcBef>
                <a:spcPct val="20000"/>
              </a:spcBef>
              <a:buChar char="»"/>
              <a:defRPr>
                <a:solidFill>
                  <a:schemeClr val="tx1"/>
                </a:solidFill>
                <a:latin typeface="Frutiger 45 Light"/>
              </a:defRPr>
            </a:lvl5pPr>
            <a:lvl6pPr marL="2514600" indent="-228600" eaLnBrk="0" fontAlgn="base" hangingPunct="0">
              <a:spcBef>
                <a:spcPct val="20000"/>
              </a:spcBef>
              <a:spcAft>
                <a:spcPct val="0"/>
              </a:spcAft>
              <a:buChar char="»"/>
              <a:defRPr>
                <a:solidFill>
                  <a:schemeClr val="tx1"/>
                </a:solidFill>
                <a:latin typeface="Frutiger 45 Light"/>
              </a:defRPr>
            </a:lvl6pPr>
            <a:lvl7pPr marL="2971800" indent="-228600" eaLnBrk="0" fontAlgn="base" hangingPunct="0">
              <a:spcBef>
                <a:spcPct val="20000"/>
              </a:spcBef>
              <a:spcAft>
                <a:spcPct val="0"/>
              </a:spcAft>
              <a:buChar char="»"/>
              <a:defRPr>
                <a:solidFill>
                  <a:schemeClr val="tx1"/>
                </a:solidFill>
                <a:latin typeface="Frutiger 45 Light"/>
              </a:defRPr>
            </a:lvl7pPr>
            <a:lvl8pPr marL="3429000" indent="-228600" eaLnBrk="0" fontAlgn="base" hangingPunct="0">
              <a:spcBef>
                <a:spcPct val="20000"/>
              </a:spcBef>
              <a:spcAft>
                <a:spcPct val="0"/>
              </a:spcAft>
              <a:buChar char="»"/>
              <a:defRPr>
                <a:solidFill>
                  <a:schemeClr val="tx1"/>
                </a:solidFill>
                <a:latin typeface="Frutiger 45 Light"/>
              </a:defRPr>
            </a:lvl8pPr>
            <a:lvl9pPr marL="3886200" indent="-228600" eaLnBrk="0" fontAlgn="base" hangingPunct="0">
              <a:spcBef>
                <a:spcPct val="20000"/>
              </a:spcBef>
              <a:spcAft>
                <a:spcPct val="0"/>
              </a:spcAft>
              <a:buChar char="»"/>
              <a:defRPr>
                <a:solidFill>
                  <a:schemeClr val="tx1"/>
                </a:solidFill>
                <a:latin typeface="Frutiger 45 Light"/>
              </a:defRPr>
            </a:lvl9pPr>
          </a:lstStyle>
          <a:p>
            <a:pPr>
              <a:lnSpc>
                <a:spcPct val="100000"/>
              </a:lnSpc>
              <a:buFontTx/>
              <a:buNone/>
              <a:defRPr/>
            </a:pPr>
            <a:r>
              <a:rPr lang="en-US" altLang="de-DE" sz="1800" dirty="0">
                <a:latin typeface="+mj-lt"/>
              </a:rPr>
              <a:t>T</a:t>
            </a:r>
            <a:r>
              <a:rPr lang="en-US" altLang="de-DE" sz="1200" dirty="0">
                <a:latin typeface="+mj-lt"/>
              </a:rPr>
              <a:t>2</a:t>
            </a:r>
          </a:p>
        </p:txBody>
      </p:sp>
      <p:sp>
        <p:nvSpPr>
          <p:cNvPr id="46090" name="Textfeld 15">
            <a:extLst>
              <a:ext uri="{FF2B5EF4-FFF2-40B4-BE49-F238E27FC236}">
                <a16:creationId xmlns:a16="http://schemas.microsoft.com/office/drawing/2014/main" id="{7A8813E0-83C6-4476-BF84-96D7448C4537}"/>
              </a:ext>
            </a:extLst>
          </p:cNvPr>
          <p:cNvSpPr txBox="1">
            <a:spLocks noChangeArrowheads="1"/>
          </p:cNvSpPr>
          <p:nvPr/>
        </p:nvSpPr>
        <p:spPr bwMode="auto">
          <a:xfrm>
            <a:off x="8115300" y="4675188"/>
            <a:ext cx="375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Font typeface="Wingdings" pitchFamily="2" charset="2"/>
              <a:defRPr sz="1600">
                <a:solidFill>
                  <a:schemeClr val="tx1"/>
                </a:solidFill>
                <a:latin typeface="Helvetica Light"/>
              </a:defRPr>
            </a:lvl1pPr>
            <a:lvl2pPr marL="742950" indent="-285750">
              <a:lnSpc>
                <a:spcPct val="120000"/>
              </a:lnSpc>
              <a:buChar char="–"/>
              <a:defRPr sz="1600">
                <a:solidFill>
                  <a:schemeClr val="tx1"/>
                </a:solidFill>
                <a:latin typeface="Helvetica Light"/>
              </a:defRPr>
            </a:lvl2pPr>
            <a:lvl3pPr marL="1143000" indent="-228600">
              <a:spcBef>
                <a:spcPct val="20000"/>
              </a:spcBef>
              <a:buChar char="•"/>
              <a:defRPr>
                <a:solidFill>
                  <a:schemeClr val="tx1"/>
                </a:solidFill>
                <a:latin typeface="Frutiger 45 Light"/>
              </a:defRPr>
            </a:lvl3pPr>
            <a:lvl4pPr marL="1600200" indent="-228600">
              <a:spcBef>
                <a:spcPct val="20000"/>
              </a:spcBef>
              <a:buChar char="–"/>
              <a:defRPr>
                <a:solidFill>
                  <a:schemeClr val="tx1"/>
                </a:solidFill>
                <a:latin typeface="Frutiger 45 Light"/>
              </a:defRPr>
            </a:lvl4pPr>
            <a:lvl5pPr marL="2057400" indent="-228600">
              <a:spcBef>
                <a:spcPct val="20000"/>
              </a:spcBef>
              <a:buChar char="»"/>
              <a:defRPr>
                <a:solidFill>
                  <a:schemeClr val="tx1"/>
                </a:solidFill>
                <a:latin typeface="Frutiger 45 Light"/>
              </a:defRPr>
            </a:lvl5pPr>
            <a:lvl6pPr marL="2514600" indent="-228600" eaLnBrk="0" fontAlgn="base" hangingPunct="0">
              <a:spcBef>
                <a:spcPct val="20000"/>
              </a:spcBef>
              <a:spcAft>
                <a:spcPct val="0"/>
              </a:spcAft>
              <a:buChar char="»"/>
              <a:defRPr>
                <a:solidFill>
                  <a:schemeClr val="tx1"/>
                </a:solidFill>
                <a:latin typeface="Frutiger 45 Light"/>
              </a:defRPr>
            </a:lvl6pPr>
            <a:lvl7pPr marL="2971800" indent="-228600" eaLnBrk="0" fontAlgn="base" hangingPunct="0">
              <a:spcBef>
                <a:spcPct val="20000"/>
              </a:spcBef>
              <a:spcAft>
                <a:spcPct val="0"/>
              </a:spcAft>
              <a:buChar char="»"/>
              <a:defRPr>
                <a:solidFill>
                  <a:schemeClr val="tx1"/>
                </a:solidFill>
                <a:latin typeface="Frutiger 45 Light"/>
              </a:defRPr>
            </a:lvl7pPr>
            <a:lvl8pPr marL="3429000" indent="-228600" eaLnBrk="0" fontAlgn="base" hangingPunct="0">
              <a:spcBef>
                <a:spcPct val="20000"/>
              </a:spcBef>
              <a:spcAft>
                <a:spcPct val="0"/>
              </a:spcAft>
              <a:buChar char="»"/>
              <a:defRPr>
                <a:solidFill>
                  <a:schemeClr val="tx1"/>
                </a:solidFill>
                <a:latin typeface="Frutiger 45 Light"/>
              </a:defRPr>
            </a:lvl8pPr>
            <a:lvl9pPr marL="3886200" indent="-228600" eaLnBrk="0" fontAlgn="base" hangingPunct="0">
              <a:spcBef>
                <a:spcPct val="20000"/>
              </a:spcBef>
              <a:spcAft>
                <a:spcPct val="0"/>
              </a:spcAft>
              <a:buChar char="»"/>
              <a:defRPr>
                <a:solidFill>
                  <a:schemeClr val="tx1"/>
                </a:solidFill>
                <a:latin typeface="Frutiger 45 Light"/>
              </a:defRPr>
            </a:lvl9pPr>
          </a:lstStyle>
          <a:p>
            <a:pPr>
              <a:lnSpc>
                <a:spcPct val="100000"/>
              </a:lnSpc>
              <a:buFontTx/>
              <a:buNone/>
              <a:defRPr/>
            </a:pPr>
            <a:r>
              <a:rPr lang="en-US" altLang="de-DE" sz="1800" dirty="0">
                <a:latin typeface="+mj-lt"/>
              </a:rPr>
              <a:t>T</a:t>
            </a:r>
            <a:r>
              <a:rPr lang="en-US" altLang="de-DE" sz="1200" dirty="0">
                <a:latin typeface="+mj-lt"/>
              </a:rPr>
              <a:t>3</a:t>
            </a:r>
          </a:p>
        </p:txBody>
      </p:sp>
      <p:sp>
        <p:nvSpPr>
          <p:cNvPr id="46091" name="Inhaltsplatzhalter 16">
            <a:extLst>
              <a:ext uri="{FF2B5EF4-FFF2-40B4-BE49-F238E27FC236}">
                <a16:creationId xmlns:a16="http://schemas.microsoft.com/office/drawing/2014/main" id="{34454F5A-6DB4-4CD8-8611-A452C043B55E}"/>
              </a:ext>
            </a:extLst>
          </p:cNvPr>
          <p:cNvSpPr>
            <a:spLocks noGrp="1"/>
          </p:cNvSpPr>
          <p:nvPr>
            <p:ph idx="1"/>
          </p:nvPr>
        </p:nvSpPr>
        <p:spPr>
          <a:xfrm>
            <a:off x="2260600" y="5089526"/>
            <a:ext cx="2090738" cy="646331"/>
          </a:xfrm>
        </p:spPr>
        <p:txBody>
          <a:bodyPr>
            <a:spAutoFit/>
          </a:bodyPr>
          <a:lstStyle/>
          <a:p>
            <a:pPr>
              <a:lnSpc>
                <a:spcPct val="100000"/>
              </a:lnSpc>
              <a:buFontTx/>
              <a:buNone/>
              <a:defRPr/>
            </a:pPr>
            <a:r>
              <a:rPr lang="en-US" altLang="de-DE" sz="1800" dirty="0">
                <a:latin typeface="+mj-lt"/>
              </a:rPr>
              <a:t>A and B sign contract</a:t>
            </a:r>
          </a:p>
        </p:txBody>
      </p:sp>
      <p:sp>
        <p:nvSpPr>
          <p:cNvPr id="18" name="Inhaltsplatzhalter 16">
            <a:extLst>
              <a:ext uri="{FF2B5EF4-FFF2-40B4-BE49-F238E27FC236}">
                <a16:creationId xmlns:a16="http://schemas.microsoft.com/office/drawing/2014/main" id="{CAE08679-1686-485A-BB7A-71CCC17FECED}"/>
              </a:ext>
            </a:extLst>
          </p:cNvPr>
          <p:cNvSpPr txBox="1">
            <a:spLocks/>
          </p:cNvSpPr>
          <p:nvPr/>
        </p:nvSpPr>
        <p:spPr bwMode="auto">
          <a:xfrm>
            <a:off x="4583113" y="5100639"/>
            <a:ext cx="1397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lnSpc>
                <a:spcPct val="100000"/>
              </a:lnSpc>
              <a:buFontTx/>
              <a:buNone/>
              <a:defRPr/>
            </a:pPr>
            <a:r>
              <a:rPr lang="en-US" sz="1800" kern="0" dirty="0">
                <a:latin typeface="+mj-lt"/>
              </a:rPr>
              <a:t>AB  invests</a:t>
            </a:r>
          </a:p>
        </p:txBody>
      </p:sp>
      <p:sp>
        <p:nvSpPr>
          <p:cNvPr id="19" name="Inhaltsplatzhalter 16">
            <a:extLst>
              <a:ext uri="{FF2B5EF4-FFF2-40B4-BE49-F238E27FC236}">
                <a16:creationId xmlns:a16="http://schemas.microsoft.com/office/drawing/2014/main" id="{8C64C383-643E-41F8-8B29-2D1055AD9DDE}"/>
              </a:ext>
            </a:extLst>
          </p:cNvPr>
          <p:cNvSpPr txBox="1">
            <a:spLocks/>
          </p:cNvSpPr>
          <p:nvPr/>
        </p:nvSpPr>
        <p:spPr bwMode="auto">
          <a:xfrm>
            <a:off x="6084889" y="5135564"/>
            <a:ext cx="159543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lnSpc>
                <a:spcPct val="100000"/>
              </a:lnSpc>
              <a:buFontTx/>
              <a:buNone/>
              <a:defRPr/>
            </a:pPr>
            <a:r>
              <a:rPr lang="en-US" sz="1800" kern="0" dirty="0">
                <a:latin typeface="+mj-lt"/>
              </a:rPr>
              <a:t>AB produces and sells</a:t>
            </a:r>
          </a:p>
        </p:txBody>
      </p:sp>
      <p:sp>
        <p:nvSpPr>
          <p:cNvPr id="20" name="Inhaltsplatzhalter 16">
            <a:extLst>
              <a:ext uri="{FF2B5EF4-FFF2-40B4-BE49-F238E27FC236}">
                <a16:creationId xmlns:a16="http://schemas.microsoft.com/office/drawing/2014/main" id="{ECB1AB27-1437-429F-B84E-2B0BF5A0BC53}"/>
              </a:ext>
            </a:extLst>
          </p:cNvPr>
          <p:cNvSpPr txBox="1">
            <a:spLocks/>
          </p:cNvSpPr>
          <p:nvPr/>
        </p:nvSpPr>
        <p:spPr bwMode="auto">
          <a:xfrm>
            <a:off x="8175625" y="5086350"/>
            <a:ext cx="205898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lnSpc>
                <a:spcPct val="100000"/>
              </a:lnSpc>
              <a:buFontTx/>
              <a:buNone/>
              <a:defRPr/>
            </a:pPr>
            <a:r>
              <a:rPr lang="en-US" sz="1800" kern="0" dirty="0" err="1">
                <a:latin typeface="+mj-lt"/>
              </a:rPr>
              <a:t>A+B</a:t>
            </a:r>
            <a:r>
              <a:rPr lang="en-US" sz="1800" kern="0" dirty="0">
                <a:latin typeface="+mj-lt"/>
              </a:rPr>
              <a:t> share revenues of AB</a:t>
            </a:r>
          </a:p>
        </p:txBody>
      </p:sp>
      <p:sp>
        <p:nvSpPr>
          <p:cNvPr id="21" name="Inhaltsplatzhalter 16">
            <a:extLst>
              <a:ext uri="{FF2B5EF4-FFF2-40B4-BE49-F238E27FC236}">
                <a16:creationId xmlns:a16="http://schemas.microsoft.com/office/drawing/2014/main" id="{121F892D-F7E9-4FD7-AFD4-66AC4F9D8D70}"/>
              </a:ext>
            </a:extLst>
          </p:cNvPr>
          <p:cNvSpPr txBox="1">
            <a:spLocks/>
          </p:cNvSpPr>
          <p:nvPr/>
        </p:nvSpPr>
        <p:spPr bwMode="auto">
          <a:xfrm>
            <a:off x="1127126" y="1536185"/>
            <a:ext cx="7670800" cy="86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buFontTx/>
              <a:buNone/>
              <a:defRPr/>
            </a:pPr>
            <a:r>
              <a:rPr lang="en-US" kern="0" dirty="0">
                <a:latin typeface="Times New Roman" panose="02020603050405020304" pitchFamily="18" charset="0"/>
                <a:cs typeface="Times New Roman" panose="02020603050405020304" pitchFamily="18" charset="0"/>
              </a:rPr>
              <a:t>Joint Venture: VW establishes a company with a Chinese partner</a:t>
            </a:r>
          </a:p>
          <a:p>
            <a:pPr>
              <a:buFontTx/>
              <a:buNone/>
              <a:defRPr/>
            </a:pPr>
            <a:r>
              <a:rPr lang="en-US" kern="0" dirty="0">
                <a:latin typeface="Times New Roman" panose="02020603050405020304" pitchFamily="18" charset="0"/>
                <a:cs typeface="Times New Roman" panose="02020603050405020304" pitchFamily="18" charset="0"/>
              </a:rPr>
              <a:t>A: VW; B: Chinese Partner</a:t>
            </a:r>
            <a:endParaRPr lang="en-US" sz="2400" kern="0" dirty="0">
              <a:latin typeface="Times New Roman" panose="02020603050405020304" pitchFamily="18" charset="0"/>
              <a:cs typeface="Times New Roman" panose="02020603050405020304" pitchFamily="18" charset="0"/>
            </a:endParaRPr>
          </a:p>
        </p:txBody>
      </p:sp>
      <p:sp>
        <p:nvSpPr>
          <p:cNvPr id="22" name="Inhaltsplatzhalter 16">
            <a:extLst>
              <a:ext uri="{FF2B5EF4-FFF2-40B4-BE49-F238E27FC236}">
                <a16:creationId xmlns:a16="http://schemas.microsoft.com/office/drawing/2014/main" id="{802ACFB2-B8BE-45BB-B1BB-11E2FE822981}"/>
              </a:ext>
            </a:extLst>
          </p:cNvPr>
          <p:cNvSpPr txBox="1">
            <a:spLocks/>
          </p:cNvSpPr>
          <p:nvPr/>
        </p:nvSpPr>
        <p:spPr bwMode="auto">
          <a:xfrm>
            <a:off x="2096345" y="3227982"/>
            <a:ext cx="1407367" cy="871870"/>
          </a:xfrm>
          <a:prstGeom prst="roundRect">
            <a:avLst/>
          </a:prstGeom>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a:ln/>
        </p:spPr>
        <p:style>
          <a:lnRef idx="0">
            <a:schemeClr val="accent2"/>
          </a:lnRef>
          <a:fillRef idx="3">
            <a:schemeClr val="accent2"/>
          </a:fillRef>
          <a:effectRef idx="3">
            <a:schemeClr val="accent2"/>
          </a:effectRef>
          <a:fontRef idx="minor">
            <a:schemeClr val="lt1"/>
          </a:fontRef>
        </p:style>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lgn="ctr">
              <a:buFontTx/>
              <a:buNone/>
              <a:defRPr/>
            </a:pPr>
            <a:r>
              <a:rPr lang="en-US" sz="1800" kern="0" dirty="0">
                <a:latin typeface="+mj-lt"/>
              </a:rPr>
              <a:t>Adverse Selection</a:t>
            </a:r>
          </a:p>
        </p:txBody>
      </p:sp>
      <p:sp>
        <p:nvSpPr>
          <p:cNvPr id="23" name="Inhaltsplatzhalter 16">
            <a:extLst>
              <a:ext uri="{FF2B5EF4-FFF2-40B4-BE49-F238E27FC236}">
                <a16:creationId xmlns:a16="http://schemas.microsoft.com/office/drawing/2014/main" id="{3880D0DB-3E08-4269-BC39-9C42532CA0EA}"/>
              </a:ext>
            </a:extLst>
          </p:cNvPr>
          <p:cNvSpPr txBox="1">
            <a:spLocks/>
          </p:cNvSpPr>
          <p:nvPr/>
        </p:nvSpPr>
        <p:spPr bwMode="auto">
          <a:xfrm>
            <a:off x="6331914" y="3165732"/>
            <a:ext cx="1224136" cy="871870"/>
          </a:xfrm>
          <a:prstGeom prst="roundRect">
            <a:avLst/>
          </a:prstGeom>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a:ln/>
        </p:spPr>
        <p:style>
          <a:lnRef idx="0">
            <a:schemeClr val="accent2"/>
          </a:lnRef>
          <a:fillRef idx="3">
            <a:schemeClr val="accent2"/>
          </a:fillRef>
          <a:effectRef idx="3">
            <a:schemeClr val="accent2"/>
          </a:effectRef>
          <a:fontRef idx="minor">
            <a:schemeClr val="lt1"/>
          </a:fontRef>
        </p:style>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lgn="ctr">
              <a:buFontTx/>
              <a:buNone/>
              <a:defRPr/>
            </a:pPr>
            <a:r>
              <a:rPr lang="en-US" sz="1800" kern="0" dirty="0">
                <a:latin typeface="+mj-lt"/>
              </a:rPr>
              <a:t>Moral Hazard</a:t>
            </a:r>
          </a:p>
        </p:txBody>
      </p:sp>
      <p:sp>
        <p:nvSpPr>
          <p:cNvPr id="27" name="Inhaltsplatzhalter 16">
            <a:extLst>
              <a:ext uri="{FF2B5EF4-FFF2-40B4-BE49-F238E27FC236}">
                <a16:creationId xmlns:a16="http://schemas.microsoft.com/office/drawing/2014/main" id="{D949C5A8-3A16-4681-9A22-25AF7781F028}"/>
              </a:ext>
            </a:extLst>
          </p:cNvPr>
          <p:cNvSpPr txBox="1">
            <a:spLocks/>
          </p:cNvSpPr>
          <p:nvPr/>
        </p:nvSpPr>
        <p:spPr bwMode="auto">
          <a:xfrm>
            <a:off x="4478438" y="3255635"/>
            <a:ext cx="1370641" cy="871870"/>
          </a:xfrm>
          <a:prstGeom prst="roundRect">
            <a:avLst/>
          </a:prstGeom>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a:ln/>
        </p:spPr>
        <p:style>
          <a:lnRef idx="0">
            <a:schemeClr val="accent2"/>
          </a:lnRef>
          <a:fillRef idx="3">
            <a:schemeClr val="accent2"/>
          </a:fillRef>
          <a:effectRef idx="3">
            <a:schemeClr val="accent2"/>
          </a:effectRef>
          <a:fontRef idx="minor">
            <a:schemeClr val="lt1"/>
          </a:fontRef>
        </p:style>
        <p:txBody>
          <a:bodyPr lIns="0" tIns="0" rIns="0" bIns="0">
            <a:spAutoFit/>
          </a:bodyPr>
          <a:lstStyle>
            <a:lvl1pPr algn="l" defTabSz="233363" rtl="0" eaLnBrk="0" fontAlgn="base" hangingPunct="0">
              <a:lnSpc>
                <a:spcPct val="150000"/>
              </a:lnSpc>
              <a:spcBef>
                <a:spcPct val="0"/>
              </a:spcBef>
              <a:spcAft>
                <a:spcPct val="0"/>
              </a:spcAft>
              <a:buClr>
                <a:srgbClr val="858F95"/>
              </a:buClr>
              <a:buChar char="•"/>
              <a:defRPr sz="2000">
                <a:solidFill>
                  <a:schemeClr val="tx1"/>
                </a:solidFill>
                <a:latin typeface="+mn-lt"/>
                <a:ea typeface="+mn-ea"/>
                <a:cs typeface="+mn-cs"/>
              </a:defRPr>
            </a:lvl1pPr>
            <a:lvl2pPr marL="15716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2pPr>
            <a:lvl3pPr marL="315913" indent="1588"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3pPr>
            <a:lvl4pPr marL="474663"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4pPr>
            <a:lvl5pPr marL="635000" algn="l" defTabSz="233363" rtl="0" eaLnBrk="0" fontAlgn="base" hangingPunct="0">
              <a:lnSpc>
                <a:spcPct val="150000"/>
              </a:lnSpc>
              <a:spcBef>
                <a:spcPct val="0"/>
              </a:spcBef>
              <a:spcAft>
                <a:spcPct val="0"/>
              </a:spcAft>
              <a:buClr>
                <a:srgbClr val="858F95"/>
              </a:buClr>
              <a:buChar char="•"/>
              <a:defRPr sz="2000">
                <a:solidFill>
                  <a:schemeClr val="tx1"/>
                </a:solidFill>
                <a:latin typeface="+mn-lt"/>
              </a:defRPr>
            </a:lvl5pPr>
            <a:lvl6pPr marL="1092200" algn="l" defTabSz="233363" rtl="0" fontAlgn="base">
              <a:lnSpc>
                <a:spcPct val="150000"/>
              </a:lnSpc>
              <a:spcBef>
                <a:spcPct val="0"/>
              </a:spcBef>
              <a:spcAft>
                <a:spcPct val="0"/>
              </a:spcAft>
              <a:buClr>
                <a:srgbClr val="858F95"/>
              </a:buClr>
              <a:buChar char="•"/>
              <a:defRPr sz="2000">
                <a:solidFill>
                  <a:schemeClr val="tx1"/>
                </a:solidFill>
                <a:latin typeface="+mn-lt"/>
              </a:defRPr>
            </a:lvl6pPr>
            <a:lvl7pPr marL="1549400" algn="l" defTabSz="233363" rtl="0" fontAlgn="base">
              <a:lnSpc>
                <a:spcPct val="150000"/>
              </a:lnSpc>
              <a:spcBef>
                <a:spcPct val="0"/>
              </a:spcBef>
              <a:spcAft>
                <a:spcPct val="0"/>
              </a:spcAft>
              <a:buClr>
                <a:srgbClr val="858F95"/>
              </a:buClr>
              <a:buChar char="•"/>
              <a:defRPr sz="2000">
                <a:solidFill>
                  <a:schemeClr val="tx1"/>
                </a:solidFill>
                <a:latin typeface="+mn-lt"/>
              </a:defRPr>
            </a:lvl7pPr>
            <a:lvl8pPr marL="2006600" algn="l" defTabSz="233363" rtl="0" fontAlgn="base">
              <a:lnSpc>
                <a:spcPct val="150000"/>
              </a:lnSpc>
              <a:spcBef>
                <a:spcPct val="0"/>
              </a:spcBef>
              <a:spcAft>
                <a:spcPct val="0"/>
              </a:spcAft>
              <a:buClr>
                <a:srgbClr val="858F95"/>
              </a:buClr>
              <a:buChar char="•"/>
              <a:defRPr sz="2000">
                <a:solidFill>
                  <a:schemeClr val="tx1"/>
                </a:solidFill>
                <a:latin typeface="+mn-lt"/>
              </a:defRPr>
            </a:lvl8pPr>
            <a:lvl9pPr marL="2463800" algn="l" defTabSz="233363" rtl="0" fontAlgn="base">
              <a:lnSpc>
                <a:spcPct val="150000"/>
              </a:lnSpc>
              <a:spcBef>
                <a:spcPct val="0"/>
              </a:spcBef>
              <a:spcAft>
                <a:spcPct val="0"/>
              </a:spcAft>
              <a:buClr>
                <a:srgbClr val="858F95"/>
              </a:buClr>
              <a:buChar char="•"/>
              <a:defRPr sz="2000">
                <a:solidFill>
                  <a:schemeClr val="tx1"/>
                </a:solidFill>
                <a:latin typeface="+mn-lt"/>
              </a:defRPr>
            </a:lvl9pPr>
          </a:lstStyle>
          <a:p>
            <a:pPr algn="ctr">
              <a:buFontTx/>
              <a:buNone/>
              <a:defRPr/>
            </a:pPr>
            <a:r>
              <a:rPr lang="en-US" sz="1800" kern="0" dirty="0">
                <a:latin typeface="+mj-lt"/>
              </a:rPr>
              <a:t>Hold–up</a:t>
            </a:r>
          </a:p>
          <a:p>
            <a:pPr algn="ctr">
              <a:buFontTx/>
              <a:buNone/>
              <a:defRPr/>
            </a:pPr>
            <a:endParaRPr lang="en-US" sz="1800" kern="0" dirty="0">
              <a:latin typeface="+mj-lt"/>
            </a:endParaRPr>
          </a:p>
        </p:txBody>
      </p:sp>
      <p:sp>
        <p:nvSpPr>
          <p:cNvPr id="30" name="Rectangle 29">
            <a:extLst>
              <a:ext uri="{FF2B5EF4-FFF2-40B4-BE49-F238E27FC236}">
                <a16:creationId xmlns:a16="http://schemas.microsoft.com/office/drawing/2014/main" id="{B1B51E2A-42C6-4540-9C43-24C33FDDDC97}"/>
              </a:ext>
            </a:extLst>
          </p:cNvPr>
          <p:cNvSpPr>
            <a:spLocks noChangeArrowheads="1"/>
          </p:cNvSpPr>
          <p:nvPr/>
        </p:nvSpPr>
        <p:spPr bwMode="auto">
          <a:xfrm>
            <a:off x="1243012" y="3033713"/>
            <a:ext cx="8264525" cy="1193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eaLnBrk="1" hangingPunct="1">
              <a:lnSpc>
                <a:spcPct val="100000"/>
              </a:lnSpc>
              <a:spcBef>
                <a:spcPct val="0"/>
              </a:spcBef>
              <a:buClrTx/>
              <a:buFontTx/>
              <a:buNone/>
            </a:pPr>
            <a:endParaRPr lang="en-US" altLang="de-DE" dirty="0">
              <a:solidFill>
                <a:schemeClr val="bg1"/>
              </a:solidFill>
              <a:ea typeface="MS Mincho" panose="02020609040205080304" pitchFamily="49" charset="-128"/>
            </a:endParaRPr>
          </a:p>
        </p:txBody>
      </p:sp>
      <p:sp>
        <p:nvSpPr>
          <p:cNvPr id="29" name="Title 1">
            <a:extLst>
              <a:ext uri="{FF2B5EF4-FFF2-40B4-BE49-F238E27FC236}">
                <a16:creationId xmlns:a16="http://schemas.microsoft.com/office/drawing/2014/main" id="{24CA5853-BAE6-4AF8-8622-33945BE1B216}"/>
              </a:ext>
            </a:extLst>
          </p:cNvPr>
          <p:cNvSpPr txBox="1">
            <a:spLocks/>
          </p:cNvSpPr>
          <p:nvPr/>
        </p:nvSpPr>
        <p:spPr>
          <a:xfrm>
            <a:off x="838200" y="396875"/>
            <a:ext cx="973455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Market Entry Mode: </a:t>
            </a:r>
            <a:r>
              <a:rPr lang="en-US" altLang="de-DE" dirty="0" err="1"/>
              <a:t>FDI</a:t>
            </a:r>
            <a:r>
              <a:rPr lang="en-US" altLang="de-DE" dirty="0"/>
              <a:t> – Joint Venture</a:t>
            </a:r>
          </a:p>
        </p:txBody>
      </p:sp>
      <p:sp>
        <p:nvSpPr>
          <p:cNvPr id="31" name="Rechteck 30">
            <a:extLst>
              <a:ext uri="{FF2B5EF4-FFF2-40B4-BE49-F238E27FC236}">
                <a16:creationId xmlns:a16="http://schemas.microsoft.com/office/drawing/2014/main" id="{3811F8F9-8585-4CE9-842E-9AC1B815D979}"/>
              </a:ext>
            </a:extLst>
          </p:cNvPr>
          <p:cNvSpPr/>
          <p:nvPr/>
        </p:nvSpPr>
        <p:spPr>
          <a:xfrm>
            <a:off x="6149744" y="2450218"/>
            <a:ext cx="4423006" cy="369332"/>
          </a:xfrm>
          <a:prstGeom prst="rect">
            <a:avLst/>
          </a:prstGeom>
        </p:spPr>
        <p:txBody>
          <a:bodyPr wrap="none">
            <a:spAutoFit/>
          </a:bodyPr>
          <a:lstStyle/>
          <a:p>
            <a:pPr>
              <a:buFontTx/>
              <a:buNone/>
              <a:defRPr/>
            </a:pPr>
            <a:r>
              <a:rPr lang="en-GB" b="1" kern="0" dirty="0">
                <a:cs typeface="Times New Roman" panose="02020603050405020304" pitchFamily="18" charset="0"/>
              </a:rPr>
              <a:t>Which Principal-Agent Risks will be present?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B8AE95-F3B0-43B8-B777-2BFC24897687}"/>
              </a:ext>
            </a:extLst>
          </p:cNvPr>
          <p:cNvSpPr>
            <a:spLocks noGrp="1"/>
          </p:cNvSpPr>
          <p:nvPr>
            <p:ph type="title"/>
          </p:nvPr>
        </p:nvSpPr>
        <p:spPr/>
        <p:txBody>
          <a:bodyPr/>
          <a:lstStyle/>
          <a:p>
            <a:r>
              <a:rPr lang="de-DE" dirty="0"/>
              <a:t>Summary: </a:t>
            </a:r>
            <a:r>
              <a:rPr lang="en-US" dirty="0"/>
              <a:t>C</a:t>
            </a:r>
            <a:r>
              <a:rPr lang="en-US" altLang="de-DE" dirty="0"/>
              <a:t>ooperative FDI – Joint Venture</a:t>
            </a:r>
            <a:endParaRPr lang="de-DE" dirty="0"/>
          </a:p>
        </p:txBody>
      </p:sp>
      <p:graphicFrame>
        <p:nvGraphicFramePr>
          <p:cNvPr id="5" name="Inhaltsplatzhalter 4">
            <a:extLst>
              <a:ext uri="{FF2B5EF4-FFF2-40B4-BE49-F238E27FC236}">
                <a16:creationId xmlns:a16="http://schemas.microsoft.com/office/drawing/2014/main" id="{66751909-329B-4670-87C8-F1DFD50CE994}"/>
              </a:ext>
            </a:extLst>
          </p:cNvPr>
          <p:cNvGraphicFramePr>
            <a:graphicFrameLocks noGrp="1"/>
          </p:cNvGraphicFramePr>
          <p:nvPr>
            <p:ph idx="1"/>
          </p:nvPr>
        </p:nvGraphicFramePr>
        <p:xfrm>
          <a:off x="0" y="1466850"/>
          <a:ext cx="11849100" cy="4710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2C7E8360-B433-4340-98AC-5EA9992E106A}"/>
              </a:ext>
            </a:extLst>
          </p:cNvPr>
          <p:cNvSpPr>
            <a:spLocks noGrp="1"/>
          </p:cNvSpPr>
          <p:nvPr>
            <p:ph type="sldNum" sz="quarter" idx="12"/>
          </p:nvPr>
        </p:nvSpPr>
        <p:spPr/>
        <p:txBody>
          <a:bodyPr/>
          <a:lstStyle/>
          <a:p>
            <a:fld id="{B34092F8-88B9-48E5-9B8F-3F206E5F35A9}" type="slidenum">
              <a:rPr lang="hr-HR" smtClean="0"/>
              <a:t>64</a:t>
            </a:fld>
            <a:endParaRPr lang="hr-HR"/>
          </a:p>
        </p:txBody>
      </p:sp>
      <p:sp>
        <p:nvSpPr>
          <p:cNvPr id="7" name="Textfeld 6">
            <a:extLst>
              <a:ext uri="{FF2B5EF4-FFF2-40B4-BE49-F238E27FC236}">
                <a16:creationId xmlns:a16="http://schemas.microsoft.com/office/drawing/2014/main" id="{AB0392DF-5AC1-4D40-8A92-286D8F5414C8}"/>
              </a:ext>
            </a:extLst>
          </p:cNvPr>
          <p:cNvSpPr txBox="1"/>
          <p:nvPr/>
        </p:nvSpPr>
        <p:spPr>
          <a:xfrm>
            <a:off x="3886200" y="3821906"/>
            <a:ext cx="819150" cy="1323439"/>
          </a:xfrm>
          <a:prstGeom prst="rect">
            <a:avLst/>
          </a:prstGeom>
          <a:noFill/>
        </p:spPr>
        <p:txBody>
          <a:bodyPr wrap="square" rtlCol="0">
            <a:spAutoFit/>
          </a:bodyPr>
          <a:lstStyle/>
          <a:p>
            <a:r>
              <a:rPr lang="de-DE" sz="8000" b="1" dirty="0">
                <a:ln w="9525">
                  <a:solidFill>
                    <a:schemeClr val="bg1"/>
                  </a:solidFill>
                  <a:prstDash val="solid"/>
                </a:ln>
                <a:effectLst>
                  <a:outerShdw blurRad="12700" dist="38100" dir="2700000" algn="tl" rotWithShape="0">
                    <a:schemeClr val="bg1">
                      <a:lumMod val="50000"/>
                    </a:schemeClr>
                  </a:outerShdw>
                </a:effectLst>
              </a:rPr>
              <a:t>?</a:t>
            </a:r>
          </a:p>
        </p:txBody>
      </p:sp>
      <p:sp>
        <p:nvSpPr>
          <p:cNvPr id="8" name="Textfeld 7">
            <a:extLst>
              <a:ext uri="{FF2B5EF4-FFF2-40B4-BE49-F238E27FC236}">
                <a16:creationId xmlns:a16="http://schemas.microsoft.com/office/drawing/2014/main" id="{4CEA9D5E-C5D0-4FC1-A9A3-D17F63A289BF}"/>
              </a:ext>
            </a:extLst>
          </p:cNvPr>
          <p:cNvSpPr txBox="1"/>
          <p:nvPr/>
        </p:nvSpPr>
        <p:spPr>
          <a:xfrm>
            <a:off x="7486652" y="3821905"/>
            <a:ext cx="819150" cy="1323439"/>
          </a:xfrm>
          <a:prstGeom prst="rect">
            <a:avLst/>
          </a:prstGeom>
          <a:noFill/>
        </p:spPr>
        <p:txBody>
          <a:bodyPr wrap="square" rtlCol="0">
            <a:spAutoFit/>
          </a:bodyPr>
          <a:lstStyle/>
          <a:p>
            <a:r>
              <a:rPr lang="de-DE" sz="8000" b="1" dirty="0">
                <a:ln w="9525">
                  <a:solidFill>
                    <a:schemeClr val="bg1"/>
                  </a:solidFill>
                  <a:prstDash val="solid"/>
                </a:ln>
                <a:effectLst>
                  <a:outerShdw blurRad="12700" dist="38100" dir="2700000" algn="tl" rotWithShape="0">
                    <a:schemeClr val="bg1">
                      <a:lumMod val="50000"/>
                    </a:schemeClr>
                  </a:outerShdw>
                </a:effectLst>
              </a:rPr>
              <a:t>?</a:t>
            </a:r>
          </a:p>
        </p:txBody>
      </p:sp>
    </p:spTree>
    <p:extLst>
      <p:ext uri="{BB962C8B-B14F-4D97-AF65-F5344CB8AC3E}">
        <p14:creationId xmlns:p14="http://schemas.microsoft.com/office/powerpoint/2010/main" val="28758099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0">
            <a:extLst>
              <a:ext uri="{FF2B5EF4-FFF2-40B4-BE49-F238E27FC236}">
                <a16:creationId xmlns:a16="http://schemas.microsoft.com/office/drawing/2014/main" id="{1E6BB35E-6CB3-43C5-BAD3-F7449A76632F}"/>
              </a:ext>
            </a:extLst>
          </p:cNvPr>
          <p:cNvGrpSpPr>
            <a:grpSpLocks/>
          </p:cNvGrpSpPr>
          <p:nvPr/>
        </p:nvGrpSpPr>
        <p:grpSpPr bwMode="auto">
          <a:xfrm>
            <a:off x="1981200" y="1557338"/>
            <a:ext cx="8229600" cy="4267200"/>
            <a:chOff x="457200" y="1905000"/>
            <a:chExt cx="8229600" cy="4267200"/>
          </a:xfrm>
        </p:grpSpPr>
        <p:sp>
          <p:nvSpPr>
            <p:cNvPr id="13" name="Rectangle 12">
              <a:extLst>
                <a:ext uri="{FF2B5EF4-FFF2-40B4-BE49-F238E27FC236}">
                  <a16:creationId xmlns:a16="http://schemas.microsoft.com/office/drawing/2014/main" id="{EDA1DA07-ECDE-425A-8633-BC44E593E673}"/>
                </a:ext>
              </a:extLst>
            </p:cNvPr>
            <p:cNvSpPr/>
            <p:nvPr/>
          </p:nvSpPr>
          <p:spPr>
            <a:xfrm>
              <a:off x="457200" y="1905000"/>
              <a:ext cx="8229600" cy="4267200"/>
            </a:xfrm>
            <a:prstGeom prst="rect">
              <a:avLst/>
            </a:prstGeom>
            <a:solidFill>
              <a:schemeClr val="bg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a:extLst>
                <a:ext uri="{FF2B5EF4-FFF2-40B4-BE49-F238E27FC236}">
                  <a16:creationId xmlns:a16="http://schemas.microsoft.com/office/drawing/2014/main" id="{456DD5E6-A803-4BDB-9399-E7DCD6B7FAAD}"/>
                </a:ext>
              </a:extLst>
            </p:cNvPr>
            <p:cNvSpPr/>
            <p:nvPr/>
          </p:nvSpPr>
          <p:spPr>
            <a:xfrm>
              <a:off x="838200" y="2391610"/>
              <a:ext cx="7467600" cy="3368842"/>
            </a:xfrm>
            <a:prstGeom prst="ellipse">
              <a:avLst/>
            </a:prstGeom>
            <a:solidFill>
              <a:schemeClr val="bg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6-Point Star 16">
              <a:extLst>
                <a:ext uri="{FF2B5EF4-FFF2-40B4-BE49-F238E27FC236}">
                  <a16:creationId xmlns:a16="http://schemas.microsoft.com/office/drawing/2014/main" id="{439F0039-6B75-4247-A657-EE2B5DC955A4}"/>
                </a:ext>
              </a:extLst>
            </p:cNvPr>
            <p:cNvSpPr/>
            <p:nvPr/>
          </p:nvSpPr>
          <p:spPr>
            <a:xfrm>
              <a:off x="1612900" y="2129589"/>
              <a:ext cx="5918200" cy="3818021"/>
            </a:xfrm>
            <a:prstGeom prst="star6">
              <a:avLst/>
            </a:prstGeom>
            <a:solidFill>
              <a:schemeClr val="bg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ounded Rectangle 17">
              <a:extLst>
                <a:ext uri="{FF2B5EF4-FFF2-40B4-BE49-F238E27FC236}">
                  <a16:creationId xmlns:a16="http://schemas.microsoft.com/office/drawing/2014/main" id="{B9593635-92F7-4764-A97C-ED963BC26C13}"/>
                </a:ext>
              </a:extLst>
            </p:cNvPr>
            <p:cNvSpPr/>
            <p:nvPr/>
          </p:nvSpPr>
          <p:spPr bwMode="auto">
            <a:xfrm>
              <a:off x="782782" y="3058446"/>
              <a:ext cx="3636818" cy="2035170"/>
            </a:xfrm>
            <a:prstGeom prst="roundRect">
              <a:avLst/>
            </a:prstGeom>
            <a:solidFill>
              <a:schemeClr val="bg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3600">
                  <a:latin typeface="Arial" pitchFamily="34" charset="0"/>
                  <a:cs typeface="Arial" pitchFamily="34" charset="0"/>
                </a:rPr>
                <a:t>Cooperation</a:t>
              </a:r>
            </a:p>
          </p:txBody>
        </p:sp>
        <p:sp>
          <p:nvSpPr>
            <p:cNvPr id="19" name="Rounded Rectangle 18">
              <a:extLst>
                <a:ext uri="{FF2B5EF4-FFF2-40B4-BE49-F238E27FC236}">
                  <a16:creationId xmlns:a16="http://schemas.microsoft.com/office/drawing/2014/main" id="{4B10C527-3D07-47FB-8896-923CA88AB131}"/>
                </a:ext>
              </a:extLst>
            </p:cNvPr>
            <p:cNvSpPr/>
            <p:nvPr/>
          </p:nvSpPr>
          <p:spPr bwMode="auto">
            <a:xfrm>
              <a:off x="4724400" y="3058446"/>
              <a:ext cx="3636818" cy="2035170"/>
            </a:xfrm>
            <a:prstGeom prst="roundRect">
              <a:avLst/>
            </a:prstGeom>
            <a:solidFill>
              <a:schemeClr val="bg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3600" dirty="0">
                  <a:latin typeface="Arial" pitchFamily="34" charset="0"/>
                  <a:cs typeface="Arial" pitchFamily="34" charset="0"/>
                </a:rPr>
                <a:t>Mutual Benefit</a:t>
              </a:r>
            </a:p>
          </p:txBody>
        </p:sp>
      </p:grpSp>
      <p:sp>
        <p:nvSpPr>
          <p:cNvPr id="56323" name="Titel 1">
            <a:extLst>
              <a:ext uri="{FF2B5EF4-FFF2-40B4-BE49-F238E27FC236}">
                <a16:creationId xmlns:a16="http://schemas.microsoft.com/office/drawing/2014/main" id="{66607FB2-A32A-442D-957A-01E8EA23C31C}"/>
              </a:ext>
            </a:extLst>
          </p:cNvPr>
          <p:cNvSpPr>
            <a:spLocks noGrp="1"/>
          </p:cNvSpPr>
          <p:nvPr>
            <p:ph type="title"/>
          </p:nvPr>
        </p:nvSpPr>
        <p:spPr/>
        <p:txBody>
          <a:bodyPr/>
          <a:lstStyle/>
          <a:p>
            <a:r>
              <a:rPr lang="en-US" altLang="de-DE" sz="3600" dirty="0"/>
              <a:t>Market Entry Mode: Strategic Alliances</a:t>
            </a:r>
          </a:p>
        </p:txBody>
      </p:sp>
      <p:sp>
        <p:nvSpPr>
          <p:cNvPr id="2" name="Rechteck 1">
            <a:extLst>
              <a:ext uri="{FF2B5EF4-FFF2-40B4-BE49-F238E27FC236}">
                <a16:creationId xmlns:a16="http://schemas.microsoft.com/office/drawing/2014/main" id="{921A8DCD-6869-45DC-9677-2ADE6578BEBA}"/>
              </a:ext>
            </a:extLst>
          </p:cNvPr>
          <p:cNvSpPr/>
          <p:nvPr/>
        </p:nvSpPr>
        <p:spPr>
          <a:xfrm>
            <a:off x="154385" y="5973290"/>
            <a:ext cx="1503938" cy="261610"/>
          </a:xfrm>
          <a:prstGeom prst="rect">
            <a:avLst/>
          </a:prstGeom>
        </p:spPr>
        <p:txBody>
          <a:bodyPr wrap="none">
            <a:spAutoFit/>
          </a:bodyPr>
          <a:lstStyle/>
          <a:p>
            <a:r>
              <a:rPr lang="en-GB" altLang="zh-CN" sz="1100" dirty="0">
                <a:ea typeface="SimSun" panose="02010600030101010101" pitchFamily="2" charset="-122"/>
              </a:rPr>
              <a:t>Griffin, </a:t>
            </a:r>
            <a:r>
              <a:rPr lang="en-GB" altLang="zh-CN" sz="1100" dirty="0" err="1">
                <a:ea typeface="SimSun" panose="02010600030101010101" pitchFamily="2" charset="-122"/>
              </a:rPr>
              <a:t>Pustay</a:t>
            </a:r>
            <a:r>
              <a:rPr lang="en-GB" altLang="zh-CN" sz="1100" dirty="0">
                <a:ea typeface="SimSun" panose="02010600030101010101" pitchFamily="2" charset="-122"/>
              </a:rPr>
              <a:t>, (2013). </a:t>
            </a:r>
            <a:endParaRPr lang="de-DE" sz="1100" dirty="0"/>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9439E0A-AFB2-4484-9CB0-A5FDAF794866}"/>
              </a:ext>
            </a:extLst>
          </p:cNvPr>
          <p:cNvSpPr>
            <a:spLocks noGrp="1"/>
          </p:cNvSpPr>
          <p:nvPr>
            <p:ph type="sldNum" sz="quarter" idx="12"/>
          </p:nvPr>
        </p:nvSpPr>
        <p:spPr/>
        <p:txBody>
          <a:bodyPr/>
          <a:lstStyle/>
          <a:p>
            <a:fld id="{B34092F8-88B9-48E5-9B8F-3F206E5F35A9}" type="slidenum">
              <a:rPr lang="hr-HR" smtClean="0"/>
              <a:t>66</a:t>
            </a:fld>
            <a:endParaRPr lang="hr-HR"/>
          </a:p>
        </p:txBody>
      </p:sp>
      <p:sp>
        <p:nvSpPr>
          <p:cNvPr id="4" name="Titel 1">
            <a:extLst>
              <a:ext uri="{FF2B5EF4-FFF2-40B4-BE49-F238E27FC236}">
                <a16:creationId xmlns:a16="http://schemas.microsoft.com/office/drawing/2014/main" id="{91B37B0D-EAA4-4E42-B4BE-0A65376C57BA}"/>
              </a:ext>
            </a:extLst>
          </p:cNvPr>
          <p:cNvSpPr>
            <a:spLocks noGrp="1"/>
          </p:cNvSpPr>
          <p:nvPr>
            <p:ph type="title"/>
          </p:nvPr>
        </p:nvSpPr>
        <p:spPr>
          <a:xfrm>
            <a:off x="838200" y="365125"/>
            <a:ext cx="10515600" cy="1325563"/>
          </a:xfrm>
        </p:spPr>
        <p:txBody>
          <a:bodyPr/>
          <a:lstStyle/>
          <a:p>
            <a:r>
              <a:rPr lang="en-US" altLang="de-DE" sz="3600" dirty="0"/>
              <a:t>Market Entry Mode: Strategic Alliances</a:t>
            </a:r>
          </a:p>
        </p:txBody>
      </p:sp>
      <p:pic>
        <p:nvPicPr>
          <p:cNvPr id="5" name="Grafik 4">
            <a:extLst>
              <a:ext uri="{FF2B5EF4-FFF2-40B4-BE49-F238E27FC236}">
                <a16:creationId xmlns:a16="http://schemas.microsoft.com/office/drawing/2014/main" id="{2DC1B79A-148C-4BBD-8473-368231687CF7}"/>
              </a:ext>
            </a:extLst>
          </p:cNvPr>
          <p:cNvPicPr>
            <a:picLocks noChangeAspect="1"/>
          </p:cNvPicPr>
          <p:nvPr/>
        </p:nvPicPr>
        <p:blipFill>
          <a:blip r:embed="rId2"/>
          <a:stretch>
            <a:fillRect/>
          </a:stretch>
        </p:blipFill>
        <p:spPr>
          <a:xfrm>
            <a:off x="2476500" y="2128838"/>
            <a:ext cx="2819400" cy="1619250"/>
          </a:xfrm>
          <a:prstGeom prst="rect">
            <a:avLst/>
          </a:prstGeom>
        </p:spPr>
      </p:pic>
      <p:sp>
        <p:nvSpPr>
          <p:cNvPr id="7" name="Textfeld 6">
            <a:extLst>
              <a:ext uri="{FF2B5EF4-FFF2-40B4-BE49-F238E27FC236}">
                <a16:creationId xmlns:a16="http://schemas.microsoft.com/office/drawing/2014/main" id="{1554AC33-D6DA-4674-A7BD-586A60CE6AAB}"/>
              </a:ext>
            </a:extLst>
          </p:cNvPr>
          <p:cNvSpPr txBox="1"/>
          <p:nvPr/>
        </p:nvSpPr>
        <p:spPr>
          <a:xfrm>
            <a:off x="5676900" y="2362200"/>
            <a:ext cx="4838700" cy="1077218"/>
          </a:xfrm>
          <a:prstGeom prst="rect">
            <a:avLst/>
          </a:prstGeom>
          <a:noFill/>
        </p:spPr>
        <p:txBody>
          <a:bodyPr wrap="square" rtlCol="0">
            <a:spAutoFit/>
          </a:bodyPr>
          <a:lstStyle/>
          <a:p>
            <a:r>
              <a:rPr lang="de-DE" sz="3200" b="1" dirty="0" err="1"/>
              <a:t>What</a:t>
            </a:r>
            <a:r>
              <a:rPr lang="de-DE" sz="3200" b="1" dirty="0"/>
              <a:t> </a:t>
            </a:r>
            <a:r>
              <a:rPr lang="de-DE" sz="3200" b="1" dirty="0" err="1"/>
              <a:t>is</a:t>
            </a:r>
            <a:r>
              <a:rPr lang="de-DE" sz="3200" b="1" dirty="0"/>
              <a:t> </a:t>
            </a:r>
            <a:r>
              <a:rPr lang="de-DE" sz="3200" b="1" dirty="0" err="1"/>
              <a:t>the</a:t>
            </a:r>
            <a:r>
              <a:rPr lang="de-DE" sz="3200" b="1" dirty="0"/>
              <a:t> </a:t>
            </a:r>
            <a:r>
              <a:rPr lang="de-DE" sz="3200" b="1" dirty="0" err="1"/>
              <a:t>motivation</a:t>
            </a:r>
            <a:r>
              <a:rPr lang="de-DE" sz="3200" b="1" dirty="0"/>
              <a:t> </a:t>
            </a:r>
            <a:r>
              <a:rPr lang="de-DE" sz="3200" b="1" dirty="0" err="1"/>
              <a:t>of</a:t>
            </a:r>
            <a:r>
              <a:rPr lang="de-DE" sz="3200" b="1" dirty="0"/>
              <a:t> </a:t>
            </a:r>
            <a:r>
              <a:rPr lang="de-DE" sz="3200" b="1" dirty="0" err="1"/>
              <a:t>the</a:t>
            </a:r>
            <a:r>
              <a:rPr lang="de-DE" sz="3200" b="1" dirty="0"/>
              <a:t> </a:t>
            </a:r>
            <a:r>
              <a:rPr lang="de-DE" sz="3200" b="1" dirty="0" err="1"/>
              <a:t>companies</a:t>
            </a:r>
            <a:r>
              <a:rPr lang="de-DE" sz="3200" b="1" dirty="0"/>
              <a:t> </a:t>
            </a:r>
            <a:r>
              <a:rPr lang="de-DE" sz="3200" b="1" dirty="0" err="1"/>
              <a:t>to</a:t>
            </a:r>
            <a:r>
              <a:rPr lang="de-DE" sz="3200" b="1" dirty="0"/>
              <a:t> </a:t>
            </a:r>
            <a:r>
              <a:rPr lang="de-DE" sz="3200" b="1" dirty="0" err="1"/>
              <a:t>join</a:t>
            </a:r>
            <a:r>
              <a:rPr lang="de-DE" sz="3200" b="1" dirty="0"/>
              <a:t>?</a:t>
            </a:r>
          </a:p>
        </p:txBody>
      </p:sp>
    </p:spTree>
    <p:extLst>
      <p:ext uri="{BB962C8B-B14F-4D97-AF65-F5344CB8AC3E}">
        <p14:creationId xmlns:p14="http://schemas.microsoft.com/office/powerpoint/2010/main" val="1303093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a:graphicFrameLocks noChangeAspect="1"/>
          </p:cNvGraphicFramePr>
          <p:nvPr>
            <p:extLst>
              <p:ext uri="{D42A27DB-BD31-4B8C-83A1-F6EECF244321}">
                <p14:modId xmlns:p14="http://schemas.microsoft.com/office/powerpoint/2010/main" val="1773993168"/>
              </p:ext>
            </p:extLst>
          </p:nvPr>
        </p:nvGraphicFramePr>
        <p:xfrm>
          <a:off x="1077308" y="1159076"/>
          <a:ext cx="10831789" cy="522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el 1">
            <a:extLst>
              <a:ext uri="{FF2B5EF4-FFF2-40B4-BE49-F238E27FC236}">
                <a16:creationId xmlns:a16="http://schemas.microsoft.com/office/drawing/2014/main" id="{62172C7A-C985-4DBD-B65A-B63E82422510}"/>
              </a:ext>
            </a:extLst>
          </p:cNvPr>
          <p:cNvSpPr>
            <a:spLocks noGrp="1"/>
          </p:cNvSpPr>
          <p:nvPr>
            <p:ph type="title"/>
          </p:nvPr>
        </p:nvSpPr>
        <p:spPr>
          <a:xfrm>
            <a:off x="838200" y="276637"/>
            <a:ext cx="10515600" cy="1325563"/>
          </a:xfrm>
        </p:spPr>
        <p:txBody>
          <a:bodyPr/>
          <a:lstStyle/>
          <a:p>
            <a:r>
              <a:rPr lang="en-US" altLang="de-DE" sz="3600" dirty="0"/>
              <a:t>Summary: Market Entry Modes </a:t>
            </a:r>
          </a:p>
        </p:txBody>
      </p:sp>
    </p:spTree>
    <p:extLst>
      <p:ext uri="{BB962C8B-B14F-4D97-AF65-F5344CB8AC3E}">
        <p14:creationId xmlns:p14="http://schemas.microsoft.com/office/powerpoint/2010/main" val="6244278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45" name="Straight Arrow Connector 7">
            <a:extLst>
              <a:ext uri="{FF2B5EF4-FFF2-40B4-BE49-F238E27FC236}">
                <a16:creationId xmlns:a16="http://schemas.microsoft.com/office/drawing/2014/main" id="{742228F0-7BC0-4A28-A851-85E9509E691D}"/>
              </a:ext>
            </a:extLst>
          </p:cNvPr>
          <p:cNvCxnSpPr>
            <a:cxnSpLocks noChangeShapeType="1"/>
          </p:cNvCxnSpPr>
          <p:nvPr/>
        </p:nvCxnSpPr>
        <p:spPr bwMode="auto">
          <a:xfrm>
            <a:off x="2640014" y="5589588"/>
            <a:ext cx="6192837" cy="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446" name="Straight Arrow Connector 8">
            <a:extLst>
              <a:ext uri="{FF2B5EF4-FFF2-40B4-BE49-F238E27FC236}">
                <a16:creationId xmlns:a16="http://schemas.microsoft.com/office/drawing/2014/main" id="{4E79C4AB-692B-44C7-9C40-4B7196E908A3}"/>
              </a:ext>
            </a:extLst>
          </p:cNvPr>
          <p:cNvCxnSpPr>
            <a:cxnSpLocks noChangeShapeType="1"/>
          </p:cNvCxnSpPr>
          <p:nvPr/>
        </p:nvCxnSpPr>
        <p:spPr bwMode="auto">
          <a:xfrm flipV="1">
            <a:off x="2640013" y="1628776"/>
            <a:ext cx="0" cy="3960813"/>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TextBox 11">
            <a:extLst>
              <a:ext uri="{FF2B5EF4-FFF2-40B4-BE49-F238E27FC236}">
                <a16:creationId xmlns:a16="http://schemas.microsoft.com/office/drawing/2014/main" id="{210596A2-EE75-4312-93C1-35E246630B91}"/>
              </a:ext>
            </a:extLst>
          </p:cNvPr>
          <p:cNvSpPr txBox="1"/>
          <p:nvPr/>
        </p:nvSpPr>
        <p:spPr>
          <a:xfrm>
            <a:off x="2135560" y="980728"/>
            <a:ext cx="400110" cy="4608512"/>
          </a:xfrm>
          <a:prstGeom prst="rect">
            <a:avLst/>
          </a:prstGeom>
          <a:noFill/>
        </p:spPr>
        <p:txBody>
          <a:bodyPr vert="vert270">
            <a:spAutoFit/>
          </a:bodyPr>
          <a:lstStyle/>
          <a:p>
            <a:pPr>
              <a:defRPr/>
            </a:pPr>
            <a:r>
              <a:rPr lang="en-US" sz="1400"/>
              <a:t>Capital and management in home country</a:t>
            </a:r>
          </a:p>
        </p:txBody>
      </p:sp>
      <p:sp>
        <p:nvSpPr>
          <p:cNvPr id="13" name="TextBox 12">
            <a:extLst>
              <a:ext uri="{FF2B5EF4-FFF2-40B4-BE49-F238E27FC236}">
                <a16:creationId xmlns:a16="http://schemas.microsoft.com/office/drawing/2014/main" id="{74892566-0DFA-4EB4-B11C-399130C0AAE8}"/>
              </a:ext>
            </a:extLst>
          </p:cNvPr>
          <p:cNvSpPr txBox="1"/>
          <p:nvPr/>
        </p:nvSpPr>
        <p:spPr>
          <a:xfrm rot="5400000">
            <a:off x="5057745" y="3497853"/>
            <a:ext cx="400110" cy="4608512"/>
          </a:xfrm>
          <a:prstGeom prst="rect">
            <a:avLst/>
          </a:prstGeom>
          <a:noFill/>
        </p:spPr>
        <p:txBody>
          <a:bodyPr vert="vert270">
            <a:spAutoFit/>
          </a:bodyPr>
          <a:lstStyle/>
          <a:p>
            <a:pPr>
              <a:defRPr/>
            </a:pPr>
            <a:r>
              <a:rPr lang="en-US" sz="1400"/>
              <a:t>Capital and management in the foreign country</a:t>
            </a:r>
          </a:p>
        </p:txBody>
      </p:sp>
      <p:sp>
        <p:nvSpPr>
          <p:cNvPr id="14" name="Rectangle 13">
            <a:extLst>
              <a:ext uri="{FF2B5EF4-FFF2-40B4-BE49-F238E27FC236}">
                <a16:creationId xmlns:a16="http://schemas.microsoft.com/office/drawing/2014/main" id="{04FC1C80-EAD1-4F77-A62D-396FEAB2FAEC}"/>
              </a:ext>
            </a:extLst>
          </p:cNvPr>
          <p:cNvSpPr/>
          <p:nvPr/>
        </p:nvSpPr>
        <p:spPr bwMode="auto">
          <a:xfrm>
            <a:off x="2836864" y="1649414"/>
            <a:ext cx="1189037" cy="50482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0" tIns="0" rIns="0" bIns="0" anchor="ctr"/>
          <a:lstStyle/>
          <a:p>
            <a:pPr algn="ctr" eaLnBrk="1" hangingPunct="1">
              <a:defRPr/>
            </a:pPr>
            <a:r>
              <a:rPr lang="en-US" dirty="0">
                <a:solidFill>
                  <a:schemeClr val="bg1"/>
                </a:solidFill>
                <a:ea typeface="MS Mincho" pitchFamily="49" charset="-128"/>
              </a:rPr>
              <a:t>Export</a:t>
            </a:r>
          </a:p>
        </p:txBody>
      </p:sp>
      <p:sp>
        <p:nvSpPr>
          <p:cNvPr id="15" name="Rectangle 14">
            <a:extLst>
              <a:ext uri="{FF2B5EF4-FFF2-40B4-BE49-F238E27FC236}">
                <a16:creationId xmlns:a16="http://schemas.microsoft.com/office/drawing/2014/main" id="{B642FC6A-D8C4-4AF8-9876-3B27A05D5940}"/>
              </a:ext>
            </a:extLst>
          </p:cNvPr>
          <p:cNvSpPr/>
          <p:nvPr/>
        </p:nvSpPr>
        <p:spPr bwMode="auto">
          <a:xfrm>
            <a:off x="3552825" y="2220914"/>
            <a:ext cx="1150938" cy="50482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0" tIns="0" rIns="0" bIns="0" anchor="ctr"/>
          <a:lstStyle/>
          <a:p>
            <a:pPr algn="ctr" eaLnBrk="1" hangingPunct="1">
              <a:defRPr/>
            </a:pPr>
            <a:r>
              <a:rPr lang="en-US" dirty="0">
                <a:solidFill>
                  <a:schemeClr val="bg1"/>
                </a:solidFill>
                <a:ea typeface="MS Mincho" pitchFamily="49" charset="-128"/>
              </a:rPr>
              <a:t>Licensing</a:t>
            </a:r>
          </a:p>
        </p:txBody>
      </p:sp>
      <p:sp>
        <p:nvSpPr>
          <p:cNvPr id="16" name="Rectangle 15">
            <a:extLst>
              <a:ext uri="{FF2B5EF4-FFF2-40B4-BE49-F238E27FC236}">
                <a16:creationId xmlns:a16="http://schemas.microsoft.com/office/drawing/2014/main" id="{33ABC897-06EE-4A52-B1B5-038D908D63AF}"/>
              </a:ext>
            </a:extLst>
          </p:cNvPr>
          <p:cNvSpPr/>
          <p:nvPr/>
        </p:nvSpPr>
        <p:spPr bwMode="auto">
          <a:xfrm>
            <a:off x="4206875" y="2792414"/>
            <a:ext cx="1187450" cy="50482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0" tIns="0" rIns="0" bIns="0" anchor="ctr"/>
          <a:lstStyle/>
          <a:p>
            <a:pPr algn="ctr" eaLnBrk="1" hangingPunct="1">
              <a:defRPr/>
            </a:pPr>
            <a:r>
              <a:rPr lang="en-US" dirty="0">
                <a:solidFill>
                  <a:schemeClr val="bg1"/>
                </a:solidFill>
                <a:ea typeface="MS Mincho" pitchFamily="49" charset="-128"/>
              </a:rPr>
              <a:t>Franchise</a:t>
            </a:r>
          </a:p>
        </p:txBody>
      </p:sp>
      <p:sp>
        <p:nvSpPr>
          <p:cNvPr id="17" name="Rectangle 16">
            <a:extLst>
              <a:ext uri="{FF2B5EF4-FFF2-40B4-BE49-F238E27FC236}">
                <a16:creationId xmlns:a16="http://schemas.microsoft.com/office/drawing/2014/main" id="{40B3BFF8-9E38-4A70-B181-FE3F84D2D968}"/>
              </a:ext>
            </a:extLst>
          </p:cNvPr>
          <p:cNvSpPr/>
          <p:nvPr/>
        </p:nvSpPr>
        <p:spPr bwMode="auto">
          <a:xfrm>
            <a:off x="4787900" y="3363914"/>
            <a:ext cx="1657350" cy="50482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0" tIns="0" rIns="0" bIns="0" anchor="ctr"/>
          <a:lstStyle/>
          <a:p>
            <a:pPr algn="ctr" eaLnBrk="1" hangingPunct="1">
              <a:defRPr/>
            </a:pPr>
            <a:r>
              <a:rPr lang="en-US">
                <a:solidFill>
                  <a:schemeClr val="bg1"/>
                </a:solidFill>
                <a:ea typeface="MS Mincho" pitchFamily="49" charset="-128"/>
              </a:rPr>
              <a:t>Joint Venture</a:t>
            </a:r>
          </a:p>
        </p:txBody>
      </p:sp>
      <p:sp>
        <p:nvSpPr>
          <p:cNvPr id="18" name="Rectangle 17">
            <a:extLst>
              <a:ext uri="{FF2B5EF4-FFF2-40B4-BE49-F238E27FC236}">
                <a16:creationId xmlns:a16="http://schemas.microsoft.com/office/drawing/2014/main" id="{2980B115-35D6-4703-9810-24837688C82F}"/>
              </a:ext>
            </a:extLst>
          </p:cNvPr>
          <p:cNvSpPr/>
          <p:nvPr/>
        </p:nvSpPr>
        <p:spPr bwMode="auto">
          <a:xfrm>
            <a:off x="5616575" y="3933825"/>
            <a:ext cx="1271588" cy="503238"/>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0" tIns="0" rIns="0" bIns="0" anchor="ctr"/>
          <a:lstStyle/>
          <a:p>
            <a:pPr algn="ctr" eaLnBrk="1" hangingPunct="1">
              <a:defRPr/>
            </a:pPr>
            <a:r>
              <a:rPr lang="en-US">
                <a:solidFill>
                  <a:schemeClr val="bg1"/>
                </a:solidFill>
                <a:ea typeface="MS Mincho" pitchFamily="49" charset="-128"/>
              </a:rPr>
              <a:t>Merger</a:t>
            </a:r>
          </a:p>
        </p:txBody>
      </p:sp>
      <p:sp>
        <p:nvSpPr>
          <p:cNvPr id="19" name="Rectangle 18">
            <a:extLst>
              <a:ext uri="{FF2B5EF4-FFF2-40B4-BE49-F238E27FC236}">
                <a16:creationId xmlns:a16="http://schemas.microsoft.com/office/drawing/2014/main" id="{EE320EE7-29B8-486D-ABB0-9C33FA1F9CF2}"/>
              </a:ext>
            </a:extLst>
          </p:cNvPr>
          <p:cNvSpPr/>
          <p:nvPr/>
        </p:nvSpPr>
        <p:spPr bwMode="auto">
          <a:xfrm>
            <a:off x="6523038" y="4478339"/>
            <a:ext cx="1300162" cy="50482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0" tIns="0" rIns="0" bIns="0" anchor="ctr"/>
          <a:lstStyle/>
          <a:p>
            <a:pPr algn="ctr" eaLnBrk="1" hangingPunct="1">
              <a:defRPr/>
            </a:pPr>
            <a:r>
              <a:rPr lang="en-US">
                <a:solidFill>
                  <a:schemeClr val="bg1"/>
                </a:solidFill>
                <a:ea typeface="MS Mincho" pitchFamily="49" charset="-128"/>
              </a:rPr>
              <a:t>Acquisition</a:t>
            </a:r>
          </a:p>
        </p:txBody>
      </p:sp>
      <p:sp>
        <p:nvSpPr>
          <p:cNvPr id="20" name="Rectangle 19">
            <a:extLst>
              <a:ext uri="{FF2B5EF4-FFF2-40B4-BE49-F238E27FC236}">
                <a16:creationId xmlns:a16="http://schemas.microsoft.com/office/drawing/2014/main" id="{CCB1B765-68A7-4E14-A7BB-0BE80FB53BE1}"/>
              </a:ext>
            </a:extLst>
          </p:cNvPr>
          <p:cNvSpPr/>
          <p:nvPr/>
        </p:nvSpPr>
        <p:spPr bwMode="auto">
          <a:xfrm>
            <a:off x="7561263" y="5013325"/>
            <a:ext cx="1301750" cy="503238"/>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0" tIns="0" rIns="0" bIns="0" anchor="ctr"/>
          <a:lstStyle/>
          <a:p>
            <a:pPr algn="ctr" eaLnBrk="1" hangingPunct="1">
              <a:defRPr/>
            </a:pPr>
            <a:r>
              <a:rPr lang="en-US">
                <a:solidFill>
                  <a:schemeClr val="bg1"/>
                </a:solidFill>
                <a:ea typeface="MS Mincho" pitchFamily="49" charset="-128"/>
              </a:rPr>
              <a:t>Greenfield</a:t>
            </a:r>
          </a:p>
        </p:txBody>
      </p:sp>
      <p:sp>
        <p:nvSpPr>
          <p:cNvPr id="61456" name="TextBox 20">
            <a:extLst>
              <a:ext uri="{FF2B5EF4-FFF2-40B4-BE49-F238E27FC236}">
                <a16:creationId xmlns:a16="http://schemas.microsoft.com/office/drawing/2014/main" id="{78C0F477-FD64-4FCA-B42D-1E077A9AB135}"/>
              </a:ext>
            </a:extLst>
          </p:cNvPr>
          <p:cNvSpPr txBox="1">
            <a:spLocks noChangeArrowheads="1"/>
          </p:cNvSpPr>
          <p:nvPr/>
        </p:nvSpPr>
        <p:spPr bwMode="auto">
          <a:xfrm>
            <a:off x="2428876" y="1157289"/>
            <a:ext cx="817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US" altLang="en-US" sz="1200">
                <a:ea typeface="MS Mincho" panose="02020609040205080304" pitchFamily="49" charset="-128"/>
              </a:rPr>
              <a:t>100%</a:t>
            </a:r>
          </a:p>
        </p:txBody>
      </p:sp>
      <p:sp>
        <p:nvSpPr>
          <p:cNvPr id="61457" name="TextBox 21">
            <a:extLst>
              <a:ext uri="{FF2B5EF4-FFF2-40B4-BE49-F238E27FC236}">
                <a16:creationId xmlns:a16="http://schemas.microsoft.com/office/drawing/2014/main" id="{D99E0D25-7E6A-4754-8285-93E3F05B3A1D}"/>
              </a:ext>
            </a:extLst>
          </p:cNvPr>
          <p:cNvSpPr txBox="1">
            <a:spLocks noChangeArrowheads="1"/>
          </p:cNvSpPr>
          <p:nvPr/>
        </p:nvSpPr>
        <p:spPr bwMode="auto">
          <a:xfrm>
            <a:off x="8948739" y="5451476"/>
            <a:ext cx="815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US" altLang="en-US" sz="1200">
                <a:ea typeface="MS Mincho" panose="02020609040205080304" pitchFamily="49" charset="-128"/>
              </a:rPr>
              <a:t>100%</a:t>
            </a:r>
          </a:p>
        </p:txBody>
      </p:sp>
      <p:sp>
        <p:nvSpPr>
          <p:cNvPr id="21" name="Titel 1">
            <a:extLst>
              <a:ext uri="{FF2B5EF4-FFF2-40B4-BE49-F238E27FC236}">
                <a16:creationId xmlns:a16="http://schemas.microsoft.com/office/drawing/2014/main" id="{AB894A59-AE1C-4632-83B7-2E7ACECBD604}"/>
              </a:ext>
            </a:extLst>
          </p:cNvPr>
          <p:cNvSpPr>
            <a:spLocks noGrp="1"/>
          </p:cNvSpPr>
          <p:nvPr>
            <p:ph type="title"/>
          </p:nvPr>
        </p:nvSpPr>
        <p:spPr>
          <a:xfrm>
            <a:off x="838200" y="276637"/>
            <a:ext cx="10515600" cy="1325563"/>
          </a:xfrm>
        </p:spPr>
        <p:txBody>
          <a:bodyPr/>
          <a:lstStyle/>
          <a:p>
            <a:r>
              <a:rPr lang="en-US" altLang="de-DE" sz="3600" dirty="0"/>
              <a:t>Summary: Market Entry Modes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C380439C-17AB-4F57-A494-B1D2A3FD9006}"/>
              </a:ext>
            </a:extLst>
          </p:cNvPr>
          <p:cNvSpPr>
            <a:spLocks noGrp="1" noChangeArrowheads="1"/>
          </p:cNvSpPr>
          <p:nvPr>
            <p:ph type="title"/>
          </p:nvPr>
        </p:nvSpPr>
        <p:spPr>
          <a:xfrm>
            <a:off x="2209800" y="1230313"/>
            <a:ext cx="6324600" cy="685800"/>
          </a:xfrm>
        </p:spPr>
        <p:txBody>
          <a:bodyPr>
            <a:normAutofit fontScale="90000"/>
          </a:bodyPr>
          <a:lstStyle/>
          <a:p>
            <a:r>
              <a:rPr lang="de-DE" altLang="de-DE" dirty="0" err="1">
                <a:solidFill>
                  <a:schemeClr val="tx1"/>
                </a:solidFill>
              </a:rPr>
              <a:t>Discussion</a:t>
            </a:r>
            <a:r>
              <a:rPr lang="de-DE" altLang="de-DE" dirty="0">
                <a:solidFill>
                  <a:schemeClr val="tx1"/>
                </a:solidFill>
              </a:rPr>
              <a:t>: </a:t>
            </a:r>
            <a:r>
              <a:rPr lang="de-DE" altLang="de-DE" dirty="0" err="1">
                <a:solidFill>
                  <a:schemeClr val="tx1"/>
                </a:solidFill>
              </a:rPr>
              <a:t>Why</a:t>
            </a:r>
            <a:r>
              <a:rPr lang="de-DE" altLang="de-DE" dirty="0">
                <a:solidFill>
                  <a:schemeClr val="tx1"/>
                </a:solidFill>
              </a:rPr>
              <a:t> FDI?</a:t>
            </a:r>
          </a:p>
        </p:txBody>
      </p:sp>
      <p:sp>
        <p:nvSpPr>
          <p:cNvPr id="50179" name="Rectangle 3">
            <a:extLst>
              <a:ext uri="{FF2B5EF4-FFF2-40B4-BE49-F238E27FC236}">
                <a16:creationId xmlns:a16="http://schemas.microsoft.com/office/drawing/2014/main" id="{1BEE17EB-29EA-436E-975B-74024C8C0C5B}"/>
              </a:ext>
            </a:extLst>
          </p:cNvPr>
          <p:cNvSpPr>
            <a:spLocks noGrp="1" noChangeArrowheads="1"/>
          </p:cNvSpPr>
          <p:nvPr>
            <p:ph type="body" idx="1"/>
          </p:nvPr>
        </p:nvSpPr>
        <p:spPr>
          <a:xfrm>
            <a:off x="933450" y="1989138"/>
            <a:ext cx="9410700" cy="4310062"/>
          </a:xfrm>
        </p:spPr>
        <p:txBody>
          <a:bodyPr>
            <a:noAutofit/>
          </a:bodyPr>
          <a:lstStyle/>
          <a:p>
            <a:pPr marL="457200" indent="-457200">
              <a:buFont typeface="+mj-lt"/>
              <a:buAutoNum type="arabicPeriod"/>
              <a:defRPr/>
            </a:pPr>
            <a:r>
              <a:rPr lang="en-US" altLang="de-DE" dirty="0">
                <a:ea typeface="ＭＳ Ｐゴシック" panose="020B0600070205080204" pitchFamily="34" charset="-128"/>
              </a:rPr>
              <a:t>Why do firms invest rather than use exporting or licensing to enter foreign markets?</a:t>
            </a:r>
          </a:p>
          <a:p>
            <a:pPr marL="457200" indent="-457200">
              <a:buFont typeface="+mj-lt"/>
              <a:buAutoNum type="arabicPeriod"/>
              <a:defRPr/>
            </a:pPr>
            <a:r>
              <a:rPr lang="en-US" altLang="de-DE" dirty="0"/>
              <a:t>Why do firms choose acquisition versus greenfield investments?</a:t>
            </a:r>
          </a:p>
          <a:p>
            <a:pPr>
              <a:defRPr/>
            </a:pPr>
            <a:endParaRPr lang="de-DE" altLang="de-DE" sz="2400" dirty="0"/>
          </a:p>
          <a:p>
            <a:pPr marL="609600" indent="-609600">
              <a:lnSpc>
                <a:spcPct val="150000"/>
              </a:lnSpc>
              <a:buFont typeface="Times" pitchFamily="1" charset="0"/>
              <a:buChar char="•"/>
              <a:defRPr/>
            </a:pPr>
            <a:endParaRPr lang="de-DE" altLang="de-DE" sz="2400" dirty="0"/>
          </a:p>
        </p:txBody>
      </p:sp>
      <p:sp>
        <p:nvSpPr>
          <p:cNvPr id="4" name="Rectangle 2">
            <a:extLst>
              <a:ext uri="{FF2B5EF4-FFF2-40B4-BE49-F238E27FC236}">
                <a16:creationId xmlns:a16="http://schemas.microsoft.com/office/drawing/2014/main" id="{624AC6FD-95F6-4683-8413-9F999A7C5D61}"/>
              </a:ext>
            </a:extLst>
          </p:cNvPr>
          <p:cNvSpPr txBox="1">
            <a:spLocks noChangeArrowheads="1"/>
          </p:cNvSpPr>
          <p:nvPr/>
        </p:nvSpPr>
        <p:spPr bwMode="auto">
          <a:xfrm>
            <a:off x="1992314" y="333375"/>
            <a:ext cx="71278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lnSpc>
                <a:spcPct val="120000"/>
              </a:lnSpc>
              <a:spcBef>
                <a:spcPct val="0"/>
              </a:spcBef>
              <a:spcAft>
                <a:spcPct val="0"/>
              </a:spcAft>
              <a:defRPr b="1">
                <a:solidFill>
                  <a:schemeClr val="tx2"/>
                </a:solidFill>
                <a:latin typeface="+mj-lt"/>
                <a:ea typeface="+mj-ea"/>
                <a:cs typeface="+mj-cs"/>
              </a:defRPr>
            </a:lvl1pPr>
            <a:lvl2pPr algn="l" rtl="0" eaLnBrk="0" fontAlgn="base" hangingPunct="0">
              <a:lnSpc>
                <a:spcPct val="120000"/>
              </a:lnSpc>
              <a:spcBef>
                <a:spcPct val="0"/>
              </a:spcBef>
              <a:spcAft>
                <a:spcPct val="0"/>
              </a:spcAft>
              <a:defRPr b="1">
                <a:solidFill>
                  <a:schemeClr val="tx2"/>
                </a:solidFill>
                <a:latin typeface="Helvetica" pitchFamily="18" charset="0"/>
              </a:defRPr>
            </a:lvl2pPr>
            <a:lvl3pPr algn="l" rtl="0" eaLnBrk="0" fontAlgn="base" hangingPunct="0">
              <a:lnSpc>
                <a:spcPct val="120000"/>
              </a:lnSpc>
              <a:spcBef>
                <a:spcPct val="0"/>
              </a:spcBef>
              <a:spcAft>
                <a:spcPct val="0"/>
              </a:spcAft>
              <a:defRPr b="1">
                <a:solidFill>
                  <a:schemeClr val="tx2"/>
                </a:solidFill>
                <a:latin typeface="Helvetica" pitchFamily="18" charset="0"/>
              </a:defRPr>
            </a:lvl3pPr>
            <a:lvl4pPr algn="l" rtl="0" eaLnBrk="0" fontAlgn="base" hangingPunct="0">
              <a:lnSpc>
                <a:spcPct val="120000"/>
              </a:lnSpc>
              <a:spcBef>
                <a:spcPct val="0"/>
              </a:spcBef>
              <a:spcAft>
                <a:spcPct val="0"/>
              </a:spcAft>
              <a:defRPr b="1">
                <a:solidFill>
                  <a:schemeClr val="tx2"/>
                </a:solidFill>
                <a:latin typeface="Helvetica" pitchFamily="18" charset="0"/>
              </a:defRPr>
            </a:lvl4pPr>
            <a:lvl5pPr algn="l" rtl="0" eaLnBrk="0" fontAlgn="base" hangingPunct="0">
              <a:lnSpc>
                <a:spcPct val="120000"/>
              </a:lnSpc>
              <a:spcBef>
                <a:spcPct val="0"/>
              </a:spcBef>
              <a:spcAft>
                <a:spcPct val="0"/>
              </a:spcAft>
              <a:defRPr b="1">
                <a:solidFill>
                  <a:schemeClr val="tx2"/>
                </a:solidFill>
                <a:latin typeface="Helvetica" pitchFamily="18" charset="0"/>
              </a:defRPr>
            </a:lvl5pPr>
            <a:lvl6pPr marL="457200" algn="l" rtl="0" eaLnBrk="1" fontAlgn="base" hangingPunct="1">
              <a:lnSpc>
                <a:spcPct val="120000"/>
              </a:lnSpc>
              <a:spcBef>
                <a:spcPct val="0"/>
              </a:spcBef>
              <a:spcAft>
                <a:spcPct val="0"/>
              </a:spcAft>
              <a:defRPr b="1">
                <a:solidFill>
                  <a:schemeClr val="tx2"/>
                </a:solidFill>
                <a:latin typeface="Helvetica" pitchFamily="18" charset="0"/>
              </a:defRPr>
            </a:lvl6pPr>
            <a:lvl7pPr marL="914400" algn="l" rtl="0" eaLnBrk="1" fontAlgn="base" hangingPunct="1">
              <a:lnSpc>
                <a:spcPct val="120000"/>
              </a:lnSpc>
              <a:spcBef>
                <a:spcPct val="0"/>
              </a:spcBef>
              <a:spcAft>
                <a:spcPct val="0"/>
              </a:spcAft>
              <a:defRPr b="1">
                <a:solidFill>
                  <a:schemeClr val="tx2"/>
                </a:solidFill>
                <a:latin typeface="Helvetica" pitchFamily="18" charset="0"/>
              </a:defRPr>
            </a:lvl7pPr>
            <a:lvl8pPr marL="1371600" algn="l" rtl="0" eaLnBrk="1" fontAlgn="base" hangingPunct="1">
              <a:lnSpc>
                <a:spcPct val="120000"/>
              </a:lnSpc>
              <a:spcBef>
                <a:spcPct val="0"/>
              </a:spcBef>
              <a:spcAft>
                <a:spcPct val="0"/>
              </a:spcAft>
              <a:defRPr b="1">
                <a:solidFill>
                  <a:schemeClr val="tx2"/>
                </a:solidFill>
                <a:latin typeface="Helvetica" pitchFamily="18" charset="0"/>
              </a:defRPr>
            </a:lvl8pPr>
            <a:lvl9pPr marL="1828800" algn="l" rtl="0" eaLnBrk="1" fontAlgn="base" hangingPunct="1">
              <a:lnSpc>
                <a:spcPct val="120000"/>
              </a:lnSpc>
              <a:spcBef>
                <a:spcPct val="0"/>
              </a:spcBef>
              <a:spcAft>
                <a:spcPct val="0"/>
              </a:spcAft>
              <a:defRPr b="1">
                <a:solidFill>
                  <a:schemeClr val="tx2"/>
                </a:solidFill>
                <a:latin typeface="Helvetica" pitchFamily="18" charset="0"/>
              </a:defRPr>
            </a:lvl9pPr>
          </a:lstStyle>
          <a:p>
            <a:pPr>
              <a:defRPr/>
            </a:pPr>
            <a:endParaRPr lang="en-US" altLang="de-DE" sz="3200" kern="0" dirty="0">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latin typeface="+mn-lt"/>
              </a:rPr>
              <a:t>Requirements</a:t>
            </a:r>
          </a:p>
        </p:txBody>
      </p:sp>
      <p:sp>
        <p:nvSpPr>
          <p:cNvPr id="3" name="Inhaltsplatzhalter 2"/>
          <p:cNvSpPr>
            <a:spLocks noGrp="1"/>
          </p:cNvSpPr>
          <p:nvPr>
            <p:ph idx="1"/>
          </p:nvPr>
        </p:nvSpPr>
        <p:spPr>
          <a:xfrm>
            <a:off x="838200" y="1825625"/>
            <a:ext cx="9951720" cy="4351338"/>
          </a:xfrm>
        </p:spPr>
        <p:txBody>
          <a:bodyPr>
            <a:normAutofit/>
          </a:bodyPr>
          <a:lstStyle/>
          <a:p>
            <a:pPr marL="360363" indent="-271463"/>
            <a:r>
              <a:rPr lang="en-GB" dirty="0">
                <a:latin typeface="+mn-lt"/>
              </a:rPr>
              <a:t>Interactive video: watch the video and answer the questions</a:t>
            </a:r>
            <a:br>
              <a:rPr lang="en-GB" dirty="0">
                <a:latin typeface="+mn-lt"/>
              </a:rPr>
            </a:br>
            <a:r>
              <a:rPr lang="en-GB" sz="2400" u="sng" dirty="0">
                <a:solidFill>
                  <a:schemeClr val="tx1">
                    <a:lumMod val="75000"/>
                    <a:lumOff val="25000"/>
                  </a:schemeClr>
                </a:solidFill>
                <a:latin typeface="+mn-lt"/>
                <a:hlinkClick r:id="rId3">
                  <a:extLst>
                    <a:ext uri="{A12FA001-AC4F-418D-AE19-62706E023703}">
                      <ahyp:hlinkClr xmlns:ahyp="http://schemas.microsoft.com/office/drawing/2018/hyperlinkcolor" val="tx"/>
                    </a:ext>
                  </a:extLst>
                </a:hlinkClick>
              </a:rPr>
              <a:t>https://www.playposit.com/public/293792/608926/international-strategy</a:t>
            </a:r>
            <a:r>
              <a:rPr lang="en-GB" sz="2400" dirty="0">
                <a:solidFill>
                  <a:schemeClr val="tx1">
                    <a:lumMod val="75000"/>
                    <a:lumOff val="25000"/>
                  </a:schemeClr>
                </a:solidFill>
                <a:latin typeface="+mn-lt"/>
              </a:rPr>
              <a:t> </a:t>
            </a:r>
          </a:p>
          <a:p>
            <a:pPr marL="0" indent="0">
              <a:buNone/>
            </a:pPr>
            <a:endParaRPr lang="en-GB" dirty="0">
              <a:latin typeface="+mn-lt"/>
            </a:endParaRPr>
          </a:p>
        </p:txBody>
      </p:sp>
    </p:spTree>
    <p:extLst>
      <p:ext uri="{BB962C8B-B14F-4D97-AF65-F5344CB8AC3E}">
        <p14:creationId xmlns:p14="http://schemas.microsoft.com/office/powerpoint/2010/main" val="30187199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04495"/>
            <a:ext cx="10515600" cy="1325563"/>
          </a:xfrm>
        </p:spPr>
        <p:txBody>
          <a:bodyPr/>
          <a:lstStyle/>
          <a:p>
            <a:r>
              <a:rPr lang="en-GB" dirty="0">
                <a:latin typeface="+mn-lt"/>
              </a:rPr>
              <a:t>Topic Overview: Market Entry Strategy</a:t>
            </a:r>
          </a:p>
        </p:txBody>
      </p:sp>
      <p:sp>
        <p:nvSpPr>
          <p:cNvPr id="3" name="Inhaltsplatzhalter 2"/>
          <p:cNvSpPr>
            <a:spLocks noGrp="1"/>
          </p:cNvSpPr>
          <p:nvPr>
            <p:ph idx="1"/>
          </p:nvPr>
        </p:nvSpPr>
        <p:spPr>
          <a:xfrm>
            <a:off x="4109989" y="1400302"/>
            <a:ext cx="3130296" cy="698119"/>
          </a:xfrm>
        </p:spPr>
        <p:txBody>
          <a:bodyPr anchor="ctr">
            <a:normAutofit fontScale="85000" lnSpcReduction="10000"/>
          </a:bodyPr>
          <a:lstStyle/>
          <a:p>
            <a:pPr marL="0" indent="0" algn="ctr">
              <a:buNone/>
            </a:pPr>
            <a:r>
              <a:rPr lang="en-GB" sz="3000" dirty="0">
                <a:latin typeface="+mn-lt"/>
              </a:rPr>
              <a:t>Market Entry Strategy</a:t>
            </a:r>
          </a:p>
        </p:txBody>
      </p:sp>
      <p:sp>
        <p:nvSpPr>
          <p:cNvPr id="4" name="Inhaltsplatzhalter 2"/>
          <p:cNvSpPr txBox="1">
            <a:spLocks/>
          </p:cNvSpPr>
          <p:nvPr/>
        </p:nvSpPr>
        <p:spPr>
          <a:xfrm>
            <a:off x="275605" y="2962753"/>
            <a:ext cx="3130296" cy="6981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Adobe Fan Heiti Std B" panose="020B0700000000000000" pitchFamily="34" charset="-128"/>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Adobe Fan Heiti Std B" panose="020B0700000000000000" pitchFamily="34" charset="-128"/>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Adobe Fan Heiti Std B" panose="020B0700000000000000" pitchFamily="34" charset="-128"/>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200" dirty="0">
                <a:latin typeface="+mn-lt"/>
              </a:rPr>
              <a:t>Internationalisation Patterns</a:t>
            </a:r>
          </a:p>
        </p:txBody>
      </p:sp>
      <p:sp>
        <p:nvSpPr>
          <p:cNvPr id="5" name="Inhaltsplatzhalter 2"/>
          <p:cNvSpPr txBox="1">
            <a:spLocks/>
          </p:cNvSpPr>
          <p:nvPr/>
        </p:nvSpPr>
        <p:spPr>
          <a:xfrm>
            <a:off x="4109989" y="3038605"/>
            <a:ext cx="3130296" cy="6981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Adobe Fan Heiti Std B" panose="020B0700000000000000" pitchFamily="34" charset="-128"/>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Adobe Fan Heiti Std B" panose="020B0700000000000000" pitchFamily="34" charset="-128"/>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Adobe Fan Heiti Std B" panose="020B0700000000000000" pitchFamily="34" charset="-128"/>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200" dirty="0">
                <a:latin typeface="+mn-lt"/>
              </a:rPr>
              <a:t>Developing a market entry strategy</a:t>
            </a:r>
          </a:p>
        </p:txBody>
      </p:sp>
      <p:sp>
        <p:nvSpPr>
          <p:cNvPr id="6" name="Inhaltsplatzhalter 2"/>
          <p:cNvSpPr txBox="1">
            <a:spLocks/>
          </p:cNvSpPr>
          <p:nvPr/>
        </p:nvSpPr>
        <p:spPr>
          <a:xfrm>
            <a:off x="7520701" y="2819302"/>
            <a:ext cx="3130296" cy="6981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Adobe Fan Heiti Std B" panose="020B0700000000000000" pitchFamily="34" charset="-128"/>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Adobe Fan Heiti Std B" panose="020B0700000000000000" pitchFamily="34" charset="-128"/>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Adobe Fan Heiti Std B" panose="020B0700000000000000" pitchFamily="34" charset="-128"/>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200" dirty="0">
                <a:latin typeface="+mn-lt"/>
              </a:rPr>
              <a:t>Market entry modes</a:t>
            </a:r>
          </a:p>
        </p:txBody>
      </p:sp>
      <p:sp>
        <p:nvSpPr>
          <p:cNvPr id="8" name="Chevron 7"/>
          <p:cNvSpPr/>
          <p:nvPr/>
        </p:nvSpPr>
        <p:spPr>
          <a:xfrm rot="20585755" flipH="1">
            <a:off x="2101359" y="2259050"/>
            <a:ext cx="2130552" cy="256032"/>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solidFill>
                <a:schemeClr val="tx1"/>
              </a:solidFill>
            </a:endParaRPr>
          </a:p>
        </p:txBody>
      </p:sp>
      <p:sp>
        <p:nvSpPr>
          <p:cNvPr id="9" name="Chevron 8"/>
          <p:cNvSpPr/>
          <p:nvPr/>
        </p:nvSpPr>
        <p:spPr>
          <a:xfrm rot="1014245">
            <a:off x="7118363" y="2259050"/>
            <a:ext cx="2130552" cy="256032"/>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solidFill>
                <a:schemeClr val="tx1"/>
              </a:solidFill>
            </a:endParaRPr>
          </a:p>
        </p:txBody>
      </p:sp>
      <p:sp>
        <p:nvSpPr>
          <p:cNvPr id="10" name="Chevron 9"/>
          <p:cNvSpPr/>
          <p:nvPr/>
        </p:nvSpPr>
        <p:spPr>
          <a:xfrm rot="16200000" flipH="1">
            <a:off x="5337931" y="2451848"/>
            <a:ext cx="674412" cy="279653"/>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solidFill>
                <a:schemeClr val="tx1"/>
              </a:solidFill>
            </a:endParaRPr>
          </a:p>
        </p:txBody>
      </p:sp>
      <p:sp>
        <p:nvSpPr>
          <p:cNvPr id="11" name="Textfeld 10"/>
          <p:cNvSpPr txBox="1"/>
          <p:nvPr/>
        </p:nvSpPr>
        <p:spPr>
          <a:xfrm>
            <a:off x="275605" y="3660872"/>
            <a:ext cx="3233766" cy="1785104"/>
          </a:xfrm>
          <a:prstGeom prst="rect">
            <a:avLst/>
          </a:prstGeom>
          <a:noFill/>
        </p:spPr>
        <p:txBody>
          <a:bodyPr wrap="square" rtlCol="0">
            <a:spAutoFit/>
          </a:bodyPr>
          <a:lstStyle/>
          <a:p>
            <a:pPr marL="457200" indent="-457200">
              <a:buFont typeface="Arial" panose="020B0604020202020204" pitchFamily="34" charset="0"/>
              <a:buChar char="•"/>
            </a:pPr>
            <a:r>
              <a:rPr lang="en-GB" sz="2200" dirty="0"/>
              <a:t>Scale, scope &amp; timing of internationalisation</a:t>
            </a:r>
          </a:p>
          <a:p>
            <a:pPr marL="457200" indent="-457200">
              <a:buFont typeface="Arial" panose="020B0604020202020204" pitchFamily="34" charset="0"/>
              <a:buChar char="•"/>
            </a:pPr>
            <a:r>
              <a:rPr lang="en-GB" sz="2200" dirty="0"/>
              <a:t>Uppsala model</a:t>
            </a:r>
          </a:p>
          <a:p>
            <a:pPr marL="457200" indent="-457200">
              <a:buFont typeface="Arial" panose="020B0604020202020204" pitchFamily="34" charset="0"/>
              <a:buChar char="•"/>
            </a:pPr>
            <a:r>
              <a:rPr lang="en-GB" sz="2200" dirty="0"/>
              <a:t>Born </a:t>
            </a:r>
            <a:r>
              <a:rPr lang="en-GB" sz="2200" dirty="0" err="1"/>
              <a:t>globals</a:t>
            </a:r>
            <a:endParaRPr lang="en-GB" sz="2200" dirty="0"/>
          </a:p>
          <a:p>
            <a:pPr marL="457200" indent="-457200">
              <a:buFont typeface="Arial" panose="020B0604020202020204" pitchFamily="34" charset="0"/>
              <a:buChar char="•"/>
            </a:pPr>
            <a:r>
              <a:rPr lang="en-GB" sz="2200" dirty="0"/>
              <a:t>Born-again </a:t>
            </a:r>
            <a:r>
              <a:rPr lang="en-GB" sz="2200" dirty="0" err="1"/>
              <a:t>globals</a:t>
            </a:r>
            <a:endParaRPr lang="en-GB" sz="2200" dirty="0"/>
          </a:p>
        </p:txBody>
      </p:sp>
      <p:sp>
        <p:nvSpPr>
          <p:cNvPr id="12" name="Textfeld 11"/>
          <p:cNvSpPr txBox="1"/>
          <p:nvPr/>
        </p:nvSpPr>
        <p:spPr>
          <a:xfrm>
            <a:off x="4109989" y="3678372"/>
            <a:ext cx="3136392" cy="1107996"/>
          </a:xfrm>
          <a:prstGeom prst="rect">
            <a:avLst/>
          </a:prstGeom>
          <a:noFill/>
        </p:spPr>
        <p:txBody>
          <a:bodyPr wrap="square" rtlCol="0">
            <a:spAutoFit/>
          </a:bodyPr>
          <a:lstStyle/>
          <a:p>
            <a:pPr marL="457200" indent="-457200">
              <a:buFont typeface="Arial" panose="020B0604020202020204" pitchFamily="34" charset="0"/>
              <a:buChar char="•"/>
            </a:pPr>
            <a:r>
              <a:rPr lang="en-GB" sz="2200"/>
              <a:t>Why, where, when, and how to expand?</a:t>
            </a:r>
          </a:p>
          <a:p>
            <a:pPr marL="457200" indent="-457200">
              <a:buFont typeface="Arial" panose="020B0604020202020204" pitchFamily="34" charset="0"/>
              <a:buChar char="•"/>
            </a:pPr>
            <a:endParaRPr lang="en-GB" sz="2200"/>
          </a:p>
        </p:txBody>
      </p:sp>
      <p:sp>
        <p:nvSpPr>
          <p:cNvPr id="13" name="Textfeld 12"/>
          <p:cNvSpPr txBox="1"/>
          <p:nvPr/>
        </p:nvSpPr>
        <p:spPr>
          <a:xfrm>
            <a:off x="7514605" y="3486186"/>
            <a:ext cx="3136392" cy="2462213"/>
          </a:xfrm>
          <a:prstGeom prst="rect">
            <a:avLst/>
          </a:prstGeom>
          <a:noFill/>
        </p:spPr>
        <p:txBody>
          <a:bodyPr wrap="square" rtlCol="0">
            <a:spAutoFit/>
          </a:bodyPr>
          <a:lstStyle/>
          <a:p>
            <a:pPr marL="457200" indent="-457200">
              <a:buFont typeface="Arial" panose="020B0604020202020204" pitchFamily="34" charset="0"/>
              <a:buChar char="•"/>
            </a:pPr>
            <a:r>
              <a:rPr lang="en-GB" sz="2200" dirty="0"/>
              <a:t>Trade, transfer, and FDI related modes of entry</a:t>
            </a:r>
          </a:p>
          <a:p>
            <a:pPr marL="457200" indent="-457200">
              <a:buFont typeface="Arial" panose="020B0604020202020204" pitchFamily="34" charset="0"/>
              <a:buChar char="•"/>
            </a:pPr>
            <a:r>
              <a:rPr lang="en-GB" sz="2200" dirty="0"/>
              <a:t>Dunning’s Eclectic Paradigm</a:t>
            </a:r>
          </a:p>
          <a:p>
            <a:pPr marL="457200" indent="-457200">
              <a:buFont typeface="Arial" panose="020B0604020202020204" pitchFamily="34" charset="0"/>
              <a:buChar char="•"/>
            </a:pPr>
            <a:r>
              <a:rPr lang="en-GB" sz="2200" dirty="0"/>
              <a:t>Choosing the optimal market entry mode</a:t>
            </a:r>
          </a:p>
        </p:txBody>
      </p:sp>
    </p:spTree>
    <p:extLst>
      <p:ext uri="{BB962C8B-B14F-4D97-AF65-F5344CB8AC3E}">
        <p14:creationId xmlns:p14="http://schemas.microsoft.com/office/powerpoint/2010/main" val="34477690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SMEs</a:t>
            </a:r>
            <a:r>
              <a:rPr lang="nl-NL" dirty="0"/>
              <a:t> </a:t>
            </a:r>
            <a:r>
              <a:rPr lang="nl-NL" dirty="0" err="1"/>
              <a:t>and</a:t>
            </a:r>
            <a:r>
              <a:rPr lang="nl-NL" dirty="0"/>
              <a:t> </a:t>
            </a:r>
            <a:r>
              <a:rPr lang="nl-NL" dirty="0" err="1"/>
              <a:t>Collaborative</a:t>
            </a:r>
            <a:r>
              <a:rPr lang="nl-NL" dirty="0"/>
              <a:t> Ventures</a:t>
            </a:r>
            <a:endParaRPr lang="en-GB" dirty="0"/>
          </a:p>
        </p:txBody>
      </p:sp>
      <p:sp>
        <p:nvSpPr>
          <p:cNvPr id="3" name="Content Placeholder 2"/>
          <p:cNvSpPr>
            <a:spLocks noGrp="1"/>
          </p:cNvSpPr>
          <p:nvPr>
            <p:ph idx="1"/>
          </p:nvPr>
        </p:nvSpPr>
        <p:spPr/>
        <p:txBody>
          <a:bodyPr>
            <a:normAutofit fontScale="85000" lnSpcReduction="20000"/>
          </a:bodyPr>
          <a:lstStyle/>
          <a:p>
            <a:r>
              <a:rPr lang="en-GB" dirty="0"/>
              <a:t>International expansion is based on the capability of the firm to exploit its local advantages in foreign markets, the lack of strategic resources, the uncertainty and complexity of the process and smallness =&gt; international expansion difficult goal to achieve for SMEs. </a:t>
            </a:r>
          </a:p>
          <a:p>
            <a:r>
              <a:rPr lang="en-GB" dirty="0"/>
              <a:t>Small businesses often do not have the </a:t>
            </a:r>
            <a:r>
              <a:rPr lang="en-GB" dirty="0" err="1"/>
              <a:t>inhouse</a:t>
            </a:r>
            <a:r>
              <a:rPr lang="en-GB" dirty="0"/>
              <a:t> resources to identify or go directly to foreign markets</a:t>
            </a:r>
          </a:p>
          <a:p>
            <a:r>
              <a:rPr lang="en-GB" dirty="0"/>
              <a:t>Collaborative ventures may be an option</a:t>
            </a:r>
          </a:p>
          <a:p>
            <a:r>
              <a:rPr lang="en-GB" dirty="0"/>
              <a:t>For an SME: Address competitive threats and concentrate on the core competences and strengths =&gt; cooperative internationalization increases the success chance of SMEs</a:t>
            </a:r>
          </a:p>
          <a:p>
            <a:r>
              <a:rPr lang="en-GB" dirty="0"/>
              <a:t>International expansion of SMEs by cooperating experienced partner reduces risk and uncertainty in the market. SMEs should be careful about choosing the right and non-opportunistic partner that has relevant resources and capabilities, because they have limited opportunities to fail.</a:t>
            </a:r>
          </a:p>
        </p:txBody>
      </p:sp>
    </p:spTree>
    <p:extLst>
      <p:ext uri="{BB962C8B-B14F-4D97-AF65-F5344CB8AC3E}">
        <p14:creationId xmlns:p14="http://schemas.microsoft.com/office/powerpoint/2010/main" val="9922861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3460" y="1188244"/>
            <a:ext cx="10165080" cy="4401205"/>
          </a:xfrm>
          <a:prstGeom prst="rect">
            <a:avLst/>
          </a:prstGeom>
        </p:spPr>
        <p:txBody>
          <a:bodyPr wrap="square">
            <a:spAutoFit/>
          </a:bodyPr>
          <a:lstStyle/>
          <a:p>
            <a:r>
              <a:rPr lang="en-GB" sz="2000" dirty="0"/>
              <a:t> the typical stages of internationalization process for a small business</a:t>
            </a:r>
          </a:p>
          <a:p>
            <a:r>
              <a:rPr lang="nl-NL" sz="2000" dirty="0"/>
              <a:t>“</a:t>
            </a:r>
            <a:endParaRPr lang="en-GB" sz="2000" dirty="0"/>
          </a:p>
          <a:p>
            <a:r>
              <a:rPr lang="en-GB" sz="2000" dirty="0"/>
              <a:t> 1. </a:t>
            </a:r>
            <a:r>
              <a:rPr lang="en-GB" sz="2000" b="1" i="1" dirty="0"/>
              <a:t>Passive Exporting</a:t>
            </a:r>
            <a:r>
              <a:rPr lang="en-GB" sz="2000" dirty="0"/>
              <a:t>: The firm fills international orders but does not seek export business. </a:t>
            </a:r>
          </a:p>
          <a:p>
            <a:r>
              <a:rPr lang="en-GB" sz="2000" dirty="0"/>
              <a:t>2. </a:t>
            </a:r>
            <a:r>
              <a:rPr lang="en-GB" sz="2000" b="1" i="1" dirty="0"/>
              <a:t>Export Management</a:t>
            </a:r>
            <a:r>
              <a:rPr lang="en-GB" sz="2000" dirty="0"/>
              <a:t>: The owner or a specific manager specifically seeks export sales.. </a:t>
            </a:r>
          </a:p>
          <a:p>
            <a:r>
              <a:rPr lang="en-GB" sz="2000" dirty="0"/>
              <a:t>3. </a:t>
            </a:r>
            <a:r>
              <a:rPr lang="en-GB" sz="2000" b="1" i="1" dirty="0"/>
              <a:t>Export Department</a:t>
            </a:r>
            <a:r>
              <a:rPr lang="en-GB" sz="2000" dirty="0"/>
              <a:t>: The firm uses significant resources to seek increased sales from exporting. The key for most small firms is finding a good local partner for distribution. </a:t>
            </a:r>
          </a:p>
          <a:p>
            <a:r>
              <a:rPr lang="en-GB" sz="2000" dirty="0"/>
              <a:t>4. </a:t>
            </a:r>
            <a:r>
              <a:rPr lang="en-GB" sz="2000" b="1" i="1" dirty="0"/>
              <a:t>Sales Branches</a:t>
            </a:r>
            <a:r>
              <a:rPr lang="en-GB" sz="2000" dirty="0"/>
              <a:t>: When demand for the product is high in a country, it justifies setting up local sales offices. Small firms must have the resources to transfer home managers to expatriate assignments or to hire and train local managers.</a:t>
            </a:r>
          </a:p>
          <a:p>
            <a:r>
              <a:rPr lang="en-GB" sz="2000" dirty="0"/>
              <a:t> 5. </a:t>
            </a:r>
            <a:r>
              <a:rPr lang="en-GB" sz="2000" b="1" i="1" dirty="0"/>
              <a:t>Production Abroad</a:t>
            </a:r>
            <a:r>
              <a:rPr lang="en-GB" sz="2000" dirty="0"/>
              <a:t>: Production moves a firm beyond downstream value-chain activities and allows them to gain local advantages. This is often a very difficult stage for small firms because the cost of a failed direct investment can put the whole firm at risk for survival. </a:t>
            </a:r>
          </a:p>
          <a:p>
            <a:r>
              <a:rPr lang="en-GB" sz="2000" dirty="0"/>
              <a:t>6. </a:t>
            </a:r>
            <a:r>
              <a:rPr lang="en-GB" sz="2000" b="1" i="1" dirty="0"/>
              <a:t>The Transnational</a:t>
            </a:r>
            <a:r>
              <a:rPr lang="en-GB" sz="2000" dirty="0"/>
              <a:t>: Small size does not preclude a small business from developing a globally integrated network that characterizes the transnational corporation. </a:t>
            </a:r>
          </a:p>
        </p:txBody>
      </p:sp>
      <p:sp>
        <p:nvSpPr>
          <p:cNvPr id="3" name="Rectangle 2"/>
          <p:cNvSpPr/>
          <p:nvPr/>
        </p:nvSpPr>
        <p:spPr>
          <a:xfrm>
            <a:off x="1013460" y="5589449"/>
            <a:ext cx="5783058" cy="369332"/>
          </a:xfrm>
          <a:prstGeom prst="rect">
            <a:avLst/>
          </a:prstGeom>
        </p:spPr>
        <p:txBody>
          <a:bodyPr wrap="none">
            <a:spAutoFit/>
          </a:bodyPr>
          <a:lstStyle/>
          <a:p>
            <a:r>
              <a:rPr lang="fr-FR" dirty="0" err="1"/>
              <a:t>Dolinger</a:t>
            </a:r>
            <a:r>
              <a:rPr lang="fr-FR" dirty="0"/>
              <a:t>, M. (1995). </a:t>
            </a:r>
            <a:r>
              <a:rPr lang="fr-FR" dirty="0" err="1"/>
              <a:t>Entrepreneurship</a:t>
            </a:r>
            <a:r>
              <a:rPr lang="fr-FR" dirty="0"/>
              <a:t>. </a:t>
            </a:r>
            <a:r>
              <a:rPr lang="fr-FR" dirty="0" err="1"/>
              <a:t>Burr</a:t>
            </a:r>
            <a:r>
              <a:rPr lang="fr-FR" dirty="0"/>
              <a:t> Ridge, IL: Irwin</a:t>
            </a:r>
            <a:endParaRPr lang="en-GB" dirty="0"/>
          </a:p>
        </p:txBody>
      </p:sp>
      <p:sp>
        <p:nvSpPr>
          <p:cNvPr id="4" name="Titel 1"/>
          <p:cNvSpPr txBox="1">
            <a:spLocks/>
          </p:cNvSpPr>
          <p:nvPr/>
        </p:nvSpPr>
        <p:spPr>
          <a:xfrm>
            <a:off x="838200" y="204495"/>
            <a:ext cx="10515600" cy="1325563"/>
          </a:xfrm>
          <a:prstGeom prst="rect">
            <a:avLst/>
          </a:prstGeom>
        </p:spPr>
        <p:txBody>
          <a:bodyPr/>
          <a:lstStyle>
            <a:lvl1pPr algn="l" defTabSz="914400" rtl="0" eaLnBrk="1" latinLnBrk="0" hangingPunct="1">
              <a:lnSpc>
                <a:spcPct val="90000"/>
              </a:lnSpc>
              <a:spcBef>
                <a:spcPct val="0"/>
              </a:spcBef>
              <a:buNone/>
              <a:defRPr sz="4400" b="0" i="0" kern="1200">
                <a:solidFill>
                  <a:srgbClr val="404041"/>
                </a:solidFill>
                <a:latin typeface="Calibri" panose="020F0502020204030204" pitchFamily="34" charset="0"/>
                <a:ea typeface="Adobe Fan Heiti Std B" panose="020B0700000000000000" pitchFamily="34" charset="-128"/>
                <a:cs typeface="+mj-cs"/>
              </a:defRPr>
            </a:lvl1pPr>
          </a:lstStyle>
          <a:p>
            <a:r>
              <a:rPr lang="en-GB" dirty="0">
                <a:latin typeface="+mn-lt"/>
              </a:rPr>
              <a:t>Market Entry Strategies of SME</a:t>
            </a:r>
          </a:p>
        </p:txBody>
      </p:sp>
    </p:spTree>
    <p:extLst>
      <p:ext uri="{BB962C8B-B14F-4D97-AF65-F5344CB8AC3E}">
        <p14:creationId xmlns:p14="http://schemas.microsoft.com/office/powerpoint/2010/main" val="15612894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833173-0849-4CC1-BE23-34A1B45F2989}"/>
              </a:ext>
            </a:extLst>
          </p:cNvPr>
          <p:cNvSpPr>
            <a:spLocks noGrp="1"/>
          </p:cNvSpPr>
          <p:nvPr>
            <p:ph type="title"/>
          </p:nvPr>
        </p:nvSpPr>
        <p:spPr/>
        <p:txBody>
          <a:bodyPr/>
          <a:lstStyle/>
          <a:p>
            <a:r>
              <a:rPr lang="de-DE" dirty="0"/>
              <a:t>Summary</a:t>
            </a:r>
          </a:p>
        </p:txBody>
      </p:sp>
      <p:graphicFrame>
        <p:nvGraphicFramePr>
          <p:cNvPr id="4" name="Inhaltsplatzhalter 3">
            <a:extLst>
              <a:ext uri="{FF2B5EF4-FFF2-40B4-BE49-F238E27FC236}">
                <a16:creationId xmlns:a16="http://schemas.microsoft.com/office/drawing/2014/main" id="{75CE3081-B044-418F-B112-1D9628E6C0A8}"/>
              </a:ext>
            </a:extLst>
          </p:cNvPr>
          <p:cNvGraphicFramePr>
            <a:graphicFrameLocks noGrp="1"/>
          </p:cNvGraphicFramePr>
          <p:nvPr>
            <p:ph idx="1"/>
            <p:extLst>
              <p:ext uri="{D42A27DB-BD31-4B8C-83A1-F6EECF244321}">
                <p14:modId xmlns:p14="http://schemas.microsoft.com/office/powerpoint/2010/main" val="2149556936"/>
              </p:ext>
            </p:extLst>
          </p:nvPr>
        </p:nvGraphicFramePr>
        <p:xfrm>
          <a:off x="838200" y="1546789"/>
          <a:ext cx="10515600" cy="4630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51561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00062"/>
            <a:ext cx="10515600" cy="1325563"/>
          </a:xfrm>
        </p:spPr>
        <p:txBody>
          <a:bodyPr/>
          <a:lstStyle/>
          <a:p>
            <a:r>
              <a:rPr lang="en-GB" dirty="0">
                <a:latin typeface="+mn-lt"/>
              </a:rPr>
              <a:t>Learning Objectives</a:t>
            </a:r>
          </a:p>
        </p:txBody>
      </p:sp>
      <p:sp>
        <p:nvSpPr>
          <p:cNvPr id="3" name="Inhaltsplatzhalter 2"/>
          <p:cNvSpPr>
            <a:spLocks noGrp="1"/>
          </p:cNvSpPr>
          <p:nvPr>
            <p:ph idx="1"/>
          </p:nvPr>
        </p:nvSpPr>
        <p:spPr/>
        <p:txBody>
          <a:bodyPr>
            <a:normAutofit/>
          </a:bodyPr>
          <a:lstStyle/>
          <a:p>
            <a:pPr lvl="0" fontAlgn="base"/>
            <a:r>
              <a:rPr lang="en-GB" dirty="0">
                <a:latin typeface="+mn-lt"/>
              </a:rPr>
              <a:t>Students can recall the components of a market entry strategy and know how to develop a market entry strategy by working on the case study</a:t>
            </a:r>
          </a:p>
          <a:p>
            <a:pPr lvl="0" fontAlgn="base"/>
            <a:r>
              <a:rPr lang="en-GB" dirty="0">
                <a:latin typeface="+mn-lt"/>
              </a:rPr>
              <a:t>Students can recall the most prominent modes of market entry and can explain the advantages and disadvantages of different market entry modes</a:t>
            </a:r>
          </a:p>
          <a:p>
            <a:pPr lvl="0" fontAlgn="base"/>
            <a:r>
              <a:rPr lang="en-GB" dirty="0">
                <a:latin typeface="+mn-lt"/>
              </a:rPr>
              <a:t>Students can analyse factors that determine a firm’s choice of entry mode</a:t>
            </a:r>
          </a:p>
          <a:p>
            <a:pPr lvl="0" fontAlgn="base"/>
            <a:r>
              <a:rPr lang="en-GB" dirty="0">
                <a:latin typeface="+mn-lt"/>
              </a:rPr>
              <a:t>Students train their research, analytical skills, and problem-solving skills by completing a case study</a:t>
            </a:r>
          </a:p>
        </p:txBody>
      </p:sp>
    </p:spTree>
    <p:extLst>
      <p:ext uri="{BB962C8B-B14F-4D97-AF65-F5344CB8AC3E}">
        <p14:creationId xmlns:p14="http://schemas.microsoft.com/office/powerpoint/2010/main" val="7381307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00062"/>
            <a:ext cx="10515600" cy="1325563"/>
          </a:xfrm>
        </p:spPr>
        <p:txBody>
          <a:bodyPr/>
          <a:lstStyle/>
          <a:p>
            <a:r>
              <a:rPr lang="de-DE" dirty="0">
                <a:latin typeface="+mn-lt"/>
              </a:rPr>
              <a:t>References</a:t>
            </a:r>
          </a:p>
        </p:txBody>
      </p:sp>
      <p:sp>
        <p:nvSpPr>
          <p:cNvPr id="3" name="Inhaltsplatzhalter 2"/>
          <p:cNvSpPr>
            <a:spLocks noGrp="1"/>
          </p:cNvSpPr>
          <p:nvPr>
            <p:ph idx="1"/>
          </p:nvPr>
        </p:nvSpPr>
        <p:spPr>
          <a:xfrm>
            <a:off x="838200" y="1499616"/>
            <a:ext cx="9508067" cy="4677347"/>
          </a:xfrm>
        </p:spPr>
        <p:txBody>
          <a:bodyPr>
            <a:normAutofit fontScale="85000" lnSpcReduction="20000"/>
          </a:bodyPr>
          <a:lstStyle/>
          <a:p>
            <a:r>
              <a:rPr lang="en-US" sz="1600" dirty="0" err="1">
                <a:solidFill>
                  <a:srgbClr val="323232"/>
                </a:solidFill>
              </a:rPr>
              <a:t>Brouthers</a:t>
            </a:r>
            <a:r>
              <a:rPr lang="en-US" sz="1600" dirty="0">
                <a:solidFill>
                  <a:srgbClr val="323232"/>
                </a:solidFill>
              </a:rPr>
              <a:t>, K. D., </a:t>
            </a:r>
            <a:r>
              <a:rPr lang="en-US" sz="1600" dirty="0" err="1">
                <a:solidFill>
                  <a:srgbClr val="323232"/>
                </a:solidFill>
              </a:rPr>
              <a:t>Brouthers</a:t>
            </a:r>
            <a:r>
              <a:rPr lang="en-US" sz="1600" dirty="0">
                <a:solidFill>
                  <a:srgbClr val="323232"/>
                </a:solidFill>
              </a:rPr>
              <a:t>, L. E., &amp; Werner, S. (1996). Dunning's eclectic theory and the smaller firm: The impact of ownership and locational advantages on the choice of entry-modes in the computer software industry. International Business Review, 5(4), 377-394.</a:t>
            </a:r>
          </a:p>
          <a:p>
            <a:r>
              <a:rPr lang="en-US" sz="1600" dirty="0" err="1">
                <a:solidFill>
                  <a:srgbClr val="323232"/>
                </a:solidFill>
              </a:rPr>
              <a:t>Brouthers</a:t>
            </a:r>
            <a:r>
              <a:rPr lang="en-US" sz="1600" dirty="0">
                <a:solidFill>
                  <a:srgbClr val="323232"/>
                </a:solidFill>
              </a:rPr>
              <a:t>, K. D., &amp; </a:t>
            </a:r>
            <a:r>
              <a:rPr lang="en-US" sz="1600" dirty="0" err="1">
                <a:solidFill>
                  <a:srgbClr val="323232"/>
                </a:solidFill>
              </a:rPr>
              <a:t>Nakos</a:t>
            </a:r>
            <a:r>
              <a:rPr lang="en-US" sz="1600" dirty="0">
                <a:solidFill>
                  <a:srgbClr val="323232"/>
                </a:solidFill>
              </a:rPr>
              <a:t>, G. (2004). SME entry mode choice and performance: A transaction cost perspective. Entrepreneurship theory and practice, 28(3), 229-247.</a:t>
            </a:r>
          </a:p>
          <a:p>
            <a:r>
              <a:rPr lang="en-US" sz="1600" dirty="0">
                <a:solidFill>
                  <a:srgbClr val="323232"/>
                </a:solidFill>
              </a:rPr>
              <a:t>Coase, R. H. (1960). The problem of social cost. In Classic papers in natural resource economics (pp. 87-137). Palgrave Macmillan, London.</a:t>
            </a:r>
          </a:p>
          <a:p>
            <a:r>
              <a:rPr lang="fr-FR" sz="1600" dirty="0" err="1"/>
              <a:t>Dolinger</a:t>
            </a:r>
            <a:r>
              <a:rPr lang="fr-FR" sz="1600" dirty="0"/>
              <a:t>, M. (1995). </a:t>
            </a:r>
            <a:r>
              <a:rPr lang="fr-FR" sz="1600" dirty="0" err="1"/>
              <a:t>Entrepreneurship</a:t>
            </a:r>
            <a:r>
              <a:rPr lang="fr-FR" sz="1600" dirty="0"/>
              <a:t>. </a:t>
            </a:r>
            <a:r>
              <a:rPr lang="fr-FR" sz="1600" dirty="0" err="1"/>
              <a:t>Burr</a:t>
            </a:r>
            <a:r>
              <a:rPr lang="fr-FR" sz="1600" dirty="0"/>
              <a:t> Ridge, IL: Irwin</a:t>
            </a:r>
            <a:endParaRPr lang="en-US" sz="1600" dirty="0">
              <a:solidFill>
                <a:srgbClr val="323232"/>
              </a:solidFill>
            </a:endParaRPr>
          </a:p>
          <a:p>
            <a:r>
              <a:rPr lang="en-US" sz="1600" dirty="0">
                <a:solidFill>
                  <a:srgbClr val="323232"/>
                </a:solidFill>
              </a:rPr>
              <a:t>Dunning, John H. (2000): The Eclectic Paradigm as an Envelope for Economic and Business Theories of </a:t>
            </a:r>
            <a:r>
              <a:rPr lang="en-US" sz="1600" dirty="0" err="1">
                <a:solidFill>
                  <a:srgbClr val="323232"/>
                </a:solidFill>
              </a:rPr>
              <a:t>MNE</a:t>
            </a:r>
            <a:r>
              <a:rPr lang="en-US" sz="1600" dirty="0">
                <a:solidFill>
                  <a:srgbClr val="323232"/>
                </a:solidFill>
              </a:rPr>
              <a:t> Activity. International Business Review 9, pp. 163-190 </a:t>
            </a:r>
          </a:p>
          <a:p>
            <a:r>
              <a:rPr lang="en-US" altLang="zh-CN" sz="1600" dirty="0" err="1">
                <a:latin typeface="+mn-lt"/>
                <a:ea typeface="SimSun" panose="02010600030101010101" pitchFamily="2" charset="-122"/>
              </a:rPr>
              <a:t>Furubotn</a:t>
            </a:r>
            <a:r>
              <a:rPr lang="en-US" altLang="zh-CN" sz="1600" dirty="0">
                <a:latin typeface="+mn-lt"/>
                <a:ea typeface="SimSun" panose="02010600030101010101" pitchFamily="2" charset="-122"/>
              </a:rPr>
              <a:t>, E., &amp; Richter, R. (2005). Institutions and economic theory: the contribution of the new institutional economics (economics, cognition, and society).</a:t>
            </a:r>
          </a:p>
          <a:p>
            <a:r>
              <a:rPr lang="en-GB" altLang="zh-CN" sz="1600" dirty="0">
                <a:latin typeface="+mn-lt"/>
                <a:ea typeface="SimSun" panose="02010600030101010101" pitchFamily="2" charset="-122"/>
              </a:rPr>
              <a:t>Griffin, R. W. &amp; </a:t>
            </a:r>
            <a:r>
              <a:rPr lang="en-GB" altLang="zh-CN" sz="1600" dirty="0" err="1">
                <a:latin typeface="+mn-lt"/>
                <a:ea typeface="SimSun" panose="02010600030101010101" pitchFamily="2" charset="-122"/>
              </a:rPr>
              <a:t>Pustay</a:t>
            </a:r>
            <a:r>
              <a:rPr lang="en-GB" altLang="zh-CN" sz="1600" dirty="0">
                <a:latin typeface="+mn-lt"/>
                <a:ea typeface="SimSun" panose="02010600030101010101" pitchFamily="2" charset="-122"/>
              </a:rPr>
              <a:t>, M. W. (2013). International Business. </a:t>
            </a:r>
            <a:r>
              <a:rPr lang="en-GB" altLang="zh-CN" sz="1600" i="1" dirty="0">
                <a:latin typeface="+mn-lt"/>
                <a:ea typeface="SimSun" panose="02010600030101010101" pitchFamily="2" charset="-122"/>
              </a:rPr>
              <a:t>Pearson: London, 7,  </a:t>
            </a:r>
            <a:r>
              <a:rPr lang="en-GB" altLang="zh-CN" sz="1600" dirty="0">
                <a:latin typeface="+mn-lt"/>
                <a:ea typeface="SimSun" panose="02010600030101010101" pitchFamily="2" charset="-122"/>
              </a:rPr>
              <a:t>Chapters 12 &amp; 13.</a:t>
            </a:r>
          </a:p>
          <a:p>
            <a:r>
              <a:rPr lang="en-GB" sz="1600" dirty="0">
                <a:latin typeface="+mn-lt"/>
              </a:rPr>
              <a:t>Hill, Charles W.L. (2012): International Business: Competing in the Global Marketplace. Bell &amp; Bain Ltd: Glasgow, 9, Chapter 15.</a:t>
            </a:r>
          </a:p>
          <a:p>
            <a:r>
              <a:rPr lang="en-US" sz="1600" dirty="0">
                <a:latin typeface="+mn-lt"/>
                <a:ea typeface="SimSun" panose="02010600030101010101" pitchFamily="2" charset="-122"/>
              </a:rPr>
              <a:t>Root, F. R. (1994). Entry strategies for international markets(pp. 22-44). New York: Lexington books.</a:t>
            </a:r>
            <a:endParaRPr lang="en-GB" sz="1600" dirty="0">
              <a:latin typeface="+mn-lt"/>
              <a:ea typeface="SimSun" panose="02010600030101010101" pitchFamily="2" charset="-122"/>
            </a:endParaRPr>
          </a:p>
          <a:p>
            <a:r>
              <a:rPr lang="en-GB" altLang="zh-CN" sz="1600" dirty="0">
                <a:latin typeface="+mn-lt"/>
                <a:ea typeface="SimSun" panose="02010600030101010101" pitchFamily="2" charset="-122"/>
              </a:rPr>
              <a:t>Rugman, Alan M. &amp; Collinson, S. (2012). International Business. </a:t>
            </a:r>
            <a:r>
              <a:rPr lang="en-GB" altLang="zh-CN" sz="1600" i="1" dirty="0">
                <a:latin typeface="+mn-lt"/>
                <a:ea typeface="SimSun" panose="02010600030101010101" pitchFamily="2" charset="-122"/>
              </a:rPr>
              <a:t>Pearson: London, 6</a:t>
            </a:r>
            <a:r>
              <a:rPr lang="en-GB" altLang="zh-CN" sz="1600" dirty="0">
                <a:latin typeface="+mn-lt"/>
                <a:ea typeface="SimSun" panose="02010600030101010101" pitchFamily="2" charset="-122"/>
              </a:rPr>
              <a:t>, Chapter 13.</a:t>
            </a:r>
          </a:p>
          <a:p>
            <a:r>
              <a:rPr lang="de-DE" sz="1600" dirty="0">
                <a:latin typeface="+mn-lt"/>
                <a:ea typeface="SimSun" panose="02010600030101010101" pitchFamily="2" charset="-122"/>
              </a:rPr>
              <a:t>Simon, H., &amp; Wiese, C. (1992). Europäisches Preismanagement. Marketing ZfP, 14(4), 246-256.</a:t>
            </a:r>
          </a:p>
          <a:p>
            <a:r>
              <a:rPr lang="en-US" sz="1600" dirty="0">
                <a:latin typeface="+mn-lt"/>
                <a:ea typeface="SimSun" panose="02010600030101010101" pitchFamily="2" charset="-122"/>
              </a:rPr>
              <a:t>Wolff, B. (1995). Contractual problems in market relations. Principles of Justice and the European Union, 83-95.</a:t>
            </a:r>
            <a:endParaRPr lang="de-DE" sz="1600" dirty="0">
              <a:latin typeface="+mn-lt"/>
              <a:ea typeface="SimSun" panose="02010600030101010101" pitchFamily="2" charset="-122"/>
            </a:endParaRPr>
          </a:p>
          <a:p>
            <a:endParaRPr lang="en-GB" altLang="zh-CN" sz="1600" dirty="0">
              <a:latin typeface="+mn-lt"/>
              <a:ea typeface="SimSun" panose="02010600030101010101" pitchFamily="2" charset="-122"/>
            </a:endParaRPr>
          </a:p>
        </p:txBody>
      </p:sp>
    </p:spTree>
    <p:extLst>
      <p:ext uri="{BB962C8B-B14F-4D97-AF65-F5344CB8AC3E}">
        <p14:creationId xmlns:p14="http://schemas.microsoft.com/office/powerpoint/2010/main" val="3446695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6C802C-E8B4-4422-A6E3-93DA97E787A0}"/>
              </a:ext>
            </a:extLst>
          </p:cNvPr>
          <p:cNvSpPr>
            <a:spLocks noGrp="1"/>
          </p:cNvSpPr>
          <p:nvPr>
            <p:ph type="title"/>
          </p:nvPr>
        </p:nvSpPr>
        <p:spPr/>
        <p:txBody>
          <a:bodyPr/>
          <a:lstStyle/>
          <a:p>
            <a:r>
              <a:rPr lang="en-US" dirty="0"/>
              <a:t>Open Brainstorm</a:t>
            </a:r>
          </a:p>
        </p:txBody>
      </p:sp>
      <p:sp>
        <p:nvSpPr>
          <p:cNvPr id="3" name="Inhaltsplatzhalter 2">
            <a:extLst>
              <a:ext uri="{FF2B5EF4-FFF2-40B4-BE49-F238E27FC236}">
                <a16:creationId xmlns:a16="http://schemas.microsoft.com/office/drawing/2014/main" id="{05B351EA-3FC5-4742-82CC-0EA78CED9559}"/>
              </a:ext>
            </a:extLst>
          </p:cNvPr>
          <p:cNvSpPr>
            <a:spLocks noGrp="1"/>
          </p:cNvSpPr>
          <p:nvPr>
            <p:ph idx="1"/>
          </p:nvPr>
        </p:nvSpPr>
        <p:spPr/>
        <p:txBody>
          <a:bodyPr/>
          <a:lstStyle/>
          <a:p>
            <a:pPr marL="0" indent="0">
              <a:buNone/>
            </a:pPr>
            <a:r>
              <a:rPr lang="en-GB" dirty="0"/>
              <a:t>Think of an international company (e.g. one you have worked in) </a:t>
            </a:r>
          </a:p>
          <a:p>
            <a:r>
              <a:rPr lang="en-GB" dirty="0"/>
              <a:t>In which countries does it operate? </a:t>
            </a:r>
          </a:p>
          <a:p>
            <a:r>
              <a:rPr lang="en-GB" dirty="0"/>
              <a:t>Which types of international activities is this firm engaged in? </a:t>
            </a:r>
          </a:p>
          <a:p>
            <a:r>
              <a:rPr lang="en-GB" dirty="0"/>
              <a:t>When did this firm internationalise?</a:t>
            </a:r>
          </a:p>
          <a:p>
            <a:r>
              <a:rPr lang="en-GB" dirty="0"/>
              <a:t>How did it internationalise?</a:t>
            </a:r>
            <a:endParaRPr lang="de-DE" dirty="0"/>
          </a:p>
          <a:p>
            <a:endParaRPr lang="de-DE" dirty="0"/>
          </a:p>
        </p:txBody>
      </p:sp>
      <p:sp>
        <p:nvSpPr>
          <p:cNvPr id="4" name="Foliennummernplatzhalter 3">
            <a:extLst>
              <a:ext uri="{FF2B5EF4-FFF2-40B4-BE49-F238E27FC236}">
                <a16:creationId xmlns:a16="http://schemas.microsoft.com/office/drawing/2014/main" id="{2FF87DD4-FFC0-49C8-8363-9AF91C4B1486}"/>
              </a:ext>
            </a:extLst>
          </p:cNvPr>
          <p:cNvSpPr>
            <a:spLocks noGrp="1"/>
          </p:cNvSpPr>
          <p:nvPr>
            <p:ph type="sldNum" sz="quarter" idx="12"/>
          </p:nvPr>
        </p:nvSpPr>
        <p:spPr/>
        <p:txBody>
          <a:bodyPr/>
          <a:lstStyle/>
          <a:p>
            <a:fld id="{B34092F8-88B9-48E5-9B8F-3F206E5F35A9}" type="slidenum">
              <a:rPr lang="hr-HR" smtClean="0"/>
              <a:t>8</a:t>
            </a:fld>
            <a:endParaRPr lang="hr-HR"/>
          </a:p>
        </p:txBody>
      </p:sp>
      <p:pic>
        <p:nvPicPr>
          <p:cNvPr id="6" name="Grafik 5">
            <a:extLst>
              <a:ext uri="{FF2B5EF4-FFF2-40B4-BE49-F238E27FC236}">
                <a16:creationId xmlns:a16="http://schemas.microsoft.com/office/drawing/2014/main" id="{C417E8C3-3BF9-454C-99D2-1CF86A668CD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10600" y="3909987"/>
            <a:ext cx="3267867" cy="1836684"/>
          </a:xfrm>
          <a:prstGeom prst="rect">
            <a:avLst/>
          </a:prstGeom>
        </p:spPr>
      </p:pic>
      <p:sp>
        <p:nvSpPr>
          <p:cNvPr id="7" name="Textfeld 6">
            <a:extLst>
              <a:ext uri="{FF2B5EF4-FFF2-40B4-BE49-F238E27FC236}">
                <a16:creationId xmlns:a16="http://schemas.microsoft.com/office/drawing/2014/main" id="{7C785556-0C6C-4B25-8976-CC86E676B2D9}"/>
              </a:ext>
            </a:extLst>
          </p:cNvPr>
          <p:cNvSpPr txBox="1"/>
          <p:nvPr/>
        </p:nvSpPr>
        <p:spPr>
          <a:xfrm>
            <a:off x="9382917" y="5807631"/>
            <a:ext cx="2495550" cy="369332"/>
          </a:xfrm>
          <a:prstGeom prst="rect">
            <a:avLst/>
          </a:prstGeom>
          <a:noFill/>
        </p:spPr>
        <p:txBody>
          <a:bodyPr wrap="square" rtlCol="0">
            <a:spAutoFit/>
          </a:bodyPr>
          <a:lstStyle/>
          <a:p>
            <a:r>
              <a:rPr lang="de-DE" sz="900"/>
              <a:t>"</a:t>
            </a:r>
            <a:r>
              <a:rPr lang="de-DE" sz="900">
                <a:hlinkClick r:id="rId4" tooltip="http://www.ravennanotizie.it/"/>
              </a:rPr>
              <a:t>Dieses Foto</a:t>
            </a:r>
            <a:r>
              <a:rPr lang="de-DE" sz="900"/>
              <a:t>" von Unbekannter Autor ist lizenziert gemäß </a:t>
            </a:r>
            <a:r>
              <a:rPr lang="de-DE" sz="900">
                <a:hlinkClick r:id="rId5" tooltip="https://creativecommons.org/licenses/by/3.0/"/>
              </a:rPr>
              <a:t>CC BY</a:t>
            </a:r>
            <a:endParaRPr lang="de-DE" sz="900"/>
          </a:p>
        </p:txBody>
      </p:sp>
    </p:spTree>
    <p:extLst>
      <p:ext uri="{BB962C8B-B14F-4D97-AF65-F5344CB8AC3E}">
        <p14:creationId xmlns:p14="http://schemas.microsoft.com/office/powerpoint/2010/main" val="1700373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52161"/>
            <a:ext cx="10515600" cy="1325563"/>
          </a:xfrm>
        </p:spPr>
        <p:txBody>
          <a:bodyPr/>
          <a:lstStyle/>
          <a:p>
            <a:r>
              <a:rPr lang="en-GB" dirty="0">
                <a:latin typeface="+mn-lt"/>
              </a:rPr>
              <a:t>Looking Back: Why internationalise?</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791801421"/>
              </p:ext>
            </p:extLst>
          </p:nvPr>
        </p:nvGraphicFramePr>
        <p:xfrm>
          <a:off x="838200" y="1849582"/>
          <a:ext cx="9584268" cy="2536581"/>
        </p:xfrm>
        <a:graphic>
          <a:graphicData uri="http://schemas.openxmlformats.org/drawingml/2006/table">
            <a:tbl>
              <a:tblPr firstRow="1" bandRow="1">
                <a:tableStyleId>{93296810-A885-4BE3-A3E7-6D5BEEA58F35}</a:tableStyleId>
              </a:tblPr>
              <a:tblGrid>
                <a:gridCol w="4792134">
                  <a:extLst>
                    <a:ext uri="{9D8B030D-6E8A-4147-A177-3AD203B41FA5}">
                      <a16:colId xmlns:a16="http://schemas.microsoft.com/office/drawing/2014/main" val="1550796637"/>
                    </a:ext>
                  </a:extLst>
                </a:gridCol>
                <a:gridCol w="4792134">
                  <a:extLst>
                    <a:ext uri="{9D8B030D-6E8A-4147-A177-3AD203B41FA5}">
                      <a16:colId xmlns:a16="http://schemas.microsoft.com/office/drawing/2014/main" val="586948128"/>
                    </a:ext>
                  </a:extLst>
                </a:gridCol>
              </a:tblGrid>
              <a:tr h="568128">
                <a:tc>
                  <a:txBody>
                    <a:bodyPr/>
                    <a:lstStyle/>
                    <a:p>
                      <a:pPr algn="ctr"/>
                      <a:r>
                        <a:rPr lang="en-GB" sz="2800" noProof="0">
                          <a:latin typeface="+mn-lt"/>
                        </a:rPr>
                        <a:t>Supply Factors</a:t>
                      </a:r>
                    </a:p>
                  </a:txBody>
                  <a:tcPr/>
                </a:tc>
                <a:tc>
                  <a:txBody>
                    <a:bodyPr/>
                    <a:lstStyle/>
                    <a:p>
                      <a:pPr algn="ctr"/>
                      <a:r>
                        <a:rPr lang="en-GB" sz="2800" noProof="0">
                          <a:latin typeface="+mn-lt"/>
                        </a:rPr>
                        <a:t>Demand Factors</a:t>
                      </a:r>
                    </a:p>
                  </a:txBody>
                  <a:tcPr/>
                </a:tc>
                <a:extLst>
                  <a:ext uri="{0D108BD9-81ED-4DB2-BD59-A6C34878D82A}">
                    <a16:rowId xmlns:a16="http://schemas.microsoft.com/office/drawing/2014/main" val="2342449017"/>
                  </a:ext>
                </a:extLst>
              </a:tr>
              <a:tr h="1968453">
                <a:tc>
                  <a:txBody>
                    <a:bodyPr/>
                    <a:lstStyle/>
                    <a:p>
                      <a:pPr marL="342900" indent="-342900">
                        <a:buFont typeface="+mj-lt"/>
                        <a:buAutoNum type="arabicPeriod"/>
                      </a:pPr>
                      <a:r>
                        <a:rPr lang="en-GB" sz="2400" noProof="0" dirty="0">
                          <a:latin typeface="+mn-lt"/>
                        </a:rPr>
                        <a:t>Production costs</a:t>
                      </a:r>
                    </a:p>
                    <a:p>
                      <a:pPr marL="342900" indent="-342900">
                        <a:buFont typeface="+mj-lt"/>
                        <a:buAutoNum type="arabicPeriod"/>
                      </a:pPr>
                      <a:r>
                        <a:rPr lang="en-GB" sz="2400" noProof="0" dirty="0">
                          <a:latin typeface="+mn-lt"/>
                        </a:rPr>
                        <a:t>Logistics</a:t>
                      </a:r>
                    </a:p>
                    <a:p>
                      <a:pPr marL="342900" indent="-342900">
                        <a:buFont typeface="+mj-lt"/>
                        <a:buAutoNum type="arabicPeriod"/>
                      </a:pPr>
                      <a:r>
                        <a:rPr lang="en-GB" sz="2400" noProof="0" dirty="0">
                          <a:latin typeface="+mn-lt"/>
                        </a:rPr>
                        <a:t>Availability</a:t>
                      </a:r>
                      <a:r>
                        <a:rPr lang="en-GB" sz="2400" baseline="0" noProof="0" dirty="0">
                          <a:latin typeface="+mn-lt"/>
                        </a:rPr>
                        <a:t> of n</a:t>
                      </a:r>
                      <a:r>
                        <a:rPr lang="en-GB" sz="2400" noProof="0" dirty="0">
                          <a:latin typeface="+mn-lt"/>
                        </a:rPr>
                        <a:t>atural resources</a:t>
                      </a:r>
                    </a:p>
                    <a:p>
                      <a:pPr marL="342900" indent="-342900">
                        <a:buFont typeface="+mj-lt"/>
                        <a:buAutoNum type="arabicPeriod"/>
                      </a:pPr>
                      <a:r>
                        <a:rPr lang="en-GB" sz="2400" noProof="0" dirty="0">
                          <a:latin typeface="+mn-lt"/>
                        </a:rPr>
                        <a:t>Access to key technologies</a:t>
                      </a:r>
                    </a:p>
                  </a:txBody>
                  <a:tcPr/>
                </a:tc>
                <a:tc>
                  <a:txBody>
                    <a:bodyPr/>
                    <a:lstStyle/>
                    <a:p>
                      <a:pPr marL="342900" indent="-342900">
                        <a:buFont typeface="+mj-lt"/>
                        <a:buAutoNum type="arabicPeriod"/>
                      </a:pPr>
                      <a:r>
                        <a:rPr lang="en-GB" sz="2400" noProof="0" dirty="0">
                          <a:latin typeface="+mn-lt"/>
                        </a:rPr>
                        <a:t>Customer</a:t>
                      </a:r>
                      <a:r>
                        <a:rPr lang="en-GB" sz="2400" baseline="0" noProof="0" dirty="0">
                          <a:latin typeface="+mn-lt"/>
                        </a:rPr>
                        <a:t> access</a:t>
                      </a:r>
                    </a:p>
                    <a:p>
                      <a:pPr marL="342900" indent="-342900">
                        <a:buFont typeface="+mj-lt"/>
                        <a:buAutoNum type="arabicPeriod"/>
                      </a:pPr>
                      <a:r>
                        <a:rPr lang="en-GB" sz="2400" baseline="0" noProof="0" dirty="0">
                          <a:latin typeface="+mn-lt"/>
                        </a:rPr>
                        <a:t>Marketing advantages</a:t>
                      </a:r>
                    </a:p>
                    <a:p>
                      <a:pPr marL="342900" indent="-342900">
                        <a:buFont typeface="+mj-lt"/>
                        <a:buAutoNum type="arabicPeriod"/>
                      </a:pPr>
                      <a:r>
                        <a:rPr lang="en-GB" sz="2400" baseline="0" noProof="0" dirty="0">
                          <a:latin typeface="+mn-lt"/>
                        </a:rPr>
                        <a:t>Exploiting competitive advantages</a:t>
                      </a:r>
                    </a:p>
                    <a:p>
                      <a:pPr marL="342900" indent="-342900">
                        <a:buFont typeface="+mj-lt"/>
                        <a:buAutoNum type="arabicPeriod"/>
                      </a:pPr>
                      <a:r>
                        <a:rPr lang="en-GB" sz="2400" baseline="0" noProof="0" dirty="0">
                          <a:latin typeface="+mn-lt"/>
                        </a:rPr>
                        <a:t>Customer mobility</a:t>
                      </a:r>
                      <a:endParaRPr lang="en-GB" sz="2400" noProof="0" dirty="0">
                        <a:latin typeface="+mn-lt"/>
                      </a:endParaRPr>
                    </a:p>
                  </a:txBody>
                  <a:tcPr/>
                </a:tc>
                <a:extLst>
                  <a:ext uri="{0D108BD9-81ED-4DB2-BD59-A6C34878D82A}">
                    <a16:rowId xmlns:a16="http://schemas.microsoft.com/office/drawing/2014/main" val="2753857682"/>
                  </a:ext>
                </a:extLst>
              </a:tr>
            </a:tbl>
          </a:graphicData>
        </a:graphic>
      </p:graphicFrame>
      <p:graphicFrame>
        <p:nvGraphicFramePr>
          <p:cNvPr id="3" name="Tabelle 2"/>
          <p:cNvGraphicFramePr>
            <a:graphicFrameLocks noGrp="1"/>
          </p:cNvGraphicFramePr>
          <p:nvPr>
            <p:extLst>
              <p:ext uri="{D42A27DB-BD31-4B8C-83A1-F6EECF244321}">
                <p14:modId xmlns:p14="http://schemas.microsoft.com/office/powerpoint/2010/main" val="3049053356"/>
              </p:ext>
            </p:extLst>
          </p:nvPr>
        </p:nvGraphicFramePr>
        <p:xfrm>
          <a:off x="838200" y="4779355"/>
          <a:ext cx="9584268" cy="975360"/>
        </p:xfrm>
        <a:graphic>
          <a:graphicData uri="http://schemas.openxmlformats.org/drawingml/2006/table">
            <a:tbl>
              <a:tblPr firstRow="1" bandRow="1">
                <a:tableStyleId>{93296810-A885-4BE3-A3E7-6D5BEEA58F35}</a:tableStyleId>
              </a:tblPr>
              <a:tblGrid>
                <a:gridCol w="4792134">
                  <a:extLst>
                    <a:ext uri="{9D8B030D-6E8A-4147-A177-3AD203B41FA5}">
                      <a16:colId xmlns:a16="http://schemas.microsoft.com/office/drawing/2014/main" val="2064979127"/>
                    </a:ext>
                  </a:extLst>
                </a:gridCol>
                <a:gridCol w="4792134">
                  <a:extLst>
                    <a:ext uri="{9D8B030D-6E8A-4147-A177-3AD203B41FA5}">
                      <a16:colId xmlns:a16="http://schemas.microsoft.com/office/drawing/2014/main" val="2664677479"/>
                    </a:ext>
                  </a:extLst>
                </a:gridCol>
              </a:tblGrid>
              <a:tr h="370840">
                <a:tc gridSpan="2">
                  <a:txBody>
                    <a:bodyPr/>
                    <a:lstStyle/>
                    <a:p>
                      <a:pPr algn="ctr"/>
                      <a:r>
                        <a:rPr lang="en-GB" sz="2800" noProof="0"/>
                        <a:t>Political Factors</a:t>
                      </a:r>
                    </a:p>
                  </a:txBody>
                  <a:tcPr/>
                </a:tc>
                <a:tc hMerge="1">
                  <a:txBody>
                    <a:bodyPr/>
                    <a:lstStyle/>
                    <a:p>
                      <a:endParaRPr lang="de-DE" dirty="0"/>
                    </a:p>
                  </a:txBody>
                  <a:tcPr/>
                </a:tc>
                <a:extLst>
                  <a:ext uri="{0D108BD9-81ED-4DB2-BD59-A6C34878D82A}">
                    <a16:rowId xmlns:a16="http://schemas.microsoft.com/office/drawing/2014/main" val="2539616022"/>
                  </a:ext>
                </a:extLst>
              </a:tr>
              <a:tr h="370840">
                <a:tc>
                  <a:txBody>
                    <a:bodyPr/>
                    <a:lstStyle/>
                    <a:p>
                      <a:pPr algn="l"/>
                      <a:r>
                        <a:rPr lang="en-GB" sz="2400" noProof="0"/>
                        <a:t>Avoiding</a:t>
                      </a:r>
                      <a:r>
                        <a:rPr lang="en-GB" sz="2400" baseline="0" noProof="0"/>
                        <a:t> t</a:t>
                      </a:r>
                      <a:r>
                        <a:rPr lang="en-GB" sz="2400" noProof="0"/>
                        <a:t>rade barriers</a:t>
                      </a:r>
                    </a:p>
                  </a:txBody>
                  <a:tcPr/>
                </a:tc>
                <a:tc>
                  <a:txBody>
                    <a:bodyPr/>
                    <a:lstStyle/>
                    <a:p>
                      <a:pPr algn="l"/>
                      <a:r>
                        <a:rPr lang="en-GB" sz="2400" noProof="0" dirty="0"/>
                        <a:t>Economic development incentives</a:t>
                      </a:r>
                    </a:p>
                  </a:txBody>
                  <a:tcPr/>
                </a:tc>
                <a:extLst>
                  <a:ext uri="{0D108BD9-81ED-4DB2-BD59-A6C34878D82A}">
                    <a16:rowId xmlns:a16="http://schemas.microsoft.com/office/drawing/2014/main" val="2262345387"/>
                  </a:ext>
                </a:extLst>
              </a:tr>
            </a:tbl>
          </a:graphicData>
        </a:graphic>
      </p:graphicFrame>
      <p:sp>
        <p:nvSpPr>
          <p:cNvPr id="5" name="Textfeld 4">
            <a:extLst>
              <a:ext uri="{FF2B5EF4-FFF2-40B4-BE49-F238E27FC236}">
                <a16:creationId xmlns:a16="http://schemas.microsoft.com/office/drawing/2014/main" id="{3F34F65F-F782-4BFB-A2CF-78C6A7AFA819}"/>
              </a:ext>
            </a:extLst>
          </p:cNvPr>
          <p:cNvSpPr txBox="1"/>
          <p:nvPr/>
        </p:nvSpPr>
        <p:spPr>
          <a:xfrm>
            <a:off x="225552" y="5885870"/>
            <a:ext cx="1225296" cy="276999"/>
          </a:xfrm>
          <a:prstGeom prst="rect">
            <a:avLst/>
          </a:prstGeom>
          <a:noFill/>
        </p:spPr>
        <p:txBody>
          <a:bodyPr wrap="square" rtlCol="0">
            <a:spAutoFit/>
          </a:bodyPr>
          <a:lstStyle/>
          <a:p>
            <a:r>
              <a:rPr lang="en-GB" sz="1200" dirty="0"/>
              <a:t>Hill (2012)</a:t>
            </a:r>
            <a:endParaRPr lang="de-DE" sz="1200" dirty="0"/>
          </a:p>
        </p:txBody>
      </p:sp>
    </p:spTree>
    <p:extLst>
      <p:ext uri="{BB962C8B-B14F-4D97-AF65-F5344CB8AC3E}">
        <p14:creationId xmlns:p14="http://schemas.microsoft.com/office/powerpoint/2010/main" val="249825516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DD96114-6485-4712-A2E5-F80BEEB2F904}" vid="{E763CF33-CB39-41AA-926E-C2936AC4905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 INTENSE</Template>
  <TotalTime>0</TotalTime>
  <Words>7172</Words>
  <Application>Microsoft Office PowerPoint</Application>
  <PresentationFormat>Breitbild</PresentationFormat>
  <Paragraphs>1082</Paragraphs>
  <Slides>75</Slides>
  <Notes>48</Notes>
  <HiddenSlides>0</HiddenSlides>
  <MMClips>1</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75</vt:i4>
      </vt:variant>
    </vt:vector>
  </HeadingPairs>
  <TitlesOfParts>
    <vt:vector size="87" baseType="lpstr">
      <vt:lpstr>Arial</vt:lpstr>
      <vt:lpstr>Avenir-Light</vt:lpstr>
      <vt:lpstr>Calibri</vt:lpstr>
      <vt:lpstr>Calibri Light</vt:lpstr>
      <vt:lpstr>Calibri Regular</vt:lpstr>
      <vt:lpstr>HelveticaNeue-Roman</vt:lpstr>
      <vt:lpstr>Symbol</vt:lpstr>
      <vt:lpstr>Times</vt:lpstr>
      <vt:lpstr>Times New Roman</vt:lpstr>
      <vt:lpstr>Verdana</vt:lpstr>
      <vt:lpstr>Wingdings</vt:lpstr>
      <vt:lpstr>Office</vt:lpstr>
      <vt:lpstr>C.1.3.1. Market Entry Strategies </vt:lpstr>
      <vt:lpstr>Topic Overview: Market Entry Strategy</vt:lpstr>
      <vt:lpstr>Review: Internationalisation Process</vt:lpstr>
      <vt:lpstr>Review: Internationalisation Process</vt:lpstr>
      <vt:lpstr>Core Questions</vt:lpstr>
      <vt:lpstr>Learning Objectives</vt:lpstr>
      <vt:lpstr>Requirements</vt:lpstr>
      <vt:lpstr>Open Brainstorm</vt:lpstr>
      <vt:lpstr>Looking Back: Why internationalise?</vt:lpstr>
      <vt:lpstr>What is a market entry strategy?</vt:lpstr>
      <vt:lpstr>Market Entry Decisions</vt:lpstr>
      <vt:lpstr>A. Which market(s) to enter?</vt:lpstr>
      <vt:lpstr>A. Which market to enter?</vt:lpstr>
      <vt:lpstr>A. Which market to enter?</vt:lpstr>
      <vt:lpstr>B. When to enter a foreign market?</vt:lpstr>
      <vt:lpstr>B. When to enter a foreign market?</vt:lpstr>
      <vt:lpstr>C. On what scale to enter foreign markets?</vt:lpstr>
      <vt:lpstr>C. On what scale to enter foreign markets?</vt:lpstr>
      <vt:lpstr>Streamflicks case</vt:lpstr>
      <vt:lpstr>Market Entry Modes </vt:lpstr>
      <vt:lpstr>Exercise: Mind Map</vt:lpstr>
      <vt:lpstr>Dunning’s Eclectic Paradigm</vt:lpstr>
      <vt:lpstr>PowerPoint-Präsentation</vt:lpstr>
      <vt:lpstr>Dunning’s Eclectic Paradigm</vt:lpstr>
      <vt:lpstr>PowerPoint-Präsentation</vt:lpstr>
      <vt:lpstr>Categorisation of Market Entry Modes</vt:lpstr>
      <vt:lpstr>Market Entry Modes </vt:lpstr>
      <vt:lpstr>PowerPoint-Präsentation</vt:lpstr>
      <vt:lpstr>PowerPoint-Präsentation</vt:lpstr>
      <vt:lpstr>PowerPoint-Präsentation</vt:lpstr>
      <vt:lpstr>Problem: Transnational Arbitrage</vt:lpstr>
      <vt:lpstr>PowerPoint-Präsentation</vt:lpstr>
      <vt:lpstr>PowerPoint-Präsentation</vt:lpstr>
      <vt:lpstr>PowerPoint-Präsentation</vt:lpstr>
      <vt:lpstr>PowerPoint-Präsentation</vt:lpstr>
      <vt:lpstr>Summary - Market Entry Mode: Export</vt:lpstr>
      <vt:lpstr>PowerPoint-Präsentation</vt:lpstr>
      <vt:lpstr>PowerPoint-Präsentation</vt:lpstr>
      <vt:lpstr>PowerPoint-Präsentation</vt:lpstr>
      <vt:lpstr>PowerPoint-Präsentation</vt:lpstr>
      <vt:lpstr>PowerPoint-Präsentation</vt:lpstr>
      <vt:lpstr>Streamflicks case</vt:lpstr>
      <vt:lpstr>PowerPoint-Präsentation</vt:lpstr>
      <vt:lpstr>PowerPoint-Präsentation</vt:lpstr>
      <vt:lpstr>Summary - Market Entry Mode: Licensing/Franchising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Mergers vs Acquisitions</vt:lpstr>
      <vt:lpstr>PowerPoint-Präsentation</vt:lpstr>
      <vt:lpstr>PowerPoint-Präsentation</vt:lpstr>
      <vt:lpstr>Summary: Non-Cooperative FDI</vt:lpstr>
      <vt:lpstr>PowerPoint-Präsentation</vt:lpstr>
      <vt:lpstr>PowerPoint-Präsentation</vt:lpstr>
      <vt:lpstr>PowerPoint-Präsentation</vt:lpstr>
      <vt:lpstr>PowerPoint-Präsentation</vt:lpstr>
      <vt:lpstr>Management of Joint Ventures</vt:lpstr>
      <vt:lpstr>PowerPoint-Präsentation</vt:lpstr>
      <vt:lpstr>Summary: Cooperative FDI – Joint Venture</vt:lpstr>
      <vt:lpstr>Market Entry Mode: Strategic Alliances</vt:lpstr>
      <vt:lpstr>Market Entry Mode: Strategic Alliances</vt:lpstr>
      <vt:lpstr>Summary: Market Entry Modes </vt:lpstr>
      <vt:lpstr>Summary: Market Entry Modes </vt:lpstr>
      <vt:lpstr>Discussion: Why FDI?</vt:lpstr>
      <vt:lpstr>Topic Overview: Market Entry Strategy</vt:lpstr>
      <vt:lpstr>SMEs and Collaborative Ventures</vt:lpstr>
      <vt:lpstr>PowerPoint-Präsentation</vt:lpstr>
      <vt:lpstr>Summary</vt:lpstr>
      <vt:lpstr>Learning Objectives</vt:lpstr>
      <vt:lpstr>References</vt:lpstr>
    </vt:vector>
  </TitlesOfParts>
  <Company>HTW 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Entry Strategy</dc:title>
  <dc:creator>saulich</dc:creator>
  <cp:lastModifiedBy>Tine</cp:lastModifiedBy>
  <cp:revision>73</cp:revision>
  <dcterms:created xsi:type="dcterms:W3CDTF">2017-06-07T17:48:05Z</dcterms:created>
  <dcterms:modified xsi:type="dcterms:W3CDTF">2019-09-27T15:19:05Z</dcterms:modified>
</cp:coreProperties>
</file>