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548" r:id="rId2"/>
    <p:sldId id="1022" r:id="rId3"/>
    <p:sldId id="606" r:id="rId4"/>
    <p:sldId id="608" r:id="rId5"/>
    <p:sldId id="1013" r:id="rId6"/>
    <p:sldId id="624" r:id="rId7"/>
    <p:sldId id="1025" r:id="rId8"/>
    <p:sldId id="1026" r:id="rId9"/>
    <p:sldId id="1028" r:id="rId10"/>
    <p:sldId id="1014" r:id="rId11"/>
    <p:sldId id="974" r:id="rId12"/>
    <p:sldId id="976" r:id="rId13"/>
    <p:sldId id="1015" r:id="rId14"/>
    <p:sldId id="979" r:id="rId15"/>
    <p:sldId id="1016" r:id="rId16"/>
    <p:sldId id="978" r:id="rId17"/>
    <p:sldId id="980" r:id="rId18"/>
    <p:sldId id="981" r:id="rId19"/>
    <p:sldId id="982" r:id="rId20"/>
    <p:sldId id="1007" r:id="rId21"/>
    <p:sldId id="983" r:id="rId22"/>
    <p:sldId id="985" r:id="rId23"/>
    <p:sldId id="987" r:id="rId24"/>
    <p:sldId id="988" r:id="rId25"/>
    <p:sldId id="989" r:id="rId26"/>
    <p:sldId id="990" r:id="rId27"/>
    <p:sldId id="991" r:id="rId28"/>
    <p:sldId id="1000" r:id="rId29"/>
    <p:sldId id="1023" r:id="rId30"/>
    <p:sldId id="267" r:id="rId31"/>
    <p:sldId id="1020" r:id="rId32"/>
    <p:sldId id="1021" r:id="rId33"/>
    <p:sldId id="564" r:id="rId34"/>
    <p:sldId id="103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tte Ammeraal" initials="AA" lastIdx="2" clrIdx="0">
    <p:extLst>
      <p:ext uri="{19B8F6BF-5375-455C-9EA6-DF929625EA0E}">
        <p15:presenceInfo xmlns:p15="http://schemas.microsoft.com/office/powerpoint/2012/main" userId="S-1-5-21-1757436266-1070379326-1452763161-930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6" autoAdjust="0"/>
    <p:restoredTop sz="66851" autoAdjust="0"/>
  </p:normalViewPr>
  <p:slideViewPr>
    <p:cSldViewPr snapToGrid="0">
      <p:cViewPr varScale="1">
        <p:scale>
          <a:sx n="45" d="100"/>
          <a:sy n="45" d="100"/>
        </p:scale>
        <p:origin x="69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1.xml.rels><?xml version="1.0" encoding="UTF-8" standalone="yes"?>
<Relationships xmlns="http://schemas.openxmlformats.org/package/2006/relationships"><Relationship Id="rId8" Type="http://schemas.openxmlformats.org/officeDocument/2006/relationships/hyperlink" Target="https://slidehunter.com/powerpoint-templates/7p-marketing-mix-template-for-powerpoint/" TargetMode="External"/><Relationship Id="rId3" Type="http://schemas.openxmlformats.org/officeDocument/2006/relationships/image" Target="../media/image9.png"/><Relationship Id="rId7" Type="http://schemas.openxmlformats.org/officeDocument/2006/relationships/image" Target="../media/image11.jpeg"/><Relationship Id="rId12" Type="http://schemas.openxmlformats.org/officeDocument/2006/relationships/hyperlink" Target="https://afiftabsh.com/tag/organization/" TargetMode="External"/><Relationship Id="rId2" Type="http://schemas.openxmlformats.org/officeDocument/2006/relationships/hyperlink" Target="http://www.pngall.com/vector-png#comment-646" TargetMode="External"/><Relationship Id="rId1" Type="http://schemas.openxmlformats.org/officeDocument/2006/relationships/image" Target="../media/image8.png"/><Relationship Id="rId6" Type="http://schemas.openxmlformats.org/officeDocument/2006/relationships/hyperlink" Target="https://en.wikipedia.org/wiki/Distribution_(marketing)"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www.ingenieriaindustrialonline.com/donde-estudiar-ingenieria-industrial/colombia/universidad-del-valle/" TargetMode="External"/><Relationship Id="rId4" Type="http://schemas.openxmlformats.org/officeDocument/2006/relationships/hyperlink" Target="https://technofaq.org/posts/2017/12/iso-9001-certification-explained-in-a-nutshell/" TargetMode="External"/><Relationship Id="rId9" Type="http://schemas.openxmlformats.org/officeDocument/2006/relationships/image" Target="../media/image12.jpg"/></Relationships>
</file>

<file path=ppt/diagrams/_rels/data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pngimg.com/download/14891" TargetMode="External"/><Relationship Id="rId1" Type="http://schemas.openxmlformats.org/officeDocument/2006/relationships/image" Target="../media/image25.png"/><Relationship Id="rId6" Type="http://schemas.openxmlformats.org/officeDocument/2006/relationships/hyperlink" Target="https://pixabay.com/en/three-number-3-symbol-count-3rd-39116/" TargetMode="External"/><Relationship Id="rId5" Type="http://schemas.openxmlformats.org/officeDocument/2006/relationships/image" Target="../media/image27.png"/><Relationship Id="rId4" Type="http://schemas.openxmlformats.org/officeDocument/2006/relationships/hyperlink" Target="http://commons.wikimedia.org/wiki/File:2_number_black_and_white.svg"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pixabay.com/es/photos/euro-dinero-billete-de-un-d%C3%B3lar-2137482/" TargetMode="External"/><Relationship Id="rId1" Type="http://schemas.openxmlformats.org/officeDocument/2006/relationships/image" Target="../media/image3.jpeg"/><Relationship Id="rId6" Type="http://schemas.openxmlformats.org/officeDocument/2006/relationships/hyperlink" Target="https://2012books.lardbucket.org/books/an-introduction-to-business-v1.0/s10-managing-for-business-success.html" TargetMode="External"/><Relationship Id="rId5" Type="http://schemas.openxmlformats.org/officeDocument/2006/relationships/image" Target="../media/image5.jpeg"/><Relationship Id="rId4" Type="http://schemas.openxmlformats.org/officeDocument/2006/relationships/hyperlink" Target="https://delpup.wordpress.com/" TargetMode="External"/></Relationships>
</file>

<file path=ppt/diagrams/_rels/drawing11.xml.rels><?xml version="1.0" encoding="UTF-8" standalone="yes"?>
<Relationships xmlns="http://schemas.openxmlformats.org/package/2006/relationships"><Relationship Id="rId8" Type="http://schemas.openxmlformats.org/officeDocument/2006/relationships/hyperlink" Target="https://slidehunter.com/powerpoint-templates/7p-marketing-mix-template-for-powerpoint/" TargetMode="External"/><Relationship Id="rId3" Type="http://schemas.openxmlformats.org/officeDocument/2006/relationships/image" Target="../media/image9.png"/><Relationship Id="rId7" Type="http://schemas.openxmlformats.org/officeDocument/2006/relationships/image" Target="../media/image11.jpeg"/><Relationship Id="rId12" Type="http://schemas.openxmlformats.org/officeDocument/2006/relationships/hyperlink" Target="https://afiftabsh.com/tag/organization/" TargetMode="External"/><Relationship Id="rId2" Type="http://schemas.openxmlformats.org/officeDocument/2006/relationships/hyperlink" Target="http://www.pngall.com/vector-png#comment-646" TargetMode="External"/><Relationship Id="rId1" Type="http://schemas.openxmlformats.org/officeDocument/2006/relationships/image" Target="../media/image8.png"/><Relationship Id="rId6" Type="http://schemas.openxmlformats.org/officeDocument/2006/relationships/hyperlink" Target="https://en.wikipedia.org/wiki/Distribution_(marketing)"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www.ingenieriaindustrialonline.com/donde-estudiar-ingenieria-industrial/colombia/universidad-del-valle/" TargetMode="External"/><Relationship Id="rId4" Type="http://schemas.openxmlformats.org/officeDocument/2006/relationships/hyperlink" Target="https://technofaq.org/posts/2017/12/iso-9001-certification-explained-in-a-nutshell/" TargetMode="External"/><Relationship Id="rId9" Type="http://schemas.openxmlformats.org/officeDocument/2006/relationships/image" Target="../media/image12.jpg"/></Relationships>
</file>

<file path=ppt/diagrams/_rels/drawing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pngimg.com/download/14891" TargetMode="External"/><Relationship Id="rId1" Type="http://schemas.openxmlformats.org/officeDocument/2006/relationships/image" Target="../media/image25.png"/><Relationship Id="rId6" Type="http://schemas.openxmlformats.org/officeDocument/2006/relationships/hyperlink" Target="https://pixabay.com/en/three-number-3-symbol-count-3rd-39116/" TargetMode="External"/><Relationship Id="rId5" Type="http://schemas.openxmlformats.org/officeDocument/2006/relationships/image" Target="../media/image27.png"/><Relationship Id="rId4" Type="http://schemas.openxmlformats.org/officeDocument/2006/relationships/hyperlink" Target="http://commons.wikimedia.org/wiki/File:2_number_black_and_white.svg"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pixabay.com/es/photos/euro-dinero-billete-de-un-d%C3%B3lar-2137482/" TargetMode="External"/><Relationship Id="rId1" Type="http://schemas.openxmlformats.org/officeDocument/2006/relationships/image" Target="../media/image3.jpeg"/><Relationship Id="rId6" Type="http://schemas.openxmlformats.org/officeDocument/2006/relationships/hyperlink" Target="https://2012books.lardbucket.org/books/an-introduction-to-business-v1.0/s10-managing-for-business-success.html" TargetMode="External"/><Relationship Id="rId5" Type="http://schemas.openxmlformats.org/officeDocument/2006/relationships/image" Target="../media/image5.jpeg"/><Relationship Id="rId4" Type="http://schemas.openxmlformats.org/officeDocument/2006/relationships/hyperlink" Target="https://delpup.wordpress.com/" TargetMode="Externa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08422-FA3A-4200-961B-FFD0E8E37C01}" type="doc">
      <dgm:prSet loTypeId="urn:microsoft.com/office/officeart/2005/8/layout/vProcess5" loCatId="process" qsTypeId="urn:microsoft.com/office/officeart/2005/8/quickstyle/simple5" qsCatId="simple" csTypeId="urn:microsoft.com/office/officeart/2005/8/colors/accent6_5" csCatId="accent6" phldr="1"/>
      <dgm:spPr/>
      <dgm:t>
        <a:bodyPr/>
        <a:lstStyle/>
        <a:p>
          <a:endParaRPr lang="en-US"/>
        </a:p>
      </dgm:t>
    </dgm:pt>
    <dgm:pt modelId="{7DF8DF9A-4469-4DE5-A1D3-0B2B5C1F8071}">
      <dgm:prSet phldrT="[Text]" custT="1"/>
      <dgm:spPr/>
      <dgm:t>
        <a:bodyPr/>
        <a:lstStyle/>
        <a:p>
          <a:pPr algn="l"/>
          <a:r>
            <a:rPr lang="en-US" sz="2600" b="0" i="0" dirty="0">
              <a:latin typeface="Calibri" panose="020F0502020204030204" pitchFamily="34" charset="0"/>
              <a:cs typeface="Calibri" panose="020F0502020204030204" pitchFamily="34" charset="0"/>
            </a:rPr>
            <a:t>1. Mission and Objectives</a:t>
          </a:r>
        </a:p>
      </dgm:t>
    </dgm:pt>
    <dgm:pt modelId="{F3356E8D-CA68-49A3-B3BF-5FC5958F8882}" type="parTrans" cxnId="{9CBB268A-0144-4FBD-B99D-5E4D350595DC}">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25BB748B-E6E1-43A5-B63F-5836AADA953C}" type="sibTrans" cxnId="{9CBB268A-0144-4FBD-B99D-5E4D350595DC}">
      <dgm:prSet custT="1"/>
      <dgm:spPr/>
      <dgm:t>
        <a:bodyPr/>
        <a:lstStyle/>
        <a:p>
          <a:endParaRPr lang="en-US" sz="2600" b="0" i="0" dirty="0">
            <a:solidFill>
              <a:srgbClr val="404041"/>
            </a:solidFill>
            <a:latin typeface="Calibri" panose="020F0502020204030204" pitchFamily="34" charset="0"/>
            <a:cs typeface="Calibri" panose="020F0502020204030204" pitchFamily="34" charset="0"/>
          </a:endParaRPr>
        </a:p>
      </dgm:t>
    </dgm:pt>
    <dgm:pt modelId="{21A205EF-957F-4B36-85CB-5DC27FFF030C}">
      <dgm:prSet phldrT="[Text]" custT="1"/>
      <dgm:spPr/>
      <dgm:t>
        <a:bodyPr/>
        <a:lstStyle/>
        <a:p>
          <a:pPr algn="l"/>
          <a:r>
            <a:rPr lang="en-US" sz="2600" b="0" i="0" dirty="0">
              <a:latin typeface="Calibri" panose="020F0502020204030204" pitchFamily="34" charset="0"/>
              <a:cs typeface="Calibri" panose="020F0502020204030204" pitchFamily="34" charset="0"/>
            </a:rPr>
            <a:t>2. External Analysis</a:t>
          </a:r>
        </a:p>
      </dgm:t>
    </dgm:pt>
    <dgm:pt modelId="{8F7175E6-CAB8-475D-A924-5EA5CE1376E9}" type="parTrans" cxnId="{6AF6A2D2-0651-4A61-9158-386DED360424}">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94517645-2E8F-4574-B4CD-D2CAACFF82CA}" type="sibTrans" cxnId="{6AF6A2D2-0651-4A61-9158-386DED360424}">
      <dgm:prSet custT="1"/>
      <dgm:spPr/>
      <dgm:t>
        <a:bodyPr/>
        <a:lstStyle/>
        <a:p>
          <a:endParaRPr lang="en-US" sz="2600" b="0" i="0" dirty="0">
            <a:solidFill>
              <a:srgbClr val="404041"/>
            </a:solidFill>
            <a:latin typeface="Calibri" panose="020F0502020204030204" pitchFamily="34" charset="0"/>
            <a:cs typeface="Calibri" panose="020F0502020204030204" pitchFamily="34" charset="0"/>
          </a:endParaRPr>
        </a:p>
      </dgm:t>
    </dgm:pt>
    <dgm:pt modelId="{C71AFF1D-96BD-4CDE-A622-BC50DA08E243}">
      <dgm:prSet phldrT="[Text]" custT="1"/>
      <dgm:spPr/>
      <dgm:t>
        <a:bodyPr anchor="t"/>
        <a:lstStyle/>
        <a:p>
          <a:pPr algn="l"/>
          <a:r>
            <a:rPr lang="en-US" sz="2600" b="0" i="0" dirty="0">
              <a:latin typeface="Calibri" panose="020F0502020204030204" pitchFamily="34" charset="0"/>
              <a:cs typeface="Calibri" panose="020F0502020204030204" pitchFamily="34" charset="0"/>
            </a:rPr>
            <a:t>3. Internal and Competitive Analysis</a:t>
          </a:r>
        </a:p>
      </dgm:t>
    </dgm:pt>
    <dgm:pt modelId="{4631C5DA-3C1C-4711-9C0D-C8E440289D74}" type="parTrans" cxnId="{CA3A1BD1-5A75-4751-83CE-74415D3B47D7}">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18307A91-B9B7-4069-AE58-77BFC65D0E2B}" type="sibTrans" cxnId="{CA3A1BD1-5A75-4751-83CE-74415D3B47D7}">
      <dgm:prSet custT="1"/>
      <dgm:spPr/>
      <dgm:t>
        <a:bodyPr/>
        <a:lstStyle/>
        <a:p>
          <a:endParaRPr lang="en-US" sz="2600" b="0" i="0" dirty="0">
            <a:solidFill>
              <a:srgbClr val="404041"/>
            </a:solidFill>
            <a:latin typeface="Calibri" panose="020F0502020204030204" pitchFamily="34" charset="0"/>
            <a:cs typeface="Calibri" panose="020F0502020204030204" pitchFamily="34" charset="0"/>
          </a:endParaRPr>
        </a:p>
      </dgm:t>
    </dgm:pt>
    <dgm:pt modelId="{676D7E15-1346-4D1C-9A7E-A834B9E4F5D9}">
      <dgm:prSet custT="1"/>
      <dgm:spPr/>
      <dgm:t>
        <a:bodyPr/>
        <a:lstStyle/>
        <a:p>
          <a:pPr algn="l"/>
          <a:r>
            <a:rPr lang="en-US" sz="2600" b="0" i="0" dirty="0">
              <a:latin typeface="Calibri" panose="020F0502020204030204" pitchFamily="34" charset="0"/>
              <a:cs typeface="Calibri" panose="020F0502020204030204" pitchFamily="34" charset="0"/>
            </a:rPr>
            <a:t>4. Strategy Alternatives</a:t>
          </a:r>
        </a:p>
      </dgm:t>
    </dgm:pt>
    <dgm:pt modelId="{F5CFDB61-20F1-46DF-924F-F5A7FB60B52F}" type="parTrans" cxnId="{B7A21177-1093-416D-AF36-1A19F85F4E13}">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FAA64547-8482-4258-86DD-F1A02A998E76}" type="sibTrans" cxnId="{B7A21177-1093-416D-AF36-1A19F85F4E13}">
      <dgm:prSet custT="1"/>
      <dgm:spPr/>
      <dgm:t>
        <a:bodyPr/>
        <a:lstStyle/>
        <a:p>
          <a:endParaRPr lang="en-US" sz="2600" b="0" i="0" dirty="0">
            <a:solidFill>
              <a:srgbClr val="404041"/>
            </a:solidFill>
            <a:latin typeface="Calibri" panose="020F0502020204030204" pitchFamily="34" charset="0"/>
            <a:cs typeface="Calibri" panose="020F0502020204030204" pitchFamily="34" charset="0"/>
          </a:endParaRPr>
        </a:p>
      </dgm:t>
    </dgm:pt>
    <dgm:pt modelId="{169CC98C-CE90-4704-9F0C-95A9A02E405A}">
      <dgm:prSet custT="1"/>
      <dgm:spPr/>
      <dgm:t>
        <a:bodyPr/>
        <a:lstStyle/>
        <a:p>
          <a:pPr algn="l"/>
          <a:r>
            <a:rPr lang="en-US" sz="2600" b="0" i="0" dirty="0">
              <a:latin typeface="Calibri" panose="020F0502020204030204" pitchFamily="34" charset="0"/>
              <a:cs typeface="Calibri" panose="020F0502020204030204" pitchFamily="34" charset="0"/>
            </a:rPr>
            <a:t>5. Strategic Choice, Implementation, Feedback, and Control </a:t>
          </a:r>
        </a:p>
      </dgm:t>
    </dgm:pt>
    <dgm:pt modelId="{68FEAEB5-1E6C-4E9A-8627-55DBD57239BD}" type="parTrans" cxnId="{0E6428B8-CFFA-40EA-B38F-88C1CF3ED451}">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F5B156B9-17D2-4187-B8D3-4652F973AC4C}" type="sibTrans" cxnId="{0E6428B8-CFFA-40EA-B38F-88C1CF3ED451}">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CBF461A5-F082-4B16-A30D-76968FE442B5}" type="pres">
      <dgm:prSet presAssocID="{FD508422-FA3A-4200-961B-FFD0E8E37C01}" presName="outerComposite" presStyleCnt="0">
        <dgm:presLayoutVars>
          <dgm:chMax val="5"/>
          <dgm:dir/>
          <dgm:resizeHandles val="exact"/>
        </dgm:presLayoutVars>
      </dgm:prSet>
      <dgm:spPr/>
    </dgm:pt>
    <dgm:pt modelId="{0593435B-82C6-4164-8D2C-03B870C6298D}" type="pres">
      <dgm:prSet presAssocID="{FD508422-FA3A-4200-961B-FFD0E8E37C01}" presName="dummyMaxCanvas" presStyleCnt="0">
        <dgm:presLayoutVars/>
      </dgm:prSet>
      <dgm:spPr/>
    </dgm:pt>
    <dgm:pt modelId="{033E2215-268A-44D1-B8D4-263FCFF57EEE}" type="pres">
      <dgm:prSet presAssocID="{FD508422-FA3A-4200-961B-FFD0E8E37C01}" presName="FiveNodes_1" presStyleLbl="node1" presStyleIdx="0" presStyleCnt="5">
        <dgm:presLayoutVars>
          <dgm:bulletEnabled val="1"/>
        </dgm:presLayoutVars>
      </dgm:prSet>
      <dgm:spPr/>
    </dgm:pt>
    <dgm:pt modelId="{001A622B-B126-4687-AE0D-F8FD6F8806F3}" type="pres">
      <dgm:prSet presAssocID="{FD508422-FA3A-4200-961B-FFD0E8E37C01}" presName="FiveNodes_2" presStyleLbl="node1" presStyleIdx="1" presStyleCnt="5">
        <dgm:presLayoutVars>
          <dgm:bulletEnabled val="1"/>
        </dgm:presLayoutVars>
      </dgm:prSet>
      <dgm:spPr/>
    </dgm:pt>
    <dgm:pt modelId="{2A3FC610-5446-4643-B63A-B24A78520820}" type="pres">
      <dgm:prSet presAssocID="{FD508422-FA3A-4200-961B-FFD0E8E37C01}" presName="FiveNodes_3" presStyleLbl="node1" presStyleIdx="2" presStyleCnt="5">
        <dgm:presLayoutVars>
          <dgm:bulletEnabled val="1"/>
        </dgm:presLayoutVars>
      </dgm:prSet>
      <dgm:spPr/>
    </dgm:pt>
    <dgm:pt modelId="{50845A73-775A-4CE7-84AD-8D33F48961C7}" type="pres">
      <dgm:prSet presAssocID="{FD508422-FA3A-4200-961B-FFD0E8E37C01}" presName="FiveNodes_4" presStyleLbl="node1" presStyleIdx="3" presStyleCnt="5">
        <dgm:presLayoutVars>
          <dgm:bulletEnabled val="1"/>
        </dgm:presLayoutVars>
      </dgm:prSet>
      <dgm:spPr/>
    </dgm:pt>
    <dgm:pt modelId="{759A78BE-B8EF-43B6-A58A-D8C329813BA5}" type="pres">
      <dgm:prSet presAssocID="{FD508422-FA3A-4200-961B-FFD0E8E37C01}" presName="FiveNodes_5" presStyleLbl="node1" presStyleIdx="4" presStyleCnt="5">
        <dgm:presLayoutVars>
          <dgm:bulletEnabled val="1"/>
        </dgm:presLayoutVars>
      </dgm:prSet>
      <dgm:spPr/>
    </dgm:pt>
    <dgm:pt modelId="{C9F22436-1351-4CFC-87A7-8BD7415383E9}" type="pres">
      <dgm:prSet presAssocID="{FD508422-FA3A-4200-961B-FFD0E8E37C01}" presName="FiveConn_1-2" presStyleLbl="fgAccFollowNode1" presStyleIdx="0" presStyleCnt="4">
        <dgm:presLayoutVars>
          <dgm:bulletEnabled val="1"/>
        </dgm:presLayoutVars>
      </dgm:prSet>
      <dgm:spPr/>
    </dgm:pt>
    <dgm:pt modelId="{52E19B8C-2090-4070-B4DF-C01FC14F9FB6}" type="pres">
      <dgm:prSet presAssocID="{FD508422-FA3A-4200-961B-FFD0E8E37C01}" presName="FiveConn_2-3" presStyleLbl="fgAccFollowNode1" presStyleIdx="1" presStyleCnt="4">
        <dgm:presLayoutVars>
          <dgm:bulletEnabled val="1"/>
        </dgm:presLayoutVars>
      </dgm:prSet>
      <dgm:spPr/>
    </dgm:pt>
    <dgm:pt modelId="{287EB910-BF66-47BC-BB8B-CCD45EE83330}" type="pres">
      <dgm:prSet presAssocID="{FD508422-FA3A-4200-961B-FFD0E8E37C01}" presName="FiveConn_3-4" presStyleLbl="fgAccFollowNode1" presStyleIdx="2" presStyleCnt="4">
        <dgm:presLayoutVars>
          <dgm:bulletEnabled val="1"/>
        </dgm:presLayoutVars>
      </dgm:prSet>
      <dgm:spPr/>
    </dgm:pt>
    <dgm:pt modelId="{AF9B071E-990F-4E11-89FA-9FB0DB22558D}" type="pres">
      <dgm:prSet presAssocID="{FD508422-FA3A-4200-961B-FFD0E8E37C01}" presName="FiveConn_4-5" presStyleLbl="fgAccFollowNode1" presStyleIdx="3" presStyleCnt="4">
        <dgm:presLayoutVars>
          <dgm:bulletEnabled val="1"/>
        </dgm:presLayoutVars>
      </dgm:prSet>
      <dgm:spPr/>
    </dgm:pt>
    <dgm:pt modelId="{85171308-85BB-4945-9505-61A65D04C6F7}" type="pres">
      <dgm:prSet presAssocID="{FD508422-FA3A-4200-961B-FFD0E8E37C01}" presName="FiveNodes_1_text" presStyleLbl="node1" presStyleIdx="4" presStyleCnt="5">
        <dgm:presLayoutVars>
          <dgm:bulletEnabled val="1"/>
        </dgm:presLayoutVars>
      </dgm:prSet>
      <dgm:spPr/>
    </dgm:pt>
    <dgm:pt modelId="{A815351D-0EC7-4F1A-A040-8798A4DA3A29}" type="pres">
      <dgm:prSet presAssocID="{FD508422-FA3A-4200-961B-FFD0E8E37C01}" presName="FiveNodes_2_text" presStyleLbl="node1" presStyleIdx="4" presStyleCnt="5">
        <dgm:presLayoutVars>
          <dgm:bulletEnabled val="1"/>
        </dgm:presLayoutVars>
      </dgm:prSet>
      <dgm:spPr/>
    </dgm:pt>
    <dgm:pt modelId="{E4850BEF-8ED2-4C79-A219-46EEE772B63F}" type="pres">
      <dgm:prSet presAssocID="{FD508422-FA3A-4200-961B-FFD0E8E37C01}" presName="FiveNodes_3_text" presStyleLbl="node1" presStyleIdx="4" presStyleCnt="5">
        <dgm:presLayoutVars>
          <dgm:bulletEnabled val="1"/>
        </dgm:presLayoutVars>
      </dgm:prSet>
      <dgm:spPr/>
    </dgm:pt>
    <dgm:pt modelId="{FEC9A546-0FB7-46BC-82D3-C84603EBBD17}" type="pres">
      <dgm:prSet presAssocID="{FD508422-FA3A-4200-961B-FFD0E8E37C01}" presName="FiveNodes_4_text" presStyleLbl="node1" presStyleIdx="4" presStyleCnt="5">
        <dgm:presLayoutVars>
          <dgm:bulletEnabled val="1"/>
        </dgm:presLayoutVars>
      </dgm:prSet>
      <dgm:spPr/>
    </dgm:pt>
    <dgm:pt modelId="{B74C1A2C-E6CC-4894-AAD0-B5E780A8EA20}" type="pres">
      <dgm:prSet presAssocID="{FD508422-FA3A-4200-961B-FFD0E8E37C01}" presName="FiveNodes_5_text" presStyleLbl="node1" presStyleIdx="4" presStyleCnt="5">
        <dgm:presLayoutVars>
          <dgm:bulletEnabled val="1"/>
        </dgm:presLayoutVars>
      </dgm:prSet>
      <dgm:spPr/>
    </dgm:pt>
  </dgm:ptLst>
  <dgm:cxnLst>
    <dgm:cxn modelId="{93633110-7617-450C-A61E-56EA2B66AA65}" type="presOf" srcId="{169CC98C-CE90-4704-9F0C-95A9A02E405A}" destId="{B74C1A2C-E6CC-4894-AAD0-B5E780A8EA20}" srcOrd="1" destOrd="0" presId="urn:microsoft.com/office/officeart/2005/8/layout/vProcess5"/>
    <dgm:cxn modelId="{4FDD5711-3116-4DC4-B1D1-03B1ED87C588}" type="presOf" srcId="{FAA64547-8482-4258-86DD-F1A02A998E76}" destId="{AF9B071E-990F-4E11-89FA-9FB0DB22558D}" srcOrd="0" destOrd="0" presId="urn:microsoft.com/office/officeart/2005/8/layout/vProcess5"/>
    <dgm:cxn modelId="{1B2A396F-3E58-4B5B-B0E0-255A7D63AAC8}" type="presOf" srcId="{94517645-2E8F-4574-B4CD-D2CAACFF82CA}" destId="{52E19B8C-2090-4070-B4DF-C01FC14F9FB6}" srcOrd="0" destOrd="0" presId="urn:microsoft.com/office/officeart/2005/8/layout/vProcess5"/>
    <dgm:cxn modelId="{B7A21177-1093-416D-AF36-1A19F85F4E13}" srcId="{FD508422-FA3A-4200-961B-FFD0E8E37C01}" destId="{676D7E15-1346-4D1C-9A7E-A834B9E4F5D9}" srcOrd="3" destOrd="0" parTransId="{F5CFDB61-20F1-46DF-924F-F5A7FB60B52F}" sibTransId="{FAA64547-8482-4258-86DD-F1A02A998E76}"/>
    <dgm:cxn modelId="{AEDBD07E-0725-4BA2-B123-4253A78A05ED}" type="presOf" srcId="{676D7E15-1346-4D1C-9A7E-A834B9E4F5D9}" destId="{FEC9A546-0FB7-46BC-82D3-C84603EBBD17}" srcOrd="1" destOrd="0" presId="urn:microsoft.com/office/officeart/2005/8/layout/vProcess5"/>
    <dgm:cxn modelId="{AD8DC385-6E6B-40E0-8543-9727C5E4349F}" type="presOf" srcId="{C71AFF1D-96BD-4CDE-A622-BC50DA08E243}" destId="{E4850BEF-8ED2-4C79-A219-46EEE772B63F}" srcOrd="1" destOrd="0" presId="urn:microsoft.com/office/officeart/2005/8/layout/vProcess5"/>
    <dgm:cxn modelId="{A891EB85-14D6-4D06-BFF0-0BE918BA3D84}" type="presOf" srcId="{676D7E15-1346-4D1C-9A7E-A834B9E4F5D9}" destId="{50845A73-775A-4CE7-84AD-8D33F48961C7}" srcOrd="0" destOrd="0" presId="urn:microsoft.com/office/officeart/2005/8/layout/vProcess5"/>
    <dgm:cxn modelId="{9CBB268A-0144-4FBD-B99D-5E4D350595DC}" srcId="{FD508422-FA3A-4200-961B-FFD0E8E37C01}" destId="{7DF8DF9A-4469-4DE5-A1D3-0B2B5C1F8071}" srcOrd="0" destOrd="0" parTransId="{F3356E8D-CA68-49A3-B3BF-5FC5958F8882}" sibTransId="{25BB748B-E6E1-43A5-B63F-5836AADA953C}"/>
    <dgm:cxn modelId="{0492D38B-A3B1-475A-A400-1D3150FBD0D9}" type="presOf" srcId="{25BB748B-E6E1-43A5-B63F-5836AADA953C}" destId="{C9F22436-1351-4CFC-87A7-8BD7415383E9}" srcOrd="0" destOrd="0" presId="urn:microsoft.com/office/officeart/2005/8/layout/vProcess5"/>
    <dgm:cxn modelId="{9F4539B3-1ED2-422A-A5A1-FABCCC2B5121}" type="presOf" srcId="{7DF8DF9A-4469-4DE5-A1D3-0B2B5C1F8071}" destId="{033E2215-268A-44D1-B8D4-263FCFF57EEE}" srcOrd="0" destOrd="0" presId="urn:microsoft.com/office/officeart/2005/8/layout/vProcess5"/>
    <dgm:cxn modelId="{0E6428B8-CFFA-40EA-B38F-88C1CF3ED451}" srcId="{FD508422-FA3A-4200-961B-FFD0E8E37C01}" destId="{169CC98C-CE90-4704-9F0C-95A9A02E405A}" srcOrd="4" destOrd="0" parTransId="{68FEAEB5-1E6C-4E9A-8627-55DBD57239BD}" sibTransId="{F5B156B9-17D2-4187-B8D3-4652F973AC4C}"/>
    <dgm:cxn modelId="{E6F95EBB-3E04-4596-A4D3-F3AEDB435D73}" type="presOf" srcId="{169CC98C-CE90-4704-9F0C-95A9A02E405A}" destId="{759A78BE-B8EF-43B6-A58A-D8C329813BA5}" srcOrd="0" destOrd="0" presId="urn:microsoft.com/office/officeart/2005/8/layout/vProcess5"/>
    <dgm:cxn modelId="{8889AEC0-D03B-4F4C-9C22-60D0E375C2E8}" type="presOf" srcId="{7DF8DF9A-4469-4DE5-A1D3-0B2B5C1F8071}" destId="{85171308-85BB-4945-9505-61A65D04C6F7}" srcOrd="1" destOrd="0" presId="urn:microsoft.com/office/officeart/2005/8/layout/vProcess5"/>
    <dgm:cxn modelId="{CA3A1BD1-5A75-4751-83CE-74415D3B47D7}" srcId="{FD508422-FA3A-4200-961B-FFD0E8E37C01}" destId="{C71AFF1D-96BD-4CDE-A622-BC50DA08E243}" srcOrd="2" destOrd="0" parTransId="{4631C5DA-3C1C-4711-9C0D-C8E440289D74}" sibTransId="{18307A91-B9B7-4069-AE58-77BFC65D0E2B}"/>
    <dgm:cxn modelId="{AB7E37D1-728A-4F51-81A5-D8A8EC88CBC8}" type="presOf" srcId="{18307A91-B9B7-4069-AE58-77BFC65D0E2B}" destId="{287EB910-BF66-47BC-BB8B-CCD45EE83330}" srcOrd="0" destOrd="0" presId="urn:microsoft.com/office/officeart/2005/8/layout/vProcess5"/>
    <dgm:cxn modelId="{6AF6A2D2-0651-4A61-9158-386DED360424}" srcId="{FD508422-FA3A-4200-961B-FFD0E8E37C01}" destId="{21A205EF-957F-4B36-85CB-5DC27FFF030C}" srcOrd="1" destOrd="0" parTransId="{8F7175E6-CAB8-475D-A924-5EA5CE1376E9}" sibTransId="{94517645-2E8F-4574-B4CD-D2CAACFF82CA}"/>
    <dgm:cxn modelId="{AA7DCCD8-C71C-498C-8EE9-67E8180E50DF}" type="presOf" srcId="{21A205EF-957F-4B36-85CB-5DC27FFF030C}" destId="{001A622B-B126-4687-AE0D-F8FD6F8806F3}" srcOrd="0" destOrd="0" presId="urn:microsoft.com/office/officeart/2005/8/layout/vProcess5"/>
    <dgm:cxn modelId="{AC2B1EE3-D5F8-4720-9227-BFFC2D2F5ADE}" type="presOf" srcId="{C71AFF1D-96BD-4CDE-A622-BC50DA08E243}" destId="{2A3FC610-5446-4643-B63A-B24A78520820}" srcOrd="0" destOrd="0" presId="urn:microsoft.com/office/officeart/2005/8/layout/vProcess5"/>
    <dgm:cxn modelId="{1240B6E3-0AC6-4319-AD73-B911D2CE6826}" type="presOf" srcId="{FD508422-FA3A-4200-961B-FFD0E8E37C01}" destId="{CBF461A5-F082-4B16-A30D-76968FE442B5}" srcOrd="0" destOrd="0" presId="urn:microsoft.com/office/officeart/2005/8/layout/vProcess5"/>
    <dgm:cxn modelId="{350F1FE4-D184-45EC-B023-F4BAF697F833}" type="presOf" srcId="{21A205EF-957F-4B36-85CB-5DC27FFF030C}" destId="{A815351D-0EC7-4F1A-A040-8798A4DA3A29}" srcOrd="1" destOrd="0" presId="urn:microsoft.com/office/officeart/2005/8/layout/vProcess5"/>
    <dgm:cxn modelId="{79A2ECDE-B47D-4687-A4BB-F7F1271D75F2}" type="presParOf" srcId="{CBF461A5-F082-4B16-A30D-76968FE442B5}" destId="{0593435B-82C6-4164-8D2C-03B870C6298D}" srcOrd="0" destOrd="0" presId="urn:microsoft.com/office/officeart/2005/8/layout/vProcess5"/>
    <dgm:cxn modelId="{106778AC-75D2-4303-961E-7D75F8D8CDB7}" type="presParOf" srcId="{CBF461A5-F082-4B16-A30D-76968FE442B5}" destId="{033E2215-268A-44D1-B8D4-263FCFF57EEE}" srcOrd="1" destOrd="0" presId="urn:microsoft.com/office/officeart/2005/8/layout/vProcess5"/>
    <dgm:cxn modelId="{E9F6C7F2-11FD-4C58-8D00-12411CCB127C}" type="presParOf" srcId="{CBF461A5-F082-4B16-A30D-76968FE442B5}" destId="{001A622B-B126-4687-AE0D-F8FD6F8806F3}" srcOrd="2" destOrd="0" presId="urn:microsoft.com/office/officeart/2005/8/layout/vProcess5"/>
    <dgm:cxn modelId="{C203761F-020B-4079-AD33-68C9605A9AF0}" type="presParOf" srcId="{CBF461A5-F082-4B16-A30D-76968FE442B5}" destId="{2A3FC610-5446-4643-B63A-B24A78520820}" srcOrd="3" destOrd="0" presId="urn:microsoft.com/office/officeart/2005/8/layout/vProcess5"/>
    <dgm:cxn modelId="{38BA7B30-0324-4911-9B83-79119C7FCF33}" type="presParOf" srcId="{CBF461A5-F082-4B16-A30D-76968FE442B5}" destId="{50845A73-775A-4CE7-84AD-8D33F48961C7}" srcOrd="4" destOrd="0" presId="urn:microsoft.com/office/officeart/2005/8/layout/vProcess5"/>
    <dgm:cxn modelId="{FD6EEF64-D242-4511-9A8F-1A36F048CAA9}" type="presParOf" srcId="{CBF461A5-F082-4B16-A30D-76968FE442B5}" destId="{759A78BE-B8EF-43B6-A58A-D8C329813BA5}" srcOrd="5" destOrd="0" presId="urn:microsoft.com/office/officeart/2005/8/layout/vProcess5"/>
    <dgm:cxn modelId="{E00CEB13-186F-421B-B363-72E70A5A12CC}" type="presParOf" srcId="{CBF461A5-F082-4B16-A30D-76968FE442B5}" destId="{C9F22436-1351-4CFC-87A7-8BD7415383E9}" srcOrd="6" destOrd="0" presId="urn:microsoft.com/office/officeart/2005/8/layout/vProcess5"/>
    <dgm:cxn modelId="{09E3F715-0771-4AEE-ADA8-334831831068}" type="presParOf" srcId="{CBF461A5-F082-4B16-A30D-76968FE442B5}" destId="{52E19B8C-2090-4070-B4DF-C01FC14F9FB6}" srcOrd="7" destOrd="0" presId="urn:microsoft.com/office/officeart/2005/8/layout/vProcess5"/>
    <dgm:cxn modelId="{923A8344-0FE2-4261-8F45-9EC42B56596B}" type="presParOf" srcId="{CBF461A5-F082-4B16-A30D-76968FE442B5}" destId="{287EB910-BF66-47BC-BB8B-CCD45EE83330}" srcOrd="8" destOrd="0" presId="urn:microsoft.com/office/officeart/2005/8/layout/vProcess5"/>
    <dgm:cxn modelId="{E625EC64-D6F1-4A40-9531-88F4F8827106}" type="presParOf" srcId="{CBF461A5-F082-4B16-A30D-76968FE442B5}" destId="{AF9B071E-990F-4E11-89FA-9FB0DB22558D}" srcOrd="9" destOrd="0" presId="urn:microsoft.com/office/officeart/2005/8/layout/vProcess5"/>
    <dgm:cxn modelId="{3EAF7870-FF4E-4C56-995E-BE3D2F1E8280}" type="presParOf" srcId="{CBF461A5-F082-4B16-A30D-76968FE442B5}" destId="{85171308-85BB-4945-9505-61A65D04C6F7}" srcOrd="10" destOrd="0" presId="urn:microsoft.com/office/officeart/2005/8/layout/vProcess5"/>
    <dgm:cxn modelId="{015649FA-7E20-4FE5-90EC-B4532C1322FF}" type="presParOf" srcId="{CBF461A5-F082-4B16-A30D-76968FE442B5}" destId="{A815351D-0EC7-4F1A-A040-8798A4DA3A29}" srcOrd="11" destOrd="0" presId="urn:microsoft.com/office/officeart/2005/8/layout/vProcess5"/>
    <dgm:cxn modelId="{5A4199C1-F5E3-4666-9A83-0514458829AA}" type="presParOf" srcId="{CBF461A5-F082-4B16-A30D-76968FE442B5}" destId="{E4850BEF-8ED2-4C79-A219-46EEE772B63F}" srcOrd="12" destOrd="0" presId="urn:microsoft.com/office/officeart/2005/8/layout/vProcess5"/>
    <dgm:cxn modelId="{445819B7-46C7-47F3-8946-726805FEF47F}" type="presParOf" srcId="{CBF461A5-F082-4B16-A30D-76968FE442B5}" destId="{FEC9A546-0FB7-46BC-82D3-C84603EBBD17}" srcOrd="13" destOrd="0" presId="urn:microsoft.com/office/officeart/2005/8/layout/vProcess5"/>
    <dgm:cxn modelId="{19B86386-1EA2-44F7-A739-4D99D890A7D9}" type="presParOf" srcId="{CBF461A5-F082-4B16-A30D-76968FE442B5}" destId="{B74C1A2C-E6CC-4894-AAD0-B5E780A8EA2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5141A2-86C6-4737-9A68-07E641979064}"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de-DE"/>
        </a:p>
      </dgm:t>
    </dgm:pt>
    <dgm:pt modelId="{FFFDA2EB-18E0-4BBF-9C6F-63B6D2FE83E5}">
      <dgm:prSet phldrT="[Text]"/>
      <dgm:spPr/>
      <dgm:t>
        <a:bodyPr/>
        <a:lstStyle/>
        <a:p>
          <a:r>
            <a:rPr lang="en-US" altLang="de-DE" noProof="0" dirty="0"/>
            <a:t>Liability of Foreignness</a:t>
          </a:r>
          <a:endParaRPr lang="en-US" noProof="0" dirty="0"/>
        </a:p>
      </dgm:t>
    </dgm:pt>
    <dgm:pt modelId="{9AD4C8F3-B9D1-4BC3-A5C8-18B0E2514D87}" type="parTrans" cxnId="{82EB2190-68BB-4EAC-AA2E-656ECD9D59A0}">
      <dgm:prSet/>
      <dgm:spPr/>
      <dgm:t>
        <a:bodyPr/>
        <a:lstStyle/>
        <a:p>
          <a:endParaRPr lang="en-US" noProof="0" dirty="0"/>
        </a:p>
      </dgm:t>
    </dgm:pt>
    <dgm:pt modelId="{DC217B20-2441-458A-82A0-570DC33677A2}" type="sibTrans" cxnId="{82EB2190-68BB-4EAC-AA2E-656ECD9D59A0}">
      <dgm:prSet/>
      <dgm:spPr/>
      <dgm:t>
        <a:bodyPr/>
        <a:lstStyle/>
        <a:p>
          <a:endParaRPr lang="en-US" noProof="0" dirty="0"/>
        </a:p>
      </dgm:t>
    </dgm:pt>
    <dgm:pt modelId="{0F86E19D-163E-4D41-B1DB-E5858C6B5F91}">
      <dgm:prSet phldrT="[Text]"/>
      <dgm:spPr/>
      <dgm:t>
        <a:bodyPr/>
        <a:lstStyle/>
        <a:p>
          <a:r>
            <a:rPr lang="en-US" noProof="0" dirty="0"/>
            <a:t>Differences</a:t>
          </a:r>
        </a:p>
      </dgm:t>
    </dgm:pt>
    <dgm:pt modelId="{5F294552-F00A-42DD-93D6-C4EF814359BC}" type="parTrans" cxnId="{D51350A7-9A68-477E-B21B-4AE9CFC43C8E}">
      <dgm:prSet/>
      <dgm:spPr/>
      <dgm:t>
        <a:bodyPr/>
        <a:lstStyle/>
        <a:p>
          <a:endParaRPr lang="en-US" noProof="0" dirty="0"/>
        </a:p>
      </dgm:t>
    </dgm:pt>
    <dgm:pt modelId="{8A55DFEA-2D5E-43AE-9B7C-C3D931E2D577}" type="sibTrans" cxnId="{D51350A7-9A68-477E-B21B-4AE9CFC43C8E}">
      <dgm:prSet/>
      <dgm:spPr/>
      <dgm:t>
        <a:bodyPr/>
        <a:lstStyle/>
        <a:p>
          <a:endParaRPr lang="en-US" noProof="0" dirty="0"/>
        </a:p>
      </dgm:t>
    </dgm:pt>
    <dgm:pt modelId="{0A232BBA-8AB9-4B4E-8B63-96E5F55E08CB}">
      <dgm:prSet phldrT="[Text]" custT="1"/>
      <dgm:spPr/>
      <dgm:t>
        <a:bodyPr/>
        <a:lstStyle/>
        <a:p>
          <a:r>
            <a:rPr lang="en-US" altLang="de-DE" sz="1150" noProof="0" dirty="0"/>
            <a:t>Constant exposure to  environment and functioning effectively and efficiently within the specific domestic social, cultural, economic, and legal environment </a:t>
          </a:r>
          <a:endParaRPr lang="en-US" sz="1150" noProof="0" dirty="0"/>
        </a:p>
      </dgm:t>
    </dgm:pt>
    <dgm:pt modelId="{5E75DD9B-63B8-4F52-837A-9DFA66131727}" type="parTrans" cxnId="{419BCBCE-609D-41A9-B127-091E6DEEB833}">
      <dgm:prSet/>
      <dgm:spPr/>
      <dgm:t>
        <a:bodyPr/>
        <a:lstStyle/>
        <a:p>
          <a:endParaRPr lang="en-US" noProof="0" dirty="0"/>
        </a:p>
      </dgm:t>
    </dgm:pt>
    <dgm:pt modelId="{A1C364DA-317D-4486-A533-4E0E592F1125}" type="sibTrans" cxnId="{419BCBCE-609D-41A9-B127-091E6DEEB833}">
      <dgm:prSet/>
      <dgm:spPr/>
      <dgm:t>
        <a:bodyPr/>
        <a:lstStyle/>
        <a:p>
          <a:endParaRPr lang="en-US" noProof="0" dirty="0"/>
        </a:p>
      </dgm:t>
    </dgm:pt>
    <dgm:pt modelId="{1765A2CD-A5D4-4AB1-9F66-F9373B6076BE}">
      <dgm:prSet phldrT="[Text]"/>
      <dgm:spPr/>
      <dgm:t>
        <a:bodyPr/>
        <a:lstStyle/>
        <a:p>
          <a:r>
            <a:rPr lang="en-US" altLang="de-DE" noProof="0" dirty="0"/>
            <a:t>Consequently, a new firm that enters the market is systematically, compared to a domestic firm, at a disadvantage </a:t>
          </a:r>
          <a:endParaRPr lang="en-US" noProof="0" dirty="0"/>
        </a:p>
      </dgm:t>
    </dgm:pt>
    <dgm:pt modelId="{368C05B3-8270-4E18-A3EB-78DC94C9F1AA}" type="parTrans" cxnId="{4BDFADE6-A06C-48E8-B5B6-1DCB70BE2CA9}">
      <dgm:prSet/>
      <dgm:spPr/>
      <dgm:t>
        <a:bodyPr/>
        <a:lstStyle/>
        <a:p>
          <a:endParaRPr lang="en-US" noProof="0" dirty="0"/>
        </a:p>
      </dgm:t>
    </dgm:pt>
    <dgm:pt modelId="{DDCB0044-2E70-4322-83BF-B1469F1D7CC3}" type="sibTrans" cxnId="{4BDFADE6-A06C-48E8-B5B6-1DCB70BE2CA9}">
      <dgm:prSet/>
      <dgm:spPr/>
      <dgm:t>
        <a:bodyPr/>
        <a:lstStyle/>
        <a:p>
          <a:endParaRPr lang="en-US" noProof="0" dirty="0"/>
        </a:p>
      </dgm:t>
    </dgm:pt>
    <dgm:pt modelId="{1C01561A-FCC7-4465-8EF3-918BB9CD0972}">
      <dgm:prSet phldrT="[Text]"/>
      <dgm:spPr/>
      <dgm:t>
        <a:bodyPr/>
        <a:lstStyle/>
        <a:p>
          <a:r>
            <a:rPr lang="en-US" altLang="de-DE" noProof="0" dirty="0"/>
            <a:t>To overcome this disadvantage it is necessary to accept high adjustment costs</a:t>
          </a:r>
          <a:endParaRPr lang="en-US" noProof="0" dirty="0"/>
        </a:p>
      </dgm:t>
    </dgm:pt>
    <dgm:pt modelId="{3C0FE8C2-55C9-4728-B911-B52288F1E72D}" type="parTrans" cxnId="{93944254-BEAB-4D88-9239-7429879FA7A5}">
      <dgm:prSet/>
      <dgm:spPr/>
      <dgm:t>
        <a:bodyPr/>
        <a:lstStyle/>
        <a:p>
          <a:endParaRPr lang="en-US" noProof="0" dirty="0"/>
        </a:p>
      </dgm:t>
    </dgm:pt>
    <dgm:pt modelId="{0940118C-AA99-47BA-9A1B-625B83B3556E}" type="sibTrans" cxnId="{93944254-BEAB-4D88-9239-7429879FA7A5}">
      <dgm:prSet/>
      <dgm:spPr/>
      <dgm:t>
        <a:bodyPr/>
        <a:lstStyle/>
        <a:p>
          <a:endParaRPr lang="en-US" noProof="0" dirty="0"/>
        </a:p>
      </dgm:t>
    </dgm:pt>
    <dgm:pt modelId="{7638F2B3-6B22-4D35-BDE2-B72CFBF8F4C3}">
      <dgm:prSet custT="1"/>
      <dgm:spPr/>
      <dgm:t>
        <a:bodyPr/>
        <a:lstStyle/>
        <a:p>
          <a:r>
            <a:rPr lang="en-US" altLang="de-DE" sz="1200" noProof="0" dirty="0"/>
            <a:t>Differences in languages and the ways people communicate are not exclusive factors </a:t>
          </a:r>
        </a:p>
      </dgm:t>
    </dgm:pt>
    <dgm:pt modelId="{F27E3C63-B30E-49A8-8ABF-05AFA7161D05}" type="parTrans" cxnId="{F25C27B9-931A-44BA-BDE8-6AFBBC662550}">
      <dgm:prSet/>
      <dgm:spPr/>
      <dgm:t>
        <a:bodyPr/>
        <a:lstStyle/>
        <a:p>
          <a:endParaRPr lang="en-US" noProof="0" dirty="0"/>
        </a:p>
      </dgm:t>
    </dgm:pt>
    <dgm:pt modelId="{34E76BEE-259B-4AC0-973B-8A2D558E67C2}" type="sibTrans" cxnId="{F25C27B9-931A-44BA-BDE8-6AFBBC662550}">
      <dgm:prSet/>
      <dgm:spPr/>
      <dgm:t>
        <a:bodyPr/>
        <a:lstStyle/>
        <a:p>
          <a:endParaRPr lang="en-US" noProof="0" dirty="0"/>
        </a:p>
      </dgm:t>
    </dgm:pt>
    <dgm:pt modelId="{6EE5EC4A-A8EE-46D8-AD52-4CCC4BA67018}">
      <dgm:prSet custT="1"/>
      <dgm:spPr/>
      <dgm:t>
        <a:bodyPr/>
        <a:lstStyle/>
        <a:p>
          <a:r>
            <a:rPr lang="en-US" altLang="de-DE" sz="1200" noProof="0" dirty="0"/>
            <a:t>Environmental pressure and opportunities in the domestic market shape skills, structures, practices, and routines of companies</a:t>
          </a:r>
        </a:p>
      </dgm:t>
    </dgm:pt>
    <dgm:pt modelId="{8CEEC119-7D1B-4EA5-B13A-C536A410E644}" type="parTrans" cxnId="{2EB04ED4-2C6A-4EEE-96C1-BBC3E71B6963}">
      <dgm:prSet/>
      <dgm:spPr/>
      <dgm:t>
        <a:bodyPr/>
        <a:lstStyle/>
        <a:p>
          <a:endParaRPr lang="en-US" noProof="0" dirty="0"/>
        </a:p>
      </dgm:t>
    </dgm:pt>
    <dgm:pt modelId="{0F4B670C-09D7-4E8B-82A0-E4847E1296F4}" type="sibTrans" cxnId="{2EB04ED4-2C6A-4EEE-96C1-BBC3E71B6963}">
      <dgm:prSet/>
      <dgm:spPr/>
      <dgm:t>
        <a:bodyPr/>
        <a:lstStyle/>
        <a:p>
          <a:endParaRPr lang="en-US" noProof="0" dirty="0"/>
        </a:p>
      </dgm:t>
    </dgm:pt>
    <dgm:pt modelId="{2B8DC0E0-B765-4D27-93B1-8319F0CA4700}">
      <dgm:prSet custT="1"/>
      <dgm:spPr/>
      <dgm:t>
        <a:bodyPr/>
        <a:lstStyle/>
        <a:p>
          <a:r>
            <a:rPr lang="en-US" altLang="de-DE" sz="1200" noProof="0" dirty="0"/>
            <a:t>The same process takes place on behalf of the customers</a:t>
          </a:r>
          <a:endParaRPr lang="en-US" sz="1200" noProof="0" dirty="0"/>
        </a:p>
      </dgm:t>
    </dgm:pt>
    <dgm:pt modelId="{DE44B3E4-6FEE-4144-AD8B-4A28867AA5AF}" type="parTrans" cxnId="{EA7560E8-FBE3-4C5E-AB5A-0AC77A6A9860}">
      <dgm:prSet/>
      <dgm:spPr/>
      <dgm:t>
        <a:bodyPr/>
        <a:lstStyle/>
        <a:p>
          <a:endParaRPr lang="en-US" noProof="0" dirty="0"/>
        </a:p>
      </dgm:t>
    </dgm:pt>
    <dgm:pt modelId="{468A0FC3-1C68-46AA-919C-63B21171958E}" type="sibTrans" cxnId="{EA7560E8-FBE3-4C5E-AB5A-0AC77A6A9860}">
      <dgm:prSet/>
      <dgm:spPr/>
      <dgm:t>
        <a:bodyPr/>
        <a:lstStyle/>
        <a:p>
          <a:endParaRPr lang="en-US" noProof="0" dirty="0"/>
        </a:p>
      </dgm:t>
    </dgm:pt>
    <dgm:pt modelId="{72BF3316-A355-4472-ABFD-434BF96C1646}" type="pres">
      <dgm:prSet presAssocID="{B25141A2-86C6-4737-9A68-07E641979064}" presName="Name0" presStyleCnt="0">
        <dgm:presLayoutVars>
          <dgm:dir/>
          <dgm:animLvl val="lvl"/>
          <dgm:resizeHandles val="exact"/>
        </dgm:presLayoutVars>
      </dgm:prSet>
      <dgm:spPr/>
    </dgm:pt>
    <dgm:pt modelId="{0046BAAB-B589-47D2-A089-299CB820FC6F}" type="pres">
      <dgm:prSet presAssocID="{1C01561A-FCC7-4465-8EF3-918BB9CD0972}" presName="boxAndChildren" presStyleCnt="0"/>
      <dgm:spPr/>
    </dgm:pt>
    <dgm:pt modelId="{D2F5B4BE-D029-4203-B2DE-C9B4211FF9C2}" type="pres">
      <dgm:prSet presAssocID="{1C01561A-FCC7-4465-8EF3-918BB9CD0972}" presName="parentTextBox" presStyleLbl="node1" presStyleIdx="0" presStyleCnt="4"/>
      <dgm:spPr/>
    </dgm:pt>
    <dgm:pt modelId="{D4072B6D-A96F-474C-9BD4-0C648F1F9795}" type="pres">
      <dgm:prSet presAssocID="{DDCB0044-2E70-4322-83BF-B1469F1D7CC3}" presName="sp" presStyleCnt="0"/>
      <dgm:spPr/>
    </dgm:pt>
    <dgm:pt modelId="{5B5CC00D-B523-4642-81C8-47F1BA34AAC9}" type="pres">
      <dgm:prSet presAssocID="{1765A2CD-A5D4-4AB1-9F66-F9373B6076BE}" presName="arrowAndChildren" presStyleCnt="0"/>
      <dgm:spPr/>
    </dgm:pt>
    <dgm:pt modelId="{266651FC-00C6-4FDE-846E-157E10AF932C}" type="pres">
      <dgm:prSet presAssocID="{1765A2CD-A5D4-4AB1-9F66-F9373B6076BE}" presName="parentTextArrow" presStyleLbl="node1" presStyleIdx="1" presStyleCnt="4"/>
      <dgm:spPr/>
    </dgm:pt>
    <dgm:pt modelId="{61848A64-D03F-4BD1-B455-9296DFBB5EA3}" type="pres">
      <dgm:prSet presAssocID="{8A55DFEA-2D5E-43AE-9B7C-C3D931E2D577}" presName="sp" presStyleCnt="0"/>
      <dgm:spPr/>
    </dgm:pt>
    <dgm:pt modelId="{EA8A649C-99B9-44B3-A349-B57521B2D6A7}" type="pres">
      <dgm:prSet presAssocID="{0F86E19D-163E-4D41-B1DB-E5858C6B5F91}" presName="arrowAndChildren" presStyleCnt="0"/>
      <dgm:spPr/>
    </dgm:pt>
    <dgm:pt modelId="{3AD80C38-ED9F-4D95-9814-7EF62DBDDBF3}" type="pres">
      <dgm:prSet presAssocID="{0F86E19D-163E-4D41-B1DB-E5858C6B5F91}" presName="parentTextArrow" presStyleLbl="node1" presStyleIdx="1" presStyleCnt="4"/>
      <dgm:spPr/>
    </dgm:pt>
    <dgm:pt modelId="{3A5D05AE-FB0E-4E33-869F-C42CC765AF3C}" type="pres">
      <dgm:prSet presAssocID="{0F86E19D-163E-4D41-B1DB-E5858C6B5F91}" presName="arrow" presStyleLbl="node1" presStyleIdx="2" presStyleCnt="4"/>
      <dgm:spPr/>
    </dgm:pt>
    <dgm:pt modelId="{9581282F-B17D-4271-AD69-9AE16817283B}" type="pres">
      <dgm:prSet presAssocID="{0F86E19D-163E-4D41-B1DB-E5858C6B5F91}" presName="descendantArrow" presStyleCnt="0"/>
      <dgm:spPr/>
    </dgm:pt>
    <dgm:pt modelId="{F3A578D6-54B6-4B65-8F13-613A55261068}" type="pres">
      <dgm:prSet presAssocID="{0A232BBA-8AB9-4B4E-8B63-96E5F55E08CB}" presName="childTextArrow" presStyleLbl="fgAccFollowNode1" presStyleIdx="0" presStyleCnt="4">
        <dgm:presLayoutVars>
          <dgm:bulletEnabled val="1"/>
        </dgm:presLayoutVars>
      </dgm:prSet>
      <dgm:spPr/>
    </dgm:pt>
    <dgm:pt modelId="{FCFFFFFE-4B54-4186-B777-FDB59D7CEF27}" type="pres">
      <dgm:prSet presAssocID="{2B8DC0E0-B765-4D27-93B1-8319F0CA4700}" presName="childTextArrow" presStyleLbl="fgAccFollowNode1" presStyleIdx="1" presStyleCnt="4">
        <dgm:presLayoutVars>
          <dgm:bulletEnabled val="1"/>
        </dgm:presLayoutVars>
      </dgm:prSet>
      <dgm:spPr/>
    </dgm:pt>
    <dgm:pt modelId="{09A8641B-D9D3-4DCA-9D15-CAB6FA18D3FE}" type="pres">
      <dgm:prSet presAssocID="{DC217B20-2441-458A-82A0-570DC33677A2}" presName="sp" presStyleCnt="0"/>
      <dgm:spPr/>
    </dgm:pt>
    <dgm:pt modelId="{FB4F2EEB-58AE-4564-8FFC-F6A7A9CF61AB}" type="pres">
      <dgm:prSet presAssocID="{FFFDA2EB-18E0-4BBF-9C6F-63B6D2FE83E5}" presName="arrowAndChildren" presStyleCnt="0"/>
      <dgm:spPr/>
    </dgm:pt>
    <dgm:pt modelId="{2B79428D-AA34-4F8B-B60D-EF36B1E5CDF6}" type="pres">
      <dgm:prSet presAssocID="{FFFDA2EB-18E0-4BBF-9C6F-63B6D2FE83E5}" presName="parentTextArrow" presStyleLbl="node1" presStyleIdx="2" presStyleCnt="4"/>
      <dgm:spPr/>
    </dgm:pt>
    <dgm:pt modelId="{8BC8723B-7CEB-42E1-B3AC-B55BF0377646}" type="pres">
      <dgm:prSet presAssocID="{FFFDA2EB-18E0-4BBF-9C6F-63B6D2FE83E5}" presName="arrow" presStyleLbl="node1" presStyleIdx="3" presStyleCnt="4"/>
      <dgm:spPr/>
    </dgm:pt>
    <dgm:pt modelId="{FE57A7ED-ECD8-494B-981B-6DEC989A7B33}" type="pres">
      <dgm:prSet presAssocID="{FFFDA2EB-18E0-4BBF-9C6F-63B6D2FE83E5}" presName="descendantArrow" presStyleCnt="0"/>
      <dgm:spPr/>
    </dgm:pt>
    <dgm:pt modelId="{577AD4ED-6E3B-40F1-9448-3982B1E3AD8C}" type="pres">
      <dgm:prSet presAssocID="{7638F2B3-6B22-4D35-BDE2-B72CFBF8F4C3}" presName="childTextArrow" presStyleLbl="fgAccFollowNode1" presStyleIdx="2" presStyleCnt="4">
        <dgm:presLayoutVars>
          <dgm:bulletEnabled val="1"/>
        </dgm:presLayoutVars>
      </dgm:prSet>
      <dgm:spPr/>
    </dgm:pt>
    <dgm:pt modelId="{62897299-06BC-4CED-A2FD-E0507B625631}" type="pres">
      <dgm:prSet presAssocID="{6EE5EC4A-A8EE-46D8-AD52-4CCC4BA67018}" presName="childTextArrow" presStyleLbl="fgAccFollowNode1" presStyleIdx="3" presStyleCnt="4">
        <dgm:presLayoutVars>
          <dgm:bulletEnabled val="1"/>
        </dgm:presLayoutVars>
      </dgm:prSet>
      <dgm:spPr/>
    </dgm:pt>
  </dgm:ptLst>
  <dgm:cxnLst>
    <dgm:cxn modelId="{25E20304-A35B-4FBC-93B9-BB3387C49652}" type="presOf" srcId="{2B8DC0E0-B765-4D27-93B1-8319F0CA4700}" destId="{FCFFFFFE-4B54-4186-B777-FDB59D7CEF27}" srcOrd="0" destOrd="0" presId="urn:microsoft.com/office/officeart/2005/8/layout/process4"/>
    <dgm:cxn modelId="{C3059504-DCAA-44CB-9D05-43A5DAC7D41A}" type="presOf" srcId="{1C01561A-FCC7-4465-8EF3-918BB9CD0972}" destId="{D2F5B4BE-D029-4203-B2DE-C9B4211FF9C2}" srcOrd="0" destOrd="0" presId="urn:microsoft.com/office/officeart/2005/8/layout/process4"/>
    <dgm:cxn modelId="{23726143-EE1D-4BC8-AC39-767DE168B84E}" type="presOf" srcId="{B25141A2-86C6-4737-9A68-07E641979064}" destId="{72BF3316-A355-4472-ABFD-434BF96C1646}" srcOrd="0" destOrd="0" presId="urn:microsoft.com/office/officeart/2005/8/layout/process4"/>
    <dgm:cxn modelId="{93944254-BEAB-4D88-9239-7429879FA7A5}" srcId="{B25141A2-86C6-4737-9A68-07E641979064}" destId="{1C01561A-FCC7-4465-8EF3-918BB9CD0972}" srcOrd="3" destOrd="0" parTransId="{3C0FE8C2-55C9-4728-B911-B52288F1E72D}" sibTransId="{0940118C-AA99-47BA-9A1B-625B83B3556E}"/>
    <dgm:cxn modelId="{82EB2190-68BB-4EAC-AA2E-656ECD9D59A0}" srcId="{B25141A2-86C6-4737-9A68-07E641979064}" destId="{FFFDA2EB-18E0-4BBF-9C6F-63B6D2FE83E5}" srcOrd="0" destOrd="0" parTransId="{9AD4C8F3-B9D1-4BC3-A5C8-18B0E2514D87}" sibTransId="{DC217B20-2441-458A-82A0-570DC33677A2}"/>
    <dgm:cxn modelId="{D51350A7-9A68-477E-B21B-4AE9CFC43C8E}" srcId="{B25141A2-86C6-4737-9A68-07E641979064}" destId="{0F86E19D-163E-4D41-B1DB-E5858C6B5F91}" srcOrd="1" destOrd="0" parTransId="{5F294552-F00A-42DD-93D6-C4EF814359BC}" sibTransId="{8A55DFEA-2D5E-43AE-9B7C-C3D931E2D577}"/>
    <dgm:cxn modelId="{7AADB7AE-4880-4F0A-ABE8-B3E99565B344}" type="presOf" srcId="{0F86E19D-163E-4D41-B1DB-E5858C6B5F91}" destId="{3A5D05AE-FB0E-4E33-869F-C42CC765AF3C}" srcOrd="1" destOrd="0" presId="urn:microsoft.com/office/officeart/2005/8/layout/process4"/>
    <dgm:cxn modelId="{9BDA63B5-CCD6-426D-BA5D-94AE3C72A19B}" type="presOf" srcId="{FFFDA2EB-18E0-4BBF-9C6F-63B6D2FE83E5}" destId="{8BC8723B-7CEB-42E1-B3AC-B55BF0377646}" srcOrd="1" destOrd="0" presId="urn:microsoft.com/office/officeart/2005/8/layout/process4"/>
    <dgm:cxn modelId="{4C9C11B8-6ADC-46D4-9AA3-224725A81D5A}" type="presOf" srcId="{1765A2CD-A5D4-4AB1-9F66-F9373B6076BE}" destId="{266651FC-00C6-4FDE-846E-157E10AF932C}" srcOrd="0" destOrd="0" presId="urn:microsoft.com/office/officeart/2005/8/layout/process4"/>
    <dgm:cxn modelId="{F25C27B9-931A-44BA-BDE8-6AFBBC662550}" srcId="{FFFDA2EB-18E0-4BBF-9C6F-63B6D2FE83E5}" destId="{7638F2B3-6B22-4D35-BDE2-B72CFBF8F4C3}" srcOrd="0" destOrd="0" parTransId="{F27E3C63-B30E-49A8-8ABF-05AFA7161D05}" sibTransId="{34E76BEE-259B-4AC0-973B-8A2D558E67C2}"/>
    <dgm:cxn modelId="{3739F5BA-4DE7-448D-8704-4F5732319E3C}" type="presOf" srcId="{0A232BBA-8AB9-4B4E-8B63-96E5F55E08CB}" destId="{F3A578D6-54B6-4B65-8F13-613A55261068}" srcOrd="0" destOrd="0" presId="urn:microsoft.com/office/officeart/2005/8/layout/process4"/>
    <dgm:cxn modelId="{ABF729CC-291F-441E-92C5-DA26EF565826}" type="presOf" srcId="{0F86E19D-163E-4D41-B1DB-E5858C6B5F91}" destId="{3AD80C38-ED9F-4D95-9814-7EF62DBDDBF3}" srcOrd="0" destOrd="0" presId="urn:microsoft.com/office/officeart/2005/8/layout/process4"/>
    <dgm:cxn modelId="{05C5EBCD-51F9-4562-BC84-2D91EABB3AAC}" type="presOf" srcId="{7638F2B3-6B22-4D35-BDE2-B72CFBF8F4C3}" destId="{577AD4ED-6E3B-40F1-9448-3982B1E3AD8C}" srcOrd="0" destOrd="0" presId="urn:microsoft.com/office/officeart/2005/8/layout/process4"/>
    <dgm:cxn modelId="{419BCBCE-609D-41A9-B127-091E6DEEB833}" srcId="{0F86E19D-163E-4D41-B1DB-E5858C6B5F91}" destId="{0A232BBA-8AB9-4B4E-8B63-96E5F55E08CB}" srcOrd="0" destOrd="0" parTransId="{5E75DD9B-63B8-4F52-837A-9DFA66131727}" sibTransId="{A1C364DA-317D-4486-A533-4E0E592F1125}"/>
    <dgm:cxn modelId="{2EB04ED4-2C6A-4EEE-96C1-BBC3E71B6963}" srcId="{FFFDA2EB-18E0-4BBF-9C6F-63B6D2FE83E5}" destId="{6EE5EC4A-A8EE-46D8-AD52-4CCC4BA67018}" srcOrd="1" destOrd="0" parTransId="{8CEEC119-7D1B-4EA5-B13A-C536A410E644}" sibTransId="{0F4B670C-09D7-4E8B-82A0-E4847E1296F4}"/>
    <dgm:cxn modelId="{8F55C7DB-AE89-4A80-92E0-A322DC29BFA7}" type="presOf" srcId="{FFFDA2EB-18E0-4BBF-9C6F-63B6D2FE83E5}" destId="{2B79428D-AA34-4F8B-B60D-EF36B1E5CDF6}" srcOrd="0" destOrd="0" presId="urn:microsoft.com/office/officeart/2005/8/layout/process4"/>
    <dgm:cxn modelId="{4BDFADE6-A06C-48E8-B5B6-1DCB70BE2CA9}" srcId="{B25141A2-86C6-4737-9A68-07E641979064}" destId="{1765A2CD-A5D4-4AB1-9F66-F9373B6076BE}" srcOrd="2" destOrd="0" parTransId="{368C05B3-8270-4E18-A3EB-78DC94C9F1AA}" sibTransId="{DDCB0044-2E70-4322-83BF-B1469F1D7CC3}"/>
    <dgm:cxn modelId="{EA7560E8-FBE3-4C5E-AB5A-0AC77A6A9860}" srcId="{0F86E19D-163E-4D41-B1DB-E5858C6B5F91}" destId="{2B8DC0E0-B765-4D27-93B1-8319F0CA4700}" srcOrd="1" destOrd="0" parTransId="{DE44B3E4-6FEE-4144-AD8B-4A28867AA5AF}" sibTransId="{468A0FC3-1C68-46AA-919C-63B21171958E}"/>
    <dgm:cxn modelId="{3603C3F9-8EF0-4B4C-A977-2A80FCEA15FA}" type="presOf" srcId="{6EE5EC4A-A8EE-46D8-AD52-4CCC4BA67018}" destId="{62897299-06BC-4CED-A2FD-E0507B625631}" srcOrd="0" destOrd="0" presId="urn:microsoft.com/office/officeart/2005/8/layout/process4"/>
    <dgm:cxn modelId="{9E3B64D9-AE7B-41AF-A40A-9A13AE2F3D96}" type="presParOf" srcId="{72BF3316-A355-4472-ABFD-434BF96C1646}" destId="{0046BAAB-B589-47D2-A089-299CB820FC6F}" srcOrd="0" destOrd="0" presId="urn:microsoft.com/office/officeart/2005/8/layout/process4"/>
    <dgm:cxn modelId="{F02D732C-897B-4CE1-8E0D-746FEDAC778D}" type="presParOf" srcId="{0046BAAB-B589-47D2-A089-299CB820FC6F}" destId="{D2F5B4BE-D029-4203-B2DE-C9B4211FF9C2}" srcOrd="0" destOrd="0" presId="urn:microsoft.com/office/officeart/2005/8/layout/process4"/>
    <dgm:cxn modelId="{BEE6919C-73AD-44A3-8733-AB597CFDB920}" type="presParOf" srcId="{72BF3316-A355-4472-ABFD-434BF96C1646}" destId="{D4072B6D-A96F-474C-9BD4-0C648F1F9795}" srcOrd="1" destOrd="0" presId="urn:microsoft.com/office/officeart/2005/8/layout/process4"/>
    <dgm:cxn modelId="{AD30A2AC-5970-4E9F-B7C2-D7F0301F6F8E}" type="presParOf" srcId="{72BF3316-A355-4472-ABFD-434BF96C1646}" destId="{5B5CC00D-B523-4642-81C8-47F1BA34AAC9}" srcOrd="2" destOrd="0" presId="urn:microsoft.com/office/officeart/2005/8/layout/process4"/>
    <dgm:cxn modelId="{69B4A5AF-45DE-48F1-9492-5DC54178FB16}" type="presParOf" srcId="{5B5CC00D-B523-4642-81C8-47F1BA34AAC9}" destId="{266651FC-00C6-4FDE-846E-157E10AF932C}" srcOrd="0" destOrd="0" presId="urn:microsoft.com/office/officeart/2005/8/layout/process4"/>
    <dgm:cxn modelId="{1A947E92-4184-4FEF-BFE0-55B69C94C574}" type="presParOf" srcId="{72BF3316-A355-4472-ABFD-434BF96C1646}" destId="{61848A64-D03F-4BD1-B455-9296DFBB5EA3}" srcOrd="3" destOrd="0" presId="urn:microsoft.com/office/officeart/2005/8/layout/process4"/>
    <dgm:cxn modelId="{6EDF16A3-8BC0-401C-BF47-E563989558E9}" type="presParOf" srcId="{72BF3316-A355-4472-ABFD-434BF96C1646}" destId="{EA8A649C-99B9-44B3-A349-B57521B2D6A7}" srcOrd="4" destOrd="0" presId="urn:microsoft.com/office/officeart/2005/8/layout/process4"/>
    <dgm:cxn modelId="{1D3443A3-129B-449C-B333-832E2E8545C0}" type="presParOf" srcId="{EA8A649C-99B9-44B3-A349-B57521B2D6A7}" destId="{3AD80C38-ED9F-4D95-9814-7EF62DBDDBF3}" srcOrd="0" destOrd="0" presId="urn:microsoft.com/office/officeart/2005/8/layout/process4"/>
    <dgm:cxn modelId="{1D889558-9FD7-4103-8DDD-65E42A004381}" type="presParOf" srcId="{EA8A649C-99B9-44B3-A349-B57521B2D6A7}" destId="{3A5D05AE-FB0E-4E33-869F-C42CC765AF3C}" srcOrd="1" destOrd="0" presId="urn:microsoft.com/office/officeart/2005/8/layout/process4"/>
    <dgm:cxn modelId="{664F95DA-5257-41F5-B253-899F83CE306D}" type="presParOf" srcId="{EA8A649C-99B9-44B3-A349-B57521B2D6A7}" destId="{9581282F-B17D-4271-AD69-9AE16817283B}" srcOrd="2" destOrd="0" presId="urn:microsoft.com/office/officeart/2005/8/layout/process4"/>
    <dgm:cxn modelId="{E167CF28-2FFF-4E74-A641-461E6CEE5DE2}" type="presParOf" srcId="{9581282F-B17D-4271-AD69-9AE16817283B}" destId="{F3A578D6-54B6-4B65-8F13-613A55261068}" srcOrd="0" destOrd="0" presId="urn:microsoft.com/office/officeart/2005/8/layout/process4"/>
    <dgm:cxn modelId="{64ABB7DE-375D-44F3-834E-7DC0AC7EBD8F}" type="presParOf" srcId="{9581282F-B17D-4271-AD69-9AE16817283B}" destId="{FCFFFFFE-4B54-4186-B777-FDB59D7CEF27}" srcOrd="1" destOrd="0" presId="urn:microsoft.com/office/officeart/2005/8/layout/process4"/>
    <dgm:cxn modelId="{34ECC067-D539-461F-984B-A5114DABAE25}" type="presParOf" srcId="{72BF3316-A355-4472-ABFD-434BF96C1646}" destId="{09A8641B-D9D3-4DCA-9D15-CAB6FA18D3FE}" srcOrd="5" destOrd="0" presId="urn:microsoft.com/office/officeart/2005/8/layout/process4"/>
    <dgm:cxn modelId="{6B0EF372-8216-4B8D-A1F1-25BD54F79FB9}" type="presParOf" srcId="{72BF3316-A355-4472-ABFD-434BF96C1646}" destId="{FB4F2EEB-58AE-4564-8FFC-F6A7A9CF61AB}" srcOrd="6" destOrd="0" presId="urn:microsoft.com/office/officeart/2005/8/layout/process4"/>
    <dgm:cxn modelId="{2B9A211E-D5F3-4372-A5CD-AC95DD6A5277}" type="presParOf" srcId="{FB4F2EEB-58AE-4564-8FFC-F6A7A9CF61AB}" destId="{2B79428D-AA34-4F8B-B60D-EF36B1E5CDF6}" srcOrd="0" destOrd="0" presId="urn:microsoft.com/office/officeart/2005/8/layout/process4"/>
    <dgm:cxn modelId="{CF71AB9E-DDD1-4609-82CE-8D06AD73713A}" type="presParOf" srcId="{FB4F2EEB-58AE-4564-8FFC-F6A7A9CF61AB}" destId="{8BC8723B-7CEB-42E1-B3AC-B55BF0377646}" srcOrd="1" destOrd="0" presId="urn:microsoft.com/office/officeart/2005/8/layout/process4"/>
    <dgm:cxn modelId="{FAFFEAE2-5DE7-4E40-B6D6-E8E62E738135}" type="presParOf" srcId="{FB4F2EEB-58AE-4564-8FFC-F6A7A9CF61AB}" destId="{FE57A7ED-ECD8-494B-981B-6DEC989A7B33}" srcOrd="2" destOrd="0" presId="urn:microsoft.com/office/officeart/2005/8/layout/process4"/>
    <dgm:cxn modelId="{563DF6F2-5330-4553-8D5F-F5968F2CBD4E}" type="presParOf" srcId="{FE57A7ED-ECD8-494B-981B-6DEC989A7B33}" destId="{577AD4ED-6E3B-40F1-9448-3982B1E3AD8C}" srcOrd="0" destOrd="0" presId="urn:microsoft.com/office/officeart/2005/8/layout/process4"/>
    <dgm:cxn modelId="{FD2F84FF-9E0B-4E46-9FB0-952612289087}" type="presParOf" srcId="{FE57A7ED-ECD8-494B-981B-6DEC989A7B33}" destId="{62897299-06BC-4CED-A2FD-E0507B625631}"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ACE92F-7D8D-4A2F-A6C4-2F2D76C6B6A7}" type="doc">
      <dgm:prSet loTypeId="urn:microsoft.com/office/officeart/2008/layout/PictureStrips" loCatId="list" qsTypeId="urn:microsoft.com/office/officeart/2005/8/quickstyle/simple1" qsCatId="simple" csTypeId="urn:microsoft.com/office/officeart/2005/8/colors/accent6_2" csCatId="accent6" phldr="1"/>
      <dgm:spPr/>
    </dgm:pt>
    <dgm:pt modelId="{F3B80F88-02FF-4A52-94B0-817895146EF1}">
      <dgm:prSet phldrT="[Text]"/>
      <dgm:spPr/>
      <dgm:t>
        <a:bodyPr/>
        <a:lstStyle/>
        <a:p>
          <a:r>
            <a:rPr lang="en-GB" altLang="de-DE" dirty="0">
              <a:ea typeface="MS PGothic" panose="020B0600070205080204" pitchFamily="34" charset="-128"/>
            </a:rPr>
            <a:t>Design/Taste</a:t>
          </a:r>
          <a:endParaRPr lang="de-DE" dirty="0"/>
        </a:p>
      </dgm:t>
    </dgm:pt>
    <dgm:pt modelId="{1167CFE5-41C7-4BDB-AF55-9494B74BAF5F}" type="parTrans" cxnId="{73050396-1297-4A12-92D9-749EA8EFD24C}">
      <dgm:prSet/>
      <dgm:spPr/>
      <dgm:t>
        <a:bodyPr/>
        <a:lstStyle/>
        <a:p>
          <a:endParaRPr lang="de-DE"/>
        </a:p>
      </dgm:t>
    </dgm:pt>
    <dgm:pt modelId="{812B974A-AB91-432C-820A-AFD86DB3EC6D}" type="sibTrans" cxnId="{73050396-1297-4A12-92D9-749EA8EFD24C}">
      <dgm:prSet/>
      <dgm:spPr/>
      <dgm:t>
        <a:bodyPr/>
        <a:lstStyle/>
        <a:p>
          <a:endParaRPr lang="de-DE"/>
        </a:p>
      </dgm:t>
    </dgm:pt>
    <dgm:pt modelId="{C3C9F06E-8CBA-4059-80B7-0D0E4D8B7520}">
      <dgm:prSet/>
      <dgm:spPr/>
      <dgm:t>
        <a:bodyPr/>
        <a:lstStyle/>
        <a:p>
          <a:r>
            <a:rPr lang="en-GB" altLang="de-DE" dirty="0">
              <a:ea typeface="MS PGothic" panose="020B0600070205080204" pitchFamily="34" charset="-128"/>
            </a:rPr>
            <a:t>Country-specific technical standards </a:t>
          </a:r>
        </a:p>
      </dgm:t>
    </dgm:pt>
    <dgm:pt modelId="{CE4264C1-0CA4-4389-9271-5E997F2FBD74}" type="parTrans" cxnId="{8F377D8C-0E8E-48A1-AF7E-FED675319794}">
      <dgm:prSet/>
      <dgm:spPr/>
      <dgm:t>
        <a:bodyPr/>
        <a:lstStyle/>
        <a:p>
          <a:endParaRPr lang="de-DE"/>
        </a:p>
      </dgm:t>
    </dgm:pt>
    <dgm:pt modelId="{8D418E54-5B8F-47A9-B81B-DCD2FC9D0D0A}" type="sibTrans" cxnId="{8F377D8C-0E8E-48A1-AF7E-FED675319794}">
      <dgm:prSet/>
      <dgm:spPr/>
      <dgm:t>
        <a:bodyPr/>
        <a:lstStyle/>
        <a:p>
          <a:endParaRPr lang="de-DE"/>
        </a:p>
      </dgm:t>
    </dgm:pt>
    <dgm:pt modelId="{19345CB3-910A-4951-8CDF-2A69DEE4D4B9}">
      <dgm:prSet/>
      <dgm:spPr/>
      <dgm:t>
        <a:bodyPr/>
        <a:lstStyle/>
        <a:p>
          <a:r>
            <a:rPr lang="en-GB" altLang="de-DE">
              <a:ea typeface="MS PGothic" panose="020B0600070205080204" pitchFamily="34" charset="-128"/>
            </a:rPr>
            <a:t>Distribution channel</a:t>
          </a:r>
          <a:endParaRPr lang="en-GB" altLang="de-DE" dirty="0">
            <a:ea typeface="MS PGothic" panose="020B0600070205080204" pitchFamily="34" charset="-128"/>
          </a:endParaRPr>
        </a:p>
      </dgm:t>
    </dgm:pt>
    <dgm:pt modelId="{8C7E6487-7FBD-48C6-B76C-696EB63C5972}" type="parTrans" cxnId="{7F9F15E9-1A70-4C27-9D46-E0F803B4ECA7}">
      <dgm:prSet/>
      <dgm:spPr/>
      <dgm:t>
        <a:bodyPr/>
        <a:lstStyle/>
        <a:p>
          <a:endParaRPr lang="de-DE"/>
        </a:p>
      </dgm:t>
    </dgm:pt>
    <dgm:pt modelId="{C52FFC18-2320-488E-8D6D-3559CB362DBE}" type="sibTrans" cxnId="{7F9F15E9-1A70-4C27-9D46-E0F803B4ECA7}">
      <dgm:prSet/>
      <dgm:spPr/>
      <dgm:t>
        <a:bodyPr/>
        <a:lstStyle/>
        <a:p>
          <a:endParaRPr lang="de-DE"/>
        </a:p>
      </dgm:t>
    </dgm:pt>
    <dgm:pt modelId="{D4DD376A-CA62-4E8C-9AC3-B2BD1029E710}">
      <dgm:prSet/>
      <dgm:spPr/>
      <dgm:t>
        <a:bodyPr/>
        <a:lstStyle/>
        <a:p>
          <a:r>
            <a:rPr lang="en-GB" altLang="de-DE">
              <a:ea typeface="MS PGothic" panose="020B0600070205080204" pitchFamily="34" charset="-128"/>
            </a:rPr>
            <a:t>Product presentation</a:t>
          </a:r>
          <a:endParaRPr lang="en-GB" altLang="de-DE" dirty="0">
            <a:ea typeface="MS PGothic" panose="020B0600070205080204" pitchFamily="34" charset="-128"/>
          </a:endParaRPr>
        </a:p>
      </dgm:t>
    </dgm:pt>
    <dgm:pt modelId="{A3B94A68-AC4F-4DF7-B956-F0F6036F7C4A}" type="parTrans" cxnId="{375C78CB-BDA7-4897-881D-80EBC988FBEF}">
      <dgm:prSet/>
      <dgm:spPr/>
      <dgm:t>
        <a:bodyPr/>
        <a:lstStyle/>
        <a:p>
          <a:endParaRPr lang="de-DE"/>
        </a:p>
      </dgm:t>
    </dgm:pt>
    <dgm:pt modelId="{EFA7A12C-1ED2-472F-96A2-90E3F46C7C30}" type="sibTrans" cxnId="{375C78CB-BDA7-4897-881D-80EBC988FBEF}">
      <dgm:prSet/>
      <dgm:spPr/>
      <dgm:t>
        <a:bodyPr/>
        <a:lstStyle/>
        <a:p>
          <a:endParaRPr lang="de-DE"/>
        </a:p>
      </dgm:t>
    </dgm:pt>
    <dgm:pt modelId="{8908B979-039A-4650-9A71-7CD70E4F30F7}">
      <dgm:prSet/>
      <dgm:spPr/>
      <dgm:t>
        <a:bodyPr/>
        <a:lstStyle/>
        <a:p>
          <a:r>
            <a:rPr lang="en-GB" altLang="de-DE">
              <a:ea typeface="MS PGothic" panose="020B0600070205080204" pitchFamily="34" charset="-128"/>
            </a:rPr>
            <a:t>Services</a:t>
          </a:r>
          <a:endParaRPr lang="en-GB" altLang="de-DE" dirty="0">
            <a:ea typeface="MS PGothic" panose="020B0600070205080204" pitchFamily="34" charset="-128"/>
          </a:endParaRPr>
        </a:p>
      </dgm:t>
    </dgm:pt>
    <dgm:pt modelId="{177B312C-4892-4E33-8260-B2B6C6F21ED0}" type="parTrans" cxnId="{8C6E7E3A-20AF-40B0-952E-2CCF514E7C44}">
      <dgm:prSet/>
      <dgm:spPr/>
      <dgm:t>
        <a:bodyPr/>
        <a:lstStyle/>
        <a:p>
          <a:endParaRPr lang="de-DE"/>
        </a:p>
      </dgm:t>
    </dgm:pt>
    <dgm:pt modelId="{84F7A5E1-8A78-423C-9814-D0F6B7A1D55C}" type="sibTrans" cxnId="{8C6E7E3A-20AF-40B0-952E-2CCF514E7C44}">
      <dgm:prSet/>
      <dgm:spPr/>
      <dgm:t>
        <a:bodyPr/>
        <a:lstStyle/>
        <a:p>
          <a:endParaRPr lang="de-DE"/>
        </a:p>
      </dgm:t>
    </dgm:pt>
    <dgm:pt modelId="{1E9B490D-3081-4233-B2F9-DB9378006C20}">
      <dgm:prSet/>
      <dgm:spPr/>
      <dgm:t>
        <a:bodyPr/>
        <a:lstStyle/>
        <a:p>
          <a:r>
            <a:rPr lang="en-GB" altLang="de-DE" dirty="0">
              <a:ea typeface="MS PGothic" panose="020B0600070205080204" pitchFamily="34" charset="-128"/>
            </a:rPr>
            <a:t>Organisational structure </a:t>
          </a:r>
        </a:p>
      </dgm:t>
    </dgm:pt>
    <dgm:pt modelId="{D840F436-482B-43C8-B064-6856145D25C4}" type="parTrans" cxnId="{14FFB81F-3500-4ABC-BA2A-D650D337C84A}">
      <dgm:prSet/>
      <dgm:spPr/>
      <dgm:t>
        <a:bodyPr/>
        <a:lstStyle/>
        <a:p>
          <a:endParaRPr lang="de-DE"/>
        </a:p>
      </dgm:t>
    </dgm:pt>
    <dgm:pt modelId="{9EF23C83-E068-417B-BE93-9BC0AA89D126}" type="sibTrans" cxnId="{14FFB81F-3500-4ABC-BA2A-D650D337C84A}">
      <dgm:prSet/>
      <dgm:spPr/>
      <dgm:t>
        <a:bodyPr/>
        <a:lstStyle/>
        <a:p>
          <a:endParaRPr lang="de-DE"/>
        </a:p>
      </dgm:t>
    </dgm:pt>
    <dgm:pt modelId="{F65016F6-2A81-47B3-A145-10C79C63CB95}" type="pres">
      <dgm:prSet presAssocID="{97ACE92F-7D8D-4A2F-A6C4-2F2D76C6B6A7}" presName="Name0" presStyleCnt="0">
        <dgm:presLayoutVars>
          <dgm:dir/>
          <dgm:resizeHandles val="exact"/>
        </dgm:presLayoutVars>
      </dgm:prSet>
      <dgm:spPr/>
    </dgm:pt>
    <dgm:pt modelId="{960D8F97-B716-4E8F-BCCD-C7622418C322}" type="pres">
      <dgm:prSet presAssocID="{F3B80F88-02FF-4A52-94B0-817895146EF1}" presName="composite" presStyleCnt="0"/>
      <dgm:spPr/>
    </dgm:pt>
    <dgm:pt modelId="{2BC37026-08DE-4623-99A0-F33C0699A5CF}" type="pres">
      <dgm:prSet presAssocID="{F3B80F88-02FF-4A52-94B0-817895146EF1}" presName="rect1" presStyleLbl="trAlignAcc1" presStyleIdx="0" presStyleCnt="6">
        <dgm:presLayoutVars>
          <dgm:bulletEnabled val="1"/>
        </dgm:presLayoutVars>
      </dgm:prSet>
      <dgm:spPr/>
    </dgm:pt>
    <dgm:pt modelId="{1767C7F1-7031-47A4-B23B-64ABD54DC8C2}" type="pres">
      <dgm:prSet presAssocID="{F3B80F88-02FF-4A52-94B0-817895146EF1}" presName="rect2"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83000" r="-83000"/>
          </a:stretch>
        </a:blipFill>
      </dgm:spPr>
    </dgm:pt>
    <dgm:pt modelId="{BEA4F44C-F025-4036-A6C9-751F4FC6EC82}" type="pres">
      <dgm:prSet presAssocID="{812B974A-AB91-432C-820A-AFD86DB3EC6D}" presName="sibTrans" presStyleCnt="0"/>
      <dgm:spPr/>
    </dgm:pt>
    <dgm:pt modelId="{9A10228F-37D2-4894-8443-C7C0CAE9656A}" type="pres">
      <dgm:prSet presAssocID="{C3C9F06E-8CBA-4059-80B7-0D0E4D8B7520}" presName="composite" presStyleCnt="0"/>
      <dgm:spPr/>
    </dgm:pt>
    <dgm:pt modelId="{1B501579-94F4-4F26-9831-62BBB29595A6}" type="pres">
      <dgm:prSet presAssocID="{C3C9F06E-8CBA-4059-80B7-0D0E4D8B7520}" presName="rect1" presStyleLbl="trAlignAcc1" presStyleIdx="1" presStyleCnt="6">
        <dgm:presLayoutVars>
          <dgm:bulletEnabled val="1"/>
        </dgm:presLayoutVars>
      </dgm:prSet>
      <dgm:spPr/>
    </dgm:pt>
    <dgm:pt modelId="{3A0BCE07-1F99-4551-9684-5E948A950813}" type="pres">
      <dgm:prSet presAssocID="{C3C9F06E-8CBA-4059-80B7-0D0E4D8B7520}" presName="rect2" presStyleLbl="fgImgPlace1" presStyleIdx="1" presStyleCnt="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dgm:spPr>
    </dgm:pt>
    <dgm:pt modelId="{2E759FFD-E259-4244-887D-8BDE24266F23}" type="pres">
      <dgm:prSet presAssocID="{8D418E54-5B8F-47A9-B81B-DCD2FC9D0D0A}" presName="sibTrans" presStyleCnt="0"/>
      <dgm:spPr/>
    </dgm:pt>
    <dgm:pt modelId="{C83EC7C3-5A5E-45D1-826A-133AFB072A75}" type="pres">
      <dgm:prSet presAssocID="{19345CB3-910A-4951-8CDF-2A69DEE4D4B9}" presName="composite" presStyleCnt="0"/>
      <dgm:spPr/>
    </dgm:pt>
    <dgm:pt modelId="{C1A6FF21-6A7B-4DB5-AEDE-49E51243F3C3}" type="pres">
      <dgm:prSet presAssocID="{19345CB3-910A-4951-8CDF-2A69DEE4D4B9}" presName="rect1" presStyleLbl="trAlignAcc1" presStyleIdx="2" presStyleCnt="6">
        <dgm:presLayoutVars>
          <dgm:bulletEnabled val="1"/>
        </dgm:presLayoutVars>
      </dgm:prSet>
      <dgm:spPr/>
    </dgm:pt>
    <dgm:pt modelId="{76BCD457-774B-44B7-8934-50252D9C6811}" type="pres">
      <dgm:prSet presAssocID="{19345CB3-910A-4951-8CDF-2A69DEE4D4B9}" presName="rect2"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56000" r="-56000"/>
          </a:stretch>
        </a:blipFill>
      </dgm:spPr>
    </dgm:pt>
    <dgm:pt modelId="{801E8EC4-3BD2-4258-BB86-40DCA9E67CFC}" type="pres">
      <dgm:prSet presAssocID="{C52FFC18-2320-488E-8D6D-3559CB362DBE}" presName="sibTrans" presStyleCnt="0"/>
      <dgm:spPr/>
    </dgm:pt>
    <dgm:pt modelId="{0C6DF49B-C9F8-4A07-A112-8012B00275D1}" type="pres">
      <dgm:prSet presAssocID="{D4DD376A-CA62-4E8C-9AC3-B2BD1029E710}" presName="composite" presStyleCnt="0"/>
      <dgm:spPr/>
    </dgm:pt>
    <dgm:pt modelId="{F56D453C-BA17-466F-B461-4939A6065CB7}" type="pres">
      <dgm:prSet presAssocID="{D4DD376A-CA62-4E8C-9AC3-B2BD1029E710}" presName="rect1" presStyleLbl="trAlignAcc1" presStyleIdx="3" presStyleCnt="6">
        <dgm:presLayoutVars>
          <dgm:bulletEnabled val="1"/>
        </dgm:presLayoutVars>
      </dgm:prSet>
      <dgm:spPr/>
    </dgm:pt>
    <dgm:pt modelId="{961947EF-9C49-44D3-BF3A-CC678F7D6A25}" type="pres">
      <dgm:prSet presAssocID="{D4DD376A-CA62-4E8C-9AC3-B2BD1029E710}" presName="rect2" presStyleLbl="fgImgPlace1" presStyleIdx="3" presStyleCnt="6"/>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50000" r="-50000"/>
          </a:stretch>
        </a:blipFill>
      </dgm:spPr>
    </dgm:pt>
    <dgm:pt modelId="{458E140A-A4F8-42B3-A1B8-34B295D0E0B4}" type="pres">
      <dgm:prSet presAssocID="{EFA7A12C-1ED2-472F-96A2-90E3F46C7C30}" presName="sibTrans" presStyleCnt="0"/>
      <dgm:spPr/>
    </dgm:pt>
    <dgm:pt modelId="{B4C9BCA1-4718-40A5-B560-DA1BA99C5B74}" type="pres">
      <dgm:prSet presAssocID="{8908B979-039A-4650-9A71-7CD70E4F30F7}" presName="composite" presStyleCnt="0"/>
      <dgm:spPr/>
    </dgm:pt>
    <dgm:pt modelId="{9F12258F-E967-48A1-A9EB-402107236249}" type="pres">
      <dgm:prSet presAssocID="{8908B979-039A-4650-9A71-7CD70E4F30F7}" presName="rect1" presStyleLbl="trAlignAcc1" presStyleIdx="4" presStyleCnt="6">
        <dgm:presLayoutVars>
          <dgm:bulletEnabled val="1"/>
        </dgm:presLayoutVars>
      </dgm:prSet>
      <dgm:spPr/>
    </dgm:pt>
    <dgm:pt modelId="{878C0FBD-19AF-4621-9CA6-4D7E86D92767}" type="pres">
      <dgm:prSet presAssocID="{8908B979-039A-4650-9A71-7CD70E4F30F7}" presName="rect2"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22000" r="-22000"/>
          </a:stretch>
        </a:blipFill>
      </dgm:spPr>
    </dgm:pt>
    <dgm:pt modelId="{6F2BE5AD-677E-473A-935B-62A3D2B59736}" type="pres">
      <dgm:prSet presAssocID="{84F7A5E1-8A78-423C-9814-D0F6B7A1D55C}" presName="sibTrans" presStyleCnt="0"/>
      <dgm:spPr/>
    </dgm:pt>
    <dgm:pt modelId="{73B93BD0-48D8-40AE-8686-CA2DDDCD50B3}" type="pres">
      <dgm:prSet presAssocID="{1E9B490D-3081-4233-B2F9-DB9378006C20}" presName="composite" presStyleCnt="0"/>
      <dgm:spPr/>
    </dgm:pt>
    <dgm:pt modelId="{BF351842-D44D-463F-8C00-6F7B83250CB3}" type="pres">
      <dgm:prSet presAssocID="{1E9B490D-3081-4233-B2F9-DB9378006C20}" presName="rect1" presStyleLbl="trAlignAcc1" presStyleIdx="5" presStyleCnt="6">
        <dgm:presLayoutVars>
          <dgm:bulletEnabled val="1"/>
        </dgm:presLayoutVars>
      </dgm:prSet>
      <dgm:spPr/>
    </dgm:pt>
    <dgm:pt modelId="{C1413578-73B4-476C-B38E-247621F453DC}" type="pres">
      <dgm:prSet presAssocID="{1E9B490D-3081-4233-B2F9-DB9378006C20}" presName="rect2"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44000" r="-44000"/>
          </a:stretch>
        </a:blipFill>
      </dgm:spPr>
    </dgm:pt>
  </dgm:ptLst>
  <dgm:cxnLst>
    <dgm:cxn modelId="{14FFB81F-3500-4ABC-BA2A-D650D337C84A}" srcId="{97ACE92F-7D8D-4A2F-A6C4-2F2D76C6B6A7}" destId="{1E9B490D-3081-4233-B2F9-DB9378006C20}" srcOrd="5" destOrd="0" parTransId="{D840F436-482B-43C8-B064-6856145D25C4}" sibTransId="{9EF23C83-E068-417B-BE93-9BC0AA89D126}"/>
    <dgm:cxn modelId="{8C6E7E3A-20AF-40B0-952E-2CCF514E7C44}" srcId="{97ACE92F-7D8D-4A2F-A6C4-2F2D76C6B6A7}" destId="{8908B979-039A-4650-9A71-7CD70E4F30F7}" srcOrd="4" destOrd="0" parTransId="{177B312C-4892-4E33-8260-B2B6C6F21ED0}" sibTransId="{84F7A5E1-8A78-423C-9814-D0F6B7A1D55C}"/>
    <dgm:cxn modelId="{3B49C770-83F8-4F32-9BDA-B8403E1A20BF}" type="presOf" srcId="{97ACE92F-7D8D-4A2F-A6C4-2F2D76C6B6A7}" destId="{F65016F6-2A81-47B3-A145-10C79C63CB95}" srcOrd="0" destOrd="0" presId="urn:microsoft.com/office/officeart/2008/layout/PictureStrips"/>
    <dgm:cxn modelId="{48D61371-2DB2-4B2D-A4C1-BB752CFD856E}" type="presOf" srcId="{F3B80F88-02FF-4A52-94B0-817895146EF1}" destId="{2BC37026-08DE-4623-99A0-F33C0699A5CF}" srcOrd="0" destOrd="0" presId="urn:microsoft.com/office/officeart/2008/layout/PictureStrips"/>
    <dgm:cxn modelId="{0E10CE8A-42FA-4079-A2BC-75F916CD5D47}" type="presOf" srcId="{1E9B490D-3081-4233-B2F9-DB9378006C20}" destId="{BF351842-D44D-463F-8C00-6F7B83250CB3}" srcOrd="0" destOrd="0" presId="urn:microsoft.com/office/officeart/2008/layout/PictureStrips"/>
    <dgm:cxn modelId="{8F377D8C-0E8E-48A1-AF7E-FED675319794}" srcId="{97ACE92F-7D8D-4A2F-A6C4-2F2D76C6B6A7}" destId="{C3C9F06E-8CBA-4059-80B7-0D0E4D8B7520}" srcOrd="1" destOrd="0" parTransId="{CE4264C1-0CA4-4389-9271-5E997F2FBD74}" sibTransId="{8D418E54-5B8F-47A9-B81B-DCD2FC9D0D0A}"/>
    <dgm:cxn modelId="{73050396-1297-4A12-92D9-749EA8EFD24C}" srcId="{97ACE92F-7D8D-4A2F-A6C4-2F2D76C6B6A7}" destId="{F3B80F88-02FF-4A52-94B0-817895146EF1}" srcOrd="0" destOrd="0" parTransId="{1167CFE5-41C7-4BDB-AF55-9494B74BAF5F}" sibTransId="{812B974A-AB91-432C-820A-AFD86DB3EC6D}"/>
    <dgm:cxn modelId="{1B9D63A3-4463-4F5A-ACA3-2CA8D3CBD622}" type="presOf" srcId="{19345CB3-910A-4951-8CDF-2A69DEE4D4B9}" destId="{C1A6FF21-6A7B-4DB5-AEDE-49E51243F3C3}" srcOrd="0" destOrd="0" presId="urn:microsoft.com/office/officeart/2008/layout/PictureStrips"/>
    <dgm:cxn modelId="{277FC3A4-E7DE-46FB-9F28-9C76BDF26943}" type="presOf" srcId="{C3C9F06E-8CBA-4059-80B7-0D0E4D8B7520}" destId="{1B501579-94F4-4F26-9831-62BBB29595A6}" srcOrd="0" destOrd="0" presId="urn:microsoft.com/office/officeart/2008/layout/PictureStrips"/>
    <dgm:cxn modelId="{4F42BFCA-8036-40DB-A707-2769B6313ACA}" type="presOf" srcId="{D4DD376A-CA62-4E8C-9AC3-B2BD1029E710}" destId="{F56D453C-BA17-466F-B461-4939A6065CB7}" srcOrd="0" destOrd="0" presId="urn:microsoft.com/office/officeart/2008/layout/PictureStrips"/>
    <dgm:cxn modelId="{375C78CB-BDA7-4897-881D-80EBC988FBEF}" srcId="{97ACE92F-7D8D-4A2F-A6C4-2F2D76C6B6A7}" destId="{D4DD376A-CA62-4E8C-9AC3-B2BD1029E710}" srcOrd="3" destOrd="0" parTransId="{A3B94A68-AC4F-4DF7-B956-F0F6036F7C4A}" sibTransId="{EFA7A12C-1ED2-472F-96A2-90E3F46C7C30}"/>
    <dgm:cxn modelId="{7F9F15E9-1A70-4C27-9D46-E0F803B4ECA7}" srcId="{97ACE92F-7D8D-4A2F-A6C4-2F2D76C6B6A7}" destId="{19345CB3-910A-4951-8CDF-2A69DEE4D4B9}" srcOrd="2" destOrd="0" parTransId="{8C7E6487-7FBD-48C6-B76C-696EB63C5972}" sibTransId="{C52FFC18-2320-488E-8D6D-3559CB362DBE}"/>
    <dgm:cxn modelId="{4E9661ED-349E-4A2B-8540-FDEC0C81A49A}" type="presOf" srcId="{8908B979-039A-4650-9A71-7CD70E4F30F7}" destId="{9F12258F-E967-48A1-A9EB-402107236249}" srcOrd="0" destOrd="0" presId="urn:microsoft.com/office/officeart/2008/layout/PictureStrips"/>
    <dgm:cxn modelId="{F520C1A5-77BF-4E9C-9F7B-3C0D145A5E0C}" type="presParOf" srcId="{F65016F6-2A81-47B3-A145-10C79C63CB95}" destId="{960D8F97-B716-4E8F-BCCD-C7622418C322}" srcOrd="0" destOrd="0" presId="urn:microsoft.com/office/officeart/2008/layout/PictureStrips"/>
    <dgm:cxn modelId="{6FA21F7F-A0FD-4139-9AF7-8F970F4951FA}" type="presParOf" srcId="{960D8F97-B716-4E8F-BCCD-C7622418C322}" destId="{2BC37026-08DE-4623-99A0-F33C0699A5CF}" srcOrd="0" destOrd="0" presId="urn:microsoft.com/office/officeart/2008/layout/PictureStrips"/>
    <dgm:cxn modelId="{054F6EC0-F1A5-4757-BAC8-10A1F079393C}" type="presParOf" srcId="{960D8F97-B716-4E8F-BCCD-C7622418C322}" destId="{1767C7F1-7031-47A4-B23B-64ABD54DC8C2}" srcOrd="1" destOrd="0" presId="urn:microsoft.com/office/officeart/2008/layout/PictureStrips"/>
    <dgm:cxn modelId="{C5087F66-FF5D-4253-BA26-360E77E5F6BB}" type="presParOf" srcId="{F65016F6-2A81-47B3-A145-10C79C63CB95}" destId="{BEA4F44C-F025-4036-A6C9-751F4FC6EC82}" srcOrd="1" destOrd="0" presId="urn:microsoft.com/office/officeart/2008/layout/PictureStrips"/>
    <dgm:cxn modelId="{F18CD1FD-BDB1-4E1D-9C91-A4C8767693AE}" type="presParOf" srcId="{F65016F6-2A81-47B3-A145-10C79C63CB95}" destId="{9A10228F-37D2-4894-8443-C7C0CAE9656A}" srcOrd="2" destOrd="0" presId="urn:microsoft.com/office/officeart/2008/layout/PictureStrips"/>
    <dgm:cxn modelId="{1CD942C4-8759-403D-BBBD-B5B6B5042A26}" type="presParOf" srcId="{9A10228F-37D2-4894-8443-C7C0CAE9656A}" destId="{1B501579-94F4-4F26-9831-62BBB29595A6}" srcOrd="0" destOrd="0" presId="urn:microsoft.com/office/officeart/2008/layout/PictureStrips"/>
    <dgm:cxn modelId="{6DAAA7B9-6F90-42C7-A21F-5542905C3F3C}" type="presParOf" srcId="{9A10228F-37D2-4894-8443-C7C0CAE9656A}" destId="{3A0BCE07-1F99-4551-9684-5E948A950813}" srcOrd="1" destOrd="0" presId="urn:microsoft.com/office/officeart/2008/layout/PictureStrips"/>
    <dgm:cxn modelId="{8B3CBBD2-87A3-49C2-A9F1-3A6503670C52}" type="presParOf" srcId="{F65016F6-2A81-47B3-A145-10C79C63CB95}" destId="{2E759FFD-E259-4244-887D-8BDE24266F23}" srcOrd="3" destOrd="0" presId="urn:microsoft.com/office/officeart/2008/layout/PictureStrips"/>
    <dgm:cxn modelId="{2D6EAD2F-CB12-444F-862A-C04AD514A352}" type="presParOf" srcId="{F65016F6-2A81-47B3-A145-10C79C63CB95}" destId="{C83EC7C3-5A5E-45D1-826A-133AFB072A75}" srcOrd="4" destOrd="0" presId="urn:microsoft.com/office/officeart/2008/layout/PictureStrips"/>
    <dgm:cxn modelId="{44B70351-71A3-48B3-97AA-588FD0CB21ED}" type="presParOf" srcId="{C83EC7C3-5A5E-45D1-826A-133AFB072A75}" destId="{C1A6FF21-6A7B-4DB5-AEDE-49E51243F3C3}" srcOrd="0" destOrd="0" presId="urn:microsoft.com/office/officeart/2008/layout/PictureStrips"/>
    <dgm:cxn modelId="{393AF51B-CF36-44F0-87FD-04FF7DDC3AE9}" type="presParOf" srcId="{C83EC7C3-5A5E-45D1-826A-133AFB072A75}" destId="{76BCD457-774B-44B7-8934-50252D9C6811}" srcOrd="1" destOrd="0" presId="urn:microsoft.com/office/officeart/2008/layout/PictureStrips"/>
    <dgm:cxn modelId="{7F85EA55-8A83-4B8D-B12E-472C19E948BA}" type="presParOf" srcId="{F65016F6-2A81-47B3-A145-10C79C63CB95}" destId="{801E8EC4-3BD2-4258-BB86-40DCA9E67CFC}" srcOrd="5" destOrd="0" presId="urn:microsoft.com/office/officeart/2008/layout/PictureStrips"/>
    <dgm:cxn modelId="{6F660E74-963A-4A70-8373-FB4838CB7B12}" type="presParOf" srcId="{F65016F6-2A81-47B3-A145-10C79C63CB95}" destId="{0C6DF49B-C9F8-4A07-A112-8012B00275D1}" srcOrd="6" destOrd="0" presId="urn:microsoft.com/office/officeart/2008/layout/PictureStrips"/>
    <dgm:cxn modelId="{57D6792B-A453-4C24-A2B0-7C3A60BB7D3A}" type="presParOf" srcId="{0C6DF49B-C9F8-4A07-A112-8012B00275D1}" destId="{F56D453C-BA17-466F-B461-4939A6065CB7}" srcOrd="0" destOrd="0" presId="urn:microsoft.com/office/officeart/2008/layout/PictureStrips"/>
    <dgm:cxn modelId="{3FE79465-CB15-4CA0-ACAC-ADAE5131D90B}" type="presParOf" srcId="{0C6DF49B-C9F8-4A07-A112-8012B00275D1}" destId="{961947EF-9C49-44D3-BF3A-CC678F7D6A25}" srcOrd="1" destOrd="0" presId="urn:microsoft.com/office/officeart/2008/layout/PictureStrips"/>
    <dgm:cxn modelId="{079BE991-CC56-4FA3-9F1B-3FFD133820E9}" type="presParOf" srcId="{F65016F6-2A81-47B3-A145-10C79C63CB95}" destId="{458E140A-A4F8-42B3-A1B8-34B295D0E0B4}" srcOrd="7" destOrd="0" presId="urn:microsoft.com/office/officeart/2008/layout/PictureStrips"/>
    <dgm:cxn modelId="{BD0D6573-6085-4A07-9501-E373EE9E6001}" type="presParOf" srcId="{F65016F6-2A81-47B3-A145-10C79C63CB95}" destId="{B4C9BCA1-4718-40A5-B560-DA1BA99C5B74}" srcOrd="8" destOrd="0" presId="urn:microsoft.com/office/officeart/2008/layout/PictureStrips"/>
    <dgm:cxn modelId="{1994E247-457D-4247-AFF1-9304F8BD4ED3}" type="presParOf" srcId="{B4C9BCA1-4718-40A5-B560-DA1BA99C5B74}" destId="{9F12258F-E967-48A1-A9EB-402107236249}" srcOrd="0" destOrd="0" presId="urn:microsoft.com/office/officeart/2008/layout/PictureStrips"/>
    <dgm:cxn modelId="{77D23A57-C9AF-4E6E-9C2E-A73F69D22508}" type="presParOf" srcId="{B4C9BCA1-4718-40A5-B560-DA1BA99C5B74}" destId="{878C0FBD-19AF-4621-9CA6-4D7E86D92767}" srcOrd="1" destOrd="0" presId="urn:microsoft.com/office/officeart/2008/layout/PictureStrips"/>
    <dgm:cxn modelId="{9EFBA027-736D-4B4E-A9F6-EC725403408D}" type="presParOf" srcId="{F65016F6-2A81-47B3-A145-10C79C63CB95}" destId="{6F2BE5AD-677E-473A-935B-62A3D2B59736}" srcOrd="9" destOrd="0" presId="urn:microsoft.com/office/officeart/2008/layout/PictureStrips"/>
    <dgm:cxn modelId="{249944AB-B609-4164-8D62-95CA75DE847F}" type="presParOf" srcId="{F65016F6-2A81-47B3-A145-10C79C63CB95}" destId="{73B93BD0-48D8-40AE-8686-CA2DDDCD50B3}" srcOrd="10" destOrd="0" presId="urn:microsoft.com/office/officeart/2008/layout/PictureStrips"/>
    <dgm:cxn modelId="{E5E273F1-AA7A-4598-9814-903D21460F5E}" type="presParOf" srcId="{73B93BD0-48D8-40AE-8686-CA2DDDCD50B3}" destId="{BF351842-D44D-463F-8C00-6F7B83250CB3}" srcOrd="0" destOrd="0" presId="urn:microsoft.com/office/officeart/2008/layout/PictureStrips"/>
    <dgm:cxn modelId="{88C73C96-EA5A-4804-B978-924001749884}" type="presParOf" srcId="{73B93BD0-48D8-40AE-8686-CA2DDDCD50B3}" destId="{C1413578-73B4-476C-B38E-247621F453D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31AEF5F-B063-4C98-800C-580E1764366E}" type="doc">
      <dgm:prSet loTypeId="urn:microsoft.com/office/officeart/2008/layout/VerticalCurvedList" loCatId="list" qsTypeId="urn:microsoft.com/office/officeart/2005/8/quickstyle/simple1" qsCatId="simple" csTypeId="urn:microsoft.com/office/officeart/2005/8/colors/accent6_3" csCatId="accent6" phldr="1"/>
      <dgm:spPr/>
      <dgm:t>
        <a:bodyPr/>
        <a:lstStyle/>
        <a:p>
          <a:endParaRPr lang="de-DE"/>
        </a:p>
      </dgm:t>
    </dgm:pt>
    <dgm:pt modelId="{977B49A6-4E90-4614-9EDE-85EB8A5D026D}">
      <dgm:prSet phldrT="[Text]"/>
      <dgm:spPr/>
      <dgm:t>
        <a:bodyPr/>
        <a:lstStyle/>
        <a:p>
          <a:r>
            <a:rPr lang="en-GB" altLang="de-DE" dirty="0"/>
            <a:t>Integration of all of the firm‘s activities into an overall system (high level of central decision-making, concentrated locations regarding activities)</a:t>
          </a:r>
          <a:endParaRPr lang="de-DE" dirty="0"/>
        </a:p>
      </dgm:t>
    </dgm:pt>
    <dgm:pt modelId="{C6B49A07-EFD2-477A-A204-A2BD2356E735}" type="parTrans" cxnId="{DAF4DB3C-9F3B-4D2E-B40C-9540851051B0}">
      <dgm:prSet/>
      <dgm:spPr/>
      <dgm:t>
        <a:bodyPr/>
        <a:lstStyle/>
        <a:p>
          <a:endParaRPr lang="de-DE"/>
        </a:p>
      </dgm:t>
    </dgm:pt>
    <dgm:pt modelId="{C3F8E4B8-517E-4F2E-B82B-760B08EF7C7E}" type="sibTrans" cxnId="{DAF4DB3C-9F3B-4D2E-B40C-9540851051B0}">
      <dgm:prSet/>
      <dgm:spPr/>
      <dgm:t>
        <a:bodyPr/>
        <a:lstStyle/>
        <a:p>
          <a:endParaRPr lang="de-DE"/>
        </a:p>
      </dgm:t>
    </dgm:pt>
    <dgm:pt modelId="{F1FA2963-2E79-48CD-9FA7-7011399E6AE9}">
      <dgm:prSet/>
      <dgm:spPr/>
      <dgm:t>
        <a:bodyPr/>
        <a:lstStyle/>
        <a:p>
          <a:r>
            <a:rPr lang="en-GB" altLang="de-DE" dirty="0"/>
            <a:t>Corporate objectives with regard to the world trade are formulated without specifically paying attention to local needs </a:t>
          </a:r>
        </a:p>
      </dgm:t>
    </dgm:pt>
    <dgm:pt modelId="{C02041E1-587E-4F14-BCBE-298C27FE10F2}" type="parTrans" cxnId="{34F12F28-BD4C-4854-A5F4-C9D0716A35D1}">
      <dgm:prSet/>
      <dgm:spPr/>
      <dgm:t>
        <a:bodyPr/>
        <a:lstStyle/>
        <a:p>
          <a:endParaRPr lang="de-DE"/>
        </a:p>
      </dgm:t>
    </dgm:pt>
    <dgm:pt modelId="{1B719D5E-7A19-45A5-8371-50A04EC8C427}" type="sibTrans" cxnId="{34F12F28-BD4C-4854-A5F4-C9D0716A35D1}">
      <dgm:prSet/>
      <dgm:spPr/>
      <dgm:t>
        <a:bodyPr/>
        <a:lstStyle/>
        <a:p>
          <a:endParaRPr lang="de-DE"/>
        </a:p>
      </dgm:t>
    </dgm:pt>
    <dgm:pt modelId="{91817274-B9EC-4787-B436-C143AA0C479B}">
      <dgm:prSet/>
      <dgm:spPr/>
      <dgm:t>
        <a:bodyPr/>
        <a:lstStyle/>
        <a:p>
          <a:r>
            <a:rPr lang="en-GB" altLang="de-DE" dirty="0"/>
            <a:t>Standardised mass production to reap benefits of economies of scale</a:t>
          </a:r>
        </a:p>
      </dgm:t>
    </dgm:pt>
    <dgm:pt modelId="{AE343077-7D04-405F-A6A2-C75B4CFF7E4E}" type="parTrans" cxnId="{43B7E56A-4FF7-46EC-803B-B517DB8AE173}">
      <dgm:prSet/>
      <dgm:spPr/>
      <dgm:t>
        <a:bodyPr/>
        <a:lstStyle/>
        <a:p>
          <a:endParaRPr lang="de-DE"/>
        </a:p>
      </dgm:t>
    </dgm:pt>
    <dgm:pt modelId="{B019786D-6562-474F-AD3A-CC35E0369141}" type="sibTrans" cxnId="{43B7E56A-4FF7-46EC-803B-B517DB8AE173}">
      <dgm:prSet/>
      <dgm:spPr/>
      <dgm:t>
        <a:bodyPr/>
        <a:lstStyle/>
        <a:p>
          <a:endParaRPr lang="de-DE"/>
        </a:p>
      </dgm:t>
    </dgm:pt>
    <dgm:pt modelId="{00D39A06-C3F0-470D-B7CD-323B22F0C054}">
      <dgm:prSet/>
      <dgm:spPr/>
      <dgm:t>
        <a:bodyPr/>
        <a:lstStyle/>
        <a:p>
          <a:r>
            <a:rPr lang="en-GB" altLang="de-DE" dirty="0"/>
            <a:t>Parent company and subsidiaries as integrative parts make worldwide division and specialisation of labour possible</a:t>
          </a:r>
        </a:p>
      </dgm:t>
    </dgm:pt>
    <dgm:pt modelId="{4DA0CE16-A90B-4AC4-825A-3E1CA39A44D8}" type="parTrans" cxnId="{AD26E322-88D4-4E3F-A6CE-0DC01FB9C036}">
      <dgm:prSet/>
      <dgm:spPr/>
      <dgm:t>
        <a:bodyPr/>
        <a:lstStyle/>
        <a:p>
          <a:endParaRPr lang="de-DE"/>
        </a:p>
      </dgm:t>
    </dgm:pt>
    <dgm:pt modelId="{F03B5C4A-8E01-4DFC-9105-6977CD46483E}" type="sibTrans" cxnId="{AD26E322-88D4-4E3F-A6CE-0DC01FB9C036}">
      <dgm:prSet/>
      <dgm:spPr/>
      <dgm:t>
        <a:bodyPr/>
        <a:lstStyle/>
        <a:p>
          <a:endParaRPr lang="de-DE"/>
        </a:p>
      </dgm:t>
    </dgm:pt>
    <dgm:pt modelId="{182FDE25-157B-43E6-B6B7-30859064EAB6}">
      <dgm:prSet/>
      <dgm:spPr/>
      <dgm:t>
        <a:bodyPr/>
        <a:lstStyle/>
        <a:p>
          <a:r>
            <a:rPr lang="en-GB" altLang="de-DE" dirty="0"/>
            <a:t>The Global Strategy is the counterpart of the Multi-Domestic Strategy (cell 4)</a:t>
          </a:r>
        </a:p>
      </dgm:t>
    </dgm:pt>
    <dgm:pt modelId="{F6BE546E-B624-4ED5-992F-0AFC0BFDE8C5}" type="parTrans" cxnId="{FEBF14F3-6A78-48FC-9C53-FB6A4D2CF099}">
      <dgm:prSet/>
      <dgm:spPr/>
      <dgm:t>
        <a:bodyPr/>
        <a:lstStyle/>
        <a:p>
          <a:endParaRPr lang="de-DE"/>
        </a:p>
      </dgm:t>
    </dgm:pt>
    <dgm:pt modelId="{A37036F1-698E-4DA1-8CCD-1A27F4106AA1}" type="sibTrans" cxnId="{FEBF14F3-6A78-48FC-9C53-FB6A4D2CF099}">
      <dgm:prSet/>
      <dgm:spPr/>
      <dgm:t>
        <a:bodyPr/>
        <a:lstStyle/>
        <a:p>
          <a:endParaRPr lang="de-DE"/>
        </a:p>
      </dgm:t>
    </dgm:pt>
    <dgm:pt modelId="{BDA9E6FA-D6FB-447B-AD92-37D08AD715D5}" type="pres">
      <dgm:prSet presAssocID="{631AEF5F-B063-4C98-800C-580E1764366E}" presName="Name0" presStyleCnt="0">
        <dgm:presLayoutVars>
          <dgm:chMax val="7"/>
          <dgm:chPref val="7"/>
          <dgm:dir/>
        </dgm:presLayoutVars>
      </dgm:prSet>
      <dgm:spPr/>
    </dgm:pt>
    <dgm:pt modelId="{CA2F308E-4589-466B-A376-82260C1583F8}" type="pres">
      <dgm:prSet presAssocID="{631AEF5F-B063-4C98-800C-580E1764366E}" presName="Name1" presStyleCnt="0"/>
      <dgm:spPr/>
    </dgm:pt>
    <dgm:pt modelId="{5A3714AF-729E-493B-8902-EFAEA7020B53}" type="pres">
      <dgm:prSet presAssocID="{631AEF5F-B063-4C98-800C-580E1764366E}" presName="cycle" presStyleCnt="0"/>
      <dgm:spPr/>
    </dgm:pt>
    <dgm:pt modelId="{F2700781-71AA-44FC-BC4E-06CEB9AF3C74}" type="pres">
      <dgm:prSet presAssocID="{631AEF5F-B063-4C98-800C-580E1764366E}" presName="srcNode" presStyleLbl="node1" presStyleIdx="0" presStyleCnt="5"/>
      <dgm:spPr/>
    </dgm:pt>
    <dgm:pt modelId="{9303E4D5-944D-40D5-AC39-AE861C54ED8A}" type="pres">
      <dgm:prSet presAssocID="{631AEF5F-B063-4C98-800C-580E1764366E}" presName="conn" presStyleLbl="parChTrans1D2" presStyleIdx="0" presStyleCnt="1"/>
      <dgm:spPr/>
    </dgm:pt>
    <dgm:pt modelId="{FE91C9D2-E741-4CAC-8300-F2E63EC07685}" type="pres">
      <dgm:prSet presAssocID="{631AEF5F-B063-4C98-800C-580E1764366E}" presName="extraNode" presStyleLbl="node1" presStyleIdx="0" presStyleCnt="5"/>
      <dgm:spPr/>
    </dgm:pt>
    <dgm:pt modelId="{4893E76B-B56D-456D-932E-43927CEFA63E}" type="pres">
      <dgm:prSet presAssocID="{631AEF5F-B063-4C98-800C-580E1764366E}" presName="dstNode" presStyleLbl="node1" presStyleIdx="0" presStyleCnt="5"/>
      <dgm:spPr/>
    </dgm:pt>
    <dgm:pt modelId="{DCF3E142-4C86-40D4-9FE4-86CAA5EAE58E}" type="pres">
      <dgm:prSet presAssocID="{977B49A6-4E90-4614-9EDE-85EB8A5D026D}" presName="text_1" presStyleLbl="node1" presStyleIdx="0" presStyleCnt="5">
        <dgm:presLayoutVars>
          <dgm:bulletEnabled val="1"/>
        </dgm:presLayoutVars>
      </dgm:prSet>
      <dgm:spPr/>
    </dgm:pt>
    <dgm:pt modelId="{A9F88B5C-7D8B-4AC3-96FF-1B46C31A7AFC}" type="pres">
      <dgm:prSet presAssocID="{977B49A6-4E90-4614-9EDE-85EB8A5D026D}" presName="accent_1" presStyleCnt="0"/>
      <dgm:spPr/>
    </dgm:pt>
    <dgm:pt modelId="{30AB93E5-32FF-4E53-AB5D-AFA002442350}" type="pres">
      <dgm:prSet presAssocID="{977B49A6-4E90-4614-9EDE-85EB8A5D026D}" presName="accentRepeatNode" presStyleLbl="solidFgAcc1" presStyleIdx="0" presStyleCnt="5"/>
      <dgm:spPr/>
    </dgm:pt>
    <dgm:pt modelId="{BE3FC640-C02B-48C3-A5C5-1C95916D1682}" type="pres">
      <dgm:prSet presAssocID="{F1FA2963-2E79-48CD-9FA7-7011399E6AE9}" presName="text_2" presStyleLbl="node1" presStyleIdx="1" presStyleCnt="5">
        <dgm:presLayoutVars>
          <dgm:bulletEnabled val="1"/>
        </dgm:presLayoutVars>
      </dgm:prSet>
      <dgm:spPr/>
    </dgm:pt>
    <dgm:pt modelId="{5F2239F6-1789-4485-8A40-FE4D97905D0C}" type="pres">
      <dgm:prSet presAssocID="{F1FA2963-2E79-48CD-9FA7-7011399E6AE9}" presName="accent_2" presStyleCnt="0"/>
      <dgm:spPr/>
    </dgm:pt>
    <dgm:pt modelId="{9C7CDFBB-528A-4B45-A9AD-8C1DEF5DB900}" type="pres">
      <dgm:prSet presAssocID="{F1FA2963-2E79-48CD-9FA7-7011399E6AE9}" presName="accentRepeatNode" presStyleLbl="solidFgAcc1" presStyleIdx="1" presStyleCnt="5"/>
      <dgm:spPr/>
    </dgm:pt>
    <dgm:pt modelId="{BEDA0DFE-9880-45C6-8747-64C221C040DA}" type="pres">
      <dgm:prSet presAssocID="{91817274-B9EC-4787-B436-C143AA0C479B}" presName="text_3" presStyleLbl="node1" presStyleIdx="2" presStyleCnt="5">
        <dgm:presLayoutVars>
          <dgm:bulletEnabled val="1"/>
        </dgm:presLayoutVars>
      </dgm:prSet>
      <dgm:spPr/>
    </dgm:pt>
    <dgm:pt modelId="{DF084374-EB0F-4963-BECF-3E31288E67FF}" type="pres">
      <dgm:prSet presAssocID="{91817274-B9EC-4787-B436-C143AA0C479B}" presName="accent_3" presStyleCnt="0"/>
      <dgm:spPr/>
    </dgm:pt>
    <dgm:pt modelId="{36011E47-3654-450B-85BE-73A14F25AD17}" type="pres">
      <dgm:prSet presAssocID="{91817274-B9EC-4787-B436-C143AA0C479B}" presName="accentRepeatNode" presStyleLbl="solidFgAcc1" presStyleIdx="2" presStyleCnt="5"/>
      <dgm:spPr/>
    </dgm:pt>
    <dgm:pt modelId="{4EF50934-3FEF-4C60-A2A1-8D6BABA32DDD}" type="pres">
      <dgm:prSet presAssocID="{00D39A06-C3F0-470D-B7CD-323B22F0C054}" presName="text_4" presStyleLbl="node1" presStyleIdx="3" presStyleCnt="5">
        <dgm:presLayoutVars>
          <dgm:bulletEnabled val="1"/>
        </dgm:presLayoutVars>
      </dgm:prSet>
      <dgm:spPr/>
    </dgm:pt>
    <dgm:pt modelId="{DE0FFCCD-CF4E-478B-9ACA-648A4DDC9C5B}" type="pres">
      <dgm:prSet presAssocID="{00D39A06-C3F0-470D-B7CD-323B22F0C054}" presName="accent_4" presStyleCnt="0"/>
      <dgm:spPr/>
    </dgm:pt>
    <dgm:pt modelId="{8124A951-9CD8-42B5-95BA-15A398C7F600}" type="pres">
      <dgm:prSet presAssocID="{00D39A06-C3F0-470D-B7CD-323B22F0C054}" presName="accentRepeatNode" presStyleLbl="solidFgAcc1" presStyleIdx="3" presStyleCnt="5"/>
      <dgm:spPr/>
    </dgm:pt>
    <dgm:pt modelId="{3FC1204B-5C52-4869-802D-5237EA9077C9}" type="pres">
      <dgm:prSet presAssocID="{182FDE25-157B-43E6-B6B7-30859064EAB6}" presName="text_5" presStyleLbl="node1" presStyleIdx="4" presStyleCnt="5">
        <dgm:presLayoutVars>
          <dgm:bulletEnabled val="1"/>
        </dgm:presLayoutVars>
      </dgm:prSet>
      <dgm:spPr/>
    </dgm:pt>
    <dgm:pt modelId="{1B57F95D-CCDE-429F-96E7-3DE287642330}" type="pres">
      <dgm:prSet presAssocID="{182FDE25-157B-43E6-B6B7-30859064EAB6}" presName="accent_5" presStyleCnt="0"/>
      <dgm:spPr/>
    </dgm:pt>
    <dgm:pt modelId="{75E2FF2F-3917-4EF3-8C03-E5230706208F}" type="pres">
      <dgm:prSet presAssocID="{182FDE25-157B-43E6-B6B7-30859064EAB6}" presName="accentRepeatNode" presStyleLbl="solidFgAcc1" presStyleIdx="4" presStyleCnt="5"/>
      <dgm:spPr/>
    </dgm:pt>
  </dgm:ptLst>
  <dgm:cxnLst>
    <dgm:cxn modelId="{3AFE6F13-77F5-41A5-A7AE-A764F5768BCC}" type="presOf" srcId="{C3F8E4B8-517E-4F2E-B82B-760B08EF7C7E}" destId="{9303E4D5-944D-40D5-AC39-AE861C54ED8A}" srcOrd="0" destOrd="0" presId="urn:microsoft.com/office/officeart/2008/layout/VerticalCurvedList"/>
    <dgm:cxn modelId="{AD26E322-88D4-4E3F-A6CE-0DC01FB9C036}" srcId="{631AEF5F-B063-4C98-800C-580E1764366E}" destId="{00D39A06-C3F0-470D-B7CD-323B22F0C054}" srcOrd="3" destOrd="0" parTransId="{4DA0CE16-A90B-4AC4-825A-3E1CA39A44D8}" sibTransId="{F03B5C4A-8E01-4DFC-9105-6977CD46483E}"/>
    <dgm:cxn modelId="{B7945623-7400-4FBF-AFBC-9DDDD658A604}" type="presOf" srcId="{91817274-B9EC-4787-B436-C143AA0C479B}" destId="{BEDA0DFE-9880-45C6-8747-64C221C040DA}" srcOrd="0" destOrd="0" presId="urn:microsoft.com/office/officeart/2008/layout/VerticalCurvedList"/>
    <dgm:cxn modelId="{34F12F28-BD4C-4854-A5F4-C9D0716A35D1}" srcId="{631AEF5F-B063-4C98-800C-580E1764366E}" destId="{F1FA2963-2E79-48CD-9FA7-7011399E6AE9}" srcOrd="1" destOrd="0" parTransId="{C02041E1-587E-4F14-BCBE-298C27FE10F2}" sibTransId="{1B719D5E-7A19-45A5-8371-50A04EC8C427}"/>
    <dgm:cxn modelId="{DAF4DB3C-9F3B-4D2E-B40C-9540851051B0}" srcId="{631AEF5F-B063-4C98-800C-580E1764366E}" destId="{977B49A6-4E90-4614-9EDE-85EB8A5D026D}" srcOrd="0" destOrd="0" parTransId="{C6B49A07-EFD2-477A-A204-A2BD2356E735}" sibTransId="{C3F8E4B8-517E-4F2E-B82B-760B08EF7C7E}"/>
    <dgm:cxn modelId="{43B7E56A-4FF7-46EC-803B-B517DB8AE173}" srcId="{631AEF5F-B063-4C98-800C-580E1764366E}" destId="{91817274-B9EC-4787-B436-C143AA0C479B}" srcOrd="2" destOrd="0" parTransId="{AE343077-7D04-405F-A6A2-C75B4CFF7E4E}" sibTransId="{B019786D-6562-474F-AD3A-CC35E0369141}"/>
    <dgm:cxn modelId="{0F2FD68F-94B9-480B-B373-3B71DCDC5CC7}" type="presOf" srcId="{182FDE25-157B-43E6-B6B7-30859064EAB6}" destId="{3FC1204B-5C52-4869-802D-5237EA9077C9}" srcOrd="0" destOrd="0" presId="urn:microsoft.com/office/officeart/2008/layout/VerticalCurvedList"/>
    <dgm:cxn modelId="{E99B39AF-E0B6-4990-9EF6-F6BBED7AB14B}" type="presOf" srcId="{F1FA2963-2E79-48CD-9FA7-7011399E6AE9}" destId="{BE3FC640-C02B-48C3-A5C5-1C95916D1682}" srcOrd="0" destOrd="0" presId="urn:microsoft.com/office/officeart/2008/layout/VerticalCurvedList"/>
    <dgm:cxn modelId="{95E7F5C7-EEF0-4EF8-A567-008CD24F62D0}" type="presOf" srcId="{631AEF5F-B063-4C98-800C-580E1764366E}" destId="{BDA9E6FA-D6FB-447B-AD92-37D08AD715D5}" srcOrd="0" destOrd="0" presId="urn:microsoft.com/office/officeart/2008/layout/VerticalCurvedList"/>
    <dgm:cxn modelId="{998DD8DF-E09D-443E-AC59-C2BEF1C33F16}" type="presOf" srcId="{977B49A6-4E90-4614-9EDE-85EB8A5D026D}" destId="{DCF3E142-4C86-40D4-9FE4-86CAA5EAE58E}" srcOrd="0" destOrd="0" presId="urn:microsoft.com/office/officeart/2008/layout/VerticalCurvedList"/>
    <dgm:cxn modelId="{FEBF14F3-6A78-48FC-9C53-FB6A4D2CF099}" srcId="{631AEF5F-B063-4C98-800C-580E1764366E}" destId="{182FDE25-157B-43E6-B6B7-30859064EAB6}" srcOrd="4" destOrd="0" parTransId="{F6BE546E-B624-4ED5-992F-0AFC0BFDE8C5}" sibTransId="{A37036F1-698E-4DA1-8CCD-1A27F4106AA1}"/>
    <dgm:cxn modelId="{D50275F7-ACA4-41B8-8C59-0598AAC95FB3}" type="presOf" srcId="{00D39A06-C3F0-470D-B7CD-323B22F0C054}" destId="{4EF50934-3FEF-4C60-A2A1-8D6BABA32DDD}" srcOrd="0" destOrd="0" presId="urn:microsoft.com/office/officeart/2008/layout/VerticalCurvedList"/>
    <dgm:cxn modelId="{536F5DF5-D431-4ED3-A087-D54937E698C8}" type="presParOf" srcId="{BDA9E6FA-D6FB-447B-AD92-37D08AD715D5}" destId="{CA2F308E-4589-466B-A376-82260C1583F8}" srcOrd="0" destOrd="0" presId="urn:microsoft.com/office/officeart/2008/layout/VerticalCurvedList"/>
    <dgm:cxn modelId="{4B75922A-737F-4613-A981-1F1E25923831}" type="presParOf" srcId="{CA2F308E-4589-466B-A376-82260C1583F8}" destId="{5A3714AF-729E-493B-8902-EFAEA7020B53}" srcOrd="0" destOrd="0" presId="urn:microsoft.com/office/officeart/2008/layout/VerticalCurvedList"/>
    <dgm:cxn modelId="{D9B1010C-A120-492C-96C0-5428CD1136F1}" type="presParOf" srcId="{5A3714AF-729E-493B-8902-EFAEA7020B53}" destId="{F2700781-71AA-44FC-BC4E-06CEB9AF3C74}" srcOrd="0" destOrd="0" presId="urn:microsoft.com/office/officeart/2008/layout/VerticalCurvedList"/>
    <dgm:cxn modelId="{03118D6A-48CE-4EE5-8EC6-CEDC571BF0C2}" type="presParOf" srcId="{5A3714AF-729E-493B-8902-EFAEA7020B53}" destId="{9303E4D5-944D-40D5-AC39-AE861C54ED8A}" srcOrd="1" destOrd="0" presId="urn:microsoft.com/office/officeart/2008/layout/VerticalCurvedList"/>
    <dgm:cxn modelId="{4EBE3290-DF10-4D66-BD30-30FDCE5D2FB4}" type="presParOf" srcId="{5A3714AF-729E-493B-8902-EFAEA7020B53}" destId="{FE91C9D2-E741-4CAC-8300-F2E63EC07685}" srcOrd="2" destOrd="0" presId="urn:microsoft.com/office/officeart/2008/layout/VerticalCurvedList"/>
    <dgm:cxn modelId="{FD5C608D-C767-4F47-A30B-B4D06B5D0DA8}" type="presParOf" srcId="{5A3714AF-729E-493B-8902-EFAEA7020B53}" destId="{4893E76B-B56D-456D-932E-43927CEFA63E}" srcOrd="3" destOrd="0" presId="urn:microsoft.com/office/officeart/2008/layout/VerticalCurvedList"/>
    <dgm:cxn modelId="{F7F7C40A-4FF4-4E02-8D75-E35192A96EAD}" type="presParOf" srcId="{CA2F308E-4589-466B-A376-82260C1583F8}" destId="{DCF3E142-4C86-40D4-9FE4-86CAA5EAE58E}" srcOrd="1" destOrd="0" presId="urn:microsoft.com/office/officeart/2008/layout/VerticalCurvedList"/>
    <dgm:cxn modelId="{9F5AE844-5870-4186-AE43-C26F86B95320}" type="presParOf" srcId="{CA2F308E-4589-466B-A376-82260C1583F8}" destId="{A9F88B5C-7D8B-4AC3-96FF-1B46C31A7AFC}" srcOrd="2" destOrd="0" presId="urn:microsoft.com/office/officeart/2008/layout/VerticalCurvedList"/>
    <dgm:cxn modelId="{1CC0EC1B-7D24-42C7-9EAA-15C9433AF335}" type="presParOf" srcId="{A9F88B5C-7D8B-4AC3-96FF-1B46C31A7AFC}" destId="{30AB93E5-32FF-4E53-AB5D-AFA002442350}" srcOrd="0" destOrd="0" presId="urn:microsoft.com/office/officeart/2008/layout/VerticalCurvedList"/>
    <dgm:cxn modelId="{36BA4B39-EBDB-41ED-8F9C-C9FA44E5CA77}" type="presParOf" srcId="{CA2F308E-4589-466B-A376-82260C1583F8}" destId="{BE3FC640-C02B-48C3-A5C5-1C95916D1682}" srcOrd="3" destOrd="0" presId="urn:microsoft.com/office/officeart/2008/layout/VerticalCurvedList"/>
    <dgm:cxn modelId="{45B87B91-561D-4206-AF46-83B61CE644C5}" type="presParOf" srcId="{CA2F308E-4589-466B-A376-82260C1583F8}" destId="{5F2239F6-1789-4485-8A40-FE4D97905D0C}" srcOrd="4" destOrd="0" presId="urn:microsoft.com/office/officeart/2008/layout/VerticalCurvedList"/>
    <dgm:cxn modelId="{07BC8843-7DB4-434A-86EF-2400E6FC6F46}" type="presParOf" srcId="{5F2239F6-1789-4485-8A40-FE4D97905D0C}" destId="{9C7CDFBB-528A-4B45-A9AD-8C1DEF5DB900}" srcOrd="0" destOrd="0" presId="urn:microsoft.com/office/officeart/2008/layout/VerticalCurvedList"/>
    <dgm:cxn modelId="{CD9B9850-72AD-40D7-B033-4DE7F3C64FEF}" type="presParOf" srcId="{CA2F308E-4589-466B-A376-82260C1583F8}" destId="{BEDA0DFE-9880-45C6-8747-64C221C040DA}" srcOrd="5" destOrd="0" presId="urn:microsoft.com/office/officeart/2008/layout/VerticalCurvedList"/>
    <dgm:cxn modelId="{B91E3DB9-7CBA-4FA8-BA53-FE094B4658F9}" type="presParOf" srcId="{CA2F308E-4589-466B-A376-82260C1583F8}" destId="{DF084374-EB0F-4963-BECF-3E31288E67FF}" srcOrd="6" destOrd="0" presId="urn:microsoft.com/office/officeart/2008/layout/VerticalCurvedList"/>
    <dgm:cxn modelId="{CB6E8416-2595-43D8-B24E-8F27A2B3FF1F}" type="presParOf" srcId="{DF084374-EB0F-4963-BECF-3E31288E67FF}" destId="{36011E47-3654-450B-85BE-73A14F25AD17}" srcOrd="0" destOrd="0" presId="urn:microsoft.com/office/officeart/2008/layout/VerticalCurvedList"/>
    <dgm:cxn modelId="{1F4790A0-1755-4768-84A9-F046F20FA35A}" type="presParOf" srcId="{CA2F308E-4589-466B-A376-82260C1583F8}" destId="{4EF50934-3FEF-4C60-A2A1-8D6BABA32DDD}" srcOrd="7" destOrd="0" presId="urn:microsoft.com/office/officeart/2008/layout/VerticalCurvedList"/>
    <dgm:cxn modelId="{33282D0D-D8C6-4BA5-834F-06B81CCD2B61}" type="presParOf" srcId="{CA2F308E-4589-466B-A376-82260C1583F8}" destId="{DE0FFCCD-CF4E-478B-9ACA-648A4DDC9C5B}" srcOrd="8" destOrd="0" presId="urn:microsoft.com/office/officeart/2008/layout/VerticalCurvedList"/>
    <dgm:cxn modelId="{CE04569C-980D-454C-B7CF-6A1DAD976876}" type="presParOf" srcId="{DE0FFCCD-CF4E-478B-9ACA-648A4DDC9C5B}" destId="{8124A951-9CD8-42B5-95BA-15A398C7F600}" srcOrd="0" destOrd="0" presId="urn:microsoft.com/office/officeart/2008/layout/VerticalCurvedList"/>
    <dgm:cxn modelId="{1697E700-5C47-414C-AC70-957ADDC3DFD5}" type="presParOf" srcId="{CA2F308E-4589-466B-A376-82260C1583F8}" destId="{3FC1204B-5C52-4869-802D-5237EA9077C9}" srcOrd="9" destOrd="0" presId="urn:microsoft.com/office/officeart/2008/layout/VerticalCurvedList"/>
    <dgm:cxn modelId="{24063DEB-44B4-4281-AA16-C6111EE1A821}" type="presParOf" srcId="{CA2F308E-4589-466B-A376-82260C1583F8}" destId="{1B57F95D-CCDE-429F-96E7-3DE287642330}" srcOrd="10" destOrd="0" presId="urn:microsoft.com/office/officeart/2008/layout/VerticalCurvedList"/>
    <dgm:cxn modelId="{1AE0D751-C9C1-40D1-B083-6ABFFC27F142}" type="presParOf" srcId="{1B57F95D-CCDE-429F-96E7-3DE287642330}" destId="{75E2FF2F-3917-4EF3-8C03-E5230706208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A20754-8C76-4699-9B89-ECA595858C9C}" type="doc">
      <dgm:prSet loTypeId="urn:microsoft.com/office/officeart/2008/layout/VerticalCurvedList" loCatId="list" qsTypeId="urn:microsoft.com/office/officeart/2005/8/quickstyle/simple1" qsCatId="simple" csTypeId="urn:microsoft.com/office/officeart/2005/8/colors/accent6_3" csCatId="accent6" phldr="1"/>
      <dgm:spPr/>
      <dgm:t>
        <a:bodyPr/>
        <a:lstStyle/>
        <a:p>
          <a:endParaRPr lang="de-DE"/>
        </a:p>
      </dgm:t>
    </dgm:pt>
    <dgm:pt modelId="{B4A1B3DE-6A28-4480-A734-F53DFE566BEC}">
      <dgm:prSet phldrT="[Text]"/>
      <dgm:spPr/>
      <dgm:t>
        <a:bodyPr/>
        <a:lstStyle/>
        <a:p>
          <a:r>
            <a:rPr lang="en-GB" altLang="de-DE"/>
            <a:t>Low level of integration, low level of local responsiveness</a:t>
          </a:r>
          <a:endParaRPr lang="de-DE"/>
        </a:p>
      </dgm:t>
    </dgm:pt>
    <dgm:pt modelId="{572D0903-AF77-45F0-A841-641E23B5C56B}" type="parTrans" cxnId="{E2CEB2D0-A4F4-405B-A295-46FBE906B31F}">
      <dgm:prSet/>
      <dgm:spPr/>
      <dgm:t>
        <a:bodyPr/>
        <a:lstStyle/>
        <a:p>
          <a:endParaRPr lang="de-DE"/>
        </a:p>
      </dgm:t>
    </dgm:pt>
    <dgm:pt modelId="{F8757B0F-53D8-4407-9CB4-D6BF896DB5AC}" type="sibTrans" cxnId="{E2CEB2D0-A4F4-405B-A295-46FBE906B31F}">
      <dgm:prSet/>
      <dgm:spPr/>
      <dgm:t>
        <a:bodyPr/>
        <a:lstStyle/>
        <a:p>
          <a:endParaRPr lang="de-DE"/>
        </a:p>
      </dgm:t>
    </dgm:pt>
    <dgm:pt modelId="{FCA75A79-4875-4BED-BEF9-DCDC81815FC4}">
      <dgm:prSet/>
      <dgm:spPr/>
      <dgm:t>
        <a:bodyPr/>
        <a:lstStyle/>
        <a:p>
          <a:r>
            <a:rPr lang="en-GB" altLang="de-DE" dirty="0"/>
            <a:t>Often: internationalisation at an early stage </a:t>
          </a:r>
        </a:p>
      </dgm:t>
    </dgm:pt>
    <dgm:pt modelId="{3EAE1684-9FDA-4474-A278-A9A0505A9ED5}" type="parTrans" cxnId="{231386C5-CC05-4148-BD26-0475F0B484FD}">
      <dgm:prSet/>
      <dgm:spPr/>
      <dgm:t>
        <a:bodyPr/>
        <a:lstStyle/>
        <a:p>
          <a:endParaRPr lang="de-DE"/>
        </a:p>
      </dgm:t>
    </dgm:pt>
    <dgm:pt modelId="{094DF51E-97E4-4C0E-A13E-6F57B5A66E69}" type="sibTrans" cxnId="{231386C5-CC05-4148-BD26-0475F0B484FD}">
      <dgm:prSet/>
      <dgm:spPr/>
      <dgm:t>
        <a:bodyPr/>
        <a:lstStyle/>
        <a:p>
          <a:endParaRPr lang="de-DE"/>
        </a:p>
      </dgm:t>
    </dgm:pt>
    <dgm:pt modelId="{754FC498-F381-42DD-844E-3D1D29BB093C}">
      <dgm:prSet/>
      <dgm:spPr/>
      <dgm:t>
        <a:bodyPr/>
        <a:lstStyle/>
        <a:p>
          <a:r>
            <a:rPr lang="en-GB" altLang="de-DE"/>
            <a:t>Firm focuses on the domestic market</a:t>
          </a:r>
          <a:endParaRPr lang="en-GB" altLang="de-DE" dirty="0"/>
        </a:p>
      </dgm:t>
    </dgm:pt>
    <dgm:pt modelId="{5623B3A3-5FAB-4AA3-908F-D06762D8E163}" type="parTrans" cxnId="{5CB50D85-93B7-4388-8EBE-81595D65D682}">
      <dgm:prSet/>
      <dgm:spPr/>
      <dgm:t>
        <a:bodyPr/>
        <a:lstStyle/>
        <a:p>
          <a:endParaRPr lang="de-DE"/>
        </a:p>
      </dgm:t>
    </dgm:pt>
    <dgm:pt modelId="{6FEB7510-A900-4083-A7D3-3766240444BD}" type="sibTrans" cxnId="{5CB50D85-93B7-4388-8EBE-81595D65D682}">
      <dgm:prSet/>
      <dgm:spPr/>
      <dgm:t>
        <a:bodyPr/>
        <a:lstStyle/>
        <a:p>
          <a:endParaRPr lang="de-DE"/>
        </a:p>
      </dgm:t>
    </dgm:pt>
    <dgm:pt modelId="{748E4EF9-31CC-4670-9490-50931D8948D0}">
      <dgm:prSet/>
      <dgm:spPr/>
      <dgm:t>
        <a:bodyPr/>
        <a:lstStyle/>
        <a:p>
          <a:r>
            <a:rPr lang="en-GB" altLang="de-DE" dirty="0"/>
            <a:t>The firm’s objective is to maintain the domestic company by realising profitable foreign business activities through exports </a:t>
          </a:r>
        </a:p>
      </dgm:t>
    </dgm:pt>
    <dgm:pt modelId="{9C01C9EA-3244-41E2-B91B-37056B76456A}" type="parTrans" cxnId="{DDFA6654-DEC7-430F-B7AD-1069F45C4B66}">
      <dgm:prSet/>
      <dgm:spPr/>
      <dgm:t>
        <a:bodyPr/>
        <a:lstStyle/>
        <a:p>
          <a:endParaRPr lang="de-DE"/>
        </a:p>
      </dgm:t>
    </dgm:pt>
    <dgm:pt modelId="{2B5B38BC-1E3F-4F17-A789-A66EF8BC21AF}" type="sibTrans" cxnId="{DDFA6654-DEC7-430F-B7AD-1069F45C4B66}">
      <dgm:prSet/>
      <dgm:spPr/>
      <dgm:t>
        <a:bodyPr/>
        <a:lstStyle/>
        <a:p>
          <a:endParaRPr lang="de-DE"/>
        </a:p>
      </dgm:t>
    </dgm:pt>
    <dgm:pt modelId="{2C392C32-73F7-4A86-9B28-70613E722D22}">
      <dgm:prSet/>
      <dgm:spPr/>
      <dgm:t>
        <a:bodyPr/>
        <a:lstStyle/>
        <a:p>
          <a:r>
            <a:rPr lang="en-GB" altLang="de-DE" dirty="0"/>
            <a:t>The firm’s inability of being sensitive to country-specific differences</a:t>
          </a:r>
        </a:p>
      </dgm:t>
    </dgm:pt>
    <dgm:pt modelId="{755119E0-F7D7-43EE-B19E-998E50142226}" type="parTrans" cxnId="{CD8584EF-F1B0-470E-AE85-6DD47C6AC65A}">
      <dgm:prSet/>
      <dgm:spPr/>
      <dgm:t>
        <a:bodyPr/>
        <a:lstStyle/>
        <a:p>
          <a:endParaRPr lang="de-DE"/>
        </a:p>
      </dgm:t>
    </dgm:pt>
    <dgm:pt modelId="{4B602D1E-B63D-4202-B1CF-5D8E4445862B}" type="sibTrans" cxnId="{CD8584EF-F1B0-470E-AE85-6DD47C6AC65A}">
      <dgm:prSet/>
      <dgm:spPr/>
      <dgm:t>
        <a:bodyPr/>
        <a:lstStyle/>
        <a:p>
          <a:endParaRPr lang="de-DE"/>
        </a:p>
      </dgm:t>
    </dgm:pt>
    <dgm:pt modelId="{950AA9BB-2D7F-4455-BCEA-081628287FC4}">
      <dgm:prSet/>
      <dgm:spPr/>
      <dgm:t>
        <a:bodyPr/>
        <a:lstStyle/>
        <a:p>
          <a:r>
            <a:rPr lang="en-GB" altLang="de-DE" dirty="0"/>
            <a:t>The implementation of domestic management concepts in the foreign subsidiaries without modifying them</a:t>
          </a:r>
        </a:p>
      </dgm:t>
    </dgm:pt>
    <dgm:pt modelId="{10181076-CB57-4BE0-B25C-A76F4CB6C164}" type="parTrans" cxnId="{5B5D816E-54BB-493C-9ED8-B0E28B5C2453}">
      <dgm:prSet/>
      <dgm:spPr/>
      <dgm:t>
        <a:bodyPr/>
        <a:lstStyle/>
        <a:p>
          <a:endParaRPr lang="de-DE"/>
        </a:p>
      </dgm:t>
    </dgm:pt>
    <dgm:pt modelId="{6FB7DE50-3881-4402-A9CF-F47510389FCD}" type="sibTrans" cxnId="{5B5D816E-54BB-493C-9ED8-B0E28B5C2453}">
      <dgm:prSet/>
      <dgm:spPr/>
      <dgm:t>
        <a:bodyPr/>
        <a:lstStyle/>
        <a:p>
          <a:endParaRPr lang="de-DE"/>
        </a:p>
      </dgm:t>
    </dgm:pt>
    <dgm:pt modelId="{B1BCBC13-5BE1-41A4-A4C6-6FC53BD0FA66}" type="pres">
      <dgm:prSet presAssocID="{5FA20754-8C76-4699-9B89-ECA595858C9C}" presName="Name0" presStyleCnt="0">
        <dgm:presLayoutVars>
          <dgm:chMax val="7"/>
          <dgm:chPref val="7"/>
          <dgm:dir/>
        </dgm:presLayoutVars>
      </dgm:prSet>
      <dgm:spPr/>
    </dgm:pt>
    <dgm:pt modelId="{A494B73E-1F5A-410F-812E-E4274744440F}" type="pres">
      <dgm:prSet presAssocID="{5FA20754-8C76-4699-9B89-ECA595858C9C}" presName="Name1" presStyleCnt="0"/>
      <dgm:spPr/>
    </dgm:pt>
    <dgm:pt modelId="{9067A97A-8660-48E1-82B0-668FBF261A0A}" type="pres">
      <dgm:prSet presAssocID="{5FA20754-8C76-4699-9B89-ECA595858C9C}" presName="cycle" presStyleCnt="0"/>
      <dgm:spPr/>
    </dgm:pt>
    <dgm:pt modelId="{7408B1E1-3ED5-4C5E-9F5C-44857A22B606}" type="pres">
      <dgm:prSet presAssocID="{5FA20754-8C76-4699-9B89-ECA595858C9C}" presName="srcNode" presStyleLbl="node1" presStyleIdx="0" presStyleCnt="6"/>
      <dgm:spPr/>
    </dgm:pt>
    <dgm:pt modelId="{F125C8C3-11C4-4A70-95B9-9A632CE17A8D}" type="pres">
      <dgm:prSet presAssocID="{5FA20754-8C76-4699-9B89-ECA595858C9C}" presName="conn" presStyleLbl="parChTrans1D2" presStyleIdx="0" presStyleCnt="1"/>
      <dgm:spPr/>
    </dgm:pt>
    <dgm:pt modelId="{CD982EBE-462C-47E4-B661-B2069B7C9C3F}" type="pres">
      <dgm:prSet presAssocID="{5FA20754-8C76-4699-9B89-ECA595858C9C}" presName="extraNode" presStyleLbl="node1" presStyleIdx="0" presStyleCnt="6"/>
      <dgm:spPr/>
    </dgm:pt>
    <dgm:pt modelId="{D0EF6DA2-58CC-4B2B-95C2-DB37DCEDBF00}" type="pres">
      <dgm:prSet presAssocID="{5FA20754-8C76-4699-9B89-ECA595858C9C}" presName="dstNode" presStyleLbl="node1" presStyleIdx="0" presStyleCnt="6"/>
      <dgm:spPr/>
    </dgm:pt>
    <dgm:pt modelId="{9002C37E-D058-400E-82E3-24B9F8FDAC69}" type="pres">
      <dgm:prSet presAssocID="{B4A1B3DE-6A28-4480-A734-F53DFE566BEC}" presName="text_1" presStyleLbl="node1" presStyleIdx="0" presStyleCnt="6">
        <dgm:presLayoutVars>
          <dgm:bulletEnabled val="1"/>
        </dgm:presLayoutVars>
      </dgm:prSet>
      <dgm:spPr/>
    </dgm:pt>
    <dgm:pt modelId="{7F4DEB7C-3069-45F1-ACD0-812CDF99B9AD}" type="pres">
      <dgm:prSet presAssocID="{B4A1B3DE-6A28-4480-A734-F53DFE566BEC}" presName="accent_1" presStyleCnt="0"/>
      <dgm:spPr/>
    </dgm:pt>
    <dgm:pt modelId="{57A73C90-AFA3-4DCE-8250-40D3F307F536}" type="pres">
      <dgm:prSet presAssocID="{B4A1B3DE-6A28-4480-A734-F53DFE566BEC}" presName="accentRepeatNode" presStyleLbl="solidFgAcc1" presStyleIdx="0" presStyleCnt="6"/>
      <dgm:spPr/>
    </dgm:pt>
    <dgm:pt modelId="{119C3CDF-DB90-4995-BDE9-CCFECCFFD3BB}" type="pres">
      <dgm:prSet presAssocID="{FCA75A79-4875-4BED-BEF9-DCDC81815FC4}" presName="text_2" presStyleLbl="node1" presStyleIdx="1" presStyleCnt="6">
        <dgm:presLayoutVars>
          <dgm:bulletEnabled val="1"/>
        </dgm:presLayoutVars>
      </dgm:prSet>
      <dgm:spPr/>
    </dgm:pt>
    <dgm:pt modelId="{4C322E81-8096-489C-AF18-E6D61A1F217A}" type="pres">
      <dgm:prSet presAssocID="{FCA75A79-4875-4BED-BEF9-DCDC81815FC4}" presName="accent_2" presStyleCnt="0"/>
      <dgm:spPr/>
    </dgm:pt>
    <dgm:pt modelId="{D0143562-31BC-4F85-BF58-9711394CBFFE}" type="pres">
      <dgm:prSet presAssocID="{FCA75A79-4875-4BED-BEF9-DCDC81815FC4}" presName="accentRepeatNode" presStyleLbl="solidFgAcc1" presStyleIdx="1" presStyleCnt="6"/>
      <dgm:spPr/>
    </dgm:pt>
    <dgm:pt modelId="{92B5BC71-669B-41CC-ACCA-D29F9CD2E6FF}" type="pres">
      <dgm:prSet presAssocID="{754FC498-F381-42DD-844E-3D1D29BB093C}" presName="text_3" presStyleLbl="node1" presStyleIdx="2" presStyleCnt="6">
        <dgm:presLayoutVars>
          <dgm:bulletEnabled val="1"/>
        </dgm:presLayoutVars>
      </dgm:prSet>
      <dgm:spPr/>
    </dgm:pt>
    <dgm:pt modelId="{54D9CB78-9855-4979-97D5-70F7BBC99C71}" type="pres">
      <dgm:prSet presAssocID="{754FC498-F381-42DD-844E-3D1D29BB093C}" presName="accent_3" presStyleCnt="0"/>
      <dgm:spPr/>
    </dgm:pt>
    <dgm:pt modelId="{0ECA9438-9BD1-4F47-837B-A94F5743D149}" type="pres">
      <dgm:prSet presAssocID="{754FC498-F381-42DD-844E-3D1D29BB093C}" presName="accentRepeatNode" presStyleLbl="solidFgAcc1" presStyleIdx="2" presStyleCnt="6"/>
      <dgm:spPr/>
    </dgm:pt>
    <dgm:pt modelId="{11755CD1-27BE-4612-9CD5-87E101E89074}" type="pres">
      <dgm:prSet presAssocID="{748E4EF9-31CC-4670-9490-50931D8948D0}" presName="text_4" presStyleLbl="node1" presStyleIdx="3" presStyleCnt="6">
        <dgm:presLayoutVars>
          <dgm:bulletEnabled val="1"/>
        </dgm:presLayoutVars>
      </dgm:prSet>
      <dgm:spPr/>
    </dgm:pt>
    <dgm:pt modelId="{E3D69084-B22F-4EF0-A6DA-031D756234B0}" type="pres">
      <dgm:prSet presAssocID="{748E4EF9-31CC-4670-9490-50931D8948D0}" presName="accent_4" presStyleCnt="0"/>
      <dgm:spPr/>
    </dgm:pt>
    <dgm:pt modelId="{4853DB0B-AE6D-46FD-8510-645A77353441}" type="pres">
      <dgm:prSet presAssocID="{748E4EF9-31CC-4670-9490-50931D8948D0}" presName="accentRepeatNode" presStyleLbl="solidFgAcc1" presStyleIdx="3" presStyleCnt="6"/>
      <dgm:spPr/>
    </dgm:pt>
    <dgm:pt modelId="{DCD1CC48-B871-4673-9C73-B5331267EAED}" type="pres">
      <dgm:prSet presAssocID="{2C392C32-73F7-4A86-9B28-70613E722D22}" presName="text_5" presStyleLbl="node1" presStyleIdx="4" presStyleCnt="6">
        <dgm:presLayoutVars>
          <dgm:bulletEnabled val="1"/>
        </dgm:presLayoutVars>
      </dgm:prSet>
      <dgm:spPr/>
    </dgm:pt>
    <dgm:pt modelId="{3D9C2886-8680-417D-81DE-3C5EC14E85C6}" type="pres">
      <dgm:prSet presAssocID="{2C392C32-73F7-4A86-9B28-70613E722D22}" presName="accent_5" presStyleCnt="0"/>
      <dgm:spPr/>
    </dgm:pt>
    <dgm:pt modelId="{5A90E680-ABAC-4BAC-8FD6-960454150A64}" type="pres">
      <dgm:prSet presAssocID="{2C392C32-73F7-4A86-9B28-70613E722D22}" presName="accentRepeatNode" presStyleLbl="solidFgAcc1" presStyleIdx="4" presStyleCnt="6"/>
      <dgm:spPr/>
    </dgm:pt>
    <dgm:pt modelId="{B817270A-D306-4D3A-AAD3-7D9766C81140}" type="pres">
      <dgm:prSet presAssocID="{950AA9BB-2D7F-4455-BCEA-081628287FC4}" presName="text_6" presStyleLbl="node1" presStyleIdx="5" presStyleCnt="6">
        <dgm:presLayoutVars>
          <dgm:bulletEnabled val="1"/>
        </dgm:presLayoutVars>
      </dgm:prSet>
      <dgm:spPr/>
    </dgm:pt>
    <dgm:pt modelId="{83EE4A65-E4DA-43F1-9A9F-CACE9126B1DD}" type="pres">
      <dgm:prSet presAssocID="{950AA9BB-2D7F-4455-BCEA-081628287FC4}" presName="accent_6" presStyleCnt="0"/>
      <dgm:spPr/>
    </dgm:pt>
    <dgm:pt modelId="{13D026E5-45A9-4F9C-A5B2-0DAA0CFDD280}" type="pres">
      <dgm:prSet presAssocID="{950AA9BB-2D7F-4455-BCEA-081628287FC4}" presName="accentRepeatNode" presStyleLbl="solidFgAcc1" presStyleIdx="5" presStyleCnt="6"/>
      <dgm:spPr/>
    </dgm:pt>
  </dgm:ptLst>
  <dgm:cxnLst>
    <dgm:cxn modelId="{4642FC2D-35CA-4FE2-9D49-81E37E4787B7}" type="presOf" srcId="{F8757B0F-53D8-4407-9CB4-D6BF896DB5AC}" destId="{F125C8C3-11C4-4A70-95B9-9A632CE17A8D}" srcOrd="0" destOrd="0" presId="urn:microsoft.com/office/officeart/2008/layout/VerticalCurvedList"/>
    <dgm:cxn modelId="{5B5D816E-54BB-493C-9ED8-B0E28B5C2453}" srcId="{5FA20754-8C76-4699-9B89-ECA595858C9C}" destId="{950AA9BB-2D7F-4455-BCEA-081628287FC4}" srcOrd="5" destOrd="0" parTransId="{10181076-CB57-4BE0-B25C-A76F4CB6C164}" sibTransId="{6FB7DE50-3881-4402-A9CF-F47510389FCD}"/>
    <dgm:cxn modelId="{DDFA6654-DEC7-430F-B7AD-1069F45C4B66}" srcId="{5FA20754-8C76-4699-9B89-ECA595858C9C}" destId="{748E4EF9-31CC-4670-9490-50931D8948D0}" srcOrd="3" destOrd="0" parTransId="{9C01C9EA-3244-41E2-B91B-37056B76456A}" sibTransId="{2B5B38BC-1E3F-4F17-A789-A66EF8BC21AF}"/>
    <dgm:cxn modelId="{2445C176-B50F-4252-856B-6441762C4AA0}" type="presOf" srcId="{B4A1B3DE-6A28-4480-A734-F53DFE566BEC}" destId="{9002C37E-D058-400E-82E3-24B9F8FDAC69}" srcOrd="0" destOrd="0" presId="urn:microsoft.com/office/officeart/2008/layout/VerticalCurvedList"/>
    <dgm:cxn modelId="{EA3C8959-17AF-404F-9EB2-DD07BC7DE048}" type="presOf" srcId="{950AA9BB-2D7F-4455-BCEA-081628287FC4}" destId="{B817270A-D306-4D3A-AAD3-7D9766C81140}" srcOrd="0" destOrd="0" presId="urn:microsoft.com/office/officeart/2008/layout/VerticalCurvedList"/>
    <dgm:cxn modelId="{F9C8027B-CF9E-4890-BD98-DAAC460ED776}" type="presOf" srcId="{FCA75A79-4875-4BED-BEF9-DCDC81815FC4}" destId="{119C3CDF-DB90-4995-BDE9-CCFECCFFD3BB}" srcOrd="0" destOrd="0" presId="urn:microsoft.com/office/officeart/2008/layout/VerticalCurvedList"/>
    <dgm:cxn modelId="{5CB50D85-93B7-4388-8EBE-81595D65D682}" srcId="{5FA20754-8C76-4699-9B89-ECA595858C9C}" destId="{754FC498-F381-42DD-844E-3D1D29BB093C}" srcOrd="2" destOrd="0" parTransId="{5623B3A3-5FAB-4AA3-908F-D06762D8E163}" sibTransId="{6FEB7510-A900-4083-A7D3-3766240444BD}"/>
    <dgm:cxn modelId="{BF2CF588-3010-42A5-A042-53EC5BEA5C82}" type="presOf" srcId="{2C392C32-73F7-4A86-9B28-70613E722D22}" destId="{DCD1CC48-B871-4673-9C73-B5331267EAED}" srcOrd="0" destOrd="0" presId="urn:microsoft.com/office/officeart/2008/layout/VerticalCurvedList"/>
    <dgm:cxn modelId="{1BCE25C5-CCAB-4D63-8920-1519F94093D1}" type="presOf" srcId="{754FC498-F381-42DD-844E-3D1D29BB093C}" destId="{92B5BC71-669B-41CC-ACCA-D29F9CD2E6FF}" srcOrd="0" destOrd="0" presId="urn:microsoft.com/office/officeart/2008/layout/VerticalCurvedList"/>
    <dgm:cxn modelId="{231386C5-CC05-4148-BD26-0475F0B484FD}" srcId="{5FA20754-8C76-4699-9B89-ECA595858C9C}" destId="{FCA75A79-4875-4BED-BEF9-DCDC81815FC4}" srcOrd="1" destOrd="0" parTransId="{3EAE1684-9FDA-4474-A278-A9A0505A9ED5}" sibTransId="{094DF51E-97E4-4C0E-A13E-6F57B5A66E69}"/>
    <dgm:cxn modelId="{E2CEB2D0-A4F4-405B-A295-46FBE906B31F}" srcId="{5FA20754-8C76-4699-9B89-ECA595858C9C}" destId="{B4A1B3DE-6A28-4480-A734-F53DFE566BEC}" srcOrd="0" destOrd="0" parTransId="{572D0903-AF77-45F0-A841-641E23B5C56B}" sibTransId="{F8757B0F-53D8-4407-9CB4-D6BF896DB5AC}"/>
    <dgm:cxn modelId="{3EFF90D9-C666-4CC1-9B0C-77B5B6697FE2}" type="presOf" srcId="{748E4EF9-31CC-4670-9490-50931D8948D0}" destId="{11755CD1-27BE-4612-9CD5-87E101E89074}" srcOrd="0" destOrd="0" presId="urn:microsoft.com/office/officeart/2008/layout/VerticalCurvedList"/>
    <dgm:cxn modelId="{8D6C06E9-42F0-4A36-A7CE-423B0278C130}" type="presOf" srcId="{5FA20754-8C76-4699-9B89-ECA595858C9C}" destId="{B1BCBC13-5BE1-41A4-A4C6-6FC53BD0FA66}" srcOrd="0" destOrd="0" presId="urn:microsoft.com/office/officeart/2008/layout/VerticalCurvedList"/>
    <dgm:cxn modelId="{CD8584EF-F1B0-470E-AE85-6DD47C6AC65A}" srcId="{5FA20754-8C76-4699-9B89-ECA595858C9C}" destId="{2C392C32-73F7-4A86-9B28-70613E722D22}" srcOrd="4" destOrd="0" parTransId="{755119E0-F7D7-43EE-B19E-998E50142226}" sibTransId="{4B602D1E-B63D-4202-B1CF-5D8E4445862B}"/>
    <dgm:cxn modelId="{A6A98650-0F48-45BD-8E06-0F1F4E17A4A2}" type="presParOf" srcId="{B1BCBC13-5BE1-41A4-A4C6-6FC53BD0FA66}" destId="{A494B73E-1F5A-410F-812E-E4274744440F}" srcOrd="0" destOrd="0" presId="urn:microsoft.com/office/officeart/2008/layout/VerticalCurvedList"/>
    <dgm:cxn modelId="{EFC8C09A-1533-4C7C-B12B-09FC34DD58AA}" type="presParOf" srcId="{A494B73E-1F5A-410F-812E-E4274744440F}" destId="{9067A97A-8660-48E1-82B0-668FBF261A0A}" srcOrd="0" destOrd="0" presId="urn:microsoft.com/office/officeart/2008/layout/VerticalCurvedList"/>
    <dgm:cxn modelId="{08862019-A489-4456-8513-0235AB43838F}" type="presParOf" srcId="{9067A97A-8660-48E1-82B0-668FBF261A0A}" destId="{7408B1E1-3ED5-4C5E-9F5C-44857A22B606}" srcOrd="0" destOrd="0" presId="urn:microsoft.com/office/officeart/2008/layout/VerticalCurvedList"/>
    <dgm:cxn modelId="{DDAF09F9-E970-4858-999E-C36C7AFA3507}" type="presParOf" srcId="{9067A97A-8660-48E1-82B0-668FBF261A0A}" destId="{F125C8C3-11C4-4A70-95B9-9A632CE17A8D}" srcOrd="1" destOrd="0" presId="urn:microsoft.com/office/officeart/2008/layout/VerticalCurvedList"/>
    <dgm:cxn modelId="{9890416D-AEB8-4265-BC72-0BC7400C4DD6}" type="presParOf" srcId="{9067A97A-8660-48E1-82B0-668FBF261A0A}" destId="{CD982EBE-462C-47E4-B661-B2069B7C9C3F}" srcOrd="2" destOrd="0" presId="urn:microsoft.com/office/officeart/2008/layout/VerticalCurvedList"/>
    <dgm:cxn modelId="{1445E5B4-4B85-42B7-8E78-18B6CE3BEC9E}" type="presParOf" srcId="{9067A97A-8660-48E1-82B0-668FBF261A0A}" destId="{D0EF6DA2-58CC-4B2B-95C2-DB37DCEDBF00}" srcOrd="3" destOrd="0" presId="urn:microsoft.com/office/officeart/2008/layout/VerticalCurvedList"/>
    <dgm:cxn modelId="{3D0251DB-090E-49F6-8D36-F1BDED2DC49A}" type="presParOf" srcId="{A494B73E-1F5A-410F-812E-E4274744440F}" destId="{9002C37E-D058-400E-82E3-24B9F8FDAC69}" srcOrd="1" destOrd="0" presId="urn:microsoft.com/office/officeart/2008/layout/VerticalCurvedList"/>
    <dgm:cxn modelId="{D4637129-2864-45C2-B8B7-F35386BE28A9}" type="presParOf" srcId="{A494B73E-1F5A-410F-812E-E4274744440F}" destId="{7F4DEB7C-3069-45F1-ACD0-812CDF99B9AD}" srcOrd="2" destOrd="0" presId="urn:microsoft.com/office/officeart/2008/layout/VerticalCurvedList"/>
    <dgm:cxn modelId="{96147FAB-C29B-40A3-8C1B-5F8E15788BE7}" type="presParOf" srcId="{7F4DEB7C-3069-45F1-ACD0-812CDF99B9AD}" destId="{57A73C90-AFA3-4DCE-8250-40D3F307F536}" srcOrd="0" destOrd="0" presId="urn:microsoft.com/office/officeart/2008/layout/VerticalCurvedList"/>
    <dgm:cxn modelId="{C262E2B6-6911-4610-8F36-064221683789}" type="presParOf" srcId="{A494B73E-1F5A-410F-812E-E4274744440F}" destId="{119C3CDF-DB90-4995-BDE9-CCFECCFFD3BB}" srcOrd="3" destOrd="0" presId="urn:microsoft.com/office/officeart/2008/layout/VerticalCurvedList"/>
    <dgm:cxn modelId="{E319C464-B6EE-4148-8A91-1A0D8E3717CF}" type="presParOf" srcId="{A494B73E-1F5A-410F-812E-E4274744440F}" destId="{4C322E81-8096-489C-AF18-E6D61A1F217A}" srcOrd="4" destOrd="0" presId="urn:microsoft.com/office/officeart/2008/layout/VerticalCurvedList"/>
    <dgm:cxn modelId="{E44F9C5A-3E7C-4948-B5B4-277158B720A9}" type="presParOf" srcId="{4C322E81-8096-489C-AF18-E6D61A1F217A}" destId="{D0143562-31BC-4F85-BF58-9711394CBFFE}" srcOrd="0" destOrd="0" presId="urn:microsoft.com/office/officeart/2008/layout/VerticalCurvedList"/>
    <dgm:cxn modelId="{157211FB-62D2-44EF-916F-42ACE96686DA}" type="presParOf" srcId="{A494B73E-1F5A-410F-812E-E4274744440F}" destId="{92B5BC71-669B-41CC-ACCA-D29F9CD2E6FF}" srcOrd="5" destOrd="0" presId="urn:microsoft.com/office/officeart/2008/layout/VerticalCurvedList"/>
    <dgm:cxn modelId="{31E7C0AD-298A-4EE7-8271-988FF8B14831}" type="presParOf" srcId="{A494B73E-1F5A-410F-812E-E4274744440F}" destId="{54D9CB78-9855-4979-97D5-70F7BBC99C71}" srcOrd="6" destOrd="0" presId="urn:microsoft.com/office/officeart/2008/layout/VerticalCurvedList"/>
    <dgm:cxn modelId="{F19AC946-F0CF-4D9E-A59B-4B3257EEEAB9}" type="presParOf" srcId="{54D9CB78-9855-4979-97D5-70F7BBC99C71}" destId="{0ECA9438-9BD1-4F47-837B-A94F5743D149}" srcOrd="0" destOrd="0" presId="urn:microsoft.com/office/officeart/2008/layout/VerticalCurvedList"/>
    <dgm:cxn modelId="{CEB511D1-501F-4B7A-BDA2-06121D753F5C}" type="presParOf" srcId="{A494B73E-1F5A-410F-812E-E4274744440F}" destId="{11755CD1-27BE-4612-9CD5-87E101E89074}" srcOrd="7" destOrd="0" presId="urn:microsoft.com/office/officeart/2008/layout/VerticalCurvedList"/>
    <dgm:cxn modelId="{8560BBD2-197B-4C4B-971B-1149A1D8D8A4}" type="presParOf" srcId="{A494B73E-1F5A-410F-812E-E4274744440F}" destId="{E3D69084-B22F-4EF0-A6DA-031D756234B0}" srcOrd="8" destOrd="0" presId="urn:microsoft.com/office/officeart/2008/layout/VerticalCurvedList"/>
    <dgm:cxn modelId="{65A5DCB0-ADE6-4C1A-B3FA-A49E2D7480F9}" type="presParOf" srcId="{E3D69084-B22F-4EF0-A6DA-031D756234B0}" destId="{4853DB0B-AE6D-46FD-8510-645A77353441}" srcOrd="0" destOrd="0" presId="urn:microsoft.com/office/officeart/2008/layout/VerticalCurvedList"/>
    <dgm:cxn modelId="{386C37D4-503D-4966-B7CE-B054C46311AE}" type="presParOf" srcId="{A494B73E-1F5A-410F-812E-E4274744440F}" destId="{DCD1CC48-B871-4673-9C73-B5331267EAED}" srcOrd="9" destOrd="0" presId="urn:microsoft.com/office/officeart/2008/layout/VerticalCurvedList"/>
    <dgm:cxn modelId="{11BF2338-3B6F-4E59-BA9E-A184904B0C0B}" type="presParOf" srcId="{A494B73E-1F5A-410F-812E-E4274744440F}" destId="{3D9C2886-8680-417D-81DE-3C5EC14E85C6}" srcOrd="10" destOrd="0" presId="urn:microsoft.com/office/officeart/2008/layout/VerticalCurvedList"/>
    <dgm:cxn modelId="{E63E2520-4994-4959-AA5D-918531763061}" type="presParOf" srcId="{3D9C2886-8680-417D-81DE-3C5EC14E85C6}" destId="{5A90E680-ABAC-4BAC-8FD6-960454150A64}" srcOrd="0" destOrd="0" presId="urn:microsoft.com/office/officeart/2008/layout/VerticalCurvedList"/>
    <dgm:cxn modelId="{09224C70-E317-44AD-83D7-78F90A09B955}" type="presParOf" srcId="{A494B73E-1F5A-410F-812E-E4274744440F}" destId="{B817270A-D306-4D3A-AAD3-7D9766C81140}" srcOrd="11" destOrd="0" presId="urn:microsoft.com/office/officeart/2008/layout/VerticalCurvedList"/>
    <dgm:cxn modelId="{DB4E9AD7-D56E-4489-9123-DB9D22A00F71}" type="presParOf" srcId="{A494B73E-1F5A-410F-812E-E4274744440F}" destId="{83EE4A65-E4DA-43F1-9A9F-CACE9126B1DD}" srcOrd="12" destOrd="0" presId="urn:microsoft.com/office/officeart/2008/layout/VerticalCurvedList"/>
    <dgm:cxn modelId="{8FB6968E-516D-4DAC-89BD-906C667BDCDB}" type="presParOf" srcId="{83EE4A65-E4DA-43F1-9A9F-CACE9126B1DD}" destId="{13D026E5-45A9-4F9C-A5B2-0DAA0CFDD28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0F80C96-97B2-4E0C-82EF-C145859BC8CA}" type="doc">
      <dgm:prSet loTypeId="urn:microsoft.com/office/officeart/2008/layout/VerticalCurvedList" loCatId="list" qsTypeId="urn:microsoft.com/office/officeart/2005/8/quickstyle/simple1" qsCatId="simple" csTypeId="urn:microsoft.com/office/officeart/2005/8/colors/accent6_3" csCatId="accent6" phldr="1"/>
      <dgm:spPr/>
      <dgm:t>
        <a:bodyPr/>
        <a:lstStyle/>
        <a:p>
          <a:endParaRPr lang="de-DE"/>
        </a:p>
      </dgm:t>
    </dgm:pt>
    <dgm:pt modelId="{A9924B56-7A44-4C6C-A46F-D4004AF22749}">
      <dgm:prSet phldrT="[Text]"/>
      <dgm:spPr/>
      <dgm:t>
        <a:bodyPr/>
        <a:lstStyle/>
        <a:p>
          <a:r>
            <a:rPr lang="en-GB" altLang="de-DE"/>
            <a:t>Tries to balance the concern for global cost advantages with the need for local responsiveness and global learning </a:t>
          </a:r>
          <a:endParaRPr lang="de-DE"/>
        </a:p>
      </dgm:t>
    </dgm:pt>
    <dgm:pt modelId="{3F329AD1-3E11-453D-A6EC-D185306A911D}" type="parTrans" cxnId="{89CC067F-25ED-4D64-9B51-9CA794BCB260}">
      <dgm:prSet/>
      <dgm:spPr/>
      <dgm:t>
        <a:bodyPr/>
        <a:lstStyle/>
        <a:p>
          <a:endParaRPr lang="de-DE"/>
        </a:p>
      </dgm:t>
    </dgm:pt>
    <dgm:pt modelId="{4E1D7E2D-4920-4D7E-A00A-1B3FA0F4E2AD}" type="sibTrans" cxnId="{89CC067F-25ED-4D64-9B51-9CA794BCB260}">
      <dgm:prSet/>
      <dgm:spPr/>
      <dgm:t>
        <a:bodyPr/>
        <a:lstStyle/>
        <a:p>
          <a:endParaRPr lang="de-DE"/>
        </a:p>
      </dgm:t>
    </dgm:pt>
    <dgm:pt modelId="{E5AD372D-1CCC-4F77-A55A-5C6CAC695441}">
      <dgm:prSet/>
      <dgm:spPr/>
      <dgm:t>
        <a:bodyPr/>
        <a:lstStyle/>
        <a:p>
          <a:r>
            <a:rPr lang="en-GB" altLang="de-DE"/>
            <a:t>Based on globally issued frameworks, the concepts are modified locally </a:t>
          </a:r>
          <a:endParaRPr lang="en-GB" altLang="de-DE" dirty="0"/>
        </a:p>
      </dgm:t>
    </dgm:pt>
    <dgm:pt modelId="{B29D26A5-2757-4550-A1FF-37CE7DD8C9AB}" type="parTrans" cxnId="{FEB1F6B4-4843-4609-A7A8-E1E340D353E6}">
      <dgm:prSet/>
      <dgm:spPr/>
      <dgm:t>
        <a:bodyPr/>
        <a:lstStyle/>
        <a:p>
          <a:endParaRPr lang="de-DE"/>
        </a:p>
      </dgm:t>
    </dgm:pt>
    <dgm:pt modelId="{4EE3C055-25B9-4752-B77A-499D441AB29B}" type="sibTrans" cxnId="{FEB1F6B4-4843-4609-A7A8-E1E340D353E6}">
      <dgm:prSet/>
      <dgm:spPr/>
      <dgm:t>
        <a:bodyPr/>
        <a:lstStyle/>
        <a:p>
          <a:endParaRPr lang="de-DE"/>
        </a:p>
      </dgm:t>
    </dgm:pt>
    <dgm:pt modelId="{3939A013-628A-45F0-AB09-74D2C64FBE46}">
      <dgm:prSet/>
      <dgm:spPr/>
      <dgm:t>
        <a:bodyPr/>
        <a:lstStyle/>
        <a:p>
          <a:r>
            <a:rPr lang="en-GB" altLang="de-DE"/>
            <a:t>The firm has understood the problem of strategies lacking adaptation and tries to be sensitive to country-specific differentiation advantages</a:t>
          </a:r>
          <a:endParaRPr lang="en-GB" altLang="de-DE" dirty="0"/>
        </a:p>
      </dgm:t>
    </dgm:pt>
    <dgm:pt modelId="{D97D4F0B-365A-426C-A80B-5CFD54516046}" type="parTrans" cxnId="{873DCE12-C6BC-4734-ACF2-D58E29C74B98}">
      <dgm:prSet/>
      <dgm:spPr/>
      <dgm:t>
        <a:bodyPr/>
        <a:lstStyle/>
        <a:p>
          <a:endParaRPr lang="de-DE"/>
        </a:p>
      </dgm:t>
    </dgm:pt>
    <dgm:pt modelId="{0B6ABAF7-A1E7-49A0-B977-0921724319C5}" type="sibTrans" cxnId="{873DCE12-C6BC-4734-ACF2-D58E29C74B98}">
      <dgm:prSet/>
      <dgm:spPr/>
      <dgm:t>
        <a:bodyPr/>
        <a:lstStyle/>
        <a:p>
          <a:endParaRPr lang="de-DE"/>
        </a:p>
      </dgm:t>
    </dgm:pt>
    <dgm:pt modelId="{FBC9CFC5-0D49-461D-9B5C-A2EC48743D34}">
      <dgm:prSet/>
      <dgm:spPr/>
      <dgm:t>
        <a:bodyPr/>
        <a:lstStyle/>
        <a:p>
          <a:r>
            <a:rPr lang="en-GB" altLang="de-DE" dirty="0"/>
            <a:t>Strategic components of a transnational firm are: global competitiveness, multinational flexibility, and a worldwide ability to learn that is guaranteed by the global network of activities</a:t>
          </a:r>
          <a:endParaRPr lang="de-DE" dirty="0"/>
        </a:p>
      </dgm:t>
    </dgm:pt>
    <dgm:pt modelId="{A6E30929-6A7D-4DDC-85CF-CA6F40F2C850}" type="parTrans" cxnId="{F3B0BE14-1BD4-4A54-B99A-7AF52B7BE88B}">
      <dgm:prSet/>
      <dgm:spPr/>
      <dgm:t>
        <a:bodyPr/>
        <a:lstStyle/>
        <a:p>
          <a:endParaRPr lang="de-DE"/>
        </a:p>
      </dgm:t>
    </dgm:pt>
    <dgm:pt modelId="{BA902F4E-23EA-4E92-A2BC-9359FFC4F2CE}" type="sibTrans" cxnId="{F3B0BE14-1BD4-4A54-B99A-7AF52B7BE88B}">
      <dgm:prSet/>
      <dgm:spPr/>
      <dgm:t>
        <a:bodyPr/>
        <a:lstStyle/>
        <a:p>
          <a:endParaRPr lang="de-DE"/>
        </a:p>
      </dgm:t>
    </dgm:pt>
    <dgm:pt modelId="{1B968B8A-F25B-4F5F-84DA-0B878292C044}" type="pres">
      <dgm:prSet presAssocID="{50F80C96-97B2-4E0C-82EF-C145859BC8CA}" presName="Name0" presStyleCnt="0">
        <dgm:presLayoutVars>
          <dgm:chMax val="7"/>
          <dgm:chPref val="7"/>
          <dgm:dir/>
        </dgm:presLayoutVars>
      </dgm:prSet>
      <dgm:spPr/>
    </dgm:pt>
    <dgm:pt modelId="{3653DB24-EBC7-4CAA-889E-463B01F9CE54}" type="pres">
      <dgm:prSet presAssocID="{50F80C96-97B2-4E0C-82EF-C145859BC8CA}" presName="Name1" presStyleCnt="0"/>
      <dgm:spPr/>
    </dgm:pt>
    <dgm:pt modelId="{7530DE19-AB36-47EE-B2F5-A0D891F00298}" type="pres">
      <dgm:prSet presAssocID="{50F80C96-97B2-4E0C-82EF-C145859BC8CA}" presName="cycle" presStyleCnt="0"/>
      <dgm:spPr/>
    </dgm:pt>
    <dgm:pt modelId="{C5D34958-DA0F-485F-AA6F-AEF04AA0C29C}" type="pres">
      <dgm:prSet presAssocID="{50F80C96-97B2-4E0C-82EF-C145859BC8CA}" presName="srcNode" presStyleLbl="node1" presStyleIdx="0" presStyleCnt="4"/>
      <dgm:spPr/>
    </dgm:pt>
    <dgm:pt modelId="{5F674806-B05D-4C1E-BDB1-3AE03C6E63BD}" type="pres">
      <dgm:prSet presAssocID="{50F80C96-97B2-4E0C-82EF-C145859BC8CA}" presName="conn" presStyleLbl="parChTrans1D2" presStyleIdx="0" presStyleCnt="1"/>
      <dgm:spPr/>
    </dgm:pt>
    <dgm:pt modelId="{FADFDA8C-C00D-4676-9B4D-F7BB9E190C7F}" type="pres">
      <dgm:prSet presAssocID="{50F80C96-97B2-4E0C-82EF-C145859BC8CA}" presName="extraNode" presStyleLbl="node1" presStyleIdx="0" presStyleCnt="4"/>
      <dgm:spPr/>
    </dgm:pt>
    <dgm:pt modelId="{914EBD0F-7A88-4F54-8D51-241E5462E6C5}" type="pres">
      <dgm:prSet presAssocID="{50F80C96-97B2-4E0C-82EF-C145859BC8CA}" presName="dstNode" presStyleLbl="node1" presStyleIdx="0" presStyleCnt="4"/>
      <dgm:spPr/>
    </dgm:pt>
    <dgm:pt modelId="{1C5AF890-044D-4A5E-BA95-1DD3C3F28390}" type="pres">
      <dgm:prSet presAssocID="{A9924B56-7A44-4C6C-A46F-D4004AF22749}" presName="text_1" presStyleLbl="node1" presStyleIdx="0" presStyleCnt="4">
        <dgm:presLayoutVars>
          <dgm:bulletEnabled val="1"/>
        </dgm:presLayoutVars>
      </dgm:prSet>
      <dgm:spPr/>
    </dgm:pt>
    <dgm:pt modelId="{8FE09F65-4CDA-4FE7-B8A5-B8AB42642477}" type="pres">
      <dgm:prSet presAssocID="{A9924B56-7A44-4C6C-A46F-D4004AF22749}" presName="accent_1" presStyleCnt="0"/>
      <dgm:spPr/>
    </dgm:pt>
    <dgm:pt modelId="{4F24411C-0D85-42FA-A718-6F34EAD813BD}" type="pres">
      <dgm:prSet presAssocID="{A9924B56-7A44-4C6C-A46F-D4004AF22749}" presName="accentRepeatNode" presStyleLbl="solidFgAcc1" presStyleIdx="0" presStyleCnt="4"/>
      <dgm:spPr/>
    </dgm:pt>
    <dgm:pt modelId="{84C7EC43-AA8C-46C3-9AA3-D0FB1D0CB49A}" type="pres">
      <dgm:prSet presAssocID="{E5AD372D-1CCC-4F77-A55A-5C6CAC695441}" presName="text_2" presStyleLbl="node1" presStyleIdx="1" presStyleCnt="4">
        <dgm:presLayoutVars>
          <dgm:bulletEnabled val="1"/>
        </dgm:presLayoutVars>
      </dgm:prSet>
      <dgm:spPr/>
    </dgm:pt>
    <dgm:pt modelId="{C9A025A7-90FF-49D5-AAF3-1BE2B8FD0F80}" type="pres">
      <dgm:prSet presAssocID="{E5AD372D-1CCC-4F77-A55A-5C6CAC695441}" presName="accent_2" presStyleCnt="0"/>
      <dgm:spPr/>
    </dgm:pt>
    <dgm:pt modelId="{9CC5D17D-CE1B-469A-A23B-BCF3919255E6}" type="pres">
      <dgm:prSet presAssocID="{E5AD372D-1CCC-4F77-A55A-5C6CAC695441}" presName="accentRepeatNode" presStyleLbl="solidFgAcc1" presStyleIdx="1" presStyleCnt="4"/>
      <dgm:spPr/>
    </dgm:pt>
    <dgm:pt modelId="{E8A37BE1-0B0C-4004-BE6E-DF5D5AA146C7}" type="pres">
      <dgm:prSet presAssocID="{3939A013-628A-45F0-AB09-74D2C64FBE46}" presName="text_3" presStyleLbl="node1" presStyleIdx="2" presStyleCnt="4">
        <dgm:presLayoutVars>
          <dgm:bulletEnabled val="1"/>
        </dgm:presLayoutVars>
      </dgm:prSet>
      <dgm:spPr/>
    </dgm:pt>
    <dgm:pt modelId="{8F1E0B37-1103-48FF-990C-FA2FFD297D4D}" type="pres">
      <dgm:prSet presAssocID="{3939A013-628A-45F0-AB09-74D2C64FBE46}" presName="accent_3" presStyleCnt="0"/>
      <dgm:spPr/>
    </dgm:pt>
    <dgm:pt modelId="{788430C5-201D-401F-8596-CBC95D8DB37C}" type="pres">
      <dgm:prSet presAssocID="{3939A013-628A-45F0-AB09-74D2C64FBE46}" presName="accentRepeatNode" presStyleLbl="solidFgAcc1" presStyleIdx="2" presStyleCnt="4"/>
      <dgm:spPr/>
    </dgm:pt>
    <dgm:pt modelId="{7B3248CD-DE4B-4A52-8E68-B5C4ED8C7C16}" type="pres">
      <dgm:prSet presAssocID="{FBC9CFC5-0D49-461D-9B5C-A2EC48743D34}" presName="text_4" presStyleLbl="node1" presStyleIdx="3" presStyleCnt="4">
        <dgm:presLayoutVars>
          <dgm:bulletEnabled val="1"/>
        </dgm:presLayoutVars>
      </dgm:prSet>
      <dgm:spPr/>
    </dgm:pt>
    <dgm:pt modelId="{F6276506-116A-400F-9459-79F8CDDC6BA5}" type="pres">
      <dgm:prSet presAssocID="{FBC9CFC5-0D49-461D-9B5C-A2EC48743D34}" presName="accent_4" presStyleCnt="0"/>
      <dgm:spPr/>
    </dgm:pt>
    <dgm:pt modelId="{0C9B35EC-E221-43A1-B3DE-68C78791891D}" type="pres">
      <dgm:prSet presAssocID="{FBC9CFC5-0D49-461D-9B5C-A2EC48743D34}" presName="accentRepeatNode" presStyleLbl="solidFgAcc1" presStyleIdx="3" presStyleCnt="4"/>
      <dgm:spPr/>
    </dgm:pt>
  </dgm:ptLst>
  <dgm:cxnLst>
    <dgm:cxn modelId="{873DCE12-C6BC-4734-ACF2-D58E29C74B98}" srcId="{50F80C96-97B2-4E0C-82EF-C145859BC8CA}" destId="{3939A013-628A-45F0-AB09-74D2C64FBE46}" srcOrd="2" destOrd="0" parTransId="{D97D4F0B-365A-426C-A80B-5CFD54516046}" sibTransId="{0B6ABAF7-A1E7-49A0-B977-0921724319C5}"/>
    <dgm:cxn modelId="{F3B0BE14-1BD4-4A54-B99A-7AF52B7BE88B}" srcId="{50F80C96-97B2-4E0C-82EF-C145859BC8CA}" destId="{FBC9CFC5-0D49-461D-9B5C-A2EC48743D34}" srcOrd="3" destOrd="0" parTransId="{A6E30929-6A7D-4DDC-85CF-CA6F40F2C850}" sibTransId="{BA902F4E-23EA-4E92-A2BC-9359FFC4F2CE}"/>
    <dgm:cxn modelId="{2721E51E-1A60-4B97-A071-C700A585BAC4}" type="presOf" srcId="{E5AD372D-1CCC-4F77-A55A-5C6CAC695441}" destId="{84C7EC43-AA8C-46C3-9AA3-D0FB1D0CB49A}" srcOrd="0" destOrd="0" presId="urn:microsoft.com/office/officeart/2008/layout/VerticalCurvedList"/>
    <dgm:cxn modelId="{E33C005F-B82F-4637-8123-3552B5D91765}" type="presOf" srcId="{FBC9CFC5-0D49-461D-9B5C-A2EC48743D34}" destId="{7B3248CD-DE4B-4A52-8E68-B5C4ED8C7C16}" srcOrd="0" destOrd="0" presId="urn:microsoft.com/office/officeart/2008/layout/VerticalCurvedList"/>
    <dgm:cxn modelId="{348BC742-46A3-4BEB-A019-2FEDA36D7336}" type="presOf" srcId="{50F80C96-97B2-4E0C-82EF-C145859BC8CA}" destId="{1B968B8A-F25B-4F5F-84DA-0B878292C044}" srcOrd="0" destOrd="0" presId="urn:microsoft.com/office/officeart/2008/layout/VerticalCurvedList"/>
    <dgm:cxn modelId="{0B6D796C-6316-4EC0-B1B7-172B62193BB9}" type="presOf" srcId="{3939A013-628A-45F0-AB09-74D2C64FBE46}" destId="{E8A37BE1-0B0C-4004-BE6E-DF5D5AA146C7}" srcOrd="0" destOrd="0" presId="urn:microsoft.com/office/officeart/2008/layout/VerticalCurvedList"/>
    <dgm:cxn modelId="{3819224D-9986-4BEC-B51A-7C9961A9D829}" type="presOf" srcId="{4E1D7E2D-4920-4D7E-A00A-1B3FA0F4E2AD}" destId="{5F674806-B05D-4C1E-BDB1-3AE03C6E63BD}" srcOrd="0" destOrd="0" presId="urn:microsoft.com/office/officeart/2008/layout/VerticalCurvedList"/>
    <dgm:cxn modelId="{89CC067F-25ED-4D64-9B51-9CA794BCB260}" srcId="{50F80C96-97B2-4E0C-82EF-C145859BC8CA}" destId="{A9924B56-7A44-4C6C-A46F-D4004AF22749}" srcOrd="0" destOrd="0" parTransId="{3F329AD1-3E11-453D-A6EC-D185306A911D}" sibTransId="{4E1D7E2D-4920-4D7E-A00A-1B3FA0F4E2AD}"/>
    <dgm:cxn modelId="{FEB1F6B4-4843-4609-A7A8-E1E340D353E6}" srcId="{50F80C96-97B2-4E0C-82EF-C145859BC8CA}" destId="{E5AD372D-1CCC-4F77-A55A-5C6CAC695441}" srcOrd="1" destOrd="0" parTransId="{B29D26A5-2757-4550-A1FF-37CE7DD8C9AB}" sibTransId="{4EE3C055-25B9-4752-B77A-499D441AB29B}"/>
    <dgm:cxn modelId="{FBDC9EEE-BA26-4AD5-94DC-F88019932064}" type="presOf" srcId="{A9924B56-7A44-4C6C-A46F-D4004AF22749}" destId="{1C5AF890-044D-4A5E-BA95-1DD3C3F28390}" srcOrd="0" destOrd="0" presId="urn:microsoft.com/office/officeart/2008/layout/VerticalCurvedList"/>
    <dgm:cxn modelId="{355F2D41-0E07-45C4-A8BA-D0CCA0D19E1E}" type="presParOf" srcId="{1B968B8A-F25B-4F5F-84DA-0B878292C044}" destId="{3653DB24-EBC7-4CAA-889E-463B01F9CE54}" srcOrd="0" destOrd="0" presId="urn:microsoft.com/office/officeart/2008/layout/VerticalCurvedList"/>
    <dgm:cxn modelId="{DB5F628D-DC84-4463-BA63-0EF8969728BB}" type="presParOf" srcId="{3653DB24-EBC7-4CAA-889E-463B01F9CE54}" destId="{7530DE19-AB36-47EE-B2F5-A0D891F00298}" srcOrd="0" destOrd="0" presId="urn:microsoft.com/office/officeart/2008/layout/VerticalCurvedList"/>
    <dgm:cxn modelId="{1CBF97F7-9035-4648-93C6-BE590FA62C57}" type="presParOf" srcId="{7530DE19-AB36-47EE-B2F5-A0D891F00298}" destId="{C5D34958-DA0F-485F-AA6F-AEF04AA0C29C}" srcOrd="0" destOrd="0" presId="urn:microsoft.com/office/officeart/2008/layout/VerticalCurvedList"/>
    <dgm:cxn modelId="{2848A130-1075-4254-BFA4-E0696E3B90B1}" type="presParOf" srcId="{7530DE19-AB36-47EE-B2F5-A0D891F00298}" destId="{5F674806-B05D-4C1E-BDB1-3AE03C6E63BD}" srcOrd="1" destOrd="0" presId="urn:microsoft.com/office/officeart/2008/layout/VerticalCurvedList"/>
    <dgm:cxn modelId="{1A9E951C-B12A-4185-B039-1D08E42C3F48}" type="presParOf" srcId="{7530DE19-AB36-47EE-B2F5-A0D891F00298}" destId="{FADFDA8C-C00D-4676-9B4D-F7BB9E190C7F}" srcOrd="2" destOrd="0" presId="urn:microsoft.com/office/officeart/2008/layout/VerticalCurvedList"/>
    <dgm:cxn modelId="{63F499B1-4BD5-4A73-9484-8EB017EDC22A}" type="presParOf" srcId="{7530DE19-AB36-47EE-B2F5-A0D891F00298}" destId="{914EBD0F-7A88-4F54-8D51-241E5462E6C5}" srcOrd="3" destOrd="0" presId="urn:microsoft.com/office/officeart/2008/layout/VerticalCurvedList"/>
    <dgm:cxn modelId="{D6FF9C2B-0E49-491E-B259-5D762F59605C}" type="presParOf" srcId="{3653DB24-EBC7-4CAA-889E-463B01F9CE54}" destId="{1C5AF890-044D-4A5E-BA95-1DD3C3F28390}" srcOrd="1" destOrd="0" presId="urn:microsoft.com/office/officeart/2008/layout/VerticalCurvedList"/>
    <dgm:cxn modelId="{DA515188-451D-46D9-A1DD-7B9FA90A47A5}" type="presParOf" srcId="{3653DB24-EBC7-4CAA-889E-463B01F9CE54}" destId="{8FE09F65-4CDA-4FE7-B8A5-B8AB42642477}" srcOrd="2" destOrd="0" presId="urn:microsoft.com/office/officeart/2008/layout/VerticalCurvedList"/>
    <dgm:cxn modelId="{5DC34488-0224-4D3E-A567-46DFAD61DE0B}" type="presParOf" srcId="{8FE09F65-4CDA-4FE7-B8A5-B8AB42642477}" destId="{4F24411C-0D85-42FA-A718-6F34EAD813BD}" srcOrd="0" destOrd="0" presId="urn:microsoft.com/office/officeart/2008/layout/VerticalCurvedList"/>
    <dgm:cxn modelId="{7468ACD8-3CF9-48C5-95D5-F04C02D28E5E}" type="presParOf" srcId="{3653DB24-EBC7-4CAA-889E-463B01F9CE54}" destId="{84C7EC43-AA8C-46C3-9AA3-D0FB1D0CB49A}" srcOrd="3" destOrd="0" presId="urn:microsoft.com/office/officeart/2008/layout/VerticalCurvedList"/>
    <dgm:cxn modelId="{BA7E32C5-0C43-406C-8D96-64F894A98E14}" type="presParOf" srcId="{3653DB24-EBC7-4CAA-889E-463B01F9CE54}" destId="{C9A025A7-90FF-49D5-AAF3-1BE2B8FD0F80}" srcOrd="4" destOrd="0" presId="urn:microsoft.com/office/officeart/2008/layout/VerticalCurvedList"/>
    <dgm:cxn modelId="{5B9382B9-3CBD-4299-8E68-BDE845FB4E92}" type="presParOf" srcId="{C9A025A7-90FF-49D5-AAF3-1BE2B8FD0F80}" destId="{9CC5D17D-CE1B-469A-A23B-BCF3919255E6}" srcOrd="0" destOrd="0" presId="urn:microsoft.com/office/officeart/2008/layout/VerticalCurvedList"/>
    <dgm:cxn modelId="{1CF99158-F08D-40A5-A1E8-4CBBEF58E8EB}" type="presParOf" srcId="{3653DB24-EBC7-4CAA-889E-463B01F9CE54}" destId="{E8A37BE1-0B0C-4004-BE6E-DF5D5AA146C7}" srcOrd="5" destOrd="0" presId="urn:microsoft.com/office/officeart/2008/layout/VerticalCurvedList"/>
    <dgm:cxn modelId="{F11C9C2F-5956-4083-8F26-45C071F4D9F4}" type="presParOf" srcId="{3653DB24-EBC7-4CAA-889E-463B01F9CE54}" destId="{8F1E0B37-1103-48FF-990C-FA2FFD297D4D}" srcOrd="6" destOrd="0" presId="urn:microsoft.com/office/officeart/2008/layout/VerticalCurvedList"/>
    <dgm:cxn modelId="{E21BEFB9-EC8A-41F0-A8F2-8F3F6C2E1E76}" type="presParOf" srcId="{8F1E0B37-1103-48FF-990C-FA2FFD297D4D}" destId="{788430C5-201D-401F-8596-CBC95D8DB37C}" srcOrd="0" destOrd="0" presId="urn:microsoft.com/office/officeart/2008/layout/VerticalCurvedList"/>
    <dgm:cxn modelId="{DA9B155E-6170-48DE-A5F8-E2AADA2B0047}" type="presParOf" srcId="{3653DB24-EBC7-4CAA-889E-463B01F9CE54}" destId="{7B3248CD-DE4B-4A52-8E68-B5C4ED8C7C16}" srcOrd="7" destOrd="0" presId="urn:microsoft.com/office/officeart/2008/layout/VerticalCurvedList"/>
    <dgm:cxn modelId="{475D4EE7-D370-4967-B2B7-13C211E44017}" type="presParOf" srcId="{3653DB24-EBC7-4CAA-889E-463B01F9CE54}" destId="{F6276506-116A-400F-9459-79F8CDDC6BA5}" srcOrd="8" destOrd="0" presId="urn:microsoft.com/office/officeart/2008/layout/VerticalCurvedList"/>
    <dgm:cxn modelId="{4FEF127D-8F23-4103-B69C-6B1EC8355EBA}" type="presParOf" srcId="{F6276506-116A-400F-9459-79F8CDDC6BA5}" destId="{0C9B35EC-E221-43A1-B3DE-68C78791891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25BE01-4436-46F9-8026-CEF5E882E9DC}" type="doc">
      <dgm:prSet loTypeId="urn:microsoft.com/office/officeart/2008/layout/VerticalCurvedList" loCatId="list" qsTypeId="urn:microsoft.com/office/officeart/2005/8/quickstyle/simple1" qsCatId="simple" csTypeId="urn:microsoft.com/office/officeart/2005/8/colors/accent6_3" csCatId="accent6" phldr="1"/>
      <dgm:spPr/>
      <dgm:t>
        <a:bodyPr/>
        <a:lstStyle/>
        <a:p>
          <a:endParaRPr lang="de-DE"/>
        </a:p>
      </dgm:t>
    </dgm:pt>
    <dgm:pt modelId="{F94FD6B0-0DC5-408B-9756-575D60C79EF2}">
      <dgm:prSet phldrT="[Text]"/>
      <dgm:spPr/>
      <dgm:t>
        <a:bodyPr/>
        <a:lstStyle/>
        <a:p>
          <a:r>
            <a:rPr lang="en-GB" altLang="de-DE"/>
            <a:t>Multi-domestic firms are economically active in various national markets </a:t>
          </a:r>
          <a:endParaRPr lang="de-DE"/>
        </a:p>
      </dgm:t>
    </dgm:pt>
    <dgm:pt modelId="{4467CA88-79B2-4CF4-B00D-D247BB6F37D7}" type="parTrans" cxnId="{B045CEF5-6C5A-4C7C-9958-E9862A41F2A9}">
      <dgm:prSet/>
      <dgm:spPr/>
      <dgm:t>
        <a:bodyPr/>
        <a:lstStyle/>
        <a:p>
          <a:endParaRPr lang="de-DE"/>
        </a:p>
      </dgm:t>
    </dgm:pt>
    <dgm:pt modelId="{0FD7CD7B-A269-4EE0-B288-BA02BED17652}" type="sibTrans" cxnId="{B045CEF5-6C5A-4C7C-9958-E9862A41F2A9}">
      <dgm:prSet/>
      <dgm:spPr/>
      <dgm:t>
        <a:bodyPr/>
        <a:lstStyle/>
        <a:p>
          <a:endParaRPr lang="de-DE"/>
        </a:p>
      </dgm:t>
    </dgm:pt>
    <dgm:pt modelId="{4D53EAA3-AE63-4AD5-A15E-A31E0C0A086E}">
      <dgm:prSet/>
      <dgm:spPr/>
      <dgm:t>
        <a:bodyPr/>
        <a:lstStyle/>
        <a:p>
          <a:r>
            <a:rPr lang="en-GB" altLang="de-DE"/>
            <a:t>The objective is to guarantee the international corporate success </a:t>
          </a:r>
          <a:endParaRPr lang="en-GB" altLang="de-DE" dirty="0"/>
        </a:p>
      </dgm:t>
    </dgm:pt>
    <dgm:pt modelId="{6B991A57-A003-4333-A9DD-5AADB3CF490E}" type="parTrans" cxnId="{ECC60A29-92EC-4222-9447-84F069E2B251}">
      <dgm:prSet/>
      <dgm:spPr/>
      <dgm:t>
        <a:bodyPr/>
        <a:lstStyle/>
        <a:p>
          <a:endParaRPr lang="de-DE"/>
        </a:p>
      </dgm:t>
    </dgm:pt>
    <dgm:pt modelId="{C11A389D-7CBF-46CD-A835-105C45155F93}" type="sibTrans" cxnId="{ECC60A29-92EC-4222-9447-84F069E2B251}">
      <dgm:prSet/>
      <dgm:spPr/>
      <dgm:t>
        <a:bodyPr/>
        <a:lstStyle/>
        <a:p>
          <a:endParaRPr lang="de-DE"/>
        </a:p>
      </dgm:t>
    </dgm:pt>
    <dgm:pt modelId="{70F8A44B-7394-4280-A077-779A24B3CE1E}">
      <dgm:prSet/>
      <dgm:spPr/>
      <dgm:t>
        <a:bodyPr/>
        <a:lstStyle/>
        <a:p>
          <a:r>
            <a:rPr lang="en-GB" altLang="de-DE"/>
            <a:t>Subsidiaries are granted a margin of independent decision-making to adapt the strategy to the needs of the foreign market in question</a:t>
          </a:r>
          <a:endParaRPr lang="en-GB" altLang="de-DE" dirty="0"/>
        </a:p>
      </dgm:t>
    </dgm:pt>
    <dgm:pt modelId="{1E77146D-BA05-4BA0-A877-FB0E3F2E224D}" type="parTrans" cxnId="{5DE9502F-BF11-4BB6-8D4E-521F81691AA5}">
      <dgm:prSet/>
      <dgm:spPr/>
      <dgm:t>
        <a:bodyPr/>
        <a:lstStyle/>
        <a:p>
          <a:endParaRPr lang="de-DE"/>
        </a:p>
      </dgm:t>
    </dgm:pt>
    <dgm:pt modelId="{3B286541-15CD-4A59-BFC9-E68711FC46F5}" type="sibTrans" cxnId="{5DE9502F-BF11-4BB6-8D4E-521F81691AA5}">
      <dgm:prSet/>
      <dgm:spPr/>
      <dgm:t>
        <a:bodyPr/>
        <a:lstStyle/>
        <a:p>
          <a:endParaRPr lang="de-DE"/>
        </a:p>
      </dgm:t>
    </dgm:pt>
    <dgm:pt modelId="{AA66C5BF-E5FA-41BE-AED1-B8D06C1F09D2}">
      <dgm:prSet/>
      <dgm:spPr/>
      <dgm:t>
        <a:bodyPr/>
        <a:lstStyle/>
        <a:p>
          <a:r>
            <a:rPr lang="en-GB" altLang="de-DE" dirty="0"/>
            <a:t>They act as de facto autonomous national firms, as the conditions of the new foreign market differ so greatly from the ones of the domestic market, that central decision-making would be highly inefficient </a:t>
          </a:r>
        </a:p>
      </dgm:t>
    </dgm:pt>
    <dgm:pt modelId="{840A129A-CACC-4722-AD3E-9AE413EDBF96}" type="parTrans" cxnId="{6AFADA6D-828A-4D6B-A047-410343064B91}">
      <dgm:prSet/>
      <dgm:spPr/>
      <dgm:t>
        <a:bodyPr/>
        <a:lstStyle/>
        <a:p>
          <a:endParaRPr lang="de-DE"/>
        </a:p>
      </dgm:t>
    </dgm:pt>
    <dgm:pt modelId="{C3FE9B69-EE49-4B5D-865F-B92EB61F11A2}" type="sibTrans" cxnId="{6AFADA6D-828A-4D6B-A047-410343064B91}">
      <dgm:prSet/>
      <dgm:spPr/>
      <dgm:t>
        <a:bodyPr/>
        <a:lstStyle/>
        <a:p>
          <a:endParaRPr lang="de-DE"/>
        </a:p>
      </dgm:t>
    </dgm:pt>
    <dgm:pt modelId="{8A28E259-5BB9-4D69-98FD-A4EEB2ADD82F}">
      <dgm:prSet/>
      <dgm:spPr/>
      <dgm:t>
        <a:bodyPr/>
        <a:lstStyle/>
        <a:p>
          <a:r>
            <a:rPr lang="en-GB" altLang="de-DE"/>
            <a:t>The parent company acts as a holding company </a:t>
          </a:r>
          <a:endParaRPr lang="en-GB" altLang="de-DE" dirty="0"/>
        </a:p>
      </dgm:t>
    </dgm:pt>
    <dgm:pt modelId="{3223F6B9-17E4-4F82-871C-8A24D8A5A584}" type="parTrans" cxnId="{9B4C9E89-0D8A-4D4F-BA9D-03171E25A74B}">
      <dgm:prSet/>
      <dgm:spPr/>
      <dgm:t>
        <a:bodyPr/>
        <a:lstStyle/>
        <a:p>
          <a:endParaRPr lang="de-DE"/>
        </a:p>
      </dgm:t>
    </dgm:pt>
    <dgm:pt modelId="{D4983D7A-81D4-4AD2-A48A-37E3F68A41AA}" type="sibTrans" cxnId="{9B4C9E89-0D8A-4D4F-BA9D-03171E25A74B}">
      <dgm:prSet/>
      <dgm:spPr/>
      <dgm:t>
        <a:bodyPr/>
        <a:lstStyle/>
        <a:p>
          <a:endParaRPr lang="de-DE"/>
        </a:p>
      </dgm:t>
    </dgm:pt>
    <dgm:pt modelId="{CF263F13-D79E-4FB4-A0B6-6CDF427DD216}" type="pres">
      <dgm:prSet presAssocID="{9325BE01-4436-46F9-8026-CEF5E882E9DC}" presName="Name0" presStyleCnt="0">
        <dgm:presLayoutVars>
          <dgm:chMax val="7"/>
          <dgm:chPref val="7"/>
          <dgm:dir/>
        </dgm:presLayoutVars>
      </dgm:prSet>
      <dgm:spPr/>
    </dgm:pt>
    <dgm:pt modelId="{03E44445-0681-4DEE-8649-C70E02C17EAB}" type="pres">
      <dgm:prSet presAssocID="{9325BE01-4436-46F9-8026-CEF5E882E9DC}" presName="Name1" presStyleCnt="0"/>
      <dgm:spPr/>
    </dgm:pt>
    <dgm:pt modelId="{5DA841AF-96CA-4740-A01F-50DAFC3326BD}" type="pres">
      <dgm:prSet presAssocID="{9325BE01-4436-46F9-8026-CEF5E882E9DC}" presName="cycle" presStyleCnt="0"/>
      <dgm:spPr/>
    </dgm:pt>
    <dgm:pt modelId="{1B28D991-5576-40AA-B6A0-68AFA557DB4F}" type="pres">
      <dgm:prSet presAssocID="{9325BE01-4436-46F9-8026-CEF5E882E9DC}" presName="srcNode" presStyleLbl="node1" presStyleIdx="0" presStyleCnt="5"/>
      <dgm:spPr/>
    </dgm:pt>
    <dgm:pt modelId="{B8E9D0BF-2008-4AD1-A480-ACEBA70D3B64}" type="pres">
      <dgm:prSet presAssocID="{9325BE01-4436-46F9-8026-CEF5E882E9DC}" presName="conn" presStyleLbl="parChTrans1D2" presStyleIdx="0" presStyleCnt="1"/>
      <dgm:spPr/>
    </dgm:pt>
    <dgm:pt modelId="{D05D1C29-93AF-47BD-9467-BB6A46C90BA3}" type="pres">
      <dgm:prSet presAssocID="{9325BE01-4436-46F9-8026-CEF5E882E9DC}" presName="extraNode" presStyleLbl="node1" presStyleIdx="0" presStyleCnt="5"/>
      <dgm:spPr/>
    </dgm:pt>
    <dgm:pt modelId="{75D846F2-67F5-4AB5-81AE-63453C65CF11}" type="pres">
      <dgm:prSet presAssocID="{9325BE01-4436-46F9-8026-CEF5E882E9DC}" presName="dstNode" presStyleLbl="node1" presStyleIdx="0" presStyleCnt="5"/>
      <dgm:spPr/>
    </dgm:pt>
    <dgm:pt modelId="{BBC0083F-2758-48E9-B7DC-7114DF5C4E95}" type="pres">
      <dgm:prSet presAssocID="{F94FD6B0-0DC5-408B-9756-575D60C79EF2}" presName="text_1" presStyleLbl="node1" presStyleIdx="0" presStyleCnt="5">
        <dgm:presLayoutVars>
          <dgm:bulletEnabled val="1"/>
        </dgm:presLayoutVars>
      </dgm:prSet>
      <dgm:spPr/>
    </dgm:pt>
    <dgm:pt modelId="{A46F83DB-11CE-4907-BD9F-B90319D38FC3}" type="pres">
      <dgm:prSet presAssocID="{F94FD6B0-0DC5-408B-9756-575D60C79EF2}" presName="accent_1" presStyleCnt="0"/>
      <dgm:spPr/>
    </dgm:pt>
    <dgm:pt modelId="{54FF5439-7FC7-4FE2-B13F-4BA065A90CCB}" type="pres">
      <dgm:prSet presAssocID="{F94FD6B0-0DC5-408B-9756-575D60C79EF2}" presName="accentRepeatNode" presStyleLbl="solidFgAcc1" presStyleIdx="0" presStyleCnt="5"/>
      <dgm:spPr/>
    </dgm:pt>
    <dgm:pt modelId="{93592318-CE2D-4A09-9C23-393AD52AE500}" type="pres">
      <dgm:prSet presAssocID="{4D53EAA3-AE63-4AD5-A15E-A31E0C0A086E}" presName="text_2" presStyleLbl="node1" presStyleIdx="1" presStyleCnt="5">
        <dgm:presLayoutVars>
          <dgm:bulletEnabled val="1"/>
        </dgm:presLayoutVars>
      </dgm:prSet>
      <dgm:spPr/>
    </dgm:pt>
    <dgm:pt modelId="{81ADC275-0DB6-4664-9A3B-450C6C0FA364}" type="pres">
      <dgm:prSet presAssocID="{4D53EAA3-AE63-4AD5-A15E-A31E0C0A086E}" presName="accent_2" presStyleCnt="0"/>
      <dgm:spPr/>
    </dgm:pt>
    <dgm:pt modelId="{8F269633-F672-483A-A10E-7501D25FD0EB}" type="pres">
      <dgm:prSet presAssocID="{4D53EAA3-AE63-4AD5-A15E-A31E0C0A086E}" presName="accentRepeatNode" presStyleLbl="solidFgAcc1" presStyleIdx="1" presStyleCnt="5"/>
      <dgm:spPr/>
    </dgm:pt>
    <dgm:pt modelId="{D8DEEBC6-A9C6-4187-8F8F-4E2FE36B1EE7}" type="pres">
      <dgm:prSet presAssocID="{70F8A44B-7394-4280-A077-779A24B3CE1E}" presName="text_3" presStyleLbl="node1" presStyleIdx="2" presStyleCnt="5">
        <dgm:presLayoutVars>
          <dgm:bulletEnabled val="1"/>
        </dgm:presLayoutVars>
      </dgm:prSet>
      <dgm:spPr/>
    </dgm:pt>
    <dgm:pt modelId="{A5E0E2ED-AED5-4059-B270-1121CB31863B}" type="pres">
      <dgm:prSet presAssocID="{70F8A44B-7394-4280-A077-779A24B3CE1E}" presName="accent_3" presStyleCnt="0"/>
      <dgm:spPr/>
    </dgm:pt>
    <dgm:pt modelId="{5BE22FCD-B652-4524-897B-4C4CE0B4AFA7}" type="pres">
      <dgm:prSet presAssocID="{70F8A44B-7394-4280-A077-779A24B3CE1E}" presName="accentRepeatNode" presStyleLbl="solidFgAcc1" presStyleIdx="2" presStyleCnt="5"/>
      <dgm:spPr/>
    </dgm:pt>
    <dgm:pt modelId="{6D3C6777-2759-4F16-9EA4-81136F2E33B6}" type="pres">
      <dgm:prSet presAssocID="{AA66C5BF-E5FA-41BE-AED1-B8D06C1F09D2}" presName="text_4" presStyleLbl="node1" presStyleIdx="3" presStyleCnt="5">
        <dgm:presLayoutVars>
          <dgm:bulletEnabled val="1"/>
        </dgm:presLayoutVars>
      </dgm:prSet>
      <dgm:spPr/>
    </dgm:pt>
    <dgm:pt modelId="{E9F81F98-455A-449B-B62B-9CDA175FCED7}" type="pres">
      <dgm:prSet presAssocID="{AA66C5BF-E5FA-41BE-AED1-B8D06C1F09D2}" presName="accent_4" presStyleCnt="0"/>
      <dgm:spPr/>
    </dgm:pt>
    <dgm:pt modelId="{8D668841-3C3F-47F3-ACA8-7EDAC3E363B7}" type="pres">
      <dgm:prSet presAssocID="{AA66C5BF-E5FA-41BE-AED1-B8D06C1F09D2}" presName="accentRepeatNode" presStyleLbl="solidFgAcc1" presStyleIdx="3" presStyleCnt="5"/>
      <dgm:spPr/>
    </dgm:pt>
    <dgm:pt modelId="{16393540-4E0A-43EA-A09D-C43EEC531EF4}" type="pres">
      <dgm:prSet presAssocID="{8A28E259-5BB9-4D69-98FD-A4EEB2ADD82F}" presName="text_5" presStyleLbl="node1" presStyleIdx="4" presStyleCnt="5">
        <dgm:presLayoutVars>
          <dgm:bulletEnabled val="1"/>
        </dgm:presLayoutVars>
      </dgm:prSet>
      <dgm:spPr/>
    </dgm:pt>
    <dgm:pt modelId="{BC90A6B0-17A6-43FE-BD34-58FD2C308C09}" type="pres">
      <dgm:prSet presAssocID="{8A28E259-5BB9-4D69-98FD-A4EEB2ADD82F}" presName="accent_5" presStyleCnt="0"/>
      <dgm:spPr/>
    </dgm:pt>
    <dgm:pt modelId="{F25BAA57-867E-4D24-A735-E280D7D31096}" type="pres">
      <dgm:prSet presAssocID="{8A28E259-5BB9-4D69-98FD-A4EEB2ADD82F}" presName="accentRepeatNode" presStyleLbl="solidFgAcc1" presStyleIdx="4" presStyleCnt="5"/>
      <dgm:spPr/>
    </dgm:pt>
  </dgm:ptLst>
  <dgm:cxnLst>
    <dgm:cxn modelId="{2A22A421-EC1E-4FEA-83EC-0EAA1F308320}" type="presOf" srcId="{70F8A44B-7394-4280-A077-779A24B3CE1E}" destId="{D8DEEBC6-A9C6-4187-8F8F-4E2FE36B1EE7}" srcOrd="0" destOrd="0" presId="urn:microsoft.com/office/officeart/2008/layout/VerticalCurvedList"/>
    <dgm:cxn modelId="{ECC60A29-92EC-4222-9447-84F069E2B251}" srcId="{9325BE01-4436-46F9-8026-CEF5E882E9DC}" destId="{4D53EAA3-AE63-4AD5-A15E-A31E0C0A086E}" srcOrd="1" destOrd="0" parTransId="{6B991A57-A003-4333-A9DD-5AADB3CF490E}" sibTransId="{C11A389D-7CBF-46CD-A835-105C45155F93}"/>
    <dgm:cxn modelId="{5DE9502F-BF11-4BB6-8D4E-521F81691AA5}" srcId="{9325BE01-4436-46F9-8026-CEF5E882E9DC}" destId="{70F8A44B-7394-4280-A077-779A24B3CE1E}" srcOrd="2" destOrd="0" parTransId="{1E77146D-BA05-4BA0-A877-FB0E3F2E224D}" sibTransId="{3B286541-15CD-4A59-BFC9-E68711FC46F5}"/>
    <dgm:cxn modelId="{EC28F033-92CD-45CE-BAC9-D7E5FC5FF55C}" type="presOf" srcId="{0FD7CD7B-A269-4EE0-B288-BA02BED17652}" destId="{B8E9D0BF-2008-4AD1-A480-ACEBA70D3B64}" srcOrd="0" destOrd="0" presId="urn:microsoft.com/office/officeart/2008/layout/VerticalCurvedList"/>
    <dgm:cxn modelId="{6AFADA6D-828A-4D6B-A047-410343064B91}" srcId="{9325BE01-4436-46F9-8026-CEF5E882E9DC}" destId="{AA66C5BF-E5FA-41BE-AED1-B8D06C1F09D2}" srcOrd="3" destOrd="0" parTransId="{840A129A-CACC-4722-AD3E-9AE413EDBF96}" sibTransId="{C3FE9B69-EE49-4B5D-865F-B92EB61F11A2}"/>
    <dgm:cxn modelId="{9B4C9E89-0D8A-4D4F-BA9D-03171E25A74B}" srcId="{9325BE01-4436-46F9-8026-CEF5E882E9DC}" destId="{8A28E259-5BB9-4D69-98FD-A4EEB2ADD82F}" srcOrd="4" destOrd="0" parTransId="{3223F6B9-17E4-4F82-871C-8A24D8A5A584}" sibTransId="{D4983D7A-81D4-4AD2-A48A-37E3F68A41AA}"/>
    <dgm:cxn modelId="{5AE74695-DD95-4D44-AA82-D3C5A3552E9A}" type="presOf" srcId="{9325BE01-4436-46F9-8026-CEF5E882E9DC}" destId="{CF263F13-D79E-4FB4-A0B6-6CDF427DD216}" srcOrd="0" destOrd="0" presId="urn:microsoft.com/office/officeart/2008/layout/VerticalCurvedList"/>
    <dgm:cxn modelId="{05CA01A9-693F-47EA-A5E0-B5ACEE5F38AF}" type="presOf" srcId="{AA66C5BF-E5FA-41BE-AED1-B8D06C1F09D2}" destId="{6D3C6777-2759-4F16-9EA4-81136F2E33B6}" srcOrd="0" destOrd="0" presId="urn:microsoft.com/office/officeart/2008/layout/VerticalCurvedList"/>
    <dgm:cxn modelId="{82EBA5B8-969B-428A-9381-E34BB973A901}" type="presOf" srcId="{8A28E259-5BB9-4D69-98FD-A4EEB2ADD82F}" destId="{16393540-4E0A-43EA-A09D-C43EEC531EF4}" srcOrd="0" destOrd="0" presId="urn:microsoft.com/office/officeart/2008/layout/VerticalCurvedList"/>
    <dgm:cxn modelId="{09D5A2D6-8B7F-4A66-BAB6-46CD541482CF}" type="presOf" srcId="{F94FD6B0-0DC5-408B-9756-575D60C79EF2}" destId="{BBC0083F-2758-48E9-B7DC-7114DF5C4E95}" srcOrd="0" destOrd="0" presId="urn:microsoft.com/office/officeart/2008/layout/VerticalCurvedList"/>
    <dgm:cxn modelId="{F420E4EA-A78E-452C-B43D-749AF9506BBB}" type="presOf" srcId="{4D53EAA3-AE63-4AD5-A15E-A31E0C0A086E}" destId="{93592318-CE2D-4A09-9C23-393AD52AE500}" srcOrd="0" destOrd="0" presId="urn:microsoft.com/office/officeart/2008/layout/VerticalCurvedList"/>
    <dgm:cxn modelId="{B045CEF5-6C5A-4C7C-9958-E9862A41F2A9}" srcId="{9325BE01-4436-46F9-8026-CEF5E882E9DC}" destId="{F94FD6B0-0DC5-408B-9756-575D60C79EF2}" srcOrd="0" destOrd="0" parTransId="{4467CA88-79B2-4CF4-B00D-D247BB6F37D7}" sibTransId="{0FD7CD7B-A269-4EE0-B288-BA02BED17652}"/>
    <dgm:cxn modelId="{D1EF8131-5C23-4227-BB91-8D2558715382}" type="presParOf" srcId="{CF263F13-D79E-4FB4-A0B6-6CDF427DD216}" destId="{03E44445-0681-4DEE-8649-C70E02C17EAB}" srcOrd="0" destOrd="0" presId="urn:microsoft.com/office/officeart/2008/layout/VerticalCurvedList"/>
    <dgm:cxn modelId="{4768D601-61D1-4029-BECF-941BB869DF45}" type="presParOf" srcId="{03E44445-0681-4DEE-8649-C70E02C17EAB}" destId="{5DA841AF-96CA-4740-A01F-50DAFC3326BD}" srcOrd="0" destOrd="0" presId="urn:microsoft.com/office/officeart/2008/layout/VerticalCurvedList"/>
    <dgm:cxn modelId="{FF9BFFE5-72E3-4077-8CC2-7A9F95B10969}" type="presParOf" srcId="{5DA841AF-96CA-4740-A01F-50DAFC3326BD}" destId="{1B28D991-5576-40AA-B6A0-68AFA557DB4F}" srcOrd="0" destOrd="0" presId="urn:microsoft.com/office/officeart/2008/layout/VerticalCurvedList"/>
    <dgm:cxn modelId="{AB740907-53C1-4489-8E9A-EF3453F83813}" type="presParOf" srcId="{5DA841AF-96CA-4740-A01F-50DAFC3326BD}" destId="{B8E9D0BF-2008-4AD1-A480-ACEBA70D3B64}" srcOrd="1" destOrd="0" presId="urn:microsoft.com/office/officeart/2008/layout/VerticalCurvedList"/>
    <dgm:cxn modelId="{B1130C03-2BBB-4B6D-BEEC-B2CCFCBD2DC4}" type="presParOf" srcId="{5DA841AF-96CA-4740-A01F-50DAFC3326BD}" destId="{D05D1C29-93AF-47BD-9467-BB6A46C90BA3}" srcOrd="2" destOrd="0" presId="urn:microsoft.com/office/officeart/2008/layout/VerticalCurvedList"/>
    <dgm:cxn modelId="{A5D17484-CCE7-4E43-806D-E20BD734DF8F}" type="presParOf" srcId="{5DA841AF-96CA-4740-A01F-50DAFC3326BD}" destId="{75D846F2-67F5-4AB5-81AE-63453C65CF11}" srcOrd="3" destOrd="0" presId="urn:microsoft.com/office/officeart/2008/layout/VerticalCurvedList"/>
    <dgm:cxn modelId="{7BED2E48-270E-42BA-9E29-F237617DC45B}" type="presParOf" srcId="{03E44445-0681-4DEE-8649-C70E02C17EAB}" destId="{BBC0083F-2758-48E9-B7DC-7114DF5C4E95}" srcOrd="1" destOrd="0" presId="urn:microsoft.com/office/officeart/2008/layout/VerticalCurvedList"/>
    <dgm:cxn modelId="{3D78A2F5-6568-4CA2-9877-693D04D7B3EC}" type="presParOf" srcId="{03E44445-0681-4DEE-8649-C70E02C17EAB}" destId="{A46F83DB-11CE-4907-BD9F-B90319D38FC3}" srcOrd="2" destOrd="0" presId="urn:microsoft.com/office/officeart/2008/layout/VerticalCurvedList"/>
    <dgm:cxn modelId="{740DD50A-2400-4F5D-86E5-2FFD0C398F07}" type="presParOf" srcId="{A46F83DB-11CE-4907-BD9F-B90319D38FC3}" destId="{54FF5439-7FC7-4FE2-B13F-4BA065A90CCB}" srcOrd="0" destOrd="0" presId="urn:microsoft.com/office/officeart/2008/layout/VerticalCurvedList"/>
    <dgm:cxn modelId="{C1544C4E-A9FC-4F87-A2A3-2445FEFD4F56}" type="presParOf" srcId="{03E44445-0681-4DEE-8649-C70E02C17EAB}" destId="{93592318-CE2D-4A09-9C23-393AD52AE500}" srcOrd="3" destOrd="0" presId="urn:microsoft.com/office/officeart/2008/layout/VerticalCurvedList"/>
    <dgm:cxn modelId="{77A6CB94-0137-4DD7-BB27-FA877C9FC615}" type="presParOf" srcId="{03E44445-0681-4DEE-8649-C70E02C17EAB}" destId="{81ADC275-0DB6-4664-9A3B-450C6C0FA364}" srcOrd="4" destOrd="0" presId="urn:microsoft.com/office/officeart/2008/layout/VerticalCurvedList"/>
    <dgm:cxn modelId="{EB0317FD-2178-4986-BDE1-549CFFAE4FED}" type="presParOf" srcId="{81ADC275-0DB6-4664-9A3B-450C6C0FA364}" destId="{8F269633-F672-483A-A10E-7501D25FD0EB}" srcOrd="0" destOrd="0" presId="urn:microsoft.com/office/officeart/2008/layout/VerticalCurvedList"/>
    <dgm:cxn modelId="{EC0AF02B-AF9A-4CF1-8F6D-B4E82E7977D5}" type="presParOf" srcId="{03E44445-0681-4DEE-8649-C70E02C17EAB}" destId="{D8DEEBC6-A9C6-4187-8F8F-4E2FE36B1EE7}" srcOrd="5" destOrd="0" presId="urn:microsoft.com/office/officeart/2008/layout/VerticalCurvedList"/>
    <dgm:cxn modelId="{EE1BB412-DEE6-4FFA-ABB4-41EAE06CA9EE}" type="presParOf" srcId="{03E44445-0681-4DEE-8649-C70E02C17EAB}" destId="{A5E0E2ED-AED5-4059-B270-1121CB31863B}" srcOrd="6" destOrd="0" presId="urn:microsoft.com/office/officeart/2008/layout/VerticalCurvedList"/>
    <dgm:cxn modelId="{2DA2C9EA-47DB-4632-A732-0CFDF503A9F5}" type="presParOf" srcId="{A5E0E2ED-AED5-4059-B270-1121CB31863B}" destId="{5BE22FCD-B652-4524-897B-4C4CE0B4AFA7}" srcOrd="0" destOrd="0" presId="urn:microsoft.com/office/officeart/2008/layout/VerticalCurvedList"/>
    <dgm:cxn modelId="{39262A1A-7AB5-45E6-9556-8E3EDB4B605F}" type="presParOf" srcId="{03E44445-0681-4DEE-8649-C70E02C17EAB}" destId="{6D3C6777-2759-4F16-9EA4-81136F2E33B6}" srcOrd="7" destOrd="0" presId="urn:microsoft.com/office/officeart/2008/layout/VerticalCurvedList"/>
    <dgm:cxn modelId="{952048CF-145A-4CFB-BCBB-7E1124649804}" type="presParOf" srcId="{03E44445-0681-4DEE-8649-C70E02C17EAB}" destId="{E9F81F98-455A-449B-B62B-9CDA175FCED7}" srcOrd="8" destOrd="0" presId="urn:microsoft.com/office/officeart/2008/layout/VerticalCurvedList"/>
    <dgm:cxn modelId="{4613AF19-0114-4D20-8D23-01012E8D466E}" type="presParOf" srcId="{E9F81F98-455A-449B-B62B-9CDA175FCED7}" destId="{8D668841-3C3F-47F3-ACA8-7EDAC3E363B7}" srcOrd="0" destOrd="0" presId="urn:microsoft.com/office/officeart/2008/layout/VerticalCurvedList"/>
    <dgm:cxn modelId="{64CD7BCD-C322-4D62-B3B6-76F22506C5B2}" type="presParOf" srcId="{03E44445-0681-4DEE-8649-C70E02C17EAB}" destId="{16393540-4E0A-43EA-A09D-C43EEC531EF4}" srcOrd="9" destOrd="0" presId="urn:microsoft.com/office/officeart/2008/layout/VerticalCurvedList"/>
    <dgm:cxn modelId="{46108998-FE6D-416E-91B4-E1C316CEDD8E}" type="presParOf" srcId="{03E44445-0681-4DEE-8649-C70E02C17EAB}" destId="{BC90A6B0-17A6-43FE-BD34-58FD2C308C09}" srcOrd="10" destOrd="0" presId="urn:microsoft.com/office/officeart/2008/layout/VerticalCurvedList"/>
    <dgm:cxn modelId="{EE351F1D-5F29-4A58-BF97-0304042ADD88}" type="presParOf" srcId="{BC90A6B0-17A6-43FE-BD34-58FD2C308C09}" destId="{F25BAA57-867E-4D24-A735-E280D7D3109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A160B24-0D1F-43ED-BD03-B430977E7358}" type="doc">
      <dgm:prSet loTypeId="urn:microsoft.com/office/officeart/2005/8/layout/vList3" loCatId="list" qsTypeId="urn:microsoft.com/office/officeart/2005/8/quickstyle/simple1" qsCatId="simple" csTypeId="urn:microsoft.com/office/officeart/2005/8/colors/accent6_2" csCatId="accent6" phldr="1"/>
      <dgm:spPr/>
    </dgm:pt>
    <dgm:pt modelId="{34C76D75-98A1-4B25-995E-7F04D09DAB96}">
      <dgm:prSet phldrT="[Text]"/>
      <dgm:spPr/>
      <dgm:t>
        <a:bodyPr/>
        <a:lstStyle/>
        <a:p>
          <a:r>
            <a:rPr lang="en-GB" noProof="0" dirty="0"/>
            <a:t>Companies face two contradicting pressures: pressure for local responsiveness and pressure for global integration</a:t>
          </a:r>
        </a:p>
      </dgm:t>
    </dgm:pt>
    <dgm:pt modelId="{1D85C212-7974-4897-AF0A-FC8DC5CD64E6}" type="parTrans" cxnId="{BF01AAA1-BB92-4D64-9B89-BE2EF8953EB9}">
      <dgm:prSet/>
      <dgm:spPr/>
      <dgm:t>
        <a:bodyPr/>
        <a:lstStyle/>
        <a:p>
          <a:endParaRPr lang="de-DE"/>
        </a:p>
      </dgm:t>
    </dgm:pt>
    <dgm:pt modelId="{FDC808C4-9390-4F9F-9120-8AAB8B8D5B41}" type="sibTrans" cxnId="{BF01AAA1-BB92-4D64-9B89-BE2EF8953EB9}">
      <dgm:prSet/>
      <dgm:spPr/>
      <dgm:t>
        <a:bodyPr/>
        <a:lstStyle/>
        <a:p>
          <a:endParaRPr lang="de-DE"/>
        </a:p>
      </dgm:t>
    </dgm:pt>
    <dgm:pt modelId="{81501999-59B5-4518-A25A-2E19E4844F87}">
      <dgm:prSet phldrT="[Text]"/>
      <dgm:spPr/>
      <dgm:t>
        <a:bodyPr/>
        <a:lstStyle/>
        <a:p>
          <a:r>
            <a:rPr lang="en-GB" noProof="0" dirty="0"/>
            <a:t>The strategic choice on which pressure to follow determines the international strategic alternative</a:t>
          </a:r>
        </a:p>
      </dgm:t>
    </dgm:pt>
    <dgm:pt modelId="{BE19BF4B-C115-42B1-A09B-6CC0C9D00C91}" type="parTrans" cxnId="{D0940C27-1911-4EBE-87A3-009528FDF8F1}">
      <dgm:prSet/>
      <dgm:spPr/>
      <dgm:t>
        <a:bodyPr/>
        <a:lstStyle/>
        <a:p>
          <a:endParaRPr lang="de-DE"/>
        </a:p>
      </dgm:t>
    </dgm:pt>
    <dgm:pt modelId="{DBAF5C8C-2807-4D20-83C5-F7E5E16A3D08}" type="sibTrans" cxnId="{D0940C27-1911-4EBE-87A3-009528FDF8F1}">
      <dgm:prSet/>
      <dgm:spPr/>
      <dgm:t>
        <a:bodyPr/>
        <a:lstStyle/>
        <a:p>
          <a:endParaRPr lang="de-DE"/>
        </a:p>
      </dgm:t>
    </dgm:pt>
    <dgm:pt modelId="{0BFAABCB-08AB-4925-AA61-7FC2A5671072}">
      <dgm:prSet phldrT="[Text]"/>
      <dgm:spPr/>
      <dgm:t>
        <a:bodyPr/>
        <a:lstStyle/>
        <a:p>
          <a:r>
            <a:rPr lang="en-GB" noProof="0" dirty="0"/>
            <a:t>A transnational approach tries to accommodate both pressures and is hence the most complex strategy</a:t>
          </a:r>
        </a:p>
      </dgm:t>
    </dgm:pt>
    <dgm:pt modelId="{F62156D0-FA4C-4152-A34E-8DE89F8B2F10}" type="parTrans" cxnId="{BF6BCA58-A228-4B5F-92E3-A410681A05C6}">
      <dgm:prSet/>
      <dgm:spPr/>
      <dgm:t>
        <a:bodyPr/>
        <a:lstStyle/>
        <a:p>
          <a:endParaRPr lang="de-DE"/>
        </a:p>
      </dgm:t>
    </dgm:pt>
    <dgm:pt modelId="{545CD9AF-39F6-4924-A471-57783EC64910}" type="sibTrans" cxnId="{BF6BCA58-A228-4B5F-92E3-A410681A05C6}">
      <dgm:prSet/>
      <dgm:spPr/>
      <dgm:t>
        <a:bodyPr/>
        <a:lstStyle/>
        <a:p>
          <a:endParaRPr lang="de-DE"/>
        </a:p>
      </dgm:t>
    </dgm:pt>
    <dgm:pt modelId="{3BBD2BD4-9EB5-44FE-85F0-2DE33C860C94}" type="pres">
      <dgm:prSet presAssocID="{FA160B24-0D1F-43ED-BD03-B430977E7358}" presName="linearFlow" presStyleCnt="0">
        <dgm:presLayoutVars>
          <dgm:dir/>
          <dgm:resizeHandles val="exact"/>
        </dgm:presLayoutVars>
      </dgm:prSet>
      <dgm:spPr/>
    </dgm:pt>
    <dgm:pt modelId="{109C7727-BDA8-47BC-8D57-FFF8754A914B}" type="pres">
      <dgm:prSet presAssocID="{34C76D75-98A1-4B25-995E-7F04D09DAB96}" presName="composite" presStyleCnt="0"/>
      <dgm:spPr/>
    </dgm:pt>
    <dgm:pt modelId="{252C408F-7A99-42C8-82FA-290669E326C0}" type="pres">
      <dgm:prSet presAssocID="{34C76D75-98A1-4B25-995E-7F04D09DAB96}"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998C0E72-4568-4EFA-9A89-722E1227FE6E}" type="pres">
      <dgm:prSet presAssocID="{34C76D75-98A1-4B25-995E-7F04D09DAB96}" presName="txShp" presStyleLbl="node1" presStyleIdx="0" presStyleCnt="3">
        <dgm:presLayoutVars>
          <dgm:bulletEnabled val="1"/>
        </dgm:presLayoutVars>
      </dgm:prSet>
      <dgm:spPr/>
    </dgm:pt>
    <dgm:pt modelId="{19DDE5BD-658E-49D2-9BCD-64859991F31E}" type="pres">
      <dgm:prSet presAssocID="{FDC808C4-9390-4F9F-9120-8AAB8B8D5B41}" presName="spacing" presStyleCnt="0"/>
      <dgm:spPr/>
    </dgm:pt>
    <dgm:pt modelId="{9F76C9B9-92A7-437A-8076-CAC8D9730E60}" type="pres">
      <dgm:prSet presAssocID="{81501999-59B5-4518-A25A-2E19E4844F87}" presName="composite" presStyleCnt="0"/>
      <dgm:spPr/>
    </dgm:pt>
    <dgm:pt modelId="{28EDAEA0-13E6-4A74-9690-87D0FF42E6E1}" type="pres">
      <dgm:prSet presAssocID="{81501999-59B5-4518-A25A-2E19E4844F87}" presName="imgShp"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dgm:spPr>
    </dgm:pt>
    <dgm:pt modelId="{0C022728-1F41-488F-80B9-55EECBE4DCD1}" type="pres">
      <dgm:prSet presAssocID="{81501999-59B5-4518-A25A-2E19E4844F87}" presName="txShp" presStyleLbl="node1" presStyleIdx="1" presStyleCnt="3">
        <dgm:presLayoutVars>
          <dgm:bulletEnabled val="1"/>
        </dgm:presLayoutVars>
      </dgm:prSet>
      <dgm:spPr/>
    </dgm:pt>
    <dgm:pt modelId="{8F51B7DC-D94F-44CE-95DD-C46F69618A81}" type="pres">
      <dgm:prSet presAssocID="{DBAF5C8C-2807-4D20-83C5-F7E5E16A3D08}" presName="spacing" presStyleCnt="0"/>
      <dgm:spPr/>
    </dgm:pt>
    <dgm:pt modelId="{9879CE2E-CA78-4815-AD56-33F8653B4558}" type="pres">
      <dgm:prSet presAssocID="{0BFAABCB-08AB-4925-AA61-7FC2A5671072}" presName="composite" presStyleCnt="0"/>
      <dgm:spPr/>
    </dgm:pt>
    <dgm:pt modelId="{FAAAC96F-50D4-47FA-958C-1164FDE3572F}" type="pres">
      <dgm:prSet presAssocID="{0BFAABCB-08AB-4925-AA61-7FC2A5671072}" presName="imgShp" presStyleLbl="fgImgPlace1" presStyleIdx="2" presStyleCnt="3"/>
      <dgm:spPr>
        <a:blipFill>
          <a:blip xmlns:r="http://schemas.openxmlformats.org/officeDocument/2006/relationships" r:embed="rId5"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 modelId="{A09E95A4-99B1-4C38-9868-3A5C15C0562B}" type="pres">
      <dgm:prSet presAssocID="{0BFAABCB-08AB-4925-AA61-7FC2A5671072}" presName="txShp" presStyleLbl="node1" presStyleIdx="2" presStyleCnt="3">
        <dgm:presLayoutVars>
          <dgm:bulletEnabled val="1"/>
        </dgm:presLayoutVars>
      </dgm:prSet>
      <dgm:spPr/>
    </dgm:pt>
  </dgm:ptLst>
  <dgm:cxnLst>
    <dgm:cxn modelId="{D4DF8209-4F00-4928-851B-361A1F626ED1}" type="presOf" srcId="{81501999-59B5-4518-A25A-2E19E4844F87}" destId="{0C022728-1F41-488F-80B9-55EECBE4DCD1}" srcOrd="0" destOrd="0" presId="urn:microsoft.com/office/officeart/2005/8/layout/vList3"/>
    <dgm:cxn modelId="{A3CAE122-73A0-4954-B63D-2593A13BB889}" type="presOf" srcId="{FA160B24-0D1F-43ED-BD03-B430977E7358}" destId="{3BBD2BD4-9EB5-44FE-85F0-2DE33C860C94}" srcOrd="0" destOrd="0" presId="urn:microsoft.com/office/officeart/2005/8/layout/vList3"/>
    <dgm:cxn modelId="{D0940C27-1911-4EBE-87A3-009528FDF8F1}" srcId="{FA160B24-0D1F-43ED-BD03-B430977E7358}" destId="{81501999-59B5-4518-A25A-2E19E4844F87}" srcOrd="1" destOrd="0" parTransId="{BE19BF4B-C115-42B1-A09B-6CC0C9D00C91}" sibTransId="{DBAF5C8C-2807-4D20-83C5-F7E5E16A3D08}"/>
    <dgm:cxn modelId="{BF6BCA58-A228-4B5F-92E3-A410681A05C6}" srcId="{FA160B24-0D1F-43ED-BD03-B430977E7358}" destId="{0BFAABCB-08AB-4925-AA61-7FC2A5671072}" srcOrd="2" destOrd="0" parTransId="{F62156D0-FA4C-4152-A34E-8DE89F8B2F10}" sibTransId="{545CD9AF-39F6-4924-A471-57783EC64910}"/>
    <dgm:cxn modelId="{19263D7B-89AA-458D-9446-5E4F4AFD8646}" type="presOf" srcId="{34C76D75-98A1-4B25-995E-7F04D09DAB96}" destId="{998C0E72-4568-4EFA-9A89-722E1227FE6E}" srcOrd="0" destOrd="0" presId="urn:microsoft.com/office/officeart/2005/8/layout/vList3"/>
    <dgm:cxn modelId="{BF01AAA1-BB92-4D64-9B89-BE2EF8953EB9}" srcId="{FA160B24-0D1F-43ED-BD03-B430977E7358}" destId="{34C76D75-98A1-4B25-995E-7F04D09DAB96}" srcOrd="0" destOrd="0" parTransId="{1D85C212-7974-4897-AF0A-FC8DC5CD64E6}" sibTransId="{FDC808C4-9390-4F9F-9120-8AAB8B8D5B41}"/>
    <dgm:cxn modelId="{744B45B3-1684-4F1B-A3DF-71CB01B4E506}" type="presOf" srcId="{0BFAABCB-08AB-4925-AA61-7FC2A5671072}" destId="{A09E95A4-99B1-4C38-9868-3A5C15C0562B}" srcOrd="0" destOrd="0" presId="urn:microsoft.com/office/officeart/2005/8/layout/vList3"/>
    <dgm:cxn modelId="{DEF90755-D2AF-42D4-987A-5C0832AC9040}" type="presParOf" srcId="{3BBD2BD4-9EB5-44FE-85F0-2DE33C860C94}" destId="{109C7727-BDA8-47BC-8D57-FFF8754A914B}" srcOrd="0" destOrd="0" presId="urn:microsoft.com/office/officeart/2005/8/layout/vList3"/>
    <dgm:cxn modelId="{B2101479-0B47-4DF6-89F8-52ABF22BB25D}" type="presParOf" srcId="{109C7727-BDA8-47BC-8D57-FFF8754A914B}" destId="{252C408F-7A99-42C8-82FA-290669E326C0}" srcOrd="0" destOrd="0" presId="urn:microsoft.com/office/officeart/2005/8/layout/vList3"/>
    <dgm:cxn modelId="{9868CC37-01D7-49FD-A0BB-5EAADB429157}" type="presParOf" srcId="{109C7727-BDA8-47BC-8D57-FFF8754A914B}" destId="{998C0E72-4568-4EFA-9A89-722E1227FE6E}" srcOrd="1" destOrd="0" presId="urn:microsoft.com/office/officeart/2005/8/layout/vList3"/>
    <dgm:cxn modelId="{42B999F5-3C94-43B9-8CAF-6310BDB74937}" type="presParOf" srcId="{3BBD2BD4-9EB5-44FE-85F0-2DE33C860C94}" destId="{19DDE5BD-658E-49D2-9BCD-64859991F31E}" srcOrd="1" destOrd="0" presId="urn:microsoft.com/office/officeart/2005/8/layout/vList3"/>
    <dgm:cxn modelId="{0026B1B4-95FE-4015-8ABA-E6A683CD609E}" type="presParOf" srcId="{3BBD2BD4-9EB5-44FE-85F0-2DE33C860C94}" destId="{9F76C9B9-92A7-437A-8076-CAC8D9730E60}" srcOrd="2" destOrd="0" presId="urn:microsoft.com/office/officeart/2005/8/layout/vList3"/>
    <dgm:cxn modelId="{68B5B5FC-0CF1-4474-8902-B1E2D32DB94B}" type="presParOf" srcId="{9F76C9B9-92A7-437A-8076-CAC8D9730E60}" destId="{28EDAEA0-13E6-4A74-9690-87D0FF42E6E1}" srcOrd="0" destOrd="0" presId="urn:microsoft.com/office/officeart/2005/8/layout/vList3"/>
    <dgm:cxn modelId="{054EC27E-620F-40FA-B278-E1D606DE9C98}" type="presParOf" srcId="{9F76C9B9-92A7-437A-8076-CAC8D9730E60}" destId="{0C022728-1F41-488F-80B9-55EECBE4DCD1}" srcOrd="1" destOrd="0" presId="urn:microsoft.com/office/officeart/2005/8/layout/vList3"/>
    <dgm:cxn modelId="{6A26C6C3-CAA0-4E6A-8F47-EC7693E76FB8}" type="presParOf" srcId="{3BBD2BD4-9EB5-44FE-85F0-2DE33C860C94}" destId="{8F51B7DC-D94F-44CE-95DD-C46F69618A81}" srcOrd="3" destOrd="0" presId="urn:microsoft.com/office/officeart/2005/8/layout/vList3"/>
    <dgm:cxn modelId="{AD905C66-BB45-4123-8A6F-2D5E07F4BD50}" type="presParOf" srcId="{3BBD2BD4-9EB5-44FE-85F0-2DE33C860C94}" destId="{9879CE2E-CA78-4815-AD56-33F8653B4558}" srcOrd="4" destOrd="0" presId="urn:microsoft.com/office/officeart/2005/8/layout/vList3"/>
    <dgm:cxn modelId="{094C0A98-D58A-4E69-8126-C07F77239584}" type="presParOf" srcId="{9879CE2E-CA78-4815-AD56-33F8653B4558}" destId="{FAAAC96F-50D4-47FA-958C-1164FDE3572F}" srcOrd="0" destOrd="0" presId="urn:microsoft.com/office/officeart/2005/8/layout/vList3"/>
    <dgm:cxn modelId="{0F4DD890-2462-4757-8DC9-8F63EDDE3B92}" type="presParOf" srcId="{9879CE2E-CA78-4815-AD56-33F8653B4558}" destId="{A09E95A4-99B1-4C38-9868-3A5C15C0562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322D37-1DFE-4C65-B046-E8E1698D0AA4}" type="doc">
      <dgm:prSet loTypeId="urn:microsoft.com/office/officeart/2005/8/layout/default" loCatId="list" qsTypeId="urn:microsoft.com/office/officeart/2005/8/quickstyle/simple3" qsCatId="simple" csTypeId="urn:microsoft.com/office/officeart/2005/8/colors/colorful5" csCatId="colorful" phldr="1"/>
      <dgm:spPr/>
    </dgm:pt>
    <dgm:pt modelId="{9587F21A-5CAA-4394-9BFA-505A74CD360E}">
      <dgm:prSet phldrT="[Text]"/>
      <dgm:spPr/>
      <dgm:t>
        <a:bodyPr/>
        <a:lstStyle/>
        <a:p>
          <a:r>
            <a:rPr lang="en-US" dirty="0"/>
            <a:t>Purpose</a:t>
          </a:r>
        </a:p>
      </dgm:t>
    </dgm:pt>
    <dgm:pt modelId="{CA1BA17A-6C43-47D2-98B6-1D2DCF7027A0}" type="parTrans" cxnId="{4C0E7730-FC6B-4D98-BC27-644470A4EA90}">
      <dgm:prSet/>
      <dgm:spPr/>
      <dgm:t>
        <a:bodyPr/>
        <a:lstStyle/>
        <a:p>
          <a:endParaRPr lang="en-US" sz="4400">
            <a:latin typeface="Times New Roman" panose="02020603050405020304" pitchFamily="18" charset="0"/>
            <a:cs typeface="Times New Roman" panose="02020603050405020304" pitchFamily="18" charset="0"/>
          </a:endParaRPr>
        </a:p>
      </dgm:t>
    </dgm:pt>
    <dgm:pt modelId="{D48B7359-B2A0-4C3B-A9E4-CA0110834E36}" type="sibTrans" cxnId="{4C0E7730-FC6B-4D98-BC27-644470A4EA90}">
      <dgm:prSet/>
      <dgm:spPr/>
      <dgm:t>
        <a:bodyPr/>
        <a:lstStyle/>
        <a:p>
          <a:endParaRPr lang="en-US" sz="4400">
            <a:latin typeface="Times New Roman" panose="02020603050405020304" pitchFamily="18" charset="0"/>
            <a:cs typeface="Times New Roman" panose="02020603050405020304" pitchFamily="18" charset="0"/>
          </a:endParaRPr>
        </a:p>
      </dgm:t>
    </dgm:pt>
    <dgm:pt modelId="{73DFB370-8FA1-4B1E-A62F-3A3AFD1BF449}">
      <dgm:prSet phldrT="[Text]"/>
      <dgm:spPr/>
      <dgm:t>
        <a:bodyPr/>
        <a:lstStyle/>
        <a:p>
          <a:r>
            <a:rPr lang="en-US" dirty="0"/>
            <a:t>Values</a:t>
          </a:r>
        </a:p>
      </dgm:t>
    </dgm:pt>
    <dgm:pt modelId="{0B4EFE64-B83A-4104-8503-FED2A1BBA0EA}" type="parTrans" cxnId="{EDC4E704-0F60-4528-AF57-87E167D31DA9}">
      <dgm:prSet/>
      <dgm:spPr/>
      <dgm:t>
        <a:bodyPr/>
        <a:lstStyle/>
        <a:p>
          <a:endParaRPr lang="en-US" sz="4400">
            <a:latin typeface="Times New Roman" panose="02020603050405020304" pitchFamily="18" charset="0"/>
            <a:cs typeface="Times New Roman" panose="02020603050405020304" pitchFamily="18" charset="0"/>
          </a:endParaRPr>
        </a:p>
      </dgm:t>
    </dgm:pt>
    <dgm:pt modelId="{A3E12279-A1AD-4B67-AC08-8A1A838AE597}" type="sibTrans" cxnId="{EDC4E704-0F60-4528-AF57-87E167D31DA9}">
      <dgm:prSet/>
      <dgm:spPr/>
      <dgm:t>
        <a:bodyPr/>
        <a:lstStyle/>
        <a:p>
          <a:endParaRPr lang="en-US" sz="4400">
            <a:latin typeface="Times New Roman" panose="02020603050405020304" pitchFamily="18" charset="0"/>
            <a:cs typeface="Times New Roman" panose="02020603050405020304" pitchFamily="18" charset="0"/>
          </a:endParaRPr>
        </a:p>
      </dgm:t>
    </dgm:pt>
    <dgm:pt modelId="{26DC1EE3-DBCE-447C-A00B-718DEF880EC7}">
      <dgm:prSet phldrT="[Text]"/>
      <dgm:spPr/>
      <dgm:t>
        <a:bodyPr/>
        <a:lstStyle/>
        <a:p>
          <a:r>
            <a:rPr lang="en-US" dirty="0"/>
            <a:t>Directions</a:t>
          </a:r>
        </a:p>
      </dgm:t>
    </dgm:pt>
    <dgm:pt modelId="{499B61A4-0972-4862-80A1-B4FC9BA6EC8A}" type="parTrans" cxnId="{D85BBC7C-6022-4976-9F54-E6BBD723D6B4}">
      <dgm:prSet/>
      <dgm:spPr/>
      <dgm:t>
        <a:bodyPr/>
        <a:lstStyle/>
        <a:p>
          <a:endParaRPr lang="en-US" sz="4400">
            <a:latin typeface="Times New Roman" panose="02020603050405020304" pitchFamily="18" charset="0"/>
            <a:cs typeface="Times New Roman" panose="02020603050405020304" pitchFamily="18" charset="0"/>
          </a:endParaRPr>
        </a:p>
      </dgm:t>
    </dgm:pt>
    <dgm:pt modelId="{CA28424C-16D7-48A7-97AD-E0C8F2227A80}" type="sibTrans" cxnId="{D85BBC7C-6022-4976-9F54-E6BBD723D6B4}">
      <dgm:prSet/>
      <dgm:spPr/>
      <dgm:t>
        <a:bodyPr/>
        <a:lstStyle/>
        <a:p>
          <a:endParaRPr lang="en-US" sz="4400">
            <a:latin typeface="Times New Roman" panose="02020603050405020304" pitchFamily="18" charset="0"/>
            <a:cs typeface="Times New Roman" panose="02020603050405020304" pitchFamily="18" charset="0"/>
          </a:endParaRPr>
        </a:p>
      </dgm:t>
    </dgm:pt>
    <dgm:pt modelId="{E26DE60D-9E85-400D-8AA1-AF284ABCF8E0}" type="pres">
      <dgm:prSet presAssocID="{42322D37-1DFE-4C65-B046-E8E1698D0AA4}" presName="diagram" presStyleCnt="0">
        <dgm:presLayoutVars>
          <dgm:dir/>
          <dgm:resizeHandles val="exact"/>
        </dgm:presLayoutVars>
      </dgm:prSet>
      <dgm:spPr/>
    </dgm:pt>
    <dgm:pt modelId="{B86B8B93-2422-4AD8-9C55-2214D182DD9D}" type="pres">
      <dgm:prSet presAssocID="{9587F21A-5CAA-4394-9BFA-505A74CD360E}" presName="node" presStyleLbl="node1" presStyleIdx="0" presStyleCnt="3">
        <dgm:presLayoutVars>
          <dgm:bulletEnabled val="1"/>
        </dgm:presLayoutVars>
      </dgm:prSet>
      <dgm:spPr/>
    </dgm:pt>
    <dgm:pt modelId="{7EBC09D5-D0D9-47BC-B4B9-AC98E8E17688}" type="pres">
      <dgm:prSet presAssocID="{D48B7359-B2A0-4C3B-A9E4-CA0110834E36}" presName="sibTrans" presStyleCnt="0"/>
      <dgm:spPr/>
    </dgm:pt>
    <dgm:pt modelId="{5D179962-7280-4696-9960-4831B73F621B}" type="pres">
      <dgm:prSet presAssocID="{73DFB370-8FA1-4B1E-A62F-3A3AFD1BF449}" presName="node" presStyleLbl="node1" presStyleIdx="1" presStyleCnt="3">
        <dgm:presLayoutVars>
          <dgm:bulletEnabled val="1"/>
        </dgm:presLayoutVars>
      </dgm:prSet>
      <dgm:spPr/>
    </dgm:pt>
    <dgm:pt modelId="{19ACF6B0-DC03-40B8-B9B5-E71C43766DF9}" type="pres">
      <dgm:prSet presAssocID="{A3E12279-A1AD-4B67-AC08-8A1A838AE597}" presName="sibTrans" presStyleCnt="0"/>
      <dgm:spPr/>
    </dgm:pt>
    <dgm:pt modelId="{A2FBBFC6-D5C7-4E7E-B4CC-E39EA2DE5FB1}" type="pres">
      <dgm:prSet presAssocID="{26DC1EE3-DBCE-447C-A00B-718DEF880EC7}" presName="node" presStyleLbl="node1" presStyleIdx="2" presStyleCnt="3">
        <dgm:presLayoutVars>
          <dgm:bulletEnabled val="1"/>
        </dgm:presLayoutVars>
      </dgm:prSet>
      <dgm:spPr/>
    </dgm:pt>
  </dgm:ptLst>
  <dgm:cxnLst>
    <dgm:cxn modelId="{EDC4E704-0F60-4528-AF57-87E167D31DA9}" srcId="{42322D37-1DFE-4C65-B046-E8E1698D0AA4}" destId="{73DFB370-8FA1-4B1E-A62F-3A3AFD1BF449}" srcOrd="1" destOrd="0" parTransId="{0B4EFE64-B83A-4104-8503-FED2A1BBA0EA}" sibTransId="{A3E12279-A1AD-4B67-AC08-8A1A838AE597}"/>
    <dgm:cxn modelId="{D0FDDF08-22E4-46B2-A5FF-28A98AF8F049}" type="presOf" srcId="{26DC1EE3-DBCE-447C-A00B-718DEF880EC7}" destId="{A2FBBFC6-D5C7-4E7E-B4CC-E39EA2DE5FB1}" srcOrd="0" destOrd="0" presId="urn:microsoft.com/office/officeart/2005/8/layout/default"/>
    <dgm:cxn modelId="{4C0E7730-FC6B-4D98-BC27-644470A4EA90}" srcId="{42322D37-1DFE-4C65-B046-E8E1698D0AA4}" destId="{9587F21A-5CAA-4394-9BFA-505A74CD360E}" srcOrd="0" destOrd="0" parTransId="{CA1BA17A-6C43-47D2-98B6-1D2DCF7027A0}" sibTransId="{D48B7359-B2A0-4C3B-A9E4-CA0110834E36}"/>
    <dgm:cxn modelId="{C758B248-CDBE-49C2-97F7-7C4058CBCBAA}" type="presOf" srcId="{73DFB370-8FA1-4B1E-A62F-3A3AFD1BF449}" destId="{5D179962-7280-4696-9960-4831B73F621B}" srcOrd="0" destOrd="0" presId="urn:microsoft.com/office/officeart/2005/8/layout/default"/>
    <dgm:cxn modelId="{D85BBC7C-6022-4976-9F54-E6BBD723D6B4}" srcId="{42322D37-1DFE-4C65-B046-E8E1698D0AA4}" destId="{26DC1EE3-DBCE-447C-A00B-718DEF880EC7}" srcOrd="2" destOrd="0" parTransId="{499B61A4-0972-4862-80A1-B4FC9BA6EC8A}" sibTransId="{CA28424C-16D7-48A7-97AD-E0C8F2227A80}"/>
    <dgm:cxn modelId="{1370C081-B904-4646-BFB3-A9140F4EBA58}" type="presOf" srcId="{42322D37-1DFE-4C65-B046-E8E1698D0AA4}" destId="{E26DE60D-9E85-400D-8AA1-AF284ABCF8E0}" srcOrd="0" destOrd="0" presId="urn:microsoft.com/office/officeart/2005/8/layout/default"/>
    <dgm:cxn modelId="{6B8393C1-C6B1-4250-B199-63EC5F656D63}" type="presOf" srcId="{9587F21A-5CAA-4394-9BFA-505A74CD360E}" destId="{B86B8B93-2422-4AD8-9C55-2214D182DD9D}" srcOrd="0" destOrd="0" presId="urn:microsoft.com/office/officeart/2005/8/layout/default"/>
    <dgm:cxn modelId="{83CCA3DD-9067-44F1-82F5-10CC379C212A}" type="presParOf" srcId="{E26DE60D-9E85-400D-8AA1-AF284ABCF8E0}" destId="{B86B8B93-2422-4AD8-9C55-2214D182DD9D}" srcOrd="0" destOrd="0" presId="urn:microsoft.com/office/officeart/2005/8/layout/default"/>
    <dgm:cxn modelId="{533D3579-2C74-40B2-BB07-20DBF96CDA7A}" type="presParOf" srcId="{E26DE60D-9E85-400D-8AA1-AF284ABCF8E0}" destId="{7EBC09D5-D0D9-47BC-B4B9-AC98E8E17688}" srcOrd="1" destOrd="0" presId="urn:microsoft.com/office/officeart/2005/8/layout/default"/>
    <dgm:cxn modelId="{78188864-BA44-4DB2-BC9D-267B60401C82}" type="presParOf" srcId="{E26DE60D-9E85-400D-8AA1-AF284ABCF8E0}" destId="{5D179962-7280-4696-9960-4831B73F621B}" srcOrd="2" destOrd="0" presId="urn:microsoft.com/office/officeart/2005/8/layout/default"/>
    <dgm:cxn modelId="{9223DFEB-43A7-4D6C-80E9-A27897DD8CED}" type="presParOf" srcId="{E26DE60D-9E85-400D-8AA1-AF284ABCF8E0}" destId="{19ACF6B0-DC03-40B8-B9B5-E71C43766DF9}" srcOrd="3" destOrd="0" presId="urn:microsoft.com/office/officeart/2005/8/layout/default"/>
    <dgm:cxn modelId="{CA7F464A-67AB-4A87-9E85-88AEA592C9C6}" type="presParOf" srcId="{E26DE60D-9E85-400D-8AA1-AF284ABCF8E0}" destId="{A2FBBFC6-D5C7-4E7E-B4CC-E39EA2DE5FB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508422-FA3A-4200-961B-FFD0E8E37C01}" type="doc">
      <dgm:prSet loTypeId="urn:microsoft.com/office/officeart/2005/8/layout/vProcess5" loCatId="process" qsTypeId="urn:microsoft.com/office/officeart/2005/8/quickstyle/simple5" qsCatId="simple" csTypeId="urn:microsoft.com/office/officeart/2005/8/colors/accent6_5" csCatId="accent6" phldr="1"/>
      <dgm:spPr/>
      <dgm:t>
        <a:bodyPr/>
        <a:lstStyle/>
        <a:p>
          <a:endParaRPr lang="en-US"/>
        </a:p>
      </dgm:t>
    </dgm:pt>
    <dgm:pt modelId="{7DF8DF9A-4469-4DE5-A1D3-0B2B5C1F8071}">
      <dgm:prSet phldrT="[Text]" custT="1"/>
      <dgm:spPr>
        <a:solidFill>
          <a:schemeClr val="bg1">
            <a:lumMod val="75000"/>
          </a:schemeClr>
        </a:solidFill>
      </dgm:spPr>
      <dgm:t>
        <a:bodyPr/>
        <a:lstStyle/>
        <a:p>
          <a:pPr algn="l"/>
          <a:r>
            <a:rPr lang="en-US" sz="2600" b="0" i="0" dirty="0">
              <a:latin typeface="Calibri" panose="020F0502020204030204" pitchFamily="34" charset="0"/>
              <a:cs typeface="Calibri" panose="020F0502020204030204" pitchFamily="34" charset="0"/>
            </a:rPr>
            <a:t>1. Mission and Objectives</a:t>
          </a:r>
        </a:p>
      </dgm:t>
    </dgm:pt>
    <dgm:pt modelId="{F3356E8D-CA68-49A3-B3BF-5FC5958F8882}" type="parTrans" cxnId="{9CBB268A-0144-4FBD-B99D-5E4D350595DC}">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25BB748B-E6E1-43A5-B63F-5836AADA953C}" type="sibTrans" cxnId="{9CBB268A-0144-4FBD-B99D-5E4D350595DC}">
      <dgm:prSet custT="1"/>
      <dgm:spPr/>
      <dgm:t>
        <a:bodyPr/>
        <a:lstStyle/>
        <a:p>
          <a:endParaRPr lang="en-US" sz="2600" b="0" i="0" dirty="0">
            <a:solidFill>
              <a:srgbClr val="404041"/>
            </a:solidFill>
            <a:latin typeface="Calibri" panose="020F0502020204030204" pitchFamily="34" charset="0"/>
            <a:cs typeface="Calibri" panose="020F0502020204030204" pitchFamily="34" charset="0"/>
          </a:endParaRPr>
        </a:p>
      </dgm:t>
    </dgm:pt>
    <dgm:pt modelId="{21A205EF-957F-4B36-85CB-5DC27FFF030C}">
      <dgm:prSet phldrT="[Text]" custT="1"/>
      <dgm:spPr>
        <a:solidFill>
          <a:schemeClr val="bg1">
            <a:lumMod val="75000"/>
          </a:schemeClr>
        </a:solidFill>
      </dgm:spPr>
      <dgm:t>
        <a:bodyPr/>
        <a:lstStyle/>
        <a:p>
          <a:pPr algn="l"/>
          <a:r>
            <a:rPr lang="en-US" sz="2600" b="0" i="0" dirty="0">
              <a:latin typeface="Calibri" panose="020F0502020204030204" pitchFamily="34" charset="0"/>
              <a:cs typeface="Calibri" panose="020F0502020204030204" pitchFamily="34" charset="0"/>
            </a:rPr>
            <a:t>2. External Analysis</a:t>
          </a:r>
        </a:p>
      </dgm:t>
    </dgm:pt>
    <dgm:pt modelId="{8F7175E6-CAB8-475D-A924-5EA5CE1376E9}" type="parTrans" cxnId="{6AF6A2D2-0651-4A61-9158-386DED360424}">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94517645-2E8F-4574-B4CD-D2CAACFF82CA}" type="sibTrans" cxnId="{6AF6A2D2-0651-4A61-9158-386DED360424}">
      <dgm:prSet custT="1"/>
      <dgm:spPr/>
      <dgm:t>
        <a:bodyPr/>
        <a:lstStyle/>
        <a:p>
          <a:endParaRPr lang="en-US" sz="2600" b="0" i="0" dirty="0">
            <a:solidFill>
              <a:srgbClr val="404041"/>
            </a:solidFill>
            <a:latin typeface="Calibri" panose="020F0502020204030204" pitchFamily="34" charset="0"/>
            <a:cs typeface="Calibri" panose="020F0502020204030204" pitchFamily="34" charset="0"/>
          </a:endParaRPr>
        </a:p>
      </dgm:t>
    </dgm:pt>
    <dgm:pt modelId="{C71AFF1D-96BD-4CDE-A622-BC50DA08E243}">
      <dgm:prSet phldrT="[Text]" custT="1"/>
      <dgm:spPr>
        <a:solidFill>
          <a:schemeClr val="bg1">
            <a:lumMod val="75000"/>
          </a:schemeClr>
        </a:solidFill>
      </dgm:spPr>
      <dgm:t>
        <a:bodyPr anchor="t"/>
        <a:lstStyle/>
        <a:p>
          <a:pPr algn="l"/>
          <a:r>
            <a:rPr lang="en-US" sz="2600" b="0" i="0" dirty="0">
              <a:latin typeface="Calibri" panose="020F0502020204030204" pitchFamily="34" charset="0"/>
              <a:cs typeface="Calibri" panose="020F0502020204030204" pitchFamily="34" charset="0"/>
            </a:rPr>
            <a:t>3. Internal and Competitive Analysis</a:t>
          </a:r>
        </a:p>
      </dgm:t>
    </dgm:pt>
    <dgm:pt modelId="{4631C5DA-3C1C-4711-9C0D-C8E440289D74}" type="parTrans" cxnId="{CA3A1BD1-5A75-4751-83CE-74415D3B47D7}">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18307A91-B9B7-4069-AE58-77BFC65D0E2B}" type="sibTrans" cxnId="{CA3A1BD1-5A75-4751-83CE-74415D3B47D7}">
      <dgm:prSet custT="1"/>
      <dgm:spPr/>
      <dgm:t>
        <a:bodyPr/>
        <a:lstStyle/>
        <a:p>
          <a:endParaRPr lang="en-US" sz="2600" b="0" i="0" dirty="0">
            <a:solidFill>
              <a:srgbClr val="404041"/>
            </a:solidFill>
            <a:latin typeface="Calibri" panose="020F0502020204030204" pitchFamily="34" charset="0"/>
            <a:cs typeface="Calibri" panose="020F0502020204030204" pitchFamily="34" charset="0"/>
          </a:endParaRPr>
        </a:p>
      </dgm:t>
    </dgm:pt>
    <dgm:pt modelId="{676D7E15-1346-4D1C-9A7E-A834B9E4F5D9}">
      <dgm:prSet custT="1"/>
      <dgm:spPr/>
      <dgm:t>
        <a:bodyPr/>
        <a:lstStyle/>
        <a:p>
          <a:pPr algn="l"/>
          <a:r>
            <a:rPr lang="en-US" sz="2600" b="0" i="0" dirty="0">
              <a:latin typeface="Calibri" panose="020F0502020204030204" pitchFamily="34" charset="0"/>
              <a:cs typeface="Calibri" panose="020F0502020204030204" pitchFamily="34" charset="0"/>
            </a:rPr>
            <a:t>4. Strategy Alternatives</a:t>
          </a:r>
        </a:p>
      </dgm:t>
    </dgm:pt>
    <dgm:pt modelId="{F5CFDB61-20F1-46DF-924F-F5A7FB60B52F}" type="parTrans" cxnId="{B7A21177-1093-416D-AF36-1A19F85F4E13}">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FAA64547-8482-4258-86DD-F1A02A998E76}" type="sibTrans" cxnId="{B7A21177-1093-416D-AF36-1A19F85F4E13}">
      <dgm:prSet custT="1"/>
      <dgm:spPr/>
      <dgm:t>
        <a:bodyPr/>
        <a:lstStyle/>
        <a:p>
          <a:endParaRPr lang="en-US" sz="2600" b="0" i="0" dirty="0">
            <a:solidFill>
              <a:srgbClr val="404041"/>
            </a:solidFill>
            <a:latin typeface="Calibri" panose="020F0502020204030204" pitchFamily="34" charset="0"/>
            <a:cs typeface="Calibri" panose="020F0502020204030204" pitchFamily="34" charset="0"/>
          </a:endParaRPr>
        </a:p>
      </dgm:t>
    </dgm:pt>
    <dgm:pt modelId="{169CC98C-CE90-4704-9F0C-95A9A02E405A}">
      <dgm:prSet custT="1"/>
      <dgm:spPr>
        <a:solidFill>
          <a:schemeClr val="bg1">
            <a:lumMod val="75000"/>
          </a:schemeClr>
        </a:solidFill>
      </dgm:spPr>
      <dgm:t>
        <a:bodyPr/>
        <a:lstStyle/>
        <a:p>
          <a:pPr algn="l"/>
          <a:r>
            <a:rPr lang="en-US" sz="2600" b="0" i="0" dirty="0">
              <a:latin typeface="Calibri" panose="020F0502020204030204" pitchFamily="34" charset="0"/>
              <a:cs typeface="Calibri" panose="020F0502020204030204" pitchFamily="34" charset="0"/>
            </a:rPr>
            <a:t>5. Strategic Choice, Implementation, Feedback, and Control </a:t>
          </a:r>
        </a:p>
      </dgm:t>
    </dgm:pt>
    <dgm:pt modelId="{68FEAEB5-1E6C-4E9A-8627-55DBD57239BD}" type="parTrans" cxnId="{0E6428B8-CFFA-40EA-B38F-88C1CF3ED451}">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F5B156B9-17D2-4187-B8D3-4652F973AC4C}" type="sibTrans" cxnId="{0E6428B8-CFFA-40EA-B38F-88C1CF3ED451}">
      <dgm:prSet/>
      <dgm:spPr/>
      <dgm:t>
        <a:bodyPr/>
        <a:lstStyle/>
        <a:p>
          <a:endParaRPr lang="en-US">
            <a:solidFill>
              <a:srgbClr val="404041"/>
            </a:solidFill>
            <a:latin typeface="Times New Roman" panose="02020603050405020304" pitchFamily="18" charset="0"/>
            <a:cs typeface="Times New Roman" panose="02020603050405020304" pitchFamily="18" charset="0"/>
          </a:endParaRPr>
        </a:p>
      </dgm:t>
    </dgm:pt>
    <dgm:pt modelId="{CBF461A5-F082-4B16-A30D-76968FE442B5}" type="pres">
      <dgm:prSet presAssocID="{FD508422-FA3A-4200-961B-FFD0E8E37C01}" presName="outerComposite" presStyleCnt="0">
        <dgm:presLayoutVars>
          <dgm:chMax val="5"/>
          <dgm:dir/>
          <dgm:resizeHandles val="exact"/>
        </dgm:presLayoutVars>
      </dgm:prSet>
      <dgm:spPr/>
    </dgm:pt>
    <dgm:pt modelId="{0593435B-82C6-4164-8D2C-03B870C6298D}" type="pres">
      <dgm:prSet presAssocID="{FD508422-FA3A-4200-961B-FFD0E8E37C01}" presName="dummyMaxCanvas" presStyleCnt="0">
        <dgm:presLayoutVars/>
      </dgm:prSet>
      <dgm:spPr/>
    </dgm:pt>
    <dgm:pt modelId="{033E2215-268A-44D1-B8D4-263FCFF57EEE}" type="pres">
      <dgm:prSet presAssocID="{FD508422-FA3A-4200-961B-FFD0E8E37C01}" presName="FiveNodes_1" presStyleLbl="node1" presStyleIdx="0" presStyleCnt="5">
        <dgm:presLayoutVars>
          <dgm:bulletEnabled val="1"/>
        </dgm:presLayoutVars>
      </dgm:prSet>
      <dgm:spPr/>
    </dgm:pt>
    <dgm:pt modelId="{001A622B-B126-4687-AE0D-F8FD6F8806F3}" type="pres">
      <dgm:prSet presAssocID="{FD508422-FA3A-4200-961B-FFD0E8E37C01}" presName="FiveNodes_2" presStyleLbl="node1" presStyleIdx="1" presStyleCnt="5">
        <dgm:presLayoutVars>
          <dgm:bulletEnabled val="1"/>
        </dgm:presLayoutVars>
      </dgm:prSet>
      <dgm:spPr/>
    </dgm:pt>
    <dgm:pt modelId="{2A3FC610-5446-4643-B63A-B24A78520820}" type="pres">
      <dgm:prSet presAssocID="{FD508422-FA3A-4200-961B-FFD0E8E37C01}" presName="FiveNodes_3" presStyleLbl="node1" presStyleIdx="2" presStyleCnt="5">
        <dgm:presLayoutVars>
          <dgm:bulletEnabled val="1"/>
        </dgm:presLayoutVars>
      </dgm:prSet>
      <dgm:spPr/>
    </dgm:pt>
    <dgm:pt modelId="{50845A73-775A-4CE7-84AD-8D33F48961C7}" type="pres">
      <dgm:prSet presAssocID="{FD508422-FA3A-4200-961B-FFD0E8E37C01}" presName="FiveNodes_4" presStyleLbl="node1" presStyleIdx="3" presStyleCnt="5">
        <dgm:presLayoutVars>
          <dgm:bulletEnabled val="1"/>
        </dgm:presLayoutVars>
      </dgm:prSet>
      <dgm:spPr/>
    </dgm:pt>
    <dgm:pt modelId="{759A78BE-B8EF-43B6-A58A-D8C329813BA5}" type="pres">
      <dgm:prSet presAssocID="{FD508422-FA3A-4200-961B-FFD0E8E37C01}" presName="FiveNodes_5" presStyleLbl="node1" presStyleIdx="4" presStyleCnt="5">
        <dgm:presLayoutVars>
          <dgm:bulletEnabled val="1"/>
        </dgm:presLayoutVars>
      </dgm:prSet>
      <dgm:spPr/>
    </dgm:pt>
    <dgm:pt modelId="{C9F22436-1351-4CFC-87A7-8BD7415383E9}" type="pres">
      <dgm:prSet presAssocID="{FD508422-FA3A-4200-961B-FFD0E8E37C01}" presName="FiveConn_1-2" presStyleLbl="fgAccFollowNode1" presStyleIdx="0" presStyleCnt="4">
        <dgm:presLayoutVars>
          <dgm:bulletEnabled val="1"/>
        </dgm:presLayoutVars>
      </dgm:prSet>
      <dgm:spPr/>
    </dgm:pt>
    <dgm:pt modelId="{52E19B8C-2090-4070-B4DF-C01FC14F9FB6}" type="pres">
      <dgm:prSet presAssocID="{FD508422-FA3A-4200-961B-FFD0E8E37C01}" presName="FiveConn_2-3" presStyleLbl="fgAccFollowNode1" presStyleIdx="1" presStyleCnt="4">
        <dgm:presLayoutVars>
          <dgm:bulletEnabled val="1"/>
        </dgm:presLayoutVars>
      </dgm:prSet>
      <dgm:spPr/>
    </dgm:pt>
    <dgm:pt modelId="{287EB910-BF66-47BC-BB8B-CCD45EE83330}" type="pres">
      <dgm:prSet presAssocID="{FD508422-FA3A-4200-961B-FFD0E8E37C01}" presName="FiveConn_3-4" presStyleLbl="fgAccFollowNode1" presStyleIdx="2" presStyleCnt="4">
        <dgm:presLayoutVars>
          <dgm:bulletEnabled val="1"/>
        </dgm:presLayoutVars>
      </dgm:prSet>
      <dgm:spPr/>
    </dgm:pt>
    <dgm:pt modelId="{AF9B071E-990F-4E11-89FA-9FB0DB22558D}" type="pres">
      <dgm:prSet presAssocID="{FD508422-FA3A-4200-961B-FFD0E8E37C01}" presName="FiveConn_4-5" presStyleLbl="fgAccFollowNode1" presStyleIdx="3" presStyleCnt="4">
        <dgm:presLayoutVars>
          <dgm:bulletEnabled val="1"/>
        </dgm:presLayoutVars>
      </dgm:prSet>
      <dgm:spPr/>
    </dgm:pt>
    <dgm:pt modelId="{85171308-85BB-4945-9505-61A65D04C6F7}" type="pres">
      <dgm:prSet presAssocID="{FD508422-FA3A-4200-961B-FFD0E8E37C01}" presName="FiveNodes_1_text" presStyleLbl="node1" presStyleIdx="4" presStyleCnt="5">
        <dgm:presLayoutVars>
          <dgm:bulletEnabled val="1"/>
        </dgm:presLayoutVars>
      </dgm:prSet>
      <dgm:spPr/>
    </dgm:pt>
    <dgm:pt modelId="{A815351D-0EC7-4F1A-A040-8798A4DA3A29}" type="pres">
      <dgm:prSet presAssocID="{FD508422-FA3A-4200-961B-FFD0E8E37C01}" presName="FiveNodes_2_text" presStyleLbl="node1" presStyleIdx="4" presStyleCnt="5">
        <dgm:presLayoutVars>
          <dgm:bulletEnabled val="1"/>
        </dgm:presLayoutVars>
      </dgm:prSet>
      <dgm:spPr/>
    </dgm:pt>
    <dgm:pt modelId="{E4850BEF-8ED2-4C79-A219-46EEE772B63F}" type="pres">
      <dgm:prSet presAssocID="{FD508422-FA3A-4200-961B-FFD0E8E37C01}" presName="FiveNodes_3_text" presStyleLbl="node1" presStyleIdx="4" presStyleCnt="5">
        <dgm:presLayoutVars>
          <dgm:bulletEnabled val="1"/>
        </dgm:presLayoutVars>
      </dgm:prSet>
      <dgm:spPr/>
    </dgm:pt>
    <dgm:pt modelId="{FEC9A546-0FB7-46BC-82D3-C84603EBBD17}" type="pres">
      <dgm:prSet presAssocID="{FD508422-FA3A-4200-961B-FFD0E8E37C01}" presName="FiveNodes_4_text" presStyleLbl="node1" presStyleIdx="4" presStyleCnt="5">
        <dgm:presLayoutVars>
          <dgm:bulletEnabled val="1"/>
        </dgm:presLayoutVars>
      </dgm:prSet>
      <dgm:spPr/>
    </dgm:pt>
    <dgm:pt modelId="{B74C1A2C-E6CC-4894-AAD0-B5E780A8EA20}" type="pres">
      <dgm:prSet presAssocID="{FD508422-FA3A-4200-961B-FFD0E8E37C01}" presName="FiveNodes_5_text" presStyleLbl="node1" presStyleIdx="4" presStyleCnt="5">
        <dgm:presLayoutVars>
          <dgm:bulletEnabled val="1"/>
        </dgm:presLayoutVars>
      </dgm:prSet>
      <dgm:spPr/>
    </dgm:pt>
  </dgm:ptLst>
  <dgm:cxnLst>
    <dgm:cxn modelId="{93633110-7617-450C-A61E-56EA2B66AA65}" type="presOf" srcId="{169CC98C-CE90-4704-9F0C-95A9A02E405A}" destId="{B74C1A2C-E6CC-4894-AAD0-B5E780A8EA20}" srcOrd="1" destOrd="0" presId="urn:microsoft.com/office/officeart/2005/8/layout/vProcess5"/>
    <dgm:cxn modelId="{4FDD5711-3116-4DC4-B1D1-03B1ED87C588}" type="presOf" srcId="{FAA64547-8482-4258-86DD-F1A02A998E76}" destId="{AF9B071E-990F-4E11-89FA-9FB0DB22558D}" srcOrd="0" destOrd="0" presId="urn:microsoft.com/office/officeart/2005/8/layout/vProcess5"/>
    <dgm:cxn modelId="{1B2A396F-3E58-4B5B-B0E0-255A7D63AAC8}" type="presOf" srcId="{94517645-2E8F-4574-B4CD-D2CAACFF82CA}" destId="{52E19B8C-2090-4070-B4DF-C01FC14F9FB6}" srcOrd="0" destOrd="0" presId="urn:microsoft.com/office/officeart/2005/8/layout/vProcess5"/>
    <dgm:cxn modelId="{B7A21177-1093-416D-AF36-1A19F85F4E13}" srcId="{FD508422-FA3A-4200-961B-FFD0E8E37C01}" destId="{676D7E15-1346-4D1C-9A7E-A834B9E4F5D9}" srcOrd="3" destOrd="0" parTransId="{F5CFDB61-20F1-46DF-924F-F5A7FB60B52F}" sibTransId="{FAA64547-8482-4258-86DD-F1A02A998E76}"/>
    <dgm:cxn modelId="{AEDBD07E-0725-4BA2-B123-4253A78A05ED}" type="presOf" srcId="{676D7E15-1346-4D1C-9A7E-A834B9E4F5D9}" destId="{FEC9A546-0FB7-46BC-82D3-C84603EBBD17}" srcOrd="1" destOrd="0" presId="urn:microsoft.com/office/officeart/2005/8/layout/vProcess5"/>
    <dgm:cxn modelId="{AD8DC385-6E6B-40E0-8543-9727C5E4349F}" type="presOf" srcId="{C71AFF1D-96BD-4CDE-A622-BC50DA08E243}" destId="{E4850BEF-8ED2-4C79-A219-46EEE772B63F}" srcOrd="1" destOrd="0" presId="urn:microsoft.com/office/officeart/2005/8/layout/vProcess5"/>
    <dgm:cxn modelId="{A891EB85-14D6-4D06-BFF0-0BE918BA3D84}" type="presOf" srcId="{676D7E15-1346-4D1C-9A7E-A834B9E4F5D9}" destId="{50845A73-775A-4CE7-84AD-8D33F48961C7}" srcOrd="0" destOrd="0" presId="urn:microsoft.com/office/officeart/2005/8/layout/vProcess5"/>
    <dgm:cxn modelId="{9CBB268A-0144-4FBD-B99D-5E4D350595DC}" srcId="{FD508422-FA3A-4200-961B-FFD0E8E37C01}" destId="{7DF8DF9A-4469-4DE5-A1D3-0B2B5C1F8071}" srcOrd="0" destOrd="0" parTransId="{F3356E8D-CA68-49A3-B3BF-5FC5958F8882}" sibTransId="{25BB748B-E6E1-43A5-B63F-5836AADA953C}"/>
    <dgm:cxn modelId="{0492D38B-A3B1-475A-A400-1D3150FBD0D9}" type="presOf" srcId="{25BB748B-E6E1-43A5-B63F-5836AADA953C}" destId="{C9F22436-1351-4CFC-87A7-8BD7415383E9}" srcOrd="0" destOrd="0" presId="urn:microsoft.com/office/officeart/2005/8/layout/vProcess5"/>
    <dgm:cxn modelId="{9F4539B3-1ED2-422A-A5A1-FABCCC2B5121}" type="presOf" srcId="{7DF8DF9A-4469-4DE5-A1D3-0B2B5C1F8071}" destId="{033E2215-268A-44D1-B8D4-263FCFF57EEE}" srcOrd="0" destOrd="0" presId="urn:microsoft.com/office/officeart/2005/8/layout/vProcess5"/>
    <dgm:cxn modelId="{0E6428B8-CFFA-40EA-B38F-88C1CF3ED451}" srcId="{FD508422-FA3A-4200-961B-FFD0E8E37C01}" destId="{169CC98C-CE90-4704-9F0C-95A9A02E405A}" srcOrd="4" destOrd="0" parTransId="{68FEAEB5-1E6C-4E9A-8627-55DBD57239BD}" sibTransId="{F5B156B9-17D2-4187-B8D3-4652F973AC4C}"/>
    <dgm:cxn modelId="{E6F95EBB-3E04-4596-A4D3-F3AEDB435D73}" type="presOf" srcId="{169CC98C-CE90-4704-9F0C-95A9A02E405A}" destId="{759A78BE-B8EF-43B6-A58A-D8C329813BA5}" srcOrd="0" destOrd="0" presId="urn:microsoft.com/office/officeart/2005/8/layout/vProcess5"/>
    <dgm:cxn modelId="{8889AEC0-D03B-4F4C-9C22-60D0E375C2E8}" type="presOf" srcId="{7DF8DF9A-4469-4DE5-A1D3-0B2B5C1F8071}" destId="{85171308-85BB-4945-9505-61A65D04C6F7}" srcOrd="1" destOrd="0" presId="urn:microsoft.com/office/officeart/2005/8/layout/vProcess5"/>
    <dgm:cxn modelId="{CA3A1BD1-5A75-4751-83CE-74415D3B47D7}" srcId="{FD508422-FA3A-4200-961B-FFD0E8E37C01}" destId="{C71AFF1D-96BD-4CDE-A622-BC50DA08E243}" srcOrd="2" destOrd="0" parTransId="{4631C5DA-3C1C-4711-9C0D-C8E440289D74}" sibTransId="{18307A91-B9B7-4069-AE58-77BFC65D0E2B}"/>
    <dgm:cxn modelId="{AB7E37D1-728A-4F51-81A5-D8A8EC88CBC8}" type="presOf" srcId="{18307A91-B9B7-4069-AE58-77BFC65D0E2B}" destId="{287EB910-BF66-47BC-BB8B-CCD45EE83330}" srcOrd="0" destOrd="0" presId="urn:microsoft.com/office/officeart/2005/8/layout/vProcess5"/>
    <dgm:cxn modelId="{6AF6A2D2-0651-4A61-9158-386DED360424}" srcId="{FD508422-FA3A-4200-961B-FFD0E8E37C01}" destId="{21A205EF-957F-4B36-85CB-5DC27FFF030C}" srcOrd="1" destOrd="0" parTransId="{8F7175E6-CAB8-475D-A924-5EA5CE1376E9}" sibTransId="{94517645-2E8F-4574-B4CD-D2CAACFF82CA}"/>
    <dgm:cxn modelId="{AA7DCCD8-C71C-498C-8EE9-67E8180E50DF}" type="presOf" srcId="{21A205EF-957F-4B36-85CB-5DC27FFF030C}" destId="{001A622B-B126-4687-AE0D-F8FD6F8806F3}" srcOrd="0" destOrd="0" presId="urn:microsoft.com/office/officeart/2005/8/layout/vProcess5"/>
    <dgm:cxn modelId="{AC2B1EE3-D5F8-4720-9227-BFFC2D2F5ADE}" type="presOf" srcId="{C71AFF1D-96BD-4CDE-A622-BC50DA08E243}" destId="{2A3FC610-5446-4643-B63A-B24A78520820}" srcOrd="0" destOrd="0" presId="urn:microsoft.com/office/officeart/2005/8/layout/vProcess5"/>
    <dgm:cxn modelId="{1240B6E3-0AC6-4319-AD73-B911D2CE6826}" type="presOf" srcId="{FD508422-FA3A-4200-961B-FFD0E8E37C01}" destId="{CBF461A5-F082-4B16-A30D-76968FE442B5}" srcOrd="0" destOrd="0" presId="urn:microsoft.com/office/officeart/2005/8/layout/vProcess5"/>
    <dgm:cxn modelId="{350F1FE4-D184-45EC-B023-F4BAF697F833}" type="presOf" srcId="{21A205EF-957F-4B36-85CB-5DC27FFF030C}" destId="{A815351D-0EC7-4F1A-A040-8798A4DA3A29}" srcOrd="1" destOrd="0" presId="urn:microsoft.com/office/officeart/2005/8/layout/vProcess5"/>
    <dgm:cxn modelId="{79A2ECDE-B47D-4687-A4BB-F7F1271D75F2}" type="presParOf" srcId="{CBF461A5-F082-4B16-A30D-76968FE442B5}" destId="{0593435B-82C6-4164-8D2C-03B870C6298D}" srcOrd="0" destOrd="0" presId="urn:microsoft.com/office/officeart/2005/8/layout/vProcess5"/>
    <dgm:cxn modelId="{106778AC-75D2-4303-961E-7D75F8D8CDB7}" type="presParOf" srcId="{CBF461A5-F082-4B16-A30D-76968FE442B5}" destId="{033E2215-268A-44D1-B8D4-263FCFF57EEE}" srcOrd="1" destOrd="0" presId="urn:microsoft.com/office/officeart/2005/8/layout/vProcess5"/>
    <dgm:cxn modelId="{E9F6C7F2-11FD-4C58-8D00-12411CCB127C}" type="presParOf" srcId="{CBF461A5-F082-4B16-A30D-76968FE442B5}" destId="{001A622B-B126-4687-AE0D-F8FD6F8806F3}" srcOrd="2" destOrd="0" presId="urn:microsoft.com/office/officeart/2005/8/layout/vProcess5"/>
    <dgm:cxn modelId="{C203761F-020B-4079-AD33-68C9605A9AF0}" type="presParOf" srcId="{CBF461A5-F082-4B16-A30D-76968FE442B5}" destId="{2A3FC610-5446-4643-B63A-B24A78520820}" srcOrd="3" destOrd="0" presId="urn:microsoft.com/office/officeart/2005/8/layout/vProcess5"/>
    <dgm:cxn modelId="{38BA7B30-0324-4911-9B83-79119C7FCF33}" type="presParOf" srcId="{CBF461A5-F082-4B16-A30D-76968FE442B5}" destId="{50845A73-775A-4CE7-84AD-8D33F48961C7}" srcOrd="4" destOrd="0" presId="urn:microsoft.com/office/officeart/2005/8/layout/vProcess5"/>
    <dgm:cxn modelId="{FD6EEF64-D242-4511-9A8F-1A36F048CAA9}" type="presParOf" srcId="{CBF461A5-F082-4B16-A30D-76968FE442B5}" destId="{759A78BE-B8EF-43B6-A58A-D8C329813BA5}" srcOrd="5" destOrd="0" presId="urn:microsoft.com/office/officeart/2005/8/layout/vProcess5"/>
    <dgm:cxn modelId="{E00CEB13-186F-421B-B363-72E70A5A12CC}" type="presParOf" srcId="{CBF461A5-F082-4B16-A30D-76968FE442B5}" destId="{C9F22436-1351-4CFC-87A7-8BD7415383E9}" srcOrd="6" destOrd="0" presId="urn:microsoft.com/office/officeart/2005/8/layout/vProcess5"/>
    <dgm:cxn modelId="{09E3F715-0771-4AEE-ADA8-334831831068}" type="presParOf" srcId="{CBF461A5-F082-4B16-A30D-76968FE442B5}" destId="{52E19B8C-2090-4070-B4DF-C01FC14F9FB6}" srcOrd="7" destOrd="0" presId="urn:microsoft.com/office/officeart/2005/8/layout/vProcess5"/>
    <dgm:cxn modelId="{923A8344-0FE2-4261-8F45-9EC42B56596B}" type="presParOf" srcId="{CBF461A5-F082-4B16-A30D-76968FE442B5}" destId="{287EB910-BF66-47BC-BB8B-CCD45EE83330}" srcOrd="8" destOrd="0" presId="urn:microsoft.com/office/officeart/2005/8/layout/vProcess5"/>
    <dgm:cxn modelId="{E625EC64-D6F1-4A40-9531-88F4F8827106}" type="presParOf" srcId="{CBF461A5-F082-4B16-A30D-76968FE442B5}" destId="{AF9B071E-990F-4E11-89FA-9FB0DB22558D}" srcOrd="9" destOrd="0" presId="urn:microsoft.com/office/officeart/2005/8/layout/vProcess5"/>
    <dgm:cxn modelId="{3EAF7870-FF4E-4C56-995E-BE3D2F1E8280}" type="presParOf" srcId="{CBF461A5-F082-4B16-A30D-76968FE442B5}" destId="{85171308-85BB-4945-9505-61A65D04C6F7}" srcOrd="10" destOrd="0" presId="urn:microsoft.com/office/officeart/2005/8/layout/vProcess5"/>
    <dgm:cxn modelId="{015649FA-7E20-4FE5-90EC-B4532C1322FF}" type="presParOf" srcId="{CBF461A5-F082-4B16-A30D-76968FE442B5}" destId="{A815351D-0EC7-4F1A-A040-8798A4DA3A29}" srcOrd="11" destOrd="0" presId="urn:microsoft.com/office/officeart/2005/8/layout/vProcess5"/>
    <dgm:cxn modelId="{5A4199C1-F5E3-4666-9A83-0514458829AA}" type="presParOf" srcId="{CBF461A5-F082-4B16-A30D-76968FE442B5}" destId="{E4850BEF-8ED2-4C79-A219-46EEE772B63F}" srcOrd="12" destOrd="0" presId="urn:microsoft.com/office/officeart/2005/8/layout/vProcess5"/>
    <dgm:cxn modelId="{445819B7-46C7-47F3-8946-726805FEF47F}" type="presParOf" srcId="{CBF461A5-F082-4B16-A30D-76968FE442B5}" destId="{FEC9A546-0FB7-46BC-82D3-C84603EBBD17}" srcOrd="13" destOrd="0" presId="urn:microsoft.com/office/officeart/2005/8/layout/vProcess5"/>
    <dgm:cxn modelId="{19B86386-1EA2-44F7-A739-4D99D890A7D9}" type="presParOf" srcId="{CBF461A5-F082-4B16-A30D-76968FE442B5}" destId="{B74C1A2C-E6CC-4894-AAD0-B5E780A8EA2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2CA213-7242-4285-9E98-1551714F73A9}" type="doc">
      <dgm:prSet loTypeId="urn:microsoft.com/office/officeart/2005/8/layout/radial4" loCatId="relationship" qsTypeId="urn:microsoft.com/office/officeart/2005/8/quickstyle/simple1#9" qsCatId="simple" csTypeId="urn:microsoft.com/office/officeart/2005/8/colors/accent6_2" csCatId="accent6" phldr="1"/>
      <dgm:spPr/>
      <dgm:t>
        <a:bodyPr/>
        <a:lstStyle/>
        <a:p>
          <a:endParaRPr lang="en-US"/>
        </a:p>
      </dgm:t>
    </dgm:pt>
    <dgm:pt modelId="{5239CE2C-0949-4E30-9CE2-55D6E0B36BE3}">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200" b="1"/>
            <a:t>Alternative Strategies</a:t>
          </a:r>
          <a:endParaRPr lang="en-US" sz="2200" b="1" dirty="0"/>
        </a:p>
      </dgm:t>
    </dgm:pt>
    <dgm:pt modelId="{1F49B19C-9CBA-4293-AEA3-B821718FDC19}" type="parTrans" cxnId="{DAFFC8CF-9760-4C35-893E-352535564566}">
      <dgm:prSet/>
      <dgm:spPr/>
      <dgm:t>
        <a:bodyPr/>
        <a:lstStyle/>
        <a:p>
          <a:endParaRPr lang="en-US"/>
        </a:p>
      </dgm:t>
    </dgm:pt>
    <dgm:pt modelId="{8A1FF926-A07C-432B-A5AA-2CCE0CF63BEA}" type="sibTrans" cxnId="{DAFFC8CF-9760-4C35-893E-352535564566}">
      <dgm:prSet/>
      <dgm:spPr/>
      <dgm:t>
        <a:bodyPr/>
        <a:lstStyle/>
        <a:p>
          <a:endParaRPr lang="en-US"/>
        </a:p>
      </dgm:t>
    </dgm:pt>
    <dgm:pt modelId="{FC78933E-0A88-4929-B154-B698A08840AA}">
      <dgm:prSet phldrT="[Text]" custT="1"/>
      <dgm:spPr/>
      <dgm:t>
        <a:bodyPr/>
        <a:lstStyle/>
        <a:p>
          <a:r>
            <a:rPr lang="en-US" sz="2400" b="0" i="0" dirty="0">
              <a:latin typeface="Calibri" panose="020F0502020204030204" pitchFamily="34" charset="0"/>
              <a:cs typeface="Calibri" panose="020F0502020204030204" pitchFamily="34" charset="0"/>
            </a:rPr>
            <a:t>Pressure for Local Responsiveness</a:t>
          </a:r>
        </a:p>
      </dgm:t>
    </dgm:pt>
    <dgm:pt modelId="{48269BC7-5FF0-4982-A3EB-EA4778F3E3A0}" type="parTrans" cxnId="{BDAED283-676C-4394-86BC-35F33FB2E143}">
      <dgm:prSet/>
      <dgm:spPr/>
      <dgm:t>
        <a:bodyPr/>
        <a:lstStyle/>
        <a:p>
          <a:endParaRPr lang="en-US" dirty="0"/>
        </a:p>
      </dgm:t>
    </dgm:pt>
    <dgm:pt modelId="{80978249-9760-4D76-B863-3C7AE5558B14}" type="sibTrans" cxnId="{BDAED283-676C-4394-86BC-35F33FB2E143}">
      <dgm:prSet/>
      <dgm:spPr/>
      <dgm:t>
        <a:bodyPr/>
        <a:lstStyle/>
        <a:p>
          <a:endParaRPr lang="en-US"/>
        </a:p>
      </dgm:t>
    </dgm:pt>
    <dgm:pt modelId="{AAE30625-72A3-4E7E-B15A-E77336EB4643}">
      <dgm:prSet phldrT="[Text]" custT="1"/>
      <dgm:spPr/>
      <dgm:t>
        <a:bodyPr/>
        <a:lstStyle/>
        <a:p>
          <a:r>
            <a:rPr lang="en-US" sz="2400" b="0" i="0" dirty="0">
              <a:latin typeface="Calibri" panose="020F0502020204030204" pitchFamily="34" charset="0"/>
              <a:cs typeface="Calibri" panose="020F0502020204030204" pitchFamily="34" charset="0"/>
            </a:rPr>
            <a:t>Pressure for Global Integration</a:t>
          </a:r>
        </a:p>
      </dgm:t>
    </dgm:pt>
    <dgm:pt modelId="{5AC38BE1-FC3B-4856-B256-F6464BFA0B63}" type="parTrans" cxnId="{C00A8E45-2234-4393-A24B-4A4162DF0087}">
      <dgm:prSet/>
      <dgm:spPr/>
      <dgm:t>
        <a:bodyPr/>
        <a:lstStyle/>
        <a:p>
          <a:endParaRPr lang="en-US" dirty="0"/>
        </a:p>
      </dgm:t>
    </dgm:pt>
    <dgm:pt modelId="{58D3BD77-F8AC-4985-BF94-CD325B2A64F4}" type="sibTrans" cxnId="{C00A8E45-2234-4393-A24B-4A4162DF0087}">
      <dgm:prSet/>
      <dgm:spPr/>
      <dgm:t>
        <a:bodyPr/>
        <a:lstStyle/>
        <a:p>
          <a:endParaRPr lang="en-US"/>
        </a:p>
      </dgm:t>
    </dgm:pt>
    <dgm:pt modelId="{D880F6D2-0946-4CE5-87F5-24D1AF5C3FDD}" type="pres">
      <dgm:prSet presAssocID="{1F2CA213-7242-4285-9E98-1551714F73A9}" presName="cycle" presStyleCnt="0">
        <dgm:presLayoutVars>
          <dgm:chMax val="1"/>
          <dgm:dir/>
          <dgm:animLvl val="ctr"/>
          <dgm:resizeHandles val="exact"/>
        </dgm:presLayoutVars>
      </dgm:prSet>
      <dgm:spPr/>
    </dgm:pt>
    <dgm:pt modelId="{C8733CF0-65E4-46C3-A5B2-93157B07F856}" type="pres">
      <dgm:prSet presAssocID="{5239CE2C-0949-4E30-9CE2-55D6E0B36BE3}" presName="centerShape" presStyleLbl="node0" presStyleIdx="0" presStyleCnt="1"/>
      <dgm:spPr/>
    </dgm:pt>
    <dgm:pt modelId="{22C6BF21-3BCA-447A-BE97-3BBF7F2714F9}" type="pres">
      <dgm:prSet presAssocID="{48269BC7-5FF0-4982-A3EB-EA4778F3E3A0}" presName="parTrans" presStyleLbl="bgSibTrans2D1" presStyleIdx="0" presStyleCnt="2" custLinFactNeighborX="2286" custLinFactNeighborY="35201"/>
      <dgm:spPr/>
    </dgm:pt>
    <dgm:pt modelId="{7D75003D-0CAB-452C-B5B9-E3B1F963CD4B}" type="pres">
      <dgm:prSet presAssocID="{FC78933E-0A88-4929-B154-B698A08840AA}" presName="node" presStyleLbl="node1" presStyleIdx="0" presStyleCnt="2" custScaleX="131225" custRadScaleRad="106206" custRadScaleInc="5034">
        <dgm:presLayoutVars>
          <dgm:bulletEnabled val="1"/>
        </dgm:presLayoutVars>
      </dgm:prSet>
      <dgm:spPr/>
    </dgm:pt>
    <dgm:pt modelId="{9DA053A5-2AC7-4AAB-8628-D6B421314620}" type="pres">
      <dgm:prSet presAssocID="{5AC38BE1-FC3B-4856-B256-F6464BFA0B63}" presName="parTrans" presStyleLbl="bgSibTrans2D1" presStyleIdx="1" presStyleCnt="2" custLinFactNeighborX="-1650" custLinFactNeighborY="35763"/>
      <dgm:spPr/>
    </dgm:pt>
    <dgm:pt modelId="{C940193B-FB99-41D4-8CB9-0EBF36B1C26E}" type="pres">
      <dgm:prSet presAssocID="{AAE30625-72A3-4E7E-B15A-E77336EB4643}" presName="node" presStyleLbl="node1" presStyleIdx="1" presStyleCnt="2" custScaleX="131225" custRadScaleRad="106206" custRadScaleInc="-5034">
        <dgm:presLayoutVars>
          <dgm:bulletEnabled val="1"/>
        </dgm:presLayoutVars>
      </dgm:prSet>
      <dgm:spPr/>
    </dgm:pt>
  </dgm:ptLst>
  <dgm:cxnLst>
    <dgm:cxn modelId="{BFFAB22B-A308-4C49-9DB7-FD1374EA7E83}" type="presOf" srcId="{5239CE2C-0949-4E30-9CE2-55D6E0B36BE3}" destId="{C8733CF0-65E4-46C3-A5B2-93157B07F856}" srcOrd="0" destOrd="0" presId="urn:microsoft.com/office/officeart/2005/8/layout/radial4"/>
    <dgm:cxn modelId="{C00A8E45-2234-4393-A24B-4A4162DF0087}" srcId="{5239CE2C-0949-4E30-9CE2-55D6E0B36BE3}" destId="{AAE30625-72A3-4E7E-B15A-E77336EB4643}" srcOrd="1" destOrd="0" parTransId="{5AC38BE1-FC3B-4856-B256-F6464BFA0B63}" sibTransId="{58D3BD77-F8AC-4985-BF94-CD325B2A64F4}"/>
    <dgm:cxn modelId="{89149D6E-F8DD-4060-8C84-0B55EE1410D5}" type="presOf" srcId="{AAE30625-72A3-4E7E-B15A-E77336EB4643}" destId="{C940193B-FB99-41D4-8CB9-0EBF36B1C26E}" srcOrd="0" destOrd="0" presId="urn:microsoft.com/office/officeart/2005/8/layout/radial4"/>
    <dgm:cxn modelId="{A59B7E7D-F1C9-42BA-B47E-CBB2478ABF3A}" type="presOf" srcId="{FC78933E-0A88-4929-B154-B698A08840AA}" destId="{7D75003D-0CAB-452C-B5B9-E3B1F963CD4B}" srcOrd="0" destOrd="0" presId="urn:microsoft.com/office/officeart/2005/8/layout/radial4"/>
    <dgm:cxn modelId="{BDAED283-676C-4394-86BC-35F33FB2E143}" srcId="{5239CE2C-0949-4E30-9CE2-55D6E0B36BE3}" destId="{FC78933E-0A88-4929-B154-B698A08840AA}" srcOrd="0" destOrd="0" parTransId="{48269BC7-5FF0-4982-A3EB-EA4778F3E3A0}" sibTransId="{80978249-9760-4D76-B863-3C7AE5558B14}"/>
    <dgm:cxn modelId="{EF02B0AC-99FB-4EE5-BF58-FCDF86C8E61A}" type="presOf" srcId="{5AC38BE1-FC3B-4856-B256-F6464BFA0B63}" destId="{9DA053A5-2AC7-4AAB-8628-D6B421314620}" srcOrd="0" destOrd="0" presId="urn:microsoft.com/office/officeart/2005/8/layout/radial4"/>
    <dgm:cxn modelId="{DAFFC8CF-9760-4C35-893E-352535564566}" srcId="{1F2CA213-7242-4285-9E98-1551714F73A9}" destId="{5239CE2C-0949-4E30-9CE2-55D6E0B36BE3}" srcOrd="0" destOrd="0" parTransId="{1F49B19C-9CBA-4293-AEA3-B821718FDC19}" sibTransId="{8A1FF926-A07C-432B-A5AA-2CCE0CF63BEA}"/>
    <dgm:cxn modelId="{FFA041F0-D765-48A1-836C-301599450667}" type="presOf" srcId="{48269BC7-5FF0-4982-A3EB-EA4778F3E3A0}" destId="{22C6BF21-3BCA-447A-BE97-3BBF7F2714F9}" srcOrd="0" destOrd="0" presId="urn:microsoft.com/office/officeart/2005/8/layout/radial4"/>
    <dgm:cxn modelId="{E096EBFC-F84D-43CF-ADB2-2C3BB552AD97}" type="presOf" srcId="{1F2CA213-7242-4285-9E98-1551714F73A9}" destId="{D880F6D2-0946-4CE5-87F5-24D1AF5C3FDD}" srcOrd="0" destOrd="0" presId="urn:microsoft.com/office/officeart/2005/8/layout/radial4"/>
    <dgm:cxn modelId="{D3E4664E-96CF-448F-B133-7728FFFDFFFD}" type="presParOf" srcId="{D880F6D2-0946-4CE5-87F5-24D1AF5C3FDD}" destId="{C8733CF0-65E4-46C3-A5B2-93157B07F856}" srcOrd="0" destOrd="0" presId="urn:microsoft.com/office/officeart/2005/8/layout/radial4"/>
    <dgm:cxn modelId="{9A9E59BF-A54E-444A-A66A-051A1C5DA3A6}" type="presParOf" srcId="{D880F6D2-0946-4CE5-87F5-24D1AF5C3FDD}" destId="{22C6BF21-3BCA-447A-BE97-3BBF7F2714F9}" srcOrd="1" destOrd="0" presId="urn:microsoft.com/office/officeart/2005/8/layout/radial4"/>
    <dgm:cxn modelId="{90D2A34C-C322-4E5B-8867-6985C28D8526}" type="presParOf" srcId="{D880F6D2-0946-4CE5-87F5-24D1AF5C3FDD}" destId="{7D75003D-0CAB-452C-B5B9-E3B1F963CD4B}" srcOrd="2" destOrd="0" presId="urn:microsoft.com/office/officeart/2005/8/layout/radial4"/>
    <dgm:cxn modelId="{A4E3073B-CC7A-4324-8460-53014212F3A0}" type="presParOf" srcId="{D880F6D2-0946-4CE5-87F5-24D1AF5C3FDD}" destId="{9DA053A5-2AC7-4AAB-8628-D6B421314620}" srcOrd="3" destOrd="0" presId="urn:microsoft.com/office/officeart/2005/8/layout/radial4"/>
    <dgm:cxn modelId="{7488C63C-A8F6-4452-8FB7-E96210689482}" type="presParOf" srcId="{D880F6D2-0946-4CE5-87F5-24D1AF5C3FDD}" destId="{C940193B-FB99-41D4-8CB9-0EBF36B1C26E}"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A22716-6671-4EC4-ABAF-4C086A6F37CA}" type="doc">
      <dgm:prSet loTypeId="urn:microsoft.com/office/officeart/2008/layout/PictureStrips" loCatId="list" qsTypeId="urn:microsoft.com/office/officeart/2005/8/quickstyle/simple1" qsCatId="simple" csTypeId="urn:microsoft.com/office/officeart/2005/8/colors/accent6_1" csCatId="accent6" phldr="1"/>
      <dgm:spPr/>
      <dgm:t>
        <a:bodyPr/>
        <a:lstStyle/>
        <a:p>
          <a:endParaRPr lang="de-DE"/>
        </a:p>
      </dgm:t>
    </dgm:pt>
    <dgm:pt modelId="{D3C39DB3-95EC-43B2-9EB6-0F02E5576148}">
      <dgm:prSet phldrT="[Text]" custT="1"/>
      <dgm:spPr/>
      <dgm:t>
        <a:bodyPr/>
        <a:lstStyle/>
        <a:p>
          <a:r>
            <a:rPr lang="en-GB" sz="2000" dirty="0"/>
            <a:t>SMEs have limited financial and personnel resources </a:t>
          </a:r>
          <a:r>
            <a:rPr lang="en-GB" sz="1500" dirty="0"/>
            <a:t>(</a:t>
          </a:r>
          <a:r>
            <a:rPr lang="en-GB" sz="1500" dirty="0" err="1"/>
            <a:t>Brouthers</a:t>
          </a:r>
          <a:r>
            <a:rPr lang="en-GB" sz="1500" dirty="0"/>
            <a:t> &amp; </a:t>
          </a:r>
          <a:r>
            <a:rPr lang="en-GB" sz="1500" dirty="0" err="1"/>
            <a:t>Nakos</a:t>
          </a:r>
          <a:r>
            <a:rPr lang="en-GB" sz="1500" dirty="0"/>
            <a:t>, 2004; </a:t>
          </a:r>
          <a:r>
            <a:rPr lang="en-GB" sz="1500" dirty="0" err="1"/>
            <a:t>Nakos</a:t>
          </a:r>
          <a:r>
            <a:rPr lang="en-GB" sz="1500" dirty="0"/>
            <a:t> &amp; </a:t>
          </a:r>
          <a:r>
            <a:rPr lang="en-GB" sz="1500" dirty="0" err="1"/>
            <a:t>Brouthers</a:t>
          </a:r>
          <a:r>
            <a:rPr lang="en-GB" sz="1500" dirty="0"/>
            <a:t>, 2002)</a:t>
          </a:r>
          <a:endParaRPr lang="de-DE" sz="1500" dirty="0"/>
        </a:p>
      </dgm:t>
    </dgm:pt>
    <dgm:pt modelId="{DB8A638A-E340-4358-B502-F7CDB4676B77}" type="parTrans" cxnId="{54EC1BCE-9E81-4693-A05B-A3358FAAF3F2}">
      <dgm:prSet/>
      <dgm:spPr/>
      <dgm:t>
        <a:bodyPr/>
        <a:lstStyle/>
        <a:p>
          <a:endParaRPr lang="de-DE"/>
        </a:p>
      </dgm:t>
    </dgm:pt>
    <dgm:pt modelId="{3C9BCFED-CB07-418C-86F2-FAFDB9F262EF}" type="sibTrans" cxnId="{54EC1BCE-9E81-4693-A05B-A3358FAAF3F2}">
      <dgm:prSet/>
      <dgm:spPr/>
      <dgm:t>
        <a:bodyPr/>
        <a:lstStyle/>
        <a:p>
          <a:endParaRPr lang="de-DE"/>
        </a:p>
      </dgm:t>
    </dgm:pt>
    <dgm:pt modelId="{4CBE4D6E-C98A-40F3-B665-0900F85D4D50}">
      <dgm:prSet custT="1"/>
      <dgm:spPr/>
      <dgm:t>
        <a:bodyPr/>
        <a:lstStyle/>
        <a:p>
          <a:r>
            <a:rPr lang="en-GB" sz="2000" dirty="0"/>
            <a:t>SMEs have a high level of sensitivity to external influences </a:t>
          </a:r>
          <a:r>
            <a:rPr lang="en-GB" sz="1500" dirty="0"/>
            <a:t>(Cheng &amp; Yu, 2008; </a:t>
          </a:r>
          <a:r>
            <a:rPr lang="en-US" sz="1500" dirty="0"/>
            <a:t>Krishna </a:t>
          </a:r>
          <a:r>
            <a:rPr lang="en-US" sz="1500" dirty="0" err="1"/>
            <a:t>Erramilli</a:t>
          </a:r>
          <a:r>
            <a:rPr lang="en-US" sz="1500" dirty="0"/>
            <a:t> &amp; D′ Souza </a:t>
          </a:r>
          <a:r>
            <a:rPr lang="en-GB" sz="1500" dirty="0"/>
            <a:t>1995), </a:t>
          </a:r>
          <a:r>
            <a:rPr lang="en-GB" sz="2000" dirty="0">
              <a:sym typeface="Wingdings" panose="05000000000000000000" pitchFamily="2" charset="2"/>
            </a:rPr>
            <a:t> </a:t>
          </a:r>
          <a:r>
            <a:rPr lang="en-GB" sz="2000" dirty="0"/>
            <a:t>entry mode that allows them to deal effectively with host country risks</a:t>
          </a:r>
          <a:endParaRPr lang="en-GB" sz="1500" dirty="0"/>
        </a:p>
      </dgm:t>
    </dgm:pt>
    <dgm:pt modelId="{72C67166-FCE4-4B29-92EB-4ED7038B4D64}" type="parTrans" cxnId="{A42ADE32-DD5A-4A98-99A8-EF7D8CC1D552}">
      <dgm:prSet/>
      <dgm:spPr/>
      <dgm:t>
        <a:bodyPr/>
        <a:lstStyle/>
        <a:p>
          <a:endParaRPr lang="de-DE"/>
        </a:p>
      </dgm:t>
    </dgm:pt>
    <dgm:pt modelId="{7EA60E76-A015-4DF0-8B2A-F321B4A79B05}" type="sibTrans" cxnId="{A42ADE32-DD5A-4A98-99A8-EF7D8CC1D552}">
      <dgm:prSet/>
      <dgm:spPr/>
      <dgm:t>
        <a:bodyPr/>
        <a:lstStyle/>
        <a:p>
          <a:endParaRPr lang="de-DE"/>
        </a:p>
      </dgm:t>
    </dgm:pt>
    <dgm:pt modelId="{9FB99624-CE43-411D-A7AD-786CAE80292E}">
      <dgm:prSet custT="1"/>
      <dgm:spPr/>
      <dgm:t>
        <a:bodyPr/>
        <a:lstStyle/>
        <a:p>
          <a:r>
            <a:rPr lang="en-GB" sz="2000" dirty="0"/>
            <a:t>SMEs have different ownership structure and management characteristics (family-owned and/or </a:t>
          </a:r>
          <a:r>
            <a:rPr lang="en-GB" sz="2000" dirty="0" err="1"/>
            <a:t>ownermanaged</a:t>
          </a:r>
          <a:r>
            <a:rPr lang="en-GB" sz="2000" dirty="0"/>
            <a:t>)</a:t>
          </a:r>
          <a:r>
            <a:rPr lang="en-GB" sz="1500" dirty="0"/>
            <a:t> (Cheng, 2008; </a:t>
          </a:r>
          <a:r>
            <a:rPr lang="en-GB" sz="1500" dirty="0" err="1"/>
            <a:t>Pinho</a:t>
          </a:r>
          <a:r>
            <a:rPr lang="en-GB" sz="1500" dirty="0"/>
            <a:t>, 2007) </a:t>
          </a:r>
          <a:r>
            <a:rPr lang="en-GB" sz="2000" dirty="0"/>
            <a:t>Family-owned firms are often less willing to share control with a partner </a:t>
          </a:r>
          <a:r>
            <a:rPr lang="en-GB" sz="1500" dirty="0"/>
            <a:t>(Fernandez &amp; Nieto, 2006). </a:t>
          </a:r>
        </a:p>
      </dgm:t>
    </dgm:pt>
    <dgm:pt modelId="{C0FB28FF-6153-4C64-BB05-11F5D582B33D}" type="parTrans" cxnId="{9D967121-16F8-4C31-9339-963A222C4704}">
      <dgm:prSet/>
      <dgm:spPr/>
      <dgm:t>
        <a:bodyPr/>
        <a:lstStyle/>
        <a:p>
          <a:endParaRPr lang="de-DE"/>
        </a:p>
      </dgm:t>
    </dgm:pt>
    <dgm:pt modelId="{0BAE2F85-5F48-4DFE-9899-48F6FED6DA59}" type="sibTrans" cxnId="{9D967121-16F8-4C31-9339-963A222C4704}">
      <dgm:prSet/>
      <dgm:spPr/>
      <dgm:t>
        <a:bodyPr/>
        <a:lstStyle/>
        <a:p>
          <a:endParaRPr lang="de-DE"/>
        </a:p>
      </dgm:t>
    </dgm:pt>
    <dgm:pt modelId="{C04F5DA7-7BFF-4A7C-87CA-B0C6A8186B91}" type="pres">
      <dgm:prSet presAssocID="{73A22716-6671-4EC4-ABAF-4C086A6F37CA}" presName="Name0" presStyleCnt="0">
        <dgm:presLayoutVars>
          <dgm:dir/>
          <dgm:resizeHandles val="exact"/>
        </dgm:presLayoutVars>
      </dgm:prSet>
      <dgm:spPr/>
    </dgm:pt>
    <dgm:pt modelId="{8D2A4694-2561-4E04-A9C5-39D0519C2F13}" type="pres">
      <dgm:prSet presAssocID="{D3C39DB3-95EC-43B2-9EB6-0F02E5576148}" presName="composite" presStyleCnt="0"/>
      <dgm:spPr/>
    </dgm:pt>
    <dgm:pt modelId="{2FC1AF6C-39D1-478F-A4B6-CDA543E274B1}" type="pres">
      <dgm:prSet presAssocID="{D3C39DB3-95EC-43B2-9EB6-0F02E5576148}" presName="rect1" presStyleLbl="trAlignAcc1" presStyleIdx="0" presStyleCnt="3">
        <dgm:presLayoutVars>
          <dgm:bulletEnabled val="1"/>
        </dgm:presLayoutVars>
      </dgm:prSet>
      <dgm:spPr/>
    </dgm:pt>
    <dgm:pt modelId="{8D8592E3-F407-4FEE-B5D6-64DBF5CC2133}" type="pres">
      <dgm:prSet presAssocID="{D3C39DB3-95EC-43B2-9EB6-0F02E5576148}" presName="rect2"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6000" r="-6000"/>
          </a:stretch>
        </a:blipFill>
      </dgm:spPr>
    </dgm:pt>
    <dgm:pt modelId="{A4358709-940D-42AD-AD2E-BAFF458CEBB2}" type="pres">
      <dgm:prSet presAssocID="{3C9BCFED-CB07-418C-86F2-FAFDB9F262EF}" presName="sibTrans" presStyleCnt="0"/>
      <dgm:spPr/>
    </dgm:pt>
    <dgm:pt modelId="{AC1A90A5-8489-4288-A2AF-34E72C942370}" type="pres">
      <dgm:prSet presAssocID="{4CBE4D6E-C98A-40F3-B665-0900F85D4D50}" presName="composite" presStyleCnt="0"/>
      <dgm:spPr/>
    </dgm:pt>
    <dgm:pt modelId="{ADA98186-EE10-4836-8827-006FBC3AD70E}" type="pres">
      <dgm:prSet presAssocID="{4CBE4D6E-C98A-40F3-B665-0900F85D4D50}" presName="rect1" presStyleLbl="trAlignAcc1" presStyleIdx="1" presStyleCnt="3" custScaleX="108630">
        <dgm:presLayoutVars>
          <dgm:bulletEnabled val="1"/>
        </dgm:presLayoutVars>
      </dgm:prSet>
      <dgm:spPr/>
    </dgm:pt>
    <dgm:pt modelId="{8218F234-918F-4C48-8315-DD482FF3EAA2}" type="pres">
      <dgm:prSet presAssocID="{4CBE4D6E-C98A-40F3-B665-0900F85D4D50}" presName="rect2" presStyleLbl="fgImgPlace1" presStyleIdx="1" presStyleCnt="3" custLinFactNeighborX="-12587"/>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64000" r="-64000"/>
          </a:stretch>
        </a:blipFill>
      </dgm:spPr>
    </dgm:pt>
    <dgm:pt modelId="{BB0D160E-F753-4C52-805D-1087F31B8B1B}" type="pres">
      <dgm:prSet presAssocID="{7EA60E76-A015-4DF0-8B2A-F321B4A79B05}" presName="sibTrans" presStyleCnt="0"/>
      <dgm:spPr/>
    </dgm:pt>
    <dgm:pt modelId="{0B1FEB40-FC96-4E7B-AE59-A00B5C17B507}" type="pres">
      <dgm:prSet presAssocID="{9FB99624-CE43-411D-A7AD-786CAE80292E}" presName="composite" presStyleCnt="0"/>
      <dgm:spPr/>
    </dgm:pt>
    <dgm:pt modelId="{72B9C554-E679-4496-9CD5-BC60AF264EEC}" type="pres">
      <dgm:prSet presAssocID="{9FB99624-CE43-411D-A7AD-786CAE80292E}" presName="rect1" presStyleLbl="trAlignAcc1" presStyleIdx="2" presStyleCnt="3" custScaleX="133897">
        <dgm:presLayoutVars>
          <dgm:bulletEnabled val="1"/>
        </dgm:presLayoutVars>
      </dgm:prSet>
      <dgm:spPr/>
    </dgm:pt>
    <dgm:pt modelId="{B356373B-8CDB-4AFB-96DF-A08DD2E8B30F}" type="pres">
      <dgm:prSet presAssocID="{9FB99624-CE43-411D-A7AD-786CAE80292E}" presName="rect2" presStyleLbl="fgImgPlace1" presStyleIdx="2" presStyleCnt="3" custLinFactNeighborX="-78557" custLinFactNeighborY="1027"/>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56000" r="-56000"/>
          </a:stretch>
        </a:blipFill>
      </dgm:spPr>
    </dgm:pt>
  </dgm:ptLst>
  <dgm:cxnLst>
    <dgm:cxn modelId="{F083361D-6A29-440B-9BC0-7642865AE216}" type="presOf" srcId="{9FB99624-CE43-411D-A7AD-786CAE80292E}" destId="{72B9C554-E679-4496-9CD5-BC60AF264EEC}" srcOrd="0" destOrd="0" presId="urn:microsoft.com/office/officeart/2008/layout/PictureStrips"/>
    <dgm:cxn modelId="{6927BE1E-7416-4220-B88B-33D337750F1A}" type="presOf" srcId="{73A22716-6671-4EC4-ABAF-4C086A6F37CA}" destId="{C04F5DA7-7BFF-4A7C-87CA-B0C6A8186B91}" srcOrd="0" destOrd="0" presId="urn:microsoft.com/office/officeart/2008/layout/PictureStrips"/>
    <dgm:cxn modelId="{9D967121-16F8-4C31-9339-963A222C4704}" srcId="{73A22716-6671-4EC4-ABAF-4C086A6F37CA}" destId="{9FB99624-CE43-411D-A7AD-786CAE80292E}" srcOrd="2" destOrd="0" parTransId="{C0FB28FF-6153-4C64-BB05-11F5D582B33D}" sibTransId="{0BAE2F85-5F48-4DFE-9899-48F6FED6DA59}"/>
    <dgm:cxn modelId="{A42ADE32-DD5A-4A98-99A8-EF7D8CC1D552}" srcId="{73A22716-6671-4EC4-ABAF-4C086A6F37CA}" destId="{4CBE4D6E-C98A-40F3-B665-0900F85D4D50}" srcOrd="1" destOrd="0" parTransId="{72C67166-FCE4-4B29-92EB-4ED7038B4D64}" sibTransId="{7EA60E76-A015-4DF0-8B2A-F321B4A79B05}"/>
    <dgm:cxn modelId="{A3BFDF7A-C778-44C8-A184-4BC1DF02CF1C}" type="presOf" srcId="{D3C39DB3-95EC-43B2-9EB6-0F02E5576148}" destId="{2FC1AF6C-39D1-478F-A4B6-CDA543E274B1}" srcOrd="0" destOrd="0" presId="urn:microsoft.com/office/officeart/2008/layout/PictureStrips"/>
    <dgm:cxn modelId="{54EC1BCE-9E81-4693-A05B-A3358FAAF3F2}" srcId="{73A22716-6671-4EC4-ABAF-4C086A6F37CA}" destId="{D3C39DB3-95EC-43B2-9EB6-0F02E5576148}" srcOrd="0" destOrd="0" parTransId="{DB8A638A-E340-4358-B502-F7CDB4676B77}" sibTransId="{3C9BCFED-CB07-418C-86F2-FAFDB9F262EF}"/>
    <dgm:cxn modelId="{D832EBDE-CF06-43B8-B3E6-384C54B5945D}" type="presOf" srcId="{4CBE4D6E-C98A-40F3-B665-0900F85D4D50}" destId="{ADA98186-EE10-4836-8827-006FBC3AD70E}" srcOrd="0" destOrd="0" presId="urn:microsoft.com/office/officeart/2008/layout/PictureStrips"/>
    <dgm:cxn modelId="{F0DB6818-013F-411B-92F8-7C786A7D406A}" type="presParOf" srcId="{C04F5DA7-7BFF-4A7C-87CA-B0C6A8186B91}" destId="{8D2A4694-2561-4E04-A9C5-39D0519C2F13}" srcOrd="0" destOrd="0" presId="urn:microsoft.com/office/officeart/2008/layout/PictureStrips"/>
    <dgm:cxn modelId="{806CA103-28E3-45AF-B7DD-6B02E6334A75}" type="presParOf" srcId="{8D2A4694-2561-4E04-A9C5-39D0519C2F13}" destId="{2FC1AF6C-39D1-478F-A4B6-CDA543E274B1}" srcOrd="0" destOrd="0" presId="urn:microsoft.com/office/officeart/2008/layout/PictureStrips"/>
    <dgm:cxn modelId="{4A444D38-AFD5-4B41-938D-A97C5E9410AF}" type="presParOf" srcId="{8D2A4694-2561-4E04-A9C5-39D0519C2F13}" destId="{8D8592E3-F407-4FEE-B5D6-64DBF5CC2133}" srcOrd="1" destOrd="0" presId="urn:microsoft.com/office/officeart/2008/layout/PictureStrips"/>
    <dgm:cxn modelId="{E611413A-1CD8-45B5-86FD-B7B568AE8EC8}" type="presParOf" srcId="{C04F5DA7-7BFF-4A7C-87CA-B0C6A8186B91}" destId="{A4358709-940D-42AD-AD2E-BAFF458CEBB2}" srcOrd="1" destOrd="0" presId="urn:microsoft.com/office/officeart/2008/layout/PictureStrips"/>
    <dgm:cxn modelId="{00CAE000-8B30-4DB3-9BFC-68FD7BFA7A83}" type="presParOf" srcId="{C04F5DA7-7BFF-4A7C-87CA-B0C6A8186B91}" destId="{AC1A90A5-8489-4288-A2AF-34E72C942370}" srcOrd="2" destOrd="0" presId="urn:microsoft.com/office/officeart/2008/layout/PictureStrips"/>
    <dgm:cxn modelId="{1ABAAF79-FA3D-44D2-8D25-5735EC137C07}" type="presParOf" srcId="{AC1A90A5-8489-4288-A2AF-34E72C942370}" destId="{ADA98186-EE10-4836-8827-006FBC3AD70E}" srcOrd="0" destOrd="0" presId="urn:microsoft.com/office/officeart/2008/layout/PictureStrips"/>
    <dgm:cxn modelId="{70C666DA-DD03-40BE-8907-17B8702AE1B2}" type="presParOf" srcId="{AC1A90A5-8489-4288-A2AF-34E72C942370}" destId="{8218F234-918F-4C48-8315-DD482FF3EAA2}" srcOrd="1" destOrd="0" presId="urn:microsoft.com/office/officeart/2008/layout/PictureStrips"/>
    <dgm:cxn modelId="{657DDFB9-2EDB-41E9-AB5E-2F5A9A277A7B}" type="presParOf" srcId="{C04F5DA7-7BFF-4A7C-87CA-B0C6A8186B91}" destId="{BB0D160E-F753-4C52-805D-1087F31B8B1B}" srcOrd="3" destOrd="0" presId="urn:microsoft.com/office/officeart/2008/layout/PictureStrips"/>
    <dgm:cxn modelId="{DBC5217F-0BF9-4A59-B0C1-91B9AA6A7076}" type="presParOf" srcId="{C04F5DA7-7BFF-4A7C-87CA-B0C6A8186B91}" destId="{0B1FEB40-FC96-4E7B-AE59-A00B5C17B507}" srcOrd="4" destOrd="0" presId="urn:microsoft.com/office/officeart/2008/layout/PictureStrips"/>
    <dgm:cxn modelId="{03A49763-E5CB-499A-931A-5425CDFE5011}" type="presParOf" srcId="{0B1FEB40-FC96-4E7B-AE59-A00B5C17B507}" destId="{72B9C554-E679-4496-9CD5-BC60AF264EEC}" srcOrd="0" destOrd="0" presId="urn:microsoft.com/office/officeart/2008/layout/PictureStrips"/>
    <dgm:cxn modelId="{6B43339F-DC3C-4DEA-A013-C2B5B38431CF}" type="presParOf" srcId="{0B1FEB40-FC96-4E7B-AE59-A00B5C17B507}" destId="{B356373B-8CDB-4AFB-96DF-A08DD2E8B30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609A6E-92EC-4BE9-AF81-AFF9473285AF}" type="doc">
      <dgm:prSet loTypeId="urn:microsoft.com/office/officeart/2005/8/layout/vList2" loCatId="list" qsTypeId="urn:microsoft.com/office/officeart/2005/8/quickstyle/simple3" qsCatId="simple" csTypeId="urn:microsoft.com/office/officeart/2005/8/colors/accent6_2" csCatId="accent6" phldr="1"/>
      <dgm:spPr/>
      <dgm:t>
        <a:bodyPr/>
        <a:lstStyle/>
        <a:p>
          <a:endParaRPr lang="de-DE"/>
        </a:p>
      </dgm:t>
    </dgm:pt>
    <dgm:pt modelId="{79661D25-9FF7-468A-9488-5371F1923894}">
      <dgm:prSet phldrT="[Text]"/>
      <dgm:spPr/>
      <dgm:t>
        <a:bodyPr/>
        <a:lstStyle/>
        <a:p>
          <a:r>
            <a:rPr lang="en-GB" b="1" i="1" dirty="0"/>
            <a:t>Host country knowledge</a:t>
          </a:r>
          <a:r>
            <a:rPr lang="en-GB" dirty="0"/>
            <a:t>:</a:t>
          </a:r>
          <a:endParaRPr lang="de-DE" dirty="0"/>
        </a:p>
      </dgm:t>
    </dgm:pt>
    <dgm:pt modelId="{1CB9D13E-3150-4F55-8631-A506E084639F}" type="parTrans" cxnId="{B43F9A98-997D-4C43-9B9B-A5F8B8E02897}">
      <dgm:prSet/>
      <dgm:spPr/>
      <dgm:t>
        <a:bodyPr/>
        <a:lstStyle/>
        <a:p>
          <a:endParaRPr lang="de-DE"/>
        </a:p>
      </dgm:t>
    </dgm:pt>
    <dgm:pt modelId="{C650FF1A-94D1-49B9-8649-8FCD0BBCD2AC}" type="sibTrans" cxnId="{B43F9A98-997D-4C43-9B9B-A5F8B8E02897}">
      <dgm:prSet/>
      <dgm:spPr/>
      <dgm:t>
        <a:bodyPr/>
        <a:lstStyle/>
        <a:p>
          <a:endParaRPr lang="de-DE"/>
        </a:p>
      </dgm:t>
    </dgm:pt>
    <dgm:pt modelId="{1A9B7DF7-C6D5-4022-944C-9E15E5B838BA}">
      <dgm:prSet/>
      <dgm:spPr/>
      <dgm:t>
        <a:bodyPr/>
        <a:lstStyle/>
        <a:p>
          <a:r>
            <a:rPr lang="en-GB" b="1" i="1" dirty="0"/>
            <a:t>Context-specific resources</a:t>
          </a:r>
          <a:r>
            <a:rPr lang="en-GB" dirty="0"/>
            <a:t>:</a:t>
          </a:r>
        </a:p>
      </dgm:t>
    </dgm:pt>
    <dgm:pt modelId="{11E29D3B-EBCE-4E78-A5D4-6FDBA0B934C3}" type="parTrans" cxnId="{0FB5FDC0-1CC9-4312-AC3D-9B0857ED8A99}">
      <dgm:prSet/>
      <dgm:spPr/>
      <dgm:t>
        <a:bodyPr/>
        <a:lstStyle/>
        <a:p>
          <a:endParaRPr lang="de-DE"/>
        </a:p>
      </dgm:t>
    </dgm:pt>
    <dgm:pt modelId="{CA13C6F7-BDA3-448F-82D4-399E19154226}" type="sibTrans" cxnId="{0FB5FDC0-1CC9-4312-AC3D-9B0857ED8A99}">
      <dgm:prSet/>
      <dgm:spPr/>
      <dgm:t>
        <a:bodyPr/>
        <a:lstStyle/>
        <a:p>
          <a:endParaRPr lang="de-DE"/>
        </a:p>
      </dgm:t>
    </dgm:pt>
    <dgm:pt modelId="{F42D69B5-80C9-4C93-9503-C9C924B2001E}">
      <dgm:prSet/>
      <dgm:spPr/>
      <dgm:t>
        <a:bodyPr/>
        <a:lstStyle/>
        <a:p>
          <a:r>
            <a:rPr lang="en-GB" b="1" i="1" dirty="0"/>
            <a:t>Legitimacy</a:t>
          </a:r>
          <a:r>
            <a:rPr lang="en-GB" dirty="0"/>
            <a:t>:</a:t>
          </a:r>
        </a:p>
      </dgm:t>
    </dgm:pt>
    <dgm:pt modelId="{165EDD25-A4F7-4C61-AB5A-12A0E0A7B1B6}" type="parTrans" cxnId="{B51AFB1E-ED6C-4136-8593-9EE01912F09D}">
      <dgm:prSet/>
      <dgm:spPr/>
      <dgm:t>
        <a:bodyPr/>
        <a:lstStyle/>
        <a:p>
          <a:endParaRPr lang="de-DE"/>
        </a:p>
      </dgm:t>
    </dgm:pt>
    <dgm:pt modelId="{D0DD76C7-0C95-4531-9D70-8D9E7BE46C10}" type="sibTrans" cxnId="{B51AFB1E-ED6C-4136-8593-9EE01912F09D}">
      <dgm:prSet/>
      <dgm:spPr/>
      <dgm:t>
        <a:bodyPr/>
        <a:lstStyle/>
        <a:p>
          <a:endParaRPr lang="de-DE"/>
        </a:p>
      </dgm:t>
    </dgm:pt>
    <dgm:pt modelId="{DF5BB416-24B3-4E44-8037-996056609EF5}">
      <dgm:prSet phldrT="[Text]" custT="1"/>
      <dgm:spPr/>
      <dgm:t>
        <a:bodyPr/>
        <a:lstStyle/>
        <a:p>
          <a:r>
            <a:rPr lang="en-GB" sz="2200" dirty="0"/>
            <a:t> Acquiring takes time, </a:t>
          </a:r>
          <a:r>
            <a:rPr lang="en-GB" sz="2200" dirty="0">
              <a:sym typeface="Wingdings" panose="05000000000000000000" pitchFamily="2" charset="2"/>
            </a:rPr>
            <a:t> </a:t>
          </a:r>
          <a:r>
            <a:rPr lang="en-GB" sz="2200" dirty="0"/>
            <a:t>costly and inefficient, and leads to mistakes </a:t>
          </a:r>
          <a:r>
            <a:rPr lang="en-GB" sz="1600" dirty="0"/>
            <a:t>(Dierickx &amp; Cool, 1989)</a:t>
          </a:r>
          <a:r>
            <a:rPr lang="en-GB" sz="2200" dirty="0"/>
            <a:t> </a:t>
          </a:r>
          <a:r>
            <a:rPr lang="en-GB" sz="2200" dirty="0">
              <a:sym typeface="Wingdings" panose="05000000000000000000" pitchFamily="2" charset="2"/>
            </a:rPr>
            <a:t></a:t>
          </a:r>
          <a:r>
            <a:rPr lang="en-GB" sz="2200" dirty="0"/>
            <a:t> that are </a:t>
          </a:r>
          <a:r>
            <a:rPr lang="en-GB" sz="2200" b="1" u="sng" dirty="0"/>
            <a:t>more difficult for an SME </a:t>
          </a:r>
          <a:r>
            <a:rPr lang="en-GB" sz="2200" dirty="0"/>
            <a:t>than a larger firm to bear.</a:t>
          </a:r>
          <a:endParaRPr lang="de-DE" sz="2200" dirty="0"/>
        </a:p>
      </dgm:t>
    </dgm:pt>
    <dgm:pt modelId="{2C4507B9-915D-4548-B538-FB3606BAD8B0}" type="parTrans" cxnId="{848EB9BB-D131-4DDC-B796-443E2BEAF99C}">
      <dgm:prSet/>
      <dgm:spPr/>
      <dgm:t>
        <a:bodyPr/>
        <a:lstStyle/>
        <a:p>
          <a:endParaRPr lang="de-DE"/>
        </a:p>
      </dgm:t>
    </dgm:pt>
    <dgm:pt modelId="{7F6C54CC-E65E-41A6-9FA5-2945C6EE28CF}" type="sibTrans" cxnId="{848EB9BB-D131-4DDC-B796-443E2BEAF99C}">
      <dgm:prSet/>
      <dgm:spPr/>
      <dgm:t>
        <a:bodyPr/>
        <a:lstStyle/>
        <a:p>
          <a:endParaRPr lang="de-DE"/>
        </a:p>
      </dgm:t>
    </dgm:pt>
    <dgm:pt modelId="{008258FD-0653-4818-A371-6FB3FB914C52}">
      <dgm:prSet custT="1"/>
      <dgm:spPr/>
      <dgm:t>
        <a:bodyPr/>
        <a:lstStyle/>
        <a:p>
          <a:r>
            <a:rPr lang="en-GB" sz="2300" dirty="0">
              <a:sym typeface="Wingdings" panose="05000000000000000000" pitchFamily="2" charset="2"/>
            </a:rPr>
            <a:t> </a:t>
          </a:r>
          <a:r>
            <a:rPr lang="en-GB" sz="2300" dirty="0"/>
            <a:t>expensive to acquire and time costly. </a:t>
          </a:r>
          <a:r>
            <a:rPr lang="en-GB" sz="2300" dirty="0">
              <a:sym typeface="Wingdings" panose="05000000000000000000" pitchFamily="2" charset="2"/>
            </a:rPr>
            <a:t> </a:t>
          </a:r>
          <a:r>
            <a:rPr lang="en-GB" sz="2300" dirty="0"/>
            <a:t>could be obtained from network, relationships, distribution channels and even government authorities when formal institutions are weak </a:t>
          </a:r>
          <a:r>
            <a:rPr lang="en-GB" sz="1600" dirty="0"/>
            <a:t>(Peng &amp; Heath, 1996). </a:t>
          </a:r>
          <a:endParaRPr lang="en-GB" sz="2300" dirty="0"/>
        </a:p>
      </dgm:t>
    </dgm:pt>
    <dgm:pt modelId="{10301572-77D9-411A-8A35-29245739D475}" type="parTrans" cxnId="{CC3EE737-D76E-4B50-B661-84D8F3B8DEC9}">
      <dgm:prSet/>
      <dgm:spPr/>
      <dgm:t>
        <a:bodyPr/>
        <a:lstStyle/>
        <a:p>
          <a:endParaRPr lang="de-DE"/>
        </a:p>
      </dgm:t>
    </dgm:pt>
    <dgm:pt modelId="{D2F732A5-2CFC-445B-935B-293BFEFCD5D1}" type="sibTrans" cxnId="{CC3EE737-D76E-4B50-B661-84D8F3B8DEC9}">
      <dgm:prSet/>
      <dgm:spPr/>
      <dgm:t>
        <a:bodyPr/>
        <a:lstStyle/>
        <a:p>
          <a:endParaRPr lang="de-DE"/>
        </a:p>
      </dgm:t>
    </dgm:pt>
    <dgm:pt modelId="{C242F169-55AF-4C1E-8352-784627DEF3BE}">
      <dgm:prSet/>
      <dgm:spPr/>
      <dgm:t>
        <a:bodyPr/>
        <a:lstStyle/>
        <a:p>
          <a:r>
            <a:rPr lang="en-GB" dirty="0"/>
            <a:t>SMEs with small resources and a lack of proven products on the market </a:t>
          </a:r>
          <a:r>
            <a:rPr lang="en-GB" b="1" u="sng" dirty="0"/>
            <a:t>lack</a:t>
          </a:r>
          <a:r>
            <a:rPr lang="en-GB" dirty="0"/>
            <a:t> legitimacy and attractiveness for collaboration. </a:t>
          </a:r>
        </a:p>
      </dgm:t>
    </dgm:pt>
    <dgm:pt modelId="{F314BB37-D760-43E4-9477-B2AD61301B83}" type="parTrans" cxnId="{0399A9EE-6A18-4782-9B3E-BE44128C0700}">
      <dgm:prSet/>
      <dgm:spPr/>
      <dgm:t>
        <a:bodyPr/>
        <a:lstStyle/>
        <a:p>
          <a:endParaRPr lang="de-DE"/>
        </a:p>
      </dgm:t>
    </dgm:pt>
    <dgm:pt modelId="{6252C0FD-DA45-4C43-8659-A566D491E3FB}" type="sibTrans" cxnId="{0399A9EE-6A18-4782-9B3E-BE44128C0700}">
      <dgm:prSet/>
      <dgm:spPr/>
      <dgm:t>
        <a:bodyPr/>
        <a:lstStyle/>
        <a:p>
          <a:endParaRPr lang="de-DE"/>
        </a:p>
      </dgm:t>
    </dgm:pt>
    <dgm:pt modelId="{20C827C4-AE66-43B2-A9D9-926CA6A2089F}" type="pres">
      <dgm:prSet presAssocID="{54609A6E-92EC-4BE9-AF81-AFF9473285AF}" presName="linear" presStyleCnt="0">
        <dgm:presLayoutVars>
          <dgm:animLvl val="lvl"/>
          <dgm:resizeHandles val="exact"/>
        </dgm:presLayoutVars>
      </dgm:prSet>
      <dgm:spPr/>
    </dgm:pt>
    <dgm:pt modelId="{ECD5728E-9BE8-4CA0-9C72-0A4EE8E483B1}" type="pres">
      <dgm:prSet presAssocID="{79661D25-9FF7-468A-9488-5371F1923894}" presName="parentText" presStyleLbl="node1" presStyleIdx="0" presStyleCnt="3">
        <dgm:presLayoutVars>
          <dgm:chMax val="0"/>
          <dgm:bulletEnabled val="1"/>
        </dgm:presLayoutVars>
      </dgm:prSet>
      <dgm:spPr/>
    </dgm:pt>
    <dgm:pt modelId="{FA9EFFC2-BD62-4212-8E93-EB3DCA521455}" type="pres">
      <dgm:prSet presAssocID="{79661D25-9FF7-468A-9488-5371F1923894}" presName="childText" presStyleLbl="revTx" presStyleIdx="0" presStyleCnt="3">
        <dgm:presLayoutVars>
          <dgm:bulletEnabled val="1"/>
        </dgm:presLayoutVars>
      </dgm:prSet>
      <dgm:spPr/>
    </dgm:pt>
    <dgm:pt modelId="{4090525E-C1D3-4369-A571-279BB23A3A27}" type="pres">
      <dgm:prSet presAssocID="{1A9B7DF7-C6D5-4022-944C-9E15E5B838BA}" presName="parentText" presStyleLbl="node1" presStyleIdx="1" presStyleCnt="3">
        <dgm:presLayoutVars>
          <dgm:chMax val="0"/>
          <dgm:bulletEnabled val="1"/>
        </dgm:presLayoutVars>
      </dgm:prSet>
      <dgm:spPr/>
    </dgm:pt>
    <dgm:pt modelId="{AAEEFF95-F769-4D51-9995-D73080972E8C}" type="pres">
      <dgm:prSet presAssocID="{1A9B7DF7-C6D5-4022-944C-9E15E5B838BA}" presName="childText" presStyleLbl="revTx" presStyleIdx="1" presStyleCnt="3">
        <dgm:presLayoutVars>
          <dgm:bulletEnabled val="1"/>
        </dgm:presLayoutVars>
      </dgm:prSet>
      <dgm:spPr/>
    </dgm:pt>
    <dgm:pt modelId="{0BD94ACE-D332-46BD-B475-74614D5D9EC6}" type="pres">
      <dgm:prSet presAssocID="{F42D69B5-80C9-4C93-9503-C9C924B2001E}" presName="parentText" presStyleLbl="node1" presStyleIdx="2" presStyleCnt="3">
        <dgm:presLayoutVars>
          <dgm:chMax val="0"/>
          <dgm:bulletEnabled val="1"/>
        </dgm:presLayoutVars>
      </dgm:prSet>
      <dgm:spPr/>
    </dgm:pt>
    <dgm:pt modelId="{00D7106C-3BE7-4E29-BEAB-8B8CD2C5D50D}" type="pres">
      <dgm:prSet presAssocID="{F42D69B5-80C9-4C93-9503-C9C924B2001E}" presName="childText" presStyleLbl="revTx" presStyleIdx="2" presStyleCnt="3">
        <dgm:presLayoutVars>
          <dgm:bulletEnabled val="1"/>
        </dgm:presLayoutVars>
      </dgm:prSet>
      <dgm:spPr/>
    </dgm:pt>
  </dgm:ptLst>
  <dgm:cxnLst>
    <dgm:cxn modelId="{7B16A70D-902C-4EA8-8584-D7F4092CBEFC}" type="presOf" srcId="{79661D25-9FF7-468A-9488-5371F1923894}" destId="{ECD5728E-9BE8-4CA0-9C72-0A4EE8E483B1}" srcOrd="0" destOrd="0" presId="urn:microsoft.com/office/officeart/2005/8/layout/vList2"/>
    <dgm:cxn modelId="{4063351B-92B4-48DB-8FFA-605B2BC263BE}" type="presOf" srcId="{F42D69B5-80C9-4C93-9503-C9C924B2001E}" destId="{0BD94ACE-D332-46BD-B475-74614D5D9EC6}" srcOrd="0" destOrd="0" presId="urn:microsoft.com/office/officeart/2005/8/layout/vList2"/>
    <dgm:cxn modelId="{B51AFB1E-ED6C-4136-8593-9EE01912F09D}" srcId="{54609A6E-92EC-4BE9-AF81-AFF9473285AF}" destId="{F42D69B5-80C9-4C93-9503-C9C924B2001E}" srcOrd="2" destOrd="0" parTransId="{165EDD25-A4F7-4C61-AB5A-12A0E0A7B1B6}" sibTransId="{D0DD76C7-0C95-4531-9D70-8D9E7BE46C10}"/>
    <dgm:cxn modelId="{F64D2F25-CCD4-41B8-BDAE-9571108F3E2A}" type="presOf" srcId="{008258FD-0653-4818-A371-6FB3FB914C52}" destId="{AAEEFF95-F769-4D51-9995-D73080972E8C}" srcOrd="0" destOrd="0" presId="urn:microsoft.com/office/officeart/2005/8/layout/vList2"/>
    <dgm:cxn modelId="{CC3EE737-D76E-4B50-B661-84D8F3B8DEC9}" srcId="{1A9B7DF7-C6D5-4022-944C-9E15E5B838BA}" destId="{008258FD-0653-4818-A371-6FB3FB914C52}" srcOrd="0" destOrd="0" parTransId="{10301572-77D9-411A-8A35-29245739D475}" sibTransId="{D2F732A5-2CFC-445B-935B-293BFEFCD5D1}"/>
    <dgm:cxn modelId="{1362AE5B-025E-4CB6-A3D3-76343F26D9E1}" type="presOf" srcId="{54609A6E-92EC-4BE9-AF81-AFF9473285AF}" destId="{20C827C4-AE66-43B2-A9D9-926CA6A2089F}" srcOrd="0" destOrd="0" presId="urn:microsoft.com/office/officeart/2005/8/layout/vList2"/>
    <dgm:cxn modelId="{62B62061-1520-416E-A276-7DABB2950CB1}" type="presOf" srcId="{1A9B7DF7-C6D5-4022-944C-9E15E5B838BA}" destId="{4090525E-C1D3-4369-A571-279BB23A3A27}" srcOrd="0" destOrd="0" presId="urn:microsoft.com/office/officeart/2005/8/layout/vList2"/>
    <dgm:cxn modelId="{8D09277D-0B06-46C9-A998-5A2B3E8D3AAE}" type="presOf" srcId="{DF5BB416-24B3-4E44-8037-996056609EF5}" destId="{FA9EFFC2-BD62-4212-8E93-EB3DCA521455}" srcOrd="0" destOrd="0" presId="urn:microsoft.com/office/officeart/2005/8/layout/vList2"/>
    <dgm:cxn modelId="{B43F9A98-997D-4C43-9B9B-A5F8B8E02897}" srcId="{54609A6E-92EC-4BE9-AF81-AFF9473285AF}" destId="{79661D25-9FF7-468A-9488-5371F1923894}" srcOrd="0" destOrd="0" parTransId="{1CB9D13E-3150-4F55-8631-A506E084639F}" sibTransId="{C650FF1A-94D1-49B9-8649-8FCD0BBCD2AC}"/>
    <dgm:cxn modelId="{848EB9BB-D131-4DDC-B796-443E2BEAF99C}" srcId="{79661D25-9FF7-468A-9488-5371F1923894}" destId="{DF5BB416-24B3-4E44-8037-996056609EF5}" srcOrd="0" destOrd="0" parTransId="{2C4507B9-915D-4548-B538-FB3606BAD8B0}" sibTransId="{7F6C54CC-E65E-41A6-9FA5-2945C6EE28CF}"/>
    <dgm:cxn modelId="{0FB5FDC0-1CC9-4312-AC3D-9B0857ED8A99}" srcId="{54609A6E-92EC-4BE9-AF81-AFF9473285AF}" destId="{1A9B7DF7-C6D5-4022-944C-9E15E5B838BA}" srcOrd="1" destOrd="0" parTransId="{11E29D3B-EBCE-4E78-A5D4-6FDBA0B934C3}" sibTransId="{CA13C6F7-BDA3-448F-82D4-399E19154226}"/>
    <dgm:cxn modelId="{4136D6EC-013D-4617-BA3E-B17918024C30}" type="presOf" srcId="{C242F169-55AF-4C1E-8352-784627DEF3BE}" destId="{00D7106C-3BE7-4E29-BEAB-8B8CD2C5D50D}" srcOrd="0" destOrd="0" presId="urn:microsoft.com/office/officeart/2005/8/layout/vList2"/>
    <dgm:cxn modelId="{0399A9EE-6A18-4782-9B3E-BE44128C0700}" srcId="{F42D69B5-80C9-4C93-9503-C9C924B2001E}" destId="{C242F169-55AF-4C1E-8352-784627DEF3BE}" srcOrd="0" destOrd="0" parTransId="{F314BB37-D760-43E4-9477-B2AD61301B83}" sibTransId="{6252C0FD-DA45-4C43-8659-A566D491E3FB}"/>
    <dgm:cxn modelId="{7F7975D6-E9B8-46D0-BFBF-1BA935919FFC}" type="presParOf" srcId="{20C827C4-AE66-43B2-A9D9-926CA6A2089F}" destId="{ECD5728E-9BE8-4CA0-9C72-0A4EE8E483B1}" srcOrd="0" destOrd="0" presId="urn:microsoft.com/office/officeart/2005/8/layout/vList2"/>
    <dgm:cxn modelId="{9C585ECA-9EBC-4A9F-B4C9-B22722981A43}" type="presParOf" srcId="{20C827C4-AE66-43B2-A9D9-926CA6A2089F}" destId="{FA9EFFC2-BD62-4212-8E93-EB3DCA521455}" srcOrd="1" destOrd="0" presId="urn:microsoft.com/office/officeart/2005/8/layout/vList2"/>
    <dgm:cxn modelId="{F30362DB-3A9D-4540-9578-331163DC04B8}" type="presParOf" srcId="{20C827C4-AE66-43B2-A9D9-926CA6A2089F}" destId="{4090525E-C1D3-4369-A571-279BB23A3A27}" srcOrd="2" destOrd="0" presId="urn:microsoft.com/office/officeart/2005/8/layout/vList2"/>
    <dgm:cxn modelId="{0E963471-BBB9-411E-B823-6B90A51BCF71}" type="presParOf" srcId="{20C827C4-AE66-43B2-A9D9-926CA6A2089F}" destId="{AAEEFF95-F769-4D51-9995-D73080972E8C}" srcOrd="3" destOrd="0" presId="urn:microsoft.com/office/officeart/2005/8/layout/vList2"/>
    <dgm:cxn modelId="{C1BC5642-A8C8-443A-B2B7-864F8C429AA2}" type="presParOf" srcId="{20C827C4-AE66-43B2-A9D9-926CA6A2089F}" destId="{0BD94ACE-D332-46BD-B475-74614D5D9EC6}" srcOrd="4" destOrd="0" presId="urn:microsoft.com/office/officeart/2005/8/layout/vList2"/>
    <dgm:cxn modelId="{09355C54-6477-46A4-A29A-02C9389C2856}" type="presParOf" srcId="{20C827C4-AE66-43B2-A9D9-926CA6A2089F}" destId="{00D7106C-3BE7-4E29-BEAB-8B8CD2C5D50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0AD3BF-6D4C-4435-9CAD-B6112C629A42}" type="doc">
      <dgm:prSet loTypeId="urn:microsoft.com/office/officeart/2005/8/layout/hierarchy4" loCatId="list" qsTypeId="urn:microsoft.com/office/officeart/2005/8/quickstyle/3d4" qsCatId="3D" csTypeId="urn:microsoft.com/office/officeart/2005/8/colors/accent6_2" csCatId="accent6" phldr="1"/>
      <dgm:spPr/>
      <dgm:t>
        <a:bodyPr/>
        <a:lstStyle/>
        <a:p>
          <a:endParaRPr lang="de-DE"/>
        </a:p>
      </dgm:t>
    </dgm:pt>
    <dgm:pt modelId="{FD49EBB4-B75B-484B-A3FE-E62C27B787B6}">
      <dgm:prSet phldrT="[Text]"/>
      <dgm:spPr/>
      <dgm:t>
        <a:bodyPr/>
        <a:lstStyle/>
        <a:p>
          <a:r>
            <a:rPr lang="de-DE" dirty="0"/>
            <a:t>Downstream vs. Upstream </a:t>
          </a:r>
          <a:r>
            <a:rPr lang="de-DE" dirty="0" err="1"/>
            <a:t>along</a:t>
          </a:r>
          <a:r>
            <a:rPr lang="de-DE" dirty="0"/>
            <a:t> </a:t>
          </a:r>
          <a:r>
            <a:rPr lang="de-DE" dirty="0" err="1"/>
            <a:t>value</a:t>
          </a:r>
          <a:r>
            <a:rPr lang="de-DE" dirty="0"/>
            <a:t> </a:t>
          </a:r>
          <a:r>
            <a:rPr lang="de-DE" dirty="0" err="1"/>
            <a:t>chain</a:t>
          </a:r>
          <a:endParaRPr lang="de-DE" dirty="0"/>
        </a:p>
      </dgm:t>
    </dgm:pt>
    <dgm:pt modelId="{D0E58E5B-1B8F-45C4-95A1-B1C6E870BB6B}" type="parTrans" cxnId="{EB250890-1D47-4F35-9F9F-E7A7C935001D}">
      <dgm:prSet/>
      <dgm:spPr/>
      <dgm:t>
        <a:bodyPr/>
        <a:lstStyle/>
        <a:p>
          <a:endParaRPr lang="de-DE"/>
        </a:p>
      </dgm:t>
    </dgm:pt>
    <dgm:pt modelId="{AA32AF9A-37AE-4317-8331-FBAB86AD9AA3}" type="sibTrans" cxnId="{EB250890-1D47-4F35-9F9F-E7A7C935001D}">
      <dgm:prSet/>
      <dgm:spPr/>
      <dgm:t>
        <a:bodyPr/>
        <a:lstStyle/>
        <a:p>
          <a:endParaRPr lang="de-DE"/>
        </a:p>
      </dgm:t>
    </dgm:pt>
    <dgm:pt modelId="{ADEAB2BC-AB34-4E65-A2C4-21874CC2B2E4}">
      <dgm:prSet phldrT="[Text]"/>
      <dgm:spPr/>
      <dgm:t>
        <a:bodyPr/>
        <a:lstStyle/>
        <a:p>
          <a:r>
            <a:rPr lang="de-DE" dirty="0"/>
            <a:t>Downstream: </a:t>
          </a:r>
          <a:r>
            <a:rPr lang="en-GB" altLang="de-DE" dirty="0"/>
            <a:t>more related to the customer</a:t>
          </a:r>
          <a:endParaRPr lang="de-DE" dirty="0"/>
        </a:p>
      </dgm:t>
    </dgm:pt>
    <dgm:pt modelId="{E566DCE2-CFB5-4463-AE06-698C9820AE73}" type="parTrans" cxnId="{9FBAE108-7B90-4937-9BF2-0D5F56158F97}">
      <dgm:prSet/>
      <dgm:spPr/>
      <dgm:t>
        <a:bodyPr/>
        <a:lstStyle/>
        <a:p>
          <a:endParaRPr lang="de-DE"/>
        </a:p>
      </dgm:t>
    </dgm:pt>
    <dgm:pt modelId="{64BEBEC3-DD54-476D-B2AA-E7389E9DA782}" type="sibTrans" cxnId="{9FBAE108-7B90-4937-9BF2-0D5F56158F97}">
      <dgm:prSet/>
      <dgm:spPr/>
      <dgm:t>
        <a:bodyPr/>
        <a:lstStyle/>
        <a:p>
          <a:endParaRPr lang="de-DE"/>
        </a:p>
      </dgm:t>
    </dgm:pt>
    <dgm:pt modelId="{2C4B93D6-006F-4385-B136-C2EE1E4F9B41}">
      <dgm:prSet phldrT="[Text]"/>
      <dgm:spPr/>
      <dgm:t>
        <a:bodyPr/>
        <a:lstStyle/>
        <a:p>
          <a:r>
            <a:rPr lang="en-GB" altLang="de-DE" dirty="0"/>
            <a:t>Upstream: decoupled from where the customer is located</a:t>
          </a:r>
          <a:endParaRPr lang="de-DE" dirty="0"/>
        </a:p>
      </dgm:t>
    </dgm:pt>
    <dgm:pt modelId="{59BBECDF-F851-4FB3-A84B-04ED4978AAB2}" type="parTrans" cxnId="{8D5A7344-FA9C-4187-B202-2569C5EDC130}">
      <dgm:prSet/>
      <dgm:spPr/>
      <dgm:t>
        <a:bodyPr/>
        <a:lstStyle/>
        <a:p>
          <a:endParaRPr lang="de-DE"/>
        </a:p>
      </dgm:t>
    </dgm:pt>
    <dgm:pt modelId="{5D88B7C5-05DE-4376-B441-F8CBBCEC0340}" type="sibTrans" cxnId="{8D5A7344-FA9C-4187-B202-2569C5EDC130}">
      <dgm:prSet/>
      <dgm:spPr/>
      <dgm:t>
        <a:bodyPr/>
        <a:lstStyle/>
        <a:p>
          <a:endParaRPr lang="de-DE"/>
        </a:p>
      </dgm:t>
    </dgm:pt>
    <dgm:pt modelId="{F2438B3B-6136-4348-BD3C-CCAB015AD943}" type="pres">
      <dgm:prSet presAssocID="{180AD3BF-6D4C-4435-9CAD-B6112C629A42}" presName="Name0" presStyleCnt="0">
        <dgm:presLayoutVars>
          <dgm:chPref val="1"/>
          <dgm:dir/>
          <dgm:animOne val="branch"/>
          <dgm:animLvl val="lvl"/>
          <dgm:resizeHandles/>
        </dgm:presLayoutVars>
      </dgm:prSet>
      <dgm:spPr/>
    </dgm:pt>
    <dgm:pt modelId="{BF4DF8B1-1F86-4AA2-AD41-80385A3C1734}" type="pres">
      <dgm:prSet presAssocID="{FD49EBB4-B75B-484B-A3FE-E62C27B787B6}" presName="vertOne" presStyleCnt="0"/>
      <dgm:spPr/>
    </dgm:pt>
    <dgm:pt modelId="{EF881E9B-5796-4348-BBFB-665F45BAE973}" type="pres">
      <dgm:prSet presAssocID="{FD49EBB4-B75B-484B-A3FE-E62C27B787B6}" presName="txOne" presStyleLbl="node0" presStyleIdx="0" presStyleCnt="1">
        <dgm:presLayoutVars>
          <dgm:chPref val="3"/>
        </dgm:presLayoutVars>
      </dgm:prSet>
      <dgm:spPr/>
    </dgm:pt>
    <dgm:pt modelId="{D656AAF4-DC93-4053-838E-838C548B82BC}" type="pres">
      <dgm:prSet presAssocID="{FD49EBB4-B75B-484B-A3FE-E62C27B787B6}" presName="parTransOne" presStyleCnt="0"/>
      <dgm:spPr/>
    </dgm:pt>
    <dgm:pt modelId="{ED0273FF-3132-429C-B3DF-E3D45AB406F5}" type="pres">
      <dgm:prSet presAssocID="{FD49EBB4-B75B-484B-A3FE-E62C27B787B6}" presName="horzOne" presStyleCnt="0"/>
      <dgm:spPr/>
    </dgm:pt>
    <dgm:pt modelId="{AA2F9852-47E2-41A5-A990-8FE89630A832}" type="pres">
      <dgm:prSet presAssocID="{2C4B93D6-006F-4385-B136-C2EE1E4F9B41}" presName="vertTwo" presStyleCnt="0"/>
      <dgm:spPr/>
    </dgm:pt>
    <dgm:pt modelId="{1F1F4C98-55DD-4505-B3F8-5A911D1AEC9F}" type="pres">
      <dgm:prSet presAssocID="{2C4B93D6-006F-4385-B136-C2EE1E4F9B41}" presName="txTwo" presStyleLbl="node2" presStyleIdx="0" presStyleCnt="2">
        <dgm:presLayoutVars>
          <dgm:chPref val="3"/>
        </dgm:presLayoutVars>
      </dgm:prSet>
      <dgm:spPr/>
    </dgm:pt>
    <dgm:pt modelId="{FAB2CB8A-5289-4D73-83A1-BCEF2FC040E8}" type="pres">
      <dgm:prSet presAssocID="{2C4B93D6-006F-4385-B136-C2EE1E4F9B41}" presName="horzTwo" presStyleCnt="0"/>
      <dgm:spPr/>
    </dgm:pt>
    <dgm:pt modelId="{79E5378D-75C9-4391-A8AE-C5C6F4E0EDDB}" type="pres">
      <dgm:prSet presAssocID="{5D88B7C5-05DE-4376-B441-F8CBBCEC0340}" presName="sibSpaceTwo" presStyleCnt="0"/>
      <dgm:spPr/>
    </dgm:pt>
    <dgm:pt modelId="{C96B4B79-C3A7-44B5-8FF5-8B9E7E495115}" type="pres">
      <dgm:prSet presAssocID="{ADEAB2BC-AB34-4E65-A2C4-21874CC2B2E4}" presName="vertTwo" presStyleCnt="0"/>
      <dgm:spPr/>
    </dgm:pt>
    <dgm:pt modelId="{A9AC3717-D8C3-4139-80C3-198A47664C71}" type="pres">
      <dgm:prSet presAssocID="{ADEAB2BC-AB34-4E65-A2C4-21874CC2B2E4}" presName="txTwo" presStyleLbl="node2" presStyleIdx="1" presStyleCnt="2">
        <dgm:presLayoutVars>
          <dgm:chPref val="3"/>
        </dgm:presLayoutVars>
      </dgm:prSet>
      <dgm:spPr/>
    </dgm:pt>
    <dgm:pt modelId="{B0F15D09-8729-474F-9725-17F2934E5081}" type="pres">
      <dgm:prSet presAssocID="{ADEAB2BC-AB34-4E65-A2C4-21874CC2B2E4}" presName="horzTwo" presStyleCnt="0"/>
      <dgm:spPr/>
    </dgm:pt>
  </dgm:ptLst>
  <dgm:cxnLst>
    <dgm:cxn modelId="{F5783A05-1719-47C9-96D3-8970EC379F7D}" type="presOf" srcId="{FD49EBB4-B75B-484B-A3FE-E62C27B787B6}" destId="{EF881E9B-5796-4348-BBFB-665F45BAE973}" srcOrd="0" destOrd="0" presId="urn:microsoft.com/office/officeart/2005/8/layout/hierarchy4"/>
    <dgm:cxn modelId="{9FBAE108-7B90-4937-9BF2-0D5F56158F97}" srcId="{FD49EBB4-B75B-484B-A3FE-E62C27B787B6}" destId="{ADEAB2BC-AB34-4E65-A2C4-21874CC2B2E4}" srcOrd="1" destOrd="0" parTransId="{E566DCE2-CFB5-4463-AE06-698C9820AE73}" sibTransId="{64BEBEC3-DD54-476D-B2AA-E7389E9DA782}"/>
    <dgm:cxn modelId="{8D5A7344-FA9C-4187-B202-2569C5EDC130}" srcId="{FD49EBB4-B75B-484B-A3FE-E62C27B787B6}" destId="{2C4B93D6-006F-4385-B136-C2EE1E4F9B41}" srcOrd="0" destOrd="0" parTransId="{59BBECDF-F851-4FB3-A84B-04ED4978AAB2}" sibTransId="{5D88B7C5-05DE-4376-B441-F8CBBCEC0340}"/>
    <dgm:cxn modelId="{AC975446-3D94-4572-9017-6317318FB886}" type="presOf" srcId="{180AD3BF-6D4C-4435-9CAD-B6112C629A42}" destId="{F2438B3B-6136-4348-BD3C-CCAB015AD943}" srcOrd="0" destOrd="0" presId="urn:microsoft.com/office/officeart/2005/8/layout/hierarchy4"/>
    <dgm:cxn modelId="{4BBBFD53-62DB-4B57-A47D-F3208A157B9B}" type="presOf" srcId="{ADEAB2BC-AB34-4E65-A2C4-21874CC2B2E4}" destId="{A9AC3717-D8C3-4139-80C3-198A47664C71}" srcOrd="0" destOrd="0" presId="urn:microsoft.com/office/officeart/2005/8/layout/hierarchy4"/>
    <dgm:cxn modelId="{EB250890-1D47-4F35-9F9F-E7A7C935001D}" srcId="{180AD3BF-6D4C-4435-9CAD-B6112C629A42}" destId="{FD49EBB4-B75B-484B-A3FE-E62C27B787B6}" srcOrd="0" destOrd="0" parTransId="{D0E58E5B-1B8F-45C4-95A1-B1C6E870BB6B}" sibTransId="{AA32AF9A-37AE-4317-8331-FBAB86AD9AA3}"/>
    <dgm:cxn modelId="{F52416F7-856E-4C79-828C-6C6DB9D19B5B}" type="presOf" srcId="{2C4B93D6-006F-4385-B136-C2EE1E4F9B41}" destId="{1F1F4C98-55DD-4505-B3F8-5A911D1AEC9F}" srcOrd="0" destOrd="0" presId="urn:microsoft.com/office/officeart/2005/8/layout/hierarchy4"/>
    <dgm:cxn modelId="{5D3D8F92-AAB4-4C6C-9164-2EF91CFFF9E3}" type="presParOf" srcId="{F2438B3B-6136-4348-BD3C-CCAB015AD943}" destId="{BF4DF8B1-1F86-4AA2-AD41-80385A3C1734}" srcOrd="0" destOrd="0" presId="urn:microsoft.com/office/officeart/2005/8/layout/hierarchy4"/>
    <dgm:cxn modelId="{4D6E0AB9-C38D-425B-98D6-24C119D8325A}" type="presParOf" srcId="{BF4DF8B1-1F86-4AA2-AD41-80385A3C1734}" destId="{EF881E9B-5796-4348-BBFB-665F45BAE973}" srcOrd="0" destOrd="0" presId="urn:microsoft.com/office/officeart/2005/8/layout/hierarchy4"/>
    <dgm:cxn modelId="{6BA5C6BB-03B8-4F5D-B4D3-014FA80C285F}" type="presParOf" srcId="{BF4DF8B1-1F86-4AA2-AD41-80385A3C1734}" destId="{D656AAF4-DC93-4053-838E-838C548B82BC}" srcOrd="1" destOrd="0" presId="urn:microsoft.com/office/officeart/2005/8/layout/hierarchy4"/>
    <dgm:cxn modelId="{381BECDE-95F8-4227-B316-2163EB4AD93A}" type="presParOf" srcId="{BF4DF8B1-1F86-4AA2-AD41-80385A3C1734}" destId="{ED0273FF-3132-429C-B3DF-E3D45AB406F5}" srcOrd="2" destOrd="0" presId="urn:microsoft.com/office/officeart/2005/8/layout/hierarchy4"/>
    <dgm:cxn modelId="{C3339F2D-EB1F-4BD6-A16E-59B0038EF428}" type="presParOf" srcId="{ED0273FF-3132-429C-B3DF-E3D45AB406F5}" destId="{AA2F9852-47E2-41A5-A990-8FE89630A832}" srcOrd="0" destOrd="0" presId="urn:microsoft.com/office/officeart/2005/8/layout/hierarchy4"/>
    <dgm:cxn modelId="{55D0595D-12D0-4FEB-884C-D60682BAE22A}" type="presParOf" srcId="{AA2F9852-47E2-41A5-A990-8FE89630A832}" destId="{1F1F4C98-55DD-4505-B3F8-5A911D1AEC9F}" srcOrd="0" destOrd="0" presId="urn:microsoft.com/office/officeart/2005/8/layout/hierarchy4"/>
    <dgm:cxn modelId="{2639AD73-506E-41B6-A941-26A0CEC92B78}" type="presParOf" srcId="{AA2F9852-47E2-41A5-A990-8FE89630A832}" destId="{FAB2CB8A-5289-4D73-83A1-BCEF2FC040E8}" srcOrd="1" destOrd="0" presId="urn:microsoft.com/office/officeart/2005/8/layout/hierarchy4"/>
    <dgm:cxn modelId="{777FC877-AA45-4A09-BBC3-10F74FB949A4}" type="presParOf" srcId="{ED0273FF-3132-429C-B3DF-E3D45AB406F5}" destId="{79E5378D-75C9-4391-A8AE-C5C6F4E0EDDB}" srcOrd="1" destOrd="0" presId="urn:microsoft.com/office/officeart/2005/8/layout/hierarchy4"/>
    <dgm:cxn modelId="{5AC25B9C-38D5-4FF9-9938-C02FC3C0AF44}" type="presParOf" srcId="{ED0273FF-3132-429C-B3DF-E3D45AB406F5}" destId="{C96B4B79-C3A7-44B5-8FF5-8B9E7E495115}" srcOrd="2" destOrd="0" presId="urn:microsoft.com/office/officeart/2005/8/layout/hierarchy4"/>
    <dgm:cxn modelId="{D6D70B3B-A58C-4944-AC95-5BDA10ED3810}" type="presParOf" srcId="{C96B4B79-C3A7-44B5-8FF5-8B9E7E495115}" destId="{A9AC3717-D8C3-4139-80C3-198A47664C71}" srcOrd="0" destOrd="0" presId="urn:microsoft.com/office/officeart/2005/8/layout/hierarchy4"/>
    <dgm:cxn modelId="{0E139922-C535-46C3-B3B6-9C511F3D4013}" type="presParOf" srcId="{C96B4B79-C3A7-44B5-8FF5-8B9E7E495115}" destId="{B0F15D09-8729-474F-9725-17F2934E508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978675-EDC8-4A20-A67B-A5871810CC6A}" type="doc">
      <dgm:prSet loTypeId="urn:microsoft.com/office/officeart/2005/8/layout/arrow1" loCatId="relationship" qsTypeId="urn:microsoft.com/office/officeart/2005/8/quickstyle/simple1" qsCatId="simple" csTypeId="urn:microsoft.com/office/officeart/2005/8/colors/colorful5" csCatId="colorful" phldr="1"/>
      <dgm:spPr/>
      <dgm:t>
        <a:bodyPr/>
        <a:lstStyle/>
        <a:p>
          <a:endParaRPr lang="de-DE"/>
        </a:p>
      </dgm:t>
    </dgm:pt>
    <dgm:pt modelId="{533F4DCB-BD74-42BB-A5DA-3FBA717EC342}">
      <dgm:prSet phldrT="[Text]" custT="1"/>
      <dgm:spPr/>
      <dgm:t>
        <a:bodyPr/>
        <a:lstStyle/>
        <a:p>
          <a:r>
            <a:rPr lang="en-GB" altLang="de-DE" sz="2000" b="1" dirty="0"/>
            <a:t>high coordination</a:t>
          </a:r>
          <a:r>
            <a:rPr lang="en-GB" altLang="de-DE" sz="1800" dirty="0"/>
            <a:t>: centralised decisions</a:t>
          </a:r>
          <a:endParaRPr lang="de-DE" sz="1800" dirty="0"/>
        </a:p>
      </dgm:t>
    </dgm:pt>
    <dgm:pt modelId="{B2E5C31E-4C7D-4344-99DA-A687146EC146}" type="parTrans" cxnId="{6313249D-82E8-48AC-8C35-7E243E18B149}">
      <dgm:prSet/>
      <dgm:spPr/>
      <dgm:t>
        <a:bodyPr/>
        <a:lstStyle/>
        <a:p>
          <a:endParaRPr lang="de-DE" sz="4000"/>
        </a:p>
      </dgm:t>
    </dgm:pt>
    <dgm:pt modelId="{B1653480-B46B-485C-B795-611E114CC601}" type="sibTrans" cxnId="{6313249D-82E8-48AC-8C35-7E243E18B149}">
      <dgm:prSet/>
      <dgm:spPr/>
      <dgm:t>
        <a:bodyPr/>
        <a:lstStyle/>
        <a:p>
          <a:endParaRPr lang="de-DE" sz="4000"/>
        </a:p>
      </dgm:t>
    </dgm:pt>
    <dgm:pt modelId="{044C31C6-D336-4C26-9482-B787411008BE}">
      <dgm:prSet custT="1"/>
      <dgm:spPr/>
      <dgm:t>
        <a:bodyPr/>
        <a:lstStyle/>
        <a:p>
          <a:r>
            <a:rPr lang="en-GB" altLang="de-DE" sz="2000" b="1" dirty="0"/>
            <a:t>low coordination: </a:t>
          </a:r>
          <a:r>
            <a:rPr lang="en-GB" altLang="de-DE" sz="1800" dirty="0"/>
            <a:t>decentralised decisions</a:t>
          </a:r>
          <a:endParaRPr lang="de-DE" sz="1800" dirty="0"/>
        </a:p>
      </dgm:t>
    </dgm:pt>
    <dgm:pt modelId="{5A481747-1D1B-4228-97E1-016AB455FB02}" type="parTrans" cxnId="{B3981523-987C-4E22-AF88-AB88687475CA}">
      <dgm:prSet/>
      <dgm:spPr/>
      <dgm:t>
        <a:bodyPr/>
        <a:lstStyle/>
        <a:p>
          <a:endParaRPr lang="de-DE" sz="4000"/>
        </a:p>
      </dgm:t>
    </dgm:pt>
    <dgm:pt modelId="{7D9BD544-9134-4641-A9CB-0F9F183C7E4C}" type="sibTrans" cxnId="{B3981523-987C-4E22-AF88-AB88687475CA}">
      <dgm:prSet/>
      <dgm:spPr/>
      <dgm:t>
        <a:bodyPr/>
        <a:lstStyle/>
        <a:p>
          <a:endParaRPr lang="de-DE" sz="4000"/>
        </a:p>
      </dgm:t>
    </dgm:pt>
    <dgm:pt modelId="{31CE4441-927A-4C32-AFCB-8ACB578826F6}" type="pres">
      <dgm:prSet presAssocID="{3E978675-EDC8-4A20-A67B-A5871810CC6A}" presName="cycle" presStyleCnt="0">
        <dgm:presLayoutVars>
          <dgm:dir/>
          <dgm:resizeHandles val="exact"/>
        </dgm:presLayoutVars>
      </dgm:prSet>
      <dgm:spPr/>
    </dgm:pt>
    <dgm:pt modelId="{88AC4541-5148-4F3E-9929-FC86F9FC504A}" type="pres">
      <dgm:prSet presAssocID="{533F4DCB-BD74-42BB-A5DA-3FBA717EC342}" presName="arrow" presStyleLbl="node1" presStyleIdx="0" presStyleCnt="2">
        <dgm:presLayoutVars>
          <dgm:bulletEnabled val="1"/>
        </dgm:presLayoutVars>
      </dgm:prSet>
      <dgm:spPr/>
    </dgm:pt>
    <dgm:pt modelId="{9CE737B5-8965-4513-9A8B-3395354DF8DD}" type="pres">
      <dgm:prSet presAssocID="{044C31C6-D336-4C26-9482-B787411008BE}" presName="arrow" presStyleLbl="node1" presStyleIdx="1" presStyleCnt="2">
        <dgm:presLayoutVars>
          <dgm:bulletEnabled val="1"/>
        </dgm:presLayoutVars>
      </dgm:prSet>
      <dgm:spPr/>
    </dgm:pt>
  </dgm:ptLst>
  <dgm:cxnLst>
    <dgm:cxn modelId="{B3981523-987C-4E22-AF88-AB88687475CA}" srcId="{3E978675-EDC8-4A20-A67B-A5871810CC6A}" destId="{044C31C6-D336-4C26-9482-B787411008BE}" srcOrd="1" destOrd="0" parTransId="{5A481747-1D1B-4228-97E1-016AB455FB02}" sibTransId="{7D9BD544-9134-4641-A9CB-0F9F183C7E4C}"/>
    <dgm:cxn modelId="{D252D52B-7800-44B7-9409-81268803A1D1}" type="presOf" srcId="{044C31C6-D336-4C26-9482-B787411008BE}" destId="{9CE737B5-8965-4513-9A8B-3395354DF8DD}" srcOrd="0" destOrd="0" presId="urn:microsoft.com/office/officeart/2005/8/layout/arrow1"/>
    <dgm:cxn modelId="{6313249D-82E8-48AC-8C35-7E243E18B149}" srcId="{3E978675-EDC8-4A20-A67B-A5871810CC6A}" destId="{533F4DCB-BD74-42BB-A5DA-3FBA717EC342}" srcOrd="0" destOrd="0" parTransId="{B2E5C31E-4C7D-4344-99DA-A687146EC146}" sibTransId="{B1653480-B46B-485C-B795-611E114CC601}"/>
    <dgm:cxn modelId="{CC382DD0-20F0-4E3F-B0D8-39729D23FAFD}" type="presOf" srcId="{533F4DCB-BD74-42BB-A5DA-3FBA717EC342}" destId="{88AC4541-5148-4F3E-9929-FC86F9FC504A}" srcOrd="0" destOrd="0" presId="urn:microsoft.com/office/officeart/2005/8/layout/arrow1"/>
    <dgm:cxn modelId="{CE5C20F4-3AC1-4B3D-938B-7490C9B2828B}" type="presOf" srcId="{3E978675-EDC8-4A20-A67B-A5871810CC6A}" destId="{31CE4441-927A-4C32-AFCB-8ACB578826F6}" srcOrd="0" destOrd="0" presId="urn:microsoft.com/office/officeart/2005/8/layout/arrow1"/>
    <dgm:cxn modelId="{06BE1709-3433-450A-B585-EC8C7CBE397D}" type="presParOf" srcId="{31CE4441-927A-4C32-AFCB-8ACB578826F6}" destId="{88AC4541-5148-4F3E-9929-FC86F9FC504A}" srcOrd="0" destOrd="0" presId="urn:microsoft.com/office/officeart/2005/8/layout/arrow1"/>
    <dgm:cxn modelId="{6D123658-7DA4-4648-BB98-A57CFDC36776}" type="presParOf" srcId="{31CE4441-927A-4C32-AFCB-8ACB578826F6}" destId="{9CE737B5-8965-4513-9A8B-3395354DF8DD}"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978675-EDC8-4A20-A67B-A5871810CC6A}" type="doc">
      <dgm:prSet loTypeId="urn:microsoft.com/office/officeart/2005/8/layout/arrow1" loCatId="relationship" qsTypeId="urn:microsoft.com/office/officeart/2005/8/quickstyle/simple1" qsCatId="simple" csTypeId="urn:microsoft.com/office/officeart/2005/8/colors/colorful5" csCatId="colorful" phldr="1"/>
      <dgm:spPr/>
      <dgm:t>
        <a:bodyPr/>
        <a:lstStyle/>
        <a:p>
          <a:endParaRPr lang="de-DE"/>
        </a:p>
      </dgm:t>
    </dgm:pt>
    <dgm:pt modelId="{BE0E4BBF-B4A8-4094-ABF1-058D17B0B13F}">
      <dgm:prSet phldrT="[Text]" custT="1"/>
      <dgm:spPr/>
      <dgm:t>
        <a:bodyPr/>
        <a:lstStyle/>
        <a:p>
          <a:r>
            <a:rPr lang="en-GB" altLang="de-DE" sz="2000" b="1" dirty="0"/>
            <a:t>dispersed</a:t>
          </a:r>
          <a:r>
            <a:rPr lang="en-GB" altLang="de-DE" sz="1800" dirty="0"/>
            <a:t>: many locations per activity</a:t>
          </a:r>
          <a:endParaRPr lang="de-DE" sz="1800" dirty="0"/>
        </a:p>
      </dgm:t>
    </dgm:pt>
    <dgm:pt modelId="{48E51B1D-2ED5-4A8C-BC1C-AB7A3E523B8F}" type="parTrans" cxnId="{70C3D973-53FA-45D7-9926-5AEFDF6C2B74}">
      <dgm:prSet/>
      <dgm:spPr/>
      <dgm:t>
        <a:bodyPr/>
        <a:lstStyle/>
        <a:p>
          <a:endParaRPr lang="de-DE" sz="4000"/>
        </a:p>
      </dgm:t>
    </dgm:pt>
    <dgm:pt modelId="{26AB51CD-9265-4FE6-A1C3-9A7D400FF3A7}" type="sibTrans" cxnId="{70C3D973-53FA-45D7-9926-5AEFDF6C2B74}">
      <dgm:prSet/>
      <dgm:spPr/>
      <dgm:t>
        <a:bodyPr/>
        <a:lstStyle/>
        <a:p>
          <a:endParaRPr lang="de-DE" sz="4000"/>
        </a:p>
      </dgm:t>
    </dgm:pt>
    <dgm:pt modelId="{5EE407B6-AA79-487A-B45E-0746A3D39569}">
      <dgm:prSet phldrT="[Text]" custT="1"/>
      <dgm:spPr/>
      <dgm:t>
        <a:bodyPr/>
        <a:lstStyle/>
        <a:p>
          <a:r>
            <a:rPr lang="en-GB" altLang="de-DE" sz="2000" b="1" dirty="0"/>
            <a:t>concentrated:</a:t>
          </a:r>
          <a:r>
            <a:rPr lang="en-GB" altLang="de-DE" sz="1800" dirty="0"/>
            <a:t> one location per activity </a:t>
          </a:r>
          <a:endParaRPr lang="de-DE" sz="1800" dirty="0"/>
        </a:p>
      </dgm:t>
    </dgm:pt>
    <dgm:pt modelId="{2A23F3FA-3C0C-40C4-B74E-447CB3A29DD3}" type="parTrans" cxnId="{040DBEF9-0DF0-4490-BA65-11D772324BB4}">
      <dgm:prSet/>
      <dgm:spPr/>
      <dgm:t>
        <a:bodyPr/>
        <a:lstStyle/>
        <a:p>
          <a:endParaRPr lang="de-DE" sz="4000"/>
        </a:p>
      </dgm:t>
    </dgm:pt>
    <dgm:pt modelId="{35026464-8915-4EBD-A5AE-9ADE7153007E}" type="sibTrans" cxnId="{040DBEF9-0DF0-4490-BA65-11D772324BB4}">
      <dgm:prSet/>
      <dgm:spPr/>
      <dgm:t>
        <a:bodyPr/>
        <a:lstStyle/>
        <a:p>
          <a:endParaRPr lang="de-DE" sz="4000"/>
        </a:p>
      </dgm:t>
    </dgm:pt>
    <dgm:pt modelId="{31CE4441-927A-4C32-AFCB-8ACB578826F6}" type="pres">
      <dgm:prSet presAssocID="{3E978675-EDC8-4A20-A67B-A5871810CC6A}" presName="cycle" presStyleCnt="0">
        <dgm:presLayoutVars>
          <dgm:dir/>
          <dgm:resizeHandles val="exact"/>
        </dgm:presLayoutVars>
      </dgm:prSet>
      <dgm:spPr/>
    </dgm:pt>
    <dgm:pt modelId="{1D1DF3B3-EA07-4398-A1F8-E00C9F17D01B}" type="pres">
      <dgm:prSet presAssocID="{5EE407B6-AA79-487A-B45E-0746A3D39569}" presName="arrow" presStyleLbl="node1" presStyleIdx="0" presStyleCnt="2" custRadScaleRad="100015" custRadScaleInc="-558">
        <dgm:presLayoutVars>
          <dgm:bulletEnabled val="1"/>
        </dgm:presLayoutVars>
      </dgm:prSet>
      <dgm:spPr/>
    </dgm:pt>
    <dgm:pt modelId="{C5E752D9-FB07-4D9C-B58C-B549BC4E9E75}" type="pres">
      <dgm:prSet presAssocID="{BE0E4BBF-B4A8-4094-ABF1-058D17B0B13F}" presName="arrow" presStyleLbl="node1" presStyleIdx="1" presStyleCnt="2">
        <dgm:presLayoutVars>
          <dgm:bulletEnabled val="1"/>
        </dgm:presLayoutVars>
      </dgm:prSet>
      <dgm:spPr/>
    </dgm:pt>
  </dgm:ptLst>
  <dgm:cxnLst>
    <dgm:cxn modelId="{70C3D973-53FA-45D7-9926-5AEFDF6C2B74}" srcId="{3E978675-EDC8-4A20-A67B-A5871810CC6A}" destId="{BE0E4BBF-B4A8-4094-ABF1-058D17B0B13F}" srcOrd="1" destOrd="0" parTransId="{48E51B1D-2ED5-4A8C-BC1C-AB7A3E523B8F}" sibTransId="{26AB51CD-9265-4FE6-A1C3-9A7D400FF3A7}"/>
    <dgm:cxn modelId="{D4926CAA-3EF9-4B43-9D95-70A3700141B7}" type="presOf" srcId="{BE0E4BBF-B4A8-4094-ABF1-058D17B0B13F}" destId="{C5E752D9-FB07-4D9C-B58C-B549BC4E9E75}" srcOrd="0" destOrd="0" presId="urn:microsoft.com/office/officeart/2005/8/layout/arrow1"/>
    <dgm:cxn modelId="{41449CE2-B0A1-4EDB-AE78-004BFAC2B4B8}" type="presOf" srcId="{5EE407B6-AA79-487A-B45E-0746A3D39569}" destId="{1D1DF3B3-EA07-4398-A1F8-E00C9F17D01B}" srcOrd="0" destOrd="0" presId="urn:microsoft.com/office/officeart/2005/8/layout/arrow1"/>
    <dgm:cxn modelId="{CE5C20F4-3AC1-4B3D-938B-7490C9B2828B}" type="presOf" srcId="{3E978675-EDC8-4A20-A67B-A5871810CC6A}" destId="{31CE4441-927A-4C32-AFCB-8ACB578826F6}" srcOrd="0" destOrd="0" presId="urn:microsoft.com/office/officeart/2005/8/layout/arrow1"/>
    <dgm:cxn modelId="{040DBEF9-0DF0-4490-BA65-11D772324BB4}" srcId="{3E978675-EDC8-4A20-A67B-A5871810CC6A}" destId="{5EE407B6-AA79-487A-B45E-0746A3D39569}" srcOrd="0" destOrd="0" parTransId="{2A23F3FA-3C0C-40C4-B74E-447CB3A29DD3}" sibTransId="{35026464-8915-4EBD-A5AE-9ADE7153007E}"/>
    <dgm:cxn modelId="{A337C7B5-3C84-4C70-842F-ACDAC7B25C95}" type="presParOf" srcId="{31CE4441-927A-4C32-AFCB-8ACB578826F6}" destId="{1D1DF3B3-EA07-4398-A1F8-E00C9F17D01B}" srcOrd="0" destOrd="0" presId="urn:microsoft.com/office/officeart/2005/8/layout/arrow1"/>
    <dgm:cxn modelId="{16775E80-D910-4630-8EEF-8A649D30AA08}" type="presParOf" srcId="{31CE4441-927A-4C32-AFCB-8ACB578826F6}" destId="{C5E752D9-FB07-4D9C-B58C-B549BC4E9E75}" srcOrd="1" destOrd="0" presId="urn:microsoft.com/office/officeart/2005/8/layout/arrow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E2215-268A-44D1-B8D4-263FCFF57EEE}">
      <dsp:nvSpPr>
        <dsp:cNvPr id="0" name=""/>
        <dsp:cNvSpPr/>
      </dsp:nvSpPr>
      <dsp:spPr>
        <a:xfrm>
          <a:off x="0" y="0"/>
          <a:ext cx="6343495" cy="814673"/>
        </a:xfrm>
        <a:prstGeom prst="roundRect">
          <a:avLst>
            <a:gd name="adj" fmla="val 10000"/>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latin typeface="Calibri" panose="020F0502020204030204" pitchFamily="34" charset="0"/>
              <a:cs typeface="Calibri" panose="020F0502020204030204" pitchFamily="34" charset="0"/>
            </a:rPr>
            <a:t>1. Mission and Objectives</a:t>
          </a:r>
        </a:p>
      </dsp:txBody>
      <dsp:txXfrm>
        <a:off x="23861" y="23861"/>
        <a:ext cx="5369082" cy="766951"/>
      </dsp:txXfrm>
    </dsp:sp>
    <dsp:sp modelId="{001A622B-B126-4687-AE0D-F8FD6F8806F3}">
      <dsp:nvSpPr>
        <dsp:cNvPr id="0" name=""/>
        <dsp:cNvSpPr/>
      </dsp:nvSpPr>
      <dsp:spPr>
        <a:xfrm>
          <a:off x="473702" y="927822"/>
          <a:ext cx="6343495" cy="814673"/>
        </a:xfrm>
        <a:prstGeom prst="roundRect">
          <a:avLst>
            <a:gd name="adj" fmla="val 10000"/>
          </a:avLst>
        </a:prstGeom>
        <a:gradFill rotWithShape="0">
          <a:gsLst>
            <a:gs pos="0">
              <a:schemeClr val="accent6">
                <a:alpha val="90000"/>
                <a:hueOff val="0"/>
                <a:satOff val="0"/>
                <a:lumOff val="0"/>
                <a:alphaOff val="-10000"/>
                <a:satMod val="103000"/>
                <a:lumMod val="102000"/>
                <a:tint val="94000"/>
              </a:schemeClr>
            </a:gs>
            <a:gs pos="50000">
              <a:schemeClr val="accent6">
                <a:alpha val="90000"/>
                <a:hueOff val="0"/>
                <a:satOff val="0"/>
                <a:lumOff val="0"/>
                <a:alphaOff val="-10000"/>
                <a:satMod val="110000"/>
                <a:lumMod val="100000"/>
                <a:shade val="100000"/>
              </a:schemeClr>
            </a:gs>
            <a:gs pos="100000">
              <a:schemeClr val="accent6">
                <a:alpha val="90000"/>
                <a:hueOff val="0"/>
                <a:satOff val="0"/>
                <a:lumOff val="0"/>
                <a:alphaOff val="-1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latin typeface="Calibri" panose="020F0502020204030204" pitchFamily="34" charset="0"/>
              <a:cs typeface="Calibri" panose="020F0502020204030204" pitchFamily="34" charset="0"/>
            </a:rPr>
            <a:t>2. External Analysis</a:t>
          </a:r>
        </a:p>
      </dsp:txBody>
      <dsp:txXfrm>
        <a:off x="497563" y="951683"/>
        <a:ext cx="5292533" cy="766951"/>
      </dsp:txXfrm>
    </dsp:sp>
    <dsp:sp modelId="{2A3FC610-5446-4643-B63A-B24A78520820}">
      <dsp:nvSpPr>
        <dsp:cNvPr id="0" name=""/>
        <dsp:cNvSpPr/>
      </dsp:nvSpPr>
      <dsp:spPr>
        <a:xfrm>
          <a:off x="947405" y="1855644"/>
          <a:ext cx="6343495" cy="814673"/>
        </a:xfrm>
        <a:prstGeom prst="roundRect">
          <a:avLst>
            <a:gd name="adj" fmla="val 10000"/>
          </a:avLst>
        </a:prstGeom>
        <a:gradFill rotWithShape="0">
          <a:gsLst>
            <a:gs pos="0">
              <a:schemeClr val="accent6">
                <a:alpha val="90000"/>
                <a:hueOff val="0"/>
                <a:satOff val="0"/>
                <a:lumOff val="0"/>
                <a:alphaOff val="-20000"/>
                <a:satMod val="103000"/>
                <a:lumMod val="102000"/>
                <a:tint val="94000"/>
              </a:schemeClr>
            </a:gs>
            <a:gs pos="50000">
              <a:schemeClr val="accent6">
                <a:alpha val="90000"/>
                <a:hueOff val="0"/>
                <a:satOff val="0"/>
                <a:lumOff val="0"/>
                <a:alphaOff val="-20000"/>
                <a:satMod val="110000"/>
                <a:lumMod val="100000"/>
                <a:shade val="100000"/>
              </a:schemeClr>
            </a:gs>
            <a:gs pos="100000">
              <a:schemeClr val="accent6">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i="0" kern="1200" dirty="0">
              <a:latin typeface="Calibri" panose="020F0502020204030204" pitchFamily="34" charset="0"/>
              <a:cs typeface="Calibri" panose="020F0502020204030204" pitchFamily="34" charset="0"/>
            </a:rPr>
            <a:t>3. Internal and Competitive Analysis</a:t>
          </a:r>
        </a:p>
      </dsp:txBody>
      <dsp:txXfrm>
        <a:off x="971266" y="1879505"/>
        <a:ext cx="5292533" cy="766951"/>
      </dsp:txXfrm>
    </dsp:sp>
    <dsp:sp modelId="{50845A73-775A-4CE7-84AD-8D33F48961C7}">
      <dsp:nvSpPr>
        <dsp:cNvPr id="0" name=""/>
        <dsp:cNvSpPr/>
      </dsp:nvSpPr>
      <dsp:spPr>
        <a:xfrm>
          <a:off x="1421107" y="2783467"/>
          <a:ext cx="6343495" cy="814673"/>
        </a:xfrm>
        <a:prstGeom prst="roundRect">
          <a:avLst>
            <a:gd name="adj" fmla="val 10000"/>
          </a:avLst>
        </a:prstGeom>
        <a:gradFill rotWithShape="0">
          <a:gsLst>
            <a:gs pos="0">
              <a:schemeClr val="accent6">
                <a:alpha val="90000"/>
                <a:hueOff val="0"/>
                <a:satOff val="0"/>
                <a:lumOff val="0"/>
                <a:alphaOff val="-30000"/>
                <a:satMod val="103000"/>
                <a:lumMod val="102000"/>
                <a:tint val="94000"/>
              </a:schemeClr>
            </a:gs>
            <a:gs pos="50000">
              <a:schemeClr val="accent6">
                <a:alpha val="90000"/>
                <a:hueOff val="0"/>
                <a:satOff val="0"/>
                <a:lumOff val="0"/>
                <a:alphaOff val="-30000"/>
                <a:satMod val="110000"/>
                <a:lumMod val="100000"/>
                <a:shade val="100000"/>
              </a:schemeClr>
            </a:gs>
            <a:gs pos="100000">
              <a:schemeClr val="accent6">
                <a:alpha val="90000"/>
                <a:hueOff val="0"/>
                <a:satOff val="0"/>
                <a:lumOff val="0"/>
                <a:alpha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latin typeface="Calibri" panose="020F0502020204030204" pitchFamily="34" charset="0"/>
              <a:cs typeface="Calibri" panose="020F0502020204030204" pitchFamily="34" charset="0"/>
            </a:rPr>
            <a:t>4. Strategy Alternatives</a:t>
          </a:r>
        </a:p>
      </dsp:txBody>
      <dsp:txXfrm>
        <a:off x="1444968" y="2807328"/>
        <a:ext cx="5292533" cy="766951"/>
      </dsp:txXfrm>
    </dsp:sp>
    <dsp:sp modelId="{759A78BE-B8EF-43B6-A58A-D8C329813BA5}">
      <dsp:nvSpPr>
        <dsp:cNvPr id="0" name=""/>
        <dsp:cNvSpPr/>
      </dsp:nvSpPr>
      <dsp:spPr>
        <a:xfrm>
          <a:off x="1894810" y="3711289"/>
          <a:ext cx="6343495" cy="814673"/>
        </a:xfrm>
        <a:prstGeom prst="roundRect">
          <a:avLst>
            <a:gd name="adj" fmla="val 10000"/>
          </a:avLst>
        </a:prstGeom>
        <a:gradFill rotWithShape="0">
          <a:gsLst>
            <a:gs pos="0">
              <a:schemeClr val="accent6">
                <a:alpha val="90000"/>
                <a:hueOff val="0"/>
                <a:satOff val="0"/>
                <a:lumOff val="0"/>
                <a:alphaOff val="-40000"/>
                <a:satMod val="103000"/>
                <a:lumMod val="102000"/>
                <a:tint val="94000"/>
              </a:schemeClr>
            </a:gs>
            <a:gs pos="50000">
              <a:schemeClr val="accent6">
                <a:alpha val="90000"/>
                <a:hueOff val="0"/>
                <a:satOff val="0"/>
                <a:lumOff val="0"/>
                <a:alphaOff val="-40000"/>
                <a:satMod val="110000"/>
                <a:lumMod val="100000"/>
                <a:shade val="100000"/>
              </a:schemeClr>
            </a:gs>
            <a:gs pos="100000">
              <a:schemeClr val="accent6">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latin typeface="Calibri" panose="020F0502020204030204" pitchFamily="34" charset="0"/>
              <a:cs typeface="Calibri" panose="020F0502020204030204" pitchFamily="34" charset="0"/>
            </a:rPr>
            <a:t>5. Strategic Choice, Implementation, Feedback, and Control </a:t>
          </a:r>
        </a:p>
      </dsp:txBody>
      <dsp:txXfrm>
        <a:off x="1918671" y="3735150"/>
        <a:ext cx="5292533" cy="766951"/>
      </dsp:txXfrm>
    </dsp:sp>
    <dsp:sp modelId="{C9F22436-1351-4CFC-87A7-8BD7415383E9}">
      <dsp:nvSpPr>
        <dsp:cNvPr id="0" name=""/>
        <dsp:cNvSpPr/>
      </dsp:nvSpPr>
      <dsp:spPr>
        <a:xfrm>
          <a:off x="5813957" y="595164"/>
          <a:ext cx="529537" cy="529537"/>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b="0" i="0" kern="1200" dirty="0">
            <a:solidFill>
              <a:srgbClr val="404041"/>
            </a:solidFill>
            <a:latin typeface="Calibri" panose="020F0502020204030204" pitchFamily="34" charset="0"/>
            <a:cs typeface="Calibri" panose="020F0502020204030204" pitchFamily="34" charset="0"/>
          </a:endParaRPr>
        </a:p>
      </dsp:txBody>
      <dsp:txXfrm>
        <a:off x="5933103" y="595164"/>
        <a:ext cx="291245" cy="398477"/>
      </dsp:txXfrm>
    </dsp:sp>
    <dsp:sp modelId="{52E19B8C-2090-4070-B4DF-C01FC14F9FB6}">
      <dsp:nvSpPr>
        <dsp:cNvPr id="0" name=""/>
        <dsp:cNvSpPr/>
      </dsp:nvSpPr>
      <dsp:spPr>
        <a:xfrm>
          <a:off x="6287660" y="1522986"/>
          <a:ext cx="529537" cy="529537"/>
        </a:xfrm>
        <a:prstGeom prst="downArrow">
          <a:avLst>
            <a:gd name="adj1" fmla="val 55000"/>
            <a:gd name="adj2" fmla="val 45000"/>
          </a:avLst>
        </a:prstGeom>
        <a:solidFill>
          <a:schemeClr val="accent6">
            <a:alpha val="90000"/>
            <a:tint val="40000"/>
            <a:hueOff val="0"/>
            <a:satOff val="0"/>
            <a:lumOff val="0"/>
            <a:alphaOff val="-13333"/>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b="0" i="0" kern="1200" dirty="0">
            <a:solidFill>
              <a:srgbClr val="404041"/>
            </a:solidFill>
            <a:latin typeface="Calibri" panose="020F0502020204030204" pitchFamily="34" charset="0"/>
            <a:cs typeface="Calibri" panose="020F0502020204030204" pitchFamily="34" charset="0"/>
          </a:endParaRPr>
        </a:p>
      </dsp:txBody>
      <dsp:txXfrm>
        <a:off x="6406806" y="1522986"/>
        <a:ext cx="291245" cy="398477"/>
      </dsp:txXfrm>
    </dsp:sp>
    <dsp:sp modelId="{287EB910-BF66-47BC-BB8B-CCD45EE83330}">
      <dsp:nvSpPr>
        <dsp:cNvPr id="0" name=""/>
        <dsp:cNvSpPr/>
      </dsp:nvSpPr>
      <dsp:spPr>
        <a:xfrm>
          <a:off x="6761363" y="2437231"/>
          <a:ext cx="529537" cy="529537"/>
        </a:xfrm>
        <a:prstGeom prst="downArrow">
          <a:avLst>
            <a:gd name="adj1" fmla="val 55000"/>
            <a:gd name="adj2" fmla="val 45000"/>
          </a:avLst>
        </a:prstGeom>
        <a:solidFill>
          <a:schemeClr val="accent6">
            <a:alpha val="90000"/>
            <a:tint val="40000"/>
            <a:hueOff val="0"/>
            <a:satOff val="0"/>
            <a:lumOff val="0"/>
            <a:alphaOff val="-26667"/>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b="0" i="0" kern="1200" dirty="0">
            <a:solidFill>
              <a:srgbClr val="404041"/>
            </a:solidFill>
            <a:latin typeface="Calibri" panose="020F0502020204030204" pitchFamily="34" charset="0"/>
            <a:cs typeface="Calibri" panose="020F0502020204030204" pitchFamily="34" charset="0"/>
          </a:endParaRPr>
        </a:p>
      </dsp:txBody>
      <dsp:txXfrm>
        <a:off x="6880509" y="2437231"/>
        <a:ext cx="291245" cy="398477"/>
      </dsp:txXfrm>
    </dsp:sp>
    <dsp:sp modelId="{AF9B071E-990F-4E11-89FA-9FB0DB22558D}">
      <dsp:nvSpPr>
        <dsp:cNvPr id="0" name=""/>
        <dsp:cNvSpPr/>
      </dsp:nvSpPr>
      <dsp:spPr>
        <a:xfrm>
          <a:off x="7235065" y="3374105"/>
          <a:ext cx="529537" cy="529537"/>
        </a:xfrm>
        <a:prstGeom prst="downArrow">
          <a:avLst>
            <a:gd name="adj1" fmla="val 55000"/>
            <a:gd name="adj2" fmla="val 45000"/>
          </a:avLst>
        </a:prstGeom>
        <a:solidFill>
          <a:schemeClr val="accent6">
            <a:alpha val="90000"/>
            <a:tint val="40000"/>
            <a:hueOff val="0"/>
            <a:satOff val="0"/>
            <a:lumOff val="0"/>
            <a:alphaOff val="-4000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b="0" i="0" kern="1200" dirty="0">
            <a:solidFill>
              <a:srgbClr val="404041"/>
            </a:solidFill>
            <a:latin typeface="Calibri" panose="020F0502020204030204" pitchFamily="34" charset="0"/>
            <a:cs typeface="Calibri" panose="020F0502020204030204" pitchFamily="34" charset="0"/>
          </a:endParaRPr>
        </a:p>
      </dsp:txBody>
      <dsp:txXfrm>
        <a:off x="7354211" y="3374105"/>
        <a:ext cx="291245" cy="3984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5B4BE-D029-4203-B2DE-C9B4211FF9C2}">
      <dsp:nvSpPr>
        <dsp:cNvPr id="0" name=""/>
        <dsp:cNvSpPr/>
      </dsp:nvSpPr>
      <dsp:spPr>
        <a:xfrm>
          <a:off x="0" y="3832062"/>
          <a:ext cx="9788235" cy="8383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altLang="de-DE" sz="1600" kern="1200" noProof="0" dirty="0"/>
            <a:t>To overcome this disadvantage it is necessary to accept high adjustment costs</a:t>
          </a:r>
          <a:endParaRPr lang="en-US" sz="1600" kern="1200" noProof="0" dirty="0"/>
        </a:p>
      </dsp:txBody>
      <dsp:txXfrm>
        <a:off x="0" y="3832062"/>
        <a:ext cx="9788235" cy="838361"/>
      </dsp:txXfrm>
    </dsp:sp>
    <dsp:sp modelId="{266651FC-00C6-4FDE-846E-157E10AF932C}">
      <dsp:nvSpPr>
        <dsp:cNvPr id="0" name=""/>
        <dsp:cNvSpPr/>
      </dsp:nvSpPr>
      <dsp:spPr>
        <a:xfrm rot="10800000">
          <a:off x="0" y="2555237"/>
          <a:ext cx="9788235" cy="1289400"/>
        </a:xfrm>
        <a:prstGeom prst="upArrowCallou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altLang="de-DE" sz="1600" kern="1200" noProof="0" dirty="0"/>
            <a:t>Consequently, a new firm that enters the market is systematically, compared to a domestic firm, at a disadvantage </a:t>
          </a:r>
          <a:endParaRPr lang="en-US" sz="1600" kern="1200" noProof="0" dirty="0"/>
        </a:p>
      </dsp:txBody>
      <dsp:txXfrm rot="10800000">
        <a:off x="0" y="2555237"/>
        <a:ext cx="9788235" cy="837813"/>
      </dsp:txXfrm>
    </dsp:sp>
    <dsp:sp modelId="{3A5D05AE-FB0E-4E33-869F-C42CC765AF3C}">
      <dsp:nvSpPr>
        <dsp:cNvPr id="0" name=""/>
        <dsp:cNvSpPr/>
      </dsp:nvSpPr>
      <dsp:spPr>
        <a:xfrm rot="10800000">
          <a:off x="0" y="1278412"/>
          <a:ext cx="9788235" cy="1289400"/>
        </a:xfrm>
        <a:prstGeom prst="upArrowCallou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noProof="0" dirty="0"/>
            <a:t>Differences</a:t>
          </a:r>
        </a:p>
      </dsp:txBody>
      <dsp:txXfrm rot="-10800000">
        <a:off x="0" y="1278412"/>
        <a:ext cx="9788235" cy="452579"/>
      </dsp:txXfrm>
    </dsp:sp>
    <dsp:sp modelId="{F3A578D6-54B6-4B65-8F13-613A55261068}">
      <dsp:nvSpPr>
        <dsp:cNvPr id="0" name=""/>
        <dsp:cNvSpPr/>
      </dsp:nvSpPr>
      <dsp:spPr>
        <a:xfrm>
          <a:off x="0" y="1730992"/>
          <a:ext cx="4894118" cy="38553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11175">
            <a:lnSpc>
              <a:spcPct val="90000"/>
            </a:lnSpc>
            <a:spcBef>
              <a:spcPct val="0"/>
            </a:spcBef>
            <a:spcAft>
              <a:spcPct val="35000"/>
            </a:spcAft>
            <a:buNone/>
          </a:pPr>
          <a:r>
            <a:rPr lang="en-US" altLang="de-DE" sz="1150" kern="1200" noProof="0" dirty="0"/>
            <a:t>Constant exposure to  environment and functioning effectively and efficiently within the specific domestic social, cultural, economic, and legal environment </a:t>
          </a:r>
          <a:endParaRPr lang="en-US" sz="1150" kern="1200" noProof="0" dirty="0"/>
        </a:p>
      </dsp:txBody>
      <dsp:txXfrm>
        <a:off x="0" y="1730992"/>
        <a:ext cx="4894118" cy="385530"/>
      </dsp:txXfrm>
    </dsp:sp>
    <dsp:sp modelId="{FCFFFFFE-4B54-4186-B777-FDB59D7CEF27}">
      <dsp:nvSpPr>
        <dsp:cNvPr id="0" name=""/>
        <dsp:cNvSpPr/>
      </dsp:nvSpPr>
      <dsp:spPr>
        <a:xfrm>
          <a:off x="4894117" y="1730992"/>
          <a:ext cx="4894118" cy="385530"/>
        </a:xfrm>
        <a:prstGeom prst="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altLang="de-DE" sz="1200" kern="1200" noProof="0" dirty="0"/>
            <a:t>The same process takes place on behalf of the customers</a:t>
          </a:r>
          <a:endParaRPr lang="en-US" sz="1200" kern="1200" noProof="0" dirty="0"/>
        </a:p>
      </dsp:txBody>
      <dsp:txXfrm>
        <a:off x="4894117" y="1730992"/>
        <a:ext cx="4894118" cy="385530"/>
      </dsp:txXfrm>
    </dsp:sp>
    <dsp:sp modelId="{8BC8723B-7CEB-42E1-B3AC-B55BF0377646}">
      <dsp:nvSpPr>
        <dsp:cNvPr id="0" name=""/>
        <dsp:cNvSpPr/>
      </dsp:nvSpPr>
      <dsp:spPr>
        <a:xfrm rot="10800000">
          <a:off x="0" y="1588"/>
          <a:ext cx="9788235" cy="1289400"/>
        </a:xfrm>
        <a:prstGeom prst="upArrowCallou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altLang="de-DE" sz="1600" kern="1200" noProof="0" dirty="0"/>
            <a:t>Liability of Foreignness</a:t>
          </a:r>
          <a:endParaRPr lang="en-US" sz="1600" kern="1200" noProof="0" dirty="0"/>
        </a:p>
      </dsp:txBody>
      <dsp:txXfrm rot="-10800000">
        <a:off x="0" y="1588"/>
        <a:ext cx="9788235" cy="452579"/>
      </dsp:txXfrm>
    </dsp:sp>
    <dsp:sp modelId="{577AD4ED-6E3B-40F1-9448-3982B1E3AD8C}">
      <dsp:nvSpPr>
        <dsp:cNvPr id="0" name=""/>
        <dsp:cNvSpPr/>
      </dsp:nvSpPr>
      <dsp:spPr>
        <a:xfrm>
          <a:off x="0" y="454167"/>
          <a:ext cx="4894118" cy="385530"/>
        </a:xfrm>
        <a:prstGeom prst="rect">
          <a:avLst/>
        </a:prstGeom>
        <a:solidFill>
          <a:schemeClr val="accent5">
            <a:tint val="40000"/>
            <a:alpha val="90000"/>
            <a:hueOff val="-4927837"/>
            <a:satOff val="-8544"/>
            <a:lumOff val="-85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altLang="de-DE" sz="1200" kern="1200" noProof="0" dirty="0"/>
            <a:t>Differences in languages and the ways people communicate are not exclusive factors </a:t>
          </a:r>
        </a:p>
      </dsp:txBody>
      <dsp:txXfrm>
        <a:off x="0" y="454167"/>
        <a:ext cx="4894118" cy="385530"/>
      </dsp:txXfrm>
    </dsp:sp>
    <dsp:sp modelId="{62897299-06BC-4CED-A2FD-E0507B625631}">
      <dsp:nvSpPr>
        <dsp:cNvPr id="0" name=""/>
        <dsp:cNvSpPr/>
      </dsp:nvSpPr>
      <dsp:spPr>
        <a:xfrm>
          <a:off x="4894117" y="454167"/>
          <a:ext cx="4894118" cy="385530"/>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altLang="de-DE" sz="1200" kern="1200" noProof="0" dirty="0"/>
            <a:t>Environmental pressure and opportunities in the domestic market shape skills, structures, practices, and routines of companies</a:t>
          </a:r>
        </a:p>
      </dsp:txBody>
      <dsp:txXfrm>
        <a:off x="4894117" y="454167"/>
        <a:ext cx="4894118" cy="3855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37026-08DE-4623-99A0-F33C0699A5CF}">
      <dsp:nvSpPr>
        <dsp:cNvPr id="0" name=""/>
        <dsp:cNvSpPr/>
      </dsp:nvSpPr>
      <dsp:spPr>
        <a:xfrm>
          <a:off x="285704" y="710160"/>
          <a:ext cx="3192007" cy="997502"/>
        </a:xfrm>
        <a:prstGeom prst="rect">
          <a:avLst/>
        </a:prstGeom>
        <a:solidFill>
          <a:schemeClr val="lt1">
            <a:alpha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75642" tIns="95250" rIns="95250" bIns="95250" numCol="1" spcCol="1270" anchor="ctr" anchorCtr="0">
          <a:noAutofit/>
        </a:bodyPr>
        <a:lstStyle/>
        <a:p>
          <a:pPr marL="0" lvl="0" indent="0" algn="l" defTabSz="1111250">
            <a:lnSpc>
              <a:spcPct val="90000"/>
            </a:lnSpc>
            <a:spcBef>
              <a:spcPct val="0"/>
            </a:spcBef>
            <a:spcAft>
              <a:spcPct val="35000"/>
            </a:spcAft>
            <a:buNone/>
          </a:pPr>
          <a:r>
            <a:rPr lang="en-GB" altLang="de-DE" sz="2500" kern="1200" dirty="0">
              <a:ea typeface="MS PGothic" panose="020B0600070205080204" pitchFamily="34" charset="-128"/>
            </a:rPr>
            <a:t>Design/Taste</a:t>
          </a:r>
          <a:endParaRPr lang="de-DE" sz="2500" kern="1200" dirty="0"/>
        </a:p>
      </dsp:txBody>
      <dsp:txXfrm>
        <a:off x="285704" y="710160"/>
        <a:ext cx="3192007" cy="997502"/>
      </dsp:txXfrm>
    </dsp:sp>
    <dsp:sp modelId="{1767C7F1-7031-47A4-B23B-64ABD54DC8C2}">
      <dsp:nvSpPr>
        <dsp:cNvPr id="0" name=""/>
        <dsp:cNvSpPr/>
      </dsp:nvSpPr>
      <dsp:spPr>
        <a:xfrm>
          <a:off x="152704" y="566076"/>
          <a:ext cx="698251" cy="104737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83000" r="-8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501579-94F4-4F26-9831-62BBB29595A6}">
      <dsp:nvSpPr>
        <dsp:cNvPr id="0" name=""/>
        <dsp:cNvSpPr/>
      </dsp:nvSpPr>
      <dsp:spPr>
        <a:xfrm>
          <a:off x="3728295" y="710160"/>
          <a:ext cx="3192007" cy="997502"/>
        </a:xfrm>
        <a:prstGeom prst="rect">
          <a:avLst/>
        </a:prstGeom>
        <a:solidFill>
          <a:schemeClr val="lt1">
            <a:alpha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5911" tIns="95250" rIns="95250" bIns="95250" numCol="1" spcCol="1270" anchor="ctr" anchorCtr="0">
          <a:noAutofit/>
        </a:bodyPr>
        <a:lstStyle/>
        <a:p>
          <a:pPr marL="0" lvl="0" indent="0" algn="l" defTabSz="1111250">
            <a:lnSpc>
              <a:spcPct val="90000"/>
            </a:lnSpc>
            <a:spcBef>
              <a:spcPct val="0"/>
            </a:spcBef>
            <a:spcAft>
              <a:spcPct val="35000"/>
            </a:spcAft>
            <a:buNone/>
          </a:pPr>
          <a:r>
            <a:rPr lang="en-GB" altLang="de-DE" sz="2500" kern="1200" dirty="0">
              <a:ea typeface="MS PGothic" panose="020B0600070205080204" pitchFamily="34" charset="-128"/>
            </a:rPr>
            <a:t>Country-specific technical standards </a:t>
          </a:r>
        </a:p>
      </dsp:txBody>
      <dsp:txXfrm>
        <a:off x="3728295" y="710160"/>
        <a:ext cx="3192007" cy="997502"/>
      </dsp:txXfrm>
    </dsp:sp>
    <dsp:sp modelId="{3A0BCE07-1F99-4551-9684-5E948A950813}">
      <dsp:nvSpPr>
        <dsp:cNvPr id="0" name=""/>
        <dsp:cNvSpPr/>
      </dsp:nvSpPr>
      <dsp:spPr>
        <a:xfrm>
          <a:off x="3595295" y="566076"/>
          <a:ext cx="698251" cy="104737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A6FF21-6A7B-4DB5-AEDE-49E51243F3C3}">
      <dsp:nvSpPr>
        <dsp:cNvPr id="0" name=""/>
        <dsp:cNvSpPr/>
      </dsp:nvSpPr>
      <dsp:spPr>
        <a:xfrm>
          <a:off x="7170887" y="710160"/>
          <a:ext cx="3192007" cy="997502"/>
        </a:xfrm>
        <a:prstGeom prst="rect">
          <a:avLst/>
        </a:prstGeom>
        <a:solidFill>
          <a:schemeClr val="lt1">
            <a:alpha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5911" tIns="95250" rIns="95250" bIns="95250" numCol="1" spcCol="1270" anchor="ctr" anchorCtr="0">
          <a:noAutofit/>
        </a:bodyPr>
        <a:lstStyle/>
        <a:p>
          <a:pPr marL="0" lvl="0" indent="0" algn="l" defTabSz="1111250">
            <a:lnSpc>
              <a:spcPct val="90000"/>
            </a:lnSpc>
            <a:spcBef>
              <a:spcPct val="0"/>
            </a:spcBef>
            <a:spcAft>
              <a:spcPct val="35000"/>
            </a:spcAft>
            <a:buNone/>
          </a:pPr>
          <a:r>
            <a:rPr lang="en-GB" altLang="de-DE" sz="2500" kern="1200">
              <a:ea typeface="MS PGothic" panose="020B0600070205080204" pitchFamily="34" charset="-128"/>
            </a:rPr>
            <a:t>Distribution channel</a:t>
          </a:r>
          <a:endParaRPr lang="en-GB" altLang="de-DE" sz="2500" kern="1200" dirty="0">
            <a:ea typeface="MS PGothic" panose="020B0600070205080204" pitchFamily="34" charset="-128"/>
          </a:endParaRPr>
        </a:p>
      </dsp:txBody>
      <dsp:txXfrm>
        <a:off x="7170887" y="710160"/>
        <a:ext cx="3192007" cy="997502"/>
      </dsp:txXfrm>
    </dsp:sp>
    <dsp:sp modelId="{76BCD457-774B-44B7-8934-50252D9C6811}">
      <dsp:nvSpPr>
        <dsp:cNvPr id="0" name=""/>
        <dsp:cNvSpPr/>
      </dsp:nvSpPr>
      <dsp:spPr>
        <a:xfrm>
          <a:off x="7037886" y="566076"/>
          <a:ext cx="698251" cy="1047377"/>
        </a:xfrm>
        <a:prstGeom prst="rect">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56000" r="-5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6D453C-BA17-466F-B461-4939A6065CB7}">
      <dsp:nvSpPr>
        <dsp:cNvPr id="0" name=""/>
        <dsp:cNvSpPr/>
      </dsp:nvSpPr>
      <dsp:spPr>
        <a:xfrm>
          <a:off x="285704" y="1969329"/>
          <a:ext cx="3192007" cy="997502"/>
        </a:xfrm>
        <a:prstGeom prst="rect">
          <a:avLst/>
        </a:prstGeom>
        <a:solidFill>
          <a:schemeClr val="lt1">
            <a:alpha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5911" tIns="95250" rIns="95250" bIns="95250" numCol="1" spcCol="1270" anchor="ctr" anchorCtr="0">
          <a:noAutofit/>
        </a:bodyPr>
        <a:lstStyle/>
        <a:p>
          <a:pPr marL="0" lvl="0" indent="0" algn="l" defTabSz="1111250">
            <a:lnSpc>
              <a:spcPct val="90000"/>
            </a:lnSpc>
            <a:spcBef>
              <a:spcPct val="0"/>
            </a:spcBef>
            <a:spcAft>
              <a:spcPct val="35000"/>
            </a:spcAft>
            <a:buNone/>
          </a:pPr>
          <a:r>
            <a:rPr lang="en-GB" altLang="de-DE" sz="2500" kern="1200">
              <a:ea typeface="MS PGothic" panose="020B0600070205080204" pitchFamily="34" charset="-128"/>
            </a:rPr>
            <a:t>Product presentation</a:t>
          </a:r>
          <a:endParaRPr lang="en-GB" altLang="de-DE" sz="2500" kern="1200" dirty="0">
            <a:ea typeface="MS PGothic" panose="020B0600070205080204" pitchFamily="34" charset="-128"/>
          </a:endParaRPr>
        </a:p>
      </dsp:txBody>
      <dsp:txXfrm>
        <a:off x="285704" y="1969329"/>
        <a:ext cx="3192007" cy="997502"/>
      </dsp:txXfrm>
    </dsp:sp>
    <dsp:sp modelId="{961947EF-9C49-44D3-BF3A-CC678F7D6A25}">
      <dsp:nvSpPr>
        <dsp:cNvPr id="0" name=""/>
        <dsp:cNvSpPr/>
      </dsp:nvSpPr>
      <dsp:spPr>
        <a:xfrm>
          <a:off x="152704" y="1825246"/>
          <a:ext cx="698251" cy="104737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12258F-E967-48A1-A9EB-402107236249}">
      <dsp:nvSpPr>
        <dsp:cNvPr id="0" name=""/>
        <dsp:cNvSpPr/>
      </dsp:nvSpPr>
      <dsp:spPr>
        <a:xfrm>
          <a:off x="3728295" y="1969329"/>
          <a:ext cx="3192007" cy="997502"/>
        </a:xfrm>
        <a:prstGeom prst="rect">
          <a:avLst/>
        </a:prstGeom>
        <a:solidFill>
          <a:schemeClr val="lt1">
            <a:alpha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5911" tIns="95250" rIns="95250" bIns="95250" numCol="1" spcCol="1270" anchor="ctr" anchorCtr="0">
          <a:noAutofit/>
        </a:bodyPr>
        <a:lstStyle/>
        <a:p>
          <a:pPr marL="0" lvl="0" indent="0" algn="l" defTabSz="1111250">
            <a:lnSpc>
              <a:spcPct val="90000"/>
            </a:lnSpc>
            <a:spcBef>
              <a:spcPct val="0"/>
            </a:spcBef>
            <a:spcAft>
              <a:spcPct val="35000"/>
            </a:spcAft>
            <a:buNone/>
          </a:pPr>
          <a:r>
            <a:rPr lang="en-GB" altLang="de-DE" sz="2500" kern="1200">
              <a:ea typeface="MS PGothic" panose="020B0600070205080204" pitchFamily="34" charset="-128"/>
            </a:rPr>
            <a:t>Services</a:t>
          </a:r>
          <a:endParaRPr lang="en-GB" altLang="de-DE" sz="2500" kern="1200" dirty="0">
            <a:ea typeface="MS PGothic" panose="020B0600070205080204" pitchFamily="34" charset="-128"/>
          </a:endParaRPr>
        </a:p>
      </dsp:txBody>
      <dsp:txXfrm>
        <a:off x="3728295" y="1969329"/>
        <a:ext cx="3192007" cy="997502"/>
      </dsp:txXfrm>
    </dsp:sp>
    <dsp:sp modelId="{878C0FBD-19AF-4621-9CA6-4D7E86D92767}">
      <dsp:nvSpPr>
        <dsp:cNvPr id="0" name=""/>
        <dsp:cNvSpPr/>
      </dsp:nvSpPr>
      <dsp:spPr>
        <a:xfrm>
          <a:off x="3595295" y="1825246"/>
          <a:ext cx="698251" cy="1047377"/>
        </a:xfrm>
        <a:prstGeom prst="rect">
          <a:avLst/>
        </a:prstGeom>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351842-D44D-463F-8C00-6F7B83250CB3}">
      <dsp:nvSpPr>
        <dsp:cNvPr id="0" name=""/>
        <dsp:cNvSpPr/>
      </dsp:nvSpPr>
      <dsp:spPr>
        <a:xfrm>
          <a:off x="7170887" y="1969329"/>
          <a:ext cx="3192007" cy="997502"/>
        </a:xfrm>
        <a:prstGeom prst="rect">
          <a:avLst/>
        </a:prstGeom>
        <a:solidFill>
          <a:schemeClr val="lt1">
            <a:alpha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5911" tIns="95250" rIns="95250" bIns="95250" numCol="1" spcCol="1270" anchor="ctr" anchorCtr="0">
          <a:noAutofit/>
        </a:bodyPr>
        <a:lstStyle/>
        <a:p>
          <a:pPr marL="0" lvl="0" indent="0" algn="l" defTabSz="1111250">
            <a:lnSpc>
              <a:spcPct val="90000"/>
            </a:lnSpc>
            <a:spcBef>
              <a:spcPct val="0"/>
            </a:spcBef>
            <a:spcAft>
              <a:spcPct val="35000"/>
            </a:spcAft>
            <a:buNone/>
          </a:pPr>
          <a:r>
            <a:rPr lang="en-GB" altLang="de-DE" sz="2500" kern="1200" dirty="0">
              <a:ea typeface="MS PGothic" panose="020B0600070205080204" pitchFamily="34" charset="-128"/>
            </a:rPr>
            <a:t>Organisational structure </a:t>
          </a:r>
        </a:p>
      </dsp:txBody>
      <dsp:txXfrm>
        <a:off x="7170887" y="1969329"/>
        <a:ext cx="3192007" cy="997502"/>
      </dsp:txXfrm>
    </dsp:sp>
    <dsp:sp modelId="{C1413578-73B4-476C-B38E-247621F453DC}">
      <dsp:nvSpPr>
        <dsp:cNvPr id="0" name=""/>
        <dsp:cNvSpPr/>
      </dsp:nvSpPr>
      <dsp:spPr>
        <a:xfrm>
          <a:off x="7037886" y="1825246"/>
          <a:ext cx="698251" cy="1047377"/>
        </a:xfrm>
        <a:prstGeom prst="rect">
          <a:avLst/>
        </a:prstGeom>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44000" r="-4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3E4D5-944D-40D5-AC39-AE861C54ED8A}">
      <dsp:nvSpPr>
        <dsp:cNvPr id="0" name=""/>
        <dsp:cNvSpPr/>
      </dsp:nvSpPr>
      <dsp:spPr>
        <a:xfrm>
          <a:off x="-5335321" y="-817057"/>
          <a:ext cx="6353054" cy="6353054"/>
        </a:xfrm>
        <a:prstGeom prst="blockArc">
          <a:avLst>
            <a:gd name="adj1" fmla="val 18900000"/>
            <a:gd name="adj2" fmla="val 2700000"/>
            <a:gd name="adj3" fmla="val 340"/>
          </a:avLst>
        </a:prstGeom>
        <a:noFill/>
        <a:ln w="12700" cap="flat" cmpd="sng" algn="ctr">
          <a:solidFill>
            <a:schemeClr val="accent6">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F3E142-4C86-40D4-9FE4-86CAA5EAE58E}">
      <dsp:nvSpPr>
        <dsp:cNvPr id="0" name=""/>
        <dsp:cNvSpPr/>
      </dsp:nvSpPr>
      <dsp:spPr>
        <a:xfrm>
          <a:off x="445058" y="294839"/>
          <a:ext cx="9262060" cy="590056"/>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357" tIns="43180" rIns="43180" bIns="43180" numCol="1" spcCol="1270" anchor="ctr" anchorCtr="0">
          <a:noAutofit/>
        </a:bodyPr>
        <a:lstStyle/>
        <a:p>
          <a:pPr marL="0" lvl="0" indent="0" algn="l" defTabSz="755650">
            <a:lnSpc>
              <a:spcPct val="90000"/>
            </a:lnSpc>
            <a:spcBef>
              <a:spcPct val="0"/>
            </a:spcBef>
            <a:spcAft>
              <a:spcPct val="35000"/>
            </a:spcAft>
            <a:buNone/>
          </a:pPr>
          <a:r>
            <a:rPr lang="en-GB" altLang="de-DE" sz="1700" kern="1200" dirty="0"/>
            <a:t>Integration of all of the firm‘s activities into an overall system (high level of central decision-making, concentrated locations regarding activities)</a:t>
          </a:r>
          <a:endParaRPr lang="de-DE" sz="1700" kern="1200" dirty="0"/>
        </a:p>
      </dsp:txBody>
      <dsp:txXfrm>
        <a:off x="445058" y="294839"/>
        <a:ext cx="9262060" cy="590056"/>
      </dsp:txXfrm>
    </dsp:sp>
    <dsp:sp modelId="{30AB93E5-32FF-4E53-AB5D-AFA002442350}">
      <dsp:nvSpPr>
        <dsp:cNvPr id="0" name=""/>
        <dsp:cNvSpPr/>
      </dsp:nvSpPr>
      <dsp:spPr>
        <a:xfrm>
          <a:off x="76273" y="221082"/>
          <a:ext cx="737570" cy="737570"/>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3FC640-C02B-48C3-A5C5-1C95916D1682}">
      <dsp:nvSpPr>
        <dsp:cNvPr id="0" name=""/>
        <dsp:cNvSpPr/>
      </dsp:nvSpPr>
      <dsp:spPr>
        <a:xfrm>
          <a:off x="867875" y="1179640"/>
          <a:ext cx="8839243" cy="590056"/>
        </a:xfrm>
        <a:prstGeom prst="rect">
          <a:avLst/>
        </a:prstGeom>
        <a:solidFill>
          <a:schemeClr val="accent6">
            <a:shade val="80000"/>
            <a:hueOff val="80320"/>
            <a:satOff val="-3227"/>
            <a:lumOff val="69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357" tIns="43180" rIns="43180" bIns="43180" numCol="1" spcCol="1270" anchor="ctr" anchorCtr="0">
          <a:noAutofit/>
        </a:bodyPr>
        <a:lstStyle/>
        <a:p>
          <a:pPr marL="0" lvl="0" indent="0" algn="l" defTabSz="755650">
            <a:lnSpc>
              <a:spcPct val="90000"/>
            </a:lnSpc>
            <a:spcBef>
              <a:spcPct val="0"/>
            </a:spcBef>
            <a:spcAft>
              <a:spcPct val="35000"/>
            </a:spcAft>
            <a:buNone/>
          </a:pPr>
          <a:r>
            <a:rPr lang="en-GB" altLang="de-DE" sz="1700" kern="1200" dirty="0"/>
            <a:t>Corporate objectives with regard to the world trade are formulated without specifically paying attention to local needs </a:t>
          </a:r>
        </a:p>
      </dsp:txBody>
      <dsp:txXfrm>
        <a:off x="867875" y="1179640"/>
        <a:ext cx="8839243" cy="590056"/>
      </dsp:txXfrm>
    </dsp:sp>
    <dsp:sp modelId="{9C7CDFBB-528A-4B45-A9AD-8C1DEF5DB900}">
      <dsp:nvSpPr>
        <dsp:cNvPr id="0" name=""/>
        <dsp:cNvSpPr/>
      </dsp:nvSpPr>
      <dsp:spPr>
        <a:xfrm>
          <a:off x="499090" y="1105883"/>
          <a:ext cx="737570" cy="737570"/>
        </a:xfrm>
        <a:prstGeom prst="ellipse">
          <a:avLst/>
        </a:prstGeom>
        <a:solidFill>
          <a:schemeClr val="lt1">
            <a:hueOff val="0"/>
            <a:satOff val="0"/>
            <a:lumOff val="0"/>
            <a:alphaOff val="0"/>
          </a:schemeClr>
        </a:solidFill>
        <a:ln w="12700" cap="flat" cmpd="sng" algn="ctr">
          <a:solidFill>
            <a:schemeClr val="accent6">
              <a:shade val="80000"/>
              <a:hueOff val="80320"/>
              <a:satOff val="-3227"/>
              <a:lumOff val="69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DA0DFE-9880-45C6-8747-64C221C040DA}">
      <dsp:nvSpPr>
        <dsp:cNvPr id="0" name=""/>
        <dsp:cNvSpPr/>
      </dsp:nvSpPr>
      <dsp:spPr>
        <a:xfrm>
          <a:off x="997646" y="2064441"/>
          <a:ext cx="8709473" cy="590056"/>
        </a:xfrm>
        <a:prstGeom prst="rect">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357" tIns="43180" rIns="43180" bIns="43180" numCol="1" spcCol="1270" anchor="ctr" anchorCtr="0">
          <a:noAutofit/>
        </a:bodyPr>
        <a:lstStyle/>
        <a:p>
          <a:pPr marL="0" lvl="0" indent="0" algn="l" defTabSz="755650">
            <a:lnSpc>
              <a:spcPct val="90000"/>
            </a:lnSpc>
            <a:spcBef>
              <a:spcPct val="0"/>
            </a:spcBef>
            <a:spcAft>
              <a:spcPct val="35000"/>
            </a:spcAft>
            <a:buNone/>
          </a:pPr>
          <a:r>
            <a:rPr lang="en-GB" altLang="de-DE" sz="1700" kern="1200" dirty="0"/>
            <a:t>Standardised mass production to reap benefits of economies of scale</a:t>
          </a:r>
        </a:p>
      </dsp:txBody>
      <dsp:txXfrm>
        <a:off x="997646" y="2064441"/>
        <a:ext cx="8709473" cy="590056"/>
      </dsp:txXfrm>
    </dsp:sp>
    <dsp:sp modelId="{36011E47-3654-450B-85BE-73A14F25AD17}">
      <dsp:nvSpPr>
        <dsp:cNvPr id="0" name=""/>
        <dsp:cNvSpPr/>
      </dsp:nvSpPr>
      <dsp:spPr>
        <a:xfrm>
          <a:off x="628861" y="1990684"/>
          <a:ext cx="737570" cy="737570"/>
        </a:xfrm>
        <a:prstGeom prst="ellipse">
          <a:avLst/>
        </a:prstGeom>
        <a:solidFill>
          <a:schemeClr val="lt1">
            <a:hueOff val="0"/>
            <a:satOff val="0"/>
            <a:lumOff val="0"/>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F50934-3FEF-4C60-A2A1-8D6BABA32DDD}">
      <dsp:nvSpPr>
        <dsp:cNvPr id="0" name=""/>
        <dsp:cNvSpPr/>
      </dsp:nvSpPr>
      <dsp:spPr>
        <a:xfrm>
          <a:off x="867875" y="2949242"/>
          <a:ext cx="8839243" cy="590056"/>
        </a:xfrm>
        <a:prstGeom prst="rect">
          <a:avLst/>
        </a:prstGeom>
        <a:solidFill>
          <a:schemeClr val="accent6">
            <a:shade val="80000"/>
            <a:hueOff val="240960"/>
            <a:satOff val="-9682"/>
            <a:lumOff val="207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357" tIns="43180" rIns="43180" bIns="43180" numCol="1" spcCol="1270" anchor="ctr" anchorCtr="0">
          <a:noAutofit/>
        </a:bodyPr>
        <a:lstStyle/>
        <a:p>
          <a:pPr marL="0" lvl="0" indent="0" algn="l" defTabSz="755650">
            <a:lnSpc>
              <a:spcPct val="90000"/>
            </a:lnSpc>
            <a:spcBef>
              <a:spcPct val="0"/>
            </a:spcBef>
            <a:spcAft>
              <a:spcPct val="35000"/>
            </a:spcAft>
            <a:buNone/>
          </a:pPr>
          <a:r>
            <a:rPr lang="en-GB" altLang="de-DE" sz="1700" kern="1200" dirty="0"/>
            <a:t>Parent company and subsidiaries as integrative parts make worldwide division and specialisation of labour possible</a:t>
          </a:r>
        </a:p>
      </dsp:txBody>
      <dsp:txXfrm>
        <a:off x="867875" y="2949242"/>
        <a:ext cx="8839243" cy="590056"/>
      </dsp:txXfrm>
    </dsp:sp>
    <dsp:sp modelId="{8124A951-9CD8-42B5-95BA-15A398C7F600}">
      <dsp:nvSpPr>
        <dsp:cNvPr id="0" name=""/>
        <dsp:cNvSpPr/>
      </dsp:nvSpPr>
      <dsp:spPr>
        <a:xfrm>
          <a:off x="499090" y="2875485"/>
          <a:ext cx="737570" cy="737570"/>
        </a:xfrm>
        <a:prstGeom prst="ellipse">
          <a:avLst/>
        </a:prstGeom>
        <a:solidFill>
          <a:schemeClr val="lt1">
            <a:hueOff val="0"/>
            <a:satOff val="0"/>
            <a:lumOff val="0"/>
            <a:alphaOff val="0"/>
          </a:schemeClr>
        </a:solidFill>
        <a:ln w="12700" cap="flat" cmpd="sng" algn="ctr">
          <a:solidFill>
            <a:schemeClr val="accent6">
              <a:shade val="80000"/>
              <a:hueOff val="240960"/>
              <a:satOff val="-9682"/>
              <a:lumOff val="20721"/>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C1204B-5C52-4869-802D-5237EA9077C9}">
      <dsp:nvSpPr>
        <dsp:cNvPr id="0" name=""/>
        <dsp:cNvSpPr/>
      </dsp:nvSpPr>
      <dsp:spPr>
        <a:xfrm>
          <a:off x="445058" y="3834043"/>
          <a:ext cx="9262060" cy="590056"/>
        </a:xfrm>
        <a:prstGeom prst="rec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357" tIns="43180" rIns="43180" bIns="43180" numCol="1" spcCol="1270" anchor="ctr" anchorCtr="0">
          <a:noAutofit/>
        </a:bodyPr>
        <a:lstStyle/>
        <a:p>
          <a:pPr marL="0" lvl="0" indent="0" algn="l" defTabSz="755650">
            <a:lnSpc>
              <a:spcPct val="90000"/>
            </a:lnSpc>
            <a:spcBef>
              <a:spcPct val="0"/>
            </a:spcBef>
            <a:spcAft>
              <a:spcPct val="35000"/>
            </a:spcAft>
            <a:buNone/>
          </a:pPr>
          <a:r>
            <a:rPr lang="en-GB" altLang="de-DE" sz="1700" kern="1200" dirty="0"/>
            <a:t>The Global Strategy is the counterpart of the Multi-Domestic Strategy (cell 4)</a:t>
          </a:r>
        </a:p>
      </dsp:txBody>
      <dsp:txXfrm>
        <a:off x="445058" y="3834043"/>
        <a:ext cx="9262060" cy="590056"/>
      </dsp:txXfrm>
    </dsp:sp>
    <dsp:sp modelId="{75E2FF2F-3917-4EF3-8C03-E5230706208F}">
      <dsp:nvSpPr>
        <dsp:cNvPr id="0" name=""/>
        <dsp:cNvSpPr/>
      </dsp:nvSpPr>
      <dsp:spPr>
        <a:xfrm>
          <a:off x="76273" y="3760286"/>
          <a:ext cx="737570" cy="737570"/>
        </a:xfrm>
        <a:prstGeom prst="ellipse">
          <a:avLst/>
        </a:prstGeom>
        <a:solidFill>
          <a:schemeClr val="lt1">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5C8C3-11C4-4A70-95B9-9A632CE17A8D}">
      <dsp:nvSpPr>
        <dsp:cNvPr id="0" name=""/>
        <dsp:cNvSpPr/>
      </dsp:nvSpPr>
      <dsp:spPr>
        <a:xfrm>
          <a:off x="-5529296" y="-846546"/>
          <a:ext cx="6583481" cy="6583481"/>
        </a:xfrm>
        <a:prstGeom prst="blockArc">
          <a:avLst>
            <a:gd name="adj1" fmla="val 18900000"/>
            <a:gd name="adj2" fmla="val 2700000"/>
            <a:gd name="adj3" fmla="val 328"/>
          </a:avLst>
        </a:prstGeom>
        <a:noFill/>
        <a:ln w="12700" cap="flat" cmpd="sng" algn="ctr">
          <a:solidFill>
            <a:schemeClr val="accent6">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02C37E-D058-400E-82E3-24B9F8FDAC69}">
      <dsp:nvSpPr>
        <dsp:cNvPr id="0" name=""/>
        <dsp:cNvSpPr/>
      </dsp:nvSpPr>
      <dsp:spPr>
        <a:xfrm>
          <a:off x="392925" y="257527"/>
          <a:ext cx="9025736" cy="514860"/>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670" tIns="38100" rIns="38100" bIns="38100" numCol="1" spcCol="1270" anchor="ctr" anchorCtr="0">
          <a:noAutofit/>
        </a:bodyPr>
        <a:lstStyle/>
        <a:p>
          <a:pPr marL="0" lvl="0" indent="0" algn="l" defTabSz="666750">
            <a:lnSpc>
              <a:spcPct val="90000"/>
            </a:lnSpc>
            <a:spcBef>
              <a:spcPct val="0"/>
            </a:spcBef>
            <a:spcAft>
              <a:spcPct val="35000"/>
            </a:spcAft>
            <a:buNone/>
          </a:pPr>
          <a:r>
            <a:rPr lang="en-GB" altLang="de-DE" sz="1500" kern="1200"/>
            <a:t>Low level of integration, low level of local responsiveness</a:t>
          </a:r>
          <a:endParaRPr lang="de-DE" sz="1500" kern="1200"/>
        </a:p>
      </dsp:txBody>
      <dsp:txXfrm>
        <a:off x="392925" y="257527"/>
        <a:ext cx="9025736" cy="514860"/>
      </dsp:txXfrm>
    </dsp:sp>
    <dsp:sp modelId="{57A73C90-AFA3-4DCE-8250-40D3F307F536}">
      <dsp:nvSpPr>
        <dsp:cNvPr id="0" name=""/>
        <dsp:cNvSpPr/>
      </dsp:nvSpPr>
      <dsp:spPr>
        <a:xfrm>
          <a:off x="71137" y="193170"/>
          <a:ext cx="643575" cy="643575"/>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C3CDF-DB90-4995-BDE9-CCFECCFFD3BB}">
      <dsp:nvSpPr>
        <dsp:cNvPr id="0" name=""/>
        <dsp:cNvSpPr/>
      </dsp:nvSpPr>
      <dsp:spPr>
        <a:xfrm>
          <a:off x="816432" y="1029720"/>
          <a:ext cx="8602228" cy="514860"/>
        </a:xfrm>
        <a:prstGeom prst="rect">
          <a:avLst/>
        </a:prstGeom>
        <a:solidFill>
          <a:schemeClr val="accent6">
            <a:shade val="80000"/>
            <a:hueOff val="64256"/>
            <a:satOff val="-2582"/>
            <a:lumOff val="55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670" tIns="38100" rIns="38100" bIns="38100" numCol="1" spcCol="1270" anchor="ctr" anchorCtr="0">
          <a:noAutofit/>
        </a:bodyPr>
        <a:lstStyle/>
        <a:p>
          <a:pPr marL="0" lvl="0" indent="0" algn="l" defTabSz="666750">
            <a:lnSpc>
              <a:spcPct val="90000"/>
            </a:lnSpc>
            <a:spcBef>
              <a:spcPct val="0"/>
            </a:spcBef>
            <a:spcAft>
              <a:spcPct val="35000"/>
            </a:spcAft>
            <a:buNone/>
          </a:pPr>
          <a:r>
            <a:rPr lang="en-GB" altLang="de-DE" sz="1500" kern="1200" dirty="0"/>
            <a:t>Often: internationalisation at an early stage </a:t>
          </a:r>
        </a:p>
      </dsp:txBody>
      <dsp:txXfrm>
        <a:off x="816432" y="1029720"/>
        <a:ext cx="8602228" cy="514860"/>
      </dsp:txXfrm>
    </dsp:sp>
    <dsp:sp modelId="{D0143562-31BC-4F85-BF58-9711394CBFFE}">
      <dsp:nvSpPr>
        <dsp:cNvPr id="0" name=""/>
        <dsp:cNvSpPr/>
      </dsp:nvSpPr>
      <dsp:spPr>
        <a:xfrm>
          <a:off x="494645" y="965362"/>
          <a:ext cx="643575" cy="643575"/>
        </a:xfrm>
        <a:prstGeom prst="ellipse">
          <a:avLst/>
        </a:prstGeom>
        <a:solidFill>
          <a:schemeClr val="lt1">
            <a:hueOff val="0"/>
            <a:satOff val="0"/>
            <a:lumOff val="0"/>
            <a:alphaOff val="0"/>
          </a:schemeClr>
        </a:solidFill>
        <a:ln w="12700" cap="flat" cmpd="sng" algn="ctr">
          <a:solidFill>
            <a:schemeClr val="accent6">
              <a:shade val="80000"/>
              <a:hueOff val="64256"/>
              <a:satOff val="-2582"/>
              <a:lumOff val="5526"/>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B5BC71-669B-41CC-ACCA-D29F9CD2E6FF}">
      <dsp:nvSpPr>
        <dsp:cNvPr id="0" name=""/>
        <dsp:cNvSpPr/>
      </dsp:nvSpPr>
      <dsp:spPr>
        <a:xfrm>
          <a:off x="1010092" y="1801912"/>
          <a:ext cx="8408569" cy="514860"/>
        </a:xfrm>
        <a:prstGeom prst="rect">
          <a:avLst/>
        </a:prstGeom>
        <a:solidFill>
          <a:schemeClr val="accent6">
            <a:shade val="80000"/>
            <a:hueOff val="128512"/>
            <a:satOff val="-5164"/>
            <a:lumOff val="110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670" tIns="38100" rIns="38100" bIns="38100" numCol="1" spcCol="1270" anchor="ctr" anchorCtr="0">
          <a:noAutofit/>
        </a:bodyPr>
        <a:lstStyle/>
        <a:p>
          <a:pPr marL="0" lvl="0" indent="0" algn="l" defTabSz="666750">
            <a:lnSpc>
              <a:spcPct val="90000"/>
            </a:lnSpc>
            <a:spcBef>
              <a:spcPct val="0"/>
            </a:spcBef>
            <a:spcAft>
              <a:spcPct val="35000"/>
            </a:spcAft>
            <a:buNone/>
          </a:pPr>
          <a:r>
            <a:rPr lang="en-GB" altLang="de-DE" sz="1500" kern="1200"/>
            <a:t>Firm focuses on the domestic market</a:t>
          </a:r>
          <a:endParaRPr lang="en-GB" altLang="de-DE" sz="1500" kern="1200" dirty="0"/>
        </a:p>
      </dsp:txBody>
      <dsp:txXfrm>
        <a:off x="1010092" y="1801912"/>
        <a:ext cx="8408569" cy="514860"/>
      </dsp:txXfrm>
    </dsp:sp>
    <dsp:sp modelId="{0ECA9438-9BD1-4F47-837B-A94F5743D149}">
      <dsp:nvSpPr>
        <dsp:cNvPr id="0" name=""/>
        <dsp:cNvSpPr/>
      </dsp:nvSpPr>
      <dsp:spPr>
        <a:xfrm>
          <a:off x="688304" y="1737554"/>
          <a:ext cx="643575" cy="643575"/>
        </a:xfrm>
        <a:prstGeom prst="ellipse">
          <a:avLst/>
        </a:prstGeom>
        <a:solidFill>
          <a:schemeClr val="lt1">
            <a:hueOff val="0"/>
            <a:satOff val="0"/>
            <a:lumOff val="0"/>
            <a:alphaOff val="0"/>
          </a:schemeClr>
        </a:solidFill>
        <a:ln w="12700" cap="flat" cmpd="sng" algn="ctr">
          <a:solidFill>
            <a:schemeClr val="accent6">
              <a:shade val="80000"/>
              <a:hueOff val="128512"/>
              <a:satOff val="-5164"/>
              <a:lumOff val="110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755CD1-27BE-4612-9CD5-87E101E89074}">
      <dsp:nvSpPr>
        <dsp:cNvPr id="0" name=""/>
        <dsp:cNvSpPr/>
      </dsp:nvSpPr>
      <dsp:spPr>
        <a:xfrm>
          <a:off x="1010092" y="2573615"/>
          <a:ext cx="8408569" cy="514860"/>
        </a:xfrm>
        <a:prstGeom prst="rect">
          <a:avLst/>
        </a:prstGeom>
        <a:solidFill>
          <a:schemeClr val="accent6">
            <a:shade val="80000"/>
            <a:hueOff val="192768"/>
            <a:satOff val="-7745"/>
            <a:lumOff val="165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670" tIns="38100" rIns="38100" bIns="38100" numCol="1" spcCol="1270" anchor="ctr" anchorCtr="0">
          <a:noAutofit/>
        </a:bodyPr>
        <a:lstStyle/>
        <a:p>
          <a:pPr marL="0" lvl="0" indent="0" algn="l" defTabSz="666750">
            <a:lnSpc>
              <a:spcPct val="90000"/>
            </a:lnSpc>
            <a:spcBef>
              <a:spcPct val="0"/>
            </a:spcBef>
            <a:spcAft>
              <a:spcPct val="35000"/>
            </a:spcAft>
            <a:buNone/>
          </a:pPr>
          <a:r>
            <a:rPr lang="en-GB" altLang="de-DE" sz="1500" kern="1200" dirty="0"/>
            <a:t>The firm’s objective is to maintain the domestic company by realising profitable foreign business activities through exports </a:t>
          </a:r>
        </a:p>
      </dsp:txBody>
      <dsp:txXfrm>
        <a:off x="1010092" y="2573615"/>
        <a:ext cx="8408569" cy="514860"/>
      </dsp:txXfrm>
    </dsp:sp>
    <dsp:sp modelId="{4853DB0B-AE6D-46FD-8510-645A77353441}">
      <dsp:nvSpPr>
        <dsp:cNvPr id="0" name=""/>
        <dsp:cNvSpPr/>
      </dsp:nvSpPr>
      <dsp:spPr>
        <a:xfrm>
          <a:off x="688304" y="2509258"/>
          <a:ext cx="643575" cy="643575"/>
        </a:xfrm>
        <a:prstGeom prst="ellipse">
          <a:avLst/>
        </a:prstGeom>
        <a:solidFill>
          <a:schemeClr val="lt1">
            <a:hueOff val="0"/>
            <a:satOff val="0"/>
            <a:lumOff val="0"/>
            <a:alphaOff val="0"/>
          </a:schemeClr>
        </a:solidFill>
        <a:ln w="12700" cap="flat" cmpd="sng" algn="ctr">
          <a:solidFill>
            <a:schemeClr val="accent6">
              <a:shade val="80000"/>
              <a:hueOff val="192768"/>
              <a:satOff val="-7745"/>
              <a:lumOff val="165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D1CC48-B871-4673-9C73-B5331267EAED}">
      <dsp:nvSpPr>
        <dsp:cNvPr id="0" name=""/>
        <dsp:cNvSpPr/>
      </dsp:nvSpPr>
      <dsp:spPr>
        <a:xfrm>
          <a:off x="816432" y="3345807"/>
          <a:ext cx="8602228" cy="514860"/>
        </a:xfrm>
        <a:prstGeom prst="rect">
          <a:avLst/>
        </a:prstGeom>
        <a:solidFill>
          <a:schemeClr val="accent6">
            <a:shade val="80000"/>
            <a:hueOff val="257024"/>
            <a:satOff val="-10327"/>
            <a:lumOff val="221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670" tIns="38100" rIns="38100" bIns="38100" numCol="1" spcCol="1270" anchor="ctr" anchorCtr="0">
          <a:noAutofit/>
        </a:bodyPr>
        <a:lstStyle/>
        <a:p>
          <a:pPr marL="0" lvl="0" indent="0" algn="l" defTabSz="666750">
            <a:lnSpc>
              <a:spcPct val="90000"/>
            </a:lnSpc>
            <a:spcBef>
              <a:spcPct val="0"/>
            </a:spcBef>
            <a:spcAft>
              <a:spcPct val="35000"/>
            </a:spcAft>
            <a:buNone/>
          </a:pPr>
          <a:r>
            <a:rPr lang="en-GB" altLang="de-DE" sz="1500" kern="1200" dirty="0"/>
            <a:t>The firm’s inability of being sensitive to country-specific differences</a:t>
          </a:r>
        </a:p>
      </dsp:txBody>
      <dsp:txXfrm>
        <a:off x="816432" y="3345807"/>
        <a:ext cx="8602228" cy="514860"/>
      </dsp:txXfrm>
    </dsp:sp>
    <dsp:sp modelId="{5A90E680-ABAC-4BAC-8FD6-960454150A64}">
      <dsp:nvSpPr>
        <dsp:cNvPr id="0" name=""/>
        <dsp:cNvSpPr/>
      </dsp:nvSpPr>
      <dsp:spPr>
        <a:xfrm>
          <a:off x="494645" y="3281450"/>
          <a:ext cx="643575" cy="643575"/>
        </a:xfrm>
        <a:prstGeom prst="ellipse">
          <a:avLst/>
        </a:prstGeom>
        <a:solidFill>
          <a:schemeClr val="lt1">
            <a:hueOff val="0"/>
            <a:satOff val="0"/>
            <a:lumOff val="0"/>
            <a:alphaOff val="0"/>
          </a:schemeClr>
        </a:solidFill>
        <a:ln w="12700" cap="flat" cmpd="sng" algn="ctr">
          <a:solidFill>
            <a:schemeClr val="accent6">
              <a:shade val="80000"/>
              <a:hueOff val="257024"/>
              <a:satOff val="-10327"/>
              <a:lumOff val="221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17270A-D306-4D3A-AAD3-7D9766C81140}">
      <dsp:nvSpPr>
        <dsp:cNvPr id="0" name=""/>
        <dsp:cNvSpPr/>
      </dsp:nvSpPr>
      <dsp:spPr>
        <a:xfrm>
          <a:off x="392925" y="4118000"/>
          <a:ext cx="9025736" cy="514860"/>
        </a:xfrm>
        <a:prstGeom prst="rec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8670" tIns="38100" rIns="38100" bIns="38100" numCol="1" spcCol="1270" anchor="ctr" anchorCtr="0">
          <a:noAutofit/>
        </a:bodyPr>
        <a:lstStyle/>
        <a:p>
          <a:pPr marL="0" lvl="0" indent="0" algn="l" defTabSz="666750">
            <a:lnSpc>
              <a:spcPct val="90000"/>
            </a:lnSpc>
            <a:spcBef>
              <a:spcPct val="0"/>
            </a:spcBef>
            <a:spcAft>
              <a:spcPct val="35000"/>
            </a:spcAft>
            <a:buNone/>
          </a:pPr>
          <a:r>
            <a:rPr lang="en-GB" altLang="de-DE" sz="1500" kern="1200" dirty="0"/>
            <a:t>The implementation of domestic management concepts in the foreign subsidiaries without modifying them</a:t>
          </a:r>
        </a:p>
      </dsp:txBody>
      <dsp:txXfrm>
        <a:off x="392925" y="4118000"/>
        <a:ext cx="9025736" cy="514860"/>
      </dsp:txXfrm>
    </dsp:sp>
    <dsp:sp modelId="{13D026E5-45A9-4F9C-A5B2-0DAA0CFDD280}">
      <dsp:nvSpPr>
        <dsp:cNvPr id="0" name=""/>
        <dsp:cNvSpPr/>
      </dsp:nvSpPr>
      <dsp:spPr>
        <a:xfrm>
          <a:off x="71137" y="4053642"/>
          <a:ext cx="643575" cy="643575"/>
        </a:xfrm>
        <a:prstGeom prst="ellipse">
          <a:avLst/>
        </a:prstGeom>
        <a:solidFill>
          <a:schemeClr val="lt1">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74806-B05D-4C1E-BDB1-3AE03C6E63BD}">
      <dsp:nvSpPr>
        <dsp:cNvPr id="0" name=""/>
        <dsp:cNvSpPr/>
      </dsp:nvSpPr>
      <dsp:spPr>
        <a:xfrm>
          <a:off x="-5275045" y="-807893"/>
          <a:ext cx="6281449" cy="6281449"/>
        </a:xfrm>
        <a:prstGeom prst="blockArc">
          <a:avLst>
            <a:gd name="adj1" fmla="val 18900000"/>
            <a:gd name="adj2" fmla="val 2700000"/>
            <a:gd name="adj3" fmla="val 344"/>
          </a:avLst>
        </a:prstGeom>
        <a:noFill/>
        <a:ln w="12700" cap="flat" cmpd="sng" algn="ctr">
          <a:solidFill>
            <a:schemeClr val="accent6">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5AF890-044D-4A5E-BA95-1DD3C3F28390}">
      <dsp:nvSpPr>
        <dsp:cNvPr id="0" name=""/>
        <dsp:cNvSpPr/>
      </dsp:nvSpPr>
      <dsp:spPr>
        <a:xfrm>
          <a:off x="526916" y="358696"/>
          <a:ext cx="8495244" cy="717765"/>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9726" tIns="40640" rIns="40640" bIns="40640" numCol="1" spcCol="1270" anchor="ctr" anchorCtr="0">
          <a:noAutofit/>
        </a:bodyPr>
        <a:lstStyle/>
        <a:p>
          <a:pPr marL="0" lvl="0" indent="0" algn="l" defTabSz="711200">
            <a:lnSpc>
              <a:spcPct val="90000"/>
            </a:lnSpc>
            <a:spcBef>
              <a:spcPct val="0"/>
            </a:spcBef>
            <a:spcAft>
              <a:spcPct val="35000"/>
            </a:spcAft>
            <a:buNone/>
          </a:pPr>
          <a:r>
            <a:rPr lang="en-GB" altLang="de-DE" sz="1600" kern="1200"/>
            <a:t>Tries to balance the concern for global cost advantages with the need for local responsiveness and global learning </a:t>
          </a:r>
          <a:endParaRPr lang="de-DE" sz="1600" kern="1200"/>
        </a:p>
      </dsp:txBody>
      <dsp:txXfrm>
        <a:off x="526916" y="358696"/>
        <a:ext cx="8495244" cy="717765"/>
      </dsp:txXfrm>
    </dsp:sp>
    <dsp:sp modelId="{4F24411C-0D85-42FA-A718-6F34EAD813BD}">
      <dsp:nvSpPr>
        <dsp:cNvPr id="0" name=""/>
        <dsp:cNvSpPr/>
      </dsp:nvSpPr>
      <dsp:spPr>
        <a:xfrm>
          <a:off x="78313" y="268975"/>
          <a:ext cx="897206" cy="89720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C7EC43-AA8C-46C3-9AA3-D0FB1D0CB49A}">
      <dsp:nvSpPr>
        <dsp:cNvPr id="0" name=""/>
        <dsp:cNvSpPr/>
      </dsp:nvSpPr>
      <dsp:spPr>
        <a:xfrm>
          <a:off x="938428" y="1435530"/>
          <a:ext cx="8083732" cy="717765"/>
        </a:xfrm>
        <a:prstGeom prst="rect">
          <a:avLst/>
        </a:prstGeom>
        <a:solidFill>
          <a:schemeClr val="accent6">
            <a:shade val="80000"/>
            <a:hueOff val="107093"/>
            <a:satOff val="-4303"/>
            <a:lumOff val="9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9726" tIns="40640" rIns="40640" bIns="40640" numCol="1" spcCol="1270" anchor="ctr" anchorCtr="0">
          <a:noAutofit/>
        </a:bodyPr>
        <a:lstStyle/>
        <a:p>
          <a:pPr marL="0" lvl="0" indent="0" algn="l" defTabSz="711200">
            <a:lnSpc>
              <a:spcPct val="90000"/>
            </a:lnSpc>
            <a:spcBef>
              <a:spcPct val="0"/>
            </a:spcBef>
            <a:spcAft>
              <a:spcPct val="35000"/>
            </a:spcAft>
            <a:buNone/>
          </a:pPr>
          <a:r>
            <a:rPr lang="en-GB" altLang="de-DE" sz="1600" kern="1200"/>
            <a:t>Based on globally issued frameworks, the concepts are modified locally </a:t>
          </a:r>
          <a:endParaRPr lang="en-GB" altLang="de-DE" sz="1600" kern="1200" dirty="0"/>
        </a:p>
      </dsp:txBody>
      <dsp:txXfrm>
        <a:off x="938428" y="1435530"/>
        <a:ext cx="8083732" cy="717765"/>
      </dsp:txXfrm>
    </dsp:sp>
    <dsp:sp modelId="{9CC5D17D-CE1B-469A-A23B-BCF3919255E6}">
      <dsp:nvSpPr>
        <dsp:cNvPr id="0" name=""/>
        <dsp:cNvSpPr/>
      </dsp:nvSpPr>
      <dsp:spPr>
        <a:xfrm>
          <a:off x="489824" y="1345810"/>
          <a:ext cx="897206" cy="897206"/>
        </a:xfrm>
        <a:prstGeom prst="ellipse">
          <a:avLst/>
        </a:prstGeom>
        <a:solidFill>
          <a:schemeClr val="lt1">
            <a:hueOff val="0"/>
            <a:satOff val="0"/>
            <a:lumOff val="0"/>
            <a:alphaOff val="0"/>
          </a:schemeClr>
        </a:solidFill>
        <a:ln w="12700" cap="flat" cmpd="sng" algn="ctr">
          <a:solidFill>
            <a:schemeClr val="accent6">
              <a:shade val="80000"/>
              <a:hueOff val="107093"/>
              <a:satOff val="-4303"/>
              <a:lumOff val="9209"/>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A37BE1-0B0C-4004-BE6E-DF5D5AA146C7}">
      <dsp:nvSpPr>
        <dsp:cNvPr id="0" name=""/>
        <dsp:cNvSpPr/>
      </dsp:nvSpPr>
      <dsp:spPr>
        <a:xfrm>
          <a:off x="938428" y="2512365"/>
          <a:ext cx="8083732" cy="717765"/>
        </a:xfrm>
        <a:prstGeom prst="rect">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9726" tIns="40640" rIns="40640" bIns="40640" numCol="1" spcCol="1270" anchor="ctr" anchorCtr="0">
          <a:noAutofit/>
        </a:bodyPr>
        <a:lstStyle/>
        <a:p>
          <a:pPr marL="0" lvl="0" indent="0" algn="l" defTabSz="711200">
            <a:lnSpc>
              <a:spcPct val="90000"/>
            </a:lnSpc>
            <a:spcBef>
              <a:spcPct val="0"/>
            </a:spcBef>
            <a:spcAft>
              <a:spcPct val="35000"/>
            </a:spcAft>
            <a:buNone/>
          </a:pPr>
          <a:r>
            <a:rPr lang="en-GB" altLang="de-DE" sz="1600" kern="1200"/>
            <a:t>The firm has understood the problem of strategies lacking adaptation and tries to be sensitive to country-specific differentiation advantages</a:t>
          </a:r>
          <a:endParaRPr lang="en-GB" altLang="de-DE" sz="1600" kern="1200" dirty="0"/>
        </a:p>
      </dsp:txBody>
      <dsp:txXfrm>
        <a:off x="938428" y="2512365"/>
        <a:ext cx="8083732" cy="717765"/>
      </dsp:txXfrm>
    </dsp:sp>
    <dsp:sp modelId="{788430C5-201D-401F-8596-CBC95D8DB37C}">
      <dsp:nvSpPr>
        <dsp:cNvPr id="0" name=""/>
        <dsp:cNvSpPr/>
      </dsp:nvSpPr>
      <dsp:spPr>
        <a:xfrm>
          <a:off x="489824" y="2422644"/>
          <a:ext cx="897206" cy="897206"/>
        </a:xfrm>
        <a:prstGeom prst="ellipse">
          <a:avLst/>
        </a:prstGeom>
        <a:solidFill>
          <a:schemeClr val="lt1">
            <a:hueOff val="0"/>
            <a:satOff val="0"/>
            <a:lumOff val="0"/>
            <a:alphaOff val="0"/>
          </a:schemeClr>
        </a:solidFill>
        <a:ln w="12700" cap="flat" cmpd="sng" algn="ctr">
          <a:solidFill>
            <a:schemeClr val="accent6">
              <a:shade val="80000"/>
              <a:hueOff val="214187"/>
              <a:satOff val="-8606"/>
              <a:lumOff val="18419"/>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3248CD-DE4B-4A52-8E68-B5C4ED8C7C16}">
      <dsp:nvSpPr>
        <dsp:cNvPr id="0" name=""/>
        <dsp:cNvSpPr/>
      </dsp:nvSpPr>
      <dsp:spPr>
        <a:xfrm>
          <a:off x="526916" y="3589200"/>
          <a:ext cx="8495244" cy="717765"/>
        </a:xfrm>
        <a:prstGeom prst="rec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9726" tIns="40640" rIns="40640" bIns="40640" numCol="1" spcCol="1270" anchor="ctr" anchorCtr="0">
          <a:noAutofit/>
        </a:bodyPr>
        <a:lstStyle/>
        <a:p>
          <a:pPr marL="0" lvl="0" indent="0" algn="l" defTabSz="711200">
            <a:lnSpc>
              <a:spcPct val="90000"/>
            </a:lnSpc>
            <a:spcBef>
              <a:spcPct val="0"/>
            </a:spcBef>
            <a:spcAft>
              <a:spcPct val="35000"/>
            </a:spcAft>
            <a:buNone/>
          </a:pPr>
          <a:r>
            <a:rPr lang="en-GB" altLang="de-DE" sz="1600" kern="1200" dirty="0"/>
            <a:t>Strategic components of a transnational firm are: global competitiveness, multinational flexibility, and a worldwide ability to learn that is guaranteed by the global network of activities</a:t>
          </a:r>
          <a:endParaRPr lang="de-DE" sz="1600" kern="1200" dirty="0"/>
        </a:p>
      </dsp:txBody>
      <dsp:txXfrm>
        <a:off x="526916" y="3589200"/>
        <a:ext cx="8495244" cy="717765"/>
      </dsp:txXfrm>
    </dsp:sp>
    <dsp:sp modelId="{0C9B35EC-E221-43A1-B3DE-68C78791891D}">
      <dsp:nvSpPr>
        <dsp:cNvPr id="0" name=""/>
        <dsp:cNvSpPr/>
      </dsp:nvSpPr>
      <dsp:spPr>
        <a:xfrm>
          <a:off x="78313" y="3499479"/>
          <a:ext cx="897206" cy="897206"/>
        </a:xfrm>
        <a:prstGeom prst="ellipse">
          <a:avLst/>
        </a:prstGeom>
        <a:solidFill>
          <a:schemeClr val="lt1">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9D0BF-2008-4AD1-A480-ACEBA70D3B64}">
      <dsp:nvSpPr>
        <dsp:cNvPr id="0" name=""/>
        <dsp:cNvSpPr/>
      </dsp:nvSpPr>
      <dsp:spPr>
        <a:xfrm>
          <a:off x="-5275045" y="-807893"/>
          <a:ext cx="6281449" cy="6281449"/>
        </a:xfrm>
        <a:prstGeom prst="blockArc">
          <a:avLst>
            <a:gd name="adj1" fmla="val 18900000"/>
            <a:gd name="adj2" fmla="val 2700000"/>
            <a:gd name="adj3" fmla="val 344"/>
          </a:avLst>
        </a:prstGeom>
        <a:noFill/>
        <a:ln w="12700" cap="flat" cmpd="sng" algn="ctr">
          <a:solidFill>
            <a:schemeClr val="accent6">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C0083F-2758-48E9-B7DC-7114DF5C4E95}">
      <dsp:nvSpPr>
        <dsp:cNvPr id="0" name=""/>
        <dsp:cNvSpPr/>
      </dsp:nvSpPr>
      <dsp:spPr>
        <a:xfrm>
          <a:off x="440135" y="291510"/>
          <a:ext cx="8829675" cy="583394"/>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069" tIns="38100" rIns="38100" bIns="38100" numCol="1" spcCol="1270" anchor="ctr" anchorCtr="0">
          <a:noAutofit/>
        </a:bodyPr>
        <a:lstStyle/>
        <a:p>
          <a:pPr marL="0" lvl="0" indent="0" algn="l" defTabSz="666750">
            <a:lnSpc>
              <a:spcPct val="90000"/>
            </a:lnSpc>
            <a:spcBef>
              <a:spcPct val="0"/>
            </a:spcBef>
            <a:spcAft>
              <a:spcPct val="35000"/>
            </a:spcAft>
            <a:buNone/>
          </a:pPr>
          <a:r>
            <a:rPr lang="en-GB" altLang="de-DE" sz="1500" kern="1200"/>
            <a:t>Multi-domestic firms are economically active in various national markets </a:t>
          </a:r>
          <a:endParaRPr lang="de-DE" sz="1500" kern="1200"/>
        </a:p>
      </dsp:txBody>
      <dsp:txXfrm>
        <a:off x="440135" y="291510"/>
        <a:ext cx="8829675" cy="583394"/>
      </dsp:txXfrm>
    </dsp:sp>
    <dsp:sp modelId="{54FF5439-7FC7-4FE2-B13F-4BA065A90CCB}">
      <dsp:nvSpPr>
        <dsp:cNvPr id="0" name=""/>
        <dsp:cNvSpPr/>
      </dsp:nvSpPr>
      <dsp:spPr>
        <a:xfrm>
          <a:off x="75513" y="218586"/>
          <a:ext cx="729242" cy="729242"/>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592318-CE2D-4A09-9C23-393AD52AE500}">
      <dsp:nvSpPr>
        <dsp:cNvPr id="0" name=""/>
        <dsp:cNvSpPr/>
      </dsp:nvSpPr>
      <dsp:spPr>
        <a:xfrm>
          <a:off x="858178" y="1166322"/>
          <a:ext cx="8411632" cy="583394"/>
        </a:xfrm>
        <a:prstGeom prst="rect">
          <a:avLst/>
        </a:prstGeom>
        <a:solidFill>
          <a:schemeClr val="accent6">
            <a:shade val="80000"/>
            <a:hueOff val="80320"/>
            <a:satOff val="-3227"/>
            <a:lumOff val="69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069" tIns="38100" rIns="38100" bIns="38100" numCol="1" spcCol="1270" anchor="ctr" anchorCtr="0">
          <a:noAutofit/>
        </a:bodyPr>
        <a:lstStyle/>
        <a:p>
          <a:pPr marL="0" lvl="0" indent="0" algn="l" defTabSz="666750">
            <a:lnSpc>
              <a:spcPct val="90000"/>
            </a:lnSpc>
            <a:spcBef>
              <a:spcPct val="0"/>
            </a:spcBef>
            <a:spcAft>
              <a:spcPct val="35000"/>
            </a:spcAft>
            <a:buNone/>
          </a:pPr>
          <a:r>
            <a:rPr lang="en-GB" altLang="de-DE" sz="1500" kern="1200"/>
            <a:t>The objective is to guarantee the international corporate success </a:t>
          </a:r>
          <a:endParaRPr lang="en-GB" altLang="de-DE" sz="1500" kern="1200" dirty="0"/>
        </a:p>
      </dsp:txBody>
      <dsp:txXfrm>
        <a:off x="858178" y="1166322"/>
        <a:ext cx="8411632" cy="583394"/>
      </dsp:txXfrm>
    </dsp:sp>
    <dsp:sp modelId="{8F269633-F672-483A-A10E-7501D25FD0EB}">
      <dsp:nvSpPr>
        <dsp:cNvPr id="0" name=""/>
        <dsp:cNvSpPr/>
      </dsp:nvSpPr>
      <dsp:spPr>
        <a:xfrm>
          <a:off x="493557" y="1093397"/>
          <a:ext cx="729242" cy="729242"/>
        </a:xfrm>
        <a:prstGeom prst="ellipse">
          <a:avLst/>
        </a:prstGeom>
        <a:solidFill>
          <a:schemeClr val="lt1">
            <a:hueOff val="0"/>
            <a:satOff val="0"/>
            <a:lumOff val="0"/>
            <a:alphaOff val="0"/>
          </a:schemeClr>
        </a:solidFill>
        <a:ln w="12700" cap="flat" cmpd="sng" algn="ctr">
          <a:solidFill>
            <a:schemeClr val="accent6">
              <a:shade val="80000"/>
              <a:hueOff val="80320"/>
              <a:satOff val="-3227"/>
              <a:lumOff val="69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DEEBC6-A9C6-4187-8F8F-4E2FE36B1EE7}">
      <dsp:nvSpPr>
        <dsp:cNvPr id="0" name=""/>
        <dsp:cNvSpPr/>
      </dsp:nvSpPr>
      <dsp:spPr>
        <a:xfrm>
          <a:off x="986484" y="2041133"/>
          <a:ext cx="8283326" cy="583394"/>
        </a:xfrm>
        <a:prstGeom prst="rect">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069" tIns="38100" rIns="38100" bIns="38100" numCol="1" spcCol="1270" anchor="ctr" anchorCtr="0">
          <a:noAutofit/>
        </a:bodyPr>
        <a:lstStyle/>
        <a:p>
          <a:pPr marL="0" lvl="0" indent="0" algn="l" defTabSz="666750">
            <a:lnSpc>
              <a:spcPct val="90000"/>
            </a:lnSpc>
            <a:spcBef>
              <a:spcPct val="0"/>
            </a:spcBef>
            <a:spcAft>
              <a:spcPct val="35000"/>
            </a:spcAft>
            <a:buNone/>
          </a:pPr>
          <a:r>
            <a:rPr lang="en-GB" altLang="de-DE" sz="1500" kern="1200"/>
            <a:t>Subsidiaries are granted a margin of independent decision-making to adapt the strategy to the needs of the foreign market in question</a:t>
          </a:r>
          <a:endParaRPr lang="en-GB" altLang="de-DE" sz="1500" kern="1200" dirty="0"/>
        </a:p>
      </dsp:txBody>
      <dsp:txXfrm>
        <a:off x="986484" y="2041133"/>
        <a:ext cx="8283326" cy="583394"/>
      </dsp:txXfrm>
    </dsp:sp>
    <dsp:sp modelId="{5BE22FCD-B652-4524-897B-4C4CE0B4AFA7}">
      <dsp:nvSpPr>
        <dsp:cNvPr id="0" name=""/>
        <dsp:cNvSpPr/>
      </dsp:nvSpPr>
      <dsp:spPr>
        <a:xfrm>
          <a:off x="621862" y="1968209"/>
          <a:ext cx="729242" cy="729242"/>
        </a:xfrm>
        <a:prstGeom prst="ellipse">
          <a:avLst/>
        </a:prstGeom>
        <a:solidFill>
          <a:schemeClr val="lt1">
            <a:hueOff val="0"/>
            <a:satOff val="0"/>
            <a:lumOff val="0"/>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3C6777-2759-4F16-9EA4-81136F2E33B6}">
      <dsp:nvSpPr>
        <dsp:cNvPr id="0" name=""/>
        <dsp:cNvSpPr/>
      </dsp:nvSpPr>
      <dsp:spPr>
        <a:xfrm>
          <a:off x="858178" y="2915945"/>
          <a:ext cx="8411632" cy="583394"/>
        </a:xfrm>
        <a:prstGeom prst="rect">
          <a:avLst/>
        </a:prstGeom>
        <a:solidFill>
          <a:schemeClr val="accent6">
            <a:shade val="80000"/>
            <a:hueOff val="240960"/>
            <a:satOff val="-9682"/>
            <a:lumOff val="207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069" tIns="38100" rIns="38100" bIns="38100" numCol="1" spcCol="1270" anchor="ctr" anchorCtr="0">
          <a:noAutofit/>
        </a:bodyPr>
        <a:lstStyle/>
        <a:p>
          <a:pPr marL="0" lvl="0" indent="0" algn="l" defTabSz="666750">
            <a:lnSpc>
              <a:spcPct val="90000"/>
            </a:lnSpc>
            <a:spcBef>
              <a:spcPct val="0"/>
            </a:spcBef>
            <a:spcAft>
              <a:spcPct val="35000"/>
            </a:spcAft>
            <a:buNone/>
          </a:pPr>
          <a:r>
            <a:rPr lang="en-GB" altLang="de-DE" sz="1500" kern="1200" dirty="0"/>
            <a:t>They act as de facto autonomous national firms, as the conditions of the new foreign market differ so greatly from the ones of the domestic market, that central decision-making would be highly inefficient </a:t>
          </a:r>
        </a:p>
      </dsp:txBody>
      <dsp:txXfrm>
        <a:off x="858178" y="2915945"/>
        <a:ext cx="8411632" cy="583394"/>
      </dsp:txXfrm>
    </dsp:sp>
    <dsp:sp modelId="{8D668841-3C3F-47F3-ACA8-7EDAC3E363B7}">
      <dsp:nvSpPr>
        <dsp:cNvPr id="0" name=""/>
        <dsp:cNvSpPr/>
      </dsp:nvSpPr>
      <dsp:spPr>
        <a:xfrm>
          <a:off x="493557" y="2843021"/>
          <a:ext cx="729242" cy="729242"/>
        </a:xfrm>
        <a:prstGeom prst="ellipse">
          <a:avLst/>
        </a:prstGeom>
        <a:solidFill>
          <a:schemeClr val="lt1">
            <a:hueOff val="0"/>
            <a:satOff val="0"/>
            <a:lumOff val="0"/>
            <a:alphaOff val="0"/>
          </a:schemeClr>
        </a:solidFill>
        <a:ln w="12700" cap="flat" cmpd="sng" algn="ctr">
          <a:solidFill>
            <a:schemeClr val="accent6">
              <a:shade val="80000"/>
              <a:hueOff val="240960"/>
              <a:satOff val="-9682"/>
              <a:lumOff val="2072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393540-4E0A-43EA-A09D-C43EEC531EF4}">
      <dsp:nvSpPr>
        <dsp:cNvPr id="0" name=""/>
        <dsp:cNvSpPr/>
      </dsp:nvSpPr>
      <dsp:spPr>
        <a:xfrm>
          <a:off x="440135" y="3790757"/>
          <a:ext cx="8829675" cy="583394"/>
        </a:xfrm>
        <a:prstGeom prst="rec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069" tIns="38100" rIns="38100" bIns="38100" numCol="1" spcCol="1270" anchor="ctr" anchorCtr="0">
          <a:noAutofit/>
        </a:bodyPr>
        <a:lstStyle/>
        <a:p>
          <a:pPr marL="0" lvl="0" indent="0" algn="l" defTabSz="666750">
            <a:lnSpc>
              <a:spcPct val="90000"/>
            </a:lnSpc>
            <a:spcBef>
              <a:spcPct val="0"/>
            </a:spcBef>
            <a:spcAft>
              <a:spcPct val="35000"/>
            </a:spcAft>
            <a:buNone/>
          </a:pPr>
          <a:r>
            <a:rPr lang="en-GB" altLang="de-DE" sz="1500" kern="1200"/>
            <a:t>The parent company acts as a holding company </a:t>
          </a:r>
          <a:endParaRPr lang="en-GB" altLang="de-DE" sz="1500" kern="1200" dirty="0"/>
        </a:p>
      </dsp:txBody>
      <dsp:txXfrm>
        <a:off x="440135" y="3790757"/>
        <a:ext cx="8829675" cy="583394"/>
      </dsp:txXfrm>
    </dsp:sp>
    <dsp:sp modelId="{F25BAA57-867E-4D24-A735-E280D7D31096}">
      <dsp:nvSpPr>
        <dsp:cNvPr id="0" name=""/>
        <dsp:cNvSpPr/>
      </dsp:nvSpPr>
      <dsp:spPr>
        <a:xfrm>
          <a:off x="75513" y="3717832"/>
          <a:ext cx="729242" cy="729242"/>
        </a:xfrm>
        <a:prstGeom prst="ellipse">
          <a:avLst/>
        </a:prstGeom>
        <a:solidFill>
          <a:schemeClr val="lt1">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C0E72-4568-4EFA-9A89-722E1227FE6E}">
      <dsp:nvSpPr>
        <dsp:cNvPr id="0" name=""/>
        <dsp:cNvSpPr/>
      </dsp:nvSpPr>
      <dsp:spPr>
        <a:xfrm rot="10800000">
          <a:off x="2112948" y="518"/>
          <a:ext cx="7188326" cy="1209419"/>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321"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noProof="0" dirty="0"/>
            <a:t>Companies face two contradicting pressures: pressure for local responsiveness and pressure for global integration</a:t>
          </a:r>
        </a:p>
      </dsp:txBody>
      <dsp:txXfrm rot="10800000">
        <a:off x="2415303" y="518"/>
        <a:ext cx="6885971" cy="1209419"/>
      </dsp:txXfrm>
    </dsp:sp>
    <dsp:sp modelId="{252C408F-7A99-42C8-82FA-290669E326C0}">
      <dsp:nvSpPr>
        <dsp:cNvPr id="0" name=""/>
        <dsp:cNvSpPr/>
      </dsp:nvSpPr>
      <dsp:spPr>
        <a:xfrm>
          <a:off x="1508238" y="518"/>
          <a:ext cx="1209419" cy="120941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022728-1F41-488F-80B9-55EECBE4DCD1}">
      <dsp:nvSpPr>
        <dsp:cNvPr id="0" name=""/>
        <dsp:cNvSpPr/>
      </dsp:nvSpPr>
      <dsp:spPr>
        <a:xfrm rot="10800000">
          <a:off x="2112948" y="1570959"/>
          <a:ext cx="7188326" cy="1209419"/>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321"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noProof="0" dirty="0"/>
            <a:t>The strategic choice on which pressure to follow determines the international strategic alternative</a:t>
          </a:r>
        </a:p>
      </dsp:txBody>
      <dsp:txXfrm rot="10800000">
        <a:off x="2415303" y="1570959"/>
        <a:ext cx="6885971" cy="1209419"/>
      </dsp:txXfrm>
    </dsp:sp>
    <dsp:sp modelId="{28EDAEA0-13E6-4A74-9690-87D0FF42E6E1}">
      <dsp:nvSpPr>
        <dsp:cNvPr id="0" name=""/>
        <dsp:cNvSpPr/>
      </dsp:nvSpPr>
      <dsp:spPr>
        <a:xfrm>
          <a:off x="1508238" y="1570959"/>
          <a:ext cx="1209419" cy="120941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9E95A4-99B1-4C38-9868-3A5C15C0562B}">
      <dsp:nvSpPr>
        <dsp:cNvPr id="0" name=""/>
        <dsp:cNvSpPr/>
      </dsp:nvSpPr>
      <dsp:spPr>
        <a:xfrm rot="10800000">
          <a:off x="2112948" y="3141399"/>
          <a:ext cx="7188326" cy="1209419"/>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321"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noProof="0" dirty="0"/>
            <a:t>A transnational approach tries to accommodate both pressures and is hence the most complex strategy</a:t>
          </a:r>
        </a:p>
      </dsp:txBody>
      <dsp:txXfrm rot="10800000">
        <a:off x="2415303" y="3141399"/>
        <a:ext cx="6885971" cy="1209419"/>
      </dsp:txXfrm>
    </dsp:sp>
    <dsp:sp modelId="{FAAAC96F-50D4-47FA-958C-1164FDE3572F}">
      <dsp:nvSpPr>
        <dsp:cNvPr id="0" name=""/>
        <dsp:cNvSpPr/>
      </dsp:nvSpPr>
      <dsp:spPr>
        <a:xfrm>
          <a:off x="1508238" y="3141399"/>
          <a:ext cx="1209419" cy="1209419"/>
        </a:xfrm>
        <a:prstGeom prst="ellipse">
          <a:avLst/>
        </a:prstGeom>
        <a:blipFill>
          <a:blip xmlns:r="http://schemas.openxmlformats.org/officeDocument/2006/relationships" r:embed="rId5" cstate="print">
            <a:biLevel thresh="75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B8B93-2422-4AD8-9C55-2214D182DD9D}">
      <dsp:nvSpPr>
        <dsp:cNvPr id="0" name=""/>
        <dsp:cNvSpPr/>
      </dsp:nvSpPr>
      <dsp:spPr>
        <a:xfrm>
          <a:off x="744" y="145603"/>
          <a:ext cx="2902148" cy="1741289"/>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Purpose</a:t>
          </a:r>
        </a:p>
      </dsp:txBody>
      <dsp:txXfrm>
        <a:off x="744" y="145603"/>
        <a:ext cx="2902148" cy="1741289"/>
      </dsp:txXfrm>
    </dsp:sp>
    <dsp:sp modelId="{5D179962-7280-4696-9960-4831B73F621B}">
      <dsp:nvSpPr>
        <dsp:cNvPr id="0" name=""/>
        <dsp:cNvSpPr/>
      </dsp:nvSpPr>
      <dsp:spPr>
        <a:xfrm>
          <a:off x="3193107" y="145603"/>
          <a:ext cx="2902148" cy="1741289"/>
        </a:xfrm>
        <a:prstGeom prst="rect">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Values</a:t>
          </a:r>
        </a:p>
      </dsp:txBody>
      <dsp:txXfrm>
        <a:off x="3193107" y="145603"/>
        <a:ext cx="2902148" cy="1741289"/>
      </dsp:txXfrm>
    </dsp:sp>
    <dsp:sp modelId="{A2FBBFC6-D5C7-4E7E-B4CC-E39EA2DE5FB1}">
      <dsp:nvSpPr>
        <dsp:cNvPr id="0" name=""/>
        <dsp:cNvSpPr/>
      </dsp:nvSpPr>
      <dsp:spPr>
        <a:xfrm>
          <a:off x="1596925" y="2177107"/>
          <a:ext cx="2902148" cy="1741289"/>
        </a:xfrm>
        <a:prstGeom prst="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Directions</a:t>
          </a:r>
        </a:p>
      </dsp:txBody>
      <dsp:txXfrm>
        <a:off x="1596925" y="2177107"/>
        <a:ext cx="2902148" cy="1741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E2215-268A-44D1-B8D4-263FCFF57EEE}">
      <dsp:nvSpPr>
        <dsp:cNvPr id="0" name=""/>
        <dsp:cNvSpPr/>
      </dsp:nvSpPr>
      <dsp:spPr>
        <a:xfrm>
          <a:off x="0" y="0"/>
          <a:ext cx="6343495" cy="814673"/>
        </a:xfrm>
        <a:prstGeom prst="roundRect">
          <a:avLst>
            <a:gd name="adj" fmla="val 10000"/>
          </a:avLst>
        </a:prstGeom>
        <a:solidFill>
          <a:schemeClr val="bg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latin typeface="Calibri" panose="020F0502020204030204" pitchFamily="34" charset="0"/>
              <a:cs typeface="Calibri" panose="020F0502020204030204" pitchFamily="34" charset="0"/>
            </a:rPr>
            <a:t>1. Mission and Objectives</a:t>
          </a:r>
        </a:p>
      </dsp:txBody>
      <dsp:txXfrm>
        <a:off x="23861" y="23861"/>
        <a:ext cx="5369082" cy="766951"/>
      </dsp:txXfrm>
    </dsp:sp>
    <dsp:sp modelId="{001A622B-B126-4687-AE0D-F8FD6F8806F3}">
      <dsp:nvSpPr>
        <dsp:cNvPr id="0" name=""/>
        <dsp:cNvSpPr/>
      </dsp:nvSpPr>
      <dsp:spPr>
        <a:xfrm>
          <a:off x="473702" y="927822"/>
          <a:ext cx="6343495" cy="814673"/>
        </a:xfrm>
        <a:prstGeom prst="roundRect">
          <a:avLst>
            <a:gd name="adj" fmla="val 10000"/>
          </a:avLst>
        </a:prstGeom>
        <a:solidFill>
          <a:schemeClr val="bg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latin typeface="Calibri" panose="020F0502020204030204" pitchFamily="34" charset="0"/>
              <a:cs typeface="Calibri" panose="020F0502020204030204" pitchFamily="34" charset="0"/>
            </a:rPr>
            <a:t>2. External Analysis</a:t>
          </a:r>
        </a:p>
      </dsp:txBody>
      <dsp:txXfrm>
        <a:off x="497563" y="951683"/>
        <a:ext cx="5292533" cy="766951"/>
      </dsp:txXfrm>
    </dsp:sp>
    <dsp:sp modelId="{2A3FC610-5446-4643-B63A-B24A78520820}">
      <dsp:nvSpPr>
        <dsp:cNvPr id="0" name=""/>
        <dsp:cNvSpPr/>
      </dsp:nvSpPr>
      <dsp:spPr>
        <a:xfrm>
          <a:off x="947405" y="1855644"/>
          <a:ext cx="6343495" cy="814673"/>
        </a:xfrm>
        <a:prstGeom prst="roundRect">
          <a:avLst>
            <a:gd name="adj" fmla="val 10000"/>
          </a:avLst>
        </a:prstGeom>
        <a:solidFill>
          <a:schemeClr val="bg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i="0" kern="1200" dirty="0">
              <a:latin typeface="Calibri" panose="020F0502020204030204" pitchFamily="34" charset="0"/>
              <a:cs typeface="Calibri" panose="020F0502020204030204" pitchFamily="34" charset="0"/>
            </a:rPr>
            <a:t>3. Internal and Competitive Analysis</a:t>
          </a:r>
        </a:p>
      </dsp:txBody>
      <dsp:txXfrm>
        <a:off x="971266" y="1879505"/>
        <a:ext cx="5292533" cy="766951"/>
      </dsp:txXfrm>
    </dsp:sp>
    <dsp:sp modelId="{50845A73-775A-4CE7-84AD-8D33F48961C7}">
      <dsp:nvSpPr>
        <dsp:cNvPr id="0" name=""/>
        <dsp:cNvSpPr/>
      </dsp:nvSpPr>
      <dsp:spPr>
        <a:xfrm>
          <a:off x="1421107" y="2783467"/>
          <a:ext cx="6343495" cy="814673"/>
        </a:xfrm>
        <a:prstGeom prst="roundRect">
          <a:avLst>
            <a:gd name="adj" fmla="val 10000"/>
          </a:avLst>
        </a:prstGeom>
        <a:gradFill rotWithShape="0">
          <a:gsLst>
            <a:gs pos="0">
              <a:schemeClr val="accent6">
                <a:alpha val="90000"/>
                <a:hueOff val="0"/>
                <a:satOff val="0"/>
                <a:lumOff val="0"/>
                <a:alphaOff val="-30000"/>
                <a:satMod val="103000"/>
                <a:lumMod val="102000"/>
                <a:tint val="94000"/>
              </a:schemeClr>
            </a:gs>
            <a:gs pos="50000">
              <a:schemeClr val="accent6">
                <a:alpha val="90000"/>
                <a:hueOff val="0"/>
                <a:satOff val="0"/>
                <a:lumOff val="0"/>
                <a:alphaOff val="-30000"/>
                <a:satMod val="110000"/>
                <a:lumMod val="100000"/>
                <a:shade val="100000"/>
              </a:schemeClr>
            </a:gs>
            <a:gs pos="100000">
              <a:schemeClr val="accent6">
                <a:alpha val="90000"/>
                <a:hueOff val="0"/>
                <a:satOff val="0"/>
                <a:lumOff val="0"/>
                <a:alpha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latin typeface="Calibri" panose="020F0502020204030204" pitchFamily="34" charset="0"/>
              <a:cs typeface="Calibri" panose="020F0502020204030204" pitchFamily="34" charset="0"/>
            </a:rPr>
            <a:t>4. Strategy Alternatives</a:t>
          </a:r>
        </a:p>
      </dsp:txBody>
      <dsp:txXfrm>
        <a:off x="1444968" y="2807328"/>
        <a:ext cx="5292533" cy="766951"/>
      </dsp:txXfrm>
    </dsp:sp>
    <dsp:sp modelId="{759A78BE-B8EF-43B6-A58A-D8C329813BA5}">
      <dsp:nvSpPr>
        <dsp:cNvPr id="0" name=""/>
        <dsp:cNvSpPr/>
      </dsp:nvSpPr>
      <dsp:spPr>
        <a:xfrm>
          <a:off x="1894810" y="3711289"/>
          <a:ext cx="6343495" cy="814673"/>
        </a:xfrm>
        <a:prstGeom prst="roundRect">
          <a:avLst>
            <a:gd name="adj" fmla="val 10000"/>
          </a:avLst>
        </a:prstGeom>
        <a:solidFill>
          <a:schemeClr val="bg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dirty="0">
              <a:latin typeface="Calibri" panose="020F0502020204030204" pitchFamily="34" charset="0"/>
              <a:cs typeface="Calibri" panose="020F0502020204030204" pitchFamily="34" charset="0"/>
            </a:rPr>
            <a:t>5. Strategic Choice, Implementation, Feedback, and Control </a:t>
          </a:r>
        </a:p>
      </dsp:txBody>
      <dsp:txXfrm>
        <a:off x="1918671" y="3735150"/>
        <a:ext cx="5292533" cy="766951"/>
      </dsp:txXfrm>
    </dsp:sp>
    <dsp:sp modelId="{C9F22436-1351-4CFC-87A7-8BD7415383E9}">
      <dsp:nvSpPr>
        <dsp:cNvPr id="0" name=""/>
        <dsp:cNvSpPr/>
      </dsp:nvSpPr>
      <dsp:spPr>
        <a:xfrm>
          <a:off x="5813957" y="595164"/>
          <a:ext cx="529537" cy="529537"/>
        </a:xfrm>
        <a:prstGeom prst="downArrow">
          <a:avLst>
            <a:gd name="adj1" fmla="val 55000"/>
            <a:gd name="adj2" fmla="val 45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b="0" i="0" kern="1200" dirty="0">
            <a:solidFill>
              <a:srgbClr val="404041"/>
            </a:solidFill>
            <a:latin typeface="Calibri" panose="020F0502020204030204" pitchFamily="34" charset="0"/>
            <a:cs typeface="Calibri" panose="020F0502020204030204" pitchFamily="34" charset="0"/>
          </a:endParaRPr>
        </a:p>
      </dsp:txBody>
      <dsp:txXfrm>
        <a:off x="5933103" y="595164"/>
        <a:ext cx="291245" cy="398477"/>
      </dsp:txXfrm>
    </dsp:sp>
    <dsp:sp modelId="{52E19B8C-2090-4070-B4DF-C01FC14F9FB6}">
      <dsp:nvSpPr>
        <dsp:cNvPr id="0" name=""/>
        <dsp:cNvSpPr/>
      </dsp:nvSpPr>
      <dsp:spPr>
        <a:xfrm>
          <a:off x="6287660" y="1522986"/>
          <a:ext cx="529537" cy="529537"/>
        </a:xfrm>
        <a:prstGeom prst="downArrow">
          <a:avLst>
            <a:gd name="adj1" fmla="val 55000"/>
            <a:gd name="adj2" fmla="val 45000"/>
          </a:avLst>
        </a:prstGeom>
        <a:solidFill>
          <a:schemeClr val="accent6">
            <a:alpha val="90000"/>
            <a:tint val="40000"/>
            <a:hueOff val="0"/>
            <a:satOff val="0"/>
            <a:lumOff val="0"/>
            <a:alphaOff val="-13333"/>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b="0" i="0" kern="1200" dirty="0">
            <a:solidFill>
              <a:srgbClr val="404041"/>
            </a:solidFill>
            <a:latin typeface="Calibri" panose="020F0502020204030204" pitchFamily="34" charset="0"/>
            <a:cs typeface="Calibri" panose="020F0502020204030204" pitchFamily="34" charset="0"/>
          </a:endParaRPr>
        </a:p>
      </dsp:txBody>
      <dsp:txXfrm>
        <a:off x="6406806" y="1522986"/>
        <a:ext cx="291245" cy="398477"/>
      </dsp:txXfrm>
    </dsp:sp>
    <dsp:sp modelId="{287EB910-BF66-47BC-BB8B-CCD45EE83330}">
      <dsp:nvSpPr>
        <dsp:cNvPr id="0" name=""/>
        <dsp:cNvSpPr/>
      </dsp:nvSpPr>
      <dsp:spPr>
        <a:xfrm>
          <a:off x="6761363" y="2437231"/>
          <a:ext cx="529537" cy="529537"/>
        </a:xfrm>
        <a:prstGeom prst="downArrow">
          <a:avLst>
            <a:gd name="adj1" fmla="val 55000"/>
            <a:gd name="adj2" fmla="val 45000"/>
          </a:avLst>
        </a:prstGeom>
        <a:solidFill>
          <a:schemeClr val="accent6">
            <a:alpha val="90000"/>
            <a:tint val="40000"/>
            <a:hueOff val="0"/>
            <a:satOff val="0"/>
            <a:lumOff val="0"/>
            <a:alphaOff val="-26667"/>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b="0" i="0" kern="1200" dirty="0">
            <a:solidFill>
              <a:srgbClr val="404041"/>
            </a:solidFill>
            <a:latin typeface="Calibri" panose="020F0502020204030204" pitchFamily="34" charset="0"/>
            <a:cs typeface="Calibri" panose="020F0502020204030204" pitchFamily="34" charset="0"/>
          </a:endParaRPr>
        </a:p>
      </dsp:txBody>
      <dsp:txXfrm>
        <a:off x="6880509" y="2437231"/>
        <a:ext cx="291245" cy="398477"/>
      </dsp:txXfrm>
    </dsp:sp>
    <dsp:sp modelId="{AF9B071E-990F-4E11-89FA-9FB0DB22558D}">
      <dsp:nvSpPr>
        <dsp:cNvPr id="0" name=""/>
        <dsp:cNvSpPr/>
      </dsp:nvSpPr>
      <dsp:spPr>
        <a:xfrm>
          <a:off x="7235065" y="3374105"/>
          <a:ext cx="529537" cy="529537"/>
        </a:xfrm>
        <a:prstGeom prst="downArrow">
          <a:avLst>
            <a:gd name="adj1" fmla="val 55000"/>
            <a:gd name="adj2" fmla="val 45000"/>
          </a:avLst>
        </a:prstGeom>
        <a:solidFill>
          <a:schemeClr val="accent6">
            <a:alpha val="90000"/>
            <a:tint val="40000"/>
            <a:hueOff val="0"/>
            <a:satOff val="0"/>
            <a:lumOff val="0"/>
            <a:alphaOff val="-4000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b="0" i="0" kern="1200" dirty="0">
            <a:solidFill>
              <a:srgbClr val="404041"/>
            </a:solidFill>
            <a:latin typeface="Calibri" panose="020F0502020204030204" pitchFamily="34" charset="0"/>
            <a:cs typeface="Calibri" panose="020F0502020204030204" pitchFamily="34" charset="0"/>
          </a:endParaRPr>
        </a:p>
      </dsp:txBody>
      <dsp:txXfrm>
        <a:off x="7354211" y="3374105"/>
        <a:ext cx="291245" cy="398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33CF0-65E4-46C3-A5B2-93157B07F856}">
      <dsp:nvSpPr>
        <dsp:cNvPr id="0" name=""/>
        <dsp:cNvSpPr/>
      </dsp:nvSpPr>
      <dsp:spPr>
        <a:xfrm>
          <a:off x="2884295" y="1663221"/>
          <a:ext cx="2388497" cy="2388497"/>
        </a:xfrm>
        <a:prstGeom prst="ellipse">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a:t>Alternative Strategies</a:t>
          </a:r>
          <a:endParaRPr lang="en-US" sz="2200" b="1" kern="1200" dirty="0"/>
        </a:p>
      </dsp:txBody>
      <dsp:txXfrm>
        <a:off x="3234082" y="2013008"/>
        <a:ext cx="1688923" cy="1688923"/>
      </dsp:txXfrm>
    </dsp:sp>
    <dsp:sp modelId="{22C6BF21-3BCA-447A-BE97-3BBF7F2714F9}">
      <dsp:nvSpPr>
        <dsp:cNvPr id="0" name=""/>
        <dsp:cNvSpPr/>
      </dsp:nvSpPr>
      <dsp:spPr>
        <a:xfrm rot="12900611">
          <a:off x="1154088" y="1404447"/>
          <a:ext cx="2083093" cy="680721"/>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75003D-0CAB-452C-B5B9-E3B1F963CD4B}">
      <dsp:nvSpPr>
        <dsp:cNvPr id="0" name=""/>
        <dsp:cNvSpPr/>
      </dsp:nvSpPr>
      <dsp:spPr>
        <a:xfrm>
          <a:off x="-193858" y="0"/>
          <a:ext cx="2977590" cy="181525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Calibri" panose="020F0502020204030204" pitchFamily="34" charset="0"/>
              <a:cs typeface="Calibri" panose="020F0502020204030204" pitchFamily="34" charset="0"/>
            </a:rPr>
            <a:t>Pressure for Local Responsiveness</a:t>
          </a:r>
        </a:p>
      </dsp:txBody>
      <dsp:txXfrm>
        <a:off x="-140691" y="53167"/>
        <a:ext cx="2871256" cy="1708924"/>
      </dsp:txXfrm>
    </dsp:sp>
    <dsp:sp modelId="{9DA053A5-2AC7-4AAB-8628-D6B421314620}">
      <dsp:nvSpPr>
        <dsp:cNvPr id="0" name=""/>
        <dsp:cNvSpPr/>
      </dsp:nvSpPr>
      <dsp:spPr>
        <a:xfrm rot="19499389">
          <a:off x="4933155" y="1408273"/>
          <a:ext cx="2083093" cy="680721"/>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40193B-FB99-41D4-8CB9-0EBF36B1C26E}">
      <dsp:nvSpPr>
        <dsp:cNvPr id="0" name=""/>
        <dsp:cNvSpPr/>
      </dsp:nvSpPr>
      <dsp:spPr>
        <a:xfrm>
          <a:off x="5373357" y="0"/>
          <a:ext cx="2977590" cy="181525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Calibri" panose="020F0502020204030204" pitchFamily="34" charset="0"/>
              <a:cs typeface="Calibri" panose="020F0502020204030204" pitchFamily="34" charset="0"/>
            </a:rPr>
            <a:t>Pressure for Global Integration</a:t>
          </a:r>
        </a:p>
      </dsp:txBody>
      <dsp:txXfrm>
        <a:off x="5426524" y="53167"/>
        <a:ext cx="2871256" cy="1708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1AF6C-39D1-478F-A4B6-CDA543E274B1}">
      <dsp:nvSpPr>
        <dsp:cNvPr id="0" name=""/>
        <dsp:cNvSpPr/>
      </dsp:nvSpPr>
      <dsp:spPr>
        <a:xfrm>
          <a:off x="210262" y="776342"/>
          <a:ext cx="4917796" cy="1536811"/>
        </a:xfrm>
        <a:prstGeom prst="rect">
          <a:avLst/>
        </a:prstGeom>
        <a:solidFill>
          <a:schemeClr val="accent6">
            <a:alpha val="4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0934"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SMEs have limited financial and personnel resources </a:t>
          </a:r>
          <a:r>
            <a:rPr lang="en-GB" sz="1500" kern="1200" dirty="0"/>
            <a:t>(</a:t>
          </a:r>
          <a:r>
            <a:rPr lang="en-GB" sz="1500" kern="1200" dirty="0" err="1"/>
            <a:t>Brouthers</a:t>
          </a:r>
          <a:r>
            <a:rPr lang="en-GB" sz="1500" kern="1200" dirty="0"/>
            <a:t> &amp; </a:t>
          </a:r>
          <a:r>
            <a:rPr lang="en-GB" sz="1500" kern="1200" dirty="0" err="1"/>
            <a:t>Nakos</a:t>
          </a:r>
          <a:r>
            <a:rPr lang="en-GB" sz="1500" kern="1200" dirty="0"/>
            <a:t>, 2004; </a:t>
          </a:r>
          <a:r>
            <a:rPr lang="en-GB" sz="1500" kern="1200" dirty="0" err="1"/>
            <a:t>Nakos</a:t>
          </a:r>
          <a:r>
            <a:rPr lang="en-GB" sz="1500" kern="1200" dirty="0"/>
            <a:t> &amp; </a:t>
          </a:r>
          <a:r>
            <a:rPr lang="en-GB" sz="1500" kern="1200" dirty="0" err="1"/>
            <a:t>Brouthers</a:t>
          </a:r>
          <a:r>
            <a:rPr lang="en-GB" sz="1500" kern="1200" dirty="0"/>
            <a:t>, 2002)</a:t>
          </a:r>
          <a:endParaRPr lang="de-DE" sz="1500" kern="1200" dirty="0"/>
        </a:p>
      </dsp:txBody>
      <dsp:txXfrm>
        <a:off x="210262" y="776342"/>
        <a:ext cx="4917796" cy="1536811"/>
      </dsp:txXfrm>
    </dsp:sp>
    <dsp:sp modelId="{8D8592E3-F407-4FEE-B5D6-64DBF5CC2133}">
      <dsp:nvSpPr>
        <dsp:cNvPr id="0" name=""/>
        <dsp:cNvSpPr/>
      </dsp:nvSpPr>
      <dsp:spPr>
        <a:xfrm>
          <a:off x="5354" y="554359"/>
          <a:ext cx="1075767" cy="161365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6000" r="-6000"/>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A98186-EE10-4836-8827-006FBC3AD70E}">
      <dsp:nvSpPr>
        <dsp:cNvPr id="0" name=""/>
        <dsp:cNvSpPr/>
      </dsp:nvSpPr>
      <dsp:spPr>
        <a:xfrm>
          <a:off x="5357850" y="776342"/>
          <a:ext cx="5342202" cy="1536811"/>
        </a:xfrm>
        <a:prstGeom prst="rect">
          <a:avLst/>
        </a:prstGeom>
        <a:solidFill>
          <a:schemeClr val="accent6">
            <a:alpha val="4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0934"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SMEs have a high level of sensitivity to external influences </a:t>
          </a:r>
          <a:r>
            <a:rPr lang="en-GB" sz="1500" kern="1200" dirty="0"/>
            <a:t>(Cheng &amp; Yu, 2008; </a:t>
          </a:r>
          <a:r>
            <a:rPr lang="en-US" sz="1500" kern="1200" dirty="0"/>
            <a:t>Krishna </a:t>
          </a:r>
          <a:r>
            <a:rPr lang="en-US" sz="1500" kern="1200" dirty="0" err="1"/>
            <a:t>Erramilli</a:t>
          </a:r>
          <a:r>
            <a:rPr lang="en-US" sz="1500" kern="1200" dirty="0"/>
            <a:t> &amp; D′ Souza </a:t>
          </a:r>
          <a:r>
            <a:rPr lang="en-GB" sz="1500" kern="1200" dirty="0"/>
            <a:t>1995), </a:t>
          </a:r>
          <a:r>
            <a:rPr lang="en-GB" sz="2000" kern="1200" dirty="0">
              <a:sym typeface="Wingdings" panose="05000000000000000000" pitchFamily="2" charset="2"/>
            </a:rPr>
            <a:t> </a:t>
          </a:r>
          <a:r>
            <a:rPr lang="en-GB" sz="2000" kern="1200" dirty="0"/>
            <a:t>entry mode that allows them to deal effectively with host country risks</a:t>
          </a:r>
          <a:endParaRPr lang="en-GB" sz="1500" kern="1200" dirty="0"/>
        </a:p>
      </dsp:txBody>
      <dsp:txXfrm>
        <a:off x="5357850" y="776342"/>
        <a:ext cx="5342202" cy="1536811"/>
      </dsp:txXfrm>
    </dsp:sp>
    <dsp:sp modelId="{8218F234-918F-4C48-8315-DD482FF3EAA2}">
      <dsp:nvSpPr>
        <dsp:cNvPr id="0" name=""/>
        <dsp:cNvSpPr/>
      </dsp:nvSpPr>
      <dsp:spPr>
        <a:xfrm>
          <a:off x="5229738" y="554359"/>
          <a:ext cx="1075767" cy="161365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64000" r="-64000"/>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B9C554-E679-4496-9CD5-BC60AF264EEC}">
      <dsp:nvSpPr>
        <dsp:cNvPr id="0" name=""/>
        <dsp:cNvSpPr/>
      </dsp:nvSpPr>
      <dsp:spPr>
        <a:xfrm>
          <a:off x="2060312" y="2711017"/>
          <a:ext cx="6584781" cy="1536811"/>
        </a:xfrm>
        <a:prstGeom prst="rect">
          <a:avLst/>
        </a:prstGeom>
        <a:solidFill>
          <a:schemeClr val="accent6">
            <a:alpha val="4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0934"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SMEs have different ownership structure and management characteristics (family-owned and/or </a:t>
          </a:r>
          <a:r>
            <a:rPr lang="en-GB" sz="2000" kern="1200" dirty="0" err="1"/>
            <a:t>ownermanaged</a:t>
          </a:r>
          <a:r>
            <a:rPr lang="en-GB" sz="2000" kern="1200" dirty="0"/>
            <a:t>)</a:t>
          </a:r>
          <a:r>
            <a:rPr lang="en-GB" sz="1500" kern="1200" dirty="0"/>
            <a:t> (Cheng, 2008; </a:t>
          </a:r>
          <a:r>
            <a:rPr lang="en-GB" sz="1500" kern="1200" dirty="0" err="1"/>
            <a:t>Pinho</a:t>
          </a:r>
          <a:r>
            <a:rPr lang="en-GB" sz="1500" kern="1200" dirty="0"/>
            <a:t>, 2007) </a:t>
          </a:r>
          <a:r>
            <a:rPr lang="en-GB" sz="2000" kern="1200" dirty="0"/>
            <a:t>Family-owned firms are often less willing to share control with a partner </a:t>
          </a:r>
          <a:r>
            <a:rPr lang="en-GB" sz="1500" kern="1200" dirty="0"/>
            <a:t>(Fernandez &amp; Nieto, 2006). </a:t>
          </a:r>
        </a:p>
      </dsp:txBody>
      <dsp:txXfrm>
        <a:off x="2060312" y="2711017"/>
        <a:ext cx="6584781" cy="1536811"/>
      </dsp:txXfrm>
    </dsp:sp>
    <dsp:sp modelId="{B356373B-8CDB-4AFB-96DF-A08DD2E8B30F}">
      <dsp:nvSpPr>
        <dsp:cNvPr id="0" name=""/>
        <dsp:cNvSpPr/>
      </dsp:nvSpPr>
      <dsp:spPr>
        <a:xfrm>
          <a:off x="1843806" y="2505605"/>
          <a:ext cx="1075767" cy="161365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56000" r="-56000"/>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5728E-9BE8-4CA0-9C72-0A4EE8E483B1}">
      <dsp:nvSpPr>
        <dsp:cNvPr id="0" name=""/>
        <dsp:cNvSpPr/>
      </dsp:nvSpPr>
      <dsp:spPr>
        <a:xfrm>
          <a:off x="0" y="3405"/>
          <a:ext cx="9785465" cy="743535"/>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i="1" kern="1200" dirty="0"/>
            <a:t>Host country knowledge</a:t>
          </a:r>
          <a:r>
            <a:rPr lang="en-GB" sz="3100" kern="1200" dirty="0"/>
            <a:t>:</a:t>
          </a:r>
          <a:endParaRPr lang="de-DE" sz="3100" kern="1200" dirty="0"/>
        </a:p>
      </dsp:txBody>
      <dsp:txXfrm>
        <a:off x="36296" y="39701"/>
        <a:ext cx="9712873" cy="670943"/>
      </dsp:txXfrm>
    </dsp:sp>
    <dsp:sp modelId="{FA9EFFC2-BD62-4212-8E93-EB3DCA521455}">
      <dsp:nvSpPr>
        <dsp:cNvPr id="0" name=""/>
        <dsp:cNvSpPr/>
      </dsp:nvSpPr>
      <dsp:spPr>
        <a:xfrm>
          <a:off x="0" y="746940"/>
          <a:ext cx="9785465" cy="673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689"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GB" sz="2200" kern="1200" dirty="0"/>
            <a:t> Acquiring takes time, </a:t>
          </a:r>
          <a:r>
            <a:rPr lang="en-GB" sz="2200" kern="1200" dirty="0">
              <a:sym typeface="Wingdings" panose="05000000000000000000" pitchFamily="2" charset="2"/>
            </a:rPr>
            <a:t> </a:t>
          </a:r>
          <a:r>
            <a:rPr lang="en-GB" sz="2200" kern="1200" dirty="0"/>
            <a:t>costly and inefficient, and leads to mistakes </a:t>
          </a:r>
          <a:r>
            <a:rPr lang="en-GB" sz="1600" kern="1200" dirty="0"/>
            <a:t>(Dierickx &amp; Cool, 1989)</a:t>
          </a:r>
          <a:r>
            <a:rPr lang="en-GB" sz="2200" kern="1200" dirty="0"/>
            <a:t> </a:t>
          </a:r>
          <a:r>
            <a:rPr lang="en-GB" sz="2200" kern="1200" dirty="0">
              <a:sym typeface="Wingdings" panose="05000000000000000000" pitchFamily="2" charset="2"/>
            </a:rPr>
            <a:t></a:t>
          </a:r>
          <a:r>
            <a:rPr lang="en-GB" sz="2200" kern="1200" dirty="0"/>
            <a:t> that are </a:t>
          </a:r>
          <a:r>
            <a:rPr lang="en-GB" sz="2200" b="1" u="sng" kern="1200" dirty="0"/>
            <a:t>more difficult for an SME </a:t>
          </a:r>
          <a:r>
            <a:rPr lang="en-GB" sz="2200" kern="1200" dirty="0"/>
            <a:t>than a larger firm to bear.</a:t>
          </a:r>
          <a:endParaRPr lang="de-DE" sz="2200" kern="1200" dirty="0"/>
        </a:p>
      </dsp:txBody>
      <dsp:txXfrm>
        <a:off x="0" y="746940"/>
        <a:ext cx="9785465" cy="673785"/>
      </dsp:txXfrm>
    </dsp:sp>
    <dsp:sp modelId="{4090525E-C1D3-4369-A571-279BB23A3A27}">
      <dsp:nvSpPr>
        <dsp:cNvPr id="0" name=""/>
        <dsp:cNvSpPr/>
      </dsp:nvSpPr>
      <dsp:spPr>
        <a:xfrm>
          <a:off x="0" y="1420725"/>
          <a:ext cx="9785465" cy="743535"/>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i="1" kern="1200" dirty="0"/>
            <a:t>Context-specific resources</a:t>
          </a:r>
          <a:r>
            <a:rPr lang="en-GB" sz="3100" kern="1200" dirty="0"/>
            <a:t>:</a:t>
          </a:r>
        </a:p>
      </dsp:txBody>
      <dsp:txXfrm>
        <a:off x="36296" y="1457021"/>
        <a:ext cx="9712873" cy="670943"/>
      </dsp:txXfrm>
    </dsp:sp>
    <dsp:sp modelId="{AAEEFF95-F769-4D51-9995-D73080972E8C}">
      <dsp:nvSpPr>
        <dsp:cNvPr id="0" name=""/>
        <dsp:cNvSpPr/>
      </dsp:nvSpPr>
      <dsp:spPr>
        <a:xfrm>
          <a:off x="0" y="2164260"/>
          <a:ext cx="9785465"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689" tIns="29210" rIns="163576" bIns="29210" numCol="1" spcCol="1270" anchor="t" anchorCtr="0">
          <a:noAutofit/>
        </a:bodyPr>
        <a:lstStyle/>
        <a:p>
          <a:pPr marL="228600" lvl="1" indent="-228600" algn="l" defTabSz="1022350">
            <a:lnSpc>
              <a:spcPct val="90000"/>
            </a:lnSpc>
            <a:spcBef>
              <a:spcPct val="0"/>
            </a:spcBef>
            <a:spcAft>
              <a:spcPct val="20000"/>
            </a:spcAft>
            <a:buChar char="•"/>
          </a:pPr>
          <a:r>
            <a:rPr lang="en-GB" sz="2300" kern="1200" dirty="0">
              <a:sym typeface="Wingdings" panose="05000000000000000000" pitchFamily="2" charset="2"/>
            </a:rPr>
            <a:t> </a:t>
          </a:r>
          <a:r>
            <a:rPr lang="en-GB" sz="2300" kern="1200" dirty="0"/>
            <a:t>expensive to acquire and time costly. </a:t>
          </a:r>
          <a:r>
            <a:rPr lang="en-GB" sz="2300" kern="1200" dirty="0">
              <a:sym typeface="Wingdings" panose="05000000000000000000" pitchFamily="2" charset="2"/>
            </a:rPr>
            <a:t> </a:t>
          </a:r>
          <a:r>
            <a:rPr lang="en-GB" sz="2300" kern="1200" dirty="0"/>
            <a:t>could be obtained from network, relationships, distribution channels and even government authorities when formal institutions are weak </a:t>
          </a:r>
          <a:r>
            <a:rPr lang="en-GB" sz="1600" kern="1200" dirty="0"/>
            <a:t>(Peng &amp; Heath, 1996). </a:t>
          </a:r>
          <a:endParaRPr lang="en-GB" sz="2300" kern="1200" dirty="0"/>
        </a:p>
      </dsp:txBody>
      <dsp:txXfrm>
        <a:off x="0" y="2164260"/>
        <a:ext cx="9785465" cy="1026720"/>
      </dsp:txXfrm>
    </dsp:sp>
    <dsp:sp modelId="{0BD94ACE-D332-46BD-B475-74614D5D9EC6}">
      <dsp:nvSpPr>
        <dsp:cNvPr id="0" name=""/>
        <dsp:cNvSpPr/>
      </dsp:nvSpPr>
      <dsp:spPr>
        <a:xfrm>
          <a:off x="0" y="3190980"/>
          <a:ext cx="9785465" cy="743535"/>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i="1" kern="1200" dirty="0"/>
            <a:t>Legitimacy</a:t>
          </a:r>
          <a:r>
            <a:rPr lang="en-GB" sz="3100" kern="1200" dirty="0"/>
            <a:t>:</a:t>
          </a:r>
        </a:p>
      </dsp:txBody>
      <dsp:txXfrm>
        <a:off x="36296" y="3227276"/>
        <a:ext cx="9712873" cy="670943"/>
      </dsp:txXfrm>
    </dsp:sp>
    <dsp:sp modelId="{00D7106C-3BE7-4E29-BEAB-8B8CD2C5D50D}">
      <dsp:nvSpPr>
        <dsp:cNvPr id="0" name=""/>
        <dsp:cNvSpPr/>
      </dsp:nvSpPr>
      <dsp:spPr>
        <a:xfrm>
          <a:off x="0" y="3934515"/>
          <a:ext cx="9785465"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689"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GB" sz="2400" kern="1200" dirty="0"/>
            <a:t>SMEs with small resources and a lack of proven products on the market </a:t>
          </a:r>
          <a:r>
            <a:rPr lang="en-GB" sz="2400" b="1" u="sng" kern="1200" dirty="0"/>
            <a:t>lack</a:t>
          </a:r>
          <a:r>
            <a:rPr lang="en-GB" sz="2400" kern="1200" dirty="0"/>
            <a:t> legitimacy and attractiveness for collaboration. </a:t>
          </a:r>
        </a:p>
      </dsp:txBody>
      <dsp:txXfrm>
        <a:off x="0" y="3934515"/>
        <a:ext cx="9785465" cy="7539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81E9B-5796-4348-BBFB-665F45BAE973}">
      <dsp:nvSpPr>
        <dsp:cNvPr id="0" name=""/>
        <dsp:cNvSpPr/>
      </dsp:nvSpPr>
      <dsp:spPr>
        <a:xfrm>
          <a:off x="1841" y="210"/>
          <a:ext cx="4983953" cy="1269850"/>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dirty="0"/>
            <a:t>Downstream vs. Upstream </a:t>
          </a:r>
          <a:r>
            <a:rPr lang="de-DE" sz="3300" kern="1200" dirty="0" err="1"/>
            <a:t>along</a:t>
          </a:r>
          <a:r>
            <a:rPr lang="de-DE" sz="3300" kern="1200" dirty="0"/>
            <a:t> </a:t>
          </a:r>
          <a:r>
            <a:rPr lang="de-DE" sz="3300" kern="1200" dirty="0" err="1"/>
            <a:t>value</a:t>
          </a:r>
          <a:r>
            <a:rPr lang="de-DE" sz="3300" kern="1200" dirty="0"/>
            <a:t> </a:t>
          </a:r>
          <a:r>
            <a:rPr lang="de-DE" sz="3300" kern="1200" dirty="0" err="1"/>
            <a:t>chain</a:t>
          </a:r>
          <a:endParaRPr lang="de-DE" sz="3300" kern="1200" dirty="0"/>
        </a:p>
      </dsp:txBody>
      <dsp:txXfrm>
        <a:off x="39034" y="37403"/>
        <a:ext cx="4909567" cy="1195464"/>
      </dsp:txXfrm>
    </dsp:sp>
    <dsp:sp modelId="{1F1F4C98-55DD-4505-B3F8-5A911D1AEC9F}">
      <dsp:nvSpPr>
        <dsp:cNvPr id="0" name=""/>
        <dsp:cNvSpPr/>
      </dsp:nvSpPr>
      <dsp:spPr>
        <a:xfrm>
          <a:off x="1841" y="1402759"/>
          <a:ext cx="2391532" cy="1269850"/>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altLang="de-DE" sz="1900" kern="1200" dirty="0"/>
            <a:t>Upstream: decoupled from where the customer is located</a:t>
          </a:r>
          <a:endParaRPr lang="de-DE" sz="1900" kern="1200" dirty="0"/>
        </a:p>
      </dsp:txBody>
      <dsp:txXfrm>
        <a:off x="39034" y="1439952"/>
        <a:ext cx="2317146" cy="1195464"/>
      </dsp:txXfrm>
    </dsp:sp>
    <dsp:sp modelId="{A9AC3717-D8C3-4139-80C3-198A47664C71}">
      <dsp:nvSpPr>
        <dsp:cNvPr id="0" name=""/>
        <dsp:cNvSpPr/>
      </dsp:nvSpPr>
      <dsp:spPr>
        <a:xfrm>
          <a:off x="2594262" y="1402759"/>
          <a:ext cx="2391532" cy="1269850"/>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dirty="0"/>
            <a:t>Downstream: </a:t>
          </a:r>
          <a:r>
            <a:rPr lang="en-GB" altLang="de-DE" sz="1900" kern="1200" dirty="0"/>
            <a:t>more related to the customer</a:t>
          </a:r>
          <a:endParaRPr lang="de-DE" sz="1900" kern="1200" dirty="0"/>
        </a:p>
      </dsp:txBody>
      <dsp:txXfrm>
        <a:off x="2631455" y="1439952"/>
        <a:ext cx="2317146" cy="11954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C4541-5148-4F3E-9929-FC86F9FC504A}">
      <dsp:nvSpPr>
        <dsp:cNvPr id="0" name=""/>
        <dsp:cNvSpPr/>
      </dsp:nvSpPr>
      <dsp:spPr>
        <a:xfrm rot="16200000">
          <a:off x="150" y="353"/>
          <a:ext cx="2153241" cy="2153241"/>
        </a:xfrm>
        <a:prstGeom prst="upArrow">
          <a:avLst>
            <a:gd name="adj1" fmla="val 50000"/>
            <a:gd name="adj2" fmla="val 3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altLang="de-DE" sz="2000" b="1" kern="1200" dirty="0"/>
            <a:t>high coordination</a:t>
          </a:r>
          <a:r>
            <a:rPr lang="en-GB" altLang="de-DE" sz="1800" kern="1200" dirty="0"/>
            <a:t>: centralised decisions</a:t>
          </a:r>
          <a:endParaRPr lang="de-DE" sz="1800" kern="1200" dirty="0"/>
        </a:p>
      </dsp:txBody>
      <dsp:txXfrm rot="5400000">
        <a:off x="376968" y="538662"/>
        <a:ext cx="1776424" cy="1076621"/>
      </dsp:txXfrm>
    </dsp:sp>
    <dsp:sp modelId="{9CE737B5-8965-4513-9A8B-3395354DF8DD}">
      <dsp:nvSpPr>
        <dsp:cNvPr id="0" name=""/>
        <dsp:cNvSpPr/>
      </dsp:nvSpPr>
      <dsp:spPr>
        <a:xfrm rot="5400000">
          <a:off x="2449779" y="353"/>
          <a:ext cx="2153241" cy="2153241"/>
        </a:xfrm>
        <a:prstGeom prst="upArrow">
          <a:avLst>
            <a:gd name="adj1" fmla="val 50000"/>
            <a:gd name="adj2" fmla="val 35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altLang="de-DE" sz="2000" b="1" kern="1200" dirty="0"/>
            <a:t>low coordination: </a:t>
          </a:r>
          <a:r>
            <a:rPr lang="en-GB" altLang="de-DE" sz="1800" kern="1200" dirty="0"/>
            <a:t>decentralised decisions</a:t>
          </a:r>
          <a:endParaRPr lang="de-DE" sz="1800" kern="1200" dirty="0"/>
        </a:p>
      </dsp:txBody>
      <dsp:txXfrm rot="-5400000">
        <a:off x="2449780" y="538663"/>
        <a:ext cx="1776424" cy="10766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DF3B3-EA07-4398-A1F8-E00C9F17D01B}">
      <dsp:nvSpPr>
        <dsp:cNvPr id="0" name=""/>
        <dsp:cNvSpPr/>
      </dsp:nvSpPr>
      <dsp:spPr>
        <a:xfrm rot="16200000">
          <a:off x="796" y="1965"/>
          <a:ext cx="2151983" cy="2151983"/>
        </a:xfrm>
        <a:prstGeom prst="upArrow">
          <a:avLst>
            <a:gd name="adj1" fmla="val 50000"/>
            <a:gd name="adj2" fmla="val 3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altLang="de-DE" sz="2000" b="1" kern="1200" dirty="0"/>
            <a:t>concentrated:</a:t>
          </a:r>
          <a:r>
            <a:rPr lang="en-GB" altLang="de-DE" sz="1800" kern="1200" dirty="0"/>
            <a:t> one location per activity </a:t>
          </a:r>
          <a:endParaRPr lang="de-DE" sz="1800" kern="1200" dirty="0"/>
        </a:p>
      </dsp:txBody>
      <dsp:txXfrm rot="5400000">
        <a:off x="377394" y="539960"/>
        <a:ext cx="1775386" cy="1075991"/>
      </dsp:txXfrm>
    </dsp:sp>
    <dsp:sp modelId="{C5E752D9-FB07-4D9C-B58C-B549BC4E9E75}">
      <dsp:nvSpPr>
        <dsp:cNvPr id="0" name=""/>
        <dsp:cNvSpPr/>
      </dsp:nvSpPr>
      <dsp:spPr>
        <a:xfrm rot="5400000">
          <a:off x="2481569" y="982"/>
          <a:ext cx="2151983" cy="2151983"/>
        </a:xfrm>
        <a:prstGeom prst="upArrow">
          <a:avLst>
            <a:gd name="adj1" fmla="val 50000"/>
            <a:gd name="adj2" fmla="val 35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altLang="de-DE" sz="2000" b="1" kern="1200" dirty="0"/>
            <a:t>dispersed</a:t>
          </a:r>
          <a:r>
            <a:rPr lang="en-GB" altLang="de-DE" sz="1800" kern="1200" dirty="0"/>
            <a:t>: many locations per activity</a:t>
          </a:r>
          <a:endParaRPr lang="de-DE" sz="1800" kern="1200" dirty="0"/>
        </a:p>
      </dsp:txBody>
      <dsp:txXfrm rot="-5400000">
        <a:off x="2481570" y="538978"/>
        <a:ext cx="1775386" cy="107599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D9726-ACA5-4D4E-B9D1-6075EB4F2868}" type="datetimeFigureOut">
              <a:rPr lang="en-US" smtClean="0"/>
              <a:t>9/27/2019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47985-0E77-432B-B526-3D6147226863}" type="slidenum">
              <a:rPr lang="en-US" smtClean="0"/>
              <a:t>‹Nr.›</a:t>
            </a:fld>
            <a:endParaRPr lang="en-US"/>
          </a:p>
        </p:txBody>
      </p:sp>
    </p:spTree>
    <p:extLst>
      <p:ext uri="{BB962C8B-B14F-4D97-AF65-F5344CB8AC3E}">
        <p14:creationId xmlns:p14="http://schemas.microsoft.com/office/powerpoint/2010/main" val="1220655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organize international business</a:t>
            </a:r>
          </a:p>
        </p:txBody>
      </p:sp>
      <p:sp>
        <p:nvSpPr>
          <p:cNvPr id="4" name="Slide Number Placeholder 3"/>
          <p:cNvSpPr>
            <a:spLocks noGrp="1"/>
          </p:cNvSpPr>
          <p:nvPr>
            <p:ph type="sldNum" sz="quarter" idx="10"/>
          </p:nvPr>
        </p:nvSpPr>
        <p:spPr/>
        <p:txBody>
          <a:bodyPr/>
          <a:lstStyle/>
          <a:p>
            <a:fld id="{47066143-8669-4D06-B20F-8D5F029030F8}" type="slidenum">
              <a:rPr lang="en-US" smtClean="0"/>
              <a:t>1</a:t>
            </a:fld>
            <a:endParaRPr lang="en-US" dirty="0"/>
          </a:p>
        </p:txBody>
      </p:sp>
    </p:spTree>
    <p:extLst>
      <p:ext uri="{BB962C8B-B14F-4D97-AF65-F5344CB8AC3E}">
        <p14:creationId xmlns:p14="http://schemas.microsoft.com/office/powerpoint/2010/main" val="4003540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7FD73A-A8EB-4EB8-9448-D0C3A45F7A46}" type="slidenum">
              <a:rPr lang="en-US" altLang="en-US">
                <a:latin typeface="Calibri" panose="020F0502020204030204" pitchFamily="34" charset="0"/>
              </a:rPr>
              <a:pPr>
                <a:spcBef>
                  <a:spcPct val="0"/>
                </a:spcBef>
              </a:pPr>
              <a:t>10</a:t>
            </a:fld>
            <a:endParaRPr lang="en-US" altLang="en-US" dirty="0">
              <a:latin typeface="Calibri" panose="020F050202020403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Tree>
    <p:extLst>
      <p:ext uri="{BB962C8B-B14F-4D97-AF65-F5344CB8AC3E}">
        <p14:creationId xmlns:p14="http://schemas.microsoft.com/office/powerpoint/2010/main" val="2275494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a:extLst>
              <a:ext uri="{FF2B5EF4-FFF2-40B4-BE49-F238E27FC236}">
                <a16:creationId xmlns:a16="http://schemas.microsoft.com/office/drawing/2014/main" id="{30B7493D-2434-42B3-9FB8-2CD8045B5850}"/>
              </a:ext>
            </a:extLst>
          </p:cNvPr>
          <p:cNvSpPr>
            <a:spLocks noGrp="1" noRot="1" noChangeAspect="1" noTextEdit="1"/>
          </p:cNvSpPr>
          <p:nvPr>
            <p:ph type="sldImg"/>
          </p:nvPr>
        </p:nvSpPr>
        <p:spPr>
          <a:ln/>
        </p:spPr>
      </p:sp>
      <p:sp>
        <p:nvSpPr>
          <p:cNvPr id="26627" name="Notizenplatzhalter 2">
            <a:extLst>
              <a:ext uri="{FF2B5EF4-FFF2-40B4-BE49-F238E27FC236}">
                <a16:creationId xmlns:a16="http://schemas.microsoft.com/office/drawing/2014/main" id="{095D2AF5-68FB-4CED-8C3A-78AADB91821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Calibri" panose="020F0502020204030204" pitchFamily="34" charset="0"/>
              <a:cs typeface="Calibri" panose="020F0502020204030204" pitchFamily="34" charset="0"/>
            </a:endParaRPr>
          </a:p>
        </p:txBody>
      </p:sp>
      <p:sp>
        <p:nvSpPr>
          <p:cNvPr id="26628" name="Foliennummernplatzhalter 3">
            <a:extLst>
              <a:ext uri="{FF2B5EF4-FFF2-40B4-BE49-F238E27FC236}">
                <a16:creationId xmlns:a16="http://schemas.microsoft.com/office/drawing/2014/main" id="{183B8134-6518-4A5F-936A-30E681D8EAD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sz="2000">
                <a:solidFill>
                  <a:schemeClr val="tx1"/>
                </a:solidFill>
                <a:latin typeface="Arial" panose="020B0604020202020204" pitchFamily="34" charset="0"/>
                <a:ea typeface="ＭＳ Ｐゴシック" panose="020B0600070205080204" pitchFamily="34" charset="-128"/>
              </a:defRPr>
            </a:lvl1pPr>
            <a:lvl2pPr marL="742950" indent="-285750" defTabSz="908050">
              <a:defRPr sz="2000">
                <a:solidFill>
                  <a:schemeClr val="tx1"/>
                </a:solidFill>
                <a:latin typeface="Arial" panose="020B0604020202020204" pitchFamily="34" charset="0"/>
                <a:ea typeface="ＭＳ Ｐゴシック" panose="020B0600070205080204" pitchFamily="34" charset="-128"/>
              </a:defRPr>
            </a:lvl2pPr>
            <a:lvl3pPr marL="1143000" indent="-228600" defTabSz="908050">
              <a:defRPr sz="2000">
                <a:solidFill>
                  <a:schemeClr val="tx1"/>
                </a:solidFill>
                <a:latin typeface="Arial" panose="020B0604020202020204" pitchFamily="34" charset="0"/>
                <a:ea typeface="ＭＳ Ｐゴシック" panose="020B0600070205080204" pitchFamily="34" charset="-128"/>
              </a:defRPr>
            </a:lvl3pPr>
            <a:lvl4pPr marL="1600200" indent="-228600" defTabSz="908050">
              <a:defRPr sz="2000">
                <a:solidFill>
                  <a:schemeClr val="tx1"/>
                </a:solidFill>
                <a:latin typeface="Arial" panose="020B0604020202020204" pitchFamily="34" charset="0"/>
                <a:ea typeface="ＭＳ Ｐゴシック" panose="020B0600070205080204" pitchFamily="34" charset="-128"/>
              </a:defRPr>
            </a:lvl4pPr>
            <a:lvl5pPr marL="2057400" indent="-228600" defTabSz="908050">
              <a:defRPr sz="2000">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A62CB8EC-C843-4AA8-95D9-D1D004D66CF7}" type="slidenum">
              <a:rPr lang="de-DE" altLang="de-DE" sz="1100">
                <a:latin typeface="Calibri" panose="020F0502020204030204" pitchFamily="34" charset="0"/>
                <a:cs typeface="Calibri" panose="020F0502020204030204" pitchFamily="34" charset="0"/>
              </a:rPr>
              <a:pPr/>
              <a:t>11</a:t>
            </a:fld>
            <a:endParaRPr lang="de-DE" altLang="de-DE" sz="11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Students</a:t>
            </a:r>
            <a:r>
              <a:rPr lang="nl-NL" dirty="0"/>
              <a:t> </a:t>
            </a:r>
            <a:r>
              <a:rPr lang="nl-NL" dirty="0" err="1"/>
              <a:t>can</a:t>
            </a:r>
            <a:r>
              <a:rPr lang="nl-NL" baseline="0" dirty="0"/>
              <a:t> </a:t>
            </a:r>
            <a:r>
              <a:rPr lang="nl-NL" baseline="0" dirty="0" err="1"/>
              <a:t>use</a:t>
            </a:r>
            <a:r>
              <a:rPr lang="nl-NL" baseline="0" dirty="0"/>
              <a:t> </a:t>
            </a:r>
            <a:r>
              <a:rPr lang="nl-NL" baseline="0" dirty="0" err="1"/>
              <a:t>this</a:t>
            </a:r>
            <a:r>
              <a:rPr lang="nl-NL" baseline="0" dirty="0"/>
              <a:t> model </a:t>
            </a:r>
            <a:r>
              <a:rPr lang="nl-NL" baseline="0" dirty="0" err="1"/>
              <a:t>to</a:t>
            </a:r>
            <a:r>
              <a:rPr lang="nl-NL" baseline="0" dirty="0"/>
              <a:t> </a:t>
            </a:r>
            <a:r>
              <a:rPr lang="nl-NL" baseline="0" dirty="0" err="1"/>
              <a:t>answer</a:t>
            </a:r>
            <a:r>
              <a:rPr lang="nl-NL" baseline="0" dirty="0"/>
              <a:t> </a:t>
            </a:r>
            <a:r>
              <a:rPr lang="nl-NL" baseline="0" dirty="0" err="1"/>
              <a:t>the</a:t>
            </a:r>
            <a:r>
              <a:rPr lang="nl-NL" baseline="0" dirty="0"/>
              <a:t> question </a:t>
            </a:r>
            <a:r>
              <a:rPr lang="nl-NL" baseline="0" dirty="0" err="1"/>
              <a:t>what</a:t>
            </a:r>
            <a:r>
              <a:rPr lang="nl-NL" baseline="0" dirty="0"/>
              <a:t> is </a:t>
            </a:r>
            <a:r>
              <a:rPr lang="nl-NL" baseline="0" dirty="0" err="1"/>
              <a:t>an</a:t>
            </a:r>
            <a:r>
              <a:rPr lang="nl-NL" baseline="0" dirty="0"/>
              <a:t> </a:t>
            </a:r>
            <a:r>
              <a:rPr lang="nl-NL" baseline="0" dirty="0" err="1"/>
              <a:t>essential</a:t>
            </a:r>
            <a:r>
              <a:rPr lang="nl-NL" baseline="0" dirty="0"/>
              <a:t> resource </a:t>
            </a:r>
            <a:r>
              <a:rPr lang="nl-NL" baseline="0" dirty="0" err="1"/>
              <a:t>to</a:t>
            </a:r>
            <a:r>
              <a:rPr lang="nl-NL" baseline="0" dirty="0"/>
              <a:t> </a:t>
            </a:r>
            <a:r>
              <a:rPr lang="nl-NL" baseline="0" dirty="0" err="1"/>
              <a:t>the</a:t>
            </a:r>
            <a:r>
              <a:rPr lang="nl-NL" baseline="0" dirty="0"/>
              <a:t> company. </a:t>
            </a:r>
            <a:r>
              <a:rPr lang="nl-NL" baseline="0" dirty="0" err="1"/>
              <a:t>Can</a:t>
            </a:r>
            <a:r>
              <a:rPr lang="nl-NL" baseline="0" dirty="0"/>
              <a:t> </a:t>
            </a:r>
            <a:r>
              <a:rPr lang="nl-NL" baseline="0" dirty="0" err="1"/>
              <a:t>it</a:t>
            </a:r>
            <a:r>
              <a:rPr lang="nl-NL" baseline="0" dirty="0"/>
              <a:t> </a:t>
            </a:r>
            <a:r>
              <a:rPr lang="nl-NL" baseline="0" dirty="0" err="1"/>
              <a:t>be</a:t>
            </a:r>
            <a:r>
              <a:rPr lang="nl-NL" baseline="0" dirty="0"/>
              <a:t> </a:t>
            </a:r>
            <a:r>
              <a:rPr lang="nl-NL" baseline="0" dirty="0" err="1"/>
              <a:t>outsourced</a:t>
            </a:r>
            <a:r>
              <a:rPr lang="nl-NL" baseline="0" dirty="0"/>
              <a:t> </a:t>
            </a:r>
            <a:r>
              <a:rPr lang="nl-NL" baseline="0" dirty="0" err="1"/>
              <a:t>if</a:t>
            </a:r>
            <a:r>
              <a:rPr lang="nl-NL" baseline="0" dirty="0"/>
              <a:t> </a:t>
            </a:r>
            <a:r>
              <a:rPr lang="nl-NL" baseline="0" dirty="0" err="1"/>
              <a:t>it</a:t>
            </a:r>
            <a:r>
              <a:rPr lang="nl-NL" baseline="0" dirty="0"/>
              <a:t> is </a:t>
            </a:r>
            <a:r>
              <a:rPr lang="nl-NL" baseline="0" dirty="0" err="1"/>
              <a:t>considered</a:t>
            </a:r>
            <a:r>
              <a:rPr lang="nl-NL" baseline="0" dirty="0"/>
              <a:t> </a:t>
            </a:r>
            <a:r>
              <a:rPr lang="nl-NL" baseline="0" dirty="0" err="1"/>
              <a:t>not</a:t>
            </a:r>
            <a:r>
              <a:rPr lang="nl-NL" baseline="0" dirty="0"/>
              <a:t> </a:t>
            </a:r>
            <a:r>
              <a:rPr lang="nl-NL" baseline="0" dirty="0" err="1"/>
              <a:t>to</a:t>
            </a:r>
            <a:r>
              <a:rPr lang="nl-NL" baseline="0" dirty="0"/>
              <a:t> </a:t>
            </a:r>
            <a:r>
              <a:rPr lang="nl-NL" baseline="0" dirty="0" err="1"/>
              <a:t>be</a:t>
            </a:r>
            <a:r>
              <a:rPr lang="nl-NL" baseline="0" dirty="0"/>
              <a:t> </a:t>
            </a:r>
            <a:r>
              <a:rPr lang="nl-NL" baseline="0" dirty="0" err="1"/>
              <a:t>essential</a:t>
            </a:r>
            <a:r>
              <a:rPr lang="nl-NL" baseline="0" dirty="0"/>
              <a:t>?</a:t>
            </a:r>
            <a:endParaRPr lang="en-GB" dirty="0"/>
          </a:p>
        </p:txBody>
      </p:sp>
      <p:sp>
        <p:nvSpPr>
          <p:cNvPr id="4" name="Slide Number Placeholder 3"/>
          <p:cNvSpPr>
            <a:spLocks noGrp="1"/>
          </p:cNvSpPr>
          <p:nvPr>
            <p:ph type="sldNum" sz="quarter" idx="10"/>
          </p:nvPr>
        </p:nvSpPr>
        <p:spPr/>
        <p:txBody>
          <a:bodyPr/>
          <a:lstStyle/>
          <a:p>
            <a:fld id="{C8747985-0E77-432B-B526-3D6147226863}" type="slidenum">
              <a:rPr lang="en-US" smtClean="0"/>
              <a:t>13</a:t>
            </a:fld>
            <a:endParaRPr lang="en-US"/>
          </a:p>
        </p:txBody>
      </p:sp>
    </p:spTree>
    <p:extLst>
      <p:ext uri="{BB962C8B-B14F-4D97-AF65-F5344CB8AC3E}">
        <p14:creationId xmlns:p14="http://schemas.microsoft.com/office/powerpoint/2010/main" val="2558964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14</a:t>
            </a:fld>
            <a:endParaRPr lang="en-US"/>
          </a:p>
        </p:txBody>
      </p:sp>
    </p:spTree>
    <p:extLst>
      <p:ext uri="{BB962C8B-B14F-4D97-AF65-F5344CB8AC3E}">
        <p14:creationId xmlns:p14="http://schemas.microsoft.com/office/powerpoint/2010/main" val="3823997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Arial Black" panose="020B0A04020102020204" pitchFamily="34" charset="0"/>
              <a:buNone/>
            </a:pPr>
            <a:r>
              <a:rPr lang="en-GB" altLang="de-DE" dirty="0"/>
              <a:t>An integrated value chain, i.e. a value chain that serves the global market with standardized products, is characterized by</a:t>
            </a:r>
          </a:p>
          <a:p>
            <a:pPr lvl="1"/>
            <a:r>
              <a:rPr lang="en-GB" altLang="de-DE" dirty="0"/>
              <a:t>Geographically concentrated activities (configuration) and </a:t>
            </a:r>
          </a:p>
          <a:p>
            <a:pPr lvl="1"/>
            <a:r>
              <a:rPr lang="en-GB" altLang="de-DE" dirty="0"/>
              <a:t>Centrally coordinated activities (high coordination)</a:t>
            </a:r>
          </a:p>
          <a:p>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15</a:t>
            </a:fld>
            <a:endParaRPr lang="en-US"/>
          </a:p>
        </p:txBody>
      </p:sp>
    </p:spTree>
    <p:extLst>
      <p:ext uri="{BB962C8B-B14F-4D97-AF65-F5344CB8AC3E}">
        <p14:creationId xmlns:p14="http://schemas.microsoft.com/office/powerpoint/2010/main" val="1847287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a:extLst>
              <a:ext uri="{FF2B5EF4-FFF2-40B4-BE49-F238E27FC236}">
                <a16:creationId xmlns:a16="http://schemas.microsoft.com/office/drawing/2014/main" id="{06489A9B-D5C3-4F74-8B41-BCA5F454C3C2}"/>
              </a:ext>
            </a:extLst>
          </p:cNvPr>
          <p:cNvSpPr>
            <a:spLocks noGrp="1" noRot="1" noChangeAspect="1" noTextEdit="1"/>
          </p:cNvSpPr>
          <p:nvPr>
            <p:ph type="sldImg"/>
          </p:nvPr>
        </p:nvSpPr>
        <p:spPr>
          <a:ln/>
        </p:spPr>
      </p:sp>
      <p:sp>
        <p:nvSpPr>
          <p:cNvPr id="28675" name="Notizenplatzhalter 2">
            <a:extLst>
              <a:ext uri="{FF2B5EF4-FFF2-40B4-BE49-F238E27FC236}">
                <a16:creationId xmlns:a16="http://schemas.microsoft.com/office/drawing/2014/main" id="{888D7075-5A7C-4CD7-8583-227E220FF5C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err="1">
                <a:latin typeface="Calibri" panose="020F0502020204030204" pitchFamily="34" charset="0"/>
                <a:cs typeface="Calibri" panose="020F0502020204030204" pitchFamily="34" charset="0"/>
              </a:rPr>
              <a:t>Why</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is</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the</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aircraft</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industry</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said</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to</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be</a:t>
            </a:r>
            <a:r>
              <a:rPr lang="de-DE" altLang="de-DE" dirty="0">
                <a:latin typeface="Calibri" panose="020F0502020204030204" pitchFamily="34" charset="0"/>
                <a:cs typeface="Calibri" panose="020F0502020204030204" pitchFamily="34" charset="0"/>
              </a:rPr>
              <a:t> an extreme </a:t>
            </a:r>
            <a:r>
              <a:rPr lang="de-DE" altLang="de-DE" dirty="0" err="1">
                <a:latin typeface="Calibri" panose="020F0502020204030204" pitchFamily="34" charset="0"/>
                <a:cs typeface="Calibri" panose="020F0502020204030204" pitchFamily="34" charset="0"/>
              </a:rPr>
              <a:t>case</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of</a:t>
            </a:r>
            <a:r>
              <a:rPr lang="de-DE" altLang="de-DE" dirty="0">
                <a:latin typeface="Calibri" panose="020F0502020204030204" pitchFamily="34" charset="0"/>
                <a:cs typeface="Calibri" panose="020F0502020204030204" pitchFamily="34" charset="0"/>
              </a:rPr>
              <a:t> a global </a:t>
            </a:r>
            <a:r>
              <a:rPr lang="de-DE" altLang="de-DE" dirty="0" err="1">
                <a:latin typeface="Calibri" panose="020F0502020204030204" pitchFamily="34" charset="0"/>
                <a:cs typeface="Calibri" panose="020F0502020204030204" pitchFamily="34" charset="0"/>
              </a:rPr>
              <a:t>integrated</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industry</a:t>
            </a:r>
            <a:r>
              <a:rPr lang="de-DE" altLang="de-DE" dirty="0">
                <a:latin typeface="Calibri" panose="020F0502020204030204" pitchFamily="34" charset="0"/>
                <a:cs typeface="Calibri" panose="020F0502020204030204" pitchFamily="34" charset="0"/>
              </a:rPr>
              <a:t>? </a:t>
            </a:r>
          </a:p>
        </p:txBody>
      </p:sp>
      <p:sp>
        <p:nvSpPr>
          <p:cNvPr id="28676" name="Foliennummernplatzhalter 3">
            <a:extLst>
              <a:ext uri="{FF2B5EF4-FFF2-40B4-BE49-F238E27FC236}">
                <a16:creationId xmlns:a16="http://schemas.microsoft.com/office/drawing/2014/main" id="{6CFAC28B-39A9-4FB6-85FC-A424AD0E6CE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sz="2000">
                <a:solidFill>
                  <a:schemeClr val="tx1"/>
                </a:solidFill>
                <a:latin typeface="Arial" panose="020B0604020202020204" pitchFamily="34" charset="0"/>
                <a:ea typeface="ＭＳ Ｐゴシック" panose="020B0600070205080204" pitchFamily="34" charset="-128"/>
              </a:defRPr>
            </a:lvl1pPr>
            <a:lvl2pPr marL="742950" indent="-285750" defTabSz="908050">
              <a:defRPr sz="2000">
                <a:solidFill>
                  <a:schemeClr val="tx1"/>
                </a:solidFill>
                <a:latin typeface="Arial" panose="020B0604020202020204" pitchFamily="34" charset="0"/>
                <a:ea typeface="ＭＳ Ｐゴシック" panose="020B0600070205080204" pitchFamily="34" charset="-128"/>
              </a:defRPr>
            </a:lvl2pPr>
            <a:lvl3pPr marL="1143000" indent="-228600" defTabSz="908050">
              <a:defRPr sz="2000">
                <a:solidFill>
                  <a:schemeClr val="tx1"/>
                </a:solidFill>
                <a:latin typeface="Arial" panose="020B0604020202020204" pitchFamily="34" charset="0"/>
                <a:ea typeface="ＭＳ Ｐゴシック" panose="020B0600070205080204" pitchFamily="34" charset="-128"/>
              </a:defRPr>
            </a:lvl3pPr>
            <a:lvl4pPr marL="1600200" indent="-228600" defTabSz="908050">
              <a:defRPr sz="2000">
                <a:solidFill>
                  <a:schemeClr val="tx1"/>
                </a:solidFill>
                <a:latin typeface="Arial" panose="020B0604020202020204" pitchFamily="34" charset="0"/>
                <a:ea typeface="ＭＳ Ｐゴシック" panose="020B0600070205080204" pitchFamily="34" charset="-128"/>
              </a:defRPr>
            </a:lvl4pPr>
            <a:lvl5pPr marL="2057400" indent="-228600" defTabSz="908050">
              <a:defRPr sz="2000">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79F69A8A-45A6-4DE7-8CEC-BC40AB3018F3}" type="slidenum">
              <a:rPr lang="de-DE" altLang="de-DE" sz="1100">
                <a:latin typeface="Calibri" panose="020F0502020204030204" pitchFamily="34" charset="0"/>
                <a:cs typeface="Calibri" panose="020F0502020204030204" pitchFamily="34" charset="0"/>
              </a:rPr>
              <a:pPr/>
              <a:t>16</a:t>
            </a:fld>
            <a:endParaRPr lang="de-DE" altLang="de-DE" sz="11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3FDCA523-7709-49B9-8513-AEFF6CBF6640}"/>
              </a:ext>
            </a:extLst>
          </p:cNvPr>
          <p:cNvSpPr>
            <a:spLocks noGrp="1" noRot="1" noChangeAspect="1" noTextEdit="1"/>
          </p:cNvSpPr>
          <p:nvPr>
            <p:ph type="sldImg"/>
          </p:nvPr>
        </p:nvSpPr>
        <p:spPr>
          <a:ln/>
        </p:spPr>
      </p:sp>
      <p:sp>
        <p:nvSpPr>
          <p:cNvPr id="29699" name="Notizenplatzhalter 2">
            <a:extLst>
              <a:ext uri="{FF2B5EF4-FFF2-40B4-BE49-F238E27FC236}">
                <a16:creationId xmlns:a16="http://schemas.microsoft.com/office/drawing/2014/main" id="{7F3AF6A6-0C98-4F8E-B212-06B7C213BF7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sz="1300" dirty="0">
                <a:latin typeface="Calibri" panose="020F0502020204030204" pitchFamily="34" charset="0"/>
                <a:cs typeface="Calibri" panose="020F0502020204030204" pitchFamily="34" charset="0"/>
              </a:rPr>
              <a:t>Liability of foreignness is a sociological concept with structural, relational and legitimacy dimensions (Zaheer, 2002). Differences in languages and the ways people communicate are important, but not exclusive factors (West and Graham, 2004). Environmental pressure and opportunities in the domestic market shape skills, structures, practices and routines of companies and their staff over time. A firm’s constant exposure to its environment and the interaction between the two leads to an organizational entity that functions effectively and efficiently within the specific domestic social, cultural, economic and legal environment. This process is typically an “automatic” by-product of company evolution. Foreign competitors find it difficult to acquire, substitute or imitate this knowledge because it is largely tacit and causally ambiguous (</a:t>
            </a:r>
            <a:r>
              <a:rPr lang="en-US" altLang="de-DE" sz="1300" dirty="0" err="1">
                <a:latin typeface="Calibri" panose="020F0502020204030204" pitchFamily="34" charset="0"/>
                <a:cs typeface="Calibri" panose="020F0502020204030204" pitchFamily="34" charset="0"/>
              </a:rPr>
              <a:t>Barkema</a:t>
            </a:r>
            <a:r>
              <a:rPr lang="en-US" altLang="de-DE" sz="1300" dirty="0">
                <a:latin typeface="Calibri" panose="020F0502020204030204" pitchFamily="34" charset="0"/>
                <a:cs typeface="Calibri" panose="020F0502020204030204" pitchFamily="34" charset="0"/>
              </a:rPr>
              <a:t> and Bell, 1996; Jensen and </a:t>
            </a:r>
            <a:r>
              <a:rPr lang="en-US" altLang="de-DE" sz="1300" dirty="0" err="1">
                <a:latin typeface="Calibri" panose="020F0502020204030204" pitchFamily="34" charset="0"/>
                <a:cs typeface="Calibri" panose="020F0502020204030204" pitchFamily="34" charset="0"/>
              </a:rPr>
              <a:t>Szulanski</a:t>
            </a:r>
            <a:r>
              <a:rPr lang="en-US" altLang="de-DE" sz="1300" dirty="0">
                <a:latin typeface="Calibri" panose="020F0502020204030204" pitchFamily="34" charset="0"/>
                <a:cs typeface="Calibri" panose="020F0502020204030204" pitchFamily="34" charset="0"/>
              </a:rPr>
              <a:t>, 2004). They lack local embeddedness and suffer from frictional losses in their host country engagements that materialize as lower levels of efficiency and effectiveness (</a:t>
            </a:r>
            <a:r>
              <a:rPr lang="en-US" altLang="de-DE" sz="1300" dirty="0" err="1">
                <a:latin typeface="Calibri" panose="020F0502020204030204" pitchFamily="34" charset="0"/>
                <a:cs typeface="Calibri" panose="020F0502020204030204" pitchFamily="34" charset="0"/>
              </a:rPr>
              <a:t>Granovetter</a:t>
            </a:r>
            <a:r>
              <a:rPr lang="en-US" altLang="de-DE" sz="1300" dirty="0">
                <a:latin typeface="Calibri" panose="020F0502020204030204" pitchFamily="34" charset="0"/>
                <a:cs typeface="Calibri" panose="020F0502020204030204" pitchFamily="34" charset="0"/>
              </a:rPr>
              <a:t>, 1985; </a:t>
            </a:r>
            <a:r>
              <a:rPr lang="en-US" altLang="de-DE" sz="1300" dirty="0" err="1">
                <a:latin typeface="Calibri" panose="020F0502020204030204" pitchFamily="34" charset="0"/>
                <a:cs typeface="Calibri" panose="020F0502020204030204" pitchFamily="34" charset="0"/>
              </a:rPr>
              <a:t>Mezias</a:t>
            </a:r>
            <a:r>
              <a:rPr lang="en-US" altLang="de-DE" sz="1300" dirty="0">
                <a:latin typeface="Calibri" panose="020F0502020204030204" pitchFamily="34" charset="0"/>
                <a:cs typeface="Calibri" panose="020F0502020204030204" pitchFamily="34" charset="0"/>
              </a:rPr>
              <a:t>, 2002a). Overcoming liability of foreignness is therefore closely related to time and experience</a:t>
            </a:r>
            <a:endParaRPr lang="de-DE" altLang="de-DE" sz="1300" dirty="0">
              <a:latin typeface="Calibri" panose="020F0502020204030204" pitchFamily="34" charset="0"/>
              <a:cs typeface="Calibri" panose="020F0502020204030204" pitchFamily="34" charset="0"/>
            </a:endParaRPr>
          </a:p>
          <a:p>
            <a:r>
              <a:rPr lang="en-US" altLang="de-DE" sz="1300" dirty="0">
                <a:latin typeface="Calibri" panose="020F0502020204030204" pitchFamily="34" charset="0"/>
                <a:cs typeface="Calibri" panose="020F0502020204030204" pitchFamily="34" charset="0"/>
              </a:rPr>
              <a:t>Source: The Pulse of Liability of Foreignness - Dynamic Legitimacy and Experience Effects in the German Car Market  Ulrich Kaiser and Wolfgang </a:t>
            </a:r>
            <a:r>
              <a:rPr lang="en-US" altLang="de-DE" sz="1300" dirty="0" err="1">
                <a:latin typeface="Calibri" panose="020F0502020204030204" pitchFamily="34" charset="0"/>
                <a:cs typeface="Calibri" panose="020F0502020204030204" pitchFamily="34" charset="0"/>
              </a:rPr>
              <a:t>Sofka</a:t>
            </a:r>
            <a:endParaRPr lang="de-DE" altLang="de-DE" sz="1300" dirty="0">
              <a:latin typeface="Calibri" panose="020F0502020204030204" pitchFamily="34" charset="0"/>
              <a:cs typeface="Calibri" panose="020F0502020204030204" pitchFamily="34" charset="0"/>
            </a:endParaRPr>
          </a:p>
          <a:p>
            <a:endParaRPr lang="de-DE" altLang="de-DE" dirty="0">
              <a:latin typeface="Calibri" panose="020F0502020204030204" pitchFamily="34" charset="0"/>
              <a:cs typeface="Calibri" panose="020F0502020204030204" pitchFamily="34" charset="0"/>
            </a:endParaRPr>
          </a:p>
        </p:txBody>
      </p:sp>
      <p:sp>
        <p:nvSpPr>
          <p:cNvPr id="29700" name="Foliennummernplatzhalter 3">
            <a:extLst>
              <a:ext uri="{FF2B5EF4-FFF2-40B4-BE49-F238E27FC236}">
                <a16:creationId xmlns:a16="http://schemas.microsoft.com/office/drawing/2014/main" id="{773D8122-2511-4AF8-80AD-BDEAD0422D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sz="2000">
                <a:solidFill>
                  <a:schemeClr val="tx1"/>
                </a:solidFill>
                <a:latin typeface="Arial" panose="020B0604020202020204" pitchFamily="34" charset="0"/>
                <a:ea typeface="ＭＳ Ｐゴシック" panose="020B0600070205080204" pitchFamily="34" charset="-128"/>
              </a:defRPr>
            </a:lvl1pPr>
            <a:lvl2pPr marL="742950" indent="-285750" defTabSz="908050">
              <a:defRPr sz="2000">
                <a:solidFill>
                  <a:schemeClr val="tx1"/>
                </a:solidFill>
                <a:latin typeface="Arial" panose="020B0604020202020204" pitchFamily="34" charset="0"/>
                <a:ea typeface="ＭＳ Ｐゴシック" panose="020B0600070205080204" pitchFamily="34" charset="-128"/>
              </a:defRPr>
            </a:lvl2pPr>
            <a:lvl3pPr marL="1143000" indent="-228600" defTabSz="908050">
              <a:defRPr sz="2000">
                <a:solidFill>
                  <a:schemeClr val="tx1"/>
                </a:solidFill>
                <a:latin typeface="Arial" panose="020B0604020202020204" pitchFamily="34" charset="0"/>
                <a:ea typeface="ＭＳ Ｐゴシック" panose="020B0600070205080204" pitchFamily="34" charset="-128"/>
              </a:defRPr>
            </a:lvl3pPr>
            <a:lvl4pPr marL="1600200" indent="-228600" defTabSz="908050">
              <a:defRPr sz="2000">
                <a:solidFill>
                  <a:schemeClr val="tx1"/>
                </a:solidFill>
                <a:latin typeface="Arial" panose="020B0604020202020204" pitchFamily="34" charset="0"/>
                <a:ea typeface="ＭＳ Ｐゴシック" panose="020B0600070205080204" pitchFamily="34" charset="-128"/>
              </a:defRPr>
            </a:lvl4pPr>
            <a:lvl5pPr marL="2057400" indent="-228600" defTabSz="908050">
              <a:defRPr sz="2000">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A54C9FBD-CAE6-4ED3-B390-B510E1863BB1}" type="slidenum">
              <a:rPr lang="de-DE" altLang="de-DE" sz="1100">
                <a:latin typeface="Calibri" panose="020F0502020204030204" pitchFamily="34" charset="0"/>
                <a:cs typeface="Calibri" panose="020F0502020204030204" pitchFamily="34" charset="0"/>
              </a:rPr>
              <a:pPr/>
              <a:t>18</a:t>
            </a:fld>
            <a:endParaRPr lang="de-DE" altLang="de-DE" sz="11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ACE1973-56D4-46DF-B8F2-EBD41A4E7762}"/>
              </a:ext>
            </a:extLst>
          </p:cNvPr>
          <p:cNvSpPr>
            <a:spLocks noGrp="1" noRot="1" noChangeAspect="1" noChangeArrowheads="1" noTextEdit="1"/>
          </p:cNvSpPr>
          <p:nvPr>
            <p:ph type="sldImg"/>
          </p:nvPr>
        </p:nvSpPr>
        <p:spPr>
          <a:ln/>
        </p:spPr>
      </p:sp>
      <p:graphicFrame>
        <p:nvGraphicFramePr>
          <p:cNvPr id="30723" name="Object 3">
            <a:extLst>
              <a:ext uri="{FF2B5EF4-FFF2-40B4-BE49-F238E27FC236}">
                <a16:creationId xmlns:a16="http://schemas.microsoft.com/office/drawing/2014/main" id="{95C237AB-300A-422D-BF71-6DFBE8F7B954}"/>
              </a:ext>
            </a:extLst>
          </p:cNvPr>
          <p:cNvGraphicFramePr>
            <a:graphicFrameLocks noGrp="1" noChangeAspect="1"/>
          </p:cNvGraphicFramePr>
          <p:nvPr>
            <p:ph type="body" idx="1"/>
          </p:nvPr>
        </p:nvGraphicFramePr>
        <p:xfrm>
          <a:off x="504825" y="5033963"/>
          <a:ext cx="5591175" cy="4330700"/>
        </p:xfrm>
        <a:graphic>
          <a:graphicData uri="http://schemas.openxmlformats.org/presentationml/2006/ole">
            <mc:AlternateContent xmlns:mc="http://schemas.openxmlformats.org/markup-compatibility/2006">
              <mc:Choice xmlns:v="urn:schemas-microsoft-com:vml" Requires="v">
                <p:oleObj spid="_x0000_s1057" name="Folie" r:id="rId4" imgW="4572000" imgH="3429000" progId="PowerPoint.Slide.8">
                  <p:embed/>
                </p:oleObj>
              </mc:Choice>
              <mc:Fallback>
                <p:oleObj name="Folie" r:id="rId4" imgW="4572000" imgH="3429000" progId="PowerPoint.Slide.8">
                  <p:embed/>
                  <p:pic>
                    <p:nvPicPr>
                      <p:cNvPr id="30723" name="Object 3">
                        <a:extLst>
                          <a:ext uri="{FF2B5EF4-FFF2-40B4-BE49-F238E27FC236}">
                            <a16:creationId xmlns:a16="http://schemas.microsoft.com/office/drawing/2014/main" id="{95C237AB-300A-422D-BF71-6DFBE8F7B9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5033963"/>
                        <a:ext cx="5591175"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8AA7ECE-BE5F-4F21-A5C9-AD37D0A24F1B}"/>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E629716B-F48A-43BB-92A1-D6ACAB4F985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Calibri" panose="020F0502020204030204" pitchFamily="34" charset="0"/>
              <a:cs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A85FAC3-193B-47AF-A971-0654131960A0}"/>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617CBAFD-3D44-4D05-9C55-4E4545E0B1D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a16="http://schemas.microsoft.com/office/drawing/2014/main" id="{15DAD91C-5803-415F-A578-31677EFB131F}"/>
              </a:ext>
            </a:extLst>
          </p:cNvPr>
          <p:cNvSpPr>
            <a:spLocks noGrp="1" noRot="1" noChangeAspect="1" noTextEdit="1"/>
          </p:cNvSpPr>
          <p:nvPr>
            <p:ph type="sldImg"/>
          </p:nvPr>
        </p:nvSpPr>
        <p:spPr>
          <a:ln/>
        </p:spPr>
      </p:sp>
      <p:sp>
        <p:nvSpPr>
          <p:cNvPr id="19459" name="Notizenplatzhalter 2">
            <a:extLst>
              <a:ext uri="{FF2B5EF4-FFF2-40B4-BE49-F238E27FC236}">
                <a16:creationId xmlns:a16="http://schemas.microsoft.com/office/drawing/2014/main" id="{D23BC4C2-7292-4028-92F9-5CBF696FD1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ea typeface="ＭＳ Ｐゴシック" panose="020B0600070205080204" pitchFamily="34" charset="-128"/>
            </a:endParaRPr>
          </a:p>
        </p:txBody>
      </p:sp>
      <p:sp>
        <p:nvSpPr>
          <p:cNvPr id="19460" name="Datumsplatzhalter 3">
            <a:extLst>
              <a:ext uri="{FF2B5EF4-FFF2-40B4-BE49-F238E27FC236}">
                <a16:creationId xmlns:a16="http://schemas.microsoft.com/office/drawing/2014/main" id="{3E8C1383-C3F0-4486-A4A0-6317EFCCE48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7565ACBF-32C7-4818-A151-03A25E995A88}" type="datetime1">
              <a:rPr lang="de-DE" altLang="de-DE" sz="1000" b="0" smtClean="0">
                <a:solidFill>
                  <a:schemeClr val="tx1"/>
                </a:solidFill>
                <a:latin typeface="Calibri" panose="020F0502020204030204" pitchFamily="34" charset="0"/>
                <a:ea typeface="ＭＳ Ｐゴシック" panose="020B0600070205080204" pitchFamily="34" charset="-128"/>
              </a:rPr>
              <a:pPr/>
              <a:t>27.09.2019</a:t>
            </a:fld>
            <a:endParaRPr lang="de-DE" altLang="de-DE" sz="1000" b="0" dirty="0">
              <a:solidFill>
                <a:schemeClr val="tx1"/>
              </a:solidFill>
              <a:latin typeface="Calibri" panose="020F0502020204030204" pitchFamily="34" charset="0"/>
              <a:ea typeface="ＭＳ Ｐゴシック" panose="020B0600070205080204" pitchFamily="34" charset="-128"/>
            </a:endParaRPr>
          </a:p>
        </p:txBody>
      </p:sp>
      <p:sp>
        <p:nvSpPr>
          <p:cNvPr id="19461" name="Foliennummernplatzhalter 4">
            <a:extLst>
              <a:ext uri="{FF2B5EF4-FFF2-40B4-BE49-F238E27FC236}">
                <a16:creationId xmlns:a16="http://schemas.microsoft.com/office/drawing/2014/main" id="{8AADA299-9259-4CC6-907B-E9DC8051B5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19330BF8-DBD5-4CB0-ACB4-6C007AB4E5A5}" type="slidenum">
              <a:rPr lang="de-DE" altLang="de-DE" sz="1000" b="0" smtClean="0">
                <a:solidFill>
                  <a:schemeClr val="tx1"/>
                </a:solidFill>
                <a:latin typeface="Calibri" panose="020F0502020204030204" pitchFamily="34" charset="0"/>
                <a:ea typeface="ＭＳ Ｐゴシック" panose="020B0600070205080204" pitchFamily="34" charset="-128"/>
              </a:rPr>
              <a:pPr/>
              <a:t>2</a:t>
            </a:fld>
            <a:endParaRPr lang="de-DE" altLang="de-DE" sz="1200" b="0" dirty="0">
              <a:solidFill>
                <a:schemeClr val="tx1"/>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063099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a:extLst>
              <a:ext uri="{FF2B5EF4-FFF2-40B4-BE49-F238E27FC236}">
                <a16:creationId xmlns:a16="http://schemas.microsoft.com/office/drawing/2014/main" id="{8D3833CD-304C-45A9-9ECB-9636E6B37CE6}"/>
              </a:ext>
            </a:extLst>
          </p:cNvPr>
          <p:cNvSpPr>
            <a:spLocks noGrp="1" noRot="1" noChangeAspect="1" noTextEdit="1"/>
          </p:cNvSpPr>
          <p:nvPr>
            <p:ph type="sldImg"/>
          </p:nvPr>
        </p:nvSpPr>
        <p:spPr>
          <a:ln/>
        </p:spPr>
      </p:sp>
      <p:sp>
        <p:nvSpPr>
          <p:cNvPr id="33795" name="Notizenplatzhalter 2">
            <a:extLst>
              <a:ext uri="{FF2B5EF4-FFF2-40B4-BE49-F238E27FC236}">
                <a16:creationId xmlns:a16="http://schemas.microsoft.com/office/drawing/2014/main" id="{DA556743-3C30-4B6C-8F9E-C7D204482FF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Calibri" panose="020F0502020204030204" pitchFamily="34" charset="0"/>
                <a:cs typeface="Calibri" panose="020F0502020204030204" pitchFamily="34" charset="0"/>
              </a:rPr>
              <a:t>Can </a:t>
            </a:r>
            <a:r>
              <a:rPr lang="de-DE" altLang="de-DE" dirty="0" err="1">
                <a:latin typeface="Calibri" panose="020F0502020204030204" pitchFamily="34" charset="0"/>
                <a:cs typeface="Calibri" panose="020F0502020204030204" pitchFamily="34" charset="0"/>
              </a:rPr>
              <a:t>you</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think</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of</a:t>
            </a:r>
            <a:r>
              <a:rPr lang="de-DE" altLang="de-DE" dirty="0">
                <a:latin typeface="Calibri" panose="020F0502020204030204" pitchFamily="34" charset="0"/>
                <a:cs typeface="Calibri" panose="020F0502020204030204" pitchFamily="34" charset="0"/>
              </a:rPr>
              <a:t> an </a:t>
            </a:r>
            <a:r>
              <a:rPr lang="de-DE" altLang="de-DE" dirty="0" err="1">
                <a:latin typeface="Calibri" panose="020F0502020204030204" pitchFamily="34" charset="0"/>
                <a:cs typeface="Calibri" panose="020F0502020204030204" pitchFamily="34" charset="0"/>
              </a:rPr>
              <a:t>example</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product</a:t>
            </a:r>
            <a:r>
              <a:rPr lang="de-DE" altLang="de-DE" dirty="0">
                <a:latin typeface="Calibri" panose="020F0502020204030204" pitchFamily="34" charset="0"/>
                <a:cs typeface="Calibri" panose="020F0502020204030204" pitchFamily="34" charset="0"/>
              </a:rPr>
              <a:t>?</a:t>
            </a:r>
          </a:p>
        </p:txBody>
      </p:sp>
      <p:sp>
        <p:nvSpPr>
          <p:cNvPr id="33796" name="Foliennummernplatzhalter 3">
            <a:extLst>
              <a:ext uri="{FF2B5EF4-FFF2-40B4-BE49-F238E27FC236}">
                <a16:creationId xmlns:a16="http://schemas.microsoft.com/office/drawing/2014/main" id="{8FF0CD05-2A49-49F2-878E-455F620C21A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sz="2000">
                <a:solidFill>
                  <a:schemeClr val="tx1"/>
                </a:solidFill>
                <a:latin typeface="Arial" panose="020B0604020202020204" pitchFamily="34" charset="0"/>
                <a:ea typeface="ＭＳ Ｐゴシック" panose="020B0600070205080204" pitchFamily="34" charset="-128"/>
              </a:defRPr>
            </a:lvl1pPr>
            <a:lvl2pPr marL="742950" indent="-285750" defTabSz="908050">
              <a:defRPr sz="2000">
                <a:solidFill>
                  <a:schemeClr val="tx1"/>
                </a:solidFill>
                <a:latin typeface="Arial" panose="020B0604020202020204" pitchFamily="34" charset="0"/>
                <a:ea typeface="ＭＳ Ｐゴシック" panose="020B0600070205080204" pitchFamily="34" charset="-128"/>
              </a:defRPr>
            </a:lvl2pPr>
            <a:lvl3pPr marL="1143000" indent="-228600" defTabSz="908050">
              <a:defRPr sz="2000">
                <a:solidFill>
                  <a:schemeClr val="tx1"/>
                </a:solidFill>
                <a:latin typeface="Arial" panose="020B0604020202020204" pitchFamily="34" charset="0"/>
                <a:ea typeface="ＭＳ Ｐゴシック" panose="020B0600070205080204" pitchFamily="34" charset="-128"/>
              </a:defRPr>
            </a:lvl3pPr>
            <a:lvl4pPr marL="1600200" indent="-228600" defTabSz="908050">
              <a:defRPr sz="2000">
                <a:solidFill>
                  <a:schemeClr val="tx1"/>
                </a:solidFill>
                <a:latin typeface="Arial" panose="020B0604020202020204" pitchFamily="34" charset="0"/>
                <a:ea typeface="ＭＳ Ｐゴシック" panose="020B0600070205080204" pitchFamily="34" charset="-128"/>
              </a:defRPr>
            </a:lvl4pPr>
            <a:lvl5pPr marL="2057400" indent="-228600" defTabSz="908050">
              <a:defRPr sz="2000">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4C6571AE-F27A-44C5-9959-EBC6934EF0EE}" type="slidenum">
              <a:rPr lang="de-DE" altLang="de-DE" sz="1100">
                <a:latin typeface="Calibri" panose="020F0502020204030204" pitchFamily="34" charset="0"/>
                <a:cs typeface="Calibri" panose="020F0502020204030204" pitchFamily="34" charset="0"/>
              </a:rPr>
              <a:pPr/>
              <a:t>24</a:t>
            </a:fld>
            <a:endParaRPr lang="de-DE" altLang="de-DE" sz="11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latin typeface="Calibri" panose="020F0502020204030204" pitchFamily="34" charset="0"/>
                <a:cs typeface="Calibri" panose="020F0502020204030204" pitchFamily="34" charset="0"/>
              </a:rPr>
              <a:t>Can </a:t>
            </a:r>
            <a:r>
              <a:rPr lang="de-DE" altLang="de-DE" dirty="0" err="1">
                <a:latin typeface="Calibri" panose="020F0502020204030204" pitchFamily="34" charset="0"/>
                <a:cs typeface="Calibri" panose="020F0502020204030204" pitchFamily="34" charset="0"/>
              </a:rPr>
              <a:t>you</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think</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of</a:t>
            </a:r>
            <a:r>
              <a:rPr lang="de-DE" altLang="de-DE" dirty="0">
                <a:latin typeface="Calibri" panose="020F0502020204030204" pitchFamily="34" charset="0"/>
                <a:cs typeface="Calibri" panose="020F0502020204030204" pitchFamily="34" charset="0"/>
              </a:rPr>
              <a:t> an </a:t>
            </a:r>
            <a:r>
              <a:rPr lang="de-DE" altLang="de-DE" dirty="0" err="1">
                <a:latin typeface="Calibri" panose="020F0502020204030204" pitchFamily="34" charset="0"/>
                <a:cs typeface="Calibri" panose="020F0502020204030204" pitchFamily="34" charset="0"/>
              </a:rPr>
              <a:t>example</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product</a:t>
            </a:r>
            <a:r>
              <a:rPr lang="de-DE" altLang="de-DE" dirty="0">
                <a:latin typeface="Calibri" panose="020F0502020204030204" pitchFamily="34" charset="0"/>
                <a:cs typeface="Calibri" panose="020F0502020204030204" pitchFamily="34" charset="0"/>
              </a:rPr>
              <a:t>?</a:t>
            </a:r>
          </a:p>
          <a:p>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25</a:t>
            </a:fld>
            <a:endParaRPr lang="en-US"/>
          </a:p>
        </p:txBody>
      </p:sp>
    </p:spTree>
    <p:extLst>
      <p:ext uri="{BB962C8B-B14F-4D97-AF65-F5344CB8AC3E}">
        <p14:creationId xmlns:p14="http://schemas.microsoft.com/office/powerpoint/2010/main" val="2230655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latin typeface="Calibri" panose="020F0502020204030204" pitchFamily="34" charset="0"/>
                <a:cs typeface="Calibri" panose="020F0502020204030204" pitchFamily="34" charset="0"/>
              </a:rPr>
              <a:t>Can </a:t>
            </a:r>
            <a:r>
              <a:rPr lang="de-DE" altLang="de-DE" dirty="0" err="1">
                <a:latin typeface="Calibri" panose="020F0502020204030204" pitchFamily="34" charset="0"/>
                <a:cs typeface="Calibri" panose="020F0502020204030204" pitchFamily="34" charset="0"/>
              </a:rPr>
              <a:t>you</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think</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of</a:t>
            </a:r>
            <a:r>
              <a:rPr lang="de-DE" altLang="de-DE" dirty="0">
                <a:latin typeface="Calibri" panose="020F0502020204030204" pitchFamily="34" charset="0"/>
                <a:cs typeface="Calibri" panose="020F0502020204030204" pitchFamily="34" charset="0"/>
              </a:rPr>
              <a:t> an </a:t>
            </a:r>
            <a:r>
              <a:rPr lang="de-DE" altLang="de-DE" dirty="0" err="1">
                <a:latin typeface="Calibri" panose="020F0502020204030204" pitchFamily="34" charset="0"/>
                <a:cs typeface="Calibri" panose="020F0502020204030204" pitchFamily="34" charset="0"/>
              </a:rPr>
              <a:t>example</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product</a:t>
            </a:r>
            <a:r>
              <a:rPr lang="de-DE" altLang="de-DE" dirty="0">
                <a:latin typeface="Calibri" panose="020F0502020204030204" pitchFamily="34" charset="0"/>
                <a:cs typeface="Calibri" panose="020F0502020204030204" pitchFamily="34" charset="0"/>
              </a:rPr>
              <a:t>?</a:t>
            </a:r>
          </a:p>
          <a:p>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26</a:t>
            </a:fld>
            <a:endParaRPr lang="en-US"/>
          </a:p>
        </p:txBody>
      </p:sp>
    </p:spTree>
    <p:extLst>
      <p:ext uri="{BB962C8B-B14F-4D97-AF65-F5344CB8AC3E}">
        <p14:creationId xmlns:p14="http://schemas.microsoft.com/office/powerpoint/2010/main" val="4285296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latin typeface="Calibri" panose="020F0502020204030204" pitchFamily="34" charset="0"/>
                <a:cs typeface="Calibri" panose="020F0502020204030204" pitchFamily="34" charset="0"/>
              </a:rPr>
              <a:t>Can </a:t>
            </a:r>
            <a:r>
              <a:rPr lang="de-DE" altLang="de-DE" dirty="0" err="1">
                <a:latin typeface="Calibri" panose="020F0502020204030204" pitchFamily="34" charset="0"/>
                <a:cs typeface="Calibri" panose="020F0502020204030204" pitchFamily="34" charset="0"/>
              </a:rPr>
              <a:t>you</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think</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of</a:t>
            </a:r>
            <a:r>
              <a:rPr lang="de-DE" altLang="de-DE" dirty="0">
                <a:latin typeface="Calibri" panose="020F0502020204030204" pitchFamily="34" charset="0"/>
                <a:cs typeface="Calibri" panose="020F0502020204030204" pitchFamily="34" charset="0"/>
              </a:rPr>
              <a:t> an </a:t>
            </a:r>
            <a:r>
              <a:rPr lang="de-DE" altLang="de-DE" dirty="0" err="1">
                <a:latin typeface="Calibri" panose="020F0502020204030204" pitchFamily="34" charset="0"/>
                <a:cs typeface="Calibri" panose="020F0502020204030204" pitchFamily="34" charset="0"/>
              </a:rPr>
              <a:t>example</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product</a:t>
            </a:r>
            <a:r>
              <a:rPr lang="de-DE" altLang="de-DE" dirty="0">
                <a:latin typeface="Calibri" panose="020F0502020204030204" pitchFamily="34" charset="0"/>
                <a:cs typeface="Calibri" panose="020F0502020204030204" pitchFamily="34" charset="0"/>
              </a:rPr>
              <a:t>?</a:t>
            </a:r>
          </a:p>
          <a:p>
            <a:endParaRPr lang="de-DE" dirty="0"/>
          </a:p>
        </p:txBody>
      </p:sp>
      <p:sp>
        <p:nvSpPr>
          <p:cNvPr id="4" name="Foliennummernplatzhalter 3"/>
          <p:cNvSpPr>
            <a:spLocks noGrp="1"/>
          </p:cNvSpPr>
          <p:nvPr>
            <p:ph type="sldNum" sz="quarter" idx="5"/>
          </p:nvPr>
        </p:nvSpPr>
        <p:spPr/>
        <p:txBody>
          <a:bodyPr/>
          <a:lstStyle/>
          <a:p>
            <a:fld id="{47066143-8669-4D06-B20F-8D5F029030F8}" type="slidenum">
              <a:rPr lang="en-US" smtClean="0"/>
              <a:t>27</a:t>
            </a:fld>
            <a:endParaRPr lang="en-US"/>
          </a:p>
        </p:txBody>
      </p:sp>
    </p:spTree>
    <p:extLst>
      <p:ext uri="{BB962C8B-B14F-4D97-AF65-F5344CB8AC3E}">
        <p14:creationId xmlns:p14="http://schemas.microsoft.com/office/powerpoint/2010/main" val="3830950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a:extLst>
              <a:ext uri="{FF2B5EF4-FFF2-40B4-BE49-F238E27FC236}">
                <a16:creationId xmlns:a16="http://schemas.microsoft.com/office/drawing/2014/main" id="{8C8D821B-27D0-4F22-B6E2-748E388597DE}"/>
              </a:ext>
            </a:extLst>
          </p:cNvPr>
          <p:cNvSpPr>
            <a:spLocks noGrp="1" noRot="1" noChangeAspect="1" noTextEdit="1"/>
          </p:cNvSpPr>
          <p:nvPr>
            <p:ph type="sldImg"/>
          </p:nvPr>
        </p:nvSpPr>
        <p:spPr>
          <a:ln/>
        </p:spPr>
      </p:sp>
      <p:sp>
        <p:nvSpPr>
          <p:cNvPr id="34819" name="Notizenplatzhalter 2">
            <a:extLst>
              <a:ext uri="{FF2B5EF4-FFF2-40B4-BE49-F238E27FC236}">
                <a16:creationId xmlns:a16="http://schemas.microsoft.com/office/drawing/2014/main" id="{20C6FA94-4367-48CE-8B47-8D76D7ACA18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Calibri" panose="020F0502020204030204" pitchFamily="34" charset="0"/>
              <a:cs typeface="Calibri" panose="020F0502020204030204" pitchFamily="34" charset="0"/>
            </a:endParaRPr>
          </a:p>
        </p:txBody>
      </p:sp>
      <p:sp>
        <p:nvSpPr>
          <p:cNvPr id="34820" name="Foliennummernplatzhalter 3">
            <a:extLst>
              <a:ext uri="{FF2B5EF4-FFF2-40B4-BE49-F238E27FC236}">
                <a16:creationId xmlns:a16="http://schemas.microsoft.com/office/drawing/2014/main" id="{0307759F-9139-40D3-9FD2-553FFFF4BBF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sz="2000">
                <a:solidFill>
                  <a:schemeClr val="tx1"/>
                </a:solidFill>
                <a:latin typeface="Arial" panose="020B0604020202020204" pitchFamily="34" charset="0"/>
                <a:ea typeface="ＭＳ Ｐゴシック" panose="020B0600070205080204" pitchFamily="34" charset="-128"/>
              </a:defRPr>
            </a:lvl1pPr>
            <a:lvl2pPr marL="742950" indent="-285750" defTabSz="908050">
              <a:defRPr sz="2000">
                <a:solidFill>
                  <a:schemeClr val="tx1"/>
                </a:solidFill>
                <a:latin typeface="Arial" panose="020B0604020202020204" pitchFamily="34" charset="0"/>
                <a:ea typeface="ＭＳ Ｐゴシック" panose="020B0600070205080204" pitchFamily="34" charset="-128"/>
              </a:defRPr>
            </a:lvl2pPr>
            <a:lvl3pPr marL="1143000" indent="-228600" defTabSz="908050">
              <a:defRPr sz="2000">
                <a:solidFill>
                  <a:schemeClr val="tx1"/>
                </a:solidFill>
                <a:latin typeface="Arial" panose="020B0604020202020204" pitchFamily="34" charset="0"/>
                <a:ea typeface="ＭＳ Ｐゴシック" panose="020B0600070205080204" pitchFamily="34" charset="-128"/>
              </a:defRPr>
            </a:lvl3pPr>
            <a:lvl4pPr marL="1600200" indent="-228600" defTabSz="908050">
              <a:defRPr sz="2000">
                <a:solidFill>
                  <a:schemeClr val="tx1"/>
                </a:solidFill>
                <a:latin typeface="Arial" panose="020B0604020202020204" pitchFamily="34" charset="0"/>
                <a:ea typeface="ＭＳ Ｐゴシック" panose="020B0600070205080204" pitchFamily="34" charset="-128"/>
              </a:defRPr>
            </a:lvl4pPr>
            <a:lvl5pPr marL="2057400" indent="-228600" defTabSz="908050">
              <a:defRPr sz="2000">
                <a:solidFill>
                  <a:schemeClr val="tx1"/>
                </a:solidFill>
                <a:latin typeface="Arial" panose="020B0604020202020204" pitchFamily="34" charset="0"/>
                <a:ea typeface="ＭＳ Ｐゴシック" panose="020B0600070205080204" pitchFamily="34" charset="-128"/>
              </a:defRPr>
            </a:lvl5pPr>
            <a:lvl6pPr marL="25146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defTabSz="90805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C79F15B4-79CC-42EB-9047-391A4F3FEE01}" type="slidenum">
              <a:rPr lang="de-DE" altLang="de-DE" sz="1100">
                <a:latin typeface="Calibri" panose="020F0502020204030204" pitchFamily="34" charset="0"/>
              </a:rPr>
              <a:pPr/>
              <a:t>28</a:t>
            </a:fld>
            <a:endParaRPr lang="de-DE" altLang="de-DE" sz="1100" dirty="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This </a:t>
            </a:r>
            <a:r>
              <a:rPr lang="de-DE" dirty="0" err="1"/>
              <a:t>video</a:t>
            </a:r>
            <a:r>
              <a:rPr lang="de-DE" dirty="0"/>
              <a:t> </a:t>
            </a:r>
            <a:r>
              <a:rPr lang="de-DE" dirty="0" err="1"/>
              <a:t>releates</a:t>
            </a:r>
            <a:r>
              <a:rPr lang="de-DE" dirty="0"/>
              <a:t> on </a:t>
            </a:r>
            <a:r>
              <a:rPr lang="de-DE" dirty="0" err="1"/>
              <a:t>purpose</a:t>
            </a:r>
            <a:r>
              <a:rPr lang="de-DE" dirty="0"/>
              <a:t> </a:t>
            </a:r>
            <a:r>
              <a:rPr lang="de-DE" dirty="0" err="1"/>
              <a:t>to</a:t>
            </a:r>
            <a:r>
              <a:rPr lang="de-DE" dirty="0"/>
              <a:t> </a:t>
            </a:r>
            <a:r>
              <a:rPr lang="de-DE" dirty="0" err="1"/>
              <a:t>some</a:t>
            </a:r>
            <a:r>
              <a:rPr lang="de-DE" dirty="0"/>
              <a:t> </a:t>
            </a:r>
            <a:r>
              <a:rPr lang="de-DE" dirty="0" err="1"/>
              <a:t>of</a:t>
            </a:r>
            <a:r>
              <a:rPr lang="de-DE" dirty="0"/>
              <a:t> </a:t>
            </a:r>
            <a:r>
              <a:rPr lang="de-DE" dirty="0" err="1"/>
              <a:t>our</a:t>
            </a:r>
            <a:r>
              <a:rPr lang="de-DE" dirty="0"/>
              <a:t> </a:t>
            </a:r>
            <a:r>
              <a:rPr lang="de-DE" dirty="0" err="1"/>
              <a:t>other</a:t>
            </a:r>
            <a:r>
              <a:rPr lang="de-DE" dirty="0"/>
              <a:t> </a:t>
            </a:r>
            <a:r>
              <a:rPr lang="de-DE" dirty="0" err="1"/>
              <a:t>cases</a:t>
            </a:r>
            <a:r>
              <a:rPr lang="de-DE" dirty="0"/>
              <a:t>,</a:t>
            </a:r>
          </a:p>
          <a:p>
            <a:endParaRPr lang="de-DE" dirty="0"/>
          </a:p>
          <a:p>
            <a:r>
              <a:rPr lang="de-DE" dirty="0" err="1"/>
              <a:t>Another</a:t>
            </a:r>
            <a:r>
              <a:rPr lang="de-DE" dirty="0"/>
              <a:t> </a:t>
            </a:r>
            <a:r>
              <a:rPr lang="de-DE" dirty="0" err="1"/>
              <a:t>good</a:t>
            </a:r>
            <a:r>
              <a:rPr lang="de-DE" dirty="0"/>
              <a:t> e-</a:t>
            </a:r>
            <a:r>
              <a:rPr lang="de-DE" dirty="0" err="1"/>
              <a:t>tutorial</a:t>
            </a:r>
            <a:r>
              <a:rPr lang="de-DE" dirty="0"/>
              <a:t>: https://www.youtube.com/watch?v=C9NxcRCZsxQ </a:t>
            </a:r>
          </a:p>
        </p:txBody>
      </p:sp>
      <p:sp>
        <p:nvSpPr>
          <p:cNvPr id="4" name="Foliennummernplatzhalter 3"/>
          <p:cNvSpPr>
            <a:spLocks noGrp="1"/>
          </p:cNvSpPr>
          <p:nvPr>
            <p:ph type="sldNum" sz="quarter" idx="5"/>
          </p:nvPr>
        </p:nvSpPr>
        <p:spPr/>
        <p:txBody>
          <a:bodyPr/>
          <a:lstStyle/>
          <a:p>
            <a:fld id="{C8747985-0E77-432B-B526-3D6147226863}" type="slidenum">
              <a:rPr lang="en-US" smtClean="0"/>
              <a:t>29</a:t>
            </a:fld>
            <a:endParaRPr lang="en-US"/>
          </a:p>
        </p:txBody>
      </p:sp>
    </p:spTree>
    <p:extLst>
      <p:ext uri="{BB962C8B-B14F-4D97-AF65-F5344CB8AC3E}">
        <p14:creationId xmlns:p14="http://schemas.microsoft.com/office/powerpoint/2010/main" val="480438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15EB12-9519-48CD-8297-3AF84CD4D03B}" type="slidenum">
              <a:rPr lang="de-DE" smtClean="0"/>
              <a:t>30</a:t>
            </a:fld>
            <a:endParaRPr lang="de-DE"/>
          </a:p>
        </p:txBody>
      </p:sp>
    </p:spTree>
    <p:extLst>
      <p:ext uri="{BB962C8B-B14F-4D97-AF65-F5344CB8AC3E}">
        <p14:creationId xmlns:p14="http://schemas.microsoft.com/office/powerpoint/2010/main" val="3278137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8747985-0E77-432B-B526-3D6147226863}" type="slidenum">
              <a:rPr lang="en-US" smtClean="0"/>
              <a:t>31</a:t>
            </a:fld>
            <a:endParaRPr lang="en-US"/>
          </a:p>
        </p:txBody>
      </p:sp>
    </p:spTree>
    <p:extLst>
      <p:ext uri="{BB962C8B-B14F-4D97-AF65-F5344CB8AC3E}">
        <p14:creationId xmlns:p14="http://schemas.microsoft.com/office/powerpoint/2010/main" val="408221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a16="http://schemas.microsoft.com/office/drawing/2014/main" id="{15DAD91C-5803-415F-A578-31677EFB131F}"/>
              </a:ext>
            </a:extLst>
          </p:cNvPr>
          <p:cNvSpPr>
            <a:spLocks noGrp="1" noRot="1" noChangeAspect="1" noTextEdit="1"/>
          </p:cNvSpPr>
          <p:nvPr>
            <p:ph type="sldImg"/>
          </p:nvPr>
        </p:nvSpPr>
        <p:spPr>
          <a:ln/>
        </p:spPr>
      </p:sp>
      <p:sp>
        <p:nvSpPr>
          <p:cNvPr id="19459" name="Notizenplatzhalter 2">
            <a:extLst>
              <a:ext uri="{FF2B5EF4-FFF2-40B4-BE49-F238E27FC236}">
                <a16:creationId xmlns:a16="http://schemas.microsoft.com/office/drawing/2014/main" id="{D23BC4C2-7292-4028-92F9-5CBF696FD1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ea typeface="ＭＳ Ｐゴシック" panose="020B0600070205080204" pitchFamily="34" charset="-128"/>
            </a:endParaRPr>
          </a:p>
        </p:txBody>
      </p:sp>
      <p:sp>
        <p:nvSpPr>
          <p:cNvPr id="19460" name="Datumsplatzhalter 3">
            <a:extLst>
              <a:ext uri="{FF2B5EF4-FFF2-40B4-BE49-F238E27FC236}">
                <a16:creationId xmlns:a16="http://schemas.microsoft.com/office/drawing/2014/main" id="{3E8C1383-C3F0-4486-A4A0-6317EFCCE48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7565ACBF-32C7-4818-A151-03A25E995A88}" type="datetime1">
              <a:rPr lang="de-DE" altLang="de-DE" sz="1000" b="0" smtClean="0">
                <a:solidFill>
                  <a:schemeClr val="tx1"/>
                </a:solidFill>
                <a:latin typeface="Calibri" panose="020F0502020204030204" pitchFamily="34" charset="0"/>
                <a:ea typeface="ＭＳ Ｐゴシック" panose="020B0600070205080204" pitchFamily="34" charset="-128"/>
              </a:rPr>
              <a:pPr/>
              <a:t>27.09.2019</a:t>
            </a:fld>
            <a:endParaRPr lang="de-DE" altLang="de-DE" sz="1000" b="0" dirty="0">
              <a:solidFill>
                <a:schemeClr val="tx1"/>
              </a:solidFill>
              <a:latin typeface="Calibri" panose="020F0502020204030204" pitchFamily="34" charset="0"/>
              <a:ea typeface="ＭＳ Ｐゴシック" panose="020B0600070205080204" pitchFamily="34" charset="-128"/>
            </a:endParaRPr>
          </a:p>
        </p:txBody>
      </p:sp>
      <p:sp>
        <p:nvSpPr>
          <p:cNvPr id="19461" name="Foliennummernplatzhalter 4">
            <a:extLst>
              <a:ext uri="{FF2B5EF4-FFF2-40B4-BE49-F238E27FC236}">
                <a16:creationId xmlns:a16="http://schemas.microsoft.com/office/drawing/2014/main" id="{8AADA299-9259-4CC6-907B-E9DC8051B5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19330BF8-DBD5-4CB0-ACB4-6C007AB4E5A5}" type="slidenum">
              <a:rPr lang="de-DE" altLang="de-DE" sz="1000" b="0" smtClean="0">
                <a:solidFill>
                  <a:schemeClr val="tx1"/>
                </a:solidFill>
                <a:latin typeface="Calibri" panose="020F0502020204030204" pitchFamily="34" charset="0"/>
                <a:ea typeface="ＭＳ Ｐゴシック" panose="020B0600070205080204" pitchFamily="34" charset="-128"/>
              </a:rPr>
              <a:pPr/>
              <a:t>32</a:t>
            </a:fld>
            <a:endParaRPr lang="de-DE" altLang="de-DE" sz="1200" b="0" dirty="0">
              <a:solidFill>
                <a:schemeClr val="tx1"/>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60719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BAD07BC-0EC8-417D-A0D9-0AE8EC403759}"/>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F511670C-578A-4626-A646-E27184635B2D}"/>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ts val="0"/>
              </a:spcAft>
              <a:defRPr/>
            </a:pPr>
            <a:r>
              <a:rPr lang="en-US" dirty="0">
                <a:latin typeface="Calibri" panose="020F0502020204030204" pitchFamily="34" charset="0"/>
                <a:ea typeface="+mn-ea"/>
                <a:cs typeface="Calibri" panose="020F0502020204030204" pitchFamily="34" charset="0"/>
              </a:rPr>
              <a:t>However, developing an international strategy is far more complex than developing a domestic one. Managers developing an international strategy must understand and deal with multiple governments, currencies, accounting systems, political systems, and legal systems, as well as a variety of languages and cultures. </a:t>
            </a:r>
            <a:r>
              <a:rPr lang="en-US" dirty="0"/>
              <a:t>They must also implement strategic plans among business units located in different parts of the world, as well as monitor and control strategic outcomes.</a:t>
            </a:r>
          </a:p>
          <a:p>
            <a:pPr eaLnBrk="1" hangingPunct="1">
              <a:spcBef>
                <a:spcPct val="0"/>
              </a:spcBef>
              <a:defRPr/>
            </a:pPr>
            <a:endParaRPr lang="en-US" altLang="en-US" dirty="0"/>
          </a:p>
        </p:txBody>
      </p:sp>
      <p:sp>
        <p:nvSpPr>
          <p:cNvPr id="33796" name="Slide Number Placeholder 3">
            <a:extLst>
              <a:ext uri="{FF2B5EF4-FFF2-40B4-BE49-F238E27FC236}">
                <a16:creationId xmlns:a16="http://schemas.microsoft.com/office/drawing/2014/main" id="{C6161587-4175-48FE-8E57-3FA8EDC669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02CF0925-9272-466C-BC27-54DA1D10DE4A}" type="slidenum">
              <a:rPr lang="en-US" altLang="de-DE" sz="1000" b="0" smtClean="0">
                <a:solidFill>
                  <a:schemeClr val="tx1"/>
                </a:solidFill>
                <a:latin typeface="Calibri" panose="020F0502020204030204" pitchFamily="34" charset="0"/>
                <a:ea typeface="ＭＳ Ｐゴシック" panose="020B0600070205080204" pitchFamily="34" charset="-128"/>
                <a:cs typeface="Calibri" panose="020F0502020204030204" pitchFamily="34" charset="0"/>
              </a:rPr>
              <a:pPr/>
              <a:t>3</a:t>
            </a:fld>
            <a:endParaRPr lang="en-US" altLang="de-DE" sz="1000" b="0" dirty="0">
              <a:solidFill>
                <a:schemeClr val="tx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3797" name="Footer Placeholder 4">
            <a:extLst>
              <a:ext uri="{FF2B5EF4-FFF2-40B4-BE49-F238E27FC236}">
                <a16:creationId xmlns:a16="http://schemas.microsoft.com/office/drawing/2014/main" id="{3923EE91-B4E3-41ED-942B-0E8398C6D55C}"/>
              </a:ext>
            </a:extLst>
          </p:cNvPr>
          <p:cNvSpPr>
            <a:spLocks noGrp="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r>
              <a:rPr lang="en-US" altLang="de-DE" b="0" dirty="0">
                <a:latin typeface="Calibri" panose="020F0502020204030204" pitchFamily="34" charset="0"/>
                <a:cs typeface="Calibri" panose="020F0502020204030204" pitchFamily="34" charset="0"/>
              </a:rPr>
              <a:t>© 2010 Pearson Prentice Hall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F85E99E-9ABD-4BB8-B6D7-C4FACD1DB201}"/>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CF40EB4F-879F-4938-8C87-884A700C4A9C}"/>
              </a:ext>
            </a:extLst>
          </p:cNvPr>
          <p:cNvSpPr>
            <a:spLocks noGrp="1"/>
          </p:cNvSpPr>
          <p:nvPr>
            <p:ph type="body" idx="1"/>
          </p:nvPr>
        </p:nvSpPr>
        <p:spPr/>
        <p:txBody>
          <a:bodyPr>
            <a:normAutofit/>
          </a:bodyPr>
          <a:lstStyle/>
          <a:p>
            <a:pPr eaLnBrk="1" fontAlgn="auto" hangingPunct="1">
              <a:spcBef>
                <a:spcPts val="0"/>
              </a:spcBef>
              <a:spcAft>
                <a:spcPts val="600"/>
              </a:spcAft>
              <a:defRPr/>
            </a:pPr>
            <a:r>
              <a:rPr lang="en-US" dirty="0">
                <a:latin typeface="Calibri" panose="020F0502020204030204" pitchFamily="34" charset="0"/>
                <a:ea typeface="+mn-ea"/>
                <a:cs typeface="Calibri" panose="020F0502020204030204" pitchFamily="34" charset="0"/>
              </a:rPr>
              <a:t>The international strategic planning process begins with the creation of a mission statement, which clarifies the organization’s purpose, values, and directions. It may specify such factors as the firm’s target customers and markets, principal products or services, geographical domain, core technologies, concerns for survival, plans for growth and profitability, basic philosophy, and desired public image. </a:t>
            </a:r>
          </a:p>
          <a:p>
            <a:pPr eaLnBrk="1" fontAlgn="auto" hangingPunct="1">
              <a:spcBef>
                <a:spcPts val="0"/>
              </a:spcBef>
              <a:spcAft>
                <a:spcPts val="600"/>
              </a:spcAft>
              <a:defRPr/>
            </a:pPr>
            <a:r>
              <a:rPr lang="en-US" dirty="0">
                <a:latin typeface="Calibri" panose="020F0502020204030204" pitchFamily="34" charset="0"/>
                <a:ea typeface="+mn-ea"/>
                <a:cs typeface="Calibri" panose="020F0502020204030204" pitchFamily="34" charset="0"/>
              </a:rPr>
              <a:t>A multinational enterprise may have multiple mission statements—one for the overall firm and one for each of its foreign subsidiaries. Of course, a firm that has multiple mission statements must ensure that they are compatible.</a:t>
            </a:r>
          </a:p>
          <a:p>
            <a:pPr>
              <a:defRPr/>
            </a:pPr>
            <a:endParaRPr lang="en-US" dirty="0"/>
          </a:p>
        </p:txBody>
      </p:sp>
      <p:sp>
        <p:nvSpPr>
          <p:cNvPr id="35844" name="Slide Number Placeholder 3">
            <a:extLst>
              <a:ext uri="{FF2B5EF4-FFF2-40B4-BE49-F238E27FC236}">
                <a16:creationId xmlns:a16="http://schemas.microsoft.com/office/drawing/2014/main" id="{A3C93BE5-CCEF-4B25-BBF8-2FB1EF7A49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D8D0B991-5847-4E3D-A343-DB6289CD4AE8}" type="slidenum">
              <a:rPr lang="en-US" altLang="de-DE" sz="1000" b="0" smtClean="0">
                <a:solidFill>
                  <a:schemeClr val="tx1"/>
                </a:solidFill>
                <a:latin typeface="Calibri" panose="020F0502020204030204" pitchFamily="34" charset="0"/>
                <a:ea typeface="ＭＳ Ｐゴシック" panose="020B0600070205080204" pitchFamily="34" charset="-128"/>
              </a:rPr>
              <a:pPr/>
              <a:t>4</a:t>
            </a:fld>
            <a:endParaRPr lang="en-US" altLang="de-DE" sz="1000" b="0" dirty="0">
              <a:solidFill>
                <a:schemeClr val="tx1"/>
              </a:solidFill>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BAD07BC-0EC8-417D-A0D9-0AE8EC403759}"/>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F511670C-578A-4626-A646-E27184635B2D}"/>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ts val="0"/>
              </a:spcAft>
              <a:defRPr/>
            </a:pPr>
            <a:r>
              <a:rPr lang="en-US" dirty="0">
                <a:latin typeface="Calibri" panose="020F0502020204030204" pitchFamily="34" charset="0"/>
                <a:ea typeface="+mn-ea"/>
                <a:cs typeface="Calibri" panose="020F0502020204030204" pitchFamily="34" charset="0"/>
              </a:rPr>
              <a:t>Remember?</a:t>
            </a:r>
            <a:endParaRPr lang="en-US" dirty="0"/>
          </a:p>
          <a:p>
            <a:pPr eaLnBrk="1" hangingPunct="1">
              <a:spcBef>
                <a:spcPct val="0"/>
              </a:spcBef>
              <a:defRPr/>
            </a:pPr>
            <a:endParaRPr lang="en-US" altLang="en-US" dirty="0"/>
          </a:p>
        </p:txBody>
      </p:sp>
      <p:sp>
        <p:nvSpPr>
          <p:cNvPr id="33796" name="Slide Number Placeholder 3">
            <a:extLst>
              <a:ext uri="{FF2B5EF4-FFF2-40B4-BE49-F238E27FC236}">
                <a16:creationId xmlns:a16="http://schemas.microsoft.com/office/drawing/2014/main" id="{C6161587-4175-48FE-8E57-3FA8EDC669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02CF0925-9272-466C-BC27-54DA1D10DE4A}" type="slidenum">
              <a:rPr lang="en-US" altLang="de-DE" sz="1000" b="0" smtClean="0">
                <a:solidFill>
                  <a:schemeClr val="tx1"/>
                </a:solidFill>
                <a:latin typeface="Calibri" panose="020F0502020204030204" pitchFamily="34" charset="0"/>
                <a:ea typeface="ＭＳ Ｐゴシック" panose="020B0600070205080204" pitchFamily="34" charset="-128"/>
                <a:cs typeface="Calibri" panose="020F0502020204030204" pitchFamily="34" charset="0"/>
              </a:rPr>
              <a:pPr/>
              <a:t>5</a:t>
            </a:fld>
            <a:endParaRPr lang="en-US" altLang="de-DE" sz="1000" b="0" dirty="0">
              <a:solidFill>
                <a:schemeClr val="tx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3797" name="Footer Placeholder 4">
            <a:extLst>
              <a:ext uri="{FF2B5EF4-FFF2-40B4-BE49-F238E27FC236}">
                <a16:creationId xmlns:a16="http://schemas.microsoft.com/office/drawing/2014/main" id="{3923EE91-B4E3-41ED-942B-0E8398C6D55C}"/>
              </a:ext>
            </a:extLst>
          </p:cNvPr>
          <p:cNvSpPr>
            <a:spLocks noGrp="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r>
              <a:rPr lang="en-US" altLang="de-DE" b="0" dirty="0">
                <a:latin typeface="Calibri" panose="020F0502020204030204" pitchFamily="34" charset="0"/>
                <a:cs typeface="Calibri" panose="020F0502020204030204" pitchFamily="34" charset="0"/>
              </a:rPr>
              <a:t>© 2010 Pearson Prentice Hall</a:t>
            </a:r>
          </a:p>
        </p:txBody>
      </p:sp>
    </p:spTree>
    <p:extLst>
      <p:ext uri="{BB962C8B-B14F-4D97-AF65-F5344CB8AC3E}">
        <p14:creationId xmlns:p14="http://schemas.microsoft.com/office/powerpoint/2010/main" val="295044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E333FAF-FD33-46F2-9EDA-6F227E36B3B7}"/>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67C3A592-970D-4B20-B817-A3641FA329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GB" sz="1200" b="1" i="0" kern="1200" dirty="0">
                <a:solidFill>
                  <a:schemeClr val="tx1"/>
                </a:solidFill>
                <a:effectLst/>
                <a:latin typeface="+mn-lt"/>
                <a:ea typeface="+mn-ea"/>
                <a:cs typeface="+mn-cs"/>
              </a:rPr>
              <a:t>Global Business Strategies</a:t>
            </a:r>
          </a:p>
          <a:p>
            <a:pPr fontAlgn="base"/>
            <a:r>
              <a:rPr lang="en-GB" sz="1200" b="0" i="0" kern="1200" dirty="0">
                <a:solidFill>
                  <a:schemeClr val="tx1"/>
                </a:solidFill>
                <a:effectLst/>
                <a:latin typeface="+mn-lt"/>
                <a:ea typeface="+mn-ea"/>
                <a:cs typeface="+mn-cs"/>
              </a:rPr>
              <a:t>A major concern for managers deciding on a global business strategy is the </a:t>
            </a:r>
            <a:r>
              <a:rPr lang="en-GB" sz="1200" b="0" i="0" kern="1200" dirty="0" err="1">
                <a:solidFill>
                  <a:schemeClr val="tx1"/>
                </a:solidFill>
                <a:effectLst/>
                <a:latin typeface="+mn-lt"/>
                <a:ea typeface="+mn-ea"/>
                <a:cs typeface="+mn-cs"/>
              </a:rPr>
              <a:t>tradeoff</a:t>
            </a:r>
            <a:r>
              <a:rPr lang="en-GB" sz="1200" b="0" i="0" kern="1200" dirty="0">
                <a:solidFill>
                  <a:schemeClr val="tx1"/>
                </a:solidFill>
                <a:effectLst/>
                <a:latin typeface="+mn-lt"/>
                <a:ea typeface="+mn-ea"/>
                <a:cs typeface="+mn-cs"/>
              </a:rPr>
              <a:t> between global integration and local responsiveness. </a:t>
            </a:r>
            <a:r>
              <a:rPr lang="en-GB" sz="1200" b="1" i="0" kern="1200" dirty="0">
                <a:solidFill>
                  <a:schemeClr val="tx1"/>
                </a:solidFill>
                <a:effectLst/>
                <a:latin typeface="+mn-lt"/>
                <a:ea typeface="+mn-ea"/>
                <a:cs typeface="+mn-cs"/>
              </a:rPr>
              <a:t>Global integration</a:t>
            </a:r>
            <a:r>
              <a:rPr lang="en-GB" sz="1200" b="0" i="0" kern="1200" dirty="0">
                <a:solidFill>
                  <a:schemeClr val="tx1"/>
                </a:solidFill>
                <a:effectLst/>
                <a:latin typeface="+mn-lt"/>
                <a:ea typeface="+mn-ea"/>
                <a:cs typeface="+mn-cs"/>
              </a:rPr>
              <a:t> is the degree to which the company is able to use the same products and methods in other countries. </a:t>
            </a:r>
            <a:r>
              <a:rPr lang="en-GB" sz="1200" b="1" i="0" kern="1200" dirty="0">
                <a:solidFill>
                  <a:schemeClr val="tx1"/>
                </a:solidFill>
                <a:effectLst/>
                <a:latin typeface="+mn-lt"/>
                <a:ea typeface="+mn-ea"/>
                <a:cs typeface="+mn-cs"/>
              </a:rPr>
              <a:t>Local responsiveness</a:t>
            </a:r>
            <a:r>
              <a:rPr lang="en-GB" sz="1200" b="0" i="0" kern="1200" dirty="0">
                <a:solidFill>
                  <a:schemeClr val="tx1"/>
                </a:solidFill>
                <a:effectLst/>
                <a:latin typeface="+mn-lt"/>
                <a:ea typeface="+mn-ea"/>
                <a:cs typeface="+mn-cs"/>
              </a:rPr>
              <a:t> is the degree to which the company must customize their products and methods to meet conditions in other countries.</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The strategic planning process involves considering the advantages (and disadvantages) of various strategic alternatives in the light of the competitive analysis.  While weighing alternatives, managers must take into account the goals of their firms and the competitive status of other firms in the industry.</a:t>
            </a:r>
          </a:p>
          <a:p>
            <a:pPr eaLnBrk="1" hangingPunct="1">
              <a:spcBef>
                <a:spcPct val="0"/>
              </a:spcBef>
            </a:pPr>
            <a:endParaRPr lang="de-DE" altLang="en-US" dirty="0">
              <a:ea typeface="ＭＳ Ｐゴシック" panose="020B0600070205080204" pitchFamily="34" charset="-128"/>
            </a:endParaRPr>
          </a:p>
          <a:p>
            <a:r>
              <a:rPr lang="en-US" altLang="en-US" dirty="0">
                <a:ea typeface="ＭＳ Ｐゴシック" panose="020B0600070205080204" pitchFamily="34" charset="-128"/>
              </a:rPr>
              <a:t>Firms face two conflicting pressures: </a:t>
            </a:r>
          </a:p>
          <a:p>
            <a:r>
              <a:rPr lang="en-US" altLang="en-US" dirty="0">
                <a:ea typeface="ＭＳ Ｐゴシック" panose="020B0600070205080204" pitchFamily="34" charset="-128"/>
              </a:rPr>
              <a:t>Pressures for </a:t>
            </a:r>
            <a:r>
              <a:rPr lang="en-US" altLang="en-US" b="1" dirty="0">
                <a:ea typeface="ＭＳ Ｐゴシック" panose="020B0600070205080204" pitchFamily="34" charset="-128"/>
              </a:rPr>
              <a:t>global integration </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the process of combining differentiated parts into a standardized whole</a:t>
            </a:r>
          </a:p>
          <a:p>
            <a:pPr lvl="1"/>
            <a:r>
              <a:rPr lang="en-US" altLang="en-US" dirty="0">
                <a:ea typeface="ＭＳ Ｐゴシック" panose="020B0600070205080204" pitchFamily="34" charset="-128"/>
              </a:rPr>
              <a:t>maximize efficiency</a:t>
            </a:r>
          </a:p>
          <a:p>
            <a:r>
              <a:rPr lang="en-US" altLang="en-US" dirty="0">
                <a:ea typeface="ＭＳ Ｐゴシック" panose="020B0600070205080204" pitchFamily="34" charset="-128"/>
              </a:rPr>
              <a:t>Pressures for </a:t>
            </a:r>
            <a:r>
              <a:rPr lang="en-US" altLang="en-US" b="1" dirty="0">
                <a:ea typeface="ＭＳ Ｐゴシック" panose="020B0600070205080204" pitchFamily="34" charset="-128"/>
              </a:rPr>
              <a:t>local responsiveness </a:t>
            </a:r>
          </a:p>
          <a:p>
            <a:pPr lvl="1"/>
            <a:r>
              <a:rPr lang="en-US" altLang="en-US" dirty="0">
                <a:ea typeface="ＭＳ Ｐゴシック" panose="020B0600070205080204" pitchFamily="34" charset="-128"/>
              </a:rPr>
              <a:t>the process of disaggregating a standardized whole into differentiated parts</a:t>
            </a:r>
          </a:p>
          <a:p>
            <a:pPr lvl="1"/>
            <a:r>
              <a:rPr lang="en-US" altLang="en-US" dirty="0">
                <a:ea typeface="ＭＳ Ｐゴシック" panose="020B0600070205080204" pitchFamily="34" charset="-128"/>
              </a:rPr>
              <a:t>optimize effectiveness</a:t>
            </a:r>
          </a:p>
          <a:p>
            <a:pPr eaLnBrk="1" hangingPunct="1">
              <a:spcBef>
                <a:spcPct val="0"/>
              </a:spcBef>
            </a:pPr>
            <a:endParaRPr lang="en-US" altLang="en-US" dirty="0">
              <a:ea typeface="ＭＳ Ｐゴシック" panose="020B0600070205080204" pitchFamily="34" charset="-128"/>
            </a:endParaRPr>
          </a:p>
        </p:txBody>
      </p:sp>
      <p:sp>
        <p:nvSpPr>
          <p:cNvPr id="58372" name="Slide Number Placeholder 3">
            <a:extLst>
              <a:ext uri="{FF2B5EF4-FFF2-40B4-BE49-F238E27FC236}">
                <a16:creationId xmlns:a16="http://schemas.microsoft.com/office/drawing/2014/main" id="{EEC13605-F5FD-4F9B-BF66-84F9E39184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fld id="{79354CB6-A763-4488-8CA8-BA1E941FEF13}" type="slidenum">
              <a:rPr lang="en-US" altLang="de-DE" sz="1000" b="0" smtClean="0">
                <a:solidFill>
                  <a:schemeClr val="tx1"/>
                </a:solidFill>
                <a:latin typeface="Calibri" panose="020F0502020204030204" pitchFamily="34" charset="0"/>
                <a:ea typeface="ＭＳ Ｐゴシック" panose="020B0600070205080204" pitchFamily="34" charset="-128"/>
                <a:cs typeface="Calibri" panose="020F0502020204030204" pitchFamily="34" charset="0"/>
              </a:rPr>
              <a:pPr/>
              <a:t>6</a:t>
            </a:fld>
            <a:endParaRPr lang="en-US" altLang="de-DE" sz="1000" b="0" dirty="0">
              <a:solidFill>
                <a:schemeClr val="tx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8373" name="Footer Placeholder 4">
            <a:extLst>
              <a:ext uri="{FF2B5EF4-FFF2-40B4-BE49-F238E27FC236}">
                <a16:creationId xmlns:a16="http://schemas.microsoft.com/office/drawing/2014/main" id="{AA335441-D2CF-4029-96A9-2C66B2CBB8C3}"/>
              </a:ext>
            </a:extLst>
          </p:cNvPr>
          <p:cNvSpPr>
            <a:spLocks noGrp="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anose="020B0604030504040204" pitchFamily="34" charset="0"/>
                <a:ea typeface="MS Mincho" panose="02020609040205080304" pitchFamily="49" charset="-128"/>
              </a:defRPr>
            </a:lvl1pPr>
            <a:lvl2pPr marL="742950" indent="-285750">
              <a:defRPr sz="2400" b="1">
                <a:solidFill>
                  <a:schemeClr val="bg1"/>
                </a:solidFill>
                <a:latin typeface="Verdana" panose="020B0604030504040204" pitchFamily="34" charset="0"/>
                <a:ea typeface="MS Mincho" panose="02020609040205080304" pitchFamily="49" charset="-128"/>
              </a:defRPr>
            </a:lvl2pPr>
            <a:lvl3pPr marL="1143000" indent="-228600">
              <a:defRPr sz="2400" b="1">
                <a:solidFill>
                  <a:schemeClr val="bg1"/>
                </a:solidFill>
                <a:latin typeface="Verdana" panose="020B0604030504040204" pitchFamily="34" charset="0"/>
                <a:ea typeface="MS Mincho" panose="02020609040205080304" pitchFamily="49" charset="-128"/>
              </a:defRPr>
            </a:lvl3pPr>
            <a:lvl4pPr marL="1600200" indent="-228600">
              <a:defRPr sz="2400" b="1">
                <a:solidFill>
                  <a:schemeClr val="bg1"/>
                </a:solidFill>
                <a:latin typeface="Verdana" panose="020B0604030504040204" pitchFamily="34" charset="0"/>
                <a:ea typeface="MS Mincho" panose="02020609040205080304" pitchFamily="49" charset="-128"/>
              </a:defRPr>
            </a:lvl4pPr>
            <a:lvl5pPr marL="2057400" indent="-228600">
              <a:defRPr sz="2400" b="1">
                <a:solidFill>
                  <a:schemeClr val="bg1"/>
                </a:solidFill>
                <a:latin typeface="Verdana" panose="020B0604030504040204" pitchFamily="34" charset="0"/>
                <a:ea typeface="MS Mincho" panose="02020609040205080304" pitchFamily="49" charset="-128"/>
              </a:defRPr>
            </a:lvl5pPr>
            <a:lvl6pPr marL="25146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6pPr>
            <a:lvl7pPr marL="29718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7pPr>
            <a:lvl8pPr marL="34290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8pPr>
            <a:lvl9pPr marL="3886200" indent="-228600" eaLnBrk="0" fontAlgn="base" hangingPunct="0">
              <a:spcBef>
                <a:spcPct val="0"/>
              </a:spcBef>
              <a:spcAft>
                <a:spcPct val="0"/>
              </a:spcAft>
              <a:defRPr sz="2400" b="1">
                <a:solidFill>
                  <a:schemeClr val="bg1"/>
                </a:solidFill>
                <a:latin typeface="Verdana" panose="020B0604030504040204" pitchFamily="34" charset="0"/>
                <a:ea typeface="MS Mincho" panose="02020609040205080304" pitchFamily="49" charset="-128"/>
              </a:defRPr>
            </a:lvl9pPr>
          </a:lstStyle>
          <a:p>
            <a:r>
              <a:rPr lang="en-US" altLang="de-DE" b="0" dirty="0">
                <a:latin typeface="Calibri" panose="020F0502020204030204" pitchFamily="34" charset="0"/>
                <a:cs typeface="Calibri" panose="020F0502020204030204" pitchFamily="34" charset="0"/>
              </a:rPr>
              <a:t>© 2010 Pearson Prentice Hall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SMEs have limited financial and personnel resources (</a:t>
            </a:r>
            <a:r>
              <a:rPr lang="en-GB" dirty="0" err="1"/>
              <a:t>Brouthers</a:t>
            </a:r>
            <a:r>
              <a:rPr lang="en-GB" dirty="0"/>
              <a:t> &amp; </a:t>
            </a:r>
            <a:r>
              <a:rPr lang="en-GB" dirty="0" err="1"/>
              <a:t>Nakos</a:t>
            </a:r>
            <a:r>
              <a:rPr lang="en-GB" dirty="0"/>
              <a:t>, 2004; </a:t>
            </a:r>
            <a:r>
              <a:rPr lang="en-GB" dirty="0" err="1"/>
              <a:t>Nakos</a:t>
            </a:r>
            <a:r>
              <a:rPr lang="en-GB" dirty="0"/>
              <a:t> &amp; </a:t>
            </a:r>
            <a:r>
              <a:rPr lang="en-GB" dirty="0" err="1"/>
              <a:t>Brouthers</a:t>
            </a:r>
            <a:r>
              <a:rPr lang="en-GB" dirty="0"/>
              <a:t>, 2002)</a:t>
            </a:r>
          </a:p>
          <a:p>
            <a:r>
              <a:rPr lang="en-GB" dirty="0"/>
              <a:t> SMEs have a high level of sensitivity to external influences (Cheng &amp; Yu, 2008; </a:t>
            </a:r>
            <a:r>
              <a:rPr lang="en-GB" dirty="0" err="1"/>
              <a:t>Erramilli</a:t>
            </a:r>
            <a:r>
              <a:rPr lang="en-GB" dirty="0"/>
              <a:t> &amp; D’Souza, 1995), making it particularly important for SMEs to find an entry mode that allows them to deal effectively with the risks that arise in the host country</a:t>
            </a:r>
          </a:p>
          <a:p>
            <a:r>
              <a:rPr lang="en-GB" dirty="0"/>
              <a:t> SMEs have different ownership structure and management characteristics (Cheng, 2008; </a:t>
            </a:r>
            <a:r>
              <a:rPr lang="en-GB" dirty="0" err="1"/>
              <a:t>Pinho</a:t>
            </a:r>
            <a:r>
              <a:rPr lang="en-GB" dirty="0"/>
              <a:t>, 2007), as many SMEs are family-owned and/or </a:t>
            </a:r>
            <a:r>
              <a:rPr lang="en-GB" dirty="0" err="1"/>
              <a:t>ownermanaged</a:t>
            </a:r>
            <a:r>
              <a:rPr lang="en-GB" dirty="0"/>
              <a:t>. Therefore, their choice of entry mode may differ from that of large multinationals. Family-owned firms are often less willing to share control with a partner (e.g. in an equity joint venture) (Fernandez &amp; Nieto, 2006). </a:t>
            </a:r>
          </a:p>
          <a:p>
            <a:endParaRPr lang="de-DE" dirty="0"/>
          </a:p>
        </p:txBody>
      </p:sp>
      <p:sp>
        <p:nvSpPr>
          <p:cNvPr id="4" name="Foliennummernplatzhalter 3"/>
          <p:cNvSpPr>
            <a:spLocks noGrp="1"/>
          </p:cNvSpPr>
          <p:nvPr>
            <p:ph type="sldNum" sz="quarter" idx="5"/>
          </p:nvPr>
        </p:nvSpPr>
        <p:spPr/>
        <p:txBody>
          <a:bodyPr/>
          <a:lstStyle/>
          <a:p>
            <a:fld id="{C8747985-0E77-432B-B526-3D6147226863}" type="slidenum">
              <a:rPr lang="en-US" smtClean="0"/>
              <a:t>7</a:t>
            </a:fld>
            <a:endParaRPr lang="en-US"/>
          </a:p>
        </p:txBody>
      </p:sp>
    </p:spTree>
    <p:extLst>
      <p:ext uri="{BB962C8B-B14F-4D97-AF65-F5344CB8AC3E}">
        <p14:creationId xmlns:p14="http://schemas.microsoft.com/office/powerpoint/2010/main" val="172945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i="1" dirty="0"/>
              <a:t>Host country knowledge</a:t>
            </a:r>
            <a:r>
              <a:rPr lang="en-GB" dirty="0"/>
              <a:t>: Acquiring this knowledge through incremental experience accumulation takes time, can prove costly and inefficient, and leads to mistakes (Dierickx &amp; Cool, 1989) that are </a:t>
            </a:r>
            <a:r>
              <a:rPr lang="en-GB" b="1" u="sng" dirty="0"/>
              <a:t>more difficult for an SME </a:t>
            </a:r>
            <a:r>
              <a:rPr lang="en-GB" dirty="0"/>
              <a:t>than a larger firm to bear.</a:t>
            </a:r>
          </a:p>
          <a:p>
            <a:r>
              <a:rPr lang="en-GB" dirty="0"/>
              <a:t> </a:t>
            </a:r>
            <a:r>
              <a:rPr lang="en-GB" b="1" i="1" dirty="0"/>
              <a:t>Context-specific resources</a:t>
            </a:r>
            <a:r>
              <a:rPr lang="en-GB" dirty="0"/>
              <a:t>: Working through chaos, the ability to communicate and manage local adversities, and the ability to manage interfaces with local government are all key to entering emerging markets. These skills are expensive to acquire and time costly. They could be obtained from network, relationships, distribution channels and even government authorities when formal institutions are weak (Peng &amp; Heath, 1996). </a:t>
            </a:r>
          </a:p>
          <a:p>
            <a:r>
              <a:rPr lang="en-GB" dirty="0"/>
              <a:t> </a:t>
            </a:r>
            <a:r>
              <a:rPr lang="en-GB" b="1" i="1" dirty="0"/>
              <a:t>Legitimacy</a:t>
            </a:r>
            <a:r>
              <a:rPr lang="en-GB" dirty="0"/>
              <a:t>: Legitimacy is crucial to the survival of companies. Small enterprises with small resources and a lack of proven products on the market </a:t>
            </a:r>
            <a:r>
              <a:rPr lang="en-GB" b="1" u="sng" dirty="0"/>
              <a:t>lack</a:t>
            </a:r>
            <a:r>
              <a:rPr lang="en-GB" dirty="0"/>
              <a:t> legitimacy and attractiveness for collaboration. </a:t>
            </a:r>
          </a:p>
          <a:p>
            <a:endParaRPr lang="de-DE" dirty="0"/>
          </a:p>
        </p:txBody>
      </p:sp>
      <p:sp>
        <p:nvSpPr>
          <p:cNvPr id="4" name="Foliennummernplatzhalter 3"/>
          <p:cNvSpPr>
            <a:spLocks noGrp="1"/>
          </p:cNvSpPr>
          <p:nvPr>
            <p:ph type="sldNum" sz="quarter" idx="5"/>
          </p:nvPr>
        </p:nvSpPr>
        <p:spPr/>
        <p:txBody>
          <a:bodyPr/>
          <a:lstStyle/>
          <a:p>
            <a:fld id="{C8747985-0E77-432B-B526-3D6147226863}" type="slidenum">
              <a:rPr lang="en-US" smtClean="0"/>
              <a:t>8</a:t>
            </a:fld>
            <a:endParaRPr lang="en-US"/>
          </a:p>
        </p:txBody>
      </p:sp>
    </p:spTree>
    <p:extLst>
      <p:ext uri="{BB962C8B-B14F-4D97-AF65-F5344CB8AC3E}">
        <p14:creationId xmlns:p14="http://schemas.microsoft.com/office/powerpoint/2010/main" val="399982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SMEs that have the biggest chances to expand successfully into international markets are those operating in sectors that offer innovative products or services that provide a value for which clients in international  markets are willing to take the risk to order or to partner</a:t>
            </a:r>
          </a:p>
          <a:p>
            <a:r>
              <a:rPr lang="en-GB" dirty="0"/>
              <a:t>SMEs need to access the right networks and local partners in international markets to develop partnerships and alliances that lead to the successful operationalization of their market entry.</a:t>
            </a:r>
          </a:p>
          <a:p>
            <a:r>
              <a:rPr lang="en-GB" dirty="0"/>
              <a:t>Networking -  the importance of networking to overcome institutional barriers and country risks, and to gain knowledge about the market</a:t>
            </a:r>
          </a:p>
          <a:p>
            <a:r>
              <a:rPr lang="nl-NL" dirty="0"/>
              <a:t>Resources - </a:t>
            </a:r>
            <a:r>
              <a:rPr lang="en-GB" dirty="0"/>
              <a:t>an SME need resources with the potential to generate value and capabilities that will enable the SME to transform its resources into competitive advantages in products or services</a:t>
            </a:r>
          </a:p>
          <a:p>
            <a:r>
              <a:rPr lang="en-GB" dirty="0"/>
              <a:t>Cooperative entry modes </a:t>
            </a:r>
            <a:r>
              <a:rPr lang="en-GB" dirty="0" err="1"/>
              <a:t>recommeded</a:t>
            </a:r>
            <a:r>
              <a:rPr lang="en-GB" dirty="0"/>
              <a:t>, because local partners are able to manage local influences and to reduce transaction costs utilizing their knowledge, experience and business networks. Strategic alliances are among these cooperative entry modes. They are characterized by dynamism, collaboration, mutual learning, adaptability to change and adjustment over time (</a:t>
            </a:r>
            <a:r>
              <a:rPr lang="en-GB" dirty="0" err="1"/>
              <a:t>Dioz</a:t>
            </a:r>
            <a:r>
              <a:rPr lang="en-GB" dirty="0"/>
              <a:t>, 1998)</a:t>
            </a:r>
          </a:p>
          <a:p>
            <a:endParaRPr lang="en-GB" dirty="0"/>
          </a:p>
          <a:p>
            <a:endParaRPr lang="de-DE" dirty="0"/>
          </a:p>
        </p:txBody>
      </p:sp>
      <p:sp>
        <p:nvSpPr>
          <p:cNvPr id="4" name="Foliennummernplatzhalter 3"/>
          <p:cNvSpPr>
            <a:spLocks noGrp="1"/>
          </p:cNvSpPr>
          <p:nvPr>
            <p:ph type="sldNum" sz="quarter" idx="5"/>
          </p:nvPr>
        </p:nvSpPr>
        <p:spPr/>
        <p:txBody>
          <a:bodyPr/>
          <a:lstStyle/>
          <a:p>
            <a:fld id="{C8747985-0E77-432B-B526-3D6147226863}" type="slidenum">
              <a:rPr lang="en-US" smtClean="0"/>
              <a:t>9</a:t>
            </a:fld>
            <a:endParaRPr lang="en-US"/>
          </a:p>
        </p:txBody>
      </p:sp>
    </p:spTree>
    <p:extLst>
      <p:ext uri="{BB962C8B-B14F-4D97-AF65-F5344CB8AC3E}">
        <p14:creationId xmlns:p14="http://schemas.microsoft.com/office/powerpoint/2010/main" val="4092309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a:latin typeface="+mn-lt"/>
              </a:defRPr>
            </a:lvl1pPr>
          </a:lstStyle>
          <a:p>
            <a:r>
              <a:rPr lang="en-US"/>
              <a:t>Click to edit Master title style</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684D0161-F042-41FE-8D5B-B1477AF0C82C}"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370040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684D0161-F042-41FE-8D5B-B1477AF0C82C}"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3899002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684D0161-F042-41FE-8D5B-B1477AF0C82C}"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3386375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912284" y="981075"/>
            <a:ext cx="10750549" cy="647700"/>
          </a:xfrm>
        </p:spPr>
        <p:txBody>
          <a:bodyPr/>
          <a:lstStyle/>
          <a:p>
            <a:r>
              <a:rPr lang="hu-HU"/>
              <a:t>Mintacím szerkesztése</a:t>
            </a:r>
            <a:endParaRPr lang="de-DE"/>
          </a:p>
        </p:txBody>
      </p:sp>
      <p:sp>
        <p:nvSpPr>
          <p:cNvPr id="3" name="Szöveg helye 2"/>
          <p:cNvSpPr>
            <a:spLocks noGrp="1"/>
          </p:cNvSpPr>
          <p:nvPr>
            <p:ph type="body" sz="half" idx="1"/>
          </p:nvPr>
        </p:nvSpPr>
        <p:spPr>
          <a:xfrm>
            <a:off x="914401" y="1916114"/>
            <a:ext cx="5272617" cy="446563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4" name="Tartalom helye 3"/>
          <p:cNvSpPr>
            <a:spLocks noGrp="1"/>
          </p:cNvSpPr>
          <p:nvPr>
            <p:ph sz="half" idx="2"/>
          </p:nvPr>
        </p:nvSpPr>
        <p:spPr>
          <a:xfrm>
            <a:off x="6390218" y="1916114"/>
            <a:ext cx="5274733" cy="446563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5" name="Rectangle 8">
            <a:extLst>
              <a:ext uri="{FF2B5EF4-FFF2-40B4-BE49-F238E27FC236}">
                <a16:creationId xmlns:a16="http://schemas.microsoft.com/office/drawing/2014/main" id="{E9C6BD17-C948-4948-ACC6-6D0C65689423}"/>
              </a:ext>
            </a:extLst>
          </p:cNvPr>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384241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684D0161-F042-41FE-8D5B-B1477AF0C82C}"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46948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4D0161-F042-41FE-8D5B-B1477AF0C82C}"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166100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684D0161-F042-41FE-8D5B-B1477AF0C82C}"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415222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684D0161-F042-41FE-8D5B-B1477AF0C82C}" type="datetimeFigureOut">
              <a:rPr lang="en-US" smtClean="0"/>
              <a:t>9/27/2019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375069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684D0161-F042-41FE-8D5B-B1477AF0C82C}" type="datetimeFigureOut">
              <a:rPr lang="en-US" smtClean="0"/>
              <a:t>9/27/2019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42185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D0161-F042-41FE-8D5B-B1477AF0C82C}" type="datetimeFigureOut">
              <a:rPr lang="en-US" smtClean="0"/>
              <a:t>9/27/2019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61296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4D0161-F042-41FE-8D5B-B1477AF0C82C}"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558627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4D0161-F042-41FE-8D5B-B1477AF0C82C}"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98737-016C-4C9F-8A49-83D9B185CF6D}" type="slidenum">
              <a:rPr lang="en-US" smtClean="0"/>
              <a:t>‹Nr.›</a:t>
            </a:fld>
            <a:endParaRPr lang="en-US"/>
          </a:p>
        </p:txBody>
      </p:sp>
    </p:spTree>
    <p:extLst>
      <p:ext uri="{BB962C8B-B14F-4D97-AF65-F5344CB8AC3E}">
        <p14:creationId xmlns:p14="http://schemas.microsoft.com/office/powerpoint/2010/main" val="239004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D0161-F042-41FE-8D5B-B1477AF0C82C}" type="datetimeFigureOut">
              <a:rPr lang="en-US" smtClean="0"/>
              <a:t>9/27/2019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98737-016C-4C9F-8A49-83D9B185CF6D}" type="slidenum">
              <a:rPr lang="en-US" smtClean="0"/>
              <a:t>‹Nr.›</a:t>
            </a:fld>
            <a:endParaRPr lang="en-US"/>
          </a:p>
        </p:txBody>
      </p:sp>
    </p:spTree>
    <p:extLst>
      <p:ext uri="{BB962C8B-B14F-4D97-AF65-F5344CB8AC3E}">
        <p14:creationId xmlns:p14="http://schemas.microsoft.com/office/powerpoint/2010/main" val="647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rgbClr val="404041"/>
          </a:solidFill>
          <a:latin typeface="+mn-lt"/>
          <a:ea typeface="Adobe Fan Heiti Std B"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mn-lt"/>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mn-lt"/>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mn-lt"/>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mn-lt"/>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mn-lt"/>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ppData/Local/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hyperlink" Target="https://creativecommons.org/licenses/by-nc/3.0/" TargetMode="External"/><Relationship Id="rId4" Type="http://schemas.openxmlformats.org/officeDocument/2006/relationships/diagramLayout" Target="../diagrams/layout12.xml"/><Relationship Id="rId9" Type="http://schemas.openxmlformats.org/officeDocument/2006/relationships/hyperlink" Target="http://pngimg.com/download/22757"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hyperlink" Target="https://creativecommons.org/licenses/by-sa/3.0/" TargetMode="External"/><Relationship Id="rId4" Type="http://schemas.openxmlformats.org/officeDocument/2006/relationships/diagramLayout" Target="../diagrams/layout13.xml"/><Relationship Id="rId9" Type="http://schemas.openxmlformats.org/officeDocument/2006/relationships/hyperlink" Target="http://commons.wikimedia.org/wiki/file:human-go-home.svg"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hyperlink" Target="https://creativecommons.org/licenses/by-nc-sa/3.0/" TargetMode="External"/><Relationship Id="rId4" Type="http://schemas.openxmlformats.org/officeDocument/2006/relationships/diagramLayout" Target="../diagrams/layout14.xml"/><Relationship Id="rId9" Type="http://schemas.openxmlformats.org/officeDocument/2006/relationships/hyperlink" Target="https://opentextbc.ca/strategicmanagement/chapter/types-of-international-strategies/"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diagramData" Target="../diagrams/data15.xml"/><Relationship Id="rId7" Type="http://schemas.microsoft.com/office/2007/relationships/diagramDrawing" Target="../diagrams/drawing15.xml"/><Relationship Id="rId12" Type="http://schemas.openxmlformats.org/officeDocument/2006/relationships/hyperlink" Target="http://www.thaigoodview.com/node/153998"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image" Target="../media/image20.png"/><Relationship Id="rId5" Type="http://schemas.openxmlformats.org/officeDocument/2006/relationships/diagramQuickStyle" Target="../diagrams/quickStyle15.xml"/><Relationship Id="rId15" Type="http://schemas.openxmlformats.org/officeDocument/2006/relationships/image" Target="../media/image22.png"/><Relationship Id="rId10" Type="http://schemas.openxmlformats.org/officeDocument/2006/relationships/hyperlink" Target="https://creativecommons.org/licenses/by-sa/3.0/" TargetMode="External"/><Relationship Id="rId4" Type="http://schemas.openxmlformats.org/officeDocument/2006/relationships/diagramLayout" Target="../diagrams/layout15.xml"/><Relationship Id="rId9" Type="http://schemas.openxmlformats.org/officeDocument/2006/relationships/hyperlink" Target="http://commons.wikimedia.org/wiki/file:human-go-home.svg" TargetMode="External"/><Relationship Id="rId14" Type="http://schemas.openxmlformats.org/officeDocument/2006/relationships/hyperlink" Target="http://www.pngall.com/home-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https://www.youtube.com/embed/tvueIT5Th5s?start=1&amp;feature=oembed" TargetMode="External"/><Relationship Id="rId5" Type="http://schemas.openxmlformats.org/officeDocument/2006/relationships/hyperlink" Target="https://www.youtube.com/watch?v=tvueIT5Th5s&amp;t=1s" TargetMode="Externa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intense.efos.hr/index.php/youtube-channel/"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33638"/>
            <a:ext cx="9144000" cy="2387600"/>
          </a:xfrm>
        </p:spPr>
        <p:txBody>
          <a:bodyPr>
            <a:normAutofit/>
          </a:bodyPr>
          <a:lstStyle/>
          <a:p>
            <a:r>
              <a:rPr lang="de-DE" sz="4400" dirty="0"/>
              <a:t>C.1.2.4. Strategic Alternatives</a:t>
            </a:r>
            <a:br>
              <a:rPr lang="de-DE" sz="4400" dirty="0"/>
            </a:br>
            <a:br>
              <a:rPr lang="en-US" dirty="0"/>
            </a:br>
            <a:endParaRPr lang="hr-HR" dirty="0"/>
          </a:p>
        </p:txBody>
      </p:sp>
      <p:sp>
        <p:nvSpPr>
          <p:cNvPr id="4" name="Foliennummernplatzhalter 3">
            <a:extLst>
              <a:ext uri="{FF2B5EF4-FFF2-40B4-BE49-F238E27FC236}">
                <a16:creationId xmlns:a16="http://schemas.microsoft.com/office/drawing/2014/main" id="{F2C48A4B-520A-4F81-BDF4-0E92F6F677F1}"/>
              </a:ext>
            </a:extLst>
          </p:cNvPr>
          <p:cNvSpPr>
            <a:spLocks noGrp="1"/>
          </p:cNvSpPr>
          <p:nvPr>
            <p:ph type="sldNum" sz="quarter" idx="12"/>
          </p:nvPr>
        </p:nvSpPr>
        <p:spPr/>
        <p:txBody>
          <a:bodyPr/>
          <a:lstStyle/>
          <a:p>
            <a:fld id="{B34092F8-88B9-48E5-9B8F-3F206E5F35A9}" type="slidenum">
              <a:rPr lang="hr-HR" smtClean="0"/>
              <a:t>1</a:t>
            </a:fld>
            <a:endParaRPr lang="hr-HR"/>
          </a:p>
        </p:txBody>
      </p:sp>
      <p:sp>
        <p:nvSpPr>
          <p:cNvPr id="6" name="Untertitel 5">
            <a:extLst>
              <a:ext uri="{FF2B5EF4-FFF2-40B4-BE49-F238E27FC236}">
                <a16:creationId xmlns:a16="http://schemas.microsoft.com/office/drawing/2014/main" id="{FE4018E3-C3C0-4DD5-870E-B4006F7A2849}"/>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3482874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vert="horz" lIns="91440" tIns="45720" rIns="91440" bIns="45720" rtlCol="0" anchor="ctr">
            <a:normAutofit/>
          </a:bodyPr>
          <a:lstStyle/>
          <a:p>
            <a:r>
              <a:rPr lang="en-US" dirty="0"/>
              <a:t>The Global </a:t>
            </a:r>
            <a:r>
              <a:rPr lang="en-US" dirty="0" err="1"/>
              <a:t>Organisational</a:t>
            </a:r>
            <a:r>
              <a:rPr lang="en-US" dirty="0"/>
              <a:t> Challenge</a:t>
            </a:r>
          </a:p>
        </p:txBody>
      </p:sp>
      <p:sp>
        <p:nvSpPr>
          <p:cNvPr id="27651" name="Content Placeholder 4"/>
          <p:cNvSpPr>
            <a:spLocks noGrp="1"/>
          </p:cNvSpPr>
          <p:nvPr>
            <p:ph idx="1"/>
          </p:nvPr>
        </p:nvSpPr>
        <p:spPr bwMode="auto"/>
        <p:txBody>
          <a:bodyPr wrap="square" numCol="1" anchor="t" anchorCtr="0" compatLnSpc="1">
            <a:prstTxWarp prst="textNoShape">
              <a:avLst/>
            </a:prstTxWarp>
            <a:noAutofit/>
          </a:bodyPr>
          <a:lstStyle/>
          <a:p>
            <a:pPr>
              <a:spcBef>
                <a:spcPct val="0"/>
              </a:spcBef>
              <a:buFont typeface="Wingdings" panose="05000000000000000000" pitchFamily="2" charset="2"/>
              <a:buChar char="§"/>
            </a:pPr>
            <a:r>
              <a:rPr lang="en-GB" altLang="en-US" b="1" dirty="0"/>
              <a:t>Increased complexity and differentiation</a:t>
            </a:r>
          </a:p>
          <a:p>
            <a:pPr>
              <a:spcBef>
                <a:spcPct val="0"/>
              </a:spcBef>
              <a:buFont typeface="Arial" panose="020B0604020202020204" pitchFamily="34" charset="0"/>
              <a:buNone/>
            </a:pPr>
            <a:r>
              <a:rPr lang="en-GB" altLang="en-US" b="1" dirty="0"/>
              <a:t>	</a:t>
            </a:r>
            <a:r>
              <a:rPr lang="en-GB" altLang="en-US" dirty="0"/>
              <a:t>-</a:t>
            </a:r>
            <a:r>
              <a:rPr lang="en-GB" altLang="en-US" b="1" dirty="0"/>
              <a:t> </a:t>
            </a:r>
            <a:r>
              <a:rPr lang="en-GB" altLang="en-US" dirty="0"/>
              <a:t>Greater level of internal and external complexity</a:t>
            </a:r>
          </a:p>
          <a:p>
            <a:pPr>
              <a:spcBef>
                <a:spcPct val="0"/>
              </a:spcBef>
              <a:buFont typeface="Arial" panose="020B0604020202020204" pitchFamily="34" charset="0"/>
              <a:buNone/>
            </a:pPr>
            <a:r>
              <a:rPr lang="en-GB" altLang="en-US" dirty="0"/>
              <a:t>	- Numerous differences include economic development, language, political system, cultural norms and values, etc.</a:t>
            </a:r>
          </a:p>
          <a:p>
            <a:pPr>
              <a:spcBef>
                <a:spcPct val="0"/>
              </a:spcBef>
              <a:buFont typeface="Arial" panose="020B0604020202020204" pitchFamily="34" charset="0"/>
              <a:buNone/>
            </a:pPr>
            <a:r>
              <a:rPr lang="en-GB" altLang="en-US" dirty="0"/>
              <a:t>	- Increasing needs for greater response to local preferences</a:t>
            </a:r>
          </a:p>
          <a:p>
            <a:pPr>
              <a:spcBef>
                <a:spcPct val="0"/>
              </a:spcBef>
              <a:buFont typeface="Wingdings" panose="05000000000000000000" pitchFamily="2" charset="2"/>
              <a:buChar char="§"/>
            </a:pPr>
            <a:r>
              <a:rPr lang="en-GB" altLang="en-US" b="1" dirty="0"/>
              <a:t>Integration</a:t>
            </a:r>
          </a:p>
          <a:p>
            <a:pPr>
              <a:spcBef>
                <a:spcPct val="0"/>
              </a:spcBef>
              <a:buFont typeface="Arial" panose="020B0604020202020204" pitchFamily="34" charset="0"/>
              <a:buNone/>
            </a:pPr>
            <a:r>
              <a:rPr lang="en-GB" altLang="en-US" b="1" dirty="0"/>
              <a:t>	</a:t>
            </a:r>
            <a:r>
              <a:rPr lang="en-GB" altLang="en-US" dirty="0"/>
              <a:t>-</a:t>
            </a:r>
            <a:r>
              <a:rPr lang="en-GB" altLang="en-US" b="1" dirty="0"/>
              <a:t> </a:t>
            </a:r>
            <a:r>
              <a:rPr lang="en-GB" altLang="en-US" dirty="0"/>
              <a:t>It is necessary for a global organisation to reap the benefit of economies of scale, economies of scope, and low-cost production</a:t>
            </a:r>
          </a:p>
          <a:p>
            <a:pPr>
              <a:spcBef>
                <a:spcPct val="0"/>
              </a:spcBef>
              <a:buFont typeface="Wingdings" panose="05000000000000000000" pitchFamily="2" charset="2"/>
              <a:buChar char="§"/>
            </a:pPr>
            <a:r>
              <a:rPr lang="en-GB" altLang="en-US" b="1" dirty="0"/>
              <a:t>Knowledge transfer</a:t>
            </a:r>
          </a:p>
          <a:p>
            <a:pPr>
              <a:spcBef>
                <a:spcPct val="0"/>
              </a:spcBef>
              <a:buFont typeface="Arial" panose="020B0604020202020204" pitchFamily="34" charset="0"/>
              <a:buNone/>
            </a:pPr>
            <a:r>
              <a:rPr lang="en-GB" altLang="en-US" b="1" dirty="0"/>
              <a:t>	</a:t>
            </a:r>
            <a:r>
              <a:rPr lang="en-GB" altLang="en-US" dirty="0"/>
              <a:t>-</a:t>
            </a:r>
            <a:r>
              <a:rPr lang="en-GB" altLang="en-US" b="1" dirty="0"/>
              <a:t> </a:t>
            </a:r>
            <a:r>
              <a:rPr lang="en-GB" altLang="en-US" dirty="0"/>
              <a:t>International environment offers opportunities for </a:t>
            </a:r>
          </a:p>
          <a:p>
            <a:pPr>
              <a:spcBef>
                <a:spcPct val="0"/>
              </a:spcBef>
              <a:buFont typeface="Arial" panose="020B0604020202020204" pitchFamily="34" charset="0"/>
              <a:buNone/>
            </a:pPr>
            <a:r>
              <a:rPr lang="en-GB" altLang="en-US" dirty="0"/>
              <a:t>	learning and the development of diverse capabilities</a:t>
            </a:r>
            <a:endParaRPr lang="en-US" altLang="en-US" dirty="0"/>
          </a:p>
        </p:txBody>
      </p:sp>
      <p:sp>
        <p:nvSpPr>
          <p:cNvPr id="2" name="Foliennummernplatzhalter 1">
            <a:extLst>
              <a:ext uri="{FF2B5EF4-FFF2-40B4-BE49-F238E27FC236}">
                <a16:creationId xmlns:a16="http://schemas.microsoft.com/office/drawing/2014/main" id="{BEDE60A2-68E3-47C7-8263-E976EB93F7F4}"/>
              </a:ext>
            </a:extLst>
          </p:cNvPr>
          <p:cNvSpPr>
            <a:spLocks noGrp="1"/>
          </p:cNvSpPr>
          <p:nvPr>
            <p:ph type="sldNum" sz="quarter" idx="12"/>
          </p:nvPr>
        </p:nvSpPr>
        <p:spPr/>
        <p:txBody>
          <a:bodyPr/>
          <a:lstStyle/>
          <a:p>
            <a:fld id="{B34092F8-88B9-48E5-9B8F-3F206E5F35A9}" type="slidenum">
              <a:rPr lang="hr-HR" smtClean="0"/>
              <a:t>10</a:t>
            </a:fld>
            <a:endParaRPr lang="hr-HR"/>
          </a:p>
        </p:txBody>
      </p:sp>
      <p:sp>
        <p:nvSpPr>
          <p:cNvPr id="27652"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latin typeface="Tahoma" panose="020B0604030504040204" pitchFamily="34" charset="0"/>
              </a:rPr>
              <a:t>0</a:t>
            </a:r>
          </a:p>
        </p:txBody>
      </p:sp>
    </p:spTree>
    <p:extLst>
      <p:ext uri="{BB962C8B-B14F-4D97-AF65-F5344CB8AC3E}">
        <p14:creationId xmlns:p14="http://schemas.microsoft.com/office/powerpoint/2010/main" val="275300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B195F4B0-E145-4DDC-B22A-12C9937E5962}"/>
              </a:ext>
            </a:extLst>
          </p:cNvPr>
          <p:cNvSpPr>
            <a:spLocks noGrp="1" noChangeArrowheads="1"/>
          </p:cNvSpPr>
          <p:nvPr>
            <p:ph type="title"/>
          </p:nvPr>
        </p:nvSpPr>
        <p:spPr/>
        <p:txBody>
          <a:bodyPr/>
          <a:lstStyle/>
          <a:p>
            <a:r>
              <a:rPr lang="de-DE" altLang="de-DE" dirty="0"/>
              <a:t>Global Integration</a:t>
            </a:r>
          </a:p>
        </p:txBody>
      </p:sp>
      <p:sp>
        <p:nvSpPr>
          <p:cNvPr id="4100" name="Rectangle 3">
            <a:extLst>
              <a:ext uri="{FF2B5EF4-FFF2-40B4-BE49-F238E27FC236}">
                <a16:creationId xmlns:a16="http://schemas.microsoft.com/office/drawing/2014/main" id="{7B520F84-329B-45A5-9D68-4EB046FE3FC9}"/>
              </a:ext>
            </a:extLst>
          </p:cNvPr>
          <p:cNvSpPr>
            <a:spLocks noGrp="1" noChangeArrowheads="1"/>
          </p:cNvSpPr>
          <p:nvPr>
            <p:ph type="body" idx="1"/>
          </p:nvPr>
        </p:nvSpPr>
        <p:spPr>
          <a:xfrm>
            <a:off x="838200" y="1475509"/>
            <a:ext cx="10515600" cy="1641764"/>
          </a:xfrm>
        </p:spPr>
        <p:txBody>
          <a:bodyPr>
            <a:normAutofit/>
          </a:bodyPr>
          <a:lstStyle/>
          <a:p>
            <a:r>
              <a:rPr lang="en-GB" altLang="de-DE" dirty="0"/>
              <a:t>What does global integration mean?</a:t>
            </a:r>
          </a:p>
          <a:p>
            <a:pPr lvl="1">
              <a:buFont typeface="Wingdings" panose="05000000000000000000" pitchFamily="2" charset="2"/>
              <a:buChar char="à"/>
            </a:pPr>
            <a:r>
              <a:rPr lang="en-GB" altLang="de-DE" dirty="0"/>
              <a:t>The firm gains comparative advantages by integrating globally distributed activities into its value chain</a:t>
            </a:r>
          </a:p>
          <a:p>
            <a:pPr marL="228600" lvl="1"/>
            <a:endParaRPr lang="de-DE" altLang="de-DE" dirty="0"/>
          </a:p>
          <a:p>
            <a:pPr marL="800100" lvl="1" indent="-342900"/>
            <a:endParaRPr lang="de-DE" altLang="de-DE" dirty="0"/>
          </a:p>
        </p:txBody>
      </p:sp>
      <p:graphicFrame>
        <p:nvGraphicFramePr>
          <p:cNvPr id="2" name="Diagramm 1">
            <a:extLst>
              <a:ext uri="{FF2B5EF4-FFF2-40B4-BE49-F238E27FC236}">
                <a16:creationId xmlns:a16="http://schemas.microsoft.com/office/drawing/2014/main" id="{82E282E9-35A5-45BB-8A20-137C5093F517}"/>
              </a:ext>
            </a:extLst>
          </p:cNvPr>
          <p:cNvGraphicFramePr/>
          <p:nvPr/>
        </p:nvGraphicFramePr>
        <p:xfrm>
          <a:off x="6629401" y="2883622"/>
          <a:ext cx="4987636" cy="2672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Inhaltsplatzhalter 2">
            <a:extLst>
              <a:ext uri="{FF2B5EF4-FFF2-40B4-BE49-F238E27FC236}">
                <a16:creationId xmlns:a16="http://schemas.microsoft.com/office/drawing/2014/main" id="{D65414A5-0F31-4A21-8337-B956FC7C375F}"/>
              </a:ext>
            </a:extLst>
          </p:cNvPr>
          <p:cNvSpPr txBox="1">
            <a:spLocks/>
          </p:cNvSpPr>
          <p:nvPr/>
        </p:nvSpPr>
        <p:spPr>
          <a:xfrm>
            <a:off x="838199" y="2788948"/>
            <a:ext cx="5791201" cy="370392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404041"/>
                </a:solidFill>
                <a:latin typeface="Calibri Regular"/>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04041"/>
                </a:solidFill>
                <a:latin typeface="Calibri Regular"/>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04041"/>
                </a:solidFill>
                <a:latin typeface="Calibri Regular"/>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Regular"/>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1"/>
                </a:solidFill>
                <a:latin typeface="Calibri Regular"/>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de-DE" dirty="0"/>
              <a:t>Implications :</a:t>
            </a:r>
          </a:p>
          <a:p>
            <a:pPr lvl="1"/>
            <a:r>
              <a:rPr lang="en-GB" altLang="de-DE" dirty="0"/>
              <a:t>Downstream activities are often country-specific</a:t>
            </a:r>
          </a:p>
          <a:p>
            <a:pPr lvl="2"/>
            <a:r>
              <a:rPr lang="en-GB" altLang="de-DE" dirty="0"/>
              <a:t>Firm’s reputation </a:t>
            </a:r>
          </a:p>
          <a:p>
            <a:pPr lvl="2"/>
            <a:r>
              <a:rPr lang="en-GB" altLang="de-DE" dirty="0"/>
              <a:t>Brand name </a:t>
            </a:r>
          </a:p>
          <a:p>
            <a:pPr lvl="2"/>
            <a:r>
              <a:rPr lang="en-GB" altLang="de-DE" dirty="0"/>
              <a:t>Service network</a:t>
            </a:r>
          </a:p>
          <a:p>
            <a:pPr lvl="1"/>
            <a:r>
              <a:rPr lang="en-GB" altLang="de-DE" dirty="0"/>
              <a:t>Upstream activities are more often subject to global competition </a:t>
            </a:r>
          </a:p>
          <a:p>
            <a:pPr lvl="1"/>
            <a:r>
              <a:rPr lang="en-GB" altLang="de-DE" dirty="0"/>
              <a:t>A firm can realise integration benefits more easily on the level of upstream activities</a:t>
            </a:r>
          </a:p>
        </p:txBody>
      </p:sp>
      <p:sp>
        <p:nvSpPr>
          <p:cNvPr id="3" name="Foliennummernplatzhalter 2">
            <a:extLst>
              <a:ext uri="{FF2B5EF4-FFF2-40B4-BE49-F238E27FC236}">
                <a16:creationId xmlns:a16="http://schemas.microsoft.com/office/drawing/2014/main" id="{63B675B8-0428-4278-AB74-1798CA158460}"/>
              </a:ext>
            </a:extLst>
          </p:cNvPr>
          <p:cNvSpPr>
            <a:spLocks noGrp="1"/>
          </p:cNvSpPr>
          <p:nvPr>
            <p:ph type="sldNum" sz="quarter" idx="12"/>
          </p:nvPr>
        </p:nvSpPr>
        <p:spPr/>
        <p:txBody>
          <a:bodyPr/>
          <a:lstStyle/>
          <a:p>
            <a:fld id="{B34092F8-88B9-48E5-9B8F-3F206E5F35A9}" type="slidenum">
              <a:rPr lang="hr-HR" smtClean="0"/>
              <a:t>11</a:t>
            </a:fld>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384A5E0-04FF-4A48-8D7C-AFD5EA824A8F}"/>
              </a:ext>
            </a:extLst>
          </p:cNvPr>
          <p:cNvSpPr>
            <a:spLocks noGrp="1"/>
          </p:cNvSpPr>
          <p:nvPr>
            <p:ph type="sldNum" sz="quarter" idx="12"/>
          </p:nvPr>
        </p:nvSpPr>
        <p:spPr/>
        <p:txBody>
          <a:bodyPr/>
          <a:lstStyle/>
          <a:p>
            <a:fld id="{B34092F8-88B9-48E5-9B8F-3F206E5F35A9}" type="slidenum">
              <a:rPr lang="hr-HR" smtClean="0"/>
              <a:t>12</a:t>
            </a:fld>
            <a:endParaRPr lang="hr-HR"/>
          </a:p>
        </p:txBody>
      </p:sp>
      <p:pic>
        <p:nvPicPr>
          <p:cNvPr id="7173" name="Picture 2">
            <a:extLst>
              <a:ext uri="{FF2B5EF4-FFF2-40B4-BE49-F238E27FC236}">
                <a16:creationId xmlns:a16="http://schemas.microsoft.com/office/drawing/2014/main" id="{04174EA7-6371-4361-8C60-3C91B49631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9" b="2516"/>
          <a:stretch/>
        </p:blipFill>
        <p:spPr bwMode="auto">
          <a:xfrm>
            <a:off x="1906980" y="136525"/>
            <a:ext cx="8378041" cy="604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hteck 4">
            <a:extLst>
              <a:ext uri="{FF2B5EF4-FFF2-40B4-BE49-F238E27FC236}">
                <a16:creationId xmlns:a16="http://schemas.microsoft.com/office/drawing/2014/main" id="{1B644017-FD05-4DBA-BEC3-29363F7251BF}"/>
              </a:ext>
            </a:extLst>
          </p:cNvPr>
          <p:cNvSpPr>
            <a:spLocks noChangeArrowheads="1"/>
          </p:cNvSpPr>
          <p:nvPr/>
        </p:nvSpPr>
        <p:spPr bwMode="auto">
          <a:xfrm>
            <a:off x="4003964" y="5719979"/>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sz="1200" dirty="0">
                <a:latin typeface="Calibri" panose="020F0502020204030204" pitchFamily="34" charset="0"/>
              </a:rPr>
              <a:t>Source: Wieland, Andreas; </a:t>
            </a:r>
            <a:r>
              <a:rPr lang="de-DE" altLang="de-DE" sz="1200" dirty="0" err="1">
                <a:latin typeface="Calibri" panose="020F0502020204030204" pitchFamily="34" charset="0"/>
              </a:rPr>
              <a:t>Wallenburg</a:t>
            </a:r>
            <a:r>
              <a:rPr lang="de-DE" altLang="de-DE" sz="1200" dirty="0">
                <a:latin typeface="Calibri" panose="020F0502020204030204" pitchFamily="34" charset="0"/>
              </a:rPr>
              <a:t>, Carl Marcus (2011): Supply-Chain-Management in stürmischen Zeiten. Berlin, p.8.</a:t>
            </a:r>
          </a:p>
        </p:txBody>
      </p:sp>
      <p:sp>
        <p:nvSpPr>
          <p:cNvPr id="7175" name="Textfeld 5">
            <a:extLst>
              <a:ext uri="{FF2B5EF4-FFF2-40B4-BE49-F238E27FC236}">
                <a16:creationId xmlns:a16="http://schemas.microsoft.com/office/drawing/2014/main" id="{64CD2667-8FC7-46A3-90D4-9FB3A7348B05}"/>
              </a:ext>
            </a:extLst>
          </p:cNvPr>
          <p:cNvSpPr txBox="1">
            <a:spLocks noChangeArrowheads="1"/>
          </p:cNvSpPr>
          <p:nvPr/>
        </p:nvSpPr>
        <p:spPr bwMode="auto">
          <a:xfrm>
            <a:off x="3647281" y="333375"/>
            <a:ext cx="4897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e-DE" altLang="de-DE" dirty="0" err="1">
                <a:latin typeface="Calibri" panose="020F0502020204030204" pitchFamily="34" charset="0"/>
              </a:rPr>
              <a:t>What</a:t>
            </a:r>
            <a:r>
              <a:rPr lang="de-DE" altLang="de-DE" dirty="0">
                <a:latin typeface="Calibri" panose="020F0502020204030204" pitchFamily="34" charset="0"/>
              </a:rPr>
              <a:t> </a:t>
            </a:r>
            <a:r>
              <a:rPr lang="de-DE" altLang="de-DE" dirty="0" err="1">
                <a:latin typeface="Calibri" panose="020F0502020204030204" pitchFamily="34" charset="0"/>
              </a:rPr>
              <a:t>is</a:t>
            </a:r>
            <a:r>
              <a:rPr lang="de-DE" altLang="de-DE" dirty="0">
                <a:latin typeface="Calibri" panose="020F0502020204030204" pitchFamily="34" charset="0"/>
              </a:rPr>
              <a:t> </a:t>
            </a:r>
            <a:r>
              <a:rPr lang="de-DE" altLang="de-DE" dirty="0" err="1">
                <a:latin typeface="Calibri" panose="020F0502020204030204" pitchFamily="34" charset="0"/>
              </a:rPr>
              <a:t>upstream</a:t>
            </a:r>
            <a:r>
              <a:rPr lang="de-DE" altLang="de-DE" dirty="0">
                <a:latin typeface="Calibri" panose="020F0502020204030204" pitchFamily="34" charset="0"/>
              </a:rPr>
              <a:t>, </a:t>
            </a:r>
            <a:r>
              <a:rPr lang="de-DE" altLang="de-DE" dirty="0" err="1">
                <a:latin typeface="Calibri" panose="020F0502020204030204" pitchFamily="34" charset="0"/>
              </a:rPr>
              <a:t>what</a:t>
            </a:r>
            <a:r>
              <a:rPr lang="de-DE" altLang="de-DE" dirty="0">
                <a:latin typeface="Calibri" panose="020F0502020204030204" pitchFamily="34" charset="0"/>
              </a:rPr>
              <a:t> </a:t>
            </a:r>
            <a:r>
              <a:rPr lang="de-DE" altLang="de-DE" dirty="0" err="1">
                <a:latin typeface="Calibri" panose="020F0502020204030204" pitchFamily="34" charset="0"/>
              </a:rPr>
              <a:t>is</a:t>
            </a:r>
            <a:r>
              <a:rPr lang="de-DE" altLang="de-DE" dirty="0">
                <a:latin typeface="Calibri" panose="020F0502020204030204" pitchFamily="34" charset="0"/>
              </a:rPr>
              <a:t> </a:t>
            </a:r>
            <a:r>
              <a:rPr lang="de-DE" altLang="de-DE" dirty="0" err="1">
                <a:latin typeface="Calibri" panose="020F0502020204030204" pitchFamily="34" charset="0"/>
              </a:rPr>
              <a:t>downstream</a:t>
            </a:r>
            <a:r>
              <a:rPr lang="de-DE" altLang="de-DE" dirty="0">
                <a:latin typeface="Calibri" panose="020F0502020204030204" pitchFamily="34"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8200" y="228916"/>
            <a:ext cx="8969113" cy="5692444"/>
          </a:xfrm>
          <a:prstGeom prst="rect">
            <a:avLst/>
          </a:prstGeom>
        </p:spPr>
      </p:pic>
      <p:sp>
        <p:nvSpPr>
          <p:cNvPr id="3" name="Content Placeholder 2"/>
          <p:cNvSpPr>
            <a:spLocks noGrp="1"/>
          </p:cNvSpPr>
          <p:nvPr>
            <p:ph idx="1"/>
          </p:nvPr>
        </p:nvSpPr>
        <p:spPr>
          <a:xfrm>
            <a:off x="838200" y="1931830"/>
            <a:ext cx="10515600" cy="4389511"/>
          </a:xfrm>
        </p:spPr>
        <p:txBody>
          <a:bodyPr>
            <a:normAutofit lnSpcReduction="10000"/>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sz="2400" dirty="0"/>
              <a:t>https://managementmania.com/en/vrio-analysis</a:t>
            </a:r>
          </a:p>
        </p:txBody>
      </p:sp>
      <p:sp>
        <p:nvSpPr>
          <p:cNvPr id="2" name="Foliennummernplatzhalter 1">
            <a:extLst>
              <a:ext uri="{FF2B5EF4-FFF2-40B4-BE49-F238E27FC236}">
                <a16:creationId xmlns:a16="http://schemas.microsoft.com/office/drawing/2014/main" id="{2F21166C-996F-419E-BF27-DB0DF81FB173}"/>
              </a:ext>
            </a:extLst>
          </p:cNvPr>
          <p:cNvSpPr>
            <a:spLocks noGrp="1"/>
          </p:cNvSpPr>
          <p:nvPr>
            <p:ph type="sldNum" sz="quarter" idx="12"/>
          </p:nvPr>
        </p:nvSpPr>
        <p:spPr/>
        <p:txBody>
          <a:bodyPr/>
          <a:lstStyle/>
          <a:p>
            <a:fld id="{B34092F8-88B9-48E5-9B8F-3F206E5F35A9}" type="slidenum">
              <a:rPr lang="hr-HR" smtClean="0"/>
              <a:t>13</a:t>
            </a:fld>
            <a:endParaRPr lang="hr-HR"/>
          </a:p>
        </p:txBody>
      </p:sp>
    </p:spTree>
    <p:extLst>
      <p:ext uri="{BB962C8B-B14F-4D97-AF65-F5344CB8AC3E}">
        <p14:creationId xmlns:p14="http://schemas.microsoft.com/office/powerpoint/2010/main" val="283809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0696F2EB-054E-4777-A8DE-7B4055ABC0ED}"/>
              </a:ext>
            </a:extLst>
          </p:cNvPr>
          <p:cNvSpPr>
            <a:spLocks noGrp="1"/>
          </p:cNvSpPr>
          <p:nvPr>
            <p:ph type="title"/>
          </p:nvPr>
        </p:nvSpPr>
        <p:spPr/>
        <p:txBody>
          <a:bodyPr/>
          <a:lstStyle/>
          <a:p>
            <a:pPr marL="342900" indent="-342900"/>
            <a:r>
              <a:rPr lang="en-GB" altLang="de-DE" dirty="0"/>
              <a:t>What does “Global Integration” mean?</a:t>
            </a:r>
          </a:p>
        </p:txBody>
      </p:sp>
      <p:sp>
        <p:nvSpPr>
          <p:cNvPr id="8195" name="Inhaltsplatzhalter 2">
            <a:extLst>
              <a:ext uri="{FF2B5EF4-FFF2-40B4-BE49-F238E27FC236}">
                <a16:creationId xmlns:a16="http://schemas.microsoft.com/office/drawing/2014/main" id="{43D8C6C2-7CFD-4111-8056-97EC46A0F4B6}"/>
              </a:ext>
            </a:extLst>
          </p:cNvPr>
          <p:cNvSpPr>
            <a:spLocks noGrp="1"/>
          </p:cNvSpPr>
          <p:nvPr>
            <p:ph idx="1"/>
          </p:nvPr>
        </p:nvSpPr>
        <p:spPr>
          <a:xfrm>
            <a:off x="838201" y="1700213"/>
            <a:ext cx="10716490" cy="4608512"/>
          </a:xfrm>
        </p:spPr>
        <p:txBody>
          <a:bodyPr>
            <a:normAutofit/>
          </a:bodyPr>
          <a:lstStyle/>
          <a:p>
            <a:pPr marL="0" indent="0">
              <a:buNone/>
            </a:pPr>
            <a:r>
              <a:rPr lang="en-GB" altLang="de-DE" dirty="0"/>
              <a:t>When designing the value chain, two dimensions are of central significance:</a:t>
            </a:r>
          </a:p>
        </p:txBody>
      </p:sp>
      <p:graphicFrame>
        <p:nvGraphicFramePr>
          <p:cNvPr id="6" name="Diagramm 5">
            <a:extLst>
              <a:ext uri="{FF2B5EF4-FFF2-40B4-BE49-F238E27FC236}">
                <a16:creationId xmlns:a16="http://schemas.microsoft.com/office/drawing/2014/main" id="{2F03F5DD-E641-45C2-BF10-50717BCBBDF9}"/>
              </a:ext>
            </a:extLst>
          </p:cNvPr>
          <p:cNvGraphicFramePr/>
          <p:nvPr>
            <p:extLst>
              <p:ext uri="{D42A27DB-BD31-4B8C-83A1-F6EECF244321}">
                <p14:modId xmlns:p14="http://schemas.microsoft.com/office/powerpoint/2010/main" val="1792105855"/>
              </p:ext>
            </p:extLst>
          </p:nvPr>
        </p:nvGraphicFramePr>
        <p:xfrm>
          <a:off x="6766213" y="4154776"/>
          <a:ext cx="4603172" cy="2153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 6">
            <a:extLst>
              <a:ext uri="{FF2B5EF4-FFF2-40B4-BE49-F238E27FC236}">
                <a16:creationId xmlns:a16="http://schemas.microsoft.com/office/drawing/2014/main" id="{1EAA4B6E-603C-40C1-9D55-63DF2DF60487}"/>
              </a:ext>
            </a:extLst>
          </p:cNvPr>
          <p:cNvGraphicFramePr/>
          <p:nvPr/>
        </p:nvGraphicFramePr>
        <p:xfrm>
          <a:off x="6750626" y="2266157"/>
          <a:ext cx="4634345" cy="21539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feld 2">
            <a:extLst>
              <a:ext uri="{FF2B5EF4-FFF2-40B4-BE49-F238E27FC236}">
                <a16:creationId xmlns:a16="http://schemas.microsoft.com/office/drawing/2014/main" id="{1E87B2DF-F4E7-4CBE-8B96-99D9C93BB575}"/>
              </a:ext>
            </a:extLst>
          </p:cNvPr>
          <p:cNvSpPr txBox="1"/>
          <p:nvPr/>
        </p:nvSpPr>
        <p:spPr>
          <a:xfrm>
            <a:off x="1246909" y="2473036"/>
            <a:ext cx="4885604" cy="2677656"/>
          </a:xfrm>
          <a:prstGeom prst="rect">
            <a:avLst/>
          </a:prstGeom>
          <a:noFill/>
        </p:spPr>
        <p:txBody>
          <a:bodyPr wrap="square" rtlCol="0">
            <a:spAutoFit/>
          </a:bodyPr>
          <a:lstStyle/>
          <a:p>
            <a:pPr marL="0" lvl="1"/>
            <a:r>
              <a:rPr lang="en-GB" altLang="de-DE" sz="2400" dirty="0"/>
              <a:t>Configuration of the value chain: Where and in how many places in the world is a value chain activity preformed? </a:t>
            </a:r>
          </a:p>
          <a:p>
            <a:pPr lvl="1"/>
            <a:endParaRPr lang="en-GB" altLang="de-DE" sz="2400" dirty="0"/>
          </a:p>
          <a:p>
            <a:pPr lvl="1"/>
            <a:endParaRPr lang="en-GB" altLang="de-DE" sz="2400" dirty="0"/>
          </a:p>
          <a:p>
            <a:endParaRPr lang="de-DE" sz="2400" dirty="0"/>
          </a:p>
        </p:txBody>
      </p:sp>
      <p:sp>
        <p:nvSpPr>
          <p:cNvPr id="9" name="Textfeld 8">
            <a:extLst>
              <a:ext uri="{FF2B5EF4-FFF2-40B4-BE49-F238E27FC236}">
                <a16:creationId xmlns:a16="http://schemas.microsoft.com/office/drawing/2014/main" id="{DDE8B5ED-72E0-4040-A3F8-E9FDA6E8C397}"/>
              </a:ext>
            </a:extLst>
          </p:cNvPr>
          <p:cNvSpPr txBox="1"/>
          <p:nvPr/>
        </p:nvSpPr>
        <p:spPr>
          <a:xfrm>
            <a:off x="1210396" y="3640594"/>
            <a:ext cx="4885604" cy="2677656"/>
          </a:xfrm>
          <a:prstGeom prst="rect">
            <a:avLst/>
          </a:prstGeom>
          <a:noFill/>
        </p:spPr>
        <p:txBody>
          <a:bodyPr wrap="square" rtlCol="0">
            <a:spAutoFit/>
          </a:bodyPr>
          <a:lstStyle/>
          <a:p>
            <a:pPr lvl="1"/>
            <a:endParaRPr lang="en-GB" altLang="de-DE" sz="2400" dirty="0"/>
          </a:p>
          <a:p>
            <a:pPr lvl="1"/>
            <a:endParaRPr lang="en-GB" altLang="de-DE" sz="2400" dirty="0"/>
          </a:p>
          <a:p>
            <a:pPr marL="0" lvl="1"/>
            <a:r>
              <a:rPr lang="en-GB" altLang="de-DE" sz="2400" dirty="0"/>
              <a:t>Coordination of the value chain: How closely are the different activities of the value chain coordinated with each other?  </a:t>
            </a:r>
          </a:p>
          <a:p>
            <a:endParaRPr lang="de-DE" sz="2400" dirty="0"/>
          </a:p>
        </p:txBody>
      </p:sp>
      <p:sp>
        <p:nvSpPr>
          <p:cNvPr id="4" name="Foliennummernplatzhalter 3">
            <a:extLst>
              <a:ext uri="{FF2B5EF4-FFF2-40B4-BE49-F238E27FC236}">
                <a16:creationId xmlns:a16="http://schemas.microsoft.com/office/drawing/2014/main" id="{D96CA1A3-38BA-4834-AD81-04F89958487C}"/>
              </a:ext>
            </a:extLst>
          </p:cNvPr>
          <p:cNvSpPr>
            <a:spLocks noGrp="1"/>
          </p:cNvSpPr>
          <p:nvPr>
            <p:ph type="sldNum" sz="quarter" idx="12"/>
          </p:nvPr>
        </p:nvSpPr>
        <p:spPr/>
        <p:txBody>
          <a:bodyPr/>
          <a:lstStyle/>
          <a:p>
            <a:fld id="{B34092F8-88B9-48E5-9B8F-3F206E5F35A9}" type="slidenum">
              <a:rPr lang="hr-HR" smtClean="0"/>
              <a:t>14</a:t>
            </a:fld>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P spid="3"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15EBE95-AC9C-45C9-B0F1-BEBF89036FC6}"/>
              </a:ext>
            </a:extLst>
          </p:cNvPr>
          <p:cNvSpPr>
            <a:spLocks noGrp="1"/>
          </p:cNvSpPr>
          <p:nvPr>
            <p:ph type="sldNum" sz="quarter" idx="12"/>
          </p:nvPr>
        </p:nvSpPr>
        <p:spPr/>
        <p:txBody>
          <a:bodyPr/>
          <a:lstStyle/>
          <a:p>
            <a:fld id="{B34092F8-88B9-48E5-9B8F-3F206E5F35A9}" type="slidenum">
              <a:rPr lang="hr-HR" smtClean="0">
                <a:latin typeface="Calibri" panose="020F0502020204030204" pitchFamily="34" charset="0"/>
                <a:cs typeface="Calibri" panose="020F0502020204030204" pitchFamily="34" charset="0"/>
              </a:rPr>
              <a:t>15</a:t>
            </a:fld>
            <a:endParaRPr lang="hr-HR">
              <a:latin typeface="Calibri" panose="020F0502020204030204" pitchFamily="34" charset="0"/>
              <a:cs typeface="Calibri" panose="020F0502020204030204" pitchFamily="34" charset="0"/>
            </a:endParaRPr>
          </a:p>
        </p:txBody>
      </p:sp>
      <p:sp>
        <p:nvSpPr>
          <p:cNvPr id="3" name="Text Box 12">
            <a:extLst>
              <a:ext uri="{FF2B5EF4-FFF2-40B4-BE49-F238E27FC236}">
                <a16:creationId xmlns:a16="http://schemas.microsoft.com/office/drawing/2014/main" id="{C8BDCB2F-A421-4054-B53E-4883F03B0F3D}"/>
              </a:ext>
            </a:extLst>
          </p:cNvPr>
          <p:cNvSpPr txBox="1">
            <a:spLocks noChangeArrowheads="1"/>
          </p:cNvSpPr>
          <p:nvPr/>
        </p:nvSpPr>
        <p:spPr bwMode="auto">
          <a:xfrm>
            <a:off x="2063751" y="3011489"/>
            <a:ext cx="2087563" cy="376237"/>
          </a:xfrm>
          <a:prstGeom prst="rect">
            <a:avLst/>
          </a:prstGeom>
          <a:solidFill>
            <a:schemeClr val="accent6">
              <a:lumMod val="60000"/>
              <a:lumOff val="40000"/>
              <a:alpha val="65097"/>
            </a:schemeClr>
          </a:solidFill>
          <a:ln w="9360">
            <a:solidFill>
              <a:schemeClr val="folHlink"/>
            </a:solidFill>
            <a:miter lim="800000"/>
            <a:headEnd/>
            <a:tailEnd/>
          </a:ln>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Font typeface="Garamond" panose="02020404030301010803" pitchFamily="18" charset="0"/>
              <a:buNone/>
            </a:pPr>
            <a:r>
              <a:rPr lang="de-DE" altLang="de-DE" sz="1800" b="1" dirty="0" err="1">
                <a:solidFill>
                  <a:srgbClr val="000000"/>
                </a:solidFill>
                <a:latin typeface="Calibri" panose="020F0502020204030204" pitchFamily="34" charset="0"/>
                <a:cs typeface="Calibri" panose="020F0502020204030204" pitchFamily="34" charset="0"/>
              </a:rPr>
              <a:t>Coordination</a:t>
            </a:r>
            <a:endParaRPr lang="de-DE" altLang="de-DE" sz="1800" b="1" dirty="0">
              <a:solidFill>
                <a:srgbClr val="000000"/>
              </a:solidFill>
              <a:latin typeface="Calibri" panose="020F0502020204030204" pitchFamily="34" charset="0"/>
              <a:cs typeface="Calibri" panose="020F0502020204030204" pitchFamily="34" charset="0"/>
            </a:endParaRPr>
          </a:p>
        </p:txBody>
      </p:sp>
      <p:sp>
        <p:nvSpPr>
          <p:cNvPr id="4" name="Text Box 7">
            <a:extLst>
              <a:ext uri="{FF2B5EF4-FFF2-40B4-BE49-F238E27FC236}">
                <a16:creationId xmlns:a16="http://schemas.microsoft.com/office/drawing/2014/main" id="{15D7B518-6DEA-4EC6-8C62-4CED1EACED53}"/>
              </a:ext>
            </a:extLst>
          </p:cNvPr>
          <p:cNvSpPr txBox="1">
            <a:spLocks noChangeArrowheads="1"/>
          </p:cNvSpPr>
          <p:nvPr/>
        </p:nvSpPr>
        <p:spPr bwMode="auto">
          <a:xfrm>
            <a:off x="6165851" y="4581525"/>
            <a:ext cx="2257425" cy="376238"/>
          </a:xfrm>
          <a:prstGeom prst="rect">
            <a:avLst/>
          </a:prstGeom>
          <a:solidFill>
            <a:schemeClr val="accent6">
              <a:lumMod val="60000"/>
              <a:lumOff val="40000"/>
              <a:alpha val="65097"/>
            </a:schemeClr>
          </a:solidFill>
          <a:ln w="9360">
            <a:solidFill>
              <a:schemeClr val="folHlink"/>
            </a:solidFill>
            <a:miter lim="800000"/>
            <a:headEnd/>
            <a:tailEnd/>
          </a:ln>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Font typeface="Garamond" panose="02020404030301010803" pitchFamily="18" charset="0"/>
              <a:buNone/>
            </a:pPr>
            <a:r>
              <a:rPr lang="de-DE" altLang="de-DE" sz="1800" b="1" dirty="0" err="1">
                <a:solidFill>
                  <a:srgbClr val="000000"/>
                </a:solidFill>
                <a:latin typeface="Calibri" panose="020F0502020204030204" pitchFamily="34" charset="0"/>
                <a:cs typeface="Calibri" panose="020F0502020204030204" pitchFamily="34" charset="0"/>
              </a:rPr>
              <a:t>Configuration</a:t>
            </a:r>
            <a:endParaRPr lang="de-DE" altLang="de-DE" sz="1800" b="1" dirty="0">
              <a:solidFill>
                <a:srgbClr val="000000"/>
              </a:solidFill>
              <a:latin typeface="Calibri" panose="020F0502020204030204" pitchFamily="34" charset="0"/>
              <a:cs typeface="Calibri" panose="020F0502020204030204" pitchFamily="34" charset="0"/>
            </a:endParaRPr>
          </a:p>
        </p:txBody>
      </p:sp>
      <p:sp>
        <p:nvSpPr>
          <p:cNvPr id="5" name="Text Box 8">
            <a:extLst>
              <a:ext uri="{FF2B5EF4-FFF2-40B4-BE49-F238E27FC236}">
                <a16:creationId xmlns:a16="http://schemas.microsoft.com/office/drawing/2014/main" id="{EEA76DCB-17EA-4213-8123-AA43C669D263}"/>
              </a:ext>
            </a:extLst>
          </p:cNvPr>
          <p:cNvSpPr txBox="1">
            <a:spLocks noChangeArrowheads="1"/>
          </p:cNvSpPr>
          <p:nvPr/>
        </p:nvSpPr>
        <p:spPr bwMode="auto">
          <a:xfrm>
            <a:off x="7689850" y="5299076"/>
            <a:ext cx="1358900" cy="314325"/>
          </a:xfrm>
          <a:prstGeom prst="rect">
            <a:avLst/>
          </a:prstGeom>
          <a:solidFill>
            <a:schemeClr val="accent6">
              <a:lumMod val="60000"/>
              <a:lumOff val="40000"/>
              <a:alpha val="65097"/>
            </a:schemeClr>
          </a:solidFill>
          <a:ln w="9360">
            <a:solidFill>
              <a:schemeClr val="folHlink"/>
            </a:solidFill>
            <a:miter lim="800000"/>
            <a:headEnd/>
            <a:tailEnd/>
          </a:ln>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Font typeface="Garamond" panose="02020404030301010803" pitchFamily="18" charset="0"/>
              <a:buNone/>
            </a:pPr>
            <a:r>
              <a:rPr lang="de-DE" altLang="de-DE" sz="1400" b="1">
                <a:solidFill>
                  <a:srgbClr val="000000"/>
                </a:solidFill>
                <a:latin typeface="Calibri" panose="020F0502020204030204" pitchFamily="34" charset="0"/>
                <a:cs typeface="Calibri" panose="020F0502020204030204" pitchFamily="34" charset="0"/>
              </a:rPr>
              <a:t>concentrated</a:t>
            </a:r>
          </a:p>
        </p:txBody>
      </p:sp>
      <p:sp>
        <p:nvSpPr>
          <p:cNvPr id="6" name="Text Box 9">
            <a:extLst>
              <a:ext uri="{FF2B5EF4-FFF2-40B4-BE49-F238E27FC236}">
                <a16:creationId xmlns:a16="http://schemas.microsoft.com/office/drawing/2014/main" id="{F79CCBB3-3D06-4D54-B0FA-7E18202D9E60}"/>
              </a:ext>
            </a:extLst>
          </p:cNvPr>
          <p:cNvSpPr txBox="1">
            <a:spLocks noChangeArrowheads="1"/>
          </p:cNvSpPr>
          <p:nvPr/>
        </p:nvSpPr>
        <p:spPr bwMode="auto">
          <a:xfrm>
            <a:off x="5529264" y="5299076"/>
            <a:ext cx="1368425" cy="314325"/>
          </a:xfrm>
          <a:prstGeom prst="rect">
            <a:avLst/>
          </a:prstGeom>
          <a:solidFill>
            <a:schemeClr val="accent6">
              <a:lumMod val="60000"/>
              <a:lumOff val="40000"/>
              <a:alpha val="65097"/>
            </a:schemeClr>
          </a:solidFill>
          <a:ln w="9360">
            <a:solidFill>
              <a:schemeClr val="folHlink"/>
            </a:solidFill>
            <a:miter lim="800000"/>
            <a:headEnd/>
            <a:tailEnd/>
          </a:ln>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Font typeface="Garamond" panose="02020404030301010803" pitchFamily="18" charset="0"/>
              <a:buNone/>
            </a:pPr>
            <a:r>
              <a:rPr lang="de-DE" altLang="de-DE" sz="1400" b="1">
                <a:solidFill>
                  <a:srgbClr val="000000"/>
                </a:solidFill>
                <a:latin typeface="Calibri" panose="020F0502020204030204" pitchFamily="34" charset="0"/>
                <a:cs typeface="Calibri" panose="020F0502020204030204" pitchFamily="34" charset="0"/>
              </a:rPr>
              <a:t>dispersed</a:t>
            </a:r>
          </a:p>
        </p:txBody>
      </p:sp>
      <p:cxnSp>
        <p:nvCxnSpPr>
          <p:cNvPr id="7" name="AutoShape 10">
            <a:extLst>
              <a:ext uri="{FF2B5EF4-FFF2-40B4-BE49-F238E27FC236}">
                <a16:creationId xmlns:a16="http://schemas.microsoft.com/office/drawing/2014/main" id="{1E5B2411-F3D0-49C5-8CD7-5C03C4069675}"/>
              </a:ext>
            </a:extLst>
          </p:cNvPr>
          <p:cNvCxnSpPr>
            <a:cxnSpLocks noChangeShapeType="1"/>
            <a:stCxn id="4" idx="2"/>
            <a:endCxn id="6" idx="0"/>
          </p:cNvCxnSpPr>
          <p:nvPr/>
        </p:nvCxnSpPr>
        <p:spPr bwMode="auto">
          <a:xfrm rot="5400000">
            <a:off x="6583363" y="4587875"/>
            <a:ext cx="341312" cy="1081088"/>
          </a:xfrm>
          <a:prstGeom prst="bentConnector3">
            <a:avLst>
              <a:gd name="adj1" fmla="val 49769"/>
            </a:avLst>
          </a:prstGeom>
          <a:noFill/>
          <a:ln w="19050">
            <a:solidFill>
              <a:schemeClr val="folHlink"/>
            </a:solidFill>
            <a:prstDash val="dash"/>
            <a:miter lim="800000"/>
            <a:headEnd/>
            <a:tailEnd/>
          </a:ln>
          <a:extLst>
            <a:ext uri="{909E8E84-426E-40DD-AFC4-6F175D3DCCD1}">
              <a14:hiddenFill xmlns:a14="http://schemas.microsoft.com/office/drawing/2010/main">
                <a:noFill/>
              </a14:hiddenFill>
            </a:ext>
          </a:extLst>
        </p:spPr>
      </p:cxnSp>
      <p:cxnSp>
        <p:nvCxnSpPr>
          <p:cNvPr id="8" name="AutoShape 11">
            <a:extLst>
              <a:ext uri="{FF2B5EF4-FFF2-40B4-BE49-F238E27FC236}">
                <a16:creationId xmlns:a16="http://schemas.microsoft.com/office/drawing/2014/main" id="{D3690C68-EAA5-4934-9424-2D3BC7342D1D}"/>
              </a:ext>
            </a:extLst>
          </p:cNvPr>
          <p:cNvCxnSpPr>
            <a:cxnSpLocks noChangeShapeType="1"/>
            <a:stCxn id="4" idx="2"/>
            <a:endCxn id="5" idx="0"/>
          </p:cNvCxnSpPr>
          <p:nvPr/>
        </p:nvCxnSpPr>
        <p:spPr bwMode="auto">
          <a:xfrm rot="16200000" flipH="1">
            <a:off x="7661276" y="4591051"/>
            <a:ext cx="341312" cy="1074737"/>
          </a:xfrm>
          <a:prstGeom prst="bentConnector3">
            <a:avLst>
              <a:gd name="adj1" fmla="val 49769"/>
            </a:avLst>
          </a:prstGeom>
          <a:noFill/>
          <a:ln w="19050">
            <a:solidFill>
              <a:schemeClr val="folHlink"/>
            </a:solidFill>
            <a:prstDash val="dash"/>
            <a:miter lim="800000"/>
            <a:headEnd/>
            <a:tailEnd/>
          </a:ln>
          <a:extLst>
            <a:ext uri="{909E8E84-426E-40DD-AFC4-6F175D3DCCD1}">
              <a14:hiddenFill xmlns:a14="http://schemas.microsoft.com/office/drawing/2010/main">
                <a:noFill/>
              </a14:hiddenFill>
            </a:ext>
          </a:extLst>
        </p:spPr>
      </p:cxnSp>
      <p:sp>
        <p:nvSpPr>
          <p:cNvPr id="9" name="Text Box 13">
            <a:extLst>
              <a:ext uri="{FF2B5EF4-FFF2-40B4-BE49-F238E27FC236}">
                <a16:creationId xmlns:a16="http://schemas.microsoft.com/office/drawing/2014/main" id="{36815084-CAA7-497E-BE92-8249ECF6DA4D}"/>
              </a:ext>
            </a:extLst>
          </p:cNvPr>
          <p:cNvSpPr txBox="1">
            <a:spLocks noChangeArrowheads="1"/>
          </p:cNvSpPr>
          <p:nvPr/>
        </p:nvSpPr>
        <p:spPr bwMode="auto">
          <a:xfrm>
            <a:off x="4511675" y="2466976"/>
            <a:ext cx="719138" cy="314325"/>
          </a:xfrm>
          <a:prstGeom prst="rect">
            <a:avLst/>
          </a:prstGeom>
          <a:solidFill>
            <a:schemeClr val="accent6">
              <a:lumMod val="60000"/>
              <a:lumOff val="40000"/>
              <a:alpha val="65097"/>
            </a:schemeClr>
          </a:solidFill>
          <a:ln w="9360">
            <a:solidFill>
              <a:schemeClr val="folHlink"/>
            </a:solidFill>
            <a:miter lim="800000"/>
            <a:headEnd/>
            <a:tailEnd/>
          </a:ln>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Font typeface="Garamond" panose="02020404030301010803" pitchFamily="18" charset="0"/>
              <a:buNone/>
            </a:pPr>
            <a:r>
              <a:rPr lang="de-DE" altLang="de-DE" sz="1400" b="1">
                <a:solidFill>
                  <a:srgbClr val="000000"/>
                </a:solidFill>
                <a:latin typeface="Calibri" panose="020F0502020204030204" pitchFamily="34" charset="0"/>
                <a:cs typeface="Calibri" panose="020F0502020204030204" pitchFamily="34" charset="0"/>
              </a:rPr>
              <a:t>high</a:t>
            </a:r>
          </a:p>
        </p:txBody>
      </p:sp>
      <p:sp>
        <p:nvSpPr>
          <p:cNvPr id="10" name="Text Box 14">
            <a:extLst>
              <a:ext uri="{FF2B5EF4-FFF2-40B4-BE49-F238E27FC236}">
                <a16:creationId xmlns:a16="http://schemas.microsoft.com/office/drawing/2014/main" id="{D2E6B412-2090-4846-B358-79E9336F649D}"/>
              </a:ext>
            </a:extLst>
          </p:cNvPr>
          <p:cNvSpPr txBox="1">
            <a:spLocks noChangeArrowheads="1"/>
          </p:cNvSpPr>
          <p:nvPr/>
        </p:nvSpPr>
        <p:spPr bwMode="auto">
          <a:xfrm>
            <a:off x="4511675" y="3617914"/>
            <a:ext cx="863600" cy="314325"/>
          </a:xfrm>
          <a:prstGeom prst="rect">
            <a:avLst/>
          </a:prstGeom>
          <a:solidFill>
            <a:schemeClr val="accent6">
              <a:lumMod val="60000"/>
              <a:lumOff val="40000"/>
              <a:alpha val="65097"/>
            </a:schemeClr>
          </a:solidFill>
          <a:ln w="9360">
            <a:solidFill>
              <a:schemeClr val="folHlink"/>
            </a:solidFill>
            <a:miter lim="800000"/>
            <a:headEnd/>
            <a:tailEnd/>
          </a:ln>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Font typeface="Garamond" panose="02020404030301010803" pitchFamily="18" charset="0"/>
              <a:buNone/>
            </a:pPr>
            <a:r>
              <a:rPr lang="de-DE" altLang="de-DE" sz="1400" b="1">
                <a:solidFill>
                  <a:srgbClr val="000000"/>
                </a:solidFill>
                <a:latin typeface="Calibri" panose="020F0502020204030204" pitchFamily="34" charset="0"/>
                <a:cs typeface="Calibri" panose="020F0502020204030204" pitchFamily="34" charset="0"/>
              </a:rPr>
              <a:t>low</a:t>
            </a:r>
          </a:p>
        </p:txBody>
      </p:sp>
      <p:cxnSp>
        <p:nvCxnSpPr>
          <p:cNvPr id="11" name="AutoShape 15">
            <a:extLst>
              <a:ext uri="{FF2B5EF4-FFF2-40B4-BE49-F238E27FC236}">
                <a16:creationId xmlns:a16="http://schemas.microsoft.com/office/drawing/2014/main" id="{24242BC3-7BEA-4388-903D-7BF39373A449}"/>
              </a:ext>
            </a:extLst>
          </p:cNvPr>
          <p:cNvCxnSpPr>
            <a:cxnSpLocks noChangeShapeType="1"/>
            <a:stCxn id="3" idx="3"/>
            <a:endCxn id="10" idx="1"/>
          </p:cNvCxnSpPr>
          <p:nvPr/>
        </p:nvCxnSpPr>
        <p:spPr bwMode="auto">
          <a:xfrm>
            <a:off x="4151313" y="3200401"/>
            <a:ext cx="360362" cy="574675"/>
          </a:xfrm>
          <a:prstGeom prst="bentConnector3">
            <a:avLst>
              <a:gd name="adj1" fmla="val 49778"/>
            </a:avLst>
          </a:prstGeom>
          <a:noFill/>
          <a:ln w="19050">
            <a:solidFill>
              <a:schemeClr val="folHlink"/>
            </a:solidFill>
            <a:prstDash val="dash"/>
            <a:miter lim="800000"/>
            <a:headEnd/>
            <a:tailEnd/>
          </a:ln>
          <a:extLst>
            <a:ext uri="{909E8E84-426E-40DD-AFC4-6F175D3DCCD1}">
              <a14:hiddenFill xmlns:a14="http://schemas.microsoft.com/office/drawing/2010/main">
                <a:noFill/>
              </a14:hiddenFill>
            </a:ext>
          </a:extLst>
        </p:spPr>
      </p:cxnSp>
      <p:cxnSp>
        <p:nvCxnSpPr>
          <p:cNvPr id="12" name="AutoShape 16">
            <a:extLst>
              <a:ext uri="{FF2B5EF4-FFF2-40B4-BE49-F238E27FC236}">
                <a16:creationId xmlns:a16="http://schemas.microsoft.com/office/drawing/2014/main" id="{3CF0C56E-B8AC-4D13-AC6D-570FEB7A0D01}"/>
              </a:ext>
            </a:extLst>
          </p:cNvPr>
          <p:cNvCxnSpPr>
            <a:cxnSpLocks noChangeShapeType="1"/>
            <a:stCxn id="3" idx="3"/>
            <a:endCxn id="9" idx="1"/>
          </p:cNvCxnSpPr>
          <p:nvPr/>
        </p:nvCxnSpPr>
        <p:spPr bwMode="auto">
          <a:xfrm flipV="1">
            <a:off x="4151313" y="2624138"/>
            <a:ext cx="360362" cy="576262"/>
          </a:xfrm>
          <a:prstGeom prst="bentConnector3">
            <a:avLst>
              <a:gd name="adj1" fmla="val 49778"/>
            </a:avLst>
          </a:prstGeom>
          <a:noFill/>
          <a:ln w="19050">
            <a:solidFill>
              <a:schemeClr val="folHlink"/>
            </a:solidFill>
            <a:prstDash val="dash"/>
            <a:miter lim="800000"/>
            <a:headEnd/>
            <a:tailEnd/>
          </a:ln>
          <a:extLst>
            <a:ext uri="{909E8E84-426E-40DD-AFC4-6F175D3DCCD1}">
              <a14:hiddenFill xmlns:a14="http://schemas.microsoft.com/office/drawing/2010/main">
                <a:noFill/>
              </a14:hiddenFill>
            </a:ext>
          </a:extLst>
        </p:spPr>
      </p:cxnSp>
      <p:grpSp>
        <p:nvGrpSpPr>
          <p:cNvPr id="13" name="Group 23">
            <a:extLst>
              <a:ext uri="{FF2B5EF4-FFF2-40B4-BE49-F238E27FC236}">
                <a16:creationId xmlns:a16="http://schemas.microsoft.com/office/drawing/2014/main" id="{1C69A824-0A6D-4EE9-BC2A-8D0D7489D9E1}"/>
              </a:ext>
            </a:extLst>
          </p:cNvPr>
          <p:cNvGrpSpPr>
            <a:grpSpLocks/>
          </p:cNvGrpSpPr>
          <p:nvPr/>
        </p:nvGrpSpPr>
        <p:grpSpPr bwMode="auto">
          <a:xfrm>
            <a:off x="5446714" y="1557339"/>
            <a:ext cx="3889375" cy="2879725"/>
            <a:chOff x="2380" y="1162"/>
            <a:chExt cx="2450" cy="1814"/>
          </a:xfrm>
        </p:grpSpPr>
        <p:sp>
          <p:nvSpPr>
            <p:cNvPr id="14" name="Line 18">
              <a:extLst>
                <a:ext uri="{FF2B5EF4-FFF2-40B4-BE49-F238E27FC236}">
                  <a16:creationId xmlns:a16="http://schemas.microsoft.com/office/drawing/2014/main" id="{8AD0EBCE-A5C3-41FA-B2E5-E879F5966AD2}"/>
                </a:ext>
              </a:extLst>
            </p:cNvPr>
            <p:cNvSpPr>
              <a:spLocks noChangeShapeType="1"/>
            </p:cNvSpPr>
            <p:nvPr/>
          </p:nvSpPr>
          <p:spPr bwMode="auto">
            <a:xfrm flipV="1">
              <a:off x="2380" y="1162"/>
              <a:ext cx="0" cy="1814"/>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de-DE">
                <a:latin typeface="Calibri" panose="020F0502020204030204" pitchFamily="34" charset="0"/>
                <a:cs typeface="Calibri" panose="020F0502020204030204" pitchFamily="34" charset="0"/>
              </a:endParaRPr>
            </a:p>
          </p:txBody>
        </p:sp>
        <p:sp>
          <p:nvSpPr>
            <p:cNvPr id="15" name="Line 19">
              <a:extLst>
                <a:ext uri="{FF2B5EF4-FFF2-40B4-BE49-F238E27FC236}">
                  <a16:creationId xmlns:a16="http://schemas.microsoft.com/office/drawing/2014/main" id="{BD0B7283-2214-4438-9FCA-23247A5D54C7}"/>
                </a:ext>
              </a:extLst>
            </p:cNvPr>
            <p:cNvSpPr>
              <a:spLocks noChangeShapeType="1"/>
            </p:cNvSpPr>
            <p:nvPr/>
          </p:nvSpPr>
          <p:spPr bwMode="auto">
            <a:xfrm flipV="1">
              <a:off x="2380" y="2976"/>
              <a:ext cx="2450" cy="0"/>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de-DE">
                <a:latin typeface="Calibri" panose="020F0502020204030204" pitchFamily="34" charset="0"/>
                <a:cs typeface="Calibri" panose="020F0502020204030204" pitchFamily="34" charset="0"/>
              </a:endParaRPr>
            </a:p>
          </p:txBody>
        </p:sp>
        <p:sp>
          <p:nvSpPr>
            <p:cNvPr id="16" name="Line 20">
              <a:extLst>
                <a:ext uri="{FF2B5EF4-FFF2-40B4-BE49-F238E27FC236}">
                  <a16:creationId xmlns:a16="http://schemas.microsoft.com/office/drawing/2014/main" id="{0BAC4EB7-57E2-4F49-B532-BEE6840EEFA5}"/>
                </a:ext>
              </a:extLst>
            </p:cNvPr>
            <p:cNvSpPr>
              <a:spLocks noChangeShapeType="1"/>
            </p:cNvSpPr>
            <p:nvPr/>
          </p:nvSpPr>
          <p:spPr bwMode="auto">
            <a:xfrm flipV="1">
              <a:off x="2380" y="1988"/>
              <a:ext cx="1270" cy="988"/>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de-DE">
                <a:latin typeface="Calibri" panose="020F0502020204030204" pitchFamily="34" charset="0"/>
                <a:cs typeface="Calibri" panose="020F0502020204030204" pitchFamily="34" charset="0"/>
              </a:endParaRPr>
            </a:p>
          </p:txBody>
        </p:sp>
      </p:grpSp>
      <p:sp>
        <p:nvSpPr>
          <p:cNvPr id="17" name="Text Box 22">
            <a:extLst>
              <a:ext uri="{FF2B5EF4-FFF2-40B4-BE49-F238E27FC236}">
                <a16:creationId xmlns:a16="http://schemas.microsoft.com/office/drawing/2014/main" id="{9BD20334-84EB-40EC-B48C-47EA40DC7D79}"/>
              </a:ext>
            </a:extLst>
          </p:cNvPr>
          <p:cNvSpPr txBox="1">
            <a:spLocks noChangeArrowheads="1"/>
          </p:cNvSpPr>
          <p:nvPr/>
        </p:nvSpPr>
        <p:spPr bwMode="auto">
          <a:xfrm>
            <a:off x="7104063" y="3141664"/>
            <a:ext cx="2089150" cy="346075"/>
          </a:xfrm>
          <a:prstGeom prst="rect">
            <a:avLst/>
          </a:prstGeom>
          <a:solidFill>
            <a:schemeClr val="accent6">
              <a:lumMod val="60000"/>
              <a:lumOff val="40000"/>
              <a:alpha val="65097"/>
            </a:schemeClr>
          </a:solidFill>
          <a:ln w="9360">
            <a:solidFill>
              <a:schemeClr val="folHlink"/>
            </a:solidFill>
            <a:miter lim="800000"/>
            <a:headEnd/>
            <a:tailEnd/>
          </a:ln>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Font typeface="Garamond" panose="02020404030301010803" pitchFamily="18" charset="0"/>
              <a:buNone/>
            </a:pPr>
            <a:r>
              <a:rPr lang="de-DE" altLang="de-DE" sz="1600" b="1">
                <a:solidFill>
                  <a:srgbClr val="000000"/>
                </a:solidFill>
                <a:latin typeface="Calibri" panose="020F0502020204030204" pitchFamily="34" charset="0"/>
                <a:cs typeface="Calibri" panose="020F0502020204030204" pitchFamily="34" charset="0"/>
              </a:rPr>
              <a:t>Activities</a:t>
            </a:r>
          </a:p>
        </p:txBody>
      </p:sp>
      <p:sp>
        <p:nvSpPr>
          <p:cNvPr id="18" name="Text Box 18">
            <a:extLst>
              <a:ext uri="{FF2B5EF4-FFF2-40B4-BE49-F238E27FC236}">
                <a16:creationId xmlns:a16="http://schemas.microsoft.com/office/drawing/2014/main" id="{71AE9B4D-C76F-47A8-ABE6-1CA28D355CB4}"/>
              </a:ext>
            </a:extLst>
          </p:cNvPr>
          <p:cNvSpPr txBox="1">
            <a:spLocks noChangeArrowheads="1"/>
          </p:cNvSpPr>
          <p:nvPr/>
        </p:nvSpPr>
        <p:spPr bwMode="auto">
          <a:xfrm>
            <a:off x="790289" y="5384512"/>
            <a:ext cx="30241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zh-CN" sz="1200" dirty="0">
                <a:solidFill>
                  <a:schemeClr val="bg1">
                    <a:lumMod val="50000"/>
                  </a:schemeClr>
                </a:solidFill>
                <a:latin typeface="Calibri" panose="020F0502020204030204" pitchFamily="34" charset="0"/>
                <a:ea typeface="SimSun" panose="02010600030101010101" pitchFamily="2" charset="-122"/>
                <a:cs typeface="Calibri" panose="020F0502020204030204" pitchFamily="34" charset="0"/>
              </a:rPr>
              <a:t>Source: Porter, M. E. (1986), Changing Patterns of International Competition, in: California Management, Review, Vol. 28, No. 2, p.9-40.</a:t>
            </a:r>
            <a:endParaRPr lang="de-DE" altLang="de-DE" sz="1200" dirty="0">
              <a:solidFill>
                <a:schemeClr val="bg1">
                  <a:lumMod val="50000"/>
                </a:schemeClr>
              </a:solidFill>
              <a:latin typeface="Calibri" panose="020F0502020204030204" pitchFamily="34" charset="0"/>
              <a:ea typeface="SimSun" panose="02010600030101010101" pitchFamily="2" charset="-122"/>
              <a:cs typeface="Calibri" panose="020F0502020204030204" pitchFamily="34" charset="0"/>
            </a:endParaRPr>
          </a:p>
        </p:txBody>
      </p:sp>
      <p:sp>
        <p:nvSpPr>
          <p:cNvPr id="19" name="Rectangle 19">
            <a:extLst>
              <a:ext uri="{FF2B5EF4-FFF2-40B4-BE49-F238E27FC236}">
                <a16:creationId xmlns:a16="http://schemas.microsoft.com/office/drawing/2014/main" id="{96F14821-B1BA-4F52-9D6C-1C0ECE4BCCDF}"/>
              </a:ext>
            </a:extLst>
          </p:cNvPr>
          <p:cNvSpPr txBox="1">
            <a:spLocks noChangeArrowheads="1"/>
          </p:cNvSpPr>
          <p:nvPr/>
        </p:nvSpPr>
        <p:spPr>
          <a:xfrm>
            <a:off x="838200" y="365125"/>
            <a:ext cx="105156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404041"/>
                </a:solidFill>
                <a:latin typeface="Calibri Regular"/>
                <a:ea typeface="Adobe Fan Heiti Std B" panose="020B0700000000000000" pitchFamily="34" charset="-128"/>
                <a:cs typeface="+mj-cs"/>
              </a:defRPr>
            </a:lvl1pPr>
          </a:lstStyle>
          <a:p>
            <a:r>
              <a:rPr lang="de-DE" altLang="de-DE" dirty="0">
                <a:latin typeface="Calibri" panose="020F0502020204030204" pitchFamily="34" charset="0"/>
                <a:cs typeface="Calibri" panose="020F0502020204030204" pitchFamily="34" charset="0"/>
              </a:rPr>
              <a:t>Design Options </a:t>
            </a:r>
            <a:r>
              <a:rPr lang="de-DE" altLang="de-DE" dirty="0" err="1">
                <a:latin typeface="Calibri" panose="020F0502020204030204" pitchFamily="34" charset="0"/>
                <a:cs typeface="Calibri" panose="020F0502020204030204" pitchFamily="34" charset="0"/>
              </a:rPr>
              <a:t>of</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the</a:t>
            </a:r>
            <a:r>
              <a:rPr lang="de-DE" altLang="de-DE" dirty="0">
                <a:latin typeface="Calibri" panose="020F0502020204030204" pitchFamily="34" charset="0"/>
                <a:cs typeface="Calibri" panose="020F0502020204030204" pitchFamily="34" charset="0"/>
              </a:rPr>
              <a:t> Value Chain</a:t>
            </a:r>
          </a:p>
        </p:txBody>
      </p:sp>
      <p:cxnSp>
        <p:nvCxnSpPr>
          <p:cNvPr id="20" name="Gerade Verbindung 3">
            <a:extLst>
              <a:ext uri="{FF2B5EF4-FFF2-40B4-BE49-F238E27FC236}">
                <a16:creationId xmlns:a16="http://schemas.microsoft.com/office/drawing/2014/main" id="{58011E1B-06E5-4974-9296-0455FA569CA3}"/>
              </a:ext>
            </a:extLst>
          </p:cNvPr>
          <p:cNvCxnSpPr/>
          <p:nvPr/>
        </p:nvCxnSpPr>
        <p:spPr bwMode="auto">
          <a:xfrm>
            <a:off x="5446713" y="3068638"/>
            <a:ext cx="4178300" cy="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21" name="Gerade Verbindung 6">
            <a:extLst>
              <a:ext uri="{FF2B5EF4-FFF2-40B4-BE49-F238E27FC236}">
                <a16:creationId xmlns:a16="http://schemas.microsoft.com/office/drawing/2014/main" id="{B4C911C7-93E1-4C33-8FC4-E6D56FF2E5DC}"/>
              </a:ext>
            </a:extLst>
          </p:cNvPr>
          <p:cNvCxnSpPr/>
          <p:nvPr/>
        </p:nvCxnSpPr>
        <p:spPr bwMode="auto">
          <a:xfrm flipH="1" flipV="1">
            <a:off x="7294563" y="1773239"/>
            <a:ext cx="0" cy="2663825"/>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2" name="Stern mit 5 Zacken 7">
            <a:extLst>
              <a:ext uri="{FF2B5EF4-FFF2-40B4-BE49-F238E27FC236}">
                <a16:creationId xmlns:a16="http://schemas.microsoft.com/office/drawing/2014/main" id="{9AECE212-D0A3-4A86-8011-A1E2B45DF4F5}"/>
              </a:ext>
            </a:extLst>
          </p:cNvPr>
          <p:cNvSpPr/>
          <p:nvPr/>
        </p:nvSpPr>
        <p:spPr bwMode="auto">
          <a:xfrm>
            <a:off x="7480301" y="1939926"/>
            <a:ext cx="1008063" cy="1008063"/>
          </a:xfrm>
          <a:prstGeom prst="star5">
            <a:avLst/>
          </a:prstGeom>
          <a:solidFill>
            <a:srgbClr val="FF3300"/>
          </a:solidFill>
          <a:ln w="9525" cap="flat" cmpd="sng" algn="ctr">
            <a:solidFill>
              <a:schemeClr val="tx1"/>
            </a:solidFill>
            <a:prstDash val="solid"/>
            <a:round/>
            <a:headEnd type="none" w="med" len="med"/>
            <a:tailEnd type="none" w="med" len="med"/>
          </a:ln>
          <a:effectLst/>
        </p:spPr>
        <p:txBody>
          <a:bodyPr wrap="none" anchor="ctr"/>
          <a:lstStyle/>
          <a:p>
            <a:pPr eaLnBrk="1" hangingPunct="1">
              <a:defRPr/>
            </a:pPr>
            <a:endParaRPr lang="de-DE">
              <a:ln>
                <a:solidFill>
                  <a:srgbClr val="FFD9B3"/>
                </a:solidFill>
              </a:ln>
              <a:solidFill>
                <a:srgbClr val="FFCC6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156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strVal val="#ppt_w*0.70"/>
                                          </p:val>
                                        </p:tav>
                                        <p:tav tm="100000">
                                          <p:val>
                                            <p:strVal val="#ppt_w"/>
                                          </p:val>
                                        </p:tav>
                                      </p:tavLst>
                                    </p:anim>
                                    <p:anim calcmode="lin" valueType="num">
                                      <p:cBhvr>
                                        <p:cTn id="8" dur="3000" fill="hold"/>
                                        <p:tgtEl>
                                          <p:spTgt spid="13"/>
                                        </p:tgtEl>
                                        <p:attrNameLst>
                                          <p:attrName>ppt_h</p:attrName>
                                        </p:attrNameLst>
                                      </p:cBhvr>
                                      <p:tavLst>
                                        <p:tav tm="0">
                                          <p:val>
                                            <p:strVal val="#ppt_h"/>
                                          </p:val>
                                        </p:tav>
                                        <p:tav tm="100000">
                                          <p:val>
                                            <p:strVal val="#ppt_h"/>
                                          </p:val>
                                        </p:tav>
                                      </p:tavLst>
                                    </p:anim>
                                    <p:animEffect transition="in" filter="fade">
                                      <p:cBhvr>
                                        <p:cTn id="9" dur="3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9" grpId="0" animBg="1"/>
      <p:bldP spid="10"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B6064F9B-2BAA-4380-8333-B512612AC883}"/>
              </a:ext>
            </a:extLst>
          </p:cNvPr>
          <p:cNvSpPr>
            <a:spLocks noGrp="1"/>
          </p:cNvSpPr>
          <p:nvPr>
            <p:ph type="title"/>
          </p:nvPr>
        </p:nvSpPr>
        <p:spPr/>
        <p:txBody>
          <a:bodyPr/>
          <a:lstStyle/>
          <a:p>
            <a:r>
              <a:rPr lang="en-GB" altLang="de-DE" dirty="0"/>
              <a:t>Conditions for Global Integration</a:t>
            </a:r>
          </a:p>
        </p:txBody>
      </p:sp>
      <p:sp>
        <p:nvSpPr>
          <p:cNvPr id="10243" name="Inhaltsplatzhalter 2">
            <a:extLst>
              <a:ext uri="{FF2B5EF4-FFF2-40B4-BE49-F238E27FC236}">
                <a16:creationId xmlns:a16="http://schemas.microsoft.com/office/drawing/2014/main" id="{DB23B47A-32B3-4EFC-B4DE-C0ABC1D1CE05}"/>
              </a:ext>
            </a:extLst>
          </p:cNvPr>
          <p:cNvSpPr>
            <a:spLocks noGrp="1"/>
          </p:cNvSpPr>
          <p:nvPr>
            <p:ph idx="1"/>
          </p:nvPr>
        </p:nvSpPr>
        <p:spPr/>
        <p:txBody>
          <a:bodyPr>
            <a:normAutofit/>
          </a:bodyPr>
          <a:lstStyle/>
          <a:p>
            <a:r>
              <a:rPr lang="en-GB" altLang="de-DE" dirty="0"/>
              <a:t>Generating economies of scale with regard to every activity</a:t>
            </a:r>
          </a:p>
          <a:p>
            <a:r>
              <a:rPr lang="en-GB" altLang="de-DE" dirty="0"/>
              <a:t>Realising learning effects with regard to each activity</a:t>
            </a:r>
          </a:p>
          <a:p>
            <a:r>
              <a:rPr lang="en-GB" altLang="de-DE" dirty="0"/>
              <a:t>Realising relative competitive advantages by choosing a concentrated location</a:t>
            </a:r>
          </a:p>
          <a:p>
            <a:r>
              <a:rPr lang="en-GB" altLang="de-DE" dirty="0"/>
              <a:t>Realising coordination advantages by centrally coordinating the locations that are interconnected, e.g. with regard to R&amp;D and production </a:t>
            </a:r>
          </a:p>
          <a:p>
            <a:pPr lvl="1"/>
            <a:endParaRPr lang="en-GB" altLang="de-DE" dirty="0"/>
          </a:p>
        </p:txBody>
      </p:sp>
      <p:sp>
        <p:nvSpPr>
          <p:cNvPr id="2" name="Foliennummernplatzhalter 1">
            <a:extLst>
              <a:ext uri="{FF2B5EF4-FFF2-40B4-BE49-F238E27FC236}">
                <a16:creationId xmlns:a16="http://schemas.microsoft.com/office/drawing/2014/main" id="{EA73845B-7DEA-47FD-A367-C1F218080DE3}"/>
              </a:ext>
            </a:extLst>
          </p:cNvPr>
          <p:cNvSpPr>
            <a:spLocks noGrp="1"/>
          </p:cNvSpPr>
          <p:nvPr>
            <p:ph type="sldNum" sz="quarter" idx="12"/>
          </p:nvPr>
        </p:nvSpPr>
        <p:spPr/>
        <p:txBody>
          <a:bodyPr/>
          <a:lstStyle/>
          <a:p>
            <a:fld id="{B34092F8-88B9-48E5-9B8F-3F206E5F35A9}" type="slidenum">
              <a:rPr lang="hr-HR" smtClean="0"/>
              <a:t>16</a:t>
            </a:fld>
            <a:endParaRPr lang="hr-H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24D7102A-4AA7-4360-9FEA-3BFD20E6B399}"/>
              </a:ext>
            </a:extLst>
          </p:cNvPr>
          <p:cNvSpPr>
            <a:spLocks noGrp="1"/>
          </p:cNvSpPr>
          <p:nvPr>
            <p:ph type="title"/>
          </p:nvPr>
        </p:nvSpPr>
        <p:spPr/>
        <p:txBody>
          <a:bodyPr/>
          <a:lstStyle/>
          <a:p>
            <a:r>
              <a:rPr lang="en-GB" altLang="de-DE"/>
              <a:t>Local Responsiveness</a:t>
            </a:r>
          </a:p>
        </p:txBody>
      </p:sp>
      <p:sp>
        <p:nvSpPr>
          <p:cNvPr id="17411" name="Inhaltsplatzhalter 2">
            <a:extLst>
              <a:ext uri="{FF2B5EF4-FFF2-40B4-BE49-F238E27FC236}">
                <a16:creationId xmlns:a16="http://schemas.microsoft.com/office/drawing/2014/main" id="{390D1D0E-BDF8-45A5-BC30-6EBC4F15BF9C}"/>
              </a:ext>
            </a:extLst>
          </p:cNvPr>
          <p:cNvSpPr>
            <a:spLocks noGrp="1"/>
          </p:cNvSpPr>
          <p:nvPr>
            <p:ph idx="1"/>
          </p:nvPr>
        </p:nvSpPr>
        <p:spPr/>
        <p:txBody>
          <a:bodyPr>
            <a:normAutofit fontScale="92500"/>
          </a:bodyPr>
          <a:lstStyle/>
          <a:p>
            <a:pPr marL="0" indent="0">
              <a:buNone/>
              <a:defRPr/>
            </a:pPr>
            <a:r>
              <a:rPr lang="en-GB" altLang="de-DE" dirty="0">
                <a:ea typeface="MS PGothic" panose="020B0600070205080204" pitchFamily="34" charset="-128"/>
              </a:rPr>
              <a:t>What does local responsiveness mean?</a:t>
            </a:r>
          </a:p>
          <a:p>
            <a:pPr marL="0" indent="0">
              <a:buNone/>
              <a:defRPr/>
            </a:pPr>
            <a:endParaRPr lang="en-GB" altLang="de-DE" dirty="0">
              <a:ea typeface="MS PGothic" panose="020B0600070205080204" pitchFamily="34" charset="-128"/>
            </a:endParaRPr>
          </a:p>
          <a:p>
            <a:pPr>
              <a:defRPr/>
            </a:pPr>
            <a:r>
              <a:rPr lang="en-GB" altLang="de-DE" dirty="0">
                <a:ea typeface="MS PGothic" panose="020B0600070205080204" pitchFamily="34" charset="-128"/>
              </a:rPr>
              <a:t>A firm’s strategy is closely adapted to the needs of the foreign country</a:t>
            </a:r>
          </a:p>
          <a:p>
            <a:pPr>
              <a:defRPr/>
            </a:pPr>
            <a:r>
              <a:rPr lang="en-GB" altLang="de-DE" dirty="0">
                <a:ea typeface="MS PGothic" panose="020B0600070205080204" pitchFamily="34" charset="-128"/>
              </a:rPr>
              <a:t>Subsidiaries are granted a margin of independent decision-making that is used to adapt the strategy to the requirements of the nondomestic market </a:t>
            </a:r>
          </a:p>
          <a:p>
            <a:pPr>
              <a:defRPr/>
            </a:pPr>
            <a:r>
              <a:rPr lang="en-GB" altLang="de-DE" dirty="0">
                <a:ea typeface="MS PGothic" panose="020B0600070205080204" pitchFamily="34" charset="-128"/>
              </a:rPr>
              <a:t>Conditions in the foreign markets differ so strongly from the ones in the domestic market that central decision-making would be inefficient </a:t>
            </a:r>
          </a:p>
          <a:p>
            <a:pPr>
              <a:defRPr/>
            </a:pPr>
            <a:r>
              <a:rPr lang="en-GB" altLang="de-DE" dirty="0">
                <a:ea typeface="MS PGothic" panose="020B0600070205080204" pitchFamily="34" charset="-128"/>
              </a:rPr>
              <a:t>The main driver of local responsiveness is the so-called liability of foreignness</a:t>
            </a:r>
            <a:br>
              <a:rPr lang="de-DE" altLang="de-DE" dirty="0">
                <a:ea typeface="MS PGothic" panose="020B0600070205080204" pitchFamily="34" charset="-128"/>
              </a:rPr>
            </a:br>
            <a:endParaRPr lang="de-DE" altLang="de-DE" dirty="0">
              <a:ea typeface="MS PGothic" panose="020B0600070205080204" pitchFamily="34" charset="-128"/>
            </a:endParaRPr>
          </a:p>
        </p:txBody>
      </p:sp>
      <p:sp>
        <p:nvSpPr>
          <p:cNvPr id="2" name="Foliennummernplatzhalter 1">
            <a:extLst>
              <a:ext uri="{FF2B5EF4-FFF2-40B4-BE49-F238E27FC236}">
                <a16:creationId xmlns:a16="http://schemas.microsoft.com/office/drawing/2014/main" id="{B029B9B0-40D0-4C5B-B6E1-7F2CA8EB998B}"/>
              </a:ext>
            </a:extLst>
          </p:cNvPr>
          <p:cNvSpPr>
            <a:spLocks noGrp="1"/>
          </p:cNvSpPr>
          <p:nvPr>
            <p:ph type="sldNum" sz="quarter" idx="12"/>
          </p:nvPr>
        </p:nvSpPr>
        <p:spPr/>
        <p:txBody>
          <a:bodyPr/>
          <a:lstStyle/>
          <a:p>
            <a:fld id="{B34092F8-88B9-48E5-9B8F-3F206E5F35A9}" type="slidenum">
              <a:rPr lang="hr-HR" smtClean="0"/>
              <a:t>17</a:t>
            </a:fld>
            <a:endParaRPr lang="hr-H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6DCC74B6-6563-491F-9134-C43B94E62C6D}"/>
              </a:ext>
            </a:extLst>
          </p:cNvPr>
          <p:cNvSpPr>
            <a:spLocks noGrp="1"/>
          </p:cNvSpPr>
          <p:nvPr>
            <p:ph type="title"/>
          </p:nvPr>
        </p:nvSpPr>
        <p:spPr/>
        <p:txBody>
          <a:bodyPr/>
          <a:lstStyle/>
          <a:p>
            <a:r>
              <a:rPr lang="en-GB" altLang="de-DE" dirty="0"/>
              <a:t>What does “Local Responsiveness” mean?</a:t>
            </a:r>
          </a:p>
        </p:txBody>
      </p:sp>
      <p:sp>
        <p:nvSpPr>
          <p:cNvPr id="5" name="Foliennummernplatzhalter 4">
            <a:extLst>
              <a:ext uri="{FF2B5EF4-FFF2-40B4-BE49-F238E27FC236}">
                <a16:creationId xmlns:a16="http://schemas.microsoft.com/office/drawing/2014/main" id="{D85B73C5-209F-4063-9D9D-D05F749F1464}"/>
              </a:ext>
            </a:extLst>
          </p:cNvPr>
          <p:cNvSpPr>
            <a:spLocks noGrp="1"/>
          </p:cNvSpPr>
          <p:nvPr>
            <p:ph type="sldNum" sz="quarter" idx="12"/>
          </p:nvPr>
        </p:nvSpPr>
        <p:spPr/>
        <p:txBody>
          <a:bodyPr/>
          <a:lstStyle/>
          <a:p>
            <a:fld id="{B34092F8-88B9-48E5-9B8F-3F206E5F35A9}" type="slidenum">
              <a:rPr lang="hr-HR" smtClean="0"/>
              <a:t>18</a:t>
            </a:fld>
            <a:endParaRPr lang="hr-HR"/>
          </a:p>
        </p:txBody>
      </p:sp>
      <p:graphicFrame>
        <p:nvGraphicFramePr>
          <p:cNvPr id="2" name="Diagramm 1">
            <a:extLst>
              <a:ext uri="{FF2B5EF4-FFF2-40B4-BE49-F238E27FC236}">
                <a16:creationId xmlns:a16="http://schemas.microsoft.com/office/drawing/2014/main" id="{37F1CA5A-1568-4B9F-9E02-354CEDC84DAC}"/>
              </a:ext>
            </a:extLst>
          </p:cNvPr>
          <p:cNvGraphicFramePr/>
          <p:nvPr>
            <p:extLst>
              <p:ext uri="{D42A27DB-BD31-4B8C-83A1-F6EECF244321}">
                <p14:modId xmlns:p14="http://schemas.microsoft.com/office/powerpoint/2010/main" val="1810994161"/>
              </p:ext>
            </p:extLst>
          </p:nvPr>
        </p:nvGraphicFramePr>
        <p:xfrm>
          <a:off x="838200" y="1500188"/>
          <a:ext cx="9788236" cy="4672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9A846674-6E84-4E29-AED2-E57861007B4D}"/>
              </a:ext>
            </a:extLst>
          </p:cNvPr>
          <p:cNvSpPr>
            <a:spLocks noGrp="1"/>
          </p:cNvSpPr>
          <p:nvPr>
            <p:ph type="title"/>
          </p:nvPr>
        </p:nvSpPr>
        <p:spPr/>
        <p:txBody>
          <a:bodyPr/>
          <a:lstStyle/>
          <a:p>
            <a:r>
              <a:rPr lang="en-GB" altLang="de-DE" dirty="0"/>
              <a:t>What does “Local Responsiveness” mean?</a:t>
            </a:r>
            <a:endParaRPr lang="de-DE" altLang="de-DE" dirty="0"/>
          </a:p>
        </p:txBody>
      </p:sp>
      <p:sp>
        <p:nvSpPr>
          <p:cNvPr id="32770" name="Inhaltsplatzhalter 2">
            <a:extLst>
              <a:ext uri="{FF2B5EF4-FFF2-40B4-BE49-F238E27FC236}">
                <a16:creationId xmlns:a16="http://schemas.microsoft.com/office/drawing/2014/main" id="{AD546AA7-C0DA-410E-923A-E8A63E382B6B}"/>
              </a:ext>
            </a:extLst>
          </p:cNvPr>
          <p:cNvSpPr>
            <a:spLocks noGrp="1"/>
          </p:cNvSpPr>
          <p:nvPr>
            <p:ph idx="1"/>
          </p:nvPr>
        </p:nvSpPr>
        <p:spPr/>
        <p:txBody>
          <a:bodyPr>
            <a:normAutofit/>
          </a:bodyPr>
          <a:lstStyle/>
          <a:p>
            <a:pPr>
              <a:defRPr/>
            </a:pPr>
            <a:r>
              <a:rPr lang="en-GB" altLang="de-DE" dirty="0">
                <a:ea typeface="MS PGothic" panose="020B0600070205080204" pitchFamily="34" charset="-128"/>
              </a:rPr>
              <a:t>Adaptation takes place with regard to: </a:t>
            </a:r>
          </a:p>
          <a:p>
            <a:pPr lvl="1">
              <a:defRPr/>
            </a:pPr>
            <a:endParaRPr lang="en-GB" altLang="de-DE" dirty="0">
              <a:ea typeface="MS PGothic" panose="020B0600070205080204" pitchFamily="34" charset="-128"/>
            </a:endParaRPr>
          </a:p>
        </p:txBody>
      </p:sp>
      <p:graphicFrame>
        <p:nvGraphicFramePr>
          <p:cNvPr id="2" name="Diagramm 1">
            <a:extLst>
              <a:ext uri="{FF2B5EF4-FFF2-40B4-BE49-F238E27FC236}">
                <a16:creationId xmlns:a16="http://schemas.microsoft.com/office/drawing/2014/main" id="{9ECA6682-46DD-438F-BCCA-194AE9312B95}"/>
              </a:ext>
            </a:extLst>
          </p:cNvPr>
          <p:cNvGraphicFramePr/>
          <p:nvPr>
            <p:extLst>
              <p:ext uri="{D42A27DB-BD31-4B8C-83A1-F6EECF244321}">
                <p14:modId xmlns:p14="http://schemas.microsoft.com/office/powerpoint/2010/main" val="1253002985"/>
              </p:ext>
            </p:extLst>
          </p:nvPr>
        </p:nvGraphicFramePr>
        <p:xfrm>
          <a:off x="685799" y="2493818"/>
          <a:ext cx="10515599" cy="3532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liennummernplatzhalter 2">
            <a:extLst>
              <a:ext uri="{FF2B5EF4-FFF2-40B4-BE49-F238E27FC236}">
                <a16:creationId xmlns:a16="http://schemas.microsoft.com/office/drawing/2014/main" id="{439B81AB-BE39-461B-8398-9CB2EEF09016}"/>
              </a:ext>
            </a:extLst>
          </p:cNvPr>
          <p:cNvSpPr>
            <a:spLocks noGrp="1"/>
          </p:cNvSpPr>
          <p:nvPr>
            <p:ph type="sldNum" sz="quarter" idx="12"/>
          </p:nvPr>
        </p:nvSpPr>
        <p:spPr/>
        <p:txBody>
          <a:bodyPr/>
          <a:lstStyle/>
          <a:p>
            <a:fld id="{B34092F8-88B9-48E5-9B8F-3F206E5F35A9}" type="slidenum">
              <a:rPr lang="hr-HR" smtClean="0"/>
              <a:t>19</a:t>
            </a:fld>
            <a:endParaRPr lang="hr-H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F8063-5829-4588-AA98-85D2F0257CC9}"/>
              </a:ext>
            </a:extLst>
          </p:cNvPr>
          <p:cNvSpPr>
            <a:spLocks noGrp="1"/>
          </p:cNvSpPr>
          <p:nvPr>
            <p:ph type="title"/>
          </p:nvPr>
        </p:nvSpPr>
        <p:spPr>
          <a:xfrm>
            <a:off x="568036" y="316201"/>
            <a:ext cx="8229600" cy="1143000"/>
          </a:xfrm>
        </p:spPr>
        <p:txBody>
          <a:bodyPr/>
          <a:lstStyle/>
          <a:p>
            <a:pPr>
              <a:defRPr/>
            </a:pPr>
            <a:r>
              <a:rPr lang="en-US" dirty="0"/>
              <a:t>Learning Objectives</a:t>
            </a:r>
          </a:p>
        </p:txBody>
      </p:sp>
      <p:sp>
        <p:nvSpPr>
          <p:cNvPr id="18439" name="Inhaltsplatzhalter 23">
            <a:extLst>
              <a:ext uri="{FF2B5EF4-FFF2-40B4-BE49-F238E27FC236}">
                <a16:creationId xmlns:a16="http://schemas.microsoft.com/office/drawing/2014/main" id="{1365896F-54DE-4D3E-B577-BC2DCD5A662E}"/>
              </a:ext>
            </a:extLst>
          </p:cNvPr>
          <p:cNvSpPr>
            <a:spLocks noGrp="1"/>
          </p:cNvSpPr>
          <p:nvPr>
            <p:ph idx="1"/>
          </p:nvPr>
        </p:nvSpPr>
        <p:spPr/>
        <p:txBody>
          <a:bodyPr/>
          <a:lstStyle/>
          <a:p>
            <a:r>
              <a:rPr lang="en-US" altLang="de-DE" dirty="0"/>
              <a:t>Understand the necessary steps to develop an international strategy</a:t>
            </a:r>
          </a:p>
          <a:p>
            <a:r>
              <a:rPr lang="en-US" altLang="de-DE" dirty="0"/>
              <a:t>Be able to evaluate different strategic alternatives</a:t>
            </a:r>
          </a:p>
          <a:p>
            <a:r>
              <a:rPr lang="en-US" altLang="de-DE" dirty="0"/>
              <a:t>Understand the relevance deciding for a strategic alternative for </a:t>
            </a:r>
            <a:r>
              <a:rPr lang="en-US" altLang="de-DE" dirty="0" err="1"/>
              <a:t>Internationalising</a:t>
            </a:r>
            <a:endParaRPr lang="en-US" altLang="de-DE" dirty="0"/>
          </a:p>
        </p:txBody>
      </p:sp>
      <p:sp>
        <p:nvSpPr>
          <p:cNvPr id="3" name="Foliennummernplatzhalter 2">
            <a:extLst>
              <a:ext uri="{FF2B5EF4-FFF2-40B4-BE49-F238E27FC236}">
                <a16:creationId xmlns:a16="http://schemas.microsoft.com/office/drawing/2014/main" id="{4E0C124F-0F2D-4A4C-8DCB-AA3E61C353EB}"/>
              </a:ext>
            </a:extLst>
          </p:cNvPr>
          <p:cNvSpPr>
            <a:spLocks noGrp="1"/>
          </p:cNvSpPr>
          <p:nvPr>
            <p:ph type="sldNum" sz="quarter" idx="12"/>
          </p:nvPr>
        </p:nvSpPr>
        <p:spPr/>
        <p:txBody>
          <a:bodyPr/>
          <a:lstStyle/>
          <a:p>
            <a:fld id="{B34092F8-88B9-48E5-9B8F-3F206E5F35A9}" type="slidenum">
              <a:rPr lang="hr-HR" smtClean="0"/>
              <a:t>2</a:t>
            </a:fld>
            <a:endParaRPr lang="hr-HR"/>
          </a:p>
        </p:txBody>
      </p:sp>
    </p:spTree>
    <p:extLst>
      <p:ext uri="{BB962C8B-B14F-4D97-AF65-F5344CB8AC3E}">
        <p14:creationId xmlns:p14="http://schemas.microsoft.com/office/powerpoint/2010/main" val="413377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Text Box 12">
            <a:extLst>
              <a:ext uri="{FF2B5EF4-FFF2-40B4-BE49-F238E27FC236}">
                <a16:creationId xmlns:a16="http://schemas.microsoft.com/office/drawing/2014/main" id="{734B2EFB-1999-4EC3-B9DC-90B29470E76D}"/>
              </a:ext>
            </a:extLst>
          </p:cNvPr>
          <p:cNvSpPr txBox="1">
            <a:spLocks noChangeArrowheads="1"/>
          </p:cNvSpPr>
          <p:nvPr/>
        </p:nvSpPr>
        <p:spPr bwMode="auto">
          <a:xfrm>
            <a:off x="2063751" y="3011489"/>
            <a:ext cx="2087563" cy="376237"/>
          </a:xfrm>
          <a:prstGeom prst="rect">
            <a:avLst/>
          </a:prstGeom>
          <a:solidFill>
            <a:schemeClr val="accent6">
              <a:lumMod val="60000"/>
              <a:lumOff val="40000"/>
              <a:alpha val="65097"/>
            </a:schemeClr>
          </a:solidFill>
          <a:ln w="9360">
            <a:solidFill>
              <a:schemeClr val="folHlink"/>
            </a:solidFill>
            <a:miter lim="800000"/>
            <a:headEnd/>
            <a:tailEnd/>
          </a:ln>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Font typeface="Garamond" panose="02020404030301010803" pitchFamily="18" charset="0"/>
              <a:buNone/>
            </a:pPr>
            <a:r>
              <a:rPr lang="de-DE" altLang="de-DE" sz="1800" b="1" dirty="0" err="1">
                <a:solidFill>
                  <a:srgbClr val="000000"/>
                </a:solidFill>
                <a:latin typeface="Calibri" panose="020F0502020204030204" pitchFamily="34" charset="0"/>
                <a:cs typeface="Calibri" panose="020F0502020204030204" pitchFamily="34" charset="0"/>
              </a:rPr>
              <a:t>Coordination</a:t>
            </a:r>
            <a:endParaRPr lang="de-DE" altLang="de-DE" sz="1800" b="1" dirty="0">
              <a:solidFill>
                <a:srgbClr val="000000"/>
              </a:solidFill>
              <a:latin typeface="Calibri" panose="020F0502020204030204" pitchFamily="34" charset="0"/>
              <a:cs typeface="Calibri" panose="020F0502020204030204" pitchFamily="34" charset="0"/>
            </a:endParaRPr>
          </a:p>
        </p:txBody>
      </p:sp>
      <p:sp>
        <p:nvSpPr>
          <p:cNvPr id="16391" name="Text Box 7">
            <a:extLst>
              <a:ext uri="{FF2B5EF4-FFF2-40B4-BE49-F238E27FC236}">
                <a16:creationId xmlns:a16="http://schemas.microsoft.com/office/drawing/2014/main" id="{836DC32D-1507-4267-8B9B-AE8DE40F8865}"/>
              </a:ext>
            </a:extLst>
          </p:cNvPr>
          <p:cNvSpPr txBox="1">
            <a:spLocks noChangeArrowheads="1"/>
          </p:cNvSpPr>
          <p:nvPr/>
        </p:nvSpPr>
        <p:spPr bwMode="auto">
          <a:xfrm>
            <a:off x="6165851" y="4581525"/>
            <a:ext cx="2257425" cy="376238"/>
          </a:xfrm>
          <a:prstGeom prst="rect">
            <a:avLst/>
          </a:prstGeom>
          <a:solidFill>
            <a:schemeClr val="accent6">
              <a:lumMod val="60000"/>
              <a:lumOff val="40000"/>
              <a:alpha val="65097"/>
            </a:schemeClr>
          </a:solidFill>
          <a:ln w="9360">
            <a:solidFill>
              <a:schemeClr val="folHlink"/>
            </a:solidFill>
            <a:miter lim="800000"/>
            <a:headEnd/>
            <a:tailEnd/>
          </a:ln>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Font typeface="Garamond" panose="02020404030301010803" pitchFamily="18" charset="0"/>
              <a:buNone/>
            </a:pPr>
            <a:r>
              <a:rPr lang="de-DE" altLang="de-DE" sz="1800" b="1" dirty="0" err="1">
                <a:solidFill>
                  <a:srgbClr val="000000"/>
                </a:solidFill>
                <a:latin typeface="Calibri" panose="020F0502020204030204" pitchFamily="34" charset="0"/>
                <a:cs typeface="Calibri" panose="020F0502020204030204" pitchFamily="34" charset="0"/>
              </a:rPr>
              <a:t>Configuration</a:t>
            </a:r>
            <a:endParaRPr lang="de-DE" altLang="de-DE" sz="1800" b="1" dirty="0">
              <a:solidFill>
                <a:srgbClr val="000000"/>
              </a:solidFill>
              <a:latin typeface="Calibri" panose="020F0502020204030204" pitchFamily="34" charset="0"/>
              <a:cs typeface="Calibri" panose="020F0502020204030204" pitchFamily="34" charset="0"/>
            </a:endParaRPr>
          </a:p>
        </p:txBody>
      </p:sp>
      <p:sp>
        <p:nvSpPr>
          <p:cNvPr id="16392" name="Text Box 8">
            <a:extLst>
              <a:ext uri="{FF2B5EF4-FFF2-40B4-BE49-F238E27FC236}">
                <a16:creationId xmlns:a16="http://schemas.microsoft.com/office/drawing/2014/main" id="{4B49BB5A-838D-4D3D-B512-09CEE484A8F3}"/>
              </a:ext>
            </a:extLst>
          </p:cNvPr>
          <p:cNvSpPr txBox="1">
            <a:spLocks noChangeArrowheads="1"/>
          </p:cNvSpPr>
          <p:nvPr/>
        </p:nvSpPr>
        <p:spPr bwMode="auto">
          <a:xfrm>
            <a:off x="7689850" y="5299076"/>
            <a:ext cx="1358900" cy="309563"/>
          </a:xfrm>
          <a:prstGeom prst="rect">
            <a:avLst/>
          </a:prstGeom>
          <a:solidFill>
            <a:schemeClr val="accent6">
              <a:lumMod val="60000"/>
              <a:lumOff val="40000"/>
              <a:alpha val="65097"/>
            </a:schemeClr>
          </a:solidFill>
          <a:ln w="9360">
            <a:solidFill>
              <a:schemeClr val="folHlink"/>
            </a:solidFill>
            <a:miter lim="800000"/>
            <a:headEnd/>
            <a:tailEnd/>
          </a:ln>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Font typeface="Garamond" panose="02020404030301010803" pitchFamily="18" charset="0"/>
              <a:buNone/>
            </a:pPr>
            <a:r>
              <a:rPr lang="de-DE" altLang="de-DE" sz="1400" b="1">
                <a:solidFill>
                  <a:srgbClr val="000000"/>
                </a:solidFill>
                <a:latin typeface="Calibri" panose="020F0502020204030204" pitchFamily="34" charset="0"/>
                <a:cs typeface="Calibri" panose="020F0502020204030204" pitchFamily="34" charset="0"/>
              </a:rPr>
              <a:t>concentrated</a:t>
            </a:r>
          </a:p>
        </p:txBody>
      </p:sp>
      <p:sp>
        <p:nvSpPr>
          <p:cNvPr id="16393" name="Text Box 9">
            <a:extLst>
              <a:ext uri="{FF2B5EF4-FFF2-40B4-BE49-F238E27FC236}">
                <a16:creationId xmlns:a16="http://schemas.microsoft.com/office/drawing/2014/main" id="{343FD969-5150-4D8B-84D8-F564C2182CA9}"/>
              </a:ext>
            </a:extLst>
          </p:cNvPr>
          <p:cNvSpPr txBox="1">
            <a:spLocks noChangeArrowheads="1"/>
          </p:cNvSpPr>
          <p:nvPr/>
        </p:nvSpPr>
        <p:spPr bwMode="auto">
          <a:xfrm>
            <a:off x="5529264" y="5299076"/>
            <a:ext cx="1368425" cy="314325"/>
          </a:xfrm>
          <a:prstGeom prst="rect">
            <a:avLst/>
          </a:prstGeom>
          <a:solidFill>
            <a:schemeClr val="accent6">
              <a:lumMod val="60000"/>
              <a:lumOff val="40000"/>
              <a:alpha val="65097"/>
            </a:schemeClr>
          </a:solidFill>
          <a:ln w="9360">
            <a:solidFill>
              <a:schemeClr val="folHlink"/>
            </a:solidFill>
            <a:miter lim="800000"/>
            <a:headEnd/>
            <a:tailEnd/>
          </a:ln>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Font typeface="Garamond" panose="02020404030301010803" pitchFamily="18" charset="0"/>
              <a:buNone/>
            </a:pPr>
            <a:r>
              <a:rPr lang="de-DE" altLang="de-DE" sz="1400" b="1">
                <a:solidFill>
                  <a:srgbClr val="000000"/>
                </a:solidFill>
                <a:latin typeface="Calibri" panose="020F0502020204030204" pitchFamily="34" charset="0"/>
                <a:cs typeface="Calibri" panose="020F0502020204030204" pitchFamily="34" charset="0"/>
              </a:rPr>
              <a:t>dispersed</a:t>
            </a:r>
          </a:p>
        </p:txBody>
      </p:sp>
      <p:cxnSp>
        <p:nvCxnSpPr>
          <p:cNvPr id="16394" name="AutoShape 10">
            <a:extLst>
              <a:ext uri="{FF2B5EF4-FFF2-40B4-BE49-F238E27FC236}">
                <a16:creationId xmlns:a16="http://schemas.microsoft.com/office/drawing/2014/main" id="{1EF6DB57-B01F-4DF9-948B-6F9DF8BF9DC5}"/>
              </a:ext>
            </a:extLst>
          </p:cNvPr>
          <p:cNvCxnSpPr>
            <a:cxnSpLocks noChangeShapeType="1"/>
            <a:stCxn id="16391" idx="2"/>
            <a:endCxn id="16393" idx="0"/>
          </p:cNvCxnSpPr>
          <p:nvPr/>
        </p:nvCxnSpPr>
        <p:spPr bwMode="auto">
          <a:xfrm rot="5400000">
            <a:off x="6583363" y="4587875"/>
            <a:ext cx="341312" cy="1081088"/>
          </a:xfrm>
          <a:prstGeom prst="bentConnector3">
            <a:avLst>
              <a:gd name="adj1" fmla="val 49769"/>
            </a:avLst>
          </a:prstGeom>
          <a:noFill/>
          <a:ln w="19050">
            <a:solidFill>
              <a:schemeClr val="folHlink"/>
            </a:solidFill>
            <a:prstDash val="dash"/>
            <a:miter lim="800000"/>
            <a:headEnd/>
            <a:tailEnd/>
          </a:ln>
          <a:extLst>
            <a:ext uri="{909E8E84-426E-40DD-AFC4-6F175D3DCCD1}">
              <a14:hiddenFill xmlns:a14="http://schemas.microsoft.com/office/drawing/2010/main">
                <a:noFill/>
              </a14:hiddenFill>
            </a:ext>
          </a:extLst>
        </p:spPr>
      </p:cxnSp>
      <p:cxnSp>
        <p:nvCxnSpPr>
          <p:cNvPr id="16395" name="AutoShape 11">
            <a:extLst>
              <a:ext uri="{FF2B5EF4-FFF2-40B4-BE49-F238E27FC236}">
                <a16:creationId xmlns:a16="http://schemas.microsoft.com/office/drawing/2014/main" id="{F62E929A-C36B-4DAF-B34C-3B44AEBAB75F}"/>
              </a:ext>
            </a:extLst>
          </p:cNvPr>
          <p:cNvCxnSpPr>
            <a:cxnSpLocks noChangeShapeType="1"/>
            <a:stCxn id="16391" idx="2"/>
            <a:endCxn id="16392" idx="0"/>
          </p:cNvCxnSpPr>
          <p:nvPr/>
        </p:nvCxnSpPr>
        <p:spPr bwMode="auto">
          <a:xfrm rot="16200000" flipH="1">
            <a:off x="7661276" y="4591051"/>
            <a:ext cx="341312" cy="1074737"/>
          </a:xfrm>
          <a:prstGeom prst="bentConnector3">
            <a:avLst>
              <a:gd name="adj1" fmla="val 50000"/>
            </a:avLst>
          </a:prstGeom>
          <a:noFill/>
          <a:ln w="19050">
            <a:solidFill>
              <a:schemeClr val="folHlink"/>
            </a:solidFill>
            <a:prstDash val="dash"/>
            <a:miter lim="800000"/>
            <a:headEnd/>
            <a:tailEnd/>
          </a:ln>
          <a:extLst>
            <a:ext uri="{909E8E84-426E-40DD-AFC4-6F175D3DCCD1}">
              <a14:hiddenFill xmlns:a14="http://schemas.microsoft.com/office/drawing/2010/main">
                <a:noFill/>
              </a14:hiddenFill>
            </a:ext>
          </a:extLst>
        </p:spPr>
      </p:cxnSp>
      <p:sp>
        <p:nvSpPr>
          <p:cNvPr id="16397" name="Text Box 13">
            <a:extLst>
              <a:ext uri="{FF2B5EF4-FFF2-40B4-BE49-F238E27FC236}">
                <a16:creationId xmlns:a16="http://schemas.microsoft.com/office/drawing/2014/main" id="{B890CB15-C6DC-4331-BA96-F196BD770646}"/>
              </a:ext>
            </a:extLst>
          </p:cNvPr>
          <p:cNvSpPr txBox="1">
            <a:spLocks noChangeArrowheads="1"/>
          </p:cNvSpPr>
          <p:nvPr/>
        </p:nvSpPr>
        <p:spPr bwMode="auto">
          <a:xfrm>
            <a:off x="4511675" y="2466976"/>
            <a:ext cx="719138" cy="309563"/>
          </a:xfrm>
          <a:prstGeom prst="rect">
            <a:avLst/>
          </a:prstGeom>
          <a:solidFill>
            <a:schemeClr val="accent6">
              <a:lumMod val="60000"/>
              <a:lumOff val="40000"/>
              <a:alpha val="65097"/>
            </a:schemeClr>
          </a:solidFill>
          <a:ln w="9360">
            <a:solidFill>
              <a:schemeClr val="folHlink"/>
            </a:solidFill>
            <a:miter lim="800000"/>
            <a:headEnd/>
            <a:tailEnd/>
          </a:ln>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Font typeface="Garamond" panose="02020404030301010803" pitchFamily="18" charset="0"/>
              <a:buNone/>
            </a:pPr>
            <a:r>
              <a:rPr lang="de-DE" altLang="de-DE" sz="1400" b="1">
                <a:solidFill>
                  <a:srgbClr val="000000"/>
                </a:solidFill>
                <a:latin typeface="Calibri" panose="020F0502020204030204" pitchFamily="34" charset="0"/>
                <a:cs typeface="Calibri" panose="020F0502020204030204" pitchFamily="34" charset="0"/>
              </a:rPr>
              <a:t>high</a:t>
            </a:r>
          </a:p>
        </p:txBody>
      </p:sp>
      <p:sp>
        <p:nvSpPr>
          <p:cNvPr id="16398" name="Text Box 14">
            <a:extLst>
              <a:ext uri="{FF2B5EF4-FFF2-40B4-BE49-F238E27FC236}">
                <a16:creationId xmlns:a16="http://schemas.microsoft.com/office/drawing/2014/main" id="{3DEF3912-AA9E-40C6-AC5A-996C2609754C}"/>
              </a:ext>
            </a:extLst>
          </p:cNvPr>
          <p:cNvSpPr txBox="1">
            <a:spLocks noChangeArrowheads="1"/>
          </p:cNvSpPr>
          <p:nvPr/>
        </p:nvSpPr>
        <p:spPr bwMode="auto">
          <a:xfrm>
            <a:off x="4511675" y="3617914"/>
            <a:ext cx="863600" cy="314325"/>
          </a:xfrm>
          <a:prstGeom prst="rect">
            <a:avLst/>
          </a:prstGeom>
          <a:solidFill>
            <a:schemeClr val="accent6">
              <a:lumMod val="60000"/>
              <a:lumOff val="40000"/>
              <a:alpha val="65097"/>
            </a:schemeClr>
          </a:solidFill>
          <a:ln w="9360">
            <a:solidFill>
              <a:schemeClr val="folHlink"/>
            </a:solidFill>
            <a:miter lim="800000"/>
            <a:headEnd/>
            <a:tailEnd/>
          </a:ln>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Font typeface="Garamond" panose="02020404030301010803" pitchFamily="18" charset="0"/>
              <a:buNone/>
            </a:pPr>
            <a:r>
              <a:rPr lang="de-DE" altLang="de-DE" sz="1400" b="1">
                <a:solidFill>
                  <a:srgbClr val="000000"/>
                </a:solidFill>
                <a:latin typeface="Calibri" panose="020F0502020204030204" pitchFamily="34" charset="0"/>
                <a:cs typeface="Calibri" panose="020F0502020204030204" pitchFamily="34" charset="0"/>
              </a:rPr>
              <a:t>low</a:t>
            </a:r>
          </a:p>
        </p:txBody>
      </p:sp>
      <p:cxnSp>
        <p:nvCxnSpPr>
          <p:cNvPr id="16399" name="AutoShape 15">
            <a:extLst>
              <a:ext uri="{FF2B5EF4-FFF2-40B4-BE49-F238E27FC236}">
                <a16:creationId xmlns:a16="http://schemas.microsoft.com/office/drawing/2014/main" id="{F7778DD6-80B9-445F-9CE9-7C6EDF75BCBA}"/>
              </a:ext>
            </a:extLst>
          </p:cNvPr>
          <p:cNvCxnSpPr>
            <a:cxnSpLocks noChangeShapeType="1"/>
            <a:stCxn id="16396" idx="3"/>
            <a:endCxn id="16398" idx="1"/>
          </p:cNvCxnSpPr>
          <p:nvPr/>
        </p:nvCxnSpPr>
        <p:spPr bwMode="auto">
          <a:xfrm>
            <a:off x="4151313" y="3200401"/>
            <a:ext cx="360362" cy="574675"/>
          </a:xfrm>
          <a:prstGeom prst="bentConnector3">
            <a:avLst>
              <a:gd name="adj1" fmla="val 49778"/>
            </a:avLst>
          </a:prstGeom>
          <a:noFill/>
          <a:ln w="19050">
            <a:solidFill>
              <a:schemeClr val="folHlink"/>
            </a:solidFill>
            <a:prstDash val="dash"/>
            <a:miter lim="800000"/>
            <a:headEnd/>
            <a:tailEnd/>
          </a:ln>
          <a:extLst>
            <a:ext uri="{909E8E84-426E-40DD-AFC4-6F175D3DCCD1}">
              <a14:hiddenFill xmlns:a14="http://schemas.microsoft.com/office/drawing/2010/main">
                <a:noFill/>
              </a14:hiddenFill>
            </a:ext>
          </a:extLst>
        </p:spPr>
      </p:cxnSp>
      <p:cxnSp>
        <p:nvCxnSpPr>
          <p:cNvPr id="16400" name="AutoShape 16">
            <a:extLst>
              <a:ext uri="{FF2B5EF4-FFF2-40B4-BE49-F238E27FC236}">
                <a16:creationId xmlns:a16="http://schemas.microsoft.com/office/drawing/2014/main" id="{DCB08D23-2440-42D3-903A-033F0F0F5A21}"/>
              </a:ext>
            </a:extLst>
          </p:cNvPr>
          <p:cNvCxnSpPr>
            <a:cxnSpLocks noChangeShapeType="1"/>
            <a:stCxn id="16396" idx="3"/>
            <a:endCxn id="16397" idx="1"/>
          </p:cNvCxnSpPr>
          <p:nvPr/>
        </p:nvCxnSpPr>
        <p:spPr bwMode="auto">
          <a:xfrm flipV="1">
            <a:off x="4151313" y="2622550"/>
            <a:ext cx="360362" cy="577850"/>
          </a:xfrm>
          <a:prstGeom prst="bentConnector3">
            <a:avLst>
              <a:gd name="adj1" fmla="val 50000"/>
            </a:avLst>
          </a:prstGeom>
          <a:noFill/>
          <a:ln w="19050">
            <a:solidFill>
              <a:schemeClr val="folHlink"/>
            </a:solidFill>
            <a:prstDash val="dash"/>
            <a:miter lim="800000"/>
            <a:headEnd/>
            <a:tailEnd/>
          </a:ln>
          <a:extLst>
            <a:ext uri="{909E8E84-426E-40DD-AFC4-6F175D3DCCD1}">
              <a14:hiddenFill xmlns:a14="http://schemas.microsoft.com/office/drawing/2010/main">
                <a:noFill/>
              </a14:hiddenFill>
            </a:ext>
          </a:extLst>
        </p:spPr>
      </p:cxnSp>
      <p:grpSp>
        <p:nvGrpSpPr>
          <p:cNvPr id="2" name="Group 23">
            <a:extLst>
              <a:ext uri="{FF2B5EF4-FFF2-40B4-BE49-F238E27FC236}">
                <a16:creationId xmlns:a16="http://schemas.microsoft.com/office/drawing/2014/main" id="{D0B3AFD6-659D-494F-A491-5F3595F3441B}"/>
              </a:ext>
            </a:extLst>
          </p:cNvPr>
          <p:cNvGrpSpPr>
            <a:grpSpLocks/>
          </p:cNvGrpSpPr>
          <p:nvPr/>
        </p:nvGrpSpPr>
        <p:grpSpPr bwMode="auto">
          <a:xfrm>
            <a:off x="5446714" y="1557339"/>
            <a:ext cx="3889375" cy="2879725"/>
            <a:chOff x="2380" y="1162"/>
            <a:chExt cx="2450" cy="1814"/>
          </a:xfrm>
        </p:grpSpPr>
        <p:sp>
          <p:nvSpPr>
            <p:cNvPr id="14356" name="Line 18">
              <a:extLst>
                <a:ext uri="{FF2B5EF4-FFF2-40B4-BE49-F238E27FC236}">
                  <a16:creationId xmlns:a16="http://schemas.microsoft.com/office/drawing/2014/main" id="{B2275F50-DFC1-4805-9E14-6A7F6BB44801}"/>
                </a:ext>
              </a:extLst>
            </p:cNvPr>
            <p:cNvSpPr>
              <a:spLocks noChangeShapeType="1"/>
            </p:cNvSpPr>
            <p:nvPr/>
          </p:nvSpPr>
          <p:spPr bwMode="auto">
            <a:xfrm flipV="1">
              <a:off x="2380" y="1162"/>
              <a:ext cx="0" cy="1814"/>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de-DE">
                <a:latin typeface="Calibri" panose="020F0502020204030204" pitchFamily="34" charset="0"/>
                <a:cs typeface="Calibri" panose="020F0502020204030204" pitchFamily="34" charset="0"/>
              </a:endParaRPr>
            </a:p>
          </p:txBody>
        </p:sp>
        <p:sp>
          <p:nvSpPr>
            <p:cNvPr id="14357" name="Line 19">
              <a:extLst>
                <a:ext uri="{FF2B5EF4-FFF2-40B4-BE49-F238E27FC236}">
                  <a16:creationId xmlns:a16="http://schemas.microsoft.com/office/drawing/2014/main" id="{B64BFDFA-5113-4541-99AB-F5C7596BE8A3}"/>
                </a:ext>
              </a:extLst>
            </p:cNvPr>
            <p:cNvSpPr>
              <a:spLocks noChangeShapeType="1"/>
            </p:cNvSpPr>
            <p:nvPr/>
          </p:nvSpPr>
          <p:spPr bwMode="auto">
            <a:xfrm flipV="1">
              <a:off x="2380" y="2976"/>
              <a:ext cx="2450" cy="0"/>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de-DE">
                <a:latin typeface="Calibri" panose="020F0502020204030204" pitchFamily="34" charset="0"/>
                <a:cs typeface="Calibri" panose="020F0502020204030204" pitchFamily="34" charset="0"/>
              </a:endParaRPr>
            </a:p>
          </p:txBody>
        </p:sp>
        <p:sp>
          <p:nvSpPr>
            <p:cNvPr id="14358" name="Line 20">
              <a:extLst>
                <a:ext uri="{FF2B5EF4-FFF2-40B4-BE49-F238E27FC236}">
                  <a16:creationId xmlns:a16="http://schemas.microsoft.com/office/drawing/2014/main" id="{77FF4AEB-325B-4137-BF60-D05788B47B61}"/>
                </a:ext>
              </a:extLst>
            </p:cNvPr>
            <p:cNvSpPr>
              <a:spLocks noChangeShapeType="1"/>
            </p:cNvSpPr>
            <p:nvPr/>
          </p:nvSpPr>
          <p:spPr bwMode="auto">
            <a:xfrm flipV="1">
              <a:off x="2380" y="1988"/>
              <a:ext cx="1270" cy="988"/>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de-DE">
                <a:latin typeface="Calibri" panose="020F0502020204030204" pitchFamily="34" charset="0"/>
                <a:cs typeface="Calibri" panose="020F0502020204030204" pitchFamily="34" charset="0"/>
              </a:endParaRPr>
            </a:p>
          </p:txBody>
        </p:sp>
      </p:grpSp>
      <p:sp>
        <p:nvSpPr>
          <p:cNvPr id="16406" name="Text Box 22">
            <a:extLst>
              <a:ext uri="{FF2B5EF4-FFF2-40B4-BE49-F238E27FC236}">
                <a16:creationId xmlns:a16="http://schemas.microsoft.com/office/drawing/2014/main" id="{E56E3A2B-E4DA-4408-9A4D-E5DE5B2F8C0F}"/>
              </a:ext>
            </a:extLst>
          </p:cNvPr>
          <p:cNvSpPr txBox="1">
            <a:spLocks noChangeArrowheads="1"/>
          </p:cNvSpPr>
          <p:nvPr/>
        </p:nvSpPr>
        <p:spPr bwMode="auto">
          <a:xfrm>
            <a:off x="7535863" y="2651126"/>
            <a:ext cx="2089150" cy="346075"/>
          </a:xfrm>
          <a:prstGeom prst="rect">
            <a:avLst/>
          </a:prstGeom>
          <a:solidFill>
            <a:schemeClr val="accent6">
              <a:lumMod val="60000"/>
              <a:lumOff val="40000"/>
              <a:alpha val="65097"/>
            </a:schemeClr>
          </a:solidFill>
          <a:ln w="9360">
            <a:solidFill>
              <a:schemeClr val="folHlink"/>
            </a:solidFill>
            <a:miter lim="800000"/>
            <a:headEnd/>
            <a:tailEnd/>
          </a:ln>
        </p:spPr>
        <p:txBody>
          <a:bodyPr lIns="90000" tIns="46800" rIns="90000" bIns="46800">
            <a:spAutoFit/>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000000"/>
              </a:buClr>
              <a:buFont typeface="Garamond" panose="02020404030301010803" pitchFamily="18" charset="0"/>
              <a:buNone/>
            </a:pPr>
            <a:r>
              <a:rPr lang="de-DE" altLang="de-DE" sz="1600" b="1">
                <a:solidFill>
                  <a:srgbClr val="000000"/>
                </a:solidFill>
                <a:latin typeface="Calibri" panose="020F0502020204030204" pitchFamily="34" charset="0"/>
                <a:cs typeface="Calibri" panose="020F0502020204030204" pitchFamily="34" charset="0"/>
              </a:rPr>
              <a:t>Activities</a:t>
            </a:r>
          </a:p>
        </p:txBody>
      </p:sp>
      <p:sp>
        <p:nvSpPr>
          <p:cNvPr id="14351" name="Text Box 18">
            <a:extLst>
              <a:ext uri="{FF2B5EF4-FFF2-40B4-BE49-F238E27FC236}">
                <a16:creationId xmlns:a16="http://schemas.microsoft.com/office/drawing/2014/main" id="{B1299949-D266-4499-AC8A-E493C9D5A6DA}"/>
              </a:ext>
            </a:extLst>
          </p:cNvPr>
          <p:cNvSpPr txBox="1">
            <a:spLocks noChangeArrowheads="1"/>
          </p:cNvSpPr>
          <p:nvPr/>
        </p:nvSpPr>
        <p:spPr bwMode="auto">
          <a:xfrm>
            <a:off x="452440" y="5299075"/>
            <a:ext cx="30241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zh-CN" sz="1200" dirty="0">
                <a:solidFill>
                  <a:schemeClr val="bg1">
                    <a:lumMod val="50000"/>
                  </a:schemeClr>
                </a:solidFill>
                <a:latin typeface="Calibri" panose="020F0502020204030204" pitchFamily="34" charset="0"/>
                <a:ea typeface="SimSun" panose="02010600030101010101" pitchFamily="2" charset="-122"/>
                <a:cs typeface="Calibri" panose="020F0502020204030204" pitchFamily="34" charset="0"/>
              </a:rPr>
              <a:t>Source: Porter, M. E. (1986), Changing Patterns of International Competition, in: California Management, Review, Vol. 28, No. 2, p.9-40.</a:t>
            </a:r>
            <a:endParaRPr lang="de-DE" altLang="de-DE" sz="1200" dirty="0">
              <a:solidFill>
                <a:schemeClr val="bg1">
                  <a:lumMod val="50000"/>
                </a:schemeClr>
              </a:solidFill>
              <a:latin typeface="Calibri" panose="020F0502020204030204" pitchFamily="34" charset="0"/>
              <a:ea typeface="SimSun" panose="02010600030101010101" pitchFamily="2" charset="-122"/>
              <a:cs typeface="Calibri" panose="020F0502020204030204" pitchFamily="34" charset="0"/>
            </a:endParaRPr>
          </a:p>
        </p:txBody>
      </p:sp>
      <p:sp>
        <p:nvSpPr>
          <p:cNvPr id="14352" name="Rectangle 19">
            <a:extLst>
              <a:ext uri="{FF2B5EF4-FFF2-40B4-BE49-F238E27FC236}">
                <a16:creationId xmlns:a16="http://schemas.microsoft.com/office/drawing/2014/main" id="{CF36D808-5EE3-4817-B88E-4840DB88071A}"/>
              </a:ext>
            </a:extLst>
          </p:cNvPr>
          <p:cNvSpPr>
            <a:spLocks noGrp="1" noChangeArrowheads="1"/>
          </p:cNvSpPr>
          <p:nvPr>
            <p:ph type="title" idx="4294967295"/>
          </p:nvPr>
        </p:nvSpPr>
        <p:spPr>
          <a:noFill/>
        </p:spPr>
        <p:txBody>
          <a:bodyPr/>
          <a:lstStyle/>
          <a:p>
            <a:pPr eaLnBrk="1" hangingPunct="1"/>
            <a:r>
              <a:rPr lang="de-DE" altLang="de-DE" dirty="0">
                <a:latin typeface="Calibri" panose="020F0502020204030204" pitchFamily="34" charset="0"/>
                <a:cs typeface="Calibri" panose="020F0502020204030204" pitchFamily="34" charset="0"/>
              </a:rPr>
              <a:t>Design Options </a:t>
            </a:r>
            <a:r>
              <a:rPr lang="de-DE" altLang="de-DE" dirty="0" err="1">
                <a:latin typeface="Calibri" panose="020F0502020204030204" pitchFamily="34" charset="0"/>
                <a:cs typeface="Calibri" panose="020F0502020204030204" pitchFamily="34" charset="0"/>
              </a:rPr>
              <a:t>of</a:t>
            </a:r>
            <a:r>
              <a:rPr lang="de-DE" altLang="de-DE" dirty="0">
                <a:latin typeface="Calibri" panose="020F0502020204030204" pitchFamily="34" charset="0"/>
                <a:cs typeface="Calibri" panose="020F0502020204030204" pitchFamily="34" charset="0"/>
              </a:rPr>
              <a:t> </a:t>
            </a:r>
            <a:r>
              <a:rPr lang="de-DE" altLang="de-DE" dirty="0" err="1">
                <a:latin typeface="Calibri" panose="020F0502020204030204" pitchFamily="34" charset="0"/>
                <a:cs typeface="Calibri" panose="020F0502020204030204" pitchFamily="34" charset="0"/>
              </a:rPr>
              <a:t>the</a:t>
            </a:r>
            <a:r>
              <a:rPr lang="de-DE" altLang="de-DE" dirty="0">
                <a:latin typeface="Calibri" panose="020F0502020204030204" pitchFamily="34" charset="0"/>
                <a:cs typeface="Calibri" panose="020F0502020204030204" pitchFamily="34" charset="0"/>
              </a:rPr>
              <a:t> Value Chain</a:t>
            </a:r>
          </a:p>
        </p:txBody>
      </p:sp>
      <p:cxnSp>
        <p:nvCxnSpPr>
          <p:cNvPr id="4" name="Gerade Verbindung 3">
            <a:extLst>
              <a:ext uri="{FF2B5EF4-FFF2-40B4-BE49-F238E27FC236}">
                <a16:creationId xmlns:a16="http://schemas.microsoft.com/office/drawing/2014/main" id="{4527B4F4-55E8-427B-8B47-BD20007DB56B}"/>
              </a:ext>
            </a:extLst>
          </p:cNvPr>
          <p:cNvCxnSpPr/>
          <p:nvPr/>
        </p:nvCxnSpPr>
        <p:spPr bwMode="auto">
          <a:xfrm>
            <a:off x="5446713" y="3068638"/>
            <a:ext cx="4178300" cy="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7" name="Gerade Verbindung 6">
            <a:extLst>
              <a:ext uri="{FF2B5EF4-FFF2-40B4-BE49-F238E27FC236}">
                <a16:creationId xmlns:a16="http://schemas.microsoft.com/office/drawing/2014/main" id="{79389E65-A82A-4CAD-B0CA-9374B514CA87}"/>
              </a:ext>
            </a:extLst>
          </p:cNvPr>
          <p:cNvCxnSpPr/>
          <p:nvPr/>
        </p:nvCxnSpPr>
        <p:spPr bwMode="auto">
          <a:xfrm flipH="1" flipV="1">
            <a:off x="7294563" y="1773239"/>
            <a:ext cx="0" cy="2663825"/>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8" name="Stern mit 5 Zacken 7">
            <a:extLst>
              <a:ext uri="{FF2B5EF4-FFF2-40B4-BE49-F238E27FC236}">
                <a16:creationId xmlns:a16="http://schemas.microsoft.com/office/drawing/2014/main" id="{7EA2AF70-37B6-4C27-99E0-C0255F5B799D}"/>
              </a:ext>
            </a:extLst>
          </p:cNvPr>
          <p:cNvSpPr/>
          <p:nvPr/>
        </p:nvSpPr>
        <p:spPr bwMode="auto">
          <a:xfrm>
            <a:off x="5591175" y="3290888"/>
            <a:ext cx="1009650" cy="1008062"/>
          </a:xfrm>
          <a:prstGeom prst="star5">
            <a:avLst/>
          </a:prstGeom>
          <a:solidFill>
            <a:srgbClr val="FF3300"/>
          </a:solidFill>
          <a:ln w="9525" cap="flat" cmpd="sng" algn="ctr">
            <a:solidFill>
              <a:schemeClr val="tx1"/>
            </a:solidFill>
            <a:prstDash val="solid"/>
            <a:round/>
            <a:headEnd type="none" w="med" len="med"/>
            <a:tailEnd type="none" w="med" len="med"/>
          </a:ln>
          <a:effectLst/>
        </p:spPr>
        <p:txBody>
          <a:bodyPr wrap="none" anchor="ctr"/>
          <a:lstStyle/>
          <a:p>
            <a:pPr eaLnBrk="1" hangingPunct="1">
              <a:defRPr/>
            </a:pPr>
            <a:endParaRPr lang="de-DE">
              <a:ln>
                <a:solidFill>
                  <a:srgbClr val="FFD9B3"/>
                </a:solidFill>
              </a:ln>
              <a:solidFill>
                <a:srgbClr val="FFCC66"/>
              </a:solidFill>
              <a:latin typeface="Calibri" panose="020F0502020204030204" pitchFamily="34" charset="0"/>
              <a:cs typeface="Calibri" panose="020F0502020204030204" pitchFamily="34" charset="0"/>
            </a:endParaRPr>
          </a:p>
        </p:txBody>
      </p:sp>
      <p:sp>
        <p:nvSpPr>
          <p:cNvPr id="3" name="Foliennummernplatzhalter 2">
            <a:extLst>
              <a:ext uri="{FF2B5EF4-FFF2-40B4-BE49-F238E27FC236}">
                <a16:creationId xmlns:a16="http://schemas.microsoft.com/office/drawing/2014/main" id="{206DCEB5-B131-4F24-807D-170419F6D19C}"/>
              </a:ext>
            </a:extLst>
          </p:cNvPr>
          <p:cNvSpPr>
            <a:spLocks noGrp="1"/>
          </p:cNvSpPr>
          <p:nvPr>
            <p:ph type="sldNum" sz="quarter" idx="12"/>
          </p:nvPr>
        </p:nvSpPr>
        <p:spPr/>
        <p:txBody>
          <a:bodyPr/>
          <a:lstStyle/>
          <a:p>
            <a:fld id="{B34092F8-88B9-48E5-9B8F-3F206E5F35A9}" type="slidenum">
              <a:rPr lang="hr-HR" smtClean="0">
                <a:latin typeface="Calibri" panose="020F0502020204030204" pitchFamily="34" charset="0"/>
                <a:cs typeface="Calibri" panose="020F0502020204030204" pitchFamily="34" charset="0"/>
              </a:rPr>
              <a:t>20</a:t>
            </a:fld>
            <a:endParaRPr lang="hr-HR">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39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639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639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640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639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39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39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39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639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639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animBg="1"/>
      <p:bldP spid="16391" grpId="0" animBg="1"/>
      <p:bldP spid="16392" grpId="0" animBg="1"/>
      <p:bldP spid="16393" grpId="0" animBg="1"/>
      <p:bldP spid="16397" grpId="0" animBg="1"/>
      <p:bldP spid="16398" grpId="0" animBg="1"/>
      <p:bldP spid="1640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545E831A-0C39-4C13-B414-4101A0262C7C}"/>
              </a:ext>
            </a:extLst>
          </p:cNvPr>
          <p:cNvSpPr>
            <a:spLocks noGrp="1"/>
          </p:cNvSpPr>
          <p:nvPr>
            <p:ph type="title"/>
          </p:nvPr>
        </p:nvSpPr>
        <p:spPr/>
        <p:txBody>
          <a:bodyPr/>
          <a:lstStyle/>
          <a:p>
            <a:r>
              <a:rPr lang="de-DE" altLang="de-DE" dirty="0" err="1"/>
              <a:t>Conditions</a:t>
            </a:r>
            <a:r>
              <a:rPr lang="de-DE" altLang="de-DE" dirty="0"/>
              <a:t> </a:t>
            </a:r>
            <a:r>
              <a:rPr lang="de-DE" altLang="de-DE" dirty="0" err="1"/>
              <a:t>for</a:t>
            </a:r>
            <a:r>
              <a:rPr lang="de-DE" altLang="de-DE" dirty="0"/>
              <a:t> </a:t>
            </a:r>
            <a:r>
              <a:rPr lang="de-DE" altLang="de-DE" dirty="0" err="1"/>
              <a:t>Local</a:t>
            </a:r>
            <a:r>
              <a:rPr lang="de-DE" altLang="de-DE" dirty="0"/>
              <a:t> </a:t>
            </a:r>
            <a:r>
              <a:rPr lang="de-DE" altLang="de-DE" dirty="0" err="1"/>
              <a:t>Responsiveness</a:t>
            </a:r>
            <a:endParaRPr lang="de-DE" altLang="de-DE" dirty="0"/>
          </a:p>
        </p:txBody>
      </p:sp>
      <p:sp>
        <p:nvSpPr>
          <p:cNvPr id="35842" name="Inhaltsplatzhalter 2">
            <a:extLst>
              <a:ext uri="{FF2B5EF4-FFF2-40B4-BE49-F238E27FC236}">
                <a16:creationId xmlns:a16="http://schemas.microsoft.com/office/drawing/2014/main" id="{41854059-2A36-4F5C-BD03-425E2FE20115}"/>
              </a:ext>
            </a:extLst>
          </p:cNvPr>
          <p:cNvSpPr>
            <a:spLocks noGrp="1"/>
          </p:cNvSpPr>
          <p:nvPr>
            <p:ph idx="1"/>
          </p:nvPr>
        </p:nvSpPr>
        <p:spPr/>
        <p:txBody>
          <a:bodyPr>
            <a:normAutofit/>
          </a:bodyPr>
          <a:lstStyle/>
          <a:p>
            <a:pPr>
              <a:defRPr/>
            </a:pPr>
            <a:r>
              <a:rPr lang="en-GB" altLang="de-DE" dirty="0">
                <a:ea typeface="MS PGothic" panose="020B0600070205080204" pitchFamily="34" charset="-128"/>
              </a:rPr>
              <a:t>The decision to buy depends strongly on idiosyncratic motivations</a:t>
            </a:r>
          </a:p>
          <a:p>
            <a:pPr>
              <a:defRPr/>
            </a:pPr>
            <a:r>
              <a:rPr lang="en-GB" altLang="de-DE" dirty="0">
                <a:ea typeface="MS PGothic" panose="020B0600070205080204" pitchFamily="34" charset="-128"/>
              </a:rPr>
              <a:t>Cultural factors play a central role</a:t>
            </a:r>
          </a:p>
          <a:p>
            <a:pPr lvl="1">
              <a:defRPr/>
            </a:pPr>
            <a:r>
              <a:rPr lang="en-GB" altLang="de-DE" dirty="0">
                <a:ea typeface="MS PGothic" panose="020B0600070205080204" pitchFamily="34" charset="-128"/>
              </a:rPr>
              <a:t>Languages</a:t>
            </a:r>
          </a:p>
          <a:p>
            <a:pPr lvl="1">
              <a:defRPr/>
            </a:pPr>
            <a:r>
              <a:rPr lang="en-GB" altLang="de-DE" dirty="0">
                <a:ea typeface="MS PGothic" panose="020B0600070205080204" pitchFamily="34" charset="-128"/>
              </a:rPr>
              <a:t>Ethnic groups, religions</a:t>
            </a:r>
          </a:p>
          <a:p>
            <a:pPr lvl="1">
              <a:defRPr/>
            </a:pPr>
            <a:r>
              <a:rPr lang="en-GB" altLang="de-DE" dirty="0">
                <a:ea typeface="MS PGothic" panose="020B0600070205080204" pitchFamily="34" charset="-128"/>
              </a:rPr>
              <a:t>Different values, norms </a:t>
            </a:r>
          </a:p>
          <a:p>
            <a:pPr>
              <a:defRPr/>
            </a:pPr>
            <a:r>
              <a:rPr lang="en-GB" altLang="de-DE" dirty="0">
                <a:ea typeface="MS PGothic" panose="020B0600070205080204" pitchFamily="34" charset="-128"/>
              </a:rPr>
              <a:t>Trust is tied to the feeling of being part of a group</a:t>
            </a:r>
            <a:endParaRPr lang="en-GB" altLang="ja-JP" dirty="0">
              <a:ea typeface="MS PGothic" panose="020B0600070205080204" pitchFamily="34" charset="-128"/>
            </a:endParaRPr>
          </a:p>
          <a:p>
            <a:pPr>
              <a:defRPr/>
            </a:pPr>
            <a:r>
              <a:rPr lang="en-GB" altLang="de-DE" dirty="0">
                <a:ea typeface="MS PGothic" panose="020B0600070205080204" pitchFamily="34" charset="-128"/>
              </a:rPr>
              <a:t>Social networks are crucial for transactions</a:t>
            </a:r>
          </a:p>
          <a:p>
            <a:pPr>
              <a:defRPr/>
            </a:pPr>
            <a:endParaRPr lang="en-GB" altLang="de-DE" dirty="0">
              <a:ea typeface="MS PGothic" panose="020B0600070205080204" pitchFamily="34" charset="-128"/>
            </a:endParaRPr>
          </a:p>
        </p:txBody>
      </p:sp>
      <p:pic>
        <p:nvPicPr>
          <p:cNvPr id="15365" name="Picture 3">
            <a:extLst>
              <a:ext uri="{FF2B5EF4-FFF2-40B4-BE49-F238E27FC236}">
                <a16:creationId xmlns:a16="http://schemas.microsoft.com/office/drawing/2014/main" id="{93C3B557-190B-4468-9E37-2A0121095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0975" y="3937000"/>
            <a:ext cx="1714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a:extLst>
              <a:ext uri="{FF2B5EF4-FFF2-40B4-BE49-F238E27FC236}">
                <a16:creationId xmlns:a16="http://schemas.microsoft.com/office/drawing/2014/main" id="{6B8F5D91-2F1C-4862-B40A-D15771E56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5475" y="2921000"/>
            <a:ext cx="16383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a:extLst>
              <a:ext uri="{FF2B5EF4-FFF2-40B4-BE49-F238E27FC236}">
                <a16:creationId xmlns:a16="http://schemas.microsoft.com/office/drawing/2014/main" id="{268FD62F-AEA5-4077-B7A5-F299F1EE4CEB}"/>
              </a:ext>
            </a:extLst>
          </p:cNvPr>
          <p:cNvSpPr>
            <a:spLocks noGrp="1"/>
          </p:cNvSpPr>
          <p:nvPr>
            <p:ph type="sldNum" sz="quarter" idx="12"/>
          </p:nvPr>
        </p:nvSpPr>
        <p:spPr/>
        <p:txBody>
          <a:bodyPr/>
          <a:lstStyle/>
          <a:p>
            <a:fld id="{B34092F8-88B9-48E5-9B8F-3F206E5F35A9}" type="slidenum">
              <a:rPr lang="hr-HR" smtClean="0"/>
              <a:t>21</a:t>
            </a:fld>
            <a:endParaRPr lang="hr-H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72A25890-3CB0-4FA3-B201-50E42169EA3F}"/>
              </a:ext>
            </a:extLst>
          </p:cNvPr>
          <p:cNvSpPr>
            <a:spLocks noGrp="1" noChangeArrowheads="1"/>
          </p:cNvSpPr>
          <p:nvPr>
            <p:ph type="body" sz="half" idx="1"/>
          </p:nvPr>
        </p:nvSpPr>
        <p:spPr>
          <a:xfrm>
            <a:off x="2209800" y="1700214"/>
            <a:ext cx="7918450" cy="4681537"/>
          </a:xfrm>
          <a:noFill/>
        </p:spPr>
        <p:txBody>
          <a:bodyPr/>
          <a:lstStyle/>
          <a:p>
            <a:pPr eaLnBrk="1" hangingPunct="1">
              <a:buFont typeface="Wingdings" panose="05000000000000000000" pitchFamily="2" charset="2"/>
              <a:buNone/>
            </a:pPr>
            <a:endParaRPr lang="en-GB" altLang="de-DE" dirty="0"/>
          </a:p>
          <a:p>
            <a:pPr eaLnBrk="1" hangingPunct="1">
              <a:buFont typeface="Wingdings" panose="05000000000000000000" pitchFamily="2" charset="2"/>
              <a:buNone/>
            </a:pPr>
            <a:endParaRPr lang="en-GB" altLang="de-DE" sz="400" dirty="0"/>
          </a:p>
          <a:p>
            <a:pPr eaLnBrk="1" hangingPunct="1">
              <a:buFont typeface="Wingdings" panose="05000000000000000000" pitchFamily="2" charset="2"/>
              <a:buNone/>
            </a:pPr>
            <a:endParaRPr lang="en-GB" altLang="de-DE" dirty="0"/>
          </a:p>
        </p:txBody>
      </p:sp>
      <p:sp>
        <p:nvSpPr>
          <p:cNvPr id="16388" name="Rectangle 3">
            <a:extLst>
              <a:ext uri="{FF2B5EF4-FFF2-40B4-BE49-F238E27FC236}">
                <a16:creationId xmlns:a16="http://schemas.microsoft.com/office/drawing/2014/main" id="{992DD31F-A8AA-456C-9656-49ACE5234022}"/>
              </a:ext>
            </a:extLst>
          </p:cNvPr>
          <p:cNvSpPr>
            <a:spLocks noChangeArrowheads="1"/>
          </p:cNvSpPr>
          <p:nvPr/>
        </p:nvSpPr>
        <p:spPr bwMode="auto">
          <a:xfrm>
            <a:off x="628651" y="1771650"/>
            <a:ext cx="9644064"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800100" indent="-34290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285750" indent="-285750">
              <a:spcBef>
                <a:spcPct val="20000"/>
              </a:spcBef>
              <a:buFont typeface="Arial" panose="020B0604020202020204" pitchFamily="34" charset="0"/>
              <a:buChar char="•"/>
            </a:pPr>
            <a:r>
              <a:rPr lang="en-GB" altLang="de-DE" sz="2800" dirty="0">
                <a:solidFill>
                  <a:srgbClr val="404041"/>
                </a:solidFill>
                <a:latin typeface="Calibri Regular"/>
                <a:ea typeface="MS PGothic" panose="020B0600070205080204" pitchFamily="34" charset="-128"/>
              </a:rPr>
              <a:t>As a matter of fact, not all of the firms pursue the same strategy with regard to the choice between integration and adaptation </a:t>
            </a:r>
          </a:p>
          <a:p>
            <a:pPr marL="457200" indent="-285750">
              <a:spcBef>
                <a:spcPct val="20000"/>
              </a:spcBef>
              <a:buFont typeface="Arial" panose="020B0604020202020204" pitchFamily="34" charset="0"/>
              <a:buChar char="•"/>
            </a:pPr>
            <a:r>
              <a:rPr lang="en-GB" altLang="de-DE" sz="2800" dirty="0">
                <a:solidFill>
                  <a:srgbClr val="404041"/>
                </a:solidFill>
                <a:latin typeface="Calibri Regular"/>
                <a:ea typeface="MS PGothic" panose="020B0600070205080204" pitchFamily="34" charset="-128"/>
              </a:rPr>
              <a:t>Some firms tend to focus on:</a:t>
            </a:r>
          </a:p>
          <a:p>
            <a:pPr marL="742950" lvl="1" indent="-285750" eaLnBrk="1" hangingPunct="1">
              <a:spcBef>
                <a:spcPct val="20000"/>
              </a:spcBef>
              <a:buFont typeface="Arial" panose="020B0604020202020204" pitchFamily="34" charset="0"/>
              <a:buChar char="•"/>
            </a:pPr>
            <a:r>
              <a:rPr lang="en-GB" altLang="de-DE" sz="2800" dirty="0">
                <a:solidFill>
                  <a:srgbClr val="404041"/>
                </a:solidFill>
                <a:latin typeface="Calibri Regular"/>
                <a:ea typeface="MS PGothic" panose="020B0600070205080204" pitchFamily="34" charset="-128"/>
              </a:rPr>
              <a:t>Worldwide standardisation (“global integration”</a:t>
            </a:r>
            <a:r>
              <a:rPr lang="en-GB" altLang="ja-JP" sz="2800" dirty="0">
                <a:solidFill>
                  <a:srgbClr val="404041"/>
                </a:solidFill>
                <a:latin typeface="Calibri Regular"/>
                <a:ea typeface="MS PGothic" panose="020B0600070205080204" pitchFamily="34" charset="-128"/>
              </a:rPr>
              <a:t>) and others more on</a:t>
            </a:r>
          </a:p>
          <a:p>
            <a:pPr marL="742950" lvl="1" indent="-285750" eaLnBrk="1" hangingPunct="1">
              <a:spcBef>
                <a:spcPct val="20000"/>
              </a:spcBef>
              <a:buFont typeface="Arial" panose="020B0604020202020204" pitchFamily="34" charset="0"/>
              <a:buChar char="•"/>
            </a:pPr>
            <a:r>
              <a:rPr lang="en-GB" altLang="de-DE" sz="2800" dirty="0">
                <a:solidFill>
                  <a:srgbClr val="404041"/>
                </a:solidFill>
                <a:latin typeface="Calibri Regular"/>
                <a:ea typeface="MS PGothic" panose="020B0600070205080204" pitchFamily="34" charset="-128"/>
              </a:rPr>
              <a:t>Adaptation to local needs of the host country (“local responsiveness”</a:t>
            </a:r>
            <a:r>
              <a:rPr lang="en-GB" altLang="ja-JP" sz="2800" dirty="0">
                <a:solidFill>
                  <a:srgbClr val="404041"/>
                </a:solidFill>
                <a:latin typeface="Calibri Regular"/>
                <a:ea typeface="MS PGothic" panose="020B0600070205080204" pitchFamily="34" charset="-128"/>
              </a:rPr>
              <a:t>)</a:t>
            </a:r>
            <a:endParaRPr lang="en-GB" altLang="de-DE" sz="2800" dirty="0">
              <a:solidFill>
                <a:srgbClr val="404041"/>
              </a:solidFill>
              <a:latin typeface="Calibri Regular"/>
              <a:ea typeface="MS PGothic" panose="020B0600070205080204" pitchFamily="34" charset="-128"/>
            </a:endParaRPr>
          </a:p>
        </p:txBody>
      </p:sp>
      <p:sp>
        <p:nvSpPr>
          <p:cNvPr id="16389" name="Rectangle 4">
            <a:extLst>
              <a:ext uri="{FF2B5EF4-FFF2-40B4-BE49-F238E27FC236}">
                <a16:creationId xmlns:a16="http://schemas.microsoft.com/office/drawing/2014/main" id="{873EB331-D909-422B-9C0C-FAB09283F07A}"/>
              </a:ext>
            </a:extLst>
          </p:cNvPr>
          <p:cNvSpPr>
            <a:spLocks noGrp="1" noChangeArrowheads="1"/>
          </p:cNvSpPr>
          <p:nvPr>
            <p:ph type="title"/>
          </p:nvPr>
        </p:nvSpPr>
        <p:spPr>
          <a:noFill/>
        </p:spPr>
        <p:txBody>
          <a:bodyPr>
            <a:normAutofit fontScale="90000"/>
          </a:bodyPr>
          <a:lstStyle/>
          <a:p>
            <a:pPr eaLnBrk="1" hangingPunct="1"/>
            <a:r>
              <a:rPr lang="de-DE" altLang="de-DE" dirty="0"/>
              <a:t>Integration/</a:t>
            </a:r>
            <a:r>
              <a:rPr lang="de-DE" altLang="de-DE" dirty="0" err="1"/>
              <a:t>Responsiveness</a:t>
            </a:r>
            <a:r>
              <a:rPr lang="de-DE" altLang="de-DE" dirty="0"/>
              <a:t> Matrix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a:extLst>
              <a:ext uri="{FF2B5EF4-FFF2-40B4-BE49-F238E27FC236}">
                <a16:creationId xmlns:a16="http://schemas.microsoft.com/office/drawing/2014/main" id="{516DEC39-3E82-421D-B7DD-FB5CEDA35599}"/>
              </a:ext>
            </a:extLst>
          </p:cNvPr>
          <p:cNvSpPr txBox="1">
            <a:spLocks noChangeArrowheads="1"/>
          </p:cNvSpPr>
          <p:nvPr/>
        </p:nvSpPr>
        <p:spPr bwMode="auto">
          <a:xfrm>
            <a:off x="1719263" y="2549526"/>
            <a:ext cx="20812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de-DE" altLang="de-DE" sz="1600" b="1">
                <a:latin typeface="Calibri" panose="020F0502020204030204" pitchFamily="34" charset="0"/>
                <a:cs typeface="Calibri" panose="020F0502020204030204" pitchFamily="34" charset="0"/>
              </a:rPr>
              <a:t>Global Integration</a:t>
            </a:r>
          </a:p>
        </p:txBody>
      </p:sp>
      <p:sp>
        <p:nvSpPr>
          <p:cNvPr id="17412" name="Rectangle 3">
            <a:extLst>
              <a:ext uri="{FF2B5EF4-FFF2-40B4-BE49-F238E27FC236}">
                <a16:creationId xmlns:a16="http://schemas.microsoft.com/office/drawing/2014/main" id="{3052959C-7224-47BF-9C06-24F0BD6B0BF0}"/>
              </a:ext>
            </a:extLst>
          </p:cNvPr>
          <p:cNvSpPr>
            <a:spLocks noGrp="1" noChangeArrowheads="1"/>
          </p:cNvSpPr>
          <p:nvPr>
            <p:ph type="title"/>
          </p:nvPr>
        </p:nvSpPr>
        <p:spPr/>
        <p:txBody>
          <a:bodyPr>
            <a:normAutofit fontScale="90000"/>
          </a:bodyPr>
          <a:lstStyle/>
          <a:p>
            <a:pPr marL="342900" indent="-342900"/>
            <a:r>
              <a:rPr lang="de-DE" altLang="de-DE" dirty="0">
                <a:latin typeface="Calibri" panose="020F0502020204030204" pitchFamily="34" charset="0"/>
                <a:cs typeface="Calibri" panose="020F0502020204030204" pitchFamily="34" charset="0"/>
              </a:rPr>
              <a:t>Alternative </a:t>
            </a:r>
            <a:r>
              <a:rPr lang="de-DE" altLang="de-DE" dirty="0" err="1">
                <a:latin typeface="Calibri" panose="020F0502020204030204" pitchFamily="34" charset="0"/>
                <a:cs typeface="Calibri" panose="020F0502020204030204" pitchFamily="34" charset="0"/>
              </a:rPr>
              <a:t>Strategies</a:t>
            </a:r>
            <a:endParaRPr lang="de-DE" altLang="de-DE" dirty="0">
              <a:latin typeface="Calibri" panose="020F0502020204030204" pitchFamily="34" charset="0"/>
              <a:cs typeface="Calibri" panose="020F0502020204030204" pitchFamily="34" charset="0"/>
            </a:endParaRPr>
          </a:p>
        </p:txBody>
      </p:sp>
      <p:sp>
        <p:nvSpPr>
          <p:cNvPr id="17413" name="Rectangle 4">
            <a:extLst>
              <a:ext uri="{FF2B5EF4-FFF2-40B4-BE49-F238E27FC236}">
                <a16:creationId xmlns:a16="http://schemas.microsoft.com/office/drawing/2014/main" id="{671E5DBA-4AAC-4A89-8C6B-DD2F0AB6BDF1}"/>
              </a:ext>
            </a:extLst>
          </p:cNvPr>
          <p:cNvSpPr>
            <a:spLocks noGrp="1" noChangeArrowheads="1"/>
          </p:cNvSpPr>
          <p:nvPr>
            <p:ph type="body" sz="half" idx="1"/>
          </p:nvPr>
        </p:nvSpPr>
        <p:spPr>
          <a:xfrm>
            <a:off x="2209800" y="1700214"/>
            <a:ext cx="7918450" cy="4681537"/>
          </a:xfrm>
          <a:noFill/>
        </p:spPr>
        <p:txBody>
          <a:bodyPr/>
          <a:lstStyle/>
          <a:p>
            <a:pPr eaLnBrk="1" hangingPunct="1">
              <a:buFont typeface="Wingdings" panose="05000000000000000000" pitchFamily="2" charset="2"/>
              <a:buNone/>
            </a:pPr>
            <a:endParaRPr lang="de-DE" altLang="de-DE" dirty="0">
              <a:latin typeface="Calibri" panose="020F0502020204030204" pitchFamily="34" charset="0"/>
              <a:cs typeface="Calibri" panose="020F0502020204030204" pitchFamily="34" charset="0"/>
            </a:endParaRPr>
          </a:p>
          <a:p>
            <a:pPr eaLnBrk="1" hangingPunct="1">
              <a:buFont typeface="Wingdings" panose="05000000000000000000" pitchFamily="2" charset="2"/>
              <a:buNone/>
            </a:pPr>
            <a:endParaRPr lang="de-DE" altLang="de-DE" sz="400" dirty="0">
              <a:latin typeface="Calibri" panose="020F0502020204030204" pitchFamily="34" charset="0"/>
              <a:cs typeface="Calibri" panose="020F0502020204030204" pitchFamily="34" charset="0"/>
            </a:endParaRPr>
          </a:p>
          <a:p>
            <a:pPr eaLnBrk="1" hangingPunct="1">
              <a:buFont typeface="Wingdings" panose="05000000000000000000" pitchFamily="2" charset="2"/>
              <a:buNone/>
            </a:pPr>
            <a:endParaRPr lang="de-DE" altLang="de-DE" dirty="0">
              <a:latin typeface="Calibri" panose="020F0502020204030204" pitchFamily="34" charset="0"/>
              <a:cs typeface="Calibri" panose="020F0502020204030204" pitchFamily="34" charset="0"/>
            </a:endParaRPr>
          </a:p>
        </p:txBody>
      </p:sp>
      <p:graphicFrame>
        <p:nvGraphicFramePr>
          <p:cNvPr id="1658885" name="Group 5">
            <a:extLst>
              <a:ext uri="{FF2B5EF4-FFF2-40B4-BE49-F238E27FC236}">
                <a16:creationId xmlns:a16="http://schemas.microsoft.com/office/drawing/2014/main" id="{BE482F85-452A-442F-A0FA-D52234A06518}"/>
              </a:ext>
            </a:extLst>
          </p:cNvPr>
          <p:cNvGraphicFramePr>
            <a:graphicFrameLocks noGrp="1"/>
          </p:cNvGraphicFramePr>
          <p:nvPr>
            <p:ph sz="half" idx="2"/>
            <p:extLst>
              <p:ext uri="{D42A27DB-BD31-4B8C-83A1-F6EECF244321}">
                <p14:modId xmlns:p14="http://schemas.microsoft.com/office/powerpoint/2010/main" val="1336878852"/>
              </p:ext>
            </p:extLst>
          </p:nvPr>
        </p:nvGraphicFramePr>
        <p:xfrm>
          <a:off x="3863975" y="2565400"/>
          <a:ext cx="5614988" cy="3011488"/>
        </p:xfrm>
        <a:graphic>
          <a:graphicData uri="http://schemas.openxmlformats.org/drawingml/2006/table">
            <a:tbl>
              <a:tblPr>
                <a:tableStyleId>{AF606853-7671-496A-8E4F-DF71F8EC918B}</a:tableStyleId>
              </a:tblPr>
              <a:tblGrid>
                <a:gridCol w="2808288">
                  <a:extLst>
                    <a:ext uri="{9D8B030D-6E8A-4147-A177-3AD203B41FA5}">
                      <a16:colId xmlns:a16="http://schemas.microsoft.com/office/drawing/2014/main" val="853572531"/>
                    </a:ext>
                  </a:extLst>
                </a:gridCol>
                <a:gridCol w="2806700">
                  <a:extLst>
                    <a:ext uri="{9D8B030D-6E8A-4147-A177-3AD203B41FA5}">
                      <a16:colId xmlns:a16="http://schemas.microsoft.com/office/drawing/2014/main" val="3262267644"/>
                    </a:ext>
                  </a:extLst>
                </a:gridCol>
              </a:tblGrid>
              <a:tr h="1603375">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en-GB" altLang="de-DE" sz="2000" b="1" u="none" strike="noStrike" cap="none" normalizeH="0" baseline="0" noProof="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Global Strategy</a:t>
                      </a: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en-GB" altLang="de-DE" sz="2000" b="1" u="none" strike="noStrike" cap="none" normalizeH="0" baseline="0" noProof="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kumimoji="0" lang="en-GB" altLang="de-DE" sz="2000" b="1" i="0" u="none" strike="noStrike" cap="none" normalizeH="0" baseline="0" noProof="0" dirty="0">
                        <a:ln>
                          <a:noFill/>
                        </a:ln>
                        <a:solidFill>
                          <a:schemeClr val="tx1"/>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2000" b="1" u="none" strike="noStrike" cap="none" normalizeH="0" baseline="0" noProof="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Transnational Strategy</a:t>
                      </a: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en-GB" altLang="de-DE" sz="2000" b="1" u="none" strike="noStrike" cap="none" normalizeH="0" baseline="0" noProof="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“Most challenging”</a:t>
                      </a:r>
                      <a:endParaRPr kumimoji="0" lang="en-GB" altLang="de-DE" sz="2000" b="1" i="0" u="none" strike="noStrike" cap="none" normalizeH="0" baseline="0" noProof="0" dirty="0">
                        <a:ln>
                          <a:noFill/>
                        </a:ln>
                        <a:solidFill>
                          <a:schemeClr val="tx1"/>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59237033"/>
                  </a:ext>
                </a:extLst>
              </a:tr>
              <a:tr h="1408113">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en-GB" altLang="de-DE" sz="2000" b="1" u="none" strike="noStrike" cap="none" normalizeH="0" baseline="0" noProof="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Home-Replication </a:t>
                      </a: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en-GB" altLang="de-DE" sz="2000" b="1" u="none" strike="noStrike" cap="none" normalizeH="0" baseline="0" noProof="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kumimoji="0" lang="en-GB" altLang="de-DE" sz="2000" b="1" i="0" u="none" strike="noStrike" cap="none" normalizeH="0" baseline="0" noProof="0">
                        <a:ln>
                          <a:noFill/>
                        </a:ln>
                        <a:solidFill>
                          <a:schemeClr val="tx1"/>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en-GB" altLang="de-DE" sz="2000" b="1" u="none" strike="noStrike" cap="none" normalizeH="0" baseline="0" noProof="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Multi-Domestic Strategy</a:t>
                      </a: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en-GB" altLang="de-DE" sz="2000" b="1" u="none" strike="noStrike" cap="none" normalizeH="0" baseline="0" noProof="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kumimoji="0" lang="en-GB" altLang="de-DE" sz="2000" b="1" i="0" u="none" strike="noStrike" cap="none" normalizeH="0" baseline="0" noProof="0" dirty="0">
                        <a:ln>
                          <a:noFill/>
                        </a:ln>
                        <a:solidFill>
                          <a:schemeClr val="tx1"/>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8564843"/>
                  </a:ext>
                </a:extLst>
              </a:tr>
            </a:tbl>
          </a:graphicData>
        </a:graphic>
      </p:graphicFrame>
      <p:sp>
        <p:nvSpPr>
          <p:cNvPr id="17425" name="Line 16">
            <a:extLst>
              <a:ext uri="{FF2B5EF4-FFF2-40B4-BE49-F238E27FC236}">
                <a16:creationId xmlns:a16="http://schemas.microsoft.com/office/drawing/2014/main" id="{7DAEBD25-53CD-4D9D-8247-3B77E76F3317}"/>
              </a:ext>
            </a:extLst>
          </p:cNvPr>
          <p:cNvSpPr>
            <a:spLocks noChangeShapeType="1"/>
          </p:cNvSpPr>
          <p:nvPr/>
        </p:nvSpPr>
        <p:spPr bwMode="auto">
          <a:xfrm flipH="1" flipV="1">
            <a:off x="2749550" y="1998664"/>
            <a:ext cx="1119188" cy="5667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latin typeface="Calibri" panose="020F0502020204030204" pitchFamily="34" charset="0"/>
              <a:cs typeface="Calibri" panose="020F0502020204030204" pitchFamily="34" charset="0"/>
            </a:endParaRPr>
          </a:p>
        </p:txBody>
      </p:sp>
      <p:sp>
        <p:nvSpPr>
          <p:cNvPr id="17426" name="Text Box 17">
            <a:extLst>
              <a:ext uri="{FF2B5EF4-FFF2-40B4-BE49-F238E27FC236}">
                <a16:creationId xmlns:a16="http://schemas.microsoft.com/office/drawing/2014/main" id="{AEC78EB8-7CF9-438E-8567-FB96D58080A0}"/>
              </a:ext>
            </a:extLst>
          </p:cNvPr>
          <p:cNvSpPr txBox="1">
            <a:spLocks noChangeArrowheads="1"/>
          </p:cNvSpPr>
          <p:nvPr/>
        </p:nvSpPr>
        <p:spPr bwMode="auto">
          <a:xfrm>
            <a:off x="4759325" y="2185988"/>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DE" altLang="de-DE" sz="1600">
                <a:latin typeface="Calibri" panose="020F0502020204030204" pitchFamily="34" charset="0"/>
                <a:cs typeface="Calibri" panose="020F0502020204030204" pitchFamily="34" charset="0"/>
              </a:rPr>
              <a:t>low</a:t>
            </a:r>
          </a:p>
        </p:txBody>
      </p:sp>
      <p:sp>
        <p:nvSpPr>
          <p:cNvPr id="17427" name="Text Box 18">
            <a:extLst>
              <a:ext uri="{FF2B5EF4-FFF2-40B4-BE49-F238E27FC236}">
                <a16:creationId xmlns:a16="http://schemas.microsoft.com/office/drawing/2014/main" id="{EC8CD9FB-BF16-4665-8C0B-C33D4747C8D9}"/>
              </a:ext>
            </a:extLst>
          </p:cNvPr>
          <p:cNvSpPr txBox="1">
            <a:spLocks noChangeArrowheads="1"/>
          </p:cNvSpPr>
          <p:nvPr/>
        </p:nvSpPr>
        <p:spPr bwMode="auto">
          <a:xfrm>
            <a:off x="7519988" y="2185988"/>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DE" altLang="de-DE" sz="1600">
                <a:latin typeface="Calibri" panose="020F0502020204030204" pitchFamily="34" charset="0"/>
                <a:cs typeface="Calibri" panose="020F0502020204030204" pitchFamily="34" charset="0"/>
              </a:rPr>
              <a:t>high</a:t>
            </a:r>
          </a:p>
        </p:txBody>
      </p:sp>
      <p:sp>
        <p:nvSpPr>
          <p:cNvPr id="17428" name="Text Box 19">
            <a:extLst>
              <a:ext uri="{FF2B5EF4-FFF2-40B4-BE49-F238E27FC236}">
                <a16:creationId xmlns:a16="http://schemas.microsoft.com/office/drawing/2014/main" id="{E4CB50FE-5019-42E2-84EB-6F4700185791}"/>
              </a:ext>
            </a:extLst>
          </p:cNvPr>
          <p:cNvSpPr txBox="1">
            <a:spLocks noChangeArrowheads="1"/>
          </p:cNvSpPr>
          <p:nvPr/>
        </p:nvSpPr>
        <p:spPr bwMode="auto">
          <a:xfrm>
            <a:off x="2640013" y="4492625"/>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DE" altLang="de-DE" sz="1600">
                <a:latin typeface="Calibri" panose="020F0502020204030204" pitchFamily="34" charset="0"/>
                <a:cs typeface="Calibri" panose="020F0502020204030204" pitchFamily="34" charset="0"/>
              </a:rPr>
              <a:t>low</a:t>
            </a:r>
          </a:p>
        </p:txBody>
      </p:sp>
      <p:sp>
        <p:nvSpPr>
          <p:cNvPr id="17429" name="Text Box 20">
            <a:extLst>
              <a:ext uri="{FF2B5EF4-FFF2-40B4-BE49-F238E27FC236}">
                <a16:creationId xmlns:a16="http://schemas.microsoft.com/office/drawing/2014/main" id="{E6D4FF6D-3674-48BA-8E96-2672DD22ACF6}"/>
              </a:ext>
            </a:extLst>
          </p:cNvPr>
          <p:cNvSpPr txBox="1">
            <a:spLocks noChangeArrowheads="1"/>
          </p:cNvSpPr>
          <p:nvPr/>
        </p:nvSpPr>
        <p:spPr bwMode="auto">
          <a:xfrm>
            <a:off x="2640013" y="3321050"/>
            <a:ext cx="1079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DE" altLang="de-DE" sz="1600">
                <a:latin typeface="Calibri" panose="020F0502020204030204" pitchFamily="34" charset="0"/>
                <a:cs typeface="Calibri" panose="020F0502020204030204" pitchFamily="34" charset="0"/>
              </a:rPr>
              <a:t>high</a:t>
            </a:r>
          </a:p>
        </p:txBody>
      </p:sp>
      <p:sp>
        <p:nvSpPr>
          <p:cNvPr id="17430" name="Text Box 21">
            <a:extLst>
              <a:ext uri="{FF2B5EF4-FFF2-40B4-BE49-F238E27FC236}">
                <a16:creationId xmlns:a16="http://schemas.microsoft.com/office/drawing/2014/main" id="{19A7BABE-B844-4DBA-B7DF-0E51D065F23C}"/>
              </a:ext>
            </a:extLst>
          </p:cNvPr>
          <p:cNvSpPr txBox="1">
            <a:spLocks noChangeArrowheads="1"/>
          </p:cNvSpPr>
          <p:nvPr/>
        </p:nvSpPr>
        <p:spPr bwMode="auto">
          <a:xfrm>
            <a:off x="3775076" y="1892300"/>
            <a:ext cx="5705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de-DE" altLang="de-DE" sz="1600" b="1">
                <a:latin typeface="Calibri" panose="020F0502020204030204" pitchFamily="34" charset="0"/>
                <a:cs typeface="Calibri" panose="020F0502020204030204" pitchFamily="34" charset="0"/>
              </a:rPr>
              <a:t>Local Responsiveness</a:t>
            </a:r>
          </a:p>
        </p:txBody>
      </p:sp>
      <p:sp>
        <p:nvSpPr>
          <p:cNvPr id="2" name="Rechteck 1">
            <a:extLst>
              <a:ext uri="{FF2B5EF4-FFF2-40B4-BE49-F238E27FC236}">
                <a16:creationId xmlns:a16="http://schemas.microsoft.com/office/drawing/2014/main" id="{1FF4FD0A-81DD-429F-8E4B-794036E5E4E8}"/>
              </a:ext>
            </a:extLst>
          </p:cNvPr>
          <p:cNvSpPr/>
          <p:nvPr/>
        </p:nvSpPr>
        <p:spPr>
          <a:xfrm>
            <a:off x="7519988" y="5727184"/>
            <a:ext cx="2700098"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(Bartlett &amp; Ghoshal, 2002).</a:t>
            </a:r>
            <a:endParaRPr lang="de-DE" dirty="0">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9">
            <a:extLst>
              <a:ext uri="{FF2B5EF4-FFF2-40B4-BE49-F238E27FC236}">
                <a16:creationId xmlns:a16="http://schemas.microsoft.com/office/drawing/2014/main" id="{7822EB98-9DD0-4392-959F-B91EF7EBE287}"/>
              </a:ext>
            </a:extLst>
          </p:cNvPr>
          <p:cNvSpPr>
            <a:spLocks noGrp="1"/>
          </p:cNvSpPr>
          <p:nvPr>
            <p:ph type="title"/>
          </p:nvPr>
        </p:nvSpPr>
        <p:spPr/>
        <p:txBody>
          <a:bodyPr/>
          <a:lstStyle/>
          <a:p>
            <a:r>
              <a:rPr lang="de-DE" altLang="de-DE"/>
              <a:t>Cell 1: Global Strategy</a:t>
            </a:r>
          </a:p>
        </p:txBody>
      </p:sp>
      <p:graphicFrame>
        <p:nvGraphicFramePr>
          <p:cNvPr id="5" name="Group 5">
            <a:extLst>
              <a:ext uri="{FF2B5EF4-FFF2-40B4-BE49-F238E27FC236}">
                <a16:creationId xmlns:a16="http://schemas.microsoft.com/office/drawing/2014/main" id="{2EEAB741-1219-46DF-B957-26BCE207CF70}"/>
              </a:ext>
            </a:extLst>
          </p:cNvPr>
          <p:cNvGraphicFramePr>
            <a:graphicFrameLocks/>
          </p:cNvGraphicFramePr>
          <p:nvPr>
            <p:extLst>
              <p:ext uri="{D42A27DB-BD31-4B8C-83A1-F6EECF244321}">
                <p14:modId xmlns:p14="http://schemas.microsoft.com/office/powerpoint/2010/main" val="1858884910"/>
              </p:ext>
            </p:extLst>
          </p:nvPr>
        </p:nvGraphicFramePr>
        <p:xfrm>
          <a:off x="9036051" y="365125"/>
          <a:ext cx="2762250" cy="1088136"/>
        </p:xfrm>
        <a:graphic>
          <a:graphicData uri="http://schemas.openxmlformats.org/drawingml/2006/table">
            <a:tbl>
              <a:tblPr>
                <a:tableStyleId>{AF606853-7671-496A-8E4F-DF71F8EC918B}</a:tableStyleId>
              </a:tblPr>
              <a:tblGrid>
                <a:gridCol w="1381516">
                  <a:extLst>
                    <a:ext uri="{9D8B030D-6E8A-4147-A177-3AD203B41FA5}">
                      <a16:colId xmlns:a16="http://schemas.microsoft.com/office/drawing/2014/main" val="853572531"/>
                    </a:ext>
                  </a:extLst>
                </a:gridCol>
                <a:gridCol w="1380734">
                  <a:extLst>
                    <a:ext uri="{9D8B030D-6E8A-4147-A177-3AD203B41FA5}">
                      <a16:colId xmlns:a16="http://schemas.microsoft.com/office/drawing/2014/main" val="3262267644"/>
                    </a:ext>
                  </a:extLst>
                </a:gridCol>
              </a:tblGrid>
              <a:tr h="449572">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1 Global </a:t>
                      </a:r>
                      <a:r>
                        <a:rPr kumimoji="0" lang="de-DE" altLang="de-DE" sz="1100" b="1"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Strategy</a:t>
                      </a:r>
                      <a:endParaRPr kumimoji="0" lang="de-DE" altLang="de-DE" sz="1100" b="1"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de-DE" altLang="de-DE" sz="11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3  Transnational </a:t>
                      </a:r>
                      <a:r>
                        <a:rPr kumimoji="0" lang="de-DE" altLang="de-DE" sz="1100" b="1"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Strategy</a:t>
                      </a:r>
                      <a:endParaRPr kumimoji="0" lang="de-DE" altLang="de-DE" sz="1100" b="1"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59237033"/>
                  </a:ext>
                </a:extLst>
              </a:tr>
              <a:tr h="569603">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2 Home-Replication </a:t>
                      </a: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de-DE" altLang="de-DE" sz="11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4 Multi-</a:t>
                      </a:r>
                      <a:r>
                        <a:rPr kumimoji="0" lang="de-DE" altLang="de-DE" sz="1100" b="1"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Domestic</a:t>
                      </a:r>
                      <a:r>
                        <a:rPr kumimoji="0" lang="de-DE" altLang="de-DE" sz="11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de-DE" altLang="de-DE" sz="1100" b="1"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Strategy</a:t>
                      </a:r>
                      <a:endParaRPr kumimoji="0" lang="de-DE" altLang="de-DE" sz="1100" b="1"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de-DE" altLang="de-DE" sz="11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8564843"/>
                  </a:ext>
                </a:extLst>
              </a:tr>
            </a:tbl>
          </a:graphicData>
        </a:graphic>
      </p:graphicFrame>
      <p:graphicFrame>
        <p:nvGraphicFramePr>
          <p:cNvPr id="4" name="Inhaltsplatzhalter 3">
            <a:extLst>
              <a:ext uri="{FF2B5EF4-FFF2-40B4-BE49-F238E27FC236}">
                <a16:creationId xmlns:a16="http://schemas.microsoft.com/office/drawing/2014/main" id="{42223353-26BE-4421-A947-F29B2D9706AF}"/>
              </a:ext>
            </a:extLst>
          </p:cNvPr>
          <p:cNvGraphicFramePr>
            <a:graphicFrameLocks noGrp="1"/>
          </p:cNvGraphicFramePr>
          <p:nvPr>
            <p:ph idx="1"/>
            <p:extLst>
              <p:ext uri="{D42A27DB-BD31-4B8C-83A1-F6EECF244321}">
                <p14:modId xmlns:p14="http://schemas.microsoft.com/office/powerpoint/2010/main" val="829299165"/>
              </p:ext>
            </p:extLst>
          </p:nvPr>
        </p:nvGraphicFramePr>
        <p:xfrm>
          <a:off x="1581150" y="1453261"/>
          <a:ext cx="9772650" cy="4718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fik 6">
            <a:extLst>
              <a:ext uri="{FF2B5EF4-FFF2-40B4-BE49-F238E27FC236}">
                <a16:creationId xmlns:a16="http://schemas.microsoft.com/office/drawing/2014/main" id="{92005545-DC71-4EFF-9206-2B84467EEBE3}"/>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44062" y="2536413"/>
            <a:ext cx="1785174" cy="1785174"/>
          </a:xfrm>
          <a:prstGeom prst="rect">
            <a:avLst/>
          </a:prstGeom>
        </p:spPr>
      </p:pic>
      <p:sp>
        <p:nvSpPr>
          <p:cNvPr id="8" name="Textfeld 7">
            <a:extLst>
              <a:ext uri="{FF2B5EF4-FFF2-40B4-BE49-F238E27FC236}">
                <a16:creationId xmlns:a16="http://schemas.microsoft.com/office/drawing/2014/main" id="{E43D5DAA-F824-4C6A-B20B-F0A5BC3A420F}"/>
              </a:ext>
            </a:extLst>
          </p:cNvPr>
          <p:cNvSpPr txBox="1"/>
          <p:nvPr/>
        </p:nvSpPr>
        <p:spPr>
          <a:xfrm>
            <a:off x="244062" y="9960387"/>
            <a:ext cx="1214242" cy="646331"/>
          </a:xfrm>
          <a:prstGeom prst="rect">
            <a:avLst/>
          </a:prstGeom>
          <a:noFill/>
        </p:spPr>
        <p:txBody>
          <a:bodyPr wrap="square" rtlCol="0">
            <a:spAutoFit/>
          </a:bodyPr>
          <a:lstStyle/>
          <a:p>
            <a:r>
              <a:rPr lang="de-DE" sz="900"/>
              <a:t>"</a:t>
            </a:r>
            <a:r>
              <a:rPr lang="de-DE" sz="900">
                <a:hlinkClick r:id="rId9" tooltip="http://pngimg.com/download/22757"/>
              </a:rPr>
              <a:t>Dieses Foto</a:t>
            </a:r>
            <a:r>
              <a:rPr lang="de-DE" sz="900"/>
              <a:t>" von Unbekannter Autor ist lizenziert gemäß </a:t>
            </a:r>
            <a:r>
              <a:rPr lang="de-DE" sz="900">
                <a:hlinkClick r:id="rId10" tooltip="https://creativecommons.org/licenses/by-nc/3.0/"/>
              </a:rPr>
              <a:t>CC BY-NC</a:t>
            </a:r>
            <a:endParaRPr lang="de-DE" sz="900"/>
          </a:p>
        </p:txBody>
      </p:sp>
      <p:sp>
        <p:nvSpPr>
          <p:cNvPr id="9" name="Foliennummernplatzhalter 8">
            <a:extLst>
              <a:ext uri="{FF2B5EF4-FFF2-40B4-BE49-F238E27FC236}">
                <a16:creationId xmlns:a16="http://schemas.microsoft.com/office/drawing/2014/main" id="{6229E3CE-BE27-4E93-84C0-64B436957BE5}"/>
              </a:ext>
            </a:extLst>
          </p:cNvPr>
          <p:cNvSpPr>
            <a:spLocks noGrp="1"/>
          </p:cNvSpPr>
          <p:nvPr>
            <p:ph type="sldNum" sz="quarter" idx="12"/>
          </p:nvPr>
        </p:nvSpPr>
        <p:spPr/>
        <p:txBody>
          <a:bodyPr/>
          <a:lstStyle/>
          <a:p>
            <a:fld id="{B34092F8-88B9-48E5-9B8F-3F206E5F35A9}" type="slidenum">
              <a:rPr lang="hr-HR" smtClean="0"/>
              <a:t>24</a:t>
            </a:fld>
            <a:endParaRPr lang="hr-H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71BB1925-8646-498D-9607-C725E94B31FA}"/>
              </a:ext>
            </a:extLst>
          </p:cNvPr>
          <p:cNvSpPr>
            <a:spLocks noGrp="1"/>
          </p:cNvSpPr>
          <p:nvPr>
            <p:ph type="title"/>
          </p:nvPr>
        </p:nvSpPr>
        <p:spPr/>
        <p:txBody>
          <a:bodyPr/>
          <a:lstStyle/>
          <a:p>
            <a:r>
              <a:rPr lang="de-DE" altLang="de-DE"/>
              <a:t>Cell 2: Home-Replication Strategy</a:t>
            </a:r>
          </a:p>
        </p:txBody>
      </p:sp>
      <p:graphicFrame>
        <p:nvGraphicFramePr>
          <p:cNvPr id="2" name="Inhaltsplatzhalter 1">
            <a:extLst>
              <a:ext uri="{FF2B5EF4-FFF2-40B4-BE49-F238E27FC236}">
                <a16:creationId xmlns:a16="http://schemas.microsoft.com/office/drawing/2014/main" id="{FA855F4F-D6B4-46DF-9FD9-3477AA0D4C4F}"/>
              </a:ext>
            </a:extLst>
          </p:cNvPr>
          <p:cNvGraphicFramePr>
            <a:graphicFrameLocks noGrp="1"/>
          </p:cNvGraphicFramePr>
          <p:nvPr>
            <p:ph idx="1"/>
            <p:extLst>
              <p:ext uri="{D42A27DB-BD31-4B8C-83A1-F6EECF244321}">
                <p14:modId xmlns:p14="http://schemas.microsoft.com/office/powerpoint/2010/main" val="514571505"/>
              </p:ext>
            </p:extLst>
          </p:nvPr>
        </p:nvGraphicFramePr>
        <p:xfrm>
          <a:off x="1866900" y="1453262"/>
          <a:ext cx="9486900" cy="4890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Group 5">
            <a:extLst>
              <a:ext uri="{FF2B5EF4-FFF2-40B4-BE49-F238E27FC236}">
                <a16:creationId xmlns:a16="http://schemas.microsoft.com/office/drawing/2014/main" id="{9DA78CF9-E021-490A-8D9A-51C12FEC34A4}"/>
              </a:ext>
            </a:extLst>
          </p:cNvPr>
          <p:cNvGraphicFramePr>
            <a:graphicFrameLocks/>
          </p:cNvGraphicFramePr>
          <p:nvPr>
            <p:extLst>
              <p:ext uri="{D42A27DB-BD31-4B8C-83A1-F6EECF244321}">
                <p14:modId xmlns:p14="http://schemas.microsoft.com/office/powerpoint/2010/main" val="2391232355"/>
              </p:ext>
            </p:extLst>
          </p:nvPr>
        </p:nvGraphicFramePr>
        <p:xfrm>
          <a:off x="8763000" y="365125"/>
          <a:ext cx="2762250" cy="1088136"/>
        </p:xfrm>
        <a:graphic>
          <a:graphicData uri="http://schemas.openxmlformats.org/drawingml/2006/table">
            <a:tbl>
              <a:tblPr>
                <a:tableStyleId>{AF606853-7671-496A-8E4F-DF71F8EC918B}</a:tableStyleId>
              </a:tblPr>
              <a:tblGrid>
                <a:gridCol w="1381516">
                  <a:extLst>
                    <a:ext uri="{9D8B030D-6E8A-4147-A177-3AD203B41FA5}">
                      <a16:colId xmlns:a16="http://schemas.microsoft.com/office/drawing/2014/main" val="853572531"/>
                    </a:ext>
                  </a:extLst>
                </a:gridCol>
                <a:gridCol w="1380734">
                  <a:extLst>
                    <a:ext uri="{9D8B030D-6E8A-4147-A177-3AD203B41FA5}">
                      <a16:colId xmlns:a16="http://schemas.microsoft.com/office/drawing/2014/main" val="3262267644"/>
                    </a:ext>
                  </a:extLst>
                </a:gridCol>
              </a:tblGrid>
              <a:tr h="449572">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0" i="0" u="none" strike="noStrike" cap="none" normalizeH="0" baseline="0" dirty="0">
                          <a:ln>
                            <a:noFill/>
                          </a:ln>
                          <a:solidFill>
                            <a:schemeClr val="tx1"/>
                          </a:solidFill>
                          <a:effectLst/>
                          <a:latin typeface="Calibri" panose="020F0502020204030204" pitchFamily="34" charset="0"/>
                        </a:rPr>
                        <a:t>1 Global </a:t>
                      </a:r>
                      <a:r>
                        <a:rPr kumimoji="0" lang="de-DE" altLang="de-DE" sz="1100" b="0" i="0" u="none" strike="noStrike" cap="none" normalizeH="0" baseline="0" dirty="0" err="1">
                          <a:ln>
                            <a:noFill/>
                          </a:ln>
                          <a:solidFill>
                            <a:schemeClr val="tx1"/>
                          </a:solidFill>
                          <a:effectLst/>
                          <a:latin typeface="Calibri" panose="020F0502020204030204" pitchFamily="34" charset="0"/>
                        </a:rPr>
                        <a:t>Strategy</a:t>
                      </a:r>
                      <a:endParaRPr kumimoji="0" lang="de-DE" altLang="de-DE" sz="11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0" i="0" u="none" strike="noStrike" cap="none" normalizeH="0" baseline="0" dirty="0">
                          <a:ln>
                            <a:noFill/>
                          </a:ln>
                          <a:solidFill>
                            <a:schemeClr val="tx1"/>
                          </a:solidFill>
                          <a:effectLst/>
                          <a:latin typeface="Calibri" panose="020F0502020204030204" pitchFamily="34" charset="0"/>
                        </a:rPr>
                        <a:t>   </a:t>
                      </a:r>
                      <a:endParaRPr kumimoji="0" lang="de-DE" altLang="de-DE" sz="11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Calibri" panose="020F0502020204030204" pitchFamily="34" charset="0"/>
                        </a:rPr>
                        <a:t>3  Transnational </a:t>
                      </a:r>
                      <a:r>
                        <a:rPr kumimoji="0" lang="de-DE" altLang="de-DE" sz="1100" b="0" i="0" u="none" strike="noStrike" cap="none" normalizeH="0" baseline="0" dirty="0" err="1">
                          <a:ln>
                            <a:noFill/>
                          </a:ln>
                          <a:solidFill>
                            <a:schemeClr val="tx1"/>
                          </a:solidFill>
                          <a:effectLst/>
                          <a:latin typeface="Calibri" panose="020F0502020204030204" pitchFamily="34" charset="0"/>
                        </a:rPr>
                        <a:t>Strategy</a:t>
                      </a:r>
                      <a:endParaRPr kumimoji="0" lang="de-DE" altLang="de-DE" sz="1100" b="0" i="0" u="none" strike="noStrike" cap="none" normalizeH="0" baseline="0" dirty="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59237033"/>
                  </a:ext>
                </a:extLst>
              </a:tr>
              <a:tr h="569603">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0" i="0" u="none" strike="noStrike" cap="none" normalizeH="0" baseline="0" dirty="0">
                          <a:ln>
                            <a:noFill/>
                          </a:ln>
                          <a:solidFill>
                            <a:schemeClr val="tx1"/>
                          </a:solidFill>
                          <a:effectLst/>
                          <a:latin typeface="Calibri" panose="020F0502020204030204" pitchFamily="34" charset="0"/>
                        </a:rPr>
                        <a:t>2 Home-Replication </a:t>
                      </a: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0" i="0" u="none" strike="noStrike" cap="none" normalizeH="0" baseline="0" dirty="0">
                          <a:ln>
                            <a:noFill/>
                          </a:ln>
                          <a:solidFill>
                            <a:schemeClr val="tx1"/>
                          </a:solidFill>
                          <a:effectLst/>
                          <a:latin typeface="Calibri" panose="020F0502020204030204" pitchFamily="34" charset="0"/>
                        </a:rPr>
                        <a:t>      </a:t>
                      </a:r>
                      <a:endParaRPr kumimoji="0" lang="de-DE" altLang="de-DE" sz="11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0" i="0" u="none" strike="noStrike" cap="none" normalizeH="0" baseline="0" dirty="0">
                          <a:ln>
                            <a:noFill/>
                          </a:ln>
                          <a:solidFill>
                            <a:schemeClr val="tx1"/>
                          </a:solidFill>
                          <a:effectLst/>
                          <a:latin typeface="Calibri" panose="020F0502020204030204" pitchFamily="34" charset="0"/>
                        </a:rPr>
                        <a:t>4 Multi-</a:t>
                      </a:r>
                      <a:r>
                        <a:rPr kumimoji="0" lang="de-DE" altLang="de-DE" sz="1100" b="0" i="0" u="none" strike="noStrike" cap="none" normalizeH="0" baseline="0" dirty="0" err="1">
                          <a:ln>
                            <a:noFill/>
                          </a:ln>
                          <a:solidFill>
                            <a:schemeClr val="tx1"/>
                          </a:solidFill>
                          <a:effectLst/>
                          <a:latin typeface="Calibri" panose="020F0502020204030204" pitchFamily="34" charset="0"/>
                        </a:rPr>
                        <a:t>Domestic</a:t>
                      </a:r>
                      <a:r>
                        <a:rPr kumimoji="0" lang="de-DE" altLang="de-DE" sz="1100" b="0" i="0" u="none" strike="noStrike" cap="none" normalizeH="0" baseline="0" dirty="0">
                          <a:ln>
                            <a:noFill/>
                          </a:ln>
                          <a:solidFill>
                            <a:schemeClr val="tx1"/>
                          </a:solidFill>
                          <a:effectLst/>
                          <a:latin typeface="Calibri" panose="020F0502020204030204" pitchFamily="34" charset="0"/>
                        </a:rPr>
                        <a:t> </a:t>
                      </a:r>
                      <a:r>
                        <a:rPr kumimoji="0" lang="de-DE" altLang="de-DE" sz="1100" b="0" i="0" u="none" strike="noStrike" cap="none" normalizeH="0" baseline="0" dirty="0" err="1">
                          <a:ln>
                            <a:noFill/>
                          </a:ln>
                          <a:solidFill>
                            <a:schemeClr val="tx1"/>
                          </a:solidFill>
                          <a:effectLst/>
                          <a:latin typeface="Calibri" panose="020F0502020204030204" pitchFamily="34" charset="0"/>
                        </a:rPr>
                        <a:t>Strategy</a:t>
                      </a:r>
                      <a:endParaRPr kumimoji="0" lang="de-DE" altLang="de-DE" sz="11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0" i="0" u="none" strike="noStrike" cap="none" normalizeH="0" baseline="0" dirty="0">
                          <a:ln>
                            <a:noFill/>
                          </a:ln>
                          <a:solidFill>
                            <a:schemeClr val="tx1"/>
                          </a:solidFill>
                          <a:effectLst/>
                          <a:latin typeface="Calibri" panose="020F0502020204030204" pitchFamily="34" charset="0"/>
                        </a:rPr>
                        <a:t>   </a:t>
                      </a:r>
                      <a:endParaRPr kumimoji="0" lang="de-DE" altLang="de-DE" sz="11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8564843"/>
                  </a:ext>
                </a:extLst>
              </a:tr>
            </a:tbl>
          </a:graphicData>
        </a:graphic>
      </p:graphicFrame>
      <p:pic>
        <p:nvPicPr>
          <p:cNvPr id="4" name="Grafik 3">
            <a:extLst>
              <a:ext uri="{FF2B5EF4-FFF2-40B4-BE49-F238E27FC236}">
                <a16:creationId xmlns:a16="http://schemas.microsoft.com/office/drawing/2014/main" id="{1F403F5B-74FD-441C-BF88-840F678D7CE6}"/>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09550" y="1587676"/>
            <a:ext cx="1657350" cy="1657350"/>
          </a:xfrm>
          <a:prstGeom prst="rect">
            <a:avLst/>
          </a:prstGeom>
        </p:spPr>
      </p:pic>
      <p:sp>
        <p:nvSpPr>
          <p:cNvPr id="7" name="Textfeld 6">
            <a:extLst>
              <a:ext uri="{FF2B5EF4-FFF2-40B4-BE49-F238E27FC236}">
                <a16:creationId xmlns:a16="http://schemas.microsoft.com/office/drawing/2014/main" id="{CAE8A70D-150E-4767-873A-387EA91DEED4}"/>
              </a:ext>
            </a:extLst>
          </p:cNvPr>
          <p:cNvSpPr txBox="1"/>
          <p:nvPr/>
        </p:nvSpPr>
        <p:spPr>
          <a:xfrm>
            <a:off x="209550" y="5861938"/>
            <a:ext cx="1657350" cy="246221"/>
          </a:xfrm>
          <a:prstGeom prst="rect">
            <a:avLst/>
          </a:prstGeom>
          <a:noFill/>
        </p:spPr>
        <p:txBody>
          <a:bodyPr wrap="square" rtlCol="0">
            <a:spAutoFit/>
          </a:bodyPr>
          <a:lstStyle/>
          <a:p>
            <a:r>
              <a:rPr lang="de-DE" sz="500" dirty="0"/>
              <a:t>"</a:t>
            </a:r>
            <a:r>
              <a:rPr lang="de-DE" sz="500" dirty="0">
                <a:hlinkClick r:id="rId9" tooltip="http://commons.wikimedia.org/wiki/file:human-go-home.svg"/>
              </a:rPr>
              <a:t>Dieses Foto</a:t>
            </a:r>
            <a:r>
              <a:rPr lang="de-DE" sz="500" dirty="0"/>
              <a:t>" von Unbekannter Autor ist lizenziert gemäß </a:t>
            </a:r>
            <a:r>
              <a:rPr lang="de-DE" sz="500" dirty="0">
                <a:hlinkClick r:id="rId10" tooltip="https://creativecommons.org/licenses/by-sa/3.0/"/>
              </a:rPr>
              <a:t>CC BY-SA</a:t>
            </a:r>
            <a:endParaRPr lang="de-DE" sz="500" dirty="0"/>
          </a:p>
        </p:txBody>
      </p:sp>
      <p:pic>
        <p:nvPicPr>
          <p:cNvPr id="11" name="Grafik 10">
            <a:extLst>
              <a:ext uri="{FF2B5EF4-FFF2-40B4-BE49-F238E27FC236}">
                <a16:creationId xmlns:a16="http://schemas.microsoft.com/office/drawing/2014/main" id="{A2C67996-01AD-4E02-9F9B-C8580693730A}"/>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09550" y="3739880"/>
            <a:ext cx="1657350" cy="1657350"/>
          </a:xfrm>
          <a:prstGeom prst="rect">
            <a:avLst/>
          </a:prstGeom>
        </p:spPr>
      </p:pic>
      <p:sp>
        <p:nvSpPr>
          <p:cNvPr id="8" name="Pfeil: nach unten 7">
            <a:extLst>
              <a:ext uri="{FF2B5EF4-FFF2-40B4-BE49-F238E27FC236}">
                <a16:creationId xmlns:a16="http://schemas.microsoft.com/office/drawing/2014/main" id="{F3006FC9-6C34-4FB8-9E1D-8D016C67F404}"/>
              </a:ext>
            </a:extLst>
          </p:cNvPr>
          <p:cNvSpPr/>
          <p:nvPr/>
        </p:nvSpPr>
        <p:spPr>
          <a:xfrm>
            <a:off x="666750" y="3275173"/>
            <a:ext cx="571500" cy="6300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oliennummernplatzhalter 8">
            <a:extLst>
              <a:ext uri="{FF2B5EF4-FFF2-40B4-BE49-F238E27FC236}">
                <a16:creationId xmlns:a16="http://schemas.microsoft.com/office/drawing/2014/main" id="{76CB2840-0DED-497F-A098-51C7AF4006FF}"/>
              </a:ext>
            </a:extLst>
          </p:cNvPr>
          <p:cNvSpPr>
            <a:spLocks noGrp="1"/>
          </p:cNvSpPr>
          <p:nvPr>
            <p:ph type="sldNum" sz="quarter" idx="12"/>
          </p:nvPr>
        </p:nvSpPr>
        <p:spPr/>
        <p:txBody>
          <a:bodyPr/>
          <a:lstStyle/>
          <a:p>
            <a:fld id="{B34092F8-88B9-48E5-9B8F-3F206E5F35A9}" type="slidenum">
              <a:rPr lang="hr-HR" smtClean="0"/>
              <a:t>25</a:t>
            </a:fld>
            <a:endParaRPr lang="hr-H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25C7CF19-1CD9-4CFF-BAD6-37409F8DF8B9}"/>
              </a:ext>
            </a:extLst>
          </p:cNvPr>
          <p:cNvSpPr>
            <a:spLocks noGrp="1"/>
          </p:cNvSpPr>
          <p:nvPr>
            <p:ph type="title"/>
          </p:nvPr>
        </p:nvSpPr>
        <p:spPr/>
        <p:txBody>
          <a:bodyPr/>
          <a:lstStyle/>
          <a:p>
            <a:r>
              <a:rPr lang="de-DE" altLang="de-DE"/>
              <a:t>Cell 3: Transnational Strategy</a:t>
            </a:r>
          </a:p>
        </p:txBody>
      </p:sp>
      <p:graphicFrame>
        <p:nvGraphicFramePr>
          <p:cNvPr id="5" name="Group 5">
            <a:extLst>
              <a:ext uri="{FF2B5EF4-FFF2-40B4-BE49-F238E27FC236}">
                <a16:creationId xmlns:a16="http://schemas.microsoft.com/office/drawing/2014/main" id="{590E4B09-4EF9-4AB0-A3BE-3169EAE9DF48}"/>
              </a:ext>
            </a:extLst>
          </p:cNvPr>
          <p:cNvGraphicFramePr>
            <a:graphicFrameLocks/>
          </p:cNvGraphicFramePr>
          <p:nvPr>
            <p:extLst>
              <p:ext uri="{D42A27DB-BD31-4B8C-83A1-F6EECF244321}">
                <p14:modId xmlns:p14="http://schemas.microsoft.com/office/powerpoint/2010/main" val="3310253273"/>
              </p:ext>
            </p:extLst>
          </p:nvPr>
        </p:nvGraphicFramePr>
        <p:xfrm>
          <a:off x="8763000" y="365125"/>
          <a:ext cx="2762250" cy="1088136"/>
        </p:xfrm>
        <a:graphic>
          <a:graphicData uri="http://schemas.openxmlformats.org/drawingml/2006/table">
            <a:tbl>
              <a:tblPr>
                <a:tableStyleId>{AF606853-7671-496A-8E4F-DF71F8EC918B}</a:tableStyleId>
              </a:tblPr>
              <a:tblGrid>
                <a:gridCol w="1381516">
                  <a:extLst>
                    <a:ext uri="{9D8B030D-6E8A-4147-A177-3AD203B41FA5}">
                      <a16:colId xmlns:a16="http://schemas.microsoft.com/office/drawing/2014/main" val="853572531"/>
                    </a:ext>
                  </a:extLst>
                </a:gridCol>
                <a:gridCol w="1380734">
                  <a:extLst>
                    <a:ext uri="{9D8B030D-6E8A-4147-A177-3AD203B41FA5}">
                      <a16:colId xmlns:a16="http://schemas.microsoft.com/office/drawing/2014/main" val="3262267644"/>
                    </a:ext>
                  </a:extLst>
                </a:gridCol>
              </a:tblGrid>
              <a:tr h="449572">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0" i="0" u="none" strike="noStrike" cap="none" normalizeH="0" baseline="0" dirty="0">
                          <a:ln>
                            <a:noFill/>
                          </a:ln>
                          <a:solidFill>
                            <a:schemeClr val="tx1"/>
                          </a:solidFill>
                          <a:effectLst/>
                          <a:latin typeface="Calibri" panose="020F0502020204030204" pitchFamily="34" charset="0"/>
                        </a:rPr>
                        <a:t>1 Global </a:t>
                      </a:r>
                      <a:r>
                        <a:rPr kumimoji="0" lang="de-DE" altLang="de-DE" sz="1100" b="0" i="0" u="none" strike="noStrike" cap="none" normalizeH="0" baseline="0" dirty="0" err="1">
                          <a:ln>
                            <a:noFill/>
                          </a:ln>
                          <a:solidFill>
                            <a:schemeClr val="tx1"/>
                          </a:solidFill>
                          <a:effectLst/>
                          <a:latin typeface="Calibri" panose="020F0502020204030204" pitchFamily="34" charset="0"/>
                        </a:rPr>
                        <a:t>Strategy</a:t>
                      </a:r>
                      <a:endParaRPr kumimoji="0" lang="de-DE" altLang="de-DE" sz="11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0" i="0" u="none" strike="noStrike" cap="none" normalizeH="0" baseline="0" dirty="0">
                          <a:ln>
                            <a:noFill/>
                          </a:ln>
                          <a:solidFill>
                            <a:schemeClr val="tx1"/>
                          </a:solidFill>
                          <a:effectLst/>
                          <a:latin typeface="Calibri" panose="020F0502020204030204" pitchFamily="34" charset="0"/>
                        </a:rPr>
                        <a:t>   </a:t>
                      </a:r>
                      <a:endParaRPr kumimoji="0" lang="de-DE" altLang="de-DE" sz="11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Calibri" panose="020F0502020204030204" pitchFamily="34" charset="0"/>
                        </a:rPr>
                        <a:t>3  Transnational </a:t>
                      </a:r>
                      <a:r>
                        <a:rPr kumimoji="0" lang="de-DE" altLang="de-DE" sz="1100" b="0" i="0" u="none" strike="noStrike" cap="none" normalizeH="0" baseline="0" dirty="0" err="1">
                          <a:ln>
                            <a:noFill/>
                          </a:ln>
                          <a:solidFill>
                            <a:schemeClr val="tx1"/>
                          </a:solidFill>
                          <a:effectLst/>
                          <a:latin typeface="Calibri" panose="020F0502020204030204" pitchFamily="34" charset="0"/>
                        </a:rPr>
                        <a:t>Strategy</a:t>
                      </a:r>
                      <a:endParaRPr kumimoji="0" lang="de-DE" altLang="de-DE" sz="1100" b="0" i="0" u="none" strike="noStrike" cap="none" normalizeH="0" baseline="0" dirty="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59237033"/>
                  </a:ext>
                </a:extLst>
              </a:tr>
              <a:tr h="569603">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0" i="0" u="none" strike="noStrike" cap="none" normalizeH="0" baseline="0" dirty="0">
                          <a:ln>
                            <a:noFill/>
                          </a:ln>
                          <a:solidFill>
                            <a:schemeClr val="tx1"/>
                          </a:solidFill>
                          <a:effectLst/>
                          <a:latin typeface="Calibri" panose="020F0502020204030204" pitchFamily="34" charset="0"/>
                        </a:rPr>
                        <a:t>2 Home-Replication </a:t>
                      </a: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0" i="0" u="none" strike="noStrike" cap="none" normalizeH="0" baseline="0" dirty="0">
                          <a:ln>
                            <a:noFill/>
                          </a:ln>
                          <a:solidFill>
                            <a:schemeClr val="tx1"/>
                          </a:solidFill>
                          <a:effectLst/>
                          <a:latin typeface="Calibri" panose="020F0502020204030204" pitchFamily="34" charset="0"/>
                        </a:rPr>
                        <a:t>      </a:t>
                      </a:r>
                      <a:endParaRPr kumimoji="0" lang="de-DE" altLang="de-DE" sz="11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0" i="0" u="none" strike="noStrike" cap="none" normalizeH="0" baseline="0" dirty="0">
                          <a:ln>
                            <a:noFill/>
                          </a:ln>
                          <a:solidFill>
                            <a:schemeClr val="tx1"/>
                          </a:solidFill>
                          <a:effectLst/>
                          <a:latin typeface="Calibri" panose="020F0502020204030204" pitchFamily="34" charset="0"/>
                        </a:rPr>
                        <a:t>4 Multi-</a:t>
                      </a:r>
                      <a:r>
                        <a:rPr kumimoji="0" lang="de-DE" altLang="de-DE" sz="1100" b="0" i="0" u="none" strike="noStrike" cap="none" normalizeH="0" baseline="0" dirty="0" err="1">
                          <a:ln>
                            <a:noFill/>
                          </a:ln>
                          <a:solidFill>
                            <a:schemeClr val="tx1"/>
                          </a:solidFill>
                          <a:effectLst/>
                          <a:latin typeface="Calibri" panose="020F0502020204030204" pitchFamily="34" charset="0"/>
                        </a:rPr>
                        <a:t>Domestic</a:t>
                      </a:r>
                      <a:r>
                        <a:rPr kumimoji="0" lang="de-DE" altLang="de-DE" sz="1100" b="0" i="0" u="none" strike="noStrike" cap="none" normalizeH="0" baseline="0" dirty="0">
                          <a:ln>
                            <a:noFill/>
                          </a:ln>
                          <a:solidFill>
                            <a:schemeClr val="tx1"/>
                          </a:solidFill>
                          <a:effectLst/>
                          <a:latin typeface="Calibri" panose="020F0502020204030204" pitchFamily="34" charset="0"/>
                        </a:rPr>
                        <a:t> </a:t>
                      </a:r>
                      <a:r>
                        <a:rPr kumimoji="0" lang="de-DE" altLang="de-DE" sz="1100" b="0" i="0" u="none" strike="noStrike" cap="none" normalizeH="0" baseline="0" dirty="0" err="1">
                          <a:ln>
                            <a:noFill/>
                          </a:ln>
                          <a:solidFill>
                            <a:schemeClr val="tx1"/>
                          </a:solidFill>
                          <a:effectLst/>
                          <a:latin typeface="Calibri" panose="020F0502020204030204" pitchFamily="34" charset="0"/>
                        </a:rPr>
                        <a:t>Strategy</a:t>
                      </a:r>
                      <a:endParaRPr kumimoji="0" lang="de-DE" altLang="de-DE" sz="11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0" i="0" u="none" strike="noStrike" cap="none" normalizeH="0" baseline="0" dirty="0">
                          <a:ln>
                            <a:noFill/>
                          </a:ln>
                          <a:solidFill>
                            <a:schemeClr val="tx1"/>
                          </a:solidFill>
                          <a:effectLst/>
                          <a:latin typeface="Calibri" panose="020F0502020204030204" pitchFamily="34" charset="0"/>
                        </a:rPr>
                        <a:t>   </a:t>
                      </a:r>
                      <a:endParaRPr kumimoji="0" lang="de-DE" altLang="de-DE" sz="11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8564843"/>
                  </a:ext>
                </a:extLst>
              </a:tr>
            </a:tbl>
          </a:graphicData>
        </a:graphic>
      </p:graphicFrame>
      <p:graphicFrame>
        <p:nvGraphicFramePr>
          <p:cNvPr id="4" name="Inhaltsplatzhalter 3">
            <a:extLst>
              <a:ext uri="{FF2B5EF4-FFF2-40B4-BE49-F238E27FC236}">
                <a16:creationId xmlns:a16="http://schemas.microsoft.com/office/drawing/2014/main" id="{DA025649-660B-47AA-B491-F76AAAEB084A}"/>
              </a:ext>
            </a:extLst>
          </p:cNvPr>
          <p:cNvGraphicFramePr>
            <a:graphicFrameLocks noGrp="1"/>
          </p:cNvGraphicFramePr>
          <p:nvPr>
            <p:ph idx="1"/>
            <p:extLst>
              <p:ext uri="{D42A27DB-BD31-4B8C-83A1-F6EECF244321}">
                <p14:modId xmlns:p14="http://schemas.microsoft.com/office/powerpoint/2010/main" val="2542560058"/>
              </p:ext>
            </p:extLst>
          </p:nvPr>
        </p:nvGraphicFramePr>
        <p:xfrm>
          <a:off x="2266950" y="1453261"/>
          <a:ext cx="9086850" cy="466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fik 8">
            <a:extLst>
              <a:ext uri="{FF2B5EF4-FFF2-40B4-BE49-F238E27FC236}">
                <a16:creationId xmlns:a16="http://schemas.microsoft.com/office/drawing/2014/main" id="{ED8D6FAC-82E1-4857-A1B2-ECFCDDE582A9}"/>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33350" y="2706039"/>
            <a:ext cx="2457450" cy="1843088"/>
          </a:xfrm>
          <a:prstGeom prst="rect">
            <a:avLst/>
          </a:prstGeom>
        </p:spPr>
      </p:pic>
      <p:sp>
        <p:nvSpPr>
          <p:cNvPr id="10" name="Textfeld 9">
            <a:extLst>
              <a:ext uri="{FF2B5EF4-FFF2-40B4-BE49-F238E27FC236}">
                <a16:creationId xmlns:a16="http://schemas.microsoft.com/office/drawing/2014/main" id="{46FC4646-685B-4B6D-8481-F9871D99961A}"/>
              </a:ext>
            </a:extLst>
          </p:cNvPr>
          <p:cNvSpPr txBox="1"/>
          <p:nvPr/>
        </p:nvSpPr>
        <p:spPr>
          <a:xfrm>
            <a:off x="133350" y="4734239"/>
            <a:ext cx="2457450" cy="169277"/>
          </a:xfrm>
          <a:prstGeom prst="rect">
            <a:avLst/>
          </a:prstGeom>
          <a:noFill/>
        </p:spPr>
        <p:txBody>
          <a:bodyPr wrap="square" rtlCol="0">
            <a:spAutoFit/>
          </a:bodyPr>
          <a:lstStyle/>
          <a:p>
            <a:r>
              <a:rPr lang="de-DE" sz="500" dirty="0"/>
              <a:t>"</a:t>
            </a:r>
            <a:r>
              <a:rPr lang="de-DE" sz="500" dirty="0">
                <a:hlinkClick r:id="rId9" tooltip="https://opentextbc.ca/strategicmanagement/chapter/types-of-international-strategies/"/>
              </a:rPr>
              <a:t>Dieses Foto</a:t>
            </a:r>
            <a:r>
              <a:rPr lang="de-DE" sz="500" dirty="0"/>
              <a:t>" von Unbekannter Autor ist lizenziert gemäß </a:t>
            </a:r>
            <a:r>
              <a:rPr lang="de-DE" sz="500" dirty="0">
                <a:hlinkClick r:id="rId10" tooltip="https://creativecommons.org/licenses/by-nc-sa/3.0/"/>
              </a:rPr>
              <a:t>CC BY-SA-NC</a:t>
            </a:r>
            <a:endParaRPr lang="de-DE" sz="500" dirty="0"/>
          </a:p>
        </p:txBody>
      </p:sp>
      <p:sp>
        <p:nvSpPr>
          <p:cNvPr id="6" name="Foliennummernplatzhalter 5">
            <a:extLst>
              <a:ext uri="{FF2B5EF4-FFF2-40B4-BE49-F238E27FC236}">
                <a16:creationId xmlns:a16="http://schemas.microsoft.com/office/drawing/2014/main" id="{D1D63C30-FBBD-42F4-AA7C-3A1E86C35B3C}"/>
              </a:ext>
            </a:extLst>
          </p:cNvPr>
          <p:cNvSpPr>
            <a:spLocks noGrp="1"/>
          </p:cNvSpPr>
          <p:nvPr>
            <p:ph type="sldNum" sz="quarter" idx="12"/>
          </p:nvPr>
        </p:nvSpPr>
        <p:spPr/>
        <p:txBody>
          <a:bodyPr/>
          <a:lstStyle/>
          <a:p>
            <a:fld id="{B34092F8-88B9-48E5-9B8F-3F206E5F35A9}" type="slidenum">
              <a:rPr lang="hr-HR" smtClean="0"/>
              <a:t>26</a:t>
            </a:fld>
            <a:endParaRPr lang="hr-H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211E1EA5-5238-4633-8CA5-52B639336947}"/>
              </a:ext>
            </a:extLst>
          </p:cNvPr>
          <p:cNvSpPr>
            <a:spLocks noGrp="1"/>
          </p:cNvSpPr>
          <p:nvPr>
            <p:ph type="title"/>
          </p:nvPr>
        </p:nvSpPr>
        <p:spPr/>
        <p:txBody>
          <a:bodyPr/>
          <a:lstStyle/>
          <a:p>
            <a:r>
              <a:rPr lang="de-DE" altLang="de-DE"/>
              <a:t>Cell 4: Multi-Domestic Strategy</a:t>
            </a:r>
          </a:p>
        </p:txBody>
      </p:sp>
      <p:graphicFrame>
        <p:nvGraphicFramePr>
          <p:cNvPr id="5" name="Group 5">
            <a:extLst>
              <a:ext uri="{FF2B5EF4-FFF2-40B4-BE49-F238E27FC236}">
                <a16:creationId xmlns:a16="http://schemas.microsoft.com/office/drawing/2014/main" id="{D1C29CAC-6A1F-4FCD-BC1D-85982BE134F7}"/>
              </a:ext>
            </a:extLst>
          </p:cNvPr>
          <p:cNvGraphicFramePr>
            <a:graphicFrameLocks/>
          </p:cNvGraphicFramePr>
          <p:nvPr>
            <p:extLst>
              <p:ext uri="{D42A27DB-BD31-4B8C-83A1-F6EECF244321}">
                <p14:modId xmlns:p14="http://schemas.microsoft.com/office/powerpoint/2010/main" val="786141003"/>
              </p:ext>
            </p:extLst>
          </p:nvPr>
        </p:nvGraphicFramePr>
        <p:xfrm>
          <a:off x="8763000" y="365125"/>
          <a:ext cx="2762250" cy="1088136"/>
        </p:xfrm>
        <a:graphic>
          <a:graphicData uri="http://schemas.openxmlformats.org/drawingml/2006/table">
            <a:tbl>
              <a:tblPr>
                <a:tableStyleId>{AF606853-7671-496A-8E4F-DF71F8EC918B}</a:tableStyleId>
              </a:tblPr>
              <a:tblGrid>
                <a:gridCol w="1381516">
                  <a:extLst>
                    <a:ext uri="{9D8B030D-6E8A-4147-A177-3AD203B41FA5}">
                      <a16:colId xmlns:a16="http://schemas.microsoft.com/office/drawing/2014/main" val="853572531"/>
                    </a:ext>
                  </a:extLst>
                </a:gridCol>
                <a:gridCol w="1380734">
                  <a:extLst>
                    <a:ext uri="{9D8B030D-6E8A-4147-A177-3AD203B41FA5}">
                      <a16:colId xmlns:a16="http://schemas.microsoft.com/office/drawing/2014/main" val="3262267644"/>
                    </a:ext>
                  </a:extLst>
                </a:gridCol>
              </a:tblGrid>
              <a:tr h="449572">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0" i="0" u="none" strike="noStrike" cap="none" normalizeH="0" baseline="0" dirty="0">
                          <a:ln>
                            <a:noFill/>
                          </a:ln>
                          <a:solidFill>
                            <a:schemeClr val="tx1"/>
                          </a:solidFill>
                          <a:effectLst/>
                          <a:latin typeface="Calibri" panose="020F0502020204030204" pitchFamily="34" charset="0"/>
                        </a:rPr>
                        <a:t>1 Global </a:t>
                      </a:r>
                      <a:r>
                        <a:rPr kumimoji="0" lang="de-DE" altLang="de-DE" sz="1100" b="0" i="0" u="none" strike="noStrike" cap="none" normalizeH="0" baseline="0" dirty="0" err="1">
                          <a:ln>
                            <a:noFill/>
                          </a:ln>
                          <a:solidFill>
                            <a:schemeClr val="tx1"/>
                          </a:solidFill>
                          <a:effectLst/>
                          <a:latin typeface="Calibri" panose="020F0502020204030204" pitchFamily="34" charset="0"/>
                        </a:rPr>
                        <a:t>Strategy</a:t>
                      </a:r>
                      <a:endParaRPr kumimoji="0" lang="de-DE" altLang="de-DE" sz="11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0" i="0" u="none" strike="noStrike" cap="none" normalizeH="0" baseline="0" dirty="0">
                          <a:ln>
                            <a:noFill/>
                          </a:ln>
                          <a:solidFill>
                            <a:schemeClr val="tx1"/>
                          </a:solidFill>
                          <a:effectLst/>
                          <a:latin typeface="Calibri" panose="020F0502020204030204" pitchFamily="34" charset="0"/>
                        </a:rPr>
                        <a:t>   </a:t>
                      </a:r>
                      <a:endParaRPr kumimoji="0" lang="de-DE" altLang="de-DE" sz="11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Calibri" panose="020F0502020204030204" pitchFamily="34" charset="0"/>
                        </a:rPr>
                        <a:t>3  Transnational </a:t>
                      </a:r>
                      <a:r>
                        <a:rPr kumimoji="0" lang="de-DE" altLang="de-DE" sz="1100" b="0" i="0" u="none" strike="noStrike" cap="none" normalizeH="0" baseline="0" dirty="0" err="1">
                          <a:ln>
                            <a:noFill/>
                          </a:ln>
                          <a:solidFill>
                            <a:schemeClr val="tx1"/>
                          </a:solidFill>
                          <a:effectLst/>
                          <a:latin typeface="Calibri" panose="020F0502020204030204" pitchFamily="34" charset="0"/>
                        </a:rPr>
                        <a:t>Strategy</a:t>
                      </a:r>
                      <a:endParaRPr kumimoji="0" lang="de-DE" altLang="de-DE" sz="1100" b="0" i="0" u="none" strike="noStrike" cap="none" normalizeH="0" baseline="0" dirty="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59237033"/>
                  </a:ext>
                </a:extLst>
              </a:tr>
              <a:tr h="569603">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0" i="0" u="none" strike="noStrike" cap="none" normalizeH="0" baseline="0" dirty="0">
                          <a:ln>
                            <a:noFill/>
                          </a:ln>
                          <a:solidFill>
                            <a:schemeClr val="tx1"/>
                          </a:solidFill>
                          <a:effectLst/>
                          <a:latin typeface="Calibri" panose="020F0502020204030204" pitchFamily="34" charset="0"/>
                        </a:rPr>
                        <a:t>2 Home-Replication </a:t>
                      </a: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0" i="0" u="none" strike="noStrike" cap="none" normalizeH="0" baseline="0" dirty="0">
                          <a:ln>
                            <a:noFill/>
                          </a:ln>
                          <a:solidFill>
                            <a:schemeClr val="tx1"/>
                          </a:solidFill>
                          <a:effectLst/>
                          <a:latin typeface="Calibri" panose="020F0502020204030204" pitchFamily="34" charset="0"/>
                        </a:rPr>
                        <a:t>      </a:t>
                      </a:r>
                      <a:endParaRPr kumimoji="0" lang="de-DE" altLang="de-DE" sz="11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lvl1pPr>
                        <a:spcBef>
                          <a:spcPct val="20000"/>
                        </a:spcBef>
                        <a:buClr>
                          <a:srgbClr val="FF9933"/>
                        </a:buClr>
                        <a:buFont typeface="Wingdings" panose="05000000000000000000" pitchFamily="2" charset="2"/>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FF9933"/>
                        </a:buClr>
                        <a:defRPr sz="15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FF9933"/>
                        </a:buClr>
                        <a:buFont typeface="Wingdings" panose="05000000000000000000" pitchFamily="2" charset="2"/>
                        <a:defRPr sz="1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defRPr sz="13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0" i="0" u="none" strike="noStrike" cap="none" normalizeH="0" baseline="0" dirty="0">
                          <a:ln>
                            <a:noFill/>
                          </a:ln>
                          <a:solidFill>
                            <a:schemeClr val="tx1"/>
                          </a:solidFill>
                          <a:effectLst/>
                          <a:latin typeface="Calibri" panose="020F0502020204030204" pitchFamily="34" charset="0"/>
                        </a:rPr>
                        <a:t>4 Multi-</a:t>
                      </a:r>
                      <a:r>
                        <a:rPr kumimoji="0" lang="de-DE" altLang="de-DE" sz="1100" b="0" i="0" u="none" strike="noStrike" cap="none" normalizeH="0" baseline="0" dirty="0" err="1">
                          <a:ln>
                            <a:noFill/>
                          </a:ln>
                          <a:solidFill>
                            <a:schemeClr val="tx1"/>
                          </a:solidFill>
                          <a:effectLst/>
                          <a:latin typeface="Calibri" panose="020F0502020204030204" pitchFamily="34" charset="0"/>
                        </a:rPr>
                        <a:t>Domestic</a:t>
                      </a:r>
                      <a:r>
                        <a:rPr kumimoji="0" lang="de-DE" altLang="de-DE" sz="1100" b="0" i="0" u="none" strike="noStrike" cap="none" normalizeH="0" baseline="0" dirty="0">
                          <a:ln>
                            <a:noFill/>
                          </a:ln>
                          <a:solidFill>
                            <a:schemeClr val="tx1"/>
                          </a:solidFill>
                          <a:effectLst/>
                          <a:latin typeface="Calibri" panose="020F0502020204030204" pitchFamily="34" charset="0"/>
                        </a:rPr>
                        <a:t> </a:t>
                      </a:r>
                      <a:r>
                        <a:rPr kumimoji="0" lang="de-DE" altLang="de-DE" sz="1100" b="0" i="0" u="none" strike="noStrike" cap="none" normalizeH="0" baseline="0" dirty="0" err="1">
                          <a:ln>
                            <a:noFill/>
                          </a:ln>
                          <a:solidFill>
                            <a:schemeClr val="tx1"/>
                          </a:solidFill>
                          <a:effectLst/>
                          <a:latin typeface="Calibri" panose="020F0502020204030204" pitchFamily="34" charset="0"/>
                        </a:rPr>
                        <a:t>Strategy</a:t>
                      </a:r>
                      <a:endParaRPr kumimoji="0" lang="de-DE" altLang="de-DE" sz="1100" b="0" i="0" u="none" strike="noStrike" cap="none" normalizeH="0" baseline="0" dirty="0">
                        <a:ln>
                          <a:noFill/>
                        </a:ln>
                        <a:solidFill>
                          <a:schemeClr val="tx1"/>
                        </a:solidFill>
                        <a:effectLst/>
                        <a:latin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
                          <a:srgbClr val="FF9933"/>
                        </a:buClr>
                        <a:buSzTx/>
                        <a:buFont typeface="Wingdings" panose="05000000000000000000" pitchFamily="2" charset="2"/>
                        <a:buNone/>
                        <a:tabLst/>
                      </a:pPr>
                      <a:r>
                        <a:rPr kumimoji="0" lang="de-DE" altLang="de-DE" sz="1100" b="0" i="0" u="none" strike="noStrike" cap="none" normalizeH="0" baseline="0" dirty="0">
                          <a:ln>
                            <a:noFill/>
                          </a:ln>
                          <a:solidFill>
                            <a:schemeClr val="tx1"/>
                          </a:solidFill>
                          <a:effectLst/>
                          <a:latin typeface="Calibri" panose="020F0502020204030204" pitchFamily="34" charset="0"/>
                        </a:rPr>
                        <a:t>   </a:t>
                      </a:r>
                      <a:endParaRPr kumimoji="0" lang="de-DE" altLang="de-DE" sz="11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8564843"/>
                  </a:ext>
                </a:extLst>
              </a:tr>
            </a:tbl>
          </a:graphicData>
        </a:graphic>
      </p:graphicFrame>
      <p:graphicFrame>
        <p:nvGraphicFramePr>
          <p:cNvPr id="4" name="Inhaltsplatzhalter 3">
            <a:extLst>
              <a:ext uri="{FF2B5EF4-FFF2-40B4-BE49-F238E27FC236}">
                <a16:creationId xmlns:a16="http://schemas.microsoft.com/office/drawing/2014/main" id="{7A33BFB5-825A-489B-A118-AE01EBB545A2}"/>
              </a:ext>
            </a:extLst>
          </p:cNvPr>
          <p:cNvGraphicFramePr>
            <a:graphicFrameLocks noGrp="1"/>
          </p:cNvGraphicFramePr>
          <p:nvPr>
            <p:ph idx="1"/>
          </p:nvPr>
        </p:nvGraphicFramePr>
        <p:xfrm>
          <a:off x="2019300" y="1453261"/>
          <a:ext cx="9334500" cy="466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fik 11">
            <a:extLst>
              <a:ext uri="{FF2B5EF4-FFF2-40B4-BE49-F238E27FC236}">
                <a16:creationId xmlns:a16="http://schemas.microsoft.com/office/drawing/2014/main" id="{2D136FDD-8113-4CFC-BF81-8AC44CF43760}"/>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09550" y="1587676"/>
            <a:ext cx="1657350" cy="1657350"/>
          </a:xfrm>
          <a:prstGeom prst="rect">
            <a:avLst/>
          </a:prstGeom>
        </p:spPr>
      </p:pic>
      <p:sp>
        <p:nvSpPr>
          <p:cNvPr id="13" name="Textfeld 12">
            <a:extLst>
              <a:ext uri="{FF2B5EF4-FFF2-40B4-BE49-F238E27FC236}">
                <a16:creationId xmlns:a16="http://schemas.microsoft.com/office/drawing/2014/main" id="{5F6D6611-B0CE-4834-93D4-D5B9CD470E86}"/>
              </a:ext>
            </a:extLst>
          </p:cNvPr>
          <p:cNvSpPr txBox="1"/>
          <p:nvPr/>
        </p:nvSpPr>
        <p:spPr>
          <a:xfrm>
            <a:off x="209550" y="5861938"/>
            <a:ext cx="1657350" cy="246221"/>
          </a:xfrm>
          <a:prstGeom prst="rect">
            <a:avLst/>
          </a:prstGeom>
          <a:noFill/>
        </p:spPr>
        <p:txBody>
          <a:bodyPr wrap="square" rtlCol="0">
            <a:spAutoFit/>
          </a:bodyPr>
          <a:lstStyle/>
          <a:p>
            <a:r>
              <a:rPr lang="de-DE" sz="500" dirty="0"/>
              <a:t>"</a:t>
            </a:r>
            <a:r>
              <a:rPr lang="de-DE" sz="500" dirty="0">
                <a:hlinkClick r:id="rId9" tooltip="http://commons.wikimedia.org/wiki/file:human-go-home.svg"/>
              </a:rPr>
              <a:t>Dieses Foto</a:t>
            </a:r>
            <a:r>
              <a:rPr lang="de-DE" sz="500" dirty="0"/>
              <a:t>" von Unbekannter Autor ist lizenziert gemäß </a:t>
            </a:r>
            <a:r>
              <a:rPr lang="de-DE" sz="500" dirty="0">
                <a:hlinkClick r:id="rId10" tooltip="https://creativecommons.org/licenses/by-sa/3.0/"/>
              </a:rPr>
              <a:t>CC BY-SA</a:t>
            </a:r>
            <a:endParaRPr lang="de-DE" sz="500" dirty="0"/>
          </a:p>
        </p:txBody>
      </p:sp>
      <p:sp>
        <p:nvSpPr>
          <p:cNvPr id="14" name="Pfeil: nach unten 13">
            <a:extLst>
              <a:ext uri="{FF2B5EF4-FFF2-40B4-BE49-F238E27FC236}">
                <a16:creationId xmlns:a16="http://schemas.microsoft.com/office/drawing/2014/main" id="{38350675-0D72-4FF5-B0FC-A2028D56208F}"/>
              </a:ext>
            </a:extLst>
          </p:cNvPr>
          <p:cNvSpPr/>
          <p:nvPr/>
        </p:nvSpPr>
        <p:spPr>
          <a:xfrm>
            <a:off x="666750" y="3275173"/>
            <a:ext cx="571500" cy="6300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10BC600D-45C2-423C-9245-16F980F7ED9F}"/>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38200" y="3969727"/>
            <a:ext cx="1047750" cy="1047750"/>
          </a:xfrm>
          <a:prstGeom prst="rect">
            <a:avLst/>
          </a:prstGeom>
        </p:spPr>
      </p:pic>
      <p:pic>
        <p:nvPicPr>
          <p:cNvPr id="19" name="Grafik 18">
            <a:extLst>
              <a:ext uri="{FF2B5EF4-FFF2-40B4-BE49-F238E27FC236}">
                <a16:creationId xmlns:a16="http://schemas.microsoft.com/office/drawing/2014/main" id="{782B3E3B-A622-497D-B6D7-F673FD6E4441}"/>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1590608" y="3572967"/>
            <a:ext cx="1076392" cy="1033039"/>
          </a:xfrm>
          <a:prstGeom prst="rect">
            <a:avLst/>
          </a:prstGeom>
        </p:spPr>
      </p:pic>
      <p:pic>
        <p:nvPicPr>
          <p:cNvPr id="22" name="Grafik 21">
            <a:extLst>
              <a:ext uri="{FF2B5EF4-FFF2-40B4-BE49-F238E27FC236}">
                <a16:creationId xmlns:a16="http://schemas.microsoft.com/office/drawing/2014/main" id="{281C393B-7A83-4826-B4D1-8670BE86A1DE}"/>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159727" y="3988245"/>
            <a:ext cx="678473" cy="678473"/>
          </a:xfrm>
          <a:prstGeom prst="rect">
            <a:avLst/>
          </a:prstGeom>
        </p:spPr>
      </p:pic>
      <p:sp>
        <p:nvSpPr>
          <p:cNvPr id="24" name="Foliennummernplatzhalter 23">
            <a:extLst>
              <a:ext uri="{FF2B5EF4-FFF2-40B4-BE49-F238E27FC236}">
                <a16:creationId xmlns:a16="http://schemas.microsoft.com/office/drawing/2014/main" id="{9474192E-230D-47E5-80E5-E9794B76B28B}"/>
              </a:ext>
            </a:extLst>
          </p:cNvPr>
          <p:cNvSpPr>
            <a:spLocks noGrp="1"/>
          </p:cNvSpPr>
          <p:nvPr>
            <p:ph type="sldNum" sz="quarter" idx="12"/>
          </p:nvPr>
        </p:nvSpPr>
        <p:spPr/>
        <p:txBody>
          <a:bodyPr/>
          <a:lstStyle/>
          <a:p>
            <a:fld id="{B34092F8-88B9-48E5-9B8F-3F206E5F35A9}" type="slidenum">
              <a:rPr lang="hr-HR" smtClean="0"/>
              <a:t>27</a:t>
            </a:fld>
            <a:endParaRPr lang="hr-H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AB274828-CC15-47B8-B36F-687F69EC0546}"/>
              </a:ext>
            </a:extLst>
          </p:cNvPr>
          <p:cNvSpPr>
            <a:spLocks noGrp="1"/>
          </p:cNvSpPr>
          <p:nvPr>
            <p:ph type="title"/>
          </p:nvPr>
        </p:nvSpPr>
        <p:spPr>
          <a:xfrm>
            <a:off x="590550" y="681037"/>
            <a:ext cx="9609139" cy="947738"/>
          </a:xfrm>
        </p:spPr>
        <p:txBody>
          <a:bodyPr>
            <a:normAutofit fontScale="90000"/>
          </a:bodyPr>
          <a:lstStyle/>
          <a:p>
            <a:pPr marL="342900" indent="-342900"/>
            <a:r>
              <a:rPr lang="de-DE" altLang="de-DE" dirty="0"/>
              <a:t>Transnational </a:t>
            </a:r>
            <a:r>
              <a:rPr lang="de-DE" altLang="de-DE" dirty="0" err="1"/>
              <a:t>Strategy</a:t>
            </a:r>
            <a:r>
              <a:rPr lang="de-DE" altLang="de-DE" dirty="0"/>
              <a:t> </a:t>
            </a:r>
            <a:r>
              <a:rPr lang="de-DE" altLang="de-DE" dirty="0" err="1"/>
              <a:t>as</a:t>
            </a:r>
            <a:r>
              <a:rPr lang="de-DE" altLang="de-DE" dirty="0"/>
              <a:t> an </a:t>
            </a:r>
            <a:r>
              <a:rPr lang="de-DE" altLang="de-DE" dirty="0" err="1"/>
              <a:t>Emergent</a:t>
            </a:r>
            <a:r>
              <a:rPr lang="de-DE" altLang="de-DE" dirty="0"/>
              <a:t> </a:t>
            </a:r>
            <a:r>
              <a:rPr lang="de-DE" altLang="de-DE" dirty="0" err="1"/>
              <a:t>Strategy</a:t>
            </a:r>
            <a:r>
              <a:rPr lang="de-DE" altLang="de-DE" dirty="0"/>
              <a:t> </a:t>
            </a:r>
            <a:r>
              <a:rPr lang="de-DE" altLang="de-DE" dirty="0" err="1"/>
              <a:t>for</a:t>
            </a:r>
            <a:r>
              <a:rPr lang="de-DE" altLang="de-DE" dirty="0"/>
              <a:t> </a:t>
            </a:r>
            <a:r>
              <a:rPr lang="de-DE" altLang="de-DE" dirty="0" err="1"/>
              <a:t>Globalisation</a:t>
            </a:r>
            <a:r>
              <a:rPr lang="de-DE" altLang="de-DE" dirty="0"/>
              <a:t>     </a:t>
            </a:r>
          </a:p>
        </p:txBody>
      </p:sp>
      <p:sp>
        <p:nvSpPr>
          <p:cNvPr id="34819" name="Inhaltsplatzhalter 2">
            <a:extLst>
              <a:ext uri="{FF2B5EF4-FFF2-40B4-BE49-F238E27FC236}">
                <a16:creationId xmlns:a16="http://schemas.microsoft.com/office/drawing/2014/main" id="{0631C0B0-3EE1-47A5-9473-0125964E45C9}"/>
              </a:ext>
            </a:extLst>
          </p:cNvPr>
          <p:cNvSpPr>
            <a:spLocks noGrp="1"/>
          </p:cNvSpPr>
          <p:nvPr>
            <p:ph idx="1"/>
          </p:nvPr>
        </p:nvSpPr>
        <p:spPr/>
        <p:txBody>
          <a:bodyPr>
            <a:normAutofit lnSpcReduction="10000"/>
          </a:bodyPr>
          <a:lstStyle/>
          <a:p>
            <a:pPr>
              <a:defRPr/>
            </a:pPr>
            <a:r>
              <a:rPr lang="en-GB" altLang="de-DE" dirty="0">
                <a:ea typeface="MS PGothic" panose="020B0600070205080204" pitchFamily="34" charset="-128"/>
              </a:rPr>
              <a:t>Explicit recommendation from Bartlett and Ghoshal (1989):</a:t>
            </a:r>
          </a:p>
          <a:p>
            <a:pPr marL="0" indent="0">
              <a:buNone/>
              <a:defRPr/>
            </a:pPr>
            <a:r>
              <a:rPr lang="en-GB" altLang="de-DE" dirty="0">
                <a:ea typeface="MS PGothic" panose="020B0600070205080204" pitchFamily="34" charset="-128"/>
              </a:rPr>
              <a:t>      Transnational strategy as strategy for globalisation </a:t>
            </a:r>
          </a:p>
          <a:p>
            <a:pPr>
              <a:defRPr/>
            </a:pPr>
            <a:endParaRPr lang="en-GB" altLang="de-DE" dirty="0">
              <a:ea typeface="MS PGothic" panose="020B0600070205080204" pitchFamily="34" charset="-128"/>
            </a:endParaRPr>
          </a:p>
          <a:p>
            <a:pPr lvl="3">
              <a:defRPr/>
            </a:pPr>
            <a:r>
              <a:rPr lang="en-GB" altLang="de-DE" dirty="0">
                <a:ea typeface="MS PGothic" panose="020B0600070205080204" pitchFamily="34" charset="-128"/>
              </a:rPr>
              <a:t>Balance the concern for global cost advantages with the need for local responsiveness and global learning</a:t>
            </a:r>
          </a:p>
          <a:p>
            <a:pPr lvl="3">
              <a:defRPr/>
            </a:pPr>
            <a:r>
              <a:rPr lang="en-GB" altLang="de-DE" dirty="0">
                <a:ea typeface="MS PGothic" panose="020B0600070205080204" pitchFamily="34" charset="-128"/>
              </a:rPr>
              <a:t>Adapt globally issued frameworks to local needs</a:t>
            </a:r>
          </a:p>
          <a:p>
            <a:pPr lvl="3">
              <a:defRPr/>
            </a:pPr>
            <a:r>
              <a:rPr lang="en-GB" altLang="de-DE" dirty="0">
                <a:ea typeface="MS PGothic" panose="020B0600070205080204" pitchFamily="34" charset="-128"/>
              </a:rPr>
              <a:t>Be sensitive to country-specific differentiation advantages</a:t>
            </a:r>
          </a:p>
          <a:p>
            <a:pPr lvl="3">
              <a:defRPr/>
            </a:pPr>
            <a:r>
              <a:rPr lang="en-GB" altLang="de-DE" dirty="0">
                <a:ea typeface="MS PGothic" panose="020B0600070205080204" pitchFamily="34" charset="-128"/>
              </a:rPr>
              <a:t>Take advantage of strategic competencies – global competitiveness, multinational flexibility and worldwide ability to learn that is guaranteed by the global network of activities</a:t>
            </a:r>
          </a:p>
          <a:p>
            <a:pPr lvl="3">
              <a:defRPr/>
            </a:pPr>
            <a:endParaRPr lang="en-GB" altLang="de-DE" dirty="0">
              <a:ea typeface="MS PGothic" panose="020B0600070205080204" pitchFamily="34" charset="-128"/>
            </a:endParaRPr>
          </a:p>
          <a:p>
            <a:pPr>
              <a:defRPr/>
            </a:pPr>
            <a:r>
              <a:rPr lang="en-GB" altLang="de-DE" dirty="0">
                <a:ea typeface="MS PGothic" panose="020B0600070205080204" pitchFamily="34" charset="-128"/>
              </a:rPr>
              <a:t>For the successful implementation of this strategy it is decisive for the subsidiaries to be capable of managing these tasks</a:t>
            </a:r>
          </a:p>
          <a:p>
            <a:pPr>
              <a:buFont typeface="Wingdings" panose="05000000000000000000" pitchFamily="2" charset="2"/>
              <a:buNone/>
              <a:defRPr/>
            </a:pPr>
            <a:endParaRPr lang="de-DE" altLang="de-DE" dirty="0">
              <a:ea typeface="MS PGothic" panose="020B0600070205080204" pitchFamily="34" charset="-128"/>
            </a:endParaRPr>
          </a:p>
          <a:p>
            <a:pPr>
              <a:buFont typeface="Wingdings" panose="05000000000000000000" pitchFamily="2" charset="2"/>
              <a:buNone/>
              <a:defRPr/>
            </a:pPr>
            <a:endParaRPr lang="de-DE" altLang="de-DE" dirty="0">
              <a:ea typeface="MS PGothic" panose="020B0600070205080204" pitchFamily="34" charset="-128"/>
            </a:endParaRPr>
          </a:p>
        </p:txBody>
      </p:sp>
      <p:pic>
        <p:nvPicPr>
          <p:cNvPr id="23557" name="Picture 2">
            <a:extLst>
              <a:ext uri="{FF2B5EF4-FFF2-40B4-BE49-F238E27FC236}">
                <a16:creationId xmlns:a16="http://schemas.microsoft.com/office/drawing/2014/main" id="{9D195049-81EC-41C6-95A7-5AEE2E445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1" y="3102768"/>
            <a:ext cx="1374775"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a:extLst>
              <a:ext uri="{FF2B5EF4-FFF2-40B4-BE49-F238E27FC236}">
                <a16:creationId xmlns:a16="http://schemas.microsoft.com/office/drawing/2014/main" id="{5B986DB2-A7B9-40B0-BC65-1C8CC26BD97F}"/>
              </a:ext>
            </a:extLst>
          </p:cNvPr>
          <p:cNvSpPr>
            <a:spLocks noGrp="1"/>
          </p:cNvSpPr>
          <p:nvPr>
            <p:ph type="sldNum" sz="quarter" idx="12"/>
          </p:nvPr>
        </p:nvSpPr>
        <p:spPr/>
        <p:txBody>
          <a:bodyPr/>
          <a:lstStyle/>
          <a:p>
            <a:fld id="{B34092F8-88B9-48E5-9B8F-3F206E5F35A9}" type="slidenum">
              <a:rPr lang="hr-HR" smtClean="0"/>
              <a:t>28</a:t>
            </a:fld>
            <a:endParaRPr lang="hr-H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60ABD-4CD4-4C93-913B-0639A0A414B2}"/>
              </a:ext>
            </a:extLst>
          </p:cNvPr>
          <p:cNvSpPr>
            <a:spLocks noGrp="1"/>
          </p:cNvSpPr>
          <p:nvPr>
            <p:ph type="title"/>
          </p:nvPr>
        </p:nvSpPr>
        <p:spPr/>
        <p:txBody>
          <a:bodyPr/>
          <a:lstStyle/>
          <a:p>
            <a:r>
              <a:rPr lang="de-DE" dirty="0"/>
              <a:t>Strategic Alternatives</a:t>
            </a:r>
          </a:p>
        </p:txBody>
      </p:sp>
      <p:pic>
        <p:nvPicPr>
          <p:cNvPr id="4" name="Onlinemedien 3" title="Strategy">
            <a:hlinkClick r:id="" action="ppaction://media"/>
            <a:extLst>
              <a:ext uri="{FF2B5EF4-FFF2-40B4-BE49-F238E27FC236}">
                <a16:creationId xmlns:a16="http://schemas.microsoft.com/office/drawing/2014/main" id="{FB21D47A-E03F-473E-BE93-DBE92C6019E7}"/>
              </a:ext>
            </a:extLst>
          </p:cNvPr>
          <p:cNvPicPr>
            <a:picLocks noGrp="1" noRot="1" noChangeAspect="1"/>
          </p:cNvPicPr>
          <p:nvPr>
            <p:ph idx="1"/>
            <a:videoFile r:link="rId1"/>
          </p:nvPr>
        </p:nvPicPr>
        <p:blipFill>
          <a:blip r:embed="rId4"/>
          <a:stretch>
            <a:fillRect/>
          </a:stretch>
        </p:blipFill>
        <p:spPr>
          <a:xfrm>
            <a:off x="2228056" y="1578466"/>
            <a:ext cx="7735888" cy="4351338"/>
          </a:xfrm>
          <a:prstGeom prst="rect">
            <a:avLst/>
          </a:prstGeom>
        </p:spPr>
      </p:pic>
      <p:sp>
        <p:nvSpPr>
          <p:cNvPr id="5" name="Textfeld 4">
            <a:extLst>
              <a:ext uri="{FF2B5EF4-FFF2-40B4-BE49-F238E27FC236}">
                <a16:creationId xmlns:a16="http://schemas.microsoft.com/office/drawing/2014/main" id="{9EF4D7D0-F72A-475D-B943-3346E71DA9E0}"/>
              </a:ext>
            </a:extLst>
          </p:cNvPr>
          <p:cNvSpPr txBox="1"/>
          <p:nvPr/>
        </p:nvSpPr>
        <p:spPr>
          <a:xfrm>
            <a:off x="365759" y="5802284"/>
            <a:ext cx="1113905" cy="369332"/>
          </a:xfrm>
          <a:prstGeom prst="rect">
            <a:avLst/>
          </a:prstGeom>
          <a:noFill/>
        </p:spPr>
        <p:txBody>
          <a:bodyPr wrap="square" rtlCol="0">
            <a:spAutoFit/>
          </a:bodyPr>
          <a:lstStyle/>
          <a:p>
            <a:r>
              <a:rPr lang="de-DE" dirty="0">
                <a:hlinkClick r:id="rId5"/>
              </a:rPr>
              <a:t>Video</a:t>
            </a:r>
            <a:endParaRPr lang="de-DE" dirty="0"/>
          </a:p>
        </p:txBody>
      </p:sp>
    </p:spTree>
    <p:extLst>
      <p:ext uri="{BB962C8B-B14F-4D97-AF65-F5344CB8AC3E}">
        <p14:creationId xmlns:p14="http://schemas.microsoft.com/office/powerpoint/2010/main" val="25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7772-6E23-4538-AEAF-65200BC1A4FF}"/>
              </a:ext>
            </a:extLst>
          </p:cNvPr>
          <p:cNvSpPr>
            <a:spLocks noGrp="1"/>
          </p:cNvSpPr>
          <p:nvPr>
            <p:ph type="title"/>
          </p:nvPr>
        </p:nvSpPr>
        <p:spPr>
          <a:xfrm>
            <a:off x="734290" y="365125"/>
            <a:ext cx="105156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anchor="ctr">
            <a:normAutofit/>
          </a:bodyPr>
          <a:lstStyle/>
          <a:p>
            <a:pPr>
              <a:defRPr/>
            </a:pPr>
            <a:r>
              <a:rPr lang="en-US" dirty="0">
                <a:solidFill>
                  <a:schemeClr val="tx1"/>
                </a:solidFill>
                <a:latin typeface="Calibri" panose="020F0502020204030204" pitchFamily="34" charset="0"/>
                <a:cs typeface="Calibri" panose="020F0502020204030204" pitchFamily="34" charset="0"/>
              </a:rPr>
              <a:t>Steps in Developing International Strategies</a:t>
            </a:r>
          </a:p>
        </p:txBody>
      </p:sp>
      <p:graphicFrame>
        <p:nvGraphicFramePr>
          <p:cNvPr id="10" name="Content Placeholder 9">
            <a:extLst>
              <a:ext uri="{FF2B5EF4-FFF2-40B4-BE49-F238E27FC236}">
                <a16:creationId xmlns:a16="http://schemas.microsoft.com/office/drawing/2014/main" id="{D792FB26-6926-41F2-884D-B81334329162}"/>
              </a:ext>
            </a:extLst>
          </p:cNvPr>
          <p:cNvGraphicFramePr>
            <a:graphicFrameLocks noGrp="1"/>
          </p:cNvGraphicFramePr>
          <p:nvPr>
            <p:ph sz="quarter" idx="1"/>
          </p:nvPr>
        </p:nvGraphicFramePr>
        <p:xfrm>
          <a:off x="1991544" y="1616076"/>
          <a:ext cx="823830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Slide Number Placeholder 5">
            <a:extLst>
              <a:ext uri="{FF2B5EF4-FFF2-40B4-BE49-F238E27FC236}">
                <a16:creationId xmlns:a16="http://schemas.microsoft.com/office/drawing/2014/main" id="{03DF8F82-3332-4CA8-8AA5-A8F22C734E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D427EB86-7CD0-4004-8EC6-762D4D5489E8}" type="slidenum">
              <a:rPr lang="en-US" altLang="de-DE" sz="1200">
                <a:solidFill>
                  <a:schemeClr val="bg1"/>
                </a:solidFill>
                <a:latin typeface="Calibri" panose="020F0502020204030204" pitchFamily="34" charset="0"/>
                <a:ea typeface="MS Mincho" panose="02020609040205080304" pitchFamily="49" charset="-128"/>
              </a:rPr>
              <a:pPr>
                <a:lnSpc>
                  <a:spcPct val="100000"/>
                </a:lnSpc>
                <a:spcBef>
                  <a:spcPct val="0"/>
                </a:spcBef>
                <a:buClrTx/>
                <a:buFontTx/>
                <a:buNone/>
              </a:pPr>
              <a:t>3</a:t>
            </a:fld>
            <a:endParaRPr lang="en-US" altLang="de-DE" sz="1200" dirty="0">
              <a:solidFill>
                <a:schemeClr val="bg1"/>
              </a:solidFill>
              <a:latin typeface="Calibri" panose="020F0502020204030204" pitchFamily="34" charset="0"/>
              <a:ea typeface="MS Mincho" panose="02020609040205080304" pitchFamily="49"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0B22AF-0569-4BEF-837F-3E3D28B1ECD0}"/>
              </a:ext>
            </a:extLst>
          </p:cNvPr>
          <p:cNvSpPr>
            <a:spLocks noGrp="1"/>
          </p:cNvSpPr>
          <p:nvPr>
            <p:ph type="title"/>
          </p:nvPr>
        </p:nvSpPr>
        <p:spPr/>
        <p:txBody>
          <a:bodyPr>
            <a:normAutofit fontScale="90000"/>
          </a:bodyPr>
          <a:lstStyle/>
          <a:p>
            <a:r>
              <a:rPr lang="en-GB" sz="4900" dirty="0"/>
              <a:t>Homework: Strategy Questions on Internationalisation of SMEs</a:t>
            </a:r>
            <a:endParaRPr lang="de-DE" dirty="0"/>
          </a:p>
        </p:txBody>
      </p:sp>
      <p:sp>
        <p:nvSpPr>
          <p:cNvPr id="9" name="Content Placeholder 8">
            <a:extLst>
              <a:ext uri="{FF2B5EF4-FFF2-40B4-BE49-F238E27FC236}">
                <a16:creationId xmlns:a16="http://schemas.microsoft.com/office/drawing/2014/main" id="{9B0CC118-24B5-D340-8268-FE8EE44636C1}"/>
              </a:ext>
            </a:extLst>
          </p:cNvPr>
          <p:cNvSpPr>
            <a:spLocks noGrp="1"/>
          </p:cNvSpPr>
          <p:nvPr>
            <p:ph sz="half" idx="1"/>
          </p:nvPr>
        </p:nvSpPr>
        <p:spPr>
          <a:xfrm>
            <a:off x="838200" y="1825625"/>
            <a:ext cx="9519458" cy="4351338"/>
          </a:xfrm>
        </p:spPr>
        <p:txBody>
          <a:bodyPr>
            <a:normAutofit/>
          </a:bodyPr>
          <a:lstStyle/>
          <a:p>
            <a:pPr marL="514350" indent="-514350">
              <a:buAutoNum type="arabicPeriod"/>
            </a:pPr>
            <a:r>
              <a:rPr lang="en-GB" dirty="0"/>
              <a:t>Watch the following videos : „Stories of entrepreneurs“ on the INTENSE website (</a:t>
            </a:r>
            <a:r>
              <a:rPr lang="en-GB" dirty="0">
                <a:hlinkClick r:id="rId3"/>
              </a:rPr>
              <a:t>http://intense.efos.hr/index.php/youtube-channel/</a:t>
            </a:r>
            <a:r>
              <a:rPr lang="en-GB" dirty="0"/>
              <a:t>)</a:t>
            </a:r>
          </a:p>
          <a:p>
            <a:pPr marL="514350" indent="-514350">
              <a:buAutoNum type="arabicPeriod"/>
            </a:pPr>
            <a:r>
              <a:rPr lang="en-GB" dirty="0"/>
              <a:t>For each entrepreneur compile a short story including strategic information provided and open questions that remain concerning the international strategy of the company</a:t>
            </a:r>
          </a:p>
          <a:p>
            <a:pPr marL="514350" indent="-514350">
              <a:buAutoNum type="arabicPeriod"/>
            </a:pPr>
            <a:r>
              <a:rPr lang="en-GB" dirty="0"/>
              <a:t>Try to determine the strategic alternative each company seems to follow</a:t>
            </a:r>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3712509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86FCD9-C217-4A92-A7DD-93D6F366D637}"/>
              </a:ext>
            </a:extLst>
          </p:cNvPr>
          <p:cNvSpPr>
            <a:spLocks noGrp="1"/>
          </p:cNvSpPr>
          <p:nvPr>
            <p:ph type="title"/>
          </p:nvPr>
        </p:nvSpPr>
        <p:spPr/>
        <p:txBody>
          <a:bodyPr/>
          <a:lstStyle/>
          <a:p>
            <a:r>
              <a:rPr lang="de-DE" dirty="0"/>
              <a:t>Summary</a:t>
            </a:r>
          </a:p>
        </p:txBody>
      </p:sp>
      <p:graphicFrame>
        <p:nvGraphicFramePr>
          <p:cNvPr id="4" name="Inhaltsplatzhalter 3">
            <a:extLst>
              <a:ext uri="{FF2B5EF4-FFF2-40B4-BE49-F238E27FC236}">
                <a16:creationId xmlns:a16="http://schemas.microsoft.com/office/drawing/2014/main" id="{3357B991-7AAE-4455-9952-B020862AC50D}"/>
              </a:ext>
            </a:extLst>
          </p:cNvPr>
          <p:cNvGraphicFramePr>
            <a:graphicFrameLocks noGrp="1"/>
          </p:cNvGraphicFramePr>
          <p:nvPr>
            <p:ph idx="1"/>
            <p:extLst>
              <p:ext uri="{D42A27DB-BD31-4B8C-83A1-F6EECF244321}">
                <p14:modId xmlns:p14="http://schemas.microsoft.com/office/powerpoint/2010/main" val="1448021366"/>
              </p:ext>
            </p:extLst>
          </p:nvPr>
        </p:nvGraphicFramePr>
        <p:xfrm>
          <a:off x="838200" y="1825625"/>
          <a:ext cx="1080951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5727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F8063-5829-4588-AA98-85D2F0257CC9}"/>
              </a:ext>
            </a:extLst>
          </p:cNvPr>
          <p:cNvSpPr>
            <a:spLocks noGrp="1"/>
          </p:cNvSpPr>
          <p:nvPr>
            <p:ph type="title"/>
          </p:nvPr>
        </p:nvSpPr>
        <p:spPr>
          <a:xfrm>
            <a:off x="568036" y="316201"/>
            <a:ext cx="8229600" cy="1143000"/>
          </a:xfrm>
        </p:spPr>
        <p:txBody>
          <a:bodyPr/>
          <a:lstStyle/>
          <a:p>
            <a:pPr>
              <a:defRPr/>
            </a:pPr>
            <a:r>
              <a:rPr lang="en-US" dirty="0"/>
              <a:t>Learning Objectives</a:t>
            </a:r>
          </a:p>
        </p:txBody>
      </p:sp>
      <p:sp>
        <p:nvSpPr>
          <p:cNvPr id="18439" name="Inhaltsplatzhalter 23">
            <a:extLst>
              <a:ext uri="{FF2B5EF4-FFF2-40B4-BE49-F238E27FC236}">
                <a16:creationId xmlns:a16="http://schemas.microsoft.com/office/drawing/2014/main" id="{1365896F-54DE-4D3E-B577-BC2DCD5A662E}"/>
              </a:ext>
            </a:extLst>
          </p:cNvPr>
          <p:cNvSpPr>
            <a:spLocks noGrp="1"/>
          </p:cNvSpPr>
          <p:nvPr>
            <p:ph idx="1"/>
          </p:nvPr>
        </p:nvSpPr>
        <p:spPr/>
        <p:txBody>
          <a:bodyPr/>
          <a:lstStyle/>
          <a:p>
            <a:r>
              <a:rPr lang="en-GB" altLang="de-DE" dirty="0"/>
              <a:t>Understand the necessary steps to develop an international strategy</a:t>
            </a:r>
          </a:p>
          <a:p>
            <a:r>
              <a:rPr lang="en-GB" altLang="de-DE" dirty="0"/>
              <a:t>Be able to evaluate different strategic alternatives</a:t>
            </a:r>
          </a:p>
          <a:p>
            <a:r>
              <a:rPr lang="en-GB" altLang="de-DE" dirty="0"/>
              <a:t>Understand the relevance deciding for a strategic alternative for Internationalising</a:t>
            </a:r>
          </a:p>
        </p:txBody>
      </p:sp>
      <p:sp>
        <p:nvSpPr>
          <p:cNvPr id="3" name="Foliennummernplatzhalter 2">
            <a:extLst>
              <a:ext uri="{FF2B5EF4-FFF2-40B4-BE49-F238E27FC236}">
                <a16:creationId xmlns:a16="http://schemas.microsoft.com/office/drawing/2014/main" id="{4E0C124F-0F2D-4A4C-8DCB-AA3E61C353EB}"/>
              </a:ext>
            </a:extLst>
          </p:cNvPr>
          <p:cNvSpPr>
            <a:spLocks noGrp="1"/>
          </p:cNvSpPr>
          <p:nvPr>
            <p:ph type="sldNum" sz="quarter" idx="12"/>
          </p:nvPr>
        </p:nvSpPr>
        <p:spPr/>
        <p:txBody>
          <a:bodyPr/>
          <a:lstStyle/>
          <a:p>
            <a:fld id="{B34092F8-88B9-48E5-9B8F-3F206E5F35A9}" type="slidenum">
              <a:rPr lang="hr-HR" smtClean="0"/>
              <a:t>32</a:t>
            </a:fld>
            <a:endParaRPr lang="hr-HR"/>
          </a:p>
        </p:txBody>
      </p:sp>
    </p:spTree>
    <p:extLst>
      <p:ext uri="{BB962C8B-B14F-4D97-AF65-F5344CB8AC3E}">
        <p14:creationId xmlns:p14="http://schemas.microsoft.com/office/powerpoint/2010/main" val="4116868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597A6-85D6-4517-A1B9-A9AD3558E17B}"/>
              </a:ext>
            </a:extLst>
          </p:cNvPr>
          <p:cNvSpPr>
            <a:spLocks noGrp="1"/>
          </p:cNvSpPr>
          <p:nvPr>
            <p:ph type="title"/>
          </p:nvPr>
        </p:nvSpPr>
        <p:spPr>
          <a:xfrm>
            <a:off x="838200" y="179381"/>
            <a:ext cx="10515600" cy="1325563"/>
          </a:xfrm>
        </p:spPr>
        <p:txBody>
          <a:bodyPr/>
          <a:lstStyle/>
          <a:p>
            <a:r>
              <a:rPr lang="de-DE" dirty="0"/>
              <a:t>List </a:t>
            </a:r>
            <a:r>
              <a:rPr lang="de-DE" dirty="0" err="1"/>
              <a:t>of</a:t>
            </a:r>
            <a:r>
              <a:rPr lang="de-DE" dirty="0"/>
              <a:t> References</a:t>
            </a:r>
          </a:p>
        </p:txBody>
      </p:sp>
      <p:sp>
        <p:nvSpPr>
          <p:cNvPr id="3" name="Inhaltsplatzhalter 2">
            <a:extLst>
              <a:ext uri="{FF2B5EF4-FFF2-40B4-BE49-F238E27FC236}">
                <a16:creationId xmlns:a16="http://schemas.microsoft.com/office/drawing/2014/main" id="{ED5BC8DE-DBDC-4EAF-9F63-C7C1EEDB3934}"/>
              </a:ext>
            </a:extLst>
          </p:cNvPr>
          <p:cNvSpPr>
            <a:spLocks noGrp="1"/>
          </p:cNvSpPr>
          <p:nvPr>
            <p:ph idx="1"/>
          </p:nvPr>
        </p:nvSpPr>
        <p:spPr>
          <a:xfrm>
            <a:off x="838199" y="1164085"/>
            <a:ext cx="10700657" cy="4827134"/>
          </a:xfrm>
        </p:spPr>
        <p:txBody>
          <a:bodyPr>
            <a:noAutofit/>
          </a:bodyPr>
          <a:lstStyle/>
          <a:p>
            <a:pPr>
              <a:lnSpc>
                <a:spcPct val="100000"/>
              </a:lnSpc>
            </a:pPr>
            <a:r>
              <a:rPr lang="en-US" sz="1400" dirty="0">
                <a:solidFill>
                  <a:schemeClr val="tx1"/>
                </a:solidFill>
                <a:latin typeface="Calibri" panose="020F0502020204030204" pitchFamily="34" charset="0"/>
                <a:cs typeface="Calibri" panose="020F0502020204030204" pitchFamily="34" charset="0"/>
              </a:rPr>
              <a:t>Bartlett, C. A., &amp; Ghoshal, S. (1989). The transnational solution. Boston: Harvard Business School.</a:t>
            </a:r>
          </a:p>
          <a:p>
            <a:pPr>
              <a:lnSpc>
                <a:spcPct val="100000"/>
              </a:lnSpc>
            </a:pPr>
            <a:r>
              <a:rPr lang="en-US" sz="1400" dirty="0">
                <a:solidFill>
                  <a:schemeClr val="tx1"/>
                </a:solidFill>
                <a:latin typeface="Calibri" panose="020F0502020204030204" pitchFamily="34" charset="0"/>
                <a:cs typeface="Calibri" panose="020F0502020204030204" pitchFamily="34" charset="0"/>
              </a:rPr>
              <a:t>Bartlett, C. A., &amp; Ghoshal, S. (2002). Managing across borders: The transnational solution. Harvard Business Press.</a:t>
            </a:r>
          </a:p>
          <a:p>
            <a:pPr>
              <a:lnSpc>
                <a:spcPct val="100000"/>
              </a:lnSpc>
            </a:pPr>
            <a:r>
              <a:rPr lang="en-US" sz="1400" dirty="0">
                <a:solidFill>
                  <a:schemeClr val="tx1"/>
                </a:solidFill>
                <a:latin typeface="Calibri" panose="020F0502020204030204" pitchFamily="34" charset="0"/>
                <a:cs typeface="Calibri" panose="020F0502020204030204" pitchFamily="34" charset="0"/>
              </a:rPr>
              <a:t>Bartlett, C. A., &amp; Ghoshal, S. (2002). The transnational and beyond: reflections and perspectives at the millennium. In Advances in Comparative International Management (Vol. 14, pp. 3-36). JAI.</a:t>
            </a:r>
            <a:endParaRPr lang="en-GB" sz="1400" dirty="0">
              <a:solidFill>
                <a:schemeClr val="tx1"/>
              </a:solidFill>
              <a:latin typeface="Calibri" panose="020F0502020204030204" pitchFamily="34" charset="0"/>
              <a:cs typeface="Calibri" panose="020F0502020204030204" pitchFamily="34" charset="0"/>
            </a:endParaRPr>
          </a:p>
          <a:p>
            <a:pPr>
              <a:lnSpc>
                <a:spcPct val="100000"/>
              </a:lnSpc>
            </a:pPr>
            <a:r>
              <a:rPr lang="en-US" sz="1400" dirty="0" err="1"/>
              <a:t>Brouthers</a:t>
            </a:r>
            <a:r>
              <a:rPr lang="en-US" sz="1400" dirty="0"/>
              <a:t>, K. D., &amp; </a:t>
            </a:r>
            <a:r>
              <a:rPr lang="en-US" sz="1400" dirty="0" err="1"/>
              <a:t>Nakos</a:t>
            </a:r>
            <a:r>
              <a:rPr lang="en-US" sz="1400" dirty="0"/>
              <a:t>, G. (2004). SME entry mode choice and performance: A transaction cost perspective. </a:t>
            </a:r>
            <a:r>
              <a:rPr lang="en-US" sz="1400" i="1" dirty="0"/>
              <a:t>Entrepreneurship theory and practice</a:t>
            </a:r>
            <a:r>
              <a:rPr lang="en-US" sz="1400" dirty="0"/>
              <a:t>, </a:t>
            </a:r>
            <a:r>
              <a:rPr lang="en-US" sz="1400" i="1" dirty="0"/>
              <a:t>28</a:t>
            </a:r>
            <a:r>
              <a:rPr lang="en-US" sz="1400" dirty="0"/>
              <a:t>(3), 229-247.</a:t>
            </a:r>
          </a:p>
          <a:p>
            <a:pPr>
              <a:lnSpc>
                <a:spcPct val="100000"/>
              </a:lnSpc>
            </a:pPr>
            <a:r>
              <a:rPr lang="en-GB" sz="1400" dirty="0">
                <a:solidFill>
                  <a:schemeClr val="tx1"/>
                </a:solidFill>
                <a:latin typeface="Calibri" panose="020F0502020204030204" pitchFamily="34" charset="0"/>
                <a:cs typeface="Calibri" panose="020F0502020204030204" pitchFamily="34" charset="0"/>
              </a:rPr>
              <a:t>Chandler, A. (1962). Strategy and Structure, Cambridge, MA: MIT press.</a:t>
            </a:r>
          </a:p>
          <a:p>
            <a:pPr>
              <a:lnSpc>
                <a:spcPct val="100000"/>
              </a:lnSpc>
            </a:pPr>
            <a:r>
              <a:rPr lang="en-US" sz="1400" dirty="0"/>
              <a:t>Cheng, H. L., &amp; Yu, C. M. J. (2008). Institutional pressures and initiation of internationalization: Evidence from Taiwanese small-and medium-sized enterprises. </a:t>
            </a:r>
            <a:r>
              <a:rPr lang="en-US" sz="1400" i="1" dirty="0"/>
              <a:t>International Business Review</a:t>
            </a:r>
            <a:r>
              <a:rPr lang="en-US" sz="1400" dirty="0"/>
              <a:t>, </a:t>
            </a:r>
            <a:r>
              <a:rPr lang="en-US" sz="1400" i="1" dirty="0"/>
              <a:t>17</a:t>
            </a:r>
            <a:r>
              <a:rPr lang="en-US" sz="1400" dirty="0"/>
              <a:t>(3), 331-348.</a:t>
            </a:r>
          </a:p>
          <a:p>
            <a:pPr>
              <a:lnSpc>
                <a:spcPct val="100000"/>
              </a:lnSpc>
            </a:pPr>
            <a:r>
              <a:rPr lang="en-GB" sz="1400" dirty="0">
                <a:solidFill>
                  <a:schemeClr val="tx1"/>
                </a:solidFill>
                <a:latin typeface="Calibri" panose="020F0502020204030204" pitchFamily="34" charset="0"/>
                <a:cs typeface="Calibri" panose="020F0502020204030204" pitchFamily="34" charset="0"/>
              </a:rPr>
              <a:t>Daft, R. L., Murphy, J., &amp; Willmott, H. (2014). Organization theory and design: an international perspective. Andover: Cengage Learning.</a:t>
            </a:r>
          </a:p>
          <a:p>
            <a:pPr>
              <a:lnSpc>
                <a:spcPct val="100000"/>
              </a:lnSpc>
            </a:pPr>
            <a:r>
              <a:rPr lang="en-US" sz="1400" dirty="0"/>
              <a:t>Dierickx, I., &amp; Cool, K. (1989). Asset stock accumulation and sustainability of competitive advantage. </a:t>
            </a:r>
            <a:r>
              <a:rPr lang="en-US" sz="1400" i="1" dirty="0"/>
              <a:t>Management science</a:t>
            </a:r>
            <a:r>
              <a:rPr lang="en-US" sz="1400" dirty="0"/>
              <a:t>, </a:t>
            </a:r>
            <a:r>
              <a:rPr lang="en-US" sz="1400" i="1" dirty="0"/>
              <a:t>35</a:t>
            </a:r>
            <a:r>
              <a:rPr lang="en-US" sz="1400" dirty="0"/>
              <a:t>(12), 1504-1511.</a:t>
            </a:r>
          </a:p>
          <a:p>
            <a:pPr>
              <a:lnSpc>
                <a:spcPct val="100000"/>
              </a:lnSpc>
            </a:pPr>
            <a:r>
              <a:rPr lang="en-US" sz="1400" dirty="0" err="1"/>
              <a:t>Fernández</a:t>
            </a:r>
            <a:r>
              <a:rPr lang="en-US" sz="1400" dirty="0"/>
              <a:t>, Z., &amp; Nieto, M. J. (2006). Impact of ownership on the international involvement of SMEs. </a:t>
            </a:r>
            <a:r>
              <a:rPr lang="en-US" sz="1400" i="1" dirty="0"/>
              <a:t>Journal of international business studies</a:t>
            </a:r>
            <a:r>
              <a:rPr lang="en-US" sz="1400" dirty="0"/>
              <a:t>, </a:t>
            </a:r>
            <a:r>
              <a:rPr lang="en-US" sz="1400" i="1" dirty="0"/>
              <a:t>37</a:t>
            </a:r>
            <a:r>
              <a:rPr lang="en-US" sz="1400" dirty="0"/>
              <a:t>(3), 340-351.</a:t>
            </a:r>
          </a:p>
          <a:p>
            <a:pPr>
              <a:lnSpc>
                <a:spcPct val="100000"/>
              </a:lnSpc>
            </a:pPr>
            <a:r>
              <a:rPr lang="en-US" sz="1400" dirty="0">
                <a:solidFill>
                  <a:schemeClr val="tx1"/>
                </a:solidFill>
                <a:latin typeface="Calibri" panose="020F0502020204030204" pitchFamily="34" charset="0"/>
                <a:cs typeface="Calibri" panose="020F0502020204030204" pitchFamily="34" charset="0"/>
              </a:rPr>
              <a:t>Ghoshal, S., &amp; Bartlett, C. A. (1990). The multinational corporation as an interorganizational network. Academy of management review, 15(4), 603-626.</a:t>
            </a:r>
          </a:p>
          <a:p>
            <a:pPr>
              <a:lnSpc>
                <a:spcPct val="100000"/>
              </a:lnSpc>
            </a:pPr>
            <a:r>
              <a:rPr lang="de-DE" sz="1400" dirty="0">
                <a:solidFill>
                  <a:schemeClr val="tx1"/>
                </a:solidFill>
                <a:latin typeface="Calibri" panose="020F0502020204030204" pitchFamily="34" charset="0"/>
                <a:cs typeface="Calibri" panose="020F0502020204030204" pitchFamily="34" charset="0"/>
              </a:rPr>
              <a:t>Griffin, </a:t>
            </a:r>
            <a:r>
              <a:rPr lang="de-DE" sz="1400" dirty="0" err="1">
                <a:solidFill>
                  <a:schemeClr val="tx1"/>
                </a:solidFill>
                <a:latin typeface="Calibri" panose="020F0502020204030204" pitchFamily="34" charset="0"/>
                <a:cs typeface="Calibri" panose="020F0502020204030204" pitchFamily="34" charset="0"/>
              </a:rPr>
              <a:t>R.W</a:t>
            </a:r>
            <a:r>
              <a:rPr lang="de-DE" sz="1400" dirty="0">
                <a:solidFill>
                  <a:schemeClr val="tx1"/>
                </a:solidFill>
                <a:latin typeface="Calibri" panose="020F0502020204030204" pitchFamily="34" charset="0"/>
                <a:cs typeface="Calibri" panose="020F0502020204030204" pitchFamily="34" charset="0"/>
              </a:rPr>
              <a:t>.; </a:t>
            </a:r>
            <a:r>
              <a:rPr lang="de-DE" sz="1400" dirty="0" err="1">
                <a:solidFill>
                  <a:schemeClr val="tx1"/>
                </a:solidFill>
                <a:latin typeface="Calibri" panose="020F0502020204030204" pitchFamily="34" charset="0"/>
                <a:cs typeface="Calibri" panose="020F0502020204030204" pitchFamily="34" charset="0"/>
              </a:rPr>
              <a:t>Pustay</a:t>
            </a:r>
            <a:r>
              <a:rPr lang="de-DE" sz="1400" dirty="0">
                <a:solidFill>
                  <a:schemeClr val="tx1"/>
                </a:solidFill>
                <a:latin typeface="Calibri" panose="020F0502020204030204" pitchFamily="34" charset="0"/>
                <a:cs typeface="Calibri" panose="020F0502020204030204" pitchFamily="34" charset="0"/>
              </a:rPr>
              <a:t>, M. W. (2013) International Business, Pearson Education Limited. </a:t>
            </a:r>
          </a:p>
          <a:p>
            <a:endParaRPr lang="de-DE" sz="1400" dirty="0"/>
          </a:p>
        </p:txBody>
      </p:sp>
    </p:spTree>
    <p:extLst>
      <p:ext uri="{BB962C8B-B14F-4D97-AF65-F5344CB8AC3E}">
        <p14:creationId xmlns:p14="http://schemas.microsoft.com/office/powerpoint/2010/main" val="3743965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597A6-85D6-4517-A1B9-A9AD3558E17B}"/>
              </a:ext>
            </a:extLst>
          </p:cNvPr>
          <p:cNvSpPr>
            <a:spLocks noGrp="1"/>
          </p:cNvSpPr>
          <p:nvPr>
            <p:ph type="title"/>
          </p:nvPr>
        </p:nvSpPr>
        <p:spPr>
          <a:xfrm>
            <a:off x="838200" y="179381"/>
            <a:ext cx="10515600" cy="1325563"/>
          </a:xfrm>
        </p:spPr>
        <p:txBody>
          <a:bodyPr/>
          <a:lstStyle/>
          <a:p>
            <a:r>
              <a:rPr lang="de-DE" dirty="0"/>
              <a:t>List </a:t>
            </a:r>
            <a:r>
              <a:rPr lang="de-DE" dirty="0" err="1"/>
              <a:t>of</a:t>
            </a:r>
            <a:r>
              <a:rPr lang="de-DE" dirty="0"/>
              <a:t> References</a:t>
            </a:r>
          </a:p>
        </p:txBody>
      </p:sp>
      <p:sp>
        <p:nvSpPr>
          <p:cNvPr id="3" name="Inhaltsplatzhalter 2">
            <a:extLst>
              <a:ext uri="{FF2B5EF4-FFF2-40B4-BE49-F238E27FC236}">
                <a16:creationId xmlns:a16="http://schemas.microsoft.com/office/drawing/2014/main" id="{ED5BC8DE-DBDC-4EAF-9F63-C7C1EEDB3934}"/>
              </a:ext>
            </a:extLst>
          </p:cNvPr>
          <p:cNvSpPr>
            <a:spLocks noGrp="1"/>
          </p:cNvSpPr>
          <p:nvPr>
            <p:ph idx="1"/>
          </p:nvPr>
        </p:nvSpPr>
        <p:spPr>
          <a:xfrm>
            <a:off x="838199" y="1164085"/>
            <a:ext cx="10700657" cy="4827134"/>
          </a:xfrm>
        </p:spPr>
        <p:txBody>
          <a:bodyPr>
            <a:noAutofit/>
          </a:bodyPr>
          <a:lstStyle/>
          <a:p>
            <a:pPr>
              <a:lnSpc>
                <a:spcPct val="100000"/>
              </a:lnSpc>
            </a:pPr>
            <a:r>
              <a:rPr lang="en-US" sz="1400" dirty="0" err="1">
                <a:solidFill>
                  <a:schemeClr val="tx1"/>
                </a:solidFill>
                <a:latin typeface="Calibri" panose="020F0502020204030204" pitchFamily="34" charset="0"/>
                <a:cs typeface="Calibri" panose="020F0502020204030204" pitchFamily="34" charset="0"/>
              </a:rPr>
              <a:t>Harzing</a:t>
            </a:r>
            <a:r>
              <a:rPr lang="en-US" sz="1400" dirty="0">
                <a:solidFill>
                  <a:schemeClr val="tx1"/>
                </a:solidFill>
                <a:latin typeface="Calibri" panose="020F0502020204030204" pitchFamily="34" charset="0"/>
                <a:cs typeface="Calibri" panose="020F0502020204030204" pitchFamily="34" charset="0"/>
              </a:rPr>
              <a:t>, A. W. (2000). An empirical analysis and extension of the Bartlett and Ghoshal typology of multinational companies. Journal of international business studies, 31(1), 101-120.</a:t>
            </a:r>
          </a:p>
          <a:p>
            <a:pPr>
              <a:lnSpc>
                <a:spcPct val="100000"/>
              </a:lnSpc>
            </a:pPr>
            <a:r>
              <a:rPr lang="en-US" sz="1400" dirty="0" err="1">
                <a:solidFill>
                  <a:schemeClr val="tx1"/>
                </a:solidFill>
                <a:cs typeface="Calibri" panose="020F0502020204030204" pitchFamily="34" charset="0"/>
              </a:rPr>
              <a:t>Khalyd</a:t>
            </a:r>
            <a:r>
              <a:rPr lang="en-US" sz="1400" dirty="0">
                <a:solidFill>
                  <a:schemeClr val="tx1"/>
                </a:solidFill>
                <a:cs typeface="Calibri" panose="020F0502020204030204" pitchFamily="34" charset="0"/>
              </a:rPr>
              <a:t>. M. (2017), Expansion of SMEs into Emerging Markets, </a:t>
            </a:r>
            <a:r>
              <a:rPr lang="en-GB" sz="1400" dirty="0">
                <a:solidFill>
                  <a:schemeClr val="tx1"/>
                </a:solidFill>
              </a:rPr>
              <a:t>Inaugural lecture given by Dr Mohammed Khalil, marking his professorship of International Trade Management at the Faculty of International Business and Communication, </a:t>
            </a:r>
            <a:r>
              <a:rPr lang="en-GB" sz="1400" dirty="0" err="1">
                <a:solidFill>
                  <a:schemeClr val="tx1"/>
                </a:solidFill>
              </a:rPr>
              <a:t>Zuyd</a:t>
            </a:r>
            <a:r>
              <a:rPr lang="en-GB" sz="1400" dirty="0">
                <a:solidFill>
                  <a:schemeClr val="tx1"/>
                </a:solidFill>
              </a:rPr>
              <a:t> University of Applied Sciences, on Friday 17 February 2017</a:t>
            </a:r>
            <a:endParaRPr lang="en-US" sz="1400" dirty="0">
              <a:solidFill>
                <a:schemeClr val="tx1"/>
              </a:solidFill>
              <a:cs typeface="Calibri" panose="020F0502020204030204" pitchFamily="34" charset="0"/>
            </a:endParaRPr>
          </a:p>
          <a:p>
            <a:pPr>
              <a:lnSpc>
                <a:spcPct val="100000"/>
              </a:lnSpc>
            </a:pPr>
            <a:r>
              <a:rPr lang="en-US" sz="1400" dirty="0"/>
              <a:t>Krishna </a:t>
            </a:r>
            <a:r>
              <a:rPr lang="en-US" sz="1400" dirty="0" err="1"/>
              <a:t>Erramilli</a:t>
            </a:r>
            <a:r>
              <a:rPr lang="en-US" sz="1400" dirty="0"/>
              <a:t>, M., &amp; D′ Souza, D. E. (1995). Uncertainty and foreign direct investment: the role of moderators. </a:t>
            </a:r>
            <a:r>
              <a:rPr lang="en-US" sz="1400" i="1" dirty="0"/>
              <a:t>International Marketing Review</a:t>
            </a:r>
            <a:r>
              <a:rPr lang="en-US" sz="1400" dirty="0"/>
              <a:t>, </a:t>
            </a:r>
            <a:r>
              <a:rPr lang="en-US" sz="1400" i="1" dirty="0"/>
              <a:t>12</a:t>
            </a:r>
            <a:r>
              <a:rPr lang="en-US" sz="1400" dirty="0"/>
              <a:t>(3), 47-60.</a:t>
            </a:r>
          </a:p>
          <a:p>
            <a:pPr>
              <a:lnSpc>
                <a:spcPct val="100000"/>
              </a:lnSpc>
            </a:pPr>
            <a:r>
              <a:rPr lang="en-US" sz="1400" dirty="0" err="1"/>
              <a:t>Nakos</a:t>
            </a:r>
            <a:r>
              <a:rPr lang="en-US" sz="1400" dirty="0"/>
              <a:t>, G., &amp; </a:t>
            </a:r>
            <a:r>
              <a:rPr lang="en-US" sz="1400" dirty="0" err="1"/>
              <a:t>Brouthers</a:t>
            </a:r>
            <a:r>
              <a:rPr lang="en-US" sz="1400" dirty="0"/>
              <a:t>, K. D. (2002). Entry mode choice of SMEs in Central and Eastern Europe. </a:t>
            </a:r>
            <a:r>
              <a:rPr lang="en-US" sz="1400" i="1" dirty="0"/>
              <a:t>Entrepreneurship theory and practice</a:t>
            </a:r>
            <a:r>
              <a:rPr lang="en-US" sz="1400" dirty="0"/>
              <a:t>, </a:t>
            </a:r>
            <a:r>
              <a:rPr lang="en-US" sz="1400" i="1" dirty="0"/>
              <a:t>27</a:t>
            </a:r>
            <a:r>
              <a:rPr lang="en-US" sz="1400" dirty="0"/>
              <a:t>(1), 47-63.</a:t>
            </a:r>
          </a:p>
          <a:p>
            <a:pPr>
              <a:lnSpc>
                <a:spcPct val="100000"/>
              </a:lnSpc>
            </a:pPr>
            <a:r>
              <a:rPr lang="en-US" sz="1400" dirty="0" err="1"/>
              <a:t>Pinho</a:t>
            </a:r>
            <a:r>
              <a:rPr lang="en-US" sz="1400" dirty="0"/>
              <a:t>, J. (2007). The impact of ownership: Location-specific advantages and managerial characteristics on SME foreign entry mode choices. </a:t>
            </a:r>
            <a:r>
              <a:rPr lang="en-US" sz="1400" i="1" dirty="0"/>
              <a:t>International Marketing Review</a:t>
            </a:r>
            <a:r>
              <a:rPr lang="en-US" sz="1400" dirty="0"/>
              <a:t>, </a:t>
            </a:r>
            <a:r>
              <a:rPr lang="en-US" sz="1400" i="1" dirty="0"/>
              <a:t>24</a:t>
            </a:r>
            <a:r>
              <a:rPr lang="en-US" sz="1400" dirty="0"/>
              <a:t>(6), 715-734.</a:t>
            </a:r>
          </a:p>
          <a:p>
            <a:pPr>
              <a:lnSpc>
                <a:spcPct val="100000"/>
              </a:lnSpc>
            </a:pPr>
            <a:r>
              <a:rPr lang="en-US" sz="1400" dirty="0"/>
              <a:t>Peng, M. W., &amp; Heath, P. S. (1996). The growth of the firm in planned economies in transition: Institutions, organizations, and strategic choice. </a:t>
            </a:r>
            <a:r>
              <a:rPr lang="en-US" sz="1400" i="1" dirty="0"/>
              <a:t>Academy of management review</a:t>
            </a:r>
            <a:r>
              <a:rPr lang="en-US" sz="1400" dirty="0"/>
              <a:t>, </a:t>
            </a:r>
            <a:r>
              <a:rPr lang="en-US" sz="1400" i="1" dirty="0"/>
              <a:t>21</a:t>
            </a:r>
            <a:r>
              <a:rPr lang="en-US" sz="1400" dirty="0"/>
              <a:t>(2), 492-528.</a:t>
            </a:r>
          </a:p>
          <a:p>
            <a:pPr>
              <a:lnSpc>
                <a:spcPct val="100000"/>
              </a:lnSpc>
            </a:pPr>
            <a:r>
              <a:rPr lang="en-US" sz="1400" dirty="0">
                <a:solidFill>
                  <a:schemeClr val="tx1"/>
                </a:solidFill>
                <a:latin typeface="Calibri" panose="020F0502020204030204" pitchFamily="34" charset="0"/>
                <a:cs typeface="Calibri" panose="020F0502020204030204" pitchFamily="34" charset="0"/>
              </a:rPr>
              <a:t>Porter, M. E. (1986), Changing Patterns of International Competition, in: California Management, Review, Vol. 28, No. 2, p.9-40.</a:t>
            </a:r>
          </a:p>
          <a:p>
            <a:pPr>
              <a:lnSpc>
                <a:spcPct val="100000"/>
              </a:lnSpc>
            </a:pPr>
            <a:r>
              <a:rPr lang="de-DE" sz="1400" dirty="0">
                <a:solidFill>
                  <a:schemeClr val="tx1"/>
                </a:solidFill>
                <a:latin typeface="Calibri" panose="020F0502020204030204" pitchFamily="34" charset="0"/>
                <a:cs typeface="Calibri" panose="020F0502020204030204" pitchFamily="34" charset="0"/>
              </a:rPr>
              <a:t>Wieland, Andreas; </a:t>
            </a:r>
            <a:r>
              <a:rPr lang="de-DE" sz="1400" dirty="0" err="1">
                <a:solidFill>
                  <a:schemeClr val="tx1"/>
                </a:solidFill>
                <a:latin typeface="Calibri" panose="020F0502020204030204" pitchFamily="34" charset="0"/>
                <a:cs typeface="Calibri" panose="020F0502020204030204" pitchFamily="34" charset="0"/>
              </a:rPr>
              <a:t>Wallenburg</a:t>
            </a:r>
            <a:r>
              <a:rPr lang="de-DE" sz="1400" dirty="0">
                <a:solidFill>
                  <a:schemeClr val="tx1"/>
                </a:solidFill>
                <a:latin typeface="Calibri" panose="020F0502020204030204" pitchFamily="34" charset="0"/>
                <a:cs typeface="Calibri" panose="020F0502020204030204" pitchFamily="34" charset="0"/>
              </a:rPr>
              <a:t>, Carl Marcus (2011): Supply-Chain-Management in stürmischen Zeiten. Berlin, p.8.</a:t>
            </a:r>
          </a:p>
          <a:p>
            <a:endParaRPr lang="de-DE" sz="1400" dirty="0"/>
          </a:p>
        </p:txBody>
      </p:sp>
    </p:spTree>
    <p:extLst>
      <p:ext uri="{BB962C8B-B14F-4D97-AF65-F5344CB8AC3E}">
        <p14:creationId xmlns:p14="http://schemas.microsoft.com/office/powerpoint/2010/main" val="3117233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B684910-6926-4305-B7E7-C553305E1607}"/>
              </a:ext>
            </a:extLst>
          </p:cNvPr>
          <p:cNvSpPr txBox="1">
            <a:spLocks/>
          </p:cNvSpPr>
          <p:nvPr/>
        </p:nvSpPr>
        <p:spPr>
          <a:xfrm>
            <a:off x="612775" y="305668"/>
            <a:ext cx="9528751" cy="11430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nchor="ctr">
            <a:normAutofit/>
          </a:bodyPr>
          <a:lstStyle>
            <a:lvl1pPr algn="l" defTabSz="914400" rtl="0" eaLnBrk="1" latinLnBrk="0" hangingPunct="1">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en-US" sz="4400" dirty="0">
                <a:solidFill>
                  <a:schemeClr val="tx1"/>
                </a:solidFill>
                <a:latin typeface="Calibri" panose="020F0502020204030204" pitchFamily="34" charset="0"/>
                <a:cs typeface="Calibri" panose="020F0502020204030204" pitchFamily="34" charset="0"/>
              </a:rPr>
              <a:t>Step 1: Establish Mission and Objectives</a:t>
            </a:r>
          </a:p>
        </p:txBody>
      </p:sp>
      <p:graphicFrame>
        <p:nvGraphicFramePr>
          <p:cNvPr id="7" name="Diagramm 6">
            <a:extLst>
              <a:ext uri="{FF2B5EF4-FFF2-40B4-BE49-F238E27FC236}">
                <a16:creationId xmlns:a16="http://schemas.microsoft.com/office/drawing/2014/main" id="{2DB9F4C6-0141-461A-AC0A-1C5141D8AD2D}"/>
              </a:ext>
            </a:extLst>
          </p:cNvPr>
          <p:cNvGraphicFramePr/>
          <p:nvPr>
            <p:extLst>
              <p:ext uri="{D42A27DB-BD31-4B8C-83A1-F6EECF244321}">
                <p14:modId xmlns:p14="http://schemas.microsoft.com/office/powerpoint/2010/main" val="1944311322"/>
              </p:ext>
            </p:extLst>
          </p:nvPr>
        </p:nvGraphicFramePr>
        <p:xfrm>
          <a:off x="3048000" y="1916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liennummernplatzhalter 1">
            <a:extLst>
              <a:ext uri="{FF2B5EF4-FFF2-40B4-BE49-F238E27FC236}">
                <a16:creationId xmlns:a16="http://schemas.microsoft.com/office/drawing/2014/main" id="{6D127583-454B-4C30-9E7A-CBCCC321CB2F}"/>
              </a:ext>
            </a:extLst>
          </p:cNvPr>
          <p:cNvSpPr>
            <a:spLocks noGrp="1"/>
          </p:cNvSpPr>
          <p:nvPr>
            <p:ph type="sldNum" sz="quarter" idx="12"/>
          </p:nvPr>
        </p:nvSpPr>
        <p:spPr/>
        <p:txBody>
          <a:bodyPr/>
          <a:lstStyle/>
          <a:p>
            <a:fld id="{B34092F8-88B9-48E5-9B8F-3F206E5F35A9}" type="slidenum">
              <a:rPr lang="hr-HR" smtClean="0"/>
              <a:t>4</a:t>
            </a:fld>
            <a:endParaRPr lang="hr-H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7772-6E23-4538-AEAF-65200BC1A4FF}"/>
              </a:ext>
            </a:extLst>
          </p:cNvPr>
          <p:cNvSpPr>
            <a:spLocks noGrp="1"/>
          </p:cNvSpPr>
          <p:nvPr>
            <p:ph type="title"/>
          </p:nvPr>
        </p:nvSpPr>
        <p:spPr>
          <a:xfrm>
            <a:off x="734290" y="365125"/>
            <a:ext cx="105156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anchor="ctr">
            <a:normAutofit/>
          </a:bodyPr>
          <a:lstStyle/>
          <a:p>
            <a:pPr>
              <a:defRPr/>
            </a:pPr>
            <a:r>
              <a:rPr lang="en-US" dirty="0">
                <a:solidFill>
                  <a:schemeClr val="tx1"/>
                </a:solidFill>
                <a:latin typeface="Calibri" panose="020F0502020204030204" pitchFamily="34" charset="0"/>
                <a:cs typeface="Calibri" panose="020F0502020204030204" pitchFamily="34" charset="0"/>
              </a:rPr>
              <a:t>Steps in Developing International Strategies</a:t>
            </a:r>
          </a:p>
        </p:txBody>
      </p:sp>
      <p:graphicFrame>
        <p:nvGraphicFramePr>
          <p:cNvPr id="10" name="Content Placeholder 9">
            <a:extLst>
              <a:ext uri="{FF2B5EF4-FFF2-40B4-BE49-F238E27FC236}">
                <a16:creationId xmlns:a16="http://schemas.microsoft.com/office/drawing/2014/main" id="{D792FB26-6926-41F2-884D-B81334329162}"/>
              </a:ext>
            </a:extLst>
          </p:cNvPr>
          <p:cNvGraphicFramePr>
            <a:graphicFrameLocks noGrp="1"/>
          </p:cNvGraphicFramePr>
          <p:nvPr>
            <p:ph sz="quarter" idx="1"/>
          </p:nvPr>
        </p:nvGraphicFramePr>
        <p:xfrm>
          <a:off x="1991544" y="1616076"/>
          <a:ext cx="823830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Slide Number Placeholder 5">
            <a:extLst>
              <a:ext uri="{FF2B5EF4-FFF2-40B4-BE49-F238E27FC236}">
                <a16:creationId xmlns:a16="http://schemas.microsoft.com/office/drawing/2014/main" id="{03DF8F82-3332-4CA8-8AA5-A8F22C734E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1pPr>
            <a:lvl2pPr marL="742950" indent="-28575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4pPr>
            <a:lvl5pPr marL="2057400" indent="-228600">
              <a:lnSpc>
                <a:spcPts val="3200"/>
              </a:lnSpc>
              <a:spcBef>
                <a:spcPct val="20000"/>
              </a:spcBef>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lnSpc>
                <a:spcPts val="3200"/>
              </a:lnSpc>
              <a:spcBef>
                <a:spcPct val="20000"/>
              </a:spcBef>
              <a:spcAft>
                <a:spcPct val="0"/>
              </a:spcAft>
              <a:buClr>
                <a:schemeClr val="accent1"/>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9pPr>
          </a:lstStyle>
          <a:p>
            <a:pPr>
              <a:lnSpc>
                <a:spcPct val="100000"/>
              </a:lnSpc>
              <a:spcBef>
                <a:spcPct val="0"/>
              </a:spcBef>
              <a:buClrTx/>
              <a:buFontTx/>
              <a:buNone/>
            </a:pPr>
            <a:fld id="{D427EB86-7CD0-4004-8EC6-762D4D5489E8}" type="slidenum">
              <a:rPr lang="en-US" altLang="de-DE" sz="1200">
                <a:solidFill>
                  <a:schemeClr val="bg1"/>
                </a:solidFill>
                <a:latin typeface="Calibri" panose="020F0502020204030204" pitchFamily="34" charset="0"/>
                <a:ea typeface="MS Mincho" panose="02020609040205080304" pitchFamily="49" charset="-128"/>
              </a:rPr>
              <a:pPr>
                <a:lnSpc>
                  <a:spcPct val="100000"/>
                </a:lnSpc>
                <a:spcBef>
                  <a:spcPct val="0"/>
                </a:spcBef>
                <a:buClrTx/>
                <a:buFontTx/>
                <a:buNone/>
              </a:pPr>
              <a:t>5</a:t>
            </a:fld>
            <a:endParaRPr lang="en-US" altLang="de-DE" sz="1200" dirty="0">
              <a:solidFill>
                <a:schemeClr val="bg1"/>
              </a:solidFill>
              <a:latin typeface="Calibri" panose="020F0502020204030204" pitchFamily="34" charset="0"/>
              <a:ea typeface="MS Mincho" panose="02020609040205080304" pitchFamily="49" charset="-128"/>
            </a:endParaRPr>
          </a:p>
        </p:txBody>
      </p:sp>
      <p:sp>
        <p:nvSpPr>
          <p:cNvPr id="5" name="Pfeil: nach rechts 4">
            <a:extLst>
              <a:ext uri="{FF2B5EF4-FFF2-40B4-BE49-F238E27FC236}">
                <a16:creationId xmlns:a16="http://schemas.microsoft.com/office/drawing/2014/main" id="{204ABFE2-097D-442A-864D-D965EA8E6970}"/>
              </a:ext>
            </a:extLst>
          </p:cNvPr>
          <p:cNvSpPr/>
          <p:nvPr/>
        </p:nvSpPr>
        <p:spPr>
          <a:xfrm>
            <a:off x="1101436" y="4488873"/>
            <a:ext cx="1953491" cy="75305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8173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7148-724C-42E4-83B6-529B58DD729A}"/>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anchor="ctr">
            <a:normAutofit/>
          </a:bodyPr>
          <a:lstStyle/>
          <a:p>
            <a:pPr>
              <a:defRPr/>
            </a:pPr>
            <a:r>
              <a:rPr lang="en-US" dirty="0">
                <a:solidFill>
                  <a:schemeClr val="tx1"/>
                </a:solidFill>
                <a:latin typeface="Calibri" panose="020F0502020204030204" pitchFamily="34" charset="0"/>
                <a:cs typeface="Calibri" panose="020F0502020204030204" pitchFamily="34" charset="0"/>
              </a:rPr>
              <a:t>Step 4: Evaluate International Strategic Alternatives</a:t>
            </a:r>
          </a:p>
        </p:txBody>
      </p:sp>
      <p:graphicFrame>
        <p:nvGraphicFramePr>
          <p:cNvPr id="11" name="Content Placeholder 10">
            <a:extLst>
              <a:ext uri="{FF2B5EF4-FFF2-40B4-BE49-F238E27FC236}">
                <a16:creationId xmlns:a16="http://schemas.microsoft.com/office/drawing/2014/main" id="{5CD7517C-AB3C-451A-B921-DEF36F27D390}"/>
              </a:ext>
            </a:extLst>
          </p:cNvPr>
          <p:cNvGraphicFramePr>
            <a:graphicFrameLocks noGrp="1"/>
          </p:cNvGraphicFramePr>
          <p:nvPr>
            <p:ph sz="quarter" idx="1"/>
            <p:extLst>
              <p:ext uri="{D42A27DB-BD31-4B8C-83A1-F6EECF244321}">
                <p14:modId xmlns:p14="http://schemas.microsoft.com/office/powerpoint/2010/main" val="1009033176"/>
              </p:ext>
            </p:extLst>
          </p:nvPr>
        </p:nvGraphicFramePr>
        <p:xfrm>
          <a:off x="1683327" y="1974274"/>
          <a:ext cx="8157089" cy="4052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62BB62ED-6A59-4705-A549-073A547650D1}"/>
              </a:ext>
            </a:extLst>
          </p:cNvPr>
          <p:cNvSpPr>
            <a:spLocks noGrp="1"/>
          </p:cNvSpPr>
          <p:nvPr>
            <p:ph type="sldNum" sz="quarter" idx="12"/>
          </p:nvPr>
        </p:nvSpPr>
        <p:spPr/>
        <p:txBody>
          <a:bodyPr/>
          <a:lstStyle/>
          <a:p>
            <a:fld id="{B34092F8-88B9-48E5-9B8F-3F206E5F35A9}" type="slidenum">
              <a:rPr lang="hr-HR" smtClean="0"/>
              <a:t>6</a:t>
            </a:fld>
            <a:endParaRPr lang="hr-H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Some Research about SMEs</a:t>
            </a:r>
            <a:endParaRPr lang="en-GB" dirty="0"/>
          </a:p>
        </p:txBody>
      </p:sp>
      <p:graphicFrame>
        <p:nvGraphicFramePr>
          <p:cNvPr id="5" name="Diagramm 4">
            <a:extLst>
              <a:ext uri="{FF2B5EF4-FFF2-40B4-BE49-F238E27FC236}">
                <a16:creationId xmlns:a16="http://schemas.microsoft.com/office/drawing/2014/main" id="{B76DF053-23D4-4AC9-9F43-F93529639412}"/>
              </a:ext>
            </a:extLst>
          </p:cNvPr>
          <p:cNvGraphicFramePr/>
          <p:nvPr>
            <p:extLst>
              <p:ext uri="{D42A27DB-BD31-4B8C-83A1-F6EECF244321}">
                <p14:modId xmlns:p14="http://schemas.microsoft.com/office/powerpoint/2010/main" val="1521086847"/>
              </p:ext>
            </p:extLst>
          </p:nvPr>
        </p:nvGraphicFramePr>
        <p:xfrm>
          <a:off x="315882" y="1424680"/>
          <a:ext cx="10705407" cy="4802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173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Market Entry Mode </a:t>
            </a:r>
            <a:r>
              <a:rPr lang="nl-NL" dirty="0" err="1"/>
              <a:t>influenced</a:t>
            </a:r>
            <a:r>
              <a:rPr lang="nl-NL" dirty="0"/>
              <a:t> </a:t>
            </a:r>
            <a:r>
              <a:rPr lang="nl-NL" dirty="0" err="1"/>
              <a:t>by</a:t>
            </a:r>
            <a:r>
              <a:rPr lang="nl-NL" dirty="0"/>
              <a:t>:</a:t>
            </a:r>
            <a:endParaRPr lang="en-GB" dirty="0"/>
          </a:p>
        </p:txBody>
      </p:sp>
      <p:graphicFrame>
        <p:nvGraphicFramePr>
          <p:cNvPr id="5" name="Diagramm 4">
            <a:extLst>
              <a:ext uri="{FF2B5EF4-FFF2-40B4-BE49-F238E27FC236}">
                <a16:creationId xmlns:a16="http://schemas.microsoft.com/office/drawing/2014/main" id="{C35436AD-9AFF-4C98-AAE6-EBF23DDBFFA4}"/>
              </a:ext>
            </a:extLst>
          </p:cNvPr>
          <p:cNvGraphicFramePr/>
          <p:nvPr>
            <p:extLst>
              <p:ext uri="{D42A27DB-BD31-4B8C-83A1-F6EECF244321}">
                <p14:modId xmlns:p14="http://schemas.microsoft.com/office/powerpoint/2010/main" val="785722657"/>
              </p:ext>
            </p:extLst>
          </p:nvPr>
        </p:nvGraphicFramePr>
        <p:xfrm>
          <a:off x="838199" y="1446415"/>
          <a:ext cx="9785465" cy="4691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471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SMEs – How to expand?</a:t>
            </a:r>
            <a:endParaRPr lang="en-GB" dirty="0"/>
          </a:p>
        </p:txBody>
      </p:sp>
      <p:sp>
        <p:nvSpPr>
          <p:cNvPr id="3" name="Content Placeholder 2"/>
          <p:cNvSpPr>
            <a:spLocks noGrp="1"/>
          </p:cNvSpPr>
          <p:nvPr>
            <p:ph idx="1"/>
          </p:nvPr>
        </p:nvSpPr>
        <p:spPr/>
        <p:txBody>
          <a:bodyPr/>
          <a:lstStyle/>
          <a:p>
            <a:r>
              <a:rPr lang="en-GB" dirty="0"/>
              <a:t>biggest chances: SMEs operating in sectors that offer innovative products or services that provide a value for which clients in international  markets are willing to take the risk to order or to partner</a:t>
            </a:r>
          </a:p>
          <a:p>
            <a:r>
              <a:rPr lang="en-GB" dirty="0"/>
              <a:t>Importance of networks and local partnership</a:t>
            </a:r>
          </a:p>
          <a:p>
            <a:r>
              <a:rPr lang="en-GB" dirty="0"/>
              <a:t>Access and ownership of resources is crucial</a:t>
            </a:r>
          </a:p>
          <a:p>
            <a:r>
              <a:rPr lang="en-GB" dirty="0"/>
              <a:t>Cooperative entry modes recommended</a:t>
            </a:r>
          </a:p>
        </p:txBody>
      </p:sp>
      <p:sp>
        <p:nvSpPr>
          <p:cNvPr id="4" name="Rectangle 3"/>
          <p:cNvSpPr/>
          <p:nvPr/>
        </p:nvSpPr>
        <p:spPr>
          <a:xfrm>
            <a:off x="1138238" y="5657850"/>
            <a:ext cx="6096000" cy="369332"/>
          </a:xfrm>
          <a:prstGeom prst="rect">
            <a:avLst/>
          </a:prstGeom>
        </p:spPr>
        <p:txBody>
          <a:bodyPr>
            <a:spAutoFit/>
          </a:bodyPr>
          <a:lstStyle/>
          <a:p>
            <a:r>
              <a:rPr lang="en-GB" dirty="0"/>
              <a:t>Khalil, 2017</a:t>
            </a:r>
          </a:p>
        </p:txBody>
      </p:sp>
    </p:spTree>
    <p:extLst>
      <p:ext uri="{BB962C8B-B14F-4D97-AF65-F5344CB8AC3E}">
        <p14:creationId xmlns:p14="http://schemas.microsoft.com/office/powerpoint/2010/main" val="2565748422"/>
      </p:ext>
    </p:extLst>
  </p:cSld>
  <p:clrMapOvr>
    <a:masterClrMapping/>
  </p:clrMapOvr>
</p:sld>
</file>

<file path=ppt/theme/theme1.xml><?xml version="1.0" encoding="utf-8"?>
<a:theme xmlns:a="http://schemas.openxmlformats.org/drawingml/2006/main" name="Inten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pptx" id="{A89DA73B-AAF5-4BC5-8BF9-68976C2A65F8}" vid="{78904D52-9B5E-4250-8F81-08F958F00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Intense</Template>
  <TotalTime>0</TotalTime>
  <Words>3536</Words>
  <Application>Microsoft Office PowerPoint</Application>
  <PresentationFormat>Breitbild</PresentationFormat>
  <Paragraphs>365</Paragraphs>
  <Slides>34</Slides>
  <Notes>28</Notes>
  <HiddenSlides>0</HiddenSlides>
  <MMClips>1</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34</vt:i4>
      </vt:variant>
    </vt:vector>
  </HeadingPairs>
  <TitlesOfParts>
    <vt:vector size="44" baseType="lpstr">
      <vt:lpstr>MS PGothic</vt:lpstr>
      <vt:lpstr>Arial</vt:lpstr>
      <vt:lpstr>Arial Black</vt:lpstr>
      <vt:lpstr>Calibri</vt:lpstr>
      <vt:lpstr>Calibri Regular</vt:lpstr>
      <vt:lpstr>Garamond</vt:lpstr>
      <vt:lpstr>Tahoma</vt:lpstr>
      <vt:lpstr>Wingdings</vt:lpstr>
      <vt:lpstr>Intense</vt:lpstr>
      <vt:lpstr>Folie</vt:lpstr>
      <vt:lpstr>C.1.2.4. Strategic Alternatives  </vt:lpstr>
      <vt:lpstr>Learning Objectives</vt:lpstr>
      <vt:lpstr>Steps in Developing International Strategies</vt:lpstr>
      <vt:lpstr>PowerPoint-Präsentation</vt:lpstr>
      <vt:lpstr>Steps in Developing International Strategies</vt:lpstr>
      <vt:lpstr>Step 4: Evaluate International Strategic Alternatives</vt:lpstr>
      <vt:lpstr>Some Research about SMEs</vt:lpstr>
      <vt:lpstr>Market Entry Mode influenced by:</vt:lpstr>
      <vt:lpstr>SMEs – How to expand?</vt:lpstr>
      <vt:lpstr>The Global Organisational Challenge</vt:lpstr>
      <vt:lpstr>Global Integration</vt:lpstr>
      <vt:lpstr>PowerPoint-Präsentation</vt:lpstr>
      <vt:lpstr>PowerPoint-Präsentation</vt:lpstr>
      <vt:lpstr>What does “Global Integration” mean?</vt:lpstr>
      <vt:lpstr>PowerPoint-Präsentation</vt:lpstr>
      <vt:lpstr>Conditions for Global Integration</vt:lpstr>
      <vt:lpstr>Local Responsiveness</vt:lpstr>
      <vt:lpstr>What does “Local Responsiveness” mean?</vt:lpstr>
      <vt:lpstr>What does “Local Responsiveness” mean?</vt:lpstr>
      <vt:lpstr>Design Options of the Value Chain</vt:lpstr>
      <vt:lpstr>Conditions for Local Responsiveness</vt:lpstr>
      <vt:lpstr>Integration/Responsiveness Matrix</vt:lpstr>
      <vt:lpstr>Alternative Strategies</vt:lpstr>
      <vt:lpstr>Cell 1: Global Strategy</vt:lpstr>
      <vt:lpstr>Cell 2: Home-Replication Strategy</vt:lpstr>
      <vt:lpstr>Cell 3: Transnational Strategy</vt:lpstr>
      <vt:lpstr>Cell 4: Multi-Domestic Strategy</vt:lpstr>
      <vt:lpstr>Transnational Strategy as an Emergent Strategy for Globalisation     </vt:lpstr>
      <vt:lpstr>Strategic Alternatives</vt:lpstr>
      <vt:lpstr>Homework: Strategy Questions on Internationalisation of SMEs</vt:lpstr>
      <vt:lpstr>Summary</vt:lpstr>
      <vt:lpstr>Learning Objectives</vt:lpstr>
      <vt:lpstr>List of References</vt:lpstr>
      <vt:lpstr>List of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INTENSE project</dc:title>
  <dc:creator>Menno Lind</dc:creator>
  <cp:lastModifiedBy>Tine</cp:lastModifiedBy>
  <cp:revision>80</cp:revision>
  <dcterms:created xsi:type="dcterms:W3CDTF">2016-12-13T13:03:18Z</dcterms:created>
  <dcterms:modified xsi:type="dcterms:W3CDTF">2019-09-27T11:16:08Z</dcterms:modified>
</cp:coreProperties>
</file>