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7" r:id="rId2"/>
    <p:sldId id="606" r:id="rId3"/>
    <p:sldId id="607" r:id="rId4"/>
    <p:sldId id="622" r:id="rId5"/>
    <p:sldId id="654" r:id="rId6"/>
    <p:sldId id="623" r:id="rId7"/>
    <p:sldId id="621" r:id="rId8"/>
    <p:sldId id="624" r:id="rId9"/>
    <p:sldId id="625" r:id="rId10"/>
    <p:sldId id="626" r:id="rId11"/>
    <p:sldId id="627" r:id="rId12"/>
    <p:sldId id="639" r:id="rId13"/>
    <p:sldId id="640" r:id="rId14"/>
    <p:sldId id="650" r:id="rId15"/>
    <p:sldId id="645" r:id="rId16"/>
    <p:sldId id="646" r:id="rId17"/>
    <p:sldId id="644" r:id="rId18"/>
    <p:sldId id="300" r:id="rId19"/>
    <p:sldId id="301" r:id="rId20"/>
    <p:sldId id="649" r:id="rId21"/>
    <p:sldId id="651" r:id="rId22"/>
    <p:sldId id="273" r:id="rId23"/>
    <p:sldId id="303" r:id="rId24"/>
    <p:sldId id="298" r:id="rId25"/>
    <p:sldId id="263" r:id="rId26"/>
    <p:sldId id="264" r:id="rId27"/>
    <p:sldId id="293" r:id="rId28"/>
    <p:sldId id="307" r:id="rId29"/>
    <p:sldId id="295" r:id="rId30"/>
    <p:sldId id="296" r:id="rId31"/>
    <p:sldId id="314" r:id="rId32"/>
    <p:sldId id="297" r:id="rId33"/>
    <p:sldId id="643" r:id="rId34"/>
    <p:sldId id="304" r:id="rId35"/>
    <p:sldId id="312" r:id="rId36"/>
    <p:sldId id="652" r:id="rId37"/>
    <p:sldId id="653" r:id="rId38"/>
    <p:sldId id="648" r:id="rId3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Ammeraal" initials="AA" lastIdx="7" clrIdx="0">
    <p:extLst>
      <p:ext uri="{19B8F6BF-5375-455C-9EA6-DF929625EA0E}">
        <p15:presenceInfo xmlns:p15="http://schemas.microsoft.com/office/powerpoint/2012/main" userId="S-1-5-21-1757436266-1070379326-1452763161-93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85820" autoAdjust="0"/>
  </p:normalViewPr>
  <p:slideViewPr>
    <p:cSldViewPr snapToGrid="0">
      <p:cViewPr varScale="1">
        <p:scale>
          <a:sx n="59" d="100"/>
          <a:sy n="59" d="100"/>
        </p:scale>
        <p:origin x="420" y="60"/>
      </p:cViewPr>
      <p:guideLst/>
    </p:cSldViewPr>
  </p:slideViewPr>
  <p:outlineViewPr>
    <p:cViewPr>
      <p:scale>
        <a:sx n="33" d="100"/>
        <a:sy n="33" d="100"/>
      </p:scale>
      <p:origin x="0" y="-236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5.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pngimg.com/download/14900" TargetMode="External"/><Relationship Id="rId1" Type="http://schemas.openxmlformats.org/officeDocument/2006/relationships/image" Target="../media/image9.png"/><Relationship Id="rId6" Type="http://schemas.openxmlformats.org/officeDocument/2006/relationships/hyperlink" Target="https://commons.wikimedia.org/wiki/File:3_number_black_and_white.svg" TargetMode="External"/><Relationship Id="rId5" Type="http://schemas.openxmlformats.org/officeDocument/2006/relationships/image" Target="../media/image11.png"/><Relationship Id="rId4" Type="http://schemas.openxmlformats.org/officeDocument/2006/relationships/hyperlink" Target="http://commons.wikimedia.org/wiki/File:2_number_black_and_white.svg"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pngimg.com/download/14900" TargetMode="External"/><Relationship Id="rId1" Type="http://schemas.openxmlformats.org/officeDocument/2006/relationships/image" Target="../media/image9.png"/><Relationship Id="rId6" Type="http://schemas.openxmlformats.org/officeDocument/2006/relationships/hyperlink" Target="https://commons.wikimedia.org/wiki/File:3_number_black_and_white.svg" TargetMode="External"/><Relationship Id="rId5" Type="http://schemas.openxmlformats.org/officeDocument/2006/relationships/image" Target="../media/image11.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08422-FA3A-4200-961B-FFD0E8E37C01}" type="doc">
      <dgm:prSet loTypeId="urn:microsoft.com/office/officeart/2005/8/layout/vProcess5" loCatId="process" qsTypeId="urn:microsoft.com/office/officeart/2005/8/quickstyle/simple5" qsCatId="simple" csTypeId="urn:microsoft.com/office/officeart/2005/8/colors/accent6_5" csCatId="accent6" phldr="1"/>
      <dgm:spPr/>
      <dgm:t>
        <a:bodyPr/>
        <a:lstStyle/>
        <a:p>
          <a:endParaRPr lang="en-US"/>
        </a:p>
      </dgm:t>
    </dgm:pt>
    <dgm:pt modelId="{7DF8DF9A-4469-4DE5-A1D3-0B2B5C1F8071}">
      <dgm:prSet phldrT="[Text]" custT="1"/>
      <dgm:spPr/>
      <dgm:t>
        <a:bodyPr/>
        <a:lstStyle/>
        <a:p>
          <a:pPr algn="l"/>
          <a:r>
            <a:rPr lang="en-US" sz="2600" dirty="0">
              <a:latin typeface="Times New Roman" panose="02020603050405020304" pitchFamily="18" charset="0"/>
              <a:cs typeface="Times New Roman" panose="02020603050405020304" pitchFamily="18" charset="0"/>
            </a:rPr>
            <a:t>1. Mission and Objectives</a:t>
          </a:r>
        </a:p>
      </dgm:t>
    </dgm:pt>
    <dgm:pt modelId="{F3356E8D-CA68-49A3-B3BF-5FC5958F8882}" type="parTrans" cxnId="{9CBB268A-0144-4FBD-B99D-5E4D350595DC}">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25BB748B-E6E1-43A5-B63F-5836AADA953C}" type="sibTrans" cxnId="{9CBB268A-0144-4FBD-B99D-5E4D350595DC}">
      <dgm:prSet custT="1"/>
      <dgm:spPr/>
      <dgm:t>
        <a:bodyPr/>
        <a:lstStyle/>
        <a:p>
          <a:endParaRPr lang="en-US" sz="2600" dirty="0">
            <a:solidFill>
              <a:srgbClr val="404041"/>
            </a:solidFill>
            <a:latin typeface="Times New Roman" panose="02020603050405020304" pitchFamily="18" charset="0"/>
            <a:cs typeface="Times New Roman" panose="02020603050405020304" pitchFamily="18" charset="0"/>
          </a:endParaRPr>
        </a:p>
      </dgm:t>
    </dgm:pt>
    <dgm:pt modelId="{21A205EF-957F-4B36-85CB-5DC27FFF030C}">
      <dgm:prSet phldrT="[Text]" custT="1"/>
      <dgm:spPr/>
      <dgm:t>
        <a:bodyPr/>
        <a:lstStyle/>
        <a:p>
          <a:pPr algn="l"/>
          <a:r>
            <a:rPr lang="en-US" sz="2600" dirty="0">
              <a:latin typeface="Times New Roman" panose="02020603050405020304" pitchFamily="18" charset="0"/>
              <a:cs typeface="Times New Roman" panose="02020603050405020304" pitchFamily="18" charset="0"/>
            </a:rPr>
            <a:t>2. External Analysis</a:t>
          </a:r>
        </a:p>
      </dgm:t>
    </dgm:pt>
    <dgm:pt modelId="{8F7175E6-CAB8-475D-A924-5EA5CE1376E9}" type="parTrans" cxnId="{6AF6A2D2-0651-4A61-9158-386DED360424}">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94517645-2E8F-4574-B4CD-D2CAACFF82CA}" type="sibTrans" cxnId="{6AF6A2D2-0651-4A61-9158-386DED360424}">
      <dgm:prSet custT="1"/>
      <dgm:spPr/>
      <dgm:t>
        <a:bodyPr/>
        <a:lstStyle/>
        <a:p>
          <a:endParaRPr lang="en-US" sz="2600" dirty="0">
            <a:solidFill>
              <a:srgbClr val="404041"/>
            </a:solidFill>
            <a:latin typeface="Times New Roman" panose="02020603050405020304" pitchFamily="18" charset="0"/>
            <a:cs typeface="Times New Roman" panose="02020603050405020304" pitchFamily="18" charset="0"/>
          </a:endParaRPr>
        </a:p>
      </dgm:t>
    </dgm:pt>
    <dgm:pt modelId="{C71AFF1D-96BD-4CDE-A622-BC50DA08E243}">
      <dgm:prSet phldrT="[Text]" custT="1"/>
      <dgm:spPr/>
      <dgm:t>
        <a:bodyPr anchor="t"/>
        <a:lstStyle/>
        <a:p>
          <a:pPr algn="l"/>
          <a:r>
            <a:rPr lang="en-US" sz="2600" dirty="0">
              <a:latin typeface="Times New Roman" panose="02020603050405020304" pitchFamily="18" charset="0"/>
              <a:cs typeface="Times New Roman" panose="02020603050405020304" pitchFamily="18" charset="0"/>
            </a:rPr>
            <a:t>3. Internal and Competitive Analysis</a:t>
          </a:r>
        </a:p>
      </dgm:t>
    </dgm:pt>
    <dgm:pt modelId="{4631C5DA-3C1C-4711-9C0D-C8E440289D74}" type="parTrans" cxnId="{CA3A1BD1-5A75-4751-83CE-74415D3B47D7}">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18307A91-B9B7-4069-AE58-77BFC65D0E2B}" type="sibTrans" cxnId="{CA3A1BD1-5A75-4751-83CE-74415D3B47D7}">
      <dgm:prSet custT="1"/>
      <dgm:spPr/>
      <dgm:t>
        <a:bodyPr/>
        <a:lstStyle/>
        <a:p>
          <a:endParaRPr lang="en-US" sz="2600" dirty="0">
            <a:solidFill>
              <a:srgbClr val="404041"/>
            </a:solidFill>
            <a:latin typeface="Times New Roman" panose="02020603050405020304" pitchFamily="18" charset="0"/>
            <a:cs typeface="Times New Roman" panose="02020603050405020304" pitchFamily="18" charset="0"/>
          </a:endParaRPr>
        </a:p>
      </dgm:t>
    </dgm:pt>
    <dgm:pt modelId="{676D7E15-1346-4D1C-9A7E-A834B9E4F5D9}">
      <dgm:prSet custT="1"/>
      <dgm:spPr>
        <a:solidFill>
          <a:schemeClr val="bg1">
            <a:lumMod val="65000"/>
          </a:schemeClr>
        </a:solidFill>
      </dgm:spPr>
      <dgm:t>
        <a:bodyPr/>
        <a:lstStyle/>
        <a:p>
          <a:pPr algn="l"/>
          <a:r>
            <a:rPr lang="en-US" sz="2600" dirty="0">
              <a:latin typeface="Times New Roman" panose="02020603050405020304" pitchFamily="18" charset="0"/>
              <a:cs typeface="Times New Roman" panose="02020603050405020304" pitchFamily="18" charset="0"/>
            </a:rPr>
            <a:t>4. Strategy Alternatives</a:t>
          </a:r>
        </a:p>
      </dgm:t>
    </dgm:pt>
    <dgm:pt modelId="{F5CFDB61-20F1-46DF-924F-F5A7FB60B52F}" type="parTrans" cxnId="{B7A21177-1093-416D-AF36-1A19F85F4E13}">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FAA64547-8482-4258-86DD-F1A02A998E76}" type="sibTrans" cxnId="{B7A21177-1093-416D-AF36-1A19F85F4E13}">
      <dgm:prSet custT="1"/>
      <dgm:spPr/>
      <dgm:t>
        <a:bodyPr/>
        <a:lstStyle/>
        <a:p>
          <a:endParaRPr lang="en-US" sz="2600" dirty="0">
            <a:solidFill>
              <a:srgbClr val="404041"/>
            </a:solidFill>
            <a:latin typeface="Times New Roman" panose="02020603050405020304" pitchFamily="18" charset="0"/>
            <a:cs typeface="Times New Roman" panose="02020603050405020304" pitchFamily="18" charset="0"/>
          </a:endParaRPr>
        </a:p>
      </dgm:t>
    </dgm:pt>
    <dgm:pt modelId="{169CC98C-CE90-4704-9F0C-95A9A02E405A}">
      <dgm:prSet custT="1"/>
      <dgm:spPr>
        <a:solidFill>
          <a:schemeClr val="bg1">
            <a:lumMod val="65000"/>
          </a:schemeClr>
        </a:solidFill>
      </dgm:spPr>
      <dgm:t>
        <a:bodyPr/>
        <a:lstStyle/>
        <a:p>
          <a:pPr algn="l"/>
          <a:r>
            <a:rPr lang="en-US" sz="2600" dirty="0">
              <a:latin typeface="Times New Roman" panose="02020603050405020304" pitchFamily="18" charset="0"/>
              <a:cs typeface="Times New Roman" panose="02020603050405020304" pitchFamily="18" charset="0"/>
            </a:rPr>
            <a:t>5. Strategic Choice, Implementation, Feedback, and Control </a:t>
          </a:r>
        </a:p>
      </dgm:t>
    </dgm:pt>
    <dgm:pt modelId="{68FEAEB5-1E6C-4E9A-8627-55DBD57239BD}" type="parTrans" cxnId="{0E6428B8-CFFA-40EA-B38F-88C1CF3ED451}">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F5B156B9-17D2-4187-B8D3-4652F973AC4C}" type="sibTrans" cxnId="{0E6428B8-CFFA-40EA-B38F-88C1CF3ED451}">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CBF461A5-F082-4B16-A30D-76968FE442B5}" type="pres">
      <dgm:prSet presAssocID="{FD508422-FA3A-4200-961B-FFD0E8E37C01}" presName="outerComposite" presStyleCnt="0">
        <dgm:presLayoutVars>
          <dgm:chMax val="5"/>
          <dgm:dir/>
          <dgm:resizeHandles val="exact"/>
        </dgm:presLayoutVars>
      </dgm:prSet>
      <dgm:spPr/>
    </dgm:pt>
    <dgm:pt modelId="{0593435B-82C6-4164-8D2C-03B870C6298D}" type="pres">
      <dgm:prSet presAssocID="{FD508422-FA3A-4200-961B-FFD0E8E37C01}" presName="dummyMaxCanvas" presStyleCnt="0">
        <dgm:presLayoutVars/>
      </dgm:prSet>
      <dgm:spPr/>
    </dgm:pt>
    <dgm:pt modelId="{033E2215-268A-44D1-B8D4-263FCFF57EEE}" type="pres">
      <dgm:prSet presAssocID="{FD508422-FA3A-4200-961B-FFD0E8E37C01}" presName="FiveNodes_1" presStyleLbl="node1" presStyleIdx="0" presStyleCnt="5">
        <dgm:presLayoutVars>
          <dgm:bulletEnabled val="1"/>
        </dgm:presLayoutVars>
      </dgm:prSet>
      <dgm:spPr/>
    </dgm:pt>
    <dgm:pt modelId="{001A622B-B126-4687-AE0D-F8FD6F8806F3}" type="pres">
      <dgm:prSet presAssocID="{FD508422-FA3A-4200-961B-FFD0E8E37C01}" presName="FiveNodes_2" presStyleLbl="node1" presStyleIdx="1" presStyleCnt="5">
        <dgm:presLayoutVars>
          <dgm:bulletEnabled val="1"/>
        </dgm:presLayoutVars>
      </dgm:prSet>
      <dgm:spPr/>
    </dgm:pt>
    <dgm:pt modelId="{2A3FC610-5446-4643-B63A-B24A78520820}" type="pres">
      <dgm:prSet presAssocID="{FD508422-FA3A-4200-961B-FFD0E8E37C01}" presName="FiveNodes_3" presStyleLbl="node1" presStyleIdx="2" presStyleCnt="5">
        <dgm:presLayoutVars>
          <dgm:bulletEnabled val="1"/>
        </dgm:presLayoutVars>
      </dgm:prSet>
      <dgm:spPr/>
    </dgm:pt>
    <dgm:pt modelId="{50845A73-775A-4CE7-84AD-8D33F48961C7}" type="pres">
      <dgm:prSet presAssocID="{FD508422-FA3A-4200-961B-FFD0E8E37C01}" presName="FiveNodes_4" presStyleLbl="node1" presStyleIdx="3" presStyleCnt="5">
        <dgm:presLayoutVars>
          <dgm:bulletEnabled val="1"/>
        </dgm:presLayoutVars>
      </dgm:prSet>
      <dgm:spPr/>
    </dgm:pt>
    <dgm:pt modelId="{759A78BE-B8EF-43B6-A58A-D8C329813BA5}" type="pres">
      <dgm:prSet presAssocID="{FD508422-FA3A-4200-961B-FFD0E8E37C01}" presName="FiveNodes_5" presStyleLbl="node1" presStyleIdx="4" presStyleCnt="5">
        <dgm:presLayoutVars>
          <dgm:bulletEnabled val="1"/>
        </dgm:presLayoutVars>
      </dgm:prSet>
      <dgm:spPr/>
    </dgm:pt>
    <dgm:pt modelId="{C9F22436-1351-4CFC-87A7-8BD7415383E9}" type="pres">
      <dgm:prSet presAssocID="{FD508422-FA3A-4200-961B-FFD0E8E37C01}" presName="FiveConn_1-2" presStyleLbl="fgAccFollowNode1" presStyleIdx="0" presStyleCnt="4">
        <dgm:presLayoutVars>
          <dgm:bulletEnabled val="1"/>
        </dgm:presLayoutVars>
      </dgm:prSet>
      <dgm:spPr/>
    </dgm:pt>
    <dgm:pt modelId="{52E19B8C-2090-4070-B4DF-C01FC14F9FB6}" type="pres">
      <dgm:prSet presAssocID="{FD508422-FA3A-4200-961B-FFD0E8E37C01}" presName="FiveConn_2-3" presStyleLbl="fgAccFollowNode1" presStyleIdx="1" presStyleCnt="4">
        <dgm:presLayoutVars>
          <dgm:bulletEnabled val="1"/>
        </dgm:presLayoutVars>
      </dgm:prSet>
      <dgm:spPr/>
    </dgm:pt>
    <dgm:pt modelId="{287EB910-BF66-47BC-BB8B-CCD45EE83330}" type="pres">
      <dgm:prSet presAssocID="{FD508422-FA3A-4200-961B-FFD0E8E37C01}" presName="FiveConn_3-4" presStyleLbl="fgAccFollowNode1" presStyleIdx="2" presStyleCnt="4">
        <dgm:presLayoutVars>
          <dgm:bulletEnabled val="1"/>
        </dgm:presLayoutVars>
      </dgm:prSet>
      <dgm:spPr/>
    </dgm:pt>
    <dgm:pt modelId="{AF9B071E-990F-4E11-89FA-9FB0DB22558D}" type="pres">
      <dgm:prSet presAssocID="{FD508422-FA3A-4200-961B-FFD0E8E37C01}" presName="FiveConn_4-5" presStyleLbl="fgAccFollowNode1" presStyleIdx="3" presStyleCnt="4">
        <dgm:presLayoutVars>
          <dgm:bulletEnabled val="1"/>
        </dgm:presLayoutVars>
      </dgm:prSet>
      <dgm:spPr/>
    </dgm:pt>
    <dgm:pt modelId="{85171308-85BB-4945-9505-61A65D04C6F7}" type="pres">
      <dgm:prSet presAssocID="{FD508422-FA3A-4200-961B-FFD0E8E37C01}" presName="FiveNodes_1_text" presStyleLbl="node1" presStyleIdx="4" presStyleCnt="5">
        <dgm:presLayoutVars>
          <dgm:bulletEnabled val="1"/>
        </dgm:presLayoutVars>
      </dgm:prSet>
      <dgm:spPr/>
    </dgm:pt>
    <dgm:pt modelId="{A815351D-0EC7-4F1A-A040-8798A4DA3A29}" type="pres">
      <dgm:prSet presAssocID="{FD508422-FA3A-4200-961B-FFD0E8E37C01}" presName="FiveNodes_2_text" presStyleLbl="node1" presStyleIdx="4" presStyleCnt="5">
        <dgm:presLayoutVars>
          <dgm:bulletEnabled val="1"/>
        </dgm:presLayoutVars>
      </dgm:prSet>
      <dgm:spPr/>
    </dgm:pt>
    <dgm:pt modelId="{E4850BEF-8ED2-4C79-A219-46EEE772B63F}" type="pres">
      <dgm:prSet presAssocID="{FD508422-FA3A-4200-961B-FFD0E8E37C01}" presName="FiveNodes_3_text" presStyleLbl="node1" presStyleIdx="4" presStyleCnt="5">
        <dgm:presLayoutVars>
          <dgm:bulletEnabled val="1"/>
        </dgm:presLayoutVars>
      </dgm:prSet>
      <dgm:spPr/>
    </dgm:pt>
    <dgm:pt modelId="{FEC9A546-0FB7-46BC-82D3-C84603EBBD17}" type="pres">
      <dgm:prSet presAssocID="{FD508422-FA3A-4200-961B-FFD0E8E37C01}" presName="FiveNodes_4_text" presStyleLbl="node1" presStyleIdx="4" presStyleCnt="5">
        <dgm:presLayoutVars>
          <dgm:bulletEnabled val="1"/>
        </dgm:presLayoutVars>
      </dgm:prSet>
      <dgm:spPr/>
    </dgm:pt>
    <dgm:pt modelId="{B74C1A2C-E6CC-4894-AAD0-B5E780A8EA20}" type="pres">
      <dgm:prSet presAssocID="{FD508422-FA3A-4200-961B-FFD0E8E37C01}" presName="FiveNodes_5_text" presStyleLbl="node1" presStyleIdx="4" presStyleCnt="5">
        <dgm:presLayoutVars>
          <dgm:bulletEnabled val="1"/>
        </dgm:presLayoutVars>
      </dgm:prSet>
      <dgm:spPr/>
    </dgm:pt>
  </dgm:ptLst>
  <dgm:cxnLst>
    <dgm:cxn modelId="{93633110-7617-450C-A61E-56EA2B66AA65}" type="presOf" srcId="{169CC98C-CE90-4704-9F0C-95A9A02E405A}" destId="{B74C1A2C-E6CC-4894-AAD0-B5E780A8EA20}" srcOrd="1" destOrd="0" presId="urn:microsoft.com/office/officeart/2005/8/layout/vProcess5"/>
    <dgm:cxn modelId="{4FDD5711-3116-4DC4-B1D1-03B1ED87C588}" type="presOf" srcId="{FAA64547-8482-4258-86DD-F1A02A998E76}" destId="{AF9B071E-990F-4E11-89FA-9FB0DB22558D}" srcOrd="0" destOrd="0" presId="urn:microsoft.com/office/officeart/2005/8/layout/vProcess5"/>
    <dgm:cxn modelId="{1B2A396F-3E58-4B5B-B0E0-255A7D63AAC8}" type="presOf" srcId="{94517645-2E8F-4574-B4CD-D2CAACFF82CA}" destId="{52E19B8C-2090-4070-B4DF-C01FC14F9FB6}" srcOrd="0" destOrd="0" presId="urn:microsoft.com/office/officeart/2005/8/layout/vProcess5"/>
    <dgm:cxn modelId="{B7A21177-1093-416D-AF36-1A19F85F4E13}" srcId="{FD508422-FA3A-4200-961B-FFD0E8E37C01}" destId="{676D7E15-1346-4D1C-9A7E-A834B9E4F5D9}" srcOrd="3" destOrd="0" parTransId="{F5CFDB61-20F1-46DF-924F-F5A7FB60B52F}" sibTransId="{FAA64547-8482-4258-86DD-F1A02A998E76}"/>
    <dgm:cxn modelId="{AEDBD07E-0725-4BA2-B123-4253A78A05ED}" type="presOf" srcId="{676D7E15-1346-4D1C-9A7E-A834B9E4F5D9}" destId="{FEC9A546-0FB7-46BC-82D3-C84603EBBD17}" srcOrd="1" destOrd="0" presId="urn:microsoft.com/office/officeart/2005/8/layout/vProcess5"/>
    <dgm:cxn modelId="{AD8DC385-6E6B-40E0-8543-9727C5E4349F}" type="presOf" srcId="{C71AFF1D-96BD-4CDE-A622-BC50DA08E243}" destId="{E4850BEF-8ED2-4C79-A219-46EEE772B63F}" srcOrd="1" destOrd="0" presId="urn:microsoft.com/office/officeart/2005/8/layout/vProcess5"/>
    <dgm:cxn modelId="{A891EB85-14D6-4D06-BFF0-0BE918BA3D84}" type="presOf" srcId="{676D7E15-1346-4D1C-9A7E-A834B9E4F5D9}" destId="{50845A73-775A-4CE7-84AD-8D33F48961C7}" srcOrd="0" destOrd="0" presId="urn:microsoft.com/office/officeart/2005/8/layout/vProcess5"/>
    <dgm:cxn modelId="{9CBB268A-0144-4FBD-B99D-5E4D350595DC}" srcId="{FD508422-FA3A-4200-961B-FFD0E8E37C01}" destId="{7DF8DF9A-4469-4DE5-A1D3-0B2B5C1F8071}" srcOrd="0" destOrd="0" parTransId="{F3356E8D-CA68-49A3-B3BF-5FC5958F8882}" sibTransId="{25BB748B-E6E1-43A5-B63F-5836AADA953C}"/>
    <dgm:cxn modelId="{0492D38B-A3B1-475A-A400-1D3150FBD0D9}" type="presOf" srcId="{25BB748B-E6E1-43A5-B63F-5836AADA953C}" destId="{C9F22436-1351-4CFC-87A7-8BD7415383E9}" srcOrd="0" destOrd="0" presId="urn:microsoft.com/office/officeart/2005/8/layout/vProcess5"/>
    <dgm:cxn modelId="{9F4539B3-1ED2-422A-A5A1-FABCCC2B5121}" type="presOf" srcId="{7DF8DF9A-4469-4DE5-A1D3-0B2B5C1F8071}" destId="{033E2215-268A-44D1-B8D4-263FCFF57EEE}" srcOrd="0" destOrd="0" presId="urn:microsoft.com/office/officeart/2005/8/layout/vProcess5"/>
    <dgm:cxn modelId="{0E6428B8-CFFA-40EA-B38F-88C1CF3ED451}" srcId="{FD508422-FA3A-4200-961B-FFD0E8E37C01}" destId="{169CC98C-CE90-4704-9F0C-95A9A02E405A}" srcOrd="4" destOrd="0" parTransId="{68FEAEB5-1E6C-4E9A-8627-55DBD57239BD}" sibTransId="{F5B156B9-17D2-4187-B8D3-4652F973AC4C}"/>
    <dgm:cxn modelId="{E6F95EBB-3E04-4596-A4D3-F3AEDB435D73}" type="presOf" srcId="{169CC98C-CE90-4704-9F0C-95A9A02E405A}" destId="{759A78BE-B8EF-43B6-A58A-D8C329813BA5}" srcOrd="0" destOrd="0" presId="urn:microsoft.com/office/officeart/2005/8/layout/vProcess5"/>
    <dgm:cxn modelId="{8889AEC0-D03B-4F4C-9C22-60D0E375C2E8}" type="presOf" srcId="{7DF8DF9A-4469-4DE5-A1D3-0B2B5C1F8071}" destId="{85171308-85BB-4945-9505-61A65D04C6F7}" srcOrd="1" destOrd="0" presId="urn:microsoft.com/office/officeart/2005/8/layout/vProcess5"/>
    <dgm:cxn modelId="{CA3A1BD1-5A75-4751-83CE-74415D3B47D7}" srcId="{FD508422-FA3A-4200-961B-FFD0E8E37C01}" destId="{C71AFF1D-96BD-4CDE-A622-BC50DA08E243}" srcOrd="2" destOrd="0" parTransId="{4631C5DA-3C1C-4711-9C0D-C8E440289D74}" sibTransId="{18307A91-B9B7-4069-AE58-77BFC65D0E2B}"/>
    <dgm:cxn modelId="{AB7E37D1-728A-4F51-81A5-D8A8EC88CBC8}" type="presOf" srcId="{18307A91-B9B7-4069-AE58-77BFC65D0E2B}" destId="{287EB910-BF66-47BC-BB8B-CCD45EE83330}" srcOrd="0" destOrd="0" presId="urn:microsoft.com/office/officeart/2005/8/layout/vProcess5"/>
    <dgm:cxn modelId="{6AF6A2D2-0651-4A61-9158-386DED360424}" srcId="{FD508422-FA3A-4200-961B-FFD0E8E37C01}" destId="{21A205EF-957F-4B36-85CB-5DC27FFF030C}" srcOrd="1" destOrd="0" parTransId="{8F7175E6-CAB8-475D-A924-5EA5CE1376E9}" sibTransId="{94517645-2E8F-4574-B4CD-D2CAACFF82CA}"/>
    <dgm:cxn modelId="{AA7DCCD8-C71C-498C-8EE9-67E8180E50DF}" type="presOf" srcId="{21A205EF-957F-4B36-85CB-5DC27FFF030C}" destId="{001A622B-B126-4687-AE0D-F8FD6F8806F3}" srcOrd="0" destOrd="0" presId="urn:microsoft.com/office/officeart/2005/8/layout/vProcess5"/>
    <dgm:cxn modelId="{AC2B1EE3-D5F8-4720-9227-BFFC2D2F5ADE}" type="presOf" srcId="{C71AFF1D-96BD-4CDE-A622-BC50DA08E243}" destId="{2A3FC610-5446-4643-B63A-B24A78520820}" srcOrd="0" destOrd="0" presId="urn:microsoft.com/office/officeart/2005/8/layout/vProcess5"/>
    <dgm:cxn modelId="{1240B6E3-0AC6-4319-AD73-B911D2CE6826}" type="presOf" srcId="{FD508422-FA3A-4200-961B-FFD0E8E37C01}" destId="{CBF461A5-F082-4B16-A30D-76968FE442B5}" srcOrd="0" destOrd="0" presId="urn:microsoft.com/office/officeart/2005/8/layout/vProcess5"/>
    <dgm:cxn modelId="{350F1FE4-D184-45EC-B023-F4BAF697F833}" type="presOf" srcId="{21A205EF-957F-4B36-85CB-5DC27FFF030C}" destId="{A815351D-0EC7-4F1A-A040-8798A4DA3A29}" srcOrd="1" destOrd="0" presId="urn:microsoft.com/office/officeart/2005/8/layout/vProcess5"/>
    <dgm:cxn modelId="{79A2ECDE-B47D-4687-A4BB-F7F1271D75F2}" type="presParOf" srcId="{CBF461A5-F082-4B16-A30D-76968FE442B5}" destId="{0593435B-82C6-4164-8D2C-03B870C6298D}" srcOrd="0" destOrd="0" presId="urn:microsoft.com/office/officeart/2005/8/layout/vProcess5"/>
    <dgm:cxn modelId="{106778AC-75D2-4303-961E-7D75F8D8CDB7}" type="presParOf" srcId="{CBF461A5-F082-4B16-A30D-76968FE442B5}" destId="{033E2215-268A-44D1-B8D4-263FCFF57EEE}" srcOrd="1" destOrd="0" presId="urn:microsoft.com/office/officeart/2005/8/layout/vProcess5"/>
    <dgm:cxn modelId="{E9F6C7F2-11FD-4C58-8D00-12411CCB127C}" type="presParOf" srcId="{CBF461A5-F082-4B16-A30D-76968FE442B5}" destId="{001A622B-B126-4687-AE0D-F8FD6F8806F3}" srcOrd="2" destOrd="0" presId="urn:microsoft.com/office/officeart/2005/8/layout/vProcess5"/>
    <dgm:cxn modelId="{C203761F-020B-4079-AD33-68C9605A9AF0}" type="presParOf" srcId="{CBF461A5-F082-4B16-A30D-76968FE442B5}" destId="{2A3FC610-5446-4643-B63A-B24A78520820}" srcOrd="3" destOrd="0" presId="urn:microsoft.com/office/officeart/2005/8/layout/vProcess5"/>
    <dgm:cxn modelId="{38BA7B30-0324-4911-9B83-79119C7FCF33}" type="presParOf" srcId="{CBF461A5-F082-4B16-A30D-76968FE442B5}" destId="{50845A73-775A-4CE7-84AD-8D33F48961C7}" srcOrd="4" destOrd="0" presId="urn:microsoft.com/office/officeart/2005/8/layout/vProcess5"/>
    <dgm:cxn modelId="{FD6EEF64-D242-4511-9A8F-1A36F048CAA9}" type="presParOf" srcId="{CBF461A5-F082-4B16-A30D-76968FE442B5}" destId="{759A78BE-B8EF-43B6-A58A-D8C329813BA5}" srcOrd="5" destOrd="0" presId="urn:microsoft.com/office/officeart/2005/8/layout/vProcess5"/>
    <dgm:cxn modelId="{E00CEB13-186F-421B-B363-72E70A5A12CC}" type="presParOf" srcId="{CBF461A5-F082-4B16-A30D-76968FE442B5}" destId="{C9F22436-1351-4CFC-87A7-8BD7415383E9}" srcOrd="6" destOrd="0" presId="urn:microsoft.com/office/officeart/2005/8/layout/vProcess5"/>
    <dgm:cxn modelId="{09E3F715-0771-4AEE-ADA8-334831831068}" type="presParOf" srcId="{CBF461A5-F082-4B16-A30D-76968FE442B5}" destId="{52E19B8C-2090-4070-B4DF-C01FC14F9FB6}" srcOrd="7" destOrd="0" presId="urn:microsoft.com/office/officeart/2005/8/layout/vProcess5"/>
    <dgm:cxn modelId="{923A8344-0FE2-4261-8F45-9EC42B56596B}" type="presParOf" srcId="{CBF461A5-F082-4B16-A30D-76968FE442B5}" destId="{287EB910-BF66-47BC-BB8B-CCD45EE83330}" srcOrd="8" destOrd="0" presId="urn:microsoft.com/office/officeart/2005/8/layout/vProcess5"/>
    <dgm:cxn modelId="{E625EC64-D6F1-4A40-9531-88F4F8827106}" type="presParOf" srcId="{CBF461A5-F082-4B16-A30D-76968FE442B5}" destId="{AF9B071E-990F-4E11-89FA-9FB0DB22558D}" srcOrd="9" destOrd="0" presId="urn:microsoft.com/office/officeart/2005/8/layout/vProcess5"/>
    <dgm:cxn modelId="{3EAF7870-FF4E-4C56-995E-BE3D2F1E8280}" type="presParOf" srcId="{CBF461A5-F082-4B16-A30D-76968FE442B5}" destId="{85171308-85BB-4945-9505-61A65D04C6F7}" srcOrd="10" destOrd="0" presId="urn:microsoft.com/office/officeart/2005/8/layout/vProcess5"/>
    <dgm:cxn modelId="{015649FA-7E20-4FE5-90EC-B4532C1322FF}" type="presParOf" srcId="{CBF461A5-F082-4B16-A30D-76968FE442B5}" destId="{A815351D-0EC7-4F1A-A040-8798A4DA3A29}" srcOrd="11" destOrd="0" presId="urn:microsoft.com/office/officeart/2005/8/layout/vProcess5"/>
    <dgm:cxn modelId="{5A4199C1-F5E3-4666-9A83-0514458829AA}" type="presParOf" srcId="{CBF461A5-F082-4B16-A30D-76968FE442B5}" destId="{E4850BEF-8ED2-4C79-A219-46EEE772B63F}" srcOrd="12" destOrd="0" presId="urn:microsoft.com/office/officeart/2005/8/layout/vProcess5"/>
    <dgm:cxn modelId="{445819B7-46C7-47F3-8946-726805FEF47F}" type="presParOf" srcId="{CBF461A5-F082-4B16-A30D-76968FE442B5}" destId="{FEC9A546-0FB7-46BC-82D3-C84603EBBD17}" srcOrd="13" destOrd="0" presId="urn:microsoft.com/office/officeart/2005/8/layout/vProcess5"/>
    <dgm:cxn modelId="{19B86386-1EA2-44F7-A739-4D99D890A7D9}" type="presParOf" srcId="{CBF461A5-F082-4B16-A30D-76968FE442B5}" destId="{B74C1A2C-E6CC-4894-AAD0-B5E780A8EA2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73ADE-995B-48CE-B88B-063D3470EE87}"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de-DE"/>
        </a:p>
      </dgm:t>
    </dgm:pt>
    <dgm:pt modelId="{F803DB34-9134-45B3-B64E-F046591D0FF3}">
      <dgm:prSet phldrT="[Text]" custT="1"/>
      <dgm:spPr/>
      <dgm:t>
        <a:bodyPr/>
        <a:lstStyle/>
        <a:p>
          <a:r>
            <a:rPr lang="en-US" sz="2800" b="1" noProof="0" dirty="0"/>
            <a:t>P</a:t>
          </a:r>
        </a:p>
        <a:p>
          <a:r>
            <a:rPr lang="en-US" sz="2400" noProof="0" dirty="0"/>
            <a:t>Political</a:t>
          </a:r>
        </a:p>
      </dgm:t>
    </dgm:pt>
    <dgm:pt modelId="{DE28B461-D382-455F-A6D1-95E3D9BE0585}" type="parTrans" cxnId="{A43CD301-87FC-4D54-80D8-D6F7BEDB4F81}">
      <dgm:prSet/>
      <dgm:spPr/>
      <dgm:t>
        <a:bodyPr/>
        <a:lstStyle/>
        <a:p>
          <a:endParaRPr lang="en-US" noProof="0" dirty="0"/>
        </a:p>
      </dgm:t>
    </dgm:pt>
    <dgm:pt modelId="{AD994782-0F37-446E-B493-2196F9585023}" type="sibTrans" cxnId="{A43CD301-87FC-4D54-80D8-D6F7BEDB4F81}">
      <dgm:prSet/>
      <dgm:spPr/>
      <dgm:t>
        <a:bodyPr/>
        <a:lstStyle/>
        <a:p>
          <a:endParaRPr lang="en-US" noProof="0" dirty="0"/>
        </a:p>
      </dgm:t>
    </dgm:pt>
    <dgm:pt modelId="{7A8FA7A3-8804-4B1F-8762-DE90B969A235}">
      <dgm:prSet phldrT="[Text]"/>
      <dgm:spPr/>
      <dgm:t>
        <a:bodyPr/>
        <a:lstStyle/>
        <a:p>
          <a:r>
            <a:rPr lang="en-US" noProof="0" dirty="0"/>
            <a:t>Stability of Government</a:t>
          </a:r>
        </a:p>
        <a:p>
          <a:r>
            <a:rPr lang="en-US" noProof="0" dirty="0"/>
            <a:t>Changes to Legislation</a:t>
          </a:r>
        </a:p>
        <a:p>
          <a:r>
            <a:rPr lang="en-US" noProof="0" dirty="0"/>
            <a:t>Global Influences</a:t>
          </a:r>
        </a:p>
      </dgm:t>
    </dgm:pt>
    <dgm:pt modelId="{F95F19B5-916C-4814-9A45-92D73FF5D189}" type="parTrans" cxnId="{1E119256-03B6-4BE8-A72A-5D39B0CF3AB7}">
      <dgm:prSet/>
      <dgm:spPr/>
      <dgm:t>
        <a:bodyPr/>
        <a:lstStyle/>
        <a:p>
          <a:endParaRPr lang="en-US" noProof="0" dirty="0"/>
        </a:p>
      </dgm:t>
    </dgm:pt>
    <dgm:pt modelId="{3B8944ED-CE14-4E1F-9FFD-8E90E9D86627}" type="sibTrans" cxnId="{1E119256-03B6-4BE8-A72A-5D39B0CF3AB7}">
      <dgm:prSet/>
      <dgm:spPr/>
      <dgm:t>
        <a:bodyPr/>
        <a:lstStyle/>
        <a:p>
          <a:endParaRPr lang="en-US" noProof="0" dirty="0"/>
        </a:p>
      </dgm:t>
    </dgm:pt>
    <dgm:pt modelId="{113ACDE2-1ED1-445D-86E4-A191900F428D}">
      <dgm:prSet phldrT="[Text]" custT="1"/>
      <dgm:spPr/>
      <dgm:t>
        <a:bodyPr/>
        <a:lstStyle/>
        <a:p>
          <a:r>
            <a:rPr lang="en-US" sz="2800" b="1" noProof="0" dirty="0"/>
            <a:t>E</a:t>
          </a:r>
        </a:p>
        <a:p>
          <a:r>
            <a:rPr lang="en-US" sz="2400" noProof="0" dirty="0"/>
            <a:t>Economic</a:t>
          </a:r>
        </a:p>
      </dgm:t>
    </dgm:pt>
    <dgm:pt modelId="{4C22F9A7-82DD-499F-955F-22060F66F3F0}" type="parTrans" cxnId="{2658A4E0-CEB7-4C5A-A5CA-BACA1E715049}">
      <dgm:prSet/>
      <dgm:spPr/>
      <dgm:t>
        <a:bodyPr/>
        <a:lstStyle/>
        <a:p>
          <a:endParaRPr lang="en-US" noProof="0" dirty="0"/>
        </a:p>
      </dgm:t>
    </dgm:pt>
    <dgm:pt modelId="{4F0E95C1-042A-42E7-B45A-F185443C736D}" type="sibTrans" cxnId="{2658A4E0-CEB7-4C5A-A5CA-BACA1E715049}">
      <dgm:prSet/>
      <dgm:spPr/>
      <dgm:t>
        <a:bodyPr/>
        <a:lstStyle/>
        <a:p>
          <a:endParaRPr lang="en-US" noProof="0" dirty="0"/>
        </a:p>
      </dgm:t>
    </dgm:pt>
    <dgm:pt modelId="{2A1526F1-19CE-4EF4-8701-4A60488D6878}">
      <dgm:prSet phldrT="[Text]"/>
      <dgm:spPr/>
      <dgm:t>
        <a:bodyPr/>
        <a:lstStyle/>
        <a:p>
          <a:r>
            <a:rPr lang="en-US" noProof="0" dirty="0"/>
            <a:t>Economic Growth</a:t>
          </a:r>
        </a:p>
        <a:p>
          <a:r>
            <a:rPr lang="en-US" noProof="0" dirty="0"/>
            <a:t>Employment Rates</a:t>
          </a:r>
        </a:p>
        <a:p>
          <a:r>
            <a:rPr lang="en-US" noProof="0" dirty="0"/>
            <a:t>Inflation Rates</a:t>
          </a:r>
        </a:p>
        <a:p>
          <a:r>
            <a:rPr lang="en-US" noProof="0" dirty="0"/>
            <a:t>Monetary Policy</a:t>
          </a:r>
        </a:p>
      </dgm:t>
    </dgm:pt>
    <dgm:pt modelId="{A5D6440D-44D9-42C0-AEE5-3D88E75FD7CA}" type="parTrans" cxnId="{97C09885-2BA0-4148-AADD-848455F453C4}">
      <dgm:prSet/>
      <dgm:spPr/>
      <dgm:t>
        <a:bodyPr/>
        <a:lstStyle/>
        <a:p>
          <a:endParaRPr lang="en-US" noProof="0" dirty="0"/>
        </a:p>
      </dgm:t>
    </dgm:pt>
    <dgm:pt modelId="{B4C67092-0A0B-48CB-A235-216D18F1B6D0}" type="sibTrans" cxnId="{97C09885-2BA0-4148-AADD-848455F453C4}">
      <dgm:prSet/>
      <dgm:spPr/>
      <dgm:t>
        <a:bodyPr/>
        <a:lstStyle/>
        <a:p>
          <a:endParaRPr lang="en-US" noProof="0" dirty="0"/>
        </a:p>
      </dgm:t>
    </dgm:pt>
    <dgm:pt modelId="{A196F0AF-9369-415B-BC15-5D00E7C5C54A}">
      <dgm:prSet phldrT="[Text]" custT="1"/>
      <dgm:spPr/>
      <dgm:t>
        <a:bodyPr/>
        <a:lstStyle/>
        <a:p>
          <a:r>
            <a:rPr lang="en-US" sz="2800" b="1" noProof="0" dirty="0"/>
            <a:t>S</a:t>
          </a:r>
        </a:p>
        <a:p>
          <a:r>
            <a:rPr lang="en-US" sz="2400" noProof="0" dirty="0"/>
            <a:t>Social</a:t>
          </a:r>
        </a:p>
      </dgm:t>
    </dgm:pt>
    <dgm:pt modelId="{3135A867-A8E1-48FA-BF50-4F1BFA2A3432}" type="parTrans" cxnId="{C4DEA443-9EB1-435F-9A8B-B14220B9675D}">
      <dgm:prSet/>
      <dgm:spPr/>
      <dgm:t>
        <a:bodyPr/>
        <a:lstStyle/>
        <a:p>
          <a:endParaRPr lang="en-US" noProof="0" dirty="0"/>
        </a:p>
      </dgm:t>
    </dgm:pt>
    <dgm:pt modelId="{2960AFE8-D134-4220-B4D3-1F619B84A62C}" type="sibTrans" cxnId="{C4DEA443-9EB1-435F-9A8B-B14220B9675D}">
      <dgm:prSet/>
      <dgm:spPr/>
      <dgm:t>
        <a:bodyPr/>
        <a:lstStyle/>
        <a:p>
          <a:endParaRPr lang="en-US" noProof="0" dirty="0"/>
        </a:p>
      </dgm:t>
    </dgm:pt>
    <dgm:pt modelId="{A3DBE7D0-C057-487D-B28C-DAF0B8DA92D7}">
      <dgm:prSet phldrT="[Text]"/>
      <dgm:spPr/>
      <dgm:t>
        <a:bodyPr/>
        <a:lstStyle/>
        <a:p>
          <a:r>
            <a:rPr lang="en-US" noProof="0" dirty="0"/>
            <a:t>Income Distribution</a:t>
          </a:r>
        </a:p>
        <a:p>
          <a:r>
            <a:rPr lang="en-US" noProof="0" dirty="0"/>
            <a:t>Demographics</a:t>
          </a:r>
        </a:p>
        <a:p>
          <a:r>
            <a:rPr lang="en-US" noProof="0" dirty="0"/>
            <a:t>Lifestyle</a:t>
          </a:r>
        </a:p>
        <a:p>
          <a:r>
            <a:rPr lang="en-US" noProof="0" dirty="0"/>
            <a:t>Culture</a:t>
          </a:r>
        </a:p>
      </dgm:t>
    </dgm:pt>
    <dgm:pt modelId="{1378B543-04DA-4120-B28A-7102151FBCC1}" type="parTrans" cxnId="{06900E60-C438-4587-991F-D3940FB0E639}">
      <dgm:prSet/>
      <dgm:spPr/>
      <dgm:t>
        <a:bodyPr/>
        <a:lstStyle/>
        <a:p>
          <a:endParaRPr lang="en-US" noProof="0" dirty="0"/>
        </a:p>
      </dgm:t>
    </dgm:pt>
    <dgm:pt modelId="{410E81B1-9CBC-4409-A10E-3189B4A82316}" type="sibTrans" cxnId="{06900E60-C438-4587-991F-D3940FB0E639}">
      <dgm:prSet/>
      <dgm:spPr/>
      <dgm:t>
        <a:bodyPr/>
        <a:lstStyle/>
        <a:p>
          <a:endParaRPr lang="en-US" noProof="0" dirty="0"/>
        </a:p>
      </dgm:t>
    </dgm:pt>
    <dgm:pt modelId="{6D79A8F1-697E-4DAA-A3D4-9C8DF5A2E8B1}">
      <dgm:prSet phldrT="[Text]" custT="1"/>
      <dgm:spPr/>
      <dgm:t>
        <a:bodyPr/>
        <a:lstStyle/>
        <a:p>
          <a:r>
            <a:rPr lang="en-US" sz="2800" b="1" noProof="0" dirty="0"/>
            <a:t>T</a:t>
          </a:r>
        </a:p>
        <a:p>
          <a:r>
            <a:rPr lang="en-US" sz="2400" noProof="0" dirty="0"/>
            <a:t>Technology</a:t>
          </a:r>
        </a:p>
      </dgm:t>
    </dgm:pt>
    <dgm:pt modelId="{5ED4E0FB-B835-481B-A66A-A0C6F7D19EB1}" type="parTrans" cxnId="{10F8F57B-6500-42E1-9C05-09AA9152EF84}">
      <dgm:prSet/>
      <dgm:spPr/>
      <dgm:t>
        <a:bodyPr/>
        <a:lstStyle/>
        <a:p>
          <a:endParaRPr lang="en-US" noProof="0" dirty="0"/>
        </a:p>
      </dgm:t>
    </dgm:pt>
    <dgm:pt modelId="{9AD40F14-C6D9-4C8D-86B8-826484ACC5F3}" type="sibTrans" cxnId="{10F8F57B-6500-42E1-9C05-09AA9152EF84}">
      <dgm:prSet/>
      <dgm:spPr/>
      <dgm:t>
        <a:bodyPr/>
        <a:lstStyle/>
        <a:p>
          <a:endParaRPr lang="en-US" noProof="0" dirty="0"/>
        </a:p>
      </dgm:t>
    </dgm:pt>
    <dgm:pt modelId="{BEBCBB1D-8FA1-484C-8701-7956852C56E1}">
      <dgm:prSet phldrT="[Text]" custT="1"/>
      <dgm:spPr/>
      <dgm:t>
        <a:bodyPr/>
        <a:lstStyle/>
        <a:p>
          <a:r>
            <a:rPr lang="en-US" sz="2800" b="1" noProof="0" dirty="0"/>
            <a:t>L</a:t>
          </a:r>
        </a:p>
        <a:p>
          <a:r>
            <a:rPr lang="en-US" sz="2400" noProof="0" dirty="0"/>
            <a:t>Legal</a:t>
          </a:r>
        </a:p>
      </dgm:t>
    </dgm:pt>
    <dgm:pt modelId="{9DFE01A9-D74B-4863-A128-7CF72CE6581C}" type="parTrans" cxnId="{F86229E2-7F6B-4DA1-8F8C-B26D6579AD87}">
      <dgm:prSet/>
      <dgm:spPr/>
      <dgm:t>
        <a:bodyPr/>
        <a:lstStyle/>
        <a:p>
          <a:endParaRPr lang="en-US" noProof="0" dirty="0"/>
        </a:p>
      </dgm:t>
    </dgm:pt>
    <dgm:pt modelId="{97D95A62-3D58-48F4-B732-FD3078F333EF}" type="sibTrans" cxnId="{F86229E2-7F6B-4DA1-8F8C-B26D6579AD87}">
      <dgm:prSet/>
      <dgm:spPr/>
      <dgm:t>
        <a:bodyPr/>
        <a:lstStyle/>
        <a:p>
          <a:endParaRPr lang="en-US" noProof="0" dirty="0"/>
        </a:p>
      </dgm:t>
    </dgm:pt>
    <dgm:pt modelId="{19602B80-02D7-4E61-B9DB-D0D59529AC88}">
      <dgm:prSet phldrT="[Text]" custT="1"/>
      <dgm:spPr/>
      <dgm:t>
        <a:bodyPr/>
        <a:lstStyle/>
        <a:p>
          <a:r>
            <a:rPr lang="en-US" sz="2800" b="1" noProof="0" dirty="0"/>
            <a:t>E</a:t>
          </a:r>
        </a:p>
        <a:p>
          <a:r>
            <a:rPr lang="en-US" sz="2400" noProof="0" dirty="0"/>
            <a:t>Environment</a:t>
          </a:r>
        </a:p>
      </dgm:t>
    </dgm:pt>
    <dgm:pt modelId="{4DAA963E-3F7D-4F88-8B85-8D0925A1F0F2}" type="parTrans" cxnId="{052D646B-FBF6-4FA4-9697-47FD003ED3BB}">
      <dgm:prSet/>
      <dgm:spPr/>
      <dgm:t>
        <a:bodyPr/>
        <a:lstStyle/>
        <a:p>
          <a:endParaRPr lang="en-US" noProof="0" dirty="0"/>
        </a:p>
      </dgm:t>
    </dgm:pt>
    <dgm:pt modelId="{579772C3-A1E9-41AB-8C27-1D636AA1C7F2}" type="sibTrans" cxnId="{052D646B-FBF6-4FA4-9697-47FD003ED3BB}">
      <dgm:prSet/>
      <dgm:spPr/>
      <dgm:t>
        <a:bodyPr/>
        <a:lstStyle/>
        <a:p>
          <a:endParaRPr lang="en-US" noProof="0" dirty="0"/>
        </a:p>
      </dgm:t>
    </dgm:pt>
    <dgm:pt modelId="{565F5750-2A02-4708-9FFD-C6E0F1D94B0F}">
      <dgm:prSet phldrT="[Text]"/>
      <dgm:spPr/>
      <dgm:t>
        <a:bodyPr/>
        <a:lstStyle/>
        <a:p>
          <a:r>
            <a:rPr lang="en-US" noProof="0" dirty="0"/>
            <a:t>Emerging Technologies</a:t>
          </a:r>
        </a:p>
        <a:p>
          <a:r>
            <a:rPr lang="en-US" noProof="0" dirty="0"/>
            <a:t>IT Infrastructure</a:t>
          </a:r>
        </a:p>
        <a:p>
          <a:r>
            <a:rPr lang="en-US" noProof="0" dirty="0"/>
            <a:t>Intellectual Property</a:t>
          </a:r>
        </a:p>
        <a:p>
          <a:r>
            <a:rPr lang="en-US" noProof="0" dirty="0"/>
            <a:t>Rights</a:t>
          </a:r>
        </a:p>
      </dgm:t>
    </dgm:pt>
    <dgm:pt modelId="{CAD8C9FE-D2B0-4459-A9AB-9E9059A56B48}" type="parTrans" cxnId="{671AC6D3-29FF-457B-8C66-B1D4B178EE20}">
      <dgm:prSet/>
      <dgm:spPr/>
      <dgm:t>
        <a:bodyPr/>
        <a:lstStyle/>
        <a:p>
          <a:endParaRPr lang="en-US" noProof="0" dirty="0"/>
        </a:p>
      </dgm:t>
    </dgm:pt>
    <dgm:pt modelId="{61C66672-D8BE-4CF0-A090-8D9F228DB723}" type="sibTrans" cxnId="{671AC6D3-29FF-457B-8C66-B1D4B178EE20}">
      <dgm:prSet/>
      <dgm:spPr/>
      <dgm:t>
        <a:bodyPr/>
        <a:lstStyle/>
        <a:p>
          <a:endParaRPr lang="en-US" noProof="0" dirty="0"/>
        </a:p>
      </dgm:t>
    </dgm:pt>
    <dgm:pt modelId="{1B6D0D15-A53C-4BB3-A689-4ED463757911}">
      <dgm:prSet phldrT="[Text]"/>
      <dgm:spPr/>
      <dgm:t>
        <a:bodyPr/>
        <a:lstStyle/>
        <a:p>
          <a:r>
            <a:rPr lang="en-US" noProof="0" dirty="0"/>
            <a:t>Taxation Laws</a:t>
          </a:r>
        </a:p>
        <a:p>
          <a:r>
            <a:rPr lang="en-US" noProof="0" dirty="0"/>
            <a:t>Employment Regulations</a:t>
          </a:r>
        </a:p>
        <a:p>
          <a:r>
            <a:rPr lang="en-US" noProof="0" dirty="0"/>
            <a:t>Industry Regulations</a:t>
          </a:r>
        </a:p>
      </dgm:t>
    </dgm:pt>
    <dgm:pt modelId="{A82AAB97-57BA-42AF-AF6E-F59B025CDE55}" type="parTrans" cxnId="{B868FD25-1AF8-49F1-B705-53EFF523CB6F}">
      <dgm:prSet/>
      <dgm:spPr/>
      <dgm:t>
        <a:bodyPr/>
        <a:lstStyle/>
        <a:p>
          <a:endParaRPr lang="en-US" noProof="0" dirty="0"/>
        </a:p>
      </dgm:t>
    </dgm:pt>
    <dgm:pt modelId="{1CB51254-F6E5-4DDB-95D0-E46A7FC1F646}" type="sibTrans" cxnId="{B868FD25-1AF8-49F1-B705-53EFF523CB6F}">
      <dgm:prSet/>
      <dgm:spPr/>
      <dgm:t>
        <a:bodyPr/>
        <a:lstStyle/>
        <a:p>
          <a:endParaRPr lang="en-US" noProof="0" dirty="0"/>
        </a:p>
      </dgm:t>
    </dgm:pt>
    <dgm:pt modelId="{E29DB99B-9300-414C-96B2-433959F5ED0E}">
      <dgm:prSet phldrT="[Text]"/>
      <dgm:spPr/>
      <dgm:t>
        <a:bodyPr/>
        <a:lstStyle/>
        <a:p>
          <a:r>
            <a:rPr lang="en-US" noProof="0" dirty="0"/>
            <a:t>Regulations and Restrictions</a:t>
          </a:r>
        </a:p>
        <a:p>
          <a:r>
            <a:rPr lang="en-US" noProof="0" dirty="0"/>
            <a:t>Consumer Attitudes</a:t>
          </a:r>
        </a:p>
      </dgm:t>
    </dgm:pt>
    <dgm:pt modelId="{772D8F77-28C8-47DD-BF02-CAADA730BB85}" type="parTrans" cxnId="{87B12C8C-026F-4F23-B48B-44009C8990DC}">
      <dgm:prSet/>
      <dgm:spPr/>
      <dgm:t>
        <a:bodyPr/>
        <a:lstStyle/>
        <a:p>
          <a:endParaRPr lang="en-US" noProof="0" dirty="0"/>
        </a:p>
      </dgm:t>
    </dgm:pt>
    <dgm:pt modelId="{C2A176E1-95B4-49CA-B30D-878280A0D203}" type="sibTrans" cxnId="{87B12C8C-026F-4F23-B48B-44009C8990DC}">
      <dgm:prSet/>
      <dgm:spPr/>
      <dgm:t>
        <a:bodyPr/>
        <a:lstStyle/>
        <a:p>
          <a:endParaRPr lang="en-US" noProof="0" dirty="0"/>
        </a:p>
      </dgm:t>
    </dgm:pt>
    <dgm:pt modelId="{359A5154-737E-4491-99F9-923513D8DAAC}" type="pres">
      <dgm:prSet presAssocID="{33273ADE-995B-48CE-B88B-063D3470EE87}" presName="theList" presStyleCnt="0">
        <dgm:presLayoutVars>
          <dgm:dir/>
          <dgm:animLvl val="lvl"/>
          <dgm:resizeHandles val="exact"/>
        </dgm:presLayoutVars>
      </dgm:prSet>
      <dgm:spPr/>
    </dgm:pt>
    <dgm:pt modelId="{6DB76420-9BAE-4B31-8E64-6E180234CE53}" type="pres">
      <dgm:prSet presAssocID="{F803DB34-9134-45B3-B64E-F046591D0FF3}" presName="compNode" presStyleCnt="0"/>
      <dgm:spPr/>
    </dgm:pt>
    <dgm:pt modelId="{E9AFBA3A-E4E2-4CE3-86DC-426948E3E57B}" type="pres">
      <dgm:prSet presAssocID="{F803DB34-9134-45B3-B64E-F046591D0FF3}" presName="aNode" presStyleLbl="bgShp" presStyleIdx="0" presStyleCnt="6"/>
      <dgm:spPr/>
    </dgm:pt>
    <dgm:pt modelId="{1B3F4A68-F32E-4703-81B7-2828613A7772}" type="pres">
      <dgm:prSet presAssocID="{F803DB34-9134-45B3-B64E-F046591D0FF3}" presName="textNode" presStyleLbl="bgShp" presStyleIdx="0" presStyleCnt="6"/>
      <dgm:spPr/>
    </dgm:pt>
    <dgm:pt modelId="{DB41BF58-8CD4-4512-B53E-42EA50D27EDC}" type="pres">
      <dgm:prSet presAssocID="{F803DB34-9134-45B3-B64E-F046591D0FF3}" presName="compChildNode" presStyleCnt="0"/>
      <dgm:spPr/>
    </dgm:pt>
    <dgm:pt modelId="{58C60F9C-DDC1-4542-A17C-FC9872F61F09}" type="pres">
      <dgm:prSet presAssocID="{F803DB34-9134-45B3-B64E-F046591D0FF3}" presName="theInnerList" presStyleCnt="0"/>
      <dgm:spPr/>
    </dgm:pt>
    <dgm:pt modelId="{583E7B60-BC08-4374-A2D8-236973C717FD}" type="pres">
      <dgm:prSet presAssocID="{7A8FA7A3-8804-4B1F-8762-DE90B969A235}" presName="childNode" presStyleLbl="node1" presStyleIdx="0" presStyleCnt="6">
        <dgm:presLayoutVars>
          <dgm:bulletEnabled val="1"/>
        </dgm:presLayoutVars>
      </dgm:prSet>
      <dgm:spPr/>
    </dgm:pt>
    <dgm:pt modelId="{0E41B122-146D-4AFE-A3A3-9B8549248AE1}" type="pres">
      <dgm:prSet presAssocID="{F803DB34-9134-45B3-B64E-F046591D0FF3}" presName="aSpace" presStyleCnt="0"/>
      <dgm:spPr/>
    </dgm:pt>
    <dgm:pt modelId="{2C2A6D16-F106-4E96-8C44-B950B7A3225A}" type="pres">
      <dgm:prSet presAssocID="{113ACDE2-1ED1-445D-86E4-A191900F428D}" presName="compNode" presStyleCnt="0"/>
      <dgm:spPr/>
    </dgm:pt>
    <dgm:pt modelId="{AD32F243-C12C-45B7-BAD7-38E63D1FC65A}" type="pres">
      <dgm:prSet presAssocID="{113ACDE2-1ED1-445D-86E4-A191900F428D}" presName="aNode" presStyleLbl="bgShp" presStyleIdx="1" presStyleCnt="6"/>
      <dgm:spPr/>
    </dgm:pt>
    <dgm:pt modelId="{800F86B4-88AA-42A8-B50F-9864C49865EC}" type="pres">
      <dgm:prSet presAssocID="{113ACDE2-1ED1-445D-86E4-A191900F428D}" presName="textNode" presStyleLbl="bgShp" presStyleIdx="1" presStyleCnt="6"/>
      <dgm:spPr/>
    </dgm:pt>
    <dgm:pt modelId="{BB85E096-8EE1-4E99-B220-F7D3D27DF661}" type="pres">
      <dgm:prSet presAssocID="{113ACDE2-1ED1-445D-86E4-A191900F428D}" presName="compChildNode" presStyleCnt="0"/>
      <dgm:spPr/>
    </dgm:pt>
    <dgm:pt modelId="{3CB53A74-8EFB-45D8-8458-2FB1415DD9F4}" type="pres">
      <dgm:prSet presAssocID="{113ACDE2-1ED1-445D-86E4-A191900F428D}" presName="theInnerList" presStyleCnt="0"/>
      <dgm:spPr/>
    </dgm:pt>
    <dgm:pt modelId="{9A4BC979-D942-42C9-BB9F-34566A20D341}" type="pres">
      <dgm:prSet presAssocID="{2A1526F1-19CE-4EF4-8701-4A60488D6878}" presName="childNode" presStyleLbl="node1" presStyleIdx="1" presStyleCnt="6">
        <dgm:presLayoutVars>
          <dgm:bulletEnabled val="1"/>
        </dgm:presLayoutVars>
      </dgm:prSet>
      <dgm:spPr/>
    </dgm:pt>
    <dgm:pt modelId="{27A27F34-1593-488B-A950-2D0397A4A7C3}" type="pres">
      <dgm:prSet presAssocID="{113ACDE2-1ED1-445D-86E4-A191900F428D}" presName="aSpace" presStyleCnt="0"/>
      <dgm:spPr/>
    </dgm:pt>
    <dgm:pt modelId="{DF9EC065-8043-47F8-A6CF-4E96C90E2383}" type="pres">
      <dgm:prSet presAssocID="{A196F0AF-9369-415B-BC15-5D00E7C5C54A}" presName="compNode" presStyleCnt="0"/>
      <dgm:spPr/>
    </dgm:pt>
    <dgm:pt modelId="{7F6445E0-D91E-4FC9-B78C-AA9091F480C8}" type="pres">
      <dgm:prSet presAssocID="{A196F0AF-9369-415B-BC15-5D00E7C5C54A}" presName="aNode" presStyleLbl="bgShp" presStyleIdx="2" presStyleCnt="6"/>
      <dgm:spPr/>
    </dgm:pt>
    <dgm:pt modelId="{E8683866-4B26-47F4-898F-4228E5AFD27D}" type="pres">
      <dgm:prSet presAssocID="{A196F0AF-9369-415B-BC15-5D00E7C5C54A}" presName="textNode" presStyleLbl="bgShp" presStyleIdx="2" presStyleCnt="6"/>
      <dgm:spPr/>
    </dgm:pt>
    <dgm:pt modelId="{40E60FD1-2D89-4BCF-A52A-4303B2392DEF}" type="pres">
      <dgm:prSet presAssocID="{A196F0AF-9369-415B-BC15-5D00E7C5C54A}" presName="compChildNode" presStyleCnt="0"/>
      <dgm:spPr/>
    </dgm:pt>
    <dgm:pt modelId="{4CDE472F-9B0C-402A-8901-027905C27A48}" type="pres">
      <dgm:prSet presAssocID="{A196F0AF-9369-415B-BC15-5D00E7C5C54A}" presName="theInnerList" presStyleCnt="0"/>
      <dgm:spPr/>
    </dgm:pt>
    <dgm:pt modelId="{92D02085-CFE9-4456-9E46-CCADEB82EDBC}" type="pres">
      <dgm:prSet presAssocID="{A3DBE7D0-C057-487D-B28C-DAF0B8DA92D7}" presName="childNode" presStyleLbl="node1" presStyleIdx="2" presStyleCnt="6">
        <dgm:presLayoutVars>
          <dgm:bulletEnabled val="1"/>
        </dgm:presLayoutVars>
      </dgm:prSet>
      <dgm:spPr/>
    </dgm:pt>
    <dgm:pt modelId="{6A3D9F7F-0A92-41AF-A4FB-9F5824A45ECF}" type="pres">
      <dgm:prSet presAssocID="{A196F0AF-9369-415B-BC15-5D00E7C5C54A}" presName="aSpace" presStyleCnt="0"/>
      <dgm:spPr/>
    </dgm:pt>
    <dgm:pt modelId="{E6D46680-74EB-487C-A0A7-3E57D217730F}" type="pres">
      <dgm:prSet presAssocID="{6D79A8F1-697E-4DAA-A3D4-9C8DF5A2E8B1}" presName="compNode" presStyleCnt="0"/>
      <dgm:spPr/>
    </dgm:pt>
    <dgm:pt modelId="{26E33F4A-23BE-427A-A9D6-0DA20E705094}" type="pres">
      <dgm:prSet presAssocID="{6D79A8F1-697E-4DAA-A3D4-9C8DF5A2E8B1}" presName="aNode" presStyleLbl="bgShp" presStyleIdx="3" presStyleCnt="6"/>
      <dgm:spPr/>
    </dgm:pt>
    <dgm:pt modelId="{EF25E820-05E3-499B-8F4E-C96E0FA4129D}" type="pres">
      <dgm:prSet presAssocID="{6D79A8F1-697E-4DAA-A3D4-9C8DF5A2E8B1}" presName="textNode" presStyleLbl="bgShp" presStyleIdx="3" presStyleCnt="6"/>
      <dgm:spPr/>
    </dgm:pt>
    <dgm:pt modelId="{40AF691C-EEDD-446F-AA46-7F378FB27D01}" type="pres">
      <dgm:prSet presAssocID="{6D79A8F1-697E-4DAA-A3D4-9C8DF5A2E8B1}" presName="compChildNode" presStyleCnt="0"/>
      <dgm:spPr/>
    </dgm:pt>
    <dgm:pt modelId="{2262268B-B757-4642-BA36-742C0C494D53}" type="pres">
      <dgm:prSet presAssocID="{6D79A8F1-697E-4DAA-A3D4-9C8DF5A2E8B1}" presName="theInnerList" presStyleCnt="0"/>
      <dgm:spPr/>
    </dgm:pt>
    <dgm:pt modelId="{96AF073D-759E-465D-AB09-C9E536220FBB}" type="pres">
      <dgm:prSet presAssocID="{565F5750-2A02-4708-9FFD-C6E0F1D94B0F}" presName="childNode" presStyleLbl="node1" presStyleIdx="3" presStyleCnt="6">
        <dgm:presLayoutVars>
          <dgm:bulletEnabled val="1"/>
        </dgm:presLayoutVars>
      </dgm:prSet>
      <dgm:spPr/>
    </dgm:pt>
    <dgm:pt modelId="{CEFB3D12-4A80-4DB9-98CA-59D294FAA97E}" type="pres">
      <dgm:prSet presAssocID="{6D79A8F1-697E-4DAA-A3D4-9C8DF5A2E8B1}" presName="aSpace" presStyleCnt="0"/>
      <dgm:spPr/>
    </dgm:pt>
    <dgm:pt modelId="{2F72ADB6-965B-4264-A41A-C97CC35BBE69}" type="pres">
      <dgm:prSet presAssocID="{BEBCBB1D-8FA1-484C-8701-7956852C56E1}" presName="compNode" presStyleCnt="0"/>
      <dgm:spPr/>
    </dgm:pt>
    <dgm:pt modelId="{62EB3FF8-53FF-4C75-8172-4E548D26E80F}" type="pres">
      <dgm:prSet presAssocID="{BEBCBB1D-8FA1-484C-8701-7956852C56E1}" presName="aNode" presStyleLbl="bgShp" presStyleIdx="4" presStyleCnt="6"/>
      <dgm:spPr/>
    </dgm:pt>
    <dgm:pt modelId="{024DC5BF-21C4-413A-9F8F-EB6ED42DF944}" type="pres">
      <dgm:prSet presAssocID="{BEBCBB1D-8FA1-484C-8701-7956852C56E1}" presName="textNode" presStyleLbl="bgShp" presStyleIdx="4" presStyleCnt="6"/>
      <dgm:spPr/>
    </dgm:pt>
    <dgm:pt modelId="{7EDA9E32-742A-439C-ABC4-2D57190A48BB}" type="pres">
      <dgm:prSet presAssocID="{BEBCBB1D-8FA1-484C-8701-7956852C56E1}" presName="compChildNode" presStyleCnt="0"/>
      <dgm:spPr/>
    </dgm:pt>
    <dgm:pt modelId="{155F856E-1911-4B07-99D3-AC0C90E85696}" type="pres">
      <dgm:prSet presAssocID="{BEBCBB1D-8FA1-484C-8701-7956852C56E1}" presName="theInnerList" presStyleCnt="0"/>
      <dgm:spPr/>
    </dgm:pt>
    <dgm:pt modelId="{3C8EFBB9-7C1F-4BA9-8A9F-FE59CB0B7183}" type="pres">
      <dgm:prSet presAssocID="{1B6D0D15-A53C-4BB3-A689-4ED463757911}" presName="childNode" presStyleLbl="node1" presStyleIdx="4" presStyleCnt="6">
        <dgm:presLayoutVars>
          <dgm:bulletEnabled val="1"/>
        </dgm:presLayoutVars>
      </dgm:prSet>
      <dgm:spPr/>
    </dgm:pt>
    <dgm:pt modelId="{1026908C-3995-4A17-95B5-B572399EC5F8}" type="pres">
      <dgm:prSet presAssocID="{BEBCBB1D-8FA1-484C-8701-7956852C56E1}" presName="aSpace" presStyleCnt="0"/>
      <dgm:spPr/>
    </dgm:pt>
    <dgm:pt modelId="{8AB8F6C9-492C-4677-8DB0-4CBED7AF5779}" type="pres">
      <dgm:prSet presAssocID="{19602B80-02D7-4E61-B9DB-D0D59529AC88}" presName="compNode" presStyleCnt="0"/>
      <dgm:spPr/>
    </dgm:pt>
    <dgm:pt modelId="{B4049D59-134C-4243-80FD-2D70FE9AFE9B}" type="pres">
      <dgm:prSet presAssocID="{19602B80-02D7-4E61-B9DB-D0D59529AC88}" presName="aNode" presStyleLbl="bgShp" presStyleIdx="5" presStyleCnt="6"/>
      <dgm:spPr/>
    </dgm:pt>
    <dgm:pt modelId="{6BEDB3BA-ECF2-4C21-8F01-166506A597B9}" type="pres">
      <dgm:prSet presAssocID="{19602B80-02D7-4E61-B9DB-D0D59529AC88}" presName="textNode" presStyleLbl="bgShp" presStyleIdx="5" presStyleCnt="6"/>
      <dgm:spPr/>
    </dgm:pt>
    <dgm:pt modelId="{E43B73C7-4A17-4C86-AF36-D98185FF4D7D}" type="pres">
      <dgm:prSet presAssocID="{19602B80-02D7-4E61-B9DB-D0D59529AC88}" presName="compChildNode" presStyleCnt="0"/>
      <dgm:spPr/>
    </dgm:pt>
    <dgm:pt modelId="{49FA84D6-E15D-4A8E-91E0-843947E45573}" type="pres">
      <dgm:prSet presAssocID="{19602B80-02D7-4E61-B9DB-D0D59529AC88}" presName="theInnerList" presStyleCnt="0"/>
      <dgm:spPr/>
    </dgm:pt>
    <dgm:pt modelId="{934D9AD1-B14B-47F5-8C3D-8E91791DE37F}" type="pres">
      <dgm:prSet presAssocID="{E29DB99B-9300-414C-96B2-433959F5ED0E}" presName="childNode" presStyleLbl="node1" presStyleIdx="5" presStyleCnt="6">
        <dgm:presLayoutVars>
          <dgm:bulletEnabled val="1"/>
        </dgm:presLayoutVars>
      </dgm:prSet>
      <dgm:spPr/>
    </dgm:pt>
  </dgm:ptLst>
  <dgm:cxnLst>
    <dgm:cxn modelId="{A43CD301-87FC-4D54-80D8-D6F7BEDB4F81}" srcId="{33273ADE-995B-48CE-B88B-063D3470EE87}" destId="{F803DB34-9134-45B3-B64E-F046591D0FF3}" srcOrd="0" destOrd="0" parTransId="{DE28B461-D382-455F-A6D1-95E3D9BE0585}" sibTransId="{AD994782-0F37-446E-B493-2196F9585023}"/>
    <dgm:cxn modelId="{1F6B340D-1F15-477B-9218-32647DA473AB}" type="presOf" srcId="{33273ADE-995B-48CE-B88B-063D3470EE87}" destId="{359A5154-737E-4491-99F9-923513D8DAAC}" srcOrd="0" destOrd="0" presId="urn:microsoft.com/office/officeart/2005/8/layout/lProcess2"/>
    <dgm:cxn modelId="{B868FD25-1AF8-49F1-B705-53EFF523CB6F}" srcId="{BEBCBB1D-8FA1-484C-8701-7956852C56E1}" destId="{1B6D0D15-A53C-4BB3-A689-4ED463757911}" srcOrd="0" destOrd="0" parTransId="{A82AAB97-57BA-42AF-AF6E-F59B025CDE55}" sibTransId="{1CB51254-F6E5-4DDB-95D0-E46A7FC1F646}"/>
    <dgm:cxn modelId="{E47AB327-0AF9-4804-B6D3-A32E8D702D84}" type="presOf" srcId="{BEBCBB1D-8FA1-484C-8701-7956852C56E1}" destId="{024DC5BF-21C4-413A-9F8F-EB6ED42DF944}" srcOrd="1" destOrd="0" presId="urn:microsoft.com/office/officeart/2005/8/layout/lProcess2"/>
    <dgm:cxn modelId="{EC5E5735-0B1D-40EB-A1D4-AE3D32C53FE3}" type="presOf" srcId="{1B6D0D15-A53C-4BB3-A689-4ED463757911}" destId="{3C8EFBB9-7C1F-4BA9-8A9F-FE59CB0B7183}" srcOrd="0" destOrd="0" presId="urn:microsoft.com/office/officeart/2005/8/layout/lProcess2"/>
    <dgm:cxn modelId="{2391323A-99C6-4EB8-A820-FC11274D4A2A}" type="presOf" srcId="{E29DB99B-9300-414C-96B2-433959F5ED0E}" destId="{934D9AD1-B14B-47F5-8C3D-8E91791DE37F}" srcOrd="0" destOrd="0" presId="urn:microsoft.com/office/officeart/2005/8/layout/lProcess2"/>
    <dgm:cxn modelId="{D4C5013C-6865-4284-BEC4-23FEB7C60983}" type="presOf" srcId="{A3DBE7D0-C057-487D-B28C-DAF0B8DA92D7}" destId="{92D02085-CFE9-4456-9E46-CCADEB82EDBC}" srcOrd="0" destOrd="0" presId="urn:microsoft.com/office/officeart/2005/8/layout/lProcess2"/>
    <dgm:cxn modelId="{26EC5E5D-83B3-4065-BC92-C5F108426A57}" type="presOf" srcId="{BEBCBB1D-8FA1-484C-8701-7956852C56E1}" destId="{62EB3FF8-53FF-4C75-8172-4E548D26E80F}" srcOrd="0" destOrd="0" presId="urn:microsoft.com/office/officeart/2005/8/layout/lProcess2"/>
    <dgm:cxn modelId="{06900E60-C438-4587-991F-D3940FB0E639}" srcId="{A196F0AF-9369-415B-BC15-5D00E7C5C54A}" destId="{A3DBE7D0-C057-487D-B28C-DAF0B8DA92D7}" srcOrd="0" destOrd="0" parTransId="{1378B543-04DA-4120-B28A-7102151FBCC1}" sibTransId="{410E81B1-9CBC-4409-A10E-3189B4A82316}"/>
    <dgm:cxn modelId="{2114B261-87BC-4F02-8460-1D6A45062D8B}" type="presOf" srcId="{7A8FA7A3-8804-4B1F-8762-DE90B969A235}" destId="{583E7B60-BC08-4374-A2D8-236973C717FD}" srcOrd="0" destOrd="0" presId="urn:microsoft.com/office/officeart/2005/8/layout/lProcess2"/>
    <dgm:cxn modelId="{C4DEA443-9EB1-435F-9A8B-B14220B9675D}" srcId="{33273ADE-995B-48CE-B88B-063D3470EE87}" destId="{A196F0AF-9369-415B-BC15-5D00E7C5C54A}" srcOrd="2" destOrd="0" parTransId="{3135A867-A8E1-48FA-BF50-4F1BFA2A3432}" sibTransId="{2960AFE8-D134-4220-B4D3-1F619B84A62C}"/>
    <dgm:cxn modelId="{49132F46-E60F-4154-B423-4993A1A41ACB}" type="presOf" srcId="{F803DB34-9134-45B3-B64E-F046591D0FF3}" destId="{E9AFBA3A-E4E2-4CE3-86DC-426948E3E57B}" srcOrd="0" destOrd="0" presId="urn:microsoft.com/office/officeart/2005/8/layout/lProcess2"/>
    <dgm:cxn modelId="{B437FF4A-5B30-4CFC-A7E2-6EED2EECE699}" type="presOf" srcId="{F803DB34-9134-45B3-B64E-F046591D0FF3}" destId="{1B3F4A68-F32E-4703-81B7-2828613A7772}" srcOrd="1" destOrd="0" presId="urn:microsoft.com/office/officeart/2005/8/layout/lProcess2"/>
    <dgm:cxn modelId="{052D646B-FBF6-4FA4-9697-47FD003ED3BB}" srcId="{33273ADE-995B-48CE-B88B-063D3470EE87}" destId="{19602B80-02D7-4E61-B9DB-D0D59529AC88}" srcOrd="5" destOrd="0" parTransId="{4DAA963E-3F7D-4F88-8B85-8D0925A1F0F2}" sibTransId="{579772C3-A1E9-41AB-8C27-1D636AA1C7F2}"/>
    <dgm:cxn modelId="{05A93151-0CC1-4441-9E60-49E450D95149}" type="presOf" srcId="{2A1526F1-19CE-4EF4-8701-4A60488D6878}" destId="{9A4BC979-D942-42C9-BB9F-34566A20D341}" srcOrd="0" destOrd="0" presId="urn:microsoft.com/office/officeart/2005/8/layout/lProcess2"/>
    <dgm:cxn modelId="{886C5271-5275-408C-8224-6B7B3684AD74}" type="presOf" srcId="{113ACDE2-1ED1-445D-86E4-A191900F428D}" destId="{AD32F243-C12C-45B7-BAD7-38E63D1FC65A}" srcOrd="0" destOrd="0" presId="urn:microsoft.com/office/officeart/2005/8/layout/lProcess2"/>
    <dgm:cxn modelId="{56955C56-8BF4-4CB1-95D6-8864C0FA0DA4}" type="presOf" srcId="{A196F0AF-9369-415B-BC15-5D00E7C5C54A}" destId="{7F6445E0-D91E-4FC9-B78C-AA9091F480C8}" srcOrd="0" destOrd="0" presId="urn:microsoft.com/office/officeart/2005/8/layout/lProcess2"/>
    <dgm:cxn modelId="{BAD27876-166A-41EF-908D-7ED35F17B7EE}" type="presOf" srcId="{19602B80-02D7-4E61-B9DB-D0D59529AC88}" destId="{B4049D59-134C-4243-80FD-2D70FE9AFE9B}" srcOrd="0" destOrd="0" presId="urn:microsoft.com/office/officeart/2005/8/layout/lProcess2"/>
    <dgm:cxn modelId="{1E119256-03B6-4BE8-A72A-5D39B0CF3AB7}" srcId="{F803DB34-9134-45B3-B64E-F046591D0FF3}" destId="{7A8FA7A3-8804-4B1F-8762-DE90B969A235}" srcOrd="0" destOrd="0" parTransId="{F95F19B5-916C-4814-9A45-92D73FF5D189}" sibTransId="{3B8944ED-CE14-4E1F-9FFD-8E90E9D86627}"/>
    <dgm:cxn modelId="{10F8F57B-6500-42E1-9C05-09AA9152EF84}" srcId="{33273ADE-995B-48CE-B88B-063D3470EE87}" destId="{6D79A8F1-697E-4DAA-A3D4-9C8DF5A2E8B1}" srcOrd="3" destOrd="0" parTransId="{5ED4E0FB-B835-481B-A66A-A0C6F7D19EB1}" sibTransId="{9AD40F14-C6D9-4C8D-86B8-826484ACC5F3}"/>
    <dgm:cxn modelId="{97C09885-2BA0-4148-AADD-848455F453C4}" srcId="{113ACDE2-1ED1-445D-86E4-A191900F428D}" destId="{2A1526F1-19CE-4EF4-8701-4A60488D6878}" srcOrd="0" destOrd="0" parTransId="{A5D6440D-44D9-42C0-AEE5-3D88E75FD7CA}" sibTransId="{B4C67092-0A0B-48CB-A235-216D18F1B6D0}"/>
    <dgm:cxn modelId="{87B12C8C-026F-4F23-B48B-44009C8990DC}" srcId="{19602B80-02D7-4E61-B9DB-D0D59529AC88}" destId="{E29DB99B-9300-414C-96B2-433959F5ED0E}" srcOrd="0" destOrd="0" parTransId="{772D8F77-28C8-47DD-BF02-CAADA730BB85}" sibTransId="{C2A176E1-95B4-49CA-B30D-878280A0D203}"/>
    <dgm:cxn modelId="{25C036A5-74C0-435D-A88E-9DDD4CDFA542}" type="presOf" srcId="{113ACDE2-1ED1-445D-86E4-A191900F428D}" destId="{800F86B4-88AA-42A8-B50F-9864C49865EC}" srcOrd="1" destOrd="0" presId="urn:microsoft.com/office/officeart/2005/8/layout/lProcess2"/>
    <dgm:cxn modelId="{263BD2B4-44FA-4993-A565-1C4046FBC1EB}" type="presOf" srcId="{565F5750-2A02-4708-9FFD-C6E0F1D94B0F}" destId="{96AF073D-759E-465D-AB09-C9E536220FBB}" srcOrd="0" destOrd="0" presId="urn:microsoft.com/office/officeart/2005/8/layout/lProcess2"/>
    <dgm:cxn modelId="{80CFBBC4-80A9-4BE5-9655-9EB973381D3E}" type="presOf" srcId="{6D79A8F1-697E-4DAA-A3D4-9C8DF5A2E8B1}" destId="{EF25E820-05E3-499B-8F4E-C96E0FA4129D}" srcOrd="1" destOrd="0" presId="urn:microsoft.com/office/officeart/2005/8/layout/lProcess2"/>
    <dgm:cxn modelId="{9B17ACD1-20AD-4FB9-A814-31E40A72200F}" type="presOf" srcId="{19602B80-02D7-4E61-B9DB-D0D59529AC88}" destId="{6BEDB3BA-ECF2-4C21-8F01-166506A597B9}" srcOrd="1" destOrd="0" presId="urn:microsoft.com/office/officeart/2005/8/layout/lProcess2"/>
    <dgm:cxn modelId="{671AC6D3-29FF-457B-8C66-B1D4B178EE20}" srcId="{6D79A8F1-697E-4DAA-A3D4-9C8DF5A2E8B1}" destId="{565F5750-2A02-4708-9FFD-C6E0F1D94B0F}" srcOrd="0" destOrd="0" parTransId="{CAD8C9FE-D2B0-4459-A9AB-9E9059A56B48}" sibTransId="{61C66672-D8BE-4CF0-A090-8D9F228DB723}"/>
    <dgm:cxn modelId="{2658A4E0-CEB7-4C5A-A5CA-BACA1E715049}" srcId="{33273ADE-995B-48CE-B88B-063D3470EE87}" destId="{113ACDE2-1ED1-445D-86E4-A191900F428D}" srcOrd="1" destOrd="0" parTransId="{4C22F9A7-82DD-499F-955F-22060F66F3F0}" sibTransId="{4F0E95C1-042A-42E7-B45A-F185443C736D}"/>
    <dgm:cxn modelId="{F86229E2-7F6B-4DA1-8F8C-B26D6579AD87}" srcId="{33273ADE-995B-48CE-B88B-063D3470EE87}" destId="{BEBCBB1D-8FA1-484C-8701-7956852C56E1}" srcOrd="4" destOrd="0" parTransId="{9DFE01A9-D74B-4863-A128-7CF72CE6581C}" sibTransId="{97D95A62-3D58-48F4-B732-FD3078F333EF}"/>
    <dgm:cxn modelId="{1EECF6E4-886E-465F-BCCA-B2FF6619849B}" type="presOf" srcId="{6D79A8F1-697E-4DAA-A3D4-9C8DF5A2E8B1}" destId="{26E33F4A-23BE-427A-A9D6-0DA20E705094}" srcOrd="0" destOrd="0" presId="urn:microsoft.com/office/officeart/2005/8/layout/lProcess2"/>
    <dgm:cxn modelId="{592487FE-9284-48E6-BE67-9319C85C1B6E}" type="presOf" srcId="{A196F0AF-9369-415B-BC15-5D00E7C5C54A}" destId="{E8683866-4B26-47F4-898F-4228E5AFD27D}" srcOrd="1" destOrd="0" presId="urn:microsoft.com/office/officeart/2005/8/layout/lProcess2"/>
    <dgm:cxn modelId="{B623BC11-EDF4-4A4A-9C5C-39D05B901DA6}" type="presParOf" srcId="{359A5154-737E-4491-99F9-923513D8DAAC}" destId="{6DB76420-9BAE-4B31-8E64-6E180234CE53}" srcOrd="0" destOrd="0" presId="urn:microsoft.com/office/officeart/2005/8/layout/lProcess2"/>
    <dgm:cxn modelId="{223E718B-052D-41C4-ADBB-8FF2BBE89BF0}" type="presParOf" srcId="{6DB76420-9BAE-4B31-8E64-6E180234CE53}" destId="{E9AFBA3A-E4E2-4CE3-86DC-426948E3E57B}" srcOrd="0" destOrd="0" presId="urn:microsoft.com/office/officeart/2005/8/layout/lProcess2"/>
    <dgm:cxn modelId="{87851657-5CDC-4A20-9655-8B11A2675659}" type="presParOf" srcId="{6DB76420-9BAE-4B31-8E64-6E180234CE53}" destId="{1B3F4A68-F32E-4703-81B7-2828613A7772}" srcOrd="1" destOrd="0" presId="urn:microsoft.com/office/officeart/2005/8/layout/lProcess2"/>
    <dgm:cxn modelId="{9E4A64EC-8492-42F6-B206-6C7F95A1175F}" type="presParOf" srcId="{6DB76420-9BAE-4B31-8E64-6E180234CE53}" destId="{DB41BF58-8CD4-4512-B53E-42EA50D27EDC}" srcOrd="2" destOrd="0" presId="urn:microsoft.com/office/officeart/2005/8/layout/lProcess2"/>
    <dgm:cxn modelId="{C5943803-2658-4E96-AE11-84A7492E1359}" type="presParOf" srcId="{DB41BF58-8CD4-4512-B53E-42EA50D27EDC}" destId="{58C60F9C-DDC1-4542-A17C-FC9872F61F09}" srcOrd="0" destOrd="0" presId="urn:microsoft.com/office/officeart/2005/8/layout/lProcess2"/>
    <dgm:cxn modelId="{297D3231-059B-48B2-9D6D-BB953CEDEA8E}" type="presParOf" srcId="{58C60F9C-DDC1-4542-A17C-FC9872F61F09}" destId="{583E7B60-BC08-4374-A2D8-236973C717FD}" srcOrd="0" destOrd="0" presId="urn:microsoft.com/office/officeart/2005/8/layout/lProcess2"/>
    <dgm:cxn modelId="{BBAE1237-4DEB-4250-A0BF-5AE2AC31832A}" type="presParOf" srcId="{359A5154-737E-4491-99F9-923513D8DAAC}" destId="{0E41B122-146D-4AFE-A3A3-9B8549248AE1}" srcOrd="1" destOrd="0" presId="urn:microsoft.com/office/officeart/2005/8/layout/lProcess2"/>
    <dgm:cxn modelId="{6D2CB78A-54F0-48C1-964E-0B60217B1BB3}" type="presParOf" srcId="{359A5154-737E-4491-99F9-923513D8DAAC}" destId="{2C2A6D16-F106-4E96-8C44-B950B7A3225A}" srcOrd="2" destOrd="0" presId="urn:microsoft.com/office/officeart/2005/8/layout/lProcess2"/>
    <dgm:cxn modelId="{369CFA10-E0C4-4034-97EA-8DA6333CAF71}" type="presParOf" srcId="{2C2A6D16-F106-4E96-8C44-B950B7A3225A}" destId="{AD32F243-C12C-45B7-BAD7-38E63D1FC65A}" srcOrd="0" destOrd="0" presId="urn:microsoft.com/office/officeart/2005/8/layout/lProcess2"/>
    <dgm:cxn modelId="{C8E2EE9B-A1A5-4291-B875-B94648B5B323}" type="presParOf" srcId="{2C2A6D16-F106-4E96-8C44-B950B7A3225A}" destId="{800F86B4-88AA-42A8-B50F-9864C49865EC}" srcOrd="1" destOrd="0" presId="urn:microsoft.com/office/officeart/2005/8/layout/lProcess2"/>
    <dgm:cxn modelId="{C21F0B41-BD96-42EE-92BC-7A660361ACEE}" type="presParOf" srcId="{2C2A6D16-F106-4E96-8C44-B950B7A3225A}" destId="{BB85E096-8EE1-4E99-B220-F7D3D27DF661}" srcOrd="2" destOrd="0" presId="urn:microsoft.com/office/officeart/2005/8/layout/lProcess2"/>
    <dgm:cxn modelId="{A516224A-8100-48CB-B622-71C4CE10B6E7}" type="presParOf" srcId="{BB85E096-8EE1-4E99-B220-F7D3D27DF661}" destId="{3CB53A74-8EFB-45D8-8458-2FB1415DD9F4}" srcOrd="0" destOrd="0" presId="urn:microsoft.com/office/officeart/2005/8/layout/lProcess2"/>
    <dgm:cxn modelId="{068A421D-9C24-4E90-96DB-62DDC6C6081D}" type="presParOf" srcId="{3CB53A74-8EFB-45D8-8458-2FB1415DD9F4}" destId="{9A4BC979-D942-42C9-BB9F-34566A20D341}" srcOrd="0" destOrd="0" presId="urn:microsoft.com/office/officeart/2005/8/layout/lProcess2"/>
    <dgm:cxn modelId="{FF027268-94B5-402F-89EF-1CF6AF0A9EED}" type="presParOf" srcId="{359A5154-737E-4491-99F9-923513D8DAAC}" destId="{27A27F34-1593-488B-A950-2D0397A4A7C3}" srcOrd="3" destOrd="0" presId="urn:microsoft.com/office/officeart/2005/8/layout/lProcess2"/>
    <dgm:cxn modelId="{5BA52374-6166-4D45-A6E7-DDFD9FF8E6E5}" type="presParOf" srcId="{359A5154-737E-4491-99F9-923513D8DAAC}" destId="{DF9EC065-8043-47F8-A6CF-4E96C90E2383}" srcOrd="4" destOrd="0" presId="urn:microsoft.com/office/officeart/2005/8/layout/lProcess2"/>
    <dgm:cxn modelId="{951A7A94-3D94-417E-9424-7970DF384EC4}" type="presParOf" srcId="{DF9EC065-8043-47F8-A6CF-4E96C90E2383}" destId="{7F6445E0-D91E-4FC9-B78C-AA9091F480C8}" srcOrd="0" destOrd="0" presId="urn:microsoft.com/office/officeart/2005/8/layout/lProcess2"/>
    <dgm:cxn modelId="{9ED7AE31-9B71-4EF3-A85A-402D1049516F}" type="presParOf" srcId="{DF9EC065-8043-47F8-A6CF-4E96C90E2383}" destId="{E8683866-4B26-47F4-898F-4228E5AFD27D}" srcOrd="1" destOrd="0" presId="urn:microsoft.com/office/officeart/2005/8/layout/lProcess2"/>
    <dgm:cxn modelId="{D207436C-A5ED-43C0-9D2E-704D09AC2291}" type="presParOf" srcId="{DF9EC065-8043-47F8-A6CF-4E96C90E2383}" destId="{40E60FD1-2D89-4BCF-A52A-4303B2392DEF}" srcOrd="2" destOrd="0" presId="urn:microsoft.com/office/officeart/2005/8/layout/lProcess2"/>
    <dgm:cxn modelId="{3D09B748-38D4-4012-BC5F-5B5C428EA51C}" type="presParOf" srcId="{40E60FD1-2D89-4BCF-A52A-4303B2392DEF}" destId="{4CDE472F-9B0C-402A-8901-027905C27A48}" srcOrd="0" destOrd="0" presId="urn:microsoft.com/office/officeart/2005/8/layout/lProcess2"/>
    <dgm:cxn modelId="{CE10E88B-5578-42E5-81B9-B1686BC300E5}" type="presParOf" srcId="{4CDE472F-9B0C-402A-8901-027905C27A48}" destId="{92D02085-CFE9-4456-9E46-CCADEB82EDBC}" srcOrd="0" destOrd="0" presId="urn:microsoft.com/office/officeart/2005/8/layout/lProcess2"/>
    <dgm:cxn modelId="{23DC6994-E13A-4755-A5C5-AB6CEE19AA7B}" type="presParOf" srcId="{359A5154-737E-4491-99F9-923513D8DAAC}" destId="{6A3D9F7F-0A92-41AF-A4FB-9F5824A45ECF}" srcOrd="5" destOrd="0" presId="urn:microsoft.com/office/officeart/2005/8/layout/lProcess2"/>
    <dgm:cxn modelId="{06D9078D-1802-43BD-8CC0-8CD736444945}" type="presParOf" srcId="{359A5154-737E-4491-99F9-923513D8DAAC}" destId="{E6D46680-74EB-487C-A0A7-3E57D217730F}" srcOrd="6" destOrd="0" presId="urn:microsoft.com/office/officeart/2005/8/layout/lProcess2"/>
    <dgm:cxn modelId="{C58155F4-8C78-413A-81B1-9DABE931B357}" type="presParOf" srcId="{E6D46680-74EB-487C-A0A7-3E57D217730F}" destId="{26E33F4A-23BE-427A-A9D6-0DA20E705094}" srcOrd="0" destOrd="0" presId="urn:microsoft.com/office/officeart/2005/8/layout/lProcess2"/>
    <dgm:cxn modelId="{D5BCA0CD-E927-4A3A-A5EC-A77A4446E6F5}" type="presParOf" srcId="{E6D46680-74EB-487C-A0A7-3E57D217730F}" destId="{EF25E820-05E3-499B-8F4E-C96E0FA4129D}" srcOrd="1" destOrd="0" presId="urn:microsoft.com/office/officeart/2005/8/layout/lProcess2"/>
    <dgm:cxn modelId="{218A0029-3B59-4C7B-BF08-6673634456C0}" type="presParOf" srcId="{E6D46680-74EB-487C-A0A7-3E57D217730F}" destId="{40AF691C-EEDD-446F-AA46-7F378FB27D01}" srcOrd="2" destOrd="0" presId="urn:microsoft.com/office/officeart/2005/8/layout/lProcess2"/>
    <dgm:cxn modelId="{D482C873-5E52-4DAA-BDDF-1726554E806C}" type="presParOf" srcId="{40AF691C-EEDD-446F-AA46-7F378FB27D01}" destId="{2262268B-B757-4642-BA36-742C0C494D53}" srcOrd="0" destOrd="0" presId="urn:microsoft.com/office/officeart/2005/8/layout/lProcess2"/>
    <dgm:cxn modelId="{531105B2-9617-45E9-8EE8-6862758A0B7F}" type="presParOf" srcId="{2262268B-B757-4642-BA36-742C0C494D53}" destId="{96AF073D-759E-465D-AB09-C9E536220FBB}" srcOrd="0" destOrd="0" presId="urn:microsoft.com/office/officeart/2005/8/layout/lProcess2"/>
    <dgm:cxn modelId="{F1D42216-D81D-4780-85A1-AD7CEAD98AD8}" type="presParOf" srcId="{359A5154-737E-4491-99F9-923513D8DAAC}" destId="{CEFB3D12-4A80-4DB9-98CA-59D294FAA97E}" srcOrd="7" destOrd="0" presId="urn:microsoft.com/office/officeart/2005/8/layout/lProcess2"/>
    <dgm:cxn modelId="{1F80F97A-4542-4E64-BD56-7B9C9366D70F}" type="presParOf" srcId="{359A5154-737E-4491-99F9-923513D8DAAC}" destId="{2F72ADB6-965B-4264-A41A-C97CC35BBE69}" srcOrd="8" destOrd="0" presId="urn:microsoft.com/office/officeart/2005/8/layout/lProcess2"/>
    <dgm:cxn modelId="{33A07F1F-6ABE-458D-9C0E-D30AAE6A6623}" type="presParOf" srcId="{2F72ADB6-965B-4264-A41A-C97CC35BBE69}" destId="{62EB3FF8-53FF-4C75-8172-4E548D26E80F}" srcOrd="0" destOrd="0" presId="urn:microsoft.com/office/officeart/2005/8/layout/lProcess2"/>
    <dgm:cxn modelId="{B73DB47F-EEC4-4BB6-9857-B09D1EB0EB73}" type="presParOf" srcId="{2F72ADB6-965B-4264-A41A-C97CC35BBE69}" destId="{024DC5BF-21C4-413A-9F8F-EB6ED42DF944}" srcOrd="1" destOrd="0" presId="urn:microsoft.com/office/officeart/2005/8/layout/lProcess2"/>
    <dgm:cxn modelId="{4F1F5081-F4BC-4593-9FBA-DE57CDEA6BF7}" type="presParOf" srcId="{2F72ADB6-965B-4264-A41A-C97CC35BBE69}" destId="{7EDA9E32-742A-439C-ABC4-2D57190A48BB}" srcOrd="2" destOrd="0" presId="urn:microsoft.com/office/officeart/2005/8/layout/lProcess2"/>
    <dgm:cxn modelId="{83DCDC85-F740-4C1A-AB69-E11B2695659A}" type="presParOf" srcId="{7EDA9E32-742A-439C-ABC4-2D57190A48BB}" destId="{155F856E-1911-4B07-99D3-AC0C90E85696}" srcOrd="0" destOrd="0" presId="urn:microsoft.com/office/officeart/2005/8/layout/lProcess2"/>
    <dgm:cxn modelId="{2A2EF729-8BC2-4396-9202-2C2A42C2E139}" type="presParOf" srcId="{155F856E-1911-4B07-99D3-AC0C90E85696}" destId="{3C8EFBB9-7C1F-4BA9-8A9F-FE59CB0B7183}" srcOrd="0" destOrd="0" presId="urn:microsoft.com/office/officeart/2005/8/layout/lProcess2"/>
    <dgm:cxn modelId="{D76682B0-0AC2-4BD0-AF07-9F4958880B5E}" type="presParOf" srcId="{359A5154-737E-4491-99F9-923513D8DAAC}" destId="{1026908C-3995-4A17-95B5-B572399EC5F8}" srcOrd="9" destOrd="0" presId="urn:microsoft.com/office/officeart/2005/8/layout/lProcess2"/>
    <dgm:cxn modelId="{666D38B2-F086-4642-882B-BF75BE216F1F}" type="presParOf" srcId="{359A5154-737E-4491-99F9-923513D8DAAC}" destId="{8AB8F6C9-492C-4677-8DB0-4CBED7AF5779}" srcOrd="10" destOrd="0" presId="urn:microsoft.com/office/officeart/2005/8/layout/lProcess2"/>
    <dgm:cxn modelId="{DF6DD44B-754C-41F4-B850-6EA179048388}" type="presParOf" srcId="{8AB8F6C9-492C-4677-8DB0-4CBED7AF5779}" destId="{B4049D59-134C-4243-80FD-2D70FE9AFE9B}" srcOrd="0" destOrd="0" presId="urn:microsoft.com/office/officeart/2005/8/layout/lProcess2"/>
    <dgm:cxn modelId="{90D44AB2-4CE4-433E-99CD-8064A4352FFD}" type="presParOf" srcId="{8AB8F6C9-492C-4677-8DB0-4CBED7AF5779}" destId="{6BEDB3BA-ECF2-4C21-8F01-166506A597B9}" srcOrd="1" destOrd="0" presId="urn:microsoft.com/office/officeart/2005/8/layout/lProcess2"/>
    <dgm:cxn modelId="{9E7AA1A5-F413-48BA-9DE4-ABA651A0DF56}" type="presParOf" srcId="{8AB8F6C9-492C-4677-8DB0-4CBED7AF5779}" destId="{E43B73C7-4A17-4C86-AF36-D98185FF4D7D}" srcOrd="2" destOrd="0" presId="urn:microsoft.com/office/officeart/2005/8/layout/lProcess2"/>
    <dgm:cxn modelId="{981FB145-2927-4602-B351-7D11F48CC21B}" type="presParOf" srcId="{E43B73C7-4A17-4C86-AF36-D98185FF4D7D}" destId="{49FA84D6-E15D-4A8E-91E0-843947E45573}" srcOrd="0" destOrd="0" presId="urn:microsoft.com/office/officeart/2005/8/layout/lProcess2"/>
    <dgm:cxn modelId="{116B2CE7-CCE0-4F4B-8B98-F2D33FC391C7}" type="presParOf" srcId="{49FA84D6-E15D-4A8E-91E0-843947E45573}" destId="{934D9AD1-B14B-47F5-8C3D-8E91791DE37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8EE5F0-0EC4-45F7-963F-56B2F2DC37D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DE"/>
        </a:p>
      </dgm:t>
    </dgm:pt>
    <dgm:pt modelId="{82D25219-4A74-48F0-9548-9206E8123F63}">
      <dgm:prSet phldrT="[Text]"/>
      <dgm:spPr/>
      <dgm:t>
        <a:bodyPr/>
        <a:lstStyle/>
        <a:p>
          <a:r>
            <a:rPr lang="en-GB" dirty="0">
              <a:latin typeface="+mn-lt"/>
            </a:rPr>
            <a:t>For which market or country is the SWOT analysis? (might differ significantly per country or market)</a:t>
          </a:r>
          <a:endParaRPr lang="de-DE" dirty="0"/>
        </a:p>
      </dgm:t>
    </dgm:pt>
    <dgm:pt modelId="{FB6F45F3-32B2-43EA-8124-A4B5507D6DC6}" type="parTrans" cxnId="{93B028E5-7424-42B0-8C90-F14AE3672BC2}">
      <dgm:prSet/>
      <dgm:spPr/>
      <dgm:t>
        <a:bodyPr/>
        <a:lstStyle/>
        <a:p>
          <a:endParaRPr lang="de-DE"/>
        </a:p>
      </dgm:t>
    </dgm:pt>
    <dgm:pt modelId="{549B8FB5-B892-4FE6-A53E-9048AF9E591C}" type="sibTrans" cxnId="{93B028E5-7424-42B0-8C90-F14AE3672BC2}">
      <dgm:prSet/>
      <dgm:spPr/>
      <dgm:t>
        <a:bodyPr/>
        <a:lstStyle/>
        <a:p>
          <a:endParaRPr lang="de-DE"/>
        </a:p>
      </dgm:t>
    </dgm:pt>
    <dgm:pt modelId="{9F611462-5854-40DE-8693-8B616E72F46B}">
      <dgm:prSet/>
      <dgm:spPr/>
      <dgm:t>
        <a:bodyPr/>
        <a:lstStyle/>
        <a:p>
          <a:r>
            <a:rPr lang="en-GB">
              <a:latin typeface="+mn-lt"/>
            </a:rPr>
            <a:t>Make sure to have a SWOT with sufficient elements, try to have at least 5 aspects per S, W, O, T</a:t>
          </a:r>
          <a:endParaRPr lang="en-GB" dirty="0">
            <a:latin typeface="+mn-lt"/>
          </a:endParaRPr>
        </a:p>
      </dgm:t>
    </dgm:pt>
    <dgm:pt modelId="{AAD6D0B3-150F-494B-B39A-5550390B9C5A}" type="parTrans" cxnId="{DEF81F7D-1B9F-45D9-B418-936F6F24A85F}">
      <dgm:prSet/>
      <dgm:spPr/>
      <dgm:t>
        <a:bodyPr/>
        <a:lstStyle/>
        <a:p>
          <a:endParaRPr lang="de-DE"/>
        </a:p>
      </dgm:t>
    </dgm:pt>
    <dgm:pt modelId="{68140536-262D-4125-9F8C-ED8CEC46297A}" type="sibTrans" cxnId="{DEF81F7D-1B9F-45D9-B418-936F6F24A85F}">
      <dgm:prSet/>
      <dgm:spPr/>
      <dgm:t>
        <a:bodyPr/>
        <a:lstStyle/>
        <a:p>
          <a:endParaRPr lang="de-DE"/>
        </a:p>
      </dgm:t>
    </dgm:pt>
    <dgm:pt modelId="{A29165C3-9D4A-405F-BD66-E76AFB1CBF80}">
      <dgm:prSet/>
      <dgm:spPr/>
      <dgm:t>
        <a:bodyPr/>
        <a:lstStyle/>
        <a:p>
          <a:r>
            <a:rPr lang="en-GB" dirty="0">
              <a:latin typeface="+mn-lt"/>
            </a:rPr>
            <a:t>If possible use weights, prioritise</a:t>
          </a:r>
        </a:p>
      </dgm:t>
    </dgm:pt>
    <dgm:pt modelId="{C209433B-A332-44F3-B7AD-C1FAF0DA7F9A}" type="parTrans" cxnId="{B011FB37-25D7-4440-9DB0-E1F63D3D5A3E}">
      <dgm:prSet/>
      <dgm:spPr/>
      <dgm:t>
        <a:bodyPr/>
        <a:lstStyle/>
        <a:p>
          <a:endParaRPr lang="de-DE"/>
        </a:p>
      </dgm:t>
    </dgm:pt>
    <dgm:pt modelId="{1E94BE50-85A8-4FF5-A150-862AEE1F7E70}" type="sibTrans" cxnId="{B011FB37-25D7-4440-9DB0-E1F63D3D5A3E}">
      <dgm:prSet/>
      <dgm:spPr/>
      <dgm:t>
        <a:bodyPr/>
        <a:lstStyle/>
        <a:p>
          <a:endParaRPr lang="de-DE"/>
        </a:p>
      </dgm:t>
    </dgm:pt>
    <dgm:pt modelId="{470118E0-56C1-4273-8B95-28F9B4C99969}">
      <dgm:prSet/>
      <dgm:spPr/>
      <dgm:t>
        <a:bodyPr/>
        <a:lstStyle/>
        <a:p>
          <a:r>
            <a:rPr lang="en-GB" dirty="0">
              <a:latin typeface="+mn-lt"/>
            </a:rPr>
            <a:t>Not all threats are equally negative </a:t>
          </a:r>
        </a:p>
      </dgm:t>
    </dgm:pt>
    <dgm:pt modelId="{AA4A9F70-B87C-489D-95EE-6BA04E2A78C6}" type="parTrans" cxnId="{EF57338C-4A95-48D5-A872-8B6118A8A47C}">
      <dgm:prSet/>
      <dgm:spPr/>
      <dgm:t>
        <a:bodyPr/>
        <a:lstStyle/>
        <a:p>
          <a:endParaRPr lang="de-DE"/>
        </a:p>
      </dgm:t>
    </dgm:pt>
    <dgm:pt modelId="{93559510-8F2D-4A62-974D-44BB0D4CB492}" type="sibTrans" cxnId="{EF57338C-4A95-48D5-A872-8B6118A8A47C}">
      <dgm:prSet/>
      <dgm:spPr/>
      <dgm:t>
        <a:bodyPr/>
        <a:lstStyle/>
        <a:p>
          <a:endParaRPr lang="de-DE"/>
        </a:p>
      </dgm:t>
    </dgm:pt>
    <dgm:pt modelId="{5F11ECA0-0DBD-4E70-9C45-292501286D2D}">
      <dgm:prSet/>
      <dgm:spPr/>
      <dgm:t>
        <a:bodyPr/>
        <a:lstStyle/>
        <a:p>
          <a:r>
            <a:rPr lang="en-GB" dirty="0">
              <a:latin typeface="+mn-lt"/>
            </a:rPr>
            <a:t>Not all opportunities are to be followed by your company </a:t>
          </a:r>
        </a:p>
      </dgm:t>
    </dgm:pt>
    <dgm:pt modelId="{ACAD0354-8F9C-4DF7-9F95-C0109C9E5C5C}" type="parTrans" cxnId="{F159DDEA-0646-41BA-BA20-D2FA4059C4FD}">
      <dgm:prSet/>
      <dgm:spPr/>
      <dgm:t>
        <a:bodyPr/>
        <a:lstStyle/>
        <a:p>
          <a:endParaRPr lang="de-DE"/>
        </a:p>
      </dgm:t>
    </dgm:pt>
    <dgm:pt modelId="{252F6195-D865-4F89-9BB8-8FE80D1512DE}" type="sibTrans" cxnId="{F159DDEA-0646-41BA-BA20-D2FA4059C4FD}">
      <dgm:prSet/>
      <dgm:spPr/>
      <dgm:t>
        <a:bodyPr/>
        <a:lstStyle/>
        <a:p>
          <a:endParaRPr lang="de-DE"/>
        </a:p>
      </dgm:t>
    </dgm:pt>
    <dgm:pt modelId="{E3F283D8-226B-4FAE-8A7F-260CF7C00DCE}">
      <dgm:prSet/>
      <dgm:spPr/>
      <dgm:t>
        <a:bodyPr/>
        <a:lstStyle/>
        <a:p>
          <a:r>
            <a:rPr lang="en-GB" dirty="0">
              <a:latin typeface="+mn-lt"/>
            </a:rPr>
            <a:t>Some strengths can be more beneficial than others</a:t>
          </a:r>
        </a:p>
      </dgm:t>
    </dgm:pt>
    <dgm:pt modelId="{9FF407D0-CD88-49FE-90E3-A034C0F96455}" type="parTrans" cxnId="{3D1C0398-059D-4C89-85D7-8BC3B055CBBD}">
      <dgm:prSet/>
      <dgm:spPr/>
      <dgm:t>
        <a:bodyPr/>
        <a:lstStyle/>
        <a:p>
          <a:endParaRPr lang="de-DE"/>
        </a:p>
      </dgm:t>
    </dgm:pt>
    <dgm:pt modelId="{1FF47E20-6B0B-47F5-857B-6A52C8BA4732}" type="sibTrans" cxnId="{3D1C0398-059D-4C89-85D7-8BC3B055CBBD}">
      <dgm:prSet/>
      <dgm:spPr/>
      <dgm:t>
        <a:bodyPr/>
        <a:lstStyle/>
        <a:p>
          <a:endParaRPr lang="de-DE"/>
        </a:p>
      </dgm:t>
    </dgm:pt>
    <dgm:pt modelId="{DA8E189A-1388-40AE-98C2-158BBDA4E46C}">
      <dgm:prSet/>
      <dgm:spPr/>
      <dgm:t>
        <a:bodyPr/>
        <a:lstStyle/>
        <a:p>
          <a:r>
            <a:rPr lang="en-GB" dirty="0">
              <a:latin typeface="+mn-lt"/>
            </a:rPr>
            <a:t>What are the most risky weaknesses?</a:t>
          </a:r>
        </a:p>
      </dgm:t>
    </dgm:pt>
    <dgm:pt modelId="{FD58C459-3F76-44EB-8704-34523F886613}" type="parTrans" cxnId="{7EAE0F21-55FF-472D-B6BA-2456AA2592C0}">
      <dgm:prSet/>
      <dgm:spPr/>
      <dgm:t>
        <a:bodyPr/>
        <a:lstStyle/>
        <a:p>
          <a:endParaRPr lang="de-DE"/>
        </a:p>
      </dgm:t>
    </dgm:pt>
    <dgm:pt modelId="{48481B6C-04E3-46A4-A9A7-57E7E6120F97}" type="sibTrans" cxnId="{7EAE0F21-55FF-472D-B6BA-2456AA2592C0}">
      <dgm:prSet/>
      <dgm:spPr/>
      <dgm:t>
        <a:bodyPr/>
        <a:lstStyle/>
        <a:p>
          <a:endParaRPr lang="de-DE"/>
        </a:p>
      </dgm:t>
    </dgm:pt>
    <dgm:pt modelId="{80E8B737-CAE4-451A-B0BB-E8D524636363}">
      <dgm:prSet/>
      <dgm:spPr/>
      <dgm:t>
        <a:bodyPr/>
        <a:lstStyle/>
        <a:p>
          <a:r>
            <a:rPr lang="en-GB">
              <a:latin typeface="+mn-lt"/>
            </a:rPr>
            <a:t>In order to be able to ‘measure’, compare your own company with competitors</a:t>
          </a:r>
          <a:endParaRPr lang="en-GB" dirty="0">
            <a:latin typeface="+mn-lt"/>
          </a:endParaRPr>
        </a:p>
      </dgm:t>
    </dgm:pt>
    <dgm:pt modelId="{807E35EC-DF08-4E83-A919-591A98800769}" type="parTrans" cxnId="{4CF6261E-4C1F-4CB2-B2FF-9FCD17962245}">
      <dgm:prSet/>
      <dgm:spPr/>
      <dgm:t>
        <a:bodyPr/>
        <a:lstStyle/>
        <a:p>
          <a:endParaRPr lang="de-DE"/>
        </a:p>
      </dgm:t>
    </dgm:pt>
    <dgm:pt modelId="{D2338910-F35D-472E-8B34-AC3A698B310C}" type="sibTrans" cxnId="{4CF6261E-4C1F-4CB2-B2FF-9FCD17962245}">
      <dgm:prSet/>
      <dgm:spPr/>
      <dgm:t>
        <a:bodyPr/>
        <a:lstStyle/>
        <a:p>
          <a:endParaRPr lang="de-DE"/>
        </a:p>
      </dgm:t>
    </dgm:pt>
    <dgm:pt modelId="{C7F5190C-4B4C-46C2-9202-5417FED6605E}" type="pres">
      <dgm:prSet presAssocID="{838EE5F0-0EC4-45F7-963F-56B2F2DC37D0}" presName="linear" presStyleCnt="0">
        <dgm:presLayoutVars>
          <dgm:animLvl val="lvl"/>
          <dgm:resizeHandles val="exact"/>
        </dgm:presLayoutVars>
      </dgm:prSet>
      <dgm:spPr/>
    </dgm:pt>
    <dgm:pt modelId="{481F41FD-CF63-4462-92A9-BA1DA8DFD2B5}" type="pres">
      <dgm:prSet presAssocID="{82D25219-4A74-48F0-9548-9206E8123F63}" presName="parentText" presStyleLbl="node1" presStyleIdx="0" presStyleCnt="4">
        <dgm:presLayoutVars>
          <dgm:chMax val="0"/>
          <dgm:bulletEnabled val="1"/>
        </dgm:presLayoutVars>
      </dgm:prSet>
      <dgm:spPr/>
    </dgm:pt>
    <dgm:pt modelId="{E16C1419-AA7D-4469-8CDF-CECE63A45447}" type="pres">
      <dgm:prSet presAssocID="{549B8FB5-B892-4FE6-A53E-9048AF9E591C}" presName="spacer" presStyleCnt="0"/>
      <dgm:spPr/>
    </dgm:pt>
    <dgm:pt modelId="{19933694-8611-491A-82A6-AF3382AD5785}" type="pres">
      <dgm:prSet presAssocID="{9F611462-5854-40DE-8693-8B616E72F46B}" presName="parentText" presStyleLbl="node1" presStyleIdx="1" presStyleCnt="4">
        <dgm:presLayoutVars>
          <dgm:chMax val="0"/>
          <dgm:bulletEnabled val="1"/>
        </dgm:presLayoutVars>
      </dgm:prSet>
      <dgm:spPr/>
    </dgm:pt>
    <dgm:pt modelId="{4431C3D3-E2FA-4BB1-A631-53A3BCCEA247}" type="pres">
      <dgm:prSet presAssocID="{68140536-262D-4125-9F8C-ED8CEC46297A}" presName="spacer" presStyleCnt="0"/>
      <dgm:spPr/>
    </dgm:pt>
    <dgm:pt modelId="{E9707E3B-3740-44EB-B5DC-038956EA1FC4}" type="pres">
      <dgm:prSet presAssocID="{A29165C3-9D4A-405F-BD66-E76AFB1CBF80}" presName="parentText" presStyleLbl="node1" presStyleIdx="2" presStyleCnt="4">
        <dgm:presLayoutVars>
          <dgm:chMax val="0"/>
          <dgm:bulletEnabled val="1"/>
        </dgm:presLayoutVars>
      </dgm:prSet>
      <dgm:spPr/>
    </dgm:pt>
    <dgm:pt modelId="{3794EC76-4E43-4354-9CF6-B1175834872D}" type="pres">
      <dgm:prSet presAssocID="{A29165C3-9D4A-405F-BD66-E76AFB1CBF80}" presName="childText" presStyleLbl="revTx" presStyleIdx="0" presStyleCnt="1">
        <dgm:presLayoutVars>
          <dgm:bulletEnabled val="1"/>
        </dgm:presLayoutVars>
      </dgm:prSet>
      <dgm:spPr/>
    </dgm:pt>
    <dgm:pt modelId="{D49295DB-F936-43E6-B2FD-D5174FE439D8}" type="pres">
      <dgm:prSet presAssocID="{80E8B737-CAE4-451A-B0BB-E8D524636363}" presName="parentText" presStyleLbl="node1" presStyleIdx="3" presStyleCnt="4">
        <dgm:presLayoutVars>
          <dgm:chMax val="0"/>
          <dgm:bulletEnabled val="1"/>
        </dgm:presLayoutVars>
      </dgm:prSet>
      <dgm:spPr/>
    </dgm:pt>
  </dgm:ptLst>
  <dgm:cxnLst>
    <dgm:cxn modelId="{DE01EB10-E36C-4088-9CDE-2F1E255B3697}" type="presOf" srcId="{838EE5F0-0EC4-45F7-963F-56B2F2DC37D0}" destId="{C7F5190C-4B4C-46C2-9202-5417FED6605E}" srcOrd="0" destOrd="0" presId="urn:microsoft.com/office/officeart/2005/8/layout/vList2"/>
    <dgm:cxn modelId="{1E9EB81C-95CE-44A1-9260-2BEB039EE7C2}" type="presOf" srcId="{A29165C3-9D4A-405F-BD66-E76AFB1CBF80}" destId="{E9707E3B-3740-44EB-B5DC-038956EA1FC4}" srcOrd="0" destOrd="0" presId="urn:microsoft.com/office/officeart/2005/8/layout/vList2"/>
    <dgm:cxn modelId="{4CF6261E-4C1F-4CB2-B2FF-9FCD17962245}" srcId="{838EE5F0-0EC4-45F7-963F-56B2F2DC37D0}" destId="{80E8B737-CAE4-451A-B0BB-E8D524636363}" srcOrd="3" destOrd="0" parTransId="{807E35EC-DF08-4E83-A919-591A98800769}" sibTransId="{D2338910-F35D-472E-8B34-AC3A698B310C}"/>
    <dgm:cxn modelId="{7EAE0F21-55FF-472D-B6BA-2456AA2592C0}" srcId="{A29165C3-9D4A-405F-BD66-E76AFB1CBF80}" destId="{DA8E189A-1388-40AE-98C2-158BBDA4E46C}" srcOrd="3" destOrd="0" parTransId="{FD58C459-3F76-44EB-8704-34523F886613}" sibTransId="{48481B6C-04E3-46A4-A9A7-57E7E6120F97}"/>
    <dgm:cxn modelId="{B011FB37-25D7-4440-9DB0-E1F63D3D5A3E}" srcId="{838EE5F0-0EC4-45F7-963F-56B2F2DC37D0}" destId="{A29165C3-9D4A-405F-BD66-E76AFB1CBF80}" srcOrd="2" destOrd="0" parTransId="{C209433B-A332-44F3-B7AD-C1FAF0DA7F9A}" sibTransId="{1E94BE50-85A8-4FF5-A150-862AEE1F7E70}"/>
    <dgm:cxn modelId="{5CCBCB40-2BB5-46BA-A25C-E16142DBB121}" type="presOf" srcId="{E3F283D8-226B-4FAE-8A7F-260CF7C00DCE}" destId="{3794EC76-4E43-4354-9CF6-B1175834872D}" srcOrd="0" destOrd="2" presId="urn:microsoft.com/office/officeart/2005/8/layout/vList2"/>
    <dgm:cxn modelId="{1ACEB045-80D3-4693-8DA2-7EC76E1EB76A}" type="presOf" srcId="{82D25219-4A74-48F0-9548-9206E8123F63}" destId="{481F41FD-CF63-4462-92A9-BA1DA8DFD2B5}" srcOrd="0" destOrd="0" presId="urn:microsoft.com/office/officeart/2005/8/layout/vList2"/>
    <dgm:cxn modelId="{7CBA9C6C-8D30-43F8-A8DE-6BD4603CC271}" type="presOf" srcId="{80E8B737-CAE4-451A-B0BB-E8D524636363}" destId="{D49295DB-F936-43E6-B2FD-D5174FE439D8}" srcOrd="0" destOrd="0" presId="urn:microsoft.com/office/officeart/2005/8/layout/vList2"/>
    <dgm:cxn modelId="{5843057D-12C6-4145-92FB-FD54CFF22FAC}" type="presOf" srcId="{5F11ECA0-0DBD-4E70-9C45-292501286D2D}" destId="{3794EC76-4E43-4354-9CF6-B1175834872D}" srcOrd="0" destOrd="1" presId="urn:microsoft.com/office/officeart/2005/8/layout/vList2"/>
    <dgm:cxn modelId="{DEF81F7D-1B9F-45D9-B418-936F6F24A85F}" srcId="{838EE5F0-0EC4-45F7-963F-56B2F2DC37D0}" destId="{9F611462-5854-40DE-8693-8B616E72F46B}" srcOrd="1" destOrd="0" parTransId="{AAD6D0B3-150F-494B-B39A-5550390B9C5A}" sibTransId="{68140536-262D-4125-9F8C-ED8CEC46297A}"/>
    <dgm:cxn modelId="{F9513A8A-DF6A-4E96-907C-C7A21D21129B}" type="presOf" srcId="{9F611462-5854-40DE-8693-8B616E72F46B}" destId="{19933694-8611-491A-82A6-AF3382AD5785}" srcOrd="0" destOrd="0" presId="urn:microsoft.com/office/officeart/2005/8/layout/vList2"/>
    <dgm:cxn modelId="{EF57338C-4A95-48D5-A872-8B6118A8A47C}" srcId="{A29165C3-9D4A-405F-BD66-E76AFB1CBF80}" destId="{470118E0-56C1-4273-8B95-28F9B4C99969}" srcOrd="0" destOrd="0" parTransId="{AA4A9F70-B87C-489D-95EE-6BA04E2A78C6}" sibTransId="{93559510-8F2D-4A62-974D-44BB0D4CB492}"/>
    <dgm:cxn modelId="{3D1C0398-059D-4C89-85D7-8BC3B055CBBD}" srcId="{A29165C3-9D4A-405F-BD66-E76AFB1CBF80}" destId="{E3F283D8-226B-4FAE-8A7F-260CF7C00DCE}" srcOrd="2" destOrd="0" parTransId="{9FF407D0-CD88-49FE-90E3-A034C0F96455}" sibTransId="{1FF47E20-6B0B-47F5-857B-6A52C8BA4732}"/>
    <dgm:cxn modelId="{B0F591A5-D831-4904-8899-41FC2249DDCB}" type="presOf" srcId="{470118E0-56C1-4273-8B95-28F9B4C99969}" destId="{3794EC76-4E43-4354-9CF6-B1175834872D}" srcOrd="0" destOrd="0" presId="urn:microsoft.com/office/officeart/2005/8/layout/vList2"/>
    <dgm:cxn modelId="{FAEF72C9-D635-4FA0-AF7B-CBEEFE12C5F1}" type="presOf" srcId="{DA8E189A-1388-40AE-98C2-158BBDA4E46C}" destId="{3794EC76-4E43-4354-9CF6-B1175834872D}" srcOrd="0" destOrd="3" presId="urn:microsoft.com/office/officeart/2005/8/layout/vList2"/>
    <dgm:cxn modelId="{93B028E5-7424-42B0-8C90-F14AE3672BC2}" srcId="{838EE5F0-0EC4-45F7-963F-56B2F2DC37D0}" destId="{82D25219-4A74-48F0-9548-9206E8123F63}" srcOrd="0" destOrd="0" parTransId="{FB6F45F3-32B2-43EA-8124-A4B5507D6DC6}" sibTransId="{549B8FB5-B892-4FE6-A53E-9048AF9E591C}"/>
    <dgm:cxn modelId="{F159DDEA-0646-41BA-BA20-D2FA4059C4FD}" srcId="{A29165C3-9D4A-405F-BD66-E76AFB1CBF80}" destId="{5F11ECA0-0DBD-4E70-9C45-292501286D2D}" srcOrd="1" destOrd="0" parTransId="{ACAD0354-8F9C-4DF7-9F95-C0109C9E5C5C}" sibTransId="{252F6195-D865-4F89-9BB8-8FE80D1512DE}"/>
    <dgm:cxn modelId="{D86C4BB8-BADF-4B54-B61E-DB5C69D5701B}" type="presParOf" srcId="{C7F5190C-4B4C-46C2-9202-5417FED6605E}" destId="{481F41FD-CF63-4462-92A9-BA1DA8DFD2B5}" srcOrd="0" destOrd="0" presId="urn:microsoft.com/office/officeart/2005/8/layout/vList2"/>
    <dgm:cxn modelId="{8D9A2434-AB5C-446D-9432-27E85D2411A4}" type="presParOf" srcId="{C7F5190C-4B4C-46C2-9202-5417FED6605E}" destId="{E16C1419-AA7D-4469-8CDF-CECE63A45447}" srcOrd="1" destOrd="0" presId="urn:microsoft.com/office/officeart/2005/8/layout/vList2"/>
    <dgm:cxn modelId="{1743D3F7-DA1E-42A8-B244-116F4B761B52}" type="presParOf" srcId="{C7F5190C-4B4C-46C2-9202-5417FED6605E}" destId="{19933694-8611-491A-82A6-AF3382AD5785}" srcOrd="2" destOrd="0" presId="urn:microsoft.com/office/officeart/2005/8/layout/vList2"/>
    <dgm:cxn modelId="{E67B7932-CDD8-465B-992F-235652ABA1BC}" type="presParOf" srcId="{C7F5190C-4B4C-46C2-9202-5417FED6605E}" destId="{4431C3D3-E2FA-4BB1-A631-53A3BCCEA247}" srcOrd="3" destOrd="0" presId="urn:microsoft.com/office/officeart/2005/8/layout/vList2"/>
    <dgm:cxn modelId="{2B2A044D-1414-4070-9BA3-6A9F34ACA023}" type="presParOf" srcId="{C7F5190C-4B4C-46C2-9202-5417FED6605E}" destId="{E9707E3B-3740-44EB-B5DC-038956EA1FC4}" srcOrd="4" destOrd="0" presId="urn:microsoft.com/office/officeart/2005/8/layout/vList2"/>
    <dgm:cxn modelId="{B2FC5E75-386E-4691-B9E1-5E24FF4CFDFE}" type="presParOf" srcId="{C7F5190C-4B4C-46C2-9202-5417FED6605E}" destId="{3794EC76-4E43-4354-9CF6-B1175834872D}" srcOrd="5" destOrd="0" presId="urn:microsoft.com/office/officeart/2005/8/layout/vList2"/>
    <dgm:cxn modelId="{0A956D6F-2E6E-45C8-864E-A984359D159F}" type="presParOf" srcId="{C7F5190C-4B4C-46C2-9202-5417FED6605E}" destId="{D49295DB-F936-43E6-B2FD-D5174FE439D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8DC5AB-4F28-469D-880D-93AD98B34E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DE"/>
        </a:p>
      </dgm:t>
    </dgm:pt>
    <dgm:pt modelId="{0AC250A2-B5E4-4368-9CE4-529ECA11EE60}">
      <dgm:prSet phldrT="[Text]"/>
      <dgm:spPr/>
      <dgm:t>
        <a:bodyPr/>
        <a:lstStyle/>
        <a:p>
          <a:r>
            <a:rPr lang="en-US" dirty="0" err="1">
              <a:latin typeface="+mn-lt"/>
            </a:rPr>
            <a:t>Analyse</a:t>
          </a:r>
          <a:r>
            <a:rPr lang="en-US" dirty="0">
              <a:latin typeface="+mn-lt"/>
            </a:rPr>
            <a:t> how strengths can help you to use opportunities or to face threats</a:t>
          </a:r>
          <a:endParaRPr lang="de-DE" dirty="0"/>
        </a:p>
      </dgm:t>
    </dgm:pt>
    <dgm:pt modelId="{A903D4ED-6154-4618-9D12-7D5E75D54D82}" type="parTrans" cxnId="{52D300F9-E748-43E9-BF67-088476D11FA4}">
      <dgm:prSet/>
      <dgm:spPr/>
      <dgm:t>
        <a:bodyPr/>
        <a:lstStyle/>
        <a:p>
          <a:endParaRPr lang="de-DE"/>
        </a:p>
      </dgm:t>
    </dgm:pt>
    <dgm:pt modelId="{DFBF8FD5-8B82-4507-924C-B25446F5D213}" type="sibTrans" cxnId="{52D300F9-E748-43E9-BF67-088476D11FA4}">
      <dgm:prSet/>
      <dgm:spPr/>
      <dgm:t>
        <a:bodyPr/>
        <a:lstStyle/>
        <a:p>
          <a:endParaRPr lang="de-DE"/>
        </a:p>
      </dgm:t>
    </dgm:pt>
    <dgm:pt modelId="{5A0E7614-1E53-44F5-9A9B-AEFE7E8DE0CF}">
      <dgm:prSet/>
      <dgm:spPr/>
      <dgm:t>
        <a:bodyPr/>
        <a:lstStyle/>
        <a:p>
          <a:r>
            <a:rPr lang="en-US" dirty="0" err="1">
              <a:latin typeface="+mn-lt"/>
            </a:rPr>
            <a:t>Analyse</a:t>
          </a:r>
          <a:r>
            <a:rPr lang="en-US" dirty="0">
              <a:latin typeface="+mn-lt"/>
            </a:rPr>
            <a:t> which weaknesses hinder you to use opportunities</a:t>
          </a:r>
        </a:p>
      </dgm:t>
    </dgm:pt>
    <dgm:pt modelId="{6E44A3E5-3DE0-4F79-BD34-A80E6F959273}" type="parTrans" cxnId="{D1E2B3EF-F08D-4C7E-AA48-AF2FEAB7712D}">
      <dgm:prSet/>
      <dgm:spPr/>
      <dgm:t>
        <a:bodyPr/>
        <a:lstStyle/>
        <a:p>
          <a:endParaRPr lang="de-DE"/>
        </a:p>
      </dgm:t>
    </dgm:pt>
    <dgm:pt modelId="{E75D0D73-1BFD-446B-B3D7-D6A827803FC0}" type="sibTrans" cxnId="{D1E2B3EF-F08D-4C7E-AA48-AF2FEAB7712D}">
      <dgm:prSet/>
      <dgm:spPr/>
      <dgm:t>
        <a:bodyPr/>
        <a:lstStyle/>
        <a:p>
          <a:endParaRPr lang="de-DE"/>
        </a:p>
      </dgm:t>
    </dgm:pt>
    <dgm:pt modelId="{32CA7F8B-2BD7-4B98-B090-CEC9D26AEA55}">
      <dgm:prSet/>
      <dgm:spPr/>
      <dgm:t>
        <a:bodyPr/>
        <a:lstStyle/>
        <a:p>
          <a:r>
            <a:rPr lang="en-US">
              <a:latin typeface="+mn-lt"/>
            </a:rPr>
            <a:t>A SWOT analysis is an analysis at a specific moment, should be updated regularly</a:t>
          </a:r>
          <a:endParaRPr lang="en-US" dirty="0">
            <a:latin typeface="+mn-lt"/>
          </a:endParaRPr>
        </a:p>
      </dgm:t>
    </dgm:pt>
    <dgm:pt modelId="{82870E8F-E53E-4416-B6D9-4A8020AEE617}" type="parTrans" cxnId="{C72A06DB-BCB8-4F84-B92C-C4D2212D1C15}">
      <dgm:prSet/>
      <dgm:spPr/>
      <dgm:t>
        <a:bodyPr/>
        <a:lstStyle/>
        <a:p>
          <a:endParaRPr lang="de-DE"/>
        </a:p>
      </dgm:t>
    </dgm:pt>
    <dgm:pt modelId="{9F4C3B9B-30FB-4ABC-B242-19EB0DA06494}" type="sibTrans" cxnId="{C72A06DB-BCB8-4F84-B92C-C4D2212D1C15}">
      <dgm:prSet/>
      <dgm:spPr/>
      <dgm:t>
        <a:bodyPr/>
        <a:lstStyle/>
        <a:p>
          <a:endParaRPr lang="de-DE"/>
        </a:p>
      </dgm:t>
    </dgm:pt>
    <dgm:pt modelId="{BBE6648E-7E20-40E4-B0AF-48348F0E36ED}">
      <dgm:prSet/>
      <dgm:spPr/>
      <dgm:t>
        <a:bodyPr/>
        <a:lstStyle/>
        <a:p>
          <a:r>
            <a:rPr lang="en-US">
              <a:latin typeface="+mn-lt"/>
            </a:rPr>
            <a:t>An opportunity can become a threat and vice versa</a:t>
          </a:r>
          <a:endParaRPr lang="en-US" dirty="0">
            <a:latin typeface="+mn-lt"/>
          </a:endParaRPr>
        </a:p>
      </dgm:t>
    </dgm:pt>
    <dgm:pt modelId="{92B06C18-C8FC-44C9-9D2B-E9EF49E04FE1}" type="parTrans" cxnId="{193223C8-11CF-4124-B64D-D9673D9A4064}">
      <dgm:prSet/>
      <dgm:spPr/>
      <dgm:t>
        <a:bodyPr/>
        <a:lstStyle/>
        <a:p>
          <a:endParaRPr lang="de-DE"/>
        </a:p>
      </dgm:t>
    </dgm:pt>
    <dgm:pt modelId="{199F5BBC-A62F-4302-80D9-583599B834BB}" type="sibTrans" cxnId="{193223C8-11CF-4124-B64D-D9673D9A4064}">
      <dgm:prSet/>
      <dgm:spPr/>
      <dgm:t>
        <a:bodyPr/>
        <a:lstStyle/>
        <a:p>
          <a:endParaRPr lang="de-DE"/>
        </a:p>
      </dgm:t>
    </dgm:pt>
    <dgm:pt modelId="{1EC3A800-FB11-4769-9F55-6457A92EC9EE}">
      <dgm:prSet/>
      <dgm:spPr/>
      <dgm:t>
        <a:bodyPr/>
        <a:lstStyle/>
        <a:p>
          <a:r>
            <a:rPr lang="en-US">
              <a:latin typeface="+mn-lt"/>
            </a:rPr>
            <a:t>Risks of oversimplification</a:t>
          </a:r>
          <a:endParaRPr lang="en-US" dirty="0">
            <a:latin typeface="+mn-lt"/>
          </a:endParaRPr>
        </a:p>
      </dgm:t>
    </dgm:pt>
    <dgm:pt modelId="{E96A1903-59E6-4A2F-B7A0-81E0AB603D93}" type="parTrans" cxnId="{1C4C27D0-DD41-420C-84D8-3C2C7DD20EFC}">
      <dgm:prSet/>
      <dgm:spPr/>
      <dgm:t>
        <a:bodyPr/>
        <a:lstStyle/>
        <a:p>
          <a:endParaRPr lang="de-DE"/>
        </a:p>
      </dgm:t>
    </dgm:pt>
    <dgm:pt modelId="{9AC99DA9-63F8-494B-9C49-9EE9D9E90373}" type="sibTrans" cxnId="{1C4C27D0-DD41-420C-84D8-3C2C7DD20EFC}">
      <dgm:prSet/>
      <dgm:spPr/>
      <dgm:t>
        <a:bodyPr/>
        <a:lstStyle/>
        <a:p>
          <a:endParaRPr lang="de-DE"/>
        </a:p>
      </dgm:t>
    </dgm:pt>
    <dgm:pt modelId="{D0908E82-1735-40B6-BC3A-C3EF147E7BA1}">
      <dgm:prSet/>
      <dgm:spPr/>
      <dgm:t>
        <a:bodyPr/>
        <a:lstStyle/>
        <a:p>
          <a:r>
            <a:rPr lang="en-US">
              <a:latin typeface="+mn-lt"/>
            </a:rPr>
            <a:t>Risk of mix of relevant and irrelevant things (if not weighted)</a:t>
          </a:r>
          <a:endParaRPr lang="en-US" dirty="0">
            <a:latin typeface="+mn-lt"/>
          </a:endParaRPr>
        </a:p>
      </dgm:t>
    </dgm:pt>
    <dgm:pt modelId="{6A00ED82-2F0C-4FC1-87E4-341C280BF9F4}" type="parTrans" cxnId="{9F88F4A1-688B-4B62-A403-71D05BB8F240}">
      <dgm:prSet/>
      <dgm:spPr/>
      <dgm:t>
        <a:bodyPr/>
        <a:lstStyle/>
        <a:p>
          <a:endParaRPr lang="de-DE"/>
        </a:p>
      </dgm:t>
    </dgm:pt>
    <dgm:pt modelId="{2AA29955-68A3-4EE7-A3AF-C0B355660E11}" type="sibTrans" cxnId="{9F88F4A1-688B-4B62-A403-71D05BB8F240}">
      <dgm:prSet/>
      <dgm:spPr/>
      <dgm:t>
        <a:bodyPr/>
        <a:lstStyle/>
        <a:p>
          <a:endParaRPr lang="de-DE"/>
        </a:p>
      </dgm:t>
    </dgm:pt>
    <dgm:pt modelId="{CF739574-D090-4441-A4FB-4355DF9F1F5A}" type="pres">
      <dgm:prSet presAssocID="{878DC5AB-4F28-469D-880D-93AD98B34E96}" presName="linear" presStyleCnt="0">
        <dgm:presLayoutVars>
          <dgm:animLvl val="lvl"/>
          <dgm:resizeHandles val="exact"/>
        </dgm:presLayoutVars>
      </dgm:prSet>
      <dgm:spPr/>
    </dgm:pt>
    <dgm:pt modelId="{4B678AD9-C6E6-473A-9A59-B2FE8CD74606}" type="pres">
      <dgm:prSet presAssocID="{0AC250A2-B5E4-4368-9CE4-529ECA11EE60}" presName="parentText" presStyleLbl="node1" presStyleIdx="0" presStyleCnt="6">
        <dgm:presLayoutVars>
          <dgm:chMax val="0"/>
          <dgm:bulletEnabled val="1"/>
        </dgm:presLayoutVars>
      </dgm:prSet>
      <dgm:spPr/>
    </dgm:pt>
    <dgm:pt modelId="{B0CA7123-9806-45B4-AA53-309BCD0476A0}" type="pres">
      <dgm:prSet presAssocID="{DFBF8FD5-8B82-4507-924C-B25446F5D213}" presName="spacer" presStyleCnt="0"/>
      <dgm:spPr/>
    </dgm:pt>
    <dgm:pt modelId="{D0034226-93DC-4D64-89F4-9021028A998C}" type="pres">
      <dgm:prSet presAssocID="{5A0E7614-1E53-44F5-9A9B-AEFE7E8DE0CF}" presName="parentText" presStyleLbl="node1" presStyleIdx="1" presStyleCnt="6">
        <dgm:presLayoutVars>
          <dgm:chMax val="0"/>
          <dgm:bulletEnabled val="1"/>
        </dgm:presLayoutVars>
      </dgm:prSet>
      <dgm:spPr/>
    </dgm:pt>
    <dgm:pt modelId="{8F178FDD-773E-40E9-8ADD-48781AE85A26}" type="pres">
      <dgm:prSet presAssocID="{E75D0D73-1BFD-446B-B3D7-D6A827803FC0}" presName="spacer" presStyleCnt="0"/>
      <dgm:spPr/>
    </dgm:pt>
    <dgm:pt modelId="{3275DA62-EA00-432E-9919-1A8C338A2AF9}" type="pres">
      <dgm:prSet presAssocID="{32CA7F8B-2BD7-4B98-B090-CEC9D26AEA55}" presName="parentText" presStyleLbl="node1" presStyleIdx="2" presStyleCnt="6">
        <dgm:presLayoutVars>
          <dgm:chMax val="0"/>
          <dgm:bulletEnabled val="1"/>
        </dgm:presLayoutVars>
      </dgm:prSet>
      <dgm:spPr/>
    </dgm:pt>
    <dgm:pt modelId="{548F69B7-FE76-4E8B-B3D5-B773F0E68DF9}" type="pres">
      <dgm:prSet presAssocID="{9F4C3B9B-30FB-4ABC-B242-19EB0DA06494}" presName="spacer" presStyleCnt="0"/>
      <dgm:spPr/>
    </dgm:pt>
    <dgm:pt modelId="{F59FE4B8-6314-4986-B37A-A953BDBC25FD}" type="pres">
      <dgm:prSet presAssocID="{BBE6648E-7E20-40E4-B0AF-48348F0E36ED}" presName="parentText" presStyleLbl="node1" presStyleIdx="3" presStyleCnt="6">
        <dgm:presLayoutVars>
          <dgm:chMax val="0"/>
          <dgm:bulletEnabled val="1"/>
        </dgm:presLayoutVars>
      </dgm:prSet>
      <dgm:spPr/>
    </dgm:pt>
    <dgm:pt modelId="{1C0EA334-A063-4AB7-981E-FEFC0246BEE7}" type="pres">
      <dgm:prSet presAssocID="{199F5BBC-A62F-4302-80D9-583599B834BB}" presName="spacer" presStyleCnt="0"/>
      <dgm:spPr/>
    </dgm:pt>
    <dgm:pt modelId="{24FA16F7-5F38-409A-8519-048C6FEE1591}" type="pres">
      <dgm:prSet presAssocID="{1EC3A800-FB11-4769-9F55-6457A92EC9EE}" presName="parentText" presStyleLbl="node1" presStyleIdx="4" presStyleCnt="6">
        <dgm:presLayoutVars>
          <dgm:chMax val="0"/>
          <dgm:bulletEnabled val="1"/>
        </dgm:presLayoutVars>
      </dgm:prSet>
      <dgm:spPr/>
    </dgm:pt>
    <dgm:pt modelId="{A2EE4A76-AA62-4987-A0FC-CD7384B521CD}" type="pres">
      <dgm:prSet presAssocID="{9AC99DA9-63F8-494B-9C49-9EE9D9E90373}" presName="spacer" presStyleCnt="0"/>
      <dgm:spPr/>
    </dgm:pt>
    <dgm:pt modelId="{5AFB8484-EF05-4528-B652-D5C713102E63}" type="pres">
      <dgm:prSet presAssocID="{D0908E82-1735-40B6-BC3A-C3EF147E7BA1}" presName="parentText" presStyleLbl="node1" presStyleIdx="5" presStyleCnt="6">
        <dgm:presLayoutVars>
          <dgm:chMax val="0"/>
          <dgm:bulletEnabled val="1"/>
        </dgm:presLayoutVars>
      </dgm:prSet>
      <dgm:spPr/>
    </dgm:pt>
  </dgm:ptLst>
  <dgm:cxnLst>
    <dgm:cxn modelId="{87E86501-AF85-46CA-A785-65EE3B705724}" type="presOf" srcId="{BBE6648E-7E20-40E4-B0AF-48348F0E36ED}" destId="{F59FE4B8-6314-4986-B37A-A953BDBC25FD}" srcOrd="0" destOrd="0" presId="urn:microsoft.com/office/officeart/2005/8/layout/vList2"/>
    <dgm:cxn modelId="{9BE4EE20-4829-4ACF-9559-6A6D118D2128}" type="presOf" srcId="{D0908E82-1735-40B6-BC3A-C3EF147E7BA1}" destId="{5AFB8484-EF05-4528-B652-D5C713102E63}" srcOrd="0" destOrd="0" presId="urn:microsoft.com/office/officeart/2005/8/layout/vList2"/>
    <dgm:cxn modelId="{62E75B38-C3A0-4E99-9187-2A125ECCA2A4}" type="presOf" srcId="{0AC250A2-B5E4-4368-9CE4-529ECA11EE60}" destId="{4B678AD9-C6E6-473A-9A59-B2FE8CD74606}" srcOrd="0" destOrd="0" presId="urn:microsoft.com/office/officeart/2005/8/layout/vList2"/>
    <dgm:cxn modelId="{6B80904B-B095-43E5-863B-7AC366BBF5BA}" type="presOf" srcId="{5A0E7614-1E53-44F5-9A9B-AEFE7E8DE0CF}" destId="{D0034226-93DC-4D64-89F4-9021028A998C}" srcOrd="0" destOrd="0" presId="urn:microsoft.com/office/officeart/2005/8/layout/vList2"/>
    <dgm:cxn modelId="{59FA356E-751B-47F5-B309-016D47553CF1}" type="presOf" srcId="{32CA7F8B-2BD7-4B98-B090-CEC9D26AEA55}" destId="{3275DA62-EA00-432E-9919-1A8C338A2AF9}" srcOrd="0" destOrd="0" presId="urn:microsoft.com/office/officeart/2005/8/layout/vList2"/>
    <dgm:cxn modelId="{9F88F4A1-688B-4B62-A403-71D05BB8F240}" srcId="{878DC5AB-4F28-469D-880D-93AD98B34E96}" destId="{D0908E82-1735-40B6-BC3A-C3EF147E7BA1}" srcOrd="5" destOrd="0" parTransId="{6A00ED82-2F0C-4FC1-87E4-341C280BF9F4}" sibTransId="{2AA29955-68A3-4EE7-A3AF-C0B355660E11}"/>
    <dgm:cxn modelId="{1093F6B0-A23F-4D31-960B-59DD5B40B356}" type="presOf" srcId="{1EC3A800-FB11-4769-9F55-6457A92EC9EE}" destId="{24FA16F7-5F38-409A-8519-048C6FEE1591}" srcOrd="0" destOrd="0" presId="urn:microsoft.com/office/officeart/2005/8/layout/vList2"/>
    <dgm:cxn modelId="{193223C8-11CF-4124-B64D-D9673D9A4064}" srcId="{878DC5AB-4F28-469D-880D-93AD98B34E96}" destId="{BBE6648E-7E20-40E4-B0AF-48348F0E36ED}" srcOrd="3" destOrd="0" parTransId="{92B06C18-C8FC-44C9-9D2B-E9EF49E04FE1}" sibTransId="{199F5BBC-A62F-4302-80D9-583599B834BB}"/>
    <dgm:cxn modelId="{215C2DC9-6E26-4A72-9FB9-AE4A95F06A49}" type="presOf" srcId="{878DC5AB-4F28-469D-880D-93AD98B34E96}" destId="{CF739574-D090-4441-A4FB-4355DF9F1F5A}" srcOrd="0" destOrd="0" presId="urn:microsoft.com/office/officeart/2005/8/layout/vList2"/>
    <dgm:cxn modelId="{1C4C27D0-DD41-420C-84D8-3C2C7DD20EFC}" srcId="{878DC5AB-4F28-469D-880D-93AD98B34E96}" destId="{1EC3A800-FB11-4769-9F55-6457A92EC9EE}" srcOrd="4" destOrd="0" parTransId="{E96A1903-59E6-4A2F-B7A0-81E0AB603D93}" sibTransId="{9AC99DA9-63F8-494B-9C49-9EE9D9E90373}"/>
    <dgm:cxn modelId="{C72A06DB-BCB8-4F84-B92C-C4D2212D1C15}" srcId="{878DC5AB-4F28-469D-880D-93AD98B34E96}" destId="{32CA7F8B-2BD7-4B98-B090-CEC9D26AEA55}" srcOrd="2" destOrd="0" parTransId="{82870E8F-E53E-4416-B6D9-4A8020AEE617}" sibTransId="{9F4C3B9B-30FB-4ABC-B242-19EB0DA06494}"/>
    <dgm:cxn modelId="{D1E2B3EF-F08D-4C7E-AA48-AF2FEAB7712D}" srcId="{878DC5AB-4F28-469D-880D-93AD98B34E96}" destId="{5A0E7614-1E53-44F5-9A9B-AEFE7E8DE0CF}" srcOrd="1" destOrd="0" parTransId="{6E44A3E5-3DE0-4F79-BD34-A80E6F959273}" sibTransId="{E75D0D73-1BFD-446B-B3D7-D6A827803FC0}"/>
    <dgm:cxn modelId="{52D300F9-E748-43E9-BF67-088476D11FA4}" srcId="{878DC5AB-4F28-469D-880D-93AD98B34E96}" destId="{0AC250A2-B5E4-4368-9CE4-529ECA11EE60}" srcOrd="0" destOrd="0" parTransId="{A903D4ED-6154-4618-9D12-7D5E75D54D82}" sibTransId="{DFBF8FD5-8B82-4507-924C-B25446F5D213}"/>
    <dgm:cxn modelId="{FF68CCA1-4FD0-4AB0-ACE3-1C596869769D}" type="presParOf" srcId="{CF739574-D090-4441-A4FB-4355DF9F1F5A}" destId="{4B678AD9-C6E6-473A-9A59-B2FE8CD74606}" srcOrd="0" destOrd="0" presId="urn:microsoft.com/office/officeart/2005/8/layout/vList2"/>
    <dgm:cxn modelId="{7FE83F7B-9C0E-4792-AA10-0BD01821EB8D}" type="presParOf" srcId="{CF739574-D090-4441-A4FB-4355DF9F1F5A}" destId="{B0CA7123-9806-45B4-AA53-309BCD0476A0}" srcOrd="1" destOrd="0" presId="urn:microsoft.com/office/officeart/2005/8/layout/vList2"/>
    <dgm:cxn modelId="{5E2F5537-BC65-441D-A8D8-0AFBAD28A370}" type="presParOf" srcId="{CF739574-D090-4441-A4FB-4355DF9F1F5A}" destId="{D0034226-93DC-4D64-89F4-9021028A998C}" srcOrd="2" destOrd="0" presId="urn:microsoft.com/office/officeart/2005/8/layout/vList2"/>
    <dgm:cxn modelId="{56A1287F-D4C3-41A2-95E9-6DE203391A31}" type="presParOf" srcId="{CF739574-D090-4441-A4FB-4355DF9F1F5A}" destId="{8F178FDD-773E-40E9-8ADD-48781AE85A26}" srcOrd="3" destOrd="0" presId="urn:microsoft.com/office/officeart/2005/8/layout/vList2"/>
    <dgm:cxn modelId="{7F58035C-1AB2-40E0-A511-F0EF01A98C6B}" type="presParOf" srcId="{CF739574-D090-4441-A4FB-4355DF9F1F5A}" destId="{3275DA62-EA00-432E-9919-1A8C338A2AF9}" srcOrd="4" destOrd="0" presId="urn:microsoft.com/office/officeart/2005/8/layout/vList2"/>
    <dgm:cxn modelId="{D3A0EA24-07F0-4FE5-AA6B-CA22647E4DC5}" type="presParOf" srcId="{CF739574-D090-4441-A4FB-4355DF9F1F5A}" destId="{548F69B7-FE76-4E8B-B3D5-B773F0E68DF9}" srcOrd="5" destOrd="0" presId="urn:microsoft.com/office/officeart/2005/8/layout/vList2"/>
    <dgm:cxn modelId="{A70F2546-D21A-46DC-AA3B-47AC729A8DDB}" type="presParOf" srcId="{CF739574-D090-4441-A4FB-4355DF9F1F5A}" destId="{F59FE4B8-6314-4986-B37A-A953BDBC25FD}" srcOrd="6" destOrd="0" presId="urn:microsoft.com/office/officeart/2005/8/layout/vList2"/>
    <dgm:cxn modelId="{4FAA44B9-81D8-4AA9-8A97-52E789D97AB6}" type="presParOf" srcId="{CF739574-D090-4441-A4FB-4355DF9F1F5A}" destId="{1C0EA334-A063-4AB7-981E-FEFC0246BEE7}" srcOrd="7" destOrd="0" presId="urn:microsoft.com/office/officeart/2005/8/layout/vList2"/>
    <dgm:cxn modelId="{C3AB9886-4C32-4B9B-862B-433AA28B6EE3}" type="presParOf" srcId="{CF739574-D090-4441-A4FB-4355DF9F1F5A}" destId="{24FA16F7-5F38-409A-8519-048C6FEE1591}" srcOrd="8" destOrd="0" presId="urn:microsoft.com/office/officeart/2005/8/layout/vList2"/>
    <dgm:cxn modelId="{3585A1FD-7905-4BEF-A63A-8D59C3FD9D71}" type="presParOf" srcId="{CF739574-D090-4441-A4FB-4355DF9F1F5A}" destId="{A2EE4A76-AA62-4987-A0FC-CD7384B521CD}" srcOrd="9" destOrd="0" presId="urn:microsoft.com/office/officeart/2005/8/layout/vList2"/>
    <dgm:cxn modelId="{BC0E9C80-FEDC-4C28-9C43-54644E35F966}" type="presParOf" srcId="{CF739574-D090-4441-A4FB-4355DF9F1F5A}" destId="{5AFB8484-EF05-4528-B652-D5C713102E6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E0AB84-38BE-466C-AAAC-90950CAABECA}" type="doc">
      <dgm:prSet loTypeId="urn:microsoft.com/office/officeart/2005/8/layout/vList3" loCatId="list" qsTypeId="urn:microsoft.com/office/officeart/2005/8/quickstyle/simple1" qsCatId="simple" csTypeId="urn:microsoft.com/office/officeart/2005/8/colors/accent6_2" csCatId="accent6" phldr="1"/>
      <dgm:spPr/>
    </dgm:pt>
    <dgm:pt modelId="{8875C5A0-C252-4D4D-BDCF-9C93A68AD639}">
      <dgm:prSet phldrT="[Text]"/>
      <dgm:spPr/>
      <dgm:t>
        <a:bodyPr/>
        <a:lstStyle/>
        <a:p>
          <a:r>
            <a:rPr lang="en-GB" noProof="0" dirty="0"/>
            <a:t>Internal and external analysis can be summarised in a SWOT</a:t>
          </a:r>
        </a:p>
      </dgm:t>
    </dgm:pt>
    <dgm:pt modelId="{137A5754-A13E-4766-8B7A-240BCD70DF10}" type="parTrans" cxnId="{D1219870-0626-4ED2-9F43-0981C6529309}">
      <dgm:prSet/>
      <dgm:spPr/>
      <dgm:t>
        <a:bodyPr/>
        <a:lstStyle/>
        <a:p>
          <a:endParaRPr lang="en-GB" noProof="0" dirty="0"/>
        </a:p>
      </dgm:t>
    </dgm:pt>
    <dgm:pt modelId="{AC6C5F5D-A099-417D-B8BA-79BC0ADBB1CE}" type="sibTrans" cxnId="{D1219870-0626-4ED2-9F43-0981C6529309}">
      <dgm:prSet/>
      <dgm:spPr/>
      <dgm:t>
        <a:bodyPr/>
        <a:lstStyle/>
        <a:p>
          <a:endParaRPr lang="en-GB" noProof="0" dirty="0"/>
        </a:p>
      </dgm:t>
    </dgm:pt>
    <dgm:pt modelId="{DFEB9026-AD64-4E3A-B9C0-C0E44AD2E615}">
      <dgm:prSet phldrT="[Text]"/>
      <dgm:spPr/>
      <dgm:t>
        <a:bodyPr/>
        <a:lstStyle/>
        <a:p>
          <a:r>
            <a:rPr lang="en-GB" altLang="LID4096" noProof="0" dirty="0"/>
            <a:t>Internal Factor Evaluation (IFE) Matrix analyses a firm’s weighted </a:t>
          </a:r>
          <a:r>
            <a:rPr lang="en-GB" altLang="LID4096" b="1" noProof="0" dirty="0"/>
            <a:t>internal environment </a:t>
          </a:r>
          <a:r>
            <a:rPr lang="en-GB" altLang="LID4096" noProof="0" dirty="0"/>
            <a:t>to reveal its </a:t>
          </a:r>
          <a:r>
            <a:rPr lang="en-GB" altLang="LID4096" b="1" noProof="0" dirty="0"/>
            <a:t>strengths</a:t>
          </a:r>
          <a:r>
            <a:rPr lang="en-GB" altLang="LID4096" noProof="0" dirty="0"/>
            <a:t> and </a:t>
          </a:r>
          <a:r>
            <a:rPr lang="en-GB" altLang="LID4096" b="1" noProof="0" dirty="0"/>
            <a:t>weaknesses</a:t>
          </a:r>
          <a:endParaRPr lang="en-GB" noProof="0" dirty="0"/>
        </a:p>
      </dgm:t>
    </dgm:pt>
    <dgm:pt modelId="{5612DAF3-0000-46BC-971A-2C13AAC18D42}" type="parTrans" cxnId="{EC45AF9A-361E-4DB2-B0EB-4B91B7F03E82}">
      <dgm:prSet/>
      <dgm:spPr/>
      <dgm:t>
        <a:bodyPr/>
        <a:lstStyle/>
        <a:p>
          <a:endParaRPr lang="en-GB" noProof="0" dirty="0"/>
        </a:p>
      </dgm:t>
    </dgm:pt>
    <dgm:pt modelId="{8919C54E-82C4-4AA7-8C60-16BD2E9F7F30}" type="sibTrans" cxnId="{EC45AF9A-361E-4DB2-B0EB-4B91B7F03E82}">
      <dgm:prSet/>
      <dgm:spPr/>
      <dgm:t>
        <a:bodyPr/>
        <a:lstStyle/>
        <a:p>
          <a:endParaRPr lang="en-GB" noProof="0" dirty="0"/>
        </a:p>
      </dgm:t>
    </dgm:pt>
    <dgm:pt modelId="{82F3DB51-842C-45B8-9D90-AD02F842CF6C}">
      <dgm:prSet phldrT="[Text]"/>
      <dgm:spPr/>
      <dgm:t>
        <a:bodyPr/>
        <a:lstStyle/>
        <a:p>
          <a:r>
            <a:rPr lang="en-GB" altLang="LID4096" noProof="0" dirty="0"/>
            <a:t>External Factor Evaluation (EFE) Matrix examines a firm’s weighted </a:t>
          </a:r>
          <a:r>
            <a:rPr lang="en-GB" altLang="LID4096" b="1" noProof="0" dirty="0"/>
            <a:t>external environment </a:t>
          </a:r>
          <a:r>
            <a:rPr lang="en-GB" altLang="LID4096" noProof="0" dirty="0"/>
            <a:t>and to identify</a:t>
          </a:r>
          <a:r>
            <a:rPr lang="en-GB" altLang="LID4096" b="1" noProof="0" dirty="0"/>
            <a:t> opportunities and threats</a:t>
          </a:r>
          <a:endParaRPr lang="en-GB" noProof="0" dirty="0"/>
        </a:p>
      </dgm:t>
    </dgm:pt>
    <dgm:pt modelId="{4E05CF01-4F9F-47E2-9D76-4FF9233AA792}" type="parTrans" cxnId="{D240DA67-C3A9-4165-9C46-C8AA3C127AE3}">
      <dgm:prSet/>
      <dgm:spPr/>
      <dgm:t>
        <a:bodyPr/>
        <a:lstStyle/>
        <a:p>
          <a:endParaRPr lang="en-GB" noProof="0" dirty="0"/>
        </a:p>
      </dgm:t>
    </dgm:pt>
    <dgm:pt modelId="{78D45A7E-A672-49D3-92F2-282CC9565994}" type="sibTrans" cxnId="{D240DA67-C3A9-4165-9C46-C8AA3C127AE3}">
      <dgm:prSet/>
      <dgm:spPr/>
      <dgm:t>
        <a:bodyPr/>
        <a:lstStyle/>
        <a:p>
          <a:endParaRPr lang="en-GB" noProof="0" dirty="0"/>
        </a:p>
      </dgm:t>
    </dgm:pt>
    <dgm:pt modelId="{F66B6AFE-E9C1-4605-A203-2D0ABB66679A}">
      <dgm:prSet phldrT="[Text]"/>
      <dgm:spPr/>
      <dgm:t>
        <a:bodyPr/>
        <a:lstStyle/>
        <a:p>
          <a:r>
            <a:rPr lang="en-GB" noProof="0" dirty="0"/>
            <a:t>A Confrontation Matrix is a tool which is used to </a:t>
          </a:r>
          <a:r>
            <a:rPr lang="en-GB" b="1" noProof="0" dirty="0"/>
            <a:t>further analyse the output of a SWOT analysis</a:t>
          </a:r>
          <a:endParaRPr lang="en-GB" noProof="0" dirty="0"/>
        </a:p>
      </dgm:t>
    </dgm:pt>
    <dgm:pt modelId="{86F555B3-C514-4B04-BC28-FD93FE07D07C}" type="parTrans" cxnId="{B8703FF2-26BD-4FE9-95C9-40C6D5E48FB5}">
      <dgm:prSet/>
      <dgm:spPr/>
      <dgm:t>
        <a:bodyPr/>
        <a:lstStyle/>
        <a:p>
          <a:endParaRPr lang="en-GB" noProof="0" dirty="0"/>
        </a:p>
      </dgm:t>
    </dgm:pt>
    <dgm:pt modelId="{C4702A77-4C7C-4852-8EEE-9DEFAF7824E3}" type="sibTrans" cxnId="{B8703FF2-26BD-4FE9-95C9-40C6D5E48FB5}">
      <dgm:prSet/>
      <dgm:spPr/>
      <dgm:t>
        <a:bodyPr/>
        <a:lstStyle/>
        <a:p>
          <a:endParaRPr lang="en-GB" noProof="0" dirty="0"/>
        </a:p>
      </dgm:t>
    </dgm:pt>
    <dgm:pt modelId="{E0906B4D-691F-400D-A042-1AC725C09428}" type="pres">
      <dgm:prSet presAssocID="{45E0AB84-38BE-466C-AAAC-90950CAABECA}" presName="linearFlow" presStyleCnt="0">
        <dgm:presLayoutVars>
          <dgm:dir/>
          <dgm:resizeHandles val="exact"/>
        </dgm:presLayoutVars>
      </dgm:prSet>
      <dgm:spPr/>
    </dgm:pt>
    <dgm:pt modelId="{242D3478-77AF-4AE1-8ECE-F1D0958A5D9B}" type="pres">
      <dgm:prSet presAssocID="{8875C5A0-C252-4D4D-BDCF-9C93A68AD639}" presName="composite" presStyleCnt="0"/>
      <dgm:spPr/>
    </dgm:pt>
    <dgm:pt modelId="{9883C310-32AE-4064-A3AF-6FA7699E66D6}" type="pres">
      <dgm:prSet presAssocID="{8875C5A0-C252-4D4D-BDCF-9C93A68AD639}"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32A7B11A-6D96-4355-BA6F-18D0CA73347B}" type="pres">
      <dgm:prSet presAssocID="{8875C5A0-C252-4D4D-BDCF-9C93A68AD639}" presName="txShp" presStyleLbl="node1" presStyleIdx="0" presStyleCnt="4">
        <dgm:presLayoutVars>
          <dgm:bulletEnabled val="1"/>
        </dgm:presLayoutVars>
      </dgm:prSet>
      <dgm:spPr/>
    </dgm:pt>
    <dgm:pt modelId="{1BB31B1F-29F4-4967-BEC5-1D360EB36CBC}" type="pres">
      <dgm:prSet presAssocID="{AC6C5F5D-A099-417D-B8BA-79BC0ADBB1CE}" presName="spacing" presStyleCnt="0"/>
      <dgm:spPr/>
    </dgm:pt>
    <dgm:pt modelId="{97EF2335-B1C4-45BC-8C54-38AD2E66F959}" type="pres">
      <dgm:prSet presAssocID="{DFEB9026-AD64-4E3A-B9C0-C0E44AD2E615}" presName="composite" presStyleCnt="0"/>
      <dgm:spPr/>
    </dgm:pt>
    <dgm:pt modelId="{91B57AE2-464C-4150-8398-9342EA10573A}" type="pres">
      <dgm:prSet presAssocID="{DFEB9026-AD64-4E3A-B9C0-C0E44AD2E615}" presName="imgShp"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12071A85-F975-4331-8A29-5040C8009DD5}" type="pres">
      <dgm:prSet presAssocID="{DFEB9026-AD64-4E3A-B9C0-C0E44AD2E615}" presName="txShp" presStyleLbl="node1" presStyleIdx="1" presStyleCnt="4">
        <dgm:presLayoutVars>
          <dgm:bulletEnabled val="1"/>
        </dgm:presLayoutVars>
      </dgm:prSet>
      <dgm:spPr/>
    </dgm:pt>
    <dgm:pt modelId="{6F255606-B8D9-4926-B17E-198638DEB331}" type="pres">
      <dgm:prSet presAssocID="{8919C54E-82C4-4AA7-8C60-16BD2E9F7F30}" presName="spacing" presStyleCnt="0"/>
      <dgm:spPr/>
    </dgm:pt>
    <dgm:pt modelId="{B0530DF8-DACF-49C4-9A07-EEBF72503206}" type="pres">
      <dgm:prSet presAssocID="{82F3DB51-842C-45B8-9D90-AD02F842CF6C}" presName="composite" presStyleCnt="0"/>
      <dgm:spPr/>
    </dgm:pt>
    <dgm:pt modelId="{F81F77AF-2432-4FA2-B40B-3C81841A1C72}" type="pres">
      <dgm:prSet presAssocID="{82F3DB51-842C-45B8-9D90-AD02F842CF6C}" presName="imgShp"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dgm:spPr>
    </dgm:pt>
    <dgm:pt modelId="{59FC18EA-3E82-4025-8628-D061995C8C81}" type="pres">
      <dgm:prSet presAssocID="{82F3DB51-842C-45B8-9D90-AD02F842CF6C}" presName="txShp" presStyleLbl="node1" presStyleIdx="2" presStyleCnt="4">
        <dgm:presLayoutVars>
          <dgm:bulletEnabled val="1"/>
        </dgm:presLayoutVars>
      </dgm:prSet>
      <dgm:spPr/>
    </dgm:pt>
    <dgm:pt modelId="{6C97ED41-AADA-4004-AF37-E3861DB90861}" type="pres">
      <dgm:prSet presAssocID="{78D45A7E-A672-49D3-92F2-282CC9565994}" presName="spacing" presStyleCnt="0"/>
      <dgm:spPr/>
    </dgm:pt>
    <dgm:pt modelId="{7AA70C7A-3F47-4D7C-B9D3-FA8335D731C8}" type="pres">
      <dgm:prSet presAssocID="{F66B6AFE-E9C1-4605-A203-2D0ABB66679A}" presName="composite" presStyleCnt="0"/>
      <dgm:spPr/>
    </dgm:pt>
    <dgm:pt modelId="{1DCA1F6D-AF6F-475D-8F97-D7E8226A13C4}" type="pres">
      <dgm:prSet presAssocID="{F66B6AFE-E9C1-4605-A203-2D0ABB66679A}" presName="imgShp" presStyleLbl="fgImgPlace1" presStyleIdx="3" presStyleCnt="4"/>
      <dgm:spPr>
        <a:blipFill>
          <a:blip xmlns:r="http://schemas.openxmlformats.org/officeDocument/2006/relationships" r:embed="rId7">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1926DB15-2CFB-494E-96D7-7003634B4662}" type="pres">
      <dgm:prSet presAssocID="{F66B6AFE-E9C1-4605-A203-2D0ABB66679A}" presName="txShp" presStyleLbl="node1" presStyleIdx="3" presStyleCnt="4">
        <dgm:presLayoutVars>
          <dgm:bulletEnabled val="1"/>
        </dgm:presLayoutVars>
      </dgm:prSet>
      <dgm:spPr/>
    </dgm:pt>
  </dgm:ptLst>
  <dgm:cxnLst>
    <dgm:cxn modelId="{96569644-1E02-4CD8-A53B-1CA3414931CA}" type="presOf" srcId="{82F3DB51-842C-45B8-9D90-AD02F842CF6C}" destId="{59FC18EA-3E82-4025-8628-D061995C8C81}" srcOrd="0" destOrd="0" presId="urn:microsoft.com/office/officeart/2005/8/layout/vList3"/>
    <dgm:cxn modelId="{D240DA67-C3A9-4165-9C46-C8AA3C127AE3}" srcId="{45E0AB84-38BE-466C-AAAC-90950CAABECA}" destId="{82F3DB51-842C-45B8-9D90-AD02F842CF6C}" srcOrd="2" destOrd="0" parTransId="{4E05CF01-4F9F-47E2-9D76-4FF9233AA792}" sibTransId="{78D45A7E-A672-49D3-92F2-282CC9565994}"/>
    <dgm:cxn modelId="{7BA6166C-658D-4B5C-8410-19AD9A29A425}" type="presOf" srcId="{DFEB9026-AD64-4E3A-B9C0-C0E44AD2E615}" destId="{12071A85-F975-4331-8A29-5040C8009DD5}" srcOrd="0" destOrd="0" presId="urn:microsoft.com/office/officeart/2005/8/layout/vList3"/>
    <dgm:cxn modelId="{D1219870-0626-4ED2-9F43-0981C6529309}" srcId="{45E0AB84-38BE-466C-AAAC-90950CAABECA}" destId="{8875C5A0-C252-4D4D-BDCF-9C93A68AD639}" srcOrd="0" destOrd="0" parTransId="{137A5754-A13E-4766-8B7A-240BCD70DF10}" sibTransId="{AC6C5F5D-A099-417D-B8BA-79BC0ADBB1CE}"/>
    <dgm:cxn modelId="{E827E98C-F453-4404-ADFD-2AABE39F44FE}" type="presOf" srcId="{8875C5A0-C252-4D4D-BDCF-9C93A68AD639}" destId="{32A7B11A-6D96-4355-BA6F-18D0CA73347B}" srcOrd="0" destOrd="0" presId="urn:microsoft.com/office/officeart/2005/8/layout/vList3"/>
    <dgm:cxn modelId="{EC45AF9A-361E-4DB2-B0EB-4B91B7F03E82}" srcId="{45E0AB84-38BE-466C-AAAC-90950CAABECA}" destId="{DFEB9026-AD64-4E3A-B9C0-C0E44AD2E615}" srcOrd="1" destOrd="0" parTransId="{5612DAF3-0000-46BC-971A-2C13AAC18D42}" sibTransId="{8919C54E-82C4-4AA7-8C60-16BD2E9F7F30}"/>
    <dgm:cxn modelId="{BD9369D9-17C1-48FD-8F79-02718C9B4FC6}" type="presOf" srcId="{45E0AB84-38BE-466C-AAAC-90950CAABECA}" destId="{E0906B4D-691F-400D-A042-1AC725C09428}" srcOrd="0" destOrd="0" presId="urn:microsoft.com/office/officeart/2005/8/layout/vList3"/>
    <dgm:cxn modelId="{B8703FF2-26BD-4FE9-95C9-40C6D5E48FB5}" srcId="{45E0AB84-38BE-466C-AAAC-90950CAABECA}" destId="{F66B6AFE-E9C1-4605-A203-2D0ABB66679A}" srcOrd="3" destOrd="0" parTransId="{86F555B3-C514-4B04-BC28-FD93FE07D07C}" sibTransId="{C4702A77-4C7C-4852-8EEE-9DEFAF7824E3}"/>
    <dgm:cxn modelId="{DAD77AFE-AE34-4F6A-8B1B-6D1D3B8A4609}" type="presOf" srcId="{F66B6AFE-E9C1-4605-A203-2D0ABB66679A}" destId="{1926DB15-2CFB-494E-96D7-7003634B4662}" srcOrd="0" destOrd="0" presId="urn:microsoft.com/office/officeart/2005/8/layout/vList3"/>
    <dgm:cxn modelId="{E3DB057D-C1C7-43BB-BEC1-A51856DA5AC2}" type="presParOf" srcId="{E0906B4D-691F-400D-A042-1AC725C09428}" destId="{242D3478-77AF-4AE1-8ECE-F1D0958A5D9B}" srcOrd="0" destOrd="0" presId="urn:microsoft.com/office/officeart/2005/8/layout/vList3"/>
    <dgm:cxn modelId="{6E45BD0B-EB93-4E15-8DA4-9286DE24EB38}" type="presParOf" srcId="{242D3478-77AF-4AE1-8ECE-F1D0958A5D9B}" destId="{9883C310-32AE-4064-A3AF-6FA7699E66D6}" srcOrd="0" destOrd="0" presId="urn:microsoft.com/office/officeart/2005/8/layout/vList3"/>
    <dgm:cxn modelId="{C4F8A7E0-E9F4-42E7-B477-8874894F32C1}" type="presParOf" srcId="{242D3478-77AF-4AE1-8ECE-F1D0958A5D9B}" destId="{32A7B11A-6D96-4355-BA6F-18D0CA73347B}" srcOrd="1" destOrd="0" presId="urn:microsoft.com/office/officeart/2005/8/layout/vList3"/>
    <dgm:cxn modelId="{17F706D3-BEC9-46C2-8210-96D40268B424}" type="presParOf" srcId="{E0906B4D-691F-400D-A042-1AC725C09428}" destId="{1BB31B1F-29F4-4967-BEC5-1D360EB36CBC}" srcOrd="1" destOrd="0" presId="urn:microsoft.com/office/officeart/2005/8/layout/vList3"/>
    <dgm:cxn modelId="{C2A5FF0B-4BBB-4EBE-84BD-C8ECA1832C80}" type="presParOf" srcId="{E0906B4D-691F-400D-A042-1AC725C09428}" destId="{97EF2335-B1C4-45BC-8C54-38AD2E66F959}" srcOrd="2" destOrd="0" presId="urn:microsoft.com/office/officeart/2005/8/layout/vList3"/>
    <dgm:cxn modelId="{5F155003-264F-4E09-B4EB-32AE6DA9AA22}" type="presParOf" srcId="{97EF2335-B1C4-45BC-8C54-38AD2E66F959}" destId="{91B57AE2-464C-4150-8398-9342EA10573A}" srcOrd="0" destOrd="0" presId="urn:microsoft.com/office/officeart/2005/8/layout/vList3"/>
    <dgm:cxn modelId="{BD61401D-1E16-4499-8384-A9EE3D3DC460}" type="presParOf" srcId="{97EF2335-B1C4-45BC-8C54-38AD2E66F959}" destId="{12071A85-F975-4331-8A29-5040C8009DD5}" srcOrd="1" destOrd="0" presId="urn:microsoft.com/office/officeart/2005/8/layout/vList3"/>
    <dgm:cxn modelId="{160926F0-7155-43A6-A35D-EFD49B0FAEA0}" type="presParOf" srcId="{E0906B4D-691F-400D-A042-1AC725C09428}" destId="{6F255606-B8D9-4926-B17E-198638DEB331}" srcOrd="3" destOrd="0" presId="urn:microsoft.com/office/officeart/2005/8/layout/vList3"/>
    <dgm:cxn modelId="{97C46D4F-E537-47E5-ABFA-4C6A6043764D}" type="presParOf" srcId="{E0906B4D-691F-400D-A042-1AC725C09428}" destId="{B0530DF8-DACF-49C4-9A07-EEBF72503206}" srcOrd="4" destOrd="0" presId="urn:microsoft.com/office/officeart/2005/8/layout/vList3"/>
    <dgm:cxn modelId="{E9EA3327-D163-4F5A-BEF7-B9AA2F904E38}" type="presParOf" srcId="{B0530DF8-DACF-49C4-9A07-EEBF72503206}" destId="{F81F77AF-2432-4FA2-B40B-3C81841A1C72}" srcOrd="0" destOrd="0" presId="urn:microsoft.com/office/officeart/2005/8/layout/vList3"/>
    <dgm:cxn modelId="{5EB91810-588C-4626-9FDE-9934D2B21A31}" type="presParOf" srcId="{B0530DF8-DACF-49C4-9A07-EEBF72503206}" destId="{59FC18EA-3E82-4025-8628-D061995C8C81}" srcOrd="1" destOrd="0" presId="urn:microsoft.com/office/officeart/2005/8/layout/vList3"/>
    <dgm:cxn modelId="{4FBA1882-31E4-4F6A-B6A4-ABFD0B93D471}" type="presParOf" srcId="{E0906B4D-691F-400D-A042-1AC725C09428}" destId="{6C97ED41-AADA-4004-AF37-E3861DB90861}" srcOrd="5" destOrd="0" presId="urn:microsoft.com/office/officeart/2005/8/layout/vList3"/>
    <dgm:cxn modelId="{ED6D782F-4FDF-4A9C-BF5C-99D41186F527}" type="presParOf" srcId="{E0906B4D-691F-400D-A042-1AC725C09428}" destId="{7AA70C7A-3F47-4D7C-B9D3-FA8335D731C8}" srcOrd="6" destOrd="0" presId="urn:microsoft.com/office/officeart/2005/8/layout/vList3"/>
    <dgm:cxn modelId="{0B945FB1-34B4-42D4-8621-4CB1E7CEF24B}" type="presParOf" srcId="{7AA70C7A-3F47-4D7C-B9D3-FA8335D731C8}" destId="{1DCA1F6D-AF6F-475D-8F97-D7E8226A13C4}" srcOrd="0" destOrd="0" presId="urn:microsoft.com/office/officeart/2005/8/layout/vList3"/>
    <dgm:cxn modelId="{B0CBBE65-E7F6-4F1D-98FD-E58413E2B911}" type="presParOf" srcId="{7AA70C7A-3F47-4D7C-B9D3-FA8335D731C8}" destId="{1926DB15-2CFB-494E-96D7-7003634B466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E2215-268A-44D1-B8D4-263FCFF57EEE}">
      <dsp:nvSpPr>
        <dsp:cNvPr id="0" name=""/>
        <dsp:cNvSpPr/>
      </dsp:nvSpPr>
      <dsp:spPr>
        <a:xfrm>
          <a:off x="0" y="0"/>
          <a:ext cx="6343495" cy="814673"/>
        </a:xfrm>
        <a:prstGeom prst="roundRect">
          <a:avLst>
            <a:gd name="adj" fmla="val 10000"/>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1. Mission and Objectives</a:t>
          </a:r>
        </a:p>
      </dsp:txBody>
      <dsp:txXfrm>
        <a:off x="23861" y="23861"/>
        <a:ext cx="5369082" cy="766951"/>
      </dsp:txXfrm>
    </dsp:sp>
    <dsp:sp modelId="{001A622B-B126-4687-AE0D-F8FD6F8806F3}">
      <dsp:nvSpPr>
        <dsp:cNvPr id="0" name=""/>
        <dsp:cNvSpPr/>
      </dsp:nvSpPr>
      <dsp:spPr>
        <a:xfrm>
          <a:off x="473702" y="927822"/>
          <a:ext cx="6343495" cy="814673"/>
        </a:xfrm>
        <a:prstGeom prst="roundRect">
          <a:avLst>
            <a:gd name="adj" fmla="val 10000"/>
          </a:avLst>
        </a:prstGeom>
        <a:gradFill rotWithShape="0">
          <a:gsLst>
            <a:gs pos="0">
              <a:schemeClr val="accent6">
                <a:alpha val="90000"/>
                <a:hueOff val="0"/>
                <a:satOff val="0"/>
                <a:lumOff val="0"/>
                <a:alphaOff val="-10000"/>
                <a:satMod val="103000"/>
                <a:lumMod val="102000"/>
                <a:tint val="94000"/>
              </a:schemeClr>
            </a:gs>
            <a:gs pos="50000">
              <a:schemeClr val="accent6">
                <a:alpha val="90000"/>
                <a:hueOff val="0"/>
                <a:satOff val="0"/>
                <a:lumOff val="0"/>
                <a:alphaOff val="-10000"/>
                <a:satMod val="110000"/>
                <a:lumMod val="100000"/>
                <a:shade val="100000"/>
              </a:schemeClr>
            </a:gs>
            <a:gs pos="100000">
              <a:schemeClr val="accent6">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2. External Analysis</a:t>
          </a:r>
        </a:p>
      </dsp:txBody>
      <dsp:txXfrm>
        <a:off x="497563" y="951683"/>
        <a:ext cx="5292533" cy="766951"/>
      </dsp:txXfrm>
    </dsp:sp>
    <dsp:sp modelId="{2A3FC610-5446-4643-B63A-B24A78520820}">
      <dsp:nvSpPr>
        <dsp:cNvPr id="0" name=""/>
        <dsp:cNvSpPr/>
      </dsp:nvSpPr>
      <dsp:spPr>
        <a:xfrm>
          <a:off x="947405" y="1855644"/>
          <a:ext cx="6343495" cy="814673"/>
        </a:xfrm>
        <a:prstGeom prst="roundRect">
          <a:avLst>
            <a:gd name="adj" fmla="val 10000"/>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3. Internal and Competitive Analysis</a:t>
          </a:r>
        </a:p>
      </dsp:txBody>
      <dsp:txXfrm>
        <a:off x="971266" y="1879505"/>
        <a:ext cx="5292533" cy="766951"/>
      </dsp:txXfrm>
    </dsp:sp>
    <dsp:sp modelId="{50845A73-775A-4CE7-84AD-8D33F48961C7}">
      <dsp:nvSpPr>
        <dsp:cNvPr id="0" name=""/>
        <dsp:cNvSpPr/>
      </dsp:nvSpPr>
      <dsp:spPr>
        <a:xfrm>
          <a:off x="1421107" y="2783467"/>
          <a:ext cx="6343495" cy="814673"/>
        </a:xfrm>
        <a:prstGeom prst="roundRect">
          <a:avLst>
            <a:gd name="adj" fmla="val 10000"/>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4. Strategy Alternatives</a:t>
          </a:r>
        </a:p>
      </dsp:txBody>
      <dsp:txXfrm>
        <a:off x="1444968" y="2807328"/>
        <a:ext cx="5292533" cy="766951"/>
      </dsp:txXfrm>
    </dsp:sp>
    <dsp:sp modelId="{759A78BE-B8EF-43B6-A58A-D8C329813BA5}">
      <dsp:nvSpPr>
        <dsp:cNvPr id="0" name=""/>
        <dsp:cNvSpPr/>
      </dsp:nvSpPr>
      <dsp:spPr>
        <a:xfrm>
          <a:off x="1894810" y="3711289"/>
          <a:ext cx="6343495" cy="814673"/>
        </a:xfrm>
        <a:prstGeom prst="roundRect">
          <a:avLst>
            <a:gd name="adj" fmla="val 10000"/>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5. Strategic Choice, Implementation, Feedback, and Control </a:t>
          </a:r>
        </a:p>
      </dsp:txBody>
      <dsp:txXfrm>
        <a:off x="1918671" y="3735150"/>
        <a:ext cx="5292533" cy="766951"/>
      </dsp:txXfrm>
    </dsp:sp>
    <dsp:sp modelId="{C9F22436-1351-4CFC-87A7-8BD7415383E9}">
      <dsp:nvSpPr>
        <dsp:cNvPr id="0" name=""/>
        <dsp:cNvSpPr/>
      </dsp:nvSpPr>
      <dsp:spPr>
        <a:xfrm>
          <a:off x="5813957" y="595164"/>
          <a:ext cx="529537" cy="52953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404041"/>
            </a:solidFill>
            <a:latin typeface="Times New Roman" panose="02020603050405020304" pitchFamily="18" charset="0"/>
            <a:cs typeface="Times New Roman" panose="02020603050405020304" pitchFamily="18" charset="0"/>
          </a:endParaRPr>
        </a:p>
      </dsp:txBody>
      <dsp:txXfrm>
        <a:off x="5933103" y="595164"/>
        <a:ext cx="291245" cy="398477"/>
      </dsp:txXfrm>
    </dsp:sp>
    <dsp:sp modelId="{52E19B8C-2090-4070-B4DF-C01FC14F9FB6}">
      <dsp:nvSpPr>
        <dsp:cNvPr id="0" name=""/>
        <dsp:cNvSpPr/>
      </dsp:nvSpPr>
      <dsp:spPr>
        <a:xfrm>
          <a:off x="6287660" y="1522986"/>
          <a:ext cx="529537" cy="529537"/>
        </a:xfrm>
        <a:prstGeom prst="downArrow">
          <a:avLst>
            <a:gd name="adj1" fmla="val 55000"/>
            <a:gd name="adj2" fmla="val 45000"/>
          </a:avLst>
        </a:prstGeom>
        <a:solidFill>
          <a:schemeClr val="accent6">
            <a:alpha val="90000"/>
            <a:tint val="40000"/>
            <a:hueOff val="0"/>
            <a:satOff val="0"/>
            <a:lumOff val="0"/>
            <a:alphaOff val="-13333"/>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404041"/>
            </a:solidFill>
            <a:latin typeface="Times New Roman" panose="02020603050405020304" pitchFamily="18" charset="0"/>
            <a:cs typeface="Times New Roman" panose="02020603050405020304" pitchFamily="18" charset="0"/>
          </a:endParaRPr>
        </a:p>
      </dsp:txBody>
      <dsp:txXfrm>
        <a:off x="6406806" y="1522986"/>
        <a:ext cx="291245" cy="398477"/>
      </dsp:txXfrm>
    </dsp:sp>
    <dsp:sp modelId="{287EB910-BF66-47BC-BB8B-CCD45EE83330}">
      <dsp:nvSpPr>
        <dsp:cNvPr id="0" name=""/>
        <dsp:cNvSpPr/>
      </dsp:nvSpPr>
      <dsp:spPr>
        <a:xfrm>
          <a:off x="6761363" y="2437231"/>
          <a:ext cx="529537" cy="529537"/>
        </a:xfrm>
        <a:prstGeom prst="downArrow">
          <a:avLst>
            <a:gd name="adj1" fmla="val 55000"/>
            <a:gd name="adj2" fmla="val 45000"/>
          </a:avLst>
        </a:prstGeom>
        <a:solidFill>
          <a:schemeClr val="accent6">
            <a:alpha val="90000"/>
            <a:tint val="40000"/>
            <a:hueOff val="0"/>
            <a:satOff val="0"/>
            <a:lumOff val="0"/>
            <a:alphaOff val="-26667"/>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404041"/>
            </a:solidFill>
            <a:latin typeface="Times New Roman" panose="02020603050405020304" pitchFamily="18" charset="0"/>
            <a:cs typeface="Times New Roman" panose="02020603050405020304" pitchFamily="18" charset="0"/>
          </a:endParaRPr>
        </a:p>
      </dsp:txBody>
      <dsp:txXfrm>
        <a:off x="6880509" y="2437231"/>
        <a:ext cx="291245" cy="398477"/>
      </dsp:txXfrm>
    </dsp:sp>
    <dsp:sp modelId="{AF9B071E-990F-4E11-89FA-9FB0DB22558D}">
      <dsp:nvSpPr>
        <dsp:cNvPr id="0" name=""/>
        <dsp:cNvSpPr/>
      </dsp:nvSpPr>
      <dsp:spPr>
        <a:xfrm>
          <a:off x="7235065" y="3374105"/>
          <a:ext cx="529537" cy="529537"/>
        </a:xfrm>
        <a:prstGeom prst="downArrow">
          <a:avLst>
            <a:gd name="adj1" fmla="val 55000"/>
            <a:gd name="adj2" fmla="val 45000"/>
          </a:avLst>
        </a:prstGeom>
        <a:solidFill>
          <a:schemeClr val="accent6">
            <a:alpha val="90000"/>
            <a:tint val="40000"/>
            <a:hueOff val="0"/>
            <a:satOff val="0"/>
            <a:lumOff val="0"/>
            <a:alphaOff val="-4000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solidFill>
              <a:srgbClr val="404041"/>
            </a:solidFill>
            <a:latin typeface="Times New Roman" panose="02020603050405020304" pitchFamily="18" charset="0"/>
            <a:cs typeface="Times New Roman" panose="02020603050405020304" pitchFamily="18" charset="0"/>
          </a:endParaRPr>
        </a:p>
      </dsp:txBody>
      <dsp:txXfrm>
        <a:off x="7354211" y="3374105"/>
        <a:ext cx="291245" cy="39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FBA3A-E4E2-4CE3-86DC-426948E3E57B}">
      <dsp:nvSpPr>
        <dsp:cNvPr id="0" name=""/>
        <dsp:cNvSpPr/>
      </dsp:nvSpPr>
      <dsp:spPr>
        <a:xfrm>
          <a:off x="4584"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P</a:t>
          </a:r>
        </a:p>
        <a:p>
          <a:pPr marL="0" lvl="0" indent="0" algn="ctr" defTabSz="1244600">
            <a:lnSpc>
              <a:spcPct val="90000"/>
            </a:lnSpc>
            <a:spcBef>
              <a:spcPct val="0"/>
            </a:spcBef>
            <a:spcAft>
              <a:spcPct val="35000"/>
            </a:spcAft>
            <a:buNone/>
          </a:pPr>
          <a:r>
            <a:rPr lang="en-US" sz="2400" kern="1200" noProof="0" dirty="0"/>
            <a:t>Political</a:t>
          </a:r>
        </a:p>
      </dsp:txBody>
      <dsp:txXfrm>
        <a:off x="4584" y="0"/>
        <a:ext cx="1811062" cy="1410436"/>
      </dsp:txXfrm>
    </dsp:sp>
    <dsp:sp modelId="{583E7B60-BC08-4374-A2D8-236973C717FD}">
      <dsp:nvSpPr>
        <dsp:cNvPr id="0" name=""/>
        <dsp:cNvSpPr/>
      </dsp:nvSpPr>
      <dsp:spPr>
        <a:xfrm>
          <a:off x="185690" y="1410436"/>
          <a:ext cx="1448849" cy="305594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Stability of Government</a:t>
          </a:r>
        </a:p>
        <a:p>
          <a:pPr marL="0" lvl="0" indent="0" algn="ctr" defTabSz="755650">
            <a:lnSpc>
              <a:spcPct val="90000"/>
            </a:lnSpc>
            <a:spcBef>
              <a:spcPct val="0"/>
            </a:spcBef>
            <a:spcAft>
              <a:spcPct val="35000"/>
            </a:spcAft>
            <a:buNone/>
          </a:pPr>
          <a:r>
            <a:rPr lang="en-US" sz="1700" kern="1200" noProof="0" dirty="0"/>
            <a:t>Changes to Legislation</a:t>
          </a:r>
        </a:p>
        <a:p>
          <a:pPr marL="0" lvl="0" indent="0" algn="ctr" defTabSz="755650">
            <a:lnSpc>
              <a:spcPct val="90000"/>
            </a:lnSpc>
            <a:spcBef>
              <a:spcPct val="0"/>
            </a:spcBef>
            <a:spcAft>
              <a:spcPct val="35000"/>
            </a:spcAft>
            <a:buNone/>
          </a:pPr>
          <a:r>
            <a:rPr lang="en-US" sz="1700" kern="1200" noProof="0" dirty="0"/>
            <a:t>Global Influences</a:t>
          </a:r>
        </a:p>
      </dsp:txBody>
      <dsp:txXfrm>
        <a:off x="228125" y="1452871"/>
        <a:ext cx="1363979" cy="2971075"/>
      </dsp:txXfrm>
    </dsp:sp>
    <dsp:sp modelId="{AD32F243-C12C-45B7-BAD7-38E63D1FC65A}">
      <dsp:nvSpPr>
        <dsp:cNvPr id="0" name=""/>
        <dsp:cNvSpPr/>
      </dsp:nvSpPr>
      <dsp:spPr>
        <a:xfrm>
          <a:off x="1951476"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E</a:t>
          </a:r>
        </a:p>
        <a:p>
          <a:pPr marL="0" lvl="0" indent="0" algn="ctr" defTabSz="1244600">
            <a:lnSpc>
              <a:spcPct val="90000"/>
            </a:lnSpc>
            <a:spcBef>
              <a:spcPct val="0"/>
            </a:spcBef>
            <a:spcAft>
              <a:spcPct val="35000"/>
            </a:spcAft>
            <a:buNone/>
          </a:pPr>
          <a:r>
            <a:rPr lang="en-US" sz="2400" kern="1200" noProof="0" dirty="0"/>
            <a:t>Economic</a:t>
          </a:r>
        </a:p>
      </dsp:txBody>
      <dsp:txXfrm>
        <a:off x="1951476" y="0"/>
        <a:ext cx="1811062" cy="1410436"/>
      </dsp:txXfrm>
    </dsp:sp>
    <dsp:sp modelId="{9A4BC979-D942-42C9-BB9F-34566A20D341}">
      <dsp:nvSpPr>
        <dsp:cNvPr id="0" name=""/>
        <dsp:cNvSpPr/>
      </dsp:nvSpPr>
      <dsp:spPr>
        <a:xfrm>
          <a:off x="2132582" y="1410436"/>
          <a:ext cx="1448849" cy="3055945"/>
        </a:xfrm>
        <a:prstGeom prst="roundRect">
          <a:avLst>
            <a:gd name="adj" fmla="val 1000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Economic Growth</a:t>
          </a:r>
        </a:p>
        <a:p>
          <a:pPr marL="0" lvl="0" indent="0" algn="ctr" defTabSz="755650">
            <a:lnSpc>
              <a:spcPct val="90000"/>
            </a:lnSpc>
            <a:spcBef>
              <a:spcPct val="0"/>
            </a:spcBef>
            <a:spcAft>
              <a:spcPct val="35000"/>
            </a:spcAft>
            <a:buNone/>
          </a:pPr>
          <a:r>
            <a:rPr lang="en-US" sz="1700" kern="1200" noProof="0" dirty="0"/>
            <a:t>Employment Rates</a:t>
          </a:r>
        </a:p>
        <a:p>
          <a:pPr marL="0" lvl="0" indent="0" algn="ctr" defTabSz="755650">
            <a:lnSpc>
              <a:spcPct val="90000"/>
            </a:lnSpc>
            <a:spcBef>
              <a:spcPct val="0"/>
            </a:spcBef>
            <a:spcAft>
              <a:spcPct val="35000"/>
            </a:spcAft>
            <a:buNone/>
          </a:pPr>
          <a:r>
            <a:rPr lang="en-US" sz="1700" kern="1200" noProof="0" dirty="0"/>
            <a:t>Inflation Rates</a:t>
          </a:r>
        </a:p>
        <a:p>
          <a:pPr marL="0" lvl="0" indent="0" algn="ctr" defTabSz="755650">
            <a:lnSpc>
              <a:spcPct val="90000"/>
            </a:lnSpc>
            <a:spcBef>
              <a:spcPct val="0"/>
            </a:spcBef>
            <a:spcAft>
              <a:spcPct val="35000"/>
            </a:spcAft>
            <a:buNone/>
          </a:pPr>
          <a:r>
            <a:rPr lang="en-US" sz="1700" kern="1200" noProof="0" dirty="0"/>
            <a:t>Monetary Policy</a:t>
          </a:r>
        </a:p>
      </dsp:txBody>
      <dsp:txXfrm>
        <a:off x="2175017" y="1452871"/>
        <a:ext cx="1363979" cy="2971075"/>
      </dsp:txXfrm>
    </dsp:sp>
    <dsp:sp modelId="{7F6445E0-D91E-4FC9-B78C-AA9091F480C8}">
      <dsp:nvSpPr>
        <dsp:cNvPr id="0" name=""/>
        <dsp:cNvSpPr/>
      </dsp:nvSpPr>
      <dsp:spPr>
        <a:xfrm>
          <a:off x="3898368"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S</a:t>
          </a:r>
        </a:p>
        <a:p>
          <a:pPr marL="0" lvl="0" indent="0" algn="ctr" defTabSz="1244600">
            <a:lnSpc>
              <a:spcPct val="90000"/>
            </a:lnSpc>
            <a:spcBef>
              <a:spcPct val="0"/>
            </a:spcBef>
            <a:spcAft>
              <a:spcPct val="35000"/>
            </a:spcAft>
            <a:buNone/>
          </a:pPr>
          <a:r>
            <a:rPr lang="en-US" sz="2400" kern="1200" noProof="0" dirty="0"/>
            <a:t>Social</a:t>
          </a:r>
        </a:p>
      </dsp:txBody>
      <dsp:txXfrm>
        <a:off x="3898368" y="0"/>
        <a:ext cx="1811062" cy="1410436"/>
      </dsp:txXfrm>
    </dsp:sp>
    <dsp:sp modelId="{92D02085-CFE9-4456-9E46-CCADEB82EDBC}">
      <dsp:nvSpPr>
        <dsp:cNvPr id="0" name=""/>
        <dsp:cNvSpPr/>
      </dsp:nvSpPr>
      <dsp:spPr>
        <a:xfrm>
          <a:off x="4079474" y="1410436"/>
          <a:ext cx="1448849" cy="3055945"/>
        </a:xfrm>
        <a:prstGeom prst="roundRect">
          <a:avLst>
            <a:gd name="adj" fmla="val 1000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Income Distribution</a:t>
          </a:r>
        </a:p>
        <a:p>
          <a:pPr marL="0" lvl="0" indent="0" algn="ctr" defTabSz="755650">
            <a:lnSpc>
              <a:spcPct val="90000"/>
            </a:lnSpc>
            <a:spcBef>
              <a:spcPct val="0"/>
            </a:spcBef>
            <a:spcAft>
              <a:spcPct val="35000"/>
            </a:spcAft>
            <a:buNone/>
          </a:pPr>
          <a:r>
            <a:rPr lang="en-US" sz="1700" kern="1200" noProof="0" dirty="0"/>
            <a:t>Demographics</a:t>
          </a:r>
        </a:p>
        <a:p>
          <a:pPr marL="0" lvl="0" indent="0" algn="ctr" defTabSz="755650">
            <a:lnSpc>
              <a:spcPct val="90000"/>
            </a:lnSpc>
            <a:spcBef>
              <a:spcPct val="0"/>
            </a:spcBef>
            <a:spcAft>
              <a:spcPct val="35000"/>
            </a:spcAft>
            <a:buNone/>
          </a:pPr>
          <a:r>
            <a:rPr lang="en-US" sz="1700" kern="1200" noProof="0" dirty="0"/>
            <a:t>Lifestyle</a:t>
          </a:r>
        </a:p>
        <a:p>
          <a:pPr marL="0" lvl="0" indent="0" algn="ctr" defTabSz="755650">
            <a:lnSpc>
              <a:spcPct val="90000"/>
            </a:lnSpc>
            <a:spcBef>
              <a:spcPct val="0"/>
            </a:spcBef>
            <a:spcAft>
              <a:spcPct val="35000"/>
            </a:spcAft>
            <a:buNone/>
          </a:pPr>
          <a:r>
            <a:rPr lang="en-US" sz="1700" kern="1200" noProof="0" dirty="0"/>
            <a:t>Culture</a:t>
          </a:r>
        </a:p>
      </dsp:txBody>
      <dsp:txXfrm>
        <a:off x="4121909" y="1452871"/>
        <a:ext cx="1363979" cy="2971075"/>
      </dsp:txXfrm>
    </dsp:sp>
    <dsp:sp modelId="{26E33F4A-23BE-427A-A9D6-0DA20E705094}">
      <dsp:nvSpPr>
        <dsp:cNvPr id="0" name=""/>
        <dsp:cNvSpPr/>
      </dsp:nvSpPr>
      <dsp:spPr>
        <a:xfrm>
          <a:off x="5845260"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T</a:t>
          </a:r>
        </a:p>
        <a:p>
          <a:pPr marL="0" lvl="0" indent="0" algn="ctr" defTabSz="1244600">
            <a:lnSpc>
              <a:spcPct val="90000"/>
            </a:lnSpc>
            <a:spcBef>
              <a:spcPct val="0"/>
            </a:spcBef>
            <a:spcAft>
              <a:spcPct val="35000"/>
            </a:spcAft>
            <a:buNone/>
          </a:pPr>
          <a:r>
            <a:rPr lang="en-US" sz="2400" kern="1200" noProof="0" dirty="0"/>
            <a:t>Technology</a:t>
          </a:r>
        </a:p>
      </dsp:txBody>
      <dsp:txXfrm>
        <a:off x="5845260" y="0"/>
        <a:ext cx="1811062" cy="1410436"/>
      </dsp:txXfrm>
    </dsp:sp>
    <dsp:sp modelId="{96AF073D-759E-465D-AB09-C9E536220FBB}">
      <dsp:nvSpPr>
        <dsp:cNvPr id="0" name=""/>
        <dsp:cNvSpPr/>
      </dsp:nvSpPr>
      <dsp:spPr>
        <a:xfrm>
          <a:off x="6026366" y="1410436"/>
          <a:ext cx="1448849" cy="3055945"/>
        </a:xfrm>
        <a:prstGeom prst="roundRect">
          <a:avLst>
            <a:gd name="adj" fmla="val 1000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Emerging Technologies</a:t>
          </a:r>
        </a:p>
        <a:p>
          <a:pPr marL="0" lvl="0" indent="0" algn="ctr" defTabSz="755650">
            <a:lnSpc>
              <a:spcPct val="90000"/>
            </a:lnSpc>
            <a:spcBef>
              <a:spcPct val="0"/>
            </a:spcBef>
            <a:spcAft>
              <a:spcPct val="35000"/>
            </a:spcAft>
            <a:buNone/>
          </a:pPr>
          <a:r>
            <a:rPr lang="en-US" sz="1700" kern="1200" noProof="0" dirty="0"/>
            <a:t>IT Infrastructure</a:t>
          </a:r>
        </a:p>
        <a:p>
          <a:pPr marL="0" lvl="0" indent="0" algn="ctr" defTabSz="755650">
            <a:lnSpc>
              <a:spcPct val="90000"/>
            </a:lnSpc>
            <a:spcBef>
              <a:spcPct val="0"/>
            </a:spcBef>
            <a:spcAft>
              <a:spcPct val="35000"/>
            </a:spcAft>
            <a:buNone/>
          </a:pPr>
          <a:r>
            <a:rPr lang="en-US" sz="1700" kern="1200" noProof="0" dirty="0"/>
            <a:t>Intellectual Property</a:t>
          </a:r>
        </a:p>
        <a:p>
          <a:pPr marL="0" lvl="0" indent="0" algn="ctr" defTabSz="755650">
            <a:lnSpc>
              <a:spcPct val="90000"/>
            </a:lnSpc>
            <a:spcBef>
              <a:spcPct val="0"/>
            </a:spcBef>
            <a:spcAft>
              <a:spcPct val="35000"/>
            </a:spcAft>
            <a:buNone/>
          </a:pPr>
          <a:r>
            <a:rPr lang="en-US" sz="1700" kern="1200" noProof="0" dirty="0"/>
            <a:t>Rights</a:t>
          </a:r>
        </a:p>
      </dsp:txBody>
      <dsp:txXfrm>
        <a:off x="6068801" y="1452871"/>
        <a:ext cx="1363979" cy="2971075"/>
      </dsp:txXfrm>
    </dsp:sp>
    <dsp:sp modelId="{62EB3FF8-53FF-4C75-8172-4E548D26E80F}">
      <dsp:nvSpPr>
        <dsp:cNvPr id="0" name=""/>
        <dsp:cNvSpPr/>
      </dsp:nvSpPr>
      <dsp:spPr>
        <a:xfrm>
          <a:off x="7792152"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L</a:t>
          </a:r>
        </a:p>
        <a:p>
          <a:pPr marL="0" lvl="0" indent="0" algn="ctr" defTabSz="1244600">
            <a:lnSpc>
              <a:spcPct val="90000"/>
            </a:lnSpc>
            <a:spcBef>
              <a:spcPct val="0"/>
            </a:spcBef>
            <a:spcAft>
              <a:spcPct val="35000"/>
            </a:spcAft>
            <a:buNone/>
          </a:pPr>
          <a:r>
            <a:rPr lang="en-US" sz="2400" kern="1200" noProof="0" dirty="0"/>
            <a:t>Legal</a:t>
          </a:r>
        </a:p>
      </dsp:txBody>
      <dsp:txXfrm>
        <a:off x="7792152" y="0"/>
        <a:ext cx="1811062" cy="1410436"/>
      </dsp:txXfrm>
    </dsp:sp>
    <dsp:sp modelId="{3C8EFBB9-7C1F-4BA9-8A9F-FE59CB0B7183}">
      <dsp:nvSpPr>
        <dsp:cNvPr id="0" name=""/>
        <dsp:cNvSpPr/>
      </dsp:nvSpPr>
      <dsp:spPr>
        <a:xfrm>
          <a:off x="7973258" y="1410436"/>
          <a:ext cx="1448849" cy="3055945"/>
        </a:xfrm>
        <a:prstGeom prst="roundRect">
          <a:avLst>
            <a:gd name="adj" fmla="val 1000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Taxation Laws</a:t>
          </a:r>
        </a:p>
        <a:p>
          <a:pPr marL="0" lvl="0" indent="0" algn="ctr" defTabSz="755650">
            <a:lnSpc>
              <a:spcPct val="90000"/>
            </a:lnSpc>
            <a:spcBef>
              <a:spcPct val="0"/>
            </a:spcBef>
            <a:spcAft>
              <a:spcPct val="35000"/>
            </a:spcAft>
            <a:buNone/>
          </a:pPr>
          <a:r>
            <a:rPr lang="en-US" sz="1700" kern="1200" noProof="0" dirty="0"/>
            <a:t>Employment Regulations</a:t>
          </a:r>
        </a:p>
        <a:p>
          <a:pPr marL="0" lvl="0" indent="0" algn="ctr" defTabSz="755650">
            <a:lnSpc>
              <a:spcPct val="90000"/>
            </a:lnSpc>
            <a:spcBef>
              <a:spcPct val="0"/>
            </a:spcBef>
            <a:spcAft>
              <a:spcPct val="35000"/>
            </a:spcAft>
            <a:buNone/>
          </a:pPr>
          <a:r>
            <a:rPr lang="en-US" sz="1700" kern="1200" noProof="0" dirty="0"/>
            <a:t>Industry Regulations</a:t>
          </a:r>
        </a:p>
      </dsp:txBody>
      <dsp:txXfrm>
        <a:off x="8015693" y="1452871"/>
        <a:ext cx="1363979" cy="2971075"/>
      </dsp:txXfrm>
    </dsp:sp>
    <dsp:sp modelId="{B4049D59-134C-4243-80FD-2D70FE9AFE9B}">
      <dsp:nvSpPr>
        <dsp:cNvPr id="0" name=""/>
        <dsp:cNvSpPr/>
      </dsp:nvSpPr>
      <dsp:spPr>
        <a:xfrm>
          <a:off x="9739044"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E</a:t>
          </a:r>
        </a:p>
        <a:p>
          <a:pPr marL="0" lvl="0" indent="0" algn="ctr" defTabSz="1244600">
            <a:lnSpc>
              <a:spcPct val="90000"/>
            </a:lnSpc>
            <a:spcBef>
              <a:spcPct val="0"/>
            </a:spcBef>
            <a:spcAft>
              <a:spcPct val="35000"/>
            </a:spcAft>
            <a:buNone/>
          </a:pPr>
          <a:r>
            <a:rPr lang="en-US" sz="2400" kern="1200" noProof="0" dirty="0"/>
            <a:t>Environment</a:t>
          </a:r>
        </a:p>
      </dsp:txBody>
      <dsp:txXfrm>
        <a:off x="9739044" y="0"/>
        <a:ext cx="1811062" cy="1410436"/>
      </dsp:txXfrm>
    </dsp:sp>
    <dsp:sp modelId="{934D9AD1-B14B-47F5-8C3D-8E91791DE37F}">
      <dsp:nvSpPr>
        <dsp:cNvPr id="0" name=""/>
        <dsp:cNvSpPr/>
      </dsp:nvSpPr>
      <dsp:spPr>
        <a:xfrm>
          <a:off x="9920150" y="1410436"/>
          <a:ext cx="1448849" cy="305594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Regulations and Restrictions</a:t>
          </a:r>
        </a:p>
        <a:p>
          <a:pPr marL="0" lvl="0" indent="0" algn="ctr" defTabSz="755650">
            <a:lnSpc>
              <a:spcPct val="90000"/>
            </a:lnSpc>
            <a:spcBef>
              <a:spcPct val="0"/>
            </a:spcBef>
            <a:spcAft>
              <a:spcPct val="35000"/>
            </a:spcAft>
            <a:buNone/>
          </a:pPr>
          <a:r>
            <a:rPr lang="en-US" sz="1700" kern="1200" noProof="0" dirty="0"/>
            <a:t>Consumer Attitudes</a:t>
          </a:r>
        </a:p>
      </dsp:txBody>
      <dsp:txXfrm>
        <a:off x="9962585" y="1452871"/>
        <a:ext cx="1363979" cy="2971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F41FD-CF63-4462-92A9-BA1DA8DFD2B5}">
      <dsp:nvSpPr>
        <dsp:cNvPr id="0" name=""/>
        <dsp:cNvSpPr/>
      </dsp:nvSpPr>
      <dsp:spPr>
        <a:xfrm>
          <a:off x="0" y="12640"/>
          <a:ext cx="11201399"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mn-lt"/>
            </a:rPr>
            <a:t>For which market or country is the SWOT analysis? (might differ significantly per country or market)</a:t>
          </a:r>
          <a:endParaRPr lang="de-DE" sz="2200" kern="1200" dirty="0"/>
        </a:p>
      </dsp:txBody>
      <dsp:txXfrm>
        <a:off x="42722" y="55362"/>
        <a:ext cx="11115955" cy="789716"/>
      </dsp:txXfrm>
    </dsp:sp>
    <dsp:sp modelId="{19933694-8611-491A-82A6-AF3382AD5785}">
      <dsp:nvSpPr>
        <dsp:cNvPr id="0" name=""/>
        <dsp:cNvSpPr/>
      </dsp:nvSpPr>
      <dsp:spPr>
        <a:xfrm>
          <a:off x="0" y="951160"/>
          <a:ext cx="11201399" cy="87516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mn-lt"/>
            </a:rPr>
            <a:t>Make sure to have a SWOT with sufficient elements, try to have at least 5 aspects per S, W, O, T</a:t>
          </a:r>
          <a:endParaRPr lang="en-GB" sz="2200" kern="1200" dirty="0">
            <a:latin typeface="+mn-lt"/>
          </a:endParaRPr>
        </a:p>
      </dsp:txBody>
      <dsp:txXfrm>
        <a:off x="42722" y="993882"/>
        <a:ext cx="11115955" cy="789716"/>
      </dsp:txXfrm>
    </dsp:sp>
    <dsp:sp modelId="{E9707E3B-3740-44EB-B5DC-038956EA1FC4}">
      <dsp:nvSpPr>
        <dsp:cNvPr id="0" name=""/>
        <dsp:cNvSpPr/>
      </dsp:nvSpPr>
      <dsp:spPr>
        <a:xfrm>
          <a:off x="0" y="1889681"/>
          <a:ext cx="11201399" cy="87516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mn-lt"/>
            </a:rPr>
            <a:t>If possible use weights, prioritise</a:t>
          </a:r>
        </a:p>
      </dsp:txBody>
      <dsp:txXfrm>
        <a:off x="42722" y="1932403"/>
        <a:ext cx="11115955" cy="789716"/>
      </dsp:txXfrm>
    </dsp:sp>
    <dsp:sp modelId="{3794EC76-4E43-4354-9CF6-B1175834872D}">
      <dsp:nvSpPr>
        <dsp:cNvPr id="0" name=""/>
        <dsp:cNvSpPr/>
      </dsp:nvSpPr>
      <dsp:spPr>
        <a:xfrm>
          <a:off x="0" y="2764841"/>
          <a:ext cx="11201399"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4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latin typeface="+mn-lt"/>
            </a:rPr>
            <a:t>Not all threats are equally negative </a:t>
          </a:r>
        </a:p>
        <a:p>
          <a:pPr marL="171450" lvl="1" indent="-171450" algn="l" defTabSz="755650">
            <a:lnSpc>
              <a:spcPct val="90000"/>
            </a:lnSpc>
            <a:spcBef>
              <a:spcPct val="0"/>
            </a:spcBef>
            <a:spcAft>
              <a:spcPct val="20000"/>
            </a:spcAft>
            <a:buChar char="•"/>
          </a:pPr>
          <a:r>
            <a:rPr lang="en-GB" sz="1700" kern="1200" dirty="0">
              <a:latin typeface="+mn-lt"/>
            </a:rPr>
            <a:t>Not all opportunities are to be followed by your company </a:t>
          </a:r>
        </a:p>
        <a:p>
          <a:pPr marL="171450" lvl="1" indent="-171450" algn="l" defTabSz="755650">
            <a:lnSpc>
              <a:spcPct val="90000"/>
            </a:lnSpc>
            <a:spcBef>
              <a:spcPct val="0"/>
            </a:spcBef>
            <a:spcAft>
              <a:spcPct val="20000"/>
            </a:spcAft>
            <a:buChar char="•"/>
          </a:pPr>
          <a:r>
            <a:rPr lang="en-GB" sz="1700" kern="1200" dirty="0">
              <a:latin typeface="+mn-lt"/>
            </a:rPr>
            <a:t>Some strengths can be more beneficial than others</a:t>
          </a:r>
        </a:p>
        <a:p>
          <a:pPr marL="171450" lvl="1" indent="-171450" algn="l" defTabSz="755650">
            <a:lnSpc>
              <a:spcPct val="90000"/>
            </a:lnSpc>
            <a:spcBef>
              <a:spcPct val="0"/>
            </a:spcBef>
            <a:spcAft>
              <a:spcPct val="20000"/>
            </a:spcAft>
            <a:buChar char="•"/>
          </a:pPr>
          <a:r>
            <a:rPr lang="en-GB" sz="1700" kern="1200" dirty="0">
              <a:latin typeface="+mn-lt"/>
            </a:rPr>
            <a:t>What are the most risky weaknesses?</a:t>
          </a:r>
        </a:p>
      </dsp:txBody>
      <dsp:txXfrm>
        <a:off x="0" y="2764841"/>
        <a:ext cx="11201399" cy="1184040"/>
      </dsp:txXfrm>
    </dsp:sp>
    <dsp:sp modelId="{D49295DB-F936-43E6-B2FD-D5174FE439D8}">
      <dsp:nvSpPr>
        <dsp:cNvPr id="0" name=""/>
        <dsp:cNvSpPr/>
      </dsp:nvSpPr>
      <dsp:spPr>
        <a:xfrm>
          <a:off x="0" y="3948881"/>
          <a:ext cx="11201399" cy="8751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mn-lt"/>
            </a:rPr>
            <a:t>In order to be able to ‘measure’, compare your own company with competitors</a:t>
          </a:r>
          <a:endParaRPr lang="en-GB" sz="2200" kern="1200" dirty="0">
            <a:latin typeface="+mn-lt"/>
          </a:endParaRPr>
        </a:p>
      </dsp:txBody>
      <dsp:txXfrm>
        <a:off x="42722" y="3991603"/>
        <a:ext cx="11115955" cy="789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78AD9-C6E6-473A-9A59-B2FE8CD74606}">
      <dsp:nvSpPr>
        <dsp:cNvPr id="0" name=""/>
        <dsp:cNvSpPr/>
      </dsp:nvSpPr>
      <dsp:spPr>
        <a:xfrm>
          <a:off x="0" y="442207"/>
          <a:ext cx="1088967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latin typeface="+mn-lt"/>
            </a:rPr>
            <a:t>Analyse</a:t>
          </a:r>
          <a:r>
            <a:rPr lang="en-US" sz="2500" kern="1200" dirty="0">
              <a:latin typeface="+mn-lt"/>
            </a:rPr>
            <a:t> how strengths can help you to use opportunities or to face threats</a:t>
          </a:r>
          <a:endParaRPr lang="de-DE" sz="2500" kern="1200" dirty="0"/>
        </a:p>
      </dsp:txBody>
      <dsp:txXfrm>
        <a:off x="29271" y="471478"/>
        <a:ext cx="10831128" cy="541083"/>
      </dsp:txXfrm>
    </dsp:sp>
    <dsp:sp modelId="{D0034226-93DC-4D64-89F4-9021028A998C}">
      <dsp:nvSpPr>
        <dsp:cNvPr id="0" name=""/>
        <dsp:cNvSpPr/>
      </dsp:nvSpPr>
      <dsp:spPr>
        <a:xfrm>
          <a:off x="0" y="1113832"/>
          <a:ext cx="10889670" cy="599625"/>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latin typeface="+mn-lt"/>
            </a:rPr>
            <a:t>Analyse</a:t>
          </a:r>
          <a:r>
            <a:rPr lang="en-US" sz="2500" kern="1200" dirty="0">
              <a:latin typeface="+mn-lt"/>
            </a:rPr>
            <a:t> which weaknesses hinder you to use opportunities</a:t>
          </a:r>
        </a:p>
      </dsp:txBody>
      <dsp:txXfrm>
        <a:off x="29271" y="1143103"/>
        <a:ext cx="10831128" cy="541083"/>
      </dsp:txXfrm>
    </dsp:sp>
    <dsp:sp modelId="{3275DA62-EA00-432E-9919-1A8C338A2AF9}">
      <dsp:nvSpPr>
        <dsp:cNvPr id="0" name=""/>
        <dsp:cNvSpPr/>
      </dsp:nvSpPr>
      <dsp:spPr>
        <a:xfrm>
          <a:off x="0" y="1785457"/>
          <a:ext cx="10889670" cy="599625"/>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mn-lt"/>
            </a:rPr>
            <a:t>A SWOT analysis is an analysis at a specific moment, should be updated regularly</a:t>
          </a:r>
          <a:endParaRPr lang="en-US" sz="2500" kern="1200" dirty="0">
            <a:latin typeface="+mn-lt"/>
          </a:endParaRPr>
        </a:p>
      </dsp:txBody>
      <dsp:txXfrm>
        <a:off x="29271" y="1814728"/>
        <a:ext cx="10831128" cy="541083"/>
      </dsp:txXfrm>
    </dsp:sp>
    <dsp:sp modelId="{F59FE4B8-6314-4986-B37A-A953BDBC25FD}">
      <dsp:nvSpPr>
        <dsp:cNvPr id="0" name=""/>
        <dsp:cNvSpPr/>
      </dsp:nvSpPr>
      <dsp:spPr>
        <a:xfrm>
          <a:off x="0" y="2457082"/>
          <a:ext cx="10889670" cy="599625"/>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mn-lt"/>
            </a:rPr>
            <a:t>An opportunity can become a threat and vice versa</a:t>
          </a:r>
          <a:endParaRPr lang="en-US" sz="2500" kern="1200" dirty="0">
            <a:latin typeface="+mn-lt"/>
          </a:endParaRPr>
        </a:p>
      </dsp:txBody>
      <dsp:txXfrm>
        <a:off x="29271" y="2486353"/>
        <a:ext cx="10831128" cy="541083"/>
      </dsp:txXfrm>
    </dsp:sp>
    <dsp:sp modelId="{24FA16F7-5F38-409A-8519-048C6FEE1591}">
      <dsp:nvSpPr>
        <dsp:cNvPr id="0" name=""/>
        <dsp:cNvSpPr/>
      </dsp:nvSpPr>
      <dsp:spPr>
        <a:xfrm>
          <a:off x="0" y="3128707"/>
          <a:ext cx="10889670" cy="599625"/>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mn-lt"/>
            </a:rPr>
            <a:t>Risks of oversimplification</a:t>
          </a:r>
          <a:endParaRPr lang="en-US" sz="2500" kern="1200" dirty="0">
            <a:latin typeface="+mn-lt"/>
          </a:endParaRPr>
        </a:p>
      </dsp:txBody>
      <dsp:txXfrm>
        <a:off x="29271" y="3157978"/>
        <a:ext cx="10831128" cy="541083"/>
      </dsp:txXfrm>
    </dsp:sp>
    <dsp:sp modelId="{5AFB8484-EF05-4528-B652-D5C713102E63}">
      <dsp:nvSpPr>
        <dsp:cNvPr id="0" name=""/>
        <dsp:cNvSpPr/>
      </dsp:nvSpPr>
      <dsp:spPr>
        <a:xfrm>
          <a:off x="0" y="3800332"/>
          <a:ext cx="10889670" cy="59962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mn-lt"/>
            </a:rPr>
            <a:t>Risk of mix of relevant and irrelevant things (if not weighted)</a:t>
          </a:r>
          <a:endParaRPr lang="en-US" sz="2500" kern="1200" dirty="0">
            <a:latin typeface="+mn-lt"/>
          </a:endParaRPr>
        </a:p>
      </dsp:txBody>
      <dsp:txXfrm>
        <a:off x="29271" y="3829603"/>
        <a:ext cx="10831128" cy="541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7B11A-6D96-4355-BA6F-18D0CA73347B}">
      <dsp:nvSpPr>
        <dsp:cNvPr id="0" name=""/>
        <dsp:cNvSpPr/>
      </dsp:nvSpPr>
      <dsp:spPr>
        <a:xfrm rot="10800000">
          <a:off x="1997444" y="3606"/>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Internal and external analysis can be summarised in a SWOT</a:t>
          </a:r>
        </a:p>
      </dsp:txBody>
      <dsp:txXfrm rot="10800000">
        <a:off x="2233525" y="3606"/>
        <a:ext cx="6756793" cy="944324"/>
      </dsp:txXfrm>
    </dsp:sp>
    <dsp:sp modelId="{9883C310-32AE-4064-A3AF-6FA7699E66D6}">
      <dsp:nvSpPr>
        <dsp:cNvPr id="0" name=""/>
        <dsp:cNvSpPr/>
      </dsp:nvSpPr>
      <dsp:spPr>
        <a:xfrm>
          <a:off x="1525281" y="3606"/>
          <a:ext cx="944324" cy="9443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71A85-F975-4331-8A29-5040C8009DD5}">
      <dsp:nvSpPr>
        <dsp:cNvPr id="0" name=""/>
        <dsp:cNvSpPr/>
      </dsp:nvSpPr>
      <dsp:spPr>
        <a:xfrm rot="10800000">
          <a:off x="1997444" y="1229818"/>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72390" rIns="135128" bIns="72390" numCol="1" spcCol="1270" anchor="ctr" anchorCtr="0">
          <a:noAutofit/>
        </a:bodyPr>
        <a:lstStyle/>
        <a:p>
          <a:pPr marL="0" lvl="0" indent="0" algn="ctr" defTabSz="844550">
            <a:lnSpc>
              <a:spcPct val="90000"/>
            </a:lnSpc>
            <a:spcBef>
              <a:spcPct val="0"/>
            </a:spcBef>
            <a:spcAft>
              <a:spcPct val="35000"/>
            </a:spcAft>
            <a:buNone/>
          </a:pPr>
          <a:r>
            <a:rPr lang="en-GB" altLang="LID4096" sz="1900" kern="1200" noProof="0" dirty="0"/>
            <a:t>Internal Factor Evaluation (IFE) Matrix analyses a firm’s weighted </a:t>
          </a:r>
          <a:r>
            <a:rPr lang="en-GB" altLang="LID4096" sz="1900" b="1" kern="1200" noProof="0" dirty="0"/>
            <a:t>internal environment </a:t>
          </a:r>
          <a:r>
            <a:rPr lang="en-GB" altLang="LID4096" sz="1900" kern="1200" noProof="0" dirty="0"/>
            <a:t>to reveal its </a:t>
          </a:r>
          <a:r>
            <a:rPr lang="en-GB" altLang="LID4096" sz="1900" b="1" kern="1200" noProof="0" dirty="0"/>
            <a:t>strengths</a:t>
          </a:r>
          <a:r>
            <a:rPr lang="en-GB" altLang="LID4096" sz="1900" kern="1200" noProof="0" dirty="0"/>
            <a:t> and </a:t>
          </a:r>
          <a:r>
            <a:rPr lang="en-GB" altLang="LID4096" sz="1900" b="1" kern="1200" noProof="0" dirty="0"/>
            <a:t>weaknesses</a:t>
          </a:r>
          <a:endParaRPr lang="en-GB" sz="1900" kern="1200" noProof="0" dirty="0"/>
        </a:p>
      </dsp:txBody>
      <dsp:txXfrm rot="10800000">
        <a:off x="2233525" y="1229818"/>
        <a:ext cx="6756793" cy="944324"/>
      </dsp:txXfrm>
    </dsp:sp>
    <dsp:sp modelId="{91B57AE2-464C-4150-8398-9342EA10573A}">
      <dsp:nvSpPr>
        <dsp:cNvPr id="0" name=""/>
        <dsp:cNvSpPr/>
      </dsp:nvSpPr>
      <dsp:spPr>
        <a:xfrm>
          <a:off x="1525281" y="1229818"/>
          <a:ext cx="944324" cy="9443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C18EA-3E82-4025-8628-D061995C8C81}">
      <dsp:nvSpPr>
        <dsp:cNvPr id="0" name=""/>
        <dsp:cNvSpPr/>
      </dsp:nvSpPr>
      <dsp:spPr>
        <a:xfrm rot="10800000">
          <a:off x="1997444" y="2456030"/>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72390" rIns="135128" bIns="72390" numCol="1" spcCol="1270" anchor="ctr" anchorCtr="0">
          <a:noAutofit/>
        </a:bodyPr>
        <a:lstStyle/>
        <a:p>
          <a:pPr marL="0" lvl="0" indent="0" algn="ctr" defTabSz="844550">
            <a:lnSpc>
              <a:spcPct val="90000"/>
            </a:lnSpc>
            <a:spcBef>
              <a:spcPct val="0"/>
            </a:spcBef>
            <a:spcAft>
              <a:spcPct val="35000"/>
            </a:spcAft>
            <a:buNone/>
          </a:pPr>
          <a:r>
            <a:rPr lang="en-GB" altLang="LID4096" sz="1900" kern="1200" noProof="0" dirty="0"/>
            <a:t>External Factor Evaluation (EFE) Matrix examines a firm’s weighted </a:t>
          </a:r>
          <a:r>
            <a:rPr lang="en-GB" altLang="LID4096" sz="1900" b="1" kern="1200" noProof="0" dirty="0"/>
            <a:t>external environment </a:t>
          </a:r>
          <a:r>
            <a:rPr lang="en-GB" altLang="LID4096" sz="1900" kern="1200" noProof="0" dirty="0"/>
            <a:t>and to identify</a:t>
          </a:r>
          <a:r>
            <a:rPr lang="en-GB" altLang="LID4096" sz="1900" b="1" kern="1200" noProof="0" dirty="0"/>
            <a:t> opportunities and threats</a:t>
          </a:r>
          <a:endParaRPr lang="en-GB" sz="1900" kern="1200" noProof="0" dirty="0"/>
        </a:p>
      </dsp:txBody>
      <dsp:txXfrm rot="10800000">
        <a:off x="2233525" y="2456030"/>
        <a:ext cx="6756793" cy="944324"/>
      </dsp:txXfrm>
    </dsp:sp>
    <dsp:sp modelId="{F81F77AF-2432-4FA2-B40B-3C81841A1C72}">
      <dsp:nvSpPr>
        <dsp:cNvPr id="0" name=""/>
        <dsp:cNvSpPr/>
      </dsp:nvSpPr>
      <dsp:spPr>
        <a:xfrm>
          <a:off x="1525281" y="2456030"/>
          <a:ext cx="944324" cy="94432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6DB15-2CFB-494E-96D7-7003634B4662}">
      <dsp:nvSpPr>
        <dsp:cNvPr id="0" name=""/>
        <dsp:cNvSpPr/>
      </dsp:nvSpPr>
      <dsp:spPr>
        <a:xfrm rot="10800000">
          <a:off x="1997444" y="3682243"/>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A Confrontation Matrix is a tool which is used to </a:t>
          </a:r>
          <a:r>
            <a:rPr lang="en-GB" sz="1900" b="1" kern="1200" noProof="0" dirty="0"/>
            <a:t>further analyse the output of a SWOT analysis</a:t>
          </a:r>
          <a:endParaRPr lang="en-GB" sz="1900" kern="1200" noProof="0" dirty="0"/>
        </a:p>
      </dsp:txBody>
      <dsp:txXfrm rot="10800000">
        <a:off x="2233525" y="3682243"/>
        <a:ext cx="6756793" cy="944324"/>
      </dsp:txXfrm>
    </dsp:sp>
    <dsp:sp modelId="{1DCA1F6D-AF6F-475D-8F97-D7E8226A13C4}">
      <dsp:nvSpPr>
        <dsp:cNvPr id="0" name=""/>
        <dsp:cNvSpPr/>
      </dsp:nvSpPr>
      <dsp:spPr>
        <a:xfrm>
          <a:off x="1525281" y="3682243"/>
          <a:ext cx="944324" cy="944324"/>
        </a:xfrm>
        <a:prstGeom prst="ellipse">
          <a:avLst/>
        </a:prstGeom>
        <a:blipFill>
          <a:blip xmlns:r="http://schemas.openxmlformats.org/officeDocument/2006/relationships" r:embed="rId7">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D351A678-BFCA-4D66-B863-D579CF26DA60}" type="datetimeFigureOut">
              <a:rPr lang="nl-NL" smtClean="0"/>
              <a:t>27-9-2019</a:t>
            </a:fld>
            <a:endParaRPr lang="nl-NL"/>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D0A460C5-6F5E-46CA-957E-E095480DB9D8}" type="slidenum">
              <a:rPr lang="nl-NL" smtClean="0"/>
              <a:t>‹Nr.›</a:t>
            </a:fld>
            <a:endParaRPr lang="nl-NL"/>
          </a:p>
        </p:txBody>
      </p:sp>
    </p:spTree>
    <p:extLst>
      <p:ext uri="{BB962C8B-B14F-4D97-AF65-F5344CB8AC3E}">
        <p14:creationId xmlns:p14="http://schemas.microsoft.com/office/powerpoint/2010/main" val="2721511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BDE7E978-CFE1-4FBC-A1E2-90312EAEC49D}" type="datetimeFigureOut">
              <a:rPr lang="en-US" smtClean="0"/>
              <a:t>9/27/2019</a:t>
            </a:fld>
            <a:endParaRPr lang="en-US"/>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0BB1DF5-F636-46AC-8008-BEFC79729D77}" type="slidenum">
              <a:rPr lang="en-US" smtClean="0"/>
              <a:t>‹Nr.›</a:t>
            </a:fld>
            <a:endParaRPr lang="en-US"/>
          </a:p>
        </p:txBody>
      </p:sp>
    </p:spTree>
    <p:extLst>
      <p:ext uri="{BB962C8B-B14F-4D97-AF65-F5344CB8AC3E}">
        <p14:creationId xmlns:p14="http://schemas.microsoft.com/office/powerpoint/2010/main" val="347404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0BB1DF5-F636-46AC-8008-BEFC79729D77}" type="slidenum">
              <a:rPr lang="en-US" smtClean="0"/>
              <a:t>1</a:t>
            </a:fld>
            <a:endParaRPr lang="en-US"/>
          </a:p>
        </p:txBody>
      </p:sp>
    </p:spTree>
    <p:extLst>
      <p:ext uri="{BB962C8B-B14F-4D97-AF65-F5344CB8AC3E}">
        <p14:creationId xmlns:p14="http://schemas.microsoft.com/office/powerpoint/2010/main" val="3131632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https://www.business.qld.gov.au/starting-business/planning/market-customer-research/benchmarking</a:t>
            </a:r>
          </a:p>
        </p:txBody>
      </p:sp>
      <p:sp>
        <p:nvSpPr>
          <p:cNvPr id="4" name="Slide Number Placeholder 3"/>
          <p:cNvSpPr>
            <a:spLocks noGrp="1"/>
          </p:cNvSpPr>
          <p:nvPr>
            <p:ph type="sldNum" sz="quarter" idx="10"/>
          </p:nvPr>
        </p:nvSpPr>
        <p:spPr/>
        <p:txBody>
          <a:bodyPr/>
          <a:lstStyle/>
          <a:p>
            <a:fld id="{F0BB1DF5-F636-46AC-8008-BEFC79729D77}" type="slidenum">
              <a:rPr lang="en-US" smtClean="0"/>
              <a:t>13</a:t>
            </a:fld>
            <a:endParaRPr lang="en-US"/>
          </a:p>
        </p:txBody>
      </p:sp>
    </p:spTree>
    <p:extLst>
      <p:ext uri="{BB962C8B-B14F-4D97-AF65-F5344CB8AC3E}">
        <p14:creationId xmlns:p14="http://schemas.microsoft.com/office/powerpoint/2010/main" val="4087054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https://www.youtube.com/watch?v=9-NWhwskTO4</a:t>
            </a:r>
          </a:p>
          <a:p>
            <a:r>
              <a:rPr lang="de-DE" dirty="0"/>
              <a:t>Video </a:t>
            </a:r>
            <a:r>
              <a:rPr lang="de-DE" dirty="0" err="1"/>
              <a:t>explaining</a:t>
            </a:r>
            <a:r>
              <a:rPr lang="de-DE" dirty="0"/>
              <a:t> </a:t>
            </a:r>
            <a:r>
              <a:rPr lang="de-DE" dirty="0" err="1"/>
              <a:t>SWOT</a:t>
            </a:r>
            <a:r>
              <a:rPr lang="de-DE" dirty="0"/>
              <a:t> </a:t>
            </a:r>
            <a:r>
              <a:rPr lang="de-DE" dirty="0" err="1"/>
              <a:t>basics</a:t>
            </a:r>
            <a:r>
              <a:rPr lang="de-DE" dirty="0"/>
              <a:t>. </a:t>
            </a:r>
          </a:p>
          <a:p>
            <a:r>
              <a:rPr lang="de-DE" dirty="0"/>
              <a:t>3:07 min</a:t>
            </a:r>
          </a:p>
          <a:p>
            <a:endParaRPr lang="de-DE" dirty="0"/>
          </a:p>
          <a:p>
            <a:r>
              <a:rPr lang="en-GB" dirty="0"/>
              <a:t>A SWOT analysis is a technique to help understand the </a:t>
            </a:r>
            <a:r>
              <a:rPr lang="en-GB" b="1" dirty="0"/>
              <a:t>Strengths, Weakness, Opportunities, and Threats </a:t>
            </a:r>
            <a:r>
              <a:rPr lang="en-GB" dirty="0"/>
              <a:t>being faced in order to achieve a particular objective. </a:t>
            </a:r>
          </a:p>
          <a:p>
            <a:r>
              <a:rPr lang="en-GB" dirty="0"/>
              <a:t>In a business context, SWOT helps to </a:t>
            </a:r>
            <a:r>
              <a:rPr lang="en-GB" b="1" dirty="0"/>
              <a:t>construct a strategy </a:t>
            </a:r>
            <a:r>
              <a:rPr lang="en-GB" dirty="0"/>
              <a:t>which aligns opportunities and strengths, in order to effectively </a:t>
            </a:r>
            <a:r>
              <a:rPr lang="en-GB" b="1" dirty="0"/>
              <a:t>differentiate</a:t>
            </a:r>
            <a:r>
              <a:rPr lang="en-GB" dirty="0"/>
              <a:t> yourself from competitors, while at the same </a:t>
            </a:r>
            <a:r>
              <a:rPr lang="en-GB" dirty="0" err="1"/>
              <a:t>timA</a:t>
            </a:r>
            <a:r>
              <a:rPr lang="en-GB" dirty="0"/>
              <a:t> SWOT analysis is a technique to help understand the </a:t>
            </a:r>
            <a:r>
              <a:rPr lang="en-GB" b="1" dirty="0"/>
              <a:t>Strengths, Weakness, Opportunities, and Threats </a:t>
            </a:r>
            <a:r>
              <a:rPr lang="en-GB" dirty="0"/>
              <a:t>being faced in order to achieve a particular </a:t>
            </a:r>
            <a:r>
              <a:rPr lang="en-GB" dirty="0" err="1"/>
              <a:t>objective.e</a:t>
            </a:r>
            <a:r>
              <a:rPr lang="en-GB" dirty="0"/>
              <a:t> mitigating potential threats facing this strategy. </a:t>
            </a:r>
          </a:p>
          <a:p>
            <a:r>
              <a:rPr lang="en-GB" dirty="0"/>
              <a:t>The aim is to help a business be </a:t>
            </a:r>
            <a:r>
              <a:rPr lang="en-GB" b="1" dirty="0"/>
              <a:t>successful</a:t>
            </a:r>
            <a:r>
              <a:rPr lang="en-GB" dirty="0"/>
              <a:t> in the future.</a:t>
            </a:r>
            <a:endParaRPr lang="LID4096" dirty="0"/>
          </a:p>
          <a:p>
            <a:endParaRPr lang="de-DE" dirty="0"/>
          </a:p>
        </p:txBody>
      </p:sp>
      <p:sp>
        <p:nvSpPr>
          <p:cNvPr id="4" name="Foliennummernplatzhalter 3"/>
          <p:cNvSpPr>
            <a:spLocks noGrp="1"/>
          </p:cNvSpPr>
          <p:nvPr>
            <p:ph type="sldNum" sz="quarter" idx="5"/>
          </p:nvPr>
        </p:nvSpPr>
        <p:spPr/>
        <p:txBody>
          <a:bodyPr/>
          <a:lstStyle/>
          <a:p>
            <a:fld id="{F0BB1DF5-F636-46AC-8008-BEFC79729D77}" type="slidenum">
              <a:rPr lang="en-US" smtClean="0"/>
              <a:t>14</a:t>
            </a:fld>
            <a:endParaRPr lang="en-US"/>
          </a:p>
        </p:txBody>
      </p:sp>
    </p:spTree>
    <p:extLst>
      <p:ext uri="{BB962C8B-B14F-4D97-AF65-F5344CB8AC3E}">
        <p14:creationId xmlns:p14="http://schemas.microsoft.com/office/powerpoint/2010/main" val="210074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good to focus on what can go wrong when</a:t>
            </a:r>
            <a:r>
              <a:rPr lang="en-GB" baseline="0" dirty="0"/>
              <a:t> doing a SWOT analysis</a:t>
            </a:r>
          </a:p>
          <a:p>
            <a:r>
              <a:rPr lang="en-GB" baseline="0" dirty="0"/>
              <a:t>What are the benefits</a:t>
            </a:r>
          </a:p>
          <a:p>
            <a:r>
              <a:rPr lang="en-GB" baseline="0" dirty="0"/>
              <a:t>What are the limitations</a:t>
            </a:r>
          </a:p>
          <a:p>
            <a:endParaRPr lang="en-GB" baseline="0" dirty="0"/>
          </a:p>
          <a:p>
            <a:r>
              <a:rPr lang="en-GB" baseline="0" dirty="0"/>
              <a:t>https://www.business.qld.gov.au/starting-business/planning/market-customer-research/swot-analysis/tips</a:t>
            </a:r>
          </a:p>
          <a:p>
            <a:r>
              <a:rPr lang="en-GB" dirty="0"/>
              <a:t>https://www.business.qld.gov.au/starting-business/planning/market-customer-research/swot-analysis/benefits-limitations</a:t>
            </a:r>
          </a:p>
        </p:txBody>
      </p:sp>
      <p:sp>
        <p:nvSpPr>
          <p:cNvPr id="4" name="Slide Number Placeholder 3"/>
          <p:cNvSpPr>
            <a:spLocks noGrp="1"/>
          </p:cNvSpPr>
          <p:nvPr>
            <p:ph type="sldNum" sz="quarter" idx="10"/>
          </p:nvPr>
        </p:nvSpPr>
        <p:spPr/>
        <p:txBody>
          <a:bodyPr/>
          <a:lstStyle/>
          <a:p>
            <a:fld id="{F0BB1DF5-F636-46AC-8008-BEFC79729D77}" type="slidenum">
              <a:rPr lang="en-US" smtClean="0"/>
              <a:t>15</a:t>
            </a:fld>
            <a:endParaRPr lang="en-US"/>
          </a:p>
        </p:txBody>
      </p:sp>
    </p:spTree>
    <p:extLst>
      <p:ext uri="{BB962C8B-B14F-4D97-AF65-F5344CB8AC3E}">
        <p14:creationId xmlns:p14="http://schemas.microsoft.com/office/powerpoint/2010/main" val="3978382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https://www.business.qld.gov.au/starting-business/planning/market-customer-research/swot-analysis/benefits-limitations</a:t>
            </a:r>
          </a:p>
        </p:txBody>
      </p:sp>
      <p:sp>
        <p:nvSpPr>
          <p:cNvPr id="4" name="Slide Number Placeholder 3"/>
          <p:cNvSpPr>
            <a:spLocks noGrp="1"/>
          </p:cNvSpPr>
          <p:nvPr>
            <p:ph type="sldNum" sz="quarter" idx="10"/>
          </p:nvPr>
        </p:nvSpPr>
        <p:spPr/>
        <p:txBody>
          <a:bodyPr/>
          <a:lstStyle/>
          <a:p>
            <a:fld id="{F0BB1DF5-F636-46AC-8008-BEFC79729D77}" type="slidenum">
              <a:rPr lang="en-US" smtClean="0"/>
              <a:t>16</a:t>
            </a:fld>
            <a:endParaRPr lang="en-US"/>
          </a:p>
        </p:txBody>
      </p:sp>
    </p:spTree>
    <p:extLst>
      <p:ext uri="{BB962C8B-B14F-4D97-AF65-F5344CB8AC3E}">
        <p14:creationId xmlns:p14="http://schemas.microsoft.com/office/powerpoint/2010/main" val="65180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1" i="0" u="none" strike="noStrike" kern="1200" dirty="0" err="1">
                <a:solidFill>
                  <a:schemeClr val="tx1"/>
                </a:solidFill>
                <a:effectLst/>
                <a:latin typeface="+mn-lt"/>
                <a:ea typeface="+mn-ea"/>
                <a:cs typeface="+mn-cs"/>
              </a:rPr>
              <a:t>Quizz</a:t>
            </a:r>
            <a:r>
              <a:rPr lang="en-GB" sz="1200" b="1" i="0" u="none" strike="noStrike" kern="1200" dirty="0">
                <a:solidFill>
                  <a:schemeClr val="tx1"/>
                </a:solidFill>
                <a:effectLst/>
                <a:latin typeface="+mn-lt"/>
                <a:ea typeface="+mn-ea"/>
                <a:cs typeface="+mn-cs"/>
              </a:rPr>
              <a:t>:</a:t>
            </a:r>
          </a:p>
          <a:p>
            <a:pPr rtl="0" eaLnBrk="1" fontAlgn="t" latinLnBrk="0" hangingPunct="1"/>
            <a:endParaRPr lang="en-GB" sz="1200" b="1" i="0" u="none" strike="noStrike" kern="1200" dirty="0">
              <a:solidFill>
                <a:schemeClr val="tx1"/>
              </a:solidFill>
              <a:effectLst/>
              <a:latin typeface="+mn-lt"/>
              <a:ea typeface="+mn-ea"/>
              <a:cs typeface="+mn-cs"/>
            </a:endParaRPr>
          </a:p>
          <a:p>
            <a:pPr rtl="0" eaLnBrk="1" fontAlgn="t" latinLnBrk="0" hangingPunct="1"/>
            <a:r>
              <a:rPr lang="en-GB" sz="1200" b="1" i="0" u="none" strike="noStrike" kern="1200" dirty="0">
                <a:solidFill>
                  <a:schemeClr val="tx1"/>
                </a:solidFill>
                <a:effectLst/>
                <a:latin typeface="+mn-lt"/>
                <a:ea typeface="+mn-ea"/>
                <a:cs typeface="+mn-cs"/>
              </a:rPr>
              <a:t>Trends </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1" i="0" u="none" strike="noStrike" kern="1200" dirty="0">
                <a:solidFill>
                  <a:schemeClr val="tx1"/>
                </a:solidFill>
                <a:effectLst/>
                <a:latin typeface="+mn-lt"/>
                <a:ea typeface="+mn-ea"/>
                <a:cs typeface="+mn-cs"/>
              </a:rPr>
              <a:t>Macro,</a:t>
            </a:r>
            <a:r>
              <a:rPr lang="en-GB" sz="1200" b="1" i="0" u="none" strike="noStrike" kern="1200" baseline="0" dirty="0">
                <a:solidFill>
                  <a:schemeClr val="tx1"/>
                </a:solidFill>
                <a:effectLst/>
                <a:latin typeface="+mn-lt"/>
                <a:ea typeface="+mn-ea"/>
                <a:cs typeface="+mn-cs"/>
              </a:rPr>
              <a:t> </a:t>
            </a:r>
            <a:r>
              <a:rPr lang="en-GB" sz="1200" b="1" i="0" u="none" strike="noStrike" kern="1200" baseline="0" dirty="0" err="1">
                <a:solidFill>
                  <a:schemeClr val="tx1"/>
                </a:solidFill>
                <a:effectLst/>
                <a:latin typeface="+mn-lt"/>
                <a:ea typeface="+mn-ea"/>
                <a:cs typeface="+mn-cs"/>
              </a:rPr>
              <a:t>Meso</a:t>
            </a:r>
            <a:r>
              <a:rPr lang="en-GB" sz="1200" b="1" i="0" u="none" strike="noStrike" kern="1200" baseline="0" dirty="0">
                <a:solidFill>
                  <a:schemeClr val="tx1"/>
                </a:solidFill>
                <a:effectLst/>
                <a:latin typeface="+mn-lt"/>
                <a:ea typeface="+mn-ea"/>
                <a:cs typeface="+mn-cs"/>
              </a:rPr>
              <a:t> or Micro</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1" i="0" u="none" strike="noStrike" kern="1200" dirty="0">
                <a:solidFill>
                  <a:schemeClr val="tx1"/>
                </a:solidFill>
                <a:effectLst/>
                <a:latin typeface="+mn-lt"/>
                <a:ea typeface="+mn-ea"/>
                <a:cs typeface="+mn-cs"/>
              </a:rPr>
              <a:t>S W O or T?</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Growing demand for electric cars: MESO, Opportunity</a:t>
            </a:r>
          </a:p>
          <a:p>
            <a:pPr rtl="0" eaLnBrk="1" fontAlgn="t" latinLnBrk="0" hangingPunct="1"/>
            <a:r>
              <a:rPr lang="en-GB" sz="1200" b="0" i="0" u="none" strike="noStrike" kern="1200" dirty="0">
                <a:solidFill>
                  <a:schemeClr val="tx1"/>
                </a:solidFill>
                <a:effectLst/>
                <a:latin typeface="+mn-lt"/>
                <a:ea typeface="+mn-ea"/>
                <a:cs typeface="+mn-cs"/>
              </a:rPr>
              <a:t>Subvention on electric cars, MACRO,</a:t>
            </a:r>
            <a:r>
              <a:rPr lang="en-GB" sz="1200" b="0" i="0" u="none" strike="noStrike" kern="1200" baseline="0" dirty="0">
                <a:solidFill>
                  <a:schemeClr val="tx1"/>
                </a:solidFill>
                <a:effectLst/>
                <a:latin typeface="+mn-lt"/>
                <a:ea typeface="+mn-ea"/>
                <a:cs typeface="+mn-cs"/>
              </a:rPr>
              <a:t> Opportunity</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Big Brand: MICRO,</a:t>
            </a:r>
            <a:r>
              <a:rPr lang="en-GB" sz="1200" b="0" i="0" u="none" strike="noStrike" kern="1200" baseline="0" dirty="0">
                <a:solidFill>
                  <a:schemeClr val="tx1"/>
                </a:solidFill>
                <a:effectLst/>
                <a:latin typeface="+mn-lt"/>
                <a:ea typeface="+mn-ea"/>
                <a:cs typeface="+mn-cs"/>
              </a:rPr>
              <a:t> Strength</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New technologies</a:t>
            </a:r>
            <a:r>
              <a:rPr lang="en-GB" sz="1200" b="0" i="0" u="none" strike="noStrike" kern="1200" baseline="0" dirty="0">
                <a:solidFill>
                  <a:schemeClr val="tx1"/>
                </a:solidFill>
                <a:effectLst/>
                <a:latin typeface="+mn-lt"/>
                <a:ea typeface="+mn-ea"/>
                <a:cs typeface="+mn-cs"/>
              </a:rPr>
              <a:t> (that permit batteries to last longer): MACRO, OPPORTUNITY</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Other brands launch</a:t>
            </a:r>
            <a:r>
              <a:rPr lang="en-GB" sz="1200" b="0" i="0" u="none" strike="noStrike" kern="1200" baseline="0" dirty="0">
                <a:solidFill>
                  <a:schemeClr val="tx1"/>
                </a:solidFill>
                <a:effectLst/>
                <a:latin typeface="+mn-lt"/>
                <a:ea typeface="+mn-ea"/>
                <a:cs typeface="+mn-cs"/>
              </a:rPr>
              <a:t> electric cars, MESO, THREAT</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Train</a:t>
            </a:r>
            <a:r>
              <a:rPr lang="en-GB" sz="1200" b="0" i="0" u="none" strike="noStrike" kern="1200" baseline="0" dirty="0">
                <a:solidFill>
                  <a:schemeClr val="tx1"/>
                </a:solidFill>
                <a:effectLst/>
                <a:latin typeface="+mn-lt"/>
                <a:ea typeface="+mn-ea"/>
                <a:cs typeface="+mn-cs"/>
              </a:rPr>
              <a:t> tickets get cheaper, MESO, THREAT</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EU is increasing Import</a:t>
            </a:r>
            <a:r>
              <a:rPr lang="en-GB" sz="1200" b="0" i="0" u="none" strike="noStrike" kern="1200" baseline="0" dirty="0">
                <a:solidFill>
                  <a:schemeClr val="tx1"/>
                </a:solidFill>
                <a:effectLst/>
                <a:latin typeface="+mn-lt"/>
                <a:ea typeface="+mn-ea"/>
                <a:cs typeface="+mn-cs"/>
              </a:rPr>
              <a:t> tariffs  from products from USA MACRO, THREAT</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Exchange</a:t>
            </a:r>
            <a:r>
              <a:rPr lang="en-GB" sz="1200" b="0" i="0" u="none" strike="noStrike" kern="1200" baseline="0" dirty="0">
                <a:solidFill>
                  <a:schemeClr val="tx1"/>
                </a:solidFill>
                <a:effectLst/>
                <a:latin typeface="+mn-lt"/>
                <a:ea typeface="+mn-ea"/>
                <a:cs typeface="+mn-cs"/>
              </a:rPr>
              <a:t> rate USA EURO changing (USD is getting more expensive) MACRO THREAT</a:t>
            </a:r>
          </a:p>
          <a:p>
            <a:pPr rtl="0" eaLnBrk="1" fontAlgn="t" latinLnBrk="0" hangingPunct="1"/>
            <a:r>
              <a:rPr lang="en-GB" sz="1200" b="0" i="0" u="none" strike="noStrike" kern="1200" baseline="0" dirty="0">
                <a:solidFill>
                  <a:schemeClr val="tx1"/>
                </a:solidFill>
                <a:effectLst/>
                <a:latin typeface="+mn-lt"/>
                <a:ea typeface="+mn-ea"/>
                <a:cs typeface="+mn-cs"/>
              </a:rPr>
              <a:t>Eon Musk is negative in the news MICRO weakness</a:t>
            </a: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0BB1DF5-F636-46AC-8008-BEFC79729D77}" type="slidenum">
              <a:rPr lang="en-US" smtClean="0"/>
              <a:t>17</a:t>
            </a:fld>
            <a:endParaRPr lang="en-US"/>
          </a:p>
        </p:txBody>
      </p:sp>
    </p:spTree>
    <p:extLst>
      <p:ext uri="{BB962C8B-B14F-4D97-AF65-F5344CB8AC3E}">
        <p14:creationId xmlns:p14="http://schemas.microsoft.com/office/powerpoint/2010/main" val="390833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Rent </a:t>
            </a:r>
            <a:r>
              <a:rPr lang="nl-NL" dirty="0" err="1"/>
              <a:t>goes</a:t>
            </a:r>
            <a:r>
              <a:rPr lang="nl-NL" dirty="0"/>
              <a:t> up = </a:t>
            </a:r>
            <a:r>
              <a:rPr lang="nl-NL" dirty="0" err="1"/>
              <a:t>threat</a:t>
            </a:r>
            <a:endParaRPr lang="nl-NL" dirty="0"/>
          </a:p>
          <a:p>
            <a:r>
              <a:rPr lang="nl-NL" dirty="0" err="1"/>
              <a:t>Another</a:t>
            </a:r>
            <a:r>
              <a:rPr lang="nl-NL" baseline="0" dirty="0"/>
              <a:t> </a:t>
            </a:r>
            <a:r>
              <a:rPr lang="nl-NL" baseline="0" dirty="0" err="1"/>
              <a:t>cafe</a:t>
            </a:r>
            <a:r>
              <a:rPr lang="nl-NL" baseline="0" dirty="0"/>
              <a:t> = </a:t>
            </a:r>
            <a:r>
              <a:rPr lang="nl-NL" baseline="0" dirty="0" err="1"/>
              <a:t>threat</a:t>
            </a:r>
            <a:endParaRPr lang="nl-NL" baseline="0" dirty="0"/>
          </a:p>
          <a:p>
            <a:r>
              <a:rPr lang="nl-NL" baseline="0" dirty="0" err="1"/>
              <a:t>Demand</a:t>
            </a:r>
            <a:r>
              <a:rPr lang="nl-NL" baseline="0" dirty="0"/>
              <a:t> </a:t>
            </a:r>
            <a:r>
              <a:rPr lang="nl-NL" baseline="0" dirty="0" err="1"/>
              <a:t>afternoon</a:t>
            </a:r>
            <a:r>
              <a:rPr lang="nl-NL" baseline="0" dirty="0"/>
              <a:t> snack = opportunity</a:t>
            </a:r>
          </a:p>
          <a:p>
            <a:r>
              <a:rPr lang="nl-NL" baseline="0" dirty="0" err="1"/>
              <a:t>Illy</a:t>
            </a:r>
            <a:r>
              <a:rPr lang="nl-NL" baseline="0" dirty="0"/>
              <a:t> = </a:t>
            </a:r>
            <a:r>
              <a:rPr lang="nl-NL" baseline="0" dirty="0" err="1"/>
              <a:t>threat</a:t>
            </a:r>
            <a:r>
              <a:rPr lang="nl-NL" baseline="0" dirty="0"/>
              <a:t> = </a:t>
            </a:r>
            <a:r>
              <a:rPr lang="nl-NL" baseline="0" dirty="0" err="1"/>
              <a:t>meso</a:t>
            </a:r>
            <a:endParaRPr lang="nl-NL" baseline="0" dirty="0"/>
          </a:p>
          <a:p>
            <a:r>
              <a:rPr lang="nl-NL" baseline="0" dirty="0" err="1"/>
              <a:t>Local</a:t>
            </a:r>
            <a:r>
              <a:rPr lang="nl-NL" baseline="0" dirty="0"/>
              <a:t> </a:t>
            </a:r>
            <a:r>
              <a:rPr lang="nl-NL" baseline="0" dirty="0" err="1"/>
              <a:t>taxes</a:t>
            </a:r>
            <a:r>
              <a:rPr lang="nl-NL" baseline="0" dirty="0"/>
              <a:t> = macro = </a:t>
            </a:r>
            <a:r>
              <a:rPr lang="nl-NL" baseline="0" dirty="0" err="1"/>
              <a:t>threat</a:t>
            </a:r>
            <a:endParaRPr lang="nl-NL" baseline="0" dirty="0"/>
          </a:p>
          <a:p>
            <a:r>
              <a:rPr lang="nl-NL" baseline="0" dirty="0"/>
              <a:t>Exchange </a:t>
            </a:r>
            <a:r>
              <a:rPr lang="nl-NL" baseline="0" dirty="0" err="1"/>
              <a:t>rate</a:t>
            </a:r>
            <a:r>
              <a:rPr lang="nl-NL" baseline="0" dirty="0"/>
              <a:t> = </a:t>
            </a:r>
            <a:r>
              <a:rPr lang="nl-NL" baseline="0" dirty="0" err="1"/>
              <a:t>your</a:t>
            </a:r>
            <a:r>
              <a:rPr lang="nl-NL" baseline="0" dirty="0"/>
              <a:t> coffee </a:t>
            </a:r>
            <a:r>
              <a:rPr lang="nl-NL" baseline="0" dirty="0" err="1"/>
              <a:t>will</a:t>
            </a:r>
            <a:r>
              <a:rPr lang="nl-NL" baseline="0" dirty="0"/>
              <a:t> be </a:t>
            </a:r>
            <a:r>
              <a:rPr lang="nl-NL" baseline="0" dirty="0" err="1"/>
              <a:t>cheaper</a:t>
            </a:r>
            <a:r>
              <a:rPr lang="nl-NL" baseline="0" dirty="0"/>
              <a:t>, opportunity</a:t>
            </a:r>
            <a:endParaRPr lang="nl-NL" dirty="0"/>
          </a:p>
          <a:p>
            <a:endParaRPr lang="nl-NL" dirty="0"/>
          </a:p>
          <a:p>
            <a:r>
              <a:rPr lang="nl-NL" dirty="0"/>
              <a:t>Exchange </a:t>
            </a:r>
            <a:r>
              <a:rPr lang="nl-NL" dirty="0" err="1"/>
              <a:t>rate</a:t>
            </a:r>
            <a:r>
              <a:rPr lang="nl-NL" dirty="0"/>
              <a:t> changes,</a:t>
            </a:r>
            <a:r>
              <a:rPr lang="nl-NL" baseline="0" dirty="0"/>
              <a:t> </a:t>
            </a:r>
            <a:r>
              <a:rPr lang="nl-NL" baseline="0" dirty="0" err="1"/>
              <a:t>suppose</a:t>
            </a:r>
            <a:r>
              <a:rPr lang="nl-NL" baseline="0" dirty="0"/>
              <a:t> </a:t>
            </a:r>
            <a:r>
              <a:rPr lang="nl-NL" baseline="0" dirty="0" err="1"/>
              <a:t>you</a:t>
            </a:r>
            <a:r>
              <a:rPr lang="nl-NL" baseline="0" dirty="0"/>
              <a:t> pas 117 dollars a week to </a:t>
            </a:r>
            <a:r>
              <a:rPr lang="nl-NL" baseline="0" dirty="0" err="1"/>
              <a:t>buy</a:t>
            </a:r>
            <a:r>
              <a:rPr lang="nl-NL" baseline="0" dirty="0"/>
              <a:t> </a:t>
            </a:r>
            <a:r>
              <a:rPr lang="nl-NL" baseline="0" dirty="0" err="1"/>
              <a:t>your</a:t>
            </a:r>
            <a:r>
              <a:rPr lang="nl-NL" baseline="0" dirty="0"/>
              <a:t> coffee, </a:t>
            </a:r>
            <a:r>
              <a:rPr lang="nl-NL" baseline="0" dirty="0" err="1"/>
              <a:t>old</a:t>
            </a:r>
            <a:r>
              <a:rPr lang="nl-NL" baseline="0" dirty="0"/>
              <a:t> </a:t>
            </a:r>
            <a:r>
              <a:rPr lang="nl-NL" baseline="0" dirty="0" err="1"/>
              <a:t>situation</a:t>
            </a:r>
            <a:r>
              <a:rPr lang="nl-NL" baseline="0" dirty="0"/>
              <a:t> </a:t>
            </a:r>
            <a:r>
              <a:rPr lang="nl-NL" baseline="0" dirty="0" err="1"/>
              <a:t>you</a:t>
            </a:r>
            <a:r>
              <a:rPr lang="nl-NL" baseline="0" dirty="0"/>
              <a:t> </a:t>
            </a:r>
            <a:r>
              <a:rPr lang="nl-NL" baseline="0" dirty="0" err="1"/>
              <a:t>needed</a:t>
            </a:r>
            <a:r>
              <a:rPr lang="nl-NL" baseline="0" dirty="0"/>
              <a:t> 100 euro, </a:t>
            </a:r>
            <a:r>
              <a:rPr lang="nl-NL" baseline="0" dirty="0" err="1"/>
              <a:t>now</a:t>
            </a:r>
            <a:r>
              <a:rPr lang="nl-NL" baseline="0" dirty="0"/>
              <a:t> </a:t>
            </a:r>
            <a:r>
              <a:rPr lang="nl-NL" baseline="0" dirty="0" err="1"/>
              <a:t>you</a:t>
            </a:r>
            <a:r>
              <a:rPr lang="nl-NL" baseline="0" dirty="0"/>
              <a:t> </a:t>
            </a:r>
            <a:r>
              <a:rPr lang="nl-NL" baseline="0" dirty="0" err="1"/>
              <a:t>need</a:t>
            </a:r>
            <a:r>
              <a:rPr lang="nl-NL" baseline="0" dirty="0"/>
              <a:t> 97,50 euro to </a:t>
            </a:r>
            <a:r>
              <a:rPr lang="nl-NL" baseline="0" dirty="0" err="1"/>
              <a:t>pay</a:t>
            </a:r>
            <a:r>
              <a:rPr lang="nl-NL" baseline="0" dirty="0"/>
              <a:t> 117 dollar, </a:t>
            </a:r>
            <a:r>
              <a:rPr lang="nl-NL" baseline="0" dirty="0" err="1"/>
              <a:t>so</a:t>
            </a:r>
            <a:r>
              <a:rPr lang="nl-NL" baseline="0" dirty="0"/>
              <a:t> </a:t>
            </a:r>
            <a:r>
              <a:rPr lang="nl-NL" baseline="0" dirty="0" err="1"/>
              <a:t>it</a:t>
            </a:r>
            <a:r>
              <a:rPr lang="nl-NL" baseline="0" dirty="0"/>
              <a:t> </a:t>
            </a:r>
            <a:r>
              <a:rPr lang="nl-NL" baseline="0" dirty="0" err="1"/>
              <a:t>becomes</a:t>
            </a:r>
            <a:r>
              <a:rPr lang="nl-NL" baseline="0" dirty="0"/>
              <a:t> </a:t>
            </a:r>
            <a:r>
              <a:rPr lang="nl-NL" baseline="0" dirty="0" err="1"/>
              <a:t>cheaper</a:t>
            </a:r>
            <a:r>
              <a:rPr lang="nl-NL" baseline="0" dirty="0"/>
              <a:t>, = opportunity</a:t>
            </a:r>
            <a:endParaRPr lang="en-GB" dirty="0"/>
          </a:p>
        </p:txBody>
      </p:sp>
      <p:sp>
        <p:nvSpPr>
          <p:cNvPr id="4" name="Slide Number Placeholder 3"/>
          <p:cNvSpPr>
            <a:spLocks noGrp="1"/>
          </p:cNvSpPr>
          <p:nvPr>
            <p:ph type="sldNum" sz="quarter" idx="10"/>
          </p:nvPr>
        </p:nvSpPr>
        <p:spPr/>
        <p:txBody>
          <a:bodyPr/>
          <a:lstStyle/>
          <a:p>
            <a:fld id="{42159637-E2CF-9D44-B579-1F139368D54F}" type="slidenum">
              <a:rPr lang="en-GB" smtClean="0"/>
              <a:t>19</a:t>
            </a:fld>
            <a:endParaRPr lang="en-GB"/>
          </a:p>
        </p:txBody>
      </p:sp>
    </p:spTree>
    <p:extLst>
      <p:ext uri="{BB962C8B-B14F-4D97-AF65-F5344CB8AC3E}">
        <p14:creationId xmlns:p14="http://schemas.microsoft.com/office/powerpoint/2010/main" val="415403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https://www.youtube.com/watch?v=mR9eICQJLXA</a:t>
            </a:r>
          </a:p>
          <a:p>
            <a:endParaRPr lang="de-DE" dirty="0"/>
          </a:p>
          <a:p>
            <a:r>
              <a:rPr lang="de-DE" dirty="0" err="1"/>
              <a:t>SWOT</a:t>
            </a:r>
            <a:r>
              <a:rPr lang="de-DE" dirty="0"/>
              <a:t> Analysis Starbucks</a:t>
            </a:r>
          </a:p>
          <a:p>
            <a:r>
              <a:rPr lang="de-DE" dirty="0"/>
              <a:t>3:35 min</a:t>
            </a:r>
          </a:p>
        </p:txBody>
      </p:sp>
      <p:sp>
        <p:nvSpPr>
          <p:cNvPr id="4" name="Foliennummernplatzhalter 3"/>
          <p:cNvSpPr>
            <a:spLocks noGrp="1"/>
          </p:cNvSpPr>
          <p:nvPr>
            <p:ph type="sldNum" sz="quarter" idx="5"/>
          </p:nvPr>
        </p:nvSpPr>
        <p:spPr/>
        <p:txBody>
          <a:bodyPr/>
          <a:lstStyle/>
          <a:p>
            <a:fld id="{F0BB1DF5-F636-46AC-8008-BEFC79729D77}" type="slidenum">
              <a:rPr lang="en-US" smtClean="0"/>
              <a:t>20</a:t>
            </a:fld>
            <a:endParaRPr lang="en-US"/>
          </a:p>
        </p:txBody>
      </p:sp>
    </p:spTree>
    <p:extLst>
      <p:ext uri="{BB962C8B-B14F-4D97-AF65-F5344CB8AC3E}">
        <p14:creationId xmlns:p14="http://schemas.microsoft.com/office/powerpoint/2010/main" val="205099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14350" indent="-514350">
              <a:buClr>
                <a:srgbClr val="376092"/>
              </a:buClr>
              <a:buFont typeface="Calibri" panose="020F0502020204030204" pitchFamily="34" charset="0"/>
              <a:buAutoNum type="arabicPeriod"/>
            </a:pPr>
            <a:r>
              <a:rPr lang="en-US" altLang="en-US" dirty="0">
                <a:latin typeface="+mn-lt"/>
              </a:rPr>
              <a:t>List the firm’s key external opportunities (coming from Macro and Meso Analysis)</a:t>
            </a:r>
          </a:p>
          <a:p>
            <a:pPr marL="514350" indent="-514350">
              <a:buClr>
                <a:srgbClr val="376092"/>
              </a:buClr>
              <a:buFont typeface="Calibri" panose="020F0502020204030204" pitchFamily="34" charset="0"/>
              <a:buAutoNum type="arabicPeriod"/>
            </a:pPr>
            <a:r>
              <a:rPr lang="en-US" altLang="en-US" dirty="0">
                <a:latin typeface="+mn-lt"/>
              </a:rPr>
              <a:t>List the firm’s key external threats (coming from Macro and Meso Analysis)</a:t>
            </a:r>
          </a:p>
          <a:p>
            <a:pPr marL="514350" indent="-514350">
              <a:buClr>
                <a:srgbClr val="376092"/>
              </a:buClr>
              <a:buFont typeface="Calibri" panose="020F0502020204030204" pitchFamily="34" charset="0"/>
              <a:buAutoNum type="arabicPeriod"/>
            </a:pPr>
            <a:r>
              <a:rPr lang="en-US" altLang="en-US" dirty="0">
                <a:latin typeface="+mn-lt"/>
              </a:rPr>
              <a:t>List the firm’s key internal strengths (resulting from Internal Analysis and comparison with competitors)</a:t>
            </a:r>
          </a:p>
          <a:p>
            <a:pPr marL="514350" indent="-514350">
              <a:buClr>
                <a:srgbClr val="376092"/>
              </a:buClr>
              <a:buFont typeface="Calibri" panose="020F0502020204030204" pitchFamily="34" charset="0"/>
              <a:buAutoNum type="arabicPeriod"/>
            </a:pPr>
            <a:r>
              <a:rPr lang="en-US" altLang="en-US" dirty="0">
                <a:latin typeface="+mn-lt"/>
              </a:rPr>
              <a:t>List the firm’s key internal weaknesses (resulting from Internal Analysis and comparison with competitors)</a:t>
            </a:r>
          </a:p>
          <a:p>
            <a:pPr marL="514350" indent="-514350">
              <a:buClr>
                <a:schemeClr val="accent1">
                  <a:lumMod val="75000"/>
                </a:schemeClr>
              </a:buClr>
              <a:buFont typeface="+mj-lt"/>
              <a:buAutoNum type="arabicPeriod" startAt="5"/>
              <a:defRPr/>
            </a:pPr>
            <a:r>
              <a:rPr lang="en-US" altLang="en-US" sz="1200" dirty="0">
                <a:latin typeface="+mn-lt"/>
              </a:rPr>
              <a:t>Match internal strengths with external opportunities</a:t>
            </a:r>
            <a:r>
              <a:rPr lang="en-US" sz="1200" dirty="0">
                <a:latin typeface="+mn-lt"/>
              </a:rPr>
              <a:t>, and record the resultant SO Strategies</a:t>
            </a:r>
          </a:p>
          <a:p>
            <a:pPr marL="514350" indent="-514350">
              <a:buClr>
                <a:schemeClr val="accent1">
                  <a:lumMod val="75000"/>
                </a:schemeClr>
              </a:buClr>
              <a:buFont typeface="+mj-lt"/>
              <a:buAutoNum type="arabicPeriod" startAt="5"/>
              <a:defRPr/>
            </a:pPr>
            <a:r>
              <a:rPr lang="en-US" sz="1200" dirty="0">
                <a:latin typeface="+mn-lt"/>
              </a:rPr>
              <a:t>Match internal weaknesses with external opportunities, and record the resultant WO Strategies</a:t>
            </a:r>
          </a:p>
          <a:p>
            <a:pPr marL="514350" indent="-514350">
              <a:buClr>
                <a:schemeClr val="accent1">
                  <a:lumMod val="75000"/>
                </a:schemeClr>
              </a:buClr>
              <a:buFont typeface="+mj-lt"/>
              <a:buAutoNum type="arabicPeriod" startAt="5"/>
              <a:defRPr/>
            </a:pPr>
            <a:r>
              <a:rPr lang="en-US" sz="1200" dirty="0">
                <a:latin typeface="+mn-lt"/>
              </a:rPr>
              <a:t>Match internal strengths with external threats, and record the resultant ST Strategies</a:t>
            </a:r>
          </a:p>
          <a:p>
            <a:pPr marL="514350" indent="-514350">
              <a:buClr>
                <a:schemeClr val="accent1">
                  <a:lumMod val="75000"/>
                </a:schemeClr>
              </a:buClr>
              <a:buFont typeface="+mj-lt"/>
              <a:buAutoNum type="arabicPeriod" startAt="5"/>
              <a:defRPr/>
            </a:pPr>
            <a:r>
              <a:rPr lang="en-US" sz="1200" dirty="0">
                <a:latin typeface="+mn-lt"/>
              </a:rPr>
              <a:t>Match internal weaknesses with external threats, and record the resultant WT Strategies</a:t>
            </a:r>
          </a:p>
          <a:p>
            <a:pPr marL="514350" indent="-514350">
              <a:buClr>
                <a:srgbClr val="376092"/>
              </a:buClr>
              <a:buFont typeface="Calibri" panose="020F0502020204030204" pitchFamily="34" charset="0"/>
              <a:buAutoNum type="arabicPeriod"/>
            </a:pPr>
            <a:endParaRPr lang="en-US" altLang="en-US" dirty="0">
              <a:latin typeface="+mn-lt"/>
            </a:endParaRPr>
          </a:p>
          <a:p>
            <a:endParaRPr lang="de-DE" dirty="0"/>
          </a:p>
        </p:txBody>
      </p:sp>
      <p:sp>
        <p:nvSpPr>
          <p:cNvPr id="4" name="Foliennummernplatzhalter 3"/>
          <p:cNvSpPr>
            <a:spLocks noGrp="1"/>
          </p:cNvSpPr>
          <p:nvPr>
            <p:ph type="sldNum" sz="quarter" idx="5"/>
          </p:nvPr>
        </p:nvSpPr>
        <p:spPr/>
        <p:txBody>
          <a:bodyPr/>
          <a:lstStyle/>
          <a:p>
            <a:fld id="{F0BB1DF5-F636-46AC-8008-BEFC79729D77}" type="slidenum">
              <a:rPr lang="en-US" smtClean="0"/>
              <a:t>29</a:t>
            </a:fld>
            <a:endParaRPr lang="en-US"/>
          </a:p>
        </p:txBody>
      </p:sp>
    </p:spTree>
    <p:extLst>
      <p:ext uri="{BB962C8B-B14F-4D97-AF65-F5344CB8AC3E}">
        <p14:creationId xmlns:p14="http://schemas.microsoft.com/office/powerpoint/2010/main" val="2080029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https://www.business.qld.gov.au/starting-business/planning/market-customer-research/swot-analysis/uses</a:t>
            </a:r>
          </a:p>
          <a:p>
            <a:endParaRPr lang="nl-NL" dirty="0"/>
          </a:p>
          <a:p>
            <a:r>
              <a:rPr lang="nl-NL" dirty="0"/>
              <a:t>It is important to</a:t>
            </a:r>
            <a:r>
              <a:rPr lang="nl-NL" baseline="0" dirty="0"/>
              <a:t> draw </a:t>
            </a:r>
            <a:r>
              <a:rPr lang="nl-NL" baseline="0" dirty="0" err="1"/>
              <a:t>conclusions</a:t>
            </a:r>
            <a:r>
              <a:rPr lang="nl-NL" baseline="0" dirty="0"/>
              <a:t> </a:t>
            </a:r>
            <a:r>
              <a:rPr lang="nl-NL" baseline="0" dirty="0" err="1"/>
              <a:t>after</a:t>
            </a:r>
            <a:r>
              <a:rPr lang="nl-NL" baseline="0" dirty="0"/>
              <a:t> </a:t>
            </a:r>
            <a:r>
              <a:rPr lang="nl-NL" baseline="0" dirty="0" err="1"/>
              <a:t>the</a:t>
            </a:r>
            <a:r>
              <a:rPr lang="nl-NL" baseline="0" dirty="0"/>
              <a:t> SWOT. </a:t>
            </a:r>
            <a:r>
              <a:rPr lang="nl-NL" baseline="0" dirty="0" err="1"/>
              <a:t>What</a:t>
            </a:r>
            <a:r>
              <a:rPr lang="nl-NL" baseline="0" dirty="0"/>
              <a:t> to be </a:t>
            </a:r>
            <a:r>
              <a:rPr lang="nl-NL" baseline="0" dirty="0" err="1"/>
              <a:t>done</a:t>
            </a:r>
            <a:r>
              <a:rPr lang="nl-NL" baseline="0" dirty="0"/>
              <a:t> </a:t>
            </a:r>
            <a:r>
              <a:rPr lang="nl-NL" baseline="0" dirty="0" err="1"/>
              <a:t>with</a:t>
            </a:r>
            <a:r>
              <a:rPr lang="nl-NL" baseline="0" dirty="0"/>
              <a:t> </a:t>
            </a:r>
            <a:r>
              <a:rPr lang="nl-NL" baseline="0" dirty="0" err="1"/>
              <a:t>our</a:t>
            </a:r>
            <a:r>
              <a:rPr lang="nl-NL" baseline="0" dirty="0"/>
              <a:t> </a:t>
            </a:r>
            <a:r>
              <a:rPr lang="nl-NL" baseline="0" dirty="0" err="1"/>
              <a:t>weaknesses</a:t>
            </a:r>
            <a:r>
              <a:rPr lang="nl-NL" baseline="0" dirty="0"/>
              <a:t>. </a:t>
            </a:r>
          </a:p>
          <a:p>
            <a:r>
              <a:rPr lang="nl-NL" baseline="0" dirty="0" err="1"/>
              <a:t>What</a:t>
            </a:r>
            <a:r>
              <a:rPr lang="nl-NL" baseline="0" dirty="0"/>
              <a:t> </a:t>
            </a:r>
            <a:r>
              <a:rPr lang="nl-NL" baseline="0" dirty="0" err="1"/>
              <a:t>with</a:t>
            </a:r>
            <a:r>
              <a:rPr lang="nl-NL" baseline="0" dirty="0"/>
              <a:t> </a:t>
            </a:r>
            <a:r>
              <a:rPr lang="nl-NL" baseline="0" dirty="0" err="1"/>
              <a:t>the</a:t>
            </a:r>
            <a:r>
              <a:rPr lang="nl-NL" baseline="0" dirty="0"/>
              <a:t> </a:t>
            </a:r>
            <a:r>
              <a:rPr lang="nl-NL" baseline="0" dirty="0" err="1"/>
              <a:t>threats</a:t>
            </a:r>
            <a:r>
              <a:rPr lang="nl-NL" baseline="0" dirty="0"/>
              <a:t>, do we have </a:t>
            </a:r>
            <a:r>
              <a:rPr lang="nl-NL" baseline="0" dirty="0" err="1"/>
              <a:t>strenghts</a:t>
            </a:r>
            <a:r>
              <a:rPr lang="nl-NL" baseline="0" dirty="0"/>
              <a:t> </a:t>
            </a:r>
            <a:r>
              <a:rPr lang="nl-NL" baseline="0" dirty="0" err="1"/>
              <a:t>that</a:t>
            </a:r>
            <a:r>
              <a:rPr lang="nl-NL" baseline="0" dirty="0"/>
              <a:t> </a:t>
            </a:r>
            <a:r>
              <a:rPr lang="nl-NL" baseline="0" dirty="0" err="1"/>
              <a:t>can</a:t>
            </a:r>
            <a:r>
              <a:rPr lang="nl-NL" baseline="0" dirty="0"/>
              <a:t> help </a:t>
            </a:r>
            <a:r>
              <a:rPr lang="nl-NL" baseline="0" dirty="0" err="1"/>
              <a:t>us</a:t>
            </a:r>
            <a:r>
              <a:rPr lang="nl-NL" baseline="0" dirty="0"/>
              <a:t> to be </a:t>
            </a:r>
            <a:r>
              <a:rPr lang="nl-NL" baseline="0" dirty="0" err="1"/>
              <a:t>less</a:t>
            </a:r>
            <a:r>
              <a:rPr lang="nl-NL" baseline="0" dirty="0"/>
              <a:t> </a:t>
            </a:r>
            <a:r>
              <a:rPr lang="nl-NL" baseline="0" dirty="0" err="1"/>
              <a:t>touched</a:t>
            </a:r>
            <a:r>
              <a:rPr lang="nl-NL" baseline="0" dirty="0"/>
              <a:t> </a:t>
            </a:r>
            <a:r>
              <a:rPr lang="nl-NL" baseline="0" dirty="0" err="1"/>
              <a:t>by</a:t>
            </a:r>
            <a:r>
              <a:rPr lang="nl-NL" baseline="0" dirty="0"/>
              <a:t> </a:t>
            </a:r>
            <a:r>
              <a:rPr lang="nl-NL" baseline="0" dirty="0" err="1"/>
              <a:t>certain</a:t>
            </a:r>
            <a:r>
              <a:rPr lang="nl-NL" baseline="0" dirty="0"/>
              <a:t> </a:t>
            </a:r>
            <a:r>
              <a:rPr lang="nl-NL" baseline="0" dirty="0" err="1"/>
              <a:t>threats</a:t>
            </a:r>
            <a:endParaRPr lang="nl-NL" dirty="0"/>
          </a:p>
        </p:txBody>
      </p:sp>
      <p:sp>
        <p:nvSpPr>
          <p:cNvPr id="4" name="Slide Number Placeholder 3"/>
          <p:cNvSpPr>
            <a:spLocks noGrp="1"/>
          </p:cNvSpPr>
          <p:nvPr>
            <p:ph type="sldNum" sz="quarter" idx="10"/>
          </p:nvPr>
        </p:nvSpPr>
        <p:spPr/>
        <p:txBody>
          <a:bodyPr/>
          <a:lstStyle/>
          <a:p>
            <a:fld id="{F0BB1DF5-F636-46AC-8008-BEFC79729D77}" type="slidenum">
              <a:rPr lang="en-US" smtClean="0"/>
              <a:t>33</a:t>
            </a:fld>
            <a:endParaRPr lang="en-US"/>
          </a:p>
        </p:txBody>
      </p:sp>
    </p:spTree>
    <p:extLst>
      <p:ext uri="{BB962C8B-B14F-4D97-AF65-F5344CB8AC3E}">
        <p14:creationId xmlns:p14="http://schemas.microsoft.com/office/powerpoint/2010/main" val="3511405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159637-E2CF-9D44-B579-1F139368D54F}" type="slidenum">
              <a:rPr lang="en-GB" smtClean="0"/>
              <a:t>34</a:t>
            </a:fld>
            <a:endParaRPr lang="en-GB"/>
          </a:p>
        </p:txBody>
      </p:sp>
    </p:spTree>
    <p:extLst>
      <p:ext uri="{BB962C8B-B14F-4D97-AF65-F5344CB8AC3E}">
        <p14:creationId xmlns:p14="http://schemas.microsoft.com/office/powerpoint/2010/main" val="317740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BAD07BC-0EC8-417D-A0D9-0AE8EC403759}"/>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F511670C-578A-4626-A646-E27184635B2D}"/>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ts val="0"/>
              </a:spcAft>
              <a:defRPr/>
            </a:pPr>
            <a:r>
              <a:rPr lang="en-US" dirty="0">
                <a:latin typeface="Times New Roman" pitchFamily="18" charset="0"/>
                <a:ea typeface="+mn-ea"/>
                <a:cs typeface="Times New Roman" pitchFamily="18" charset="0"/>
              </a:rPr>
              <a:t>Remember?</a:t>
            </a:r>
            <a:endParaRPr lang="en-US" dirty="0"/>
          </a:p>
          <a:p>
            <a:pPr eaLnBrk="1" hangingPunct="1">
              <a:spcBef>
                <a:spcPct val="0"/>
              </a:spcBef>
              <a:defRPr/>
            </a:pPr>
            <a:endParaRPr lang="en-US" altLang="en-US" dirty="0"/>
          </a:p>
        </p:txBody>
      </p:sp>
      <p:sp>
        <p:nvSpPr>
          <p:cNvPr id="33796" name="Slide Number Placeholder 3">
            <a:extLst>
              <a:ext uri="{FF2B5EF4-FFF2-40B4-BE49-F238E27FC236}">
                <a16:creationId xmlns:a16="http://schemas.microsoft.com/office/drawing/2014/main" id="{C6161587-4175-48FE-8E57-3FA8EDC669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02CF0925-9272-466C-BC27-54DA1D10DE4A}" type="slidenum">
              <a:rPr lang="en-US" altLang="de-DE" sz="1000" b="0" smtClean="0">
                <a:solidFill>
                  <a:schemeClr val="tx1"/>
                </a:solidFill>
                <a:ea typeface="ＭＳ Ｐゴシック" panose="020B0600070205080204" pitchFamily="34" charset="-128"/>
                <a:cs typeface="Arial" panose="020B0604020202020204" pitchFamily="34" charset="0"/>
              </a:rPr>
              <a:pPr/>
              <a:t>2</a:t>
            </a:fld>
            <a:endParaRPr lang="en-US" altLang="de-DE" sz="1000" b="0">
              <a:solidFill>
                <a:schemeClr val="tx1"/>
              </a:solidFill>
              <a:ea typeface="ＭＳ Ｐゴシック" panose="020B0600070205080204" pitchFamily="34" charset="-128"/>
              <a:cs typeface="Arial" panose="020B0604020202020204" pitchFamily="34" charset="0"/>
            </a:endParaRPr>
          </a:p>
        </p:txBody>
      </p:sp>
      <p:sp>
        <p:nvSpPr>
          <p:cNvPr id="33797" name="Footer Placeholder 4">
            <a:extLst>
              <a:ext uri="{FF2B5EF4-FFF2-40B4-BE49-F238E27FC236}">
                <a16:creationId xmlns:a16="http://schemas.microsoft.com/office/drawing/2014/main" id="{3923EE91-B4E3-41ED-942B-0E8398C6D55C}"/>
              </a:ext>
            </a:extLst>
          </p:cNvPr>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r>
              <a:rPr lang="en-US" altLang="de-DE">
                <a:cs typeface="Arial" panose="020B0604020202020204" pitchFamily="34" charset="0"/>
              </a:rPr>
              <a:t>© 2010 Pearson Prentice Hall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assignment can be given as homework.</a:t>
            </a:r>
            <a:r>
              <a:rPr lang="en-GB" baseline="0" dirty="0"/>
              <a:t> Students can work in groups . If students need more time to spend on assignments,  they can work individually.</a:t>
            </a:r>
          </a:p>
          <a:p>
            <a:r>
              <a:rPr lang="en-GB" baseline="0" dirty="0"/>
              <a:t>This can be used as an assessment.</a:t>
            </a:r>
          </a:p>
          <a:p>
            <a:r>
              <a:rPr lang="en-GB" baseline="0" dirty="0"/>
              <a:t>Assessment can also be extended by assessing the in-class activities and or participation.</a:t>
            </a:r>
          </a:p>
          <a:p>
            <a:r>
              <a:rPr lang="en-GB" baseline="0" dirty="0"/>
              <a:t>SWOT must be correct</a:t>
            </a:r>
          </a:p>
          <a:p>
            <a:r>
              <a:rPr lang="en-GB" baseline="0" dirty="0"/>
              <a:t>SWOT must be relevant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0BB1DF5-F636-46AC-8008-BEFC79729D77}" type="slidenum">
              <a:rPr lang="en-US" smtClean="0"/>
              <a:t>35</a:t>
            </a:fld>
            <a:endParaRPr lang="en-US"/>
          </a:p>
        </p:txBody>
      </p:sp>
    </p:spTree>
    <p:extLst>
      <p:ext uri="{BB962C8B-B14F-4D97-AF65-F5344CB8AC3E}">
        <p14:creationId xmlns:p14="http://schemas.microsoft.com/office/powerpoint/2010/main" val="79831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15DAD91C-5803-415F-A578-31677EFB131F}"/>
              </a:ext>
            </a:extLst>
          </p:cNvPr>
          <p:cNvSpPr>
            <a:spLocks noGrp="1" noRot="1" noChangeAspect="1" noTextEdit="1"/>
          </p:cNvSpPr>
          <p:nvPr>
            <p:ph type="sldImg"/>
          </p:nvPr>
        </p:nvSpPr>
        <p:spPr>
          <a:ln/>
        </p:spPr>
      </p:sp>
      <p:sp>
        <p:nvSpPr>
          <p:cNvPr id="19459" name="Notizenplatzhalter 2">
            <a:extLst>
              <a:ext uri="{FF2B5EF4-FFF2-40B4-BE49-F238E27FC236}">
                <a16:creationId xmlns:a16="http://schemas.microsoft.com/office/drawing/2014/main" id="{D23BC4C2-7292-4028-92F9-5CBF696FD1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19460" name="Datumsplatzhalter 3">
            <a:extLst>
              <a:ext uri="{FF2B5EF4-FFF2-40B4-BE49-F238E27FC236}">
                <a16:creationId xmlns:a16="http://schemas.microsoft.com/office/drawing/2014/main" id="{3E8C1383-C3F0-4486-A4A0-6317EFCCE48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565ACBF-32C7-4818-A151-03A25E995A88}"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19461" name="Foliennummernplatzhalter 4">
            <a:extLst>
              <a:ext uri="{FF2B5EF4-FFF2-40B4-BE49-F238E27FC236}">
                <a16:creationId xmlns:a16="http://schemas.microsoft.com/office/drawing/2014/main" id="{8AADA299-9259-4CC6-907B-E9DC8051B5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19330BF8-DBD5-4CB0-ACB4-6C007AB4E5A5}" type="slidenum">
              <a:rPr lang="de-DE" altLang="de-DE" sz="1000" b="0" smtClean="0">
                <a:solidFill>
                  <a:schemeClr val="tx1"/>
                </a:solidFill>
                <a:ea typeface="ＭＳ Ｐゴシック" panose="020B0600070205080204" pitchFamily="34" charset="-128"/>
              </a:rPr>
              <a:pPr/>
              <a:t>37</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1648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F0BB1DF5-F636-46AC-8008-BEFC79729D77}" type="slidenum">
              <a:rPr lang="en-US" smtClean="0"/>
              <a:t>3</a:t>
            </a:fld>
            <a:endParaRPr lang="en-US"/>
          </a:p>
        </p:txBody>
      </p:sp>
    </p:spTree>
    <p:extLst>
      <p:ext uri="{BB962C8B-B14F-4D97-AF65-F5344CB8AC3E}">
        <p14:creationId xmlns:p14="http://schemas.microsoft.com/office/powerpoint/2010/main" val="313163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15DAD91C-5803-415F-A578-31677EFB131F}"/>
              </a:ext>
            </a:extLst>
          </p:cNvPr>
          <p:cNvSpPr>
            <a:spLocks noGrp="1" noRot="1" noChangeAspect="1" noTextEdit="1"/>
          </p:cNvSpPr>
          <p:nvPr>
            <p:ph type="sldImg"/>
          </p:nvPr>
        </p:nvSpPr>
        <p:spPr>
          <a:ln/>
        </p:spPr>
      </p:sp>
      <p:sp>
        <p:nvSpPr>
          <p:cNvPr id="19459" name="Notizenplatzhalter 2">
            <a:extLst>
              <a:ext uri="{FF2B5EF4-FFF2-40B4-BE49-F238E27FC236}">
                <a16:creationId xmlns:a16="http://schemas.microsoft.com/office/drawing/2014/main" id="{D23BC4C2-7292-4028-92F9-5CBF696FD1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19460" name="Datumsplatzhalter 3">
            <a:extLst>
              <a:ext uri="{FF2B5EF4-FFF2-40B4-BE49-F238E27FC236}">
                <a16:creationId xmlns:a16="http://schemas.microsoft.com/office/drawing/2014/main" id="{3E8C1383-C3F0-4486-A4A0-6317EFCCE48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565ACBF-32C7-4818-A151-03A25E995A88}" type="datetime1">
              <a:rPr lang="de-DE" altLang="de-DE" sz="1000" b="0" smtClean="0">
                <a:solidFill>
                  <a:schemeClr val="tx1"/>
                </a:solidFill>
                <a:ea typeface="ＭＳ Ｐゴシック" panose="020B0600070205080204" pitchFamily="34" charset="-128"/>
              </a:rPr>
              <a:pPr/>
              <a:t>27.09.2019</a:t>
            </a:fld>
            <a:endParaRPr lang="de-DE" altLang="de-DE" sz="1000" b="0">
              <a:solidFill>
                <a:schemeClr val="tx1"/>
              </a:solidFill>
              <a:ea typeface="ＭＳ Ｐゴシック" panose="020B0600070205080204" pitchFamily="34" charset="-128"/>
            </a:endParaRPr>
          </a:p>
        </p:txBody>
      </p:sp>
      <p:sp>
        <p:nvSpPr>
          <p:cNvPr id="19461" name="Foliennummernplatzhalter 4">
            <a:extLst>
              <a:ext uri="{FF2B5EF4-FFF2-40B4-BE49-F238E27FC236}">
                <a16:creationId xmlns:a16="http://schemas.microsoft.com/office/drawing/2014/main" id="{8AADA299-9259-4CC6-907B-E9DC8051B5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19330BF8-DBD5-4CB0-ACB4-6C007AB4E5A5}" type="slidenum">
              <a:rPr lang="de-DE" altLang="de-DE" sz="1000" b="0" smtClean="0">
                <a:solidFill>
                  <a:schemeClr val="tx1"/>
                </a:solidFill>
                <a:ea typeface="ＭＳ Ｐゴシック" panose="020B0600070205080204" pitchFamily="34" charset="-128"/>
              </a:rPr>
              <a:pPr/>
              <a:t>4</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4827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ltLang="en-US" dirty="0"/>
              <a:t>This gives an overview of the</a:t>
            </a:r>
            <a:r>
              <a:rPr lang="en-GB" altLang="en-US" baseline="0" dirty="0"/>
              <a:t> three different levels of the environment. </a:t>
            </a:r>
          </a:p>
          <a:p>
            <a:r>
              <a:rPr lang="en-GB" altLang="en-US" baseline="0" dirty="0"/>
              <a:t>The listed factors are a checklist and some factors might not be relevant for specific businesses.</a:t>
            </a:r>
          </a:p>
          <a:p>
            <a:r>
              <a:rPr lang="en-GB" sz="1200" b="0" i="0" kern="1200" dirty="0">
                <a:solidFill>
                  <a:schemeClr val="tx1"/>
                </a:solidFill>
                <a:effectLst/>
                <a:latin typeface="+mn-lt"/>
                <a:ea typeface="+mn-ea"/>
                <a:cs typeface="+mn-cs"/>
              </a:rPr>
              <a:t>Caution: there is no fixed list of factors that must be researched. The structure that we offer ensures that important elements of the research are not neglected.</a:t>
            </a:r>
            <a:endParaRPr lang="en-GB" altLang="en-US" baseline="0" dirty="0"/>
          </a:p>
          <a:p>
            <a:r>
              <a:rPr lang="en-GB" altLang="en-US" baseline="0" dirty="0" err="1"/>
              <a:t>Meso</a:t>
            </a:r>
            <a:r>
              <a:rPr lang="en-GB" altLang="en-US" baseline="0" dirty="0"/>
              <a:t> environment: these are external influences are for a specific industry sector</a:t>
            </a:r>
          </a:p>
          <a:p>
            <a:r>
              <a:rPr lang="en-GB" altLang="en-US" baseline="0" dirty="0"/>
              <a:t>Macro environment: these are external influences that have an influence on several industry sectors (economic crisis, inflation etc.)</a:t>
            </a:r>
          </a:p>
          <a:p>
            <a:r>
              <a:rPr lang="en-GB" altLang="en-US" baseline="0" dirty="0"/>
              <a:t>https://www.intemarketing.org/marketing-information/marketing-environment/macro-environment-business</a:t>
            </a:r>
          </a:p>
          <a:p>
            <a:r>
              <a:rPr lang="en-GB" altLang="en-US" dirty="0"/>
              <a:t>Https://www.intemarketing.org/marketing-information/marketing-environment/meso-environment</a:t>
            </a:r>
          </a:p>
          <a:p>
            <a:endParaRPr lang="en-GB" altLang="en-US" dirty="0"/>
          </a:p>
          <a:p>
            <a:r>
              <a:rPr lang="en-GB" altLang="en-US" dirty="0"/>
              <a:t>https://www.marketingbright.com/marketing-plan/industry-analysis/?locale=nl</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charset="0"/>
              </a:defRPr>
            </a:lvl1pPr>
            <a:lvl2pPr marL="742950" indent="-285750" defTabSz="930275">
              <a:spcBef>
                <a:spcPct val="30000"/>
              </a:spcBef>
              <a:defRPr sz="1200">
                <a:solidFill>
                  <a:schemeClr val="tx1"/>
                </a:solidFill>
                <a:latin typeface="Calibri" charset="0"/>
              </a:defRPr>
            </a:lvl2pPr>
            <a:lvl3pPr marL="1143000" indent="-228600" defTabSz="930275">
              <a:spcBef>
                <a:spcPct val="30000"/>
              </a:spcBef>
              <a:defRPr sz="1200">
                <a:solidFill>
                  <a:schemeClr val="tx1"/>
                </a:solidFill>
                <a:latin typeface="Calibri" charset="0"/>
              </a:defRPr>
            </a:lvl3pPr>
            <a:lvl4pPr marL="1600200" indent="-228600" defTabSz="930275">
              <a:spcBef>
                <a:spcPct val="30000"/>
              </a:spcBef>
              <a:defRPr sz="1200">
                <a:solidFill>
                  <a:schemeClr val="tx1"/>
                </a:solidFill>
                <a:latin typeface="Calibri" charset="0"/>
              </a:defRPr>
            </a:lvl4pPr>
            <a:lvl5pPr marL="2057400" indent="-228600" defTabSz="930275">
              <a:spcBef>
                <a:spcPct val="30000"/>
              </a:spcBef>
              <a:defRPr sz="1200">
                <a:solidFill>
                  <a:schemeClr val="tx1"/>
                </a:solidFill>
                <a:latin typeface="Calibri" charset="0"/>
              </a:defRPr>
            </a:lvl5pPr>
            <a:lvl6pPr marL="2514600" indent="-228600" defTabSz="930275" eaLnBrk="0" fontAlgn="base" hangingPunct="0">
              <a:spcBef>
                <a:spcPct val="30000"/>
              </a:spcBef>
              <a:spcAft>
                <a:spcPct val="0"/>
              </a:spcAft>
              <a:defRPr sz="1200">
                <a:solidFill>
                  <a:schemeClr val="tx1"/>
                </a:solidFill>
                <a:latin typeface="Calibri" charset="0"/>
              </a:defRPr>
            </a:lvl6pPr>
            <a:lvl7pPr marL="2971800" indent="-228600" defTabSz="930275" eaLnBrk="0" fontAlgn="base" hangingPunct="0">
              <a:spcBef>
                <a:spcPct val="30000"/>
              </a:spcBef>
              <a:spcAft>
                <a:spcPct val="0"/>
              </a:spcAft>
              <a:defRPr sz="1200">
                <a:solidFill>
                  <a:schemeClr val="tx1"/>
                </a:solidFill>
                <a:latin typeface="Calibri" charset="0"/>
              </a:defRPr>
            </a:lvl7pPr>
            <a:lvl8pPr marL="3429000" indent="-228600" defTabSz="930275" eaLnBrk="0" fontAlgn="base" hangingPunct="0">
              <a:spcBef>
                <a:spcPct val="30000"/>
              </a:spcBef>
              <a:spcAft>
                <a:spcPct val="0"/>
              </a:spcAft>
              <a:defRPr sz="1200">
                <a:solidFill>
                  <a:schemeClr val="tx1"/>
                </a:solidFill>
                <a:latin typeface="Calibri" charset="0"/>
              </a:defRPr>
            </a:lvl8pPr>
            <a:lvl9pPr marL="3886200" indent="-228600" defTabSz="930275" eaLnBrk="0" fontAlgn="base" hangingPunct="0">
              <a:spcBef>
                <a:spcPct val="30000"/>
              </a:spcBef>
              <a:spcAft>
                <a:spcPct val="0"/>
              </a:spcAft>
              <a:defRPr sz="1200">
                <a:solidFill>
                  <a:schemeClr val="tx1"/>
                </a:solidFill>
                <a:latin typeface="Calibri" charset="0"/>
              </a:defRPr>
            </a:lvl9pPr>
          </a:lstStyle>
          <a:p>
            <a:pPr>
              <a:spcBef>
                <a:spcPct val="0"/>
              </a:spcBef>
            </a:pPr>
            <a:fld id="{6CAEC382-4E3C-6046-967A-025EE27DB1C0}" type="slidenum">
              <a:rPr lang="nl-NL" altLang="en-US"/>
              <a:pPr>
                <a:spcBef>
                  <a:spcPct val="0"/>
                </a:spcBef>
              </a:pPr>
              <a:t>6</a:t>
            </a:fld>
            <a:endParaRPr lang="nl-NL" altLang="en-US"/>
          </a:p>
        </p:txBody>
      </p:sp>
    </p:spTree>
    <p:extLst>
      <p:ext uri="{BB962C8B-B14F-4D97-AF65-F5344CB8AC3E}">
        <p14:creationId xmlns:p14="http://schemas.microsoft.com/office/powerpoint/2010/main" val="188731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Remember</a:t>
            </a:r>
            <a:r>
              <a:rPr lang="de-DE" dirty="0"/>
              <a:t>?</a:t>
            </a:r>
          </a:p>
          <a:p>
            <a:endParaRPr lang="de-DE" dirty="0"/>
          </a:p>
          <a:p>
            <a:pPr marL="0" lvl="0" indent="0">
              <a:spcBef>
                <a:spcPts val="0"/>
              </a:spcBef>
              <a:spcAft>
                <a:spcPts val="0"/>
              </a:spcAft>
              <a:buNone/>
            </a:pPr>
            <a:r>
              <a:rPr lang="en-US" dirty="0"/>
              <a:t>Ask</a:t>
            </a:r>
            <a:r>
              <a:rPr lang="en-US" baseline="0" dirty="0"/>
              <a:t>  students questions. Show them that this is mainly a checklist.</a:t>
            </a:r>
          </a:p>
          <a:p>
            <a:pPr marL="0" lvl="0" indent="0">
              <a:spcBef>
                <a:spcPts val="0"/>
              </a:spcBef>
              <a:spcAft>
                <a:spcPts val="0"/>
              </a:spcAft>
              <a:buNone/>
            </a:pPr>
            <a:r>
              <a:rPr lang="en-US" baseline="0" dirty="0"/>
              <a:t>Example: If you sell wine</a:t>
            </a:r>
          </a:p>
          <a:p>
            <a:pPr marL="0" lvl="0" indent="0">
              <a:spcBef>
                <a:spcPts val="0"/>
              </a:spcBef>
              <a:spcAft>
                <a:spcPts val="0"/>
              </a:spcAft>
              <a:buNone/>
            </a:pPr>
            <a:r>
              <a:rPr lang="en-US" baseline="0" dirty="0"/>
              <a:t>Natural influences are important</a:t>
            </a:r>
          </a:p>
          <a:p>
            <a:pPr marL="0" lvl="0" indent="0">
              <a:spcBef>
                <a:spcPts val="0"/>
              </a:spcBef>
              <a:spcAft>
                <a:spcPts val="0"/>
              </a:spcAft>
              <a:buNone/>
            </a:pPr>
            <a:r>
              <a:rPr lang="en-US" baseline="0" dirty="0"/>
              <a:t>Economic: if economy is booming, you might find it difficult to find workers on the field</a:t>
            </a:r>
          </a:p>
          <a:p>
            <a:pPr marL="0" lvl="0" indent="0">
              <a:spcBef>
                <a:spcPts val="0"/>
              </a:spcBef>
              <a:spcAft>
                <a:spcPts val="0"/>
              </a:spcAft>
              <a:buNone/>
            </a:pPr>
            <a:r>
              <a:rPr lang="en-US" baseline="0" dirty="0"/>
              <a:t>Economic: in crisis, there can be a shift towards private labels</a:t>
            </a:r>
          </a:p>
          <a:p>
            <a:pPr marL="0" lvl="0" indent="0">
              <a:spcBef>
                <a:spcPts val="0"/>
              </a:spcBef>
              <a:spcAft>
                <a:spcPts val="0"/>
              </a:spcAft>
              <a:buNone/>
            </a:pPr>
            <a:r>
              <a:rPr lang="en-US" baseline="0" dirty="0"/>
              <a:t>Political: state can change taxes on alcohol easily, increase age that you can consume alcohol</a:t>
            </a:r>
          </a:p>
          <a:p>
            <a:pPr marL="0" lvl="0" indent="0">
              <a:spcBef>
                <a:spcPts val="0"/>
              </a:spcBef>
              <a:spcAft>
                <a:spcPts val="0"/>
              </a:spcAft>
              <a:buNone/>
            </a:pPr>
            <a:r>
              <a:rPr lang="en-US" baseline="0" dirty="0"/>
              <a:t>Cultural: wine is more consumed  in France, Italy, than in Asia. Alcohol is some religions not accepted</a:t>
            </a:r>
            <a:endParaRPr lang="en-US" dirty="0"/>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7</a:t>
            </a:fld>
            <a:endParaRPr lang="en-US"/>
          </a:p>
        </p:txBody>
      </p:sp>
    </p:spTree>
    <p:extLst>
      <p:ext uri="{BB962C8B-B14F-4D97-AF65-F5344CB8AC3E}">
        <p14:creationId xmlns:p14="http://schemas.microsoft.com/office/powerpoint/2010/main" val="1271835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a:t>
            </a:r>
            <a:r>
              <a:rPr lang="en-GB" baseline="0" dirty="0"/>
              <a:t> </a:t>
            </a:r>
            <a:r>
              <a:rPr lang="en-GB" baseline="0" dirty="0" err="1"/>
              <a:t>Meso</a:t>
            </a:r>
            <a:r>
              <a:rPr lang="en-GB" baseline="0" dirty="0"/>
              <a:t> level  a company can have some influence</a:t>
            </a:r>
          </a:p>
          <a:p>
            <a:r>
              <a:rPr lang="en-GB" baseline="0" dirty="0"/>
              <a:t>It concerns your industry sector, </a:t>
            </a:r>
            <a:endParaRPr lang="en-GB" dirty="0"/>
          </a:p>
        </p:txBody>
      </p:sp>
      <p:sp>
        <p:nvSpPr>
          <p:cNvPr id="4" name="Slide Number Placeholder 3"/>
          <p:cNvSpPr>
            <a:spLocks noGrp="1"/>
          </p:cNvSpPr>
          <p:nvPr>
            <p:ph type="sldNum" sz="quarter" idx="10"/>
          </p:nvPr>
        </p:nvSpPr>
        <p:spPr/>
        <p:txBody>
          <a:bodyPr/>
          <a:lstStyle/>
          <a:p>
            <a:fld id="{F0BB1DF5-F636-46AC-8008-BEFC79729D77}" type="slidenum">
              <a:rPr lang="en-US" smtClean="0"/>
              <a:t>8</a:t>
            </a:fld>
            <a:endParaRPr lang="en-US"/>
          </a:p>
        </p:txBody>
      </p:sp>
    </p:spTree>
    <p:extLst>
      <p:ext uri="{BB962C8B-B14F-4D97-AF65-F5344CB8AC3E}">
        <p14:creationId xmlns:p14="http://schemas.microsoft.com/office/powerpoint/2010/main" val="162143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 strongly linked with opportunities / threats in the market and therefor the attractiveness of the market</a:t>
            </a:r>
            <a:endParaRPr lang="en-GB" dirty="0"/>
          </a:p>
        </p:txBody>
      </p:sp>
      <p:sp>
        <p:nvSpPr>
          <p:cNvPr id="4" name="Slide Number Placeholder 3"/>
          <p:cNvSpPr>
            <a:spLocks noGrp="1"/>
          </p:cNvSpPr>
          <p:nvPr>
            <p:ph type="sldNum" sz="quarter" idx="10"/>
          </p:nvPr>
        </p:nvSpPr>
        <p:spPr/>
        <p:txBody>
          <a:bodyPr/>
          <a:lstStyle/>
          <a:p>
            <a:fld id="{F0BB1DF5-F636-46AC-8008-BEFC79729D77}" type="slidenum">
              <a:rPr lang="en-US" smtClean="0"/>
              <a:t>9</a:t>
            </a:fld>
            <a:endParaRPr lang="en-US"/>
          </a:p>
        </p:txBody>
      </p:sp>
    </p:spTree>
    <p:extLst>
      <p:ext uri="{BB962C8B-B14F-4D97-AF65-F5344CB8AC3E}">
        <p14:creationId xmlns:p14="http://schemas.microsoft.com/office/powerpoint/2010/main" val="158165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https://www.intemarketing.org/marketing-information/marketing-analysis/internal-analysis</a:t>
            </a:r>
          </a:p>
          <a:p>
            <a:r>
              <a:rPr lang="en-GB" dirty="0"/>
              <a:t>https://onstrategyhq.com/resources/internal-and-external-analysis/’’</a:t>
            </a:r>
          </a:p>
          <a:p>
            <a:endParaRPr lang="en-GB" dirty="0"/>
          </a:p>
          <a:p>
            <a:endParaRPr lang="en-GB" dirty="0"/>
          </a:p>
          <a:p>
            <a:r>
              <a:rPr lang="en-GB" dirty="0"/>
              <a:t>Internal</a:t>
            </a:r>
            <a:r>
              <a:rPr lang="en-GB" baseline="0" dirty="0"/>
              <a:t> Analysis can cover a lot of elements and be classified in different </a:t>
            </a:r>
            <a:r>
              <a:rPr lang="en-GB" baseline="0" dirty="0" err="1"/>
              <a:t>wasy</a:t>
            </a:r>
            <a:r>
              <a:rPr lang="en-GB" baseline="0" dirty="0"/>
              <a:t>. RESOURCES versus CAPABILITIES.</a:t>
            </a:r>
          </a:p>
          <a:p>
            <a:r>
              <a:rPr lang="en-GB" baseline="0" dirty="0"/>
              <a:t>We will cover 4 analysis: </a:t>
            </a:r>
          </a:p>
          <a:p>
            <a:pPr marL="228600" indent="-228600">
              <a:buFont typeface="+mj-lt"/>
              <a:buAutoNum type="arabicPeriod"/>
            </a:pPr>
            <a:r>
              <a:rPr lang="en-GB" baseline="0" dirty="0"/>
              <a:t>Product Lifecycle</a:t>
            </a:r>
          </a:p>
          <a:p>
            <a:pPr marL="228600" indent="-228600">
              <a:buFont typeface="+mj-lt"/>
              <a:buAutoNum type="arabicPeriod"/>
            </a:pPr>
            <a:r>
              <a:rPr lang="en-GB" baseline="0" dirty="0"/>
              <a:t>Boston Matrix</a:t>
            </a:r>
          </a:p>
          <a:p>
            <a:pPr marL="228600" indent="-228600">
              <a:buFont typeface="+mj-lt"/>
              <a:buAutoNum type="arabicPeriod"/>
            </a:pPr>
            <a:r>
              <a:rPr lang="en-GB" baseline="0" dirty="0"/>
              <a:t>Porter Value Chain</a:t>
            </a:r>
          </a:p>
          <a:p>
            <a:pPr marL="228600" indent="-228600">
              <a:buFont typeface="+mj-lt"/>
              <a:buAutoNum type="arabicPeriod"/>
            </a:pPr>
            <a:r>
              <a:rPr lang="en-GB" baseline="0" dirty="0"/>
              <a:t>Financial Position</a:t>
            </a:r>
            <a:endParaRPr lang="en-GB" dirty="0"/>
          </a:p>
        </p:txBody>
      </p:sp>
      <p:sp>
        <p:nvSpPr>
          <p:cNvPr id="4" name="Slide Number Placeholder 3"/>
          <p:cNvSpPr>
            <a:spLocks noGrp="1"/>
          </p:cNvSpPr>
          <p:nvPr>
            <p:ph type="sldNum" sz="quarter" idx="10"/>
          </p:nvPr>
        </p:nvSpPr>
        <p:spPr/>
        <p:txBody>
          <a:bodyPr/>
          <a:lstStyle/>
          <a:p>
            <a:fld id="{F0BB1DF5-F636-46AC-8008-BEFC79729D77}" type="slidenum">
              <a:rPr lang="en-US" smtClean="0"/>
              <a:t>12</a:t>
            </a:fld>
            <a:endParaRPr lang="en-US"/>
          </a:p>
        </p:txBody>
      </p:sp>
    </p:spTree>
    <p:extLst>
      <p:ext uri="{BB962C8B-B14F-4D97-AF65-F5344CB8AC3E}">
        <p14:creationId xmlns:p14="http://schemas.microsoft.com/office/powerpoint/2010/main" val="1048802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0" i="0"/>
            </a:lvl1pPr>
          </a:lstStyle>
          <a:p>
            <a:r>
              <a:rPr lang="en-US" dirty="0"/>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p>
            <a:fld id="{47705307-7318-40B9-B890-7B5FC6D9D7F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283530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47705307-7318-40B9-B890-7B5FC6D9D7F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32137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vl1pPr>
          </a:lstStyle>
          <a:p>
            <a:r>
              <a:rPr lang="en-US" dirty="0"/>
              <a:t>Click to edit Master title style</a:t>
            </a:r>
            <a:endParaRPr lang="hr-HR"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47705307-7318-40B9-B890-7B5FC6D9D7F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264176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47705307-7318-40B9-B890-7B5FC6D9D7F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302157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vl1pPr>
          </a:lstStyle>
          <a:p>
            <a:r>
              <a:rPr lang="en-US" dirty="0"/>
              <a:t>Click to edit Master title style</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7705307-7318-40B9-B890-7B5FC6D9D7F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302731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Content Placeholder 2"/>
          <p:cNvSpPr>
            <a:spLocks noGrp="1"/>
          </p:cNvSpPr>
          <p:nvPr>
            <p:ph sz="half" idx="1"/>
          </p:nvPr>
        </p:nvSpPr>
        <p:spPr>
          <a:xfrm>
            <a:off x="838200" y="1825625"/>
            <a:ext cx="5181600" cy="435133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p:cNvSpPr>
            <a:spLocks noGrp="1"/>
          </p:cNvSpPr>
          <p:nvPr>
            <p:ph type="dt" sz="half" idx="10"/>
          </p:nvPr>
        </p:nvSpPr>
        <p:spPr/>
        <p:txBody>
          <a:bodyPr/>
          <a:lstStyle/>
          <a:p>
            <a:fld id="{47705307-7318-40B9-B890-7B5FC6D9D7F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414708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vl1pPr>
          </a:lstStyle>
          <a:p>
            <a:r>
              <a:rPr lang="en-US" dirty="0"/>
              <a:t>Click to edit Master title style</a:t>
            </a:r>
            <a:endParaRPr lang="hr-H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Date Placeholder 6"/>
          <p:cNvSpPr>
            <a:spLocks noGrp="1"/>
          </p:cNvSpPr>
          <p:nvPr>
            <p:ph type="dt" sz="half" idx="10"/>
          </p:nvPr>
        </p:nvSpPr>
        <p:spPr/>
        <p:txBody>
          <a:bodyPr/>
          <a:lstStyle/>
          <a:p>
            <a:fld id="{47705307-7318-40B9-B890-7B5FC6D9D7F5}"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18448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Date Placeholder 2"/>
          <p:cNvSpPr>
            <a:spLocks noGrp="1"/>
          </p:cNvSpPr>
          <p:nvPr>
            <p:ph type="dt" sz="half" idx="10"/>
          </p:nvPr>
        </p:nvSpPr>
        <p:spPr/>
        <p:txBody>
          <a:bodyPr/>
          <a:lstStyle/>
          <a:p>
            <a:fld id="{47705307-7318-40B9-B890-7B5FC6D9D7F5}"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304035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05307-7318-40B9-B890-7B5FC6D9D7F5}"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13970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en-US" dirty="0"/>
              <a:t>Click to edit Master title style</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7705307-7318-40B9-B890-7B5FC6D9D7F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184286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en-US" dirty="0"/>
              <a:t>Click to edit Master title style</a:t>
            </a:r>
            <a:endParaRPr lang="hr-HR"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7705307-7318-40B9-B890-7B5FC6D9D7F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C04B3-3324-4001-B2B8-E3C2168F13D0}" type="slidenum">
              <a:rPr lang="en-US" smtClean="0"/>
              <a:t>‹Nr.›</a:t>
            </a:fld>
            <a:endParaRPr lang="en-US"/>
          </a:p>
        </p:txBody>
      </p:sp>
    </p:spTree>
    <p:extLst>
      <p:ext uri="{BB962C8B-B14F-4D97-AF65-F5344CB8AC3E}">
        <p14:creationId xmlns:p14="http://schemas.microsoft.com/office/powerpoint/2010/main" val="50412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05307-7318-40B9-B890-7B5FC6D9D7F5}" type="datetimeFigureOut">
              <a:rPr lang="en-US" smtClean="0"/>
              <a:t>9/27/2019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C04B3-3324-4001-B2B8-E3C2168F13D0}" type="slidenum">
              <a:rPr lang="en-US" smtClean="0"/>
              <a:t>‹Nr.›</a:t>
            </a:fld>
            <a:endParaRPr lang="en-US"/>
          </a:p>
        </p:txBody>
      </p:sp>
    </p:spTree>
    <p:extLst>
      <p:ext uri="{BB962C8B-B14F-4D97-AF65-F5344CB8AC3E}">
        <p14:creationId xmlns:p14="http://schemas.microsoft.com/office/powerpoint/2010/main" val="1893328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rgbClr val="404041"/>
          </a:solidFill>
          <a:latin typeface="Calibri" panose="020F0502020204030204" pitchFamily="34" charset="0"/>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panose="020F0502020204030204" pitchFamily="34" charset="0"/>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panose="020F0502020204030204" pitchFamily="34" charset="0"/>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panose="020F0502020204030204" pitchFamily="34" charset="0"/>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9-NWhwskTO4?feature=oembed"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mR9eICQJLXA?feature=oembed"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tb.ku.edu/en/table-of-contents/assessment/assessing-community-needs-and-resources/swot-analysis/main" TargetMode="External"/><Relationship Id="rId7" Type="http://schemas.openxmlformats.org/officeDocument/2006/relationships/hyperlink" Target="https://www.business.qld.gov.au/starting-business/planning/market-customer-research/benchmarking" TargetMode="External"/><Relationship Id="rId2" Type="http://schemas.openxmlformats.org/officeDocument/2006/relationships/hyperlink" Target="https://www.intemarketing.org/marketing-information/marketing-environment/meso-environment" TargetMode="External"/><Relationship Id="rId1" Type="http://schemas.openxmlformats.org/officeDocument/2006/relationships/slideLayout" Target="../slideLayouts/slideLayout6.xml"/><Relationship Id="rId6" Type="http://schemas.openxmlformats.org/officeDocument/2006/relationships/hyperlink" Target="https://www.business.qld.gov.au/starting-business/planning/market-customer-research/swot-analysis/tips" TargetMode="External"/><Relationship Id="rId5" Type="http://schemas.openxmlformats.org/officeDocument/2006/relationships/hyperlink" Target="https://www.business.qld.gov.au/starting-business/planning/market-customer-research/swot-analysis/benefits-limitations" TargetMode="External"/><Relationship Id="rId4" Type="http://schemas.openxmlformats.org/officeDocument/2006/relationships/hyperlink" Target="https://www.business.qld.gov.au/starting-business/planning/market-customer-research/swot-analysis/us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a:latin typeface="+mn-lt"/>
                <a:ea typeface="Adobe Fan Heiti Std B"/>
              </a:rPr>
              <a:t>1.2.3. SWOT Analysis and Confrontation Matrix</a:t>
            </a:r>
            <a:endParaRPr lang="en-US" dirty="0">
              <a:latin typeface="+mn-lt"/>
              <a:ea typeface="Adobe Fan Heiti Std B"/>
            </a:endParaRPr>
          </a:p>
        </p:txBody>
      </p:sp>
    </p:spTree>
    <p:extLst>
      <p:ext uri="{BB962C8B-B14F-4D97-AF65-F5344CB8AC3E}">
        <p14:creationId xmlns:p14="http://schemas.microsoft.com/office/powerpoint/2010/main" val="423118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265113"/>
            <a:ext cx="10515600" cy="1325563"/>
          </a:xfrm>
        </p:spPr>
        <p:txBody>
          <a:bodyPr/>
          <a:lstStyle/>
          <a:p>
            <a:r>
              <a:rPr lang="en-GB" dirty="0">
                <a:latin typeface="+mn-lt"/>
              </a:rPr>
              <a:t>Can a company influence the environment?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415" y="1590676"/>
            <a:ext cx="6872186" cy="4633574"/>
          </a:xfrm>
        </p:spPr>
      </p:pic>
      <p:sp>
        <p:nvSpPr>
          <p:cNvPr id="3" name="Foliennummernplatzhalter 2">
            <a:extLst>
              <a:ext uri="{FF2B5EF4-FFF2-40B4-BE49-F238E27FC236}">
                <a16:creationId xmlns:a16="http://schemas.microsoft.com/office/drawing/2014/main" id="{DFF959A9-3093-46A1-8E03-E20CA704767A}"/>
              </a:ext>
            </a:extLst>
          </p:cNvPr>
          <p:cNvSpPr>
            <a:spLocks noGrp="1"/>
          </p:cNvSpPr>
          <p:nvPr>
            <p:ph type="sldNum" sz="quarter" idx="12"/>
          </p:nvPr>
        </p:nvSpPr>
        <p:spPr/>
        <p:txBody>
          <a:bodyPr/>
          <a:lstStyle/>
          <a:p>
            <a:fld id="{B34092F8-88B9-48E5-9B8F-3F206E5F35A9}" type="slidenum">
              <a:rPr lang="hr-HR" smtClean="0"/>
              <a:t>10</a:t>
            </a:fld>
            <a:endParaRPr lang="hr-HR"/>
          </a:p>
        </p:txBody>
      </p:sp>
    </p:spTree>
    <p:extLst>
      <p:ext uri="{BB962C8B-B14F-4D97-AF65-F5344CB8AC3E}">
        <p14:creationId xmlns:p14="http://schemas.microsoft.com/office/powerpoint/2010/main" val="141436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latin typeface="+mn-lt"/>
              </a:rPr>
              <a:t>Summary of the External Analysis</a:t>
            </a:r>
          </a:p>
        </p:txBody>
      </p:sp>
      <p:sp>
        <p:nvSpPr>
          <p:cNvPr id="4" name="Tijdelijke aanduiding voor inhoud 3"/>
          <p:cNvSpPr>
            <a:spLocks noGrp="1"/>
          </p:cNvSpPr>
          <p:nvPr>
            <p:ph sz="quarter" idx="1"/>
          </p:nvPr>
        </p:nvSpPr>
        <p:spPr>
          <a:xfrm>
            <a:off x="1066800" y="1418590"/>
            <a:ext cx="9120554" cy="4937760"/>
          </a:xfrm>
        </p:spPr>
        <p:txBody>
          <a:bodyPr>
            <a:normAutofit/>
          </a:bodyPr>
          <a:lstStyle/>
          <a:p>
            <a:r>
              <a:rPr lang="en-GB" sz="2400" dirty="0">
                <a:latin typeface="+mn-lt"/>
              </a:rPr>
              <a:t>The conclusion of this analysis is expressed in:  </a:t>
            </a:r>
          </a:p>
          <a:p>
            <a:pPr lvl="1"/>
            <a:r>
              <a:rPr lang="en-GB" dirty="0">
                <a:solidFill>
                  <a:schemeClr val="accent6"/>
                </a:solidFill>
                <a:latin typeface="+mn-lt"/>
              </a:rPr>
              <a:t>Opportunities and</a:t>
            </a:r>
          </a:p>
          <a:p>
            <a:pPr lvl="1"/>
            <a:r>
              <a:rPr lang="en-GB" dirty="0">
                <a:solidFill>
                  <a:schemeClr val="accent6"/>
                </a:solidFill>
                <a:latin typeface="+mn-lt"/>
              </a:rPr>
              <a:t>Threats</a:t>
            </a:r>
          </a:p>
          <a:p>
            <a:pPr marL="0" indent="0">
              <a:buNone/>
            </a:pPr>
            <a:endParaRPr lang="en-GB" sz="2400" dirty="0">
              <a:latin typeface="+mn-lt"/>
            </a:endParaRPr>
          </a:p>
          <a:p>
            <a:r>
              <a:rPr lang="en-GB" sz="2400" dirty="0">
                <a:latin typeface="+mn-lt"/>
              </a:rPr>
              <a:t>Essential: </a:t>
            </a:r>
          </a:p>
          <a:p>
            <a:pPr lvl="1"/>
            <a:r>
              <a:rPr lang="en-GB" dirty="0">
                <a:latin typeface="+mn-lt"/>
              </a:rPr>
              <a:t>Macro environment cannot be influenced </a:t>
            </a:r>
          </a:p>
          <a:p>
            <a:pPr lvl="1"/>
            <a:r>
              <a:rPr lang="en-GB" dirty="0">
                <a:latin typeface="+mn-lt"/>
              </a:rPr>
              <a:t>Meso environment: we have limited influence </a:t>
            </a:r>
          </a:p>
          <a:p>
            <a:r>
              <a:rPr lang="en-GB" sz="2400" dirty="0">
                <a:latin typeface="+mn-lt"/>
              </a:rPr>
              <a:t>It’s an expression of: </a:t>
            </a:r>
          </a:p>
          <a:p>
            <a:pPr lvl="1"/>
            <a:r>
              <a:rPr lang="en-GB" dirty="0">
                <a:latin typeface="+mn-lt"/>
              </a:rPr>
              <a:t>Industry attractiveness (your own industry sector = meso environment) and</a:t>
            </a:r>
          </a:p>
          <a:p>
            <a:pPr lvl="1"/>
            <a:r>
              <a:rPr lang="en-GB" dirty="0">
                <a:latin typeface="+mn-lt"/>
              </a:rPr>
              <a:t>Macro-environmental influences </a:t>
            </a:r>
          </a:p>
        </p:txBody>
      </p:sp>
      <p:sp>
        <p:nvSpPr>
          <p:cNvPr id="2" name="Foliennummernplatzhalter 1">
            <a:extLst>
              <a:ext uri="{FF2B5EF4-FFF2-40B4-BE49-F238E27FC236}">
                <a16:creationId xmlns:a16="http://schemas.microsoft.com/office/drawing/2014/main" id="{5A4734C0-9C41-4F3C-96C4-8BDCE5A521A3}"/>
              </a:ext>
            </a:extLst>
          </p:cNvPr>
          <p:cNvSpPr>
            <a:spLocks noGrp="1"/>
          </p:cNvSpPr>
          <p:nvPr>
            <p:ph type="sldNum" sz="quarter" idx="12"/>
          </p:nvPr>
        </p:nvSpPr>
        <p:spPr/>
        <p:txBody>
          <a:bodyPr/>
          <a:lstStyle/>
          <a:p>
            <a:fld id="{B34092F8-88B9-48E5-9B8F-3F206E5F35A9}" type="slidenum">
              <a:rPr lang="hr-HR" smtClean="0"/>
              <a:t>11</a:t>
            </a:fld>
            <a:endParaRPr lang="hr-HR"/>
          </a:p>
        </p:txBody>
      </p:sp>
    </p:spTree>
    <p:extLst>
      <p:ext uri="{BB962C8B-B14F-4D97-AF65-F5344CB8AC3E}">
        <p14:creationId xmlns:p14="http://schemas.microsoft.com/office/powerpoint/2010/main" val="4126314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en-US" dirty="0"/>
              <a:t>Internal Analysis</a:t>
            </a:r>
            <a:endParaRPr lang="en-US" dirty="0">
              <a:solidFill>
                <a:schemeClr val="tx1"/>
              </a:solidFill>
              <a:latin typeface="+mn-lt"/>
            </a:endParaRPr>
          </a:p>
        </p:txBody>
      </p:sp>
      <p:sp>
        <p:nvSpPr>
          <p:cNvPr id="4" name="Tijdelijke aanduiding voor inhoud 3"/>
          <p:cNvSpPr>
            <a:spLocks noGrp="1"/>
          </p:cNvSpPr>
          <p:nvPr>
            <p:ph sz="quarter" idx="1"/>
          </p:nvPr>
        </p:nvSpPr>
        <p:spPr>
          <a:xfrm>
            <a:off x="838200" y="1554639"/>
            <a:ext cx="7496908" cy="4937760"/>
          </a:xfrm>
        </p:spPr>
        <p:txBody>
          <a:bodyPr>
            <a:normAutofit/>
          </a:bodyPr>
          <a:lstStyle/>
          <a:p>
            <a:pPr marL="514350" indent="-514350">
              <a:buFont typeface="+mj-lt"/>
              <a:buAutoNum type="arabicPeriod"/>
            </a:pPr>
            <a:r>
              <a:rPr lang="en-US" dirty="0">
                <a:latin typeface="+mn-lt"/>
              </a:rPr>
              <a:t>Brand, product, </a:t>
            </a:r>
            <a:r>
              <a:rPr lang="en-US" dirty="0">
                <a:solidFill>
                  <a:schemeClr val="tx1"/>
                </a:solidFill>
              </a:rPr>
              <a:t>p</a:t>
            </a:r>
            <a:r>
              <a:rPr lang="en-US" dirty="0">
                <a:solidFill>
                  <a:schemeClr val="tx1"/>
                </a:solidFill>
                <a:latin typeface="+mn-lt"/>
              </a:rPr>
              <a:t>roduct life cycle</a:t>
            </a:r>
          </a:p>
          <a:p>
            <a:pPr marL="514350" indent="-514350">
              <a:buFont typeface="+mj-lt"/>
              <a:buAutoNum type="arabicPeriod"/>
            </a:pPr>
            <a:r>
              <a:rPr lang="en-US" dirty="0">
                <a:solidFill>
                  <a:schemeClr val="tx1"/>
                </a:solidFill>
                <a:latin typeface="+mn-lt"/>
              </a:rPr>
              <a:t>Market share (position in the BCG Matrix)</a:t>
            </a:r>
          </a:p>
          <a:p>
            <a:pPr marL="514350" indent="-514350">
              <a:buFont typeface="+mj-lt"/>
              <a:buAutoNum type="arabicPeriod"/>
            </a:pPr>
            <a:r>
              <a:rPr lang="en-US" dirty="0">
                <a:solidFill>
                  <a:schemeClr val="tx1"/>
                </a:solidFill>
                <a:latin typeface="+mn-lt"/>
              </a:rPr>
              <a:t>Value adding activities: Porter’s Value Chain</a:t>
            </a:r>
          </a:p>
          <a:p>
            <a:pPr lvl="1"/>
            <a:r>
              <a:rPr lang="en-US" dirty="0">
                <a:solidFill>
                  <a:schemeClr val="tx1"/>
                </a:solidFill>
                <a:latin typeface="+mn-lt"/>
              </a:rPr>
              <a:t>Technology</a:t>
            </a:r>
          </a:p>
          <a:p>
            <a:pPr lvl="1"/>
            <a:r>
              <a:rPr lang="en-US" dirty="0">
                <a:latin typeface="+mn-lt"/>
              </a:rPr>
              <a:t>People, talent/</a:t>
            </a:r>
            <a:r>
              <a:rPr lang="en-US" dirty="0"/>
              <a:t>s</a:t>
            </a:r>
            <a:r>
              <a:rPr lang="en-US" dirty="0">
                <a:latin typeface="+mn-lt"/>
              </a:rPr>
              <a:t>kills</a:t>
            </a:r>
          </a:p>
          <a:p>
            <a:pPr lvl="1"/>
            <a:r>
              <a:rPr lang="en-US" dirty="0">
                <a:latin typeface="+mn-lt"/>
              </a:rPr>
              <a:t>Location</a:t>
            </a:r>
          </a:p>
          <a:p>
            <a:pPr lvl="1"/>
            <a:r>
              <a:rPr lang="en-US" dirty="0">
                <a:latin typeface="+mn-lt"/>
              </a:rPr>
              <a:t>Intellectual property (patents)</a:t>
            </a:r>
          </a:p>
          <a:p>
            <a:pPr lvl="1"/>
            <a:r>
              <a:rPr lang="en-US" dirty="0">
                <a:latin typeface="+mn-lt"/>
              </a:rPr>
              <a:t>Marketing information/databases/research</a:t>
            </a:r>
          </a:p>
          <a:p>
            <a:pPr lvl="1"/>
            <a:r>
              <a:rPr lang="en-US" dirty="0">
                <a:latin typeface="+mn-lt"/>
              </a:rPr>
              <a:t>Partners</a:t>
            </a:r>
          </a:p>
          <a:p>
            <a:pPr marL="514350" indent="-514350">
              <a:buFont typeface="+mj-lt"/>
              <a:buAutoNum type="arabicPeriod"/>
            </a:pPr>
            <a:r>
              <a:rPr lang="en-US" dirty="0">
                <a:solidFill>
                  <a:schemeClr val="tx1"/>
                </a:solidFill>
                <a:latin typeface="+mn-lt"/>
              </a:rPr>
              <a:t>Financial position</a:t>
            </a:r>
          </a:p>
          <a:p>
            <a:endParaRPr lang="en-US" dirty="0">
              <a:latin typeface="+mn-lt"/>
            </a:endParaRPr>
          </a:p>
        </p:txBody>
      </p:sp>
      <p:sp>
        <p:nvSpPr>
          <p:cNvPr id="2" name="TextBox 1"/>
          <p:cNvSpPr txBox="1"/>
          <p:nvPr/>
        </p:nvSpPr>
        <p:spPr>
          <a:xfrm>
            <a:off x="7267402" y="427741"/>
            <a:ext cx="3557588" cy="1015663"/>
          </a:xfrm>
          <a:prstGeom prst="rect">
            <a:avLst/>
          </a:prstGeom>
          <a:noFill/>
          <a:ln>
            <a:solidFill>
              <a:schemeClr val="tx1"/>
            </a:solidFill>
          </a:ln>
        </p:spPr>
        <p:txBody>
          <a:bodyPr wrap="square" rtlCol="0">
            <a:spAutoFit/>
          </a:bodyPr>
          <a:lstStyle/>
          <a:p>
            <a:r>
              <a:rPr lang="en-GB" sz="2000" b="1" dirty="0"/>
              <a:t>RESOURCES</a:t>
            </a:r>
          </a:p>
          <a:p>
            <a:r>
              <a:rPr lang="en-GB" sz="2000" b="1" dirty="0"/>
              <a:t>tangible and intangible </a:t>
            </a:r>
          </a:p>
          <a:p>
            <a:r>
              <a:rPr lang="en-GB" sz="2000" b="1" dirty="0"/>
              <a:t>CAPABILITIES</a:t>
            </a:r>
          </a:p>
        </p:txBody>
      </p:sp>
    </p:spTree>
    <p:extLst>
      <p:ext uri="{BB962C8B-B14F-4D97-AF65-F5344CB8AC3E}">
        <p14:creationId xmlns:p14="http://schemas.microsoft.com/office/powerpoint/2010/main" val="3493446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390683"/>
            <a:ext cx="10515600" cy="1325563"/>
          </a:xfrm>
        </p:spPr>
        <p:txBody>
          <a:bodyPr/>
          <a:lstStyle/>
          <a:p>
            <a:r>
              <a:rPr lang="en-US" dirty="0">
                <a:latin typeface="+mn-lt"/>
              </a:rPr>
              <a:t>Summary of the Internal Analysis</a:t>
            </a:r>
          </a:p>
        </p:txBody>
      </p:sp>
      <p:sp>
        <p:nvSpPr>
          <p:cNvPr id="4" name="Tijdelijke aanduiding voor inhoud 3"/>
          <p:cNvSpPr>
            <a:spLocks noGrp="1"/>
          </p:cNvSpPr>
          <p:nvPr>
            <p:ph sz="quarter" idx="1"/>
          </p:nvPr>
        </p:nvSpPr>
        <p:spPr>
          <a:xfrm>
            <a:off x="1066800" y="1418590"/>
            <a:ext cx="9120554" cy="4937760"/>
          </a:xfrm>
        </p:spPr>
        <p:txBody>
          <a:bodyPr>
            <a:normAutofit/>
          </a:bodyPr>
          <a:lstStyle/>
          <a:p>
            <a:r>
              <a:rPr lang="en-US" dirty="0">
                <a:latin typeface="+mn-lt"/>
              </a:rPr>
              <a:t>The conclusion of this analysis is expressed in:</a:t>
            </a:r>
          </a:p>
          <a:p>
            <a:pPr lvl="1"/>
            <a:r>
              <a:rPr lang="en-US" dirty="0">
                <a:solidFill>
                  <a:schemeClr val="accent6"/>
                </a:solidFill>
                <a:latin typeface="+mn-lt"/>
              </a:rPr>
              <a:t>Strengths and </a:t>
            </a:r>
          </a:p>
          <a:p>
            <a:pPr lvl="1"/>
            <a:r>
              <a:rPr lang="en-US" dirty="0">
                <a:solidFill>
                  <a:schemeClr val="accent6"/>
                </a:solidFill>
                <a:latin typeface="+mn-lt"/>
              </a:rPr>
              <a:t>Weaknesses</a:t>
            </a:r>
          </a:p>
          <a:p>
            <a:pPr lvl="1">
              <a:buNone/>
            </a:pPr>
            <a:endParaRPr lang="en-US" dirty="0">
              <a:solidFill>
                <a:srgbClr val="002060"/>
              </a:solidFill>
              <a:latin typeface="+mn-lt"/>
            </a:endParaRPr>
          </a:p>
          <a:p>
            <a:r>
              <a:rPr lang="en-US" dirty="0">
                <a:latin typeface="+mn-lt"/>
              </a:rPr>
              <a:t>But always compared to your competitor (benchmarking)</a:t>
            </a:r>
          </a:p>
          <a:p>
            <a:endParaRPr lang="en-US" dirty="0">
              <a:latin typeface="+mn-lt"/>
            </a:endParaRPr>
          </a:p>
          <a:p>
            <a:r>
              <a:rPr lang="en-US" dirty="0">
                <a:latin typeface="+mn-lt"/>
              </a:rPr>
              <a:t>Essential: it can be influenced, you can change it yourself</a:t>
            </a:r>
          </a:p>
          <a:p>
            <a:r>
              <a:rPr lang="en-US" dirty="0">
                <a:latin typeface="+mn-lt"/>
              </a:rPr>
              <a:t>It’s an expression of business assessment</a:t>
            </a:r>
          </a:p>
        </p:txBody>
      </p:sp>
      <p:sp>
        <p:nvSpPr>
          <p:cNvPr id="2" name="Foliennummernplatzhalter 1">
            <a:extLst>
              <a:ext uri="{FF2B5EF4-FFF2-40B4-BE49-F238E27FC236}">
                <a16:creationId xmlns:a16="http://schemas.microsoft.com/office/drawing/2014/main" id="{759026E9-BCB1-4C38-A1F7-BF0275D8F66D}"/>
              </a:ext>
            </a:extLst>
          </p:cNvPr>
          <p:cNvSpPr>
            <a:spLocks noGrp="1"/>
          </p:cNvSpPr>
          <p:nvPr>
            <p:ph type="sldNum" sz="quarter" idx="12"/>
          </p:nvPr>
        </p:nvSpPr>
        <p:spPr/>
        <p:txBody>
          <a:bodyPr/>
          <a:lstStyle/>
          <a:p>
            <a:fld id="{B34092F8-88B9-48E5-9B8F-3F206E5F35A9}" type="slidenum">
              <a:rPr lang="hr-HR" smtClean="0"/>
              <a:t>13</a:t>
            </a:fld>
            <a:endParaRPr lang="hr-HR"/>
          </a:p>
        </p:txBody>
      </p:sp>
    </p:spTree>
    <p:extLst>
      <p:ext uri="{BB962C8B-B14F-4D97-AF65-F5344CB8AC3E}">
        <p14:creationId xmlns:p14="http://schemas.microsoft.com/office/powerpoint/2010/main" val="2154079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6AD55-04DA-45EA-A6E9-CCF36F09EE20}"/>
              </a:ext>
            </a:extLst>
          </p:cNvPr>
          <p:cNvSpPr>
            <a:spLocks noGrp="1"/>
          </p:cNvSpPr>
          <p:nvPr>
            <p:ph type="title"/>
          </p:nvPr>
        </p:nvSpPr>
        <p:spPr/>
        <p:txBody>
          <a:bodyPr/>
          <a:lstStyle/>
          <a:p>
            <a:r>
              <a:rPr lang="de-DE" dirty="0"/>
              <a:t>1. </a:t>
            </a:r>
            <a:r>
              <a:rPr lang="de-DE" dirty="0" err="1"/>
              <a:t>SWOT</a:t>
            </a:r>
            <a:r>
              <a:rPr lang="de-DE" dirty="0"/>
              <a:t> Analysis</a:t>
            </a:r>
          </a:p>
        </p:txBody>
      </p:sp>
      <p:pic>
        <p:nvPicPr>
          <p:cNvPr id="4" name="Onlinemedien 3" title="Business strategy - SWOT analysis">
            <a:hlinkClick r:id="" action="ppaction://media"/>
            <a:extLst>
              <a:ext uri="{FF2B5EF4-FFF2-40B4-BE49-F238E27FC236}">
                <a16:creationId xmlns:a16="http://schemas.microsoft.com/office/drawing/2014/main" id="{7D869134-AD31-4AF0-889A-4FA5A569F415}"/>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368596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latin typeface="+mn-lt"/>
              </a:rPr>
              <a:t>SWOT Tips (1/2)</a:t>
            </a:r>
            <a:endParaRPr lang="en-GB" dirty="0">
              <a:latin typeface="+mn-lt"/>
            </a:endParaRPr>
          </a:p>
        </p:txBody>
      </p:sp>
      <p:graphicFrame>
        <p:nvGraphicFramePr>
          <p:cNvPr id="4" name="Diagramm 3">
            <a:extLst>
              <a:ext uri="{FF2B5EF4-FFF2-40B4-BE49-F238E27FC236}">
                <a16:creationId xmlns:a16="http://schemas.microsoft.com/office/drawing/2014/main" id="{7B689A13-2CFA-4F27-99B5-FFEB237DDC0C}"/>
              </a:ext>
            </a:extLst>
          </p:cNvPr>
          <p:cNvGraphicFramePr/>
          <p:nvPr>
            <p:extLst>
              <p:ext uri="{D42A27DB-BD31-4B8C-83A1-F6EECF244321}">
                <p14:modId xmlns:p14="http://schemas.microsoft.com/office/powerpoint/2010/main" val="3229931155"/>
              </p:ext>
            </p:extLst>
          </p:nvPr>
        </p:nvGraphicFramePr>
        <p:xfrm>
          <a:off x="332509" y="1392383"/>
          <a:ext cx="11201400" cy="4836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liennummernplatzhalter 6">
            <a:extLst>
              <a:ext uri="{FF2B5EF4-FFF2-40B4-BE49-F238E27FC236}">
                <a16:creationId xmlns:a16="http://schemas.microsoft.com/office/drawing/2014/main" id="{E6E62779-543B-4117-A8D2-FF0F9C92700B}"/>
              </a:ext>
            </a:extLst>
          </p:cNvPr>
          <p:cNvSpPr>
            <a:spLocks noGrp="1"/>
          </p:cNvSpPr>
          <p:nvPr>
            <p:ph type="sldNum" sz="quarter" idx="12"/>
          </p:nvPr>
        </p:nvSpPr>
        <p:spPr/>
        <p:txBody>
          <a:bodyPr/>
          <a:lstStyle/>
          <a:p>
            <a:fld id="{B34092F8-88B9-48E5-9B8F-3F206E5F35A9}" type="slidenum">
              <a:rPr lang="hr-HR" smtClean="0"/>
              <a:t>15</a:t>
            </a:fld>
            <a:endParaRPr lang="hr-HR"/>
          </a:p>
        </p:txBody>
      </p:sp>
    </p:spTree>
    <p:extLst>
      <p:ext uri="{BB962C8B-B14F-4D97-AF65-F5344CB8AC3E}">
        <p14:creationId xmlns:p14="http://schemas.microsoft.com/office/powerpoint/2010/main" val="308300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latin typeface="+mn-lt"/>
              </a:rPr>
              <a:t>SWOT Tips (2/2)</a:t>
            </a:r>
            <a:endParaRPr lang="en-GB" dirty="0">
              <a:latin typeface="+mn-lt"/>
            </a:endParaRPr>
          </a:p>
        </p:txBody>
      </p:sp>
      <p:graphicFrame>
        <p:nvGraphicFramePr>
          <p:cNvPr id="6" name="Diagramm 5">
            <a:extLst>
              <a:ext uri="{FF2B5EF4-FFF2-40B4-BE49-F238E27FC236}">
                <a16:creationId xmlns:a16="http://schemas.microsoft.com/office/drawing/2014/main" id="{42621A45-BEFC-4896-B632-C0D6152B4CF7}"/>
              </a:ext>
            </a:extLst>
          </p:cNvPr>
          <p:cNvGraphicFramePr/>
          <p:nvPr>
            <p:extLst>
              <p:ext uri="{D42A27DB-BD31-4B8C-83A1-F6EECF244321}">
                <p14:modId xmlns:p14="http://schemas.microsoft.com/office/powerpoint/2010/main" val="258258665"/>
              </p:ext>
            </p:extLst>
          </p:nvPr>
        </p:nvGraphicFramePr>
        <p:xfrm>
          <a:off x="623455" y="1267691"/>
          <a:ext cx="10889671" cy="484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liennummernplatzhalter 6">
            <a:extLst>
              <a:ext uri="{FF2B5EF4-FFF2-40B4-BE49-F238E27FC236}">
                <a16:creationId xmlns:a16="http://schemas.microsoft.com/office/drawing/2014/main" id="{FA699717-0F9C-49FF-85F4-D123B572B8E5}"/>
              </a:ext>
            </a:extLst>
          </p:cNvPr>
          <p:cNvSpPr>
            <a:spLocks noGrp="1"/>
          </p:cNvSpPr>
          <p:nvPr>
            <p:ph type="sldNum" sz="quarter" idx="12"/>
          </p:nvPr>
        </p:nvSpPr>
        <p:spPr/>
        <p:txBody>
          <a:bodyPr/>
          <a:lstStyle/>
          <a:p>
            <a:fld id="{B34092F8-88B9-48E5-9B8F-3F206E5F35A9}" type="slidenum">
              <a:rPr lang="hr-HR" smtClean="0"/>
              <a:t>16</a:t>
            </a:fld>
            <a:endParaRPr lang="hr-HR"/>
          </a:p>
        </p:txBody>
      </p:sp>
    </p:spTree>
    <p:extLst>
      <p:ext uri="{BB962C8B-B14F-4D97-AF65-F5344CB8AC3E}">
        <p14:creationId xmlns:p14="http://schemas.microsoft.com/office/powerpoint/2010/main" val="73557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169237"/>
            <a:ext cx="10515600" cy="1325563"/>
          </a:xfrm>
        </p:spPr>
        <p:txBody>
          <a:bodyPr/>
          <a:lstStyle/>
          <a:p>
            <a:r>
              <a:rPr lang="en-GB" dirty="0">
                <a:latin typeface="+mn-lt"/>
              </a:rPr>
              <a:t>Exercise: Is it S,W,O, or T for TESLA Europe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9673130"/>
              </p:ext>
            </p:extLst>
          </p:nvPr>
        </p:nvGraphicFramePr>
        <p:xfrm>
          <a:off x="642938" y="851526"/>
          <a:ext cx="10058403" cy="5408166"/>
        </p:xfrm>
        <a:graphic>
          <a:graphicData uri="http://schemas.openxmlformats.org/drawingml/2006/table">
            <a:tbl>
              <a:tblPr firstRow="1" bandRow="1">
                <a:tableStyleId>{93296810-A885-4BE3-A3E7-6D5BEEA58F35}</a:tableStyleId>
              </a:tblPr>
              <a:tblGrid>
                <a:gridCol w="6429375">
                  <a:extLst>
                    <a:ext uri="{9D8B030D-6E8A-4147-A177-3AD203B41FA5}">
                      <a16:colId xmlns:a16="http://schemas.microsoft.com/office/drawing/2014/main" val="3663666995"/>
                    </a:ext>
                  </a:extLst>
                </a:gridCol>
                <a:gridCol w="1880585">
                  <a:extLst>
                    <a:ext uri="{9D8B030D-6E8A-4147-A177-3AD203B41FA5}">
                      <a16:colId xmlns:a16="http://schemas.microsoft.com/office/drawing/2014/main" val="3707293235"/>
                    </a:ext>
                  </a:extLst>
                </a:gridCol>
                <a:gridCol w="1748443">
                  <a:extLst>
                    <a:ext uri="{9D8B030D-6E8A-4147-A177-3AD203B41FA5}">
                      <a16:colId xmlns:a16="http://schemas.microsoft.com/office/drawing/2014/main" val="2920748696"/>
                    </a:ext>
                  </a:extLst>
                </a:gridCol>
              </a:tblGrid>
              <a:tr h="796907">
                <a:tc>
                  <a:txBody>
                    <a:bodyPr/>
                    <a:lstStyle/>
                    <a:p>
                      <a:r>
                        <a:rPr lang="en-GB" sz="2400" dirty="0"/>
                        <a:t>Trends </a:t>
                      </a:r>
                    </a:p>
                  </a:txBody>
                  <a:tcPr/>
                </a:tc>
                <a:tc>
                  <a:txBody>
                    <a:bodyPr/>
                    <a:lstStyle/>
                    <a:p>
                      <a:r>
                        <a:rPr lang="en-GB" sz="2400" dirty="0"/>
                        <a:t>Macro,</a:t>
                      </a:r>
                      <a:r>
                        <a:rPr lang="en-GB" sz="2400" baseline="0" dirty="0"/>
                        <a:t> </a:t>
                      </a:r>
                      <a:r>
                        <a:rPr lang="en-GB" sz="2400" baseline="0" dirty="0" err="1"/>
                        <a:t>Meso</a:t>
                      </a:r>
                      <a:r>
                        <a:rPr lang="en-GB" sz="2400" baseline="0" dirty="0"/>
                        <a:t> or Micro</a:t>
                      </a:r>
                      <a:endParaRPr lang="en-GB" sz="2400" dirty="0"/>
                    </a:p>
                  </a:txBody>
                  <a:tcPr/>
                </a:tc>
                <a:tc>
                  <a:txBody>
                    <a:bodyPr/>
                    <a:lstStyle/>
                    <a:p>
                      <a:r>
                        <a:rPr lang="en-GB" sz="2400" dirty="0"/>
                        <a:t>S W O or T?</a:t>
                      </a:r>
                    </a:p>
                  </a:txBody>
                  <a:tcPr/>
                </a:tc>
                <a:extLst>
                  <a:ext uri="{0D108BD9-81ED-4DB2-BD59-A6C34878D82A}">
                    <a16:rowId xmlns:a16="http://schemas.microsoft.com/office/drawing/2014/main" val="3165598770"/>
                  </a:ext>
                </a:extLst>
              </a:tr>
              <a:tr h="442726">
                <a:tc>
                  <a:txBody>
                    <a:bodyPr/>
                    <a:lstStyle/>
                    <a:p>
                      <a:pPr marL="342900" indent="-342900">
                        <a:buFont typeface="Arial" panose="020B0604020202020204" pitchFamily="34" charset="0"/>
                        <a:buChar char="•"/>
                      </a:pPr>
                      <a:r>
                        <a:rPr lang="en-GB" sz="2000" dirty="0"/>
                        <a:t>Growing demand for electric cars</a:t>
                      </a:r>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96715508"/>
                  </a:ext>
                </a:extLst>
              </a:tr>
              <a:tr h="442726">
                <a:tc>
                  <a:txBody>
                    <a:bodyPr/>
                    <a:lstStyle/>
                    <a:p>
                      <a:pPr marL="342900" indent="-342900">
                        <a:buFont typeface="Arial" panose="020B0604020202020204" pitchFamily="34" charset="0"/>
                        <a:buChar char="•"/>
                      </a:pPr>
                      <a:r>
                        <a:rPr lang="en-GB" sz="2000" dirty="0"/>
                        <a:t>Subvention on electric cars</a:t>
                      </a:r>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4269596949"/>
                  </a:ext>
                </a:extLst>
              </a:tr>
              <a:tr h="442726">
                <a:tc>
                  <a:txBody>
                    <a:bodyPr/>
                    <a:lstStyle/>
                    <a:p>
                      <a:pPr marL="342900" indent="-342900">
                        <a:buFont typeface="Arial" panose="020B0604020202020204" pitchFamily="34" charset="0"/>
                        <a:buChar char="•"/>
                      </a:pPr>
                      <a:r>
                        <a:rPr lang="en-GB" sz="2000" dirty="0"/>
                        <a:t>Big brand</a:t>
                      </a:r>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838242795"/>
                  </a:ext>
                </a:extLst>
              </a:tr>
              <a:tr h="442726">
                <a:tc>
                  <a:txBody>
                    <a:bodyPr/>
                    <a:lstStyle/>
                    <a:p>
                      <a:pPr marL="342900" indent="-342900">
                        <a:buFont typeface="Arial" panose="020B0604020202020204" pitchFamily="34" charset="0"/>
                        <a:buChar char="•"/>
                      </a:pPr>
                      <a:r>
                        <a:rPr lang="en-GB" sz="2000" dirty="0"/>
                        <a:t>New technologies</a:t>
                      </a:r>
                      <a:r>
                        <a:rPr lang="en-GB" sz="2000" baseline="0" dirty="0"/>
                        <a:t> (that permit batteries to last longer)</a:t>
                      </a:r>
                      <a:endParaRPr lang="en-GB" sz="20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4002850043"/>
                  </a:ext>
                </a:extLst>
              </a:tr>
              <a:tr h="442726">
                <a:tc>
                  <a:txBody>
                    <a:bodyPr/>
                    <a:lstStyle/>
                    <a:p>
                      <a:pPr marL="342900" indent="-342900">
                        <a:buFont typeface="Arial" panose="020B0604020202020204" pitchFamily="34" charset="0"/>
                        <a:buChar char="•"/>
                      </a:pPr>
                      <a:r>
                        <a:rPr lang="en-GB" sz="2000" dirty="0"/>
                        <a:t>Other brands launch</a:t>
                      </a:r>
                      <a:r>
                        <a:rPr lang="en-GB" sz="2000" baseline="0" dirty="0"/>
                        <a:t> electric cars</a:t>
                      </a:r>
                      <a:endParaRPr lang="en-GB" sz="20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3030161819"/>
                  </a:ext>
                </a:extLst>
              </a:tr>
              <a:tr h="442726">
                <a:tc>
                  <a:txBody>
                    <a:bodyPr/>
                    <a:lstStyle/>
                    <a:p>
                      <a:pPr marL="342900" indent="-342900">
                        <a:buFont typeface="Arial" panose="020B0604020202020204" pitchFamily="34" charset="0"/>
                        <a:buChar char="•"/>
                      </a:pPr>
                      <a:r>
                        <a:rPr lang="en-GB" sz="2000" dirty="0"/>
                        <a:t>Train</a:t>
                      </a:r>
                      <a:r>
                        <a:rPr lang="en-GB" sz="2000" baseline="0" dirty="0"/>
                        <a:t> tickets get cheaper</a:t>
                      </a:r>
                      <a:endParaRPr lang="en-GB" sz="20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2203464173"/>
                  </a:ext>
                </a:extLst>
              </a:tr>
              <a:tr h="442726">
                <a:tc>
                  <a:txBody>
                    <a:bodyPr/>
                    <a:lstStyle/>
                    <a:p>
                      <a:pPr marL="342900" indent="-342900">
                        <a:buFont typeface="Arial" panose="020B0604020202020204" pitchFamily="34" charset="0"/>
                        <a:buChar char="•"/>
                      </a:pPr>
                      <a:r>
                        <a:rPr lang="en-GB" sz="2000" dirty="0"/>
                        <a:t>EU is increasing import</a:t>
                      </a:r>
                      <a:r>
                        <a:rPr lang="en-GB" sz="2000" baseline="0" dirty="0"/>
                        <a:t> tariffs from products from USA</a:t>
                      </a:r>
                      <a:endParaRPr lang="en-GB" sz="20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254651204"/>
                  </a:ext>
                </a:extLst>
              </a:tr>
              <a:tr h="683766">
                <a:tc>
                  <a:txBody>
                    <a:bodyPr/>
                    <a:lstStyle/>
                    <a:p>
                      <a:pPr marL="342900" indent="-342900">
                        <a:buFont typeface="Arial" panose="020B0604020202020204" pitchFamily="34" charset="0"/>
                        <a:buChar char="•"/>
                      </a:pPr>
                      <a:r>
                        <a:rPr lang="en-GB" sz="2000" dirty="0"/>
                        <a:t>Exchange</a:t>
                      </a:r>
                      <a:r>
                        <a:rPr lang="en-GB" sz="2000" baseline="0" dirty="0"/>
                        <a:t> rate USD:EURO changing (USD is getting more expensive)</a:t>
                      </a:r>
                      <a:endParaRPr lang="en-GB" sz="20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783459177"/>
                  </a:ext>
                </a:extLst>
              </a:tr>
              <a:tr h="683766">
                <a:tc>
                  <a:txBody>
                    <a:bodyPr/>
                    <a:lstStyle/>
                    <a:p>
                      <a:pPr marL="342900" indent="-342900">
                        <a:buFont typeface="Arial" panose="020B0604020202020204" pitchFamily="34" charset="0"/>
                        <a:buChar char="•"/>
                      </a:pPr>
                      <a:r>
                        <a:rPr lang="en-GB" sz="2000" dirty="0"/>
                        <a:t>Elon Musk</a:t>
                      </a:r>
                      <a:r>
                        <a:rPr lang="en-GB" sz="2000" baseline="0" dirty="0"/>
                        <a:t> is negative in the news</a:t>
                      </a:r>
                      <a:endParaRPr lang="en-GB" sz="20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251723288"/>
                  </a:ext>
                </a:extLst>
              </a:tr>
            </a:tbl>
          </a:graphicData>
        </a:graphic>
      </p:graphicFrame>
      <p:sp>
        <p:nvSpPr>
          <p:cNvPr id="3" name="Foliennummernplatzhalter 2">
            <a:extLst>
              <a:ext uri="{FF2B5EF4-FFF2-40B4-BE49-F238E27FC236}">
                <a16:creationId xmlns:a16="http://schemas.microsoft.com/office/drawing/2014/main" id="{B3C574E1-AF04-4C52-8BEF-580FE81682E3}"/>
              </a:ext>
            </a:extLst>
          </p:cNvPr>
          <p:cNvSpPr>
            <a:spLocks noGrp="1"/>
          </p:cNvSpPr>
          <p:nvPr>
            <p:ph type="sldNum" sz="quarter" idx="12"/>
          </p:nvPr>
        </p:nvSpPr>
        <p:spPr/>
        <p:txBody>
          <a:bodyPr/>
          <a:lstStyle/>
          <a:p>
            <a:fld id="{B34092F8-88B9-48E5-9B8F-3F206E5F35A9}" type="slidenum">
              <a:rPr lang="hr-HR" smtClean="0"/>
              <a:t>17</a:t>
            </a:fld>
            <a:endParaRPr lang="hr-HR"/>
          </a:p>
        </p:txBody>
      </p:sp>
    </p:spTree>
    <p:extLst>
      <p:ext uri="{BB962C8B-B14F-4D97-AF65-F5344CB8AC3E}">
        <p14:creationId xmlns:p14="http://schemas.microsoft.com/office/powerpoint/2010/main" val="45724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latin typeface="+mn-lt"/>
              </a:rPr>
              <a:t>In-class Activity </a:t>
            </a:r>
            <a:r>
              <a:rPr lang="en-GB" dirty="0">
                <a:latin typeface="+mn-lt"/>
              </a:rPr>
              <a:t>– Strengths and Weaknesses</a:t>
            </a:r>
          </a:p>
        </p:txBody>
      </p:sp>
      <p:sp>
        <p:nvSpPr>
          <p:cNvPr id="3" name="Content Placeholder 2"/>
          <p:cNvSpPr>
            <a:spLocks noGrp="1"/>
          </p:cNvSpPr>
          <p:nvPr>
            <p:ph idx="1"/>
          </p:nvPr>
        </p:nvSpPr>
        <p:spPr>
          <a:xfrm>
            <a:off x="838200" y="1408656"/>
            <a:ext cx="10515600" cy="4351338"/>
          </a:xfrm>
        </p:spPr>
        <p:txBody>
          <a:bodyPr>
            <a:normAutofit fontScale="77500" lnSpcReduction="20000"/>
          </a:bodyPr>
          <a:lstStyle/>
          <a:p>
            <a:pPr marL="0" indent="0">
              <a:buNone/>
            </a:pPr>
            <a:r>
              <a:rPr lang="en-GB" dirty="0">
                <a:latin typeface="+mn-lt"/>
              </a:rPr>
              <a:t>Work in pairs and discuss your favourite bar or a restaurant (no chains)</a:t>
            </a:r>
          </a:p>
          <a:p>
            <a:pPr marL="0" indent="0">
              <a:buNone/>
            </a:pPr>
            <a:r>
              <a:rPr lang="en-GB" dirty="0">
                <a:latin typeface="+mn-lt"/>
              </a:rPr>
              <a:t> </a:t>
            </a:r>
          </a:p>
          <a:p>
            <a:pPr marL="514350" indent="-514350">
              <a:buFont typeface="+mj-lt"/>
              <a:buAutoNum type="arabicPeriod"/>
            </a:pPr>
            <a:r>
              <a:rPr lang="en-GB" dirty="0">
                <a:latin typeface="+mn-lt"/>
              </a:rPr>
              <a:t>Focus on what you like about the place and what can be improved</a:t>
            </a:r>
          </a:p>
          <a:p>
            <a:pPr marL="514350" indent="-514350">
              <a:buAutoNum type="arabicPeriod"/>
            </a:pPr>
            <a:endParaRPr lang="en-GB" dirty="0">
              <a:latin typeface="+mn-lt"/>
            </a:endParaRPr>
          </a:p>
          <a:p>
            <a:r>
              <a:rPr lang="en-GB" dirty="0">
                <a:latin typeface="+mn-lt"/>
              </a:rPr>
              <a:t>What do you like about this place? What do you not like?</a:t>
            </a:r>
          </a:p>
          <a:p>
            <a:r>
              <a:rPr lang="en-GB" dirty="0">
                <a:latin typeface="+mn-lt"/>
              </a:rPr>
              <a:t>What could the staff do to make it even more attractive?</a:t>
            </a:r>
          </a:p>
          <a:p>
            <a:r>
              <a:rPr lang="en-GB" dirty="0">
                <a:latin typeface="+mn-lt"/>
              </a:rPr>
              <a:t>How could it make more profit but still be attractive to customers? </a:t>
            </a:r>
          </a:p>
          <a:p>
            <a:r>
              <a:rPr lang="en-GB" dirty="0">
                <a:latin typeface="+mn-lt"/>
              </a:rPr>
              <a:t>What event organised by the company could cause the numbers of customers to go up? </a:t>
            </a:r>
          </a:p>
          <a:p>
            <a:r>
              <a:rPr lang="en-GB" dirty="0">
                <a:latin typeface="+mn-lt"/>
              </a:rPr>
              <a:t>A local newspaper carries a report that the food in the café /restaurant is expensive compared to other places </a:t>
            </a:r>
          </a:p>
          <a:p>
            <a:pPr marL="0" indent="0">
              <a:buNone/>
            </a:pPr>
            <a:endParaRPr lang="en-GB" dirty="0">
              <a:latin typeface="+mn-lt"/>
            </a:endParaRPr>
          </a:p>
          <a:p>
            <a:pPr marL="0" indent="0">
              <a:buNone/>
            </a:pPr>
            <a:r>
              <a:rPr lang="en-GB" dirty="0">
                <a:latin typeface="+mn-lt"/>
              </a:rPr>
              <a:t>Use the answers to formulate strengths and weaknesses for the company</a:t>
            </a:r>
          </a:p>
        </p:txBody>
      </p:sp>
      <p:sp>
        <p:nvSpPr>
          <p:cNvPr id="4" name="Footer Placeholder 3"/>
          <p:cNvSpPr>
            <a:spLocks noGrp="1"/>
          </p:cNvSpPr>
          <p:nvPr>
            <p:ph type="ftr" sz="quarter" idx="11"/>
          </p:nvPr>
        </p:nvSpPr>
        <p:spPr/>
        <p:txBody>
          <a:bodyPr/>
          <a:lstStyle/>
          <a:p>
            <a:r>
              <a:rPr lang="en-GB"/>
              <a:t>Marketingtools 1st year - Week3 TT2 - regular students</a:t>
            </a:r>
            <a:endParaRPr lang="en-GB" dirty="0"/>
          </a:p>
        </p:txBody>
      </p:sp>
    </p:spTree>
    <p:extLst>
      <p:ext uri="{BB962C8B-B14F-4D97-AF65-F5344CB8AC3E}">
        <p14:creationId xmlns:p14="http://schemas.microsoft.com/office/powerpoint/2010/main" val="12781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latin typeface="+mn-lt"/>
              </a:rPr>
              <a:t>In-class Activity</a:t>
            </a:r>
          </a:p>
        </p:txBody>
      </p:sp>
      <p:sp>
        <p:nvSpPr>
          <p:cNvPr id="3" name="Content Placeholder 2"/>
          <p:cNvSpPr>
            <a:spLocks noGrp="1"/>
          </p:cNvSpPr>
          <p:nvPr>
            <p:ph idx="1"/>
          </p:nvPr>
        </p:nvSpPr>
        <p:spPr>
          <a:xfrm>
            <a:off x="838200" y="1536811"/>
            <a:ext cx="10515600" cy="4351338"/>
          </a:xfrm>
        </p:spPr>
        <p:txBody>
          <a:bodyPr>
            <a:normAutofit fontScale="85000" lnSpcReduction="20000"/>
          </a:bodyPr>
          <a:lstStyle/>
          <a:p>
            <a:pPr marL="514350" indent="-514350">
              <a:buAutoNum type="arabicPeriod" startAt="2"/>
            </a:pPr>
            <a:r>
              <a:rPr lang="en-GB" dirty="0">
                <a:latin typeface="+mn-lt"/>
              </a:rPr>
              <a:t>How could the following events affect the business that you have described above? </a:t>
            </a:r>
          </a:p>
          <a:p>
            <a:pPr marL="0" indent="0">
              <a:buNone/>
            </a:pPr>
            <a:endParaRPr lang="en-GB" dirty="0">
              <a:latin typeface="+mn-lt"/>
            </a:endParaRPr>
          </a:p>
          <a:p>
            <a:r>
              <a:rPr lang="en-GB" dirty="0">
                <a:latin typeface="+mn-lt"/>
              </a:rPr>
              <a:t>The rent of the bar/restaurant goes up</a:t>
            </a:r>
          </a:p>
          <a:p>
            <a:r>
              <a:rPr lang="en-GB" dirty="0">
                <a:latin typeface="+mn-lt"/>
              </a:rPr>
              <a:t>Another café/restaurant opens up on the same street</a:t>
            </a:r>
          </a:p>
          <a:p>
            <a:r>
              <a:rPr lang="en-GB" dirty="0">
                <a:latin typeface="+mn-lt"/>
              </a:rPr>
              <a:t>Companies demand morning and afternoon snacks to be delivered to their offices </a:t>
            </a:r>
          </a:p>
          <a:p>
            <a:r>
              <a:rPr lang="en-GB" dirty="0">
                <a:latin typeface="+mn-lt"/>
              </a:rPr>
              <a:t>The supplier of coffee, Illy, has difficulties with the delivery</a:t>
            </a:r>
          </a:p>
          <a:p>
            <a:r>
              <a:rPr lang="en-GB" dirty="0">
                <a:latin typeface="+mn-lt"/>
              </a:rPr>
              <a:t>The local taxes in the community go up</a:t>
            </a:r>
          </a:p>
          <a:p>
            <a:r>
              <a:rPr lang="en-GB" dirty="0">
                <a:latin typeface="+mn-lt"/>
              </a:rPr>
              <a:t>The exchange rate EUR:USD is changing; a higher value of the Euro (old: 1 euro = 1,17 dollar; new: 1 euro = 1,20 dollar), you pay your coffee in dollars</a:t>
            </a:r>
          </a:p>
          <a:p>
            <a:pPr marL="0" indent="0">
              <a:buNone/>
            </a:pPr>
            <a:endParaRPr lang="en-GB" dirty="0">
              <a:latin typeface="+mn-lt"/>
            </a:endParaRPr>
          </a:p>
          <a:p>
            <a:pPr marL="0" indent="0">
              <a:buNone/>
            </a:pPr>
            <a:r>
              <a:rPr lang="en-GB" dirty="0">
                <a:latin typeface="+mn-lt"/>
              </a:rPr>
              <a:t>Use the answers to formulate opportunities and threats</a:t>
            </a:r>
          </a:p>
        </p:txBody>
      </p:sp>
      <p:sp>
        <p:nvSpPr>
          <p:cNvPr id="4" name="Footer Placeholder 3"/>
          <p:cNvSpPr>
            <a:spLocks noGrp="1"/>
          </p:cNvSpPr>
          <p:nvPr>
            <p:ph type="ftr" sz="quarter" idx="11"/>
          </p:nvPr>
        </p:nvSpPr>
        <p:spPr/>
        <p:txBody>
          <a:bodyPr/>
          <a:lstStyle/>
          <a:p>
            <a:r>
              <a:rPr lang="en-GB"/>
              <a:t>Marketingtools 1st year - Week3 TT2 - regular students</a:t>
            </a:r>
            <a:endParaRPr lang="en-GB" dirty="0"/>
          </a:p>
        </p:txBody>
      </p:sp>
    </p:spTree>
    <p:extLst>
      <p:ext uri="{BB962C8B-B14F-4D97-AF65-F5344CB8AC3E}">
        <p14:creationId xmlns:p14="http://schemas.microsoft.com/office/powerpoint/2010/main" val="330113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7772-6E23-4538-AEAF-65200BC1A4FF}"/>
              </a:ext>
            </a:extLst>
          </p:cNvPr>
          <p:cNvSpPr>
            <a:spLocks noGrp="1"/>
          </p:cNvSpPr>
          <p:nvPr>
            <p:ph type="title"/>
          </p:nvPr>
        </p:nvSpPr>
        <p:spPr>
          <a:xfrm>
            <a:off x="734290" y="365125"/>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nchor="ctr">
            <a:normAutofit/>
          </a:bodyPr>
          <a:lstStyle/>
          <a:p>
            <a:pPr>
              <a:defRPr/>
            </a:pPr>
            <a:r>
              <a:rPr lang="en-US" dirty="0">
                <a:solidFill>
                  <a:schemeClr val="tx1"/>
                </a:solidFill>
                <a:latin typeface="+mj-lt"/>
                <a:cs typeface="Times New Roman" panose="02020603050405020304" pitchFamily="18" charset="0"/>
              </a:rPr>
              <a:t>Steps in Developing International Strategies</a:t>
            </a:r>
          </a:p>
        </p:txBody>
      </p:sp>
      <p:graphicFrame>
        <p:nvGraphicFramePr>
          <p:cNvPr id="10" name="Content Placeholder 9">
            <a:extLst>
              <a:ext uri="{FF2B5EF4-FFF2-40B4-BE49-F238E27FC236}">
                <a16:creationId xmlns:a16="http://schemas.microsoft.com/office/drawing/2014/main" id="{D792FB26-6926-41F2-884D-B81334329162}"/>
              </a:ext>
            </a:extLst>
          </p:cNvPr>
          <p:cNvGraphicFramePr>
            <a:graphicFrameLocks noGrp="1"/>
          </p:cNvGraphicFramePr>
          <p:nvPr>
            <p:ph sz="quarter" idx="1"/>
          </p:nvPr>
        </p:nvGraphicFramePr>
        <p:xfrm>
          <a:off x="1991544" y="1616076"/>
          <a:ext cx="823830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Slide Number Placeholder 5">
            <a:extLst>
              <a:ext uri="{FF2B5EF4-FFF2-40B4-BE49-F238E27FC236}">
                <a16:creationId xmlns:a16="http://schemas.microsoft.com/office/drawing/2014/main" id="{03DF8F82-3332-4CA8-8AA5-A8F22C734E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D427EB86-7CD0-4004-8EC6-762D4D5489E8}" type="slidenum">
              <a:rPr lang="en-US" altLang="de-DE" sz="1200">
                <a:solidFill>
                  <a:schemeClr val="bg1"/>
                </a:solidFill>
                <a:ea typeface="MS Mincho" panose="02020609040205080304" pitchFamily="49" charset="-128"/>
              </a:rPr>
              <a:pPr>
                <a:lnSpc>
                  <a:spcPct val="100000"/>
                </a:lnSpc>
                <a:spcBef>
                  <a:spcPct val="0"/>
                </a:spcBef>
                <a:buClrTx/>
                <a:buFontTx/>
                <a:buNone/>
              </a:pPr>
              <a:t>2</a:t>
            </a:fld>
            <a:endParaRPr lang="en-US" altLang="de-DE" sz="1200">
              <a:solidFill>
                <a:schemeClr val="bg1"/>
              </a:solidFill>
              <a:ea typeface="MS Mincho" panose="02020609040205080304" pitchFamily="49" charset="-128"/>
            </a:endParaRPr>
          </a:p>
        </p:txBody>
      </p:sp>
      <p:sp>
        <p:nvSpPr>
          <p:cNvPr id="3" name="Textfeld 2">
            <a:extLst>
              <a:ext uri="{FF2B5EF4-FFF2-40B4-BE49-F238E27FC236}">
                <a16:creationId xmlns:a16="http://schemas.microsoft.com/office/drawing/2014/main" id="{2E31A15B-6D76-498A-AEE8-E8ECC61B4EC1}"/>
              </a:ext>
            </a:extLst>
          </p:cNvPr>
          <p:cNvSpPr txBox="1"/>
          <p:nvPr/>
        </p:nvSpPr>
        <p:spPr>
          <a:xfrm>
            <a:off x="10200456" y="2617683"/>
            <a:ext cx="1766454" cy="1384995"/>
          </a:xfrm>
          <a:prstGeom prst="rect">
            <a:avLst/>
          </a:prstGeom>
          <a:noFill/>
        </p:spPr>
        <p:txBody>
          <a:bodyPr wrap="square" rtlCol="0" anchor="t">
            <a:spAutoFit/>
          </a:bodyPr>
          <a:lstStyle/>
          <a:p>
            <a:r>
              <a:rPr lang="en-GB" sz="2800" dirty="0"/>
              <a:t>In previous modules</a:t>
            </a:r>
          </a:p>
        </p:txBody>
      </p:sp>
      <p:sp>
        <p:nvSpPr>
          <p:cNvPr id="4" name="Geschweifte Klammer rechts 3">
            <a:extLst>
              <a:ext uri="{FF2B5EF4-FFF2-40B4-BE49-F238E27FC236}">
                <a16:creationId xmlns:a16="http://schemas.microsoft.com/office/drawing/2014/main" id="{0DE6D07D-19BD-412A-8EFD-F645C204DB2D}"/>
              </a:ext>
            </a:extLst>
          </p:cNvPr>
          <p:cNvSpPr/>
          <p:nvPr/>
        </p:nvSpPr>
        <p:spPr>
          <a:xfrm>
            <a:off x="9149196" y="1640323"/>
            <a:ext cx="742950" cy="2474478"/>
          </a:xfrm>
          <a:prstGeom prst="rightBrace">
            <a:avLst>
              <a:gd name="adj1" fmla="val 17926"/>
              <a:gd name="adj2" fmla="val 484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8F740-670D-4D64-B500-A4CF336590ED}"/>
              </a:ext>
            </a:extLst>
          </p:cNvPr>
          <p:cNvSpPr>
            <a:spLocks noGrp="1"/>
          </p:cNvSpPr>
          <p:nvPr>
            <p:ph type="title"/>
          </p:nvPr>
        </p:nvSpPr>
        <p:spPr/>
        <p:txBody>
          <a:bodyPr/>
          <a:lstStyle/>
          <a:p>
            <a:r>
              <a:rPr lang="de-DE" dirty="0" err="1"/>
              <a:t>SWOT</a:t>
            </a:r>
            <a:r>
              <a:rPr lang="de-DE" dirty="0"/>
              <a:t> Analysis - </a:t>
            </a:r>
            <a:r>
              <a:rPr lang="de-DE" dirty="0" err="1"/>
              <a:t>Example</a:t>
            </a:r>
            <a:endParaRPr lang="de-DE" dirty="0"/>
          </a:p>
        </p:txBody>
      </p:sp>
      <p:pic>
        <p:nvPicPr>
          <p:cNvPr id="4" name="Onlinemedien 3" title="Starbucks SWOT Analysis">
            <a:hlinkClick r:id="" action="ppaction://media"/>
            <a:extLst>
              <a:ext uri="{FF2B5EF4-FFF2-40B4-BE49-F238E27FC236}">
                <a16:creationId xmlns:a16="http://schemas.microsoft.com/office/drawing/2014/main" id="{333BFD27-C7D8-4293-AF84-28A73246692C}"/>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2269601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0A4DB-9C17-4F58-BA0D-40235F9B2F56}"/>
              </a:ext>
            </a:extLst>
          </p:cNvPr>
          <p:cNvSpPr>
            <a:spLocks noGrp="1"/>
          </p:cNvSpPr>
          <p:nvPr>
            <p:ph type="title"/>
          </p:nvPr>
        </p:nvSpPr>
        <p:spPr/>
        <p:txBody>
          <a:bodyPr/>
          <a:lstStyle/>
          <a:p>
            <a:r>
              <a:rPr lang="nl-BE" dirty="0"/>
              <a:t>2.a. Internal Factor Evaluation Matrix (IFE)</a:t>
            </a:r>
            <a:endParaRPr lang="LID4096" dirty="0"/>
          </a:p>
        </p:txBody>
      </p:sp>
      <p:sp>
        <p:nvSpPr>
          <p:cNvPr id="3" name="Tijdelijke aanduiding voor inhoud 2">
            <a:extLst>
              <a:ext uri="{FF2B5EF4-FFF2-40B4-BE49-F238E27FC236}">
                <a16:creationId xmlns:a16="http://schemas.microsoft.com/office/drawing/2014/main" id="{B3EF0786-2781-4FA3-BE94-129AFA68BF93}"/>
              </a:ext>
            </a:extLst>
          </p:cNvPr>
          <p:cNvSpPr>
            <a:spLocks noGrp="1"/>
          </p:cNvSpPr>
          <p:nvPr>
            <p:ph idx="1"/>
          </p:nvPr>
        </p:nvSpPr>
        <p:spPr/>
        <p:txBody>
          <a:bodyPr>
            <a:normAutofit/>
          </a:bodyPr>
          <a:lstStyle/>
          <a:p>
            <a:pPr eaLnBrk="0" fontAlgn="base" hangingPunct="0">
              <a:lnSpc>
                <a:spcPct val="100000"/>
              </a:lnSpc>
              <a:spcBef>
                <a:spcPct val="0"/>
              </a:spcBef>
              <a:spcAft>
                <a:spcPct val="0"/>
              </a:spcAft>
            </a:pPr>
            <a:r>
              <a:rPr lang="en-GB" altLang="LID4096" dirty="0"/>
              <a:t>Internal Factor Evaluation (IFE) Matrix </a:t>
            </a:r>
            <a:r>
              <a:rPr lang="en-GB" altLang="LID4096" sz="2800" dirty="0"/>
              <a:t>is a strategy tool used to evaluate a firm’s internal environment and to reveal its strengths as well as its weaknesses</a:t>
            </a:r>
          </a:p>
          <a:p>
            <a:r>
              <a:rPr lang="en-GB" dirty="0"/>
              <a:t>The IFE Matrix also provides a basis for identifying or evaluating relationships among those areas</a:t>
            </a:r>
          </a:p>
          <a:p>
            <a:r>
              <a:rPr lang="en-GB" dirty="0"/>
              <a:t>Can serve as input for a broader SWOT analysis</a:t>
            </a:r>
          </a:p>
          <a:p>
            <a:pPr marL="0" lvl="0" indent="0" eaLnBrk="0" fontAlgn="base" hangingPunct="0">
              <a:lnSpc>
                <a:spcPct val="100000"/>
              </a:lnSpc>
              <a:spcBef>
                <a:spcPct val="0"/>
              </a:spcBef>
              <a:spcAft>
                <a:spcPct val="0"/>
              </a:spcAft>
              <a:buNone/>
            </a:pPr>
            <a:endParaRPr lang="en-GB" altLang="LID4096" dirty="0"/>
          </a:p>
          <a:p>
            <a:endParaRPr lang="en-GB" dirty="0"/>
          </a:p>
          <a:p>
            <a:endParaRPr lang="en-GB" dirty="0"/>
          </a:p>
        </p:txBody>
      </p:sp>
    </p:spTree>
    <p:extLst>
      <p:ext uri="{BB962C8B-B14F-4D97-AF65-F5344CB8AC3E}">
        <p14:creationId xmlns:p14="http://schemas.microsoft.com/office/powerpoint/2010/main" val="67552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t>How to set up an IFE Matrix?</a:t>
            </a:r>
          </a:p>
        </p:txBody>
      </p:sp>
      <p:sp>
        <p:nvSpPr>
          <p:cNvPr id="63491" name="Content Placeholder 2"/>
          <p:cNvSpPr>
            <a:spLocks noGrp="1"/>
          </p:cNvSpPr>
          <p:nvPr>
            <p:ph idx="1"/>
          </p:nvPr>
        </p:nvSpPr>
        <p:spPr/>
        <p:txBody>
          <a:bodyPr/>
          <a:lstStyle/>
          <a:p>
            <a:pPr>
              <a:buClr>
                <a:srgbClr val="404041"/>
              </a:buClr>
              <a:buSzPct val="120000"/>
              <a:buFont typeface="Calibri" panose="020F0502020204030204" pitchFamily="34" charset="0"/>
              <a:buAutoNum type="arabicPeriod"/>
            </a:pPr>
            <a:r>
              <a:rPr lang="en-US" altLang="en-US" sz="2400" dirty="0"/>
              <a:t>Take the key internal factors</a:t>
            </a:r>
          </a:p>
          <a:p>
            <a:pPr>
              <a:buClr>
                <a:srgbClr val="404041"/>
              </a:buClr>
              <a:buSzPct val="120000"/>
              <a:buFont typeface="Calibri" panose="020F0502020204030204" pitchFamily="34" charset="0"/>
              <a:buAutoNum type="arabicPeriod"/>
            </a:pPr>
            <a:r>
              <a:rPr lang="en-US" altLang="en-US" sz="2400" dirty="0"/>
              <a:t>Assign a weight that ranges from 0.0 (not important) to 1.0 (very important) to each factor</a:t>
            </a:r>
          </a:p>
          <a:p>
            <a:pPr>
              <a:buClr>
                <a:srgbClr val="404041"/>
              </a:buClr>
              <a:buSzPct val="120000"/>
              <a:buFont typeface="Calibri" panose="020F0502020204030204" pitchFamily="34" charset="0"/>
              <a:buAutoNum type="arabicPeriod"/>
            </a:pPr>
            <a:r>
              <a:rPr lang="en-US" altLang="en-US" sz="2400" dirty="0"/>
              <a:t>Assign a 1-to-4 rating to each factor to indicate whether that factor represents a major weakness (rating=1), a minor weakness (rating=2), a minor strength (rating=3) or a major strength (rating=4) </a:t>
            </a:r>
          </a:p>
          <a:p>
            <a:pPr>
              <a:buClr>
                <a:srgbClr val="404041"/>
              </a:buClr>
              <a:buSzPct val="120000"/>
              <a:buFont typeface="Calibri" panose="020F0502020204030204" pitchFamily="34" charset="0"/>
              <a:buAutoNum type="arabicPeriod"/>
            </a:pPr>
            <a:r>
              <a:rPr lang="en-US" altLang="en-US" sz="2400" dirty="0"/>
              <a:t>Multiply each factor’s weight by its rating to determine a weighted score for each variable</a:t>
            </a:r>
          </a:p>
          <a:p>
            <a:pPr>
              <a:buClr>
                <a:srgbClr val="404041"/>
              </a:buClr>
              <a:buSzPct val="120000"/>
              <a:buFont typeface="Calibri" panose="020F0502020204030204" pitchFamily="34" charset="0"/>
              <a:buAutoNum type="arabicPeriod"/>
            </a:pPr>
            <a:r>
              <a:rPr lang="en-US" altLang="en-US" sz="2400" dirty="0"/>
              <a:t>Sum the weighted scores for each variable to determine the total weighted score for the </a:t>
            </a:r>
            <a:r>
              <a:rPr lang="en-GB" altLang="en-US" sz="2400" dirty="0"/>
              <a:t>organisation</a:t>
            </a:r>
          </a:p>
        </p:txBody>
      </p:sp>
      <p:sp>
        <p:nvSpPr>
          <p:cNvPr id="634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 </a:t>
            </a:r>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latin typeface="Arial" panose="020B0604020202020204" pitchFamily="34" charset="0"/>
              </a:rPr>
              <a:t> </a:t>
            </a:r>
          </a:p>
        </p:txBody>
      </p:sp>
    </p:spTree>
    <p:extLst>
      <p:ext uri="{BB962C8B-B14F-4D97-AF65-F5344CB8AC3E}">
        <p14:creationId xmlns:p14="http://schemas.microsoft.com/office/powerpoint/2010/main" val="169622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14694-9612-4CE7-B0A2-21CE51BCC7B0}"/>
              </a:ext>
            </a:extLst>
          </p:cNvPr>
          <p:cNvSpPr>
            <a:spLocks noGrp="1"/>
          </p:cNvSpPr>
          <p:nvPr>
            <p:ph type="title"/>
          </p:nvPr>
        </p:nvSpPr>
        <p:spPr/>
        <p:txBody>
          <a:bodyPr/>
          <a:lstStyle/>
          <a:p>
            <a:r>
              <a:rPr lang="nl-BE" dirty="0" err="1"/>
              <a:t>Example</a:t>
            </a:r>
            <a:r>
              <a:rPr lang="nl-BE" dirty="0"/>
              <a:t> of </a:t>
            </a:r>
            <a:r>
              <a:rPr lang="nl-BE" dirty="0" err="1"/>
              <a:t>an</a:t>
            </a:r>
            <a:r>
              <a:rPr lang="nl-BE" dirty="0"/>
              <a:t> IFE Matrix</a:t>
            </a:r>
            <a:endParaRPr lang="LID4096" dirty="0"/>
          </a:p>
        </p:txBody>
      </p:sp>
      <p:pic>
        <p:nvPicPr>
          <p:cNvPr id="4" name="Afbeelding 3">
            <a:extLst>
              <a:ext uri="{FF2B5EF4-FFF2-40B4-BE49-F238E27FC236}">
                <a16:creationId xmlns:a16="http://schemas.microsoft.com/office/drawing/2014/main" id="{72D8031C-CD2A-4767-B181-85593BD1531A}"/>
              </a:ext>
            </a:extLst>
          </p:cNvPr>
          <p:cNvPicPr>
            <a:picLocks noChangeAspect="1"/>
          </p:cNvPicPr>
          <p:nvPr/>
        </p:nvPicPr>
        <p:blipFill rotWithShape="1">
          <a:blip r:embed="rId2"/>
          <a:srcRect l="8047" t="21529" r="47764" b="15023"/>
          <a:stretch/>
        </p:blipFill>
        <p:spPr>
          <a:xfrm>
            <a:off x="914400" y="1690688"/>
            <a:ext cx="5387546" cy="4351339"/>
          </a:xfrm>
          <a:prstGeom prst="rect">
            <a:avLst/>
          </a:prstGeom>
        </p:spPr>
      </p:pic>
    </p:spTree>
    <p:extLst>
      <p:ext uri="{BB962C8B-B14F-4D97-AF65-F5344CB8AC3E}">
        <p14:creationId xmlns:p14="http://schemas.microsoft.com/office/powerpoint/2010/main" val="242898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CE501-2088-4BD4-B792-43AB4530EB83}"/>
              </a:ext>
            </a:extLst>
          </p:cNvPr>
          <p:cNvSpPr>
            <a:spLocks noGrp="1"/>
          </p:cNvSpPr>
          <p:nvPr>
            <p:ph type="title"/>
          </p:nvPr>
        </p:nvSpPr>
        <p:spPr/>
        <p:txBody>
          <a:bodyPr/>
          <a:lstStyle/>
          <a:p>
            <a:r>
              <a:rPr lang="de-DE" altLang="LID4096" dirty="0"/>
              <a:t>2.b. </a:t>
            </a:r>
            <a:r>
              <a:rPr lang="LID4096" altLang="LID4096" dirty="0"/>
              <a:t>External Factor Evaluation (EFE) Matrix</a:t>
            </a:r>
            <a:endParaRPr lang="LID4096" dirty="0"/>
          </a:p>
        </p:txBody>
      </p:sp>
      <p:sp>
        <p:nvSpPr>
          <p:cNvPr id="3" name="Tijdelijke aanduiding voor inhoud 2">
            <a:extLst>
              <a:ext uri="{FF2B5EF4-FFF2-40B4-BE49-F238E27FC236}">
                <a16:creationId xmlns:a16="http://schemas.microsoft.com/office/drawing/2014/main" id="{E2848030-A43A-4262-A925-DDB2919C86AE}"/>
              </a:ext>
            </a:extLst>
          </p:cNvPr>
          <p:cNvSpPr>
            <a:spLocks noGrp="1"/>
          </p:cNvSpPr>
          <p:nvPr>
            <p:ph idx="1"/>
          </p:nvPr>
        </p:nvSpPr>
        <p:spPr/>
        <p:txBody>
          <a:bodyPr>
            <a:normAutofit/>
          </a:bodyPr>
          <a:lstStyle/>
          <a:p>
            <a:r>
              <a:rPr lang="LID4096" altLang="LID4096" dirty="0"/>
              <a:t>External Factor Evaluation (EFE) Matrix</a:t>
            </a:r>
            <a:r>
              <a:rPr lang="nl-BE" altLang="LID4096" dirty="0"/>
              <a:t> </a:t>
            </a:r>
            <a:r>
              <a:rPr lang="LID4096" altLang="LID4096" sz="2800" dirty="0"/>
              <a:t>is a strategy tool used to </a:t>
            </a:r>
            <a:r>
              <a:rPr lang="LID4096" altLang="LID4096" sz="2800"/>
              <a:t>examine </a:t>
            </a:r>
            <a:r>
              <a:rPr lang="en-US" altLang="LID4096" sz="2800" dirty="0"/>
              <a:t>a </a:t>
            </a:r>
            <a:r>
              <a:rPr lang="LID4096" altLang="LID4096" sz="2800"/>
              <a:t>company’s </a:t>
            </a:r>
            <a:r>
              <a:rPr lang="LID4096" altLang="LID4096" sz="2800" dirty="0"/>
              <a:t>external environment and to identify the available opportunities </a:t>
            </a:r>
            <a:r>
              <a:rPr lang="LID4096" altLang="LID4096" sz="2800"/>
              <a:t>and threats</a:t>
            </a:r>
            <a:endParaRPr lang="en-GB" dirty="0"/>
          </a:p>
          <a:p>
            <a:r>
              <a:rPr lang="en-GB" dirty="0"/>
              <a:t>EFE Matrix evaluates the external position of the organisation or its strategic intent</a:t>
            </a:r>
          </a:p>
          <a:p>
            <a:r>
              <a:rPr lang="en-GB" dirty="0"/>
              <a:t>Can serve as input for a broader SWOT analysis</a:t>
            </a:r>
          </a:p>
        </p:txBody>
      </p:sp>
    </p:spTree>
    <p:extLst>
      <p:ext uri="{BB962C8B-B14F-4D97-AF65-F5344CB8AC3E}">
        <p14:creationId xmlns:p14="http://schemas.microsoft.com/office/powerpoint/2010/main" val="622433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nl-BE" sz="4000" dirty="0"/>
              <a:t>External Factors (see previous session)</a:t>
            </a:r>
            <a:endParaRPr lang="en-US" altLang="en-US" sz="4000" dirty="0"/>
          </a:p>
        </p:txBody>
      </p:sp>
      <p:sp>
        <p:nvSpPr>
          <p:cNvPr id="65539" name="Rectangle 3"/>
          <p:cNvSpPr>
            <a:spLocks noGrp="1" noChangeArrowheads="1"/>
          </p:cNvSpPr>
          <p:nvPr>
            <p:ph sz="half" idx="1"/>
          </p:nvPr>
        </p:nvSpPr>
        <p:spPr>
          <a:xfrm>
            <a:off x="838200" y="2901950"/>
            <a:ext cx="5181600" cy="4351338"/>
          </a:xfrm>
        </p:spPr>
        <p:txBody>
          <a:bodyPr/>
          <a:lstStyle/>
          <a:p>
            <a:r>
              <a:rPr lang="en-US" altLang="en-US" dirty="0"/>
              <a:t>Economic</a:t>
            </a:r>
          </a:p>
          <a:p>
            <a:r>
              <a:rPr lang="en-US" altLang="en-US" dirty="0"/>
              <a:t>Social</a:t>
            </a:r>
          </a:p>
          <a:p>
            <a:r>
              <a:rPr lang="en-US" altLang="en-US" dirty="0"/>
              <a:t>Cultural</a:t>
            </a:r>
          </a:p>
          <a:p>
            <a:r>
              <a:rPr lang="en-US" altLang="en-US" dirty="0"/>
              <a:t>Demographic</a:t>
            </a:r>
          </a:p>
          <a:p>
            <a:r>
              <a:rPr lang="en-US" altLang="en-US" dirty="0"/>
              <a:t>Environmental</a:t>
            </a:r>
          </a:p>
        </p:txBody>
      </p:sp>
      <p:sp>
        <p:nvSpPr>
          <p:cNvPr id="65540" name="Rectangle 4"/>
          <p:cNvSpPr>
            <a:spLocks noGrp="1" noChangeArrowheads="1"/>
          </p:cNvSpPr>
          <p:nvPr>
            <p:ph sz="half" idx="2"/>
          </p:nvPr>
        </p:nvSpPr>
        <p:spPr>
          <a:xfrm>
            <a:off x="6172200" y="2901950"/>
            <a:ext cx="5181600" cy="4351338"/>
          </a:xfrm>
        </p:spPr>
        <p:txBody>
          <a:bodyPr/>
          <a:lstStyle/>
          <a:p>
            <a:r>
              <a:rPr lang="en-US" altLang="en-US" dirty="0"/>
              <a:t>Political</a:t>
            </a:r>
          </a:p>
          <a:p>
            <a:r>
              <a:rPr lang="en-US" altLang="en-US" dirty="0"/>
              <a:t>Governmental</a:t>
            </a:r>
          </a:p>
          <a:p>
            <a:r>
              <a:rPr lang="en-US" altLang="en-US" dirty="0"/>
              <a:t>Technological</a:t>
            </a:r>
          </a:p>
          <a:p>
            <a:r>
              <a:rPr lang="en-US" altLang="en-US" dirty="0"/>
              <a:t>Competitive</a:t>
            </a:r>
          </a:p>
          <a:p>
            <a:r>
              <a:rPr lang="en-US" altLang="en-US" dirty="0"/>
              <a:t>Legal</a:t>
            </a:r>
          </a:p>
          <a:p>
            <a:endParaRPr lang="en-US" altLang="en-US" dirty="0"/>
          </a:p>
        </p:txBody>
      </p:sp>
      <p:sp>
        <p:nvSpPr>
          <p:cNvPr id="65542" name="Footer Placeholder 5"/>
          <p:cNvSpPr>
            <a:spLocks noGrp="1"/>
          </p:cNvSpPr>
          <p:nvPr>
            <p:ph type="ftr" sz="quarter" idx="11"/>
          </p:nvPr>
        </p:nvSpPr>
        <p:spPr bwMode="auto">
          <a:xfrm>
            <a:off x="1463615" y="6450611"/>
            <a:ext cx="4495800"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 </a:t>
            </a:r>
          </a:p>
        </p:txBody>
      </p:sp>
      <p:sp>
        <p:nvSpPr>
          <p:cNvPr id="655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r>
              <a:rPr lang="en-US" altLang="en-US" sz="1200" dirty="0">
                <a:latin typeface="Arial" panose="020B0604020202020204" pitchFamily="34" charset="0"/>
              </a:rPr>
              <a:t> </a:t>
            </a:r>
          </a:p>
        </p:txBody>
      </p:sp>
      <p:sp>
        <p:nvSpPr>
          <p:cNvPr id="2" name="Tekstvak 1">
            <a:extLst>
              <a:ext uri="{FF2B5EF4-FFF2-40B4-BE49-F238E27FC236}">
                <a16:creationId xmlns:a16="http://schemas.microsoft.com/office/drawing/2014/main" id="{51223238-559A-4B86-94BA-886E84184E0E}"/>
              </a:ext>
            </a:extLst>
          </p:cNvPr>
          <p:cNvSpPr txBox="1"/>
          <p:nvPr/>
        </p:nvSpPr>
        <p:spPr>
          <a:xfrm>
            <a:off x="792535" y="1762115"/>
            <a:ext cx="10316157" cy="954107"/>
          </a:xfrm>
          <a:prstGeom prst="rect">
            <a:avLst/>
          </a:prstGeom>
          <a:noFill/>
        </p:spPr>
        <p:txBody>
          <a:bodyPr wrap="none" rtlCol="0">
            <a:spAutoFit/>
          </a:bodyPr>
          <a:lstStyle/>
          <a:p>
            <a:r>
              <a:rPr lang="nl-BE" sz="2800" dirty="0">
                <a:solidFill>
                  <a:srgbClr val="404041"/>
                </a:solidFill>
                <a:ea typeface="Adobe Fan Heiti Std B" panose="020B0700000000000000" pitchFamily="34" charset="-128"/>
                <a:cs typeface="+mj-cs"/>
              </a:rPr>
              <a:t>Porter’s Five Forces analysis (see previous session) or the Competitive</a:t>
            </a:r>
          </a:p>
          <a:p>
            <a:r>
              <a:rPr lang="nl-BE" sz="2800" dirty="0">
                <a:solidFill>
                  <a:srgbClr val="404041"/>
                </a:solidFill>
                <a:ea typeface="Adobe Fan Heiti Std B" panose="020B0700000000000000" pitchFamily="34" charset="-128"/>
                <a:cs typeface="+mj-cs"/>
              </a:rPr>
              <a:t>Profile Matrix (</a:t>
            </a:r>
            <a:r>
              <a:rPr lang="nl-BE" sz="2800" dirty="0" err="1">
                <a:solidFill>
                  <a:srgbClr val="404041"/>
                </a:solidFill>
                <a:ea typeface="Adobe Fan Heiti Std B" panose="020B0700000000000000" pitchFamily="34" charset="-128"/>
                <a:cs typeface="+mj-cs"/>
              </a:rPr>
              <a:t>see</a:t>
            </a:r>
            <a:r>
              <a:rPr lang="nl-BE" sz="2800" dirty="0">
                <a:solidFill>
                  <a:srgbClr val="404041"/>
                </a:solidFill>
                <a:ea typeface="Adobe Fan Heiti Std B" panose="020B0700000000000000" pitchFamily="34" charset="-128"/>
                <a:cs typeface="+mj-cs"/>
              </a:rPr>
              <a:t> next slides) </a:t>
            </a:r>
            <a:endParaRPr lang="LID4096" sz="2800" dirty="0">
              <a:solidFill>
                <a:srgbClr val="404041"/>
              </a:solidFill>
              <a:ea typeface="Adobe Fan Heiti Std B" panose="020B0700000000000000" pitchFamily="34" charset="-128"/>
              <a:cs typeface="+mj-cs"/>
            </a:endParaRPr>
          </a:p>
        </p:txBody>
      </p:sp>
    </p:spTree>
    <p:extLst>
      <p:ext uri="{BB962C8B-B14F-4D97-AF65-F5344CB8AC3E}">
        <p14:creationId xmlns:p14="http://schemas.microsoft.com/office/powerpoint/2010/main" val="4179425692"/>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t>How to list an EFE Matrix?</a:t>
            </a:r>
          </a:p>
        </p:txBody>
      </p:sp>
      <p:sp>
        <p:nvSpPr>
          <p:cNvPr id="62467" name="Rectangle 3"/>
          <p:cNvSpPr>
            <a:spLocks noGrp="1" noChangeArrowheads="1"/>
          </p:cNvSpPr>
          <p:nvPr>
            <p:ph idx="1"/>
          </p:nvPr>
        </p:nvSpPr>
        <p:spPr/>
        <p:txBody>
          <a:bodyPr/>
          <a:lstStyle/>
          <a:p>
            <a:pPr marL="514350" indent="-514350">
              <a:buClr>
                <a:srgbClr val="404041"/>
              </a:buClr>
              <a:buFont typeface="Calibri" pitchFamily="34" charset="0"/>
              <a:buAutoNum type="arabicPeriod"/>
              <a:defRPr/>
            </a:pPr>
            <a:r>
              <a:rPr lang="en-US" dirty="0">
                <a:latin typeface="Arial" charset="0"/>
                <a:ea typeface="+mn-ea"/>
                <a:cs typeface="Arial" charset="0"/>
              </a:rPr>
              <a:t>List key external factors</a:t>
            </a:r>
          </a:p>
          <a:p>
            <a:pPr marL="514350" indent="-514350">
              <a:buClr>
                <a:srgbClr val="404041"/>
              </a:buClr>
              <a:buFont typeface="Calibri" pitchFamily="34" charset="0"/>
              <a:buAutoNum type="arabicPeriod"/>
              <a:defRPr/>
            </a:pPr>
            <a:r>
              <a:rPr lang="en-US" dirty="0">
                <a:latin typeface="Arial" charset="0"/>
                <a:ea typeface="+mn-ea"/>
                <a:cs typeface="Arial" charset="0"/>
              </a:rPr>
              <a:t>Weight from 0.0 (not important) to 1.0 (very important)</a:t>
            </a:r>
          </a:p>
          <a:p>
            <a:pPr marL="514350" indent="-514350">
              <a:buClr>
                <a:srgbClr val="404041"/>
              </a:buClr>
              <a:buFont typeface="Calibri" pitchFamily="34" charset="0"/>
              <a:buAutoNum type="arabicPeriod"/>
              <a:defRPr/>
            </a:pPr>
            <a:r>
              <a:rPr lang="en-US" dirty="0">
                <a:latin typeface="Arial" charset="0"/>
                <a:ea typeface="+mn-ea"/>
                <a:cs typeface="Arial" charset="0"/>
              </a:rPr>
              <a:t>Rate effectiveness of current strategies: 4= the response is superior, 3= the response is above average, 2= the response is average, 1= the response is poor</a:t>
            </a:r>
          </a:p>
          <a:p>
            <a:pPr marL="514350" indent="-514350">
              <a:buClr>
                <a:srgbClr val="404041"/>
              </a:buClr>
              <a:buFont typeface="Calibri" pitchFamily="34" charset="0"/>
              <a:buAutoNum type="arabicPeriod"/>
              <a:defRPr/>
            </a:pPr>
            <a:r>
              <a:rPr lang="en-US" dirty="0">
                <a:latin typeface="Arial" charset="0"/>
                <a:ea typeface="+mn-ea"/>
                <a:cs typeface="Arial" charset="0"/>
              </a:rPr>
              <a:t>Multiply weight * rating</a:t>
            </a:r>
          </a:p>
          <a:p>
            <a:pPr marL="514350" indent="-514350">
              <a:buClr>
                <a:srgbClr val="404041"/>
              </a:buClr>
              <a:buFont typeface="Calibri" pitchFamily="34" charset="0"/>
              <a:buAutoNum type="arabicPeriod"/>
              <a:defRPr/>
            </a:pPr>
            <a:r>
              <a:rPr lang="en-US" dirty="0">
                <a:latin typeface="Arial" charset="0"/>
                <a:ea typeface="+mn-ea"/>
                <a:cs typeface="Arial" charset="0"/>
              </a:rPr>
              <a:t>Sum weighted scores</a:t>
            </a:r>
          </a:p>
        </p:txBody>
      </p:sp>
      <p:sp>
        <p:nvSpPr>
          <p:cNvPr id="665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 </a:t>
            </a:r>
          </a:p>
        </p:txBody>
      </p:sp>
      <p:sp>
        <p:nvSpPr>
          <p:cNvPr id="665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r>
              <a:rPr lang="en-US" altLang="en-US" sz="1200" dirty="0">
                <a:latin typeface="Arial" panose="020B0604020202020204" pitchFamily="34" charset="0"/>
              </a:rPr>
              <a:t>  </a:t>
            </a:r>
          </a:p>
        </p:txBody>
      </p:sp>
    </p:spTree>
    <p:extLst>
      <p:ext uri="{BB962C8B-B14F-4D97-AF65-F5344CB8AC3E}">
        <p14:creationId xmlns:p14="http://schemas.microsoft.com/office/powerpoint/2010/main" val="2724737556"/>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altLang="en-US" dirty="0"/>
              <a:t>3. Confrontation Matrix</a:t>
            </a:r>
          </a:p>
        </p:txBody>
      </p:sp>
      <p:sp>
        <p:nvSpPr>
          <p:cNvPr id="3" name="Content Placeholder 2"/>
          <p:cNvSpPr>
            <a:spLocks noGrp="1"/>
          </p:cNvSpPr>
          <p:nvPr>
            <p:ph idx="1"/>
          </p:nvPr>
        </p:nvSpPr>
        <p:spPr/>
        <p:txBody>
          <a:bodyPr/>
          <a:lstStyle/>
          <a:p>
            <a:pPr>
              <a:buClr>
                <a:srgbClr val="404041"/>
              </a:buClr>
              <a:defRPr/>
            </a:pPr>
            <a:r>
              <a:rPr lang="en-GB" dirty="0"/>
              <a:t>A Confrontation Matrix is a tool which is used to further analyse the output of a SWOT analysis </a:t>
            </a:r>
          </a:p>
          <a:p>
            <a:pPr>
              <a:buClr>
                <a:srgbClr val="404041"/>
              </a:buClr>
              <a:defRPr/>
            </a:pPr>
            <a:r>
              <a:rPr lang="en-GB" dirty="0"/>
              <a:t>It allows to analyse each different combination of strength, weakness, opportunity, and threat </a:t>
            </a:r>
          </a:p>
          <a:p>
            <a:pPr>
              <a:buClr>
                <a:srgbClr val="404041"/>
              </a:buClr>
              <a:defRPr/>
            </a:pPr>
            <a:r>
              <a:rPr lang="en-GB" dirty="0"/>
              <a:t>By doing this, the aim is to identify the most important strategic issues the organisation is facing </a:t>
            </a:r>
            <a:endParaRPr lang="en-US" sz="3000" dirty="0"/>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t> </a:t>
            </a: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latin typeface="Arial" panose="020B0604020202020204" pitchFamily="34" charset="0"/>
              </a:rPr>
              <a:t> </a:t>
            </a:r>
          </a:p>
        </p:txBody>
      </p:sp>
    </p:spTree>
    <p:extLst>
      <p:ext uri="{BB962C8B-B14F-4D97-AF65-F5344CB8AC3E}">
        <p14:creationId xmlns:p14="http://schemas.microsoft.com/office/powerpoint/2010/main" val="1027679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C9B059-DE69-42C1-8C3D-A90FF0FA8757}"/>
              </a:ext>
            </a:extLst>
          </p:cNvPr>
          <p:cNvSpPr>
            <a:spLocks noGrp="1"/>
          </p:cNvSpPr>
          <p:nvPr>
            <p:ph type="title"/>
          </p:nvPr>
        </p:nvSpPr>
        <p:spPr/>
        <p:txBody>
          <a:bodyPr/>
          <a:lstStyle/>
          <a:p>
            <a:r>
              <a:rPr lang="nl-BE" dirty="0"/>
              <a:t>Questions to Ask/Answer…</a:t>
            </a:r>
            <a:endParaRPr lang="LID4096" dirty="0"/>
          </a:p>
        </p:txBody>
      </p:sp>
      <p:sp>
        <p:nvSpPr>
          <p:cNvPr id="3" name="Tijdelijke aanduiding voor inhoud 2">
            <a:extLst>
              <a:ext uri="{FF2B5EF4-FFF2-40B4-BE49-F238E27FC236}">
                <a16:creationId xmlns:a16="http://schemas.microsoft.com/office/drawing/2014/main" id="{BAA1E668-79AA-4B47-8381-5FC22D633B41}"/>
              </a:ext>
            </a:extLst>
          </p:cNvPr>
          <p:cNvSpPr>
            <a:spLocks noGrp="1"/>
          </p:cNvSpPr>
          <p:nvPr>
            <p:ph idx="1"/>
          </p:nvPr>
        </p:nvSpPr>
        <p:spPr/>
        <p:txBody>
          <a:bodyPr>
            <a:normAutofit/>
          </a:bodyPr>
          <a:lstStyle/>
          <a:p>
            <a:r>
              <a:rPr lang="en-GB" sz="3200" dirty="0">
                <a:cs typeface="+mj-cs"/>
              </a:rPr>
              <a:t>How can you convert weaknesses to strengths?</a:t>
            </a:r>
          </a:p>
          <a:p>
            <a:r>
              <a:rPr lang="en-GB" sz="3200" dirty="0">
                <a:cs typeface="+mj-cs"/>
              </a:rPr>
              <a:t>What do you have to do to use opportunities?</a:t>
            </a:r>
          </a:p>
          <a:p>
            <a:r>
              <a:rPr lang="en-GB" sz="3200" dirty="0">
                <a:cs typeface="+mj-cs"/>
              </a:rPr>
              <a:t>How do you best neutralise threats?</a:t>
            </a:r>
            <a:endParaRPr lang="LID4096" sz="3200" dirty="0">
              <a:cs typeface="+mj-cs"/>
            </a:endParaRPr>
          </a:p>
        </p:txBody>
      </p:sp>
    </p:spTree>
    <p:extLst>
      <p:ext uri="{BB962C8B-B14F-4D97-AF65-F5344CB8AC3E}">
        <p14:creationId xmlns:p14="http://schemas.microsoft.com/office/powerpoint/2010/main" val="180946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8FD13-4914-4491-95F1-982D7AA7309B}"/>
              </a:ext>
            </a:extLst>
          </p:cNvPr>
          <p:cNvSpPr>
            <a:spLocks noGrp="1"/>
          </p:cNvSpPr>
          <p:nvPr>
            <p:ph type="title"/>
          </p:nvPr>
        </p:nvSpPr>
        <p:spPr/>
        <p:txBody>
          <a:bodyPr/>
          <a:lstStyle/>
          <a:p>
            <a:r>
              <a:rPr lang="nl-BE" dirty="0" err="1"/>
              <a:t>Confrontation</a:t>
            </a:r>
            <a:r>
              <a:rPr lang="nl-BE" dirty="0"/>
              <a:t> Matrix</a:t>
            </a:r>
            <a:endParaRPr lang="LID4096" dirty="0"/>
          </a:p>
        </p:txBody>
      </p:sp>
      <p:pic>
        <p:nvPicPr>
          <p:cNvPr id="1026" name="Picture 2" descr="https://expertprogrammanagement.com/wp-content/uploads/2011/08/confrontation-matrix.png">
            <a:extLst>
              <a:ext uri="{FF2B5EF4-FFF2-40B4-BE49-F238E27FC236}">
                <a16:creationId xmlns:a16="http://schemas.microsoft.com/office/drawing/2014/main" id="{989665B6-6ACC-43D8-99BA-96DB1B05E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949450"/>
            <a:ext cx="9848400" cy="342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0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60513" y="2271713"/>
            <a:ext cx="9144000" cy="2387600"/>
          </a:xfrm>
        </p:spPr>
        <p:txBody>
          <a:bodyPr>
            <a:normAutofit/>
          </a:bodyPr>
          <a:lstStyle/>
          <a:p>
            <a:r>
              <a:rPr lang="nl-NL" dirty="0" err="1">
                <a:latin typeface="+mn-lt"/>
                <a:ea typeface="Adobe Fan Heiti Std B"/>
              </a:rPr>
              <a:t>Summarising</a:t>
            </a:r>
            <a:r>
              <a:rPr lang="nl-NL" dirty="0">
                <a:latin typeface="+mn-lt"/>
                <a:ea typeface="Adobe Fan Heiti Std B"/>
              </a:rPr>
              <a:t> </a:t>
            </a:r>
            <a:r>
              <a:rPr lang="nl-NL" dirty="0" err="1">
                <a:latin typeface="+mn-lt"/>
                <a:ea typeface="Adobe Fan Heiti Std B"/>
              </a:rPr>
              <a:t>Internal</a:t>
            </a:r>
            <a:r>
              <a:rPr lang="nl-NL" dirty="0">
                <a:latin typeface="+mn-lt"/>
                <a:ea typeface="Adobe Fan Heiti Std B"/>
              </a:rPr>
              <a:t> </a:t>
            </a:r>
            <a:r>
              <a:rPr lang="nl-NL" dirty="0" err="1">
                <a:latin typeface="+mn-lt"/>
                <a:ea typeface="Adobe Fan Heiti Std B"/>
              </a:rPr>
              <a:t>and</a:t>
            </a:r>
            <a:r>
              <a:rPr lang="nl-NL" dirty="0">
                <a:latin typeface="+mn-lt"/>
                <a:ea typeface="Adobe Fan Heiti Std B"/>
              </a:rPr>
              <a:t> </a:t>
            </a:r>
            <a:r>
              <a:rPr lang="nl-NL" dirty="0" err="1">
                <a:latin typeface="+mn-lt"/>
                <a:ea typeface="Adobe Fan Heiti Std B"/>
              </a:rPr>
              <a:t>External</a:t>
            </a:r>
            <a:r>
              <a:rPr lang="nl-NL" dirty="0">
                <a:latin typeface="+mn-lt"/>
                <a:ea typeface="Adobe Fan Heiti Std B"/>
              </a:rPr>
              <a:t> Analysis:</a:t>
            </a:r>
            <a:br>
              <a:rPr lang="nl-NL" dirty="0">
                <a:latin typeface="+mn-lt"/>
              </a:rPr>
            </a:br>
            <a:r>
              <a:rPr lang="nl-NL" dirty="0">
                <a:latin typeface="+mn-lt"/>
                <a:ea typeface="Adobe Fan Heiti Std B"/>
              </a:rPr>
              <a:t> SWOT Analysis</a:t>
            </a:r>
            <a:endParaRPr lang="en-US" dirty="0">
              <a:latin typeface="+mn-lt"/>
              <a:ea typeface="Adobe Fan Heiti Std B"/>
            </a:endParaRPr>
          </a:p>
        </p:txBody>
      </p:sp>
      <p:sp>
        <p:nvSpPr>
          <p:cNvPr id="3" name="Foliennummernplatzhalter 2">
            <a:extLst>
              <a:ext uri="{FF2B5EF4-FFF2-40B4-BE49-F238E27FC236}">
                <a16:creationId xmlns:a16="http://schemas.microsoft.com/office/drawing/2014/main" id="{8D60E121-0EE3-431E-BB7F-9FDBC91DB243}"/>
              </a:ext>
            </a:extLst>
          </p:cNvPr>
          <p:cNvSpPr>
            <a:spLocks noGrp="1"/>
          </p:cNvSpPr>
          <p:nvPr>
            <p:ph type="sldNum" sz="quarter" idx="12"/>
          </p:nvPr>
        </p:nvSpPr>
        <p:spPr/>
        <p:txBody>
          <a:bodyPr/>
          <a:lstStyle/>
          <a:p>
            <a:fld id="{B34092F8-88B9-48E5-9B8F-3F206E5F35A9}" type="slidenum">
              <a:rPr lang="hr-HR" smtClean="0"/>
              <a:t>3</a:t>
            </a:fld>
            <a:endParaRPr lang="hr-HR"/>
          </a:p>
        </p:txBody>
      </p:sp>
    </p:spTree>
    <p:extLst>
      <p:ext uri="{BB962C8B-B14F-4D97-AF65-F5344CB8AC3E}">
        <p14:creationId xmlns:p14="http://schemas.microsoft.com/office/powerpoint/2010/main" val="1274085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58B70-C36A-4F84-9EC1-5421B9A32EDB}"/>
              </a:ext>
            </a:extLst>
          </p:cNvPr>
          <p:cNvSpPr>
            <a:spLocks noGrp="1"/>
          </p:cNvSpPr>
          <p:nvPr>
            <p:ph type="title"/>
          </p:nvPr>
        </p:nvSpPr>
        <p:spPr/>
        <p:txBody>
          <a:bodyPr/>
          <a:lstStyle/>
          <a:p>
            <a:r>
              <a:rPr lang="en-US" altLang="en-US" dirty="0"/>
              <a:t>How to build a Confrontation Matrix?</a:t>
            </a:r>
            <a:endParaRPr lang="LID4096" dirty="0"/>
          </a:p>
        </p:txBody>
      </p:sp>
      <p:sp>
        <p:nvSpPr>
          <p:cNvPr id="3" name="Tijdelijke aanduiding voor inhoud 2">
            <a:extLst>
              <a:ext uri="{FF2B5EF4-FFF2-40B4-BE49-F238E27FC236}">
                <a16:creationId xmlns:a16="http://schemas.microsoft.com/office/drawing/2014/main" id="{0EFA889B-0F92-4B9B-9A2F-77BA8DF78C6A}"/>
              </a:ext>
            </a:extLst>
          </p:cNvPr>
          <p:cNvSpPr>
            <a:spLocks noGrp="1"/>
          </p:cNvSpPr>
          <p:nvPr>
            <p:ph idx="1"/>
          </p:nvPr>
        </p:nvSpPr>
        <p:spPr/>
        <p:txBody>
          <a:bodyPr>
            <a:normAutofit lnSpcReduction="10000"/>
          </a:bodyPr>
          <a:lstStyle/>
          <a:p>
            <a:pPr fontAlgn="base"/>
            <a:endParaRPr lang="en-GB" dirty="0"/>
          </a:p>
          <a:p>
            <a:pPr fontAlgn="base"/>
            <a:r>
              <a:rPr lang="en-GB" dirty="0"/>
              <a:t>Move across the matrix from left to right, starting with opportunity 1 (O1)</a:t>
            </a:r>
          </a:p>
          <a:p>
            <a:pPr fontAlgn="base"/>
            <a:r>
              <a:rPr lang="en-GB" dirty="0"/>
              <a:t>Look at the different internal options (strengths and weaknesses) and assign a score of 3 to the best one, a score of 2 to the next best option, and a score of 1 to the next best option; all other options receive a score of 0</a:t>
            </a:r>
          </a:p>
          <a:p>
            <a:pPr fontAlgn="base"/>
            <a:r>
              <a:rPr lang="en-GB" dirty="0"/>
              <a:t>Continue working left to right across the matrix until you have completed the column for the final threat</a:t>
            </a:r>
          </a:p>
          <a:p>
            <a:pPr fontAlgn="base"/>
            <a:r>
              <a:rPr lang="en-GB" dirty="0"/>
              <a:t>Alternative scoring mechanism is using + and – symbols</a:t>
            </a:r>
            <a:endParaRPr lang="LID4096" dirty="0"/>
          </a:p>
        </p:txBody>
      </p:sp>
    </p:spTree>
    <p:extLst>
      <p:ext uri="{BB962C8B-B14F-4D97-AF65-F5344CB8AC3E}">
        <p14:creationId xmlns:p14="http://schemas.microsoft.com/office/powerpoint/2010/main" val="410413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08635-F1E1-4CBB-970C-6414BF5E574B}"/>
              </a:ext>
            </a:extLst>
          </p:cNvPr>
          <p:cNvSpPr>
            <a:spLocks noGrp="1"/>
          </p:cNvSpPr>
          <p:nvPr>
            <p:ph type="title"/>
          </p:nvPr>
        </p:nvSpPr>
        <p:spPr/>
        <p:txBody>
          <a:bodyPr/>
          <a:lstStyle/>
          <a:p>
            <a:r>
              <a:rPr lang="en-US" altLang="en-US" dirty="0"/>
              <a:t>How to build a Confrontation Matrix?</a:t>
            </a:r>
            <a:endParaRPr lang="LID4096" dirty="0"/>
          </a:p>
        </p:txBody>
      </p:sp>
      <p:pic>
        <p:nvPicPr>
          <p:cNvPr id="2050" name="Picture 2" descr="https://expertprogrammanagement.com/wp-content/uploads/2011/08/confrontation-matrix-example.jpg">
            <a:extLst>
              <a:ext uri="{FF2B5EF4-FFF2-40B4-BE49-F238E27FC236}">
                <a16:creationId xmlns:a16="http://schemas.microsoft.com/office/drawing/2014/main" id="{45B10C9D-CBC4-431F-81D0-3740249C0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4" y="2293155"/>
            <a:ext cx="9407565" cy="326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419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58B70-C36A-4F84-9EC1-5421B9A32EDB}"/>
              </a:ext>
            </a:extLst>
          </p:cNvPr>
          <p:cNvSpPr>
            <a:spLocks noGrp="1"/>
          </p:cNvSpPr>
          <p:nvPr>
            <p:ph type="title"/>
          </p:nvPr>
        </p:nvSpPr>
        <p:spPr/>
        <p:txBody>
          <a:bodyPr/>
          <a:lstStyle/>
          <a:p>
            <a:r>
              <a:rPr lang="en-US" altLang="en-US" dirty="0"/>
              <a:t>How to build a Confrontation Matrix?</a:t>
            </a:r>
            <a:endParaRPr lang="LID4096" dirty="0"/>
          </a:p>
        </p:txBody>
      </p:sp>
      <p:sp>
        <p:nvSpPr>
          <p:cNvPr id="3" name="Tijdelijke aanduiding voor inhoud 2">
            <a:extLst>
              <a:ext uri="{FF2B5EF4-FFF2-40B4-BE49-F238E27FC236}">
                <a16:creationId xmlns:a16="http://schemas.microsoft.com/office/drawing/2014/main" id="{0EFA889B-0F92-4B9B-9A2F-77BA8DF78C6A}"/>
              </a:ext>
            </a:extLst>
          </p:cNvPr>
          <p:cNvSpPr>
            <a:spLocks noGrp="1"/>
          </p:cNvSpPr>
          <p:nvPr>
            <p:ph idx="1"/>
          </p:nvPr>
        </p:nvSpPr>
        <p:spPr/>
        <p:txBody>
          <a:bodyPr>
            <a:normAutofit/>
          </a:bodyPr>
          <a:lstStyle/>
          <a:p>
            <a:pPr fontAlgn="base"/>
            <a:r>
              <a:rPr lang="en-GB" dirty="0"/>
              <a:t>From here, the next step is to investigate all of the combinations which have been identified as strategically important or interesting, and then continually narrow the various options down until the best strategy for the organisation remains</a:t>
            </a:r>
            <a:endParaRPr lang="LID4096" dirty="0"/>
          </a:p>
        </p:txBody>
      </p:sp>
    </p:spTree>
    <p:extLst>
      <p:ext uri="{BB962C8B-B14F-4D97-AF65-F5344CB8AC3E}">
        <p14:creationId xmlns:p14="http://schemas.microsoft.com/office/powerpoint/2010/main" val="3958325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p:txBody>
          <a:bodyPr/>
          <a:lstStyle/>
          <a:p>
            <a:r>
              <a:rPr lang="en-US" altLang="en-US" dirty="0">
                <a:latin typeface="+mn-lt"/>
              </a:rPr>
              <a:t>SO Strategies </a:t>
            </a:r>
          </a:p>
          <a:p>
            <a:pPr lvl="1"/>
            <a:r>
              <a:rPr lang="en-US" altLang="en-US" dirty="0">
                <a:latin typeface="+mn-lt"/>
              </a:rPr>
              <a:t>Use a firm’s internal strengths to take advantage of external opportunities</a:t>
            </a:r>
          </a:p>
        </p:txBody>
      </p:sp>
      <p:sp>
        <p:nvSpPr>
          <p:cNvPr id="27652" name="Content Placeholder 3"/>
          <p:cNvSpPr>
            <a:spLocks noGrp="1"/>
          </p:cNvSpPr>
          <p:nvPr>
            <p:ph sz="half" idx="2"/>
          </p:nvPr>
        </p:nvSpPr>
        <p:spPr/>
        <p:txBody>
          <a:bodyPr/>
          <a:lstStyle/>
          <a:p>
            <a:r>
              <a:rPr lang="en-US" altLang="en-US" dirty="0">
                <a:latin typeface="+mn-lt"/>
              </a:rPr>
              <a:t>WO Strategies </a:t>
            </a:r>
          </a:p>
          <a:p>
            <a:pPr lvl="1"/>
            <a:r>
              <a:rPr lang="en-US" altLang="en-US" dirty="0">
                <a:latin typeface="+mn-lt"/>
              </a:rPr>
              <a:t>Aim at improving internal weaknesses by taking advantage of external opportunities</a:t>
            </a:r>
          </a:p>
        </p:txBody>
      </p:sp>
      <p:sp>
        <p:nvSpPr>
          <p:cNvPr id="7" name="Content Placeholder 2"/>
          <p:cNvSpPr txBox="1">
            <a:spLocks/>
          </p:cNvSpPr>
          <p:nvPr/>
        </p:nvSpPr>
        <p:spPr>
          <a:xfrm>
            <a:off x="910936" y="3814835"/>
            <a:ext cx="5181600" cy="1634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latin typeface="+mn-lt"/>
              </a:rPr>
              <a:t>ST Strategies </a:t>
            </a:r>
          </a:p>
          <a:p>
            <a:pPr lvl="1"/>
            <a:r>
              <a:rPr lang="en-US" altLang="en-US" dirty="0">
                <a:latin typeface="+mn-lt"/>
              </a:rPr>
              <a:t>Use a firm’s strengths to avoid or reduce the impact of external threats</a:t>
            </a:r>
          </a:p>
        </p:txBody>
      </p:sp>
      <p:sp>
        <p:nvSpPr>
          <p:cNvPr id="8" name="Content Placeholder 3"/>
          <p:cNvSpPr txBox="1">
            <a:spLocks/>
          </p:cNvSpPr>
          <p:nvPr/>
        </p:nvSpPr>
        <p:spPr>
          <a:xfrm>
            <a:off x="6244936" y="3814835"/>
            <a:ext cx="5181600" cy="1634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latin typeface="+mn-lt"/>
              </a:rPr>
              <a:t>WT Strategies </a:t>
            </a:r>
          </a:p>
          <a:p>
            <a:pPr lvl="1"/>
            <a:r>
              <a:rPr lang="en-US" altLang="en-US" dirty="0">
                <a:latin typeface="+mn-lt"/>
              </a:rPr>
              <a:t>Defensive tactics directed at reducing internal weakness and avoiding external threats</a:t>
            </a:r>
          </a:p>
        </p:txBody>
      </p:sp>
      <p:sp>
        <p:nvSpPr>
          <p:cNvPr id="2" name="Foliennummernplatzhalter 1">
            <a:extLst>
              <a:ext uri="{FF2B5EF4-FFF2-40B4-BE49-F238E27FC236}">
                <a16:creationId xmlns:a16="http://schemas.microsoft.com/office/drawing/2014/main" id="{43BC093D-5FEB-4551-8301-5D88F368AD8B}"/>
              </a:ext>
            </a:extLst>
          </p:cNvPr>
          <p:cNvSpPr>
            <a:spLocks noGrp="1"/>
          </p:cNvSpPr>
          <p:nvPr>
            <p:ph type="sldNum" sz="quarter" idx="12"/>
          </p:nvPr>
        </p:nvSpPr>
        <p:spPr/>
        <p:txBody>
          <a:bodyPr/>
          <a:lstStyle/>
          <a:p>
            <a:fld id="{B34092F8-88B9-48E5-9B8F-3F206E5F35A9}" type="slidenum">
              <a:rPr lang="hr-HR" smtClean="0"/>
              <a:t>33</a:t>
            </a:fld>
            <a:endParaRPr lang="hr-HR"/>
          </a:p>
        </p:txBody>
      </p:sp>
      <p:sp>
        <p:nvSpPr>
          <p:cNvPr id="10" name="Titel 1">
            <a:extLst>
              <a:ext uri="{FF2B5EF4-FFF2-40B4-BE49-F238E27FC236}">
                <a16:creationId xmlns:a16="http://schemas.microsoft.com/office/drawing/2014/main" id="{F7EF2595-6C9C-4188-88F9-D7DA4E742AF2}"/>
              </a:ext>
            </a:extLst>
          </p:cNvPr>
          <p:cNvSpPr>
            <a:spLocks noGrp="1"/>
          </p:cNvSpPr>
          <p:nvPr>
            <p:ph type="title"/>
          </p:nvPr>
        </p:nvSpPr>
        <p:spPr>
          <a:xfrm>
            <a:off x="838200" y="365125"/>
            <a:ext cx="10515600" cy="1325563"/>
          </a:xfrm>
        </p:spPr>
        <p:txBody>
          <a:bodyPr/>
          <a:lstStyle/>
          <a:p>
            <a:r>
              <a:rPr lang="en-US" altLang="en-US" dirty="0"/>
              <a:t>How to build a Confrontation Matrix?</a:t>
            </a:r>
            <a:endParaRPr lang="LID4096" dirty="0"/>
          </a:p>
        </p:txBody>
      </p:sp>
    </p:spTree>
    <p:extLst>
      <p:ext uri="{BB962C8B-B14F-4D97-AF65-F5344CB8AC3E}">
        <p14:creationId xmlns:p14="http://schemas.microsoft.com/office/powerpoint/2010/main" val="1121160974"/>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79" y="242421"/>
            <a:ext cx="10515600" cy="1325563"/>
          </a:xfrm>
        </p:spPr>
        <p:txBody>
          <a:bodyPr/>
          <a:lstStyle/>
          <a:p>
            <a:r>
              <a:rPr lang="en-GB" dirty="0">
                <a:latin typeface="+mn-lt"/>
              </a:rPr>
              <a:t>In-class Activity (continuing from slide 18)</a:t>
            </a:r>
          </a:p>
        </p:txBody>
      </p:sp>
      <p:sp>
        <p:nvSpPr>
          <p:cNvPr id="3" name="Content Placeholder 2"/>
          <p:cNvSpPr>
            <a:spLocks noGrp="1"/>
          </p:cNvSpPr>
          <p:nvPr>
            <p:ph idx="1"/>
          </p:nvPr>
        </p:nvSpPr>
        <p:spPr>
          <a:xfrm>
            <a:off x="671679" y="1567984"/>
            <a:ext cx="10515600" cy="4351338"/>
          </a:xfrm>
        </p:spPr>
        <p:txBody>
          <a:bodyPr>
            <a:normAutofit/>
          </a:bodyPr>
          <a:lstStyle/>
          <a:p>
            <a:pPr marL="450850" indent="-450850">
              <a:buNone/>
            </a:pPr>
            <a:r>
              <a:rPr lang="en-GB" dirty="0">
                <a:latin typeface="+mn-lt"/>
              </a:rPr>
              <a:t>3.	Make a SWOT Matrix for your favourite bar or restaurant</a:t>
            </a:r>
          </a:p>
          <a:p>
            <a:pPr marL="450850" indent="-450850">
              <a:buNone/>
            </a:pPr>
            <a:r>
              <a:rPr lang="en-GB" dirty="0">
                <a:latin typeface="+mn-lt"/>
              </a:rPr>
              <a:t>4. 	Matching stage: formulate SO, WO, ST and WT strategies and or actions</a:t>
            </a:r>
          </a:p>
        </p:txBody>
      </p:sp>
      <p:sp>
        <p:nvSpPr>
          <p:cNvPr id="4" name="Footer Placeholder 3"/>
          <p:cNvSpPr>
            <a:spLocks noGrp="1"/>
          </p:cNvSpPr>
          <p:nvPr>
            <p:ph type="ftr" sz="quarter" idx="11"/>
          </p:nvPr>
        </p:nvSpPr>
        <p:spPr/>
        <p:txBody>
          <a:bodyPr/>
          <a:lstStyle/>
          <a:p>
            <a:r>
              <a:rPr lang="en-GB"/>
              <a:t>Marketingtools 1st year - Week3 TT2 - regular students</a:t>
            </a:r>
            <a:endParaRPr lang="en-GB" dirty="0"/>
          </a:p>
        </p:txBody>
      </p:sp>
    </p:spTree>
    <p:extLst>
      <p:ext uri="{BB962C8B-B14F-4D97-AF65-F5344CB8AC3E}">
        <p14:creationId xmlns:p14="http://schemas.microsoft.com/office/powerpoint/2010/main" val="3659154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Homework Assignment SWOT Analysis (Assessment)</a:t>
            </a:r>
          </a:p>
        </p:txBody>
      </p:sp>
      <p:sp>
        <p:nvSpPr>
          <p:cNvPr id="3" name="Tijdelijke aanduiding voor inhoud 2"/>
          <p:cNvSpPr>
            <a:spLocks noGrp="1"/>
          </p:cNvSpPr>
          <p:nvPr>
            <p:ph idx="1"/>
          </p:nvPr>
        </p:nvSpPr>
        <p:spPr/>
        <p:txBody>
          <a:bodyPr>
            <a:normAutofit lnSpcReduction="10000"/>
          </a:bodyPr>
          <a:lstStyle/>
          <a:p>
            <a:r>
              <a:rPr lang="en-GB" sz="2400" dirty="0">
                <a:latin typeface="+mn-lt"/>
              </a:rPr>
              <a:t>Make teams: 3-5 people</a:t>
            </a:r>
          </a:p>
          <a:p>
            <a:r>
              <a:rPr lang="en-GB" sz="2400" dirty="0">
                <a:latin typeface="+mn-lt"/>
              </a:rPr>
              <a:t>Choose one small or medium-sized enterprise per team, get the company approved by your lecturer and make sure you have access to information about the company</a:t>
            </a:r>
          </a:p>
          <a:p>
            <a:r>
              <a:rPr lang="en-GB" sz="2400" dirty="0">
                <a:latin typeface="+mn-lt"/>
              </a:rPr>
              <a:t>Develop per team 4-5 slides: a SWOT matrix, including a SO strategy, a WO strategy, a ST strategy, and a WT strategy and split this into short-term and long-term strategies</a:t>
            </a:r>
          </a:p>
          <a:p>
            <a:r>
              <a:rPr lang="en-GB" sz="2400" dirty="0">
                <a:latin typeface="+mn-lt"/>
              </a:rPr>
              <a:t>Try to compare the company with at least one competitor</a:t>
            </a:r>
          </a:p>
          <a:p>
            <a:r>
              <a:rPr lang="en-GB" sz="2400" dirty="0">
                <a:latin typeface="+mn-lt"/>
              </a:rPr>
              <a:t>Give a minimum of 5 opportunities, 5 threats, 5 strengths, and 5 weaknesses</a:t>
            </a:r>
          </a:p>
          <a:p>
            <a:r>
              <a:rPr lang="en-GB" sz="2400" dirty="0">
                <a:latin typeface="+mn-lt"/>
              </a:rPr>
              <a:t>Optional: give a 5-8 minute PPT presentation</a:t>
            </a:r>
          </a:p>
          <a:p>
            <a:r>
              <a:rPr lang="en-GB" sz="2400" dirty="0">
                <a:latin typeface="+mn-lt"/>
              </a:rPr>
              <a:t>Important: add sources in your document</a:t>
            </a:r>
          </a:p>
          <a:p>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1568055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33173-0849-4CC1-BE23-34A1B45F2989}"/>
              </a:ext>
            </a:extLst>
          </p:cNvPr>
          <p:cNvSpPr>
            <a:spLocks noGrp="1"/>
          </p:cNvSpPr>
          <p:nvPr>
            <p:ph type="title"/>
          </p:nvPr>
        </p:nvSpPr>
        <p:spPr/>
        <p:txBody>
          <a:bodyPr/>
          <a:lstStyle/>
          <a:p>
            <a:r>
              <a:rPr lang="de-DE" dirty="0"/>
              <a:t>Summary</a:t>
            </a:r>
          </a:p>
        </p:txBody>
      </p:sp>
      <p:graphicFrame>
        <p:nvGraphicFramePr>
          <p:cNvPr id="4" name="Inhaltsplatzhalter 3">
            <a:extLst>
              <a:ext uri="{FF2B5EF4-FFF2-40B4-BE49-F238E27FC236}">
                <a16:creationId xmlns:a16="http://schemas.microsoft.com/office/drawing/2014/main" id="{75CE3081-B044-418F-B112-1D9628E6C0A8}"/>
              </a:ext>
            </a:extLst>
          </p:cNvPr>
          <p:cNvGraphicFramePr>
            <a:graphicFrameLocks noGrp="1"/>
          </p:cNvGraphicFramePr>
          <p:nvPr>
            <p:ph idx="1"/>
            <p:extLst>
              <p:ext uri="{D42A27DB-BD31-4B8C-83A1-F6EECF244321}">
                <p14:modId xmlns:p14="http://schemas.microsoft.com/office/powerpoint/2010/main" val="1859306091"/>
              </p:ext>
            </p:extLst>
          </p:nvPr>
        </p:nvGraphicFramePr>
        <p:xfrm>
          <a:off x="838200" y="1546789"/>
          <a:ext cx="10515600" cy="4630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156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F8063-5829-4588-AA98-85D2F0257CC9}"/>
              </a:ext>
            </a:extLst>
          </p:cNvPr>
          <p:cNvSpPr>
            <a:spLocks noGrp="1"/>
          </p:cNvSpPr>
          <p:nvPr>
            <p:ph type="title"/>
          </p:nvPr>
        </p:nvSpPr>
        <p:spPr>
          <a:xfrm>
            <a:off x="568036" y="316201"/>
            <a:ext cx="8229600" cy="1143000"/>
          </a:xfrm>
        </p:spPr>
        <p:txBody>
          <a:bodyPr/>
          <a:lstStyle/>
          <a:p>
            <a:pPr>
              <a:defRPr/>
            </a:pPr>
            <a:r>
              <a:rPr lang="en-US" dirty="0">
                <a:solidFill>
                  <a:schemeClr val="tx1"/>
                </a:solidFill>
                <a:effectLst>
                  <a:outerShdw blurRad="38100" dist="38100" dir="2700000" algn="tl">
                    <a:srgbClr val="000000">
                      <a:alpha val="43137"/>
                    </a:srgbClr>
                  </a:outerShdw>
                </a:effectLst>
                <a:latin typeface="+mj-lt"/>
              </a:rPr>
              <a:t>Learning Objectives</a:t>
            </a:r>
          </a:p>
        </p:txBody>
      </p:sp>
      <p:sp>
        <p:nvSpPr>
          <p:cNvPr id="18439" name="Inhaltsplatzhalter 23">
            <a:extLst>
              <a:ext uri="{FF2B5EF4-FFF2-40B4-BE49-F238E27FC236}">
                <a16:creationId xmlns:a16="http://schemas.microsoft.com/office/drawing/2014/main" id="{1365896F-54DE-4D3E-B577-BC2DCD5A662E}"/>
              </a:ext>
            </a:extLst>
          </p:cNvPr>
          <p:cNvSpPr>
            <a:spLocks noGrp="1"/>
          </p:cNvSpPr>
          <p:nvPr>
            <p:ph idx="1"/>
          </p:nvPr>
        </p:nvSpPr>
        <p:spPr/>
        <p:txBody>
          <a:bodyPr vert="horz" lIns="91440" tIns="45720" rIns="91440" bIns="45720" rtlCol="0" anchor="t">
            <a:normAutofit/>
          </a:bodyPr>
          <a:lstStyle/>
          <a:p>
            <a:pPr lvl="0"/>
            <a:r>
              <a:rPr lang="en-GB" dirty="0">
                <a:ea typeface="Adobe Fan Heiti Std B"/>
              </a:rPr>
              <a:t>Students are able to analyse the SWOT and develop strategies for the company by combining the strengths and weaknesses with the opportunities and strengths</a:t>
            </a:r>
            <a:endParaRPr lang="de-DE" dirty="0">
              <a:ea typeface="Adobe Fan Heiti Std B"/>
            </a:endParaRPr>
          </a:p>
          <a:p>
            <a:pPr lvl="0"/>
            <a:r>
              <a:rPr lang="en-GB" dirty="0">
                <a:ea typeface="Adobe Fan Heiti Std B"/>
              </a:rPr>
              <a:t>Students are able to recognise the advantages and limitations of using a SWOT analysis</a:t>
            </a:r>
          </a:p>
          <a:p>
            <a:pPr lvl="0"/>
            <a:r>
              <a:rPr lang="en-GB" dirty="0">
                <a:effectLst/>
              </a:rPr>
              <a:t>Students are able to connect a SWOT analysis to the internal and external analysis</a:t>
            </a:r>
            <a:endParaRPr lang="de-DE" dirty="0">
              <a:effectLst/>
            </a:endParaRPr>
          </a:p>
        </p:txBody>
      </p:sp>
      <p:sp>
        <p:nvSpPr>
          <p:cNvPr id="3" name="Foliennummernplatzhalter 2">
            <a:extLst>
              <a:ext uri="{FF2B5EF4-FFF2-40B4-BE49-F238E27FC236}">
                <a16:creationId xmlns:a16="http://schemas.microsoft.com/office/drawing/2014/main" id="{644F215A-53D8-48A9-8745-7234F9F6538E}"/>
              </a:ext>
            </a:extLst>
          </p:cNvPr>
          <p:cNvSpPr>
            <a:spLocks noGrp="1"/>
          </p:cNvSpPr>
          <p:nvPr>
            <p:ph type="sldNum" sz="quarter" idx="12"/>
          </p:nvPr>
        </p:nvSpPr>
        <p:spPr/>
        <p:txBody>
          <a:bodyPr/>
          <a:lstStyle/>
          <a:p>
            <a:fld id="{B34092F8-88B9-48E5-9B8F-3F206E5F35A9}" type="slidenum">
              <a:rPr lang="hr-HR" smtClean="0"/>
              <a:t>37</a:t>
            </a:fld>
            <a:endParaRPr lang="hr-HR"/>
          </a:p>
        </p:txBody>
      </p:sp>
    </p:spTree>
    <p:extLst>
      <p:ext uri="{BB962C8B-B14F-4D97-AF65-F5344CB8AC3E}">
        <p14:creationId xmlns:p14="http://schemas.microsoft.com/office/powerpoint/2010/main" val="1726331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2866-E362-EB4C-BAEA-AE0BFAFEE7A5}"/>
              </a:ext>
            </a:extLst>
          </p:cNvPr>
          <p:cNvSpPr>
            <a:spLocks noGrp="1"/>
          </p:cNvSpPr>
          <p:nvPr>
            <p:ph type="title"/>
          </p:nvPr>
        </p:nvSpPr>
        <p:spPr>
          <a:xfrm>
            <a:off x="838200" y="365126"/>
            <a:ext cx="10515600" cy="1242958"/>
          </a:xfrm>
        </p:spPr>
        <p:txBody>
          <a:bodyPr/>
          <a:lstStyle/>
          <a:p>
            <a:r>
              <a:rPr lang="en-GB" dirty="0">
                <a:latin typeface="+mn-lt"/>
              </a:rPr>
              <a:t>References</a:t>
            </a:r>
          </a:p>
        </p:txBody>
      </p:sp>
      <p:sp>
        <p:nvSpPr>
          <p:cNvPr id="7" name="TextBox 6">
            <a:extLst>
              <a:ext uri="{FF2B5EF4-FFF2-40B4-BE49-F238E27FC236}">
                <a16:creationId xmlns:a16="http://schemas.microsoft.com/office/drawing/2014/main" id="{277F5B35-6431-F449-A23A-1B6FA8C3FFBA}"/>
              </a:ext>
            </a:extLst>
          </p:cNvPr>
          <p:cNvSpPr txBox="1"/>
          <p:nvPr/>
        </p:nvSpPr>
        <p:spPr>
          <a:xfrm>
            <a:off x="444062" y="1308539"/>
            <a:ext cx="10909738" cy="53860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err="1">
                <a:solidFill>
                  <a:schemeClr val="bg2">
                    <a:lumMod val="25000"/>
                  </a:schemeClr>
                </a:solidFill>
              </a:rPr>
              <a:t>Muilwik</a:t>
            </a:r>
            <a:r>
              <a:rPr lang="en-GB" sz="1600" dirty="0">
                <a:solidFill>
                  <a:schemeClr val="bg2">
                    <a:lumMod val="25000"/>
                  </a:schemeClr>
                </a:solidFill>
              </a:rPr>
              <a:t>, E. (2009-2014). </a:t>
            </a:r>
            <a:r>
              <a:rPr lang="en-GB" sz="1600" dirty="0" err="1">
                <a:solidFill>
                  <a:schemeClr val="bg2">
                    <a:lumMod val="25000"/>
                  </a:schemeClr>
                </a:solidFill>
              </a:rPr>
              <a:t>Meso</a:t>
            </a:r>
            <a:r>
              <a:rPr lang="en-GB" sz="1600" dirty="0">
                <a:solidFill>
                  <a:schemeClr val="bg2">
                    <a:lumMod val="25000"/>
                  </a:schemeClr>
                </a:solidFill>
              </a:rPr>
              <a:t> Environment. Retrieved from </a:t>
            </a:r>
            <a:r>
              <a:rPr lang="en-GB" sz="1600" dirty="0">
                <a:solidFill>
                  <a:schemeClr val="bg2">
                    <a:lumMod val="25000"/>
                  </a:schemeClr>
                </a:solidFill>
                <a:hlinkClick r:id="rId2">
                  <a:extLst>
                    <a:ext uri="{A12FA001-AC4F-418D-AE19-62706E023703}">
                      <ahyp:hlinkClr xmlns:ahyp="http://schemas.microsoft.com/office/drawing/2018/hyperlinkcolor" val="tx"/>
                    </a:ext>
                  </a:extLst>
                </a:hlinkClick>
              </a:rPr>
              <a:t>https://www.intemarketing.org/marketing-information/marketing-environment/meso-environment</a:t>
            </a:r>
            <a:endParaRPr lang="en-GB" sz="1600" dirty="0">
              <a:solidFill>
                <a:schemeClr val="bg2">
                  <a:lumMod val="25000"/>
                </a:schemeClr>
              </a:solidFill>
            </a:endParaRPr>
          </a:p>
          <a:p>
            <a:pPr marL="285750" indent="-285750">
              <a:lnSpc>
                <a:spcPct val="150000"/>
              </a:lnSpc>
              <a:buFont typeface="Arial" panose="020B0604020202020204" pitchFamily="34" charset="0"/>
              <a:buChar char="•"/>
            </a:pPr>
            <a:r>
              <a:rPr lang="en-GB" sz="1600" dirty="0">
                <a:solidFill>
                  <a:schemeClr val="bg2">
                    <a:lumMod val="25000"/>
                  </a:schemeClr>
                </a:solidFill>
              </a:rPr>
              <a:t> Community Tool Box. (n.d.). Chapter 3. Assessing Community Needs and Resources | Section 14. SWOT Analysis: Strengths, Weaknesses, Opportunities, and Threats. Retrieved from </a:t>
            </a:r>
            <a:r>
              <a:rPr lang="en-GB" sz="1600" dirty="0">
                <a:solidFill>
                  <a:schemeClr val="bg2">
                    <a:lumMod val="25000"/>
                  </a:schemeClr>
                </a:solidFill>
                <a:hlinkClick r:id="rId3">
                  <a:extLst>
                    <a:ext uri="{A12FA001-AC4F-418D-AE19-62706E023703}">
                      <ahyp:hlinkClr xmlns:ahyp="http://schemas.microsoft.com/office/drawing/2018/hyperlinkcolor" val="tx"/>
                    </a:ext>
                  </a:extLst>
                </a:hlinkClick>
              </a:rPr>
              <a:t>https://ctb.ku.edu/en/table-of-contents/assessment/assessing-community-needs-and-resources/swot-analysis/main</a:t>
            </a:r>
            <a:endParaRPr lang="en-GB" sz="1600" dirty="0">
              <a:solidFill>
                <a:schemeClr val="bg2">
                  <a:lumMod val="25000"/>
                </a:schemeClr>
              </a:solidFill>
            </a:endParaRPr>
          </a:p>
          <a:p>
            <a:pPr marL="285750" indent="-285750">
              <a:lnSpc>
                <a:spcPct val="150000"/>
              </a:lnSpc>
              <a:buFont typeface="Arial" panose="020B0604020202020204" pitchFamily="34" charset="0"/>
              <a:buChar char="•"/>
            </a:pPr>
            <a:r>
              <a:rPr lang="en-GB" sz="1600" dirty="0">
                <a:solidFill>
                  <a:schemeClr val="bg2">
                    <a:lumMod val="25000"/>
                  </a:schemeClr>
                </a:solidFill>
              </a:rPr>
              <a:t>Employment, S. B. and T. (2011, July 28). Uses of SWOT analysis. Retrieved  from </a:t>
            </a:r>
            <a:r>
              <a:rPr lang="en-GB" sz="1600" dirty="0">
                <a:solidFill>
                  <a:schemeClr val="bg2">
                    <a:lumMod val="25000"/>
                  </a:schemeClr>
                </a:solidFill>
                <a:hlinkClick r:id="rId4">
                  <a:extLst>
                    <a:ext uri="{A12FA001-AC4F-418D-AE19-62706E023703}">
                      <ahyp:hlinkClr xmlns:ahyp="http://schemas.microsoft.com/office/drawing/2018/hyperlinkcolor" val="tx"/>
                    </a:ext>
                  </a:extLst>
                </a:hlinkClick>
              </a:rPr>
              <a:t>https://www.business.qld.gov.au/starting-business/planning/market-customer-research/swot-analysis/uses</a:t>
            </a:r>
            <a:endParaRPr lang="en-GB" sz="1600" dirty="0">
              <a:solidFill>
                <a:schemeClr val="bg2">
                  <a:lumMod val="25000"/>
                </a:schemeClr>
              </a:solidFill>
            </a:endParaRPr>
          </a:p>
          <a:p>
            <a:pPr marL="285750" indent="-285750">
              <a:lnSpc>
                <a:spcPct val="150000"/>
              </a:lnSpc>
              <a:buFont typeface="Arial" panose="020B0604020202020204" pitchFamily="34" charset="0"/>
              <a:buChar char="•"/>
            </a:pPr>
            <a:r>
              <a:rPr lang="en-GB" sz="1600" dirty="0">
                <a:solidFill>
                  <a:schemeClr val="bg2">
                    <a:lumMod val="25000"/>
                  </a:schemeClr>
                </a:solidFill>
              </a:rPr>
              <a:t>Employment, S. B. and T. (2011, July 28). Benefits and limitations of SWOT analysis. Retrieved from </a:t>
            </a:r>
            <a:r>
              <a:rPr lang="en-GB" sz="1600" dirty="0">
                <a:solidFill>
                  <a:schemeClr val="bg2">
                    <a:lumMod val="25000"/>
                  </a:schemeClr>
                </a:solidFill>
                <a:hlinkClick r:id="rId5">
                  <a:extLst>
                    <a:ext uri="{A12FA001-AC4F-418D-AE19-62706E023703}">
                      <ahyp:hlinkClr xmlns:ahyp="http://schemas.microsoft.com/office/drawing/2018/hyperlinkcolor" val="tx"/>
                    </a:ext>
                  </a:extLst>
                </a:hlinkClick>
              </a:rPr>
              <a:t>https://www.business.qld.gov.au/starting-business/planning/market-customer-research/swot-analysis/benefits-limitations</a:t>
            </a:r>
            <a:endParaRPr lang="en-GB" sz="1600" dirty="0">
              <a:solidFill>
                <a:schemeClr val="bg2">
                  <a:lumMod val="25000"/>
                </a:schemeClr>
              </a:solidFill>
            </a:endParaRPr>
          </a:p>
          <a:p>
            <a:pPr marL="285750" indent="-285750">
              <a:lnSpc>
                <a:spcPct val="150000"/>
              </a:lnSpc>
              <a:buFont typeface="Arial" panose="020B0604020202020204" pitchFamily="34" charset="0"/>
              <a:buChar char="•"/>
            </a:pPr>
            <a:r>
              <a:rPr lang="en-GB" sz="1600" dirty="0">
                <a:solidFill>
                  <a:schemeClr val="bg2">
                    <a:lumMod val="25000"/>
                  </a:schemeClr>
                </a:solidFill>
              </a:rPr>
              <a:t>Employment, S. B. and T. (2011, July 28). Tips for a successful SWOT analysis. Retrieved from </a:t>
            </a:r>
            <a:r>
              <a:rPr lang="en-GB" sz="1600" dirty="0">
                <a:solidFill>
                  <a:schemeClr val="bg2">
                    <a:lumMod val="25000"/>
                  </a:schemeClr>
                </a:solidFill>
                <a:hlinkClick r:id="rId6">
                  <a:extLst>
                    <a:ext uri="{A12FA001-AC4F-418D-AE19-62706E023703}">
                      <ahyp:hlinkClr xmlns:ahyp="http://schemas.microsoft.com/office/drawing/2018/hyperlinkcolor" val="tx"/>
                    </a:ext>
                  </a:extLst>
                </a:hlinkClick>
              </a:rPr>
              <a:t>https://www.business.qld.gov.au/starting-business/planning/market-customer-research/swot-analysis/tips</a:t>
            </a:r>
            <a:endParaRPr lang="en-GB" sz="1600" dirty="0">
              <a:solidFill>
                <a:schemeClr val="bg2">
                  <a:lumMod val="25000"/>
                </a:schemeClr>
              </a:solidFill>
            </a:endParaRPr>
          </a:p>
          <a:p>
            <a:pPr marL="285750" indent="-285750">
              <a:lnSpc>
                <a:spcPct val="150000"/>
              </a:lnSpc>
              <a:buFont typeface="Arial" panose="020B0604020202020204" pitchFamily="34" charset="0"/>
              <a:buChar char="•"/>
            </a:pPr>
            <a:r>
              <a:rPr lang="en-GB" sz="1600" dirty="0">
                <a:solidFill>
                  <a:schemeClr val="bg2">
                    <a:lumMod val="25000"/>
                  </a:schemeClr>
                </a:solidFill>
              </a:rPr>
              <a:t>Employment, S. B. and T. (2011, March 8). Benchmarking your. Retrieved from </a:t>
            </a:r>
            <a:r>
              <a:rPr lang="en-GB" sz="1600" dirty="0">
                <a:solidFill>
                  <a:schemeClr val="bg2">
                    <a:lumMod val="25000"/>
                  </a:schemeClr>
                </a:solidFill>
                <a:hlinkClick r:id="rId7">
                  <a:extLst>
                    <a:ext uri="{A12FA001-AC4F-418D-AE19-62706E023703}">
                      <ahyp:hlinkClr xmlns:ahyp="http://schemas.microsoft.com/office/drawing/2018/hyperlinkcolor" val="tx"/>
                    </a:ext>
                  </a:extLst>
                </a:hlinkClick>
              </a:rPr>
              <a:t>https://www.business.qld.gov.au/starting-business/planning/market-customer-research/benchmarking</a:t>
            </a:r>
            <a:endParaRPr lang="en-GB" sz="1600" dirty="0">
              <a:solidFill>
                <a:schemeClr val="bg2">
                  <a:lumMod val="25000"/>
                </a:schemeClr>
              </a:solidFill>
            </a:endParaRPr>
          </a:p>
          <a:p>
            <a:pPr marL="285750" indent="-285750">
              <a:buFont typeface="Arial" panose="020B0604020202020204" pitchFamily="34" charset="0"/>
              <a:buChar char="•"/>
            </a:pPr>
            <a:endParaRPr lang="en-GB" sz="1600" dirty="0">
              <a:solidFill>
                <a:schemeClr val="bg2">
                  <a:lumMod val="25000"/>
                </a:schemeClr>
              </a:solidFill>
            </a:endParaRPr>
          </a:p>
          <a:p>
            <a:pPr marL="285750" indent="-285750">
              <a:buFont typeface="Arial" panose="020B0604020202020204" pitchFamily="34" charset="0"/>
              <a:buChar char="•"/>
            </a:pPr>
            <a:endParaRPr lang="en-GB" sz="1600" dirty="0">
              <a:solidFill>
                <a:schemeClr val="bg2">
                  <a:lumMod val="25000"/>
                </a:schemeClr>
              </a:solidFill>
            </a:endParaRPr>
          </a:p>
        </p:txBody>
      </p:sp>
      <p:sp>
        <p:nvSpPr>
          <p:cNvPr id="3" name="Foliennummernplatzhalter 2">
            <a:extLst>
              <a:ext uri="{FF2B5EF4-FFF2-40B4-BE49-F238E27FC236}">
                <a16:creationId xmlns:a16="http://schemas.microsoft.com/office/drawing/2014/main" id="{316441E9-E7AF-4569-AB79-EF8FA31E3102}"/>
              </a:ext>
            </a:extLst>
          </p:cNvPr>
          <p:cNvSpPr>
            <a:spLocks noGrp="1"/>
          </p:cNvSpPr>
          <p:nvPr>
            <p:ph type="sldNum" sz="quarter" idx="12"/>
          </p:nvPr>
        </p:nvSpPr>
        <p:spPr/>
        <p:txBody>
          <a:bodyPr/>
          <a:lstStyle/>
          <a:p>
            <a:fld id="{B34092F8-88B9-48E5-9B8F-3F206E5F35A9}" type="slidenum">
              <a:rPr lang="hr-HR" smtClean="0"/>
              <a:t>38</a:t>
            </a:fld>
            <a:endParaRPr lang="hr-HR"/>
          </a:p>
        </p:txBody>
      </p:sp>
    </p:spTree>
    <p:extLst>
      <p:ext uri="{BB962C8B-B14F-4D97-AF65-F5344CB8AC3E}">
        <p14:creationId xmlns:p14="http://schemas.microsoft.com/office/powerpoint/2010/main" val="87644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F8063-5829-4588-AA98-85D2F0257CC9}"/>
              </a:ext>
            </a:extLst>
          </p:cNvPr>
          <p:cNvSpPr>
            <a:spLocks noGrp="1"/>
          </p:cNvSpPr>
          <p:nvPr>
            <p:ph type="title"/>
          </p:nvPr>
        </p:nvSpPr>
        <p:spPr>
          <a:xfrm>
            <a:off x="568036" y="316201"/>
            <a:ext cx="8229600" cy="1143000"/>
          </a:xfrm>
        </p:spPr>
        <p:txBody>
          <a:bodyPr/>
          <a:lstStyle/>
          <a:p>
            <a:pPr>
              <a:defRPr/>
            </a:pPr>
            <a:r>
              <a:rPr lang="en-US" dirty="0">
                <a:solidFill>
                  <a:schemeClr val="tx1"/>
                </a:solidFill>
                <a:effectLst>
                  <a:outerShdw blurRad="38100" dist="38100" dir="2700000" algn="tl">
                    <a:srgbClr val="000000">
                      <a:alpha val="43137"/>
                    </a:srgbClr>
                  </a:outerShdw>
                </a:effectLst>
                <a:latin typeface="+mj-lt"/>
              </a:rPr>
              <a:t>Learning Objectives</a:t>
            </a:r>
          </a:p>
        </p:txBody>
      </p:sp>
      <p:sp>
        <p:nvSpPr>
          <p:cNvPr id="18439" name="Inhaltsplatzhalter 23">
            <a:extLst>
              <a:ext uri="{FF2B5EF4-FFF2-40B4-BE49-F238E27FC236}">
                <a16:creationId xmlns:a16="http://schemas.microsoft.com/office/drawing/2014/main" id="{1365896F-54DE-4D3E-B577-BC2DCD5A662E}"/>
              </a:ext>
            </a:extLst>
          </p:cNvPr>
          <p:cNvSpPr>
            <a:spLocks noGrp="1"/>
          </p:cNvSpPr>
          <p:nvPr>
            <p:ph idx="1"/>
          </p:nvPr>
        </p:nvSpPr>
        <p:spPr/>
        <p:txBody>
          <a:bodyPr vert="horz" lIns="91440" tIns="45720" rIns="91440" bIns="45720" rtlCol="0" anchor="t">
            <a:normAutofit/>
          </a:bodyPr>
          <a:lstStyle/>
          <a:p>
            <a:pPr lvl="0"/>
            <a:r>
              <a:rPr lang="en-GB" dirty="0">
                <a:ea typeface="Adobe Fan Heiti Std B"/>
              </a:rPr>
              <a:t>Students are able to analyse the SWOT and develop strategies for the company by combining the strengths and weaknesses with the opportunities and strengths</a:t>
            </a:r>
            <a:endParaRPr lang="de-DE" dirty="0">
              <a:ea typeface="Adobe Fan Heiti Std B"/>
            </a:endParaRPr>
          </a:p>
          <a:p>
            <a:pPr lvl="0"/>
            <a:r>
              <a:rPr lang="en-GB" dirty="0">
                <a:ea typeface="Adobe Fan Heiti Std B"/>
              </a:rPr>
              <a:t>Students are able to recognise the advantages and limitations of using a SWOT analysis</a:t>
            </a:r>
          </a:p>
          <a:p>
            <a:pPr lvl="0"/>
            <a:r>
              <a:rPr lang="en-GB" dirty="0">
                <a:effectLst/>
              </a:rPr>
              <a:t>Students are able to connect a SWOT analysis to the internal and external analysis</a:t>
            </a:r>
            <a:endParaRPr lang="de-DE" dirty="0">
              <a:effectLst/>
            </a:endParaRPr>
          </a:p>
        </p:txBody>
      </p:sp>
      <p:sp>
        <p:nvSpPr>
          <p:cNvPr id="3" name="Foliennummernplatzhalter 2">
            <a:extLst>
              <a:ext uri="{FF2B5EF4-FFF2-40B4-BE49-F238E27FC236}">
                <a16:creationId xmlns:a16="http://schemas.microsoft.com/office/drawing/2014/main" id="{644F215A-53D8-48A9-8745-7234F9F6538E}"/>
              </a:ext>
            </a:extLst>
          </p:cNvPr>
          <p:cNvSpPr>
            <a:spLocks noGrp="1"/>
          </p:cNvSpPr>
          <p:nvPr>
            <p:ph type="sldNum" sz="quarter" idx="12"/>
          </p:nvPr>
        </p:nvSpPr>
        <p:spPr/>
        <p:txBody>
          <a:bodyPr/>
          <a:lstStyle/>
          <a:p>
            <a:fld id="{B34092F8-88B9-48E5-9B8F-3F206E5F35A9}" type="slidenum">
              <a:rPr lang="hr-HR" smtClean="0"/>
              <a:t>4</a:t>
            </a:fld>
            <a:endParaRPr lang="hr-HR"/>
          </a:p>
        </p:txBody>
      </p:sp>
    </p:spTree>
    <p:extLst>
      <p:ext uri="{BB962C8B-B14F-4D97-AF65-F5344CB8AC3E}">
        <p14:creationId xmlns:p14="http://schemas.microsoft.com/office/powerpoint/2010/main" val="311023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Table</a:t>
            </a:r>
            <a:r>
              <a:rPr lang="nl-NL" dirty="0"/>
              <a:t> of Contents</a:t>
            </a:r>
            <a:endParaRPr lang="en-GB" dirty="0"/>
          </a:p>
        </p:txBody>
      </p:sp>
      <p:sp>
        <p:nvSpPr>
          <p:cNvPr id="3" name="Content Placeholder 2"/>
          <p:cNvSpPr>
            <a:spLocks noGrp="1"/>
          </p:cNvSpPr>
          <p:nvPr>
            <p:ph idx="1"/>
          </p:nvPr>
        </p:nvSpPr>
        <p:spPr/>
        <p:txBody>
          <a:bodyPr/>
          <a:lstStyle/>
          <a:p>
            <a:r>
              <a:rPr lang="nl-NL" dirty="0" err="1"/>
              <a:t>Overview</a:t>
            </a:r>
            <a:r>
              <a:rPr lang="nl-NL" dirty="0"/>
              <a:t> </a:t>
            </a:r>
            <a:r>
              <a:rPr lang="nl-NL" dirty="0" err="1"/>
              <a:t>External</a:t>
            </a:r>
            <a:r>
              <a:rPr lang="nl-NL" dirty="0"/>
              <a:t> </a:t>
            </a:r>
            <a:r>
              <a:rPr lang="nl-NL" dirty="0" err="1"/>
              <a:t>and</a:t>
            </a:r>
            <a:r>
              <a:rPr lang="nl-NL" dirty="0"/>
              <a:t> </a:t>
            </a:r>
            <a:r>
              <a:rPr lang="nl-NL" dirty="0" err="1"/>
              <a:t>Internal</a:t>
            </a:r>
            <a:r>
              <a:rPr lang="nl-NL" dirty="0"/>
              <a:t> Analysis (See C.1.2.1. </a:t>
            </a:r>
            <a:r>
              <a:rPr lang="nl-NL" dirty="0" err="1"/>
              <a:t>and</a:t>
            </a:r>
            <a:r>
              <a:rPr lang="nl-NL" dirty="0"/>
              <a:t> C.1.2.2)</a:t>
            </a:r>
          </a:p>
          <a:p>
            <a:r>
              <a:rPr lang="nl-NL" dirty="0"/>
              <a:t>1. SWOT Analysis</a:t>
            </a:r>
          </a:p>
          <a:p>
            <a:r>
              <a:rPr lang="nl-NL" dirty="0"/>
              <a:t>2.A EFA </a:t>
            </a:r>
          </a:p>
          <a:p>
            <a:r>
              <a:rPr lang="nl-NL" dirty="0"/>
              <a:t>2.B. IFA</a:t>
            </a:r>
          </a:p>
          <a:p>
            <a:r>
              <a:rPr lang="nl-NL" dirty="0"/>
              <a:t>3. </a:t>
            </a:r>
            <a:r>
              <a:rPr lang="nl-NL" dirty="0" err="1"/>
              <a:t>Confrontation</a:t>
            </a:r>
            <a:r>
              <a:rPr lang="nl-NL" dirty="0"/>
              <a:t> Analysis</a:t>
            </a:r>
          </a:p>
          <a:p>
            <a:endParaRPr lang="en-GB" dirty="0"/>
          </a:p>
        </p:txBody>
      </p:sp>
    </p:spTree>
    <p:extLst>
      <p:ext uri="{BB962C8B-B14F-4D97-AF65-F5344CB8AC3E}">
        <p14:creationId xmlns:p14="http://schemas.microsoft.com/office/powerpoint/2010/main" val="383391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1515704" y="191731"/>
            <a:ext cx="8905009" cy="990600"/>
          </a:xfrm>
        </p:spPr>
        <p:txBody>
          <a:bodyPr>
            <a:normAutofit fontScale="90000"/>
          </a:bodyPr>
          <a:lstStyle/>
          <a:p>
            <a:r>
              <a:rPr lang="en-GB" altLang="en-US">
                <a:latin typeface="+mn-lt"/>
              </a:rPr>
              <a:t>Analysing the Current Situation Environment</a:t>
            </a:r>
          </a:p>
        </p:txBody>
      </p:sp>
      <p:sp>
        <p:nvSpPr>
          <p:cNvPr id="8" name="Tekstvak 7"/>
          <p:cNvSpPr txBox="1"/>
          <p:nvPr/>
        </p:nvSpPr>
        <p:spPr>
          <a:xfrm>
            <a:off x="8518431" y="3854432"/>
            <a:ext cx="2232025" cy="830997"/>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GB" sz="2400" b="1"/>
              <a:t>Macro environment</a:t>
            </a:r>
          </a:p>
        </p:txBody>
      </p:sp>
      <p:sp>
        <p:nvSpPr>
          <p:cNvPr id="11" name="Tekstvak 10"/>
          <p:cNvSpPr txBox="1"/>
          <p:nvPr/>
        </p:nvSpPr>
        <p:spPr>
          <a:xfrm>
            <a:off x="1460282" y="4941888"/>
            <a:ext cx="2929085" cy="4616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GB" sz="2400">
                <a:solidFill>
                  <a:srgbClr val="FF0000"/>
                </a:solidFill>
              </a:rPr>
              <a:t>Internal analysis</a:t>
            </a:r>
          </a:p>
        </p:txBody>
      </p:sp>
      <p:sp>
        <p:nvSpPr>
          <p:cNvPr id="12" name="Tekstvak 11"/>
          <p:cNvSpPr txBox="1"/>
          <p:nvPr/>
        </p:nvSpPr>
        <p:spPr>
          <a:xfrm>
            <a:off x="6096001" y="4941888"/>
            <a:ext cx="3146853" cy="4616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GB" sz="2400">
                <a:solidFill>
                  <a:srgbClr val="FF0000"/>
                </a:solidFill>
              </a:rPr>
              <a:t>External analysis</a:t>
            </a:r>
          </a:p>
        </p:txBody>
      </p:sp>
      <p:sp>
        <p:nvSpPr>
          <p:cNvPr id="13" name="Tekstvak 12"/>
          <p:cNvSpPr txBox="1"/>
          <p:nvPr/>
        </p:nvSpPr>
        <p:spPr>
          <a:xfrm>
            <a:off x="1515704" y="5589588"/>
            <a:ext cx="3690073" cy="461665"/>
          </a:xfrm>
          <a:prstGeom prst="rect">
            <a:avLst/>
          </a:prstGeom>
        </p:spPr>
        <p:style>
          <a:lnRef idx="2">
            <a:schemeClr val="accent2"/>
          </a:lnRef>
          <a:fillRef idx="1">
            <a:schemeClr val="lt1"/>
          </a:fillRef>
          <a:effectRef idx="0">
            <a:schemeClr val="accent2"/>
          </a:effectRef>
          <a:fontRef idx="minor">
            <a:schemeClr val="dk1"/>
          </a:fontRef>
        </p:style>
        <p:txBody>
          <a:bodyPr wrap="square" anchor="t">
            <a:spAutoFit/>
          </a:bodyPr>
          <a:lstStyle/>
          <a:p>
            <a:pPr eaLnBrk="1" hangingPunct="1">
              <a:defRPr/>
            </a:pPr>
            <a:r>
              <a:rPr lang="en-GB" sz="2400" b="1">
                <a:solidFill>
                  <a:srgbClr val="FF0000"/>
                </a:solidFill>
              </a:rPr>
              <a:t>S</a:t>
            </a:r>
            <a:r>
              <a:rPr lang="en-GB" sz="2400">
                <a:solidFill>
                  <a:schemeClr val="tx1"/>
                </a:solidFill>
              </a:rPr>
              <a:t>trengths</a:t>
            </a:r>
            <a:r>
              <a:rPr lang="en-GB" sz="2400"/>
              <a:t> &amp; </a:t>
            </a:r>
            <a:r>
              <a:rPr lang="en-GB" sz="2400" b="1">
                <a:solidFill>
                  <a:srgbClr val="FF0000"/>
                </a:solidFill>
              </a:rPr>
              <a:t>W</a:t>
            </a:r>
            <a:r>
              <a:rPr lang="en-GB" sz="2400"/>
              <a:t>eaknesses</a:t>
            </a:r>
          </a:p>
        </p:txBody>
      </p:sp>
      <p:sp>
        <p:nvSpPr>
          <p:cNvPr id="17" name="Tekstvak 16"/>
          <p:cNvSpPr txBox="1"/>
          <p:nvPr/>
        </p:nvSpPr>
        <p:spPr>
          <a:xfrm>
            <a:off x="1267661" y="3838602"/>
            <a:ext cx="2015867" cy="830997"/>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GB" sz="2400" b="1"/>
              <a:t>Micro environment</a:t>
            </a:r>
          </a:p>
        </p:txBody>
      </p:sp>
      <p:sp>
        <p:nvSpPr>
          <p:cNvPr id="18" name="Tekstvak 17"/>
          <p:cNvSpPr txBox="1"/>
          <p:nvPr/>
        </p:nvSpPr>
        <p:spPr>
          <a:xfrm>
            <a:off x="8430636" y="975622"/>
            <a:ext cx="2406157" cy="2677656"/>
          </a:xfrm>
          <a:prstGeom prst="rect">
            <a:avLst/>
          </a:prstGeom>
          <a:ln w="28575">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anchor="t">
            <a:spAutoFit/>
          </a:bodyPr>
          <a:lstStyle/>
          <a:p>
            <a:pPr marL="342900" indent="-342900" eaLnBrk="1" hangingPunct="1">
              <a:buFont typeface="Arial" panose="020B0604020202020204" pitchFamily="34" charset="0"/>
              <a:buChar char="•"/>
              <a:defRPr/>
            </a:pPr>
            <a:r>
              <a:rPr lang="en-GB" sz="2400"/>
              <a:t>Political/Legal</a:t>
            </a:r>
          </a:p>
          <a:p>
            <a:pPr marL="342900" indent="-342900" eaLnBrk="1" hangingPunct="1">
              <a:buFont typeface="Arial" panose="020B0604020202020204" pitchFamily="34" charset="0"/>
              <a:buChar char="•"/>
              <a:defRPr/>
            </a:pPr>
            <a:r>
              <a:rPr lang="en-GB" sz="2400"/>
              <a:t>Economic</a:t>
            </a:r>
            <a:endParaRPr lang="en-GB" sz="2400">
              <a:cs typeface="Calibri"/>
            </a:endParaRPr>
          </a:p>
          <a:p>
            <a:pPr marL="342900" indent="-342900" eaLnBrk="1" hangingPunct="1">
              <a:buFont typeface="Arial" panose="020B0604020202020204" pitchFamily="34" charset="0"/>
              <a:buChar char="•"/>
              <a:defRPr/>
            </a:pPr>
            <a:r>
              <a:rPr lang="en-GB" sz="2400"/>
              <a:t>Social/Cultural</a:t>
            </a:r>
            <a:endParaRPr lang="en-GB" sz="2400">
              <a:cs typeface="Calibri"/>
            </a:endParaRPr>
          </a:p>
          <a:p>
            <a:pPr marL="342900" indent="-342900" eaLnBrk="1" hangingPunct="1">
              <a:buFont typeface="Arial" panose="020B0604020202020204" pitchFamily="34" charset="0"/>
              <a:buChar char="•"/>
              <a:defRPr/>
            </a:pPr>
            <a:r>
              <a:rPr lang="en-GB" sz="2400"/>
              <a:t>Technological</a:t>
            </a:r>
            <a:endParaRPr lang="en-GB" sz="2400">
              <a:cs typeface="Calibri"/>
            </a:endParaRPr>
          </a:p>
          <a:p>
            <a:pPr marL="342900" indent="-342900" eaLnBrk="1" hangingPunct="1">
              <a:buFont typeface="Arial" panose="020B0604020202020204" pitchFamily="34" charset="0"/>
              <a:buChar char="•"/>
              <a:defRPr/>
            </a:pPr>
            <a:r>
              <a:rPr lang="en-GB" sz="2400"/>
              <a:t>Ecological (Natural)</a:t>
            </a:r>
            <a:endParaRPr lang="en-GB" sz="2400">
              <a:cs typeface="Calibri"/>
            </a:endParaRPr>
          </a:p>
          <a:p>
            <a:pPr marL="342900" indent="-342900" eaLnBrk="1" hangingPunct="1">
              <a:buFont typeface="Arial" panose="020B0604020202020204" pitchFamily="34" charset="0"/>
              <a:buChar char="•"/>
              <a:defRPr/>
            </a:pPr>
            <a:r>
              <a:rPr lang="en-GB" sz="2400"/>
              <a:t>Demographic</a:t>
            </a:r>
            <a:endParaRPr lang="en-GB" sz="2400">
              <a:cs typeface="Calibri"/>
            </a:endParaRPr>
          </a:p>
        </p:txBody>
      </p:sp>
      <p:sp>
        <p:nvSpPr>
          <p:cNvPr id="20" name="Tekstvak 19"/>
          <p:cNvSpPr txBox="1"/>
          <p:nvPr/>
        </p:nvSpPr>
        <p:spPr>
          <a:xfrm>
            <a:off x="4717473" y="976291"/>
            <a:ext cx="3584864" cy="2308324"/>
          </a:xfrm>
          <a:prstGeom prst="rect">
            <a:avLst/>
          </a:prstGeom>
          <a:ln w="28575">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eaLnBrk="1" hangingPunct="1">
              <a:buFont typeface="Arial" pitchFamily="34" charset="0"/>
              <a:buChar char="•"/>
              <a:defRPr/>
            </a:pPr>
            <a:r>
              <a:rPr lang="en-GB" sz="2400">
                <a:cs typeface="Calibri" panose="020F0502020204030204" pitchFamily="34" charset="0"/>
              </a:rPr>
              <a:t>Suppliers</a:t>
            </a:r>
          </a:p>
          <a:p>
            <a:pPr eaLnBrk="1" hangingPunct="1">
              <a:buFont typeface="Arial" pitchFamily="34" charset="0"/>
              <a:buChar char="•"/>
              <a:defRPr/>
            </a:pPr>
            <a:r>
              <a:rPr lang="en-GB" sz="2400">
                <a:cs typeface="Calibri" panose="020F0502020204030204" pitchFamily="34" charset="0"/>
              </a:rPr>
              <a:t>Marketing Intermediaries</a:t>
            </a:r>
          </a:p>
          <a:p>
            <a:pPr eaLnBrk="1" hangingPunct="1">
              <a:buFont typeface="Arial" pitchFamily="34" charset="0"/>
              <a:buChar char="•"/>
              <a:defRPr/>
            </a:pPr>
            <a:r>
              <a:rPr lang="en-GB" sz="2400">
                <a:cs typeface="Calibri" panose="020F0502020204030204" pitchFamily="34" charset="0"/>
              </a:rPr>
              <a:t>Customers</a:t>
            </a:r>
          </a:p>
          <a:p>
            <a:pPr eaLnBrk="1" hangingPunct="1">
              <a:buFont typeface="Arial" pitchFamily="34" charset="0"/>
              <a:buChar char="•"/>
              <a:defRPr/>
            </a:pPr>
            <a:r>
              <a:rPr lang="en-GB" sz="2400">
                <a:cs typeface="Calibri" panose="020F0502020204030204" pitchFamily="34" charset="0"/>
              </a:rPr>
              <a:t>Competitors </a:t>
            </a:r>
          </a:p>
          <a:p>
            <a:pPr eaLnBrk="1" hangingPunct="1">
              <a:buFont typeface="Arial" pitchFamily="34" charset="0"/>
              <a:buChar char="•"/>
              <a:defRPr/>
            </a:pPr>
            <a:r>
              <a:rPr lang="en-GB" sz="2400">
                <a:cs typeface="Calibri" panose="020F0502020204030204" pitchFamily="34" charset="0"/>
              </a:rPr>
              <a:t>Publics</a:t>
            </a:r>
          </a:p>
          <a:p>
            <a:pPr eaLnBrk="1" hangingPunct="1">
              <a:buFont typeface="Arial" pitchFamily="34" charset="0"/>
              <a:buChar char="•"/>
              <a:defRPr/>
            </a:pPr>
            <a:r>
              <a:rPr lang="en-GB" sz="2400">
                <a:cs typeface="Calibri" panose="020F0502020204030204" pitchFamily="34" charset="0"/>
              </a:rPr>
              <a:t>Value Chain</a:t>
            </a:r>
          </a:p>
        </p:txBody>
      </p:sp>
      <p:cxnSp>
        <p:nvCxnSpPr>
          <p:cNvPr id="88" name="Rechte verbindingslijn met pijl 87"/>
          <p:cNvCxnSpPr>
            <a:cxnSpLocks/>
            <a:stCxn id="25" idx="2"/>
            <a:endCxn id="12" idx="0"/>
          </p:cNvCxnSpPr>
          <p:nvPr/>
        </p:nvCxnSpPr>
        <p:spPr>
          <a:xfrm>
            <a:off x="6179801" y="4439522"/>
            <a:ext cx="1489627" cy="5023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kstvak 90"/>
          <p:cNvSpPr txBox="1"/>
          <p:nvPr/>
        </p:nvSpPr>
        <p:spPr>
          <a:xfrm>
            <a:off x="5808664" y="5589588"/>
            <a:ext cx="3690073"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GB" sz="2400" b="1">
                <a:solidFill>
                  <a:srgbClr val="FF0000"/>
                </a:solidFill>
              </a:rPr>
              <a:t>O</a:t>
            </a:r>
            <a:r>
              <a:rPr lang="en-GB" sz="2400"/>
              <a:t>pportunities &amp; </a:t>
            </a:r>
            <a:r>
              <a:rPr lang="en-GB" sz="2400" b="1">
                <a:solidFill>
                  <a:srgbClr val="FF0000"/>
                </a:solidFill>
              </a:rPr>
              <a:t>T</a:t>
            </a:r>
            <a:r>
              <a:rPr lang="en-GB" sz="2400"/>
              <a:t>hreats</a:t>
            </a:r>
          </a:p>
        </p:txBody>
      </p:sp>
      <p:cxnSp>
        <p:nvCxnSpPr>
          <p:cNvPr id="93" name="Rechte verbindingslijn met pijl 92"/>
          <p:cNvCxnSpPr/>
          <p:nvPr/>
        </p:nvCxnSpPr>
        <p:spPr>
          <a:xfrm rot="5400000">
            <a:off x="2928144" y="5445919"/>
            <a:ext cx="28733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Rechte verbindingslijn met pijl 95"/>
          <p:cNvCxnSpPr/>
          <p:nvPr/>
        </p:nvCxnSpPr>
        <p:spPr>
          <a:xfrm rot="16200000" flipH="1">
            <a:off x="6663532" y="5436395"/>
            <a:ext cx="288925" cy="174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Rechte verbindingslijn met pijl 107"/>
          <p:cNvCxnSpPr>
            <a:stCxn id="13" idx="3"/>
            <a:endCxn id="91" idx="1"/>
          </p:cNvCxnSpPr>
          <p:nvPr/>
        </p:nvCxnSpPr>
        <p:spPr>
          <a:xfrm>
            <a:off x="5205777" y="5820421"/>
            <a:ext cx="60288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kstvak 19"/>
          <p:cNvSpPr txBox="1"/>
          <p:nvPr/>
        </p:nvSpPr>
        <p:spPr>
          <a:xfrm>
            <a:off x="509155" y="2776659"/>
            <a:ext cx="3097069" cy="830997"/>
          </a:xfrm>
          <a:prstGeom prst="rect">
            <a:avLst/>
          </a:prstGeom>
          <a:ln w="28575">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eaLnBrk="1" hangingPunct="1">
              <a:buFont typeface="Arial" pitchFamily="34" charset="0"/>
              <a:buChar char="•"/>
              <a:defRPr/>
            </a:pPr>
            <a:r>
              <a:rPr lang="en-GB" sz="2400">
                <a:cs typeface="Calibri" panose="020F0502020204030204" pitchFamily="34" charset="0"/>
              </a:rPr>
              <a:t>Company compared to competition</a:t>
            </a:r>
          </a:p>
        </p:txBody>
      </p:sp>
      <p:sp>
        <p:nvSpPr>
          <p:cNvPr id="25" name="Tekstvak 16"/>
          <p:cNvSpPr txBox="1"/>
          <p:nvPr/>
        </p:nvSpPr>
        <p:spPr>
          <a:xfrm>
            <a:off x="5238178" y="3608525"/>
            <a:ext cx="1883245" cy="830997"/>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defRPr/>
            </a:pPr>
            <a:r>
              <a:rPr lang="en-GB" sz="2400" b="1"/>
              <a:t>Meso environment</a:t>
            </a:r>
          </a:p>
        </p:txBody>
      </p:sp>
      <p:sp>
        <p:nvSpPr>
          <p:cNvPr id="3" name="6-Point Star 2"/>
          <p:cNvSpPr/>
          <p:nvPr/>
        </p:nvSpPr>
        <p:spPr>
          <a:xfrm>
            <a:off x="509155" y="1300163"/>
            <a:ext cx="1276783" cy="128587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Mind Map</a:t>
            </a:r>
          </a:p>
        </p:txBody>
      </p:sp>
      <p:cxnSp>
        <p:nvCxnSpPr>
          <p:cNvPr id="21" name="Rechte verbindingslijn met pijl 87">
            <a:extLst>
              <a:ext uri="{FF2B5EF4-FFF2-40B4-BE49-F238E27FC236}">
                <a16:creationId xmlns:a16="http://schemas.microsoft.com/office/drawing/2014/main" id="{75940AC0-7687-46B7-8711-C9DFC2B72BA3}"/>
              </a:ext>
            </a:extLst>
          </p:cNvPr>
          <p:cNvCxnSpPr>
            <a:cxnSpLocks/>
            <a:stCxn id="25" idx="2"/>
            <a:endCxn id="11" idx="0"/>
          </p:cNvCxnSpPr>
          <p:nvPr/>
        </p:nvCxnSpPr>
        <p:spPr>
          <a:xfrm flipH="1">
            <a:off x="2924825" y="4439522"/>
            <a:ext cx="3254976" cy="5023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87">
            <a:extLst>
              <a:ext uri="{FF2B5EF4-FFF2-40B4-BE49-F238E27FC236}">
                <a16:creationId xmlns:a16="http://schemas.microsoft.com/office/drawing/2014/main" id="{2911DEE4-F351-465A-8D43-0E52803FAB9F}"/>
              </a:ext>
            </a:extLst>
          </p:cNvPr>
          <p:cNvCxnSpPr>
            <a:cxnSpLocks/>
            <a:stCxn id="8" idx="2"/>
            <a:endCxn id="12" idx="0"/>
          </p:cNvCxnSpPr>
          <p:nvPr/>
        </p:nvCxnSpPr>
        <p:spPr>
          <a:xfrm flipH="1">
            <a:off x="7669428" y="4685429"/>
            <a:ext cx="1965016" cy="2564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Foliennummernplatzhalter 14">
            <a:extLst>
              <a:ext uri="{FF2B5EF4-FFF2-40B4-BE49-F238E27FC236}">
                <a16:creationId xmlns:a16="http://schemas.microsoft.com/office/drawing/2014/main" id="{D5D97E77-F9FA-46FC-B618-2881A7D67EFC}"/>
              </a:ext>
            </a:extLst>
          </p:cNvPr>
          <p:cNvSpPr>
            <a:spLocks noGrp="1"/>
          </p:cNvSpPr>
          <p:nvPr>
            <p:ph type="sldNum" sz="quarter" idx="12"/>
          </p:nvPr>
        </p:nvSpPr>
        <p:spPr/>
        <p:txBody>
          <a:bodyPr/>
          <a:lstStyle/>
          <a:p>
            <a:fld id="{B34092F8-88B9-48E5-9B8F-3F206E5F35A9}" type="slidenum">
              <a:rPr lang="en-GB" smtClean="0"/>
              <a:t>6</a:t>
            </a:fld>
            <a:endParaRPr lang="en-GB"/>
          </a:p>
        </p:txBody>
      </p:sp>
    </p:spTree>
    <p:extLst>
      <p:ext uri="{BB962C8B-B14F-4D97-AF65-F5344CB8AC3E}">
        <p14:creationId xmlns:p14="http://schemas.microsoft.com/office/powerpoint/2010/main" val="47153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5ABE4-6640-448C-A899-5C28C7188667}"/>
              </a:ext>
            </a:extLst>
          </p:cNvPr>
          <p:cNvSpPr>
            <a:spLocks noGrp="1"/>
          </p:cNvSpPr>
          <p:nvPr>
            <p:ph type="title"/>
          </p:nvPr>
        </p:nvSpPr>
        <p:spPr/>
        <p:txBody>
          <a:bodyPr/>
          <a:lstStyle/>
          <a:p>
            <a:r>
              <a:rPr lang="de-DE" dirty="0" err="1"/>
              <a:t>Macro</a:t>
            </a:r>
            <a:r>
              <a:rPr lang="de-DE" dirty="0"/>
              <a:t> Environment- </a:t>
            </a:r>
            <a:r>
              <a:rPr lang="de-DE" dirty="0" err="1"/>
              <a:t>PESTLE</a:t>
            </a:r>
            <a:endParaRPr lang="de-DE" dirty="0"/>
          </a:p>
        </p:txBody>
      </p:sp>
      <p:graphicFrame>
        <p:nvGraphicFramePr>
          <p:cNvPr id="5" name="Inhaltsplatzhalter 4">
            <a:extLst>
              <a:ext uri="{FF2B5EF4-FFF2-40B4-BE49-F238E27FC236}">
                <a16:creationId xmlns:a16="http://schemas.microsoft.com/office/drawing/2014/main" id="{22C15FC2-3FB5-447C-B9DD-1AB34C301C5A}"/>
              </a:ext>
            </a:extLst>
          </p:cNvPr>
          <p:cNvGraphicFramePr>
            <a:graphicFrameLocks noGrp="1"/>
          </p:cNvGraphicFramePr>
          <p:nvPr>
            <p:ph idx="1"/>
            <p:extLst>
              <p:ext uri="{D42A27DB-BD31-4B8C-83A1-F6EECF244321}">
                <p14:modId xmlns:p14="http://schemas.microsoft.com/office/powerpoint/2010/main" val="4229092922"/>
              </p:ext>
            </p:extLst>
          </p:nvPr>
        </p:nvGraphicFramePr>
        <p:xfrm>
          <a:off x="332509" y="1475509"/>
          <a:ext cx="11554691" cy="4701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D07446B8-30D7-4E4A-A0F7-8BFA3D4BFBEC}"/>
              </a:ext>
            </a:extLst>
          </p:cNvPr>
          <p:cNvSpPr>
            <a:spLocks noGrp="1"/>
          </p:cNvSpPr>
          <p:nvPr>
            <p:ph type="sldNum" sz="quarter" idx="12"/>
          </p:nvPr>
        </p:nvSpPr>
        <p:spPr/>
        <p:txBody>
          <a:bodyPr/>
          <a:lstStyle/>
          <a:p>
            <a:fld id="{B34092F8-88B9-48E5-9B8F-3F206E5F35A9}" type="slidenum">
              <a:rPr lang="hr-HR" smtClean="0"/>
              <a:t>7</a:t>
            </a:fld>
            <a:endParaRPr lang="hr-HR"/>
          </a:p>
        </p:txBody>
      </p:sp>
    </p:spTree>
    <p:extLst>
      <p:ext uri="{BB962C8B-B14F-4D97-AF65-F5344CB8AC3E}">
        <p14:creationId xmlns:p14="http://schemas.microsoft.com/office/powerpoint/2010/main" val="346647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Meso Environment – Market/Industry Sector</a:t>
            </a:r>
          </a:p>
        </p:txBody>
      </p:sp>
      <p:sp>
        <p:nvSpPr>
          <p:cNvPr id="3" name="Content Placeholder 2"/>
          <p:cNvSpPr>
            <a:spLocks noGrp="1"/>
          </p:cNvSpPr>
          <p:nvPr>
            <p:ph idx="1"/>
          </p:nvPr>
        </p:nvSpPr>
        <p:spPr>
          <a:xfrm>
            <a:off x="495299" y="1525705"/>
            <a:ext cx="5316684" cy="4236117"/>
          </a:xfrm>
        </p:spPr>
        <p:txBody>
          <a:bodyPr>
            <a:noAutofit/>
          </a:bodyPr>
          <a:lstStyle/>
          <a:p>
            <a:r>
              <a:rPr lang="en-GB" sz="2400" dirty="0">
                <a:latin typeface="+mn-lt"/>
              </a:rPr>
              <a:t>What is influencing the market and has an influence on how attractive a market is: Porter’s 5 forces analysis </a:t>
            </a:r>
          </a:p>
          <a:p>
            <a:r>
              <a:rPr lang="en-GB" sz="2400" dirty="0">
                <a:latin typeface="+mn-lt"/>
              </a:rPr>
              <a:t>Competitors</a:t>
            </a:r>
          </a:p>
          <a:p>
            <a:pPr lvl="1"/>
            <a:r>
              <a:rPr lang="en-GB" dirty="0">
                <a:latin typeface="+mn-lt"/>
              </a:rPr>
              <a:t>Number of competitors</a:t>
            </a:r>
          </a:p>
          <a:p>
            <a:pPr lvl="1"/>
            <a:r>
              <a:rPr lang="en-GB" dirty="0">
                <a:latin typeface="+mn-lt"/>
              </a:rPr>
              <a:t>Product/service</a:t>
            </a:r>
          </a:p>
          <a:p>
            <a:pPr lvl="1"/>
            <a:r>
              <a:rPr lang="en-GB" dirty="0">
                <a:latin typeface="+mn-lt"/>
              </a:rPr>
              <a:t>Strategy</a:t>
            </a:r>
          </a:p>
          <a:p>
            <a:pPr lvl="1"/>
            <a:r>
              <a:rPr lang="en-GB" dirty="0">
                <a:latin typeface="+mn-lt"/>
              </a:rPr>
              <a:t>Marketing efforts</a:t>
            </a:r>
          </a:p>
          <a:p>
            <a:pPr lvl="1"/>
            <a:endParaRPr lang="en-GB" sz="2800" dirty="0">
              <a:latin typeface="+mn-lt"/>
            </a:endParaRPr>
          </a:p>
          <a:p>
            <a:pPr lvl="1"/>
            <a:endParaRPr lang="en-GB" sz="2800" dirty="0">
              <a:latin typeface="+mn-lt"/>
            </a:endParaRPr>
          </a:p>
          <a:p>
            <a:pPr lvl="1"/>
            <a:endParaRPr lang="en-GB" dirty="0">
              <a:latin typeface="+mn-lt"/>
            </a:endParaRPr>
          </a:p>
          <a:p>
            <a:pPr lvl="1"/>
            <a:endParaRPr lang="en-GB" dirty="0">
              <a:latin typeface="+mn-lt"/>
            </a:endParaRPr>
          </a:p>
        </p:txBody>
      </p:sp>
      <p:sp>
        <p:nvSpPr>
          <p:cNvPr id="5" name="Content Placeholder 2"/>
          <p:cNvSpPr txBox="1">
            <a:spLocks/>
          </p:cNvSpPr>
          <p:nvPr/>
        </p:nvSpPr>
        <p:spPr>
          <a:xfrm>
            <a:off x="5495058" y="1525705"/>
            <a:ext cx="531668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latin typeface="+mn-lt"/>
              </a:rPr>
              <a:t>Consumers </a:t>
            </a:r>
          </a:p>
          <a:p>
            <a:pPr lvl="2"/>
            <a:r>
              <a:rPr lang="en-GB" sz="2400" dirty="0">
                <a:latin typeface="+mn-lt"/>
              </a:rPr>
              <a:t>Demand </a:t>
            </a:r>
          </a:p>
          <a:p>
            <a:pPr lvl="2"/>
            <a:r>
              <a:rPr lang="en-GB" sz="2400" dirty="0">
                <a:latin typeface="+mn-lt"/>
              </a:rPr>
              <a:t>One type of consumer or different types of consumers (segments)</a:t>
            </a:r>
          </a:p>
          <a:p>
            <a:pPr lvl="2"/>
            <a:r>
              <a:rPr lang="en-GB" sz="2400" dirty="0">
                <a:latin typeface="+mn-lt"/>
              </a:rPr>
              <a:t>Product/service requirements</a:t>
            </a:r>
          </a:p>
          <a:p>
            <a:pPr lvl="2"/>
            <a:r>
              <a:rPr lang="en-GB" sz="2400" dirty="0">
                <a:latin typeface="+mn-lt"/>
              </a:rPr>
              <a:t>Price sensitivity</a:t>
            </a:r>
          </a:p>
          <a:p>
            <a:pPr lvl="2"/>
            <a:r>
              <a:rPr lang="en-GB" sz="2400" dirty="0">
                <a:latin typeface="+mn-lt"/>
              </a:rPr>
              <a:t>Promotion sensitivity</a:t>
            </a:r>
          </a:p>
          <a:p>
            <a:pPr lvl="2"/>
            <a:r>
              <a:rPr lang="en-GB" sz="2400" dirty="0">
                <a:latin typeface="+mn-lt"/>
              </a:rPr>
              <a:t>Distribution requirements</a:t>
            </a:r>
          </a:p>
          <a:p>
            <a:pPr lvl="2"/>
            <a:r>
              <a:rPr lang="en-GB" sz="2400" dirty="0">
                <a:latin typeface="+mn-lt"/>
              </a:rPr>
              <a:t>Alternatives that consumers have for this service (substitutes)</a:t>
            </a:r>
          </a:p>
          <a:p>
            <a:pPr lvl="2"/>
            <a:endParaRPr lang="en-GB" sz="2400" dirty="0">
              <a:latin typeface="+mn-lt"/>
            </a:endParaRPr>
          </a:p>
          <a:p>
            <a:pPr lvl="2"/>
            <a:endParaRPr lang="en-GB" sz="2400" dirty="0">
              <a:latin typeface="+mn-lt"/>
            </a:endParaRPr>
          </a:p>
          <a:p>
            <a:pPr lvl="1"/>
            <a:endParaRPr lang="en-GB" dirty="0">
              <a:latin typeface="+mn-lt"/>
            </a:endParaRPr>
          </a:p>
          <a:p>
            <a:pPr lvl="1"/>
            <a:endParaRPr lang="en-GB" dirty="0">
              <a:latin typeface="+mn-lt"/>
            </a:endParaRPr>
          </a:p>
        </p:txBody>
      </p:sp>
      <p:sp>
        <p:nvSpPr>
          <p:cNvPr id="6" name="Foliennummernplatzhalter 5">
            <a:extLst>
              <a:ext uri="{FF2B5EF4-FFF2-40B4-BE49-F238E27FC236}">
                <a16:creationId xmlns:a16="http://schemas.microsoft.com/office/drawing/2014/main" id="{1662CDDC-217E-4099-BBBF-E0F4502DC81D}"/>
              </a:ext>
            </a:extLst>
          </p:cNvPr>
          <p:cNvSpPr>
            <a:spLocks noGrp="1"/>
          </p:cNvSpPr>
          <p:nvPr>
            <p:ph type="sldNum" sz="quarter" idx="12"/>
          </p:nvPr>
        </p:nvSpPr>
        <p:spPr/>
        <p:txBody>
          <a:bodyPr/>
          <a:lstStyle/>
          <a:p>
            <a:fld id="{B34092F8-88B9-48E5-9B8F-3F206E5F35A9}" type="slidenum">
              <a:rPr lang="hr-HR" smtClean="0"/>
              <a:t>8</a:t>
            </a:fld>
            <a:endParaRPr lang="hr-HR"/>
          </a:p>
        </p:txBody>
      </p:sp>
    </p:spTree>
    <p:extLst>
      <p:ext uri="{BB962C8B-B14F-4D97-AF65-F5344CB8AC3E}">
        <p14:creationId xmlns:p14="http://schemas.microsoft.com/office/powerpoint/2010/main" val="3412122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Meso Environment – Market/Industry Sector</a:t>
            </a:r>
          </a:p>
        </p:txBody>
      </p:sp>
      <p:sp>
        <p:nvSpPr>
          <p:cNvPr id="3" name="Content Placeholder 2"/>
          <p:cNvSpPr>
            <a:spLocks noGrp="1"/>
          </p:cNvSpPr>
          <p:nvPr>
            <p:ph idx="1"/>
          </p:nvPr>
        </p:nvSpPr>
        <p:spPr>
          <a:xfrm>
            <a:off x="838200" y="1690688"/>
            <a:ext cx="10515600" cy="4351338"/>
          </a:xfrm>
        </p:spPr>
        <p:txBody>
          <a:bodyPr>
            <a:normAutofit/>
          </a:bodyPr>
          <a:lstStyle/>
          <a:p>
            <a:r>
              <a:rPr lang="en-GB" sz="2400" dirty="0">
                <a:latin typeface="+mn-lt"/>
              </a:rPr>
              <a:t>What is influencing the market determines how attractive a market is</a:t>
            </a:r>
          </a:p>
          <a:p>
            <a:pPr lvl="1"/>
            <a:r>
              <a:rPr lang="en-GB" dirty="0">
                <a:latin typeface="+mn-lt"/>
              </a:rPr>
              <a:t>Suppliers (they provide the resources to produce our goods/offer our service)</a:t>
            </a:r>
          </a:p>
          <a:p>
            <a:pPr lvl="2"/>
            <a:r>
              <a:rPr lang="en-GB" sz="2400" dirty="0">
                <a:latin typeface="+mn-lt"/>
              </a:rPr>
              <a:t>How important are our suppliers to us?</a:t>
            </a:r>
          </a:p>
          <a:p>
            <a:pPr lvl="2"/>
            <a:r>
              <a:rPr lang="en-GB" sz="2400" dirty="0">
                <a:latin typeface="+mn-lt"/>
              </a:rPr>
              <a:t>How easily can we cooperate with them?</a:t>
            </a:r>
          </a:p>
          <a:p>
            <a:pPr lvl="1"/>
            <a:r>
              <a:rPr lang="en-GB" dirty="0">
                <a:latin typeface="+mn-lt"/>
              </a:rPr>
              <a:t>Intermediaries (resellers, wholesalers, distributors, retailers)</a:t>
            </a:r>
          </a:p>
          <a:p>
            <a:pPr lvl="2"/>
            <a:r>
              <a:rPr lang="en-GB" sz="2400" dirty="0">
                <a:latin typeface="+mn-lt"/>
              </a:rPr>
              <a:t>Type of intermediaries</a:t>
            </a:r>
          </a:p>
          <a:p>
            <a:pPr lvl="1"/>
            <a:r>
              <a:rPr lang="en-GB" dirty="0">
                <a:latin typeface="+mn-lt"/>
              </a:rPr>
              <a:t>Publics</a:t>
            </a:r>
          </a:p>
          <a:p>
            <a:pPr lvl="2"/>
            <a:endParaRPr lang="en-GB" sz="2400" dirty="0">
              <a:latin typeface="+mn-lt"/>
            </a:endParaRPr>
          </a:p>
          <a:p>
            <a:pPr lvl="2"/>
            <a:endParaRPr lang="en-GB" sz="2400" dirty="0">
              <a:latin typeface="+mn-lt"/>
            </a:endParaRPr>
          </a:p>
          <a:p>
            <a:pPr lvl="1"/>
            <a:endParaRPr lang="en-GB" dirty="0">
              <a:latin typeface="+mn-lt"/>
            </a:endParaRPr>
          </a:p>
          <a:p>
            <a:pPr lvl="1"/>
            <a:endParaRPr lang="en-GB" dirty="0">
              <a:latin typeface="+mn-lt"/>
            </a:endParaRPr>
          </a:p>
        </p:txBody>
      </p:sp>
      <p:sp>
        <p:nvSpPr>
          <p:cNvPr id="5" name="Foliennummernplatzhalter 4">
            <a:extLst>
              <a:ext uri="{FF2B5EF4-FFF2-40B4-BE49-F238E27FC236}">
                <a16:creationId xmlns:a16="http://schemas.microsoft.com/office/drawing/2014/main" id="{EE65540C-2B24-45A8-BCE8-F556797A862B}"/>
              </a:ext>
            </a:extLst>
          </p:cNvPr>
          <p:cNvSpPr>
            <a:spLocks noGrp="1"/>
          </p:cNvSpPr>
          <p:nvPr>
            <p:ph type="sldNum" sz="quarter" idx="12"/>
          </p:nvPr>
        </p:nvSpPr>
        <p:spPr/>
        <p:txBody>
          <a:bodyPr/>
          <a:lstStyle/>
          <a:p>
            <a:fld id="{B34092F8-88B9-48E5-9B8F-3F206E5F35A9}" type="slidenum">
              <a:rPr lang="hr-HR" smtClean="0"/>
              <a:t>9</a:t>
            </a:fld>
            <a:endParaRPr lang="hr-HR"/>
          </a:p>
        </p:txBody>
      </p:sp>
    </p:spTree>
    <p:extLst>
      <p:ext uri="{BB962C8B-B14F-4D97-AF65-F5344CB8AC3E}">
        <p14:creationId xmlns:p14="http://schemas.microsoft.com/office/powerpoint/2010/main" val="98716462"/>
      </p:ext>
    </p:extLst>
  </p:cSld>
  <p:clrMapOvr>
    <a:masterClrMapping/>
  </p:clrMapOvr>
</p:sld>
</file>

<file path=ppt/theme/theme1.xml><?xml version="1.0" encoding="utf-8"?>
<a:theme xmlns:a="http://schemas.openxmlformats.org/drawingml/2006/main" name="Inten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6B671CB-E78F-4CD0-A119-9016DEA670E2}" vid="{87744571-D26B-46CC-8594-07B3F11F05B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Intense</Template>
  <TotalTime>0</TotalTime>
  <Words>3060</Words>
  <Application>Microsoft Office PowerPoint</Application>
  <PresentationFormat>Breitbild</PresentationFormat>
  <Paragraphs>422</Paragraphs>
  <Slides>38</Slides>
  <Notes>21</Notes>
  <HiddenSlides>0</HiddenSlides>
  <MMClips>2</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38</vt:i4>
      </vt:variant>
    </vt:vector>
  </HeadingPairs>
  <TitlesOfParts>
    <vt:vector size="44" baseType="lpstr">
      <vt:lpstr>Arial</vt:lpstr>
      <vt:lpstr>Calibri</vt:lpstr>
      <vt:lpstr>Calibri Light</vt:lpstr>
      <vt:lpstr>Times New Roman</vt:lpstr>
      <vt:lpstr>Verdana</vt:lpstr>
      <vt:lpstr>Intense</vt:lpstr>
      <vt:lpstr>1.2.3. SWOT Analysis and Confrontation Matrix</vt:lpstr>
      <vt:lpstr>Steps in Developing International Strategies</vt:lpstr>
      <vt:lpstr>Summarising Internal and External Analysis:  SWOT Analysis</vt:lpstr>
      <vt:lpstr>Learning Objectives</vt:lpstr>
      <vt:lpstr>Table of Contents</vt:lpstr>
      <vt:lpstr>Analysing the Current Situation Environment</vt:lpstr>
      <vt:lpstr>Macro Environment- PESTLE</vt:lpstr>
      <vt:lpstr>Meso Environment – Market/Industry Sector</vt:lpstr>
      <vt:lpstr>Meso Environment – Market/Industry Sector</vt:lpstr>
      <vt:lpstr>Can a company influence the environment?</vt:lpstr>
      <vt:lpstr>Summary of the External Analysis</vt:lpstr>
      <vt:lpstr>Internal Analysis</vt:lpstr>
      <vt:lpstr>Summary of the Internal Analysis</vt:lpstr>
      <vt:lpstr>1. SWOT Analysis</vt:lpstr>
      <vt:lpstr>SWOT Tips (1/2)</vt:lpstr>
      <vt:lpstr>SWOT Tips (2/2)</vt:lpstr>
      <vt:lpstr>Exercise: Is it S,W,O, or T for TESLA Europe</vt:lpstr>
      <vt:lpstr>In-class Activity – Strengths and Weaknesses</vt:lpstr>
      <vt:lpstr>In-class Activity</vt:lpstr>
      <vt:lpstr>SWOT Analysis - Example</vt:lpstr>
      <vt:lpstr>2.a. Internal Factor Evaluation Matrix (IFE)</vt:lpstr>
      <vt:lpstr>How to set up an IFE Matrix?</vt:lpstr>
      <vt:lpstr>Example of an IFE Matrix</vt:lpstr>
      <vt:lpstr>2.b. External Factor Evaluation (EFE) Matrix</vt:lpstr>
      <vt:lpstr>External Factors (see previous session)</vt:lpstr>
      <vt:lpstr>How to list an EFE Matrix?</vt:lpstr>
      <vt:lpstr>3. Confrontation Matrix</vt:lpstr>
      <vt:lpstr>Questions to Ask/Answer…</vt:lpstr>
      <vt:lpstr>Confrontation Matrix</vt:lpstr>
      <vt:lpstr>How to build a Confrontation Matrix?</vt:lpstr>
      <vt:lpstr>How to build a Confrontation Matrix?</vt:lpstr>
      <vt:lpstr>How to build a Confrontation Matrix?</vt:lpstr>
      <vt:lpstr>How to build a Confrontation Matrix?</vt:lpstr>
      <vt:lpstr>In-class Activity (continuing from slide 18)</vt:lpstr>
      <vt:lpstr>Homework Assignment SWOT Analysis (Assessment)</vt:lpstr>
      <vt:lpstr>Summary</vt:lpstr>
      <vt:lpstr>Learning Objectives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Willem Klijnstra</dc:creator>
  <cp:lastModifiedBy>Tine</cp:lastModifiedBy>
  <cp:revision>84</cp:revision>
  <cp:lastPrinted>2018-05-24T14:49:12Z</cp:lastPrinted>
  <dcterms:created xsi:type="dcterms:W3CDTF">2017-08-25T11:32:02Z</dcterms:created>
  <dcterms:modified xsi:type="dcterms:W3CDTF">2019-09-27T05:42:42Z</dcterms:modified>
</cp:coreProperties>
</file>