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7" r:id="rId3"/>
    <p:sldId id="259" r:id="rId4"/>
    <p:sldId id="638" r:id="rId5"/>
    <p:sldId id="257" r:id="rId6"/>
    <p:sldId id="639" r:id="rId7"/>
    <p:sldId id="313" r:id="rId8"/>
    <p:sldId id="314" r:id="rId9"/>
    <p:sldId id="315" r:id="rId10"/>
    <p:sldId id="316" r:id="rId11"/>
    <p:sldId id="640" r:id="rId12"/>
    <p:sldId id="294" r:id="rId13"/>
    <p:sldId id="295" r:id="rId14"/>
    <p:sldId id="296" r:id="rId15"/>
    <p:sldId id="297" r:id="rId16"/>
    <p:sldId id="307" r:id="rId17"/>
    <p:sldId id="312" r:id="rId18"/>
    <p:sldId id="298" r:id="rId19"/>
    <p:sldId id="308" r:id="rId20"/>
    <p:sldId id="300" r:id="rId21"/>
    <p:sldId id="301" r:id="rId22"/>
    <p:sldId id="302" r:id="rId23"/>
    <p:sldId id="304" r:id="rId24"/>
    <p:sldId id="643" r:id="rId25"/>
    <p:sldId id="642" r:id="rId26"/>
    <p:sldId id="644" r:id="rId27"/>
    <p:sldId id="305" r:id="rId28"/>
    <p:sldId id="641" r:id="rId29"/>
    <p:sldId id="629" r:id="rId3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e Kluth" initials="AK" lastIdx="1" clrIdx="0">
    <p:extLst>
      <p:ext uri="{19B8F6BF-5375-455C-9EA6-DF929625EA0E}">
        <p15:presenceInfo xmlns:p15="http://schemas.microsoft.com/office/powerpoint/2012/main" userId="Anje Kluth" providerId="None"/>
      </p:ext>
    </p:extLst>
  </p:cmAuthor>
  <p:cmAuthor id="2" name="Annette Ammeraal" initials="AA" lastIdx="1" clrIdx="1">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1"/>
    <a:srgbClr val="6082D3"/>
    <a:srgbClr val="99C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5" autoAdjust="0"/>
    <p:restoredTop sz="81215" autoAdjust="0"/>
  </p:normalViewPr>
  <p:slideViewPr>
    <p:cSldViewPr snapToGrid="0">
      <p:cViewPr varScale="1">
        <p:scale>
          <a:sx n="55" d="100"/>
          <a:sy n="55" d="100"/>
        </p:scale>
        <p:origin x="5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ngimg.com/download/14891" TargetMode="External"/><Relationship Id="rId1" Type="http://schemas.openxmlformats.org/officeDocument/2006/relationships/image" Target="../media/image12.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14.png"/><Relationship Id="rId4" Type="http://schemas.openxmlformats.org/officeDocument/2006/relationships/hyperlink" Target="http://commons.wikimedia.org/wiki/File:2_number_black_and_white.svg"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ngimg.com/download/14891" TargetMode="External"/><Relationship Id="rId1" Type="http://schemas.openxmlformats.org/officeDocument/2006/relationships/image" Target="../media/image12.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14.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08422-FA3A-4200-961B-FFD0E8E37C01}" type="doc">
      <dgm:prSet loTypeId="urn:microsoft.com/office/officeart/2005/8/layout/vProcess5" loCatId="process" qsTypeId="urn:microsoft.com/office/officeart/2005/8/quickstyle/simple5" qsCatId="simple" csTypeId="urn:microsoft.com/office/officeart/2005/8/colors/accent6_5" csCatId="accent6" phldr="1"/>
      <dgm:spPr/>
      <dgm:t>
        <a:bodyPr/>
        <a:lstStyle/>
        <a:p>
          <a:endParaRPr lang="en-US"/>
        </a:p>
      </dgm:t>
    </dgm:pt>
    <dgm:pt modelId="{7DF8DF9A-4469-4DE5-A1D3-0B2B5C1F8071}">
      <dgm:prSet phldrT="[Text]" custT="1"/>
      <dgm:spPr>
        <a:solidFill>
          <a:schemeClr val="bg1">
            <a:lumMod val="65000"/>
          </a:schemeClr>
        </a:solidFill>
      </dgm:spPr>
      <dgm:t>
        <a:bodyPr/>
        <a:lstStyle/>
        <a:p>
          <a:pPr algn="l"/>
          <a:r>
            <a:rPr lang="en-US" sz="2600" dirty="0">
              <a:latin typeface="Times New Roman" panose="02020603050405020304" pitchFamily="18" charset="0"/>
              <a:cs typeface="Times New Roman" panose="02020603050405020304" pitchFamily="18" charset="0"/>
            </a:rPr>
            <a:t>1. Mission and Objectives</a:t>
          </a:r>
        </a:p>
      </dgm:t>
    </dgm:pt>
    <dgm:pt modelId="{F3356E8D-CA68-49A3-B3BF-5FC5958F8882}" type="parTrans" cxnId="{9CBB268A-0144-4FBD-B99D-5E4D350595DC}">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25BB748B-E6E1-43A5-B63F-5836AADA953C}" type="sibTrans" cxnId="{9CBB268A-0144-4FBD-B99D-5E4D350595DC}">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21A205EF-957F-4B36-85CB-5DC27FFF030C}">
      <dgm:prSet phldrT="[Text]" custT="1"/>
      <dgm:spPr>
        <a:solidFill>
          <a:schemeClr val="bg1">
            <a:lumMod val="65000"/>
          </a:schemeClr>
        </a:solidFill>
      </dgm:spPr>
      <dgm:t>
        <a:bodyPr/>
        <a:lstStyle/>
        <a:p>
          <a:pPr algn="l"/>
          <a:r>
            <a:rPr lang="en-US" sz="2600" dirty="0">
              <a:latin typeface="Times New Roman" panose="02020603050405020304" pitchFamily="18" charset="0"/>
              <a:cs typeface="Times New Roman" panose="02020603050405020304" pitchFamily="18" charset="0"/>
            </a:rPr>
            <a:t>2. External Analysis</a:t>
          </a:r>
        </a:p>
      </dgm:t>
    </dgm:pt>
    <dgm:pt modelId="{8F7175E6-CAB8-475D-A924-5EA5CE1376E9}" type="parTrans" cxnId="{6AF6A2D2-0651-4A61-9158-386DED360424}">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94517645-2E8F-4574-B4CD-D2CAACFF82CA}" type="sibTrans" cxnId="{6AF6A2D2-0651-4A61-9158-386DED360424}">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C71AFF1D-96BD-4CDE-A622-BC50DA08E243}">
      <dgm:prSet phldrT="[Text]" custT="1"/>
      <dgm:spPr/>
      <dgm:t>
        <a:bodyPr anchor="t"/>
        <a:lstStyle/>
        <a:p>
          <a:pPr algn="l"/>
          <a:r>
            <a:rPr lang="en-US" sz="2600" dirty="0">
              <a:latin typeface="Times New Roman" panose="02020603050405020304" pitchFamily="18" charset="0"/>
              <a:cs typeface="Times New Roman" panose="02020603050405020304" pitchFamily="18" charset="0"/>
            </a:rPr>
            <a:t>3. Internal and Competitive Analysis</a:t>
          </a:r>
        </a:p>
      </dgm:t>
    </dgm:pt>
    <dgm:pt modelId="{4631C5DA-3C1C-4711-9C0D-C8E440289D74}" type="parTrans" cxnId="{CA3A1BD1-5A75-4751-83CE-74415D3B47D7}">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18307A91-B9B7-4069-AE58-77BFC65D0E2B}" type="sibTrans" cxnId="{CA3A1BD1-5A75-4751-83CE-74415D3B47D7}">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676D7E15-1346-4D1C-9A7E-A834B9E4F5D9}">
      <dgm:prSet custT="1"/>
      <dgm:spPr>
        <a:solidFill>
          <a:schemeClr val="bg1">
            <a:lumMod val="65000"/>
          </a:schemeClr>
        </a:solidFill>
      </dgm:spPr>
      <dgm:t>
        <a:bodyPr/>
        <a:lstStyle/>
        <a:p>
          <a:pPr algn="l"/>
          <a:r>
            <a:rPr lang="en-US" sz="2600" dirty="0">
              <a:latin typeface="Times New Roman" panose="02020603050405020304" pitchFamily="18" charset="0"/>
              <a:cs typeface="Times New Roman" panose="02020603050405020304" pitchFamily="18" charset="0"/>
            </a:rPr>
            <a:t>4. Strategy Alternatives</a:t>
          </a:r>
        </a:p>
      </dgm:t>
    </dgm:pt>
    <dgm:pt modelId="{F5CFDB61-20F1-46DF-924F-F5A7FB60B52F}" type="parTrans" cxnId="{B7A21177-1093-416D-AF36-1A19F85F4E13}">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AA64547-8482-4258-86DD-F1A02A998E76}" type="sibTrans" cxnId="{B7A21177-1093-416D-AF36-1A19F85F4E13}">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169CC98C-CE90-4704-9F0C-95A9A02E405A}">
      <dgm:prSet custT="1"/>
      <dgm:spPr>
        <a:solidFill>
          <a:schemeClr val="bg1">
            <a:lumMod val="65000"/>
          </a:schemeClr>
        </a:solidFill>
      </dgm:spPr>
      <dgm:t>
        <a:bodyPr/>
        <a:lstStyle/>
        <a:p>
          <a:pPr algn="l"/>
          <a:r>
            <a:rPr lang="en-US" sz="2600" dirty="0">
              <a:latin typeface="Times New Roman" panose="02020603050405020304" pitchFamily="18" charset="0"/>
              <a:cs typeface="Times New Roman" panose="02020603050405020304" pitchFamily="18" charset="0"/>
            </a:rPr>
            <a:t>5. Strategic Choice, Implementation, Feedback, and Control </a:t>
          </a:r>
        </a:p>
      </dgm:t>
    </dgm:pt>
    <dgm:pt modelId="{68FEAEB5-1E6C-4E9A-8627-55DBD57239BD}" type="par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5B156B9-17D2-4187-B8D3-4652F973AC4C}" type="sib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CBF461A5-F082-4B16-A30D-76968FE442B5}" type="pres">
      <dgm:prSet presAssocID="{FD508422-FA3A-4200-961B-FFD0E8E37C01}" presName="outerComposite" presStyleCnt="0">
        <dgm:presLayoutVars>
          <dgm:chMax val="5"/>
          <dgm:dir/>
          <dgm:resizeHandles val="exact"/>
        </dgm:presLayoutVars>
      </dgm:prSet>
      <dgm:spPr/>
    </dgm:pt>
    <dgm:pt modelId="{0593435B-82C6-4164-8D2C-03B870C6298D}" type="pres">
      <dgm:prSet presAssocID="{FD508422-FA3A-4200-961B-FFD0E8E37C01}" presName="dummyMaxCanvas" presStyleCnt="0">
        <dgm:presLayoutVars/>
      </dgm:prSet>
      <dgm:spPr/>
    </dgm:pt>
    <dgm:pt modelId="{033E2215-268A-44D1-B8D4-263FCFF57EEE}" type="pres">
      <dgm:prSet presAssocID="{FD508422-FA3A-4200-961B-FFD0E8E37C01}" presName="FiveNodes_1" presStyleLbl="node1" presStyleIdx="0" presStyleCnt="5">
        <dgm:presLayoutVars>
          <dgm:bulletEnabled val="1"/>
        </dgm:presLayoutVars>
      </dgm:prSet>
      <dgm:spPr/>
    </dgm:pt>
    <dgm:pt modelId="{001A622B-B126-4687-AE0D-F8FD6F8806F3}" type="pres">
      <dgm:prSet presAssocID="{FD508422-FA3A-4200-961B-FFD0E8E37C01}" presName="FiveNodes_2" presStyleLbl="node1" presStyleIdx="1" presStyleCnt="5">
        <dgm:presLayoutVars>
          <dgm:bulletEnabled val="1"/>
        </dgm:presLayoutVars>
      </dgm:prSet>
      <dgm:spPr/>
    </dgm:pt>
    <dgm:pt modelId="{2A3FC610-5446-4643-B63A-B24A78520820}" type="pres">
      <dgm:prSet presAssocID="{FD508422-FA3A-4200-961B-FFD0E8E37C01}" presName="FiveNodes_3" presStyleLbl="node1" presStyleIdx="2" presStyleCnt="5">
        <dgm:presLayoutVars>
          <dgm:bulletEnabled val="1"/>
        </dgm:presLayoutVars>
      </dgm:prSet>
      <dgm:spPr/>
    </dgm:pt>
    <dgm:pt modelId="{50845A73-775A-4CE7-84AD-8D33F48961C7}" type="pres">
      <dgm:prSet presAssocID="{FD508422-FA3A-4200-961B-FFD0E8E37C01}" presName="FiveNodes_4" presStyleLbl="node1" presStyleIdx="3" presStyleCnt="5">
        <dgm:presLayoutVars>
          <dgm:bulletEnabled val="1"/>
        </dgm:presLayoutVars>
      </dgm:prSet>
      <dgm:spPr/>
    </dgm:pt>
    <dgm:pt modelId="{759A78BE-B8EF-43B6-A58A-D8C329813BA5}" type="pres">
      <dgm:prSet presAssocID="{FD508422-FA3A-4200-961B-FFD0E8E37C01}" presName="FiveNodes_5" presStyleLbl="node1" presStyleIdx="4" presStyleCnt="5">
        <dgm:presLayoutVars>
          <dgm:bulletEnabled val="1"/>
        </dgm:presLayoutVars>
      </dgm:prSet>
      <dgm:spPr/>
    </dgm:pt>
    <dgm:pt modelId="{C9F22436-1351-4CFC-87A7-8BD7415383E9}" type="pres">
      <dgm:prSet presAssocID="{FD508422-FA3A-4200-961B-FFD0E8E37C01}" presName="FiveConn_1-2" presStyleLbl="fgAccFollowNode1" presStyleIdx="0" presStyleCnt="4">
        <dgm:presLayoutVars>
          <dgm:bulletEnabled val="1"/>
        </dgm:presLayoutVars>
      </dgm:prSet>
      <dgm:spPr/>
    </dgm:pt>
    <dgm:pt modelId="{52E19B8C-2090-4070-B4DF-C01FC14F9FB6}" type="pres">
      <dgm:prSet presAssocID="{FD508422-FA3A-4200-961B-FFD0E8E37C01}" presName="FiveConn_2-3" presStyleLbl="fgAccFollowNode1" presStyleIdx="1" presStyleCnt="4">
        <dgm:presLayoutVars>
          <dgm:bulletEnabled val="1"/>
        </dgm:presLayoutVars>
      </dgm:prSet>
      <dgm:spPr/>
    </dgm:pt>
    <dgm:pt modelId="{287EB910-BF66-47BC-BB8B-CCD45EE83330}" type="pres">
      <dgm:prSet presAssocID="{FD508422-FA3A-4200-961B-FFD0E8E37C01}" presName="FiveConn_3-4" presStyleLbl="fgAccFollowNode1" presStyleIdx="2" presStyleCnt="4">
        <dgm:presLayoutVars>
          <dgm:bulletEnabled val="1"/>
        </dgm:presLayoutVars>
      </dgm:prSet>
      <dgm:spPr/>
    </dgm:pt>
    <dgm:pt modelId="{AF9B071E-990F-4E11-89FA-9FB0DB22558D}" type="pres">
      <dgm:prSet presAssocID="{FD508422-FA3A-4200-961B-FFD0E8E37C01}" presName="FiveConn_4-5" presStyleLbl="fgAccFollowNode1" presStyleIdx="3" presStyleCnt="4">
        <dgm:presLayoutVars>
          <dgm:bulletEnabled val="1"/>
        </dgm:presLayoutVars>
      </dgm:prSet>
      <dgm:spPr/>
    </dgm:pt>
    <dgm:pt modelId="{85171308-85BB-4945-9505-61A65D04C6F7}" type="pres">
      <dgm:prSet presAssocID="{FD508422-FA3A-4200-961B-FFD0E8E37C01}" presName="FiveNodes_1_text" presStyleLbl="node1" presStyleIdx="4" presStyleCnt="5">
        <dgm:presLayoutVars>
          <dgm:bulletEnabled val="1"/>
        </dgm:presLayoutVars>
      </dgm:prSet>
      <dgm:spPr/>
    </dgm:pt>
    <dgm:pt modelId="{A815351D-0EC7-4F1A-A040-8798A4DA3A29}" type="pres">
      <dgm:prSet presAssocID="{FD508422-FA3A-4200-961B-FFD0E8E37C01}" presName="FiveNodes_2_text" presStyleLbl="node1" presStyleIdx="4" presStyleCnt="5">
        <dgm:presLayoutVars>
          <dgm:bulletEnabled val="1"/>
        </dgm:presLayoutVars>
      </dgm:prSet>
      <dgm:spPr/>
    </dgm:pt>
    <dgm:pt modelId="{E4850BEF-8ED2-4C79-A219-46EEE772B63F}" type="pres">
      <dgm:prSet presAssocID="{FD508422-FA3A-4200-961B-FFD0E8E37C01}" presName="FiveNodes_3_text" presStyleLbl="node1" presStyleIdx="4" presStyleCnt="5">
        <dgm:presLayoutVars>
          <dgm:bulletEnabled val="1"/>
        </dgm:presLayoutVars>
      </dgm:prSet>
      <dgm:spPr/>
    </dgm:pt>
    <dgm:pt modelId="{FEC9A546-0FB7-46BC-82D3-C84603EBBD17}" type="pres">
      <dgm:prSet presAssocID="{FD508422-FA3A-4200-961B-FFD0E8E37C01}" presName="FiveNodes_4_text" presStyleLbl="node1" presStyleIdx="4" presStyleCnt="5">
        <dgm:presLayoutVars>
          <dgm:bulletEnabled val="1"/>
        </dgm:presLayoutVars>
      </dgm:prSet>
      <dgm:spPr/>
    </dgm:pt>
    <dgm:pt modelId="{B74C1A2C-E6CC-4894-AAD0-B5E780A8EA20}" type="pres">
      <dgm:prSet presAssocID="{FD508422-FA3A-4200-961B-FFD0E8E37C01}" presName="FiveNodes_5_text" presStyleLbl="node1" presStyleIdx="4" presStyleCnt="5">
        <dgm:presLayoutVars>
          <dgm:bulletEnabled val="1"/>
        </dgm:presLayoutVars>
      </dgm:prSet>
      <dgm:spPr/>
    </dgm:pt>
  </dgm:ptLst>
  <dgm:cxnLst>
    <dgm:cxn modelId="{93633110-7617-450C-A61E-56EA2B66AA65}" type="presOf" srcId="{169CC98C-CE90-4704-9F0C-95A9A02E405A}" destId="{B74C1A2C-E6CC-4894-AAD0-B5E780A8EA20}" srcOrd="1" destOrd="0" presId="urn:microsoft.com/office/officeart/2005/8/layout/vProcess5"/>
    <dgm:cxn modelId="{4FDD5711-3116-4DC4-B1D1-03B1ED87C588}" type="presOf" srcId="{FAA64547-8482-4258-86DD-F1A02A998E76}" destId="{AF9B071E-990F-4E11-89FA-9FB0DB22558D}" srcOrd="0" destOrd="0" presId="urn:microsoft.com/office/officeart/2005/8/layout/vProcess5"/>
    <dgm:cxn modelId="{1B2A396F-3E58-4B5B-B0E0-255A7D63AAC8}" type="presOf" srcId="{94517645-2E8F-4574-B4CD-D2CAACFF82CA}" destId="{52E19B8C-2090-4070-B4DF-C01FC14F9FB6}" srcOrd="0" destOrd="0" presId="urn:microsoft.com/office/officeart/2005/8/layout/vProcess5"/>
    <dgm:cxn modelId="{B7A21177-1093-416D-AF36-1A19F85F4E13}" srcId="{FD508422-FA3A-4200-961B-FFD0E8E37C01}" destId="{676D7E15-1346-4D1C-9A7E-A834B9E4F5D9}" srcOrd="3" destOrd="0" parTransId="{F5CFDB61-20F1-46DF-924F-F5A7FB60B52F}" sibTransId="{FAA64547-8482-4258-86DD-F1A02A998E76}"/>
    <dgm:cxn modelId="{AEDBD07E-0725-4BA2-B123-4253A78A05ED}" type="presOf" srcId="{676D7E15-1346-4D1C-9A7E-A834B9E4F5D9}" destId="{FEC9A546-0FB7-46BC-82D3-C84603EBBD17}" srcOrd="1" destOrd="0" presId="urn:microsoft.com/office/officeart/2005/8/layout/vProcess5"/>
    <dgm:cxn modelId="{AD8DC385-6E6B-40E0-8543-9727C5E4349F}" type="presOf" srcId="{C71AFF1D-96BD-4CDE-A622-BC50DA08E243}" destId="{E4850BEF-8ED2-4C79-A219-46EEE772B63F}" srcOrd="1" destOrd="0" presId="urn:microsoft.com/office/officeart/2005/8/layout/vProcess5"/>
    <dgm:cxn modelId="{A891EB85-14D6-4D06-BFF0-0BE918BA3D84}" type="presOf" srcId="{676D7E15-1346-4D1C-9A7E-A834B9E4F5D9}" destId="{50845A73-775A-4CE7-84AD-8D33F48961C7}" srcOrd="0" destOrd="0" presId="urn:microsoft.com/office/officeart/2005/8/layout/vProcess5"/>
    <dgm:cxn modelId="{9CBB268A-0144-4FBD-B99D-5E4D350595DC}" srcId="{FD508422-FA3A-4200-961B-FFD0E8E37C01}" destId="{7DF8DF9A-4469-4DE5-A1D3-0B2B5C1F8071}" srcOrd="0" destOrd="0" parTransId="{F3356E8D-CA68-49A3-B3BF-5FC5958F8882}" sibTransId="{25BB748B-E6E1-43A5-B63F-5836AADA953C}"/>
    <dgm:cxn modelId="{0492D38B-A3B1-475A-A400-1D3150FBD0D9}" type="presOf" srcId="{25BB748B-E6E1-43A5-B63F-5836AADA953C}" destId="{C9F22436-1351-4CFC-87A7-8BD7415383E9}" srcOrd="0" destOrd="0" presId="urn:microsoft.com/office/officeart/2005/8/layout/vProcess5"/>
    <dgm:cxn modelId="{9F4539B3-1ED2-422A-A5A1-FABCCC2B5121}" type="presOf" srcId="{7DF8DF9A-4469-4DE5-A1D3-0B2B5C1F8071}" destId="{033E2215-268A-44D1-B8D4-263FCFF57EEE}" srcOrd="0" destOrd="0" presId="urn:microsoft.com/office/officeart/2005/8/layout/vProcess5"/>
    <dgm:cxn modelId="{0E6428B8-CFFA-40EA-B38F-88C1CF3ED451}" srcId="{FD508422-FA3A-4200-961B-FFD0E8E37C01}" destId="{169CC98C-CE90-4704-9F0C-95A9A02E405A}" srcOrd="4" destOrd="0" parTransId="{68FEAEB5-1E6C-4E9A-8627-55DBD57239BD}" sibTransId="{F5B156B9-17D2-4187-B8D3-4652F973AC4C}"/>
    <dgm:cxn modelId="{E6F95EBB-3E04-4596-A4D3-F3AEDB435D73}" type="presOf" srcId="{169CC98C-CE90-4704-9F0C-95A9A02E405A}" destId="{759A78BE-B8EF-43B6-A58A-D8C329813BA5}" srcOrd="0" destOrd="0" presId="urn:microsoft.com/office/officeart/2005/8/layout/vProcess5"/>
    <dgm:cxn modelId="{8889AEC0-D03B-4F4C-9C22-60D0E375C2E8}" type="presOf" srcId="{7DF8DF9A-4469-4DE5-A1D3-0B2B5C1F8071}" destId="{85171308-85BB-4945-9505-61A65D04C6F7}" srcOrd="1" destOrd="0" presId="urn:microsoft.com/office/officeart/2005/8/layout/vProcess5"/>
    <dgm:cxn modelId="{CA3A1BD1-5A75-4751-83CE-74415D3B47D7}" srcId="{FD508422-FA3A-4200-961B-FFD0E8E37C01}" destId="{C71AFF1D-96BD-4CDE-A622-BC50DA08E243}" srcOrd="2" destOrd="0" parTransId="{4631C5DA-3C1C-4711-9C0D-C8E440289D74}" sibTransId="{18307A91-B9B7-4069-AE58-77BFC65D0E2B}"/>
    <dgm:cxn modelId="{AB7E37D1-728A-4F51-81A5-D8A8EC88CBC8}" type="presOf" srcId="{18307A91-B9B7-4069-AE58-77BFC65D0E2B}" destId="{287EB910-BF66-47BC-BB8B-CCD45EE83330}" srcOrd="0" destOrd="0" presId="urn:microsoft.com/office/officeart/2005/8/layout/vProcess5"/>
    <dgm:cxn modelId="{6AF6A2D2-0651-4A61-9158-386DED360424}" srcId="{FD508422-FA3A-4200-961B-FFD0E8E37C01}" destId="{21A205EF-957F-4B36-85CB-5DC27FFF030C}" srcOrd="1" destOrd="0" parTransId="{8F7175E6-CAB8-475D-A924-5EA5CE1376E9}" sibTransId="{94517645-2E8F-4574-B4CD-D2CAACFF82CA}"/>
    <dgm:cxn modelId="{AA7DCCD8-C71C-498C-8EE9-67E8180E50DF}" type="presOf" srcId="{21A205EF-957F-4B36-85CB-5DC27FFF030C}" destId="{001A622B-B126-4687-AE0D-F8FD6F8806F3}" srcOrd="0" destOrd="0" presId="urn:microsoft.com/office/officeart/2005/8/layout/vProcess5"/>
    <dgm:cxn modelId="{AC2B1EE3-D5F8-4720-9227-BFFC2D2F5ADE}" type="presOf" srcId="{C71AFF1D-96BD-4CDE-A622-BC50DA08E243}" destId="{2A3FC610-5446-4643-B63A-B24A78520820}" srcOrd="0" destOrd="0" presId="urn:microsoft.com/office/officeart/2005/8/layout/vProcess5"/>
    <dgm:cxn modelId="{1240B6E3-0AC6-4319-AD73-B911D2CE6826}" type="presOf" srcId="{FD508422-FA3A-4200-961B-FFD0E8E37C01}" destId="{CBF461A5-F082-4B16-A30D-76968FE442B5}" srcOrd="0" destOrd="0" presId="urn:microsoft.com/office/officeart/2005/8/layout/vProcess5"/>
    <dgm:cxn modelId="{350F1FE4-D184-45EC-B023-F4BAF697F833}" type="presOf" srcId="{21A205EF-957F-4B36-85CB-5DC27FFF030C}" destId="{A815351D-0EC7-4F1A-A040-8798A4DA3A29}" srcOrd="1" destOrd="0" presId="urn:microsoft.com/office/officeart/2005/8/layout/vProcess5"/>
    <dgm:cxn modelId="{79A2ECDE-B47D-4687-A4BB-F7F1271D75F2}" type="presParOf" srcId="{CBF461A5-F082-4B16-A30D-76968FE442B5}" destId="{0593435B-82C6-4164-8D2C-03B870C6298D}" srcOrd="0" destOrd="0" presId="urn:microsoft.com/office/officeart/2005/8/layout/vProcess5"/>
    <dgm:cxn modelId="{106778AC-75D2-4303-961E-7D75F8D8CDB7}" type="presParOf" srcId="{CBF461A5-F082-4B16-A30D-76968FE442B5}" destId="{033E2215-268A-44D1-B8D4-263FCFF57EEE}" srcOrd="1" destOrd="0" presId="urn:microsoft.com/office/officeart/2005/8/layout/vProcess5"/>
    <dgm:cxn modelId="{E9F6C7F2-11FD-4C58-8D00-12411CCB127C}" type="presParOf" srcId="{CBF461A5-F082-4B16-A30D-76968FE442B5}" destId="{001A622B-B126-4687-AE0D-F8FD6F8806F3}" srcOrd="2" destOrd="0" presId="urn:microsoft.com/office/officeart/2005/8/layout/vProcess5"/>
    <dgm:cxn modelId="{C203761F-020B-4079-AD33-68C9605A9AF0}" type="presParOf" srcId="{CBF461A5-F082-4B16-A30D-76968FE442B5}" destId="{2A3FC610-5446-4643-B63A-B24A78520820}" srcOrd="3" destOrd="0" presId="urn:microsoft.com/office/officeart/2005/8/layout/vProcess5"/>
    <dgm:cxn modelId="{38BA7B30-0324-4911-9B83-79119C7FCF33}" type="presParOf" srcId="{CBF461A5-F082-4B16-A30D-76968FE442B5}" destId="{50845A73-775A-4CE7-84AD-8D33F48961C7}" srcOrd="4" destOrd="0" presId="urn:microsoft.com/office/officeart/2005/8/layout/vProcess5"/>
    <dgm:cxn modelId="{FD6EEF64-D242-4511-9A8F-1A36F048CAA9}" type="presParOf" srcId="{CBF461A5-F082-4B16-A30D-76968FE442B5}" destId="{759A78BE-B8EF-43B6-A58A-D8C329813BA5}" srcOrd="5" destOrd="0" presId="urn:microsoft.com/office/officeart/2005/8/layout/vProcess5"/>
    <dgm:cxn modelId="{E00CEB13-186F-421B-B363-72E70A5A12CC}" type="presParOf" srcId="{CBF461A5-F082-4B16-A30D-76968FE442B5}" destId="{C9F22436-1351-4CFC-87A7-8BD7415383E9}" srcOrd="6" destOrd="0" presId="urn:microsoft.com/office/officeart/2005/8/layout/vProcess5"/>
    <dgm:cxn modelId="{09E3F715-0771-4AEE-ADA8-334831831068}" type="presParOf" srcId="{CBF461A5-F082-4B16-A30D-76968FE442B5}" destId="{52E19B8C-2090-4070-B4DF-C01FC14F9FB6}" srcOrd="7" destOrd="0" presId="urn:microsoft.com/office/officeart/2005/8/layout/vProcess5"/>
    <dgm:cxn modelId="{923A8344-0FE2-4261-8F45-9EC42B56596B}" type="presParOf" srcId="{CBF461A5-F082-4B16-A30D-76968FE442B5}" destId="{287EB910-BF66-47BC-BB8B-CCD45EE83330}" srcOrd="8" destOrd="0" presId="urn:microsoft.com/office/officeart/2005/8/layout/vProcess5"/>
    <dgm:cxn modelId="{E625EC64-D6F1-4A40-9531-88F4F8827106}" type="presParOf" srcId="{CBF461A5-F082-4B16-A30D-76968FE442B5}" destId="{AF9B071E-990F-4E11-89FA-9FB0DB22558D}" srcOrd="9" destOrd="0" presId="urn:microsoft.com/office/officeart/2005/8/layout/vProcess5"/>
    <dgm:cxn modelId="{3EAF7870-FF4E-4C56-995E-BE3D2F1E8280}" type="presParOf" srcId="{CBF461A5-F082-4B16-A30D-76968FE442B5}" destId="{85171308-85BB-4945-9505-61A65D04C6F7}" srcOrd="10" destOrd="0" presId="urn:microsoft.com/office/officeart/2005/8/layout/vProcess5"/>
    <dgm:cxn modelId="{015649FA-7E20-4FE5-90EC-B4532C1322FF}" type="presParOf" srcId="{CBF461A5-F082-4B16-A30D-76968FE442B5}" destId="{A815351D-0EC7-4F1A-A040-8798A4DA3A29}" srcOrd="11" destOrd="0" presId="urn:microsoft.com/office/officeart/2005/8/layout/vProcess5"/>
    <dgm:cxn modelId="{5A4199C1-F5E3-4666-9A83-0514458829AA}" type="presParOf" srcId="{CBF461A5-F082-4B16-A30D-76968FE442B5}" destId="{E4850BEF-8ED2-4C79-A219-46EEE772B63F}" srcOrd="12" destOrd="0" presId="urn:microsoft.com/office/officeart/2005/8/layout/vProcess5"/>
    <dgm:cxn modelId="{445819B7-46C7-47F3-8946-726805FEF47F}" type="presParOf" srcId="{CBF461A5-F082-4B16-A30D-76968FE442B5}" destId="{FEC9A546-0FB7-46BC-82D3-C84603EBBD17}" srcOrd="13" destOrd="0" presId="urn:microsoft.com/office/officeart/2005/8/layout/vProcess5"/>
    <dgm:cxn modelId="{19B86386-1EA2-44F7-A739-4D99D890A7D9}" type="presParOf" srcId="{CBF461A5-F082-4B16-A30D-76968FE442B5}" destId="{B74C1A2C-E6CC-4894-AAD0-B5E780A8EA2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F36515-11F2-49B9-97DD-F87768CA2692}"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de-DE"/>
        </a:p>
      </dgm:t>
    </dgm:pt>
    <dgm:pt modelId="{9DE4DEB0-3F39-48F3-9B44-206CD7E81EAB}">
      <dgm:prSet phldrT="[Text]"/>
      <dgm:spPr/>
      <dgm:t>
        <a:bodyPr/>
        <a:lstStyle/>
        <a:p>
          <a:r>
            <a:rPr lang="en-US" dirty="0"/>
            <a:t>Inbound Logistics</a:t>
          </a:r>
          <a:endParaRPr lang="de-DE" dirty="0"/>
        </a:p>
      </dgm:t>
    </dgm:pt>
    <dgm:pt modelId="{E90EE1A1-6095-4881-A6AC-499BBEBBDC01}" type="parTrans" cxnId="{E18904BB-7D35-452E-BB39-1B72D53C0EB7}">
      <dgm:prSet/>
      <dgm:spPr/>
      <dgm:t>
        <a:bodyPr/>
        <a:lstStyle/>
        <a:p>
          <a:endParaRPr lang="de-DE"/>
        </a:p>
      </dgm:t>
    </dgm:pt>
    <dgm:pt modelId="{5E937D75-B1D8-450E-AB7A-EFC07097B133}" type="sibTrans" cxnId="{E18904BB-7D35-452E-BB39-1B72D53C0EB7}">
      <dgm:prSet/>
      <dgm:spPr/>
      <dgm:t>
        <a:bodyPr/>
        <a:lstStyle/>
        <a:p>
          <a:endParaRPr lang="de-DE"/>
        </a:p>
      </dgm:t>
    </dgm:pt>
    <dgm:pt modelId="{956D2314-60BB-4942-86AB-9634DFF40916}">
      <dgm:prSet/>
      <dgm:spPr/>
      <dgm:t>
        <a:bodyPr/>
        <a:lstStyle/>
        <a:p>
          <a:r>
            <a:rPr lang="en-US" dirty="0"/>
            <a:t>Receiving, storing, and distributing inputs for the product </a:t>
          </a:r>
        </a:p>
      </dgm:t>
    </dgm:pt>
    <dgm:pt modelId="{72A108FA-CB9C-49A8-A434-0B1FE0DF6902}" type="parTrans" cxnId="{67DC0C24-4C26-4E99-BB6A-711BAF9E604A}">
      <dgm:prSet/>
      <dgm:spPr/>
      <dgm:t>
        <a:bodyPr/>
        <a:lstStyle/>
        <a:p>
          <a:endParaRPr lang="de-DE"/>
        </a:p>
      </dgm:t>
    </dgm:pt>
    <dgm:pt modelId="{ECB2D748-67CC-40C2-A21D-9C47CDC5D171}" type="sibTrans" cxnId="{67DC0C24-4C26-4E99-BB6A-711BAF9E604A}">
      <dgm:prSet/>
      <dgm:spPr/>
      <dgm:t>
        <a:bodyPr/>
        <a:lstStyle/>
        <a:p>
          <a:endParaRPr lang="de-DE"/>
        </a:p>
      </dgm:t>
    </dgm:pt>
    <dgm:pt modelId="{650F271B-7E82-49ED-8B5B-4F62BCC31A12}">
      <dgm:prSet/>
      <dgm:spPr/>
      <dgm:t>
        <a:bodyPr/>
        <a:lstStyle/>
        <a:p>
          <a:r>
            <a:rPr lang="en-US"/>
            <a:t>Operations</a:t>
          </a:r>
          <a:endParaRPr lang="en-US" dirty="0"/>
        </a:p>
      </dgm:t>
    </dgm:pt>
    <dgm:pt modelId="{CBC87220-806C-4AF9-A0A0-770D3CCBC63D}" type="parTrans" cxnId="{B34F5886-D4E9-4FF0-9A97-86256D725010}">
      <dgm:prSet/>
      <dgm:spPr/>
      <dgm:t>
        <a:bodyPr/>
        <a:lstStyle/>
        <a:p>
          <a:endParaRPr lang="de-DE"/>
        </a:p>
      </dgm:t>
    </dgm:pt>
    <dgm:pt modelId="{28704C6E-B0D2-4648-B8A7-A2B71AB4872A}" type="sibTrans" cxnId="{B34F5886-D4E9-4FF0-9A97-86256D725010}">
      <dgm:prSet/>
      <dgm:spPr/>
      <dgm:t>
        <a:bodyPr/>
        <a:lstStyle/>
        <a:p>
          <a:endParaRPr lang="de-DE"/>
        </a:p>
      </dgm:t>
    </dgm:pt>
    <dgm:pt modelId="{67919610-5F84-443E-8A62-9B79CA2916FB}">
      <dgm:prSet/>
      <dgm:spPr/>
      <dgm:t>
        <a:bodyPr/>
        <a:lstStyle/>
        <a:p>
          <a:r>
            <a:rPr lang="en-US" dirty="0"/>
            <a:t>Turning inputs into finished products </a:t>
          </a:r>
        </a:p>
      </dgm:t>
    </dgm:pt>
    <dgm:pt modelId="{22BAC7CA-E681-4685-B894-ECC59362728E}" type="parTrans" cxnId="{AE68AF32-D236-4799-A3BD-EA069AFE66CC}">
      <dgm:prSet/>
      <dgm:spPr/>
      <dgm:t>
        <a:bodyPr/>
        <a:lstStyle/>
        <a:p>
          <a:endParaRPr lang="de-DE"/>
        </a:p>
      </dgm:t>
    </dgm:pt>
    <dgm:pt modelId="{85A26DC8-3C17-432D-82C7-CE972A0A2736}" type="sibTrans" cxnId="{AE68AF32-D236-4799-A3BD-EA069AFE66CC}">
      <dgm:prSet/>
      <dgm:spPr/>
      <dgm:t>
        <a:bodyPr/>
        <a:lstStyle/>
        <a:p>
          <a:endParaRPr lang="de-DE"/>
        </a:p>
      </dgm:t>
    </dgm:pt>
    <dgm:pt modelId="{952816A5-57E1-4541-9084-31F5523F14A7}">
      <dgm:prSet/>
      <dgm:spPr/>
      <dgm:t>
        <a:bodyPr/>
        <a:lstStyle/>
        <a:p>
          <a:r>
            <a:rPr lang="en-US" dirty="0"/>
            <a:t>Outgoing Logistics</a:t>
          </a:r>
        </a:p>
      </dgm:t>
    </dgm:pt>
    <dgm:pt modelId="{7B3FEC1A-DD07-4CA8-8C0F-84B1ADD5923A}" type="parTrans" cxnId="{A6D5F019-B3D2-4F23-8343-C5CCCF422EE8}">
      <dgm:prSet/>
      <dgm:spPr/>
      <dgm:t>
        <a:bodyPr/>
        <a:lstStyle/>
        <a:p>
          <a:endParaRPr lang="de-DE"/>
        </a:p>
      </dgm:t>
    </dgm:pt>
    <dgm:pt modelId="{27C2467D-529C-4A26-82D3-12C6F0E83888}" type="sibTrans" cxnId="{A6D5F019-B3D2-4F23-8343-C5CCCF422EE8}">
      <dgm:prSet/>
      <dgm:spPr/>
      <dgm:t>
        <a:bodyPr/>
        <a:lstStyle/>
        <a:p>
          <a:endParaRPr lang="de-DE"/>
        </a:p>
      </dgm:t>
    </dgm:pt>
    <dgm:pt modelId="{7A011075-9249-435E-A9C5-BE8D9D6171EB}">
      <dgm:prSet/>
      <dgm:spPr/>
      <dgm:t>
        <a:bodyPr/>
        <a:lstStyle/>
        <a:p>
          <a:r>
            <a:rPr lang="en-US" dirty="0"/>
            <a:t>Gathering and storing the product and physical distribution to buyers</a:t>
          </a:r>
        </a:p>
      </dgm:t>
    </dgm:pt>
    <dgm:pt modelId="{7CF14DDC-515F-4693-9720-3D34358E8726}" type="parTrans" cxnId="{CB96FADC-1CF0-45FD-A104-A9363218D730}">
      <dgm:prSet/>
      <dgm:spPr/>
      <dgm:t>
        <a:bodyPr/>
        <a:lstStyle/>
        <a:p>
          <a:endParaRPr lang="de-DE"/>
        </a:p>
      </dgm:t>
    </dgm:pt>
    <dgm:pt modelId="{9EAF88E2-C3FB-43CB-B54F-B32947CB8542}" type="sibTrans" cxnId="{CB96FADC-1CF0-45FD-A104-A9363218D730}">
      <dgm:prSet/>
      <dgm:spPr/>
      <dgm:t>
        <a:bodyPr/>
        <a:lstStyle/>
        <a:p>
          <a:endParaRPr lang="de-DE"/>
        </a:p>
      </dgm:t>
    </dgm:pt>
    <dgm:pt modelId="{E9E7E75A-F3FF-4E8C-9E6E-F402B4CAE9C9}">
      <dgm:prSet/>
      <dgm:spPr/>
      <dgm:t>
        <a:bodyPr/>
        <a:lstStyle/>
        <a:p>
          <a:r>
            <a:rPr lang="en-US" dirty="0"/>
            <a:t>As in processing materials, storage, stock control, arranging transport services, returning goods to suppliers</a:t>
          </a:r>
        </a:p>
      </dgm:t>
    </dgm:pt>
    <dgm:pt modelId="{19210C9E-18AA-4831-9E0F-D4449F189AEF}" type="parTrans" cxnId="{C7C95119-8FEF-4E0D-B004-A9EE8691FE7D}">
      <dgm:prSet/>
      <dgm:spPr/>
      <dgm:t>
        <a:bodyPr/>
        <a:lstStyle/>
        <a:p>
          <a:endParaRPr lang="de-DE"/>
        </a:p>
      </dgm:t>
    </dgm:pt>
    <dgm:pt modelId="{4559166C-6DB5-4A70-9B94-E10812E15FF6}" type="sibTrans" cxnId="{C7C95119-8FEF-4E0D-B004-A9EE8691FE7D}">
      <dgm:prSet/>
      <dgm:spPr/>
      <dgm:t>
        <a:bodyPr/>
        <a:lstStyle/>
        <a:p>
          <a:endParaRPr lang="de-DE"/>
        </a:p>
      </dgm:t>
    </dgm:pt>
    <dgm:pt modelId="{29D8C3FA-C5B9-4D18-B7AD-1505894898CC}">
      <dgm:prSet/>
      <dgm:spPr/>
      <dgm:t>
        <a:bodyPr/>
        <a:lstStyle/>
        <a:p>
          <a:r>
            <a:rPr lang="en-US" dirty="0"/>
            <a:t>As in processing, packaging, assembly, maintenance of machines, testing and facilitating operations</a:t>
          </a:r>
        </a:p>
      </dgm:t>
    </dgm:pt>
    <dgm:pt modelId="{6067EB04-5F49-47FE-89C7-AFBAC3DDA485}" type="parTrans" cxnId="{0CA9E181-54B1-4782-957D-E8E2DA0C18A3}">
      <dgm:prSet/>
      <dgm:spPr/>
      <dgm:t>
        <a:bodyPr/>
        <a:lstStyle/>
        <a:p>
          <a:endParaRPr lang="de-DE"/>
        </a:p>
      </dgm:t>
    </dgm:pt>
    <dgm:pt modelId="{F3EFB603-505B-486E-A0D8-2690F4A933C5}" type="sibTrans" cxnId="{0CA9E181-54B1-4782-957D-E8E2DA0C18A3}">
      <dgm:prSet/>
      <dgm:spPr/>
      <dgm:t>
        <a:bodyPr/>
        <a:lstStyle/>
        <a:p>
          <a:endParaRPr lang="de-DE"/>
        </a:p>
      </dgm:t>
    </dgm:pt>
    <dgm:pt modelId="{651D47A7-3283-4DBB-AEF6-4EBC7DA61A07}">
      <dgm:prSet/>
      <dgm:spPr/>
      <dgm:t>
        <a:bodyPr/>
        <a:lstStyle/>
        <a:p>
          <a:r>
            <a:rPr lang="en-US" dirty="0"/>
            <a:t>As in storage in warehouse, physical control and order processing</a:t>
          </a:r>
        </a:p>
      </dgm:t>
    </dgm:pt>
    <dgm:pt modelId="{A9C0ADAF-52EE-4A3C-A2C2-9C8300CBA2B0}" type="parTrans" cxnId="{9A8EF034-13CE-4D8D-9D76-25340B32F669}">
      <dgm:prSet/>
      <dgm:spPr/>
      <dgm:t>
        <a:bodyPr/>
        <a:lstStyle/>
        <a:p>
          <a:endParaRPr lang="de-DE"/>
        </a:p>
      </dgm:t>
    </dgm:pt>
    <dgm:pt modelId="{629D40E7-3232-4871-B537-0DBA864E5733}" type="sibTrans" cxnId="{9A8EF034-13CE-4D8D-9D76-25340B32F669}">
      <dgm:prSet/>
      <dgm:spPr/>
      <dgm:t>
        <a:bodyPr/>
        <a:lstStyle/>
        <a:p>
          <a:endParaRPr lang="de-DE"/>
        </a:p>
      </dgm:t>
    </dgm:pt>
    <dgm:pt modelId="{6A26A7F9-3237-4D11-AC5D-0947BB55236A}">
      <dgm:prSet/>
      <dgm:spPr/>
      <dgm:t>
        <a:bodyPr/>
        <a:lstStyle/>
        <a:p>
          <a:r>
            <a:rPr lang="en-US"/>
            <a:t>Marketing and Sales</a:t>
          </a:r>
          <a:endParaRPr lang="en-US" dirty="0"/>
        </a:p>
      </dgm:t>
    </dgm:pt>
    <dgm:pt modelId="{9083F181-D94A-4BBF-98FF-8E6031F9C5C2}" type="parTrans" cxnId="{3956F7FB-A694-44CA-A017-B8361C09249F}">
      <dgm:prSet/>
      <dgm:spPr/>
      <dgm:t>
        <a:bodyPr/>
        <a:lstStyle/>
        <a:p>
          <a:endParaRPr lang="de-DE"/>
        </a:p>
      </dgm:t>
    </dgm:pt>
    <dgm:pt modelId="{813ABBD3-A940-424D-A797-41C7B68500ED}" type="sibTrans" cxnId="{3956F7FB-A694-44CA-A017-B8361C09249F}">
      <dgm:prSet/>
      <dgm:spPr/>
      <dgm:t>
        <a:bodyPr/>
        <a:lstStyle/>
        <a:p>
          <a:endParaRPr lang="de-DE"/>
        </a:p>
      </dgm:t>
    </dgm:pt>
    <dgm:pt modelId="{CB983C15-3DD6-4276-96EC-84F8578689CF}">
      <dgm:prSet/>
      <dgm:spPr/>
      <dgm:t>
        <a:bodyPr/>
        <a:lstStyle/>
        <a:p>
          <a:r>
            <a:rPr lang="en-US" dirty="0"/>
            <a:t>Provision of resources to enable buyer to buy the product</a:t>
          </a:r>
        </a:p>
      </dgm:t>
    </dgm:pt>
    <dgm:pt modelId="{623DF3C0-C23B-4F7C-9A0A-28FA7829B191}" type="parTrans" cxnId="{C017E441-AA3D-4C69-BA17-274E79446879}">
      <dgm:prSet/>
      <dgm:spPr/>
      <dgm:t>
        <a:bodyPr/>
        <a:lstStyle/>
        <a:p>
          <a:endParaRPr lang="de-DE"/>
        </a:p>
      </dgm:t>
    </dgm:pt>
    <dgm:pt modelId="{23414A75-B8FE-4A06-B5C8-2379E7FC5270}" type="sibTrans" cxnId="{C017E441-AA3D-4C69-BA17-274E79446879}">
      <dgm:prSet/>
      <dgm:spPr/>
      <dgm:t>
        <a:bodyPr/>
        <a:lstStyle/>
        <a:p>
          <a:endParaRPr lang="de-DE"/>
        </a:p>
      </dgm:t>
    </dgm:pt>
    <dgm:pt modelId="{FD515B3E-6D41-4A69-AD60-307C4A8B91DC}">
      <dgm:prSet/>
      <dgm:spPr/>
      <dgm:t>
        <a:bodyPr/>
        <a:lstStyle/>
        <a:p>
          <a:r>
            <a:rPr lang="en-US"/>
            <a:t>Service</a:t>
          </a:r>
          <a:endParaRPr lang="en-US" dirty="0"/>
        </a:p>
      </dgm:t>
    </dgm:pt>
    <dgm:pt modelId="{8F4FF483-85B0-4297-8EB9-879510C20434}" type="parTrans" cxnId="{7DC4848A-05DC-429E-8747-657620637940}">
      <dgm:prSet/>
      <dgm:spPr/>
      <dgm:t>
        <a:bodyPr/>
        <a:lstStyle/>
        <a:p>
          <a:endParaRPr lang="de-DE"/>
        </a:p>
      </dgm:t>
    </dgm:pt>
    <dgm:pt modelId="{A7D6F5CF-1F32-4384-9457-EB857B26E04D}" type="sibTrans" cxnId="{7DC4848A-05DC-429E-8747-657620637940}">
      <dgm:prSet/>
      <dgm:spPr/>
      <dgm:t>
        <a:bodyPr/>
        <a:lstStyle/>
        <a:p>
          <a:endParaRPr lang="de-DE"/>
        </a:p>
      </dgm:t>
    </dgm:pt>
    <dgm:pt modelId="{8F5AF8BA-DE3E-4146-B5FB-3C05D7C907B0}">
      <dgm:prSet/>
      <dgm:spPr/>
      <dgm:t>
        <a:bodyPr/>
        <a:lstStyle/>
        <a:p>
          <a:r>
            <a:rPr lang="en-US" dirty="0"/>
            <a:t>Delivery of service in order to increase the value of the product</a:t>
          </a:r>
        </a:p>
      </dgm:t>
    </dgm:pt>
    <dgm:pt modelId="{F7599238-AC52-41AF-A68A-453CB6CFC478}" type="parTrans" cxnId="{F932D30A-B78E-477E-8CFE-208391FF871C}">
      <dgm:prSet/>
      <dgm:spPr/>
      <dgm:t>
        <a:bodyPr/>
        <a:lstStyle/>
        <a:p>
          <a:endParaRPr lang="de-DE"/>
        </a:p>
      </dgm:t>
    </dgm:pt>
    <dgm:pt modelId="{79AD22B6-2236-4C95-81D6-181961559334}" type="sibTrans" cxnId="{F932D30A-B78E-477E-8CFE-208391FF871C}">
      <dgm:prSet/>
      <dgm:spPr/>
      <dgm:t>
        <a:bodyPr/>
        <a:lstStyle/>
        <a:p>
          <a:endParaRPr lang="de-DE"/>
        </a:p>
      </dgm:t>
    </dgm:pt>
    <dgm:pt modelId="{B4EB006D-7F82-4AF8-85A5-0A891EDEE08A}">
      <dgm:prSet/>
      <dgm:spPr/>
      <dgm:t>
        <a:bodyPr/>
        <a:lstStyle/>
        <a:p>
          <a:r>
            <a:rPr lang="en-US" dirty="0"/>
            <a:t>As in advertising, promotion, assignment of quotas, choice of distribution channel, pricing</a:t>
          </a:r>
        </a:p>
      </dgm:t>
    </dgm:pt>
    <dgm:pt modelId="{092236BF-303D-412C-BEBC-FEE1A8F657C7}" type="parTrans" cxnId="{E3C34BC4-71F3-4DA6-968D-829C6A5E7E8F}">
      <dgm:prSet/>
      <dgm:spPr/>
      <dgm:t>
        <a:bodyPr/>
        <a:lstStyle/>
        <a:p>
          <a:endParaRPr lang="de-DE"/>
        </a:p>
      </dgm:t>
    </dgm:pt>
    <dgm:pt modelId="{93DDAC79-3B3B-4C9B-9132-A9343FEF4810}" type="sibTrans" cxnId="{E3C34BC4-71F3-4DA6-968D-829C6A5E7E8F}">
      <dgm:prSet/>
      <dgm:spPr/>
      <dgm:t>
        <a:bodyPr/>
        <a:lstStyle/>
        <a:p>
          <a:endParaRPr lang="de-DE"/>
        </a:p>
      </dgm:t>
    </dgm:pt>
    <dgm:pt modelId="{99D9BB25-AC79-4908-8D09-AB0471EAA3BA}">
      <dgm:prSet/>
      <dgm:spPr/>
      <dgm:t>
        <a:bodyPr/>
        <a:lstStyle/>
        <a:p>
          <a:r>
            <a:rPr lang="en-US" dirty="0"/>
            <a:t>As in installation, repairs, training, customer relations</a:t>
          </a:r>
        </a:p>
      </dgm:t>
    </dgm:pt>
    <dgm:pt modelId="{044FFE36-ABCA-41AB-BB0B-0C88F610F837}" type="parTrans" cxnId="{B638A450-DDF6-4195-A7AF-906B03EE50E3}">
      <dgm:prSet/>
      <dgm:spPr/>
      <dgm:t>
        <a:bodyPr/>
        <a:lstStyle/>
        <a:p>
          <a:endParaRPr lang="de-DE"/>
        </a:p>
      </dgm:t>
    </dgm:pt>
    <dgm:pt modelId="{A217D237-ED18-4318-8A22-F079C229D59D}" type="sibTrans" cxnId="{B638A450-DDF6-4195-A7AF-906B03EE50E3}">
      <dgm:prSet/>
      <dgm:spPr/>
      <dgm:t>
        <a:bodyPr/>
        <a:lstStyle/>
        <a:p>
          <a:endParaRPr lang="de-DE"/>
        </a:p>
      </dgm:t>
    </dgm:pt>
    <dgm:pt modelId="{A761416B-0BDA-4DBC-9CC1-4C3218F2401C}" type="pres">
      <dgm:prSet presAssocID="{20F36515-11F2-49B9-97DD-F87768CA2692}" presName="Name0" presStyleCnt="0">
        <dgm:presLayoutVars>
          <dgm:dir/>
          <dgm:animLvl val="lvl"/>
          <dgm:resizeHandles val="exact"/>
        </dgm:presLayoutVars>
      </dgm:prSet>
      <dgm:spPr/>
    </dgm:pt>
    <dgm:pt modelId="{DE74C962-7138-4C84-B915-23F517DA66DA}" type="pres">
      <dgm:prSet presAssocID="{9DE4DEB0-3F39-48F3-9B44-206CD7E81EAB}" presName="composite" presStyleCnt="0"/>
      <dgm:spPr/>
    </dgm:pt>
    <dgm:pt modelId="{5D1C4150-C14D-43A7-960B-22783F2EF899}" type="pres">
      <dgm:prSet presAssocID="{9DE4DEB0-3F39-48F3-9B44-206CD7E81EAB}" presName="parTx" presStyleLbl="alignNode1" presStyleIdx="0" presStyleCnt="5">
        <dgm:presLayoutVars>
          <dgm:chMax val="0"/>
          <dgm:chPref val="0"/>
          <dgm:bulletEnabled val="1"/>
        </dgm:presLayoutVars>
      </dgm:prSet>
      <dgm:spPr/>
    </dgm:pt>
    <dgm:pt modelId="{A7218F54-0152-454E-BF85-5EC390D68438}" type="pres">
      <dgm:prSet presAssocID="{9DE4DEB0-3F39-48F3-9B44-206CD7E81EAB}" presName="desTx" presStyleLbl="alignAccFollowNode1" presStyleIdx="0" presStyleCnt="5">
        <dgm:presLayoutVars>
          <dgm:bulletEnabled val="1"/>
        </dgm:presLayoutVars>
      </dgm:prSet>
      <dgm:spPr/>
    </dgm:pt>
    <dgm:pt modelId="{761671DC-A0F1-45F2-9A0F-4AEA19C1C0AD}" type="pres">
      <dgm:prSet presAssocID="{5E937D75-B1D8-450E-AB7A-EFC07097B133}" presName="space" presStyleCnt="0"/>
      <dgm:spPr/>
    </dgm:pt>
    <dgm:pt modelId="{7C50F526-8B47-4B87-8C7C-139AFCB4A336}" type="pres">
      <dgm:prSet presAssocID="{650F271B-7E82-49ED-8B5B-4F62BCC31A12}" presName="composite" presStyleCnt="0"/>
      <dgm:spPr/>
    </dgm:pt>
    <dgm:pt modelId="{96EE91BA-686C-4676-B2AC-87217DE44047}" type="pres">
      <dgm:prSet presAssocID="{650F271B-7E82-49ED-8B5B-4F62BCC31A12}" presName="parTx" presStyleLbl="alignNode1" presStyleIdx="1" presStyleCnt="5">
        <dgm:presLayoutVars>
          <dgm:chMax val="0"/>
          <dgm:chPref val="0"/>
          <dgm:bulletEnabled val="1"/>
        </dgm:presLayoutVars>
      </dgm:prSet>
      <dgm:spPr/>
    </dgm:pt>
    <dgm:pt modelId="{85F36629-DCD8-4B1D-BDB6-588F86019BEE}" type="pres">
      <dgm:prSet presAssocID="{650F271B-7E82-49ED-8B5B-4F62BCC31A12}" presName="desTx" presStyleLbl="alignAccFollowNode1" presStyleIdx="1" presStyleCnt="5">
        <dgm:presLayoutVars>
          <dgm:bulletEnabled val="1"/>
        </dgm:presLayoutVars>
      </dgm:prSet>
      <dgm:spPr/>
    </dgm:pt>
    <dgm:pt modelId="{F9B09262-EFF5-460C-A480-32213BFE0F2F}" type="pres">
      <dgm:prSet presAssocID="{28704C6E-B0D2-4648-B8A7-A2B71AB4872A}" presName="space" presStyleCnt="0"/>
      <dgm:spPr/>
    </dgm:pt>
    <dgm:pt modelId="{5CCE40E2-69F7-4503-852E-C69CEE80EEFA}" type="pres">
      <dgm:prSet presAssocID="{952816A5-57E1-4541-9084-31F5523F14A7}" presName="composite" presStyleCnt="0"/>
      <dgm:spPr/>
    </dgm:pt>
    <dgm:pt modelId="{E36DF7FE-F580-4A3E-9CDE-CF08ABFBB2AA}" type="pres">
      <dgm:prSet presAssocID="{952816A5-57E1-4541-9084-31F5523F14A7}" presName="parTx" presStyleLbl="alignNode1" presStyleIdx="2" presStyleCnt="5">
        <dgm:presLayoutVars>
          <dgm:chMax val="0"/>
          <dgm:chPref val="0"/>
          <dgm:bulletEnabled val="1"/>
        </dgm:presLayoutVars>
      </dgm:prSet>
      <dgm:spPr/>
    </dgm:pt>
    <dgm:pt modelId="{DF8893F4-5A1D-4259-BEE8-AFAF1D6837FE}" type="pres">
      <dgm:prSet presAssocID="{952816A5-57E1-4541-9084-31F5523F14A7}" presName="desTx" presStyleLbl="alignAccFollowNode1" presStyleIdx="2" presStyleCnt="5">
        <dgm:presLayoutVars>
          <dgm:bulletEnabled val="1"/>
        </dgm:presLayoutVars>
      </dgm:prSet>
      <dgm:spPr/>
    </dgm:pt>
    <dgm:pt modelId="{10A65338-AEB4-4969-B097-8AA7D01A47D5}" type="pres">
      <dgm:prSet presAssocID="{27C2467D-529C-4A26-82D3-12C6F0E83888}" presName="space" presStyleCnt="0"/>
      <dgm:spPr/>
    </dgm:pt>
    <dgm:pt modelId="{5FE86B8D-16A0-41E6-B945-9C39735EBFE4}" type="pres">
      <dgm:prSet presAssocID="{6A26A7F9-3237-4D11-AC5D-0947BB55236A}" presName="composite" presStyleCnt="0"/>
      <dgm:spPr/>
    </dgm:pt>
    <dgm:pt modelId="{E810795C-9589-4264-8E4A-8040CD014AA3}" type="pres">
      <dgm:prSet presAssocID="{6A26A7F9-3237-4D11-AC5D-0947BB55236A}" presName="parTx" presStyleLbl="alignNode1" presStyleIdx="3" presStyleCnt="5">
        <dgm:presLayoutVars>
          <dgm:chMax val="0"/>
          <dgm:chPref val="0"/>
          <dgm:bulletEnabled val="1"/>
        </dgm:presLayoutVars>
      </dgm:prSet>
      <dgm:spPr/>
    </dgm:pt>
    <dgm:pt modelId="{EBE42429-32F4-4BEB-BF11-44E3B3633E2C}" type="pres">
      <dgm:prSet presAssocID="{6A26A7F9-3237-4D11-AC5D-0947BB55236A}" presName="desTx" presStyleLbl="alignAccFollowNode1" presStyleIdx="3" presStyleCnt="5">
        <dgm:presLayoutVars>
          <dgm:bulletEnabled val="1"/>
        </dgm:presLayoutVars>
      </dgm:prSet>
      <dgm:spPr/>
    </dgm:pt>
    <dgm:pt modelId="{1269A0DE-4EDA-4D51-BF9E-2F5EB142D645}" type="pres">
      <dgm:prSet presAssocID="{813ABBD3-A940-424D-A797-41C7B68500ED}" presName="space" presStyleCnt="0"/>
      <dgm:spPr/>
    </dgm:pt>
    <dgm:pt modelId="{E0E23117-5A7A-4162-B95F-C63325DF3374}" type="pres">
      <dgm:prSet presAssocID="{FD515B3E-6D41-4A69-AD60-307C4A8B91DC}" presName="composite" presStyleCnt="0"/>
      <dgm:spPr/>
    </dgm:pt>
    <dgm:pt modelId="{6ABA3692-0FBE-4F2C-B184-046FA7708C76}" type="pres">
      <dgm:prSet presAssocID="{FD515B3E-6D41-4A69-AD60-307C4A8B91DC}" presName="parTx" presStyleLbl="alignNode1" presStyleIdx="4" presStyleCnt="5">
        <dgm:presLayoutVars>
          <dgm:chMax val="0"/>
          <dgm:chPref val="0"/>
          <dgm:bulletEnabled val="1"/>
        </dgm:presLayoutVars>
      </dgm:prSet>
      <dgm:spPr/>
    </dgm:pt>
    <dgm:pt modelId="{FF7CCEF6-D74F-4D95-8CF8-731C7EAF20B4}" type="pres">
      <dgm:prSet presAssocID="{FD515B3E-6D41-4A69-AD60-307C4A8B91DC}" presName="desTx" presStyleLbl="alignAccFollowNode1" presStyleIdx="4" presStyleCnt="5">
        <dgm:presLayoutVars>
          <dgm:bulletEnabled val="1"/>
        </dgm:presLayoutVars>
      </dgm:prSet>
      <dgm:spPr/>
    </dgm:pt>
  </dgm:ptLst>
  <dgm:cxnLst>
    <dgm:cxn modelId="{F932D30A-B78E-477E-8CFE-208391FF871C}" srcId="{FD515B3E-6D41-4A69-AD60-307C4A8B91DC}" destId="{8F5AF8BA-DE3E-4146-B5FB-3C05D7C907B0}" srcOrd="0" destOrd="0" parTransId="{F7599238-AC52-41AF-A68A-453CB6CFC478}" sibTransId="{79AD22B6-2236-4C95-81D6-181961559334}"/>
    <dgm:cxn modelId="{C7C95119-8FEF-4E0D-B004-A9EE8691FE7D}" srcId="{9DE4DEB0-3F39-48F3-9B44-206CD7E81EAB}" destId="{E9E7E75A-F3FF-4E8C-9E6E-F402B4CAE9C9}" srcOrd="1" destOrd="0" parTransId="{19210C9E-18AA-4831-9E0F-D4449F189AEF}" sibTransId="{4559166C-6DB5-4A70-9B94-E10812E15FF6}"/>
    <dgm:cxn modelId="{A6D5F019-B3D2-4F23-8343-C5CCCF422EE8}" srcId="{20F36515-11F2-49B9-97DD-F87768CA2692}" destId="{952816A5-57E1-4541-9084-31F5523F14A7}" srcOrd="2" destOrd="0" parTransId="{7B3FEC1A-DD07-4CA8-8C0F-84B1ADD5923A}" sibTransId="{27C2467D-529C-4A26-82D3-12C6F0E83888}"/>
    <dgm:cxn modelId="{F3B0541F-AF2D-4EBC-96E5-CD190501AAE8}" type="presOf" srcId="{651D47A7-3283-4DBB-AEF6-4EBC7DA61A07}" destId="{DF8893F4-5A1D-4259-BEE8-AFAF1D6837FE}" srcOrd="0" destOrd="1" presId="urn:microsoft.com/office/officeart/2005/8/layout/hList1"/>
    <dgm:cxn modelId="{67DC0C24-4C26-4E99-BB6A-711BAF9E604A}" srcId="{9DE4DEB0-3F39-48F3-9B44-206CD7E81EAB}" destId="{956D2314-60BB-4942-86AB-9634DFF40916}" srcOrd="0" destOrd="0" parTransId="{72A108FA-CB9C-49A8-A434-0B1FE0DF6902}" sibTransId="{ECB2D748-67CC-40C2-A21D-9C47CDC5D171}"/>
    <dgm:cxn modelId="{15C9B32C-8702-47ED-8BDF-61D8BF1A1C61}" type="presOf" srcId="{9DE4DEB0-3F39-48F3-9B44-206CD7E81EAB}" destId="{5D1C4150-C14D-43A7-960B-22783F2EF899}" srcOrd="0" destOrd="0" presId="urn:microsoft.com/office/officeart/2005/8/layout/hList1"/>
    <dgm:cxn modelId="{AE68AF32-D236-4799-A3BD-EA069AFE66CC}" srcId="{650F271B-7E82-49ED-8B5B-4F62BCC31A12}" destId="{67919610-5F84-443E-8A62-9B79CA2916FB}" srcOrd="0" destOrd="0" parTransId="{22BAC7CA-E681-4685-B894-ECC59362728E}" sibTransId="{85A26DC8-3C17-432D-82C7-CE972A0A2736}"/>
    <dgm:cxn modelId="{9A8EF034-13CE-4D8D-9D76-25340B32F669}" srcId="{952816A5-57E1-4541-9084-31F5523F14A7}" destId="{651D47A7-3283-4DBB-AEF6-4EBC7DA61A07}" srcOrd="1" destOrd="0" parTransId="{A9C0ADAF-52EE-4A3C-A2C2-9C8300CBA2B0}" sibTransId="{629D40E7-3232-4871-B537-0DBA864E5733}"/>
    <dgm:cxn modelId="{69DCE039-4F82-4EF4-AF9F-EF1D615A417A}" type="presOf" srcId="{956D2314-60BB-4942-86AB-9634DFF40916}" destId="{A7218F54-0152-454E-BF85-5EC390D68438}" srcOrd="0" destOrd="0" presId="urn:microsoft.com/office/officeart/2005/8/layout/hList1"/>
    <dgm:cxn modelId="{C017E441-AA3D-4C69-BA17-274E79446879}" srcId="{6A26A7F9-3237-4D11-AC5D-0947BB55236A}" destId="{CB983C15-3DD6-4276-96EC-84F8578689CF}" srcOrd="0" destOrd="0" parTransId="{623DF3C0-C23B-4F7C-9A0A-28FA7829B191}" sibTransId="{23414A75-B8FE-4A06-B5C8-2379E7FC5270}"/>
    <dgm:cxn modelId="{B638A450-DDF6-4195-A7AF-906B03EE50E3}" srcId="{FD515B3E-6D41-4A69-AD60-307C4A8B91DC}" destId="{99D9BB25-AC79-4908-8D09-AB0471EAA3BA}" srcOrd="1" destOrd="0" parTransId="{044FFE36-ABCA-41AB-BB0B-0C88F610F837}" sibTransId="{A217D237-ED18-4318-8A22-F079C229D59D}"/>
    <dgm:cxn modelId="{1F3EF950-0FEF-4F8C-BA20-9DC4D19A7845}" type="presOf" srcId="{8F5AF8BA-DE3E-4146-B5FB-3C05D7C907B0}" destId="{FF7CCEF6-D74F-4D95-8CF8-731C7EAF20B4}" srcOrd="0" destOrd="0" presId="urn:microsoft.com/office/officeart/2005/8/layout/hList1"/>
    <dgm:cxn modelId="{C2D95B71-244C-4DF6-A753-156D377E2CE9}" type="presOf" srcId="{CB983C15-3DD6-4276-96EC-84F8578689CF}" destId="{EBE42429-32F4-4BEB-BF11-44E3B3633E2C}" srcOrd="0" destOrd="0" presId="urn:microsoft.com/office/officeart/2005/8/layout/hList1"/>
    <dgm:cxn modelId="{FDDE5C58-DDED-4475-A008-422E51CA87D4}" type="presOf" srcId="{99D9BB25-AC79-4908-8D09-AB0471EAA3BA}" destId="{FF7CCEF6-D74F-4D95-8CF8-731C7EAF20B4}" srcOrd="0" destOrd="1" presId="urn:microsoft.com/office/officeart/2005/8/layout/hList1"/>
    <dgm:cxn modelId="{ADC00E5A-F188-45B4-8737-159156A6C1E7}" type="presOf" srcId="{29D8C3FA-C5B9-4D18-B7AD-1505894898CC}" destId="{85F36629-DCD8-4B1D-BDB6-588F86019BEE}" srcOrd="0" destOrd="1" presId="urn:microsoft.com/office/officeart/2005/8/layout/hList1"/>
    <dgm:cxn modelId="{7405BB5A-2E6C-4F2A-96ED-CFA498A03BE7}" type="presOf" srcId="{650F271B-7E82-49ED-8B5B-4F62BCC31A12}" destId="{96EE91BA-686C-4676-B2AC-87217DE44047}" srcOrd="0" destOrd="0" presId="urn:microsoft.com/office/officeart/2005/8/layout/hList1"/>
    <dgm:cxn modelId="{235E9B81-AAA9-4549-A6B0-EB85F056A87B}" type="presOf" srcId="{952816A5-57E1-4541-9084-31F5523F14A7}" destId="{E36DF7FE-F580-4A3E-9CDE-CF08ABFBB2AA}" srcOrd="0" destOrd="0" presId="urn:microsoft.com/office/officeart/2005/8/layout/hList1"/>
    <dgm:cxn modelId="{0CA9E181-54B1-4782-957D-E8E2DA0C18A3}" srcId="{650F271B-7E82-49ED-8B5B-4F62BCC31A12}" destId="{29D8C3FA-C5B9-4D18-B7AD-1505894898CC}" srcOrd="1" destOrd="0" parTransId="{6067EB04-5F49-47FE-89C7-AFBAC3DDA485}" sibTransId="{F3EFB603-505B-486E-A0D8-2690F4A933C5}"/>
    <dgm:cxn modelId="{B34F5886-D4E9-4FF0-9A97-86256D725010}" srcId="{20F36515-11F2-49B9-97DD-F87768CA2692}" destId="{650F271B-7E82-49ED-8B5B-4F62BCC31A12}" srcOrd="1" destOrd="0" parTransId="{CBC87220-806C-4AF9-A0A0-770D3CCBC63D}" sibTransId="{28704C6E-B0D2-4648-B8A7-A2B71AB4872A}"/>
    <dgm:cxn modelId="{7D10D386-C454-4DB0-B369-20D420F133C6}" type="presOf" srcId="{6A26A7F9-3237-4D11-AC5D-0947BB55236A}" destId="{E810795C-9589-4264-8E4A-8040CD014AA3}" srcOrd="0" destOrd="0" presId="urn:microsoft.com/office/officeart/2005/8/layout/hList1"/>
    <dgm:cxn modelId="{7DC4848A-05DC-429E-8747-657620637940}" srcId="{20F36515-11F2-49B9-97DD-F87768CA2692}" destId="{FD515B3E-6D41-4A69-AD60-307C4A8B91DC}" srcOrd="4" destOrd="0" parTransId="{8F4FF483-85B0-4297-8EB9-879510C20434}" sibTransId="{A7D6F5CF-1F32-4384-9457-EB857B26E04D}"/>
    <dgm:cxn modelId="{78AF7A9E-5EB7-487E-BAA0-34A8B0217B91}" type="presOf" srcId="{B4EB006D-7F82-4AF8-85A5-0A891EDEE08A}" destId="{EBE42429-32F4-4BEB-BF11-44E3B3633E2C}" srcOrd="0" destOrd="1" presId="urn:microsoft.com/office/officeart/2005/8/layout/hList1"/>
    <dgm:cxn modelId="{FF87789F-4470-46F2-96CA-7697E43F0C9A}" type="presOf" srcId="{20F36515-11F2-49B9-97DD-F87768CA2692}" destId="{A761416B-0BDA-4DBC-9CC1-4C3218F2401C}" srcOrd="0" destOrd="0" presId="urn:microsoft.com/office/officeart/2005/8/layout/hList1"/>
    <dgm:cxn modelId="{E18904BB-7D35-452E-BB39-1B72D53C0EB7}" srcId="{20F36515-11F2-49B9-97DD-F87768CA2692}" destId="{9DE4DEB0-3F39-48F3-9B44-206CD7E81EAB}" srcOrd="0" destOrd="0" parTransId="{E90EE1A1-6095-4881-A6AC-499BBEBBDC01}" sibTransId="{5E937D75-B1D8-450E-AB7A-EFC07097B133}"/>
    <dgm:cxn modelId="{E3C34BC4-71F3-4DA6-968D-829C6A5E7E8F}" srcId="{6A26A7F9-3237-4D11-AC5D-0947BB55236A}" destId="{B4EB006D-7F82-4AF8-85A5-0A891EDEE08A}" srcOrd="1" destOrd="0" parTransId="{092236BF-303D-412C-BEBC-FEE1A8F657C7}" sibTransId="{93DDAC79-3B3B-4C9B-9132-A9343FEF4810}"/>
    <dgm:cxn modelId="{E3D3FEC6-8CF6-4447-A1C6-EEFDEFD62799}" type="presOf" srcId="{FD515B3E-6D41-4A69-AD60-307C4A8B91DC}" destId="{6ABA3692-0FBE-4F2C-B184-046FA7708C76}" srcOrd="0" destOrd="0" presId="urn:microsoft.com/office/officeart/2005/8/layout/hList1"/>
    <dgm:cxn modelId="{201105D3-9CC8-4E0F-9827-0C7C193E9F0C}" type="presOf" srcId="{67919610-5F84-443E-8A62-9B79CA2916FB}" destId="{85F36629-DCD8-4B1D-BDB6-588F86019BEE}" srcOrd="0" destOrd="0" presId="urn:microsoft.com/office/officeart/2005/8/layout/hList1"/>
    <dgm:cxn modelId="{CB96FADC-1CF0-45FD-A104-A9363218D730}" srcId="{952816A5-57E1-4541-9084-31F5523F14A7}" destId="{7A011075-9249-435E-A9C5-BE8D9D6171EB}" srcOrd="0" destOrd="0" parTransId="{7CF14DDC-515F-4693-9720-3D34358E8726}" sibTransId="{9EAF88E2-C3FB-43CB-B54F-B32947CB8542}"/>
    <dgm:cxn modelId="{51F02AF5-6A45-4337-96AE-1E01B793AA43}" type="presOf" srcId="{E9E7E75A-F3FF-4E8C-9E6E-F402B4CAE9C9}" destId="{A7218F54-0152-454E-BF85-5EC390D68438}" srcOrd="0" destOrd="1" presId="urn:microsoft.com/office/officeart/2005/8/layout/hList1"/>
    <dgm:cxn modelId="{530AFCF9-6349-4CB0-A749-CA0421DACE5C}" type="presOf" srcId="{7A011075-9249-435E-A9C5-BE8D9D6171EB}" destId="{DF8893F4-5A1D-4259-BEE8-AFAF1D6837FE}" srcOrd="0" destOrd="0" presId="urn:microsoft.com/office/officeart/2005/8/layout/hList1"/>
    <dgm:cxn modelId="{3956F7FB-A694-44CA-A017-B8361C09249F}" srcId="{20F36515-11F2-49B9-97DD-F87768CA2692}" destId="{6A26A7F9-3237-4D11-AC5D-0947BB55236A}" srcOrd="3" destOrd="0" parTransId="{9083F181-D94A-4BBF-98FF-8E6031F9C5C2}" sibTransId="{813ABBD3-A940-424D-A797-41C7B68500ED}"/>
    <dgm:cxn modelId="{E5233F98-B69F-45F0-946E-96BAC797EECA}" type="presParOf" srcId="{A761416B-0BDA-4DBC-9CC1-4C3218F2401C}" destId="{DE74C962-7138-4C84-B915-23F517DA66DA}" srcOrd="0" destOrd="0" presId="urn:microsoft.com/office/officeart/2005/8/layout/hList1"/>
    <dgm:cxn modelId="{F9A2665A-023C-42D5-9368-26EAC3B22298}" type="presParOf" srcId="{DE74C962-7138-4C84-B915-23F517DA66DA}" destId="{5D1C4150-C14D-43A7-960B-22783F2EF899}" srcOrd="0" destOrd="0" presId="urn:microsoft.com/office/officeart/2005/8/layout/hList1"/>
    <dgm:cxn modelId="{839BA714-0129-417E-9CC5-B9409F721B20}" type="presParOf" srcId="{DE74C962-7138-4C84-B915-23F517DA66DA}" destId="{A7218F54-0152-454E-BF85-5EC390D68438}" srcOrd="1" destOrd="0" presId="urn:microsoft.com/office/officeart/2005/8/layout/hList1"/>
    <dgm:cxn modelId="{EC678C19-64DE-4AAA-AD81-F53616F1C213}" type="presParOf" srcId="{A761416B-0BDA-4DBC-9CC1-4C3218F2401C}" destId="{761671DC-A0F1-45F2-9A0F-4AEA19C1C0AD}" srcOrd="1" destOrd="0" presId="urn:microsoft.com/office/officeart/2005/8/layout/hList1"/>
    <dgm:cxn modelId="{CBE38EE0-22F6-48F9-B909-E5256225F002}" type="presParOf" srcId="{A761416B-0BDA-4DBC-9CC1-4C3218F2401C}" destId="{7C50F526-8B47-4B87-8C7C-139AFCB4A336}" srcOrd="2" destOrd="0" presId="urn:microsoft.com/office/officeart/2005/8/layout/hList1"/>
    <dgm:cxn modelId="{DA35F057-898A-4F53-8C7C-0E298D44664B}" type="presParOf" srcId="{7C50F526-8B47-4B87-8C7C-139AFCB4A336}" destId="{96EE91BA-686C-4676-B2AC-87217DE44047}" srcOrd="0" destOrd="0" presId="urn:microsoft.com/office/officeart/2005/8/layout/hList1"/>
    <dgm:cxn modelId="{EEA46D05-F3E1-47DF-9212-E6EE74212E2C}" type="presParOf" srcId="{7C50F526-8B47-4B87-8C7C-139AFCB4A336}" destId="{85F36629-DCD8-4B1D-BDB6-588F86019BEE}" srcOrd="1" destOrd="0" presId="urn:microsoft.com/office/officeart/2005/8/layout/hList1"/>
    <dgm:cxn modelId="{10CF9121-B3D0-4AA1-8654-B32E5754F925}" type="presParOf" srcId="{A761416B-0BDA-4DBC-9CC1-4C3218F2401C}" destId="{F9B09262-EFF5-460C-A480-32213BFE0F2F}" srcOrd="3" destOrd="0" presId="urn:microsoft.com/office/officeart/2005/8/layout/hList1"/>
    <dgm:cxn modelId="{6608C361-8F2A-4149-92FF-D782EB69CBDB}" type="presParOf" srcId="{A761416B-0BDA-4DBC-9CC1-4C3218F2401C}" destId="{5CCE40E2-69F7-4503-852E-C69CEE80EEFA}" srcOrd="4" destOrd="0" presId="urn:microsoft.com/office/officeart/2005/8/layout/hList1"/>
    <dgm:cxn modelId="{A2C7C5E2-CE9F-4761-8962-5B5B06A16491}" type="presParOf" srcId="{5CCE40E2-69F7-4503-852E-C69CEE80EEFA}" destId="{E36DF7FE-F580-4A3E-9CDE-CF08ABFBB2AA}" srcOrd="0" destOrd="0" presId="urn:microsoft.com/office/officeart/2005/8/layout/hList1"/>
    <dgm:cxn modelId="{E53275BE-7A33-4040-AF10-775E0999CE83}" type="presParOf" srcId="{5CCE40E2-69F7-4503-852E-C69CEE80EEFA}" destId="{DF8893F4-5A1D-4259-BEE8-AFAF1D6837FE}" srcOrd="1" destOrd="0" presId="urn:microsoft.com/office/officeart/2005/8/layout/hList1"/>
    <dgm:cxn modelId="{3C165545-F592-4A8F-A7AA-110090BBD9D0}" type="presParOf" srcId="{A761416B-0BDA-4DBC-9CC1-4C3218F2401C}" destId="{10A65338-AEB4-4969-B097-8AA7D01A47D5}" srcOrd="5" destOrd="0" presId="urn:microsoft.com/office/officeart/2005/8/layout/hList1"/>
    <dgm:cxn modelId="{AA935C48-2F5F-4291-BB51-E51AA0ADB175}" type="presParOf" srcId="{A761416B-0BDA-4DBC-9CC1-4C3218F2401C}" destId="{5FE86B8D-16A0-41E6-B945-9C39735EBFE4}" srcOrd="6" destOrd="0" presId="urn:microsoft.com/office/officeart/2005/8/layout/hList1"/>
    <dgm:cxn modelId="{DFA6942B-C5CD-4C0E-87CF-1C7A7A4E20D1}" type="presParOf" srcId="{5FE86B8D-16A0-41E6-B945-9C39735EBFE4}" destId="{E810795C-9589-4264-8E4A-8040CD014AA3}" srcOrd="0" destOrd="0" presId="urn:microsoft.com/office/officeart/2005/8/layout/hList1"/>
    <dgm:cxn modelId="{4125A6C1-B28B-404E-8BD1-C6A938479FD3}" type="presParOf" srcId="{5FE86B8D-16A0-41E6-B945-9C39735EBFE4}" destId="{EBE42429-32F4-4BEB-BF11-44E3B3633E2C}" srcOrd="1" destOrd="0" presId="urn:microsoft.com/office/officeart/2005/8/layout/hList1"/>
    <dgm:cxn modelId="{935A5000-A159-4071-9349-88930604467D}" type="presParOf" srcId="{A761416B-0BDA-4DBC-9CC1-4C3218F2401C}" destId="{1269A0DE-4EDA-4D51-BF9E-2F5EB142D645}" srcOrd="7" destOrd="0" presId="urn:microsoft.com/office/officeart/2005/8/layout/hList1"/>
    <dgm:cxn modelId="{25D974C9-A110-4FAE-BE2D-2F3827E56EF0}" type="presParOf" srcId="{A761416B-0BDA-4DBC-9CC1-4C3218F2401C}" destId="{E0E23117-5A7A-4162-B95F-C63325DF3374}" srcOrd="8" destOrd="0" presId="urn:microsoft.com/office/officeart/2005/8/layout/hList1"/>
    <dgm:cxn modelId="{53BEC9F9-EFC1-4573-9A8D-C121C47B8FB9}" type="presParOf" srcId="{E0E23117-5A7A-4162-B95F-C63325DF3374}" destId="{6ABA3692-0FBE-4F2C-B184-046FA7708C76}" srcOrd="0" destOrd="0" presId="urn:microsoft.com/office/officeart/2005/8/layout/hList1"/>
    <dgm:cxn modelId="{DBBE82DA-902B-49BE-92B2-2E39DFD152A9}" type="presParOf" srcId="{E0E23117-5A7A-4162-B95F-C63325DF3374}" destId="{FF7CCEF6-D74F-4D95-8CF8-731C7EAF20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7E5C9-A08E-4A61-92B3-477CB959C989}"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de-DE"/>
        </a:p>
      </dgm:t>
    </dgm:pt>
    <dgm:pt modelId="{CB92770B-4C71-4667-9B6F-115711FACF17}">
      <dgm:prSet phldrT="[Text]"/>
      <dgm:spPr/>
      <dgm:t>
        <a:bodyPr/>
        <a:lstStyle/>
        <a:p>
          <a:r>
            <a:rPr lang="en-US"/>
            <a:t>Procurement (acquisition)</a:t>
          </a:r>
          <a:endParaRPr lang="de-DE"/>
        </a:p>
      </dgm:t>
    </dgm:pt>
    <dgm:pt modelId="{F74554D9-E50D-49CB-A0D5-8738BB44AC0A}" type="parTrans" cxnId="{78DCB2F8-8374-4BDE-B860-2285627EE377}">
      <dgm:prSet/>
      <dgm:spPr/>
      <dgm:t>
        <a:bodyPr/>
        <a:lstStyle/>
        <a:p>
          <a:endParaRPr lang="de-DE"/>
        </a:p>
      </dgm:t>
    </dgm:pt>
    <dgm:pt modelId="{D57059FD-9F5E-4DC2-BDA1-85392C291433}" type="sibTrans" cxnId="{78DCB2F8-8374-4BDE-B860-2285627EE377}">
      <dgm:prSet/>
      <dgm:spPr/>
      <dgm:t>
        <a:bodyPr/>
        <a:lstStyle/>
        <a:p>
          <a:endParaRPr lang="de-DE"/>
        </a:p>
      </dgm:t>
    </dgm:pt>
    <dgm:pt modelId="{28CFB298-9560-452D-A8D9-BA52A00BF5B9}">
      <dgm:prSet/>
      <dgm:spPr/>
      <dgm:t>
        <a:bodyPr/>
        <a:lstStyle/>
        <a:p>
          <a:r>
            <a:rPr lang="en-US" altLang="en-US" dirty="0"/>
            <a:t>Negotiating, financing, and paying for all inputs </a:t>
          </a:r>
          <a:r>
            <a:rPr lang="en-US" dirty="0"/>
            <a:t>across primary and secondary activities</a:t>
          </a:r>
        </a:p>
      </dgm:t>
    </dgm:pt>
    <dgm:pt modelId="{C35F3202-C74F-4F0D-A5F1-591A2BAFC9C3}" type="parTrans" cxnId="{0B94BC6A-6C9E-436E-BFD1-874B70324BDE}">
      <dgm:prSet/>
      <dgm:spPr/>
      <dgm:t>
        <a:bodyPr/>
        <a:lstStyle/>
        <a:p>
          <a:endParaRPr lang="de-DE"/>
        </a:p>
      </dgm:t>
    </dgm:pt>
    <dgm:pt modelId="{CE16A6EB-23AA-42D3-85BA-C0918939C576}" type="sibTrans" cxnId="{0B94BC6A-6C9E-436E-BFD1-874B70324BDE}">
      <dgm:prSet/>
      <dgm:spPr/>
      <dgm:t>
        <a:bodyPr/>
        <a:lstStyle/>
        <a:p>
          <a:endParaRPr lang="de-DE"/>
        </a:p>
      </dgm:t>
    </dgm:pt>
    <dgm:pt modelId="{14DF1054-4283-463C-B7F3-77685C3FFCCB}">
      <dgm:prSet/>
      <dgm:spPr/>
      <dgm:t>
        <a:bodyPr/>
        <a:lstStyle/>
        <a:p>
          <a:r>
            <a:rPr lang="en-US"/>
            <a:t>Technology</a:t>
          </a:r>
          <a:endParaRPr lang="en-US" dirty="0"/>
        </a:p>
      </dgm:t>
    </dgm:pt>
    <dgm:pt modelId="{3480B916-E4A4-452A-A180-75FCB983937A}" type="parTrans" cxnId="{ED769B42-DA18-4A32-B7D7-0232C8719797}">
      <dgm:prSet/>
      <dgm:spPr/>
      <dgm:t>
        <a:bodyPr/>
        <a:lstStyle/>
        <a:p>
          <a:endParaRPr lang="de-DE"/>
        </a:p>
      </dgm:t>
    </dgm:pt>
    <dgm:pt modelId="{D49258D7-EDD7-4581-88C3-A851D527405C}" type="sibTrans" cxnId="{ED769B42-DA18-4A32-B7D7-0232C8719797}">
      <dgm:prSet/>
      <dgm:spPr/>
      <dgm:t>
        <a:bodyPr/>
        <a:lstStyle/>
        <a:p>
          <a:endParaRPr lang="de-DE"/>
        </a:p>
      </dgm:t>
    </dgm:pt>
    <dgm:pt modelId="{2190CBDE-E719-4B2B-AA4E-B6EA1D86B5AF}">
      <dgm:prSet/>
      <dgm:spPr/>
      <dgm:t>
        <a:bodyPr/>
        <a:lstStyle/>
        <a:p>
          <a:r>
            <a:rPr lang="en-US" dirty="0"/>
            <a:t>Improve the product and production process</a:t>
          </a:r>
        </a:p>
      </dgm:t>
    </dgm:pt>
    <dgm:pt modelId="{DF4F41E2-3609-439A-BF99-4359D2B1731D}" type="parTrans" cxnId="{304729DD-A09C-484C-9646-2C87E83BE363}">
      <dgm:prSet/>
      <dgm:spPr/>
      <dgm:t>
        <a:bodyPr/>
        <a:lstStyle/>
        <a:p>
          <a:endParaRPr lang="de-DE"/>
        </a:p>
      </dgm:t>
    </dgm:pt>
    <dgm:pt modelId="{7E082E1A-0332-478C-A702-7CCBBC17A71D}" type="sibTrans" cxnId="{304729DD-A09C-484C-9646-2C87E83BE363}">
      <dgm:prSet/>
      <dgm:spPr/>
      <dgm:t>
        <a:bodyPr/>
        <a:lstStyle/>
        <a:p>
          <a:endParaRPr lang="de-DE"/>
        </a:p>
      </dgm:t>
    </dgm:pt>
    <dgm:pt modelId="{DC4BE46B-3B44-453A-AD61-3A12C471359B}">
      <dgm:prSet/>
      <dgm:spPr/>
      <dgm:t>
        <a:bodyPr/>
        <a:lstStyle/>
        <a:p>
          <a:r>
            <a:rPr lang="en-US" dirty="0"/>
            <a:t>Human Resource Management</a:t>
          </a:r>
        </a:p>
      </dgm:t>
    </dgm:pt>
    <dgm:pt modelId="{7948A166-7860-4D0C-86E4-FC52D8881B54}" type="parTrans" cxnId="{E4F49692-8130-4827-BF5B-36AC0005828D}">
      <dgm:prSet/>
      <dgm:spPr/>
      <dgm:t>
        <a:bodyPr/>
        <a:lstStyle/>
        <a:p>
          <a:endParaRPr lang="de-DE"/>
        </a:p>
      </dgm:t>
    </dgm:pt>
    <dgm:pt modelId="{3A2A69B8-7488-4209-9110-FAC174AD2327}" type="sibTrans" cxnId="{E4F49692-8130-4827-BF5B-36AC0005828D}">
      <dgm:prSet/>
      <dgm:spPr/>
      <dgm:t>
        <a:bodyPr/>
        <a:lstStyle/>
        <a:p>
          <a:endParaRPr lang="de-DE"/>
        </a:p>
      </dgm:t>
    </dgm:pt>
    <dgm:pt modelId="{D8DC896D-0F87-418D-9AB0-5A6FBBF13BA9}">
      <dgm:prSet/>
      <dgm:spPr/>
      <dgm:t>
        <a:bodyPr/>
        <a:lstStyle/>
        <a:p>
          <a:r>
            <a:rPr lang="en-US" dirty="0"/>
            <a:t>Recruiting, hiring, firing, and training employees for the entire value chain</a:t>
          </a:r>
        </a:p>
      </dgm:t>
    </dgm:pt>
    <dgm:pt modelId="{CB8CB1C9-88FB-48A3-BB99-D8E5BE7E2FA0}" type="parTrans" cxnId="{7D3589AC-1336-4564-93F3-2A4FA3722D2D}">
      <dgm:prSet/>
      <dgm:spPr/>
      <dgm:t>
        <a:bodyPr/>
        <a:lstStyle/>
        <a:p>
          <a:endParaRPr lang="de-DE"/>
        </a:p>
      </dgm:t>
    </dgm:pt>
    <dgm:pt modelId="{DB962C9A-54C2-4952-831B-48A1F6355183}" type="sibTrans" cxnId="{7D3589AC-1336-4564-93F3-2A4FA3722D2D}">
      <dgm:prSet/>
      <dgm:spPr/>
      <dgm:t>
        <a:bodyPr/>
        <a:lstStyle/>
        <a:p>
          <a:endParaRPr lang="de-DE"/>
        </a:p>
      </dgm:t>
    </dgm:pt>
    <dgm:pt modelId="{4368C6AC-FAFF-4B9C-A001-AE949EFCB46B}">
      <dgm:prSet/>
      <dgm:spPr/>
      <dgm:t>
        <a:bodyPr/>
        <a:lstStyle/>
        <a:p>
          <a:r>
            <a:rPr lang="en-US"/>
            <a:t>Firm Infrastructure</a:t>
          </a:r>
          <a:endParaRPr lang="en-US" dirty="0"/>
        </a:p>
      </dgm:t>
    </dgm:pt>
    <dgm:pt modelId="{2A11B4F8-EA5D-45E6-B0B7-982780224077}" type="parTrans" cxnId="{65AFAA47-962D-4184-967B-D10950D66466}">
      <dgm:prSet/>
      <dgm:spPr/>
      <dgm:t>
        <a:bodyPr/>
        <a:lstStyle/>
        <a:p>
          <a:endParaRPr lang="de-DE"/>
        </a:p>
      </dgm:t>
    </dgm:pt>
    <dgm:pt modelId="{D3524CF8-000C-4A97-912E-505BAE647884}" type="sibTrans" cxnId="{65AFAA47-962D-4184-967B-D10950D66466}">
      <dgm:prSet/>
      <dgm:spPr/>
      <dgm:t>
        <a:bodyPr/>
        <a:lstStyle/>
        <a:p>
          <a:endParaRPr lang="de-DE"/>
        </a:p>
      </dgm:t>
    </dgm:pt>
    <dgm:pt modelId="{BD22C3FB-E4B7-49CC-AACA-F429F4614D89}">
      <dgm:prSet/>
      <dgm:spPr/>
      <dgm:t>
        <a:bodyPr/>
        <a:lstStyle/>
        <a:p>
          <a:r>
            <a:rPr lang="en-US"/>
            <a:t>General management, planning, financial control, accountancy, governmental issues, legal issues, quality management</a:t>
          </a:r>
          <a:endParaRPr lang="en-US" dirty="0"/>
        </a:p>
      </dgm:t>
    </dgm:pt>
    <dgm:pt modelId="{085E4568-C4EA-4116-8C18-AC7F36DA426B}" type="parTrans" cxnId="{012F681A-A8B1-4E9B-BF8C-6EF2B3C268D3}">
      <dgm:prSet/>
      <dgm:spPr/>
      <dgm:t>
        <a:bodyPr/>
        <a:lstStyle/>
        <a:p>
          <a:endParaRPr lang="de-DE"/>
        </a:p>
      </dgm:t>
    </dgm:pt>
    <dgm:pt modelId="{223AE6E2-3203-44E7-AF82-A74FF69C5BC7}" type="sibTrans" cxnId="{012F681A-A8B1-4E9B-BF8C-6EF2B3C268D3}">
      <dgm:prSet/>
      <dgm:spPr/>
      <dgm:t>
        <a:bodyPr/>
        <a:lstStyle/>
        <a:p>
          <a:endParaRPr lang="de-DE"/>
        </a:p>
      </dgm:t>
    </dgm:pt>
    <dgm:pt modelId="{56A4DBFC-0B02-4187-BF77-92C50055A3A9}" type="pres">
      <dgm:prSet presAssocID="{35A7E5C9-A08E-4A61-92B3-477CB959C989}" presName="linear" presStyleCnt="0">
        <dgm:presLayoutVars>
          <dgm:animLvl val="lvl"/>
          <dgm:resizeHandles val="exact"/>
        </dgm:presLayoutVars>
      </dgm:prSet>
      <dgm:spPr/>
    </dgm:pt>
    <dgm:pt modelId="{953B2719-002A-4614-8C87-82DE381CC9BF}" type="pres">
      <dgm:prSet presAssocID="{CB92770B-4C71-4667-9B6F-115711FACF17}" presName="parentText" presStyleLbl="node1" presStyleIdx="0" presStyleCnt="4">
        <dgm:presLayoutVars>
          <dgm:chMax val="0"/>
          <dgm:bulletEnabled val="1"/>
        </dgm:presLayoutVars>
      </dgm:prSet>
      <dgm:spPr/>
    </dgm:pt>
    <dgm:pt modelId="{5AEC0330-1F4E-40D6-96DC-10AC7786994F}" type="pres">
      <dgm:prSet presAssocID="{CB92770B-4C71-4667-9B6F-115711FACF17}" presName="childText" presStyleLbl="revTx" presStyleIdx="0" presStyleCnt="4">
        <dgm:presLayoutVars>
          <dgm:bulletEnabled val="1"/>
        </dgm:presLayoutVars>
      </dgm:prSet>
      <dgm:spPr/>
    </dgm:pt>
    <dgm:pt modelId="{DD42133D-E84E-436D-B873-6D4ACB25A304}" type="pres">
      <dgm:prSet presAssocID="{14DF1054-4283-463C-B7F3-77685C3FFCCB}" presName="parentText" presStyleLbl="node1" presStyleIdx="1" presStyleCnt="4">
        <dgm:presLayoutVars>
          <dgm:chMax val="0"/>
          <dgm:bulletEnabled val="1"/>
        </dgm:presLayoutVars>
      </dgm:prSet>
      <dgm:spPr/>
    </dgm:pt>
    <dgm:pt modelId="{C3B3315A-7596-4E1A-A9C2-94D18493ED78}" type="pres">
      <dgm:prSet presAssocID="{14DF1054-4283-463C-B7F3-77685C3FFCCB}" presName="childText" presStyleLbl="revTx" presStyleIdx="1" presStyleCnt="4">
        <dgm:presLayoutVars>
          <dgm:bulletEnabled val="1"/>
        </dgm:presLayoutVars>
      </dgm:prSet>
      <dgm:spPr/>
    </dgm:pt>
    <dgm:pt modelId="{9F47A581-7CF5-4FC1-99B8-D7CE0AED4B7D}" type="pres">
      <dgm:prSet presAssocID="{DC4BE46B-3B44-453A-AD61-3A12C471359B}" presName="parentText" presStyleLbl="node1" presStyleIdx="2" presStyleCnt="4">
        <dgm:presLayoutVars>
          <dgm:chMax val="0"/>
          <dgm:bulletEnabled val="1"/>
        </dgm:presLayoutVars>
      </dgm:prSet>
      <dgm:spPr/>
    </dgm:pt>
    <dgm:pt modelId="{3836AE2C-7EBB-4882-9052-A92A20470637}" type="pres">
      <dgm:prSet presAssocID="{DC4BE46B-3B44-453A-AD61-3A12C471359B}" presName="childText" presStyleLbl="revTx" presStyleIdx="2" presStyleCnt="4">
        <dgm:presLayoutVars>
          <dgm:bulletEnabled val="1"/>
        </dgm:presLayoutVars>
      </dgm:prSet>
      <dgm:spPr/>
    </dgm:pt>
    <dgm:pt modelId="{02A143EA-9BD8-4D9D-8B01-8DC642ED88C0}" type="pres">
      <dgm:prSet presAssocID="{4368C6AC-FAFF-4B9C-A001-AE949EFCB46B}" presName="parentText" presStyleLbl="node1" presStyleIdx="3" presStyleCnt="4">
        <dgm:presLayoutVars>
          <dgm:chMax val="0"/>
          <dgm:bulletEnabled val="1"/>
        </dgm:presLayoutVars>
      </dgm:prSet>
      <dgm:spPr/>
    </dgm:pt>
    <dgm:pt modelId="{04F811E2-D8A9-4637-9280-7A98520966E7}" type="pres">
      <dgm:prSet presAssocID="{4368C6AC-FAFF-4B9C-A001-AE949EFCB46B}" presName="childText" presStyleLbl="revTx" presStyleIdx="3" presStyleCnt="4">
        <dgm:presLayoutVars>
          <dgm:bulletEnabled val="1"/>
        </dgm:presLayoutVars>
      </dgm:prSet>
      <dgm:spPr/>
    </dgm:pt>
  </dgm:ptLst>
  <dgm:cxnLst>
    <dgm:cxn modelId="{012F681A-A8B1-4E9B-BF8C-6EF2B3C268D3}" srcId="{4368C6AC-FAFF-4B9C-A001-AE949EFCB46B}" destId="{BD22C3FB-E4B7-49CC-AACA-F429F4614D89}" srcOrd="0" destOrd="0" parTransId="{085E4568-C4EA-4116-8C18-AC7F36DA426B}" sibTransId="{223AE6E2-3203-44E7-AF82-A74FF69C5BC7}"/>
    <dgm:cxn modelId="{548DC42F-17CE-44FC-9EC9-959366DD486D}" type="presOf" srcId="{35A7E5C9-A08E-4A61-92B3-477CB959C989}" destId="{56A4DBFC-0B02-4187-BF77-92C50055A3A9}" srcOrd="0" destOrd="0" presId="urn:microsoft.com/office/officeart/2005/8/layout/vList2"/>
    <dgm:cxn modelId="{354C803C-4031-450D-9F2F-0949064994D6}" type="presOf" srcId="{BD22C3FB-E4B7-49CC-AACA-F429F4614D89}" destId="{04F811E2-D8A9-4637-9280-7A98520966E7}" srcOrd="0" destOrd="0" presId="urn:microsoft.com/office/officeart/2005/8/layout/vList2"/>
    <dgm:cxn modelId="{ED769B42-DA18-4A32-B7D7-0232C8719797}" srcId="{35A7E5C9-A08E-4A61-92B3-477CB959C989}" destId="{14DF1054-4283-463C-B7F3-77685C3FFCCB}" srcOrd="1" destOrd="0" parTransId="{3480B916-E4A4-452A-A180-75FCB983937A}" sibTransId="{D49258D7-EDD7-4581-88C3-A851D527405C}"/>
    <dgm:cxn modelId="{CB242447-6AB3-4A2F-9B6D-333B447BD978}" type="presOf" srcId="{28CFB298-9560-452D-A8D9-BA52A00BF5B9}" destId="{5AEC0330-1F4E-40D6-96DC-10AC7786994F}" srcOrd="0" destOrd="0" presId="urn:microsoft.com/office/officeart/2005/8/layout/vList2"/>
    <dgm:cxn modelId="{65AFAA47-962D-4184-967B-D10950D66466}" srcId="{35A7E5C9-A08E-4A61-92B3-477CB959C989}" destId="{4368C6AC-FAFF-4B9C-A001-AE949EFCB46B}" srcOrd="3" destOrd="0" parTransId="{2A11B4F8-EA5D-45E6-B0B7-982780224077}" sibTransId="{D3524CF8-000C-4A97-912E-505BAE647884}"/>
    <dgm:cxn modelId="{2FA06448-63D6-4A6B-97C7-1752F8B2850C}" type="presOf" srcId="{4368C6AC-FAFF-4B9C-A001-AE949EFCB46B}" destId="{02A143EA-9BD8-4D9D-8B01-8DC642ED88C0}" srcOrd="0" destOrd="0" presId="urn:microsoft.com/office/officeart/2005/8/layout/vList2"/>
    <dgm:cxn modelId="{0B94BC6A-6C9E-436E-BFD1-874B70324BDE}" srcId="{CB92770B-4C71-4667-9B6F-115711FACF17}" destId="{28CFB298-9560-452D-A8D9-BA52A00BF5B9}" srcOrd="0" destOrd="0" parTransId="{C35F3202-C74F-4F0D-A5F1-591A2BAFC9C3}" sibTransId="{CE16A6EB-23AA-42D3-85BA-C0918939C576}"/>
    <dgm:cxn modelId="{8033E26A-D59E-44A0-BAA2-FE92835A635D}" type="presOf" srcId="{CB92770B-4C71-4667-9B6F-115711FACF17}" destId="{953B2719-002A-4614-8C87-82DE381CC9BF}" srcOrd="0" destOrd="0" presId="urn:microsoft.com/office/officeart/2005/8/layout/vList2"/>
    <dgm:cxn modelId="{6B5B0877-4F4F-4900-801F-41D3B9D23F5A}" type="presOf" srcId="{2190CBDE-E719-4B2B-AA4E-B6EA1D86B5AF}" destId="{C3B3315A-7596-4E1A-A9C2-94D18493ED78}" srcOrd="0" destOrd="0" presId="urn:microsoft.com/office/officeart/2005/8/layout/vList2"/>
    <dgm:cxn modelId="{B3AB8C7F-5D17-4840-9F66-45A4F843BCF0}" type="presOf" srcId="{14DF1054-4283-463C-B7F3-77685C3FFCCB}" destId="{DD42133D-E84E-436D-B873-6D4ACB25A304}" srcOrd="0" destOrd="0" presId="urn:microsoft.com/office/officeart/2005/8/layout/vList2"/>
    <dgm:cxn modelId="{623D0282-AF55-405C-81FC-F1080A520FC9}" type="presOf" srcId="{D8DC896D-0F87-418D-9AB0-5A6FBBF13BA9}" destId="{3836AE2C-7EBB-4882-9052-A92A20470637}" srcOrd="0" destOrd="0" presId="urn:microsoft.com/office/officeart/2005/8/layout/vList2"/>
    <dgm:cxn modelId="{E4F49692-8130-4827-BF5B-36AC0005828D}" srcId="{35A7E5C9-A08E-4A61-92B3-477CB959C989}" destId="{DC4BE46B-3B44-453A-AD61-3A12C471359B}" srcOrd="2" destOrd="0" parTransId="{7948A166-7860-4D0C-86E4-FC52D8881B54}" sibTransId="{3A2A69B8-7488-4209-9110-FAC174AD2327}"/>
    <dgm:cxn modelId="{2E9D1994-3C9E-462C-9896-71D2E0689FC5}" type="presOf" srcId="{DC4BE46B-3B44-453A-AD61-3A12C471359B}" destId="{9F47A581-7CF5-4FC1-99B8-D7CE0AED4B7D}" srcOrd="0" destOrd="0" presId="urn:microsoft.com/office/officeart/2005/8/layout/vList2"/>
    <dgm:cxn modelId="{7D3589AC-1336-4564-93F3-2A4FA3722D2D}" srcId="{DC4BE46B-3B44-453A-AD61-3A12C471359B}" destId="{D8DC896D-0F87-418D-9AB0-5A6FBBF13BA9}" srcOrd="0" destOrd="0" parTransId="{CB8CB1C9-88FB-48A3-BB99-D8E5BE7E2FA0}" sibTransId="{DB962C9A-54C2-4952-831B-48A1F6355183}"/>
    <dgm:cxn modelId="{304729DD-A09C-484C-9646-2C87E83BE363}" srcId="{14DF1054-4283-463C-B7F3-77685C3FFCCB}" destId="{2190CBDE-E719-4B2B-AA4E-B6EA1D86B5AF}" srcOrd="0" destOrd="0" parTransId="{DF4F41E2-3609-439A-BF99-4359D2B1731D}" sibTransId="{7E082E1A-0332-478C-A702-7CCBBC17A71D}"/>
    <dgm:cxn modelId="{78DCB2F8-8374-4BDE-B860-2285627EE377}" srcId="{35A7E5C9-A08E-4A61-92B3-477CB959C989}" destId="{CB92770B-4C71-4667-9B6F-115711FACF17}" srcOrd="0" destOrd="0" parTransId="{F74554D9-E50D-49CB-A0D5-8738BB44AC0A}" sibTransId="{D57059FD-9F5E-4DC2-BDA1-85392C291433}"/>
    <dgm:cxn modelId="{BB55BA83-1463-4279-BFD6-6CF2C8508CB6}" type="presParOf" srcId="{56A4DBFC-0B02-4187-BF77-92C50055A3A9}" destId="{953B2719-002A-4614-8C87-82DE381CC9BF}" srcOrd="0" destOrd="0" presId="urn:microsoft.com/office/officeart/2005/8/layout/vList2"/>
    <dgm:cxn modelId="{93DE45C4-E5E1-4B5E-A6E8-A6BAC237EFF3}" type="presParOf" srcId="{56A4DBFC-0B02-4187-BF77-92C50055A3A9}" destId="{5AEC0330-1F4E-40D6-96DC-10AC7786994F}" srcOrd="1" destOrd="0" presId="urn:microsoft.com/office/officeart/2005/8/layout/vList2"/>
    <dgm:cxn modelId="{85FBFDAC-BD23-45C3-B68D-5348901584F8}" type="presParOf" srcId="{56A4DBFC-0B02-4187-BF77-92C50055A3A9}" destId="{DD42133D-E84E-436D-B873-6D4ACB25A304}" srcOrd="2" destOrd="0" presId="urn:microsoft.com/office/officeart/2005/8/layout/vList2"/>
    <dgm:cxn modelId="{8F81D4B0-098B-4C75-B0A3-C25C88D49FBF}" type="presParOf" srcId="{56A4DBFC-0B02-4187-BF77-92C50055A3A9}" destId="{C3B3315A-7596-4E1A-A9C2-94D18493ED78}" srcOrd="3" destOrd="0" presId="urn:microsoft.com/office/officeart/2005/8/layout/vList2"/>
    <dgm:cxn modelId="{809CCB7A-3EA0-4DDD-8C39-AF9D8CED336E}" type="presParOf" srcId="{56A4DBFC-0B02-4187-BF77-92C50055A3A9}" destId="{9F47A581-7CF5-4FC1-99B8-D7CE0AED4B7D}" srcOrd="4" destOrd="0" presId="urn:microsoft.com/office/officeart/2005/8/layout/vList2"/>
    <dgm:cxn modelId="{1438BF93-B85A-458B-B92D-66800C78DEEE}" type="presParOf" srcId="{56A4DBFC-0B02-4187-BF77-92C50055A3A9}" destId="{3836AE2C-7EBB-4882-9052-A92A20470637}" srcOrd="5" destOrd="0" presId="urn:microsoft.com/office/officeart/2005/8/layout/vList2"/>
    <dgm:cxn modelId="{9B84F33A-6B98-4B8B-B261-BD43890D27E6}" type="presParOf" srcId="{56A4DBFC-0B02-4187-BF77-92C50055A3A9}" destId="{02A143EA-9BD8-4D9D-8B01-8DC642ED88C0}" srcOrd="6" destOrd="0" presId="urn:microsoft.com/office/officeart/2005/8/layout/vList2"/>
    <dgm:cxn modelId="{2CE9232C-8049-4E93-98A5-363141715DF3}" type="presParOf" srcId="{56A4DBFC-0B02-4187-BF77-92C50055A3A9}" destId="{04F811E2-D8A9-4637-9280-7A98520966E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63AE38-63ED-4D96-A909-E5279B1A4FA1}" type="doc">
      <dgm:prSet loTypeId="urn:microsoft.com/office/officeart/2005/8/layout/vList3" loCatId="list" qsTypeId="urn:microsoft.com/office/officeart/2005/8/quickstyle/simple1" qsCatId="simple" csTypeId="urn:microsoft.com/office/officeart/2005/8/colors/accent6_2" csCatId="accent6" phldr="1"/>
      <dgm:spPr/>
    </dgm:pt>
    <dgm:pt modelId="{B5937B86-E96F-4D4A-9AA5-E02F59226282}">
      <dgm:prSet phldrT="[Text]"/>
      <dgm:spPr/>
      <dgm:t>
        <a:bodyPr/>
        <a:lstStyle/>
        <a:p>
          <a:r>
            <a:rPr lang="en-US" dirty="0"/>
            <a:t>Internal analysis develops understanding of the capabilities of the </a:t>
          </a:r>
          <a:r>
            <a:rPr lang="en-US" dirty="0" err="1"/>
            <a:t>organisation</a:t>
          </a:r>
          <a:endParaRPr lang="de-DE" dirty="0"/>
        </a:p>
      </dgm:t>
    </dgm:pt>
    <dgm:pt modelId="{DF7CAB42-AEB5-4C56-99F4-5FE31F879231}" type="parTrans" cxnId="{AB477696-FF4F-48E2-8A02-B002EEEDA467}">
      <dgm:prSet/>
      <dgm:spPr/>
      <dgm:t>
        <a:bodyPr/>
        <a:lstStyle/>
        <a:p>
          <a:endParaRPr lang="de-DE"/>
        </a:p>
      </dgm:t>
    </dgm:pt>
    <dgm:pt modelId="{69378492-B568-4682-A646-B68A8F3843D0}" type="sibTrans" cxnId="{AB477696-FF4F-48E2-8A02-B002EEEDA467}">
      <dgm:prSet/>
      <dgm:spPr/>
      <dgm:t>
        <a:bodyPr/>
        <a:lstStyle/>
        <a:p>
          <a:endParaRPr lang="de-DE"/>
        </a:p>
      </dgm:t>
    </dgm:pt>
    <dgm:pt modelId="{AB515899-F9AB-4E3C-AE5F-8AE55BA029B3}">
      <dgm:prSet/>
      <dgm:spPr/>
      <dgm:t>
        <a:bodyPr/>
        <a:lstStyle/>
        <a:p>
          <a:r>
            <a:rPr lang="en-US" dirty="0"/>
            <a:t>Internal operations, product portfolio, and financial analysis are common tools</a:t>
          </a:r>
        </a:p>
      </dgm:t>
    </dgm:pt>
    <dgm:pt modelId="{21049B18-CADC-4E33-8250-AAB1309AE90C}" type="parTrans" cxnId="{7F57C494-BC7F-4968-8F86-A4DD597362EB}">
      <dgm:prSet/>
      <dgm:spPr/>
      <dgm:t>
        <a:bodyPr/>
        <a:lstStyle/>
        <a:p>
          <a:endParaRPr lang="de-DE"/>
        </a:p>
      </dgm:t>
    </dgm:pt>
    <dgm:pt modelId="{94A45666-4108-4F5D-A6EF-4B84E6F07A38}" type="sibTrans" cxnId="{7F57C494-BC7F-4968-8F86-A4DD597362EB}">
      <dgm:prSet/>
      <dgm:spPr/>
      <dgm:t>
        <a:bodyPr/>
        <a:lstStyle/>
        <a:p>
          <a:endParaRPr lang="de-DE"/>
        </a:p>
      </dgm:t>
    </dgm:pt>
    <dgm:pt modelId="{94ECFC16-1E49-48D6-BC6D-62AE12A4404C}">
      <dgm:prSet/>
      <dgm:spPr/>
      <dgm:t>
        <a:bodyPr/>
        <a:lstStyle/>
        <a:p>
          <a:r>
            <a:rPr lang="en-US" dirty="0"/>
            <a:t>If related to external factors, a SWOT and confrontation matrix can be constructed</a:t>
          </a:r>
        </a:p>
      </dgm:t>
    </dgm:pt>
    <dgm:pt modelId="{DF158689-38D9-4028-9340-BB3612D131D4}" type="parTrans" cxnId="{7D6F6C52-1286-4794-93EF-D8AA731DB89B}">
      <dgm:prSet/>
      <dgm:spPr/>
      <dgm:t>
        <a:bodyPr/>
        <a:lstStyle/>
        <a:p>
          <a:endParaRPr lang="de-DE"/>
        </a:p>
      </dgm:t>
    </dgm:pt>
    <dgm:pt modelId="{06C67C79-3F9C-4A93-B856-1014BAC225CD}" type="sibTrans" cxnId="{7D6F6C52-1286-4794-93EF-D8AA731DB89B}">
      <dgm:prSet/>
      <dgm:spPr/>
      <dgm:t>
        <a:bodyPr/>
        <a:lstStyle/>
        <a:p>
          <a:endParaRPr lang="de-DE"/>
        </a:p>
      </dgm:t>
    </dgm:pt>
    <dgm:pt modelId="{A9546E8D-3E2A-4DA0-933A-5D0EF8246A7C}" type="pres">
      <dgm:prSet presAssocID="{DD63AE38-63ED-4D96-A909-E5279B1A4FA1}" presName="linearFlow" presStyleCnt="0">
        <dgm:presLayoutVars>
          <dgm:dir/>
          <dgm:resizeHandles val="exact"/>
        </dgm:presLayoutVars>
      </dgm:prSet>
      <dgm:spPr/>
    </dgm:pt>
    <dgm:pt modelId="{87B8A913-4469-412A-84F4-94E03C4A2BAA}" type="pres">
      <dgm:prSet presAssocID="{B5937B86-E96F-4D4A-9AA5-E02F59226282}" presName="composite" presStyleCnt="0"/>
      <dgm:spPr/>
    </dgm:pt>
    <dgm:pt modelId="{AFBF84C2-7E09-4E3B-A99E-9043FBFAFFF3}" type="pres">
      <dgm:prSet presAssocID="{B5937B86-E96F-4D4A-9AA5-E02F5922628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4E06A607-8205-4187-A28F-C1B4F1F55B99}" type="pres">
      <dgm:prSet presAssocID="{B5937B86-E96F-4D4A-9AA5-E02F59226282}" presName="txShp" presStyleLbl="node1" presStyleIdx="0" presStyleCnt="3">
        <dgm:presLayoutVars>
          <dgm:bulletEnabled val="1"/>
        </dgm:presLayoutVars>
      </dgm:prSet>
      <dgm:spPr/>
    </dgm:pt>
    <dgm:pt modelId="{2BB95EFC-1327-44F7-A36F-E97F9CF1D577}" type="pres">
      <dgm:prSet presAssocID="{69378492-B568-4682-A646-B68A8F3843D0}" presName="spacing" presStyleCnt="0"/>
      <dgm:spPr/>
    </dgm:pt>
    <dgm:pt modelId="{0E313439-D627-4BAE-94D9-3637BCEBEF95}" type="pres">
      <dgm:prSet presAssocID="{AB515899-F9AB-4E3C-AE5F-8AE55BA029B3}" presName="composite" presStyleCnt="0"/>
      <dgm:spPr/>
    </dgm:pt>
    <dgm:pt modelId="{50E2E48D-18EF-4142-AF0B-37E173EBE4B4}" type="pres">
      <dgm:prSet presAssocID="{AB515899-F9AB-4E3C-AE5F-8AE55BA029B3}"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3CE89AB5-1AB3-4FE4-B7FC-2783B2FEFF13}" type="pres">
      <dgm:prSet presAssocID="{AB515899-F9AB-4E3C-AE5F-8AE55BA029B3}" presName="txShp" presStyleLbl="node1" presStyleIdx="1" presStyleCnt="3">
        <dgm:presLayoutVars>
          <dgm:bulletEnabled val="1"/>
        </dgm:presLayoutVars>
      </dgm:prSet>
      <dgm:spPr/>
    </dgm:pt>
    <dgm:pt modelId="{35C2D6DD-A276-40C0-9952-99F8783F272C}" type="pres">
      <dgm:prSet presAssocID="{94A45666-4108-4F5D-A6EF-4B84E6F07A38}" presName="spacing" presStyleCnt="0"/>
      <dgm:spPr/>
    </dgm:pt>
    <dgm:pt modelId="{AE8DBB1D-27AD-443F-B820-C4846FABB789}" type="pres">
      <dgm:prSet presAssocID="{94ECFC16-1E49-48D6-BC6D-62AE12A4404C}" presName="composite" presStyleCnt="0"/>
      <dgm:spPr/>
    </dgm:pt>
    <dgm:pt modelId="{ED65833A-7083-49E0-B542-31D987C8A263}" type="pres">
      <dgm:prSet presAssocID="{94ECFC16-1E49-48D6-BC6D-62AE12A4404C}"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68AC3D86-D033-459A-A03A-D3126CF9CF49}" type="pres">
      <dgm:prSet presAssocID="{94ECFC16-1E49-48D6-BC6D-62AE12A4404C}" presName="txShp" presStyleLbl="node1" presStyleIdx="2" presStyleCnt="3">
        <dgm:presLayoutVars>
          <dgm:bulletEnabled val="1"/>
        </dgm:presLayoutVars>
      </dgm:prSet>
      <dgm:spPr/>
    </dgm:pt>
  </dgm:ptLst>
  <dgm:cxnLst>
    <dgm:cxn modelId="{0388D919-7B77-4B33-A560-1BB8403510BB}" type="presOf" srcId="{B5937B86-E96F-4D4A-9AA5-E02F59226282}" destId="{4E06A607-8205-4187-A28F-C1B4F1F55B99}" srcOrd="0" destOrd="0" presId="urn:microsoft.com/office/officeart/2005/8/layout/vList3"/>
    <dgm:cxn modelId="{CCED4348-718B-49C4-B161-F0308A9ABE39}" type="presOf" srcId="{AB515899-F9AB-4E3C-AE5F-8AE55BA029B3}" destId="{3CE89AB5-1AB3-4FE4-B7FC-2783B2FEFF13}" srcOrd="0" destOrd="0" presId="urn:microsoft.com/office/officeart/2005/8/layout/vList3"/>
    <dgm:cxn modelId="{803F2B4C-64EF-4111-BA33-8DB3BFC063F7}" type="presOf" srcId="{94ECFC16-1E49-48D6-BC6D-62AE12A4404C}" destId="{68AC3D86-D033-459A-A03A-D3126CF9CF49}" srcOrd="0" destOrd="0" presId="urn:microsoft.com/office/officeart/2005/8/layout/vList3"/>
    <dgm:cxn modelId="{7D6F6C52-1286-4794-93EF-D8AA731DB89B}" srcId="{DD63AE38-63ED-4D96-A909-E5279B1A4FA1}" destId="{94ECFC16-1E49-48D6-BC6D-62AE12A4404C}" srcOrd="2" destOrd="0" parTransId="{DF158689-38D9-4028-9340-BB3612D131D4}" sibTransId="{06C67C79-3F9C-4A93-B856-1014BAC225CD}"/>
    <dgm:cxn modelId="{7F57C494-BC7F-4968-8F86-A4DD597362EB}" srcId="{DD63AE38-63ED-4D96-A909-E5279B1A4FA1}" destId="{AB515899-F9AB-4E3C-AE5F-8AE55BA029B3}" srcOrd="1" destOrd="0" parTransId="{21049B18-CADC-4E33-8250-AAB1309AE90C}" sibTransId="{94A45666-4108-4F5D-A6EF-4B84E6F07A38}"/>
    <dgm:cxn modelId="{AB477696-FF4F-48E2-8A02-B002EEEDA467}" srcId="{DD63AE38-63ED-4D96-A909-E5279B1A4FA1}" destId="{B5937B86-E96F-4D4A-9AA5-E02F59226282}" srcOrd="0" destOrd="0" parTransId="{DF7CAB42-AEB5-4C56-99F4-5FE31F879231}" sibTransId="{69378492-B568-4682-A646-B68A8F3843D0}"/>
    <dgm:cxn modelId="{F76F81E8-A532-46A2-9230-E6CE877E8317}" type="presOf" srcId="{DD63AE38-63ED-4D96-A909-E5279B1A4FA1}" destId="{A9546E8D-3E2A-4DA0-933A-5D0EF8246A7C}" srcOrd="0" destOrd="0" presId="urn:microsoft.com/office/officeart/2005/8/layout/vList3"/>
    <dgm:cxn modelId="{48054D9B-D92A-415A-B46E-1B8C810837B0}" type="presParOf" srcId="{A9546E8D-3E2A-4DA0-933A-5D0EF8246A7C}" destId="{87B8A913-4469-412A-84F4-94E03C4A2BAA}" srcOrd="0" destOrd="0" presId="urn:microsoft.com/office/officeart/2005/8/layout/vList3"/>
    <dgm:cxn modelId="{FE01F65A-3B3C-49F8-83A6-88498D90FD08}" type="presParOf" srcId="{87B8A913-4469-412A-84F4-94E03C4A2BAA}" destId="{AFBF84C2-7E09-4E3B-A99E-9043FBFAFFF3}" srcOrd="0" destOrd="0" presId="urn:microsoft.com/office/officeart/2005/8/layout/vList3"/>
    <dgm:cxn modelId="{BD21E5A2-10F6-4651-91DB-31ADD8DB2131}" type="presParOf" srcId="{87B8A913-4469-412A-84F4-94E03C4A2BAA}" destId="{4E06A607-8205-4187-A28F-C1B4F1F55B99}" srcOrd="1" destOrd="0" presId="urn:microsoft.com/office/officeart/2005/8/layout/vList3"/>
    <dgm:cxn modelId="{E09FC9D2-19AD-4E50-8F6E-FC18EAAD3D20}" type="presParOf" srcId="{A9546E8D-3E2A-4DA0-933A-5D0EF8246A7C}" destId="{2BB95EFC-1327-44F7-A36F-E97F9CF1D577}" srcOrd="1" destOrd="0" presId="urn:microsoft.com/office/officeart/2005/8/layout/vList3"/>
    <dgm:cxn modelId="{CA74E0E7-3AFF-46CA-9FF8-374CD11F0774}" type="presParOf" srcId="{A9546E8D-3E2A-4DA0-933A-5D0EF8246A7C}" destId="{0E313439-D627-4BAE-94D9-3637BCEBEF95}" srcOrd="2" destOrd="0" presId="urn:microsoft.com/office/officeart/2005/8/layout/vList3"/>
    <dgm:cxn modelId="{2BAD3390-7251-4FF6-95C2-4F3B5E1771C3}" type="presParOf" srcId="{0E313439-D627-4BAE-94D9-3637BCEBEF95}" destId="{50E2E48D-18EF-4142-AF0B-37E173EBE4B4}" srcOrd="0" destOrd="0" presId="urn:microsoft.com/office/officeart/2005/8/layout/vList3"/>
    <dgm:cxn modelId="{67DCA470-4B17-491C-A8D8-8916BB9C73EC}" type="presParOf" srcId="{0E313439-D627-4BAE-94D9-3637BCEBEF95}" destId="{3CE89AB5-1AB3-4FE4-B7FC-2783B2FEFF13}" srcOrd="1" destOrd="0" presId="urn:microsoft.com/office/officeart/2005/8/layout/vList3"/>
    <dgm:cxn modelId="{1CD4D6F5-B43A-43F0-A7DC-B9C9B6929328}" type="presParOf" srcId="{A9546E8D-3E2A-4DA0-933A-5D0EF8246A7C}" destId="{35C2D6DD-A276-40C0-9952-99F8783F272C}" srcOrd="3" destOrd="0" presId="urn:microsoft.com/office/officeart/2005/8/layout/vList3"/>
    <dgm:cxn modelId="{ECB0BC7D-4CC2-480E-9B81-23C311E28597}" type="presParOf" srcId="{A9546E8D-3E2A-4DA0-933A-5D0EF8246A7C}" destId="{AE8DBB1D-27AD-443F-B820-C4846FABB789}" srcOrd="4" destOrd="0" presId="urn:microsoft.com/office/officeart/2005/8/layout/vList3"/>
    <dgm:cxn modelId="{58893BF4-3257-427D-BDD6-68447A741C39}" type="presParOf" srcId="{AE8DBB1D-27AD-443F-B820-C4846FABB789}" destId="{ED65833A-7083-49E0-B542-31D987C8A263}" srcOrd="0" destOrd="0" presId="urn:microsoft.com/office/officeart/2005/8/layout/vList3"/>
    <dgm:cxn modelId="{4F9FE019-B133-4FEF-AE63-A86658B5E7FF}" type="presParOf" srcId="{AE8DBB1D-27AD-443F-B820-C4846FABB789}" destId="{68AC3D86-D033-459A-A03A-D3126CF9CF4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E2215-268A-44D1-B8D4-263FCFF57EEE}">
      <dsp:nvSpPr>
        <dsp:cNvPr id="0" name=""/>
        <dsp:cNvSpPr/>
      </dsp:nvSpPr>
      <dsp:spPr>
        <a:xfrm>
          <a:off x="0" y="0"/>
          <a:ext cx="6343495" cy="814673"/>
        </a:xfrm>
        <a:prstGeom prst="roundRect">
          <a:avLst>
            <a:gd name="adj" fmla="val 10000"/>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1. Mission and Objectives</a:t>
          </a:r>
        </a:p>
      </dsp:txBody>
      <dsp:txXfrm>
        <a:off x="23861" y="23861"/>
        <a:ext cx="5369082" cy="766951"/>
      </dsp:txXfrm>
    </dsp:sp>
    <dsp:sp modelId="{001A622B-B126-4687-AE0D-F8FD6F8806F3}">
      <dsp:nvSpPr>
        <dsp:cNvPr id="0" name=""/>
        <dsp:cNvSpPr/>
      </dsp:nvSpPr>
      <dsp:spPr>
        <a:xfrm>
          <a:off x="473702" y="927822"/>
          <a:ext cx="6343495" cy="814673"/>
        </a:xfrm>
        <a:prstGeom prst="roundRect">
          <a:avLst>
            <a:gd name="adj" fmla="val 10000"/>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2. External Analysis</a:t>
          </a:r>
        </a:p>
      </dsp:txBody>
      <dsp:txXfrm>
        <a:off x="497563" y="951683"/>
        <a:ext cx="5292533" cy="766951"/>
      </dsp:txXfrm>
    </dsp:sp>
    <dsp:sp modelId="{2A3FC610-5446-4643-B63A-B24A78520820}">
      <dsp:nvSpPr>
        <dsp:cNvPr id="0" name=""/>
        <dsp:cNvSpPr/>
      </dsp:nvSpPr>
      <dsp:spPr>
        <a:xfrm>
          <a:off x="947405" y="1855644"/>
          <a:ext cx="6343495" cy="814673"/>
        </a:xfrm>
        <a:prstGeom prst="roundRect">
          <a:avLst>
            <a:gd name="adj" fmla="val 10000"/>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3. Internal and Competitive Analysis</a:t>
          </a:r>
        </a:p>
      </dsp:txBody>
      <dsp:txXfrm>
        <a:off x="971266" y="1879505"/>
        <a:ext cx="5292533" cy="766951"/>
      </dsp:txXfrm>
    </dsp:sp>
    <dsp:sp modelId="{50845A73-775A-4CE7-84AD-8D33F48961C7}">
      <dsp:nvSpPr>
        <dsp:cNvPr id="0" name=""/>
        <dsp:cNvSpPr/>
      </dsp:nvSpPr>
      <dsp:spPr>
        <a:xfrm>
          <a:off x="1421107" y="2783467"/>
          <a:ext cx="6343495" cy="814673"/>
        </a:xfrm>
        <a:prstGeom prst="roundRect">
          <a:avLst>
            <a:gd name="adj" fmla="val 10000"/>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4. Strategy Alternatives</a:t>
          </a:r>
        </a:p>
      </dsp:txBody>
      <dsp:txXfrm>
        <a:off x="1444968" y="2807328"/>
        <a:ext cx="5292533" cy="766951"/>
      </dsp:txXfrm>
    </dsp:sp>
    <dsp:sp modelId="{759A78BE-B8EF-43B6-A58A-D8C329813BA5}">
      <dsp:nvSpPr>
        <dsp:cNvPr id="0" name=""/>
        <dsp:cNvSpPr/>
      </dsp:nvSpPr>
      <dsp:spPr>
        <a:xfrm>
          <a:off x="1894810" y="3711289"/>
          <a:ext cx="6343495" cy="814673"/>
        </a:xfrm>
        <a:prstGeom prst="roundRect">
          <a:avLst>
            <a:gd name="adj" fmla="val 10000"/>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5. Strategic Choice, Implementation, Feedback, and Control </a:t>
          </a:r>
        </a:p>
      </dsp:txBody>
      <dsp:txXfrm>
        <a:off x="1918671" y="3735150"/>
        <a:ext cx="5292533" cy="766951"/>
      </dsp:txXfrm>
    </dsp:sp>
    <dsp:sp modelId="{C9F22436-1351-4CFC-87A7-8BD7415383E9}">
      <dsp:nvSpPr>
        <dsp:cNvPr id="0" name=""/>
        <dsp:cNvSpPr/>
      </dsp:nvSpPr>
      <dsp:spPr>
        <a:xfrm>
          <a:off x="5813957" y="595164"/>
          <a:ext cx="529537" cy="52953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5933103" y="595164"/>
        <a:ext cx="291245" cy="398477"/>
      </dsp:txXfrm>
    </dsp:sp>
    <dsp:sp modelId="{52E19B8C-2090-4070-B4DF-C01FC14F9FB6}">
      <dsp:nvSpPr>
        <dsp:cNvPr id="0" name=""/>
        <dsp:cNvSpPr/>
      </dsp:nvSpPr>
      <dsp:spPr>
        <a:xfrm>
          <a:off x="6287660" y="1522986"/>
          <a:ext cx="529537" cy="529537"/>
        </a:xfrm>
        <a:prstGeom prst="downArrow">
          <a:avLst>
            <a:gd name="adj1" fmla="val 55000"/>
            <a:gd name="adj2" fmla="val 45000"/>
          </a:avLst>
        </a:prstGeom>
        <a:solidFill>
          <a:schemeClr val="accent6">
            <a:alpha val="90000"/>
            <a:tint val="40000"/>
            <a:hueOff val="0"/>
            <a:satOff val="0"/>
            <a:lumOff val="0"/>
            <a:alphaOff val="-13333"/>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6406806" y="1522986"/>
        <a:ext cx="291245" cy="398477"/>
      </dsp:txXfrm>
    </dsp:sp>
    <dsp:sp modelId="{287EB910-BF66-47BC-BB8B-CCD45EE83330}">
      <dsp:nvSpPr>
        <dsp:cNvPr id="0" name=""/>
        <dsp:cNvSpPr/>
      </dsp:nvSpPr>
      <dsp:spPr>
        <a:xfrm>
          <a:off x="6761363" y="2437231"/>
          <a:ext cx="529537" cy="529537"/>
        </a:xfrm>
        <a:prstGeom prst="downArrow">
          <a:avLst>
            <a:gd name="adj1" fmla="val 55000"/>
            <a:gd name="adj2" fmla="val 45000"/>
          </a:avLst>
        </a:prstGeom>
        <a:solidFill>
          <a:schemeClr val="accent6">
            <a:alpha val="90000"/>
            <a:tint val="40000"/>
            <a:hueOff val="0"/>
            <a:satOff val="0"/>
            <a:lumOff val="0"/>
            <a:alphaOff val="-26667"/>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6880509" y="2437231"/>
        <a:ext cx="291245" cy="398477"/>
      </dsp:txXfrm>
    </dsp:sp>
    <dsp:sp modelId="{AF9B071E-990F-4E11-89FA-9FB0DB22558D}">
      <dsp:nvSpPr>
        <dsp:cNvPr id="0" name=""/>
        <dsp:cNvSpPr/>
      </dsp:nvSpPr>
      <dsp:spPr>
        <a:xfrm>
          <a:off x="7235065" y="3374105"/>
          <a:ext cx="529537" cy="529537"/>
        </a:xfrm>
        <a:prstGeom prst="downArrow">
          <a:avLst>
            <a:gd name="adj1" fmla="val 55000"/>
            <a:gd name="adj2" fmla="val 45000"/>
          </a:avLst>
        </a:prstGeom>
        <a:solidFill>
          <a:schemeClr val="accent6">
            <a:alpha val="90000"/>
            <a:tint val="40000"/>
            <a:hueOff val="0"/>
            <a:satOff val="0"/>
            <a:lumOff val="0"/>
            <a:alphaOff val="-4000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7354211" y="3374105"/>
        <a:ext cx="291245" cy="39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C4150-C14D-43A7-960B-22783F2EF899}">
      <dsp:nvSpPr>
        <dsp:cNvPr id="0" name=""/>
        <dsp:cNvSpPr/>
      </dsp:nvSpPr>
      <dsp:spPr>
        <a:xfrm>
          <a:off x="5080" y="67750"/>
          <a:ext cx="1947556" cy="65685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Inbound Logistics</a:t>
          </a:r>
          <a:endParaRPr lang="de-DE" sz="1800" kern="1200" dirty="0"/>
        </a:p>
      </dsp:txBody>
      <dsp:txXfrm>
        <a:off x="5080" y="67750"/>
        <a:ext cx="1947556" cy="656855"/>
      </dsp:txXfrm>
    </dsp:sp>
    <dsp:sp modelId="{A7218F54-0152-454E-BF85-5EC390D68438}">
      <dsp:nvSpPr>
        <dsp:cNvPr id="0" name=""/>
        <dsp:cNvSpPr/>
      </dsp:nvSpPr>
      <dsp:spPr>
        <a:xfrm>
          <a:off x="5080" y="724606"/>
          <a:ext cx="1947556" cy="385397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Receiving, storing, and distributing inputs for the product </a:t>
          </a:r>
        </a:p>
        <a:p>
          <a:pPr marL="171450" lvl="1" indent="-171450" algn="l" defTabSz="800100">
            <a:lnSpc>
              <a:spcPct val="90000"/>
            </a:lnSpc>
            <a:spcBef>
              <a:spcPct val="0"/>
            </a:spcBef>
            <a:spcAft>
              <a:spcPct val="15000"/>
            </a:spcAft>
            <a:buChar char="•"/>
          </a:pPr>
          <a:r>
            <a:rPr lang="en-US" sz="1800" kern="1200" dirty="0"/>
            <a:t>As in processing materials, storage, stock control, arranging transport services, returning goods to suppliers</a:t>
          </a:r>
        </a:p>
      </dsp:txBody>
      <dsp:txXfrm>
        <a:off x="5080" y="724606"/>
        <a:ext cx="1947556" cy="3853979"/>
      </dsp:txXfrm>
    </dsp:sp>
    <dsp:sp modelId="{96EE91BA-686C-4676-B2AC-87217DE44047}">
      <dsp:nvSpPr>
        <dsp:cNvPr id="0" name=""/>
        <dsp:cNvSpPr/>
      </dsp:nvSpPr>
      <dsp:spPr>
        <a:xfrm>
          <a:off x="2225295" y="67750"/>
          <a:ext cx="1947556" cy="65685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Operations</a:t>
          </a:r>
          <a:endParaRPr lang="en-US" sz="1800" kern="1200" dirty="0"/>
        </a:p>
      </dsp:txBody>
      <dsp:txXfrm>
        <a:off x="2225295" y="67750"/>
        <a:ext cx="1947556" cy="656855"/>
      </dsp:txXfrm>
    </dsp:sp>
    <dsp:sp modelId="{85F36629-DCD8-4B1D-BDB6-588F86019BEE}">
      <dsp:nvSpPr>
        <dsp:cNvPr id="0" name=""/>
        <dsp:cNvSpPr/>
      </dsp:nvSpPr>
      <dsp:spPr>
        <a:xfrm>
          <a:off x="2225295" y="724606"/>
          <a:ext cx="1947556" cy="385397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Turning inputs into finished products </a:t>
          </a:r>
        </a:p>
        <a:p>
          <a:pPr marL="171450" lvl="1" indent="-171450" algn="l" defTabSz="800100">
            <a:lnSpc>
              <a:spcPct val="90000"/>
            </a:lnSpc>
            <a:spcBef>
              <a:spcPct val="0"/>
            </a:spcBef>
            <a:spcAft>
              <a:spcPct val="15000"/>
            </a:spcAft>
            <a:buChar char="•"/>
          </a:pPr>
          <a:r>
            <a:rPr lang="en-US" sz="1800" kern="1200" dirty="0"/>
            <a:t>As in processing, packaging, assembly, maintenance of machines, testing and facilitating operations</a:t>
          </a:r>
        </a:p>
      </dsp:txBody>
      <dsp:txXfrm>
        <a:off x="2225295" y="724606"/>
        <a:ext cx="1947556" cy="3853979"/>
      </dsp:txXfrm>
    </dsp:sp>
    <dsp:sp modelId="{E36DF7FE-F580-4A3E-9CDE-CF08ABFBB2AA}">
      <dsp:nvSpPr>
        <dsp:cNvPr id="0" name=""/>
        <dsp:cNvSpPr/>
      </dsp:nvSpPr>
      <dsp:spPr>
        <a:xfrm>
          <a:off x="4445509" y="67750"/>
          <a:ext cx="1947556" cy="65685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Outgoing Logistics</a:t>
          </a:r>
        </a:p>
      </dsp:txBody>
      <dsp:txXfrm>
        <a:off x="4445509" y="67750"/>
        <a:ext cx="1947556" cy="656855"/>
      </dsp:txXfrm>
    </dsp:sp>
    <dsp:sp modelId="{DF8893F4-5A1D-4259-BEE8-AFAF1D6837FE}">
      <dsp:nvSpPr>
        <dsp:cNvPr id="0" name=""/>
        <dsp:cNvSpPr/>
      </dsp:nvSpPr>
      <dsp:spPr>
        <a:xfrm>
          <a:off x="4445509" y="724606"/>
          <a:ext cx="1947556" cy="385397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Gathering and storing the product and physical distribution to buyers</a:t>
          </a:r>
        </a:p>
        <a:p>
          <a:pPr marL="171450" lvl="1" indent="-171450" algn="l" defTabSz="800100">
            <a:lnSpc>
              <a:spcPct val="90000"/>
            </a:lnSpc>
            <a:spcBef>
              <a:spcPct val="0"/>
            </a:spcBef>
            <a:spcAft>
              <a:spcPct val="15000"/>
            </a:spcAft>
            <a:buChar char="•"/>
          </a:pPr>
          <a:r>
            <a:rPr lang="en-US" sz="1800" kern="1200" dirty="0"/>
            <a:t>As in storage in warehouse, physical control and order processing</a:t>
          </a:r>
        </a:p>
      </dsp:txBody>
      <dsp:txXfrm>
        <a:off x="4445509" y="724606"/>
        <a:ext cx="1947556" cy="3853979"/>
      </dsp:txXfrm>
    </dsp:sp>
    <dsp:sp modelId="{E810795C-9589-4264-8E4A-8040CD014AA3}">
      <dsp:nvSpPr>
        <dsp:cNvPr id="0" name=""/>
        <dsp:cNvSpPr/>
      </dsp:nvSpPr>
      <dsp:spPr>
        <a:xfrm>
          <a:off x="6665724" y="67750"/>
          <a:ext cx="1947556" cy="65685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Marketing and Sales</a:t>
          </a:r>
          <a:endParaRPr lang="en-US" sz="1800" kern="1200" dirty="0"/>
        </a:p>
      </dsp:txBody>
      <dsp:txXfrm>
        <a:off x="6665724" y="67750"/>
        <a:ext cx="1947556" cy="656855"/>
      </dsp:txXfrm>
    </dsp:sp>
    <dsp:sp modelId="{EBE42429-32F4-4BEB-BF11-44E3B3633E2C}">
      <dsp:nvSpPr>
        <dsp:cNvPr id="0" name=""/>
        <dsp:cNvSpPr/>
      </dsp:nvSpPr>
      <dsp:spPr>
        <a:xfrm>
          <a:off x="6665724" y="724606"/>
          <a:ext cx="1947556" cy="385397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Provision of resources to enable buyer to buy the product</a:t>
          </a:r>
        </a:p>
        <a:p>
          <a:pPr marL="171450" lvl="1" indent="-171450" algn="l" defTabSz="800100">
            <a:lnSpc>
              <a:spcPct val="90000"/>
            </a:lnSpc>
            <a:spcBef>
              <a:spcPct val="0"/>
            </a:spcBef>
            <a:spcAft>
              <a:spcPct val="15000"/>
            </a:spcAft>
            <a:buChar char="•"/>
          </a:pPr>
          <a:r>
            <a:rPr lang="en-US" sz="1800" kern="1200" dirty="0"/>
            <a:t>As in advertising, promotion, assignment of quotas, choice of distribution channel, pricing</a:t>
          </a:r>
        </a:p>
      </dsp:txBody>
      <dsp:txXfrm>
        <a:off x="6665724" y="724606"/>
        <a:ext cx="1947556" cy="3853979"/>
      </dsp:txXfrm>
    </dsp:sp>
    <dsp:sp modelId="{6ABA3692-0FBE-4F2C-B184-046FA7708C76}">
      <dsp:nvSpPr>
        <dsp:cNvPr id="0" name=""/>
        <dsp:cNvSpPr/>
      </dsp:nvSpPr>
      <dsp:spPr>
        <a:xfrm>
          <a:off x="8885938" y="67750"/>
          <a:ext cx="1947556" cy="65685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Service</a:t>
          </a:r>
          <a:endParaRPr lang="en-US" sz="1800" kern="1200" dirty="0"/>
        </a:p>
      </dsp:txBody>
      <dsp:txXfrm>
        <a:off x="8885938" y="67750"/>
        <a:ext cx="1947556" cy="656855"/>
      </dsp:txXfrm>
    </dsp:sp>
    <dsp:sp modelId="{FF7CCEF6-D74F-4D95-8CF8-731C7EAF20B4}">
      <dsp:nvSpPr>
        <dsp:cNvPr id="0" name=""/>
        <dsp:cNvSpPr/>
      </dsp:nvSpPr>
      <dsp:spPr>
        <a:xfrm>
          <a:off x="8885938" y="724606"/>
          <a:ext cx="1947556" cy="385397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Delivery of service in order to increase the value of the product</a:t>
          </a:r>
        </a:p>
        <a:p>
          <a:pPr marL="171450" lvl="1" indent="-171450" algn="l" defTabSz="800100">
            <a:lnSpc>
              <a:spcPct val="90000"/>
            </a:lnSpc>
            <a:spcBef>
              <a:spcPct val="0"/>
            </a:spcBef>
            <a:spcAft>
              <a:spcPct val="15000"/>
            </a:spcAft>
            <a:buChar char="•"/>
          </a:pPr>
          <a:r>
            <a:rPr lang="en-US" sz="1800" kern="1200" dirty="0"/>
            <a:t>As in installation, repairs, training, customer relations</a:t>
          </a:r>
        </a:p>
      </dsp:txBody>
      <dsp:txXfrm>
        <a:off x="8885938" y="724606"/>
        <a:ext cx="1947556" cy="3853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B2719-002A-4614-8C87-82DE381CC9BF}">
      <dsp:nvSpPr>
        <dsp:cNvPr id="0" name=""/>
        <dsp:cNvSpPr/>
      </dsp:nvSpPr>
      <dsp:spPr>
        <a:xfrm>
          <a:off x="0" y="56351"/>
          <a:ext cx="9776791" cy="62361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Procurement (acquisition)</a:t>
          </a:r>
          <a:endParaRPr lang="de-DE" sz="2600" kern="1200"/>
        </a:p>
      </dsp:txBody>
      <dsp:txXfrm>
        <a:off x="30442" y="86793"/>
        <a:ext cx="9715907" cy="562726"/>
      </dsp:txXfrm>
    </dsp:sp>
    <dsp:sp modelId="{5AEC0330-1F4E-40D6-96DC-10AC7786994F}">
      <dsp:nvSpPr>
        <dsp:cNvPr id="0" name=""/>
        <dsp:cNvSpPr/>
      </dsp:nvSpPr>
      <dsp:spPr>
        <a:xfrm>
          <a:off x="0" y="679961"/>
          <a:ext cx="977679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41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altLang="en-US" sz="2000" kern="1200" dirty="0"/>
            <a:t>Negotiating, financing, and paying for all inputs </a:t>
          </a:r>
          <a:r>
            <a:rPr lang="en-US" sz="2000" kern="1200" dirty="0"/>
            <a:t>across primary and secondary activities</a:t>
          </a:r>
        </a:p>
      </dsp:txBody>
      <dsp:txXfrm>
        <a:off x="0" y="679961"/>
        <a:ext cx="9776791" cy="430560"/>
      </dsp:txXfrm>
    </dsp:sp>
    <dsp:sp modelId="{DD42133D-E84E-436D-B873-6D4ACB25A304}">
      <dsp:nvSpPr>
        <dsp:cNvPr id="0" name=""/>
        <dsp:cNvSpPr/>
      </dsp:nvSpPr>
      <dsp:spPr>
        <a:xfrm>
          <a:off x="0" y="1110521"/>
          <a:ext cx="9776791" cy="62361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Technology</a:t>
          </a:r>
          <a:endParaRPr lang="en-US" sz="2600" kern="1200" dirty="0"/>
        </a:p>
      </dsp:txBody>
      <dsp:txXfrm>
        <a:off x="30442" y="1140963"/>
        <a:ext cx="9715907" cy="562726"/>
      </dsp:txXfrm>
    </dsp:sp>
    <dsp:sp modelId="{C3B3315A-7596-4E1A-A9C2-94D18493ED78}">
      <dsp:nvSpPr>
        <dsp:cNvPr id="0" name=""/>
        <dsp:cNvSpPr/>
      </dsp:nvSpPr>
      <dsp:spPr>
        <a:xfrm>
          <a:off x="0" y="1734131"/>
          <a:ext cx="977679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41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Improve the product and production process</a:t>
          </a:r>
        </a:p>
      </dsp:txBody>
      <dsp:txXfrm>
        <a:off x="0" y="1734131"/>
        <a:ext cx="9776791" cy="430560"/>
      </dsp:txXfrm>
    </dsp:sp>
    <dsp:sp modelId="{9F47A581-7CF5-4FC1-99B8-D7CE0AED4B7D}">
      <dsp:nvSpPr>
        <dsp:cNvPr id="0" name=""/>
        <dsp:cNvSpPr/>
      </dsp:nvSpPr>
      <dsp:spPr>
        <a:xfrm>
          <a:off x="0" y="2164691"/>
          <a:ext cx="9776791" cy="62361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Human Resource Management</a:t>
          </a:r>
        </a:p>
      </dsp:txBody>
      <dsp:txXfrm>
        <a:off x="30442" y="2195133"/>
        <a:ext cx="9715907" cy="562726"/>
      </dsp:txXfrm>
    </dsp:sp>
    <dsp:sp modelId="{3836AE2C-7EBB-4882-9052-A92A20470637}">
      <dsp:nvSpPr>
        <dsp:cNvPr id="0" name=""/>
        <dsp:cNvSpPr/>
      </dsp:nvSpPr>
      <dsp:spPr>
        <a:xfrm>
          <a:off x="0" y="2788301"/>
          <a:ext cx="977679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41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Recruiting, hiring, firing, and training employees for the entire value chain</a:t>
          </a:r>
        </a:p>
      </dsp:txBody>
      <dsp:txXfrm>
        <a:off x="0" y="2788301"/>
        <a:ext cx="9776791" cy="430560"/>
      </dsp:txXfrm>
    </dsp:sp>
    <dsp:sp modelId="{02A143EA-9BD8-4D9D-8B01-8DC642ED88C0}">
      <dsp:nvSpPr>
        <dsp:cNvPr id="0" name=""/>
        <dsp:cNvSpPr/>
      </dsp:nvSpPr>
      <dsp:spPr>
        <a:xfrm>
          <a:off x="0" y="3218861"/>
          <a:ext cx="9776791" cy="62361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Firm Infrastructure</a:t>
          </a:r>
          <a:endParaRPr lang="en-US" sz="2600" kern="1200" dirty="0"/>
        </a:p>
      </dsp:txBody>
      <dsp:txXfrm>
        <a:off x="30442" y="3249303"/>
        <a:ext cx="9715907" cy="562726"/>
      </dsp:txXfrm>
    </dsp:sp>
    <dsp:sp modelId="{04F811E2-D8A9-4637-9280-7A98520966E7}">
      <dsp:nvSpPr>
        <dsp:cNvPr id="0" name=""/>
        <dsp:cNvSpPr/>
      </dsp:nvSpPr>
      <dsp:spPr>
        <a:xfrm>
          <a:off x="0" y="3842471"/>
          <a:ext cx="9776791"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41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General management, planning, financial control, accountancy, governmental issues, legal issues, quality management</a:t>
          </a:r>
          <a:endParaRPr lang="en-US" sz="2000" kern="1200" dirty="0"/>
        </a:p>
      </dsp:txBody>
      <dsp:txXfrm>
        <a:off x="0" y="3842471"/>
        <a:ext cx="9776791" cy="632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6A607-8205-4187-A28F-C1B4F1F55B99}">
      <dsp:nvSpPr>
        <dsp:cNvPr id="0" name=""/>
        <dsp:cNvSpPr/>
      </dsp:nvSpPr>
      <dsp:spPr>
        <a:xfrm rot="10800000">
          <a:off x="1953225" y="1435"/>
          <a:ext cx="6554442" cy="120917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14"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Internal analysis develops understanding of the capabilities of the </a:t>
          </a:r>
          <a:r>
            <a:rPr lang="en-US" sz="2600" kern="1200" dirty="0" err="1"/>
            <a:t>organisation</a:t>
          </a:r>
          <a:endParaRPr lang="de-DE" sz="2600" kern="1200" dirty="0"/>
        </a:p>
      </dsp:txBody>
      <dsp:txXfrm rot="10800000">
        <a:off x="2255519" y="1435"/>
        <a:ext cx="6252148" cy="1209177"/>
      </dsp:txXfrm>
    </dsp:sp>
    <dsp:sp modelId="{AFBF84C2-7E09-4E3B-A99E-9043FBFAFFF3}">
      <dsp:nvSpPr>
        <dsp:cNvPr id="0" name=""/>
        <dsp:cNvSpPr/>
      </dsp:nvSpPr>
      <dsp:spPr>
        <a:xfrm>
          <a:off x="1348636" y="1435"/>
          <a:ext cx="1209177" cy="12091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89AB5-1AB3-4FE4-B7FC-2783B2FEFF13}">
      <dsp:nvSpPr>
        <dsp:cNvPr id="0" name=""/>
        <dsp:cNvSpPr/>
      </dsp:nvSpPr>
      <dsp:spPr>
        <a:xfrm rot="10800000">
          <a:off x="1953225" y="1571562"/>
          <a:ext cx="6554442" cy="120917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14"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Internal operations, product portfolio, and financial analysis are common tools</a:t>
          </a:r>
        </a:p>
      </dsp:txBody>
      <dsp:txXfrm rot="10800000">
        <a:off x="2255519" y="1571562"/>
        <a:ext cx="6252148" cy="1209177"/>
      </dsp:txXfrm>
    </dsp:sp>
    <dsp:sp modelId="{50E2E48D-18EF-4142-AF0B-37E173EBE4B4}">
      <dsp:nvSpPr>
        <dsp:cNvPr id="0" name=""/>
        <dsp:cNvSpPr/>
      </dsp:nvSpPr>
      <dsp:spPr>
        <a:xfrm>
          <a:off x="1348636" y="1571562"/>
          <a:ext cx="1209177" cy="120917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C3D86-D033-459A-A03A-D3126CF9CF49}">
      <dsp:nvSpPr>
        <dsp:cNvPr id="0" name=""/>
        <dsp:cNvSpPr/>
      </dsp:nvSpPr>
      <dsp:spPr>
        <a:xfrm rot="10800000">
          <a:off x="1953225" y="3141689"/>
          <a:ext cx="6554442" cy="120917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14"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If related to external factors, a SWOT and confrontation matrix can be constructed</a:t>
          </a:r>
        </a:p>
      </dsp:txBody>
      <dsp:txXfrm rot="10800000">
        <a:off x="2255519" y="3141689"/>
        <a:ext cx="6252148" cy="1209177"/>
      </dsp:txXfrm>
    </dsp:sp>
    <dsp:sp modelId="{ED65833A-7083-49E0-B542-31D987C8A263}">
      <dsp:nvSpPr>
        <dsp:cNvPr id="0" name=""/>
        <dsp:cNvSpPr/>
      </dsp:nvSpPr>
      <dsp:spPr>
        <a:xfrm>
          <a:off x="1348636" y="3141689"/>
          <a:ext cx="1209177" cy="12091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7B5AC-AFF8-4E83-B6F2-3147E929893C}" type="datetimeFigureOut">
              <a:rPr lang="en-US" smtClean="0"/>
              <a:t>9/27/2019</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66143-8669-4D06-B20F-8D5F029030F8}" type="slidenum">
              <a:rPr lang="en-US" smtClean="0"/>
              <a:t>‹Nr.›</a:t>
            </a:fld>
            <a:endParaRPr lang="en-US"/>
          </a:p>
        </p:txBody>
      </p:sp>
    </p:spTree>
    <p:extLst>
      <p:ext uri="{BB962C8B-B14F-4D97-AF65-F5344CB8AC3E}">
        <p14:creationId xmlns:p14="http://schemas.microsoft.com/office/powerpoint/2010/main" val="53586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8.47 min</a:t>
            </a:r>
          </a:p>
          <a:p>
            <a:r>
              <a:rPr lang="de-DE" dirty="0"/>
              <a:t>https://www.youtube.com/watch?v=TD7WSLeQtVw</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3</a:t>
            </a:fld>
            <a:endParaRPr lang="en-US"/>
          </a:p>
        </p:txBody>
      </p:sp>
    </p:spTree>
    <p:extLst>
      <p:ext uri="{BB962C8B-B14F-4D97-AF65-F5344CB8AC3E}">
        <p14:creationId xmlns:p14="http://schemas.microsoft.com/office/powerpoint/2010/main" val="98753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Primary activities are present in all companies to some </a:t>
            </a:r>
            <a:r>
              <a:rPr lang="en-US" dirty="0" err="1"/>
              <a:t>extend</a:t>
            </a:r>
            <a:r>
              <a:rPr lang="en-US" dirty="0"/>
              <a:t>. Compare for instance a hospitality organization with a production facility.</a:t>
            </a:r>
          </a:p>
          <a:p>
            <a:endParaRPr lang="en-US" dirty="0"/>
          </a:p>
        </p:txBody>
      </p:sp>
      <p:sp>
        <p:nvSpPr>
          <p:cNvPr id="4" name="Slide Number Placeholder 3"/>
          <p:cNvSpPr>
            <a:spLocks noGrp="1"/>
          </p:cNvSpPr>
          <p:nvPr>
            <p:ph type="sldNum" sz="quarter" idx="10"/>
          </p:nvPr>
        </p:nvSpPr>
        <p:spPr/>
        <p:txBody>
          <a:bodyPr/>
          <a:lstStyle/>
          <a:p>
            <a:fld id="{47066143-8669-4D06-B20F-8D5F029030F8}" type="slidenum">
              <a:rPr lang="en-US" smtClean="0"/>
              <a:t>13</a:t>
            </a:fld>
            <a:endParaRPr lang="en-US"/>
          </a:p>
        </p:txBody>
      </p:sp>
    </p:spTree>
    <p:extLst>
      <p:ext uri="{BB962C8B-B14F-4D97-AF65-F5344CB8AC3E}">
        <p14:creationId xmlns:p14="http://schemas.microsoft.com/office/powerpoint/2010/main" val="162863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66143-8669-4D06-B20F-8D5F029030F8}" type="slidenum">
              <a:rPr lang="en-US" smtClean="0"/>
              <a:t>14</a:t>
            </a:fld>
            <a:endParaRPr lang="en-US"/>
          </a:p>
        </p:txBody>
      </p:sp>
    </p:spTree>
    <p:extLst>
      <p:ext uri="{BB962C8B-B14F-4D97-AF65-F5344CB8AC3E}">
        <p14:creationId xmlns:p14="http://schemas.microsoft.com/office/powerpoint/2010/main" val="106579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Activities: Logistics (inbound logistics) (very flat</a:t>
            </a:r>
            <a:r>
              <a:rPr lang="en-GB" baseline="0" dirty="0"/>
              <a:t> packaging, and therefor lower prices, lower storage costs, etc.) Huge quantities. Therefor price pressure, good prices with suppliers</a:t>
            </a:r>
          </a:p>
          <a:p>
            <a:r>
              <a:rPr lang="en-GB" baseline="0" dirty="0"/>
              <a:t>Operations: efficient storage in shop you can get your product immediately</a:t>
            </a:r>
          </a:p>
          <a:p>
            <a:r>
              <a:rPr lang="en-GB" baseline="0" dirty="0"/>
              <a:t>Secondary Activities”: HR: Hiring good designers, giving a lot of name/fame to the designs, so that they will be motivated, stay etc. Products are named after them.</a:t>
            </a:r>
            <a:endParaRPr lang="en-GB" dirty="0"/>
          </a:p>
        </p:txBody>
      </p:sp>
      <p:sp>
        <p:nvSpPr>
          <p:cNvPr id="4" name="Slide Number Placeholder 3"/>
          <p:cNvSpPr>
            <a:spLocks noGrp="1"/>
          </p:cNvSpPr>
          <p:nvPr>
            <p:ph type="sldNum" sz="quarter" idx="10"/>
          </p:nvPr>
        </p:nvSpPr>
        <p:spPr/>
        <p:txBody>
          <a:bodyPr/>
          <a:lstStyle/>
          <a:p>
            <a:fld id="{47066143-8669-4D06-B20F-8D5F029030F8}" type="slidenum">
              <a:rPr lang="en-US" smtClean="0"/>
              <a:t>16</a:t>
            </a:fld>
            <a:endParaRPr lang="en-US"/>
          </a:p>
        </p:txBody>
      </p:sp>
    </p:spTree>
    <p:extLst>
      <p:ext uri="{BB962C8B-B14F-4D97-AF65-F5344CB8AC3E}">
        <p14:creationId xmlns:p14="http://schemas.microsoft.com/office/powerpoint/2010/main" val="349630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3:07</a:t>
            </a:r>
          </a:p>
          <a:p>
            <a:r>
              <a:rPr lang="de-DE" dirty="0"/>
              <a:t>https://www.youtube.com/watch?v=ZFDkbWWyHI8</a:t>
            </a:r>
          </a:p>
        </p:txBody>
      </p:sp>
      <p:sp>
        <p:nvSpPr>
          <p:cNvPr id="4" name="Foliennummernplatzhalter 3"/>
          <p:cNvSpPr>
            <a:spLocks noGrp="1"/>
          </p:cNvSpPr>
          <p:nvPr>
            <p:ph type="sldNum" sz="quarter" idx="5"/>
          </p:nvPr>
        </p:nvSpPr>
        <p:spPr/>
        <p:txBody>
          <a:bodyPr/>
          <a:lstStyle/>
          <a:p>
            <a:fld id="{47066143-8669-4D06-B20F-8D5F029030F8}" type="slidenum">
              <a:rPr lang="en-US" smtClean="0"/>
              <a:t>17</a:t>
            </a:fld>
            <a:endParaRPr lang="en-US"/>
          </a:p>
        </p:txBody>
      </p:sp>
    </p:spTree>
    <p:extLst>
      <p:ext uri="{BB962C8B-B14F-4D97-AF65-F5344CB8AC3E}">
        <p14:creationId xmlns:p14="http://schemas.microsoft.com/office/powerpoint/2010/main" val="2378821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popular approach to analyzing the companies</a:t>
            </a:r>
            <a:r>
              <a:rPr lang="en-US" baseline="0" dirty="0"/>
              <a:t> strategy is the Boston Consulting Group portfolio analysis. The model assumes you can put each strategic business unit (SBU) or division of a company in a matrix. In this way it can be established which activity has potential and which are too burdensome for the company.</a:t>
            </a:r>
          </a:p>
          <a:p>
            <a:endParaRPr lang="en-US" baseline="0" dirty="0"/>
          </a:p>
          <a:p>
            <a:r>
              <a:rPr lang="en-US" baseline="0" dirty="0"/>
              <a:t>Horizontal you can see the relative market share and vertically the market growth. If the expected growth of the company is higher than the growth of the GDP it is said to be high growth.</a:t>
            </a:r>
          </a:p>
          <a:p>
            <a:endParaRPr lang="en-US" baseline="0" dirty="0"/>
          </a:p>
          <a:p>
            <a:r>
              <a:rPr lang="en-US" baseline="0" dirty="0"/>
              <a:t>Cash cow: generate large amounts of money, but limited prospects for growth</a:t>
            </a:r>
          </a:p>
          <a:p>
            <a:r>
              <a:rPr lang="en-US" baseline="0" dirty="0"/>
              <a:t>Stars: Large share of a fast growing market. </a:t>
            </a:r>
          </a:p>
          <a:p>
            <a:r>
              <a:rPr lang="en-US" baseline="0" dirty="0"/>
              <a:t>Question mark: high-risk products. Maybe profitable in the future, but at this moment only small share of fast-growing market.</a:t>
            </a:r>
          </a:p>
          <a:p>
            <a:r>
              <a:rPr lang="en-US" dirty="0"/>
              <a:t>Dogs: generate little money, but further</a:t>
            </a:r>
            <a:r>
              <a:rPr lang="en-US" baseline="0" dirty="0"/>
              <a:t> investment not needed. It will not enhance the performance of the company.</a:t>
            </a:r>
          </a:p>
          <a:p>
            <a:endParaRPr lang="en-US" baseline="0" dirty="0"/>
          </a:p>
          <a:p>
            <a:r>
              <a:rPr lang="en-US" baseline="0" dirty="0"/>
              <a:t>Video on </a:t>
            </a:r>
            <a:r>
              <a:rPr lang="en-US" baseline="0" dirty="0" err="1"/>
              <a:t>Youtube</a:t>
            </a:r>
            <a:r>
              <a:rPr lang="en-US" baseline="0" dirty="0"/>
              <a:t>: https://www.youtube.com/watch?time_continue=8&amp;v=sNAUWpk_yvs</a:t>
            </a:r>
            <a:endParaRPr lang="en-US" dirty="0"/>
          </a:p>
        </p:txBody>
      </p:sp>
      <p:sp>
        <p:nvSpPr>
          <p:cNvPr id="4" name="Slide Number Placeholder 3"/>
          <p:cNvSpPr>
            <a:spLocks noGrp="1"/>
          </p:cNvSpPr>
          <p:nvPr>
            <p:ph type="sldNum" sz="quarter" idx="10"/>
          </p:nvPr>
        </p:nvSpPr>
        <p:spPr/>
        <p:txBody>
          <a:bodyPr/>
          <a:lstStyle/>
          <a:p>
            <a:fld id="{47066143-8669-4D06-B20F-8D5F029030F8}" type="slidenum">
              <a:rPr lang="en-US" smtClean="0"/>
              <a:t>18</a:t>
            </a:fld>
            <a:endParaRPr lang="en-US"/>
          </a:p>
        </p:txBody>
      </p:sp>
    </p:spTree>
    <p:extLst>
      <p:ext uri="{BB962C8B-B14F-4D97-AF65-F5344CB8AC3E}">
        <p14:creationId xmlns:p14="http://schemas.microsoft.com/office/powerpoint/2010/main" val="35784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cash cows are wrongly</a:t>
            </a:r>
            <a:r>
              <a:rPr lang="en-GB" baseline="0" dirty="0"/>
              <a:t> classified, with high  market growth and high share!</a:t>
            </a:r>
            <a:endParaRPr lang="en-GB" dirty="0"/>
          </a:p>
          <a:p>
            <a:endParaRPr lang="en-GB" dirty="0"/>
          </a:p>
        </p:txBody>
      </p:sp>
      <p:sp>
        <p:nvSpPr>
          <p:cNvPr id="4" name="Slide Number Placeholder 3"/>
          <p:cNvSpPr>
            <a:spLocks noGrp="1"/>
          </p:cNvSpPr>
          <p:nvPr>
            <p:ph type="sldNum" sz="quarter" idx="10"/>
          </p:nvPr>
        </p:nvSpPr>
        <p:spPr/>
        <p:txBody>
          <a:bodyPr/>
          <a:lstStyle/>
          <a:p>
            <a:fld id="{47066143-8669-4D06-B20F-8D5F029030F8}" type="slidenum">
              <a:rPr lang="en-US" smtClean="0"/>
              <a:t>19</a:t>
            </a:fld>
            <a:endParaRPr lang="en-US"/>
          </a:p>
        </p:txBody>
      </p:sp>
    </p:spTree>
    <p:extLst>
      <p:ext uri="{BB962C8B-B14F-4D97-AF65-F5344CB8AC3E}">
        <p14:creationId xmlns:p14="http://schemas.microsoft.com/office/powerpoint/2010/main" val="121559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https://www.coursera.org/lecture/financial-ratios/1-3-efficiency-ratio-h5Xdl </a:t>
            </a:r>
          </a:p>
          <a:p>
            <a:r>
              <a:rPr lang="en-GB" dirty="0"/>
              <a:t>min 3.54</a:t>
            </a:r>
          </a:p>
        </p:txBody>
      </p:sp>
      <p:sp>
        <p:nvSpPr>
          <p:cNvPr id="4" name="Slide Number Placeholder 3"/>
          <p:cNvSpPr>
            <a:spLocks noGrp="1"/>
          </p:cNvSpPr>
          <p:nvPr>
            <p:ph type="sldNum" sz="quarter" idx="10"/>
          </p:nvPr>
        </p:nvSpPr>
        <p:spPr/>
        <p:txBody>
          <a:bodyPr/>
          <a:lstStyle/>
          <a:p>
            <a:fld id="{47066143-8669-4D06-B20F-8D5F029030F8}" type="slidenum">
              <a:rPr lang="en-US" smtClean="0"/>
              <a:t>20</a:t>
            </a:fld>
            <a:endParaRPr lang="en-US"/>
          </a:p>
        </p:txBody>
      </p:sp>
    </p:spTree>
    <p:extLst>
      <p:ext uri="{BB962C8B-B14F-4D97-AF65-F5344CB8AC3E}">
        <p14:creationId xmlns:p14="http://schemas.microsoft.com/office/powerpoint/2010/main" val="41170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Students need to find an SME that published its financial data. They should search to determine liquidity (current ratio or net working capital), solvency ratio and debt ratio, profitability of total assets, profitability of equity, and profit margin. Student can work in pairs. They need to write a small paper describing the activities of the SME, some key facts, and the financial ratios. In a short conclusion, they need to tell if they consider the firm to be financial sustainable. Can the students recommend that the organisation invest in internationalisation based on the ratios? </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26</a:t>
            </a:fld>
            <a:endParaRPr lang="en-US"/>
          </a:p>
        </p:txBody>
      </p:sp>
    </p:spTree>
    <p:extLst>
      <p:ext uri="{BB962C8B-B14F-4D97-AF65-F5344CB8AC3E}">
        <p14:creationId xmlns:p14="http://schemas.microsoft.com/office/powerpoint/2010/main" val="342163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BAD07BC-0EC8-417D-A0D9-0AE8EC403759}"/>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F511670C-578A-4626-A646-E27184635B2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0"/>
              </a:spcAft>
              <a:defRPr/>
            </a:pPr>
            <a:r>
              <a:rPr lang="en-US" dirty="0">
                <a:latin typeface="Times New Roman" pitchFamily="18" charset="0"/>
                <a:ea typeface="+mn-ea"/>
                <a:cs typeface="Times New Roman" pitchFamily="18" charset="0"/>
              </a:rPr>
              <a:t>Remember from last class…</a:t>
            </a:r>
          </a:p>
          <a:p>
            <a:pPr eaLnBrk="1" fontAlgn="auto" hangingPunct="1">
              <a:spcBef>
                <a:spcPct val="0"/>
              </a:spcBef>
              <a:spcAft>
                <a:spcPts val="0"/>
              </a:spcAft>
              <a:defRPr/>
            </a:pPr>
            <a:endParaRPr lang="en-US" dirty="0">
              <a:latin typeface="Times New Roman" pitchFamily="18" charset="0"/>
              <a:ea typeface="+mn-ea"/>
              <a:cs typeface="Times New Roman" pitchFamily="18" charset="0"/>
            </a:endParaRPr>
          </a:p>
          <a:p>
            <a:pPr eaLnBrk="1" fontAlgn="auto" hangingPunct="1">
              <a:spcBef>
                <a:spcPct val="0"/>
              </a:spcBef>
              <a:spcAft>
                <a:spcPts val="0"/>
              </a:spcAft>
              <a:defRPr/>
            </a:pPr>
            <a:r>
              <a:rPr lang="en-US" dirty="0">
                <a:latin typeface="Times New Roman" pitchFamily="18" charset="0"/>
                <a:ea typeface="+mn-ea"/>
                <a:cs typeface="Times New Roman" pitchFamily="18" charset="0"/>
              </a:rPr>
              <a:t>However, developing an international strategy is far more complex than developing a domestic one. Managers developing an international strategy must understand and deal with multiple governments, currencies, accounting systems, political systems, and legal systems, as well as a variety of languages and cultures. </a:t>
            </a:r>
            <a:r>
              <a:rPr lang="en-US" dirty="0"/>
              <a:t>They must also implement strategic plans among business units located in different parts of the world, as well as monitor and control strategic outcomes.</a:t>
            </a:r>
          </a:p>
          <a:p>
            <a:pPr eaLnBrk="1" hangingPunct="1">
              <a:spcBef>
                <a:spcPct val="0"/>
              </a:spcBef>
              <a:defRPr/>
            </a:pPr>
            <a:endParaRPr lang="en-US" altLang="en-US" dirty="0"/>
          </a:p>
        </p:txBody>
      </p:sp>
      <p:sp>
        <p:nvSpPr>
          <p:cNvPr id="33796" name="Slide Number Placeholder 3">
            <a:extLst>
              <a:ext uri="{FF2B5EF4-FFF2-40B4-BE49-F238E27FC236}">
                <a16:creationId xmlns:a16="http://schemas.microsoft.com/office/drawing/2014/main" id="{C6161587-4175-48FE-8E57-3FA8EDC669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02CF0925-9272-466C-BC27-54DA1D10DE4A}" type="slidenum">
              <a:rPr lang="en-US" altLang="de-DE" sz="1000" b="0" smtClean="0">
                <a:solidFill>
                  <a:schemeClr val="tx1"/>
                </a:solidFill>
                <a:ea typeface="ＭＳ Ｐゴシック" panose="020B0600070205080204" pitchFamily="34" charset="-128"/>
                <a:cs typeface="Arial" panose="020B0604020202020204" pitchFamily="34" charset="0"/>
              </a:rPr>
              <a:pPr/>
              <a:t>4</a:t>
            </a:fld>
            <a:endParaRPr lang="en-US" altLang="de-DE" sz="1000" b="0">
              <a:solidFill>
                <a:schemeClr val="tx1"/>
              </a:solidFill>
              <a:ea typeface="ＭＳ Ｐゴシック" panose="020B0600070205080204" pitchFamily="34" charset="-128"/>
              <a:cs typeface="Arial" panose="020B0604020202020204" pitchFamily="34" charset="0"/>
            </a:endParaRPr>
          </a:p>
        </p:txBody>
      </p:sp>
      <p:sp>
        <p:nvSpPr>
          <p:cNvPr id="33797" name="Footer Placeholder 4">
            <a:extLst>
              <a:ext uri="{FF2B5EF4-FFF2-40B4-BE49-F238E27FC236}">
                <a16:creationId xmlns:a16="http://schemas.microsoft.com/office/drawing/2014/main" id="{3923EE91-B4E3-41ED-942B-0E8398C6D55C}"/>
              </a:ext>
            </a:extLst>
          </p:cNvPr>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r>
              <a:rPr lang="en-US" altLang="de-DE">
                <a:cs typeface="Arial" panose="020B0604020202020204" pitchFamily="34" charset="0"/>
              </a:rPr>
              <a:t>© 2010 Pearson Prentice Hall</a:t>
            </a:r>
          </a:p>
        </p:txBody>
      </p:sp>
    </p:spTree>
    <p:extLst>
      <p:ext uri="{BB962C8B-B14F-4D97-AF65-F5344CB8AC3E}">
        <p14:creationId xmlns:p14="http://schemas.microsoft.com/office/powerpoint/2010/main" val="1271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https://www.intemarketing.org/marketing-information/marketing-analysis/internal-analysis</a:t>
            </a:r>
          </a:p>
          <a:p>
            <a:r>
              <a:rPr lang="en-GB" dirty="0"/>
              <a:t>https://onstrategyhq.com/resources/internal-and-external-analysis/’’</a:t>
            </a:r>
          </a:p>
          <a:p>
            <a:endParaRPr lang="en-GB" dirty="0"/>
          </a:p>
          <a:p>
            <a:endParaRPr lang="en-GB" dirty="0"/>
          </a:p>
          <a:p>
            <a:r>
              <a:rPr lang="en-GB" dirty="0"/>
              <a:t>Internal</a:t>
            </a:r>
            <a:r>
              <a:rPr lang="en-GB" baseline="0" dirty="0"/>
              <a:t> Analysis can cover a lot of elements and be classified in different </a:t>
            </a:r>
            <a:r>
              <a:rPr lang="en-GB" baseline="0" dirty="0" err="1"/>
              <a:t>wasy</a:t>
            </a:r>
            <a:r>
              <a:rPr lang="en-GB" baseline="0" dirty="0"/>
              <a:t>. RESOURCES versus CAPABILITIES.</a:t>
            </a:r>
          </a:p>
          <a:p>
            <a:r>
              <a:rPr lang="en-GB" baseline="0" dirty="0"/>
              <a:t>We will cover 4 analysis: </a:t>
            </a:r>
          </a:p>
          <a:p>
            <a:pPr marL="228600" indent="-228600">
              <a:buFont typeface="+mj-lt"/>
              <a:buAutoNum type="arabicPeriod"/>
            </a:pPr>
            <a:r>
              <a:rPr lang="en-GB" baseline="0" dirty="0"/>
              <a:t>Product Lifecycle</a:t>
            </a:r>
          </a:p>
          <a:p>
            <a:pPr marL="228600" indent="-228600">
              <a:buFont typeface="+mj-lt"/>
              <a:buAutoNum type="arabicPeriod"/>
            </a:pPr>
            <a:r>
              <a:rPr lang="en-GB" baseline="0" dirty="0"/>
              <a:t>Boston Matrix</a:t>
            </a:r>
          </a:p>
          <a:p>
            <a:pPr marL="228600" indent="-228600">
              <a:buFont typeface="+mj-lt"/>
              <a:buAutoNum type="arabicPeriod"/>
            </a:pPr>
            <a:r>
              <a:rPr lang="en-GB" baseline="0" dirty="0"/>
              <a:t>Porter Value Chain</a:t>
            </a:r>
          </a:p>
          <a:p>
            <a:pPr marL="228600" indent="-228600">
              <a:buFont typeface="+mj-lt"/>
              <a:buAutoNum type="arabicPeriod"/>
            </a:pPr>
            <a:r>
              <a:rPr lang="en-GB" baseline="0" dirty="0"/>
              <a:t>Financial Position</a:t>
            </a:r>
            <a:endParaRPr lang="en-GB" dirty="0"/>
          </a:p>
        </p:txBody>
      </p:sp>
      <p:sp>
        <p:nvSpPr>
          <p:cNvPr id="4" name="Slide Number Placeholder 3"/>
          <p:cNvSpPr>
            <a:spLocks noGrp="1"/>
          </p:cNvSpPr>
          <p:nvPr>
            <p:ph type="sldNum" sz="quarter" idx="10"/>
          </p:nvPr>
        </p:nvSpPr>
        <p:spPr/>
        <p:txBody>
          <a:bodyPr/>
          <a:lstStyle/>
          <a:p>
            <a:fld id="{F0BB1DF5-F636-46AC-8008-BEFC79729D77}" type="slidenum">
              <a:rPr lang="en-US" smtClean="0"/>
              <a:t>6</a:t>
            </a:fld>
            <a:endParaRPr lang="en-US"/>
          </a:p>
        </p:txBody>
      </p:sp>
    </p:spTree>
    <p:extLst>
      <p:ext uri="{BB962C8B-B14F-4D97-AF65-F5344CB8AC3E}">
        <p14:creationId xmlns:p14="http://schemas.microsoft.com/office/powerpoint/2010/main" val="104880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6:35</a:t>
            </a:r>
          </a:p>
          <a:p>
            <a:r>
              <a:rPr lang="de-DE" dirty="0"/>
              <a:t>https://www.youtube.com/watch?v=KVMTMfCO1dY</a:t>
            </a:r>
          </a:p>
        </p:txBody>
      </p:sp>
      <p:sp>
        <p:nvSpPr>
          <p:cNvPr id="4" name="Foliennummernplatzhalter 3"/>
          <p:cNvSpPr>
            <a:spLocks noGrp="1"/>
          </p:cNvSpPr>
          <p:nvPr>
            <p:ph type="sldNum" sz="quarter" idx="5"/>
          </p:nvPr>
        </p:nvSpPr>
        <p:spPr/>
        <p:txBody>
          <a:bodyPr/>
          <a:lstStyle/>
          <a:p>
            <a:fld id="{47066143-8669-4D06-B20F-8D5F029030F8}" type="slidenum">
              <a:rPr lang="en-US" smtClean="0"/>
              <a:t>7</a:t>
            </a:fld>
            <a:endParaRPr lang="en-US"/>
          </a:p>
        </p:txBody>
      </p:sp>
    </p:spTree>
    <p:extLst>
      <p:ext uri="{BB962C8B-B14F-4D97-AF65-F5344CB8AC3E}">
        <p14:creationId xmlns:p14="http://schemas.microsoft.com/office/powerpoint/2010/main" val="414774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3:03</a:t>
            </a:r>
          </a:p>
          <a:p>
            <a:endParaRPr lang="de-DE" dirty="0"/>
          </a:p>
          <a:p>
            <a:r>
              <a:rPr lang="de-DE" dirty="0"/>
              <a:t>https://www.youtube.com/watch?v=CgFYScrKFXg</a:t>
            </a:r>
          </a:p>
        </p:txBody>
      </p:sp>
      <p:sp>
        <p:nvSpPr>
          <p:cNvPr id="4" name="Foliennummernplatzhalter 3"/>
          <p:cNvSpPr>
            <a:spLocks noGrp="1"/>
          </p:cNvSpPr>
          <p:nvPr>
            <p:ph type="sldNum" sz="quarter" idx="5"/>
          </p:nvPr>
        </p:nvSpPr>
        <p:spPr/>
        <p:txBody>
          <a:bodyPr/>
          <a:lstStyle/>
          <a:p>
            <a:fld id="{47066143-8669-4D06-B20F-8D5F029030F8}" type="slidenum">
              <a:rPr lang="en-US" smtClean="0"/>
              <a:t>8</a:t>
            </a:fld>
            <a:endParaRPr lang="en-US"/>
          </a:p>
        </p:txBody>
      </p:sp>
    </p:spTree>
    <p:extLst>
      <p:ext uri="{BB962C8B-B14F-4D97-AF65-F5344CB8AC3E}">
        <p14:creationId xmlns:p14="http://schemas.microsoft.com/office/powerpoint/2010/main" val="160558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2:58</a:t>
            </a:r>
          </a:p>
          <a:p>
            <a:r>
              <a:rPr lang="de-DE" dirty="0"/>
              <a:t>https://www.youtube.com/watch?v=YpFybc1ZTsE</a:t>
            </a:r>
          </a:p>
        </p:txBody>
      </p:sp>
      <p:sp>
        <p:nvSpPr>
          <p:cNvPr id="4" name="Foliennummernplatzhalter 3"/>
          <p:cNvSpPr>
            <a:spLocks noGrp="1"/>
          </p:cNvSpPr>
          <p:nvPr>
            <p:ph type="sldNum" sz="quarter" idx="5"/>
          </p:nvPr>
        </p:nvSpPr>
        <p:spPr/>
        <p:txBody>
          <a:bodyPr/>
          <a:lstStyle/>
          <a:p>
            <a:fld id="{47066143-8669-4D06-B20F-8D5F029030F8}" type="slidenum">
              <a:rPr lang="en-US" smtClean="0"/>
              <a:t>9</a:t>
            </a:fld>
            <a:endParaRPr lang="en-US"/>
          </a:p>
        </p:txBody>
      </p:sp>
    </p:spTree>
    <p:extLst>
      <p:ext uri="{BB962C8B-B14F-4D97-AF65-F5344CB8AC3E}">
        <p14:creationId xmlns:p14="http://schemas.microsoft.com/office/powerpoint/2010/main" val="246815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6:52</a:t>
            </a:r>
          </a:p>
          <a:p>
            <a:endParaRPr lang="de-DE" dirty="0"/>
          </a:p>
          <a:p>
            <a:r>
              <a:rPr lang="de-DE" dirty="0"/>
              <a:t>https://www.youtube.com/watch?v=8xcGPADMbGk</a:t>
            </a:r>
          </a:p>
        </p:txBody>
      </p:sp>
      <p:sp>
        <p:nvSpPr>
          <p:cNvPr id="4" name="Foliennummernplatzhalter 3"/>
          <p:cNvSpPr>
            <a:spLocks noGrp="1"/>
          </p:cNvSpPr>
          <p:nvPr>
            <p:ph type="sldNum" sz="quarter" idx="5"/>
          </p:nvPr>
        </p:nvSpPr>
        <p:spPr/>
        <p:txBody>
          <a:bodyPr/>
          <a:lstStyle/>
          <a:p>
            <a:fld id="{47066143-8669-4D06-B20F-8D5F029030F8}" type="slidenum">
              <a:rPr lang="en-US" smtClean="0"/>
              <a:t>10</a:t>
            </a:fld>
            <a:endParaRPr lang="en-US"/>
          </a:p>
        </p:txBody>
      </p:sp>
    </p:spTree>
    <p:extLst>
      <p:ext uri="{BB962C8B-B14F-4D97-AF65-F5344CB8AC3E}">
        <p14:creationId xmlns:p14="http://schemas.microsoft.com/office/powerpoint/2010/main" val="87660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https://www.tutor2u.net/business/reference/product-life-cycle</a:t>
            </a:r>
          </a:p>
        </p:txBody>
      </p:sp>
      <p:sp>
        <p:nvSpPr>
          <p:cNvPr id="4" name="Slide Number Placeholder 3"/>
          <p:cNvSpPr>
            <a:spLocks noGrp="1"/>
          </p:cNvSpPr>
          <p:nvPr>
            <p:ph type="sldNum" sz="quarter" idx="10"/>
          </p:nvPr>
        </p:nvSpPr>
        <p:spPr/>
        <p:txBody>
          <a:bodyPr/>
          <a:lstStyle/>
          <a:p>
            <a:fld id="{47066143-8669-4D06-B20F-8D5F029030F8}" type="slidenum">
              <a:rPr lang="en-US" smtClean="0"/>
              <a:t>11</a:t>
            </a:fld>
            <a:endParaRPr lang="en-US"/>
          </a:p>
        </p:txBody>
      </p:sp>
    </p:spTree>
    <p:extLst>
      <p:ext uri="{BB962C8B-B14F-4D97-AF65-F5344CB8AC3E}">
        <p14:creationId xmlns:p14="http://schemas.microsoft.com/office/powerpoint/2010/main" val="139865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https://www.youtube.com/watch?v=aeshYi6lj2Y</a:t>
            </a:r>
          </a:p>
          <a:p>
            <a:endParaRPr lang="en-US" dirty="0"/>
          </a:p>
          <a:p>
            <a:r>
              <a:rPr lang="en-US" dirty="0"/>
              <a:t>Source image: </a:t>
            </a:r>
            <a:r>
              <a:rPr lang="en-GB" sz="1200" b="0" i="0" kern="1200" dirty="0">
                <a:solidFill>
                  <a:schemeClr val="tx1"/>
                </a:solidFill>
                <a:effectLst/>
                <a:latin typeface="+mn-lt"/>
                <a:ea typeface="+mn-ea"/>
                <a:cs typeface="+mn-cs"/>
              </a:rPr>
              <a:t>Dinesh </a:t>
            </a:r>
            <a:r>
              <a:rPr lang="en-GB" sz="1200" b="0" i="0" kern="1200" dirty="0" err="1">
                <a:solidFill>
                  <a:schemeClr val="tx1"/>
                </a:solidFill>
                <a:effectLst/>
                <a:latin typeface="+mn-lt"/>
                <a:ea typeface="+mn-ea"/>
                <a:cs typeface="+mn-cs"/>
              </a:rPr>
              <a:t>Pratap</a:t>
            </a:r>
            <a:r>
              <a:rPr lang="en-GB" sz="1200" b="0" i="0" kern="1200" dirty="0">
                <a:solidFill>
                  <a:schemeClr val="tx1"/>
                </a:solidFill>
                <a:effectLst/>
                <a:latin typeface="+mn-lt"/>
                <a:ea typeface="+mn-ea"/>
                <a:cs typeface="+mn-cs"/>
              </a:rPr>
              <a:t> Singh's visualization for Porter's Value Chain on Wikipedia</a:t>
            </a:r>
          </a:p>
          <a:p>
            <a:endParaRPr lang="en-US" dirty="0"/>
          </a:p>
          <a:p>
            <a:r>
              <a:rPr lang="en-US" dirty="0"/>
              <a:t>Every</a:t>
            </a:r>
            <a:r>
              <a:rPr lang="en-US" baseline="0" dirty="0"/>
              <a:t> organization is a collection of activities. In a business the activities can entail research and design, production, marketing delivery and after sales services. All these activities can be organized in a value chain.</a:t>
            </a:r>
          </a:p>
          <a:p>
            <a:r>
              <a:rPr lang="en-US" baseline="0" dirty="0"/>
              <a:t>Porters value chain is used to determine where the value is created. The value chain can be grouped in primary and secondary activities. This determination of value in the primary and secondary activities can be used to create competitive advantage. As competitors in similar markets or products can have different value creation in their value chain.</a:t>
            </a:r>
          </a:p>
          <a:p>
            <a:endParaRPr lang="en-US" baseline="0" dirty="0"/>
          </a:p>
          <a:p>
            <a:pPr eaLnBrk="1" hangingPunct="1">
              <a:lnSpc>
                <a:spcPct val="80000"/>
              </a:lnSpc>
            </a:pPr>
            <a:r>
              <a:rPr lang="en-US" altLang="en-US" sz="1200" dirty="0"/>
              <a:t>The Value Chain, or value plate, does breakdown the functions of a company into its activities to provide a way to assess the internal capacities of the business. The bottom half of the figure contains the primary activities that the firm conducts. These include inbound logistics, or the way in which the company receives, stores, etc. its inputs. Operations is the basic activity of producing your product. Outbound logistics are the activities associated with storing and distributing your final product. Marketing and sales are all of the activities associated with attracting and keeping customers for your products. Service is the activities associated with providing support to your customers for your products including users manuals, help lines, warranties, etc. Inbound logistics and Operations relate to your suppliers. Outbound logistics, marketing and sales and service relate to buyers. </a:t>
            </a:r>
          </a:p>
          <a:p>
            <a:pPr eaLnBrk="1" hangingPunct="1">
              <a:lnSpc>
                <a:spcPct val="80000"/>
              </a:lnSpc>
            </a:pPr>
            <a:endParaRPr lang="en-US" altLang="en-US" sz="1200" dirty="0"/>
          </a:p>
          <a:p>
            <a:pPr eaLnBrk="1" hangingPunct="1">
              <a:lnSpc>
                <a:spcPct val="80000"/>
              </a:lnSpc>
            </a:pPr>
            <a:r>
              <a:rPr lang="en-US" altLang="en-US" sz="1200" dirty="0"/>
              <a:t>As you move from left to right the primary activities move through time and increasing value. Linking these five primary activities together forms a chain.</a:t>
            </a:r>
          </a:p>
          <a:p>
            <a:pPr eaLnBrk="1" hangingPunct="1">
              <a:lnSpc>
                <a:spcPct val="80000"/>
              </a:lnSpc>
            </a:pPr>
            <a:endParaRPr lang="en-US" altLang="en-US" sz="1200" dirty="0"/>
          </a:p>
          <a:p>
            <a:pPr eaLnBrk="1" hangingPunct="1">
              <a:lnSpc>
                <a:spcPct val="80000"/>
              </a:lnSpc>
            </a:pPr>
            <a:r>
              <a:rPr lang="en-US" altLang="en-US" sz="1200" dirty="0"/>
              <a:t>The top half of the graph represents a set of activities that are conducted to support the primary activities of the firm. These would include procurement which are all of the activities associated with negotiating, financing, and paying for all inputs necessary for the business from raw inputs used in the final product to pencil used in the accounting office. Technology development is the activities associated with research and development and included R&amp;D in all phases of the primary activities not just R&amp;D associated with new product development (things like process improvement research, distribution improvement research, market research activities to support marketing, etc. Human resources are the support activities associated with hiring, firing, compensating, retaining, and training personnel for the company. Finally firm infrastructure is the top management activities of the firm which include, negotiating with the government, negotiating with competitors, developing the firms long-term strategy, development and maintenance of information systems for assessing firm performance, etc.</a:t>
            </a:r>
          </a:p>
          <a:p>
            <a:endParaRPr lang="en-US" dirty="0"/>
          </a:p>
        </p:txBody>
      </p:sp>
      <p:sp>
        <p:nvSpPr>
          <p:cNvPr id="4" name="Slide Number Placeholder 3"/>
          <p:cNvSpPr>
            <a:spLocks noGrp="1"/>
          </p:cNvSpPr>
          <p:nvPr>
            <p:ph type="sldNum" sz="quarter" idx="10"/>
          </p:nvPr>
        </p:nvSpPr>
        <p:spPr/>
        <p:txBody>
          <a:bodyPr/>
          <a:lstStyle/>
          <a:p>
            <a:fld id="{47066143-8669-4D06-B20F-8D5F029030F8}" type="slidenum">
              <a:rPr lang="en-US" smtClean="0"/>
              <a:t>12</a:t>
            </a:fld>
            <a:endParaRPr lang="en-US"/>
          </a:p>
        </p:txBody>
      </p:sp>
    </p:spTree>
    <p:extLst>
      <p:ext uri="{BB962C8B-B14F-4D97-AF65-F5344CB8AC3E}">
        <p14:creationId xmlns:p14="http://schemas.microsoft.com/office/powerpoint/2010/main" val="330658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de-DE"/>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hr-H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7" name="Date Placeholder 6"/>
          <p:cNvSpPr>
            <a:spLocks noGrp="1"/>
          </p:cNvSpPr>
          <p:nvPr>
            <p:ph type="dt" sz="half" idx="10"/>
          </p:nvPr>
        </p:nvSpPr>
        <p:spPr/>
        <p:txBody>
          <a:bodyPr/>
          <a:lstStyle/>
          <a:p>
            <a:fld id="{7D785DF5-0D99-4637-AE20-09851F225AB0}" type="datetimeFigureOut">
              <a:rPr lang="hr-HR" smtClean="0"/>
              <a:t>27.9.2019.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Date Placeholder 2"/>
          <p:cNvSpPr>
            <a:spLocks noGrp="1"/>
          </p:cNvSpPr>
          <p:nvPr>
            <p:ph type="dt" sz="half" idx="10"/>
          </p:nvPr>
        </p:nvSpPr>
        <p:spPr/>
        <p:txBody>
          <a:bodyPr/>
          <a:lstStyle/>
          <a:p>
            <a:fld id="{7D785DF5-0D99-4637-AE20-09851F225AB0}" type="datetimeFigureOut">
              <a:rPr lang="hr-HR" smtClean="0"/>
              <a:t>27.9.2019.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85DF5-0D99-4637-AE20-09851F225AB0}" type="datetimeFigureOut">
              <a:rPr lang="hr-HR" smtClean="0"/>
              <a:t>27.9.2019.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85DF5-0D99-4637-AE20-09851F225AB0}" type="datetimeFigureOut">
              <a:rPr lang="hr-HR" smtClean="0"/>
              <a:t>27.9.2019.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404041"/>
          </a:solidFill>
          <a:latin typeface="+mn-lt"/>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mn-lt"/>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mn-lt"/>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mn-lt"/>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8xcGPADMbGk"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8p2H7EvoG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ZFDkbWWyHI8"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8&amp;v=sNAUWpk_yv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ba.gov/sites/default/files/files/PARTICIPANT_GUIDE_FINANCIAL_MANAGEMENT.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ba.gov/sites/default/files/files/PARTICIPANT_GUIDE_FINANCIAL_MANAGEMEN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TD7WSLeQtVw"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KVMTMfCO1dY"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CgFYScrKFXg"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YpFybc1ZTsE"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58806"/>
            <a:ext cx="9567862" cy="2427432"/>
          </a:xfrm>
        </p:spPr>
        <p:txBody>
          <a:bodyPr>
            <a:normAutofit/>
          </a:bodyPr>
          <a:lstStyle/>
          <a:p>
            <a:r>
              <a:rPr lang="en-US" dirty="0"/>
              <a:t>C.1.2.2. Internal Company Analysis</a:t>
            </a:r>
            <a:br>
              <a:rPr lang="en-US" dirty="0"/>
            </a:br>
            <a:endParaRPr lang="hr-HR" dirty="0"/>
          </a:p>
        </p:txBody>
      </p:sp>
      <p:sp>
        <p:nvSpPr>
          <p:cNvPr id="5" name="Subtitle 4"/>
          <p:cNvSpPr>
            <a:spLocks noGrp="1"/>
          </p:cNvSpPr>
          <p:nvPr>
            <p:ph type="subTitle" idx="1"/>
          </p:nvPr>
        </p:nvSpPr>
        <p:spPr/>
        <p:txBody>
          <a:bodyPr/>
          <a:lstStyle/>
          <a:p>
            <a:r>
              <a:rPr lang="en-US" dirty="0"/>
              <a:t>What goes on inside the company?</a:t>
            </a:r>
          </a:p>
        </p:txBody>
      </p:sp>
    </p:spTree>
    <p:extLst>
      <p:ext uri="{BB962C8B-B14F-4D97-AF65-F5344CB8AC3E}">
        <p14:creationId xmlns:p14="http://schemas.microsoft.com/office/powerpoint/2010/main" val="1439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58ECE-D204-42CC-8079-591F1049F52A}"/>
              </a:ext>
            </a:extLst>
          </p:cNvPr>
          <p:cNvSpPr>
            <a:spLocks noGrp="1"/>
          </p:cNvSpPr>
          <p:nvPr>
            <p:ph type="title"/>
          </p:nvPr>
        </p:nvSpPr>
        <p:spPr/>
        <p:txBody>
          <a:bodyPr/>
          <a:lstStyle/>
          <a:p>
            <a:r>
              <a:rPr lang="nl-BE" dirty="0"/>
              <a:t>1. Product Life Cycle – Decline Stage</a:t>
            </a:r>
            <a:endParaRPr lang="LID4096" dirty="0"/>
          </a:p>
        </p:txBody>
      </p:sp>
      <p:pic>
        <p:nvPicPr>
          <p:cNvPr id="5" name="Onlinemedia 4" title="The Product Life Cycle | Part IV">
            <a:hlinkClick r:id="" action="ppaction://media"/>
            <a:extLst>
              <a:ext uri="{FF2B5EF4-FFF2-40B4-BE49-F238E27FC236}">
                <a16:creationId xmlns:a16="http://schemas.microsoft.com/office/drawing/2014/main" id="{6E8B7A7A-9218-4EE2-9899-FF013E556B86}"/>
              </a:ext>
            </a:extLst>
          </p:cNvPr>
          <p:cNvPicPr>
            <a:picLocks noGrp="1" noRot="1" noChangeAspect="1"/>
          </p:cNvPicPr>
          <p:nvPr>
            <p:ph idx="1"/>
            <a:videoFile r:link="rId1"/>
          </p:nvPr>
        </p:nvPicPr>
        <p:blipFill>
          <a:blip r:embed="rId4"/>
          <a:stretch>
            <a:fillRect/>
          </a:stretch>
        </p:blipFill>
        <p:spPr>
          <a:xfrm>
            <a:off x="1509311" y="1690688"/>
            <a:ext cx="7899094" cy="4443240"/>
          </a:xfrm>
          <a:prstGeom prst="rect">
            <a:avLst/>
          </a:prstGeom>
        </p:spPr>
      </p:pic>
    </p:spTree>
    <p:extLst>
      <p:ext uri="{BB962C8B-B14F-4D97-AF65-F5344CB8AC3E}">
        <p14:creationId xmlns:p14="http://schemas.microsoft.com/office/powerpoint/2010/main" val="90573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Product Life Cycle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0582" y="1443400"/>
            <a:ext cx="7167418" cy="4927600"/>
          </a:xfrm>
        </p:spPr>
      </p:pic>
      <p:sp>
        <p:nvSpPr>
          <p:cNvPr id="4" name="Rechteck 3">
            <a:extLst>
              <a:ext uri="{FF2B5EF4-FFF2-40B4-BE49-F238E27FC236}">
                <a16:creationId xmlns:a16="http://schemas.microsoft.com/office/drawing/2014/main" id="{CBAF55F7-B31A-4688-B65A-F12CE90C64A2}"/>
              </a:ext>
            </a:extLst>
          </p:cNvPr>
          <p:cNvSpPr/>
          <p:nvPr/>
        </p:nvSpPr>
        <p:spPr>
          <a:xfrm>
            <a:off x="9420963" y="5785233"/>
            <a:ext cx="1696042" cy="369332"/>
          </a:xfrm>
          <a:prstGeom prst="rect">
            <a:avLst/>
          </a:prstGeom>
        </p:spPr>
        <p:txBody>
          <a:bodyPr wrap="none">
            <a:spAutoFit/>
          </a:bodyPr>
          <a:lstStyle/>
          <a:p>
            <a:r>
              <a:rPr lang="en-US" dirty="0"/>
              <a:t>(Vernon, 1966). </a:t>
            </a:r>
            <a:endParaRPr lang="de-DE" dirty="0"/>
          </a:p>
        </p:txBody>
      </p:sp>
    </p:spTree>
    <p:extLst>
      <p:ext uri="{BB962C8B-B14F-4D97-AF65-F5344CB8AC3E}">
        <p14:creationId xmlns:p14="http://schemas.microsoft.com/office/powerpoint/2010/main" val="407657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143"/>
            <a:ext cx="10515600" cy="1325563"/>
          </a:xfrm>
        </p:spPr>
        <p:txBody>
          <a:bodyPr/>
          <a:lstStyle/>
          <a:p>
            <a:r>
              <a:rPr lang="en-US" dirty="0"/>
              <a:t>2. Porter’s Value Chain</a:t>
            </a:r>
          </a:p>
        </p:txBody>
      </p:sp>
      <p:sp>
        <p:nvSpPr>
          <p:cNvPr id="7" name="TextBox 6"/>
          <p:cNvSpPr txBox="1"/>
          <p:nvPr/>
        </p:nvSpPr>
        <p:spPr>
          <a:xfrm>
            <a:off x="8534943" y="5264728"/>
            <a:ext cx="2470676" cy="646331"/>
          </a:xfrm>
          <a:prstGeom prst="rect">
            <a:avLst/>
          </a:prstGeom>
          <a:noFill/>
        </p:spPr>
        <p:txBody>
          <a:bodyPr wrap="none" rtlCol="0">
            <a:spAutoFit/>
          </a:bodyPr>
          <a:lstStyle/>
          <a:p>
            <a:r>
              <a:rPr lang="en-US" dirty="0">
                <a:solidFill>
                  <a:srgbClr val="404041"/>
                </a:solidFill>
              </a:rPr>
              <a:t>Porter’s Value Chain </a:t>
            </a:r>
          </a:p>
          <a:p>
            <a:r>
              <a:rPr lang="en-US" dirty="0">
                <a:solidFill>
                  <a:srgbClr val="404041"/>
                </a:solidFill>
              </a:rPr>
              <a:t>as explained on </a:t>
            </a:r>
            <a:r>
              <a:rPr lang="en-US" u="sng" dirty="0" err="1">
                <a:solidFill>
                  <a:srgbClr val="404041"/>
                </a:solidFill>
              </a:rPr>
              <a:t>Y</a:t>
            </a:r>
            <a:r>
              <a:rPr lang="en-US" dirty="0" err="1">
                <a:solidFill>
                  <a:srgbClr val="404041"/>
                </a:solidFill>
                <a:hlinkClick r:id="rId3">
                  <a:extLst>
                    <a:ext uri="{A12FA001-AC4F-418D-AE19-62706E023703}">
                      <ahyp:hlinkClr xmlns:ahyp="http://schemas.microsoft.com/office/drawing/2018/hyperlinkcolor" val="tx"/>
                    </a:ext>
                  </a:extLst>
                </a:hlinkClick>
              </a:rPr>
              <a:t>outube</a:t>
            </a:r>
            <a:endParaRPr lang="en-US" dirty="0">
              <a:solidFill>
                <a:srgbClr val="404041"/>
              </a:solidFill>
            </a:endParaRPr>
          </a:p>
        </p:txBody>
      </p:sp>
      <p:pic>
        <p:nvPicPr>
          <p:cNvPr id="1026" name="Picture 2" descr="https://upload.wikimedia.org/wikipedia/commons/thumb/7/70/Porter_Value_Chain.png/500px-Porter_Value_Ch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1326911"/>
            <a:ext cx="6865222" cy="473700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9FCAA71F-51F6-40AC-9037-5A5A16328EEE}"/>
              </a:ext>
            </a:extLst>
          </p:cNvPr>
          <p:cNvSpPr/>
          <p:nvPr/>
        </p:nvSpPr>
        <p:spPr>
          <a:xfrm>
            <a:off x="6908658" y="5911059"/>
            <a:ext cx="1581202" cy="369332"/>
          </a:xfrm>
          <a:prstGeom prst="rect">
            <a:avLst/>
          </a:prstGeom>
        </p:spPr>
        <p:txBody>
          <a:bodyPr wrap="none">
            <a:spAutoFit/>
          </a:bodyPr>
          <a:lstStyle/>
          <a:p>
            <a:r>
              <a:rPr lang="en-US" dirty="0"/>
              <a:t>(Porter, 1985). </a:t>
            </a:r>
            <a:endParaRPr lang="de-DE" dirty="0"/>
          </a:p>
        </p:txBody>
      </p:sp>
    </p:spTree>
    <p:extLst>
      <p:ext uri="{BB962C8B-B14F-4D97-AF65-F5344CB8AC3E}">
        <p14:creationId xmlns:p14="http://schemas.microsoft.com/office/powerpoint/2010/main" val="255059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Porter’s Value Chain - Primary Activities</a:t>
            </a:r>
          </a:p>
        </p:txBody>
      </p:sp>
      <p:graphicFrame>
        <p:nvGraphicFramePr>
          <p:cNvPr id="5" name="Diagramm 4">
            <a:extLst>
              <a:ext uri="{FF2B5EF4-FFF2-40B4-BE49-F238E27FC236}">
                <a16:creationId xmlns:a16="http://schemas.microsoft.com/office/drawing/2014/main" id="{45FEFB87-A482-43D5-A4A2-DD1088137E18}"/>
              </a:ext>
            </a:extLst>
          </p:cNvPr>
          <p:cNvGraphicFramePr/>
          <p:nvPr>
            <p:extLst>
              <p:ext uri="{D42A27DB-BD31-4B8C-83A1-F6EECF244321}">
                <p14:modId xmlns:p14="http://schemas.microsoft.com/office/powerpoint/2010/main" val="669637470"/>
              </p:ext>
            </p:extLst>
          </p:nvPr>
        </p:nvGraphicFramePr>
        <p:xfrm>
          <a:off x="515224" y="1530626"/>
          <a:ext cx="10838576" cy="4646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33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Porter’s Value Chain - Secondary Activities</a:t>
            </a:r>
          </a:p>
        </p:txBody>
      </p:sp>
      <p:graphicFrame>
        <p:nvGraphicFramePr>
          <p:cNvPr id="5" name="Diagramm 4">
            <a:extLst>
              <a:ext uri="{FF2B5EF4-FFF2-40B4-BE49-F238E27FC236}">
                <a16:creationId xmlns:a16="http://schemas.microsoft.com/office/drawing/2014/main" id="{CC5A32AA-A93B-43E1-A285-033F3E667C03}"/>
              </a:ext>
            </a:extLst>
          </p:cNvPr>
          <p:cNvGraphicFramePr/>
          <p:nvPr>
            <p:extLst>
              <p:ext uri="{D42A27DB-BD31-4B8C-83A1-F6EECF244321}">
                <p14:modId xmlns:p14="http://schemas.microsoft.com/office/powerpoint/2010/main" val="2602814203"/>
              </p:ext>
            </p:extLst>
          </p:nvPr>
        </p:nvGraphicFramePr>
        <p:xfrm>
          <a:off x="838199" y="1690688"/>
          <a:ext cx="9776791" cy="453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1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Porter’s Value Chain - </a:t>
            </a:r>
            <a:r>
              <a:rPr lang="en-US" dirty="0" err="1"/>
              <a:t>Analysing</a:t>
            </a:r>
            <a:r>
              <a:rPr lang="en-US" dirty="0"/>
              <a:t> The Value Chain</a:t>
            </a:r>
          </a:p>
        </p:txBody>
      </p:sp>
      <p:sp>
        <p:nvSpPr>
          <p:cNvPr id="3" name="Content Placeholder 2"/>
          <p:cNvSpPr>
            <a:spLocks noGrp="1"/>
          </p:cNvSpPr>
          <p:nvPr>
            <p:ph idx="1"/>
          </p:nvPr>
        </p:nvSpPr>
        <p:spPr/>
        <p:txBody>
          <a:bodyPr/>
          <a:lstStyle/>
          <a:p>
            <a:r>
              <a:rPr lang="en-US" dirty="0"/>
              <a:t>Identify the activities which:</a:t>
            </a:r>
          </a:p>
          <a:p>
            <a:pPr lvl="1"/>
            <a:r>
              <a:rPr lang="en-US" dirty="0"/>
              <a:t>Have a distinctive economic importance</a:t>
            </a:r>
          </a:p>
          <a:p>
            <a:pPr lvl="1"/>
            <a:r>
              <a:rPr lang="en-US" dirty="0"/>
              <a:t>Potentially greatly influence differentiation</a:t>
            </a:r>
          </a:p>
          <a:p>
            <a:pPr lvl="1"/>
            <a:r>
              <a:rPr lang="en-US" dirty="0"/>
              <a:t>Represent important or growing proportion of costs</a:t>
            </a:r>
          </a:p>
          <a:p>
            <a:pPr lvl="1"/>
            <a:endParaRPr lang="en-US" dirty="0"/>
          </a:p>
          <a:p>
            <a:pPr lvl="1"/>
            <a:endParaRPr lang="en-US" dirty="0"/>
          </a:p>
          <a:p>
            <a:r>
              <a:rPr lang="en-US" dirty="0"/>
              <a:t>Think about how, for each item in the value chain, exceptional value could be created</a:t>
            </a:r>
          </a:p>
        </p:txBody>
      </p:sp>
    </p:spTree>
    <p:extLst>
      <p:ext uri="{BB962C8B-B14F-4D97-AF65-F5344CB8AC3E}">
        <p14:creationId xmlns:p14="http://schemas.microsoft.com/office/powerpoint/2010/main" val="331438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 Activity 1: IKEA (15 minutes)</a:t>
            </a:r>
          </a:p>
        </p:txBody>
      </p:sp>
      <p:sp>
        <p:nvSpPr>
          <p:cNvPr id="3" name="Content Placeholder 2"/>
          <p:cNvSpPr>
            <a:spLocks noGrp="1"/>
          </p:cNvSpPr>
          <p:nvPr>
            <p:ph idx="1"/>
          </p:nvPr>
        </p:nvSpPr>
        <p:spPr/>
        <p:txBody>
          <a:bodyPr/>
          <a:lstStyle/>
          <a:p>
            <a:r>
              <a:rPr lang="en-GB" dirty="0"/>
              <a:t>Visit the website of IKEA</a:t>
            </a:r>
          </a:p>
          <a:p>
            <a:r>
              <a:rPr lang="en-GB" dirty="0"/>
              <a:t>Think of your own experiences when visiting an IKEA store or when consulting an IKEA catalogue</a:t>
            </a:r>
          </a:p>
          <a:p>
            <a:r>
              <a:rPr lang="en-GB" dirty="0"/>
              <a:t>According to you, in which of the activities of the value chain is IKEA adding value and can be considered its strength?</a:t>
            </a:r>
          </a:p>
        </p:txBody>
      </p:sp>
    </p:spTree>
    <p:extLst>
      <p:ext uri="{BB962C8B-B14F-4D97-AF65-F5344CB8AC3E}">
        <p14:creationId xmlns:p14="http://schemas.microsoft.com/office/powerpoint/2010/main" val="9109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815B1-7D1D-4CD5-9E15-DDB6B674C2D5}"/>
              </a:ext>
            </a:extLst>
          </p:cNvPr>
          <p:cNvSpPr>
            <a:spLocks noGrp="1"/>
          </p:cNvSpPr>
          <p:nvPr>
            <p:ph type="title"/>
          </p:nvPr>
        </p:nvSpPr>
        <p:spPr/>
        <p:txBody>
          <a:bodyPr/>
          <a:lstStyle/>
          <a:p>
            <a:r>
              <a:rPr lang="nl-BE" dirty="0"/>
              <a:t>IKEA’s Value Chain</a:t>
            </a:r>
            <a:endParaRPr lang="LID4096" dirty="0"/>
          </a:p>
        </p:txBody>
      </p:sp>
      <p:pic>
        <p:nvPicPr>
          <p:cNvPr id="4" name="Onlinemedia 3" title="Porter's Value Chain Analysis of IKEA by Radd">
            <a:hlinkClick r:id="" action="ppaction://media"/>
            <a:extLst>
              <a:ext uri="{FF2B5EF4-FFF2-40B4-BE49-F238E27FC236}">
                <a16:creationId xmlns:a16="http://schemas.microsoft.com/office/drawing/2014/main" id="{E470FEC7-7F19-4A76-A596-DFA46797E63A}"/>
              </a:ext>
            </a:extLst>
          </p:cNvPr>
          <p:cNvPicPr>
            <a:picLocks noGrp="1" noRot="1" noChangeAspect="1"/>
          </p:cNvPicPr>
          <p:nvPr>
            <p:ph idx="1"/>
            <a:videoFile r:link="rId1"/>
          </p:nvPr>
        </p:nvPicPr>
        <p:blipFill>
          <a:blip r:embed="rId4"/>
          <a:stretch>
            <a:fillRect/>
          </a:stretch>
        </p:blipFill>
        <p:spPr>
          <a:xfrm>
            <a:off x="1718632" y="1523770"/>
            <a:ext cx="7810958" cy="4393664"/>
          </a:xfrm>
          <a:prstGeom prst="rect">
            <a:avLst/>
          </a:prstGeom>
        </p:spPr>
      </p:pic>
    </p:spTree>
    <p:extLst>
      <p:ext uri="{BB962C8B-B14F-4D97-AF65-F5344CB8AC3E}">
        <p14:creationId xmlns:p14="http://schemas.microsoft.com/office/powerpoint/2010/main" val="417715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Portfolio Analysis Boston Consulting Group</a:t>
            </a:r>
          </a:p>
        </p:txBody>
      </p:sp>
      <p:sp>
        <p:nvSpPr>
          <p:cNvPr id="3" name="Content Placeholder 2"/>
          <p:cNvSpPr>
            <a:spLocks noGrp="1"/>
          </p:cNvSpPr>
          <p:nvPr>
            <p:ph idx="1"/>
          </p:nvPr>
        </p:nvSpPr>
        <p:spPr/>
        <p:txBody>
          <a:bodyPr/>
          <a:lstStyle/>
          <a:p>
            <a:r>
              <a:rPr lang="en-US" dirty="0"/>
              <a:t>Portfolio Analysis Matrix</a:t>
            </a:r>
          </a:p>
        </p:txBody>
      </p:sp>
      <p:graphicFrame>
        <p:nvGraphicFramePr>
          <p:cNvPr id="4" name="Table 3"/>
          <p:cNvGraphicFramePr>
            <a:graphicFrameLocks noGrp="1"/>
          </p:cNvGraphicFramePr>
          <p:nvPr>
            <p:extLst>
              <p:ext uri="{D42A27DB-BD31-4B8C-83A1-F6EECF244321}">
                <p14:modId xmlns:p14="http://schemas.microsoft.com/office/powerpoint/2010/main" val="165164901"/>
              </p:ext>
            </p:extLst>
          </p:nvPr>
        </p:nvGraphicFramePr>
        <p:xfrm>
          <a:off x="2064328" y="2255673"/>
          <a:ext cx="8063344" cy="3491241"/>
        </p:xfrm>
        <a:graphic>
          <a:graphicData uri="http://schemas.openxmlformats.org/drawingml/2006/table">
            <a:tbl>
              <a:tblPr firstRow="1" bandRow="1">
                <a:tableStyleId>{5940675A-B579-460E-94D1-54222C63F5DA}</a:tableStyleId>
              </a:tblPr>
              <a:tblGrid>
                <a:gridCol w="3117274">
                  <a:extLst>
                    <a:ext uri="{9D8B030D-6E8A-4147-A177-3AD203B41FA5}">
                      <a16:colId xmlns:a16="http://schemas.microsoft.com/office/drawing/2014/main" val="20000"/>
                    </a:ext>
                  </a:extLst>
                </a:gridCol>
                <a:gridCol w="914398">
                  <a:extLst>
                    <a:ext uri="{9D8B030D-6E8A-4147-A177-3AD203B41FA5}">
                      <a16:colId xmlns:a16="http://schemas.microsoft.com/office/drawing/2014/main" val="20001"/>
                    </a:ext>
                  </a:extLst>
                </a:gridCol>
                <a:gridCol w="2015836">
                  <a:extLst>
                    <a:ext uri="{9D8B030D-6E8A-4147-A177-3AD203B41FA5}">
                      <a16:colId xmlns:a16="http://schemas.microsoft.com/office/drawing/2014/main" val="20002"/>
                    </a:ext>
                  </a:extLst>
                </a:gridCol>
                <a:gridCol w="2015836">
                  <a:extLst>
                    <a:ext uri="{9D8B030D-6E8A-4147-A177-3AD203B41FA5}">
                      <a16:colId xmlns:a16="http://schemas.microsoft.com/office/drawing/2014/main" val="20003"/>
                    </a:ext>
                  </a:extLst>
                </a:gridCol>
              </a:tblGrid>
              <a:tr h="848787">
                <a:tc rowSpan="2" gridSpan="2">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hMerge="1">
                  <a:txBody>
                    <a:bodyPr/>
                    <a:lstStyle/>
                    <a:p>
                      <a:endParaRPr lang="en-US" dirty="0"/>
                    </a:p>
                  </a:txBody>
                  <a:tcPr/>
                </a:tc>
                <a:tc gridSpan="2">
                  <a:txBody>
                    <a:bodyPr/>
                    <a:lstStyle/>
                    <a:p>
                      <a:pPr algn="ctr"/>
                      <a:r>
                        <a:rPr lang="en-US" sz="2400" dirty="0"/>
                        <a:t>Relative Market</a:t>
                      </a:r>
                      <a:r>
                        <a:rPr lang="en-US" sz="2400" baseline="0" dirty="0"/>
                        <a:t> Share</a:t>
                      </a:r>
                      <a:endParaRPr lang="en-US" sz="2400"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dirty="0"/>
                    </a:p>
                  </a:txBody>
                  <a:tcPr anchor="b"/>
                </a:tc>
                <a:extLst>
                  <a:ext uri="{0D108BD9-81ED-4DB2-BD59-A6C34878D82A}">
                    <a16:rowId xmlns:a16="http://schemas.microsoft.com/office/drawing/2014/main" val="10000"/>
                  </a:ext>
                </a:extLst>
              </a:tr>
              <a:tr h="848787">
                <a:tc gridSpan="2" vMerge="1">
                  <a:txBody>
                    <a:bodyPr/>
                    <a:lstStyle/>
                    <a:p>
                      <a:endParaRPr lang="en-US" dirty="0"/>
                    </a:p>
                  </a:txBody>
                  <a:tcPr/>
                </a:tc>
                <a:tc hMerge="1" vMerge="1">
                  <a:txBody>
                    <a:bodyPr/>
                    <a:lstStyle/>
                    <a:p>
                      <a:endParaRPr lang="en-US" dirty="0"/>
                    </a:p>
                  </a:txBody>
                  <a:tcPr/>
                </a:tc>
                <a:tc>
                  <a:txBody>
                    <a:bodyPr/>
                    <a:lstStyle/>
                    <a:p>
                      <a:pPr algn="ctr"/>
                      <a:r>
                        <a:rPr lang="en-US" sz="2400" dirty="0"/>
                        <a:t>High</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Low</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48787">
                <a:tc rowSpan="2">
                  <a:txBody>
                    <a:bodyPr/>
                    <a:lstStyle/>
                    <a:p>
                      <a:pPr algn="r"/>
                      <a:r>
                        <a:rPr lang="en-US" sz="2400" dirty="0"/>
                        <a:t>Market Growth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2400" dirty="0"/>
                        <a:t>High</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t>Stars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2800" b="1" dirty="0"/>
                        <a:t>Question Marks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r h="848787">
                <a:tc vMerge="1">
                  <a:txBody>
                    <a:bodyPr/>
                    <a:lstStyle/>
                    <a:p>
                      <a:pPr algn="r"/>
                      <a:endParaRPr lang="en-US" dirty="0"/>
                    </a:p>
                  </a:txBody>
                  <a:tcPr anchor="ctr"/>
                </a:tc>
                <a:tc>
                  <a:txBody>
                    <a:bodyPr/>
                    <a:lstStyle/>
                    <a:p>
                      <a:pPr algn="r"/>
                      <a:r>
                        <a:rPr lang="en-US" sz="2400" dirty="0"/>
                        <a:t>Low</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t>Cash Cows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800" b="1" dirty="0"/>
                        <a:t>Dogs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5" name="Textfeld 4">
            <a:extLst>
              <a:ext uri="{FF2B5EF4-FFF2-40B4-BE49-F238E27FC236}">
                <a16:creationId xmlns:a16="http://schemas.microsoft.com/office/drawing/2014/main" id="{40258163-5435-42DE-A29B-3592332FE384}"/>
              </a:ext>
            </a:extLst>
          </p:cNvPr>
          <p:cNvSpPr txBox="1"/>
          <p:nvPr/>
        </p:nvSpPr>
        <p:spPr>
          <a:xfrm>
            <a:off x="471948" y="5471652"/>
            <a:ext cx="1032387" cy="369332"/>
          </a:xfrm>
          <a:prstGeom prst="rect">
            <a:avLst/>
          </a:prstGeom>
          <a:noFill/>
        </p:spPr>
        <p:txBody>
          <a:bodyPr wrap="square" rtlCol="0">
            <a:spAutoFit/>
          </a:bodyPr>
          <a:lstStyle/>
          <a:p>
            <a:r>
              <a:rPr lang="de-DE" dirty="0">
                <a:hlinkClick r:id="rId3"/>
              </a:rPr>
              <a:t>Video</a:t>
            </a:r>
            <a:endParaRPr lang="de-DE" dirty="0"/>
          </a:p>
        </p:txBody>
      </p:sp>
      <p:sp>
        <p:nvSpPr>
          <p:cNvPr id="6" name="Rechteck 5">
            <a:extLst>
              <a:ext uri="{FF2B5EF4-FFF2-40B4-BE49-F238E27FC236}">
                <a16:creationId xmlns:a16="http://schemas.microsoft.com/office/drawing/2014/main" id="{46D9DFD7-B138-4EDE-9271-29F32BC8BB42}"/>
              </a:ext>
            </a:extLst>
          </p:cNvPr>
          <p:cNvSpPr/>
          <p:nvPr/>
        </p:nvSpPr>
        <p:spPr>
          <a:xfrm>
            <a:off x="9676672" y="5837989"/>
            <a:ext cx="2043380" cy="369332"/>
          </a:xfrm>
          <a:prstGeom prst="rect">
            <a:avLst/>
          </a:prstGeom>
        </p:spPr>
        <p:txBody>
          <a:bodyPr wrap="none">
            <a:spAutoFit/>
          </a:bodyPr>
          <a:lstStyle/>
          <a:p>
            <a:r>
              <a:rPr lang="en-US" dirty="0"/>
              <a:t>(Henderson, 1970). </a:t>
            </a:r>
            <a:endParaRPr lang="de-DE" dirty="0"/>
          </a:p>
        </p:txBody>
      </p:sp>
    </p:spTree>
    <p:extLst>
      <p:ext uri="{BB962C8B-B14F-4D97-AF65-F5344CB8AC3E}">
        <p14:creationId xmlns:p14="http://schemas.microsoft.com/office/powerpoint/2010/main" val="127680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a:t>Class Activity 2:  Cash Cows (10 minutes)</a:t>
            </a:r>
          </a:p>
        </p:txBody>
      </p:sp>
      <p:sp>
        <p:nvSpPr>
          <p:cNvPr id="3" name="Content Placeholder 2"/>
          <p:cNvSpPr>
            <a:spLocks noGrp="1"/>
          </p:cNvSpPr>
          <p:nvPr>
            <p:ph idx="1"/>
          </p:nvPr>
        </p:nvSpPr>
        <p:spPr/>
        <p:txBody>
          <a:bodyPr/>
          <a:lstStyle/>
          <a:p>
            <a:r>
              <a:rPr lang="en-GB" dirty="0"/>
              <a:t>Search the Internet for companies that are marked as cash cows in articles</a:t>
            </a:r>
          </a:p>
          <a:p>
            <a:r>
              <a:rPr lang="en-GB" dirty="0"/>
              <a:t>Check if market growth is low and market share is high so that you would indeed classify this product as a cash cow in the BCG Matrix</a:t>
            </a:r>
          </a:p>
          <a:p>
            <a:r>
              <a:rPr lang="en-GB" dirty="0"/>
              <a:t>If the information on the Internet is older, try to find more recent information to check if the product is still a cash cow. If not, find the new position. You would expect that the product becomes a dog.  </a:t>
            </a:r>
          </a:p>
          <a:p>
            <a:endParaRPr lang="en-GB" dirty="0"/>
          </a:p>
        </p:txBody>
      </p:sp>
    </p:spTree>
    <p:extLst>
      <p:ext uri="{BB962C8B-B14F-4D97-AF65-F5344CB8AC3E}">
        <p14:creationId xmlns:p14="http://schemas.microsoft.com/office/powerpoint/2010/main" val="140044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Learning Objectives</a:t>
            </a:r>
          </a:p>
        </p:txBody>
      </p:sp>
      <p:sp>
        <p:nvSpPr>
          <p:cNvPr id="3" name="Inhaltsplatzhalter 2"/>
          <p:cNvSpPr>
            <a:spLocks noGrp="1"/>
          </p:cNvSpPr>
          <p:nvPr>
            <p:ph idx="1"/>
          </p:nvPr>
        </p:nvSpPr>
        <p:spPr/>
        <p:txBody>
          <a:bodyPr/>
          <a:lstStyle/>
          <a:p>
            <a:pPr lvl="0"/>
            <a:r>
              <a:rPr lang="en-GB" dirty="0"/>
              <a:t>Be able to determine the strengths and weaknesses of the organisation</a:t>
            </a:r>
          </a:p>
          <a:p>
            <a:pPr lvl="0"/>
            <a:r>
              <a:rPr lang="en-GB" dirty="0"/>
              <a:t>Use models to analyse the internal environment of the organisation</a:t>
            </a:r>
          </a:p>
          <a:p>
            <a:pPr lvl="0"/>
            <a:r>
              <a:rPr lang="en-GB" dirty="0"/>
              <a:t>Perform a limited financial analysis in order to determine the potential for growth</a:t>
            </a:r>
          </a:p>
          <a:p>
            <a:pPr lvl="0"/>
            <a:endParaRPr lang="en-GB" dirty="0"/>
          </a:p>
        </p:txBody>
      </p:sp>
    </p:spTree>
    <p:extLst>
      <p:ext uri="{BB962C8B-B14F-4D97-AF65-F5344CB8AC3E}">
        <p14:creationId xmlns:p14="http://schemas.microsoft.com/office/powerpoint/2010/main" val="424333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Ratio Analysis</a:t>
            </a:r>
          </a:p>
        </p:txBody>
      </p:sp>
      <p:sp>
        <p:nvSpPr>
          <p:cNvPr id="3" name="Content Placeholder 2"/>
          <p:cNvSpPr>
            <a:spLocks noGrp="1"/>
          </p:cNvSpPr>
          <p:nvPr>
            <p:ph idx="1"/>
          </p:nvPr>
        </p:nvSpPr>
        <p:spPr/>
        <p:txBody>
          <a:bodyPr/>
          <a:lstStyle/>
          <a:p>
            <a:r>
              <a:rPr lang="en-US" dirty="0"/>
              <a:t>Measuring of the financial position of the company using financial indicators or ratios, like:</a:t>
            </a:r>
          </a:p>
          <a:p>
            <a:pPr lvl="1"/>
            <a:r>
              <a:rPr lang="en-US" dirty="0"/>
              <a:t>Liquidity</a:t>
            </a:r>
          </a:p>
          <a:p>
            <a:pPr lvl="1"/>
            <a:r>
              <a:rPr lang="en-US" dirty="0"/>
              <a:t>Solvency</a:t>
            </a:r>
          </a:p>
          <a:p>
            <a:pPr lvl="1"/>
            <a:r>
              <a:rPr lang="en-US" dirty="0"/>
              <a:t>Earning power (profitability)</a:t>
            </a:r>
          </a:p>
          <a:p>
            <a:endParaRPr lang="en-US" dirty="0"/>
          </a:p>
        </p:txBody>
      </p:sp>
    </p:spTree>
    <p:extLst>
      <p:ext uri="{BB962C8B-B14F-4D97-AF65-F5344CB8AC3E}">
        <p14:creationId xmlns:p14="http://schemas.microsoft.com/office/powerpoint/2010/main" val="3353417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to Establish Liquidity</a:t>
            </a:r>
          </a:p>
        </p:txBody>
      </p:sp>
      <p:sp>
        <p:nvSpPr>
          <p:cNvPr id="3" name="Content Placeholder 2"/>
          <p:cNvSpPr>
            <a:spLocks noGrp="1"/>
          </p:cNvSpPr>
          <p:nvPr>
            <p:ph idx="1"/>
          </p:nvPr>
        </p:nvSpPr>
        <p:spPr/>
        <p:txBody>
          <a:bodyPr>
            <a:normAutofit/>
          </a:bodyPr>
          <a:lstStyle/>
          <a:p>
            <a:r>
              <a:rPr lang="en-US" dirty="0"/>
              <a:t>Can expenses be paid in the near future?</a:t>
            </a:r>
          </a:p>
          <a:p>
            <a:pPr lvl="1"/>
            <a:r>
              <a:rPr lang="en-US" dirty="0"/>
              <a:t>Current ratio</a:t>
            </a:r>
          </a:p>
          <a:p>
            <a:pPr lvl="2"/>
            <a:r>
              <a:rPr lang="en-US" dirty="0"/>
              <a:t>Current ratio = current assets : short term loans</a:t>
            </a:r>
          </a:p>
          <a:p>
            <a:pPr lvl="2"/>
            <a:r>
              <a:rPr lang="en-US" dirty="0"/>
              <a:t>If value &gt;1 means full coverage of debts, but because some stock might be unmarketable or debtors may be questionable a ratio of 1.5 to 2 is often used</a:t>
            </a:r>
          </a:p>
          <a:p>
            <a:pPr lvl="1"/>
            <a:r>
              <a:rPr lang="en-US" dirty="0"/>
              <a:t>Net working capital</a:t>
            </a:r>
          </a:p>
          <a:p>
            <a:pPr lvl="2"/>
            <a:r>
              <a:rPr lang="en-US" dirty="0"/>
              <a:t>Net working capital = current assets – short term loans</a:t>
            </a:r>
          </a:p>
          <a:p>
            <a:pPr lvl="2"/>
            <a:r>
              <a:rPr lang="en-US" dirty="0"/>
              <a:t>A positive value indicates a company can pay of debts</a:t>
            </a:r>
          </a:p>
          <a:p>
            <a:pPr lvl="2"/>
            <a:endParaRPr lang="en-US" dirty="0"/>
          </a:p>
          <a:p>
            <a:pPr lvl="1"/>
            <a:r>
              <a:rPr lang="en-US" dirty="0"/>
              <a:t>A liquidity budget, in which all incoming and outgoing money is opposed for every future period of time, is seen as more reliable predictor than indicators</a:t>
            </a:r>
          </a:p>
        </p:txBody>
      </p:sp>
    </p:spTree>
    <p:extLst>
      <p:ext uri="{BB962C8B-B14F-4D97-AF65-F5344CB8AC3E}">
        <p14:creationId xmlns:p14="http://schemas.microsoft.com/office/powerpoint/2010/main" val="10279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to Establish Solvency</a:t>
            </a:r>
          </a:p>
        </p:txBody>
      </p:sp>
      <p:sp>
        <p:nvSpPr>
          <p:cNvPr id="3" name="Content Placeholder 2"/>
          <p:cNvSpPr>
            <a:spLocks noGrp="1"/>
          </p:cNvSpPr>
          <p:nvPr>
            <p:ph idx="1"/>
          </p:nvPr>
        </p:nvSpPr>
        <p:spPr/>
        <p:txBody>
          <a:bodyPr/>
          <a:lstStyle/>
          <a:p>
            <a:r>
              <a:rPr lang="en-GB" dirty="0"/>
              <a:t>The proportions of various asset components</a:t>
            </a:r>
          </a:p>
          <a:p>
            <a:pPr lvl="1"/>
            <a:r>
              <a:rPr lang="en-GB" dirty="0"/>
              <a:t>Solvency ratio: indicator of the degree to which the company is able to meet its obligations</a:t>
            </a:r>
          </a:p>
          <a:p>
            <a:pPr lvl="2"/>
            <a:r>
              <a:rPr lang="en-GB" dirty="0"/>
              <a:t>Solvency ratio = after tax profits + depreciation : long-term + short-term liabilities</a:t>
            </a:r>
          </a:p>
          <a:p>
            <a:pPr lvl="2"/>
            <a:r>
              <a:rPr lang="en-GB" dirty="0"/>
              <a:t>In practice a norm between 0.25 and 0.5 is used, depending on the sector of industry. In the case of liquidation of the company, depreciation of the assets of 25% to 50% may occur without jeopardising the total repayment of borrowed funds.</a:t>
            </a:r>
          </a:p>
          <a:p>
            <a:pPr lvl="1"/>
            <a:r>
              <a:rPr lang="en-GB" dirty="0"/>
              <a:t>Debt ratio: in American business the debt ratio is often used to determine solvency</a:t>
            </a:r>
          </a:p>
          <a:p>
            <a:pPr lvl="2"/>
            <a:r>
              <a:rPr lang="en-GB" dirty="0"/>
              <a:t> debt ratio = borrowed funds : total assets</a:t>
            </a:r>
          </a:p>
          <a:p>
            <a:pPr lvl="2"/>
            <a:r>
              <a:rPr lang="en-GB" dirty="0"/>
              <a:t>What is considered a healthy debt ratio depends on the industry</a:t>
            </a:r>
          </a:p>
        </p:txBody>
      </p:sp>
    </p:spTree>
    <p:extLst>
      <p:ext uri="{BB962C8B-B14F-4D97-AF65-F5344CB8AC3E}">
        <p14:creationId xmlns:p14="http://schemas.microsoft.com/office/powerpoint/2010/main" val="209115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to Determine Profitability</a:t>
            </a:r>
          </a:p>
        </p:txBody>
      </p:sp>
      <p:sp>
        <p:nvSpPr>
          <p:cNvPr id="3" name="Content Placeholder 2"/>
          <p:cNvSpPr>
            <a:spLocks noGrp="1"/>
          </p:cNvSpPr>
          <p:nvPr>
            <p:ph idx="1"/>
          </p:nvPr>
        </p:nvSpPr>
        <p:spPr/>
        <p:txBody>
          <a:bodyPr/>
          <a:lstStyle/>
          <a:p>
            <a:r>
              <a:rPr lang="en-US" dirty="0"/>
              <a:t>Profitability of total assets</a:t>
            </a:r>
          </a:p>
          <a:p>
            <a:pPr lvl="1"/>
            <a:r>
              <a:rPr lang="en-US" dirty="0"/>
              <a:t>Profitability of total assets = (net profit + interest/total assets) x 100%</a:t>
            </a:r>
          </a:p>
          <a:p>
            <a:r>
              <a:rPr lang="en-US" dirty="0"/>
              <a:t>Profitability of equity</a:t>
            </a:r>
          </a:p>
          <a:p>
            <a:pPr lvl="1"/>
            <a:r>
              <a:rPr lang="en-US" dirty="0"/>
              <a:t>Profitability of equity = (net profit/equity) x 100%</a:t>
            </a:r>
          </a:p>
          <a:p>
            <a:r>
              <a:rPr lang="en-US" dirty="0"/>
              <a:t>Profit margin</a:t>
            </a:r>
          </a:p>
          <a:p>
            <a:pPr lvl="1"/>
            <a:r>
              <a:rPr lang="en-US" dirty="0"/>
              <a:t>Gross profit margin = (profit before interest and taxes/turnover) x 100%</a:t>
            </a:r>
          </a:p>
          <a:p>
            <a:pPr lvl="1"/>
            <a:r>
              <a:rPr lang="en-US" dirty="0"/>
              <a:t>Net profit margin = (net profit/turnover) x 100%</a:t>
            </a:r>
          </a:p>
          <a:p>
            <a:pPr marL="0" indent="0">
              <a:buNone/>
            </a:pPr>
            <a:endParaRPr lang="en-US" dirty="0"/>
          </a:p>
          <a:p>
            <a:pPr lvl="1"/>
            <a:endParaRPr lang="en-US" dirty="0"/>
          </a:p>
        </p:txBody>
      </p:sp>
    </p:spTree>
    <p:extLst>
      <p:ext uri="{BB962C8B-B14F-4D97-AF65-F5344CB8AC3E}">
        <p14:creationId xmlns:p14="http://schemas.microsoft.com/office/powerpoint/2010/main" val="385103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Compare</a:t>
            </a:r>
            <a:r>
              <a:rPr lang="nl-NL" dirty="0"/>
              <a:t> Financial </a:t>
            </a:r>
            <a:r>
              <a:rPr lang="nl-NL" dirty="0" err="1"/>
              <a:t>Ratios</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a:t>Basis for Comparison</a:t>
            </a:r>
          </a:p>
          <a:p>
            <a:r>
              <a:rPr lang="en-GB" dirty="0"/>
              <a:t>Compare each data point individually as well as overall financial condition.</a:t>
            </a:r>
          </a:p>
          <a:p>
            <a:r>
              <a:rPr lang="en-GB" dirty="0"/>
              <a:t>1)  </a:t>
            </a:r>
            <a:r>
              <a:rPr lang="en-GB" b="1" dirty="0"/>
              <a:t>company’s past</a:t>
            </a:r>
            <a:r>
              <a:rPr lang="en-GB" dirty="0"/>
              <a:t>, to determine if your financial condition is improving or worsening. Typically, the past three years of performance is sufficient, but if access to older data is available=&gt;spot trends. If, for example, liquidity has decreased consistently, you can make changes.</a:t>
            </a:r>
          </a:p>
          <a:p>
            <a:r>
              <a:rPr lang="en-GB" dirty="0"/>
              <a:t>2) the direct competitors. This can provide an important reality check. Having revenue growth of 10 percent annually may sound good, but if competitors are growing at 25 percent, it highlights underperformance</a:t>
            </a:r>
          </a:p>
          <a:p>
            <a:endParaRPr lang="en-GB" dirty="0"/>
          </a:p>
        </p:txBody>
      </p:sp>
    </p:spTree>
    <p:extLst>
      <p:ext uri="{BB962C8B-B14F-4D97-AF65-F5344CB8AC3E}">
        <p14:creationId xmlns:p14="http://schemas.microsoft.com/office/powerpoint/2010/main" val="316233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Financial Ratio’s in SME</a:t>
            </a:r>
            <a:endParaRPr lang="en-GB" dirty="0"/>
          </a:p>
        </p:txBody>
      </p:sp>
      <p:sp>
        <p:nvSpPr>
          <p:cNvPr id="3" name="Content Placeholder 2"/>
          <p:cNvSpPr>
            <a:spLocks noGrp="1"/>
          </p:cNvSpPr>
          <p:nvPr>
            <p:ph idx="1"/>
          </p:nvPr>
        </p:nvSpPr>
        <p:spPr>
          <a:xfrm>
            <a:off x="838200" y="5394736"/>
            <a:ext cx="10515600" cy="4351338"/>
          </a:xfrm>
        </p:spPr>
        <p:txBody>
          <a:bodyPr>
            <a:normAutofit/>
          </a:bodyPr>
          <a:lstStyle/>
          <a:p>
            <a:pPr marL="0" indent="0">
              <a:buNone/>
            </a:pPr>
            <a:r>
              <a:rPr lang="en-GB" sz="2000" dirty="0"/>
              <a:t>Source: SBA.</a:t>
            </a:r>
          </a:p>
          <a:p>
            <a:pPr marL="0" indent="0">
              <a:buNone/>
            </a:pPr>
            <a:r>
              <a:rPr lang="en-GB" sz="2000" dirty="0">
                <a:hlinkClick r:id="rId2"/>
              </a:rPr>
              <a:t>https://www.sba.gov/sites/default/files/files/PARTICIPANT_GUIDE_FINANCIAL_MANAGEMENT.pdf</a:t>
            </a:r>
            <a:endParaRPr lang="en-GB" sz="2000" dirty="0"/>
          </a:p>
        </p:txBody>
      </p:sp>
      <p:pic>
        <p:nvPicPr>
          <p:cNvPr id="4" name="Picture 3"/>
          <p:cNvPicPr>
            <a:picLocks noChangeAspect="1"/>
          </p:cNvPicPr>
          <p:nvPr/>
        </p:nvPicPr>
        <p:blipFill>
          <a:blip r:embed="rId3"/>
          <a:stretch>
            <a:fillRect/>
          </a:stretch>
        </p:blipFill>
        <p:spPr>
          <a:xfrm>
            <a:off x="662688" y="1271072"/>
            <a:ext cx="4926951" cy="3893963"/>
          </a:xfrm>
          <a:prstGeom prst="rect">
            <a:avLst/>
          </a:prstGeom>
        </p:spPr>
      </p:pic>
      <p:sp>
        <p:nvSpPr>
          <p:cNvPr id="5" name="Rectangle 4"/>
          <p:cNvSpPr/>
          <p:nvPr/>
        </p:nvSpPr>
        <p:spPr>
          <a:xfrm>
            <a:off x="5589639" y="2073447"/>
            <a:ext cx="4822722" cy="2554545"/>
          </a:xfrm>
          <a:prstGeom prst="rect">
            <a:avLst/>
          </a:prstGeom>
        </p:spPr>
        <p:txBody>
          <a:bodyPr wrap="square">
            <a:spAutoFit/>
          </a:bodyPr>
          <a:lstStyle/>
          <a:p>
            <a:r>
              <a:rPr lang="en-GB" sz="2000" dirty="0"/>
              <a:t>Do you want to know more about Financial Ratio’s for Small Business? Have a look at the Financial Management for a Small Business training. </a:t>
            </a:r>
          </a:p>
          <a:p>
            <a:r>
              <a:rPr lang="en-GB" sz="2000" dirty="0"/>
              <a:t>By:</a:t>
            </a:r>
          </a:p>
          <a:p>
            <a:r>
              <a:rPr lang="en-GB" sz="2000" dirty="0"/>
              <a:t>Federal Deposit Insurance Corporation (FDIC) and U.S. Small Business Administration (SBA)</a:t>
            </a:r>
          </a:p>
        </p:txBody>
      </p:sp>
    </p:spTree>
    <p:extLst>
      <p:ext uri="{BB962C8B-B14F-4D97-AF65-F5344CB8AC3E}">
        <p14:creationId xmlns:p14="http://schemas.microsoft.com/office/powerpoint/2010/main" val="254409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43C8E-004D-4B0B-A763-A2E919A3801B}"/>
              </a:ext>
            </a:extLst>
          </p:cNvPr>
          <p:cNvSpPr>
            <a:spLocks noGrp="1"/>
          </p:cNvSpPr>
          <p:nvPr>
            <p:ph type="title"/>
          </p:nvPr>
        </p:nvSpPr>
        <p:spPr/>
        <p:txBody>
          <a:bodyPr>
            <a:normAutofit/>
          </a:bodyPr>
          <a:lstStyle/>
          <a:p>
            <a:r>
              <a:rPr lang="de-DE" dirty="0" err="1"/>
              <a:t>Homework</a:t>
            </a:r>
            <a:r>
              <a:rPr lang="de-DE" dirty="0"/>
              <a:t>: </a:t>
            </a:r>
            <a:r>
              <a:rPr lang="en-GB" b="1" dirty="0"/>
              <a:t>Financial Ratio Analysis</a:t>
            </a:r>
            <a:r>
              <a:rPr lang="de-DE" dirty="0"/>
              <a:t>   </a:t>
            </a:r>
          </a:p>
        </p:txBody>
      </p:sp>
      <p:sp>
        <p:nvSpPr>
          <p:cNvPr id="3" name="Inhaltsplatzhalter 2">
            <a:extLst>
              <a:ext uri="{FF2B5EF4-FFF2-40B4-BE49-F238E27FC236}">
                <a16:creationId xmlns:a16="http://schemas.microsoft.com/office/drawing/2014/main" id="{D40E680C-F487-47E0-B7BE-940AC0A43C0E}"/>
              </a:ext>
            </a:extLst>
          </p:cNvPr>
          <p:cNvSpPr>
            <a:spLocks noGrp="1"/>
          </p:cNvSpPr>
          <p:nvPr>
            <p:ph idx="1"/>
          </p:nvPr>
        </p:nvSpPr>
        <p:spPr/>
        <p:txBody>
          <a:bodyPr>
            <a:normAutofit lnSpcReduction="10000"/>
          </a:bodyPr>
          <a:lstStyle/>
          <a:p>
            <a:r>
              <a:rPr lang="en-GB" dirty="0"/>
              <a:t>find an SME that published its financial data. </a:t>
            </a:r>
          </a:p>
          <a:p>
            <a:r>
              <a:rPr lang="en-GB" dirty="0"/>
              <a:t>search to determine </a:t>
            </a:r>
          </a:p>
          <a:p>
            <a:pPr lvl="1"/>
            <a:r>
              <a:rPr lang="en-GB" dirty="0"/>
              <a:t>liquidity (current ratio or net working capital), </a:t>
            </a:r>
          </a:p>
          <a:p>
            <a:pPr lvl="1"/>
            <a:r>
              <a:rPr lang="en-GB" dirty="0"/>
              <a:t>solvency ratio and debt ratio, </a:t>
            </a:r>
          </a:p>
          <a:p>
            <a:pPr lvl="1"/>
            <a:r>
              <a:rPr lang="en-GB" dirty="0"/>
              <a:t>profitability of total assets, </a:t>
            </a:r>
          </a:p>
          <a:p>
            <a:pPr lvl="1"/>
            <a:r>
              <a:rPr lang="en-GB" dirty="0"/>
              <a:t>profitability of equity, and </a:t>
            </a:r>
          </a:p>
          <a:p>
            <a:pPr lvl="1"/>
            <a:r>
              <a:rPr lang="en-GB" dirty="0"/>
              <a:t>profit margin. </a:t>
            </a:r>
          </a:p>
          <a:p>
            <a:r>
              <a:rPr lang="en-GB" dirty="0"/>
              <a:t>write a small paper describing the activities of the SME, some key facts, and the financial ratios. Do you consider the firm to be financial sustainable. Can you recommend that the organisation invests in internationalisation based on the ratios?</a:t>
            </a:r>
            <a:endParaRPr lang="de-DE" dirty="0"/>
          </a:p>
        </p:txBody>
      </p:sp>
    </p:spTree>
    <p:extLst>
      <p:ext uri="{BB962C8B-B14F-4D97-AF65-F5344CB8AC3E}">
        <p14:creationId xmlns:p14="http://schemas.microsoft.com/office/powerpoint/2010/main" val="261014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4" name="Diagramm 3">
            <a:extLst>
              <a:ext uri="{FF2B5EF4-FFF2-40B4-BE49-F238E27FC236}">
                <a16:creationId xmlns:a16="http://schemas.microsoft.com/office/drawing/2014/main" id="{2D8251A4-7A5E-4D5C-B30A-B64DC2DEE1DE}"/>
              </a:ext>
            </a:extLst>
          </p:cNvPr>
          <p:cNvGraphicFramePr/>
          <p:nvPr>
            <p:extLst>
              <p:ext uri="{D42A27DB-BD31-4B8C-83A1-F6EECF244321}">
                <p14:modId xmlns:p14="http://schemas.microsoft.com/office/powerpoint/2010/main" val="2647412183"/>
              </p:ext>
            </p:extLst>
          </p:nvPr>
        </p:nvGraphicFramePr>
        <p:xfrm>
          <a:off x="838200" y="1690688"/>
          <a:ext cx="9856304" cy="4352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621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Learning Objectives</a:t>
            </a:r>
          </a:p>
        </p:txBody>
      </p:sp>
      <p:sp>
        <p:nvSpPr>
          <p:cNvPr id="3" name="Inhaltsplatzhalter 2"/>
          <p:cNvSpPr>
            <a:spLocks noGrp="1"/>
          </p:cNvSpPr>
          <p:nvPr>
            <p:ph idx="1"/>
          </p:nvPr>
        </p:nvSpPr>
        <p:spPr/>
        <p:txBody>
          <a:bodyPr/>
          <a:lstStyle/>
          <a:p>
            <a:pPr lvl="0"/>
            <a:r>
              <a:rPr lang="en-GB" dirty="0"/>
              <a:t>Be able to determine the strengths and weaknesses of the organisation</a:t>
            </a:r>
          </a:p>
          <a:p>
            <a:pPr lvl="0"/>
            <a:r>
              <a:rPr lang="en-GB" dirty="0"/>
              <a:t>Use models to analyse the internal environment of the organisation</a:t>
            </a:r>
          </a:p>
          <a:p>
            <a:pPr lvl="0"/>
            <a:r>
              <a:rPr lang="en-GB" dirty="0"/>
              <a:t>Perform a limited financial analysis in order to determine the potential for growth</a:t>
            </a:r>
          </a:p>
          <a:p>
            <a:pPr lvl="0"/>
            <a:endParaRPr lang="en-GB" dirty="0"/>
          </a:p>
        </p:txBody>
      </p:sp>
    </p:spTree>
    <p:extLst>
      <p:ext uri="{BB962C8B-B14F-4D97-AF65-F5344CB8AC3E}">
        <p14:creationId xmlns:p14="http://schemas.microsoft.com/office/powerpoint/2010/main" val="249683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06DAC-4EC8-4D13-AD5D-97FD1AC61500}"/>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4807AACA-C5A9-4EE5-95B5-6726DB6A7141}"/>
              </a:ext>
            </a:extLst>
          </p:cNvPr>
          <p:cNvSpPr>
            <a:spLocks noGrp="1"/>
          </p:cNvSpPr>
          <p:nvPr>
            <p:ph idx="1"/>
          </p:nvPr>
        </p:nvSpPr>
        <p:spPr/>
        <p:txBody>
          <a:bodyPr>
            <a:normAutofit fontScale="85000" lnSpcReduction="20000"/>
          </a:bodyPr>
          <a:lstStyle/>
          <a:p>
            <a:r>
              <a:rPr lang="en-GB" dirty="0"/>
              <a:t>SBA (</a:t>
            </a:r>
            <a:r>
              <a:rPr lang="en-GB" dirty="0" err="1"/>
              <a:t>n.a.</a:t>
            </a:r>
            <a:r>
              <a:rPr lang="en-GB" dirty="0"/>
              <a:t>) </a:t>
            </a:r>
            <a:r>
              <a:rPr lang="en-US" dirty="0"/>
              <a:t>Financial Management for a Small Business - </a:t>
            </a:r>
            <a:r>
              <a:rPr lang="de-DE" dirty="0" err="1"/>
              <a:t>Participant</a:t>
            </a:r>
            <a:r>
              <a:rPr lang="de-DE" dirty="0"/>
              <a:t> Guide. </a:t>
            </a:r>
            <a:r>
              <a:rPr lang="en-US" dirty="0"/>
              <a:t> </a:t>
            </a:r>
            <a:r>
              <a:rPr lang="en-GB" dirty="0">
                <a:hlinkClick r:id="rId2"/>
              </a:rPr>
              <a:t>https://www.sba.gov/sites/default/files/files/PARTICIPANT_GUIDE_FINANCIAL_MANAGEMENT.pdf</a:t>
            </a:r>
            <a:r>
              <a:rPr lang="en-GB" dirty="0"/>
              <a:t> (Retrieved, 15 August 2019)</a:t>
            </a:r>
            <a:endParaRPr lang="en-US" dirty="0"/>
          </a:p>
          <a:p>
            <a:r>
              <a:rPr lang="en-US" dirty="0"/>
              <a:t>Henderson, B. (1970). The Product Portfolio. BCG Henderson Institute. Online: https://www.bcg.com/publications/1970/strategy-the-product-portfolio.aspx.</a:t>
            </a:r>
          </a:p>
          <a:p>
            <a:r>
              <a:rPr lang="en-US" dirty="0"/>
              <a:t>Porter, M. E. (1985). Competitive advantage: creating and sustaining superior performance. 1985. </a:t>
            </a:r>
            <a:r>
              <a:rPr lang="en-US" i="1" dirty="0"/>
              <a:t>New York: </a:t>
            </a:r>
            <a:r>
              <a:rPr lang="en-US" i="1" dirty="0" err="1"/>
              <a:t>FreePress</a:t>
            </a:r>
            <a:r>
              <a:rPr lang="en-US" dirty="0"/>
              <a:t>. </a:t>
            </a:r>
          </a:p>
          <a:p>
            <a:r>
              <a:rPr lang="en-US" dirty="0"/>
              <a:t>Porter, M. E. (1990). The competitive advantage of nations. </a:t>
            </a:r>
            <a:r>
              <a:rPr lang="en-US" i="1" dirty="0"/>
              <a:t>Harvard Business Review</a:t>
            </a:r>
            <a:r>
              <a:rPr lang="en-US" dirty="0"/>
              <a:t>, </a:t>
            </a:r>
            <a:r>
              <a:rPr lang="en-US" i="1" dirty="0"/>
              <a:t>March</a:t>
            </a:r>
            <a:r>
              <a:rPr lang="en-US" dirty="0"/>
              <a:t>. </a:t>
            </a:r>
          </a:p>
          <a:p>
            <a:r>
              <a:rPr lang="en-US" dirty="0"/>
              <a:t>Porter, M. (2008). The five competitive forces that shape strategy: Harvard Business Review, 86(1),  p. 79-93 .</a:t>
            </a:r>
          </a:p>
          <a:p>
            <a:r>
              <a:rPr lang="en-US" dirty="0"/>
              <a:t>Vernon, R. (1966). </a:t>
            </a:r>
            <a:r>
              <a:rPr lang="en-US" i="1" dirty="0"/>
              <a:t>International Investment and International Trade in the Product Cycle.</a:t>
            </a:r>
            <a:r>
              <a:rPr lang="en-US" dirty="0"/>
              <a:t> in: </a:t>
            </a:r>
            <a:r>
              <a:rPr lang="en-US" i="1" dirty="0"/>
              <a:t>Quarterly Journal of Economics,</a:t>
            </a:r>
            <a:r>
              <a:rPr lang="en-US" dirty="0"/>
              <a:t> 2 p. 190–207.</a:t>
            </a:r>
          </a:p>
          <a:p>
            <a:endParaRPr lang="de-DE" dirty="0"/>
          </a:p>
        </p:txBody>
      </p:sp>
      <p:sp>
        <p:nvSpPr>
          <p:cNvPr id="4" name="Foliennummernplatzhalter 3">
            <a:extLst>
              <a:ext uri="{FF2B5EF4-FFF2-40B4-BE49-F238E27FC236}">
                <a16:creationId xmlns:a16="http://schemas.microsoft.com/office/drawing/2014/main" id="{8595EC20-8FA7-4925-9414-731814B98794}"/>
              </a:ext>
            </a:extLst>
          </p:cNvPr>
          <p:cNvSpPr>
            <a:spLocks noGrp="1"/>
          </p:cNvSpPr>
          <p:nvPr>
            <p:ph type="sldNum" sz="quarter" idx="12"/>
          </p:nvPr>
        </p:nvSpPr>
        <p:spPr/>
        <p:txBody>
          <a:bodyPr/>
          <a:lstStyle/>
          <a:p>
            <a:fld id="{B34092F8-88B9-48E5-9B8F-3F206E5F35A9}" type="slidenum">
              <a:rPr lang="hr-HR" smtClean="0"/>
              <a:t>29</a:t>
            </a:fld>
            <a:endParaRPr lang="hr-HR"/>
          </a:p>
        </p:txBody>
      </p:sp>
    </p:spTree>
    <p:extLst>
      <p:ext uri="{BB962C8B-B14F-4D97-AF65-F5344CB8AC3E}">
        <p14:creationId xmlns:p14="http://schemas.microsoft.com/office/powerpoint/2010/main" val="216499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el 1"/>
          <p:cNvSpPr>
            <a:spLocks noGrp="1"/>
          </p:cNvSpPr>
          <p:nvPr>
            <p:ph type="title"/>
          </p:nvPr>
        </p:nvSpPr>
        <p:spPr/>
        <p:txBody>
          <a:bodyPr/>
          <a:lstStyle/>
          <a:p>
            <a:r>
              <a:rPr lang="en-US" altLang="de-DE" dirty="0">
                <a:ea typeface="Adobe Fan Heiti Std B"/>
              </a:rPr>
              <a:t>What is strategy? What isn't?</a:t>
            </a:r>
          </a:p>
        </p:txBody>
      </p:sp>
      <p:pic>
        <p:nvPicPr>
          <p:cNvPr id="4" name="Onlinemedia 3" title="What is Strategy?">
            <a:hlinkClick r:id="" action="ppaction://media"/>
            <a:extLst>
              <a:ext uri="{FF2B5EF4-FFF2-40B4-BE49-F238E27FC236}">
                <a16:creationId xmlns:a16="http://schemas.microsoft.com/office/drawing/2014/main" id="{1A54FBE1-F320-4F09-B890-042418F582FB}"/>
              </a:ext>
            </a:extLst>
          </p:cNvPr>
          <p:cNvPicPr>
            <a:picLocks noGrp="1" noRot="1" noChangeAspect="1"/>
          </p:cNvPicPr>
          <p:nvPr>
            <p:ph idx="1"/>
            <a:videoFile r:link="rId1"/>
          </p:nvPr>
        </p:nvPicPr>
        <p:blipFill>
          <a:blip r:embed="rId4"/>
          <a:stretch>
            <a:fillRect/>
          </a:stretch>
        </p:blipFill>
        <p:spPr>
          <a:xfrm>
            <a:off x="1959429" y="1371600"/>
            <a:ext cx="7695210" cy="4328556"/>
          </a:xfrm>
          <a:prstGeom prst="rect">
            <a:avLst/>
          </a:prstGeom>
        </p:spPr>
      </p:pic>
    </p:spTree>
    <p:extLst>
      <p:ext uri="{BB962C8B-B14F-4D97-AF65-F5344CB8AC3E}">
        <p14:creationId xmlns:p14="http://schemas.microsoft.com/office/powerpoint/2010/main" val="206311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7772-6E23-4538-AEAF-65200BC1A4FF}"/>
              </a:ext>
            </a:extLst>
          </p:cNvPr>
          <p:cNvSpPr>
            <a:spLocks noGrp="1"/>
          </p:cNvSpPr>
          <p:nvPr>
            <p:ph type="title"/>
          </p:nvPr>
        </p:nvSpPr>
        <p:spPr>
          <a:xfrm>
            <a:off x="734290" y="36512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nchor="ctr">
            <a:normAutofit/>
          </a:bodyPr>
          <a:lstStyle/>
          <a:p>
            <a:pPr>
              <a:defRPr/>
            </a:pPr>
            <a:r>
              <a:rPr lang="en-US" dirty="0">
                <a:solidFill>
                  <a:schemeClr val="tx1"/>
                </a:solidFill>
                <a:latin typeface="+mj-lt"/>
                <a:cs typeface="Times New Roman" panose="02020603050405020304" pitchFamily="18" charset="0"/>
              </a:rPr>
              <a:t>Steps in Developing International Strategies</a:t>
            </a:r>
          </a:p>
        </p:txBody>
      </p:sp>
      <p:graphicFrame>
        <p:nvGraphicFramePr>
          <p:cNvPr id="10" name="Content Placeholder 9">
            <a:extLst>
              <a:ext uri="{FF2B5EF4-FFF2-40B4-BE49-F238E27FC236}">
                <a16:creationId xmlns:a16="http://schemas.microsoft.com/office/drawing/2014/main" id="{D792FB26-6926-41F2-884D-B81334329162}"/>
              </a:ext>
            </a:extLst>
          </p:cNvPr>
          <p:cNvGraphicFramePr>
            <a:graphicFrameLocks noGrp="1"/>
          </p:cNvGraphicFramePr>
          <p:nvPr>
            <p:ph sz="quarter" idx="1"/>
          </p:nvPr>
        </p:nvGraphicFramePr>
        <p:xfrm>
          <a:off x="1991544" y="1616076"/>
          <a:ext cx="823830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Slide Number Placeholder 5">
            <a:extLst>
              <a:ext uri="{FF2B5EF4-FFF2-40B4-BE49-F238E27FC236}">
                <a16:creationId xmlns:a16="http://schemas.microsoft.com/office/drawing/2014/main" id="{03DF8F82-3332-4CA8-8AA5-A8F22C734E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D427EB86-7CD0-4004-8EC6-762D4D5489E8}" type="slidenum">
              <a:rPr lang="en-US" altLang="de-DE" sz="1200">
                <a:solidFill>
                  <a:schemeClr val="bg1"/>
                </a:solidFill>
                <a:ea typeface="MS Mincho" panose="02020609040205080304" pitchFamily="49" charset="-128"/>
              </a:rPr>
              <a:pPr>
                <a:lnSpc>
                  <a:spcPct val="100000"/>
                </a:lnSpc>
                <a:spcBef>
                  <a:spcPct val="0"/>
                </a:spcBef>
                <a:buClrTx/>
                <a:buFontTx/>
                <a:buNone/>
              </a:pPr>
              <a:t>4</a:t>
            </a:fld>
            <a:endParaRPr lang="en-US" altLang="de-DE" sz="1200">
              <a:solidFill>
                <a:schemeClr val="bg1"/>
              </a:solidFill>
              <a:ea typeface="MS Mincho" panose="02020609040205080304" pitchFamily="49" charset="-128"/>
            </a:endParaRPr>
          </a:p>
        </p:txBody>
      </p:sp>
    </p:spTree>
    <p:extLst>
      <p:ext uri="{BB962C8B-B14F-4D97-AF65-F5344CB8AC3E}">
        <p14:creationId xmlns:p14="http://schemas.microsoft.com/office/powerpoint/2010/main" val="155906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endParaRPr lang="en-US" dirty="0"/>
          </a:p>
        </p:txBody>
      </p:sp>
      <p:sp>
        <p:nvSpPr>
          <p:cNvPr id="3" name="Inhaltsplatzhalter 2"/>
          <p:cNvSpPr>
            <a:spLocks noGrp="1"/>
          </p:cNvSpPr>
          <p:nvPr>
            <p:ph idx="1"/>
          </p:nvPr>
        </p:nvSpPr>
        <p:spPr/>
        <p:txBody>
          <a:bodyPr/>
          <a:lstStyle/>
          <a:p>
            <a:r>
              <a:rPr lang="en-US" dirty="0"/>
              <a:t>Product Life Cycle</a:t>
            </a:r>
          </a:p>
          <a:p>
            <a:r>
              <a:rPr lang="en-US" dirty="0"/>
              <a:t>Porter’s Value Chain</a:t>
            </a:r>
          </a:p>
          <a:p>
            <a:r>
              <a:rPr lang="en-US" dirty="0"/>
              <a:t>Portfolio Analysis BCG Matrix</a:t>
            </a:r>
          </a:p>
          <a:p>
            <a:r>
              <a:rPr lang="en-US" dirty="0"/>
              <a:t>Financial Ratio Analysis</a:t>
            </a:r>
          </a:p>
          <a:p>
            <a:r>
              <a:rPr lang="en-US" dirty="0"/>
              <a:t>Conclusion</a:t>
            </a:r>
          </a:p>
          <a:p>
            <a:endParaRPr lang="en-US" dirty="0"/>
          </a:p>
          <a:p>
            <a:endParaRPr lang="en-US" dirty="0"/>
          </a:p>
          <a:p>
            <a:endParaRPr lang="en-US" dirty="0"/>
          </a:p>
        </p:txBody>
      </p:sp>
    </p:spTree>
    <p:extLst>
      <p:ext uri="{BB962C8B-B14F-4D97-AF65-F5344CB8AC3E}">
        <p14:creationId xmlns:p14="http://schemas.microsoft.com/office/powerpoint/2010/main" val="411765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en-US" dirty="0">
                <a:solidFill>
                  <a:schemeClr val="tx1"/>
                </a:solidFill>
                <a:latin typeface="+mn-lt"/>
              </a:rPr>
              <a:t>We Will Look Into …</a:t>
            </a:r>
          </a:p>
        </p:txBody>
      </p:sp>
      <p:sp>
        <p:nvSpPr>
          <p:cNvPr id="4" name="Tijdelijke aanduiding voor inhoud 3"/>
          <p:cNvSpPr>
            <a:spLocks noGrp="1"/>
          </p:cNvSpPr>
          <p:nvPr>
            <p:ph sz="quarter" idx="1"/>
          </p:nvPr>
        </p:nvSpPr>
        <p:spPr>
          <a:xfrm>
            <a:off x="838200" y="1554639"/>
            <a:ext cx="7496908" cy="4937760"/>
          </a:xfrm>
        </p:spPr>
        <p:txBody>
          <a:bodyPr>
            <a:normAutofit/>
          </a:bodyPr>
          <a:lstStyle/>
          <a:p>
            <a:pPr marL="514350" indent="-514350">
              <a:buFont typeface="+mj-lt"/>
              <a:buAutoNum type="arabicPeriod"/>
            </a:pPr>
            <a:r>
              <a:rPr lang="en-US" dirty="0">
                <a:latin typeface="+mn-lt"/>
              </a:rPr>
              <a:t>Brand, product, </a:t>
            </a:r>
            <a:r>
              <a:rPr lang="en-US" dirty="0">
                <a:solidFill>
                  <a:schemeClr val="tx1"/>
                </a:solidFill>
              </a:rPr>
              <a:t>p</a:t>
            </a:r>
            <a:r>
              <a:rPr lang="en-US" dirty="0">
                <a:solidFill>
                  <a:schemeClr val="tx1"/>
                </a:solidFill>
                <a:latin typeface="+mn-lt"/>
              </a:rPr>
              <a:t>roduct life cycle</a:t>
            </a:r>
          </a:p>
          <a:p>
            <a:pPr marL="514350" indent="-514350">
              <a:buFont typeface="+mj-lt"/>
              <a:buAutoNum type="arabicPeriod"/>
            </a:pPr>
            <a:r>
              <a:rPr lang="en-US" dirty="0">
                <a:solidFill>
                  <a:schemeClr val="tx1"/>
                </a:solidFill>
                <a:latin typeface="+mn-lt"/>
              </a:rPr>
              <a:t>Market share (position in the BCG Matrix)</a:t>
            </a:r>
          </a:p>
          <a:p>
            <a:pPr marL="514350" indent="-514350">
              <a:buFont typeface="+mj-lt"/>
              <a:buAutoNum type="arabicPeriod"/>
            </a:pPr>
            <a:r>
              <a:rPr lang="en-US" dirty="0">
                <a:solidFill>
                  <a:schemeClr val="tx1"/>
                </a:solidFill>
                <a:latin typeface="+mn-lt"/>
              </a:rPr>
              <a:t>Value adding activities: Porter’s Value </a:t>
            </a:r>
            <a:r>
              <a:rPr lang="en-US" dirty="0">
                <a:solidFill>
                  <a:schemeClr val="tx1"/>
                </a:solidFill>
              </a:rPr>
              <a:t>C</a:t>
            </a:r>
            <a:r>
              <a:rPr lang="en-US" dirty="0">
                <a:solidFill>
                  <a:schemeClr val="tx1"/>
                </a:solidFill>
                <a:latin typeface="+mn-lt"/>
              </a:rPr>
              <a:t>hain</a:t>
            </a:r>
          </a:p>
          <a:p>
            <a:pPr lvl="1"/>
            <a:r>
              <a:rPr lang="en-US" dirty="0">
                <a:solidFill>
                  <a:schemeClr val="tx1"/>
                </a:solidFill>
                <a:latin typeface="+mn-lt"/>
              </a:rPr>
              <a:t>Technology</a:t>
            </a:r>
          </a:p>
          <a:p>
            <a:pPr lvl="1"/>
            <a:r>
              <a:rPr lang="en-US" dirty="0">
                <a:latin typeface="+mn-lt"/>
              </a:rPr>
              <a:t>People, talent/</a:t>
            </a:r>
            <a:r>
              <a:rPr lang="en-US" dirty="0"/>
              <a:t>s</a:t>
            </a:r>
            <a:r>
              <a:rPr lang="en-US" dirty="0">
                <a:latin typeface="+mn-lt"/>
              </a:rPr>
              <a:t>kills</a:t>
            </a:r>
          </a:p>
          <a:p>
            <a:pPr lvl="1"/>
            <a:r>
              <a:rPr lang="en-US" dirty="0">
                <a:latin typeface="+mn-lt"/>
              </a:rPr>
              <a:t>Location</a:t>
            </a:r>
          </a:p>
          <a:p>
            <a:pPr lvl="1"/>
            <a:r>
              <a:rPr lang="en-US" dirty="0">
                <a:latin typeface="+mn-lt"/>
              </a:rPr>
              <a:t>Intellectual property (patents)</a:t>
            </a:r>
          </a:p>
          <a:p>
            <a:pPr lvl="1"/>
            <a:r>
              <a:rPr lang="en-US" dirty="0">
                <a:latin typeface="+mn-lt"/>
              </a:rPr>
              <a:t>Marketing information/databases/research</a:t>
            </a:r>
          </a:p>
          <a:p>
            <a:pPr lvl="1"/>
            <a:r>
              <a:rPr lang="en-US" dirty="0">
                <a:latin typeface="+mn-lt"/>
              </a:rPr>
              <a:t>Partners</a:t>
            </a:r>
          </a:p>
          <a:p>
            <a:pPr marL="514350" indent="-514350">
              <a:buFont typeface="+mj-lt"/>
              <a:buAutoNum type="arabicPeriod"/>
            </a:pPr>
            <a:r>
              <a:rPr lang="en-US" dirty="0">
                <a:solidFill>
                  <a:schemeClr val="tx1"/>
                </a:solidFill>
                <a:latin typeface="+mn-lt"/>
              </a:rPr>
              <a:t>Financial position</a:t>
            </a:r>
          </a:p>
          <a:p>
            <a:endParaRPr lang="en-US" dirty="0">
              <a:latin typeface="+mn-lt"/>
            </a:endParaRPr>
          </a:p>
        </p:txBody>
      </p:sp>
      <p:sp>
        <p:nvSpPr>
          <p:cNvPr id="2" name="TextBox 1"/>
          <p:cNvSpPr txBox="1"/>
          <p:nvPr/>
        </p:nvSpPr>
        <p:spPr>
          <a:xfrm>
            <a:off x="7267402" y="427741"/>
            <a:ext cx="3557588" cy="1015663"/>
          </a:xfrm>
          <a:prstGeom prst="rect">
            <a:avLst/>
          </a:prstGeom>
          <a:noFill/>
          <a:ln>
            <a:solidFill>
              <a:schemeClr val="tx1"/>
            </a:solidFill>
          </a:ln>
        </p:spPr>
        <p:txBody>
          <a:bodyPr wrap="square" rtlCol="0">
            <a:spAutoFit/>
          </a:bodyPr>
          <a:lstStyle/>
          <a:p>
            <a:r>
              <a:rPr lang="en-GB" sz="2000" b="1" dirty="0"/>
              <a:t>RESOURCES</a:t>
            </a:r>
          </a:p>
          <a:p>
            <a:r>
              <a:rPr lang="en-GB" sz="2000" b="1" dirty="0"/>
              <a:t>Tangible and Intangible </a:t>
            </a:r>
          </a:p>
          <a:p>
            <a:r>
              <a:rPr lang="en-GB" sz="2000" b="1" dirty="0"/>
              <a:t>CAPABILITIES</a:t>
            </a:r>
          </a:p>
        </p:txBody>
      </p:sp>
    </p:spTree>
    <p:extLst>
      <p:ext uri="{BB962C8B-B14F-4D97-AF65-F5344CB8AC3E}">
        <p14:creationId xmlns:p14="http://schemas.microsoft.com/office/powerpoint/2010/main" val="3493446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58ECE-D204-42CC-8079-591F1049F52A}"/>
              </a:ext>
            </a:extLst>
          </p:cNvPr>
          <p:cNvSpPr>
            <a:spLocks noGrp="1"/>
          </p:cNvSpPr>
          <p:nvPr>
            <p:ph type="title"/>
          </p:nvPr>
        </p:nvSpPr>
        <p:spPr/>
        <p:txBody>
          <a:bodyPr/>
          <a:lstStyle/>
          <a:p>
            <a:r>
              <a:rPr lang="nl-BE" dirty="0"/>
              <a:t>1. Product Life Cycle – Introduction Stage</a:t>
            </a:r>
            <a:endParaRPr lang="LID4096" dirty="0"/>
          </a:p>
        </p:txBody>
      </p:sp>
      <p:pic>
        <p:nvPicPr>
          <p:cNvPr id="4" name="Onlinemedia 3" title="The Product Life Cycle | Part I">
            <a:hlinkClick r:id="" action="ppaction://media"/>
            <a:extLst>
              <a:ext uri="{FF2B5EF4-FFF2-40B4-BE49-F238E27FC236}">
                <a16:creationId xmlns:a16="http://schemas.microsoft.com/office/drawing/2014/main" id="{226BA88B-50DA-43D8-BBA5-FC6FB62C5A80}"/>
              </a:ext>
            </a:extLst>
          </p:cNvPr>
          <p:cNvPicPr>
            <a:picLocks noGrp="1" noRot="1" noChangeAspect="1"/>
          </p:cNvPicPr>
          <p:nvPr>
            <p:ph idx="1"/>
            <a:videoFile r:link="rId1"/>
          </p:nvPr>
        </p:nvPicPr>
        <p:blipFill>
          <a:blip r:embed="rId4"/>
          <a:stretch>
            <a:fillRect/>
          </a:stretch>
        </p:blipFill>
        <p:spPr>
          <a:xfrm>
            <a:off x="1983036" y="1571281"/>
            <a:ext cx="7491470" cy="4213952"/>
          </a:xfrm>
          <a:prstGeom prst="rect">
            <a:avLst/>
          </a:prstGeom>
        </p:spPr>
      </p:pic>
    </p:spTree>
    <p:extLst>
      <p:ext uri="{BB962C8B-B14F-4D97-AF65-F5344CB8AC3E}">
        <p14:creationId xmlns:p14="http://schemas.microsoft.com/office/powerpoint/2010/main" val="369048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58ECE-D204-42CC-8079-591F1049F52A}"/>
              </a:ext>
            </a:extLst>
          </p:cNvPr>
          <p:cNvSpPr>
            <a:spLocks noGrp="1"/>
          </p:cNvSpPr>
          <p:nvPr>
            <p:ph type="title"/>
          </p:nvPr>
        </p:nvSpPr>
        <p:spPr/>
        <p:txBody>
          <a:bodyPr/>
          <a:lstStyle/>
          <a:p>
            <a:r>
              <a:rPr lang="nl-BE" dirty="0"/>
              <a:t>1. Product Life Cycle – Growth Stage</a:t>
            </a:r>
            <a:endParaRPr lang="LID4096" dirty="0"/>
          </a:p>
        </p:txBody>
      </p:sp>
      <p:pic>
        <p:nvPicPr>
          <p:cNvPr id="5" name="Onlinemedia 4" title="The Product Life Cycle | Part II">
            <a:hlinkClick r:id="" action="ppaction://media"/>
            <a:extLst>
              <a:ext uri="{FF2B5EF4-FFF2-40B4-BE49-F238E27FC236}">
                <a16:creationId xmlns:a16="http://schemas.microsoft.com/office/drawing/2014/main" id="{D13A838C-58AE-4B2C-BCD2-6FBDF86C4227}"/>
              </a:ext>
            </a:extLst>
          </p:cNvPr>
          <p:cNvPicPr>
            <a:picLocks noGrp="1" noRot="1" noChangeAspect="1"/>
          </p:cNvPicPr>
          <p:nvPr>
            <p:ph idx="1"/>
            <a:videoFile r:link="rId1"/>
          </p:nvPr>
        </p:nvPicPr>
        <p:blipFill>
          <a:blip r:embed="rId4"/>
          <a:stretch>
            <a:fillRect/>
          </a:stretch>
        </p:blipFill>
        <p:spPr>
          <a:xfrm>
            <a:off x="1403623" y="1690688"/>
            <a:ext cx="7722824" cy="4344089"/>
          </a:xfrm>
          <a:prstGeom prst="rect">
            <a:avLst/>
          </a:prstGeom>
        </p:spPr>
      </p:pic>
    </p:spTree>
    <p:extLst>
      <p:ext uri="{BB962C8B-B14F-4D97-AF65-F5344CB8AC3E}">
        <p14:creationId xmlns:p14="http://schemas.microsoft.com/office/powerpoint/2010/main" val="395802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58ECE-D204-42CC-8079-591F1049F52A}"/>
              </a:ext>
            </a:extLst>
          </p:cNvPr>
          <p:cNvSpPr>
            <a:spLocks noGrp="1"/>
          </p:cNvSpPr>
          <p:nvPr>
            <p:ph type="title"/>
          </p:nvPr>
        </p:nvSpPr>
        <p:spPr/>
        <p:txBody>
          <a:bodyPr/>
          <a:lstStyle/>
          <a:p>
            <a:r>
              <a:rPr lang="nl-BE" dirty="0"/>
              <a:t>1. Product Life Cycle – Maturity Stage</a:t>
            </a:r>
            <a:endParaRPr lang="LID4096" dirty="0"/>
          </a:p>
        </p:txBody>
      </p:sp>
      <p:pic>
        <p:nvPicPr>
          <p:cNvPr id="4" name="Onlinemedia 3" title="The Product Life Cycle | Part III">
            <a:hlinkClick r:id="" action="ppaction://media"/>
            <a:extLst>
              <a:ext uri="{FF2B5EF4-FFF2-40B4-BE49-F238E27FC236}">
                <a16:creationId xmlns:a16="http://schemas.microsoft.com/office/drawing/2014/main" id="{A6A912FE-9C3B-4A78-8AF4-796CB4F88FE5}"/>
              </a:ext>
            </a:extLst>
          </p:cNvPr>
          <p:cNvPicPr>
            <a:picLocks noGrp="1" noRot="1" noChangeAspect="1"/>
          </p:cNvPicPr>
          <p:nvPr>
            <p:ph idx="1"/>
            <a:videoFile r:link="rId1"/>
          </p:nvPr>
        </p:nvPicPr>
        <p:blipFill>
          <a:blip r:embed="rId4"/>
          <a:stretch>
            <a:fillRect/>
          </a:stretch>
        </p:blipFill>
        <p:spPr>
          <a:xfrm>
            <a:off x="1200839" y="1470752"/>
            <a:ext cx="7480453" cy="4207755"/>
          </a:xfrm>
          <a:prstGeom prst="rect">
            <a:avLst/>
          </a:prstGeom>
        </p:spPr>
      </p:pic>
    </p:spTree>
    <p:extLst>
      <p:ext uri="{BB962C8B-B14F-4D97-AF65-F5344CB8AC3E}">
        <p14:creationId xmlns:p14="http://schemas.microsoft.com/office/powerpoint/2010/main" val="1207411675"/>
      </p:ext>
    </p:extLst>
  </p:cSld>
  <p:clrMapOvr>
    <a:masterClrMapping/>
  </p:clrMapOvr>
</p:sld>
</file>

<file path=ppt/theme/theme1.xml><?xml version="1.0" encoding="utf-8"?>
<a:theme xmlns:a="http://schemas.openxmlformats.org/drawingml/2006/main" name="C.1.1.1. Theoretical Foundations of International Entrepreneurshi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C.1.1.1. Theoretical Foundations of International Entrepreneurship</Template>
  <TotalTime>0</TotalTime>
  <Words>2535</Words>
  <Application>Microsoft Office PowerPoint</Application>
  <PresentationFormat>Breitbild</PresentationFormat>
  <Paragraphs>244</Paragraphs>
  <Slides>29</Slides>
  <Notes>17</Notes>
  <HiddenSlides>0</HiddenSlides>
  <MMClips>6</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Calibri Light</vt:lpstr>
      <vt:lpstr>Times New Roman</vt:lpstr>
      <vt:lpstr>Verdana</vt:lpstr>
      <vt:lpstr>C.1.1.1. Theoretical Foundations of International Entrepreneurship</vt:lpstr>
      <vt:lpstr>C.1.2.2. Internal Company Analysis </vt:lpstr>
      <vt:lpstr>Learning Objectives</vt:lpstr>
      <vt:lpstr>What is strategy? What isn't?</vt:lpstr>
      <vt:lpstr>Steps in Developing International Strategies</vt:lpstr>
      <vt:lpstr>Content</vt:lpstr>
      <vt:lpstr>We Will Look Into …</vt:lpstr>
      <vt:lpstr>1. Product Life Cycle – Introduction Stage</vt:lpstr>
      <vt:lpstr>1. Product Life Cycle – Growth Stage</vt:lpstr>
      <vt:lpstr>1. Product Life Cycle – Maturity Stage</vt:lpstr>
      <vt:lpstr>1. Product Life Cycle – Decline Stage</vt:lpstr>
      <vt:lpstr>1. Product Life Cycle</vt:lpstr>
      <vt:lpstr>2. Porter’s Value Chain</vt:lpstr>
      <vt:lpstr>2. Porter’s Value Chain - Primary Activities</vt:lpstr>
      <vt:lpstr>2. Porter’s Value Chain - Secondary Activities</vt:lpstr>
      <vt:lpstr>2. Porter’s Value Chain - Analysing The Value Chain</vt:lpstr>
      <vt:lpstr>Class Activity 1: IKEA (15 minutes)</vt:lpstr>
      <vt:lpstr>IKEA’s Value Chain</vt:lpstr>
      <vt:lpstr>3. Portfolio Analysis Boston Consulting Group</vt:lpstr>
      <vt:lpstr>Class Activity 2:  Cash Cows (10 minutes)</vt:lpstr>
      <vt:lpstr>Financial Ratio Analysis</vt:lpstr>
      <vt:lpstr>Indicators to Establish Liquidity</vt:lpstr>
      <vt:lpstr>Indicators to Establish Solvency</vt:lpstr>
      <vt:lpstr>Indicators to Determine Profitability</vt:lpstr>
      <vt:lpstr>Compare Financial Ratios</vt:lpstr>
      <vt:lpstr>Financial Ratio’s in SME</vt:lpstr>
      <vt:lpstr>Homework: Financial Ratio Analysis   </vt:lpstr>
      <vt:lpstr>Summary</vt:lpstr>
      <vt:lpstr>Learning Objectives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1.1.1.Theoretical Foundations of International Entrepreneurship</dc:title>
  <dc:creator>Tine</dc:creator>
  <cp:lastModifiedBy>Tine</cp:lastModifiedBy>
  <cp:revision>101</cp:revision>
  <dcterms:created xsi:type="dcterms:W3CDTF">2017-05-31T09:35:54Z</dcterms:created>
  <dcterms:modified xsi:type="dcterms:W3CDTF">2019-09-27T05:30:32Z</dcterms:modified>
</cp:coreProperties>
</file>