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80" r:id="rId3"/>
    <p:sldId id="261" r:id="rId4"/>
    <p:sldId id="284" r:id="rId5"/>
    <p:sldId id="623" r:id="rId6"/>
    <p:sldId id="622" r:id="rId7"/>
    <p:sldId id="639" r:id="rId8"/>
    <p:sldId id="621" r:id="rId9"/>
    <p:sldId id="628" r:id="rId10"/>
    <p:sldId id="612" r:id="rId11"/>
    <p:sldId id="624" r:id="rId12"/>
    <p:sldId id="267" r:id="rId13"/>
    <p:sldId id="268" r:id="rId14"/>
    <p:sldId id="627" r:id="rId15"/>
    <p:sldId id="641" r:id="rId16"/>
    <p:sldId id="269" r:id="rId17"/>
    <p:sldId id="625" r:id="rId18"/>
    <p:sldId id="270" r:id="rId19"/>
    <p:sldId id="636" r:id="rId20"/>
    <p:sldId id="271" r:id="rId21"/>
    <p:sldId id="273" r:id="rId22"/>
    <p:sldId id="274" r:id="rId23"/>
    <p:sldId id="275" r:id="rId24"/>
    <p:sldId id="276" r:id="rId25"/>
    <p:sldId id="277" r:id="rId26"/>
    <p:sldId id="278" r:id="rId27"/>
    <p:sldId id="279" r:id="rId28"/>
    <p:sldId id="626" r:id="rId29"/>
    <p:sldId id="281" r:id="rId30"/>
    <p:sldId id="640" r:id="rId31"/>
    <p:sldId id="637" r:id="rId32"/>
    <p:sldId id="638" r:id="rId33"/>
    <p:sldId id="629" r:id="rId3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Ammeraal" initials="AA" lastIdx="23" clrIdx="0">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1"/>
    <a:srgbClr val="6082D3"/>
    <a:srgbClr val="99C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1" autoAdjust="0"/>
    <p:restoredTop sz="83241" autoAdjust="0"/>
  </p:normalViewPr>
  <p:slideViewPr>
    <p:cSldViewPr snapToGrid="0">
      <p:cViewPr varScale="1">
        <p:scale>
          <a:sx n="57" d="100"/>
          <a:sy n="57" d="100"/>
        </p:scale>
        <p:origin x="594"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3" Type="http://schemas.openxmlformats.org/officeDocument/2006/relationships/hyperlink" Target="http://pngimg.com/download/14886" TargetMode="External"/><Relationship Id="rId7" Type="http://schemas.openxmlformats.org/officeDocument/2006/relationships/hyperlink" Target="https://commons.wikimedia.org/wiki/File:3_number_black_and_white.svg" TargetMode="External"/><Relationship Id="rId2" Type="http://schemas.microsoft.com/office/2007/relationships/hdphoto" Target="../media/hdphoto1.wdp"/><Relationship Id="rId1" Type="http://schemas.openxmlformats.org/officeDocument/2006/relationships/image" Target="../media/image19.png"/><Relationship Id="rId6" Type="http://schemas.openxmlformats.org/officeDocument/2006/relationships/image" Target="../media/image21.png"/><Relationship Id="rId5" Type="http://schemas.openxmlformats.org/officeDocument/2006/relationships/hyperlink" Target="http://commons.wikimedia.org/wiki/File:2_number_black_and_white.svg" TargetMode="External"/><Relationship Id="rId4" Type="http://schemas.openxmlformats.org/officeDocument/2006/relationships/image" Target="../media/image20.png"/></Relationships>
</file>

<file path=ppt/diagrams/_rels/data6.xml.rels><?xml version="1.0" encoding="UTF-8" standalone="yes"?>
<Relationships xmlns="http://schemas.openxmlformats.org/package/2006/relationships"><Relationship Id="rId8" Type="http://schemas.openxmlformats.org/officeDocument/2006/relationships/hyperlink" Target="https://en.wikipedia.org/wiki/Culture_of_Mali" TargetMode="External"/><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hyperlink" Target="https://en.wikipedia.org/wiki/Demography_of_the_United_States" TargetMode="External"/><Relationship Id="rId1" Type="http://schemas.openxmlformats.org/officeDocument/2006/relationships/image" Target="../media/image6.png"/><Relationship Id="rId6" Type="http://schemas.openxmlformats.org/officeDocument/2006/relationships/hyperlink" Target="http://mysimplethoughtsonline.blogspot.com/2012/11/euthanasia-legal-ethical-moral.html" TargetMode="External"/><Relationship Id="rId5" Type="http://schemas.openxmlformats.org/officeDocument/2006/relationships/image" Target="../media/image8.jpeg"/><Relationship Id="rId4" Type="http://schemas.openxmlformats.org/officeDocument/2006/relationships/hyperlink" Target="http://commons.wikimedia.org/wiki/File:US_Inflation_rate.png"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echnofaq.org/posts/2015/08/why-is-technology-crucial-in-business/" TargetMode="External"/><Relationship Id="rId1" Type="http://schemas.openxmlformats.org/officeDocument/2006/relationships/image" Target="../media/image10.jpeg"/><Relationship Id="rId6" Type="http://schemas.openxmlformats.org/officeDocument/2006/relationships/hyperlink" Target="http://scitechconnect.elsevier.com/silent-flights-owls-turbines/" TargetMode="External"/><Relationship Id="rId5" Type="http://schemas.openxmlformats.org/officeDocument/2006/relationships/image" Target="../media/image12.jpeg"/><Relationship Id="rId4" Type="http://schemas.openxmlformats.org/officeDocument/2006/relationships/hyperlink" Target="https://geobrava.wordpress.com/2018/03/30/u-s-tops-list-as-global-tech-innovation-leader/"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countryeconomy.com/ratings/moodys" TargetMode="External"/><Relationship Id="rId2" Type="http://schemas.openxmlformats.org/officeDocument/2006/relationships/hyperlink" Target="https://www.bti-project.org/" TargetMode="External"/><Relationship Id="rId1" Type="http://schemas.openxmlformats.org/officeDocument/2006/relationships/hyperlink" Target="http://www.doingbusiness.org/" TargetMode="External"/><Relationship Id="rId4" Type="http://schemas.openxmlformats.org/officeDocument/2006/relationships/hyperlink" Target="https://www.coface.com/Economic-Studies-and-Country-Risks"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pngimg.com/download/14886" TargetMode="External"/><Relationship Id="rId7" Type="http://schemas.openxmlformats.org/officeDocument/2006/relationships/hyperlink" Target="https://commons.wikimedia.org/wiki/File:3_number_black_and_white.svg" TargetMode="External"/><Relationship Id="rId2" Type="http://schemas.microsoft.com/office/2007/relationships/hdphoto" Target="../media/hdphoto1.wdp"/><Relationship Id="rId1" Type="http://schemas.openxmlformats.org/officeDocument/2006/relationships/image" Target="../media/image19.png"/><Relationship Id="rId6" Type="http://schemas.openxmlformats.org/officeDocument/2006/relationships/image" Target="../media/image21.png"/><Relationship Id="rId5" Type="http://schemas.openxmlformats.org/officeDocument/2006/relationships/hyperlink" Target="http://commons.wikimedia.org/wiki/File:2_number_black_and_white.svg" TargetMode="External"/><Relationship Id="rId4"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8" Type="http://schemas.openxmlformats.org/officeDocument/2006/relationships/hyperlink" Target="https://en.wikipedia.org/wiki/Culture_of_Mali" TargetMode="External"/><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hyperlink" Target="https://en.wikipedia.org/wiki/Demography_of_the_United_States" TargetMode="External"/><Relationship Id="rId1" Type="http://schemas.openxmlformats.org/officeDocument/2006/relationships/image" Target="../media/image6.png"/><Relationship Id="rId6" Type="http://schemas.openxmlformats.org/officeDocument/2006/relationships/hyperlink" Target="http://mysimplethoughtsonline.blogspot.com/2012/11/euthanasia-legal-ethical-moral.html" TargetMode="External"/><Relationship Id="rId5" Type="http://schemas.openxmlformats.org/officeDocument/2006/relationships/image" Target="../media/image8.jpeg"/><Relationship Id="rId4" Type="http://schemas.openxmlformats.org/officeDocument/2006/relationships/hyperlink" Target="http://commons.wikimedia.org/wiki/File:US_Inflation_rate.png"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echnofaq.org/posts/2015/08/why-is-technology-crucial-in-business/" TargetMode="External"/><Relationship Id="rId1" Type="http://schemas.openxmlformats.org/officeDocument/2006/relationships/image" Target="../media/image10.jpeg"/><Relationship Id="rId6" Type="http://schemas.openxmlformats.org/officeDocument/2006/relationships/hyperlink" Target="http://scitechconnect.elsevier.com/silent-flights-owls-turbines/" TargetMode="External"/><Relationship Id="rId5" Type="http://schemas.openxmlformats.org/officeDocument/2006/relationships/image" Target="../media/image12.jpeg"/><Relationship Id="rId4" Type="http://schemas.openxmlformats.org/officeDocument/2006/relationships/hyperlink" Target="https://geobrava.wordpress.com/2018/03/30/u-s-tops-list-as-global-tech-innovation-leader/"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countryeconomy.com/ratings/moodys" TargetMode="External"/><Relationship Id="rId2" Type="http://schemas.openxmlformats.org/officeDocument/2006/relationships/hyperlink" Target="https://www.bti-project.org/" TargetMode="External"/><Relationship Id="rId1" Type="http://schemas.openxmlformats.org/officeDocument/2006/relationships/hyperlink" Target="http://www.doingbusiness.org/" TargetMode="External"/><Relationship Id="rId4" Type="http://schemas.openxmlformats.org/officeDocument/2006/relationships/hyperlink" Target="https://www.coface.com/Economic-Studies-and-Country-Risk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79EB5-590A-4911-800F-32A2E0A1C6C3}" type="doc">
      <dgm:prSet loTypeId="urn:microsoft.com/office/officeart/2009/3/layout/IncreasingArrowsProcess" loCatId="process" qsTypeId="urn:microsoft.com/office/officeart/2005/8/quickstyle/simple2" qsCatId="simple" csTypeId="urn:microsoft.com/office/officeart/2005/8/colors/colorful5" csCatId="colorful" phldr="1"/>
      <dgm:spPr/>
      <dgm:t>
        <a:bodyPr/>
        <a:lstStyle/>
        <a:p>
          <a:endParaRPr lang="de-DE"/>
        </a:p>
      </dgm:t>
    </dgm:pt>
    <dgm:pt modelId="{66B82EE9-2566-44C8-AA29-F8765D510126}">
      <dgm:prSet phldrT="[Text]" custT="1"/>
      <dgm:spPr/>
      <dgm:t>
        <a:bodyPr/>
        <a:lstStyle/>
        <a:p>
          <a:pPr>
            <a:buFont typeface="+mj-lt"/>
            <a:buAutoNum type="arabicPeriod"/>
          </a:pPr>
          <a:r>
            <a:rPr lang="en-US" sz="2000" b="1" noProof="0" dirty="0"/>
            <a:t>1. General market screening</a:t>
          </a:r>
          <a:endParaRPr lang="de-DE" sz="2000" b="1" dirty="0"/>
        </a:p>
      </dgm:t>
    </dgm:pt>
    <dgm:pt modelId="{965776F9-4EB9-4510-A640-69DB5964EF1E}" type="parTrans" cxnId="{295F9978-BD81-4635-A46B-8BE4F53EA6C3}">
      <dgm:prSet/>
      <dgm:spPr/>
      <dgm:t>
        <a:bodyPr/>
        <a:lstStyle/>
        <a:p>
          <a:endParaRPr lang="de-DE"/>
        </a:p>
      </dgm:t>
    </dgm:pt>
    <dgm:pt modelId="{A8C0F687-048D-4E5E-B797-2FC0B307CA33}" type="sibTrans" cxnId="{295F9978-BD81-4635-A46B-8BE4F53EA6C3}">
      <dgm:prSet/>
      <dgm:spPr/>
      <dgm:t>
        <a:bodyPr/>
        <a:lstStyle/>
        <a:p>
          <a:endParaRPr lang="de-DE"/>
        </a:p>
      </dgm:t>
    </dgm:pt>
    <dgm:pt modelId="{5692FC3E-12C8-4A7E-9FC7-01AD8D1713E4}">
      <dgm:prSet phldrT="[Text]" custT="1"/>
      <dgm:spPr/>
      <dgm:t>
        <a:bodyPr/>
        <a:lstStyle/>
        <a:p>
          <a:pPr>
            <a:buFont typeface="+mj-lt"/>
            <a:buAutoNum type="arabicPeriod" startAt="3"/>
          </a:pPr>
          <a:r>
            <a:rPr lang="en-US" sz="2000" b="1" noProof="0" dirty="0"/>
            <a:t>3. Macro screening of general environment</a:t>
          </a:r>
          <a:endParaRPr lang="de-DE" sz="2000" b="1" dirty="0"/>
        </a:p>
      </dgm:t>
    </dgm:pt>
    <dgm:pt modelId="{696A5ABD-2DA8-40BB-B400-4BC74E2DD430}" type="parTrans" cxnId="{C4A24451-18C8-4CF5-A1A8-E1B71015FA65}">
      <dgm:prSet/>
      <dgm:spPr/>
      <dgm:t>
        <a:bodyPr/>
        <a:lstStyle/>
        <a:p>
          <a:endParaRPr lang="de-DE"/>
        </a:p>
      </dgm:t>
    </dgm:pt>
    <dgm:pt modelId="{B7355C7C-9611-443C-B393-D8B00AE2F8E8}" type="sibTrans" cxnId="{C4A24451-18C8-4CF5-A1A8-E1B71015FA65}">
      <dgm:prSet/>
      <dgm:spPr/>
      <dgm:t>
        <a:bodyPr/>
        <a:lstStyle/>
        <a:p>
          <a:endParaRPr lang="de-DE"/>
        </a:p>
      </dgm:t>
    </dgm:pt>
    <dgm:pt modelId="{5164424E-F063-461B-A878-F331B9C97BD3}">
      <dgm:prSet custT="1"/>
      <dgm:spPr/>
      <dgm:t>
        <a:bodyPr/>
        <a:lstStyle/>
        <a:p>
          <a:r>
            <a:rPr lang="en-US" sz="1800" noProof="0" dirty="0"/>
            <a:t>Often a random process, based on trends, proximity</a:t>
          </a:r>
        </a:p>
      </dgm:t>
    </dgm:pt>
    <dgm:pt modelId="{C28E17CD-D9F5-46D8-92E1-8049C49F8CB6}" type="parTrans" cxnId="{4F9064B7-6D9F-4EB2-B437-4FE1D8DB6120}">
      <dgm:prSet/>
      <dgm:spPr/>
      <dgm:t>
        <a:bodyPr/>
        <a:lstStyle/>
        <a:p>
          <a:endParaRPr lang="de-DE"/>
        </a:p>
      </dgm:t>
    </dgm:pt>
    <dgm:pt modelId="{0AA729B5-07C9-4E89-95FE-230E92B49D85}" type="sibTrans" cxnId="{4F9064B7-6D9F-4EB2-B437-4FE1D8DB6120}">
      <dgm:prSet/>
      <dgm:spPr/>
      <dgm:t>
        <a:bodyPr/>
        <a:lstStyle/>
        <a:p>
          <a:endParaRPr lang="de-DE"/>
        </a:p>
      </dgm:t>
    </dgm:pt>
    <dgm:pt modelId="{693D9A9C-E897-46E9-A562-938756A0FEA1}">
      <dgm:prSet custT="1"/>
      <dgm:spPr/>
      <dgm:t>
        <a:bodyPr/>
        <a:lstStyle/>
        <a:p>
          <a:r>
            <a:rPr lang="en-US" sz="2000" b="1" noProof="0" dirty="0"/>
            <a:t>2. Initial screening</a:t>
          </a:r>
        </a:p>
      </dgm:t>
    </dgm:pt>
    <dgm:pt modelId="{797A3F51-8B7E-41C7-BC00-9E3EFAF20F6B}" type="parTrans" cxnId="{8A8425C3-BEDC-4DC4-9BF6-80892677A627}">
      <dgm:prSet/>
      <dgm:spPr/>
      <dgm:t>
        <a:bodyPr/>
        <a:lstStyle/>
        <a:p>
          <a:endParaRPr lang="de-DE"/>
        </a:p>
      </dgm:t>
    </dgm:pt>
    <dgm:pt modelId="{3D57006C-76D9-49FA-89DD-983CAD2BA304}" type="sibTrans" cxnId="{8A8425C3-BEDC-4DC4-9BF6-80892677A627}">
      <dgm:prSet/>
      <dgm:spPr/>
      <dgm:t>
        <a:bodyPr/>
        <a:lstStyle/>
        <a:p>
          <a:endParaRPr lang="de-DE"/>
        </a:p>
      </dgm:t>
    </dgm:pt>
    <dgm:pt modelId="{70F05DE8-9B49-4E85-9E0F-1A03505C57F1}">
      <dgm:prSet custT="1"/>
      <dgm:spPr/>
      <dgm:t>
        <a:bodyPr/>
        <a:lstStyle/>
        <a:p>
          <a:r>
            <a:rPr lang="en-US" sz="1800" noProof="0" dirty="0"/>
            <a:t>Is it worth considering?</a:t>
          </a:r>
        </a:p>
      </dgm:t>
    </dgm:pt>
    <dgm:pt modelId="{59980BAA-F03C-408A-85B6-1DADC9C1DEFB}" type="parTrans" cxnId="{43A08422-BA06-4ABD-8BD9-627D55DBB18D}">
      <dgm:prSet/>
      <dgm:spPr/>
      <dgm:t>
        <a:bodyPr/>
        <a:lstStyle/>
        <a:p>
          <a:endParaRPr lang="de-DE"/>
        </a:p>
      </dgm:t>
    </dgm:pt>
    <dgm:pt modelId="{9B91C582-D749-4090-97FB-88F7EEE92F05}" type="sibTrans" cxnId="{43A08422-BA06-4ABD-8BD9-627D55DBB18D}">
      <dgm:prSet/>
      <dgm:spPr/>
      <dgm:t>
        <a:bodyPr/>
        <a:lstStyle/>
        <a:p>
          <a:endParaRPr lang="de-DE"/>
        </a:p>
      </dgm:t>
    </dgm:pt>
    <dgm:pt modelId="{43AB6A8F-6EA6-4FF0-BD41-BEFE13F5961A}">
      <dgm:prSet custT="1"/>
      <dgm:spPr/>
      <dgm:t>
        <a:bodyPr/>
        <a:lstStyle/>
        <a:p>
          <a:r>
            <a:rPr lang="en-US" sz="1800" noProof="0" dirty="0"/>
            <a:t>Usually chambers of commerce are helpful here, e.g.</a:t>
          </a:r>
        </a:p>
      </dgm:t>
    </dgm:pt>
    <dgm:pt modelId="{C17926BD-49BA-46CD-8AA8-4B5FBD38AD69}" type="parTrans" cxnId="{17C576DA-C0BD-40F2-BAAC-0F76BF29BA28}">
      <dgm:prSet/>
      <dgm:spPr/>
      <dgm:t>
        <a:bodyPr/>
        <a:lstStyle/>
        <a:p>
          <a:endParaRPr lang="de-DE"/>
        </a:p>
      </dgm:t>
    </dgm:pt>
    <dgm:pt modelId="{487485B2-3456-4096-9F04-243FF24F2087}" type="sibTrans" cxnId="{17C576DA-C0BD-40F2-BAAC-0F76BF29BA28}">
      <dgm:prSet/>
      <dgm:spPr/>
      <dgm:t>
        <a:bodyPr/>
        <a:lstStyle/>
        <a:p>
          <a:endParaRPr lang="de-DE"/>
        </a:p>
      </dgm:t>
    </dgm:pt>
    <dgm:pt modelId="{05E26AF0-0556-4257-89CA-9CC06B53C4D5}">
      <dgm:prSet custT="1"/>
      <dgm:spPr/>
      <dgm:t>
        <a:bodyPr/>
        <a:lstStyle/>
        <a:p>
          <a:r>
            <a:rPr lang="en-US" sz="1800" noProof="0"/>
            <a:t>For Germany: IHK</a:t>
          </a:r>
          <a:endParaRPr lang="en-US" sz="1800" noProof="0" dirty="0"/>
        </a:p>
      </dgm:t>
    </dgm:pt>
    <dgm:pt modelId="{7E5137A2-0F04-4F92-AF37-0180C7BF055A}" type="parTrans" cxnId="{8269A754-1F24-465C-9291-37FAD12949E7}">
      <dgm:prSet/>
      <dgm:spPr/>
      <dgm:t>
        <a:bodyPr/>
        <a:lstStyle/>
        <a:p>
          <a:endParaRPr lang="de-DE"/>
        </a:p>
      </dgm:t>
    </dgm:pt>
    <dgm:pt modelId="{A66A19B4-1B05-4898-A7AF-D0E838742710}" type="sibTrans" cxnId="{8269A754-1F24-465C-9291-37FAD12949E7}">
      <dgm:prSet/>
      <dgm:spPr/>
      <dgm:t>
        <a:bodyPr/>
        <a:lstStyle/>
        <a:p>
          <a:endParaRPr lang="de-DE"/>
        </a:p>
      </dgm:t>
    </dgm:pt>
    <dgm:pt modelId="{26FCC81C-E6BE-4288-B6C0-B6413852BB9B}">
      <dgm:prSet custT="1"/>
      <dgm:spPr/>
      <dgm:t>
        <a:bodyPr/>
        <a:lstStyle/>
        <a:p>
          <a:r>
            <a:rPr lang="en-US" sz="1800" noProof="0" dirty="0"/>
            <a:t>For the US: ITA</a:t>
          </a:r>
        </a:p>
        <a:p>
          <a:r>
            <a:rPr lang="en-US" sz="1800" noProof="0" dirty="0"/>
            <a:t>For New Zealand: </a:t>
          </a:r>
          <a:r>
            <a:rPr lang="en-US" sz="1800" noProof="0" dirty="0" err="1"/>
            <a:t>NZTE</a:t>
          </a:r>
          <a:endParaRPr lang="en-US" sz="1800" noProof="0" dirty="0"/>
        </a:p>
      </dgm:t>
    </dgm:pt>
    <dgm:pt modelId="{4D64B8BC-5317-4603-A358-79DFC68625D0}" type="parTrans" cxnId="{45E6EE6F-4663-4C21-8D45-12D9DEDFCF24}">
      <dgm:prSet/>
      <dgm:spPr/>
      <dgm:t>
        <a:bodyPr/>
        <a:lstStyle/>
        <a:p>
          <a:endParaRPr lang="de-DE"/>
        </a:p>
      </dgm:t>
    </dgm:pt>
    <dgm:pt modelId="{27A8D7BF-CDF7-4127-9A51-5F73E6C03949}" type="sibTrans" cxnId="{45E6EE6F-4663-4C21-8D45-12D9DEDFCF24}">
      <dgm:prSet/>
      <dgm:spPr/>
      <dgm:t>
        <a:bodyPr/>
        <a:lstStyle/>
        <a:p>
          <a:endParaRPr lang="de-DE"/>
        </a:p>
      </dgm:t>
    </dgm:pt>
    <dgm:pt modelId="{3B48785D-9CF1-4728-A184-47FCDA26D70B}">
      <dgm:prSet custT="1"/>
      <dgm:spPr/>
      <dgm:t>
        <a:bodyPr/>
        <a:lstStyle/>
        <a:p>
          <a:r>
            <a:rPr lang="en-US" sz="1800" noProof="0" dirty="0"/>
            <a:t>E.g. PESTLE;  Economist Model of Country Analysis</a:t>
          </a:r>
        </a:p>
      </dgm:t>
    </dgm:pt>
    <dgm:pt modelId="{FC37FEAF-4D65-4173-A1F7-9FEF379C1986}" type="parTrans" cxnId="{6D3484BF-21DA-4DD3-BAC8-CBAB0A7EC448}">
      <dgm:prSet/>
      <dgm:spPr/>
      <dgm:t>
        <a:bodyPr/>
        <a:lstStyle/>
        <a:p>
          <a:endParaRPr lang="de-DE"/>
        </a:p>
      </dgm:t>
    </dgm:pt>
    <dgm:pt modelId="{0102FF23-CA71-4339-B389-37B5391BC1ED}" type="sibTrans" cxnId="{6D3484BF-21DA-4DD3-BAC8-CBAB0A7EC448}">
      <dgm:prSet/>
      <dgm:spPr/>
      <dgm:t>
        <a:bodyPr/>
        <a:lstStyle/>
        <a:p>
          <a:endParaRPr lang="de-DE"/>
        </a:p>
      </dgm:t>
    </dgm:pt>
    <dgm:pt modelId="{5863FA92-BCC9-4C32-A696-E13A187C9C22}">
      <dgm:prSet custT="1"/>
      <dgm:spPr/>
      <dgm:t>
        <a:bodyPr/>
        <a:lstStyle/>
        <a:p>
          <a:r>
            <a:rPr lang="en-US" sz="2000" b="1" noProof="0" dirty="0"/>
            <a:t>4. Micro screening of the industry</a:t>
          </a:r>
        </a:p>
      </dgm:t>
    </dgm:pt>
    <dgm:pt modelId="{94FFBED3-BB1F-419B-B5E8-4F9F6B47B13B}" type="parTrans" cxnId="{95BBDE18-73AE-47B1-9E21-B8D462174ECB}">
      <dgm:prSet/>
      <dgm:spPr/>
      <dgm:t>
        <a:bodyPr/>
        <a:lstStyle/>
        <a:p>
          <a:endParaRPr lang="de-DE"/>
        </a:p>
      </dgm:t>
    </dgm:pt>
    <dgm:pt modelId="{B71CD6A4-248E-41E2-B8F5-F42C6441F148}" type="sibTrans" cxnId="{95BBDE18-73AE-47B1-9E21-B8D462174ECB}">
      <dgm:prSet/>
      <dgm:spPr/>
      <dgm:t>
        <a:bodyPr/>
        <a:lstStyle/>
        <a:p>
          <a:endParaRPr lang="de-DE"/>
        </a:p>
      </dgm:t>
    </dgm:pt>
    <dgm:pt modelId="{00F3848D-1E30-4FCB-A374-C9EC47351A81}">
      <dgm:prSet custT="1"/>
      <dgm:spPr/>
      <dgm:t>
        <a:bodyPr/>
        <a:lstStyle/>
        <a:p>
          <a:r>
            <a:rPr lang="en-US" sz="1800" noProof="0" dirty="0"/>
            <a:t>E.g. Five Forces Model (Porter)</a:t>
          </a:r>
        </a:p>
      </dgm:t>
    </dgm:pt>
    <dgm:pt modelId="{30A3AF19-AC62-4159-BAD8-60D1FAED533E}" type="parTrans" cxnId="{43ACF284-1EFD-432B-9A0E-53A092CEBF15}">
      <dgm:prSet/>
      <dgm:spPr/>
      <dgm:t>
        <a:bodyPr/>
        <a:lstStyle/>
        <a:p>
          <a:endParaRPr lang="de-DE"/>
        </a:p>
      </dgm:t>
    </dgm:pt>
    <dgm:pt modelId="{F90A8075-9B17-4EA5-9EDA-7A91D95E2E56}" type="sibTrans" cxnId="{43ACF284-1EFD-432B-9A0E-53A092CEBF15}">
      <dgm:prSet/>
      <dgm:spPr/>
      <dgm:t>
        <a:bodyPr/>
        <a:lstStyle/>
        <a:p>
          <a:endParaRPr lang="de-DE"/>
        </a:p>
      </dgm:t>
    </dgm:pt>
    <dgm:pt modelId="{2AA6199A-7992-44CA-85E1-A040DADC51F5}">
      <dgm:prSet custT="1"/>
      <dgm:spPr/>
      <dgm:t>
        <a:bodyPr/>
        <a:lstStyle/>
        <a:p>
          <a:r>
            <a:rPr lang="en-US" sz="2000" b="1" noProof="0" dirty="0"/>
            <a:t>5. Final selection</a:t>
          </a:r>
        </a:p>
      </dgm:t>
    </dgm:pt>
    <dgm:pt modelId="{201E1A11-AC5E-4E9A-9CB3-386B0481EF89}" type="parTrans" cxnId="{FD3FD3EF-78D0-4E00-9CB7-B85FF5999B67}">
      <dgm:prSet/>
      <dgm:spPr/>
      <dgm:t>
        <a:bodyPr/>
        <a:lstStyle/>
        <a:p>
          <a:endParaRPr lang="de-DE"/>
        </a:p>
      </dgm:t>
    </dgm:pt>
    <dgm:pt modelId="{704875FE-3BBA-4264-B48D-2B5EC3394D4B}" type="sibTrans" cxnId="{FD3FD3EF-78D0-4E00-9CB7-B85FF5999B67}">
      <dgm:prSet/>
      <dgm:spPr/>
      <dgm:t>
        <a:bodyPr/>
        <a:lstStyle/>
        <a:p>
          <a:endParaRPr lang="de-DE"/>
        </a:p>
      </dgm:t>
    </dgm:pt>
    <dgm:pt modelId="{86A81701-FF98-4E3C-B163-3583C2E29339}" type="pres">
      <dgm:prSet presAssocID="{6B279EB5-590A-4911-800F-32A2E0A1C6C3}" presName="Name0" presStyleCnt="0">
        <dgm:presLayoutVars>
          <dgm:chMax val="5"/>
          <dgm:chPref val="5"/>
          <dgm:dir/>
          <dgm:animLvl val="lvl"/>
        </dgm:presLayoutVars>
      </dgm:prSet>
      <dgm:spPr/>
    </dgm:pt>
    <dgm:pt modelId="{6598CBF8-68B6-462E-942F-8B1A5453EFCE}" type="pres">
      <dgm:prSet presAssocID="{66B82EE9-2566-44C8-AA29-F8765D510126}" presName="parentText1" presStyleLbl="node1" presStyleIdx="0" presStyleCnt="5">
        <dgm:presLayoutVars>
          <dgm:chMax/>
          <dgm:chPref val="3"/>
          <dgm:bulletEnabled val="1"/>
        </dgm:presLayoutVars>
      </dgm:prSet>
      <dgm:spPr/>
    </dgm:pt>
    <dgm:pt modelId="{C4928F33-8A86-4E72-BCB6-DC8D24F4537E}" type="pres">
      <dgm:prSet presAssocID="{66B82EE9-2566-44C8-AA29-F8765D510126}" presName="childText1" presStyleLbl="solidAlignAcc1" presStyleIdx="0" presStyleCnt="4">
        <dgm:presLayoutVars>
          <dgm:chMax val="0"/>
          <dgm:chPref val="0"/>
          <dgm:bulletEnabled val="1"/>
        </dgm:presLayoutVars>
      </dgm:prSet>
      <dgm:spPr/>
    </dgm:pt>
    <dgm:pt modelId="{A407F4C7-6F5A-4497-B84E-A697C851536A}" type="pres">
      <dgm:prSet presAssocID="{693D9A9C-E897-46E9-A562-938756A0FEA1}" presName="parentText2" presStyleLbl="node1" presStyleIdx="1" presStyleCnt="5">
        <dgm:presLayoutVars>
          <dgm:chMax/>
          <dgm:chPref val="3"/>
          <dgm:bulletEnabled val="1"/>
        </dgm:presLayoutVars>
      </dgm:prSet>
      <dgm:spPr/>
    </dgm:pt>
    <dgm:pt modelId="{087909E8-92DD-48A3-89DA-D3FCEA83309C}" type="pres">
      <dgm:prSet presAssocID="{693D9A9C-E897-46E9-A562-938756A0FEA1}" presName="childText2" presStyleLbl="solidAlignAcc1" presStyleIdx="1" presStyleCnt="4" custScaleY="103727" custLinFactNeighborY="2415">
        <dgm:presLayoutVars>
          <dgm:chMax val="0"/>
          <dgm:chPref val="0"/>
          <dgm:bulletEnabled val="1"/>
        </dgm:presLayoutVars>
      </dgm:prSet>
      <dgm:spPr/>
    </dgm:pt>
    <dgm:pt modelId="{55202F45-BF79-44F9-9D1F-4A017D2D18D3}" type="pres">
      <dgm:prSet presAssocID="{5692FC3E-12C8-4A7E-9FC7-01AD8D1713E4}" presName="parentText3" presStyleLbl="node1" presStyleIdx="2" presStyleCnt="5">
        <dgm:presLayoutVars>
          <dgm:chMax/>
          <dgm:chPref val="3"/>
          <dgm:bulletEnabled val="1"/>
        </dgm:presLayoutVars>
      </dgm:prSet>
      <dgm:spPr/>
    </dgm:pt>
    <dgm:pt modelId="{28140CF1-C68F-4D5E-A46B-B9921CECFDCB}" type="pres">
      <dgm:prSet presAssocID="{5692FC3E-12C8-4A7E-9FC7-01AD8D1713E4}" presName="childText3" presStyleLbl="solidAlignAcc1" presStyleIdx="2" presStyleCnt="4">
        <dgm:presLayoutVars>
          <dgm:chMax val="0"/>
          <dgm:chPref val="0"/>
          <dgm:bulletEnabled val="1"/>
        </dgm:presLayoutVars>
      </dgm:prSet>
      <dgm:spPr/>
    </dgm:pt>
    <dgm:pt modelId="{E6A6ECFF-39E7-4FF4-8B9E-75CA8CF4AD6E}" type="pres">
      <dgm:prSet presAssocID="{5863FA92-BCC9-4C32-A696-E13A187C9C22}" presName="parentText4" presStyleLbl="node1" presStyleIdx="3" presStyleCnt="5">
        <dgm:presLayoutVars>
          <dgm:chMax/>
          <dgm:chPref val="3"/>
          <dgm:bulletEnabled val="1"/>
        </dgm:presLayoutVars>
      </dgm:prSet>
      <dgm:spPr/>
    </dgm:pt>
    <dgm:pt modelId="{EA534941-2FFD-41D9-863C-FECAFC40EE83}" type="pres">
      <dgm:prSet presAssocID="{5863FA92-BCC9-4C32-A696-E13A187C9C22}" presName="childText4" presStyleLbl="solidAlignAcc1" presStyleIdx="3" presStyleCnt="4">
        <dgm:presLayoutVars>
          <dgm:chMax val="0"/>
          <dgm:chPref val="0"/>
          <dgm:bulletEnabled val="1"/>
        </dgm:presLayoutVars>
      </dgm:prSet>
      <dgm:spPr/>
    </dgm:pt>
    <dgm:pt modelId="{41F25E83-ED94-4BC8-8DFD-A07C06A2AA91}" type="pres">
      <dgm:prSet presAssocID="{2AA6199A-7992-44CA-85E1-A040DADC51F5}" presName="parentText5" presStyleLbl="node1" presStyleIdx="4" presStyleCnt="5">
        <dgm:presLayoutVars>
          <dgm:chMax/>
          <dgm:chPref val="3"/>
          <dgm:bulletEnabled val="1"/>
        </dgm:presLayoutVars>
      </dgm:prSet>
      <dgm:spPr/>
    </dgm:pt>
  </dgm:ptLst>
  <dgm:cxnLst>
    <dgm:cxn modelId="{95BBDE18-73AE-47B1-9E21-B8D462174ECB}" srcId="{6B279EB5-590A-4911-800F-32A2E0A1C6C3}" destId="{5863FA92-BCC9-4C32-A696-E13A187C9C22}" srcOrd="3" destOrd="0" parTransId="{94FFBED3-BB1F-419B-B5E8-4F9F6B47B13B}" sibTransId="{B71CD6A4-248E-41E2-B8F5-F42C6441F148}"/>
    <dgm:cxn modelId="{B5C66120-53FC-4BC1-8DCC-5A77B1CD79F5}" type="presOf" srcId="{3B48785D-9CF1-4728-A184-47FCDA26D70B}" destId="{28140CF1-C68F-4D5E-A46B-B9921CECFDCB}" srcOrd="0" destOrd="0" presId="urn:microsoft.com/office/officeart/2009/3/layout/IncreasingArrowsProcess"/>
    <dgm:cxn modelId="{43A08422-BA06-4ABD-8BD9-627D55DBB18D}" srcId="{693D9A9C-E897-46E9-A562-938756A0FEA1}" destId="{70F05DE8-9B49-4E85-9E0F-1A03505C57F1}" srcOrd="0" destOrd="0" parTransId="{59980BAA-F03C-408A-85B6-1DADC9C1DEFB}" sibTransId="{9B91C582-D749-4090-97FB-88F7EEE92F05}"/>
    <dgm:cxn modelId="{EF798224-4EEC-49A6-9A0B-7B231016AB1D}" type="presOf" srcId="{5692FC3E-12C8-4A7E-9FC7-01AD8D1713E4}" destId="{55202F45-BF79-44F9-9D1F-4A017D2D18D3}" srcOrd="0" destOrd="0" presId="urn:microsoft.com/office/officeart/2009/3/layout/IncreasingArrowsProcess"/>
    <dgm:cxn modelId="{75BE9B3E-B9F0-4809-B645-A5EAFD3325DE}" type="presOf" srcId="{6B279EB5-590A-4911-800F-32A2E0A1C6C3}" destId="{86A81701-FF98-4E3C-B163-3583C2E29339}" srcOrd="0" destOrd="0" presId="urn:microsoft.com/office/officeart/2009/3/layout/IncreasingArrowsProcess"/>
    <dgm:cxn modelId="{B8826A6B-2EBC-4AE1-9525-0DE73FCBA0BC}" type="presOf" srcId="{2AA6199A-7992-44CA-85E1-A040DADC51F5}" destId="{41F25E83-ED94-4BC8-8DFD-A07C06A2AA91}" srcOrd="0" destOrd="0" presId="urn:microsoft.com/office/officeart/2009/3/layout/IncreasingArrowsProcess"/>
    <dgm:cxn modelId="{45E6EE6F-4663-4C21-8D45-12D9DEDFCF24}" srcId="{693D9A9C-E897-46E9-A562-938756A0FEA1}" destId="{26FCC81C-E6BE-4288-B6C0-B6413852BB9B}" srcOrd="3" destOrd="0" parTransId="{4D64B8BC-5317-4603-A358-79DFC68625D0}" sibTransId="{27A8D7BF-CDF7-4127-9A51-5F73E6C03949}"/>
    <dgm:cxn modelId="{C4A24451-18C8-4CF5-A1A8-E1B71015FA65}" srcId="{6B279EB5-590A-4911-800F-32A2E0A1C6C3}" destId="{5692FC3E-12C8-4A7E-9FC7-01AD8D1713E4}" srcOrd="2" destOrd="0" parTransId="{696A5ABD-2DA8-40BB-B400-4BC74E2DD430}" sibTransId="{B7355C7C-9611-443C-B393-D8B00AE2F8E8}"/>
    <dgm:cxn modelId="{8269A754-1F24-465C-9291-37FAD12949E7}" srcId="{693D9A9C-E897-46E9-A562-938756A0FEA1}" destId="{05E26AF0-0556-4257-89CA-9CC06B53C4D5}" srcOrd="2" destOrd="0" parTransId="{7E5137A2-0F04-4F92-AF37-0180C7BF055A}" sibTransId="{A66A19B4-1B05-4898-A7AF-D0E838742710}"/>
    <dgm:cxn modelId="{F3BF9D57-F8A4-4430-A96F-44D6E66941AE}" type="presOf" srcId="{693D9A9C-E897-46E9-A562-938756A0FEA1}" destId="{A407F4C7-6F5A-4497-B84E-A697C851536A}" srcOrd="0" destOrd="0" presId="urn:microsoft.com/office/officeart/2009/3/layout/IncreasingArrowsProcess"/>
    <dgm:cxn modelId="{295F9978-BD81-4635-A46B-8BE4F53EA6C3}" srcId="{6B279EB5-590A-4911-800F-32A2E0A1C6C3}" destId="{66B82EE9-2566-44C8-AA29-F8765D510126}" srcOrd="0" destOrd="0" parTransId="{965776F9-4EB9-4510-A640-69DB5964EF1E}" sibTransId="{A8C0F687-048D-4E5E-B797-2FC0B307CA33}"/>
    <dgm:cxn modelId="{1A1EE17D-8AC3-4D56-97F1-7D4FDC833618}" type="presOf" srcId="{70F05DE8-9B49-4E85-9E0F-1A03505C57F1}" destId="{087909E8-92DD-48A3-89DA-D3FCEA83309C}" srcOrd="0" destOrd="0" presId="urn:microsoft.com/office/officeart/2009/3/layout/IncreasingArrowsProcess"/>
    <dgm:cxn modelId="{43ACF284-1EFD-432B-9A0E-53A092CEBF15}" srcId="{5863FA92-BCC9-4C32-A696-E13A187C9C22}" destId="{00F3848D-1E30-4FCB-A374-C9EC47351A81}" srcOrd="0" destOrd="0" parTransId="{30A3AF19-AC62-4159-BAD8-60D1FAED533E}" sibTransId="{F90A8075-9B17-4EA5-9EDA-7A91D95E2E56}"/>
    <dgm:cxn modelId="{ACD1C698-1FCD-4A58-A81E-B5E7B8686B9A}" type="presOf" srcId="{43AB6A8F-6EA6-4FF0-BD41-BEFE13F5961A}" destId="{087909E8-92DD-48A3-89DA-D3FCEA83309C}" srcOrd="0" destOrd="1" presId="urn:microsoft.com/office/officeart/2009/3/layout/IncreasingArrowsProcess"/>
    <dgm:cxn modelId="{4F9064B7-6D9F-4EB2-B437-4FE1D8DB6120}" srcId="{66B82EE9-2566-44C8-AA29-F8765D510126}" destId="{5164424E-F063-461B-A878-F331B9C97BD3}" srcOrd="0" destOrd="0" parTransId="{C28E17CD-D9F5-46D8-92E1-8049C49F8CB6}" sibTransId="{0AA729B5-07C9-4E89-95FE-230E92B49D85}"/>
    <dgm:cxn modelId="{6D3484BF-21DA-4DD3-BAC8-CBAB0A7EC448}" srcId="{5692FC3E-12C8-4A7E-9FC7-01AD8D1713E4}" destId="{3B48785D-9CF1-4728-A184-47FCDA26D70B}" srcOrd="0" destOrd="0" parTransId="{FC37FEAF-4D65-4173-A1F7-9FEF379C1986}" sibTransId="{0102FF23-CA71-4339-B389-37B5391BC1ED}"/>
    <dgm:cxn modelId="{8A8425C3-BEDC-4DC4-9BF6-80892677A627}" srcId="{6B279EB5-590A-4911-800F-32A2E0A1C6C3}" destId="{693D9A9C-E897-46E9-A562-938756A0FEA1}" srcOrd="1" destOrd="0" parTransId="{797A3F51-8B7E-41C7-BC00-9E3EFAF20F6B}" sibTransId="{3D57006C-76D9-49FA-89DD-983CAD2BA304}"/>
    <dgm:cxn modelId="{434441C3-3FF9-4FCF-8A5B-741DC7947EC9}" type="presOf" srcId="{5863FA92-BCC9-4C32-A696-E13A187C9C22}" destId="{E6A6ECFF-39E7-4FF4-8B9E-75CA8CF4AD6E}" srcOrd="0" destOrd="0" presId="urn:microsoft.com/office/officeart/2009/3/layout/IncreasingArrowsProcess"/>
    <dgm:cxn modelId="{17C576DA-C0BD-40F2-BAAC-0F76BF29BA28}" srcId="{693D9A9C-E897-46E9-A562-938756A0FEA1}" destId="{43AB6A8F-6EA6-4FF0-BD41-BEFE13F5961A}" srcOrd="1" destOrd="0" parTransId="{C17926BD-49BA-46CD-8AA8-4B5FBD38AD69}" sibTransId="{487485B2-3456-4096-9F04-243FF24F2087}"/>
    <dgm:cxn modelId="{C09B70DB-149C-435B-9D8B-53333182C100}" type="presOf" srcId="{00F3848D-1E30-4FCB-A374-C9EC47351A81}" destId="{EA534941-2FFD-41D9-863C-FECAFC40EE83}" srcOrd="0" destOrd="0" presId="urn:microsoft.com/office/officeart/2009/3/layout/IncreasingArrowsProcess"/>
    <dgm:cxn modelId="{62F54AEA-BC2E-46B0-AAC3-C9A27BE11FFB}" type="presOf" srcId="{05E26AF0-0556-4257-89CA-9CC06B53C4D5}" destId="{087909E8-92DD-48A3-89DA-D3FCEA83309C}" srcOrd="0" destOrd="2" presId="urn:microsoft.com/office/officeart/2009/3/layout/IncreasingArrowsProcess"/>
    <dgm:cxn modelId="{FD3FD3EF-78D0-4E00-9CB7-B85FF5999B67}" srcId="{6B279EB5-590A-4911-800F-32A2E0A1C6C3}" destId="{2AA6199A-7992-44CA-85E1-A040DADC51F5}" srcOrd="4" destOrd="0" parTransId="{201E1A11-AC5E-4E9A-9CB3-386B0481EF89}" sibTransId="{704875FE-3BBA-4264-B48D-2B5EC3394D4B}"/>
    <dgm:cxn modelId="{EECFA3F7-FED3-4D95-B0B2-585BA9DB57AC}" type="presOf" srcId="{5164424E-F063-461B-A878-F331B9C97BD3}" destId="{C4928F33-8A86-4E72-BCB6-DC8D24F4537E}" srcOrd="0" destOrd="0" presId="urn:microsoft.com/office/officeart/2009/3/layout/IncreasingArrowsProcess"/>
    <dgm:cxn modelId="{E8A036F9-C0D5-48E9-B773-B0073E4D5873}" type="presOf" srcId="{26FCC81C-E6BE-4288-B6C0-B6413852BB9B}" destId="{087909E8-92DD-48A3-89DA-D3FCEA83309C}" srcOrd="0" destOrd="3" presId="urn:microsoft.com/office/officeart/2009/3/layout/IncreasingArrowsProcess"/>
    <dgm:cxn modelId="{E0EF11FD-DF3D-440D-92C1-B4DF6E60886F}" type="presOf" srcId="{66B82EE9-2566-44C8-AA29-F8765D510126}" destId="{6598CBF8-68B6-462E-942F-8B1A5453EFCE}" srcOrd="0" destOrd="0" presId="urn:microsoft.com/office/officeart/2009/3/layout/IncreasingArrowsProcess"/>
    <dgm:cxn modelId="{5F3D9BD0-BD8B-4E9F-8329-2C0AC44383A2}" type="presParOf" srcId="{86A81701-FF98-4E3C-B163-3583C2E29339}" destId="{6598CBF8-68B6-462E-942F-8B1A5453EFCE}" srcOrd="0" destOrd="0" presId="urn:microsoft.com/office/officeart/2009/3/layout/IncreasingArrowsProcess"/>
    <dgm:cxn modelId="{430CE407-0661-4F42-9C28-ADDC17440B9B}" type="presParOf" srcId="{86A81701-FF98-4E3C-B163-3583C2E29339}" destId="{C4928F33-8A86-4E72-BCB6-DC8D24F4537E}" srcOrd="1" destOrd="0" presId="urn:microsoft.com/office/officeart/2009/3/layout/IncreasingArrowsProcess"/>
    <dgm:cxn modelId="{896D699D-3EF3-4CFB-9F54-76A79CBC2911}" type="presParOf" srcId="{86A81701-FF98-4E3C-B163-3583C2E29339}" destId="{A407F4C7-6F5A-4497-B84E-A697C851536A}" srcOrd="2" destOrd="0" presId="urn:microsoft.com/office/officeart/2009/3/layout/IncreasingArrowsProcess"/>
    <dgm:cxn modelId="{C5813C5A-A150-4E7F-8449-98295EC8E08B}" type="presParOf" srcId="{86A81701-FF98-4E3C-B163-3583C2E29339}" destId="{087909E8-92DD-48A3-89DA-D3FCEA83309C}" srcOrd="3" destOrd="0" presId="urn:microsoft.com/office/officeart/2009/3/layout/IncreasingArrowsProcess"/>
    <dgm:cxn modelId="{AC576216-A5D1-4BCF-9FC4-2C2FA18821E7}" type="presParOf" srcId="{86A81701-FF98-4E3C-B163-3583C2E29339}" destId="{55202F45-BF79-44F9-9D1F-4A017D2D18D3}" srcOrd="4" destOrd="0" presId="urn:microsoft.com/office/officeart/2009/3/layout/IncreasingArrowsProcess"/>
    <dgm:cxn modelId="{A036829F-D36C-4882-AF15-0183BADB33FD}" type="presParOf" srcId="{86A81701-FF98-4E3C-B163-3583C2E29339}" destId="{28140CF1-C68F-4D5E-A46B-B9921CECFDCB}" srcOrd="5" destOrd="0" presId="urn:microsoft.com/office/officeart/2009/3/layout/IncreasingArrowsProcess"/>
    <dgm:cxn modelId="{35B5D96C-D71E-48FA-8E4B-286C6C3500D8}" type="presParOf" srcId="{86A81701-FF98-4E3C-B163-3583C2E29339}" destId="{E6A6ECFF-39E7-4FF4-8B9E-75CA8CF4AD6E}" srcOrd="6" destOrd="0" presId="urn:microsoft.com/office/officeart/2009/3/layout/IncreasingArrowsProcess"/>
    <dgm:cxn modelId="{E25A8E3F-F0C3-49C3-B792-03FECFDB1059}" type="presParOf" srcId="{86A81701-FF98-4E3C-B163-3583C2E29339}" destId="{EA534941-2FFD-41D9-863C-FECAFC40EE83}" srcOrd="7" destOrd="0" presId="urn:microsoft.com/office/officeart/2009/3/layout/IncreasingArrowsProcess"/>
    <dgm:cxn modelId="{EDD3CB30-602D-45F7-A1A4-32EF3A586571}" type="presParOf" srcId="{86A81701-FF98-4E3C-B163-3583C2E29339}" destId="{41F25E83-ED94-4BC8-8DFD-A07C06A2AA91}" srcOrd="8"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04848C-EBE2-4C46-B0C7-497C94BD2F1D}" type="doc">
      <dgm:prSet loTypeId="urn:microsoft.com/office/officeart/2005/8/layout/vList3" loCatId="list" qsTypeId="urn:microsoft.com/office/officeart/2005/8/quickstyle/simple1" qsCatId="simple" csTypeId="urn:microsoft.com/office/officeart/2005/8/colors/accent6_2" csCatId="accent6" phldr="1"/>
      <dgm:spPr/>
    </dgm:pt>
    <dgm:pt modelId="{DB54BE6F-FF1F-4307-9B58-2D65E174105E}">
      <dgm:prSet phldrT="[Text]"/>
      <dgm:spPr/>
      <dgm:t>
        <a:bodyPr/>
        <a:lstStyle/>
        <a:p>
          <a:r>
            <a:rPr lang="en-US" noProof="0" dirty="0"/>
            <a:t>External analysis and market selection has several stages</a:t>
          </a:r>
          <a:endParaRPr lang="de-DE" dirty="0"/>
        </a:p>
      </dgm:t>
    </dgm:pt>
    <dgm:pt modelId="{58064002-517D-4209-937F-E179A5855A79}" type="parTrans" cxnId="{02FF362D-6B65-44AF-8EE4-2445DD796FE3}">
      <dgm:prSet/>
      <dgm:spPr/>
      <dgm:t>
        <a:bodyPr/>
        <a:lstStyle/>
        <a:p>
          <a:endParaRPr lang="en-US"/>
        </a:p>
      </dgm:t>
    </dgm:pt>
    <dgm:pt modelId="{B3A6F68E-3ED0-48B3-B82C-2F3711934227}" type="sibTrans" cxnId="{02FF362D-6B65-44AF-8EE4-2445DD796FE3}">
      <dgm:prSet/>
      <dgm:spPr/>
      <dgm:t>
        <a:bodyPr/>
        <a:lstStyle/>
        <a:p>
          <a:endParaRPr lang="en-US"/>
        </a:p>
      </dgm:t>
    </dgm:pt>
    <dgm:pt modelId="{23B2E84F-CF64-4411-A64A-8BBBB32F6A3B}">
      <dgm:prSet phldrT="[Text]"/>
      <dgm:spPr/>
      <dgm:t>
        <a:bodyPr/>
        <a:lstStyle/>
        <a:p>
          <a:r>
            <a:rPr lang="en-GB" noProof="0" dirty="0"/>
            <a:t>There are different tools to support the structure of macro screening of the external environment, PESTLE is just one of them</a:t>
          </a:r>
        </a:p>
      </dgm:t>
    </dgm:pt>
    <dgm:pt modelId="{FA469A8E-BD72-4917-8060-0ECB6249914E}" type="parTrans" cxnId="{B2068519-EB21-4238-9A8E-B819244B99DF}">
      <dgm:prSet/>
      <dgm:spPr/>
      <dgm:t>
        <a:bodyPr/>
        <a:lstStyle/>
        <a:p>
          <a:endParaRPr lang="en-US"/>
        </a:p>
      </dgm:t>
    </dgm:pt>
    <dgm:pt modelId="{EA23F7B1-C2B4-4C28-A7A9-718609AA021E}" type="sibTrans" cxnId="{B2068519-EB21-4238-9A8E-B819244B99DF}">
      <dgm:prSet/>
      <dgm:spPr/>
      <dgm:t>
        <a:bodyPr/>
        <a:lstStyle/>
        <a:p>
          <a:endParaRPr lang="en-US"/>
        </a:p>
      </dgm:t>
    </dgm:pt>
    <dgm:pt modelId="{18B85D15-4E7D-447D-A0A7-082AB9F17E05}">
      <dgm:prSet phldrT="[Text]"/>
      <dgm:spPr/>
      <dgm:t>
        <a:bodyPr/>
        <a:lstStyle/>
        <a:p>
          <a:r>
            <a:rPr lang="en-GB" noProof="0" dirty="0"/>
            <a:t>Micro screening is an industry analysis, supported, for example, by Porter’s Five Forces</a:t>
          </a:r>
        </a:p>
      </dgm:t>
    </dgm:pt>
    <dgm:pt modelId="{5F28B8BE-49DD-4DA3-BAA1-CD5C7682D944}" type="parTrans" cxnId="{D98D38BD-7937-4059-9823-BFF88C7822AC}">
      <dgm:prSet/>
      <dgm:spPr/>
      <dgm:t>
        <a:bodyPr/>
        <a:lstStyle/>
        <a:p>
          <a:endParaRPr lang="en-US"/>
        </a:p>
      </dgm:t>
    </dgm:pt>
    <dgm:pt modelId="{980AF7A7-B3D1-4184-97E6-AA618AA79A9D}" type="sibTrans" cxnId="{D98D38BD-7937-4059-9823-BFF88C7822AC}">
      <dgm:prSet/>
      <dgm:spPr/>
      <dgm:t>
        <a:bodyPr/>
        <a:lstStyle/>
        <a:p>
          <a:endParaRPr lang="en-US"/>
        </a:p>
      </dgm:t>
    </dgm:pt>
    <dgm:pt modelId="{16E7656F-D104-4629-9B59-DE8F7DAA4193}" type="pres">
      <dgm:prSet presAssocID="{EC04848C-EBE2-4C46-B0C7-497C94BD2F1D}" presName="linearFlow" presStyleCnt="0">
        <dgm:presLayoutVars>
          <dgm:dir/>
          <dgm:resizeHandles val="exact"/>
        </dgm:presLayoutVars>
      </dgm:prSet>
      <dgm:spPr/>
    </dgm:pt>
    <dgm:pt modelId="{8412DAC0-640B-47EB-A6AB-F4E8A32226F6}" type="pres">
      <dgm:prSet presAssocID="{DB54BE6F-FF1F-4307-9B58-2D65E174105E}" presName="composite" presStyleCnt="0"/>
      <dgm:spPr/>
    </dgm:pt>
    <dgm:pt modelId="{247AC88F-04A9-4E8C-A49C-2B8B92C41542}" type="pres">
      <dgm:prSet presAssocID="{DB54BE6F-FF1F-4307-9B58-2D65E174105E}" presName="imgShp" presStyleLbl="fgImgPlace1" presStyleIdx="0" presStyleCnt="3"/>
      <dgm:spPr>
        <a:blipFill>
          <a:blip xmlns:r="http://schemas.openxmlformats.org/officeDocument/2006/relationships" r:embed="rId1" cstate="print">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dgm:spPr>
    </dgm:pt>
    <dgm:pt modelId="{78764802-7B9F-471A-8D1C-0116EBE87314}" type="pres">
      <dgm:prSet presAssocID="{DB54BE6F-FF1F-4307-9B58-2D65E174105E}" presName="txShp" presStyleLbl="node1" presStyleIdx="0" presStyleCnt="3">
        <dgm:presLayoutVars>
          <dgm:bulletEnabled val="1"/>
        </dgm:presLayoutVars>
      </dgm:prSet>
      <dgm:spPr/>
    </dgm:pt>
    <dgm:pt modelId="{F5C82E42-44AA-4AAB-91B4-E94795CB905B}" type="pres">
      <dgm:prSet presAssocID="{B3A6F68E-3ED0-48B3-B82C-2F3711934227}" presName="spacing" presStyleCnt="0"/>
      <dgm:spPr/>
    </dgm:pt>
    <dgm:pt modelId="{F05A3C64-FD33-4B81-99CF-66FD629097E3}" type="pres">
      <dgm:prSet presAssocID="{23B2E84F-CF64-4411-A64A-8BBBB32F6A3B}" presName="composite" presStyleCnt="0"/>
      <dgm:spPr/>
    </dgm:pt>
    <dgm:pt modelId="{0D07FD11-173D-4341-BF85-A16B876C3088}" type="pres">
      <dgm:prSet presAssocID="{23B2E84F-CF64-4411-A64A-8BBBB32F6A3B}" presName="imgShp" presStyleLbl="fgImgPlace1" presStyleIdx="1" presStyleCnt="3"/>
      <dgm:spPr>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1000" b="-1000"/>
          </a:stretch>
        </a:blipFill>
      </dgm:spPr>
    </dgm:pt>
    <dgm:pt modelId="{9C5C25BF-798D-4F6F-822A-C5250BF0F13A}" type="pres">
      <dgm:prSet presAssocID="{23B2E84F-CF64-4411-A64A-8BBBB32F6A3B}" presName="txShp" presStyleLbl="node1" presStyleIdx="1" presStyleCnt="3">
        <dgm:presLayoutVars>
          <dgm:bulletEnabled val="1"/>
        </dgm:presLayoutVars>
      </dgm:prSet>
      <dgm:spPr/>
    </dgm:pt>
    <dgm:pt modelId="{555E6C5F-59A1-414B-B8FA-9E6D2706CAF9}" type="pres">
      <dgm:prSet presAssocID="{EA23F7B1-C2B4-4C28-A7A9-718609AA021E}" presName="spacing" presStyleCnt="0"/>
      <dgm:spPr/>
    </dgm:pt>
    <dgm:pt modelId="{EE86078D-501B-424A-993F-ECF9A96A0666}" type="pres">
      <dgm:prSet presAssocID="{18B85D15-4E7D-447D-A0A7-082AB9F17E05}" presName="composite" presStyleCnt="0"/>
      <dgm:spPr/>
    </dgm:pt>
    <dgm:pt modelId="{D37C105C-1DAA-49DB-990F-0B9CE781E9C4}" type="pres">
      <dgm:prSet presAssocID="{18B85D15-4E7D-447D-A0A7-082AB9F17E05}" presName="imgShp" presStyleLbl="fgImgPlace1" presStyleIdx="2" presStyleCnt="3"/>
      <dgm:spPr>
        <a:blipFill>
          <a:blip xmlns:r="http://schemas.openxmlformats.org/officeDocument/2006/relationships"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t="-1000" b="-1000"/>
          </a:stretch>
        </a:blipFill>
      </dgm:spPr>
    </dgm:pt>
    <dgm:pt modelId="{C47BC547-C3FD-4E63-990F-52842F11969E}" type="pres">
      <dgm:prSet presAssocID="{18B85D15-4E7D-447D-A0A7-082AB9F17E05}" presName="txShp" presStyleLbl="node1" presStyleIdx="2" presStyleCnt="3">
        <dgm:presLayoutVars>
          <dgm:bulletEnabled val="1"/>
        </dgm:presLayoutVars>
      </dgm:prSet>
      <dgm:spPr/>
    </dgm:pt>
  </dgm:ptLst>
  <dgm:cxnLst>
    <dgm:cxn modelId="{B2068519-EB21-4238-9A8E-B819244B99DF}" srcId="{EC04848C-EBE2-4C46-B0C7-497C94BD2F1D}" destId="{23B2E84F-CF64-4411-A64A-8BBBB32F6A3B}" srcOrd="1" destOrd="0" parTransId="{FA469A8E-BD72-4917-8060-0ECB6249914E}" sibTransId="{EA23F7B1-C2B4-4C28-A7A9-718609AA021E}"/>
    <dgm:cxn modelId="{8C2E5E27-A523-4395-BADA-B57C211D309E}" type="presOf" srcId="{23B2E84F-CF64-4411-A64A-8BBBB32F6A3B}" destId="{9C5C25BF-798D-4F6F-822A-C5250BF0F13A}" srcOrd="0" destOrd="0" presId="urn:microsoft.com/office/officeart/2005/8/layout/vList3"/>
    <dgm:cxn modelId="{02FF362D-6B65-44AF-8EE4-2445DD796FE3}" srcId="{EC04848C-EBE2-4C46-B0C7-497C94BD2F1D}" destId="{DB54BE6F-FF1F-4307-9B58-2D65E174105E}" srcOrd="0" destOrd="0" parTransId="{58064002-517D-4209-937F-E179A5855A79}" sibTransId="{B3A6F68E-3ED0-48B3-B82C-2F3711934227}"/>
    <dgm:cxn modelId="{F59E1BB0-B73C-496C-B3E9-A15AD7EE7B6A}" type="presOf" srcId="{DB54BE6F-FF1F-4307-9B58-2D65E174105E}" destId="{78764802-7B9F-471A-8D1C-0116EBE87314}" srcOrd="0" destOrd="0" presId="urn:microsoft.com/office/officeart/2005/8/layout/vList3"/>
    <dgm:cxn modelId="{73A2F7B7-322F-4FE2-BC02-F7A5ACD987B1}" type="presOf" srcId="{EC04848C-EBE2-4C46-B0C7-497C94BD2F1D}" destId="{16E7656F-D104-4629-9B59-DE8F7DAA4193}" srcOrd="0" destOrd="0" presId="urn:microsoft.com/office/officeart/2005/8/layout/vList3"/>
    <dgm:cxn modelId="{D98D38BD-7937-4059-9823-BFF88C7822AC}" srcId="{EC04848C-EBE2-4C46-B0C7-497C94BD2F1D}" destId="{18B85D15-4E7D-447D-A0A7-082AB9F17E05}" srcOrd="2" destOrd="0" parTransId="{5F28B8BE-49DD-4DA3-BAA1-CD5C7682D944}" sibTransId="{980AF7A7-B3D1-4184-97E6-AA618AA79A9D}"/>
    <dgm:cxn modelId="{87E1D0F3-BCF9-4C6A-B0F2-A40E58028F30}" type="presOf" srcId="{18B85D15-4E7D-447D-A0A7-082AB9F17E05}" destId="{C47BC547-C3FD-4E63-990F-52842F11969E}" srcOrd="0" destOrd="0" presId="urn:microsoft.com/office/officeart/2005/8/layout/vList3"/>
    <dgm:cxn modelId="{F7CFC56A-C599-40C5-897E-43C73030ADFA}" type="presParOf" srcId="{16E7656F-D104-4629-9B59-DE8F7DAA4193}" destId="{8412DAC0-640B-47EB-A6AB-F4E8A32226F6}" srcOrd="0" destOrd="0" presId="urn:microsoft.com/office/officeart/2005/8/layout/vList3"/>
    <dgm:cxn modelId="{031BFC74-D7DD-4C95-BB46-102E0BB9DDCA}" type="presParOf" srcId="{8412DAC0-640B-47EB-A6AB-F4E8A32226F6}" destId="{247AC88F-04A9-4E8C-A49C-2B8B92C41542}" srcOrd="0" destOrd="0" presId="urn:microsoft.com/office/officeart/2005/8/layout/vList3"/>
    <dgm:cxn modelId="{1208AA17-6453-4249-A177-4B2D527EBE9F}" type="presParOf" srcId="{8412DAC0-640B-47EB-A6AB-F4E8A32226F6}" destId="{78764802-7B9F-471A-8D1C-0116EBE87314}" srcOrd="1" destOrd="0" presId="urn:microsoft.com/office/officeart/2005/8/layout/vList3"/>
    <dgm:cxn modelId="{4311D4A6-D428-44B1-A7E4-17E2494AAEF8}" type="presParOf" srcId="{16E7656F-D104-4629-9B59-DE8F7DAA4193}" destId="{F5C82E42-44AA-4AAB-91B4-E94795CB905B}" srcOrd="1" destOrd="0" presId="urn:microsoft.com/office/officeart/2005/8/layout/vList3"/>
    <dgm:cxn modelId="{750692A6-53F3-48FD-9E6F-5E864D6B478D}" type="presParOf" srcId="{16E7656F-D104-4629-9B59-DE8F7DAA4193}" destId="{F05A3C64-FD33-4B81-99CF-66FD629097E3}" srcOrd="2" destOrd="0" presId="urn:microsoft.com/office/officeart/2005/8/layout/vList3"/>
    <dgm:cxn modelId="{BD9E5B0F-452A-4C6C-9736-91FE460197ED}" type="presParOf" srcId="{F05A3C64-FD33-4B81-99CF-66FD629097E3}" destId="{0D07FD11-173D-4341-BF85-A16B876C3088}" srcOrd="0" destOrd="0" presId="urn:microsoft.com/office/officeart/2005/8/layout/vList3"/>
    <dgm:cxn modelId="{A116F6EF-B79D-4699-BE64-4208028FA453}" type="presParOf" srcId="{F05A3C64-FD33-4B81-99CF-66FD629097E3}" destId="{9C5C25BF-798D-4F6F-822A-C5250BF0F13A}" srcOrd="1" destOrd="0" presId="urn:microsoft.com/office/officeart/2005/8/layout/vList3"/>
    <dgm:cxn modelId="{DE7B3CEE-976B-412B-AD97-7B6F4B3C0D38}" type="presParOf" srcId="{16E7656F-D104-4629-9B59-DE8F7DAA4193}" destId="{555E6C5F-59A1-414B-B8FA-9E6D2706CAF9}" srcOrd="3" destOrd="0" presId="urn:microsoft.com/office/officeart/2005/8/layout/vList3"/>
    <dgm:cxn modelId="{B49C56F4-5FF2-4DEA-A45D-814EA06A6F39}" type="presParOf" srcId="{16E7656F-D104-4629-9B59-DE8F7DAA4193}" destId="{EE86078D-501B-424A-993F-ECF9A96A0666}" srcOrd="4" destOrd="0" presId="urn:microsoft.com/office/officeart/2005/8/layout/vList3"/>
    <dgm:cxn modelId="{A1CA6F93-0F60-4C37-9DFB-6A42BF956CB4}" type="presParOf" srcId="{EE86078D-501B-424A-993F-ECF9A96A0666}" destId="{D37C105C-1DAA-49DB-990F-0B9CE781E9C4}" srcOrd="0" destOrd="0" presId="urn:microsoft.com/office/officeart/2005/8/layout/vList3"/>
    <dgm:cxn modelId="{5A3D2A45-427A-469C-BD72-ADE064D009F5}" type="presParOf" srcId="{EE86078D-501B-424A-993F-ECF9A96A0666}" destId="{C47BC547-C3FD-4E63-990F-52842F11969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79EB5-590A-4911-800F-32A2E0A1C6C3}" type="doc">
      <dgm:prSet loTypeId="urn:microsoft.com/office/officeart/2009/3/layout/IncreasingArrowsProcess" loCatId="process" qsTypeId="urn:microsoft.com/office/officeart/2005/8/quickstyle/simple2" qsCatId="simple" csTypeId="urn:microsoft.com/office/officeart/2005/8/colors/colorful5" csCatId="colorful" phldr="1"/>
      <dgm:spPr/>
      <dgm:t>
        <a:bodyPr/>
        <a:lstStyle/>
        <a:p>
          <a:endParaRPr lang="de-DE"/>
        </a:p>
      </dgm:t>
    </dgm:pt>
    <dgm:pt modelId="{66B82EE9-2566-44C8-AA29-F8765D510126}">
      <dgm:prSet phldrT="[Text]" custT="1"/>
      <dgm:spPr>
        <a:solidFill>
          <a:schemeClr val="bg2">
            <a:lumMod val="75000"/>
          </a:schemeClr>
        </a:solidFill>
      </dgm:spPr>
      <dgm:t>
        <a:bodyPr/>
        <a:lstStyle/>
        <a:p>
          <a:pPr>
            <a:buFont typeface="+mj-lt"/>
            <a:buAutoNum type="arabicPeriod"/>
          </a:pPr>
          <a:r>
            <a:rPr lang="en-US" sz="2000" b="1" noProof="0" dirty="0"/>
            <a:t>1. General market screening</a:t>
          </a:r>
          <a:endParaRPr lang="de-DE" sz="2000" b="1" dirty="0"/>
        </a:p>
      </dgm:t>
    </dgm:pt>
    <dgm:pt modelId="{965776F9-4EB9-4510-A640-69DB5964EF1E}" type="parTrans" cxnId="{295F9978-BD81-4635-A46B-8BE4F53EA6C3}">
      <dgm:prSet/>
      <dgm:spPr/>
      <dgm:t>
        <a:bodyPr/>
        <a:lstStyle/>
        <a:p>
          <a:endParaRPr lang="de-DE"/>
        </a:p>
      </dgm:t>
    </dgm:pt>
    <dgm:pt modelId="{A8C0F687-048D-4E5E-B797-2FC0B307CA33}" type="sibTrans" cxnId="{295F9978-BD81-4635-A46B-8BE4F53EA6C3}">
      <dgm:prSet/>
      <dgm:spPr/>
      <dgm:t>
        <a:bodyPr/>
        <a:lstStyle/>
        <a:p>
          <a:endParaRPr lang="de-DE"/>
        </a:p>
      </dgm:t>
    </dgm:pt>
    <dgm:pt modelId="{5692FC3E-12C8-4A7E-9FC7-01AD8D1713E4}">
      <dgm:prSet phldrT="[Text]" custT="1"/>
      <dgm:spPr/>
      <dgm:t>
        <a:bodyPr/>
        <a:lstStyle/>
        <a:p>
          <a:pPr>
            <a:buFont typeface="+mj-lt"/>
            <a:buAutoNum type="arabicPeriod" startAt="3"/>
          </a:pPr>
          <a:r>
            <a:rPr lang="en-US" sz="2000" b="1" noProof="0" dirty="0"/>
            <a:t>3. Macro screening of general environment</a:t>
          </a:r>
          <a:endParaRPr lang="de-DE" sz="2000" b="1" dirty="0"/>
        </a:p>
      </dgm:t>
    </dgm:pt>
    <dgm:pt modelId="{696A5ABD-2DA8-40BB-B400-4BC74E2DD430}" type="parTrans" cxnId="{C4A24451-18C8-4CF5-A1A8-E1B71015FA65}">
      <dgm:prSet/>
      <dgm:spPr/>
      <dgm:t>
        <a:bodyPr/>
        <a:lstStyle/>
        <a:p>
          <a:endParaRPr lang="de-DE"/>
        </a:p>
      </dgm:t>
    </dgm:pt>
    <dgm:pt modelId="{B7355C7C-9611-443C-B393-D8B00AE2F8E8}" type="sibTrans" cxnId="{C4A24451-18C8-4CF5-A1A8-E1B71015FA65}">
      <dgm:prSet/>
      <dgm:spPr/>
      <dgm:t>
        <a:bodyPr/>
        <a:lstStyle/>
        <a:p>
          <a:endParaRPr lang="de-DE"/>
        </a:p>
      </dgm:t>
    </dgm:pt>
    <dgm:pt modelId="{5164424E-F063-461B-A878-F331B9C97BD3}">
      <dgm:prSet custT="1"/>
      <dgm:spPr>
        <a:ln>
          <a:solidFill>
            <a:schemeClr val="bg1">
              <a:lumMod val="75000"/>
            </a:schemeClr>
          </a:solidFill>
        </a:ln>
      </dgm:spPr>
      <dgm:t>
        <a:bodyPr/>
        <a:lstStyle/>
        <a:p>
          <a:r>
            <a:rPr lang="en-US" sz="1800" noProof="0" dirty="0">
              <a:solidFill>
                <a:schemeClr val="bg1">
                  <a:lumMod val="65000"/>
                </a:schemeClr>
              </a:solidFill>
            </a:rPr>
            <a:t>Often a random process, based on trends, proximity</a:t>
          </a:r>
        </a:p>
      </dgm:t>
    </dgm:pt>
    <dgm:pt modelId="{C28E17CD-D9F5-46D8-92E1-8049C49F8CB6}" type="parTrans" cxnId="{4F9064B7-6D9F-4EB2-B437-4FE1D8DB6120}">
      <dgm:prSet/>
      <dgm:spPr/>
      <dgm:t>
        <a:bodyPr/>
        <a:lstStyle/>
        <a:p>
          <a:endParaRPr lang="de-DE"/>
        </a:p>
      </dgm:t>
    </dgm:pt>
    <dgm:pt modelId="{0AA729B5-07C9-4E89-95FE-230E92B49D85}" type="sibTrans" cxnId="{4F9064B7-6D9F-4EB2-B437-4FE1D8DB6120}">
      <dgm:prSet/>
      <dgm:spPr/>
      <dgm:t>
        <a:bodyPr/>
        <a:lstStyle/>
        <a:p>
          <a:endParaRPr lang="de-DE"/>
        </a:p>
      </dgm:t>
    </dgm:pt>
    <dgm:pt modelId="{693D9A9C-E897-46E9-A562-938756A0FEA1}">
      <dgm:prSet custT="1"/>
      <dgm:spPr>
        <a:solidFill>
          <a:schemeClr val="bg2">
            <a:lumMod val="75000"/>
          </a:schemeClr>
        </a:solidFill>
      </dgm:spPr>
      <dgm:t>
        <a:bodyPr/>
        <a:lstStyle/>
        <a:p>
          <a:r>
            <a:rPr lang="en-US" sz="2000" b="1" noProof="0" dirty="0"/>
            <a:t>2. Initial screening</a:t>
          </a:r>
        </a:p>
      </dgm:t>
    </dgm:pt>
    <dgm:pt modelId="{797A3F51-8B7E-41C7-BC00-9E3EFAF20F6B}" type="parTrans" cxnId="{8A8425C3-BEDC-4DC4-9BF6-80892677A627}">
      <dgm:prSet/>
      <dgm:spPr/>
      <dgm:t>
        <a:bodyPr/>
        <a:lstStyle/>
        <a:p>
          <a:endParaRPr lang="de-DE"/>
        </a:p>
      </dgm:t>
    </dgm:pt>
    <dgm:pt modelId="{3D57006C-76D9-49FA-89DD-983CAD2BA304}" type="sibTrans" cxnId="{8A8425C3-BEDC-4DC4-9BF6-80892677A627}">
      <dgm:prSet/>
      <dgm:spPr/>
      <dgm:t>
        <a:bodyPr/>
        <a:lstStyle/>
        <a:p>
          <a:endParaRPr lang="de-DE"/>
        </a:p>
      </dgm:t>
    </dgm:pt>
    <dgm:pt modelId="{70F05DE8-9B49-4E85-9E0F-1A03505C57F1}">
      <dgm:prSet custT="1"/>
      <dgm:spPr>
        <a:ln>
          <a:solidFill>
            <a:schemeClr val="bg1">
              <a:lumMod val="75000"/>
            </a:schemeClr>
          </a:solidFill>
        </a:ln>
      </dgm:spPr>
      <dgm:t>
        <a:bodyPr/>
        <a:lstStyle/>
        <a:p>
          <a:r>
            <a:rPr lang="en-US" sz="1800" noProof="0" dirty="0">
              <a:solidFill>
                <a:schemeClr val="bg1">
                  <a:lumMod val="65000"/>
                </a:schemeClr>
              </a:solidFill>
            </a:rPr>
            <a:t>Is it worth considering?</a:t>
          </a:r>
        </a:p>
      </dgm:t>
    </dgm:pt>
    <dgm:pt modelId="{59980BAA-F03C-408A-85B6-1DADC9C1DEFB}" type="parTrans" cxnId="{43A08422-BA06-4ABD-8BD9-627D55DBB18D}">
      <dgm:prSet/>
      <dgm:spPr/>
      <dgm:t>
        <a:bodyPr/>
        <a:lstStyle/>
        <a:p>
          <a:endParaRPr lang="de-DE"/>
        </a:p>
      </dgm:t>
    </dgm:pt>
    <dgm:pt modelId="{9B91C582-D749-4090-97FB-88F7EEE92F05}" type="sibTrans" cxnId="{43A08422-BA06-4ABD-8BD9-627D55DBB18D}">
      <dgm:prSet/>
      <dgm:spPr/>
      <dgm:t>
        <a:bodyPr/>
        <a:lstStyle/>
        <a:p>
          <a:endParaRPr lang="de-DE"/>
        </a:p>
      </dgm:t>
    </dgm:pt>
    <dgm:pt modelId="{43AB6A8F-6EA6-4FF0-BD41-BEFE13F5961A}">
      <dgm:prSet custT="1"/>
      <dgm:spPr>
        <a:ln>
          <a:solidFill>
            <a:schemeClr val="bg1">
              <a:lumMod val="75000"/>
            </a:schemeClr>
          </a:solidFill>
        </a:ln>
      </dgm:spPr>
      <dgm:t>
        <a:bodyPr/>
        <a:lstStyle/>
        <a:p>
          <a:r>
            <a:rPr lang="en-US" sz="1800" noProof="0" dirty="0">
              <a:solidFill>
                <a:schemeClr val="bg1">
                  <a:lumMod val="65000"/>
                </a:schemeClr>
              </a:solidFill>
            </a:rPr>
            <a:t>Usually chambers of commerce are helpful here, e.g.</a:t>
          </a:r>
        </a:p>
      </dgm:t>
    </dgm:pt>
    <dgm:pt modelId="{C17926BD-49BA-46CD-8AA8-4B5FBD38AD69}" type="parTrans" cxnId="{17C576DA-C0BD-40F2-BAAC-0F76BF29BA28}">
      <dgm:prSet/>
      <dgm:spPr/>
      <dgm:t>
        <a:bodyPr/>
        <a:lstStyle/>
        <a:p>
          <a:endParaRPr lang="de-DE"/>
        </a:p>
      </dgm:t>
    </dgm:pt>
    <dgm:pt modelId="{487485B2-3456-4096-9F04-243FF24F2087}" type="sibTrans" cxnId="{17C576DA-C0BD-40F2-BAAC-0F76BF29BA28}">
      <dgm:prSet/>
      <dgm:spPr/>
      <dgm:t>
        <a:bodyPr/>
        <a:lstStyle/>
        <a:p>
          <a:endParaRPr lang="de-DE"/>
        </a:p>
      </dgm:t>
    </dgm:pt>
    <dgm:pt modelId="{05E26AF0-0556-4257-89CA-9CC06B53C4D5}">
      <dgm:prSet custT="1"/>
      <dgm:spPr>
        <a:ln>
          <a:solidFill>
            <a:schemeClr val="bg1">
              <a:lumMod val="75000"/>
            </a:schemeClr>
          </a:solidFill>
        </a:ln>
      </dgm:spPr>
      <dgm:t>
        <a:bodyPr/>
        <a:lstStyle/>
        <a:p>
          <a:r>
            <a:rPr lang="en-US" sz="1800" noProof="0">
              <a:solidFill>
                <a:schemeClr val="bg1">
                  <a:lumMod val="65000"/>
                </a:schemeClr>
              </a:solidFill>
            </a:rPr>
            <a:t>For Germany: IHK</a:t>
          </a:r>
          <a:endParaRPr lang="en-US" sz="1800" noProof="0" dirty="0">
            <a:solidFill>
              <a:schemeClr val="bg1">
                <a:lumMod val="65000"/>
              </a:schemeClr>
            </a:solidFill>
          </a:endParaRPr>
        </a:p>
      </dgm:t>
    </dgm:pt>
    <dgm:pt modelId="{7E5137A2-0F04-4F92-AF37-0180C7BF055A}" type="parTrans" cxnId="{8269A754-1F24-465C-9291-37FAD12949E7}">
      <dgm:prSet/>
      <dgm:spPr/>
      <dgm:t>
        <a:bodyPr/>
        <a:lstStyle/>
        <a:p>
          <a:endParaRPr lang="de-DE"/>
        </a:p>
      </dgm:t>
    </dgm:pt>
    <dgm:pt modelId="{A66A19B4-1B05-4898-A7AF-D0E838742710}" type="sibTrans" cxnId="{8269A754-1F24-465C-9291-37FAD12949E7}">
      <dgm:prSet/>
      <dgm:spPr/>
      <dgm:t>
        <a:bodyPr/>
        <a:lstStyle/>
        <a:p>
          <a:endParaRPr lang="de-DE"/>
        </a:p>
      </dgm:t>
    </dgm:pt>
    <dgm:pt modelId="{26FCC81C-E6BE-4288-B6C0-B6413852BB9B}">
      <dgm:prSet custT="1"/>
      <dgm:spPr>
        <a:ln>
          <a:solidFill>
            <a:schemeClr val="bg1">
              <a:lumMod val="75000"/>
            </a:schemeClr>
          </a:solidFill>
        </a:ln>
      </dgm:spPr>
      <dgm:t>
        <a:bodyPr/>
        <a:lstStyle/>
        <a:p>
          <a:r>
            <a:rPr lang="en-US" sz="1800" noProof="0" dirty="0">
              <a:solidFill>
                <a:schemeClr val="bg1">
                  <a:lumMod val="65000"/>
                </a:schemeClr>
              </a:solidFill>
            </a:rPr>
            <a:t>For the US: ITA</a:t>
          </a:r>
        </a:p>
        <a:p>
          <a:r>
            <a:rPr lang="en-US" sz="1800" noProof="0" dirty="0">
              <a:solidFill>
                <a:schemeClr val="bg1">
                  <a:lumMod val="65000"/>
                </a:schemeClr>
              </a:solidFill>
            </a:rPr>
            <a:t>For New Zealand: </a:t>
          </a:r>
          <a:r>
            <a:rPr lang="en-US" sz="1800" noProof="0" dirty="0" err="1">
              <a:solidFill>
                <a:schemeClr val="bg1">
                  <a:lumMod val="65000"/>
                </a:schemeClr>
              </a:solidFill>
            </a:rPr>
            <a:t>NZTE</a:t>
          </a:r>
          <a:endParaRPr lang="en-US" sz="1800" noProof="0" dirty="0">
            <a:solidFill>
              <a:schemeClr val="bg1">
                <a:lumMod val="65000"/>
              </a:schemeClr>
            </a:solidFill>
          </a:endParaRPr>
        </a:p>
      </dgm:t>
    </dgm:pt>
    <dgm:pt modelId="{4D64B8BC-5317-4603-A358-79DFC68625D0}" type="parTrans" cxnId="{45E6EE6F-4663-4C21-8D45-12D9DEDFCF24}">
      <dgm:prSet/>
      <dgm:spPr/>
      <dgm:t>
        <a:bodyPr/>
        <a:lstStyle/>
        <a:p>
          <a:endParaRPr lang="de-DE"/>
        </a:p>
      </dgm:t>
    </dgm:pt>
    <dgm:pt modelId="{27A8D7BF-CDF7-4127-9A51-5F73E6C03949}" type="sibTrans" cxnId="{45E6EE6F-4663-4C21-8D45-12D9DEDFCF24}">
      <dgm:prSet/>
      <dgm:spPr/>
      <dgm:t>
        <a:bodyPr/>
        <a:lstStyle/>
        <a:p>
          <a:endParaRPr lang="de-DE"/>
        </a:p>
      </dgm:t>
    </dgm:pt>
    <dgm:pt modelId="{3B48785D-9CF1-4728-A184-47FCDA26D70B}">
      <dgm:prSet custT="1"/>
      <dgm:spPr/>
      <dgm:t>
        <a:bodyPr/>
        <a:lstStyle/>
        <a:p>
          <a:r>
            <a:rPr lang="en-US" sz="1800" noProof="0" dirty="0"/>
            <a:t>E.g. PESTLE;  Economist Model of Country Analysis</a:t>
          </a:r>
        </a:p>
      </dgm:t>
    </dgm:pt>
    <dgm:pt modelId="{FC37FEAF-4D65-4173-A1F7-9FEF379C1986}" type="parTrans" cxnId="{6D3484BF-21DA-4DD3-BAC8-CBAB0A7EC448}">
      <dgm:prSet/>
      <dgm:spPr/>
      <dgm:t>
        <a:bodyPr/>
        <a:lstStyle/>
        <a:p>
          <a:endParaRPr lang="de-DE"/>
        </a:p>
      </dgm:t>
    </dgm:pt>
    <dgm:pt modelId="{0102FF23-CA71-4339-B389-37B5391BC1ED}" type="sibTrans" cxnId="{6D3484BF-21DA-4DD3-BAC8-CBAB0A7EC448}">
      <dgm:prSet/>
      <dgm:spPr/>
      <dgm:t>
        <a:bodyPr/>
        <a:lstStyle/>
        <a:p>
          <a:endParaRPr lang="de-DE"/>
        </a:p>
      </dgm:t>
    </dgm:pt>
    <dgm:pt modelId="{5863FA92-BCC9-4C32-A696-E13A187C9C22}">
      <dgm:prSet custT="1"/>
      <dgm:spPr>
        <a:solidFill>
          <a:schemeClr val="bg2">
            <a:lumMod val="75000"/>
          </a:schemeClr>
        </a:solidFill>
      </dgm:spPr>
      <dgm:t>
        <a:bodyPr/>
        <a:lstStyle/>
        <a:p>
          <a:r>
            <a:rPr lang="en-US" sz="2000" b="1" noProof="0" dirty="0"/>
            <a:t>4. Micro screening of the industry</a:t>
          </a:r>
        </a:p>
      </dgm:t>
    </dgm:pt>
    <dgm:pt modelId="{94FFBED3-BB1F-419B-B5E8-4F9F6B47B13B}" type="parTrans" cxnId="{95BBDE18-73AE-47B1-9E21-B8D462174ECB}">
      <dgm:prSet/>
      <dgm:spPr/>
      <dgm:t>
        <a:bodyPr/>
        <a:lstStyle/>
        <a:p>
          <a:endParaRPr lang="de-DE"/>
        </a:p>
      </dgm:t>
    </dgm:pt>
    <dgm:pt modelId="{B71CD6A4-248E-41E2-B8F5-F42C6441F148}" type="sibTrans" cxnId="{95BBDE18-73AE-47B1-9E21-B8D462174ECB}">
      <dgm:prSet/>
      <dgm:spPr/>
      <dgm:t>
        <a:bodyPr/>
        <a:lstStyle/>
        <a:p>
          <a:endParaRPr lang="de-DE"/>
        </a:p>
      </dgm:t>
    </dgm:pt>
    <dgm:pt modelId="{00F3848D-1E30-4FCB-A374-C9EC47351A81}">
      <dgm:prSet custT="1"/>
      <dgm:spPr>
        <a:ln>
          <a:solidFill>
            <a:schemeClr val="bg1">
              <a:lumMod val="75000"/>
            </a:schemeClr>
          </a:solidFill>
        </a:ln>
      </dgm:spPr>
      <dgm:t>
        <a:bodyPr/>
        <a:lstStyle/>
        <a:p>
          <a:r>
            <a:rPr lang="en-US" sz="1800" noProof="0" dirty="0">
              <a:solidFill>
                <a:schemeClr val="bg1">
                  <a:lumMod val="65000"/>
                </a:schemeClr>
              </a:solidFill>
            </a:rPr>
            <a:t>E.g. Five Forces Model (Porter)</a:t>
          </a:r>
        </a:p>
      </dgm:t>
    </dgm:pt>
    <dgm:pt modelId="{30A3AF19-AC62-4159-BAD8-60D1FAED533E}" type="parTrans" cxnId="{43ACF284-1EFD-432B-9A0E-53A092CEBF15}">
      <dgm:prSet/>
      <dgm:spPr/>
      <dgm:t>
        <a:bodyPr/>
        <a:lstStyle/>
        <a:p>
          <a:endParaRPr lang="de-DE"/>
        </a:p>
      </dgm:t>
    </dgm:pt>
    <dgm:pt modelId="{F90A8075-9B17-4EA5-9EDA-7A91D95E2E56}" type="sibTrans" cxnId="{43ACF284-1EFD-432B-9A0E-53A092CEBF15}">
      <dgm:prSet/>
      <dgm:spPr/>
      <dgm:t>
        <a:bodyPr/>
        <a:lstStyle/>
        <a:p>
          <a:endParaRPr lang="de-DE"/>
        </a:p>
      </dgm:t>
    </dgm:pt>
    <dgm:pt modelId="{2AA6199A-7992-44CA-85E1-A040DADC51F5}">
      <dgm:prSet custT="1"/>
      <dgm:spPr>
        <a:solidFill>
          <a:schemeClr val="bg2">
            <a:lumMod val="75000"/>
          </a:schemeClr>
        </a:solidFill>
      </dgm:spPr>
      <dgm:t>
        <a:bodyPr/>
        <a:lstStyle/>
        <a:p>
          <a:r>
            <a:rPr lang="en-US" sz="2000" b="1" noProof="0" dirty="0"/>
            <a:t>5. Final selection</a:t>
          </a:r>
        </a:p>
      </dgm:t>
    </dgm:pt>
    <dgm:pt modelId="{201E1A11-AC5E-4E9A-9CB3-386B0481EF89}" type="parTrans" cxnId="{FD3FD3EF-78D0-4E00-9CB7-B85FF5999B67}">
      <dgm:prSet/>
      <dgm:spPr/>
      <dgm:t>
        <a:bodyPr/>
        <a:lstStyle/>
        <a:p>
          <a:endParaRPr lang="de-DE"/>
        </a:p>
      </dgm:t>
    </dgm:pt>
    <dgm:pt modelId="{704875FE-3BBA-4264-B48D-2B5EC3394D4B}" type="sibTrans" cxnId="{FD3FD3EF-78D0-4E00-9CB7-B85FF5999B67}">
      <dgm:prSet/>
      <dgm:spPr/>
      <dgm:t>
        <a:bodyPr/>
        <a:lstStyle/>
        <a:p>
          <a:endParaRPr lang="de-DE"/>
        </a:p>
      </dgm:t>
    </dgm:pt>
    <dgm:pt modelId="{86A81701-FF98-4E3C-B163-3583C2E29339}" type="pres">
      <dgm:prSet presAssocID="{6B279EB5-590A-4911-800F-32A2E0A1C6C3}" presName="Name0" presStyleCnt="0">
        <dgm:presLayoutVars>
          <dgm:chMax val="5"/>
          <dgm:chPref val="5"/>
          <dgm:dir/>
          <dgm:animLvl val="lvl"/>
        </dgm:presLayoutVars>
      </dgm:prSet>
      <dgm:spPr/>
    </dgm:pt>
    <dgm:pt modelId="{6598CBF8-68B6-462E-942F-8B1A5453EFCE}" type="pres">
      <dgm:prSet presAssocID="{66B82EE9-2566-44C8-AA29-F8765D510126}" presName="parentText1" presStyleLbl="node1" presStyleIdx="0" presStyleCnt="5">
        <dgm:presLayoutVars>
          <dgm:chMax/>
          <dgm:chPref val="3"/>
          <dgm:bulletEnabled val="1"/>
        </dgm:presLayoutVars>
      </dgm:prSet>
      <dgm:spPr/>
    </dgm:pt>
    <dgm:pt modelId="{C4928F33-8A86-4E72-BCB6-DC8D24F4537E}" type="pres">
      <dgm:prSet presAssocID="{66B82EE9-2566-44C8-AA29-F8765D510126}" presName="childText1" presStyleLbl="solidAlignAcc1" presStyleIdx="0" presStyleCnt="4">
        <dgm:presLayoutVars>
          <dgm:chMax val="0"/>
          <dgm:chPref val="0"/>
          <dgm:bulletEnabled val="1"/>
        </dgm:presLayoutVars>
      </dgm:prSet>
      <dgm:spPr/>
    </dgm:pt>
    <dgm:pt modelId="{A407F4C7-6F5A-4497-B84E-A697C851536A}" type="pres">
      <dgm:prSet presAssocID="{693D9A9C-E897-46E9-A562-938756A0FEA1}" presName="parentText2" presStyleLbl="node1" presStyleIdx="1" presStyleCnt="5">
        <dgm:presLayoutVars>
          <dgm:chMax/>
          <dgm:chPref val="3"/>
          <dgm:bulletEnabled val="1"/>
        </dgm:presLayoutVars>
      </dgm:prSet>
      <dgm:spPr/>
    </dgm:pt>
    <dgm:pt modelId="{087909E8-92DD-48A3-89DA-D3FCEA83309C}" type="pres">
      <dgm:prSet presAssocID="{693D9A9C-E897-46E9-A562-938756A0FEA1}" presName="childText2" presStyleLbl="solidAlignAcc1" presStyleIdx="1" presStyleCnt="4" custScaleY="103727" custLinFactNeighborY="2415">
        <dgm:presLayoutVars>
          <dgm:chMax val="0"/>
          <dgm:chPref val="0"/>
          <dgm:bulletEnabled val="1"/>
        </dgm:presLayoutVars>
      </dgm:prSet>
      <dgm:spPr/>
    </dgm:pt>
    <dgm:pt modelId="{55202F45-BF79-44F9-9D1F-4A017D2D18D3}" type="pres">
      <dgm:prSet presAssocID="{5692FC3E-12C8-4A7E-9FC7-01AD8D1713E4}" presName="parentText3" presStyleLbl="node1" presStyleIdx="2" presStyleCnt="5">
        <dgm:presLayoutVars>
          <dgm:chMax/>
          <dgm:chPref val="3"/>
          <dgm:bulletEnabled val="1"/>
        </dgm:presLayoutVars>
      </dgm:prSet>
      <dgm:spPr/>
    </dgm:pt>
    <dgm:pt modelId="{28140CF1-C68F-4D5E-A46B-B9921CECFDCB}" type="pres">
      <dgm:prSet presAssocID="{5692FC3E-12C8-4A7E-9FC7-01AD8D1713E4}" presName="childText3" presStyleLbl="solidAlignAcc1" presStyleIdx="2" presStyleCnt="4">
        <dgm:presLayoutVars>
          <dgm:chMax val="0"/>
          <dgm:chPref val="0"/>
          <dgm:bulletEnabled val="1"/>
        </dgm:presLayoutVars>
      </dgm:prSet>
      <dgm:spPr/>
    </dgm:pt>
    <dgm:pt modelId="{E6A6ECFF-39E7-4FF4-8B9E-75CA8CF4AD6E}" type="pres">
      <dgm:prSet presAssocID="{5863FA92-BCC9-4C32-A696-E13A187C9C22}" presName="parentText4" presStyleLbl="node1" presStyleIdx="3" presStyleCnt="5">
        <dgm:presLayoutVars>
          <dgm:chMax/>
          <dgm:chPref val="3"/>
          <dgm:bulletEnabled val="1"/>
        </dgm:presLayoutVars>
      </dgm:prSet>
      <dgm:spPr/>
    </dgm:pt>
    <dgm:pt modelId="{EA534941-2FFD-41D9-863C-FECAFC40EE83}" type="pres">
      <dgm:prSet presAssocID="{5863FA92-BCC9-4C32-A696-E13A187C9C22}" presName="childText4" presStyleLbl="solidAlignAcc1" presStyleIdx="3" presStyleCnt="4">
        <dgm:presLayoutVars>
          <dgm:chMax val="0"/>
          <dgm:chPref val="0"/>
          <dgm:bulletEnabled val="1"/>
        </dgm:presLayoutVars>
      </dgm:prSet>
      <dgm:spPr/>
    </dgm:pt>
    <dgm:pt modelId="{41F25E83-ED94-4BC8-8DFD-A07C06A2AA91}" type="pres">
      <dgm:prSet presAssocID="{2AA6199A-7992-44CA-85E1-A040DADC51F5}" presName="parentText5" presStyleLbl="node1" presStyleIdx="4" presStyleCnt="5">
        <dgm:presLayoutVars>
          <dgm:chMax/>
          <dgm:chPref val="3"/>
          <dgm:bulletEnabled val="1"/>
        </dgm:presLayoutVars>
      </dgm:prSet>
      <dgm:spPr/>
    </dgm:pt>
  </dgm:ptLst>
  <dgm:cxnLst>
    <dgm:cxn modelId="{95BBDE18-73AE-47B1-9E21-B8D462174ECB}" srcId="{6B279EB5-590A-4911-800F-32A2E0A1C6C3}" destId="{5863FA92-BCC9-4C32-A696-E13A187C9C22}" srcOrd="3" destOrd="0" parTransId="{94FFBED3-BB1F-419B-B5E8-4F9F6B47B13B}" sibTransId="{B71CD6A4-248E-41E2-B8F5-F42C6441F148}"/>
    <dgm:cxn modelId="{B5C66120-53FC-4BC1-8DCC-5A77B1CD79F5}" type="presOf" srcId="{3B48785D-9CF1-4728-A184-47FCDA26D70B}" destId="{28140CF1-C68F-4D5E-A46B-B9921CECFDCB}" srcOrd="0" destOrd="0" presId="urn:microsoft.com/office/officeart/2009/3/layout/IncreasingArrowsProcess"/>
    <dgm:cxn modelId="{43A08422-BA06-4ABD-8BD9-627D55DBB18D}" srcId="{693D9A9C-E897-46E9-A562-938756A0FEA1}" destId="{70F05DE8-9B49-4E85-9E0F-1A03505C57F1}" srcOrd="0" destOrd="0" parTransId="{59980BAA-F03C-408A-85B6-1DADC9C1DEFB}" sibTransId="{9B91C582-D749-4090-97FB-88F7EEE92F05}"/>
    <dgm:cxn modelId="{EF798224-4EEC-49A6-9A0B-7B231016AB1D}" type="presOf" srcId="{5692FC3E-12C8-4A7E-9FC7-01AD8D1713E4}" destId="{55202F45-BF79-44F9-9D1F-4A017D2D18D3}" srcOrd="0" destOrd="0" presId="urn:microsoft.com/office/officeart/2009/3/layout/IncreasingArrowsProcess"/>
    <dgm:cxn modelId="{75BE9B3E-B9F0-4809-B645-A5EAFD3325DE}" type="presOf" srcId="{6B279EB5-590A-4911-800F-32A2E0A1C6C3}" destId="{86A81701-FF98-4E3C-B163-3583C2E29339}" srcOrd="0" destOrd="0" presId="urn:microsoft.com/office/officeart/2009/3/layout/IncreasingArrowsProcess"/>
    <dgm:cxn modelId="{B8826A6B-2EBC-4AE1-9525-0DE73FCBA0BC}" type="presOf" srcId="{2AA6199A-7992-44CA-85E1-A040DADC51F5}" destId="{41F25E83-ED94-4BC8-8DFD-A07C06A2AA91}" srcOrd="0" destOrd="0" presId="urn:microsoft.com/office/officeart/2009/3/layout/IncreasingArrowsProcess"/>
    <dgm:cxn modelId="{45E6EE6F-4663-4C21-8D45-12D9DEDFCF24}" srcId="{693D9A9C-E897-46E9-A562-938756A0FEA1}" destId="{26FCC81C-E6BE-4288-B6C0-B6413852BB9B}" srcOrd="3" destOrd="0" parTransId="{4D64B8BC-5317-4603-A358-79DFC68625D0}" sibTransId="{27A8D7BF-CDF7-4127-9A51-5F73E6C03949}"/>
    <dgm:cxn modelId="{C4A24451-18C8-4CF5-A1A8-E1B71015FA65}" srcId="{6B279EB5-590A-4911-800F-32A2E0A1C6C3}" destId="{5692FC3E-12C8-4A7E-9FC7-01AD8D1713E4}" srcOrd="2" destOrd="0" parTransId="{696A5ABD-2DA8-40BB-B400-4BC74E2DD430}" sibTransId="{B7355C7C-9611-443C-B393-D8B00AE2F8E8}"/>
    <dgm:cxn modelId="{8269A754-1F24-465C-9291-37FAD12949E7}" srcId="{693D9A9C-E897-46E9-A562-938756A0FEA1}" destId="{05E26AF0-0556-4257-89CA-9CC06B53C4D5}" srcOrd="2" destOrd="0" parTransId="{7E5137A2-0F04-4F92-AF37-0180C7BF055A}" sibTransId="{A66A19B4-1B05-4898-A7AF-D0E838742710}"/>
    <dgm:cxn modelId="{F3BF9D57-F8A4-4430-A96F-44D6E66941AE}" type="presOf" srcId="{693D9A9C-E897-46E9-A562-938756A0FEA1}" destId="{A407F4C7-6F5A-4497-B84E-A697C851536A}" srcOrd="0" destOrd="0" presId="urn:microsoft.com/office/officeart/2009/3/layout/IncreasingArrowsProcess"/>
    <dgm:cxn modelId="{295F9978-BD81-4635-A46B-8BE4F53EA6C3}" srcId="{6B279EB5-590A-4911-800F-32A2E0A1C6C3}" destId="{66B82EE9-2566-44C8-AA29-F8765D510126}" srcOrd="0" destOrd="0" parTransId="{965776F9-4EB9-4510-A640-69DB5964EF1E}" sibTransId="{A8C0F687-048D-4E5E-B797-2FC0B307CA33}"/>
    <dgm:cxn modelId="{1A1EE17D-8AC3-4D56-97F1-7D4FDC833618}" type="presOf" srcId="{70F05DE8-9B49-4E85-9E0F-1A03505C57F1}" destId="{087909E8-92DD-48A3-89DA-D3FCEA83309C}" srcOrd="0" destOrd="0" presId="urn:microsoft.com/office/officeart/2009/3/layout/IncreasingArrowsProcess"/>
    <dgm:cxn modelId="{43ACF284-1EFD-432B-9A0E-53A092CEBF15}" srcId="{5863FA92-BCC9-4C32-A696-E13A187C9C22}" destId="{00F3848D-1E30-4FCB-A374-C9EC47351A81}" srcOrd="0" destOrd="0" parTransId="{30A3AF19-AC62-4159-BAD8-60D1FAED533E}" sibTransId="{F90A8075-9B17-4EA5-9EDA-7A91D95E2E56}"/>
    <dgm:cxn modelId="{ACD1C698-1FCD-4A58-A81E-B5E7B8686B9A}" type="presOf" srcId="{43AB6A8F-6EA6-4FF0-BD41-BEFE13F5961A}" destId="{087909E8-92DD-48A3-89DA-D3FCEA83309C}" srcOrd="0" destOrd="1" presId="urn:microsoft.com/office/officeart/2009/3/layout/IncreasingArrowsProcess"/>
    <dgm:cxn modelId="{4F9064B7-6D9F-4EB2-B437-4FE1D8DB6120}" srcId="{66B82EE9-2566-44C8-AA29-F8765D510126}" destId="{5164424E-F063-461B-A878-F331B9C97BD3}" srcOrd="0" destOrd="0" parTransId="{C28E17CD-D9F5-46D8-92E1-8049C49F8CB6}" sibTransId="{0AA729B5-07C9-4E89-95FE-230E92B49D85}"/>
    <dgm:cxn modelId="{6D3484BF-21DA-4DD3-BAC8-CBAB0A7EC448}" srcId="{5692FC3E-12C8-4A7E-9FC7-01AD8D1713E4}" destId="{3B48785D-9CF1-4728-A184-47FCDA26D70B}" srcOrd="0" destOrd="0" parTransId="{FC37FEAF-4D65-4173-A1F7-9FEF379C1986}" sibTransId="{0102FF23-CA71-4339-B389-37B5391BC1ED}"/>
    <dgm:cxn modelId="{8A8425C3-BEDC-4DC4-9BF6-80892677A627}" srcId="{6B279EB5-590A-4911-800F-32A2E0A1C6C3}" destId="{693D9A9C-E897-46E9-A562-938756A0FEA1}" srcOrd="1" destOrd="0" parTransId="{797A3F51-8B7E-41C7-BC00-9E3EFAF20F6B}" sibTransId="{3D57006C-76D9-49FA-89DD-983CAD2BA304}"/>
    <dgm:cxn modelId="{434441C3-3FF9-4FCF-8A5B-741DC7947EC9}" type="presOf" srcId="{5863FA92-BCC9-4C32-A696-E13A187C9C22}" destId="{E6A6ECFF-39E7-4FF4-8B9E-75CA8CF4AD6E}" srcOrd="0" destOrd="0" presId="urn:microsoft.com/office/officeart/2009/3/layout/IncreasingArrowsProcess"/>
    <dgm:cxn modelId="{17C576DA-C0BD-40F2-BAAC-0F76BF29BA28}" srcId="{693D9A9C-E897-46E9-A562-938756A0FEA1}" destId="{43AB6A8F-6EA6-4FF0-BD41-BEFE13F5961A}" srcOrd="1" destOrd="0" parTransId="{C17926BD-49BA-46CD-8AA8-4B5FBD38AD69}" sibTransId="{487485B2-3456-4096-9F04-243FF24F2087}"/>
    <dgm:cxn modelId="{C09B70DB-149C-435B-9D8B-53333182C100}" type="presOf" srcId="{00F3848D-1E30-4FCB-A374-C9EC47351A81}" destId="{EA534941-2FFD-41D9-863C-FECAFC40EE83}" srcOrd="0" destOrd="0" presId="urn:microsoft.com/office/officeart/2009/3/layout/IncreasingArrowsProcess"/>
    <dgm:cxn modelId="{62F54AEA-BC2E-46B0-AAC3-C9A27BE11FFB}" type="presOf" srcId="{05E26AF0-0556-4257-89CA-9CC06B53C4D5}" destId="{087909E8-92DD-48A3-89DA-D3FCEA83309C}" srcOrd="0" destOrd="2" presId="urn:microsoft.com/office/officeart/2009/3/layout/IncreasingArrowsProcess"/>
    <dgm:cxn modelId="{FD3FD3EF-78D0-4E00-9CB7-B85FF5999B67}" srcId="{6B279EB5-590A-4911-800F-32A2E0A1C6C3}" destId="{2AA6199A-7992-44CA-85E1-A040DADC51F5}" srcOrd="4" destOrd="0" parTransId="{201E1A11-AC5E-4E9A-9CB3-386B0481EF89}" sibTransId="{704875FE-3BBA-4264-B48D-2B5EC3394D4B}"/>
    <dgm:cxn modelId="{EECFA3F7-FED3-4D95-B0B2-585BA9DB57AC}" type="presOf" srcId="{5164424E-F063-461B-A878-F331B9C97BD3}" destId="{C4928F33-8A86-4E72-BCB6-DC8D24F4537E}" srcOrd="0" destOrd="0" presId="urn:microsoft.com/office/officeart/2009/3/layout/IncreasingArrowsProcess"/>
    <dgm:cxn modelId="{E8A036F9-C0D5-48E9-B773-B0073E4D5873}" type="presOf" srcId="{26FCC81C-E6BE-4288-B6C0-B6413852BB9B}" destId="{087909E8-92DD-48A3-89DA-D3FCEA83309C}" srcOrd="0" destOrd="3" presId="urn:microsoft.com/office/officeart/2009/3/layout/IncreasingArrowsProcess"/>
    <dgm:cxn modelId="{E0EF11FD-DF3D-440D-92C1-B4DF6E60886F}" type="presOf" srcId="{66B82EE9-2566-44C8-AA29-F8765D510126}" destId="{6598CBF8-68B6-462E-942F-8B1A5453EFCE}" srcOrd="0" destOrd="0" presId="urn:microsoft.com/office/officeart/2009/3/layout/IncreasingArrowsProcess"/>
    <dgm:cxn modelId="{5F3D9BD0-BD8B-4E9F-8329-2C0AC44383A2}" type="presParOf" srcId="{86A81701-FF98-4E3C-B163-3583C2E29339}" destId="{6598CBF8-68B6-462E-942F-8B1A5453EFCE}" srcOrd="0" destOrd="0" presId="urn:microsoft.com/office/officeart/2009/3/layout/IncreasingArrowsProcess"/>
    <dgm:cxn modelId="{430CE407-0661-4F42-9C28-ADDC17440B9B}" type="presParOf" srcId="{86A81701-FF98-4E3C-B163-3583C2E29339}" destId="{C4928F33-8A86-4E72-BCB6-DC8D24F4537E}" srcOrd="1" destOrd="0" presId="urn:microsoft.com/office/officeart/2009/3/layout/IncreasingArrowsProcess"/>
    <dgm:cxn modelId="{896D699D-3EF3-4CFB-9F54-76A79CBC2911}" type="presParOf" srcId="{86A81701-FF98-4E3C-B163-3583C2E29339}" destId="{A407F4C7-6F5A-4497-B84E-A697C851536A}" srcOrd="2" destOrd="0" presId="urn:microsoft.com/office/officeart/2009/3/layout/IncreasingArrowsProcess"/>
    <dgm:cxn modelId="{C5813C5A-A150-4E7F-8449-98295EC8E08B}" type="presParOf" srcId="{86A81701-FF98-4E3C-B163-3583C2E29339}" destId="{087909E8-92DD-48A3-89DA-D3FCEA83309C}" srcOrd="3" destOrd="0" presId="urn:microsoft.com/office/officeart/2009/3/layout/IncreasingArrowsProcess"/>
    <dgm:cxn modelId="{AC576216-A5D1-4BCF-9FC4-2C2FA18821E7}" type="presParOf" srcId="{86A81701-FF98-4E3C-B163-3583C2E29339}" destId="{55202F45-BF79-44F9-9D1F-4A017D2D18D3}" srcOrd="4" destOrd="0" presId="urn:microsoft.com/office/officeart/2009/3/layout/IncreasingArrowsProcess"/>
    <dgm:cxn modelId="{A036829F-D36C-4882-AF15-0183BADB33FD}" type="presParOf" srcId="{86A81701-FF98-4E3C-B163-3583C2E29339}" destId="{28140CF1-C68F-4D5E-A46B-B9921CECFDCB}" srcOrd="5" destOrd="0" presId="urn:microsoft.com/office/officeart/2009/3/layout/IncreasingArrowsProcess"/>
    <dgm:cxn modelId="{35B5D96C-D71E-48FA-8E4B-286C6C3500D8}" type="presParOf" srcId="{86A81701-FF98-4E3C-B163-3583C2E29339}" destId="{E6A6ECFF-39E7-4FF4-8B9E-75CA8CF4AD6E}" srcOrd="6" destOrd="0" presId="urn:microsoft.com/office/officeart/2009/3/layout/IncreasingArrowsProcess"/>
    <dgm:cxn modelId="{E25A8E3F-F0C3-49C3-B792-03FECFDB1059}" type="presParOf" srcId="{86A81701-FF98-4E3C-B163-3583C2E29339}" destId="{EA534941-2FFD-41D9-863C-FECAFC40EE83}" srcOrd="7" destOrd="0" presId="urn:microsoft.com/office/officeart/2009/3/layout/IncreasingArrowsProcess"/>
    <dgm:cxn modelId="{EDD3CB30-602D-45F7-A1A4-32EF3A586571}" type="presParOf" srcId="{86A81701-FF98-4E3C-B163-3583C2E29339}" destId="{41F25E83-ED94-4BC8-8DFD-A07C06A2AA91}" srcOrd="8"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273ADE-995B-48CE-B88B-063D3470EE87}"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de-DE"/>
        </a:p>
      </dgm:t>
    </dgm:pt>
    <dgm:pt modelId="{F803DB34-9134-45B3-B64E-F046591D0FF3}">
      <dgm:prSet phldrT="[Text]" custT="1"/>
      <dgm:spPr/>
      <dgm:t>
        <a:bodyPr/>
        <a:lstStyle/>
        <a:p>
          <a:r>
            <a:rPr lang="en-US" sz="2800" b="1" noProof="0" dirty="0"/>
            <a:t>P</a:t>
          </a:r>
        </a:p>
        <a:p>
          <a:r>
            <a:rPr lang="en-US" sz="2400" noProof="0" dirty="0"/>
            <a:t>Political</a:t>
          </a:r>
        </a:p>
      </dgm:t>
    </dgm:pt>
    <dgm:pt modelId="{DE28B461-D382-455F-A6D1-95E3D9BE0585}" type="parTrans" cxnId="{A43CD301-87FC-4D54-80D8-D6F7BEDB4F81}">
      <dgm:prSet/>
      <dgm:spPr/>
      <dgm:t>
        <a:bodyPr/>
        <a:lstStyle/>
        <a:p>
          <a:endParaRPr lang="en-US" noProof="0" dirty="0"/>
        </a:p>
      </dgm:t>
    </dgm:pt>
    <dgm:pt modelId="{AD994782-0F37-446E-B493-2196F9585023}" type="sibTrans" cxnId="{A43CD301-87FC-4D54-80D8-D6F7BEDB4F81}">
      <dgm:prSet/>
      <dgm:spPr/>
      <dgm:t>
        <a:bodyPr/>
        <a:lstStyle/>
        <a:p>
          <a:endParaRPr lang="en-US" noProof="0" dirty="0"/>
        </a:p>
      </dgm:t>
    </dgm:pt>
    <dgm:pt modelId="{7A8FA7A3-8804-4B1F-8762-DE90B969A235}">
      <dgm:prSet phldrT="[Text]"/>
      <dgm:spPr/>
      <dgm:t>
        <a:bodyPr/>
        <a:lstStyle/>
        <a:p>
          <a:r>
            <a:rPr lang="en-US" noProof="0" dirty="0"/>
            <a:t>Stability of Government</a:t>
          </a:r>
        </a:p>
        <a:p>
          <a:r>
            <a:rPr lang="en-US" noProof="0" dirty="0"/>
            <a:t>Changes to Legislation</a:t>
          </a:r>
        </a:p>
        <a:p>
          <a:r>
            <a:rPr lang="en-US" noProof="0" dirty="0"/>
            <a:t>Global Influences</a:t>
          </a:r>
        </a:p>
      </dgm:t>
    </dgm:pt>
    <dgm:pt modelId="{F95F19B5-916C-4814-9A45-92D73FF5D189}" type="parTrans" cxnId="{1E119256-03B6-4BE8-A72A-5D39B0CF3AB7}">
      <dgm:prSet/>
      <dgm:spPr/>
      <dgm:t>
        <a:bodyPr/>
        <a:lstStyle/>
        <a:p>
          <a:endParaRPr lang="en-US" noProof="0" dirty="0"/>
        </a:p>
      </dgm:t>
    </dgm:pt>
    <dgm:pt modelId="{3B8944ED-CE14-4E1F-9FFD-8E90E9D86627}" type="sibTrans" cxnId="{1E119256-03B6-4BE8-A72A-5D39B0CF3AB7}">
      <dgm:prSet/>
      <dgm:spPr/>
      <dgm:t>
        <a:bodyPr/>
        <a:lstStyle/>
        <a:p>
          <a:endParaRPr lang="en-US" noProof="0" dirty="0"/>
        </a:p>
      </dgm:t>
    </dgm:pt>
    <dgm:pt modelId="{113ACDE2-1ED1-445D-86E4-A191900F428D}">
      <dgm:prSet phldrT="[Text]" custT="1"/>
      <dgm:spPr/>
      <dgm:t>
        <a:bodyPr/>
        <a:lstStyle/>
        <a:p>
          <a:r>
            <a:rPr lang="en-US" sz="2800" b="1" noProof="0" dirty="0"/>
            <a:t>E</a:t>
          </a:r>
        </a:p>
        <a:p>
          <a:r>
            <a:rPr lang="en-US" sz="2400" noProof="0" dirty="0"/>
            <a:t>Economic</a:t>
          </a:r>
        </a:p>
      </dgm:t>
    </dgm:pt>
    <dgm:pt modelId="{4C22F9A7-82DD-499F-955F-22060F66F3F0}" type="parTrans" cxnId="{2658A4E0-CEB7-4C5A-A5CA-BACA1E715049}">
      <dgm:prSet/>
      <dgm:spPr/>
      <dgm:t>
        <a:bodyPr/>
        <a:lstStyle/>
        <a:p>
          <a:endParaRPr lang="en-US" noProof="0" dirty="0"/>
        </a:p>
      </dgm:t>
    </dgm:pt>
    <dgm:pt modelId="{4F0E95C1-042A-42E7-B45A-F185443C736D}" type="sibTrans" cxnId="{2658A4E0-CEB7-4C5A-A5CA-BACA1E715049}">
      <dgm:prSet/>
      <dgm:spPr/>
      <dgm:t>
        <a:bodyPr/>
        <a:lstStyle/>
        <a:p>
          <a:endParaRPr lang="en-US" noProof="0" dirty="0"/>
        </a:p>
      </dgm:t>
    </dgm:pt>
    <dgm:pt modelId="{2A1526F1-19CE-4EF4-8701-4A60488D6878}">
      <dgm:prSet phldrT="[Text]"/>
      <dgm:spPr/>
      <dgm:t>
        <a:bodyPr/>
        <a:lstStyle/>
        <a:p>
          <a:r>
            <a:rPr lang="en-US" noProof="0" dirty="0"/>
            <a:t>Economic Growth</a:t>
          </a:r>
        </a:p>
        <a:p>
          <a:r>
            <a:rPr lang="en-US" noProof="0" dirty="0"/>
            <a:t>Employment Rates</a:t>
          </a:r>
        </a:p>
        <a:p>
          <a:r>
            <a:rPr lang="en-US" noProof="0" dirty="0"/>
            <a:t>Inflation Rates</a:t>
          </a:r>
        </a:p>
        <a:p>
          <a:r>
            <a:rPr lang="en-US" noProof="0" dirty="0"/>
            <a:t>Monetary Policy</a:t>
          </a:r>
        </a:p>
      </dgm:t>
    </dgm:pt>
    <dgm:pt modelId="{A5D6440D-44D9-42C0-AEE5-3D88E75FD7CA}" type="parTrans" cxnId="{97C09885-2BA0-4148-AADD-848455F453C4}">
      <dgm:prSet/>
      <dgm:spPr/>
      <dgm:t>
        <a:bodyPr/>
        <a:lstStyle/>
        <a:p>
          <a:endParaRPr lang="en-US" noProof="0" dirty="0"/>
        </a:p>
      </dgm:t>
    </dgm:pt>
    <dgm:pt modelId="{B4C67092-0A0B-48CB-A235-216D18F1B6D0}" type="sibTrans" cxnId="{97C09885-2BA0-4148-AADD-848455F453C4}">
      <dgm:prSet/>
      <dgm:spPr/>
      <dgm:t>
        <a:bodyPr/>
        <a:lstStyle/>
        <a:p>
          <a:endParaRPr lang="en-US" noProof="0" dirty="0"/>
        </a:p>
      </dgm:t>
    </dgm:pt>
    <dgm:pt modelId="{A196F0AF-9369-415B-BC15-5D00E7C5C54A}">
      <dgm:prSet phldrT="[Text]" custT="1"/>
      <dgm:spPr/>
      <dgm:t>
        <a:bodyPr/>
        <a:lstStyle/>
        <a:p>
          <a:r>
            <a:rPr lang="en-US" sz="2800" b="1" noProof="0" dirty="0"/>
            <a:t>S</a:t>
          </a:r>
        </a:p>
        <a:p>
          <a:r>
            <a:rPr lang="en-US" sz="2400" noProof="0" dirty="0"/>
            <a:t>Social</a:t>
          </a:r>
        </a:p>
      </dgm:t>
    </dgm:pt>
    <dgm:pt modelId="{3135A867-A8E1-48FA-BF50-4F1BFA2A3432}" type="parTrans" cxnId="{C4DEA443-9EB1-435F-9A8B-B14220B9675D}">
      <dgm:prSet/>
      <dgm:spPr/>
      <dgm:t>
        <a:bodyPr/>
        <a:lstStyle/>
        <a:p>
          <a:endParaRPr lang="en-US" noProof="0" dirty="0"/>
        </a:p>
      </dgm:t>
    </dgm:pt>
    <dgm:pt modelId="{2960AFE8-D134-4220-B4D3-1F619B84A62C}" type="sibTrans" cxnId="{C4DEA443-9EB1-435F-9A8B-B14220B9675D}">
      <dgm:prSet/>
      <dgm:spPr/>
      <dgm:t>
        <a:bodyPr/>
        <a:lstStyle/>
        <a:p>
          <a:endParaRPr lang="en-US" noProof="0" dirty="0"/>
        </a:p>
      </dgm:t>
    </dgm:pt>
    <dgm:pt modelId="{A3DBE7D0-C057-487D-B28C-DAF0B8DA92D7}">
      <dgm:prSet phldrT="[Text]"/>
      <dgm:spPr/>
      <dgm:t>
        <a:bodyPr/>
        <a:lstStyle/>
        <a:p>
          <a:r>
            <a:rPr lang="en-US" noProof="0" dirty="0"/>
            <a:t>Income Distribution</a:t>
          </a:r>
        </a:p>
        <a:p>
          <a:r>
            <a:rPr lang="en-US" noProof="0" dirty="0"/>
            <a:t>Demographics</a:t>
          </a:r>
        </a:p>
        <a:p>
          <a:r>
            <a:rPr lang="en-US" noProof="0" dirty="0"/>
            <a:t>Lifestyle</a:t>
          </a:r>
        </a:p>
        <a:p>
          <a:r>
            <a:rPr lang="en-US" noProof="0" dirty="0"/>
            <a:t>Culture</a:t>
          </a:r>
        </a:p>
      </dgm:t>
    </dgm:pt>
    <dgm:pt modelId="{1378B543-04DA-4120-B28A-7102151FBCC1}" type="parTrans" cxnId="{06900E60-C438-4587-991F-D3940FB0E639}">
      <dgm:prSet/>
      <dgm:spPr/>
      <dgm:t>
        <a:bodyPr/>
        <a:lstStyle/>
        <a:p>
          <a:endParaRPr lang="en-US" noProof="0" dirty="0"/>
        </a:p>
      </dgm:t>
    </dgm:pt>
    <dgm:pt modelId="{410E81B1-9CBC-4409-A10E-3189B4A82316}" type="sibTrans" cxnId="{06900E60-C438-4587-991F-D3940FB0E639}">
      <dgm:prSet/>
      <dgm:spPr/>
      <dgm:t>
        <a:bodyPr/>
        <a:lstStyle/>
        <a:p>
          <a:endParaRPr lang="en-US" noProof="0" dirty="0"/>
        </a:p>
      </dgm:t>
    </dgm:pt>
    <dgm:pt modelId="{6D79A8F1-697E-4DAA-A3D4-9C8DF5A2E8B1}">
      <dgm:prSet phldrT="[Text]" custT="1"/>
      <dgm:spPr/>
      <dgm:t>
        <a:bodyPr/>
        <a:lstStyle/>
        <a:p>
          <a:r>
            <a:rPr lang="en-US" sz="2800" b="1" noProof="0" dirty="0"/>
            <a:t>T</a:t>
          </a:r>
        </a:p>
        <a:p>
          <a:r>
            <a:rPr lang="en-US" sz="2400" noProof="0" dirty="0"/>
            <a:t>Technology</a:t>
          </a:r>
        </a:p>
      </dgm:t>
    </dgm:pt>
    <dgm:pt modelId="{5ED4E0FB-B835-481B-A66A-A0C6F7D19EB1}" type="parTrans" cxnId="{10F8F57B-6500-42E1-9C05-09AA9152EF84}">
      <dgm:prSet/>
      <dgm:spPr/>
      <dgm:t>
        <a:bodyPr/>
        <a:lstStyle/>
        <a:p>
          <a:endParaRPr lang="en-US" noProof="0" dirty="0"/>
        </a:p>
      </dgm:t>
    </dgm:pt>
    <dgm:pt modelId="{9AD40F14-C6D9-4C8D-86B8-826484ACC5F3}" type="sibTrans" cxnId="{10F8F57B-6500-42E1-9C05-09AA9152EF84}">
      <dgm:prSet/>
      <dgm:spPr/>
      <dgm:t>
        <a:bodyPr/>
        <a:lstStyle/>
        <a:p>
          <a:endParaRPr lang="en-US" noProof="0" dirty="0"/>
        </a:p>
      </dgm:t>
    </dgm:pt>
    <dgm:pt modelId="{BEBCBB1D-8FA1-484C-8701-7956852C56E1}">
      <dgm:prSet phldrT="[Text]" custT="1"/>
      <dgm:spPr/>
      <dgm:t>
        <a:bodyPr/>
        <a:lstStyle/>
        <a:p>
          <a:r>
            <a:rPr lang="en-US" sz="2800" b="1" noProof="0" dirty="0"/>
            <a:t>L</a:t>
          </a:r>
        </a:p>
        <a:p>
          <a:r>
            <a:rPr lang="en-US" sz="2400" noProof="0" dirty="0"/>
            <a:t>Legal</a:t>
          </a:r>
        </a:p>
      </dgm:t>
    </dgm:pt>
    <dgm:pt modelId="{9DFE01A9-D74B-4863-A128-7CF72CE6581C}" type="parTrans" cxnId="{F86229E2-7F6B-4DA1-8F8C-B26D6579AD87}">
      <dgm:prSet/>
      <dgm:spPr/>
      <dgm:t>
        <a:bodyPr/>
        <a:lstStyle/>
        <a:p>
          <a:endParaRPr lang="en-US" noProof="0" dirty="0"/>
        </a:p>
      </dgm:t>
    </dgm:pt>
    <dgm:pt modelId="{97D95A62-3D58-48F4-B732-FD3078F333EF}" type="sibTrans" cxnId="{F86229E2-7F6B-4DA1-8F8C-B26D6579AD87}">
      <dgm:prSet/>
      <dgm:spPr/>
      <dgm:t>
        <a:bodyPr/>
        <a:lstStyle/>
        <a:p>
          <a:endParaRPr lang="en-US" noProof="0" dirty="0"/>
        </a:p>
      </dgm:t>
    </dgm:pt>
    <dgm:pt modelId="{19602B80-02D7-4E61-B9DB-D0D59529AC88}">
      <dgm:prSet phldrT="[Text]" custT="1"/>
      <dgm:spPr/>
      <dgm:t>
        <a:bodyPr/>
        <a:lstStyle/>
        <a:p>
          <a:r>
            <a:rPr lang="en-US" sz="2800" b="1" noProof="0" dirty="0"/>
            <a:t>E</a:t>
          </a:r>
        </a:p>
        <a:p>
          <a:r>
            <a:rPr lang="en-US" sz="2400" noProof="0" dirty="0"/>
            <a:t>Environment</a:t>
          </a:r>
        </a:p>
      </dgm:t>
    </dgm:pt>
    <dgm:pt modelId="{4DAA963E-3F7D-4F88-8B85-8D0925A1F0F2}" type="parTrans" cxnId="{052D646B-FBF6-4FA4-9697-47FD003ED3BB}">
      <dgm:prSet/>
      <dgm:spPr/>
      <dgm:t>
        <a:bodyPr/>
        <a:lstStyle/>
        <a:p>
          <a:endParaRPr lang="en-US" noProof="0" dirty="0"/>
        </a:p>
      </dgm:t>
    </dgm:pt>
    <dgm:pt modelId="{579772C3-A1E9-41AB-8C27-1D636AA1C7F2}" type="sibTrans" cxnId="{052D646B-FBF6-4FA4-9697-47FD003ED3BB}">
      <dgm:prSet/>
      <dgm:spPr/>
      <dgm:t>
        <a:bodyPr/>
        <a:lstStyle/>
        <a:p>
          <a:endParaRPr lang="en-US" noProof="0" dirty="0"/>
        </a:p>
      </dgm:t>
    </dgm:pt>
    <dgm:pt modelId="{565F5750-2A02-4708-9FFD-C6E0F1D94B0F}">
      <dgm:prSet phldrT="[Text]"/>
      <dgm:spPr/>
      <dgm:t>
        <a:bodyPr/>
        <a:lstStyle/>
        <a:p>
          <a:r>
            <a:rPr lang="en-US" noProof="0" dirty="0"/>
            <a:t>Emerging Technologies</a:t>
          </a:r>
        </a:p>
        <a:p>
          <a:r>
            <a:rPr lang="en-US" noProof="0" dirty="0"/>
            <a:t>IT Infrastructure</a:t>
          </a:r>
        </a:p>
        <a:p>
          <a:r>
            <a:rPr lang="en-US" noProof="0" dirty="0"/>
            <a:t>Intellectual Property Rights</a:t>
          </a:r>
        </a:p>
      </dgm:t>
    </dgm:pt>
    <dgm:pt modelId="{CAD8C9FE-D2B0-4459-A9AB-9E9059A56B48}" type="parTrans" cxnId="{671AC6D3-29FF-457B-8C66-B1D4B178EE20}">
      <dgm:prSet/>
      <dgm:spPr/>
      <dgm:t>
        <a:bodyPr/>
        <a:lstStyle/>
        <a:p>
          <a:endParaRPr lang="en-US" noProof="0" dirty="0"/>
        </a:p>
      </dgm:t>
    </dgm:pt>
    <dgm:pt modelId="{61C66672-D8BE-4CF0-A090-8D9F228DB723}" type="sibTrans" cxnId="{671AC6D3-29FF-457B-8C66-B1D4B178EE20}">
      <dgm:prSet/>
      <dgm:spPr/>
      <dgm:t>
        <a:bodyPr/>
        <a:lstStyle/>
        <a:p>
          <a:endParaRPr lang="en-US" noProof="0" dirty="0"/>
        </a:p>
      </dgm:t>
    </dgm:pt>
    <dgm:pt modelId="{1B6D0D15-A53C-4BB3-A689-4ED463757911}">
      <dgm:prSet phldrT="[Text]"/>
      <dgm:spPr/>
      <dgm:t>
        <a:bodyPr/>
        <a:lstStyle/>
        <a:p>
          <a:r>
            <a:rPr lang="en-US" noProof="0" dirty="0"/>
            <a:t>Taxation Laws</a:t>
          </a:r>
        </a:p>
        <a:p>
          <a:r>
            <a:rPr lang="en-US" noProof="0" dirty="0"/>
            <a:t>Employment Regulations</a:t>
          </a:r>
        </a:p>
        <a:p>
          <a:r>
            <a:rPr lang="en-US" noProof="0" dirty="0"/>
            <a:t>Industry Regulations</a:t>
          </a:r>
        </a:p>
      </dgm:t>
    </dgm:pt>
    <dgm:pt modelId="{A82AAB97-57BA-42AF-AF6E-F59B025CDE55}" type="parTrans" cxnId="{B868FD25-1AF8-49F1-B705-53EFF523CB6F}">
      <dgm:prSet/>
      <dgm:spPr/>
      <dgm:t>
        <a:bodyPr/>
        <a:lstStyle/>
        <a:p>
          <a:endParaRPr lang="en-US" noProof="0" dirty="0"/>
        </a:p>
      </dgm:t>
    </dgm:pt>
    <dgm:pt modelId="{1CB51254-F6E5-4DDB-95D0-E46A7FC1F646}" type="sibTrans" cxnId="{B868FD25-1AF8-49F1-B705-53EFF523CB6F}">
      <dgm:prSet/>
      <dgm:spPr/>
      <dgm:t>
        <a:bodyPr/>
        <a:lstStyle/>
        <a:p>
          <a:endParaRPr lang="en-US" noProof="0" dirty="0"/>
        </a:p>
      </dgm:t>
    </dgm:pt>
    <dgm:pt modelId="{E29DB99B-9300-414C-96B2-433959F5ED0E}">
      <dgm:prSet phldrT="[Text]"/>
      <dgm:spPr/>
      <dgm:t>
        <a:bodyPr/>
        <a:lstStyle/>
        <a:p>
          <a:r>
            <a:rPr lang="en-US" noProof="0" dirty="0"/>
            <a:t>Regulations and Restrictions</a:t>
          </a:r>
        </a:p>
        <a:p>
          <a:r>
            <a:rPr lang="en-US" noProof="0" dirty="0"/>
            <a:t>Consumer Attitudes</a:t>
          </a:r>
        </a:p>
      </dgm:t>
    </dgm:pt>
    <dgm:pt modelId="{772D8F77-28C8-47DD-BF02-CAADA730BB85}" type="parTrans" cxnId="{87B12C8C-026F-4F23-B48B-44009C8990DC}">
      <dgm:prSet/>
      <dgm:spPr/>
      <dgm:t>
        <a:bodyPr/>
        <a:lstStyle/>
        <a:p>
          <a:endParaRPr lang="en-US" noProof="0" dirty="0"/>
        </a:p>
      </dgm:t>
    </dgm:pt>
    <dgm:pt modelId="{C2A176E1-95B4-49CA-B30D-878280A0D203}" type="sibTrans" cxnId="{87B12C8C-026F-4F23-B48B-44009C8990DC}">
      <dgm:prSet/>
      <dgm:spPr/>
      <dgm:t>
        <a:bodyPr/>
        <a:lstStyle/>
        <a:p>
          <a:endParaRPr lang="en-US" noProof="0" dirty="0"/>
        </a:p>
      </dgm:t>
    </dgm:pt>
    <dgm:pt modelId="{359A5154-737E-4491-99F9-923513D8DAAC}" type="pres">
      <dgm:prSet presAssocID="{33273ADE-995B-48CE-B88B-063D3470EE87}" presName="theList" presStyleCnt="0">
        <dgm:presLayoutVars>
          <dgm:dir/>
          <dgm:animLvl val="lvl"/>
          <dgm:resizeHandles val="exact"/>
        </dgm:presLayoutVars>
      </dgm:prSet>
      <dgm:spPr/>
    </dgm:pt>
    <dgm:pt modelId="{6DB76420-9BAE-4B31-8E64-6E180234CE53}" type="pres">
      <dgm:prSet presAssocID="{F803DB34-9134-45B3-B64E-F046591D0FF3}" presName="compNode" presStyleCnt="0"/>
      <dgm:spPr/>
    </dgm:pt>
    <dgm:pt modelId="{E9AFBA3A-E4E2-4CE3-86DC-426948E3E57B}" type="pres">
      <dgm:prSet presAssocID="{F803DB34-9134-45B3-B64E-F046591D0FF3}" presName="aNode" presStyleLbl="bgShp" presStyleIdx="0" presStyleCnt="6"/>
      <dgm:spPr/>
    </dgm:pt>
    <dgm:pt modelId="{1B3F4A68-F32E-4703-81B7-2828613A7772}" type="pres">
      <dgm:prSet presAssocID="{F803DB34-9134-45B3-B64E-F046591D0FF3}" presName="textNode" presStyleLbl="bgShp" presStyleIdx="0" presStyleCnt="6"/>
      <dgm:spPr/>
    </dgm:pt>
    <dgm:pt modelId="{DB41BF58-8CD4-4512-B53E-42EA50D27EDC}" type="pres">
      <dgm:prSet presAssocID="{F803DB34-9134-45B3-B64E-F046591D0FF3}" presName="compChildNode" presStyleCnt="0"/>
      <dgm:spPr/>
    </dgm:pt>
    <dgm:pt modelId="{58C60F9C-DDC1-4542-A17C-FC9872F61F09}" type="pres">
      <dgm:prSet presAssocID="{F803DB34-9134-45B3-B64E-F046591D0FF3}" presName="theInnerList" presStyleCnt="0"/>
      <dgm:spPr/>
    </dgm:pt>
    <dgm:pt modelId="{583E7B60-BC08-4374-A2D8-236973C717FD}" type="pres">
      <dgm:prSet presAssocID="{7A8FA7A3-8804-4B1F-8762-DE90B969A235}" presName="childNode" presStyleLbl="node1" presStyleIdx="0" presStyleCnt="6">
        <dgm:presLayoutVars>
          <dgm:bulletEnabled val="1"/>
        </dgm:presLayoutVars>
      </dgm:prSet>
      <dgm:spPr/>
    </dgm:pt>
    <dgm:pt modelId="{0E41B122-146D-4AFE-A3A3-9B8549248AE1}" type="pres">
      <dgm:prSet presAssocID="{F803DB34-9134-45B3-B64E-F046591D0FF3}" presName="aSpace" presStyleCnt="0"/>
      <dgm:spPr/>
    </dgm:pt>
    <dgm:pt modelId="{2C2A6D16-F106-4E96-8C44-B950B7A3225A}" type="pres">
      <dgm:prSet presAssocID="{113ACDE2-1ED1-445D-86E4-A191900F428D}" presName="compNode" presStyleCnt="0"/>
      <dgm:spPr/>
    </dgm:pt>
    <dgm:pt modelId="{AD32F243-C12C-45B7-BAD7-38E63D1FC65A}" type="pres">
      <dgm:prSet presAssocID="{113ACDE2-1ED1-445D-86E4-A191900F428D}" presName="aNode" presStyleLbl="bgShp" presStyleIdx="1" presStyleCnt="6"/>
      <dgm:spPr/>
    </dgm:pt>
    <dgm:pt modelId="{800F86B4-88AA-42A8-B50F-9864C49865EC}" type="pres">
      <dgm:prSet presAssocID="{113ACDE2-1ED1-445D-86E4-A191900F428D}" presName="textNode" presStyleLbl="bgShp" presStyleIdx="1" presStyleCnt="6"/>
      <dgm:spPr/>
    </dgm:pt>
    <dgm:pt modelId="{BB85E096-8EE1-4E99-B220-F7D3D27DF661}" type="pres">
      <dgm:prSet presAssocID="{113ACDE2-1ED1-445D-86E4-A191900F428D}" presName="compChildNode" presStyleCnt="0"/>
      <dgm:spPr/>
    </dgm:pt>
    <dgm:pt modelId="{3CB53A74-8EFB-45D8-8458-2FB1415DD9F4}" type="pres">
      <dgm:prSet presAssocID="{113ACDE2-1ED1-445D-86E4-A191900F428D}" presName="theInnerList" presStyleCnt="0"/>
      <dgm:spPr/>
    </dgm:pt>
    <dgm:pt modelId="{9A4BC979-D942-42C9-BB9F-34566A20D341}" type="pres">
      <dgm:prSet presAssocID="{2A1526F1-19CE-4EF4-8701-4A60488D6878}" presName="childNode" presStyleLbl="node1" presStyleIdx="1" presStyleCnt="6">
        <dgm:presLayoutVars>
          <dgm:bulletEnabled val="1"/>
        </dgm:presLayoutVars>
      </dgm:prSet>
      <dgm:spPr/>
    </dgm:pt>
    <dgm:pt modelId="{27A27F34-1593-488B-A950-2D0397A4A7C3}" type="pres">
      <dgm:prSet presAssocID="{113ACDE2-1ED1-445D-86E4-A191900F428D}" presName="aSpace" presStyleCnt="0"/>
      <dgm:spPr/>
    </dgm:pt>
    <dgm:pt modelId="{DF9EC065-8043-47F8-A6CF-4E96C90E2383}" type="pres">
      <dgm:prSet presAssocID="{A196F0AF-9369-415B-BC15-5D00E7C5C54A}" presName="compNode" presStyleCnt="0"/>
      <dgm:spPr/>
    </dgm:pt>
    <dgm:pt modelId="{7F6445E0-D91E-4FC9-B78C-AA9091F480C8}" type="pres">
      <dgm:prSet presAssocID="{A196F0AF-9369-415B-BC15-5D00E7C5C54A}" presName="aNode" presStyleLbl="bgShp" presStyleIdx="2" presStyleCnt="6"/>
      <dgm:spPr/>
    </dgm:pt>
    <dgm:pt modelId="{E8683866-4B26-47F4-898F-4228E5AFD27D}" type="pres">
      <dgm:prSet presAssocID="{A196F0AF-9369-415B-BC15-5D00E7C5C54A}" presName="textNode" presStyleLbl="bgShp" presStyleIdx="2" presStyleCnt="6"/>
      <dgm:spPr/>
    </dgm:pt>
    <dgm:pt modelId="{40E60FD1-2D89-4BCF-A52A-4303B2392DEF}" type="pres">
      <dgm:prSet presAssocID="{A196F0AF-9369-415B-BC15-5D00E7C5C54A}" presName="compChildNode" presStyleCnt="0"/>
      <dgm:spPr/>
    </dgm:pt>
    <dgm:pt modelId="{4CDE472F-9B0C-402A-8901-027905C27A48}" type="pres">
      <dgm:prSet presAssocID="{A196F0AF-9369-415B-BC15-5D00E7C5C54A}" presName="theInnerList" presStyleCnt="0"/>
      <dgm:spPr/>
    </dgm:pt>
    <dgm:pt modelId="{92D02085-CFE9-4456-9E46-CCADEB82EDBC}" type="pres">
      <dgm:prSet presAssocID="{A3DBE7D0-C057-487D-B28C-DAF0B8DA92D7}" presName="childNode" presStyleLbl="node1" presStyleIdx="2" presStyleCnt="6">
        <dgm:presLayoutVars>
          <dgm:bulletEnabled val="1"/>
        </dgm:presLayoutVars>
      </dgm:prSet>
      <dgm:spPr/>
    </dgm:pt>
    <dgm:pt modelId="{6A3D9F7F-0A92-41AF-A4FB-9F5824A45ECF}" type="pres">
      <dgm:prSet presAssocID="{A196F0AF-9369-415B-BC15-5D00E7C5C54A}" presName="aSpace" presStyleCnt="0"/>
      <dgm:spPr/>
    </dgm:pt>
    <dgm:pt modelId="{E6D46680-74EB-487C-A0A7-3E57D217730F}" type="pres">
      <dgm:prSet presAssocID="{6D79A8F1-697E-4DAA-A3D4-9C8DF5A2E8B1}" presName="compNode" presStyleCnt="0"/>
      <dgm:spPr/>
    </dgm:pt>
    <dgm:pt modelId="{26E33F4A-23BE-427A-A9D6-0DA20E705094}" type="pres">
      <dgm:prSet presAssocID="{6D79A8F1-697E-4DAA-A3D4-9C8DF5A2E8B1}" presName="aNode" presStyleLbl="bgShp" presStyleIdx="3" presStyleCnt="6"/>
      <dgm:spPr/>
    </dgm:pt>
    <dgm:pt modelId="{EF25E820-05E3-499B-8F4E-C96E0FA4129D}" type="pres">
      <dgm:prSet presAssocID="{6D79A8F1-697E-4DAA-A3D4-9C8DF5A2E8B1}" presName="textNode" presStyleLbl="bgShp" presStyleIdx="3" presStyleCnt="6"/>
      <dgm:spPr/>
    </dgm:pt>
    <dgm:pt modelId="{40AF691C-EEDD-446F-AA46-7F378FB27D01}" type="pres">
      <dgm:prSet presAssocID="{6D79A8F1-697E-4DAA-A3D4-9C8DF5A2E8B1}" presName="compChildNode" presStyleCnt="0"/>
      <dgm:spPr/>
    </dgm:pt>
    <dgm:pt modelId="{2262268B-B757-4642-BA36-742C0C494D53}" type="pres">
      <dgm:prSet presAssocID="{6D79A8F1-697E-4DAA-A3D4-9C8DF5A2E8B1}" presName="theInnerList" presStyleCnt="0"/>
      <dgm:spPr/>
    </dgm:pt>
    <dgm:pt modelId="{96AF073D-759E-465D-AB09-C9E536220FBB}" type="pres">
      <dgm:prSet presAssocID="{565F5750-2A02-4708-9FFD-C6E0F1D94B0F}" presName="childNode" presStyleLbl="node1" presStyleIdx="3" presStyleCnt="6">
        <dgm:presLayoutVars>
          <dgm:bulletEnabled val="1"/>
        </dgm:presLayoutVars>
      </dgm:prSet>
      <dgm:spPr/>
    </dgm:pt>
    <dgm:pt modelId="{CEFB3D12-4A80-4DB9-98CA-59D294FAA97E}" type="pres">
      <dgm:prSet presAssocID="{6D79A8F1-697E-4DAA-A3D4-9C8DF5A2E8B1}" presName="aSpace" presStyleCnt="0"/>
      <dgm:spPr/>
    </dgm:pt>
    <dgm:pt modelId="{2F72ADB6-965B-4264-A41A-C97CC35BBE69}" type="pres">
      <dgm:prSet presAssocID="{BEBCBB1D-8FA1-484C-8701-7956852C56E1}" presName="compNode" presStyleCnt="0"/>
      <dgm:spPr/>
    </dgm:pt>
    <dgm:pt modelId="{62EB3FF8-53FF-4C75-8172-4E548D26E80F}" type="pres">
      <dgm:prSet presAssocID="{BEBCBB1D-8FA1-484C-8701-7956852C56E1}" presName="aNode" presStyleLbl="bgShp" presStyleIdx="4" presStyleCnt="6"/>
      <dgm:spPr/>
    </dgm:pt>
    <dgm:pt modelId="{024DC5BF-21C4-413A-9F8F-EB6ED42DF944}" type="pres">
      <dgm:prSet presAssocID="{BEBCBB1D-8FA1-484C-8701-7956852C56E1}" presName="textNode" presStyleLbl="bgShp" presStyleIdx="4" presStyleCnt="6"/>
      <dgm:spPr/>
    </dgm:pt>
    <dgm:pt modelId="{7EDA9E32-742A-439C-ABC4-2D57190A48BB}" type="pres">
      <dgm:prSet presAssocID="{BEBCBB1D-8FA1-484C-8701-7956852C56E1}" presName="compChildNode" presStyleCnt="0"/>
      <dgm:spPr/>
    </dgm:pt>
    <dgm:pt modelId="{155F856E-1911-4B07-99D3-AC0C90E85696}" type="pres">
      <dgm:prSet presAssocID="{BEBCBB1D-8FA1-484C-8701-7956852C56E1}" presName="theInnerList" presStyleCnt="0"/>
      <dgm:spPr/>
    </dgm:pt>
    <dgm:pt modelId="{3C8EFBB9-7C1F-4BA9-8A9F-FE59CB0B7183}" type="pres">
      <dgm:prSet presAssocID="{1B6D0D15-A53C-4BB3-A689-4ED463757911}" presName="childNode" presStyleLbl="node1" presStyleIdx="4" presStyleCnt="6">
        <dgm:presLayoutVars>
          <dgm:bulletEnabled val="1"/>
        </dgm:presLayoutVars>
      </dgm:prSet>
      <dgm:spPr/>
    </dgm:pt>
    <dgm:pt modelId="{1026908C-3995-4A17-95B5-B572399EC5F8}" type="pres">
      <dgm:prSet presAssocID="{BEBCBB1D-8FA1-484C-8701-7956852C56E1}" presName="aSpace" presStyleCnt="0"/>
      <dgm:spPr/>
    </dgm:pt>
    <dgm:pt modelId="{8AB8F6C9-492C-4677-8DB0-4CBED7AF5779}" type="pres">
      <dgm:prSet presAssocID="{19602B80-02D7-4E61-B9DB-D0D59529AC88}" presName="compNode" presStyleCnt="0"/>
      <dgm:spPr/>
    </dgm:pt>
    <dgm:pt modelId="{B4049D59-134C-4243-80FD-2D70FE9AFE9B}" type="pres">
      <dgm:prSet presAssocID="{19602B80-02D7-4E61-B9DB-D0D59529AC88}" presName="aNode" presStyleLbl="bgShp" presStyleIdx="5" presStyleCnt="6"/>
      <dgm:spPr/>
    </dgm:pt>
    <dgm:pt modelId="{6BEDB3BA-ECF2-4C21-8F01-166506A597B9}" type="pres">
      <dgm:prSet presAssocID="{19602B80-02D7-4E61-B9DB-D0D59529AC88}" presName="textNode" presStyleLbl="bgShp" presStyleIdx="5" presStyleCnt="6"/>
      <dgm:spPr/>
    </dgm:pt>
    <dgm:pt modelId="{E43B73C7-4A17-4C86-AF36-D98185FF4D7D}" type="pres">
      <dgm:prSet presAssocID="{19602B80-02D7-4E61-B9DB-D0D59529AC88}" presName="compChildNode" presStyleCnt="0"/>
      <dgm:spPr/>
    </dgm:pt>
    <dgm:pt modelId="{49FA84D6-E15D-4A8E-91E0-843947E45573}" type="pres">
      <dgm:prSet presAssocID="{19602B80-02D7-4E61-B9DB-D0D59529AC88}" presName="theInnerList" presStyleCnt="0"/>
      <dgm:spPr/>
    </dgm:pt>
    <dgm:pt modelId="{934D9AD1-B14B-47F5-8C3D-8E91791DE37F}" type="pres">
      <dgm:prSet presAssocID="{E29DB99B-9300-414C-96B2-433959F5ED0E}" presName="childNode" presStyleLbl="node1" presStyleIdx="5" presStyleCnt="6">
        <dgm:presLayoutVars>
          <dgm:bulletEnabled val="1"/>
        </dgm:presLayoutVars>
      </dgm:prSet>
      <dgm:spPr/>
    </dgm:pt>
  </dgm:ptLst>
  <dgm:cxnLst>
    <dgm:cxn modelId="{A43CD301-87FC-4D54-80D8-D6F7BEDB4F81}" srcId="{33273ADE-995B-48CE-B88B-063D3470EE87}" destId="{F803DB34-9134-45B3-B64E-F046591D0FF3}" srcOrd="0" destOrd="0" parTransId="{DE28B461-D382-455F-A6D1-95E3D9BE0585}" sibTransId="{AD994782-0F37-446E-B493-2196F9585023}"/>
    <dgm:cxn modelId="{1F6B340D-1F15-477B-9218-32647DA473AB}" type="presOf" srcId="{33273ADE-995B-48CE-B88B-063D3470EE87}" destId="{359A5154-737E-4491-99F9-923513D8DAAC}" srcOrd="0" destOrd="0" presId="urn:microsoft.com/office/officeart/2005/8/layout/lProcess2"/>
    <dgm:cxn modelId="{B868FD25-1AF8-49F1-B705-53EFF523CB6F}" srcId="{BEBCBB1D-8FA1-484C-8701-7956852C56E1}" destId="{1B6D0D15-A53C-4BB3-A689-4ED463757911}" srcOrd="0" destOrd="0" parTransId="{A82AAB97-57BA-42AF-AF6E-F59B025CDE55}" sibTransId="{1CB51254-F6E5-4DDB-95D0-E46A7FC1F646}"/>
    <dgm:cxn modelId="{E47AB327-0AF9-4804-B6D3-A32E8D702D84}" type="presOf" srcId="{BEBCBB1D-8FA1-484C-8701-7956852C56E1}" destId="{024DC5BF-21C4-413A-9F8F-EB6ED42DF944}" srcOrd="1" destOrd="0" presId="urn:microsoft.com/office/officeart/2005/8/layout/lProcess2"/>
    <dgm:cxn modelId="{EC5E5735-0B1D-40EB-A1D4-AE3D32C53FE3}" type="presOf" srcId="{1B6D0D15-A53C-4BB3-A689-4ED463757911}" destId="{3C8EFBB9-7C1F-4BA9-8A9F-FE59CB0B7183}" srcOrd="0" destOrd="0" presId="urn:microsoft.com/office/officeart/2005/8/layout/lProcess2"/>
    <dgm:cxn modelId="{2391323A-99C6-4EB8-A820-FC11274D4A2A}" type="presOf" srcId="{E29DB99B-9300-414C-96B2-433959F5ED0E}" destId="{934D9AD1-B14B-47F5-8C3D-8E91791DE37F}" srcOrd="0" destOrd="0" presId="urn:microsoft.com/office/officeart/2005/8/layout/lProcess2"/>
    <dgm:cxn modelId="{D4C5013C-6865-4284-BEC4-23FEB7C60983}" type="presOf" srcId="{A3DBE7D0-C057-487D-B28C-DAF0B8DA92D7}" destId="{92D02085-CFE9-4456-9E46-CCADEB82EDBC}" srcOrd="0" destOrd="0" presId="urn:microsoft.com/office/officeart/2005/8/layout/lProcess2"/>
    <dgm:cxn modelId="{26EC5E5D-83B3-4065-BC92-C5F108426A57}" type="presOf" srcId="{BEBCBB1D-8FA1-484C-8701-7956852C56E1}" destId="{62EB3FF8-53FF-4C75-8172-4E548D26E80F}" srcOrd="0" destOrd="0" presId="urn:microsoft.com/office/officeart/2005/8/layout/lProcess2"/>
    <dgm:cxn modelId="{06900E60-C438-4587-991F-D3940FB0E639}" srcId="{A196F0AF-9369-415B-BC15-5D00E7C5C54A}" destId="{A3DBE7D0-C057-487D-B28C-DAF0B8DA92D7}" srcOrd="0" destOrd="0" parTransId="{1378B543-04DA-4120-B28A-7102151FBCC1}" sibTransId="{410E81B1-9CBC-4409-A10E-3189B4A82316}"/>
    <dgm:cxn modelId="{2114B261-87BC-4F02-8460-1D6A45062D8B}" type="presOf" srcId="{7A8FA7A3-8804-4B1F-8762-DE90B969A235}" destId="{583E7B60-BC08-4374-A2D8-236973C717FD}" srcOrd="0" destOrd="0" presId="urn:microsoft.com/office/officeart/2005/8/layout/lProcess2"/>
    <dgm:cxn modelId="{C4DEA443-9EB1-435F-9A8B-B14220B9675D}" srcId="{33273ADE-995B-48CE-B88B-063D3470EE87}" destId="{A196F0AF-9369-415B-BC15-5D00E7C5C54A}" srcOrd="2" destOrd="0" parTransId="{3135A867-A8E1-48FA-BF50-4F1BFA2A3432}" sibTransId="{2960AFE8-D134-4220-B4D3-1F619B84A62C}"/>
    <dgm:cxn modelId="{49132F46-E60F-4154-B423-4993A1A41ACB}" type="presOf" srcId="{F803DB34-9134-45B3-B64E-F046591D0FF3}" destId="{E9AFBA3A-E4E2-4CE3-86DC-426948E3E57B}" srcOrd="0" destOrd="0" presId="urn:microsoft.com/office/officeart/2005/8/layout/lProcess2"/>
    <dgm:cxn modelId="{B437FF4A-5B30-4CFC-A7E2-6EED2EECE699}" type="presOf" srcId="{F803DB34-9134-45B3-B64E-F046591D0FF3}" destId="{1B3F4A68-F32E-4703-81B7-2828613A7772}" srcOrd="1" destOrd="0" presId="urn:microsoft.com/office/officeart/2005/8/layout/lProcess2"/>
    <dgm:cxn modelId="{052D646B-FBF6-4FA4-9697-47FD003ED3BB}" srcId="{33273ADE-995B-48CE-B88B-063D3470EE87}" destId="{19602B80-02D7-4E61-B9DB-D0D59529AC88}" srcOrd="5" destOrd="0" parTransId="{4DAA963E-3F7D-4F88-8B85-8D0925A1F0F2}" sibTransId="{579772C3-A1E9-41AB-8C27-1D636AA1C7F2}"/>
    <dgm:cxn modelId="{05A93151-0CC1-4441-9E60-49E450D95149}" type="presOf" srcId="{2A1526F1-19CE-4EF4-8701-4A60488D6878}" destId="{9A4BC979-D942-42C9-BB9F-34566A20D341}" srcOrd="0" destOrd="0" presId="urn:microsoft.com/office/officeart/2005/8/layout/lProcess2"/>
    <dgm:cxn modelId="{886C5271-5275-408C-8224-6B7B3684AD74}" type="presOf" srcId="{113ACDE2-1ED1-445D-86E4-A191900F428D}" destId="{AD32F243-C12C-45B7-BAD7-38E63D1FC65A}" srcOrd="0" destOrd="0" presId="urn:microsoft.com/office/officeart/2005/8/layout/lProcess2"/>
    <dgm:cxn modelId="{56955C56-8BF4-4CB1-95D6-8864C0FA0DA4}" type="presOf" srcId="{A196F0AF-9369-415B-BC15-5D00E7C5C54A}" destId="{7F6445E0-D91E-4FC9-B78C-AA9091F480C8}" srcOrd="0" destOrd="0" presId="urn:microsoft.com/office/officeart/2005/8/layout/lProcess2"/>
    <dgm:cxn modelId="{BAD27876-166A-41EF-908D-7ED35F17B7EE}" type="presOf" srcId="{19602B80-02D7-4E61-B9DB-D0D59529AC88}" destId="{B4049D59-134C-4243-80FD-2D70FE9AFE9B}" srcOrd="0" destOrd="0" presId="urn:microsoft.com/office/officeart/2005/8/layout/lProcess2"/>
    <dgm:cxn modelId="{1E119256-03B6-4BE8-A72A-5D39B0CF3AB7}" srcId="{F803DB34-9134-45B3-B64E-F046591D0FF3}" destId="{7A8FA7A3-8804-4B1F-8762-DE90B969A235}" srcOrd="0" destOrd="0" parTransId="{F95F19B5-916C-4814-9A45-92D73FF5D189}" sibTransId="{3B8944ED-CE14-4E1F-9FFD-8E90E9D86627}"/>
    <dgm:cxn modelId="{10F8F57B-6500-42E1-9C05-09AA9152EF84}" srcId="{33273ADE-995B-48CE-B88B-063D3470EE87}" destId="{6D79A8F1-697E-4DAA-A3D4-9C8DF5A2E8B1}" srcOrd="3" destOrd="0" parTransId="{5ED4E0FB-B835-481B-A66A-A0C6F7D19EB1}" sibTransId="{9AD40F14-C6D9-4C8D-86B8-826484ACC5F3}"/>
    <dgm:cxn modelId="{97C09885-2BA0-4148-AADD-848455F453C4}" srcId="{113ACDE2-1ED1-445D-86E4-A191900F428D}" destId="{2A1526F1-19CE-4EF4-8701-4A60488D6878}" srcOrd="0" destOrd="0" parTransId="{A5D6440D-44D9-42C0-AEE5-3D88E75FD7CA}" sibTransId="{B4C67092-0A0B-48CB-A235-216D18F1B6D0}"/>
    <dgm:cxn modelId="{87B12C8C-026F-4F23-B48B-44009C8990DC}" srcId="{19602B80-02D7-4E61-B9DB-D0D59529AC88}" destId="{E29DB99B-9300-414C-96B2-433959F5ED0E}" srcOrd="0" destOrd="0" parTransId="{772D8F77-28C8-47DD-BF02-CAADA730BB85}" sibTransId="{C2A176E1-95B4-49CA-B30D-878280A0D203}"/>
    <dgm:cxn modelId="{25C036A5-74C0-435D-A88E-9DDD4CDFA542}" type="presOf" srcId="{113ACDE2-1ED1-445D-86E4-A191900F428D}" destId="{800F86B4-88AA-42A8-B50F-9864C49865EC}" srcOrd="1" destOrd="0" presId="urn:microsoft.com/office/officeart/2005/8/layout/lProcess2"/>
    <dgm:cxn modelId="{263BD2B4-44FA-4993-A565-1C4046FBC1EB}" type="presOf" srcId="{565F5750-2A02-4708-9FFD-C6E0F1D94B0F}" destId="{96AF073D-759E-465D-AB09-C9E536220FBB}" srcOrd="0" destOrd="0" presId="urn:microsoft.com/office/officeart/2005/8/layout/lProcess2"/>
    <dgm:cxn modelId="{80CFBBC4-80A9-4BE5-9655-9EB973381D3E}" type="presOf" srcId="{6D79A8F1-697E-4DAA-A3D4-9C8DF5A2E8B1}" destId="{EF25E820-05E3-499B-8F4E-C96E0FA4129D}" srcOrd="1" destOrd="0" presId="urn:microsoft.com/office/officeart/2005/8/layout/lProcess2"/>
    <dgm:cxn modelId="{9B17ACD1-20AD-4FB9-A814-31E40A72200F}" type="presOf" srcId="{19602B80-02D7-4E61-B9DB-D0D59529AC88}" destId="{6BEDB3BA-ECF2-4C21-8F01-166506A597B9}" srcOrd="1" destOrd="0" presId="urn:microsoft.com/office/officeart/2005/8/layout/lProcess2"/>
    <dgm:cxn modelId="{671AC6D3-29FF-457B-8C66-B1D4B178EE20}" srcId="{6D79A8F1-697E-4DAA-A3D4-9C8DF5A2E8B1}" destId="{565F5750-2A02-4708-9FFD-C6E0F1D94B0F}" srcOrd="0" destOrd="0" parTransId="{CAD8C9FE-D2B0-4459-A9AB-9E9059A56B48}" sibTransId="{61C66672-D8BE-4CF0-A090-8D9F228DB723}"/>
    <dgm:cxn modelId="{2658A4E0-CEB7-4C5A-A5CA-BACA1E715049}" srcId="{33273ADE-995B-48CE-B88B-063D3470EE87}" destId="{113ACDE2-1ED1-445D-86E4-A191900F428D}" srcOrd="1" destOrd="0" parTransId="{4C22F9A7-82DD-499F-955F-22060F66F3F0}" sibTransId="{4F0E95C1-042A-42E7-B45A-F185443C736D}"/>
    <dgm:cxn modelId="{F86229E2-7F6B-4DA1-8F8C-B26D6579AD87}" srcId="{33273ADE-995B-48CE-B88B-063D3470EE87}" destId="{BEBCBB1D-8FA1-484C-8701-7956852C56E1}" srcOrd="4" destOrd="0" parTransId="{9DFE01A9-D74B-4863-A128-7CF72CE6581C}" sibTransId="{97D95A62-3D58-48F4-B732-FD3078F333EF}"/>
    <dgm:cxn modelId="{1EECF6E4-886E-465F-BCCA-B2FF6619849B}" type="presOf" srcId="{6D79A8F1-697E-4DAA-A3D4-9C8DF5A2E8B1}" destId="{26E33F4A-23BE-427A-A9D6-0DA20E705094}" srcOrd="0" destOrd="0" presId="urn:microsoft.com/office/officeart/2005/8/layout/lProcess2"/>
    <dgm:cxn modelId="{592487FE-9284-48E6-BE67-9319C85C1B6E}" type="presOf" srcId="{A196F0AF-9369-415B-BC15-5D00E7C5C54A}" destId="{E8683866-4B26-47F4-898F-4228E5AFD27D}" srcOrd="1" destOrd="0" presId="urn:microsoft.com/office/officeart/2005/8/layout/lProcess2"/>
    <dgm:cxn modelId="{B623BC11-EDF4-4A4A-9C5C-39D05B901DA6}" type="presParOf" srcId="{359A5154-737E-4491-99F9-923513D8DAAC}" destId="{6DB76420-9BAE-4B31-8E64-6E180234CE53}" srcOrd="0" destOrd="0" presId="urn:microsoft.com/office/officeart/2005/8/layout/lProcess2"/>
    <dgm:cxn modelId="{223E718B-052D-41C4-ADBB-8FF2BBE89BF0}" type="presParOf" srcId="{6DB76420-9BAE-4B31-8E64-6E180234CE53}" destId="{E9AFBA3A-E4E2-4CE3-86DC-426948E3E57B}" srcOrd="0" destOrd="0" presId="urn:microsoft.com/office/officeart/2005/8/layout/lProcess2"/>
    <dgm:cxn modelId="{87851657-5CDC-4A20-9655-8B11A2675659}" type="presParOf" srcId="{6DB76420-9BAE-4B31-8E64-6E180234CE53}" destId="{1B3F4A68-F32E-4703-81B7-2828613A7772}" srcOrd="1" destOrd="0" presId="urn:microsoft.com/office/officeart/2005/8/layout/lProcess2"/>
    <dgm:cxn modelId="{9E4A64EC-8492-42F6-B206-6C7F95A1175F}" type="presParOf" srcId="{6DB76420-9BAE-4B31-8E64-6E180234CE53}" destId="{DB41BF58-8CD4-4512-B53E-42EA50D27EDC}" srcOrd="2" destOrd="0" presId="urn:microsoft.com/office/officeart/2005/8/layout/lProcess2"/>
    <dgm:cxn modelId="{C5943803-2658-4E96-AE11-84A7492E1359}" type="presParOf" srcId="{DB41BF58-8CD4-4512-B53E-42EA50D27EDC}" destId="{58C60F9C-DDC1-4542-A17C-FC9872F61F09}" srcOrd="0" destOrd="0" presId="urn:microsoft.com/office/officeart/2005/8/layout/lProcess2"/>
    <dgm:cxn modelId="{297D3231-059B-48B2-9D6D-BB953CEDEA8E}" type="presParOf" srcId="{58C60F9C-DDC1-4542-A17C-FC9872F61F09}" destId="{583E7B60-BC08-4374-A2D8-236973C717FD}" srcOrd="0" destOrd="0" presId="urn:microsoft.com/office/officeart/2005/8/layout/lProcess2"/>
    <dgm:cxn modelId="{BBAE1237-4DEB-4250-A0BF-5AE2AC31832A}" type="presParOf" srcId="{359A5154-737E-4491-99F9-923513D8DAAC}" destId="{0E41B122-146D-4AFE-A3A3-9B8549248AE1}" srcOrd="1" destOrd="0" presId="urn:microsoft.com/office/officeart/2005/8/layout/lProcess2"/>
    <dgm:cxn modelId="{6D2CB78A-54F0-48C1-964E-0B60217B1BB3}" type="presParOf" srcId="{359A5154-737E-4491-99F9-923513D8DAAC}" destId="{2C2A6D16-F106-4E96-8C44-B950B7A3225A}" srcOrd="2" destOrd="0" presId="urn:microsoft.com/office/officeart/2005/8/layout/lProcess2"/>
    <dgm:cxn modelId="{369CFA10-E0C4-4034-97EA-8DA6333CAF71}" type="presParOf" srcId="{2C2A6D16-F106-4E96-8C44-B950B7A3225A}" destId="{AD32F243-C12C-45B7-BAD7-38E63D1FC65A}" srcOrd="0" destOrd="0" presId="urn:microsoft.com/office/officeart/2005/8/layout/lProcess2"/>
    <dgm:cxn modelId="{C8E2EE9B-A1A5-4291-B875-B94648B5B323}" type="presParOf" srcId="{2C2A6D16-F106-4E96-8C44-B950B7A3225A}" destId="{800F86B4-88AA-42A8-B50F-9864C49865EC}" srcOrd="1" destOrd="0" presId="urn:microsoft.com/office/officeart/2005/8/layout/lProcess2"/>
    <dgm:cxn modelId="{C21F0B41-BD96-42EE-92BC-7A660361ACEE}" type="presParOf" srcId="{2C2A6D16-F106-4E96-8C44-B950B7A3225A}" destId="{BB85E096-8EE1-4E99-B220-F7D3D27DF661}" srcOrd="2" destOrd="0" presId="urn:microsoft.com/office/officeart/2005/8/layout/lProcess2"/>
    <dgm:cxn modelId="{A516224A-8100-48CB-B622-71C4CE10B6E7}" type="presParOf" srcId="{BB85E096-8EE1-4E99-B220-F7D3D27DF661}" destId="{3CB53A74-8EFB-45D8-8458-2FB1415DD9F4}" srcOrd="0" destOrd="0" presId="urn:microsoft.com/office/officeart/2005/8/layout/lProcess2"/>
    <dgm:cxn modelId="{068A421D-9C24-4E90-96DB-62DDC6C6081D}" type="presParOf" srcId="{3CB53A74-8EFB-45D8-8458-2FB1415DD9F4}" destId="{9A4BC979-D942-42C9-BB9F-34566A20D341}" srcOrd="0" destOrd="0" presId="urn:microsoft.com/office/officeart/2005/8/layout/lProcess2"/>
    <dgm:cxn modelId="{FF027268-94B5-402F-89EF-1CF6AF0A9EED}" type="presParOf" srcId="{359A5154-737E-4491-99F9-923513D8DAAC}" destId="{27A27F34-1593-488B-A950-2D0397A4A7C3}" srcOrd="3" destOrd="0" presId="urn:microsoft.com/office/officeart/2005/8/layout/lProcess2"/>
    <dgm:cxn modelId="{5BA52374-6166-4D45-A6E7-DDFD9FF8E6E5}" type="presParOf" srcId="{359A5154-737E-4491-99F9-923513D8DAAC}" destId="{DF9EC065-8043-47F8-A6CF-4E96C90E2383}" srcOrd="4" destOrd="0" presId="urn:microsoft.com/office/officeart/2005/8/layout/lProcess2"/>
    <dgm:cxn modelId="{951A7A94-3D94-417E-9424-7970DF384EC4}" type="presParOf" srcId="{DF9EC065-8043-47F8-A6CF-4E96C90E2383}" destId="{7F6445E0-D91E-4FC9-B78C-AA9091F480C8}" srcOrd="0" destOrd="0" presId="urn:microsoft.com/office/officeart/2005/8/layout/lProcess2"/>
    <dgm:cxn modelId="{9ED7AE31-9B71-4EF3-A85A-402D1049516F}" type="presParOf" srcId="{DF9EC065-8043-47F8-A6CF-4E96C90E2383}" destId="{E8683866-4B26-47F4-898F-4228E5AFD27D}" srcOrd="1" destOrd="0" presId="urn:microsoft.com/office/officeart/2005/8/layout/lProcess2"/>
    <dgm:cxn modelId="{D207436C-A5ED-43C0-9D2E-704D09AC2291}" type="presParOf" srcId="{DF9EC065-8043-47F8-A6CF-4E96C90E2383}" destId="{40E60FD1-2D89-4BCF-A52A-4303B2392DEF}" srcOrd="2" destOrd="0" presId="urn:microsoft.com/office/officeart/2005/8/layout/lProcess2"/>
    <dgm:cxn modelId="{3D09B748-38D4-4012-BC5F-5B5C428EA51C}" type="presParOf" srcId="{40E60FD1-2D89-4BCF-A52A-4303B2392DEF}" destId="{4CDE472F-9B0C-402A-8901-027905C27A48}" srcOrd="0" destOrd="0" presId="urn:microsoft.com/office/officeart/2005/8/layout/lProcess2"/>
    <dgm:cxn modelId="{CE10E88B-5578-42E5-81B9-B1686BC300E5}" type="presParOf" srcId="{4CDE472F-9B0C-402A-8901-027905C27A48}" destId="{92D02085-CFE9-4456-9E46-CCADEB82EDBC}" srcOrd="0" destOrd="0" presId="urn:microsoft.com/office/officeart/2005/8/layout/lProcess2"/>
    <dgm:cxn modelId="{23DC6994-E13A-4755-A5C5-AB6CEE19AA7B}" type="presParOf" srcId="{359A5154-737E-4491-99F9-923513D8DAAC}" destId="{6A3D9F7F-0A92-41AF-A4FB-9F5824A45ECF}" srcOrd="5" destOrd="0" presId="urn:microsoft.com/office/officeart/2005/8/layout/lProcess2"/>
    <dgm:cxn modelId="{06D9078D-1802-43BD-8CC0-8CD736444945}" type="presParOf" srcId="{359A5154-737E-4491-99F9-923513D8DAAC}" destId="{E6D46680-74EB-487C-A0A7-3E57D217730F}" srcOrd="6" destOrd="0" presId="urn:microsoft.com/office/officeart/2005/8/layout/lProcess2"/>
    <dgm:cxn modelId="{C58155F4-8C78-413A-81B1-9DABE931B357}" type="presParOf" srcId="{E6D46680-74EB-487C-A0A7-3E57D217730F}" destId="{26E33F4A-23BE-427A-A9D6-0DA20E705094}" srcOrd="0" destOrd="0" presId="urn:microsoft.com/office/officeart/2005/8/layout/lProcess2"/>
    <dgm:cxn modelId="{D5BCA0CD-E927-4A3A-A5EC-A77A4446E6F5}" type="presParOf" srcId="{E6D46680-74EB-487C-A0A7-3E57D217730F}" destId="{EF25E820-05E3-499B-8F4E-C96E0FA4129D}" srcOrd="1" destOrd="0" presId="urn:microsoft.com/office/officeart/2005/8/layout/lProcess2"/>
    <dgm:cxn modelId="{218A0029-3B59-4C7B-BF08-6673634456C0}" type="presParOf" srcId="{E6D46680-74EB-487C-A0A7-3E57D217730F}" destId="{40AF691C-EEDD-446F-AA46-7F378FB27D01}" srcOrd="2" destOrd="0" presId="urn:microsoft.com/office/officeart/2005/8/layout/lProcess2"/>
    <dgm:cxn modelId="{D482C873-5E52-4DAA-BDDF-1726554E806C}" type="presParOf" srcId="{40AF691C-EEDD-446F-AA46-7F378FB27D01}" destId="{2262268B-B757-4642-BA36-742C0C494D53}" srcOrd="0" destOrd="0" presId="urn:microsoft.com/office/officeart/2005/8/layout/lProcess2"/>
    <dgm:cxn modelId="{531105B2-9617-45E9-8EE8-6862758A0B7F}" type="presParOf" srcId="{2262268B-B757-4642-BA36-742C0C494D53}" destId="{96AF073D-759E-465D-AB09-C9E536220FBB}" srcOrd="0" destOrd="0" presId="urn:microsoft.com/office/officeart/2005/8/layout/lProcess2"/>
    <dgm:cxn modelId="{F1D42216-D81D-4780-85A1-AD7CEAD98AD8}" type="presParOf" srcId="{359A5154-737E-4491-99F9-923513D8DAAC}" destId="{CEFB3D12-4A80-4DB9-98CA-59D294FAA97E}" srcOrd="7" destOrd="0" presId="urn:microsoft.com/office/officeart/2005/8/layout/lProcess2"/>
    <dgm:cxn modelId="{1F80F97A-4542-4E64-BD56-7B9C9366D70F}" type="presParOf" srcId="{359A5154-737E-4491-99F9-923513D8DAAC}" destId="{2F72ADB6-965B-4264-A41A-C97CC35BBE69}" srcOrd="8" destOrd="0" presId="urn:microsoft.com/office/officeart/2005/8/layout/lProcess2"/>
    <dgm:cxn modelId="{33A07F1F-6ABE-458D-9C0E-D30AAE6A6623}" type="presParOf" srcId="{2F72ADB6-965B-4264-A41A-C97CC35BBE69}" destId="{62EB3FF8-53FF-4C75-8172-4E548D26E80F}" srcOrd="0" destOrd="0" presId="urn:microsoft.com/office/officeart/2005/8/layout/lProcess2"/>
    <dgm:cxn modelId="{B73DB47F-EEC4-4BB6-9857-B09D1EB0EB73}" type="presParOf" srcId="{2F72ADB6-965B-4264-A41A-C97CC35BBE69}" destId="{024DC5BF-21C4-413A-9F8F-EB6ED42DF944}" srcOrd="1" destOrd="0" presId="urn:microsoft.com/office/officeart/2005/8/layout/lProcess2"/>
    <dgm:cxn modelId="{4F1F5081-F4BC-4593-9FBA-DE57CDEA6BF7}" type="presParOf" srcId="{2F72ADB6-965B-4264-A41A-C97CC35BBE69}" destId="{7EDA9E32-742A-439C-ABC4-2D57190A48BB}" srcOrd="2" destOrd="0" presId="urn:microsoft.com/office/officeart/2005/8/layout/lProcess2"/>
    <dgm:cxn modelId="{83DCDC85-F740-4C1A-AB69-E11B2695659A}" type="presParOf" srcId="{7EDA9E32-742A-439C-ABC4-2D57190A48BB}" destId="{155F856E-1911-4B07-99D3-AC0C90E85696}" srcOrd="0" destOrd="0" presId="urn:microsoft.com/office/officeart/2005/8/layout/lProcess2"/>
    <dgm:cxn modelId="{2A2EF729-8BC2-4396-9202-2C2A42C2E139}" type="presParOf" srcId="{155F856E-1911-4B07-99D3-AC0C90E85696}" destId="{3C8EFBB9-7C1F-4BA9-8A9F-FE59CB0B7183}" srcOrd="0" destOrd="0" presId="urn:microsoft.com/office/officeart/2005/8/layout/lProcess2"/>
    <dgm:cxn modelId="{D76682B0-0AC2-4BD0-AF07-9F4958880B5E}" type="presParOf" srcId="{359A5154-737E-4491-99F9-923513D8DAAC}" destId="{1026908C-3995-4A17-95B5-B572399EC5F8}" srcOrd="9" destOrd="0" presId="urn:microsoft.com/office/officeart/2005/8/layout/lProcess2"/>
    <dgm:cxn modelId="{666D38B2-F086-4642-882B-BF75BE216F1F}" type="presParOf" srcId="{359A5154-737E-4491-99F9-923513D8DAAC}" destId="{8AB8F6C9-492C-4677-8DB0-4CBED7AF5779}" srcOrd="10" destOrd="0" presId="urn:microsoft.com/office/officeart/2005/8/layout/lProcess2"/>
    <dgm:cxn modelId="{DF6DD44B-754C-41F4-B850-6EA179048388}" type="presParOf" srcId="{8AB8F6C9-492C-4677-8DB0-4CBED7AF5779}" destId="{B4049D59-134C-4243-80FD-2D70FE9AFE9B}" srcOrd="0" destOrd="0" presId="urn:microsoft.com/office/officeart/2005/8/layout/lProcess2"/>
    <dgm:cxn modelId="{90D44AB2-4CE4-433E-99CD-8064A4352FFD}" type="presParOf" srcId="{8AB8F6C9-492C-4677-8DB0-4CBED7AF5779}" destId="{6BEDB3BA-ECF2-4C21-8F01-166506A597B9}" srcOrd="1" destOrd="0" presId="urn:microsoft.com/office/officeart/2005/8/layout/lProcess2"/>
    <dgm:cxn modelId="{9E7AA1A5-F413-48BA-9DE4-ABA651A0DF56}" type="presParOf" srcId="{8AB8F6C9-492C-4677-8DB0-4CBED7AF5779}" destId="{E43B73C7-4A17-4C86-AF36-D98185FF4D7D}" srcOrd="2" destOrd="0" presId="urn:microsoft.com/office/officeart/2005/8/layout/lProcess2"/>
    <dgm:cxn modelId="{981FB145-2927-4602-B351-7D11F48CC21B}" type="presParOf" srcId="{E43B73C7-4A17-4C86-AF36-D98185FF4D7D}" destId="{49FA84D6-E15D-4A8E-91E0-843947E45573}" srcOrd="0" destOrd="0" presId="urn:microsoft.com/office/officeart/2005/8/layout/lProcess2"/>
    <dgm:cxn modelId="{116B2CE7-CCE0-4F4B-8B98-F2D33FC391C7}" type="presParOf" srcId="{49FA84D6-E15D-4A8E-91E0-843947E45573}" destId="{934D9AD1-B14B-47F5-8C3D-8E91791DE37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91A1B8-EBAF-4546-B814-387FA0A4D48B}" type="doc">
      <dgm:prSet loTypeId="urn:microsoft.com/office/officeart/2005/8/layout/hList1" loCatId="list" qsTypeId="urn:microsoft.com/office/officeart/2005/8/quickstyle/simple5" qsCatId="simple" csTypeId="urn:microsoft.com/office/officeart/2005/8/colors/accent6_2" csCatId="accent6" phldr="1"/>
      <dgm:spPr/>
      <dgm:t>
        <a:bodyPr/>
        <a:lstStyle/>
        <a:p>
          <a:endParaRPr lang="de-DE"/>
        </a:p>
      </dgm:t>
    </dgm:pt>
    <dgm:pt modelId="{C859A3E5-A945-4C3A-A5C9-9DE83BEE3247}">
      <dgm:prSet phldrT="[Text]" custT="1"/>
      <dgm:spPr/>
      <dgm:t>
        <a:bodyPr/>
        <a:lstStyle/>
        <a:p>
          <a:pPr>
            <a:buFont typeface="Verdana" panose="020B0604030504040204" pitchFamily="34" charset="0"/>
            <a:buAutoNum type="arabicPeriod"/>
          </a:pPr>
          <a:r>
            <a:rPr lang="en-GB" altLang="en-US" sz="1600" b="1" noProof="0" dirty="0"/>
            <a:t>Political Environment</a:t>
          </a:r>
          <a:endParaRPr lang="en-GB" sz="1600" b="1" noProof="0" dirty="0"/>
        </a:p>
      </dgm:t>
    </dgm:pt>
    <dgm:pt modelId="{E3DA7EAC-504C-4DD7-83B1-36BAE978FE1E}" type="parTrans" cxnId="{4951A565-FB62-4E69-B03A-D5FFB1395289}">
      <dgm:prSet/>
      <dgm:spPr/>
      <dgm:t>
        <a:bodyPr/>
        <a:lstStyle/>
        <a:p>
          <a:endParaRPr lang="de-DE"/>
        </a:p>
      </dgm:t>
    </dgm:pt>
    <dgm:pt modelId="{015BC717-1321-45A4-A1E4-A20A15AF3563}" type="sibTrans" cxnId="{4951A565-FB62-4E69-B03A-D5FFB1395289}">
      <dgm:prSet/>
      <dgm:spPr/>
      <dgm:t>
        <a:bodyPr/>
        <a:lstStyle/>
        <a:p>
          <a:endParaRPr lang="de-DE"/>
        </a:p>
      </dgm:t>
    </dgm:pt>
    <dgm:pt modelId="{3E41331C-A073-4110-B72B-F78AC0444B1A}">
      <dgm:prSet phldrT="[Text]" custT="1"/>
      <dgm:spPr/>
      <dgm:t>
        <a:bodyPr/>
        <a:lstStyle/>
        <a:p>
          <a:pPr>
            <a:buFont typeface="Verdana" panose="020B0604030504040204" pitchFamily="34" charset="0"/>
            <a:buAutoNum type="arabicPeriod" startAt="2"/>
          </a:pPr>
          <a:r>
            <a:rPr lang="en-GB" altLang="en-US" sz="1600" b="1" noProof="0" dirty="0"/>
            <a:t>Macroeconomic Environment</a:t>
          </a:r>
          <a:endParaRPr lang="en-GB" sz="1600" b="1" noProof="0" dirty="0"/>
        </a:p>
      </dgm:t>
    </dgm:pt>
    <dgm:pt modelId="{778C88DD-DF3B-44F8-95E1-E6060178848E}" type="parTrans" cxnId="{DFFA7E31-2B89-45EF-A46E-00AD99EB08C9}">
      <dgm:prSet/>
      <dgm:spPr/>
      <dgm:t>
        <a:bodyPr/>
        <a:lstStyle/>
        <a:p>
          <a:endParaRPr lang="de-DE"/>
        </a:p>
      </dgm:t>
    </dgm:pt>
    <dgm:pt modelId="{8EE00A09-6AC4-4A85-9A16-F1B68A6B1163}" type="sibTrans" cxnId="{DFFA7E31-2B89-45EF-A46E-00AD99EB08C9}">
      <dgm:prSet/>
      <dgm:spPr/>
      <dgm:t>
        <a:bodyPr/>
        <a:lstStyle/>
        <a:p>
          <a:endParaRPr lang="de-DE"/>
        </a:p>
      </dgm:t>
    </dgm:pt>
    <dgm:pt modelId="{22BE0794-DCDF-4DC2-8300-DB20847A553E}">
      <dgm:prSet phldrT="[Text]" custT="1"/>
      <dgm:spPr/>
      <dgm:t>
        <a:bodyPr/>
        <a:lstStyle/>
        <a:p>
          <a:pPr>
            <a:buFont typeface="Verdana" panose="020B0604030504040204" pitchFamily="34" charset="0"/>
            <a:buAutoNum type="arabicPeriod" startAt="2"/>
          </a:pPr>
          <a:r>
            <a:rPr lang="en-GB" altLang="en-US" sz="1600" b="1" noProof="0" dirty="0"/>
            <a:t>Market Opportunities</a:t>
          </a:r>
          <a:endParaRPr lang="en-GB" sz="1600" b="1" noProof="0" dirty="0"/>
        </a:p>
      </dgm:t>
    </dgm:pt>
    <dgm:pt modelId="{8EF76F9B-10C9-4917-A555-90A761C90DA5}" type="parTrans" cxnId="{A592DD28-0748-4C15-AB49-F3FA9F1C323D}">
      <dgm:prSet/>
      <dgm:spPr/>
      <dgm:t>
        <a:bodyPr/>
        <a:lstStyle/>
        <a:p>
          <a:endParaRPr lang="de-DE"/>
        </a:p>
      </dgm:t>
    </dgm:pt>
    <dgm:pt modelId="{DBB6E658-744F-4E92-B30A-BF20D54F5A4B}" type="sibTrans" cxnId="{A592DD28-0748-4C15-AB49-F3FA9F1C323D}">
      <dgm:prSet/>
      <dgm:spPr/>
      <dgm:t>
        <a:bodyPr/>
        <a:lstStyle/>
        <a:p>
          <a:endParaRPr lang="de-DE"/>
        </a:p>
      </dgm:t>
    </dgm:pt>
    <dgm:pt modelId="{4ADA1049-7C71-44B8-AE03-FA0282BE9940}">
      <dgm:prSet phldrT="[Text]" custT="1"/>
      <dgm:spPr/>
      <dgm:t>
        <a:bodyPr/>
        <a:lstStyle/>
        <a:p>
          <a:pPr>
            <a:buFont typeface="Verdana" panose="020B0604030504040204" pitchFamily="34" charset="0"/>
            <a:buAutoNum type="arabicPeriod" startAt="4"/>
          </a:pPr>
          <a:r>
            <a:rPr lang="en-GB" altLang="en-US" sz="1600" b="1" noProof="0" dirty="0"/>
            <a:t>Private Enterprise and Competition Policy</a:t>
          </a:r>
          <a:endParaRPr lang="en-GB" sz="1600" b="1" noProof="0" dirty="0"/>
        </a:p>
      </dgm:t>
    </dgm:pt>
    <dgm:pt modelId="{F6D3CD6B-4053-4A2C-8274-8F6051B18B5A}" type="parTrans" cxnId="{77CFA8F9-91CC-4522-BFC3-DB01D130343A}">
      <dgm:prSet/>
      <dgm:spPr/>
      <dgm:t>
        <a:bodyPr/>
        <a:lstStyle/>
        <a:p>
          <a:endParaRPr lang="de-DE"/>
        </a:p>
      </dgm:t>
    </dgm:pt>
    <dgm:pt modelId="{73A4430F-FB72-4E33-AFBE-533ABEAA4610}" type="sibTrans" cxnId="{77CFA8F9-91CC-4522-BFC3-DB01D130343A}">
      <dgm:prSet/>
      <dgm:spPr/>
      <dgm:t>
        <a:bodyPr/>
        <a:lstStyle/>
        <a:p>
          <a:endParaRPr lang="de-DE"/>
        </a:p>
      </dgm:t>
    </dgm:pt>
    <dgm:pt modelId="{DDE62877-78FC-494F-BBB0-4B071DF3859A}">
      <dgm:prSet/>
      <dgm:spPr/>
      <dgm:t>
        <a:bodyPr/>
        <a:lstStyle/>
        <a:p>
          <a:r>
            <a:rPr lang="en-GB" altLang="en-US" noProof="0" dirty="0"/>
            <a:t>Risk of armed conflict</a:t>
          </a:r>
        </a:p>
      </dgm:t>
    </dgm:pt>
    <dgm:pt modelId="{BC092B2C-15A4-4E85-8519-A9F2B8C8C8BE}" type="parTrans" cxnId="{7D26EACC-FB4F-4F19-BBD6-44FCEFCDBE83}">
      <dgm:prSet/>
      <dgm:spPr/>
      <dgm:t>
        <a:bodyPr/>
        <a:lstStyle/>
        <a:p>
          <a:endParaRPr lang="de-DE"/>
        </a:p>
      </dgm:t>
    </dgm:pt>
    <dgm:pt modelId="{B2931B29-B38A-40B4-B285-B06FA89225D3}" type="sibTrans" cxnId="{7D26EACC-FB4F-4F19-BBD6-44FCEFCDBE83}">
      <dgm:prSet/>
      <dgm:spPr/>
      <dgm:t>
        <a:bodyPr/>
        <a:lstStyle/>
        <a:p>
          <a:endParaRPr lang="de-DE"/>
        </a:p>
      </dgm:t>
    </dgm:pt>
    <dgm:pt modelId="{435E3D27-3944-4A10-9FEA-D9C21EAABD90}">
      <dgm:prSet/>
      <dgm:spPr/>
      <dgm:t>
        <a:bodyPr/>
        <a:lstStyle/>
        <a:p>
          <a:r>
            <a:rPr lang="en-GB" altLang="en-US" noProof="0" dirty="0"/>
            <a:t>Risk of social unrest</a:t>
          </a:r>
        </a:p>
      </dgm:t>
    </dgm:pt>
    <dgm:pt modelId="{AFF006EF-1FE0-48D3-B440-5BC92191CF89}" type="parTrans" cxnId="{CADF9ADD-90AE-44FC-86AF-548347E62E7C}">
      <dgm:prSet/>
      <dgm:spPr/>
      <dgm:t>
        <a:bodyPr/>
        <a:lstStyle/>
        <a:p>
          <a:endParaRPr lang="de-DE"/>
        </a:p>
      </dgm:t>
    </dgm:pt>
    <dgm:pt modelId="{FA3B9267-2A7F-47FB-8A7D-B4D472B592B2}" type="sibTrans" cxnId="{CADF9ADD-90AE-44FC-86AF-548347E62E7C}">
      <dgm:prSet/>
      <dgm:spPr/>
      <dgm:t>
        <a:bodyPr/>
        <a:lstStyle/>
        <a:p>
          <a:endParaRPr lang="de-DE"/>
        </a:p>
      </dgm:t>
    </dgm:pt>
    <dgm:pt modelId="{95C13AEE-90D7-4376-9957-A8F0C5B33ED5}">
      <dgm:prSet/>
      <dgm:spPr/>
      <dgm:t>
        <a:bodyPr/>
        <a:lstStyle/>
        <a:p>
          <a:r>
            <a:rPr lang="en-GB" altLang="en-US" noProof="0" dirty="0"/>
            <a:t>Constitutional mechanisms for the transfer of power</a:t>
          </a:r>
        </a:p>
      </dgm:t>
    </dgm:pt>
    <dgm:pt modelId="{923FA091-0819-4E9E-B5D9-4964D746F055}" type="parTrans" cxnId="{206C5628-4307-443D-82EF-ACA0A667564E}">
      <dgm:prSet/>
      <dgm:spPr/>
      <dgm:t>
        <a:bodyPr/>
        <a:lstStyle/>
        <a:p>
          <a:endParaRPr lang="de-DE"/>
        </a:p>
      </dgm:t>
    </dgm:pt>
    <dgm:pt modelId="{2AA397B6-D2AC-40B2-B6E1-DFCCB6ADE977}" type="sibTrans" cxnId="{206C5628-4307-443D-82EF-ACA0A667564E}">
      <dgm:prSet/>
      <dgm:spPr/>
      <dgm:t>
        <a:bodyPr/>
        <a:lstStyle/>
        <a:p>
          <a:endParaRPr lang="de-DE"/>
        </a:p>
      </dgm:t>
    </dgm:pt>
    <dgm:pt modelId="{45BFA453-D500-4A1C-A9B0-4445AC727D11}">
      <dgm:prSet/>
      <dgm:spPr/>
      <dgm:t>
        <a:bodyPr/>
        <a:lstStyle/>
        <a:p>
          <a:r>
            <a:rPr lang="en-GB" altLang="en-US" noProof="0" dirty="0"/>
            <a:t>Threat of politically motivated violence</a:t>
          </a:r>
        </a:p>
      </dgm:t>
    </dgm:pt>
    <dgm:pt modelId="{E4BF8F6F-1BC9-41C4-A696-53A5119BCA87}" type="parTrans" cxnId="{DB13E7A1-80B4-4C98-9C70-F2BD8C8B700D}">
      <dgm:prSet/>
      <dgm:spPr/>
      <dgm:t>
        <a:bodyPr/>
        <a:lstStyle/>
        <a:p>
          <a:endParaRPr lang="de-DE"/>
        </a:p>
      </dgm:t>
    </dgm:pt>
    <dgm:pt modelId="{49494BFE-D496-4212-ACFB-04D496503FB4}" type="sibTrans" cxnId="{DB13E7A1-80B4-4C98-9C70-F2BD8C8B700D}">
      <dgm:prSet/>
      <dgm:spPr/>
      <dgm:t>
        <a:bodyPr/>
        <a:lstStyle/>
        <a:p>
          <a:endParaRPr lang="de-DE"/>
        </a:p>
      </dgm:t>
    </dgm:pt>
    <dgm:pt modelId="{CAC212C7-D0BE-40C8-BE4C-89EB65529DDF}">
      <dgm:prSet/>
      <dgm:spPr/>
      <dgm:t>
        <a:bodyPr/>
        <a:lstStyle/>
        <a:p>
          <a:r>
            <a:rPr lang="en-GB" altLang="en-US" noProof="0" dirty="0"/>
            <a:t>International disputes</a:t>
          </a:r>
        </a:p>
      </dgm:t>
    </dgm:pt>
    <dgm:pt modelId="{E290A48C-861D-4494-B47E-17F52D1ADBE8}" type="parTrans" cxnId="{DE02C9BD-EF0E-4420-B764-9E5D419180BE}">
      <dgm:prSet/>
      <dgm:spPr/>
      <dgm:t>
        <a:bodyPr/>
        <a:lstStyle/>
        <a:p>
          <a:endParaRPr lang="de-DE"/>
        </a:p>
      </dgm:t>
    </dgm:pt>
    <dgm:pt modelId="{CE7897FF-3327-4928-B844-14F71F8D6863}" type="sibTrans" cxnId="{DE02C9BD-EF0E-4420-B764-9E5D419180BE}">
      <dgm:prSet/>
      <dgm:spPr/>
      <dgm:t>
        <a:bodyPr/>
        <a:lstStyle/>
        <a:p>
          <a:endParaRPr lang="de-DE"/>
        </a:p>
      </dgm:t>
    </dgm:pt>
    <dgm:pt modelId="{EFCBF96D-00F8-4EE9-AB27-4F021A51CC17}">
      <dgm:prSet/>
      <dgm:spPr/>
      <dgm:t>
        <a:bodyPr/>
        <a:lstStyle/>
        <a:p>
          <a:r>
            <a:rPr lang="en-GB" altLang="en-US" noProof="0" dirty="0"/>
            <a:t>Government policy towards business</a:t>
          </a:r>
        </a:p>
      </dgm:t>
    </dgm:pt>
    <dgm:pt modelId="{2DC4188F-43EF-4661-824D-B9D84FC1189E}" type="parTrans" cxnId="{A4E832E1-1B4D-4D0A-A53E-27452705571F}">
      <dgm:prSet/>
      <dgm:spPr/>
      <dgm:t>
        <a:bodyPr/>
        <a:lstStyle/>
        <a:p>
          <a:endParaRPr lang="de-DE"/>
        </a:p>
      </dgm:t>
    </dgm:pt>
    <dgm:pt modelId="{CF206127-C686-41AB-BF08-4957F87D9D0E}" type="sibTrans" cxnId="{A4E832E1-1B4D-4D0A-A53E-27452705571F}">
      <dgm:prSet/>
      <dgm:spPr/>
      <dgm:t>
        <a:bodyPr/>
        <a:lstStyle/>
        <a:p>
          <a:endParaRPr lang="de-DE"/>
        </a:p>
      </dgm:t>
    </dgm:pt>
    <dgm:pt modelId="{C19E2A43-2F53-4964-93E2-2481BB9E78A0}">
      <dgm:prSet/>
      <dgm:spPr/>
      <dgm:t>
        <a:bodyPr/>
        <a:lstStyle/>
        <a:p>
          <a:r>
            <a:rPr lang="en-GB" altLang="en-US" noProof="0" dirty="0"/>
            <a:t>Inflation</a:t>
          </a:r>
        </a:p>
      </dgm:t>
    </dgm:pt>
    <dgm:pt modelId="{FFA8689B-6F5F-4C8C-9BC3-B59AFEBD8237}" type="parTrans" cxnId="{B708A691-BCA0-4C7F-A136-EC19FDFA579E}">
      <dgm:prSet/>
      <dgm:spPr/>
      <dgm:t>
        <a:bodyPr/>
        <a:lstStyle/>
        <a:p>
          <a:endParaRPr lang="de-DE"/>
        </a:p>
      </dgm:t>
    </dgm:pt>
    <dgm:pt modelId="{3A6A3DFC-F1A6-47C8-9D94-326C60DE8169}" type="sibTrans" cxnId="{B708A691-BCA0-4C7F-A136-EC19FDFA579E}">
      <dgm:prSet/>
      <dgm:spPr/>
      <dgm:t>
        <a:bodyPr/>
        <a:lstStyle/>
        <a:p>
          <a:endParaRPr lang="de-DE"/>
        </a:p>
      </dgm:t>
    </dgm:pt>
    <dgm:pt modelId="{62047728-0B42-419F-946D-E927F8085C48}">
      <dgm:prSet/>
      <dgm:spPr/>
      <dgm:t>
        <a:bodyPr/>
        <a:lstStyle/>
        <a:p>
          <a:r>
            <a:rPr lang="en-GB" altLang="en-US" noProof="0" dirty="0"/>
            <a:t>Budget balance as % of GDP</a:t>
          </a:r>
        </a:p>
      </dgm:t>
    </dgm:pt>
    <dgm:pt modelId="{889AF738-CF74-499D-AA63-1BC19F824841}" type="parTrans" cxnId="{59D4EB64-1516-4127-9BF0-BCD5AF7F2723}">
      <dgm:prSet/>
      <dgm:spPr/>
      <dgm:t>
        <a:bodyPr/>
        <a:lstStyle/>
        <a:p>
          <a:endParaRPr lang="de-DE"/>
        </a:p>
      </dgm:t>
    </dgm:pt>
    <dgm:pt modelId="{2A4E68FE-0211-4768-A16C-FA05DC450F68}" type="sibTrans" cxnId="{59D4EB64-1516-4127-9BF0-BCD5AF7F2723}">
      <dgm:prSet/>
      <dgm:spPr/>
      <dgm:t>
        <a:bodyPr/>
        <a:lstStyle/>
        <a:p>
          <a:endParaRPr lang="de-DE"/>
        </a:p>
      </dgm:t>
    </dgm:pt>
    <dgm:pt modelId="{2A7A139C-8144-4CFE-B700-208AB2C1987C}">
      <dgm:prSet/>
      <dgm:spPr/>
      <dgm:t>
        <a:bodyPr/>
        <a:lstStyle/>
        <a:p>
          <a:r>
            <a:rPr lang="en-GB" altLang="en-US" noProof="0" dirty="0"/>
            <a:t>Government debt as % of GDP</a:t>
          </a:r>
        </a:p>
      </dgm:t>
    </dgm:pt>
    <dgm:pt modelId="{C8646AE8-9617-4EB7-A0F7-098EB7E830DA}" type="parTrans" cxnId="{FB75C597-7DA8-4295-9751-A85630BB8AD8}">
      <dgm:prSet/>
      <dgm:spPr/>
      <dgm:t>
        <a:bodyPr/>
        <a:lstStyle/>
        <a:p>
          <a:endParaRPr lang="de-DE"/>
        </a:p>
      </dgm:t>
    </dgm:pt>
    <dgm:pt modelId="{F6499B66-9C35-42A1-BA6A-7A1395B1CBBE}" type="sibTrans" cxnId="{FB75C597-7DA8-4295-9751-A85630BB8AD8}">
      <dgm:prSet/>
      <dgm:spPr/>
      <dgm:t>
        <a:bodyPr/>
        <a:lstStyle/>
        <a:p>
          <a:endParaRPr lang="de-DE"/>
        </a:p>
      </dgm:t>
    </dgm:pt>
    <dgm:pt modelId="{9BEED968-F096-4C20-BF91-FE76FD17D941}">
      <dgm:prSet/>
      <dgm:spPr/>
      <dgm:t>
        <a:bodyPr/>
        <a:lstStyle/>
        <a:p>
          <a:r>
            <a:rPr lang="en-GB" altLang="en-US" noProof="0" dirty="0"/>
            <a:t>Exchange rate volatility</a:t>
          </a:r>
        </a:p>
      </dgm:t>
    </dgm:pt>
    <dgm:pt modelId="{60F7CEE0-88E6-466F-B9B4-D9370DD8C6D1}" type="parTrans" cxnId="{E2343AF7-5091-42D8-A1A2-CFAF1086CE61}">
      <dgm:prSet/>
      <dgm:spPr/>
      <dgm:t>
        <a:bodyPr/>
        <a:lstStyle/>
        <a:p>
          <a:endParaRPr lang="de-DE"/>
        </a:p>
      </dgm:t>
    </dgm:pt>
    <dgm:pt modelId="{1E72B48D-FB26-4724-A9CC-91B40CF61A3A}" type="sibTrans" cxnId="{E2343AF7-5091-42D8-A1A2-CFAF1086CE61}">
      <dgm:prSet/>
      <dgm:spPr/>
      <dgm:t>
        <a:bodyPr/>
        <a:lstStyle/>
        <a:p>
          <a:endParaRPr lang="de-DE"/>
        </a:p>
      </dgm:t>
    </dgm:pt>
    <dgm:pt modelId="{E72D20BC-FB2F-4FBD-AF95-8DAA24A173B9}">
      <dgm:prSet/>
      <dgm:spPr/>
      <dgm:t>
        <a:bodyPr/>
        <a:lstStyle/>
        <a:p>
          <a:r>
            <a:rPr lang="en-GB" altLang="en-US" noProof="0" dirty="0"/>
            <a:t>Current account balance as % of GDP</a:t>
          </a:r>
        </a:p>
      </dgm:t>
    </dgm:pt>
    <dgm:pt modelId="{01C75271-E301-40A6-AAB4-84482233B7CF}" type="parTrans" cxnId="{45EAF614-F23C-4059-96E3-85074B6ADECD}">
      <dgm:prSet/>
      <dgm:spPr/>
      <dgm:t>
        <a:bodyPr/>
        <a:lstStyle/>
        <a:p>
          <a:endParaRPr lang="de-DE"/>
        </a:p>
      </dgm:t>
    </dgm:pt>
    <dgm:pt modelId="{561FD153-A463-4325-8DD7-DBC3654DA758}" type="sibTrans" cxnId="{45EAF614-F23C-4059-96E3-85074B6ADECD}">
      <dgm:prSet/>
      <dgm:spPr/>
      <dgm:t>
        <a:bodyPr/>
        <a:lstStyle/>
        <a:p>
          <a:endParaRPr lang="de-DE"/>
        </a:p>
      </dgm:t>
    </dgm:pt>
    <dgm:pt modelId="{68E356B1-5D37-46D6-BDEF-9917689E2EBB}">
      <dgm:prSet/>
      <dgm:spPr/>
      <dgm:t>
        <a:bodyPr/>
        <a:lstStyle/>
        <a:p>
          <a:r>
            <a:rPr lang="en-GB" altLang="en-US" noProof="0" dirty="0"/>
            <a:t>GDP, $ </a:t>
          </a:r>
          <a:r>
            <a:rPr lang="en-GB" altLang="en-US" noProof="0" dirty="0" err="1"/>
            <a:t>bn</a:t>
          </a:r>
          <a:r>
            <a:rPr lang="en-GB" altLang="en-US" noProof="0" dirty="0"/>
            <a:t> at PPP</a:t>
          </a:r>
        </a:p>
      </dgm:t>
    </dgm:pt>
    <dgm:pt modelId="{A6F1808E-DD99-4028-882F-D8A0ADDA4E79}" type="parTrans" cxnId="{A33DF432-D326-4B5B-A212-8EB19C734922}">
      <dgm:prSet/>
      <dgm:spPr/>
      <dgm:t>
        <a:bodyPr/>
        <a:lstStyle/>
        <a:p>
          <a:endParaRPr lang="de-DE"/>
        </a:p>
      </dgm:t>
    </dgm:pt>
    <dgm:pt modelId="{77ED8096-A6DF-42DC-A39D-C145B1F5A3EE}" type="sibTrans" cxnId="{A33DF432-D326-4B5B-A212-8EB19C734922}">
      <dgm:prSet/>
      <dgm:spPr/>
      <dgm:t>
        <a:bodyPr/>
        <a:lstStyle/>
        <a:p>
          <a:endParaRPr lang="de-DE"/>
        </a:p>
      </dgm:t>
    </dgm:pt>
    <dgm:pt modelId="{4D52BED8-5A52-488C-AC34-911C01243154}">
      <dgm:prSet/>
      <dgm:spPr/>
      <dgm:t>
        <a:bodyPr/>
        <a:lstStyle/>
        <a:p>
          <a:r>
            <a:rPr lang="en-GB" altLang="en-US" noProof="0" dirty="0"/>
            <a:t>GDP per head, $ at PPP</a:t>
          </a:r>
        </a:p>
      </dgm:t>
    </dgm:pt>
    <dgm:pt modelId="{95772119-B8BE-47D7-8C7A-765DD4353740}" type="parTrans" cxnId="{628456C3-9FC3-48E3-A681-54724F2139C2}">
      <dgm:prSet/>
      <dgm:spPr/>
      <dgm:t>
        <a:bodyPr/>
        <a:lstStyle/>
        <a:p>
          <a:endParaRPr lang="de-DE"/>
        </a:p>
      </dgm:t>
    </dgm:pt>
    <dgm:pt modelId="{627CFF90-B29D-44CA-8CD7-F2C726F64698}" type="sibTrans" cxnId="{628456C3-9FC3-48E3-A681-54724F2139C2}">
      <dgm:prSet/>
      <dgm:spPr/>
      <dgm:t>
        <a:bodyPr/>
        <a:lstStyle/>
        <a:p>
          <a:endParaRPr lang="de-DE"/>
        </a:p>
      </dgm:t>
    </dgm:pt>
    <dgm:pt modelId="{CEFEB97B-0F8B-4072-A8A4-E28F690086C5}">
      <dgm:prSet/>
      <dgm:spPr/>
      <dgm:t>
        <a:bodyPr/>
        <a:lstStyle/>
        <a:p>
          <a:r>
            <a:rPr lang="en-GB" altLang="en-US" noProof="0" dirty="0"/>
            <a:t>Real GDP growth</a:t>
          </a:r>
        </a:p>
      </dgm:t>
    </dgm:pt>
    <dgm:pt modelId="{75C1E7CC-26C0-43C7-9910-E333A0159EF4}" type="parTrans" cxnId="{F60F77DE-00E6-453C-B554-44F96C3AD33A}">
      <dgm:prSet/>
      <dgm:spPr/>
      <dgm:t>
        <a:bodyPr/>
        <a:lstStyle/>
        <a:p>
          <a:endParaRPr lang="de-DE"/>
        </a:p>
      </dgm:t>
    </dgm:pt>
    <dgm:pt modelId="{AEDF8C64-9019-4210-ADF2-5A6A2D733093}" type="sibTrans" cxnId="{F60F77DE-00E6-453C-B554-44F96C3AD33A}">
      <dgm:prSet/>
      <dgm:spPr/>
      <dgm:t>
        <a:bodyPr/>
        <a:lstStyle/>
        <a:p>
          <a:endParaRPr lang="de-DE"/>
        </a:p>
      </dgm:t>
    </dgm:pt>
    <dgm:pt modelId="{B33B562E-1A2E-4DE4-8214-6CE2FD38756D}">
      <dgm:prSet/>
      <dgm:spPr/>
      <dgm:t>
        <a:bodyPr/>
        <a:lstStyle/>
        <a:p>
          <a:r>
            <a:rPr lang="en-GB" altLang="en-US" noProof="0" dirty="0"/>
            <a:t>Share of world merchandise trade</a:t>
          </a:r>
        </a:p>
      </dgm:t>
    </dgm:pt>
    <dgm:pt modelId="{D5EC3065-D0EF-4100-995A-534B130A8AF9}" type="parTrans" cxnId="{87C052D7-B96C-4D7D-80C6-A853ADFCABD7}">
      <dgm:prSet/>
      <dgm:spPr/>
      <dgm:t>
        <a:bodyPr/>
        <a:lstStyle/>
        <a:p>
          <a:endParaRPr lang="de-DE"/>
        </a:p>
      </dgm:t>
    </dgm:pt>
    <dgm:pt modelId="{29656CE2-8B8D-4246-8A32-1BF1B3334029}" type="sibTrans" cxnId="{87C052D7-B96C-4D7D-80C6-A853ADFCABD7}">
      <dgm:prSet/>
      <dgm:spPr/>
      <dgm:t>
        <a:bodyPr/>
        <a:lstStyle/>
        <a:p>
          <a:endParaRPr lang="de-DE"/>
        </a:p>
      </dgm:t>
    </dgm:pt>
    <dgm:pt modelId="{7C9713B8-A8BF-49AE-AC3E-CC4B93DFA85C}">
      <dgm:prSet/>
      <dgm:spPr/>
      <dgm:t>
        <a:bodyPr/>
        <a:lstStyle/>
        <a:p>
          <a:r>
            <a:rPr lang="en-GB" altLang="en-US" noProof="0" dirty="0"/>
            <a:t>Average annual rate of growth of exports</a:t>
          </a:r>
        </a:p>
      </dgm:t>
    </dgm:pt>
    <dgm:pt modelId="{281AFF93-C7D4-4888-8EC3-EE8B01A0B14D}" type="parTrans" cxnId="{AF4F2B36-B53D-45F4-BCD9-8F8CA918E24C}">
      <dgm:prSet/>
      <dgm:spPr/>
      <dgm:t>
        <a:bodyPr/>
        <a:lstStyle/>
        <a:p>
          <a:endParaRPr lang="de-DE"/>
        </a:p>
      </dgm:t>
    </dgm:pt>
    <dgm:pt modelId="{BBB2571F-EACB-4061-A8F1-DB4AD4360BDA}" type="sibTrans" cxnId="{AF4F2B36-B53D-45F4-BCD9-8F8CA918E24C}">
      <dgm:prSet/>
      <dgm:spPr/>
      <dgm:t>
        <a:bodyPr/>
        <a:lstStyle/>
        <a:p>
          <a:endParaRPr lang="de-DE"/>
        </a:p>
      </dgm:t>
    </dgm:pt>
    <dgm:pt modelId="{63DB3F28-60AB-41A4-BE0B-BB5A9FB5B20E}">
      <dgm:prSet/>
      <dgm:spPr/>
      <dgm:t>
        <a:bodyPr/>
        <a:lstStyle/>
        <a:p>
          <a:r>
            <a:rPr lang="en-GB" altLang="en-US" noProof="0" dirty="0"/>
            <a:t>Average annual rate of growth of imports</a:t>
          </a:r>
        </a:p>
      </dgm:t>
    </dgm:pt>
    <dgm:pt modelId="{AEBAAE53-1344-43C5-9FF7-22246AE97BF7}" type="parTrans" cxnId="{202E56B5-14E9-481B-8051-32B4D40F02A3}">
      <dgm:prSet/>
      <dgm:spPr/>
      <dgm:t>
        <a:bodyPr/>
        <a:lstStyle/>
        <a:p>
          <a:endParaRPr lang="de-DE"/>
        </a:p>
      </dgm:t>
    </dgm:pt>
    <dgm:pt modelId="{7EDE6A70-CE8C-4A2A-A8D6-2268EECF31AC}" type="sibTrans" cxnId="{202E56B5-14E9-481B-8051-32B4D40F02A3}">
      <dgm:prSet/>
      <dgm:spPr/>
      <dgm:t>
        <a:bodyPr/>
        <a:lstStyle/>
        <a:p>
          <a:endParaRPr lang="de-DE"/>
        </a:p>
      </dgm:t>
    </dgm:pt>
    <dgm:pt modelId="{2A4E4A07-4B17-4BC2-A085-6BFFC499F2AF}">
      <dgm:prSet/>
      <dgm:spPr/>
      <dgm:t>
        <a:bodyPr/>
        <a:lstStyle/>
        <a:p>
          <a:r>
            <a:rPr lang="en-GB" altLang="en-US" noProof="0" dirty="0"/>
            <a:t>The natural resource endowment</a:t>
          </a:r>
        </a:p>
      </dgm:t>
    </dgm:pt>
    <dgm:pt modelId="{5D3C322F-1707-4147-BD51-B016C7B197E4}" type="parTrans" cxnId="{C0A676A7-56FD-4A5A-88AF-A4E6826D36B4}">
      <dgm:prSet/>
      <dgm:spPr/>
      <dgm:t>
        <a:bodyPr/>
        <a:lstStyle/>
        <a:p>
          <a:endParaRPr lang="de-DE"/>
        </a:p>
      </dgm:t>
    </dgm:pt>
    <dgm:pt modelId="{3A354FA1-2F08-46BE-A4F6-2E196E953CAA}" type="sibTrans" cxnId="{C0A676A7-56FD-4A5A-88AF-A4E6826D36B4}">
      <dgm:prSet/>
      <dgm:spPr/>
      <dgm:t>
        <a:bodyPr/>
        <a:lstStyle/>
        <a:p>
          <a:endParaRPr lang="de-DE"/>
        </a:p>
      </dgm:t>
    </dgm:pt>
    <dgm:pt modelId="{5C489E3E-6217-4F75-9737-0A2791CEF3B0}">
      <dgm:prSet/>
      <dgm:spPr/>
      <dgm:t>
        <a:bodyPr/>
        <a:lstStyle/>
        <a:p>
          <a:r>
            <a:rPr lang="en-GB" altLang="en-US" noProof="0" dirty="0"/>
            <a:t>Profitability</a:t>
          </a:r>
        </a:p>
      </dgm:t>
    </dgm:pt>
    <dgm:pt modelId="{3E2EEC31-2478-4F67-8E08-9E9008B6C7DD}" type="parTrans" cxnId="{E88BCF4F-759F-438D-927A-6D37C1C95B8E}">
      <dgm:prSet/>
      <dgm:spPr/>
      <dgm:t>
        <a:bodyPr/>
        <a:lstStyle/>
        <a:p>
          <a:endParaRPr lang="de-DE"/>
        </a:p>
      </dgm:t>
    </dgm:pt>
    <dgm:pt modelId="{F193D94C-6A22-486C-A3F5-EE24FEF31238}" type="sibTrans" cxnId="{E88BCF4F-759F-438D-927A-6D37C1C95B8E}">
      <dgm:prSet/>
      <dgm:spPr/>
      <dgm:t>
        <a:bodyPr/>
        <a:lstStyle/>
        <a:p>
          <a:endParaRPr lang="de-DE"/>
        </a:p>
      </dgm:t>
    </dgm:pt>
    <dgm:pt modelId="{8CF537F3-307A-42C1-A621-092AA1A910DC}">
      <dgm:prSet/>
      <dgm:spPr/>
      <dgm:t>
        <a:bodyPr/>
        <a:lstStyle/>
        <a:p>
          <a:r>
            <a:rPr lang="en-GB" altLang="en-US" noProof="0" dirty="0"/>
            <a:t>Degree to which private property rights are protected</a:t>
          </a:r>
        </a:p>
      </dgm:t>
    </dgm:pt>
    <dgm:pt modelId="{82584FB6-8C28-4632-A487-286AD18673F9}" type="parTrans" cxnId="{9610BD77-8D40-41B1-B616-45B8E0534E08}">
      <dgm:prSet/>
      <dgm:spPr/>
      <dgm:t>
        <a:bodyPr/>
        <a:lstStyle/>
        <a:p>
          <a:endParaRPr lang="de-DE"/>
        </a:p>
      </dgm:t>
    </dgm:pt>
    <dgm:pt modelId="{194DE6AA-577E-4512-8F16-89CD57C9532A}" type="sibTrans" cxnId="{9610BD77-8D40-41B1-B616-45B8E0534E08}">
      <dgm:prSet/>
      <dgm:spPr/>
      <dgm:t>
        <a:bodyPr/>
        <a:lstStyle/>
        <a:p>
          <a:endParaRPr lang="de-DE"/>
        </a:p>
      </dgm:t>
    </dgm:pt>
    <dgm:pt modelId="{28343915-51FA-4970-A2C3-1CBDDED5A17D}">
      <dgm:prSet/>
      <dgm:spPr/>
      <dgm:t>
        <a:bodyPr/>
        <a:lstStyle/>
        <a:p>
          <a:r>
            <a:rPr lang="en-GB" altLang="en-US" noProof="0" dirty="0"/>
            <a:t>Government regulation on setting up new private businesses</a:t>
          </a:r>
        </a:p>
      </dgm:t>
    </dgm:pt>
    <dgm:pt modelId="{9DEBC3A6-4028-41FE-B0E7-D1B824A7A73F}" type="parTrans" cxnId="{AAD4D1A5-EA9E-4105-B5D5-DAD5CEA1A8BD}">
      <dgm:prSet/>
      <dgm:spPr/>
      <dgm:t>
        <a:bodyPr/>
        <a:lstStyle/>
        <a:p>
          <a:endParaRPr lang="de-DE"/>
        </a:p>
      </dgm:t>
    </dgm:pt>
    <dgm:pt modelId="{FC337A30-49F9-43A4-A456-716DBAEC26D2}" type="sibTrans" cxnId="{AAD4D1A5-EA9E-4105-B5D5-DAD5CEA1A8BD}">
      <dgm:prSet/>
      <dgm:spPr/>
      <dgm:t>
        <a:bodyPr/>
        <a:lstStyle/>
        <a:p>
          <a:endParaRPr lang="de-DE"/>
        </a:p>
      </dgm:t>
    </dgm:pt>
    <dgm:pt modelId="{97646C45-D95B-492D-975F-073F3B0A5525}">
      <dgm:prSet/>
      <dgm:spPr/>
      <dgm:t>
        <a:bodyPr/>
        <a:lstStyle/>
        <a:p>
          <a:r>
            <a:rPr lang="en-GB" altLang="en-US" noProof="0" dirty="0"/>
            <a:t>Freedom of existing businesses to compete</a:t>
          </a:r>
        </a:p>
      </dgm:t>
    </dgm:pt>
    <dgm:pt modelId="{7D53389F-34B3-4048-8BD4-B820980B52A0}" type="parTrans" cxnId="{4758C178-AAFF-4A7E-AECE-059F8D1333D8}">
      <dgm:prSet/>
      <dgm:spPr/>
      <dgm:t>
        <a:bodyPr/>
        <a:lstStyle/>
        <a:p>
          <a:endParaRPr lang="de-DE"/>
        </a:p>
      </dgm:t>
    </dgm:pt>
    <dgm:pt modelId="{A30CC389-1597-4AED-8780-41D735EFF925}" type="sibTrans" cxnId="{4758C178-AAFF-4A7E-AECE-059F8D1333D8}">
      <dgm:prSet/>
      <dgm:spPr/>
      <dgm:t>
        <a:bodyPr/>
        <a:lstStyle/>
        <a:p>
          <a:endParaRPr lang="de-DE"/>
        </a:p>
      </dgm:t>
    </dgm:pt>
    <dgm:pt modelId="{00D2756C-8887-431B-B26D-66284938D381}">
      <dgm:prSet/>
      <dgm:spPr/>
      <dgm:t>
        <a:bodyPr/>
        <a:lstStyle/>
        <a:p>
          <a:r>
            <a:rPr lang="en-GB" altLang="en-US" noProof="0" dirty="0"/>
            <a:t>Promotion of competition</a:t>
          </a:r>
        </a:p>
      </dgm:t>
    </dgm:pt>
    <dgm:pt modelId="{EF9B44C3-FBE8-40A2-B1F5-E5DE1C8B51C3}" type="parTrans" cxnId="{5914F64B-2E58-4DEB-B20C-BED079CA971E}">
      <dgm:prSet/>
      <dgm:spPr/>
      <dgm:t>
        <a:bodyPr/>
        <a:lstStyle/>
        <a:p>
          <a:endParaRPr lang="de-DE"/>
        </a:p>
      </dgm:t>
    </dgm:pt>
    <dgm:pt modelId="{C4657653-E218-4AF5-B655-78C6659243D4}" type="sibTrans" cxnId="{5914F64B-2E58-4DEB-B20C-BED079CA971E}">
      <dgm:prSet/>
      <dgm:spPr/>
      <dgm:t>
        <a:bodyPr/>
        <a:lstStyle/>
        <a:p>
          <a:endParaRPr lang="de-DE"/>
        </a:p>
      </dgm:t>
    </dgm:pt>
    <dgm:pt modelId="{551A0474-CCEE-4516-9F70-8D6113178F2C}">
      <dgm:prSet/>
      <dgm:spPr/>
      <dgm:t>
        <a:bodyPr/>
        <a:lstStyle/>
        <a:p>
          <a:r>
            <a:rPr lang="en-GB" altLang="en-US" noProof="0" dirty="0"/>
            <a:t>Protection of intellectual property</a:t>
          </a:r>
        </a:p>
      </dgm:t>
    </dgm:pt>
    <dgm:pt modelId="{0FEE61C5-0F36-4513-9939-510BEC563024}" type="parTrans" cxnId="{97A545F4-ED56-4084-AD30-5D2FBF7A21B8}">
      <dgm:prSet/>
      <dgm:spPr/>
      <dgm:t>
        <a:bodyPr/>
        <a:lstStyle/>
        <a:p>
          <a:endParaRPr lang="de-DE"/>
        </a:p>
      </dgm:t>
    </dgm:pt>
    <dgm:pt modelId="{2C73F75C-BD2F-41BE-8B4C-3E226556C461}" type="sibTrans" cxnId="{97A545F4-ED56-4084-AD30-5D2FBF7A21B8}">
      <dgm:prSet/>
      <dgm:spPr/>
      <dgm:t>
        <a:bodyPr/>
        <a:lstStyle/>
        <a:p>
          <a:endParaRPr lang="de-DE"/>
        </a:p>
      </dgm:t>
    </dgm:pt>
    <dgm:pt modelId="{0E089779-0FBB-4EA3-9895-7AB4E01F02B1}">
      <dgm:prSet/>
      <dgm:spPr/>
      <dgm:t>
        <a:bodyPr/>
        <a:lstStyle/>
        <a:p>
          <a:r>
            <a:rPr lang="en-GB" altLang="en-US" noProof="0" dirty="0"/>
            <a:t>Price controls</a:t>
          </a:r>
        </a:p>
      </dgm:t>
    </dgm:pt>
    <dgm:pt modelId="{F27D2588-49DC-40E8-9380-79449668E8BF}" type="parTrans" cxnId="{B09DF2B1-1C79-4880-A634-25A599BA95B0}">
      <dgm:prSet/>
      <dgm:spPr/>
      <dgm:t>
        <a:bodyPr/>
        <a:lstStyle/>
        <a:p>
          <a:endParaRPr lang="de-DE"/>
        </a:p>
      </dgm:t>
    </dgm:pt>
    <dgm:pt modelId="{2CC42B4D-759A-4BBD-8A35-998178268B90}" type="sibTrans" cxnId="{B09DF2B1-1C79-4880-A634-25A599BA95B0}">
      <dgm:prSet/>
      <dgm:spPr/>
      <dgm:t>
        <a:bodyPr/>
        <a:lstStyle/>
        <a:p>
          <a:endParaRPr lang="de-DE"/>
        </a:p>
      </dgm:t>
    </dgm:pt>
    <dgm:pt modelId="{5C131E14-2531-4E73-9FEB-C38E199A8214}">
      <dgm:prSet/>
      <dgm:spPr/>
      <dgm:t>
        <a:bodyPr/>
        <a:lstStyle/>
        <a:p>
          <a:r>
            <a:rPr lang="en-GB" altLang="en-US" noProof="0" dirty="0"/>
            <a:t>Distortion arising from lobbying by special interest groups</a:t>
          </a:r>
        </a:p>
      </dgm:t>
    </dgm:pt>
    <dgm:pt modelId="{23022A71-5BB5-4837-A70B-6B2F35086DB1}" type="parTrans" cxnId="{BAEC3A82-367F-4571-9241-54814A943A95}">
      <dgm:prSet/>
      <dgm:spPr/>
      <dgm:t>
        <a:bodyPr/>
        <a:lstStyle/>
        <a:p>
          <a:endParaRPr lang="de-DE"/>
        </a:p>
      </dgm:t>
    </dgm:pt>
    <dgm:pt modelId="{783E1F2B-46F4-4305-A6CB-AE8A9D5593EE}" type="sibTrans" cxnId="{BAEC3A82-367F-4571-9241-54814A943A95}">
      <dgm:prSet/>
      <dgm:spPr/>
      <dgm:t>
        <a:bodyPr/>
        <a:lstStyle/>
        <a:p>
          <a:endParaRPr lang="de-DE"/>
        </a:p>
      </dgm:t>
    </dgm:pt>
    <dgm:pt modelId="{BDA5B77D-E131-4980-8BB9-D4856D4BF92F}">
      <dgm:prSet/>
      <dgm:spPr/>
      <dgm:t>
        <a:bodyPr/>
        <a:lstStyle/>
        <a:p>
          <a:r>
            <a:rPr lang="en-GB" altLang="en-US" noProof="0" dirty="0"/>
            <a:t>Distortion arising from state ownership/control</a:t>
          </a:r>
        </a:p>
      </dgm:t>
    </dgm:pt>
    <dgm:pt modelId="{D0FB8B2C-FABC-4707-9F9D-EF20578DD97F}" type="parTrans" cxnId="{32FDA178-4103-4275-BC12-09D47E7A20C0}">
      <dgm:prSet/>
      <dgm:spPr/>
      <dgm:t>
        <a:bodyPr/>
        <a:lstStyle/>
        <a:p>
          <a:endParaRPr lang="de-DE"/>
        </a:p>
      </dgm:t>
    </dgm:pt>
    <dgm:pt modelId="{8B7CCCFA-8E7C-406D-85FD-FF43D5C361E1}" type="sibTrans" cxnId="{32FDA178-4103-4275-BC12-09D47E7A20C0}">
      <dgm:prSet/>
      <dgm:spPr/>
      <dgm:t>
        <a:bodyPr/>
        <a:lstStyle/>
        <a:p>
          <a:endParaRPr lang="de-DE"/>
        </a:p>
      </dgm:t>
    </dgm:pt>
    <dgm:pt modelId="{3BC91693-2FCD-42D8-8D7C-55A244E2FA1A}">
      <dgm:prSet/>
      <dgm:spPr/>
      <dgm:t>
        <a:bodyPr/>
        <a:lstStyle/>
        <a:p>
          <a:r>
            <a:rPr lang="en-GB" altLang="en-US" noProof="0" dirty="0"/>
            <a:t>Effectiveness of political system in policy formulation and execution</a:t>
          </a:r>
        </a:p>
      </dgm:t>
    </dgm:pt>
    <dgm:pt modelId="{3DF0DFA5-EAE6-4177-8339-C587B22A04A5}" type="sibTrans" cxnId="{BB3B7F3E-BD04-4660-93CA-6132841912EE}">
      <dgm:prSet/>
      <dgm:spPr/>
      <dgm:t>
        <a:bodyPr/>
        <a:lstStyle/>
        <a:p>
          <a:endParaRPr lang="de-DE"/>
        </a:p>
      </dgm:t>
    </dgm:pt>
    <dgm:pt modelId="{17CC7887-3CA1-43E6-8D39-551A3FA2E0F0}" type="parTrans" cxnId="{BB3B7F3E-BD04-4660-93CA-6132841912EE}">
      <dgm:prSet/>
      <dgm:spPr/>
      <dgm:t>
        <a:bodyPr/>
        <a:lstStyle/>
        <a:p>
          <a:endParaRPr lang="de-DE"/>
        </a:p>
      </dgm:t>
    </dgm:pt>
    <dgm:pt modelId="{195F9E6C-362D-4D98-885D-6F55CE6871B7}">
      <dgm:prSet/>
      <dgm:spPr/>
      <dgm:t>
        <a:bodyPr/>
        <a:lstStyle/>
        <a:p>
          <a:r>
            <a:rPr lang="en-GB" altLang="en-US" noProof="0" dirty="0"/>
            <a:t>Quality of the bureaucracy</a:t>
          </a:r>
        </a:p>
      </dgm:t>
    </dgm:pt>
    <dgm:pt modelId="{0C0B0109-324B-4415-B3A0-BC3972A1E1EE}" type="sibTrans" cxnId="{25B597E2-52C2-42C5-9984-076D9D6928FF}">
      <dgm:prSet/>
      <dgm:spPr/>
      <dgm:t>
        <a:bodyPr/>
        <a:lstStyle/>
        <a:p>
          <a:endParaRPr lang="de-DE"/>
        </a:p>
      </dgm:t>
    </dgm:pt>
    <dgm:pt modelId="{60983DB8-2410-491A-BC07-BFF5A5A41E4B}" type="parTrans" cxnId="{25B597E2-52C2-42C5-9984-076D9D6928FF}">
      <dgm:prSet/>
      <dgm:spPr/>
      <dgm:t>
        <a:bodyPr/>
        <a:lstStyle/>
        <a:p>
          <a:endParaRPr lang="de-DE"/>
        </a:p>
      </dgm:t>
    </dgm:pt>
    <dgm:pt modelId="{B8FC4D1E-06ED-488A-96A3-DBAAFAB30367}">
      <dgm:prSet/>
      <dgm:spPr/>
      <dgm:t>
        <a:bodyPr/>
        <a:lstStyle/>
        <a:p>
          <a:r>
            <a:rPr lang="en-GB" altLang="en-US" noProof="0" dirty="0"/>
            <a:t>Transparency and fairness of legal system</a:t>
          </a:r>
        </a:p>
      </dgm:t>
    </dgm:pt>
    <dgm:pt modelId="{5EA57344-DFCD-4596-AD14-10386E6A2F12}" type="sibTrans" cxnId="{2FB579C9-90A4-4F5B-AFD8-2D0312680EA6}">
      <dgm:prSet/>
      <dgm:spPr/>
      <dgm:t>
        <a:bodyPr/>
        <a:lstStyle/>
        <a:p>
          <a:endParaRPr lang="de-DE"/>
        </a:p>
      </dgm:t>
    </dgm:pt>
    <dgm:pt modelId="{AAD27329-F1E5-4D9A-92A7-DC8EA4D7D074}" type="parTrans" cxnId="{2FB579C9-90A4-4F5B-AFD8-2D0312680EA6}">
      <dgm:prSet/>
      <dgm:spPr/>
      <dgm:t>
        <a:bodyPr/>
        <a:lstStyle/>
        <a:p>
          <a:endParaRPr lang="de-DE"/>
        </a:p>
      </dgm:t>
    </dgm:pt>
    <dgm:pt modelId="{F053BE4F-4136-4EE8-B7D2-3F768042F7F6}">
      <dgm:prSet/>
      <dgm:spPr/>
      <dgm:t>
        <a:bodyPr/>
        <a:lstStyle/>
        <a:p>
          <a:r>
            <a:rPr lang="en-GB" altLang="en-US" noProof="0" dirty="0"/>
            <a:t>Corruption</a:t>
          </a:r>
        </a:p>
      </dgm:t>
    </dgm:pt>
    <dgm:pt modelId="{5C6E0A5A-0A27-4FF5-B81B-8CCE63F1B24A}" type="sibTrans" cxnId="{87AFBDFD-6A99-42B7-B898-2C06CBD693B0}">
      <dgm:prSet/>
      <dgm:spPr/>
      <dgm:t>
        <a:bodyPr/>
        <a:lstStyle/>
        <a:p>
          <a:endParaRPr lang="de-DE"/>
        </a:p>
      </dgm:t>
    </dgm:pt>
    <dgm:pt modelId="{7CABBAB0-804E-4FAB-AF9C-958AFA746A88}" type="parTrans" cxnId="{87AFBDFD-6A99-42B7-B898-2C06CBD693B0}">
      <dgm:prSet/>
      <dgm:spPr/>
      <dgm:t>
        <a:bodyPr/>
        <a:lstStyle/>
        <a:p>
          <a:endParaRPr lang="de-DE"/>
        </a:p>
      </dgm:t>
    </dgm:pt>
    <dgm:pt modelId="{71107C70-A33E-4CF3-9E54-4567C90FD25F}">
      <dgm:prSet/>
      <dgm:spPr/>
      <dgm:t>
        <a:bodyPr/>
        <a:lstStyle/>
        <a:p>
          <a:r>
            <a:rPr lang="en-GB" altLang="en-US" noProof="0" dirty="0"/>
            <a:t>Impact of crime</a:t>
          </a:r>
        </a:p>
      </dgm:t>
    </dgm:pt>
    <dgm:pt modelId="{CB880C8A-48A7-43F3-97B8-90747AA1B9B5}" type="sibTrans" cxnId="{B5F8B9AA-A6DB-44F6-87A1-0DA0915D39D1}">
      <dgm:prSet/>
      <dgm:spPr/>
      <dgm:t>
        <a:bodyPr/>
        <a:lstStyle/>
        <a:p>
          <a:endParaRPr lang="de-DE"/>
        </a:p>
      </dgm:t>
    </dgm:pt>
    <dgm:pt modelId="{C5F53C50-CA10-4622-8120-F4A0EC4C32FD}" type="parTrans" cxnId="{B5F8B9AA-A6DB-44F6-87A1-0DA0915D39D1}">
      <dgm:prSet/>
      <dgm:spPr/>
      <dgm:t>
        <a:bodyPr/>
        <a:lstStyle/>
        <a:p>
          <a:endParaRPr lang="de-DE"/>
        </a:p>
      </dgm:t>
    </dgm:pt>
    <dgm:pt modelId="{0F37E2C2-6F0E-428C-9CA7-39AD748EA0EE}">
      <dgm:prSet custT="1"/>
      <dgm:spPr/>
      <dgm:t>
        <a:bodyPr/>
        <a:lstStyle/>
        <a:p>
          <a:pPr>
            <a:buFont typeface="Verdana" panose="020B0604030504040204" pitchFamily="34" charset="0"/>
            <a:buAutoNum type="arabicPeriod" startAt="10"/>
          </a:pPr>
          <a:r>
            <a:rPr lang="en-GB" altLang="en-US" sz="1600" b="1" noProof="0" dirty="0"/>
            <a:t>Infrastructure</a:t>
          </a:r>
        </a:p>
      </dgm:t>
    </dgm:pt>
    <dgm:pt modelId="{D5A09012-A5AB-46C3-85A3-1AE07BFD14EA}" type="parTrans" cxnId="{5FE34625-D7DE-482A-8FFF-277EA117D62A}">
      <dgm:prSet/>
      <dgm:spPr/>
      <dgm:t>
        <a:bodyPr/>
        <a:lstStyle/>
        <a:p>
          <a:endParaRPr lang="de-DE"/>
        </a:p>
      </dgm:t>
    </dgm:pt>
    <dgm:pt modelId="{DED9DB10-CC2C-40BF-8DCD-8B32229ECED2}" type="sibTrans" cxnId="{5FE34625-D7DE-482A-8FFF-277EA117D62A}">
      <dgm:prSet/>
      <dgm:spPr/>
      <dgm:t>
        <a:bodyPr/>
        <a:lstStyle/>
        <a:p>
          <a:endParaRPr lang="de-DE"/>
        </a:p>
      </dgm:t>
    </dgm:pt>
    <dgm:pt modelId="{8FA1C95D-8379-491A-8F17-CDA7559B96B1}">
      <dgm:prSet/>
      <dgm:spPr/>
      <dgm:t>
        <a:bodyPr/>
        <a:lstStyle/>
        <a:p>
          <a:r>
            <a:rPr lang="en-GB" altLang="en-US" noProof="0" dirty="0"/>
            <a:t>Telephone density</a:t>
          </a:r>
        </a:p>
      </dgm:t>
    </dgm:pt>
    <dgm:pt modelId="{7C94DAAB-6B95-446B-BF2A-3AAD5C14D24C}" type="parTrans" cxnId="{13046620-28AE-4A1B-9DA2-9105B2A01C16}">
      <dgm:prSet/>
      <dgm:spPr/>
      <dgm:t>
        <a:bodyPr/>
        <a:lstStyle/>
        <a:p>
          <a:endParaRPr lang="de-DE"/>
        </a:p>
      </dgm:t>
    </dgm:pt>
    <dgm:pt modelId="{2BE91660-CC40-42C2-9943-BE2B2571EFCE}" type="sibTrans" cxnId="{13046620-28AE-4A1B-9DA2-9105B2A01C16}">
      <dgm:prSet/>
      <dgm:spPr/>
      <dgm:t>
        <a:bodyPr/>
        <a:lstStyle/>
        <a:p>
          <a:endParaRPr lang="de-DE"/>
        </a:p>
      </dgm:t>
    </dgm:pt>
    <dgm:pt modelId="{1E76643D-B50D-4E36-8619-40D4ECAE79C1}">
      <dgm:prSet/>
      <dgm:spPr/>
      <dgm:t>
        <a:bodyPr/>
        <a:lstStyle/>
        <a:p>
          <a:pPr>
            <a:buFont typeface="Arial" panose="020B0604020202020204" pitchFamily="34" charset="0"/>
            <a:buChar char="•"/>
          </a:pPr>
          <a:r>
            <a:rPr lang="en-GB" altLang="en-US" noProof="0" dirty="0"/>
            <a:t>Reliability of telecommunications network</a:t>
          </a:r>
        </a:p>
      </dgm:t>
    </dgm:pt>
    <dgm:pt modelId="{45146038-29C0-4437-972A-AF9FDF66ED64}" type="parTrans" cxnId="{C7636D5A-45B2-4F0B-96A8-391816EF0B2A}">
      <dgm:prSet/>
      <dgm:spPr/>
      <dgm:t>
        <a:bodyPr/>
        <a:lstStyle/>
        <a:p>
          <a:endParaRPr lang="de-DE"/>
        </a:p>
      </dgm:t>
    </dgm:pt>
    <dgm:pt modelId="{1C50CF34-6AA3-4564-9C5A-CFDC31103E96}" type="sibTrans" cxnId="{C7636D5A-45B2-4F0B-96A8-391816EF0B2A}">
      <dgm:prSet/>
      <dgm:spPr/>
      <dgm:t>
        <a:bodyPr/>
        <a:lstStyle/>
        <a:p>
          <a:endParaRPr lang="de-DE"/>
        </a:p>
      </dgm:t>
    </dgm:pt>
    <dgm:pt modelId="{F24CFE86-639D-4F97-972F-BF989DA30CA6}">
      <dgm:prSet/>
      <dgm:spPr/>
      <dgm:t>
        <a:bodyPr/>
        <a:lstStyle/>
        <a:p>
          <a:pPr>
            <a:buFont typeface="Arial" panose="020B0604020202020204" pitchFamily="34" charset="0"/>
            <a:buChar char="•"/>
          </a:pPr>
          <a:r>
            <a:rPr lang="en-GB" altLang="en-US" noProof="0" dirty="0"/>
            <a:t>Extent and quality of road/rail network</a:t>
          </a:r>
        </a:p>
      </dgm:t>
    </dgm:pt>
    <dgm:pt modelId="{9AA49AAE-3561-49C8-AEBA-7AAA231AF82E}" type="parTrans" cxnId="{9B2B0B79-95C5-492E-BE02-17625AD05CE9}">
      <dgm:prSet/>
      <dgm:spPr/>
      <dgm:t>
        <a:bodyPr/>
        <a:lstStyle/>
        <a:p>
          <a:endParaRPr lang="de-DE"/>
        </a:p>
      </dgm:t>
    </dgm:pt>
    <dgm:pt modelId="{E38DA0D4-0930-46CA-AD7A-8A2DCCC5D899}" type="sibTrans" cxnId="{9B2B0B79-95C5-492E-BE02-17625AD05CE9}">
      <dgm:prSet/>
      <dgm:spPr/>
      <dgm:t>
        <a:bodyPr/>
        <a:lstStyle/>
        <a:p>
          <a:endParaRPr lang="de-DE"/>
        </a:p>
      </dgm:t>
    </dgm:pt>
    <dgm:pt modelId="{9CB1B696-8C08-481D-8FC5-2C9BE41B65B1}">
      <dgm:prSet/>
      <dgm:spPr/>
      <dgm:t>
        <a:bodyPr/>
        <a:lstStyle/>
        <a:p>
          <a:pPr>
            <a:buFont typeface="Arial" panose="020B0604020202020204" pitchFamily="34" charset="0"/>
            <a:buChar char="•"/>
          </a:pPr>
          <a:r>
            <a:rPr lang="en-GB" altLang="en-US" noProof="0" dirty="0"/>
            <a:t>Production of electricity per head</a:t>
          </a:r>
        </a:p>
      </dgm:t>
    </dgm:pt>
    <dgm:pt modelId="{524608A8-5255-4F6C-AA42-E23448B59F69}" type="parTrans" cxnId="{8BD73D8C-FEA0-457F-85D3-54BBFB63CA28}">
      <dgm:prSet/>
      <dgm:spPr/>
      <dgm:t>
        <a:bodyPr/>
        <a:lstStyle/>
        <a:p>
          <a:endParaRPr lang="de-DE"/>
        </a:p>
      </dgm:t>
    </dgm:pt>
    <dgm:pt modelId="{823AF388-92A3-49EC-8F20-B5BAA8914DEB}" type="sibTrans" cxnId="{8BD73D8C-FEA0-457F-85D3-54BBFB63CA28}">
      <dgm:prSet/>
      <dgm:spPr/>
      <dgm:t>
        <a:bodyPr/>
        <a:lstStyle/>
        <a:p>
          <a:endParaRPr lang="de-DE"/>
        </a:p>
      </dgm:t>
    </dgm:pt>
    <dgm:pt modelId="{B9B9600F-32B5-4FCE-ACA5-4B77A1CEAF27}">
      <dgm:prSet/>
      <dgm:spPr/>
      <dgm:t>
        <a:bodyPr/>
        <a:lstStyle/>
        <a:p>
          <a:pPr>
            <a:buFont typeface="Arial" panose="020B0604020202020204" pitchFamily="34" charset="0"/>
            <a:buChar char="•"/>
          </a:pPr>
          <a:r>
            <a:rPr lang="en-GB" altLang="en-US" noProof="0" dirty="0"/>
            <a:t>Infrastructure for retail and wholesale distribution</a:t>
          </a:r>
        </a:p>
      </dgm:t>
    </dgm:pt>
    <dgm:pt modelId="{F8D289EB-9A67-401D-971F-9AA3D1952E9B}" type="parTrans" cxnId="{E4776410-013C-4395-813F-A4514B50C782}">
      <dgm:prSet/>
      <dgm:spPr/>
      <dgm:t>
        <a:bodyPr/>
        <a:lstStyle/>
        <a:p>
          <a:endParaRPr lang="de-DE"/>
        </a:p>
      </dgm:t>
    </dgm:pt>
    <dgm:pt modelId="{74D959CF-2501-4EAF-84DE-302375DBB18F}" type="sibTrans" cxnId="{E4776410-013C-4395-813F-A4514B50C782}">
      <dgm:prSet/>
      <dgm:spPr/>
      <dgm:t>
        <a:bodyPr/>
        <a:lstStyle/>
        <a:p>
          <a:endParaRPr lang="de-DE"/>
        </a:p>
      </dgm:t>
    </dgm:pt>
    <dgm:pt modelId="{8173241F-5CC1-42AD-A6B1-F3BB4BE7E4FA}">
      <dgm:prSet/>
      <dgm:spPr/>
      <dgm:t>
        <a:bodyPr/>
        <a:lstStyle/>
        <a:p>
          <a:pPr>
            <a:buFont typeface="Arial" panose="020B0604020202020204" pitchFamily="34" charset="0"/>
            <a:buChar char="•"/>
          </a:pPr>
          <a:r>
            <a:rPr lang="en-GB" altLang="en-US" noProof="0" dirty="0"/>
            <a:t>Quality of ports’ infrastructure</a:t>
          </a:r>
        </a:p>
      </dgm:t>
    </dgm:pt>
    <dgm:pt modelId="{1DB84173-642B-4E31-A34D-97F65F38868C}" type="parTrans" cxnId="{1F468E95-5052-4044-994F-0C9FB46D85BD}">
      <dgm:prSet/>
      <dgm:spPr/>
      <dgm:t>
        <a:bodyPr/>
        <a:lstStyle/>
        <a:p>
          <a:endParaRPr lang="de-DE"/>
        </a:p>
      </dgm:t>
    </dgm:pt>
    <dgm:pt modelId="{C9E548AF-42C3-4A85-8F48-84A6EE452A3D}" type="sibTrans" cxnId="{1F468E95-5052-4044-994F-0C9FB46D85BD}">
      <dgm:prSet/>
      <dgm:spPr/>
      <dgm:t>
        <a:bodyPr/>
        <a:lstStyle/>
        <a:p>
          <a:endParaRPr lang="de-DE"/>
        </a:p>
      </dgm:t>
    </dgm:pt>
    <dgm:pt modelId="{15F0417D-B9E2-45B5-8119-4117D74B77AB}">
      <dgm:prSet/>
      <dgm:spPr/>
      <dgm:t>
        <a:bodyPr/>
        <a:lstStyle/>
        <a:p>
          <a:pPr>
            <a:buFont typeface="Arial" panose="020B0604020202020204" pitchFamily="34" charset="0"/>
            <a:buChar char="•"/>
          </a:pPr>
          <a:r>
            <a:rPr lang="en-GB" altLang="en-US" noProof="0" dirty="0"/>
            <a:t>Stock of personal computers</a:t>
          </a:r>
        </a:p>
      </dgm:t>
    </dgm:pt>
    <dgm:pt modelId="{7F3D9DFE-B9CD-4030-B573-C91C2ACF8E72}" type="parTrans" cxnId="{4B00517D-37C9-4DD9-BEDB-89B15121E173}">
      <dgm:prSet/>
      <dgm:spPr/>
      <dgm:t>
        <a:bodyPr/>
        <a:lstStyle/>
        <a:p>
          <a:endParaRPr lang="de-DE"/>
        </a:p>
      </dgm:t>
    </dgm:pt>
    <dgm:pt modelId="{9971A354-FB85-4F28-9D9A-0EA9E9B4B94D}" type="sibTrans" cxnId="{4B00517D-37C9-4DD9-BEDB-89B15121E173}">
      <dgm:prSet/>
      <dgm:spPr/>
      <dgm:t>
        <a:bodyPr/>
        <a:lstStyle/>
        <a:p>
          <a:endParaRPr lang="de-DE"/>
        </a:p>
      </dgm:t>
    </dgm:pt>
    <dgm:pt modelId="{07291129-D50C-46CA-ABBF-F55357CFE50A}">
      <dgm:prSet/>
      <dgm:spPr/>
      <dgm:t>
        <a:bodyPr/>
        <a:lstStyle/>
        <a:p>
          <a:pPr>
            <a:buFont typeface="Arial" panose="020B0604020202020204" pitchFamily="34" charset="0"/>
            <a:buChar char="•"/>
          </a:pPr>
          <a:r>
            <a:rPr lang="en-GB" altLang="en-US" noProof="0" dirty="0"/>
            <a:t>R&amp;D expenditure as % of GDP</a:t>
          </a:r>
        </a:p>
      </dgm:t>
    </dgm:pt>
    <dgm:pt modelId="{DBE4D67C-835B-481A-B027-F9362E81A03B}" type="parTrans" cxnId="{15A8DEBD-DFA5-4013-B2B2-B4C722F02BE0}">
      <dgm:prSet/>
      <dgm:spPr/>
      <dgm:t>
        <a:bodyPr/>
        <a:lstStyle/>
        <a:p>
          <a:endParaRPr lang="de-DE"/>
        </a:p>
      </dgm:t>
    </dgm:pt>
    <dgm:pt modelId="{E9B8DDA4-0986-45FB-9435-9A6117EFA578}" type="sibTrans" cxnId="{15A8DEBD-DFA5-4013-B2B2-B4C722F02BE0}">
      <dgm:prSet/>
      <dgm:spPr/>
      <dgm:t>
        <a:bodyPr/>
        <a:lstStyle/>
        <a:p>
          <a:endParaRPr lang="de-DE"/>
        </a:p>
      </dgm:t>
    </dgm:pt>
    <dgm:pt modelId="{47520A54-61B5-4A8E-9A69-25E789D85AA9}">
      <dgm:prSet/>
      <dgm:spPr/>
      <dgm:t>
        <a:bodyPr/>
        <a:lstStyle/>
        <a:p>
          <a:pPr>
            <a:buFont typeface="Arial" panose="020B0604020202020204" pitchFamily="34" charset="0"/>
            <a:buChar char="•"/>
          </a:pPr>
          <a:r>
            <a:rPr lang="en-GB" altLang="en-US" noProof="0" dirty="0"/>
            <a:t>Rent of office space</a:t>
          </a:r>
        </a:p>
      </dgm:t>
    </dgm:pt>
    <dgm:pt modelId="{5E6E5662-06A0-44DA-849C-6EEEE6FBBFEB}" type="parTrans" cxnId="{6248C5AA-6D15-491D-9DF5-639420AEA845}">
      <dgm:prSet/>
      <dgm:spPr/>
      <dgm:t>
        <a:bodyPr/>
        <a:lstStyle/>
        <a:p>
          <a:endParaRPr lang="de-DE"/>
        </a:p>
      </dgm:t>
    </dgm:pt>
    <dgm:pt modelId="{6E6629C6-6F78-4BC2-9307-76544090FE0F}" type="sibTrans" cxnId="{6248C5AA-6D15-491D-9DF5-639420AEA845}">
      <dgm:prSet/>
      <dgm:spPr/>
      <dgm:t>
        <a:bodyPr/>
        <a:lstStyle/>
        <a:p>
          <a:endParaRPr lang="de-DE"/>
        </a:p>
      </dgm:t>
    </dgm:pt>
    <dgm:pt modelId="{6458F498-9086-411B-8805-B78B0311DD3E}" type="pres">
      <dgm:prSet presAssocID="{2291A1B8-EBAF-4546-B814-387FA0A4D48B}" presName="Name0" presStyleCnt="0">
        <dgm:presLayoutVars>
          <dgm:dir/>
          <dgm:animLvl val="lvl"/>
          <dgm:resizeHandles val="exact"/>
        </dgm:presLayoutVars>
      </dgm:prSet>
      <dgm:spPr/>
    </dgm:pt>
    <dgm:pt modelId="{DCDF7F78-E45F-4959-9481-F2202D6DCAFB}" type="pres">
      <dgm:prSet presAssocID="{C859A3E5-A945-4C3A-A5C9-9DE83BEE3247}" presName="composite" presStyleCnt="0"/>
      <dgm:spPr/>
    </dgm:pt>
    <dgm:pt modelId="{5CAAFD2E-613C-4A04-898F-9374FAEE77AA}" type="pres">
      <dgm:prSet presAssocID="{C859A3E5-A945-4C3A-A5C9-9DE83BEE3247}" presName="parTx" presStyleLbl="alignNode1" presStyleIdx="0" presStyleCnt="5">
        <dgm:presLayoutVars>
          <dgm:chMax val="0"/>
          <dgm:chPref val="0"/>
          <dgm:bulletEnabled val="1"/>
        </dgm:presLayoutVars>
      </dgm:prSet>
      <dgm:spPr/>
    </dgm:pt>
    <dgm:pt modelId="{1966D33A-D772-4316-8C2F-B46E1DEE8692}" type="pres">
      <dgm:prSet presAssocID="{C859A3E5-A945-4C3A-A5C9-9DE83BEE3247}" presName="desTx" presStyleLbl="alignAccFollowNode1" presStyleIdx="0" presStyleCnt="5">
        <dgm:presLayoutVars>
          <dgm:bulletEnabled val="1"/>
        </dgm:presLayoutVars>
      </dgm:prSet>
      <dgm:spPr/>
    </dgm:pt>
    <dgm:pt modelId="{F1DE57E5-3F2A-41F9-83EB-576E19EA845B}" type="pres">
      <dgm:prSet presAssocID="{015BC717-1321-45A4-A1E4-A20A15AF3563}" presName="space" presStyleCnt="0"/>
      <dgm:spPr/>
    </dgm:pt>
    <dgm:pt modelId="{52149C9C-C4D8-4358-83F9-5FA76B3C1F98}" type="pres">
      <dgm:prSet presAssocID="{3E41331C-A073-4110-B72B-F78AC0444B1A}" presName="composite" presStyleCnt="0"/>
      <dgm:spPr/>
    </dgm:pt>
    <dgm:pt modelId="{DB87F2C9-678C-45DF-9D75-88C462B06F74}" type="pres">
      <dgm:prSet presAssocID="{3E41331C-A073-4110-B72B-F78AC0444B1A}" presName="parTx" presStyleLbl="alignNode1" presStyleIdx="1" presStyleCnt="5">
        <dgm:presLayoutVars>
          <dgm:chMax val="0"/>
          <dgm:chPref val="0"/>
          <dgm:bulletEnabled val="1"/>
        </dgm:presLayoutVars>
      </dgm:prSet>
      <dgm:spPr/>
    </dgm:pt>
    <dgm:pt modelId="{3FA6AA0F-EF02-4028-9BCA-358CE788F365}" type="pres">
      <dgm:prSet presAssocID="{3E41331C-A073-4110-B72B-F78AC0444B1A}" presName="desTx" presStyleLbl="alignAccFollowNode1" presStyleIdx="1" presStyleCnt="5">
        <dgm:presLayoutVars>
          <dgm:bulletEnabled val="1"/>
        </dgm:presLayoutVars>
      </dgm:prSet>
      <dgm:spPr/>
    </dgm:pt>
    <dgm:pt modelId="{3ECCC3E8-1A12-4759-9458-CAD886E6BBE7}" type="pres">
      <dgm:prSet presAssocID="{8EE00A09-6AC4-4A85-9A16-F1B68A6B1163}" presName="space" presStyleCnt="0"/>
      <dgm:spPr/>
    </dgm:pt>
    <dgm:pt modelId="{A657D5D6-9C29-4A1B-BFB3-830099928588}" type="pres">
      <dgm:prSet presAssocID="{22BE0794-DCDF-4DC2-8300-DB20847A553E}" presName="composite" presStyleCnt="0"/>
      <dgm:spPr/>
    </dgm:pt>
    <dgm:pt modelId="{D385BAF1-C0B0-48E7-B677-9B88029573D3}" type="pres">
      <dgm:prSet presAssocID="{22BE0794-DCDF-4DC2-8300-DB20847A553E}" presName="parTx" presStyleLbl="alignNode1" presStyleIdx="2" presStyleCnt="5">
        <dgm:presLayoutVars>
          <dgm:chMax val="0"/>
          <dgm:chPref val="0"/>
          <dgm:bulletEnabled val="1"/>
        </dgm:presLayoutVars>
      </dgm:prSet>
      <dgm:spPr/>
    </dgm:pt>
    <dgm:pt modelId="{E0C7DD2D-7B90-4EC5-93EE-DCFE4C88C004}" type="pres">
      <dgm:prSet presAssocID="{22BE0794-DCDF-4DC2-8300-DB20847A553E}" presName="desTx" presStyleLbl="alignAccFollowNode1" presStyleIdx="2" presStyleCnt="5">
        <dgm:presLayoutVars>
          <dgm:bulletEnabled val="1"/>
        </dgm:presLayoutVars>
      </dgm:prSet>
      <dgm:spPr/>
    </dgm:pt>
    <dgm:pt modelId="{8386D9C4-2376-4225-B966-799C7D5B4913}" type="pres">
      <dgm:prSet presAssocID="{DBB6E658-744F-4E92-B30A-BF20D54F5A4B}" presName="space" presStyleCnt="0"/>
      <dgm:spPr/>
    </dgm:pt>
    <dgm:pt modelId="{3CF138BB-ED3E-4862-B281-FFD1D6A5E361}" type="pres">
      <dgm:prSet presAssocID="{4ADA1049-7C71-44B8-AE03-FA0282BE9940}" presName="composite" presStyleCnt="0"/>
      <dgm:spPr/>
    </dgm:pt>
    <dgm:pt modelId="{221FDF3E-06A2-424D-91E6-D18E880AB4D8}" type="pres">
      <dgm:prSet presAssocID="{4ADA1049-7C71-44B8-AE03-FA0282BE9940}" presName="parTx" presStyleLbl="alignNode1" presStyleIdx="3" presStyleCnt="5">
        <dgm:presLayoutVars>
          <dgm:chMax val="0"/>
          <dgm:chPref val="0"/>
          <dgm:bulletEnabled val="1"/>
        </dgm:presLayoutVars>
      </dgm:prSet>
      <dgm:spPr/>
    </dgm:pt>
    <dgm:pt modelId="{322A1A32-D49B-4FAA-A9E8-9A26A118B598}" type="pres">
      <dgm:prSet presAssocID="{4ADA1049-7C71-44B8-AE03-FA0282BE9940}" presName="desTx" presStyleLbl="alignAccFollowNode1" presStyleIdx="3" presStyleCnt="5">
        <dgm:presLayoutVars>
          <dgm:bulletEnabled val="1"/>
        </dgm:presLayoutVars>
      </dgm:prSet>
      <dgm:spPr/>
    </dgm:pt>
    <dgm:pt modelId="{922959BE-B851-496B-98DB-82D784A2AA39}" type="pres">
      <dgm:prSet presAssocID="{73A4430F-FB72-4E33-AFBE-533ABEAA4610}" presName="space" presStyleCnt="0"/>
      <dgm:spPr/>
    </dgm:pt>
    <dgm:pt modelId="{74165685-7794-41C0-99B7-7EBB0330F510}" type="pres">
      <dgm:prSet presAssocID="{0F37E2C2-6F0E-428C-9CA7-39AD748EA0EE}" presName="composite" presStyleCnt="0"/>
      <dgm:spPr/>
    </dgm:pt>
    <dgm:pt modelId="{84E663F8-9C02-45DF-AC57-D54F40458795}" type="pres">
      <dgm:prSet presAssocID="{0F37E2C2-6F0E-428C-9CA7-39AD748EA0EE}" presName="parTx" presStyleLbl="alignNode1" presStyleIdx="4" presStyleCnt="5">
        <dgm:presLayoutVars>
          <dgm:chMax val="0"/>
          <dgm:chPref val="0"/>
          <dgm:bulletEnabled val="1"/>
        </dgm:presLayoutVars>
      </dgm:prSet>
      <dgm:spPr/>
    </dgm:pt>
    <dgm:pt modelId="{B206A861-8155-431D-9DDF-BE4F7B3AD214}" type="pres">
      <dgm:prSet presAssocID="{0F37E2C2-6F0E-428C-9CA7-39AD748EA0EE}" presName="desTx" presStyleLbl="alignAccFollowNode1" presStyleIdx="4" presStyleCnt="5">
        <dgm:presLayoutVars>
          <dgm:bulletEnabled val="1"/>
        </dgm:presLayoutVars>
      </dgm:prSet>
      <dgm:spPr/>
    </dgm:pt>
  </dgm:ptLst>
  <dgm:cxnLst>
    <dgm:cxn modelId="{131D8A08-440A-4B35-ACDF-BBAA429ECAC3}" type="presOf" srcId="{1E76643D-B50D-4E36-8619-40D4ECAE79C1}" destId="{B206A861-8155-431D-9DDF-BE4F7B3AD214}" srcOrd="0" destOrd="1" presId="urn:microsoft.com/office/officeart/2005/8/layout/hList1"/>
    <dgm:cxn modelId="{B514F608-1433-4FC9-96BA-7CC5FEA142E7}" type="presOf" srcId="{8173241F-5CC1-42AD-A6B1-F3BB4BE7E4FA}" destId="{B206A861-8155-431D-9DDF-BE4F7B3AD214}" srcOrd="0" destOrd="5" presId="urn:microsoft.com/office/officeart/2005/8/layout/hList1"/>
    <dgm:cxn modelId="{9EA0A70F-FFCF-4386-809B-9D69CBFBC3FE}" type="presOf" srcId="{95C13AEE-90D7-4376-9957-A8F0C5B33ED5}" destId="{1966D33A-D772-4316-8C2F-B46E1DEE8692}" srcOrd="0" destOrd="2" presId="urn:microsoft.com/office/officeart/2005/8/layout/hList1"/>
    <dgm:cxn modelId="{E4776410-013C-4395-813F-A4514B50C782}" srcId="{0F37E2C2-6F0E-428C-9CA7-39AD748EA0EE}" destId="{B9B9600F-32B5-4FCE-ACA5-4B77A1CEAF27}" srcOrd="4" destOrd="0" parTransId="{F8D289EB-9A67-401D-971F-9AA3D1952E9B}" sibTransId="{74D959CF-2501-4EAF-84DE-302375DBB18F}"/>
    <dgm:cxn modelId="{B25A0713-BEDA-4680-BCF1-0D5C8D71D28F}" type="presOf" srcId="{0E089779-0FBB-4EA3-9895-7AB4E01F02B1}" destId="{322A1A32-D49B-4FAA-A9E8-9A26A118B598}" srcOrd="0" destOrd="5" presId="urn:microsoft.com/office/officeart/2005/8/layout/hList1"/>
    <dgm:cxn modelId="{45EAF614-F23C-4059-96E3-85074B6ADECD}" srcId="{3E41331C-A073-4110-B72B-F78AC0444B1A}" destId="{E72D20BC-FB2F-4FBD-AF95-8DAA24A173B9}" srcOrd="4" destOrd="0" parTransId="{01C75271-E301-40A6-AAB4-84482233B7CF}" sibTransId="{561FD153-A463-4325-8DD7-DBC3654DA758}"/>
    <dgm:cxn modelId="{06E8AC1A-EE3C-499E-BA23-A066D7792F5F}" type="presOf" srcId="{3BC91693-2FCD-42D8-8D7C-55A244E2FA1A}" destId="{1966D33A-D772-4316-8C2F-B46E1DEE8692}" srcOrd="0" destOrd="6" presId="urn:microsoft.com/office/officeart/2005/8/layout/hList1"/>
    <dgm:cxn modelId="{CA500E1F-1FCE-4D9C-A397-7DE669625128}" type="presOf" srcId="{2A4E4A07-4B17-4BC2-A085-6BFFC499F2AF}" destId="{E0C7DD2D-7B90-4EC5-93EE-DCFE4C88C004}" srcOrd="0" destOrd="6" presId="urn:microsoft.com/office/officeart/2005/8/layout/hList1"/>
    <dgm:cxn modelId="{13046620-28AE-4A1B-9DA2-9105B2A01C16}" srcId="{0F37E2C2-6F0E-428C-9CA7-39AD748EA0EE}" destId="{8FA1C95D-8379-491A-8F17-CDA7559B96B1}" srcOrd="0" destOrd="0" parTransId="{7C94DAAB-6B95-446B-BF2A-3AAD5C14D24C}" sibTransId="{2BE91660-CC40-42C2-9943-BE2B2571EFCE}"/>
    <dgm:cxn modelId="{8A6A6622-4706-46EE-A796-CB5633DA7133}" type="presOf" srcId="{435E3D27-3944-4A10-9FEA-D9C21EAABD90}" destId="{1966D33A-D772-4316-8C2F-B46E1DEE8692}" srcOrd="0" destOrd="1" presId="urn:microsoft.com/office/officeart/2005/8/layout/hList1"/>
    <dgm:cxn modelId="{DCDBD623-D258-488E-9148-4FB9E07356E3}" type="presOf" srcId="{15F0417D-B9E2-45B5-8119-4117D74B77AB}" destId="{B206A861-8155-431D-9DDF-BE4F7B3AD214}" srcOrd="0" destOrd="6" presId="urn:microsoft.com/office/officeart/2005/8/layout/hList1"/>
    <dgm:cxn modelId="{5FE34625-D7DE-482A-8FFF-277EA117D62A}" srcId="{2291A1B8-EBAF-4546-B814-387FA0A4D48B}" destId="{0F37E2C2-6F0E-428C-9CA7-39AD748EA0EE}" srcOrd="4" destOrd="0" parTransId="{D5A09012-A5AB-46C3-85A3-1AE07BFD14EA}" sibTransId="{DED9DB10-CC2C-40BF-8DCD-8B32229ECED2}"/>
    <dgm:cxn modelId="{206C5628-4307-443D-82EF-ACA0A667564E}" srcId="{C859A3E5-A945-4C3A-A5C9-9DE83BEE3247}" destId="{95C13AEE-90D7-4376-9957-A8F0C5B33ED5}" srcOrd="2" destOrd="0" parTransId="{923FA091-0819-4E9E-B5D9-4964D746F055}" sibTransId="{2AA397B6-D2AC-40B2-B6E1-DFCCB6ADE977}"/>
    <dgm:cxn modelId="{A592DD28-0748-4C15-AB49-F3FA9F1C323D}" srcId="{2291A1B8-EBAF-4546-B814-387FA0A4D48B}" destId="{22BE0794-DCDF-4DC2-8300-DB20847A553E}" srcOrd="2" destOrd="0" parTransId="{8EF76F9B-10C9-4917-A555-90A761C90DA5}" sibTransId="{DBB6E658-744F-4E92-B30A-BF20D54F5A4B}"/>
    <dgm:cxn modelId="{8230DE2C-F54C-4C80-92C9-CBBC6C828544}" type="presOf" srcId="{00D2756C-8887-431B-B26D-66284938D381}" destId="{322A1A32-D49B-4FAA-A9E8-9A26A118B598}" srcOrd="0" destOrd="3" presId="urn:microsoft.com/office/officeart/2005/8/layout/hList1"/>
    <dgm:cxn modelId="{DFFA7E31-2B89-45EF-A46E-00AD99EB08C9}" srcId="{2291A1B8-EBAF-4546-B814-387FA0A4D48B}" destId="{3E41331C-A073-4110-B72B-F78AC0444B1A}" srcOrd="1" destOrd="0" parTransId="{778C88DD-DF3B-44F8-95E1-E6060178848E}" sibTransId="{8EE00A09-6AC4-4A85-9A16-F1B68A6B1163}"/>
    <dgm:cxn modelId="{A33DF432-D326-4B5B-A212-8EB19C734922}" srcId="{22BE0794-DCDF-4DC2-8300-DB20847A553E}" destId="{68E356B1-5D37-46D6-BDEF-9917689E2EBB}" srcOrd="0" destOrd="0" parTransId="{A6F1808E-DD99-4028-882F-D8A0ADDA4E79}" sibTransId="{77ED8096-A6DF-42DC-A39D-C145B1F5A3EE}"/>
    <dgm:cxn modelId="{AF4F2B36-B53D-45F4-BCD9-8F8CA918E24C}" srcId="{22BE0794-DCDF-4DC2-8300-DB20847A553E}" destId="{7C9713B8-A8BF-49AE-AC3E-CC4B93DFA85C}" srcOrd="4" destOrd="0" parTransId="{281AFF93-C7D4-4888-8EC3-EE8B01A0B14D}" sibTransId="{BBB2571F-EACB-4061-A8F1-DB4AD4360BDA}"/>
    <dgm:cxn modelId="{BB3B7F3E-BD04-4660-93CA-6132841912EE}" srcId="{C859A3E5-A945-4C3A-A5C9-9DE83BEE3247}" destId="{3BC91693-2FCD-42D8-8D7C-55A244E2FA1A}" srcOrd="6" destOrd="0" parTransId="{17CC7887-3CA1-43E6-8D39-551A3FA2E0F0}" sibTransId="{3DF0DFA5-EAE6-4177-8339-C587B22A04A5}"/>
    <dgm:cxn modelId="{07D2E83E-ACCC-48A5-B618-DF923A366C0E}" type="presOf" srcId="{0F37E2C2-6F0E-428C-9CA7-39AD748EA0EE}" destId="{84E663F8-9C02-45DF-AC57-D54F40458795}" srcOrd="0" destOrd="0" presId="urn:microsoft.com/office/officeart/2005/8/layout/hList1"/>
    <dgm:cxn modelId="{9882185D-7820-4797-B57F-32A19514425A}" type="presOf" srcId="{C859A3E5-A945-4C3A-A5C9-9DE83BEE3247}" destId="{5CAAFD2E-613C-4A04-898F-9374FAEE77AA}" srcOrd="0" destOrd="0" presId="urn:microsoft.com/office/officeart/2005/8/layout/hList1"/>
    <dgm:cxn modelId="{F04CBB5F-F1D5-4541-9A6D-6D921124C56C}" type="presOf" srcId="{B9B9600F-32B5-4FCE-ACA5-4B77A1CEAF27}" destId="{B206A861-8155-431D-9DDF-BE4F7B3AD214}" srcOrd="0" destOrd="4" presId="urn:microsoft.com/office/officeart/2005/8/layout/hList1"/>
    <dgm:cxn modelId="{56D7FC41-85D5-49C3-B509-1BEE6FFCC36D}" type="presOf" srcId="{68E356B1-5D37-46D6-BDEF-9917689E2EBB}" destId="{E0C7DD2D-7B90-4EC5-93EE-DCFE4C88C004}" srcOrd="0" destOrd="0" presId="urn:microsoft.com/office/officeart/2005/8/layout/hList1"/>
    <dgm:cxn modelId="{0F3BFE61-8705-479E-93CA-26A29377DBB2}" type="presOf" srcId="{47520A54-61B5-4A8E-9A69-25E789D85AA9}" destId="{B206A861-8155-431D-9DDF-BE4F7B3AD214}" srcOrd="0" destOrd="8" presId="urn:microsoft.com/office/officeart/2005/8/layout/hList1"/>
    <dgm:cxn modelId="{59D4EB64-1516-4127-9BF0-BCD5AF7F2723}" srcId="{3E41331C-A073-4110-B72B-F78AC0444B1A}" destId="{62047728-0B42-419F-946D-E927F8085C48}" srcOrd="1" destOrd="0" parTransId="{889AF738-CF74-499D-AA63-1BC19F824841}" sibTransId="{2A4E68FE-0211-4768-A16C-FA05DC450F68}"/>
    <dgm:cxn modelId="{4951A565-FB62-4E69-B03A-D5FFB1395289}" srcId="{2291A1B8-EBAF-4546-B814-387FA0A4D48B}" destId="{C859A3E5-A945-4C3A-A5C9-9DE83BEE3247}" srcOrd="0" destOrd="0" parTransId="{E3DA7EAC-504C-4DD7-83B1-36BAE978FE1E}" sibTransId="{015BC717-1321-45A4-A1E4-A20A15AF3563}"/>
    <dgm:cxn modelId="{0ECBDD47-02A9-43D9-AAA3-ADBF9A7F5666}" type="presOf" srcId="{CEFEB97B-0F8B-4072-A8A4-E28F690086C5}" destId="{E0C7DD2D-7B90-4EC5-93EE-DCFE4C88C004}" srcOrd="0" destOrd="2" presId="urn:microsoft.com/office/officeart/2005/8/layout/hList1"/>
    <dgm:cxn modelId="{5914F64B-2E58-4DEB-B20C-BED079CA971E}" srcId="{4ADA1049-7C71-44B8-AE03-FA0282BE9940}" destId="{00D2756C-8887-431B-B26D-66284938D381}" srcOrd="3" destOrd="0" parTransId="{EF9B44C3-FBE8-40A2-B1F5-E5DE1C8B51C3}" sibTransId="{C4657653-E218-4AF5-B655-78C6659243D4}"/>
    <dgm:cxn modelId="{E88BCF4F-759F-438D-927A-6D37C1C95B8E}" srcId="{22BE0794-DCDF-4DC2-8300-DB20847A553E}" destId="{5C489E3E-6217-4F75-9737-0A2791CEF3B0}" srcOrd="7" destOrd="0" parTransId="{3E2EEC31-2478-4F67-8E08-9E9008B6C7DD}" sibTransId="{F193D94C-6A22-486C-A3F5-EE24FEF31238}"/>
    <dgm:cxn modelId="{F94AF771-3C7D-4F53-9D57-AF40E0F0EF88}" type="presOf" srcId="{BDA5B77D-E131-4980-8BB9-D4856D4BF92F}" destId="{322A1A32-D49B-4FAA-A9E8-9A26A118B598}" srcOrd="0" destOrd="7" presId="urn:microsoft.com/office/officeart/2005/8/layout/hList1"/>
    <dgm:cxn modelId="{761BEB73-587B-4DB1-8C2E-927044F6BBCF}" type="presOf" srcId="{B33B562E-1A2E-4DE4-8214-6CE2FD38756D}" destId="{E0C7DD2D-7B90-4EC5-93EE-DCFE4C88C004}" srcOrd="0" destOrd="3" presId="urn:microsoft.com/office/officeart/2005/8/layout/hList1"/>
    <dgm:cxn modelId="{54A24F75-5C33-44B9-B797-B07A98C07DEC}" type="presOf" srcId="{F24CFE86-639D-4F97-972F-BF989DA30CA6}" destId="{B206A861-8155-431D-9DDF-BE4F7B3AD214}" srcOrd="0" destOrd="2" presId="urn:microsoft.com/office/officeart/2005/8/layout/hList1"/>
    <dgm:cxn modelId="{E2AEA376-E5DA-4F35-89CE-875876B3F2C1}" type="presOf" srcId="{E72D20BC-FB2F-4FBD-AF95-8DAA24A173B9}" destId="{3FA6AA0F-EF02-4028-9BCA-358CE788F365}" srcOrd="0" destOrd="4" presId="urn:microsoft.com/office/officeart/2005/8/layout/hList1"/>
    <dgm:cxn modelId="{0F7B8E77-288C-4CF3-9EDC-9F0A5C9C4970}" type="presOf" srcId="{45BFA453-D500-4A1C-A9B0-4445AC727D11}" destId="{1966D33A-D772-4316-8C2F-B46E1DEE8692}" srcOrd="0" destOrd="3" presId="urn:microsoft.com/office/officeart/2005/8/layout/hList1"/>
    <dgm:cxn modelId="{9610BD77-8D40-41B1-B616-45B8E0534E08}" srcId="{4ADA1049-7C71-44B8-AE03-FA0282BE9940}" destId="{8CF537F3-307A-42C1-A621-092AA1A910DC}" srcOrd="0" destOrd="0" parTransId="{82584FB6-8C28-4632-A487-286AD18673F9}" sibTransId="{194DE6AA-577E-4512-8F16-89CD57C9532A}"/>
    <dgm:cxn modelId="{32FDA178-4103-4275-BC12-09D47E7A20C0}" srcId="{4ADA1049-7C71-44B8-AE03-FA0282BE9940}" destId="{BDA5B77D-E131-4980-8BB9-D4856D4BF92F}" srcOrd="7" destOrd="0" parTransId="{D0FB8B2C-FABC-4707-9F9D-EF20578DD97F}" sibTransId="{8B7CCCFA-8E7C-406D-85FD-FF43D5C361E1}"/>
    <dgm:cxn modelId="{4758C178-AAFF-4A7E-AECE-059F8D1333D8}" srcId="{4ADA1049-7C71-44B8-AE03-FA0282BE9940}" destId="{97646C45-D95B-492D-975F-073F3B0A5525}" srcOrd="2" destOrd="0" parTransId="{7D53389F-34B3-4048-8BD4-B820980B52A0}" sibTransId="{A30CC389-1597-4AED-8780-41D735EFF925}"/>
    <dgm:cxn modelId="{9B2B0B79-95C5-492E-BE02-17625AD05CE9}" srcId="{0F37E2C2-6F0E-428C-9CA7-39AD748EA0EE}" destId="{F24CFE86-639D-4F97-972F-BF989DA30CA6}" srcOrd="2" destOrd="0" parTransId="{9AA49AAE-3561-49C8-AEBA-7AAA231AF82E}" sibTransId="{E38DA0D4-0930-46CA-AD7A-8A2DCCC5D899}"/>
    <dgm:cxn modelId="{47A11E7A-AC7A-4A50-9364-94E4CA280CB0}" type="presOf" srcId="{22BE0794-DCDF-4DC2-8300-DB20847A553E}" destId="{D385BAF1-C0B0-48E7-B677-9B88029573D3}" srcOrd="0" destOrd="0" presId="urn:microsoft.com/office/officeart/2005/8/layout/hList1"/>
    <dgm:cxn modelId="{AFD16A5A-7BA2-428C-B3D9-8A51153F3425}" type="presOf" srcId="{97646C45-D95B-492D-975F-073F3B0A5525}" destId="{322A1A32-D49B-4FAA-A9E8-9A26A118B598}" srcOrd="0" destOrd="2" presId="urn:microsoft.com/office/officeart/2005/8/layout/hList1"/>
    <dgm:cxn modelId="{C7636D5A-45B2-4F0B-96A8-391816EF0B2A}" srcId="{0F37E2C2-6F0E-428C-9CA7-39AD748EA0EE}" destId="{1E76643D-B50D-4E36-8619-40D4ECAE79C1}" srcOrd="1" destOrd="0" parTransId="{45146038-29C0-4437-972A-AF9FDF66ED64}" sibTransId="{1C50CF34-6AA3-4564-9C5A-CFDC31103E96}"/>
    <dgm:cxn modelId="{4B00517D-37C9-4DD9-BEDB-89B15121E173}" srcId="{0F37E2C2-6F0E-428C-9CA7-39AD748EA0EE}" destId="{15F0417D-B9E2-45B5-8119-4117D74B77AB}" srcOrd="6" destOrd="0" parTransId="{7F3D9DFE-B9CD-4030-B573-C91C2ACF8E72}" sibTransId="{9971A354-FB85-4F28-9D9A-0EA9E9B4B94D}"/>
    <dgm:cxn modelId="{BAEC3A82-367F-4571-9241-54814A943A95}" srcId="{4ADA1049-7C71-44B8-AE03-FA0282BE9940}" destId="{5C131E14-2531-4E73-9FEB-C38E199A8214}" srcOrd="6" destOrd="0" parTransId="{23022A71-5BB5-4837-A70B-6B2F35086DB1}" sibTransId="{783E1F2B-46F4-4305-A6CB-AE8A9D5593EE}"/>
    <dgm:cxn modelId="{E9062283-9471-4714-8ED5-075D102DAE79}" type="presOf" srcId="{195F9E6C-362D-4D98-885D-6F55CE6871B7}" destId="{1966D33A-D772-4316-8C2F-B46E1DEE8692}" srcOrd="0" destOrd="7" presId="urn:microsoft.com/office/officeart/2005/8/layout/hList1"/>
    <dgm:cxn modelId="{07057283-BFA6-4CEF-A8DE-463CFF57784C}" type="presOf" srcId="{4D52BED8-5A52-488C-AC34-911C01243154}" destId="{E0C7DD2D-7B90-4EC5-93EE-DCFE4C88C004}" srcOrd="0" destOrd="1" presId="urn:microsoft.com/office/officeart/2005/8/layout/hList1"/>
    <dgm:cxn modelId="{BFDD5384-56FD-4C8A-949E-184F00FF9BD0}" type="presOf" srcId="{9BEED968-F096-4C20-BF91-FE76FD17D941}" destId="{3FA6AA0F-EF02-4028-9BCA-358CE788F365}" srcOrd="0" destOrd="3" presId="urn:microsoft.com/office/officeart/2005/8/layout/hList1"/>
    <dgm:cxn modelId="{9C4A2A86-D887-4EA7-B2C8-08718602A25C}" type="presOf" srcId="{F053BE4F-4136-4EE8-B7D2-3F768042F7F6}" destId="{1966D33A-D772-4316-8C2F-B46E1DEE8692}" srcOrd="0" destOrd="9" presId="urn:microsoft.com/office/officeart/2005/8/layout/hList1"/>
    <dgm:cxn modelId="{9D57D787-6584-4E15-8A53-71DEEB422E61}" type="presOf" srcId="{CAC212C7-D0BE-40C8-BE4C-89EB65529DDF}" destId="{1966D33A-D772-4316-8C2F-B46E1DEE8692}" srcOrd="0" destOrd="4" presId="urn:microsoft.com/office/officeart/2005/8/layout/hList1"/>
    <dgm:cxn modelId="{8BD73D8C-FEA0-457F-85D3-54BBFB63CA28}" srcId="{0F37E2C2-6F0E-428C-9CA7-39AD748EA0EE}" destId="{9CB1B696-8C08-481D-8FC5-2C9BE41B65B1}" srcOrd="3" destOrd="0" parTransId="{524608A8-5255-4F6C-AA42-E23448B59F69}" sibTransId="{823AF388-92A3-49EC-8F20-B5BAA8914DEB}"/>
    <dgm:cxn modelId="{62626F90-4167-4875-B597-3B5318F56B83}" type="presOf" srcId="{2A7A139C-8144-4CFE-B700-208AB2C1987C}" destId="{3FA6AA0F-EF02-4028-9BCA-358CE788F365}" srcOrd="0" destOrd="2" presId="urn:microsoft.com/office/officeart/2005/8/layout/hList1"/>
    <dgm:cxn modelId="{B708A691-BCA0-4C7F-A136-EC19FDFA579E}" srcId="{3E41331C-A073-4110-B72B-F78AC0444B1A}" destId="{C19E2A43-2F53-4964-93E2-2481BB9E78A0}" srcOrd="0" destOrd="0" parTransId="{FFA8689B-6F5F-4C8C-9BC3-B59AFEBD8237}" sibTransId="{3A6A3DFC-F1A6-47C8-9D94-326C60DE8169}"/>
    <dgm:cxn modelId="{1F468E95-5052-4044-994F-0C9FB46D85BD}" srcId="{0F37E2C2-6F0E-428C-9CA7-39AD748EA0EE}" destId="{8173241F-5CC1-42AD-A6B1-F3BB4BE7E4FA}" srcOrd="5" destOrd="0" parTransId="{1DB84173-642B-4E31-A34D-97F65F38868C}" sibTransId="{C9E548AF-42C3-4A85-8F48-84A6EE452A3D}"/>
    <dgm:cxn modelId="{FB75C597-7DA8-4295-9751-A85630BB8AD8}" srcId="{3E41331C-A073-4110-B72B-F78AC0444B1A}" destId="{2A7A139C-8144-4CFE-B700-208AB2C1987C}" srcOrd="2" destOrd="0" parTransId="{C8646AE8-9617-4EB7-A0F7-098EB7E830DA}" sibTransId="{F6499B66-9C35-42A1-BA6A-7A1395B1CBBE}"/>
    <dgm:cxn modelId="{DB13E7A1-80B4-4C98-9C70-F2BD8C8B700D}" srcId="{C859A3E5-A945-4C3A-A5C9-9DE83BEE3247}" destId="{45BFA453-D500-4A1C-A9B0-4445AC727D11}" srcOrd="3" destOrd="0" parTransId="{E4BF8F6F-1BC9-41C4-A696-53A5119BCA87}" sibTransId="{49494BFE-D496-4212-ACFB-04D496503FB4}"/>
    <dgm:cxn modelId="{AAD4D1A5-EA9E-4105-B5D5-DAD5CEA1A8BD}" srcId="{4ADA1049-7C71-44B8-AE03-FA0282BE9940}" destId="{28343915-51FA-4970-A2C3-1CBDDED5A17D}" srcOrd="1" destOrd="0" parTransId="{9DEBC3A6-4028-41FE-B0E7-D1B824A7A73F}" sibTransId="{FC337A30-49F9-43A4-A456-716DBAEC26D2}"/>
    <dgm:cxn modelId="{C0A676A7-56FD-4A5A-88AF-A4E6826D36B4}" srcId="{22BE0794-DCDF-4DC2-8300-DB20847A553E}" destId="{2A4E4A07-4B17-4BC2-A085-6BFFC499F2AF}" srcOrd="6" destOrd="0" parTransId="{5D3C322F-1707-4147-BD51-B016C7B197E4}" sibTransId="{3A354FA1-2F08-46BE-A4F6-2E196E953CAA}"/>
    <dgm:cxn modelId="{A79B69AA-FA3B-4959-B41C-8B7AB7BCE541}" type="presOf" srcId="{8FA1C95D-8379-491A-8F17-CDA7559B96B1}" destId="{B206A861-8155-431D-9DDF-BE4F7B3AD214}" srcOrd="0" destOrd="0" presId="urn:microsoft.com/office/officeart/2005/8/layout/hList1"/>
    <dgm:cxn modelId="{B5F8B9AA-A6DB-44F6-87A1-0DA0915D39D1}" srcId="{C859A3E5-A945-4C3A-A5C9-9DE83BEE3247}" destId="{71107C70-A33E-4CF3-9E54-4567C90FD25F}" srcOrd="10" destOrd="0" parTransId="{C5F53C50-CA10-4622-8120-F4A0EC4C32FD}" sibTransId="{CB880C8A-48A7-43F3-97B8-90747AA1B9B5}"/>
    <dgm:cxn modelId="{6248C5AA-6D15-491D-9DF5-639420AEA845}" srcId="{0F37E2C2-6F0E-428C-9CA7-39AD748EA0EE}" destId="{47520A54-61B5-4A8E-9A69-25E789D85AA9}" srcOrd="8" destOrd="0" parTransId="{5E6E5662-06A0-44DA-849C-6EEEE6FBBFEB}" sibTransId="{6E6629C6-6F78-4BC2-9307-76544090FE0F}"/>
    <dgm:cxn modelId="{B32E60B1-B91B-43CB-9DE3-35E85E14CAF4}" type="presOf" srcId="{EFCBF96D-00F8-4EE9-AB27-4F021A51CC17}" destId="{1966D33A-D772-4316-8C2F-B46E1DEE8692}" srcOrd="0" destOrd="5" presId="urn:microsoft.com/office/officeart/2005/8/layout/hList1"/>
    <dgm:cxn modelId="{B09DF2B1-1C79-4880-A634-25A599BA95B0}" srcId="{4ADA1049-7C71-44B8-AE03-FA0282BE9940}" destId="{0E089779-0FBB-4EA3-9895-7AB4E01F02B1}" srcOrd="5" destOrd="0" parTransId="{F27D2588-49DC-40E8-9380-79449668E8BF}" sibTransId="{2CC42B4D-759A-4BBD-8A35-998178268B90}"/>
    <dgm:cxn modelId="{ACCB30B3-C460-4402-8852-7D1F06D96557}" type="presOf" srcId="{2291A1B8-EBAF-4546-B814-387FA0A4D48B}" destId="{6458F498-9086-411B-8805-B78B0311DD3E}" srcOrd="0" destOrd="0" presId="urn:microsoft.com/office/officeart/2005/8/layout/hList1"/>
    <dgm:cxn modelId="{202E56B5-14E9-481B-8051-32B4D40F02A3}" srcId="{22BE0794-DCDF-4DC2-8300-DB20847A553E}" destId="{63DB3F28-60AB-41A4-BE0B-BB5A9FB5B20E}" srcOrd="5" destOrd="0" parTransId="{AEBAAE53-1344-43C5-9FF7-22246AE97BF7}" sibTransId="{7EDE6A70-CE8C-4A2A-A8D6-2268EECF31AC}"/>
    <dgm:cxn modelId="{0A4483B5-E5B1-4B7A-A282-7967866B2965}" type="presOf" srcId="{8CF537F3-307A-42C1-A621-092AA1A910DC}" destId="{322A1A32-D49B-4FAA-A9E8-9A26A118B598}" srcOrd="0" destOrd="0" presId="urn:microsoft.com/office/officeart/2005/8/layout/hList1"/>
    <dgm:cxn modelId="{DE02C9BD-EF0E-4420-B764-9E5D419180BE}" srcId="{C859A3E5-A945-4C3A-A5C9-9DE83BEE3247}" destId="{CAC212C7-D0BE-40C8-BE4C-89EB65529DDF}" srcOrd="4" destOrd="0" parTransId="{E290A48C-861D-4494-B47E-17F52D1ADBE8}" sibTransId="{CE7897FF-3327-4928-B844-14F71F8D6863}"/>
    <dgm:cxn modelId="{15A8DEBD-DFA5-4013-B2B2-B4C722F02BE0}" srcId="{0F37E2C2-6F0E-428C-9CA7-39AD748EA0EE}" destId="{07291129-D50C-46CA-ABBF-F55357CFE50A}" srcOrd="7" destOrd="0" parTransId="{DBE4D67C-835B-481A-B027-F9362E81A03B}" sibTransId="{E9B8DDA4-0986-45FB-9435-9A6117EFA578}"/>
    <dgm:cxn modelId="{9256E8BE-2E3D-41E9-BC5E-FDB7BA9646A1}" type="presOf" srcId="{7C9713B8-A8BF-49AE-AC3E-CC4B93DFA85C}" destId="{E0C7DD2D-7B90-4EC5-93EE-DCFE4C88C004}" srcOrd="0" destOrd="4" presId="urn:microsoft.com/office/officeart/2005/8/layout/hList1"/>
    <dgm:cxn modelId="{5C489DC1-222A-4E97-ADFE-D4C86F0C5B30}" type="presOf" srcId="{9CB1B696-8C08-481D-8FC5-2C9BE41B65B1}" destId="{B206A861-8155-431D-9DDF-BE4F7B3AD214}" srcOrd="0" destOrd="3" presId="urn:microsoft.com/office/officeart/2005/8/layout/hList1"/>
    <dgm:cxn modelId="{628456C3-9FC3-48E3-A681-54724F2139C2}" srcId="{22BE0794-DCDF-4DC2-8300-DB20847A553E}" destId="{4D52BED8-5A52-488C-AC34-911C01243154}" srcOrd="1" destOrd="0" parTransId="{95772119-B8BE-47D7-8C7A-765DD4353740}" sibTransId="{627CFF90-B29D-44CA-8CD7-F2C726F64698}"/>
    <dgm:cxn modelId="{7E614BC5-B779-453A-BD54-8F710B225880}" type="presOf" srcId="{71107C70-A33E-4CF3-9E54-4567C90FD25F}" destId="{1966D33A-D772-4316-8C2F-B46E1DEE8692}" srcOrd="0" destOrd="10" presId="urn:microsoft.com/office/officeart/2005/8/layout/hList1"/>
    <dgm:cxn modelId="{2FB579C9-90A4-4F5B-AFD8-2D0312680EA6}" srcId="{C859A3E5-A945-4C3A-A5C9-9DE83BEE3247}" destId="{B8FC4D1E-06ED-488A-96A3-DBAAFAB30367}" srcOrd="8" destOrd="0" parTransId="{AAD27329-F1E5-4D9A-92A7-DC8EA4D7D074}" sibTransId="{5EA57344-DFCD-4596-AD14-10386E6A2F12}"/>
    <dgm:cxn modelId="{1116E3C9-2320-4899-BA04-E884D2389D8B}" type="presOf" srcId="{C19E2A43-2F53-4964-93E2-2481BB9E78A0}" destId="{3FA6AA0F-EF02-4028-9BCA-358CE788F365}" srcOrd="0" destOrd="0" presId="urn:microsoft.com/office/officeart/2005/8/layout/hList1"/>
    <dgm:cxn modelId="{E450DACC-27AA-4806-B365-DC6A2B9DAC21}" type="presOf" srcId="{5C489E3E-6217-4F75-9737-0A2791CEF3B0}" destId="{E0C7DD2D-7B90-4EC5-93EE-DCFE4C88C004}" srcOrd="0" destOrd="7" presId="urn:microsoft.com/office/officeart/2005/8/layout/hList1"/>
    <dgm:cxn modelId="{7D26EACC-FB4F-4F19-BBD6-44FCEFCDBE83}" srcId="{C859A3E5-A945-4C3A-A5C9-9DE83BEE3247}" destId="{DDE62877-78FC-494F-BBB0-4B071DF3859A}" srcOrd="0" destOrd="0" parTransId="{BC092B2C-15A4-4E85-8519-A9F2B8C8C8BE}" sibTransId="{B2931B29-B38A-40B4-B285-B06FA89225D3}"/>
    <dgm:cxn modelId="{CAEC4BD4-3F77-46B1-902E-F8944BDABE4D}" type="presOf" srcId="{DDE62877-78FC-494F-BBB0-4B071DF3859A}" destId="{1966D33A-D772-4316-8C2F-B46E1DEE8692}" srcOrd="0" destOrd="0" presId="urn:microsoft.com/office/officeart/2005/8/layout/hList1"/>
    <dgm:cxn modelId="{87C052D7-B96C-4D7D-80C6-A853ADFCABD7}" srcId="{22BE0794-DCDF-4DC2-8300-DB20847A553E}" destId="{B33B562E-1A2E-4DE4-8214-6CE2FD38756D}" srcOrd="3" destOrd="0" parTransId="{D5EC3065-D0EF-4100-995A-534B130A8AF9}" sibTransId="{29656CE2-8B8D-4246-8A32-1BF1B3334029}"/>
    <dgm:cxn modelId="{29DD6CDD-C88C-4785-9D45-1A211E375851}" type="presOf" srcId="{07291129-D50C-46CA-ABBF-F55357CFE50A}" destId="{B206A861-8155-431D-9DDF-BE4F7B3AD214}" srcOrd="0" destOrd="7" presId="urn:microsoft.com/office/officeart/2005/8/layout/hList1"/>
    <dgm:cxn modelId="{CADF9ADD-90AE-44FC-86AF-548347E62E7C}" srcId="{C859A3E5-A945-4C3A-A5C9-9DE83BEE3247}" destId="{435E3D27-3944-4A10-9FEA-D9C21EAABD90}" srcOrd="1" destOrd="0" parTransId="{AFF006EF-1FE0-48D3-B440-5BC92191CF89}" sibTransId="{FA3B9267-2A7F-47FB-8A7D-B4D472B592B2}"/>
    <dgm:cxn modelId="{F60F77DE-00E6-453C-B554-44F96C3AD33A}" srcId="{22BE0794-DCDF-4DC2-8300-DB20847A553E}" destId="{CEFEB97B-0F8B-4072-A8A4-E28F690086C5}" srcOrd="2" destOrd="0" parTransId="{75C1E7CC-26C0-43C7-9910-E333A0159EF4}" sibTransId="{AEDF8C64-9019-4210-ADF2-5A6A2D733093}"/>
    <dgm:cxn modelId="{A4E832E1-1B4D-4D0A-A53E-27452705571F}" srcId="{C859A3E5-A945-4C3A-A5C9-9DE83BEE3247}" destId="{EFCBF96D-00F8-4EE9-AB27-4F021A51CC17}" srcOrd="5" destOrd="0" parTransId="{2DC4188F-43EF-4661-824D-B9D84FC1189E}" sibTransId="{CF206127-C686-41AB-BF08-4957F87D9D0E}"/>
    <dgm:cxn modelId="{25B597E2-52C2-42C5-9984-076D9D6928FF}" srcId="{C859A3E5-A945-4C3A-A5C9-9DE83BEE3247}" destId="{195F9E6C-362D-4D98-885D-6F55CE6871B7}" srcOrd="7" destOrd="0" parTransId="{60983DB8-2410-491A-BC07-BFF5A5A41E4B}" sibTransId="{0C0B0109-324B-4415-B3A0-BC3972A1E1EE}"/>
    <dgm:cxn modelId="{A176A1E3-D617-4ED9-9FF9-986DF24901BA}" type="presOf" srcId="{B8FC4D1E-06ED-488A-96A3-DBAAFAB30367}" destId="{1966D33A-D772-4316-8C2F-B46E1DEE8692}" srcOrd="0" destOrd="8" presId="urn:microsoft.com/office/officeart/2005/8/layout/hList1"/>
    <dgm:cxn modelId="{D22E3AE5-6C1D-4CA7-868A-218D2C4AF36E}" type="presOf" srcId="{62047728-0B42-419F-946D-E927F8085C48}" destId="{3FA6AA0F-EF02-4028-9BCA-358CE788F365}" srcOrd="0" destOrd="1" presId="urn:microsoft.com/office/officeart/2005/8/layout/hList1"/>
    <dgm:cxn modelId="{B16629E8-C584-429F-84D4-EE43B947D5CD}" type="presOf" srcId="{5C131E14-2531-4E73-9FEB-C38E199A8214}" destId="{322A1A32-D49B-4FAA-A9E8-9A26A118B598}" srcOrd="0" destOrd="6" presId="urn:microsoft.com/office/officeart/2005/8/layout/hList1"/>
    <dgm:cxn modelId="{1DC20CE9-6750-400D-883C-ABFFCF65FF77}" type="presOf" srcId="{3E41331C-A073-4110-B72B-F78AC0444B1A}" destId="{DB87F2C9-678C-45DF-9D75-88C462B06F74}" srcOrd="0" destOrd="0" presId="urn:microsoft.com/office/officeart/2005/8/layout/hList1"/>
    <dgm:cxn modelId="{F2CB4EE9-A731-4679-BA1F-480918767EE1}" type="presOf" srcId="{551A0474-CCEE-4516-9F70-8D6113178F2C}" destId="{322A1A32-D49B-4FAA-A9E8-9A26A118B598}" srcOrd="0" destOrd="4" presId="urn:microsoft.com/office/officeart/2005/8/layout/hList1"/>
    <dgm:cxn modelId="{B4677FEC-3C22-480C-9234-E3DD614E5000}" type="presOf" srcId="{63DB3F28-60AB-41A4-BE0B-BB5A9FB5B20E}" destId="{E0C7DD2D-7B90-4EC5-93EE-DCFE4C88C004}" srcOrd="0" destOrd="5" presId="urn:microsoft.com/office/officeart/2005/8/layout/hList1"/>
    <dgm:cxn modelId="{97A545F4-ED56-4084-AD30-5D2FBF7A21B8}" srcId="{4ADA1049-7C71-44B8-AE03-FA0282BE9940}" destId="{551A0474-CCEE-4516-9F70-8D6113178F2C}" srcOrd="4" destOrd="0" parTransId="{0FEE61C5-0F36-4513-9939-510BEC563024}" sibTransId="{2C73F75C-BD2F-41BE-8B4C-3E226556C461}"/>
    <dgm:cxn modelId="{884691F4-896B-43FF-BBB2-C61423B5D97B}" type="presOf" srcId="{4ADA1049-7C71-44B8-AE03-FA0282BE9940}" destId="{221FDF3E-06A2-424D-91E6-D18E880AB4D8}" srcOrd="0" destOrd="0" presId="urn:microsoft.com/office/officeart/2005/8/layout/hList1"/>
    <dgm:cxn modelId="{E2343AF7-5091-42D8-A1A2-CFAF1086CE61}" srcId="{3E41331C-A073-4110-B72B-F78AC0444B1A}" destId="{9BEED968-F096-4C20-BF91-FE76FD17D941}" srcOrd="3" destOrd="0" parTransId="{60F7CEE0-88E6-466F-B9B4-D9370DD8C6D1}" sibTransId="{1E72B48D-FB26-4724-A9CC-91B40CF61A3A}"/>
    <dgm:cxn modelId="{77CFA8F9-91CC-4522-BFC3-DB01D130343A}" srcId="{2291A1B8-EBAF-4546-B814-387FA0A4D48B}" destId="{4ADA1049-7C71-44B8-AE03-FA0282BE9940}" srcOrd="3" destOrd="0" parTransId="{F6D3CD6B-4053-4A2C-8274-8F6051B18B5A}" sibTransId="{73A4430F-FB72-4E33-AFBE-533ABEAA4610}"/>
    <dgm:cxn modelId="{B64DC5FA-E8FA-468F-B691-43D94402A89B}" type="presOf" srcId="{28343915-51FA-4970-A2C3-1CBDDED5A17D}" destId="{322A1A32-D49B-4FAA-A9E8-9A26A118B598}" srcOrd="0" destOrd="1" presId="urn:microsoft.com/office/officeart/2005/8/layout/hList1"/>
    <dgm:cxn modelId="{87AFBDFD-6A99-42B7-B898-2C06CBD693B0}" srcId="{C859A3E5-A945-4C3A-A5C9-9DE83BEE3247}" destId="{F053BE4F-4136-4EE8-B7D2-3F768042F7F6}" srcOrd="9" destOrd="0" parTransId="{7CABBAB0-804E-4FAB-AF9C-958AFA746A88}" sibTransId="{5C6E0A5A-0A27-4FF5-B81B-8CCE63F1B24A}"/>
    <dgm:cxn modelId="{AB259135-07EC-4851-B06D-8791C81AF7B9}" type="presParOf" srcId="{6458F498-9086-411B-8805-B78B0311DD3E}" destId="{DCDF7F78-E45F-4959-9481-F2202D6DCAFB}" srcOrd="0" destOrd="0" presId="urn:microsoft.com/office/officeart/2005/8/layout/hList1"/>
    <dgm:cxn modelId="{61F359B1-0455-4C28-BE2C-7B29AD69DA47}" type="presParOf" srcId="{DCDF7F78-E45F-4959-9481-F2202D6DCAFB}" destId="{5CAAFD2E-613C-4A04-898F-9374FAEE77AA}" srcOrd="0" destOrd="0" presId="urn:microsoft.com/office/officeart/2005/8/layout/hList1"/>
    <dgm:cxn modelId="{04E14E62-7C7C-4724-AC45-D2C5AF67B813}" type="presParOf" srcId="{DCDF7F78-E45F-4959-9481-F2202D6DCAFB}" destId="{1966D33A-D772-4316-8C2F-B46E1DEE8692}" srcOrd="1" destOrd="0" presId="urn:microsoft.com/office/officeart/2005/8/layout/hList1"/>
    <dgm:cxn modelId="{E54EF16A-C11E-4280-BF0E-5591E661A187}" type="presParOf" srcId="{6458F498-9086-411B-8805-B78B0311DD3E}" destId="{F1DE57E5-3F2A-41F9-83EB-576E19EA845B}" srcOrd="1" destOrd="0" presId="urn:microsoft.com/office/officeart/2005/8/layout/hList1"/>
    <dgm:cxn modelId="{78ED1C5E-C91D-4A2C-9FCA-6A520ED56497}" type="presParOf" srcId="{6458F498-9086-411B-8805-B78B0311DD3E}" destId="{52149C9C-C4D8-4358-83F9-5FA76B3C1F98}" srcOrd="2" destOrd="0" presId="urn:microsoft.com/office/officeart/2005/8/layout/hList1"/>
    <dgm:cxn modelId="{7B883890-5389-48AE-B17C-2ABF5914D581}" type="presParOf" srcId="{52149C9C-C4D8-4358-83F9-5FA76B3C1F98}" destId="{DB87F2C9-678C-45DF-9D75-88C462B06F74}" srcOrd="0" destOrd="0" presId="urn:microsoft.com/office/officeart/2005/8/layout/hList1"/>
    <dgm:cxn modelId="{0A170E06-93BC-48E9-BAB6-BAF78DC307C5}" type="presParOf" srcId="{52149C9C-C4D8-4358-83F9-5FA76B3C1F98}" destId="{3FA6AA0F-EF02-4028-9BCA-358CE788F365}" srcOrd="1" destOrd="0" presId="urn:microsoft.com/office/officeart/2005/8/layout/hList1"/>
    <dgm:cxn modelId="{5D2AD20A-C3C5-4948-A0FC-DB98311368D9}" type="presParOf" srcId="{6458F498-9086-411B-8805-B78B0311DD3E}" destId="{3ECCC3E8-1A12-4759-9458-CAD886E6BBE7}" srcOrd="3" destOrd="0" presId="urn:microsoft.com/office/officeart/2005/8/layout/hList1"/>
    <dgm:cxn modelId="{98B17BD1-3C75-43FA-81CA-8C11A92A6566}" type="presParOf" srcId="{6458F498-9086-411B-8805-B78B0311DD3E}" destId="{A657D5D6-9C29-4A1B-BFB3-830099928588}" srcOrd="4" destOrd="0" presId="urn:microsoft.com/office/officeart/2005/8/layout/hList1"/>
    <dgm:cxn modelId="{D879E49B-A735-4176-A462-95650760AD57}" type="presParOf" srcId="{A657D5D6-9C29-4A1B-BFB3-830099928588}" destId="{D385BAF1-C0B0-48E7-B677-9B88029573D3}" srcOrd="0" destOrd="0" presId="urn:microsoft.com/office/officeart/2005/8/layout/hList1"/>
    <dgm:cxn modelId="{02FEE64F-E280-47EF-8887-8D5BCE88382B}" type="presParOf" srcId="{A657D5D6-9C29-4A1B-BFB3-830099928588}" destId="{E0C7DD2D-7B90-4EC5-93EE-DCFE4C88C004}" srcOrd="1" destOrd="0" presId="urn:microsoft.com/office/officeart/2005/8/layout/hList1"/>
    <dgm:cxn modelId="{E02BA81E-CA44-4804-ADED-0C509722E432}" type="presParOf" srcId="{6458F498-9086-411B-8805-B78B0311DD3E}" destId="{8386D9C4-2376-4225-B966-799C7D5B4913}" srcOrd="5" destOrd="0" presId="urn:microsoft.com/office/officeart/2005/8/layout/hList1"/>
    <dgm:cxn modelId="{A0E458E2-9EE5-4597-B2B8-110DD5E049E6}" type="presParOf" srcId="{6458F498-9086-411B-8805-B78B0311DD3E}" destId="{3CF138BB-ED3E-4862-B281-FFD1D6A5E361}" srcOrd="6" destOrd="0" presId="urn:microsoft.com/office/officeart/2005/8/layout/hList1"/>
    <dgm:cxn modelId="{51D33471-7847-404E-BEA5-1E59F6916FBC}" type="presParOf" srcId="{3CF138BB-ED3E-4862-B281-FFD1D6A5E361}" destId="{221FDF3E-06A2-424D-91E6-D18E880AB4D8}" srcOrd="0" destOrd="0" presId="urn:microsoft.com/office/officeart/2005/8/layout/hList1"/>
    <dgm:cxn modelId="{789AF02E-72EE-4270-8120-351EA30B92AF}" type="presParOf" srcId="{3CF138BB-ED3E-4862-B281-FFD1D6A5E361}" destId="{322A1A32-D49B-4FAA-A9E8-9A26A118B598}" srcOrd="1" destOrd="0" presId="urn:microsoft.com/office/officeart/2005/8/layout/hList1"/>
    <dgm:cxn modelId="{AB200525-B691-4CCA-9C8A-A61E2E992CD6}" type="presParOf" srcId="{6458F498-9086-411B-8805-B78B0311DD3E}" destId="{922959BE-B851-496B-98DB-82D784A2AA39}" srcOrd="7" destOrd="0" presId="urn:microsoft.com/office/officeart/2005/8/layout/hList1"/>
    <dgm:cxn modelId="{8628325A-BF96-480A-843F-6A8EDDEE95F2}" type="presParOf" srcId="{6458F498-9086-411B-8805-B78B0311DD3E}" destId="{74165685-7794-41C0-99B7-7EBB0330F510}" srcOrd="8" destOrd="0" presId="urn:microsoft.com/office/officeart/2005/8/layout/hList1"/>
    <dgm:cxn modelId="{9EA5BA5A-46DE-4B20-8666-4BF92A21310C}" type="presParOf" srcId="{74165685-7794-41C0-99B7-7EBB0330F510}" destId="{84E663F8-9C02-45DF-AC57-D54F40458795}" srcOrd="0" destOrd="0" presId="urn:microsoft.com/office/officeart/2005/8/layout/hList1"/>
    <dgm:cxn modelId="{B3D326AE-1A35-45CA-A349-B4DDB1A2B02B}" type="presParOf" srcId="{74165685-7794-41C0-99B7-7EBB0330F510}" destId="{B206A861-8155-431D-9DDF-BE4F7B3AD2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91A1B8-EBAF-4546-B814-387FA0A4D48B}" type="doc">
      <dgm:prSet loTypeId="urn:microsoft.com/office/officeart/2005/8/layout/hList1" loCatId="list" qsTypeId="urn:microsoft.com/office/officeart/2005/8/quickstyle/simple5" qsCatId="simple" csTypeId="urn:microsoft.com/office/officeart/2005/8/colors/accent6_2" csCatId="accent6" phldr="1"/>
      <dgm:spPr/>
      <dgm:t>
        <a:bodyPr/>
        <a:lstStyle/>
        <a:p>
          <a:endParaRPr lang="de-DE"/>
        </a:p>
      </dgm:t>
    </dgm:pt>
    <dgm:pt modelId="{B66EBE51-1F54-414A-AD19-6005E1D9C66C}">
      <dgm:prSet phldrT="[Text]" custT="1"/>
      <dgm:spPr/>
      <dgm:t>
        <a:bodyPr/>
        <a:lstStyle/>
        <a:p>
          <a:pPr>
            <a:buFont typeface="Verdana" panose="020B0604030504040204" pitchFamily="34" charset="0"/>
            <a:buAutoNum type="arabicPeriod" startAt="5"/>
          </a:pPr>
          <a:r>
            <a:rPr lang="en-GB" altLang="en-US" sz="1800" b="1" noProof="0" dirty="0"/>
            <a:t>Policy Towards Foreign Investment</a:t>
          </a:r>
          <a:endParaRPr lang="en-GB" sz="1800" b="1" noProof="0" dirty="0"/>
        </a:p>
      </dgm:t>
    </dgm:pt>
    <dgm:pt modelId="{B005A976-7809-4781-8476-87C57F5A6FFD}" type="parTrans" cxnId="{DA12E943-27EF-4307-95A4-E030357E6168}">
      <dgm:prSet/>
      <dgm:spPr/>
      <dgm:t>
        <a:bodyPr/>
        <a:lstStyle/>
        <a:p>
          <a:endParaRPr lang="de-DE"/>
        </a:p>
      </dgm:t>
    </dgm:pt>
    <dgm:pt modelId="{CBD95C1D-07FD-46C4-9D7E-6C1E8D750679}" type="sibTrans" cxnId="{DA12E943-27EF-4307-95A4-E030357E6168}">
      <dgm:prSet/>
      <dgm:spPr/>
      <dgm:t>
        <a:bodyPr/>
        <a:lstStyle/>
        <a:p>
          <a:endParaRPr lang="de-DE"/>
        </a:p>
      </dgm:t>
    </dgm:pt>
    <dgm:pt modelId="{7B79D41F-DD88-4F4A-8FA8-F5D6B491C752}">
      <dgm:prSet phldrT="[Text]" custT="1"/>
      <dgm:spPr/>
      <dgm:t>
        <a:bodyPr/>
        <a:lstStyle/>
        <a:p>
          <a:pPr>
            <a:buFont typeface="Verdana" panose="020B0604030504040204" pitchFamily="34" charset="0"/>
            <a:buAutoNum type="arabicPeriod" startAt="5"/>
          </a:pPr>
          <a:r>
            <a:rPr lang="en-GB" altLang="en-US" sz="1800" b="1" noProof="0" dirty="0"/>
            <a:t>Foreign Trade and Exchange Controls</a:t>
          </a:r>
          <a:endParaRPr lang="en-GB" sz="1800" b="1" noProof="0" dirty="0"/>
        </a:p>
      </dgm:t>
    </dgm:pt>
    <dgm:pt modelId="{93B59A8E-78E4-4274-BD51-4E0C222D8951}" type="parTrans" cxnId="{68F8A0DE-420C-4FFA-9289-9B6F7D9D04B5}">
      <dgm:prSet/>
      <dgm:spPr/>
      <dgm:t>
        <a:bodyPr/>
        <a:lstStyle/>
        <a:p>
          <a:endParaRPr lang="de-DE"/>
        </a:p>
      </dgm:t>
    </dgm:pt>
    <dgm:pt modelId="{E0801B38-A050-4E4D-99C1-8371FEB869A5}" type="sibTrans" cxnId="{68F8A0DE-420C-4FFA-9289-9B6F7D9D04B5}">
      <dgm:prSet/>
      <dgm:spPr/>
      <dgm:t>
        <a:bodyPr/>
        <a:lstStyle/>
        <a:p>
          <a:endParaRPr lang="de-DE"/>
        </a:p>
      </dgm:t>
    </dgm:pt>
    <dgm:pt modelId="{06028840-4C41-41C7-8BF2-435763CC86F1}">
      <dgm:prSet phldrT="[Text]" custT="1"/>
      <dgm:spPr/>
      <dgm:t>
        <a:bodyPr/>
        <a:lstStyle/>
        <a:p>
          <a:pPr>
            <a:buFont typeface="Verdana" panose="020B0604030504040204" pitchFamily="34" charset="0"/>
            <a:buAutoNum type="arabicPeriod" startAt="7"/>
          </a:pPr>
          <a:r>
            <a:rPr lang="en-GB" altLang="en-US" sz="1800" b="1" noProof="0" dirty="0"/>
            <a:t>Taxes</a:t>
          </a:r>
          <a:endParaRPr lang="en-GB" sz="1800" b="1" noProof="0" dirty="0"/>
        </a:p>
      </dgm:t>
    </dgm:pt>
    <dgm:pt modelId="{0CA9958B-A415-4065-8CB2-01C26C6708E6}" type="parTrans" cxnId="{ED7A945A-765B-4599-968F-1DD101BA6149}">
      <dgm:prSet/>
      <dgm:spPr/>
      <dgm:t>
        <a:bodyPr/>
        <a:lstStyle/>
        <a:p>
          <a:endParaRPr lang="de-DE"/>
        </a:p>
      </dgm:t>
    </dgm:pt>
    <dgm:pt modelId="{24520509-7A20-4731-A31A-8FC3CAFED9A7}" type="sibTrans" cxnId="{ED7A945A-765B-4599-968F-1DD101BA6149}">
      <dgm:prSet/>
      <dgm:spPr/>
      <dgm:t>
        <a:bodyPr/>
        <a:lstStyle/>
        <a:p>
          <a:endParaRPr lang="de-DE"/>
        </a:p>
      </dgm:t>
    </dgm:pt>
    <dgm:pt modelId="{9D19F1A4-8BDF-4A61-8A5A-EE7285BB1B32}">
      <dgm:prSet/>
      <dgm:spPr/>
      <dgm:t>
        <a:bodyPr/>
        <a:lstStyle/>
        <a:p>
          <a:r>
            <a:rPr lang="en-GB" altLang="en-US" noProof="0" dirty="0"/>
            <a:t>Government policy towards foreign capital</a:t>
          </a:r>
        </a:p>
      </dgm:t>
    </dgm:pt>
    <dgm:pt modelId="{B8BB0441-4104-4EC2-B21B-ECB422981F5C}" type="parTrans" cxnId="{3A8996E3-837B-4AE6-BF12-BF9F8464C55F}">
      <dgm:prSet/>
      <dgm:spPr/>
      <dgm:t>
        <a:bodyPr/>
        <a:lstStyle/>
        <a:p>
          <a:endParaRPr lang="de-DE"/>
        </a:p>
      </dgm:t>
    </dgm:pt>
    <dgm:pt modelId="{C14E5CB1-23B6-4927-8D3B-98B030B0D7B9}" type="sibTrans" cxnId="{3A8996E3-837B-4AE6-BF12-BF9F8464C55F}">
      <dgm:prSet/>
      <dgm:spPr/>
      <dgm:t>
        <a:bodyPr/>
        <a:lstStyle/>
        <a:p>
          <a:endParaRPr lang="de-DE"/>
        </a:p>
      </dgm:t>
    </dgm:pt>
    <dgm:pt modelId="{13D283FA-51BA-48D0-B109-EFCA924B3681}">
      <dgm:prSet/>
      <dgm:spPr/>
      <dgm:t>
        <a:bodyPr/>
        <a:lstStyle/>
        <a:p>
          <a:r>
            <a:rPr lang="en-GB" altLang="en-US" noProof="0" dirty="0"/>
            <a:t>Openness of national culture to foreign influences</a:t>
          </a:r>
        </a:p>
      </dgm:t>
    </dgm:pt>
    <dgm:pt modelId="{74B99A2D-7D31-47C7-A481-64230432EADD}" type="parTrans" cxnId="{891D3D22-82DC-4264-90C7-915B6C4D0F06}">
      <dgm:prSet/>
      <dgm:spPr/>
      <dgm:t>
        <a:bodyPr/>
        <a:lstStyle/>
        <a:p>
          <a:endParaRPr lang="de-DE"/>
        </a:p>
      </dgm:t>
    </dgm:pt>
    <dgm:pt modelId="{94A4E38F-C79E-4D0B-B821-A6B9EEC171FD}" type="sibTrans" cxnId="{891D3D22-82DC-4264-90C7-915B6C4D0F06}">
      <dgm:prSet/>
      <dgm:spPr/>
      <dgm:t>
        <a:bodyPr/>
        <a:lstStyle/>
        <a:p>
          <a:endParaRPr lang="de-DE"/>
        </a:p>
      </dgm:t>
    </dgm:pt>
    <dgm:pt modelId="{F94028F5-5EEE-4C68-89CA-48713E3C8F7C}">
      <dgm:prSet/>
      <dgm:spPr/>
      <dgm:t>
        <a:bodyPr/>
        <a:lstStyle/>
        <a:p>
          <a:r>
            <a:rPr lang="en-GB" altLang="en-US" noProof="0" dirty="0"/>
            <a:t>Risk of expropriation of foreign assets</a:t>
          </a:r>
        </a:p>
      </dgm:t>
    </dgm:pt>
    <dgm:pt modelId="{9A88DE2F-BED6-4D57-B696-E6078A6A84D4}" type="parTrans" cxnId="{9682FBFA-4B86-4BF9-A3DE-09E6AFEFABBC}">
      <dgm:prSet/>
      <dgm:spPr/>
      <dgm:t>
        <a:bodyPr/>
        <a:lstStyle/>
        <a:p>
          <a:endParaRPr lang="de-DE"/>
        </a:p>
      </dgm:t>
    </dgm:pt>
    <dgm:pt modelId="{E4E1FF2E-D965-403E-8BF6-024531069801}" type="sibTrans" cxnId="{9682FBFA-4B86-4BF9-A3DE-09E6AFEFABBC}">
      <dgm:prSet/>
      <dgm:spPr/>
      <dgm:t>
        <a:bodyPr/>
        <a:lstStyle/>
        <a:p>
          <a:endParaRPr lang="de-DE"/>
        </a:p>
      </dgm:t>
    </dgm:pt>
    <dgm:pt modelId="{DE2B5E99-04F3-4157-B17F-D776224BEA8B}">
      <dgm:prSet/>
      <dgm:spPr/>
      <dgm:t>
        <a:bodyPr/>
        <a:lstStyle/>
        <a:p>
          <a:r>
            <a:rPr lang="en-GB" altLang="en-US" noProof="0" dirty="0"/>
            <a:t>Availability of investment protection schemes</a:t>
          </a:r>
        </a:p>
      </dgm:t>
    </dgm:pt>
    <dgm:pt modelId="{988682A7-853F-49CE-91F0-8DFA1288C727}" type="parTrans" cxnId="{9C038E5D-1DAF-481C-973B-07705AAC5904}">
      <dgm:prSet/>
      <dgm:spPr/>
      <dgm:t>
        <a:bodyPr/>
        <a:lstStyle/>
        <a:p>
          <a:endParaRPr lang="de-DE"/>
        </a:p>
      </dgm:t>
    </dgm:pt>
    <dgm:pt modelId="{19B2F1EE-CCEB-4976-AA03-7B086041D81A}" type="sibTrans" cxnId="{9C038E5D-1DAF-481C-973B-07705AAC5904}">
      <dgm:prSet/>
      <dgm:spPr/>
      <dgm:t>
        <a:bodyPr/>
        <a:lstStyle/>
        <a:p>
          <a:endParaRPr lang="de-DE"/>
        </a:p>
      </dgm:t>
    </dgm:pt>
    <dgm:pt modelId="{3B8AD848-48CB-4822-8678-EFD28C62414A}">
      <dgm:prSet/>
      <dgm:spPr/>
      <dgm:t>
        <a:bodyPr/>
        <a:lstStyle/>
        <a:p>
          <a:r>
            <a:rPr lang="en-GB" altLang="en-US" noProof="0" dirty="0"/>
            <a:t>Capital account liberalisation</a:t>
          </a:r>
        </a:p>
      </dgm:t>
    </dgm:pt>
    <dgm:pt modelId="{99A41AF8-3929-42E2-B6FB-04665D7D8779}" type="parTrans" cxnId="{C80B7E66-2E3A-43C1-B407-AD1678E29C6E}">
      <dgm:prSet/>
      <dgm:spPr/>
      <dgm:t>
        <a:bodyPr/>
        <a:lstStyle/>
        <a:p>
          <a:endParaRPr lang="de-DE"/>
        </a:p>
      </dgm:t>
    </dgm:pt>
    <dgm:pt modelId="{A0E581E5-4923-4E74-9447-683508088523}" type="sibTrans" cxnId="{C80B7E66-2E3A-43C1-B407-AD1678E29C6E}">
      <dgm:prSet/>
      <dgm:spPr/>
      <dgm:t>
        <a:bodyPr/>
        <a:lstStyle/>
        <a:p>
          <a:endParaRPr lang="de-DE"/>
        </a:p>
      </dgm:t>
    </dgm:pt>
    <dgm:pt modelId="{C0FB4D10-B96D-4FB3-8478-FF487F0923EB}">
      <dgm:prSet/>
      <dgm:spPr/>
      <dgm:t>
        <a:bodyPr/>
        <a:lstStyle/>
        <a:p>
          <a:r>
            <a:rPr lang="en-GB" altLang="en-US" noProof="0" dirty="0"/>
            <a:t>Tariff and non-tariff protection</a:t>
          </a:r>
        </a:p>
      </dgm:t>
    </dgm:pt>
    <dgm:pt modelId="{926420E1-7A00-424C-9E02-10EAE34924DD}" type="parTrans" cxnId="{AB03080E-C763-4C33-AECC-36287E353095}">
      <dgm:prSet/>
      <dgm:spPr/>
      <dgm:t>
        <a:bodyPr/>
        <a:lstStyle/>
        <a:p>
          <a:endParaRPr lang="de-DE"/>
        </a:p>
      </dgm:t>
    </dgm:pt>
    <dgm:pt modelId="{5EABF044-EFCC-4266-9283-E17979AA069D}" type="sibTrans" cxnId="{AB03080E-C763-4C33-AECC-36287E353095}">
      <dgm:prSet/>
      <dgm:spPr/>
      <dgm:t>
        <a:bodyPr/>
        <a:lstStyle/>
        <a:p>
          <a:endParaRPr lang="de-DE"/>
        </a:p>
      </dgm:t>
    </dgm:pt>
    <dgm:pt modelId="{7D7947EE-C7D7-41DB-8B24-299FE5C4B249}">
      <dgm:prSet/>
      <dgm:spPr/>
      <dgm:t>
        <a:bodyPr/>
        <a:lstStyle/>
        <a:p>
          <a:r>
            <a:rPr lang="en-GB" altLang="en-US" noProof="0" dirty="0"/>
            <a:t>Openness of trade</a:t>
          </a:r>
        </a:p>
      </dgm:t>
    </dgm:pt>
    <dgm:pt modelId="{40C8FD05-B562-4032-80B8-56B9F98ECC58}" type="parTrans" cxnId="{E20AE9AE-C1C1-4007-9870-93F9BBB8BA0E}">
      <dgm:prSet/>
      <dgm:spPr/>
      <dgm:t>
        <a:bodyPr/>
        <a:lstStyle/>
        <a:p>
          <a:endParaRPr lang="de-DE"/>
        </a:p>
      </dgm:t>
    </dgm:pt>
    <dgm:pt modelId="{0FE1F07B-C0A3-4EA9-8C61-2444A6936A85}" type="sibTrans" cxnId="{E20AE9AE-C1C1-4007-9870-93F9BBB8BA0E}">
      <dgm:prSet/>
      <dgm:spPr/>
      <dgm:t>
        <a:bodyPr/>
        <a:lstStyle/>
        <a:p>
          <a:endParaRPr lang="de-DE"/>
        </a:p>
      </dgm:t>
    </dgm:pt>
    <dgm:pt modelId="{F0DAC5B8-1BE5-4CA2-91C9-6D7212275BF0}">
      <dgm:prSet/>
      <dgm:spPr/>
      <dgm:t>
        <a:bodyPr/>
        <a:lstStyle/>
        <a:p>
          <a:r>
            <a:rPr lang="en-GB" altLang="en-US" noProof="0" dirty="0"/>
            <a:t>Restrictions on the current account</a:t>
          </a:r>
        </a:p>
      </dgm:t>
    </dgm:pt>
    <dgm:pt modelId="{496C38B7-5A92-4245-BA7D-8C3DBD10759A}" type="parTrans" cxnId="{EA49615D-A323-42B8-9FA2-2E10165BE6E7}">
      <dgm:prSet/>
      <dgm:spPr/>
      <dgm:t>
        <a:bodyPr/>
        <a:lstStyle/>
        <a:p>
          <a:endParaRPr lang="de-DE"/>
        </a:p>
      </dgm:t>
    </dgm:pt>
    <dgm:pt modelId="{9EE59FED-9780-4359-8C10-ED9275A63EBC}" type="sibTrans" cxnId="{EA49615D-A323-42B8-9FA2-2E10165BE6E7}">
      <dgm:prSet/>
      <dgm:spPr/>
      <dgm:t>
        <a:bodyPr/>
        <a:lstStyle/>
        <a:p>
          <a:endParaRPr lang="de-DE"/>
        </a:p>
      </dgm:t>
    </dgm:pt>
    <dgm:pt modelId="{FDC374D3-A043-4870-A431-1546DCD79C6F}">
      <dgm:prSet/>
      <dgm:spPr/>
      <dgm:t>
        <a:bodyPr/>
        <a:lstStyle/>
        <a:p>
          <a:r>
            <a:rPr lang="en-GB" altLang="en-US" noProof="0" dirty="0"/>
            <a:t>The corporate tax burden</a:t>
          </a:r>
        </a:p>
      </dgm:t>
    </dgm:pt>
    <dgm:pt modelId="{6150A085-D192-4F83-BE16-D0A41E0B07EE}" type="parTrans" cxnId="{434D8EB2-C021-4252-BA50-348E7C09B606}">
      <dgm:prSet/>
      <dgm:spPr/>
      <dgm:t>
        <a:bodyPr/>
        <a:lstStyle/>
        <a:p>
          <a:endParaRPr lang="de-DE"/>
        </a:p>
      </dgm:t>
    </dgm:pt>
    <dgm:pt modelId="{92A9A393-3085-45FA-9F87-DCBF196F9D85}" type="sibTrans" cxnId="{434D8EB2-C021-4252-BA50-348E7C09B606}">
      <dgm:prSet/>
      <dgm:spPr/>
      <dgm:t>
        <a:bodyPr/>
        <a:lstStyle/>
        <a:p>
          <a:endParaRPr lang="de-DE"/>
        </a:p>
      </dgm:t>
    </dgm:pt>
    <dgm:pt modelId="{52569EC6-970C-47CE-A35F-58C802D9314C}">
      <dgm:prSet/>
      <dgm:spPr/>
      <dgm:t>
        <a:bodyPr/>
        <a:lstStyle/>
        <a:p>
          <a:r>
            <a:rPr lang="en-GB" altLang="en-US" noProof="0" dirty="0"/>
            <a:t>The top marginal personal income tax</a:t>
          </a:r>
        </a:p>
      </dgm:t>
    </dgm:pt>
    <dgm:pt modelId="{D16F633B-975B-45A9-9567-1B7FDE987A88}" type="parTrans" cxnId="{73DE802A-90BF-480E-9805-9BB67F16A33D}">
      <dgm:prSet/>
      <dgm:spPr/>
      <dgm:t>
        <a:bodyPr/>
        <a:lstStyle/>
        <a:p>
          <a:endParaRPr lang="de-DE"/>
        </a:p>
      </dgm:t>
    </dgm:pt>
    <dgm:pt modelId="{3C05D3E2-13C7-4BEB-8911-0BCED62861DE}" type="sibTrans" cxnId="{73DE802A-90BF-480E-9805-9BB67F16A33D}">
      <dgm:prSet/>
      <dgm:spPr/>
      <dgm:t>
        <a:bodyPr/>
        <a:lstStyle/>
        <a:p>
          <a:endParaRPr lang="de-DE"/>
        </a:p>
      </dgm:t>
    </dgm:pt>
    <dgm:pt modelId="{DE5B8B8C-563B-415F-81A1-8782B92D8359}">
      <dgm:prSet/>
      <dgm:spPr/>
      <dgm:t>
        <a:bodyPr/>
        <a:lstStyle/>
        <a:p>
          <a:r>
            <a:rPr lang="en-GB" altLang="en-US" noProof="0" dirty="0"/>
            <a:t>Value-added tax</a:t>
          </a:r>
        </a:p>
      </dgm:t>
    </dgm:pt>
    <dgm:pt modelId="{0BCA42F1-99B7-4E56-8E19-B74815885BAA}" type="parTrans" cxnId="{CAA82E83-C440-4DE7-BD2A-BD0F643B699C}">
      <dgm:prSet/>
      <dgm:spPr/>
      <dgm:t>
        <a:bodyPr/>
        <a:lstStyle/>
        <a:p>
          <a:endParaRPr lang="de-DE"/>
        </a:p>
      </dgm:t>
    </dgm:pt>
    <dgm:pt modelId="{4FB65080-A11B-4F0C-8527-AB5B93FF5405}" type="sibTrans" cxnId="{CAA82E83-C440-4DE7-BD2A-BD0F643B699C}">
      <dgm:prSet/>
      <dgm:spPr/>
      <dgm:t>
        <a:bodyPr/>
        <a:lstStyle/>
        <a:p>
          <a:endParaRPr lang="de-DE"/>
        </a:p>
      </dgm:t>
    </dgm:pt>
    <dgm:pt modelId="{9B2D393B-A3A5-4F45-B1E4-42B3D4C4F3B9}">
      <dgm:prSet/>
      <dgm:spPr/>
      <dgm:t>
        <a:bodyPr/>
        <a:lstStyle/>
        <a:p>
          <a:r>
            <a:rPr lang="en-GB" altLang="en-US" noProof="0" dirty="0"/>
            <a:t>Employers’ social-security contributions</a:t>
          </a:r>
        </a:p>
      </dgm:t>
    </dgm:pt>
    <dgm:pt modelId="{EE82B89F-E662-4F98-AA49-496533941558}" type="parTrans" cxnId="{7C2EC9BD-0183-439C-B43E-E61F092CC13D}">
      <dgm:prSet/>
      <dgm:spPr/>
      <dgm:t>
        <a:bodyPr/>
        <a:lstStyle/>
        <a:p>
          <a:endParaRPr lang="de-DE"/>
        </a:p>
      </dgm:t>
    </dgm:pt>
    <dgm:pt modelId="{6C8DA7BE-1DD9-45EE-9427-20005B385030}" type="sibTrans" cxnId="{7C2EC9BD-0183-439C-B43E-E61F092CC13D}">
      <dgm:prSet/>
      <dgm:spPr/>
      <dgm:t>
        <a:bodyPr/>
        <a:lstStyle/>
        <a:p>
          <a:endParaRPr lang="de-DE"/>
        </a:p>
      </dgm:t>
    </dgm:pt>
    <dgm:pt modelId="{F4223AC2-4C7B-428A-8955-96DB4D26BC1F}">
      <dgm:prSet/>
      <dgm:spPr/>
      <dgm:t>
        <a:bodyPr/>
        <a:lstStyle/>
        <a:p>
          <a:r>
            <a:rPr lang="en-GB" altLang="en-US" noProof="0" dirty="0"/>
            <a:t>Degree to which fiscal regime encourages new investment</a:t>
          </a:r>
        </a:p>
      </dgm:t>
    </dgm:pt>
    <dgm:pt modelId="{A1681EE4-74ED-4ED9-84CE-B3398796584C}" type="parTrans" cxnId="{7C1EF484-80A6-4A55-A27C-438133B4C9A5}">
      <dgm:prSet/>
      <dgm:spPr/>
      <dgm:t>
        <a:bodyPr/>
        <a:lstStyle/>
        <a:p>
          <a:endParaRPr lang="de-DE"/>
        </a:p>
      </dgm:t>
    </dgm:pt>
    <dgm:pt modelId="{719B441D-E528-4E39-BE68-84144ABB62D6}" type="sibTrans" cxnId="{7C1EF484-80A6-4A55-A27C-438133B4C9A5}">
      <dgm:prSet/>
      <dgm:spPr/>
      <dgm:t>
        <a:bodyPr/>
        <a:lstStyle/>
        <a:p>
          <a:endParaRPr lang="de-DE"/>
        </a:p>
      </dgm:t>
    </dgm:pt>
    <dgm:pt modelId="{65209753-8AE8-4160-9E60-3DABA6ECF8BC}">
      <dgm:prSet/>
      <dgm:spPr/>
      <dgm:t>
        <a:bodyPr/>
        <a:lstStyle/>
        <a:p>
          <a:r>
            <a:rPr lang="en-GB" altLang="en-US" noProof="0" dirty="0"/>
            <a:t>Consistency and fairness of the tax system</a:t>
          </a:r>
        </a:p>
      </dgm:t>
    </dgm:pt>
    <dgm:pt modelId="{ABDFAF5D-D05C-4CF2-9CD8-8851B53F143A}" type="parTrans" cxnId="{029C2A54-8FF9-4097-83DC-48D1FC6BD920}">
      <dgm:prSet/>
      <dgm:spPr/>
      <dgm:t>
        <a:bodyPr/>
        <a:lstStyle/>
        <a:p>
          <a:endParaRPr lang="de-DE"/>
        </a:p>
      </dgm:t>
    </dgm:pt>
    <dgm:pt modelId="{60F6A532-7F56-4D21-848B-687F38176B83}" type="sibTrans" cxnId="{029C2A54-8FF9-4097-83DC-48D1FC6BD920}">
      <dgm:prSet/>
      <dgm:spPr/>
      <dgm:t>
        <a:bodyPr/>
        <a:lstStyle/>
        <a:p>
          <a:endParaRPr lang="de-DE"/>
        </a:p>
      </dgm:t>
    </dgm:pt>
    <dgm:pt modelId="{B90AE8D5-8E84-4914-8507-9D5B7AB88DE2}">
      <dgm:prSet custT="1"/>
      <dgm:spPr/>
      <dgm:t>
        <a:bodyPr/>
        <a:lstStyle/>
        <a:p>
          <a:pPr>
            <a:buFont typeface="Verdana" panose="020B0604030504040204" pitchFamily="34" charset="0"/>
            <a:buAutoNum type="arabicPeriod" startAt="7"/>
          </a:pPr>
          <a:r>
            <a:rPr lang="en-GB" altLang="en-US" sz="1800" b="1" noProof="0" dirty="0"/>
            <a:t>Financing</a:t>
          </a:r>
        </a:p>
      </dgm:t>
    </dgm:pt>
    <dgm:pt modelId="{6FD405E4-1F48-4B84-8151-37E61C478090}" type="parTrans" cxnId="{3643672A-EF8A-4EE6-9045-B867ECC90483}">
      <dgm:prSet/>
      <dgm:spPr/>
      <dgm:t>
        <a:bodyPr/>
        <a:lstStyle/>
        <a:p>
          <a:endParaRPr lang="de-DE"/>
        </a:p>
      </dgm:t>
    </dgm:pt>
    <dgm:pt modelId="{B3F467F9-65DF-4E6E-9882-3B855DEE3A6E}" type="sibTrans" cxnId="{3643672A-EF8A-4EE6-9045-B867ECC90483}">
      <dgm:prSet/>
      <dgm:spPr/>
      <dgm:t>
        <a:bodyPr/>
        <a:lstStyle/>
        <a:p>
          <a:endParaRPr lang="de-DE"/>
        </a:p>
      </dgm:t>
    </dgm:pt>
    <dgm:pt modelId="{076FF115-8BC4-4BC4-A585-B8C56B3DF51E}">
      <dgm:prSet/>
      <dgm:spPr/>
      <dgm:t>
        <a:bodyPr/>
        <a:lstStyle/>
        <a:p>
          <a:r>
            <a:rPr lang="en-GB" altLang="en-US" noProof="0" dirty="0"/>
            <a:t>Openness of banking sector</a:t>
          </a:r>
        </a:p>
      </dgm:t>
    </dgm:pt>
    <dgm:pt modelId="{90882288-34BF-4637-B1E1-1DCD29455661}" type="parTrans" cxnId="{B2FC46FC-A62A-4EB2-8850-A8AADD83FDDF}">
      <dgm:prSet/>
      <dgm:spPr/>
      <dgm:t>
        <a:bodyPr/>
        <a:lstStyle/>
        <a:p>
          <a:endParaRPr lang="de-DE"/>
        </a:p>
      </dgm:t>
    </dgm:pt>
    <dgm:pt modelId="{0D72FA6E-C459-4250-9057-4998A4731DAF}" type="sibTrans" cxnId="{B2FC46FC-A62A-4EB2-8850-A8AADD83FDDF}">
      <dgm:prSet/>
      <dgm:spPr/>
      <dgm:t>
        <a:bodyPr/>
        <a:lstStyle/>
        <a:p>
          <a:endParaRPr lang="de-DE"/>
        </a:p>
      </dgm:t>
    </dgm:pt>
    <dgm:pt modelId="{0C19A797-C522-4DCD-8351-6E8577FD4480}">
      <dgm:prSet/>
      <dgm:spPr/>
      <dgm:t>
        <a:bodyPr/>
        <a:lstStyle/>
        <a:p>
          <a:r>
            <a:rPr lang="en-GB" altLang="en-US" noProof="0" dirty="0"/>
            <a:t>Stock market capitalisation</a:t>
          </a:r>
        </a:p>
      </dgm:t>
    </dgm:pt>
    <dgm:pt modelId="{5153EF97-A2E2-4973-9788-5ADC0F2F01BC}" type="parTrans" cxnId="{26452857-43B0-40C8-B5EE-F09276E14C0C}">
      <dgm:prSet/>
      <dgm:spPr/>
      <dgm:t>
        <a:bodyPr/>
        <a:lstStyle/>
        <a:p>
          <a:endParaRPr lang="de-DE"/>
        </a:p>
      </dgm:t>
    </dgm:pt>
    <dgm:pt modelId="{966BD3FE-AB80-4B6B-A7C7-40D588F3A6F2}" type="sibTrans" cxnId="{26452857-43B0-40C8-B5EE-F09276E14C0C}">
      <dgm:prSet/>
      <dgm:spPr/>
      <dgm:t>
        <a:bodyPr/>
        <a:lstStyle/>
        <a:p>
          <a:endParaRPr lang="de-DE"/>
        </a:p>
      </dgm:t>
    </dgm:pt>
    <dgm:pt modelId="{7EB29055-D029-4E3D-8D8B-2CE666B68D05}">
      <dgm:prSet/>
      <dgm:spPr/>
      <dgm:t>
        <a:bodyPr/>
        <a:lstStyle/>
        <a:p>
          <a:r>
            <a:rPr lang="en-GB" altLang="en-US" noProof="0" dirty="0"/>
            <a:t>Distortions in financial markets</a:t>
          </a:r>
        </a:p>
      </dgm:t>
    </dgm:pt>
    <dgm:pt modelId="{5ED540D8-D328-41C4-B5A0-0E498BA7EA80}" type="parTrans" cxnId="{67F2CF93-15FD-43BA-A79D-B9D1492D15CD}">
      <dgm:prSet/>
      <dgm:spPr/>
      <dgm:t>
        <a:bodyPr/>
        <a:lstStyle/>
        <a:p>
          <a:endParaRPr lang="de-DE"/>
        </a:p>
      </dgm:t>
    </dgm:pt>
    <dgm:pt modelId="{A4C43B18-8B1F-42C1-B3CC-5349DFD62C19}" type="sibTrans" cxnId="{67F2CF93-15FD-43BA-A79D-B9D1492D15CD}">
      <dgm:prSet/>
      <dgm:spPr/>
      <dgm:t>
        <a:bodyPr/>
        <a:lstStyle/>
        <a:p>
          <a:endParaRPr lang="de-DE"/>
        </a:p>
      </dgm:t>
    </dgm:pt>
    <dgm:pt modelId="{6306DD7F-4F21-4360-95E2-797735D2B9D2}">
      <dgm:prSet/>
      <dgm:spPr/>
      <dgm:t>
        <a:bodyPr/>
        <a:lstStyle/>
        <a:p>
          <a:r>
            <a:rPr lang="en-GB" altLang="en-US" noProof="0" dirty="0"/>
            <a:t>Quality of the financial regulatory system</a:t>
          </a:r>
        </a:p>
      </dgm:t>
    </dgm:pt>
    <dgm:pt modelId="{8353EA59-9FBE-4E74-8E82-B2AA61AC3217}" type="parTrans" cxnId="{FCDD6517-AE39-4409-BBCF-69F3FA89D500}">
      <dgm:prSet/>
      <dgm:spPr/>
      <dgm:t>
        <a:bodyPr/>
        <a:lstStyle/>
        <a:p>
          <a:endParaRPr lang="de-DE"/>
        </a:p>
      </dgm:t>
    </dgm:pt>
    <dgm:pt modelId="{97CD5DC4-408D-4249-BB6D-6D2FD41A8CDB}" type="sibTrans" cxnId="{FCDD6517-AE39-4409-BBCF-69F3FA89D500}">
      <dgm:prSet/>
      <dgm:spPr/>
      <dgm:t>
        <a:bodyPr/>
        <a:lstStyle/>
        <a:p>
          <a:endParaRPr lang="de-DE"/>
        </a:p>
      </dgm:t>
    </dgm:pt>
    <dgm:pt modelId="{20161A4D-0F10-47B8-AD3B-2B7AC5AA55D2}">
      <dgm:prSet/>
      <dgm:spPr/>
      <dgm:t>
        <a:bodyPr/>
        <a:lstStyle/>
        <a:p>
          <a:r>
            <a:rPr lang="en-GB" altLang="en-US" noProof="0" dirty="0"/>
            <a:t>Access of foreigners to local capital market</a:t>
          </a:r>
        </a:p>
      </dgm:t>
    </dgm:pt>
    <dgm:pt modelId="{38AFB270-80D4-4424-8606-052B9561A7B0}" type="parTrans" cxnId="{366CFFFE-2D5A-45FB-87E9-315CDFC4E9DC}">
      <dgm:prSet/>
      <dgm:spPr/>
      <dgm:t>
        <a:bodyPr/>
        <a:lstStyle/>
        <a:p>
          <a:endParaRPr lang="de-DE"/>
        </a:p>
      </dgm:t>
    </dgm:pt>
    <dgm:pt modelId="{E094238B-4275-4E46-82C9-6393869DAEC8}" type="sibTrans" cxnId="{366CFFFE-2D5A-45FB-87E9-315CDFC4E9DC}">
      <dgm:prSet/>
      <dgm:spPr/>
      <dgm:t>
        <a:bodyPr/>
        <a:lstStyle/>
        <a:p>
          <a:endParaRPr lang="de-DE"/>
        </a:p>
      </dgm:t>
    </dgm:pt>
    <dgm:pt modelId="{9EF3C8C1-5ADD-4F06-9E05-7B29986A37CC}">
      <dgm:prSet/>
      <dgm:spPr/>
      <dgm:t>
        <a:bodyPr/>
        <a:lstStyle/>
        <a:p>
          <a:r>
            <a:rPr lang="en-GB" altLang="en-US" noProof="0" dirty="0"/>
            <a:t>Access to medium-term finance for investment</a:t>
          </a:r>
        </a:p>
      </dgm:t>
    </dgm:pt>
    <dgm:pt modelId="{02706899-C991-4F6C-A9EB-1FD4B7A43E87}" type="parTrans" cxnId="{BAC56364-A85E-456E-8357-8F9010A45EEC}">
      <dgm:prSet/>
      <dgm:spPr/>
      <dgm:t>
        <a:bodyPr/>
        <a:lstStyle/>
        <a:p>
          <a:endParaRPr lang="de-DE"/>
        </a:p>
      </dgm:t>
    </dgm:pt>
    <dgm:pt modelId="{B342D397-63EE-4798-96F3-A4D68130EDDC}" type="sibTrans" cxnId="{BAC56364-A85E-456E-8357-8F9010A45EEC}">
      <dgm:prSet/>
      <dgm:spPr/>
      <dgm:t>
        <a:bodyPr/>
        <a:lstStyle/>
        <a:p>
          <a:endParaRPr lang="de-DE"/>
        </a:p>
      </dgm:t>
    </dgm:pt>
    <dgm:pt modelId="{A583A0E6-4274-458A-9520-C7440CFFE093}">
      <dgm:prSet custT="1"/>
      <dgm:spPr/>
      <dgm:t>
        <a:bodyPr/>
        <a:lstStyle/>
        <a:p>
          <a:pPr>
            <a:buFont typeface="Verdana" panose="020B0604030504040204" pitchFamily="34" charset="0"/>
            <a:buAutoNum type="arabicPeriod" startAt="9"/>
          </a:pPr>
          <a:r>
            <a:rPr lang="en-GB" altLang="en-US" sz="1800" b="1" noProof="0" dirty="0"/>
            <a:t>The Labour Market</a:t>
          </a:r>
        </a:p>
      </dgm:t>
    </dgm:pt>
    <dgm:pt modelId="{73E881FF-D8B6-464B-B5D5-A968786FF6D9}" type="parTrans" cxnId="{9FF086E2-9329-41E0-85BD-0A165DF96D2B}">
      <dgm:prSet/>
      <dgm:spPr/>
      <dgm:t>
        <a:bodyPr/>
        <a:lstStyle/>
        <a:p>
          <a:endParaRPr lang="de-DE"/>
        </a:p>
      </dgm:t>
    </dgm:pt>
    <dgm:pt modelId="{4A9B3ED1-FAA4-424A-8E14-A5DA8A6CA148}" type="sibTrans" cxnId="{9FF086E2-9329-41E0-85BD-0A165DF96D2B}">
      <dgm:prSet/>
      <dgm:spPr/>
      <dgm:t>
        <a:bodyPr/>
        <a:lstStyle/>
        <a:p>
          <a:endParaRPr lang="de-DE"/>
        </a:p>
      </dgm:t>
    </dgm:pt>
    <dgm:pt modelId="{172FD076-22DC-4810-AD1A-7EA0DF2060E6}">
      <dgm:prSet/>
      <dgm:spPr/>
      <dgm:t>
        <a:bodyPr/>
        <a:lstStyle/>
        <a:p>
          <a:pPr>
            <a:buFont typeface="Arial" panose="020B0604020202020204" pitchFamily="34" charset="0"/>
            <a:buChar char="•"/>
          </a:pPr>
          <a:r>
            <a:rPr lang="en-GB" altLang="en-US" noProof="0" dirty="0"/>
            <a:t>Incidence of strikes</a:t>
          </a:r>
        </a:p>
      </dgm:t>
    </dgm:pt>
    <dgm:pt modelId="{9881D4C6-C8AC-4ED9-B3F9-330FB88F24CA}" type="parTrans" cxnId="{91059029-01C7-4199-B9C7-0A3F888715D5}">
      <dgm:prSet/>
      <dgm:spPr/>
      <dgm:t>
        <a:bodyPr/>
        <a:lstStyle/>
        <a:p>
          <a:endParaRPr lang="de-DE"/>
        </a:p>
      </dgm:t>
    </dgm:pt>
    <dgm:pt modelId="{38EB4FFC-33AF-439C-BD92-701DC9D8DB7C}" type="sibTrans" cxnId="{91059029-01C7-4199-B9C7-0A3F888715D5}">
      <dgm:prSet/>
      <dgm:spPr/>
      <dgm:t>
        <a:bodyPr/>
        <a:lstStyle/>
        <a:p>
          <a:endParaRPr lang="de-DE"/>
        </a:p>
      </dgm:t>
    </dgm:pt>
    <dgm:pt modelId="{52073D21-565E-4A17-8786-012032EF6EFF}">
      <dgm:prSet/>
      <dgm:spPr/>
      <dgm:t>
        <a:bodyPr/>
        <a:lstStyle/>
        <a:p>
          <a:pPr>
            <a:buFont typeface="Arial" panose="020B0604020202020204" pitchFamily="34" charset="0"/>
            <a:buChar char="•"/>
          </a:pPr>
          <a:r>
            <a:rPr lang="en-GB" altLang="en-US" noProof="0" dirty="0"/>
            <a:t>Labour costs adjusted for productivity</a:t>
          </a:r>
        </a:p>
      </dgm:t>
    </dgm:pt>
    <dgm:pt modelId="{980DF49A-8242-4AC5-9D20-2EDD48757B5C}" type="parTrans" cxnId="{93E6D1FB-A367-4828-B3F1-D2F876458374}">
      <dgm:prSet/>
      <dgm:spPr/>
      <dgm:t>
        <a:bodyPr/>
        <a:lstStyle/>
        <a:p>
          <a:endParaRPr lang="de-DE"/>
        </a:p>
      </dgm:t>
    </dgm:pt>
    <dgm:pt modelId="{B42C4C60-D96E-43EA-9C24-D0EA1D584B8B}" type="sibTrans" cxnId="{93E6D1FB-A367-4828-B3F1-D2F876458374}">
      <dgm:prSet/>
      <dgm:spPr/>
      <dgm:t>
        <a:bodyPr/>
        <a:lstStyle/>
        <a:p>
          <a:endParaRPr lang="de-DE"/>
        </a:p>
      </dgm:t>
    </dgm:pt>
    <dgm:pt modelId="{8F97D4F9-60FD-40A1-90B2-DA1C33552AEF}">
      <dgm:prSet/>
      <dgm:spPr/>
      <dgm:t>
        <a:bodyPr/>
        <a:lstStyle/>
        <a:p>
          <a:pPr>
            <a:buFont typeface="Arial" panose="020B0604020202020204" pitchFamily="34" charset="0"/>
            <a:buChar char="•"/>
          </a:pPr>
          <a:r>
            <a:rPr lang="en-GB" altLang="en-US" noProof="0" dirty="0"/>
            <a:t>Availability of skilled labour</a:t>
          </a:r>
        </a:p>
      </dgm:t>
    </dgm:pt>
    <dgm:pt modelId="{77F2009B-D277-48E7-8F6C-B108E4D035DA}" type="parTrans" cxnId="{1D402714-483E-46E5-A06E-431646B301F3}">
      <dgm:prSet/>
      <dgm:spPr/>
      <dgm:t>
        <a:bodyPr/>
        <a:lstStyle/>
        <a:p>
          <a:endParaRPr lang="de-DE"/>
        </a:p>
      </dgm:t>
    </dgm:pt>
    <dgm:pt modelId="{E5804903-BB17-4A35-84FA-09FC9ECA0820}" type="sibTrans" cxnId="{1D402714-483E-46E5-A06E-431646B301F3}">
      <dgm:prSet/>
      <dgm:spPr/>
      <dgm:t>
        <a:bodyPr/>
        <a:lstStyle/>
        <a:p>
          <a:endParaRPr lang="de-DE"/>
        </a:p>
      </dgm:t>
    </dgm:pt>
    <dgm:pt modelId="{9B1EF972-F258-4805-9401-7761F3651887}">
      <dgm:prSet/>
      <dgm:spPr/>
      <dgm:t>
        <a:bodyPr/>
        <a:lstStyle/>
        <a:p>
          <a:pPr>
            <a:buFont typeface="Arial" panose="020B0604020202020204" pitchFamily="34" charset="0"/>
            <a:buChar char="•"/>
          </a:pPr>
          <a:r>
            <a:rPr lang="en-GB" altLang="en-US" noProof="0" dirty="0"/>
            <a:t>Quality of workforce</a:t>
          </a:r>
        </a:p>
      </dgm:t>
    </dgm:pt>
    <dgm:pt modelId="{A773E5F3-22E5-4281-A9DB-6D84B26F42CF}" type="parTrans" cxnId="{CE87BEF7-A558-4312-AB0D-D57BE16F3E95}">
      <dgm:prSet/>
      <dgm:spPr/>
      <dgm:t>
        <a:bodyPr/>
        <a:lstStyle/>
        <a:p>
          <a:endParaRPr lang="de-DE"/>
        </a:p>
      </dgm:t>
    </dgm:pt>
    <dgm:pt modelId="{0553689B-13DE-4F49-B5F0-2F453556F97A}" type="sibTrans" cxnId="{CE87BEF7-A558-4312-AB0D-D57BE16F3E95}">
      <dgm:prSet/>
      <dgm:spPr/>
      <dgm:t>
        <a:bodyPr/>
        <a:lstStyle/>
        <a:p>
          <a:endParaRPr lang="de-DE"/>
        </a:p>
      </dgm:t>
    </dgm:pt>
    <dgm:pt modelId="{C049B881-BC47-440D-93B9-23DA4CCF4C5B}">
      <dgm:prSet/>
      <dgm:spPr/>
      <dgm:t>
        <a:bodyPr/>
        <a:lstStyle/>
        <a:p>
          <a:pPr>
            <a:buFont typeface="Arial" panose="020B0604020202020204" pitchFamily="34" charset="0"/>
            <a:buChar char="•"/>
          </a:pPr>
          <a:r>
            <a:rPr lang="en-GB" altLang="en-US" noProof="0" dirty="0"/>
            <a:t>Restrictiveness of labour laws</a:t>
          </a:r>
        </a:p>
      </dgm:t>
    </dgm:pt>
    <dgm:pt modelId="{1A9223CC-F09B-4FC0-A6D0-652101657684}" type="parTrans" cxnId="{07EF200F-EBCA-4028-8BE3-7C92EC589E93}">
      <dgm:prSet/>
      <dgm:spPr/>
      <dgm:t>
        <a:bodyPr/>
        <a:lstStyle/>
        <a:p>
          <a:endParaRPr lang="de-DE"/>
        </a:p>
      </dgm:t>
    </dgm:pt>
    <dgm:pt modelId="{716F5B5D-A8F8-4267-BA20-A92C92DDFE30}" type="sibTrans" cxnId="{07EF200F-EBCA-4028-8BE3-7C92EC589E93}">
      <dgm:prSet/>
      <dgm:spPr/>
      <dgm:t>
        <a:bodyPr/>
        <a:lstStyle/>
        <a:p>
          <a:endParaRPr lang="de-DE"/>
        </a:p>
      </dgm:t>
    </dgm:pt>
    <dgm:pt modelId="{21B4426F-201B-4991-BBF6-2948C585162A}">
      <dgm:prSet/>
      <dgm:spPr/>
      <dgm:t>
        <a:bodyPr/>
        <a:lstStyle/>
        <a:p>
          <a:pPr>
            <a:buFont typeface="Arial" panose="020B0604020202020204" pitchFamily="34" charset="0"/>
            <a:buChar char="•"/>
          </a:pPr>
          <a:r>
            <a:rPr lang="en-GB" altLang="en-US" noProof="0" dirty="0"/>
            <a:t>Extent of wage regulation</a:t>
          </a:r>
        </a:p>
      </dgm:t>
    </dgm:pt>
    <dgm:pt modelId="{F097AB2C-86DE-49CA-8D53-475717B77E6F}" type="parTrans" cxnId="{3A871DD0-3423-46A6-A6EF-AD0C613B59B4}">
      <dgm:prSet/>
      <dgm:spPr/>
      <dgm:t>
        <a:bodyPr/>
        <a:lstStyle/>
        <a:p>
          <a:endParaRPr lang="de-DE"/>
        </a:p>
      </dgm:t>
    </dgm:pt>
    <dgm:pt modelId="{34037856-EB2A-4406-8CA7-D32E0A17B937}" type="sibTrans" cxnId="{3A871DD0-3423-46A6-A6EF-AD0C613B59B4}">
      <dgm:prSet/>
      <dgm:spPr/>
      <dgm:t>
        <a:bodyPr/>
        <a:lstStyle/>
        <a:p>
          <a:endParaRPr lang="de-DE"/>
        </a:p>
      </dgm:t>
    </dgm:pt>
    <dgm:pt modelId="{9FE5387F-1DFF-42BC-9842-DCCAFA5B2F7C}">
      <dgm:prSet/>
      <dgm:spPr/>
      <dgm:t>
        <a:bodyPr/>
        <a:lstStyle/>
        <a:p>
          <a:pPr>
            <a:buFont typeface="Arial" panose="020B0604020202020204" pitchFamily="34" charset="0"/>
            <a:buChar char="•"/>
          </a:pPr>
          <a:r>
            <a:rPr lang="en-GB" altLang="en-US" noProof="0" dirty="0"/>
            <a:t>Hiring of foreign nationals</a:t>
          </a:r>
        </a:p>
      </dgm:t>
    </dgm:pt>
    <dgm:pt modelId="{A53A4039-7D9F-4C22-8123-C1CEA7C90F18}" type="parTrans" cxnId="{1F3E2B48-F1A3-4BD3-ACED-59FC68BC6C18}">
      <dgm:prSet/>
      <dgm:spPr/>
      <dgm:t>
        <a:bodyPr/>
        <a:lstStyle/>
        <a:p>
          <a:endParaRPr lang="de-DE"/>
        </a:p>
      </dgm:t>
    </dgm:pt>
    <dgm:pt modelId="{8C2CADBD-9AA4-4F9C-AE1A-B7283B5460F0}" type="sibTrans" cxnId="{1F3E2B48-F1A3-4BD3-ACED-59FC68BC6C18}">
      <dgm:prSet/>
      <dgm:spPr/>
      <dgm:t>
        <a:bodyPr/>
        <a:lstStyle/>
        <a:p>
          <a:endParaRPr lang="de-DE"/>
        </a:p>
      </dgm:t>
    </dgm:pt>
    <dgm:pt modelId="{F48D2BBD-3EFF-4DF0-BE95-DA01811F29BF}">
      <dgm:prSet/>
      <dgm:spPr/>
      <dgm:t>
        <a:bodyPr/>
        <a:lstStyle/>
        <a:p>
          <a:pPr>
            <a:buFont typeface="Arial" panose="020B0604020202020204" pitchFamily="34" charset="0"/>
            <a:buChar char="•"/>
          </a:pPr>
          <a:r>
            <a:rPr lang="en-GB" altLang="en-US" noProof="0" dirty="0"/>
            <a:t>Cost of living</a:t>
          </a:r>
        </a:p>
      </dgm:t>
    </dgm:pt>
    <dgm:pt modelId="{4334BAEE-AEC8-45B0-90B5-9B8B4574EF86}" type="parTrans" cxnId="{4AE03D23-D495-45A6-AD0B-BC3218B9D335}">
      <dgm:prSet/>
      <dgm:spPr/>
      <dgm:t>
        <a:bodyPr/>
        <a:lstStyle/>
        <a:p>
          <a:endParaRPr lang="de-DE"/>
        </a:p>
      </dgm:t>
    </dgm:pt>
    <dgm:pt modelId="{04C0B039-B508-4EDF-A6F3-7A0D5B37D084}" type="sibTrans" cxnId="{4AE03D23-D495-45A6-AD0B-BC3218B9D335}">
      <dgm:prSet/>
      <dgm:spPr/>
      <dgm:t>
        <a:bodyPr/>
        <a:lstStyle/>
        <a:p>
          <a:endParaRPr lang="de-DE"/>
        </a:p>
      </dgm:t>
    </dgm:pt>
    <dgm:pt modelId="{6458F498-9086-411B-8805-B78B0311DD3E}" type="pres">
      <dgm:prSet presAssocID="{2291A1B8-EBAF-4546-B814-387FA0A4D48B}" presName="Name0" presStyleCnt="0">
        <dgm:presLayoutVars>
          <dgm:dir/>
          <dgm:animLvl val="lvl"/>
          <dgm:resizeHandles val="exact"/>
        </dgm:presLayoutVars>
      </dgm:prSet>
      <dgm:spPr/>
    </dgm:pt>
    <dgm:pt modelId="{2F4A473C-75AA-4078-90B7-4E05CFFC7509}" type="pres">
      <dgm:prSet presAssocID="{B66EBE51-1F54-414A-AD19-6005E1D9C66C}" presName="composite" presStyleCnt="0"/>
      <dgm:spPr/>
    </dgm:pt>
    <dgm:pt modelId="{665DA218-3706-40DE-9D02-5BD7944F6682}" type="pres">
      <dgm:prSet presAssocID="{B66EBE51-1F54-414A-AD19-6005E1D9C66C}" presName="parTx" presStyleLbl="alignNode1" presStyleIdx="0" presStyleCnt="5" custLinFactNeighborY="3345">
        <dgm:presLayoutVars>
          <dgm:chMax val="0"/>
          <dgm:chPref val="0"/>
          <dgm:bulletEnabled val="1"/>
        </dgm:presLayoutVars>
      </dgm:prSet>
      <dgm:spPr/>
    </dgm:pt>
    <dgm:pt modelId="{CBCD144A-F081-4B31-BD7B-EA2E3E8F1BBC}" type="pres">
      <dgm:prSet presAssocID="{B66EBE51-1F54-414A-AD19-6005E1D9C66C}" presName="desTx" presStyleLbl="alignAccFollowNode1" presStyleIdx="0" presStyleCnt="5">
        <dgm:presLayoutVars>
          <dgm:bulletEnabled val="1"/>
        </dgm:presLayoutVars>
      </dgm:prSet>
      <dgm:spPr/>
    </dgm:pt>
    <dgm:pt modelId="{FBE6F122-8353-47FA-A025-4C26A63302F9}" type="pres">
      <dgm:prSet presAssocID="{CBD95C1D-07FD-46C4-9D7E-6C1E8D750679}" presName="space" presStyleCnt="0"/>
      <dgm:spPr/>
    </dgm:pt>
    <dgm:pt modelId="{DE844965-BCAD-407A-A2DF-74477C03BB7C}" type="pres">
      <dgm:prSet presAssocID="{7B79D41F-DD88-4F4A-8FA8-F5D6B491C752}" presName="composite" presStyleCnt="0"/>
      <dgm:spPr/>
    </dgm:pt>
    <dgm:pt modelId="{6E2002BF-3AA3-42AB-B76C-7EE94B89F21E}" type="pres">
      <dgm:prSet presAssocID="{7B79D41F-DD88-4F4A-8FA8-F5D6B491C752}" presName="parTx" presStyleLbl="alignNode1" presStyleIdx="1" presStyleCnt="5">
        <dgm:presLayoutVars>
          <dgm:chMax val="0"/>
          <dgm:chPref val="0"/>
          <dgm:bulletEnabled val="1"/>
        </dgm:presLayoutVars>
      </dgm:prSet>
      <dgm:spPr/>
    </dgm:pt>
    <dgm:pt modelId="{675D92EE-2C73-47B6-8D20-59838382114F}" type="pres">
      <dgm:prSet presAssocID="{7B79D41F-DD88-4F4A-8FA8-F5D6B491C752}" presName="desTx" presStyleLbl="alignAccFollowNode1" presStyleIdx="1" presStyleCnt="5">
        <dgm:presLayoutVars>
          <dgm:bulletEnabled val="1"/>
        </dgm:presLayoutVars>
      </dgm:prSet>
      <dgm:spPr/>
    </dgm:pt>
    <dgm:pt modelId="{080AE122-3914-4F82-AFAA-05A5378AC29F}" type="pres">
      <dgm:prSet presAssocID="{E0801B38-A050-4E4D-99C1-8371FEB869A5}" presName="space" presStyleCnt="0"/>
      <dgm:spPr/>
    </dgm:pt>
    <dgm:pt modelId="{C08B2F29-1C08-4DFA-8284-88A0488EF01A}" type="pres">
      <dgm:prSet presAssocID="{06028840-4C41-41C7-8BF2-435763CC86F1}" presName="composite" presStyleCnt="0"/>
      <dgm:spPr/>
    </dgm:pt>
    <dgm:pt modelId="{7983D07F-86D0-4A43-95A0-F9F684913402}" type="pres">
      <dgm:prSet presAssocID="{06028840-4C41-41C7-8BF2-435763CC86F1}" presName="parTx" presStyleLbl="alignNode1" presStyleIdx="2" presStyleCnt="5">
        <dgm:presLayoutVars>
          <dgm:chMax val="0"/>
          <dgm:chPref val="0"/>
          <dgm:bulletEnabled val="1"/>
        </dgm:presLayoutVars>
      </dgm:prSet>
      <dgm:spPr/>
    </dgm:pt>
    <dgm:pt modelId="{3EDBFA11-A17B-41DF-B217-31C6C89EA034}" type="pres">
      <dgm:prSet presAssocID="{06028840-4C41-41C7-8BF2-435763CC86F1}" presName="desTx" presStyleLbl="alignAccFollowNode1" presStyleIdx="2" presStyleCnt="5">
        <dgm:presLayoutVars>
          <dgm:bulletEnabled val="1"/>
        </dgm:presLayoutVars>
      </dgm:prSet>
      <dgm:spPr/>
    </dgm:pt>
    <dgm:pt modelId="{268ACDCA-9DDA-470C-A028-476875895E42}" type="pres">
      <dgm:prSet presAssocID="{24520509-7A20-4731-A31A-8FC3CAFED9A7}" presName="space" presStyleCnt="0"/>
      <dgm:spPr/>
    </dgm:pt>
    <dgm:pt modelId="{63855E86-E540-485D-961F-6F77692121EA}" type="pres">
      <dgm:prSet presAssocID="{B90AE8D5-8E84-4914-8507-9D5B7AB88DE2}" presName="composite" presStyleCnt="0"/>
      <dgm:spPr/>
    </dgm:pt>
    <dgm:pt modelId="{3876F671-B350-4C90-BEB7-EFBDFEEE7159}" type="pres">
      <dgm:prSet presAssocID="{B90AE8D5-8E84-4914-8507-9D5B7AB88DE2}" presName="parTx" presStyleLbl="alignNode1" presStyleIdx="3" presStyleCnt="5">
        <dgm:presLayoutVars>
          <dgm:chMax val="0"/>
          <dgm:chPref val="0"/>
          <dgm:bulletEnabled val="1"/>
        </dgm:presLayoutVars>
      </dgm:prSet>
      <dgm:spPr/>
    </dgm:pt>
    <dgm:pt modelId="{949BDF2E-AE26-4E11-B944-BC2E43875FBE}" type="pres">
      <dgm:prSet presAssocID="{B90AE8D5-8E84-4914-8507-9D5B7AB88DE2}" presName="desTx" presStyleLbl="alignAccFollowNode1" presStyleIdx="3" presStyleCnt="5">
        <dgm:presLayoutVars>
          <dgm:bulletEnabled val="1"/>
        </dgm:presLayoutVars>
      </dgm:prSet>
      <dgm:spPr/>
    </dgm:pt>
    <dgm:pt modelId="{37A7F36A-A760-44A3-9C2C-B512A7C7279D}" type="pres">
      <dgm:prSet presAssocID="{B3F467F9-65DF-4E6E-9882-3B855DEE3A6E}" presName="space" presStyleCnt="0"/>
      <dgm:spPr/>
    </dgm:pt>
    <dgm:pt modelId="{52EE74FF-2569-4726-895A-5FD9E2CF5A5D}" type="pres">
      <dgm:prSet presAssocID="{A583A0E6-4274-458A-9520-C7440CFFE093}" presName="composite" presStyleCnt="0"/>
      <dgm:spPr/>
    </dgm:pt>
    <dgm:pt modelId="{7D193C89-E586-4287-BADA-C6D39B4F52AE}" type="pres">
      <dgm:prSet presAssocID="{A583A0E6-4274-458A-9520-C7440CFFE093}" presName="parTx" presStyleLbl="alignNode1" presStyleIdx="4" presStyleCnt="5">
        <dgm:presLayoutVars>
          <dgm:chMax val="0"/>
          <dgm:chPref val="0"/>
          <dgm:bulletEnabled val="1"/>
        </dgm:presLayoutVars>
      </dgm:prSet>
      <dgm:spPr/>
    </dgm:pt>
    <dgm:pt modelId="{7CC10EF4-44C5-4562-AAE6-F9AE73CA57E9}" type="pres">
      <dgm:prSet presAssocID="{A583A0E6-4274-458A-9520-C7440CFFE093}" presName="desTx" presStyleLbl="alignAccFollowNode1" presStyleIdx="4" presStyleCnt="5">
        <dgm:presLayoutVars>
          <dgm:bulletEnabled val="1"/>
        </dgm:presLayoutVars>
      </dgm:prSet>
      <dgm:spPr/>
    </dgm:pt>
  </dgm:ptLst>
  <dgm:cxnLst>
    <dgm:cxn modelId="{C0988506-980B-4DDB-9F1F-EE912B9A20BF}" type="presOf" srcId="{13D283FA-51BA-48D0-B109-EFCA924B3681}" destId="{CBCD144A-F081-4B31-BD7B-EA2E3E8F1BBC}" srcOrd="0" destOrd="1" presId="urn:microsoft.com/office/officeart/2005/8/layout/hList1"/>
    <dgm:cxn modelId="{AB03080E-C763-4C33-AECC-36287E353095}" srcId="{7B79D41F-DD88-4F4A-8FA8-F5D6B491C752}" destId="{C0FB4D10-B96D-4FB3-8478-FF487F0923EB}" srcOrd="1" destOrd="0" parTransId="{926420E1-7A00-424C-9E02-10EAE34924DD}" sibTransId="{5EABF044-EFCC-4266-9283-E17979AA069D}"/>
    <dgm:cxn modelId="{07EF200F-EBCA-4028-8BE3-7C92EC589E93}" srcId="{A583A0E6-4274-458A-9520-C7440CFFE093}" destId="{C049B881-BC47-440D-93B9-23DA4CCF4C5B}" srcOrd="4" destOrd="0" parTransId="{1A9223CC-F09B-4FC0-A6D0-652101657684}" sibTransId="{716F5B5D-A8F8-4267-BA20-A92C92DDFE30}"/>
    <dgm:cxn modelId="{77E3A111-C0D7-48E9-966C-DD4AD2796199}" type="presOf" srcId="{A583A0E6-4274-458A-9520-C7440CFFE093}" destId="{7D193C89-E586-4287-BADA-C6D39B4F52AE}" srcOrd="0" destOrd="0" presId="urn:microsoft.com/office/officeart/2005/8/layout/hList1"/>
    <dgm:cxn modelId="{1D402714-483E-46E5-A06E-431646B301F3}" srcId="{A583A0E6-4274-458A-9520-C7440CFFE093}" destId="{8F97D4F9-60FD-40A1-90B2-DA1C33552AEF}" srcOrd="2" destOrd="0" parTransId="{77F2009B-D277-48E7-8F6C-B108E4D035DA}" sibTransId="{E5804903-BB17-4A35-84FA-09FC9ECA0820}"/>
    <dgm:cxn modelId="{FCDD6517-AE39-4409-BBCF-69F3FA89D500}" srcId="{B90AE8D5-8E84-4914-8507-9D5B7AB88DE2}" destId="{6306DD7F-4F21-4360-95E2-797735D2B9D2}" srcOrd="3" destOrd="0" parTransId="{8353EA59-9FBE-4E74-8E82-B2AA61AC3217}" sibTransId="{97CD5DC4-408D-4249-BB6D-6D2FD41A8CDB}"/>
    <dgm:cxn modelId="{891D3D22-82DC-4264-90C7-915B6C4D0F06}" srcId="{B66EBE51-1F54-414A-AD19-6005E1D9C66C}" destId="{13D283FA-51BA-48D0-B109-EFCA924B3681}" srcOrd="1" destOrd="0" parTransId="{74B99A2D-7D31-47C7-A481-64230432EADD}" sibTransId="{94A4E38F-C79E-4D0B-B821-A6B9EEC171FD}"/>
    <dgm:cxn modelId="{4AE03D23-D495-45A6-AD0B-BC3218B9D335}" srcId="{A583A0E6-4274-458A-9520-C7440CFFE093}" destId="{F48D2BBD-3EFF-4DF0-BE95-DA01811F29BF}" srcOrd="7" destOrd="0" parTransId="{4334BAEE-AEC8-45B0-90B5-9B8B4574EF86}" sibTransId="{04C0B039-B508-4EDF-A6F3-7A0D5B37D084}"/>
    <dgm:cxn modelId="{CAD9E323-9AAD-4F41-9335-5ECCB185F85B}" type="presOf" srcId="{7B79D41F-DD88-4F4A-8FA8-F5D6B491C752}" destId="{6E2002BF-3AA3-42AB-B76C-7EE94B89F21E}" srcOrd="0" destOrd="0" presId="urn:microsoft.com/office/officeart/2005/8/layout/hList1"/>
    <dgm:cxn modelId="{91059029-01C7-4199-B9C7-0A3F888715D5}" srcId="{A583A0E6-4274-458A-9520-C7440CFFE093}" destId="{172FD076-22DC-4810-AD1A-7EA0DF2060E6}" srcOrd="0" destOrd="0" parTransId="{9881D4C6-C8AC-4ED9-B3F9-330FB88F24CA}" sibTransId="{38EB4FFC-33AF-439C-BD92-701DC9D8DB7C}"/>
    <dgm:cxn modelId="{3643672A-EF8A-4EE6-9045-B867ECC90483}" srcId="{2291A1B8-EBAF-4546-B814-387FA0A4D48B}" destId="{B90AE8D5-8E84-4914-8507-9D5B7AB88DE2}" srcOrd="3" destOrd="0" parTransId="{6FD405E4-1F48-4B84-8151-37E61C478090}" sibTransId="{B3F467F9-65DF-4E6E-9882-3B855DEE3A6E}"/>
    <dgm:cxn modelId="{73DE802A-90BF-480E-9805-9BB67F16A33D}" srcId="{06028840-4C41-41C7-8BF2-435763CC86F1}" destId="{52569EC6-970C-47CE-A35F-58C802D9314C}" srcOrd="1" destOrd="0" parTransId="{D16F633B-975B-45A9-9567-1B7FDE987A88}" sibTransId="{3C05D3E2-13C7-4BEB-8911-0BCED62861DE}"/>
    <dgm:cxn modelId="{37E1C931-2FBC-4264-80AB-D998E289B30A}" type="presOf" srcId="{076FF115-8BC4-4BC4-A585-B8C56B3DF51E}" destId="{949BDF2E-AE26-4E11-B944-BC2E43875FBE}" srcOrd="0" destOrd="0" presId="urn:microsoft.com/office/officeart/2005/8/layout/hList1"/>
    <dgm:cxn modelId="{63A99A37-19A3-46C0-AC1D-14D27CE482CC}" type="presOf" srcId="{9D19F1A4-8BDF-4A61-8A5A-EE7285BB1B32}" destId="{CBCD144A-F081-4B31-BD7B-EA2E3E8F1BBC}" srcOrd="0" destOrd="0" presId="urn:microsoft.com/office/officeart/2005/8/layout/hList1"/>
    <dgm:cxn modelId="{CFEF0E38-AED7-4041-B89F-FBED45CFB83E}" type="presOf" srcId="{F0DAC5B8-1BE5-4CA2-91C9-6D7212275BF0}" destId="{675D92EE-2C73-47B6-8D20-59838382114F}" srcOrd="0" destOrd="3" presId="urn:microsoft.com/office/officeart/2005/8/layout/hList1"/>
    <dgm:cxn modelId="{EA49615D-A323-42B8-9FA2-2E10165BE6E7}" srcId="{7B79D41F-DD88-4F4A-8FA8-F5D6B491C752}" destId="{F0DAC5B8-1BE5-4CA2-91C9-6D7212275BF0}" srcOrd="3" destOrd="0" parTransId="{496C38B7-5A92-4245-BA7D-8C3DBD10759A}" sibTransId="{9EE59FED-9780-4359-8C10-ED9275A63EBC}"/>
    <dgm:cxn modelId="{9C038E5D-1DAF-481C-973B-07705AAC5904}" srcId="{B66EBE51-1F54-414A-AD19-6005E1D9C66C}" destId="{DE2B5E99-04F3-4157-B17F-D776224BEA8B}" srcOrd="3" destOrd="0" parTransId="{988682A7-853F-49CE-91F0-8DFA1288C727}" sibTransId="{19B2F1EE-CCEB-4976-AA03-7B086041D81A}"/>
    <dgm:cxn modelId="{DA12E943-27EF-4307-95A4-E030357E6168}" srcId="{2291A1B8-EBAF-4546-B814-387FA0A4D48B}" destId="{B66EBE51-1F54-414A-AD19-6005E1D9C66C}" srcOrd="0" destOrd="0" parTransId="{B005A976-7809-4781-8476-87C57F5A6FFD}" sibTransId="{CBD95C1D-07FD-46C4-9D7E-6C1E8D750679}"/>
    <dgm:cxn modelId="{BAC56364-A85E-456E-8357-8F9010A45EEC}" srcId="{B90AE8D5-8E84-4914-8507-9D5B7AB88DE2}" destId="{9EF3C8C1-5ADD-4F06-9E05-7B29986A37CC}" srcOrd="5" destOrd="0" parTransId="{02706899-C991-4F6C-A9EB-1FD4B7A43E87}" sibTransId="{B342D397-63EE-4798-96F3-A4D68130EDDC}"/>
    <dgm:cxn modelId="{5C288E44-D2B9-4CA6-86A4-8EF448BC6716}" type="presOf" srcId="{8F97D4F9-60FD-40A1-90B2-DA1C33552AEF}" destId="{7CC10EF4-44C5-4562-AAE6-F9AE73CA57E9}" srcOrd="0" destOrd="2" presId="urn:microsoft.com/office/officeart/2005/8/layout/hList1"/>
    <dgm:cxn modelId="{C80B7E66-2E3A-43C1-B407-AD1678E29C6E}" srcId="{7B79D41F-DD88-4F4A-8FA8-F5D6B491C752}" destId="{3B8AD848-48CB-4822-8678-EFD28C62414A}" srcOrd="0" destOrd="0" parTransId="{99A41AF8-3929-42E2-B6FB-04665D7D8779}" sibTransId="{A0E581E5-4923-4E74-9447-683508088523}"/>
    <dgm:cxn modelId="{1F3E2B48-F1A3-4BD3-ACED-59FC68BC6C18}" srcId="{A583A0E6-4274-458A-9520-C7440CFFE093}" destId="{9FE5387F-1DFF-42BC-9842-DCCAFA5B2F7C}" srcOrd="6" destOrd="0" parTransId="{A53A4039-7D9F-4C22-8123-C1CEA7C90F18}" sibTransId="{8C2CADBD-9AA4-4F9C-AE1A-B7283B5460F0}"/>
    <dgm:cxn modelId="{5677DD6F-D6F7-42D5-A7A5-CA104C2D8685}" type="presOf" srcId="{9EF3C8C1-5ADD-4F06-9E05-7B29986A37CC}" destId="{949BDF2E-AE26-4E11-B944-BC2E43875FBE}" srcOrd="0" destOrd="5" presId="urn:microsoft.com/office/officeart/2005/8/layout/hList1"/>
    <dgm:cxn modelId="{029C2A54-8FF9-4097-83DC-48D1FC6BD920}" srcId="{06028840-4C41-41C7-8BF2-435763CC86F1}" destId="{65209753-8AE8-4160-9E60-3DABA6ECF8BC}" srcOrd="5" destOrd="0" parTransId="{ABDFAF5D-D05C-4CF2-9CD8-8851B53F143A}" sibTransId="{60F6A532-7F56-4D21-848B-687F38176B83}"/>
    <dgm:cxn modelId="{26452857-43B0-40C8-B5EE-F09276E14C0C}" srcId="{B90AE8D5-8E84-4914-8507-9D5B7AB88DE2}" destId="{0C19A797-C522-4DCD-8351-6E8577FD4480}" srcOrd="1" destOrd="0" parTransId="{5153EF97-A2E2-4973-9788-5ADC0F2F01BC}" sibTransId="{966BD3FE-AB80-4B6B-A7C7-40D588F3A6F2}"/>
    <dgm:cxn modelId="{ED7A945A-765B-4599-968F-1DD101BA6149}" srcId="{2291A1B8-EBAF-4546-B814-387FA0A4D48B}" destId="{06028840-4C41-41C7-8BF2-435763CC86F1}" srcOrd="2" destOrd="0" parTransId="{0CA9958B-A415-4065-8CB2-01C26C6708E6}" sibTransId="{24520509-7A20-4731-A31A-8FC3CAFED9A7}"/>
    <dgm:cxn modelId="{082BF55A-22BE-4D09-B296-EE14CF8E14AC}" type="presOf" srcId="{B66EBE51-1F54-414A-AD19-6005E1D9C66C}" destId="{665DA218-3706-40DE-9D02-5BD7944F6682}" srcOrd="0" destOrd="0" presId="urn:microsoft.com/office/officeart/2005/8/layout/hList1"/>
    <dgm:cxn modelId="{BDC97380-A63B-41A7-BCBF-9A1799A0B9D1}" type="presOf" srcId="{FDC374D3-A043-4870-A431-1546DCD79C6F}" destId="{3EDBFA11-A17B-41DF-B217-31C6C89EA034}" srcOrd="0" destOrd="0" presId="urn:microsoft.com/office/officeart/2005/8/layout/hList1"/>
    <dgm:cxn modelId="{CAA82E83-C440-4DE7-BD2A-BD0F643B699C}" srcId="{06028840-4C41-41C7-8BF2-435763CC86F1}" destId="{DE5B8B8C-563B-415F-81A1-8782B92D8359}" srcOrd="2" destOrd="0" parTransId="{0BCA42F1-99B7-4E56-8E19-B74815885BAA}" sibTransId="{4FB65080-A11B-4F0C-8527-AB5B93FF5405}"/>
    <dgm:cxn modelId="{A847F084-97A5-462E-873B-24838E828543}" type="presOf" srcId="{0C19A797-C522-4DCD-8351-6E8577FD4480}" destId="{949BDF2E-AE26-4E11-B944-BC2E43875FBE}" srcOrd="0" destOrd="1" presId="urn:microsoft.com/office/officeart/2005/8/layout/hList1"/>
    <dgm:cxn modelId="{7C1EF484-80A6-4A55-A27C-438133B4C9A5}" srcId="{06028840-4C41-41C7-8BF2-435763CC86F1}" destId="{F4223AC2-4C7B-428A-8955-96DB4D26BC1F}" srcOrd="4" destOrd="0" parTransId="{A1681EE4-74ED-4ED9-84CE-B3398796584C}" sibTransId="{719B441D-E528-4E39-BE68-84144ABB62D6}"/>
    <dgm:cxn modelId="{8206C08C-3E86-4400-BEBA-7571892B3DC2}" type="presOf" srcId="{6306DD7F-4F21-4360-95E2-797735D2B9D2}" destId="{949BDF2E-AE26-4E11-B944-BC2E43875FBE}" srcOrd="0" destOrd="3" presId="urn:microsoft.com/office/officeart/2005/8/layout/hList1"/>
    <dgm:cxn modelId="{7763E28F-60F1-41CC-81C8-730F22F9A265}" type="presOf" srcId="{52569EC6-970C-47CE-A35F-58C802D9314C}" destId="{3EDBFA11-A17B-41DF-B217-31C6C89EA034}" srcOrd="0" destOrd="1" presId="urn:microsoft.com/office/officeart/2005/8/layout/hList1"/>
    <dgm:cxn modelId="{67F2CF93-15FD-43BA-A79D-B9D1492D15CD}" srcId="{B90AE8D5-8E84-4914-8507-9D5B7AB88DE2}" destId="{7EB29055-D029-4E3D-8D8B-2CE666B68D05}" srcOrd="2" destOrd="0" parTransId="{5ED540D8-D328-41C4-B5A0-0E498BA7EA80}" sibTransId="{A4C43B18-8B1F-42C1-B3CC-5349DFD62C19}"/>
    <dgm:cxn modelId="{9BF70F98-5CF2-40E0-A6A2-3C52464040DB}" type="presOf" srcId="{B90AE8D5-8E84-4914-8507-9D5B7AB88DE2}" destId="{3876F671-B350-4C90-BEB7-EFBDFEEE7159}" srcOrd="0" destOrd="0" presId="urn:microsoft.com/office/officeart/2005/8/layout/hList1"/>
    <dgm:cxn modelId="{260F379A-3FEA-4064-B1CF-51C320EF87F6}" type="presOf" srcId="{21B4426F-201B-4991-BBF6-2948C585162A}" destId="{7CC10EF4-44C5-4562-AAE6-F9AE73CA57E9}" srcOrd="0" destOrd="5" presId="urn:microsoft.com/office/officeart/2005/8/layout/hList1"/>
    <dgm:cxn modelId="{E8FD279B-8051-43F5-81D3-404CB96A58E4}" type="presOf" srcId="{DE5B8B8C-563B-415F-81A1-8782B92D8359}" destId="{3EDBFA11-A17B-41DF-B217-31C6C89EA034}" srcOrd="0" destOrd="2" presId="urn:microsoft.com/office/officeart/2005/8/layout/hList1"/>
    <dgm:cxn modelId="{9D1EDB9B-EABD-492A-97E0-1025FD3015A1}" type="presOf" srcId="{7D7947EE-C7D7-41DB-8B24-299FE5C4B249}" destId="{675D92EE-2C73-47B6-8D20-59838382114F}" srcOrd="0" destOrd="2" presId="urn:microsoft.com/office/officeart/2005/8/layout/hList1"/>
    <dgm:cxn modelId="{0465EA9C-C7DC-4E30-BC7B-D3298252E998}" type="presOf" srcId="{DE2B5E99-04F3-4157-B17F-D776224BEA8B}" destId="{CBCD144A-F081-4B31-BD7B-EA2E3E8F1BBC}" srcOrd="0" destOrd="3" presId="urn:microsoft.com/office/officeart/2005/8/layout/hList1"/>
    <dgm:cxn modelId="{741CAF9E-E57C-477E-8515-C051612B1B59}" type="presOf" srcId="{3B8AD848-48CB-4822-8678-EFD28C62414A}" destId="{675D92EE-2C73-47B6-8D20-59838382114F}" srcOrd="0" destOrd="0" presId="urn:microsoft.com/office/officeart/2005/8/layout/hList1"/>
    <dgm:cxn modelId="{F299EFA5-8CCC-446F-B091-4E9784ECAC91}" type="presOf" srcId="{52073D21-565E-4A17-8786-012032EF6EFF}" destId="{7CC10EF4-44C5-4562-AAE6-F9AE73CA57E9}" srcOrd="0" destOrd="1" presId="urn:microsoft.com/office/officeart/2005/8/layout/hList1"/>
    <dgm:cxn modelId="{9D8D38A7-3585-4AEC-8E67-CE0813BE7FFE}" type="presOf" srcId="{9B1EF972-F258-4805-9401-7761F3651887}" destId="{7CC10EF4-44C5-4562-AAE6-F9AE73CA57E9}" srcOrd="0" destOrd="3" presId="urn:microsoft.com/office/officeart/2005/8/layout/hList1"/>
    <dgm:cxn modelId="{B5C211A8-A704-44C4-8F2C-903E068C7B22}" type="presOf" srcId="{172FD076-22DC-4810-AD1A-7EA0DF2060E6}" destId="{7CC10EF4-44C5-4562-AAE6-F9AE73CA57E9}" srcOrd="0" destOrd="0" presId="urn:microsoft.com/office/officeart/2005/8/layout/hList1"/>
    <dgm:cxn modelId="{2E5111AB-CDC4-4206-B8B7-242327F2AC28}" type="presOf" srcId="{9FE5387F-1DFF-42BC-9842-DCCAFA5B2F7C}" destId="{7CC10EF4-44C5-4562-AAE6-F9AE73CA57E9}" srcOrd="0" destOrd="6" presId="urn:microsoft.com/office/officeart/2005/8/layout/hList1"/>
    <dgm:cxn modelId="{E20AE9AE-C1C1-4007-9870-93F9BBB8BA0E}" srcId="{7B79D41F-DD88-4F4A-8FA8-F5D6B491C752}" destId="{7D7947EE-C7D7-41DB-8B24-299FE5C4B249}" srcOrd="2" destOrd="0" parTransId="{40C8FD05-B562-4032-80B8-56B9F98ECC58}" sibTransId="{0FE1F07B-C0A3-4EA9-8C61-2444A6936A85}"/>
    <dgm:cxn modelId="{DB1C6CB2-DB87-4EC5-AA5A-10A0CB2241E8}" type="presOf" srcId="{65209753-8AE8-4160-9E60-3DABA6ECF8BC}" destId="{3EDBFA11-A17B-41DF-B217-31C6C89EA034}" srcOrd="0" destOrd="5" presId="urn:microsoft.com/office/officeart/2005/8/layout/hList1"/>
    <dgm:cxn modelId="{434D8EB2-C021-4252-BA50-348E7C09B606}" srcId="{06028840-4C41-41C7-8BF2-435763CC86F1}" destId="{FDC374D3-A043-4870-A431-1546DCD79C6F}" srcOrd="0" destOrd="0" parTransId="{6150A085-D192-4F83-BE16-D0A41E0B07EE}" sibTransId="{92A9A393-3085-45FA-9F87-DCBF196F9D85}"/>
    <dgm:cxn modelId="{ACCB30B3-C460-4402-8852-7D1F06D96557}" type="presOf" srcId="{2291A1B8-EBAF-4546-B814-387FA0A4D48B}" destId="{6458F498-9086-411B-8805-B78B0311DD3E}" srcOrd="0" destOrd="0" presId="urn:microsoft.com/office/officeart/2005/8/layout/hList1"/>
    <dgm:cxn modelId="{D66EEBB9-6905-4E3F-AB17-A2FFB5957F78}" type="presOf" srcId="{C049B881-BC47-440D-93B9-23DA4CCF4C5B}" destId="{7CC10EF4-44C5-4562-AAE6-F9AE73CA57E9}" srcOrd="0" destOrd="4" presId="urn:microsoft.com/office/officeart/2005/8/layout/hList1"/>
    <dgm:cxn modelId="{7C2EC9BD-0183-439C-B43E-E61F092CC13D}" srcId="{06028840-4C41-41C7-8BF2-435763CC86F1}" destId="{9B2D393B-A3A5-4F45-B1E4-42B3D4C4F3B9}" srcOrd="3" destOrd="0" parTransId="{EE82B89F-E662-4F98-AA49-496533941558}" sibTransId="{6C8DA7BE-1DD9-45EE-9427-20005B385030}"/>
    <dgm:cxn modelId="{FBAD22C3-9702-49CA-8F32-B4159AE9C512}" type="presOf" srcId="{F94028F5-5EEE-4C68-89CA-48713E3C8F7C}" destId="{CBCD144A-F081-4B31-BD7B-EA2E3E8F1BBC}" srcOrd="0" destOrd="2" presId="urn:microsoft.com/office/officeart/2005/8/layout/hList1"/>
    <dgm:cxn modelId="{5D52B7C4-B4B9-4007-B6AD-471E8B7EB173}" type="presOf" srcId="{7EB29055-D029-4E3D-8D8B-2CE666B68D05}" destId="{949BDF2E-AE26-4E11-B944-BC2E43875FBE}" srcOrd="0" destOrd="2" presId="urn:microsoft.com/office/officeart/2005/8/layout/hList1"/>
    <dgm:cxn modelId="{3A871DD0-3423-46A6-A6EF-AD0C613B59B4}" srcId="{A583A0E6-4274-458A-9520-C7440CFFE093}" destId="{21B4426F-201B-4991-BBF6-2948C585162A}" srcOrd="5" destOrd="0" parTransId="{F097AB2C-86DE-49CA-8D53-475717B77E6F}" sibTransId="{34037856-EB2A-4406-8CA7-D32E0A17B937}"/>
    <dgm:cxn modelId="{68F8A0DE-420C-4FFA-9289-9B6F7D9D04B5}" srcId="{2291A1B8-EBAF-4546-B814-387FA0A4D48B}" destId="{7B79D41F-DD88-4F4A-8FA8-F5D6B491C752}" srcOrd="1" destOrd="0" parTransId="{93B59A8E-78E4-4274-BD51-4E0C222D8951}" sibTransId="{E0801B38-A050-4E4D-99C1-8371FEB869A5}"/>
    <dgm:cxn modelId="{62DF54E2-D809-4DB5-90B0-C94F8A37AA02}" type="presOf" srcId="{F4223AC2-4C7B-428A-8955-96DB4D26BC1F}" destId="{3EDBFA11-A17B-41DF-B217-31C6C89EA034}" srcOrd="0" destOrd="4" presId="urn:microsoft.com/office/officeart/2005/8/layout/hList1"/>
    <dgm:cxn modelId="{9FF086E2-9329-41E0-85BD-0A165DF96D2B}" srcId="{2291A1B8-EBAF-4546-B814-387FA0A4D48B}" destId="{A583A0E6-4274-458A-9520-C7440CFFE093}" srcOrd="4" destOrd="0" parTransId="{73E881FF-D8B6-464B-B5D5-A968786FF6D9}" sibTransId="{4A9B3ED1-FAA4-424A-8E14-A5DA8A6CA148}"/>
    <dgm:cxn modelId="{3A8996E3-837B-4AE6-BF12-BF9F8464C55F}" srcId="{B66EBE51-1F54-414A-AD19-6005E1D9C66C}" destId="{9D19F1A4-8BDF-4A61-8A5A-EE7285BB1B32}" srcOrd="0" destOrd="0" parTransId="{B8BB0441-4104-4EC2-B21B-ECB422981F5C}" sibTransId="{C14E5CB1-23B6-4927-8D3B-98B030B0D7B9}"/>
    <dgm:cxn modelId="{E2FA6AE6-58CB-43CB-9E8C-3691340B6D3A}" type="presOf" srcId="{06028840-4C41-41C7-8BF2-435763CC86F1}" destId="{7983D07F-86D0-4A43-95A0-F9F684913402}" srcOrd="0" destOrd="0" presId="urn:microsoft.com/office/officeart/2005/8/layout/hList1"/>
    <dgm:cxn modelId="{7E207DE8-7E5A-442B-A76D-4BCD4AF89A11}" type="presOf" srcId="{F48D2BBD-3EFF-4DF0-BE95-DA01811F29BF}" destId="{7CC10EF4-44C5-4562-AAE6-F9AE73CA57E9}" srcOrd="0" destOrd="7" presId="urn:microsoft.com/office/officeart/2005/8/layout/hList1"/>
    <dgm:cxn modelId="{382DD8E9-A4FD-4827-B20B-69D2706F882C}" type="presOf" srcId="{9B2D393B-A3A5-4F45-B1E4-42B3D4C4F3B9}" destId="{3EDBFA11-A17B-41DF-B217-31C6C89EA034}" srcOrd="0" destOrd="3" presId="urn:microsoft.com/office/officeart/2005/8/layout/hList1"/>
    <dgm:cxn modelId="{2BC6C1EC-92B4-4AEE-8260-EEE96A1A0FA6}" type="presOf" srcId="{20161A4D-0F10-47B8-AD3B-2B7AC5AA55D2}" destId="{949BDF2E-AE26-4E11-B944-BC2E43875FBE}" srcOrd="0" destOrd="4" presId="urn:microsoft.com/office/officeart/2005/8/layout/hList1"/>
    <dgm:cxn modelId="{3912AAF4-4252-4112-95AB-80E1F42CF08F}" type="presOf" srcId="{C0FB4D10-B96D-4FB3-8478-FF487F0923EB}" destId="{675D92EE-2C73-47B6-8D20-59838382114F}" srcOrd="0" destOrd="1" presId="urn:microsoft.com/office/officeart/2005/8/layout/hList1"/>
    <dgm:cxn modelId="{CE87BEF7-A558-4312-AB0D-D57BE16F3E95}" srcId="{A583A0E6-4274-458A-9520-C7440CFFE093}" destId="{9B1EF972-F258-4805-9401-7761F3651887}" srcOrd="3" destOrd="0" parTransId="{A773E5F3-22E5-4281-A9DB-6D84B26F42CF}" sibTransId="{0553689B-13DE-4F49-B5F0-2F453556F97A}"/>
    <dgm:cxn modelId="{9682FBFA-4B86-4BF9-A3DE-09E6AFEFABBC}" srcId="{B66EBE51-1F54-414A-AD19-6005E1D9C66C}" destId="{F94028F5-5EEE-4C68-89CA-48713E3C8F7C}" srcOrd="2" destOrd="0" parTransId="{9A88DE2F-BED6-4D57-B696-E6078A6A84D4}" sibTransId="{E4E1FF2E-D965-403E-8BF6-024531069801}"/>
    <dgm:cxn modelId="{93E6D1FB-A367-4828-B3F1-D2F876458374}" srcId="{A583A0E6-4274-458A-9520-C7440CFFE093}" destId="{52073D21-565E-4A17-8786-012032EF6EFF}" srcOrd="1" destOrd="0" parTransId="{980DF49A-8242-4AC5-9D20-2EDD48757B5C}" sibTransId="{B42C4C60-D96E-43EA-9C24-D0EA1D584B8B}"/>
    <dgm:cxn modelId="{B2FC46FC-A62A-4EB2-8850-A8AADD83FDDF}" srcId="{B90AE8D5-8E84-4914-8507-9D5B7AB88DE2}" destId="{076FF115-8BC4-4BC4-A585-B8C56B3DF51E}" srcOrd="0" destOrd="0" parTransId="{90882288-34BF-4637-B1E1-1DCD29455661}" sibTransId="{0D72FA6E-C459-4250-9057-4998A4731DAF}"/>
    <dgm:cxn modelId="{366CFFFE-2D5A-45FB-87E9-315CDFC4E9DC}" srcId="{B90AE8D5-8E84-4914-8507-9D5B7AB88DE2}" destId="{20161A4D-0F10-47B8-AD3B-2B7AC5AA55D2}" srcOrd="4" destOrd="0" parTransId="{38AFB270-80D4-4424-8606-052B9561A7B0}" sibTransId="{E094238B-4275-4E46-82C9-6393869DAEC8}"/>
    <dgm:cxn modelId="{448199FB-7804-4DF7-A21B-1F63ECC0DC62}" type="presParOf" srcId="{6458F498-9086-411B-8805-B78B0311DD3E}" destId="{2F4A473C-75AA-4078-90B7-4E05CFFC7509}" srcOrd="0" destOrd="0" presId="urn:microsoft.com/office/officeart/2005/8/layout/hList1"/>
    <dgm:cxn modelId="{C4041182-9E24-49E0-BBB3-92E29FD4C21C}" type="presParOf" srcId="{2F4A473C-75AA-4078-90B7-4E05CFFC7509}" destId="{665DA218-3706-40DE-9D02-5BD7944F6682}" srcOrd="0" destOrd="0" presId="urn:microsoft.com/office/officeart/2005/8/layout/hList1"/>
    <dgm:cxn modelId="{210DD248-426B-4C4C-BD9C-189D19E08972}" type="presParOf" srcId="{2F4A473C-75AA-4078-90B7-4E05CFFC7509}" destId="{CBCD144A-F081-4B31-BD7B-EA2E3E8F1BBC}" srcOrd="1" destOrd="0" presId="urn:microsoft.com/office/officeart/2005/8/layout/hList1"/>
    <dgm:cxn modelId="{0E17DDBC-C6B0-4C6A-A692-937E14A56CCA}" type="presParOf" srcId="{6458F498-9086-411B-8805-B78B0311DD3E}" destId="{FBE6F122-8353-47FA-A025-4C26A63302F9}" srcOrd="1" destOrd="0" presId="urn:microsoft.com/office/officeart/2005/8/layout/hList1"/>
    <dgm:cxn modelId="{750E9F79-808A-4DE1-944C-BEB11619DA5B}" type="presParOf" srcId="{6458F498-9086-411B-8805-B78B0311DD3E}" destId="{DE844965-BCAD-407A-A2DF-74477C03BB7C}" srcOrd="2" destOrd="0" presId="urn:microsoft.com/office/officeart/2005/8/layout/hList1"/>
    <dgm:cxn modelId="{F35DF987-635D-431B-B5E0-CD3C79092DF3}" type="presParOf" srcId="{DE844965-BCAD-407A-A2DF-74477C03BB7C}" destId="{6E2002BF-3AA3-42AB-B76C-7EE94B89F21E}" srcOrd="0" destOrd="0" presId="urn:microsoft.com/office/officeart/2005/8/layout/hList1"/>
    <dgm:cxn modelId="{A2D732F7-674A-4FCB-8CB5-361C8E7F533C}" type="presParOf" srcId="{DE844965-BCAD-407A-A2DF-74477C03BB7C}" destId="{675D92EE-2C73-47B6-8D20-59838382114F}" srcOrd="1" destOrd="0" presId="urn:microsoft.com/office/officeart/2005/8/layout/hList1"/>
    <dgm:cxn modelId="{DDD5C73C-0F0E-45E2-A4BA-D266956FACB0}" type="presParOf" srcId="{6458F498-9086-411B-8805-B78B0311DD3E}" destId="{080AE122-3914-4F82-AFAA-05A5378AC29F}" srcOrd="3" destOrd="0" presId="urn:microsoft.com/office/officeart/2005/8/layout/hList1"/>
    <dgm:cxn modelId="{1D1AA0C7-2FBD-45EE-9033-99E0571A0188}" type="presParOf" srcId="{6458F498-9086-411B-8805-B78B0311DD3E}" destId="{C08B2F29-1C08-4DFA-8284-88A0488EF01A}" srcOrd="4" destOrd="0" presId="urn:microsoft.com/office/officeart/2005/8/layout/hList1"/>
    <dgm:cxn modelId="{1281669E-02FE-443E-91B6-922AD29CB247}" type="presParOf" srcId="{C08B2F29-1C08-4DFA-8284-88A0488EF01A}" destId="{7983D07F-86D0-4A43-95A0-F9F684913402}" srcOrd="0" destOrd="0" presId="urn:microsoft.com/office/officeart/2005/8/layout/hList1"/>
    <dgm:cxn modelId="{0D7A0A75-61E1-45D1-BD8F-C1C8E9AA1D08}" type="presParOf" srcId="{C08B2F29-1C08-4DFA-8284-88A0488EF01A}" destId="{3EDBFA11-A17B-41DF-B217-31C6C89EA034}" srcOrd="1" destOrd="0" presId="urn:microsoft.com/office/officeart/2005/8/layout/hList1"/>
    <dgm:cxn modelId="{B55F09D0-4553-47D0-8A29-A2C489AE2D63}" type="presParOf" srcId="{6458F498-9086-411B-8805-B78B0311DD3E}" destId="{268ACDCA-9DDA-470C-A028-476875895E42}" srcOrd="5" destOrd="0" presId="urn:microsoft.com/office/officeart/2005/8/layout/hList1"/>
    <dgm:cxn modelId="{A009A81B-1C79-4C02-A11A-E2AEA698ABA3}" type="presParOf" srcId="{6458F498-9086-411B-8805-B78B0311DD3E}" destId="{63855E86-E540-485D-961F-6F77692121EA}" srcOrd="6" destOrd="0" presId="urn:microsoft.com/office/officeart/2005/8/layout/hList1"/>
    <dgm:cxn modelId="{763E200A-D2AD-48B0-85B7-AE1E1000C3F1}" type="presParOf" srcId="{63855E86-E540-485D-961F-6F77692121EA}" destId="{3876F671-B350-4C90-BEB7-EFBDFEEE7159}" srcOrd="0" destOrd="0" presId="urn:microsoft.com/office/officeart/2005/8/layout/hList1"/>
    <dgm:cxn modelId="{E7548AC7-2F05-4779-B7B7-5E19B92B0003}" type="presParOf" srcId="{63855E86-E540-485D-961F-6F77692121EA}" destId="{949BDF2E-AE26-4E11-B944-BC2E43875FBE}" srcOrd="1" destOrd="0" presId="urn:microsoft.com/office/officeart/2005/8/layout/hList1"/>
    <dgm:cxn modelId="{D179C160-095D-400A-8490-04EA6037B8E3}" type="presParOf" srcId="{6458F498-9086-411B-8805-B78B0311DD3E}" destId="{37A7F36A-A760-44A3-9C2C-B512A7C7279D}" srcOrd="7" destOrd="0" presId="urn:microsoft.com/office/officeart/2005/8/layout/hList1"/>
    <dgm:cxn modelId="{49DE4915-217E-46EE-8F7F-9DBC9842687C}" type="presParOf" srcId="{6458F498-9086-411B-8805-B78B0311DD3E}" destId="{52EE74FF-2569-4726-895A-5FD9E2CF5A5D}" srcOrd="8" destOrd="0" presId="urn:microsoft.com/office/officeart/2005/8/layout/hList1"/>
    <dgm:cxn modelId="{ED037842-D466-49F8-B011-6D3AFBFDFD44}" type="presParOf" srcId="{52EE74FF-2569-4726-895A-5FD9E2CF5A5D}" destId="{7D193C89-E586-4287-BADA-C6D39B4F52AE}" srcOrd="0" destOrd="0" presId="urn:microsoft.com/office/officeart/2005/8/layout/hList1"/>
    <dgm:cxn modelId="{DB5948C2-E1DC-449E-B171-7747CF3806F1}" type="presParOf" srcId="{52EE74FF-2569-4726-895A-5FD9E2CF5A5D}" destId="{7CC10EF4-44C5-4562-AAE6-F9AE73CA57E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319420-E1A8-4F0A-8A28-CCCB41A08E7D}"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de-DE"/>
        </a:p>
      </dgm:t>
    </dgm:pt>
    <dgm:pt modelId="{F14CDD57-1DA1-4E35-B0D4-F40782ED4376}">
      <dgm:prSet phldrT="[Text]"/>
      <dgm:spPr/>
      <dgm:t>
        <a:bodyPr/>
        <a:lstStyle/>
        <a:p>
          <a:pPr>
            <a:buFont typeface="+mj-lt"/>
            <a:buAutoNum type="arabicPeriod"/>
          </a:pPr>
          <a:r>
            <a:rPr lang="en-US" noProof="0"/>
            <a:t>Demographic segment</a:t>
          </a:r>
          <a:endParaRPr lang="de-DE"/>
        </a:p>
      </dgm:t>
    </dgm:pt>
    <dgm:pt modelId="{F7D72F76-D96B-4657-9B92-2B6350F7BA10}" type="parTrans" cxnId="{CA5B1254-1C00-4399-A698-3EA46553173C}">
      <dgm:prSet/>
      <dgm:spPr/>
      <dgm:t>
        <a:bodyPr/>
        <a:lstStyle/>
        <a:p>
          <a:endParaRPr lang="de-DE"/>
        </a:p>
      </dgm:t>
    </dgm:pt>
    <dgm:pt modelId="{F272E2BE-35A8-4737-9138-71752764781D}" type="sibTrans" cxnId="{CA5B1254-1C00-4399-A698-3EA46553173C}">
      <dgm:prSet/>
      <dgm:spPr/>
      <dgm:t>
        <a:bodyPr/>
        <a:lstStyle/>
        <a:p>
          <a:endParaRPr lang="de-DE"/>
        </a:p>
      </dgm:t>
    </dgm:pt>
    <dgm:pt modelId="{0FE4DB8C-7FA3-4A5F-82DA-2B6719578629}">
      <dgm:prSet phldrT="[Text]"/>
      <dgm:spPr/>
      <dgm:t>
        <a:bodyPr/>
        <a:lstStyle/>
        <a:p>
          <a:pPr>
            <a:buFont typeface="+mj-lt"/>
            <a:buAutoNum type="arabicPeriod" startAt="3"/>
          </a:pPr>
          <a:r>
            <a:rPr lang="en-US" noProof="0" dirty="0"/>
            <a:t>Political/Legal segment</a:t>
          </a:r>
          <a:endParaRPr lang="de-DE" dirty="0"/>
        </a:p>
      </dgm:t>
    </dgm:pt>
    <dgm:pt modelId="{37A4DCDF-820D-4128-8511-4D0FCD74CAFF}" type="parTrans" cxnId="{BA2DA341-3798-48CB-A204-C75D274EF160}">
      <dgm:prSet/>
      <dgm:spPr/>
      <dgm:t>
        <a:bodyPr/>
        <a:lstStyle/>
        <a:p>
          <a:endParaRPr lang="de-DE"/>
        </a:p>
      </dgm:t>
    </dgm:pt>
    <dgm:pt modelId="{90CA1224-F28F-481F-B147-C6E825C74CD3}" type="sibTrans" cxnId="{BA2DA341-3798-48CB-A204-C75D274EF160}">
      <dgm:prSet/>
      <dgm:spPr/>
      <dgm:t>
        <a:bodyPr/>
        <a:lstStyle/>
        <a:p>
          <a:endParaRPr lang="de-DE"/>
        </a:p>
      </dgm:t>
    </dgm:pt>
    <dgm:pt modelId="{AA855F06-63C8-4DE9-AD8E-B45789BEBB8B}">
      <dgm:prSet/>
      <dgm:spPr/>
      <dgm:t>
        <a:bodyPr/>
        <a:lstStyle/>
        <a:p>
          <a:r>
            <a:rPr lang="en-US" noProof="0" dirty="0"/>
            <a:t>Population size</a:t>
          </a:r>
        </a:p>
      </dgm:t>
    </dgm:pt>
    <dgm:pt modelId="{0511FFF1-016F-4637-BFD1-28BA287D4EB9}" type="parTrans" cxnId="{D7BCA06E-A809-4A23-90E2-BBC2D260F388}">
      <dgm:prSet/>
      <dgm:spPr/>
      <dgm:t>
        <a:bodyPr/>
        <a:lstStyle/>
        <a:p>
          <a:endParaRPr lang="de-DE"/>
        </a:p>
      </dgm:t>
    </dgm:pt>
    <dgm:pt modelId="{72BEAEFE-C975-424E-8946-8D84B8C6A2DA}" type="sibTrans" cxnId="{D7BCA06E-A809-4A23-90E2-BBC2D260F388}">
      <dgm:prSet/>
      <dgm:spPr/>
      <dgm:t>
        <a:bodyPr/>
        <a:lstStyle/>
        <a:p>
          <a:endParaRPr lang="de-DE"/>
        </a:p>
      </dgm:t>
    </dgm:pt>
    <dgm:pt modelId="{85046005-6CDB-46A6-9748-E22BEA028A0C}">
      <dgm:prSet/>
      <dgm:spPr/>
      <dgm:t>
        <a:bodyPr/>
        <a:lstStyle/>
        <a:p>
          <a:r>
            <a:rPr lang="en-US" noProof="0" dirty="0"/>
            <a:t>Age structure</a:t>
          </a:r>
        </a:p>
      </dgm:t>
    </dgm:pt>
    <dgm:pt modelId="{6FAA505F-0B9E-4469-BE34-869215B77824}" type="parTrans" cxnId="{63A4EEF5-3793-4204-9475-F7700633C7A5}">
      <dgm:prSet/>
      <dgm:spPr/>
      <dgm:t>
        <a:bodyPr/>
        <a:lstStyle/>
        <a:p>
          <a:endParaRPr lang="de-DE"/>
        </a:p>
      </dgm:t>
    </dgm:pt>
    <dgm:pt modelId="{A1BEBB7E-FAE3-4DF3-9888-0D320CBD1766}" type="sibTrans" cxnId="{63A4EEF5-3793-4204-9475-F7700633C7A5}">
      <dgm:prSet/>
      <dgm:spPr/>
      <dgm:t>
        <a:bodyPr/>
        <a:lstStyle/>
        <a:p>
          <a:endParaRPr lang="de-DE"/>
        </a:p>
      </dgm:t>
    </dgm:pt>
    <dgm:pt modelId="{882729AD-6F06-4054-A166-2ABC88A9CEBF}">
      <dgm:prSet/>
      <dgm:spPr/>
      <dgm:t>
        <a:bodyPr/>
        <a:lstStyle/>
        <a:p>
          <a:r>
            <a:rPr lang="en-US" noProof="0" dirty="0"/>
            <a:t>Geographic distribution</a:t>
          </a:r>
        </a:p>
      </dgm:t>
    </dgm:pt>
    <dgm:pt modelId="{640EE3EC-F3F7-479B-BD5E-5EF02AA54F2C}" type="parTrans" cxnId="{2BAAB48C-0B88-4B8E-84D1-9365E5921D70}">
      <dgm:prSet/>
      <dgm:spPr/>
      <dgm:t>
        <a:bodyPr/>
        <a:lstStyle/>
        <a:p>
          <a:endParaRPr lang="de-DE"/>
        </a:p>
      </dgm:t>
    </dgm:pt>
    <dgm:pt modelId="{5698EB53-764B-4191-9FD6-44D30C5FCD40}" type="sibTrans" cxnId="{2BAAB48C-0B88-4B8E-84D1-9365E5921D70}">
      <dgm:prSet/>
      <dgm:spPr/>
      <dgm:t>
        <a:bodyPr/>
        <a:lstStyle/>
        <a:p>
          <a:endParaRPr lang="de-DE"/>
        </a:p>
      </dgm:t>
    </dgm:pt>
    <dgm:pt modelId="{704A5AFD-01F4-43E6-83B8-57522143B185}">
      <dgm:prSet/>
      <dgm:spPr/>
      <dgm:t>
        <a:bodyPr/>
        <a:lstStyle/>
        <a:p>
          <a:r>
            <a:rPr lang="en-US" noProof="0" dirty="0"/>
            <a:t>Ethnic mix</a:t>
          </a:r>
        </a:p>
      </dgm:t>
    </dgm:pt>
    <dgm:pt modelId="{0D4F1920-01C0-4A82-8F5A-99E23D7D4ACC}" type="parTrans" cxnId="{E53E7FFD-4841-4252-A180-9A6F2187271E}">
      <dgm:prSet/>
      <dgm:spPr/>
      <dgm:t>
        <a:bodyPr/>
        <a:lstStyle/>
        <a:p>
          <a:endParaRPr lang="de-DE"/>
        </a:p>
      </dgm:t>
    </dgm:pt>
    <dgm:pt modelId="{E596B8F8-F7FF-4595-82AB-B1ABF1865A4D}" type="sibTrans" cxnId="{E53E7FFD-4841-4252-A180-9A6F2187271E}">
      <dgm:prSet/>
      <dgm:spPr/>
      <dgm:t>
        <a:bodyPr/>
        <a:lstStyle/>
        <a:p>
          <a:endParaRPr lang="de-DE"/>
        </a:p>
      </dgm:t>
    </dgm:pt>
    <dgm:pt modelId="{676A51F7-E7D2-4B88-A1E6-14F3E479C238}">
      <dgm:prSet/>
      <dgm:spPr/>
      <dgm:t>
        <a:bodyPr/>
        <a:lstStyle/>
        <a:p>
          <a:r>
            <a:rPr lang="en-US" noProof="0" dirty="0" err="1"/>
            <a:t>lncome</a:t>
          </a:r>
          <a:r>
            <a:rPr lang="en-US" noProof="0" dirty="0"/>
            <a:t> distribution</a:t>
          </a:r>
        </a:p>
      </dgm:t>
    </dgm:pt>
    <dgm:pt modelId="{4AC86A82-295A-4D6E-A9EA-CFDA9018DEAF}" type="parTrans" cxnId="{EF3F485B-7461-43DE-8748-3DE0C60CA66A}">
      <dgm:prSet/>
      <dgm:spPr/>
      <dgm:t>
        <a:bodyPr/>
        <a:lstStyle/>
        <a:p>
          <a:endParaRPr lang="de-DE"/>
        </a:p>
      </dgm:t>
    </dgm:pt>
    <dgm:pt modelId="{457421FB-18F6-49D8-B9C4-115A5DD81994}" type="sibTrans" cxnId="{EF3F485B-7461-43DE-8748-3DE0C60CA66A}">
      <dgm:prSet/>
      <dgm:spPr/>
      <dgm:t>
        <a:bodyPr/>
        <a:lstStyle/>
        <a:p>
          <a:endParaRPr lang="de-DE"/>
        </a:p>
      </dgm:t>
    </dgm:pt>
    <dgm:pt modelId="{CEFB8DF3-7130-4B5B-B224-51C872850B25}">
      <dgm:prSet/>
      <dgm:spPr/>
      <dgm:t>
        <a:bodyPr/>
        <a:lstStyle/>
        <a:p>
          <a:r>
            <a:rPr lang="en-US" noProof="0" dirty="0"/>
            <a:t>Economic segment</a:t>
          </a:r>
        </a:p>
      </dgm:t>
    </dgm:pt>
    <dgm:pt modelId="{250F93D0-1CC5-4CB0-973D-4135C372F6D9}" type="parTrans" cxnId="{F1D89E6F-AC8A-4D67-B6DA-7AE8EB97F470}">
      <dgm:prSet/>
      <dgm:spPr/>
      <dgm:t>
        <a:bodyPr/>
        <a:lstStyle/>
        <a:p>
          <a:endParaRPr lang="de-DE"/>
        </a:p>
      </dgm:t>
    </dgm:pt>
    <dgm:pt modelId="{8C61F246-EDBB-4BA3-9A2B-674DDDBA4E06}" type="sibTrans" cxnId="{F1D89E6F-AC8A-4D67-B6DA-7AE8EB97F470}">
      <dgm:prSet/>
      <dgm:spPr/>
      <dgm:t>
        <a:bodyPr/>
        <a:lstStyle/>
        <a:p>
          <a:endParaRPr lang="de-DE"/>
        </a:p>
      </dgm:t>
    </dgm:pt>
    <dgm:pt modelId="{D6435C02-F7FD-4F71-B25C-F0AB355028D9}">
      <dgm:prSet/>
      <dgm:spPr/>
      <dgm:t>
        <a:bodyPr/>
        <a:lstStyle/>
        <a:p>
          <a:r>
            <a:rPr lang="en-US" noProof="0" dirty="0"/>
            <a:t>Inflation rates</a:t>
          </a:r>
        </a:p>
      </dgm:t>
    </dgm:pt>
    <dgm:pt modelId="{7FCF69C6-8D64-4404-9E24-80D599A9CAD4}" type="parTrans" cxnId="{D1645785-3653-45F7-8FFE-F0465A6109A2}">
      <dgm:prSet/>
      <dgm:spPr/>
      <dgm:t>
        <a:bodyPr/>
        <a:lstStyle/>
        <a:p>
          <a:endParaRPr lang="de-DE"/>
        </a:p>
      </dgm:t>
    </dgm:pt>
    <dgm:pt modelId="{2E9BC756-D294-4D4B-9D60-1E902FDA34CC}" type="sibTrans" cxnId="{D1645785-3653-45F7-8FFE-F0465A6109A2}">
      <dgm:prSet/>
      <dgm:spPr/>
      <dgm:t>
        <a:bodyPr/>
        <a:lstStyle/>
        <a:p>
          <a:endParaRPr lang="de-DE"/>
        </a:p>
      </dgm:t>
    </dgm:pt>
    <dgm:pt modelId="{8DC63524-ABF7-4882-ADE0-6314EC6B95C8}">
      <dgm:prSet/>
      <dgm:spPr/>
      <dgm:t>
        <a:bodyPr/>
        <a:lstStyle/>
        <a:p>
          <a:r>
            <a:rPr lang="en-US" noProof="0" dirty="0"/>
            <a:t>Interest rates</a:t>
          </a:r>
        </a:p>
      </dgm:t>
    </dgm:pt>
    <dgm:pt modelId="{3E1751D6-1B4C-411F-B68E-9AA81F0CE464}" type="parTrans" cxnId="{C748260C-BDD1-4CC3-A524-448D447BC6A4}">
      <dgm:prSet/>
      <dgm:spPr/>
      <dgm:t>
        <a:bodyPr/>
        <a:lstStyle/>
        <a:p>
          <a:endParaRPr lang="de-DE"/>
        </a:p>
      </dgm:t>
    </dgm:pt>
    <dgm:pt modelId="{D8C3C1CB-0F36-4362-8468-70205E4D1142}" type="sibTrans" cxnId="{C748260C-BDD1-4CC3-A524-448D447BC6A4}">
      <dgm:prSet/>
      <dgm:spPr/>
      <dgm:t>
        <a:bodyPr/>
        <a:lstStyle/>
        <a:p>
          <a:endParaRPr lang="de-DE"/>
        </a:p>
      </dgm:t>
    </dgm:pt>
    <dgm:pt modelId="{CA7578D0-81C9-4D99-B90B-F04DF4B1EFA2}">
      <dgm:prSet/>
      <dgm:spPr/>
      <dgm:t>
        <a:bodyPr/>
        <a:lstStyle/>
        <a:p>
          <a:r>
            <a:rPr lang="en-US" noProof="0" dirty="0"/>
            <a:t>Trade deficits or surpluses</a:t>
          </a:r>
        </a:p>
      </dgm:t>
    </dgm:pt>
    <dgm:pt modelId="{43E7208A-9566-415E-8246-E4D87AFB0072}" type="parTrans" cxnId="{6FEE2BC8-34AD-41E4-97F4-3B4FD9BA5138}">
      <dgm:prSet/>
      <dgm:spPr/>
      <dgm:t>
        <a:bodyPr/>
        <a:lstStyle/>
        <a:p>
          <a:endParaRPr lang="de-DE"/>
        </a:p>
      </dgm:t>
    </dgm:pt>
    <dgm:pt modelId="{F9710B83-8CDD-473E-A206-87015D4F3CAF}" type="sibTrans" cxnId="{6FEE2BC8-34AD-41E4-97F4-3B4FD9BA5138}">
      <dgm:prSet/>
      <dgm:spPr/>
      <dgm:t>
        <a:bodyPr/>
        <a:lstStyle/>
        <a:p>
          <a:endParaRPr lang="de-DE"/>
        </a:p>
      </dgm:t>
    </dgm:pt>
    <dgm:pt modelId="{D5E499F9-6F32-4901-93C7-0BDEEA168059}">
      <dgm:prSet/>
      <dgm:spPr/>
      <dgm:t>
        <a:bodyPr/>
        <a:lstStyle/>
        <a:p>
          <a:r>
            <a:rPr lang="en-US" noProof="0" dirty="0"/>
            <a:t>Budget deficits or surpluses</a:t>
          </a:r>
        </a:p>
      </dgm:t>
    </dgm:pt>
    <dgm:pt modelId="{5337A858-16D5-49FF-9CE6-4CDE22720946}" type="parTrans" cxnId="{9F3806F2-572C-434F-A8BB-89BF68276287}">
      <dgm:prSet/>
      <dgm:spPr/>
      <dgm:t>
        <a:bodyPr/>
        <a:lstStyle/>
        <a:p>
          <a:endParaRPr lang="de-DE"/>
        </a:p>
      </dgm:t>
    </dgm:pt>
    <dgm:pt modelId="{5207D139-3CD4-4926-9C15-5FC3B42B7326}" type="sibTrans" cxnId="{9F3806F2-572C-434F-A8BB-89BF68276287}">
      <dgm:prSet/>
      <dgm:spPr/>
      <dgm:t>
        <a:bodyPr/>
        <a:lstStyle/>
        <a:p>
          <a:endParaRPr lang="de-DE"/>
        </a:p>
      </dgm:t>
    </dgm:pt>
    <dgm:pt modelId="{D7AB5F4E-DD96-4126-972D-2788E12D6163}">
      <dgm:prSet/>
      <dgm:spPr/>
      <dgm:t>
        <a:bodyPr/>
        <a:lstStyle/>
        <a:p>
          <a:r>
            <a:rPr lang="en-US" noProof="0" dirty="0"/>
            <a:t>Personal savings rate</a:t>
          </a:r>
        </a:p>
      </dgm:t>
    </dgm:pt>
    <dgm:pt modelId="{FFA46463-26C3-4733-B1E5-0CA4BF9EBB52}" type="parTrans" cxnId="{646C26D5-C997-4CF1-9028-81475EF15EAA}">
      <dgm:prSet/>
      <dgm:spPr/>
      <dgm:t>
        <a:bodyPr/>
        <a:lstStyle/>
        <a:p>
          <a:endParaRPr lang="de-DE"/>
        </a:p>
      </dgm:t>
    </dgm:pt>
    <dgm:pt modelId="{1D0398A4-91E6-4DA9-A29D-D12C7C4A608E}" type="sibTrans" cxnId="{646C26D5-C997-4CF1-9028-81475EF15EAA}">
      <dgm:prSet/>
      <dgm:spPr/>
      <dgm:t>
        <a:bodyPr/>
        <a:lstStyle/>
        <a:p>
          <a:endParaRPr lang="de-DE"/>
        </a:p>
      </dgm:t>
    </dgm:pt>
    <dgm:pt modelId="{6C752A2C-F5F6-4489-8694-2F781FEC4CF8}">
      <dgm:prSet/>
      <dgm:spPr/>
      <dgm:t>
        <a:bodyPr/>
        <a:lstStyle/>
        <a:p>
          <a:r>
            <a:rPr lang="en-US" noProof="0" dirty="0"/>
            <a:t>Business savings rates</a:t>
          </a:r>
        </a:p>
      </dgm:t>
    </dgm:pt>
    <dgm:pt modelId="{25F7AA2A-A8B9-4DFB-A799-72AB5C8DAF7C}" type="parTrans" cxnId="{EC5C7A0E-1347-409B-A608-5E13BAA8FC30}">
      <dgm:prSet/>
      <dgm:spPr/>
      <dgm:t>
        <a:bodyPr/>
        <a:lstStyle/>
        <a:p>
          <a:endParaRPr lang="de-DE"/>
        </a:p>
      </dgm:t>
    </dgm:pt>
    <dgm:pt modelId="{2AABA9EA-A405-4C81-9172-7ECE1385A14B}" type="sibTrans" cxnId="{EC5C7A0E-1347-409B-A608-5E13BAA8FC30}">
      <dgm:prSet/>
      <dgm:spPr/>
      <dgm:t>
        <a:bodyPr/>
        <a:lstStyle/>
        <a:p>
          <a:endParaRPr lang="de-DE"/>
        </a:p>
      </dgm:t>
    </dgm:pt>
    <dgm:pt modelId="{A2D0CD2D-FD92-453C-9F05-8C3DEA041428}">
      <dgm:prSet/>
      <dgm:spPr/>
      <dgm:t>
        <a:bodyPr/>
        <a:lstStyle/>
        <a:p>
          <a:r>
            <a:rPr lang="en-US" noProof="0" dirty="0"/>
            <a:t>Gross domestic product</a:t>
          </a:r>
        </a:p>
      </dgm:t>
    </dgm:pt>
    <dgm:pt modelId="{0F8B2F0D-2D5B-45FF-9815-C2ED3619AC91}" type="parTrans" cxnId="{337710C3-2BB8-458D-84A4-FBB04CD0989C}">
      <dgm:prSet/>
      <dgm:spPr/>
      <dgm:t>
        <a:bodyPr/>
        <a:lstStyle/>
        <a:p>
          <a:endParaRPr lang="de-DE"/>
        </a:p>
      </dgm:t>
    </dgm:pt>
    <dgm:pt modelId="{C7FF3D62-8551-4EEC-A9E1-1775E01F70FF}" type="sibTrans" cxnId="{337710C3-2BB8-458D-84A4-FBB04CD0989C}">
      <dgm:prSet/>
      <dgm:spPr/>
      <dgm:t>
        <a:bodyPr/>
        <a:lstStyle/>
        <a:p>
          <a:endParaRPr lang="de-DE"/>
        </a:p>
      </dgm:t>
    </dgm:pt>
    <dgm:pt modelId="{E970EE13-41BB-48E7-A4EC-A7F86A8F8457}">
      <dgm:prSet/>
      <dgm:spPr/>
      <dgm:t>
        <a:bodyPr/>
        <a:lstStyle/>
        <a:p>
          <a:r>
            <a:rPr lang="en-US" noProof="0" dirty="0"/>
            <a:t>Antitrust laws</a:t>
          </a:r>
        </a:p>
      </dgm:t>
    </dgm:pt>
    <dgm:pt modelId="{526722C9-F104-4494-ACC3-0CE5EF8DC0DE}" type="parTrans" cxnId="{BD6D7679-E3FE-45D6-8E05-DD48E849EE64}">
      <dgm:prSet/>
      <dgm:spPr/>
      <dgm:t>
        <a:bodyPr/>
        <a:lstStyle/>
        <a:p>
          <a:endParaRPr lang="de-DE"/>
        </a:p>
      </dgm:t>
    </dgm:pt>
    <dgm:pt modelId="{C1550577-675B-43B3-AB33-36A7D4A7FD53}" type="sibTrans" cxnId="{BD6D7679-E3FE-45D6-8E05-DD48E849EE64}">
      <dgm:prSet/>
      <dgm:spPr/>
      <dgm:t>
        <a:bodyPr/>
        <a:lstStyle/>
        <a:p>
          <a:endParaRPr lang="de-DE"/>
        </a:p>
      </dgm:t>
    </dgm:pt>
    <dgm:pt modelId="{F6273A09-7307-4DF9-A870-ED06F915FCBD}">
      <dgm:prSet/>
      <dgm:spPr/>
      <dgm:t>
        <a:bodyPr/>
        <a:lstStyle/>
        <a:p>
          <a:r>
            <a:rPr lang="en-US" noProof="0" dirty="0"/>
            <a:t>Taxation laws</a:t>
          </a:r>
        </a:p>
      </dgm:t>
    </dgm:pt>
    <dgm:pt modelId="{DD3FBA68-55D2-460E-B1EA-13A95610B84D}" type="parTrans" cxnId="{0C7A64B4-47D1-45C1-AB85-DE66A327EDE9}">
      <dgm:prSet/>
      <dgm:spPr/>
      <dgm:t>
        <a:bodyPr/>
        <a:lstStyle/>
        <a:p>
          <a:endParaRPr lang="de-DE"/>
        </a:p>
      </dgm:t>
    </dgm:pt>
    <dgm:pt modelId="{B6466C5C-90AB-4D2C-8978-B6A925D986E5}" type="sibTrans" cxnId="{0C7A64B4-47D1-45C1-AB85-DE66A327EDE9}">
      <dgm:prSet/>
      <dgm:spPr/>
      <dgm:t>
        <a:bodyPr/>
        <a:lstStyle/>
        <a:p>
          <a:endParaRPr lang="de-DE"/>
        </a:p>
      </dgm:t>
    </dgm:pt>
    <dgm:pt modelId="{F6A588D5-4759-47E1-B02E-E55FA9E8E648}">
      <dgm:prSet/>
      <dgm:spPr/>
      <dgm:t>
        <a:bodyPr/>
        <a:lstStyle/>
        <a:p>
          <a:r>
            <a:rPr lang="en-US" noProof="0" dirty="0"/>
            <a:t>Deregulation philosophies</a:t>
          </a:r>
        </a:p>
      </dgm:t>
    </dgm:pt>
    <dgm:pt modelId="{9DB99D19-4ED5-4641-AF23-8901B4401E0D}" type="parTrans" cxnId="{519A8025-43F3-4FE4-A1A3-CEDB1A2500BC}">
      <dgm:prSet/>
      <dgm:spPr/>
      <dgm:t>
        <a:bodyPr/>
        <a:lstStyle/>
        <a:p>
          <a:endParaRPr lang="de-DE"/>
        </a:p>
      </dgm:t>
    </dgm:pt>
    <dgm:pt modelId="{098E5AA3-D49B-4B33-BA9D-0C2B57790135}" type="sibTrans" cxnId="{519A8025-43F3-4FE4-A1A3-CEDB1A2500BC}">
      <dgm:prSet/>
      <dgm:spPr/>
      <dgm:t>
        <a:bodyPr/>
        <a:lstStyle/>
        <a:p>
          <a:endParaRPr lang="de-DE"/>
        </a:p>
      </dgm:t>
    </dgm:pt>
    <dgm:pt modelId="{A9C543DB-D2B2-4FD8-BE50-F6CF5C143BEC}">
      <dgm:prSet/>
      <dgm:spPr/>
      <dgm:t>
        <a:bodyPr/>
        <a:lstStyle/>
        <a:p>
          <a:r>
            <a:rPr lang="en-US" noProof="0" dirty="0" err="1"/>
            <a:t>Labour</a:t>
          </a:r>
          <a:r>
            <a:rPr lang="en-US" noProof="0" dirty="0"/>
            <a:t> training laws</a:t>
          </a:r>
        </a:p>
      </dgm:t>
    </dgm:pt>
    <dgm:pt modelId="{1A91597C-5DE1-47E3-AC57-18D6BD245519}" type="parTrans" cxnId="{33C64CDB-57AC-4D53-8831-BC7BC8AEF76E}">
      <dgm:prSet/>
      <dgm:spPr/>
      <dgm:t>
        <a:bodyPr/>
        <a:lstStyle/>
        <a:p>
          <a:endParaRPr lang="de-DE"/>
        </a:p>
      </dgm:t>
    </dgm:pt>
    <dgm:pt modelId="{A64C429E-BCAD-4918-94A2-A1B5002FFB05}" type="sibTrans" cxnId="{33C64CDB-57AC-4D53-8831-BC7BC8AEF76E}">
      <dgm:prSet/>
      <dgm:spPr/>
      <dgm:t>
        <a:bodyPr/>
        <a:lstStyle/>
        <a:p>
          <a:endParaRPr lang="de-DE"/>
        </a:p>
      </dgm:t>
    </dgm:pt>
    <dgm:pt modelId="{4BC774EE-0D51-4DE2-B590-D347FA0B840E}">
      <dgm:prSet/>
      <dgm:spPr/>
      <dgm:t>
        <a:bodyPr/>
        <a:lstStyle/>
        <a:p>
          <a:r>
            <a:rPr lang="en-US" noProof="0" dirty="0"/>
            <a:t>Educational philosophies and policies</a:t>
          </a:r>
        </a:p>
      </dgm:t>
    </dgm:pt>
    <dgm:pt modelId="{8CF67570-C5B6-40D1-835C-01B73DA27A7F}" type="parTrans" cxnId="{4C0F61F8-1B8D-42B5-A194-7FB76597CEF0}">
      <dgm:prSet/>
      <dgm:spPr/>
      <dgm:t>
        <a:bodyPr/>
        <a:lstStyle/>
        <a:p>
          <a:endParaRPr lang="de-DE"/>
        </a:p>
      </dgm:t>
    </dgm:pt>
    <dgm:pt modelId="{41D6BE37-43E0-45DE-ACDE-D75322A84820}" type="sibTrans" cxnId="{4C0F61F8-1B8D-42B5-A194-7FB76597CEF0}">
      <dgm:prSet/>
      <dgm:spPr/>
      <dgm:t>
        <a:bodyPr/>
        <a:lstStyle/>
        <a:p>
          <a:endParaRPr lang="de-DE"/>
        </a:p>
      </dgm:t>
    </dgm:pt>
    <dgm:pt modelId="{E3751DA3-77C4-4C73-8619-4EC01C6B9C38}">
      <dgm:prSet phldrT="[Text]"/>
      <dgm:spPr/>
      <dgm:t>
        <a:bodyPr/>
        <a:lstStyle/>
        <a:p>
          <a:pPr>
            <a:buFont typeface="+mj-lt"/>
            <a:buAutoNum type="arabicPeriod" startAt="4"/>
          </a:pPr>
          <a:r>
            <a:rPr lang="en-US" noProof="0"/>
            <a:t>Sociocultural segment</a:t>
          </a:r>
          <a:endParaRPr lang="en-US" noProof="0" dirty="0"/>
        </a:p>
      </dgm:t>
    </dgm:pt>
    <dgm:pt modelId="{B51E5B4C-9280-40A1-8C5A-7C2D0DA3E7A3}" type="parTrans" cxnId="{862B5DA0-C53C-4A43-A903-A7231B39FBE9}">
      <dgm:prSet/>
      <dgm:spPr/>
      <dgm:t>
        <a:bodyPr/>
        <a:lstStyle/>
        <a:p>
          <a:endParaRPr lang="de-DE"/>
        </a:p>
      </dgm:t>
    </dgm:pt>
    <dgm:pt modelId="{296F0EB2-0F84-47FD-AAA4-A6840FD4DFFB}" type="sibTrans" cxnId="{862B5DA0-C53C-4A43-A903-A7231B39FBE9}">
      <dgm:prSet/>
      <dgm:spPr/>
      <dgm:t>
        <a:bodyPr/>
        <a:lstStyle/>
        <a:p>
          <a:endParaRPr lang="de-DE"/>
        </a:p>
      </dgm:t>
    </dgm:pt>
    <dgm:pt modelId="{74F9EDD9-91B6-4D1C-8AAF-C938FE45C37D}">
      <dgm:prSet/>
      <dgm:spPr/>
      <dgm:t>
        <a:bodyPr/>
        <a:lstStyle/>
        <a:p>
          <a:r>
            <a:rPr lang="en-US" noProof="0" dirty="0"/>
            <a:t>Women in the workforce</a:t>
          </a:r>
        </a:p>
      </dgm:t>
    </dgm:pt>
    <dgm:pt modelId="{AB6F60CC-E740-417C-A0C5-2886347950AB}" type="parTrans" cxnId="{7266001F-2263-40FE-8951-50E8A48D8F44}">
      <dgm:prSet/>
      <dgm:spPr/>
      <dgm:t>
        <a:bodyPr/>
        <a:lstStyle/>
        <a:p>
          <a:endParaRPr lang="de-DE"/>
        </a:p>
      </dgm:t>
    </dgm:pt>
    <dgm:pt modelId="{A6DE8022-6712-4DAE-9224-139190DD4FC0}" type="sibTrans" cxnId="{7266001F-2263-40FE-8951-50E8A48D8F44}">
      <dgm:prSet/>
      <dgm:spPr/>
      <dgm:t>
        <a:bodyPr/>
        <a:lstStyle/>
        <a:p>
          <a:endParaRPr lang="de-DE"/>
        </a:p>
      </dgm:t>
    </dgm:pt>
    <dgm:pt modelId="{095D0D52-F621-4049-80B2-6E621F61F032}">
      <dgm:prSet/>
      <dgm:spPr/>
      <dgm:t>
        <a:bodyPr/>
        <a:lstStyle/>
        <a:p>
          <a:r>
            <a:rPr lang="en-US" noProof="0" dirty="0"/>
            <a:t>Workforce diversity</a:t>
          </a:r>
        </a:p>
      </dgm:t>
    </dgm:pt>
    <dgm:pt modelId="{6732BBA9-9609-46A9-B24D-19E99EE934D0}" type="parTrans" cxnId="{484E5D10-BDB4-44B9-A6CF-68AB83170B1F}">
      <dgm:prSet/>
      <dgm:spPr/>
      <dgm:t>
        <a:bodyPr/>
        <a:lstStyle/>
        <a:p>
          <a:endParaRPr lang="de-DE"/>
        </a:p>
      </dgm:t>
    </dgm:pt>
    <dgm:pt modelId="{D827164F-43A5-4E13-88E9-52CDB70AA428}" type="sibTrans" cxnId="{484E5D10-BDB4-44B9-A6CF-68AB83170B1F}">
      <dgm:prSet/>
      <dgm:spPr/>
      <dgm:t>
        <a:bodyPr/>
        <a:lstStyle/>
        <a:p>
          <a:endParaRPr lang="de-DE"/>
        </a:p>
      </dgm:t>
    </dgm:pt>
    <dgm:pt modelId="{CDDF9BB6-1A10-4467-80C2-EE41F9A6B9A1}">
      <dgm:prSet/>
      <dgm:spPr/>
      <dgm:t>
        <a:bodyPr/>
        <a:lstStyle/>
        <a:p>
          <a:r>
            <a:rPr lang="en-US" noProof="0" dirty="0"/>
            <a:t>Attitudes about the quality of work life</a:t>
          </a:r>
        </a:p>
      </dgm:t>
    </dgm:pt>
    <dgm:pt modelId="{975B51E8-2A8F-4744-85E3-D60ABBEAB5B0}" type="parTrans" cxnId="{7120AE48-573D-4DA0-AA78-0E1B32F2C252}">
      <dgm:prSet/>
      <dgm:spPr/>
      <dgm:t>
        <a:bodyPr/>
        <a:lstStyle/>
        <a:p>
          <a:endParaRPr lang="de-DE"/>
        </a:p>
      </dgm:t>
    </dgm:pt>
    <dgm:pt modelId="{F6896BB5-7231-4BB8-8FEC-9000F532E2D7}" type="sibTrans" cxnId="{7120AE48-573D-4DA0-AA78-0E1B32F2C252}">
      <dgm:prSet/>
      <dgm:spPr/>
      <dgm:t>
        <a:bodyPr/>
        <a:lstStyle/>
        <a:p>
          <a:endParaRPr lang="de-DE"/>
        </a:p>
      </dgm:t>
    </dgm:pt>
    <dgm:pt modelId="{6482DD5E-16CF-422C-A686-0B43E036A8C3}">
      <dgm:prSet/>
      <dgm:spPr/>
      <dgm:t>
        <a:bodyPr/>
        <a:lstStyle/>
        <a:p>
          <a:r>
            <a:rPr lang="en-US" noProof="0" dirty="0"/>
            <a:t>Shifts in work and career preferences</a:t>
          </a:r>
        </a:p>
      </dgm:t>
    </dgm:pt>
    <dgm:pt modelId="{8D5AA101-E290-4064-8D11-F12BBA1DA796}" type="parTrans" cxnId="{C69E8AAE-2D38-4D4D-AF54-6142AC45BCB2}">
      <dgm:prSet/>
      <dgm:spPr/>
      <dgm:t>
        <a:bodyPr/>
        <a:lstStyle/>
        <a:p>
          <a:endParaRPr lang="de-DE"/>
        </a:p>
      </dgm:t>
    </dgm:pt>
    <dgm:pt modelId="{55732185-A8A9-4965-A77F-A3CA002C15D3}" type="sibTrans" cxnId="{C69E8AAE-2D38-4D4D-AF54-6142AC45BCB2}">
      <dgm:prSet/>
      <dgm:spPr/>
      <dgm:t>
        <a:bodyPr/>
        <a:lstStyle/>
        <a:p>
          <a:endParaRPr lang="de-DE"/>
        </a:p>
      </dgm:t>
    </dgm:pt>
    <dgm:pt modelId="{49A75BCC-06E2-4185-AC44-A3418F347E90}">
      <dgm:prSet/>
      <dgm:spPr/>
      <dgm:t>
        <a:bodyPr/>
        <a:lstStyle/>
        <a:p>
          <a:r>
            <a:rPr lang="en-US" noProof="0" dirty="0"/>
            <a:t>Shifts in preferences regarding product and service characteristics</a:t>
          </a:r>
        </a:p>
      </dgm:t>
    </dgm:pt>
    <dgm:pt modelId="{4B8D5DD6-8857-4621-8078-F30A8760DDCE}" type="parTrans" cxnId="{591D3B9D-D5F7-443F-9952-1164DB6F61AF}">
      <dgm:prSet/>
      <dgm:spPr/>
      <dgm:t>
        <a:bodyPr/>
        <a:lstStyle/>
        <a:p>
          <a:endParaRPr lang="de-DE"/>
        </a:p>
      </dgm:t>
    </dgm:pt>
    <dgm:pt modelId="{7C5C9853-B8EA-4302-9090-20E1B62B3E3B}" type="sibTrans" cxnId="{591D3B9D-D5F7-443F-9952-1164DB6F61AF}">
      <dgm:prSet/>
      <dgm:spPr/>
      <dgm:t>
        <a:bodyPr/>
        <a:lstStyle/>
        <a:p>
          <a:endParaRPr lang="de-DE"/>
        </a:p>
      </dgm:t>
    </dgm:pt>
    <dgm:pt modelId="{6B298C9A-5477-4DA4-AEC4-863331902CE1}" type="pres">
      <dgm:prSet presAssocID="{77319420-E1A8-4F0A-8A28-CCCB41A08E7D}" presName="linearFlow" presStyleCnt="0">
        <dgm:presLayoutVars>
          <dgm:dir/>
          <dgm:animLvl val="lvl"/>
          <dgm:resizeHandles/>
        </dgm:presLayoutVars>
      </dgm:prSet>
      <dgm:spPr/>
    </dgm:pt>
    <dgm:pt modelId="{A25908EB-53E4-4405-8782-CC5E82B58520}" type="pres">
      <dgm:prSet presAssocID="{F14CDD57-1DA1-4E35-B0D4-F40782ED4376}" presName="compositeNode" presStyleCnt="0">
        <dgm:presLayoutVars>
          <dgm:bulletEnabled val="1"/>
        </dgm:presLayoutVars>
      </dgm:prSet>
      <dgm:spPr/>
    </dgm:pt>
    <dgm:pt modelId="{C46AA9C0-DC43-4692-9680-AB5B8096CD16}" type="pres">
      <dgm:prSet presAssocID="{F14CDD57-1DA1-4E35-B0D4-F40782ED4376}"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dgm:spPr>
    </dgm:pt>
    <dgm:pt modelId="{C226723A-9192-41DE-81BA-F0A826198A0B}" type="pres">
      <dgm:prSet presAssocID="{F14CDD57-1DA1-4E35-B0D4-F40782ED4376}" presName="childNode" presStyleLbl="node1" presStyleIdx="0" presStyleCnt="4">
        <dgm:presLayoutVars>
          <dgm:bulletEnabled val="1"/>
        </dgm:presLayoutVars>
      </dgm:prSet>
      <dgm:spPr/>
    </dgm:pt>
    <dgm:pt modelId="{53B423FD-099D-4927-B88E-777AA71D1897}" type="pres">
      <dgm:prSet presAssocID="{F14CDD57-1DA1-4E35-B0D4-F40782ED4376}" presName="parentNode" presStyleLbl="revTx" presStyleIdx="0" presStyleCnt="4">
        <dgm:presLayoutVars>
          <dgm:chMax val="0"/>
          <dgm:bulletEnabled val="1"/>
        </dgm:presLayoutVars>
      </dgm:prSet>
      <dgm:spPr/>
    </dgm:pt>
    <dgm:pt modelId="{0240B112-4A60-43D8-9DCB-61DF527402E7}" type="pres">
      <dgm:prSet presAssocID="{F272E2BE-35A8-4737-9138-71752764781D}" presName="sibTrans" presStyleCnt="0"/>
      <dgm:spPr/>
    </dgm:pt>
    <dgm:pt modelId="{3EC09D4F-6531-482B-A41F-9B2C474B838D}" type="pres">
      <dgm:prSet presAssocID="{CEFB8DF3-7130-4B5B-B224-51C872850B25}" presName="compositeNode" presStyleCnt="0">
        <dgm:presLayoutVars>
          <dgm:bulletEnabled val="1"/>
        </dgm:presLayoutVars>
      </dgm:prSet>
      <dgm:spPr/>
    </dgm:pt>
    <dgm:pt modelId="{7F426F4B-D7EB-499B-BF24-0AA77189C9C0}" type="pres">
      <dgm:prSet presAssocID="{CEFB8DF3-7130-4B5B-B224-51C872850B25}" presName="imag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dgm:spPr>
    </dgm:pt>
    <dgm:pt modelId="{2A636AAD-295B-4911-8956-12A02A8F78CB}" type="pres">
      <dgm:prSet presAssocID="{CEFB8DF3-7130-4B5B-B224-51C872850B25}" presName="childNode" presStyleLbl="node1" presStyleIdx="1" presStyleCnt="4">
        <dgm:presLayoutVars>
          <dgm:bulletEnabled val="1"/>
        </dgm:presLayoutVars>
      </dgm:prSet>
      <dgm:spPr/>
    </dgm:pt>
    <dgm:pt modelId="{6E5F0238-C310-4461-914F-BBD5EFBDAC04}" type="pres">
      <dgm:prSet presAssocID="{CEFB8DF3-7130-4B5B-B224-51C872850B25}" presName="parentNode" presStyleLbl="revTx" presStyleIdx="1" presStyleCnt="4">
        <dgm:presLayoutVars>
          <dgm:chMax val="0"/>
          <dgm:bulletEnabled val="1"/>
        </dgm:presLayoutVars>
      </dgm:prSet>
      <dgm:spPr/>
    </dgm:pt>
    <dgm:pt modelId="{0BBACF80-01A7-4ABD-8BC1-C755E5A4B782}" type="pres">
      <dgm:prSet presAssocID="{8C61F246-EDBB-4BA3-9A2B-674DDDBA4E06}" presName="sibTrans" presStyleCnt="0"/>
      <dgm:spPr/>
    </dgm:pt>
    <dgm:pt modelId="{0D70A488-DF57-4AB0-850F-8B15CA9CF7F2}" type="pres">
      <dgm:prSet presAssocID="{0FE4DB8C-7FA3-4A5F-82DA-2B6719578629}" presName="compositeNode" presStyleCnt="0">
        <dgm:presLayoutVars>
          <dgm:bulletEnabled val="1"/>
        </dgm:presLayoutVars>
      </dgm:prSet>
      <dgm:spPr/>
    </dgm:pt>
    <dgm:pt modelId="{96C05231-34C3-41C5-B21A-DA0E72858D49}" type="pres">
      <dgm:prSet presAssocID="{0FE4DB8C-7FA3-4A5F-82DA-2B6719578629}" presName="image"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5000" b="-5000"/>
          </a:stretch>
        </a:blipFill>
      </dgm:spPr>
    </dgm:pt>
    <dgm:pt modelId="{73842C80-BE46-4E42-9C98-50FCF92E24A5}" type="pres">
      <dgm:prSet presAssocID="{0FE4DB8C-7FA3-4A5F-82DA-2B6719578629}" presName="childNode" presStyleLbl="node1" presStyleIdx="2" presStyleCnt="4">
        <dgm:presLayoutVars>
          <dgm:bulletEnabled val="1"/>
        </dgm:presLayoutVars>
      </dgm:prSet>
      <dgm:spPr/>
    </dgm:pt>
    <dgm:pt modelId="{1E6C1C1B-DEF4-4919-95EB-6EE6C1532009}" type="pres">
      <dgm:prSet presAssocID="{0FE4DB8C-7FA3-4A5F-82DA-2B6719578629}" presName="parentNode" presStyleLbl="revTx" presStyleIdx="2" presStyleCnt="4">
        <dgm:presLayoutVars>
          <dgm:chMax val="0"/>
          <dgm:bulletEnabled val="1"/>
        </dgm:presLayoutVars>
      </dgm:prSet>
      <dgm:spPr/>
    </dgm:pt>
    <dgm:pt modelId="{BA89400D-1CDD-4D89-B485-689C002FCBA3}" type="pres">
      <dgm:prSet presAssocID="{90CA1224-F28F-481F-B147-C6E825C74CD3}" presName="sibTrans" presStyleCnt="0"/>
      <dgm:spPr/>
    </dgm:pt>
    <dgm:pt modelId="{7DE8B338-36E3-43AC-8894-8467BCADE8AC}" type="pres">
      <dgm:prSet presAssocID="{E3751DA3-77C4-4C73-8619-4EC01C6B9C38}" presName="compositeNode" presStyleCnt="0">
        <dgm:presLayoutVars>
          <dgm:bulletEnabled val="1"/>
        </dgm:presLayoutVars>
      </dgm:prSet>
      <dgm:spPr/>
    </dgm:pt>
    <dgm:pt modelId="{F72EBDB9-AEDA-4A09-8C5E-E7C35BA41676}" type="pres">
      <dgm:prSet presAssocID="{E3751DA3-77C4-4C73-8619-4EC01C6B9C38}" presName="imag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9000" r="-29000"/>
          </a:stretch>
        </a:blipFill>
      </dgm:spPr>
    </dgm:pt>
    <dgm:pt modelId="{5E755344-12F4-4E80-9BF4-29F3B939E201}" type="pres">
      <dgm:prSet presAssocID="{E3751DA3-77C4-4C73-8619-4EC01C6B9C38}" presName="childNode" presStyleLbl="node1" presStyleIdx="3" presStyleCnt="4">
        <dgm:presLayoutVars>
          <dgm:bulletEnabled val="1"/>
        </dgm:presLayoutVars>
      </dgm:prSet>
      <dgm:spPr/>
    </dgm:pt>
    <dgm:pt modelId="{FA0BE3FD-3722-4708-B980-B2CC5226FA68}" type="pres">
      <dgm:prSet presAssocID="{E3751DA3-77C4-4C73-8619-4EC01C6B9C38}" presName="parentNode" presStyleLbl="revTx" presStyleIdx="3" presStyleCnt="4">
        <dgm:presLayoutVars>
          <dgm:chMax val="0"/>
          <dgm:bulletEnabled val="1"/>
        </dgm:presLayoutVars>
      </dgm:prSet>
      <dgm:spPr/>
    </dgm:pt>
  </dgm:ptLst>
  <dgm:cxnLst>
    <dgm:cxn modelId="{96F8ED01-F86C-4838-A008-E78F5587AA31}" type="presOf" srcId="{8DC63524-ABF7-4882-ADE0-6314EC6B95C8}" destId="{2A636AAD-295B-4911-8956-12A02A8F78CB}" srcOrd="0" destOrd="1" presId="urn:microsoft.com/office/officeart/2005/8/layout/hList2"/>
    <dgm:cxn modelId="{2D691F06-FBDD-40B8-A3EE-5EAA91150ED3}" type="presOf" srcId="{A9C543DB-D2B2-4FD8-BE50-F6CF5C143BEC}" destId="{73842C80-BE46-4E42-9C98-50FCF92E24A5}" srcOrd="0" destOrd="3" presId="urn:microsoft.com/office/officeart/2005/8/layout/hList2"/>
    <dgm:cxn modelId="{EBFDD10A-0856-4455-A00D-3E51AE6A8358}" type="presOf" srcId="{D7AB5F4E-DD96-4126-972D-2788E12D6163}" destId="{2A636AAD-295B-4911-8956-12A02A8F78CB}" srcOrd="0" destOrd="4" presId="urn:microsoft.com/office/officeart/2005/8/layout/hList2"/>
    <dgm:cxn modelId="{C748260C-BDD1-4CC3-A524-448D447BC6A4}" srcId="{CEFB8DF3-7130-4B5B-B224-51C872850B25}" destId="{8DC63524-ABF7-4882-ADE0-6314EC6B95C8}" srcOrd="1" destOrd="0" parTransId="{3E1751D6-1B4C-411F-B68E-9AA81F0CE464}" sibTransId="{D8C3C1CB-0F36-4362-8468-70205E4D1142}"/>
    <dgm:cxn modelId="{EC5C7A0E-1347-409B-A608-5E13BAA8FC30}" srcId="{CEFB8DF3-7130-4B5B-B224-51C872850B25}" destId="{6C752A2C-F5F6-4489-8694-2F781FEC4CF8}" srcOrd="5" destOrd="0" parTransId="{25F7AA2A-A8B9-4DFB-A799-72AB5C8DAF7C}" sibTransId="{2AABA9EA-A405-4C81-9172-7ECE1385A14B}"/>
    <dgm:cxn modelId="{484E5D10-BDB4-44B9-A6CF-68AB83170B1F}" srcId="{E3751DA3-77C4-4C73-8619-4EC01C6B9C38}" destId="{095D0D52-F621-4049-80B2-6E621F61F032}" srcOrd="1" destOrd="0" parTransId="{6732BBA9-9609-46A9-B24D-19E99EE934D0}" sibTransId="{D827164F-43A5-4E13-88E9-52CDB70AA428}"/>
    <dgm:cxn modelId="{815C4D16-90DF-46B0-814A-769A0551BCBF}" type="presOf" srcId="{676A51F7-E7D2-4B88-A1E6-14F3E479C238}" destId="{C226723A-9192-41DE-81BA-F0A826198A0B}" srcOrd="0" destOrd="4" presId="urn:microsoft.com/office/officeart/2005/8/layout/hList2"/>
    <dgm:cxn modelId="{18CF2E1E-59DC-41DE-B6B1-F91FACBDFC33}" type="presOf" srcId="{E970EE13-41BB-48E7-A4EC-A7F86A8F8457}" destId="{73842C80-BE46-4E42-9C98-50FCF92E24A5}" srcOrd="0" destOrd="0" presId="urn:microsoft.com/office/officeart/2005/8/layout/hList2"/>
    <dgm:cxn modelId="{4E02EC1E-7605-4AF8-998D-AD3AA9C3B90F}" type="presOf" srcId="{F6273A09-7307-4DF9-A870-ED06F915FCBD}" destId="{73842C80-BE46-4E42-9C98-50FCF92E24A5}" srcOrd="0" destOrd="1" presId="urn:microsoft.com/office/officeart/2005/8/layout/hList2"/>
    <dgm:cxn modelId="{7266001F-2263-40FE-8951-50E8A48D8F44}" srcId="{E3751DA3-77C4-4C73-8619-4EC01C6B9C38}" destId="{74F9EDD9-91B6-4D1C-8AAF-C938FE45C37D}" srcOrd="0" destOrd="0" parTransId="{AB6F60CC-E740-417C-A0C5-2886347950AB}" sibTransId="{A6DE8022-6712-4DAE-9224-139190DD4FC0}"/>
    <dgm:cxn modelId="{519A8025-43F3-4FE4-A1A3-CEDB1A2500BC}" srcId="{0FE4DB8C-7FA3-4A5F-82DA-2B6719578629}" destId="{F6A588D5-4759-47E1-B02E-E55FA9E8E648}" srcOrd="2" destOrd="0" parTransId="{9DB99D19-4ED5-4641-AF23-8901B4401E0D}" sibTransId="{098E5AA3-D49B-4B33-BA9D-0C2B57790135}"/>
    <dgm:cxn modelId="{CC50A02E-8B7A-48E1-9591-6A37337E9D12}" type="presOf" srcId="{74F9EDD9-91B6-4D1C-8AAF-C938FE45C37D}" destId="{5E755344-12F4-4E80-9BF4-29F3B939E201}" srcOrd="0" destOrd="0" presId="urn:microsoft.com/office/officeart/2005/8/layout/hList2"/>
    <dgm:cxn modelId="{1E646231-9DE8-4B62-8536-1EF384ABE542}" type="presOf" srcId="{49A75BCC-06E2-4185-AC44-A3418F347E90}" destId="{5E755344-12F4-4E80-9BF4-29F3B939E201}" srcOrd="0" destOrd="4" presId="urn:microsoft.com/office/officeart/2005/8/layout/hList2"/>
    <dgm:cxn modelId="{BF253437-8A70-4E6F-8768-8CEF86E13680}" type="presOf" srcId="{882729AD-6F06-4054-A166-2ABC88A9CEBF}" destId="{C226723A-9192-41DE-81BA-F0A826198A0B}" srcOrd="0" destOrd="2" presId="urn:microsoft.com/office/officeart/2005/8/layout/hList2"/>
    <dgm:cxn modelId="{AD27AF3F-F5C9-4D3B-9EE8-B367381A4FB2}" type="presOf" srcId="{0FE4DB8C-7FA3-4A5F-82DA-2B6719578629}" destId="{1E6C1C1B-DEF4-4919-95EB-6EE6C1532009}" srcOrd="0" destOrd="0" presId="urn:microsoft.com/office/officeart/2005/8/layout/hList2"/>
    <dgm:cxn modelId="{EF3F485B-7461-43DE-8748-3DE0C60CA66A}" srcId="{F14CDD57-1DA1-4E35-B0D4-F40782ED4376}" destId="{676A51F7-E7D2-4B88-A1E6-14F3E479C238}" srcOrd="4" destOrd="0" parTransId="{4AC86A82-295A-4D6E-A9EA-CFDA9018DEAF}" sibTransId="{457421FB-18F6-49D8-B9C4-115A5DD81994}"/>
    <dgm:cxn modelId="{64432D5C-FA23-4134-BB34-46D899AE1A40}" type="presOf" srcId="{A2D0CD2D-FD92-453C-9F05-8C3DEA041428}" destId="{2A636AAD-295B-4911-8956-12A02A8F78CB}" srcOrd="0" destOrd="6" presId="urn:microsoft.com/office/officeart/2005/8/layout/hList2"/>
    <dgm:cxn modelId="{BA2DA341-3798-48CB-A204-C75D274EF160}" srcId="{77319420-E1A8-4F0A-8A28-CCCB41A08E7D}" destId="{0FE4DB8C-7FA3-4A5F-82DA-2B6719578629}" srcOrd="2" destOrd="0" parTransId="{37A4DCDF-820D-4128-8511-4D0FCD74CAFF}" sibTransId="{90CA1224-F28F-481F-B147-C6E825C74CD3}"/>
    <dgm:cxn modelId="{5D164242-8D9A-480D-A4BC-2C10F3C30868}" type="presOf" srcId="{85046005-6CDB-46A6-9748-E22BEA028A0C}" destId="{C226723A-9192-41DE-81BA-F0A826198A0B}" srcOrd="0" destOrd="1" presId="urn:microsoft.com/office/officeart/2005/8/layout/hList2"/>
    <dgm:cxn modelId="{E22B6944-9E46-42D3-87B7-6343CA3AF5D6}" type="presOf" srcId="{77319420-E1A8-4F0A-8A28-CCCB41A08E7D}" destId="{6B298C9A-5477-4DA4-AEC4-863331902CE1}" srcOrd="0" destOrd="0" presId="urn:microsoft.com/office/officeart/2005/8/layout/hList2"/>
    <dgm:cxn modelId="{7120AE48-573D-4DA0-AA78-0E1B32F2C252}" srcId="{E3751DA3-77C4-4C73-8619-4EC01C6B9C38}" destId="{CDDF9BB6-1A10-4467-80C2-EE41F9A6B9A1}" srcOrd="2" destOrd="0" parTransId="{975B51E8-2A8F-4744-85E3-D60ABBEAB5B0}" sibTransId="{F6896BB5-7231-4BB8-8FEC-9000F532E2D7}"/>
    <dgm:cxn modelId="{17EA0E69-AC42-44D6-AA22-7E32C9FC5A81}" type="presOf" srcId="{CA7578D0-81C9-4D99-B90B-F04DF4B1EFA2}" destId="{2A636AAD-295B-4911-8956-12A02A8F78CB}" srcOrd="0" destOrd="2" presId="urn:microsoft.com/office/officeart/2005/8/layout/hList2"/>
    <dgm:cxn modelId="{D7BCA06E-A809-4A23-90E2-BBC2D260F388}" srcId="{F14CDD57-1DA1-4E35-B0D4-F40782ED4376}" destId="{AA855F06-63C8-4DE9-AD8E-B45789BEBB8B}" srcOrd="0" destOrd="0" parTransId="{0511FFF1-016F-4637-BFD1-28BA287D4EB9}" sibTransId="{72BEAEFE-C975-424E-8946-8D84B8C6A2DA}"/>
    <dgm:cxn modelId="{F1D89E6F-AC8A-4D67-B6DA-7AE8EB97F470}" srcId="{77319420-E1A8-4F0A-8A28-CCCB41A08E7D}" destId="{CEFB8DF3-7130-4B5B-B224-51C872850B25}" srcOrd="1" destOrd="0" parTransId="{250F93D0-1CC5-4CB0-973D-4135C372F6D9}" sibTransId="{8C61F246-EDBB-4BA3-9A2B-674DDDBA4E06}"/>
    <dgm:cxn modelId="{CA5B1254-1C00-4399-A698-3EA46553173C}" srcId="{77319420-E1A8-4F0A-8A28-CCCB41A08E7D}" destId="{F14CDD57-1DA1-4E35-B0D4-F40782ED4376}" srcOrd="0" destOrd="0" parTransId="{F7D72F76-D96B-4657-9B92-2B6350F7BA10}" sibTransId="{F272E2BE-35A8-4737-9138-71752764781D}"/>
    <dgm:cxn modelId="{C4338955-3A31-46C9-9BDB-E86E1800C8AC}" type="presOf" srcId="{6C752A2C-F5F6-4489-8694-2F781FEC4CF8}" destId="{2A636AAD-295B-4911-8956-12A02A8F78CB}" srcOrd="0" destOrd="5" presId="urn:microsoft.com/office/officeart/2005/8/layout/hList2"/>
    <dgm:cxn modelId="{BD6D7679-E3FE-45D6-8E05-DD48E849EE64}" srcId="{0FE4DB8C-7FA3-4A5F-82DA-2B6719578629}" destId="{E970EE13-41BB-48E7-A4EC-A7F86A8F8457}" srcOrd="0" destOrd="0" parTransId="{526722C9-F104-4494-ACC3-0CE5EF8DC0DE}" sibTransId="{C1550577-675B-43B3-AB33-36A7D4A7FD53}"/>
    <dgm:cxn modelId="{966DB75A-77A5-4CE6-BC27-D021DD2C2C2B}" type="presOf" srcId="{AA855F06-63C8-4DE9-AD8E-B45789BEBB8B}" destId="{C226723A-9192-41DE-81BA-F0A826198A0B}" srcOrd="0" destOrd="0" presId="urn:microsoft.com/office/officeart/2005/8/layout/hList2"/>
    <dgm:cxn modelId="{DFF3CF84-E0D5-4D31-8FF8-C0CAC701A1C1}" type="presOf" srcId="{095D0D52-F621-4049-80B2-6E621F61F032}" destId="{5E755344-12F4-4E80-9BF4-29F3B939E201}" srcOrd="0" destOrd="1" presId="urn:microsoft.com/office/officeart/2005/8/layout/hList2"/>
    <dgm:cxn modelId="{D1645785-3653-45F7-8FFE-F0465A6109A2}" srcId="{CEFB8DF3-7130-4B5B-B224-51C872850B25}" destId="{D6435C02-F7FD-4F71-B25C-F0AB355028D9}" srcOrd="0" destOrd="0" parTransId="{7FCF69C6-8D64-4404-9E24-80D599A9CAD4}" sibTransId="{2E9BC756-D294-4D4B-9D60-1E902FDA34CC}"/>
    <dgm:cxn modelId="{9BE3E185-0703-4DC4-8284-329BE15735AE}" type="presOf" srcId="{E3751DA3-77C4-4C73-8619-4EC01C6B9C38}" destId="{FA0BE3FD-3722-4708-B980-B2CC5226FA68}" srcOrd="0" destOrd="0" presId="urn:microsoft.com/office/officeart/2005/8/layout/hList2"/>
    <dgm:cxn modelId="{2BAAB48C-0B88-4B8E-84D1-9365E5921D70}" srcId="{F14CDD57-1DA1-4E35-B0D4-F40782ED4376}" destId="{882729AD-6F06-4054-A166-2ABC88A9CEBF}" srcOrd="2" destOrd="0" parTransId="{640EE3EC-F3F7-479B-BD5E-5EF02AA54F2C}" sibTransId="{5698EB53-764B-4191-9FD6-44D30C5FCD40}"/>
    <dgm:cxn modelId="{D3862D90-9F52-4BA8-BF59-4116C9A346EF}" type="presOf" srcId="{D5E499F9-6F32-4901-93C7-0BDEEA168059}" destId="{2A636AAD-295B-4911-8956-12A02A8F78CB}" srcOrd="0" destOrd="3" presId="urn:microsoft.com/office/officeart/2005/8/layout/hList2"/>
    <dgm:cxn modelId="{BA22C392-A457-4E1C-B4A0-0B23F44A9669}" type="presOf" srcId="{704A5AFD-01F4-43E6-83B8-57522143B185}" destId="{C226723A-9192-41DE-81BA-F0A826198A0B}" srcOrd="0" destOrd="3" presId="urn:microsoft.com/office/officeart/2005/8/layout/hList2"/>
    <dgm:cxn modelId="{05999099-A37F-464B-93F8-A7D7FE241D1E}" type="presOf" srcId="{F6A588D5-4759-47E1-B02E-E55FA9E8E648}" destId="{73842C80-BE46-4E42-9C98-50FCF92E24A5}" srcOrd="0" destOrd="2" presId="urn:microsoft.com/office/officeart/2005/8/layout/hList2"/>
    <dgm:cxn modelId="{591D3B9D-D5F7-443F-9952-1164DB6F61AF}" srcId="{E3751DA3-77C4-4C73-8619-4EC01C6B9C38}" destId="{49A75BCC-06E2-4185-AC44-A3418F347E90}" srcOrd="4" destOrd="0" parTransId="{4B8D5DD6-8857-4621-8078-F30A8760DDCE}" sibTransId="{7C5C9853-B8EA-4302-9090-20E1B62B3E3B}"/>
    <dgm:cxn modelId="{862B5DA0-C53C-4A43-A903-A7231B39FBE9}" srcId="{77319420-E1A8-4F0A-8A28-CCCB41A08E7D}" destId="{E3751DA3-77C4-4C73-8619-4EC01C6B9C38}" srcOrd="3" destOrd="0" parTransId="{B51E5B4C-9280-40A1-8C5A-7C2D0DA3E7A3}" sibTransId="{296F0EB2-0F84-47FD-AAA4-A6840FD4DFFB}"/>
    <dgm:cxn modelId="{E1E1CBA0-00C6-497E-9C90-13A6ED9BEF92}" type="presOf" srcId="{CDDF9BB6-1A10-4467-80C2-EE41F9A6B9A1}" destId="{5E755344-12F4-4E80-9BF4-29F3B939E201}" srcOrd="0" destOrd="2" presId="urn:microsoft.com/office/officeart/2005/8/layout/hList2"/>
    <dgm:cxn modelId="{3038BDA1-EFAA-46E8-9BD0-4476B4E4F0FC}" type="presOf" srcId="{F14CDD57-1DA1-4E35-B0D4-F40782ED4376}" destId="{53B423FD-099D-4927-B88E-777AA71D1897}" srcOrd="0" destOrd="0" presId="urn:microsoft.com/office/officeart/2005/8/layout/hList2"/>
    <dgm:cxn modelId="{16C5E6A1-D023-4C51-B8FB-6FA1C13AF852}" type="presOf" srcId="{6482DD5E-16CF-422C-A686-0B43E036A8C3}" destId="{5E755344-12F4-4E80-9BF4-29F3B939E201}" srcOrd="0" destOrd="3" presId="urn:microsoft.com/office/officeart/2005/8/layout/hList2"/>
    <dgm:cxn modelId="{C69E8AAE-2D38-4D4D-AF54-6142AC45BCB2}" srcId="{E3751DA3-77C4-4C73-8619-4EC01C6B9C38}" destId="{6482DD5E-16CF-422C-A686-0B43E036A8C3}" srcOrd="3" destOrd="0" parTransId="{8D5AA101-E290-4064-8D11-F12BBA1DA796}" sibTransId="{55732185-A8A9-4965-A77F-A3CA002C15D3}"/>
    <dgm:cxn modelId="{0C7A64B4-47D1-45C1-AB85-DE66A327EDE9}" srcId="{0FE4DB8C-7FA3-4A5F-82DA-2B6719578629}" destId="{F6273A09-7307-4DF9-A870-ED06F915FCBD}" srcOrd="1" destOrd="0" parTransId="{DD3FBA68-55D2-460E-B1EA-13A95610B84D}" sibTransId="{B6466C5C-90AB-4D2C-8978-B6A925D986E5}"/>
    <dgm:cxn modelId="{4BD7B4C1-AC05-4B50-9C9F-32A3E7640F3E}" type="presOf" srcId="{4BC774EE-0D51-4DE2-B590-D347FA0B840E}" destId="{73842C80-BE46-4E42-9C98-50FCF92E24A5}" srcOrd="0" destOrd="4" presId="urn:microsoft.com/office/officeart/2005/8/layout/hList2"/>
    <dgm:cxn modelId="{337710C3-2BB8-458D-84A4-FBB04CD0989C}" srcId="{CEFB8DF3-7130-4B5B-B224-51C872850B25}" destId="{A2D0CD2D-FD92-453C-9F05-8C3DEA041428}" srcOrd="6" destOrd="0" parTransId="{0F8B2F0D-2D5B-45FF-9815-C2ED3619AC91}" sibTransId="{C7FF3D62-8551-4EEC-A9E1-1775E01F70FF}"/>
    <dgm:cxn modelId="{E90C99C6-0C28-4109-9D68-B0D71141430E}" type="presOf" srcId="{CEFB8DF3-7130-4B5B-B224-51C872850B25}" destId="{6E5F0238-C310-4461-914F-BBD5EFBDAC04}" srcOrd="0" destOrd="0" presId="urn:microsoft.com/office/officeart/2005/8/layout/hList2"/>
    <dgm:cxn modelId="{6FEE2BC8-34AD-41E4-97F4-3B4FD9BA5138}" srcId="{CEFB8DF3-7130-4B5B-B224-51C872850B25}" destId="{CA7578D0-81C9-4D99-B90B-F04DF4B1EFA2}" srcOrd="2" destOrd="0" parTransId="{43E7208A-9566-415E-8246-E4D87AFB0072}" sibTransId="{F9710B83-8CDD-473E-A206-87015D4F3CAF}"/>
    <dgm:cxn modelId="{646C26D5-C997-4CF1-9028-81475EF15EAA}" srcId="{CEFB8DF3-7130-4B5B-B224-51C872850B25}" destId="{D7AB5F4E-DD96-4126-972D-2788E12D6163}" srcOrd="4" destOrd="0" parTransId="{FFA46463-26C3-4733-B1E5-0CA4BF9EBB52}" sibTransId="{1D0398A4-91E6-4DA9-A29D-D12C7C4A608E}"/>
    <dgm:cxn modelId="{59548FD7-9DAD-425B-9195-8423A229606A}" type="presOf" srcId="{D6435C02-F7FD-4F71-B25C-F0AB355028D9}" destId="{2A636AAD-295B-4911-8956-12A02A8F78CB}" srcOrd="0" destOrd="0" presId="urn:microsoft.com/office/officeart/2005/8/layout/hList2"/>
    <dgm:cxn modelId="{33C64CDB-57AC-4D53-8831-BC7BC8AEF76E}" srcId="{0FE4DB8C-7FA3-4A5F-82DA-2B6719578629}" destId="{A9C543DB-D2B2-4FD8-BE50-F6CF5C143BEC}" srcOrd="3" destOrd="0" parTransId="{1A91597C-5DE1-47E3-AC57-18D6BD245519}" sibTransId="{A64C429E-BCAD-4918-94A2-A1B5002FFB05}"/>
    <dgm:cxn modelId="{9F3806F2-572C-434F-A8BB-89BF68276287}" srcId="{CEFB8DF3-7130-4B5B-B224-51C872850B25}" destId="{D5E499F9-6F32-4901-93C7-0BDEEA168059}" srcOrd="3" destOrd="0" parTransId="{5337A858-16D5-49FF-9CE6-4CDE22720946}" sibTransId="{5207D139-3CD4-4926-9C15-5FC3B42B7326}"/>
    <dgm:cxn modelId="{63A4EEF5-3793-4204-9475-F7700633C7A5}" srcId="{F14CDD57-1DA1-4E35-B0D4-F40782ED4376}" destId="{85046005-6CDB-46A6-9748-E22BEA028A0C}" srcOrd="1" destOrd="0" parTransId="{6FAA505F-0B9E-4469-BE34-869215B77824}" sibTransId="{A1BEBB7E-FAE3-4DF3-9888-0D320CBD1766}"/>
    <dgm:cxn modelId="{4C0F61F8-1B8D-42B5-A194-7FB76597CEF0}" srcId="{0FE4DB8C-7FA3-4A5F-82DA-2B6719578629}" destId="{4BC774EE-0D51-4DE2-B590-D347FA0B840E}" srcOrd="4" destOrd="0" parTransId="{8CF67570-C5B6-40D1-835C-01B73DA27A7F}" sibTransId="{41D6BE37-43E0-45DE-ACDE-D75322A84820}"/>
    <dgm:cxn modelId="{E53E7FFD-4841-4252-A180-9A6F2187271E}" srcId="{F14CDD57-1DA1-4E35-B0D4-F40782ED4376}" destId="{704A5AFD-01F4-43E6-83B8-57522143B185}" srcOrd="3" destOrd="0" parTransId="{0D4F1920-01C0-4A82-8F5A-99E23D7D4ACC}" sibTransId="{E596B8F8-F7FF-4595-82AB-B1ABF1865A4D}"/>
    <dgm:cxn modelId="{A507C7D9-C031-4A69-917F-15D3BFDA4F02}" type="presParOf" srcId="{6B298C9A-5477-4DA4-AEC4-863331902CE1}" destId="{A25908EB-53E4-4405-8782-CC5E82B58520}" srcOrd="0" destOrd="0" presId="urn:microsoft.com/office/officeart/2005/8/layout/hList2"/>
    <dgm:cxn modelId="{D8C5277B-1597-4A79-B9C0-2EBF60C46208}" type="presParOf" srcId="{A25908EB-53E4-4405-8782-CC5E82B58520}" destId="{C46AA9C0-DC43-4692-9680-AB5B8096CD16}" srcOrd="0" destOrd="0" presId="urn:microsoft.com/office/officeart/2005/8/layout/hList2"/>
    <dgm:cxn modelId="{6F334BF3-F515-4A02-A7E7-9A1C0B17376F}" type="presParOf" srcId="{A25908EB-53E4-4405-8782-CC5E82B58520}" destId="{C226723A-9192-41DE-81BA-F0A826198A0B}" srcOrd="1" destOrd="0" presId="urn:microsoft.com/office/officeart/2005/8/layout/hList2"/>
    <dgm:cxn modelId="{A30E3FF7-A98B-4DD3-92B9-6DBEA49358AB}" type="presParOf" srcId="{A25908EB-53E4-4405-8782-CC5E82B58520}" destId="{53B423FD-099D-4927-B88E-777AA71D1897}" srcOrd="2" destOrd="0" presId="urn:microsoft.com/office/officeart/2005/8/layout/hList2"/>
    <dgm:cxn modelId="{6FE2EBC2-4411-46C0-B5E0-89031F6C2AFC}" type="presParOf" srcId="{6B298C9A-5477-4DA4-AEC4-863331902CE1}" destId="{0240B112-4A60-43D8-9DCB-61DF527402E7}" srcOrd="1" destOrd="0" presId="urn:microsoft.com/office/officeart/2005/8/layout/hList2"/>
    <dgm:cxn modelId="{E6E6B304-2BBB-40EB-9D85-FFF8D7D6B0AF}" type="presParOf" srcId="{6B298C9A-5477-4DA4-AEC4-863331902CE1}" destId="{3EC09D4F-6531-482B-A41F-9B2C474B838D}" srcOrd="2" destOrd="0" presId="urn:microsoft.com/office/officeart/2005/8/layout/hList2"/>
    <dgm:cxn modelId="{31E4F615-A99B-4EEA-8774-A270A9F89B8A}" type="presParOf" srcId="{3EC09D4F-6531-482B-A41F-9B2C474B838D}" destId="{7F426F4B-D7EB-499B-BF24-0AA77189C9C0}" srcOrd="0" destOrd="0" presId="urn:microsoft.com/office/officeart/2005/8/layout/hList2"/>
    <dgm:cxn modelId="{B656BE76-BB90-41BB-850C-33AAD9924F85}" type="presParOf" srcId="{3EC09D4F-6531-482B-A41F-9B2C474B838D}" destId="{2A636AAD-295B-4911-8956-12A02A8F78CB}" srcOrd="1" destOrd="0" presId="urn:microsoft.com/office/officeart/2005/8/layout/hList2"/>
    <dgm:cxn modelId="{28162C9B-0183-4CAA-943A-EBD4DB5BD0C1}" type="presParOf" srcId="{3EC09D4F-6531-482B-A41F-9B2C474B838D}" destId="{6E5F0238-C310-4461-914F-BBD5EFBDAC04}" srcOrd="2" destOrd="0" presId="urn:microsoft.com/office/officeart/2005/8/layout/hList2"/>
    <dgm:cxn modelId="{983FA003-8D6A-4A4D-8C88-1083AA7A0078}" type="presParOf" srcId="{6B298C9A-5477-4DA4-AEC4-863331902CE1}" destId="{0BBACF80-01A7-4ABD-8BC1-C755E5A4B782}" srcOrd="3" destOrd="0" presId="urn:microsoft.com/office/officeart/2005/8/layout/hList2"/>
    <dgm:cxn modelId="{731EBA2C-8CF2-4646-947F-A0C2398EA8E1}" type="presParOf" srcId="{6B298C9A-5477-4DA4-AEC4-863331902CE1}" destId="{0D70A488-DF57-4AB0-850F-8B15CA9CF7F2}" srcOrd="4" destOrd="0" presId="urn:microsoft.com/office/officeart/2005/8/layout/hList2"/>
    <dgm:cxn modelId="{11D02C43-306B-472B-BED4-E6704090C82C}" type="presParOf" srcId="{0D70A488-DF57-4AB0-850F-8B15CA9CF7F2}" destId="{96C05231-34C3-41C5-B21A-DA0E72858D49}" srcOrd="0" destOrd="0" presId="urn:microsoft.com/office/officeart/2005/8/layout/hList2"/>
    <dgm:cxn modelId="{9CCD51F9-0DE0-482B-8969-CCB099E188CF}" type="presParOf" srcId="{0D70A488-DF57-4AB0-850F-8B15CA9CF7F2}" destId="{73842C80-BE46-4E42-9C98-50FCF92E24A5}" srcOrd="1" destOrd="0" presId="urn:microsoft.com/office/officeart/2005/8/layout/hList2"/>
    <dgm:cxn modelId="{179B885D-F3D7-4304-B8F9-829232DF5C4D}" type="presParOf" srcId="{0D70A488-DF57-4AB0-850F-8B15CA9CF7F2}" destId="{1E6C1C1B-DEF4-4919-95EB-6EE6C1532009}" srcOrd="2" destOrd="0" presId="urn:microsoft.com/office/officeart/2005/8/layout/hList2"/>
    <dgm:cxn modelId="{45CDDCAF-DFC0-4260-9B10-EAAE60D1BFC7}" type="presParOf" srcId="{6B298C9A-5477-4DA4-AEC4-863331902CE1}" destId="{BA89400D-1CDD-4D89-B485-689C002FCBA3}" srcOrd="5" destOrd="0" presId="urn:microsoft.com/office/officeart/2005/8/layout/hList2"/>
    <dgm:cxn modelId="{9E635F91-5B80-445A-B367-093C7CAA0C09}" type="presParOf" srcId="{6B298C9A-5477-4DA4-AEC4-863331902CE1}" destId="{7DE8B338-36E3-43AC-8894-8467BCADE8AC}" srcOrd="6" destOrd="0" presId="urn:microsoft.com/office/officeart/2005/8/layout/hList2"/>
    <dgm:cxn modelId="{3034C21F-0F3D-4065-9F3A-EA555B87EB1D}" type="presParOf" srcId="{7DE8B338-36E3-43AC-8894-8467BCADE8AC}" destId="{F72EBDB9-AEDA-4A09-8C5E-E7C35BA41676}" srcOrd="0" destOrd="0" presId="urn:microsoft.com/office/officeart/2005/8/layout/hList2"/>
    <dgm:cxn modelId="{6DFF4054-92D8-49AC-9541-6BD36C58A568}" type="presParOf" srcId="{7DE8B338-36E3-43AC-8894-8467BCADE8AC}" destId="{5E755344-12F4-4E80-9BF4-29F3B939E201}" srcOrd="1" destOrd="0" presId="urn:microsoft.com/office/officeart/2005/8/layout/hList2"/>
    <dgm:cxn modelId="{F79DF913-3F2E-475A-9857-2BDA8902495D}" type="presParOf" srcId="{7DE8B338-36E3-43AC-8894-8467BCADE8AC}" destId="{FA0BE3FD-3722-4708-B980-B2CC5226FA6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7403D5-E325-43D8-8F56-9C617676E502}"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de-DE"/>
        </a:p>
      </dgm:t>
    </dgm:pt>
    <dgm:pt modelId="{53402E02-4731-458B-BF65-487763E5C00F}">
      <dgm:prSet phldrT="[Text]"/>
      <dgm:spPr/>
      <dgm:t>
        <a:bodyPr/>
        <a:lstStyle/>
        <a:p>
          <a:pPr>
            <a:buFont typeface="+mj-lt"/>
            <a:buAutoNum type="arabicPeriod" startAt="6"/>
          </a:pPr>
          <a:r>
            <a:rPr lang="en-US" noProof="0" dirty="0"/>
            <a:t>Global segment</a:t>
          </a:r>
          <a:endParaRPr lang="de-DE" dirty="0"/>
        </a:p>
      </dgm:t>
    </dgm:pt>
    <dgm:pt modelId="{B49A918E-AB33-4DE2-8B38-F1C246B8D3CA}" type="parTrans" cxnId="{48F4A822-8B7A-4481-8C86-92E9401F1213}">
      <dgm:prSet/>
      <dgm:spPr/>
      <dgm:t>
        <a:bodyPr/>
        <a:lstStyle/>
        <a:p>
          <a:endParaRPr lang="de-DE"/>
        </a:p>
      </dgm:t>
    </dgm:pt>
    <dgm:pt modelId="{4CB114E3-2C79-4600-96D2-D97987010765}" type="sibTrans" cxnId="{48F4A822-8B7A-4481-8C86-92E9401F1213}">
      <dgm:prSet/>
      <dgm:spPr/>
      <dgm:t>
        <a:bodyPr/>
        <a:lstStyle/>
        <a:p>
          <a:endParaRPr lang="de-DE"/>
        </a:p>
      </dgm:t>
    </dgm:pt>
    <dgm:pt modelId="{261987A3-9C5D-4C5D-A8CC-B4A2FAA806B5}">
      <dgm:prSet/>
      <dgm:spPr/>
      <dgm:t>
        <a:bodyPr/>
        <a:lstStyle/>
        <a:p>
          <a:r>
            <a:rPr lang="en-US" noProof="0" dirty="0"/>
            <a:t>Technological segment</a:t>
          </a:r>
        </a:p>
      </dgm:t>
    </dgm:pt>
    <dgm:pt modelId="{01DB72A1-48B8-498B-9ABE-07171C07943B}" type="parTrans" cxnId="{C2A0C137-AED8-42E5-88BF-0EBCF98FD664}">
      <dgm:prSet/>
      <dgm:spPr/>
      <dgm:t>
        <a:bodyPr/>
        <a:lstStyle/>
        <a:p>
          <a:endParaRPr lang="de-DE"/>
        </a:p>
      </dgm:t>
    </dgm:pt>
    <dgm:pt modelId="{4E5D6347-3291-4E8F-A36F-A5446F7EEDC1}" type="sibTrans" cxnId="{C2A0C137-AED8-42E5-88BF-0EBCF98FD664}">
      <dgm:prSet/>
      <dgm:spPr/>
      <dgm:t>
        <a:bodyPr/>
        <a:lstStyle/>
        <a:p>
          <a:endParaRPr lang="de-DE"/>
        </a:p>
      </dgm:t>
    </dgm:pt>
    <dgm:pt modelId="{72E29DAA-7688-4985-8D54-B292ED286D56}">
      <dgm:prSet/>
      <dgm:spPr/>
      <dgm:t>
        <a:bodyPr/>
        <a:lstStyle/>
        <a:p>
          <a:r>
            <a:rPr lang="en-US" noProof="0" dirty="0"/>
            <a:t>Product innovations</a:t>
          </a:r>
        </a:p>
      </dgm:t>
    </dgm:pt>
    <dgm:pt modelId="{6652037A-010A-42F4-AD62-7E4134736C5A}" type="parTrans" cxnId="{FA855386-18E7-4D2D-8471-6A041E018A84}">
      <dgm:prSet/>
      <dgm:spPr/>
      <dgm:t>
        <a:bodyPr/>
        <a:lstStyle/>
        <a:p>
          <a:endParaRPr lang="de-DE"/>
        </a:p>
      </dgm:t>
    </dgm:pt>
    <dgm:pt modelId="{5A8DDFAA-28CE-4E1E-97D6-74AE6A37810A}" type="sibTrans" cxnId="{FA855386-18E7-4D2D-8471-6A041E018A84}">
      <dgm:prSet/>
      <dgm:spPr/>
      <dgm:t>
        <a:bodyPr/>
        <a:lstStyle/>
        <a:p>
          <a:endParaRPr lang="de-DE"/>
        </a:p>
      </dgm:t>
    </dgm:pt>
    <dgm:pt modelId="{7628769E-7793-44AB-94F0-E389F0617C4B}">
      <dgm:prSet/>
      <dgm:spPr/>
      <dgm:t>
        <a:bodyPr/>
        <a:lstStyle/>
        <a:p>
          <a:r>
            <a:rPr lang="en-US" noProof="0" dirty="0"/>
            <a:t>Applications of knowledge</a:t>
          </a:r>
        </a:p>
      </dgm:t>
    </dgm:pt>
    <dgm:pt modelId="{A530B70C-6F50-40DD-BA3F-8086A464D100}" type="parTrans" cxnId="{B01FB5F9-23FE-4E84-B61D-6FD342E04478}">
      <dgm:prSet/>
      <dgm:spPr/>
      <dgm:t>
        <a:bodyPr/>
        <a:lstStyle/>
        <a:p>
          <a:endParaRPr lang="de-DE"/>
        </a:p>
      </dgm:t>
    </dgm:pt>
    <dgm:pt modelId="{5FF49F67-F23B-413C-8C45-73CDF48A29CA}" type="sibTrans" cxnId="{B01FB5F9-23FE-4E84-B61D-6FD342E04478}">
      <dgm:prSet/>
      <dgm:spPr/>
      <dgm:t>
        <a:bodyPr/>
        <a:lstStyle/>
        <a:p>
          <a:endParaRPr lang="de-DE"/>
        </a:p>
      </dgm:t>
    </dgm:pt>
    <dgm:pt modelId="{477DE83F-E645-4725-AEAA-F7BC333D6630}">
      <dgm:prSet/>
      <dgm:spPr/>
      <dgm:t>
        <a:bodyPr/>
        <a:lstStyle/>
        <a:p>
          <a:r>
            <a:rPr lang="en-US" noProof="0" dirty="0"/>
            <a:t>Focus of private and government supported R&amp;D expenditures</a:t>
          </a:r>
        </a:p>
      </dgm:t>
    </dgm:pt>
    <dgm:pt modelId="{97A0F6F4-C4BB-4860-995A-6B9C140EB924}" type="parTrans" cxnId="{23B2D51E-9D87-4CB5-A8BF-9764F912C02B}">
      <dgm:prSet/>
      <dgm:spPr/>
      <dgm:t>
        <a:bodyPr/>
        <a:lstStyle/>
        <a:p>
          <a:endParaRPr lang="de-DE"/>
        </a:p>
      </dgm:t>
    </dgm:pt>
    <dgm:pt modelId="{9EF6CB63-BC4D-4004-9D0C-B4DF9AD6A2E6}" type="sibTrans" cxnId="{23B2D51E-9D87-4CB5-A8BF-9764F912C02B}">
      <dgm:prSet/>
      <dgm:spPr/>
      <dgm:t>
        <a:bodyPr/>
        <a:lstStyle/>
        <a:p>
          <a:endParaRPr lang="de-DE"/>
        </a:p>
      </dgm:t>
    </dgm:pt>
    <dgm:pt modelId="{890E7892-C4EB-41BB-93B0-25ED42E5A4F1}">
      <dgm:prSet/>
      <dgm:spPr/>
      <dgm:t>
        <a:bodyPr/>
        <a:lstStyle/>
        <a:p>
          <a:r>
            <a:rPr lang="en-US" noProof="0" dirty="0"/>
            <a:t>New communication technologies</a:t>
          </a:r>
        </a:p>
      </dgm:t>
    </dgm:pt>
    <dgm:pt modelId="{E6075E41-68A3-4495-978F-9B5D3965C28F}" type="parTrans" cxnId="{768F4E02-73F9-4375-93C8-BD8F5D4506A9}">
      <dgm:prSet/>
      <dgm:spPr/>
      <dgm:t>
        <a:bodyPr/>
        <a:lstStyle/>
        <a:p>
          <a:endParaRPr lang="de-DE"/>
        </a:p>
      </dgm:t>
    </dgm:pt>
    <dgm:pt modelId="{8871CF60-69AF-4998-BA6E-C8ABDA8C17D4}" type="sibTrans" cxnId="{768F4E02-73F9-4375-93C8-BD8F5D4506A9}">
      <dgm:prSet/>
      <dgm:spPr/>
      <dgm:t>
        <a:bodyPr/>
        <a:lstStyle/>
        <a:p>
          <a:endParaRPr lang="de-DE"/>
        </a:p>
      </dgm:t>
    </dgm:pt>
    <dgm:pt modelId="{5689DB4C-8429-4720-A01D-3DECF8054EEE}">
      <dgm:prSet/>
      <dgm:spPr/>
      <dgm:t>
        <a:bodyPr/>
        <a:lstStyle/>
        <a:p>
          <a:r>
            <a:rPr lang="en-US" noProof="0" dirty="0"/>
            <a:t>Important political events</a:t>
          </a:r>
        </a:p>
      </dgm:t>
    </dgm:pt>
    <dgm:pt modelId="{9285A116-E2B3-4987-AA1D-F10D0CD2D14E}" type="parTrans" cxnId="{9993EB85-AAFB-4D9A-A49F-3E3D0F2BE19E}">
      <dgm:prSet/>
      <dgm:spPr/>
      <dgm:t>
        <a:bodyPr/>
        <a:lstStyle/>
        <a:p>
          <a:endParaRPr lang="de-DE"/>
        </a:p>
      </dgm:t>
    </dgm:pt>
    <dgm:pt modelId="{5D2FDBB9-7FB3-4EC3-946E-5666173151AC}" type="sibTrans" cxnId="{9993EB85-AAFB-4D9A-A49F-3E3D0F2BE19E}">
      <dgm:prSet/>
      <dgm:spPr/>
      <dgm:t>
        <a:bodyPr/>
        <a:lstStyle/>
        <a:p>
          <a:endParaRPr lang="de-DE"/>
        </a:p>
      </dgm:t>
    </dgm:pt>
    <dgm:pt modelId="{26806CD0-EC26-428A-92D4-1E5AF6B42275}">
      <dgm:prSet/>
      <dgm:spPr/>
      <dgm:t>
        <a:bodyPr/>
        <a:lstStyle/>
        <a:p>
          <a:r>
            <a:rPr lang="en-US" noProof="0" dirty="0"/>
            <a:t>Critical global markets</a:t>
          </a:r>
        </a:p>
      </dgm:t>
    </dgm:pt>
    <dgm:pt modelId="{729595EC-B111-438B-ABF0-C5D8A7F63B22}" type="parTrans" cxnId="{F8220FB2-489B-41D8-B883-DC1D89F1A086}">
      <dgm:prSet/>
      <dgm:spPr/>
      <dgm:t>
        <a:bodyPr/>
        <a:lstStyle/>
        <a:p>
          <a:endParaRPr lang="de-DE"/>
        </a:p>
      </dgm:t>
    </dgm:pt>
    <dgm:pt modelId="{BDF27E43-0A47-4975-8633-22F2932A5D04}" type="sibTrans" cxnId="{F8220FB2-489B-41D8-B883-DC1D89F1A086}">
      <dgm:prSet/>
      <dgm:spPr/>
      <dgm:t>
        <a:bodyPr/>
        <a:lstStyle/>
        <a:p>
          <a:endParaRPr lang="de-DE"/>
        </a:p>
      </dgm:t>
    </dgm:pt>
    <dgm:pt modelId="{D2E57091-88AD-4431-80B5-62081D0290C5}">
      <dgm:prSet/>
      <dgm:spPr/>
      <dgm:t>
        <a:bodyPr/>
        <a:lstStyle/>
        <a:p>
          <a:r>
            <a:rPr lang="en-US" noProof="0" dirty="0"/>
            <a:t>Newly </a:t>
          </a:r>
          <a:r>
            <a:rPr lang="en-US" noProof="0" dirty="0" err="1"/>
            <a:t>industrialised</a:t>
          </a:r>
          <a:r>
            <a:rPr lang="en-US" noProof="0" dirty="0"/>
            <a:t> countries</a:t>
          </a:r>
        </a:p>
      </dgm:t>
    </dgm:pt>
    <dgm:pt modelId="{745E3E51-A489-4F53-ABB4-9E3B768D97BF}" type="parTrans" cxnId="{7FBBF283-69F1-478B-9DC9-D487A1ED66D2}">
      <dgm:prSet/>
      <dgm:spPr/>
      <dgm:t>
        <a:bodyPr/>
        <a:lstStyle/>
        <a:p>
          <a:endParaRPr lang="de-DE"/>
        </a:p>
      </dgm:t>
    </dgm:pt>
    <dgm:pt modelId="{00090DBD-18DD-4CB0-9143-B032C6056FFE}" type="sibTrans" cxnId="{7FBBF283-69F1-478B-9DC9-D487A1ED66D2}">
      <dgm:prSet/>
      <dgm:spPr/>
      <dgm:t>
        <a:bodyPr/>
        <a:lstStyle/>
        <a:p>
          <a:endParaRPr lang="de-DE"/>
        </a:p>
      </dgm:t>
    </dgm:pt>
    <dgm:pt modelId="{61B591DE-4A0F-4B50-8082-B5F56D8A4ED5}">
      <dgm:prSet/>
      <dgm:spPr/>
      <dgm:t>
        <a:bodyPr/>
        <a:lstStyle/>
        <a:p>
          <a:r>
            <a:rPr lang="en-US" noProof="0" dirty="0"/>
            <a:t>Different cultural and institutional attributes</a:t>
          </a:r>
        </a:p>
      </dgm:t>
    </dgm:pt>
    <dgm:pt modelId="{9AD09100-7960-4C7C-A76C-5EBD455D1630}" type="parTrans" cxnId="{550F0176-103C-4DAE-9263-7C0A2F1AC688}">
      <dgm:prSet/>
      <dgm:spPr/>
      <dgm:t>
        <a:bodyPr/>
        <a:lstStyle/>
        <a:p>
          <a:endParaRPr lang="de-DE"/>
        </a:p>
      </dgm:t>
    </dgm:pt>
    <dgm:pt modelId="{32775C60-A427-4876-9CBC-B6B213699782}" type="sibTrans" cxnId="{550F0176-103C-4DAE-9263-7C0A2F1AC688}">
      <dgm:prSet/>
      <dgm:spPr/>
      <dgm:t>
        <a:bodyPr/>
        <a:lstStyle/>
        <a:p>
          <a:endParaRPr lang="de-DE"/>
        </a:p>
      </dgm:t>
    </dgm:pt>
    <dgm:pt modelId="{C3CFED3F-3D64-4949-8A70-2942A54714D3}">
      <dgm:prSet/>
      <dgm:spPr/>
      <dgm:t>
        <a:bodyPr/>
        <a:lstStyle/>
        <a:p>
          <a:r>
            <a:rPr lang="en-US" noProof="0" dirty="0"/>
            <a:t>Physical Environment segment</a:t>
          </a:r>
        </a:p>
      </dgm:t>
    </dgm:pt>
    <dgm:pt modelId="{A8407089-7558-4CD5-9121-FC74F97B2B48}" type="parTrans" cxnId="{A325B5A2-6278-41D2-A698-674ACD06FF0D}">
      <dgm:prSet/>
      <dgm:spPr/>
      <dgm:t>
        <a:bodyPr/>
        <a:lstStyle/>
        <a:p>
          <a:endParaRPr lang="de-DE"/>
        </a:p>
      </dgm:t>
    </dgm:pt>
    <dgm:pt modelId="{AD6AD8ED-3E8A-47D1-B8CE-CB6280B7EC15}" type="sibTrans" cxnId="{A325B5A2-6278-41D2-A698-674ACD06FF0D}">
      <dgm:prSet/>
      <dgm:spPr/>
      <dgm:t>
        <a:bodyPr/>
        <a:lstStyle/>
        <a:p>
          <a:endParaRPr lang="de-DE"/>
        </a:p>
      </dgm:t>
    </dgm:pt>
    <dgm:pt modelId="{C24FCEB5-5268-455B-838C-E104D4FE5DA1}">
      <dgm:prSet/>
      <dgm:spPr/>
      <dgm:t>
        <a:bodyPr/>
        <a:lstStyle/>
        <a:p>
          <a:r>
            <a:rPr lang="en-US" noProof="0" dirty="0"/>
            <a:t>Practices used to develop energy sources</a:t>
          </a:r>
        </a:p>
      </dgm:t>
    </dgm:pt>
    <dgm:pt modelId="{C404C7FE-EE42-4DEF-8620-3C60E014DE34}" type="parTrans" cxnId="{C10561C5-8C3B-4617-9C3B-D675AF004D9F}">
      <dgm:prSet/>
      <dgm:spPr/>
      <dgm:t>
        <a:bodyPr/>
        <a:lstStyle/>
        <a:p>
          <a:endParaRPr lang="de-DE"/>
        </a:p>
      </dgm:t>
    </dgm:pt>
    <dgm:pt modelId="{389CC3F0-9C38-4FD9-9842-28AC4FD80854}" type="sibTrans" cxnId="{C10561C5-8C3B-4617-9C3B-D675AF004D9F}">
      <dgm:prSet/>
      <dgm:spPr/>
      <dgm:t>
        <a:bodyPr/>
        <a:lstStyle/>
        <a:p>
          <a:endParaRPr lang="de-DE"/>
        </a:p>
      </dgm:t>
    </dgm:pt>
    <dgm:pt modelId="{903F202B-CF99-48F1-807E-D8C842B86208}">
      <dgm:prSet/>
      <dgm:spPr/>
      <dgm:t>
        <a:bodyPr/>
        <a:lstStyle/>
        <a:p>
          <a:r>
            <a:rPr lang="en-US" noProof="0" dirty="0"/>
            <a:t>Renewable energy efforts</a:t>
          </a:r>
        </a:p>
      </dgm:t>
    </dgm:pt>
    <dgm:pt modelId="{D1F7AAD9-F37A-4F15-B9A9-C82463F2CD35}" type="parTrans" cxnId="{94E61085-D698-4DFC-BAF3-C7874AA619CE}">
      <dgm:prSet/>
      <dgm:spPr/>
      <dgm:t>
        <a:bodyPr/>
        <a:lstStyle/>
        <a:p>
          <a:endParaRPr lang="de-DE"/>
        </a:p>
      </dgm:t>
    </dgm:pt>
    <dgm:pt modelId="{0A09E79D-C2B6-4949-AE87-BF6CCFA6E520}" type="sibTrans" cxnId="{94E61085-D698-4DFC-BAF3-C7874AA619CE}">
      <dgm:prSet/>
      <dgm:spPr/>
      <dgm:t>
        <a:bodyPr/>
        <a:lstStyle/>
        <a:p>
          <a:endParaRPr lang="de-DE"/>
        </a:p>
      </dgm:t>
    </dgm:pt>
    <dgm:pt modelId="{2CB92CB9-197B-4D1F-8115-1B713B391C33}">
      <dgm:prSet/>
      <dgm:spPr/>
      <dgm:t>
        <a:bodyPr/>
        <a:lstStyle/>
        <a:p>
          <a:r>
            <a:rPr lang="en-US" noProof="0" dirty="0" err="1"/>
            <a:t>Minimising</a:t>
          </a:r>
          <a:r>
            <a:rPr lang="en-US" noProof="0" dirty="0"/>
            <a:t> a firm's environmental footprint</a:t>
          </a:r>
        </a:p>
      </dgm:t>
    </dgm:pt>
    <dgm:pt modelId="{537B0FB3-1371-4F68-B8D8-B79221AB4AC0}" type="parTrans" cxnId="{0E118CF0-1EFD-40D9-AFBF-8AED7BA6D973}">
      <dgm:prSet/>
      <dgm:spPr/>
      <dgm:t>
        <a:bodyPr/>
        <a:lstStyle/>
        <a:p>
          <a:endParaRPr lang="de-DE"/>
        </a:p>
      </dgm:t>
    </dgm:pt>
    <dgm:pt modelId="{2BAE6D16-A48D-4284-9508-05E694BA3A7F}" type="sibTrans" cxnId="{0E118CF0-1EFD-40D9-AFBF-8AED7BA6D973}">
      <dgm:prSet/>
      <dgm:spPr/>
      <dgm:t>
        <a:bodyPr/>
        <a:lstStyle/>
        <a:p>
          <a:endParaRPr lang="de-DE"/>
        </a:p>
      </dgm:t>
    </dgm:pt>
    <dgm:pt modelId="{8949DEDC-C944-4776-955C-806C96C6EA5F}">
      <dgm:prSet/>
      <dgm:spPr/>
      <dgm:t>
        <a:bodyPr/>
        <a:lstStyle/>
        <a:p>
          <a:r>
            <a:rPr lang="en-US" noProof="0" dirty="0"/>
            <a:t>Availability of water as a resource</a:t>
          </a:r>
        </a:p>
      </dgm:t>
    </dgm:pt>
    <dgm:pt modelId="{45CEB907-73EF-418B-8620-3B02B57B58F6}" type="parTrans" cxnId="{694AEABA-615C-4530-9F43-0AFE24347A23}">
      <dgm:prSet/>
      <dgm:spPr/>
      <dgm:t>
        <a:bodyPr/>
        <a:lstStyle/>
        <a:p>
          <a:endParaRPr lang="de-DE"/>
        </a:p>
      </dgm:t>
    </dgm:pt>
    <dgm:pt modelId="{7ED826C4-A0C7-4862-918C-118238F730BF}" type="sibTrans" cxnId="{694AEABA-615C-4530-9F43-0AFE24347A23}">
      <dgm:prSet/>
      <dgm:spPr/>
      <dgm:t>
        <a:bodyPr/>
        <a:lstStyle/>
        <a:p>
          <a:endParaRPr lang="de-DE"/>
        </a:p>
      </dgm:t>
    </dgm:pt>
    <dgm:pt modelId="{DA8FD6B0-2CAD-4B2F-B443-2F1F1452DECF}">
      <dgm:prSet/>
      <dgm:spPr/>
      <dgm:t>
        <a:bodyPr/>
        <a:lstStyle/>
        <a:p>
          <a:r>
            <a:rPr lang="en-US" noProof="0" dirty="0"/>
            <a:t>Producing environmentally-friendly products</a:t>
          </a:r>
        </a:p>
      </dgm:t>
    </dgm:pt>
    <dgm:pt modelId="{663F1928-F5B7-4F5A-862B-F22876E4EEAC}" type="parTrans" cxnId="{D3A09C31-BA47-4B6E-BBEA-2EFA70DFA8B0}">
      <dgm:prSet/>
      <dgm:spPr/>
      <dgm:t>
        <a:bodyPr/>
        <a:lstStyle/>
        <a:p>
          <a:endParaRPr lang="de-DE"/>
        </a:p>
      </dgm:t>
    </dgm:pt>
    <dgm:pt modelId="{E00F2ED5-00E1-4D19-ACB7-1EF9589E4A7C}" type="sibTrans" cxnId="{D3A09C31-BA47-4B6E-BBEA-2EFA70DFA8B0}">
      <dgm:prSet/>
      <dgm:spPr/>
      <dgm:t>
        <a:bodyPr/>
        <a:lstStyle/>
        <a:p>
          <a:endParaRPr lang="de-DE"/>
        </a:p>
      </dgm:t>
    </dgm:pt>
    <dgm:pt modelId="{D54D5BFD-AAF2-49B6-933E-C94485825F05}">
      <dgm:prSet/>
      <dgm:spPr/>
      <dgm:t>
        <a:bodyPr/>
        <a:lstStyle/>
        <a:p>
          <a:r>
            <a:rPr lang="en-US" noProof="0" dirty="0"/>
            <a:t>Reacting to natural or man-made disasters</a:t>
          </a:r>
        </a:p>
      </dgm:t>
    </dgm:pt>
    <dgm:pt modelId="{FE356259-48E5-4838-A45F-A43B802AE4E0}" type="parTrans" cxnId="{5B9B0181-E749-487A-8B78-6C65DAE42112}">
      <dgm:prSet/>
      <dgm:spPr/>
      <dgm:t>
        <a:bodyPr/>
        <a:lstStyle/>
        <a:p>
          <a:endParaRPr lang="de-DE"/>
        </a:p>
      </dgm:t>
    </dgm:pt>
    <dgm:pt modelId="{C12D80C9-B7D2-4D85-940F-F84D582EA8FB}" type="sibTrans" cxnId="{5B9B0181-E749-487A-8B78-6C65DAE42112}">
      <dgm:prSet/>
      <dgm:spPr/>
      <dgm:t>
        <a:bodyPr/>
        <a:lstStyle/>
        <a:p>
          <a:endParaRPr lang="de-DE"/>
        </a:p>
      </dgm:t>
    </dgm:pt>
    <dgm:pt modelId="{BFAD87C0-C258-407A-8B65-8565CE4CA25C}" type="pres">
      <dgm:prSet presAssocID="{0E7403D5-E325-43D8-8F56-9C617676E502}" presName="linearFlow" presStyleCnt="0">
        <dgm:presLayoutVars>
          <dgm:dir/>
          <dgm:animLvl val="lvl"/>
          <dgm:resizeHandles/>
        </dgm:presLayoutVars>
      </dgm:prSet>
      <dgm:spPr/>
    </dgm:pt>
    <dgm:pt modelId="{E48A79DD-848B-4255-9297-8C868906D7B6}" type="pres">
      <dgm:prSet presAssocID="{261987A3-9C5D-4C5D-A8CC-B4A2FAA806B5}" presName="compositeNode" presStyleCnt="0">
        <dgm:presLayoutVars>
          <dgm:bulletEnabled val="1"/>
        </dgm:presLayoutVars>
      </dgm:prSet>
      <dgm:spPr/>
    </dgm:pt>
    <dgm:pt modelId="{4FBCFE74-EFDE-4312-BEE0-0C3E7497BC79}" type="pres">
      <dgm:prSet presAssocID="{261987A3-9C5D-4C5D-A8CC-B4A2FAA806B5}"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dgm:spPr>
    </dgm:pt>
    <dgm:pt modelId="{2E0DCF56-64B7-4552-BB96-5F80F8009056}" type="pres">
      <dgm:prSet presAssocID="{261987A3-9C5D-4C5D-A8CC-B4A2FAA806B5}" presName="childNode" presStyleLbl="node1" presStyleIdx="0" presStyleCnt="3">
        <dgm:presLayoutVars>
          <dgm:bulletEnabled val="1"/>
        </dgm:presLayoutVars>
      </dgm:prSet>
      <dgm:spPr/>
    </dgm:pt>
    <dgm:pt modelId="{E84C49F9-01C2-438B-A12C-6D65AA8E2E62}" type="pres">
      <dgm:prSet presAssocID="{261987A3-9C5D-4C5D-A8CC-B4A2FAA806B5}" presName="parentNode" presStyleLbl="revTx" presStyleIdx="0" presStyleCnt="3">
        <dgm:presLayoutVars>
          <dgm:chMax val="0"/>
          <dgm:bulletEnabled val="1"/>
        </dgm:presLayoutVars>
      </dgm:prSet>
      <dgm:spPr/>
    </dgm:pt>
    <dgm:pt modelId="{29FD1BD5-F05B-47A5-A1CA-7911F00AA09D}" type="pres">
      <dgm:prSet presAssocID="{4E5D6347-3291-4E8F-A36F-A5446F7EEDC1}" presName="sibTrans" presStyleCnt="0"/>
      <dgm:spPr/>
    </dgm:pt>
    <dgm:pt modelId="{CF5C5B96-2F71-4F17-AD30-A25F8EF01B4E}" type="pres">
      <dgm:prSet presAssocID="{53402E02-4731-458B-BF65-487763E5C00F}" presName="compositeNode" presStyleCnt="0">
        <dgm:presLayoutVars>
          <dgm:bulletEnabled val="1"/>
        </dgm:presLayoutVars>
      </dgm:prSet>
      <dgm:spPr/>
    </dgm:pt>
    <dgm:pt modelId="{C1ACD227-9473-4B15-8186-FBCF94DCBBC1}" type="pres">
      <dgm:prSet presAssocID="{53402E02-4731-458B-BF65-487763E5C00F}" presName="imag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dgm:spPr>
    </dgm:pt>
    <dgm:pt modelId="{C6D0FA4F-AC9A-4592-BD44-A15260412DF3}" type="pres">
      <dgm:prSet presAssocID="{53402E02-4731-458B-BF65-487763E5C00F}" presName="childNode" presStyleLbl="node1" presStyleIdx="1" presStyleCnt="3">
        <dgm:presLayoutVars>
          <dgm:bulletEnabled val="1"/>
        </dgm:presLayoutVars>
      </dgm:prSet>
      <dgm:spPr/>
    </dgm:pt>
    <dgm:pt modelId="{09680876-A30D-4F98-8132-447BA5739309}" type="pres">
      <dgm:prSet presAssocID="{53402E02-4731-458B-BF65-487763E5C00F}" presName="parentNode" presStyleLbl="revTx" presStyleIdx="1" presStyleCnt="3">
        <dgm:presLayoutVars>
          <dgm:chMax val="0"/>
          <dgm:bulletEnabled val="1"/>
        </dgm:presLayoutVars>
      </dgm:prSet>
      <dgm:spPr/>
    </dgm:pt>
    <dgm:pt modelId="{9E9610E3-987D-43B7-A348-3F66944BD70E}" type="pres">
      <dgm:prSet presAssocID="{4CB114E3-2C79-4600-96D2-D97987010765}" presName="sibTrans" presStyleCnt="0"/>
      <dgm:spPr/>
    </dgm:pt>
    <dgm:pt modelId="{610264EB-5012-435A-8744-533C837FA32E}" type="pres">
      <dgm:prSet presAssocID="{C3CFED3F-3D64-4949-8A70-2942A54714D3}" presName="compositeNode" presStyleCnt="0">
        <dgm:presLayoutVars>
          <dgm:bulletEnabled val="1"/>
        </dgm:presLayoutVars>
      </dgm:prSet>
      <dgm:spPr/>
    </dgm:pt>
    <dgm:pt modelId="{2EED2CF6-508D-4D8D-828E-2B7680D5471C}" type="pres">
      <dgm:prSet presAssocID="{C3CFED3F-3D64-4949-8A70-2942A54714D3}" presName="image"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3000" r="-33000"/>
          </a:stretch>
        </a:blipFill>
      </dgm:spPr>
    </dgm:pt>
    <dgm:pt modelId="{669A25B1-8087-4F94-84C3-3AF6C24676EC}" type="pres">
      <dgm:prSet presAssocID="{C3CFED3F-3D64-4949-8A70-2942A54714D3}" presName="childNode" presStyleLbl="node1" presStyleIdx="2" presStyleCnt="3">
        <dgm:presLayoutVars>
          <dgm:bulletEnabled val="1"/>
        </dgm:presLayoutVars>
      </dgm:prSet>
      <dgm:spPr/>
    </dgm:pt>
    <dgm:pt modelId="{6A4472EA-3046-49E2-864E-F6C4B71DAD77}" type="pres">
      <dgm:prSet presAssocID="{C3CFED3F-3D64-4949-8A70-2942A54714D3}" presName="parentNode" presStyleLbl="revTx" presStyleIdx="2" presStyleCnt="3">
        <dgm:presLayoutVars>
          <dgm:chMax val="0"/>
          <dgm:bulletEnabled val="1"/>
        </dgm:presLayoutVars>
      </dgm:prSet>
      <dgm:spPr/>
    </dgm:pt>
  </dgm:ptLst>
  <dgm:cxnLst>
    <dgm:cxn modelId="{768F4E02-73F9-4375-93C8-BD8F5D4506A9}" srcId="{261987A3-9C5D-4C5D-A8CC-B4A2FAA806B5}" destId="{890E7892-C4EB-41BB-93B0-25ED42E5A4F1}" srcOrd="3" destOrd="0" parTransId="{E6075E41-68A3-4495-978F-9B5D3965C28F}" sibTransId="{8871CF60-69AF-4998-BA6E-C8ABDA8C17D4}"/>
    <dgm:cxn modelId="{223D380F-A539-4321-9578-BE280A35D1FC}" type="presOf" srcId="{C24FCEB5-5268-455B-838C-E104D4FE5DA1}" destId="{669A25B1-8087-4F94-84C3-3AF6C24676EC}" srcOrd="0" destOrd="0" presId="urn:microsoft.com/office/officeart/2005/8/layout/hList2"/>
    <dgm:cxn modelId="{3F19D00F-9C5B-4FDF-9AD0-8066C08A02F6}" type="presOf" srcId="{903F202B-CF99-48F1-807E-D8C842B86208}" destId="{669A25B1-8087-4F94-84C3-3AF6C24676EC}" srcOrd="0" destOrd="1" presId="urn:microsoft.com/office/officeart/2005/8/layout/hList2"/>
    <dgm:cxn modelId="{F6D1ED15-74F4-4D81-A946-13DE0D638A5F}" type="presOf" srcId="{C3CFED3F-3D64-4949-8A70-2942A54714D3}" destId="{6A4472EA-3046-49E2-864E-F6C4B71DAD77}" srcOrd="0" destOrd="0" presId="urn:microsoft.com/office/officeart/2005/8/layout/hList2"/>
    <dgm:cxn modelId="{23B2D51E-9D87-4CB5-A8BF-9764F912C02B}" srcId="{261987A3-9C5D-4C5D-A8CC-B4A2FAA806B5}" destId="{477DE83F-E645-4725-AEAA-F7BC333D6630}" srcOrd="2" destOrd="0" parTransId="{97A0F6F4-C4BB-4860-995A-6B9C140EB924}" sibTransId="{9EF6CB63-BC4D-4004-9D0C-B4DF9AD6A2E6}"/>
    <dgm:cxn modelId="{48F4A822-8B7A-4481-8C86-92E9401F1213}" srcId="{0E7403D5-E325-43D8-8F56-9C617676E502}" destId="{53402E02-4731-458B-BF65-487763E5C00F}" srcOrd="1" destOrd="0" parTransId="{B49A918E-AB33-4DE2-8B38-F1C246B8D3CA}" sibTransId="{4CB114E3-2C79-4600-96D2-D97987010765}"/>
    <dgm:cxn modelId="{7B0DAE22-5BF0-4519-9545-C85E1B4BAF7E}" type="presOf" srcId="{D2E57091-88AD-4431-80B5-62081D0290C5}" destId="{C6D0FA4F-AC9A-4592-BD44-A15260412DF3}" srcOrd="0" destOrd="2" presId="urn:microsoft.com/office/officeart/2005/8/layout/hList2"/>
    <dgm:cxn modelId="{80530D30-319C-47CE-BE33-4D0BAE30C42E}" type="presOf" srcId="{8949DEDC-C944-4776-955C-806C96C6EA5F}" destId="{669A25B1-8087-4F94-84C3-3AF6C24676EC}" srcOrd="0" destOrd="3" presId="urn:microsoft.com/office/officeart/2005/8/layout/hList2"/>
    <dgm:cxn modelId="{D3A09C31-BA47-4B6E-BBEA-2EFA70DFA8B0}" srcId="{C3CFED3F-3D64-4949-8A70-2942A54714D3}" destId="{DA8FD6B0-2CAD-4B2F-B443-2F1F1452DECF}" srcOrd="4" destOrd="0" parTransId="{663F1928-F5B7-4F5A-862B-F22876E4EEAC}" sibTransId="{E00F2ED5-00E1-4D19-ACB7-1EF9589E4A7C}"/>
    <dgm:cxn modelId="{C2A0C137-AED8-42E5-88BF-0EBCF98FD664}" srcId="{0E7403D5-E325-43D8-8F56-9C617676E502}" destId="{261987A3-9C5D-4C5D-A8CC-B4A2FAA806B5}" srcOrd="0" destOrd="0" parTransId="{01DB72A1-48B8-498B-9ABE-07171C07943B}" sibTransId="{4E5D6347-3291-4E8F-A36F-A5446F7EEDC1}"/>
    <dgm:cxn modelId="{A0ADD55B-DAA9-42DD-86DF-19131A4FAD32}" type="presOf" srcId="{0E7403D5-E325-43D8-8F56-9C617676E502}" destId="{BFAD87C0-C258-407A-8B65-8565CE4CA25C}" srcOrd="0" destOrd="0" presId="urn:microsoft.com/office/officeart/2005/8/layout/hList2"/>
    <dgm:cxn modelId="{F112975C-3E74-4848-91F6-A4D0537BB58B}" type="presOf" srcId="{477DE83F-E645-4725-AEAA-F7BC333D6630}" destId="{2E0DCF56-64B7-4552-BB96-5F80F8009056}" srcOrd="0" destOrd="2" presId="urn:microsoft.com/office/officeart/2005/8/layout/hList2"/>
    <dgm:cxn modelId="{E0784369-902F-4D28-AD1F-50AE980D01E7}" type="presOf" srcId="{261987A3-9C5D-4C5D-A8CC-B4A2FAA806B5}" destId="{E84C49F9-01C2-438B-A12C-6D65AA8E2E62}" srcOrd="0" destOrd="0" presId="urn:microsoft.com/office/officeart/2005/8/layout/hList2"/>
    <dgm:cxn modelId="{9375F34A-2BCA-4AF8-A23D-526141A265C3}" type="presOf" srcId="{26806CD0-EC26-428A-92D4-1E5AF6B42275}" destId="{C6D0FA4F-AC9A-4592-BD44-A15260412DF3}" srcOrd="0" destOrd="1" presId="urn:microsoft.com/office/officeart/2005/8/layout/hList2"/>
    <dgm:cxn modelId="{23231275-E688-4C0C-9AAC-3E55BD62787D}" type="presOf" srcId="{61B591DE-4A0F-4B50-8082-B5F56D8A4ED5}" destId="{C6D0FA4F-AC9A-4592-BD44-A15260412DF3}" srcOrd="0" destOrd="3" presId="urn:microsoft.com/office/officeart/2005/8/layout/hList2"/>
    <dgm:cxn modelId="{550F0176-103C-4DAE-9263-7C0A2F1AC688}" srcId="{53402E02-4731-458B-BF65-487763E5C00F}" destId="{61B591DE-4A0F-4B50-8082-B5F56D8A4ED5}" srcOrd="3" destOrd="0" parTransId="{9AD09100-7960-4C7C-A76C-5EBD455D1630}" sibTransId="{32775C60-A427-4876-9CBC-B6B213699782}"/>
    <dgm:cxn modelId="{D1C1F079-F741-49C5-AA71-5F6B54B13948}" type="presOf" srcId="{5689DB4C-8429-4720-A01D-3DECF8054EEE}" destId="{C6D0FA4F-AC9A-4592-BD44-A15260412DF3}" srcOrd="0" destOrd="0" presId="urn:microsoft.com/office/officeart/2005/8/layout/hList2"/>
    <dgm:cxn modelId="{08BAD17A-B657-4FF4-A88E-3A8F81B21FE2}" type="presOf" srcId="{DA8FD6B0-2CAD-4B2F-B443-2F1F1452DECF}" destId="{669A25B1-8087-4F94-84C3-3AF6C24676EC}" srcOrd="0" destOrd="4" presId="urn:microsoft.com/office/officeart/2005/8/layout/hList2"/>
    <dgm:cxn modelId="{5B9B0181-E749-487A-8B78-6C65DAE42112}" srcId="{C3CFED3F-3D64-4949-8A70-2942A54714D3}" destId="{D54D5BFD-AAF2-49B6-933E-C94485825F05}" srcOrd="5" destOrd="0" parTransId="{FE356259-48E5-4838-A45F-A43B802AE4E0}" sibTransId="{C12D80C9-B7D2-4D85-940F-F84D582EA8FB}"/>
    <dgm:cxn modelId="{7FBBF283-69F1-478B-9DC9-D487A1ED66D2}" srcId="{53402E02-4731-458B-BF65-487763E5C00F}" destId="{D2E57091-88AD-4431-80B5-62081D0290C5}" srcOrd="2" destOrd="0" parTransId="{745E3E51-A489-4F53-ABB4-9E3B768D97BF}" sibTransId="{00090DBD-18DD-4CB0-9143-B032C6056FFE}"/>
    <dgm:cxn modelId="{94E61085-D698-4DFC-BAF3-C7874AA619CE}" srcId="{C3CFED3F-3D64-4949-8A70-2942A54714D3}" destId="{903F202B-CF99-48F1-807E-D8C842B86208}" srcOrd="1" destOrd="0" parTransId="{D1F7AAD9-F37A-4F15-B9A9-C82463F2CD35}" sibTransId="{0A09E79D-C2B6-4949-AE87-BF6CCFA6E520}"/>
    <dgm:cxn modelId="{9993EB85-AAFB-4D9A-A49F-3E3D0F2BE19E}" srcId="{53402E02-4731-458B-BF65-487763E5C00F}" destId="{5689DB4C-8429-4720-A01D-3DECF8054EEE}" srcOrd="0" destOrd="0" parTransId="{9285A116-E2B3-4987-AA1D-F10D0CD2D14E}" sibTransId="{5D2FDBB9-7FB3-4EC3-946E-5666173151AC}"/>
    <dgm:cxn modelId="{FA855386-18E7-4D2D-8471-6A041E018A84}" srcId="{261987A3-9C5D-4C5D-A8CC-B4A2FAA806B5}" destId="{72E29DAA-7688-4985-8D54-B292ED286D56}" srcOrd="0" destOrd="0" parTransId="{6652037A-010A-42F4-AD62-7E4134736C5A}" sibTransId="{5A8DDFAA-28CE-4E1E-97D6-74AE6A37810A}"/>
    <dgm:cxn modelId="{059458A1-6C68-4898-A5EE-98A0310FFFC8}" type="presOf" srcId="{2CB92CB9-197B-4D1F-8115-1B713B391C33}" destId="{669A25B1-8087-4F94-84C3-3AF6C24676EC}" srcOrd="0" destOrd="2" presId="urn:microsoft.com/office/officeart/2005/8/layout/hList2"/>
    <dgm:cxn modelId="{A325B5A2-6278-41D2-A698-674ACD06FF0D}" srcId="{0E7403D5-E325-43D8-8F56-9C617676E502}" destId="{C3CFED3F-3D64-4949-8A70-2942A54714D3}" srcOrd="2" destOrd="0" parTransId="{A8407089-7558-4CD5-9121-FC74F97B2B48}" sibTransId="{AD6AD8ED-3E8A-47D1-B8CE-CB6280B7EC15}"/>
    <dgm:cxn modelId="{24CE5BAD-01EC-4E54-B40C-88C247DFC5DF}" type="presOf" srcId="{D54D5BFD-AAF2-49B6-933E-C94485825F05}" destId="{669A25B1-8087-4F94-84C3-3AF6C24676EC}" srcOrd="0" destOrd="5" presId="urn:microsoft.com/office/officeart/2005/8/layout/hList2"/>
    <dgm:cxn modelId="{C05031B0-416D-4F57-AFA6-58F6990BBA65}" type="presOf" srcId="{53402E02-4731-458B-BF65-487763E5C00F}" destId="{09680876-A30D-4F98-8132-447BA5739309}" srcOrd="0" destOrd="0" presId="urn:microsoft.com/office/officeart/2005/8/layout/hList2"/>
    <dgm:cxn modelId="{83067EB0-EE6B-49F7-B7A6-F19D5447B4A5}" type="presOf" srcId="{890E7892-C4EB-41BB-93B0-25ED42E5A4F1}" destId="{2E0DCF56-64B7-4552-BB96-5F80F8009056}" srcOrd="0" destOrd="3" presId="urn:microsoft.com/office/officeart/2005/8/layout/hList2"/>
    <dgm:cxn modelId="{F8220FB2-489B-41D8-B883-DC1D89F1A086}" srcId="{53402E02-4731-458B-BF65-487763E5C00F}" destId="{26806CD0-EC26-428A-92D4-1E5AF6B42275}" srcOrd="1" destOrd="0" parTransId="{729595EC-B111-438B-ABF0-C5D8A7F63B22}" sibTransId="{BDF27E43-0A47-4975-8633-22F2932A5D04}"/>
    <dgm:cxn modelId="{694AEABA-615C-4530-9F43-0AFE24347A23}" srcId="{C3CFED3F-3D64-4949-8A70-2942A54714D3}" destId="{8949DEDC-C944-4776-955C-806C96C6EA5F}" srcOrd="3" destOrd="0" parTransId="{45CEB907-73EF-418B-8620-3B02B57B58F6}" sibTransId="{7ED826C4-A0C7-4862-918C-118238F730BF}"/>
    <dgm:cxn modelId="{C10561C5-8C3B-4617-9C3B-D675AF004D9F}" srcId="{C3CFED3F-3D64-4949-8A70-2942A54714D3}" destId="{C24FCEB5-5268-455B-838C-E104D4FE5DA1}" srcOrd="0" destOrd="0" parTransId="{C404C7FE-EE42-4DEF-8620-3C60E014DE34}" sibTransId="{389CC3F0-9C38-4FD9-9842-28AC4FD80854}"/>
    <dgm:cxn modelId="{4A7915CF-F0E6-45D6-9801-DBE1ADDCD1E3}" type="presOf" srcId="{7628769E-7793-44AB-94F0-E389F0617C4B}" destId="{2E0DCF56-64B7-4552-BB96-5F80F8009056}" srcOrd="0" destOrd="1" presId="urn:microsoft.com/office/officeart/2005/8/layout/hList2"/>
    <dgm:cxn modelId="{C3724BD4-028D-41C6-AF25-2C444C465331}" type="presOf" srcId="{72E29DAA-7688-4985-8D54-B292ED286D56}" destId="{2E0DCF56-64B7-4552-BB96-5F80F8009056}" srcOrd="0" destOrd="0" presId="urn:microsoft.com/office/officeart/2005/8/layout/hList2"/>
    <dgm:cxn modelId="{0E118CF0-1EFD-40D9-AFBF-8AED7BA6D973}" srcId="{C3CFED3F-3D64-4949-8A70-2942A54714D3}" destId="{2CB92CB9-197B-4D1F-8115-1B713B391C33}" srcOrd="2" destOrd="0" parTransId="{537B0FB3-1371-4F68-B8D8-B79221AB4AC0}" sibTransId="{2BAE6D16-A48D-4284-9508-05E694BA3A7F}"/>
    <dgm:cxn modelId="{B01FB5F9-23FE-4E84-B61D-6FD342E04478}" srcId="{261987A3-9C5D-4C5D-A8CC-B4A2FAA806B5}" destId="{7628769E-7793-44AB-94F0-E389F0617C4B}" srcOrd="1" destOrd="0" parTransId="{A530B70C-6F50-40DD-BA3F-8086A464D100}" sibTransId="{5FF49F67-F23B-413C-8C45-73CDF48A29CA}"/>
    <dgm:cxn modelId="{3A920CAD-7018-47E9-A4D1-FFB3E019EC0B}" type="presParOf" srcId="{BFAD87C0-C258-407A-8B65-8565CE4CA25C}" destId="{E48A79DD-848B-4255-9297-8C868906D7B6}" srcOrd="0" destOrd="0" presId="urn:microsoft.com/office/officeart/2005/8/layout/hList2"/>
    <dgm:cxn modelId="{82761796-F40C-4762-964E-189DFFB39063}" type="presParOf" srcId="{E48A79DD-848B-4255-9297-8C868906D7B6}" destId="{4FBCFE74-EFDE-4312-BEE0-0C3E7497BC79}" srcOrd="0" destOrd="0" presId="urn:microsoft.com/office/officeart/2005/8/layout/hList2"/>
    <dgm:cxn modelId="{86654337-F29D-44AC-AE83-DF135599C45F}" type="presParOf" srcId="{E48A79DD-848B-4255-9297-8C868906D7B6}" destId="{2E0DCF56-64B7-4552-BB96-5F80F8009056}" srcOrd="1" destOrd="0" presId="urn:microsoft.com/office/officeart/2005/8/layout/hList2"/>
    <dgm:cxn modelId="{8480E646-F9A6-42CA-9535-44B982ECEDB0}" type="presParOf" srcId="{E48A79DD-848B-4255-9297-8C868906D7B6}" destId="{E84C49F9-01C2-438B-A12C-6D65AA8E2E62}" srcOrd="2" destOrd="0" presId="urn:microsoft.com/office/officeart/2005/8/layout/hList2"/>
    <dgm:cxn modelId="{6DAE073A-DB74-4A00-AB86-46255327D744}" type="presParOf" srcId="{BFAD87C0-C258-407A-8B65-8565CE4CA25C}" destId="{29FD1BD5-F05B-47A5-A1CA-7911F00AA09D}" srcOrd="1" destOrd="0" presId="urn:microsoft.com/office/officeart/2005/8/layout/hList2"/>
    <dgm:cxn modelId="{6991DDC7-2ED1-49DB-BCFD-E2607EFA9F2F}" type="presParOf" srcId="{BFAD87C0-C258-407A-8B65-8565CE4CA25C}" destId="{CF5C5B96-2F71-4F17-AD30-A25F8EF01B4E}" srcOrd="2" destOrd="0" presId="urn:microsoft.com/office/officeart/2005/8/layout/hList2"/>
    <dgm:cxn modelId="{F7FB8C54-B07B-418D-99D1-97856E924DA8}" type="presParOf" srcId="{CF5C5B96-2F71-4F17-AD30-A25F8EF01B4E}" destId="{C1ACD227-9473-4B15-8186-FBCF94DCBBC1}" srcOrd="0" destOrd="0" presId="urn:microsoft.com/office/officeart/2005/8/layout/hList2"/>
    <dgm:cxn modelId="{68E49DD9-46F9-4DC8-BA86-E45F6F324F49}" type="presParOf" srcId="{CF5C5B96-2F71-4F17-AD30-A25F8EF01B4E}" destId="{C6D0FA4F-AC9A-4592-BD44-A15260412DF3}" srcOrd="1" destOrd="0" presId="urn:microsoft.com/office/officeart/2005/8/layout/hList2"/>
    <dgm:cxn modelId="{25AFDD67-FD60-4A47-B5A1-25B05E1D3877}" type="presParOf" srcId="{CF5C5B96-2F71-4F17-AD30-A25F8EF01B4E}" destId="{09680876-A30D-4F98-8132-447BA5739309}" srcOrd="2" destOrd="0" presId="urn:microsoft.com/office/officeart/2005/8/layout/hList2"/>
    <dgm:cxn modelId="{79806755-5524-455B-A95C-D7F4DD8B4A7F}" type="presParOf" srcId="{BFAD87C0-C258-407A-8B65-8565CE4CA25C}" destId="{9E9610E3-987D-43B7-A348-3F66944BD70E}" srcOrd="3" destOrd="0" presId="urn:microsoft.com/office/officeart/2005/8/layout/hList2"/>
    <dgm:cxn modelId="{03B555AF-EE6C-4F89-B943-585296A8A4E7}" type="presParOf" srcId="{BFAD87C0-C258-407A-8B65-8565CE4CA25C}" destId="{610264EB-5012-435A-8744-533C837FA32E}" srcOrd="4" destOrd="0" presId="urn:microsoft.com/office/officeart/2005/8/layout/hList2"/>
    <dgm:cxn modelId="{6C419C94-236A-4830-85AC-4BDD73E5B8B7}" type="presParOf" srcId="{610264EB-5012-435A-8744-533C837FA32E}" destId="{2EED2CF6-508D-4D8D-828E-2B7680D5471C}" srcOrd="0" destOrd="0" presId="urn:microsoft.com/office/officeart/2005/8/layout/hList2"/>
    <dgm:cxn modelId="{4E17C1C4-2950-44C8-B1E9-B7F5C2BB8B1D}" type="presParOf" srcId="{610264EB-5012-435A-8744-533C837FA32E}" destId="{669A25B1-8087-4F94-84C3-3AF6C24676EC}" srcOrd="1" destOrd="0" presId="urn:microsoft.com/office/officeart/2005/8/layout/hList2"/>
    <dgm:cxn modelId="{48F039E3-F5BF-40A7-95DF-468997E6284E}" type="presParOf" srcId="{610264EB-5012-435A-8744-533C837FA32E}" destId="{6A4472EA-3046-49E2-864E-F6C4B71DAD7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0F4ED-4FC4-4DB1-B553-BAE180DB7CF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97D378C9-0283-44FD-8D1C-F6FEFC8B992C}">
      <dgm:prSet phldrT="[Text]"/>
      <dgm:spPr/>
      <dgm:t>
        <a:bodyPr/>
        <a:lstStyle/>
        <a:p>
          <a:r>
            <a:rPr lang="de-DE" dirty="0"/>
            <a:t>World Bank</a:t>
          </a:r>
        </a:p>
      </dgm:t>
    </dgm:pt>
    <dgm:pt modelId="{78570862-0094-482B-87C0-E599647AEC25}" type="parTrans" cxnId="{539C53BB-DCB2-4BA3-867E-D866857E22D1}">
      <dgm:prSet/>
      <dgm:spPr/>
      <dgm:t>
        <a:bodyPr/>
        <a:lstStyle/>
        <a:p>
          <a:endParaRPr lang="de-DE"/>
        </a:p>
      </dgm:t>
    </dgm:pt>
    <dgm:pt modelId="{D19A3DD6-F416-4669-97A6-411F4481215A}" type="sibTrans" cxnId="{539C53BB-DCB2-4BA3-867E-D866857E22D1}">
      <dgm:prSet/>
      <dgm:spPr/>
      <dgm:t>
        <a:bodyPr/>
        <a:lstStyle/>
        <a:p>
          <a:endParaRPr lang="de-DE"/>
        </a:p>
      </dgm:t>
    </dgm:pt>
    <dgm:pt modelId="{04B1D296-601A-4C63-AADA-600A1E70DFC9}">
      <dgm:prSet phldrT="[Text]"/>
      <dgm:spPr/>
      <dgm:t>
        <a:bodyPr/>
        <a:lstStyle/>
        <a:p>
          <a:r>
            <a:rPr lang="de-DE" dirty="0" err="1"/>
            <a:t>Doing</a:t>
          </a:r>
          <a:r>
            <a:rPr lang="de-DE" dirty="0"/>
            <a:t> Business Report</a:t>
          </a:r>
        </a:p>
      </dgm:t>
    </dgm:pt>
    <dgm:pt modelId="{11B14057-4DC5-490E-AFF8-D63E20BC9468}" type="parTrans" cxnId="{5AB81076-E758-4D49-8695-AA5EF946B574}">
      <dgm:prSet/>
      <dgm:spPr/>
      <dgm:t>
        <a:bodyPr/>
        <a:lstStyle/>
        <a:p>
          <a:endParaRPr lang="de-DE"/>
        </a:p>
      </dgm:t>
    </dgm:pt>
    <dgm:pt modelId="{22225201-9533-477F-9716-0CD41BEF4855}" type="sibTrans" cxnId="{5AB81076-E758-4D49-8695-AA5EF946B574}">
      <dgm:prSet/>
      <dgm:spPr/>
      <dgm:t>
        <a:bodyPr/>
        <a:lstStyle/>
        <a:p>
          <a:endParaRPr lang="de-DE"/>
        </a:p>
      </dgm:t>
    </dgm:pt>
    <dgm:pt modelId="{9319F607-FFC4-4588-B9D2-76B4DA6B914F}">
      <dgm:prSet phldrT="[Text]"/>
      <dgm:spPr/>
      <dgm:t>
        <a:bodyPr/>
        <a:lstStyle/>
        <a:p>
          <a:r>
            <a:rPr lang="de-DE" dirty="0">
              <a:hlinkClick xmlns:r="http://schemas.openxmlformats.org/officeDocument/2006/relationships" r:id="rId1"/>
            </a:rPr>
            <a:t>http://www.doingbusiness.org</a:t>
          </a:r>
          <a:endParaRPr lang="de-DE" dirty="0"/>
        </a:p>
      </dgm:t>
    </dgm:pt>
    <dgm:pt modelId="{AA768035-268E-4AD8-965C-F5CB3DD119F7}" type="parTrans" cxnId="{90ED8C62-40EA-40E7-B05E-249667C08A65}">
      <dgm:prSet/>
      <dgm:spPr/>
      <dgm:t>
        <a:bodyPr/>
        <a:lstStyle/>
        <a:p>
          <a:endParaRPr lang="de-DE"/>
        </a:p>
      </dgm:t>
    </dgm:pt>
    <dgm:pt modelId="{1263CE1D-A581-424F-83F9-9838ECAC6934}" type="sibTrans" cxnId="{90ED8C62-40EA-40E7-B05E-249667C08A65}">
      <dgm:prSet/>
      <dgm:spPr/>
      <dgm:t>
        <a:bodyPr/>
        <a:lstStyle/>
        <a:p>
          <a:endParaRPr lang="de-DE"/>
        </a:p>
      </dgm:t>
    </dgm:pt>
    <dgm:pt modelId="{56FE3EB5-8DD6-486E-B1A9-581E642CD8E8}">
      <dgm:prSet phldrT="[Text]"/>
      <dgm:spPr/>
      <dgm:t>
        <a:bodyPr/>
        <a:lstStyle/>
        <a:p>
          <a:r>
            <a:rPr lang="de-DE" dirty="0"/>
            <a:t>Bertelsmann</a:t>
          </a:r>
        </a:p>
      </dgm:t>
    </dgm:pt>
    <dgm:pt modelId="{8CD336F8-627C-48AB-BEBB-14F9B3E1F8CD}" type="parTrans" cxnId="{F404DC8F-9C38-4888-A6E8-998845EF5BA6}">
      <dgm:prSet/>
      <dgm:spPr/>
      <dgm:t>
        <a:bodyPr/>
        <a:lstStyle/>
        <a:p>
          <a:endParaRPr lang="de-DE"/>
        </a:p>
      </dgm:t>
    </dgm:pt>
    <dgm:pt modelId="{763BF941-1882-4AE0-8B08-58B27816679C}" type="sibTrans" cxnId="{F404DC8F-9C38-4888-A6E8-998845EF5BA6}">
      <dgm:prSet/>
      <dgm:spPr/>
      <dgm:t>
        <a:bodyPr/>
        <a:lstStyle/>
        <a:p>
          <a:endParaRPr lang="de-DE"/>
        </a:p>
      </dgm:t>
    </dgm:pt>
    <dgm:pt modelId="{9BF577F5-A297-43D5-9BEE-193E5E6C9B96}">
      <dgm:prSet phldrT="[Text]"/>
      <dgm:spPr/>
      <dgm:t>
        <a:bodyPr/>
        <a:lstStyle/>
        <a:p>
          <a:r>
            <a:rPr lang="de-DE" dirty="0"/>
            <a:t>Bertelsmann </a:t>
          </a:r>
          <a:r>
            <a:rPr lang="de-DE" dirty="0" err="1"/>
            <a:t>transformation</a:t>
          </a:r>
          <a:r>
            <a:rPr lang="de-DE" dirty="0"/>
            <a:t> </a:t>
          </a:r>
          <a:r>
            <a:rPr lang="de-DE" dirty="0" err="1"/>
            <a:t>index</a:t>
          </a:r>
          <a:endParaRPr lang="de-DE" dirty="0"/>
        </a:p>
      </dgm:t>
    </dgm:pt>
    <dgm:pt modelId="{D8FA1D6A-73E7-4307-A3B8-5AD504A058ED}" type="parTrans" cxnId="{16760132-0A0D-4A92-B33E-ED18C1071052}">
      <dgm:prSet/>
      <dgm:spPr/>
      <dgm:t>
        <a:bodyPr/>
        <a:lstStyle/>
        <a:p>
          <a:endParaRPr lang="de-DE"/>
        </a:p>
      </dgm:t>
    </dgm:pt>
    <dgm:pt modelId="{7047E8C7-AB49-4B65-AB19-70EAAA835755}" type="sibTrans" cxnId="{16760132-0A0D-4A92-B33E-ED18C1071052}">
      <dgm:prSet/>
      <dgm:spPr/>
      <dgm:t>
        <a:bodyPr/>
        <a:lstStyle/>
        <a:p>
          <a:endParaRPr lang="de-DE"/>
        </a:p>
      </dgm:t>
    </dgm:pt>
    <dgm:pt modelId="{DFB5FE7D-7367-4CA0-AD81-F9E0A7BA506C}">
      <dgm:prSet phldrT="[Text]"/>
      <dgm:spPr/>
      <dgm:t>
        <a:bodyPr/>
        <a:lstStyle/>
        <a:p>
          <a:r>
            <a:rPr lang="de-DE" dirty="0">
              <a:hlinkClick xmlns:r="http://schemas.openxmlformats.org/officeDocument/2006/relationships" r:id="rId2"/>
            </a:rPr>
            <a:t>https://www.bti-project.org</a:t>
          </a:r>
          <a:endParaRPr lang="de-DE" dirty="0"/>
        </a:p>
      </dgm:t>
    </dgm:pt>
    <dgm:pt modelId="{91AA64C6-FA89-4921-88E2-E8A5BAC6B124}" type="parTrans" cxnId="{FC08920A-1220-48BB-BCEC-501A1CF7C721}">
      <dgm:prSet/>
      <dgm:spPr/>
      <dgm:t>
        <a:bodyPr/>
        <a:lstStyle/>
        <a:p>
          <a:endParaRPr lang="de-DE"/>
        </a:p>
      </dgm:t>
    </dgm:pt>
    <dgm:pt modelId="{6D8C3FE4-9253-4C94-9BCB-FC99E7279A01}" type="sibTrans" cxnId="{FC08920A-1220-48BB-BCEC-501A1CF7C721}">
      <dgm:prSet/>
      <dgm:spPr/>
      <dgm:t>
        <a:bodyPr/>
        <a:lstStyle/>
        <a:p>
          <a:endParaRPr lang="de-DE"/>
        </a:p>
      </dgm:t>
    </dgm:pt>
    <dgm:pt modelId="{26E7DAAA-309B-4CF8-944A-0799317F40F6}">
      <dgm:prSet phldrT="[Text]"/>
      <dgm:spPr/>
      <dgm:t>
        <a:bodyPr/>
        <a:lstStyle/>
        <a:p>
          <a:r>
            <a:rPr lang="de-DE" dirty="0"/>
            <a:t>Transparency International</a:t>
          </a:r>
        </a:p>
      </dgm:t>
    </dgm:pt>
    <dgm:pt modelId="{4866FCC0-866E-4398-A0BD-B6F918A1F63A}" type="parTrans" cxnId="{18327F9D-CFE0-40E9-B5D5-A7CA31A2345F}">
      <dgm:prSet/>
      <dgm:spPr/>
      <dgm:t>
        <a:bodyPr/>
        <a:lstStyle/>
        <a:p>
          <a:endParaRPr lang="de-DE"/>
        </a:p>
      </dgm:t>
    </dgm:pt>
    <dgm:pt modelId="{0ED67426-049B-47AC-BABC-AB1AB062146A}" type="sibTrans" cxnId="{18327F9D-CFE0-40E9-B5D5-A7CA31A2345F}">
      <dgm:prSet/>
      <dgm:spPr/>
      <dgm:t>
        <a:bodyPr/>
        <a:lstStyle/>
        <a:p>
          <a:endParaRPr lang="de-DE"/>
        </a:p>
      </dgm:t>
    </dgm:pt>
    <dgm:pt modelId="{14CAB52B-E552-43AE-89A3-4908FB6C79D9}">
      <dgm:prSet phldrT="[Text]"/>
      <dgm:spPr/>
      <dgm:t>
        <a:bodyPr/>
        <a:lstStyle/>
        <a:p>
          <a:r>
            <a:rPr lang="de-DE" dirty="0" err="1"/>
            <a:t>Corruption</a:t>
          </a:r>
          <a:r>
            <a:rPr lang="de-DE" dirty="0"/>
            <a:t> </a:t>
          </a:r>
          <a:r>
            <a:rPr lang="de-DE" dirty="0" err="1"/>
            <a:t>Perception</a:t>
          </a:r>
          <a:r>
            <a:rPr lang="de-DE" dirty="0"/>
            <a:t> Index</a:t>
          </a:r>
        </a:p>
      </dgm:t>
    </dgm:pt>
    <dgm:pt modelId="{50665BAE-A0E7-448C-963B-8B8DBA800406}" type="parTrans" cxnId="{0A60EB05-E8BC-42CE-BD60-9CAC8F2CD039}">
      <dgm:prSet/>
      <dgm:spPr/>
      <dgm:t>
        <a:bodyPr/>
        <a:lstStyle/>
        <a:p>
          <a:endParaRPr lang="de-DE"/>
        </a:p>
      </dgm:t>
    </dgm:pt>
    <dgm:pt modelId="{DAE5B009-25DF-48EF-8A49-F3754F317ACC}" type="sibTrans" cxnId="{0A60EB05-E8BC-42CE-BD60-9CAC8F2CD039}">
      <dgm:prSet/>
      <dgm:spPr/>
      <dgm:t>
        <a:bodyPr/>
        <a:lstStyle/>
        <a:p>
          <a:endParaRPr lang="de-DE"/>
        </a:p>
      </dgm:t>
    </dgm:pt>
    <dgm:pt modelId="{E1C4412C-C9A0-4D79-99B7-0911FAB630EC}">
      <dgm:prSet phldrT="[Text]"/>
      <dgm:spPr/>
      <dgm:t>
        <a:bodyPr/>
        <a:lstStyle/>
        <a:p>
          <a:r>
            <a:rPr lang="de-DE" dirty="0"/>
            <a:t>https://www.transparency.org/country</a:t>
          </a:r>
        </a:p>
      </dgm:t>
    </dgm:pt>
    <dgm:pt modelId="{26322282-4EA9-4D04-9F81-8F69DAB46883}" type="parTrans" cxnId="{9EA890D4-3E95-41CC-B927-D62EDC59F278}">
      <dgm:prSet/>
      <dgm:spPr/>
      <dgm:t>
        <a:bodyPr/>
        <a:lstStyle/>
        <a:p>
          <a:endParaRPr lang="de-DE"/>
        </a:p>
      </dgm:t>
    </dgm:pt>
    <dgm:pt modelId="{5589D704-F1F0-49A8-8DBE-F4A56CAA3DDF}" type="sibTrans" cxnId="{9EA890D4-3E95-41CC-B927-D62EDC59F278}">
      <dgm:prSet/>
      <dgm:spPr/>
      <dgm:t>
        <a:bodyPr/>
        <a:lstStyle/>
        <a:p>
          <a:endParaRPr lang="de-DE"/>
        </a:p>
      </dgm:t>
    </dgm:pt>
    <dgm:pt modelId="{48BB3E61-3F24-44E1-978B-24857D908399}">
      <dgm:prSet phldrT="[Text]"/>
      <dgm:spPr/>
      <dgm:t>
        <a:bodyPr/>
        <a:lstStyle/>
        <a:p>
          <a:r>
            <a:rPr lang="de-DE" dirty="0"/>
            <a:t>Moody‘s</a:t>
          </a:r>
        </a:p>
      </dgm:t>
    </dgm:pt>
    <dgm:pt modelId="{E63CC3DC-C434-4ED3-A3F5-F206EA51A54F}" type="parTrans" cxnId="{D14A3612-7308-49FD-8419-B2D0AD70400C}">
      <dgm:prSet/>
      <dgm:spPr/>
      <dgm:t>
        <a:bodyPr/>
        <a:lstStyle/>
        <a:p>
          <a:endParaRPr lang="de-DE"/>
        </a:p>
      </dgm:t>
    </dgm:pt>
    <dgm:pt modelId="{89131889-2350-4959-9CC2-CF6611BDFDF6}" type="sibTrans" cxnId="{D14A3612-7308-49FD-8419-B2D0AD70400C}">
      <dgm:prSet/>
      <dgm:spPr/>
      <dgm:t>
        <a:bodyPr/>
        <a:lstStyle/>
        <a:p>
          <a:endParaRPr lang="de-DE"/>
        </a:p>
      </dgm:t>
    </dgm:pt>
    <dgm:pt modelId="{C855790E-CDE2-48A6-B7B4-67CC1213DDC5}">
      <dgm:prSet phldrT="[Text]"/>
      <dgm:spPr/>
      <dgm:t>
        <a:bodyPr/>
        <a:lstStyle/>
        <a:p>
          <a:r>
            <a:rPr lang="de-DE" dirty="0"/>
            <a:t>Sovereigns Ratings List</a:t>
          </a:r>
        </a:p>
      </dgm:t>
    </dgm:pt>
    <dgm:pt modelId="{7EF55BE8-09DF-479F-A048-7CB1910497D6}" type="parTrans" cxnId="{F59B8B1E-3868-4D2F-901B-43B45C487228}">
      <dgm:prSet/>
      <dgm:spPr/>
      <dgm:t>
        <a:bodyPr/>
        <a:lstStyle/>
        <a:p>
          <a:endParaRPr lang="de-DE"/>
        </a:p>
      </dgm:t>
    </dgm:pt>
    <dgm:pt modelId="{97A970B3-600A-410C-A1D3-F088F499A468}" type="sibTrans" cxnId="{F59B8B1E-3868-4D2F-901B-43B45C487228}">
      <dgm:prSet/>
      <dgm:spPr/>
      <dgm:t>
        <a:bodyPr/>
        <a:lstStyle/>
        <a:p>
          <a:endParaRPr lang="de-DE"/>
        </a:p>
      </dgm:t>
    </dgm:pt>
    <dgm:pt modelId="{B87D7F95-6C2C-4BEB-BA88-7C78B206900D}">
      <dgm:prSet phldrT="[Text]"/>
      <dgm:spPr/>
      <dgm:t>
        <a:bodyPr/>
        <a:lstStyle/>
        <a:p>
          <a:r>
            <a:rPr lang="de-DE" dirty="0">
              <a:hlinkClick xmlns:r="http://schemas.openxmlformats.org/officeDocument/2006/relationships" r:id="rId3"/>
            </a:rPr>
            <a:t>https://countryeconomy.com/ratings/moodys</a:t>
          </a:r>
          <a:endParaRPr lang="de-DE" dirty="0"/>
        </a:p>
      </dgm:t>
    </dgm:pt>
    <dgm:pt modelId="{FF90103A-BFA4-4128-A291-B0BB6FD13952}" type="parTrans" cxnId="{7CFDE41B-5D91-4FAF-AEBC-E99864B97CCF}">
      <dgm:prSet/>
      <dgm:spPr/>
      <dgm:t>
        <a:bodyPr/>
        <a:lstStyle/>
        <a:p>
          <a:endParaRPr lang="de-DE"/>
        </a:p>
      </dgm:t>
    </dgm:pt>
    <dgm:pt modelId="{55B68F8E-C189-415A-B46E-791D13502CAA}" type="sibTrans" cxnId="{7CFDE41B-5D91-4FAF-AEBC-E99864B97CCF}">
      <dgm:prSet/>
      <dgm:spPr/>
      <dgm:t>
        <a:bodyPr/>
        <a:lstStyle/>
        <a:p>
          <a:endParaRPr lang="de-DE"/>
        </a:p>
      </dgm:t>
    </dgm:pt>
    <dgm:pt modelId="{F7AF508D-CE2C-49FD-8173-1C6D23A21C00}">
      <dgm:prSet phldrT="[Text]"/>
      <dgm:spPr/>
      <dgm:t>
        <a:bodyPr/>
        <a:lstStyle/>
        <a:p>
          <a:r>
            <a:rPr lang="de-DE" dirty="0"/>
            <a:t>BERI</a:t>
          </a:r>
        </a:p>
      </dgm:t>
    </dgm:pt>
    <dgm:pt modelId="{A8952EBD-691E-4CF7-9584-8EA04EE1A7A0}" type="parTrans" cxnId="{C683BD8C-CDBE-4B96-AB27-02BFDE30B0D8}">
      <dgm:prSet/>
      <dgm:spPr/>
      <dgm:t>
        <a:bodyPr/>
        <a:lstStyle/>
        <a:p>
          <a:endParaRPr lang="de-DE"/>
        </a:p>
      </dgm:t>
    </dgm:pt>
    <dgm:pt modelId="{99A1D995-2F22-4E6C-9293-7C24611D4340}" type="sibTrans" cxnId="{C683BD8C-CDBE-4B96-AB27-02BFDE30B0D8}">
      <dgm:prSet/>
      <dgm:spPr/>
      <dgm:t>
        <a:bodyPr/>
        <a:lstStyle/>
        <a:p>
          <a:endParaRPr lang="de-DE"/>
        </a:p>
      </dgm:t>
    </dgm:pt>
    <dgm:pt modelId="{5CFFD315-C47B-445E-A868-769B54459C91}">
      <dgm:prSet phldrT="[Text]"/>
      <dgm:spPr/>
      <dgm:t>
        <a:bodyPr/>
        <a:lstStyle/>
        <a:p>
          <a:r>
            <a:rPr lang="de-DE" dirty="0"/>
            <a:t>Business Risk Service (</a:t>
          </a:r>
          <a:r>
            <a:rPr lang="de-DE" dirty="0" err="1"/>
            <a:t>BRS</a:t>
          </a:r>
          <a:r>
            <a:rPr lang="de-DE" dirty="0"/>
            <a:t>)</a:t>
          </a:r>
        </a:p>
      </dgm:t>
    </dgm:pt>
    <dgm:pt modelId="{069B359B-9D27-4147-8CEB-012D0A6217FC}" type="parTrans" cxnId="{4BD63D33-A0C5-48FB-9347-46525AB28CA5}">
      <dgm:prSet/>
      <dgm:spPr/>
      <dgm:t>
        <a:bodyPr/>
        <a:lstStyle/>
        <a:p>
          <a:endParaRPr lang="de-DE"/>
        </a:p>
      </dgm:t>
    </dgm:pt>
    <dgm:pt modelId="{A0B89063-7869-44BC-9BB0-015EE59DB12B}" type="sibTrans" cxnId="{4BD63D33-A0C5-48FB-9347-46525AB28CA5}">
      <dgm:prSet/>
      <dgm:spPr/>
      <dgm:t>
        <a:bodyPr/>
        <a:lstStyle/>
        <a:p>
          <a:endParaRPr lang="de-DE"/>
        </a:p>
      </dgm:t>
    </dgm:pt>
    <dgm:pt modelId="{46B16948-C4F7-4BB0-A4FA-332C2944C39E}">
      <dgm:prSet phldrT="[Text]"/>
      <dgm:spPr/>
      <dgm:t>
        <a:bodyPr/>
        <a:lstStyle/>
        <a:p>
          <a:r>
            <a:rPr lang="de-DE" dirty="0"/>
            <a:t>http://www.beri.com/Publications/BRS.aspx</a:t>
          </a:r>
        </a:p>
      </dgm:t>
    </dgm:pt>
    <dgm:pt modelId="{0AB82D0C-7180-4DCB-ABCC-5326D417637A}" type="parTrans" cxnId="{E5BE026E-D93E-442B-9D3B-4475C198253D}">
      <dgm:prSet/>
      <dgm:spPr/>
      <dgm:t>
        <a:bodyPr/>
        <a:lstStyle/>
        <a:p>
          <a:endParaRPr lang="de-DE"/>
        </a:p>
      </dgm:t>
    </dgm:pt>
    <dgm:pt modelId="{E4E3B331-7543-4999-A96B-67ED3DA8292B}" type="sibTrans" cxnId="{E5BE026E-D93E-442B-9D3B-4475C198253D}">
      <dgm:prSet/>
      <dgm:spPr/>
      <dgm:t>
        <a:bodyPr/>
        <a:lstStyle/>
        <a:p>
          <a:endParaRPr lang="de-DE"/>
        </a:p>
      </dgm:t>
    </dgm:pt>
    <dgm:pt modelId="{9BE82A25-D7F2-4A69-9804-50B24C6236C9}">
      <dgm:prSet phldrT="[Text]"/>
      <dgm:spPr/>
      <dgm:t>
        <a:bodyPr/>
        <a:lstStyle/>
        <a:p>
          <a:r>
            <a:rPr lang="de-DE" dirty="0"/>
            <a:t>Coface</a:t>
          </a:r>
        </a:p>
      </dgm:t>
    </dgm:pt>
    <dgm:pt modelId="{619E1F51-B031-4F9F-91A1-04504A04706F}" type="parTrans" cxnId="{9D2739A9-C08D-48EC-8655-C5E8606B879E}">
      <dgm:prSet/>
      <dgm:spPr/>
      <dgm:t>
        <a:bodyPr/>
        <a:lstStyle/>
        <a:p>
          <a:endParaRPr lang="de-DE"/>
        </a:p>
      </dgm:t>
    </dgm:pt>
    <dgm:pt modelId="{91D90B62-C08F-438C-AB22-A3F0DFD8D003}" type="sibTrans" cxnId="{9D2739A9-C08D-48EC-8655-C5E8606B879E}">
      <dgm:prSet/>
      <dgm:spPr/>
      <dgm:t>
        <a:bodyPr/>
        <a:lstStyle/>
        <a:p>
          <a:endParaRPr lang="de-DE"/>
        </a:p>
      </dgm:t>
    </dgm:pt>
    <dgm:pt modelId="{78ADD1C5-112B-4498-84BA-7AAC6E97A693}">
      <dgm:prSet phldrT="[Text]"/>
      <dgm:spPr/>
      <dgm:t>
        <a:bodyPr/>
        <a:lstStyle/>
        <a:p>
          <a:r>
            <a:rPr lang="de-DE" dirty="0" err="1"/>
            <a:t>Economic</a:t>
          </a:r>
          <a:r>
            <a:rPr lang="de-DE" dirty="0"/>
            <a:t> Studies</a:t>
          </a:r>
        </a:p>
      </dgm:t>
    </dgm:pt>
    <dgm:pt modelId="{2960D995-8BB6-461B-9229-EE6BFA687150}" type="parTrans" cxnId="{17593139-579C-4739-9960-ED5B2C872930}">
      <dgm:prSet/>
      <dgm:spPr/>
      <dgm:t>
        <a:bodyPr/>
        <a:lstStyle/>
        <a:p>
          <a:endParaRPr lang="de-DE"/>
        </a:p>
      </dgm:t>
    </dgm:pt>
    <dgm:pt modelId="{8057C27D-D2AB-4094-B046-29FDDD050A1A}" type="sibTrans" cxnId="{17593139-579C-4739-9960-ED5B2C872930}">
      <dgm:prSet/>
      <dgm:spPr/>
      <dgm:t>
        <a:bodyPr/>
        <a:lstStyle/>
        <a:p>
          <a:endParaRPr lang="de-DE"/>
        </a:p>
      </dgm:t>
    </dgm:pt>
    <dgm:pt modelId="{F073289B-341B-4ACF-A2DE-8569F02D08B5}">
      <dgm:prSet phldrT="[Text]"/>
      <dgm:spPr/>
      <dgm:t>
        <a:bodyPr/>
        <a:lstStyle/>
        <a:p>
          <a:r>
            <a:rPr lang="de-DE" dirty="0">
              <a:hlinkClick xmlns:r="http://schemas.openxmlformats.org/officeDocument/2006/relationships" r:id="rId4"/>
            </a:rPr>
            <a:t>https://www.coface.com/Economic-Studies-and-Country-Risks</a:t>
          </a:r>
          <a:endParaRPr lang="de-DE" dirty="0"/>
        </a:p>
      </dgm:t>
    </dgm:pt>
    <dgm:pt modelId="{C9384AD8-1EC6-4A50-9BA9-3583B367351F}" type="parTrans" cxnId="{4EFFD754-DE8E-4A7E-95B6-DE894F25225A}">
      <dgm:prSet/>
      <dgm:spPr/>
      <dgm:t>
        <a:bodyPr/>
        <a:lstStyle/>
        <a:p>
          <a:endParaRPr lang="de-DE"/>
        </a:p>
      </dgm:t>
    </dgm:pt>
    <dgm:pt modelId="{FC7E1F0C-6F20-4FCD-8DE8-A4D36C013478}" type="sibTrans" cxnId="{4EFFD754-DE8E-4A7E-95B6-DE894F25225A}">
      <dgm:prSet/>
      <dgm:spPr/>
      <dgm:t>
        <a:bodyPr/>
        <a:lstStyle/>
        <a:p>
          <a:endParaRPr lang="de-DE"/>
        </a:p>
      </dgm:t>
    </dgm:pt>
    <dgm:pt modelId="{B078225F-B9CB-4A5F-9623-245484EBE24E}" type="pres">
      <dgm:prSet presAssocID="{F900F4ED-4FC4-4DB1-B553-BAE180DB7CF2}" presName="vert0" presStyleCnt="0">
        <dgm:presLayoutVars>
          <dgm:dir/>
          <dgm:animOne val="branch"/>
          <dgm:animLvl val="lvl"/>
        </dgm:presLayoutVars>
      </dgm:prSet>
      <dgm:spPr/>
    </dgm:pt>
    <dgm:pt modelId="{C0C12D1C-E14C-48B3-8E4A-D4F636327DEE}" type="pres">
      <dgm:prSet presAssocID="{97D378C9-0283-44FD-8D1C-F6FEFC8B992C}" presName="thickLine" presStyleLbl="alignNode1" presStyleIdx="0" presStyleCnt="6"/>
      <dgm:spPr/>
    </dgm:pt>
    <dgm:pt modelId="{CD0EBACD-3E51-4504-A47F-84FD7E50AC2F}" type="pres">
      <dgm:prSet presAssocID="{97D378C9-0283-44FD-8D1C-F6FEFC8B992C}" presName="horz1" presStyleCnt="0"/>
      <dgm:spPr/>
    </dgm:pt>
    <dgm:pt modelId="{6A64542F-7EA6-4C7F-8627-08E92FA7E429}" type="pres">
      <dgm:prSet presAssocID="{97D378C9-0283-44FD-8D1C-F6FEFC8B992C}" presName="tx1" presStyleLbl="revTx" presStyleIdx="0" presStyleCnt="18"/>
      <dgm:spPr/>
    </dgm:pt>
    <dgm:pt modelId="{500E36CD-3322-448F-B5DA-6BF4123B7579}" type="pres">
      <dgm:prSet presAssocID="{97D378C9-0283-44FD-8D1C-F6FEFC8B992C}" presName="vert1" presStyleCnt="0"/>
      <dgm:spPr/>
    </dgm:pt>
    <dgm:pt modelId="{9D35DC75-53B0-4740-BDCE-20A657FB52C7}" type="pres">
      <dgm:prSet presAssocID="{04B1D296-601A-4C63-AADA-600A1E70DFC9}" presName="vertSpace2a" presStyleCnt="0"/>
      <dgm:spPr/>
    </dgm:pt>
    <dgm:pt modelId="{B09A495B-CABA-4966-9C4C-7A20775384DF}" type="pres">
      <dgm:prSet presAssocID="{04B1D296-601A-4C63-AADA-600A1E70DFC9}" presName="horz2" presStyleCnt="0"/>
      <dgm:spPr/>
    </dgm:pt>
    <dgm:pt modelId="{41293495-3796-4617-ACA4-2D1255E15092}" type="pres">
      <dgm:prSet presAssocID="{04B1D296-601A-4C63-AADA-600A1E70DFC9}" presName="horzSpace2" presStyleCnt="0"/>
      <dgm:spPr/>
    </dgm:pt>
    <dgm:pt modelId="{47C167F2-81AE-438B-85D9-53297F903331}" type="pres">
      <dgm:prSet presAssocID="{04B1D296-601A-4C63-AADA-600A1E70DFC9}" presName="tx2" presStyleLbl="revTx" presStyleIdx="1" presStyleCnt="18"/>
      <dgm:spPr/>
    </dgm:pt>
    <dgm:pt modelId="{296B881E-58D5-4823-A637-61F93BA8070B}" type="pres">
      <dgm:prSet presAssocID="{04B1D296-601A-4C63-AADA-600A1E70DFC9}" presName="vert2" presStyleCnt="0"/>
      <dgm:spPr/>
    </dgm:pt>
    <dgm:pt modelId="{9122AF86-4BF6-4EB6-A41E-C81DD7859991}" type="pres">
      <dgm:prSet presAssocID="{04B1D296-601A-4C63-AADA-600A1E70DFC9}" presName="thinLine2b" presStyleLbl="callout" presStyleIdx="0" presStyleCnt="12"/>
      <dgm:spPr/>
    </dgm:pt>
    <dgm:pt modelId="{37B50284-734B-4735-A0B4-E57C67D9F8DA}" type="pres">
      <dgm:prSet presAssocID="{04B1D296-601A-4C63-AADA-600A1E70DFC9}" presName="vertSpace2b" presStyleCnt="0"/>
      <dgm:spPr/>
    </dgm:pt>
    <dgm:pt modelId="{3A7B9043-F9AD-4FF6-ACAD-7DCF85D0E0D4}" type="pres">
      <dgm:prSet presAssocID="{9319F607-FFC4-4588-B9D2-76B4DA6B914F}" presName="horz2" presStyleCnt="0"/>
      <dgm:spPr/>
    </dgm:pt>
    <dgm:pt modelId="{05B02887-CCFA-4B2D-B879-447FAAF2F729}" type="pres">
      <dgm:prSet presAssocID="{9319F607-FFC4-4588-B9D2-76B4DA6B914F}" presName="horzSpace2" presStyleCnt="0"/>
      <dgm:spPr/>
    </dgm:pt>
    <dgm:pt modelId="{CAC3A0F3-FF39-456E-846F-2375B7AD5005}" type="pres">
      <dgm:prSet presAssocID="{9319F607-FFC4-4588-B9D2-76B4DA6B914F}" presName="tx2" presStyleLbl="revTx" presStyleIdx="2" presStyleCnt="18"/>
      <dgm:spPr/>
    </dgm:pt>
    <dgm:pt modelId="{3A2E63BE-9F71-4639-8EC4-3EEB7C5CDDA3}" type="pres">
      <dgm:prSet presAssocID="{9319F607-FFC4-4588-B9D2-76B4DA6B914F}" presName="vert2" presStyleCnt="0"/>
      <dgm:spPr/>
    </dgm:pt>
    <dgm:pt modelId="{5CC15D86-768B-4D7F-AB44-E14E9E1F55E4}" type="pres">
      <dgm:prSet presAssocID="{9319F607-FFC4-4588-B9D2-76B4DA6B914F}" presName="thinLine2b" presStyleLbl="callout" presStyleIdx="1" presStyleCnt="12"/>
      <dgm:spPr/>
    </dgm:pt>
    <dgm:pt modelId="{068E76E2-573F-442F-AC23-6BFD796F9D4B}" type="pres">
      <dgm:prSet presAssocID="{9319F607-FFC4-4588-B9D2-76B4DA6B914F}" presName="vertSpace2b" presStyleCnt="0"/>
      <dgm:spPr/>
    </dgm:pt>
    <dgm:pt modelId="{3E1E685E-87F3-481E-8D79-B45C386A5B14}" type="pres">
      <dgm:prSet presAssocID="{56FE3EB5-8DD6-486E-B1A9-581E642CD8E8}" presName="thickLine" presStyleLbl="alignNode1" presStyleIdx="1" presStyleCnt="6"/>
      <dgm:spPr/>
    </dgm:pt>
    <dgm:pt modelId="{70DA6066-46C7-49CB-9AB0-5A25D0FD9911}" type="pres">
      <dgm:prSet presAssocID="{56FE3EB5-8DD6-486E-B1A9-581E642CD8E8}" presName="horz1" presStyleCnt="0"/>
      <dgm:spPr/>
    </dgm:pt>
    <dgm:pt modelId="{A66A3553-F3A3-49C8-BAC3-462A37414930}" type="pres">
      <dgm:prSet presAssocID="{56FE3EB5-8DD6-486E-B1A9-581E642CD8E8}" presName="tx1" presStyleLbl="revTx" presStyleIdx="3" presStyleCnt="18"/>
      <dgm:spPr/>
    </dgm:pt>
    <dgm:pt modelId="{F23F8EB0-049B-4D3F-B05F-0D3E03D6641A}" type="pres">
      <dgm:prSet presAssocID="{56FE3EB5-8DD6-486E-B1A9-581E642CD8E8}" presName="vert1" presStyleCnt="0"/>
      <dgm:spPr/>
    </dgm:pt>
    <dgm:pt modelId="{53AABD44-47A6-4949-945B-E184A4AB9C9C}" type="pres">
      <dgm:prSet presAssocID="{9BF577F5-A297-43D5-9BEE-193E5E6C9B96}" presName="vertSpace2a" presStyleCnt="0"/>
      <dgm:spPr/>
    </dgm:pt>
    <dgm:pt modelId="{E2ABDF30-EB3C-4863-9BA8-371CBFAA0665}" type="pres">
      <dgm:prSet presAssocID="{9BF577F5-A297-43D5-9BEE-193E5E6C9B96}" presName="horz2" presStyleCnt="0"/>
      <dgm:spPr/>
    </dgm:pt>
    <dgm:pt modelId="{57F1CF25-C54F-411C-B0B7-0F1BD212041E}" type="pres">
      <dgm:prSet presAssocID="{9BF577F5-A297-43D5-9BEE-193E5E6C9B96}" presName="horzSpace2" presStyleCnt="0"/>
      <dgm:spPr/>
    </dgm:pt>
    <dgm:pt modelId="{37FB636E-17D4-4825-829C-FA11927573B3}" type="pres">
      <dgm:prSet presAssocID="{9BF577F5-A297-43D5-9BEE-193E5E6C9B96}" presName="tx2" presStyleLbl="revTx" presStyleIdx="4" presStyleCnt="18"/>
      <dgm:spPr/>
    </dgm:pt>
    <dgm:pt modelId="{86C8AAA8-52D6-4334-A170-DB1BA9CAEAF1}" type="pres">
      <dgm:prSet presAssocID="{9BF577F5-A297-43D5-9BEE-193E5E6C9B96}" presName="vert2" presStyleCnt="0"/>
      <dgm:spPr/>
    </dgm:pt>
    <dgm:pt modelId="{F12ABF6C-7C30-4DD3-87CA-D810C770C003}" type="pres">
      <dgm:prSet presAssocID="{9BF577F5-A297-43D5-9BEE-193E5E6C9B96}" presName="thinLine2b" presStyleLbl="callout" presStyleIdx="2" presStyleCnt="12"/>
      <dgm:spPr/>
    </dgm:pt>
    <dgm:pt modelId="{B2341EB7-8CB7-4690-9CF7-7B3E6BDA362D}" type="pres">
      <dgm:prSet presAssocID="{9BF577F5-A297-43D5-9BEE-193E5E6C9B96}" presName="vertSpace2b" presStyleCnt="0"/>
      <dgm:spPr/>
    </dgm:pt>
    <dgm:pt modelId="{10FDE87E-0AF2-49C6-B3D5-79B2C751EF85}" type="pres">
      <dgm:prSet presAssocID="{DFB5FE7D-7367-4CA0-AD81-F9E0A7BA506C}" presName="horz2" presStyleCnt="0"/>
      <dgm:spPr/>
    </dgm:pt>
    <dgm:pt modelId="{7939F666-F4C0-4086-B80D-1CF406960464}" type="pres">
      <dgm:prSet presAssocID="{DFB5FE7D-7367-4CA0-AD81-F9E0A7BA506C}" presName="horzSpace2" presStyleCnt="0"/>
      <dgm:spPr/>
    </dgm:pt>
    <dgm:pt modelId="{850A8B81-E6A0-4C25-A1AF-37784076964B}" type="pres">
      <dgm:prSet presAssocID="{DFB5FE7D-7367-4CA0-AD81-F9E0A7BA506C}" presName="tx2" presStyleLbl="revTx" presStyleIdx="5" presStyleCnt="18"/>
      <dgm:spPr/>
    </dgm:pt>
    <dgm:pt modelId="{BD1C88FB-C147-4736-932E-4A98248EDA3E}" type="pres">
      <dgm:prSet presAssocID="{DFB5FE7D-7367-4CA0-AD81-F9E0A7BA506C}" presName="vert2" presStyleCnt="0"/>
      <dgm:spPr/>
    </dgm:pt>
    <dgm:pt modelId="{4E89EBE6-7A53-4E05-A1BA-D2C1608C4E72}" type="pres">
      <dgm:prSet presAssocID="{DFB5FE7D-7367-4CA0-AD81-F9E0A7BA506C}" presName="thinLine2b" presStyleLbl="callout" presStyleIdx="3" presStyleCnt="12"/>
      <dgm:spPr/>
    </dgm:pt>
    <dgm:pt modelId="{97C161C7-7480-4FB1-B2D5-5817560B83A7}" type="pres">
      <dgm:prSet presAssocID="{DFB5FE7D-7367-4CA0-AD81-F9E0A7BA506C}" presName="vertSpace2b" presStyleCnt="0"/>
      <dgm:spPr/>
    </dgm:pt>
    <dgm:pt modelId="{670087A6-CF30-449C-B74D-A12726CB7D9A}" type="pres">
      <dgm:prSet presAssocID="{26E7DAAA-309B-4CF8-944A-0799317F40F6}" presName="thickLine" presStyleLbl="alignNode1" presStyleIdx="2" presStyleCnt="6"/>
      <dgm:spPr/>
    </dgm:pt>
    <dgm:pt modelId="{8AAA0DBA-D6B5-4B2F-ADC2-62CF6A779026}" type="pres">
      <dgm:prSet presAssocID="{26E7DAAA-309B-4CF8-944A-0799317F40F6}" presName="horz1" presStyleCnt="0"/>
      <dgm:spPr/>
    </dgm:pt>
    <dgm:pt modelId="{3A2C64F6-996D-4382-A7A2-958C75FD6047}" type="pres">
      <dgm:prSet presAssocID="{26E7DAAA-309B-4CF8-944A-0799317F40F6}" presName="tx1" presStyleLbl="revTx" presStyleIdx="6" presStyleCnt="18"/>
      <dgm:spPr/>
    </dgm:pt>
    <dgm:pt modelId="{E6B24286-A6DA-4C84-B998-3E6800327F74}" type="pres">
      <dgm:prSet presAssocID="{26E7DAAA-309B-4CF8-944A-0799317F40F6}" presName="vert1" presStyleCnt="0"/>
      <dgm:spPr/>
    </dgm:pt>
    <dgm:pt modelId="{5973A70A-BF7D-474D-A34C-550429816FA8}" type="pres">
      <dgm:prSet presAssocID="{14CAB52B-E552-43AE-89A3-4908FB6C79D9}" presName="vertSpace2a" presStyleCnt="0"/>
      <dgm:spPr/>
    </dgm:pt>
    <dgm:pt modelId="{49B31848-9FF2-4D34-B916-DF59CAEB7350}" type="pres">
      <dgm:prSet presAssocID="{14CAB52B-E552-43AE-89A3-4908FB6C79D9}" presName="horz2" presStyleCnt="0"/>
      <dgm:spPr/>
    </dgm:pt>
    <dgm:pt modelId="{61FC9E5A-BC9C-4C7C-869F-0A06EB038F5A}" type="pres">
      <dgm:prSet presAssocID="{14CAB52B-E552-43AE-89A3-4908FB6C79D9}" presName="horzSpace2" presStyleCnt="0"/>
      <dgm:spPr/>
    </dgm:pt>
    <dgm:pt modelId="{B445301F-B5FC-4D00-9144-9FBE75469ACD}" type="pres">
      <dgm:prSet presAssocID="{14CAB52B-E552-43AE-89A3-4908FB6C79D9}" presName="tx2" presStyleLbl="revTx" presStyleIdx="7" presStyleCnt="18"/>
      <dgm:spPr/>
    </dgm:pt>
    <dgm:pt modelId="{41E60B27-2EA9-4967-8521-FFEC6078784D}" type="pres">
      <dgm:prSet presAssocID="{14CAB52B-E552-43AE-89A3-4908FB6C79D9}" presName="vert2" presStyleCnt="0"/>
      <dgm:spPr/>
    </dgm:pt>
    <dgm:pt modelId="{C7E13F18-A57B-4110-B640-9F9C65B9DDF0}" type="pres">
      <dgm:prSet presAssocID="{14CAB52B-E552-43AE-89A3-4908FB6C79D9}" presName="thinLine2b" presStyleLbl="callout" presStyleIdx="4" presStyleCnt="12"/>
      <dgm:spPr/>
    </dgm:pt>
    <dgm:pt modelId="{561C7138-15E3-4821-9576-C8799EDC4559}" type="pres">
      <dgm:prSet presAssocID="{14CAB52B-E552-43AE-89A3-4908FB6C79D9}" presName="vertSpace2b" presStyleCnt="0"/>
      <dgm:spPr/>
    </dgm:pt>
    <dgm:pt modelId="{5DC97187-AA6F-49EE-9CB2-200346606164}" type="pres">
      <dgm:prSet presAssocID="{E1C4412C-C9A0-4D79-99B7-0911FAB630EC}" presName="horz2" presStyleCnt="0"/>
      <dgm:spPr/>
    </dgm:pt>
    <dgm:pt modelId="{08A69296-96BE-40DB-BEA2-41FAD6085A77}" type="pres">
      <dgm:prSet presAssocID="{E1C4412C-C9A0-4D79-99B7-0911FAB630EC}" presName="horzSpace2" presStyleCnt="0"/>
      <dgm:spPr/>
    </dgm:pt>
    <dgm:pt modelId="{CB3FC16A-2F4D-45AA-93B8-5332A5792702}" type="pres">
      <dgm:prSet presAssocID="{E1C4412C-C9A0-4D79-99B7-0911FAB630EC}" presName="tx2" presStyleLbl="revTx" presStyleIdx="8" presStyleCnt="18"/>
      <dgm:spPr/>
    </dgm:pt>
    <dgm:pt modelId="{726EA647-4464-408E-9B7D-6715D4C7519D}" type="pres">
      <dgm:prSet presAssocID="{E1C4412C-C9A0-4D79-99B7-0911FAB630EC}" presName="vert2" presStyleCnt="0"/>
      <dgm:spPr/>
    </dgm:pt>
    <dgm:pt modelId="{5936E75C-D90E-4C7E-89A6-F947A70B011A}" type="pres">
      <dgm:prSet presAssocID="{E1C4412C-C9A0-4D79-99B7-0911FAB630EC}" presName="thinLine2b" presStyleLbl="callout" presStyleIdx="5" presStyleCnt="12"/>
      <dgm:spPr/>
    </dgm:pt>
    <dgm:pt modelId="{8FF3976E-7CB7-4D5A-93F9-14037B0988FC}" type="pres">
      <dgm:prSet presAssocID="{E1C4412C-C9A0-4D79-99B7-0911FAB630EC}" presName="vertSpace2b" presStyleCnt="0"/>
      <dgm:spPr/>
    </dgm:pt>
    <dgm:pt modelId="{9E4D4850-4836-4733-BECD-79BA5A58775A}" type="pres">
      <dgm:prSet presAssocID="{48BB3E61-3F24-44E1-978B-24857D908399}" presName="thickLine" presStyleLbl="alignNode1" presStyleIdx="3" presStyleCnt="6"/>
      <dgm:spPr/>
    </dgm:pt>
    <dgm:pt modelId="{791A334E-1E94-4E24-B58D-5081CB9489D7}" type="pres">
      <dgm:prSet presAssocID="{48BB3E61-3F24-44E1-978B-24857D908399}" presName="horz1" presStyleCnt="0"/>
      <dgm:spPr/>
    </dgm:pt>
    <dgm:pt modelId="{2B01707F-8DFB-43B3-AD21-6344A73FE41F}" type="pres">
      <dgm:prSet presAssocID="{48BB3E61-3F24-44E1-978B-24857D908399}" presName="tx1" presStyleLbl="revTx" presStyleIdx="9" presStyleCnt="18"/>
      <dgm:spPr/>
    </dgm:pt>
    <dgm:pt modelId="{D9ABECFC-FCA6-4EBC-9334-C47811B95107}" type="pres">
      <dgm:prSet presAssocID="{48BB3E61-3F24-44E1-978B-24857D908399}" presName="vert1" presStyleCnt="0"/>
      <dgm:spPr/>
    </dgm:pt>
    <dgm:pt modelId="{A066377B-C669-409C-8052-98841BC295C2}" type="pres">
      <dgm:prSet presAssocID="{C855790E-CDE2-48A6-B7B4-67CC1213DDC5}" presName="vertSpace2a" presStyleCnt="0"/>
      <dgm:spPr/>
    </dgm:pt>
    <dgm:pt modelId="{C9E71852-FF2D-4A24-8424-1A8397F2C764}" type="pres">
      <dgm:prSet presAssocID="{C855790E-CDE2-48A6-B7B4-67CC1213DDC5}" presName="horz2" presStyleCnt="0"/>
      <dgm:spPr/>
    </dgm:pt>
    <dgm:pt modelId="{C5FF5F7F-95F4-4A0A-A814-98E701750943}" type="pres">
      <dgm:prSet presAssocID="{C855790E-CDE2-48A6-B7B4-67CC1213DDC5}" presName="horzSpace2" presStyleCnt="0"/>
      <dgm:spPr/>
    </dgm:pt>
    <dgm:pt modelId="{AC62515A-C127-490E-A99B-7D616AC87634}" type="pres">
      <dgm:prSet presAssocID="{C855790E-CDE2-48A6-B7B4-67CC1213DDC5}" presName="tx2" presStyleLbl="revTx" presStyleIdx="10" presStyleCnt="18"/>
      <dgm:spPr/>
    </dgm:pt>
    <dgm:pt modelId="{8B20666A-76A3-4DBD-8557-575ADB4DF4D0}" type="pres">
      <dgm:prSet presAssocID="{C855790E-CDE2-48A6-B7B4-67CC1213DDC5}" presName="vert2" presStyleCnt="0"/>
      <dgm:spPr/>
    </dgm:pt>
    <dgm:pt modelId="{25FAA543-B5F5-487D-BBE3-6FA4BB149CE6}" type="pres">
      <dgm:prSet presAssocID="{C855790E-CDE2-48A6-B7B4-67CC1213DDC5}" presName="thinLine2b" presStyleLbl="callout" presStyleIdx="6" presStyleCnt="12"/>
      <dgm:spPr/>
    </dgm:pt>
    <dgm:pt modelId="{1C5DFF4D-A655-4051-9366-B84E3AE3AB03}" type="pres">
      <dgm:prSet presAssocID="{C855790E-CDE2-48A6-B7B4-67CC1213DDC5}" presName="vertSpace2b" presStyleCnt="0"/>
      <dgm:spPr/>
    </dgm:pt>
    <dgm:pt modelId="{200A218A-0D71-458C-8F62-8B62C71614CB}" type="pres">
      <dgm:prSet presAssocID="{B87D7F95-6C2C-4BEB-BA88-7C78B206900D}" presName="horz2" presStyleCnt="0"/>
      <dgm:spPr/>
    </dgm:pt>
    <dgm:pt modelId="{757F7ED4-EEE3-4E9C-AA3F-3A7FCB4C3ABA}" type="pres">
      <dgm:prSet presAssocID="{B87D7F95-6C2C-4BEB-BA88-7C78B206900D}" presName="horzSpace2" presStyleCnt="0"/>
      <dgm:spPr/>
    </dgm:pt>
    <dgm:pt modelId="{EFBA5ED6-B516-4703-A282-ADB0CA1485F4}" type="pres">
      <dgm:prSet presAssocID="{B87D7F95-6C2C-4BEB-BA88-7C78B206900D}" presName="tx2" presStyleLbl="revTx" presStyleIdx="11" presStyleCnt="18"/>
      <dgm:spPr/>
    </dgm:pt>
    <dgm:pt modelId="{F915741B-F383-4AC1-9209-6ED75E4F9905}" type="pres">
      <dgm:prSet presAssocID="{B87D7F95-6C2C-4BEB-BA88-7C78B206900D}" presName="vert2" presStyleCnt="0"/>
      <dgm:spPr/>
    </dgm:pt>
    <dgm:pt modelId="{D217D2AD-857B-4DCA-A511-A101A9B37016}" type="pres">
      <dgm:prSet presAssocID="{B87D7F95-6C2C-4BEB-BA88-7C78B206900D}" presName="thinLine2b" presStyleLbl="callout" presStyleIdx="7" presStyleCnt="12"/>
      <dgm:spPr/>
    </dgm:pt>
    <dgm:pt modelId="{3D424FD6-7CFE-426F-9C0C-8ADF278934E9}" type="pres">
      <dgm:prSet presAssocID="{B87D7F95-6C2C-4BEB-BA88-7C78B206900D}" presName="vertSpace2b" presStyleCnt="0"/>
      <dgm:spPr/>
    </dgm:pt>
    <dgm:pt modelId="{EFCA21D8-FAA7-4EFA-8DF9-D1122E4A861A}" type="pres">
      <dgm:prSet presAssocID="{F7AF508D-CE2C-49FD-8173-1C6D23A21C00}" presName="thickLine" presStyleLbl="alignNode1" presStyleIdx="4" presStyleCnt="6"/>
      <dgm:spPr/>
    </dgm:pt>
    <dgm:pt modelId="{CC86C796-62E7-4396-AF20-01358FA58A42}" type="pres">
      <dgm:prSet presAssocID="{F7AF508D-CE2C-49FD-8173-1C6D23A21C00}" presName="horz1" presStyleCnt="0"/>
      <dgm:spPr/>
    </dgm:pt>
    <dgm:pt modelId="{42D958B4-9557-4840-8876-AC548F3F837C}" type="pres">
      <dgm:prSet presAssocID="{F7AF508D-CE2C-49FD-8173-1C6D23A21C00}" presName="tx1" presStyleLbl="revTx" presStyleIdx="12" presStyleCnt="18"/>
      <dgm:spPr/>
    </dgm:pt>
    <dgm:pt modelId="{E6F2C79B-5760-4B40-AD20-7914918F7130}" type="pres">
      <dgm:prSet presAssocID="{F7AF508D-CE2C-49FD-8173-1C6D23A21C00}" presName="vert1" presStyleCnt="0"/>
      <dgm:spPr/>
    </dgm:pt>
    <dgm:pt modelId="{C05C3134-2333-4D06-B370-0DDE54255F60}" type="pres">
      <dgm:prSet presAssocID="{5CFFD315-C47B-445E-A868-769B54459C91}" presName="vertSpace2a" presStyleCnt="0"/>
      <dgm:spPr/>
    </dgm:pt>
    <dgm:pt modelId="{D7CEE3BE-58BD-49C1-9B90-083C2F51C444}" type="pres">
      <dgm:prSet presAssocID="{5CFFD315-C47B-445E-A868-769B54459C91}" presName="horz2" presStyleCnt="0"/>
      <dgm:spPr/>
    </dgm:pt>
    <dgm:pt modelId="{E5870397-2C56-4A54-B301-F09590BC6B0D}" type="pres">
      <dgm:prSet presAssocID="{5CFFD315-C47B-445E-A868-769B54459C91}" presName="horzSpace2" presStyleCnt="0"/>
      <dgm:spPr/>
    </dgm:pt>
    <dgm:pt modelId="{D83B21E0-6AE8-45FE-942C-3BCA01020DD5}" type="pres">
      <dgm:prSet presAssocID="{5CFFD315-C47B-445E-A868-769B54459C91}" presName="tx2" presStyleLbl="revTx" presStyleIdx="13" presStyleCnt="18"/>
      <dgm:spPr/>
    </dgm:pt>
    <dgm:pt modelId="{716662A1-6B2A-47F3-AFAA-6732022F6DC5}" type="pres">
      <dgm:prSet presAssocID="{5CFFD315-C47B-445E-A868-769B54459C91}" presName="vert2" presStyleCnt="0"/>
      <dgm:spPr/>
    </dgm:pt>
    <dgm:pt modelId="{9AAC16E3-D796-4ED0-9265-FA19A10470EA}" type="pres">
      <dgm:prSet presAssocID="{5CFFD315-C47B-445E-A868-769B54459C91}" presName="thinLine2b" presStyleLbl="callout" presStyleIdx="8" presStyleCnt="12"/>
      <dgm:spPr/>
    </dgm:pt>
    <dgm:pt modelId="{45246BDA-91DC-4613-9782-9E5A8DB1C12E}" type="pres">
      <dgm:prSet presAssocID="{5CFFD315-C47B-445E-A868-769B54459C91}" presName="vertSpace2b" presStyleCnt="0"/>
      <dgm:spPr/>
    </dgm:pt>
    <dgm:pt modelId="{DD875064-8FF7-435B-A195-6F70923729DF}" type="pres">
      <dgm:prSet presAssocID="{46B16948-C4F7-4BB0-A4FA-332C2944C39E}" presName="horz2" presStyleCnt="0"/>
      <dgm:spPr/>
    </dgm:pt>
    <dgm:pt modelId="{240CAD61-3A83-4196-A94C-C5AD29199577}" type="pres">
      <dgm:prSet presAssocID="{46B16948-C4F7-4BB0-A4FA-332C2944C39E}" presName="horzSpace2" presStyleCnt="0"/>
      <dgm:spPr/>
    </dgm:pt>
    <dgm:pt modelId="{2AEF2905-8ABB-404A-8C6D-C92A095848A9}" type="pres">
      <dgm:prSet presAssocID="{46B16948-C4F7-4BB0-A4FA-332C2944C39E}" presName="tx2" presStyleLbl="revTx" presStyleIdx="14" presStyleCnt="18"/>
      <dgm:spPr/>
    </dgm:pt>
    <dgm:pt modelId="{939FA14A-F77C-4B96-B7BD-863D62508793}" type="pres">
      <dgm:prSet presAssocID="{46B16948-C4F7-4BB0-A4FA-332C2944C39E}" presName="vert2" presStyleCnt="0"/>
      <dgm:spPr/>
    </dgm:pt>
    <dgm:pt modelId="{9900812D-8038-4774-9C11-7078E79E5E42}" type="pres">
      <dgm:prSet presAssocID="{46B16948-C4F7-4BB0-A4FA-332C2944C39E}" presName="thinLine2b" presStyleLbl="callout" presStyleIdx="9" presStyleCnt="12"/>
      <dgm:spPr/>
    </dgm:pt>
    <dgm:pt modelId="{6C5F70D7-86F5-42B8-81F8-A0194ABF55E2}" type="pres">
      <dgm:prSet presAssocID="{46B16948-C4F7-4BB0-A4FA-332C2944C39E}" presName="vertSpace2b" presStyleCnt="0"/>
      <dgm:spPr/>
    </dgm:pt>
    <dgm:pt modelId="{93BF246B-A74D-4CFE-B226-C2A1E733FC55}" type="pres">
      <dgm:prSet presAssocID="{9BE82A25-D7F2-4A69-9804-50B24C6236C9}" presName="thickLine" presStyleLbl="alignNode1" presStyleIdx="5" presStyleCnt="6"/>
      <dgm:spPr/>
    </dgm:pt>
    <dgm:pt modelId="{E84691B8-83FD-4C67-8BB2-C6021799A301}" type="pres">
      <dgm:prSet presAssocID="{9BE82A25-D7F2-4A69-9804-50B24C6236C9}" presName="horz1" presStyleCnt="0"/>
      <dgm:spPr/>
    </dgm:pt>
    <dgm:pt modelId="{07DB1438-51DB-4289-91D6-E32D8EC33E4C}" type="pres">
      <dgm:prSet presAssocID="{9BE82A25-D7F2-4A69-9804-50B24C6236C9}" presName="tx1" presStyleLbl="revTx" presStyleIdx="15" presStyleCnt="18"/>
      <dgm:spPr/>
    </dgm:pt>
    <dgm:pt modelId="{5668F142-0521-4164-87C7-86077E861A36}" type="pres">
      <dgm:prSet presAssocID="{9BE82A25-D7F2-4A69-9804-50B24C6236C9}" presName="vert1" presStyleCnt="0"/>
      <dgm:spPr/>
    </dgm:pt>
    <dgm:pt modelId="{231E97FF-E8B4-4C7D-9FB9-7981DDDD9327}" type="pres">
      <dgm:prSet presAssocID="{78ADD1C5-112B-4498-84BA-7AAC6E97A693}" presName="vertSpace2a" presStyleCnt="0"/>
      <dgm:spPr/>
    </dgm:pt>
    <dgm:pt modelId="{3F16F084-482D-4B51-8088-80FDAC53852C}" type="pres">
      <dgm:prSet presAssocID="{78ADD1C5-112B-4498-84BA-7AAC6E97A693}" presName="horz2" presStyleCnt="0"/>
      <dgm:spPr/>
    </dgm:pt>
    <dgm:pt modelId="{D15822BD-5F9E-43F0-86E2-0161947DC68E}" type="pres">
      <dgm:prSet presAssocID="{78ADD1C5-112B-4498-84BA-7AAC6E97A693}" presName="horzSpace2" presStyleCnt="0"/>
      <dgm:spPr/>
    </dgm:pt>
    <dgm:pt modelId="{8AE03103-166D-483A-B27D-2F26C9D184B5}" type="pres">
      <dgm:prSet presAssocID="{78ADD1C5-112B-4498-84BA-7AAC6E97A693}" presName="tx2" presStyleLbl="revTx" presStyleIdx="16" presStyleCnt="18"/>
      <dgm:spPr/>
    </dgm:pt>
    <dgm:pt modelId="{58EAD843-1E79-4702-9985-A3AE4D672365}" type="pres">
      <dgm:prSet presAssocID="{78ADD1C5-112B-4498-84BA-7AAC6E97A693}" presName="vert2" presStyleCnt="0"/>
      <dgm:spPr/>
    </dgm:pt>
    <dgm:pt modelId="{881976F4-95BD-4D3F-993B-624281DA4082}" type="pres">
      <dgm:prSet presAssocID="{78ADD1C5-112B-4498-84BA-7AAC6E97A693}" presName="thinLine2b" presStyleLbl="callout" presStyleIdx="10" presStyleCnt="12"/>
      <dgm:spPr/>
    </dgm:pt>
    <dgm:pt modelId="{A0C13E24-6767-4C23-9247-0046F8377908}" type="pres">
      <dgm:prSet presAssocID="{78ADD1C5-112B-4498-84BA-7AAC6E97A693}" presName="vertSpace2b" presStyleCnt="0"/>
      <dgm:spPr/>
    </dgm:pt>
    <dgm:pt modelId="{5C975ED7-C183-46D7-A9AB-F5EF0E2D4C45}" type="pres">
      <dgm:prSet presAssocID="{F073289B-341B-4ACF-A2DE-8569F02D08B5}" presName="horz2" presStyleCnt="0"/>
      <dgm:spPr/>
    </dgm:pt>
    <dgm:pt modelId="{021EBD73-C248-482D-925F-08A47D686862}" type="pres">
      <dgm:prSet presAssocID="{F073289B-341B-4ACF-A2DE-8569F02D08B5}" presName="horzSpace2" presStyleCnt="0"/>
      <dgm:spPr/>
    </dgm:pt>
    <dgm:pt modelId="{C5368F9B-D974-4E11-9C63-CE152D046A28}" type="pres">
      <dgm:prSet presAssocID="{F073289B-341B-4ACF-A2DE-8569F02D08B5}" presName="tx2" presStyleLbl="revTx" presStyleIdx="17" presStyleCnt="18"/>
      <dgm:spPr/>
    </dgm:pt>
    <dgm:pt modelId="{F0663656-5A83-4710-A86C-D3FDFFCA2EEC}" type="pres">
      <dgm:prSet presAssocID="{F073289B-341B-4ACF-A2DE-8569F02D08B5}" presName="vert2" presStyleCnt="0"/>
      <dgm:spPr/>
    </dgm:pt>
    <dgm:pt modelId="{DF0765ED-E7AF-4819-8754-5B1BFD379313}" type="pres">
      <dgm:prSet presAssocID="{F073289B-341B-4ACF-A2DE-8569F02D08B5}" presName="thinLine2b" presStyleLbl="callout" presStyleIdx="11" presStyleCnt="12"/>
      <dgm:spPr/>
    </dgm:pt>
    <dgm:pt modelId="{0E3B9F33-AB33-49F5-BC58-C8A5F6639E98}" type="pres">
      <dgm:prSet presAssocID="{F073289B-341B-4ACF-A2DE-8569F02D08B5}" presName="vertSpace2b" presStyleCnt="0"/>
      <dgm:spPr/>
    </dgm:pt>
  </dgm:ptLst>
  <dgm:cxnLst>
    <dgm:cxn modelId="{0A60EB05-E8BC-42CE-BD60-9CAC8F2CD039}" srcId="{26E7DAAA-309B-4CF8-944A-0799317F40F6}" destId="{14CAB52B-E552-43AE-89A3-4908FB6C79D9}" srcOrd="0" destOrd="0" parTransId="{50665BAE-A0E7-448C-963B-8B8DBA800406}" sibTransId="{DAE5B009-25DF-48EF-8A49-F3754F317ACC}"/>
    <dgm:cxn modelId="{FC08920A-1220-48BB-BCEC-501A1CF7C721}" srcId="{56FE3EB5-8DD6-486E-B1A9-581E642CD8E8}" destId="{DFB5FE7D-7367-4CA0-AD81-F9E0A7BA506C}" srcOrd="1" destOrd="0" parTransId="{91AA64C6-FA89-4921-88E2-E8A5BAC6B124}" sibTransId="{6D8C3FE4-9253-4C94-9BCB-FC99E7279A01}"/>
    <dgm:cxn modelId="{D14A3612-7308-49FD-8419-B2D0AD70400C}" srcId="{F900F4ED-4FC4-4DB1-B553-BAE180DB7CF2}" destId="{48BB3E61-3F24-44E1-978B-24857D908399}" srcOrd="3" destOrd="0" parTransId="{E63CC3DC-C434-4ED3-A3F5-F206EA51A54F}" sibTransId="{89131889-2350-4959-9CC2-CF6611BDFDF6}"/>
    <dgm:cxn modelId="{30E57513-E037-4ADB-8FAA-0D8FC2993707}" type="presOf" srcId="{B87D7F95-6C2C-4BEB-BA88-7C78B206900D}" destId="{EFBA5ED6-B516-4703-A282-ADB0CA1485F4}" srcOrd="0" destOrd="0" presId="urn:microsoft.com/office/officeart/2008/layout/LinedList"/>
    <dgm:cxn modelId="{7CFDE41B-5D91-4FAF-AEBC-E99864B97CCF}" srcId="{48BB3E61-3F24-44E1-978B-24857D908399}" destId="{B87D7F95-6C2C-4BEB-BA88-7C78B206900D}" srcOrd="1" destOrd="0" parTransId="{FF90103A-BFA4-4128-A291-B0BB6FD13952}" sibTransId="{55B68F8E-C189-415A-B46E-791D13502CAA}"/>
    <dgm:cxn modelId="{F59B8B1E-3868-4D2F-901B-43B45C487228}" srcId="{48BB3E61-3F24-44E1-978B-24857D908399}" destId="{C855790E-CDE2-48A6-B7B4-67CC1213DDC5}" srcOrd="0" destOrd="0" parTransId="{7EF55BE8-09DF-479F-A048-7CB1910497D6}" sibTransId="{97A970B3-600A-410C-A1D3-F088F499A468}"/>
    <dgm:cxn modelId="{3820A22D-716E-4131-9F91-D7ACFC27D9F9}" type="presOf" srcId="{9BF577F5-A297-43D5-9BEE-193E5E6C9B96}" destId="{37FB636E-17D4-4825-829C-FA11927573B3}" srcOrd="0" destOrd="0" presId="urn:microsoft.com/office/officeart/2008/layout/LinedList"/>
    <dgm:cxn modelId="{16760132-0A0D-4A92-B33E-ED18C1071052}" srcId="{56FE3EB5-8DD6-486E-B1A9-581E642CD8E8}" destId="{9BF577F5-A297-43D5-9BEE-193E5E6C9B96}" srcOrd="0" destOrd="0" parTransId="{D8FA1D6A-73E7-4307-A3B8-5AD504A058ED}" sibTransId="{7047E8C7-AB49-4B65-AB19-70EAAA835755}"/>
    <dgm:cxn modelId="{4BD63D33-A0C5-48FB-9347-46525AB28CA5}" srcId="{F7AF508D-CE2C-49FD-8173-1C6D23A21C00}" destId="{5CFFD315-C47B-445E-A868-769B54459C91}" srcOrd="0" destOrd="0" parTransId="{069B359B-9D27-4147-8CEB-012D0A6217FC}" sibTransId="{A0B89063-7869-44BC-9BB0-015EE59DB12B}"/>
    <dgm:cxn modelId="{17593139-579C-4739-9960-ED5B2C872930}" srcId="{9BE82A25-D7F2-4A69-9804-50B24C6236C9}" destId="{78ADD1C5-112B-4498-84BA-7AAC6E97A693}" srcOrd="0" destOrd="0" parTransId="{2960D995-8BB6-461B-9229-EE6BFA687150}" sibTransId="{8057C27D-D2AB-4094-B046-29FDDD050A1A}"/>
    <dgm:cxn modelId="{90ED8C62-40EA-40E7-B05E-249667C08A65}" srcId="{97D378C9-0283-44FD-8D1C-F6FEFC8B992C}" destId="{9319F607-FFC4-4588-B9D2-76B4DA6B914F}" srcOrd="1" destOrd="0" parTransId="{AA768035-268E-4AD8-965C-F5CB3DD119F7}" sibTransId="{1263CE1D-A581-424F-83F9-9838ECAC6934}"/>
    <dgm:cxn modelId="{766E5347-BFB8-4B97-B242-6F7CE141277D}" type="presOf" srcId="{26E7DAAA-309B-4CF8-944A-0799317F40F6}" destId="{3A2C64F6-996D-4382-A7A2-958C75FD6047}" srcOrd="0" destOrd="0" presId="urn:microsoft.com/office/officeart/2008/layout/LinedList"/>
    <dgm:cxn modelId="{A0809D4B-E144-4B9C-B130-1DA469B6BB31}" type="presOf" srcId="{46B16948-C4F7-4BB0-A4FA-332C2944C39E}" destId="{2AEF2905-8ABB-404A-8C6D-C92A095848A9}" srcOrd="0" destOrd="0" presId="urn:microsoft.com/office/officeart/2008/layout/LinedList"/>
    <dgm:cxn modelId="{E5BE026E-D93E-442B-9D3B-4475C198253D}" srcId="{F7AF508D-CE2C-49FD-8173-1C6D23A21C00}" destId="{46B16948-C4F7-4BB0-A4FA-332C2944C39E}" srcOrd="1" destOrd="0" parTransId="{0AB82D0C-7180-4DCB-ABCC-5326D417637A}" sibTransId="{E4E3B331-7543-4999-A96B-67ED3DA8292B}"/>
    <dgm:cxn modelId="{4C736050-FFBD-420A-9E41-BEFA731A01B5}" type="presOf" srcId="{9319F607-FFC4-4588-B9D2-76B4DA6B914F}" destId="{CAC3A0F3-FF39-456E-846F-2375B7AD5005}" srcOrd="0" destOrd="0" presId="urn:microsoft.com/office/officeart/2008/layout/LinedList"/>
    <dgm:cxn modelId="{C05FFD53-F181-4381-8263-4918036DC81A}" type="presOf" srcId="{F073289B-341B-4ACF-A2DE-8569F02D08B5}" destId="{C5368F9B-D974-4E11-9C63-CE152D046A28}" srcOrd="0" destOrd="0" presId="urn:microsoft.com/office/officeart/2008/layout/LinedList"/>
    <dgm:cxn modelId="{94C09554-97F6-4B84-A590-8DDFD8D530DA}" type="presOf" srcId="{E1C4412C-C9A0-4D79-99B7-0911FAB630EC}" destId="{CB3FC16A-2F4D-45AA-93B8-5332A5792702}" srcOrd="0" destOrd="0" presId="urn:microsoft.com/office/officeart/2008/layout/LinedList"/>
    <dgm:cxn modelId="{4EFFD754-DE8E-4A7E-95B6-DE894F25225A}" srcId="{9BE82A25-D7F2-4A69-9804-50B24C6236C9}" destId="{F073289B-341B-4ACF-A2DE-8569F02D08B5}" srcOrd="1" destOrd="0" parTransId="{C9384AD8-1EC6-4A50-9BA9-3583B367351F}" sibTransId="{FC7E1F0C-6F20-4FCD-8DE8-A4D36C013478}"/>
    <dgm:cxn modelId="{5AB81076-E758-4D49-8695-AA5EF946B574}" srcId="{97D378C9-0283-44FD-8D1C-F6FEFC8B992C}" destId="{04B1D296-601A-4C63-AADA-600A1E70DFC9}" srcOrd="0" destOrd="0" parTransId="{11B14057-4DC5-490E-AFF8-D63E20BC9468}" sibTransId="{22225201-9533-477F-9716-0CD41BEF4855}"/>
    <dgm:cxn modelId="{BECF2659-59F6-42B1-B738-29ACD7D99D8D}" type="presOf" srcId="{14CAB52B-E552-43AE-89A3-4908FB6C79D9}" destId="{B445301F-B5FC-4D00-9144-9FBE75469ACD}" srcOrd="0" destOrd="0" presId="urn:microsoft.com/office/officeart/2008/layout/LinedList"/>
    <dgm:cxn modelId="{BFAFBB85-CA36-40B7-A7EB-C43E5F49C39A}" type="presOf" srcId="{48BB3E61-3F24-44E1-978B-24857D908399}" destId="{2B01707F-8DFB-43B3-AD21-6344A73FE41F}" srcOrd="0" destOrd="0" presId="urn:microsoft.com/office/officeart/2008/layout/LinedList"/>
    <dgm:cxn modelId="{41A69989-1F5F-475F-8089-DF138685D981}" type="presOf" srcId="{04B1D296-601A-4C63-AADA-600A1E70DFC9}" destId="{47C167F2-81AE-438B-85D9-53297F903331}" srcOrd="0" destOrd="0" presId="urn:microsoft.com/office/officeart/2008/layout/LinedList"/>
    <dgm:cxn modelId="{C683BD8C-CDBE-4B96-AB27-02BFDE30B0D8}" srcId="{F900F4ED-4FC4-4DB1-B553-BAE180DB7CF2}" destId="{F7AF508D-CE2C-49FD-8173-1C6D23A21C00}" srcOrd="4" destOrd="0" parTransId="{A8952EBD-691E-4CF7-9584-8EA04EE1A7A0}" sibTransId="{99A1D995-2F22-4E6C-9293-7C24611D4340}"/>
    <dgm:cxn modelId="{0A46808F-49A6-426B-A146-9417F9AC9594}" type="presOf" srcId="{F900F4ED-4FC4-4DB1-B553-BAE180DB7CF2}" destId="{B078225F-B9CB-4A5F-9623-245484EBE24E}" srcOrd="0" destOrd="0" presId="urn:microsoft.com/office/officeart/2008/layout/LinedList"/>
    <dgm:cxn modelId="{F404DC8F-9C38-4888-A6E8-998845EF5BA6}" srcId="{F900F4ED-4FC4-4DB1-B553-BAE180DB7CF2}" destId="{56FE3EB5-8DD6-486E-B1A9-581E642CD8E8}" srcOrd="1" destOrd="0" parTransId="{8CD336F8-627C-48AB-BEBB-14F9B3E1F8CD}" sibTransId="{763BF941-1882-4AE0-8B08-58B27816679C}"/>
    <dgm:cxn modelId="{9FA4E99C-B134-49AF-940D-4BB7FF910708}" type="presOf" srcId="{C855790E-CDE2-48A6-B7B4-67CC1213DDC5}" destId="{AC62515A-C127-490E-A99B-7D616AC87634}" srcOrd="0" destOrd="0" presId="urn:microsoft.com/office/officeart/2008/layout/LinedList"/>
    <dgm:cxn modelId="{18327F9D-CFE0-40E9-B5D5-A7CA31A2345F}" srcId="{F900F4ED-4FC4-4DB1-B553-BAE180DB7CF2}" destId="{26E7DAAA-309B-4CF8-944A-0799317F40F6}" srcOrd="2" destOrd="0" parTransId="{4866FCC0-866E-4398-A0BD-B6F918A1F63A}" sibTransId="{0ED67426-049B-47AC-BABC-AB1AB062146A}"/>
    <dgm:cxn modelId="{9D2739A9-C08D-48EC-8655-C5E8606B879E}" srcId="{F900F4ED-4FC4-4DB1-B553-BAE180DB7CF2}" destId="{9BE82A25-D7F2-4A69-9804-50B24C6236C9}" srcOrd="5" destOrd="0" parTransId="{619E1F51-B031-4F9F-91A1-04504A04706F}" sibTransId="{91D90B62-C08F-438C-AB22-A3F0DFD8D003}"/>
    <dgm:cxn modelId="{539C53BB-DCB2-4BA3-867E-D866857E22D1}" srcId="{F900F4ED-4FC4-4DB1-B553-BAE180DB7CF2}" destId="{97D378C9-0283-44FD-8D1C-F6FEFC8B992C}" srcOrd="0" destOrd="0" parTransId="{78570862-0094-482B-87C0-E599647AEC25}" sibTransId="{D19A3DD6-F416-4669-97A6-411F4481215A}"/>
    <dgm:cxn modelId="{6CCEE5BC-19F7-4BC5-B812-524410677918}" type="presOf" srcId="{DFB5FE7D-7367-4CA0-AD81-F9E0A7BA506C}" destId="{850A8B81-E6A0-4C25-A1AF-37784076964B}" srcOrd="0" destOrd="0" presId="urn:microsoft.com/office/officeart/2008/layout/LinedList"/>
    <dgm:cxn modelId="{AB6F87C6-CE6B-449E-914B-DAFAFE5700FF}" type="presOf" srcId="{F7AF508D-CE2C-49FD-8173-1C6D23A21C00}" destId="{42D958B4-9557-4840-8876-AC548F3F837C}" srcOrd="0" destOrd="0" presId="urn:microsoft.com/office/officeart/2008/layout/LinedList"/>
    <dgm:cxn modelId="{FF0787C7-F53F-4545-8D95-C4F3BAEB9406}" type="presOf" srcId="{9BE82A25-D7F2-4A69-9804-50B24C6236C9}" destId="{07DB1438-51DB-4289-91D6-E32D8EC33E4C}" srcOrd="0" destOrd="0" presId="urn:microsoft.com/office/officeart/2008/layout/LinedList"/>
    <dgm:cxn modelId="{9EA890D4-3E95-41CC-B927-D62EDC59F278}" srcId="{26E7DAAA-309B-4CF8-944A-0799317F40F6}" destId="{E1C4412C-C9A0-4D79-99B7-0911FAB630EC}" srcOrd="1" destOrd="0" parTransId="{26322282-4EA9-4D04-9F81-8F69DAB46883}" sibTransId="{5589D704-F1F0-49A8-8DBE-F4A56CAA3DDF}"/>
    <dgm:cxn modelId="{23F83EE6-64D9-4835-A5E6-3F914D4F31E1}" type="presOf" srcId="{56FE3EB5-8DD6-486E-B1A9-581E642CD8E8}" destId="{A66A3553-F3A3-49C8-BAC3-462A37414930}" srcOrd="0" destOrd="0" presId="urn:microsoft.com/office/officeart/2008/layout/LinedList"/>
    <dgm:cxn modelId="{6565BFEF-50D7-429F-A985-ECAD50778F12}" type="presOf" srcId="{5CFFD315-C47B-445E-A868-769B54459C91}" destId="{D83B21E0-6AE8-45FE-942C-3BCA01020DD5}" srcOrd="0" destOrd="0" presId="urn:microsoft.com/office/officeart/2008/layout/LinedList"/>
    <dgm:cxn modelId="{068301F1-A309-4AA4-A99F-90B02C17987B}" type="presOf" srcId="{97D378C9-0283-44FD-8D1C-F6FEFC8B992C}" destId="{6A64542F-7EA6-4C7F-8627-08E92FA7E429}" srcOrd="0" destOrd="0" presId="urn:microsoft.com/office/officeart/2008/layout/LinedList"/>
    <dgm:cxn modelId="{465FA7FB-1748-4F63-AA01-E560CB58E201}" type="presOf" srcId="{78ADD1C5-112B-4498-84BA-7AAC6E97A693}" destId="{8AE03103-166D-483A-B27D-2F26C9D184B5}" srcOrd="0" destOrd="0" presId="urn:microsoft.com/office/officeart/2008/layout/LinedList"/>
    <dgm:cxn modelId="{B6BB14A8-6A5D-4CA1-8E1F-C47A483135E8}" type="presParOf" srcId="{B078225F-B9CB-4A5F-9623-245484EBE24E}" destId="{C0C12D1C-E14C-48B3-8E4A-D4F636327DEE}" srcOrd="0" destOrd="0" presId="urn:microsoft.com/office/officeart/2008/layout/LinedList"/>
    <dgm:cxn modelId="{32CE0ED2-2594-48C2-9777-40E2C8BFDAD6}" type="presParOf" srcId="{B078225F-B9CB-4A5F-9623-245484EBE24E}" destId="{CD0EBACD-3E51-4504-A47F-84FD7E50AC2F}" srcOrd="1" destOrd="0" presId="urn:microsoft.com/office/officeart/2008/layout/LinedList"/>
    <dgm:cxn modelId="{B183E13E-A088-4818-BEAA-49CCE03AFDCD}" type="presParOf" srcId="{CD0EBACD-3E51-4504-A47F-84FD7E50AC2F}" destId="{6A64542F-7EA6-4C7F-8627-08E92FA7E429}" srcOrd="0" destOrd="0" presId="urn:microsoft.com/office/officeart/2008/layout/LinedList"/>
    <dgm:cxn modelId="{8DDE4093-2D39-4B5A-932C-ED54F207C822}" type="presParOf" srcId="{CD0EBACD-3E51-4504-A47F-84FD7E50AC2F}" destId="{500E36CD-3322-448F-B5DA-6BF4123B7579}" srcOrd="1" destOrd="0" presId="urn:microsoft.com/office/officeart/2008/layout/LinedList"/>
    <dgm:cxn modelId="{8F272740-12C7-4B07-A6BA-3C14AE8BDA2C}" type="presParOf" srcId="{500E36CD-3322-448F-B5DA-6BF4123B7579}" destId="{9D35DC75-53B0-4740-BDCE-20A657FB52C7}" srcOrd="0" destOrd="0" presId="urn:microsoft.com/office/officeart/2008/layout/LinedList"/>
    <dgm:cxn modelId="{6429CAA6-835D-47E8-9C99-4DDAD8151970}" type="presParOf" srcId="{500E36CD-3322-448F-B5DA-6BF4123B7579}" destId="{B09A495B-CABA-4966-9C4C-7A20775384DF}" srcOrd="1" destOrd="0" presId="urn:microsoft.com/office/officeart/2008/layout/LinedList"/>
    <dgm:cxn modelId="{53BA3B3F-5808-4775-8837-0B27D9A7B136}" type="presParOf" srcId="{B09A495B-CABA-4966-9C4C-7A20775384DF}" destId="{41293495-3796-4617-ACA4-2D1255E15092}" srcOrd="0" destOrd="0" presId="urn:microsoft.com/office/officeart/2008/layout/LinedList"/>
    <dgm:cxn modelId="{A3E827A0-F93E-4440-B62A-E039F5DF98D6}" type="presParOf" srcId="{B09A495B-CABA-4966-9C4C-7A20775384DF}" destId="{47C167F2-81AE-438B-85D9-53297F903331}" srcOrd="1" destOrd="0" presId="urn:microsoft.com/office/officeart/2008/layout/LinedList"/>
    <dgm:cxn modelId="{9FB7671B-9D3D-483E-919D-2C98BDE38740}" type="presParOf" srcId="{B09A495B-CABA-4966-9C4C-7A20775384DF}" destId="{296B881E-58D5-4823-A637-61F93BA8070B}" srcOrd="2" destOrd="0" presId="urn:microsoft.com/office/officeart/2008/layout/LinedList"/>
    <dgm:cxn modelId="{FB8DC5DE-4C2A-44B6-865E-8C8B4E06461C}" type="presParOf" srcId="{500E36CD-3322-448F-B5DA-6BF4123B7579}" destId="{9122AF86-4BF6-4EB6-A41E-C81DD7859991}" srcOrd="2" destOrd="0" presId="urn:microsoft.com/office/officeart/2008/layout/LinedList"/>
    <dgm:cxn modelId="{EB738E4F-AC3D-4C6A-BF21-5A42A74F39DA}" type="presParOf" srcId="{500E36CD-3322-448F-B5DA-6BF4123B7579}" destId="{37B50284-734B-4735-A0B4-E57C67D9F8DA}" srcOrd="3" destOrd="0" presId="urn:microsoft.com/office/officeart/2008/layout/LinedList"/>
    <dgm:cxn modelId="{E2DC0F82-74AD-4247-B70F-AB0DE68B514C}" type="presParOf" srcId="{500E36CD-3322-448F-B5DA-6BF4123B7579}" destId="{3A7B9043-F9AD-4FF6-ACAD-7DCF85D0E0D4}" srcOrd="4" destOrd="0" presId="urn:microsoft.com/office/officeart/2008/layout/LinedList"/>
    <dgm:cxn modelId="{4D7233FA-2ADA-42BF-B37C-A0AA46C36B84}" type="presParOf" srcId="{3A7B9043-F9AD-4FF6-ACAD-7DCF85D0E0D4}" destId="{05B02887-CCFA-4B2D-B879-447FAAF2F729}" srcOrd="0" destOrd="0" presId="urn:microsoft.com/office/officeart/2008/layout/LinedList"/>
    <dgm:cxn modelId="{176C454E-B8EA-4F79-AC3D-E3AA8AF84FEB}" type="presParOf" srcId="{3A7B9043-F9AD-4FF6-ACAD-7DCF85D0E0D4}" destId="{CAC3A0F3-FF39-456E-846F-2375B7AD5005}" srcOrd="1" destOrd="0" presId="urn:microsoft.com/office/officeart/2008/layout/LinedList"/>
    <dgm:cxn modelId="{3F5A7D10-4BB5-4311-8AAF-CD03E2CF257C}" type="presParOf" srcId="{3A7B9043-F9AD-4FF6-ACAD-7DCF85D0E0D4}" destId="{3A2E63BE-9F71-4639-8EC4-3EEB7C5CDDA3}" srcOrd="2" destOrd="0" presId="urn:microsoft.com/office/officeart/2008/layout/LinedList"/>
    <dgm:cxn modelId="{A57D172B-29A7-4096-8238-45C295FABDBF}" type="presParOf" srcId="{500E36CD-3322-448F-B5DA-6BF4123B7579}" destId="{5CC15D86-768B-4D7F-AB44-E14E9E1F55E4}" srcOrd="5" destOrd="0" presId="urn:microsoft.com/office/officeart/2008/layout/LinedList"/>
    <dgm:cxn modelId="{0431B030-21D5-46B6-AE4E-B341FE597933}" type="presParOf" srcId="{500E36CD-3322-448F-B5DA-6BF4123B7579}" destId="{068E76E2-573F-442F-AC23-6BFD796F9D4B}" srcOrd="6" destOrd="0" presId="urn:microsoft.com/office/officeart/2008/layout/LinedList"/>
    <dgm:cxn modelId="{7C54DDD1-CA3C-4669-9BBA-327C13F95EEF}" type="presParOf" srcId="{B078225F-B9CB-4A5F-9623-245484EBE24E}" destId="{3E1E685E-87F3-481E-8D79-B45C386A5B14}" srcOrd="2" destOrd="0" presId="urn:microsoft.com/office/officeart/2008/layout/LinedList"/>
    <dgm:cxn modelId="{63FAB227-DFF0-44D8-950E-2933468EFCDA}" type="presParOf" srcId="{B078225F-B9CB-4A5F-9623-245484EBE24E}" destId="{70DA6066-46C7-49CB-9AB0-5A25D0FD9911}" srcOrd="3" destOrd="0" presId="urn:microsoft.com/office/officeart/2008/layout/LinedList"/>
    <dgm:cxn modelId="{EE131CF7-C003-4619-B3CE-0754DEC347E7}" type="presParOf" srcId="{70DA6066-46C7-49CB-9AB0-5A25D0FD9911}" destId="{A66A3553-F3A3-49C8-BAC3-462A37414930}" srcOrd="0" destOrd="0" presId="urn:microsoft.com/office/officeart/2008/layout/LinedList"/>
    <dgm:cxn modelId="{7D9AABEF-78C8-41CD-A320-CE5ACEC02C9B}" type="presParOf" srcId="{70DA6066-46C7-49CB-9AB0-5A25D0FD9911}" destId="{F23F8EB0-049B-4D3F-B05F-0D3E03D6641A}" srcOrd="1" destOrd="0" presId="urn:microsoft.com/office/officeart/2008/layout/LinedList"/>
    <dgm:cxn modelId="{F3A8344C-4C37-40CC-84A2-C116BA348851}" type="presParOf" srcId="{F23F8EB0-049B-4D3F-B05F-0D3E03D6641A}" destId="{53AABD44-47A6-4949-945B-E184A4AB9C9C}" srcOrd="0" destOrd="0" presId="urn:microsoft.com/office/officeart/2008/layout/LinedList"/>
    <dgm:cxn modelId="{7F134105-1AB4-4D2C-8AD6-EC1722337D7C}" type="presParOf" srcId="{F23F8EB0-049B-4D3F-B05F-0D3E03D6641A}" destId="{E2ABDF30-EB3C-4863-9BA8-371CBFAA0665}" srcOrd="1" destOrd="0" presId="urn:microsoft.com/office/officeart/2008/layout/LinedList"/>
    <dgm:cxn modelId="{BDB5CA5F-0DE8-431C-96BF-081E04266543}" type="presParOf" srcId="{E2ABDF30-EB3C-4863-9BA8-371CBFAA0665}" destId="{57F1CF25-C54F-411C-B0B7-0F1BD212041E}" srcOrd="0" destOrd="0" presId="urn:microsoft.com/office/officeart/2008/layout/LinedList"/>
    <dgm:cxn modelId="{AB9496F4-E034-4A1B-8B8B-73A589149A46}" type="presParOf" srcId="{E2ABDF30-EB3C-4863-9BA8-371CBFAA0665}" destId="{37FB636E-17D4-4825-829C-FA11927573B3}" srcOrd="1" destOrd="0" presId="urn:microsoft.com/office/officeart/2008/layout/LinedList"/>
    <dgm:cxn modelId="{6338404C-9852-4968-95D5-484713199912}" type="presParOf" srcId="{E2ABDF30-EB3C-4863-9BA8-371CBFAA0665}" destId="{86C8AAA8-52D6-4334-A170-DB1BA9CAEAF1}" srcOrd="2" destOrd="0" presId="urn:microsoft.com/office/officeart/2008/layout/LinedList"/>
    <dgm:cxn modelId="{11CD1E3E-9AD6-46BB-8477-CE42045753B2}" type="presParOf" srcId="{F23F8EB0-049B-4D3F-B05F-0D3E03D6641A}" destId="{F12ABF6C-7C30-4DD3-87CA-D810C770C003}" srcOrd="2" destOrd="0" presId="urn:microsoft.com/office/officeart/2008/layout/LinedList"/>
    <dgm:cxn modelId="{49315269-AB14-4694-BDA8-41C77F5DE3D3}" type="presParOf" srcId="{F23F8EB0-049B-4D3F-B05F-0D3E03D6641A}" destId="{B2341EB7-8CB7-4690-9CF7-7B3E6BDA362D}" srcOrd="3" destOrd="0" presId="urn:microsoft.com/office/officeart/2008/layout/LinedList"/>
    <dgm:cxn modelId="{3CCAEE3A-D128-4975-BF8D-C562F35FE872}" type="presParOf" srcId="{F23F8EB0-049B-4D3F-B05F-0D3E03D6641A}" destId="{10FDE87E-0AF2-49C6-B3D5-79B2C751EF85}" srcOrd="4" destOrd="0" presId="urn:microsoft.com/office/officeart/2008/layout/LinedList"/>
    <dgm:cxn modelId="{D23CA013-C8F8-48AA-997B-AB1F6CA5D61F}" type="presParOf" srcId="{10FDE87E-0AF2-49C6-B3D5-79B2C751EF85}" destId="{7939F666-F4C0-4086-B80D-1CF406960464}" srcOrd="0" destOrd="0" presId="urn:microsoft.com/office/officeart/2008/layout/LinedList"/>
    <dgm:cxn modelId="{9E05594E-4EAC-4A66-8A15-F431F1A04981}" type="presParOf" srcId="{10FDE87E-0AF2-49C6-B3D5-79B2C751EF85}" destId="{850A8B81-E6A0-4C25-A1AF-37784076964B}" srcOrd="1" destOrd="0" presId="urn:microsoft.com/office/officeart/2008/layout/LinedList"/>
    <dgm:cxn modelId="{0EDF1EA9-0482-427E-AFD0-2D6B6D758AB4}" type="presParOf" srcId="{10FDE87E-0AF2-49C6-B3D5-79B2C751EF85}" destId="{BD1C88FB-C147-4736-932E-4A98248EDA3E}" srcOrd="2" destOrd="0" presId="urn:microsoft.com/office/officeart/2008/layout/LinedList"/>
    <dgm:cxn modelId="{BFB00478-7841-4EE0-B7DF-82DC8CB4DE37}" type="presParOf" srcId="{F23F8EB0-049B-4D3F-B05F-0D3E03D6641A}" destId="{4E89EBE6-7A53-4E05-A1BA-D2C1608C4E72}" srcOrd="5" destOrd="0" presId="urn:microsoft.com/office/officeart/2008/layout/LinedList"/>
    <dgm:cxn modelId="{9F4D92FD-6C22-45AA-9861-8435A9325B82}" type="presParOf" srcId="{F23F8EB0-049B-4D3F-B05F-0D3E03D6641A}" destId="{97C161C7-7480-4FB1-B2D5-5817560B83A7}" srcOrd="6" destOrd="0" presId="urn:microsoft.com/office/officeart/2008/layout/LinedList"/>
    <dgm:cxn modelId="{1E8B558A-5136-4EBD-86C4-94313BE1D5D2}" type="presParOf" srcId="{B078225F-B9CB-4A5F-9623-245484EBE24E}" destId="{670087A6-CF30-449C-B74D-A12726CB7D9A}" srcOrd="4" destOrd="0" presId="urn:microsoft.com/office/officeart/2008/layout/LinedList"/>
    <dgm:cxn modelId="{F272AE6B-196A-4F94-A7F1-84926E9E8C22}" type="presParOf" srcId="{B078225F-B9CB-4A5F-9623-245484EBE24E}" destId="{8AAA0DBA-D6B5-4B2F-ADC2-62CF6A779026}" srcOrd="5" destOrd="0" presId="urn:microsoft.com/office/officeart/2008/layout/LinedList"/>
    <dgm:cxn modelId="{2B841C4E-E32A-4D2A-8C6E-63ECCF44DAF3}" type="presParOf" srcId="{8AAA0DBA-D6B5-4B2F-ADC2-62CF6A779026}" destId="{3A2C64F6-996D-4382-A7A2-958C75FD6047}" srcOrd="0" destOrd="0" presId="urn:microsoft.com/office/officeart/2008/layout/LinedList"/>
    <dgm:cxn modelId="{40A83D0C-BC7A-4F9A-AB37-F3F835AA0969}" type="presParOf" srcId="{8AAA0DBA-D6B5-4B2F-ADC2-62CF6A779026}" destId="{E6B24286-A6DA-4C84-B998-3E6800327F74}" srcOrd="1" destOrd="0" presId="urn:microsoft.com/office/officeart/2008/layout/LinedList"/>
    <dgm:cxn modelId="{1DD50C93-8F66-4C59-9E12-D6397E9A9DF3}" type="presParOf" srcId="{E6B24286-A6DA-4C84-B998-3E6800327F74}" destId="{5973A70A-BF7D-474D-A34C-550429816FA8}" srcOrd="0" destOrd="0" presId="urn:microsoft.com/office/officeart/2008/layout/LinedList"/>
    <dgm:cxn modelId="{D8DED1ED-6629-4F95-B02B-8B14BE29FBFD}" type="presParOf" srcId="{E6B24286-A6DA-4C84-B998-3E6800327F74}" destId="{49B31848-9FF2-4D34-B916-DF59CAEB7350}" srcOrd="1" destOrd="0" presId="urn:microsoft.com/office/officeart/2008/layout/LinedList"/>
    <dgm:cxn modelId="{7356FA32-0092-4144-A3E5-91686B2A26A2}" type="presParOf" srcId="{49B31848-9FF2-4D34-B916-DF59CAEB7350}" destId="{61FC9E5A-BC9C-4C7C-869F-0A06EB038F5A}" srcOrd="0" destOrd="0" presId="urn:microsoft.com/office/officeart/2008/layout/LinedList"/>
    <dgm:cxn modelId="{6BF97F4E-8B5E-447C-803D-F4A39EC37167}" type="presParOf" srcId="{49B31848-9FF2-4D34-B916-DF59CAEB7350}" destId="{B445301F-B5FC-4D00-9144-9FBE75469ACD}" srcOrd="1" destOrd="0" presId="urn:microsoft.com/office/officeart/2008/layout/LinedList"/>
    <dgm:cxn modelId="{78315871-A9DE-4CED-8128-28B7994A31D2}" type="presParOf" srcId="{49B31848-9FF2-4D34-B916-DF59CAEB7350}" destId="{41E60B27-2EA9-4967-8521-FFEC6078784D}" srcOrd="2" destOrd="0" presId="urn:microsoft.com/office/officeart/2008/layout/LinedList"/>
    <dgm:cxn modelId="{84855923-C0B0-4E83-AFB8-3FB533A224F8}" type="presParOf" srcId="{E6B24286-A6DA-4C84-B998-3E6800327F74}" destId="{C7E13F18-A57B-4110-B640-9F9C65B9DDF0}" srcOrd="2" destOrd="0" presId="urn:microsoft.com/office/officeart/2008/layout/LinedList"/>
    <dgm:cxn modelId="{6B08F814-AA21-4D77-8A80-8A98364ABD8F}" type="presParOf" srcId="{E6B24286-A6DA-4C84-B998-3E6800327F74}" destId="{561C7138-15E3-4821-9576-C8799EDC4559}" srcOrd="3" destOrd="0" presId="urn:microsoft.com/office/officeart/2008/layout/LinedList"/>
    <dgm:cxn modelId="{717E5DA8-6CBA-4A03-A3AA-0B580C425C25}" type="presParOf" srcId="{E6B24286-A6DA-4C84-B998-3E6800327F74}" destId="{5DC97187-AA6F-49EE-9CB2-200346606164}" srcOrd="4" destOrd="0" presId="urn:microsoft.com/office/officeart/2008/layout/LinedList"/>
    <dgm:cxn modelId="{CC8B574B-D33C-4FD6-A1A0-9E8AD6DCFB9D}" type="presParOf" srcId="{5DC97187-AA6F-49EE-9CB2-200346606164}" destId="{08A69296-96BE-40DB-BEA2-41FAD6085A77}" srcOrd="0" destOrd="0" presId="urn:microsoft.com/office/officeart/2008/layout/LinedList"/>
    <dgm:cxn modelId="{C5CD1D28-08D0-41EC-AC6C-2DF450670446}" type="presParOf" srcId="{5DC97187-AA6F-49EE-9CB2-200346606164}" destId="{CB3FC16A-2F4D-45AA-93B8-5332A5792702}" srcOrd="1" destOrd="0" presId="urn:microsoft.com/office/officeart/2008/layout/LinedList"/>
    <dgm:cxn modelId="{97FDD3B6-4D4C-4606-95A7-A8E69C1D2625}" type="presParOf" srcId="{5DC97187-AA6F-49EE-9CB2-200346606164}" destId="{726EA647-4464-408E-9B7D-6715D4C7519D}" srcOrd="2" destOrd="0" presId="urn:microsoft.com/office/officeart/2008/layout/LinedList"/>
    <dgm:cxn modelId="{6728A842-E832-40B2-A2E7-A74FD99E1474}" type="presParOf" srcId="{E6B24286-A6DA-4C84-B998-3E6800327F74}" destId="{5936E75C-D90E-4C7E-89A6-F947A70B011A}" srcOrd="5" destOrd="0" presId="urn:microsoft.com/office/officeart/2008/layout/LinedList"/>
    <dgm:cxn modelId="{178E2E5E-C17C-447E-B393-B7F674F6670F}" type="presParOf" srcId="{E6B24286-A6DA-4C84-B998-3E6800327F74}" destId="{8FF3976E-7CB7-4D5A-93F9-14037B0988FC}" srcOrd="6" destOrd="0" presId="urn:microsoft.com/office/officeart/2008/layout/LinedList"/>
    <dgm:cxn modelId="{F236F5D4-D34E-4746-AFCD-9FE38AD35D89}" type="presParOf" srcId="{B078225F-B9CB-4A5F-9623-245484EBE24E}" destId="{9E4D4850-4836-4733-BECD-79BA5A58775A}" srcOrd="6" destOrd="0" presId="urn:microsoft.com/office/officeart/2008/layout/LinedList"/>
    <dgm:cxn modelId="{DCED74DD-A48B-42AB-A2D4-B859F40545F9}" type="presParOf" srcId="{B078225F-B9CB-4A5F-9623-245484EBE24E}" destId="{791A334E-1E94-4E24-B58D-5081CB9489D7}" srcOrd="7" destOrd="0" presId="urn:microsoft.com/office/officeart/2008/layout/LinedList"/>
    <dgm:cxn modelId="{34EB56BE-8210-4B98-97CA-DAAFE500D44B}" type="presParOf" srcId="{791A334E-1E94-4E24-B58D-5081CB9489D7}" destId="{2B01707F-8DFB-43B3-AD21-6344A73FE41F}" srcOrd="0" destOrd="0" presId="urn:microsoft.com/office/officeart/2008/layout/LinedList"/>
    <dgm:cxn modelId="{22078676-56FA-4853-A721-B2E1183F84E8}" type="presParOf" srcId="{791A334E-1E94-4E24-B58D-5081CB9489D7}" destId="{D9ABECFC-FCA6-4EBC-9334-C47811B95107}" srcOrd="1" destOrd="0" presId="urn:microsoft.com/office/officeart/2008/layout/LinedList"/>
    <dgm:cxn modelId="{99E88A5D-0574-4C45-AD46-09327D77452F}" type="presParOf" srcId="{D9ABECFC-FCA6-4EBC-9334-C47811B95107}" destId="{A066377B-C669-409C-8052-98841BC295C2}" srcOrd="0" destOrd="0" presId="urn:microsoft.com/office/officeart/2008/layout/LinedList"/>
    <dgm:cxn modelId="{4042F87C-0383-4F5D-A66A-1C4238A7D76F}" type="presParOf" srcId="{D9ABECFC-FCA6-4EBC-9334-C47811B95107}" destId="{C9E71852-FF2D-4A24-8424-1A8397F2C764}" srcOrd="1" destOrd="0" presId="urn:microsoft.com/office/officeart/2008/layout/LinedList"/>
    <dgm:cxn modelId="{51835608-3622-4113-8CDA-C59C0F91FE71}" type="presParOf" srcId="{C9E71852-FF2D-4A24-8424-1A8397F2C764}" destId="{C5FF5F7F-95F4-4A0A-A814-98E701750943}" srcOrd="0" destOrd="0" presId="urn:microsoft.com/office/officeart/2008/layout/LinedList"/>
    <dgm:cxn modelId="{FA47D9CD-C582-428C-9A51-094CBBFDA7B9}" type="presParOf" srcId="{C9E71852-FF2D-4A24-8424-1A8397F2C764}" destId="{AC62515A-C127-490E-A99B-7D616AC87634}" srcOrd="1" destOrd="0" presId="urn:microsoft.com/office/officeart/2008/layout/LinedList"/>
    <dgm:cxn modelId="{AAD3A8EC-D7A9-414F-A4EB-D33DABEE62A4}" type="presParOf" srcId="{C9E71852-FF2D-4A24-8424-1A8397F2C764}" destId="{8B20666A-76A3-4DBD-8557-575ADB4DF4D0}" srcOrd="2" destOrd="0" presId="urn:microsoft.com/office/officeart/2008/layout/LinedList"/>
    <dgm:cxn modelId="{7D2CB15D-2398-43A9-BA24-48C6D7DB67F5}" type="presParOf" srcId="{D9ABECFC-FCA6-4EBC-9334-C47811B95107}" destId="{25FAA543-B5F5-487D-BBE3-6FA4BB149CE6}" srcOrd="2" destOrd="0" presId="urn:microsoft.com/office/officeart/2008/layout/LinedList"/>
    <dgm:cxn modelId="{D38ECB36-746C-4BCF-A705-E5151D18152A}" type="presParOf" srcId="{D9ABECFC-FCA6-4EBC-9334-C47811B95107}" destId="{1C5DFF4D-A655-4051-9366-B84E3AE3AB03}" srcOrd="3" destOrd="0" presId="urn:microsoft.com/office/officeart/2008/layout/LinedList"/>
    <dgm:cxn modelId="{D322AB32-9214-4B96-9810-B9C210EB2410}" type="presParOf" srcId="{D9ABECFC-FCA6-4EBC-9334-C47811B95107}" destId="{200A218A-0D71-458C-8F62-8B62C71614CB}" srcOrd="4" destOrd="0" presId="urn:microsoft.com/office/officeart/2008/layout/LinedList"/>
    <dgm:cxn modelId="{F12291BA-13CE-491B-B488-8D1C5F695F9F}" type="presParOf" srcId="{200A218A-0D71-458C-8F62-8B62C71614CB}" destId="{757F7ED4-EEE3-4E9C-AA3F-3A7FCB4C3ABA}" srcOrd="0" destOrd="0" presId="urn:microsoft.com/office/officeart/2008/layout/LinedList"/>
    <dgm:cxn modelId="{010BA612-D460-4EBC-94AD-6A838ACB910A}" type="presParOf" srcId="{200A218A-0D71-458C-8F62-8B62C71614CB}" destId="{EFBA5ED6-B516-4703-A282-ADB0CA1485F4}" srcOrd="1" destOrd="0" presId="urn:microsoft.com/office/officeart/2008/layout/LinedList"/>
    <dgm:cxn modelId="{DCCAE05A-375E-455A-B9AB-16A8AF7FF641}" type="presParOf" srcId="{200A218A-0D71-458C-8F62-8B62C71614CB}" destId="{F915741B-F383-4AC1-9209-6ED75E4F9905}" srcOrd="2" destOrd="0" presId="urn:microsoft.com/office/officeart/2008/layout/LinedList"/>
    <dgm:cxn modelId="{58805DFC-AE0B-43B5-8803-CEEF4A39FA1B}" type="presParOf" srcId="{D9ABECFC-FCA6-4EBC-9334-C47811B95107}" destId="{D217D2AD-857B-4DCA-A511-A101A9B37016}" srcOrd="5" destOrd="0" presId="urn:microsoft.com/office/officeart/2008/layout/LinedList"/>
    <dgm:cxn modelId="{54799023-F6BD-4E16-BAC6-07156272F915}" type="presParOf" srcId="{D9ABECFC-FCA6-4EBC-9334-C47811B95107}" destId="{3D424FD6-7CFE-426F-9C0C-8ADF278934E9}" srcOrd="6" destOrd="0" presId="urn:microsoft.com/office/officeart/2008/layout/LinedList"/>
    <dgm:cxn modelId="{D9011AB8-F756-4CE1-A3A2-7E10D606C12D}" type="presParOf" srcId="{B078225F-B9CB-4A5F-9623-245484EBE24E}" destId="{EFCA21D8-FAA7-4EFA-8DF9-D1122E4A861A}" srcOrd="8" destOrd="0" presId="urn:microsoft.com/office/officeart/2008/layout/LinedList"/>
    <dgm:cxn modelId="{11362466-E14E-41BA-9E52-292798A60107}" type="presParOf" srcId="{B078225F-B9CB-4A5F-9623-245484EBE24E}" destId="{CC86C796-62E7-4396-AF20-01358FA58A42}" srcOrd="9" destOrd="0" presId="urn:microsoft.com/office/officeart/2008/layout/LinedList"/>
    <dgm:cxn modelId="{E88FC989-6AE4-4B73-88AE-B52622325A13}" type="presParOf" srcId="{CC86C796-62E7-4396-AF20-01358FA58A42}" destId="{42D958B4-9557-4840-8876-AC548F3F837C}" srcOrd="0" destOrd="0" presId="urn:microsoft.com/office/officeart/2008/layout/LinedList"/>
    <dgm:cxn modelId="{30A130A7-1604-40FD-BC4C-97365EC01014}" type="presParOf" srcId="{CC86C796-62E7-4396-AF20-01358FA58A42}" destId="{E6F2C79B-5760-4B40-AD20-7914918F7130}" srcOrd="1" destOrd="0" presId="urn:microsoft.com/office/officeart/2008/layout/LinedList"/>
    <dgm:cxn modelId="{5A109341-2DB1-4B90-92AF-719C613A3B51}" type="presParOf" srcId="{E6F2C79B-5760-4B40-AD20-7914918F7130}" destId="{C05C3134-2333-4D06-B370-0DDE54255F60}" srcOrd="0" destOrd="0" presId="urn:microsoft.com/office/officeart/2008/layout/LinedList"/>
    <dgm:cxn modelId="{F8EA0637-536A-4276-BFB8-3E6922A74FC2}" type="presParOf" srcId="{E6F2C79B-5760-4B40-AD20-7914918F7130}" destId="{D7CEE3BE-58BD-49C1-9B90-083C2F51C444}" srcOrd="1" destOrd="0" presId="urn:microsoft.com/office/officeart/2008/layout/LinedList"/>
    <dgm:cxn modelId="{22AE7B93-CF3E-4761-807B-DEF46A45E2D4}" type="presParOf" srcId="{D7CEE3BE-58BD-49C1-9B90-083C2F51C444}" destId="{E5870397-2C56-4A54-B301-F09590BC6B0D}" srcOrd="0" destOrd="0" presId="urn:microsoft.com/office/officeart/2008/layout/LinedList"/>
    <dgm:cxn modelId="{01C1ADBF-94F7-4415-84C4-32507159A1F5}" type="presParOf" srcId="{D7CEE3BE-58BD-49C1-9B90-083C2F51C444}" destId="{D83B21E0-6AE8-45FE-942C-3BCA01020DD5}" srcOrd="1" destOrd="0" presId="urn:microsoft.com/office/officeart/2008/layout/LinedList"/>
    <dgm:cxn modelId="{0AB47C92-8E3C-498F-BB71-3F5B5065C6D8}" type="presParOf" srcId="{D7CEE3BE-58BD-49C1-9B90-083C2F51C444}" destId="{716662A1-6B2A-47F3-AFAA-6732022F6DC5}" srcOrd="2" destOrd="0" presId="urn:microsoft.com/office/officeart/2008/layout/LinedList"/>
    <dgm:cxn modelId="{65348347-D6E5-49A0-84DF-56F20D71BF12}" type="presParOf" srcId="{E6F2C79B-5760-4B40-AD20-7914918F7130}" destId="{9AAC16E3-D796-4ED0-9265-FA19A10470EA}" srcOrd="2" destOrd="0" presId="urn:microsoft.com/office/officeart/2008/layout/LinedList"/>
    <dgm:cxn modelId="{FB2649DE-ADC1-40E1-9224-0020AB95BBCD}" type="presParOf" srcId="{E6F2C79B-5760-4B40-AD20-7914918F7130}" destId="{45246BDA-91DC-4613-9782-9E5A8DB1C12E}" srcOrd="3" destOrd="0" presId="urn:microsoft.com/office/officeart/2008/layout/LinedList"/>
    <dgm:cxn modelId="{427DE5DB-1708-4712-8677-9411DF158BE1}" type="presParOf" srcId="{E6F2C79B-5760-4B40-AD20-7914918F7130}" destId="{DD875064-8FF7-435B-A195-6F70923729DF}" srcOrd="4" destOrd="0" presId="urn:microsoft.com/office/officeart/2008/layout/LinedList"/>
    <dgm:cxn modelId="{A13FF9BE-89ED-427C-8C3D-46E6269D0F06}" type="presParOf" srcId="{DD875064-8FF7-435B-A195-6F70923729DF}" destId="{240CAD61-3A83-4196-A94C-C5AD29199577}" srcOrd="0" destOrd="0" presId="urn:microsoft.com/office/officeart/2008/layout/LinedList"/>
    <dgm:cxn modelId="{1E3F1CDE-7CDC-41CE-8BC4-0ED527306B88}" type="presParOf" srcId="{DD875064-8FF7-435B-A195-6F70923729DF}" destId="{2AEF2905-8ABB-404A-8C6D-C92A095848A9}" srcOrd="1" destOrd="0" presId="urn:microsoft.com/office/officeart/2008/layout/LinedList"/>
    <dgm:cxn modelId="{5064C101-64C0-4739-A491-EC258BC97B9E}" type="presParOf" srcId="{DD875064-8FF7-435B-A195-6F70923729DF}" destId="{939FA14A-F77C-4B96-B7BD-863D62508793}" srcOrd="2" destOrd="0" presId="urn:microsoft.com/office/officeart/2008/layout/LinedList"/>
    <dgm:cxn modelId="{D438AA6B-C169-4741-8F04-3B274EA9237E}" type="presParOf" srcId="{E6F2C79B-5760-4B40-AD20-7914918F7130}" destId="{9900812D-8038-4774-9C11-7078E79E5E42}" srcOrd="5" destOrd="0" presId="urn:microsoft.com/office/officeart/2008/layout/LinedList"/>
    <dgm:cxn modelId="{F629974A-15BF-4420-B820-EB1B04745D09}" type="presParOf" srcId="{E6F2C79B-5760-4B40-AD20-7914918F7130}" destId="{6C5F70D7-86F5-42B8-81F8-A0194ABF55E2}" srcOrd="6" destOrd="0" presId="urn:microsoft.com/office/officeart/2008/layout/LinedList"/>
    <dgm:cxn modelId="{83A78F9D-C0BB-4C99-B113-E0A8D1A70E7E}" type="presParOf" srcId="{B078225F-B9CB-4A5F-9623-245484EBE24E}" destId="{93BF246B-A74D-4CFE-B226-C2A1E733FC55}" srcOrd="10" destOrd="0" presId="urn:microsoft.com/office/officeart/2008/layout/LinedList"/>
    <dgm:cxn modelId="{DF072C44-8905-4604-BCD0-1FC203780E7E}" type="presParOf" srcId="{B078225F-B9CB-4A5F-9623-245484EBE24E}" destId="{E84691B8-83FD-4C67-8BB2-C6021799A301}" srcOrd="11" destOrd="0" presId="urn:microsoft.com/office/officeart/2008/layout/LinedList"/>
    <dgm:cxn modelId="{F7634E5C-DB14-40F2-BA26-0D50D92592CF}" type="presParOf" srcId="{E84691B8-83FD-4C67-8BB2-C6021799A301}" destId="{07DB1438-51DB-4289-91D6-E32D8EC33E4C}" srcOrd="0" destOrd="0" presId="urn:microsoft.com/office/officeart/2008/layout/LinedList"/>
    <dgm:cxn modelId="{2DEB2937-6375-4725-ACBB-0A9935AED653}" type="presParOf" srcId="{E84691B8-83FD-4C67-8BB2-C6021799A301}" destId="{5668F142-0521-4164-87C7-86077E861A36}" srcOrd="1" destOrd="0" presId="urn:microsoft.com/office/officeart/2008/layout/LinedList"/>
    <dgm:cxn modelId="{64D79273-9FF2-47BF-901B-EC2BB83C0859}" type="presParOf" srcId="{5668F142-0521-4164-87C7-86077E861A36}" destId="{231E97FF-E8B4-4C7D-9FB9-7981DDDD9327}" srcOrd="0" destOrd="0" presId="urn:microsoft.com/office/officeart/2008/layout/LinedList"/>
    <dgm:cxn modelId="{CE120614-B4E4-4F48-9576-1787B0DE76C1}" type="presParOf" srcId="{5668F142-0521-4164-87C7-86077E861A36}" destId="{3F16F084-482D-4B51-8088-80FDAC53852C}" srcOrd="1" destOrd="0" presId="urn:microsoft.com/office/officeart/2008/layout/LinedList"/>
    <dgm:cxn modelId="{3F6B7C85-B4ED-44E9-952F-01787BD3130A}" type="presParOf" srcId="{3F16F084-482D-4B51-8088-80FDAC53852C}" destId="{D15822BD-5F9E-43F0-86E2-0161947DC68E}" srcOrd="0" destOrd="0" presId="urn:microsoft.com/office/officeart/2008/layout/LinedList"/>
    <dgm:cxn modelId="{786B8361-928E-41AB-BC80-C970D4C8B57E}" type="presParOf" srcId="{3F16F084-482D-4B51-8088-80FDAC53852C}" destId="{8AE03103-166D-483A-B27D-2F26C9D184B5}" srcOrd="1" destOrd="0" presId="urn:microsoft.com/office/officeart/2008/layout/LinedList"/>
    <dgm:cxn modelId="{C7105B2E-DE57-4445-94B8-1C762E3BFFD4}" type="presParOf" srcId="{3F16F084-482D-4B51-8088-80FDAC53852C}" destId="{58EAD843-1E79-4702-9985-A3AE4D672365}" srcOrd="2" destOrd="0" presId="urn:microsoft.com/office/officeart/2008/layout/LinedList"/>
    <dgm:cxn modelId="{F09E9BB5-9C3C-4FAC-9F5F-A280E60D8480}" type="presParOf" srcId="{5668F142-0521-4164-87C7-86077E861A36}" destId="{881976F4-95BD-4D3F-993B-624281DA4082}" srcOrd="2" destOrd="0" presId="urn:microsoft.com/office/officeart/2008/layout/LinedList"/>
    <dgm:cxn modelId="{E1021434-93EF-47BF-989F-52411D9D1452}" type="presParOf" srcId="{5668F142-0521-4164-87C7-86077E861A36}" destId="{A0C13E24-6767-4C23-9247-0046F8377908}" srcOrd="3" destOrd="0" presId="urn:microsoft.com/office/officeart/2008/layout/LinedList"/>
    <dgm:cxn modelId="{CD9F8F1D-213E-478C-A40F-23C9B7214C9A}" type="presParOf" srcId="{5668F142-0521-4164-87C7-86077E861A36}" destId="{5C975ED7-C183-46D7-A9AB-F5EF0E2D4C45}" srcOrd="4" destOrd="0" presId="urn:microsoft.com/office/officeart/2008/layout/LinedList"/>
    <dgm:cxn modelId="{3C36F06C-C760-4DB5-A4BA-CD2FE6093976}" type="presParOf" srcId="{5C975ED7-C183-46D7-A9AB-F5EF0E2D4C45}" destId="{021EBD73-C248-482D-925F-08A47D686862}" srcOrd="0" destOrd="0" presId="urn:microsoft.com/office/officeart/2008/layout/LinedList"/>
    <dgm:cxn modelId="{0D481461-BAC3-4937-AC00-3B12E1C23A40}" type="presParOf" srcId="{5C975ED7-C183-46D7-A9AB-F5EF0E2D4C45}" destId="{C5368F9B-D974-4E11-9C63-CE152D046A28}" srcOrd="1" destOrd="0" presId="urn:microsoft.com/office/officeart/2008/layout/LinedList"/>
    <dgm:cxn modelId="{75CA91E2-2ACD-462F-B785-000F19C155E3}" type="presParOf" srcId="{5C975ED7-C183-46D7-A9AB-F5EF0E2D4C45}" destId="{F0663656-5A83-4710-A86C-D3FDFFCA2EEC}" srcOrd="2" destOrd="0" presId="urn:microsoft.com/office/officeart/2008/layout/LinedList"/>
    <dgm:cxn modelId="{7D540606-BDF3-4114-BFF3-81837070836C}" type="presParOf" srcId="{5668F142-0521-4164-87C7-86077E861A36}" destId="{DF0765ED-E7AF-4819-8754-5B1BFD379313}" srcOrd="5" destOrd="0" presId="urn:microsoft.com/office/officeart/2008/layout/LinedList"/>
    <dgm:cxn modelId="{1AA9AFC4-DF51-420A-AB49-9C25DA7380DB}" type="presParOf" srcId="{5668F142-0521-4164-87C7-86077E861A36}" destId="{0E3B9F33-AB33-49F5-BC58-C8A5F6639E98}"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279EB5-590A-4911-800F-32A2E0A1C6C3}" type="doc">
      <dgm:prSet loTypeId="urn:microsoft.com/office/officeart/2009/3/layout/IncreasingArrowsProcess" loCatId="process" qsTypeId="urn:microsoft.com/office/officeart/2005/8/quickstyle/simple2" qsCatId="simple" csTypeId="urn:microsoft.com/office/officeart/2005/8/colors/colorful5" csCatId="colorful" phldr="1"/>
      <dgm:spPr/>
      <dgm:t>
        <a:bodyPr/>
        <a:lstStyle/>
        <a:p>
          <a:endParaRPr lang="de-DE"/>
        </a:p>
      </dgm:t>
    </dgm:pt>
    <dgm:pt modelId="{66B82EE9-2566-44C8-AA29-F8765D510126}">
      <dgm:prSet phldrT="[Text]" custT="1"/>
      <dgm:spPr>
        <a:solidFill>
          <a:schemeClr val="bg1">
            <a:lumMod val="65000"/>
          </a:schemeClr>
        </a:solidFill>
      </dgm:spPr>
      <dgm:t>
        <a:bodyPr/>
        <a:lstStyle/>
        <a:p>
          <a:pPr>
            <a:buFont typeface="+mj-lt"/>
            <a:buAutoNum type="arabicPeriod"/>
          </a:pPr>
          <a:r>
            <a:rPr lang="en-US" sz="2000" b="1" noProof="0" dirty="0"/>
            <a:t>1. General market screening</a:t>
          </a:r>
          <a:endParaRPr lang="de-DE" sz="2000" b="1" dirty="0"/>
        </a:p>
      </dgm:t>
    </dgm:pt>
    <dgm:pt modelId="{965776F9-4EB9-4510-A640-69DB5964EF1E}" type="parTrans" cxnId="{295F9978-BD81-4635-A46B-8BE4F53EA6C3}">
      <dgm:prSet/>
      <dgm:spPr/>
      <dgm:t>
        <a:bodyPr/>
        <a:lstStyle/>
        <a:p>
          <a:endParaRPr lang="de-DE"/>
        </a:p>
      </dgm:t>
    </dgm:pt>
    <dgm:pt modelId="{A8C0F687-048D-4E5E-B797-2FC0B307CA33}" type="sibTrans" cxnId="{295F9978-BD81-4635-A46B-8BE4F53EA6C3}">
      <dgm:prSet/>
      <dgm:spPr/>
      <dgm:t>
        <a:bodyPr/>
        <a:lstStyle/>
        <a:p>
          <a:endParaRPr lang="de-DE"/>
        </a:p>
      </dgm:t>
    </dgm:pt>
    <dgm:pt modelId="{5692FC3E-12C8-4A7E-9FC7-01AD8D1713E4}">
      <dgm:prSet phldrT="[Text]" custT="1"/>
      <dgm:spPr>
        <a:solidFill>
          <a:schemeClr val="bg1">
            <a:lumMod val="65000"/>
          </a:schemeClr>
        </a:solidFill>
      </dgm:spPr>
      <dgm:t>
        <a:bodyPr/>
        <a:lstStyle/>
        <a:p>
          <a:pPr>
            <a:buFont typeface="+mj-lt"/>
            <a:buAutoNum type="arabicPeriod" startAt="3"/>
          </a:pPr>
          <a:r>
            <a:rPr lang="en-US" sz="2000" b="1" noProof="0" dirty="0"/>
            <a:t>3. Macro screening of general environment</a:t>
          </a:r>
          <a:endParaRPr lang="de-DE" sz="2000" b="1" dirty="0"/>
        </a:p>
      </dgm:t>
    </dgm:pt>
    <dgm:pt modelId="{696A5ABD-2DA8-40BB-B400-4BC74E2DD430}" type="parTrans" cxnId="{C4A24451-18C8-4CF5-A1A8-E1B71015FA65}">
      <dgm:prSet/>
      <dgm:spPr/>
      <dgm:t>
        <a:bodyPr/>
        <a:lstStyle/>
        <a:p>
          <a:endParaRPr lang="de-DE"/>
        </a:p>
      </dgm:t>
    </dgm:pt>
    <dgm:pt modelId="{B7355C7C-9611-443C-B393-D8B00AE2F8E8}" type="sibTrans" cxnId="{C4A24451-18C8-4CF5-A1A8-E1B71015FA65}">
      <dgm:prSet/>
      <dgm:spPr/>
      <dgm:t>
        <a:bodyPr/>
        <a:lstStyle/>
        <a:p>
          <a:endParaRPr lang="de-DE"/>
        </a:p>
      </dgm:t>
    </dgm:pt>
    <dgm:pt modelId="{5164424E-F063-461B-A878-F331B9C97BD3}">
      <dgm:prSet custT="1"/>
      <dgm:spPr>
        <a:ln>
          <a:solidFill>
            <a:schemeClr val="bg1">
              <a:lumMod val="75000"/>
            </a:schemeClr>
          </a:solidFill>
        </a:ln>
      </dgm:spPr>
      <dgm:t>
        <a:bodyPr/>
        <a:lstStyle/>
        <a:p>
          <a:r>
            <a:rPr lang="en-US" sz="1800" noProof="0" dirty="0">
              <a:solidFill>
                <a:schemeClr val="bg1">
                  <a:lumMod val="65000"/>
                </a:schemeClr>
              </a:solidFill>
            </a:rPr>
            <a:t>Often a random process, based on trends, proximity</a:t>
          </a:r>
        </a:p>
      </dgm:t>
    </dgm:pt>
    <dgm:pt modelId="{C28E17CD-D9F5-46D8-92E1-8049C49F8CB6}" type="parTrans" cxnId="{4F9064B7-6D9F-4EB2-B437-4FE1D8DB6120}">
      <dgm:prSet/>
      <dgm:spPr/>
      <dgm:t>
        <a:bodyPr/>
        <a:lstStyle/>
        <a:p>
          <a:endParaRPr lang="de-DE"/>
        </a:p>
      </dgm:t>
    </dgm:pt>
    <dgm:pt modelId="{0AA729B5-07C9-4E89-95FE-230E92B49D85}" type="sibTrans" cxnId="{4F9064B7-6D9F-4EB2-B437-4FE1D8DB6120}">
      <dgm:prSet/>
      <dgm:spPr/>
      <dgm:t>
        <a:bodyPr/>
        <a:lstStyle/>
        <a:p>
          <a:endParaRPr lang="de-DE"/>
        </a:p>
      </dgm:t>
    </dgm:pt>
    <dgm:pt modelId="{693D9A9C-E897-46E9-A562-938756A0FEA1}">
      <dgm:prSet custT="1"/>
      <dgm:spPr>
        <a:solidFill>
          <a:schemeClr val="bg1">
            <a:lumMod val="65000"/>
          </a:schemeClr>
        </a:solidFill>
      </dgm:spPr>
      <dgm:t>
        <a:bodyPr/>
        <a:lstStyle/>
        <a:p>
          <a:r>
            <a:rPr lang="en-US" sz="2000" b="1" noProof="0" dirty="0"/>
            <a:t>2. Initial screening</a:t>
          </a:r>
        </a:p>
      </dgm:t>
    </dgm:pt>
    <dgm:pt modelId="{797A3F51-8B7E-41C7-BC00-9E3EFAF20F6B}" type="parTrans" cxnId="{8A8425C3-BEDC-4DC4-9BF6-80892677A627}">
      <dgm:prSet/>
      <dgm:spPr/>
      <dgm:t>
        <a:bodyPr/>
        <a:lstStyle/>
        <a:p>
          <a:endParaRPr lang="de-DE"/>
        </a:p>
      </dgm:t>
    </dgm:pt>
    <dgm:pt modelId="{3D57006C-76D9-49FA-89DD-983CAD2BA304}" type="sibTrans" cxnId="{8A8425C3-BEDC-4DC4-9BF6-80892677A627}">
      <dgm:prSet/>
      <dgm:spPr/>
      <dgm:t>
        <a:bodyPr/>
        <a:lstStyle/>
        <a:p>
          <a:endParaRPr lang="de-DE"/>
        </a:p>
      </dgm:t>
    </dgm:pt>
    <dgm:pt modelId="{70F05DE8-9B49-4E85-9E0F-1A03505C57F1}">
      <dgm:prSet custT="1"/>
      <dgm:spPr>
        <a:ln>
          <a:solidFill>
            <a:schemeClr val="bg1">
              <a:lumMod val="75000"/>
            </a:schemeClr>
          </a:solidFill>
        </a:ln>
      </dgm:spPr>
      <dgm:t>
        <a:bodyPr/>
        <a:lstStyle/>
        <a:p>
          <a:r>
            <a:rPr lang="en-US" sz="1800" noProof="0" dirty="0">
              <a:solidFill>
                <a:schemeClr val="bg1">
                  <a:lumMod val="65000"/>
                </a:schemeClr>
              </a:solidFill>
            </a:rPr>
            <a:t>Is it worth considering?</a:t>
          </a:r>
        </a:p>
      </dgm:t>
    </dgm:pt>
    <dgm:pt modelId="{59980BAA-F03C-408A-85B6-1DADC9C1DEFB}" type="parTrans" cxnId="{43A08422-BA06-4ABD-8BD9-627D55DBB18D}">
      <dgm:prSet/>
      <dgm:spPr/>
      <dgm:t>
        <a:bodyPr/>
        <a:lstStyle/>
        <a:p>
          <a:endParaRPr lang="de-DE"/>
        </a:p>
      </dgm:t>
    </dgm:pt>
    <dgm:pt modelId="{9B91C582-D749-4090-97FB-88F7EEE92F05}" type="sibTrans" cxnId="{43A08422-BA06-4ABD-8BD9-627D55DBB18D}">
      <dgm:prSet/>
      <dgm:spPr/>
      <dgm:t>
        <a:bodyPr/>
        <a:lstStyle/>
        <a:p>
          <a:endParaRPr lang="de-DE"/>
        </a:p>
      </dgm:t>
    </dgm:pt>
    <dgm:pt modelId="{43AB6A8F-6EA6-4FF0-BD41-BEFE13F5961A}">
      <dgm:prSet custT="1"/>
      <dgm:spPr>
        <a:ln>
          <a:solidFill>
            <a:schemeClr val="bg1">
              <a:lumMod val="75000"/>
            </a:schemeClr>
          </a:solidFill>
        </a:ln>
      </dgm:spPr>
      <dgm:t>
        <a:bodyPr/>
        <a:lstStyle/>
        <a:p>
          <a:r>
            <a:rPr lang="en-US" sz="1800" noProof="0" dirty="0">
              <a:solidFill>
                <a:schemeClr val="bg1">
                  <a:lumMod val="65000"/>
                </a:schemeClr>
              </a:solidFill>
            </a:rPr>
            <a:t>Usually chambers of commerce are helpful here, e.g.</a:t>
          </a:r>
        </a:p>
      </dgm:t>
    </dgm:pt>
    <dgm:pt modelId="{C17926BD-49BA-46CD-8AA8-4B5FBD38AD69}" type="parTrans" cxnId="{17C576DA-C0BD-40F2-BAAC-0F76BF29BA28}">
      <dgm:prSet/>
      <dgm:spPr/>
      <dgm:t>
        <a:bodyPr/>
        <a:lstStyle/>
        <a:p>
          <a:endParaRPr lang="de-DE"/>
        </a:p>
      </dgm:t>
    </dgm:pt>
    <dgm:pt modelId="{487485B2-3456-4096-9F04-243FF24F2087}" type="sibTrans" cxnId="{17C576DA-C0BD-40F2-BAAC-0F76BF29BA28}">
      <dgm:prSet/>
      <dgm:spPr/>
      <dgm:t>
        <a:bodyPr/>
        <a:lstStyle/>
        <a:p>
          <a:endParaRPr lang="de-DE"/>
        </a:p>
      </dgm:t>
    </dgm:pt>
    <dgm:pt modelId="{05E26AF0-0556-4257-89CA-9CC06B53C4D5}">
      <dgm:prSet custT="1"/>
      <dgm:spPr>
        <a:ln>
          <a:solidFill>
            <a:schemeClr val="bg1">
              <a:lumMod val="75000"/>
            </a:schemeClr>
          </a:solidFill>
        </a:ln>
      </dgm:spPr>
      <dgm:t>
        <a:bodyPr/>
        <a:lstStyle/>
        <a:p>
          <a:r>
            <a:rPr lang="en-US" sz="1800" noProof="0">
              <a:solidFill>
                <a:schemeClr val="bg1">
                  <a:lumMod val="65000"/>
                </a:schemeClr>
              </a:solidFill>
            </a:rPr>
            <a:t>For Germany: IHK</a:t>
          </a:r>
          <a:endParaRPr lang="en-US" sz="1800" noProof="0" dirty="0">
            <a:solidFill>
              <a:schemeClr val="bg1">
                <a:lumMod val="65000"/>
              </a:schemeClr>
            </a:solidFill>
          </a:endParaRPr>
        </a:p>
      </dgm:t>
    </dgm:pt>
    <dgm:pt modelId="{7E5137A2-0F04-4F92-AF37-0180C7BF055A}" type="parTrans" cxnId="{8269A754-1F24-465C-9291-37FAD12949E7}">
      <dgm:prSet/>
      <dgm:spPr/>
      <dgm:t>
        <a:bodyPr/>
        <a:lstStyle/>
        <a:p>
          <a:endParaRPr lang="de-DE"/>
        </a:p>
      </dgm:t>
    </dgm:pt>
    <dgm:pt modelId="{A66A19B4-1B05-4898-A7AF-D0E838742710}" type="sibTrans" cxnId="{8269A754-1F24-465C-9291-37FAD12949E7}">
      <dgm:prSet/>
      <dgm:spPr/>
      <dgm:t>
        <a:bodyPr/>
        <a:lstStyle/>
        <a:p>
          <a:endParaRPr lang="de-DE"/>
        </a:p>
      </dgm:t>
    </dgm:pt>
    <dgm:pt modelId="{26FCC81C-E6BE-4288-B6C0-B6413852BB9B}">
      <dgm:prSet custT="1"/>
      <dgm:spPr>
        <a:ln>
          <a:solidFill>
            <a:schemeClr val="bg1">
              <a:lumMod val="75000"/>
            </a:schemeClr>
          </a:solidFill>
        </a:ln>
      </dgm:spPr>
      <dgm:t>
        <a:bodyPr/>
        <a:lstStyle/>
        <a:p>
          <a:r>
            <a:rPr lang="en-US" sz="1800" noProof="0" dirty="0">
              <a:solidFill>
                <a:schemeClr val="bg1">
                  <a:lumMod val="65000"/>
                </a:schemeClr>
              </a:solidFill>
            </a:rPr>
            <a:t>For the US: ITA</a:t>
          </a:r>
        </a:p>
        <a:p>
          <a:r>
            <a:rPr lang="en-US" sz="1800" noProof="0" dirty="0">
              <a:solidFill>
                <a:schemeClr val="bg1">
                  <a:lumMod val="65000"/>
                </a:schemeClr>
              </a:solidFill>
            </a:rPr>
            <a:t>For New Zealand: </a:t>
          </a:r>
          <a:r>
            <a:rPr lang="en-US" sz="1800" noProof="0" dirty="0" err="1">
              <a:solidFill>
                <a:schemeClr val="bg1">
                  <a:lumMod val="65000"/>
                </a:schemeClr>
              </a:solidFill>
            </a:rPr>
            <a:t>NZTE</a:t>
          </a:r>
          <a:endParaRPr lang="en-US" sz="1800" noProof="0" dirty="0">
            <a:solidFill>
              <a:schemeClr val="bg1">
                <a:lumMod val="65000"/>
              </a:schemeClr>
            </a:solidFill>
          </a:endParaRPr>
        </a:p>
      </dgm:t>
    </dgm:pt>
    <dgm:pt modelId="{4D64B8BC-5317-4603-A358-79DFC68625D0}" type="parTrans" cxnId="{45E6EE6F-4663-4C21-8D45-12D9DEDFCF24}">
      <dgm:prSet/>
      <dgm:spPr/>
      <dgm:t>
        <a:bodyPr/>
        <a:lstStyle/>
        <a:p>
          <a:endParaRPr lang="de-DE"/>
        </a:p>
      </dgm:t>
    </dgm:pt>
    <dgm:pt modelId="{27A8D7BF-CDF7-4127-9A51-5F73E6C03949}" type="sibTrans" cxnId="{45E6EE6F-4663-4C21-8D45-12D9DEDFCF24}">
      <dgm:prSet/>
      <dgm:spPr/>
      <dgm:t>
        <a:bodyPr/>
        <a:lstStyle/>
        <a:p>
          <a:endParaRPr lang="de-DE"/>
        </a:p>
      </dgm:t>
    </dgm:pt>
    <dgm:pt modelId="{3B48785D-9CF1-4728-A184-47FCDA26D70B}">
      <dgm:prSet custT="1"/>
      <dgm:spPr>
        <a:ln>
          <a:solidFill>
            <a:schemeClr val="bg1">
              <a:lumMod val="75000"/>
            </a:schemeClr>
          </a:solidFill>
        </a:ln>
      </dgm:spPr>
      <dgm:t>
        <a:bodyPr/>
        <a:lstStyle/>
        <a:p>
          <a:r>
            <a:rPr lang="en-US" sz="1800" noProof="0" dirty="0">
              <a:solidFill>
                <a:schemeClr val="bg1">
                  <a:lumMod val="65000"/>
                </a:schemeClr>
              </a:solidFill>
            </a:rPr>
            <a:t>E.g. PESTLE;  Economist Model of Country Analysis</a:t>
          </a:r>
        </a:p>
      </dgm:t>
    </dgm:pt>
    <dgm:pt modelId="{FC37FEAF-4D65-4173-A1F7-9FEF379C1986}" type="parTrans" cxnId="{6D3484BF-21DA-4DD3-BAC8-CBAB0A7EC448}">
      <dgm:prSet/>
      <dgm:spPr/>
      <dgm:t>
        <a:bodyPr/>
        <a:lstStyle/>
        <a:p>
          <a:endParaRPr lang="de-DE"/>
        </a:p>
      </dgm:t>
    </dgm:pt>
    <dgm:pt modelId="{0102FF23-CA71-4339-B389-37B5391BC1ED}" type="sibTrans" cxnId="{6D3484BF-21DA-4DD3-BAC8-CBAB0A7EC448}">
      <dgm:prSet/>
      <dgm:spPr/>
      <dgm:t>
        <a:bodyPr/>
        <a:lstStyle/>
        <a:p>
          <a:endParaRPr lang="de-DE"/>
        </a:p>
      </dgm:t>
    </dgm:pt>
    <dgm:pt modelId="{5863FA92-BCC9-4C32-A696-E13A187C9C22}">
      <dgm:prSet custT="1"/>
      <dgm:spPr/>
      <dgm:t>
        <a:bodyPr/>
        <a:lstStyle/>
        <a:p>
          <a:r>
            <a:rPr lang="en-US" sz="2000" b="1" noProof="0" dirty="0"/>
            <a:t>4. Micro screening of the industry</a:t>
          </a:r>
        </a:p>
      </dgm:t>
    </dgm:pt>
    <dgm:pt modelId="{94FFBED3-BB1F-419B-B5E8-4F9F6B47B13B}" type="parTrans" cxnId="{95BBDE18-73AE-47B1-9E21-B8D462174ECB}">
      <dgm:prSet/>
      <dgm:spPr/>
      <dgm:t>
        <a:bodyPr/>
        <a:lstStyle/>
        <a:p>
          <a:endParaRPr lang="de-DE"/>
        </a:p>
      </dgm:t>
    </dgm:pt>
    <dgm:pt modelId="{B71CD6A4-248E-41E2-B8F5-F42C6441F148}" type="sibTrans" cxnId="{95BBDE18-73AE-47B1-9E21-B8D462174ECB}">
      <dgm:prSet/>
      <dgm:spPr/>
      <dgm:t>
        <a:bodyPr/>
        <a:lstStyle/>
        <a:p>
          <a:endParaRPr lang="de-DE"/>
        </a:p>
      </dgm:t>
    </dgm:pt>
    <dgm:pt modelId="{00F3848D-1E30-4FCB-A374-C9EC47351A81}">
      <dgm:prSet custT="1"/>
      <dgm:spPr/>
      <dgm:t>
        <a:bodyPr/>
        <a:lstStyle/>
        <a:p>
          <a:r>
            <a:rPr lang="en-US" sz="1800" noProof="0" dirty="0"/>
            <a:t>E.g. Five Forces Model (Porter)</a:t>
          </a:r>
        </a:p>
      </dgm:t>
    </dgm:pt>
    <dgm:pt modelId="{30A3AF19-AC62-4159-BAD8-60D1FAED533E}" type="parTrans" cxnId="{43ACF284-1EFD-432B-9A0E-53A092CEBF15}">
      <dgm:prSet/>
      <dgm:spPr/>
      <dgm:t>
        <a:bodyPr/>
        <a:lstStyle/>
        <a:p>
          <a:endParaRPr lang="de-DE"/>
        </a:p>
      </dgm:t>
    </dgm:pt>
    <dgm:pt modelId="{F90A8075-9B17-4EA5-9EDA-7A91D95E2E56}" type="sibTrans" cxnId="{43ACF284-1EFD-432B-9A0E-53A092CEBF15}">
      <dgm:prSet/>
      <dgm:spPr/>
      <dgm:t>
        <a:bodyPr/>
        <a:lstStyle/>
        <a:p>
          <a:endParaRPr lang="de-DE"/>
        </a:p>
      </dgm:t>
    </dgm:pt>
    <dgm:pt modelId="{2AA6199A-7992-44CA-85E1-A040DADC51F5}">
      <dgm:prSet custT="1"/>
      <dgm:spPr>
        <a:solidFill>
          <a:schemeClr val="bg1">
            <a:lumMod val="65000"/>
          </a:schemeClr>
        </a:solidFill>
      </dgm:spPr>
      <dgm:t>
        <a:bodyPr/>
        <a:lstStyle/>
        <a:p>
          <a:r>
            <a:rPr lang="en-US" sz="2000" b="1" noProof="0" dirty="0"/>
            <a:t>5. Final selection</a:t>
          </a:r>
        </a:p>
      </dgm:t>
    </dgm:pt>
    <dgm:pt modelId="{201E1A11-AC5E-4E9A-9CB3-386B0481EF89}" type="parTrans" cxnId="{FD3FD3EF-78D0-4E00-9CB7-B85FF5999B67}">
      <dgm:prSet/>
      <dgm:spPr/>
      <dgm:t>
        <a:bodyPr/>
        <a:lstStyle/>
        <a:p>
          <a:endParaRPr lang="de-DE"/>
        </a:p>
      </dgm:t>
    </dgm:pt>
    <dgm:pt modelId="{704875FE-3BBA-4264-B48D-2B5EC3394D4B}" type="sibTrans" cxnId="{FD3FD3EF-78D0-4E00-9CB7-B85FF5999B67}">
      <dgm:prSet/>
      <dgm:spPr/>
      <dgm:t>
        <a:bodyPr/>
        <a:lstStyle/>
        <a:p>
          <a:endParaRPr lang="de-DE"/>
        </a:p>
      </dgm:t>
    </dgm:pt>
    <dgm:pt modelId="{86A81701-FF98-4E3C-B163-3583C2E29339}" type="pres">
      <dgm:prSet presAssocID="{6B279EB5-590A-4911-800F-32A2E0A1C6C3}" presName="Name0" presStyleCnt="0">
        <dgm:presLayoutVars>
          <dgm:chMax val="5"/>
          <dgm:chPref val="5"/>
          <dgm:dir/>
          <dgm:animLvl val="lvl"/>
        </dgm:presLayoutVars>
      </dgm:prSet>
      <dgm:spPr/>
    </dgm:pt>
    <dgm:pt modelId="{6598CBF8-68B6-462E-942F-8B1A5453EFCE}" type="pres">
      <dgm:prSet presAssocID="{66B82EE9-2566-44C8-AA29-F8765D510126}" presName="parentText1" presStyleLbl="node1" presStyleIdx="0" presStyleCnt="5">
        <dgm:presLayoutVars>
          <dgm:chMax/>
          <dgm:chPref val="3"/>
          <dgm:bulletEnabled val="1"/>
        </dgm:presLayoutVars>
      </dgm:prSet>
      <dgm:spPr/>
    </dgm:pt>
    <dgm:pt modelId="{C4928F33-8A86-4E72-BCB6-DC8D24F4537E}" type="pres">
      <dgm:prSet presAssocID="{66B82EE9-2566-44C8-AA29-F8765D510126}" presName="childText1" presStyleLbl="solidAlignAcc1" presStyleIdx="0" presStyleCnt="4">
        <dgm:presLayoutVars>
          <dgm:chMax val="0"/>
          <dgm:chPref val="0"/>
          <dgm:bulletEnabled val="1"/>
        </dgm:presLayoutVars>
      </dgm:prSet>
      <dgm:spPr/>
    </dgm:pt>
    <dgm:pt modelId="{A407F4C7-6F5A-4497-B84E-A697C851536A}" type="pres">
      <dgm:prSet presAssocID="{693D9A9C-E897-46E9-A562-938756A0FEA1}" presName="parentText2" presStyleLbl="node1" presStyleIdx="1" presStyleCnt="5">
        <dgm:presLayoutVars>
          <dgm:chMax/>
          <dgm:chPref val="3"/>
          <dgm:bulletEnabled val="1"/>
        </dgm:presLayoutVars>
      </dgm:prSet>
      <dgm:spPr/>
    </dgm:pt>
    <dgm:pt modelId="{087909E8-92DD-48A3-89DA-D3FCEA83309C}" type="pres">
      <dgm:prSet presAssocID="{693D9A9C-E897-46E9-A562-938756A0FEA1}" presName="childText2" presStyleLbl="solidAlignAcc1" presStyleIdx="1" presStyleCnt="4" custScaleY="103727" custLinFactNeighborY="2415">
        <dgm:presLayoutVars>
          <dgm:chMax val="0"/>
          <dgm:chPref val="0"/>
          <dgm:bulletEnabled val="1"/>
        </dgm:presLayoutVars>
      </dgm:prSet>
      <dgm:spPr/>
    </dgm:pt>
    <dgm:pt modelId="{55202F45-BF79-44F9-9D1F-4A017D2D18D3}" type="pres">
      <dgm:prSet presAssocID="{5692FC3E-12C8-4A7E-9FC7-01AD8D1713E4}" presName="parentText3" presStyleLbl="node1" presStyleIdx="2" presStyleCnt="5">
        <dgm:presLayoutVars>
          <dgm:chMax/>
          <dgm:chPref val="3"/>
          <dgm:bulletEnabled val="1"/>
        </dgm:presLayoutVars>
      </dgm:prSet>
      <dgm:spPr/>
    </dgm:pt>
    <dgm:pt modelId="{28140CF1-C68F-4D5E-A46B-B9921CECFDCB}" type="pres">
      <dgm:prSet presAssocID="{5692FC3E-12C8-4A7E-9FC7-01AD8D1713E4}" presName="childText3" presStyleLbl="solidAlignAcc1" presStyleIdx="2" presStyleCnt="4">
        <dgm:presLayoutVars>
          <dgm:chMax val="0"/>
          <dgm:chPref val="0"/>
          <dgm:bulletEnabled val="1"/>
        </dgm:presLayoutVars>
      </dgm:prSet>
      <dgm:spPr/>
    </dgm:pt>
    <dgm:pt modelId="{E6A6ECFF-39E7-4FF4-8B9E-75CA8CF4AD6E}" type="pres">
      <dgm:prSet presAssocID="{5863FA92-BCC9-4C32-A696-E13A187C9C22}" presName="parentText4" presStyleLbl="node1" presStyleIdx="3" presStyleCnt="5">
        <dgm:presLayoutVars>
          <dgm:chMax/>
          <dgm:chPref val="3"/>
          <dgm:bulletEnabled val="1"/>
        </dgm:presLayoutVars>
      </dgm:prSet>
      <dgm:spPr/>
    </dgm:pt>
    <dgm:pt modelId="{EA534941-2FFD-41D9-863C-FECAFC40EE83}" type="pres">
      <dgm:prSet presAssocID="{5863FA92-BCC9-4C32-A696-E13A187C9C22}" presName="childText4" presStyleLbl="solidAlignAcc1" presStyleIdx="3" presStyleCnt="4">
        <dgm:presLayoutVars>
          <dgm:chMax val="0"/>
          <dgm:chPref val="0"/>
          <dgm:bulletEnabled val="1"/>
        </dgm:presLayoutVars>
      </dgm:prSet>
      <dgm:spPr/>
    </dgm:pt>
    <dgm:pt modelId="{41F25E83-ED94-4BC8-8DFD-A07C06A2AA91}" type="pres">
      <dgm:prSet presAssocID="{2AA6199A-7992-44CA-85E1-A040DADC51F5}" presName="parentText5" presStyleLbl="node1" presStyleIdx="4" presStyleCnt="5">
        <dgm:presLayoutVars>
          <dgm:chMax/>
          <dgm:chPref val="3"/>
          <dgm:bulletEnabled val="1"/>
        </dgm:presLayoutVars>
      </dgm:prSet>
      <dgm:spPr/>
    </dgm:pt>
  </dgm:ptLst>
  <dgm:cxnLst>
    <dgm:cxn modelId="{95BBDE18-73AE-47B1-9E21-B8D462174ECB}" srcId="{6B279EB5-590A-4911-800F-32A2E0A1C6C3}" destId="{5863FA92-BCC9-4C32-A696-E13A187C9C22}" srcOrd="3" destOrd="0" parTransId="{94FFBED3-BB1F-419B-B5E8-4F9F6B47B13B}" sibTransId="{B71CD6A4-248E-41E2-B8F5-F42C6441F148}"/>
    <dgm:cxn modelId="{B5C66120-53FC-4BC1-8DCC-5A77B1CD79F5}" type="presOf" srcId="{3B48785D-9CF1-4728-A184-47FCDA26D70B}" destId="{28140CF1-C68F-4D5E-A46B-B9921CECFDCB}" srcOrd="0" destOrd="0" presId="urn:microsoft.com/office/officeart/2009/3/layout/IncreasingArrowsProcess"/>
    <dgm:cxn modelId="{43A08422-BA06-4ABD-8BD9-627D55DBB18D}" srcId="{693D9A9C-E897-46E9-A562-938756A0FEA1}" destId="{70F05DE8-9B49-4E85-9E0F-1A03505C57F1}" srcOrd="0" destOrd="0" parTransId="{59980BAA-F03C-408A-85B6-1DADC9C1DEFB}" sibTransId="{9B91C582-D749-4090-97FB-88F7EEE92F05}"/>
    <dgm:cxn modelId="{EF798224-4EEC-49A6-9A0B-7B231016AB1D}" type="presOf" srcId="{5692FC3E-12C8-4A7E-9FC7-01AD8D1713E4}" destId="{55202F45-BF79-44F9-9D1F-4A017D2D18D3}" srcOrd="0" destOrd="0" presId="urn:microsoft.com/office/officeart/2009/3/layout/IncreasingArrowsProcess"/>
    <dgm:cxn modelId="{75BE9B3E-B9F0-4809-B645-A5EAFD3325DE}" type="presOf" srcId="{6B279EB5-590A-4911-800F-32A2E0A1C6C3}" destId="{86A81701-FF98-4E3C-B163-3583C2E29339}" srcOrd="0" destOrd="0" presId="urn:microsoft.com/office/officeart/2009/3/layout/IncreasingArrowsProcess"/>
    <dgm:cxn modelId="{B8826A6B-2EBC-4AE1-9525-0DE73FCBA0BC}" type="presOf" srcId="{2AA6199A-7992-44CA-85E1-A040DADC51F5}" destId="{41F25E83-ED94-4BC8-8DFD-A07C06A2AA91}" srcOrd="0" destOrd="0" presId="urn:microsoft.com/office/officeart/2009/3/layout/IncreasingArrowsProcess"/>
    <dgm:cxn modelId="{45E6EE6F-4663-4C21-8D45-12D9DEDFCF24}" srcId="{693D9A9C-E897-46E9-A562-938756A0FEA1}" destId="{26FCC81C-E6BE-4288-B6C0-B6413852BB9B}" srcOrd="3" destOrd="0" parTransId="{4D64B8BC-5317-4603-A358-79DFC68625D0}" sibTransId="{27A8D7BF-CDF7-4127-9A51-5F73E6C03949}"/>
    <dgm:cxn modelId="{C4A24451-18C8-4CF5-A1A8-E1B71015FA65}" srcId="{6B279EB5-590A-4911-800F-32A2E0A1C6C3}" destId="{5692FC3E-12C8-4A7E-9FC7-01AD8D1713E4}" srcOrd="2" destOrd="0" parTransId="{696A5ABD-2DA8-40BB-B400-4BC74E2DD430}" sibTransId="{B7355C7C-9611-443C-B393-D8B00AE2F8E8}"/>
    <dgm:cxn modelId="{8269A754-1F24-465C-9291-37FAD12949E7}" srcId="{693D9A9C-E897-46E9-A562-938756A0FEA1}" destId="{05E26AF0-0556-4257-89CA-9CC06B53C4D5}" srcOrd="2" destOrd="0" parTransId="{7E5137A2-0F04-4F92-AF37-0180C7BF055A}" sibTransId="{A66A19B4-1B05-4898-A7AF-D0E838742710}"/>
    <dgm:cxn modelId="{F3BF9D57-F8A4-4430-A96F-44D6E66941AE}" type="presOf" srcId="{693D9A9C-E897-46E9-A562-938756A0FEA1}" destId="{A407F4C7-6F5A-4497-B84E-A697C851536A}" srcOrd="0" destOrd="0" presId="urn:microsoft.com/office/officeart/2009/3/layout/IncreasingArrowsProcess"/>
    <dgm:cxn modelId="{295F9978-BD81-4635-A46B-8BE4F53EA6C3}" srcId="{6B279EB5-590A-4911-800F-32A2E0A1C6C3}" destId="{66B82EE9-2566-44C8-AA29-F8765D510126}" srcOrd="0" destOrd="0" parTransId="{965776F9-4EB9-4510-A640-69DB5964EF1E}" sibTransId="{A8C0F687-048D-4E5E-B797-2FC0B307CA33}"/>
    <dgm:cxn modelId="{1A1EE17D-8AC3-4D56-97F1-7D4FDC833618}" type="presOf" srcId="{70F05DE8-9B49-4E85-9E0F-1A03505C57F1}" destId="{087909E8-92DD-48A3-89DA-D3FCEA83309C}" srcOrd="0" destOrd="0" presId="urn:microsoft.com/office/officeart/2009/3/layout/IncreasingArrowsProcess"/>
    <dgm:cxn modelId="{43ACF284-1EFD-432B-9A0E-53A092CEBF15}" srcId="{5863FA92-BCC9-4C32-A696-E13A187C9C22}" destId="{00F3848D-1E30-4FCB-A374-C9EC47351A81}" srcOrd="0" destOrd="0" parTransId="{30A3AF19-AC62-4159-BAD8-60D1FAED533E}" sibTransId="{F90A8075-9B17-4EA5-9EDA-7A91D95E2E56}"/>
    <dgm:cxn modelId="{ACD1C698-1FCD-4A58-A81E-B5E7B8686B9A}" type="presOf" srcId="{43AB6A8F-6EA6-4FF0-BD41-BEFE13F5961A}" destId="{087909E8-92DD-48A3-89DA-D3FCEA83309C}" srcOrd="0" destOrd="1" presId="urn:microsoft.com/office/officeart/2009/3/layout/IncreasingArrowsProcess"/>
    <dgm:cxn modelId="{4F9064B7-6D9F-4EB2-B437-4FE1D8DB6120}" srcId="{66B82EE9-2566-44C8-AA29-F8765D510126}" destId="{5164424E-F063-461B-A878-F331B9C97BD3}" srcOrd="0" destOrd="0" parTransId="{C28E17CD-D9F5-46D8-92E1-8049C49F8CB6}" sibTransId="{0AA729B5-07C9-4E89-95FE-230E92B49D85}"/>
    <dgm:cxn modelId="{6D3484BF-21DA-4DD3-BAC8-CBAB0A7EC448}" srcId="{5692FC3E-12C8-4A7E-9FC7-01AD8D1713E4}" destId="{3B48785D-9CF1-4728-A184-47FCDA26D70B}" srcOrd="0" destOrd="0" parTransId="{FC37FEAF-4D65-4173-A1F7-9FEF379C1986}" sibTransId="{0102FF23-CA71-4339-B389-37B5391BC1ED}"/>
    <dgm:cxn modelId="{8A8425C3-BEDC-4DC4-9BF6-80892677A627}" srcId="{6B279EB5-590A-4911-800F-32A2E0A1C6C3}" destId="{693D9A9C-E897-46E9-A562-938756A0FEA1}" srcOrd="1" destOrd="0" parTransId="{797A3F51-8B7E-41C7-BC00-9E3EFAF20F6B}" sibTransId="{3D57006C-76D9-49FA-89DD-983CAD2BA304}"/>
    <dgm:cxn modelId="{434441C3-3FF9-4FCF-8A5B-741DC7947EC9}" type="presOf" srcId="{5863FA92-BCC9-4C32-A696-E13A187C9C22}" destId="{E6A6ECFF-39E7-4FF4-8B9E-75CA8CF4AD6E}" srcOrd="0" destOrd="0" presId="urn:microsoft.com/office/officeart/2009/3/layout/IncreasingArrowsProcess"/>
    <dgm:cxn modelId="{17C576DA-C0BD-40F2-BAAC-0F76BF29BA28}" srcId="{693D9A9C-E897-46E9-A562-938756A0FEA1}" destId="{43AB6A8F-6EA6-4FF0-BD41-BEFE13F5961A}" srcOrd="1" destOrd="0" parTransId="{C17926BD-49BA-46CD-8AA8-4B5FBD38AD69}" sibTransId="{487485B2-3456-4096-9F04-243FF24F2087}"/>
    <dgm:cxn modelId="{C09B70DB-149C-435B-9D8B-53333182C100}" type="presOf" srcId="{00F3848D-1E30-4FCB-A374-C9EC47351A81}" destId="{EA534941-2FFD-41D9-863C-FECAFC40EE83}" srcOrd="0" destOrd="0" presId="urn:microsoft.com/office/officeart/2009/3/layout/IncreasingArrowsProcess"/>
    <dgm:cxn modelId="{62F54AEA-BC2E-46B0-AAC3-C9A27BE11FFB}" type="presOf" srcId="{05E26AF0-0556-4257-89CA-9CC06B53C4D5}" destId="{087909E8-92DD-48A3-89DA-D3FCEA83309C}" srcOrd="0" destOrd="2" presId="urn:microsoft.com/office/officeart/2009/3/layout/IncreasingArrowsProcess"/>
    <dgm:cxn modelId="{FD3FD3EF-78D0-4E00-9CB7-B85FF5999B67}" srcId="{6B279EB5-590A-4911-800F-32A2E0A1C6C3}" destId="{2AA6199A-7992-44CA-85E1-A040DADC51F5}" srcOrd="4" destOrd="0" parTransId="{201E1A11-AC5E-4E9A-9CB3-386B0481EF89}" sibTransId="{704875FE-3BBA-4264-B48D-2B5EC3394D4B}"/>
    <dgm:cxn modelId="{EECFA3F7-FED3-4D95-B0B2-585BA9DB57AC}" type="presOf" srcId="{5164424E-F063-461B-A878-F331B9C97BD3}" destId="{C4928F33-8A86-4E72-BCB6-DC8D24F4537E}" srcOrd="0" destOrd="0" presId="urn:microsoft.com/office/officeart/2009/3/layout/IncreasingArrowsProcess"/>
    <dgm:cxn modelId="{E8A036F9-C0D5-48E9-B773-B0073E4D5873}" type="presOf" srcId="{26FCC81C-E6BE-4288-B6C0-B6413852BB9B}" destId="{087909E8-92DD-48A3-89DA-D3FCEA83309C}" srcOrd="0" destOrd="3" presId="urn:microsoft.com/office/officeart/2009/3/layout/IncreasingArrowsProcess"/>
    <dgm:cxn modelId="{E0EF11FD-DF3D-440D-92C1-B4DF6E60886F}" type="presOf" srcId="{66B82EE9-2566-44C8-AA29-F8765D510126}" destId="{6598CBF8-68B6-462E-942F-8B1A5453EFCE}" srcOrd="0" destOrd="0" presId="urn:microsoft.com/office/officeart/2009/3/layout/IncreasingArrowsProcess"/>
    <dgm:cxn modelId="{5F3D9BD0-BD8B-4E9F-8329-2C0AC44383A2}" type="presParOf" srcId="{86A81701-FF98-4E3C-B163-3583C2E29339}" destId="{6598CBF8-68B6-462E-942F-8B1A5453EFCE}" srcOrd="0" destOrd="0" presId="urn:microsoft.com/office/officeart/2009/3/layout/IncreasingArrowsProcess"/>
    <dgm:cxn modelId="{430CE407-0661-4F42-9C28-ADDC17440B9B}" type="presParOf" srcId="{86A81701-FF98-4E3C-B163-3583C2E29339}" destId="{C4928F33-8A86-4E72-BCB6-DC8D24F4537E}" srcOrd="1" destOrd="0" presId="urn:microsoft.com/office/officeart/2009/3/layout/IncreasingArrowsProcess"/>
    <dgm:cxn modelId="{896D699D-3EF3-4CFB-9F54-76A79CBC2911}" type="presParOf" srcId="{86A81701-FF98-4E3C-B163-3583C2E29339}" destId="{A407F4C7-6F5A-4497-B84E-A697C851536A}" srcOrd="2" destOrd="0" presId="urn:microsoft.com/office/officeart/2009/3/layout/IncreasingArrowsProcess"/>
    <dgm:cxn modelId="{C5813C5A-A150-4E7F-8449-98295EC8E08B}" type="presParOf" srcId="{86A81701-FF98-4E3C-B163-3583C2E29339}" destId="{087909E8-92DD-48A3-89DA-D3FCEA83309C}" srcOrd="3" destOrd="0" presId="urn:microsoft.com/office/officeart/2009/3/layout/IncreasingArrowsProcess"/>
    <dgm:cxn modelId="{AC576216-A5D1-4BCF-9FC4-2C2FA18821E7}" type="presParOf" srcId="{86A81701-FF98-4E3C-B163-3583C2E29339}" destId="{55202F45-BF79-44F9-9D1F-4A017D2D18D3}" srcOrd="4" destOrd="0" presId="urn:microsoft.com/office/officeart/2009/3/layout/IncreasingArrowsProcess"/>
    <dgm:cxn modelId="{A036829F-D36C-4882-AF15-0183BADB33FD}" type="presParOf" srcId="{86A81701-FF98-4E3C-B163-3583C2E29339}" destId="{28140CF1-C68F-4D5E-A46B-B9921CECFDCB}" srcOrd="5" destOrd="0" presId="urn:microsoft.com/office/officeart/2009/3/layout/IncreasingArrowsProcess"/>
    <dgm:cxn modelId="{35B5D96C-D71E-48FA-8E4B-286C6C3500D8}" type="presParOf" srcId="{86A81701-FF98-4E3C-B163-3583C2E29339}" destId="{E6A6ECFF-39E7-4FF4-8B9E-75CA8CF4AD6E}" srcOrd="6" destOrd="0" presId="urn:microsoft.com/office/officeart/2009/3/layout/IncreasingArrowsProcess"/>
    <dgm:cxn modelId="{E25A8E3F-F0C3-49C3-B792-03FECFDB1059}" type="presParOf" srcId="{86A81701-FF98-4E3C-B163-3583C2E29339}" destId="{EA534941-2FFD-41D9-863C-FECAFC40EE83}" srcOrd="7" destOrd="0" presId="urn:microsoft.com/office/officeart/2009/3/layout/IncreasingArrowsProcess"/>
    <dgm:cxn modelId="{EDD3CB30-602D-45F7-A1A4-32EF3A586571}" type="presParOf" srcId="{86A81701-FF98-4E3C-B163-3583C2E29339}" destId="{41F25E83-ED94-4BC8-8DFD-A07C06A2AA91}" srcOrd="8"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8CBF8-68B6-462E-942F-8B1A5453EFCE}">
      <dsp:nvSpPr>
        <dsp:cNvPr id="0" name=""/>
        <dsp:cNvSpPr/>
      </dsp:nvSpPr>
      <dsp:spPr>
        <a:xfrm>
          <a:off x="439016" y="174752"/>
          <a:ext cx="9665276" cy="1405602"/>
        </a:xfrm>
        <a:prstGeom prst="rightArrow">
          <a:avLst>
            <a:gd name="adj1" fmla="val 50000"/>
            <a:gd name="adj2" fmla="val 5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Font typeface="+mj-lt"/>
            <a:buNone/>
          </a:pPr>
          <a:r>
            <a:rPr lang="en-US" sz="2000" b="1" kern="1200" noProof="0" dirty="0"/>
            <a:t>1. General market screening</a:t>
          </a:r>
          <a:endParaRPr lang="de-DE" sz="2000" b="1" kern="1200" dirty="0"/>
        </a:p>
      </dsp:txBody>
      <dsp:txXfrm>
        <a:off x="439016" y="526153"/>
        <a:ext cx="9313876" cy="702801"/>
      </dsp:txXfrm>
    </dsp:sp>
    <dsp:sp modelId="{C4928F33-8A86-4E72-BCB6-DC8D24F4537E}">
      <dsp:nvSpPr>
        <dsp:cNvPr id="0" name=""/>
        <dsp:cNvSpPr/>
      </dsp:nvSpPr>
      <dsp:spPr>
        <a:xfrm>
          <a:off x="439016" y="1256859"/>
          <a:ext cx="1786336" cy="2580911"/>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Often a random process, based on trends, proximity</a:t>
          </a:r>
        </a:p>
      </dsp:txBody>
      <dsp:txXfrm>
        <a:off x="439016" y="1256859"/>
        <a:ext cx="1786336" cy="2580911"/>
      </dsp:txXfrm>
    </dsp:sp>
    <dsp:sp modelId="{A407F4C7-6F5A-4497-B84E-A697C851536A}">
      <dsp:nvSpPr>
        <dsp:cNvPr id="0" name=""/>
        <dsp:cNvSpPr/>
      </dsp:nvSpPr>
      <dsp:spPr>
        <a:xfrm>
          <a:off x="2225159" y="643466"/>
          <a:ext cx="7879133" cy="1405602"/>
        </a:xfrm>
        <a:prstGeom prst="rightArrow">
          <a:avLst>
            <a:gd name="adj1" fmla="val 50000"/>
            <a:gd name="adj2" fmla="val 50000"/>
          </a:avLst>
        </a:prstGeom>
        <a:solidFill>
          <a:schemeClr val="accent5">
            <a:hueOff val="-1838336"/>
            <a:satOff val="-2557"/>
            <a:lumOff val="-9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2. Initial screening</a:t>
          </a:r>
        </a:p>
      </dsp:txBody>
      <dsp:txXfrm>
        <a:off x="2225159" y="994867"/>
        <a:ext cx="7527733" cy="702801"/>
      </dsp:txXfrm>
    </dsp:sp>
    <dsp:sp modelId="{087909E8-92DD-48A3-89DA-D3FCEA83309C}">
      <dsp:nvSpPr>
        <dsp:cNvPr id="0" name=""/>
        <dsp:cNvSpPr/>
      </dsp:nvSpPr>
      <dsp:spPr>
        <a:xfrm>
          <a:off x="2225159" y="1739808"/>
          <a:ext cx="1786336" cy="2677101"/>
        </a:xfrm>
        <a:prstGeom prst="rect">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Is it worth considering?</a:t>
          </a:r>
        </a:p>
        <a:p>
          <a:pPr marL="0" lvl="0" indent="0" algn="l" defTabSz="800100">
            <a:lnSpc>
              <a:spcPct val="90000"/>
            </a:lnSpc>
            <a:spcBef>
              <a:spcPct val="0"/>
            </a:spcBef>
            <a:spcAft>
              <a:spcPct val="35000"/>
            </a:spcAft>
            <a:buNone/>
          </a:pPr>
          <a:r>
            <a:rPr lang="en-US" sz="1800" kern="1200" noProof="0" dirty="0"/>
            <a:t>Usually chambers of commerce are helpful here, e.g.</a:t>
          </a:r>
        </a:p>
        <a:p>
          <a:pPr marL="0" lvl="0" indent="0" algn="l" defTabSz="800100">
            <a:lnSpc>
              <a:spcPct val="90000"/>
            </a:lnSpc>
            <a:spcBef>
              <a:spcPct val="0"/>
            </a:spcBef>
            <a:spcAft>
              <a:spcPct val="35000"/>
            </a:spcAft>
            <a:buNone/>
          </a:pPr>
          <a:r>
            <a:rPr lang="en-US" sz="1800" kern="1200" noProof="0"/>
            <a:t>For Germany: IHK</a:t>
          </a:r>
          <a:endParaRPr lang="en-US" sz="1800" kern="1200" noProof="0" dirty="0"/>
        </a:p>
        <a:p>
          <a:pPr marL="0" lvl="0" indent="0" algn="l" defTabSz="800100">
            <a:lnSpc>
              <a:spcPct val="90000"/>
            </a:lnSpc>
            <a:spcBef>
              <a:spcPct val="0"/>
            </a:spcBef>
            <a:spcAft>
              <a:spcPct val="35000"/>
            </a:spcAft>
            <a:buNone/>
          </a:pPr>
          <a:r>
            <a:rPr lang="en-US" sz="1800" kern="1200" noProof="0" dirty="0"/>
            <a:t>For the US: ITA</a:t>
          </a:r>
        </a:p>
        <a:p>
          <a:pPr marL="0" lvl="0" indent="0" algn="l" defTabSz="800100">
            <a:lnSpc>
              <a:spcPct val="90000"/>
            </a:lnSpc>
            <a:spcBef>
              <a:spcPct val="0"/>
            </a:spcBef>
            <a:spcAft>
              <a:spcPct val="35000"/>
            </a:spcAft>
            <a:buNone/>
          </a:pPr>
          <a:r>
            <a:rPr lang="en-US" sz="1800" kern="1200" noProof="0" dirty="0"/>
            <a:t>For New Zealand: </a:t>
          </a:r>
          <a:r>
            <a:rPr lang="en-US" sz="1800" kern="1200" noProof="0" dirty="0" err="1"/>
            <a:t>NZTE</a:t>
          </a:r>
          <a:endParaRPr lang="en-US" sz="1800" kern="1200" noProof="0" dirty="0"/>
        </a:p>
      </dsp:txBody>
      <dsp:txXfrm>
        <a:off x="2225159" y="1739808"/>
        <a:ext cx="1786336" cy="2677101"/>
      </dsp:txXfrm>
    </dsp:sp>
    <dsp:sp modelId="{55202F45-BF79-44F9-9D1F-4A017D2D18D3}">
      <dsp:nvSpPr>
        <dsp:cNvPr id="0" name=""/>
        <dsp:cNvSpPr/>
      </dsp:nvSpPr>
      <dsp:spPr>
        <a:xfrm>
          <a:off x="4011302" y="1112181"/>
          <a:ext cx="6092990" cy="1405602"/>
        </a:xfrm>
        <a:prstGeom prst="rightArrow">
          <a:avLst>
            <a:gd name="adj1" fmla="val 50000"/>
            <a:gd name="adj2" fmla="val 5000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Font typeface="+mj-lt"/>
            <a:buNone/>
          </a:pPr>
          <a:r>
            <a:rPr lang="en-US" sz="2000" b="1" kern="1200" noProof="0" dirty="0"/>
            <a:t>3. Macro screening of general environment</a:t>
          </a:r>
          <a:endParaRPr lang="de-DE" sz="2000" b="1" kern="1200" dirty="0"/>
        </a:p>
      </dsp:txBody>
      <dsp:txXfrm>
        <a:off x="4011302" y="1463582"/>
        <a:ext cx="5741590" cy="702801"/>
      </dsp:txXfrm>
    </dsp:sp>
    <dsp:sp modelId="{28140CF1-C68F-4D5E-A46B-B9921CECFDCB}">
      <dsp:nvSpPr>
        <dsp:cNvPr id="0" name=""/>
        <dsp:cNvSpPr/>
      </dsp:nvSpPr>
      <dsp:spPr>
        <a:xfrm>
          <a:off x="4011302" y="2194289"/>
          <a:ext cx="1786336" cy="2580911"/>
        </a:xfrm>
        <a:prstGeom prst="rect">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E.g. PESTLE;  Economist Model of Country Analysis</a:t>
          </a:r>
        </a:p>
      </dsp:txBody>
      <dsp:txXfrm>
        <a:off x="4011302" y="2194289"/>
        <a:ext cx="1786336" cy="2580911"/>
      </dsp:txXfrm>
    </dsp:sp>
    <dsp:sp modelId="{E6A6ECFF-39E7-4FF4-8B9E-75CA8CF4AD6E}">
      <dsp:nvSpPr>
        <dsp:cNvPr id="0" name=""/>
        <dsp:cNvSpPr/>
      </dsp:nvSpPr>
      <dsp:spPr>
        <a:xfrm>
          <a:off x="5798412" y="1580896"/>
          <a:ext cx="4305880" cy="1405602"/>
        </a:xfrm>
        <a:prstGeom prst="rightArrow">
          <a:avLst>
            <a:gd name="adj1" fmla="val 50000"/>
            <a:gd name="adj2" fmla="val 50000"/>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4. Micro screening of the industry</a:t>
          </a:r>
        </a:p>
      </dsp:txBody>
      <dsp:txXfrm>
        <a:off x="5798412" y="1932297"/>
        <a:ext cx="3954480" cy="702801"/>
      </dsp:txXfrm>
    </dsp:sp>
    <dsp:sp modelId="{EA534941-2FFD-41D9-863C-FECAFC40EE83}">
      <dsp:nvSpPr>
        <dsp:cNvPr id="0" name=""/>
        <dsp:cNvSpPr/>
      </dsp:nvSpPr>
      <dsp:spPr>
        <a:xfrm>
          <a:off x="5798412" y="2663003"/>
          <a:ext cx="1786336" cy="2580911"/>
        </a:xfrm>
        <a:prstGeom prst="rect">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E.g. Five Forces Model (Porter)</a:t>
          </a:r>
        </a:p>
      </dsp:txBody>
      <dsp:txXfrm>
        <a:off x="5798412" y="2663003"/>
        <a:ext cx="1786336" cy="2580911"/>
      </dsp:txXfrm>
    </dsp:sp>
    <dsp:sp modelId="{41F25E83-ED94-4BC8-8DFD-A07C06A2AA91}">
      <dsp:nvSpPr>
        <dsp:cNvPr id="0" name=""/>
        <dsp:cNvSpPr/>
      </dsp:nvSpPr>
      <dsp:spPr>
        <a:xfrm>
          <a:off x="7584555" y="2049610"/>
          <a:ext cx="2519737" cy="1405602"/>
        </a:xfrm>
        <a:prstGeom prst="rightArrow">
          <a:avLst>
            <a:gd name="adj1" fmla="val 50000"/>
            <a:gd name="adj2" fmla="val 5000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5. Final selection</a:t>
          </a:r>
        </a:p>
      </dsp:txBody>
      <dsp:txXfrm>
        <a:off x="7584555" y="2401011"/>
        <a:ext cx="2168337" cy="7028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64802-7B9F-471A-8D1C-0116EBE87314}">
      <dsp:nvSpPr>
        <dsp:cNvPr id="0" name=""/>
        <dsp:cNvSpPr/>
      </dsp:nvSpPr>
      <dsp:spPr>
        <a:xfrm rot="10800000">
          <a:off x="2063667" y="883"/>
          <a:ext cx="6992874" cy="1209216"/>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t>External analysis and market selection has several stages</a:t>
          </a:r>
          <a:endParaRPr lang="de-DE" sz="2400" kern="1200" dirty="0"/>
        </a:p>
      </dsp:txBody>
      <dsp:txXfrm rot="10800000">
        <a:off x="2365971" y="883"/>
        <a:ext cx="6690570" cy="1209216"/>
      </dsp:txXfrm>
    </dsp:sp>
    <dsp:sp modelId="{247AC88F-04A9-4E8C-A49C-2B8B92C41542}">
      <dsp:nvSpPr>
        <dsp:cNvPr id="0" name=""/>
        <dsp:cNvSpPr/>
      </dsp:nvSpPr>
      <dsp:spPr>
        <a:xfrm>
          <a:off x="1459058" y="883"/>
          <a:ext cx="1209216" cy="1209216"/>
        </a:xfrm>
        <a:prstGeom prst="ellipse">
          <a:avLst/>
        </a:prstGeom>
        <a:blipFill>
          <a:blip xmlns:r="http://schemas.openxmlformats.org/officeDocument/2006/relationships" r:embed="rId1" cstate="print">
            <a:biLevel thresh="75000"/>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C25BF-798D-4F6F-822A-C5250BF0F13A}">
      <dsp:nvSpPr>
        <dsp:cNvPr id="0" name=""/>
        <dsp:cNvSpPr/>
      </dsp:nvSpPr>
      <dsp:spPr>
        <a:xfrm rot="10800000">
          <a:off x="2063667" y="1571060"/>
          <a:ext cx="6992874" cy="1209216"/>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There are different tools to support the structure of macro screening of the external environment, PESTLE is just one of them</a:t>
          </a:r>
        </a:p>
      </dsp:txBody>
      <dsp:txXfrm rot="10800000">
        <a:off x="2365971" y="1571060"/>
        <a:ext cx="6690570" cy="1209216"/>
      </dsp:txXfrm>
    </dsp:sp>
    <dsp:sp modelId="{0D07FD11-173D-4341-BF85-A16B876C3088}">
      <dsp:nvSpPr>
        <dsp:cNvPr id="0" name=""/>
        <dsp:cNvSpPr/>
      </dsp:nvSpPr>
      <dsp:spPr>
        <a:xfrm>
          <a:off x="1459058" y="1571060"/>
          <a:ext cx="1209216" cy="120921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BC547-C3FD-4E63-990F-52842F11969E}">
      <dsp:nvSpPr>
        <dsp:cNvPr id="0" name=""/>
        <dsp:cNvSpPr/>
      </dsp:nvSpPr>
      <dsp:spPr>
        <a:xfrm rot="10800000">
          <a:off x="2063667" y="3141237"/>
          <a:ext cx="6992874" cy="1209216"/>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Micro screening is an industry analysis, supported, for example, by Porter’s Five Forces</a:t>
          </a:r>
        </a:p>
      </dsp:txBody>
      <dsp:txXfrm rot="10800000">
        <a:off x="2365971" y="3141237"/>
        <a:ext cx="6690570" cy="1209216"/>
      </dsp:txXfrm>
    </dsp:sp>
    <dsp:sp modelId="{D37C105C-1DAA-49DB-990F-0B9CE781E9C4}">
      <dsp:nvSpPr>
        <dsp:cNvPr id="0" name=""/>
        <dsp:cNvSpPr/>
      </dsp:nvSpPr>
      <dsp:spPr>
        <a:xfrm>
          <a:off x="1459058" y="3141237"/>
          <a:ext cx="1209216" cy="120921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8CBF8-68B6-462E-942F-8B1A5453EFCE}">
      <dsp:nvSpPr>
        <dsp:cNvPr id="0" name=""/>
        <dsp:cNvSpPr/>
      </dsp:nvSpPr>
      <dsp:spPr>
        <a:xfrm>
          <a:off x="439016" y="174752"/>
          <a:ext cx="9665276" cy="1405602"/>
        </a:xfrm>
        <a:prstGeom prst="rightArrow">
          <a:avLst>
            <a:gd name="adj1" fmla="val 50000"/>
            <a:gd name="adj2" fmla="val 50000"/>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Font typeface="+mj-lt"/>
            <a:buNone/>
          </a:pPr>
          <a:r>
            <a:rPr lang="en-US" sz="2000" b="1" kern="1200" noProof="0" dirty="0"/>
            <a:t>1. General market screening</a:t>
          </a:r>
          <a:endParaRPr lang="de-DE" sz="2000" b="1" kern="1200" dirty="0"/>
        </a:p>
      </dsp:txBody>
      <dsp:txXfrm>
        <a:off x="439016" y="526153"/>
        <a:ext cx="9313876" cy="702801"/>
      </dsp:txXfrm>
    </dsp:sp>
    <dsp:sp modelId="{C4928F33-8A86-4E72-BCB6-DC8D24F4537E}">
      <dsp:nvSpPr>
        <dsp:cNvPr id="0" name=""/>
        <dsp:cNvSpPr/>
      </dsp:nvSpPr>
      <dsp:spPr>
        <a:xfrm>
          <a:off x="439016" y="1256859"/>
          <a:ext cx="1786336" cy="2580911"/>
        </a:xfrm>
        <a:prstGeom prst="rect">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solidFill>
                <a:schemeClr val="bg1">
                  <a:lumMod val="65000"/>
                </a:schemeClr>
              </a:solidFill>
            </a:rPr>
            <a:t>Often a random process, based on trends, proximity</a:t>
          </a:r>
        </a:p>
      </dsp:txBody>
      <dsp:txXfrm>
        <a:off x="439016" y="1256859"/>
        <a:ext cx="1786336" cy="2580911"/>
      </dsp:txXfrm>
    </dsp:sp>
    <dsp:sp modelId="{A407F4C7-6F5A-4497-B84E-A697C851536A}">
      <dsp:nvSpPr>
        <dsp:cNvPr id="0" name=""/>
        <dsp:cNvSpPr/>
      </dsp:nvSpPr>
      <dsp:spPr>
        <a:xfrm>
          <a:off x="2225159" y="643466"/>
          <a:ext cx="7879133" cy="1405602"/>
        </a:xfrm>
        <a:prstGeom prst="rightArrow">
          <a:avLst>
            <a:gd name="adj1" fmla="val 50000"/>
            <a:gd name="adj2" fmla="val 50000"/>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2. Initial screening</a:t>
          </a:r>
        </a:p>
      </dsp:txBody>
      <dsp:txXfrm>
        <a:off x="2225159" y="994867"/>
        <a:ext cx="7527733" cy="702801"/>
      </dsp:txXfrm>
    </dsp:sp>
    <dsp:sp modelId="{087909E8-92DD-48A3-89DA-D3FCEA83309C}">
      <dsp:nvSpPr>
        <dsp:cNvPr id="0" name=""/>
        <dsp:cNvSpPr/>
      </dsp:nvSpPr>
      <dsp:spPr>
        <a:xfrm>
          <a:off x="2225159" y="1739808"/>
          <a:ext cx="1786336" cy="2677101"/>
        </a:xfrm>
        <a:prstGeom prst="rect">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solidFill>
                <a:schemeClr val="bg1">
                  <a:lumMod val="65000"/>
                </a:schemeClr>
              </a:solidFill>
            </a:rPr>
            <a:t>Is it worth considering?</a:t>
          </a:r>
        </a:p>
        <a:p>
          <a:pPr marL="0" lvl="0" indent="0" algn="l" defTabSz="800100">
            <a:lnSpc>
              <a:spcPct val="90000"/>
            </a:lnSpc>
            <a:spcBef>
              <a:spcPct val="0"/>
            </a:spcBef>
            <a:spcAft>
              <a:spcPct val="35000"/>
            </a:spcAft>
            <a:buNone/>
          </a:pPr>
          <a:r>
            <a:rPr lang="en-US" sz="1800" kern="1200" noProof="0" dirty="0">
              <a:solidFill>
                <a:schemeClr val="bg1">
                  <a:lumMod val="65000"/>
                </a:schemeClr>
              </a:solidFill>
            </a:rPr>
            <a:t>Usually chambers of commerce are helpful here, e.g.</a:t>
          </a:r>
        </a:p>
        <a:p>
          <a:pPr marL="0" lvl="0" indent="0" algn="l" defTabSz="800100">
            <a:lnSpc>
              <a:spcPct val="90000"/>
            </a:lnSpc>
            <a:spcBef>
              <a:spcPct val="0"/>
            </a:spcBef>
            <a:spcAft>
              <a:spcPct val="35000"/>
            </a:spcAft>
            <a:buNone/>
          </a:pPr>
          <a:r>
            <a:rPr lang="en-US" sz="1800" kern="1200" noProof="0">
              <a:solidFill>
                <a:schemeClr val="bg1">
                  <a:lumMod val="65000"/>
                </a:schemeClr>
              </a:solidFill>
            </a:rPr>
            <a:t>For Germany: IHK</a:t>
          </a:r>
          <a:endParaRPr lang="en-US" sz="1800" kern="1200" noProof="0" dirty="0">
            <a:solidFill>
              <a:schemeClr val="bg1">
                <a:lumMod val="65000"/>
              </a:schemeClr>
            </a:solidFill>
          </a:endParaRPr>
        </a:p>
        <a:p>
          <a:pPr marL="0" lvl="0" indent="0" algn="l" defTabSz="800100">
            <a:lnSpc>
              <a:spcPct val="90000"/>
            </a:lnSpc>
            <a:spcBef>
              <a:spcPct val="0"/>
            </a:spcBef>
            <a:spcAft>
              <a:spcPct val="35000"/>
            </a:spcAft>
            <a:buNone/>
          </a:pPr>
          <a:r>
            <a:rPr lang="en-US" sz="1800" kern="1200" noProof="0" dirty="0">
              <a:solidFill>
                <a:schemeClr val="bg1">
                  <a:lumMod val="65000"/>
                </a:schemeClr>
              </a:solidFill>
            </a:rPr>
            <a:t>For the US: ITA</a:t>
          </a:r>
        </a:p>
        <a:p>
          <a:pPr marL="0" lvl="0" indent="0" algn="l" defTabSz="800100">
            <a:lnSpc>
              <a:spcPct val="90000"/>
            </a:lnSpc>
            <a:spcBef>
              <a:spcPct val="0"/>
            </a:spcBef>
            <a:spcAft>
              <a:spcPct val="35000"/>
            </a:spcAft>
            <a:buNone/>
          </a:pPr>
          <a:r>
            <a:rPr lang="en-US" sz="1800" kern="1200" noProof="0" dirty="0">
              <a:solidFill>
                <a:schemeClr val="bg1">
                  <a:lumMod val="65000"/>
                </a:schemeClr>
              </a:solidFill>
            </a:rPr>
            <a:t>For New Zealand: </a:t>
          </a:r>
          <a:r>
            <a:rPr lang="en-US" sz="1800" kern="1200" noProof="0" dirty="0" err="1">
              <a:solidFill>
                <a:schemeClr val="bg1">
                  <a:lumMod val="65000"/>
                </a:schemeClr>
              </a:solidFill>
            </a:rPr>
            <a:t>NZTE</a:t>
          </a:r>
          <a:endParaRPr lang="en-US" sz="1800" kern="1200" noProof="0" dirty="0">
            <a:solidFill>
              <a:schemeClr val="bg1">
                <a:lumMod val="65000"/>
              </a:schemeClr>
            </a:solidFill>
          </a:endParaRPr>
        </a:p>
      </dsp:txBody>
      <dsp:txXfrm>
        <a:off x="2225159" y="1739808"/>
        <a:ext cx="1786336" cy="2677101"/>
      </dsp:txXfrm>
    </dsp:sp>
    <dsp:sp modelId="{55202F45-BF79-44F9-9D1F-4A017D2D18D3}">
      <dsp:nvSpPr>
        <dsp:cNvPr id="0" name=""/>
        <dsp:cNvSpPr/>
      </dsp:nvSpPr>
      <dsp:spPr>
        <a:xfrm>
          <a:off x="4011302" y="1112181"/>
          <a:ext cx="6092990" cy="1405602"/>
        </a:xfrm>
        <a:prstGeom prst="rightArrow">
          <a:avLst>
            <a:gd name="adj1" fmla="val 50000"/>
            <a:gd name="adj2" fmla="val 5000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Font typeface="+mj-lt"/>
            <a:buNone/>
          </a:pPr>
          <a:r>
            <a:rPr lang="en-US" sz="2000" b="1" kern="1200" noProof="0" dirty="0"/>
            <a:t>3. Macro screening of general environment</a:t>
          </a:r>
          <a:endParaRPr lang="de-DE" sz="2000" b="1" kern="1200" dirty="0"/>
        </a:p>
      </dsp:txBody>
      <dsp:txXfrm>
        <a:off x="4011302" y="1463582"/>
        <a:ext cx="5741590" cy="702801"/>
      </dsp:txXfrm>
    </dsp:sp>
    <dsp:sp modelId="{28140CF1-C68F-4D5E-A46B-B9921CECFDCB}">
      <dsp:nvSpPr>
        <dsp:cNvPr id="0" name=""/>
        <dsp:cNvSpPr/>
      </dsp:nvSpPr>
      <dsp:spPr>
        <a:xfrm>
          <a:off x="4011302" y="2194289"/>
          <a:ext cx="1786336" cy="2580911"/>
        </a:xfrm>
        <a:prstGeom prst="rect">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E.g. PESTLE;  Economist Model of Country Analysis</a:t>
          </a:r>
        </a:p>
      </dsp:txBody>
      <dsp:txXfrm>
        <a:off x="4011302" y="2194289"/>
        <a:ext cx="1786336" cy="2580911"/>
      </dsp:txXfrm>
    </dsp:sp>
    <dsp:sp modelId="{E6A6ECFF-39E7-4FF4-8B9E-75CA8CF4AD6E}">
      <dsp:nvSpPr>
        <dsp:cNvPr id="0" name=""/>
        <dsp:cNvSpPr/>
      </dsp:nvSpPr>
      <dsp:spPr>
        <a:xfrm>
          <a:off x="5798412" y="1580896"/>
          <a:ext cx="4305880" cy="1405602"/>
        </a:xfrm>
        <a:prstGeom prst="rightArrow">
          <a:avLst>
            <a:gd name="adj1" fmla="val 50000"/>
            <a:gd name="adj2" fmla="val 50000"/>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4. Micro screening of the industry</a:t>
          </a:r>
        </a:p>
      </dsp:txBody>
      <dsp:txXfrm>
        <a:off x="5798412" y="1932297"/>
        <a:ext cx="3954480" cy="702801"/>
      </dsp:txXfrm>
    </dsp:sp>
    <dsp:sp modelId="{EA534941-2FFD-41D9-863C-FECAFC40EE83}">
      <dsp:nvSpPr>
        <dsp:cNvPr id="0" name=""/>
        <dsp:cNvSpPr/>
      </dsp:nvSpPr>
      <dsp:spPr>
        <a:xfrm>
          <a:off x="5798412" y="2663003"/>
          <a:ext cx="1786336" cy="2580911"/>
        </a:xfrm>
        <a:prstGeom prst="rect">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solidFill>
                <a:schemeClr val="bg1">
                  <a:lumMod val="65000"/>
                </a:schemeClr>
              </a:solidFill>
            </a:rPr>
            <a:t>E.g. Five Forces Model (Porter)</a:t>
          </a:r>
        </a:p>
      </dsp:txBody>
      <dsp:txXfrm>
        <a:off x="5798412" y="2663003"/>
        <a:ext cx="1786336" cy="2580911"/>
      </dsp:txXfrm>
    </dsp:sp>
    <dsp:sp modelId="{41F25E83-ED94-4BC8-8DFD-A07C06A2AA91}">
      <dsp:nvSpPr>
        <dsp:cNvPr id="0" name=""/>
        <dsp:cNvSpPr/>
      </dsp:nvSpPr>
      <dsp:spPr>
        <a:xfrm>
          <a:off x="7584555" y="2049610"/>
          <a:ext cx="2519737" cy="1405602"/>
        </a:xfrm>
        <a:prstGeom prst="rightArrow">
          <a:avLst>
            <a:gd name="adj1" fmla="val 50000"/>
            <a:gd name="adj2" fmla="val 50000"/>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5. Final selection</a:t>
          </a:r>
        </a:p>
      </dsp:txBody>
      <dsp:txXfrm>
        <a:off x="7584555" y="2401011"/>
        <a:ext cx="2168337" cy="702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FBA3A-E4E2-4CE3-86DC-426948E3E57B}">
      <dsp:nvSpPr>
        <dsp:cNvPr id="0" name=""/>
        <dsp:cNvSpPr/>
      </dsp:nvSpPr>
      <dsp:spPr>
        <a:xfrm>
          <a:off x="4584"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P</a:t>
          </a:r>
        </a:p>
        <a:p>
          <a:pPr marL="0" lvl="0" indent="0" algn="ctr" defTabSz="1244600">
            <a:lnSpc>
              <a:spcPct val="90000"/>
            </a:lnSpc>
            <a:spcBef>
              <a:spcPct val="0"/>
            </a:spcBef>
            <a:spcAft>
              <a:spcPct val="35000"/>
            </a:spcAft>
            <a:buNone/>
          </a:pPr>
          <a:r>
            <a:rPr lang="en-US" sz="2400" kern="1200" noProof="0" dirty="0"/>
            <a:t>Political</a:t>
          </a:r>
        </a:p>
      </dsp:txBody>
      <dsp:txXfrm>
        <a:off x="4584" y="0"/>
        <a:ext cx="1811062" cy="1410436"/>
      </dsp:txXfrm>
    </dsp:sp>
    <dsp:sp modelId="{583E7B60-BC08-4374-A2D8-236973C717FD}">
      <dsp:nvSpPr>
        <dsp:cNvPr id="0" name=""/>
        <dsp:cNvSpPr/>
      </dsp:nvSpPr>
      <dsp:spPr>
        <a:xfrm>
          <a:off x="185690" y="1410436"/>
          <a:ext cx="1448849" cy="30559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Stability of Government</a:t>
          </a:r>
        </a:p>
        <a:p>
          <a:pPr marL="0" lvl="0" indent="0" algn="ctr" defTabSz="755650">
            <a:lnSpc>
              <a:spcPct val="90000"/>
            </a:lnSpc>
            <a:spcBef>
              <a:spcPct val="0"/>
            </a:spcBef>
            <a:spcAft>
              <a:spcPct val="35000"/>
            </a:spcAft>
            <a:buNone/>
          </a:pPr>
          <a:r>
            <a:rPr lang="en-US" sz="1700" kern="1200" noProof="0" dirty="0"/>
            <a:t>Changes to Legislation</a:t>
          </a:r>
        </a:p>
        <a:p>
          <a:pPr marL="0" lvl="0" indent="0" algn="ctr" defTabSz="755650">
            <a:lnSpc>
              <a:spcPct val="90000"/>
            </a:lnSpc>
            <a:spcBef>
              <a:spcPct val="0"/>
            </a:spcBef>
            <a:spcAft>
              <a:spcPct val="35000"/>
            </a:spcAft>
            <a:buNone/>
          </a:pPr>
          <a:r>
            <a:rPr lang="en-US" sz="1700" kern="1200" noProof="0" dirty="0"/>
            <a:t>Global Influences</a:t>
          </a:r>
        </a:p>
      </dsp:txBody>
      <dsp:txXfrm>
        <a:off x="228125" y="1452871"/>
        <a:ext cx="1363979" cy="2971075"/>
      </dsp:txXfrm>
    </dsp:sp>
    <dsp:sp modelId="{AD32F243-C12C-45B7-BAD7-38E63D1FC65A}">
      <dsp:nvSpPr>
        <dsp:cNvPr id="0" name=""/>
        <dsp:cNvSpPr/>
      </dsp:nvSpPr>
      <dsp:spPr>
        <a:xfrm>
          <a:off x="1951476"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E</a:t>
          </a:r>
        </a:p>
        <a:p>
          <a:pPr marL="0" lvl="0" indent="0" algn="ctr" defTabSz="1244600">
            <a:lnSpc>
              <a:spcPct val="90000"/>
            </a:lnSpc>
            <a:spcBef>
              <a:spcPct val="0"/>
            </a:spcBef>
            <a:spcAft>
              <a:spcPct val="35000"/>
            </a:spcAft>
            <a:buNone/>
          </a:pPr>
          <a:r>
            <a:rPr lang="en-US" sz="2400" kern="1200" noProof="0" dirty="0"/>
            <a:t>Economic</a:t>
          </a:r>
        </a:p>
      </dsp:txBody>
      <dsp:txXfrm>
        <a:off x="1951476" y="0"/>
        <a:ext cx="1811062" cy="1410436"/>
      </dsp:txXfrm>
    </dsp:sp>
    <dsp:sp modelId="{9A4BC979-D942-42C9-BB9F-34566A20D341}">
      <dsp:nvSpPr>
        <dsp:cNvPr id="0" name=""/>
        <dsp:cNvSpPr/>
      </dsp:nvSpPr>
      <dsp:spPr>
        <a:xfrm>
          <a:off x="2132582" y="1410436"/>
          <a:ext cx="1448849" cy="3055945"/>
        </a:xfrm>
        <a:prstGeom prst="roundRect">
          <a:avLst>
            <a:gd name="adj" fmla="val 1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Economic Growth</a:t>
          </a:r>
        </a:p>
        <a:p>
          <a:pPr marL="0" lvl="0" indent="0" algn="ctr" defTabSz="755650">
            <a:lnSpc>
              <a:spcPct val="90000"/>
            </a:lnSpc>
            <a:spcBef>
              <a:spcPct val="0"/>
            </a:spcBef>
            <a:spcAft>
              <a:spcPct val="35000"/>
            </a:spcAft>
            <a:buNone/>
          </a:pPr>
          <a:r>
            <a:rPr lang="en-US" sz="1700" kern="1200" noProof="0" dirty="0"/>
            <a:t>Employment Rates</a:t>
          </a:r>
        </a:p>
        <a:p>
          <a:pPr marL="0" lvl="0" indent="0" algn="ctr" defTabSz="755650">
            <a:lnSpc>
              <a:spcPct val="90000"/>
            </a:lnSpc>
            <a:spcBef>
              <a:spcPct val="0"/>
            </a:spcBef>
            <a:spcAft>
              <a:spcPct val="35000"/>
            </a:spcAft>
            <a:buNone/>
          </a:pPr>
          <a:r>
            <a:rPr lang="en-US" sz="1700" kern="1200" noProof="0" dirty="0"/>
            <a:t>Inflation Rates</a:t>
          </a:r>
        </a:p>
        <a:p>
          <a:pPr marL="0" lvl="0" indent="0" algn="ctr" defTabSz="755650">
            <a:lnSpc>
              <a:spcPct val="90000"/>
            </a:lnSpc>
            <a:spcBef>
              <a:spcPct val="0"/>
            </a:spcBef>
            <a:spcAft>
              <a:spcPct val="35000"/>
            </a:spcAft>
            <a:buNone/>
          </a:pPr>
          <a:r>
            <a:rPr lang="en-US" sz="1700" kern="1200" noProof="0" dirty="0"/>
            <a:t>Monetary Policy</a:t>
          </a:r>
        </a:p>
      </dsp:txBody>
      <dsp:txXfrm>
        <a:off x="2175017" y="1452871"/>
        <a:ext cx="1363979" cy="2971075"/>
      </dsp:txXfrm>
    </dsp:sp>
    <dsp:sp modelId="{7F6445E0-D91E-4FC9-B78C-AA9091F480C8}">
      <dsp:nvSpPr>
        <dsp:cNvPr id="0" name=""/>
        <dsp:cNvSpPr/>
      </dsp:nvSpPr>
      <dsp:spPr>
        <a:xfrm>
          <a:off x="3898368"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S</a:t>
          </a:r>
        </a:p>
        <a:p>
          <a:pPr marL="0" lvl="0" indent="0" algn="ctr" defTabSz="1244600">
            <a:lnSpc>
              <a:spcPct val="90000"/>
            </a:lnSpc>
            <a:spcBef>
              <a:spcPct val="0"/>
            </a:spcBef>
            <a:spcAft>
              <a:spcPct val="35000"/>
            </a:spcAft>
            <a:buNone/>
          </a:pPr>
          <a:r>
            <a:rPr lang="en-US" sz="2400" kern="1200" noProof="0" dirty="0"/>
            <a:t>Social</a:t>
          </a:r>
        </a:p>
      </dsp:txBody>
      <dsp:txXfrm>
        <a:off x="3898368" y="0"/>
        <a:ext cx="1811062" cy="1410436"/>
      </dsp:txXfrm>
    </dsp:sp>
    <dsp:sp modelId="{92D02085-CFE9-4456-9E46-CCADEB82EDBC}">
      <dsp:nvSpPr>
        <dsp:cNvPr id="0" name=""/>
        <dsp:cNvSpPr/>
      </dsp:nvSpPr>
      <dsp:spPr>
        <a:xfrm>
          <a:off x="4079474" y="1410436"/>
          <a:ext cx="1448849" cy="3055945"/>
        </a:xfrm>
        <a:prstGeom prst="roundRect">
          <a:avLst>
            <a:gd name="adj" fmla="val 1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Income Distribution</a:t>
          </a:r>
        </a:p>
        <a:p>
          <a:pPr marL="0" lvl="0" indent="0" algn="ctr" defTabSz="755650">
            <a:lnSpc>
              <a:spcPct val="90000"/>
            </a:lnSpc>
            <a:spcBef>
              <a:spcPct val="0"/>
            </a:spcBef>
            <a:spcAft>
              <a:spcPct val="35000"/>
            </a:spcAft>
            <a:buNone/>
          </a:pPr>
          <a:r>
            <a:rPr lang="en-US" sz="1700" kern="1200" noProof="0" dirty="0"/>
            <a:t>Demographics</a:t>
          </a:r>
        </a:p>
        <a:p>
          <a:pPr marL="0" lvl="0" indent="0" algn="ctr" defTabSz="755650">
            <a:lnSpc>
              <a:spcPct val="90000"/>
            </a:lnSpc>
            <a:spcBef>
              <a:spcPct val="0"/>
            </a:spcBef>
            <a:spcAft>
              <a:spcPct val="35000"/>
            </a:spcAft>
            <a:buNone/>
          </a:pPr>
          <a:r>
            <a:rPr lang="en-US" sz="1700" kern="1200" noProof="0" dirty="0"/>
            <a:t>Lifestyle</a:t>
          </a:r>
        </a:p>
        <a:p>
          <a:pPr marL="0" lvl="0" indent="0" algn="ctr" defTabSz="755650">
            <a:lnSpc>
              <a:spcPct val="90000"/>
            </a:lnSpc>
            <a:spcBef>
              <a:spcPct val="0"/>
            </a:spcBef>
            <a:spcAft>
              <a:spcPct val="35000"/>
            </a:spcAft>
            <a:buNone/>
          </a:pPr>
          <a:r>
            <a:rPr lang="en-US" sz="1700" kern="1200" noProof="0" dirty="0"/>
            <a:t>Culture</a:t>
          </a:r>
        </a:p>
      </dsp:txBody>
      <dsp:txXfrm>
        <a:off x="4121909" y="1452871"/>
        <a:ext cx="1363979" cy="2971075"/>
      </dsp:txXfrm>
    </dsp:sp>
    <dsp:sp modelId="{26E33F4A-23BE-427A-A9D6-0DA20E705094}">
      <dsp:nvSpPr>
        <dsp:cNvPr id="0" name=""/>
        <dsp:cNvSpPr/>
      </dsp:nvSpPr>
      <dsp:spPr>
        <a:xfrm>
          <a:off x="5845260"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T</a:t>
          </a:r>
        </a:p>
        <a:p>
          <a:pPr marL="0" lvl="0" indent="0" algn="ctr" defTabSz="1244600">
            <a:lnSpc>
              <a:spcPct val="90000"/>
            </a:lnSpc>
            <a:spcBef>
              <a:spcPct val="0"/>
            </a:spcBef>
            <a:spcAft>
              <a:spcPct val="35000"/>
            </a:spcAft>
            <a:buNone/>
          </a:pPr>
          <a:r>
            <a:rPr lang="en-US" sz="2400" kern="1200" noProof="0" dirty="0"/>
            <a:t>Technology</a:t>
          </a:r>
        </a:p>
      </dsp:txBody>
      <dsp:txXfrm>
        <a:off x="5845260" y="0"/>
        <a:ext cx="1811062" cy="1410436"/>
      </dsp:txXfrm>
    </dsp:sp>
    <dsp:sp modelId="{96AF073D-759E-465D-AB09-C9E536220FBB}">
      <dsp:nvSpPr>
        <dsp:cNvPr id="0" name=""/>
        <dsp:cNvSpPr/>
      </dsp:nvSpPr>
      <dsp:spPr>
        <a:xfrm>
          <a:off x="6026366" y="1410436"/>
          <a:ext cx="1448849" cy="3055945"/>
        </a:xfrm>
        <a:prstGeom prst="roundRect">
          <a:avLst>
            <a:gd name="adj" fmla="val 1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Emerging Technologies</a:t>
          </a:r>
        </a:p>
        <a:p>
          <a:pPr marL="0" lvl="0" indent="0" algn="ctr" defTabSz="755650">
            <a:lnSpc>
              <a:spcPct val="90000"/>
            </a:lnSpc>
            <a:spcBef>
              <a:spcPct val="0"/>
            </a:spcBef>
            <a:spcAft>
              <a:spcPct val="35000"/>
            </a:spcAft>
            <a:buNone/>
          </a:pPr>
          <a:r>
            <a:rPr lang="en-US" sz="1700" kern="1200" noProof="0" dirty="0"/>
            <a:t>IT Infrastructure</a:t>
          </a:r>
        </a:p>
        <a:p>
          <a:pPr marL="0" lvl="0" indent="0" algn="ctr" defTabSz="755650">
            <a:lnSpc>
              <a:spcPct val="90000"/>
            </a:lnSpc>
            <a:spcBef>
              <a:spcPct val="0"/>
            </a:spcBef>
            <a:spcAft>
              <a:spcPct val="35000"/>
            </a:spcAft>
            <a:buNone/>
          </a:pPr>
          <a:r>
            <a:rPr lang="en-US" sz="1700" kern="1200" noProof="0" dirty="0"/>
            <a:t>Intellectual Property Rights</a:t>
          </a:r>
        </a:p>
      </dsp:txBody>
      <dsp:txXfrm>
        <a:off x="6068801" y="1452871"/>
        <a:ext cx="1363979" cy="2971075"/>
      </dsp:txXfrm>
    </dsp:sp>
    <dsp:sp modelId="{62EB3FF8-53FF-4C75-8172-4E548D26E80F}">
      <dsp:nvSpPr>
        <dsp:cNvPr id="0" name=""/>
        <dsp:cNvSpPr/>
      </dsp:nvSpPr>
      <dsp:spPr>
        <a:xfrm>
          <a:off x="7792152"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L</a:t>
          </a:r>
        </a:p>
        <a:p>
          <a:pPr marL="0" lvl="0" indent="0" algn="ctr" defTabSz="1244600">
            <a:lnSpc>
              <a:spcPct val="90000"/>
            </a:lnSpc>
            <a:spcBef>
              <a:spcPct val="0"/>
            </a:spcBef>
            <a:spcAft>
              <a:spcPct val="35000"/>
            </a:spcAft>
            <a:buNone/>
          </a:pPr>
          <a:r>
            <a:rPr lang="en-US" sz="2400" kern="1200" noProof="0" dirty="0"/>
            <a:t>Legal</a:t>
          </a:r>
        </a:p>
      </dsp:txBody>
      <dsp:txXfrm>
        <a:off x="7792152" y="0"/>
        <a:ext cx="1811062" cy="1410436"/>
      </dsp:txXfrm>
    </dsp:sp>
    <dsp:sp modelId="{3C8EFBB9-7C1F-4BA9-8A9F-FE59CB0B7183}">
      <dsp:nvSpPr>
        <dsp:cNvPr id="0" name=""/>
        <dsp:cNvSpPr/>
      </dsp:nvSpPr>
      <dsp:spPr>
        <a:xfrm>
          <a:off x="7973258" y="1410436"/>
          <a:ext cx="1448849" cy="3055945"/>
        </a:xfrm>
        <a:prstGeom prst="roundRect">
          <a:avLst>
            <a:gd name="adj" fmla="val 1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Taxation Laws</a:t>
          </a:r>
        </a:p>
        <a:p>
          <a:pPr marL="0" lvl="0" indent="0" algn="ctr" defTabSz="755650">
            <a:lnSpc>
              <a:spcPct val="90000"/>
            </a:lnSpc>
            <a:spcBef>
              <a:spcPct val="0"/>
            </a:spcBef>
            <a:spcAft>
              <a:spcPct val="35000"/>
            </a:spcAft>
            <a:buNone/>
          </a:pPr>
          <a:r>
            <a:rPr lang="en-US" sz="1700" kern="1200" noProof="0" dirty="0"/>
            <a:t>Employment Regulations</a:t>
          </a:r>
        </a:p>
        <a:p>
          <a:pPr marL="0" lvl="0" indent="0" algn="ctr" defTabSz="755650">
            <a:lnSpc>
              <a:spcPct val="90000"/>
            </a:lnSpc>
            <a:spcBef>
              <a:spcPct val="0"/>
            </a:spcBef>
            <a:spcAft>
              <a:spcPct val="35000"/>
            </a:spcAft>
            <a:buNone/>
          </a:pPr>
          <a:r>
            <a:rPr lang="en-US" sz="1700" kern="1200" noProof="0" dirty="0"/>
            <a:t>Industry Regulations</a:t>
          </a:r>
        </a:p>
      </dsp:txBody>
      <dsp:txXfrm>
        <a:off x="8015693" y="1452871"/>
        <a:ext cx="1363979" cy="2971075"/>
      </dsp:txXfrm>
    </dsp:sp>
    <dsp:sp modelId="{B4049D59-134C-4243-80FD-2D70FE9AFE9B}">
      <dsp:nvSpPr>
        <dsp:cNvPr id="0" name=""/>
        <dsp:cNvSpPr/>
      </dsp:nvSpPr>
      <dsp:spPr>
        <a:xfrm>
          <a:off x="9739044" y="0"/>
          <a:ext cx="1811062" cy="47014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t>E</a:t>
          </a:r>
        </a:p>
        <a:p>
          <a:pPr marL="0" lvl="0" indent="0" algn="ctr" defTabSz="1244600">
            <a:lnSpc>
              <a:spcPct val="90000"/>
            </a:lnSpc>
            <a:spcBef>
              <a:spcPct val="0"/>
            </a:spcBef>
            <a:spcAft>
              <a:spcPct val="35000"/>
            </a:spcAft>
            <a:buNone/>
          </a:pPr>
          <a:r>
            <a:rPr lang="en-US" sz="2400" kern="1200" noProof="0" dirty="0"/>
            <a:t>Environment</a:t>
          </a:r>
        </a:p>
      </dsp:txBody>
      <dsp:txXfrm>
        <a:off x="9739044" y="0"/>
        <a:ext cx="1811062" cy="1410436"/>
      </dsp:txXfrm>
    </dsp:sp>
    <dsp:sp modelId="{934D9AD1-B14B-47F5-8C3D-8E91791DE37F}">
      <dsp:nvSpPr>
        <dsp:cNvPr id="0" name=""/>
        <dsp:cNvSpPr/>
      </dsp:nvSpPr>
      <dsp:spPr>
        <a:xfrm>
          <a:off x="9920150" y="1410436"/>
          <a:ext cx="1448849" cy="305594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noProof="0" dirty="0"/>
            <a:t>Regulations and Restrictions</a:t>
          </a:r>
        </a:p>
        <a:p>
          <a:pPr marL="0" lvl="0" indent="0" algn="ctr" defTabSz="755650">
            <a:lnSpc>
              <a:spcPct val="90000"/>
            </a:lnSpc>
            <a:spcBef>
              <a:spcPct val="0"/>
            </a:spcBef>
            <a:spcAft>
              <a:spcPct val="35000"/>
            </a:spcAft>
            <a:buNone/>
          </a:pPr>
          <a:r>
            <a:rPr lang="en-US" sz="1700" kern="1200" noProof="0" dirty="0"/>
            <a:t>Consumer Attitudes</a:t>
          </a:r>
        </a:p>
      </dsp:txBody>
      <dsp:txXfrm>
        <a:off x="9962585" y="1452871"/>
        <a:ext cx="1363979" cy="2971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AFD2E-613C-4A04-898F-9374FAEE77AA}">
      <dsp:nvSpPr>
        <dsp:cNvPr id="0" name=""/>
        <dsp:cNvSpPr/>
      </dsp:nvSpPr>
      <dsp:spPr>
        <a:xfrm>
          <a:off x="5484" y="438830"/>
          <a:ext cx="2102373" cy="57851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Verdana" panose="020B0604030504040204" pitchFamily="34" charset="0"/>
            <a:buNone/>
          </a:pPr>
          <a:r>
            <a:rPr lang="en-GB" altLang="en-US" sz="1600" b="1" kern="1200" noProof="0" dirty="0"/>
            <a:t>Political Environment</a:t>
          </a:r>
          <a:endParaRPr lang="en-GB" sz="1600" b="1" kern="1200" noProof="0" dirty="0"/>
        </a:p>
      </dsp:txBody>
      <dsp:txXfrm>
        <a:off x="5484" y="438830"/>
        <a:ext cx="2102373" cy="578515"/>
      </dsp:txXfrm>
    </dsp:sp>
    <dsp:sp modelId="{1966D33A-D772-4316-8C2F-B46E1DEE8692}">
      <dsp:nvSpPr>
        <dsp:cNvPr id="0" name=""/>
        <dsp:cNvSpPr/>
      </dsp:nvSpPr>
      <dsp:spPr>
        <a:xfrm>
          <a:off x="5484" y="1017346"/>
          <a:ext cx="2102373" cy="35685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altLang="en-US" sz="1300" kern="1200" noProof="0" dirty="0"/>
            <a:t>Risk of armed conflict</a:t>
          </a:r>
        </a:p>
        <a:p>
          <a:pPr marL="114300" lvl="1" indent="-114300" algn="l" defTabSz="577850">
            <a:lnSpc>
              <a:spcPct val="90000"/>
            </a:lnSpc>
            <a:spcBef>
              <a:spcPct val="0"/>
            </a:spcBef>
            <a:spcAft>
              <a:spcPct val="15000"/>
            </a:spcAft>
            <a:buChar char="•"/>
          </a:pPr>
          <a:r>
            <a:rPr lang="en-GB" altLang="en-US" sz="1300" kern="1200" noProof="0" dirty="0"/>
            <a:t>Risk of social unrest</a:t>
          </a:r>
        </a:p>
        <a:p>
          <a:pPr marL="114300" lvl="1" indent="-114300" algn="l" defTabSz="577850">
            <a:lnSpc>
              <a:spcPct val="90000"/>
            </a:lnSpc>
            <a:spcBef>
              <a:spcPct val="0"/>
            </a:spcBef>
            <a:spcAft>
              <a:spcPct val="15000"/>
            </a:spcAft>
            <a:buChar char="•"/>
          </a:pPr>
          <a:r>
            <a:rPr lang="en-GB" altLang="en-US" sz="1300" kern="1200" noProof="0" dirty="0"/>
            <a:t>Constitutional mechanisms for the transfer of power</a:t>
          </a:r>
        </a:p>
        <a:p>
          <a:pPr marL="114300" lvl="1" indent="-114300" algn="l" defTabSz="577850">
            <a:lnSpc>
              <a:spcPct val="90000"/>
            </a:lnSpc>
            <a:spcBef>
              <a:spcPct val="0"/>
            </a:spcBef>
            <a:spcAft>
              <a:spcPct val="15000"/>
            </a:spcAft>
            <a:buChar char="•"/>
          </a:pPr>
          <a:r>
            <a:rPr lang="en-GB" altLang="en-US" sz="1300" kern="1200" noProof="0" dirty="0"/>
            <a:t>Threat of politically motivated violence</a:t>
          </a:r>
        </a:p>
        <a:p>
          <a:pPr marL="114300" lvl="1" indent="-114300" algn="l" defTabSz="577850">
            <a:lnSpc>
              <a:spcPct val="90000"/>
            </a:lnSpc>
            <a:spcBef>
              <a:spcPct val="0"/>
            </a:spcBef>
            <a:spcAft>
              <a:spcPct val="15000"/>
            </a:spcAft>
            <a:buChar char="•"/>
          </a:pPr>
          <a:r>
            <a:rPr lang="en-GB" altLang="en-US" sz="1300" kern="1200" noProof="0" dirty="0"/>
            <a:t>International disputes</a:t>
          </a:r>
        </a:p>
        <a:p>
          <a:pPr marL="114300" lvl="1" indent="-114300" algn="l" defTabSz="577850">
            <a:lnSpc>
              <a:spcPct val="90000"/>
            </a:lnSpc>
            <a:spcBef>
              <a:spcPct val="0"/>
            </a:spcBef>
            <a:spcAft>
              <a:spcPct val="15000"/>
            </a:spcAft>
            <a:buChar char="•"/>
          </a:pPr>
          <a:r>
            <a:rPr lang="en-GB" altLang="en-US" sz="1300" kern="1200" noProof="0" dirty="0"/>
            <a:t>Government policy towards business</a:t>
          </a:r>
        </a:p>
        <a:p>
          <a:pPr marL="114300" lvl="1" indent="-114300" algn="l" defTabSz="577850">
            <a:lnSpc>
              <a:spcPct val="90000"/>
            </a:lnSpc>
            <a:spcBef>
              <a:spcPct val="0"/>
            </a:spcBef>
            <a:spcAft>
              <a:spcPct val="15000"/>
            </a:spcAft>
            <a:buChar char="•"/>
          </a:pPr>
          <a:r>
            <a:rPr lang="en-GB" altLang="en-US" sz="1300" kern="1200" noProof="0" dirty="0"/>
            <a:t>Effectiveness of political system in policy formulation and execution</a:t>
          </a:r>
        </a:p>
        <a:p>
          <a:pPr marL="114300" lvl="1" indent="-114300" algn="l" defTabSz="577850">
            <a:lnSpc>
              <a:spcPct val="90000"/>
            </a:lnSpc>
            <a:spcBef>
              <a:spcPct val="0"/>
            </a:spcBef>
            <a:spcAft>
              <a:spcPct val="15000"/>
            </a:spcAft>
            <a:buChar char="•"/>
          </a:pPr>
          <a:r>
            <a:rPr lang="en-GB" altLang="en-US" sz="1300" kern="1200" noProof="0" dirty="0"/>
            <a:t>Quality of the bureaucracy</a:t>
          </a:r>
        </a:p>
        <a:p>
          <a:pPr marL="114300" lvl="1" indent="-114300" algn="l" defTabSz="577850">
            <a:lnSpc>
              <a:spcPct val="90000"/>
            </a:lnSpc>
            <a:spcBef>
              <a:spcPct val="0"/>
            </a:spcBef>
            <a:spcAft>
              <a:spcPct val="15000"/>
            </a:spcAft>
            <a:buChar char="•"/>
          </a:pPr>
          <a:r>
            <a:rPr lang="en-GB" altLang="en-US" sz="1300" kern="1200" noProof="0" dirty="0"/>
            <a:t>Transparency and fairness of legal system</a:t>
          </a:r>
        </a:p>
        <a:p>
          <a:pPr marL="114300" lvl="1" indent="-114300" algn="l" defTabSz="577850">
            <a:lnSpc>
              <a:spcPct val="90000"/>
            </a:lnSpc>
            <a:spcBef>
              <a:spcPct val="0"/>
            </a:spcBef>
            <a:spcAft>
              <a:spcPct val="15000"/>
            </a:spcAft>
            <a:buChar char="•"/>
          </a:pPr>
          <a:r>
            <a:rPr lang="en-GB" altLang="en-US" sz="1300" kern="1200" noProof="0" dirty="0"/>
            <a:t>Corruption</a:t>
          </a:r>
        </a:p>
        <a:p>
          <a:pPr marL="114300" lvl="1" indent="-114300" algn="l" defTabSz="577850">
            <a:lnSpc>
              <a:spcPct val="90000"/>
            </a:lnSpc>
            <a:spcBef>
              <a:spcPct val="0"/>
            </a:spcBef>
            <a:spcAft>
              <a:spcPct val="15000"/>
            </a:spcAft>
            <a:buChar char="•"/>
          </a:pPr>
          <a:r>
            <a:rPr lang="en-GB" altLang="en-US" sz="1300" kern="1200" noProof="0" dirty="0"/>
            <a:t>Impact of crime</a:t>
          </a:r>
        </a:p>
      </dsp:txBody>
      <dsp:txXfrm>
        <a:off x="5484" y="1017346"/>
        <a:ext cx="2102373" cy="3568500"/>
      </dsp:txXfrm>
    </dsp:sp>
    <dsp:sp modelId="{DB87F2C9-678C-45DF-9D75-88C462B06F74}">
      <dsp:nvSpPr>
        <dsp:cNvPr id="0" name=""/>
        <dsp:cNvSpPr/>
      </dsp:nvSpPr>
      <dsp:spPr>
        <a:xfrm>
          <a:off x="2402189" y="438830"/>
          <a:ext cx="2102373" cy="57851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Verdana" panose="020B0604030504040204" pitchFamily="34" charset="0"/>
            <a:buNone/>
          </a:pPr>
          <a:r>
            <a:rPr lang="en-GB" altLang="en-US" sz="1600" b="1" kern="1200" noProof="0" dirty="0"/>
            <a:t>Macroeconomic Environment</a:t>
          </a:r>
          <a:endParaRPr lang="en-GB" sz="1600" b="1" kern="1200" noProof="0" dirty="0"/>
        </a:p>
      </dsp:txBody>
      <dsp:txXfrm>
        <a:off x="2402189" y="438830"/>
        <a:ext cx="2102373" cy="578515"/>
      </dsp:txXfrm>
    </dsp:sp>
    <dsp:sp modelId="{3FA6AA0F-EF02-4028-9BCA-358CE788F365}">
      <dsp:nvSpPr>
        <dsp:cNvPr id="0" name=""/>
        <dsp:cNvSpPr/>
      </dsp:nvSpPr>
      <dsp:spPr>
        <a:xfrm>
          <a:off x="2402189" y="1017346"/>
          <a:ext cx="2102373" cy="35685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altLang="en-US" sz="1300" kern="1200" noProof="0" dirty="0"/>
            <a:t>Inflation</a:t>
          </a:r>
        </a:p>
        <a:p>
          <a:pPr marL="114300" lvl="1" indent="-114300" algn="l" defTabSz="577850">
            <a:lnSpc>
              <a:spcPct val="90000"/>
            </a:lnSpc>
            <a:spcBef>
              <a:spcPct val="0"/>
            </a:spcBef>
            <a:spcAft>
              <a:spcPct val="15000"/>
            </a:spcAft>
            <a:buChar char="•"/>
          </a:pPr>
          <a:r>
            <a:rPr lang="en-GB" altLang="en-US" sz="1300" kern="1200" noProof="0" dirty="0"/>
            <a:t>Budget balance as % of GDP</a:t>
          </a:r>
        </a:p>
        <a:p>
          <a:pPr marL="114300" lvl="1" indent="-114300" algn="l" defTabSz="577850">
            <a:lnSpc>
              <a:spcPct val="90000"/>
            </a:lnSpc>
            <a:spcBef>
              <a:spcPct val="0"/>
            </a:spcBef>
            <a:spcAft>
              <a:spcPct val="15000"/>
            </a:spcAft>
            <a:buChar char="•"/>
          </a:pPr>
          <a:r>
            <a:rPr lang="en-GB" altLang="en-US" sz="1300" kern="1200" noProof="0" dirty="0"/>
            <a:t>Government debt as % of GDP</a:t>
          </a:r>
        </a:p>
        <a:p>
          <a:pPr marL="114300" lvl="1" indent="-114300" algn="l" defTabSz="577850">
            <a:lnSpc>
              <a:spcPct val="90000"/>
            </a:lnSpc>
            <a:spcBef>
              <a:spcPct val="0"/>
            </a:spcBef>
            <a:spcAft>
              <a:spcPct val="15000"/>
            </a:spcAft>
            <a:buChar char="•"/>
          </a:pPr>
          <a:r>
            <a:rPr lang="en-GB" altLang="en-US" sz="1300" kern="1200" noProof="0" dirty="0"/>
            <a:t>Exchange rate volatility</a:t>
          </a:r>
        </a:p>
        <a:p>
          <a:pPr marL="114300" lvl="1" indent="-114300" algn="l" defTabSz="577850">
            <a:lnSpc>
              <a:spcPct val="90000"/>
            </a:lnSpc>
            <a:spcBef>
              <a:spcPct val="0"/>
            </a:spcBef>
            <a:spcAft>
              <a:spcPct val="15000"/>
            </a:spcAft>
            <a:buChar char="•"/>
          </a:pPr>
          <a:r>
            <a:rPr lang="en-GB" altLang="en-US" sz="1300" kern="1200" noProof="0" dirty="0"/>
            <a:t>Current account balance as % of GDP</a:t>
          </a:r>
        </a:p>
      </dsp:txBody>
      <dsp:txXfrm>
        <a:off x="2402189" y="1017346"/>
        <a:ext cx="2102373" cy="3568500"/>
      </dsp:txXfrm>
    </dsp:sp>
    <dsp:sp modelId="{D385BAF1-C0B0-48E7-B677-9B88029573D3}">
      <dsp:nvSpPr>
        <dsp:cNvPr id="0" name=""/>
        <dsp:cNvSpPr/>
      </dsp:nvSpPr>
      <dsp:spPr>
        <a:xfrm>
          <a:off x="4798894" y="438830"/>
          <a:ext cx="2102373" cy="57851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Verdana" panose="020B0604030504040204" pitchFamily="34" charset="0"/>
            <a:buNone/>
          </a:pPr>
          <a:r>
            <a:rPr lang="en-GB" altLang="en-US" sz="1600" b="1" kern="1200" noProof="0" dirty="0"/>
            <a:t>Market Opportunities</a:t>
          </a:r>
          <a:endParaRPr lang="en-GB" sz="1600" b="1" kern="1200" noProof="0" dirty="0"/>
        </a:p>
      </dsp:txBody>
      <dsp:txXfrm>
        <a:off x="4798894" y="438830"/>
        <a:ext cx="2102373" cy="578515"/>
      </dsp:txXfrm>
    </dsp:sp>
    <dsp:sp modelId="{E0C7DD2D-7B90-4EC5-93EE-DCFE4C88C004}">
      <dsp:nvSpPr>
        <dsp:cNvPr id="0" name=""/>
        <dsp:cNvSpPr/>
      </dsp:nvSpPr>
      <dsp:spPr>
        <a:xfrm>
          <a:off x="4798894" y="1017346"/>
          <a:ext cx="2102373" cy="35685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altLang="en-US" sz="1300" kern="1200" noProof="0" dirty="0"/>
            <a:t>GDP, $ </a:t>
          </a:r>
          <a:r>
            <a:rPr lang="en-GB" altLang="en-US" sz="1300" kern="1200" noProof="0" dirty="0" err="1"/>
            <a:t>bn</a:t>
          </a:r>
          <a:r>
            <a:rPr lang="en-GB" altLang="en-US" sz="1300" kern="1200" noProof="0" dirty="0"/>
            <a:t> at PPP</a:t>
          </a:r>
        </a:p>
        <a:p>
          <a:pPr marL="114300" lvl="1" indent="-114300" algn="l" defTabSz="577850">
            <a:lnSpc>
              <a:spcPct val="90000"/>
            </a:lnSpc>
            <a:spcBef>
              <a:spcPct val="0"/>
            </a:spcBef>
            <a:spcAft>
              <a:spcPct val="15000"/>
            </a:spcAft>
            <a:buChar char="•"/>
          </a:pPr>
          <a:r>
            <a:rPr lang="en-GB" altLang="en-US" sz="1300" kern="1200" noProof="0" dirty="0"/>
            <a:t>GDP per head, $ at PPP</a:t>
          </a:r>
        </a:p>
        <a:p>
          <a:pPr marL="114300" lvl="1" indent="-114300" algn="l" defTabSz="577850">
            <a:lnSpc>
              <a:spcPct val="90000"/>
            </a:lnSpc>
            <a:spcBef>
              <a:spcPct val="0"/>
            </a:spcBef>
            <a:spcAft>
              <a:spcPct val="15000"/>
            </a:spcAft>
            <a:buChar char="•"/>
          </a:pPr>
          <a:r>
            <a:rPr lang="en-GB" altLang="en-US" sz="1300" kern="1200" noProof="0" dirty="0"/>
            <a:t>Real GDP growth</a:t>
          </a:r>
        </a:p>
        <a:p>
          <a:pPr marL="114300" lvl="1" indent="-114300" algn="l" defTabSz="577850">
            <a:lnSpc>
              <a:spcPct val="90000"/>
            </a:lnSpc>
            <a:spcBef>
              <a:spcPct val="0"/>
            </a:spcBef>
            <a:spcAft>
              <a:spcPct val="15000"/>
            </a:spcAft>
            <a:buChar char="•"/>
          </a:pPr>
          <a:r>
            <a:rPr lang="en-GB" altLang="en-US" sz="1300" kern="1200" noProof="0" dirty="0"/>
            <a:t>Share of world merchandise trade</a:t>
          </a:r>
        </a:p>
        <a:p>
          <a:pPr marL="114300" lvl="1" indent="-114300" algn="l" defTabSz="577850">
            <a:lnSpc>
              <a:spcPct val="90000"/>
            </a:lnSpc>
            <a:spcBef>
              <a:spcPct val="0"/>
            </a:spcBef>
            <a:spcAft>
              <a:spcPct val="15000"/>
            </a:spcAft>
            <a:buChar char="•"/>
          </a:pPr>
          <a:r>
            <a:rPr lang="en-GB" altLang="en-US" sz="1300" kern="1200" noProof="0" dirty="0"/>
            <a:t>Average annual rate of growth of exports</a:t>
          </a:r>
        </a:p>
        <a:p>
          <a:pPr marL="114300" lvl="1" indent="-114300" algn="l" defTabSz="577850">
            <a:lnSpc>
              <a:spcPct val="90000"/>
            </a:lnSpc>
            <a:spcBef>
              <a:spcPct val="0"/>
            </a:spcBef>
            <a:spcAft>
              <a:spcPct val="15000"/>
            </a:spcAft>
            <a:buChar char="•"/>
          </a:pPr>
          <a:r>
            <a:rPr lang="en-GB" altLang="en-US" sz="1300" kern="1200" noProof="0" dirty="0"/>
            <a:t>Average annual rate of growth of imports</a:t>
          </a:r>
        </a:p>
        <a:p>
          <a:pPr marL="114300" lvl="1" indent="-114300" algn="l" defTabSz="577850">
            <a:lnSpc>
              <a:spcPct val="90000"/>
            </a:lnSpc>
            <a:spcBef>
              <a:spcPct val="0"/>
            </a:spcBef>
            <a:spcAft>
              <a:spcPct val="15000"/>
            </a:spcAft>
            <a:buChar char="•"/>
          </a:pPr>
          <a:r>
            <a:rPr lang="en-GB" altLang="en-US" sz="1300" kern="1200" noProof="0" dirty="0"/>
            <a:t>The natural resource endowment</a:t>
          </a:r>
        </a:p>
        <a:p>
          <a:pPr marL="114300" lvl="1" indent="-114300" algn="l" defTabSz="577850">
            <a:lnSpc>
              <a:spcPct val="90000"/>
            </a:lnSpc>
            <a:spcBef>
              <a:spcPct val="0"/>
            </a:spcBef>
            <a:spcAft>
              <a:spcPct val="15000"/>
            </a:spcAft>
            <a:buChar char="•"/>
          </a:pPr>
          <a:r>
            <a:rPr lang="en-GB" altLang="en-US" sz="1300" kern="1200" noProof="0" dirty="0"/>
            <a:t>Profitability</a:t>
          </a:r>
        </a:p>
      </dsp:txBody>
      <dsp:txXfrm>
        <a:off x="4798894" y="1017346"/>
        <a:ext cx="2102373" cy="3568500"/>
      </dsp:txXfrm>
    </dsp:sp>
    <dsp:sp modelId="{221FDF3E-06A2-424D-91E6-D18E880AB4D8}">
      <dsp:nvSpPr>
        <dsp:cNvPr id="0" name=""/>
        <dsp:cNvSpPr/>
      </dsp:nvSpPr>
      <dsp:spPr>
        <a:xfrm>
          <a:off x="7195600" y="438830"/>
          <a:ext cx="2102373" cy="57851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Verdana" panose="020B0604030504040204" pitchFamily="34" charset="0"/>
            <a:buNone/>
          </a:pPr>
          <a:r>
            <a:rPr lang="en-GB" altLang="en-US" sz="1600" b="1" kern="1200" noProof="0" dirty="0"/>
            <a:t>Private Enterprise and Competition Policy</a:t>
          </a:r>
          <a:endParaRPr lang="en-GB" sz="1600" b="1" kern="1200" noProof="0" dirty="0"/>
        </a:p>
      </dsp:txBody>
      <dsp:txXfrm>
        <a:off x="7195600" y="438830"/>
        <a:ext cx="2102373" cy="578515"/>
      </dsp:txXfrm>
    </dsp:sp>
    <dsp:sp modelId="{322A1A32-D49B-4FAA-A9E8-9A26A118B598}">
      <dsp:nvSpPr>
        <dsp:cNvPr id="0" name=""/>
        <dsp:cNvSpPr/>
      </dsp:nvSpPr>
      <dsp:spPr>
        <a:xfrm>
          <a:off x="7195600" y="1017346"/>
          <a:ext cx="2102373" cy="35685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altLang="en-US" sz="1300" kern="1200" noProof="0" dirty="0"/>
            <a:t>Degree to which private property rights are protected</a:t>
          </a:r>
        </a:p>
        <a:p>
          <a:pPr marL="114300" lvl="1" indent="-114300" algn="l" defTabSz="577850">
            <a:lnSpc>
              <a:spcPct val="90000"/>
            </a:lnSpc>
            <a:spcBef>
              <a:spcPct val="0"/>
            </a:spcBef>
            <a:spcAft>
              <a:spcPct val="15000"/>
            </a:spcAft>
            <a:buChar char="•"/>
          </a:pPr>
          <a:r>
            <a:rPr lang="en-GB" altLang="en-US" sz="1300" kern="1200" noProof="0" dirty="0"/>
            <a:t>Government regulation on setting up new private businesses</a:t>
          </a:r>
        </a:p>
        <a:p>
          <a:pPr marL="114300" lvl="1" indent="-114300" algn="l" defTabSz="577850">
            <a:lnSpc>
              <a:spcPct val="90000"/>
            </a:lnSpc>
            <a:spcBef>
              <a:spcPct val="0"/>
            </a:spcBef>
            <a:spcAft>
              <a:spcPct val="15000"/>
            </a:spcAft>
            <a:buChar char="•"/>
          </a:pPr>
          <a:r>
            <a:rPr lang="en-GB" altLang="en-US" sz="1300" kern="1200" noProof="0" dirty="0"/>
            <a:t>Freedom of existing businesses to compete</a:t>
          </a:r>
        </a:p>
        <a:p>
          <a:pPr marL="114300" lvl="1" indent="-114300" algn="l" defTabSz="577850">
            <a:lnSpc>
              <a:spcPct val="90000"/>
            </a:lnSpc>
            <a:spcBef>
              <a:spcPct val="0"/>
            </a:spcBef>
            <a:spcAft>
              <a:spcPct val="15000"/>
            </a:spcAft>
            <a:buChar char="•"/>
          </a:pPr>
          <a:r>
            <a:rPr lang="en-GB" altLang="en-US" sz="1300" kern="1200" noProof="0" dirty="0"/>
            <a:t>Promotion of competition</a:t>
          </a:r>
        </a:p>
        <a:p>
          <a:pPr marL="114300" lvl="1" indent="-114300" algn="l" defTabSz="577850">
            <a:lnSpc>
              <a:spcPct val="90000"/>
            </a:lnSpc>
            <a:spcBef>
              <a:spcPct val="0"/>
            </a:spcBef>
            <a:spcAft>
              <a:spcPct val="15000"/>
            </a:spcAft>
            <a:buChar char="•"/>
          </a:pPr>
          <a:r>
            <a:rPr lang="en-GB" altLang="en-US" sz="1300" kern="1200" noProof="0" dirty="0"/>
            <a:t>Protection of intellectual property</a:t>
          </a:r>
        </a:p>
        <a:p>
          <a:pPr marL="114300" lvl="1" indent="-114300" algn="l" defTabSz="577850">
            <a:lnSpc>
              <a:spcPct val="90000"/>
            </a:lnSpc>
            <a:spcBef>
              <a:spcPct val="0"/>
            </a:spcBef>
            <a:spcAft>
              <a:spcPct val="15000"/>
            </a:spcAft>
            <a:buChar char="•"/>
          </a:pPr>
          <a:r>
            <a:rPr lang="en-GB" altLang="en-US" sz="1300" kern="1200" noProof="0" dirty="0"/>
            <a:t>Price controls</a:t>
          </a:r>
        </a:p>
        <a:p>
          <a:pPr marL="114300" lvl="1" indent="-114300" algn="l" defTabSz="577850">
            <a:lnSpc>
              <a:spcPct val="90000"/>
            </a:lnSpc>
            <a:spcBef>
              <a:spcPct val="0"/>
            </a:spcBef>
            <a:spcAft>
              <a:spcPct val="15000"/>
            </a:spcAft>
            <a:buChar char="•"/>
          </a:pPr>
          <a:r>
            <a:rPr lang="en-GB" altLang="en-US" sz="1300" kern="1200" noProof="0" dirty="0"/>
            <a:t>Distortion arising from lobbying by special interest groups</a:t>
          </a:r>
        </a:p>
        <a:p>
          <a:pPr marL="114300" lvl="1" indent="-114300" algn="l" defTabSz="577850">
            <a:lnSpc>
              <a:spcPct val="90000"/>
            </a:lnSpc>
            <a:spcBef>
              <a:spcPct val="0"/>
            </a:spcBef>
            <a:spcAft>
              <a:spcPct val="15000"/>
            </a:spcAft>
            <a:buChar char="•"/>
          </a:pPr>
          <a:r>
            <a:rPr lang="en-GB" altLang="en-US" sz="1300" kern="1200" noProof="0" dirty="0"/>
            <a:t>Distortion arising from state ownership/control</a:t>
          </a:r>
        </a:p>
      </dsp:txBody>
      <dsp:txXfrm>
        <a:off x="7195600" y="1017346"/>
        <a:ext cx="2102373" cy="3568500"/>
      </dsp:txXfrm>
    </dsp:sp>
    <dsp:sp modelId="{84E663F8-9C02-45DF-AC57-D54F40458795}">
      <dsp:nvSpPr>
        <dsp:cNvPr id="0" name=""/>
        <dsp:cNvSpPr/>
      </dsp:nvSpPr>
      <dsp:spPr>
        <a:xfrm>
          <a:off x="9592305" y="438830"/>
          <a:ext cx="2102373" cy="57851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Font typeface="Verdana" panose="020B0604030504040204" pitchFamily="34" charset="0"/>
            <a:buNone/>
          </a:pPr>
          <a:r>
            <a:rPr lang="en-GB" altLang="en-US" sz="1600" b="1" kern="1200" noProof="0" dirty="0"/>
            <a:t>Infrastructure</a:t>
          </a:r>
        </a:p>
      </dsp:txBody>
      <dsp:txXfrm>
        <a:off x="9592305" y="438830"/>
        <a:ext cx="2102373" cy="578515"/>
      </dsp:txXfrm>
    </dsp:sp>
    <dsp:sp modelId="{B206A861-8155-431D-9DDF-BE4F7B3AD214}">
      <dsp:nvSpPr>
        <dsp:cNvPr id="0" name=""/>
        <dsp:cNvSpPr/>
      </dsp:nvSpPr>
      <dsp:spPr>
        <a:xfrm>
          <a:off x="9592305" y="1017346"/>
          <a:ext cx="2102373" cy="35685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altLang="en-US" sz="1300" kern="1200" noProof="0" dirty="0"/>
            <a:t>Telephone density</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Reliability of telecommunications network</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Extent and quality of road/rail network</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Production of electricity per head</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Infrastructure for retail and wholesale distribution</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Quality of ports’ infrastructure</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Stock of personal computers</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R&amp;D expenditure as % of GDP</a:t>
          </a:r>
        </a:p>
        <a:p>
          <a:pPr marL="114300" lvl="1" indent="-114300" algn="l" defTabSz="577850">
            <a:lnSpc>
              <a:spcPct val="90000"/>
            </a:lnSpc>
            <a:spcBef>
              <a:spcPct val="0"/>
            </a:spcBef>
            <a:spcAft>
              <a:spcPct val="15000"/>
            </a:spcAft>
            <a:buFont typeface="Arial" panose="020B0604020202020204" pitchFamily="34" charset="0"/>
            <a:buChar char="•"/>
          </a:pPr>
          <a:r>
            <a:rPr lang="en-GB" altLang="en-US" sz="1300" kern="1200" noProof="0" dirty="0"/>
            <a:t>Rent of office space</a:t>
          </a:r>
        </a:p>
      </dsp:txBody>
      <dsp:txXfrm>
        <a:off x="9592305" y="1017346"/>
        <a:ext cx="2102373" cy="3568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DA218-3706-40DE-9D02-5BD7944F6682}">
      <dsp:nvSpPr>
        <dsp:cNvPr id="0" name=""/>
        <dsp:cNvSpPr/>
      </dsp:nvSpPr>
      <dsp:spPr>
        <a:xfrm>
          <a:off x="5484" y="48820"/>
          <a:ext cx="2102373" cy="6542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Verdana" panose="020B0604030504040204" pitchFamily="34" charset="0"/>
            <a:buNone/>
          </a:pPr>
          <a:r>
            <a:rPr lang="en-GB" altLang="en-US" sz="1800" b="1" kern="1200" noProof="0" dirty="0"/>
            <a:t>Policy Towards Foreign Investment</a:t>
          </a:r>
          <a:endParaRPr lang="en-GB" sz="1800" b="1" kern="1200" noProof="0" dirty="0"/>
        </a:p>
      </dsp:txBody>
      <dsp:txXfrm>
        <a:off x="5484" y="48820"/>
        <a:ext cx="2102373" cy="654294"/>
      </dsp:txXfrm>
    </dsp:sp>
    <dsp:sp modelId="{CBCD144A-F081-4B31-BD7B-EA2E3E8F1BBC}">
      <dsp:nvSpPr>
        <dsp:cNvPr id="0" name=""/>
        <dsp:cNvSpPr/>
      </dsp:nvSpPr>
      <dsp:spPr>
        <a:xfrm>
          <a:off x="5484" y="681229"/>
          <a:ext cx="2102373" cy="431651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altLang="en-US" sz="1700" kern="1200" noProof="0" dirty="0"/>
            <a:t>Government policy towards foreign capital</a:t>
          </a:r>
        </a:p>
        <a:p>
          <a:pPr marL="171450" lvl="1" indent="-171450" algn="l" defTabSz="755650">
            <a:lnSpc>
              <a:spcPct val="90000"/>
            </a:lnSpc>
            <a:spcBef>
              <a:spcPct val="0"/>
            </a:spcBef>
            <a:spcAft>
              <a:spcPct val="15000"/>
            </a:spcAft>
            <a:buChar char="•"/>
          </a:pPr>
          <a:r>
            <a:rPr lang="en-GB" altLang="en-US" sz="1700" kern="1200" noProof="0" dirty="0"/>
            <a:t>Openness of national culture to foreign influences</a:t>
          </a:r>
        </a:p>
        <a:p>
          <a:pPr marL="171450" lvl="1" indent="-171450" algn="l" defTabSz="755650">
            <a:lnSpc>
              <a:spcPct val="90000"/>
            </a:lnSpc>
            <a:spcBef>
              <a:spcPct val="0"/>
            </a:spcBef>
            <a:spcAft>
              <a:spcPct val="15000"/>
            </a:spcAft>
            <a:buChar char="•"/>
          </a:pPr>
          <a:r>
            <a:rPr lang="en-GB" altLang="en-US" sz="1700" kern="1200" noProof="0" dirty="0"/>
            <a:t>Risk of expropriation of foreign assets</a:t>
          </a:r>
        </a:p>
        <a:p>
          <a:pPr marL="171450" lvl="1" indent="-171450" algn="l" defTabSz="755650">
            <a:lnSpc>
              <a:spcPct val="90000"/>
            </a:lnSpc>
            <a:spcBef>
              <a:spcPct val="0"/>
            </a:spcBef>
            <a:spcAft>
              <a:spcPct val="15000"/>
            </a:spcAft>
            <a:buChar char="•"/>
          </a:pPr>
          <a:r>
            <a:rPr lang="en-GB" altLang="en-US" sz="1700" kern="1200" noProof="0" dirty="0"/>
            <a:t>Availability of investment protection schemes</a:t>
          </a:r>
        </a:p>
      </dsp:txBody>
      <dsp:txXfrm>
        <a:off x="5484" y="681229"/>
        <a:ext cx="2102373" cy="4316512"/>
      </dsp:txXfrm>
    </dsp:sp>
    <dsp:sp modelId="{6E2002BF-3AA3-42AB-B76C-7EE94B89F21E}">
      <dsp:nvSpPr>
        <dsp:cNvPr id="0" name=""/>
        <dsp:cNvSpPr/>
      </dsp:nvSpPr>
      <dsp:spPr>
        <a:xfrm>
          <a:off x="2402189" y="26934"/>
          <a:ext cx="2102373" cy="6542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Verdana" panose="020B0604030504040204" pitchFamily="34" charset="0"/>
            <a:buNone/>
          </a:pPr>
          <a:r>
            <a:rPr lang="en-GB" altLang="en-US" sz="1800" b="1" kern="1200" noProof="0" dirty="0"/>
            <a:t>Foreign Trade and Exchange Controls</a:t>
          </a:r>
          <a:endParaRPr lang="en-GB" sz="1800" b="1" kern="1200" noProof="0" dirty="0"/>
        </a:p>
      </dsp:txBody>
      <dsp:txXfrm>
        <a:off x="2402189" y="26934"/>
        <a:ext cx="2102373" cy="654294"/>
      </dsp:txXfrm>
    </dsp:sp>
    <dsp:sp modelId="{675D92EE-2C73-47B6-8D20-59838382114F}">
      <dsp:nvSpPr>
        <dsp:cNvPr id="0" name=""/>
        <dsp:cNvSpPr/>
      </dsp:nvSpPr>
      <dsp:spPr>
        <a:xfrm>
          <a:off x="2402189" y="681229"/>
          <a:ext cx="2102373" cy="431651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altLang="en-US" sz="1700" kern="1200" noProof="0" dirty="0"/>
            <a:t>Capital account liberalisation</a:t>
          </a:r>
        </a:p>
        <a:p>
          <a:pPr marL="171450" lvl="1" indent="-171450" algn="l" defTabSz="755650">
            <a:lnSpc>
              <a:spcPct val="90000"/>
            </a:lnSpc>
            <a:spcBef>
              <a:spcPct val="0"/>
            </a:spcBef>
            <a:spcAft>
              <a:spcPct val="15000"/>
            </a:spcAft>
            <a:buChar char="•"/>
          </a:pPr>
          <a:r>
            <a:rPr lang="en-GB" altLang="en-US" sz="1700" kern="1200" noProof="0" dirty="0"/>
            <a:t>Tariff and non-tariff protection</a:t>
          </a:r>
        </a:p>
        <a:p>
          <a:pPr marL="171450" lvl="1" indent="-171450" algn="l" defTabSz="755650">
            <a:lnSpc>
              <a:spcPct val="90000"/>
            </a:lnSpc>
            <a:spcBef>
              <a:spcPct val="0"/>
            </a:spcBef>
            <a:spcAft>
              <a:spcPct val="15000"/>
            </a:spcAft>
            <a:buChar char="•"/>
          </a:pPr>
          <a:r>
            <a:rPr lang="en-GB" altLang="en-US" sz="1700" kern="1200" noProof="0" dirty="0"/>
            <a:t>Openness of trade</a:t>
          </a:r>
        </a:p>
        <a:p>
          <a:pPr marL="171450" lvl="1" indent="-171450" algn="l" defTabSz="755650">
            <a:lnSpc>
              <a:spcPct val="90000"/>
            </a:lnSpc>
            <a:spcBef>
              <a:spcPct val="0"/>
            </a:spcBef>
            <a:spcAft>
              <a:spcPct val="15000"/>
            </a:spcAft>
            <a:buChar char="•"/>
          </a:pPr>
          <a:r>
            <a:rPr lang="en-GB" altLang="en-US" sz="1700" kern="1200" noProof="0" dirty="0"/>
            <a:t>Restrictions on the current account</a:t>
          </a:r>
        </a:p>
      </dsp:txBody>
      <dsp:txXfrm>
        <a:off x="2402189" y="681229"/>
        <a:ext cx="2102373" cy="4316512"/>
      </dsp:txXfrm>
    </dsp:sp>
    <dsp:sp modelId="{7983D07F-86D0-4A43-95A0-F9F684913402}">
      <dsp:nvSpPr>
        <dsp:cNvPr id="0" name=""/>
        <dsp:cNvSpPr/>
      </dsp:nvSpPr>
      <dsp:spPr>
        <a:xfrm>
          <a:off x="4798894" y="26934"/>
          <a:ext cx="2102373" cy="6542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Verdana" panose="020B0604030504040204" pitchFamily="34" charset="0"/>
            <a:buNone/>
          </a:pPr>
          <a:r>
            <a:rPr lang="en-GB" altLang="en-US" sz="1800" b="1" kern="1200" noProof="0" dirty="0"/>
            <a:t>Taxes</a:t>
          </a:r>
          <a:endParaRPr lang="en-GB" sz="1800" b="1" kern="1200" noProof="0" dirty="0"/>
        </a:p>
      </dsp:txBody>
      <dsp:txXfrm>
        <a:off x="4798894" y="26934"/>
        <a:ext cx="2102373" cy="654294"/>
      </dsp:txXfrm>
    </dsp:sp>
    <dsp:sp modelId="{3EDBFA11-A17B-41DF-B217-31C6C89EA034}">
      <dsp:nvSpPr>
        <dsp:cNvPr id="0" name=""/>
        <dsp:cNvSpPr/>
      </dsp:nvSpPr>
      <dsp:spPr>
        <a:xfrm>
          <a:off x="4798894" y="681229"/>
          <a:ext cx="2102373" cy="431651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altLang="en-US" sz="1700" kern="1200" noProof="0" dirty="0"/>
            <a:t>The corporate tax burden</a:t>
          </a:r>
        </a:p>
        <a:p>
          <a:pPr marL="171450" lvl="1" indent="-171450" algn="l" defTabSz="755650">
            <a:lnSpc>
              <a:spcPct val="90000"/>
            </a:lnSpc>
            <a:spcBef>
              <a:spcPct val="0"/>
            </a:spcBef>
            <a:spcAft>
              <a:spcPct val="15000"/>
            </a:spcAft>
            <a:buChar char="•"/>
          </a:pPr>
          <a:r>
            <a:rPr lang="en-GB" altLang="en-US" sz="1700" kern="1200" noProof="0" dirty="0"/>
            <a:t>The top marginal personal income tax</a:t>
          </a:r>
        </a:p>
        <a:p>
          <a:pPr marL="171450" lvl="1" indent="-171450" algn="l" defTabSz="755650">
            <a:lnSpc>
              <a:spcPct val="90000"/>
            </a:lnSpc>
            <a:spcBef>
              <a:spcPct val="0"/>
            </a:spcBef>
            <a:spcAft>
              <a:spcPct val="15000"/>
            </a:spcAft>
            <a:buChar char="•"/>
          </a:pPr>
          <a:r>
            <a:rPr lang="en-GB" altLang="en-US" sz="1700" kern="1200" noProof="0" dirty="0"/>
            <a:t>Value-added tax</a:t>
          </a:r>
        </a:p>
        <a:p>
          <a:pPr marL="171450" lvl="1" indent="-171450" algn="l" defTabSz="755650">
            <a:lnSpc>
              <a:spcPct val="90000"/>
            </a:lnSpc>
            <a:spcBef>
              <a:spcPct val="0"/>
            </a:spcBef>
            <a:spcAft>
              <a:spcPct val="15000"/>
            </a:spcAft>
            <a:buChar char="•"/>
          </a:pPr>
          <a:r>
            <a:rPr lang="en-GB" altLang="en-US" sz="1700" kern="1200" noProof="0" dirty="0"/>
            <a:t>Employers’ social-security contributions</a:t>
          </a:r>
        </a:p>
        <a:p>
          <a:pPr marL="171450" lvl="1" indent="-171450" algn="l" defTabSz="755650">
            <a:lnSpc>
              <a:spcPct val="90000"/>
            </a:lnSpc>
            <a:spcBef>
              <a:spcPct val="0"/>
            </a:spcBef>
            <a:spcAft>
              <a:spcPct val="15000"/>
            </a:spcAft>
            <a:buChar char="•"/>
          </a:pPr>
          <a:r>
            <a:rPr lang="en-GB" altLang="en-US" sz="1700" kern="1200" noProof="0" dirty="0"/>
            <a:t>Degree to which fiscal regime encourages new investment</a:t>
          </a:r>
        </a:p>
        <a:p>
          <a:pPr marL="171450" lvl="1" indent="-171450" algn="l" defTabSz="755650">
            <a:lnSpc>
              <a:spcPct val="90000"/>
            </a:lnSpc>
            <a:spcBef>
              <a:spcPct val="0"/>
            </a:spcBef>
            <a:spcAft>
              <a:spcPct val="15000"/>
            </a:spcAft>
            <a:buChar char="•"/>
          </a:pPr>
          <a:r>
            <a:rPr lang="en-GB" altLang="en-US" sz="1700" kern="1200" noProof="0" dirty="0"/>
            <a:t>Consistency and fairness of the tax system</a:t>
          </a:r>
        </a:p>
      </dsp:txBody>
      <dsp:txXfrm>
        <a:off x="4798894" y="681229"/>
        <a:ext cx="2102373" cy="4316512"/>
      </dsp:txXfrm>
    </dsp:sp>
    <dsp:sp modelId="{3876F671-B350-4C90-BEB7-EFBDFEEE7159}">
      <dsp:nvSpPr>
        <dsp:cNvPr id="0" name=""/>
        <dsp:cNvSpPr/>
      </dsp:nvSpPr>
      <dsp:spPr>
        <a:xfrm>
          <a:off x="7195600" y="26934"/>
          <a:ext cx="2102373" cy="6542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Verdana" panose="020B0604030504040204" pitchFamily="34" charset="0"/>
            <a:buNone/>
          </a:pPr>
          <a:r>
            <a:rPr lang="en-GB" altLang="en-US" sz="1800" b="1" kern="1200" noProof="0" dirty="0"/>
            <a:t>Financing</a:t>
          </a:r>
        </a:p>
      </dsp:txBody>
      <dsp:txXfrm>
        <a:off x="7195600" y="26934"/>
        <a:ext cx="2102373" cy="654294"/>
      </dsp:txXfrm>
    </dsp:sp>
    <dsp:sp modelId="{949BDF2E-AE26-4E11-B944-BC2E43875FBE}">
      <dsp:nvSpPr>
        <dsp:cNvPr id="0" name=""/>
        <dsp:cNvSpPr/>
      </dsp:nvSpPr>
      <dsp:spPr>
        <a:xfrm>
          <a:off x="7195600" y="681229"/>
          <a:ext cx="2102373" cy="431651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altLang="en-US" sz="1700" kern="1200" noProof="0" dirty="0"/>
            <a:t>Openness of banking sector</a:t>
          </a:r>
        </a:p>
        <a:p>
          <a:pPr marL="171450" lvl="1" indent="-171450" algn="l" defTabSz="755650">
            <a:lnSpc>
              <a:spcPct val="90000"/>
            </a:lnSpc>
            <a:spcBef>
              <a:spcPct val="0"/>
            </a:spcBef>
            <a:spcAft>
              <a:spcPct val="15000"/>
            </a:spcAft>
            <a:buChar char="•"/>
          </a:pPr>
          <a:r>
            <a:rPr lang="en-GB" altLang="en-US" sz="1700" kern="1200" noProof="0" dirty="0"/>
            <a:t>Stock market capitalisation</a:t>
          </a:r>
        </a:p>
        <a:p>
          <a:pPr marL="171450" lvl="1" indent="-171450" algn="l" defTabSz="755650">
            <a:lnSpc>
              <a:spcPct val="90000"/>
            </a:lnSpc>
            <a:spcBef>
              <a:spcPct val="0"/>
            </a:spcBef>
            <a:spcAft>
              <a:spcPct val="15000"/>
            </a:spcAft>
            <a:buChar char="•"/>
          </a:pPr>
          <a:r>
            <a:rPr lang="en-GB" altLang="en-US" sz="1700" kern="1200" noProof="0" dirty="0"/>
            <a:t>Distortions in financial markets</a:t>
          </a:r>
        </a:p>
        <a:p>
          <a:pPr marL="171450" lvl="1" indent="-171450" algn="l" defTabSz="755650">
            <a:lnSpc>
              <a:spcPct val="90000"/>
            </a:lnSpc>
            <a:spcBef>
              <a:spcPct val="0"/>
            </a:spcBef>
            <a:spcAft>
              <a:spcPct val="15000"/>
            </a:spcAft>
            <a:buChar char="•"/>
          </a:pPr>
          <a:r>
            <a:rPr lang="en-GB" altLang="en-US" sz="1700" kern="1200" noProof="0" dirty="0"/>
            <a:t>Quality of the financial regulatory system</a:t>
          </a:r>
        </a:p>
        <a:p>
          <a:pPr marL="171450" lvl="1" indent="-171450" algn="l" defTabSz="755650">
            <a:lnSpc>
              <a:spcPct val="90000"/>
            </a:lnSpc>
            <a:spcBef>
              <a:spcPct val="0"/>
            </a:spcBef>
            <a:spcAft>
              <a:spcPct val="15000"/>
            </a:spcAft>
            <a:buChar char="•"/>
          </a:pPr>
          <a:r>
            <a:rPr lang="en-GB" altLang="en-US" sz="1700" kern="1200" noProof="0" dirty="0"/>
            <a:t>Access of foreigners to local capital market</a:t>
          </a:r>
        </a:p>
        <a:p>
          <a:pPr marL="171450" lvl="1" indent="-171450" algn="l" defTabSz="755650">
            <a:lnSpc>
              <a:spcPct val="90000"/>
            </a:lnSpc>
            <a:spcBef>
              <a:spcPct val="0"/>
            </a:spcBef>
            <a:spcAft>
              <a:spcPct val="15000"/>
            </a:spcAft>
            <a:buChar char="•"/>
          </a:pPr>
          <a:r>
            <a:rPr lang="en-GB" altLang="en-US" sz="1700" kern="1200" noProof="0" dirty="0"/>
            <a:t>Access to medium-term finance for investment</a:t>
          </a:r>
        </a:p>
      </dsp:txBody>
      <dsp:txXfrm>
        <a:off x="7195600" y="681229"/>
        <a:ext cx="2102373" cy="4316512"/>
      </dsp:txXfrm>
    </dsp:sp>
    <dsp:sp modelId="{7D193C89-E586-4287-BADA-C6D39B4F52AE}">
      <dsp:nvSpPr>
        <dsp:cNvPr id="0" name=""/>
        <dsp:cNvSpPr/>
      </dsp:nvSpPr>
      <dsp:spPr>
        <a:xfrm>
          <a:off x="9592305" y="26934"/>
          <a:ext cx="2102373" cy="6542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Font typeface="Verdana" panose="020B0604030504040204" pitchFamily="34" charset="0"/>
            <a:buNone/>
          </a:pPr>
          <a:r>
            <a:rPr lang="en-GB" altLang="en-US" sz="1800" b="1" kern="1200" noProof="0" dirty="0"/>
            <a:t>The Labour Market</a:t>
          </a:r>
        </a:p>
      </dsp:txBody>
      <dsp:txXfrm>
        <a:off x="9592305" y="26934"/>
        <a:ext cx="2102373" cy="654294"/>
      </dsp:txXfrm>
    </dsp:sp>
    <dsp:sp modelId="{7CC10EF4-44C5-4562-AAE6-F9AE73CA57E9}">
      <dsp:nvSpPr>
        <dsp:cNvPr id="0" name=""/>
        <dsp:cNvSpPr/>
      </dsp:nvSpPr>
      <dsp:spPr>
        <a:xfrm>
          <a:off x="9592305" y="681229"/>
          <a:ext cx="2102373" cy="431651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Incidence of strikes</a:t>
          </a:r>
        </a:p>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Labour costs adjusted for productivity</a:t>
          </a:r>
        </a:p>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Availability of skilled labour</a:t>
          </a:r>
        </a:p>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Quality of workforce</a:t>
          </a:r>
        </a:p>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Restrictiveness of labour laws</a:t>
          </a:r>
        </a:p>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Extent of wage regulation</a:t>
          </a:r>
        </a:p>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Hiring of foreign nationals</a:t>
          </a:r>
        </a:p>
        <a:p>
          <a:pPr marL="171450" lvl="1" indent="-171450" algn="l" defTabSz="755650">
            <a:lnSpc>
              <a:spcPct val="90000"/>
            </a:lnSpc>
            <a:spcBef>
              <a:spcPct val="0"/>
            </a:spcBef>
            <a:spcAft>
              <a:spcPct val="15000"/>
            </a:spcAft>
            <a:buFont typeface="Arial" panose="020B0604020202020204" pitchFamily="34" charset="0"/>
            <a:buChar char="•"/>
          </a:pPr>
          <a:r>
            <a:rPr lang="en-GB" altLang="en-US" sz="1700" kern="1200" noProof="0" dirty="0"/>
            <a:t>Cost of living</a:t>
          </a:r>
        </a:p>
      </dsp:txBody>
      <dsp:txXfrm>
        <a:off x="9592305" y="681229"/>
        <a:ext cx="2102373" cy="43165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23FD-099D-4927-B88E-777AA71D1897}">
      <dsp:nvSpPr>
        <dsp:cNvPr id="0" name=""/>
        <dsp:cNvSpPr/>
      </dsp:nvSpPr>
      <dsp:spPr>
        <a:xfrm rot="16200000">
          <a:off x="-1757766" y="2664639"/>
          <a:ext cx="4056507" cy="40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512" bIns="0" numCol="1" spcCol="1270" anchor="t" anchorCtr="0">
          <a:noAutofit/>
        </a:bodyPr>
        <a:lstStyle/>
        <a:p>
          <a:pPr marL="0" lvl="0" indent="0" algn="r" defTabSz="1244600">
            <a:lnSpc>
              <a:spcPct val="90000"/>
            </a:lnSpc>
            <a:spcBef>
              <a:spcPct val="0"/>
            </a:spcBef>
            <a:spcAft>
              <a:spcPct val="35000"/>
            </a:spcAft>
            <a:buFont typeface="+mj-lt"/>
            <a:buNone/>
          </a:pPr>
          <a:r>
            <a:rPr lang="en-US" sz="2800" kern="1200" noProof="0"/>
            <a:t>Demographic segment</a:t>
          </a:r>
          <a:endParaRPr lang="de-DE" sz="2800" kern="1200"/>
        </a:p>
      </dsp:txBody>
      <dsp:txXfrm>
        <a:off x="-1757766" y="2664639"/>
        <a:ext cx="4056507" cy="401966"/>
      </dsp:txXfrm>
    </dsp:sp>
    <dsp:sp modelId="{C226723A-9192-41DE-81BA-F0A826198A0B}">
      <dsp:nvSpPr>
        <dsp:cNvPr id="0" name=""/>
        <dsp:cNvSpPr/>
      </dsp:nvSpPr>
      <dsp:spPr>
        <a:xfrm>
          <a:off x="471470" y="837369"/>
          <a:ext cx="2002217" cy="40565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54512"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Population size</a:t>
          </a:r>
        </a:p>
        <a:p>
          <a:pPr marL="171450" lvl="1" indent="-171450" algn="l" defTabSz="711200">
            <a:lnSpc>
              <a:spcPct val="90000"/>
            </a:lnSpc>
            <a:spcBef>
              <a:spcPct val="0"/>
            </a:spcBef>
            <a:spcAft>
              <a:spcPct val="15000"/>
            </a:spcAft>
            <a:buChar char="•"/>
          </a:pPr>
          <a:r>
            <a:rPr lang="en-US" sz="1600" kern="1200" noProof="0" dirty="0"/>
            <a:t>Age structure</a:t>
          </a:r>
        </a:p>
        <a:p>
          <a:pPr marL="171450" lvl="1" indent="-171450" algn="l" defTabSz="711200">
            <a:lnSpc>
              <a:spcPct val="90000"/>
            </a:lnSpc>
            <a:spcBef>
              <a:spcPct val="0"/>
            </a:spcBef>
            <a:spcAft>
              <a:spcPct val="15000"/>
            </a:spcAft>
            <a:buChar char="•"/>
          </a:pPr>
          <a:r>
            <a:rPr lang="en-US" sz="1600" kern="1200" noProof="0" dirty="0"/>
            <a:t>Geographic distribution</a:t>
          </a:r>
        </a:p>
        <a:p>
          <a:pPr marL="171450" lvl="1" indent="-171450" algn="l" defTabSz="711200">
            <a:lnSpc>
              <a:spcPct val="90000"/>
            </a:lnSpc>
            <a:spcBef>
              <a:spcPct val="0"/>
            </a:spcBef>
            <a:spcAft>
              <a:spcPct val="15000"/>
            </a:spcAft>
            <a:buChar char="•"/>
          </a:pPr>
          <a:r>
            <a:rPr lang="en-US" sz="1600" kern="1200" noProof="0" dirty="0"/>
            <a:t>Ethnic mix</a:t>
          </a:r>
        </a:p>
        <a:p>
          <a:pPr marL="171450" lvl="1" indent="-171450" algn="l" defTabSz="711200">
            <a:lnSpc>
              <a:spcPct val="90000"/>
            </a:lnSpc>
            <a:spcBef>
              <a:spcPct val="0"/>
            </a:spcBef>
            <a:spcAft>
              <a:spcPct val="15000"/>
            </a:spcAft>
            <a:buChar char="•"/>
          </a:pPr>
          <a:r>
            <a:rPr lang="en-US" sz="1600" kern="1200" noProof="0" dirty="0" err="1"/>
            <a:t>lncome</a:t>
          </a:r>
          <a:r>
            <a:rPr lang="en-US" sz="1600" kern="1200" noProof="0" dirty="0"/>
            <a:t> distribution</a:t>
          </a:r>
        </a:p>
      </dsp:txBody>
      <dsp:txXfrm>
        <a:off x="471470" y="837369"/>
        <a:ext cx="2002217" cy="4056507"/>
      </dsp:txXfrm>
    </dsp:sp>
    <dsp:sp modelId="{C46AA9C0-DC43-4692-9680-AB5B8096CD16}">
      <dsp:nvSpPr>
        <dsp:cNvPr id="0" name=""/>
        <dsp:cNvSpPr/>
      </dsp:nvSpPr>
      <dsp:spPr>
        <a:xfrm>
          <a:off x="69504" y="306773"/>
          <a:ext cx="803932" cy="803932"/>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5F0238-C310-4461-914F-BBD5EFBDAC04}">
      <dsp:nvSpPr>
        <dsp:cNvPr id="0" name=""/>
        <dsp:cNvSpPr/>
      </dsp:nvSpPr>
      <dsp:spPr>
        <a:xfrm rot="16200000">
          <a:off x="1172753" y="2664639"/>
          <a:ext cx="4056507" cy="40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512" bIns="0" numCol="1" spcCol="1270" anchor="t" anchorCtr="0">
          <a:noAutofit/>
        </a:bodyPr>
        <a:lstStyle/>
        <a:p>
          <a:pPr marL="0" lvl="0" indent="0" algn="r" defTabSz="1244600">
            <a:lnSpc>
              <a:spcPct val="90000"/>
            </a:lnSpc>
            <a:spcBef>
              <a:spcPct val="0"/>
            </a:spcBef>
            <a:spcAft>
              <a:spcPct val="35000"/>
            </a:spcAft>
            <a:buNone/>
          </a:pPr>
          <a:r>
            <a:rPr lang="en-US" sz="2800" kern="1200" noProof="0" dirty="0"/>
            <a:t>Economic segment</a:t>
          </a:r>
        </a:p>
      </dsp:txBody>
      <dsp:txXfrm>
        <a:off x="1172753" y="2664639"/>
        <a:ext cx="4056507" cy="401966"/>
      </dsp:txXfrm>
    </dsp:sp>
    <dsp:sp modelId="{2A636AAD-295B-4911-8956-12A02A8F78CB}">
      <dsp:nvSpPr>
        <dsp:cNvPr id="0" name=""/>
        <dsp:cNvSpPr/>
      </dsp:nvSpPr>
      <dsp:spPr>
        <a:xfrm>
          <a:off x="3401989" y="837369"/>
          <a:ext cx="2002217" cy="4056507"/>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54512"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Inflation rates</a:t>
          </a:r>
        </a:p>
        <a:p>
          <a:pPr marL="171450" lvl="1" indent="-171450" algn="l" defTabSz="711200">
            <a:lnSpc>
              <a:spcPct val="90000"/>
            </a:lnSpc>
            <a:spcBef>
              <a:spcPct val="0"/>
            </a:spcBef>
            <a:spcAft>
              <a:spcPct val="15000"/>
            </a:spcAft>
            <a:buChar char="•"/>
          </a:pPr>
          <a:r>
            <a:rPr lang="en-US" sz="1600" kern="1200" noProof="0" dirty="0"/>
            <a:t>Interest rates</a:t>
          </a:r>
        </a:p>
        <a:p>
          <a:pPr marL="171450" lvl="1" indent="-171450" algn="l" defTabSz="711200">
            <a:lnSpc>
              <a:spcPct val="90000"/>
            </a:lnSpc>
            <a:spcBef>
              <a:spcPct val="0"/>
            </a:spcBef>
            <a:spcAft>
              <a:spcPct val="15000"/>
            </a:spcAft>
            <a:buChar char="•"/>
          </a:pPr>
          <a:r>
            <a:rPr lang="en-US" sz="1600" kern="1200" noProof="0" dirty="0"/>
            <a:t>Trade deficits or surpluses</a:t>
          </a:r>
        </a:p>
        <a:p>
          <a:pPr marL="171450" lvl="1" indent="-171450" algn="l" defTabSz="711200">
            <a:lnSpc>
              <a:spcPct val="90000"/>
            </a:lnSpc>
            <a:spcBef>
              <a:spcPct val="0"/>
            </a:spcBef>
            <a:spcAft>
              <a:spcPct val="15000"/>
            </a:spcAft>
            <a:buChar char="•"/>
          </a:pPr>
          <a:r>
            <a:rPr lang="en-US" sz="1600" kern="1200" noProof="0" dirty="0"/>
            <a:t>Budget deficits or surpluses</a:t>
          </a:r>
        </a:p>
        <a:p>
          <a:pPr marL="171450" lvl="1" indent="-171450" algn="l" defTabSz="711200">
            <a:lnSpc>
              <a:spcPct val="90000"/>
            </a:lnSpc>
            <a:spcBef>
              <a:spcPct val="0"/>
            </a:spcBef>
            <a:spcAft>
              <a:spcPct val="15000"/>
            </a:spcAft>
            <a:buChar char="•"/>
          </a:pPr>
          <a:r>
            <a:rPr lang="en-US" sz="1600" kern="1200" noProof="0" dirty="0"/>
            <a:t>Personal savings rate</a:t>
          </a:r>
        </a:p>
        <a:p>
          <a:pPr marL="171450" lvl="1" indent="-171450" algn="l" defTabSz="711200">
            <a:lnSpc>
              <a:spcPct val="90000"/>
            </a:lnSpc>
            <a:spcBef>
              <a:spcPct val="0"/>
            </a:spcBef>
            <a:spcAft>
              <a:spcPct val="15000"/>
            </a:spcAft>
            <a:buChar char="•"/>
          </a:pPr>
          <a:r>
            <a:rPr lang="en-US" sz="1600" kern="1200" noProof="0" dirty="0"/>
            <a:t>Business savings rates</a:t>
          </a:r>
        </a:p>
        <a:p>
          <a:pPr marL="171450" lvl="1" indent="-171450" algn="l" defTabSz="711200">
            <a:lnSpc>
              <a:spcPct val="90000"/>
            </a:lnSpc>
            <a:spcBef>
              <a:spcPct val="0"/>
            </a:spcBef>
            <a:spcAft>
              <a:spcPct val="15000"/>
            </a:spcAft>
            <a:buChar char="•"/>
          </a:pPr>
          <a:r>
            <a:rPr lang="en-US" sz="1600" kern="1200" noProof="0" dirty="0"/>
            <a:t>Gross domestic product</a:t>
          </a:r>
        </a:p>
      </dsp:txBody>
      <dsp:txXfrm>
        <a:off x="3401989" y="837369"/>
        <a:ext cx="2002217" cy="4056507"/>
      </dsp:txXfrm>
    </dsp:sp>
    <dsp:sp modelId="{7F426F4B-D7EB-499B-BF24-0AA77189C9C0}">
      <dsp:nvSpPr>
        <dsp:cNvPr id="0" name=""/>
        <dsp:cNvSpPr/>
      </dsp:nvSpPr>
      <dsp:spPr>
        <a:xfrm>
          <a:off x="3000023" y="306773"/>
          <a:ext cx="803932" cy="80393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6C1C1B-DEF4-4919-95EB-6EE6C1532009}">
      <dsp:nvSpPr>
        <dsp:cNvPr id="0" name=""/>
        <dsp:cNvSpPr/>
      </dsp:nvSpPr>
      <dsp:spPr>
        <a:xfrm rot="16200000">
          <a:off x="4103272" y="2664639"/>
          <a:ext cx="4056507" cy="40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512" bIns="0" numCol="1" spcCol="1270" anchor="t" anchorCtr="0">
          <a:noAutofit/>
        </a:bodyPr>
        <a:lstStyle/>
        <a:p>
          <a:pPr marL="0" lvl="0" indent="0" algn="r" defTabSz="1244600">
            <a:lnSpc>
              <a:spcPct val="90000"/>
            </a:lnSpc>
            <a:spcBef>
              <a:spcPct val="0"/>
            </a:spcBef>
            <a:spcAft>
              <a:spcPct val="35000"/>
            </a:spcAft>
            <a:buFont typeface="+mj-lt"/>
            <a:buNone/>
          </a:pPr>
          <a:r>
            <a:rPr lang="en-US" sz="2800" kern="1200" noProof="0" dirty="0"/>
            <a:t>Political/Legal segment</a:t>
          </a:r>
          <a:endParaRPr lang="de-DE" sz="2800" kern="1200" dirty="0"/>
        </a:p>
      </dsp:txBody>
      <dsp:txXfrm>
        <a:off x="4103272" y="2664639"/>
        <a:ext cx="4056507" cy="401966"/>
      </dsp:txXfrm>
    </dsp:sp>
    <dsp:sp modelId="{73842C80-BE46-4E42-9C98-50FCF92E24A5}">
      <dsp:nvSpPr>
        <dsp:cNvPr id="0" name=""/>
        <dsp:cNvSpPr/>
      </dsp:nvSpPr>
      <dsp:spPr>
        <a:xfrm>
          <a:off x="6332508" y="837369"/>
          <a:ext cx="2002217" cy="4056507"/>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54512"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Antitrust laws</a:t>
          </a:r>
        </a:p>
        <a:p>
          <a:pPr marL="171450" lvl="1" indent="-171450" algn="l" defTabSz="711200">
            <a:lnSpc>
              <a:spcPct val="90000"/>
            </a:lnSpc>
            <a:spcBef>
              <a:spcPct val="0"/>
            </a:spcBef>
            <a:spcAft>
              <a:spcPct val="15000"/>
            </a:spcAft>
            <a:buChar char="•"/>
          </a:pPr>
          <a:r>
            <a:rPr lang="en-US" sz="1600" kern="1200" noProof="0" dirty="0"/>
            <a:t>Taxation laws</a:t>
          </a:r>
        </a:p>
        <a:p>
          <a:pPr marL="171450" lvl="1" indent="-171450" algn="l" defTabSz="711200">
            <a:lnSpc>
              <a:spcPct val="90000"/>
            </a:lnSpc>
            <a:spcBef>
              <a:spcPct val="0"/>
            </a:spcBef>
            <a:spcAft>
              <a:spcPct val="15000"/>
            </a:spcAft>
            <a:buChar char="•"/>
          </a:pPr>
          <a:r>
            <a:rPr lang="en-US" sz="1600" kern="1200" noProof="0" dirty="0"/>
            <a:t>Deregulation philosophies</a:t>
          </a:r>
        </a:p>
        <a:p>
          <a:pPr marL="171450" lvl="1" indent="-171450" algn="l" defTabSz="711200">
            <a:lnSpc>
              <a:spcPct val="90000"/>
            </a:lnSpc>
            <a:spcBef>
              <a:spcPct val="0"/>
            </a:spcBef>
            <a:spcAft>
              <a:spcPct val="15000"/>
            </a:spcAft>
            <a:buChar char="•"/>
          </a:pPr>
          <a:r>
            <a:rPr lang="en-US" sz="1600" kern="1200" noProof="0" dirty="0" err="1"/>
            <a:t>Labour</a:t>
          </a:r>
          <a:r>
            <a:rPr lang="en-US" sz="1600" kern="1200" noProof="0" dirty="0"/>
            <a:t> training laws</a:t>
          </a:r>
        </a:p>
        <a:p>
          <a:pPr marL="171450" lvl="1" indent="-171450" algn="l" defTabSz="711200">
            <a:lnSpc>
              <a:spcPct val="90000"/>
            </a:lnSpc>
            <a:spcBef>
              <a:spcPct val="0"/>
            </a:spcBef>
            <a:spcAft>
              <a:spcPct val="15000"/>
            </a:spcAft>
            <a:buChar char="•"/>
          </a:pPr>
          <a:r>
            <a:rPr lang="en-US" sz="1600" kern="1200" noProof="0" dirty="0"/>
            <a:t>Educational philosophies and policies</a:t>
          </a:r>
        </a:p>
      </dsp:txBody>
      <dsp:txXfrm>
        <a:off x="6332508" y="837369"/>
        <a:ext cx="2002217" cy="4056507"/>
      </dsp:txXfrm>
    </dsp:sp>
    <dsp:sp modelId="{96C05231-34C3-41C5-B21A-DA0E72858D49}">
      <dsp:nvSpPr>
        <dsp:cNvPr id="0" name=""/>
        <dsp:cNvSpPr/>
      </dsp:nvSpPr>
      <dsp:spPr>
        <a:xfrm>
          <a:off x="5930542" y="306773"/>
          <a:ext cx="803932" cy="80393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0BE3FD-3722-4708-B980-B2CC5226FA68}">
      <dsp:nvSpPr>
        <dsp:cNvPr id="0" name=""/>
        <dsp:cNvSpPr/>
      </dsp:nvSpPr>
      <dsp:spPr>
        <a:xfrm rot="16200000">
          <a:off x="7033791" y="2664639"/>
          <a:ext cx="4056507" cy="40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512" bIns="0" numCol="1" spcCol="1270" anchor="t" anchorCtr="0">
          <a:noAutofit/>
        </a:bodyPr>
        <a:lstStyle/>
        <a:p>
          <a:pPr marL="0" lvl="0" indent="0" algn="r" defTabSz="1244600">
            <a:lnSpc>
              <a:spcPct val="90000"/>
            </a:lnSpc>
            <a:spcBef>
              <a:spcPct val="0"/>
            </a:spcBef>
            <a:spcAft>
              <a:spcPct val="35000"/>
            </a:spcAft>
            <a:buFont typeface="+mj-lt"/>
            <a:buNone/>
          </a:pPr>
          <a:r>
            <a:rPr lang="en-US" sz="2800" kern="1200" noProof="0"/>
            <a:t>Sociocultural segment</a:t>
          </a:r>
          <a:endParaRPr lang="en-US" sz="2800" kern="1200" noProof="0" dirty="0"/>
        </a:p>
      </dsp:txBody>
      <dsp:txXfrm>
        <a:off x="7033791" y="2664639"/>
        <a:ext cx="4056507" cy="401966"/>
      </dsp:txXfrm>
    </dsp:sp>
    <dsp:sp modelId="{5E755344-12F4-4E80-9BF4-29F3B939E201}">
      <dsp:nvSpPr>
        <dsp:cNvPr id="0" name=""/>
        <dsp:cNvSpPr/>
      </dsp:nvSpPr>
      <dsp:spPr>
        <a:xfrm>
          <a:off x="9263028" y="837369"/>
          <a:ext cx="2002217" cy="405650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54512"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Women in the workforce</a:t>
          </a:r>
        </a:p>
        <a:p>
          <a:pPr marL="171450" lvl="1" indent="-171450" algn="l" defTabSz="711200">
            <a:lnSpc>
              <a:spcPct val="90000"/>
            </a:lnSpc>
            <a:spcBef>
              <a:spcPct val="0"/>
            </a:spcBef>
            <a:spcAft>
              <a:spcPct val="15000"/>
            </a:spcAft>
            <a:buChar char="•"/>
          </a:pPr>
          <a:r>
            <a:rPr lang="en-US" sz="1600" kern="1200" noProof="0" dirty="0"/>
            <a:t>Workforce diversity</a:t>
          </a:r>
        </a:p>
        <a:p>
          <a:pPr marL="171450" lvl="1" indent="-171450" algn="l" defTabSz="711200">
            <a:lnSpc>
              <a:spcPct val="90000"/>
            </a:lnSpc>
            <a:spcBef>
              <a:spcPct val="0"/>
            </a:spcBef>
            <a:spcAft>
              <a:spcPct val="15000"/>
            </a:spcAft>
            <a:buChar char="•"/>
          </a:pPr>
          <a:r>
            <a:rPr lang="en-US" sz="1600" kern="1200" noProof="0" dirty="0"/>
            <a:t>Attitudes about the quality of work life</a:t>
          </a:r>
        </a:p>
        <a:p>
          <a:pPr marL="171450" lvl="1" indent="-171450" algn="l" defTabSz="711200">
            <a:lnSpc>
              <a:spcPct val="90000"/>
            </a:lnSpc>
            <a:spcBef>
              <a:spcPct val="0"/>
            </a:spcBef>
            <a:spcAft>
              <a:spcPct val="15000"/>
            </a:spcAft>
            <a:buChar char="•"/>
          </a:pPr>
          <a:r>
            <a:rPr lang="en-US" sz="1600" kern="1200" noProof="0" dirty="0"/>
            <a:t>Shifts in work and career preferences</a:t>
          </a:r>
        </a:p>
        <a:p>
          <a:pPr marL="171450" lvl="1" indent="-171450" algn="l" defTabSz="711200">
            <a:lnSpc>
              <a:spcPct val="90000"/>
            </a:lnSpc>
            <a:spcBef>
              <a:spcPct val="0"/>
            </a:spcBef>
            <a:spcAft>
              <a:spcPct val="15000"/>
            </a:spcAft>
            <a:buChar char="•"/>
          </a:pPr>
          <a:r>
            <a:rPr lang="en-US" sz="1600" kern="1200" noProof="0" dirty="0"/>
            <a:t>Shifts in preferences regarding product and service characteristics</a:t>
          </a:r>
        </a:p>
      </dsp:txBody>
      <dsp:txXfrm>
        <a:off x="9263028" y="837369"/>
        <a:ext cx="2002217" cy="4056507"/>
      </dsp:txXfrm>
    </dsp:sp>
    <dsp:sp modelId="{F72EBDB9-AEDA-4A09-8C5E-E7C35BA41676}">
      <dsp:nvSpPr>
        <dsp:cNvPr id="0" name=""/>
        <dsp:cNvSpPr/>
      </dsp:nvSpPr>
      <dsp:spPr>
        <a:xfrm>
          <a:off x="8861061" y="306773"/>
          <a:ext cx="803932" cy="80393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C49F9-01C2-438B-A12C-6D65AA8E2E62}">
      <dsp:nvSpPr>
        <dsp:cNvPr id="0" name=""/>
        <dsp:cNvSpPr/>
      </dsp:nvSpPr>
      <dsp:spPr>
        <a:xfrm rot="16200000">
          <a:off x="-1582469" y="2520888"/>
          <a:ext cx="3803904" cy="51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687" bIns="0" numCol="1" spcCol="1270" anchor="t" anchorCtr="0">
          <a:noAutofit/>
        </a:bodyPr>
        <a:lstStyle/>
        <a:p>
          <a:pPr marL="0" lvl="0" indent="0" algn="r" defTabSz="933450">
            <a:lnSpc>
              <a:spcPct val="90000"/>
            </a:lnSpc>
            <a:spcBef>
              <a:spcPct val="0"/>
            </a:spcBef>
            <a:spcAft>
              <a:spcPct val="35000"/>
            </a:spcAft>
            <a:buNone/>
          </a:pPr>
          <a:r>
            <a:rPr lang="en-US" sz="2100" kern="1200" noProof="0" dirty="0"/>
            <a:t>Technological segment</a:t>
          </a:r>
        </a:p>
      </dsp:txBody>
      <dsp:txXfrm>
        <a:off x="-1582469" y="2520888"/>
        <a:ext cx="3803904" cy="515550"/>
      </dsp:txXfrm>
    </dsp:sp>
    <dsp:sp modelId="{2E0DCF56-64B7-4552-BB96-5F80F8009056}">
      <dsp:nvSpPr>
        <dsp:cNvPr id="0" name=""/>
        <dsp:cNvSpPr/>
      </dsp:nvSpPr>
      <dsp:spPr>
        <a:xfrm>
          <a:off x="577257" y="876711"/>
          <a:ext cx="2567988" cy="38039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4687"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Product innovations</a:t>
          </a:r>
        </a:p>
        <a:p>
          <a:pPr marL="171450" lvl="1" indent="-171450" algn="l" defTabSz="711200">
            <a:lnSpc>
              <a:spcPct val="90000"/>
            </a:lnSpc>
            <a:spcBef>
              <a:spcPct val="0"/>
            </a:spcBef>
            <a:spcAft>
              <a:spcPct val="15000"/>
            </a:spcAft>
            <a:buChar char="•"/>
          </a:pPr>
          <a:r>
            <a:rPr lang="en-US" sz="1600" kern="1200" noProof="0" dirty="0"/>
            <a:t>Applications of knowledge</a:t>
          </a:r>
        </a:p>
        <a:p>
          <a:pPr marL="171450" lvl="1" indent="-171450" algn="l" defTabSz="711200">
            <a:lnSpc>
              <a:spcPct val="90000"/>
            </a:lnSpc>
            <a:spcBef>
              <a:spcPct val="0"/>
            </a:spcBef>
            <a:spcAft>
              <a:spcPct val="15000"/>
            </a:spcAft>
            <a:buChar char="•"/>
          </a:pPr>
          <a:r>
            <a:rPr lang="en-US" sz="1600" kern="1200" noProof="0" dirty="0"/>
            <a:t>Focus of private and government supported R&amp;D expenditures</a:t>
          </a:r>
        </a:p>
        <a:p>
          <a:pPr marL="171450" lvl="1" indent="-171450" algn="l" defTabSz="711200">
            <a:lnSpc>
              <a:spcPct val="90000"/>
            </a:lnSpc>
            <a:spcBef>
              <a:spcPct val="0"/>
            </a:spcBef>
            <a:spcAft>
              <a:spcPct val="15000"/>
            </a:spcAft>
            <a:buChar char="•"/>
          </a:pPr>
          <a:r>
            <a:rPr lang="en-US" sz="1600" kern="1200" noProof="0" dirty="0"/>
            <a:t>New communication technologies</a:t>
          </a:r>
        </a:p>
      </dsp:txBody>
      <dsp:txXfrm>
        <a:off x="577257" y="876711"/>
        <a:ext cx="2567988" cy="3803904"/>
      </dsp:txXfrm>
    </dsp:sp>
    <dsp:sp modelId="{4FBCFE74-EFDE-4312-BEE0-0C3E7497BC79}">
      <dsp:nvSpPr>
        <dsp:cNvPr id="0" name=""/>
        <dsp:cNvSpPr/>
      </dsp:nvSpPr>
      <dsp:spPr>
        <a:xfrm>
          <a:off x="61706" y="196184"/>
          <a:ext cx="1031101" cy="10311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80876-A30D-4F98-8132-447BA5739309}">
      <dsp:nvSpPr>
        <dsp:cNvPr id="0" name=""/>
        <dsp:cNvSpPr/>
      </dsp:nvSpPr>
      <dsp:spPr>
        <a:xfrm rot="16200000">
          <a:off x="2176628" y="2520888"/>
          <a:ext cx="3803904" cy="51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687" bIns="0" numCol="1" spcCol="1270" anchor="t" anchorCtr="0">
          <a:noAutofit/>
        </a:bodyPr>
        <a:lstStyle/>
        <a:p>
          <a:pPr marL="0" lvl="0" indent="0" algn="r" defTabSz="933450">
            <a:lnSpc>
              <a:spcPct val="90000"/>
            </a:lnSpc>
            <a:spcBef>
              <a:spcPct val="0"/>
            </a:spcBef>
            <a:spcAft>
              <a:spcPct val="35000"/>
            </a:spcAft>
            <a:buFont typeface="+mj-lt"/>
            <a:buNone/>
          </a:pPr>
          <a:r>
            <a:rPr lang="en-US" sz="2100" kern="1200" noProof="0" dirty="0"/>
            <a:t>Global segment</a:t>
          </a:r>
          <a:endParaRPr lang="de-DE" sz="2100" kern="1200" dirty="0"/>
        </a:p>
      </dsp:txBody>
      <dsp:txXfrm>
        <a:off x="2176628" y="2520888"/>
        <a:ext cx="3803904" cy="515550"/>
      </dsp:txXfrm>
    </dsp:sp>
    <dsp:sp modelId="{C6D0FA4F-AC9A-4592-BD44-A15260412DF3}">
      <dsp:nvSpPr>
        <dsp:cNvPr id="0" name=""/>
        <dsp:cNvSpPr/>
      </dsp:nvSpPr>
      <dsp:spPr>
        <a:xfrm>
          <a:off x="4336355" y="876711"/>
          <a:ext cx="2567988" cy="3803904"/>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4687"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Important political events</a:t>
          </a:r>
        </a:p>
        <a:p>
          <a:pPr marL="171450" lvl="1" indent="-171450" algn="l" defTabSz="711200">
            <a:lnSpc>
              <a:spcPct val="90000"/>
            </a:lnSpc>
            <a:spcBef>
              <a:spcPct val="0"/>
            </a:spcBef>
            <a:spcAft>
              <a:spcPct val="15000"/>
            </a:spcAft>
            <a:buChar char="•"/>
          </a:pPr>
          <a:r>
            <a:rPr lang="en-US" sz="1600" kern="1200" noProof="0" dirty="0"/>
            <a:t>Critical global markets</a:t>
          </a:r>
        </a:p>
        <a:p>
          <a:pPr marL="171450" lvl="1" indent="-171450" algn="l" defTabSz="711200">
            <a:lnSpc>
              <a:spcPct val="90000"/>
            </a:lnSpc>
            <a:spcBef>
              <a:spcPct val="0"/>
            </a:spcBef>
            <a:spcAft>
              <a:spcPct val="15000"/>
            </a:spcAft>
            <a:buChar char="•"/>
          </a:pPr>
          <a:r>
            <a:rPr lang="en-US" sz="1600" kern="1200" noProof="0" dirty="0"/>
            <a:t>Newly </a:t>
          </a:r>
          <a:r>
            <a:rPr lang="en-US" sz="1600" kern="1200" noProof="0" dirty="0" err="1"/>
            <a:t>industrialised</a:t>
          </a:r>
          <a:r>
            <a:rPr lang="en-US" sz="1600" kern="1200" noProof="0" dirty="0"/>
            <a:t> countries</a:t>
          </a:r>
        </a:p>
        <a:p>
          <a:pPr marL="171450" lvl="1" indent="-171450" algn="l" defTabSz="711200">
            <a:lnSpc>
              <a:spcPct val="90000"/>
            </a:lnSpc>
            <a:spcBef>
              <a:spcPct val="0"/>
            </a:spcBef>
            <a:spcAft>
              <a:spcPct val="15000"/>
            </a:spcAft>
            <a:buChar char="•"/>
          </a:pPr>
          <a:r>
            <a:rPr lang="en-US" sz="1600" kern="1200" noProof="0" dirty="0"/>
            <a:t>Different cultural and institutional attributes</a:t>
          </a:r>
        </a:p>
      </dsp:txBody>
      <dsp:txXfrm>
        <a:off x="4336355" y="876711"/>
        <a:ext cx="2567988" cy="3803904"/>
      </dsp:txXfrm>
    </dsp:sp>
    <dsp:sp modelId="{C1ACD227-9473-4B15-8186-FBCF94DCBBC1}">
      <dsp:nvSpPr>
        <dsp:cNvPr id="0" name=""/>
        <dsp:cNvSpPr/>
      </dsp:nvSpPr>
      <dsp:spPr>
        <a:xfrm>
          <a:off x="3820805" y="196184"/>
          <a:ext cx="1031101" cy="103110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4472EA-3046-49E2-864E-F6C4B71DAD77}">
      <dsp:nvSpPr>
        <dsp:cNvPr id="0" name=""/>
        <dsp:cNvSpPr/>
      </dsp:nvSpPr>
      <dsp:spPr>
        <a:xfrm rot="16200000">
          <a:off x="5935726" y="2520888"/>
          <a:ext cx="3803904" cy="51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687" bIns="0" numCol="1" spcCol="1270" anchor="t" anchorCtr="0">
          <a:noAutofit/>
        </a:bodyPr>
        <a:lstStyle/>
        <a:p>
          <a:pPr marL="0" lvl="0" indent="0" algn="r" defTabSz="933450">
            <a:lnSpc>
              <a:spcPct val="90000"/>
            </a:lnSpc>
            <a:spcBef>
              <a:spcPct val="0"/>
            </a:spcBef>
            <a:spcAft>
              <a:spcPct val="35000"/>
            </a:spcAft>
            <a:buNone/>
          </a:pPr>
          <a:r>
            <a:rPr lang="en-US" sz="2100" kern="1200" noProof="0" dirty="0"/>
            <a:t>Physical Environment segment</a:t>
          </a:r>
        </a:p>
      </dsp:txBody>
      <dsp:txXfrm>
        <a:off x="5935726" y="2520888"/>
        <a:ext cx="3803904" cy="515550"/>
      </dsp:txXfrm>
    </dsp:sp>
    <dsp:sp modelId="{669A25B1-8087-4F94-84C3-3AF6C24676EC}">
      <dsp:nvSpPr>
        <dsp:cNvPr id="0" name=""/>
        <dsp:cNvSpPr/>
      </dsp:nvSpPr>
      <dsp:spPr>
        <a:xfrm>
          <a:off x="8095454" y="876711"/>
          <a:ext cx="2567988" cy="380390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454687"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Practices used to develop energy sources</a:t>
          </a:r>
        </a:p>
        <a:p>
          <a:pPr marL="171450" lvl="1" indent="-171450" algn="l" defTabSz="711200">
            <a:lnSpc>
              <a:spcPct val="90000"/>
            </a:lnSpc>
            <a:spcBef>
              <a:spcPct val="0"/>
            </a:spcBef>
            <a:spcAft>
              <a:spcPct val="15000"/>
            </a:spcAft>
            <a:buChar char="•"/>
          </a:pPr>
          <a:r>
            <a:rPr lang="en-US" sz="1600" kern="1200" noProof="0" dirty="0"/>
            <a:t>Renewable energy efforts</a:t>
          </a:r>
        </a:p>
        <a:p>
          <a:pPr marL="171450" lvl="1" indent="-171450" algn="l" defTabSz="711200">
            <a:lnSpc>
              <a:spcPct val="90000"/>
            </a:lnSpc>
            <a:spcBef>
              <a:spcPct val="0"/>
            </a:spcBef>
            <a:spcAft>
              <a:spcPct val="15000"/>
            </a:spcAft>
            <a:buChar char="•"/>
          </a:pPr>
          <a:r>
            <a:rPr lang="en-US" sz="1600" kern="1200" noProof="0" dirty="0" err="1"/>
            <a:t>Minimising</a:t>
          </a:r>
          <a:r>
            <a:rPr lang="en-US" sz="1600" kern="1200" noProof="0" dirty="0"/>
            <a:t> a firm's environmental footprint</a:t>
          </a:r>
        </a:p>
        <a:p>
          <a:pPr marL="171450" lvl="1" indent="-171450" algn="l" defTabSz="711200">
            <a:lnSpc>
              <a:spcPct val="90000"/>
            </a:lnSpc>
            <a:spcBef>
              <a:spcPct val="0"/>
            </a:spcBef>
            <a:spcAft>
              <a:spcPct val="15000"/>
            </a:spcAft>
            <a:buChar char="•"/>
          </a:pPr>
          <a:r>
            <a:rPr lang="en-US" sz="1600" kern="1200" noProof="0" dirty="0"/>
            <a:t>Availability of water as a resource</a:t>
          </a:r>
        </a:p>
        <a:p>
          <a:pPr marL="171450" lvl="1" indent="-171450" algn="l" defTabSz="711200">
            <a:lnSpc>
              <a:spcPct val="90000"/>
            </a:lnSpc>
            <a:spcBef>
              <a:spcPct val="0"/>
            </a:spcBef>
            <a:spcAft>
              <a:spcPct val="15000"/>
            </a:spcAft>
            <a:buChar char="•"/>
          </a:pPr>
          <a:r>
            <a:rPr lang="en-US" sz="1600" kern="1200" noProof="0" dirty="0"/>
            <a:t>Producing environmentally-friendly products</a:t>
          </a:r>
        </a:p>
        <a:p>
          <a:pPr marL="171450" lvl="1" indent="-171450" algn="l" defTabSz="711200">
            <a:lnSpc>
              <a:spcPct val="90000"/>
            </a:lnSpc>
            <a:spcBef>
              <a:spcPct val="0"/>
            </a:spcBef>
            <a:spcAft>
              <a:spcPct val="15000"/>
            </a:spcAft>
            <a:buChar char="•"/>
          </a:pPr>
          <a:r>
            <a:rPr lang="en-US" sz="1600" kern="1200" noProof="0" dirty="0"/>
            <a:t>Reacting to natural or man-made disasters</a:t>
          </a:r>
        </a:p>
      </dsp:txBody>
      <dsp:txXfrm>
        <a:off x="8095454" y="876711"/>
        <a:ext cx="2567988" cy="3803904"/>
      </dsp:txXfrm>
    </dsp:sp>
    <dsp:sp modelId="{2EED2CF6-508D-4D8D-828E-2B7680D5471C}">
      <dsp:nvSpPr>
        <dsp:cNvPr id="0" name=""/>
        <dsp:cNvSpPr/>
      </dsp:nvSpPr>
      <dsp:spPr>
        <a:xfrm>
          <a:off x="7579903" y="196184"/>
          <a:ext cx="1031101" cy="103110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12D1C-E14C-48B3-8E4A-D4F636327DEE}">
      <dsp:nvSpPr>
        <dsp:cNvPr id="0" name=""/>
        <dsp:cNvSpPr/>
      </dsp:nvSpPr>
      <dsp:spPr>
        <a:xfrm>
          <a:off x="0" y="2375"/>
          <a:ext cx="100756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542F-7EA6-4C7F-8627-08E92FA7E429}">
      <dsp:nvSpPr>
        <dsp:cNvPr id="0" name=""/>
        <dsp:cNvSpPr/>
      </dsp:nvSpPr>
      <dsp:spPr>
        <a:xfrm>
          <a:off x="0" y="2375"/>
          <a:ext cx="2015121" cy="8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World Bank</a:t>
          </a:r>
        </a:p>
      </dsp:txBody>
      <dsp:txXfrm>
        <a:off x="0" y="2375"/>
        <a:ext cx="2015121" cy="809934"/>
      </dsp:txXfrm>
    </dsp:sp>
    <dsp:sp modelId="{47C167F2-81AE-438B-85D9-53297F903331}">
      <dsp:nvSpPr>
        <dsp:cNvPr id="0" name=""/>
        <dsp:cNvSpPr/>
      </dsp:nvSpPr>
      <dsp:spPr>
        <a:xfrm>
          <a:off x="2166255" y="21199"/>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err="1"/>
            <a:t>Doing</a:t>
          </a:r>
          <a:r>
            <a:rPr lang="de-DE" sz="1700" kern="1200" dirty="0"/>
            <a:t> Business Report</a:t>
          </a:r>
        </a:p>
      </dsp:txBody>
      <dsp:txXfrm>
        <a:off x="2166255" y="21199"/>
        <a:ext cx="7909351" cy="376492"/>
      </dsp:txXfrm>
    </dsp:sp>
    <dsp:sp modelId="{9122AF86-4BF6-4EB6-A41E-C81DD7859991}">
      <dsp:nvSpPr>
        <dsp:cNvPr id="0" name=""/>
        <dsp:cNvSpPr/>
      </dsp:nvSpPr>
      <dsp:spPr>
        <a:xfrm>
          <a:off x="2015121" y="397692"/>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3A0F3-FF39-456E-846F-2375B7AD5005}">
      <dsp:nvSpPr>
        <dsp:cNvPr id="0" name=""/>
        <dsp:cNvSpPr/>
      </dsp:nvSpPr>
      <dsp:spPr>
        <a:xfrm>
          <a:off x="2166255" y="416517"/>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hlinkClick xmlns:r="http://schemas.openxmlformats.org/officeDocument/2006/relationships" r:id="rId1"/>
            </a:rPr>
            <a:t>http://www.doingbusiness.org</a:t>
          </a:r>
          <a:endParaRPr lang="de-DE" sz="1700" kern="1200" dirty="0"/>
        </a:p>
      </dsp:txBody>
      <dsp:txXfrm>
        <a:off x="2166255" y="416517"/>
        <a:ext cx="7909351" cy="376492"/>
      </dsp:txXfrm>
    </dsp:sp>
    <dsp:sp modelId="{5CC15D86-768B-4D7F-AB44-E14E9E1F55E4}">
      <dsp:nvSpPr>
        <dsp:cNvPr id="0" name=""/>
        <dsp:cNvSpPr/>
      </dsp:nvSpPr>
      <dsp:spPr>
        <a:xfrm>
          <a:off x="2015121" y="793010"/>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E685E-87F3-481E-8D79-B45C386A5B14}">
      <dsp:nvSpPr>
        <dsp:cNvPr id="0" name=""/>
        <dsp:cNvSpPr/>
      </dsp:nvSpPr>
      <dsp:spPr>
        <a:xfrm>
          <a:off x="0" y="812309"/>
          <a:ext cx="100756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A3553-F3A3-49C8-BAC3-462A37414930}">
      <dsp:nvSpPr>
        <dsp:cNvPr id="0" name=""/>
        <dsp:cNvSpPr/>
      </dsp:nvSpPr>
      <dsp:spPr>
        <a:xfrm>
          <a:off x="0" y="812309"/>
          <a:ext cx="2015121" cy="8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Bertelsmann</a:t>
          </a:r>
        </a:p>
      </dsp:txBody>
      <dsp:txXfrm>
        <a:off x="0" y="812309"/>
        <a:ext cx="2015121" cy="809934"/>
      </dsp:txXfrm>
    </dsp:sp>
    <dsp:sp modelId="{37FB636E-17D4-4825-829C-FA11927573B3}">
      <dsp:nvSpPr>
        <dsp:cNvPr id="0" name=""/>
        <dsp:cNvSpPr/>
      </dsp:nvSpPr>
      <dsp:spPr>
        <a:xfrm>
          <a:off x="2166255" y="831134"/>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Bertelsmann </a:t>
          </a:r>
          <a:r>
            <a:rPr lang="de-DE" sz="1700" kern="1200" dirty="0" err="1"/>
            <a:t>transformation</a:t>
          </a:r>
          <a:r>
            <a:rPr lang="de-DE" sz="1700" kern="1200" dirty="0"/>
            <a:t> </a:t>
          </a:r>
          <a:r>
            <a:rPr lang="de-DE" sz="1700" kern="1200" dirty="0" err="1"/>
            <a:t>index</a:t>
          </a:r>
          <a:endParaRPr lang="de-DE" sz="1700" kern="1200" dirty="0"/>
        </a:p>
      </dsp:txBody>
      <dsp:txXfrm>
        <a:off x="2166255" y="831134"/>
        <a:ext cx="7909351" cy="376492"/>
      </dsp:txXfrm>
    </dsp:sp>
    <dsp:sp modelId="{F12ABF6C-7C30-4DD3-87CA-D810C770C003}">
      <dsp:nvSpPr>
        <dsp:cNvPr id="0" name=""/>
        <dsp:cNvSpPr/>
      </dsp:nvSpPr>
      <dsp:spPr>
        <a:xfrm>
          <a:off x="2015121" y="1207627"/>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0A8B81-E6A0-4C25-A1AF-37784076964B}">
      <dsp:nvSpPr>
        <dsp:cNvPr id="0" name=""/>
        <dsp:cNvSpPr/>
      </dsp:nvSpPr>
      <dsp:spPr>
        <a:xfrm>
          <a:off x="2166255" y="1226451"/>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hlinkClick xmlns:r="http://schemas.openxmlformats.org/officeDocument/2006/relationships" r:id="rId2"/>
            </a:rPr>
            <a:t>https://www.bti-project.org</a:t>
          </a:r>
          <a:endParaRPr lang="de-DE" sz="1700" kern="1200" dirty="0"/>
        </a:p>
      </dsp:txBody>
      <dsp:txXfrm>
        <a:off x="2166255" y="1226451"/>
        <a:ext cx="7909351" cy="376492"/>
      </dsp:txXfrm>
    </dsp:sp>
    <dsp:sp modelId="{4E89EBE6-7A53-4E05-A1BA-D2C1608C4E72}">
      <dsp:nvSpPr>
        <dsp:cNvPr id="0" name=""/>
        <dsp:cNvSpPr/>
      </dsp:nvSpPr>
      <dsp:spPr>
        <a:xfrm>
          <a:off x="2015121" y="1602944"/>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087A6-CF30-449C-B74D-A12726CB7D9A}">
      <dsp:nvSpPr>
        <dsp:cNvPr id="0" name=""/>
        <dsp:cNvSpPr/>
      </dsp:nvSpPr>
      <dsp:spPr>
        <a:xfrm>
          <a:off x="0" y="1622244"/>
          <a:ext cx="100756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C64F6-996D-4382-A7A2-958C75FD6047}">
      <dsp:nvSpPr>
        <dsp:cNvPr id="0" name=""/>
        <dsp:cNvSpPr/>
      </dsp:nvSpPr>
      <dsp:spPr>
        <a:xfrm>
          <a:off x="0" y="1622244"/>
          <a:ext cx="2015121" cy="8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Transparency International</a:t>
          </a:r>
        </a:p>
      </dsp:txBody>
      <dsp:txXfrm>
        <a:off x="0" y="1622244"/>
        <a:ext cx="2015121" cy="809934"/>
      </dsp:txXfrm>
    </dsp:sp>
    <dsp:sp modelId="{B445301F-B5FC-4D00-9144-9FBE75469ACD}">
      <dsp:nvSpPr>
        <dsp:cNvPr id="0" name=""/>
        <dsp:cNvSpPr/>
      </dsp:nvSpPr>
      <dsp:spPr>
        <a:xfrm>
          <a:off x="2166255" y="1641068"/>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err="1"/>
            <a:t>Corruption</a:t>
          </a:r>
          <a:r>
            <a:rPr lang="de-DE" sz="1700" kern="1200" dirty="0"/>
            <a:t> </a:t>
          </a:r>
          <a:r>
            <a:rPr lang="de-DE" sz="1700" kern="1200" dirty="0" err="1"/>
            <a:t>Perception</a:t>
          </a:r>
          <a:r>
            <a:rPr lang="de-DE" sz="1700" kern="1200" dirty="0"/>
            <a:t> Index</a:t>
          </a:r>
        </a:p>
      </dsp:txBody>
      <dsp:txXfrm>
        <a:off x="2166255" y="1641068"/>
        <a:ext cx="7909351" cy="376492"/>
      </dsp:txXfrm>
    </dsp:sp>
    <dsp:sp modelId="{C7E13F18-A57B-4110-B640-9F9C65B9DDF0}">
      <dsp:nvSpPr>
        <dsp:cNvPr id="0" name=""/>
        <dsp:cNvSpPr/>
      </dsp:nvSpPr>
      <dsp:spPr>
        <a:xfrm>
          <a:off x="2015121" y="2017561"/>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FC16A-2F4D-45AA-93B8-5332A5792702}">
      <dsp:nvSpPr>
        <dsp:cNvPr id="0" name=""/>
        <dsp:cNvSpPr/>
      </dsp:nvSpPr>
      <dsp:spPr>
        <a:xfrm>
          <a:off x="2166255" y="2036386"/>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https://www.transparency.org/country</a:t>
          </a:r>
        </a:p>
      </dsp:txBody>
      <dsp:txXfrm>
        <a:off x="2166255" y="2036386"/>
        <a:ext cx="7909351" cy="376492"/>
      </dsp:txXfrm>
    </dsp:sp>
    <dsp:sp modelId="{5936E75C-D90E-4C7E-89A6-F947A70B011A}">
      <dsp:nvSpPr>
        <dsp:cNvPr id="0" name=""/>
        <dsp:cNvSpPr/>
      </dsp:nvSpPr>
      <dsp:spPr>
        <a:xfrm>
          <a:off x="2015121" y="2412879"/>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4D4850-4836-4733-BECD-79BA5A58775A}">
      <dsp:nvSpPr>
        <dsp:cNvPr id="0" name=""/>
        <dsp:cNvSpPr/>
      </dsp:nvSpPr>
      <dsp:spPr>
        <a:xfrm>
          <a:off x="0" y="2432178"/>
          <a:ext cx="100756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1707F-8DFB-43B3-AD21-6344A73FE41F}">
      <dsp:nvSpPr>
        <dsp:cNvPr id="0" name=""/>
        <dsp:cNvSpPr/>
      </dsp:nvSpPr>
      <dsp:spPr>
        <a:xfrm>
          <a:off x="0" y="2432178"/>
          <a:ext cx="2015121" cy="8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Moody‘s</a:t>
          </a:r>
        </a:p>
      </dsp:txBody>
      <dsp:txXfrm>
        <a:off x="0" y="2432178"/>
        <a:ext cx="2015121" cy="809934"/>
      </dsp:txXfrm>
    </dsp:sp>
    <dsp:sp modelId="{AC62515A-C127-490E-A99B-7D616AC87634}">
      <dsp:nvSpPr>
        <dsp:cNvPr id="0" name=""/>
        <dsp:cNvSpPr/>
      </dsp:nvSpPr>
      <dsp:spPr>
        <a:xfrm>
          <a:off x="2166255" y="2451003"/>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Sovereigns Ratings List</a:t>
          </a:r>
        </a:p>
      </dsp:txBody>
      <dsp:txXfrm>
        <a:off x="2166255" y="2451003"/>
        <a:ext cx="7909351" cy="376492"/>
      </dsp:txXfrm>
    </dsp:sp>
    <dsp:sp modelId="{25FAA543-B5F5-487D-BBE3-6FA4BB149CE6}">
      <dsp:nvSpPr>
        <dsp:cNvPr id="0" name=""/>
        <dsp:cNvSpPr/>
      </dsp:nvSpPr>
      <dsp:spPr>
        <a:xfrm>
          <a:off x="2015121" y="2827496"/>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A5ED6-B516-4703-A282-ADB0CA1485F4}">
      <dsp:nvSpPr>
        <dsp:cNvPr id="0" name=""/>
        <dsp:cNvSpPr/>
      </dsp:nvSpPr>
      <dsp:spPr>
        <a:xfrm>
          <a:off x="2166255" y="2846320"/>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hlinkClick xmlns:r="http://schemas.openxmlformats.org/officeDocument/2006/relationships" r:id="rId3"/>
            </a:rPr>
            <a:t>https://countryeconomy.com/ratings/moodys</a:t>
          </a:r>
          <a:endParaRPr lang="de-DE" sz="1700" kern="1200" dirty="0"/>
        </a:p>
      </dsp:txBody>
      <dsp:txXfrm>
        <a:off x="2166255" y="2846320"/>
        <a:ext cx="7909351" cy="376492"/>
      </dsp:txXfrm>
    </dsp:sp>
    <dsp:sp modelId="{D217D2AD-857B-4DCA-A511-A101A9B37016}">
      <dsp:nvSpPr>
        <dsp:cNvPr id="0" name=""/>
        <dsp:cNvSpPr/>
      </dsp:nvSpPr>
      <dsp:spPr>
        <a:xfrm>
          <a:off x="2015121" y="3222813"/>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CA21D8-FAA7-4EFA-8DF9-D1122E4A861A}">
      <dsp:nvSpPr>
        <dsp:cNvPr id="0" name=""/>
        <dsp:cNvSpPr/>
      </dsp:nvSpPr>
      <dsp:spPr>
        <a:xfrm>
          <a:off x="0" y="3242112"/>
          <a:ext cx="100756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D958B4-9557-4840-8876-AC548F3F837C}">
      <dsp:nvSpPr>
        <dsp:cNvPr id="0" name=""/>
        <dsp:cNvSpPr/>
      </dsp:nvSpPr>
      <dsp:spPr>
        <a:xfrm>
          <a:off x="0" y="3242112"/>
          <a:ext cx="2015121" cy="8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BERI</a:t>
          </a:r>
        </a:p>
      </dsp:txBody>
      <dsp:txXfrm>
        <a:off x="0" y="3242112"/>
        <a:ext cx="2015121" cy="809934"/>
      </dsp:txXfrm>
    </dsp:sp>
    <dsp:sp modelId="{D83B21E0-6AE8-45FE-942C-3BCA01020DD5}">
      <dsp:nvSpPr>
        <dsp:cNvPr id="0" name=""/>
        <dsp:cNvSpPr/>
      </dsp:nvSpPr>
      <dsp:spPr>
        <a:xfrm>
          <a:off x="2166255" y="3260937"/>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Business Risk Service (</a:t>
          </a:r>
          <a:r>
            <a:rPr lang="de-DE" sz="1700" kern="1200" dirty="0" err="1"/>
            <a:t>BRS</a:t>
          </a:r>
          <a:r>
            <a:rPr lang="de-DE" sz="1700" kern="1200" dirty="0"/>
            <a:t>)</a:t>
          </a:r>
        </a:p>
      </dsp:txBody>
      <dsp:txXfrm>
        <a:off x="2166255" y="3260937"/>
        <a:ext cx="7909351" cy="376492"/>
      </dsp:txXfrm>
    </dsp:sp>
    <dsp:sp modelId="{9AAC16E3-D796-4ED0-9265-FA19A10470EA}">
      <dsp:nvSpPr>
        <dsp:cNvPr id="0" name=""/>
        <dsp:cNvSpPr/>
      </dsp:nvSpPr>
      <dsp:spPr>
        <a:xfrm>
          <a:off x="2015121" y="3637430"/>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F2905-8ABB-404A-8C6D-C92A095848A9}">
      <dsp:nvSpPr>
        <dsp:cNvPr id="0" name=""/>
        <dsp:cNvSpPr/>
      </dsp:nvSpPr>
      <dsp:spPr>
        <a:xfrm>
          <a:off x="2166255" y="3656255"/>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http://www.beri.com/Publications/BRS.aspx</a:t>
          </a:r>
        </a:p>
      </dsp:txBody>
      <dsp:txXfrm>
        <a:off x="2166255" y="3656255"/>
        <a:ext cx="7909351" cy="376492"/>
      </dsp:txXfrm>
    </dsp:sp>
    <dsp:sp modelId="{9900812D-8038-4774-9C11-7078E79E5E42}">
      <dsp:nvSpPr>
        <dsp:cNvPr id="0" name=""/>
        <dsp:cNvSpPr/>
      </dsp:nvSpPr>
      <dsp:spPr>
        <a:xfrm>
          <a:off x="2015121" y="4032748"/>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BF246B-A74D-4CFE-B226-C2A1E733FC55}">
      <dsp:nvSpPr>
        <dsp:cNvPr id="0" name=""/>
        <dsp:cNvSpPr/>
      </dsp:nvSpPr>
      <dsp:spPr>
        <a:xfrm>
          <a:off x="0" y="4052047"/>
          <a:ext cx="1007560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B1438-51DB-4289-91D6-E32D8EC33E4C}">
      <dsp:nvSpPr>
        <dsp:cNvPr id="0" name=""/>
        <dsp:cNvSpPr/>
      </dsp:nvSpPr>
      <dsp:spPr>
        <a:xfrm>
          <a:off x="0" y="4052047"/>
          <a:ext cx="2015121" cy="809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dirty="0"/>
            <a:t>Coface</a:t>
          </a:r>
        </a:p>
      </dsp:txBody>
      <dsp:txXfrm>
        <a:off x="0" y="4052047"/>
        <a:ext cx="2015121" cy="809934"/>
      </dsp:txXfrm>
    </dsp:sp>
    <dsp:sp modelId="{8AE03103-166D-483A-B27D-2F26C9D184B5}">
      <dsp:nvSpPr>
        <dsp:cNvPr id="0" name=""/>
        <dsp:cNvSpPr/>
      </dsp:nvSpPr>
      <dsp:spPr>
        <a:xfrm>
          <a:off x="2166255" y="4070872"/>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err="1"/>
            <a:t>Economic</a:t>
          </a:r>
          <a:r>
            <a:rPr lang="de-DE" sz="1700" kern="1200" dirty="0"/>
            <a:t> Studies</a:t>
          </a:r>
        </a:p>
      </dsp:txBody>
      <dsp:txXfrm>
        <a:off x="2166255" y="4070872"/>
        <a:ext cx="7909351" cy="376492"/>
      </dsp:txXfrm>
    </dsp:sp>
    <dsp:sp modelId="{881976F4-95BD-4D3F-993B-624281DA4082}">
      <dsp:nvSpPr>
        <dsp:cNvPr id="0" name=""/>
        <dsp:cNvSpPr/>
      </dsp:nvSpPr>
      <dsp:spPr>
        <a:xfrm>
          <a:off x="2015121" y="4447364"/>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368F9B-D974-4E11-9C63-CE152D046A28}">
      <dsp:nvSpPr>
        <dsp:cNvPr id="0" name=""/>
        <dsp:cNvSpPr/>
      </dsp:nvSpPr>
      <dsp:spPr>
        <a:xfrm>
          <a:off x="2166255" y="4466189"/>
          <a:ext cx="7909351" cy="37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hlinkClick xmlns:r="http://schemas.openxmlformats.org/officeDocument/2006/relationships" r:id="rId4"/>
            </a:rPr>
            <a:t>https://www.coface.com/Economic-Studies-and-Country-Risks</a:t>
          </a:r>
          <a:endParaRPr lang="de-DE" sz="1700" kern="1200" dirty="0"/>
        </a:p>
      </dsp:txBody>
      <dsp:txXfrm>
        <a:off x="2166255" y="4466189"/>
        <a:ext cx="7909351" cy="376492"/>
      </dsp:txXfrm>
    </dsp:sp>
    <dsp:sp modelId="{DF0765ED-E7AF-4819-8754-5B1BFD379313}">
      <dsp:nvSpPr>
        <dsp:cNvPr id="0" name=""/>
        <dsp:cNvSpPr/>
      </dsp:nvSpPr>
      <dsp:spPr>
        <a:xfrm>
          <a:off x="2015121" y="4842682"/>
          <a:ext cx="806048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8CBF8-68B6-462E-942F-8B1A5453EFCE}">
      <dsp:nvSpPr>
        <dsp:cNvPr id="0" name=""/>
        <dsp:cNvSpPr/>
      </dsp:nvSpPr>
      <dsp:spPr>
        <a:xfrm>
          <a:off x="439016" y="174752"/>
          <a:ext cx="9665276" cy="1405602"/>
        </a:xfrm>
        <a:prstGeom prst="rightArrow">
          <a:avLst>
            <a:gd name="adj1" fmla="val 50000"/>
            <a:gd name="adj2" fmla="val 50000"/>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Font typeface="+mj-lt"/>
            <a:buNone/>
          </a:pPr>
          <a:r>
            <a:rPr lang="en-US" sz="2000" b="1" kern="1200" noProof="0" dirty="0"/>
            <a:t>1. General market screening</a:t>
          </a:r>
          <a:endParaRPr lang="de-DE" sz="2000" b="1" kern="1200" dirty="0"/>
        </a:p>
      </dsp:txBody>
      <dsp:txXfrm>
        <a:off x="439016" y="526153"/>
        <a:ext cx="9313876" cy="702801"/>
      </dsp:txXfrm>
    </dsp:sp>
    <dsp:sp modelId="{C4928F33-8A86-4E72-BCB6-DC8D24F4537E}">
      <dsp:nvSpPr>
        <dsp:cNvPr id="0" name=""/>
        <dsp:cNvSpPr/>
      </dsp:nvSpPr>
      <dsp:spPr>
        <a:xfrm>
          <a:off x="439016" y="1256859"/>
          <a:ext cx="1786336" cy="2580911"/>
        </a:xfrm>
        <a:prstGeom prst="rect">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solidFill>
                <a:schemeClr val="bg1">
                  <a:lumMod val="65000"/>
                </a:schemeClr>
              </a:solidFill>
            </a:rPr>
            <a:t>Often a random process, based on trends, proximity</a:t>
          </a:r>
        </a:p>
      </dsp:txBody>
      <dsp:txXfrm>
        <a:off x="439016" y="1256859"/>
        <a:ext cx="1786336" cy="2580911"/>
      </dsp:txXfrm>
    </dsp:sp>
    <dsp:sp modelId="{A407F4C7-6F5A-4497-B84E-A697C851536A}">
      <dsp:nvSpPr>
        <dsp:cNvPr id="0" name=""/>
        <dsp:cNvSpPr/>
      </dsp:nvSpPr>
      <dsp:spPr>
        <a:xfrm>
          <a:off x="2225159" y="643466"/>
          <a:ext cx="7879133" cy="1405602"/>
        </a:xfrm>
        <a:prstGeom prst="rightArrow">
          <a:avLst>
            <a:gd name="adj1" fmla="val 50000"/>
            <a:gd name="adj2" fmla="val 50000"/>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2. Initial screening</a:t>
          </a:r>
        </a:p>
      </dsp:txBody>
      <dsp:txXfrm>
        <a:off x="2225159" y="994867"/>
        <a:ext cx="7527733" cy="702801"/>
      </dsp:txXfrm>
    </dsp:sp>
    <dsp:sp modelId="{087909E8-92DD-48A3-89DA-D3FCEA83309C}">
      <dsp:nvSpPr>
        <dsp:cNvPr id="0" name=""/>
        <dsp:cNvSpPr/>
      </dsp:nvSpPr>
      <dsp:spPr>
        <a:xfrm>
          <a:off x="2225159" y="1739808"/>
          <a:ext cx="1786336" cy="2677101"/>
        </a:xfrm>
        <a:prstGeom prst="rect">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solidFill>
                <a:schemeClr val="bg1">
                  <a:lumMod val="65000"/>
                </a:schemeClr>
              </a:solidFill>
            </a:rPr>
            <a:t>Is it worth considering?</a:t>
          </a:r>
        </a:p>
        <a:p>
          <a:pPr marL="0" lvl="0" indent="0" algn="l" defTabSz="800100">
            <a:lnSpc>
              <a:spcPct val="90000"/>
            </a:lnSpc>
            <a:spcBef>
              <a:spcPct val="0"/>
            </a:spcBef>
            <a:spcAft>
              <a:spcPct val="35000"/>
            </a:spcAft>
            <a:buNone/>
          </a:pPr>
          <a:r>
            <a:rPr lang="en-US" sz="1800" kern="1200" noProof="0" dirty="0">
              <a:solidFill>
                <a:schemeClr val="bg1">
                  <a:lumMod val="65000"/>
                </a:schemeClr>
              </a:solidFill>
            </a:rPr>
            <a:t>Usually chambers of commerce are helpful here, e.g.</a:t>
          </a:r>
        </a:p>
        <a:p>
          <a:pPr marL="0" lvl="0" indent="0" algn="l" defTabSz="800100">
            <a:lnSpc>
              <a:spcPct val="90000"/>
            </a:lnSpc>
            <a:spcBef>
              <a:spcPct val="0"/>
            </a:spcBef>
            <a:spcAft>
              <a:spcPct val="35000"/>
            </a:spcAft>
            <a:buNone/>
          </a:pPr>
          <a:r>
            <a:rPr lang="en-US" sz="1800" kern="1200" noProof="0">
              <a:solidFill>
                <a:schemeClr val="bg1">
                  <a:lumMod val="65000"/>
                </a:schemeClr>
              </a:solidFill>
            </a:rPr>
            <a:t>For Germany: IHK</a:t>
          </a:r>
          <a:endParaRPr lang="en-US" sz="1800" kern="1200" noProof="0" dirty="0">
            <a:solidFill>
              <a:schemeClr val="bg1">
                <a:lumMod val="65000"/>
              </a:schemeClr>
            </a:solidFill>
          </a:endParaRPr>
        </a:p>
        <a:p>
          <a:pPr marL="0" lvl="0" indent="0" algn="l" defTabSz="800100">
            <a:lnSpc>
              <a:spcPct val="90000"/>
            </a:lnSpc>
            <a:spcBef>
              <a:spcPct val="0"/>
            </a:spcBef>
            <a:spcAft>
              <a:spcPct val="35000"/>
            </a:spcAft>
            <a:buNone/>
          </a:pPr>
          <a:r>
            <a:rPr lang="en-US" sz="1800" kern="1200" noProof="0" dirty="0">
              <a:solidFill>
                <a:schemeClr val="bg1">
                  <a:lumMod val="65000"/>
                </a:schemeClr>
              </a:solidFill>
            </a:rPr>
            <a:t>For the US: ITA</a:t>
          </a:r>
        </a:p>
        <a:p>
          <a:pPr marL="0" lvl="0" indent="0" algn="l" defTabSz="800100">
            <a:lnSpc>
              <a:spcPct val="90000"/>
            </a:lnSpc>
            <a:spcBef>
              <a:spcPct val="0"/>
            </a:spcBef>
            <a:spcAft>
              <a:spcPct val="35000"/>
            </a:spcAft>
            <a:buNone/>
          </a:pPr>
          <a:r>
            <a:rPr lang="en-US" sz="1800" kern="1200" noProof="0" dirty="0">
              <a:solidFill>
                <a:schemeClr val="bg1">
                  <a:lumMod val="65000"/>
                </a:schemeClr>
              </a:solidFill>
            </a:rPr>
            <a:t>For New Zealand: </a:t>
          </a:r>
          <a:r>
            <a:rPr lang="en-US" sz="1800" kern="1200" noProof="0" dirty="0" err="1">
              <a:solidFill>
                <a:schemeClr val="bg1">
                  <a:lumMod val="65000"/>
                </a:schemeClr>
              </a:solidFill>
            </a:rPr>
            <a:t>NZTE</a:t>
          </a:r>
          <a:endParaRPr lang="en-US" sz="1800" kern="1200" noProof="0" dirty="0">
            <a:solidFill>
              <a:schemeClr val="bg1">
                <a:lumMod val="65000"/>
              </a:schemeClr>
            </a:solidFill>
          </a:endParaRPr>
        </a:p>
      </dsp:txBody>
      <dsp:txXfrm>
        <a:off x="2225159" y="1739808"/>
        <a:ext cx="1786336" cy="2677101"/>
      </dsp:txXfrm>
    </dsp:sp>
    <dsp:sp modelId="{55202F45-BF79-44F9-9D1F-4A017D2D18D3}">
      <dsp:nvSpPr>
        <dsp:cNvPr id="0" name=""/>
        <dsp:cNvSpPr/>
      </dsp:nvSpPr>
      <dsp:spPr>
        <a:xfrm>
          <a:off x="4011302" y="1112181"/>
          <a:ext cx="6092990" cy="1405602"/>
        </a:xfrm>
        <a:prstGeom prst="rightArrow">
          <a:avLst>
            <a:gd name="adj1" fmla="val 50000"/>
            <a:gd name="adj2" fmla="val 50000"/>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Font typeface="+mj-lt"/>
            <a:buNone/>
          </a:pPr>
          <a:r>
            <a:rPr lang="en-US" sz="2000" b="1" kern="1200" noProof="0" dirty="0"/>
            <a:t>3. Macro screening of general environment</a:t>
          </a:r>
          <a:endParaRPr lang="de-DE" sz="2000" b="1" kern="1200" dirty="0"/>
        </a:p>
      </dsp:txBody>
      <dsp:txXfrm>
        <a:off x="4011302" y="1463582"/>
        <a:ext cx="5741590" cy="702801"/>
      </dsp:txXfrm>
    </dsp:sp>
    <dsp:sp modelId="{28140CF1-C68F-4D5E-A46B-B9921CECFDCB}">
      <dsp:nvSpPr>
        <dsp:cNvPr id="0" name=""/>
        <dsp:cNvSpPr/>
      </dsp:nvSpPr>
      <dsp:spPr>
        <a:xfrm>
          <a:off x="4011302" y="2194289"/>
          <a:ext cx="1786336" cy="2580911"/>
        </a:xfrm>
        <a:prstGeom prst="rect">
          <a:avLst/>
        </a:prstGeom>
        <a:solidFill>
          <a:schemeClr val="lt1">
            <a:hueOff val="0"/>
            <a:satOff val="0"/>
            <a:lumOff val="0"/>
            <a:alphaOff val="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solidFill>
                <a:schemeClr val="bg1">
                  <a:lumMod val="65000"/>
                </a:schemeClr>
              </a:solidFill>
            </a:rPr>
            <a:t>E.g. PESTLE;  Economist Model of Country Analysis</a:t>
          </a:r>
        </a:p>
      </dsp:txBody>
      <dsp:txXfrm>
        <a:off x="4011302" y="2194289"/>
        <a:ext cx="1786336" cy="2580911"/>
      </dsp:txXfrm>
    </dsp:sp>
    <dsp:sp modelId="{E6A6ECFF-39E7-4FF4-8B9E-75CA8CF4AD6E}">
      <dsp:nvSpPr>
        <dsp:cNvPr id="0" name=""/>
        <dsp:cNvSpPr/>
      </dsp:nvSpPr>
      <dsp:spPr>
        <a:xfrm>
          <a:off x="5798412" y="1580896"/>
          <a:ext cx="4305880" cy="1405602"/>
        </a:xfrm>
        <a:prstGeom prst="rightArrow">
          <a:avLst>
            <a:gd name="adj1" fmla="val 50000"/>
            <a:gd name="adj2" fmla="val 50000"/>
          </a:avLst>
        </a:prstGeom>
        <a:solidFill>
          <a:schemeClr val="accent5">
            <a:hueOff val="-5515009"/>
            <a:satOff val="-7671"/>
            <a:lumOff val="-294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4. Micro screening of the industry</a:t>
          </a:r>
        </a:p>
      </dsp:txBody>
      <dsp:txXfrm>
        <a:off x="5798412" y="1932297"/>
        <a:ext cx="3954480" cy="702801"/>
      </dsp:txXfrm>
    </dsp:sp>
    <dsp:sp modelId="{EA534941-2FFD-41D9-863C-FECAFC40EE83}">
      <dsp:nvSpPr>
        <dsp:cNvPr id="0" name=""/>
        <dsp:cNvSpPr/>
      </dsp:nvSpPr>
      <dsp:spPr>
        <a:xfrm>
          <a:off x="5798412" y="2663003"/>
          <a:ext cx="1786336" cy="2580911"/>
        </a:xfrm>
        <a:prstGeom prst="rect">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noProof="0" dirty="0"/>
            <a:t>E.g. Five Forces Model (Porter)</a:t>
          </a:r>
        </a:p>
      </dsp:txBody>
      <dsp:txXfrm>
        <a:off x="5798412" y="2663003"/>
        <a:ext cx="1786336" cy="2580911"/>
      </dsp:txXfrm>
    </dsp:sp>
    <dsp:sp modelId="{41F25E83-ED94-4BC8-8DFD-A07C06A2AA91}">
      <dsp:nvSpPr>
        <dsp:cNvPr id="0" name=""/>
        <dsp:cNvSpPr/>
      </dsp:nvSpPr>
      <dsp:spPr>
        <a:xfrm>
          <a:off x="7584555" y="2049610"/>
          <a:ext cx="2519737" cy="1405602"/>
        </a:xfrm>
        <a:prstGeom prst="rightArrow">
          <a:avLst>
            <a:gd name="adj1" fmla="val 50000"/>
            <a:gd name="adj2" fmla="val 50000"/>
          </a:avLst>
        </a:prstGeom>
        <a:solidFill>
          <a:schemeClr val="bg1">
            <a:lumMod val="6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254000" bIns="223139" numCol="1" spcCol="1270" anchor="ctr" anchorCtr="0">
          <a:noAutofit/>
        </a:bodyPr>
        <a:lstStyle/>
        <a:p>
          <a:pPr marL="0" lvl="0" indent="0" algn="l" defTabSz="889000">
            <a:lnSpc>
              <a:spcPct val="90000"/>
            </a:lnSpc>
            <a:spcBef>
              <a:spcPct val="0"/>
            </a:spcBef>
            <a:spcAft>
              <a:spcPct val="35000"/>
            </a:spcAft>
            <a:buNone/>
          </a:pPr>
          <a:r>
            <a:rPr lang="en-US" sz="2000" b="1" kern="1200" noProof="0" dirty="0"/>
            <a:t>5. Final selection</a:t>
          </a:r>
        </a:p>
      </dsp:txBody>
      <dsp:txXfrm>
        <a:off x="7584555" y="2401011"/>
        <a:ext cx="2168337" cy="70280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949BF-4CE8-45A4-9C3E-22BAB3137848}" type="datetimeFigureOut">
              <a:rPr lang="de-DE" smtClean="0"/>
              <a:t>27.09.2019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E6BBF-56C0-40FC-A1A5-094F45E12E63}" type="slidenum">
              <a:rPr lang="de-DE" smtClean="0"/>
              <a:t>‹Nr.›</a:t>
            </a:fld>
            <a:endParaRPr lang="de-DE"/>
          </a:p>
        </p:txBody>
      </p:sp>
    </p:spTree>
    <p:extLst>
      <p:ext uri="{BB962C8B-B14F-4D97-AF65-F5344CB8AC3E}">
        <p14:creationId xmlns:p14="http://schemas.microsoft.com/office/powerpoint/2010/main" val="402107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Host </a:t>
            </a:r>
            <a:r>
              <a:rPr lang="de-DE" dirty="0" err="1"/>
              <a:t>country</a:t>
            </a:r>
            <a:r>
              <a:rPr lang="de-DE" dirty="0"/>
              <a:t>  = </a:t>
            </a:r>
            <a:r>
              <a:rPr lang="en-US" dirty="0"/>
              <a:t>a country to export to? to start foreign activities, </a:t>
            </a:r>
            <a:r>
              <a:rPr lang="en-US" dirty="0" err="1"/>
              <a:t>FDI</a:t>
            </a:r>
            <a:endParaRPr lang="de-DE" dirty="0"/>
          </a:p>
        </p:txBody>
      </p:sp>
      <p:sp>
        <p:nvSpPr>
          <p:cNvPr id="4" name="Foliennummernplatzhalter 3"/>
          <p:cNvSpPr>
            <a:spLocks noGrp="1"/>
          </p:cNvSpPr>
          <p:nvPr>
            <p:ph type="sldNum" sz="quarter" idx="5"/>
          </p:nvPr>
        </p:nvSpPr>
        <p:spPr/>
        <p:txBody>
          <a:bodyPr/>
          <a:lstStyle/>
          <a:p>
            <a:fld id="{59AE6BBF-56C0-40FC-A1A5-094F45E12E63}" type="slidenum">
              <a:rPr lang="de-DE" smtClean="0"/>
              <a:t>2</a:t>
            </a:fld>
            <a:endParaRPr lang="de-DE"/>
          </a:p>
        </p:txBody>
      </p:sp>
    </p:spTree>
    <p:extLst>
      <p:ext uri="{BB962C8B-B14F-4D97-AF65-F5344CB8AC3E}">
        <p14:creationId xmlns:p14="http://schemas.microsoft.com/office/powerpoint/2010/main" val="211059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First </a:t>
            </a:r>
            <a:r>
              <a:rPr lang="de-DE" dirty="0" err="1"/>
              <a:t>one</a:t>
            </a:r>
            <a:r>
              <a:rPr lang="de-DE" dirty="0"/>
              <a:t> </a:t>
            </a:r>
            <a:r>
              <a:rPr lang="de-DE" dirty="0" err="1"/>
              <a:t>comers</a:t>
            </a:r>
            <a:r>
              <a:rPr lang="de-DE" dirty="0"/>
              <a:t> </a:t>
            </a:r>
            <a:r>
              <a:rPr lang="de-DE" dirty="0" err="1"/>
              <a:t>the</a:t>
            </a:r>
            <a:r>
              <a:rPr lang="de-DE" dirty="0"/>
              <a:t> </a:t>
            </a:r>
            <a:r>
              <a:rPr lang="de-DE" dirty="0" err="1"/>
              <a:t>world</a:t>
            </a:r>
            <a:endParaRPr lang="de-DE" dirty="0"/>
          </a:p>
          <a:p>
            <a:r>
              <a:rPr lang="de-DE" dirty="0"/>
              <a:t>Second </a:t>
            </a:r>
            <a:r>
              <a:rPr lang="de-DE" dirty="0" err="1"/>
              <a:t>one</a:t>
            </a:r>
            <a:r>
              <a:rPr lang="de-DE" dirty="0"/>
              <a:t> </a:t>
            </a:r>
            <a:r>
              <a:rPr lang="de-DE" dirty="0" err="1"/>
              <a:t>covers</a:t>
            </a:r>
            <a:r>
              <a:rPr lang="de-DE" dirty="0"/>
              <a:t> </a:t>
            </a:r>
            <a:r>
              <a:rPr lang="de-DE" dirty="0" err="1"/>
              <a:t>only</a:t>
            </a:r>
            <a:r>
              <a:rPr lang="de-DE" dirty="0"/>
              <a:t> </a:t>
            </a:r>
            <a:r>
              <a:rPr lang="de-DE" dirty="0" err="1"/>
              <a:t>transition</a:t>
            </a:r>
            <a:r>
              <a:rPr lang="de-DE" dirty="0"/>
              <a:t> </a:t>
            </a:r>
            <a:r>
              <a:rPr lang="de-DE" dirty="0" err="1"/>
              <a:t>economies</a:t>
            </a:r>
            <a:endParaRPr lang="de-DE" dirty="0"/>
          </a:p>
          <a:p>
            <a:endParaRPr lang="de-DE" dirty="0"/>
          </a:p>
          <a:p>
            <a:r>
              <a:rPr lang="de-DE" dirty="0"/>
              <a:t>I </a:t>
            </a:r>
            <a:r>
              <a:rPr lang="de-DE" dirty="0" err="1"/>
              <a:t>ask</a:t>
            </a:r>
            <a:r>
              <a:rPr lang="de-DE" dirty="0"/>
              <a:t> </a:t>
            </a:r>
            <a:r>
              <a:rPr lang="de-DE" dirty="0" err="1"/>
              <a:t>students</a:t>
            </a:r>
            <a:r>
              <a:rPr lang="de-DE" dirty="0"/>
              <a:t> </a:t>
            </a:r>
            <a:r>
              <a:rPr lang="de-DE" dirty="0" err="1"/>
              <a:t>if</a:t>
            </a:r>
            <a:r>
              <a:rPr lang="de-DE" dirty="0"/>
              <a:t> </a:t>
            </a:r>
            <a:r>
              <a:rPr lang="de-DE" dirty="0" err="1"/>
              <a:t>they</a:t>
            </a:r>
            <a:r>
              <a:rPr lang="de-DE" dirty="0"/>
              <a:t> </a:t>
            </a:r>
            <a:r>
              <a:rPr lang="de-DE" dirty="0" err="1"/>
              <a:t>know</a:t>
            </a:r>
            <a:r>
              <a:rPr lang="de-DE" dirty="0"/>
              <a:t> </a:t>
            </a:r>
            <a:r>
              <a:rPr lang="de-DE" dirty="0" err="1"/>
              <a:t>further</a:t>
            </a:r>
            <a:r>
              <a:rPr lang="de-DE" dirty="0"/>
              <a:t> </a:t>
            </a:r>
            <a:r>
              <a:rPr lang="de-DE" dirty="0" err="1"/>
              <a:t>sources</a:t>
            </a:r>
            <a:r>
              <a:rPr lang="de-DE" dirty="0"/>
              <a:t>. i.e. </a:t>
            </a:r>
            <a:r>
              <a:rPr lang="de-DE" dirty="0" err="1"/>
              <a:t>the</a:t>
            </a:r>
            <a:r>
              <a:rPr lang="de-DE" dirty="0"/>
              <a:t> </a:t>
            </a:r>
            <a:r>
              <a:rPr lang="de-DE" dirty="0" err="1"/>
              <a:t>Corruption</a:t>
            </a:r>
            <a:r>
              <a:rPr lang="de-DE" dirty="0"/>
              <a:t> </a:t>
            </a:r>
            <a:r>
              <a:rPr lang="de-DE" dirty="0" err="1"/>
              <a:t>perception</a:t>
            </a:r>
            <a:r>
              <a:rPr lang="de-DE" dirty="0"/>
              <a:t> </a:t>
            </a:r>
            <a:r>
              <a:rPr lang="de-DE" dirty="0" err="1"/>
              <a:t>index</a:t>
            </a:r>
            <a:r>
              <a:rPr lang="de-DE" dirty="0"/>
              <a:t> </a:t>
            </a:r>
            <a:r>
              <a:rPr lang="de-DE" dirty="0" err="1"/>
              <a:t>of</a:t>
            </a:r>
            <a:r>
              <a:rPr lang="de-DE" dirty="0"/>
              <a:t> </a:t>
            </a:r>
            <a:r>
              <a:rPr lang="de-DE" dirty="0" err="1"/>
              <a:t>transparency</a:t>
            </a:r>
            <a:r>
              <a:rPr lang="de-DE" dirty="0"/>
              <a:t> </a:t>
            </a:r>
            <a:r>
              <a:rPr lang="de-DE" dirty="0" err="1"/>
              <a:t>internation</a:t>
            </a:r>
            <a:r>
              <a:rPr lang="de-DE" dirty="0"/>
              <a:t> on </a:t>
            </a:r>
            <a:r>
              <a:rPr lang="de-DE" dirty="0" err="1"/>
              <a:t>percieved</a:t>
            </a:r>
            <a:r>
              <a:rPr lang="de-DE" dirty="0"/>
              <a:t> </a:t>
            </a:r>
            <a:r>
              <a:rPr lang="de-DE" dirty="0" err="1"/>
              <a:t>corruption</a:t>
            </a:r>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14</a:t>
            </a:fld>
            <a:endParaRPr lang="en-US"/>
          </a:p>
        </p:txBody>
      </p:sp>
    </p:spTree>
    <p:extLst>
      <p:ext uri="{BB962C8B-B14F-4D97-AF65-F5344CB8AC3E}">
        <p14:creationId xmlns:p14="http://schemas.microsoft.com/office/powerpoint/2010/main" val="190826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I actually have never seen a “good” macro-analysis from students and the idea here is that they realize the problems of these model themselves. This can also be a group exercise or a report outside of the classroom. Important is the reflection about problems after the exercise.</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should understand that a comparison of many criteria is very tricky, particularly for countries with a similar economic situation. They should also understand that the weighting of categories does not always make</a:t>
            </a:r>
            <a:r>
              <a:rPr lang="en-GB" sz="1200" kern="1200" baseline="0" dirty="0">
                <a:solidFill>
                  <a:schemeClr val="tx1"/>
                </a:solidFill>
                <a:effectLst/>
                <a:latin typeface="+mn-lt"/>
                <a:ea typeface="+mn-ea"/>
                <a:cs typeface="+mn-cs"/>
              </a:rPr>
              <a:t> sense and is rather arbitrary</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learning outcome here is that the macro-screening process is (in practice) less scientific than it appears at first glance..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16</a:t>
            </a:fld>
            <a:endParaRPr lang="de-DE"/>
          </a:p>
        </p:txBody>
      </p:sp>
    </p:spTree>
    <p:extLst>
      <p:ext uri="{BB962C8B-B14F-4D97-AF65-F5344CB8AC3E}">
        <p14:creationId xmlns:p14="http://schemas.microsoft.com/office/powerpoint/2010/main" val="195905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17</a:t>
            </a:fld>
            <a:endParaRPr lang="de-DE"/>
          </a:p>
        </p:txBody>
      </p:sp>
    </p:spTree>
    <p:extLst>
      <p:ext uri="{BB962C8B-B14F-4D97-AF65-F5344CB8AC3E}">
        <p14:creationId xmlns:p14="http://schemas.microsoft.com/office/powerpoint/2010/main" val="103745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Students should understand the basics of the 5 Forces model and its applicability for country comparisons</a:t>
            </a:r>
            <a:endParaRPr lang="de-DE" sz="1200" b="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18</a:t>
            </a:fld>
            <a:endParaRPr lang="de-DE"/>
          </a:p>
        </p:txBody>
      </p:sp>
    </p:spTree>
    <p:extLst>
      <p:ext uri="{BB962C8B-B14F-4D97-AF65-F5344CB8AC3E}">
        <p14:creationId xmlns:p14="http://schemas.microsoft.com/office/powerpoint/2010/main" val="321631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Remember</a:t>
            </a:r>
            <a:r>
              <a:rPr lang="de-DE" dirty="0"/>
              <a:t>? The institutional </a:t>
            </a:r>
            <a:r>
              <a:rPr lang="de-DE" dirty="0" err="1"/>
              <a:t>environment</a:t>
            </a:r>
            <a:r>
              <a:rPr lang="de-DE" dirty="0"/>
              <a:t>. The </a:t>
            </a:r>
            <a:r>
              <a:rPr lang="de-DE" dirty="0" err="1"/>
              <a:t>higest</a:t>
            </a:r>
            <a:r>
              <a:rPr lang="de-DE" dirty="0"/>
              <a:t> </a:t>
            </a:r>
            <a:r>
              <a:rPr lang="de-DE" dirty="0" err="1"/>
              <a:t>levels</a:t>
            </a:r>
            <a:r>
              <a:rPr lang="de-DE" dirty="0"/>
              <a:t> </a:t>
            </a:r>
            <a:r>
              <a:rPr lang="de-DE" dirty="0" err="1"/>
              <a:t>are</a:t>
            </a:r>
            <a:r>
              <a:rPr lang="de-DE" dirty="0"/>
              <a:t> </a:t>
            </a:r>
            <a:r>
              <a:rPr lang="de-DE" dirty="0" err="1"/>
              <a:t>the</a:t>
            </a:r>
            <a:r>
              <a:rPr lang="de-DE" dirty="0"/>
              <a:t> </a:t>
            </a:r>
            <a:r>
              <a:rPr lang="de-DE" dirty="0" err="1"/>
              <a:t>Macro</a:t>
            </a:r>
            <a:r>
              <a:rPr lang="de-DE" dirty="0"/>
              <a:t> </a:t>
            </a:r>
            <a:r>
              <a:rPr lang="de-DE" dirty="0" err="1"/>
              <a:t>field</a:t>
            </a:r>
            <a:r>
              <a:rPr lang="de-DE" dirty="0"/>
              <a:t>. So </a:t>
            </a:r>
            <a:r>
              <a:rPr lang="de-DE" dirty="0" err="1"/>
              <a:t>when</a:t>
            </a:r>
            <a:r>
              <a:rPr lang="de-DE" dirty="0"/>
              <a:t> </a:t>
            </a:r>
            <a:r>
              <a:rPr lang="de-DE" dirty="0" err="1"/>
              <a:t>screening</a:t>
            </a:r>
            <a:r>
              <a:rPr lang="de-DE" dirty="0"/>
              <a:t> </a:t>
            </a:r>
            <a:r>
              <a:rPr lang="de-DE" dirty="0" err="1"/>
              <a:t>the</a:t>
            </a:r>
            <a:r>
              <a:rPr lang="de-DE" dirty="0"/>
              <a:t> </a:t>
            </a:r>
            <a:r>
              <a:rPr lang="de-DE" dirty="0" err="1"/>
              <a:t>macro</a:t>
            </a:r>
            <a:r>
              <a:rPr lang="de-DE" dirty="0"/>
              <a:t> </a:t>
            </a:r>
            <a:r>
              <a:rPr lang="de-DE" dirty="0" err="1"/>
              <a:t>field</a:t>
            </a:r>
            <a:r>
              <a:rPr lang="de-DE" dirty="0"/>
              <a:t>, </a:t>
            </a:r>
            <a:r>
              <a:rPr lang="de-DE" dirty="0" err="1"/>
              <a:t>you</a:t>
            </a:r>
            <a:r>
              <a:rPr lang="de-DE" dirty="0"/>
              <a:t> </a:t>
            </a:r>
            <a:r>
              <a:rPr lang="de-DE" dirty="0" err="1"/>
              <a:t>are</a:t>
            </a:r>
            <a:r>
              <a:rPr lang="de-DE" dirty="0"/>
              <a:t> </a:t>
            </a:r>
            <a:r>
              <a:rPr lang="de-DE" dirty="0" err="1"/>
              <a:t>looking</a:t>
            </a:r>
            <a:r>
              <a:rPr lang="de-DE" dirty="0"/>
              <a:t> at formal and informal </a:t>
            </a:r>
            <a:r>
              <a:rPr lang="de-DE" dirty="0" err="1"/>
              <a:t>institutions</a:t>
            </a:r>
            <a:r>
              <a:rPr lang="de-DE" dirty="0"/>
              <a:t> </a:t>
            </a:r>
            <a:r>
              <a:rPr lang="de-DE" dirty="0" err="1"/>
              <a:t>of</a:t>
            </a:r>
            <a:r>
              <a:rPr lang="de-DE" dirty="0"/>
              <a:t> </a:t>
            </a:r>
            <a:r>
              <a:rPr lang="de-DE" dirty="0" err="1"/>
              <a:t>the</a:t>
            </a:r>
            <a:r>
              <a:rPr lang="de-DE" dirty="0"/>
              <a:t> institutional </a:t>
            </a:r>
            <a:r>
              <a:rPr lang="de-DE" dirty="0" err="1"/>
              <a:t>environment</a:t>
            </a:r>
            <a:r>
              <a:rPr lang="de-DE" dirty="0"/>
              <a:t>, </a:t>
            </a:r>
            <a:r>
              <a:rPr lang="de-DE" dirty="0" err="1"/>
              <a:t>that</a:t>
            </a:r>
            <a:r>
              <a:rPr lang="de-DE" dirty="0"/>
              <a:t> </a:t>
            </a:r>
            <a:r>
              <a:rPr lang="de-DE" dirty="0" err="1"/>
              <a:t>is</a:t>
            </a:r>
            <a:r>
              <a:rPr lang="de-DE" dirty="0"/>
              <a:t> </a:t>
            </a:r>
            <a:r>
              <a:rPr lang="de-DE" dirty="0" err="1"/>
              <a:t>culture</a:t>
            </a:r>
            <a:r>
              <a:rPr lang="de-DE" dirty="0"/>
              <a:t> (informal) and </a:t>
            </a:r>
            <a:r>
              <a:rPr lang="de-DE" dirty="0" err="1"/>
              <a:t>laws</a:t>
            </a:r>
            <a:r>
              <a:rPr lang="de-DE" dirty="0"/>
              <a:t> and formal </a:t>
            </a:r>
            <a:r>
              <a:rPr lang="de-DE" dirty="0" err="1"/>
              <a:t>rules</a:t>
            </a:r>
            <a:r>
              <a:rPr lang="de-DE" dirty="0"/>
              <a:t> </a:t>
            </a:r>
            <a:r>
              <a:rPr lang="de-DE" dirty="0" err="1"/>
              <a:t>of</a:t>
            </a:r>
            <a:r>
              <a:rPr lang="de-DE" dirty="0"/>
              <a:t> </a:t>
            </a:r>
            <a:r>
              <a:rPr lang="de-DE" dirty="0" err="1"/>
              <a:t>the</a:t>
            </a:r>
            <a:r>
              <a:rPr lang="de-DE" dirty="0"/>
              <a:t> game (formal). So </a:t>
            </a:r>
            <a:r>
              <a:rPr lang="de-DE" dirty="0" err="1"/>
              <a:t>which</a:t>
            </a:r>
            <a:r>
              <a:rPr lang="de-DE" dirty="0"/>
              <a:t> „</a:t>
            </a:r>
            <a:r>
              <a:rPr lang="de-DE" dirty="0" err="1"/>
              <a:t>tools</a:t>
            </a:r>
            <a:r>
              <a:rPr lang="de-DE" dirty="0"/>
              <a:t>“ </a:t>
            </a:r>
            <a:r>
              <a:rPr lang="de-DE" dirty="0" err="1"/>
              <a:t>can</a:t>
            </a:r>
            <a:r>
              <a:rPr lang="de-DE" dirty="0"/>
              <a:t> </a:t>
            </a:r>
            <a:r>
              <a:rPr lang="de-DE" dirty="0" err="1"/>
              <a:t>be</a:t>
            </a:r>
            <a:r>
              <a:rPr lang="de-DE" dirty="0"/>
              <a:t> </a:t>
            </a:r>
            <a:r>
              <a:rPr lang="de-DE" dirty="0" err="1"/>
              <a:t>used</a:t>
            </a:r>
            <a:r>
              <a:rPr lang="de-DE" dirty="0"/>
              <a:t>?</a:t>
            </a:r>
            <a:endParaRPr lang="de-DE" baseline="0" dirty="0"/>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Source: </a:t>
            </a:r>
            <a:r>
              <a:rPr lang="en-US" dirty="0"/>
              <a:t>Williamson, O. E. (2000). The new institutional economics: taking stock, looking ahead. </a:t>
            </a:r>
            <a:r>
              <a:rPr lang="en-US" i="1" dirty="0"/>
              <a:t>Journal of economic literature</a:t>
            </a:r>
            <a:r>
              <a:rPr lang="en-US" dirty="0"/>
              <a:t>, </a:t>
            </a:r>
            <a:r>
              <a:rPr lang="en-US" i="1" dirty="0"/>
              <a:t>38</a:t>
            </a:r>
            <a:r>
              <a:rPr lang="en-US" dirty="0"/>
              <a:t>(3), 595-613.</a:t>
            </a:r>
          </a:p>
          <a:p>
            <a:endParaRPr lang="en-US" dirty="0"/>
          </a:p>
        </p:txBody>
      </p:sp>
      <p:sp>
        <p:nvSpPr>
          <p:cNvPr id="4" name="Foliennummernplatzhalter 3"/>
          <p:cNvSpPr>
            <a:spLocks noGrp="1"/>
          </p:cNvSpPr>
          <p:nvPr>
            <p:ph type="sldNum" sz="quarter" idx="10"/>
          </p:nvPr>
        </p:nvSpPr>
        <p:spPr/>
        <p:txBody>
          <a:bodyPr/>
          <a:lstStyle/>
          <a:p>
            <a:fld id="{47066143-8669-4D06-B20F-8D5F029030F8}" type="slidenum">
              <a:rPr lang="en-US" smtClean="0"/>
              <a:t>19</a:t>
            </a:fld>
            <a:endParaRPr lang="en-US"/>
          </a:p>
        </p:txBody>
      </p:sp>
    </p:spTree>
    <p:extLst>
      <p:ext uri="{BB962C8B-B14F-4D97-AF65-F5344CB8AC3E}">
        <p14:creationId xmlns:p14="http://schemas.microsoft.com/office/powerpoint/2010/main" val="61845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AE6BBF-56C0-40FC-A1A5-094F45E12E63}" type="slidenum">
              <a:rPr lang="de-DE" smtClean="0"/>
              <a:t>20</a:t>
            </a:fld>
            <a:endParaRPr lang="de-DE"/>
          </a:p>
        </p:txBody>
      </p:sp>
    </p:spTree>
    <p:extLst>
      <p:ext uri="{BB962C8B-B14F-4D97-AF65-F5344CB8AC3E}">
        <p14:creationId xmlns:p14="http://schemas.microsoft.com/office/powerpoint/2010/main" val="50471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59AE6BBF-56C0-40FC-A1A5-094F45E12E63}" type="slidenum">
              <a:rPr lang="de-DE" smtClean="0"/>
              <a:t>24</a:t>
            </a:fld>
            <a:endParaRPr lang="de-DE"/>
          </a:p>
        </p:txBody>
      </p:sp>
    </p:spTree>
    <p:extLst>
      <p:ext uri="{BB962C8B-B14F-4D97-AF65-F5344CB8AC3E}">
        <p14:creationId xmlns:p14="http://schemas.microsoft.com/office/powerpoint/2010/main" val="81729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59AE6BBF-56C0-40FC-A1A5-094F45E12E63}" type="slidenum">
              <a:rPr lang="de-DE" smtClean="0"/>
              <a:t>25</a:t>
            </a:fld>
            <a:endParaRPr lang="de-DE"/>
          </a:p>
        </p:txBody>
      </p:sp>
    </p:spTree>
    <p:extLst>
      <p:ext uri="{BB962C8B-B14F-4D97-AF65-F5344CB8AC3E}">
        <p14:creationId xmlns:p14="http://schemas.microsoft.com/office/powerpoint/2010/main" val="384209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model</a:t>
            </a:r>
            <a:r>
              <a:rPr lang="de-DE" dirty="0"/>
              <a:t> </a:t>
            </a:r>
            <a:r>
              <a:rPr lang="de-DE" dirty="0" err="1"/>
              <a:t>is</a:t>
            </a:r>
            <a:r>
              <a:rPr lang="de-DE" dirty="0"/>
              <a:t> </a:t>
            </a:r>
            <a:r>
              <a:rPr lang="de-DE" dirty="0" err="1"/>
              <a:t>very</a:t>
            </a:r>
            <a:r>
              <a:rPr lang="de-DE" dirty="0"/>
              <a:t> </a:t>
            </a:r>
            <a:r>
              <a:rPr lang="de-DE" dirty="0" err="1"/>
              <a:t>often</a:t>
            </a:r>
            <a:r>
              <a:rPr lang="de-DE" baseline="0" dirty="0"/>
              <a:t> </a:t>
            </a:r>
            <a:r>
              <a:rPr lang="de-DE" baseline="0" dirty="0" err="1"/>
              <a:t>used</a:t>
            </a:r>
            <a:r>
              <a:rPr lang="de-DE" baseline="0" dirty="0"/>
              <a:t>, but </a:t>
            </a:r>
            <a:r>
              <a:rPr lang="de-DE" baseline="0" dirty="0" err="1"/>
              <a:t>has</a:t>
            </a:r>
            <a:r>
              <a:rPr lang="de-DE" baseline="0" dirty="0"/>
              <a:t> </a:t>
            </a:r>
            <a:r>
              <a:rPr lang="de-DE" baseline="0" dirty="0" err="1"/>
              <a:t>it‘s</a:t>
            </a:r>
            <a:r>
              <a:rPr lang="de-DE" baseline="0" dirty="0"/>
              <a:t> </a:t>
            </a:r>
            <a:r>
              <a:rPr lang="de-DE" baseline="0" dirty="0" err="1"/>
              <a:t>pittfalls</a:t>
            </a:r>
            <a:r>
              <a:rPr lang="de-DE" baseline="0" dirty="0"/>
              <a:t>. </a:t>
            </a:r>
            <a:r>
              <a:rPr lang="de-DE" baseline="0" dirty="0" err="1"/>
              <a:t>Students</a:t>
            </a:r>
            <a:r>
              <a:rPr lang="de-DE" baseline="0" dirty="0"/>
              <a:t> </a:t>
            </a:r>
            <a:r>
              <a:rPr lang="de-DE" baseline="0" dirty="0" err="1"/>
              <a:t>should</a:t>
            </a:r>
            <a:r>
              <a:rPr lang="de-DE" baseline="0" dirty="0"/>
              <a:t> </a:t>
            </a:r>
            <a:r>
              <a:rPr lang="de-DE" baseline="0" dirty="0" err="1"/>
              <a:t>work</a:t>
            </a:r>
            <a:r>
              <a:rPr lang="de-DE" baseline="0" dirty="0"/>
              <a:t> out </a:t>
            </a:r>
            <a:r>
              <a:rPr lang="de-DE" baseline="0" dirty="0" err="1"/>
              <a:t>the</a:t>
            </a:r>
            <a:r>
              <a:rPr lang="de-DE" baseline="0" dirty="0"/>
              <a:t> </a:t>
            </a:r>
            <a:r>
              <a:rPr lang="de-DE" baseline="0" dirty="0" err="1"/>
              <a:t>strenghts</a:t>
            </a:r>
            <a:r>
              <a:rPr lang="de-DE" baseline="0" dirty="0"/>
              <a:t> </a:t>
            </a:r>
            <a:r>
              <a:rPr lang="de-DE" baseline="0" dirty="0" err="1"/>
              <a:t>and</a:t>
            </a:r>
            <a:r>
              <a:rPr lang="de-DE" baseline="0" dirty="0"/>
              <a:t> </a:t>
            </a:r>
            <a:r>
              <a:rPr lang="de-DE" baseline="0" dirty="0" err="1"/>
              <a:t>weaknesses</a:t>
            </a:r>
            <a:r>
              <a:rPr lang="de-DE" baseline="0" dirty="0"/>
              <a:t> </a:t>
            </a:r>
            <a:r>
              <a:rPr lang="de-DE" baseline="0" dirty="0" err="1"/>
              <a:t>of</a:t>
            </a:r>
            <a:r>
              <a:rPr lang="de-DE" baseline="0" dirty="0"/>
              <a:t> </a:t>
            </a:r>
            <a:r>
              <a:rPr lang="de-DE" baseline="0" dirty="0" err="1"/>
              <a:t>the</a:t>
            </a:r>
            <a:r>
              <a:rPr lang="de-DE" baseline="0" dirty="0"/>
              <a:t> </a:t>
            </a:r>
            <a:r>
              <a:rPr lang="de-DE" baseline="0" dirty="0" err="1"/>
              <a:t>model</a:t>
            </a:r>
            <a:r>
              <a:rPr lang="de-DE" baseline="0" dirty="0"/>
              <a:t>.</a:t>
            </a:r>
          </a:p>
          <a:p>
            <a:endParaRPr lang="de-DE" baseline="0" dirty="0"/>
          </a:p>
          <a:p>
            <a:r>
              <a:rPr lang="de-DE" baseline="0" dirty="0"/>
              <a:t>The </a:t>
            </a:r>
            <a:r>
              <a:rPr lang="de-DE" baseline="0" dirty="0" err="1"/>
              <a:t>main</a:t>
            </a:r>
            <a:r>
              <a:rPr lang="de-DE" baseline="0" dirty="0"/>
              <a:t> </a:t>
            </a:r>
            <a:r>
              <a:rPr lang="de-DE" baseline="0" dirty="0" err="1"/>
              <a:t>problem</a:t>
            </a:r>
            <a:r>
              <a:rPr lang="de-DE" baseline="0" dirty="0"/>
              <a:t> </a:t>
            </a:r>
            <a:r>
              <a:rPr lang="de-DE" baseline="0" dirty="0" err="1"/>
              <a:t>is</a:t>
            </a:r>
            <a:r>
              <a:rPr lang="de-DE" baseline="0" dirty="0"/>
              <a:t> </a:t>
            </a:r>
            <a:r>
              <a:rPr lang="de-DE" baseline="0" dirty="0" err="1"/>
              <a:t>that</a:t>
            </a:r>
            <a:r>
              <a:rPr lang="de-DE" baseline="0" dirty="0"/>
              <a:t> </a:t>
            </a:r>
            <a:r>
              <a:rPr lang="de-DE" baseline="0" dirty="0" err="1"/>
              <a:t>it</a:t>
            </a:r>
            <a:r>
              <a:rPr lang="de-DE" baseline="0" dirty="0"/>
              <a:t> </a:t>
            </a:r>
            <a:r>
              <a:rPr lang="de-DE" baseline="0" dirty="0" err="1"/>
              <a:t>takes</a:t>
            </a:r>
            <a:r>
              <a:rPr lang="de-DE" baseline="0" dirty="0"/>
              <a:t> </a:t>
            </a:r>
            <a:r>
              <a:rPr lang="de-DE" baseline="0" dirty="0" err="1"/>
              <a:t>the</a:t>
            </a:r>
            <a:r>
              <a:rPr lang="de-DE" baseline="0" dirty="0"/>
              <a:t> </a:t>
            </a:r>
            <a:r>
              <a:rPr lang="de-DE" baseline="0" dirty="0" err="1"/>
              <a:t>investor‘s</a:t>
            </a:r>
            <a:r>
              <a:rPr lang="de-DE" baseline="0" dirty="0"/>
              <a:t> </a:t>
            </a:r>
            <a:r>
              <a:rPr lang="de-DE" baseline="0" dirty="0" err="1"/>
              <a:t>perspective</a:t>
            </a:r>
            <a:r>
              <a:rPr lang="de-DE" baseline="0" dirty="0"/>
              <a:t>, but not </a:t>
            </a:r>
            <a:r>
              <a:rPr lang="de-DE" baseline="0" dirty="0" err="1"/>
              <a:t>the</a:t>
            </a:r>
            <a:r>
              <a:rPr lang="de-DE" baseline="0" dirty="0"/>
              <a:t> firm </a:t>
            </a:r>
            <a:r>
              <a:rPr lang="de-DE" baseline="0" dirty="0" err="1"/>
              <a:t>perspective</a:t>
            </a:r>
            <a:r>
              <a:rPr lang="de-DE" baseline="0" dirty="0"/>
              <a:t>. </a:t>
            </a:r>
            <a:r>
              <a:rPr lang="de-DE" baseline="0" dirty="0" err="1"/>
              <a:t>You</a:t>
            </a:r>
            <a:r>
              <a:rPr lang="de-DE" baseline="0" dirty="0"/>
              <a:t> </a:t>
            </a:r>
            <a:r>
              <a:rPr lang="de-DE" baseline="0" dirty="0" err="1"/>
              <a:t>can</a:t>
            </a:r>
            <a:r>
              <a:rPr lang="de-DE" baseline="0" dirty="0"/>
              <a:t> </a:t>
            </a:r>
            <a:r>
              <a:rPr lang="de-DE" baseline="0" dirty="0" err="1"/>
              <a:t>easily</a:t>
            </a:r>
            <a:r>
              <a:rPr lang="de-DE" baseline="0" dirty="0"/>
              <a:t> </a:t>
            </a:r>
            <a:r>
              <a:rPr lang="de-DE" baseline="0" dirty="0" err="1"/>
              <a:t>adjust</a:t>
            </a:r>
            <a:r>
              <a:rPr lang="de-DE" baseline="0" dirty="0"/>
              <a:t> </a:t>
            </a:r>
            <a:r>
              <a:rPr lang="de-DE" baseline="0" dirty="0" err="1"/>
              <a:t>your</a:t>
            </a:r>
            <a:r>
              <a:rPr lang="de-DE" baseline="0" dirty="0"/>
              <a:t> </a:t>
            </a:r>
            <a:r>
              <a:rPr lang="de-DE" baseline="0" dirty="0" err="1"/>
              <a:t>investments</a:t>
            </a:r>
            <a:r>
              <a:rPr lang="de-DE" baseline="0" dirty="0"/>
              <a:t> </a:t>
            </a:r>
            <a:r>
              <a:rPr lang="de-DE" baseline="0" dirty="0" err="1"/>
              <a:t>from</a:t>
            </a:r>
            <a:r>
              <a:rPr lang="de-DE" baseline="0" dirty="0"/>
              <a:t> </a:t>
            </a:r>
            <a:r>
              <a:rPr lang="de-DE" baseline="0" dirty="0" err="1"/>
              <a:t>the</a:t>
            </a:r>
            <a:r>
              <a:rPr lang="de-DE" baseline="0" dirty="0"/>
              <a:t> </a:t>
            </a:r>
            <a:r>
              <a:rPr lang="de-DE" baseline="0" dirty="0" err="1"/>
              <a:t>airline</a:t>
            </a:r>
            <a:r>
              <a:rPr lang="de-DE" baseline="0" dirty="0"/>
              <a:t> </a:t>
            </a:r>
            <a:r>
              <a:rPr lang="de-DE" baseline="0" dirty="0" err="1"/>
              <a:t>to</a:t>
            </a:r>
            <a:r>
              <a:rPr lang="de-DE" baseline="0" dirty="0"/>
              <a:t> </a:t>
            </a:r>
            <a:r>
              <a:rPr lang="de-DE" baseline="0" dirty="0" err="1"/>
              <a:t>the</a:t>
            </a:r>
            <a:r>
              <a:rPr lang="de-DE" baseline="0" dirty="0"/>
              <a:t> soft-drink </a:t>
            </a:r>
            <a:r>
              <a:rPr lang="de-DE" baseline="0" dirty="0" err="1"/>
              <a:t>industry</a:t>
            </a:r>
            <a:r>
              <a:rPr lang="de-DE" baseline="0" dirty="0"/>
              <a:t>, but </a:t>
            </a:r>
            <a:r>
              <a:rPr lang="de-DE" baseline="0" dirty="0" err="1"/>
              <a:t>it</a:t>
            </a:r>
            <a:r>
              <a:rPr lang="de-DE" baseline="0" dirty="0"/>
              <a:t> </a:t>
            </a:r>
            <a:r>
              <a:rPr lang="de-DE" baseline="0" dirty="0" err="1"/>
              <a:t>is</a:t>
            </a:r>
            <a:r>
              <a:rPr lang="de-DE" baseline="0" dirty="0"/>
              <a:t> </a:t>
            </a:r>
            <a:r>
              <a:rPr lang="de-DE" baseline="0" dirty="0" err="1"/>
              <a:t>hardly</a:t>
            </a:r>
            <a:r>
              <a:rPr lang="de-DE" baseline="0" dirty="0"/>
              <a:t> </a:t>
            </a:r>
            <a:r>
              <a:rPr lang="de-DE" baseline="0" dirty="0" err="1"/>
              <a:t>possible</a:t>
            </a:r>
            <a:r>
              <a:rPr lang="de-DE" baseline="0" dirty="0"/>
              <a:t> </a:t>
            </a:r>
            <a:r>
              <a:rPr lang="de-DE" baseline="0" dirty="0" err="1"/>
              <a:t>to</a:t>
            </a:r>
            <a:r>
              <a:rPr lang="de-DE" baseline="0" dirty="0"/>
              <a:t> </a:t>
            </a:r>
            <a:r>
              <a:rPr lang="de-DE" baseline="0" dirty="0" err="1"/>
              <a:t>change</a:t>
            </a:r>
            <a:r>
              <a:rPr lang="de-DE" baseline="0" dirty="0"/>
              <a:t> an </a:t>
            </a:r>
            <a:r>
              <a:rPr lang="de-DE" baseline="0" dirty="0" err="1"/>
              <a:t>airline</a:t>
            </a:r>
            <a:r>
              <a:rPr lang="de-DE" baseline="0" dirty="0"/>
              <a:t> </a:t>
            </a:r>
            <a:r>
              <a:rPr lang="de-DE" baseline="0" dirty="0" err="1"/>
              <a:t>into</a:t>
            </a:r>
            <a:r>
              <a:rPr lang="de-DE" baseline="0" dirty="0"/>
              <a:t> a </a:t>
            </a:r>
            <a:r>
              <a:rPr lang="de-DE" baseline="0" dirty="0" err="1"/>
              <a:t>softdrink</a:t>
            </a:r>
            <a:r>
              <a:rPr lang="de-DE" baseline="0" dirty="0"/>
              <a:t> </a:t>
            </a:r>
            <a:r>
              <a:rPr lang="de-DE" baseline="0" dirty="0" err="1"/>
              <a:t>producer</a:t>
            </a:r>
            <a:r>
              <a:rPr lang="de-DE" baseline="0" dirty="0"/>
              <a:t>. </a:t>
            </a:r>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26</a:t>
            </a:fld>
            <a:endParaRPr lang="de-DE"/>
          </a:p>
        </p:txBody>
      </p:sp>
    </p:spTree>
    <p:extLst>
      <p:ext uri="{BB962C8B-B14F-4D97-AF65-F5344CB8AC3E}">
        <p14:creationId xmlns:p14="http://schemas.microsoft.com/office/powerpoint/2010/main" val="415821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idea</a:t>
            </a:r>
            <a:r>
              <a:rPr lang="de-DE" baseline="0" dirty="0"/>
              <a:t> </a:t>
            </a:r>
            <a:r>
              <a:rPr lang="de-DE" baseline="0" dirty="0" err="1"/>
              <a:t>here</a:t>
            </a:r>
            <a:r>
              <a:rPr lang="de-DE" baseline="0" dirty="0"/>
              <a:t> </a:t>
            </a:r>
            <a:r>
              <a:rPr lang="de-DE" baseline="0" dirty="0" err="1"/>
              <a:t>is</a:t>
            </a:r>
            <a:r>
              <a:rPr lang="de-DE" baseline="0" dirty="0"/>
              <a:t> </a:t>
            </a:r>
            <a:r>
              <a:rPr lang="de-DE" baseline="0" dirty="0" err="1"/>
              <a:t>similar</a:t>
            </a:r>
            <a:r>
              <a:rPr lang="de-DE" baseline="0" dirty="0"/>
              <a:t> </a:t>
            </a:r>
            <a:r>
              <a:rPr lang="de-DE" baseline="0" dirty="0" err="1"/>
              <a:t>to</a:t>
            </a:r>
            <a:r>
              <a:rPr lang="de-DE" baseline="0" dirty="0"/>
              <a:t> </a:t>
            </a:r>
            <a:r>
              <a:rPr lang="de-DE" baseline="0" dirty="0" err="1"/>
              <a:t>the</a:t>
            </a:r>
            <a:r>
              <a:rPr lang="de-DE" baseline="0" dirty="0"/>
              <a:t> </a:t>
            </a:r>
            <a:r>
              <a:rPr lang="de-DE" baseline="0" dirty="0" err="1"/>
              <a:t>macro</a:t>
            </a:r>
            <a:r>
              <a:rPr lang="de-DE" baseline="0" dirty="0"/>
              <a:t> </a:t>
            </a:r>
            <a:r>
              <a:rPr lang="de-DE" baseline="0" dirty="0" err="1"/>
              <a:t>screening</a:t>
            </a:r>
            <a:r>
              <a:rPr lang="de-DE" baseline="0" dirty="0"/>
              <a:t> </a:t>
            </a:r>
            <a:r>
              <a:rPr lang="de-DE" baseline="0" dirty="0" err="1"/>
              <a:t>process</a:t>
            </a:r>
            <a:r>
              <a:rPr lang="de-DE" baseline="0" dirty="0"/>
              <a:t>. </a:t>
            </a:r>
            <a:r>
              <a:rPr lang="de-DE" baseline="0" dirty="0" err="1"/>
              <a:t>It</a:t>
            </a:r>
            <a:r>
              <a:rPr lang="de-DE" baseline="0" dirty="0"/>
              <a:t> </a:t>
            </a:r>
            <a:r>
              <a:rPr lang="de-DE" baseline="0" dirty="0" err="1"/>
              <a:t>is</a:t>
            </a:r>
            <a:r>
              <a:rPr lang="de-DE" baseline="0" dirty="0"/>
              <a:t> </a:t>
            </a:r>
            <a:r>
              <a:rPr lang="de-DE" baseline="0" dirty="0" err="1"/>
              <a:t>really</a:t>
            </a:r>
            <a:r>
              <a:rPr lang="de-DE" baseline="0" dirty="0"/>
              <a:t> </a:t>
            </a:r>
            <a:r>
              <a:rPr lang="de-DE" baseline="0" dirty="0" err="1"/>
              <a:t>complicated</a:t>
            </a:r>
            <a:r>
              <a:rPr lang="de-DE" baseline="0" dirty="0"/>
              <a:t> </a:t>
            </a:r>
            <a:r>
              <a:rPr lang="de-DE" baseline="0" dirty="0" err="1"/>
              <a:t>to</a:t>
            </a:r>
            <a:r>
              <a:rPr lang="de-DE" baseline="0" dirty="0"/>
              <a:t> </a:t>
            </a:r>
            <a:r>
              <a:rPr lang="de-DE" baseline="0" dirty="0" err="1"/>
              <a:t>weight</a:t>
            </a:r>
            <a:r>
              <a:rPr lang="de-DE" baseline="0" dirty="0"/>
              <a:t> </a:t>
            </a:r>
            <a:r>
              <a:rPr lang="de-DE" baseline="0" dirty="0" err="1"/>
              <a:t>the</a:t>
            </a:r>
            <a:r>
              <a:rPr lang="de-DE" baseline="0" dirty="0"/>
              <a:t> </a:t>
            </a:r>
            <a:r>
              <a:rPr lang="de-DE" baseline="0" dirty="0" err="1"/>
              <a:t>forces</a:t>
            </a:r>
            <a:r>
              <a:rPr lang="de-DE" baseline="0" dirty="0"/>
              <a:t> </a:t>
            </a:r>
            <a:r>
              <a:rPr lang="de-DE" baseline="0" dirty="0" err="1"/>
              <a:t>and</a:t>
            </a:r>
            <a:r>
              <a:rPr lang="de-DE" baseline="0" dirty="0"/>
              <a:t> </a:t>
            </a:r>
            <a:r>
              <a:rPr lang="de-DE" baseline="0" dirty="0" err="1"/>
              <a:t>compare</a:t>
            </a:r>
            <a:r>
              <a:rPr lang="de-DE" baseline="0" dirty="0"/>
              <a:t> </a:t>
            </a:r>
            <a:r>
              <a:rPr lang="de-DE" baseline="0" dirty="0" err="1"/>
              <a:t>the</a:t>
            </a:r>
            <a:r>
              <a:rPr lang="de-DE" baseline="0" dirty="0"/>
              <a:t> </a:t>
            </a:r>
            <a:r>
              <a:rPr lang="de-DE" baseline="0" dirty="0" err="1"/>
              <a:t>industry</a:t>
            </a:r>
            <a:r>
              <a:rPr lang="de-DE" baseline="0" dirty="0"/>
              <a:t> on a </a:t>
            </a:r>
            <a:r>
              <a:rPr lang="de-DE" baseline="0" dirty="0" err="1"/>
              <a:t>scale</a:t>
            </a:r>
            <a:r>
              <a:rPr lang="de-DE" baseline="0" dirty="0"/>
              <a:t>.  </a:t>
            </a:r>
            <a:r>
              <a:rPr lang="de-DE" baseline="0" dirty="0" err="1"/>
              <a:t>Although</a:t>
            </a:r>
            <a:r>
              <a:rPr lang="de-DE" baseline="0" dirty="0"/>
              <a:t>, </a:t>
            </a:r>
            <a:r>
              <a:rPr lang="de-DE" baseline="0" dirty="0" err="1"/>
              <a:t>the</a:t>
            </a:r>
            <a:r>
              <a:rPr lang="de-DE" baseline="0" dirty="0"/>
              <a:t> </a:t>
            </a:r>
            <a:r>
              <a:rPr lang="de-DE" baseline="0" dirty="0" err="1"/>
              <a:t>model</a:t>
            </a:r>
            <a:r>
              <a:rPr lang="de-DE" baseline="0" dirty="0"/>
              <a:t> </a:t>
            </a:r>
            <a:r>
              <a:rPr lang="de-DE" baseline="0" dirty="0" err="1"/>
              <a:t>generally</a:t>
            </a:r>
            <a:r>
              <a:rPr lang="de-DE" baseline="0" dirty="0"/>
              <a:t> </a:t>
            </a:r>
            <a:r>
              <a:rPr lang="de-DE" baseline="0" dirty="0" err="1"/>
              <a:t>appears</a:t>
            </a:r>
            <a:r>
              <a:rPr lang="de-DE" baseline="0" dirty="0"/>
              <a:t> </a:t>
            </a:r>
            <a:r>
              <a:rPr lang="de-DE" baseline="0" dirty="0" err="1"/>
              <a:t>conclusive</a:t>
            </a:r>
            <a:r>
              <a:rPr lang="de-DE" baseline="0" dirty="0"/>
              <a:t>, </a:t>
            </a:r>
            <a:r>
              <a:rPr lang="de-DE" baseline="0" dirty="0" err="1"/>
              <a:t>it</a:t>
            </a:r>
            <a:r>
              <a:rPr lang="de-DE" baseline="0" dirty="0"/>
              <a:t> </a:t>
            </a:r>
            <a:r>
              <a:rPr lang="de-DE" baseline="0" dirty="0" err="1"/>
              <a:t>is</a:t>
            </a:r>
            <a:r>
              <a:rPr lang="de-DE" baseline="0" dirty="0"/>
              <a:t> </a:t>
            </a:r>
            <a:r>
              <a:rPr lang="de-DE" baseline="0" dirty="0" err="1"/>
              <a:t>hard</a:t>
            </a:r>
            <a:r>
              <a:rPr lang="de-DE" baseline="0" dirty="0"/>
              <a:t> </a:t>
            </a:r>
            <a:r>
              <a:rPr lang="de-DE" baseline="0" dirty="0" err="1"/>
              <a:t>to</a:t>
            </a:r>
            <a:r>
              <a:rPr lang="de-DE" baseline="0" dirty="0"/>
              <a:t> </a:t>
            </a:r>
            <a:r>
              <a:rPr lang="de-DE" baseline="0" dirty="0" err="1"/>
              <a:t>implement</a:t>
            </a:r>
            <a:r>
              <a:rPr lang="de-DE" baseline="0" dirty="0"/>
              <a:t> </a:t>
            </a:r>
            <a:r>
              <a:rPr lang="de-DE" baseline="0" dirty="0" err="1"/>
              <a:t>it</a:t>
            </a:r>
            <a:r>
              <a:rPr lang="de-DE" baseline="0" dirty="0"/>
              <a:t> in </a:t>
            </a:r>
            <a:r>
              <a:rPr lang="de-DE" baseline="0" dirty="0" err="1"/>
              <a:t>practice</a:t>
            </a:r>
            <a:r>
              <a:rPr lang="de-DE" baseline="0" dirty="0"/>
              <a:t>. </a:t>
            </a:r>
            <a:r>
              <a:rPr lang="de-DE" baseline="0" dirty="0" err="1"/>
              <a:t>It</a:t>
            </a:r>
            <a:r>
              <a:rPr lang="de-DE" baseline="0" dirty="0"/>
              <a:t> </a:t>
            </a:r>
            <a:r>
              <a:rPr lang="de-DE" baseline="0" dirty="0" err="1"/>
              <a:t>is</a:t>
            </a:r>
            <a:r>
              <a:rPr lang="de-DE" baseline="0" dirty="0"/>
              <a:t> </a:t>
            </a:r>
            <a:r>
              <a:rPr lang="de-DE" baseline="0" dirty="0" err="1"/>
              <a:t>very</a:t>
            </a:r>
            <a:r>
              <a:rPr lang="de-DE" baseline="0" dirty="0"/>
              <a:t> </a:t>
            </a:r>
            <a:r>
              <a:rPr lang="de-DE" baseline="0" dirty="0" err="1"/>
              <a:t>hard</a:t>
            </a:r>
            <a:r>
              <a:rPr lang="de-DE" baseline="0" dirty="0"/>
              <a:t> </a:t>
            </a:r>
            <a:r>
              <a:rPr lang="de-DE" baseline="0" dirty="0" err="1"/>
              <a:t>to</a:t>
            </a:r>
            <a:r>
              <a:rPr lang="de-DE" baseline="0" dirty="0"/>
              <a:t> </a:t>
            </a:r>
            <a:r>
              <a:rPr lang="de-DE" baseline="0" dirty="0" err="1"/>
              <a:t>obtain</a:t>
            </a:r>
            <a:r>
              <a:rPr lang="de-DE" baseline="0" dirty="0"/>
              <a:t> </a:t>
            </a:r>
            <a:r>
              <a:rPr lang="de-DE" baseline="0" dirty="0" err="1"/>
              <a:t>usefull</a:t>
            </a:r>
            <a:r>
              <a:rPr lang="de-DE" baseline="0" dirty="0"/>
              <a:t> </a:t>
            </a:r>
            <a:r>
              <a:rPr lang="de-DE" baseline="0" dirty="0" err="1"/>
              <a:t>data</a:t>
            </a:r>
            <a:r>
              <a:rPr lang="de-DE" baseline="0" dirty="0"/>
              <a:t> </a:t>
            </a:r>
            <a:r>
              <a:rPr lang="de-DE" baseline="0" dirty="0" err="1"/>
              <a:t>here</a:t>
            </a:r>
            <a:r>
              <a:rPr lang="de-DE" baseline="0" dirty="0"/>
              <a:t>, </a:t>
            </a:r>
            <a:r>
              <a:rPr lang="de-DE" baseline="0" dirty="0" err="1"/>
              <a:t>expecially</a:t>
            </a:r>
            <a:r>
              <a:rPr lang="de-DE" baseline="0" dirty="0"/>
              <a:t> </a:t>
            </a:r>
            <a:r>
              <a:rPr lang="de-DE" baseline="0" dirty="0" err="1"/>
              <a:t>for</a:t>
            </a:r>
            <a:r>
              <a:rPr lang="de-DE" baseline="0" dirty="0"/>
              <a:t> SMEs</a:t>
            </a:r>
          </a:p>
          <a:p>
            <a:r>
              <a:rPr lang="en-US" sz="1200" kern="1200" dirty="0">
                <a:solidFill>
                  <a:schemeClr val="tx1"/>
                </a:solidFill>
                <a:effectLst/>
                <a:latin typeface="+mn-lt"/>
                <a:ea typeface="+mn-ea"/>
                <a:cs typeface="+mn-cs"/>
              </a:rPr>
              <a:t>This can also be a group exercise or a report outside of the classroom. </a:t>
            </a:r>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27</a:t>
            </a:fld>
            <a:endParaRPr lang="de-DE"/>
          </a:p>
        </p:txBody>
      </p:sp>
    </p:spTree>
    <p:extLst>
      <p:ext uri="{BB962C8B-B14F-4D97-AF65-F5344CB8AC3E}">
        <p14:creationId xmlns:p14="http://schemas.microsoft.com/office/powerpoint/2010/main" val="302694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nl-NL" sz="1200" dirty="0">
                <a:solidFill>
                  <a:schemeClr val="accent6">
                    <a:lumMod val="50000"/>
                  </a:schemeClr>
                </a:solidFill>
              </a:rPr>
              <a:t>Lecuturer: Excercise 2 is called the World Cafe Objective: Collecting ideas about what actions SMEs need to take when internationalizing, (brainstorm).</a:t>
            </a:r>
          </a:p>
          <a:p>
            <a:r>
              <a:rPr lang="nl-NL" dirty="0"/>
              <a:t>The Facilitation is based on theory:</a:t>
            </a:r>
            <a:r>
              <a:rPr lang="nl-NL" baseline="0" dirty="0"/>
              <a:t> http://www.theworldcafe.com/key-concepts-resources/world-cafe-method/</a:t>
            </a:r>
            <a:endParaRPr lang="nl-NL" dirty="0"/>
          </a:p>
          <a:p>
            <a:endParaRPr lang="nl-NL" dirty="0"/>
          </a:p>
          <a:p>
            <a:r>
              <a:rPr lang="nl-NL" dirty="0"/>
              <a:t>Needed: Whiteboard with a Map on a Piece of Paper. In the Map the word</a:t>
            </a:r>
            <a:r>
              <a:rPr lang="nl-NL" baseline="0" dirty="0"/>
              <a:t> JUST is written.</a:t>
            </a:r>
            <a:endParaRPr lang="nl-NL" dirty="0"/>
          </a:p>
          <a:p>
            <a:r>
              <a:rPr lang="nl-NL" dirty="0"/>
              <a:t>,tables with chairs</a:t>
            </a:r>
            <a:r>
              <a:rPr lang="nl-NL" baseline="0" dirty="0"/>
              <a:t> (4 persons per table)</a:t>
            </a:r>
          </a:p>
          <a:p>
            <a:r>
              <a:rPr lang="nl-NL" dirty="0"/>
              <a:t>JUST</a:t>
            </a:r>
            <a:r>
              <a:rPr lang="nl-NL" baseline="0" dirty="0"/>
              <a:t> is linked to </a:t>
            </a:r>
            <a:r>
              <a:rPr lang="nl-NL" dirty="0"/>
              <a:t>Engagement,</a:t>
            </a:r>
            <a:r>
              <a:rPr lang="nl-NL" baseline="0" dirty="0"/>
              <a:t> </a:t>
            </a:r>
            <a:r>
              <a:rPr lang="nl-NL" dirty="0"/>
              <a:t>Just</a:t>
            </a:r>
            <a:r>
              <a:rPr lang="nl-NL" baseline="0" dirty="0"/>
              <a:t> do it</a:t>
            </a:r>
          </a:p>
          <a:p>
            <a:endParaRPr lang="nl-NL" sz="1200" dirty="0">
              <a:solidFill>
                <a:schemeClr val="accent6">
                  <a:lumMod val="50000"/>
                </a:schemeClr>
              </a:solidFill>
            </a:endParaRPr>
          </a:p>
          <a:p>
            <a:r>
              <a:rPr lang="nl-NL" sz="1200" dirty="0">
                <a:solidFill>
                  <a:schemeClr val="accent6">
                    <a:lumMod val="50000"/>
                  </a:schemeClr>
                </a:solidFill>
              </a:rPr>
              <a:t>Procedure:</a:t>
            </a:r>
            <a:endParaRPr lang="en-GB" sz="1200" dirty="0">
              <a:solidFill>
                <a:schemeClr val="accent6">
                  <a:lumMod val="50000"/>
                </a:schemeClr>
              </a:solidFill>
            </a:endParaRPr>
          </a:p>
          <a:p>
            <a:r>
              <a:rPr lang="en-GB" sz="1200" dirty="0"/>
              <a:t>Sit at tables in groups of four. </a:t>
            </a:r>
          </a:p>
          <a:p>
            <a:r>
              <a:rPr lang="en-GB" sz="1200" dirty="0"/>
              <a:t>Draw a map and write ‘JUST’ in it. </a:t>
            </a:r>
          </a:p>
          <a:p>
            <a:r>
              <a:rPr lang="en-GB" sz="1200" dirty="0"/>
              <a:t>Jot down as many actions you can think of </a:t>
            </a:r>
          </a:p>
          <a:p>
            <a:r>
              <a:rPr lang="en-GB" sz="1200" b="1" dirty="0"/>
              <a:t>that a SME can do to internationalise</a:t>
            </a:r>
            <a:r>
              <a:rPr lang="en-GB" sz="1200" dirty="0"/>
              <a:t>. (5’).</a:t>
            </a:r>
          </a:p>
          <a:p>
            <a:endParaRPr lang="nl-NL" baseline="0" dirty="0"/>
          </a:p>
          <a:p>
            <a:r>
              <a:rPr lang="nl-NL" baseline="0" dirty="0"/>
              <a:t>Internationalization of your business</a:t>
            </a:r>
          </a:p>
          <a:p>
            <a:endParaRPr lang="nl-NL" baseline="0" dirty="0"/>
          </a:p>
          <a:p>
            <a:r>
              <a:rPr lang="en-GB" sz="1200" dirty="0"/>
              <a:t>Three students move to the other table. </a:t>
            </a:r>
          </a:p>
          <a:p>
            <a:r>
              <a:rPr lang="en-GB" sz="1200" dirty="0"/>
              <a:t>The person who holds the table gives </a:t>
            </a:r>
          </a:p>
          <a:p>
            <a:r>
              <a:rPr lang="en-GB" sz="1200" dirty="0"/>
              <a:t>a short summary of the results </a:t>
            </a:r>
          </a:p>
          <a:p>
            <a:r>
              <a:rPr lang="en-GB" sz="1200" dirty="0"/>
              <a:t>And asks the three to add new ideas (5.</a:t>
            </a:r>
          </a:p>
          <a:p>
            <a:r>
              <a:rPr lang="en-GB" sz="1200" dirty="0"/>
              <a:t>We move once more (5’).</a:t>
            </a:r>
          </a:p>
          <a:p>
            <a:r>
              <a:rPr lang="en-GB" sz="1200" dirty="0"/>
              <a:t>We share and group our harvest (15’)</a:t>
            </a:r>
          </a:p>
          <a:p>
            <a:endParaRPr lang="nl-NL" baseline="0" dirty="0"/>
          </a:p>
          <a:p>
            <a:r>
              <a:rPr lang="nl-NL" baseline="0" dirty="0"/>
              <a:t>JUST </a:t>
            </a:r>
          </a:p>
          <a:p>
            <a:r>
              <a:rPr lang="nl-NL" baseline="0" dirty="0"/>
              <a:t>Can also be diversified</a:t>
            </a:r>
          </a:p>
          <a:p>
            <a:r>
              <a:rPr lang="nl-NL" baseline="0" dirty="0"/>
              <a:t>JUST:  for People</a:t>
            </a:r>
          </a:p>
          <a:p>
            <a:r>
              <a:rPr lang="nl-NL" baseline="0" dirty="0"/>
              <a:t>JUST for Product</a:t>
            </a:r>
          </a:p>
          <a:p>
            <a:r>
              <a:rPr lang="nl-NL" baseline="0" dirty="0"/>
              <a:t>JUST: CONNECT</a:t>
            </a:r>
          </a:p>
          <a:p>
            <a:r>
              <a:rPr lang="nl-NL" baseline="0" dirty="0"/>
              <a:t>If group has few ideas you help a bit with adding a word to  JUST</a:t>
            </a:r>
          </a:p>
          <a:p>
            <a:endParaRPr lang="nl-NL" baseline="0" dirty="0"/>
          </a:p>
          <a:p>
            <a:r>
              <a:rPr lang="nl-NL" baseline="0" dirty="0"/>
              <a:t>What comes in the discussion: Personality: Curiosity, likes uncertainty, like new things, likes discovering, networking</a:t>
            </a:r>
          </a:p>
          <a:p>
            <a:r>
              <a:rPr lang="nl-NL" baseline="0" dirty="0"/>
              <a:t>This is shown also in videos: you see this in the video of the architect: even in the holidays he makes contact with other people.</a:t>
            </a:r>
          </a:p>
          <a:p>
            <a:r>
              <a:rPr lang="nl-NL" baseline="0" dirty="0"/>
              <a:t>Just connect: go during the holidays to producers and discuss</a:t>
            </a:r>
          </a:p>
          <a:p>
            <a:r>
              <a:rPr lang="nl-NL" baseline="0" dirty="0"/>
              <a:t>P</a:t>
            </a:r>
            <a:r>
              <a:rPr lang="nl-NL" dirty="0"/>
              <a:t>EOPLE</a:t>
            </a:r>
            <a:r>
              <a:rPr lang="nl-NL" baseline="0" dirty="0"/>
              <a:t> Centricity: </a:t>
            </a:r>
          </a:p>
          <a:p>
            <a:r>
              <a:rPr lang="nl-NL" baseline="0" dirty="0"/>
              <a:t>Team Building: only in your company or also outside your company, can also with the consultant</a:t>
            </a:r>
          </a:p>
          <a:p>
            <a:endParaRPr lang="nl-NL" baseline="0" dirty="0"/>
          </a:p>
          <a:p>
            <a:r>
              <a:rPr lang="nl-NL" baseline="0" dirty="0"/>
              <a:t>(Logistic, laws will be to specific, then you have to contribute)</a:t>
            </a:r>
            <a:r>
              <a:rPr lang="nl-NL" dirty="0"/>
              <a:t> </a:t>
            </a:r>
          </a:p>
          <a:p>
            <a:endParaRPr lang="de-DE" dirty="0"/>
          </a:p>
        </p:txBody>
      </p:sp>
      <p:sp>
        <p:nvSpPr>
          <p:cNvPr id="4" name="Foliennummernplatzhalter 3"/>
          <p:cNvSpPr>
            <a:spLocks noGrp="1"/>
          </p:cNvSpPr>
          <p:nvPr>
            <p:ph type="sldNum" sz="quarter" idx="5"/>
          </p:nvPr>
        </p:nvSpPr>
        <p:spPr/>
        <p:txBody>
          <a:bodyPr/>
          <a:lstStyle/>
          <a:p>
            <a:fld id="{FA15EB12-9519-48CD-8297-3AF84CD4D03B}" type="slidenum">
              <a:rPr lang="de-DE" smtClean="0"/>
              <a:t>3</a:t>
            </a:fld>
            <a:endParaRPr lang="de-DE"/>
          </a:p>
        </p:txBody>
      </p:sp>
    </p:spTree>
    <p:extLst>
      <p:ext uri="{BB962C8B-B14F-4D97-AF65-F5344CB8AC3E}">
        <p14:creationId xmlns:p14="http://schemas.microsoft.com/office/powerpoint/2010/main" val="3571081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en-GB" dirty="0"/>
              <a:t>The Porter Diamond or the </a:t>
            </a:r>
            <a:r>
              <a:rPr lang="en-GB" b="1" dirty="0"/>
              <a:t>Porter Diamond Theory of National Advantage</a:t>
            </a:r>
          </a:p>
          <a:p>
            <a:r>
              <a:rPr lang="en-GB" dirty="0"/>
              <a:t>Model designed to </a:t>
            </a:r>
          </a:p>
          <a:p>
            <a:pPr lvl="1"/>
            <a:r>
              <a:rPr lang="en-GB" b="1" dirty="0"/>
              <a:t>help understand the competitive advantage</a:t>
            </a:r>
            <a:r>
              <a:rPr lang="en-GB" dirty="0"/>
              <a:t> nations or groups possess due to certain factors available to them</a:t>
            </a:r>
          </a:p>
          <a:p>
            <a:pPr lvl="1"/>
            <a:r>
              <a:rPr lang="en-GB" b="1" dirty="0"/>
              <a:t>explain how governments can act as catalysts </a:t>
            </a:r>
            <a:r>
              <a:rPr lang="en-GB" dirty="0"/>
              <a:t>to improve a country's position in a globally competitive economic environment. </a:t>
            </a:r>
          </a:p>
          <a:p>
            <a:r>
              <a:rPr lang="en-GB" dirty="0"/>
              <a:t>The model was created by Michael Porter, a recognized authority on corporate strategy and economic competition, and founder of The Institute for Strategy and Competitiveness at the Harvard Business School. </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28</a:t>
            </a:fld>
            <a:endParaRPr lang="en-US"/>
          </a:p>
        </p:txBody>
      </p:sp>
    </p:spTree>
    <p:extLst>
      <p:ext uri="{BB962C8B-B14F-4D97-AF65-F5344CB8AC3E}">
        <p14:creationId xmlns:p14="http://schemas.microsoft.com/office/powerpoint/2010/main" val="2326832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a:t>
            </a:r>
            <a:r>
              <a:rPr lang="de-DE" baseline="0" dirty="0"/>
              <a:t> </a:t>
            </a:r>
            <a:r>
              <a:rPr lang="de-DE" baseline="0" dirty="0" err="1"/>
              <a:t>macro</a:t>
            </a:r>
            <a:r>
              <a:rPr lang="de-DE" baseline="0" dirty="0"/>
              <a:t> </a:t>
            </a:r>
            <a:r>
              <a:rPr lang="de-DE" baseline="0" dirty="0" err="1"/>
              <a:t>screening</a:t>
            </a:r>
            <a:r>
              <a:rPr lang="de-DE" baseline="0" dirty="0"/>
              <a:t> </a:t>
            </a:r>
            <a:r>
              <a:rPr lang="de-DE" baseline="0" dirty="0" err="1"/>
              <a:t>does</a:t>
            </a:r>
            <a:r>
              <a:rPr lang="de-DE" baseline="0" dirty="0"/>
              <a:t> </a:t>
            </a:r>
            <a:r>
              <a:rPr lang="de-DE" baseline="0" dirty="0" err="1"/>
              <a:t>only</a:t>
            </a:r>
            <a:r>
              <a:rPr lang="de-DE" baseline="0" dirty="0"/>
              <a:t> </a:t>
            </a:r>
            <a:r>
              <a:rPr lang="de-DE" baseline="0" dirty="0" err="1"/>
              <a:t>slightly</a:t>
            </a:r>
            <a:r>
              <a:rPr lang="de-DE" baseline="0" dirty="0"/>
              <a:t> </a:t>
            </a:r>
            <a:r>
              <a:rPr lang="de-DE" baseline="0" dirty="0" err="1"/>
              <a:t>differ</a:t>
            </a:r>
            <a:r>
              <a:rPr lang="de-DE" baseline="0" dirty="0"/>
              <a:t> </a:t>
            </a:r>
            <a:r>
              <a:rPr lang="de-DE" baseline="0" dirty="0" err="1"/>
              <a:t>for</a:t>
            </a:r>
            <a:r>
              <a:rPr lang="de-DE" baseline="0" dirty="0"/>
              <a:t> SMEs. The same </a:t>
            </a:r>
            <a:r>
              <a:rPr lang="de-DE" baseline="0" dirty="0" err="1"/>
              <a:t>rules</a:t>
            </a:r>
            <a:r>
              <a:rPr lang="de-DE" baseline="0" dirty="0"/>
              <a:t> </a:t>
            </a:r>
            <a:r>
              <a:rPr lang="de-DE" baseline="0" dirty="0" err="1"/>
              <a:t>and</a:t>
            </a:r>
            <a:r>
              <a:rPr lang="de-DE" baseline="0" dirty="0"/>
              <a:t> </a:t>
            </a:r>
            <a:r>
              <a:rPr lang="de-DE" baseline="0" dirty="0" err="1"/>
              <a:t>problems</a:t>
            </a:r>
            <a:r>
              <a:rPr lang="de-DE" baseline="0" dirty="0"/>
              <a:t> </a:t>
            </a:r>
            <a:r>
              <a:rPr lang="de-DE" baseline="0" dirty="0" err="1"/>
              <a:t>apply</a:t>
            </a:r>
            <a:r>
              <a:rPr lang="de-DE" baseline="0" dirty="0"/>
              <a:t>.</a:t>
            </a:r>
          </a:p>
          <a:p>
            <a:r>
              <a:rPr lang="de-DE" baseline="0" dirty="0" err="1"/>
              <a:t>One</a:t>
            </a:r>
            <a:r>
              <a:rPr lang="de-DE" baseline="0" dirty="0"/>
              <a:t> additional </a:t>
            </a:r>
            <a:r>
              <a:rPr lang="de-DE" baseline="0" dirty="0" err="1"/>
              <a:t>problem</a:t>
            </a:r>
            <a:r>
              <a:rPr lang="de-DE" baseline="0" dirty="0"/>
              <a:t> </a:t>
            </a:r>
            <a:r>
              <a:rPr lang="de-DE" baseline="0" dirty="0" err="1"/>
              <a:t>are</a:t>
            </a:r>
            <a:r>
              <a:rPr lang="de-DE" baseline="0" dirty="0"/>
              <a:t> </a:t>
            </a:r>
            <a:r>
              <a:rPr lang="de-DE" baseline="0" dirty="0" err="1"/>
              <a:t>the</a:t>
            </a:r>
            <a:r>
              <a:rPr lang="de-DE" baseline="0" dirty="0"/>
              <a:t> limited </a:t>
            </a:r>
            <a:r>
              <a:rPr lang="de-DE" baseline="0" dirty="0" err="1"/>
              <a:t>ressources</a:t>
            </a:r>
            <a:r>
              <a:rPr lang="de-DE" baseline="0" dirty="0"/>
              <a:t> </a:t>
            </a:r>
            <a:r>
              <a:rPr lang="de-DE" baseline="0" dirty="0" err="1"/>
              <a:t>for</a:t>
            </a:r>
            <a:r>
              <a:rPr lang="de-DE" baseline="0" dirty="0"/>
              <a:t> individual </a:t>
            </a:r>
            <a:r>
              <a:rPr lang="de-DE" baseline="0" dirty="0" err="1"/>
              <a:t>market</a:t>
            </a:r>
            <a:r>
              <a:rPr lang="de-DE" baseline="0" dirty="0"/>
              <a:t> </a:t>
            </a:r>
            <a:r>
              <a:rPr lang="de-DE" baseline="0" dirty="0" err="1"/>
              <a:t>research</a:t>
            </a:r>
            <a:r>
              <a:rPr lang="de-DE" baseline="0" dirty="0"/>
              <a:t>. </a:t>
            </a:r>
            <a:r>
              <a:rPr lang="de-DE" baseline="0" dirty="0" err="1"/>
              <a:t>However</a:t>
            </a:r>
            <a:r>
              <a:rPr lang="de-DE" baseline="0" dirty="0"/>
              <a:t>, </a:t>
            </a:r>
            <a:r>
              <a:rPr lang="de-DE" baseline="0" dirty="0" err="1"/>
              <a:t>even</a:t>
            </a:r>
            <a:r>
              <a:rPr lang="de-DE" baseline="0" dirty="0"/>
              <a:t> </a:t>
            </a:r>
            <a:r>
              <a:rPr lang="de-DE" baseline="0" dirty="0" err="1"/>
              <a:t>with</a:t>
            </a:r>
            <a:r>
              <a:rPr lang="de-DE" baseline="0" dirty="0"/>
              <a:t> </a:t>
            </a:r>
            <a:r>
              <a:rPr lang="de-DE" baseline="0" dirty="0" err="1"/>
              <a:t>good</a:t>
            </a:r>
            <a:r>
              <a:rPr lang="de-DE" baseline="0" dirty="0"/>
              <a:t> </a:t>
            </a:r>
            <a:r>
              <a:rPr lang="de-DE" baseline="0" dirty="0" err="1"/>
              <a:t>quality</a:t>
            </a:r>
            <a:r>
              <a:rPr lang="de-DE" baseline="0" dirty="0"/>
              <a:t> </a:t>
            </a:r>
            <a:r>
              <a:rPr lang="de-DE" baseline="0" dirty="0" err="1"/>
              <a:t>data</a:t>
            </a:r>
            <a:r>
              <a:rPr lang="de-DE" baseline="0" dirty="0"/>
              <a:t> </a:t>
            </a:r>
            <a:r>
              <a:rPr lang="de-DE" baseline="0" dirty="0" err="1"/>
              <a:t>is</a:t>
            </a:r>
            <a:r>
              <a:rPr lang="de-DE" baseline="0" dirty="0"/>
              <a:t> </a:t>
            </a:r>
            <a:r>
              <a:rPr lang="de-DE" baseline="0" dirty="0" err="1"/>
              <a:t>it</a:t>
            </a:r>
            <a:r>
              <a:rPr lang="de-DE" baseline="0" dirty="0"/>
              <a:t> </a:t>
            </a:r>
            <a:r>
              <a:rPr lang="de-DE" baseline="0" dirty="0" err="1"/>
              <a:t>hard</a:t>
            </a:r>
            <a:r>
              <a:rPr lang="de-DE" baseline="0" dirty="0"/>
              <a:t> </a:t>
            </a:r>
            <a:r>
              <a:rPr lang="de-DE" baseline="0" dirty="0" err="1"/>
              <a:t>to</a:t>
            </a:r>
            <a:r>
              <a:rPr lang="de-DE" baseline="0" dirty="0"/>
              <a:t> </a:t>
            </a:r>
            <a:r>
              <a:rPr lang="de-DE" baseline="0" dirty="0" err="1"/>
              <a:t>evaluate</a:t>
            </a:r>
            <a:r>
              <a:rPr lang="de-DE" baseline="0" dirty="0"/>
              <a:t> </a:t>
            </a:r>
            <a:r>
              <a:rPr lang="de-DE" baseline="0" dirty="0" err="1"/>
              <a:t>the</a:t>
            </a:r>
            <a:r>
              <a:rPr lang="de-DE" baseline="0" dirty="0"/>
              <a:t> </a:t>
            </a:r>
            <a:r>
              <a:rPr lang="de-DE" baseline="0" dirty="0" err="1"/>
              <a:t>importance</a:t>
            </a:r>
            <a:r>
              <a:rPr lang="de-DE" baseline="0" dirty="0"/>
              <a:t> </a:t>
            </a:r>
            <a:r>
              <a:rPr lang="de-DE" baseline="0" dirty="0" err="1"/>
              <a:t>and</a:t>
            </a:r>
            <a:r>
              <a:rPr lang="de-DE" baseline="0" dirty="0"/>
              <a:t> </a:t>
            </a:r>
            <a:r>
              <a:rPr lang="de-DE" baseline="0" dirty="0" err="1"/>
              <a:t>the</a:t>
            </a:r>
            <a:r>
              <a:rPr lang="de-DE" baseline="0" dirty="0"/>
              <a:t> </a:t>
            </a:r>
            <a:r>
              <a:rPr lang="de-DE" baseline="0" dirty="0" err="1"/>
              <a:t>weighting</a:t>
            </a:r>
            <a:r>
              <a:rPr lang="de-DE" baseline="0" dirty="0"/>
              <a:t> </a:t>
            </a:r>
            <a:r>
              <a:rPr lang="de-DE" baseline="0" dirty="0" err="1"/>
              <a:t>of</a:t>
            </a:r>
            <a:r>
              <a:rPr lang="de-DE" baseline="0" dirty="0"/>
              <a:t> </a:t>
            </a:r>
            <a:r>
              <a:rPr lang="de-DE" baseline="0" dirty="0" err="1"/>
              <a:t>the</a:t>
            </a:r>
            <a:r>
              <a:rPr lang="de-DE" baseline="0" dirty="0"/>
              <a:t> </a:t>
            </a:r>
            <a:r>
              <a:rPr lang="de-DE" baseline="0" dirty="0" err="1"/>
              <a:t>criteria</a:t>
            </a:r>
            <a:r>
              <a:rPr lang="de-DE" baseline="0" dirty="0"/>
              <a:t>.</a:t>
            </a:r>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29</a:t>
            </a:fld>
            <a:endParaRPr lang="de-DE"/>
          </a:p>
        </p:txBody>
      </p:sp>
    </p:spTree>
    <p:extLst>
      <p:ext uri="{BB962C8B-B14F-4D97-AF65-F5344CB8AC3E}">
        <p14:creationId xmlns:p14="http://schemas.microsoft.com/office/powerpoint/2010/main" val="249908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Rememberthe</a:t>
            </a:r>
            <a:r>
              <a:rPr lang="de-DE" dirty="0"/>
              <a:t> Video on Grüne</a:t>
            </a:r>
          </a:p>
        </p:txBody>
      </p:sp>
      <p:sp>
        <p:nvSpPr>
          <p:cNvPr id="4" name="Foliennummernplatzhalter 3"/>
          <p:cNvSpPr>
            <a:spLocks noGrp="1"/>
          </p:cNvSpPr>
          <p:nvPr>
            <p:ph type="sldNum" sz="quarter" idx="5"/>
          </p:nvPr>
        </p:nvSpPr>
        <p:spPr/>
        <p:txBody>
          <a:bodyPr/>
          <a:lstStyle/>
          <a:p>
            <a:fld id="{59AE6BBF-56C0-40FC-A1A5-094F45E12E63}" type="slidenum">
              <a:rPr lang="de-DE" smtClean="0"/>
              <a:t>30</a:t>
            </a:fld>
            <a:endParaRPr lang="de-DE"/>
          </a:p>
        </p:txBody>
      </p:sp>
    </p:spTree>
    <p:extLst>
      <p:ext uri="{BB962C8B-B14F-4D97-AF65-F5344CB8AC3E}">
        <p14:creationId xmlns:p14="http://schemas.microsoft.com/office/powerpoint/2010/main" val="2859966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kern="1200" dirty="0">
                <a:solidFill>
                  <a:schemeClr val="tx1"/>
                </a:solidFill>
                <a:effectLst/>
                <a:latin typeface="+mn-lt"/>
                <a:ea typeface="+mn-ea"/>
                <a:cs typeface="+mn-cs"/>
              </a:rPr>
              <a:t>Students need to understand that the initial screening process and the initial country selection is often random and not very scientific</a:t>
            </a:r>
            <a:endParaRPr lang="de-DE"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Students should get a basic idea where to find easy accessible country information)</a:t>
            </a:r>
            <a:endParaRPr lang="de-DE" sz="1200" b="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4</a:t>
            </a:fld>
            <a:endParaRPr lang="de-DE"/>
          </a:p>
        </p:txBody>
      </p:sp>
    </p:spTree>
    <p:extLst>
      <p:ext uri="{BB962C8B-B14F-4D97-AF65-F5344CB8AC3E}">
        <p14:creationId xmlns:p14="http://schemas.microsoft.com/office/powerpoint/2010/main" val="240561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kern="1200" dirty="0" err="1">
                <a:solidFill>
                  <a:schemeClr val="tx1"/>
                </a:solidFill>
                <a:effectLst/>
                <a:latin typeface="+mn-lt"/>
                <a:ea typeface="+mn-ea"/>
                <a:cs typeface="+mn-cs"/>
              </a:rPr>
              <a:t>We</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want</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to</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have</a:t>
            </a:r>
            <a:r>
              <a:rPr lang="de-DE" sz="1200" b="0" kern="1200" dirty="0">
                <a:solidFill>
                  <a:schemeClr val="tx1"/>
                </a:solidFill>
                <a:effectLst/>
                <a:latin typeface="+mn-lt"/>
                <a:ea typeface="+mn-ea"/>
                <a:cs typeface="+mn-cs"/>
              </a:rPr>
              <a:t> a </a:t>
            </a:r>
            <a:r>
              <a:rPr lang="de-DE" sz="1200" b="0" kern="1200" dirty="0" err="1">
                <a:solidFill>
                  <a:schemeClr val="tx1"/>
                </a:solidFill>
                <a:effectLst/>
                <a:latin typeface="+mn-lt"/>
                <a:ea typeface="+mn-ea"/>
                <a:cs typeface="+mn-cs"/>
              </a:rPr>
              <a:t>closer</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look</a:t>
            </a:r>
            <a:r>
              <a:rPr lang="de-DE" sz="1200" b="0" kern="1200" dirty="0">
                <a:solidFill>
                  <a:schemeClr val="tx1"/>
                </a:solidFill>
                <a:effectLst/>
                <a:latin typeface="+mn-lt"/>
                <a:ea typeface="+mn-ea"/>
                <a:cs typeface="+mn-cs"/>
              </a:rPr>
              <a:t> at </a:t>
            </a:r>
            <a:r>
              <a:rPr lang="de-DE" sz="1200" b="0" kern="1200" dirty="0" err="1">
                <a:solidFill>
                  <a:schemeClr val="tx1"/>
                </a:solidFill>
                <a:effectLst/>
                <a:latin typeface="+mn-lt"/>
                <a:ea typeface="+mn-ea"/>
                <a:cs typeface="+mn-cs"/>
              </a:rPr>
              <a:t>Macro</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screening</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possibilities</a:t>
            </a:r>
            <a:r>
              <a:rPr lang="de-DE" sz="1200" b="0" kern="1200" dirty="0">
                <a:solidFill>
                  <a:schemeClr val="tx1"/>
                </a:solidFill>
                <a:effectLst/>
                <a:latin typeface="+mn-lt"/>
                <a:ea typeface="+mn-ea"/>
                <a:cs typeface="+mn-cs"/>
              </a:rPr>
              <a:t> </a:t>
            </a:r>
            <a:r>
              <a:rPr lang="de-DE" sz="1200" b="0" kern="1200" dirty="0" err="1">
                <a:solidFill>
                  <a:schemeClr val="tx1"/>
                </a:solidFill>
                <a:effectLst/>
                <a:latin typeface="+mn-lt"/>
                <a:ea typeface="+mn-ea"/>
                <a:cs typeface="+mn-cs"/>
              </a:rPr>
              <a:t>first</a:t>
            </a:r>
            <a:r>
              <a:rPr lang="de-DE" sz="1200" b="0" kern="1200" dirty="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10"/>
          </p:nvPr>
        </p:nvSpPr>
        <p:spPr/>
        <p:txBody>
          <a:bodyPr/>
          <a:lstStyle/>
          <a:p>
            <a:fld id="{59AE6BBF-56C0-40FC-A1A5-094F45E12E63}" type="slidenum">
              <a:rPr lang="de-DE" smtClean="0"/>
              <a:t>5</a:t>
            </a:fld>
            <a:endParaRPr lang="de-DE"/>
          </a:p>
        </p:txBody>
      </p:sp>
    </p:spTree>
    <p:extLst>
      <p:ext uri="{BB962C8B-B14F-4D97-AF65-F5344CB8AC3E}">
        <p14:creationId xmlns:p14="http://schemas.microsoft.com/office/powerpoint/2010/main" val="151857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Remember</a:t>
            </a:r>
            <a:r>
              <a:rPr lang="de-DE" dirty="0"/>
              <a:t>? The institutional </a:t>
            </a:r>
            <a:r>
              <a:rPr lang="de-DE" dirty="0" err="1"/>
              <a:t>environment</a:t>
            </a:r>
            <a:r>
              <a:rPr lang="de-DE" dirty="0"/>
              <a:t>. The </a:t>
            </a:r>
            <a:r>
              <a:rPr lang="de-DE" dirty="0" err="1"/>
              <a:t>higest</a:t>
            </a:r>
            <a:r>
              <a:rPr lang="de-DE" dirty="0"/>
              <a:t> </a:t>
            </a:r>
            <a:r>
              <a:rPr lang="de-DE" dirty="0" err="1"/>
              <a:t>levels</a:t>
            </a:r>
            <a:r>
              <a:rPr lang="de-DE" dirty="0"/>
              <a:t> </a:t>
            </a:r>
            <a:r>
              <a:rPr lang="de-DE" dirty="0" err="1"/>
              <a:t>are</a:t>
            </a:r>
            <a:r>
              <a:rPr lang="de-DE" dirty="0"/>
              <a:t> </a:t>
            </a:r>
            <a:r>
              <a:rPr lang="de-DE" dirty="0" err="1"/>
              <a:t>the</a:t>
            </a:r>
            <a:r>
              <a:rPr lang="de-DE" dirty="0"/>
              <a:t> </a:t>
            </a:r>
            <a:r>
              <a:rPr lang="de-DE" dirty="0" err="1"/>
              <a:t>Macro</a:t>
            </a:r>
            <a:r>
              <a:rPr lang="de-DE" dirty="0"/>
              <a:t> </a:t>
            </a:r>
            <a:r>
              <a:rPr lang="de-DE" dirty="0" err="1"/>
              <a:t>field</a:t>
            </a:r>
            <a:r>
              <a:rPr lang="de-DE" dirty="0"/>
              <a:t>. So </a:t>
            </a:r>
            <a:r>
              <a:rPr lang="de-DE" dirty="0" err="1"/>
              <a:t>when</a:t>
            </a:r>
            <a:r>
              <a:rPr lang="de-DE" dirty="0"/>
              <a:t> </a:t>
            </a:r>
            <a:r>
              <a:rPr lang="de-DE" dirty="0" err="1"/>
              <a:t>screening</a:t>
            </a:r>
            <a:r>
              <a:rPr lang="de-DE" dirty="0"/>
              <a:t> </a:t>
            </a:r>
            <a:r>
              <a:rPr lang="de-DE" dirty="0" err="1"/>
              <a:t>the</a:t>
            </a:r>
            <a:r>
              <a:rPr lang="de-DE" dirty="0"/>
              <a:t> </a:t>
            </a:r>
            <a:r>
              <a:rPr lang="de-DE" dirty="0" err="1"/>
              <a:t>macro</a:t>
            </a:r>
            <a:r>
              <a:rPr lang="de-DE" dirty="0"/>
              <a:t> </a:t>
            </a:r>
            <a:r>
              <a:rPr lang="de-DE" dirty="0" err="1"/>
              <a:t>field</a:t>
            </a:r>
            <a:r>
              <a:rPr lang="de-DE" dirty="0"/>
              <a:t>, </a:t>
            </a:r>
            <a:r>
              <a:rPr lang="de-DE" dirty="0" err="1"/>
              <a:t>you</a:t>
            </a:r>
            <a:r>
              <a:rPr lang="de-DE" dirty="0"/>
              <a:t> </a:t>
            </a:r>
            <a:r>
              <a:rPr lang="de-DE" dirty="0" err="1"/>
              <a:t>are</a:t>
            </a:r>
            <a:r>
              <a:rPr lang="de-DE" dirty="0"/>
              <a:t> </a:t>
            </a:r>
            <a:r>
              <a:rPr lang="de-DE" dirty="0" err="1"/>
              <a:t>looking</a:t>
            </a:r>
            <a:r>
              <a:rPr lang="de-DE" dirty="0"/>
              <a:t> at formal and informal </a:t>
            </a:r>
            <a:r>
              <a:rPr lang="de-DE" dirty="0" err="1"/>
              <a:t>institutions</a:t>
            </a:r>
            <a:r>
              <a:rPr lang="de-DE" dirty="0"/>
              <a:t> </a:t>
            </a:r>
            <a:r>
              <a:rPr lang="de-DE" dirty="0" err="1"/>
              <a:t>of</a:t>
            </a:r>
            <a:r>
              <a:rPr lang="de-DE" dirty="0"/>
              <a:t> </a:t>
            </a:r>
            <a:r>
              <a:rPr lang="de-DE" dirty="0" err="1"/>
              <a:t>the</a:t>
            </a:r>
            <a:r>
              <a:rPr lang="de-DE" dirty="0"/>
              <a:t> institutional </a:t>
            </a:r>
            <a:r>
              <a:rPr lang="de-DE" dirty="0" err="1"/>
              <a:t>environment</a:t>
            </a:r>
            <a:r>
              <a:rPr lang="de-DE" dirty="0"/>
              <a:t>, </a:t>
            </a:r>
            <a:r>
              <a:rPr lang="de-DE" dirty="0" err="1"/>
              <a:t>that</a:t>
            </a:r>
            <a:r>
              <a:rPr lang="de-DE" dirty="0"/>
              <a:t> </a:t>
            </a:r>
            <a:r>
              <a:rPr lang="de-DE" dirty="0" err="1"/>
              <a:t>is</a:t>
            </a:r>
            <a:r>
              <a:rPr lang="de-DE" dirty="0"/>
              <a:t> </a:t>
            </a:r>
            <a:r>
              <a:rPr lang="de-DE" dirty="0" err="1"/>
              <a:t>culture</a:t>
            </a:r>
            <a:r>
              <a:rPr lang="de-DE" dirty="0"/>
              <a:t> (informal) and </a:t>
            </a:r>
            <a:r>
              <a:rPr lang="de-DE" dirty="0" err="1"/>
              <a:t>laws</a:t>
            </a:r>
            <a:r>
              <a:rPr lang="de-DE" dirty="0"/>
              <a:t> and formal </a:t>
            </a:r>
            <a:r>
              <a:rPr lang="de-DE" dirty="0" err="1"/>
              <a:t>rules</a:t>
            </a:r>
            <a:r>
              <a:rPr lang="de-DE" dirty="0"/>
              <a:t> </a:t>
            </a:r>
            <a:r>
              <a:rPr lang="de-DE" dirty="0" err="1"/>
              <a:t>of</a:t>
            </a:r>
            <a:r>
              <a:rPr lang="de-DE" dirty="0"/>
              <a:t> </a:t>
            </a:r>
            <a:r>
              <a:rPr lang="de-DE" dirty="0" err="1"/>
              <a:t>the</a:t>
            </a:r>
            <a:r>
              <a:rPr lang="de-DE" dirty="0"/>
              <a:t> game (formal). So </a:t>
            </a:r>
            <a:r>
              <a:rPr lang="de-DE" dirty="0" err="1"/>
              <a:t>which</a:t>
            </a:r>
            <a:r>
              <a:rPr lang="de-DE" dirty="0"/>
              <a:t> „</a:t>
            </a:r>
            <a:r>
              <a:rPr lang="de-DE" dirty="0" err="1"/>
              <a:t>tools</a:t>
            </a:r>
            <a:r>
              <a:rPr lang="de-DE" dirty="0"/>
              <a:t>“ </a:t>
            </a:r>
            <a:r>
              <a:rPr lang="de-DE" dirty="0" err="1"/>
              <a:t>can</a:t>
            </a:r>
            <a:r>
              <a:rPr lang="de-DE" dirty="0"/>
              <a:t> </a:t>
            </a:r>
            <a:r>
              <a:rPr lang="de-DE" dirty="0" err="1"/>
              <a:t>be</a:t>
            </a:r>
            <a:r>
              <a:rPr lang="de-DE" dirty="0"/>
              <a:t> </a:t>
            </a:r>
            <a:r>
              <a:rPr lang="de-DE" dirty="0" err="1"/>
              <a:t>used</a:t>
            </a:r>
            <a:r>
              <a:rPr lang="de-DE" dirty="0"/>
              <a:t>?</a:t>
            </a:r>
            <a:endParaRPr lang="de-DE" baseline="0" dirty="0"/>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Source: </a:t>
            </a:r>
            <a:r>
              <a:rPr lang="en-US" dirty="0"/>
              <a:t>Williamson, O. E. (2000). The new institutional economics: taking stock, looking ahead. </a:t>
            </a:r>
            <a:r>
              <a:rPr lang="en-US" i="1" dirty="0"/>
              <a:t>Journal of economic literature</a:t>
            </a:r>
            <a:r>
              <a:rPr lang="en-US" dirty="0"/>
              <a:t>, </a:t>
            </a:r>
            <a:r>
              <a:rPr lang="en-US" i="1" dirty="0"/>
              <a:t>38</a:t>
            </a:r>
            <a:r>
              <a:rPr lang="en-US" dirty="0"/>
              <a:t>(3), 595-613.</a:t>
            </a:r>
          </a:p>
          <a:p>
            <a:endParaRPr lang="en-US" dirty="0"/>
          </a:p>
        </p:txBody>
      </p:sp>
      <p:sp>
        <p:nvSpPr>
          <p:cNvPr id="4" name="Foliennummernplatzhalter 3"/>
          <p:cNvSpPr>
            <a:spLocks noGrp="1"/>
          </p:cNvSpPr>
          <p:nvPr>
            <p:ph type="sldNum" sz="quarter" idx="10"/>
          </p:nvPr>
        </p:nvSpPr>
        <p:spPr/>
        <p:txBody>
          <a:bodyPr/>
          <a:lstStyle/>
          <a:p>
            <a:fld id="{47066143-8669-4D06-B20F-8D5F029030F8}" type="slidenum">
              <a:rPr lang="en-US" smtClean="0"/>
              <a:t>6</a:t>
            </a:fld>
            <a:endParaRPr lang="en-US"/>
          </a:p>
        </p:txBody>
      </p:sp>
    </p:spTree>
    <p:extLst>
      <p:ext uri="{BB962C8B-B14F-4D97-AF65-F5344CB8AC3E}">
        <p14:creationId xmlns:p14="http://schemas.microsoft.com/office/powerpoint/2010/main" val="187032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Video 1:33</a:t>
            </a:r>
          </a:p>
          <a:p>
            <a:r>
              <a:rPr lang="de-DE" dirty="0" err="1"/>
              <a:t>Based</a:t>
            </a:r>
            <a:r>
              <a:rPr lang="de-DE" dirty="0"/>
              <a:t> on </a:t>
            </a:r>
            <a:r>
              <a:rPr lang="de-DE" dirty="0" err="1"/>
              <a:t>the</a:t>
            </a:r>
            <a:r>
              <a:rPr lang="de-DE" dirty="0"/>
              <a:t> </a:t>
            </a:r>
            <a:r>
              <a:rPr lang="de-DE" dirty="0" err="1"/>
              <a:t>INTENSE</a:t>
            </a:r>
            <a:r>
              <a:rPr lang="de-DE" dirty="0"/>
              <a:t> </a:t>
            </a:r>
            <a:r>
              <a:rPr lang="de-DE" dirty="0" err="1"/>
              <a:t>case</a:t>
            </a:r>
            <a:r>
              <a:rPr lang="de-DE" dirty="0"/>
              <a:t> </a:t>
            </a:r>
            <a:r>
              <a:rPr lang="de-DE" dirty="0" err="1"/>
              <a:t>study</a:t>
            </a:r>
            <a:endParaRPr lang="de-DE" dirty="0"/>
          </a:p>
        </p:txBody>
      </p:sp>
      <p:sp>
        <p:nvSpPr>
          <p:cNvPr id="4" name="Foliennummernplatzhalter 3"/>
          <p:cNvSpPr>
            <a:spLocks noGrp="1"/>
          </p:cNvSpPr>
          <p:nvPr>
            <p:ph type="sldNum" sz="quarter" idx="5"/>
          </p:nvPr>
        </p:nvSpPr>
        <p:spPr/>
        <p:txBody>
          <a:bodyPr/>
          <a:lstStyle/>
          <a:p>
            <a:fld id="{59AE6BBF-56C0-40FC-A1A5-094F45E12E63}" type="slidenum">
              <a:rPr lang="de-DE" smtClean="0"/>
              <a:t>7</a:t>
            </a:fld>
            <a:endParaRPr lang="de-DE"/>
          </a:p>
        </p:txBody>
      </p:sp>
    </p:spTree>
    <p:extLst>
      <p:ext uri="{BB962C8B-B14F-4D97-AF65-F5344CB8AC3E}">
        <p14:creationId xmlns:p14="http://schemas.microsoft.com/office/powerpoint/2010/main" val="53806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lienbildplatzhalter 1"/>
          <p:cNvSpPr>
            <a:spLocks noGrp="1" noRot="1" noChangeAspect="1" noTextEdit="1"/>
          </p:cNvSpPr>
          <p:nvPr>
            <p:ph type="sldImg"/>
          </p:nvPr>
        </p:nvSpPr>
        <p:spPr>
          <a:ln/>
        </p:spPr>
      </p:sp>
      <p:sp>
        <p:nvSpPr>
          <p:cNvPr id="227331" name="Notizenplatzhalter 2"/>
          <p:cNvSpPr>
            <a:spLocks noGrp="1"/>
          </p:cNvSpPr>
          <p:nvPr>
            <p:ph type="body" idx="1"/>
          </p:nvPr>
        </p:nvSpPr>
        <p:spPr>
          <a:noFill/>
        </p:spPr>
        <p:txBody>
          <a:bodyPr/>
          <a:lstStyle/>
          <a:p>
            <a:r>
              <a:rPr lang="de-DE" altLang="en-US" dirty="0"/>
              <a:t>This</a:t>
            </a:r>
            <a:r>
              <a:rPr lang="de-DE" altLang="en-US" baseline="0" dirty="0"/>
              <a:t> </a:t>
            </a:r>
            <a:r>
              <a:rPr lang="de-DE" altLang="en-US" baseline="0" dirty="0" err="1"/>
              <a:t>serves</a:t>
            </a:r>
            <a:r>
              <a:rPr lang="de-DE" altLang="en-US" baseline="0" dirty="0"/>
              <a:t> </a:t>
            </a:r>
            <a:r>
              <a:rPr lang="de-DE" altLang="en-US" baseline="0" dirty="0" err="1"/>
              <a:t>as</a:t>
            </a:r>
            <a:r>
              <a:rPr lang="de-DE" altLang="en-US" baseline="0" dirty="0"/>
              <a:t> </a:t>
            </a:r>
            <a:r>
              <a:rPr lang="de-DE" altLang="en-US" baseline="0" dirty="0" err="1"/>
              <a:t>one</a:t>
            </a:r>
            <a:r>
              <a:rPr lang="de-DE" altLang="en-US" baseline="0" dirty="0"/>
              <a:t> </a:t>
            </a:r>
            <a:r>
              <a:rPr lang="de-DE" altLang="en-US" baseline="0" dirty="0" err="1"/>
              <a:t>set</a:t>
            </a:r>
            <a:r>
              <a:rPr lang="de-DE" altLang="en-US" baseline="0" dirty="0"/>
              <a:t> </a:t>
            </a:r>
            <a:r>
              <a:rPr lang="de-DE" altLang="en-US" baseline="0" dirty="0" err="1"/>
              <a:t>of</a:t>
            </a:r>
            <a:r>
              <a:rPr lang="de-DE" altLang="en-US" baseline="0" dirty="0"/>
              <a:t> </a:t>
            </a:r>
            <a:r>
              <a:rPr lang="de-DE" altLang="en-US" baseline="0" dirty="0" err="1"/>
              <a:t>criteria</a:t>
            </a:r>
            <a:r>
              <a:rPr lang="de-DE" altLang="en-US" baseline="0" dirty="0"/>
              <a:t> </a:t>
            </a:r>
            <a:r>
              <a:rPr lang="de-DE" altLang="en-US" baseline="0" dirty="0" err="1"/>
              <a:t>that</a:t>
            </a:r>
            <a:r>
              <a:rPr lang="de-DE" altLang="en-US" baseline="0" dirty="0"/>
              <a:t> </a:t>
            </a:r>
            <a:r>
              <a:rPr lang="de-DE" altLang="en-US" baseline="0" dirty="0" err="1"/>
              <a:t>are</a:t>
            </a:r>
            <a:r>
              <a:rPr lang="de-DE" altLang="en-US" baseline="0" dirty="0"/>
              <a:t> relevant </a:t>
            </a:r>
            <a:r>
              <a:rPr lang="de-DE" altLang="en-US" baseline="0" dirty="0" err="1"/>
              <a:t>for</a:t>
            </a:r>
            <a:r>
              <a:rPr lang="de-DE" altLang="en-US" baseline="0" dirty="0"/>
              <a:t> </a:t>
            </a:r>
            <a:r>
              <a:rPr lang="de-DE" altLang="en-US" baseline="0" dirty="0" err="1"/>
              <a:t>the</a:t>
            </a:r>
            <a:r>
              <a:rPr lang="de-DE" altLang="en-US" baseline="0" dirty="0"/>
              <a:t> </a:t>
            </a:r>
            <a:r>
              <a:rPr lang="de-DE" altLang="en-US" baseline="0" dirty="0" err="1"/>
              <a:t>macro</a:t>
            </a:r>
            <a:r>
              <a:rPr lang="de-DE" altLang="en-US" baseline="0" dirty="0"/>
              <a:t>-screening. </a:t>
            </a:r>
          </a:p>
          <a:p>
            <a:endParaRPr lang="de-DE" altLang="en-US" baseline="0" dirty="0"/>
          </a:p>
          <a:p>
            <a:r>
              <a:rPr lang="de-DE" altLang="en-US" baseline="0" dirty="0"/>
              <a:t>In </a:t>
            </a:r>
            <a:r>
              <a:rPr lang="de-DE" altLang="en-US" baseline="0" dirty="0" err="1"/>
              <a:t>the</a:t>
            </a:r>
            <a:r>
              <a:rPr lang="de-DE" altLang="en-US" baseline="0" dirty="0"/>
              <a:t> link </a:t>
            </a:r>
            <a:r>
              <a:rPr lang="de-DE" altLang="en-US" baseline="0" dirty="0" err="1"/>
              <a:t>below</a:t>
            </a:r>
            <a:r>
              <a:rPr lang="de-DE" altLang="en-US" baseline="0" dirty="0"/>
              <a:t> </a:t>
            </a:r>
            <a:r>
              <a:rPr lang="de-DE" altLang="en-US" baseline="0" dirty="0" err="1"/>
              <a:t>you</a:t>
            </a:r>
            <a:r>
              <a:rPr lang="de-DE" altLang="en-US" baseline="0" dirty="0"/>
              <a:t> find </a:t>
            </a:r>
            <a:r>
              <a:rPr lang="de-DE" altLang="en-US" baseline="0" dirty="0" err="1"/>
              <a:t>the</a:t>
            </a:r>
            <a:r>
              <a:rPr lang="de-DE" altLang="en-US" baseline="0" dirty="0"/>
              <a:t> </a:t>
            </a:r>
            <a:r>
              <a:rPr lang="de-DE" altLang="en-US" baseline="0" dirty="0" err="1"/>
              <a:t>ready</a:t>
            </a:r>
            <a:r>
              <a:rPr lang="de-DE" altLang="en-US" baseline="0" dirty="0"/>
              <a:t> </a:t>
            </a:r>
            <a:r>
              <a:rPr lang="de-DE" altLang="en-US" baseline="0" dirty="0" err="1"/>
              <a:t>made</a:t>
            </a:r>
            <a:r>
              <a:rPr lang="de-DE" altLang="en-US" baseline="0" dirty="0"/>
              <a:t> </a:t>
            </a:r>
            <a:r>
              <a:rPr lang="de-DE" altLang="en-US" baseline="0" dirty="0" err="1"/>
              <a:t>country</a:t>
            </a:r>
            <a:r>
              <a:rPr lang="de-DE" altLang="en-US" baseline="0" dirty="0"/>
              <a:t> </a:t>
            </a:r>
            <a:r>
              <a:rPr lang="de-DE" altLang="en-US" baseline="0" dirty="0" err="1"/>
              <a:t>analysis</a:t>
            </a:r>
            <a:r>
              <a:rPr lang="de-DE" altLang="en-US" baseline="0" dirty="0"/>
              <a:t> </a:t>
            </a:r>
            <a:r>
              <a:rPr lang="de-DE" altLang="en-US" baseline="0" dirty="0" err="1"/>
              <a:t>for</a:t>
            </a:r>
            <a:r>
              <a:rPr lang="de-DE" altLang="en-US" baseline="0" dirty="0"/>
              <a:t> </a:t>
            </a:r>
            <a:r>
              <a:rPr lang="de-DE" altLang="en-US" baseline="0" dirty="0" err="1"/>
              <a:t>almost</a:t>
            </a:r>
            <a:r>
              <a:rPr lang="de-DE" altLang="en-US" baseline="0" dirty="0"/>
              <a:t> all countries.</a:t>
            </a:r>
          </a:p>
          <a:p>
            <a:endParaRPr lang="de-DE" altLang="en-US" baseline="0" dirty="0"/>
          </a:p>
          <a:p>
            <a:r>
              <a:rPr lang="de-DE" altLang="en-US" baseline="0" dirty="0"/>
              <a:t>The </a:t>
            </a:r>
            <a:r>
              <a:rPr lang="de-DE" altLang="en-US" baseline="0" dirty="0" err="1"/>
              <a:t>complete</a:t>
            </a:r>
            <a:r>
              <a:rPr lang="de-DE" altLang="en-US" baseline="0" dirty="0"/>
              <a:t> list:</a:t>
            </a:r>
          </a:p>
          <a:p>
            <a:pPr lvl="0">
              <a:buFont typeface="Verdana" panose="020B0604030504040204" pitchFamily="34" charset="0"/>
              <a:buAutoNum type="arabicPeriod"/>
            </a:pPr>
            <a:r>
              <a:rPr lang="en-US" altLang="en-US" noProof="0" dirty="0"/>
              <a:t>Political Environment</a:t>
            </a:r>
            <a:endParaRPr lang="de-DE" dirty="0"/>
          </a:p>
          <a:p>
            <a:pPr lvl="1"/>
            <a:r>
              <a:rPr lang="en-US" altLang="en-US" noProof="0" dirty="0"/>
              <a:t>Risk of armed conflict</a:t>
            </a:r>
          </a:p>
          <a:p>
            <a:pPr lvl="1"/>
            <a:r>
              <a:rPr lang="en-US" altLang="en-US" noProof="0" dirty="0"/>
              <a:t>Risk of social unrest</a:t>
            </a:r>
          </a:p>
          <a:p>
            <a:pPr lvl="1"/>
            <a:r>
              <a:rPr lang="en-US" altLang="en-US" noProof="0" dirty="0"/>
              <a:t>Constitutional mechanisms for the orderly transfer of power</a:t>
            </a:r>
          </a:p>
          <a:p>
            <a:pPr lvl="1"/>
            <a:r>
              <a:rPr lang="en-US" altLang="en-US" noProof="0" dirty="0"/>
              <a:t>Threat of politically motivated violence</a:t>
            </a:r>
          </a:p>
          <a:p>
            <a:pPr lvl="1"/>
            <a:r>
              <a:rPr lang="en-US" altLang="en-US" noProof="0" dirty="0"/>
              <a:t>International disputes or tensions</a:t>
            </a:r>
          </a:p>
          <a:p>
            <a:pPr lvl="1"/>
            <a:r>
              <a:rPr lang="en-US" altLang="en-US" noProof="0" dirty="0"/>
              <a:t>Government policy towards business</a:t>
            </a:r>
          </a:p>
          <a:p>
            <a:pPr lvl="1"/>
            <a:r>
              <a:rPr lang="en-US" altLang="en-US" noProof="0" dirty="0"/>
              <a:t>Effectiveness of political system in policy formulation and execution</a:t>
            </a:r>
          </a:p>
          <a:p>
            <a:pPr lvl="1"/>
            <a:r>
              <a:rPr lang="en-US" altLang="en-US" noProof="0" dirty="0"/>
              <a:t>Quality of the bureaucracy</a:t>
            </a:r>
          </a:p>
          <a:p>
            <a:pPr lvl="1"/>
            <a:r>
              <a:rPr lang="en-US" altLang="en-US" noProof="0" dirty="0"/>
              <a:t>Transparency and fairness of legal system</a:t>
            </a:r>
          </a:p>
          <a:p>
            <a:pPr lvl="1"/>
            <a:r>
              <a:rPr lang="en-US" altLang="en-US" noProof="0" dirty="0"/>
              <a:t>Corruption</a:t>
            </a:r>
          </a:p>
          <a:p>
            <a:pPr lvl="1"/>
            <a:r>
              <a:rPr lang="en-US" altLang="en-US" noProof="0" dirty="0"/>
              <a:t>Impact of crime</a:t>
            </a:r>
          </a:p>
          <a:p>
            <a:pPr lvl="0">
              <a:buFont typeface="Verdana" panose="020B0604030504040204" pitchFamily="34" charset="0"/>
              <a:buAutoNum type="arabicPeriod" startAt="2"/>
            </a:pPr>
            <a:r>
              <a:rPr lang="en-US" altLang="en-US" noProof="0" dirty="0"/>
              <a:t>Macroeconomic Environment</a:t>
            </a:r>
            <a:endParaRPr lang="de-DE" dirty="0"/>
          </a:p>
          <a:p>
            <a:pPr lvl="1"/>
            <a:r>
              <a:rPr lang="en-US" altLang="en-US" noProof="0" dirty="0"/>
              <a:t>Inflation</a:t>
            </a:r>
          </a:p>
          <a:p>
            <a:pPr lvl="1"/>
            <a:r>
              <a:rPr lang="en-US" altLang="en-US" noProof="0" dirty="0"/>
              <a:t>Budget balance as % of GDP</a:t>
            </a:r>
          </a:p>
          <a:p>
            <a:pPr lvl="1"/>
            <a:r>
              <a:rPr lang="en-US" altLang="en-US" noProof="0" dirty="0"/>
              <a:t>Government debt as % of GDP</a:t>
            </a:r>
          </a:p>
          <a:p>
            <a:pPr lvl="1"/>
            <a:r>
              <a:rPr lang="en-US" altLang="en-US" noProof="0" dirty="0"/>
              <a:t>Exchange-rate volatility</a:t>
            </a:r>
          </a:p>
          <a:p>
            <a:pPr lvl="1"/>
            <a:r>
              <a:rPr lang="en-US" altLang="en-US" noProof="0" dirty="0"/>
              <a:t>Current-account balance as % of GDP</a:t>
            </a:r>
          </a:p>
          <a:p>
            <a:pPr lvl="0">
              <a:buFont typeface="Verdana" panose="020B0604030504040204" pitchFamily="34" charset="0"/>
              <a:buAutoNum type="arabicPeriod" startAt="2"/>
            </a:pPr>
            <a:r>
              <a:rPr lang="en-US" altLang="en-US" noProof="0" dirty="0"/>
              <a:t>Market Opportunities</a:t>
            </a:r>
            <a:endParaRPr lang="de-DE" dirty="0"/>
          </a:p>
          <a:p>
            <a:pPr lvl="1"/>
            <a:r>
              <a:rPr lang="en-US" altLang="en-US" noProof="0" dirty="0"/>
              <a:t>GDP, $ bn at PPP</a:t>
            </a:r>
          </a:p>
          <a:p>
            <a:pPr lvl="1"/>
            <a:r>
              <a:rPr lang="en-US" altLang="en-US" noProof="0" dirty="0"/>
              <a:t>GDP per head, $ at PPP</a:t>
            </a:r>
          </a:p>
          <a:p>
            <a:pPr lvl="1"/>
            <a:r>
              <a:rPr lang="en-US" altLang="en-US" noProof="0" dirty="0"/>
              <a:t>Real GDP growth</a:t>
            </a:r>
          </a:p>
          <a:p>
            <a:pPr lvl="1"/>
            <a:r>
              <a:rPr lang="en-US" altLang="en-US" noProof="0" dirty="0"/>
              <a:t>Share of world merchandise trade</a:t>
            </a:r>
          </a:p>
          <a:p>
            <a:pPr lvl="1"/>
            <a:r>
              <a:rPr lang="en-US" altLang="en-US" noProof="0" dirty="0"/>
              <a:t>Average annual rate of growth of exports</a:t>
            </a:r>
          </a:p>
          <a:p>
            <a:pPr lvl="1"/>
            <a:r>
              <a:rPr lang="en-US" altLang="en-US" noProof="0" dirty="0"/>
              <a:t>Average annual rate of growth of imports</a:t>
            </a:r>
          </a:p>
          <a:p>
            <a:pPr lvl="1"/>
            <a:r>
              <a:rPr lang="en-US" altLang="en-US" noProof="0" dirty="0"/>
              <a:t>The natural resource endowment</a:t>
            </a:r>
          </a:p>
          <a:p>
            <a:pPr lvl="1"/>
            <a:r>
              <a:rPr lang="en-US" altLang="en-US" noProof="0" dirty="0"/>
              <a:t>Profitability</a:t>
            </a:r>
          </a:p>
          <a:p>
            <a:pPr lvl="0">
              <a:buFont typeface="Verdana" panose="020B0604030504040204" pitchFamily="34" charset="0"/>
              <a:buAutoNum type="arabicPeriod" startAt="4"/>
            </a:pPr>
            <a:r>
              <a:rPr lang="en-US" altLang="en-US" noProof="0" dirty="0"/>
              <a:t>Policy towards private enterprise and competition</a:t>
            </a:r>
            <a:endParaRPr lang="de-DE" dirty="0"/>
          </a:p>
          <a:p>
            <a:pPr lvl="1"/>
            <a:r>
              <a:rPr lang="en-US" altLang="en-US" noProof="0" dirty="0"/>
              <a:t>Degree to which private property rights are protected</a:t>
            </a:r>
          </a:p>
          <a:p>
            <a:pPr lvl="1"/>
            <a:r>
              <a:rPr lang="en-US" altLang="en-US" noProof="0" dirty="0"/>
              <a:t>Government regulation on setting up new private </a:t>
            </a:r>
          </a:p>
          <a:p>
            <a:pPr lvl="1"/>
            <a:r>
              <a:rPr lang="en-US" altLang="en-US" noProof="0" dirty="0"/>
              <a:t>businesses</a:t>
            </a:r>
          </a:p>
          <a:p>
            <a:pPr lvl="1"/>
            <a:r>
              <a:rPr lang="en-US" altLang="en-US" noProof="0" dirty="0"/>
              <a:t>Freedom of existing businesses to compete</a:t>
            </a:r>
          </a:p>
          <a:p>
            <a:pPr lvl="1"/>
            <a:r>
              <a:rPr lang="en-US" altLang="en-US" noProof="0" dirty="0"/>
              <a:t>Promotion of competition</a:t>
            </a:r>
          </a:p>
          <a:p>
            <a:pPr lvl="1"/>
            <a:r>
              <a:rPr lang="en-US" altLang="en-US" noProof="0" dirty="0"/>
              <a:t>Protection of intellectual property</a:t>
            </a:r>
          </a:p>
          <a:p>
            <a:pPr lvl="1"/>
            <a:r>
              <a:rPr lang="en-US" altLang="en-US" noProof="0" dirty="0"/>
              <a:t>Price controls</a:t>
            </a:r>
          </a:p>
          <a:p>
            <a:pPr lvl="1"/>
            <a:r>
              <a:rPr lang="en-US" altLang="en-US" noProof="0" dirty="0"/>
              <a:t>Distortions arising from lobbying by special interest groups</a:t>
            </a:r>
          </a:p>
          <a:p>
            <a:pPr lvl="1"/>
            <a:r>
              <a:rPr lang="en-US" altLang="en-US" noProof="0" dirty="0"/>
              <a:t>Distortions arising from state ownership/control</a:t>
            </a:r>
          </a:p>
          <a:p>
            <a:pPr lvl="0">
              <a:buFont typeface="Verdana" panose="020B0604030504040204" pitchFamily="34" charset="0"/>
              <a:buAutoNum type="arabicPeriod" startAt="5"/>
            </a:pPr>
            <a:r>
              <a:rPr lang="en-US" altLang="en-US" noProof="0" dirty="0"/>
              <a:t>Policy towards foreign investment</a:t>
            </a:r>
            <a:endParaRPr lang="de-DE" dirty="0"/>
          </a:p>
          <a:p>
            <a:pPr lvl="1"/>
            <a:r>
              <a:rPr lang="en-US" altLang="en-US" noProof="0" dirty="0"/>
              <a:t>Government policy towards foreign capital</a:t>
            </a:r>
          </a:p>
          <a:p>
            <a:pPr lvl="1"/>
            <a:r>
              <a:rPr lang="en-US" altLang="en-US" noProof="0" dirty="0"/>
              <a:t>Openness of national culture to foreign influences</a:t>
            </a:r>
          </a:p>
          <a:p>
            <a:pPr lvl="1"/>
            <a:r>
              <a:rPr lang="en-US" altLang="en-US" noProof="0" dirty="0"/>
              <a:t>Risk of expropriation of foreign assets</a:t>
            </a:r>
          </a:p>
          <a:p>
            <a:pPr lvl="1"/>
            <a:r>
              <a:rPr lang="en-US" altLang="en-US" noProof="0" dirty="0"/>
              <a:t>Availability of investment protection schemes</a:t>
            </a:r>
          </a:p>
          <a:p>
            <a:pPr lvl="0">
              <a:buFont typeface="Verdana" panose="020B0604030504040204" pitchFamily="34" charset="0"/>
              <a:buAutoNum type="arabicPeriod" startAt="5"/>
            </a:pPr>
            <a:r>
              <a:rPr lang="en-US" altLang="en-US" noProof="0" dirty="0"/>
              <a:t>Foreign trade and exchange controls</a:t>
            </a:r>
            <a:endParaRPr lang="de-DE" dirty="0"/>
          </a:p>
          <a:p>
            <a:pPr lvl="1"/>
            <a:r>
              <a:rPr lang="en-US" altLang="en-US" noProof="0" dirty="0"/>
              <a:t>Capital-account liberalization</a:t>
            </a:r>
          </a:p>
          <a:p>
            <a:pPr lvl="1"/>
            <a:r>
              <a:rPr lang="en-US" altLang="en-US" noProof="0" dirty="0"/>
              <a:t>Tariff and non-tariff protection</a:t>
            </a:r>
          </a:p>
          <a:p>
            <a:pPr lvl="1"/>
            <a:r>
              <a:rPr lang="en-US" altLang="en-US" noProof="0" dirty="0"/>
              <a:t>Openness of trade</a:t>
            </a:r>
          </a:p>
          <a:p>
            <a:pPr lvl="1"/>
            <a:r>
              <a:rPr lang="en-US" altLang="en-US" noProof="0" dirty="0"/>
              <a:t>Restrictions on the current account</a:t>
            </a:r>
          </a:p>
          <a:p>
            <a:pPr lvl="0">
              <a:buFont typeface="Verdana" panose="020B0604030504040204" pitchFamily="34" charset="0"/>
              <a:buAutoNum type="arabicPeriod" startAt="7"/>
            </a:pPr>
            <a:r>
              <a:rPr lang="en-US" altLang="en-US" noProof="0" dirty="0"/>
              <a:t>Taxes</a:t>
            </a:r>
            <a:endParaRPr lang="de-DE" dirty="0"/>
          </a:p>
          <a:p>
            <a:pPr lvl="1"/>
            <a:r>
              <a:rPr lang="en-US" altLang="en-US" noProof="0" dirty="0"/>
              <a:t>The corporate tax burden</a:t>
            </a:r>
          </a:p>
          <a:p>
            <a:pPr lvl="1"/>
            <a:r>
              <a:rPr lang="en-US" altLang="en-US" noProof="0" dirty="0"/>
              <a:t>The top marginal personal income tax</a:t>
            </a:r>
          </a:p>
          <a:p>
            <a:pPr lvl="1"/>
            <a:r>
              <a:rPr lang="en-US" altLang="en-US" noProof="0" dirty="0"/>
              <a:t>Value-added tax</a:t>
            </a:r>
          </a:p>
          <a:p>
            <a:pPr lvl="1"/>
            <a:r>
              <a:rPr lang="en-US" altLang="en-US" noProof="0" dirty="0"/>
              <a:t>Employers’ social-security contributions</a:t>
            </a:r>
          </a:p>
          <a:p>
            <a:pPr lvl="1"/>
            <a:r>
              <a:rPr lang="en-US" altLang="en-US" noProof="0" dirty="0"/>
              <a:t>Degree to which fiscal regime encourages new investment</a:t>
            </a:r>
          </a:p>
          <a:p>
            <a:pPr lvl="1"/>
            <a:r>
              <a:rPr lang="en-US" altLang="en-US" noProof="0" dirty="0"/>
              <a:t>Consistency and fairness of the tax system</a:t>
            </a:r>
          </a:p>
          <a:p>
            <a:pPr lvl="0">
              <a:buFont typeface="Verdana" panose="020B0604030504040204" pitchFamily="34" charset="0"/>
              <a:buAutoNum type="arabicPeriod" startAt="7"/>
            </a:pPr>
            <a:r>
              <a:rPr lang="en-US" altLang="en-US" noProof="0" dirty="0"/>
              <a:t>Financing</a:t>
            </a:r>
          </a:p>
          <a:p>
            <a:pPr lvl="1"/>
            <a:r>
              <a:rPr lang="en-US" altLang="en-US" noProof="0" dirty="0"/>
              <a:t>Openness of banking sector</a:t>
            </a:r>
          </a:p>
          <a:p>
            <a:pPr lvl="1"/>
            <a:r>
              <a:rPr lang="en-US" altLang="en-US" noProof="0" dirty="0"/>
              <a:t>Stock market capitalization</a:t>
            </a:r>
          </a:p>
          <a:p>
            <a:pPr lvl="1"/>
            <a:r>
              <a:rPr lang="en-US" altLang="en-US" noProof="0" dirty="0"/>
              <a:t>Distortions in financial markets</a:t>
            </a:r>
          </a:p>
          <a:p>
            <a:pPr lvl="1"/>
            <a:r>
              <a:rPr lang="en-US" altLang="en-US" noProof="0" dirty="0"/>
              <a:t>Quality of the financial regulatory system</a:t>
            </a:r>
          </a:p>
          <a:p>
            <a:pPr lvl="1"/>
            <a:r>
              <a:rPr lang="en-US" altLang="en-US" noProof="0" dirty="0"/>
              <a:t>Access of foreigners to local capital market</a:t>
            </a:r>
          </a:p>
          <a:p>
            <a:pPr lvl="1"/>
            <a:r>
              <a:rPr lang="en-US" altLang="en-US" noProof="0" dirty="0"/>
              <a:t>Access to medium-term finance for investment</a:t>
            </a:r>
          </a:p>
          <a:p>
            <a:pPr lvl="0">
              <a:buFont typeface="Verdana" panose="020B0604030504040204" pitchFamily="34" charset="0"/>
              <a:buAutoNum type="arabicPeriod" startAt="9"/>
            </a:pPr>
            <a:r>
              <a:rPr lang="en-US" altLang="en-US" noProof="0" dirty="0"/>
              <a:t>The labor market</a:t>
            </a:r>
          </a:p>
          <a:p>
            <a:pPr lvl="1"/>
            <a:r>
              <a:rPr lang="en-US" altLang="en-US" noProof="0" dirty="0"/>
              <a:t>Incidence of strikes</a:t>
            </a:r>
          </a:p>
          <a:p>
            <a:pPr lvl="1">
              <a:buFont typeface="Verdana" panose="020B0604030504040204" pitchFamily="34" charset="0"/>
              <a:buAutoNum type="arabicPeriod" startAt="9"/>
            </a:pPr>
            <a:r>
              <a:rPr lang="en-US" altLang="en-US" noProof="0" dirty="0"/>
              <a:t>Labor costs adjusted for productivity</a:t>
            </a:r>
          </a:p>
          <a:p>
            <a:pPr lvl="1">
              <a:buFont typeface="Verdana" panose="020B0604030504040204" pitchFamily="34" charset="0"/>
              <a:buAutoNum type="arabicPeriod" startAt="9"/>
            </a:pPr>
            <a:r>
              <a:rPr lang="en-US" altLang="en-US" noProof="0" dirty="0"/>
              <a:t>Availability of skilled labor</a:t>
            </a:r>
          </a:p>
          <a:p>
            <a:pPr lvl="1">
              <a:buFont typeface="Verdana" panose="020B0604030504040204" pitchFamily="34" charset="0"/>
              <a:buAutoNum type="arabicPeriod" startAt="9"/>
            </a:pPr>
            <a:r>
              <a:rPr lang="en-US" altLang="en-US" noProof="0" dirty="0"/>
              <a:t>Quality of workforce</a:t>
            </a:r>
          </a:p>
          <a:p>
            <a:pPr lvl="1">
              <a:buFont typeface="Verdana" panose="020B0604030504040204" pitchFamily="34" charset="0"/>
              <a:buAutoNum type="arabicPeriod" startAt="9"/>
            </a:pPr>
            <a:r>
              <a:rPr lang="en-US" altLang="en-US" noProof="0" dirty="0"/>
              <a:t>Restrictiveness of labor laws</a:t>
            </a:r>
          </a:p>
          <a:p>
            <a:pPr lvl="1">
              <a:buFont typeface="Verdana" panose="020B0604030504040204" pitchFamily="34" charset="0"/>
              <a:buAutoNum type="arabicPeriod" startAt="9"/>
            </a:pPr>
            <a:r>
              <a:rPr lang="en-US" altLang="en-US" noProof="0" dirty="0"/>
              <a:t>Extent of wage regulation</a:t>
            </a:r>
          </a:p>
          <a:p>
            <a:pPr lvl="1">
              <a:buFont typeface="Verdana" panose="020B0604030504040204" pitchFamily="34" charset="0"/>
              <a:buAutoNum type="arabicPeriod" startAt="9"/>
            </a:pPr>
            <a:r>
              <a:rPr lang="en-US" altLang="en-US" noProof="0" dirty="0"/>
              <a:t>Hiring of foreign nationals</a:t>
            </a:r>
          </a:p>
          <a:p>
            <a:pPr lvl="1">
              <a:buFont typeface="Verdana" panose="020B0604030504040204" pitchFamily="34" charset="0"/>
              <a:buAutoNum type="arabicPeriod" startAt="9"/>
            </a:pPr>
            <a:r>
              <a:rPr lang="en-US" altLang="en-US" noProof="0" dirty="0"/>
              <a:t>Cost of living</a:t>
            </a:r>
          </a:p>
          <a:p>
            <a:endParaRPr lang="de-DE" altLang="en-US" dirty="0"/>
          </a:p>
        </p:txBody>
      </p:sp>
      <p:sp>
        <p:nvSpPr>
          <p:cNvPr id="227332" name="Datumsplatzhalter 3"/>
          <p:cNvSpPr>
            <a:spLocks noGrp="1"/>
          </p:cNvSpPr>
          <p:nvPr>
            <p:ph type="dt" sz="quarter" idx="1"/>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84FA25B3-5982-46CC-A5CE-F40658C8BE83}" type="datetime1">
              <a:rPr lang="de-DE" altLang="en-US" sz="1100" smtClean="0"/>
              <a:pPr>
                <a:spcBef>
                  <a:spcPct val="0"/>
                </a:spcBef>
              </a:pPr>
              <a:t>27.09.2019</a:t>
            </a:fld>
            <a:endParaRPr lang="de-DE" altLang="en-US" sz="1100" dirty="0"/>
          </a:p>
        </p:txBody>
      </p:sp>
      <p:sp>
        <p:nvSpPr>
          <p:cNvPr id="227333" name="Foliennummernplatzhalter 4"/>
          <p:cNvSpPr>
            <a:spLocks noGrp="1"/>
          </p:cNvSpPr>
          <p:nvPr>
            <p:ph type="sldNum" sz="quarter" idx="5"/>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3DE9C211-7B57-4125-AF2A-361CF217C22F}" type="slidenum">
              <a:rPr lang="de-DE" altLang="en-US" sz="1100" smtClean="0">
                <a:cs typeface="Arial" panose="020B0604020202020204" pitchFamily="34" charset="0"/>
              </a:rPr>
              <a:pPr>
                <a:spcBef>
                  <a:spcPct val="0"/>
                </a:spcBef>
              </a:pPr>
              <a:t>10</a:t>
            </a:fld>
            <a:endParaRPr lang="de-DE" altLang="en-US"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53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lienbildplatzhalter 1"/>
          <p:cNvSpPr>
            <a:spLocks noGrp="1" noRot="1" noChangeAspect="1" noTextEdit="1"/>
          </p:cNvSpPr>
          <p:nvPr>
            <p:ph type="sldImg"/>
          </p:nvPr>
        </p:nvSpPr>
        <p:spPr>
          <a:ln/>
        </p:spPr>
      </p:sp>
      <p:sp>
        <p:nvSpPr>
          <p:cNvPr id="227331" name="Notizenplatzhalter 2"/>
          <p:cNvSpPr>
            <a:spLocks noGrp="1"/>
          </p:cNvSpPr>
          <p:nvPr>
            <p:ph type="body" idx="1"/>
          </p:nvPr>
        </p:nvSpPr>
        <p:spPr>
          <a:noFill/>
        </p:spPr>
        <p:txBody>
          <a:bodyPr/>
          <a:lstStyle/>
          <a:p>
            <a:r>
              <a:rPr lang="de-DE" altLang="en-US" dirty="0"/>
              <a:t>This</a:t>
            </a:r>
            <a:r>
              <a:rPr lang="de-DE" altLang="en-US" baseline="0" dirty="0"/>
              <a:t> </a:t>
            </a:r>
            <a:r>
              <a:rPr lang="de-DE" altLang="en-US" baseline="0" dirty="0" err="1"/>
              <a:t>serves</a:t>
            </a:r>
            <a:r>
              <a:rPr lang="de-DE" altLang="en-US" baseline="0" dirty="0"/>
              <a:t> </a:t>
            </a:r>
            <a:r>
              <a:rPr lang="de-DE" altLang="en-US" baseline="0" dirty="0" err="1"/>
              <a:t>as</a:t>
            </a:r>
            <a:r>
              <a:rPr lang="de-DE" altLang="en-US" baseline="0" dirty="0"/>
              <a:t> </a:t>
            </a:r>
            <a:r>
              <a:rPr lang="de-DE" altLang="en-US" baseline="0" dirty="0" err="1"/>
              <a:t>one</a:t>
            </a:r>
            <a:r>
              <a:rPr lang="de-DE" altLang="en-US" baseline="0" dirty="0"/>
              <a:t> </a:t>
            </a:r>
            <a:r>
              <a:rPr lang="de-DE" altLang="en-US" baseline="0" dirty="0" err="1"/>
              <a:t>set</a:t>
            </a:r>
            <a:r>
              <a:rPr lang="de-DE" altLang="en-US" baseline="0" dirty="0"/>
              <a:t> </a:t>
            </a:r>
            <a:r>
              <a:rPr lang="de-DE" altLang="en-US" baseline="0" dirty="0" err="1"/>
              <a:t>of</a:t>
            </a:r>
            <a:r>
              <a:rPr lang="de-DE" altLang="en-US" baseline="0" dirty="0"/>
              <a:t> </a:t>
            </a:r>
            <a:r>
              <a:rPr lang="de-DE" altLang="en-US" baseline="0" dirty="0" err="1"/>
              <a:t>criteria</a:t>
            </a:r>
            <a:r>
              <a:rPr lang="de-DE" altLang="en-US" baseline="0" dirty="0"/>
              <a:t> </a:t>
            </a:r>
            <a:r>
              <a:rPr lang="de-DE" altLang="en-US" baseline="0" dirty="0" err="1"/>
              <a:t>that</a:t>
            </a:r>
            <a:r>
              <a:rPr lang="de-DE" altLang="en-US" baseline="0" dirty="0"/>
              <a:t> </a:t>
            </a:r>
            <a:r>
              <a:rPr lang="de-DE" altLang="en-US" baseline="0" dirty="0" err="1"/>
              <a:t>are</a:t>
            </a:r>
            <a:r>
              <a:rPr lang="de-DE" altLang="en-US" baseline="0" dirty="0"/>
              <a:t> relevant </a:t>
            </a:r>
            <a:r>
              <a:rPr lang="de-DE" altLang="en-US" baseline="0" dirty="0" err="1"/>
              <a:t>for</a:t>
            </a:r>
            <a:r>
              <a:rPr lang="de-DE" altLang="en-US" baseline="0" dirty="0"/>
              <a:t> </a:t>
            </a:r>
            <a:r>
              <a:rPr lang="de-DE" altLang="en-US" baseline="0" dirty="0" err="1"/>
              <a:t>the</a:t>
            </a:r>
            <a:r>
              <a:rPr lang="de-DE" altLang="en-US" baseline="0" dirty="0"/>
              <a:t> </a:t>
            </a:r>
            <a:r>
              <a:rPr lang="de-DE" altLang="en-US" baseline="0" dirty="0" err="1"/>
              <a:t>macro</a:t>
            </a:r>
            <a:r>
              <a:rPr lang="de-DE" altLang="en-US" baseline="0" dirty="0"/>
              <a:t>-screening. </a:t>
            </a:r>
          </a:p>
          <a:p>
            <a:endParaRPr lang="de-DE" altLang="en-US" baseline="0" dirty="0"/>
          </a:p>
          <a:p>
            <a:r>
              <a:rPr lang="de-DE" altLang="en-US" baseline="0" dirty="0"/>
              <a:t>In </a:t>
            </a:r>
            <a:r>
              <a:rPr lang="de-DE" altLang="en-US" baseline="0" dirty="0" err="1"/>
              <a:t>the</a:t>
            </a:r>
            <a:r>
              <a:rPr lang="de-DE" altLang="en-US" baseline="0" dirty="0"/>
              <a:t> link </a:t>
            </a:r>
            <a:r>
              <a:rPr lang="de-DE" altLang="en-US" baseline="0" dirty="0" err="1"/>
              <a:t>below</a:t>
            </a:r>
            <a:r>
              <a:rPr lang="de-DE" altLang="en-US" baseline="0" dirty="0"/>
              <a:t> </a:t>
            </a:r>
            <a:r>
              <a:rPr lang="de-DE" altLang="en-US" baseline="0" dirty="0" err="1"/>
              <a:t>you</a:t>
            </a:r>
            <a:r>
              <a:rPr lang="de-DE" altLang="en-US" baseline="0" dirty="0"/>
              <a:t> find </a:t>
            </a:r>
            <a:r>
              <a:rPr lang="de-DE" altLang="en-US" baseline="0" dirty="0" err="1"/>
              <a:t>the</a:t>
            </a:r>
            <a:r>
              <a:rPr lang="de-DE" altLang="en-US" baseline="0" dirty="0"/>
              <a:t> </a:t>
            </a:r>
            <a:r>
              <a:rPr lang="de-DE" altLang="en-US" baseline="0" dirty="0" err="1"/>
              <a:t>ready</a:t>
            </a:r>
            <a:r>
              <a:rPr lang="de-DE" altLang="en-US" baseline="0" dirty="0"/>
              <a:t> </a:t>
            </a:r>
            <a:r>
              <a:rPr lang="de-DE" altLang="en-US" baseline="0" dirty="0" err="1"/>
              <a:t>made</a:t>
            </a:r>
            <a:r>
              <a:rPr lang="de-DE" altLang="en-US" baseline="0" dirty="0"/>
              <a:t> </a:t>
            </a:r>
            <a:r>
              <a:rPr lang="de-DE" altLang="en-US" baseline="0" dirty="0" err="1"/>
              <a:t>country</a:t>
            </a:r>
            <a:r>
              <a:rPr lang="de-DE" altLang="en-US" baseline="0" dirty="0"/>
              <a:t> </a:t>
            </a:r>
            <a:r>
              <a:rPr lang="de-DE" altLang="en-US" baseline="0" dirty="0" err="1"/>
              <a:t>analysis</a:t>
            </a:r>
            <a:r>
              <a:rPr lang="de-DE" altLang="en-US" baseline="0" dirty="0"/>
              <a:t> </a:t>
            </a:r>
            <a:r>
              <a:rPr lang="de-DE" altLang="en-US" baseline="0" dirty="0" err="1"/>
              <a:t>for</a:t>
            </a:r>
            <a:r>
              <a:rPr lang="de-DE" altLang="en-US" baseline="0" dirty="0"/>
              <a:t> </a:t>
            </a:r>
            <a:r>
              <a:rPr lang="de-DE" altLang="en-US" baseline="0" dirty="0" err="1"/>
              <a:t>almost</a:t>
            </a:r>
            <a:r>
              <a:rPr lang="de-DE" altLang="en-US" baseline="0" dirty="0"/>
              <a:t> all countries.</a:t>
            </a:r>
          </a:p>
          <a:p>
            <a:endParaRPr lang="de-DE" altLang="en-US" baseline="0" dirty="0"/>
          </a:p>
          <a:p>
            <a:r>
              <a:rPr lang="de-DE" altLang="en-US" baseline="0" dirty="0"/>
              <a:t>The </a:t>
            </a:r>
            <a:r>
              <a:rPr lang="de-DE" altLang="en-US" baseline="0" dirty="0" err="1"/>
              <a:t>complete</a:t>
            </a:r>
            <a:r>
              <a:rPr lang="de-DE" altLang="en-US" baseline="0" dirty="0"/>
              <a:t> list:</a:t>
            </a:r>
          </a:p>
          <a:p>
            <a:pPr lvl="0">
              <a:buFont typeface="Verdana" panose="020B0604030504040204" pitchFamily="34" charset="0"/>
              <a:buAutoNum type="arabicPeriod"/>
            </a:pPr>
            <a:r>
              <a:rPr lang="en-US" altLang="en-US" noProof="0" dirty="0"/>
              <a:t>Political Environment</a:t>
            </a:r>
            <a:endParaRPr lang="de-DE" dirty="0"/>
          </a:p>
          <a:p>
            <a:pPr lvl="1"/>
            <a:r>
              <a:rPr lang="en-US" altLang="en-US" noProof="0" dirty="0"/>
              <a:t>Risk of armed conflict</a:t>
            </a:r>
          </a:p>
          <a:p>
            <a:pPr lvl="1"/>
            <a:r>
              <a:rPr lang="en-US" altLang="en-US" noProof="0" dirty="0"/>
              <a:t>Risk of social unrest</a:t>
            </a:r>
          </a:p>
          <a:p>
            <a:pPr lvl="1"/>
            <a:r>
              <a:rPr lang="en-US" altLang="en-US" noProof="0" dirty="0"/>
              <a:t>Constitutional mechanisms for the orderly transfer of power</a:t>
            </a:r>
          </a:p>
          <a:p>
            <a:pPr lvl="1"/>
            <a:r>
              <a:rPr lang="en-US" altLang="en-US" noProof="0" dirty="0"/>
              <a:t>Threat of politically motivated violence</a:t>
            </a:r>
          </a:p>
          <a:p>
            <a:pPr lvl="1"/>
            <a:r>
              <a:rPr lang="en-US" altLang="en-US" noProof="0" dirty="0"/>
              <a:t>International disputes or tensions</a:t>
            </a:r>
          </a:p>
          <a:p>
            <a:pPr lvl="1"/>
            <a:r>
              <a:rPr lang="en-US" altLang="en-US" noProof="0" dirty="0"/>
              <a:t>Government policy towards business</a:t>
            </a:r>
          </a:p>
          <a:p>
            <a:pPr lvl="1"/>
            <a:r>
              <a:rPr lang="en-US" altLang="en-US" noProof="0" dirty="0"/>
              <a:t>Effectiveness of political system in policy formulation and execution</a:t>
            </a:r>
          </a:p>
          <a:p>
            <a:pPr lvl="1"/>
            <a:r>
              <a:rPr lang="en-US" altLang="en-US" noProof="0" dirty="0"/>
              <a:t>Quality of the bureaucracy</a:t>
            </a:r>
          </a:p>
          <a:p>
            <a:pPr lvl="1"/>
            <a:r>
              <a:rPr lang="en-US" altLang="en-US" noProof="0" dirty="0"/>
              <a:t>Transparency and fairness of legal system</a:t>
            </a:r>
          </a:p>
          <a:p>
            <a:pPr lvl="1"/>
            <a:r>
              <a:rPr lang="en-US" altLang="en-US" noProof="0" dirty="0"/>
              <a:t>Corruption</a:t>
            </a:r>
          </a:p>
          <a:p>
            <a:pPr lvl="1"/>
            <a:r>
              <a:rPr lang="en-US" altLang="en-US" noProof="0" dirty="0"/>
              <a:t>Impact of crime</a:t>
            </a:r>
          </a:p>
          <a:p>
            <a:pPr lvl="0">
              <a:buFont typeface="Verdana" panose="020B0604030504040204" pitchFamily="34" charset="0"/>
              <a:buAutoNum type="arabicPeriod" startAt="2"/>
            </a:pPr>
            <a:r>
              <a:rPr lang="en-US" altLang="en-US" noProof="0" dirty="0"/>
              <a:t>Macroeconomic Environment</a:t>
            </a:r>
            <a:endParaRPr lang="de-DE" dirty="0"/>
          </a:p>
          <a:p>
            <a:pPr lvl="1"/>
            <a:r>
              <a:rPr lang="en-US" altLang="en-US" noProof="0" dirty="0"/>
              <a:t>Inflation</a:t>
            </a:r>
          </a:p>
          <a:p>
            <a:pPr lvl="1"/>
            <a:r>
              <a:rPr lang="en-US" altLang="en-US" noProof="0" dirty="0"/>
              <a:t>Budget balance as % of GDP</a:t>
            </a:r>
          </a:p>
          <a:p>
            <a:pPr lvl="1"/>
            <a:r>
              <a:rPr lang="en-US" altLang="en-US" noProof="0" dirty="0"/>
              <a:t>Government debt as % of GDP</a:t>
            </a:r>
          </a:p>
          <a:p>
            <a:pPr lvl="1"/>
            <a:r>
              <a:rPr lang="en-US" altLang="en-US" noProof="0" dirty="0"/>
              <a:t>Exchange-rate volatility</a:t>
            </a:r>
          </a:p>
          <a:p>
            <a:pPr lvl="1"/>
            <a:r>
              <a:rPr lang="en-US" altLang="en-US" noProof="0" dirty="0"/>
              <a:t>Current-account balance as % of GDP</a:t>
            </a:r>
          </a:p>
          <a:p>
            <a:pPr lvl="0">
              <a:buFont typeface="Verdana" panose="020B0604030504040204" pitchFamily="34" charset="0"/>
              <a:buAutoNum type="arabicPeriod" startAt="2"/>
            </a:pPr>
            <a:r>
              <a:rPr lang="en-US" altLang="en-US" noProof="0" dirty="0"/>
              <a:t>Market Opportunities</a:t>
            </a:r>
            <a:endParaRPr lang="de-DE" dirty="0"/>
          </a:p>
          <a:p>
            <a:pPr lvl="1"/>
            <a:r>
              <a:rPr lang="en-US" altLang="en-US" noProof="0" dirty="0"/>
              <a:t>GDP, $ bn at PPP</a:t>
            </a:r>
          </a:p>
          <a:p>
            <a:pPr lvl="1"/>
            <a:r>
              <a:rPr lang="en-US" altLang="en-US" noProof="0" dirty="0"/>
              <a:t>GDP per head, $ at PPP</a:t>
            </a:r>
          </a:p>
          <a:p>
            <a:pPr lvl="1"/>
            <a:r>
              <a:rPr lang="en-US" altLang="en-US" noProof="0" dirty="0"/>
              <a:t>Real GDP growth</a:t>
            </a:r>
          </a:p>
          <a:p>
            <a:pPr lvl="1"/>
            <a:r>
              <a:rPr lang="en-US" altLang="en-US" noProof="0" dirty="0"/>
              <a:t>Share of world merchandise trade</a:t>
            </a:r>
          </a:p>
          <a:p>
            <a:pPr lvl="1"/>
            <a:r>
              <a:rPr lang="en-US" altLang="en-US" noProof="0" dirty="0"/>
              <a:t>Average annual rate of growth of exports</a:t>
            </a:r>
          </a:p>
          <a:p>
            <a:pPr lvl="1"/>
            <a:r>
              <a:rPr lang="en-US" altLang="en-US" noProof="0" dirty="0"/>
              <a:t>Average annual rate of growth of imports</a:t>
            </a:r>
          </a:p>
          <a:p>
            <a:pPr lvl="1"/>
            <a:r>
              <a:rPr lang="en-US" altLang="en-US" noProof="0" dirty="0"/>
              <a:t>The natural resource endowment</a:t>
            </a:r>
          </a:p>
          <a:p>
            <a:pPr lvl="1"/>
            <a:r>
              <a:rPr lang="en-US" altLang="en-US" noProof="0" dirty="0"/>
              <a:t>Profitability</a:t>
            </a:r>
          </a:p>
          <a:p>
            <a:pPr lvl="0">
              <a:buFont typeface="Verdana" panose="020B0604030504040204" pitchFamily="34" charset="0"/>
              <a:buAutoNum type="arabicPeriod" startAt="4"/>
            </a:pPr>
            <a:r>
              <a:rPr lang="en-US" altLang="en-US" noProof="0" dirty="0"/>
              <a:t>Policy towards private enterprise and competition</a:t>
            </a:r>
            <a:endParaRPr lang="de-DE" dirty="0"/>
          </a:p>
          <a:p>
            <a:pPr lvl="1"/>
            <a:r>
              <a:rPr lang="en-US" altLang="en-US" noProof="0" dirty="0"/>
              <a:t>Degree to which private property rights are protected</a:t>
            </a:r>
          </a:p>
          <a:p>
            <a:pPr lvl="1"/>
            <a:r>
              <a:rPr lang="en-US" altLang="en-US" noProof="0" dirty="0"/>
              <a:t>Government regulation on setting up new private </a:t>
            </a:r>
          </a:p>
          <a:p>
            <a:pPr lvl="1"/>
            <a:r>
              <a:rPr lang="en-US" altLang="en-US" noProof="0" dirty="0"/>
              <a:t>businesses</a:t>
            </a:r>
          </a:p>
          <a:p>
            <a:pPr lvl="1"/>
            <a:r>
              <a:rPr lang="en-US" altLang="en-US" noProof="0" dirty="0"/>
              <a:t>Freedom of existing businesses to compete</a:t>
            </a:r>
          </a:p>
          <a:p>
            <a:pPr lvl="1"/>
            <a:r>
              <a:rPr lang="en-US" altLang="en-US" noProof="0" dirty="0"/>
              <a:t>Promotion of competition</a:t>
            </a:r>
          </a:p>
          <a:p>
            <a:pPr lvl="1"/>
            <a:r>
              <a:rPr lang="en-US" altLang="en-US" noProof="0" dirty="0"/>
              <a:t>Protection of intellectual property</a:t>
            </a:r>
          </a:p>
          <a:p>
            <a:pPr lvl="1"/>
            <a:r>
              <a:rPr lang="en-US" altLang="en-US" noProof="0" dirty="0"/>
              <a:t>Price controls</a:t>
            </a:r>
          </a:p>
          <a:p>
            <a:pPr lvl="1"/>
            <a:r>
              <a:rPr lang="en-US" altLang="en-US" noProof="0" dirty="0"/>
              <a:t>Distortions arising from lobbying by special interest groups</a:t>
            </a:r>
          </a:p>
          <a:p>
            <a:pPr lvl="1"/>
            <a:r>
              <a:rPr lang="en-US" altLang="en-US" noProof="0" dirty="0"/>
              <a:t>Distortions arising from state ownership/control</a:t>
            </a:r>
          </a:p>
          <a:p>
            <a:pPr lvl="0">
              <a:buFont typeface="Verdana" panose="020B0604030504040204" pitchFamily="34" charset="0"/>
              <a:buAutoNum type="arabicPeriod" startAt="5"/>
            </a:pPr>
            <a:r>
              <a:rPr lang="en-US" altLang="en-US" noProof="0" dirty="0"/>
              <a:t>Policy towards foreign investment</a:t>
            </a:r>
            <a:endParaRPr lang="de-DE" dirty="0"/>
          </a:p>
          <a:p>
            <a:pPr lvl="1"/>
            <a:r>
              <a:rPr lang="en-US" altLang="en-US" noProof="0" dirty="0"/>
              <a:t>Government policy towards foreign capital</a:t>
            </a:r>
          </a:p>
          <a:p>
            <a:pPr lvl="1"/>
            <a:r>
              <a:rPr lang="en-US" altLang="en-US" noProof="0" dirty="0"/>
              <a:t>Openness of national culture to foreign influences</a:t>
            </a:r>
          </a:p>
          <a:p>
            <a:pPr lvl="1"/>
            <a:r>
              <a:rPr lang="en-US" altLang="en-US" noProof="0" dirty="0"/>
              <a:t>Risk of expropriation of foreign assets</a:t>
            </a:r>
          </a:p>
          <a:p>
            <a:pPr lvl="1"/>
            <a:r>
              <a:rPr lang="en-US" altLang="en-US" noProof="0" dirty="0"/>
              <a:t>Availability of investment protection schemes</a:t>
            </a:r>
          </a:p>
          <a:p>
            <a:pPr lvl="0">
              <a:buFont typeface="Verdana" panose="020B0604030504040204" pitchFamily="34" charset="0"/>
              <a:buAutoNum type="arabicPeriod" startAt="5"/>
            </a:pPr>
            <a:r>
              <a:rPr lang="en-US" altLang="en-US" noProof="0" dirty="0"/>
              <a:t>Foreign trade and exchange controls</a:t>
            </a:r>
            <a:endParaRPr lang="de-DE" dirty="0"/>
          </a:p>
          <a:p>
            <a:pPr lvl="1"/>
            <a:r>
              <a:rPr lang="en-US" altLang="en-US" noProof="0" dirty="0"/>
              <a:t>Capital-account liberalization</a:t>
            </a:r>
          </a:p>
          <a:p>
            <a:pPr lvl="1"/>
            <a:r>
              <a:rPr lang="en-US" altLang="en-US" noProof="0" dirty="0"/>
              <a:t>Tariff and non-tariff protection</a:t>
            </a:r>
          </a:p>
          <a:p>
            <a:pPr lvl="1"/>
            <a:r>
              <a:rPr lang="en-US" altLang="en-US" noProof="0" dirty="0"/>
              <a:t>Openness of trade</a:t>
            </a:r>
          </a:p>
          <a:p>
            <a:pPr lvl="1"/>
            <a:r>
              <a:rPr lang="en-US" altLang="en-US" noProof="0" dirty="0"/>
              <a:t>Restrictions on the current account</a:t>
            </a:r>
          </a:p>
          <a:p>
            <a:pPr lvl="0">
              <a:buFont typeface="Verdana" panose="020B0604030504040204" pitchFamily="34" charset="0"/>
              <a:buAutoNum type="arabicPeriod" startAt="7"/>
            </a:pPr>
            <a:r>
              <a:rPr lang="en-US" altLang="en-US" noProof="0" dirty="0"/>
              <a:t>Taxes</a:t>
            </a:r>
            <a:endParaRPr lang="de-DE" dirty="0"/>
          </a:p>
          <a:p>
            <a:pPr lvl="1"/>
            <a:r>
              <a:rPr lang="en-US" altLang="en-US" noProof="0" dirty="0"/>
              <a:t>The corporate tax burden</a:t>
            </a:r>
          </a:p>
          <a:p>
            <a:pPr lvl="1"/>
            <a:r>
              <a:rPr lang="en-US" altLang="en-US" noProof="0" dirty="0"/>
              <a:t>The top marginal personal income tax</a:t>
            </a:r>
          </a:p>
          <a:p>
            <a:pPr lvl="1"/>
            <a:r>
              <a:rPr lang="en-US" altLang="en-US" noProof="0" dirty="0"/>
              <a:t>Value-added tax</a:t>
            </a:r>
          </a:p>
          <a:p>
            <a:pPr lvl="1"/>
            <a:r>
              <a:rPr lang="en-US" altLang="en-US" noProof="0" dirty="0"/>
              <a:t>Employers’ social-security contributions</a:t>
            </a:r>
          </a:p>
          <a:p>
            <a:pPr lvl="1"/>
            <a:r>
              <a:rPr lang="en-US" altLang="en-US" noProof="0" dirty="0"/>
              <a:t>Degree to which fiscal regime encourages new investment</a:t>
            </a:r>
          </a:p>
          <a:p>
            <a:pPr lvl="1"/>
            <a:r>
              <a:rPr lang="en-US" altLang="en-US" noProof="0" dirty="0"/>
              <a:t>Consistency and fairness of the tax system</a:t>
            </a:r>
          </a:p>
          <a:p>
            <a:pPr lvl="0">
              <a:buFont typeface="Verdana" panose="020B0604030504040204" pitchFamily="34" charset="0"/>
              <a:buAutoNum type="arabicPeriod" startAt="7"/>
            </a:pPr>
            <a:r>
              <a:rPr lang="en-US" altLang="en-US" noProof="0" dirty="0"/>
              <a:t>Financing</a:t>
            </a:r>
          </a:p>
          <a:p>
            <a:pPr lvl="1"/>
            <a:r>
              <a:rPr lang="en-US" altLang="en-US" noProof="0" dirty="0"/>
              <a:t>Openness of banking sector</a:t>
            </a:r>
          </a:p>
          <a:p>
            <a:pPr lvl="1"/>
            <a:r>
              <a:rPr lang="en-US" altLang="en-US" noProof="0" dirty="0"/>
              <a:t>Stock market capitalization</a:t>
            </a:r>
          </a:p>
          <a:p>
            <a:pPr lvl="1"/>
            <a:r>
              <a:rPr lang="en-US" altLang="en-US" noProof="0" dirty="0"/>
              <a:t>Distortions in financial markets</a:t>
            </a:r>
          </a:p>
          <a:p>
            <a:pPr lvl="1"/>
            <a:r>
              <a:rPr lang="en-US" altLang="en-US" noProof="0" dirty="0"/>
              <a:t>Quality of the financial regulatory system</a:t>
            </a:r>
          </a:p>
          <a:p>
            <a:pPr lvl="1"/>
            <a:r>
              <a:rPr lang="en-US" altLang="en-US" noProof="0" dirty="0"/>
              <a:t>Access of foreigners to local capital market</a:t>
            </a:r>
          </a:p>
          <a:p>
            <a:pPr lvl="1"/>
            <a:r>
              <a:rPr lang="en-US" altLang="en-US" noProof="0" dirty="0"/>
              <a:t>Access to medium-term finance for investment</a:t>
            </a:r>
          </a:p>
          <a:p>
            <a:pPr lvl="0">
              <a:buFont typeface="Verdana" panose="020B0604030504040204" pitchFamily="34" charset="0"/>
              <a:buAutoNum type="arabicPeriod" startAt="9"/>
            </a:pPr>
            <a:r>
              <a:rPr lang="en-US" altLang="en-US" noProof="0" dirty="0"/>
              <a:t>The labor market</a:t>
            </a:r>
          </a:p>
          <a:p>
            <a:pPr lvl="1"/>
            <a:r>
              <a:rPr lang="en-US" altLang="en-US" noProof="0" dirty="0"/>
              <a:t>Incidence of strikes</a:t>
            </a:r>
          </a:p>
          <a:p>
            <a:pPr lvl="1">
              <a:buFont typeface="Verdana" panose="020B0604030504040204" pitchFamily="34" charset="0"/>
              <a:buAutoNum type="arabicPeriod" startAt="9"/>
            </a:pPr>
            <a:r>
              <a:rPr lang="en-US" altLang="en-US" noProof="0" dirty="0"/>
              <a:t>Labor costs adjusted for productivity</a:t>
            </a:r>
          </a:p>
          <a:p>
            <a:pPr lvl="1">
              <a:buFont typeface="Verdana" panose="020B0604030504040204" pitchFamily="34" charset="0"/>
              <a:buAutoNum type="arabicPeriod" startAt="9"/>
            </a:pPr>
            <a:r>
              <a:rPr lang="en-US" altLang="en-US" noProof="0" dirty="0"/>
              <a:t>Availability of skilled labor</a:t>
            </a:r>
          </a:p>
          <a:p>
            <a:pPr lvl="1">
              <a:buFont typeface="Verdana" panose="020B0604030504040204" pitchFamily="34" charset="0"/>
              <a:buAutoNum type="arabicPeriod" startAt="9"/>
            </a:pPr>
            <a:r>
              <a:rPr lang="en-US" altLang="en-US" noProof="0" dirty="0"/>
              <a:t>Quality of workforce</a:t>
            </a:r>
          </a:p>
          <a:p>
            <a:pPr lvl="1">
              <a:buFont typeface="Verdana" panose="020B0604030504040204" pitchFamily="34" charset="0"/>
              <a:buAutoNum type="arabicPeriod" startAt="9"/>
            </a:pPr>
            <a:r>
              <a:rPr lang="en-US" altLang="en-US" noProof="0" dirty="0"/>
              <a:t>Restrictiveness of labor laws</a:t>
            </a:r>
          </a:p>
          <a:p>
            <a:pPr lvl="1">
              <a:buFont typeface="Verdana" panose="020B0604030504040204" pitchFamily="34" charset="0"/>
              <a:buAutoNum type="arabicPeriod" startAt="9"/>
            </a:pPr>
            <a:r>
              <a:rPr lang="en-US" altLang="en-US" noProof="0" dirty="0"/>
              <a:t>Extent of wage regulation</a:t>
            </a:r>
          </a:p>
          <a:p>
            <a:pPr lvl="1">
              <a:buFont typeface="Verdana" panose="020B0604030504040204" pitchFamily="34" charset="0"/>
              <a:buAutoNum type="arabicPeriod" startAt="9"/>
            </a:pPr>
            <a:r>
              <a:rPr lang="en-US" altLang="en-US" noProof="0" dirty="0"/>
              <a:t>Hiring of foreign nationals</a:t>
            </a:r>
          </a:p>
          <a:p>
            <a:pPr lvl="1">
              <a:buFont typeface="Verdana" panose="020B0604030504040204" pitchFamily="34" charset="0"/>
              <a:buAutoNum type="arabicPeriod" startAt="9"/>
            </a:pPr>
            <a:r>
              <a:rPr lang="en-US" altLang="en-US" noProof="0" dirty="0"/>
              <a:t>Cost of living</a:t>
            </a:r>
          </a:p>
          <a:p>
            <a:endParaRPr lang="de-DE" altLang="en-US" dirty="0"/>
          </a:p>
        </p:txBody>
      </p:sp>
      <p:sp>
        <p:nvSpPr>
          <p:cNvPr id="227332" name="Datumsplatzhalter 3"/>
          <p:cNvSpPr>
            <a:spLocks noGrp="1"/>
          </p:cNvSpPr>
          <p:nvPr>
            <p:ph type="dt" sz="quarter" idx="1"/>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84FA25B3-5982-46CC-A5CE-F40658C8BE83}" type="datetime1">
              <a:rPr lang="de-DE" altLang="en-US" sz="1100" smtClean="0"/>
              <a:pPr>
                <a:spcBef>
                  <a:spcPct val="0"/>
                </a:spcBef>
              </a:pPr>
              <a:t>27.09.2019</a:t>
            </a:fld>
            <a:endParaRPr lang="de-DE" altLang="en-US" sz="1100" dirty="0"/>
          </a:p>
        </p:txBody>
      </p:sp>
      <p:sp>
        <p:nvSpPr>
          <p:cNvPr id="227333" name="Foliennummernplatzhalter 4"/>
          <p:cNvSpPr>
            <a:spLocks noGrp="1"/>
          </p:cNvSpPr>
          <p:nvPr>
            <p:ph type="sldNum" sz="quarter" idx="5"/>
          </p:nvPr>
        </p:nvSpPr>
        <p:spPr>
          <a:noFill/>
        </p:spPr>
        <p:txBody>
          <a:bodyPr/>
          <a:lstStyle>
            <a:lvl1pPr>
              <a:spcBef>
                <a:spcPct val="30000"/>
              </a:spcBef>
              <a:defRPr sz="1200">
                <a:solidFill>
                  <a:schemeClr val="tx1"/>
                </a:solidFill>
                <a:latin typeface="Verdana" panose="020B0604030504040204" pitchFamily="34" charset="0"/>
                <a:ea typeface="MS PGothic" panose="020B0600070205080204" pitchFamily="34" charset="-128"/>
              </a:defRPr>
            </a:lvl1pPr>
            <a:lvl2pPr marL="711200" indent="-269875">
              <a:spcBef>
                <a:spcPct val="30000"/>
              </a:spcBef>
              <a:defRPr sz="1200">
                <a:solidFill>
                  <a:schemeClr val="tx1"/>
                </a:solidFill>
                <a:latin typeface="Verdana" panose="020B0604030504040204" pitchFamily="34" charset="0"/>
                <a:ea typeface="MS PGothic" panose="020B0600070205080204" pitchFamily="34" charset="-128"/>
              </a:defRPr>
            </a:lvl2pPr>
            <a:lvl3pPr marL="1096963" indent="-215900">
              <a:spcBef>
                <a:spcPct val="30000"/>
              </a:spcBef>
              <a:defRPr sz="1200">
                <a:solidFill>
                  <a:schemeClr val="tx1"/>
                </a:solidFill>
                <a:latin typeface="Verdana" panose="020B0604030504040204" pitchFamily="34" charset="0"/>
                <a:ea typeface="MS PGothic" panose="020B0600070205080204" pitchFamily="34" charset="-128"/>
              </a:defRPr>
            </a:lvl3pPr>
            <a:lvl4pPr marL="1538288" indent="-215900">
              <a:spcBef>
                <a:spcPct val="30000"/>
              </a:spcBef>
              <a:defRPr sz="1200">
                <a:solidFill>
                  <a:schemeClr val="tx1"/>
                </a:solidFill>
                <a:latin typeface="Verdana" panose="020B0604030504040204" pitchFamily="34" charset="0"/>
                <a:ea typeface="MS PGothic" panose="020B0600070205080204" pitchFamily="34" charset="-128"/>
              </a:defRPr>
            </a:lvl4pPr>
            <a:lvl5pPr marL="1979613" indent="-215900">
              <a:spcBef>
                <a:spcPct val="30000"/>
              </a:spcBef>
              <a:defRPr sz="1200">
                <a:solidFill>
                  <a:schemeClr val="tx1"/>
                </a:solidFill>
                <a:latin typeface="Verdana" panose="020B0604030504040204" pitchFamily="34" charset="0"/>
                <a:ea typeface="MS PGothic" panose="020B0600070205080204" pitchFamily="34" charset="-128"/>
              </a:defRPr>
            </a:lvl5pPr>
            <a:lvl6pPr marL="24368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6pPr>
            <a:lvl7pPr marL="28940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7pPr>
            <a:lvl8pPr marL="33512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8pPr>
            <a:lvl9pPr marL="3808413" indent="-215900" eaLnBrk="0" fontAlgn="base" hangingPunct="0">
              <a:spcBef>
                <a:spcPct val="3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a:spcBef>
                <a:spcPct val="0"/>
              </a:spcBef>
            </a:pPr>
            <a:fld id="{3DE9C211-7B57-4125-AF2A-361CF217C22F}" type="slidenum">
              <a:rPr lang="de-DE" altLang="en-US" sz="1100" smtClean="0">
                <a:cs typeface="Arial" panose="020B0604020202020204" pitchFamily="34" charset="0"/>
              </a:rPr>
              <a:pPr>
                <a:spcBef>
                  <a:spcPct val="0"/>
                </a:spcBef>
              </a:pPr>
              <a:t>11</a:t>
            </a:fld>
            <a:endParaRPr lang="de-DE" altLang="en-US"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68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AE6BBF-56C0-40FC-A1A5-094F45E12E63}" type="slidenum">
              <a:rPr lang="de-DE" smtClean="0"/>
              <a:t>13</a:t>
            </a:fld>
            <a:endParaRPr lang="de-DE"/>
          </a:p>
        </p:txBody>
      </p:sp>
    </p:spTree>
    <p:extLst>
      <p:ext uri="{BB962C8B-B14F-4D97-AF65-F5344CB8AC3E}">
        <p14:creationId xmlns:p14="http://schemas.microsoft.com/office/powerpoint/2010/main" val="1527892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de-DE"/>
              <a:t>Titelmasterformat durch Klicken bearbeiten</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hr-H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7D785DF5-0D99-4637-AE20-09851F225AB0}" type="datetimeFigureOut">
              <a:rPr lang="hr-HR" smtClean="0"/>
              <a:t>27.9.2019.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7" name="Date Placeholder 6"/>
          <p:cNvSpPr>
            <a:spLocks noGrp="1"/>
          </p:cNvSpPr>
          <p:nvPr>
            <p:ph type="dt" sz="half" idx="10"/>
          </p:nvPr>
        </p:nvSpPr>
        <p:spPr/>
        <p:txBody>
          <a:bodyPr/>
          <a:lstStyle/>
          <a:p>
            <a:fld id="{7D785DF5-0D99-4637-AE20-09851F225AB0}" type="datetimeFigureOut">
              <a:rPr lang="hr-HR" smtClean="0"/>
              <a:t>27.9.2019.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hr-HR" dirty="0"/>
          </a:p>
        </p:txBody>
      </p:sp>
      <p:sp>
        <p:nvSpPr>
          <p:cNvPr id="3" name="Date Placeholder 2"/>
          <p:cNvSpPr>
            <a:spLocks noGrp="1"/>
          </p:cNvSpPr>
          <p:nvPr>
            <p:ph type="dt" sz="half" idx="10"/>
          </p:nvPr>
        </p:nvSpPr>
        <p:spPr/>
        <p:txBody>
          <a:bodyPr/>
          <a:lstStyle/>
          <a:p>
            <a:fld id="{7D785DF5-0D99-4637-AE20-09851F225AB0}" type="datetimeFigureOut">
              <a:rPr lang="hr-HR" smtClean="0"/>
              <a:t>27.9.2019.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85DF5-0D99-4637-AE20-09851F225AB0}" type="datetimeFigureOut">
              <a:rPr lang="hr-HR" smtClean="0"/>
              <a:t>27.9.2019.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7D785DF5-0D99-4637-AE20-09851F225AB0}" type="datetimeFigureOut">
              <a:rPr lang="hr-HR" smtClean="0"/>
              <a:t>27.9.2019.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7D785DF5-0D99-4637-AE20-09851F225AB0}" type="datetimeFigureOut">
              <a:rPr lang="hr-HR" smtClean="0"/>
              <a:pPr/>
              <a:t>27.9.2019.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34092F8-88B9-48E5-9B8F-3F206E5F35A9}" type="slidenum">
              <a:rPr lang="hr-HR" smtClean="0"/>
              <a:pPr/>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404041"/>
          </a:solidFill>
          <a:latin typeface="+mn-lt"/>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mn-lt"/>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mn-lt"/>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mn-lt"/>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mYF2_FBCvX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country.eiu.com/AllCountries.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KomVti7p-4Y?feature=oembed" TargetMode="External"/><Relationship Id="rId5" Type="http://schemas.openxmlformats.org/officeDocument/2006/relationships/hyperlink" Target="https://www.youtube.com/watch?v=KomVti7p-4Y"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noProof="0" dirty="0"/>
              <a:t>C1.2.1 External Analysis</a:t>
            </a:r>
          </a:p>
        </p:txBody>
      </p:sp>
    </p:spTree>
    <p:extLst>
      <p:ext uri="{BB962C8B-B14F-4D97-AF65-F5344CB8AC3E}">
        <p14:creationId xmlns:p14="http://schemas.microsoft.com/office/powerpoint/2010/main" val="99947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el 1"/>
          <p:cNvSpPr>
            <a:spLocks noGrp="1"/>
          </p:cNvSpPr>
          <p:nvPr>
            <p:ph type="title"/>
          </p:nvPr>
        </p:nvSpPr>
        <p:spPr>
          <a:xfrm>
            <a:off x="1018162" y="333375"/>
            <a:ext cx="9760085" cy="1049338"/>
          </a:xfrm>
        </p:spPr>
        <p:txBody>
          <a:bodyPr>
            <a:normAutofit fontScale="90000"/>
          </a:bodyPr>
          <a:lstStyle/>
          <a:p>
            <a:r>
              <a:rPr lang="en-US" altLang="en-US" dirty="0"/>
              <a:t>Macro Screening: The Economist Model of Country Analysis (2/3)</a:t>
            </a:r>
            <a:endParaRPr lang="en-US" altLang="en-US" noProof="0" dirty="0"/>
          </a:p>
        </p:txBody>
      </p:sp>
      <p:graphicFrame>
        <p:nvGraphicFramePr>
          <p:cNvPr id="2" name="Diagramm 1">
            <a:extLst>
              <a:ext uri="{FF2B5EF4-FFF2-40B4-BE49-F238E27FC236}">
                <a16:creationId xmlns:a16="http://schemas.microsoft.com/office/drawing/2014/main" id="{8DAEA37A-9AF6-4C1A-AFDB-96FA983729B0}"/>
              </a:ext>
            </a:extLst>
          </p:cNvPr>
          <p:cNvGraphicFramePr/>
          <p:nvPr>
            <p:extLst>
              <p:ext uri="{D42A27DB-BD31-4B8C-83A1-F6EECF244321}">
                <p14:modId xmlns:p14="http://schemas.microsoft.com/office/powerpoint/2010/main" val="2989384362"/>
              </p:ext>
            </p:extLst>
          </p:nvPr>
        </p:nvGraphicFramePr>
        <p:xfrm>
          <a:off x="270163" y="1292996"/>
          <a:ext cx="11700163" cy="502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93649DD6-5B6F-4D16-8D93-1AA15E985729}"/>
              </a:ext>
            </a:extLst>
          </p:cNvPr>
          <p:cNvSpPr/>
          <p:nvPr/>
        </p:nvSpPr>
        <p:spPr>
          <a:xfrm>
            <a:off x="7971999" y="5945970"/>
            <a:ext cx="4220001" cy="369332"/>
          </a:xfrm>
          <a:prstGeom prst="rect">
            <a:avLst/>
          </a:prstGeom>
        </p:spPr>
        <p:txBody>
          <a:bodyPr wrap="none">
            <a:spAutoFit/>
          </a:bodyPr>
          <a:lstStyle/>
          <a:p>
            <a:r>
              <a:rPr lang="en-US" altLang="en-US" dirty="0"/>
              <a:t> (http://country.eiu.com/AllCountries.aspx)</a:t>
            </a:r>
            <a:endParaRPr lang="de-DE" dirty="0"/>
          </a:p>
        </p:txBody>
      </p:sp>
      <p:sp>
        <p:nvSpPr>
          <p:cNvPr id="3" name="Foliennummernplatzhalter 2">
            <a:extLst>
              <a:ext uri="{FF2B5EF4-FFF2-40B4-BE49-F238E27FC236}">
                <a16:creationId xmlns:a16="http://schemas.microsoft.com/office/drawing/2014/main" id="{388D1003-56C1-4A3B-896B-76BDA0C3CD46}"/>
              </a:ext>
            </a:extLst>
          </p:cNvPr>
          <p:cNvSpPr>
            <a:spLocks noGrp="1"/>
          </p:cNvSpPr>
          <p:nvPr>
            <p:ph type="sldNum" sz="quarter" idx="12"/>
          </p:nvPr>
        </p:nvSpPr>
        <p:spPr/>
        <p:txBody>
          <a:bodyPr/>
          <a:lstStyle/>
          <a:p>
            <a:fld id="{B34092F8-88B9-48E5-9B8F-3F206E5F35A9}" type="slidenum">
              <a:rPr lang="hr-HR" smtClean="0"/>
              <a:t>10</a:t>
            </a:fld>
            <a:endParaRPr lang="hr-HR"/>
          </a:p>
        </p:txBody>
      </p:sp>
    </p:spTree>
    <p:extLst>
      <p:ext uri="{BB962C8B-B14F-4D97-AF65-F5344CB8AC3E}">
        <p14:creationId xmlns:p14="http://schemas.microsoft.com/office/powerpoint/2010/main" val="422378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el 1"/>
          <p:cNvSpPr>
            <a:spLocks noGrp="1"/>
          </p:cNvSpPr>
          <p:nvPr>
            <p:ph type="title"/>
          </p:nvPr>
        </p:nvSpPr>
        <p:spPr>
          <a:xfrm>
            <a:off x="1018162" y="333375"/>
            <a:ext cx="9760085" cy="1049338"/>
          </a:xfrm>
        </p:spPr>
        <p:txBody>
          <a:bodyPr>
            <a:normAutofit fontScale="90000"/>
          </a:bodyPr>
          <a:lstStyle/>
          <a:p>
            <a:r>
              <a:rPr lang="en-US" altLang="en-US" dirty="0"/>
              <a:t>Macro Screening: The Economist Model of Country Analysis (3/3)</a:t>
            </a:r>
            <a:endParaRPr lang="en-US" altLang="en-US" noProof="0" dirty="0"/>
          </a:p>
        </p:txBody>
      </p:sp>
      <p:graphicFrame>
        <p:nvGraphicFramePr>
          <p:cNvPr id="2" name="Diagramm 1">
            <a:extLst>
              <a:ext uri="{FF2B5EF4-FFF2-40B4-BE49-F238E27FC236}">
                <a16:creationId xmlns:a16="http://schemas.microsoft.com/office/drawing/2014/main" id="{8DAEA37A-9AF6-4C1A-AFDB-96FA983729B0}"/>
              </a:ext>
            </a:extLst>
          </p:cNvPr>
          <p:cNvGraphicFramePr/>
          <p:nvPr>
            <p:extLst>
              <p:ext uri="{D42A27DB-BD31-4B8C-83A1-F6EECF244321}">
                <p14:modId xmlns:p14="http://schemas.microsoft.com/office/powerpoint/2010/main" val="1405967396"/>
              </p:ext>
            </p:extLst>
          </p:nvPr>
        </p:nvGraphicFramePr>
        <p:xfrm>
          <a:off x="282431" y="1499948"/>
          <a:ext cx="11700163" cy="5024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eck 4">
            <a:extLst>
              <a:ext uri="{FF2B5EF4-FFF2-40B4-BE49-F238E27FC236}">
                <a16:creationId xmlns:a16="http://schemas.microsoft.com/office/drawing/2014/main" id="{93649DD6-5B6F-4D16-8D93-1AA15E985729}"/>
              </a:ext>
            </a:extLst>
          </p:cNvPr>
          <p:cNvSpPr/>
          <p:nvPr/>
        </p:nvSpPr>
        <p:spPr>
          <a:xfrm>
            <a:off x="490546" y="5761304"/>
            <a:ext cx="4220001" cy="369332"/>
          </a:xfrm>
          <a:prstGeom prst="rect">
            <a:avLst/>
          </a:prstGeom>
        </p:spPr>
        <p:txBody>
          <a:bodyPr wrap="none">
            <a:spAutoFit/>
          </a:bodyPr>
          <a:lstStyle/>
          <a:p>
            <a:r>
              <a:rPr lang="en-US" altLang="en-US" dirty="0"/>
              <a:t> (http://country.eiu.com/AllCountries.aspx)</a:t>
            </a:r>
            <a:endParaRPr lang="de-DE" dirty="0"/>
          </a:p>
        </p:txBody>
      </p:sp>
      <p:sp>
        <p:nvSpPr>
          <p:cNvPr id="3" name="Foliennummernplatzhalter 2">
            <a:extLst>
              <a:ext uri="{FF2B5EF4-FFF2-40B4-BE49-F238E27FC236}">
                <a16:creationId xmlns:a16="http://schemas.microsoft.com/office/drawing/2014/main" id="{96EB1021-E3D7-4D75-989F-2E7E39B799F6}"/>
              </a:ext>
            </a:extLst>
          </p:cNvPr>
          <p:cNvSpPr>
            <a:spLocks noGrp="1"/>
          </p:cNvSpPr>
          <p:nvPr>
            <p:ph type="sldNum" sz="quarter" idx="12"/>
          </p:nvPr>
        </p:nvSpPr>
        <p:spPr/>
        <p:txBody>
          <a:bodyPr/>
          <a:lstStyle/>
          <a:p>
            <a:fld id="{B34092F8-88B9-48E5-9B8F-3F206E5F35A9}" type="slidenum">
              <a:rPr lang="hr-HR" smtClean="0"/>
              <a:t>11</a:t>
            </a:fld>
            <a:endParaRPr lang="hr-HR"/>
          </a:p>
        </p:txBody>
      </p:sp>
    </p:spTree>
    <p:extLst>
      <p:ext uri="{BB962C8B-B14F-4D97-AF65-F5344CB8AC3E}">
        <p14:creationId xmlns:p14="http://schemas.microsoft.com/office/powerpoint/2010/main" val="92374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645"/>
            <a:ext cx="10515600" cy="1325563"/>
          </a:xfrm>
        </p:spPr>
        <p:txBody>
          <a:bodyPr>
            <a:normAutofit/>
          </a:bodyPr>
          <a:lstStyle/>
          <a:p>
            <a:r>
              <a:rPr lang="en-US" altLang="en-US" sz="4000" noProof="0" dirty="0"/>
              <a:t>2. Example for Macro </a:t>
            </a:r>
            <a:r>
              <a:rPr lang="en-US" altLang="en-US" sz="4000" dirty="0"/>
              <a:t>S</a:t>
            </a:r>
            <a:r>
              <a:rPr lang="en-US" altLang="en-US" sz="4000" noProof="0" dirty="0" err="1"/>
              <a:t>creening</a:t>
            </a:r>
            <a:r>
              <a:rPr lang="en-US" altLang="en-US" sz="4000" noProof="0" dirty="0"/>
              <a:t> </a:t>
            </a:r>
            <a:r>
              <a:rPr lang="en-US" altLang="en-US" sz="2800" noProof="0" dirty="0"/>
              <a:t>(</a:t>
            </a:r>
            <a:r>
              <a:rPr lang="en-US" altLang="en-US" sz="2800" noProof="0" dirty="0" err="1"/>
              <a:t>Hitt</a:t>
            </a:r>
            <a:r>
              <a:rPr lang="en-US" altLang="en-US" sz="2800" dirty="0"/>
              <a:t> et al., </a:t>
            </a:r>
            <a:r>
              <a:rPr lang="en-US" altLang="en-US" sz="2800" noProof="0" dirty="0"/>
              <a:t>2016) (1/2)</a:t>
            </a:r>
            <a:endParaRPr lang="en-US" sz="4000" noProof="0" dirty="0"/>
          </a:p>
        </p:txBody>
      </p:sp>
      <p:graphicFrame>
        <p:nvGraphicFramePr>
          <p:cNvPr id="5" name="Diagramm 4">
            <a:extLst>
              <a:ext uri="{FF2B5EF4-FFF2-40B4-BE49-F238E27FC236}">
                <a16:creationId xmlns:a16="http://schemas.microsoft.com/office/drawing/2014/main" id="{0C0A3D06-FDAD-4FB0-A70D-8FC166F69BDE}"/>
              </a:ext>
            </a:extLst>
          </p:cNvPr>
          <p:cNvGraphicFramePr/>
          <p:nvPr>
            <p:extLst>
              <p:ext uri="{D42A27DB-BD31-4B8C-83A1-F6EECF244321}">
                <p14:modId xmlns:p14="http://schemas.microsoft.com/office/powerpoint/2010/main" val="2153634456"/>
              </p:ext>
            </p:extLst>
          </p:nvPr>
        </p:nvGraphicFramePr>
        <p:xfrm>
          <a:off x="381000" y="1123950"/>
          <a:ext cx="11334750" cy="520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18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noProof="0" dirty="0"/>
              <a:t>2. Example for Macro </a:t>
            </a:r>
            <a:r>
              <a:rPr lang="en-US" altLang="en-US" sz="4000" dirty="0"/>
              <a:t>S</a:t>
            </a:r>
            <a:r>
              <a:rPr lang="en-US" altLang="en-US" sz="4000" noProof="0" dirty="0" err="1"/>
              <a:t>creening</a:t>
            </a:r>
            <a:r>
              <a:rPr lang="en-US" altLang="en-US" sz="4000" noProof="0" dirty="0"/>
              <a:t> </a:t>
            </a:r>
            <a:r>
              <a:rPr lang="en-US" altLang="en-US" sz="2800" noProof="0" dirty="0"/>
              <a:t>(</a:t>
            </a:r>
            <a:r>
              <a:rPr lang="en-US" altLang="en-US" sz="2800" noProof="0" dirty="0" err="1"/>
              <a:t>Hitt</a:t>
            </a:r>
            <a:r>
              <a:rPr lang="en-US" altLang="en-US" sz="2800" noProof="0" dirty="0"/>
              <a:t> et al., 2016) (2/2)</a:t>
            </a:r>
            <a:endParaRPr lang="en-US" sz="4000" noProof="0" dirty="0"/>
          </a:p>
        </p:txBody>
      </p:sp>
      <p:graphicFrame>
        <p:nvGraphicFramePr>
          <p:cNvPr id="5" name="Diagramm 4">
            <a:extLst>
              <a:ext uri="{FF2B5EF4-FFF2-40B4-BE49-F238E27FC236}">
                <a16:creationId xmlns:a16="http://schemas.microsoft.com/office/drawing/2014/main" id="{66C64256-3D11-4D5B-B6AA-3DA9B5BD4534}"/>
              </a:ext>
            </a:extLst>
          </p:cNvPr>
          <p:cNvGraphicFramePr/>
          <p:nvPr>
            <p:extLst>
              <p:ext uri="{D42A27DB-BD31-4B8C-83A1-F6EECF244321}">
                <p14:modId xmlns:p14="http://schemas.microsoft.com/office/powerpoint/2010/main" val="3763683316"/>
              </p:ext>
            </p:extLst>
          </p:nvPr>
        </p:nvGraphicFramePr>
        <p:xfrm>
          <a:off x="838200" y="1409700"/>
          <a:ext cx="1072515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3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4948F-59F0-4182-839F-C3D63AD00AA8}"/>
              </a:ext>
            </a:extLst>
          </p:cNvPr>
          <p:cNvSpPr>
            <a:spLocks noGrp="1"/>
          </p:cNvSpPr>
          <p:nvPr>
            <p:ph type="title"/>
          </p:nvPr>
        </p:nvSpPr>
        <p:spPr/>
        <p:txBody>
          <a:bodyPr/>
          <a:lstStyle/>
          <a:p>
            <a:r>
              <a:rPr lang="en-US" altLang="en-US" dirty="0"/>
              <a:t>Macro Screening: Further Sources</a:t>
            </a:r>
            <a:endParaRPr lang="de-DE" dirty="0"/>
          </a:p>
        </p:txBody>
      </p:sp>
      <p:graphicFrame>
        <p:nvGraphicFramePr>
          <p:cNvPr id="5" name="Inhaltsplatzhalter 4">
            <a:extLst>
              <a:ext uri="{FF2B5EF4-FFF2-40B4-BE49-F238E27FC236}">
                <a16:creationId xmlns:a16="http://schemas.microsoft.com/office/drawing/2014/main" id="{F71FE86D-D3BE-4758-A2A9-8B44C6B0A0F8}"/>
              </a:ext>
            </a:extLst>
          </p:cNvPr>
          <p:cNvGraphicFramePr>
            <a:graphicFrameLocks noGrp="1"/>
          </p:cNvGraphicFramePr>
          <p:nvPr>
            <p:ph idx="1"/>
            <p:extLst>
              <p:ext uri="{D42A27DB-BD31-4B8C-83A1-F6EECF244321}">
                <p14:modId xmlns:p14="http://schemas.microsoft.com/office/powerpoint/2010/main" val="3077008845"/>
              </p:ext>
            </p:extLst>
          </p:nvPr>
        </p:nvGraphicFramePr>
        <p:xfrm>
          <a:off x="838199" y="1312606"/>
          <a:ext cx="10075607" cy="4864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40D20E0F-D1DF-4FE6-BB9A-A694B415E07F}"/>
              </a:ext>
            </a:extLst>
          </p:cNvPr>
          <p:cNvSpPr>
            <a:spLocks noGrp="1"/>
          </p:cNvSpPr>
          <p:nvPr>
            <p:ph type="sldNum" sz="quarter" idx="12"/>
          </p:nvPr>
        </p:nvSpPr>
        <p:spPr/>
        <p:txBody>
          <a:bodyPr/>
          <a:lstStyle/>
          <a:p>
            <a:fld id="{B34092F8-88B9-48E5-9B8F-3F206E5F35A9}" type="slidenum">
              <a:rPr lang="hr-HR" smtClean="0"/>
              <a:t>14</a:t>
            </a:fld>
            <a:endParaRPr lang="hr-HR"/>
          </a:p>
        </p:txBody>
      </p:sp>
    </p:spTree>
    <p:extLst>
      <p:ext uri="{BB962C8B-B14F-4D97-AF65-F5344CB8AC3E}">
        <p14:creationId xmlns:p14="http://schemas.microsoft.com/office/powerpoint/2010/main" val="194151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Macro Screening</a:t>
            </a:r>
            <a:br>
              <a:rPr lang="nl-NL" dirty="0"/>
            </a:br>
            <a:r>
              <a:rPr lang="nl-NL" dirty="0"/>
              <a:t>Country Index</a:t>
            </a:r>
            <a:endParaRPr lang="en-GB" dirty="0"/>
          </a:p>
        </p:txBody>
      </p:sp>
      <p:pic>
        <p:nvPicPr>
          <p:cNvPr id="4" name="Content Placeholder 3"/>
          <p:cNvPicPr>
            <a:picLocks noGrp="1" noChangeAspect="1"/>
          </p:cNvPicPr>
          <p:nvPr>
            <p:ph idx="1"/>
          </p:nvPr>
        </p:nvPicPr>
        <p:blipFill>
          <a:blip r:embed="rId2"/>
          <a:stretch>
            <a:fillRect/>
          </a:stretch>
        </p:blipFill>
        <p:spPr>
          <a:xfrm>
            <a:off x="648752" y="3187700"/>
            <a:ext cx="4227668" cy="2874962"/>
          </a:xfrm>
          <a:prstGeom prst="rect">
            <a:avLst/>
          </a:prstGeom>
        </p:spPr>
      </p:pic>
      <p:pic>
        <p:nvPicPr>
          <p:cNvPr id="5" name="Picture 4"/>
          <p:cNvPicPr>
            <a:picLocks noChangeAspect="1"/>
          </p:cNvPicPr>
          <p:nvPr/>
        </p:nvPicPr>
        <p:blipFill>
          <a:blip r:embed="rId3"/>
          <a:stretch>
            <a:fillRect/>
          </a:stretch>
        </p:blipFill>
        <p:spPr>
          <a:xfrm>
            <a:off x="5653089" y="2797760"/>
            <a:ext cx="4291012" cy="3430002"/>
          </a:xfrm>
          <a:prstGeom prst="rect">
            <a:avLst/>
          </a:prstGeom>
        </p:spPr>
      </p:pic>
      <p:pic>
        <p:nvPicPr>
          <p:cNvPr id="6" name="Picture 5"/>
          <p:cNvPicPr>
            <a:picLocks noChangeAspect="1"/>
          </p:cNvPicPr>
          <p:nvPr/>
        </p:nvPicPr>
        <p:blipFill>
          <a:blip r:embed="rId4"/>
          <a:stretch>
            <a:fillRect/>
          </a:stretch>
        </p:blipFill>
        <p:spPr>
          <a:xfrm>
            <a:off x="5794375" y="0"/>
            <a:ext cx="4403725" cy="2602201"/>
          </a:xfrm>
          <a:prstGeom prst="rect">
            <a:avLst/>
          </a:prstGeom>
        </p:spPr>
      </p:pic>
    </p:spTree>
    <p:extLst>
      <p:ext uri="{BB962C8B-B14F-4D97-AF65-F5344CB8AC3E}">
        <p14:creationId xmlns:p14="http://schemas.microsoft.com/office/powerpoint/2010/main" val="138766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Exercise</a:t>
            </a:r>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pPr marL="0" indent="0">
              <a:buNone/>
            </a:pPr>
            <a:r>
              <a:rPr lang="en-GB" dirty="0"/>
              <a:t>Let us assume you are a German consumer electronics retailer and want to expand internationally. You identified Finland and the Netherlands as potential host countries. Please evaluate both countries using either the criteria by the Economist or by </a:t>
            </a:r>
            <a:r>
              <a:rPr lang="en-GB" dirty="0" err="1"/>
              <a:t>Hitt</a:t>
            </a:r>
            <a:r>
              <a:rPr lang="en-GB" dirty="0"/>
              <a:t> et al. Please also look for appropriate online databases to get sufficient data.</a:t>
            </a:r>
          </a:p>
          <a:p>
            <a:pPr marL="514350" indent="-514350">
              <a:buFont typeface="+mj-lt"/>
              <a:buAutoNum type="arabicPeriod"/>
            </a:pPr>
            <a:r>
              <a:rPr lang="en-GB" dirty="0"/>
              <a:t>Please rank the countries in the respective categories on a 7 point Likert-type scale</a:t>
            </a:r>
          </a:p>
          <a:p>
            <a:pPr marL="514350" indent="-514350">
              <a:buFont typeface="+mj-lt"/>
              <a:buAutoNum type="arabicPeriod"/>
            </a:pPr>
            <a:r>
              <a:rPr lang="en-GB" dirty="0"/>
              <a:t>Should you prioritise some categories (higher weighting)? Which category is most important for your business?</a:t>
            </a:r>
          </a:p>
          <a:p>
            <a:pPr marL="514350" indent="-514350">
              <a:buFont typeface="+mj-lt"/>
              <a:buAutoNum type="arabicPeriod"/>
            </a:pPr>
            <a:r>
              <a:rPr lang="en-GB" dirty="0"/>
              <a:t>Which country do you prefer overall?</a:t>
            </a:r>
          </a:p>
          <a:p>
            <a:pPr marL="514350" indent="-514350">
              <a:buFont typeface="+mj-lt"/>
              <a:buAutoNum type="arabicPeriod"/>
            </a:pPr>
            <a:r>
              <a:rPr lang="en-GB" dirty="0"/>
              <a:t>What do you consider to be problems in the macro screening process?</a:t>
            </a:r>
          </a:p>
          <a:p>
            <a:endParaRPr lang="en-GB" dirty="0"/>
          </a:p>
        </p:txBody>
      </p:sp>
    </p:spTree>
    <p:extLst>
      <p:ext uri="{BB962C8B-B14F-4D97-AF65-F5344CB8AC3E}">
        <p14:creationId xmlns:p14="http://schemas.microsoft.com/office/powerpoint/2010/main" val="282546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Stages of the External </a:t>
            </a:r>
            <a:r>
              <a:rPr lang="en-US" dirty="0"/>
              <a:t>A</a:t>
            </a:r>
            <a:r>
              <a:rPr lang="en-US" noProof="0" dirty="0" err="1"/>
              <a:t>nalysis</a:t>
            </a:r>
            <a:r>
              <a:rPr lang="en-US" noProof="0" dirty="0"/>
              <a:t> and Market </a:t>
            </a:r>
            <a:r>
              <a:rPr lang="en-US" dirty="0"/>
              <a:t>S</a:t>
            </a:r>
            <a:r>
              <a:rPr lang="en-US" noProof="0" dirty="0"/>
              <a:t>election</a:t>
            </a:r>
          </a:p>
        </p:txBody>
      </p:sp>
      <p:graphicFrame>
        <p:nvGraphicFramePr>
          <p:cNvPr id="4" name="Diagramm 3">
            <a:extLst>
              <a:ext uri="{FF2B5EF4-FFF2-40B4-BE49-F238E27FC236}">
                <a16:creationId xmlns:a16="http://schemas.microsoft.com/office/drawing/2014/main" id="{B2604CC3-243B-41A6-A21D-F3AFC2182D61}"/>
              </a:ext>
            </a:extLst>
          </p:cNvPr>
          <p:cNvGraphicFramePr/>
          <p:nvPr>
            <p:extLst>
              <p:ext uri="{D42A27DB-BD31-4B8C-83A1-F6EECF244321}">
                <p14:modId xmlns:p14="http://schemas.microsoft.com/office/powerpoint/2010/main" val="2825190341"/>
              </p:ext>
            </p:extLst>
          </p:nvPr>
        </p:nvGraphicFramePr>
        <p:xfrm>
          <a:off x="810491" y="1256506"/>
          <a:ext cx="105433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E573DE5A-DA2E-4192-AF81-A15661F7443E}"/>
              </a:ext>
            </a:extLst>
          </p:cNvPr>
          <p:cNvSpPr>
            <a:spLocks noGrp="1"/>
          </p:cNvSpPr>
          <p:nvPr>
            <p:ph type="sldNum" sz="quarter" idx="12"/>
          </p:nvPr>
        </p:nvSpPr>
        <p:spPr/>
        <p:txBody>
          <a:bodyPr/>
          <a:lstStyle/>
          <a:p>
            <a:fld id="{B34092F8-88B9-48E5-9B8F-3F206E5F35A9}" type="slidenum">
              <a:rPr lang="hr-HR" smtClean="0"/>
              <a:t>17</a:t>
            </a:fld>
            <a:endParaRPr lang="hr-HR"/>
          </a:p>
        </p:txBody>
      </p:sp>
    </p:spTree>
    <p:extLst>
      <p:ext uri="{BB962C8B-B14F-4D97-AF65-F5344CB8AC3E}">
        <p14:creationId xmlns:p14="http://schemas.microsoft.com/office/powerpoint/2010/main" val="387096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Micro Screening of the Industry</a:t>
            </a:r>
          </a:p>
        </p:txBody>
      </p:sp>
      <p:sp>
        <p:nvSpPr>
          <p:cNvPr id="3" name="Content Placeholder 2"/>
          <p:cNvSpPr>
            <a:spLocks noGrp="1"/>
          </p:cNvSpPr>
          <p:nvPr>
            <p:ph idx="1"/>
          </p:nvPr>
        </p:nvSpPr>
        <p:spPr>
          <a:xfrm>
            <a:off x="838200" y="1690688"/>
            <a:ext cx="10515600" cy="4351338"/>
          </a:xfrm>
        </p:spPr>
        <p:txBody>
          <a:bodyPr/>
          <a:lstStyle/>
          <a:p>
            <a:r>
              <a:rPr lang="en-US" noProof="0" dirty="0"/>
              <a:t>E.g. Porter’s Diamond or an application of Porter’s Five Forces in an international context (our example)</a:t>
            </a:r>
          </a:p>
          <a:p>
            <a:r>
              <a:rPr lang="en-US" noProof="0" dirty="0"/>
              <a:t>Please read: Porter. (2008). The five competitive forces that shape strategy. </a:t>
            </a:r>
            <a:r>
              <a:rPr lang="en-US" i="1" noProof="0" dirty="0"/>
              <a:t>Harvard Business Review</a:t>
            </a:r>
            <a:r>
              <a:rPr lang="en-US" noProof="0" dirty="0"/>
              <a:t>, </a:t>
            </a:r>
            <a:r>
              <a:rPr lang="en-US" i="1" noProof="0" dirty="0"/>
              <a:t>86(1)</a:t>
            </a:r>
            <a:r>
              <a:rPr lang="en-US" i="1" dirty="0"/>
              <a:t>,</a:t>
            </a:r>
            <a:r>
              <a:rPr lang="en-US" i="1" noProof="0" dirty="0"/>
              <a:t> </a:t>
            </a:r>
            <a:r>
              <a:rPr lang="en-US" noProof="0" dirty="0"/>
              <a:t>79-93.</a:t>
            </a:r>
          </a:p>
        </p:txBody>
      </p:sp>
    </p:spTree>
    <p:extLst>
      <p:ext uri="{BB962C8B-B14F-4D97-AF65-F5344CB8AC3E}">
        <p14:creationId xmlns:p14="http://schemas.microsoft.com/office/powerpoint/2010/main" val="2775068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14918" y="908050"/>
            <a:ext cx="4607983" cy="1017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GB" sz="1600" b="0">
                <a:solidFill>
                  <a:schemeClr val="tx1"/>
                </a:solidFill>
                <a:latin typeface="Calibri" panose="020F0502020204030204" pitchFamily="34" charset="0"/>
                <a:ea typeface="MS Mincho" charset="0"/>
                <a:cs typeface="Calibri" panose="020F0502020204030204" pitchFamily="34" charset="0"/>
              </a:rPr>
              <a:t>Embeddedness:</a:t>
            </a:r>
          </a:p>
          <a:p>
            <a:pPr algn="ctr">
              <a:defRPr/>
            </a:pPr>
            <a:r>
              <a:rPr lang="en-GB" sz="1600" b="1">
                <a:solidFill>
                  <a:schemeClr val="tx1"/>
                </a:solidFill>
                <a:latin typeface="Calibri" panose="020F0502020204030204" pitchFamily="34" charset="0"/>
                <a:ea typeface="MS Mincho" charset="0"/>
                <a:cs typeface="Calibri" panose="020F0502020204030204" pitchFamily="34" charset="0"/>
              </a:rPr>
              <a:t>Informal institutions</a:t>
            </a:r>
            <a:r>
              <a:rPr lang="en-GB" sz="1600" b="0">
                <a:solidFill>
                  <a:schemeClr val="tx1"/>
                </a:solidFill>
                <a:latin typeface="Calibri" panose="020F0502020204030204" pitchFamily="34" charset="0"/>
                <a:ea typeface="MS Mincho" charset="0"/>
                <a:cs typeface="Calibri" panose="020F0502020204030204" pitchFamily="34" charset="0"/>
              </a:rPr>
              <a:t>, customs, </a:t>
            </a:r>
          </a:p>
          <a:p>
            <a:pPr algn="ctr">
              <a:defRPr/>
            </a:pPr>
            <a:r>
              <a:rPr lang="en-GB" sz="1600" b="0">
                <a:solidFill>
                  <a:schemeClr val="tx1"/>
                </a:solidFill>
                <a:latin typeface="Calibri" panose="020F0502020204030204" pitchFamily="34" charset="0"/>
                <a:ea typeface="MS Mincho" charset="0"/>
                <a:cs typeface="Calibri" panose="020F0502020204030204" pitchFamily="34" charset="0"/>
              </a:rPr>
              <a:t>traditions, norms, religion</a:t>
            </a:r>
          </a:p>
        </p:txBody>
      </p:sp>
      <p:sp>
        <p:nvSpPr>
          <p:cNvPr id="22531" name="Rectangle 3"/>
          <p:cNvSpPr>
            <a:spLocks noChangeArrowheads="1"/>
          </p:cNvSpPr>
          <p:nvPr/>
        </p:nvSpPr>
        <p:spPr bwMode="auto">
          <a:xfrm>
            <a:off x="814918" y="2095501"/>
            <a:ext cx="4607983" cy="10763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pPr algn="ctr">
              <a:defRPr/>
            </a:pPr>
            <a:endParaRPr lang="en-GB" altLang="en-US" b="0" dirty="0">
              <a:solidFill>
                <a:schemeClr val="tx1"/>
              </a:solidFill>
              <a:latin typeface="Calibri" panose="020F0502020204030204" pitchFamily="34" charset="0"/>
              <a:cs typeface="Calibri" panose="020F0502020204030204" pitchFamily="34" charset="0"/>
            </a:endParaRPr>
          </a:p>
          <a:p>
            <a:pPr algn="ctr">
              <a:defRPr/>
            </a:pPr>
            <a:r>
              <a:rPr lang="en-GB" altLang="en-US" sz="1600" b="0" dirty="0">
                <a:solidFill>
                  <a:schemeClr val="tx1"/>
                </a:solidFill>
                <a:latin typeface="Calibri" panose="020F0502020204030204" pitchFamily="34" charset="0"/>
                <a:cs typeface="Calibri" panose="020F0502020204030204" pitchFamily="34" charset="0"/>
              </a:rPr>
              <a:t>Institutional Environment:</a:t>
            </a:r>
          </a:p>
          <a:p>
            <a:pPr algn="ctr">
              <a:defRPr/>
            </a:pPr>
            <a:r>
              <a:rPr lang="en-GB" altLang="en-US" sz="1600" dirty="0">
                <a:solidFill>
                  <a:schemeClr val="tx1"/>
                </a:solidFill>
                <a:latin typeface="Calibri" panose="020F0502020204030204" pitchFamily="34" charset="0"/>
                <a:cs typeface="Calibri" panose="020F0502020204030204" pitchFamily="34" charset="0"/>
              </a:rPr>
              <a:t>Formal rules of the game </a:t>
            </a:r>
            <a:r>
              <a:rPr lang="en-GB" altLang="en-US" sz="1600" b="0" dirty="0">
                <a:solidFill>
                  <a:schemeClr val="tx1"/>
                </a:solidFill>
                <a:latin typeface="Calibri" panose="020F0502020204030204" pitchFamily="34" charset="0"/>
                <a:cs typeface="Calibri" panose="020F0502020204030204" pitchFamily="34" charset="0"/>
              </a:rPr>
              <a:t>– esp.</a:t>
            </a:r>
          </a:p>
          <a:p>
            <a:pPr algn="ctr">
              <a:defRPr/>
            </a:pPr>
            <a:r>
              <a:rPr lang="en-GB" altLang="en-US" sz="1600" b="0" dirty="0">
                <a:solidFill>
                  <a:schemeClr val="tx1"/>
                </a:solidFill>
                <a:latin typeface="Calibri" panose="020F0502020204030204" pitchFamily="34" charset="0"/>
                <a:cs typeface="Calibri" panose="020F0502020204030204" pitchFamily="34" charset="0"/>
              </a:rPr>
              <a:t>property (polity, judiciary, </a:t>
            </a:r>
          </a:p>
          <a:p>
            <a:pPr algn="ctr">
              <a:defRPr/>
            </a:pPr>
            <a:r>
              <a:rPr lang="en-GB" altLang="en-US" sz="1600" b="0" dirty="0">
                <a:solidFill>
                  <a:schemeClr val="tx1"/>
                </a:solidFill>
                <a:latin typeface="Calibri" panose="020F0502020204030204" pitchFamily="34" charset="0"/>
                <a:cs typeface="Calibri" panose="020F0502020204030204" pitchFamily="34" charset="0"/>
              </a:rPr>
              <a:t>bureaucracy)</a:t>
            </a:r>
          </a:p>
          <a:p>
            <a:pPr algn="ctr">
              <a:defRPr/>
            </a:pPr>
            <a:endParaRPr lang="en-GB" altLang="en-US" sz="1600" b="0" dirty="0">
              <a:solidFill>
                <a:schemeClr val="tx1"/>
              </a:solidFill>
              <a:latin typeface="Calibri" panose="020F0502020204030204" pitchFamily="34" charset="0"/>
              <a:cs typeface="Calibri" panose="020F0502020204030204" pitchFamily="34" charset="0"/>
            </a:endParaRPr>
          </a:p>
        </p:txBody>
      </p:sp>
      <p:sp>
        <p:nvSpPr>
          <p:cNvPr id="22532" name="Rectangle 4"/>
          <p:cNvSpPr>
            <a:spLocks noChangeArrowheads="1"/>
          </p:cNvSpPr>
          <p:nvPr/>
        </p:nvSpPr>
        <p:spPr bwMode="auto">
          <a:xfrm>
            <a:off x="814918" y="3392488"/>
            <a:ext cx="4607983"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pPr algn="ctr">
              <a:defRPr/>
            </a:pPr>
            <a:endParaRPr lang="en-GB" altLang="en-US" b="0" dirty="0">
              <a:solidFill>
                <a:schemeClr val="tx1"/>
              </a:solidFill>
              <a:latin typeface="Calibri" panose="020F0502020204030204" pitchFamily="34" charset="0"/>
              <a:cs typeface="Calibri" panose="020F0502020204030204" pitchFamily="34" charset="0"/>
            </a:endParaRPr>
          </a:p>
          <a:p>
            <a:pPr algn="ctr">
              <a:defRPr/>
            </a:pPr>
            <a:r>
              <a:rPr lang="en-GB" altLang="en-US" sz="1600" b="0" dirty="0">
                <a:solidFill>
                  <a:schemeClr val="tx1"/>
                </a:solidFill>
                <a:latin typeface="Calibri" panose="020F0502020204030204" pitchFamily="34" charset="0"/>
                <a:cs typeface="Calibri" panose="020F0502020204030204" pitchFamily="34" charset="0"/>
              </a:rPr>
              <a:t>Governance: Play of the game – </a:t>
            </a:r>
          </a:p>
          <a:p>
            <a:pPr algn="ctr">
              <a:defRPr/>
            </a:pPr>
            <a:r>
              <a:rPr lang="en-GB" altLang="en-US" sz="1600" b="0" dirty="0">
                <a:solidFill>
                  <a:schemeClr val="tx1"/>
                </a:solidFill>
                <a:latin typeface="Calibri" panose="020F0502020204030204" pitchFamily="34" charset="0"/>
                <a:cs typeface="Calibri" panose="020F0502020204030204" pitchFamily="34" charset="0"/>
              </a:rPr>
              <a:t>esp. contract </a:t>
            </a:r>
          </a:p>
          <a:p>
            <a:pPr algn="ctr">
              <a:defRPr/>
            </a:pPr>
            <a:r>
              <a:rPr lang="en-GB" altLang="en-US" sz="1600" b="0" dirty="0">
                <a:solidFill>
                  <a:schemeClr val="tx1"/>
                </a:solidFill>
                <a:latin typeface="Calibri" panose="020F0502020204030204" pitchFamily="34" charset="0"/>
                <a:cs typeface="Calibri" panose="020F0502020204030204" pitchFamily="34" charset="0"/>
              </a:rPr>
              <a:t>(aligning governance </a:t>
            </a:r>
          </a:p>
          <a:p>
            <a:pPr algn="ctr">
              <a:defRPr/>
            </a:pPr>
            <a:r>
              <a:rPr lang="en-GB" altLang="en-US" sz="1600" b="0" dirty="0">
                <a:solidFill>
                  <a:schemeClr val="tx1"/>
                </a:solidFill>
                <a:latin typeface="Calibri" panose="020F0502020204030204" pitchFamily="34" charset="0"/>
                <a:cs typeface="Calibri" panose="020F0502020204030204" pitchFamily="34" charset="0"/>
              </a:rPr>
              <a:t>structures with transactions)</a:t>
            </a:r>
          </a:p>
          <a:p>
            <a:pPr algn="ctr">
              <a:defRPr/>
            </a:pPr>
            <a:endParaRPr lang="en-GB" altLang="en-US" sz="1600" b="0" dirty="0">
              <a:solidFill>
                <a:schemeClr val="tx1"/>
              </a:solidFill>
              <a:latin typeface="Calibri" panose="020F0502020204030204" pitchFamily="34" charset="0"/>
              <a:cs typeface="Calibri" panose="020F0502020204030204" pitchFamily="34" charset="0"/>
            </a:endParaRPr>
          </a:p>
        </p:txBody>
      </p:sp>
      <p:sp>
        <p:nvSpPr>
          <p:cNvPr id="22533" name="Rectangle 5"/>
          <p:cNvSpPr>
            <a:spLocks noChangeArrowheads="1"/>
          </p:cNvSpPr>
          <p:nvPr/>
        </p:nvSpPr>
        <p:spPr bwMode="auto">
          <a:xfrm>
            <a:off x="814918" y="4654550"/>
            <a:ext cx="4607983"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en-GB" sz="1200" b="0" dirty="0">
              <a:solidFill>
                <a:schemeClr val="tx1"/>
              </a:solidFill>
              <a:latin typeface="Calibri" panose="020F0502020204030204" pitchFamily="34" charset="0"/>
              <a:ea typeface="MS Mincho" charset="0"/>
              <a:cs typeface="Calibri" panose="020F0502020204030204" pitchFamily="34" charset="0"/>
            </a:endParaRP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Resource </a:t>
            </a: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allocation and employment </a:t>
            </a: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(prices and quantities; </a:t>
            </a: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incentive alignment)</a:t>
            </a:r>
          </a:p>
          <a:p>
            <a:pPr algn="ctr">
              <a:defRPr/>
            </a:pPr>
            <a:endParaRPr lang="en-GB" sz="1600" b="0" dirty="0">
              <a:solidFill>
                <a:schemeClr val="tx1"/>
              </a:solidFill>
              <a:latin typeface="Calibri" panose="020F0502020204030204" pitchFamily="34" charset="0"/>
              <a:ea typeface="MS Mincho" charset="0"/>
              <a:cs typeface="Calibri" panose="020F0502020204030204" pitchFamily="34" charset="0"/>
            </a:endParaRPr>
          </a:p>
        </p:txBody>
      </p:sp>
      <p:sp>
        <p:nvSpPr>
          <p:cNvPr id="22534" name="Text Box 6"/>
          <p:cNvSpPr txBox="1">
            <a:spLocks noChangeArrowheads="1"/>
          </p:cNvSpPr>
          <p:nvPr/>
        </p:nvSpPr>
        <p:spPr bwMode="auto">
          <a:xfrm>
            <a:off x="1871134" y="549275"/>
            <a:ext cx="182456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lgn="ctr">
              <a:defRPr/>
            </a:pPr>
            <a:r>
              <a:rPr lang="en-GB" sz="1800" dirty="0">
                <a:latin typeface="Calibri" panose="020F0502020204030204" pitchFamily="34" charset="0"/>
                <a:ea typeface="MS Mincho" charset="0"/>
                <a:cs typeface="Calibri" panose="020F0502020204030204" pitchFamily="34" charset="0"/>
              </a:rPr>
              <a:t>Level</a:t>
            </a:r>
          </a:p>
        </p:txBody>
      </p:sp>
      <p:sp>
        <p:nvSpPr>
          <p:cNvPr id="22535" name="Text Box 7"/>
          <p:cNvSpPr txBox="1">
            <a:spLocks noChangeArrowheads="1"/>
          </p:cNvSpPr>
          <p:nvPr/>
        </p:nvSpPr>
        <p:spPr bwMode="auto">
          <a:xfrm>
            <a:off x="182034" y="1371601"/>
            <a:ext cx="6307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de-DE" sz="1800" b="0">
                <a:latin typeface="Calibri" panose="020F0502020204030204" pitchFamily="34" charset="0"/>
                <a:ea typeface="MS Mincho" charset="0"/>
                <a:cs typeface="Calibri" panose="020F0502020204030204" pitchFamily="34" charset="0"/>
              </a:rPr>
              <a:t>L1</a:t>
            </a:r>
          </a:p>
        </p:txBody>
      </p:sp>
      <p:sp>
        <p:nvSpPr>
          <p:cNvPr id="22536" name="Text Box 8"/>
          <p:cNvSpPr txBox="1">
            <a:spLocks noChangeArrowheads="1"/>
          </p:cNvSpPr>
          <p:nvPr/>
        </p:nvSpPr>
        <p:spPr bwMode="auto">
          <a:xfrm>
            <a:off x="182034" y="2409825"/>
            <a:ext cx="63076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de-DE" sz="1800" b="0">
                <a:latin typeface="Calibri" panose="020F0502020204030204" pitchFamily="34" charset="0"/>
                <a:ea typeface="MS Mincho" charset="0"/>
                <a:cs typeface="Calibri" panose="020F0502020204030204" pitchFamily="34" charset="0"/>
              </a:rPr>
              <a:t>L2</a:t>
            </a:r>
          </a:p>
        </p:txBody>
      </p:sp>
      <p:sp>
        <p:nvSpPr>
          <p:cNvPr id="22537" name="Text Box 9"/>
          <p:cNvSpPr txBox="1">
            <a:spLocks noChangeArrowheads="1"/>
          </p:cNvSpPr>
          <p:nvPr/>
        </p:nvSpPr>
        <p:spPr bwMode="auto">
          <a:xfrm>
            <a:off x="182034" y="3786189"/>
            <a:ext cx="63076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de-DE" sz="1800" b="0">
                <a:latin typeface="Calibri" panose="020F0502020204030204" pitchFamily="34" charset="0"/>
                <a:ea typeface="MS Mincho" charset="0"/>
                <a:cs typeface="Calibri" panose="020F0502020204030204" pitchFamily="34" charset="0"/>
              </a:rPr>
              <a:t>L3</a:t>
            </a:r>
          </a:p>
        </p:txBody>
      </p:sp>
      <p:sp>
        <p:nvSpPr>
          <p:cNvPr id="22538" name="Text Box 10"/>
          <p:cNvSpPr txBox="1">
            <a:spLocks noChangeArrowheads="1"/>
          </p:cNvSpPr>
          <p:nvPr/>
        </p:nvSpPr>
        <p:spPr bwMode="auto">
          <a:xfrm>
            <a:off x="182034" y="4975225"/>
            <a:ext cx="63076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de-DE" sz="1800" b="0">
                <a:latin typeface="Calibri" panose="020F0502020204030204" pitchFamily="34" charset="0"/>
                <a:ea typeface="MS Mincho" charset="0"/>
                <a:cs typeface="Calibri" panose="020F0502020204030204" pitchFamily="34" charset="0"/>
              </a:rPr>
              <a:t>L4</a:t>
            </a:r>
          </a:p>
        </p:txBody>
      </p:sp>
      <p:sp>
        <p:nvSpPr>
          <p:cNvPr id="22539" name="Line 11"/>
          <p:cNvSpPr>
            <a:spLocks noChangeShapeType="1"/>
          </p:cNvSpPr>
          <p:nvPr/>
        </p:nvSpPr>
        <p:spPr bwMode="auto">
          <a:xfrm>
            <a:off x="1524000" y="1876425"/>
            <a:ext cx="0" cy="30480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0" name="Line 12"/>
          <p:cNvSpPr>
            <a:spLocks noChangeShapeType="1"/>
          </p:cNvSpPr>
          <p:nvPr/>
        </p:nvSpPr>
        <p:spPr bwMode="auto">
          <a:xfrm>
            <a:off x="1524000" y="3171825"/>
            <a:ext cx="0" cy="30480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1" name="Line 13"/>
          <p:cNvSpPr>
            <a:spLocks noChangeShapeType="1"/>
          </p:cNvSpPr>
          <p:nvPr/>
        </p:nvSpPr>
        <p:spPr bwMode="auto">
          <a:xfrm>
            <a:off x="1524000" y="4365625"/>
            <a:ext cx="0" cy="30480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2" name="Line 14"/>
          <p:cNvSpPr>
            <a:spLocks noChangeShapeType="1"/>
          </p:cNvSpPr>
          <p:nvPr/>
        </p:nvSpPr>
        <p:spPr bwMode="auto">
          <a:xfrm>
            <a:off x="711201" y="2028825"/>
            <a:ext cx="8953500"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3" name="Line 15"/>
          <p:cNvSpPr>
            <a:spLocks noChangeShapeType="1"/>
          </p:cNvSpPr>
          <p:nvPr/>
        </p:nvSpPr>
        <p:spPr bwMode="auto">
          <a:xfrm>
            <a:off x="812801" y="3252788"/>
            <a:ext cx="8953500"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4" name="Line 16"/>
          <p:cNvSpPr>
            <a:spLocks noChangeShapeType="1"/>
          </p:cNvSpPr>
          <p:nvPr/>
        </p:nvSpPr>
        <p:spPr bwMode="auto">
          <a:xfrm>
            <a:off x="914401" y="4518025"/>
            <a:ext cx="8953500"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5" name="Line 17"/>
          <p:cNvSpPr>
            <a:spLocks noChangeShapeType="1"/>
          </p:cNvSpPr>
          <p:nvPr/>
        </p:nvSpPr>
        <p:spPr bwMode="auto">
          <a:xfrm flipV="1">
            <a:off x="3048000" y="1876425"/>
            <a:ext cx="0" cy="304800"/>
          </a:xfrm>
          <a:prstGeom prst="line">
            <a:avLst/>
          </a:prstGeom>
          <a:noFill/>
          <a:ln w="38100">
            <a:solidFill>
              <a:schemeClr val="accent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6" name="Line 18"/>
          <p:cNvSpPr>
            <a:spLocks noChangeShapeType="1"/>
          </p:cNvSpPr>
          <p:nvPr/>
        </p:nvSpPr>
        <p:spPr bwMode="auto">
          <a:xfrm flipV="1">
            <a:off x="3048000" y="3171825"/>
            <a:ext cx="0" cy="304800"/>
          </a:xfrm>
          <a:prstGeom prst="line">
            <a:avLst/>
          </a:prstGeom>
          <a:noFill/>
          <a:ln w="38100">
            <a:solidFill>
              <a:schemeClr val="accent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7" name="Line 19"/>
          <p:cNvSpPr>
            <a:spLocks noChangeShapeType="1"/>
          </p:cNvSpPr>
          <p:nvPr/>
        </p:nvSpPr>
        <p:spPr bwMode="auto">
          <a:xfrm flipV="1">
            <a:off x="3048000" y="4365625"/>
            <a:ext cx="0" cy="304800"/>
          </a:xfrm>
          <a:prstGeom prst="line">
            <a:avLst/>
          </a:prstGeom>
          <a:noFill/>
          <a:ln w="38100">
            <a:solidFill>
              <a:schemeClr val="accent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8" name="Text Box 20"/>
          <p:cNvSpPr txBox="1">
            <a:spLocks noChangeArrowheads="1"/>
          </p:cNvSpPr>
          <p:nvPr/>
        </p:nvSpPr>
        <p:spPr bwMode="auto">
          <a:xfrm>
            <a:off x="5422900" y="549276"/>
            <a:ext cx="219498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800">
                <a:latin typeface="Calibri" panose="020F0502020204030204" pitchFamily="34" charset="0"/>
                <a:ea typeface="MS Mincho" charset="0"/>
                <a:cs typeface="Calibri" panose="020F0502020204030204" pitchFamily="34" charset="0"/>
              </a:rPr>
              <a:t>Frequency</a:t>
            </a:r>
          </a:p>
          <a:p>
            <a:pPr>
              <a:defRPr/>
            </a:pPr>
            <a:r>
              <a:rPr lang="en-GB" sz="1800">
                <a:latin typeface="Calibri" panose="020F0502020204030204" pitchFamily="34" charset="0"/>
                <a:ea typeface="MS Mincho" charset="0"/>
                <a:cs typeface="Calibri" panose="020F0502020204030204" pitchFamily="34" charset="0"/>
              </a:rPr>
              <a:t>   (years)</a:t>
            </a:r>
          </a:p>
        </p:txBody>
      </p:sp>
      <p:sp>
        <p:nvSpPr>
          <p:cNvPr id="22549" name="Text Box 21"/>
          <p:cNvSpPr txBox="1">
            <a:spLocks noChangeArrowheads="1"/>
          </p:cNvSpPr>
          <p:nvPr/>
        </p:nvSpPr>
        <p:spPr bwMode="auto">
          <a:xfrm>
            <a:off x="5659967" y="1557338"/>
            <a:ext cx="142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10</a:t>
            </a:r>
            <a:r>
              <a:rPr lang="en-GB" sz="1600" b="0" baseline="30000">
                <a:latin typeface="Calibri" panose="020F0502020204030204" pitchFamily="34" charset="0"/>
                <a:ea typeface="MS Mincho" charset="0"/>
                <a:cs typeface="Calibri" panose="020F0502020204030204" pitchFamily="34" charset="0"/>
              </a:rPr>
              <a:t>2</a:t>
            </a:r>
            <a:r>
              <a:rPr lang="en-GB" sz="1600" b="0">
                <a:latin typeface="Calibri" panose="020F0502020204030204" pitchFamily="34" charset="0"/>
                <a:ea typeface="MS Mincho" charset="0"/>
                <a:cs typeface="Calibri" panose="020F0502020204030204" pitchFamily="34" charset="0"/>
              </a:rPr>
              <a:t> to 10</a:t>
            </a:r>
            <a:r>
              <a:rPr lang="en-GB" sz="1600" b="0" baseline="30000">
                <a:latin typeface="Calibri" panose="020F0502020204030204" pitchFamily="34" charset="0"/>
                <a:ea typeface="MS Mincho" charset="0"/>
                <a:cs typeface="Calibri" panose="020F0502020204030204" pitchFamily="34" charset="0"/>
              </a:rPr>
              <a:t>3</a:t>
            </a:r>
          </a:p>
        </p:txBody>
      </p:sp>
      <p:sp>
        <p:nvSpPr>
          <p:cNvPr id="22550" name="Text Box 22"/>
          <p:cNvSpPr txBox="1">
            <a:spLocks noChangeArrowheads="1"/>
          </p:cNvSpPr>
          <p:nvPr/>
        </p:nvSpPr>
        <p:spPr bwMode="auto">
          <a:xfrm>
            <a:off x="5757334" y="2455864"/>
            <a:ext cx="939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10 to 10</a:t>
            </a:r>
            <a:r>
              <a:rPr lang="en-GB" sz="1600" b="0" baseline="30000">
                <a:latin typeface="Calibri" panose="020F0502020204030204" pitchFamily="34" charset="0"/>
                <a:ea typeface="MS Mincho" charset="0"/>
                <a:cs typeface="Calibri" panose="020F0502020204030204" pitchFamily="34" charset="0"/>
              </a:rPr>
              <a:t>2</a:t>
            </a:r>
          </a:p>
        </p:txBody>
      </p:sp>
      <p:sp>
        <p:nvSpPr>
          <p:cNvPr id="22551" name="Text Box 23"/>
          <p:cNvSpPr txBox="1">
            <a:spLocks noChangeArrowheads="1"/>
          </p:cNvSpPr>
          <p:nvPr/>
        </p:nvSpPr>
        <p:spPr bwMode="auto">
          <a:xfrm>
            <a:off x="5852585" y="3752850"/>
            <a:ext cx="7661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1 to 10</a:t>
            </a:r>
          </a:p>
        </p:txBody>
      </p:sp>
      <p:sp>
        <p:nvSpPr>
          <p:cNvPr id="22552" name="Text Box 24"/>
          <p:cNvSpPr txBox="1">
            <a:spLocks noChangeArrowheads="1"/>
          </p:cNvSpPr>
          <p:nvPr/>
        </p:nvSpPr>
        <p:spPr bwMode="auto">
          <a:xfrm>
            <a:off x="5137040" y="4999732"/>
            <a:ext cx="206586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lgn="ctr">
              <a:defRPr/>
            </a:pPr>
            <a:r>
              <a:rPr lang="en-GB" sz="1600" b="0" dirty="0">
                <a:latin typeface="Calibri" panose="020F0502020204030204" pitchFamily="34" charset="0"/>
                <a:ea typeface="MS Mincho" charset="0"/>
                <a:cs typeface="Calibri" panose="020F0502020204030204" pitchFamily="34" charset="0"/>
              </a:rPr>
              <a:t>continuous</a:t>
            </a:r>
          </a:p>
        </p:txBody>
      </p:sp>
      <p:sp>
        <p:nvSpPr>
          <p:cNvPr id="22553" name="Text Box 25"/>
          <p:cNvSpPr txBox="1">
            <a:spLocks noChangeArrowheads="1"/>
          </p:cNvSpPr>
          <p:nvPr/>
        </p:nvSpPr>
        <p:spPr bwMode="auto">
          <a:xfrm>
            <a:off x="7727951" y="549275"/>
            <a:ext cx="166793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800">
                <a:latin typeface="Calibri" panose="020F0502020204030204" pitchFamily="34" charset="0"/>
                <a:ea typeface="MS Mincho" charset="0"/>
                <a:cs typeface="Calibri" panose="020F0502020204030204" pitchFamily="34" charset="0"/>
              </a:rPr>
              <a:t>Purpose</a:t>
            </a:r>
          </a:p>
        </p:txBody>
      </p:sp>
      <p:sp>
        <p:nvSpPr>
          <p:cNvPr id="22554" name="Text Box 26"/>
          <p:cNvSpPr txBox="1">
            <a:spLocks noChangeArrowheads="1"/>
          </p:cNvSpPr>
          <p:nvPr/>
        </p:nvSpPr>
        <p:spPr bwMode="auto">
          <a:xfrm>
            <a:off x="7440084" y="1341438"/>
            <a:ext cx="340148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Often noncalculative; </a:t>
            </a:r>
          </a:p>
          <a:p>
            <a:pPr>
              <a:defRPr/>
            </a:pPr>
            <a:r>
              <a:rPr lang="en-GB" sz="1600" b="0">
                <a:latin typeface="Calibri" panose="020F0502020204030204" pitchFamily="34" charset="0"/>
                <a:ea typeface="MS Mincho" charset="0"/>
                <a:cs typeface="Calibri" panose="020F0502020204030204" pitchFamily="34" charset="0"/>
              </a:rPr>
              <a:t>spontaneous</a:t>
            </a:r>
          </a:p>
        </p:txBody>
      </p:sp>
      <p:sp>
        <p:nvSpPr>
          <p:cNvPr id="22555" name="Text Box 27"/>
          <p:cNvSpPr txBox="1">
            <a:spLocks noChangeArrowheads="1"/>
          </p:cNvSpPr>
          <p:nvPr/>
        </p:nvSpPr>
        <p:spPr bwMode="auto">
          <a:xfrm>
            <a:off x="7440084" y="2095500"/>
            <a:ext cx="335068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dirty="0">
                <a:latin typeface="Calibri" panose="020F0502020204030204" pitchFamily="34" charset="0"/>
                <a:ea typeface="MS Mincho" charset="0"/>
                <a:cs typeface="Calibri" panose="020F0502020204030204" pitchFamily="34" charset="0"/>
              </a:rPr>
              <a:t>Get the institutional </a:t>
            </a:r>
          </a:p>
          <a:p>
            <a:pPr>
              <a:defRPr/>
            </a:pPr>
            <a:r>
              <a:rPr lang="en-GB" sz="1600" b="0" dirty="0">
                <a:latin typeface="Calibri" panose="020F0502020204030204" pitchFamily="34" charset="0"/>
                <a:ea typeface="MS Mincho" charset="0"/>
                <a:cs typeface="Calibri" panose="020F0502020204030204" pitchFamily="34" charset="0"/>
              </a:rPr>
              <a:t>environment right. </a:t>
            </a:r>
          </a:p>
          <a:p>
            <a:pPr>
              <a:defRPr/>
            </a:pPr>
            <a:r>
              <a:rPr lang="en-GB" sz="1600" b="0" dirty="0">
                <a:latin typeface="Calibri" panose="020F0502020204030204" pitchFamily="34" charset="0"/>
                <a:ea typeface="MS Mincho" charset="0"/>
                <a:cs typeface="Calibri" panose="020F0502020204030204" pitchFamily="34" charset="0"/>
              </a:rPr>
              <a:t>1st order economising</a:t>
            </a:r>
          </a:p>
        </p:txBody>
      </p:sp>
      <p:sp>
        <p:nvSpPr>
          <p:cNvPr id="22556" name="Text Box 28"/>
          <p:cNvSpPr txBox="1">
            <a:spLocks noChangeArrowheads="1"/>
          </p:cNvSpPr>
          <p:nvPr/>
        </p:nvSpPr>
        <p:spPr bwMode="auto">
          <a:xfrm>
            <a:off x="7440084" y="3392488"/>
            <a:ext cx="31326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dirty="0">
                <a:latin typeface="Calibri" panose="020F0502020204030204" pitchFamily="34" charset="0"/>
                <a:ea typeface="MS Mincho" charset="0"/>
                <a:cs typeface="Calibri" panose="020F0502020204030204" pitchFamily="34" charset="0"/>
              </a:rPr>
              <a:t>Get the governance </a:t>
            </a:r>
          </a:p>
          <a:p>
            <a:pPr>
              <a:defRPr/>
            </a:pPr>
            <a:r>
              <a:rPr lang="en-GB" sz="1600" b="0" dirty="0">
                <a:latin typeface="Calibri" panose="020F0502020204030204" pitchFamily="34" charset="0"/>
                <a:ea typeface="MS Mincho" charset="0"/>
                <a:cs typeface="Calibri" panose="020F0502020204030204" pitchFamily="34" charset="0"/>
              </a:rPr>
              <a:t>structures right. </a:t>
            </a:r>
          </a:p>
          <a:p>
            <a:pPr>
              <a:defRPr/>
            </a:pPr>
            <a:r>
              <a:rPr lang="en-GB" sz="1600" b="0" dirty="0">
                <a:latin typeface="Calibri" panose="020F0502020204030204" pitchFamily="34" charset="0"/>
                <a:ea typeface="MS Mincho" charset="0"/>
                <a:cs typeface="Calibri" panose="020F0502020204030204" pitchFamily="34" charset="0"/>
              </a:rPr>
              <a:t>2nd order economising</a:t>
            </a:r>
          </a:p>
        </p:txBody>
      </p:sp>
      <p:sp>
        <p:nvSpPr>
          <p:cNvPr id="22557" name="Text Box 29"/>
          <p:cNvSpPr txBox="1">
            <a:spLocks noChangeArrowheads="1"/>
          </p:cNvSpPr>
          <p:nvPr/>
        </p:nvSpPr>
        <p:spPr bwMode="auto">
          <a:xfrm>
            <a:off x="6938435" y="4783863"/>
            <a:ext cx="375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dirty="0">
                <a:latin typeface="Calibri" panose="020F0502020204030204" pitchFamily="34" charset="0"/>
                <a:ea typeface="MS Mincho" charset="0"/>
                <a:cs typeface="Calibri" panose="020F0502020204030204" pitchFamily="34" charset="0"/>
              </a:rPr>
              <a:t>Get the marginal conditions right.</a:t>
            </a:r>
          </a:p>
          <a:p>
            <a:pPr>
              <a:defRPr/>
            </a:pPr>
            <a:r>
              <a:rPr lang="en-GB" sz="1600" b="0" dirty="0">
                <a:latin typeface="Calibri" panose="020F0502020204030204" pitchFamily="34" charset="0"/>
                <a:ea typeface="MS Mincho" charset="0"/>
                <a:cs typeface="Calibri" panose="020F0502020204030204" pitchFamily="34" charset="0"/>
              </a:rPr>
              <a:t>3rd order economising</a:t>
            </a:r>
          </a:p>
        </p:txBody>
      </p:sp>
      <p:sp>
        <p:nvSpPr>
          <p:cNvPr id="22558" name="Text Box 30"/>
          <p:cNvSpPr txBox="1">
            <a:spLocks noChangeArrowheads="1"/>
          </p:cNvSpPr>
          <p:nvPr/>
        </p:nvSpPr>
        <p:spPr bwMode="auto">
          <a:xfrm>
            <a:off x="239185" y="5878513"/>
            <a:ext cx="11304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de-DE" sz="1000" b="0">
                <a:latin typeface="Calibri" panose="020F0502020204030204" pitchFamily="34" charset="0"/>
                <a:ea typeface="MS Mincho" charset="0"/>
                <a:cs typeface="Calibri" panose="020F0502020204030204" pitchFamily="34" charset="0"/>
              </a:rPr>
              <a:t>Williamson (2000)</a:t>
            </a:r>
          </a:p>
        </p:txBody>
      </p:sp>
      <p:sp>
        <p:nvSpPr>
          <p:cNvPr id="22559" name="Text Box 31"/>
          <p:cNvSpPr txBox="1">
            <a:spLocks noChangeArrowheads="1"/>
          </p:cNvSpPr>
          <p:nvPr/>
        </p:nvSpPr>
        <p:spPr bwMode="auto">
          <a:xfrm>
            <a:off x="1616630" y="5732420"/>
            <a:ext cx="1016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000" b="0">
                <a:latin typeface="Calibri" panose="020F0502020204030204" pitchFamily="34" charset="0"/>
                <a:ea typeface="MS Mincho" charset="0"/>
                <a:cs typeface="Calibri" panose="020F0502020204030204" pitchFamily="34" charset="0"/>
              </a:rPr>
              <a:t>L1: social theory                                                                L3: transaction cost economics</a:t>
            </a:r>
          </a:p>
          <a:p>
            <a:pPr>
              <a:defRPr/>
            </a:pPr>
            <a:r>
              <a:rPr lang="en-GB" sz="1000" b="0">
                <a:latin typeface="Calibri" panose="020F0502020204030204" pitchFamily="34" charset="0"/>
                <a:ea typeface="MS Mincho" charset="0"/>
                <a:cs typeface="Calibri" panose="020F0502020204030204" pitchFamily="34" charset="0"/>
              </a:rPr>
              <a:t>L2: economics of property rights/ </a:t>
            </a:r>
            <a:r>
              <a:rPr lang="en-GB" sz="1000" b="0" err="1">
                <a:latin typeface="Calibri" panose="020F0502020204030204" pitchFamily="34" charset="0"/>
                <a:ea typeface="MS Mincho" charset="0"/>
                <a:cs typeface="Calibri" panose="020F0502020204030204" pitchFamily="34" charset="0"/>
              </a:rPr>
              <a:t>positve</a:t>
            </a:r>
            <a:r>
              <a:rPr lang="en-GB" sz="1000" b="0">
                <a:latin typeface="Calibri" panose="020F0502020204030204" pitchFamily="34" charset="0"/>
                <a:ea typeface="MS Mincho" charset="0"/>
                <a:cs typeface="Calibri" panose="020F0502020204030204" pitchFamily="34" charset="0"/>
              </a:rPr>
              <a:t> political theory  L4: neoclassical economics/ agency theory</a:t>
            </a:r>
          </a:p>
        </p:txBody>
      </p:sp>
      <p:sp>
        <p:nvSpPr>
          <p:cNvPr id="276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6206D742-BAAC-4588-BD27-078DCF584A8F}" type="slidenum">
              <a:rPr lang="en-US" altLang="en-US" sz="1200" smtClean="0">
                <a:solidFill>
                  <a:schemeClr val="bg1"/>
                </a:solidFill>
                <a:latin typeface="Calibri Regular"/>
                <a:ea typeface="MS Mincho" pitchFamily="49" charset="-128"/>
              </a:rPr>
              <a:pPr>
                <a:lnSpc>
                  <a:spcPct val="100000"/>
                </a:lnSpc>
                <a:spcBef>
                  <a:spcPct val="0"/>
                </a:spcBef>
                <a:buClrTx/>
                <a:buFontTx/>
                <a:buNone/>
              </a:pPr>
              <a:t>19</a:t>
            </a:fld>
            <a:endParaRPr lang="en-US" altLang="en-US" sz="1200">
              <a:solidFill>
                <a:schemeClr val="bg1"/>
              </a:solidFill>
              <a:latin typeface="Calibri Regular"/>
              <a:ea typeface="MS Mincho" pitchFamily="49" charset="-128"/>
            </a:endParaRPr>
          </a:p>
        </p:txBody>
      </p:sp>
      <p:sp>
        <p:nvSpPr>
          <p:cNvPr id="2" name="Ellipse 1">
            <a:extLst>
              <a:ext uri="{FF2B5EF4-FFF2-40B4-BE49-F238E27FC236}">
                <a16:creationId xmlns:a16="http://schemas.microsoft.com/office/drawing/2014/main" id="{5F5B94EA-E06B-44C7-8EA9-EF9C47540281}"/>
              </a:ext>
            </a:extLst>
          </p:cNvPr>
          <p:cNvSpPr/>
          <p:nvPr/>
        </p:nvSpPr>
        <p:spPr>
          <a:xfrm>
            <a:off x="497417" y="3205019"/>
            <a:ext cx="5518149" cy="2585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98CD14C6-2028-47ED-8AA1-52B3AB157927}"/>
              </a:ext>
            </a:extLst>
          </p:cNvPr>
          <p:cNvSpPr txBox="1"/>
          <p:nvPr/>
        </p:nvSpPr>
        <p:spPr>
          <a:xfrm>
            <a:off x="10200255" y="3982234"/>
            <a:ext cx="171712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sz="2800" b="1" dirty="0"/>
              <a:t>Micro Level</a:t>
            </a:r>
          </a:p>
        </p:txBody>
      </p:sp>
    </p:spTree>
    <p:extLst>
      <p:ext uri="{BB962C8B-B14F-4D97-AF65-F5344CB8AC3E}">
        <p14:creationId xmlns:p14="http://schemas.microsoft.com/office/powerpoint/2010/main" val="12955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Learning Objectives</a:t>
            </a:r>
          </a:p>
        </p:txBody>
      </p:sp>
      <p:sp>
        <p:nvSpPr>
          <p:cNvPr id="3" name="Inhaltsplatzhalter 2"/>
          <p:cNvSpPr>
            <a:spLocks noGrp="1"/>
          </p:cNvSpPr>
          <p:nvPr>
            <p:ph idx="1"/>
          </p:nvPr>
        </p:nvSpPr>
        <p:spPr/>
        <p:txBody>
          <a:bodyPr>
            <a:normAutofit/>
          </a:bodyPr>
          <a:lstStyle/>
          <a:p>
            <a:pPr lvl="0" fontAlgn="base"/>
            <a:r>
              <a:rPr lang="en-GB" dirty="0"/>
              <a:t>Explain the importance of understanding the external environment in potential host countries</a:t>
            </a:r>
          </a:p>
          <a:p>
            <a:pPr lvl="0" fontAlgn="base"/>
            <a:r>
              <a:rPr lang="en-GB" dirty="0"/>
              <a:t>Be able to analyse the general country environment and the specifics of the industry</a:t>
            </a:r>
          </a:p>
          <a:p>
            <a:endParaRPr lang="en-GB" dirty="0"/>
          </a:p>
        </p:txBody>
      </p:sp>
    </p:spTree>
    <p:extLst>
      <p:ext uri="{BB962C8B-B14F-4D97-AF65-F5344CB8AC3E}">
        <p14:creationId xmlns:p14="http://schemas.microsoft.com/office/powerpoint/2010/main" val="2422863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Micro Screening: Porter’s Five Forces</a:t>
            </a:r>
          </a:p>
        </p:txBody>
      </p:sp>
      <p:pic>
        <p:nvPicPr>
          <p:cNvPr id="4" name="Picture 2"/>
          <p:cNvPicPr>
            <a:picLocks noGrp="1" noChangeAspect="1" noChangeArrowheads="1"/>
          </p:cNvPicPr>
          <p:nvPr>
            <p:ph idx="1"/>
          </p:nvPr>
        </p:nvPicPr>
        <p:blipFill>
          <a:blip r:embed="rId3"/>
          <a:srcRect/>
          <a:stretch>
            <a:fillRect/>
          </a:stretch>
        </p:blipFill>
        <p:spPr bwMode="auto">
          <a:xfrm>
            <a:off x="2916036" y="1546766"/>
            <a:ext cx="541310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nvSpPr>
        <p:spPr>
          <a:xfrm>
            <a:off x="9995494" y="5898104"/>
            <a:ext cx="1559669" cy="276999"/>
          </a:xfrm>
          <a:prstGeom prst="rect">
            <a:avLst/>
          </a:prstGeom>
          <a:noFill/>
        </p:spPr>
        <p:txBody>
          <a:bodyPr wrap="square" rtlCol="0">
            <a:spAutoFit/>
          </a:bodyPr>
          <a:lstStyle/>
          <a:p>
            <a:r>
              <a:rPr lang="de-DE" sz="1200" dirty="0"/>
              <a:t>(Porter, 2008, p. 80)</a:t>
            </a:r>
            <a:endParaRPr lang="en-US" sz="1200" dirty="0"/>
          </a:p>
        </p:txBody>
      </p:sp>
    </p:spTree>
    <p:extLst>
      <p:ext uri="{BB962C8B-B14F-4D97-AF65-F5344CB8AC3E}">
        <p14:creationId xmlns:p14="http://schemas.microsoft.com/office/powerpoint/2010/main" val="42766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Micro Screening: Porter’s Five Forces</a:t>
            </a:r>
          </a:p>
        </p:txBody>
      </p:sp>
      <p:sp>
        <p:nvSpPr>
          <p:cNvPr id="3" name="Content Placeholder 2"/>
          <p:cNvSpPr>
            <a:spLocks noGrp="1"/>
          </p:cNvSpPr>
          <p:nvPr>
            <p:ph idx="1"/>
          </p:nvPr>
        </p:nvSpPr>
        <p:spPr/>
        <p:txBody>
          <a:bodyPr>
            <a:normAutofit/>
          </a:bodyPr>
          <a:lstStyle/>
          <a:p>
            <a:r>
              <a:rPr lang="en-US" noProof="0" dirty="0"/>
              <a:t>Threat of New Entrants: Barriers to entry</a:t>
            </a:r>
          </a:p>
          <a:p>
            <a:pPr lvl="1"/>
            <a:r>
              <a:rPr lang="en-US" noProof="0" dirty="0"/>
              <a:t>Economies of scale</a:t>
            </a:r>
          </a:p>
          <a:p>
            <a:pPr lvl="1"/>
            <a:r>
              <a:rPr lang="en-US" noProof="0" dirty="0"/>
              <a:t>Product differentiation</a:t>
            </a:r>
          </a:p>
          <a:p>
            <a:pPr lvl="1"/>
            <a:r>
              <a:rPr lang="en-US" noProof="0" dirty="0"/>
              <a:t>Capital requirements</a:t>
            </a:r>
          </a:p>
          <a:p>
            <a:pPr lvl="1"/>
            <a:r>
              <a:rPr lang="en-US" noProof="0" dirty="0"/>
              <a:t>Switching costs</a:t>
            </a:r>
          </a:p>
          <a:p>
            <a:pPr lvl="1"/>
            <a:r>
              <a:rPr lang="en-US" noProof="0" dirty="0"/>
              <a:t>Access to distribution channels</a:t>
            </a:r>
          </a:p>
          <a:p>
            <a:pPr lvl="1"/>
            <a:r>
              <a:rPr lang="en-US" noProof="0" dirty="0"/>
              <a:t>Cost disadvantages independent of scale</a:t>
            </a:r>
          </a:p>
          <a:p>
            <a:pPr lvl="1"/>
            <a:r>
              <a:rPr lang="en-US" noProof="0" dirty="0"/>
              <a:t>Government policy</a:t>
            </a:r>
          </a:p>
          <a:p>
            <a:pPr lvl="1"/>
            <a:r>
              <a:rPr lang="en-US" noProof="0" dirty="0"/>
              <a:t>Expected retaliation</a:t>
            </a:r>
          </a:p>
          <a:p>
            <a:endParaRPr lang="en-US" noProof="0" dirty="0"/>
          </a:p>
        </p:txBody>
      </p:sp>
      <p:sp>
        <p:nvSpPr>
          <p:cNvPr id="4" name="TextBox 3"/>
          <p:cNvSpPr txBox="1"/>
          <p:nvPr/>
        </p:nvSpPr>
        <p:spPr>
          <a:xfrm>
            <a:off x="10165976" y="5899964"/>
            <a:ext cx="4322132" cy="276999"/>
          </a:xfrm>
          <a:prstGeom prst="rect">
            <a:avLst/>
          </a:prstGeom>
          <a:noFill/>
        </p:spPr>
        <p:txBody>
          <a:bodyPr wrap="square" rtlCol="0">
            <a:spAutoFit/>
          </a:bodyPr>
          <a:lstStyle/>
          <a:p>
            <a:r>
              <a:rPr lang="en-GB" sz="1200"/>
              <a:t>(Hitt et al., 2016)</a:t>
            </a:r>
          </a:p>
        </p:txBody>
      </p:sp>
    </p:spTree>
    <p:extLst>
      <p:ext uri="{BB962C8B-B14F-4D97-AF65-F5344CB8AC3E}">
        <p14:creationId xmlns:p14="http://schemas.microsoft.com/office/powerpoint/2010/main" val="403307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Screening: Porter’s Five Forces</a:t>
            </a:r>
            <a:endParaRPr lang="en-US" noProof="0" dirty="0"/>
          </a:p>
        </p:txBody>
      </p:sp>
      <p:sp>
        <p:nvSpPr>
          <p:cNvPr id="3" name="Content Placeholder 2"/>
          <p:cNvSpPr>
            <a:spLocks noGrp="1"/>
          </p:cNvSpPr>
          <p:nvPr>
            <p:ph idx="1"/>
          </p:nvPr>
        </p:nvSpPr>
        <p:spPr/>
        <p:txBody>
          <a:bodyPr>
            <a:normAutofit/>
          </a:bodyPr>
          <a:lstStyle/>
          <a:p>
            <a:r>
              <a:rPr lang="en-US" noProof="0" dirty="0"/>
              <a:t>Bargaining Power of Suppliers increases when</a:t>
            </a:r>
          </a:p>
          <a:p>
            <a:pPr lvl="1">
              <a:spcBef>
                <a:spcPct val="40000"/>
              </a:spcBef>
            </a:pPr>
            <a:r>
              <a:rPr lang="en-US" noProof="0" dirty="0"/>
              <a:t>Suppliers are large and few in number</a:t>
            </a:r>
          </a:p>
          <a:p>
            <a:pPr lvl="1">
              <a:spcBef>
                <a:spcPct val="40000"/>
              </a:spcBef>
            </a:pPr>
            <a:r>
              <a:rPr lang="en-US" noProof="0" dirty="0"/>
              <a:t>Suitable substitute products are not available</a:t>
            </a:r>
          </a:p>
          <a:p>
            <a:pPr lvl="1">
              <a:spcBef>
                <a:spcPct val="40000"/>
              </a:spcBef>
            </a:pPr>
            <a:r>
              <a:rPr lang="en-US" noProof="0" dirty="0"/>
              <a:t>Individual buyers are not large customers of suppliers and there are many of them</a:t>
            </a:r>
          </a:p>
          <a:p>
            <a:pPr lvl="1">
              <a:spcBef>
                <a:spcPct val="40000"/>
              </a:spcBef>
            </a:pPr>
            <a:r>
              <a:rPr lang="en-US" noProof="0" dirty="0"/>
              <a:t>Suppliers’ goods are critical to the buyers’ marketplace success</a:t>
            </a:r>
          </a:p>
          <a:p>
            <a:pPr lvl="1">
              <a:spcBef>
                <a:spcPct val="40000"/>
              </a:spcBef>
            </a:pPr>
            <a:r>
              <a:rPr lang="en-US" noProof="0" dirty="0"/>
              <a:t>Suppliers’ products create high switching costs</a:t>
            </a:r>
          </a:p>
          <a:p>
            <a:pPr lvl="1">
              <a:spcBef>
                <a:spcPct val="40000"/>
              </a:spcBef>
            </a:pPr>
            <a:r>
              <a:rPr lang="en-US" noProof="0" dirty="0"/>
              <a:t>Suppliers pose a threat to integrate forward into buyers’ industry</a:t>
            </a:r>
          </a:p>
          <a:p>
            <a:endParaRPr lang="en-US" noProof="0" dirty="0"/>
          </a:p>
        </p:txBody>
      </p:sp>
      <p:sp>
        <p:nvSpPr>
          <p:cNvPr id="5" name="TextBox 4">
            <a:extLst>
              <a:ext uri="{FF2B5EF4-FFF2-40B4-BE49-F238E27FC236}">
                <a16:creationId xmlns:a16="http://schemas.microsoft.com/office/drawing/2014/main" id="{6FB6D3E2-2DB2-0346-BDEA-C1358CC3DC24}"/>
              </a:ext>
            </a:extLst>
          </p:cNvPr>
          <p:cNvSpPr txBox="1"/>
          <p:nvPr/>
        </p:nvSpPr>
        <p:spPr>
          <a:xfrm>
            <a:off x="10170668" y="5899964"/>
            <a:ext cx="4322132" cy="276999"/>
          </a:xfrm>
          <a:prstGeom prst="rect">
            <a:avLst/>
          </a:prstGeom>
          <a:noFill/>
        </p:spPr>
        <p:txBody>
          <a:bodyPr wrap="square" rtlCol="0">
            <a:spAutoFit/>
          </a:bodyPr>
          <a:lstStyle/>
          <a:p>
            <a:r>
              <a:rPr lang="en-GB" sz="1200"/>
              <a:t>(Hitt et al., 2016)</a:t>
            </a:r>
          </a:p>
        </p:txBody>
      </p:sp>
    </p:spTree>
    <p:extLst>
      <p:ext uri="{BB962C8B-B14F-4D97-AF65-F5344CB8AC3E}">
        <p14:creationId xmlns:p14="http://schemas.microsoft.com/office/powerpoint/2010/main" val="146578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Screening: Porter’s Five Forces</a:t>
            </a:r>
            <a:endParaRPr lang="en-US" noProof="0" dirty="0"/>
          </a:p>
        </p:txBody>
      </p:sp>
      <p:sp>
        <p:nvSpPr>
          <p:cNvPr id="3" name="Content Placeholder 2"/>
          <p:cNvSpPr>
            <a:spLocks noGrp="1"/>
          </p:cNvSpPr>
          <p:nvPr>
            <p:ph idx="1"/>
          </p:nvPr>
        </p:nvSpPr>
        <p:spPr/>
        <p:txBody>
          <a:bodyPr>
            <a:normAutofit/>
          </a:bodyPr>
          <a:lstStyle/>
          <a:p>
            <a:r>
              <a:rPr lang="en-US" noProof="0" dirty="0"/>
              <a:t>Bargaining Power of Buyers increases when</a:t>
            </a:r>
          </a:p>
          <a:p>
            <a:pPr lvl="1">
              <a:spcBef>
                <a:spcPct val="50000"/>
              </a:spcBef>
            </a:pPr>
            <a:r>
              <a:rPr lang="en-US" noProof="0" dirty="0"/>
              <a:t>Buyers are large and few in number</a:t>
            </a:r>
          </a:p>
          <a:p>
            <a:pPr lvl="1">
              <a:spcBef>
                <a:spcPct val="50000"/>
              </a:spcBef>
            </a:pPr>
            <a:r>
              <a:rPr lang="en-US" noProof="0" dirty="0"/>
              <a:t>Buyers purchase a large portion of an industry’s total output</a:t>
            </a:r>
          </a:p>
          <a:p>
            <a:pPr lvl="1">
              <a:spcBef>
                <a:spcPct val="50000"/>
              </a:spcBef>
            </a:pPr>
            <a:r>
              <a:rPr lang="en-US" noProof="0" dirty="0"/>
              <a:t>Buyers’ purchases are a significant portion of a supplier’s annual revenues</a:t>
            </a:r>
          </a:p>
          <a:p>
            <a:pPr lvl="1">
              <a:spcBef>
                <a:spcPct val="50000"/>
              </a:spcBef>
            </a:pPr>
            <a:r>
              <a:rPr lang="en-US" noProof="0" dirty="0"/>
              <a:t>Buyers’ switching costs are low</a:t>
            </a:r>
          </a:p>
          <a:p>
            <a:pPr lvl="1">
              <a:spcBef>
                <a:spcPct val="50000"/>
              </a:spcBef>
            </a:pPr>
            <a:r>
              <a:rPr lang="en-US" noProof="0" dirty="0"/>
              <a:t>Buyers can pose threat to integrate backward into the sellers’ industry</a:t>
            </a:r>
          </a:p>
          <a:p>
            <a:pPr marL="457200" lvl="1" indent="0">
              <a:spcBef>
                <a:spcPct val="40000"/>
              </a:spcBef>
              <a:buNone/>
            </a:pPr>
            <a:endParaRPr lang="en-US" noProof="0" dirty="0"/>
          </a:p>
          <a:p>
            <a:endParaRPr lang="en-US" noProof="0" dirty="0"/>
          </a:p>
        </p:txBody>
      </p:sp>
      <p:sp>
        <p:nvSpPr>
          <p:cNvPr id="5" name="TextBox 4">
            <a:extLst>
              <a:ext uri="{FF2B5EF4-FFF2-40B4-BE49-F238E27FC236}">
                <a16:creationId xmlns:a16="http://schemas.microsoft.com/office/drawing/2014/main" id="{C02BC8BF-3537-D64B-A39E-C2A8BA678ED7}"/>
              </a:ext>
            </a:extLst>
          </p:cNvPr>
          <p:cNvSpPr txBox="1"/>
          <p:nvPr/>
        </p:nvSpPr>
        <p:spPr>
          <a:xfrm>
            <a:off x="10192737" y="5899964"/>
            <a:ext cx="4507149" cy="276999"/>
          </a:xfrm>
          <a:prstGeom prst="rect">
            <a:avLst/>
          </a:prstGeom>
          <a:noFill/>
        </p:spPr>
        <p:txBody>
          <a:bodyPr wrap="square" rtlCol="0">
            <a:spAutoFit/>
          </a:bodyPr>
          <a:lstStyle/>
          <a:p>
            <a:r>
              <a:rPr lang="en-GB" sz="1200"/>
              <a:t>(Hitt et al., 2016)</a:t>
            </a:r>
          </a:p>
        </p:txBody>
      </p:sp>
    </p:spTree>
    <p:extLst>
      <p:ext uri="{BB962C8B-B14F-4D97-AF65-F5344CB8AC3E}">
        <p14:creationId xmlns:p14="http://schemas.microsoft.com/office/powerpoint/2010/main" val="310119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Screening: Porter’s Five Forces</a:t>
            </a:r>
            <a:endParaRPr lang="en-US" noProof="0" dirty="0"/>
          </a:p>
        </p:txBody>
      </p:sp>
      <p:sp>
        <p:nvSpPr>
          <p:cNvPr id="3" name="Content Placeholder 2"/>
          <p:cNvSpPr>
            <a:spLocks noGrp="1"/>
          </p:cNvSpPr>
          <p:nvPr>
            <p:ph idx="1"/>
          </p:nvPr>
        </p:nvSpPr>
        <p:spPr/>
        <p:txBody>
          <a:bodyPr>
            <a:normAutofit/>
          </a:bodyPr>
          <a:lstStyle/>
          <a:p>
            <a:r>
              <a:rPr lang="en-US" noProof="0" dirty="0"/>
              <a:t>The Threat of Substitute Products increases when </a:t>
            </a:r>
          </a:p>
          <a:p>
            <a:pPr lvl="1"/>
            <a:r>
              <a:rPr lang="en-US" noProof="0" dirty="0"/>
              <a:t>Buyers face few switching costs</a:t>
            </a:r>
          </a:p>
          <a:p>
            <a:pPr lvl="1">
              <a:spcBef>
                <a:spcPct val="50000"/>
              </a:spcBef>
            </a:pPr>
            <a:r>
              <a:rPr lang="en-US" noProof="0" dirty="0"/>
              <a:t>The substitute product’s price is lower</a:t>
            </a:r>
          </a:p>
          <a:p>
            <a:pPr lvl="1">
              <a:spcBef>
                <a:spcPct val="50000"/>
              </a:spcBef>
            </a:pPr>
            <a:r>
              <a:rPr lang="en-US" noProof="0" dirty="0"/>
              <a:t>Substitute product’s quality and performance are equal to or greater than the existing product</a:t>
            </a:r>
          </a:p>
          <a:p>
            <a:pPr marL="457200" lvl="1" indent="0">
              <a:spcBef>
                <a:spcPct val="40000"/>
              </a:spcBef>
              <a:buNone/>
            </a:pPr>
            <a:endParaRPr lang="en-US" noProof="0" dirty="0"/>
          </a:p>
          <a:p>
            <a:endParaRPr lang="en-US" noProof="0" dirty="0"/>
          </a:p>
        </p:txBody>
      </p:sp>
      <p:sp>
        <p:nvSpPr>
          <p:cNvPr id="5" name="TextBox 4">
            <a:extLst>
              <a:ext uri="{FF2B5EF4-FFF2-40B4-BE49-F238E27FC236}">
                <a16:creationId xmlns:a16="http://schemas.microsoft.com/office/drawing/2014/main" id="{A596164D-9261-E242-A336-5E6C9BFCB87D}"/>
              </a:ext>
            </a:extLst>
          </p:cNvPr>
          <p:cNvSpPr txBox="1"/>
          <p:nvPr/>
        </p:nvSpPr>
        <p:spPr>
          <a:xfrm>
            <a:off x="10162257" y="5899964"/>
            <a:ext cx="4507149" cy="276999"/>
          </a:xfrm>
          <a:prstGeom prst="rect">
            <a:avLst/>
          </a:prstGeom>
          <a:noFill/>
        </p:spPr>
        <p:txBody>
          <a:bodyPr wrap="square" rtlCol="0">
            <a:spAutoFit/>
          </a:bodyPr>
          <a:lstStyle/>
          <a:p>
            <a:r>
              <a:rPr lang="en-GB" sz="1200"/>
              <a:t>(Hitt et al., 2016)</a:t>
            </a:r>
          </a:p>
        </p:txBody>
      </p:sp>
    </p:spTree>
    <p:extLst>
      <p:ext uri="{BB962C8B-B14F-4D97-AF65-F5344CB8AC3E}">
        <p14:creationId xmlns:p14="http://schemas.microsoft.com/office/powerpoint/2010/main" val="208887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Screening: Porter’s Five Forces</a:t>
            </a:r>
            <a:endParaRPr lang="en-US" noProof="0" dirty="0"/>
          </a:p>
        </p:txBody>
      </p:sp>
      <p:sp>
        <p:nvSpPr>
          <p:cNvPr id="3" name="Content Placeholder 2"/>
          <p:cNvSpPr>
            <a:spLocks noGrp="1"/>
          </p:cNvSpPr>
          <p:nvPr>
            <p:ph idx="1"/>
          </p:nvPr>
        </p:nvSpPr>
        <p:spPr/>
        <p:txBody>
          <a:bodyPr>
            <a:normAutofit/>
          </a:bodyPr>
          <a:lstStyle/>
          <a:p>
            <a:r>
              <a:rPr lang="en-US" noProof="0" dirty="0"/>
              <a:t>Industry Rivalry increases when </a:t>
            </a:r>
          </a:p>
          <a:p>
            <a:pPr lvl="1"/>
            <a:r>
              <a:rPr lang="en-US" noProof="0" dirty="0"/>
              <a:t>There are numerous or equally-balanced competitors</a:t>
            </a:r>
          </a:p>
          <a:p>
            <a:pPr lvl="1">
              <a:spcBef>
                <a:spcPct val="40000"/>
              </a:spcBef>
            </a:pPr>
            <a:r>
              <a:rPr lang="en-US" noProof="0" dirty="0"/>
              <a:t>Industry growth slows or declines</a:t>
            </a:r>
          </a:p>
          <a:p>
            <a:pPr lvl="1">
              <a:spcBef>
                <a:spcPct val="40000"/>
              </a:spcBef>
            </a:pPr>
            <a:r>
              <a:rPr lang="en-US" noProof="0" dirty="0"/>
              <a:t>There are high fixed costs or high storage costs</a:t>
            </a:r>
          </a:p>
          <a:p>
            <a:pPr lvl="1">
              <a:spcBef>
                <a:spcPct val="40000"/>
              </a:spcBef>
            </a:pPr>
            <a:r>
              <a:rPr lang="en-US" noProof="0" dirty="0"/>
              <a:t>There is a lack of differentiation opportunities or low switching costs</a:t>
            </a:r>
          </a:p>
          <a:p>
            <a:pPr lvl="1">
              <a:spcBef>
                <a:spcPct val="40000"/>
              </a:spcBef>
            </a:pPr>
            <a:r>
              <a:rPr lang="en-US" noProof="0" dirty="0"/>
              <a:t>When the strategic stakes are high</a:t>
            </a:r>
          </a:p>
          <a:p>
            <a:pPr lvl="1">
              <a:spcBef>
                <a:spcPct val="40000"/>
              </a:spcBef>
            </a:pPr>
            <a:r>
              <a:rPr lang="en-US" noProof="0" dirty="0"/>
              <a:t>When high exit barriers prevent competitors from leaving the industry</a:t>
            </a:r>
          </a:p>
          <a:p>
            <a:pPr marL="457200" lvl="1" indent="0">
              <a:spcBef>
                <a:spcPct val="50000"/>
              </a:spcBef>
              <a:buNone/>
            </a:pPr>
            <a:endParaRPr lang="en-US" noProof="0" dirty="0"/>
          </a:p>
          <a:p>
            <a:pPr marL="457200" lvl="1" indent="0">
              <a:spcBef>
                <a:spcPct val="40000"/>
              </a:spcBef>
              <a:buNone/>
            </a:pPr>
            <a:endParaRPr lang="en-US" noProof="0" dirty="0"/>
          </a:p>
          <a:p>
            <a:endParaRPr lang="en-US" noProof="0" dirty="0"/>
          </a:p>
        </p:txBody>
      </p:sp>
      <p:sp>
        <p:nvSpPr>
          <p:cNvPr id="5" name="TextBox 4">
            <a:extLst>
              <a:ext uri="{FF2B5EF4-FFF2-40B4-BE49-F238E27FC236}">
                <a16:creationId xmlns:a16="http://schemas.microsoft.com/office/drawing/2014/main" id="{C0474E69-9CAB-BD44-9A4A-3D3E126EF323}"/>
              </a:ext>
            </a:extLst>
          </p:cNvPr>
          <p:cNvSpPr txBox="1"/>
          <p:nvPr/>
        </p:nvSpPr>
        <p:spPr>
          <a:xfrm>
            <a:off x="10131777" y="5899964"/>
            <a:ext cx="4507149" cy="276999"/>
          </a:xfrm>
          <a:prstGeom prst="rect">
            <a:avLst/>
          </a:prstGeom>
          <a:noFill/>
        </p:spPr>
        <p:txBody>
          <a:bodyPr wrap="square" rtlCol="0">
            <a:spAutoFit/>
          </a:bodyPr>
          <a:lstStyle/>
          <a:p>
            <a:r>
              <a:rPr lang="en-IE" sz="1200"/>
              <a:t>(Hitt et al., 2016)</a:t>
            </a:r>
          </a:p>
        </p:txBody>
      </p:sp>
    </p:spTree>
    <p:extLst>
      <p:ext uri="{BB962C8B-B14F-4D97-AF65-F5344CB8AC3E}">
        <p14:creationId xmlns:p14="http://schemas.microsoft.com/office/powerpoint/2010/main" val="362065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Screening: Porter’s Five Forces</a:t>
            </a:r>
            <a:endParaRPr lang="en-US" noProof="0" dirty="0"/>
          </a:p>
        </p:txBody>
      </p:sp>
      <p:sp>
        <p:nvSpPr>
          <p:cNvPr id="3" name="Content Placeholder 2"/>
          <p:cNvSpPr>
            <a:spLocks noGrp="1"/>
          </p:cNvSpPr>
          <p:nvPr>
            <p:ph idx="1"/>
          </p:nvPr>
        </p:nvSpPr>
        <p:spPr/>
        <p:txBody>
          <a:bodyPr>
            <a:normAutofit fontScale="92500" lnSpcReduction="20000"/>
          </a:bodyPr>
          <a:lstStyle/>
          <a:p>
            <a:pPr marL="0" indent="0">
              <a:buNone/>
            </a:pPr>
            <a:r>
              <a:rPr lang="en-US" noProof="0" dirty="0"/>
              <a:t>Summary of the concept and discussion:</a:t>
            </a:r>
          </a:p>
          <a:p>
            <a:r>
              <a:rPr lang="en-US" noProof="0" dirty="0">
                <a:hlinkClick r:id="rId3">
                  <a:extLst>
                    <a:ext uri="{A12FA001-AC4F-418D-AE19-62706E023703}">
                      <ahyp:hlinkClr xmlns:ahyp="http://schemas.microsoft.com/office/drawing/2018/hyperlinkcolor" val="tx"/>
                    </a:ext>
                  </a:extLst>
                </a:hlinkClick>
              </a:rPr>
              <a:t>https://www.youtube.com/watch?v=mYF2_FBCvXw</a:t>
            </a:r>
            <a:endParaRPr lang="en-US" noProof="0" dirty="0"/>
          </a:p>
          <a:p>
            <a:endParaRPr lang="en-US" noProof="0" dirty="0"/>
          </a:p>
          <a:p>
            <a:pPr marL="0" indent="0">
              <a:buNone/>
            </a:pPr>
            <a:r>
              <a:rPr lang="en-US" noProof="0" dirty="0"/>
              <a:t>Questions:</a:t>
            </a:r>
          </a:p>
          <a:p>
            <a:pPr marL="342900" indent="-342900">
              <a:lnSpc>
                <a:spcPts val="3200"/>
              </a:lnSpc>
              <a:buFont typeface="Times" pitchFamily="1" charset="0"/>
              <a:buChar char="•"/>
              <a:defRPr/>
            </a:pPr>
            <a:r>
              <a:rPr lang="en-US" noProof="0" dirty="0"/>
              <a:t>Where do you see strengths and weaknesses of the model?</a:t>
            </a:r>
          </a:p>
          <a:p>
            <a:pPr marL="342900" indent="-342900">
              <a:lnSpc>
                <a:spcPts val="3200"/>
              </a:lnSpc>
              <a:buFont typeface="Times" pitchFamily="1" charset="0"/>
              <a:buChar char="•"/>
              <a:defRPr/>
            </a:pPr>
            <a:r>
              <a:rPr lang="en-US" noProof="0" dirty="0"/>
              <a:t>Why is the soft drink industry attractive?</a:t>
            </a:r>
          </a:p>
          <a:p>
            <a:pPr marL="342900" indent="-342900">
              <a:lnSpc>
                <a:spcPts val="3200"/>
              </a:lnSpc>
              <a:buFont typeface="Times" pitchFamily="1" charset="0"/>
              <a:buChar char="•"/>
              <a:defRPr/>
            </a:pPr>
            <a:r>
              <a:rPr lang="en-US" noProof="0" dirty="0"/>
              <a:t>Can you really select your industry?</a:t>
            </a:r>
          </a:p>
          <a:p>
            <a:pPr marL="342900" indent="-342900">
              <a:lnSpc>
                <a:spcPts val="3200"/>
              </a:lnSpc>
              <a:buFont typeface="Times" pitchFamily="1" charset="0"/>
              <a:buChar char="•"/>
              <a:defRPr/>
            </a:pPr>
            <a:r>
              <a:rPr lang="en-US" noProof="0" dirty="0"/>
              <a:t>Is there a force missing?</a:t>
            </a:r>
          </a:p>
          <a:p>
            <a:pPr marL="342900" indent="-342900">
              <a:lnSpc>
                <a:spcPts val="3200"/>
              </a:lnSpc>
              <a:buFont typeface="Times" pitchFamily="1" charset="0"/>
              <a:buChar char="•"/>
              <a:defRPr/>
            </a:pPr>
            <a:r>
              <a:rPr lang="en-US" noProof="0" dirty="0"/>
              <a:t>Does the model work in dynamic/volatile industries?</a:t>
            </a:r>
          </a:p>
          <a:p>
            <a:endParaRPr lang="en-US" noProof="0" dirty="0"/>
          </a:p>
        </p:txBody>
      </p:sp>
    </p:spTree>
    <p:extLst>
      <p:ext uri="{BB962C8B-B14F-4D97-AF65-F5344CB8AC3E}">
        <p14:creationId xmlns:p14="http://schemas.microsoft.com/office/powerpoint/2010/main" val="419842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Exercise</a:t>
            </a:r>
          </a:p>
        </p:txBody>
      </p:sp>
      <p:sp>
        <p:nvSpPr>
          <p:cNvPr id="3" name="Content Placeholder 2"/>
          <p:cNvSpPr>
            <a:spLocks noGrp="1"/>
          </p:cNvSpPr>
          <p:nvPr>
            <p:ph idx="1"/>
          </p:nvPr>
        </p:nvSpPr>
        <p:spPr/>
        <p:txBody>
          <a:bodyPr>
            <a:normAutofit/>
          </a:bodyPr>
          <a:lstStyle/>
          <a:p>
            <a:pPr marL="0" indent="0">
              <a:buNone/>
            </a:pPr>
            <a:r>
              <a:rPr lang="en-US" sz="2600" noProof="0" dirty="0"/>
              <a:t>Let us assume you are a German consumer electronics retailer and you want to expand internationally. You identified Finland and the Netherlands as potential host countries. Please evaluate both countries’ electronic retail industries using the Five Forces Model. Identify appropriate databases for your comparison.</a:t>
            </a:r>
          </a:p>
          <a:p>
            <a:pPr marL="514350" indent="-514350">
              <a:buFont typeface="+mj-lt"/>
              <a:buAutoNum type="arabicPeriod"/>
            </a:pPr>
            <a:r>
              <a:rPr lang="en-US" sz="2600" noProof="0" dirty="0"/>
              <a:t>Which country do you prefer overall?</a:t>
            </a:r>
          </a:p>
          <a:p>
            <a:pPr marL="514350" indent="-514350">
              <a:buFont typeface="+mj-lt"/>
              <a:buAutoNum type="arabicPeriod"/>
            </a:pPr>
            <a:r>
              <a:rPr lang="en-US" sz="2600" noProof="0" dirty="0"/>
              <a:t>What do you consider to be problems in the Five Forces Model that limit your analysis?</a:t>
            </a:r>
          </a:p>
          <a:p>
            <a:endParaRPr lang="en-US" noProof="0" dirty="0"/>
          </a:p>
        </p:txBody>
      </p:sp>
    </p:spTree>
    <p:extLst>
      <p:ext uri="{BB962C8B-B14F-4D97-AF65-F5344CB8AC3E}">
        <p14:creationId xmlns:p14="http://schemas.microsoft.com/office/powerpoint/2010/main" val="78805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B7E8F-FC5E-4AC2-AC21-E157FDA588E6}"/>
              </a:ext>
            </a:extLst>
          </p:cNvPr>
          <p:cNvSpPr>
            <a:spLocks noGrp="1"/>
          </p:cNvSpPr>
          <p:nvPr>
            <p:ph type="title"/>
          </p:nvPr>
        </p:nvSpPr>
        <p:spPr/>
        <p:txBody>
          <a:bodyPr/>
          <a:lstStyle/>
          <a:p>
            <a:r>
              <a:rPr lang="en-US" dirty="0"/>
              <a:t>Micro Screening: Porter’s Diamond</a:t>
            </a:r>
            <a:endParaRPr lang="de-DE" dirty="0"/>
          </a:p>
        </p:txBody>
      </p:sp>
      <p:pic>
        <p:nvPicPr>
          <p:cNvPr id="5" name="Inhaltsplatzhalter 4">
            <a:extLst>
              <a:ext uri="{FF2B5EF4-FFF2-40B4-BE49-F238E27FC236}">
                <a16:creationId xmlns:a16="http://schemas.microsoft.com/office/drawing/2014/main" id="{69F7ADB9-053B-415B-8210-885BCDC69C4A}"/>
              </a:ext>
            </a:extLst>
          </p:cNvPr>
          <p:cNvPicPr>
            <a:picLocks noGrp="1" noChangeAspect="1"/>
          </p:cNvPicPr>
          <p:nvPr>
            <p:ph idx="1"/>
          </p:nvPr>
        </p:nvPicPr>
        <p:blipFill>
          <a:blip r:embed="rId3"/>
          <a:stretch>
            <a:fillRect/>
          </a:stretch>
        </p:blipFill>
        <p:spPr>
          <a:xfrm>
            <a:off x="2365870" y="1690688"/>
            <a:ext cx="6572168" cy="4486275"/>
          </a:xfrm>
          <a:prstGeom prst="rect">
            <a:avLst/>
          </a:prstGeom>
        </p:spPr>
      </p:pic>
      <p:sp>
        <p:nvSpPr>
          <p:cNvPr id="4" name="Foliennummernplatzhalter 3">
            <a:extLst>
              <a:ext uri="{FF2B5EF4-FFF2-40B4-BE49-F238E27FC236}">
                <a16:creationId xmlns:a16="http://schemas.microsoft.com/office/drawing/2014/main" id="{19BD8EC5-0716-458B-B500-4099F53F5BCF}"/>
              </a:ext>
            </a:extLst>
          </p:cNvPr>
          <p:cNvSpPr>
            <a:spLocks noGrp="1"/>
          </p:cNvSpPr>
          <p:nvPr>
            <p:ph type="sldNum" sz="quarter" idx="12"/>
          </p:nvPr>
        </p:nvSpPr>
        <p:spPr/>
        <p:txBody>
          <a:bodyPr/>
          <a:lstStyle/>
          <a:p>
            <a:fld id="{B34092F8-88B9-48E5-9B8F-3F206E5F35A9}" type="slidenum">
              <a:rPr lang="hr-HR" smtClean="0"/>
              <a:t>28</a:t>
            </a:fld>
            <a:endParaRPr lang="hr-HR"/>
          </a:p>
        </p:txBody>
      </p:sp>
    </p:spTree>
    <p:extLst>
      <p:ext uri="{BB962C8B-B14F-4D97-AF65-F5344CB8AC3E}">
        <p14:creationId xmlns:p14="http://schemas.microsoft.com/office/powerpoint/2010/main" val="405503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Differences for SMEs?</a:t>
            </a:r>
          </a:p>
        </p:txBody>
      </p:sp>
      <p:sp>
        <p:nvSpPr>
          <p:cNvPr id="3" name="Inhaltsplatzhalter 2"/>
          <p:cNvSpPr>
            <a:spLocks noGrp="1"/>
          </p:cNvSpPr>
          <p:nvPr>
            <p:ph idx="1"/>
          </p:nvPr>
        </p:nvSpPr>
        <p:spPr/>
        <p:txBody>
          <a:bodyPr/>
          <a:lstStyle/>
          <a:p>
            <a:r>
              <a:rPr lang="en-GB" dirty="0"/>
              <a:t>Can you apply the model to SMEs?</a:t>
            </a:r>
          </a:p>
          <a:p>
            <a:r>
              <a:rPr lang="en-GB" dirty="0"/>
              <a:t>What is different for SMEs here?</a:t>
            </a:r>
          </a:p>
        </p:txBody>
      </p:sp>
    </p:spTree>
    <p:extLst>
      <p:ext uri="{BB962C8B-B14F-4D97-AF65-F5344CB8AC3E}">
        <p14:creationId xmlns:p14="http://schemas.microsoft.com/office/powerpoint/2010/main" val="58133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294A8-F93D-4336-9E3F-142C7E5B728B}"/>
              </a:ext>
            </a:extLst>
          </p:cNvPr>
          <p:cNvSpPr>
            <a:spLocks noGrp="1"/>
          </p:cNvSpPr>
          <p:nvPr>
            <p:ph type="title"/>
          </p:nvPr>
        </p:nvSpPr>
        <p:spPr/>
        <p:txBody>
          <a:bodyPr>
            <a:normAutofit fontScale="90000"/>
          </a:bodyPr>
          <a:lstStyle/>
          <a:p>
            <a:r>
              <a:rPr lang="en-GB" sz="4900" dirty="0"/>
              <a:t>Exercise 2: Actions for SME’s in Internationalisation</a:t>
            </a:r>
            <a:endParaRPr lang="de-DE" dirty="0"/>
          </a:p>
        </p:txBody>
      </p:sp>
      <p:pic>
        <p:nvPicPr>
          <p:cNvPr id="3" name="Picture 2">
            <a:extLst>
              <a:ext uri="{FF2B5EF4-FFF2-40B4-BE49-F238E27FC236}">
                <a16:creationId xmlns:a16="http://schemas.microsoft.com/office/drawing/2014/main" id="{6E8FDDE7-7C72-4F20-BD8C-266BA71038BD}"/>
              </a:ext>
            </a:extLst>
          </p:cNvPr>
          <p:cNvPicPr>
            <a:picLocks noChangeAspect="1"/>
          </p:cNvPicPr>
          <p:nvPr/>
        </p:nvPicPr>
        <p:blipFill>
          <a:blip r:embed="rId3"/>
          <a:stretch>
            <a:fillRect/>
          </a:stretch>
        </p:blipFill>
        <p:spPr>
          <a:xfrm>
            <a:off x="432485" y="1648019"/>
            <a:ext cx="5082258" cy="4441387"/>
          </a:xfrm>
          <a:prstGeom prst="rect">
            <a:avLst/>
          </a:prstGeom>
        </p:spPr>
      </p:pic>
      <p:sp>
        <p:nvSpPr>
          <p:cNvPr id="4" name="Rechteck 3">
            <a:extLst>
              <a:ext uri="{FF2B5EF4-FFF2-40B4-BE49-F238E27FC236}">
                <a16:creationId xmlns:a16="http://schemas.microsoft.com/office/drawing/2014/main" id="{361C0C33-9089-4408-A666-4B111C5FCCAF}"/>
              </a:ext>
            </a:extLst>
          </p:cNvPr>
          <p:cNvSpPr/>
          <p:nvPr/>
        </p:nvSpPr>
        <p:spPr>
          <a:xfrm>
            <a:off x="5542671" y="1669292"/>
            <a:ext cx="6649329" cy="1785104"/>
          </a:xfrm>
          <a:prstGeom prst="rect">
            <a:avLst/>
          </a:prstGeom>
        </p:spPr>
        <p:txBody>
          <a:bodyPr wrap="square">
            <a:spAutoFit/>
          </a:bodyPr>
          <a:lstStyle/>
          <a:p>
            <a:r>
              <a:rPr lang="en-GB" sz="2200" dirty="0"/>
              <a:t>Form: Brainstorming based on World Café (30 minutes)</a:t>
            </a:r>
          </a:p>
          <a:p>
            <a:endParaRPr lang="nl-NL" sz="2200" dirty="0"/>
          </a:p>
          <a:p>
            <a:r>
              <a:rPr lang="nl-NL" sz="2200" dirty="0"/>
              <a:t>Objective: Brainstorming</a:t>
            </a:r>
          </a:p>
          <a:p>
            <a:endParaRPr lang="nl-NL" sz="2200" dirty="0"/>
          </a:p>
          <a:p>
            <a:r>
              <a:rPr lang="nl-NL" sz="2200" dirty="0"/>
              <a:t>Subject: </a:t>
            </a:r>
            <a:r>
              <a:rPr lang="nl-NL" sz="2200" b="1" dirty="0"/>
              <a:t>Actions an SME can do to internationalise</a:t>
            </a:r>
          </a:p>
        </p:txBody>
      </p:sp>
      <p:sp>
        <p:nvSpPr>
          <p:cNvPr id="5" name="Rechteck 4">
            <a:extLst>
              <a:ext uri="{FF2B5EF4-FFF2-40B4-BE49-F238E27FC236}">
                <a16:creationId xmlns:a16="http://schemas.microsoft.com/office/drawing/2014/main" id="{67B337F1-97AE-48B6-ABA8-0F737C497A5B}"/>
              </a:ext>
            </a:extLst>
          </p:cNvPr>
          <p:cNvSpPr/>
          <p:nvPr/>
        </p:nvSpPr>
        <p:spPr>
          <a:xfrm>
            <a:off x="7581808" y="4520917"/>
            <a:ext cx="4302217" cy="830997"/>
          </a:xfrm>
          <a:prstGeom prst="rect">
            <a:avLst/>
          </a:prstGeom>
        </p:spPr>
        <p:txBody>
          <a:bodyPr wrap="square">
            <a:spAutoFit/>
          </a:bodyPr>
          <a:lstStyle/>
          <a:p>
            <a:r>
              <a:rPr lang="nl-NL" sz="4800" b="1" dirty="0">
                <a:solidFill>
                  <a:srgbClr val="404041"/>
                </a:solidFill>
              </a:rPr>
              <a:t>JUST</a:t>
            </a:r>
            <a:endParaRPr lang="de-DE" sz="4800" dirty="0">
              <a:solidFill>
                <a:srgbClr val="404041"/>
              </a:solidFill>
            </a:endParaRPr>
          </a:p>
        </p:txBody>
      </p:sp>
      <p:sp>
        <p:nvSpPr>
          <p:cNvPr id="6" name="Ellipse 5">
            <a:extLst>
              <a:ext uri="{FF2B5EF4-FFF2-40B4-BE49-F238E27FC236}">
                <a16:creationId xmlns:a16="http://schemas.microsoft.com/office/drawing/2014/main" id="{1135CEE4-FD32-4C1F-B4D2-A007BEA4A081}"/>
              </a:ext>
            </a:extLst>
          </p:cNvPr>
          <p:cNvSpPr/>
          <p:nvPr/>
        </p:nvSpPr>
        <p:spPr>
          <a:xfrm>
            <a:off x="6849039" y="4277223"/>
            <a:ext cx="2785403" cy="1344950"/>
          </a:xfrm>
          <a:prstGeom prst="ellipse">
            <a:avLst/>
          </a:prstGeom>
          <a:noFill/>
          <a:ln>
            <a:solidFill>
              <a:srgbClr val="404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20749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C45EF-8B51-48EE-B2D0-CEF5E087D405}"/>
              </a:ext>
            </a:extLst>
          </p:cNvPr>
          <p:cNvSpPr>
            <a:spLocks noGrp="1"/>
          </p:cNvSpPr>
          <p:nvPr>
            <p:ph type="title"/>
          </p:nvPr>
        </p:nvSpPr>
        <p:spPr/>
        <p:txBody>
          <a:bodyPr/>
          <a:lstStyle/>
          <a:p>
            <a:r>
              <a:rPr lang="de-DE" dirty="0" err="1"/>
              <a:t>Macro</a:t>
            </a:r>
            <a:r>
              <a:rPr lang="de-DE" dirty="0"/>
              <a:t> </a:t>
            </a:r>
            <a:r>
              <a:rPr lang="de-DE" dirty="0" err="1"/>
              <a:t>Sceening</a:t>
            </a:r>
            <a:endParaRPr lang="de-DE" dirty="0"/>
          </a:p>
        </p:txBody>
      </p:sp>
      <p:sp>
        <p:nvSpPr>
          <p:cNvPr id="3" name="Inhaltsplatzhalter 2">
            <a:extLst>
              <a:ext uri="{FF2B5EF4-FFF2-40B4-BE49-F238E27FC236}">
                <a16:creationId xmlns:a16="http://schemas.microsoft.com/office/drawing/2014/main" id="{6E56EDC9-D3C8-425B-81B4-960C67F43687}"/>
              </a:ext>
            </a:extLst>
          </p:cNvPr>
          <p:cNvSpPr>
            <a:spLocks noGrp="1"/>
          </p:cNvSpPr>
          <p:nvPr>
            <p:ph idx="1"/>
          </p:nvPr>
        </p:nvSpPr>
        <p:spPr/>
        <p:txBody>
          <a:bodyPr/>
          <a:lstStyle/>
          <a:p>
            <a:r>
              <a:rPr lang="de-DE" dirty="0" err="1"/>
              <a:t>Which</a:t>
            </a:r>
            <a:r>
              <a:rPr lang="de-DE" dirty="0"/>
              <a:t> Models/</a:t>
            </a:r>
            <a:r>
              <a:rPr lang="de-DE" dirty="0" err="1"/>
              <a:t>Factors</a:t>
            </a:r>
            <a:r>
              <a:rPr lang="de-DE" dirty="0"/>
              <a:t> </a:t>
            </a:r>
            <a:r>
              <a:rPr lang="de-DE" dirty="0" err="1"/>
              <a:t>would</a:t>
            </a:r>
            <a:r>
              <a:rPr lang="de-DE" dirty="0"/>
              <a:t> </a:t>
            </a:r>
            <a:r>
              <a:rPr lang="de-DE" dirty="0" err="1"/>
              <a:t>have</a:t>
            </a:r>
            <a:r>
              <a:rPr lang="de-DE" dirty="0"/>
              <a:t> </a:t>
            </a:r>
            <a:r>
              <a:rPr lang="de-DE" dirty="0" err="1"/>
              <a:t>been</a:t>
            </a:r>
            <a:r>
              <a:rPr lang="de-DE" dirty="0"/>
              <a:t> relevant </a:t>
            </a:r>
            <a:r>
              <a:rPr lang="de-DE" dirty="0" err="1"/>
              <a:t>criteria</a:t>
            </a:r>
            <a:r>
              <a:rPr lang="de-DE" dirty="0"/>
              <a:t> </a:t>
            </a:r>
            <a:r>
              <a:rPr lang="de-DE" dirty="0" err="1"/>
              <a:t>for</a:t>
            </a:r>
            <a:r>
              <a:rPr lang="de-DE" dirty="0"/>
              <a:t> </a:t>
            </a:r>
            <a:r>
              <a:rPr lang="de-DE" dirty="0" err="1"/>
              <a:t>Grüne‘s</a:t>
            </a:r>
            <a:r>
              <a:rPr lang="de-DE" dirty="0"/>
              <a:t> </a:t>
            </a:r>
            <a:r>
              <a:rPr lang="de-DE" dirty="0" err="1"/>
              <a:t>macro</a:t>
            </a:r>
            <a:r>
              <a:rPr lang="de-DE" dirty="0"/>
              <a:t> </a:t>
            </a:r>
            <a:r>
              <a:rPr lang="de-DE" dirty="0" err="1"/>
              <a:t>screening</a:t>
            </a:r>
            <a:r>
              <a:rPr lang="de-DE" dirty="0"/>
              <a:t>?</a:t>
            </a:r>
          </a:p>
        </p:txBody>
      </p:sp>
      <p:pic>
        <p:nvPicPr>
          <p:cNvPr id="4" name="Grafik 3">
            <a:extLst>
              <a:ext uri="{FF2B5EF4-FFF2-40B4-BE49-F238E27FC236}">
                <a16:creationId xmlns:a16="http://schemas.microsoft.com/office/drawing/2014/main" id="{26AD8AC7-C0B7-4A6E-ABA2-E6F3879A76C5}"/>
              </a:ext>
            </a:extLst>
          </p:cNvPr>
          <p:cNvPicPr>
            <a:picLocks noChangeAspect="1"/>
          </p:cNvPicPr>
          <p:nvPr/>
        </p:nvPicPr>
        <p:blipFill rotWithShape="1">
          <a:blip r:embed="rId3"/>
          <a:srcRect l="9861" t="26609" r="39722" b="31102"/>
          <a:stretch/>
        </p:blipFill>
        <p:spPr>
          <a:xfrm>
            <a:off x="2269066" y="2909359"/>
            <a:ext cx="6146801" cy="2898775"/>
          </a:xfrm>
          <a:prstGeom prst="rect">
            <a:avLst/>
          </a:prstGeom>
        </p:spPr>
      </p:pic>
    </p:spTree>
    <p:extLst>
      <p:ext uri="{BB962C8B-B14F-4D97-AF65-F5344CB8AC3E}">
        <p14:creationId xmlns:p14="http://schemas.microsoft.com/office/powerpoint/2010/main" val="211129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AA9A9-489E-48AB-8DA1-AB1C78F3D11A}"/>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C1C03F0F-AD8A-4B60-8ED2-3BE55EC80E00}"/>
              </a:ext>
            </a:extLst>
          </p:cNvPr>
          <p:cNvGraphicFramePr>
            <a:graphicFrameLocks noGrp="1"/>
          </p:cNvGraphicFramePr>
          <p:nvPr>
            <p:ph idx="1"/>
            <p:extLst>
              <p:ext uri="{D42A27DB-BD31-4B8C-83A1-F6EECF244321}">
                <p14:modId xmlns:p14="http://schemas.microsoft.com/office/powerpoint/2010/main" val="12085935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943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Summary - Learning Objectives</a:t>
            </a:r>
          </a:p>
        </p:txBody>
      </p:sp>
      <p:sp>
        <p:nvSpPr>
          <p:cNvPr id="3" name="Inhaltsplatzhalter 2"/>
          <p:cNvSpPr>
            <a:spLocks noGrp="1"/>
          </p:cNvSpPr>
          <p:nvPr>
            <p:ph idx="1"/>
          </p:nvPr>
        </p:nvSpPr>
        <p:spPr/>
        <p:txBody>
          <a:bodyPr>
            <a:normAutofit/>
          </a:bodyPr>
          <a:lstStyle/>
          <a:p>
            <a:pPr lvl="0" fontAlgn="base"/>
            <a:r>
              <a:rPr lang="en-GB" dirty="0"/>
              <a:t>Explain the importance of understanding the external environment in potential host countries</a:t>
            </a:r>
          </a:p>
          <a:p>
            <a:pPr lvl="0" fontAlgn="base"/>
            <a:r>
              <a:rPr lang="en-GB" dirty="0"/>
              <a:t>Be able to analyse the general country environment and the specifics of the industry</a:t>
            </a:r>
          </a:p>
          <a:p>
            <a:endParaRPr lang="en-GB" dirty="0"/>
          </a:p>
        </p:txBody>
      </p:sp>
    </p:spTree>
    <p:extLst>
      <p:ext uri="{BB962C8B-B14F-4D97-AF65-F5344CB8AC3E}">
        <p14:creationId xmlns:p14="http://schemas.microsoft.com/office/powerpoint/2010/main" val="2700587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06DAC-4EC8-4D13-AD5D-97FD1AC61500}"/>
              </a:ext>
            </a:extLst>
          </p:cNvPr>
          <p:cNvSpPr>
            <a:spLocks noGrp="1"/>
          </p:cNvSpPr>
          <p:nvPr>
            <p:ph type="title"/>
          </p:nvPr>
        </p:nvSpPr>
        <p:spPr/>
        <p:txBody>
          <a:bodyPr/>
          <a:lstStyle/>
          <a:p>
            <a:r>
              <a:rPr lang="de-DE" dirty="0"/>
              <a:t>References</a:t>
            </a:r>
          </a:p>
        </p:txBody>
      </p:sp>
      <p:sp>
        <p:nvSpPr>
          <p:cNvPr id="3" name="Inhaltsplatzhalter 2">
            <a:extLst>
              <a:ext uri="{FF2B5EF4-FFF2-40B4-BE49-F238E27FC236}">
                <a16:creationId xmlns:a16="http://schemas.microsoft.com/office/drawing/2014/main" id="{4807AACA-C5A9-4EE5-95B5-6726DB6A7141}"/>
              </a:ext>
            </a:extLst>
          </p:cNvPr>
          <p:cNvSpPr>
            <a:spLocks noGrp="1"/>
          </p:cNvSpPr>
          <p:nvPr>
            <p:ph idx="1"/>
          </p:nvPr>
        </p:nvSpPr>
        <p:spPr/>
        <p:txBody>
          <a:bodyPr>
            <a:normAutofit fontScale="77500" lnSpcReduction="20000"/>
          </a:bodyPr>
          <a:lstStyle/>
          <a:p>
            <a:r>
              <a:rPr lang="de-DE" dirty="0"/>
              <a:t>Aguilar, F. j. (1967). Scanning </a:t>
            </a:r>
            <a:r>
              <a:rPr lang="de-DE" dirty="0" err="1"/>
              <a:t>the</a:t>
            </a:r>
            <a:r>
              <a:rPr lang="de-DE" dirty="0"/>
              <a:t> Business Environment. Macmillan.</a:t>
            </a:r>
          </a:p>
          <a:p>
            <a:r>
              <a:rPr lang="de-DE" dirty="0"/>
              <a:t>Brown, A. Weiner, E. (1984). </a:t>
            </a:r>
            <a:r>
              <a:rPr lang="en-US" dirty="0" err="1"/>
              <a:t>Supermanaging</a:t>
            </a:r>
            <a:r>
              <a:rPr lang="en-US" dirty="0"/>
              <a:t>: How to Harness Change for Personal and Organizational Success. </a:t>
            </a:r>
            <a:r>
              <a:rPr lang="de-DE" dirty="0"/>
              <a:t>McGraw-Hill.</a:t>
            </a:r>
          </a:p>
          <a:p>
            <a:r>
              <a:rPr lang="en-US" dirty="0" err="1"/>
              <a:t>Hitt</a:t>
            </a:r>
            <a:r>
              <a:rPr lang="en-US" dirty="0"/>
              <a:t>, M. A., Ireland, R. D., &amp; </a:t>
            </a:r>
            <a:r>
              <a:rPr lang="en-US" dirty="0" err="1"/>
              <a:t>Hoskisson</a:t>
            </a:r>
            <a:r>
              <a:rPr lang="en-US" dirty="0"/>
              <a:t>, R. E. (2016). </a:t>
            </a:r>
            <a:r>
              <a:rPr lang="en-US" i="1" dirty="0"/>
              <a:t>Strategic management: Concepts and cases: Competitiveness and globalization</a:t>
            </a:r>
            <a:r>
              <a:rPr lang="en-US" dirty="0"/>
              <a:t>. Cengage Learning.</a:t>
            </a:r>
          </a:p>
          <a:p>
            <a:r>
              <a:rPr lang="en-US" dirty="0"/>
              <a:t>Economist Model of Country Analysis. </a:t>
            </a:r>
            <a:r>
              <a:rPr lang="en-US" altLang="en-US" dirty="0">
                <a:hlinkClick r:id="rId2"/>
              </a:rPr>
              <a:t>http://country.eiu.com/AllCountries.aspx</a:t>
            </a:r>
            <a:r>
              <a:rPr lang="en-US" altLang="en-US" dirty="0"/>
              <a:t> </a:t>
            </a:r>
            <a:endParaRPr lang="en-US" dirty="0"/>
          </a:p>
          <a:p>
            <a:r>
              <a:rPr lang="en-US" dirty="0"/>
              <a:t>Porter, M. E. (1985). Competitive advantage: creating and sustaining superior performance. </a:t>
            </a:r>
            <a:r>
              <a:rPr lang="en-US" i="1" dirty="0"/>
              <a:t>New York: </a:t>
            </a:r>
            <a:r>
              <a:rPr lang="en-US" i="1" dirty="0" err="1"/>
              <a:t>FreePress</a:t>
            </a:r>
            <a:r>
              <a:rPr lang="en-US" dirty="0"/>
              <a:t>. </a:t>
            </a:r>
          </a:p>
          <a:p>
            <a:r>
              <a:rPr lang="en-US" dirty="0"/>
              <a:t>Porter, M. E. (1990). The competitive advantage of nations. </a:t>
            </a:r>
            <a:r>
              <a:rPr lang="en-US" i="1" dirty="0"/>
              <a:t>Harvard Business Review</a:t>
            </a:r>
            <a:r>
              <a:rPr lang="en-US" dirty="0"/>
              <a:t>, </a:t>
            </a:r>
            <a:r>
              <a:rPr lang="en-US" i="1" dirty="0"/>
              <a:t>March</a:t>
            </a:r>
            <a:r>
              <a:rPr lang="en-US" dirty="0"/>
              <a:t>. </a:t>
            </a:r>
          </a:p>
          <a:p>
            <a:r>
              <a:rPr lang="en-US" dirty="0"/>
              <a:t>Porter (2008). The five competitive forces that shape strategy: Harvard Business Review, 86(1),  p. 79-93 </a:t>
            </a:r>
          </a:p>
          <a:p>
            <a:r>
              <a:rPr lang="en-US" dirty="0"/>
              <a:t>Williamson, O. E. (2000). The new institutional economics: taking stock, looking ahead. </a:t>
            </a:r>
            <a:r>
              <a:rPr lang="en-US" i="1" dirty="0"/>
              <a:t>Journal of economic literature</a:t>
            </a:r>
            <a:r>
              <a:rPr lang="en-US" dirty="0"/>
              <a:t>, </a:t>
            </a:r>
            <a:r>
              <a:rPr lang="en-US" i="1" dirty="0"/>
              <a:t>38</a:t>
            </a:r>
            <a:r>
              <a:rPr lang="en-US" dirty="0"/>
              <a:t>(3), 595-613.</a:t>
            </a:r>
          </a:p>
          <a:p>
            <a:endParaRPr lang="de-DE" dirty="0"/>
          </a:p>
        </p:txBody>
      </p:sp>
      <p:sp>
        <p:nvSpPr>
          <p:cNvPr id="4" name="Foliennummernplatzhalter 3">
            <a:extLst>
              <a:ext uri="{FF2B5EF4-FFF2-40B4-BE49-F238E27FC236}">
                <a16:creationId xmlns:a16="http://schemas.microsoft.com/office/drawing/2014/main" id="{8595EC20-8FA7-4925-9414-731814B98794}"/>
              </a:ext>
            </a:extLst>
          </p:cNvPr>
          <p:cNvSpPr>
            <a:spLocks noGrp="1"/>
          </p:cNvSpPr>
          <p:nvPr>
            <p:ph type="sldNum" sz="quarter" idx="12"/>
          </p:nvPr>
        </p:nvSpPr>
        <p:spPr/>
        <p:txBody>
          <a:bodyPr/>
          <a:lstStyle/>
          <a:p>
            <a:fld id="{B34092F8-88B9-48E5-9B8F-3F206E5F35A9}" type="slidenum">
              <a:rPr lang="hr-HR" smtClean="0"/>
              <a:t>33</a:t>
            </a:fld>
            <a:endParaRPr lang="hr-HR"/>
          </a:p>
        </p:txBody>
      </p:sp>
    </p:spTree>
    <p:extLst>
      <p:ext uri="{BB962C8B-B14F-4D97-AF65-F5344CB8AC3E}">
        <p14:creationId xmlns:p14="http://schemas.microsoft.com/office/powerpoint/2010/main" val="216499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a:t>Stages of </a:t>
            </a:r>
            <a:r>
              <a:rPr lang="en-US" dirty="0"/>
              <a:t>E</a:t>
            </a:r>
            <a:r>
              <a:rPr lang="en-US" noProof="0" dirty="0" err="1"/>
              <a:t>xternal</a:t>
            </a:r>
            <a:r>
              <a:rPr lang="en-US" noProof="0" dirty="0"/>
              <a:t> Analysis and Market </a:t>
            </a:r>
            <a:r>
              <a:rPr lang="en-US" dirty="0"/>
              <a:t>S</a:t>
            </a:r>
            <a:r>
              <a:rPr lang="en-US" noProof="0" dirty="0"/>
              <a:t>election</a:t>
            </a:r>
          </a:p>
        </p:txBody>
      </p:sp>
      <p:graphicFrame>
        <p:nvGraphicFramePr>
          <p:cNvPr id="4" name="Diagramm 3">
            <a:extLst>
              <a:ext uri="{FF2B5EF4-FFF2-40B4-BE49-F238E27FC236}">
                <a16:creationId xmlns:a16="http://schemas.microsoft.com/office/drawing/2014/main" id="{B2604CC3-243B-41A6-A21D-F3AFC2182D61}"/>
              </a:ext>
            </a:extLst>
          </p:cNvPr>
          <p:cNvGraphicFramePr/>
          <p:nvPr>
            <p:extLst>
              <p:ext uri="{D42A27DB-BD31-4B8C-83A1-F6EECF244321}">
                <p14:modId xmlns:p14="http://schemas.microsoft.com/office/powerpoint/2010/main" val="3647956692"/>
              </p:ext>
            </p:extLst>
          </p:nvPr>
        </p:nvGraphicFramePr>
        <p:xfrm>
          <a:off x="810491" y="1256506"/>
          <a:ext cx="105433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2FDBD7D3-44AA-4184-8DE7-3587D99D602B}"/>
              </a:ext>
            </a:extLst>
          </p:cNvPr>
          <p:cNvSpPr>
            <a:spLocks noGrp="1"/>
          </p:cNvSpPr>
          <p:nvPr>
            <p:ph type="sldNum" sz="quarter" idx="12"/>
          </p:nvPr>
        </p:nvSpPr>
        <p:spPr/>
        <p:txBody>
          <a:bodyPr/>
          <a:lstStyle/>
          <a:p>
            <a:fld id="{B34092F8-88B9-48E5-9B8F-3F206E5F35A9}" type="slidenum">
              <a:rPr lang="hr-HR" smtClean="0"/>
              <a:t>4</a:t>
            </a:fld>
            <a:endParaRPr lang="hr-HR"/>
          </a:p>
        </p:txBody>
      </p:sp>
    </p:spTree>
    <p:extLst>
      <p:ext uri="{BB962C8B-B14F-4D97-AF65-F5344CB8AC3E}">
        <p14:creationId xmlns:p14="http://schemas.microsoft.com/office/powerpoint/2010/main" val="355493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Stages of External Analysis and Market Selection</a:t>
            </a:r>
            <a:endParaRPr lang="en-US" noProof="0" dirty="0"/>
          </a:p>
        </p:txBody>
      </p:sp>
      <p:graphicFrame>
        <p:nvGraphicFramePr>
          <p:cNvPr id="4" name="Diagramm 3">
            <a:extLst>
              <a:ext uri="{FF2B5EF4-FFF2-40B4-BE49-F238E27FC236}">
                <a16:creationId xmlns:a16="http://schemas.microsoft.com/office/drawing/2014/main" id="{B2604CC3-243B-41A6-A21D-F3AFC2182D61}"/>
              </a:ext>
            </a:extLst>
          </p:cNvPr>
          <p:cNvGraphicFramePr/>
          <p:nvPr>
            <p:extLst>
              <p:ext uri="{D42A27DB-BD31-4B8C-83A1-F6EECF244321}">
                <p14:modId xmlns:p14="http://schemas.microsoft.com/office/powerpoint/2010/main" val="1965194775"/>
              </p:ext>
            </p:extLst>
          </p:nvPr>
        </p:nvGraphicFramePr>
        <p:xfrm>
          <a:off x="810491" y="1256506"/>
          <a:ext cx="1054330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1DF25C62-8DFE-4F97-8A84-04EDD011D023}"/>
              </a:ext>
            </a:extLst>
          </p:cNvPr>
          <p:cNvSpPr>
            <a:spLocks noGrp="1"/>
          </p:cNvSpPr>
          <p:nvPr>
            <p:ph type="sldNum" sz="quarter" idx="12"/>
          </p:nvPr>
        </p:nvSpPr>
        <p:spPr/>
        <p:txBody>
          <a:bodyPr/>
          <a:lstStyle/>
          <a:p>
            <a:fld id="{B34092F8-88B9-48E5-9B8F-3F206E5F35A9}" type="slidenum">
              <a:rPr lang="hr-HR" smtClean="0"/>
              <a:t>5</a:t>
            </a:fld>
            <a:endParaRPr lang="hr-HR"/>
          </a:p>
        </p:txBody>
      </p:sp>
    </p:spTree>
    <p:extLst>
      <p:ext uri="{BB962C8B-B14F-4D97-AF65-F5344CB8AC3E}">
        <p14:creationId xmlns:p14="http://schemas.microsoft.com/office/powerpoint/2010/main" val="231897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14918" y="908050"/>
            <a:ext cx="4607983" cy="1017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en-GB" sz="1600" b="0">
                <a:solidFill>
                  <a:schemeClr val="tx1"/>
                </a:solidFill>
                <a:latin typeface="Calibri" panose="020F0502020204030204" pitchFamily="34" charset="0"/>
                <a:ea typeface="MS Mincho" charset="0"/>
                <a:cs typeface="Calibri" panose="020F0502020204030204" pitchFamily="34" charset="0"/>
              </a:rPr>
              <a:t>Embeddedness:</a:t>
            </a:r>
          </a:p>
          <a:p>
            <a:pPr algn="ctr">
              <a:defRPr/>
            </a:pPr>
            <a:r>
              <a:rPr lang="en-GB" sz="1600" b="1">
                <a:solidFill>
                  <a:schemeClr val="tx1"/>
                </a:solidFill>
                <a:latin typeface="Calibri" panose="020F0502020204030204" pitchFamily="34" charset="0"/>
                <a:ea typeface="MS Mincho" charset="0"/>
                <a:cs typeface="Calibri" panose="020F0502020204030204" pitchFamily="34" charset="0"/>
              </a:rPr>
              <a:t>Informal institutions</a:t>
            </a:r>
            <a:r>
              <a:rPr lang="en-GB" sz="1600" b="0">
                <a:solidFill>
                  <a:schemeClr val="tx1"/>
                </a:solidFill>
                <a:latin typeface="Calibri" panose="020F0502020204030204" pitchFamily="34" charset="0"/>
                <a:ea typeface="MS Mincho" charset="0"/>
                <a:cs typeface="Calibri" panose="020F0502020204030204" pitchFamily="34" charset="0"/>
              </a:rPr>
              <a:t>, customs, </a:t>
            </a:r>
          </a:p>
          <a:p>
            <a:pPr algn="ctr">
              <a:defRPr/>
            </a:pPr>
            <a:r>
              <a:rPr lang="en-GB" sz="1600" b="0">
                <a:solidFill>
                  <a:schemeClr val="tx1"/>
                </a:solidFill>
                <a:latin typeface="Calibri" panose="020F0502020204030204" pitchFamily="34" charset="0"/>
                <a:ea typeface="MS Mincho" charset="0"/>
                <a:cs typeface="Calibri" panose="020F0502020204030204" pitchFamily="34" charset="0"/>
              </a:rPr>
              <a:t>traditions, norms, religion</a:t>
            </a:r>
          </a:p>
        </p:txBody>
      </p:sp>
      <p:sp>
        <p:nvSpPr>
          <p:cNvPr id="22531" name="Rectangle 3"/>
          <p:cNvSpPr>
            <a:spLocks noChangeArrowheads="1"/>
          </p:cNvSpPr>
          <p:nvPr/>
        </p:nvSpPr>
        <p:spPr bwMode="auto">
          <a:xfrm>
            <a:off x="814918" y="2095501"/>
            <a:ext cx="4607983" cy="10763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pPr algn="ctr">
              <a:defRPr/>
            </a:pPr>
            <a:endParaRPr lang="en-GB" altLang="en-US" b="0" dirty="0">
              <a:solidFill>
                <a:schemeClr val="tx1"/>
              </a:solidFill>
              <a:latin typeface="Calibri" panose="020F0502020204030204" pitchFamily="34" charset="0"/>
              <a:cs typeface="Calibri" panose="020F0502020204030204" pitchFamily="34" charset="0"/>
            </a:endParaRPr>
          </a:p>
          <a:p>
            <a:pPr algn="ctr">
              <a:defRPr/>
            </a:pPr>
            <a:r>
              <a:rPr lang="en-GB" altLang="en-US" sz="1600" b="0" dirty="0">
                <a:solidFill>
                  <a:schemeClr val="tx1"/>
                </a:solidFill>
                <a:latin typeface="Calibri" panose="020F0502020204030204" pitchFamily="34" charset="0"/>
                <a:cs typeface="Calibri" panose="020F0502020204030204" pitchFamily="34" charset="0"/>
              </a:rPr>
              <a:t>Institutional Environment:</a:t>
            </a:r>
          </a:p>
          <a:p>
            <a:pPr algn="ctr">
              <a:defRPr/>
            </a:pPr>
            <a:r>
              <a:rPr lang="en-GB" altLang="en-US" sz="1600" dirty="0">
                <a:solidFill>
                  <a:schemeClr val="tx1"/>
                </a:solidFill>
                <a:latin typeface="Calibri" panose="020F0502020204030204" pitchFamily="34" charset="0"/>
                <a:cs typeface="Calibri" panose="020F0502020204030204" pitchFamily="34" charset="0"/>
              </a:rPr>
              <a:t>Formal rules of the game </a:t>
            </a:r>
            <a:r>
              <a:rPr lang="en-GB" altLang="en-US" sz="1600" b="0" dirty="0">
                <a:solidFill>
                  <a:schemeClr val="tx1"/>
                </a:solidFill>
                <a:latin typeface="Calibri" panose="020F0502020204030204" pitchFamily="34" charset="0"/>
                <a:cs typeface="Calibri" panose="020F0502020204030204" pitchFamily="34" charset="0"/>
              </a:rPr>
              <a:t>– esp.</a:t>
            </a:r>
          </a:p>
          <a:p>
            <a:pPr algn="ctr">
              <a:defRPr/>
            </a:pPr>
            <a:r>
              <a:rPr lang="en-GB" altLang="en-US" sz="1600" b="0" dirty="0">
                <a:solidFill>
                  <a:schemeClr val="tx1"/>
                </a:solidFill>
                <a:latin typeface="Calibri" panose="020F0502020204030204" pitchFamily="34" charset="0"/>
                <a:cs typeface="Calibri" panose="020F0502020204030204" pitchFamily="34" charset="0"/>
              </a:rPr>
              <a:t>property (polity, judiciary, </a:t>
            </a:r>
          </a:p>
          <a:p>
            <a:pPr algn="ctr">
              <a:defRPr/>
            </a:pPr>
            <a:r>
              <a:rPr lang="en-GB" altLang="en-US" sz="1600" b="0" dirty="0">
                <a:solidFill>
                  <a:schemeClr val="tx1"/>
                </a:solidFill>
                <a:latin typeface="Calibri" panose="020F0502020204030204" pitchFamily="34" charset="0"/>
                <a:cs typeface="Calibri" panose="020F0502020204030204" pitchFamily="34" charset="0"/>
              </a:rPr>
              <a:t>bureaucracy)</a:t>
            </a:r>
          </a:p>
          <a:p>
            <a:pPr algn="ctr">
              <a:defRPr/>
            </a:pPr>
            <a:endParaRPr lang="en-GB" altLang="en-US" sz="1600" b="0" dirty="0">
              <a:solidFill>
                <a:schemeClr val="tx1"/>
              </a:solidFill>
              <a:latin typeface="Calibri" panose="020F0502020204030204" pitchFamily="34" charset="0"/>
              <a:cs typeface="Calibri" panose="020F0502020204030204" pitchFamily="34" charset="0"/>
            </a:endParaRPr>
          </a:p>
        </p:txBody>
      </p:sp>
      <p:sp>
        <p:nvSpPr>
          <p:cNvPr id="22532" name="Rectangle 4"/>
          <p:cNvSpPr>
            <a:spLocks noChangeArrowheads="1"/>
          </p:cNvSpPr>
          <p:nvPr/>
        </p:nvSpPr>
        <p:spPr bwMode="auto">
          <a:xfrm>
            <a:off x="814918" y="3392488"/>
            <a:ext cx="4607983"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pPr algn="ctr">
              <a:defRPr/>
            </a:pPr>
            <a:endParaRPr lang="en-GB" altLang="en-US" b="0" dirty="0">
              <a:solidFill>
                <a:schemeClr val="tx1"/>
              </a:solidFill>
              <a:latin typeface="Calibri" panose="020F0502020204030204" pitchFamily="34" charset="0"/>
              <a:cs typeface="Calibri" panose="020F0502020204030204" pitchFamily="34" charset="0"/>
            </a:endParaRPr>
          </a:p>
          <a:p>
            <a:pPr algn="ctr">
              <a:defRPr/>
            </a:pPr>
            <a:r>
              <a:rPr lang="en-GB" altLang="en-US" sz="1600" b="0" dirty="0">
                <a:solidFill>
                  <a:schemeClr val="tx1"/>
                </a:solidFill>
                <a:latin typeface="Calibri" panose="020F0502020204030204" pitchFamily="34" charset="0"/>
                <a:cs typeface="Calibri" panose="020F0502020204030204" pitchFamily="34" charset="0"/>
              </a:rPr>
              <a:t>Governance: Play of the game – </a:t>
            </a:r>
          </a:p>
          <a:p>
            <a:pPr algn="ctr">
              <a:defRPr/>
            </a:pPr>
            <a:r>
              <a:rPr lang="en-GB" altLang="en-US" sz="1600" b="0" dirty="0">
                <a:solidFill>
                  <a:schemeClr val="tx1"/>
                </a:solidFill>
                <a:latin typeface="Calibri" panose="020F0502020204030204" pitchFamily="34" charset="0"/>
                <a:cs typeface="Calibri" panose="020F0502020204030204" pitchFamily="34" charset="0"/>
              </a:rPr>
              <a:t>esp. contract </a:t>
            </a:r>
          </a:p>
          <a:p>
            <a:pPr algn="ctr">
              <a:defRPr/>
            </a:pPr>
            <a:r>
              <a:rPr lang="en-GB" altLang="en-US" sz="1600" b="0" dirty="0">
                <a:solidFill>
                  <a:schemeClr val="tx1"/>
                </a:solidFill>
                <a:latin typeface="Calibri" panose="020F0502020204030204" pitchFamily="34" charset="0"/>
                <a:cs typeface="Calibri" panose="020F0502020204030204" pitchFamily="34" charset="0"/>
              </a:rPr>
              <a:t>(aligning governance </a:t>
            </a:r>
          </a:p>
          <a:p>
            <a:pPr algn="ctr">
              <a:defRPr/>
            </a:pPr>
            <a:r>
              <a:rPr lang="en-GB" altLang="en-US" sz="1600" b="0" dirty="0">
                <a:solidFill>
                  <a:schemeClr val="tx1"/>
                </a:solidFill>
                <a:latin typeface="Calibri" panose="020F0502020204030204" pitchFamily="34" charset="0"/>
                <a:cs typeface="Calibri" panose="020F0502020204030204" pitchFamily="34" charset="0"/>
              </a:rPr>
              <a:t>structures with transactions)</a:t>
            </a:r>
          </a:p>
          <a:p>
            <a:pPr algn="ctr">
              <a:defRPr/>
            </a:pPr>
            <a:endParaRPr lang="en-GB" altLang="en-US" sz="1600" b="0" dirty="0">
              <a:solidFill>
                <a:schemeClr val="tx1"/>
              </a:solidFill>
              <a:latin typeface="Calibri" panose="020F0502020204030204" pitchFamily="34" charset="0"/>
              <a:cs typeface="Calibri" panose="020F0502020204030204" pitchFamily="34" charset="0"/>
            </a:endParaRPr>
          </a:p>
        </p:txBody>
      </p:sp>
      <p:sp>
        <p:nvSpPr>
          <p:cNvPr id="22533" name="Rectangle 5"/>
          <p:cNvSpPr>
            <a:spLocks noChangeArrowheads="1"/>
          </p:cNvSpPr>
          <p:nvPr/>
        </p:nvSpPr>
        <p:spPr bwMode="auto">
          <a:xfrm>
            <a:off x="814918" y="4654550"/>
            <a:ext cx="4607983"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defRPr/>
            </a:pPr>
            <a:endParaRPr lang="en-GB" sz="1200" b="0" dirty="0">
              <a:solidFill>
                <a:schemeClr val="tx1"/>
              </a:solidFill>
              <a:latin typeface="Calibri" panose="020F0502020204030204" pitchFamily="34" charset="0"/>
              <a:ea typeface="MS Mincho" charset="0"/>
              <a:cs typeface="Calibri" panose="020F0502020204030204" pitchFamily="34" charset="0"/>
            </a:endParaRP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Resource </a:t>
            </a: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allocation and employment </a:t>
            </a: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(prices and quantities; </a:t>
            </a:r>
          </a:p>
          <a:p>
            <a:pPr algn="ctr">
              <a:defRPr/>
            </a:pPr>
            <a:r>
              <a:rPr lang="en-GB" sz="1600" b="0" dirty="0">
                <a:solidFill>
                  <a:schemeClr val="tx1"/>
                </a:solidFill>
                <a:latin typeface="Calibri" panose="020F0502020204030204" pitchFamily="34" charset="0"/>
                <a:ea typeface="MS Mincho" charset="0"/>
                <a:cs typeface="Calibri" panose="020F0502020204030204" pitchFamily="34" charset="0"/>
              </a:rPr>
              <a:t>incentive alignment)</a:t>
            </a:r>
          </a:p>
          <a:p>
            <a:pPr algn="ctr">
              <a:defRPr/>
            </a:pPr>
            <a:endParaRPr lang="en-GB" sz="1600" b="0" dirty="0">
              <a:solidFill>
                <a:schemeClr val="tx1"/>
              </a:solidFill>
              <a:latin typeface="Calibri" panose="020F0502020204030204" pitchFamily="34" charset="0"/>
              <a:ea typeface="MS Mincho" charset="0"/>
              <a:cs typeface="Calibri" panose="020F0502020204030204" pitchFamily="34" charset="0"/>
            </a:endParaRPr>
          </a:p>
        </p:txBody>
      </p:sp>
      <p:sp>
        <p:nvSpPr>
          <p:cNvPr id="22534" name="Text Box 6"/>
          <p:cNvSpPr txBox="1">
            <a:spLocks noChangeArrowheads="1"/>
          </p:cNvSpPr>
          <p:nvPr/>
        </p:nvSpPr>
        <p:spPr bwMode="auto">
          <a:xfrm>
            <a:off x="2118784" y="549275"/>
            <a:ext cx="182456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lgn="ctr">
              <a:defRPr/>
            </a:pPr>
            <a:r>
              <a:rPr lang="en-GB" sz="1800">
                <a:latin typeface="Calibri" panose="020F0502020204030204" pitchFamily="34" charset="0"/>
                <a:ea typeface="MS Mincho" charset="0"/>
                <a:cs typeface="Calibri" panose="020F0502020204030204" pitchFamily="34" charset="0"/>
              </a:rPr>
              <a:t>Level</a:t>
            </a:r>
          </a:p>
        </p:txBody>
      </p:sp>
      <p:sp>
        <p:nvSpPr>
          <p:cNvPr id="22535" name="Text Box 7"/>
          <p:cNvSpPr txBox="1">
            <a:spLocks noChangeArrowheads="1"/>
          </p:cNvSpPr>
          <p:nvPr/>
        </p:nvSpPr>
        <p:spPr bwMode="auto">
          <a:xfrm>
            <a:off x="182034" y="1371601"/>
            <a:ext cx="63076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800" b="0">
                <a:latin typeface="Calibri" panose="020F0502020204030204" pitchFamily="34" charset="0"/>
                <a:ea typeface="MS Mincho" charset="0"/>
                <a:cs typeface="Calibri" panose="020F0502020204030204" pitchFamily="34" charset="0"/>
              </a:rPr>
              <a:t>L1</a:t>
            </a:r>
          </a:p>
        </p:txBody>
      </p:sp>
      <p:sp>
        <p:nvSpPr>
          <p:cNvPr id="22536" name="Text Box 8"/>
          <p:cNvSpPr txBox="1">
            <a:spLocks noChangeArrowheads="1"/>
          </p:cNvSpPr>
          <p:nvPr/>
        </p:nvSpPr>
        <p:spPr bwMode="auto">
          <a:xfrm>
            <a:off x="182034" y="2409825"/>
            <a:ext cx="63076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800" b="0">
                <a:latin typeface="Calibri" panose="020F0502020204030204" pitchFamily="34" charset="0"/>
                <a:ea typeface="MS Mincho" charset="0"/>
                <a:cs typeface="Calibri" panose="020F0502020204030204" pitchFamily="34" charset="0"/>
              </a:rPr>
              <a:t>L2</a:t>
            </a:r>
          </a:p>
        </p:txBody>
      </p:sp>
      <p:sp>
        <p:nvSpPr>
          <p:cNvPr id="22537" name="Text Box 9"/>
          <p:cNvSpPr txBox="1">
            <a:spLocks noChangeArrowheads="1"/>
          </p:cNvSpPr>
          <p:nvPr/>
        </p:nvSpPr>
        <p:spPr bwMode="auto">
          <a:xfrm>
            <a:off x="182034" y="3786189"/>
            <a:ext cx="63076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800" b="0">
                <a:latin typeface="Calibri" panose="020F0502020204030204" pitchFamily="34" charset="0"/>
                <a:ea typeface="MS Mincho" charset="0"/>
                <a:cs typeface="Calibri" panose="020F0502020204030204" pitchFamily="34" charset="0"/>
              </a:rPr>
              <a:t>L3</a:t>
            </a:r>
          </a:p>
        </p:txBody>
      </p:sp>
      <p:sp>
        <p:nvSpPr>
          <p:cNvPr id="22538" name="Text Box 10"/>
          <p:cNvSpPr txBox="1">
            <a:spLocks noChangeArrowheads="1"/>
          </p:cNvSpPr>
          <p:nvPr/>
        </p:nvSpPr>
        <p:spPr bwMode="auto">
          <a:xfrm>
            <a:off x="182034" y="4975225"/>
            <a:ext cx="63076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800" b="0">
                <a:latin typeface="Calibri" panose="020F0502020204030204" pitchFamily="34" charset="0"/>
                <a:ea typeface="MS Mincho" charset="0"/>
                <a:cs typeface="Calibri" panose="020F0502020204030204" pitchFamily="34" charset="0"/>
              </a:rPr>
              <a:t>L4</a:t>
            </a:r>
          </a:p>
        </p:txBody>
      </p:sp>
      <p:sp>
        <p:nvSpPr>
          <p:cNvPr id="22539" name="Line 11"/>
          <p:cNvSpPr>
            <a:spLocks noChangeShapeType="1"/>
          </p:cNvSpPr>
          <p:nvPr/>
        </p:nvSpPr>
        <p:spPr bwMode="auto">
          <a:xfrm>
            <a:off x="1524000" y="1876425"/>
            <a:ext cx="0" cy="30480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0" name="Line 12"/>
          <p:cNvSpPr>
            <a:spLocks noChangeShapeType="1"/>
          </p:cNvSpPr>
          <p:nvPr/>
        </p:nvSpPr>
        <p:spPr bwMode="auto">
          <a:xfrm>
            <a:off x="1524000" y="3171825"/>
            <a:ext cx="0" cy="30480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1" name="Line 13"/>
          <p:cNvSpPr>
            <a:spLocks noChangeShapeType="1"/>
          </p:cNvSpPr>
          <p:nvPr/>
        </p:nvSpPr>
        <p:spPr bwMode="auto">
          <a:xfrm>
            <a:off x="1524000" y="4365625"/>
            <a:ext cx="0" cy="304800"/>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2" name="Line 14"/>
          <p:cNvSpPr>
            <a:spLocks noChangeShapeType="1"/>
          </p:cNvSpPr>
          <p:nvPr/>
        </p:nvSpPr>
        <p:spPr bwMode="auto">
          <a:xfrm>
            <a:off x="711201" y="2028825"/>
            <a:ext cx="8953500"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3" name="Line 15"/>
          <p:cNvSpPr>
            <a:spLocks noChangeShapeType="1"/>
          </p:cNvSpPr>
          <p:nvPr/>
        </p:nvSpPr>
        <p:spPr bwMode="auto">
          <a:xfrm>
            <a:off x="812801" y="3252788"/>
            <a:ext cx="8953500"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4" name="Line 16"/>
          <p:cNvSpPr>
            <a:spLocks noChangeShapeType="1"/>
          </p:cNvSpPr>
          <p:nvPr/>
        </p:nvSpPr>
        <p:spPr bwMode="auto">
          <a:xfrm>
            <a:off x="914401" y="4518025"/>
            <a:ext cx="8953500" cy="0"/>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5" name="Line 17"/>
          <p:cNvSpPr>
            <a:spLocks noChangeShapeType="1"/>
          </p:cNvSpPr>
          <p:nvPr/>
        </p:nvSpPr>
        <p:spPr bwMode="auto">
          <a:xfrm flipV="1">
            <a:off x="3048000" y="1876425"/>
            <a:ext cx="0" cy="304800"/>
          </a:xfrm>
          <a:prstGeom prst="line">
            <a:avLst/>
          </a:prstGeom>
          <a:noFill/>
          <a:ln w="38100">
            <a:solidFill>
              <a:schemeClr val="accent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6" name="Line 18"/>
          <p:cNvSpPr>
            <a:spLocks noChangeShapeType="1"/>
          </p:cNvSpPr>
          <p:nvPr/>
        </p:nvSpPr>
        <p:spPr bwMode="auto">
          <a:xfrm flipV="1">
            <a:off x="3048000" y="3171825"/>
            <a:ext cx="0" cy="304800"/>
          </a:xfrm>
          <a:prstGeom prst="line">
            <a:avLst/>
          </a:prstGeom>
          <a:noFill/>
          <a:ln w="38100">
            <a:solidFill>
              <a:schemeClr val="accent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7" name="Line 19"/>
          <p:cNvSpPr>
            <a:spLocks noChangeShapeType="1"/>
          </p:cNvSpPr>
          <p:nvPr/>
        </p:nvSpPr>
        <p:spPr bwMode="auto">
          <a:xfrm flipV="1">
            <a:off x="3048000" y="4365625"/>
            <a:ext cx="0" cy="304800"/>
          </a:xfrm>
          <a:prstGeom prst="line">
            <a:avLst/>
          </a:prstGeom>
          <a:noFill/>
          <a:ln w="38100">
            <a:solidFill>
              <a:schemeClr val="accent6"/>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b="0">
              <a:solidFill>
                <a:schemeClr val="tx1"/>
              </a:solidFill>
              <a:latin typeface="Calibri" panose="020F0502020204030204" pitchFamily="34" charset="0"/>
              <a:ea typeface="MS Mincho" charset="0"/>
              <a:cs typeface="Calibri" panose="020F0502020204030204" pitchFamily="34" charset="0"/>
            </a:endParaRPr>
          </a:p>
        </p:txBody>
      </p:sp>
      <p:sp>
        <p:nvSpPr>
          <p:cNvPr id="22548" name="Text Box 20"/>
          <p:cNvSpPr txBox="1">
            <a:spLocks noChangeArrowheads="1"/>
          </p:cNvSpPr>
          <p:nvPr/>
        </p:nvSpPr>
        <p:spPr bwMode="auto">
          <a:xfrm>
            <a:off x="5099050" y="549276"/>
            <a:ext cx="219498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lgn="ctr">
              <a:defRPr/>
            </a:pPr>
            <a:r>
              <a:rPr lang="en-GB" sz="1800" dirty="0">
                <a:latin typeface="Calibri" panose="020F0502020204030204" pitchFamily="34" charset="0"/>
                <a:ea typeface="MS Mincho" charset="0"/>
                <a:cs typeface="Calibri" panose="020F0502020204030204" pitchFamily="34" charset="0"/>
              </a:rPr>
              <a:t>Frequency</a:t>
            </a:r>
          </a:p>
          <a:p>
            <a:pPr algn="ctr">
              <a:defRPr/>
            </a:pPr>
            <a:r>
              <a:rPr lang="en-GB" sz="1800" dirty="0">
                <a:latin typeface="Calibri" panose="020F0502020204030204" pitchFamily="34" charset="0"/>
                <a:ea typeface="MS Mincho" charset="0"/>
                <a:cs typeface="Calibri" panose="020F0502020204030204" pitchFamily="34" charset="0"/>
              </a:rPr>
              <a:t>   (years)</a:t>
            </a:r>
          </a:p>
        </p:txBody>
      </p:sp>
      <p:sp>
        <p:nvSpPr>
          <p:cNvPr id="22549" name="Text Box 21"/>
          <p:cNvSpPr txBox="1">
            <a:spLocks noChangeArrowheads="1"/>
          </p:cNvSpPr>
          <p:nvPr/>
        </p:nvSpPr>
        <p:spPr bwMode="auto">
          <a:xfrm>
            <a:off x="5659967" y="1557338"/>
            <a:ext cx="142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10</a:t>
            </a:r>
            <a:r>
              <a:rPr lang="en-GB" sz="1600" b="0" baseline="30000">
                <a:latin typeface="Calibri" panose="020F0502020204030204" pitchFamily="34" charset="0"/>
                <a:ea typeface="MS Mincho" charset="0"/>
                <a:cs typeface="Calibri" panose="020F0502020204030204" pitchFamily="34" charset="0"/>
              </a:rPr>
              <a:t>2</a:t>
            </a:r>
            <a:r>
              <a:rPr lang="en-GB" sz="1600" b="0">
                <a:latin typeface="Calibri" panose="020F0502020204030204" pitchFamily="34" charset="0"/>
                <a:ea typeface="MS Mincho" charset="0"/>
                <a:cs typeface="Calibri" panose="020F0502020204030204" pitchFamily="34" charset="0"/>
              </a:rPr>
              <a:t> to 10</a:t>
            </a:r>
            <a:r>
              <a:rPr lang="en-GB" sz="1600" b="0" baseline="30000">
                <a:latin typeface="Calibri" panose="020F0502020204030204" pitchFamily="34" charset="0"/>
                <a:ea typeface="MS Mincho" charset="0"/>
                <a:cs typeface="Calibri" panose="020F0502020204030204" pitchFamily="34" charset="0"/>
              </a:rPr>
              <a:t>3</a:t>
            </a:r>
          </a:p>
        </p:txBody>
      </p:sp>
      <p:sp>
        <p:nvSpPr>
          <p:cNvPr id="22550" name="Text Box 22"/>
          <p:cNvSpPr txBox="1">
            <a:spLocks noChangeArrowheads="1"/>
          </p:cNvSpPr>
          <p:nvPr/>
        </p:nvSpPr>
        <p:spPr bwMode="auto">
          <a:xfrm>
            <a:off x="5757334" y="2455864"/>
            <a:ext cx="939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10 to 10</a:t>
            </a:r>
            <a:r>
              <a:rPr lang="en-GB" sz="1600" b="0" baseline="30000">
                <a:latin typeface="Calibri" panose="020F0502020204030204" pitchFamily="34" charset="0"/>
                <a:ea typeface="MS Mincho" charset="0"/>
                <a:cs typeface="Calibri" panose="020F0502020204030204" pitchFamily="34" charset="0"/>
              </a:rPr>
              <a:t>2</a:t>
            </a:r>
          </a:p>
        </p:txBody>
      </p:sp>
      <p:sp>
        <p:nvSpPr>
          <p:cNvPr id="22551" name="Text Box 23"/>
          <p:cNvSpPr txBox="1">
            <a:spLocks noChangeArrowheads="1"/>
          </p:cNvSpPr>
          <p:nvPr/>
        </p:nvSpPr>
        <p:spPr bwMode="auto">
          <a:xfrm>
            <a:off x="5852585" y="3752850"/>
            <a:ext cx="7661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1 to 10</a:t>
            </a:r>
          </a:p>
        </p:txBody>
      </p:sp>
      <p:sp>
        <p:nvSpPr>
          <p:cNvPr id="22552" name="Text Box 24"/>
          <p:cNvSpPr txBox="1">
            <a:spLocks noChangeArrowheads="1"/>
          </p:cNvSpPr>
          <p:nvPr/>
        </p:nvSpPr>
        <p:spPr bwMode="auto">
          <a:xfrm>
            <a:off x="5736167" y="5014914"/>
            <a:ext cx="206586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continuous</a:t>
            </a:r>
          </a:p>
        </p:txBody>
      </p:sp>
      <p:sp>
        <p:nvSpPr>
          <p:cNvPr id="22553" name="Text Box 25"/>
          <p:cNvSpPr txBox="1">
            <a:spLocks noChangeArrowheads="1"/>
          </p:cNvSpPr>
          <p:nvPr/>
        </p:nvSpPr>
        <p:spPr bwMode="auto">
          <a:xfrm>
            <a:off x="7727951" y="549275"/>
            <a:ext cx="166793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800">
                <a:latin typeface="Calibri" panose="020F0502020204030204" pitchFamily="34" charset="0"/>
                <a:ea typeface="MS Mincho" charset="0"/>
                <a:cs typeface="Calibri" panose="020F0502020204030204" pitchFamily="34" charset="0"/>
              </a:rPr>
              <a:t>Purpose</a:t>
            </a:r>
          </a:p>
        </p:txBody>
      </p:sp>
      <p:sp>
        <p:nvSpPr>
          <p:cNvPr id="22554" name="Text Box 26"/>
          <p:cNvSpPr txBox="1">
            <a:spLocks noChangeArrowheads="1"/>
          </p:cNvSpPr>
          <p:nvPr/>
        </p:nvSpPr>
        <p:spPr bwMode="auto">
          <a:xfrm>
            <a:off x="7440084" y="1341438"/>
            <a:ext cx="340148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a:latin typeface="Calibri" panose="020F0502020204030204" pitchFamily="34" charset="0"/>
                <a:ea typeface="MS Mincho" charset="0"/>
                <a:cs typeface="Calibri" panose="020F0502020204030204" pitchFamily="34" charset="0"/>
              </a:rPr>
              <a:t>Often noncalculative; </a:t>
            </a:r>
          </a:p>
          <a:p>
            <a:pPr>
              <a:defRPr/>
            </a:pPr>
            <a:r>
              <a:rPr lang="en-GB" sz="1600" b="0">
                <a:latin typeface="Calibri" panose="020F0502020204030204" pitchFamily="34" charset="0"/>
                <a:ea typeface="MS Mincho" charset="0"/>
                <a:cs typeface="Calibri" panose="020F0502020204030204" pitchFamily="34" charset="0"/>
              </a:rPr>
              <a:t>spontaneous</a:t>
            </a:r>
          </a:p>
        </p:txBody>
      </p:sp>
      <p:sp>
        <p:nvSpPr>
          <p:cNvPr id="22555" name="Text Box 27"/>
          <p:cNvSpPr txBox="1">
            <a:spLocks noChangeArrowheads="1"/>
          </p:cNvSpPr>
          <p:nvPr/>
        </p:nvSpPr>
        <p:spPr bwMode="auto">
          <a:xfrm>
            <a:off x="7440084" y="2095500"/>
            <a:ext cx="335068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dirty="0">
                <a:latin typeface="Calibri" panose="020F0502020204030204" pitchFamily="34" charset="0"/>
                <a:ea typeface="MS Mincho" charset="0"/>
                <a:cs typeface="Calibri" panose="020F0502020204030204" pitchFamily="34" charset="0"/>
              </a:rPr>
              <a:t>Get the institutional </a:t>
            </a:r>
          </a:p>
          <a:p>
            <a:pPr>
              <a:defRPr/>
            </a:pPr>
            <a:r>
              <a:rPr lang="en-GB" sz="1600" b="0" dirty="0">
                <a:latin typeface="Calibri" panose="020F0502020204030204" pitchFamily="34" charset="0"/>
                <a:ea typeface="MS Mincho" charset="0"/>
                <a:cs typeface="Calibri" panose="020F0502020204030204" pitchFamily="34" charset="0"/>
              </a:rPr>
              <a:t>environment right. </a:t>
            </a:r>
          </a:p>
          <a:p>
            <a:pPr>
              <a:defRPr/>
            </a:pPr>
            <a:r>
              <a:rPr lang="en-GB" sz="1600" b="0" dirty="0">
                <a:latin typeface="Calibri" panose="020F0502020204030204" pitchFamily="34" charset="0"/>
                <a:ea typeface="MS Mincho" charset="0"/>
                <a:cs typeface="Calibri" panose="020F0502020204030204" pitchFamily="34" charset="0"/>
              </a:rPr>
              <a:t>1</a:t>
            </a:r>
            <a:r>
              <a:rPr lang="en-GB" sz="1600" b="0" baseline="30000" dirty="0">
                <a:latin typeface="Calibri" panose="020F0502020204030204" pitchFamily="34" charset="0"/>
                <a:ea typeface="MS Mincho" charset="0"/>
                <a:cs typeface="Calibri" panose="020F0502020204030204" pitchFamily="34" charset="0"/>
              </a:rPr>
              <a:t>st</a:t>
            </a:r>
            <a:r>
              <a:rPr lang="en-GB" sz="1600" baseline="30000" dirty="0">
                <a:latin typeface="Calibri" panose="020F0502020204030204" pitchFamily="34" charset="0"/>
                <a:ea typeface="MS Mincho" charset="0"/>
                <a:cs typeface="Calibri" panose="020F0502020204030204" pitchFamily="34" charset="0"/>
              </a:rPr>
              <a:t> </a:t>
            </a:r>
            <a:r>
              <a:rPr lang="en-GB" sz="1600" b="0" dirty="0">
                <a:latin typeface="Calibri" panose="020F0502020204030204" pitchFamily="34" charset="0"/>
                <a:ea typeface="MS Mincho" charset="0"/>
                <a:cs typeface="Calibri" panose="020F0502020204030204" pitchFamily="34" charset="0"/>
              </a:rPr>
              <a:t>order economising</a:t>
            </a:r>
          </a:p>
        </p:txBody>
      </p:sp>
      <p:sp>
        <p:nvSpPr>
          <p:cNvPr id="22556" name="Text Box 28"/>
          <p:cNvSpPr txBox="1">
            <a:spLocks noChangeArrowheads="1"/>
          </p:cNvSpPr>
          <p:nvPr/>
        </p:nvSpPr>
        <p:spPr bwMode="auto">
          <a:xfrm>
            <a:off x="7440084" y="3392488"/>
            <a:ext cx="31326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dirty="0">
                <a:latin typeface="Calibri" panose="020F0502020204030204" pitchFamily="34" charset="0"/>
                <a:ea typeface="MS Mincho" charset="0"/>
                <a:cs typeface="Calibri" panose="020F0502020204030204" pitchFamily="34" charset="0"/>
              </a:rPr>
              <a:t>Get the governance </a:t>
            </a:r>
          </a:p>
          <a:p>
            <a:pPr>
              <a:defRPr/>
            </a:pPr>
            <a:r>
              <a:rPr lang="en-GB" sz="1600" b="0" dirty="0">
                <a:latin typeface="Calibri" panose="020F0502020204030204" pitchFamily="34" charset="0"/>
                <a:ea typeface="MS Mincho" charset="0"/>
                <a:cs typeface="Calibri" panose="020F0502020204030204" pitchFamily="34" charset="0"/>
              </a:rPr>
              <a:t>structures right. </a:t>
            </a:r>
          </a:p>
          <a:p>
            <a:pPr>
              <a:defRPr/>
            </a:pPr>
            <a:r>
              <a:rPr lang="en-GB" sz="1600" b="0" dirty="0">
                <a:latin typeface="Calibri" panose="020F0502020204030204" pitchFamily="34" charset="0"/>
                <a:ea typeface="MS Mincho" charset="0"/>
                <a:cs typeface="Calibri" panose="020F0502020204030204" pitchFamily="34" charset="0"/>
              </a:rPr>
              <a:t>2</a:t>
            </a:r>
            <a:r>
              <a:rPr lang="en-GB" sz="1600" b="0" baseline="30000" dirty="0">
                <a:latin typeface="Calibri" panose="020F0502020204030204" pitchFamily="34" charset="0"/>
                <a:ea typeface="MS Mincho" charset="0"/>
                <a:cs typeface="Calibri" panose="020F0502020204030204" pitchFamily="34" charset="0"/>
              </a:rPr>
              <a:t>nd</a:t>
            </a:r>
            <a:r>
              <a:rPr lang="en-GB" sz="1600" b="0" dirty="0">
                <a:latin typeface="Calibri" panose="020F0502020204030204" pitchFamily="34" charset="0"/>
                <a:ea typeface="MS Mincho" charset="0"/>
                <a:cs typeface="Calibri" panose="020F0502020204030204" pitchFamily="34" charset="0"/>
              </a:rPr>
              <a:t> order economising</a:t>
            </a:r>
          </a:p>
        </p:txBody>
      </p:sp>
      <p:sp>
        <p:nvSpPr>
          <p:cNvPr id="22557" name="Text Box 29"/>
          <p:cNvSpPr txBox="1">
            <a:spLocks noChangeArrowheads="1"/>
          </p:cNvSpPr>
          <p:nvPr/>
        </p:nvSpPr>
        <p:spPr bwMode="auto">
          <a:xfrm>
            <a:off x="6938435" y="4783863"/>
            <a:ext cx="375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600" b="0" dirty="0">
                <a:latin typeface="Calibri" panose="020F0502020204030204" pitchFamily="34" charset="0"/>
                <a:ea typeface="MS Mincho" charset="0"/>
                <a:cs typeface="Calibri" panose="020F0502020204030204" pitchFamily="34" charset="0"/>
              </a:rPr>
              <a:t>Get the marginal conditions right.</a:t>
            </a:r>
          </a:p>
          <a:p>
            <a:pPr>
              <a:defRPr/>
            </a:pPr>
            <a:r>
              <a:rPr lang="en-GB" sz="1600" b="0" dirty="0">
                <a:latin typeface="Calibri" panose="020F0502020204030204" pitchFamily="34" charset="0"/>
                <a:ea typeface="MS Mincho" charset="0"/>
                <a:cs typeface="Calibri" panose="020F0502020204030204" pitchFamily="34" charset="0"/>
              </a:rPr>
              <a:t>3rd order economising</a:t>
            </a:r>
          </a:p>
        </p:txBody>
      </p:sp>
      <p:sp>
        <p:nvSpPr>
          <p:cNvPr id="22558" name="Text Box 30"/>
          <p:cNvSpPr txBox="1">
            <a:spLocks noChangeArrowheads="1"/>
          </p:cNvSpPr>
          <p:nvPr/>
        </p:nvSpPr>
        <p:spPr bwMode="auto">
          <a:xfrm>
            <a:off x="239185" y="5878513"/>
            <a:ext cx="11304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000" b="0">
                <a:latin typeface="Calibri" panose="020F0502020204030204" pitchFamily="34" charset="0"/>
                <a:ea typeface="MS Mincho" charset="0"/>
                <a:cs typeface="Calibri" panose="020F0502020204030204" pitchFamily="34" charset="0"/>
              </a:rPr>
              <a:t>Williamson (2000)</a:t>
            </a:r>
          </a:p>
        </p:txBody>
      </p:sp>
      <p:sp>
        <p:nvSpPr>
          <p:cNvPr id="22559" name="Text Box 31"/>
          <p:cNvSpPr txBox="1">
            <a:spLocks noChangeArrowheads="1"/>
          </p:cNvSpPr>
          <p:nvPr/>
        </p:nvSpPr>
        <p:spPr bwMode="auto">
          <a:xfrm>
            <a:off x="1616630" y="5732420"/>
            <a:ext cx="1016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charset="0"/>
                <a:ea typeface="ＭＳ Ｐゴシック" charset="0"/>
                <a:cs typeface="ＭＳ Ｐゴシック" charset="0"/>
              </a:defRPr>
            </a:lvl1pPr>
            <a:lvl2pPr>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eaLnBrk="0" hangingPunct="0">
              <a:buFont typeface="Times" charset="0"/>
              <a:defRPr sz="2400">
                <a:solidFill>
                  <a:schemeClr val="tx1"/>
                </a:solidFill>
                <a:latin typeface="Verdana" charset="0"/>
                <a:ea typeface="ＭＳ Ｐゴシック" charset="0"/>
              </a:defRPr>
            </a:lvl6pPr>
            <a:lvl7pPr eaLnBrk="0" hangingPunct="0">
              <a:buFont typeface="Times" charset="0"/>
              <a:defRPr sz="2400">
                <a:solidFill>
                  <a:schemeClr val="tx1"/>
                </a:solidFill>
                <a:latin typeface="Verdana" charset="0"/>
                <a:ea typeface="ＭＳ Ｐゴシック" charset="0"/>
              </a:defRPr>
            </a:lvl7pPr>
            <a:lvl8pPr eaLnBrk="0" hangingPunct="0">
              <a:buFont typeface="Times" charset="0"/>
              <a:defRPr sz="2400">
                <a:solidFill>
                  <a:schemeClr val="tx1"/>
                </a:solidFill>
                <a:latin typeface="Verdana" charset="0"/>
                <a:ea typeface="ＭＳ Ｐゴシック" charset="0"/>
              </a:defRPr>
            </a:lvl8pPr>
            <a:lvl9pPr eaLnBrk="0" hangingPunct="0">
              <a:buFont typeface="Times" charset="0"/>
              <a:defRPr sz="2400">
                <a:solidFill>
                  <a:schemeClr val="tx1"/>
                </a:solidFill>
                <a:latin typeface="Verdana" charset="0"/>
                <a:ea typeface="ＭＳ Ｐゴシック" charset="0"/>
              </a:defRPr>
            </a:lvl9pPr>
          </a:lstStyle>
          <a:p>
            <a:pPr>
              <a:defRPr/>
            </a:pPr>
            <a:r>
              <a:rPr lang="en-GB" sz="1000" b="0" dirty="0">
                <a:latin typeface="Calibri" panose="020F0502020204030204" pitchFamily="34" charset="0"/>
                <a:ea typeface="MS Mincho" charset="0"/>
                <a:cs typeface="Calibri" panose="020F0502020204030204" pitchFamily="34" charset="0"/>
              </a:rPr>
              <a:t>L1: social theory                                                                L3: transaction cost economics</a:t>
            </a:r>
          </a:p>
          <a:p>
            <a:pPr>
              <a:defRPr/>
            </a:pPr>
            <a:r>
              <a:rPr lang="en-GB" sz="1000" b="0" dirty="0">
                <a:latin typeface="Calibri" panose="020F0502020204030204" pitchFamily="34" charset="0"/>
                <a:ea typeface="MS Mincho" charset="0"/>
                <a:cs typeface="Calibri" panose="020F0502020204030204" pitchFamily="34" charset="0"/>
              </a:rPr>
              <a:t>L2: economics of property rights/positive political theory  L4: neoclassical economics/agency theory</a:t>
            </a:r>
          </a:p>
        </p:txBody>
      </p:sp>
      <p:sp>
        <p:nvSpPr>
          <p:cNvPr id="276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fld id="{6206D742-BAAC-4588-BD27-078DCF584A8F}" type="slidenum">
              <a:rPr lang="en-GB" altLang="en-US" sz="1200" smtClean="0">
                <a:solidFill>
                  <a:schemeClr val="bg1"/>
                </a:solidFill>
                <a:latin typeface="Calibri Regular"/>
                <a:ea typeface="MS Mincho" pitchFamily="49" charset="-128"/>
              </a:rPr>
              <a:pPr>
                <a:lnSpc>
                  <a:spcPct val="100000"/>
                </a:lnSpc>
                <a:spcBef>
                  <a:spcPct val="0"/>
                </a:spcBef>
                <a:buClrTx/>
                <a:buFontTx/>
                <a:buNone/>
              </a:pPr>
              <a:t>6</a:t>
            </a:fld>
            <a:endParaRPr lang="en-GB" altLang="en-US" sz="1200">
              <a:solidFill>
                <a:schemeClr val="bg1"/>
              </a:solidFill>
              <a:latin typeface="Calibri Regular"/>
              <a:ea typeface="MS Mincho" pitchFamily="49" charset="-128"/>
            </a:endParaRPr>
          </a:p>
        </p:txBody>
      </p:sp>
      <p:sp>
        <p:nvSpPr>
          <p:cNvPr id="2" name="Ellipse 1">
            <a:extLst>
              <a:ext uri="{FF2B5EF4-FFF2-40B4-BE49-F238E27FC236}">
                <a16:creationId xmlns:a16="http://schemas.microsoft.com/office/drawing/2014/main" id="{5F5B94EA-E06B-44C7-8EA9-EF9C47540281}"/>
              </a:ext>
            </a:extLst>
          </p:cNvPr>
          <p:cNvSpPr/>
          <p:nvPr/>
        </p:nvSpPr>
        <p:spPr>
          <a:xfrm>
            <a:off x="239184" y="748145"/>
            <a:ext cx="5518149" cy="2585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feld 2">
            <a:extLst>
              <a:ext uri="{FF2B5EF4-FFF2-40B4-BE49-F238E27FC236}">
                <a16:creationId xmlns:a16="http://schemas.microsoft.com/office/drawing/2014/main" id="{98CD14C6-2028-47ED-8AA1-52B3AB157927}"/>
              </a:ext>
            </a:extLst>
          </p:cNvPr>
          <p:cNvSpPr txBox="1"/>
          <p:nvPr/>
        </p:nvSpPr>
        <p:spPr>
          <a:xfrm>
            <a:off x="9867901" y="1557338"/>
            <a:ext cx="171712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800" b="1"/>
              <a:t>Macro Level</a:t>
            </a:r>
          </a:p>
        </p:txBody>
      </p:sp>
    </p:spTree>
    <p:extLst>
      <p:ext uri="{BB962C8B-B14F-4D97-AF65-F5344CB8AC3E}">
        <p14:creationId xmlns:p14="http://schemas.microsoft.com/office/powerpoint/2010/main" val="35597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85115-B003-486E-8E24-09A7FCAF9F07}"/>
              </a:ext>
            </a:extLst>
          </p:cNvPr>
          <p:cNvSpPr>
            <a:spLocks noGrp="1"/>
          </p:cNvSpPr>
          <p:nvPr>
            <p:ph type="title"/>
          </p:nvPr>
        </p:nvSpPr>
        <p:spPr/>
        <p:txBody>
          <a:bodyPr/>
          <a:lstStyle/>
          <a:p>
            <a:r>
              <a:rPr lang="de-DE" dirty="0" err="1"/>
              <a:t>Macro</a:t>
            </a:r>
            <a:r>
              <a:rPr lang="de-DE" dirty="0"/>
              <a:t> </a:t>
            </a:r>
            <a:r>
              <a:rPr lang="de-DE" dirty="0" err="1"/>
              <a:t>Sceening</a:t>
            </a:r>
            <a:endParaRPr lang="de-DE" dirty="0"/>
          </a:p>
        </p:txBody>
      </p:sp>
      <p:pic>
        <p:nvPicPr>
          <p:cNvPr id="4" name="Onlinemedien 3" title="A dream to save Railroads">
            <a:hlinkClick r:id="" action="ppaction://media"/>
            <a:extLst>
              <a:ext uri="{FF2B5EF4-FFF2-40B4-BE49-F238E27FC236}">
                <a16:creationId xmlns:a16="http://schemas.microsoft.com/office/drawing/2014/main" id="{BB9809E8-93BE-4A4D-B665-4A9E72EAD614}"/>
              </a:ext>
            </a:extLst>
          </p:cNvPr>
          <p:cNvPicPr>
            <a:picLocks noGrp="1" noRot="1" noChangeAspect="1"/>
          </p:cNvPicPr>
          <p:nvPr>
            <p:ph idx="1"/>
            <a:videoFile r:link="rId1"/>
          </p:nvPr>
        </p:nvPicPr>
        <p:blipFill>
          <a:blip r:embed="rId4"/>
          <a:stretch>
            <a:fillRect/>
          </a:stretch>
        </p:blipFill>
        <p:spPr>
          <a:xfrm>
            <a:off x="2037121" y="1515909"/>
            <a:ext cx="7735888" cy="4351338"/>
          </a:xfrm>
          <a:prstGeom prst="rect">
            <a:avLst/>
          </a:prstGeom>
        </p:spPr>
      </p:pic>
      <p:sp>
        <p:nvSpPr>
          <p:cNvPr id="5" name="Textfeld 4">
            <a:extLst>
              <a:ext uri="{FF2B5EF4-FFF2-40B4-BE49-F238E27FC236}">
                <a16:creationId xmlns:a16="http://schemas.microsoft.com/office/drawing/2014/main" id="{DDE70876-80DF-4434-AB16-AF4C1AEB152B}"/>
              </a:ext>
            </a:extLst>
          </p:cNvPr>
          <p:cNvSpPr txBox="1"/>
          <p:nvPr/>
        </p:nvSpPr>
        <p:spPr>
          <a:xfrm>
            <a:off x="545690" y="5867247"/>
            <a:ext cx="988142" cy="369332"/>
          </a:xfrm>
          <a:prstGeom prst="rect">
            <a:avLst/>
          </a:prstGeom>
          <a:noFill/>
        </p:spPr>
        <p:txBody>
          <a:bodyPr wrap="square" rtlCol="0">
            <a:spAutoFit/>
          </a:bodyPr>
          <a:lstStyle/>
          <a:p>
            <a:r>
              <a:rPr lang="de-DE" dirty="0">
                <a:hlinkClick r:id="rId5"/>
              </a:rPr>
              <a:t>Video</a:t>
            </a:r>
            <a:endParaRPr lang="de-DE" dirty="0"/>
          </a:p>
        </p:txBody>
      </p:sp>
    </p:spTree>
    <p:extLst>
      <p:ext uri="{BB962C8B-B14F-4D97-AF65-F5344CB8AC3E}">
        <p14:creationId xmlns:p14="http://schemas.microsoft.com/office/powerpoint/2010/main" val="32201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5ABE4-6640-448C-A899-5C28C7188667}"/>
              </a:ext>
            </a:extLst>
          </p:cNvPr>
          <p:cNvSpPr>
            <a:spLocks noGrp="1"/>
          </p:cNvSpPr>
          <p:nvPr>
            <p:ph type="title"/>
          </p:nvPr>
        </p:nvSpPr>
        <p:spPr/>
        <p:txBody>
          <a:bodyPr/>
          <a:lstStyle/>
          <a:p>
            <a:r>
              <a:rPr lang="de-DE" dirty="0"/>
              <a:t>Tools </a:t>
            </a:r>
            <a:r>
              <a:rPr lang="de-DE" dirty="0" err="1"/>
              <a:t>for</a:t>
            </a:r>
            <a:r>
              <a:rPr lang="de-DE" dirty="0"/>
              <a:t> </a:t>
            </a:r>
            <a:r>
              <a:rPr lang="de-DE" dirty="0" err="1"/>
              <a:t>Macro</a:t>
            </a:r>
            <a:r>
              <a:rPr lang="de-DE" dirty="0"/>
              <a:t> Screening - </a:t>
            </a:r>
            <a:r>
              <a:rPr lang="de-DE" dirty="0" err="1"/>
              <a:t>PESTLE</a:t>
            </a:r>
            <a:endParaRPr lang="de-DE" dirty="0"/>
          </a:p>
        </p:txBody>
      </p:sp>
      <p:graphicFrame>
        <p:nvGraphicFramePr>
          <p:cNvPr id="5" name="Inhaltsplatzhalter 4">
            <a:extLst>
              <a:ext uri="{FF2B5EF4-FFF2-40B4-BE49-F238E27FC236}">
                <a16:creationId xmlns:a16="http://schemas.microsoft.com/office/drawing/2014/main" id="{22C15FC2-3FB5-447C-B9DD-1AB34C301C5A}"/>
              </a:ext>
            </a:extLst>
          </p:cNvPr>
          <p:cNvGraphicFramePr>
            <a:graphicFrameLocks noGrp="1"/>
          </p:cNvGraphicFramePr>
          <p:nvPr>
            <p:ph idx="1"/>
            <p:extLst>
              <p:ext uri="{D42A27DB-BD31-4B8C-83A1-F6EECF244321}">
                <p14:modId xmlns:p14="http://schemas.microsoft.com/office/powerpoint/2010/main" val="655081454"/>
              </p:ext>
            </p:extLst>
          </p:nvPr>
        </p:nvGraphicFramePr>
        <p:xfrm>
          <a:off x="332509" y="1475509"/>
          <a:ext cx="11554691" cy="470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a:extLst>
              <a:ext uri="{FF2B5EF4-FFF2-40B4-BE49-F238E27FC236}">
                <a16:creationId xmlns:a16="http://schemas.microsoft.com/office/drawing/2014/main" id="{D07446B8-30D7-4E4A-A0F7-8BFA3D4BFBEC}"/>
              </a:ext>
            </a:extLst>
          </p:cNvPr>
          <p:cNvSpPr>
            <a:spLocks noGrp="1"/>
          </p:cNvSpPr>
          <p:nvPr>
            <p:ph type="sldNum" sz="quarter" idx="12"/>
          </p:nvPr>
        </p:nvSpPr>
        <p:spPr/>
        <p:txBody>
          <a:bodyPr/>
          <a:lstStyle/>
          <a:p>
            <a:fld id="{B34092F8-88B9-48E5-9B8F-3F206E5F35A9}" type="slidenum">
              <a:rPr lang="hr-HR" smtClean="0"/>
              <a:t>8</a:t>
            </a:fld>
            <a:endParaRPr lang="hr-HR"/>
          </a:p>
        </p:txBody>
      </p:sp>
      <p:sp>
        <p:nvSpPr>
          <p:cNvPr id="3" name="Textfeld 2">
            <a:extLst>
              <a:ext uri="{FF2B5EF4-FFF2-40B4-BE49-F238E27FC236}">
                <a16:creationId xmlns:a16="http://schemas.microsoft.com/office/drawing/2014/main" id="{BC9BE83F-8534-4E55-A30C-B1D95EAED18B}"/>
              </a:ext>
            </a:extLst>
          </p:cNvPr>
          <p:cNvSpPr txBox="1"/>
          <p:nvPr/>
        </p:nvSpPr>
        <p:spPr>
          <a:xfrm>
            <a:off x="0" y="6102434"/>
            <a:ext cx="2625213" cy="253916"/>
          </a:xfrm>
          <a:prstGeom prst="rect">
            <a:avLst/>
          </a:prstGeom>
          <a:noFill/>
        </p:spPr>
        <p:txBody>
          <a:bodyPr wrap="square" rtlCol="0">
            <a:spAutoFit/>
          </a:bodyPr>
          <a:lstStyle/>
          <a:p>
            <a:r>
              <a:rPr lang="de-DE" sz="1050" dirty="0"/>
              <a:t>Aguilar (1967); Brown, Weiner (1984)</a:t>
            </a:r>
          </a:p>
        </p:txBody>
      </p:sp>
    </p:spTree>
    <p:extLst>
      <p:ext uri="{BB962C8B-B14F-4D97-AF65-F5344CB8AC3E}">
        <p14:creationId xmlns:p14="http://schemas.microsoft.com/office/powerpoint/2010/main" val="346647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23CE8-C649-4671-A737-4C225AD8EBCE}"/>
              </a:ext>
            </a:extLst>
          </p:cNvPr>
          <p:cNvSpPr>
            <a:spLocks noGrp="1"/>
          </p:cNvSpPr>
          <p:nvPr>
            <p:ph type="title"/>
          </p:nvPr>
        </p:nvSpPr>
        <p:spPr>
          <a:xfrm>
            <a:off x="911940" y="261889"/>
            <a:ext cx="10515600" cy="1325563"/>
          </a:xfrm>
        </p:spPr>
        <p:txBody>
          <a:bodyPr>
            <a:normAutofit/>
          </a:bodyPr>
          <a:lstStyle/>
          <a:p>
            <a:r>
              <a:rPr lang="en-US" altLang="en-US" sz="4000" dirty="0"/>
              <a:t>Macro Screening: The Economist Model of Country Analysis (1/3)</a:t>
            </a:r>
            <a:endParaRPr lang="LID4096" sz="4000" dirty="0"/>
          </a:p>
        </p:txBody>
      </p:sp>
      <p:sp>
        <p:nvSpPr>
          <p:cNvPr id="3" name="Tijdelijke aanduiding voor inhoud 2">
            <a:extLst>
              <a:ext uri="{FF2B5EF4-FFF2-40B4-BE49-F238E27FC236}">
                <a16:creationId xmlns:a16="http://schemas.microsoft.com/office/drawing/2014/main" id="{6870B0D2-D3A6-427B-80D1-E9D4B94AC5EB}"/>
              </a:ext>
            </a:extLst>
          </p:cNvPr>
          <p:cNvSpPr>
            <a:spLocks noGrp="1"/>
          </p:cNvSpPr>
          <p:nvPr>
            <p:ph idx="1"/>
          </p:nvPr>
        </p:nvSpPr>
        <p:spPr/>
        <p:txBody>
          <a:bodyPr/>
          <a:lstStyle/>
          <a:p>
            <a:endParaRPr lang="LID4096"/>
          </a:p>
        </p:txBody>
      </p:sp>
      <p:pic>
        <p:nvPicPr>
          <p:cNvPr id="4" name="Afbeelding 3">
            <a:extLst>
              <a:ext uri="{FF2B5EF4-FFF2-40B4-BE49-F238E27FC236}">
                <a16:creationId xmlns:a16="http://schemas.microsoft.com/office/drawing/2014/main" id="{6236411D-8E3A-4701-AD7A-1C5E516A09EE}"/>
              </a:ext>
            </a:extLst>
          </p:cNvPr>
          <p:cNvPicPr>
            <a:picLocks noChangeAspect="1"/>
          </p:cNvPicPr>
          <p:nvPr/>
        </p:nvPicPr>
        <p:blipFill rotWithShape="1">
          <a:blip r:embed="rId2"/>
          <a:srcRect t="14433" r="1882" b="16838"/>
          <a:stretch/>
        </p:blipFill>
        <p:spPr>
          <a:xfrm>
            <a:off x="114693" y="1644593"/>
            <a:ext cx="11962614" cy="4713402"/>
          </a:xfrm>
          <a:prstGeom prst="rect">
            <a:avLst/>
          </a:prstGeom>
        </p:spPr>
      </p:pic>
    </p:spTree>
    <p:extLst>
      <p:ext uri="{BB962C8B-B14F-4D97-AF65-F5344CB8AC3E}">
        <p14:creationId xmlns:p14="http://schemas.microsoft.com/office/powerpoint/2010/main" val="323646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A51191-94FE-4AD3-82D0-62BBD433BB18}" vid="{CFE21839-BCBD-4B32-8D8D-B596EDCA60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 INTENSE v2 Calibri</Template>
  <TotalTime>0</TotalTime>
  <Words>3868</Words>
  <Application>Microsoft Office PowerPoint</Application>
  <PresentationFormat>Breitbild</PresentationFormat>
  <Paragraphs>673</Paragraphs>
  <Slides>33</Slides>
  <Notes>22</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33</vt:i4>
      </vt:variant>
    </vt:vector>
  </HeadingPairs>
  <TitlesOfParts>
    <vt:vector size="39" baseType="lpstr">
      <vt:lpstr>Arial</vt:lpstr>
      <vt:lpstr>Calibri</vt:lpstr>
      <vt:lpstr>Calibri Regular</vt:lpstr>
      <vt:lpstr>Times</vt:lpstr>
      <vt:lpstr>Verdana</vt:lpstr>
      <vt:lpstr>Office Theme</vt:lpstr>
      <vt:lpstr>C1.2.1 External Analysis</vt:lpstr>
      <vt:lpstr>Learning Objectives</vt:lpstr>
      <vt:lpstr>Exercise 2: Actions for SME’s in Internationalisation</vt:lpstr>
      <vt:lpstr>Stages of External Analysis and Market Selection</vt:lpstr>
      <vt:lpstr>Stages of External Analysis and Market Selection</vt:lpstr>
      <vt:lpstr>PowerPoint-Präsentation</vt:lpstr>
      <vt:lpstr>Macro Sceening</vt:lpstr>
      <vt:lpstr>Tools for Macro Screening - PESTLE</vt:lpstr>
      <vt:lpstr>Macro Screening: The Economist Model of Country Analysis (1/3)</vt:lpstr>
      <vt:lpstr>Macro Screening: The Economist Model of Country Analysis (2/3)</vt:lpstr>
      <vt:lpstr>Macro Screening: The Economist Model of Country Analysis (3/3)</vt:lpstr>
      <vt:lpstr>2. Example for Macro Screening (Hitt et al., 2016) (1/2)</vt:lpstr>
      <vt:lpstr>2. Example for Macro Screening (Hitt et al., 2016) (2/2)</vt:lpstr>
      <vt:lpstr>Macro Screening: Further Sources</vt:lpstr>
      <vt:lpstr>Macro Screening Country Index</vt:lpstr>
      <vt:lpstr>Exercise</vt:lpstr>
      <vt:lpstr>Stages of the External Analysis and Market Selection</vt:lpstr>
      <vt:lpstr>Micro Screening of the Industry</vt:lpstr>
      <vt:lpstr>PowerPoint-Präsentation</vt:lpstr>
      <vt:lpstr>Micro Screening: Porter’s Five Forces</vt:lpstr>
      <vt:lpstr>Micro Screening: Porter’s Five Forces</vt:lpstr>
      <vt:lpstr>Micro Screening: Porter’s Five Forces</vt:lpstr>
      <vt:lpstr>Micro Screening: Porter’s Five Forces</vt:lpstr>
      <vt:lpstr>Micro Screening: Porter’s Five Forces</vt:lpstr>
      <vt:lpstr>Micro Screening: Porter’s Five Forces</vt:lpstr>
      <vt:lpstr>Micro Screening: Porter’s Five Forces</vt:lpstr>
      <vt:lpstr>Exercise</vt:lpstr>
      <vt:lpstr>Micro Screening: Porter’s Diamond</vt:lpstr>
      <vt:lpstr>Differences for SMEs?</vt:lpstr>
      <vt:lpstr>Macro Sceening</vt:lpstr>
      <vt:lpstr>Summary</vt:lpstr>
      <vt:lpstr>Summary - Learning Objectives</vt:lpstr>
      <vt:lpstr>References</vt:lpstr>
    </vt:vector>
  </TitlesOfParts>
  <Company>HTW Berlin - Fachbereich 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wohlgemv</dc:creator>
  <cp:lastModifiedBy>Tine</cp:lastModifiedBy>
  <cp:revision>49</cp:revision>
  <dcterms:created xsi:type="dcterms:W3CDTF">2018-03-02T09:05:08Z</dcterms:created>
  <dcterms:modified xsi:type="dcterms:W3CDTF">2019-09-27T05:11:16Z</dcterms:modified>
</cp:coreProperties>
</file>