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306" r:id="rId3"/>
    <p:sldId id="295" r:id="rId4"/>
    <p:sldId id="561" r:id="rId5"/>
    <p:sldId id="307" r:id="rId6"/>
    <p:sldId id="309" r:id="rId7"/>
    <p:sldId id="297" r:id="rId8"/>
    <p:sldId id="299" r:id="rId9"/>
    <p:sldId id="311" r:id="rId10"/>
    <p:sldId id="304" r:id="rId11"/>
    <p:sldId id="553" r:id="rId12"/>
    <p:sldId id="555" r:id="rId13"/>
    <p:sldId id="554" r:id="rId14"/>
    <p:sldId id="260" r:id="rId15"/>
    <p:sldId id="261" r:id="rId16"/>
    <p:sldId id="262" r:id="rId17"/>
    <p:sldId id="263" r:id="rId18"/>
    <p:sldId id="264" r:id="rId19"/>
    <p:sldId id="265" r:id="rId20"/>
    <p:sldId id="266" r:id="rId21"/>
    <p:sldId id="564" r:id="rId22"/>
    <p:sldId id="267" r:id="rId23"/>
    <p:sldId id="268" r:id="rId24"/>
    <p:sldId id="269" r:id="rId25"/>
    <p:sldId id="271" r:id="rId26"/>
    <p:sldId id="272" r:id="rId27"/>
    <p:sldId id="273" r:id="rId28"/>
    <p:sldId id="308" r:id="rId29"/>
    <p:sldId id="327" r:id="rId30"/>
    <p:sldId id="330" r:id="rId31"/>
    <p:sldId id="275" r:id="rId32"/>
    <p:sldId id="310" r:id="rId33"/>
    <p:sldId id="562" r:id="rId34"/>
    <p:sldId id="556" r:id="rId35"/>
    <p:sldId id="313" r:id="rId36"/>
    <p:sldId id="284" r:id="rId37"/>
    <p:sldId id="565" r:id="rId38"/>
    <p:sldId id="552" r:id="rId39"/>
    <p:sldId id="557" r:id="rId40"/>
    <p:sldId id="301" r:id="rId41"/>
    <p:sldId id="560" r:id="rId42"/>
    <p:sldId id="270" r:id="rId43"/>
    <p:sldId id="302" r:id="rId44"/>
    <p:sldId id="5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6"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2" autoAdjust="0"/>
    <p:restoredTop sz="81400" autoAdjust="0"/>
  </p:normalViewPr>
  <p:slideViewPr>
    <p:cSldViewPr snapToGrid="0">
      <p:cViewPr varScale="1">
        <p:scale>
          <a:sx n="55" d="100"/>
          <a:sy n="55" d="100"/>
        </p:scale>
        <p:origin x="5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people-equation.com/nourish-your-network/growing-flowers/" TargetMode="External"/><Relationship Id="rId1" Type="http://schemas.openxmlformats.org/officeDocument/2006/relationships/image" Target="../media/image5.jpg"/><Relationship Id="rId4" Type="http://schemas.openxmlformats.org/officeDocument/2006/relationships/hyperlink" Target="http://www.paralegalalliance.com/independent-or-a-freelance-paralegal-is-there-a-difference/"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s://authenticlove789.com/2016/08/29/lack-of-time/" TargetMode="External"/><Relationship Id="rId3" Type="http://schemas.openxmlformats.org/officeDocument/2006/relationships/image" Target="../media/image13.jpg"/><Relationship Id="rId7" Type="http://schemas.openxmlformats.org/officeDocument/2006/relationships/image" Target="../media/image15.jpeg"/><Relationship Id="rId2" Type="http://schemas.openxmlformats.org/officeDocument/2006/relationships/hyperlink" Target="http://rationallyspeaking.blogspot.com/2012_10_01_archive.html" TargetMode="External"/><Relationship Id="rId1" Type="http://schemas.openxmlformats.org/officeDocument/2006/relationships/image" Target="../media/image12.jpg"/><Relationship Id="rId6" Type="http://schemas.openxmlformats.org/officeDocument/2006/relationships/hyperlink" Target="https://commons.wikimedia.org/wiki/File:Contact_us_logo.png" TargetMode="External"/><Relationship Id="rId5" Type="http://schemas.openxmlformats.org/officeDocument/2006/relationships/image" Target="../media/image14.png"/><Relationship Id="rId4" Type="http://schemas.openxmlformats.org/officeDocument/2006/relationships/hyperlink" Target="http://www.edrm.net/resources/edrm-white-paper-series/the-reality-of-native-format" TargetMode="External"/></Relationships>
</file>

<file path=ppt/diagrams/_rels/data7.xml.rels><?xml version="1.0" encoding="UTF-8" standalone="yes"?>
<Relationships xmlns="http://schemas.openxmlformats.org/package/2006/relationships"><Relationship Id="rId8" Type="http://schemas.openxmlformats.org/officeDocument/2006/relationships/hyperlink" Target="https://authenticlove789.com/2016/08/29/lack-of-time/" TargetMode="External"/><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hyperlink" Target="http://rationallyspeaking.blogspot.com/2012_10_01_archive.html" TargetMode="External"/><Relationship Id="rId1" Type="http://schemas.openxmlformats.org/officeDocument/2006/relationships/image" Target="../media/image12.jpg"/><Relationship Id="rId6" Type="http://schemas.openxmlformats.org/officeDocument/2006/relationships/hyperlink" Target="https://commons.wikimedia.org/wiki/File:Contact_us_logo.png" TargetMode="External"/><Relationship Id="rId5" Type="http://schemas.openxmlformats.org/officeDocument/2006/relationships/image" Target="../media/image14.png"/><Relationship Id="rId4" Type="http://schemas.openxmlformats.org/officeDocument/2006/relationships/hyperlink" Target="http://www.edrm.net/resources/edrm-white-paper-series/the-reality-of-native-format"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pngimg.com/download/14900" TargetMode="External"/><Relationship Id="rId1" Type="http://schemas.openxmlformats.org/officeDocument/2006/relationships/image" Target="../media/image18.png"/><Relationship Id="rId6" Type="http://schemas.openxmlformats.org/officeDocument/2006/relationships/hyperlink" Target="http://commons.wikimedia.org/wiki/File:3_number_black_and_white.svg" TargetMode="External"/><Relationship Id="rId5" Type="http://schemas.openxmlformats.org/officeDocument/2006/relationships/image" Target="../media/image20.png"/><Relationship Id="rId4" Type="http://schemas.openxmlformats.org/officeDocument/2006/relationships/hyperlink" Target="http://commons.wikimedia.org/wiki/File:2_number_black_and_white.sv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people-equation.com/nourish-your-network/growing-flowers/" TargetMode="External"/><Relationship Id="rId1" Type="http://schemas.openxmlformats.org/officeDocument/2006/relationships/image" Target="../media/image5.jpg"/><Relationship Id="rId4" Type="http://schemas.openxmlformats.org/officeDocument/2006/relationships/hyperlink" Target="http://www.paralegalalliance.com/independent-or-a-freelance-paralegal-is-there-a-difference/"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authenticlove789.com/2016/08/29/lack-of-time/" TargetMode="External"/><Relationship Id="rId3" Type="http://schemas.openxmlformats.org/officeDocument/2006/relationships/image" Target="../media/image13.jpg"/><Relationship Id="rId7" Type="http://schemas.openxmlformats.org/officeDocument/2006/relationships/image" Target="../media/image15.jpeg"/><Relationship Id="rId2" Type="http://schemas.openxmlformats.org/officeDocument/2006/relationships/hyperlink" Target="http://rationallyspeaking.blogspot.com/2012_10_01_archive.html" TargetMode="External"/><Relationship Id="rId1" Type="http://schemas.openxmlformats.org/officeDocument/2006/relationships/image" Target="../media/image12.jpg"/><Relationship Id="rId6" Type="http://schemas.openxmlformats.org/officeDocument/2006/relationships/hyperlink" Target="https://commons.wikimedia.org/wiki/File:Contact_us_logo.png" TargetMode="External"/><Relationship Id="rId5" Type="http://schemas.openxmlformats.org/officeDocument/2006/relationships/image" Target="../media/image14.png"/><Relationship Id="rId4" Type="http://schemas.openxmlformats.org/officeDocument/2006/relationships/hyperlink" Target="http://www.edrm.net/resources/edrm-white-paper-series/the-reality-of-native-format"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s://authenticlove789.com/2016/08/29/lack-of-time/" TargetMode="External"/><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hyperlink" Target="http://rationallyspeaking.blogspot.com/2012_10_01_archive.html" TargetMode="External"/><Relationship Id="rId1" Type="http://schemas.openxmlformats.org/officeDocument/2006/relationships/image" Target="../media/image12.jpg"/><Relationship Id="rId6" Type="http://schemas.openxmlformats.org/officeDocument/2006/relationships/hyperlink" Target="https://commons.wikimedia.org/wiki/File:Contact_us_logo.png" TargetMode="External"/><Relationship Id="rId5" Type="http://schemas.openxmlformats.org/officeDocument/2006/relationships/image" Target="../media/image14.png"/><Relationship Id="rId4" Type="http://schemas.openxmlformats.org/officeDocument/2006/relationships/hyperlink" Target="http://www.edrm.net/resources/edrm-white-paper-series/the-reality-of-native-format"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pngimg.com/download/14900" TargetMode="External"/><Relationship Id="rId1" Type="http://schemas.openxmlformats.org/officeDocument/2006/relationships/image" Target="../media/image18.png"/><Relationship Id="rId6" Type="http://schemas.openxmlformats.org/officeDocument/2006/relationships/hyperlink" Target="http://commons.wikimedia.org/wiki/File:3_number_black_and_white.svg" TargetMode="External"/><Relationship Id="rId5" Type="http://schemas.openxmlformats.org/officeDocument/2006/relationships/image" Target="../media/image20.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5E14B-EFF8-4FFC-B58B-439BA7E207DA}" type="doc">
      <dgm:prSet loTypeId="urn:microsoft.com/office/officeart/2009/3/layout/OpposingIdeas" loCatId="relationship" qsTypeId="urn:microsoft.com/office/officeart/2005/8/quickstyle/simple1" qsCatId="simple" csTypeId="urn:microsoft.com/office/officeart/2005/8/colors/accent6_1" csCatId="accent6" phldr="1"/>
      <dgm:spPr/>
      <dgm:t>
        <a:bodyPr/>
        <a:lstStyle/>
        <a:p>
          <a:endParaRPr lang="de-DE"/>
        </a:p>
      </dgm:t>
    </dgm:pt>
    <dgm:pt modelId="{06B71B7E-2C9C-441A-A26C-9276927285D6}">
      <dgm:prSet phldrT="[Text]" custT="1"/>
      <dgm:spPr/>
      <dgm:t>
        <a:bodyPr/>
        <a:lstStyle/>
        <a:p>
          <a:pPr>
            <a:buNone/>
          </a:pPr>
          <a:r>
            <a:rPr lang="en-US" altLang="en-US" sz="2800" b="1" dirty="0"/>
            <a:t>Import</a:t>
          </a:r>
          <a:endParaRPr lang="de-DE" sz="2800" b="1" dirty="0"/>
        </a:p>
      </dgm:t>
    </dgm:pt>
    <dgm:pt modelId="{CC5DF2F0-031A-4947-AD5F-E13CA7649E82}" type="parTrans" cxnId="{3070FFFF-93C2-4E0C-A998-F11D4AB2AEDF}">
      <dgm:prSet/>
      <dgm:spPr/>
      <dgm:t>
        <a:bodyPr/>
        <a:lstStyle/>
        <a:p>
          <a:endParaRPr lang="de-DE"/>
        </a:p>
      </dgm:t>
    </dgm:pt>
    <dgm:pt modelId="{510ABE06-DC11-47F4-9C9A-12A694D95922}" type="sibTrans" cxnId="{3070FFFF-93C2-4E0C-A998-F11D4AB2AEDF}">
      <dgm:prSet/>
      <dgm:spPr/>
      <dgm:t>
        <a:bodyPr/>
        <a:lstStyle/>
        <a:p>
          <a:endParaRPr lang="de-DE"/>
        </a:p>
      </dgm:t>
    </dgm:pt>
    <dgm:pt modelId="{94AA0618-6895-4F65-B21B-126B8789DEC5}">
      <dgm:prSet phldrT="[Text]" custT="1"/>
      <dgm:spPr/>
      <dgm:t>
        <a:bodyPr/>
        <a:lstStyle/>
        <a:p>
          <a:pPr>
            <a:buNone/>
          </a:pPr>
          <a:r>
            <a:rPr lang="en-US" sz="2800" b="1" dirty="0"/>
            <a:t>Export</a:t>
          </a:r>
          <a:endParaRPr lang="de-DE" sz="2800" b="1" dirty="0"/>
        </a:p>
      </dgm:t>
    </dgm:pt>
    <dgm:pt modelId="{41190A36-1E0E-4A08-9BB5-33C4BED30B92}" type="parTrans" cxnId="{A646B0A5-80F4-4C45-96B2-678DE5EC10E4}">
      <dgm:prSet/>
      <dgm:spPr/>
      <dgm:t>
        <a:bodyPr/>
        <a:lstStyle/>
        <a:p>
          <a:endParaRPr lang="de-DE"/>
        </a:p>
      </dgm:t>
    </dgm:pt>
    <dgm:pt modelId="{2ABDC391-74B3-4216-916C-5777F6FF6EFC}" type="sibTrans" cxnId="{A646B0A5-80F4-4C45-96B2-678DE5EC10E4}">
      <dgm:prSet/>
      <dgm:spPr/>
      <dgm:t>
        <a:bodyPr/>
        <a:lstStyle/>
        <a:p>
          <a:endParaRPr lang="de-DE"/>
        </a:p>
      </dgm:t>
    </dgm:pt>
    <dgm:pt modelId="{4989EFCF-7EF0-4542-8900-5BD7F0709DA6}">
      <dgm:prSet custT="1"/>
      <dgm:spPr/>
      <dgm:t>
        <a:bodyPr/>
        <a:lstStyle/>
        <a:p>
          <a:r>
            <a:rPr lang="en-US" altLang="en-US" sz="2400" dirty="0"/>
            <a:t>Production elsewhere</a:t>
          </a:r>
        </a:p>
      </dgm:t>
    </dgm:pt>
    <dgm:pt modelId="{0FDE303E-F72A-4828-8FAB-3F8886F9C1BF}" type="parTrans" cxnId="{D0138757-4A26-4E39-9A71-7A4DAF36BBAF}">
      <dgm:prSet/>
      <dgm:spPr/>
      <dgm:t>
        <a:bodyPr/>
        <a:lstStyle/>
        <a:p>
          <a:endParaRPr lang="de-DE"/>
        </a:p>
      </dgm:t>
    </dgm:pt>
    <dgm:pt modelId="{3D19C532-4C6C-40CA-8244-DE2E1CFABA7E}" type="sibTrans" cxnId="{D0138757-4A26-4E39-9A71-7A4DAF36BBAF}">
      <dgm:prSet/>
      <dgm:spPr/>
      <dgm:t>
        <a:bodyPr/>
        <a:lstStyle/>
        <a:p>
          <a:endParaRPr lang="de-DE"/>
        </a:p>
      </dgm:t>
    </dgm:pt>
    <dgm:pt modelId="{CA52FAC4-24C8-49B4-8C7A-CC35C3DABD16}">
      <dgm:prSet custT="1"/>
      <dgm:spPr/>
      <dgm:t>
        <a:bodyPr/>
        <a:lstStyle/>
        <a:p>
          <a:r>
            <a:rPr lang="en-US" altLang="en-US" sz="1800" dirty="0"/>
            <a:t>Better know-how, historic reasons </a:t>
          </a:r>
        </a:p>
      </dgm:t>
    </dgm:pt>
    <dgm:pt modelId="{3C847EFE-DB71-4417-88E9-94B30DAC14BC}" type="parTrans" cxnId="{5D61EAB2-FDD2-4877-8F94-130A948C4748}">
      <dgm:prSet/>
      <dgm:spPr/>
      <dgm:t>
        <a:bodyPr/>
        <a:lstStyle/>
        <a:p>
          <a:endParaRPr lang="de-DE"/>
        </a:p>
      </dgm:t>
    </dgm:pt>
    <dgm:pt modelId="{EC147503-954F-4067-A1B2-F90206B5266B}" type="sibTrans" cxnId="{5D61EAB2-FDD2-4877-8F94-130A948C4748}">
      <dgm:prSet/>
      <dgm:spPr/>
      <dgm:t>
        <a:bodyPr/>
        <a:lstStyle/>
        <a:p>
          <a:endParaRPr lang="de-DE"/>
        </a:p>
      </dgm:t>
    </dgm:pt>
    <dgm:pt modelId="{4B8DDBB6-1B80-4EFE-9FBE-6F890E3B6AE3}">
      <dgm:prSet custT="1"/>
      <dgm:spPr/>
      <dgm:t>
        <a:bodyPr/>
        <a:lstStyle/>
        <a:p>
          <a:r>
            <a:rPr lang="en-US" altLang="en-US" sz="1800" dirty="0"/>
            <a:t>Close proximity to raw material, which can be better processed locally or cheaper</a:t>
          </a:r>
        </a:p>
      </dgm:t>
    </dgm:pt>
    <dgm:pt modelId="{E8184143-3E97-4B15-B329-E37C438CDEAB}" type="parTrans" cxnId="{17255BB0-FB43-46DA-950B-58921D1FBFCA}">
      <dgm:prSet/>
      <dgm:spPr/>
      <dgm:t>
        <a:bodyPr/>
        <a:lstStyle/>
        <a:p>
          <a:endParaRPr lang="de-DE"/>
        </a:p>
      </dgm:t>
    </dgm:pt>
    <dgm:pt modelId="{03B7759E-2AA8-4782-96C0-B4A8108568C9}" type="sibTrans" cxnId="{17255BB0-FB43-46DA-950B-58921D1FBFCA}">
      <dgm:prSet/>
      <dgm:spPr/>
      <dgm:t>
        <a:bodyPr/>
        <a:lstStyle/>
        <a:p>
          <a:endParaRPr lang="de-DE"/>
        </a:p>
      </dgm:t>
    </dgm:pt>
    <dgm:pt modelId="{954B1CC0-9233-4FD2-8627-2DB037A4B2DE}">
      <dgm:prSet custT="1"/>
      <dgm:spPr/>
      <dgm:t>
        <a:bodyPr/>
        <a:lstStyle/>
        <a:p>
          <a:r>
            <a:rPr lang="en-US" altLang="en-US" sz="2400" dirty="0"/>
            <a:t>Product or service not (yet) supplied</a:t>
          </a:r>
        </a:p>
      </dgm:t>
    </dgm:pt>
    <dgm:pt modelId="{3543AE3A-74E4-4BE1-A16B-72CBD2E1FAEC}" type="parTrans" cxnId="{C744CA66-FB14-4A9D-BEC2-939916F5A665}">
      <dgm:prSet/>
      <dgm:spPr/>
      <dgm:t>
        <a:bodyPr/>
        <a:lstStyle/>
        <a:p>
          <a:endParaRPr lang="de-DE"/>
        </a:p>
      </dgm:t>
    </dgm:pt>
    <dgm:pt modelId="{C73254CA-FA4B-4C15-B70B-69D7A9478375}" type="sibTrans" cxnId="{C744CA66-FB14-4A9D-BEC2-939916F5A665}">
      <dgm:prSet/>
      <dgm:spPr/>
      <dgm:t>
        <a:bodyPr/>
        <a:lstStyle/>
        <a:p>
          <a:endParaRPr lang="de-DE"/>
        </a:p>
      </dgm:t>
    </dgm:pt>
    <dgm:pt modelId="{5C609160-8CC1-492A-8854-6351F8E6EBEC}">
      <dgm:prSet custT="1"/>
      <dgm:spPr/>
      <dgm:t>
        <a:bodyPr/>
        <a:lstStyle/>
        <a:p>
          <a:r>
            <a:rPr lang="en-US" sz="2400" dirty="0"/>
            <a:t>Bring new technologies to less developed markets</a:t>
          </a:r>
        </a:p>
      </dgm:t>
    </dgm:pt>
    <dgm:pt modelId="{8CA33B97-CB1F-4D1A-86AF-86D317D99BD9}" type="parTrans" cxnId="{401957BA-858C-4759-9142-50526FD9C8B0}">
      <dgm:prSet/>
      <dgm:spPr/>
      <dgm:t>
        <a:bodyPr/>
        <a:lstStyle/>
        <a:p>
          <a:endParaRPr lang="de-DE"/>
        </a:p>
      </dgm:t>
    </dgm:pt>
    <dgm:pt modelId="{CA8B1DEB-A29D-4502-BC31-2B99F5AA412F}" type="sibTrans" cxnId="{401957BA-858C-4759-9142-50526FD9C8B0}">
      <dgm:prSet/>
      <dgm:spPr/>
      <dgm:t>
        <a:bodyPr/>
        <a:lstStyle/>
        <a:p>
          <a:endParaRPr lang="de-DE"/>
        </a:p>
      </dgm:t>
    </dgm:pt>
    <dgm:pt modelId="{03AB2C91-4DC5-4C85-A7EF-DDFD25886016}">
      <dgm:prSet custT="1"/>
      <dgm:spPr/>
      <dgm:t>
        <a:bodyPr/>
        <a:lstStyle/>
        <a:p>
          <a:r>
            <a:rPr lang="en-US" sz="2400" dirty="0"/>
            <a:t>Domestic market too small</a:t>
          </a:r>
        </a:p>
      </dgm:t>
    </dgm:pt>
    <dgm:pt modelId="{8EF599FB-F493-453E-B1E8-6C72D07996D2}" type="parTrans" cxnId="{CA457AFA-7121-40EE-9FAE-A64B25003463}">
      <dgm:prSet/>
      <dgm:spPr/>
      <dgm:t>
        <a:bodyPr/>
        <a:lstStyle/>
        <a:p>
          <a:endParaRPr lang="de-DE"/>
        </a:p>
      </dgm:t>
    </dgm:pt>
    <dgm:pt modelId="{7223A487-D959-4729-A783-9B129B64D7C9}" type="sibTrans" cxnId="{CA457AFA-7121-40EE-9FAE-A64B25003463}">
      <dgm:prSet/>
      <dgm:spPr/>
      <dgm:t>
        <a:bodyPr/>
        <a:lstStyle/>
        <a:p>
          <a:endParaRPr lang="de-DE"/>
        </a:p>
      </dgm:t>
    </dgm:pt>
    <dgm:pt modelId="{BB2C8307-1C2B-459B-93E6-16116636A4CB}">
      <dgm:prSet custT="1"/>
      <dgm:spPr/>
      <dgm:t>
        <a:bodyPr/>
        <a:lstStyle/>
        <a:p>
          <a:r>
            <a:rPr lang="en-US" sz="1800" dirty="0"/>
            <a:t>Too little demand, too much supply</a:t>
          </a:r>
        </a:p>
      </dgm:t>
    </dgm:pt>
    <dgm:pt modelId="{87144CA2-AE2B-436A-B32A-C86B23B3136D}" type="parTrans" cxnId="{3031DADB-7F4E-4807-B5C0-4255FB5A742D}">
      <dgm:prSet/>
      <dgm:spPr/>
      <dgm:t>
        <a:bodyPr/>
        <a:lstStyle/>
        <a:p>
          <a:endParaRPr lang="de-DE"/>
        </a:p>
      </dgm:t>
    </dgm:pt>
    <dgm:pt modelId="{AB75036E-6639-4F39-84CB-F435C4B5809A}" type="sibTrans" cxnId="{3031DADB-7F4E-4807-B5C0-4255FB5A742D}">
      <dgm:prSet/>
      <dgm:spPr/>
      <dgm:t>
        <a:bodyPr/>
        <a:lstStyle/>
        <a:p>
          <a:endParaRPr lang="de-DE"/>
        </a:p>
      </dgm:t>
    </dgm:pt>
    <dgm:pt modelId="{2F1D7212-A10E-4774-9838-8A0374BAE193}">
      <dgm:prSet custT="1"/>
      <dgm:spPr/>
      <dgm:t>
        <a:bodyPr/>
        <a:lstStyle/>
        <a:p>
          <a:r>
            <a:rPr lang="en-US" sz="2400" dirty="0"/>
            <a:t>Cost price of product is very competitive</a:t>
          </a:r>
        </a:p>
      </dgm:t>
    </dgm:pt>
    <dgm:pt modelId="{140BFAF3-B24A-4989-A874-4C2672060126}" type="parTrans" cxnId="{BA9644FA-60AE-498B-82AA-7C51A5DC320B}">
      <dgm:prSet/>
      <dgm:spPr/>
      <dgm:t>
        <a:bodyPr/>
        <a:lstStyle/>
        <a:p>
          <a:endParaRPr lang="de-DE"/>
        </a:p>
      </dgm:t>
    </dgm:pt>
    <dgm:pt modelId="{030C2B97-8C92-4E22-A949-F7AAD4E7B06C}" type="sibTrans" cxnId="{BA9644FA-60AE-498B-82AA-7C51A5DC320B}">
      <dgm:prSet/>
      <dgm:spPr/>
      <dgm:t>
        <a:bodyPr/>
        <a:lstStyle/>
        <a:p>
          <a:endParaRPr lang="de-DE"/>
        </a:p>
      </dgm:t>
    </dgm:pt>
    <dgm:pt modelId="{B2BD5E84-2FA0-4B8B-865C-FFF1BEB4C662}">
      <dgm:prSet custT="1"/>
      <dgm:spPr/>
      <dgm:t>
        <a:bodyPr/>
        <a:lstStyle/>
        <a:p>
          <a:r>
            <a:rPr lang="en-US" sz="2400"/>
            <a:t>Overcapacity</a:t>
          </a:r>
          <a:endParaRPr lang="en-US" sz="2400" dirty="0"/>
        </a:p>
      </dgm:t>
    </dgm:pt>
    <dgm:pt modelId="{CDFEB38A-E407-46B8-A339-0AA667072B6C}" type="parTrans" cxnId="{AC77D8CA-F2A6-4655-8734-E0F505B13F92}">
      <dgm:prSet/>
      <dgm:spPr/>
      <dgm:t>
        <a:bodyPr/>
        <a:lstStyle/>
        <a:p>
          <a:endParaRPr lang="de-DE"/>
        </a:p>
      </dgm:t>
    </dgm:pt>
    <dgm:pt modelId="{9EA2D25C-1D85-4ABD-BC6A-D9E7703314E0}" type="sibTrans" cxnId="{AC77D8CA-F2A6-4655-8734-E0F505B13F92}">
      <dgm:prSet/>
      <dgm:spPr/>
      <dgm:t>
        <a:bodyPr/>
        <a:lstStyle/>
        <a:p>
          <a:endParaRPr lang="de-DE"/>
        </a:p>
      </dgm:t>
    </dgm:pt>
    <dgm:pt modelId="{6C6FF4DD-747D-41CC-87E2-BDF3978BC695}">
      <dgm:prSet custT="1"/>
      <dgm:spPr/>
      <dgm:t>
        <a:bodyPr/>
        <a:lstStyle/>
        <a:p>
          <a:r>
            <a:rPr lang="en-US" sz="1800" dirty="0"/>
            <a:t>Continuous search for new markets to maintain growth</a:t>
          </a:r>
        </a:p>
      </dgm:t>
    </dgm:pt>
    <dgm:pt modelId="{80B88790-51CA-4DE8-9B40-7747CF42F218}" type="parTrans" cxnId="{7883DCDC-61BA-4AA1-851A-3DB0067C1351}">
      <dgm:prSet/>
      <dgm:spPr/>
      <dgm:t>
        <a:bodyPr/>
        <a:lstStyle/>
        <a:p>
          <a:endParaRPr lang="en-US"/>
        </a:p>
      </dgm:t>
    </dgm:pt>
    <dgm:pt modelId="{D6560C56-0054-40D4-96C6-E6F3D3C698CA}" type="sibTrans" cxnId="{7883DCDC-61BA-4AA1-851A-3DB0067C1351}">
      <dgm:prSet/>
      <dgm:spPr/>
      <dgm:t>
        <a:bodyPr/>
        <a:lstStyle/>
        <a:p>
          <a:endParaRPr lang="en-US"/>
        </a:p>
      </dgm:t>
    </dgm:pt>
    <dgm:pt modelId="{63B667FF-795E-46D9-9B6C-DDB5633093EB}" type="pres">
      <dgm:prSet presAssocID="{B4B5E14B-EFF8-4FFC-B58B-439BA7E207DA}" presName="Name0" presStyleCnt="0">
        <dgm:presLayoutVars>
          <dgm:chMax val="2"/>
          <dgm:dir/>
          <dgm:animOne val="branch"/>
          <dgm:animLvl val="lvl"/>
          <dgm:resizeHandles val="exact"/>
        </dgm:presLayoutVars>
      </dgm:prSet>
      <dgm:spPr/>
    </dgm:pt>
    <dgm:pt modelId="{DD208925-51F0-4666-A6A5-D6B6A51D044E}" type="pres">
      <dgm:prSet presAssocID="{B4B5E14B-EFF8-4FFC-B58B-439BA7E207DA}" presName="Background" presStyleLbl="node1" presStyleIdx="0" presStyleCnt="1" custScaleX="134244" custScaleY="116807"/>
      <dgm:spPr/>
    </dgm:pt>
    <dgm:pt modelId="{F1AAF72C-D706-4263-B0EF-04EEE5CB2ABD}" type="pres">
      <dgm:prSet presAssocID="{B4B5E14B-EFF8-4FFC-B58B-439BA7E207DA}" presName="Divider" presStyleLbl="callout" presStyleIdx="0" presStyleCnt="1"/>
      <dgm:spPr/>
    </dgm:pt>
    <dgm:pt modelId="{53DC76D1-91FE-429F-9396-BC3BA7E40F67}" type="pres">
      <dgm:prSet presAssocID="{B4B5E14B-EFF8-4FFC-B58B-439BA7E207DA}" presName="ChildText1" presStyleLbl="revTx" presStyleIdx="0" presStyleCnt="0" custScaleX="152998" custLinFactNeighborX="-17389" custLinFactNeighborY="-9444">
        <dgm:presLayoutVars>
          <dgm:chMax val="0"/>
          <dgm:chPref val="0"/>
          <dgm:bulletEnabled val="1"/>
        </dgm:presLayoutVars>
      </dgm:prSet>
      <dgm:spPr/>
    </dgm:pt>
    <dgm:pt modelId="{8054724D-14EB-4CF5-A879-5868C4171182}" type="pres">
      <dgm:prSet presAssocID="{B4B5E14B-EFF8-4FFC-B58B-439BA7E207DA}" presName="ChildText2" presStyleLbl="revTx" presStyleIdx="0" presStyleCnt="0" custScaleX="144710" custLinFactNeighborX="20707" custLinFactNeighborY="-7871">
        <dgm:presLayoutVars>
          <dgm:chMax val="0"/>
          <dgm:chPref val="0"/>
          <dgm:bulletEnabled val="1"/>
        </dgm:presLayoutVars>
      </dgm:prSet>
      <dgm:spPr/>
    </dgm:pt>
    <dgm:pt modelId="{6674BA3A-269A-478C-BC73-76DDFB6EA168}" type="pres">
      <dgm:prSet presAssocID="{B4B5E14B-EFF8-4FFC-B58B-439BA7E207DA}" presName="ParentText1" presStyleLbl="revTx" presStyleIdx="0" presStyleCnt="0">
        <dgm:presLayoutVars>
          <dgm:chMax val="1"/>
          <dgm:chPref val="1"/>
        </dgm:presLayoutVars>
      </dgm:prSet>
      <dgm:spPr/>
    </dgm:pt>
    <dgm:pt modelId="{19AEB859-9307-4B76-975D-E73A6C9BFBA2}" type="pres">
      <dgm:prSet presAssocID="{B4B5E14B-EFF8-4FFC-B58B-439BA7E207DA}" presName="ParentShape1" presStyleLbl="alignImgPlace1" presStyleIdx="0" presStyleCnt="2" custLinFactX="-16158" custLinFactNeighborX="-100000" custLinFactNeighborY="612">
        <dgm:presLayoutVars/>
      </dgm:prSet>
      <dgm:spPr/>
    </dgm:pt>
    <dgm:pt modelId="{F285C695-37F7-4F36-BFF8-630C44AE256F}" type="pres">
      <dgm:prSet presAssocID="{B4B5E14B-EFF8-4FFC-B58B-439BA7E207DA}" presName="ParentText2" presStyleLbl="revTx" presStyleIdx="0" presStyleCnt="0">
        <dgm:presLayoutVars>
          <dgm:chMax val="1"/>
          <dgm:chPref val="1"/>
        </dgm:presLayoutVars>
      </dgm:prSet>
      <dgm:spPr/>
    </dgm:pt>
    <dgm:pt modelId="{3D437FEB-908B-42A9-8FE0-40E61C360E3F}" type="pres">
      <dgm:prSet presAssocID="{B4B5E14B-EFF8-4FFC-B58B-439BA7E207DA}" presName="ParentShape2" presStyleLbl="alignImgPlace1" presStyleIdx="1" presStyleCnt="2" custLinFactX="24912" custLinFactNeighborX="100000" custLinFactNeighborY="0">
        <dgm:presLayoutVars/>
      </dgm:prSet>
      <dgm:spPr/>
    </dgm:pt>
  </dgm:ptLst>
  <dgm:cxnLst>
    <dgm:cxn modelId="{958B6E00-0751-4E57-8039-029AC9DCC106}" type="presOf" srcId="{BB2C8307-1C2B-459B-93E6-16116636A4CB}" destId="{8054724D-14EB-4CF5-A879-5868C4171182}" srcOrd="0" destOrd="2" presId="urn:microsoft.com/office/officeart/2009/3/layout/OpposingIdeas"/>
    <dgm:cxn modelId="{DE2D2F16-8EAE-4CCB-BFCF-2DFBD871AF1B}" type="presOf" srcId="{94AA0618-6895-4F65-B21B-126B8789DEC5}" destId="{F285C695-37F7-4F36-BFF8-630C44AE256F}" srcOrd="0" destOrd="0" presId="urn:microsoft.com/office/officeart/2009/3/layout/OpposingIdeas"/>
    <dgm:cxn modelId="{791B3123-7954-4FD3-B136-871FDECA912C}" type="presOf" srcId="{94AA0618-6895-4F65-B21B-126B8789DEC5}" destId="{3D437FEB-908B-42A9-8FE0-40E61C360E3F}" srcOrd="1" destOrd="0" presId="urn:microsoft.com/office/officeart/2009/3/layout/OpposingIdeas"/>
    <dgm:cxn modelId="{C23E1125-8151-4E5B-A0A6-885F9D64C5C3}" type="presOf" srcId="{06B71B7E-2C9C-441A-A26C-9276927285D6}" destId="{19AEB859-9307-4B76-975D-E73A6C9BFBA2}" srcOrd="1" destOrd="0" presId="urn:microsoft.com/office/officeart/2009/3/layout/OpposingIdeas"/>
    <dgm:cxn modelId="{2397EC2D-1CB9-40B9-97B0-05981A4C6C95}" type="presOf" srcId="{03AB2C91-4DC5-4C85-A7EF-DDFD25886016}" destId="{8054724D-14EB-4CF5-A879-5868C4171182}" srcOrd="0" destOrd="1" presId="urn:microsoft.com/office/officeart/2009/3/layout/OpposingIdeas"/>
    <dgm:cxn modelId="{D35B0936-29B1-401F-AD98-44CE1382EC6C}" type="presOf" srcId="{06B71B7E-2C9C-441A-A26C-9276927285D6}" destId="{6674BA3A-269A-478C-BC73-76DDFB6EA168}" srcOrd="0" destOrd="0" presId="urn:microsoft.com/office/officeart/2009/3/layout/OpposingIdeas"/>
    <dgm:cxn modelId="{C744CA66-FB14-4A9D-BEC2-939916F5A665}" srcId="{06B71B7E-2C9C-441A-A26C-9276927285D6}" destId="{954B1CC0-9233-4FD2-8627-2DB037A4B2DE}" srcOrd="1" destOrd="0" parTransId="{3543AE3A-74E4-4BE1-A16B-72CBD2E1FAEC}" sibTransId="{C73254CA-FA4B-4C15-B70B-69D7A9478375}"/>
    <dgm:cxn modelId="{AA66A569-4F87-4B18-AF2A-2F73362879EF}" type="presOf" srcId="{5C609160-8CC1-492A-8854-6351F8E6EBEC}" destId="{8054724D-14EB-4CF5-A879-5868C4171182}" srcOrd="0" destOrd="0" presId="urn:microsoft.com/office/officeart/2009/3/layout/OpposingIdeas"/>
    <dgm:cxn modelId="{9322686A-087A-4845-91B7-D4D9EC5B5F9A}" type="presOf" srcId="{2F1D7212-A10E-4774-9838-8A0374BAE193}" destId="{8054724D-14EB-4CF5-A879-5868C4171182}" srcOrd="0" destOrd="4" presId="urn:microsoft.com/office/officeart/2009/3/layout/OpposingIdeas"/>
    <dgm:cxn modelId="{2DD9AF4B-773D-458B-8A86-5DB00381945C}" type="presOf" srcId="{954B1CC0-9233-4FD2-8627-2DB037A4B2DE}" destId="{53DC76D1-91FE-429F-9396-BC3BA7E40F67}" srcOrd="0" destOrd="3" presId="urn:microsoft.com/office/officeart/2009/3/layout/OpposingIdeas"/>
    <dgm:cxn modelId="{3ADB8B52-1830-448C-84E7-52E66CCDD205}" type="presOf" srcId="{6C6FF4DD-747D-41CC-87E2-BDF3978BC695}" destId="{8054724D-14EB-4CF5-A879-5868C4171182}" srcOrd="0" destOrd="3" presId="urn:microsoft.com/office/officeart/2009/3/layout/OpposingIdeas"/>
    <dgm:cxn modelId="{C8EA2173-B09C-4793-813D-DABD05CD32F9}" type="presOf" srcId="{CA52FAC4-24C8-49B4-8C7A-CC35C3DABD16}" destId="{53DC76D1-91FE-429F-9396-BC3BA7E40F67}" srcOrd="0" destOrd="1" presId="urn:microsoft.com/office/officeart/2009/3/layout/OpposingIdeas"/>
    <dgm:cxn modelId="{835B1C76-86C7-464E-938D-7129355E142E}" type="presOf" srcId="{B4B5E14B-EFF8-4FFC-B58B-439BA7E207DA}" destId="{63B667FF-795E-46D9-9B6C-DDB5633093EB}" srcOrd="0" destOrd="0" presId="urn:microsoft.com/office/officeart/2009/3/layout/OpposingIdeas"/>
    <dgm:cxn modelId="{D0138757-4A26-4E39-9A71-7A4DAF36BBAF}" srcId="{06B71B7E-2C9C-441A-A26C-9276927285D6}" destId="{4989EFCF-7EF0-4542-8900-5BD7F0709DA6}" srcOrd="0" destOrd="0" parTransId="{0FDE303E-F72A-4828-8FAB-3F8886F9C1BF}" sibTransId="{3D19C532-4C6C-40CA-8244-DE2E1CFABA7E}"/>
    <dgm:cxn modelId="{5A215087-BF20-4703-A813-9D8BA1CD34DF}" type="presOf" srcId="{4989EFCF-7EF0-4542-8900-5BD7F0709DA6}" destId="{53DC76D1-91FE-429F-9396-BC3BA7E40F67}" srcOrd="0" destOrd="0" presId="urn:microsoft.com/office/officeart/2009/3/layout/OpposingIdeas"/>
    <dgm:cxn modelId="{A646B0A5-80F4-4C45-96B2-678DE5EC10E4}" srcId="{B4B5E14B-EFF8-4FFC-B58B-439BA7E207DA}" destId="{94AA0618-6895-4F65-B21B-126B8789DEC5}" srcOrd="1" destOrd="0" parTransId="{41190A36-1E0E-4A08-9BB5-33C4BED30B92}" sibTransId="{2ABDC391-74B3-4216-916C-5777F6FF6EFC}"/>
    <dgm:cxn modelId="{17255BB0-FB43-46DA-950B-58921D1FBFCA}" srcId="{4989EFCF-7EF0-4542-8900-5BD7F0709DA6}" destId="{4B8DDBB6-1B80-4EFE-9FBE-6F890E3B6AE3}" srcOrd="1" destOrd="0" parTransId="{E8184143-3E97-4B15-B329-E37C438CDEAB}" sibTransId="{03B7759E-2AA8-4782-96C0-B4A8108568C9}"/>
    <dgm:cxn modelId="{5D61EAB2-FDD2-4877-8F94-130A948C4748}" srcId="{4989EFCF-7EF0-4542-8900-5BD7F0709DA6}" destId="{CA52FAC4-24C8-49B4-8C7A-CC35C3DABD16}" srcOrd="0" destOrd="0" parTransId="{3C847EFE-DB71-4417-88E9-94B30DAC14BC}" sibTransId="{EC147503-954F-4067-A1B2-F90206B5266B}"/>
    <dgm:cxn modelId="{401957BA-858C-4759-9142-50526FD9C8B0}" srcId="{94AA0618-6895-4F65-B21B-126B8789DEC5}" destId="{5C609160-8CC1-492A-8854-6351F8E6EBEC}" srcOrd="0" destOrd="0" parTransId="{8CA33B97-CB1F-4D1A-86AF-86D317D99BD9}" sibTransId="{CA8B1DEB-A29D-4502-BC31-2B99F5AA412F}"/>
    <dgm:cxn modelId="{AC77D8CA-F2A6-4655-8734-E0F505B13F92}" srcId="{94AA0618-6895-4F65-B21B-126B8789DEC5}" destId="{B2BD5E84-2FA0-4B8B-865C-FFF1BEB4C662}" srcOrd="3" destOrd="0" parTransId="{CDFEB38A-E407-46B8-A339-0AA667072B6C}" sibTransId="{9EA2D25C-1D85-4ABD-BC6A-D9E7703314E0}"/>
    <dgm:cxn modelId="{96BA7DD5-E232-4DD9-AA47-9E1ADA23051A}" type="presOf" srcId="{4B8DDBB6-1B80-4EFE-9FBE-6F890E3B6AE3}" destId="{53DC76D1-91FE-429F-9396-BC3BA7E40F67}" srcOrd="0" destOrd="2" presId="urn:microsoft.com/office/officeart/2009/3/layout/OpposingIdeas"/>
    <dgm:cxn modelId="{3031DADB-7F4E-4807-B5C0-4255FB5A742D}" srcId="{03AB2C91-4DC5-4C85-A7EF-DDFD25886016}" destId="{BB2C8307-1C2B-459B-93E6-16116636A4CB}" srcOrd="0" destOrd="0" parTransId="{87144CA2-AE2B-436A-B32A-C86B23B3136D}" sibTransId="{AB75036E-6639-4F39-84CB-F435C4B5809A}"/>
    <dgm:cxn modelId="{7883DCDC-61BA-4AA1-851A-3DB0067C1351}" srcId="{03AB2C91-4DC5-4C85-A7EF-DDFD25886016}" destId="{6C6FF4DD-747D-41CC-87E2-BDF3978BC695}" srcOrd="1" destOrd="0" parTransId="{80B88790-51CA-4DE8-9B40-7747CF42F218}" sibTransId="{D6560C56-0054-40D4-96C6-E6F3D3C698CA}"/>
    <dgm:cxn modelId="{39ACE9F9-5B24-4805-A572-11F2AE867DBF}" type="presOf" srcId="{B2BD5E84-2FA0-4B8B-865C-FFF1BEB4C662}" destId="{8054724D-14EB-4CF5-A879-5868C4171182}" srcOrd="0" destOrd="5" presId="urn:microsoft.com/office/officeart/2009/3/layout/OpposingIdeas"/>
    <dgm:cxn modelId="{BA9644FA-60AE-498B-82AA-7C51A5DC320B}" srcId="{94AA0618-6895-4F65-B21B-126B8789DEC5}" destId="{2F1D7212-A10E-4774-9838-8A0374BAE193}" srcOrd="2" destOrd="0" parTransId="{140BFAF3-B24A-4989-A874-4C2672060126}" sibTransId="{030C2B97-8C92-4E22-A949-F7AAD4E7B06C}"/>
    <dgm:cxn modelId="{CA457AFA-7121-40EE-9FAE-A64B25003463}" srcId="{94AA0618-6895-4F65-B21B-126B8789DEC5}" destId="{03AB2C91-4DC5-4C85-A7EF-DDFD25886016}" srcOrd="1" destOrd="0" parTransId="{8EF599FB-F493-453E-B1E8-6C72D07996D2}" sibTransId="{7223A487-D959-4729-A783-9B129B64D7C9}"/>
    <dgm:cxn modelId="{3070FFFF-93C2-4E0C-A998-F11D4AB2AEDF}" srcId="{B4B5E14B-EFF8-4FFC-B58B-439BA7E207DA}" destId="{06B71B7E-2C9C-441A-A26C-9276927285D6}" srcOrd="0" destOrd="0" parTransId="{CC5DF2F0-031A-4947-AD5F-E13CA7649E82}" sibTransId="{510ABE06-DC11-47F4-9C9A-12A694D95922}"/>
    <dgm:cxn modelId="{6F1FA4B4-3C52-4295-993B-84CE5B6EF602}" type="presParOf" srcId="{63B667FF-795E-46D9-9B6C-DDB5633093EB}" destId="{DD208925-51F0-4666-A6A5-D6B6A51D044E}" srcOrd="0" destOrd="0" presId="urn:microsoft.com/office/officeart/2009/3/layout/OpposingIdeas"/>
    <dgm:cxn modelId="{72E3264B-E539-4153-AA24-DA1F16203442}" type="presParOf" srcId="{63B667FF-795E-46D9-9B6C-DDB5633093EB}" destId="{F1AAF72C-D706-4263-B0EF-04EEE5CB2ABD}" srcOrd="1" destOrd="0" presId="urn:microsoft.com/office/officeart/2009/3/layout/OpposingIdeas"/>
    <dgm:cxn modelId="{199017C1-888D-4303-AB51-AAA7A84E8DB5}" type="presParOf" srcId="{63B667FF-795E-46D9-9B6C-DDB5633093EB}" destId="{53DC76D1-91FE-429F-9396-BC3BA7E40F67}" srcOrd="2" destOrd="0" presId="urn:microsoft.com/office/officeart/2009/3/layout/OpposingIdeas"/>
    <dgm:cxn modelId="{13BB3F43-F9CF-44B7-AA5C-6B95091CFEE0}" type="presParOf" srcId="{63B667FF-795E-46D9-9B6C-DDB5633093EB}" destId="{8054724D-14EB-4CF5-A879-5868C4171182}" srcOrd="3" destOrd="0" presId="urn:microsoft.com/office/officeart/2009/3/layout/OpposingIdeas"/>
    <dgm:cxn modelId="{C463497A-F81E-4734-83A2-F6F7109C0E0C}" type="presParOf" srcId="{63B667FF-795E-46D9-9B6C-DDB5633093EB}" destId="{6674BA3A-269A-478C-BC73-76DDFB6EA168}" srcOrd="4" destOrd="0" presId="urn:microsoft.com/office/officeart/2009/3/layout/OpposingIdeas"/>
    <dgm:cxn modelId="{3A986EA6-CE34-402C-B284-986C90758E6E}" type="presParOf" srcId="{63B667FF-795E-46D9-9B6C-DDB5633093EB}" destId="{19AEB859-9307-4B76-975D-E73A6C9BFBA2}" srcOrd="5" destOrd="0" presId="urn:microsoft.com/office/officeart/2009/3/layout/OpposingIdeas"/>
    <dgm:cxn modelId="{E2DC0041-6C76-4A46-BA56-0E466545543C}" type="presParOf" srcId="{63B667FF-795E-46D9-9B6C-DDB5633093EB}" destId="{F285C695-37F7-4F36-BFF8-630C44AE256F}" srcOrd="6" destOrd="0" presId="urn:microsoft.com/office/officeart/2009/3/layout/OpposingIdeas"/>
    <dgm:cxn modelId="{FEA690B8-87C3-4892-8AEC-D1751045630C}" type="presParOf" srcId="{63B667FF-795E-46D9-9B6C-DDB5633093EB}" destId="{3D437FEB-908B-42A9-8FE0-40E61C360E3F}"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91DE3-8317-4E83-98DA-16B0B4BAFA76}" type="doc">
      <dgm:prSet loTypeId="urn:microsoft.com/office/officeart/2005/8/layout/arrow3" loCatId="relationship" qsTypeId="urn:microsoft.com/office/officeart/2005/8/quickstyle/simple1" qsCatId="simple" csTypeId="urn:microsoft.com/office/officeart/2005/8/colors/accent6_1" csCatId="accent6" phldr="1"/>
      <dgm:spPr/>
      <dgm:t>
        <a:bodyPr/>
        <a:lstStyle/>
        <a:p>
          <a:endParaRPr lang="de-DE"/>
        </a:p>
      </dgm:t>
    </dgm:pt>
    <dgm:pt modelId="{E332ED35-8B35-4023-9EFC-948B636BD516}">
      <dgm:prSet phldrT="[Text]" custT="1"/>
      <dgm:spPr/>
      <dgm:t>
        <a:bodyPr/>
        <a:lstStyle/>
        <a:p>
          <a:pPr>
            <a:buNone/>
          </a:pPr>
          <a:r>
            <a:rPr lang="en-US" sz="2000"/>
            <a:t>Proactive</a:t>
          </a:r>
          <a:endParaRPr lang="de-DE" sz="2000"/>
        </a:p>
      </dgm:t>
    </dgm:pt>
    <dgm:pt modelId="{E452665E-1694-4E21-A357-6069CBFFF5CB}" type="parTrans" cxnId="{5503C577-9CC2-4297-B8AC-47D0FD7D9C7E}">
      <dgm:prSet/>
      <dgm:spPr/>
      <dgm:t>
        <a:bodyPr/>
        <a:lstStyle/>
        <a:p>
          <a:endParaRPr lang="de-DE"/>
        </a:p>
      </dgm:t>
    </dgm:pt>
    <dgm:pt modelId="{01CB80BA-ECAE-4D69-8B68-2A3FBB7150F1}" type="sibTrans" cxnId="{5503C577-9CC2-4297-B8AC-47D0FD7D9C7E}">
      <dgm:prSet/>
      <dgm:spPr/>
      <dgm:t>
        <a:bodyPr/>
        <a:lstStyle/>
        <a:p>
          <a:endParaRPr lang="de-DE"/>
        </a:p>
      </dgm:t>
    </dgm:pt>
    <dgm:pt modelId="{784CA1AF-1398-4624-AE16-E457724C68F0}">
      <dgm:prSet phldrT="[Text]" custT="1"/>
      <dgm:spPr/>
      <dgm:t>
        <a:bodyPr/>
        <a:lstStyle/>
        <a:p>
          <a:pPr>
            <a:buNone/>
          </a:pPr>
          <a:r>
            <a:rPr lang="en-US" sz="2000" dirty="0"/>
            <a:t>Reactive</a:t>
          </a:r>
          <a:endParaRPr lang="de-DE" sz="2000" dirty="0"/>
        </a:p>
      </dgm:t>
    </dgm:pt>
    <dgm:pt modelId="{50F33C4B-4CA2-48AD-B7DB-471563D899B9}" type="parTrans" cxnId="{BD453B3F-24F4-4E49-B19D-8F198824BC9A}">
      <dgm:prSet/>
      <dgm:spPr/>
      <dgm:t>
        <a:bodyPr/>
        <a:lstStyle/>
        <a:p>
          <a:endParaRPr lang="de-DE"/>
        </a:p>
      </dgm:t>
    </dgm:pt>
    <dgm:pt modelId="{6DBFCF18-D31F-403B-BA43-02010F106814}" type="sibTrans" cxnId="{BD453B3F-24F4-4E49-B19D-8F198824BC9A}">
      <dgm:prSet/>
      <dgm:spPr/>
      <dgm:t>
        <a:bodyPr/>
        <a:lstStyle/>
        <a:p>
          <a:endParaRPr lang="de-DE"/>
        </a:p>
      </dgm:t>
    </dgm:pt>
    <dgm:pt modelId="{FA65DC36-F8DB-40D4-96BC-C78443F97CE4}">
      <dgm:prSet custT="1"/>
      <dgm:spPr/>
      <dgm:t>
        <a:bodyPr/>
        <a:lstStyle/>
        <a:p>
          <a:r>
            <a:rPr lang="en-US" sz="1600" dirty="0"/>
            <a:t>Profit and growth goals</a:t>
          </a:r>
        </a:p>
      </dgm:t>
    </dgm:pt>
    <dgm:pt modelId="{23A34297-7EAF-4709-99FA-90D0D2802C6E}" type="parTrans" cxnId="{27027AAC-E2A2-4BBD-9494-E666FD7DA849}">
      <dgm:prSet/>
      <dgm:spPr/>
      <dgm:t>
        <a:bodyPr/>
        <a:lstStyle/>
        <a:p>
          <a:endParaRPr lang="de-DE"/>
        </a:p>
      </dgm:t>
    </dgm:pt>
    <dgm:pt modelId="{5AD7FB7F-8032-4BF5-93E3-3AE573E6E954}" type="sibTrans" cxnId="{27027AAC-E2A2-4BBD-9494-E666FD7DA849}">
      <dgm:prSet/>
      <dgm:spPr/>
      <dgm:t>
        <a:bodyPr/>
        <a:lstStyle/>
        <a:p>
          <a:endParaRPr lang="de-DE"/>
        </a:p>
      </dgm:t>
    </dgm:pt>
    <dgm:pt modelId="{643FAEDC-8AC6-4D56-9DB5-26806A5736C1}">
      <dgm:prSet custT="1"/>
      <dgm:spPr/>
      <dgm:t>
        <a:bodyPr/>
        <a:lstStyle/>
        <a:p>
          <a:r>
            <a:rPr lang="en-US" sz="1600" dirty="0"/>
            <a:t>Managerial urge</a:t>
          </a:r>
        </a:p>
      </dgm:t>
    </dgm:pt>
    <dgm:pt modelId="{B66E85BD-9A99-4B1B-B044-3D21E39D6AFE}" type="parTrans" cxnId="{F624C759-6653-4F82-8CA9-C7016BF28F7E}">
      <dgm:prSet/>
      <dgm:spPr/>
      <dgm:t>
        <a:bodyPr/>
        <a:lstStyle/>
        <a:p>
          <a:endParaRPr lang="de-DE"/>
        </a:p>
      </dgm:t>
    </dgm:pt>
    <dgm:pt modelId="{616069BC-59AF-4669-A879-A963786EB001}" type="sibTrans" cxnId="{F624C759-6653-4F82-8CA9-C7016BF28F7E}">
      <dgm:prSet/>
      <dgm:spPr/>
      <dgm:t>
        <a:bodyPr/>
        <a:lstStyle/>
        <a:p>
          <a:endParaRPr lang="de-DE"/>
        </a:p>
      </dgm:t>
    </dgm:pt>
    <dgm:pt modelId="{B327DC5B-363D-4F0C-A515-207FA4E6446B}">
      <dgm:prSet custT="1"/>
      <dgm:spPr/>
      <dgm:t>
        <a:bodyPr/>
        <a:lstStyle/>
        <a:p>
          <a:r>
            <a:rPr lang="en-US" sz="1600" dirty="0"/>
            <a:t>Competitiveness of the product</a:t>
          </a:r>
        </a:p>
      </dgm:t>
    </dgm:pt>
    <dgm:pt modelId="{FE6883F4-FEE7-4AF2-B622-40784C904539}" type="parTrans" cxnId="{CCD19C19-00B7-4CB5-8EFA-2BB52B5637EC}">
      <dgm:prSet/>
      <dgm:spPr/>
      <dgm:t>
        <a:bodyPr/>
        <a:lstStyle/>
        <a:p>
          <a:endParaRPr lang="de-DE"/>
        </a:p>
      </dgm:t>
    </dgm:pt>
    <dgm:pt modelId="{63D28922-8EF0-45B8-9288-C91D5E2D6A39}" type="sibTrans" cxnId="{CCD19C19-00B7-4CB5-8EFA-2BB52B5637EC}">
      <dgm:prSet/>
      <dgm:spPr/>
      <dgm:t>
        <a:bodyPr/>
        <a:lstStyle/>
        <a:p>
          <a:endParaRPr lang="de-DE"/>
        </a:p>
      </dgm:t>
    </dgm:pt>
    <dgm:pt modelId="{C9F06DEB-1057-43A1-9425-438BF8A27D89}">
      <dgm:prSet custT="1"/>
      <dgm:spPr/>
      <dgm:t>
        <a:bodyPr/>
        <a:lstStyle/>
        <a:p>
          <a:r>
            <a:rPr lang="en-US" sz="1600" dirty="0"/>
            <a:t>Anticipating opportunities</a:t>
          </a:r>
        </a:p>
      </dgm:t>
    </dgm:pt>
    <dgm:pt modelId="{5AA6DFA5-43B6-4789-82AF-C3DFE08C1A98}" type="parTrans" cxnId="{E888FAB5-A2E9-481C-8248-2BE9C866C5CC}">
      <dgm:prSet/>
      <dgm:spPr/>
      <dgm:t>
        <a:bodyPr/>
        <a:lstStyle/>
        <a:p>
          <a:endParaRPr lang="de-DE"/>
        </a:p>
      </dgm:t>
    </dgm:pt>
    <dgm:pt modelId="{77CF0DE5-668A-45DA-8DA0-6A4746780B6C}" type="sibTrans" cxnId="{E888FAB5-A2E9-481C-8248-2BE9C866C5CC}">
      <dgm:prSet/>
      <dgm:spPr/>
      <dgm:t>
        <a:bodyPr/>
        <a:lstStyle/>
        <a:p>
          <a:endParaRPr lang="de-DE"/>
        </a:p>
      </dgm:t>
    </dgm:pt>
    <dgm:pt modelId="{5306DEF8-0133-4DEE-92CE-284C9BF3DE99}">
      <dgm:prSet custT="1"/>
      <dgm:spPr/>
      <dgm:t>
        <a:bodyPr/>
        <a:lstStyle/>
        <a:p>
          <a:r>
            <a:rPr lang="en-US" sz="1600" dirty="0"/>
            <a:t>Economies of scale</a:t>
          </a:r>
        </a:p>
      </dgm:t>
    </dgm:pt>
    <dgm:pt modelId="{EDC136D6-B05D-40AB-8914-C5FF557F713C}" type="parTrans" cxnId="{3A2D1B95-0399-4318-B980-6F76F2DC16A6}">
      <dgm:prSet/>
      <dgm:spPr/>
      <dgm:t>
        <a:bodyPr/>
        <a:lstStyle/>
        <a:p>
          <a:endParaRPr lang="de-DE"/>
        </a:p>
      </dgm:t>
    </dgm:pt>
    <dgm:pt modelId="{907765EA-958C-479C-B361-2E187BC79A68}" type="sibTrans" cxnId="{3A2D1B95-0399-4318-B980-6F76F2DC16A6}">
      <dgm:prSet/>
      <dgm:spPr/>
      <dgm:t>
        <a:bodyPr/>
        <a:lstStyle/>
        <a:p>
          <a:endParaRPr lang="de-DE"/>
        </a:p>
      </dgm:t>
    </dgm:pt>
    <dgm:pt modelId="{DD8B2C29-B2C0-48D9-B567-EFF53F402D47}">
      <dgm:prSet custT="1"/>
      <dgm:spPr/>
      <dgm:t>
        <a:bodyPr/>
        <a:lstStyle/>
        <a:p>
          <a:r>
            <a:rPr lang="en-US" sz="1600" dirty="0"/>
            <a:t>Integration of the supply chain</a:t>
          </a:r>
        </a:p>
      </dgm:t>
    </dgm:pt>
    <dgm:pt modelId="{DECE7F4F-7590-42FD-B5AB-82286482D46D}" type="parTrans" cxnId="{6F38204F-B29E-4907-9950-B983F2DD78BE}">
      <dgm:prSet/>
      <dgm:spPr/>
      <dgm:t>
        <a:bodyPr/>
        <a:lstStyle/>
        <a:p>
          <a:endParaRPr lang="de-DE"/>
        </a:p>
      </dgm:t>
    </dgm:pt>
    <dgm:pt modelId="{6615BCCA-0919-49F0-81EF-281B1C71A7CB}" type="sibTrans" cxnId="{6F38204F-B29E-4907-9950-B983F2DD78BE}">
      <dgm:prSet/>
      <dgm:spPr/>
      <dgm:t>
        <a:bodyPr/>
        <a:lstStyle/>
        <a:p>
          <a:endParaRPr lang="de-DE"/>
        </a:p>
      </dgm:t>
    </dgm:pt>
    <dgm:pt modelId="{1130181E-B11D-49EA-9989-5AA38C6AD768}">
      <dgm:prSet custT="1"/>
      <dgm:spPr/>
      <dgm:t>
        <a:bodyPr/>
        <a:lstStyle/>
        <a:p>
          <a:r>
            <a:rPr lang="en-US" sz="1600" dirty="0"/>
            <a:t>Tax benefits</a:t>
          </a:r>
        </a:p>
      </dgm:t>
    </dgm:pt>
    <dgm:pt modelId="{D34D708A-44F5-48FE-9DE3-3E35C9EB8B73}" type="parTrans" cxnId="{1F4899FB-346E-47CF-861E-82A22EC67F1D}">
      <dgm:prSet/>
      <dgm:spPr/>
      <dgm:t>
        <a:bodyPr/>
        <a:lstStyle/>
        <a:p>
          <a:endParaRPr lang="de-DE"/>
        </a:p>
      </dgm:t>
    </dgm:pt>
    <dgm:pt modelId="{382FAB95-23BE-42CD-8A03-0A939273C018}" type="sibTrans" cxnId="{1F4899FB-346E-47CF-861E-82A22EC67F1D}">
      <dgm:prSet/>
      <dgm:spPr/>
      <dgm:t>
        <a:bodyPr/>
        <a:lstStyle/>
        <a:p>
          <a:endParaRPr lang="de-DE"/>
        </a:p>
      </dgm:t>
    </dgm:pt>
    <dgm:pt modelId="{DCC5EE2C-7579-4C46-91BE-4A484689455E}">
      <dgm:prSet custT="1"/>
      <dgm:spPr/>
      <dgm:t>
        <a:bodyPr/>
        <a:lstStyle/>
        <a:p>
          <a:r>
            <a:rPr lang="en-US" sz="1600" dirty="0"/>
            <a:t>Small and/or saturated home market</a:t>
          </a:r>
        </a:p>
      </dgm:t>
    </dgm:pt>
    <dgm:pt modelId="{94F2BECF-21E3-462F-9509-E02D0F98139A}" type="parTrans" cxnId="{695EC12B-3EC3-48B8-B048-9BB3129EFC03}">
      <dgm:prSet/>
      <dgm:spPr/>
      <dgm:t>
        <a:bodyPr/>
        <a:lstStyle/>
        <a:p>
          <a:endParaRPr lang="de-DE"/>
        </a:p>
      </dgm:t>
    </dgm:pt>
    <dgm:pt modelId="{B1056282-40F4-4B01-83F8-44E1EF48D0EF}" type="sibTrans" cxnId="{695EC12B-3EC3-48B8-B048-9BB3129EFC03}">
      <dgm:prSet/>
      <dgm:spPr/>
      <dgm:t>
        <a:bodyPr/>
        <a:lstStyle/>
        <a:p>
          <a:endParaRPr lang="de-DE"/>
        </a:p>
      </dgm:t>
    </dgm:pt>
    <dgm:pt modelId="{F64615B1-1130-41AD-9717-4C73C80C1A7F}">
      <dgm:prSet custT="1"/>
      <dgm:spPr/>
      <dgm:t>
        <a:bodyPr/>
        <a:lstStyle/>
        <a:p>
          <a:r>
            <a:rPr lang="en-US" sz="1600" dirty="0" err="1"/>
            <a:t>Utilisation</a:t>
          </a:r>
          <a:r>
            <a:rPr lang="en-US" sz="1600" dirty="0"/>
            <a:t> of overproduction/excess capacity</a:t>
          </a:r>
        </a:p>
      </dgm:t>
    </dgm:pt>
    <dgm:pt modelId="{C479F331-2316-47E5-A8C3-35CB285155CF}" type="parTrans" cxnId="{48072B99-5157-4419-BBAB-86265D20AFBB}">
      <dgm:prSet/>
      <dgm:spPr/>
      <dgm:t>
        <a:bodyPr/>
        <a:lstStyle/>
        <a:p>
          <a:endParaRPr lang="de-DE"/>
        </a:p>
      </dgm:t>
    </dgm:pt>
    <dgm:pt modelId="{B7A4D337-3E1C-46BD-A980-0C600C517AB3}" type="sibTrans" cxnId="{48072B99-5157-4419-BBAB-86265D20AFBB}">
      <dgm:prSet/>
      <dgm:spPr/>
      <dgm:t>
        <a:bodyPr/>
        <a:lstStyle/>
        <a:p>
          <a:endParaRPr lang="de-DE"/>
        </a:p>
      </dgm:t>
    </dgm:pt>
    <dgm:pt modelId="{82370D5D-7A14-4D43-9600-1C6C546C3573}">
      <dgm:prSet custT="1"/>
      <dgm:spPr/>
      <dgm:t>
        <a:bodyPr/>
        <a:lstStyle/>
        <a:p>
          <a:r>
            <a:rPr lang="en-US" sz="1600" dirty="0"/>
            <a:t>Competitive pressures</a:t>
          </a:r>
        </a:p>
      </dgm:t>
    </dgm:pt>
    <dgm:pt modelId="{BA352D7B-F13F-4C1C-9F56-6D0E1AD05567}" type="parTrans" cxnId="{CD059CC6-BD51-461D-9DC1-B3D97304DD70}">
      <dgm:prSet/>
      <dgm:spPr/>
      <dgm:t>
        <a:bodyPr/>
        <a:lstStyle/>
        <a:p>
          <a:endParaRPr lang="de-DE"/>
        </a:p>
      </dgm:t>
    </dgm:pt>
    <dgm:pt modelId="{4FF2DAD9-7C49-4760-938F-376E21FA8C9C}" type="sibTrans" cxnId="{CD059CC6-BD51-461D-9DC1-B3D97304DD70}">
      <dgm:prSet/>
      <dgm:spPr/>
      <dgm:t>
        <a:bodyPr/>
        <a:lstStyle/>
        <a:p>
          <a:endParaRPr lang="de-DE"/>
        </a:p>
      </dgm:t>
    </dgm:pt>
    <dgm:pt modelId="{99F335A7-1D44-4DFD-88A8-14736035F47B}">
      <dgm:prSet custT="1"/>
      <dgm:spPr/>
      <dgm:t>
        <a:bodyPr/>
        <a:lstStyle/>
        <a:p>
          <a:r>
            <a:rPr lang="en-US" sz="1600" dirty="0"/>
            <a:t>Reduction of dependencies (customers/suppliers)</a:t>
          </a:r>
        </a:p>
      </dgm:t>
    </dgm:pt>
    <dgm:pt modelId="{44E1B41F-08D4-49BF-A022-E11F78085437}" type="parTrans" cxnId="{10FBB53D-4996-45D4-B545-C88CB516623F}">
      <dgm:prSet/>
      <dgm:spPr/>
      <dgm:t>
        <a:bodyPr/>
        <a:lstStyle/>
        <a:p>
          <a:endParaRPr lang="de-DE"/>
        </a:p>
      </dgm:t>
    </dgm:pt>
    <dgm:pt modelId="{0EC3F37D-A885-4456-930B-9B2DF219496B}" type="sibTrans" cxnId="{10FBB53D-4996-45D4-B545-C88CB516623F}">
      <dgm:prSet/>
      <dgm:spPr/>
      <dgm:t>
        <a:bodyPr/>
        <a:lstStyle/>
        <a:p>
          <a:endParaRPr lang="de-DE"/>
        </a:p>
      </dgm:t>
    </dgm:pt>
    <dgm:pt modelId="{7A897A81-53D6-40E4-9B7F-9EE6E79DA2AD}">
      <dgm:prSet custT="1"/>
      <dgm:spPr/>
      <dgm:t>
        <a:bodyPr/>
        <a:lstStyle/>
        <a:p>
          <a:r>
            <a:rPr lang="en-US" sz="1600" dirty="0"/>
            <a:t>Proximity of customers/suppliers</a:t>
          </a:r>
        </a:p>
      </dgm:t>
    </dgm:pt>
    <dgm:pt modelId="{38F656F4-B219-4AA7-A7F8-5B9525B3A80F}" type="parTrans" cxnId="{8F4812E3-8E27-4C06-B915-3AEBDE2BC6DF}">
      <dgm:prSet/>
      <dgm:spPr/>
      <dgm:t>
        <a:bodyPr/>
        <a:lstStyle/>
        <a:p>
          <a:endParaRPr lang="de-DE"/>
        </a:p>
      </dgm:t>
    </dgm:pt>
    <dgm:pt modelId="{66EA75B6-9FA2-47D3-A0A1-7591285444F9}" type="sibTrans" cxnId="{8F4812E3-8E27-4C06-B915-3AEBDE2BC6DF}">
      <dgm:prSet/>
      <dgm:spPr/>
      <dgm:t>
        <a:bodyPr/>
        <a:lstStyle/>
        <a:p>
          <a:endParaRPr lang="de-DE"/>
        </a:p>
      </dgm:t>
    </dgm:pt>
    <dgm:pt modelId="{969831EA-ABFD-493B-A7F5-C002B59D0936}">
      <dgm:prSet custT="1"/>
      <dgm:spPr/>
      <dgm:t>
        <a:bodyPr/>
        <a:lstStyle/>
        <a:p>
          <a:r>
            <a:rPr lang="en-US" sz="1600" dirty="0" err="1"/>
            <a:t>Stabilisation</a:t>
          </a:r>
          <a:r>
            <a:rPr lang="en-US" sz="1600" dirty="0"/>
            <a:t> of seasonal factors/perishable products</a:t>
          </a:r>
        </a:p>
      </dgm:t>
    </dgm:pt>
    <dgm:pt modelId="{B6F8EDCD-3B68-445A-AD76-E4F727AA50E2}" type="parTrans" cxnId="{DCEFC3A8-AFD4-491D-BD28-BFF51306A92D}">
      <dgm:prSet/>
      <dgm:spPr/>
      <dgm:t>
        <a:bodyPr/>
        <a:lstStyle/>
        <a:p>
          <a:endParaRPr lang="de-DE"/>
        </a:p>
      </dgm:t>
    </dgm:pt>
    <dgm:pt modelId="{1D22C3A5-B63D-410E-9D9A-E4948499B679}" type="sibTrans" cxnId="{DCEFC3A8-AFD4-491D-BD28-BFF51306A92D}">
      <dgm:prSet/>
      <dgm:spPr/>
      <dgm:t>
        <a:bodyPr/>
        <a:lstStyle/>
        <a:p>
          <a:endParaRPr lang="de-DE"/>
        </a:p>
      </dgm:t>
    </dgm:pt>
    <dgm:pt modelId="{D697E5AD-C3B0-4CFD-9CA2-BA8C53697999}" type="pres">
      <dgm:prSet presAssocID="{84591DE3-8317-4E83-98DA-16B0B4BAFA76}" presName="compositeShape" presStyleCnt="0">
        <dgm:presLayoutVars>
          <dgm:chMax val="2"/>
          <dgm:dir/>
          <dgm:resizeHandles val="exact"/>
        </dgm:presLayoutVars>
      </dgm:prSet>
      <dgm:spPr/>
    </dgm:pt>
    <dgm:pt modelId="{E771643A-0A85-431D-A90E-232187C619A9}" type="pres">
      <dgm:prSet presAssocID="{84591DE3-8317-4E83-98DA-16B0B4BAFA76}" presName="divider" presStyleLbl="fgShp" presStyleIdx="0" presStyleCnt="1"/>
      <dgm:spPr/>
    </dgm:pt>
    <dgm:pt modelId="{2C17384D-9962-474B-A361-7BDA3D1A0406}" type="pres">
      <dgm:prSet presAssocID="{E332ED35-8B35-4023-9EFC-948B636BD516}" presName="downArrow" presStyleLbl="node1" presStyleIdx="0" presStyleCnt="2"/>
      <dgm:spPr/>
    </dgm:pt>
    <dgm:pt modelId="{94F64C57-C330-4067-8314-B2957E7C0CC8}" type="pres">
      <dgm:prSet presAssocID="{E332ED35-8B35-4023-9EFC-948B636BD516}" presName="downArrowText" presStyleLbl="revTx" presStyleIdx="0" presStyleCnt="2" custScaleX="127852">
        <dgm:presLayoutVars>
          <dgm:bulletEnabled val="1"/>
        </dgm:presLayoutVars>
      </dgm:prSet>
      <dgm:spPr/>
    </dgm:pt>
    <dgm:pt modelId="{D0B25E03-39AB-495C-9410-AAF3CBDBB593}" type="pres">
      <dgm:prSet presAssocID="{784CA1AF-1398-4624-AE16-E457724C68F0}" presName="upArrow" presStyleLbl="node1" presStyleIdx="1" presStyleCnt="2"/>
      <dgm:spPr/>
    </dgm:pt>
    <dgm:pt modelId="{E53C0CDB-CC66-41A2-A580-B2CEE2D02844}" type="pres">
      <dgm:prSet presAssocID="{784CA1AF-1398-4624-AE16-E457724C68F0}" presName="upArrowText" presStyleLbl="revTx" presStyleIdx="1" presStyleCnt="2" custScaleX="153922">
        <dgm:presLayoutVars>
          <dgm:bulletEnabled val="1"/>
        </dgm:presLayoutVars>
      </dgm:prSet>
      <dgm:spPr/>
    </dgm:pt>
  </dgm:ptLst>
  <dgm:cxnLst>
    <dgm:cxn modelId="{CCD19C19-00B7-4CB5-8EFA-2BB52B5637EC}" srcId="{E332ED35-8B35-4023-9EFC-948B636BD516}" destId="{B327DC5B-363D-4F0C-A515-207FA4E6446B}" srcOrd="2" destOrd="0" parTransId="{FE6883F4-FEE7-4AF2-B622-40784C904539}" sibTransId="{63D28922-8EF0-45B8-9288-C91D5E2D6A39}"/>
    <dgm:cxn modelId="{1940DD24-BB0A-474F-AF4C-ACCA5E0884F2}" type="presOf" srcId="{643FAEDC-8AC6-4D56-9DB5-26806A5736C1}" destId="{94F64C57-C330-4067-8314-B2957E7C0CC8}" srcOrd="0" destOrd="2" presId="urn:microsoft.com/office/officeart/2005/8/layout/arrow3"/>
    <dgm:cxn modelId="{695EC12B-3EC3-48B8-B048-9BB3129EFC03}" srcId="{784CA1AF-1398-4624-AE16-E457724C68F0}" destId="{DCC5EE2C-7579-4C46-91BE-4A484689455E}" srcOrd="0" destOrd="0" parTransId="{94F2BECF-21E3-462F-9509-E02D0F98139A}" sibTransId="{B1056282-40F4-4B01-83F8-44E1EF48D0EF}"/>
    <dgm:cxn modelId="{57422030-B5BC-4B4D-8C0C-A13B7550408A}" type="presOf" srcId="{1130181E-B11D-49EA-9989-5AA38C6AD768}" destId="{94F64C57-C330-4067-8314-B2957E7C0CC8}" srcOrd="0" destOrd="7" presId="urn:microsoft.com/office/officeart/2005/8/layout/arrow3"/>
    <dgm:cxn modelId="{1A22ED3A-9820-47A8-A2BB-77D746BC7FFE}" type="presOf" srcId="{969831EA-ABFD-493B-A7F5-C002B59D0936}" destId="{E53C0CDB-CC66-41A2-A580-B2CEE2D02844}" srcOrd="0" destOrd="6" presId="urn:microsoft.com/office/officeart/2005/8/layout/arrow3"/>
    <dgm:cxn modelId="{10FBB53D-4996-45D4-B545-C88CB516623F}" srcId="{784CA1AF-1398-4624-AE16-E457724C68F0}" destId="{99F335A7-1D44-4DFD-88A8-14736035F47B}" srcOrd="3" destOrd="0" parTransId="{44E1B41F-08D4-49BF-A022-E11F78085437}" sibTransId="{0EC3F37D-A885-4456-930B-9B2DF219496B}"/>
    <dgm:cxn modelId="{BD453B3F-24F4-4E49-B19D-8F198824BC9A}" srcId="{84591DE3-8317-4E83-98DA-16B0B4BAFA76}" destId="{784CA1AF-1398-4624-AE16-E457724C68F0}" srcOrd="1" destOrd="0" parTransId="{50F33C4B-4CA2-48AD-B7DB-471563D899B9}" sibTransId="{6DBFCF18-D31F-403B-BA43-02010F106814}"/>
    <dgm:cxn modelId="{8DC4825F-13CB-46EF-A5D3-6038679CAAA3}" type="presOf" srcId="{C9F06DEB-1057-43A1-9425-438BF8A27D89}" destId="{94F64C57-C330-4067-8314-B2957E7C0CC8}" srcOrd="0" destOrd="4" presId="urn:microsoft.com/office/officeart/2005/8/layout/arrow3"/>
    <dgm:cxn modelId="{F11D7960-E6BF-484E-B652-614A0D1D23B0}" type="presOf" srcId="{99F335A7-1D44-4DFD-88A8-14736035F47B}" destId="{E53C0CDB-CC66-41A2-A580-B2CEE2D02844}" srcOrd="0" destOrd="4" presId="urn:microsoft.com/office/officeart/2005/8/layout/arrow3"/>
    <dgm:cxn modelId="{BD145A41-7E5E-4843-AAFC-5A5F38B5729B}" type="presOf" srcId="{DCC5EE2C-7579-4C46-91BE-4A484689455E}" destId="{E53C0CDB-CC66-41A2-A580-B2CEE2D02844}" srcOrd="0" destOrd="1" presId="urn:microsoft.com/office/officeart/2005/8/layout/arrow3"/>
    <dgm:cxn modelId="{6FDA6367-3ECD-4150-A0B5-836F98346250}" type="presOf" srcId="{7A897A81-53D6-40E4-9B7F-9EE6E79DA2AD}" destId="{E53C0CDB-CC66-41A2-A580-B2CEE2D02844}" srcOrd="0" destOrd="5" presId="urn:microsoft.com/office/officeart/2005/8/layout/arrow3"/>
    <dgm:cxn modelId="{6F38204F-B29E-4907-9950-B983F2DD78BE}" srcId="{E332ED35-8B35-4023-9EFC-948B636BD516}" destId="{DD8B2C29-B2C0-48D9-B567-EFF53F402D47}" srcOrd="5" destOrd="0" parTransId="{DECE7F4F-7590-42FD-B5AB-82286482D46D}" sibTransId="{6615BCCA-0919-49F0-81EF-281B1C71A7CB}"/>
    <dgm:cxn modelId="{5503C577-9CC2-4297-B8AC-47D0FD7D9C7E}" srcId="{84591DE3-8317-4E83-98DA-16B0B4BAFA76}" destId="{E332ED35-8B35-4023-9EFC-948B636BD516}" srcOrd="0" destOrd="0" parTransId="{E452665E-1694-4E21-A357-6069CBFFF5CB}" sibTransId="{01CB80BA-ECAE-4D69-8B68-2A3FBB7150F1}"/>
    <dgm:cxn modelId="{F624C759-6653-4F82-8CA9-C7016BF28F7E}" srcId="{E332ED35-8B35-4023-9EFC-948B636BD516}" destId="{643FAEDC-8AC6-4D56-9DB5-26806A5736C1}" srcOrd="1" destOrd="0" parTransId="{B66E85BD-9A99-4B1B-B044-3D21E39D6AFE}" sibTransId="{616069BC-59AF-4669-A879-A963786EB001}"/>
    <dgm:cxn modelId="{3A2D1B95-0399-4318-B980-6F76F2DC16A6}" srcId="{E332ED35-8B35-4023-9EFC-948B636BD516}" destId="{5306DEF8-0133-4DEE-92CE-284C9BF3DE99}" srcOrd="4" destOrd="0" parTransId="{EDC136D6-B05D-40AB-8914-C5FF557F713C}" sibTransId="{907765EA-958C-479C-B361-2E187BC79A68}"/>
    <dgm:cxn modelId="{16ACEC97-9C64-404A-A3D0-37CC26F2D8CB}" type="presOf" srcId="{E332ED35-8B35-4023-9EFC-948B636BD516}" destId="{94F64C57-C330-4067-8314-B2957E7C0CC8}" srcOrd="0" destOrd="0" presId="urn:microsoft.com/office/officeart/2005/8/layout/arrow3"/>
    <dgm:cxn modelId="{48072B99-5157-4419-BBAB-86265D20AFBB}" srcId="{784CA1AF-1398-4624-AE16-E457724C68F0}" destId="{F64615B1-1130-41AD-9717-4C73C80C1A7F}" srcOrd="1" destOrd="0" parTransId="{C479F331-2316-47E5-A8C3-35CB285155CF}" sibTransId="{B7A4D337-3E1C-46BD-A980-0C600C517AB3}"/>
    <dgm:cxn modelId="{BD5288A0-B2B4-4CE9-A52D-BB48EE797F76}" type="presOf" srcId="{DD8B2C29-B2C0-48D9-B567-EFF53F402D47}" destId="{94F64C57-C330-4067-8314-B2957E7C0CC8}" srcOrd="0" destOrd="6" presId="urn:microsoft.com/office/officeart/2005/8/layout/arrow3"/>
    <dgm:cxn modelId="{AACCE9A3-0F24-45DD-93EF-EAFC7D0772EC}" type="presOf" srcId="{F64615B1-1130-41AD-9717-4C73C80C1A7F}" destId="{E53C0CDB-CC66-41A2-A580-B2CEE2D02844}" srcOrd="0" destOrd="2" presId="urn:microsoft.com/office/officeart/2005/8/layout/arrow3"/>
    <dgm:cxn modelId="{83BDBBA6-338F-4F86-BB51-D9AEED81003F}" type="presOf" srcId="{B327DC5B-363D-4F0C-A515-207FA4E6446B}" destId="{94F64C57-C330-4067-8314-B2957E7C0CC8}" srcOrd="0" destOrd="3" presId="urn:microsoft.com/office/officeart/2005/8/layout/arrow3"/>
    <dgm:cxn modelId="{DCEFC3A8-AFD4-491D-BD28-BFF51306A92D}" srcId="{784CA1AF-1398-4624-AE16-E457724C68F0}" destId="{969831EA-ABFD-493B-A7F5-C002B59D0936}" srcOrd="5" destOrd="0" parTransId="{B6F8EDCD-3B68-445A-AD76-E4F727AA50E2}" sibTransId="{1D22C3A5-B63D-410E-9D9A-E4948499B679}"/>
    <dgm:cxn modelId="{27027AAC-E2A2-4BBD-9494-E666FD7DA849}" srcId="{E332ED35-8B35-4023-9EFC-948B636BD516}" destId="{FA65DC36-F8DB-40D4-96BC-C78443F97CE4}" srcOrd="0" destOrd="0" parTransId="{23A34297-7EAF-4709-99FA-90D0D2802C6E}" sibTransId="{5AD7FB7F-8032-4BF5-93E3-3AE573E6E954}"/>
    <dgm:cxn modelId="{E888FAB5-A2E9-481C-8248-2BE9C866C5CC}" srcId="{E332ED35-8B35-4023-9EFC-948B636BD516}" destId="{C9F06DEB-1057-43A1-9425-438BF8A27D89}" srcOrd="3" destOrd="0" parTransId="{5AA6DFA5-43B6-4789-82AF-C3DFE08C1A98}" sibTransId="{77CF0DE5-668A-45DA-8DA0-6A4746780B6C}"/>
    <dgm:cxn modelId="{CD059CC6-BD51-461D-9DC1-B3D97304DD70}" srcId="{784CA1AF-1398-4624-AE16-E457724C68F0}" destId="{82370D5D-7A14-4D43-9600-1C6C546C3573}" srcOrd="2" destOrd="0" parTransId="{BA352D7B-F13F-4C1C-9F56-6D0E1AD05567}" sibTransId="{4FF2DAD9-7C49-4760-938F-376E21FA8C9C}"/>
    <dgm:cxn modelId="{99188ED7-6521-4C38-899B-72D73D4FE6E3}" type="presOf" srcId="{FA65DC36-F8DB-40D4-96BC-C78443F97CE4}" destId="{94F64C57-C330-4067-8314-B2957E7C0CC8}" srcOrd="0" destOrd="1" presId="urn:microsoft.com/office/officeart/2005/8/layout/arrow3"/>
    <dgm:cxn modelId="{8B75E0DC-1F02-4EFC-BC62-B107B3EEC1FE}" type="presOf" srcId="{5306DEF8-0133-4DEE-92CE-284C9BF3DE99}" destId="{94F64C57-C330-4067-8314-B2957E7C0CC8}" srcOrd="0" destOrd="5" presId="urn:microsoft.com/office/officeart/2005/8/layout/arrow3"/>
    <dgm:cxn modelId="{E54C06DE-AD00-4014-8B40-69903F1ED7FF}" type="presOf" srcId="{82370D5D-7A14-4D43-9600-1C6C546C3573}" destId="{E53C0CDB-CC66-41A2-A580-B2CEE2D02844}" srcOrd="0" destOrd="3" presId="urn:microsoft.com/office/officeart/2005/8/layout/arrow3"/>
    <dgm:cxn modelId="{546164E0-545A-43AE-83A8-88E9F58B4308}" type="presOf" srcId="{784CA1AF-1398-4624-AE16-E457724C68F0}" destId="{E53C0CDB-CC66-41A2-A580-B2CEE2D02844}" srcOrd="0" destOrd="0" presId="urn:microsoft.com/office/officeart/2005/8/layout/arrow3"/>
    <dgm:cxn modelId="{8F4812E3-8E27-4C06-B915-3AEBDE2BC6DF}" srcId="{784CA1AF-1398-4624-AE16-E457724C68F0}" destId="{7A897A81-53D6-40E4-9B7F-9EE6E79DA2AD}" srcOrd="4" destOrd="0" parTransId="{38F656F4-B219-4AA7-A7F8-5B9525B3A80F}" sibTransId="{66EA75B6-9FA2-47D3-A0A1-7591285444F9}"/>
    <dgm:cxn modelId="{16817BEB-0350-4B63-A13C-2EFDE8AECE69}" type="presOf" srcId="{84591DE3-8317-4E83-98DA-16B0B4BAFA76}" destId="{D697E5AD-C3B0-4CFD-9CA2-BA8C53697999}" srcOrd="0" destOrd="0" presId="urn:microsoft.com/office/officeart/2005/8/layout/arrow3"/>
    <dgm:cxn modelId="{1F4899FB-346E-47CF-861E-82A22EC67F1D}" srcId="{E332ED35-8B35-4023-9EFC-948B636BD516}" destId="{1130181E-B11D-49EA-9989-5AA38C6AD768}" srcOrd="6" destOrd="0" parTransId="{D34D708A-44F5-48FE-9DE3-3E35C9EB8B73}" sibTransId="{382FAB95-23BE-42CD-8A03-0A939273C018}"/>
    <dgm:cxn modelId="{7BB4F4A3-7455-430D-A072-6354B39E601C}" type="presParOf" srcId="{D697E5AD-C3B0-4CFD-9CA2-BA8C53697999}" destId="{E771643A-0A85-431D-A90E-232187C619A9}" srcOrd="0" destOrd="0" presId="urn:microsoft.com/office/officeart/2005/8/layout/arrow3"/>
    <dgm:cxn modelId="{FEA0AA7A-2595-49F5-A232-E56547E44085}" type="presParOf" srcId="{D697E5AD-C3B0-4CFD-9CA2-BA8C53697999}" destId="{2C17384D-9962-474B-A361-7BDA3D1A0406}" srcOrd="1" destOrd="0" presId="urn:microsoft.com/office/officeart/2005/8/layout/arrow3"/>
    <dgm:cxn modelId="{B6299EA0-A406-425D-8DFE-F614C5056790}" type="presParOf" srcId="{D697E5AD-C3B0-4CFD-9CA2-BA8C53697999}" destId="{94F64C57-C330-4067-8314-B2957E7C0CC8}" srcOrd="2" destOrd="0" presId="urn:microsoft.com/office/officeart/2005/8/layout/arrow3"/>
    <dgm:cxn modelId="{02FF48EF-DE25-437B-B1E5-C27AEF975C39}" type="presParOf" srcId="{D697E5AD-C3B0-4CFD-9CA2-BA8C53697999}" destId="{D0B25E03-39AB-495C-9410-AAF3CBDBB593}" srcOrd="3" destOrd="0" presId="urn:microsoft.com/office/officeart/2005/8/layout/arrow3"/>
    <dgm:cxn modelId="{A81F8729-E857-4C80-A3E1-E37BEFA842F7}" type="presParOf" srcId="{D697E5AD-C3B0-4CFD-9CA2-BA8C53697999}" destId="{E53C0CDB-CC66-41A2-A580-B2CEE2D0284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C63CD-272D-4E5B-B1A2-92A6DC84FFDF}"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de-DE"/>
        </a:p>
      </dgm:t>
    </dgm:pt>
    <dgm:pt modelId="{048E1FAB-3E15-48D8-AF9E-304E06ED3C04}">
      <dgm:prSet phldrT="[Text]"/>
      <dgm:spPr/>
      <dgm:t>
        <a:bodyPr/>
        <a:lstStyle/>
        <a:p>
          <a:r>
            <a:rPr lang="de-DE" dirty="0"/>
            <a:t>Gradual </a:t>
          </a:r>
          <a:r>
            <a:rPr lang="de-DE" dirty="0" err="1"/>
            <a:t>Steps</a:t>
          </a:r>
          <a:endParaRPr lang="de-DE" dirty="0"/>
        </a:p>
      </dgm:t>
    </dgm:pt>
    <dgm:pt modelId="{E42B8528-A2CC-4000-B33B-851BEBB5E615}" type="parTrans" cxnId="{BD86B7FE-BE13-488E-8F1F-8D887C7CAFFB}">
      <dgm:prSet/>
      <dgm:spPr/>
      <dgm:t>
        <a:bodyPr/>
        <a:lstStyle/>
        <a:p>
          <a:endParaRPr lang="de-DE"/>
        </a:p>
      </dgm:t>
    </dgm:pt>
    <dgm:pt modelId="{DAD4B544-6463-4DCB-BC3C-7C95DA39EEFE}" type="sibTrans" cxnId="{BD86B7FE-BE13-488E-8F1F-8D887C7CAFFB}">
      <dgm:prSet/>
      <dgm:spPr/>
      <dgm:t>
        <a:bodyPr/>
        <a:lstStyle/>
        <a:p>
          <a:endParaRPr lang="de-DE"/>
        </a:p>
      </dgm:t>
    </dgm:pt>
    <dgm:pt modelId="{50EBB24C-7B6F-4314-A019-86B2FF7911A9}">
      <dgm:prSet phldrT="[Text]"/>
      <dgm:spPr/>
      <dgm:t>
        <a:bodyPr/>
        <a:lstStyle/>
        <a:p>
          <a:r>
            <a:rPr lang="de-DE" dirty="0" err="1"/>
            <a:t>Psychic</a:t>
          </a:r>
          <a:r>
            <a:rPr lang="de-DE" dirty="0"/>
            <a:t> </a:t>
          </a:r>
          <a:r>
            <a:rPr lang="de-DE" dirty="0" err="1"/>
            <a:t>Distance</a:t>
          </a:r>
          <a:endParaRPr lang="de-DE" dirty="0"/>
        </a:p>
      </dgm:t>
    </dgm:pt>
    <dgm:pt modelId="{514A2319-7E5E-4AA2-9302-DE0D61895BB1}" type="parTrans" cxnId="{B2596E23-5399-4A2C-8D3D-04BC2A0D61FC}">
      <dgm:prSet/>
      <dgm:spPr/>
      <dgm:t>
        <a:bodyPr/>
        <a:lstStyle/>
        <a:p>
          <a:endParaRPr lang="de-DE"/>
        </a:p>
      </dgm:t>
    </dgm:pt>
    <dgm:pt modelId="{CEA4EE48-D1A7-4990-8240-74C329A54A85}" type="sibTrans" cxnId="{B2596E23-5399-4A2C-8D3D-04BC2A0D61FC}">
      <dgm:prSet/>
      <dgm:spPr/>
      <dgm:t>
        <a:bodyPr/>
        <a:lstStyle/>
        <a:p>
          <a:endParaRPr lang="de-DE"/>
        </a:p>
      </dgm:t>
    </dgm:pt>
    <dgm:pt modelId="{C28F8CD8-3970-4F38-8B40-5614DECC3F66}" type="pres">
      <dgm:prSet presAssocID="{9A2C63CD-272D-4E5B-B1A2-92A6DC84FFDF}" presName="diagram" presStyleCnt="0">
        <dgm:presLayoutVars>
          <dgm:dir/>
        </dgm:presLayoutVars>
      </dgm:prSet>
      <dgm:spPr/>
    </dgm:pt>
    <dgm:pt modelId="{2F3A932E-9346-4445-84D5-92C7904D6FEE}" type="pres">
      <dgm:prSet presAssocID="{048E1FAB-3E15-48D8-AF9E-304E06ED3C04}" presName="composite" presStyleCnt="0"/>
      <dgm:spPr/>
    </dgm:pt>
    <dgm:pt modelId="{81A134B5-0EC1-40F3-8A32-ED50DFFFEAD7}" type="pres">
      <dgm:prSet presAssocID="{048E1FAB-3E15-48D8-AF9E-304E06ED3C04}" presName="Image" presStyleLbl="bgShp"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46B16D38-3F04-4963-8EF2-71DD49150B20}" type="pres">
      <dgm:prSet presAssocID="{048E1FAB-3E15-48D8-AF9E-304E06ED3C04}" presName="Parent" presStyleLbl="node0" presStyleIdx="0" presStyleCnt="2">
        <dgm:presLayoutVars>
          <dgm:bulletEnabled val="1"/>
        </dgm:presLayoutVars>
      </dgm:prSet>
      <dgm:spPr/>
    </dgm:pt>
    <dgm:pt modelId="{E7435DA7-6F83-4956-9AF1-4FDDC0220D07}" type="pres">
      <dgm:prSet presAssocID="{DAD4B544-6463-4DCB-BC3C-7C95DA39EEFE}" presName="sibTrans" presStyleCnt="0"/>
      <dgm:spPr/>
    </dgm:pt>
    <dgm:pt modelId="{0A0AE12F-9BC1-4488-B788-21EA439B675C}" type="pres">
      <dgm:prSet presAssocID="{50EBB24C-7B6F-4314-A019-86B2FF7911A9}" presName="composite" presStyleCnt="0"/>
      <dgm:spPr/>
    </dgm:pt>
    <dgm:pt modelId="{6175FF90-2E62-4839-A517-886AD00A624A}" type="pres">
      <dgm:prSet presAssocID="{50EBB24C-7B6F-4314-A019-86B2FF7911A9}" presName="Image" presStyleLbl="bgShp"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000" b="-2000"/>
          </a:stretch>
        </a:blipFill>
      </dgm:spPr>
    </dgm:pt>
    <dgm:pt modelId="{5DD0FFBD-1C03-4B12-AFBE-4AC26F2FFBD5}" type="pres">
      <dgm:prSet presAssocID="{50EBB24C-7B6F-4314-A019-86B2FF7911A9}" presName="Parent" presStyleLbl="node0" presStyleIdx="1" presStyleCnt="2">
        <dgm:presLayoutVars>
          <dgm:bulletEnabled val="1"/>
        </dgm:presLayoutVars>
      </dgm:prSet>
      <dgm:spPr/>
    </dgm:pt>
  </dgm:ptLst>
  <dgm:cxnLst>
    <dgm:cxn modelId="{B2596E23-5399-4A2C-8D3D-04BC2A0D61FC}" srcId="{9A2C63CD-272D-4E5B-B1A2-92A6DC84FFDF}" destId="{50EBB24C-7B6F-4314-A019-86B2FF7911A9}" srcOrd="1" destOrd="0" parTransId="{514A2319-7E5E-4AA2-9302-DE0D61895BB1}" sibTransId="{CEA4EE48-D1A7-4990-8240-74C329A54A85}"/>
    <dgm:cxn modelId="{A365989B-6165-4305-BEB4-96F2DE5CA4CA}" type="presOf" srcId="{9A2C63CD-272D-4E5B-B1A2-92A6DC84FFDF}" destId="{C28F8CD8-3970-4F38-8B40-5614DECC3F66}" srcOrd="0" destOrd="0" presId="urn:microsoft.com/office/officeart/2008/layout/BendingPictureCaption"/>
    <dgm:cxn modelId="{9157C5E3-3CAB-4E26-9E5D-4EDC76AD82F9}" type="presOf" srcId="{50EBB24C-7B6F-4314-A019-86B2FF7911A9}" destId="{5DD0FFBD-1C03-4B12-AFBE-4AC26F2FFBD5}" srcOrd="0" destOrd="0" presId="urn:microsoft.com/office/officeart/2008/layout/BendingPictureCaption"/>
    <dgm:cxn modelId="{C3EDB5EF-0327-4FDB-A972-2959FE47D28F}" type="presOf" srcId="{048E1FAB-3E15-48D8-AF9E-304E06ED3C04}" destId="{46B16D38-3F04-4963-8EF2-71DD49150B20}" srcOrd="0" destOrd="0" presId="urn:microsoft.com/office/officeart/2008/layout/BendingPictureCaption"/>
    <dgm:cxn modelId="{BD86B7FE-BE13-488E-8F1F-8D887C7CAFFB}" srcId="{9A2C63CD-272D-4E5B-B1A2-92A6DC84FFDF}" destId="{048E1FAB-3E15-48D8-AF9E-304E06ED3C04}" srcOrd="0" destOrd="0" parTransId="{E42B8528-A2CC-4000-B33B-851BEBB5E615}" sibTransId="{DAD4B544-6463-4DCB-BC3C-7C95DA39EEFE}"/>
    <dgm:cxn modelId="{10DA26B0-E9AD-4F78-833D-0C4BE5EF985E}" type="presParOf" srcId="{C28F8CD8-3970-4F38-8B40-5614DECC3F66}" destId="{2F3A932E-9346-4445-84D5-92C7904D6FEE}" srcOrd="0" destOrd="0" presId="urn:microsoft.com/office/officeart/2008/layout/BendingPictureCaption"/>
    <dgm:cxn modelId="{722FB862-7333-49B2-8B59-DDBEDAE1C793}" type="presParOf" srcId="{2F3A932E-9346-4445-84D5-92C7904D6FEE}" destId="{81A134B5-0EC1-40F3-8A32-ED50DFFFEAD7}" srcOrd="0" destOrd="0" presId="urn:microsoft.com/office/officeart/2008/layout/BendingPictureCaption"/>
    <dgm:cxn modelId="{B7A5F302-CFB7-4F39-B1BC-17593652E427}" type="presParOf" srcId="{2F3A932E-9346-4445-84D5-92C7904D6FEE}" destId="{46B16D38-3F04-4963-8EF2-71DD49150B20}" srcOrd="1" destOrd="0" presId="urn:microsoft.com/office/officeart/2008/layout/BendingPictureCaption"/>
    <dgm:cxn modelId="{9B070732-F8AD-4AFE-ABFC-78C477C22569}" type="presParOf" srcId="{C28F8CD8-3970-4F38-8B40-5614DECC3F66}" destId="{E7435DA7-6F83-4956-9AF1-4FDDC0220D07}" srcOrd="1" destOrd="0" presId="urn:microsoft.com/office/officeart/2008/layout/BendingPictureCaption"/>
    <dgm:cxn modelId="{8CB99233-2F0C-4A8A-952C-40660C9FF257}" type="presParOf" srcId="{C28F8CD8-3970-4F38-8B40-5614DECC3F66}" destId="{0A0AE12F-9BC1-4488-B788-21EA439B675C}" srcOrd="2" destOrd="0" presId="urn:microsoft.com/office/officeart/2008/layout/BendingPictureCaption"/>
    <dgm:cxn modelId="{9C0CD432-8338-4943-88EB-A5EEF421FC6F}" type="presParOf" srcId="{0A0AE12F-9BC1-4488-B788-21EA439B675C}" destId="{6175FF90-2E62-4839-A517-886AD00A624A}" srcOrd="0" destOrd="0" presId="urn:microsoft.com/office/officeart/2008/layout/BendingPictureCaption"/>
    <dgm:cxn modelId="{18329823-63F6-4CF3-8564-887B93C274BD}" type="presParOf" srcId="{0A0AE12F-9BC1-4488-B788-21EA439B675C}" destId="{5DD0FFBD-1C03-4B12-AFBE-4AC26F2FFBD5}"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C3FC98-850D-4894-974C-995B0C377FAF}" type="doc">
      <dgm:prSet loTypeId="urn:microsoft.com/office/officeart/2008/layout/SquareAccentList" loCatId="list" qsTypeId="urn:microsoft.com/office/officeart/2005/8/quickstyle/simple1" qsCatId="simple" csTypeId="urn:microsoft.com/office/officeart/2005/8/colors/accent6_2" csCatId="accent6" phldr="1"/>
      <dgm:spPr/>
      <dgm:t>
        <a:bodyPr/>
        <a:lstStyle/>
        <a:p>
          <a:endParaRPr lang="de-DE"/>
        </a:p>
      </dgm:t>
    </dgm:pt>
    <dgm:pt modelId="{153645A1-792A-406C-A866-C45005A62E11}">
      <dgm:prSet phldrT="[Text]"/>
      <dgm:spPr/>
      <dgm:t>
        <a:bodyPr/>
        <a:lstStyle/>
        <a:p>
          <a:r>
            <a:rPr lang="de-DE" dirty="0"/>
            <a:t>Uppsala</a:t>
          </a:r>
        </a:p>
      </dgm:t>
    </dgm:pt>
    <dgm:pt modelId="{FE370BCE-FAE3-47DF-BDC1-AB2910045B05}" type="parTrans" cxnId="{31BD07DF-3118-4DA8-96C7-052CA12C0B40}">
      <dgm:prSet/>
      <dgm:spPr/>
      <dgm:t>
        <a:bodyPr/>
        <a:lstStyle/>
        <a:p>
          <a:endParaRPr lang="de-DE"/>
        </a:p>
      </dgm:t>
    </dgm:pt>
    <dgm:pt modelId="{24F7C145-6DDF-4FA4-A8DF-CFF383088235}" type="sibTrans" cxnId="{31BD07DF-3118-4DA8-96C7-052CA12C0B40}">
      <dgm:prSet/>
      <dgm:spPr/>
      <dgm:t>
        <a:bodyPr/>
        <a:lstStyle/>
        <a:p>
          <a:endParaRPr lang="de-DE"/>
        </a:p>
      </dgm:t>
    </dgm:pt>
    <dgm:pt modelId="{FA15673E-795F-45AE-BBDF-E6EAA1565BEB}">
      <dgm:prSet phldrT="[Text]"/>
      <dgm:spPr/>
      <dgm:t>
        <a:bodyPr/>
        <a:lstStyle/>
        <a:p>
          <a:r>
            <a:rPr lang="en-US" altLang="en-US" dirty="0" err="1"/>
            <a:t>Internationalisation</a:t>
          </a:r>
          <a:r>
            <a:rPr lang="en-US" altLang="en-US" dirty="0"/>
            <a:t> in stages</a:t>
          </a:r>
          <a:endParaRPr lang="de-DE" dirty="0"/>
        </a:p>
      </dgm:t>
    </dgm:pt>
    <dgm:pt modelId="{7372EECC-EDD9-4EBF-91CF-411C0DDBF9E5}" type="parTrans" cxnId="{B10845A8-9CDF-4658-9C13-FFC91553582B}">
      <dgm:prSet/>
      <dgm:spPr/>
      <dgm:t>
        <a:bodyPr/>
        <a:lstStyle/>
        <a:p>
          <a:endParaRPr lang="de-DE"/>
        </a:p>
      </dgm:t>
    </dgm:pt>
    <dgm:pt modelId="{FBAA2D56-55D9-4DAD-85A5-8829380E1647}" type="sibTrans" cxnId="{B10845A8-9CDF-4658-9C13-FFC91553582B}">
      <dgm:prSet/>
      <dgm:spPr/>
      <dgm:t>
        <a:bodyPr/>
        <a:lstStyle/>
        <a:p>
          <a:endParaRPr lang="de-DE"/>
        </a:p>
      </dgm:t>
    </dgm:pt>
    <dgm:pt modelId="{ED0E4389-1DB8-4003-AA3B-1B7E41C1B6AC}">
      <dgm:prSet phldrT="[Text]"/>
      <dgm:spPr/>
      <dgm:t>
        <a:bodyPr/>
        <a:lstStyle/>
        <a:p>
          <a:r>
            <a:rPr lang="de-DE" dirty="0"/>
            <a:t>Born Global</a:t>
          </a:r>
        </a:p>
      </dgm:t>
    </dgm:pt>
    <dgm:pt modelId="{A85E2A67-4161-4EEC-8889-FA4DB01A3327}" type="parTrans" cxnId="{C01BC12A-048A-4F5A-A33F-DEA7943406B2}">
      <dgm:prSet/>
      <dgm:spPr/>
      <dgm:t>
        <a:bodyPr/>
        <a:lstStyle/>
        <a:p>
          <a:endParaRPr lang="de-DE"/>
        </a:p>
      </dgm:t>
    </dgm:pt>
    <dgm:pt modelId="{642E814C-5BA9-4796-91CE-E742EC1CF75C}" type="sibTrans" cxnId="{C01BC12A-048A-4F5A-A33F-DEA7943406B2}">
      <dgm:prSet/>
      <dgm:spPr/>
      <dgm:t>
        <a:bodyPr/>
        <a:lstStyle/>
        <a:p>
          <a:endParaRPr lang="de-DE"/>
        </a:p>
      </dgm:t>
    </dgm:pt>
    <dgm:pt modelId="{2D0EF6F0-6527-461F-A9C5-A1AF33A58611}">
      <dgm:prSet phldrT="[Text]"/>
      <dgm:spPr/>
      <dgm:t>
        <a:bodyPr/>
        <a:lstStyle/>
        <a:p>
          <a:r>
            <a:rPr lang="en-US" altLang="en-US" dirty="0" err="1"/>
            <a:t>Internationalisation</a:t>
          </a:r>
          <a:r>
            <a:rPr lang="en-US" altLang="en-US" dirty="0"/>
            <a:t> right from the start</a:t>
          </a:r>
          <a:endParaRPr lang="de-DE" dirty="0"/>
        </a:p>
      </dgm:t>
    </dgm:pt>
    <dgm:pt modelId="{23902121-AC03-44C0-AAD4-F7D2CBFC465D}" type="parTrans" cxnId="{B6B40B0B-E7AE-4D87-8E15-8878472B74B0}">
      <dgm:prSet/>
      <dgm:spPr/>
      <dgm:t>
        <a:bodyPr/>
        <a:lstStyle/>
        <a:p>
          <a:endParaRPr lang="de-DE"/>
        </a:p>
      </dgm:t>
    </dgm:pt>
    <dgm:pt modelId="{A2275E2D-0415-4B62-BEF9-448EE409C4F5}" type="sibTrans" cxnId="{B6B40B0B-E7AE-4D87-8E15-8878472B74B0}">
      <dgm:prSet/>
      <dgm:spPr/>
      <dgm:t>
        <a:bodyPr/>
        <a:lstStyle/>
        <a:p>
          <a:endParaRPr lang="de-DE"/>
        </a:p>
      </dgm:t>
    </dgm:pt>
    <dgm:pt modelId="{8775D518-7534-40B9-9845-67482793A3BC}">
      <dgm:prSet/>
      <dgm:spPr/>
      <dgm:t>
        <a:bodyPr/>
        <a:lstStyle/>
        <a:p>
          <a:r>
            <a:rPr lang="en-US" altLang="en-US"/>
            <a:t>Home market is most important</a:t>
          </a:r>
          <a:endParaRPr lang="en-US" altLang="en-US" dirty="0"/>
        </a:p>
      </dgm:t>
    </dgm:pt>
    <dgm:pt modelId="{EE8CB245-F430-4C42-B1C3-F58DDCC2136F}" type="parTrans" cxnId="{8C030F90-7B4D-4C3C-B380-2F1F4BEC5E4F}">
      <dgm:prSet/>
      <dgm:spPr/>
      <dgm:t>
        <a:bodyPr/>
        <a:lstStyle/>
        <a:p>
          <a:endParaRPr lang="de-DE"/>
        </a:p>
      </dgm:t>
    </dgm:pt>
    <dgm:pt modelId="{99770134-3358-4A51-A266-34C4A5FA0CCC}" type="sibTrans" cxnId="{8C030F90-7B4D-4C3C-B380-2F1F4BEC5E4F}">
      <dgm:prSet/>
      <dgm:spPr/>
      <dgm:t>
        <a:bodyPr/>
        <a:lstStyle/>
        <a:p>
          <a:endParaRPr lang="de-DE"/>
        </a:p>
      </dgm:t>
    </dgm:pt>
    <dgm:pt modelId="{2DCE190C-BE2D-49A3-87E6-ECFE773AC7D0}">
      <dgm:prSet/>
      <dgm:spPr/>
      <dgm:t>
        <a:bodyPr/>
        <a:lstStyle/>
        <a:p>
          <a:r>
            <a:rPr lang="en-US" altLang="en-US" dirty="0"/>
            <a:t>Perception of risky </a:t>
          </a:r>
          <a:r>
            <a:rPr lang="en-US" altLang="en-US" dirty="0" err="1"/>
            <a:t>internationalisation</a:t>
          </a:r>
          <a:endParaRPr lang="en-US" altLang="en-US" dirty="0"/>
        </a:p>
      </dgm:t>
    </dgm:pt>
    <dgm:pt modelId="{2088785A-EA12-4D45-A3BB-70D27BBD6B5A}" type="parTrans" cxnId="{5A745CD0-5625-4A4A-A238-B74E747309CF}">
      <dgm:prSet/>
      <dgm:spPr/>
      <dgm:t>
        <a:bodyPr/>
        <a:lstStyle/>
        <a:p>
          <a:endParaRPr lang="de-DE"/>
        </a:p>
      </dgm:t>
    </dgm:pt>
    <dgm:pt modelId="{DE783419-CD9D-4FC4-ACF3-6CB31755D8DF}" type="sibTrans" cxnId="{5A745CD0-5625-4A4A-A238-B74E747309CF}">
      <dgm:prSet/>
      <dgm:spPr/>
      <dgm:t>
        <a:bodyPr/>
        <a:lstStyle/>
        <a:p>
          <a:endParaRPr lang="de-DE"/>
        </a:p>
      </dgm:t>
    </dgm:pt>
    <dgm:pt modelId="{2EB4B4F2-7633-42E1-BF2D-728ED7598485}">
      <dgm:prSet/>
      <dgm:spPr/>
      <dgm:t>
        <a:bodyPr/>
        <a:lstStyle/>
        <a:p>
          <a:r>
            <a:rPr lang="en-US" altLang="en-US"/>
            <a:t>Selection of proximate countries first</a:t>
          </a:r>
          <a:endParaRPr lang="en-US" altLang="en-US" dirty="0"/>
        </a:p>
      </dgm:t>
    </dgm:pt>
    <dgm:pt modelId="{ED6690BB-372B-4C10-B5B3-CCF28812BE19}" type="parTrans" cxnId="{99CA76D1-6A1A-4E39-AECC-FCA7AAA4ED4E}">
      <dgm:prSet/>
      <dgm:spPr/>
      <dgm:t>
        <a:bodyPr/>
        <a:lstStyle/>
        <a:p>
          <a:endParaRPr lang="de-DE"/>
        </a:p>
      </dgm:t>
    </dgm:pt>
    <dgm:pt modelId="{C5C74AD2-7C4E-4FF7-85A5-D26A33DC2A08}" type="sibTrans" cxnId="{99CA76D1-6A1A-4E39-AECC-FCA7AAA4ED4E}">
      <dgm:prSet/>
      <dgm:spPr/>
      <dgm:t>
        <a:bodyPr/>
        <a:lstStyle/>
        <a:p>
          <a:endParaRPr lang="de-DE"/>
        </a:p>
      </dgm:t>
    </dgm:pt>
    <dgm:pt modelId="{C5135FE7-C34C-4C83-AE00-46C5EF080B38}">
      <dgm:prSet/>
      <dgm:spPr/>
      <dgm:t>
        <a:bodyPr/>
        <a:lstStyle/>
        <a:p>
          <a:r>
            <a:rPr lang="en-US" altLang="en-US"/>
            <a:t>Home market is not important</a:t>
          </a:r>
          <a:endParaRPr lang="en-US" altLang="en-US" dirty="0"/>
        </a:p>
      </dgm:t>
    </dgm:pt>
    <dgm:pt modelId="{74431042-845B-44C5-BA3D-DFD2F1D1573B}" type="parTrans" cxnId="{957A5893-240C-4AE9-8F56-B4DC25C04A83}">
      <dgm:prSet/>
      <dgm:spPr/>
      <dgm:t>
        <a:bodyPr/>
        <a:lstStyle/>
        <a:p>
          <a:endParaRPr lang="de-DE"/>
        </a:p>
      </dgm:t>
    </dgm:pt>
    <dgm:pt modelId="{676C39F2-0CA8-44B1-9EBE-0156CFECBB8D}" type="sibTrans" cxnId="{957A5893-240C-4AE9-8F56-B4DC25C04A83}">
      <dgm:prSet/>
      <dgm:spPr/>
      <dgm:t>
        <a:bodyPr/>
        <a:lstStyle/>
        <a:p>
          <a:endParaRPr lang="de-DE"/>
        </a:p>
      </dgm:t>
    </dgm:pt>
    <dgm:pt modelId="{2898BCA6-5A4A-40E4-8301-2BF2D3481405}">
      <dgm:prSet/>
      <dgm:spPr/>
      <dgm:t>
        <a:bodyPr/>
        <a:lstStyle/>
        <a:p>
          <a:r>
            <a:rPr lang="en-US" altLang="en-US" dirty="0"/>
            <a:t>Perception of </a:t>
          </a:r>
          <a:r>
            <a:rPr lang="en-US" altLang="en-US" dirty="0" err="1"/>
            <a:t>internationalisation</a:t>
          </a:r>
          <a:r>
            <a:rPr lang="en-US" altLang="en-US" dirty="0"/>
            <a:t> as an opportunity</a:t>
          </a:r>
        </a:p>
      </dgm:t>
    </dgm:pt>
    <dgm:pt modelId="{08992995-4D54-4C0E-B790-7FFE5F4875A0}" type="parTrans" cxnId="{1BBC1BFE-379D-455D-A729-E6067220E3A4}">
      <dgm:prSet/>
      <dgm:spPr/>
      <dgm:t>
        <a:bodyPr/>
        <a:lstStyle/>
        <a:p>
          <a:endParaRPr lang="de-DE"/>
        </a:p>
      </dgm:t>
    </dgm:pt>
    <dgm:pt modelId="{9EAD4739-6831-4863-9C25-DB0C036B36A7}" type="sibTrans" cxnId="{1BBC1BFE-379D-455D-A729-E6067220E3A4}">
      <dgm:prSet/>
      <dgm:spPr/>
      <dgm:t>
        <a:bodyPr/>
        <a:lstStyle/>
        <a:p>
          <a:endParaRPr lang="de-DE"/>
        </a:p>
      </dgm:t>
    </dgm:pt>
    <dgm:pt modelId="{96B10B57-75AA-4D00-8B66-FDE0D10C710B}">
      <dgm:prSet/>
      <dgm:spPr/>
      <dgm:t>
        <a:bodyPr/>
        <a:lstStyle/>
        <a:p>
          <a:r>
            <a:rPr lang="en-US" altLang="en-US" dirty="0"/>
            <a:t>Independence of country-specific markets/forces</a:t>
          </a:r>
        </a:p>
      </dgm:t>
    </dgm:pt>
    <dgm:pt modelId="{142ACC3D-0F86-4D96-B2C7-8EBDE66DD365}" type="parTrans" cxnId="{0767BCF2-B693-4C3E-9BF1-444EFD7FD8C0}">
      <dgm:prSet/>
      <dgm:spPr/>
      <dgm:t>
        <a:bodyPr/>
        <a:lstStyle/>
        <a:p>
          <a:endParaRPr lang="de-DE"/>
        </a:p>
      </dgm:t>
    </dgm:pt>
    <dgm:pt modelId="{80BD5CCD-682D-4F83-8C8C-D3ECF025E4FC}" type="sibTrans" cxnId="{0767BCF2-B693-4C3E-9BF1-444EFD7FD8C0}">
      <dgm:prSet/>
      <dgm:spPr/>
      <dgm:t>
        <a:bodyPr/>
        <a:lstStyle/>
        <a:p>
          <a:endParaRPr lang="de-DE"/>
        </a:p>
      </dgm:t>
    </dgm:pt>
    <dgm:pt modelId="{10518AA1-129E-49D7-B086-D729D7E61FDA}" type="pres">
      <dgm:prSet presAssocID="{05C3FC98-850D-4894-974C-995B0C377FAF}" presName="layout" presStyleCnt="0">
        <dgm:presLayoutVars>
          <dgm:chMax/>
          <dgm:chPref/>
          <dgm:dir/>
          <dgm:resizeHandles/>
        </dgm:presLayoutVars>
      </dgm:prSet>
      <dgm:spPr/>
    </dgm:pt>
    <dgm:pt modelId="{C136C19D-3E97-40D2-81AA-0F64B96B1505}" type="pres">
      <dgm:prSet presAssocID="{153645A1-792A-406C-A866-C45005A62E11}" presName="root" presStyleCnt="0">
        <dgm:presLayoutVars>
          <dgm:chMax/>
          <dgm:chPref/>
        </dgm:presLayoutVars>
      </dgm:prSet>
      <dgm:spPr/>
    </dgm:pt>
    <dgm:pt modelId="{6F6B5C2F-A3AA-45F9-B56C-E887BF3F80B1}" type="pres">
      <dgm:prSet presAssocID="{153645A1-792A-406C-A866-C45005A62E11}" presName="rootComposite" presStyleCnt="0">
        <dgm:presLayoutVars/>
      </dgm:prSet>
      <dgm:spPr/>
    </dgm:pt>
    <dgm:pt modelId="{E0F1B44B-ECD4-4048-AC6E-247FB868EDFB}" type="pres">
      <dgm:prSet presAssocID="{153645A1-792A-406C-A866-C45005A62E11}" presName="ParentAccent" presStyleLbl="alignNode1" presStyleIdx="0" presStyleCnt="2"/>
      <dgm:spPr/>
    </dgm:pt>
    <dgm:pt modelId="{CB1E75ED-BAED-4713-ADE5-589201D9F904}" type="pres">
      <dgm:prSet presAssocID="{153645A1-792A-406C-A866-C45005A62E11}" presName="ParentSmallAccent" presStyleLbl="fgAcc1" presStyleIdx="0" presStyleCnt="2"/>
      <dgm:spPr/>
    </dgm:pt>
    <dgm:pt modelId="{C2818FA7-1A8A-45D6-9CE0-679784BF7E3B}" type="pres">
      <dgm:prSet presAssocID="{153645A1-792A-406C-A866-C45005A62E11}" presName="Parent" presStyleLbl="revTx" presStyleIdx="0" presStyleCnt="10">
        <dgm:presLayoutVars>
          <dgm:chMax/>
          <dgm:chPref val="4"/>
          <dgm:bulletEnabled val="1"/>
        </dgm:presLayoutVars>
      </dgm:prSet>
      <dgm:spPr/>
    </dgm:pt>
    <dgm:pt modelId="{7F9CDE0A-3B1E-4CDE-A0D4-7ECEA3416228}" type="pres">
      <dgm:prSet presAssocID="{153645A1-792A-406C-A866-C45005A62E11}" presName="childShape" presStyleCnt="0">
        <dgm:presLayoutVars>
          <dgm:chMax val="0"/>
          <dgm:chPref val="0"/>
        </dgm:presLayoutVars>
      </dgm:prSet>
      <dgm:spPr/>
    </dgm:pt>
    <dgm:pt modelId="{84B9DE77-3EC4-4D27-90EB-BD8EC74CCBDC}" type="pres">
      <dgm:prSet presAssocID="{FA15673E-795F-45AE-BBDF-E6EAA1565BEB}" presName="childComposite" presStyleCnt="0">
        <dgm:presLayoutVars>
          <dgm:chMax val="0"/>
          <dgm:chPref val="0"/>
        </dgm:presLayoutVars>
      </dgm:prSet>
      <dgm:spPr/>
    </dgm:pt>
    <dgm:pt modelId="{90B854AD-126E-4608-BC2A-B239A93F7775}" type="pres">
      <dgm:prSet presAssocID="{FA15673E-795F-45AE-BBDF-E6EAA1565BEB}" presName="ChildAccent" presStyleLbl="solidFgAcc1" presStyleIdx="0" presStyleCnt="8"/>
      <dgm:spPr/>
    </dgm:pt>
    <dgm:pt modelId="{2F9D6530-7A9C-4CDC-B6BC-C26A1FE61944}" type="pres">
      <dgm:prSet presAssocID="{FA15673E-795F-45AE-BBDF-E6EAA1565BEB}" presName="Child" presStyleLbl="revTx" presStyleIdx="1" presStyleCnt="10">
        <dgm:presLayoutVars>
          <dgm:chMax val="0"/>
          <dgm:chPref val="0"/>
          <dgm:bulletEnabled val="1"/>
        </dgm:presLayoutVars>
      </dgm:prSet>
      <dgm:spPr/>
    </dgm:pt>
    <dgm:pt modelId="{7413AAA9-4FFF-45EA-9AA8-00606A8153C2}" type="pres">
      <dgm:prSet presAssocID="{8775D518-7534-40B9-9845-67482793A3BC}" presName="childComposite" presStyleCnt="0">
        <dgm:presLayoutVars>
          <dgm:chMax val="0"/>
          <dgm:chPref val="0"/>
        </dgm:presLayoutVars>
      </dgm:prSet>
      <dgm:spPr/>
    </dgm:pt>
    <dgm:pt modelId="{25071E8D-8B67-4E56-A298-CB22C54ECDC9}" type="pres">
      <dgm:prSet presAssocID="{8775D518-7534-40B9-9845-67482793A3BC}" presName="ChildAccent" presStyleLbl="solidFgAcc1" presStyleIdx="1" presStyleCnt="8"/>
      <dgm:spPr/>
    </dgm:pt>
    <dgm:pt modelId="{2EB093B7-1B65-4F5D-B8AB-3D906FC2734B}" type="pres">
      <dgm:prSet presAssocID="{8775D518-7534-40B9-9845-67482793A3BC}" presName="Child" presStyleLbl="revTx" presStyleIdx="2" presStyleCnt="10">
        <dgm:presLayoutVars>
          <dgm:chMax val="0"/>
          <dgm:chPref val="0"/>
          <dgm:bulletEnabled val="1"/>
        </dgm:presLayoutVars>
      </dgm:prSet>
      <dgm:spPr/>
    </dgm:pt>
    <dgm:pt modelId="{73088045-0DB3-4D86-9567-2E252877AF25}" type="pres">
      <dgm:prSet presAssocID="{2DCE190C-BE2D-49A3-87E6-ECFE773AC7D0}" presName="childComposite" presStyleCnt="0">
        <dgm:presLayoutVars>
          <dgm:chMax val="0"/>
          <dgm:chPref val="0"/>
        </dgm:presLayoutVars>
      </dgm:prSet>
      <dgm:spPr/>
    </dgm:pt>
    <dgm:pt modelId="{072328BF-04EB-474D-A589-8A60FA4E75EF}" type="pres">
      <dgm:prSet presAssocID="{2DCE190C-BE2D-49A3-87E6-ECFE773AC7D0}" presName="ChildAccent" presStyleLbl="solidFgAcc1" presStyleIdx="2" presStyleCnt="8"/>
      <dgm:spPr/>
    </dgm:pt>
    <dgm:pt modelId="{6144E8D4-5443-4F68-8D73-2C492161A884}" type="pres">
      <dgm:prSet presAssocID="{2DCE190C-BE2D-49A3-87E6-ECFE773AC7D0}" presName="Child" presStyleLbl="revTx" presStyleIdx="3" presStyleCnt="10">
        <dgm:presLayoutVars>
          <dgm:chMax val="0"/>
          <dgm:chPref val="0"/>
          <dgm:bulletEnabled val="1"/>
        </dgm:presLayoutVars>
      </dgm:prSet>
      <dgm:spPr/>
    </dgm:pt>
    <dgm:pt modelId="{908D9437-CDC8-4295-B583-FC1349EC3E46}" type="pres">
      <dgm:prSet presAssocID="{2EB4B4F2-7633-42E1-BF2D-728ED7598485}" presName="childComposite" presStyleCnt="0">
        <dgm:presLayoutVars>
          <dgm:chMax val="0"/>
          <dgm:chPref val="0"/>
        </dgm:presLayoutVars>
      </dgm:prSet>
      <dgm:spPr/>
    </dgm:pt>
    <dgm:pt modelId="{A5B8F6A1-887E-4ECE-B92C-B52DA9952652}" type="pres">
      <dgm:prSet presAssocID="{2EB4B4F2-7633-42E1-BF2D-728ED7598485}" presName="ChildAccent" presStyleLbl="solidFgAcc1" presStyleIdx="3" presStyleCnt="8"/>
      <dgm:spPr/>
    </dgm:pt>
    <dgm:pt modelId="{B2761471-36B9-4E6A-9ACA-899E53E036DF}" type="pres">
      <dgm:prSet presAssocID="{2EB4B4F2-7633-42E1-BF2D-728ED7598485}" presName="Child" presStyleLbl="revTx" presStyleIdx="4" presStyleCnt="10">
        <dgm:presLayoutVars>
          <dgm:chMax val="0"/>
          <dgm:chPref val="0"/>
          <dgm:bulletEnabled val="1"/>
        </dgm:presLayoutVars>
      </dgm:prSet>
      <dgm:spPr/>
    </dgm:pt>
    <dgm:pt modelId="{CC786FE3-59C1-4180-8526-F6481BBCC63F}" type="pres">
      <dgm:prSet presAssocID="{ED0E4389-1DB8-4003-AA3B-1B7E41C1B6AC}" presName="root" presStyleCnt="0">
        <dgm:presLayoutVars>
          <dgm:chMax/>
          <dgm:chPref/>
        </dgm:presLayoutVars>
      </dgm:prSet>
      <dgm:spPr/>
    </dgm:pt>
    <dgm:pt modelId="{74046EC0-1276-4429-B0E7-5EA99285104A}" type="pres">
      <dgm:prSet presAssocID="{ED0E4389-1DB8-4003-AA3B-1B7E41C1B6AC}" presName="rootComposite" presStyleCnt="0">
        <dgm:presLayoutVars/>
      </dgm:prSet>
      <dgm:spPr/>
    </dgm:pt>
    <dgm:pt modelId="{8A1F77C0-5605-49A9-9AC4-397EA526A5A4}" type="pres">
      <dgm:prSet presAssocID="{ED0E4389-1DB8-4003-AA3B-1B7E41C1B6AC}" presName="ParentAccent" presStyleLbl="alignNode1" presStyleIdx="1" presStyleCnt="2"/>
      <dgm:spPr/>
    </dgm:pt>
    <dgm:pt modelId="{88767887-9BE6-4A59-995D-96843AE919E3}" type="pres">
      <dgm:prSet presAssocID="{ED0E4389-1DB8-4003-AA3B-1B7E41C1B6AC}" presName="ParentSmallAccent" presStyleLbl="fgAcc1" presStyleIdx="1" presStyleCnt="2"/>
      <dgm:spPr/>
    </dgm:pt>
    <dgm:pt modelId="{39FB4B7B-8F00-4BBD-A6C5-88FE969FDD1F}" type="pres">
      <dgm:prSet presAssocID="{ED0E4389-1DB8-4003-AA3B-1B7E41C1B6AC}" presName="Parent" presStyleLbl="revTx" presStyleIdx="5" presStyleCnt="10">
        <dgm:presLayoutVars>
          <dgm:chMax/>
          <dgm:chPref val="4"/>
          <dgm:bulletEnabled val="1"/>
        </dgm:presLayoutVars>
      </dgm:prSet>
      <dgm:spPr/>
    </dgm:pt>
    <dgm:pt modelId="{70C1B27B-2618-4221-8D95-3F871CA43C4F}" type="pres">
      <dgm:prSet presAssocID="{ED0E4389-1DB8-4003-AA3B-1B7E41C1B6AC}" presName="childShape" presStyleCnt="0">
        <dgm:presLayoutVars>
          <dgm:chMax val="0"/>
          <dgm:chPref val="0"/>
        </dgm:presLayoutVars>
      </dgm:prSet>
      <dgm:spPr/>
    </dgm:pt>
    <dgm:pt modelId="{C3E03DCA-121E-4AA0-B236-0225DA9BA560}" type="pres">
      <dgm:prSet presAssocID="{2D0EF6F0-6527-461F-A9C5-A1AF33A58611}" presName="childComposite" presStyleCnt="0">
        <dgm:presLayoutVars>
          <dgm:chMax val="0"/>
          <dgm:chPref val="0"/>
        </dgm:presLayoutVars>
      </dgm:prSet>
      <dgm:spPr/>
    </dgm:pt>
    <dgm:pt modelId="{7A20BA0C-7F9B-403C-96CD-1C3F2B05834E}" type="pres">
      <dgm:prSet presAssocID="{2D0EF6F0-6527-461F-A9C5-A1AF33A58611}" presName="ChildAccent" presStyleLbl="solidFgAcc1" presStyleIdx="4" presStyleCnt="8"/>
      <dgm:spPr/>
    </dgm:pt>
    <dgm:pt modelId="{503617FB-C66E-4560-B59A-49B3DB937C4E}" type="pres">
      <dgm:prSet presAssocID="{2D0EF6F0-6527-461F-A9C5-A1AF33A58611}" presName="Child" presStyleLbl="revTx" presStyleIdx="6" presStyleCnt="10">
        <dgm:presLayoutVars>
          <dgm:chMax val="0"/>
          <dgm:chPref val="0"/>
          <dgm:bulletEnabled val="1"/>
        </dgm:presLayoutVars>
      </dgm:prSet>
      <dgm:spPr/>
    </dgm:pt>
    <dgm:pt modelId="{929777D3-AA7C-40C7-8F48-88B33AB93535}" type="pres">
      <dgm:prSet presAssocID="{C5135FE7-C34C-4C83-AE00-46C5EF080B38}" presName="childComposite" presStyleCnt="0">
        <dgm:presLayoutVars>
          <dgm:chMax val="0"/>
          <dgm:chPref val="0"/>
        </dgm:presLayoutVars>
      </dgm:prSet>
      <dgm:spPr/>
    </dgm:pt>
    <dgm:pt modelId="{5890E477-3443-4DE4-9B5C-6A7EA82E08AB}" type="pres">
      <dgm:prSet presAssocID="{C5135FE7-C34C-4C83-AE00-46C5EF080B38}" presName="ChildAccent" presStyleLbl="solidFgAcc1" presStyleIdx="5" presStyleCnt="8"/>
      <dgm:spPr/>
    </dgm:pt>
    <dgm:pt modelId="{5A09353C-F2A2-4599-A816-7B70FF141F04}" type="pres">
      <dgm:prSet presAssocID="{C5135FE7-C34C-4C83-AE00-46C5EF080B38}" presName="Child" presStyleLbl="revTx" presStyleIdx="7" presStyleCnt="10">
        <dgm:presLayoutVars>
          <dgm:chMax val="0"/>
          <dgm:chPref val="0"/>
          <dgm:bulletEnabled val="1"/>
        </dgm:presLayoutVars>
      </dgm:prSet>
      <dgm:spPr/>
    </dgm:pt>
    <dgm:pt modelId="{1DABCCC2-0E33-41AF-837F-562D9F6A134A}" type="pres">
      <dgm:prSet presAssocID="{2898BCA6-5A4A-40E4-8301-2BF2D3481405}" presName="childComposite" presStyleCnt="0">
        <dgm:presLayoutVars>
          <dgm:chMax val="0"/>
          <dgm:chPref val="0"/>
        </dgm:presLayoutVars>
      </dgm:prSet>
      <dgm:spPr/>
    </dgm:pt>
    <dgm:pt modelId="{B219FE19-B593-4F71-8700-FB4C999F38A3}" type="pres">
      <dgm:prSet presAssocID="{2898BCA6-5A4A-40E4-8301-2BF2D3481405}" presName="ChildAccent" presStyleLbl="solidFgAcc1" presStyleIdx="6" presStyleCnt="8"/>
      <dgm:spPr/>
    </dgm:pt>
    <dgm:pt modelId="{B06224E7-35A3-4DE9-B823-33A09E10DE25}" type="pres">
      <dgm:prSet presAssocID="{2898BCA6-5A4A-40E4-8301-2BF2D3481405}" presName="Child" presStyleLbl="revTx" presStyleIdx="8" presStyleCnt="10">
        <dgm:presLayoutVars>
          <dgm:chMax val="0"/>
          <dgm:chPref val="0"/>
          <dgm:bulletEnabled val="1"/>
        </dgm:presLayoutVars>
      </dgm:prSet>
      <dgm:spPr/>
    </dgm:pt>
    <dgm:pt modelId="{31A31298-BA41-45EA-ACED-613858ACA0F0}" type="pres">
      <dgm:prSet presAssocID="{96B10B57-75AA-4D00-8B66-FDE0D10C710B}" presName="childComposite" presStyleCnt="0">
        <dgm:presLayoutVars>
          <dgm:chMax val="0"/>
          <dgm:chPref val="0"/>
        </dgm:presLayoutVars>
      </dgm:prSet>
      <dgm:spPr/>
    </dgm:pt>
    <dgm:pt modelId="{AB11CF0F-9A51-4E4C-A764-19AF33F31CAE}" type="pres">
      <dgm:prSet presAssocID="{96B10B57-75AA-4D00-8B66-FDE0D10C710B}" presName="ChildAccent" presStyleLbl="solidFgAcc1" presStyleIdx="7" presStyleCnt="8"/>
      <dgm:spPr/>
    </dgm:pt>
    <dgm:pt modelId="{6A1064DB-7021-4FD0-9469-8FD9ABE8077C}" type="pres">
      <dgm:prSet presAssocID="{96B10B57-75AA-4D00-8B66-FDE0D10C710B}" presName="Child" presStyleLbl="revTx" presStyleIdx="9" presStyleCnt="10">
        <dgm:presLayoutVars>
          <dgm:chMax val="0"/>
          <dgm:chPref val="0"/>
          <dgm:bulletEnabled val="1"/>
        </dgm:presLayoutVars>
      </dgm:prSet>
      <dgm:spPr/>
    </dgm:pt>
  </dgm:ptLst>
  <dgm:cxnLst>
    <dgm:cxn modelId="{CA9BFE09-CEE4-4B26-A488-4787074C027A}" type="presOf" srcId="{2898BCA6-5A4A-40E4-8301-2BF2D3481405}" destId="{B06224E7-35A3-4DE9-B823-33A09E10DE25}" srcOrd="0" destOrd="0" presId="urn:microsoft.com/office/officeart/2008/layout/SquareAccentList"/>
    <dgm:cxn modelId="{B6B40B0B-E7AE-4D87-8E15-8878472B74B0}" srcId="{ED0E4389-1DB8-4003-AA3B-1B7E41C1B6AC}" destId="{2D0EF6F0-6527-461F-A9C5-A1AF33A58611}" srcOrd="0" destOrd="0" parTransId="{23902121-AC03-44C0-AAD4-F7D2CBFC465D}" sibTransId="{A2275E2D-0415-4B62-BEF9-448EE409C4F5}"/>
    <dgm:cxn modelId="{230F911C-89D4-4E29-BAB7-FEC175C98D60}" type="presOf" srcId="{ED0E4389-1DB8-4003-AA3B-1B7E41C1B6AC}" destId="{39FB4B7B-8F00-4BBD-A6C5-88FE969FDD1F}" srcOrd="0" destOrd="0" presId="urn:microsoft.com/office/officeart/2008/layout/SquareAccentList"/>
    <dgm:cxn modelId="{FCEBB72A-B8AC-47A4-943D-9146DAD1A2F6}" type="presOf" srcId="{FA15673E-795F-45AE-BBDF-E6EAA1565BEB}" destId="{2F9D6530-7A9C-4CDC-B6BC-C26A1FE61944}" srcOrd="0" destOrd="0" presId="urn:microsoft.com/office/officeart/2008/layout/SquareAccentList"/>
    <dgm:cxn modelId="{C01BC12A-048A-4F5A-A33F-DEA7943406B2}" srcId="{05C3FC98-850D-4894-974C-995B0C377FAF}" destId="{ED0E4389-1DB8-4003-AA3B-1B7E41C1B6AC}" srcOrd="1" destOrd="0" parTransId="{A85E2A67-4161-4EEC-8889-FA4DB01A3327}" sibTransId="{642E814C-5BA9-4796-91CE-E742EC1CF75C}"/>
    <dgm:cxn modelId="{3307C386-A062-4211-9314-1D0AE0FA9BA2}" type="presOf" srcId="{8775D518-7534-40B9-9845-67482793A3BC}" destId="{2EB093B7-1B65-4F5D-B8AB-3D906FC2734B}" srcOrd="0" destOrd="0" presId="urn:microsoft.com/office/officeart/2008/layout/SquareAccentList"/>
    <dgm:cxn modelId="{8C030F90-7B4D-4C3C-B380-2F1F4BEC5E4F}" srcId="{153645A1-792A-406C-A866-C45005A62E11}" destId="{8775D518-7534-40B9-9845-67482793A3BC}" srcOrd="1" destOrd="0" parTransId="{EE8CB245-F430-4C42-B1C3-F58DDCC2136F}" sibTransId="{99770134-3358-4A51-A266-34C4A5FA0CCC}"/>
    <dgm:cxn modelId="{957A5893-240C-4AE9-8F56-B4DC25C04A83}" srcId="{ED0E4389-1DB8-4003-AA3B-1B7E41C1B6AC}" destId="{C5135FE7-C34C-4C83-AE00-46C5EF080B38}" srcOrd="1" destOrd="0" parTransId="{74431042-845B-44C5-BA3D-DFD2F1D1573B}" sibTransId="{676C39F2-0CA8-44B1-9EBE-0156CFECBB8D}"/>
    <dgm:cxn modelId="{DDA88D96-D8DC-4F4A-B139-22862D68D1D2}" type="presOf" srcId="{96B10B57-75AA-4D00-8B66-FDE0D10C710B}" destId="{6A1064DB-7021-4FD0-9469-8FD9ABE8077C}" srcOrd="0" destOrd="0" presId="urn:microsoft.com/office/officeart/2008/layout/SquareAccentList"/>
    <dgm:cxn modelId="{50445AA0-3E2E-462B-927F-54DB989A1F2F}" type="presOf" srcId="{05C3FC98-850D-4894-974C-995B0C377FAF}" destId="{10518AA1-129E-49D7-B086-D729D7E61FDA}" srcOrd="0" destOrd="0" presId="urn:microsoft.com/office/officeart/2008/layout/SquareAccentList"/>
    <dgm:cxn modelId="{B10845A8-9CDF-4658-9C13-FFC91553582B}" srcId="{153645A1-792A-406C-A866-C45005A62E11}" destId="{FA15673E-795F-45AE-BBDF-E6EAA1565BEB}" srcOrd="0" destOrd="0" parTransId="{7372EECC-EDD9-4EBF-91CF-411C0DDBF9E5}" sibTransId="{FBAA2D56-55D9-4DAD-85A5-8829380E1647}"/>
    <dgm:cxn modelId="{9C1CE4A8-FADC-46CF-8EA3-A5FC241464A9}" type="presOf" srcId="{C5135FE7-C34C-4C83-AE00-46C5EF080B38}" destId="{5A09353C-F2A2-4599-A816-7B70FF141F04}" srcOrd="0" destOrd="0" presId="urn:microsoft.com/office/officeart/2008/layout/SquareAccentList"/>
    <dgm:cxn modelId="{9D544CB5-E2EC-4CC3-AFEF-CCD5AF50EF1F}" type="presOf" srcId="{153645A1-792A-406C-A866-C45005A62E11}" destId="{C2818FA7-1A8A-45D6-9CE0-679784BF7E3B}" srcOrd="0" destOrd="0" presId="urn:microsoft.com/office/officeart/2008/layout/SquareAccentList"/>
    <dgm:cxn modelId="{373BB2B7-695C-44FF-9B20-8DB8E7C0A108}" type="presOf" srcId="{2DCE190C-BE2D-49A3-87E6-ECFE773AC7D0}" destId="{6144E8D4-5443-4F68-8D73-2C492161A884}" srcOrd="0" destOrd="0" presId="urn:microsoft.com/office/officeart/2008/layout/SquareAccentList"/>
    <dgm:cxn modelId="{DDF3C9CC-B149-43F1-B52C-3738259A3411}" type="presOf" srcId="{2D0EF6F0-6527-461F-A9C5-A1AF33A58611}" destId="{503617FB-C66E-4560-B59A-49B3DB937C4E}" srcOrd="0" destOrd="0" presId="urn:microsoft.com/office/officeart/2008/layout/SquareAccentList"/>
    <dgm:cxn modelId="{5A745CD0-5625-4A4A-A238-B74E747309CF}" srcId="{153645A1-792A-406C-A866-C45005A62E11}" destId="{2DCE190C-BE2D-49A3-87E6-ECFE773AC7D0}" srcOrd="2" destOrd="0" parTransId="{2088785A-EA12-4D45-A3BB-70D27BBD6B5A}" sibTransId="{DE783419-CD9D-4FC4-ACF3-6CB31755D8DF}"/>
    <dgm:cxn modelId="{99CA76D1-6A1A-4E39-AECC-FCA7AAA4ED4E}" srcId="{153645A1-792A-406C-A866-C45005A62E11}" destId="{2EB4B4F2-7633-42E1-BF2D-728ED7598485}" srcOrd="3" destOrd="0" parTransId="{ED6690BB-372B-4C10-B5B3-CCF28812BE19}" sibTransId="{C5C74AD2-7C4E-4FF7-85A5-D26A33DC2A08}"/>
    <dgm:cxn modelId="{31BD07DF-3118-4DA8-96C7-052CA12C0B40}" srcId="{05C3FC98-850D-4894-974C-995B0C377FAF}" destId="{153645A1-792A-406C-A866-C45005A62E11}" srcOrd="0" destOrd="0" parTransId="{FE370BCE-FAE3-47DF-BDC1-AB2910045B05}" sibTransId="{24F7C145-6DDF-4FA4-A8DF-CFF383088235}"/>
    <dgm:cxn modelId="{D54325DF-1DD7-486C-A899-BC3D7E0EC134}" type="presOf" srcId="{2EB4B4F2-7633-42E1-BF2D-728ED7598485}" destId="{B2761471-36B9-4E6A-9ACA-899E53E036DF}" srcOrd="0" destOrd="0" presId="urn:microsoft.com/office/officeart/2008/layout/SquareAccentList"/>
    <dgm:cxn modelId="{0767BCF2-B693-4C3E-9BF1-444EFD7FD8C0}" srcId="{ED0E4389-1DB8-4003-AA3B-1B7E41C1B6AC}" destId="{96B10B57-75AA-4D00-8B66-FDE0D10C710B}" srcOrd="3" destOrd="0" parTransId="{142ACC3D-0F86-4D96-B2C7-8EBDE66DD365}" sibTransId="{80BD5CCD-682D-4F83-8C8C-D3ECF025E4FC}"/>
    <dgm:cxn modelId="{1BBC1BFE-379D-455D-A729-E6067220E3A4}" srcId="{ED0E4389-1DB8-4003-AA3B-1B7E41C1B6AC}" destId="{2898BCA6-5A4A-40E4-8301-2BF2D3481405}" srcOrd="2" destOrd="0" parTransId="{08992995-4D54-4C0E-B790-7FFE5F4875A0}" sibTransId="{9EAD4739-6831-4863-9C25-DB0C036B36A7}"/>
    <dgm:cxn modelId="{947E5D31-B5BE-4A09-A0F3-2ECDBBA8808C}" type="presParOf" srcId="{10518AA1-129E-49D7-B086-D729D7E61FDA}" destId="{C136C19D-3E97-40D2-81AA-0F64B96B1505}" srcOrd="0" destOrd="0" presId="urn:microsoft.com/office/officeart/2008/layout/SquareAccentList"/>
    <dgm:cxn modelId="{CABBD0FA-8012-46DD-BA06-A99C8EE1CA2B}" type="presParOf" srcId="{C136C19D-3E97-40D2-81AA-0F64B96B1505}" destId="{6F6B5C2F-A3AA-45F9-B56C-E887BF3F80B1}" srcOrd="0" destOrd="0" presId="urn:microsoft.com/office/officeart/2008/layout/SquareAccentList"/>
    <dgm:cxn modelId="{56ACC953-02C6-4A67-B8D8-3E36211B924D}" type="presParOf" srcId="{6F6B5C2F-A3AA-45F9-B56C-E887BF3F80B1}" destId="{E0F1B44B-ECD4-4048-AC6E-247FB868EDFB}" srcOrd="0" destOrd="0" presId="urn:microsoft.com/office/officeart/2008/layout/SquareAccentList"/>
    <dgm:cxn modelId="{6215B0E9-5754-4FF4-9E09-739DF833EFF1}" type="presParOf" srcId="{6F6B5C2F-A3AA-45F9-B56C-E887BF3F80B1}" destId="{CB1E75ED-BAED-4713-ADE5-589201D9F904}" srcOrd="1" destOrd="0" presId="urn:microsoft.com/office/officeart/2008/layout/SquareAccentList"/>
    <dgm:cxn modelId="{656A6544-15DF-4F30-AAB5-D6EE2E166320}" type="presParOf" srcId="{6F6B5C2F-A3AA-45F9-B56C-E887BF3F80B1}" destId="{C2818FA7-1A8A-45D6-9CE0-679784BF7E3B}" srcOrd="2" destOrd="0" presId="urn:microsoft.com/office/officeart/2008/layout/SquareAccentList"/>
    <dgm:cxn modelId="{B93B88F2-FE18-4840-A701-D43E0423741A}" type="presParOf" srcId="{C136C19D-3E97-40D2-81AA-0F64B96B1505}" destId="{7F9CDE0A-3B1E-4CDE-A0D4-7ECEA3416228}" srcOrd="1" destOrd="0" presId="urn:microsoft.com/office/officeart/2008/layout/SquareAccentList"/>
    <dgm:cxn modelId="{89FBA450-50BC-46E3-8C69-F79A7C837493}" type="presParOf" srcId="{7F9CDE0A-3B1E-4CDE-A0D4-7ECEA3416228}" destId="{84B9DE77-3EC4-4D27-90EB-BD8EC74CCBDC}" srcOrd="0" destOrd="0" presId="urn:microsoft.com/office/officeart/2008/layout/SquareAccentList"/>
    <dgm:cxn modelId="{B830477A-592C-4B68-BBDF-8A0970236493}" type="presParOf" srcId="{84B9DE77-3EC4-4D27-90EB-BD8EC74CCBDC}" destId="{90B854AD-126E-4608-BC2A-B239A93F7775}" srcOrd="0" destOrd="0" presId="urn:microsoft.com/office/officeart/2008/layout/SquareAccentList"/>
    <dgm:cxn modelId="{63098C51-4470-4845-AE70-4454912B0379}" type="presParOf" srcId="{84B9DE77-3EC4-4D27-90EB-BD8EC74CCBDC}" destId="{2F9D6530-7A9C-4CDC-B6BC-C26A1FE61944}" srcOrd="1" destOrd="0" presId="urn:microsoft.com/office/officeart/2008/layout/SquareAccentList"/>
    <dgm:cxn modelId="{85C7E659-A070-4BFF-BBAB-21722DBB23D5}" type="presParOf" srcId="{7F9CDE0A-3B1E-4CDE-A0D4-7ECEA3416228}" destId="{7413AAA9-4FFF-45EA-9AA8-00606A8153C2}" srcOrd="1" destOrd="0" presId="urn:microsoft.com/office/officeart/2008/layout/SquareAccentList"/>
    <dgm:cxn modelId="{10111430-05DC-4D62-9F23-9B25E0E23A82}" type="presParOf" srcId="{7413AAA9-4FFF-45EA-9AA8-00606A8153C2}" destId="{25071E8D-8B67-4E56-A298-CB22C54ECDC9}" srcOrd="0" destOrd="0" presId="urn:microsoft.com/office/officeart/2008/layout/SquareAccentList"/>
    <dgm:cxn modelId="{1BBA441D-1B58-4FCC-B33A-2B46CDCF4BF3}" type="presParOf" srcId="{7413AAA9-4FFF-45EA-9AA8-00606A8153C2}" destId="{2EB093B7-1B65-4F5D-B8AB-3D906FC2734B}" srcOrd="1" destOrd="0" presId="urn:microsoft.com/office/officeart/2008/layout/SquareAccentList"/>
    <dgm:cxn modelId="{9D09223C-2F65-41BE-B9AB-1753E185E9A6}" type="presParOf" srcId="{7F9CDE0A-3B1E-4CDE-A0D4-7ECEA3416228}" destId="{73088045-0DB3-4D86-9567-2E252877AF25}" srcOrd="2" destOrd="0" presId="urn:microsoft.com/office/officeart/2008/layout/SquareAccentList"/>
    <dgm:cxn modelId="{9FE81195-9E79-4652-853F-003A0B8CEDF8}" type="presParOf" srcId="{73088045-0DB3-4D86-9567-2E252877AF25}" destId="{072328BF-04EB-474D-A589-8A60FA4E75EF}" srcOrd="0" destOrd="0" presId="urn:microsoft.com/office/officeart/2008/layout/SquareAccentList"/>
    <dgm:cxn modelId="{E51825A3-5A10-45F5-87A8-11F7DD5C9638}" type="presParOf" srcId="{73088045-0DB3-4D86-9567-2E252877AF25}" destId="{6144E8D4-5443-4F68-8D73-2C492161A884}" srcOrd="1" destOrd="0" presId="urn:microsoft.com/office/officeart/2008/layout/SquareAccentList"/>
    <dgm:cxn modelId="{D2481E31-00B3-4D4E-920B-554878EF7AE7}" type="presParOf" srcId="{7F9CDE0A-3B1E-4CDE-A0D4-7ECEA3416228}" destId="{908D9437-CDC8-4295-B583-FC1349EC3E46}" srcOrd="3" destOrd="0" presId="urn:microsoft.com/office/officeart/2008/layout/SquareAccentList"/>
    <dgm:cxn modelId="{B859775C-1B29-4098-B259-179D8EEDA9A9}" type="presParOf" srcId="{908D9437-CDC8-4295-B583-FC1349EC3E46}" destId="{A5B8F6A1-887E-4ECE-B92C-B52DA9952652}" srcOrd="0" destOrd="0" presId="urn:microsoft.com/office/officeart/2008/layout/SquareAccentList"/>
    <dgm:cxn modelId="{30328E82-A3E9-4004-980A-5CA1F6E284C2}" type="presParOf" srcId="{908D9437-CDC8-4295-B583-FC1349EC3E46}" destId="{B2761471-36B9-4E6A-9ACA-899E53E036DF}" srcOrd="1" destOrd="0" presId="urn:microsoft.com/office/officeart/2008/layout/SquareAccentList"/>
    <dgm:cxn modelId="{71616B9B-7873-4E75-AE97-E522B7F8C31A}" type="presParOf" srcId="{10518AA1-129E-49D7-B086-D729D7E61FDA}" destId="{CC786FE3-59C1-4180-8526-F6481BBCC63F}" srcOrd="1" destOrd="0" presId="urn:microsoft.com/office/officeart/2008/layout/SquareAccentList"/>
    <dgm:cxn modelId="{CB1876FC-1EA4-4143-B20D-1EA927066700}" type="presParOf" srcId="{CC786FE3-59C1-4180-8526-F6481BBCC63F}" destId="{74046EC0-1276-4429-B0E7-5EA99285104A}" srcOrd="0" destOrd="0" presId="urn:microsoft.com/office/officeart/2008/layout/SquareAccentList"/>
    <dgm:cxn modelId="{8D52815F-324C-482A-B704-76D3922675E4}" type="presParOf" srcId="{74046EC0-1276-4429-B0E7-5EA99285104A}" destId="{8A1F77C0-5605-49A9-9AC4-397EA526A5A4}" srcOrd="0" destOrd="0" presId="urn:microsoft.com/office/officeart/2008/layout/SquareAccentList"/>
    <dgm:cxn modelId="{83B8F1BC-BEB2-428D-8184-518C9B13B1C4}" type="presParOf" srcId="{74046EC0-1276-4429-B0E7-5EA99285104A}" destId="{88767887-9BE6-4A59-995D-96843AE919E3}" srcOrd="1" destOrd="0" presId="urn:microsoft.com/office/officeart/2008/layout/SquareAccentList"/>
    <dgm:cxn modelId="{C16DA102-A757-452D-9E89-5AAEF8798F6C}" type="presParOf" srcId="{74046EC0-1276-4429-B0E7-5EA99285104A}" destId="{39FB4B7B-8F00-4BBD-A6C5-88FE969FDD1F}" srcOrd="2" destOrd="0" presId="urn:microsoft.com/office/officeart/2008/layout/SquareAccentList"/>
    <dgm:cxn modelId="{DE4D5F46-0620-489D-8351-5D0FFC64221C}" type="presParOf" srcId="{CC786FE3-59C1-4180-8526-F6481BBCC63F}" destId="{70C1B27B-2618-4221-8D95-3F871CA43C4F}" srcOrd="1" destOrd="0" presId="urn:microsoft.com/office/officeart/2008/layout/SquareAccentList"/>
    <dgm:cxn modelId="{799926AF-613D-4FB2-ACC6-992B82A8A254}" type="presParOf" srcId="{70C1B27B-2618-4221-8D95-3F871CA43C4F}" destId="{C3E03DCA-121E-4AA0-B236-0225DA9BA560}" srcOrd="0" destOrd="0" presId="urn:microsoft.com/office/officeart/2008/layout/SquareAccentList"/>
    <dgm:cxn modelId="{07B89700-690F-42D3-BD98-2F3FB8699C06}" type="presParOf" srcId="{C3E03DCA-121E-4AA0-B236-0225DA9BA560}" destId="{7A20BA0C-7F9B-403C-96CD-1C3F2B05834E}" srcOrd="0" destOrd="0" presId="urn:microsoft.com/office/officeart/2008/layout/SquareAccentList"/>
    <dgm:cxn modelId="{3785CDE6-C40A-4F8E-9F40-70C83D548F5C}" type="presParOf" srcId="{C3E03DCA-121E-4AA0-B236-0225DA9BA560}" destId="{503617FB-C66E-4560-B59A-49B3DB937C4E}" srcOrd="1" destOrd="0" presId="urn:microsoft.com/office/officeart/2008/layout/SquareAccentList"/>
    <dgm:cxn modelId="{E2D414EA-72EA-4E3E-8072-6939F8E5D4C5}" type="presParOf" srcId="{70C1B27B-2618-4221-8D95-3F871CA43C4F}" destId="{929777D3-AA7C-40C7-8F48-88B33AB93535}" srcOrd="1" destOrd="0" presId="urn:microsoft.com/office/officeart/2008/layout/SquareAccentList"/>
    <dgm:cxn modelId="{BD039D6F-39CE-47F9-BCE0-C3E1F93DF330}" type="presParOf" srcId="{929777D3-AA7C-40C7-8F48-88B33AB93535}" destId="{5890E477-3443-4DE4-9B5C-6A7EA82E08AB}" srcOrd="0" destOrd="0" presId="urn:microsoft.com/office/officeart/2008/layout/SquareAccentList"/>
    <dgm:cxn modelId="{F3BFF850-B497-47A8-AF11-AEF9946929A2}" type="presParOf" srcId="{929777D3-AA7C-40C7-8F48-88B33AB93535}" destId="{5A09353C-F2A2-4599-A816-7B70FF141F04}" srcOrd="1" destOrd="0" presId="urn:microsoft.com/office/officeart/2008/layout/SquareAccentList"/>
    <dgm:cxn modelId="{44134222-57BE-41C8-83C3-77D6F7BEA078}" type="presParOf" srcId="{70C1B27B-2618-4221-8D95-3F871CA43C4F}" destId="{1DABCCC2-0E33-41AF-837F-562D9F6A134A}" srcOrd="2" destOrd="0" presId="urn:microsoft.com/office/officeart/2008/layout/SquareAccentList"/>
    <dgm:cxn modelId="{B9CFBD90-237E-4DDD-99BD-68AE69C4437F}" type="presParOf" srcId="{1DABCCC2-0E33-41AF-837F-562D9F6A134A}" destId="{B219FE19-B593-4F71-8700-FB4C999F38A3}" srcOrd="0" destOrd="0" presId="urn:microsoft.com/office/officeart/2008/layout/SquareAccentList"/>
    <dgm:cxn modelId="{D56B0265-8AFE-4205-B0C1-0AD976168494}" type="presParOf" srcId="{1DABCCC2-0E33-41AF-837F-562D9F6A134A}" destId="{B06224E7-35A3-4DE9-B823-33A09E10DE25}" srcOrd="1" destOrd="0" presId="urn:microsoft.com/office/officeart/2008/layout/SquareAccentList"/>
    <dgm:cxn modelId="{7DE1F015-E524-4D52-B30F-2E1A502B8B6D}" type="presParOf" srcId="{70C1B27B-2618-4221-8D95-3F871CA43C4F}" destId="{31A31298-BA41-45EA-ACED-613858ACA0F0}" srcOrd="3" destOrd="0" presId="urn:microsoft.com/office/officeart/2008/layout/SquareAccentList"/>
    <dgm:cxn modelId="{0C46C6D9-948F-4608-9B33-0BEDE43C1268}" type="presParOf" srcId="{31A31298-BA41-45EA-ACED-613858ACA0F0}" destId="{AB11CF0F-9A51-4E4C-A764-19AF33F31CAE}" srcOrd="0" destOrd="0" presId="urn:microsoft.com/office/officeart/2008/layout/SquareAccentList"/>
    <dgm:cxn modelId="{0D2445E2-AE56-4F29-8C1D-4373C3D2D34D}" type="presParOf" srcId="{31A31298-BA41-45EA-ACED-613858ACA0F0}" destId="{6A1064DB-7021-4FD0-9469-8FD9ABE8077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C3FC98-850D-4894-974C-995B0C377FAF}" type="doc">
      <dgm:prSet loTypeId="urn:microsoft.com/office/officeart/2008/layout/SquareAccentList" loCatId="list" qsTypeId="urn:microsoft.com/office/officeart/2005/8/quickstyle/simple1" qsCatId="simple" csTypeId="urn:microsoft.com/office/officeart/2005/8/colors/accent6_2" csCatId="accent6" phldr="1"/>
      <dgm:spPr/>
      <dgm:t>
        <a:bodyPr/>
        <a:lstStyle/>
        <a:p>
          <a:endParaRPr lang="de-DE"/>
        </a:p>
      </dgm:t>
    </dgm:pt>
    <dgm:pt modelId="{153645A1-792A-406C-A866-C45005A62E11}">
      <dgm:prSet phldrT="[Text]"/>
      <dgm:spPr/>
      <dgm:t>
        <a:bodyPr/>
        <a:lstStyle/>
        <a:p>
          <a:r>
            <a:rPr lang="de-DE" dirty="0"/>
            <a:t>Uppsala</a:t>
          </a:r>
        </a:p>
      </dgm:t>
    </dgm:pt>
    <dgm:pt modelId="{FE370BCE-FAE3-47DF-BDC1-AB2910045B05}" type="parTrans" cxnId="{31BD07DF-3118-4DA8-96C7-052CA12C0B40}">
      <dgm:prSet/>
      <dgm:spPr/>
      <dgm:t>
        <a:bodyPr/>
        <a:lstStyle/>
        <a:p>
          <a:endParaRPr lang="de-DE"/>
        </a:p>
      </dgm:t>
    </dgm:pt>
    <dgm:pt modelId="{24F7C145-6DDF-4FA4-A8DF-CFF383088235}" type="sibTrans" cxnId="{31BD07DF-3118-4DA8-96C7-052CA12C0B40}">
      <dgm:prSet/>
      <dgm:spPr/>
      <dgm:t>
        <a:bodyPr/>
        <a:lstStyle/>
        <a:p>
          <a:endParaRPr lang="de-DE"/>
        </a:p>
      </dgm:t>
    </dgm:pt>
    <dgm:pt modelId="{FA15673E-795F-45AE-BBDF-E6EAA1565BEB}">
      <dgm:prSet phldrT="[Text]"/>
      <dgm:spPr/>
      <dgm:t>
        <a:bodyPr/>
        <a:lstStyle/>
        <a:p>
          <a:r>
            <a:rPr lang="en-US" altLang="en-US" dirty="0" err="1"/>
            <a:t>Internationalisation</a:t>
          </a:r>
          <a:r>
            <a:rPr lang="en-US" altLang="en-US" dirty="0"/>
            <a:t> in stages</a:t>
          </a:r>
          <a:endParaRPr lang="de-DE" dirty="0"/>
        </a:p>
      </dgm:t>
    </dgm:pt>
    <dgm:pt modelId="{7372EECC-EDD9-4EBF-91CF-411C0DDBF9E5}" type="parTrans" cxnId="{B10845A8-9CDF-4658-9C13-FFC91553582B}">
      <dgm:prSet/>
      <dgm:spPr/>
      <dgm:t>
        <a:bodyPr/>
        <a:lstStyle/>
        <a:p>
          <a:endParaRPr lang="de-DE"/>
        </a:p>
      </dgm:t>
    </dgm:pt>
    <dgm:pt modelId="{FBAA2D56-55D9-4DAD-85A5-8829380E1647}" type="sibTrans" cxnId="{B10845A8-9CDF-4658-9C13-FFC91553582B}">
      <dgm:prSet/>
      <dgm:spPr/>
      <dgm:t>
        <a:bodyPr/>
        <a:lstStyle/>
        <a:p>
          <a:endParaRPr lang="de-DE"/>
        </a:p>
      </dgm:t>
    </dgm:pt>
    <dgm:pt modelId="{ED0E4389-1DB8-4003-AA3B-1B7E41C1B6AC}">
      <dgm:prSet phldrT="[Text]"/>
      <dgm:spPr/>
      <dgm:t>
        <a:bodyPr/>
        <a:lstStyle/>
        <a:p>
          <a:r>
            <a:rPr lang="de-DE" dirty="0"/>
            <a:t>Born Global</a:t>
          </a:r>
        </a:p>
      </dgm:t>
    </dgm:pt>
    <dgm:pt modelId="{A85E2A67-4161-4EEC-8889-FA4DB01A3327}" type="parTrans" cxnId="{C01BC12A-048A-4F5A-A33F-DEA7943406B2}">
      <dgm:prSet/>
      <dgm:spPr/>
      <dgm:t>
        <a:bodyPr/>
        <a:lstStyle/>
        <a:p>
          <a:endParaRPr lang="de-DE"/>
        </a:p>
      </dgm:t>
    </dgm:pt>
    <dgm:pt modelId="{642E814C-5BA9-4796-91CE-E742EC1CF75C}" type="sibTrans" cxnId="{C01BC12A-048A-4F5A-A33F-DEA7943406B2}">
      <dgm:prSet/>
      <dgm:spPr/>
      <dgm:t>
        <a:bodyPr/>
        <a:lstStyle/>
        <a:p>
          <a:endParaRPr lang="de-DE"/>
        </a:p>
      </dgm:t>
    </dgm:pt>
    <dgm:pt modelId="{2D0EF6F0-6527-461F-A9C5-A1AF33A58611}">
      <dgm:prSet phldrT="[Text]"/>
      <dgm:spPr/>
      <dgm:t>
        <a:bodyPr/>
        <a:lstStyle/>
        <a:p>
          <a:r>
            <a:rPr lang="en-US" altLang="en-US" dirty="0" err="1"/>
            <a:t>Internationalisation</a:t>
          </a:r>
          <a:r>
            <a:rPr lang="en-US" altLang="en-US" dirty="0"/>
            <a:t> right from the start</a:t>
          </a:r>
          <a:endParaRPr lang="de-DE" dirty="0"/>
        </a:p>
      </dgm:t>
    </dgm:pt>
    <dgm:pt modelId="{23902121-AC03-44C0-AAD4-F7D2CBFC465D}" type="parTrans" cxnId="{B6B40B0B-E7AE-4D87-8E15-8878472B74B0}">
      <dgm:prSet/>
      <dgm:spPr/>
      <dgm:t>
        <a:bodyPr/>
        <a:lstStyle/>
        <a:p>
          <a:endParaRPr lang="de-DE"/>
        </a:p>
      </dgm:t>
    </dgm:pt>
    <dgm:pt modelId="{A2275E2D-0415-4B62-BEF9-448EE409C4F5}" type="sibTrans" cxnId="{B6B40B0B-E7AE-4D87-8E15-8878472B74B0}">
      <dgm:prSet/>
      <dgm:spPr/>
      <dgm:t>
        <a:bodyPr/>
        <a:lstStyle/>
        <a:p>
          <a:endParaRPr lang="de-DE"/>
        </a:p>
      </dgm:t>
    </dgm:pt>
    <dgm:pt modelId="{8775D518-7534-40B9-9845-67482793A3BC}">
      <dgm:prSet/>
      <dgm:spPr/>
      <dgm:t>
        <a:bodyPr/>
        <a:lstStyle/>
        <a:p>
          <a:r>
            <a:rPr lang="en-US" altLang="en-US"/>
            <a:t>Home market is most important</a:t>
          </a:r>
          <a:endParaRPr lang="en-US" altLang="en-US" dirty="0"/>
        </a:p>
      </dgm:t>
    </dgm:pt>
    <dgm:pt modelId="{EE8CB245-F430-4C42-B1C3-F58DDCC2136F}" type="parTrans" cxnId="{8C030F90-7B4D-4C3C-B380-2F1F4BEC5E4F}">
      <dgm:prSet/>
      <dgm:spPr/>
      <dgm:t>
        <a:bodyPr/>
        <a:lstStyle/>
        <a:p>
          <a:endParaRPr lang="de-DE"/>
        </a:p>
      </dgm:t>
    </dgm:pt>
    <dgm:pt modelId="{99770134-3358-4A51-A266-34C4A5FA0CCC}" type="sibTrans" cxnId="{8C030F90-7B4D-4C3C-B380-2F1F4BEC5E4F}">
      <dgm:prSet/>
      <dgm:spPr/>
      <dgm:t>
        <a:bodyPr/>
        <a:lstStyle/>
        <a:p>
          <a:endParaRPr lang="de-DE"/>
        </a:p>
      </dgm:t>
    </dgm:pt>
    <dgm:pt modelId="{2DCE190C-BE2D-49A3-87E6-ECFE773AC7D0}">
      <dgm:prSet/>
      <dgm:spPr/>
      <dgm:t>
        <a:bodyPr/>
        <a:lstStyle/>
        <a:p>
          <a:r>
            <a:rPr lang="en-US" altLang="en-US" dirty="0"/>
            <a:t>Perception of risky </a:t>
          </a:r>
          <a:r>
            <a:rPr lang="en-US" altLang="en-US" dirty="0" err="1"/>
            <a:t>internationalisation</a:t>
          </a:r>
          <a:endParaRPr lang="en-US" altLang="en-US" dirty="0"/>
        </a:p>
      </dgm:t>
    </dgm:pt>
    <dgm:pt modelId="{2088785A-EA12-4D45-A3BB-70D27BBD6B5A}" type="parTrans" cxnId="{5A745CD0-5625-4A4A-A238-B74E747309CF}">
      <dgm:prSet/>
      <dgm:spPr/>
      <dgm:t>
        <a:bodyPr/>
        <a:lstStyle/>
        <a:p>
          <a:endParaRPr lang="de-DE"/>
        </a:p>
      </dgm:t>
    </dgm:pt>
    <dgm:pt modelId="{DE783419-CD9D-4FC4-ACF3-6CB31755D8DF}" type="sibTrans" cxnId="{5A745CD0-5625-4A4A-A238-B74E747309CF}">
      <dgm:prSet/>
      <dgm:spPr/>
      <dgm:t>
        <a:bodyPr/>
        <a:lstStyle/>
        <a:p>
          <a:endParaRPr lang="de-DE"/>
        </a:p>
      </dgm:t>
    </dgm:pt>
    <dgm:pt modelId="{2EB4B4F2-7633-42E1-BF2D-728ED7598485}">
      <dgm:prSet/>
      <dgm:spPr/>
      <dgm:t>
        <a:bodyPr/>
        <a:lstStyle/>
        <a:p>
          <a:r>
            <a:rPr lang="en-US" altLang="en-US"/>
            <a:t>Selection of proximate countries first</a:t>
          </a:r>
          <a:endParaRPr lang="en-US" altLang="en-US" dirty="0"/>
        </a:p>
      </dgm:t>
    </dgm:pt>
    <dgm:pt modelId="{ED6690BB-372B-4C10-B5B3-CCF28812BE19}" type="parTrans" cxnId="{99CA76D1-6A1A-4E39-AECC-FCA7AAA4ED4E}">
      <dgm:prSet/>
      <dgm:spPr/>
      <dgm:t>
        <a:bodyPr/>
        <a:lstStyle/>
        <a:p>
          <a:endParaRPr lang="de-DE"/>
        </a:p>
      </dgm:t>
    </dgm:pt>
    <dgm:pt modelId="{C5C74AD2-7C4E-4FF7-85A5-D26A33DC2A08}" type="sibTrans" cxnId="{99CA76D1-6A1A-4E39-AECC-FCA7AAA4ED4E}">
      <dgm:prSet/>
      <dgm:spPr/>
      <dgm:t>
        <a:bodyPr/>
        <a:lstStyle/>
        <a:p>
          <a:endParaRPr lang="de-DE"/>
        </a:p>
      </dgm:t>
    </dgm:pt>
    <dgm:pt modelId="{C5135FE7-C34C-4C83-AE00-46C5EF080B38}">
      <dgm:prSet/>
      <dgm:spPr/>
      <dgm:t>
        <a:bodyPr/>
        <a:lstStyle/>
        <a:p>
          <a:r>
            <a:rPr lang="en-US" altLang="en-US"/>
            <a:t>Home market is not important</a:t>
          </a:r>
          <a:endParaRPr lang="en-US" altLang="en-US" dirty="0"/>
        </a:p>
      </dgm:t>
    </dgm:pt>
    <dgm:pt modelId="{74431042-845B-44C5-BA3D-DFD2F1D1573B}" type="parTrans" cxnId="{957A5893-240C-4AE9-8F56-B4DC25C04A83}">
      <dgm:prSet/>
      <dgm:spPr/>
      <dgm:t>
        <a:bodyPr/>
        <a:lstStyle/>
        <a:p>
          <a:endParaRPr lang="de-DE"/>
        </a:p>
      </dgm:t>
    </dgm:pt>
    <dgm:pt modelId="{676C39F2-0CA8-44B1-9EBE-0156CFECBB8D}" type="sibTrans" cxnId="{957A5893-240C-4AE9-8F56-B4DC25C04A83}">
      <dgm:prSet/>
      <dgm:spPr/>
      <dgm:t>
        <a:bodyPr/>
        <a:lstStyle/>
        <a:p>
          <a:endParaRPr lang="de-DE"/>
        </a:p>
      </dgm:t>
    </dgm:pt>
    <dgm:pt modelId="{2898BCA6-5A4A-40E4-8301-2BF2D3481405}">
      <dgm:prSet/>
      <dgm:spPr/>
      <dgm:t>
        <a:bodyPr/>
        <a:lstStyle/>
        <a:p>
          <a:r>
            <a:rPr lang="en-US" altLang="en-US" dirty="0"/>
            <a:t>Perception of </a:t>
          </a:r>
          <a:r>
            <a:rPr lang="en-US" altLang="en-US" dirty="0" err="1"/>
            <a:t>internationalisation</a:t>
          </a:r>
          <a:r>
            <a:rPr lang="en-US" altLang="en-US" dirty="0"/>
            <a:t> as an opportunity</a:t>
          </a:r>
        </a:p>
      </dgm:t>
    </dgm:pt>
    <dgm:pt modelId="{08992995-4D54-4C0E-B790-7FFE5F4875A0}" type="parTrans" cxnId="{1BBC1BFE-379D-455D-A729-E6067220E3A4}">
      <dgm:prSet/>
      <dgm:spPr/>
      <dgm:t>
        <a:bodyPr/>
        <a:lstStyle/>
        <a:p>
          <a:endParaRPr lang="de-DE"/>
        </a:p>
      </dgm:t>
    </dgm:pt>
    <dgm:pt modelId="{9EAD4739-6831-4863-9C25-DB0C036B36A7}" type="sibTrans" cxnId="{1BBC1BFE-379D-455D-A729-E6067220E3A4}">
      <dgm:prSet/>
      <dgm:spPr/>
      <dgm:t>
        <a:bodyPr/>
        <a:lstStyle/>
        <a:p>
          <a:endParaRPr lang="de-DE"/>
        </a:p>
      </dgm:t>
    </dgm:pt>
    <dgm:pt modelId="{96B10B57-75AA-4D00-8B66-FDE0D10C710B}">
      <dgm:prSet/>
      <dgm:spPr/>
      <dgm:t>
        <a:bodyPr/>
        <a:lstStyle/>
        <a:p>
          <a:r>
            <a:rPr lang="en-US" altLang="en-US" dirty="0"/>
            <a:t>Independence of country-specific markets/forces</a:t>
          </a:r>
        </a:p>
      </dgm:t>
    </dgm:pt>
    <dgm:pt modelId="{142ACC3D-0F86-4D96-B2C7-8EBDE66DD365}" type="parTrans" cxnId="{0767BCF2-B693-4C3E-9BF1-444EFD7FD8C0}">
      <dgm:prSet/>
      <dgm:spPr/>
      <dgm:t>
        <a:bodyPr/>
        <a:lstStyle/>
        <a:p>
          <a:endParaRPr lang="de-DE"/>
        </a:p>
      </dgm:t>
    </dgm:pt>
    <dgm:pt modelId="{80BD5CCD-682D-4F83-8C8C-D3ECF025E4FC}" type="sibTrans" cxnId="{0767BCF2-B693-4C3E-9BF1-444EFD7FD8C0}">
      <dgm:prSet/>
      <dgm:spPr/>
      <dgm:t>
        <a:bodyPr/>
        <a:lstStyle/>
        <a:p>
          <a:endParaRPr lang="de-DE"/>
        </a:p>
      </dgm:t>
    </dgm:pt>
    <dgm:pt modelId="{10518AA1-129E-49D7-B086-D729D7E61FDA}" type="pres">
      <dgm:prSet presAssocID="{05C3FC98-850D-4894-974C-995B0C377FAF}" presName="layout" presStyleCnt="0">
        <dgm:presLayoutVars>
          <dgm:chMax/>
          <dgm:chPref/>
          <dgm:dir/>
          <dgm:resizeHandles/>
        </dgm:presLayoutVars>
      </dgm:prSet>
      <dgm:spPr/>
    </dgm:pt>
    <dgm:pt modelId="{C136C19D-3E97-40D2-81AA-0F64B96B1505}" type="pres">
      <dgm:prSet presAssocID="{153645A1-792A-406C-A866-C45005A62E11}" presName="root" presStyleCnt="0">
        <dgm:presLayoutVars>
          <dgm:chMax/>
          <dgm:chPref/>
        </dgm:presLayoutVars>
      </dgm:prSet>
      <dgm:spPr/>
    </dgm:pt>
    <dgm:pt modelId="{6F6B5C2F-A3AA-45F9-B56C-E887BF3F80B1}" type="pres">
      <dgm:prSet presAssocID="{153645A1-792A-406C-A866-C45005A62E11}" presName="rootComposite" presStyleCnt="0">
        <dgm:presLayoutVars/>
      </dgm:prSet>
      <dgm:spPr/>
    </dgm:pt>
    <dgm:pt modelId="{E0F1B44B-ECD4-4048-AC6E-247FB868EDFB}" type="pres">
      <dgm:prSet presAssocID="{153645A1-792A-406C-A866-C45005A62E11}" presName="ParentAccent" presStyleLbl="alignNode1" presStyleIdx="0" presStyleCnt="2"/>
      <dgm:spPr/>
    </dgm:pt>
    <dgm:pt modelId="{CB1E75ED-BAED-4713-ADE5-589201D9F904}" type="pres">
      <dgm:prSet presAssocID="{153645A1-792A-406C-A866-C45005A62E11}" presName="ParentSmallAccent" presStyleLbl="fgAcc1" presStyleIdx="0" presStyleCnt="2"/>
      <dgm:spPr/>
    </dgm:pt>
    <dgm:pt modelId="{C2818FA7-1A8A-45D6-9CE0-679784BF7E3B}" type="pres">
      <dgm:prSet presAssocID="{153645A1-792A-406C-A866-C45005A62E11}" presName="Parent" presStyleLbl="revTx" presStyleIdx="0" presStyleCnt="10">
        <dgm:presLayoutVars>
          <dgm:chMax/>
          <dgm:chPref val="4"/>
          <dgm:bulletEnabled val="1"/>
        </dgm:presLayoutVars>
      </dgm:prSet>
      <dgm:spPr/>
    </dgm:pt>
    <dgm:pt modelId="{7F9CDE0A-3B1E-4CDE-A0D4-7ECEA3416228}" type="pres">
      <dgm:prSet presAssocID="{153645A1-792A-406C-A866-C45005A62E11}" presName="childShape" presStyleCnt="0">
        <dgm:presLayoutVars>
          <dgm:chMax val="0"/>
          <dgm:chPref val="0"/>
        </dgm:presLayoutVars>
      </dgm:prSet>
      <dgm:spPr/>
    </dgm:pt>
    <dgm:pt modelId="{84B9DE77-3EC4-4D27-90EB-BD8EC74CCBDC}" type="pres">
      <dgm:prSet presAssocID="{FA15673E-795F-45AE-BBDF-E6EAA1565BEB}" presName="childComposite" presStyleCnt="0">
        <dgm:presLayoutVars>
          <dgm:chMax val="0"/>
          <dgm:chPref val="0"/>
        </dgm:presLayoutVars>
      </dgm:prSet>
      <dgm:spPr/>
    </dgm:pt>
    <dgm:pt modelId="{90B854AD-126E-4608-BC2A-B239A93F7775}" type="pres">
      <dgm:prSet presAssocID="{FA15673E-795F-45AE-BBDF-E6EAA1565BEB}" presName="ChildAccent" presStyleLbl="solidFgAcc1" presStyleIdx="0" presStyleCnt="8"/>
      <dgm:spPr/>
    </dgm:pt>
    <dgm:pt modelId="{2F9D6530-7A9C-4CDC-B6BC-C26A1FE61944}" type="pres">
      <dgm:prSet presAssocID="{FA15673E-795F-45AE-BBDF-E6EAA1565BEB}" presName="Child" presStyleLbl="revTx" presStyleIdx="1" presStyleCnt="10">
        <dgm:presLayoutVars>
          <dgm:chMax val="0"/>
          <dgm:chPref val="0"/>
          <dgm:bulletEnabled val="1"/>
        </dgm:presLayoutVars>
      </dgm:prSet>
      <dgm:spPr/>
    </dgm:pt>
    <dgm:pt modelId="{7413AAA9-4FFF-45EA-9AA8-00606A8153C2}" type="pres">
      <dgm:prSet presAssocID="{8775D518-7534-40B9-9845-67482793A3BC}" presName="childComposite" presStyleCnt="0">
        <dgm:presLayoutVars>
          <dgm:chMax val="0"/>
          <dgm:chPref val="0"/>
        </dgm:presLayoutVars>
      </dgm:prSet>
      <dgm:spPr/>
    </dgm:pt>
    <dgm:pt modelId="{25071E8D-8B67-4E56-A298-CB22C54ECDC9}" type="pres">
      <dgm:prSet presAssocID="{8775D518-7534-40B9-9845-67482793A3BC}" presName="ChildAccent" presStyleLbl="solidFgAcc1" presStyleIdx="1" presStyleCnt="8"/>
      <dgm:spPr/>
    </dgm:pt>
    <dgm:pt modelId="{2EB093B7-1B65-4F5D-B8AB-3D906FC2734B}" type="pres">
      <dgm:prSet presAssocID="{8775D518-7534-40B9-9845-67482793A3BC}" presName="Child" presStyleLbl="revTx" presStyleIdx="2" presStyleCnt="10">
        <dgm:presLayoutVars>
          <dgm:chMax val="0"/>
          <dgm:chPref val="0"/>
          <dgm:bulletEnabled val="1"/>
        </dgm:presLayoutVars>
      </dgm:prSet>
      <dgm:spPr/>
    </dgm:pt>
    <dgm:pt modelId="{73088045-0DB3-4D86-9567-2E252877AF25}" type="pres">
      <dgm:prSet presAssocID="{2DCE190C-BE2D-49A3-87E6-ECFE773AC7D0}" presName="childComposite" presStyleCnt="0">
        <dgm:presLayoutVars>
          <dgm:chMax val="0"/>
          <dgm:chPref val="0"/>
        </dgm:presLayoutVars>
      </dgm:prSet>
      <dgm:spPr/>
    </dgm:pt>
    <dgm:pt modelId="{072328BF-04EB-474D-A589-8A60FA4E75EF}" type="pres">
      <dgm:prSet presAssocID="{2DCE190C-BE2D-49A3-87E6-ECFE773AC7D0}" presName="ChildAccent" presStyleLbl="solidFgAcc1" presStyleIdx="2" presStyleCnt="8"/>
      <dgm:spPr/>
    </dgm:pt>
    <dgm:pt modelId="{6144E8D4-5443-4F68-8D73-2C492161A884}" type="pres">
      <dgm:prSet presAssocID="{2DCE190C-BE2D-49A3-87E6-ECFE773AC7D0}" presName="Child" presStyleLbl="revTx" presStyleIdx="3" presStyleCnt="10">
        <dgm:presLayoutVars>
          <dgm:chMax val="0"/>
          <dgm:chPref val="0"/>
          <dgm:bulletEnabled val="1"/>
        </dgm:presLayoutVars>
      </dgm:prSet>
      <dgm:spPr/>
    </dgm:pt>
    <dgm:pt modelId="{908D9437-CDC8-4295-B583-FC1349EC3E46}" type="pres">
      <dgm:prSet presAssocID="{2EB4B4F2-7633-42E1-BF2D-728ED7598485}" presName="childComposite" presStyleCnt="0">
        <dgm:presLayoutVars>
          <dgm:chMax val="0"/>
          <dgm:chPref val="0"/>
        </dgm:presLayoutVars>
      </dgm:prSet>
      <dgm:spPr/>
    </dgm:pt>
    <dgm:pt modelId="{A5B8F6A1-887E-4ECE-B92C-B52DA9952652}" type="pres">
      <dgm:prSet presAssocID="{2EB4B4F2-7633-42E1-BF2D-728ED7598485}" presName="ChildAccent" presStyleLbl="solidFgAcc1" presStyleIdx="3" presStyleCnt="8"/>
      <dgm:spPr/>
    </dgm:pt>
    <dgm:pt modelId="{B2761471-36B9-4E6A-9ACA-899E53E036DF}" type="pres">
      <dgm:prSet presAssocID="{2EB4B4F2-7633-42E1-BF2D-728ED7598485}" presName="Child" presStyleLbl="revTx" presStyleIdx="4" presStyleCnt="10">
        <dgm:presLayoutVars>
          <dgm:chMax val="0"/>
          <dgm:chPref val="0"/>
          <dgm:bulletEnabled val="1"/>
        </dgm:presLayoutVars>
      </dgm:prSet>
      <dgm:spPr/>
    </dgm:pt>
    <dgm:pt modelId="{CC786FE3-59C1-4180-8526-F6481BBCC63F}" type="pres">
      <dgm:prSet presAssocID="{ED0E4389-1DB8-4003-AA3B-1B7E41C1B6AC}" presName="root" presStyleCnt="0">
        <dgm:presLayoutVars>
          <dgm:chMax/>
          <dgm:chPref/>
        </dgm:presLayoutVars>
      </dgm:prSet>
      <dgm:spPr/>
    </dgm:pt>
    <dgm:pt modelId="{74046EC0-1276-4429-B0E7-5EA99285104A}" type="pres">
      <dgm:prSet presAssocID="{ED0E4389-1DB8-4003-AA3B-1B7E41C1B6AC}" presName="rootComposite" presStyleCnt="0">
        <dgm:presLayoutVars/>
      </dgm:prSet>
      <dgm:spPr/>
    </dgm:pt>
    <dgm:pt modelId="{8A1F77C0-5605-49A9-9AC4-397EA526A5A4}" type="pres">
      <dgm:prSet presAssocID="{ED0E4389-1DB8-4003-AA3B-1B7E41C1B6AC}" presName="ParentAccent" presStyleLbl="alignNode1" presStyleIdx="1" presStyleCnt="2"/>
      <dgm:spPr/>
    </dgm:pt>
    <dgm:pt modelId="{88767887-9BE6-4A59-995D-96843AE919E3}" type="pres">
      <dgm:prSet presAssocID="{ED0E4389-1DB8-4003-AA3B-1B7E41C1B6AC}" presName="ParentSmallAccent" presStyleLbl="fgAcc1" presStyleIdx="1" presStyleCnt="2"/>
      <dgm:spPr/>
    </dgm:pt>
    <dgm:pt modelId="{39FB4B7B-8F00-4BBD-A6C5-88FE969FDD1F}" type="pres">
      <dgm:prSet presAssocID="{ED0E4389-1DB8-4003-AA3B-1B7E41C1B6AC}" presName="Parent" presStyleLbl="revTx" presStyleIdx="5" presStyleCnt="10">
        <dgm:presLayoutVars>
          <dgm:chMax/>
          <dgm:chPref val="4"/>
          <dgm:bulletEnabled val="1"/>
        </dgm:presLayoutVars>
      </dgm:prSet>
      <dgm:spPr/>
    </dgm:pt>
    <dgm:pt modelId="{70C1B27B-2618-4221-8D95-3F871CA43C4F}" type="pres">
      <dgm:prSet presAssocID="{ED0E4389-1DB8-4003-AA3B-1B7E41C1B6AC}" presName="childShape" presStyleCnt="0">
        <dgm:presLayoutVars>
          <dgm:chMax val="0"/>
          <dgm:chPref val="0"/>
        </dgm:presLayoutVars>
      </dgm:prSet>
      <dgm:spPr/>
    </dgm:pt>
    <dgm:pt modelId="{C3E03DCA-121E-4AA0-B236-0225DA9BA560}" type="pres">
      <dgm:prSet presAssocID="{2D0EF6F0-6527-461F-A9C5-A1AF33A58611}" presName="childComposite" presStyleCnt="0">
        <dgm:presLayoutVars>
          <dgm:chMax val="0"/>
          <dgm:chPref val="0"/>
        </dgm:presLayoutVars>
      </dgm:prSet>
      <dgm:spPr/>
    </dgm:pt>
    <dgm:pt modelId="{7A20BA0C-7F9B-403C-96CD-1C3F2B05834E}" type="pres">
      <dgm:prSet presAssocID="{2D0EF6F0-6527-461F-A9C5-A1AF33A58611}" presName="ChildAccent" presStyleLbl="solidFgAcc1" presStyleIdx="4" presStyleCnt="8"/>
      <dgm:spPr/>
    </dgm:pt>
    <dgm:pt modelId="{503617FB-C66E-4560-B59A-49B3DB937C4E}" type="pres">
      <dgm:prSet presAssocID="{2D0EF6F0-6527-461F-A9C5-A1AF33A58611}" presName="Child" presStyleLbl="revTx" presStyleIdx="6" presStyleCnt="10">
        <dgm:presLayoutVars>
          <dgm:chMax val="0"/>
          <dgm:chPref val="0"/>
          <dgm:bulletEnabled val="1"/>
        </dgm:presLayoutVars>
      </dgm:prSet>
      <dgm:spPr/>
    </dgm:pt>
    <dgm:pt modelId="{929777D3-AA7C-40C7-8F48-88B33AB93535}" type="pres">
      <dgm:prSet presAssocID="{C5135FE7-C34C-4C83-AE00-46C5EF080B38}" presName="childComposite" presStyleCnt="0">
        <dgm:presLayoutVars>
          <dgm:chMax val="0"/>
          <dgm:chPref val="0"/>
        </dgm:presLayoutVars>
      </dgm:prSet>
      <dgm:spPr/>
    </dgm:pt>
    <dgm:pt modelId="{5890E477-3443-4DE4-9B5C-6A7EA82E08AB}" type="pres">
      <dgm:prSet presAssocID="{C5135FE7-C34C-4C83-AE00-46C5EF080B38}" presName="ChildAccent" presStyleLbl="solidFgAcc1" presStyleIdx="5" presStyleCnt="8"/>
      <dgm:spPr/>
    </dgm:pt>
    <dgm:pt modelId="{5A09353C-F2A2-4599-A816-7B70FF141F04}" type="pres">
      <dgm:prSet presAssocID="{C5135FE7-C34C-4C83-AE00-46C5EF080B38}" presName="Child" presStyleLbl="revTx" presStyleIdx="7" presStyleCnt="10">
        <dgm:presLayoutVars>
          <dgm:chMax val="0"/>
          <dgm:chPref val="0"/>
          <dgm:bulletEnabled val="1"/>
        </dgm:presLayoutVars>
      </dgm:prSet>
      <dgm:spPr/>
    </dgm:pt>
    <dgm:pt modelId="{1DABCCC2-0E33-41AF-837F-562D9F6A134A}" type="pres">
      <dgm:prSet presAssocID="{2898BCA6-5A4A-40E4-8301-2BF2D3481405}" presName="childComposite" presStyleCnt="0">
        <dgm:presLayoutVars>
          <dgm:chMax val="0"/>
          <dgm:chPref val="0"/>
        </dgm:presLayoutVars>
      </dgm:prSet>
      <dgm:spPr/>
    </dgm:pt>
    <dgm:pt modelId="{B219FE19-B593-4F71-8700-FB4C999F38A3}" type="pres">
      <dgm:prSet presAssocID="{2898BCA6-5A4A-40E4-8301-2BF2D3481405}" presName="ChildAccent" presStyleLbl="solidFgAcc1" presStyleIdx="6" presStyleCnt="8"/>
      <dgm:spPr/>
    </dgm:pt>
    <dgm:pt modelId="{B06224E7-35A3-4DE9-B823-33A09E10DE25}" type="pres">
      <dgm:prSet presAssocID="{2898BCA6-5A4A-40E4-8301-2BF2D3481405}" presName="Child" presStyleLbl="revTx" presStyleIdx="8" presStyleCnt="10">
        <dgm:presLayoutVars>
          <dgm:chMax val="0"/>
          <dgm:chPref val="0"/>
          <dgm:bulletEnabled val="1"/>
        </dgm:presLayoutVars>
      </dgm:prSet>
      <dgm:spPr/>
    </dgm:pt>
    <dgm:pt modelId="{31A31298-BA41-45EA-ACED-613858ACA0F0}" type="pres">
      <dgm:prSet presAssocID="{96B10B57-75AA-4D00-8B66-FDE0D10C710B}" presName="childComposite" presStyleCnt="0">
        <dgm:presLayoutVars>
          <dgm:chMax val="0"/>
          <dgm:chPref val="0"/>
        </dgm:presLayoutVars>
      </dgm:prSet>
      <dgm:spPr/>
    </dgm:pt>
    <dgm:pt modelId="{AB11CF0F-9A51-4E4C-A764-19AF33F31CAE}" type="pres">
      <dgm:prSet presAssocID="{96B10B57-75AA-4D00-8B66-FDE0D10C710B}" presName="ChildAccent" presStyleLbl="solidFgAcc1" presStyleIdx="7" presStyleCnt="8"/>
      <dgm:spPr/>
    </dgm:pt>
    <dgm:pt modelId="{6A1064DB-7021-4FD0-9469-8FD9ABE8077C}" type="pres">
      <dgm:prSet presAssocID="{96B10B57-75AA-4D00-8B66-FDE0D10C710B}" presName="Child" presStyleLbl="revTx" presStyleIdx="9" presStyleCnt="10">
        <dgm:presLayoutVars>
          <dgm:chMax val="0"/>
          <dgm:chPref val="0"/>
          <dgm:bulletEnabled val="1"/>
        </dgm:presLayoutVars>
      </dgm:prSet>
      <dgm:spPr/>
    </dgm:pt>
  </dgm:ptLst>
  <dgm:cxnLst>
    <dgm:cxn modelId="{CA9BFE09-CEE4-4B26-A488-4787074C027A}" type="presOf" srcId="{2898BCA6-5A4A-40E4-8301-2BF2D3481405}" destId="{B06224E7-35A3-4DE9-B823-33A09E10DE25}" srcOrd="0" destOrd="0" presId="urn:microsoft.com/office/officeart/2008/layout/SquareAccentList"/>
    <dgm:cxn modelId="{B6B40B0B-E7AE-4D87-8E15-8878472B74B0}" srcId="{ED0E4389-1DB8-4003-AA3B-1B7E41C1B6AC}" destId="{2D0EF6F0-6527-461F-A9C5-A1AF33A58611}" srcOrd="0" destOrd="0" parTransId="{23902121-AC03-44C0-AAD4-F7D2CBFC465D}" sibTransId="{A2275E2D-0415-4B62-BEF9-448EE409C4F5}"/>
    <dgm:cxn modelId="{230F911C-89D4-4E29-BAB7-FEC175C98D60}" type="presOf" srcId="{ED0E4389-1DB8-4003-AA3B-1B7E41C1B6AC}" destId="{39FB4B7B-8F00-4BBD-A6C5-88FE969FDD1F}" srcOrd="0" destOrd="0" presId="urn:microsoft.com/office/officeart/2008/layout/SquareAccentList"/>
    <dgm:cxn modelId="{FCEBB72A-B8AC-47A4-943D-9146DAD1A2F6}" type="presOf" srcId="{FA15673E-795F-45AE-BBDF-E6EAA1565BEB}" destId="{2F9D6530-7A9C-4CDC-B6BC-C26A1FE61944}" srcOrd="0" destOrd="0" presId="urn:microsoft.com/office/officeart/2008/layout/SquareAccentList"/>
    <dgm:cxn modelId="{C01BC12A-048A-4F5A-A33F-DEA7943406B2}" srcId="{05C3FC98-850D-4894-974C-995B0C377FAF}" destId="{ED0E4389-1DB8-4003-AA3B-1B7E41C1B6AC}" srcOrd="1" destOrd="0" parTransId="{A85E2A67-4161-4EEC-8889-FA4DB01A3327}" sibTransId="{642E814C-5BA9-4796-91CE-E742EC1CF75C}"/>
    <dgm:cxn modelId="{3307C386-A062-4211-9314-1D0AE0FA9BA2}" type="presOf" srcId="{8775D518-7534-40B9-9845-67482793A3BC}" destId="{2EB093B7-1B65-4F5D-B8AB-3D906FC2734B}" srcOrd="0" destOrd="0" presId="urn:microsoft.com/office/officeart/2008/layout/SquareAccentList"/>
    <dgm:cxn modelId="{8C030F90-7B4D-4C3C-B380-2F1F4BEC5E4F}" srcId="{153645A1-792A-406C-A866-C45005A62E11}" destId="{8775D518-7534-40B9-9845-67482793A3BC}" srcOrd="1" destOrd="0" parTransId="{EE8CB245-F430-4C42-B1C3-F58DDCC2136F}" sibTransId="{99770134-3358-4A51-A266-34C4A5FA0CCC}"/>
    <dgm:cxn modelId="{957A5893-240C-4AE9-8F56-B4DC25C04A83}" srcId="{ED0E4389-1DB8-4003-AA3B-1B7E41C1B6AC}" destId="{C5135FE7-C34C-4C83-AE00-46C5EF080B38}" srcOrd="1" destOrd="0" parTransId="{74431042-845B-44C5-BA3D-DFD2F1D1573B}" sibTransId="{676C39F2-0CA8-44B1-9EBE-0156CFECBB8D}"/>
    <dgm:cxn modelId="{DDA88D96-D8DC-4F4A-B139-22862D68D1D2}" type="presOf" srcId="{96B10B57-75AA-4D00-8B66-FDE0D10C710B}" destId="{6A1064DB-7021-4FD0-9469-8FD9ABE8077C}" srcOrd="0" destOrd="0" presId="urn:microsoft.com/office/officeart/2008/layout/SquareAccentList"/>
    <dgm:cxn modelId="{50445AA0-3E2E-462B-927F-54DB989A1F2F}" type="presOf" srcId="{05C3FC98-850D-4894-974C-995B0C377FAF}" destId="{10518AA1-129E-49D7-B086-D729D7E61FDA}" srcOrd="0" destOrd="0" presId="urn:microsoft.com/office/officeart/2008/layout/SquareAccentList"/>
    <dgm:cxn modelId="{B10845A8-9CDF-4658-9C13-FFC91553582B}" srcId="{153645A1-792A-406C-A866-C45005A62E11}" destId="{FA15673E-795F-45AE-BBDF-E6EAA1565BEB}" srcOrd="0" destOrd="0" parTransId="{7372EECC-EDD9-4EBF-91CF-411C0DDBF9E5}" sibTransId="{FBAA2D56-55D9-4DAD-85A5-8829380E1647}"/>
    <dgm:cxn modelId="{9C1CE4A8-FADC-46CF-8EA3-A5FC241464A9}" type="presOf" srcId="{C5135FE7-C34C-4C83-AE00-46C5EF080B38}" destId="{5A09353C-F2A2-4599-A816-7B70FF141F04}" srcOrd="0" destOrd="0" presId="urn:microsoft.com/office/officeart/2008/layout/SquareAccentList"/>
    <dgm:cxn modelId="{9D544CB5-E2EC-4CC3-AFEF-CCD5AF50EF1F}" type="presOf" srcId="{153645A1-792A-406C-A866-C45005A62E11}" destId="{C2818FA7-1A8A-45D6-9CE0-679784BF7E3B}" srcOrd="0" destOrd="0" presId="urn:microsoft.com/office/officeart/2008/layout/SquareAccentList"/>
    <dgm:cxn modelId="{373BB2B7-695C-44FF-9B20-8DB8E7C0A108}" type="presOf" srcId="{2DCE190C-BE2D-49A3-87E6-ECFE773AC7D0}" destId="{6144E8D4-5443-4F68-8D73-2C492161A884}" srcOrd="0" destOrd="0" presId="urn:microsoft.com/office/officeart/2008/layout/SquareAccentList"/>
    <dgm:cxn modelId="{DDF3C9CC-B149-43F1-B52C-3738259A3411}" type="presOf" srcId="{2D0EF6F0-6527-461F-A9C5-A1AF33A58611}" destId="{503617FB-C66E-4560-B59A-49B3DB937C4E}" srcOrd="0" destOrd="0" presId="urn:microsoft.com/office/officeart/2008/layout/SquareAccentList"/>
    <dgm:cxn modelId="{5A745CD0-5625-4A4A-A238-B74E747309CF}" srcId="{153645A1-792A-406C-A866-C45005A62E11}" destId="{2DCE190C-BE2D-49A3-87E6-ECFE773AC7D0}" srcOrd="2" destOrd="0" parTransId="{2088785A-EA12-4D45-A3BB-70D27BBD6B5A}" sibTransId="{DE783419-CD9D-4FC4-ACF3-6CB31755D8DF}"/>
    <dgm:cxn modelId="{99CA76D1-6A1A-4E39-AECC-FCA7AAA4ED4E}" srcId="{153645A1-792A-406C-A866-C45005A62E11}" destId="{2EB4B4F2-7633-42E1-BF2D-728ED7598485}" srcOrd="3" destOrd="0" parTransId="{ED6690BB-372B-4C10-B5B3-CCF28812BE19}" sibTransId="{C5C74AD2-7C4E-4FF7-85A5-D26A33DC2A08}"/>
    <dgm:cxn modelId="{31BD07DF-3118-4DA8-96C7-052CA12C0B40}" srcId="{05C3FC98-850D-4894-974C-995B0C377FAF}" destId="{153645A1-792A-406C-A866-C45005A62E11}" srcOrd="0" destOrd="0" parTransId="{FE370BCE-FAE3-47DF-BDC1-AB2910045B05}" sibTransId="{24F7C145-6DDF-4FA4-A8DF-CFF383088235}"/>
    <dgm:cxn modelId="{D54325DF-1DD7-486C-A899-BC3D7E0EC134}" type="presOf" srcId="{2EB4B4F2-7633-42E1-BF2D-728ED7598485}" destId="{B2761471-36B9-4E6A-9ACA-899E53E036DF}" srcOrd="0" destOrd="0" presId="urn:microsoft.com/office/officeart/2008/layout/SquareAccentList"/>
    <dgm:cxn modelId="{0767BCF2-B693-4C3E-9BF1-444EFD7FD8C0}" srcId="{ED0E4389-1DB8-4003-AA3B-1B7E41C1B6AC}" destId="{96B10B57-75AA-4D00-8B66-FDE0D10C710B}" srcOrd="3" destOrd="0" parTransId="{142ACC3D-0F86-4D96-B2C7-8EBDE66DD365}" sibTransId="{80BD5CCD-682D-4F83-8C8C-D3ECF025E4FC}"/>
    <dgm:cxn modelId="{1BBC1BFE-379D-455D-A729-E6067220E3A4}" srcId="{ED0E4389-1DB8-4003-AA3B-1B7E41C1B6AC}" destId="{2898BCA6-5A4A-40E4-8301-2BF2D3481405}" srcOrd="2" destOrd="0" parTransId="{08992995-4D54-4C0E-B790-7FFE5F4875A0}" sibTransId="{9EAD4739-6831-4863-9C25-DB0C036B36A7}"/>
    <dgm:cxn modelId="{947E5D31-B5BE-4A09-A0F3-2ECDBBA8808C}" type="presParOf" srcId="{10518AA1-129E-49D7-B086-D729D7E61FDA}" destId="{C136C19D-3E97-40D2-81AA-0F64B96B1505}" srcOrd="0" destOrd="0" presId="urn:microsoft.com/office/officeart/2008/layout/SquareAccentList"/>
    <dgm:cxn modelId="{CABBD0FA-8012-46DD-BA06-A99C8EE1CA2B}" type="presParOf" srcId="{C136C19D-3E97-40D2-81AA-0F64B96B1505}" destId="{6F6B5C2F-A3AA-45F9-B56C-E887BF3F80B1}" srcOrd="0" destOrd="0" presId="urn:microsoft.com/office/officeart/2008/layout/SquareAccentList"/>
    <dgm:cxn modelId="{56ACC953-02C6-4A67-B8D8-3E36211B924D}" type="presParOf" srcId="{6F6B5C2F-A3AA-45F9-B56C-E887BF3F80B1}" destId="{E0F1B44B-ECD4-4048-AC6E-247FB868EDFB}" srcOrd="0" destOrd="0" presId="urn:microsoft.com/office/officeart/2008/layout/SquareAccentList"/>
    <dgm:cxn modelId="{6215B0E9-5754-4FF4-9E09-739DF833EFF1}" type="presParOf" srcId="{6F6B5C2F-A3AA-45F9-B56C-E887BF3F80B1}" destId="{CB1E75ED-BAED-4713-ADE5-589201D9F904}" srcOrd="1" destOrd="0" presId="urn:microsoft.com/office/officeart/2008/layout/SquareAccentList"/>
    <dgm:cxn modelId="{656A6544-15DF-4F30-AAB5-D6EE2E166320}" type="presParOf" srcId="{6F6B5C2F-A3AA-45F9-B56C-E887BF3F80B1}" destId="{C2818FA7-1A8A-45D6-9CE0-679784BF7E3B}" srcOrd="2" destOrd="0" presId="urn:microsoft.com/office/officeart/2008/layout/SquareAccentList"/>
    <dgm:cxn modelId="{B93B88F2-FE18-4840-A701-D43E0423741A}" type="presParOf" srcId="{C136C19D-3E97-40D2-81AA-0F64B96B1505}" destId="{7F9CDE0A-3B1E-4CDE-A0D4-7ECEA3416228}" srcOrd="1" destOrd="0" presId="urn:microsoft.com/office/officeart/2008/layout/SquareAccentList"/>
    <dgm:cxn modelId="{89FBA450-50BC-46E3-8C69-F79A7C837493}" type="presParOf" srcId="{7F9CDE0A-3B1E-4CDE-A0D4-7ECEA3416228}" destId="{84B9DE77-3EC4-4D27-90EB-BD8EC74CCBDC}" srcOrd="0" destOrd="0" presId="urn:microsoft.com/office/officeart/2008/layout/SquareAccentList"/>
    <dgm:cxn modelId="{B830477A-592C-4B68-BBDF-8A0970236493}" type="presParOf" srcId="{84B9DE77-3EC4-4D27-90EB-BD8EC74CCBDC}" destId="{90B854AD-126E-4608-BC2A-B239A93F7775}" srcOrd="0" destOrd="0" presId="urn:microsoft.com/office/officeart/2008/layout/SquareAccentList"/>
    <dgm:cxn modelId="{63098C51-4470-4845-AE70-4454912B0379}" type="presParOf" srcId="{84B9DE77-3EC4-4D27-90EB-BD8EC74CCBDC}" destId="{2F9D6530-7A9C-4CDC-B6BC-C26A1FE61944}" srcOrd="1" destOrd="0" presId="urn:microsoft.com/office/officeart/2008/layout/SquareAccentList"/>
    <dgm:cxn modelId="{85C7E659-A070-4BFF-BBAB-21722DBB23D5}" type="presParOf" srcId="{7F9CDE0A-3B1E-4CDE-A0D4-7ECEA3416228}" destId="{7413AAA9-4FFF-45EA-9AA8-00606A8153C2}" srcOrd="1" destOrd="0" presId="urn:microsoft.com/office/officeart/2008/layout/SquareAccentList"/>
    <dgm:cxn modelId="{10111430-05DC-4D62-9F23-9B25E0E23A82}" type="presParOf" srcId="{7413AAA9-4FFF-45EA-9AA8-00606A8153C2}" destId="{25071E8D-8B67-4E56-A298-CB22C54ECDC9}" srcOrd="0" destOrd="0" presId="urn:microsoft.com/office/officeart/2008/layout/SquareAccentList"/>
    <dgm:cxn modelId="{1BBA441D-1B58-4FCC-B33A-2B46CDCF4BF3}" type="presParOf" srcId="{7413AAA9-4FFF-45EA-9AA8-00606A8153C2}" destId="{2EB093B7-1B65-4F5D-B8AB-3D906FC2734B}" srcOrd="1" destOrd="0" presId="urn:microsoft.com/office/officeart/2008/layout/SquareAccentList"/>
    <dgm:cxn modelId="{9D09223C-2F65-41BE-B9AB-1753E185E9A6}" type="presParOf" srcId="{7F9CDE0A-3B1E-4CDE-A0D4-7ECEA3416228}" destId="{73088045-0DB3-4D86-9567-2E252877AF25}" srcOrd="2" destOrd="0" presId="urn:microsoft.com/office/officeart/2008/layout/SquareAccentList"/>
    <dgm:cxn modelId="{9FE81195-9E79-4652-853F-003A0B8CEDF8}" type="presParOf" srcId="{73088045-0DB3-4D86-9567-2E252877AF25}" destId="{072328BF-04EB-474D-A589-8A60FA4E75EF}" srcOrd="0" destOrd="0" presId="urn:microsoft.com/office/officeart/2008/layout/SquareAccentList"/>
    <dgm:cxn modelId="{E51825A3-5A10-45F5-87A8-11F7DD5C9638}" type="presParOf" srcId="{73088045-0DB3-4D86-9567-2E252877AF25}" destId="{6144E8D4-5443-4F68-8D73-2C492161A884}" srcOrd="1" destOrd="0" presId="urn:microsoft.com/office/officeart/2008/layout/SquareAccentList"/>
    <dgm:cxn modelId="{D2481E31-00B3-4D4E-920B-554878EF7AE7}" type="presParOf" srcId="{7F9CDE0A-3B1E-4CDE-A0D4-7ECEA3416228}" destId="{908D9437-CDC8-4295-B583-FC1349EC3E46}" srcOrd="3" destOrd="0" presId="urn:microsoft.com/office/officeart/2008/layout/SquareAccentList"/>
    <dgm:cxn modelId="{B859775C-1B29-4098-B259-179D8EEDA9A9}" type="presParOf" srcId="{908D9437-CDC8-4295-B583-FC1349EC3E46}" destId="{A5B8F6A1-887E-4ECE-B92C-B52DA9952652}" srcOrd="0" destOrd="0" presId="urn:microsoft.com/office/officeart/2008/layout/SquareAccentList"/>
    <dgm:cxn modelId="{30328E82-A3E9-4004-980A-5CA1F6E284C2}" type="presParOf" srcId="{908D9437-CDC8-4295-B583-FC1349EC3E46}" destId="{B2761471-36B9-4E6A-9ACA-899E53E036DF}" srcOrd="1" destOrd="0" presId="urn:microsoft.com/office/officeart/2008/layout/SquareAccentList"/>
    <dgm:cxn modelId="{71616B9B-7873-4E75-AE97-E522B7F8C31A}" type="presParOf" srcId="{10518AA1-129E-49D7-B086-D729D7E61FDA}" destId="{CC786FE3-59C1-4180-8526-F6481BBCC63F}" srcOrd="1" destOrd="0" presId="urn:microsoft.com/office/officeart/2008/layout/SquareAccentList"/>
    <dgm:cxn modelId="{CB1876FC-1EA4-4143-B20D-1EA927066700}" type="presParOf" srcId="{CC786FE3-59C1-4180-8526-F6481BBCC63F}" destId="{74046EC0-1276-4429-B0E7-5EA99285104A}" srcOrd="0" destOrd="0" presId="urn:microsoft.com/office/officeart/2008/layout/SquareAccentList"/>
    <dgm:cxn modelId="{8D52815F-324C-482A-B704-76D3922675E4}" type="presParOf" srcId="{74046EC0-1276-4429-B0E7-5EA99285104A}" destId="{8A1F77C0-5605-49A9-9AC4-397EA526A5A4}" srcOrd="0" destOrd="0" presId="urn:microsoft.com/office/officeart/2008/layout/SquareAccentList"/>
    <dgm:cxn modelId="{83B8F1BC-BEB2-428D-8184-518C9B13B1C4}" type="presParOf" srcId="{74046EC0-1276-4429-B0E7-5EA99285104A}" destId="{88767887-9BE6-4A59-995D-96843AE919E3}" srcOrd="1" destOrd="0" presId="urn:microsoft.com/office/officeart/2008/layout/SquareAccentList"/>
    <dgm:cxn modelId="{C16DA102-A757-452D-9E89-5AAEF8798F6C}" type="presParOf" srcId="{74046EC0-1276-4429-B0E7-5EA99285104A}" destId="{39FB4B7B-8F00-4BBD-A6C5-88FE969FDD1F}" srcOrd="2" destOrd="0" presId="urn:microsoft.com/office/officeart/2008/layout/SquareAccentList"/>
    <dgm:cxn modelId="{DE4D5F46-0620-489D-8351-5D0FFC64221C}" type="presParOf" srcId="{CC786FE3-59C1-4180-8526-F6481BBCC63F}" destId="{70C1B27B-2618-4221-8D95-3F871CA43C4F}" srcOrd="1" destOrd="0" presId="urn:microsoft.com/office/officeart/2008/layout/SquareAccentList"/>
    <dgm:cxn modelId="{799926AF-613D-4FB2-ACC6-992B82A8A254}" type="presParOf" srcId="{70C1B27B-2618-4221-8D95-3F871CA43C4F}" destId="{C3E03DCA-121E-4AA0-B236-0225DA9BA560}" srcOrd="0" destOrd="0" presId="urn:microsoft.com/office/officeart/2008/layout/SquareAccentList"/>
    <dgm:cxn modelId="{07B89700-690F-42D3-BD98-2F3FB8699C06}" type="presParOf" srcId="{C3E03DCA-121E-4AA0-B236-0225DA9BA560}" destId="{7A20BA0C-7F9B-403C-96CD-1C3F2B05834E}" srcOrd="0" destOrd="0" presId="urn:microsoft.com/office/officeart/2008/layout/SquareAccentList"/>
    <dgm:cxn modelId="{3785CDE6-C40A-4F8E-9F40-70C83D548F5C}" type="presParOf" srcId="{C3E03DCA-121E-4AA0-B236-0225DA9BA560}" destId="{503617FB-C66E-4560-B59A-49B3DB937C4E}" srcOrd="1" destOrd="0" presId="urn:microsoft.com/office/officeart/2008/layout/SquareAccentList"/>
    <dgm:cxn modelId="{E2D414EA-72EA-4E3E-8072-6939F8E5D4C5}" type="presParOf" srcId="{70C1B27B-2618-4221-8D95-3F871CA43C4F}" destId="{929777D3-AA7C-40C7-8F48-88B33AB93535}" srcOrd="1" destOrd="0" presId="urn:microsoft.com/office/officeart/2008/layout/SquareAccentList"/>
    <dgm:cxn modelId="{BD039D6F-39CE-47F9-BCE0-C3E1F93DF330}" type="presParOf" srcId="{929777D3-AA7C-40C7-8F48-88B33AB93535}" destId="{5890E477-3443-4DE4-9B5C-6A7EA82E08AB}" srcOrd="0" destOrd="0" presId="urn:microsoft.com/office/officeart/2008/layout/SquareAccentList"/>
    <dgm:cxn modelId="{F3BFF850-B497-47A8-AF11-AEF9946929A2}" type="presParOf" srcId="{929777D3-AA7C-40C7-8F48-88B33AB93535}" destId="{5A09353C-F2A2-4599-A816-7B70FF141F04}" srcOrd="1" destOrd="0" presId="urn:microsoft.com/office/officeart/2008/layout/SquareAccentList"/>
    <dgm:cxn modelId="{44134222-57BE-41C8-83C3-77D6F7BEA078}" type="presParOf" srcId="{70C1B27B-2618-4221-8D95-3F871CA43C4F}" destId="{1DABCCC2-0E33-41AF-837F-562D9F6A134A}" srcOrd="2" destOrd="0" presId="urn:microsoft.com/office/officeart/2008/layout/SquareAccentList"/>
    <dgm:cxn modelId="{B9CFBD90-237E-4DDD-99BD-68AE69C4437F}" type="presParOf" srcId="{1DABCCC2-0E33-41AF-837F-562D9F6A134A}" destId="{B219FE19-B593-4F71-8700-FB4C999F38A3}" srcOrd="0" destOrd="0" presId="urn:microsoft.com/office/officeart/2008/layout/SquareAccentList"/>
    <dgm:cxn modelId="{D56B0265-8AFE-4205-B0C1-0AD976168494}" type="presParOf" srcId="{1DABCCC2-0E33-41AF-837F-562D9F6A134A}" destId="{B06224E7-35A3-4DE9-B823-33A09E10DE25}" srcOrd="1" destOrd="0" presId="urn:microsoft.com/office/officeart/2008/layout/SquareAccentList"/>
    <dgm:cxn modelId="{7DE1F015-E524-4D52-B30F-2E1A502B8B6D}" type="presParOf" srcId="{70C1B27B-2618-4221-8D95-3F871CA43C4F}" destId="{31A31298-BA41-45EA-ACED-613858ACA0F0}" srcOrd="3" destOrd="0" presId="urn:microsoft.com/office/officeart/2008/layout/SquareAccentList"/>
    <dgm:cxn modelId="{0C46C6D9-948F-4608-9B33-0BEDE43C1268}" type="presParOf" srcId="{31A31298-BA41-45EA-ACED-613858ACA0F0}" destId="{AB11CF0F-9A51-4E4C-A764-19AF33F31CAE}" srcOrd="0" destOrd="0" presId="urn:microsoft.com/office/officeart/2008/layout/SquareAccentList"/>
    <dgm:cxn modelId="{0D2445E2-AE56-4F29-8C1D-4373C3D2D34D}" type="presParOf" srcId="{31A31298-BA41-45EA-ACED-613858ACA0F0}" destId="{6A1064DB-7021-4FD0-9469-8FD9ABE8077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8F0116-8326-4561-8CDA-9DE620B90D31}" type="doc">
      <dgm:prSet loTypeId="urn:microsoft.com/office/officeart/2005/8/layout/hList7" loCatId="list" qsTypeId="urn:microsoft.com/office/officeart/2005/8/quickstyle/simple5" qsCatId="simple" csTypeId="urn:microsoft.com/office/officeart/2005/8/colors/accent6_1" csCatId="accent6" phldr="1"/>
      <dgm:spPr/>
      <dgm:t>
        <a:bodyPr/>
        <a:lstStyle/>
        <a:p>
          <a:endParaRPr lang="de-DE"/>
        </a:p>
      </dgm:t>
    </dgm:pt>
    <dgm:pt modelId="{2499104C-6458-4B63-9A54-BDB654662A96}">
      <dgm:prSet phldrT="[Text]"/>
      <dgm:spPr/>
      <dgm:t>
        <a:bodyPr/>
        <a:lstStyle/>
        <a:p>
          <a:r>
            <a:rPr lang="en-US" altLang="en-US" dirty="0"/>
            <a:t>Shortage of working capital to finance exports</a:t>
          </a:r>
          <a:endParaRPr lang="de-DE" dirty="0"/>
        </a:p>
      </dgm:t>
    </dgm:pt>
    <dgm:pt modelId="{85FCE49F-75DD-468C-BC18-2DB0B195260D}" type="parTrans" cxnId="{3CD88F42-D60A-48D0-B417-9727458953CA}">
      <dgm:prSet/>
      <dgm:spPr/>
      <dgm:t>
        <a:bodyPr/>
        <a:lstStyle/>
        <a:p>
          <a:endParaRPr lang="de-DE"/>
        </a:p>
      </dgm:t>
    </dgm:pt>
    <dgm:pt modelId="{A6A0D76C-DBC9-48B8-8C35-BF553C222B14}" type="sibTrans" cxnId="{3CD88F42-D60A-48D0-B417-9727458953CA}">
      <dgm:prSet/>
      <dgm:spPr/>
      <dgm:t>
        <a:bodyPr/>
        <a:lstStyle/>
        <a:p>
          <a:endParaRPr lang="de-DE"/>
        </a:p>
      </dgm:t>
    </dgm:pt>
    <dgm:pt modelId="{55C3736E-52A6-4B7E-A4DC-57B6635289C1}">
      <dgm:prSet/>
      <dgm:spPr/>
      <dgm:t>
        <a:bodyPr/>
        <a:lstStyle/>
        <a:p>
          <a:r>
            <a:rPr lang="en-US" altLang="en-US" dirty="0"/>
            <a:t>Limited information to locate/</a:t>
          </a:r>
          <a:r>
            <a:rPr lang="en-US" altLang="en-US" dirty="0" err="1"/>
            <a:t>analyse</a:t>
          </a:r>
          <a:r>
            <a:rPr lang="en-US" altLang="en-US" dirty="0"/>
            <a:t> markets </a:t>
          </a:r>
        </a:p>
      </dgm:t>
    </dgm:pt>
    <dgm:pt modelId="{92B385BF-A262-4C3A-A8F5-E742CF307494}" type="parTrans" cxnId="{BCCA141E-1313-4DFB-BEC9-258903C61C9F}">
      <dgm:prSet/>
      <dgm:spPr/>
      <dgm:t>
        <a:bodyPr/>
        <a:lstStyle/>
        <a:p>
          <a:endParaRPr lang="de-DE"/>
        </a:p>
      </dgm:t>
    </dgm:pt>
    <dgm:pt modelId="{BFC20E1F-5284-48D4-98FC-729C2A7C8D61}" type="sibTrans" cxnId="{BCCA141E-1313-4DFB-BEC9-258903C61C9F}">
      <dgm:prSet/>
      <dgm:spPr/>
      <dgm:t>
        <a:bodyPr/>
        <a:lstStyle/>
        <a:p>
          <a:endParaRPr lang="de-DE"/>
        </a:p>
      </dgm:t>
    </dgm:pt>
    <dgm:pt modelId="{F84AF6C5-05E5-4303-81CA-A5293CA57D54}">
      <dgm:prSet/>
      <dgm:spPr/>
      <dgm:t>
        <a:bodyPr/>
        <a:lstStyle/>
        <a:p>
          <a:r>
            <a:rPr lang="en-US" altLang="en-US" dirty="0"/>
            <a:t>Inability to contact potential overseas customers</a:t>
          </a:r>
        </a:p>
      </dgm:t>
    </dgm:pt>
    <dgm:pt modelId="{D723125E-EB66-4A57-B997-F10F6299D522}" type="parTrans" cxnId="{C7D1E39E-BD11-480A-BADE-7052F1E2A672}">
      <dgm:prSet/>
      <dgm:spPr/>
      <dgm:t>
        <a:bodyPr/>
        <a:lstStyle/>
        <a:p>
          <a:endParaRPr lang="de-DE"/>
        </a:p>
      </dgm:t>
    </dgm:pt>
    <dgm:pt modelId="{205CEC5C-EAC6-4948-878F-15F60776A828}" type="sibTrans" cxnId="{C7D1E39E-BD11-480A-BADE-7052F1E2A672}">
      <dgm:prSet/>
      <dgm:spPr/>
      <dgm:t>
        <a:bodyPr/>
        <a:lstStyle/>
        <a:p>
          <a:endParaRPr lang="de-DE"/>
        </a:p>
      </dgm:t>
    </dgm:pt>
    <dgm:pt modelId="{057FD8E9-9B4C-4A33-840A-CD015E5BD76E}">
      <dgm:prSet/>
      <dgm:spPr/>
      <dgm:t>
        <a:bodyPr/>
        <a:lstStyle/>
        <a:p>
          <a:r>
            <a:rPr lang="en-US" altLang="en-US" dirty="0"/>
            <a:t>Lack of managerial time, skills, and knowledge</a:t>
          </a:r>
        </a:p>
      </dgm:t>
    </dgm:pt>
    <dgm:pt modelId="{209F7935-5DF0-4C6F-B337-73B938EA27C0}" type="parTrans" cxnId="{4AA009BA-00A2-42AC-9D8E-C9513C34CE1F}">
      <dgm:prSet/>
      <dgm:spPr/>
      <dgm:t>
        <a:bodyPr/>
        <a:lstStyle/>
        <a:p>
          <a:endParaRPr lang="de-DE"/>
        </a:p>
      </dgm:t>
    </dgm:pt>
    <dgm:pt modelId="{5F51430D-744D-4E70-9530-11D18DFFADA6}" type="sibTrans" cxnId="{4AA009BA-00A2-42AC-9D8E-C9513C34CE1F}">
      <dgm:prSet/>
      <dgm:spPr/>
      <dgm:t>
        <a:bodyPr/>
        <a:lstStyle/>
        <a:p>
          <a:endParaRPr lang="de-DE"/>
        </a:p>
      </dgm:t>
    </dgm:pt>
    <dgm:pt modelId="{5B24DC61-F682-455C-A1D3-E39A0CAE8702}" type="pres">
      <dgm:prSet presAssocID="{D88F0116-8326-4561-8CDA-9DE620B90D31}" presName="Name0" presStyleCnt="0">
        <dgm:presLayoutVars>
          <dgm:dir/>
          <dgm:resizeHandles val="exact"/>
        </dgm:presLayoutVars>
      </dgm:prSet>
      <dgm:spPr/>
    </dgm:pt>
    <dgm:pt modelId="{7E091AC2-C21D-4F7A-A90D-F8CAD03C8D12}" type="pres">
      <dgm:prSet presAssocID="{D88F0116-8326-4561-8CDA-9DE620B90D31}" presName="fgShape" presStyleLbl="fgShp" presStyleIdx="0" presStyleCnt="1"/>
      <dgm:spPr/>
    </dgm:pt>
    <dgm:pt modelId="{506492CB-97B3-4EEC-A299-AC24A2076816}" type="pres">
      <dgm:prSet presAssocID="{D88F0116-8326-4561-8CDA-9DE620B90D31}" presName="linComp" presStyleCnt="0"/>
      <dgm:spPr/>
    </dgm:pt>
    <dgm:pt modelId="{A120B3FF-18E0-4FF1-9B9F-BD6B6D0F3C07}" type="pres">
      <dgm:prSet presAssocID="{2499104C-6458-4B63-9A54-BDB654662A96}" presName="compNode" presStyleCnt="0"/>
      <dgm:spPr/>
    </dgm:pt>
    <dgm:pt modelId="{BB725396-F77B-4132-9FB2-7CEF04F198A3}" type="pres">
      <dgm:prSet presAssocID="{2499104C-6458-4B63-9A54-BDB654662A96}" presName="bkgdShape" presStyleLbl="node1" presStyleIdx="0" presStyleCnt="4"/>
      <dgm:spPr/>
    </dgm:pt>
    <dgm:pt modelId="{99E9E9E5-557A-41C2-8E2A-547FA0051BC9}" type="pres">
      <dgm:prSet presAssocID="{2499104C-6458-4B63-9A54-BDB654662A96}" presName="nodeTx" presStyleLbl="node1" presStyleIdx="0" presStyleCnt="4">
        <dgm:presLayoutVars>
          <dgm:bulletEnabled val="1"/>
        </dgm:presLayoutVars>
      </dgm:prSet>
      <dgm:spPr/>
    </dgm:pt>
    <dgm:pt modelId="{BAF57A7A-B129-4448-83CA-2701A032F963}" type="pres">
      <dgm:prSet presAssocID="{2499104C-6458-4B63-9A54-BDB654662A96}" presName="invisiNode" presStyleLbl="node1" presStyleIdx="0" presStyleCnt="4"/>
      <dgm:spPr/>
    </dgm:pt>
    <dgm:pt modelId="{E4E21671-54DB-440E-B27D-D06733577C11}" type="pres">
      <dgm:prSet presAssocID="{2499104C-6458-4B63-9A54-BDB654662A9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dgm:spPr>
    </dgm:pt>
    <dgm:pt modelId="{F996AE18-92A3-4995-9DDA-A9950355757D}" type="pres">
      <dgm:prSet presAssocID="{A6A0D76C-DBC9-48B8-8C35-BF553C222B14}" presName="sibTrans" presStyleLbl="sibTrans2D1" presStyleIdx="0" presStyleCnt="0"/>
      <dgm:spPr/>
    </dgm:pt>
    <dgm:pt modelId="{CE51F679-BEBB-48BF-9FA2-195A64F126A4}" type="pres">
      <dgm:prSet presAssocID="{55C3736E-52A6-4B7E-A4DC-57B6635289C1}" presName="compNode" presStyleCnt="0"/>
      <dgm:spPr/>
    </dgm:pt>
    <dgm:pt modelId="{E985EE5F-AD70-4879-8C14-170013AD7B39}" type="pres">
      <dgm:prSet presAssocID="{55C3736E-52A6-4B7E-A4DC-57B6635289C1}" presName="bkgdShape" presStyleLbl="node1" presStyleIdx="1" presStyleCnt="4"/>
      <dgm:spPr/>
    </dgm:pt>
    <dgm:pt modelId="{65519A09-F57C-45A9-9DDA-D353230FEA5A}" type="pres">
      <dgm:prSet presAssocID="{55C3736E-52A6-4B7E-A4DC-57B6635289C1}" presName="nodeTx" presStyleLbl="node1" presStyleIdx="1" presStyleCnt="4">
        <dgm:presLayoutVars>
          <dgm:bulletEnabled val="1"/>
        </dgm:presLayoutVars>
      </dgm:prSet>
      <dgm:spPr/>
    </dgm:pt>
    <dgm:pt modelId="{A7B26AF5-F973-481C-8E18-DC2D04505404}" type="pres">
      <dgm:prSet presAssocID="{55C3736E-52A6-4B7E-A4DC-57B6635289C1}" presName="invisiNode" presStyleLbl="node1" presStyleIdx="1" presStyleCnt="4"/>
      <dgm:spPr/>
    </dgm:pt>
    <dgm:pt modelId="{20A3D67B-D769-44DB-AB91-A4CA19A65146}" type="pres">
      <dgm:prSet presAssocID="{55C3736E-52A6-4B7E-A4DC-57B6635289C1}" presName="imagNode" presStyleLbl="fgImgPlac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dgm:spPr>
    </dgm:pt>
    <dgm:pt modelId="{42018705-60D3-4D5B-A79E-6C69C540DD7C}" type="pres">
      <dgm:prSet presAssocID="{BFC20E1F-5284-48D4-98FC-729C2A7C8D61}" presName="sibTrans" presStyleLbl="sibTrans2D1" presStyleIdx="0" presStyleCnt="0"/>
      <dgm:spPr/>
    </dgm:pt>
    <dgm:pt modelId="{C9EFA098-ACD4-421F-AA9E-F7C370183D15}" type="pres">
      <dgm:prSet presAssocID="{F84AF6C5-05E5-4303-81CA-A5293CA57D54}" presName="compNode" presStyleCnt="0"/>
      <dgm:spPr/>
    </dgm:pt>
    <dgm:pt modelId="{6B3C1AB6-8A8B-4A59-B969-6A1762E6BFBE}" type="pres">
      <dgm:prSet presAssocID="{F84AF6C5-05E5-4303-81CA-A5293CA57D54}" presName="bkgdShape" presStyleLbl="node1" presStyleIdx="2" presStyleCnt="4"/>
      <dgm:spPr/>
    </dgm:pt>
    <dgm:pt modelId="{F2FAD2B2-6C1B-4550-B247-0005EF53B2F7}" type="pres">
      <dgm:prSet presAssocID="{F84AF6C5-05E5-4303-81CA-A5293CA57D54}" presName="nodeTx" presStyleLbl="node1" presStyleIdx="2" presStyleCnt="4">
        <dgm:presLayoutVars>
          <dgm:bulletEnabled val="1"/>
        </dgm:presLayoutVars>
      </dgm:prSet>
      <dgm:spPr/>
    </dgm:pt>
    <dgm:pt modelId="{3ED4ED34-2517-4169-BD6C-8EF956E7FE32}" type="pres">
      <dgm:prSet presAssocID="{F84AF6C5-05E5-4303-81CA-A5293CA57D54}" presName="invisiNode" presStyleLbl="node1" presStyleIdx="2" presStyleCnt="4"/>
      <dgm:spPr/>
    </dgm:pt>
    <dgm:pt modelId="{1A1A8363-BD11-4EAB-A70A-102DBE66E8A0}" type="pres">
      <dgm:prSet presAssocID="{F84AF6C5-05E5-4303-81CA-A5293CA57D5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 r="-3000"/>
          </a:stretch>
        </a:blipFill>
      </dgm:spPr>
    </dgm:pt>
    <dgm:pt modelId="{F10438BF-C6FD-4ADE-8670-95DD92C30DBF}" type="pres">
      <dgm:prSet presAssocID="{205CEC5C-EAC6-4948-878F-15F60776A828}" presName="sibTrans" presStyleLbl="sibTrans2D1" presStyleIdx="0" presStyleCnt="0"/>
      <dgm:spPr/>
    </dgm:pt>
    <dgm:pt modelId="{4DAF6301-5D9C-4806-BACC-BFF63E030F33}" type="pres">
      <dgm:prSet presAssocID="{057FD8E9-9B4C-4A33-840A-CD015E5BD76E}" presName="compNode" presStyleCnt="0"/>
      <dgm:spPr/>
    </dgm:pt>
    <dgm:pt modelId="{29C8AE07-8D98-442D-B72D-B25B30E1AD5F}" type="pres">
      <dgm:prSet presAssocID="{057FD8E9-9B4C-4A33-840A-CD015E5BD76E}" presName="bkgdShape" presStyleLbl="node1" presStyleIdx="3" presStyleCnt="4"/>
      <dgm:spPr/>
    </dgm:pt>
    <dgm:pt modelId="{601F3234-3A8F-435F-A52C-F59524A242F5}" type="pres">
      <dgm:prSet presAssocID="{057FD8E9-9B4C-4A33-840A-CD015E5BD76E}" presName="nodeTx" presStyleLbl="node1" presStyleIdx="3" presStyleCnt="4">
        <dgm:presLayoutVars>
          <dgm:bulletEnabled val="1"/>
        </dgm:presLayoutVars>
      </dgm:prSet>
      <dgm:spPr/>
    </dgm:pt>
    <dgm:pt modelId="{D9DD7980-5742-4C91-9C10-778A26B8E187}" type="pres">
      <dgm:prSet presAssocID="{057FD8E9-9B4C-4A33-840A-CD015E5BD76E}" presName="invisiNode" presStyleLbl="node1" presStyleIdx="3" presStyleCnt="4"/>
      <dgm:spPr/>
    </dgm:pt>
    <dgm:pt modelId="{14E0441C-D974-4E78-81B0-C112E3D6D82F}" type="pres">
      <dgm:prSet presAssocID="{057FD8E9-9B4C-4A33-840A-CD015E5BD76E}"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 r="-4000"/>
          </a:stretch>
        </a:blipFill>
      </dgm:spPr>
    </dgm:pt>
  </dgm:ptLst>
  <dgm:cxnLst>
    <dgm:cxn modelId="{EE022000-2B25-4299-84E6-740D09BB21DD}" type="presOf" srcId="{2499104C-6458-4B63-9A54-BDB654662A96}" destId="{99E9E9E5-557A-41C2-8E2A-547FA0051BC9}" srcOrd="1" destOrd="0" presId="urn:microsoft.com/office/officeart/2005/8/layout/hList7"/>
    <dgm:cxn modelId="{BCCA141E-1313-4DFB-BEC9-258903C61C9F}" srcId="{D88F0116-8326-4561-8CDA-9DE620B90D31}" destId="{55C3736E-52A6-4B7E-A4DC-57B6635289C1}" srcOrd="1" destOrd="0" parTransId="{92B385BF-A262-4C3A-A8F5-E742CF307494}" sibTransId="{BFC20E1F-5284-48D4-98FC-729C2A7C8D61}"/>
    <dgm:cxn modelId="{89DF4F35-0A21-4E36-B77F-7B534356D33A}" type="presOf" srcId="{F84AF6C5-05E5-4303-81CA-A5293CA57D54}" destId="{F2FAD2B2-6C1B-4550-B247-0005EF53B2F7}" srcOrd="1" destOrd="0" presId="urn:microsoft.com/office/officeart/2005/8/layout/hList7"/>
    <dgm:cxn modelId="{3CD88F42-D60A-48D0-B417-9727458953CA}" srcId="{D88F0116-8326-4561-8CDA-9DE620B90D31}" destId="{2499104C-6458-4B63-9A54-BDB654662A96}" srcOrd="0" destOrd="0" parTransId="{85FCE49F-75DD-468C-BC18-2DB0B195260D}" sibTransId="{A6A0D76C-DBC9-48B8-8C35-BF553C222B14}"/>
    <dgm:cxn modelId="{5DA5F14D-C7C5-486D-A078-A7B14EAEE77F}" type="presOf" srcId="{205CEC5C-EAC6-4948-878F-15F60776A828}" destId="{F10438BF-C6FD-4ADE-8670-95DD92C30DBF}" srcOrd="0" destOrd="0" presId="urn:microsoft.com/office/officeart/2005/8/layout/hList7"/>
    <dgm:cxn modelId="{6F7E9553-40E5-4F8D-A2E4-4A082B383623}" type="presOf" srcId="{057FD8E9-9B4C-4A33-840A-CD015E5BD76E}" destId="{601F3234-3A8F-435F-A52C-F59524A242F5}" srcOrd="1" destOrd="0" presId="urn:microsoft.com/office/officeart/2005/8/layout/hList7"/>
    <dgm:cxn modelId="{8EE63485-6845-46A4-A207-5D5BE8A02B24}" type="presOf" srcId="{057FD8E9-9B4C-4A33-840A-CD015E5BD76E}" destId="{29C8AE07-8D98-442D-B72D-B25B30E1AD5F}" srcOrd="0" destOrd="0" presId="urn:microsoft.com/office/officeart/2005/8/layout/hList7"/>
    <dgm:cxn modelId="{6927648F-0441-4D1E-AF15-A34E468DFBCF}" type="presOf" srcId="{55C3736E-52A6-4B7E-A4DC-57B6635289C1}" destId="{E985EE5F-AD70-4879-8C14-170013AD7B39}" srcOrd="0" destOrd="0" presId="urn:microsoft.com/office/officeart/2005/8/layout/hList7"/>
    <dgm:cxn modelId="{1B6FB490-F8CD-4575-ADF5-AA680BC5E64A}" type="presOf" srcId="{BFC20E1F-5284-48D4-98FC-729C2A7C8D61}" destId="{42018705-60D3-4D5B-A79E-6C69C540DD7C}" srcOrd="0" destOrd="0" presId="urn:microsoft.com/office/officeart/2005/8/layout/hList7"/>
    <dgm:cxn modelId="{C7D1E39E-BD11-480A-BADE-7052F1E2A672}" srcId="{D88F0116-8326-4561-8CDA-9DE620B90D31}" destId="{F84AF6C5-05E5-4303-81CA-A5293CA57D54}" srcOrd="2" destOrd="0" parTransId="{D723125E-EB66-4A57-B997-F10F6299D522}" sibTransId="{205CEC5C-EAC6-4948-878F-15F60776A828}"/>
    <dgm:cxn modelId="{9E75B2B4-BBD9-44F7-BCCA-80A5C5C5D01F}" type="presOf" srcId="{2499104C-6458-4B63-9A54-BDB654662A96}" destId="{BB725396-F77B-4132-9FB2-7CEF04F198A3}" srcOrd="0" destOrd="0" presId="urn:microsoft.com/office/officeart/2005/8/layout/hList7"/>
    <dgm:cxn modelId="{4AA009BA-00A2-42AC-9D8E-C9513C34CE1F}" srcId="{D88F0116-8326-4561-8CDA-9DE620B90D31}" destId="{057FD8E9-9B4C-4A33-840A-CD015E5BD76E}" srcOrd="3" destOrd="0" parTransId="{209F7935-5DF0-4C6F-B337-73B938EA27C0}" sibTransId="{5F51430D-744D-4E70-9530-11D18DFFADA6}"/>
    <dgm:cxn modelId="{69BA0EBA-D248-4630-9D51-2F737E9E1EF2}" type="presOf" srcId="{D88F0116-8326-4561-8CDA-9DE620B90D31}" destId="{5B24DC61-F682-455C-A1D3-E39A0CAE8702}" srcOrd="0" destOrd="0" presId="urn:microsoft.com/office/officeart/2005/8/layout/hList7"/>
    <dgm:cxn modelId="{C32605C9-A656-459D-9BB7-A68BF3BC8068}" type="presOf" srcId="{A6A0D76C-DBC9-48B8-8C35-BF553C222B14}" destId="{F996AE18-92A3-4995-9DDA-A9950355757D}" srcOrd="0" destOrd="0" presId="urn:microsoft.com/office/officeart/2005/8/layout/hList7"/>
    <dgm:cxn modelId="{6F146FE0-6BD1-4686-98D6-A66459BB204D}" type="presOf" srcId="{55C3736E-52A6-4B7E-A4DC-57B6635289C1}" destId="{65519A09-F57C-45A9-9DDA-D353230FEA5A}" srcOrd="1" destOrd="0" presId="urn:microsoft.com/office/officeart/2005/8/layout/hList7"/>
    <dgm:cxn modelId="{E318CFF4-5C36-419E-8F85-84D7FDEF9691}" type="presOf" srcId="{F84AF6C5-05E5-4303-81CA-A5293CA57D54}" destId="{6B3C1AB6-8A8B-4A59-B969-6A1762E6BFBE}" srcOrd="0" destOrd="0" presId="urn:microsoft.com/office/officeart/2005/8/layout/hList7"/>
    <dgm:cxn modelId="{DD8BE982-904D-4EE5-9574-BB69672AF356}" type="presParOf" srcId="{5B24DC61-F682-455C-A1D3-E39A0CAE8702}" destId="{7E091AC2-C21D-4F7A-A90D-F8CAD03C8D12}" srcOrd="0" destOrd="0" presId="urn:microsoft.com/office/officeart/2005/8/layout/hList7"/>
    <dgm:cxn modelId="{7A7FDB17-0432-4902-94FF-B70662E916A9}" type="presParOf" srcId="{5B24DC61-F682-455C-A1D3-E39A0CAE8702}" destId="{506492CB-97B3-4EEC-A299-AC24A2076816}" srcOrd="1" destOrd="0" presId="urn:microsoft.com/office/officeart/2005/8/layout/hList7"/>
    <dgm:cxn modelId="{D4D6B851-A3B5-4833-A973-DC4BC07DD084}" type="presParOf" srcId="{506492CB-97B3-4EEC-A299-AC24A2076816}" destId="{A120B3FF-18E0-4FF1-9B9F-BD6B6D0F3C07}" srcOrd="0" destOrd="0" presId="urn:microsoft.com/office/officeart/2005/8/layout/hList7"/>
    <dgm:cxn modelId="{B4E77ED9-358D-478E-93D3-DC5EADD17A7C}" type="presParOf" srcId="{A120B3FF-18E0-4FF1-9B9F-BD6B6D0F3C07}" destId="{BB725396-F77B-4132-9FB2-7CEF04F198A3}" srcOrd="0" destOrd="0" presId="urn:microsoft.com/office/officeart/2005/8/layout/hList7"/>
    <dgm:cxn modelId="{742BE121-8E8F-4535-96D0-54168D9671B9}" type="presParOf" srcId="{A120B3FF-18E0-4FF1-9B9F-BD6B6D0F3C07}" destId="{99E9E9E5-557A-41C2-8E2A-547FA0051BC9}" srcOrd="1" destOrd="0" presId="urn:microsoft.com/office/officeart/2005/8/layout/hList7"/>
    <dgm:cxn modelId="{38E1A536-E129-485A-B136-8B5F3506F344}" type="presParOf" srcId="{A120B3FF-18E0-4FF1-9B9F-BD6B6D0F3C07}" destId="{BAF57A7A-B129-4448-83CA-2701A032F963}" srcOrd="2" destOrd="0" presId="urn:microsoft.com/office/officeart/2005/8/layout/hList7"/>
    <dgm:cxn modelId="{C66FE0AA-6118-46A6-BBFF-F7D67AFEF87C}" type="presParOf" srcId="{A120B3FF-18E0-4FF1-9B9F-BD6B6D0F3C07}" destId="{E4E21671-54DB-440E-B27D-D06733577C11}" srcOrd="3" destOrd="0" presId="urn:microsoft.com/office/officeart/2005/8/layout/hList7"/>
    <dgm:cxn modelId="{FAD6E4C2-4190-4DCC-952A-04722625A4C4}" type="presParOf" srcId="{506492CB-97B3-4EEC-A299-AC24A2076816}" destId="{F996AE18-92A3-4995-9DDA-A9950355757D}" srcOrd="1" destOrd="0" presId="urn:microsoft.com/office/officeart/2005/8/layout/hList7"/>
    <dgm:cxn modelId="{E6CB0696-1BBF-4877-8EB8-99F155C9BCF6}" type="presParOf" srcId="{506492CB-97B3-4EEC-A299-AC24A2076816}" destId="{CE51F679-BEBB-48BF-9FA2-195A64F126A4}" srcOrd="2" destOrd="0" presId="urn:microsoft.com/office/officeart/2005/8/layout/hList7"/>
    <dgm:cxn modelId="{4C289399-6E17-4ABB-BFB6-E5350C923451}" type="presParOf" srcId="{CE51F679-BEBB-48BF-9FA2-195A64F126A4}" destId="{E985EE5F-AD70-4879-8C14-170013AD7B39}" srcOrd="0" destOrd="0" presId="urn:microsoft.com/office/officeart/2005/8/layout/hList7"/>
    <dgm:cxn modelId="{4ABA9F82-442D-40A5-8DE6-53EB32EF3E33}" type="presParOf" srcId="{CE51F679-BEBB-48BF-9FA2-195A64F126A4}" destId="{65519A09-F57C-45A9-9DDA-D353230FEA5A}" srcOrd="1" destOrd="0" presId="urn:microsoft.com/office/officeart/2005/8/layout/hList7"/>
    <dgm:cxn modelId="{6ACD03B7-0268-4617-8775-73C792AD1406}" type="presParOf" srcId="{CE51F679-BEBB-48BF-9FA2-195A64F126A4}" destId="{A7B26AF5-F973-481C-8E18-DC2D04505404}" srcOrd="2" destOrd="0" presId="urn:microsoft.com/office/officeart/2005/8/layout/hList7"/>
    <dgm:cxn modelId="{AE2B2D84-8DB6-4AEA-9937-092ABDE2F189}" type="presParOf" srcId="{CE51F679-BEBB-48BF-9FA2-195A64F126A4}" destId="{20A3D67B-D769-44DB-AB91-A4CA19A65146}" srcOrd="3" destOrd="0" presId="urn:microsoft.com/office/officeart/2005/8/layout/hList7"/>
    <dgm:cxn modelId="{438A1834-F0E9-4C56-AA01-59C491143AFE}" type="presParOf" srcId="{506492CB-97B3-4EEC-A299-AC24A2076816}" destId="{42018705-60D3-4D5B-A79E-6C69C540DD7C}" srcOrd="3" destOrd="0" presId="urn:microsoft.com/office/officeart/2005/8/layout/hList7"/>
    <dgm:cxn modelId="{1E1A0243-D8C0-4555-9A54-ECF1FE465B6A}" type="presParOf" srcId="{506492CB-97B3-4EEC-A299-AC24A2076816}" destId="{C9EFA098-ACD4-421F-AA9E-F7C370183D15}" srcOrd="4" destOrd="0" presId="urn:microsoft.com/office/officeart/2005/8/layout/hList7"/>
    <dgm:cxn modelId="{4038665D-7669-42E8-8B96-4000020E4663}" type="presParOf" srcId="{C9EFA098-ACD4-421F-AA9E-F7C370183D15}" destId="{6B3C1AB6-8A8B-4A59-B969-6A1762E6BFBE}" srcOrd="0" destOrd="0" presId="urn:microsoft.com/office/officeart/2005/8/layout/hList7"/>
    <dgm:cxn modelId="{6CAD9FBB-5462-4E19-844A-3DE62C971EC2}" type="presParOf" srcId="{C9EFA098-ACD4-421F-AA9E-F7C370183D15}" destId="{F2FAD2B2-6C1B-4550-B247-0005EF53B2F7}" srcOrd="1" destOrd="0" presId="urn:microsoft.com/office/officeart/2005/8/layout/hList7"/>
    <dgm:cxn modelId="{F43CE9A1-6C68-439D-A754-4466F82EDEB3}" type="presParOf" srcId="{C9EFA098-ACD4-421F-AA9E-F7C370183D15}" destId="{3ED4ED34-2517-4169-BD6C-8EF956E7FE32}" srcOrd="2" destOrd="0" presId="urn:microsoft.com/office/officeart/2005/8/layout/hList7"/>
    <dgm:cxn modelId="{F7D8C5FD-EDFB-497F-87BB-9BAB3A27F5F8}" type="presParOf" srcId="{C9EFA098-ACD4-421F-AA9E-F7C370183D15}" destId="{1A1A8363-BD11-4EAB-A70A-102DBE66E8A0}" srcOrd="3" destOrd="0" presId="urn:microsoft.com/office/officeart/2005/8/layout/hList7"/>
    <dgm:cxn modelId="{B37730C6-B4B8-4777-9C9B-017BC8BA76F3}" type="presParOf" srcId="{506492CB-97B3-4EEC-A299-AC24A2076816}" destId="{F10438BF-C6FD-4ADE-8670-95DD92C30DBF}" srcOrd="5" destOrd="0" presId="urn:microsoft.com/office/officeart/2005/8/layout/hList7"/>
    <dgm:cxn modelId="{81E0DD78-D3AD-4B5D-9966-1C07FBA17A20}" type="presParOf" srcId="{506492CB-97B3-4EEC-A299-AC24A2076816}" destId="{4DAF6301-5D9C-4806-BACC-BFF63E030F33}" srcOrd="6" destOrd="0" presId="urn:microsoft.com/office/officeart/2005/8/layout/hList7"/>
    <dgm:cxn modelId="{24BD4E1F-7F04-4F7D-A9C6-E60A8760EFC9}" type="presParOf" srcId="{4DAF6301-5D9C-4806-BACC-BFF63E030F33}" destId="{29C8AE07-8D98-442D-B72D-B25B30E1AD5F}" srcOrd="0" destOrd="0" presId="urn:microsoft.com/office/officeart/2005/8/layout/hList7"/>
    <dgm:cxn modelId="{A7C7C1FE-EEC5-4EC6-B315-B323DA06854B}" type="presParOf" srcId="{4DAF6301-5D9C-4806-BACC-BFF63E030F33}" destId="{601F3234-3A8F-435F-A52C-F59524A242F5}" srcOrd="1" destOrd="0" presId="urn:microsoft.com/office/officeart/2005/8/layout/hList7"/>
    <dgm:cxn modelId="{45BC1975-26C8-442F-B8A8-1ADD9D11F37C}" type="presParOf" srcId="{4DAF6301-5D9C-4806-BACC-BFF63E030F33}" destId="{D9DD7980-5742-4C91-9C10-778A26B8E187}" srcOrd="2" destOrd="0" presId="urn:microsoft.com/office/officeart/2005/8/layout/hList7"/>
    <dgm:cxn modelId="{2A162530-64E8-45CF-A7B5-F3C73A8F7B79}" type="presParOf" srcId="{4DAF6301-5D9C-4806-BACC-BFF63E030F33}" destId="{14E0441C-D974-4E78-81B0-C112E3D6D82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F0116-8326-4561-8CDA-9DE620B90D31}" type="doc">
      <dgm:prSet loTypeId="urn:microsoft.com/office/officeart/2005/8/layout/hList7" loCatId="list" qsTypeId="urn:microsoft.com/office/officeart/2005/8/quickstyle/simple5" qsCatId="simple" csTypeId="urn:microsoft.com/office/officeart/2005/8/colors/accent6_1" csCatId="accent6" phldr="1"/>
      <dgm:spPr/>
      <dgm:t>
        <a:bodyPr/>
        <a:lstStyle/>
        <a:p>
          <a:endParaRPr lang="de-DE"/>
        </a:p>
      </dgm:t>
    </dgm:pt>
    <dgm:pt modelId="{2499104C-6458-4B63-9A54-BDB654662A96}">
      <dgm:prSet phldrT="[Text]"/>
      <dgm:spPr/>
      <dgm:t>
        <a:bodyPr/>
        <a:lstStyle/>
        <a:p>
          <a:r>
            <a:rPr lang="en-US" altLang="en-US" dirty="0"/>
            <a:t>Shortage of working capital to finance exports</a:t>
          </a:r>
          <a:endParaRPr lang="de-DE" dirty="0"/>
        </a:p>
      </dgm:t>
    </dgm:pt>
    <dgm:pt modelId="{85FCE49F-75DD-468C-BC18-2DB0B195260D}" type="parTrans" cxnId="{3CD88F42-D60A-48D0-B417-9727458953CA}">
      <dgm:prSet/>
      <dgm:spPr/>
      <dgm:t>
        <a:bodyPr/>
        <a:lstStyle/>
        <a:p>
          <a:endParaRPr lang="de-DE"/>
        </a:p>
      </dgm:t>
    </dgm:pt>
    <dgm:pt modelId="{A6A0D76C-DBC9-48B8-8C35-BF553C222B14}" type="sibTrans" cxnId="{3CD88F42-D60A-48D0-B417-9727458953CA}">
      <dgm:prSet/>
      <dgm:spPr/>
      <dgm:t>
        <a:bodyPr/>
        <a:lstStyle/>
        <a:p>
          <a:endParaRPr lang="de-DE"/>
        </a:p>
      </dgm:t>
    </dgm:pt>
    <dgm:pt modelId="{55C3736E-52A6-4B7E-A4DC-57B6635289C1}">
      <dgm:prSet/>
      <dgm:spPr/>
      <dgm:t>
        <a:bodyPr/>
        <a:lstStyle/>
        <a:p>
          <a:r>
            <a:rPr lang="en-US" altLang="en-US" dirty="0"/>
            <a:t>Limited information to locate/</a:t>
          </a:r>
          <a:r>
            <a:rPr lang="en-US" altLang="en-US" dirty="0" err="1"/>
            <a:t>analyse</a:t>
          </a:r>
          <a:r>
            <a:rPr lang="en-US" altLang="en-US" dirty="0"/>
            <a:t> markets </a:t>
          </a:r>
        </a:p>
      </dgm:t>
    </dgm:pt>
    <dgm:pt modelId="{92B385BF-A262-4C3A-A8F5-E742CF307494}" type="parTrans" cxnId="{BCCA141E-1313-4DFB-BEC9-258903C61C9F}">
      <dgm:prSet/>
      <dgm:spPr/>
      <dgm:t>
        <a:bodyPr/>
        <a:lstStyle/>
        <a:p>
          <a:endParaRPr lang="de-DE"/>
        </a:p>
      </dgm:t>
    </dgm:pt>
    <dgm:pt modelId="{BFC20E1F-5284-48D4-98FC-729C2A7C8D61}" type="sibTrans" cxnId="{BCCA141E-1313-4DFB-BEC9-258903C61C9F}">
      <dgm:prSet/>
      <dgm:spPr/>
      <dgm:t>
        <a:bodyPr/>
        <a:lstStyle/>
        <a:p>
          <a:endParaRPr lang="de-DE"/>
        </a:p>
      </dgm:t>
    </dgm:pt>
    <dgm:pt modelId="{F84AF6C5-05E5-4303-81CA-A5293CA57D54}">
      <dgm:prSet/>
      <dgm:spPr/>
      <dgm:t>
        <a:bodyPr/>
        <a:lstStyle/>
        <a:p>
          <a:r>
            <a:rPr lang="en-US" altLang="en-US" dirty="0"/>
            <a:t>Inability to contact potential overseas customers</a:t>
          </a:r>
        </a:p>
      </dgm:t>
    </dgm:pt>
    <dgm:pt modelId="{D723125E-EB66-4A57-B997-F10F6299D522}" type="parTrans" cxnId="{C7D1E39E-BD11-480A-BADE-7052F1E2A672}">
      <dgm:prSet/>
      <dgm:spPr/>
      <dgm:t>
        <a:bodyPr/>
        <a:lstStyle/>
        <a:p>
          <a:endParaRPr lang="de-DE"/>
        </a:p>
      </dgm:t>
    </dgm:pt>
    <dgm:pt modelId="{205CEC5C-EAC6-4948-878F-15F60776A828}" type="sibTrans" cxnId="{C7D1E39E-BD11-480A-BADE-7052F1E2A672}">
      <dgm:prSet/>
      <dgm:spPr/>
      <dgm:t>
        <a:bodyPr/>
        <a:lstStyle/>
        <a:p>
          <a:endParaRPr lang="de-DE"/>
        </a:p>
      </dgm:t>
    </dgm:pt>
    <dgm:pt modelId="{057FD8E9-9B4C-4A33-840A-CD015E5BD76E}">
      <dgm:prSet/>
      <dgm:spPr/>
      <dgm:t>
        <a:bodyPr/>
        <a:lstStyle/>
        <a:p>
          <a:r>
            <a:rPr lang="en-US" altLang="en-US" dirty="0"/>
            <a:t>Lack of managerial time, skills, and knowledge</a:t>
          </a:r>
        </a:p>
      </dgm:t>
    </dgm:pt>
    <dgm:pt modelId="{209F7935-5DF0-4C6F-B337-73B938EA27C0}" type="parTrans" cxnId="{4AA009BA-00A2-42AC-9D8E-C9513C34CE1F}">
      <dgm:prSet/>
      <dgm:spPr/>
      <dgm:t>
        <a:bodyPr/>
        <a:lstStyle/>
        <a:p>
          <a:endParaRPr lang="de-DE"/>
        </a:p>
      </dgm:t>
    </dgm:pt>
    <dgm:pt modelId="{5F51430D-744D-4E70-9530-11D18DFFADA6}" type="sibTrans" cxnId="{4AA009BA-00A2-42AC-9D8E-C9513C34CE1F}">
      <dgm:prSet/>
      <dgm:spPr/>
      <dgm:t>
        <a:bodyPr/>
        <a:lstStyle/>
        <a:p>
          <a:endParaRPr lang="de-DE"/>
        </a:p>
      </dgm:t>
    </dgm:pt>
    <dgm:pt modelId="{5B24DC61-F682-455C-A1D3-E39A0CAE8702}" type="pres">
      <dgm:prSet presAssocID="{D88F0116-8326-4561-8CDA-9DE620B90D31}" presName="Name0" presStyleCnt="0">
        <dgm:presLayoutVars>
          <dgm:dir/>
          <dgm:resizeHandles val="exact"/>
        </dgm:presLayoutVars>
      </dgm:prSet>
      <dgm:spPr/>
    </dgm:pt>
    <dgm:pt modelId="{7E091AC2-C21D-4F7A-A90D-F8CAD03C8D12}" type="pres">
      <dgm:prSet presAssocID="{D88F0116-8326-4561-8CDA-9DE620B90D31}" presName="fgShape" presStyleLbl="fgShp" presStyleIdx="0" presStyleCnt="1"/>
      <dgm:spPr/>
    </dgm:pt>
    <dgm:pt modelId="{506492CB-97B3-4EEC-A299-AC24A2076816}" type="pres">
      <dgm:prSet presAssocID="{D88F0116-8326-4561-8CDA-9DE620B90D31}" presName="linComp" presStyleCnt="0"/>
      <dgm:spPr/>
    </dgm:pt>
    <dgm:pt modelId="{A120B3FF-18E0-4FF1-9B9F-BD6B6D0F3C07}" type="pres">
      <dgm:prSet presAssocID="{2499104C-6458-4B63-9A54-BDB654662A96}" presName="compNode" presStyleCnt="0"/>
      <dgm:spPr/>
    </dgm:pt>
    <dgm:pt modelId="{BB725396-F77B-4132-9FB2-7CEF04F198A3}" type="pres">
      <dgm:prSet presAssocID="{2499104C-6458-4B63-9A54-BDB654662A96}" presName="bkgdShape" presStyleLbl="node1" presStyleIdx="0" presStyleCnt="4"/>
      <dgm:spPr/>
    </dgm:pt>
    <dgm:pt modelId="{99E9E9E5-557A-41C2-8E2A-547FA0051BC9}" type="pres">
      <dgm:prSet presAssocID="{2499104C-6458-4B63-9A54-BDB654662A96}" presName="nodeTx" presStyleLbl="node1" presStyleIdx="0" presStyleCnt="4">
        <dgm:presLayoutVars>
          <dgm:bulletEnabled val="1"/>
        </dgm:presLayoutVars>
      </dgm:prSet>
      <dgm:spPr/>
    </dgm:pt>
    <dgm:pt modelId="{BAF57A7A-B129-4448-83CA-2701A032F963}" type="pres">
      <dgm:prSet presAssocID="{2499104C-6458-4B63-9A54-BDB654662A96}" presName="invisiNode" presStyleLbl="node1" presStyleIdx="0" presStyleCnt="4"/>
      <dgm:spPr/>
    </dgm:pt>
    <dgm:pt modelId="{E4E21671-54DB-440E-B27D-D06733577C11}" type="pres">
      <dgm:prSet presAssocID="{2499104C-6458-4B63-9A54-BDB654662A9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dgm:spPr>
    </dgm:pt>
    <dgm:pt modelId="{F996AE18-92A3-4995-9DDA-A9950355757D}" type="pres">
      <dgm:prSet presAssocID="{A6A0D76C-DBC9-48B8-8C35-BF553C222B14}" presName="sibTrans" presStyleLbl="sibTrans2D1" presStyleIdx="0" presStyleCnt="0"/>
      <dgm:spPr/>
    </dgm:pt>
    <dgm:pt modelId="{CE51F679-BEBB-48BF-9FA2-195A64F126A4}" type="pres">
      <dgm:prSet presAssocID="{55C3736E-52A6-4B7E-A4DC-57B6635289C1}" presName="compNode" presStyleCnt="0"/>
      <dgm:spPr/>
    </dgm:pt>
    <dgm:pt modelId="{E985EE5F-AD70-4879-8C14-170013AD7B39}" type="pres">
      <dgm:prSet presAssocID="{55C3736E-52A6-4B7E-A4DC-57B6635289C1}" presName="bkgdShape" presStyleLbl="node1" presStyleIdx="1" presStyleCnt="4"/>
      <dgm:spPr/>
    </dgm:pt>
    <dgm:pt modelId="{65519A09-F57C-45A9-9DDA-D353230FEA5A}" type="pres">
      <dgm:prSet presAssocID="{55C3736E-52A6-4B7E-A4DC-57B6635289C1}" presName="nodeTx" presStyleLbl="node1" presStyleIdx="1" presStyleCnt="4">
        <dgm:presLayoutVars>
          <dgm:bulletEnabled val="1"/>
        </dgm:presLayoutVars>
      </dgm:prSet>
      <dgm:spPr/>
    </dgm:pt>
    <dgm:pt modelId="{A7B26AF5-F973-481C-8E18-DC2D04505404}" type="pres">
      <dgm:prSet presAssocID="{55C3736E-52A6-4B7E-A4DC-57B6635289C1}" presName="invisiNode" presStyleLbl="node1" presStyleIdx="1" presStyleCnt="4"/>
      <dgm:spPr/>
    </dgm:pt>
    <dgm:pt modelId="{20A3D67B-D769-44DB-AB91-A4CA19A65146}" type="pres">
      <dgm:prSet presAssocID="{55C3736E-52A6-4B7E-A4DC-57B6635289C1}" presName="imagNode" presStyleLbl="fgImgPlac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dgm:spPr>
    </dgm:pt>
    <dgm:pt modelId="{42018705-60D3-4D5B-A79E-6C69C540DD7C}" type="pres">
      <dgm:prSet presAssocID="{BFC20E1F-5284-48D4-98FC-729C2A7C8D61}" presName="sibTrans" presStyleLbl="sibTrans2D1" presStyleIdx="0" presStyleCnt="0"/>
      <dgm:spPr/>
    </dgm:pt>
    <dgm:pt modelId="{C9EFA098-ACD4-421F-AA9E-F7C370183D15}" type="pres">
      <dgm:prSet presAssocID="{F84AF6C5-05E5-4303-81CA-A5293CA57D54}" presName="compNode" presStyleCnt="0"/>
      <dgm:spPr/>
    </dgm:pt>
    <dgm:pt modelId="{6B3C1AB6-8A8B-4A59-B969-6A1762E6BFBE}" type="pres">
      <dgm:prSet presAssocID="{F84AF6C5-05E5-4303-81CA-A5293CA57D54}" presName="bkgdShape" presStyleLbl="node1" presStyleIdx="2" presStyleCnt="4"/>
      <dgm:spPr/>
    </dgm:pt>
    <dgm:pt modelId="{F2FAD2B2-6C1B-4550-B247-0005EF53B2F7}" type="pres">
      <dgm:prSet presAssocID="{F84AF6C5-05E5-4303-81CA-A5293CA57D54}" presName="nodeTx" presStyleLbl="node1" presStyleIdx="2" presStyleCnt="4">
        <dgm:presLayoutVars>
          <dgm:bulletEnabled val="1"/>
        </dgm:presLayoutVars>
      </dgm:prSet>
      <dgm:spPr/>
    </dgm:pt>
    <dgm:pt modelId="{3ED4ED34-2517-4169-BD6C-8EF956E7FE32}" type="pres">
      <dgm:prSet presAssocID="{F84AF6C5-05E5-4303-81CA-A5293CA57D54}" presName="invisiNode" presStyleLbl="node1" presStyleIdx="2" presStyleCnt="4"/>
      <dgm:spPr/>
    </dgm:pt>
    <dgm:pt modelId="{1A1A8363-BD11-4EAB-A70A-102DBE66E8A0}" type="pres">
      <dgm:prSet presAssocID="{F84AF6C5-05E5-4303-81CA-A5293CA57D5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 r="-3000"/>
          </a:stretch>
        </a:blipFill>
      </dgm:spPr>
    </dgm:pt>
    <dgm:pt modelId="{F10438BF-C6FD-4ADE-8670-95DD92C30DBF}" type="pres">
      <dgm:prSet presAssocID="{205CEC5C-EAC6-4948-878F-15F60776A828}" presName="sibTrans" presStyleLbl="sibTrans2D1" presStyleIdx="0" presStyleCnt="0"/>
      <dgm:spPr/>
    </dgm:pt>
    <dgm:pt modelId="{4DAF6301-5D9C-4806-BACC-BFF63E030F33}" type="pres">
      <dgm:prSet presAssocID="{057FD8E9-9B4C-4A33-840A-CD015E5BD76E}" presName="compNode" presStyleCnt="0"/>
      <dgm:spPr/>
    </dgm:pt>
    <dgm:pt modelId="{29C8AE07-8D98-442D-B72D-B25B30E1AD5F}" type="pres">
      <dgm:prSet presAssocID="{057FD8E9-9B4C-4A33-840A-CD015E5BD76E}" presName="bkgdShape" presStyleLbl="node1" presStyleIdx="3" presStyleCnt="4"/>
      <dgm:spPr/>
    </dgm:pt>
    <dgm:pt modelId="{601F3234-3A8F-435F-A52C-F59524A242F5}" type="pres">
      <dgm:prSet presAssocID="{057FD8E9-9B4C-4A33-840A-CD015E5BD76E}" presName="nodeTx" presStyleLbl="node1" presStyleIdx="3" presStyleCnt="4">
        <dgm:presLayoutVars>
          <dgm:bulletEnabled val="1"/>
        </dgm:presLayoutVars>
      </dgm:prSet>
      <dgm:spPr/>
    </dgm:pt>
    <dgm:pt modelId="{D9DD7980-5742-4C91-9C10-778A26B8E187}" type="pres">
      <dgm:prSet presAssocID="{057FD8E9-9B4C-4A33-840A-CD015E5BD76E}" presName="invisiNode" presStyleLbl="node1" presStyleIdx="3" presStyleCnt="4"/>
      <dgm:spPr/>
    </dgm:pt>
    <dgm:pt modelId="{14E0441C-D974-4E78-81B0-C112E3D6D82F}" type="pres">
      <dgm:prSet presAssocID="{057FD8E9-9B4C-4A33-840A-CD015E5BD76E}"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 r="-4000"/>
          </a:stretch>
        </a:blipFill>
      </dgm:spPr>
    </dgm:pt>
  </dgm:ptLst>
  <dgm:cxnLst>
    <dgm:cxn modelId="{EE022000-2B25-4299-84E6-740D09BB21DD}" type="presOf" srcId="{2499104C-6458-4B63-9A54-BDB654662A96}" destId="{99E9E9E5-557A-41C2-8E2A-547FA0051BC9}" srcOrd="1" destOrd="0" presId="urn:microsoft.com/office/officeart/2005/8/layout/hList7"/>
    <dgm:cxn modelId="{BCCA141E-1313-4DFB-BEC9-258903C61C9F}" srcId="{D88F0116-8326-4561-8CDA-9DE620B90D31}" destId="{55C3736E-52A6-4B7E-A4DC-57B6635289C1}" srcOrd="1" destOrd="0" parTransId="{92B385BF-A262-4C3A-A8F5-E742CF307494}" sibTransId="{BFC20E1F-5284-48D4-98FC-729C2A7C8D61}"/>
    <dgm:cxn modelId="{89DF4F35-0A21-4E36-B77F-7B534356D33A}" type="presOf" srcId="{F84AF6C5-05E5-4303-81CA-A5293CA57D54}" destId="{F2FAD2B2-6C1B-4550-B247-0005EF53B2F7}" srcOrd="1" destOrd="0" presId="urn:microsoft.com/office/officeart/2005/8/layout/hList7"/>
    <dgm:cxn modelId="{3CD88F42-D60A-48D0-B417-9727458953CA}" srcId="{D88F0116-8326-4561-8CDA-9DE620B90D31}" destId="{2499104C-6458-4B63-9A54-BDB654662A96}" srcOrd="0" destOrd="0" parTransId="{85FCE49F-75DD-468C-BC18-2DB0B195260D}" sibTransId="{A6A0D76C-DBC9-48B8-8C35-BF553C222B14}"/>
    <dgm:cxn modelId="{5DA5F14D-C7C5-486D-A078-A7B14EAEE77F}" type="presOf" srcId="{205CEC5C-EAC6-4948-878F-15F60776A828}" destId="{F10438BF-C6FD-4ADE-8670-95DD92C30DBF}" srcOrd="0" destOrd="0" presId="urn:microsoft.com/office/officeart/2005/8/layout/hList7"/>
    <dgm:cxn modelId="{6F7E9553-40E5-4F8D-A2E4-4A082B383623}" type="presOf" srcId="{057FD8E9-9B4C-4A33-840A-CD015E5BD76E}" destId="{601F3234-3A8F-435F-A52C-F59524A242F5}" srcOrd="1" destOrd="0" presId="urn:microsoft.com/office/officeart/2005/8/layout/hList7"/>
    <dgm:cxn modelId="{8EE63485-6845-46A4-A207-5D5BE8A02B24}" type="presOf" srcId="{057FD8E9-9B4C-4A33-840A-CD015E5BD76E}" destId="{29C8AE07-8D98-442D-B72D-B25B30E1AD5F}" srcOrd="0" destOrd="0" presId="urn:microsoft.com/office/officeart/2005/8/layout/hList7"/>
    <dgm:cxn modelId="{6927648F-0441-4D1E-AF15-A34E468DFBCF}" type="presOf" srcId="{55C3736E-52A6-4B7E-A4DC-57B6635289C1}" destId="{E985EE5F-AD70-4879-8C14-170013AD7B39}" srcOrd="0" destOrd="0" presId="urn:microsoft.com/office/officeart/2005/8/layout/hList7"/>
    <dgm:cxn modelId="{1B6FB490-F8CD-4575-ADF5-AA680BC5E64A}" type="presOf" srcId="{BFC20E1F-5284-48D4-98FC-729C2A7C8D61}" destId="{42018705-60D3-4D5B-A79E-6C69C540DD7C}" srcOrd="0" destOrd="0" presId="urn:microsoft.com/office/officeart/2005/8/layout/hList7"/>
    <dgm:cxn modelId="{C7D1E39E-BD11-480A-BADE-7052F1E2A672}" srcId="{D88F0116-8326-4561-8CDA-9DE620B90D31}" destId="{F84AF6C5-05E5-4303-81CA-A5293CA57D54}" srcOrd="2" destOrd="0" parTransId="{D723125E-EB66-4A57-B997-F10F6299D522}" sibTransId="{205CEC5C-EAC6-4948-878F-15F60776A828}"/>
    <dgm:cxn modelId="{9E75B2B4-BBD9-44F7-BCCA-80A5C5C5D01F}" type="presOf" srcId="{2499104C-6458-4B63-9A54-BDB654662A96}" destId="{BB725396-F77B-4132-9FB2-7CEF04F198A3}" srcOrd="0" destOrd="0" presId="urn:microsoft.com/office/officeart/2005/8/layout/hList7"/>
    <dgm:cxn modelId="{4AA009BA-00A2-42AC-9D8E-C9513C34CE1F}" srcId="{D88F0116-8326-4561-8CDA-9DE620B90D31}" destId="{057FD8E9-9B4C-4A33-840A-CD015E5BD76E}" srcOrd="3" destOrd="0" parTransId="{209F7935-5DF0-4C6F-B337-73B938EA27C0}" sibTransId="{5F51430D-744D-4E70-9530-11D18DFFADA6}"/>
    <dgm:cxn modelId="{69BA0EBA-D248-4630-9D51-2F737E9E1EF2}" type="presOf" srcId="{D88F0116-8326-4561-8CDA-9DE620B90D31}" destId="{5B24DC61-F682-455C-A1D3-E39A0CAE8702}" srcOrd="0" destOrd="0" presId="urn:microsoft.com/office/officeart/2005/8/layout/hList7"/>
    <dgm:cxn modelId="{C32605C9-A656-459D-9BB7-A68BF3BC8068}" type="presOf" srcId="{A6A0D76C-DBC9-48B8-8C35-BF553C222B14}" destId="{F996AE18-92A3-4995-9DDA-A9950355757D}" srcOrd="0" destOrd="0" presId="urn:microsoft.com/office/officeart/2005/8/layout/hList7"/>
    <dgm:cxn modelId="{6F146FE0-6BD1-4686-98D6-A66459BB204D}" type="presOf" srcId="{55C3736E-52A6-4B7E-A4DC-57B6635289C1}" destId="{65519A09-F57C-45A9-9DDA-D353230FEA5A}" srcOrd="1" destOrd="0" presId="urn:microsoft.com/office/officeart/2005/8/layout/hList7"/>
    <dgm:cxn modelId="{E318CFF4-5C36-419E-8F85-84D7FDEF9691}" type="presOf" srcId="{F84AF6C5-05E5-4303-81CA-A5293CA57D54}" destId="{6B3C1AB6-8A8B-4A59-B969-6A1762E6BFBE}" srcOrd="0" destOrd="0" presId="urn:microsoft.com/office/officeart/2005/8/layout/hList7"/>
    <dgm:cxn modelId="{DD8BE982-904D-4EE5-9574-BB69672AF356}" type="presParOf" srcId="{5B24DC61-F682-455C-A1D3-E39A0CAE8702}" destId="{7E091AC2-C21D-4F7A-A90D-F8CAD03C8D12}" srcOrd="0" destOrd="0" presId="urn:microsoft.com/office/officeart/2005/8/layout/hList7"/>
    <dgm:cxn modelId="{7A7FDB17-0432-4902-94FF-B70662E916A9}" type="presParOf" srcId="{5B24DC61-F682-455C-A1D3-E39A0CAE8702}" destId="{506492CB-97B3-4EEC-A299-AC24A2076816}" srcOrd="1" destOrd="0" presId="urn:microsoft.com/office/officeart/2005/8/layout/hList7"/>
    <dgm:cxn modelId="{D4D6B851-A3B5-4833-A973-DC4BC07DD084}" type="presParOf" srcId="{506492CB-97B3-4EEC-A299-AC24A2076816}" destId="{A120B3FF-18E0-4FF1-9B9F-BD6B6D0F3C07}" srcOrd="0" destOrd="0" presId="urn:microsoft.com/office/officeart/2005/8/layout/hList7"/>
    <dgm:cxn modelId="{B4E77ED9-358D-478E-93D3-DC5EADD17A7C}" type="presParOf" srcId="{A120B3FF-18E0-4FF1-9B9F-BD6B6D0F3C07}" destId="{BB725396-F77B-4132-9FB2-7CEF04F198A3}" srcOrd="0" destOrd="0" presId="urn:microsoft.com/office/officeart/2005/8/layout/hList7"/>
    <dgm:cxn modelId="{742BE121-8E8F-4535-96D0-54168D9671B9}" type="presParOf" srcId="{A120B3FF-18E0-4FF1-9B9F-BD6B6D0F3C07}" destId="{99E9E9E5-557A-41C2-8E2A-547FA0051BC9}" srcOrd="1" destOrd="0" presId="urn:microsoft.com/office/officeart/2005/8/layout/hList7"/>
    <dgm:cxn modelId="{38E1A536-E129-485A-B136-8B5F3506F344}" type="presParOf" srcId="{A120B3FF-18E0-4FF1-9B9F-BD6B6D0F3C07}" destId="{BAF57A7A-B129-4448-83CA-2701A032F963}" srcOrd="2" destOrd="0" presId="urn:microsoft.com/office/officeart/2005/8/layout/hList7"/>
    <dgm:cxn modelId="{C66FE0AA-6118-46A6-BBFF-F7D67AFEF87C}" type="presParOf" srcId="{A120B3FF-18E0-4FF1-9B9F-BD6B6D0F3C07}" destId="{E4E21671-54DB-440E-B27D-D06733577C11}" srcOrd="3" destOrd="0" presId="urn:microsoft.com/office/officeart/2005/8/layout/hList7"/>
    <dgm:cxn modelId="{FAD6E4C2-4190-4DCC-952A-04722625A4C4}" type="presParOf" srcId="{506492CB-97B3-4EEC-A299-AC24A2076816}" destId="{F996AE18-92A3-4995-9DDA-A9950355757D}" srcOrd="1" destOrd="0" presId="urn:microsoft.com/office/officeart/2005/8/layout/hList7"/>
    <dgm:cxn modelId="{E6CB0696-1BBF-4877-8EB8-99F155C9BCF6}" type="presParOf" srcId="{506492CB-97B3-4EEC-A299-AC24A2076816}" destId="{CE51F679-BEBB-48BF-9FA2-195A64F126A4}" srcOrd="2" destOrd="0" presId="urn:microsoft.com/office/officeart/2005/8/layout/hList7"/>
    <dgm:cxn modelId="{4C289399-6E17-4ABB-BFB6-E5350C923451}" type="presParOf" srcId="{CE51F679-BEBB-48BF-9FA2-195A64F126A4}" destId="{E985EE5F-AD70-4879-8C14-170013AD7B39}" srcOrd="0" destOrd="0" presId="urn:microsoft.com/office/officeart/2005/8/layout/hList7"/>
    <dgm:cxn modelId="{4ABA9F82-442D-40A5-8DE6-53EB32EF3E33}" type="presParOf" srcId="{CE51F679-BEBB-48BF-9FA2-195A64F126A4}" destId="{65519A09-F57C-45A9-9DDA-D353230FEA5A}" srcOrd="1" destOrd="0" presId="urn:microsoft.com/office/officeart/2005/8/layout/hList7"/>
    <dgm:cxn modelId="{6ACD03B7-0268-4617-8775-73C792AD1406}" type="presParOf" srcId="{CE51F679-BEBB-48BF-9FA2-195A64F126A4}" destId="{A7B26AF5-F973-481C-8E18-DC2D04505404}" srcOrd="2" destOrd="0" presId="urn:microsoft.com/office/officeart/2005/8/layout/hList7"/>
    <dgm:cxn modelId="{AE2B2D84-8DB6-4AEA-9937-092ABDE2F189}" type="presParOf" srcId="{CE51F679-BEBB-48BF-9FA2-195A64F126A4}" destId="{20A3D67B-D769-44DB-AB91-A4CA19A65146}" srcOrd="3" destOrd="0" presId="urn:microsoft.com/office/officeart/2005/8/layout/hList7"/>
    <dgm:cxn modelId="{438A1834-F0E9-4C56-AA01-59C491143AFE}" type="presParOf" srcId="{506492CB-97B3-4EEC-A299-AC24A2076816}" destId="{42018705-60D3-4D5B-A79E-6C69C540DD7C}" srcOrd="3" destOrd="0" presId="urn:microsoft.com/office/officeart/2005/8/layout/hList7"/>
    <dgm:cxn modelId="{1E1A0243-D8C0-4555-9A54-ECF1FE465B6A}" type="presParOf" srcId="{506492CB-97B3-4EEC-A299-AC24A2076816}" destId="{C9EFA098-ACD4-421F-AA9E-F7C370183D15}" srcOrd="4" destOrd="0" presId="urn:microsoft.com/office/officeart/2005/8/layout/hList7"/>
    <dgm:cxn modelId="{4038665D-7669-42E8-8B96-4000020E4663}" type="presParOf" srcId="{C9EFA098-ACD4-421F-AA9E-F7C370183D15}" destId="{6B3C1AB6-8A8B-4A59-B969-6A1762E6BFBE}" srcOrd="0" destOrd="0" presId="urn:microsoft.com/office/officeart/2005/8/layout/hList7"/>
    <dgm:cxn modelId="{6CAD9FBB-5462-4E19-844A-3DE62C971EC2}" type="presParOf" srcId="{C9EFA098-ACD4-421F-AA9E-F7C370183D15}" destId="{F2FAD2B2-6C1B-4550-B247-0005EF53B2F7}" srcOrd="1" destOrd="0" presId="urn:microsoft.com/office/officeart/2005/8/layout/hList7"/>
    <dgm:cxn modelId="{F43CE9A1-6C68-439D-A754-4466F82EDEB3}" type="presParOf" srcId="{C9EFA098-ACD4-421F-AA9E-F7C370183D15}" destId="{3ED4ED34-2517-4169-BD6C-8EF956E7FE32}" srcOrd="2" destOrd="0" presId="urn:microsoft.com/office/officeart/2005/8/layout/hList7"/>
    <dgm:cxn modelId="{F7D8C5FD-EDFB-497F-87BB-9BAB3A27F5F8}" type="presParOf" srcId="{C9EFA098-ACD4-421F-AA9E-F7C370183D15}" destId="{1A1A8363-BD11-4EAB-A70A-102DBE66E8A0}" srcOrd="3" destOrd="0" presId="urn:microsoft.com/office/officeart/2005/8/layout/hList7"/>
    <dgm:cxn modelId="{B37730C6-B4B8-4777-9C9B-017BC8BA76F3}" type="presParOf" srcId="{506492CB-97B3-4EEC-A299-AC24A2076816}" destId="{F10438BF-C6FD-4ADE-8670-95DD92C30DBF}" srcOrd="5" destOrd="0" presId="urn:microsoft.com/office/officeart/2005/8/layout/hList7"/>
    <dgm:cxn modelId="{81E0DD78-D3AD-4B5D-9966-1C07FBA17A20}" type="presParOf" srcId="{506492CB-97B3-4EEC-A299-AC24A2076816}" destId="{4DAF6301-5D9C-4806-BACC-BFF63E030F33}" srcOrd="6" destOrd="0" presId="urn:microsoft.com/office/officeart/2005/8/layout/hList7"/>
    <dgm:cxn modelId="{24BD4E1F-7F04-4F7D-A9C6-E60A8760EFC9}" type="presParOf" srcId="{4DAF6301-5D9C-4806-BACC-BFF63E030F33}" destId="{29C8AE07-8D98-442D-B72D-B25B30E1AD5F}" srcOrd="0" destOrd="0" presId="urn:microsoft.com/office/officeart/2005/8/layout/hList7"/>
    <dgm:cxn modelId="{A7C7C1FE-EEC5-4EC6-B315-B323DA06854B}" type="presParOf" srcId="{4DAF6301-5D9C-4806-BACC-BFF63E030F33}" destId="{601F3234-3A8F-435F-A52C-F59524A242F5}" srcOrd="1" destOrd="0" presId="urn:microsoft.com/office/officeart/2005/8/layout/hList7"/>
    <dgm:cxn modelId="{45BC1975-26C8-442F-B8A8-1ADD9D11F37C}" type="presParOf" srcId="{4DAF6301-5D9C-4806-BACC-BFF63E030F33}" destId="{D9DD7980-5742-4C91-9C10-778A26B8E187}" srcOrd="2" destOrd="0" presId="urn:microsoft.com/office/officeart/2005/8/layout/hList7"/>
    <dgm:cxn modelId="{2A162530-64E8-45CF-A7B5-F3C73A8F7B79}" type="presParOf" srcId="{4DAF6301-5D9C-4806-BACC-BFF63E030F33}" destId="{14E0441C-D974-4E78-81B0-C112E3D6D82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0ED89-038D-4072-948E-6E9AC99FCEF5}"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de-DE"/>
        </a:p>
      </dgm:t>
    </dgm:pt>
    <dgm:pt modelId="{50016813-C293-4DE4-A1F1-35392DDAA8C3}">
      <dgm:prSet phldrT="[Text]" custT="1"/>
      <dgm:spPr/>
      <dgm:t>
        <a:bodyPr/>
        <a:lstStyle/>
        <a:p>
          <a:pPr>
            <a:buFont typeface="Times" pitchFamily="1" charset="0"/>
            <a:buChar char="•"/>
          </a:pPr>
          <a:r>
            <a:rPr lang="en-US" sz="2000" dirty="0">
              <a:ea typeface="+mn-ea"/>
            </a:rPr>
            <a:t>Young age of firms (resource access)</a:t>
          </a:r>
          <a:endParaRPr lang="de-DE" sz="2000" dirty="0"/>
        </a:p>
      </dgm:t>
    </dgm:pt>
    <dgm:pt modelId="{358AF5B2-7C29-4BD4-8ED0-2F165351AA2C}" type="parTrans" cxnId="{E6CF2DB7-FD4D-4846-AAE6-B7C10CF151AA}">
      <dgm:prSet/>
      <dgm:spPr/>
      <dgm:t>
        <a:bodyPr/>
        <a:lstStyle/>
        <a:p>
          <a:endParaRPr lang="de-DE" sz="2400"/>
        </a:p>
      </dgm:t>
    </dgm:pt>
    <dgm:pt modelId="{7684C2B3-9462-4640-ABB7-23BD72BC9D94}" type="sibTrans" cxnId="{E6CF2DB7-FD4D-4846-AAE6-B7C10CF151AA}">
      <dgm:prSet/>
      <dgm:spPr/>
      <dgm:t>
        <a:bodyPr/>
        <a:lstStyle/>
        <a:p>
          <a:endParaRPr lang="de-DE" sz="2400"/>
        </a:p>
      </dgm:t>
    </dgm:pt>
    <dgm:pt modelId="{E98DBEAC-CA03-4EED-9BE6-C0E6604EE594}">
      <dgm:prSet custT="1"/>
      <dgm:spPr/>
      <dgm:t>
        <a:bodyPr/>
        <a:lstStyle/>
        <a:p>
          <a:r>
            <a:rPr lang="en-US" sz="2000">
              <a:ea typeface="+mn-ea"/>
            </a:rPr>
            <a:t>Young founder and personnel </a:t>
          </a:r>
          <a:endParaRPr lang="en-US" sz="2000" dirty="0">
            <a:ea typeface="+mn-ea"/>
          </a:endParaRPr>
        </a:p>
      </dgm:t>
    </dgm:pt>
    <dgm:pt modelId="{5F57C907-AABF-456E-A209-BF580A15A70A}" type="parTrans" cxnId="{0399428A-BDAA-4EF0-BC98-2498A9AD8626}">
      <dgm:prSet/>
      <dgm:spPr/>
      <dgm:t>
        <a:bodyPr/>
        <a:lstStyle/>
        <a:p>
          <a:endParaRPr lang="de-DE" sz="2400"/>
        </a:p>
      </dgm:t>
    </dgm:pt>
    <dgm:pt modelId="{F062E66A-4239-4204-B30C-F6F8C127D5CA}" type="sibTrans" cxnId="{0399428A-BDAA-4EF0-BC98-2498A9AD8626}">
      <dgm:prSet/>
      <dgm:spPr/>
      <dgm:t>
        <a:bodyPr/>
        <a:lstStyle/>
        <a:p>
          <a:endParaRPr lang="de-DE" sz="2400"/>
        </a:p>
      </dgm:t>
    </dgm:pt>
    <dgm:pt modelId="{AA87612B-DD39-433B-A114-966FB581EB35}">
      <dgm:prSet custT="1"/>
      <dgm:spPr/>
      <dgm:t>
        <a:bodyPr/>
        <a:lstStyle/>
        <a:p>
          <a:r>
            <a:rPr lang="en-US" sz="2000" dirty="0">
              <a:ea typeface="+mn-ea"/>
            </a:rPr>
            <a:t>Difficulty to hire high potentials, although knowledge requirements are exceptional</a:t>
          </a:r>
        </a:p>
      </dgm:t>
    </dgm:pt>
    <dgm:pt modelId="{C48AB88C-DEB3-48BD-8891-BF4472B1DE52}" type="parTrans" cxnId="{648FC12B-1EA8-4D34-B349-2163D62852C3}">
      <dgm:prSet/>
      <dgm:spPr/>
      <dgm:t>
        <a:bodyPr/>
        <a:lstStyle/>
        <a:p>
          <a:endParaRPr lang="de-DE" sz="2400"/>
        </a:p>
      </dgm:t>
    </dgm:pt>
    <dgm:pt modelId="{EDB60799-E2E7-46A7-A5B5-45A38066DBA4}" type="sibTrans" cxnId="{648FC12B-1EA8-4D34-B349-2163D62852C3}">
      <dgm:prSet/>
      <dgm:spPr/>
      <dgm:t>
        <a:bodyPr/>
        <a:lstStyle/>
        <a:p>
          <a:endParaRPr lang="de-DE" sz="2400"/>
        </a:p>
      </dgm:t>
    </dgm:pt>
    <dgm:pt modelId="{48508AA7-B067-4FB2-B434-10D77A45C78D}">
      <dgm:prSet custT="1"/>
      <dgm:spPr/>
      <dgm:t>
        <a:bodyPr/>
        <a:lstStyle/>
        <a:p>
          <a:r>
            <a:rPr lang="en-US" sz="2000" dirty="0">
              <a:ea typeface="+mn-ea"/>
            </a:rPr>
            <a:t>Problems of financial support (venture capitalists)</a:t>
          </a:r>
        </a:p>
      </dgm:t>
    </dgm:pt>
    <dgm:pt modelId="{EB4D937F-965B-4CAB-A284-E3F7F1E6F8AD}" type="parTrans" cxnId="{6E21A7FB-7E56-4F08-A653-36681D3F8B05}">
      <dgm:prSet/>
      <dgm:spPr/>
      <dgm:t>
        <a:bodyPr/>
        <a:lstStyle/>
        <a:p>
          <a:endParaRPr lang="de-DE" sz="2400"/>
        </a:p>
      </dgm:t>
    </dgm:pt>
    <dgm:pt modelId="{7A5E81B6-9038-4939-AAD5-D9731596102A}" type="sibTrans" cxnId="{6E21A7FB-7E56-4F08-A653-36681D3F8B05}">
      <dgm:prSet/>
      <dgm:spPr/>
      <dgm:t>
        <a:bodyPr/>
        <a:lstStyle/>
        <a:p>
          <a:endParaRPr lang="de-DE" sz="2400"/>
        </a:p>
      </dgm:t>
    </dgm:pt>
    <dgm:pt modelId="{38E846CB-F899-44D3-9887-2511313395BF}">
      <dgm:prSet custT="1"/>
      <dgm:spPr/>
      <dgm:t>
        <a:bodyPr/>
        <a:lstStyle/>
        <a:p>
          <a:pPr>
            <a:buFont typeface="Times" pitchFamily="1" charset="0"/>
            <a:buChar char="•"/>
          </a:pPr>
          <a:r>
            <a:rPr lang="en-US" sz="2000" dirty="0">
              <a:ea typeface="+mn-ea"/>
            </a:rPr>
            <a:t>R&amp;D takes normally too long and is too expensive</a:t>
          </a:r>
        </a:p>
      </dgm:t>
    </dgm:pt>
    <dgm:pt modelId="{AB92FDB0-23B2-4284-B493-4A6FA282D534}" type="parTrans" cxnId="{D1DF05DD-BC91-43D8-9DA4-69000B8DF3FD}">
      <dgm:prSet/>
      <dgm:spPr/>
      <dgm:t>
        <a:bodyPr/>
        <a:lstStyle/>
        <a:p>
          <a:endParaRPr lang="de-DE" sz="2400"/>
        </a:p>
      </dgm:t>
    </dgm:pt>
    <dgm:pt modelId="{08587858-BBA4-4280-A8BB-601C49C117A4}" type="sibTrans" cxnId="{D1DF05DD-BC91-43D8-9DA4-69000B8DF3FD}">
      <dgm:prSet/>
      <dgm:spPr/>
      <dgm:t>
        <a:bodyPr/>
        <a:lstStyle/>
        <a:p>
          <a:endParaRPr lang="de-DE" sz="2400"/>
        </a:p>
      </dgm:t>
    </dgm:pt>
    <dgm:pt modelId="{3A0DC041-7E17-445A-BB1E-D32BB36262AD}">
      <dgm:prSet custT="1"/>
      <dgm:spPr/>
      <dgm:t>
        <a:bodyPr/>
        <a:lstStyle/>
        <a:p>
          <a:r>
            <a:rPr lang="en-US" sz="2000">
              <a:ea typeface="+mn-ea"/>
            </a:rPr>
            <a:t>Normally inefficient transformation process from idea to market</a:t>
          </a:r>
          <a:endParaRPr lang="en-US" sz="2000" dirty="0">
            <a:ea typeface="+mn-ea"/>
          </a:endParaRPr>
        </a:p>
      </dgm:t>
    </dgm:pt>
    <dgm:pt modelId="{E65D82E1-3553-4A15-9099-C1A8A28E5FAC}" type="parTrans" cxnId="{14A18031-7414-4031-9BC7-915A0867BF9D}">
      <dgm:prSet/>
      <dgm:spPr/>
      <dgm:t>
        <a:bodyPr/>
        <a:lstStyle/>
        <a:p>
          <a:endParaRPr lang="de-DE" sz="2400"/>
        </a:p>
      </dgm:t>
    </dgm:pt>
    <dgm:pt modelId="{1B968EBF-FEAC-4217-B325-034783C112CF}" type="sibTrans" cxnId="{14A18031-7414-4031-9BC7-915A0867BF9D}">
      <dgm:prSet/>
      <dgm:spPr/>
      <dgm:t>
        <a:bodyPr/>
        <a:lstStyle/>
        <a:p>
          <a:endParaRPr lang="de-DE" sz="2400"/>
        </a:p>
      </dgm:t>
    </dgm:pt>
    <dgm:pt modelId="{44024FFB-17D1-49D2-8CDD-BC08102B6C28}">
      <dgm:prSet custT="1"/>
      <dgm:spPr/>
      <dgm:t>
        <a:bodyPr/>
        <a:lstStyle/>
        <a:p>
          <a:r>
            <a:rPr lang="en-US" sz="2000">
              <a:ea typeface="+mn-ea"/>
            </a:rPr>
            <a:t>Marketing cost wrongly estimated</a:t>
          </a:r>
          <a:endParaRPr lang="en-US" sz="2000" dirty="0">
            <a:ea typeface="+mn-ea"/>
          </a:endParaRPr>
        </a:p>
      </dgm:t>
    </dgm:pt>
    <dgm:pt modelId="{BB6AB9BA-7AE9-4701-93D2-3CBEECEA4579}" type="parTrans" cxnId="{0BE7E055-E798-4A7E-8527-295CBC05F006}">
      <dgm:prSet/>
      <dgm:spPr/>
      <dgm:t>
        <a:bodyPr/>
        <a:lstStyle/>
        <a:p>
          <a:endParaRPr lang="de-DE" sz="2400"/>
        </a:p>
      </dgm:t>
    </dgm:pt>
    <dgm:pt modelId="{FF96DC25-A01D-4832-B66B-87D47612AA2D}" type="sibTrans" cxnId="{0BE7E055-E798-4A7E-8527-295CBC05F006}">
      <dgm:prSet/>
      <dgm:spPr/>
      <dgm:t>
        <a:bodyPr/>
        <a:lstStyle/>
        <a:p>
          <a:endParaRPr lang="de-DE" sz="2400"/>
        </a:p>
      </dgm:t>
    </dgm:pt>
    <dgm:pt modelId="{EC51D061-3B58-408E-B56C-DBB0A7DE92A3}">
      <dgm:prSet custT="1"/>
      <dgm:spPr/>
      <dgm:t>
        <a:bodyPr/>
        <a:lstStyle/>
        <a:p>
          <a:r>
            <a:rPr lang="en-US" sz="2000">
              <a:ea typeface="+mn-ea"/>
            </a:rPr>
            <a:t>Weak revenue flows in the beginning</a:t>
          </a:r>
          <a:endParaRPr lang="en-US" sz="2000" dirty="0">
            <a:ea typeface="+mn-ea"/>
          </a:endParaRPr>
        </a:p>
      </dgm:t>
    </dgm:pt>
    <dgm:pt modelId="{F24DF7FA-6427-44DC-9E80-69A12B66D5F8}" type="parTrans" cxnId="{637EAF45-DB72-4E99-AB7A-32BCF3E18E2B}">
      <dgm:prSet/>
      <dgm:spPr/>
      <dgm:t>
        <a:bodyPr/>
        <a:lstStyle/>
        <a:p>
          <a:endParaRPr lang="de-DE" sz="2400"/>
        </a:p>
      </dgm:t>
    </dgm:pt>
    <dgm:pt modelId="{E8133903-E994-430C-B6A8-AA22D2805FC2}" type="sibTrans" cxnId="{637EAF45-DB72-4E99-AB7A-32BCF3E18E2B}">
      <dgm:prSet/>
      <dgm:spPr/>
      <dgm:t>
        <a:bodyPr/>
        <a:lstStyle/>
        <a:p>
          <a:endParaRPr lang="de-DE" sz="2400"/>
        </a:p>
      </dgm:t>
    </dgm:pt>
    <dgm:pt modelId="{A3C8044F-D40B-4E3E-A89E-362396994763}" type="pres">
      <dgm:prSet presAssocID="{1E30ED89-038D-4072-948E-6E9AC99FCEF5}" presName="diagram" presStyleCnt="0">
        <dgm:presLayoutVars>
          <dgm:dir/>
          <dgm:resizeHandles val="exact"/>
        </dgm:presLayoutVars>
      </dgm:prSet>
      <dgm:spPr/>
    </dgm:pt>
    <dgm:pt modelId="{53DE6FF8-5EB0-41D5-9CA7-586A25CC096D}" type="pres">
      <dgm:prSet presAssocID="{50016813-C293-4DE4-A1F1-35392DDAA8C3}" presName="node" presStyleLbl="node1" presStyleIdx="0" presStyleCnt="8">
        <dgm:presLayoutVars>
          <dgm:bulletEnabled val="1"/>
        </dgm:presLayoutVars>
      </dgm:prSet>
      <dgm:spPr/>
    </dgm:pt>
    <dgm:pt modelId="{4321EE08-AC2F-4371-9BE7-D86811BDCB59}" type="pres">
      <dgm:prSet presAssocID="{7684C2B3-9462-4640-ABB7-23BD72BC9D94}" presName="sibTrans" presStyleCnt="0"/>
      <dgm:spPr/>
    </dgm:pt>
    <dgm:pt modelId="{983E08B1-10B5-4F72-A42E-30218740FAAF}" type="pres">
      <dgm:prSet presAssocID="{E98DBEAC-CA03-4EED-9BE6-C0E6604EE594}" presName="node" presStyleLbl="node1" presStyleIdx="1" presStyleCnt="8">
        <dgm:presLayoutVars>
          <dgm:bulletEnabled val="1"/>
        </dgm:presLayoutVars>
      </dgm:prSet>
      <dgm:spPr/>
    </dgm:pt>
    <dgm:pt modelId="{23C06EBA-E9D1-4333-A600-A2345E249767}" type="pres">
      <dgm:prSet presAssocID="{F062E66A-4239-4204-B30C-F6F8C127D5CA}" presName="sibTrans" presStyleCnt="0"/>
      <dgm:spPr/>
    </dgm:pt>
    <dgm:pt modelId="{D44E85EE-C662-4733-A9F7-F2CF9314844A}" type="pres">
      <dgm:prSet presAssocID="{AA87612B-DD39-433B-A114-966FB581EB35}" presName="node" presStyleLbl="node1" presStyleIdx="2" presStyleCnt="8">
        <dgm:presLayoutVars>
          <dgm:bulletEnabled val="1"/>
        </dgm:presLayoutVars>
      </dgm:prSet>
      <dgm:spPr/>
    </dgm:pt>
    <dgm:pt modelId="{7D465CFF-6D89-435B-83BC-BEFCE1828F86}" type="pres">
      <dgm:prSet presAssocID="{EDB60799-E2E7-46A7-A5B5-45A38066DBA4}" presName="sibTrans" presStyleCnt="0"/>
      <dgm:spPr/>
    </dgm:pt>
    <dgm:pt modelId="{727FF899-D926-4797-91C2-B270A109AC02}" type="pres">
      <dgm:prSet presAssocID="{48508AA7-B067-4FB2-B434-10D77A45C78D}" presName="node" presStyleLbl="node1" presStyleIdx="3" presStyleCnt="8">
        <dgm:presLayoutVars>
          <dgm:bulletEnabled val="1"/>
        </dgm:presLayoutVars>
      </dgm:prSet>
      <dgm:spPr/>
    </dgm:pt>
    <dgm:pt modelId="{2CDAE272-86E4-43C4-BEC5-91743E2B1E86}" type="pres">
      <dgm:prSet presAssocID="{7A5E81B6-9038-4939-AAD5-D9731596102A}" presName="sibTrans" presStyleCnt="0"/>
      <dgm:spPr/>
    </dgm:pt>
    <dgm:pt modelId="{818419B5-745C-42A9-8595-DCCB0E0148EF}" type="pres">
      <dgm:prSet presAssocID="{38E846CB-F899-44D3-9887-2511313395BF}" presName="node" presStyleLbl="node1" presStyleIdx="4" presStyleCnt="8">
        <dgm:presLayoutVars>
          <dgm:bulletEnabled val="1"/>
        </dgm:presLayoutVars>
      </dgm:prSet>
      <dgm:spPr/>
    </dgm:pt>
    <dgm:pt modelId="{85DA2334-2C78-4BEF-98A5-32BE1142F26E}" type="pres">
      <dgm:prSet presAssocID="{08587858-BBA4-4280-A8BB-601C49C117A4}" presName="sibTrans" presStyleCnt="0"/>
      <dgm:spPr/>
    </dgm:pt>
    <dgm:pt modelId="{9804480C-23EB-4227-91EB-E9BFFE6DFDF8}" type="pres">
      <dgm:prSet presAssocID="{3A0DC041-7E17-445A-BB1E-D32BB36262AD}" presName="node" presStyleLbl="node1" presStyleIdx="5" presStyleCnt="8">
        <dgm:presLayoutVars>
          <dgm:bulletEnabled val="1"/>
        </dgm:presLayoutVars>
      </dgm:prSet>
      <dgm:spPr/>
    </dgm:pt>
    <dgm:pt modelId="{A12526A7-836A-4AD3-9996-5B59BD6FCF0D}" type="pres">
      <dgm:prSet presAssocID="{1B968EBF-FEAC-4217-B325-034783C112CF}" presName="sibTrans" presStyleCnt="0"/>
      <dgm:spPr/>
    </dgm:pt>
    <dgm:pt modelId="{D4BA1492-1B0E-4CF7-8507-86816D4B912C}" type="pres">
      <dgm:prSet presAssocID="{44024FFB-17D1-49D2-8CDD-BC08102B6C28}" presName="node" presStyleLbl="node1" presStyleIdx="6" presStyleCnt="8">
        <dgm:presLayoutVars>
          <dgm:bulletEnabled val="1"/>
        </dgm:presLayoutVars>
      </dgm:prSet>
      <dgm:spPr/>
    </dgm:pt>
    <dgm:pt modelId="{2A481AAB-B383-4A6F-A698-C7BBC33A9C49}" type="pres">
      <dgm:prSet presAssocID="{FF96DC25-A01D-4832-B66B-87D47612AA2D}" presName="sibTrans" presStyleCnt="0"/>
      <dgm:spPr/>
    </dgm:pt>
    <dgm:pt modelId="{74249F47-CA4C-4492-864B-05ED6C3C7792}" type="pres">
      <dgm:prSet presAssocID="{EC51D061-3B58-408E-B56C-DBB0A7DE92A3}" presName="node" presStyleLbl="node1" presStyleIdx="7" presStyleCnt="8">
        <dgm:presLayoutVars>
          <dgm:bulletEnabled val="1"/>
        </dgm:presLayoutVars>
      </dgm:prSet>
      <dgm:spPr/>
    </dgm:pt>
  </dgm:ptLst>
  <dgm:cxnLst>
    <dgm:cxn modelId="{14B48622-34EA-4012-90FA-ADA21B4524FF}" type="presOf" srcId="{AA87612B-DD39-433B-A114-966FB581EB35}" destId="{D44E85EE-C662-4733-A9F7-F2CF9314844A}" srcOrd="0" destOrd="0" presId="urn:microsoft.com/office/officeart/2005/8/layout/default"/>
    <dgm:cxn modelId="{648FC12B-1EA8-4D34-B349-2163D62852C3}" srcId="{1E30ED89-038D-4072-948E-6E9AC99FCEF5}" destId="{AA87612B-DD39-433B-A114-966FB581EB35}" srcOrd="2" destOrd="0" parTransId="{C48AB88C-DEB3-48BD-8891-BF4472B1DE52}" sibTransId="{EDB60799-E2E7-46A7-A5B5-45A38066DBA4}"/>
    <dgm:cxn modelId="{A6ED652C-CD3C-4AA0-9A24-B8700474293B}" type="presOf" srcId="{3A0DC041-7E17-445A-BB1E-D32BB36262AD}" destId="{9804480C-23EB-4227-91EB-E9BFFE6DFDF8}" srcOrd="0" destOrd="0" presId="urn:microsoft.com/office/officeart/2005/8/layout/default"/>
    <dgm:cxn modelId="{14A18031-7414-4031-9BC7-915A0867BF9D}" srcId="{1E30ED89-038D-4072-948E-6E9AC99FCEF5}" destId="{3A0DC041-7E17-445A-BB1E-D32BB36262AD}" srcOrd="5" destOrd="0" parTransId="{E65D82E1-3553-4A15-9099-C1A8A28E5FAC}" sibTransId="{1B968EBF-FEAC-4217-B325-034783C112CF}"/>
    <dgm:cxn modelId="{637EAF45-DB72-4E99-AB7A-32BCF3E18E2B}" srcId="{1E30ED89-038D-4072-948E-6E9AC99FCEF5}" destId="{EC51D061-3B58-408E-B56C-DBB0A7DE92A3}" srcOrd="7" destOrd="0" parTransId="{F24DF7FA-6427-44DC-9E80-69A12B66D5F8}" sibTransId="{E8133903-E994-430C-B6A8-AA22D2805FC2}"/>
    <dgm:cxn modelId="{F70AEB4D-8271-4B63-812F-EAF90C4AA3FB}" type="presOf" srcId="{50016813-C293-4DE4-A1F1-35392DDAA8C3}" destId="{53DE6FF8-5EB0-41D5-9CA7-586A25CC096D}" srcOrd="0" destOrd="0" presId="urn:microsoft.com/office/officeart/2005/8/layout/default"/>
    <dgm:cxn modelId="{0BE7E055-E798-4A7E-8527-295CBC05F006}" srcId="{1E30ED89-038D-4072-948E-6E9AC99FCEF5}" destId="{44024FFB-17D1-49D2-8CDD-BC08102B6C28}" srcOrd="6" destOrd="0" parTransId="{BB6AB9BA-7AE9-4701-93D2-3CBEECEA4579}" sibTransId="{FF96DC25-A01D-4832-B66B-87D47612AA2D}"/>
    <dgm:cxn modelId="{0399428A-BDAA-4EF0-BC98-2498A9AD8626}" srcId="{1E30ED89-038D-4072-948E-6E9AC99FCEF5}" destId="{E98DBEAC-CA03-4EED-9BE6-C0E6604EE594}" srcOrd="1" destOrd="0" parTransId="{5F57C907-AABF-456E-A209-BF580A15A70A}" sibTransId="{F062E66A-4239-4204-B30C-F6F8C127D5CA}"/>
    <dgm:cxn modelId="{DB863D92-6D51-40A1-9F6D-D136EBDCCA57}" type="presOf" srcId="{44024FFB-17D1-49D2-8CDD-BC08102B6C28}" destId="{D4BA1492-1B0E-4CF7-8507-86816D4B912C}" srcOrd="0" destOrd="0" presId="urn:microsoft.com/office/officeart/2005/8/layout/default"/>
    <dgm:cxn modelId="{B1DD209A-566E-4193-94CB-EA27BD3FB281}" type="presOf" srcId="{E98DBEAC-CA03-4EED-9BE6-C0E6604EE594}" destId="{983E08B1-10B5-4F72-A42E-30218740FAAF}" srcOrd="0" destOrd="0" presId="urn:microsoft.com/office/officeart/2005/8/layout/default"/>
    <dgm:cxn modelId="{AA3827A0-14FC-4B21-8288-B4575243F47F}" type="presOf" srcId="{48508AA7-B067-4FB2-B434-10D77A45C78D}" destId="{727FF899-D926-4797-91C2-B270A109AC02}" srcOrd="0" destOrd="0" presId="urn:microsoft.com/office/officeart/2005/8/layout/default"/>
    <dgm:cxn modelId="{72C0B6A3-90AE-4154-A26E-04463130FA15}" type="presOf" srcId="{EC51D061-3B58-408E-B56C-DBB0A7DE92A3}" destId="{74249F47-CA4C-4492-864B-05ED6C3C7792}" srcOrd="0" destOrd="0" presId="urn:microsoft.com/office/officeart/2005/8/layout/default"/>
    <dgm:cxn modelId="{E6CF2DB7-FD4D-4846-AAE6-B7C10CF151AA}" srcId="{1E30ED89-038D-4072-948E-6E9AC99FCEF5}" destId="{50016813-C293-4DE4-A1F1-35392DDAA8C3}" srcOrd="0" destOrd="0" parTransId="{358AF5B2-7C29-4BD4-8ED0-2F165351AA2C}" sibTransId="{7684C2B3-9462-4640-ABB7-23BD72BC9D94}"/>
    <dgm:cxn modelId="{6BFB3BD2-BD91-40C3-998E-4A9CE0BC6A3A}" type="presOf" srcId="{38E846CB-F899-44D3-9887-2511313395BF}" destId="{818419B5-745C-42A9-8595-DCCB0E0148EF}" srcOrd="0" destOrd="0" presId="urn:microsoft.com/office/officeart/2005/8/layout/default"/>
    <dgm:cxn modelId="{D1DF05DD-BC91-43D8-9DA4-69000B8DF3FD}" srcId="{1E30ED89-038D-4072-948E-6E9AC99FCEF5}" destId="{38E846CB-F899-44D3-9887-2511313395BF}" srcOrd="4" destOrd="0" parTransId="{AB92FDB0-23B2-4284-B493-4A6FA282D534}" sibTransId="{08587858-BBA4-4280-A8BB-601C49C117A4}"/>
    <dgm:cxn modelId="{07E690FB-E484-434C-A22D-6869892A254A}" type="presOf" srcId="{1E30ED89-038D-4072-948E-6E9AC99FCEF5}" destId="{A3C8044F-D40B-4E3E-A89E-362396994763}" srcOrd="0" destOrd="0" presId="urn:microsoft.com/office/officeart/2005/8/layout/default"/>
    <dgm:cxn modelId="{6E21A7FB-7E56-4F08-A653-36681D3F8B05}" srcId="{1E30ED89-038D-4072-948E-6E9AC99FCEF5}" destId="{48508AA7-B067-4FB2-B434-10D77A45C78D}" srcOrd="3" destOrd="0" parTransId="{EB4D937F-965B-4CAB-A284-E3F7F1E6F8AD}" sibTransId="{7A5E81B6-9038-4939-AAD5-D9731596102A}"/>
    <dgm:cxn modelId="{CD20486B-EE8E-4D2A-9EA7-F1C1FAD9A5EA}" type="presParOf" srcId="{A3C8044F-D40B-4E3E-A89E-362396994763}" destId="{53DE6FF8-5EB0-41D5-9CA7-586A25CC096D}" srcOrd="0" destOrd="0" presId="urn:microsoft.com/office/officeart/2005/8/layout/default"/>
    <dgm:cxn modelId="{428F52D1-A5E0-4AD9-855D-A605F9FC0932}" type="presParOf" srcId="{A3C8044F-D40B-4E3E-A89E-362396994763}" destId="{4321EE08-AC2F-4371-9BE7-D86811BDCB59}" srcOrd="1" destOrd="0" presId="urn:microsoft.com/office/officeart/2005/8/layout/default"/>
    <dgm:cxn modelId="{51084F67-49D7-4F53-A5CB-4CEA833CB8F5}" type="presParOf" srcId="{A3C8044F-D40B-4E3E-A89E-362396994763}" destId="{983E08B1-10B5-4F72-A42E-30218740FAAF}" srcOrd="2" destOrd="0" presId="urn:microsoft.com/office/officeart/2005/8/layout/default"/>
    <dgm:cxn modelId="{738BF794-2401-40BA-A8E9-2413A9469781}" type="presParOf" srcId="{A3C8044F-D40B-4E3E-A89E-362396994763}" destId="{23C06EBA-E9D1-4333-A600-A2345E249767}" srcOrd="3" destOrd="0" presId="urn:microsoft.com/office/officeart/2005/8/layout/default"/>
    <dgm:cxn modelId="{C38A1F6F-02D7-46D8-817B-C6F1F095960E}" type="presParOf" srcId="{A3C8044F-D40B-4E3E-A89E-362396994763}" destId="{D44E85EE-C662-4733-A9F7-F2CF9314844A}" srcOrd="4" destOrd="0" presId="urn:microsoft.com/office/officeart/2005/8/layout/default"/>
    <dgm:cxn modelId="{E2F1F116-7E7C-42F1-9AFB-BBBAE109A4BE}" type="presParOf" srcId="{A3C8044F-D40B-4E3E-A89E-362396994763}" destId="{7D465CFF-6D89-435B-83BC-BEFCE1828F86}" srcOrd="5" destOrd="0" presId="urn:microsoft.com/office/officeart/2005/8/layout/default"/>
    <dgm:cxn modelId="{DB95C2DC-DFAC-45E4-B46C-DF755C8C9B94}" type="presParOf" srcId="{A3C8044F-D40B-4E3E-A89E-362396994763}" destId="{727FF899-D926-4797-91C2-B270A109AC02}" srcOrd="6" destOrd="0" presId="urn:microsoft.com/office/officeart/2005/8/layout/default"/>
    <dgm:cxn modelId="{CE64AA6B-21B0-4E85-BEC0-3FBA8B51FFA8}" type="presParOf" srcId="{A3C8044F-D40B-4E3E-A89E-362396994763}" destId="{2CDAE272-86E4-43C4-BEC5-91743E2B1E86}" srcOrd="7" destOrd="0" presId="urn:microsoft.com/office/officeart/2005/8/layout/default"/>
    <dgm:cxn modelId="{80C336FD-5DF7-47DC-BA84-A6634FED5D45}" type="presParOf" srcId="{A3C8044F-D40B-4E3E-A89E-362396994763}" destId="{818419B5-745C-42A9-8595-DCCB0E0148EF}" srcOrd="8" destOrd="0" presId="urn:microsoft.com/office/officeart/2005/8/layout/default"/>
    <dgm:cxn modelId="{41C27DA4-EA17-44A6-8871-4F2CB85F3995}" type="presParOf" srcId="{A3C8044F-D40B-4E3E-A89E-362396994763}" destId="{85DA2334-2C78-4BEF-98A5-32BE1142F26E}" srcOrd="9" destOrd="0" presId="urn:microsoft.com/office/officeart/2005/8/layout/default"/>
    <dgm:cxn modelId="{BE9C132B-E465-4F61-88B5-C8693F57C83F}" type="presParOf" srcId="{A3C8044F-D40B-4E3E-A89E-362396994763}" destId="{9804480C-23EB-4227-91EB-E9BFFE6DFDF8}" srcOrd="10" destOrd="0" presId="urn:microsoft.com/office/officeart/2005/8/layout/default"/>
    <dgm:cxn modelId="{29070449-3E99-42E5-83AC-08306A2D11D8}" type="presParOf" srcId="{A3C8044F-D40B-4E3E-A89E-362396994763}" destId="{A12526A7-836A-4AD3-9996-5B59BD6FCF0D}" srcOrd="11" destOrd="0" presId="urn:microsoft.com/office/officeart/2005/8/layout/default"/>
    <dgm:cxn modelId="{501D232A-0B07-4B83-A57A-441A42E8C183}" type="presParOf" srcId="{A3C8044F-D40B-4E3E-A89E-362396994763}" destId="{D4BA1492-1B0E-4CF7-8507-86816D4B912C}" srcOrd="12" destOrd="0" presId="urn:microsoft.com/office/officeart/2005/8/layout/default"/>
    <dgm:cxn modelId="{01DD7E14-086E-4ECE-B032-080557F77283}" type="presParOf" srcId="{A3C8044F-D40B-4E3E-A89E-362396994763}" destId="{2A481AAB-B383-4A6F-A698-C7BBC33A9C49}" srcOrd="13" destOrd="0" presId="urn:microsoft.com/office/officeart/2005/8/layout/default"/>
    <dgm:cxn modelId="{CDCC00A6-B483-4973-8663-F52F2498FA0B}" type="presParOf" srcId="{A3C8044F-D40B-4E3E-A89E-362396994763}" destId="{74249F47-CA4C-4492-864B-05ED6C3C779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87320F-1F1D-4990-9301-9FFD6087CFE7}" type="doc">
      <dgm:prSet loTypeId="urn:microsoft.com/office/officeart/2005/8/layout/vList3" loCatId="list" qsTypeId="urn:microsoft.com/office/officeart/2005/8/quickstyle/simple1" qsCatId="simple" csTypeId="urn:microsoft.com/office/officeart/2005/8/colors/accent6_2" csCatId="accent6" phldr="1"/>
      <dgm:spPr/>
    </dgm:pt>
    <dgm:pt modelId="{F774B12E-7230-42AE-9A5E-C49C3B6741F0}">
      <dgm:prSet phldrT="[Text]"/>
      <dgm:spPr/>
      <dgm:t>
        <a:bodyPr/>
        <a:lstStyle/>
        <a:p>
          <a:r>
            <a:rPr lang="en-GB" noProof="0" dirty="0"/>
            <a:t>SMEs face barriers in internationalisation that are often related to their small size and a lack of resources </a:t>
          </a:r>
        </a:p>
      </dgm:t>
    </dgm:pt>
    <dgm:pt modelId="{6062E404-7D1D-47D4-B187-244933827C86}" type="parTrans" cxnId="{55DD2B49-AAD1-4B71-888A-962355220EC9}">
      <dgm:prSet/>
      <dgm:spPr/>
      <dgm:t>
        <a:bodyPr/>
        <a:lstStyle/>
        <a:p>
          <a:endParaRPr lang="en-GB" noProof="0" dirty="0"/>
        </a:p>
      </dgm:t>
    </dgm:pt>
    <dgm:pt modelId="{2D9861B2-4A5A-41C3-A2BE-C6EEEF87F3FB}" type="sibTrans" cxnId="{55DD2B49-AAD1-4B71-888A-962355220EC9}">
      <dgm:prSet/>
      <dgm:spPr/>
      <dgm:t>
        <a:bodyPr/>
        <a:lstStyle/>
        <a:p>
          <a:endParaRPr lang="en-GB" noProof="0" dirty="0"/>
        </a:p>
      </dgm:t>
    </dgm:pt>
    <dgm:pt modelId="{F6CBEB9C-3EA0-49D4-BC80-5731AC41300B}">
      <dgm:prSet phldrT="[Text]"/>
      <dgm:spPr/>
      <dgm:t>
        <a:bodyPr/>
        <a:lstStyle/>
        <a:p>
          <a:r>
            <a:rPr lang="en-GB" noProof="0" dirty="0"/>
            <a:t>The two main internationalisation patterns are the Uppsala Model and Born </a:t>
          </a:r>
          <a:r>
            <a:rPr lang="en-GB" noProof="0" dirty="0" err="1"/>
            <a:t>Globals</a:t>
          </a:r>
          <a:endParaRPr lang="en-GB" noProof="0" dirty="0"/>
        </a:p>
      </dgm:t>
    </dgm:pt>
    <dgm:pt modelId="{48E4D02F-93E2-4DEE-9557-AEA5F3AC9432}" type="parTrans" cxnId="{3D06C64B-3896-433A-AC67-1FA133DFDC2B}">
      <dgm:prSet/>
      <dgm:spPr/>
      <dgm:t>
        <a:bodyPr/>
        <a:lstStyle/>
        <a:p>
          <a:endParaRPr lang="en-GB" noProof="0" dirty="0"/>
        </a:p>
      </dgm:t>
    </dgm:pt>
    <dgm:pt modelId="{36286906-F01D-431E-B45E-5BD1EB095E47}" type="sibTrans" cxnId="{3D06C64B-3896-433A-AC67-1FA133DFDC2B}">
      <dgm:prSet/>
      <dgm:spPr/>
      <dgm:t>
        <a:bodyPr/>
        <a:lstStyle/>
        <a:p>
          <a:endParaRPr lang="en-GB" noProof="0" dirty="0"/>
        </a:p>
      </dgm:t>
    </dgm:pt>
    <dgm:pt modelId="{E84FB8D4-85CA-4A37-95DC-F22BEB888904}">
      <dgm:prSet phldrT="[Text]"/>
      <dgm:spPr/>
      <dgm:t>
        <a:bodyPr/>
        <a:lstStyle/>
        <a:p>
          <a:r>
            <a:rPr lang="en-GB" noProof="0" dirty="0"/>
            <a:t>SMEs need to wisely decide upon their strategic setup in order to be internationally competitive</a:t>
          </a:r>
        </a:p>
      </dgm:t>
    </dgm:pt>
    <dgm:pt modelId="{4D424A5B-ADCA-4B2C-963D-91A40DB370C4}" type="parTrans" cxnId="{A5B26B1C-2E7B-4508-9678-2F90B0E474F8}">
      <dgm:prSet/>
      <dgm:spPr/>
      <dgm:t>
        <a:bodyPr/>
        <a:lstStyle/>
        <a:p>
          <a:endParaRPr lang="en-GB" noProof="0" dirty="0"/>
        </a:p>
      </dgm:t>
    </dgm:pt>
    <dgm:pt modelId="{D6A470E1-2680-4E6C-B5D1-AFA8844350B9}" type="sibTrans" cxnId="{A5B26B1C-2E7B-4508-9678-2F90B0E474F8}">
      <dgm:prSet/>
      <dgm:spPr/>
      <dgm:t>
        <a:bodyPr/>
        <a:lstStyle/>
        <a:p>
          <a:endParaRPr lang="en-GB" noProof="0" dirty="0"/>
        </a:p>
      </dgm:t>
    </dgm:pt>
    <dgm:pt modelId="{000FC2C1-4D37-48F6-BA55-8D99101384CD}">
      <dgm:prSet phldrT="[Text]"/>
      <dgm:spPr/>
      <dgm:t>
        <a:bodyPr/>
        <a:lstStyle/>
        <a:p>
          <a:r>
            <a:rPr lang="en-GB" noProof="0" dirty="0"/>
            <a:t>There are different pull and push factors for SME Internationalisation</a:t>
          </a:r>
        </a:p>
      </dgm:t>
    </dgm:pt>
    <dgm:pt modelId="{942AA4E0-BEF6-4ADA-81A9-5D5C0FB09F01}" type="parTrans" cxnId="{1784D92E-9C53-4369-AFBB-38B020447817}">
      <dgm:prSet/>
      <dgm:spPr/>
      <dgm:t>
        <a:bodyPr/>
        <a:lstStyle/>
        <a:p>
          <a:endParaRPr lang="en-GB" noProof="0" dirty="0"/>
        </a:p>
      </dgm:t>
    </dgm:pt>
    <dgm:pt modelId="{59AE1748-E167-4182-82ED-E6E07055FF6E}" type="sibTrans" cxnId="{1784D92E-9C53-4369-AFBB-38B020447817}">
      <dgm:prSet/>
      <dgm:spPr/>
      <dgm:t>
        <a:bodyPr/>
        <a:lstStyle/>
        <a:p>
          <a:endParaRPr lang="en-GB" noProof="0" dirty="0"/>
        </a:p>
      </dgm:t>
    </dgm:pt>
    <dgm:pt modelId="{EF164628-BA3A-435E-A556-720EDBB8F874}" type="pres">
      <dgm:prSet presAssocID="{F987320F-1F1D-4990-9301-9FFD6087CFE7}" presName="linearFlow" presStyleCnt="0">
        <dgm:presLayoutVars>
          <dgm:dir/>
          <dgm:resizeHandles val="exact"/>
        </dgm:presLayoutVars>
      </dgm:prSet>
      <dgm:spPr/>
    </dgm:pt>
    <dgm:pt modelId="{BE50C9B4-0BC6-480B-B50F-2870B781E178}" type="pres">
      <dgm:prSet presAssocID="{000FC2C1-4D37-48F6-BA55-8D99101384CD}" presName="composite" presStyleCnt="0"/>
      <dgm:spPr/>
    </dgm:pt>
    <dgm:pt modelId="{89DF400B-F64B-423C-B167-6D46C139F64A}" type="pres">
      <dgm:prSet presAssocID="{000FC2C1-4D37-48F6-BA55-8D99101384CD}"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511DFA-4164-4A51-A9E7-9EEDFFF2EA7D}" type="pres">
      <dgm:prSet presAssocID="{000FC2C1-4D37-48F6-BA55-8D99101384CD}" presName="txShp" presStyleLbl="node1" presStyleIdx="0" presStyleCnt="4">
        <dgm:presLayoutVars>
          <dgm:bulletEnabled val="1"/>
        </dgm:presLayoutVars>
      </dgm:prSet>
      <dgm:spPr/>
    </dgm:pt>
    <dgm:pt modelId="{16C2F9F0-3E75-4577-A7F9-4BEDA1269FC8}" type="pres">
      <dgm:prSet presAssocID="{59AE1748-E167-4182-82ED-E6E07055FF6E}" presName="spacing" presStyleCnt="0"/>
      <dgm:spPr/>
    </dgm:pt>
    <dgm:pt modelId="{F00F8165-4860-48E1-B168-DB8C957465BC}" type="pres">
      <dgm:prSet presAssocID="{F774B12E-7230-42AE-9A5E-C49C3B6741F0}" presName="composite" presStyleCnt="0"/>
      <dgm:spPr/>
    </dgm:pt>
    <dgm:pt modelId="{EF942046-5E9B-4F79-A894-3999587A9E3B}" type="pres">
      <dgm:prSet presAssocID="{F774B12E-7230-42AE-9A5E-C49C3B6741F0}"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2E45C43C-B56D-457C-A9C5-15B79B7B7D6F}" type="pres">
      <dgm:prSet presAssocID="{F774B12E-7230-42AE-9A5E-C49C3B6741F0}" presName="txShp" presStyleLbl="node1" presStyleIdx="1" presStyleCnt="4">
        <dgm:presLayoutVars>
          <dgm:bulletEnabled val="1"/>
        </dgm:presLayoutVars>
      </dgm:prSet>
      <dgm:spPr/>
    </dgm:pt>
    <dgm:pt modelId="{76A927A7-DEEA-4B7C-9E2F-A372BAD3AC65}" type="pres">
      <dgm:prSet presAssocID="{2D9861B2-4A5A-41C3-A2BE-C6EEEF87F3FB}" presName="spacing" presStyleCnt="0"/>
      <dgm:spPr/>
    </dgm:pt>
    <dgm:pt modelId="{AF6D4C46-C3D4-43AF-AB6E-A92E1532467A}" type="pres">
      <dgm:prSet presAssocID="{F6CBEB9C-3EA0-49D4-BC80-5731AC41300B}" presName="composite" presStyleCnt="0"/>
      <dgm:spPr/>
    </dgm:pt>
    <dgm:pt modelId="{8BEEDE03-F917-4F5D-BEDF-FD5BEC2D3743}" type="pres">
      <dgm:prSet presAssocID="{F6CBEB9C-3EA0-49D4-BC80-5731AC41300B}" presName="imgShp"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6B814098-C8A8-4944-AF9F-98A9E280E40F}" type="pres">
      <dgm:prSet presAssocID="{F6CBEB9C-3EA0-49D4-BC80-5731AC41300B}" presName="txShp" presStyleLbl="node1" presStyleIdx="2" presStyleCnt="4">
        <dgm:presLayoutVars>
          <dgm:bulletEnabled val="1"/>
        </dgm:presLayoutVars>
      </dgm:prSet>
      <dgm:spPr/>
    </dgm:pt>
    <dgm:pt modelId="{62F7ADAA-2881-428B-9DFF-E836A2B08040}" type="pres">
      <dgm:prSet presAssocID="{36286906-F01D-431E-B45E-5BD1EB095E47}" presName="spacing" presStyleCnt="0"/>
      <dgm:spPr/>
    </dgm:pt>
    <dgm:pt modelId="{359EE908-6284-4C82-8EC3-80118B2FF010}" type="pres">
      <dgm:prSet presAssocID="{E84FB8D4-85CA-4A37-95DC-F22BEB888904}" presName="composite" presStyleCnt="0"/>
      <dgm:spPr/>
    </dgm:pt>
    <dgm:pt modelId="{31F79B9C-0979-4AC0-AA6A-2A9A2DFC056B}" type="pres">
      <dgm:prSet presAssocID="{E84FB8D4-85CA-4A37-95DC-F22BEB888904}" presName="imgShp" presStyleLbl="fgImgPlace1" presStyleIdx="3" presStyleCnt="4"/>
      <dgm:spPr>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FBFF4B42-789D-4B77-A471-0A94C0F8A788}" type="pres">
      <dgm:prSet presAssocID="{E84FB8D4-85CA-4A37-95DC-F22BEB888904}" presName="txShp" presStyleLbl="node1" presStyleIdx="3" presStyleCnt="4">
        <dgm:presLayoutVars>
          <dgm:bulletEnabled val="1"/>
        </dgm:presLayoutVars>
      </dgm:prSet>
      <dgm:spPr/>
    </dgm:pt>
  </dgm:ptLst>
  <dgm:cxnLst>
    <dgm:cxn modelId="{E1EAA003-A248-4C5B-A7D8-A9D06A1CBEE4}" type="presOf" srcId="{000FC2C1-4D37-48F6-BA55-8D99101384CD}" destId="{86511DFA-4164-4A51-A9E7-9EEDFFF2EA7D}" srcOrd="0" destOrd="0" presId="urn:microsoft.com/office/officeart/2005/8/layout/vList3"/>
    <dgm:cxn modelId="{4D233806-214F-4B66-87B8-847A07E9BA69}" type="presOf" srcId="{F987320F-1F1D-4990-9301-9FFD6087CFE7}" destId="{EF164628-BA3A-435E-A556-720EDBB8F874}" srcOrd="0" destOrd="0" presId="urn:microsoft.com/office/officeart/2005/8/layout/vList3"/>
    <dgm:cxn modelId="{A5B26B1C-2E7B-4508-9678-2F90B0E474F8}" srcId="{F987320F-1F1D-4990-9301-9FFD6087CFE7}" destId="{E84FB8D4-85CA-4A37-95DC-F22BEB888904}" srcOrd="3" destOrd="0" parTransId="{4D424A5B-ADCA-4B2C-963D-91A40DB370C4}" sibTransId="{D6A470E1-2680-4E6C-B5D1-AFA8844350B9}"/>
    <dgm:cxn modelId="{1784D92E-9C53-4369-AFBB-38B020447817}" srcId="{F987320F-1F1D-4990-9301-9FFD6087CFE7}" destId="{000FC2C1-4D37-48F6-BA55-8D99101384CD}" srcOrd="0" destOrd="0" parTransId="{942AA4E0-BEF6-4ADA-81A9-5D5C0FB09F01}" sibTransId="{59AE1748-E167-4182-82ED-E6E07055FF6E}"/>
    <dgm:cxn modelId="{B005EB35-62C1-4A74-B2BB-A74B9BC44BBF}" type="presOf" srcId="{E84FB8D4-85CA-4A37-95DC-F22BEB888904}" destId="{FBFF4B42-789D-4B77-A471-0A94C0F8A788}" srcOrd="0" destOrd="0" presId="urn:microsoft.com/office/officeart/2005/8/layout/vList3"/>
    <dgm:cxn modelId="{55DD2B49-AAD1-4B71-888A-962355220EC9}" srcId="{F987320F-1F1D-4990-9301-9FFD6087CFE7}" destId="{F774B12E-7230-42AE-9A5E-C49C3B6741F0}" srcOrd="1" destOrd="0" parTransId="{6062E404-7D1D-47D4-B187-244933827C86}" sibTransId="{2D9861B2-4A5A-41C3-A2BE-C6EEEF87F3FB}"/>
    <dgm:cxn modelId="{3D06C64B-3896-433A-AC67-1FA133DFDC2B}" srcId="{F987320F-1F1D-4990-9301-9FFD6087CFE7}" destId="{F6CBEB9C-3EA0-49D4-BC80-5731AC41300B}" srcOrd="2" destOrd="0" parTransId="{48E4D02F-93E2-4DEE-9557-AEA5F3AC9432}" sibTransId="{36286906-F01D-431E-B45E-5BD1EB095E47}"/>
    <dgm:cxn modelId="{6349B29F-16B4-42DC-A09B-9319B151DB09}" type="presOf" srcId="{F774B12E-7230-42AE-9A5E-C49C3B6741F0}" destId="{2E45C43C-B56D-457C-A9C5-15B79B7B7D6F}" srcOrd="0" destOrd="0" presId="urn:microsoft.com/office/officeart/2005/8/layout/vList3"/>
    <dgm:cxn modelId="{6551D7F3-2490-477E-B156-16616CC1A4A2}" type="presOf" srcId="{F6CBEB9C-3EA0-49D4-BC80-5731AC41300B}" destId="{6B814098-C8A8-4944-AF9F-98A9E280E40F}" srcOrd="0" destOrd="0" presId="urn:microsoft.com/office/officeart/2005/8/layout/vList3"/>
    <dgm:cxn modelId="{EB942267-D08F-4F6E-9D0F-EF951E955F8A}" type="presParOf" srcId="{EF164628-BA3A-435E-A556-720EDBB8F874}" destId="{BE50C9B4-0BC6-480B-B50F-2870B781E178}" srcOrd="0" destOrd="0" presId="urn:microsoft.com/office/officeart/2005/8/layout/vList3"/>
    <dgm:cxn modelId="{E4C3EB65-3E8A-443F-A2E8-B9D2357A4992}" type="presParOf" srcId="{BE50C9B4-0BC6-480B-B50F-2870B781E178}" destId="{89DF400B-F64B-423C-B167-6D46C139F64A}" srcOrd="0" destOrd="0" presId="urn:microsoft.com/office/officeart/2005/8/layout/vList3"/>
    <dgm:cxn modelId="{714A47C7-ADFE-4F05-A970-BC9FD7ED2E43}" type="presParOf" srcId="{BE50C9B4-0BC6-480B-B50F-2870B781E178}" destId="{86511DFA-4164-4A51-A9E7-9EEDFFF2EA7D}" srcOrd="1" destOrd="0" presId="urn:microsoft.com/office/officeart/2005/8/layout/vList3"/>
    <dgm:cxn modelId="{45D71C24-E021-4D22-AEDC-9B74DCFFE56B}" type="presParOf" srcId="{EF164628-BA3A-435E-A556-720EDBB8F874}" destId="{16C2F9F0-3E75-4577-A7F9-4BEDA1269FC8}" srcOrd="1" destOrd="0" presId="urn:microsoft.com/office/officeart/2005/8/layout/vList3"/>
    <dgm:cxn modelId="{E51ED6F5-4359-4D85-96A0-F4E612BBCDB2}" type="presParOf" srcId="{EF164628-BA3A-435E-A556-720EDBB8F874}" destId="{F00F8165-4860-48E1-B168-DB8C957465BC}" srcOrd="2" destOrd="0" presId="urn:microsoft.com/office/officeart/2005/8/layout/vList3"/>
    <dgm:cxn modelId="{95DCB516-E095-4726-AA56-4CDF7125415C}" type="presParOf" srcId="{F00F8165-4860-48E1-B168-DB8C957465BC}" destId="{EF942046-5E9B-4F79-A894-3999587A9E3B}" srcOrd="0" destOrd="0" presId="urn:microsoft.com/office/officeart/2005/8/layout/vList3"/>
    <dgm:cxn modelId="{2F68D2C9-63A1-4DFA-9964-215F2C96BE2E}" type="presParOf" srcId="{F00F8165-4860-48E1-B168-DB8C957465BC}" destId="{2E45C43C-B56D-457C-A9C5-15B79B7B7D6F}" srcOrd="1" destOrd="0" presId="urn:microsoft.com/office/officeart/2005/8/layout/vList3"/>
    <dgm:cxn modelId="{DA5F125E-768F-466A-8B82-6D3EE0C08FFD}" type="presParOf" srcId="{EF164628-BA3A-435E-A556-720EDBB8F874}" destId="{76A927A7-DEEA-4B7C-9E2F-A372BAD3AC65}" srcOrd="3" destOrd="0" presId="urn:microsoft.com/office/officeart/2005/8/layout/vList3"/>
    <dgm:cxn modelId="{EFD244D2-F168-4D62-849F-4189AA23792F}" type="presParOf" srcId="{EF164628-BA3A-435E-A556-720EDBB8F874}" destId="{AF6D4C46-C3D4-43AF-AB6E-A92E1532467A}" srcOrd="4" destOrd="0" presId="urn:microsoft.com/office/officeart/2005/8/layout/vList3"/>
    <dgm:cxn modelId="{6F790DEF-2874-45F0-93DB-B38AC8A2A7C9}" type="presParOf" srcId="{AF6D4C46-C3D4-43AF-AB6E-A92E1532467A}" destId="{8BEEDE03-F917-4F5D-BEDF-FD5BEC2D3743}" srcOrd="0" destOrd="0" presId="urn:microsoft.com/office/officeart/2005/8/layout/vList3"/>
    <dgm:cxn modelId="{0AF2928D-046C-4B91-92A6-14886CF0AA1B}" type="presParOf" srcId="{AF6D4C46-C3D4-43AF-AB6E-A92E1532467A}" destId="{6B814098-C8A8-4944-AF9F-98A9E280E40F}" srcOrd="1" destOrd="0" presId="urn:microsoft.com/office/officeart/2005/8/layout/vList3"/>
    <dgm:cxn modelId="{9957D11E-3DDF-4B45-9E6B-335CE12E8D57}" type="presParOf" srcId="{EF164628-BA3A-435E-A556-720EDBB8F874}" destId="{62F7ADAA-2881-428B-9DFF-E836A2B08040}" srcOrd="5" destOrd="0" presId="urn:microsoft.com/office/officeart/2005/8/layout/vList3"/>
    <dgm:cxn modelId="{DE3319AC-3871-42E4-B73F-3A98DCD0EAD2}" type="presParOf" srcId="{EF164628-BA3A-435E-A556-720EDBB8F874}" destId="{359EE908-6284-4C82-8EC3-80118B2FF010}" srcOrd="6" destOrd="0" presId="urn:microsoft.com/office/officeart/2005/8/layout/vList3"/>
    <dgm:cxn modelId="{65690ED9-E17D-4FDC-945A-FFA8819E2931}" type="presParOf" srcId="{359EE908-6284-4C82-8EC3-80118B2FF010}" destId="{31F79B9C-0979-4AC0-AA6A-2A9A2DFC056B}" srcOrd="0" destOrd="0" presId="urn:microsoft.com/office/officeart/2005/8/layout/vList3"/>
    <dgm:cxn modelId="{FC28330A-3FC4-4B41-AA15-D0776952ED16}" type="presParOf" srcId="{359EE908-6284-4C82-8EC3-80118B2FF010}" destId="{FBFF4B42-789D-4B77-A471-0A94C0F8A78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08925-51F0-4666-A6A5-D6B6A51D044E}">
      <dsp:nvSpPr>
        <dsp:cNvPr id="0" name=""/>
        <dsp:cNvSpPr/>
      </dsp:nvSpPr>
      <dsp:spPr>
        <a:xfrm>
          <a:off x="1371602" y="540324"/>
          <a:ext cx="7772394" cy="3636821"/>
        </a:xfrm>
        <a:prstGeom prst="round2DiagRect">
          <a:avLst>
            <a:gd name="adj1" fmla="val 0"/>
            <a:gd name="adj2"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AF72C-D706-4263-B0EF-04EEE5CB2ABD}">
      <dsp:nvSpPr>
        <dsp:cNvPr id="0" name=""/>
        <dsp:cNvSpPr/>
      </dsp:nvSpPr>
      <dsp:spPr>
        <a:xfrm>
          <a:off x="5257799" y="1132193"/>
          <a:ext cx="771" cy="2453084"/>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C76D1-91FE-429F-9396-BC3BA7E40F67}">
      <dsp:nvSpPr>
        <dsp:cNvPr id="0" name=""/>
        <dsp:cNvSpPr/>
      </dsp:nvSpPr>
      <dsp:spPr>
        <a:xfrm>
          <a:off x="1454812" y="788353"/>
          <a:ext cx="3838555" cy="2641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en-US" sz="2400" kern="1200" dirty="0"/>
            <a:t>Production elsewhere</a:t>
          </a:r>
        </a:p>
        <a:p>
          <a:pPr marL="171450" lvl="1" indent="-171450" algn="l" defTabSz="800100">
            <a:lnSpc>
              <a:spcPct val="90000"/>
            </a:lnSpc>
            <a:spcBef>
              <a:spcPct val="0"/>
            </a:spcBef>
            <a:spcAft>
              <a:spcPct val="15000"/>
            </a:spcAft>
            <a:buChar char="•"/>
          </a:pPr>
          <a:r>
            <a:rPr lang="en-US" altLang="en-US" sz="1800" kern="1200" dirty="0"/>
            <a:t>Better know-how, historic reasons </a:t>
          </a:r>
        </a:p>
        <a:p>
          <a:pPr marL="171450" lvl="1" indent="-171450" algn="l" defTabSz="800100">
            <a:lnSpc>
              <a:spcPct val="90000"/>
            </a:lnSpc>
            <a:spcBef>
              <a:spcPct val="0"/>
            </a:spcBef>
            <a:spcAft>
              <a:spcPct val="15000"/>
            </a:spcAft>
            <a:buChar char="•"/>
          </a:pPr>
          <a:r>
            <a:rPr lang="en-US" altLang="en-US" sz="1800" kern="1200" dirty="0"/>
            <a:t>Close proximity to raw material, which can be better processed locally or cheaper</a:t>
          </a:r>
        </a:p>
        <a:p>
          <a:pPr marL="0" lvl="0" indent="0" algn="l" defTabSz="1066800">
            <a:lnSpc>
              <a:spcPct val="90000"/>
            </a:lnSpc>
            <a:spcBef>
              <a:spcPct val="0"/>
            </a:spcBef>
            <a:spcAft>
              <a:spcPct val="35000"/>
            </a:spcAft>
            <a:buNone/>
          </a:pPr>
          <a:r>
            <a:rPr lang="en-US" altLang="en-US" sz="2400" kern="1200" dirty="0"/>
            <a:t>Product or service not (yet) supplied</a:t>
          </a:r>
        </a:p>
      </dsp:txBody>
      <dsp:txXfrm>
        <a:off x="1454812" y="788353"/>
        <a:ext cx="3838555" cy="2641783"/>
      </dsp:txXfrm>
    </dsp:sp>
    <dsp:sp modelId="{8054724D-14EB-4CF5-A879-5868C4171182}">
      <dsp:nvSpPr>
        <dsp:cNvPr id="0" name=""/>
        <dsp:cNvSpPr/>
      </dsp:nvSpPr>
      <dsp:spPr>
        <a:xfrm>
          <a:off x="5409445" y="829908"/>
          <a:ext cx="3630618" cy="26417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Bring new technologies to less developed markets</a:t>
          </a:r>
        </a:p>
        <a:p>
          <a:pPr marL="0" lvl="0" indent="0" algn="l" defTabSz="1066800">
            <a:lnSpc>
              <a:spcPct val="90000"/>
            </a:lnSpc>
            <a:spcBef>
              <a:spcPct val="0"/>
            </a:spcBef>
            <a:spcAft>
              <a:spcPct val="35000"/>
            </a:spcAft>
            <a:buNone/>
          </a:pPr>
          <a:r>
            <a:rPr lang="en-US" sz="2400" kern="1200" dirty="0"/>
            <a:t>Domestic market too small</a:t>
          </a:r>
        </a:p>
        <a:p>
          <a:pPr marL="171450" lvl="1" indent="-171450" algn="l" defTabSz="800100">
            <a:lnSpc>
              <a:spcPct val="90000"/>
            </a:lnSpc>
            <a:spcBef>
              <a:spcPct val="0"/>
            </a:spcBef>
            <a:spcAft>
              <a:spcPct val="15000"/>
            </a:spcAft>
            <a:buChar char="•"/>
          </a:pPr>
          <a:r>
            <a:rPr lang="en-US" sz="1800" kern="1200" dirty="0"/>
            <a:t>Too little demand, too much supply</a:t>
          </a:r>
        </a:p>
        <a:p>
          <a:pPr marL="171450" lvl="1" indent="-171450" algn="l" defTabSz="800100">
            <a:lnSpc>
              <a:spcPct val="90000"/>
            </a:lnSpc>
            <a:spcBef>
              <a:spcPct val="0"/>
            </a:spcBef>
            <a:spcAft>
              <a:spcPct val="15000"/>
            </a:spcAft>
            <a:buChar char="•"/>
          </a:pPr>
          <a:r>
            <a:rPr lang="en-US" sz="1800" kern="1200" dirty="0"/>
            <a:t>Continuous search for new markets to maintain growth</a:t>
          </a:r>
        </a:p>
        <a:p>
          <a:pPr marL="0" lvl="0" indent="0" algn="l" defTabSz="1066800">
            <a:lnSpc>
              <a:spcPct val="90000"/>
            </a:lnSpc>
            <a:spcBef>
              <a:spcPct val="0"/>
            </a:spcBef>
            <a:spcAft>
              <a:spcPct val="35000"/>
            </a:spcAft>
            <a:buNone/>
          </a:pPr>
          <a:r>
            <a:rPr lang="en-US" sz="2400" kern="1200" dirty="0"/>
            <a:t>Cost price of product is very competitive</a:t>
          </a:r>
        </a:p>
        <a:p>
          <a:pPr marL="0" lvl="0" indent="0" algn="l" defTabSz="1066800">
            <a:lnSpc>
              <a:spcPct val="90000"/>
            </a:lnSpc>
            <a:spcBef>
              <a:spcPct val="0"/>
            </a:spcBef>
            <a:spcAft>
              <a:spcPct val="35000"/>
            </a:spcAft>
            <a:buNone/>
          </a:pPr>
          <a:r>
            <a:rPr lang="en-US" sz="2400" kern="1200"/>
            <a:t>Overcapacity</a:t>
          </a:r>
          <a:endParaRPr lang="en-US" sz="2400" kern="1200" dirty="0"/>
        </a:p>
      </dsp:txBody>
      <dsp:txXfrm>
        <a:off x="5409445" y="829908"/>
        <a:ext cx="3630618" cy="2641783"/>
      </dsp:txXfrm>
    </dsp:sp>
    <dsp:sp modelId="{19AEB859-9307-4B76-975D-E73A6C9BFBA2}">
      <dsp:nvSpPr>
        <dsp:cNvPr id="0" name=""/>
        <dsp:cNvSpPr/>
      </dsp:nvSpPr>
      <dsp:spPr>
        <a:xfrm rot="16200000">
          <a:off x="-938721" y="1236597"/>
          <a:ext cx="3396579" cy="964958"/>
        </a:xfrm>
        <a:prstGeom prst="rightArrow">
          <a:avLst>
            <a:gd name="adj1" fmla="val 49830"/>
            <a:gd name="adj2" fmla="val 6066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altLang="en-US" sz="2800" b="1" kern="1200" dirty="0"/>
            <a:t>Import</a:t>
          </a:r>
          <a:endParaRPr lang="de-DE" sz="2800" b="1" kern="1200" dirty="0"/>
        </a:p>
      </dsp:txBody>
      <dsp:txXfrm>
        <a:off x="-792883" y="1624496"/>
        <a:ext cx="3104902" cy="480838"/>
      </dsp:txXfrm>
    </dsp:sp>
    <dsp:sp modelId="{3D437FEB-908B-42A9-8FE0-40E61C360E3F}">
      <dsp:nvSpPr>
        <dsp:cNvPr id="0" name=""/>
        <dsp:cNvSpPr/>
      </dsp:nvSpPr>
      <dsp:spPr>
        <a:xfrm rot="5400000">
          <a:off x="8142215" y="2536702"/>
          <a:ext cx="3396579" cy="964958"/>
        </a:xfrm>
        <a:prstGeom prst="rightArrow">
          <a:avLst>
            <a:gd name="adj1" fmla="val 49830"/>
            <a:gd name="adj2" fmla="val 6066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t>Export</a:t>
          </a:r>
          <a:endParaRPr lang="de-DE" sz="2800" b="1" kern="1200" dirty="0"/>
        </a:p>
      </dsp:txBody>
      <dsp:txXfrm>
        <a:off x="8288054" y="2632924"/>
        <a:ext cx="3104902" cy="480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1643A-0A85-431D-A90E-232187C619A9}">
      <dsp:nvSpPr>
        <dsp:cNvPr id="0" name=""/>
        <dsp:cNvSpPr/>
      </dsp:nvSpPr>
      <dsp:spPr>
        <a:xfrm rot="21300000">
          <a:off x="27897" y="1987271"/>
          <a:ext cx="10673935" cy="1106220"/>
        </a:xfrm>
        <a:prstGeom prst="mathMinus">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17384D-9962-474B-A361-7BDA3D1A0406}">
      <dsp:nvSpPr>
        <dsp:cNvPr id="0" name=""/>
        <dsp:cNvSpPr/>
      </dsp:nvSpPr>
      <dsp:spPr>
        <a:xfrm>
          <a:off x="1287567" y="254038"/>
          <a:ext cx="3218919" cy="2032305"/>
        </a:xfrm>
        <a:prstGeom prst="downArrow">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64C57-C330-4067-8314-B2957E7C0CC8}">
      <dsp:nvSpPr>
        <dsp:cNvPr id="0" name=""/>
        <dsp:cNvSpPr/>
      </dsp:nvSpPr>
      <dsp:spPr>
        <a:xfrm>
          <a:off x="5208606" y="0"/>
          <a:ext cx="4389816" cy="213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a:t>Proactive</a:t>
          </a:r>
          <a:endParaRPr lang="de-DE" sz="2000" kern="1200"/>
        </a:p>
        <a:p>
          <a:pPr marL="171450" lvl="1" indent="-171450" algn="l" defTabSz="711200">
            <a:lnSpc>
              <a:spcPct val="90000"/>
            </a:lnSpc>
            <a:spcBef>
              <a:spcPct val="0"/>
            </a:spcBef>
            <a:spcAft>
              <a:spcPct val="15000"/>
            </a:spcAft>
            <a:buChar char="•"/>
          </a:pPr>
          <a:r>
            <a:rPr lang="en-US" sz="1600" kern="1200" dirty="0"/>
            <a:t>Profit and growth goals</a:t>
          </a:r>
        </a:p>
        <a:p>
          <a:pPr marL="171450" lvl="1" indent="-171450" algn="l" defTabSz="711200">
            <a:lnSpc>
              <a:spcPct val="90000"/>
            </a:lnSpc>
            <a:spcBef>
              <a:spcPct val="0"/>
            </a:spcBef>
            <a:spcAft>
              <a:spcPct val="15000"/>
            </a:spcAft>
            <a:buChar char="•"/>
          </a:pPr>
          <a:r>
            <a:rPr lang="en-US" sz="1600" kern="1200" dirty="0"/>
            <a:t>Managerial urge</a:t>
          </a:r>
        </a:p>
        <a:p>
          <a:pPr marL="171450" lvl="1" indent="-171450" algn="l" defTabSz="711200">
            <a:lnSpc>
              <a:spcPct val="90000"/>
            </a:lnSpc>
            <a:spcBef>
              <a:spcPct val="0"/>
            </a:spcBef>
            <a:spcAft>
              <a:spcPct val="15000"/>
            </a:spcAft>
            <a:buChar char="•"/>
          </a:pPr>
          <a:r>
            <a:rPr lang="en-US" sz="1600" kern="1200" dirty="0"/>
            <a:t>Competitiveness of the product</a:t>
          </a:r>
        </a:p>
        <a:p>
          <a:pPr marL="171450" lvl="1" indent="-171450" algn="l" defTabSz="711200">
            <a:lnSpc>
              <a:spcPct val="90000"/>
            </a:lnSpc>
            <a:spcBef>
              <a:spcPct val="0"/>
            </a:spcBef>
            <a:spcAft>
              <a:spcPct val="15000"/>
            </a:spcAft>
            <a:buChar char="•"/>
          </a:pPr>
          <a:r>
            <a:rPr lang="en-US" sz="1600" kern="1200" dirty="0"/>
            <a:t>Anticipating opportunities</a:t>
          </a:r>
        </a:p>
        <a:p>
          <a:pPr marL="171450" lvl="1" indent="-171450" algn="l" defTabSz="711200">
            <a:lnSpc>
              <a:spcPct val="90000"/>
            </a:lnSpc>
            <a:spcBef>
              <a:spcPct val="0"/>
            </a:spcBef>
            <a:spcAft>
              <a:spcPct val="15000"/>
            </a:spcAft>
            <a:buChar char="•"/>
          </a:pPr>
          <a:r>
            <a:rPr lang="en-US" sz="1600" kern="1200" dirty="0"/>
            <a:t>Economies of scale</a:t>
          </a:r>
        </a:p>
        <a:p>
          <a:pPr marL="171450" lvl="1" indent="-171450" algn="l" defTabSz="711200">
            <a:lnSpc>
              <a:spcPct val="90000"/>
            </a:lnSpc>
            <a:spcBef>
              <a:spcPct val="0"/>
            </a:spcBef>
            <a:spcAft>
              <a:spcPct val="15000"/>
            </a:spcAft>
            <a:buChar char="•"/>
          </a:pPr>
          <a:r>
            <a:rPr lang="en-US" sz="1600" kern="1200" dirty="0"/>
            <a:t>Integration of the supply chain</a:t>
          </a:r>
        </a:p>
        <a:p>
          <a:pPr marL="171450" lvl="1" indent="-171450" algn="l" defTabSz="711200">
            <a:lnSpc>
              <a:spcPct val="90000"/>
            </a:lnSpc>
            <a:spcBef>
              <a:spcPct val="0"/>
            </a:spcBef>
            <a:spcAft>
              <a:spcPct val="15000"/>
            </a:spcAft>
            <a:buChar char="•"/>
          </a:pPr>
          <a:r>
            <a:rPr lang="en-US" sz="1600" kern="1200" dirty="0"/>
            <a:t>Tax benefits</a:t>
          </a:r>
        </a:p>
      </dsp:txBody>
      <dsp:txXfrm>
        <a:off x="5208606" y="0"/>
        <a:ext cx="4389816" cy="2133920"/>
      </dsp:txXfrm>
    </dsp:sp>
    <dsp:sp modelId="{D0B25E03-39AB-495C-9410-AAF3CBDBB593}">
      <dsp:nvSpPr>
        <dsp:cNvPr id="0" name=""/>
        <dsp:cNvSpPr/>
      </dsp:nvSpPr>
      <dsp:spPr>
        <a:xfrm>
          <a:off x="6223243" y="2794420"/>
          <a:ext cx="3218919" cy="2032305"/>
        </a:xfrm>
        <a:prstGeom prst="upArrow">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C0CDB-CC66-41A2-A580-B2CEE2D02844}">
      <dsp:nvSpPr>
        <dsp:cNvPr id="0" name=""/>
        <dsp:cNvSpPr/>
      </dsp:nvSpPr>
      <dsp:spPr>
        <a:xfrm>
          <a:off x="683749" y="2946843"/>
          <a:ext cx="5284933" cy="213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Reactive</a:t>
          </a:r>
          <a:endParaRPr lang="de-DE" sz="2000" kern="1200" dirty="0"/>
        </a:p>
        <a:p>
          <a:pPr marL="171450" lvl="1" indent="-171450" algn="l" defTabSz="711200">
            <a:lnSpc>
              <a:spcPct val="90000"/>
            </a:lnSpc>
            <a:spcBef>
              <a:spcPct val="0"/>
            </a:spcBef>
            <a:spcAft>
              <a:spcPct val="15000"/>
            </a:spcAft>
            <a:buChar char="•"/>
          </a:pPr>
          <a:r>
            <a:rPr lang="en-US" sz="1600" kern="1200" dirty="0"/>
            <a:t>Small and/or saturated home market</a:t>
          </a:r>
        </a:p>
        <a:p>
          <a:pPr marL="171450" lvl="1" indent="-171450" algn="l" defTabSz="711200">
            <a:lnSpc>
              <a:spcPct val="90000"/>
            </a:lnSpc>
            <a:spcBef>
              <a:spcPct val="0"/>
            </a:spcBef>
            <a:spcAft>
              <a:spcPct val="15000"/>
            </a:spcAft>
            <a:buChar char="•"/>
          </a:pPr>
          <a:r>
            <a:rPr lang="en-US" sz="1600" kern="1200" dirty="0" err="1"/>
            <a:t>Utilisation</a:t>
          </a:r>
          <a:r>
            <a:rPr lang="en-US" sz="1600" kern="1200" dirty="0"/>
            <a:t> of overproduction/excess capacity</a:t>
          </a:r>
        </a:p>
        <a:p>
          <a:pPr marL="171450" lvl="1" indent="-171450" algn="l" defTabSz="711200">
            <a:lnSpc>
              <a:spcPct val="90000"/>
            </a:lnSpc>
            <a:spcBef>
              <a:spcPct val="0"/>
            </a:spcBef>
            <a:spcAft>
              <a:spcPct val="15000"/>
            </a:spcAft>
            <a:buChar char="•"/>
          </a:pPr>
          <a:r>
            <a:rPr lang="en-US" sz="1600" kern="1200" dirty="0"/>
            <a:t>Competitive pressures</a:t>
          </a:r>
        </a:p>
        <a:p>
          <a:pPr marL="171450" lvl="1" indent="-171450" algn="l" defTabSz="711200">
            <a:lnSpc>
              <a:spcPct val="90000"/>
            </a:lnSpc>
            <a:spcBef>
              <a:spcPct val="0"/>
            </a:spcBef>
            <a:spcAft>
              <a:spcPct val="15000"/>
            </a:spcAft>
            <a:buChar char="•"/>
          </a:pPr>
          <a:r>
            <a:rPr lang="en-US" sz="1600" kern="1200" dirty="0"/>
            <a:t>Reduction of dependencies (customers/suppliers)</a:t>
          </a:r>
        </a:p>
        <a:p>
          <a:pPr marL="171450" lvl="1" indent="-171450" algn="l" defTabSz="711200">
            <a:lnSpc>
              <a:spcPct val="90000"/>
            </a:lnSpc>
            <a:spcBef>
              <a:spcPct val="0"/>
            </a:spcBef>
            <a:spcAft>
              <a:spcPct val="15000"/>
            </a:spcAft>
            <a:buChar char="•"/>
          </a:pPr>
          <a:r>
            <a:rPr lang="en-US" sz="1600" kern="1200" dirty="0"/>
            <a:t>Proximity of customers/suppliers</a:t>
          </a:r>
        </a:p>
        <a:p>
          <a:pPr marL="171450" lvl="1" indent="-171450" algn="l" defTabSz="711200">
            <a:lnSpc>
              <a:spcPct val="90000"/>
            </a:lnSpc>
            <a:spcBef>
              <a:spcPct val="0"/>
            </a:spcBef>
            <a:spcAft>
              <a:spcPct val="15000"/>
            </a:spcAft>
            <a:buChar char="•"/>
          </a:pPr>
          <a:r>
            <a:rPr lang="en-US" sz="1600" kern="1200" dirty="0" err="1"/>
            <a:t>Stabilisation</a:t>
          </a:r>
          <a:r>
            <a:rPr lang="en-US" sz="1600" kern="1200" dirty="0"/>
            <a:t> of seasonal factors/perishable products</a:t>
          </a:r>
        </a:p>
      </dsp:txBody>
      <dsp:txXfrm>
        <a:off x="683749" y="2946843"/>
        <a:ext cx="5284933" cy="2133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134B5-0EC1-40F3-8A32-ED50DFFFEAD7}">
      <dsp:nvSpPr>
        <dsp:cNvPr id="0" name=""/>
        <dsp:cNvSpPr/>
      </dsp:nvSpPr>
      <dsp:spPr>
        <a:xfrm>
          <a:off x="3279" y="226007"/>
          <a:ext cx="4399649" cy="3251324"/>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a:noFill/>
        </a:ln>
        <a:effectLst/>
      </dsp:spPr>
      <dsp:style>
        <a:lnRef idx="0">
          <a:scrgbClr r="0" g="0" b="0"/>
        </a:lnRef>
        <a:fillRef idx="1">
          <a:scrgbClr r="0" g="0" b="0"/>
        </a:fillRef>
        <a:effectRef idx="0">
          <a:scrgbClr r="0" g="0" b="0"/>
        </a:effectRef>
        <a:fontRef idx="minor"/>
      </dsp:style>
    </dsp:sp>
    <dsp:sp modelId="{46B16D38-3F04-4963-8EF2-71DD49150B20}">
      <dsp:nvSpPr>
        <dsp:cNvPr id="0" name=""/>
        <dsp:cNvSpPr/>
      </dsp:nvSpPr>
      <dsp:spPr>
        <a:xfrm>
          <a:off x="892570" y="2887806"/>
          <a:ext cx="3791187" cy="911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marL="0" lvl="0" indent="0" algn="ctr" defTabSz="1911350">
            <a:lnSpc>
              <a:spcPct val="90000"/>
            </a:lnSpc>
            <a:spcBef>
              <a:spcPct val="0"/>
            </a:spcBef>
            <a:spcAft>
              <a:spcPct val="5000"/>
            </a:spcAft>
            <a:buNone/>
          </a:pPr>
          <a:r>
            <a:rPr lang="de-DE" sz="4300" kern="1200" dirty="0"/>
            <a:t>Gradual </a:t>
          </a:r>
          <a:r>
            <a:rPr lang="de-DE" sz="4300" kern="1200" dirty="0" err="1"/>
            <a:t>Steps</a:t>
          </a:r>
          <a:endParaRPr lang="de-DE" sz="4300" kern="1200" dirty="0"/>
        </a:p>
      </dsp:txBody>
      <dsp:txXfrm>
        <a:off x="892570" y="2887806"/>
        <a:ext cx="3791187" cy="911085"/>
      </dsp:txXfrm>
    </dsp:sp>
    <dsp:sp modelId="{6175FF90-2E62-4839-A517-886AD00A624A}">
      <dsp:nvSpPr>
        <dsp:cNvPr id="0" name=""/>
        <dsp:cNvSpPr/>
      </dsp:nvSpPr>
      <dsp:spPr>
        <a:xfrm>
          <a:off x="5596314" y="226007"/>
          <a:ext cx="4399649" cy="3251324"/>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000" b="-2000"/>
          </a:stretch>
        </a:blipFill>
        <a:ln>
          <a:noFill/>
        </a:ln>
        <a:effectLst/>
      </dsp:spPr>
      <dsp:style>
        <a:lnRef idx="0">
          <a:scrgbClr r="0" g="0" b="0"/>
        </a:lnRef>
        <a:fillRef idx="1">
          <a:scrgbClr r="0" g="0" b="0"/>
        </a:fillRef>
        <a:effectRef idx="0">
          <a:scrgbClr r="0" g="0" b="0"/>
        </a:effectRef>
        <a:fontRef idx="minor"/>
      </dsp:style>
    </dsp:sp>
    <dsp:sp modelId="{5DD0FFBD-1C03-4B12-AFBE-4AC26F2FFBD5}">
      <dsp:nvSpPr>
        <dsp:cNvPr id="0" name=""/>
        <dsp:cNvSpPr/>
      </dsp:nvSpPr>
      <dsp:spPr>
        <a:xfrm>
          <a:off x="6485605" y="2887806"/>
          <a:ext cx="3791187" cy="9110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marL="0" lvl="0" indent="0" algn="ctr" defTabSz="1911350">
            <a:lnSpc>
              <a:spcPct val="90000"/>
            </a:lnSpc>
            <a:spcBef>
              <a:spcPct val="0"/>
            </a:spcBef>
            <a:spcAft>
              <a:spcPct val="5000"/>
            </a:spcAft>
            <a:buNone/>
          </a:pPr>
          <a:r>
            <a:rPr lang="de-DE" sz="4300" kern="1200" dirty="0" err="1"/>
            <a:t>Psychic</a:t>
          </a:r>
          <a:r>
            <a:rPr lang="de-DE" sz="4300" kern="1200" dirty="0"/>
            <a:t> </a:t>
          </a:r>
          <a:r>
            <a:rPr lang="de-DE" sz="4300" kern="1200" dirty="0" err="1"/>
            <a:t>Distance</a:t>
          </a:r>
          <a:endParaRPr lang="de-DE" sz="4300" kern="1200" dirty="0"/>
        </a:p>
      </dsp:txBody>
      <dsp:txXfrm>
        <a:off x="6485605" y="2887806"/>
        <a:ext cx="3791187" cy="911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B44B-ECD4-4048-AC6E-247FB868EDFB}">
      <dsp:nvSpPr>
        <dsp:cNvPr id="0" name=""/>
        <dsp:cNvSpPr/>
      </dsp:nvSpPr>
      <dsp:spPr>
        <a:xfrm>
          <a:off x="1501" y="962671"/>
          <a:ext cx="4555008" cy="53588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E75ED-BAED-4713-ADE5-589201D9F904}">
      <dsp:nvSpPr>
        <dsp:cNvPr id="0" name=""/>
        <dsp:cNvSpPr/>
      </dsp:nvSpPr>
      <dsp:spPr>
        <a:xfrm>
          <a:off x="1501" y="1163927"/>
          <a:ext cx="334627" cy="334627"/>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18FA7-1A8A-45D6-9CE0-679784BF7E3B}">
      <dsp:nvSpPr>
        <dsp:cNvPr id="0" name=""/>
        <dsp:cNvSpPr/>
      </dsp:nvSpPr>
      <dsp:spPr>
        <a:xfrm>
          <a:off x="1501" y="0"/>
          <a:ext cx="4555008" cy="96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73660" rIns="110490" bIns="73660" numCol="1" spcCol="1270" anchor="ctr" anchorCtr="0">
          <a:noAutofit/>
        </a:bodyPr>
        <a:lstStyle/>
        <a:p>
          <a:pPr marL="0" lvl="0" indent="0" algn="l" defTabSz="2578100">
            <a:lnSpc>
              <a:spcPct val="90000"/>
            </a:lnSpc>
            <a:spcBef>
              <a:spcPct val="0"/>
            </a:spcBef>
            <a:spcAft>
              <a:spcPct val="35000"/>
            </a:spcAft>
            <a:buNone/>
          </a:pPr>
          <a:r>
            <a:rPr lang="de-DE" sz="5800" kern="1200" dirty="0"/>
            <a:t>Uppsala</a:t>
          </a:r>
        </a:p>
      </dsp:txBody>
      <dsp:txXfrm>
        <a:off x="1501" y="0"/>
        <a:ext cx="4555008" cy="962671"/>
      </dsp:txXfrm>
    </dsp:sp>
    <dsp:sp modelId="{90B854AD-126E-4608-BC2A-B239A93F7775}">
      <dsp:nvSpPr>
        <dsp:cNvPr id="0" name=""/>
        <dsp:cNvSpPr/>
      </dsp:nvSpPr>
      <dsp:spPr>
        <a:xfrm>
          <a:off x="1501" y="1943933"/>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9D6530-7A9C-4CDC-B6BC-C26A1FE61944}">
      <dsp:nvSpPr>
        <dsp:cNvPr id="0" name=""/>
        <dsp:cNvSpPr/>
      </dsp:nvSpPr>
      <dsp:spPr>
        <a:xfrm>
          <a:off x="320351" y="1721244"/>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dirty="0" err="1"/>
            <a:t>Internationalisation</a:t>
          </a:r>
          <a:r>
            <a:rPr lang="en-US" altLang="en-US" sz="1800" kern="1200" dirty="0"/>
            <a:t> in stages</a:t>
          </a:r>
          <a:endParaRPr lang="de-DE" sz="1800" kern="1200" dirty="0"/>
        </a:p>
      </dsp:txBody>
      <dsp:txXfrm>
        <a:off x="320351" y="1721244"/>
        <a:ext cx="4236157" cy="779997"/>
      </dsp:txXfrm>
    </dsp:sp>
    <dsp:sp modelId="{25071E8D-8B67-4E56-A298-CB22C54ECDC9}">
      <dsp:nvSpPr>
        <dsp:cNvPr id="0" name=""/>
        <dsp:cNvSpPr/>
      </dsp:nvSpPr>
      <dsp:spPr>
        <a:xfrm>
          <a:off x="1501" y="2723931"/>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093B7-1B65-4F5D-B8AB-3D906FC2734B}">
      <dsp:nvSpPr>
        <dsp:cNvPr id="0" name=""/>
        <dsp:cNvSpPr/>
      </dsp:nvSpPr>
      <dsp:spPr>
        <a:xfrm>
          <a:off x="320351" y="2501242"/>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a:t>Home market is most important</a:t>
          </a:r>
          <a:endParaRPr lang="en-US" altLang="en-US" sz="1800" kern="1200" dirty="0"/>
        </a:p>
      </dsp:txBody>
      <dsp:txXfrm>
        <a:off x="320351" y="2501242"/>
        <a:ext cx="4236157" cy="779997"/>
      </dsp:txXfrm>
    </dsp:sp>
    <dsp:sp modelId="{072328BF-04EB-474D-A589-8A60FA4E75EF}">
      <dsp:nvSpPr>
        <dsp:cNvPr id="0" name=""/>
        <dsp:cNvSpPr/>
      </dsp:nvSpPr>
      <dsp:spPr>
        <a:xfrm>
          <a:off x="1501" y="3503929"/>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4E8D4-5443-4F68-8D73-2C492161A884}">
      <dsp:nvSpPr>
        <dsp:cNvPr id="0" name=""/>
        <dsp:cNvSpPr/>
      </dsp:nvSpPr>
      <dsp:spPr>
        <a:xfrm>
          <a:off x="320351" y="3281240"/>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dirty="0"/>
            <a:t>Perception of risky </a:t>
          </a:r>
          <a:r>
            <a:rPr lang="en-US" altLang="en-US" sz="1800" kern="1200" dirty="0" err="1"/>
            <a:t>internationalisation</a:t>
          </a:r>
          <a:endParaRPr lang="en-US" altLang="en-US" sz="1800" kern="1200" dirty="0"/>
        </a:p>
      </dsp:txBody>
      <dsp:txXfrm>
        <a:off x="320351" y="3281240"/>
        <a:ext cx="4236157" cy="779997"/>
      </dsp:txXfrm>
    </dsp:sp>
    <dsp:sp modelId="{A5B8F6A1-887E-4ECE-B92C-B52DA9952652}">
      <dsp:nvSpPr>
        <dsp:cNvPr id="0" name=""/>
        <dsp:cNvSpPr/>
      </dsp:nvSpPr>
      <dsp:spPr>
        <a:xfrm>
          <a:off x="1501" y="4283927"/>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61471-36B9-4E6A-9ACA-899E53E036DF}">
      <dsp:nvSpPr>
        <dsp:cNvPr id="0" name=""/>
        <dsp:cNvSpPr/>
      </dsp:nvSpPr>
      <dsp:spPr>
        <a:xfrm>
          <a:off x="320351" y="4061238"/>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a:t>Selection of proximate countries first</a:t>
          </a:r>
          <a:endParaRPr lang="en-US" altLang="en-US" sz="1800" kern="1200" dirty="0"/>
        </a:p>
      </dsp:txBody>
      <dsp:txXfrm>
        <a:off x="320351" y="4061238"/>
        <a:ext cx="4236157" cy="779997"/>
      </dsp:txXfrm>
    </dsp:sp>
    <dsp:sp modelId="{8A1F77C0-5605-49A9-9AC4-397EA526A5A4}">
      <dsp:nvSpPr>
        <dsp:cNvPr id="0" name=""/>
        <dsp:cNvSpPr/>
      </dsp:nvSpPr>
      <dsp:spPr>
        <a:xfrm>
          <a:off x="4784259" y="962671"/>
          <a:ext cx="4555008" cy="53588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67887-9BE6-4A59-995D-96843AE919E3}">
      <dsp:nvSpPr>
        <dsp:cNvPr id="0" name=""/>
        <dsp:cNvSpPr/>
      </dsp:nvSpPr>
      <dsp:spPr>
        <a:xfrm>
          <a:off x="4784259" y="1163927"/>
          <a:ext cx="334627" cy="334627"/>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B4B7B-8F00-4BBD-A6C5-88FE969FDD1F}">
      <dsp:nvSpPr>
        <dsp:cNvPr id="0" name=""/>
        <dsp:cNvSpPr/>
      </dsp:nvSpPr>
      <dsp:spPr>
        <a:xfrm>
          <a:off x="4784259" y="0"/>
          <a:ext cx="4555008" cy="96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73660" rIns="110490" bIns="73660" numCol="1" spcCol="1270" anchor="ctr" anchorCtr="0">
          <a:noAutofit/>
        </a:bodyPr>
        <a:lstStyle/>
        <a:p>
          <a:pPr marL="0" lvl="0" indent="0" algn="l" defTabSz="2578100">
            <a:lnSpc>
              <a:spcPct val="90000"/>
            </a:lnSpc>
            <a:spcBef>
              <a:spcPct val="0"/>
            </a:spcBef>
            <a:spcAft>
              <a:spcPct val="35000"/>
            </a:spcAft>
            <a:buNone/>
          </a:pPr>
          <a:r>
            <a:rPr lang="de-DE" sz="5800" kern="1200" dirty="0"/>
            <a:t>Born Global</a:t>
          </a:r>
        </a:p>
      </dsp:txBody>
      <dsp:txXfrm>
        <a:off x="4784259" y="0"/>
        <a:ext cx="4555008" cy="962671"/>
      </dsp:txXfrm>
    </dsp:sp>
    <dsp:sp modelId="{7A20BA0C-7F9B-403C-96CD-1C3F2B05834E}">
      <dsp:nvSpPr>
        <dsp:cNvPr id="0" name=""/>
        <dsp:cNvSpPr/>
      </dsp:nvSpPr>
      <dsp:spPr>
        <a:xfrm>
          <a:off x="4784259" y="1943933"/>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617FB-C66E-4560-B59A-49B3DB937C4E}">
      <dsp:nvSpPr>
        <dsp:cNvPr id="0" name=""/>
        <dsp:cNvSpPr/>
      </dsp:nvSpPr>
      <dsp:spPr>
        <a:xfrm>
          <a:off x="5103110" y="1721244"/>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dirty="0" err="1"/>
            <a:t>Internationalisation</a:t>
          </a:r>
          <a:r>
            <a:rPr lang="en-US" altLang="en-US" sz="1800" kern="1200" dirty="0"/>
            <a:t> right from the start</a:t>
          </a:r>
          <a:endParaRPr lang="de-DE" sz="1800" kern="1200" dirty="0"/>
        </a:p>
      </dsp:txBody>
      <dsp:txXfrm>
        <a:off x="5103110" y="1721244"/>
        <a:ext cx="4236157" cy="779997"/>
      </dsp:txXfrm>
    </dsp:sp>
    <dsp:sp modelId="{5890E477-3443-4DE4-9B5C-6A7EA82E08AB}">
      <dsp:nvSpPr>
        <dsp:cNvPr id="0" name=""/>
        <dsp:cNvSpPr/>
      </dsp:nvSpPr>
      <dsp:spPr>
        <a:xfrm>
          <a:off x="4784259" y="2723931"/>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9353C-F2A2-4599-A816-7B70FF141F04}">
      <dsp:nvSpPr>
        <dsp:cNvPr id="0" name=""/>
        <dsp:cNvSpPr/>
      </dsp:nvSpPr>
      <dsp:spPr>
        <a:xfrm>
          <a:off x="5103110" y="2501242"/>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a:t>Home market is not important</a:t>
          </a:r>
          <a:endParaRPr lang="en-US" altLang="en-US" sz="1800" kern="1200" dirty="0"/>
        </a:p>
      </dsp:txBody>
      <dsp:txXfrm>
        <a:off x="5103110" y="2501242"/>
        <a:ext cx="4236157" cy="779997"/>
      </dsp:txXfrm>
    </dsp:sp>
    <dsp:sp modelId="{B219FE19-B593-4F71-8700-FB4C999F38A3}">
      <dsp:nvSpPr>
        <dsp:cNvPr id="0" name=""/>
        <dsp:cNvSpPr/>
      </dsp:nvSpPr>
      <dsp:spPr>
        <a:xfrm>
          <a:off x="4784259" y="3503929"/>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224E7-35A3-4DE9-B823-33A09E10DE25}">
      <dsp:nvSpPr>
        <dsp:cNvPr id="0" name=""/>
        <dsp:cNvSpPr/>
      </dsp:nvSpPr>
      <dsp:spPr>
        <a:xfrm>
          <a:off x="5103110" y="3281240"/>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dirty="0"/>
            <a:t>Perception of </a:t>
          </a:r>
          <a:r>
            <a:rPr lang="en-US" altLang="en-US" sz="1800" kern="1200" dirty="0" err="1"/>
            <a:t>internationalisation</a:t>
          </a:r>
          <a:r>
            <a:rPr lang="en-US" altLang="en-US" sz="1800" kern="1200" dirty="0"/>
            <a:t> as an opportunity</a:t>
          </a:r>
        </a:p>
      </dsp:txBody>
      <dsp:txXfrm>
        <a:off x="5103110" y="3281240"/>
        <a:ext cx="4236157" cy="779997"/>
      </dsp:txXfrm>
    </dsp:sp>
    <dsp:sp modelId="{AB11CF0F-9A51-4E4C-A764-19AF33F31CAE}">
      <dsp:nvSpPr>
        <dsp:cNvPr id="0" name=""/>
        <dsp:cNvSpPr/>
      </dsp:nvSpPr>
      <dsp:spPr>
        <a:xfrm>
          <a:off x="4784259" y="4283927"/>
          <a:ext cx="334619" cy="334619"/>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064DB-7021-4FD0-9469-8FD9ABE8077C}">
      <dsp:nvSpPr>
        <dsp:cNvPr id="0" name=""/>
        <dsp:cNvSpPr/>
      </dsp:nvSpPr>
      <dsp:spPr>
        <a:xfrm>
          <a:off x="5103110" y="4061238"/>
          <a:ext cx="4236157" cy="77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altLang="en-US" sz="1800" kern="1200" dirty="0"/>
            <a:t>Independence of country-specific markets/forces</a:t>
          </a:r>
        </a:p>
      </dsp:txBody>
      <dsp:txXfrm>
        <a:off x="5103110" y="4061238"/>
        <a:ext cx="4236157" cy="779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B44B-ECD4-4048-AC6E-247FB868EDFB}">
      <dsp:nvSpPr>
        <dsp:cNvPr id="0" name=""/>
        <dsp:cNvSpPr/>
      </dsp:nvSpPr>
      <dsp:spPr>
        <a:xfrm>
          <a:off x="183617" y="642656"/>
          <a:ext cx="3040815" cy="35774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E75ED-BAED-4713-ADE5-589201D9F904}">
      <dsp:nvSpPr>
        <dsp:cNvPr id="0" name=""/>
        <dsp:cNvSpPr/>
      </dsp:nvSpPr>
      <dsp:spPr>
        <a:xfrm>
          <a:off x="183617" y="777010"/>
          <a:ext cx="223389" cy="22338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18FA7-1A8A-45D6-9CE0-679784BF7E3B}">
      <dsp:nvSpPr>
        <dsp:cNvPr id="0" name=""/>
        <dsp:cNvSpPr/>
      </dsp:nvSpPr>
      <dsp:spPr>
        <a:xfrm>
          <a:off x="183617" y="0"/>
          <a:ext cx="3040815"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r>
            <a:rPr lang="de-DE" sz="3800" kern="1200" dirty="0"/>
            <a:t>Uppsala</a:t>
          </a:r>
        </a:p>
      </dsp:txBody>
      <dsp:txXfrm>
        <a:off x="183617" y="0"/>
        <a:ext cx="3040815" cy="642656"/>
      </dsp:txXfrm>
    </dsp:sp>
    <dsp:sp modelId="{90B854AD-126E-4608-BC2A-B239A93F7775}">
      <dsp:nvSpPr>
        <dsp:cNvPr id="0" name=""/>
        <dsp:cNvSpPr/>
      </dsp:nvSpPr>
      <dsp:spPr>
        <a:xfrm>
          <a:off x="183617" y="1297724"/>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9D6530-7A9C-4CDC-B6BC-C26A1FE61944}">
      <dsp:nvSpPr>
        <dsp:cNvPr id="0" name=""/>
        <dsp:cNvSpPr/>
      </dsp:nvSpPr>
      <dsp:spPr>
        <a:xfrm>
          <a:off x="396475" y="1149062"/>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err="1"/>
            <a:t>Internationalisation</a:t>
          </a:r>
          <a:r>
            <a:rPr lang="en-US" altLang="en-US" sz="1200" kern="1200" dirty="0"/>
            <a:t> in stages</a:t>
          </a:r>
          <a:endParaRPr lang="de-DE" sz="1200" kern="1200" dirty="0"/>
        </a:p>
      </dsp:txBody>
      <dsp:txXfrm>
        <a:off x="396475" y="1149062"/>
        <a:ext cx="2827958" cy="520708"/>
      </dsp:txXfrm>
    </dsp:sp>
    <dsp:sp modelId="{25071E8D-8B67-4E56-A298-CB22C54ECDC9}">
      <dsp:nvSpPr>
        <dsp:cNvPr id="0" name=""/>
        <dsp:cNvSpPr/>
      </dsp:nvSpPr>
      <dsp:spPr>
        <a:xfrm>
          <a:off x="183617" y="1818432"/>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093B7-1B65-4F5D-B8AB-3D906FC2734B}">
      <dsp:nvSpPr>
        <dsp:cNvPr id="0" name=""/>
        <dsp:cNvSpPr/>
      </dsp:nvSpPr>
      <dsp:spPr>
        <a:xfrm>
          <a:off x="396475" y="1669770"/>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a:t>Home market is most important</a:t>
          </a:r>
          <a:endParaRPr lang="en-US" altLang="en-US" sz="1200" kern="1200" dirty="0"/>
        </a:p>
      </dsp:txBody>
      <dsp:txXfrm>
        <a:off x="396475" y="1669770"/>
        <a:ext cx="2827958" cy="520708"/>
      </dsp:txXfrm>
    </dsp:sp>
    <dsp:sp modelId="{072328BF-04EB-474D-A589-8A60FA4E75EF}">
      <dsp:nvSpPr>
        <dsp:cNvPr id="0" name=""/>
        <dsp:cNvSpPr/>
      </dsp:nvSpPr>
      <dsp:spPr>
        <a:xfrm>
          <a:off x="183617" y="2339140"/>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4E8D4-5443-4F68-8D73-2C492161A884}">
      <dsp:nvSpPr>
        <dsp:cNvPr id="0" name=""/>
        <dsp:cNvSpPr/>
      </dsp:nvSpPr>
      <dsp:spPr>
        <a:xfrm>
          <a:off x="396475" y="2190478"/>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a:t>Perception of risky </a:t>
          </a:r>
          <a:r>
            <a:rPr lang="en-US" altLang="en-US" sz="1200" kern="1200" dirty="0" err="1"/>
            <a:t>internationalisation</a:t>
          </a:r>
          <a:endParaRPr lang="en-US" altLang="en-US" sz="1200" kern="1200" dirty="0"/>
        </a:p>
      </dsp:txBody>
      <dsp:txXfrm>
        <a:off x="396475" y="2190478"/>
        <a:ext cx="2827958" cy="520708"/>
      </dsp:txXfrm>
    </dsp:sp>
    <dsp:sp modelId="{A5B8F6A1-887E-4ECE-B92C-B52DA9952652}">
      <dsp:nvSpPr>
        <dsp:cNvPr id="0" name=""/>
        <dsp:cNvSpPr/>
      </dsp:nvSpPr>
      <dsp:spPr>
        <a:xfrm>
          <a:off x="183617" y="2859848"/>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61471-36B9-4E6A-9ACA-899E53E036DF}">
      <dsp:nvSpPr>
        <dsp:cNvPr id="0" name=""/>
        <dsp:cNvSpPr/>
      </dsp:nvSpPr>
      <dsp:spPr>
        <a:xfrm>
          <a:off x="396475" y="2711186"/>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a:t>Selection of proximate countries first</a:t>
          </a:r>
          <a:endParaRPr lang="en-US" altLang="en-US" sz="1200" kern="1200" dirty="0"/>
        </a:p>
      </dsp:txBody>
      <dsp:txXfrm>
        <a:off x="396475" y="2711186"/>
        <a:ext cx="2827958" cy="520708"/>
      </dsp:txXfrm>
    </dsp:sp>
    <dsp:sp modelId="{8A1F77C0-5605-49A9-9AC4-397EA526A5A4}">
      <dsp:nvSpPr>
        <dsp:cNvPr id="0" name=""/>
        <dsp:cNvSpPr/>
      </dsp:nvSpPr>
      <dsp:spPr>
        <a:xfrm>
          <a:off x="3376474" y="642656"/>
          <a:ext cx="3040815" cy="35774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67887-9BE6-4A59-995D-96843AE919E3}">
      <dsp:nvSpPr>
        <dsp:cNvPr id="0" name=""/>
        <dsp:cNvSpPr/>
      </dsp:nvSpPr>
      <dsp:spPr>
        <a:xfrm>
          <a:off x="3376474" y="777010"/>
          <a:ext cx="223389" cy="22338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B4B7B-8F00-4BBD-A6C5-88FE969FDD1F}">
      <dsp:nvSpPr>
        <dsp:cNvPr id="0" name=""/>
        <dsp:cNvSpPr/>
      </dsp:nvSpPr>
      <dsp:spPr>
        <a:xfrm>
          <a:off x="3376474" y="0"/>
          <a:ext cx="3040815"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r>
            <a:rPr lang="de-DE" sz="3800" kern="1200" dirty="0"/>
            <a:t>Born Global</a:t>
          </a:r>
        </a:p>
      </dsp:txBody>
      <dsp:txXfrm>
        <a:off x="3376474" y="0"/>
        <a:ext cx="3040815" cy="642656"/>
      </dsp:txXfrm>
    </dsp:sp>
    <dsp:sp modelId="{7A20BA0C-7F9B-403C-96CD-1C3F2B05834E}">
      <dsp:nvSpPr>
        <dsp:cNvPr id="0" name=""/>
        <dsp:cNvSpPr/>
      </dsp:nvSpPr>
      <dsp:spPr>
        <a:xfrm>
          <a:off x="3376474" y="1297724"/>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617FB-C66E-4560-B59A-49B3DB937C4E}">
      <dsp:nvSpPr>
        <dsp:cNvPr id="0" name=""/>
        <dsp:cNvSpPr/>
      </dsp:nvSpPr>
      <dsp:spPr>
        <a:xfrm>
          <a:off x="3589331" y="1149062"/>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err="1"/>
            <a:t>Internationalisation</a:t>
          </a:r>
          <a:r>
            <a:rPr lang="en-US" altLang="en-US" sz="1200" kern="1200" dirty="0"/>
            <a:t> right from the start</a:t>
          </a:r>
          <a:endParaRPr lang="de-DE" sz="1200" kern="1200" dirty="0"/>
        </a:p>
      </dsp:txBody>
      <dsp:txXfrm>
        <a:off x="3589331" y="1149062"/>
        <a:ext cx="2827958" cy="520708"/>
      </dsp:txXfrm>
    </dsp:sp>
    <dsp:sp modelId="{5890E477-3443-4DE4-9B5C-6A7EA82E08AB}">
      <dsp:nvSpPr>
        <dsp:cNvPr id="0" name=""/>
        <dsp:cNvSpPr/>
      </dsp:nvSpPr>
      <dsp:spPr>
        <a:xfrm>
          <a:off x="3376474" y="1818432"/>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9353C-F2A2-4599-A816-7B70FF141F04}">
      <dsp:nvSpPr>
        <dsp:cNvPr id="0" name=""/>
        <dsp:cNvSpPr/>
      </dsp:nvSpPr>
      <dsp:spPr>
        <a:xfrm>
          <a:off x="3589331" y="1669770"/>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a:t>Home market is not important</a:t>
          </a:r>
          <a:endParaRPr lang="en-US" altLang="en-US" sz="1200" kern="1200" dirty="0"/>
        </a:p>
      </dsp:txBody>
      <dsp:txXfrm>
        <a:off x="3589331" y="1669770"/>
        <a:ext cx="2827958" cy="520708"/>
      </dsp:txXfrm>
    </dsp:sp>
    <dsp:sp modelId="{B219FE19-B593-4F71-8700-FB4C999F38A3}">
      <dsp:nvSpPr>
        <dsp:cNvPr id="0" name=""/>
        <dsp:cNvSpPr/>
      </dsp:nvSpPr>
      <dsp:spPr>
        <a:xfrm>
          <a:off x="3376474" y="2339140"/>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224E7-35A3-4DE9-B823-33A09E10DE25}">
      <dsp:nvSpPr>
        <dsp:cNvPr id="0" name=""/>
        <dsp:cNvSpPr/>
      </dsp:nvSpPr>
      <dsp:spPr>
        <a:xfrm>
          <a:off x="3589331" y="2190478"/>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a:t>Perception of </a:t>
          </a:r>
          <a:r>
            <a:rPr lang="en-US" altLang="en-US" sz="1200" kern="1200" dirty="0" err="1"/>
            <a:t>internationalisation</a:t>
          </a:r>
          <a:r>
            <a:rPr lang="en-US" altLang="en-US" sz="1200" kern="1200" dirty="0"/>
            <a:t> as an opportunity</a:t>
          </a:r>
        </a:p>
      </dsp:txBody>
      <dsp:txXfrm>
        <a:off x="3589331" y="2190478"/>
        <a:ext cx="2827958" cy="520708"/>
      </dsp:txXfrm>
    </dsp:sp>
    <dsp:sp modelId="{AB11CF0F-9A51-4E4C-A764-19AF33F31CAE}">
      <dsp:nvSpPr>
        <dsp:cNvPr id="0" name=""/>
        <dsp:cNvSpPr/>
      </dsp:nvSpPr>
      <dsp:spPr>
        <a:xfrm>
          <a:off x="3376474" y="2859848"/>
          <a:ext cx="223383" cy="223383"/>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1064DB-7021-4FD0-9469-8FD9ABE8077C}">
      <dsp:nvSpPr>
        <dsp:cNvPr id="0" name=""/>
        <dsp:cNvSpPr/>
      </dsp:nvSpPr>
      <dsp:spPr>
        <a:xfrm>
          <a:off x="3589331" y="2711186"/>
          <a:ext cx="2827958" cy="52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a:t>Independence of country-specific markets/forces</a:t>
          </a:r>
        </a:p>
      </dsp:txBody>
      <dsp:txXfrm>
        <a:off x="3589331" y="2711186"/>
        <a:ext cx="2827958" cy="520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5396-F77B-4132-9FB2-7CEF04F198A3}">
      <dsp:nvSpPr>
        <dsp:cNvPr id="0" name=""/>
        <dsp:cNvSpPr/>
      </dsp:nvSpPr>
      <dsp:spPr>
        <a:xfrm>
          <a:off x="2291" y="0"/>
          <a:ext cx="2402253" cy="4422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Shortage of working capital to finance exports</a:t>
          </a:r>
          <a:endParaRPr lang="de-DE" sz="2300" kern="1200" dirty="0"/>
        </a:p>
      </dsp:txBody>
      <dsp:txXfrm>
        <a:off x="2291" y="1768820"/>
        <a:ext cx="2402253" cy="1768820"/>
      </dsp:txXfrm>
    </dsp:sp>
    <dsp:sp modelId="{E4E21671-54DB-440E-B27D-D06733577C11}">
      <dsp:nvSpPr>
        <dsp:cNvPr id="0" name=""/>
        <dsp:cNvSpPr/>
      </dsp:nvSpPr>
      <dsp:spPr>
        <a:xfrm>
          <a:off x="467147" y="265323"/>
          <a:ext cx="1472542" cy="1472542"/>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985EE5F-AD70-4879-8C14-170013AD7B39}">
      <dsp:nvSpPr>
        <dsp:cNvPr id="0" name=""/>
        <dsp:cNvSpPr/>
      </dsp:nvSpPr>
      <dsp:spPr>
        <a:xfrm>
          <a:off x="2476612" y="0"/>
          <a:ext cx="2402253" cy="4422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Limited information to locate/</a:t>
          </a:r>
          <a:r>
            <a:rPr lang="en-US" altLang="en-US" sz="2300" kern="1200" dirty="0" err="1"/>
            <a:t>analyse</a:t>
          </a:r>
          <a:r>
            <a:rPr lang="en-US" altLang="en-US" sz="2300" kern="1200" dirty="0"/>
            <a:t> markets </a:t>
          </a:r>
        </a:p>
      </dsp:txBody>
      <dsp:txXfrm>
        <a:off x="2476612" y="1768820"/>
        <a:ext cx="2402253" cy="1768820"/>
      </dsp:txXfrm>
    </dsp:sp>
    <dsp:sp modelId="{20A3D67B-D769-44DB-AB91-A4CA19A65146}">
      <dsp:nvSpPr>
        <dsp:cNvPr id="0" name=""/>
        <dsp:cNvSpPr/>
      </dsp:nvSpPr>
      <dsp:spPr>
        <a:xfrm>
          <a:off x="2941468" y="265323"/>
          <a:ext cx="1472542" cy="1472542"/>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3C1AB6-8A8B-4A59-B969-6A1762E6BFBE}">
      <dsp:nvSpPr>
        <dsp:cNvPr id="0" name=""/>
        <dsp:cNvSpPr/>
      </dsp:nvSpPr>
      <dsp:spPr>
        <a:xfrm>
          <a:off x="4950933" y="0"/>
          <a:ext cx="2402253" cy="4422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Inability to contact potential overseas customers</a:t>
          </a:r>
        </a:p>
      </dsp:txBody>
      <dsp:txXfrm>
        <a:off x="4950933" y="1768820"/>
        <a:ext cx="2402253" cy="1768820"/>
      </dsp:txXfrm>
    </dsp:sp>
    <dsp:sp modelId="{1A1A8363-BD11-4EAB-A70A-102DBE66E8A0}">
      <dsp:nvSpPr>
        <dsp:cNvPr id="0" name=""/>
        <dsp:cNvSpPr/>
      </dsp:nvSpPr>
      <dsp:spPr>
        <a:xfrm>
          <a:off x="5415788" y="265323"/>
          <a:ext cx="1472542" cy="1472542"/>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 r="-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9C8AE07-8D98-442D-B72D-B25B30E1AD5F}">
      <dsp:nvSpPr>
        <dsp:cNvPr id="0" name=""/>
        <dsp:cNvSpPr/>
      </dsp:nvSpPr>
      <dsp:spPr>
        <a:xfrm>
          <a:off x="7425254" y="0"/>
          <a:ext cx="2402253" cy="4422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Lack of managerial time, skills, and knowledge</a:t>
          </a:r>
        </a:p>
      </dsp:txBody>
      <dsp:txXfrm>
        <a:off x="7425254" y="1768820"/>
        <a:ext cx="2402253" cy="1768820"/>
      </dsp:txXfrm>
    </dsp:sp>
    <dsp:sp modelId="{14E0441C-D974-4E78-81B0-C112E3D6D82F}">
      <dsp:nvSpPr>
        <dsp:cNvPr id="0" name=""/>
        <dsp:cNvSpPr/>
      </dsp:nvSpPr>
      <dsp:spPr>
        <a:xfrm>
          <a:off x="7890109" y="265323"/>
          <a:ext cx="1472542" cy="1472542"/>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091AC2-C21D-4F7A-A90D-F8CAD03C8D12}">
      <dsp:nvSpPr>
        <dsp:cNvPr id="0" name=""/>
        <dsp:cNvSpPr/>
      </dsp:nvSpPr>
      <dsp:spPr>
        <a:xfrm>
          <a:off x="393191" y="3537640"/>
          <a:ext cx="9043416" cy="663307"/>
        </a:xfrm>
        <a:prstGeom prst="leftRightArrow">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5396-F77B-4132-9FB2-7CEF04F198A3}">
      <dsp:nvSpPr>
        <dsp:cNvPr id="0" name=""/>
        <dsp:cNvSpPr/>
      </dsp:nvSpPr>
      <dsp:spPr>
        <a:xfrm>
          <a:off x="1814" y="0"/>
          <a:ext cx="1902190" cy="30245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Shortage of working capital to finance exports</a:t>
          </a:r>
          <a:endParaRPr lang="de-DE" sz="1700" kern="1200" dirty="0"/>
        </a:p>
      </dsp:txBody>
      <dsp:txXfrm>
        <a:off x="1814" y="1209821"/>
        <a:ext cx="1902190" cy="1209821"/>
      </dsp:txXfrm>
    </dsp:sp>
    <dsp:sp modelId="{E4E21671-54DB-440E-B27D-D06733577C11}">
      <dsp:nvSpPr>
        <dsp:cNvPr id="0" name=""/>
        <dsp:cNvSpPr/>
      </dsp:nvSpPr>
      <dsp:spPr>
        <a:xfrm>
          <a:off x="449321" y="181473"/>
          <a:ext cx="1007176" cy="1007176"/>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985EE5F-AD70-4879-8C14-170013AD7B39}">
      <dsp:nvSpPr>
        <dsp:cNvPr id="0" name=""/>
        <dsp:cNvSpPr/>
      </dsp:nvSpPr>
      <dsp:spPr>
        <a:xfrm>
          <a:off x="1961071" y="0"/>
          <a:ext cx="1902190" cy="30245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Limited information to locate/</a:t>
          </a:r>
          <a:r>
            <a:rPr lang="en-US" altLang="en-US" sz="1700" kern="1200" dirty="0" err="1"/>
            <a:t>analyse</a:t>
          </a:r>
          <a:r>
            <a:rPr lang="en-US" altLang="en-US" sz="1700" kern="1200" dirty="0"/>
            <a:t> markets </a:t>
          </a:r>
        </a:p>
      </dsp:txBody>
      <dsp:txXfrm>
        <a:off x="1961071" y="1209821"/>
        <a:ext cx="1902190" cy="1209821"/>
      </dsp:txXfrm>
    </dsp:sp>
    <dsp:sp modelId="{20A3D67B-D769-44DB-AB91-A4CA19A65146}">
      <dsp:nvSpPr>
        <dsp:cNvPr id="0" name=""/>
        <dsp:cNvSpPr/>
      </dsp:nvSpPr>
      <dsp:spPr>
        <a:xfrm>
          <a:off x="2408578" y="181473"/>
          <a:ext cx="1007176" cy="1007176"/>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3C1AB6-8A8B-4A59-B969-6A1762E6BFBE}">
      <dsp:nvSpPr>
        <dsp:cNvPr id="0" name=""/>
        <dsp:cNvSpPr/>
      </dsp:nvSpPr>
      <dsp:spPr>
        <a:xfrm>
          <a:off x="3920327" y="0"/>
          <a:ext cx="1902190" cy="30245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Inability to contact potential overseas customers</a:t>
          </a:r>
        </a:p>
      </dsp:txBody>
      <dsp:txXfrm>
        <a:off x="3920327" y="1209821"/>
        <a:ext cx="1902190" cy="1209821"/>
      </dsp:txXfrm>
    </dsp:sp>
    <dsp:sp modelId="{1A1A8363-BD11-4EAB-A70A-102DBE66E8A0}">
      <dsp:nvSpPr>
        <dsp:cNvPr id="0" name=""/>
        <dsp:cNvSpPr/>
      </dsp:nvSpPr>
      <dsp:spPr>
        <a:xfrm>
          <a:off x="4367834" y="181473"/>
          <a:ext cx="1007176" cy="1007176"/>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 r="-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9C8AE07-8D98-442D-B72D-B25B30E1AD5F}">
      <dsp:nvSpPr>
        <dsp:cNvPr id="0" name=""/>
        <dsp:cNvSpPr/>
      </dsp:nvSpPr>
      <dsp:spPr>
        <a:xfrm>
          <a:off x="5879583" y="0"/>
          <a:ext cx="1902190" cy="302455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altLang="en-US" sz="1700" kern="1200" dirty="0"/>
            <a:t>Lack of managerial time, skills, and knowledge</a:t>
          </a:r>
        </a:p>
      </dsp:txBody>
      <dsp:txXfrm>
        <a:off x="5879583" y="1209821"/>
        <a:ext cx="1902190" cy="1209821"/>
      </dsp:txXfrm>
    </dsp:sp>
    <dsp:sp modelId="{14E0441C-D974-4E78-81B0-C112E3D6D82F}">
      <dsp:nvSpPr>
        <dsp:cNvPr id="0" name=""/>
        <dsp:cNvSpPr/>
      </dsp:nvSpPr>
      <dsp:spPr>
        <a:xfrm>
          <a:off x="6327090" y="181473"/>
          <a:ext cx="1007176" cy="1007176"/>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091AC2-C21D-4F7A-A90D-F8CAD03C8D12}">
      <dsp:nvSpPr>
        <dsp:cNvPr id="0" name=""/>
        <dsp:cNvSpPr/>
      </dsp:nvSpPr>
      <dsp:spPr>
        <a:xfrm>
          <a:off x="311343" y="2419643"/>
          <a:ext cx="7160901" cy="453683"/>
        </a:xfrm>
        <a:prstGeom prst="leftRightArrow">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E6FF8-5EB0-41D5-9CA7-586A25CC096D}">
      <dsp:nvSpPr>
        <dsp:cNvPr id="0" name=""/>
        <dsp:cNvSpPr/>
      </dsp:nvSpPr>
      <dsp:spPr>
        <a:xfrm>
          <a:off x="2995" y="630987"/>
          <a:ext cx="2376433" cy="142585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pitchFamily="1" charset="0"/>
            <a:buNone/>
          </a:pPr>
          <a:r>
            <a:rPr lang="en-US" sz="2000" kern="1200" dirty="0">
              <a:ea typeface="+mn-ea"/>
            </a:rPr>
            <a:t>Young age of firms (resource access)</a:t>
          </a:r>
          <a:endParaRPr lang="de-DE" sz="2000" kern="1200" dirty="0"/>
        </a:p>
      </dsp:txBody>
      <dsp:txXfrm>
        <a:off x="2995" y="630987"/>
        <a:ext cx="2376433" cy="1425859"/>
      </dsp:txXfrm>
    </dsp:sp>
    <dsp:sp modelId="{983E08B1-10B5-4F72-A42E-30218740FAAF}">
      <dsp:nvSpPr>
        <dsp:cNvPr id="0" name=""/>
        <dsp:cNvSpPr/>
      </dsp:nvSpPr>
      <dsp:spPr>
        <a:xfrm>
          <a:off x="2617071" y="630987"/>
          <a:ext cx="2376433" cy="1425859"/>
        </a:xfrm>
        <a:prstGeom prst="rect">
          <a:avLst/>
        </a:prstGeom>
        <a:solidFill>
          <a:schemeClr val="accent5">
            <a:hueOff val="-1050478"/>
            <a:satOff val="-1461"/>
            <a:lumOff val="-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mn-ea"/>
            </a:rPr>
            <a:t>Young founder and personnel </a:t>
          </a:r>
          <a:endParaRPr lang="en-US" sz="2000" kern="1200" dirty="0">
            <a:ea typeface="+mn-ea"/>
          </a:endParaRPr>
        </a:p>
      </dsp:txBody>
      <dsp:txXfrm>
        <a:off x="2617071" y="630987"/>
        <a:ext cx="2376433" cy="1425859"/>
      </dsp:txXfrm>
    </dsp:sp>
    <dsp:sp modelId="{D44E85EE-C662-4733-A9F7-F2CF9314844A}">
      <dsp:nvSpPr>
        <dsp:cNvPr id="0" name=""/>
        <dsp:cNvSpPr/>
      </dsp:nvSpPr>
      <dsp:spPr>
        <a:xfrm>
          <a:off x="5231148" y="630987"/>
          <a:ext cx="2376433" cy="1425859"/>
        </a:xfrm>
        <a:prstGeom prst="rect">
          <a:avLst/>
        </a:prstGeom>
        <a:solidFill>
          <a:schemeClr val="accent5">
            <a:hueOff val="-2100956"/>
            <a:satOff val="-2922"/>
            <a:lumOff val="-1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a typeface="+mn-ea"/>
            </a:rPr>
            <a:t>Difficulty to hire high potentials, although knowledge requirements are exceptional</a:t>
          </a:r>
        </a:p>
      </dsp:txBody>
      <dsp:txXfrm>
        <a:off x="5231148" y="630987"/>
        <a:ext cx="2376433" cy="1425859"/>
      </dsp:txXfrm>
    </dsp:sp>
    <dsp:sp modelId="{727FF899-D926-4797-91C2-B270A109AC02}">
      <dsp:nvSpPr>
        <dsp:cNvPr id="0" name=""/>
        <dsp:cNvSpPr/>
      </dsp:nvSpPr>
      <dsp:spPr>
        <a:xfrm>
          <a:off x="7845224" y="630987"/>
          <a:ext cx="2376433" cy="1425859"/>
        </a:xfrm>
        <a:prstGeom prst="rect">
          <a:avLst/>
        </a:prstGeom>
        <a:solidFill>
          <a:schemeClr val="accent5">
            <a:hueOff val="-3151433"/>
            <a:satOff val="-4383"/>
            <a:lumOff val="-1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a typeface="+mn-ea"/>
            </a:rPr>
            <a:t>Problems of financial support (venture capitalists)</a:t>
          </a:r>
        </a:p>
      </dsp:txBody>
      <dsp:txXfrm>
        <a:off x="7845224" y="630987"/>
        <a:ext cx="2376433" cy="1425859"/>
      </dsp:txXfrm>
    </dsp:sp>
    <dsp:sp modelId="{818419B5-745C-42A9-8595-DCCB0E0148EF}">
      <dsp:nvSpPr>
        <dsp:cNvPr id="0" name=""/>
        <dsp:cNvSpPr/>
      </dsp:nvSpPr>
      <dsp:spPr>
        <a:xfrm>
          <a:off x="2995" y="2294490"/>
          <a:ext cx="2376433" cy="1425859"/>
        </a:xfrm>
        <a:prstGeom prst="rect">
          <a:avLst/>
        </a:prstGeom>
        <a:solidFill>
          <a:schemeClr val="accent5">
            <a:hueOff val="-4201911"/>
            <a:satOff val="-5845"/>
            <a:lumOff val="-2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pitchFamily="1" charset="0"/>
            <a:buNone/>
          </a:pPr>
          <a:r>
            <a:rPr lang="en-US" sz="2000" kern="1200" dirty="0">
              <a:ea typeface="+mn-ea"/>
            </a:rPr>
            <a:t>R&amp;D takes normally too long and is too expensive</a:t>
          </a:r>
        </a:p>
      </dsp:txBody>
      <dsp:txXfrm>
        <a:off x="2995" y="2294490"/>
        <a:ext cx="2376433" cy="1425859"/>
      </dsp:txXfrm>
    </dsp:sp>
    <dsp:sp modelId="{9804480C-23EB-4227-91EB-E9BFFE6DFDF8}">
      <dsp:nvSpPr>
        <dsp:cNvPr id="0" name=""/>
        <dsp:cNvSpPr/>
      </dsp:nvSpPr>
      <dsp:spPr>
        <a:xfrm>
          <a:off x="2617071" y="2294490"/>
          <a:ext cx="2376433" cy="1425859"/>
        </a:xfrm>
        <a:prstGeom prst="rect">
          <a:avLst/>
        </a:prstGeom>
        <a:solidFill>
          <a:schemeClr val="accent5">
            <a:hueOff val="-5252389"/>
            <a:satOff val="-7306"/>
            <a:lumOff val="-28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mn-ea"/>
            </a:rPr>
            <a:t>Normally inefficient transformation process from idea to market</a:t>
          </a:r>
          <a:endParaRPr lang="en-US" sz="2000" kern="1200" dirty="0">
            <a:ea typeface="+mn-ea"/>
          </a:endParaRPr>
        </a:p>
      </dsp:txBody>
      <dsp:txXfrm>
        <a:off x="2617071" y="2294490"/>
        <a:ext cx="2376433" cy="1425859"/>
      </dsp:txXfrm>
    </dsp:sp>
    <dsp:sp modelId="{D4BA1492-1B0E-4CF7-8507-86816D4B912C}">
      <dsp:nvSpPr>
        <dsp:cNvPr id="0" name=""/>
        <dsp:cNvSpPr/>
      </dsp:nvSpPr>
      <dsp:spPr>
        <a:xfrm>
          <a:off x="5231148" y="2294490"/>
          <a:ext cx="2376433" cy="1425859"/>
        </a:xfrm>
        <a:prstGeom prst="rect">
          <a:avLst/>
        </a:prstGeom>
        <a:solidFill>
          <a:schemeClr val="accent5">
            <a:hueOff val="-6302867"/>
            <a:satOff val="-8767"/>
            <a:lumOff val="-3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mn-ea"/>
            </a:rPr>
            <a:t>Marketing cost wrongly estimated</a:t>
          </a:r>
          <a:endParaRPr lang="en-US" sz="2000" kern="1200" dirty="0">
            <a:ea typeface="+mn-ea"/>
          </a:endParaRPr>
        </a:p>
      </dsp:txBody>
      <dsp:txXfrm>
        <a:off x="5231148" y="2294490"/>
        <a:ext cx="2376433" cy="1425859"/>
      </dsp:txXfrm>
    </dsp:sp>
    <dsp:sp modelId="{74249F47-CA4C-4492-864B-05ED6C3C7792}">
      <dsp:nvSpPr>
        <dsp:cNvPr id="0" name=""/>
        <dsp:cNvSpPr/>
      </dsp:nvSpPr>
      <dsp:spPr>
        <a:xfrm>
          <a:off x="7845224" y="2294490"/>
          <a:ext cx="2376433" cy="1425859"/>
        </a:xfrm>
        <a:prstGeom prst="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mn-ea"/>
            </a:rPr>
            <a:t>Weak revenue flows in the beginning</a:t>
          </a:r>
          <a:endParaRPr lang="en-US" sz="2000" kern="1200" dirty="0">
            <a:ea typeface="+mn-ea"/>
          </a:endParaRPr>
        </a:p>
      </dsp:txBody>
      <dsp:txXfrm>
        <a:off x="7845224" y="2294490"/>
        <a:ext cx="2376433" cy="1425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11DFA-4164-4A51-A9E7-9EEDFFF2EA7D}">
      <dsp:nvSpPr>
        <dsp:cNvPr id="0" name=""/>
        <dsp:cNvSpPr/>
      </dsp:nvSpPr>
      <dsp:spPr>
        <a:xfrm rot="10800000">
          <a:off x="2341963" y="998"/>
          <a:ext cx="8376636" cy="9282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326"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t>There are different pull and push factors for SME Internationalisation</a:t>
          </a:r>
        </a:p>
      </dsp:txBody>
      <dsp:txXfrm rot="10800000">
        <a:off x="2574021" y="998"/>
        <a:ext cx="8144578" cy="928234"/>
      </dsp:txXfrm>
    </dsp:sp>
    <dsp:sp modelId="{89DF400B-F64B-423C-B167-6D46C139F64A}">
      <dsp:nvSpPr>
        <dsp:cNvPr id="0" name=""/>
        <dsp:cNvSpPr/>
      </dsp:nvSpPr>
      <dsp:spPr>
        <a:xfrm>
          <a:off x="1877846" y="998"/>
          <a:ext cx="928234" cy="92823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5C43C-B56D-457C-A9C5-15B79B7B7D6F}">
      <dsp:nvSpPr>
        <dsp:cNvPr id="0" name=""/>
        <dsp:cNvSpPr/>
      </dsp:nvSpPr>
      <dsp:spPr>
        <a:xfrm rot="10800000">
          <a:off x="2341963" y="1173890"/>
          <a:ext cx="8376636" cy="9282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326"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t>SMEs face barriers in internationalisation that are often related to their small size and a lack of resources </a:t>
          </a:r>
        </a:p>
      </dsp:txBody>
      <dsp:txXfrm rot="10800000">
        <a:off x="2574021" y="1173890"/>
        <a:ext cx="8144578" cy="928234"/>
      </dsp:txXfrm>
    </dsp:sp>
    <dsp:sp modelId="{EF942046-5E9B-4F79-A894-3999587A9E3B}">
      <dsp:nvSpPr>
        <dsp:cNvPr id="0" name=""/>
        <dsp:cNvSpPr/>
      </dsp:nvSpPr>
      <dsp:spPr>
        <a:xfrm>
          <a:off x="1877846" y="1173890"/>
          <a:ext cx="928234" cy="9282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14098-C8A8-4944-AF9F-98A9E280E40F}">
      <dsp:nvSpPr>
        <dsp:cNvPr id="0" name=""/>
        <dsp:cNvSpPr/>
      </dsp:nvSpPr>
      <dsp:spPr>
        <a:xfrm rot="10800000">
          <a:off x="2341963" y="2346782"/>
          <a:ext cx="8376636" cy="9282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326"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t>The two main internationalisation patterns are the Uppsala Model and Born </a:t>
          </a:r>
          <a:r>
            <a:rPr lang="en-GB" sz="2600" kern="1200" noProof="0" dirty="0" err="1"/>
            <a:t>Globals</a:t>
          </a:r>
          <a:endParaRPr lang="en-GB" sz="2600" kern="1200" noProof="0" dirty="0"/>
        </a:p>
      </dsp:txBody>
      <dsp:txXfrm rot="10800000">
        <a:off x="2574021" y="2346782"/>
        <a:ext cx="8144578" cy="928234"/>
      </dsp:txXfrm>
    </dsp:sp>
    <dsp:sp modelId="{8BEEDE03-F917-4F5D-BEDF-FD5BEC2D3743}">
      <dsp:nvSpPr>
        <dsp:cNvPr id="0" name=""/>
        <dsp:cNvSpPr/>
      </dsp:nvSpPr>
      <dsp:spPr>
        <a:xfrm>
          <a:off x="1877846" y="2346782"/>
          <a:ext cx="928234" cy="92823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F4B42-789D-4B77-A471-0A94C0F8A788}">
      <dsp:nvSpPr>
        <dsp:cNvPr id="0" name=""/>
        <dsp:cNvSpPr/>
      </dsp:nvSpPr>
      <dsp:spPr>
        <a:xfrm rot="10800000">
          <a:off x="2341963" y="3519673"/>
          <a:ext cx="8376636" cy="92823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326"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t>SMEs need to wisely decide upon their strategic setup in order to be internationally competitive</a:t>
          </a:r>
        </a:p>
      </dsp:txBody>
      <dsp:txXfrm rot="10800000">
        <a:off x="2574021" y="3519673"/>
        <a:ext cx="8144578" cy="928234"/>
      </dsp:txXfrm>
    </dsp:sp>
    <dsp:sp modelId="{31F79B9C-0979-4AC0-AA6A-2A9A2DFC056B}">
      <dsp:nvSpPr>
        <dsp:cNvPr id="0" name=""/>
        <dsp:cNvSpPr/>
      </dsp:nvSpPr>
      <dsp:spPr>
        <a:xfrm>
          <a:off x="1877846" y="3519673"/>
          <a:ext cx="928234" cy="928234"/>
        </a:xfrm>
        <a:prstGeom prst="ellipse">
          <a:avLst/>
        </a:prstGeom>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C9FD9726-ACA5-4D4E-B9D1-6075EB4F2868}" type="datetimeFigureOut">
              <a:rPr lang="en-US" smtClean="0"/>
              <a:pPr/>
              <a:t>9/25/2019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C8747985-0E77-432B-B526-3D6147226863}" type="slidenum">
              <a:rPr lang="en-US" smtClean="0"/>
              <a:pPr/>
              <a:t>‹Nr.›</a:t>
            </a:fld>
            <a:endParaRPr lang="en-US" dirty="0"/>
          </a:p>
        </p:txBody>
      </p:sp>
    </p:spTree>
    <p:extLst>
      <p:ext uri="{BB962C8B-B14F-4D97-AF65-F5344CB8AC3E}">
        <p14:creationId xmlns:p14="http://schemas.microsoft.com/office/powerpoint/2010/main" val="122065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anager-magazin.de/fotostrecke/0,2828,26159,00.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youtube.com/watch?v=mO7_EM9NDdY&amp;feature=relmfu" TargetMode="External"/><Relationship Id="rId4" Type="http://schemas.openxmlformats.org/officeDocument/2006/relationships/hyperlink" Target="http://www.youtube.com/watch?v=mtdf_b6T4Xo&amp;feature=relmf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International_Standard_Book_Number"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Special:BookSources/978-0-387-98147-5"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rchardpig.co.uk/index.ph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heconfigteam.co.u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lienbildplatzhalter 1"/>
          <p:cNvSpPr>
            <a:spLocks noGrp="1" noRot="1" noChangeAspect="1" noTextEdit="1"/>
          </p:cNvSpPr>
          <p:nvPr>
            <p:ph type="sldImg"/>
          </p:nvPr>
        </p:nvSpPr>
        <p:spPr>
          <a:ln/>
        </p:spPr>
      </p:sp>
      <p:sp>
        <p:nvSpPr>
          <p:cNvPr id="265219" name="Notizenplatzhalter 2"/>
          <p:cNvSpPr>
            <a:spLocks noGrp="1"/>
          </p:cNvSpPr>
          <p:nvPr>
            <p:ph type="body" idx="1"/>
          </p:nvPr>
        </p:nvSpPr>
        <p:spPr>
          <a:noFill/>
        </p:spPr>
        <p:txBody>
          <a:bodyPr/>
          <a:lstStyle/>
          <a:p>
            <a:r>
              <a:rPr lang="de-DE" altLang="en-US" dirty="0"/>
              <a:t>http://www.seat-styler.de/</a:t>
            </a:r>
          </a:p>
          <a:p>
            <a:pPr marL="0" lvl="1"/>
            <a:r>
              <a:rPr lang="en-US" altLang="en-US" sz="1400" dirty="0">
                <a:hlinkClick r:id="rId3"/>
              </a:rPr>
              <a:t>http://www.manager-magazin.de/fotostrecke/0,2828,26159,00.html</a:t>
            </a:r>
            <a:endParaRPr lang="en-US" altLang="en-US" sz="1400" dirty="0"/>
          </a:p>
          <a:p>
            <a:pPr marL="0" lvl="1"/>
            <a:r>
              <a:rPr lang="en-US" altLang="en-US" sz="1400" dirty="0"/>
              <a:t>https://www.companisto.com/de/view-all-startups</a:t>
            </a:r>
          </a:p>
          <a:p>
            <a:pPr marL="0" lvl="1"/>
            <a:endParaRPr lang="de-DE" altLang="en-US" sz="1400" dirty="0"/>
          </a:p>
          <a:p>
            <a:r>
              <a:rPr lang="en-US" altLang="en-US" dirty="0">
                <a:hlinkClick r:id="rId4"/>
              </a:rPr>
              <a:t>http://www.youtube.com/watch?v=mtdf_b6T4Xo&amp;feature=relmfu</a:t>
            </a:r>
            <a:r>
              <a:rPr lang="en-US" altLang="en-US" dirty="0"/>
              <a:t> min 6:40</a:t>
            </a:r>
          </a:p>
          <a:p>
            <a:endParaRPr lang="en-US" altLang="en-US" dirty="0"/>
          </a:p>
          <a:p>
            <a:r>
              <a:rPr lang="en-US" altLang="en-US" dirty="0">
                <a:hlinkClick r:id="rId5"/>
              </a:rPr>
              <a:t>http://www.youtube.com/watch?v=mO7_EM9NDdY&amp;feature=relmfu</a:t>
            </a:r>
            <a:r>
              <a:rPr lang="en-US" altLang="en-US" dirty="0"/>
              <a:t> until 2:40</a:t>
            </a:r>
          </a:p>
          <a:p>
            <a:pPr marL="0" lvl="1"/>
            <a:endParaRPr lang="en-US" altLang="en-US" sz="1400" dirty="0"/>
          </a:p>
          <a:p>
            <a:endParaRPr lang="de-DE" altLang="en-US" dirty="0"/>
          </a:p>
          <a:p>
            <a:endParaRPr lang="en-US" altLang="en-US" dirty="0"/>
          </a:p>
        </p:txBody>
      </p:sp>
      <p:sp>
        <p:nvSpPr>
          <p:cNvPr id="265220" name="Datumsplatzhalt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4375" indent="-273050">
              <a:spcBef>
                <a:spcPct val="30000"/>
              </a:spcBef>
              <a:defRPr sz="1200">
                <a:solidFill>
                  <a:schemeClr val="tx1"/>
                </a:solidFill>
                <a:latin typeface="Verdana" panose="020B0604030504040204" pitchFamily="34" charset="0"/>
                <a:ea typeface="MS PGothic" panose="020B0600070205080204" pitchFamily="34" charset="-128"/>
              </a:defRPr>
            </a:lvl2pPr>
            <a:lvl3pPr marL="1100138" indent="-217488">
              <a:spcBef>
                <a:spcPct val="30000"/>
              </a:spcBef>
              <a:defRPr sz="1200">
                <a:solidFill>
                  <a:schemeClr val="tx1"/>
                </a:solidFill>
                <a:latin typeface="Verdana" panose="020B0604030504040204" pitchFamily="34" charset="0"/>
                <a:ea typeface="MS PGothic" panose="020B0600070205080204" pitchFamily="34" charset="-128"/>
              </a:defRPr>
            </a:lvl3pPr>
            <a:lvl4pPr marL="1541463" indent="-217488">
              <a:spcBef>
                <a:spcPct val="30000"/>
              </a:spcBef>
              <a:defRPr sz="1200">
                <a:solidFill>
                  <a:schemeClr val="tx1"/>
                </a:solidFill>
                <a:latin typeface="Verdana" panose="020B0604030504040204" pitchFamily="34" charset="0"/>
                <a:ea typeface="MS PGothic" panose="020B0600070205080204" pitchFamily="34" charset="-128"/>
              </a:defRPr>
            </a:lvl4pPr>
            <a:lvl5pPr marL="1982788" indent="-217488">
              <a:spcBef>
                <a:spcPct val="30000"/>
              </a:spcBef>
              <a:defRPr sz="1200">
                <a:solidFill>
                  <a:schemeClr val="tx1"/>
                </a:solidFill>
                <a:latin typeface="Verdana" panose="020B0604030504040204" pitchFamily="34" charset="0"/>
                <a:ea typeface="MS PGothic" panose="020B0600070205080204" pitchFamily="34" charset="-128"/>
              </a:defRPr>
            </a:lvl5pPr>
            <a:lvl6pPr marL="24399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71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43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115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BE0E5FCE-3F23-4273-BA57-A44920A097C9}" type="datetime1">
              <a:rPr lang="de-DE" altLang="en-US" sz="1100" smtClean="0">
                <a:solidFill>
                  <a:srgbClr val="000000"/>
                </a:solidFill>
              </a:rPr>
              <a:pPr>
                <a:spcBef>
                  <a:spcPct val="0"/>
                </a:spcBef>
              </a:pPr>
              <a:t>25.09.2019</a:t>
            </a:fld>
            <a:endParaRPr lang="de-DE" altLang="en-US" sz="1100">
              <a:solidFill>
                <a:srgbClr val="000000"/>
              </a:solidFill>
            </a:endParaRPr>
          </a:p>
        </p:txBody>
      </p:sp>
      <p:sp>
        <p:nvSpPr>
          <p:cNvPr id="265221" name="Foliennummernplatzhalt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4375" indent="-273050">
              <a:spcBef>
                <a:spcPct val="30000"/>
              </a:spcBef>
              <a:defRPr sz="1200">
                <a:solidFill>
                  <a:schemeClr val="tx1"/>
                </a:solidFill>
                <a:latin typeface="Verdana" panose="020B0604030504040204" pitchFamily="34" charset="0"/>
                <a:ea typeface="MS PGothic" panose="020B0600070205080204" pitchFamily="34" charset="-128"/>
              </a:defRPr>
            </a:lvl2pPr>
            <a:lvl3pPr marL="1100138" indent="-217488">
              <a:spcBef>
                <a:spcPct val="30000"/>
              </a:spcBef>
              <a:defRPr sz="1200">
                <a:solidFill>
                  <a:schemeClr val="tx1"/>
                </a:solidFill>
                <a:latin typeface="Verdana" panose="020B0604030504040204" pitchFamily="34" charset="0"/>
                <a:ea typeface="MS PGothic" panose="020B0600070205080204" pitchFamily="34" charset="-128"/>
              </a:defRPr>
            </a:lvl3pPr>
            <a:lvl4pPr marL="1541463" indent="-217488">
              <a:spcBef>
                <a:spcPct val="30000"/>
              </a:spcBef>
              <a:defRPr sz="1200">
                <a:solidFill>
                  <a:schemeClr val="tx1"/>
                </a:solidFill>
                <a:latin typeface="Verdana" panose="020B0604030504040204" pitchFamily="34" charset="0"/>
                <a:ea typeface="MS PGothic" panose="020B0600070205080204" pitchFamily="34" charset="-128"/>
              </a:defRPr>
            </a:lvl4pPr>
            <a:lvl5pPr marL="1982788" indent="-217488">
              <a:spcBef>
                <a:spcPct val="30000"/>
              </a:spcBef>
              <a:defRPr sz="1200">
                <a:solidFill>
                  <a:schemeClr val="tx1"/>
                </a:solidFill>
                <a:latin typeface="Verdana" panose="020B0604030504040204" pitchFamily="34" charset="0"/>
                <a:ea typeface="MS PGothic" panose="020B0600070205080204" pitchFamily="34" charset="-128"/>
              </a:defRPr>
            </a:lvl5pPr>
            <a:lvl6pPr marL="24399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71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43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11588" indent="-217488"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DC6D63EF-C475-494F-92CC-C825F410657A}" type="slidenum">
              <a:rPr lang="de-DE" altLang="en-US" sz="1100" smtClean="0">
                <a:solidFill>
                  <a:srgbClr val="000000"/>
                </a:solidFill>
                <a:cs typeface="Arial" panose="020B0604020202020204" pitchFamily="34" charset="0"/>
              </a:rPr>
              <a:pPr>
                <a:spcBef>
                  <a:spcPct val="0"/>
                </a:spcBef>
              </a:pPr>
              <a:t>1</a:t>
            </a:fld>
            <a:endParaRPr lang="de-DE" altLang="en-US" sz="13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49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Typically, firms start exporting to a country via an agent, later establish a sales subsidiary, and eventually, in some cases, begin production in the host country</a:t>
            </a:r>
          </a:p>
          <a:p>
            <a:r>
              <a:rPr lang="en-US" dirty="0"/>
              <a:t>Not so much physical but psychic distance plays a role</a:t>
            </a:r>
          </a:p>
          <a:p>
            <a:pPr lvl="1"/>
            <a:r>
              <a:rPr lang="en-US" dirty="0"/>
              <a:t>The psychic distance is defined as the sum of factors preventing the flow of information from and to the market. Examples are differences in language, education, business practices, culture, and industrial development.</a:t>
            </a:r>
          </a:p>
          <a:p>
            <a:r>
              <a:rPr lang="en-US" dirty="0"/>
              <a:t>successive establishment of operations in new countries</a:t>
            </a:r>
          </a:p>
          <a:p>
            <a:r>
              <a:rPr lang="en-US" altLang="en-US" dirty="0"/>
              <a:t>Uppsala-</a:t>
            </a:r>
            <a:r>
              <a:rPr lang="en-US" altLang="en-US" dirty="0" err="1"/>
              <a:t>internationalisation</a:t>
            </a:r>
            <a:endParaRPr lang="en-US" dirty="0"/>
          </a:p>
          <a:p>
            <a:endParaRPr lang="en-US" dirty="0"/>
          </a:p>
          <a:p>
            <a:endParaRPr lang="en-US" dirty="0"/>
          </a:p>
          <a:p>
            <a:r>
              <a:rPr lang="en-US" dirty="0" err="1"/>
              <a:t>Johanson</a:t>
            </a:r>
            <a:r>
              <a:rPr lang="en-US" dirty="0"/>
              <a:t>, J., &amp; </a:t>
            </a:r>
            <a:r>
              <a:rPr lang="en-US" dirty="0" err="1"/>
              <a:t>Vahlne</a:t>
            </a:r>
            <a:r>
              <a:rPr lang="en-US" dirty="0"/>
              <a:t>, J. E. (1977). The </a:t>
            </a:r>
            <a:r>
              <a:rPr lang="en-US" dirty="0" err="1"/>
              <a:t>internationalisation</a:t>
            </a:r>
            <a:r>
              <a:rPr lang="en-US" dirty="0"/>
              <a:t> process of the firm-a model of knowledge development and increasing foreign market commitments. </a:t>
            </a:r>
            <a:r>
              <a:rPr lang="en-US" i="1" dirty="0"/>
              <a:t>Journal of international business studies</a:t>
            </a:r>
            <a:r>
              <a:rPr lang="en-US" dirty="0"/>
              <a:t>, 23-32.</a:t>
            </a:r>
          </a:p>
        </p:txBody>
      </p:sp>
      <p:sp>
        <p:nvSpPr>
          <p:cNvPr id="4" name="Slide Number Placeholder 3"/>
          <p:cNvSpPr>
            <a:spLocks noGrp="1"/>
          </p:cNvSpPr>
          <p:nvPr>
            <p:ph type="sldNum" sz="quarter" idx="10"/>
          </p:nvPr>
        </p:nvSpPr>
        <p:spPr/>
        <p:txBody>
          <a:bodyPr/>
          <a:lstStyle/>
          <a:p>
            <a:fld id="{C8747985-0E77-432B-B526-3D6147226863}" type="slidenum">
              <a:rPr lang="en-US" smtClean="0"/>
              <a:t>13</a:t>
            </a:fld>
            <a:endParaRPr lang="en-US"/>
          </a:p>
        </p:txBody>
      </p:sp>
    </p:spTree>
    <p:extLst>
      <p:ext uri="{BB962C8B-B14F-4D97-AF65-F5344CB8AC3E}">
        <p14:creationId xmlns:p14="http://schemas.microsoft.com/office/powerpoint/2010/main" val="125694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ea typeface="+mn-ea"/>
                <a:cs typeface="+mn-cs"/>
              </a:rPr>
              <a:t>Schulz, A., </a:t>
            </a:r>
            <a:r>
              <a:rPr lang="en-GB" sz="1200" kern="1200" dirty="0" err="1">
                <a:solidFill>
                  <a:schemeClr val="tx1"/>
                </a:solidFill>
                <a:effectLst/>
                <a:ea typeface="+mn-ea"/>
                <a:cs typeface="+mn-cs"/>
              </a:rPr>
              <a:t>Borghoff</a:t>
            </a:r>
            <a:r>
              <a:rPr lang="en-GB" sz="1200" kern="1200" dirty="0">
                <a:solidFill>
                  <a:schemeClr val="tx1"/>
                </a:solidFill>
                <a:effectLst/>
                <a:ea typeface="+mn-ea"/>
                <a:cs typeface="+mn-cs"/>
              </a:rPr>
              <a:t>, T., &amp; Kraus, S. (2009). International entrepreneurship: towards a theory of SME internationalisation. International Journal of Business and Economics, 9(1), 1-12.</a:t>
            </a:r>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15</a:t>
            </a:fld>
            <a:endParaRPr lang="en-US" dirty="0"/>
          </a:p>
        </p:txBody>
      </p:sp>
    </p:spTree>
    <p:extLst>
      <p:ext uri="{BB962C8B-B14F-4D97-AF65-F5344CB8AC3E}">
        <p14:creationId xmlns:p14="http://schemas.microsoft.com/office/powerpoint/2010/main" val="429101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effectLst/>
              </a:rPr>
              <a:t>Ghemawat</a:t>
            </a:r>
            <a:r>
              <a:rPr lang="en-GB" dirty="0">
                <a:effectLst/>
              </a:rPr>
              <a:t>, P. (2007). Redefining Global Strategy: Crossing Borders in a World where Differences Still Matter. Harvard Business Press.</a:t>
            </a:r>
          </a:p>
        </p:txBody>
      </p:sp>
      <p:sp>
        <p:nvSpPr>
          <p:cNvPr id="4" name="Slide Number Placeholder 3"/>
          <p:cNvSpPr>
            <a:spLocks noGrp="1"/>
          </p:cNvSpPr>
          <p:nvPr>
            <p:ph type="sldNum" sz="quarter" idx="10"/>
          </p:nvPr>
        </p:nvSpPr>
        <p:spPr/>
        <p:txBody>
          <a:bodyPr/>
          <a:lstStyle/>
          <a:p>
            <a:fld id="{C8747985-0E77-432B-B526-3D6147226863}" type="slidenum">
              <a:rPr lang="en-US" smtClean="0"/>
              <a:t>19</a:t>
            </a:fld>
            <a:endParaRPr lang="en-US" dirty="0"/>
          </a:p>
        </p:txBody>
      </p:sp>
    </p:spTree>
    <p:extLst>
      <p:ext uri="{BB962C8B-B14F-4D97-AF65-F5344CB8AC3E}">
        <p14:creationId xmlns:p14="http://schemas.microsoft.com/office/powerpoint/2010/main" val="428897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21</a:t>
            </a:fld>
            <a:endParaRPr lang="en-US" dirty="0"/>
          </a:p>
        </p:txBody>
      </p:sp>
    </p:spTree>
    <p:extLst>
      <p:ext uri="{BB962C8B-B14F-4D97-AF65-F5344CB8AC3E}">
        <p14:creationId xmlns:p14="http://schemas.microsoft.com/office/powerpoint/2010/main" val="818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lienbildplatzhalter 1"/>
          <p:cNvSpPr>
            <a:spLocks noGrp="1" noRot="1" noChangeAspect="1" noTextEdit="1"/>
          </p:cNvSpPr>
          <p:nvPr>
            <p:ph type="sldImg"/>
          </p:nvPr>
        </p:nvSpPr>
        <p:spPr>
          <a:ln/>
        </p:spPr>
      </p:sp>
      <p:sp>
        <p:nvSpPr>
          <p:cNvPr id="277507" name="Notizenplatzhalter 2"/>
          <p:cNvSpPr>
            <a:spLocks noGrp="1"/>
          </p:cNvSpPr>
          <p:nvPr>
            <p:ph type="body" idx="1"/>
          </p:nvPr>
        </p:nvSpPr>
        <p:spPr>
          <a:noFill/>
        </p:spPr>
        <p:txBody>
          <a:bodyPr/>
          <a:lstStyle/>
          <a:p>
            <a:r>
              <a:rPr lang="en-US" sz="1200" b="0" i="0" kern="1200" dirty="0" err="1">
                <a:solidFill>
                  <a:schemeClr val="tx1"/>
                </a:solidFill>
                <a:effectLst/>
                <a:latin typeface="Calibri" panose="020F0502020204030204" pitchFamily="34" charset="0"/>
                <a:ea typeface="+mn-ea"/>
                <a:cs typeface="+mn-cs"/>
              </a:rPr>
              <a:t>Winterhalter</a:t>
            </a:r>
            <a:r>
              <a:rPr lang="en-US" sz="1200" b="0" i="0" kern="1200" dirty="0">
                <a:solidFill>
                  <a:schemeClr val="tx1"/>
                </a:solidFill>
                <a:effectLst/>
                <a:latin typeface="Calibri" panose="020F0502020204030204" pitchFamily="34" charset="0"/>
                <a:ea typeface="+mn-ea"/>
                <a:cs typeface="+mn-cs"/>
              </a:rPr>
              <a:t> was established in 1947 as a manufacturer of dishwashers to businesses (B2B) and is best described as a ‘hidden champion’.</a:t>
            </a:r>
          </a:p>
          <a:p>
            <a:r>
              <a:rPr lang="en-US" sz="1200" b="0" i="0" kern="1200" dirty="0" err="1">
                <a:solidFill>
                  <a:schemeClr val="tx1"/>
                </a:solidFill>
                <a:effectLst/>
                <a:latin typeface="Calibri" panose="020F0502020204030204" pitchFamily="34" charset="0"/>
                <a:ea typeface="+mn-ea"/>
                <a:cs typeface="+mn-cs"/>
              </a:rPr>
              <a:t>Winterhalter’s</a:t>
            </a:r>
            <a:r>
              <a:rPr lang="en-US" sz="1200" b="0" i="0" kern="1200" dirty="0">
                <a:solidFill>
                  <a:schemeClr val="tx1"/>
                </a:solidFill>
                <a:effectLst/>
                <a:latin typeface="Calibri" panose="020F0502020204030204" pitchFamily="34" charset="0"/>
                <a:ea typeface="+mn-ea"/>
                <a:cs typeface="+mn-cs"/>
              </a:rPr>
              <a:t> biggest problem in the beginning, was defining its market. One reason was the fragmentation of the B2B dishwasher market: what a hospital needed was very different from large hotels and military requirements.</a:t>
            </a:r>
          </a:p>
          <a:p>
            <a:r>
              <a:rPr lang="en-US" sz="1200" b="0" i="0" kern="1200" dirty="0">
                <a:solidFill>
                  <a:schemeClr val="tx1"/>
                </a:solidFill>
                <a:effectLst/>
                <a:latin typeface="Calibri" panose="020F0502020204030204" pitchFamily="34" charset="0"/>
                <a:ea typeface="+mn-ea"/>
                <a:cs typeface="+mn-cs"/>
              </a:rPr>
              <a:t>In the mid-seventies, founder Jurgen </a:t>
            </a:r>
            <a:r>
              <a:rPr lang="en-US" sz="1200" b="0" i="0" kern="1200" dirty="0" err="1">
                <a:solidFill>
                  <a:schemeClr val="tx1"/>
                </a:solidFill>
                <a:effectLst/>
                <a:latin typeface="Calibri" panose="020F0502020204030204" pitchFamily="34" charset="0"/>
                <a:ea typeface="+mn-ea"/>
                <a:cs typeface="+mn-cs"/>
              </a:rPr>
              <a:t>Winterhalter</a:t>
            </a:r>
            <a:r>
              <a:rPr lang="en-US" sz="1200" b="0" i="0" kern="1200" dirty="0">
                <a:solidFill>
                  <a:schemeClr val="tx1"/>
                </a:solidFill>
                <a:effectLst/>
                <a:latin typeface="Calibri" panose="020F0502020204030204" pitchFamily="34" charset="0"/>
                <a:ea typeface="+mn-ea"/>
                <a:cs typeface="+mn-cs"/>
              </a:rPr>
              <a:t> and his fellow directors made a bold move. He </a:t>
            </a:r>
            <a:r>
              <a:rPr lang="en-US" sz="1200" b="0" i="0" kern="1200" dirty="0" err="1">
                <a:solidFill>
                  <a:schemeClr val="tx1"/>
                </a:solidFill>
                <a:effectLst/>
                <a:latin typeface="Calibri" panose="020F0502020204030204" pitchFamily="34" charset="0"/>
                <a:ea typeface="+mn-ea"/>
                <a:cs typeface="+mn-cs"/>
              </a:rPr>
              <a:t>realised</a:t>
            </a:r>
            <a:r>
              <a:rPr lang="en-US" sz="1200" b="0" i="0" kern="1200" dirty="0">
                <a:solidFill>
                  <a:schemeClr val="tx1"/>
                </a:solidFill>
                <a:effectLst/>
                <a:latin typeface="Calibri" panose="020F0502020204030204" pitchFamily="34" charset="0"/>
                <a:ea typeface="+mn-ea"/>
                <a:cs typeface="+mn-cs"/>
              </a:rPr>
              <a:t> that they were serving too many verticals, with a hugely broad-ranging set of needs that lacked focus. Jurgen knew the brand was just another option or as he called it, an</a:t>
            </a:r>
            <a:r>
              <a:rPr lang="en-US" sz="1200" b="0" i="1" kern="1200" dirty="0">
                <a:solidFill>
                  <a:schemeClr val="tx1"/>
                </a:solidFill>
                <a:effectLst/>
                <a:latin typeface="Calibri" panose="020F0502020204030204" pitchFamily="34" charset="0"/>
                <a:ea typeface="+mn-ea"/>
                <a:cs typeface="+mn-cs"/>
              </a:rPr>
              <a:t> “also ran” </a:t>
            </a:r>
            <a:r>
              <a:rPr lang="en-US" sz="1200" b="0" i="0" kern="1200" dirty="0">
                <a:solidFill>
                  <a:schemeClr val="tx1"/>
                </a:solidFill>
                <a:effectLst/>
                <a:latin typeface="Calibri" panose="020F0502020204030204" pitchFamily="34" charset="0"/>
                <a:ea typeface="+mn-ea"/>
                <a:cs typeface="+mn-cs"/>
              </a:rPr>
              <a:t>in all of the verticals they served. They decided to become </a:t>
            </a:r>
            <a:r>
              <a:rPr lang="en-US" sz="1200" b="0" i="0" kern="1200" dirty="0" err="1">
                <a:solidFill>
                  <a:schemeClr val="tx1"/>
                </a:solidFill>
                <a:effectLst/>
                <a:latin typeface="Calibri" panose="020F0502020204030204" pitchFamily="34" charset="0"/>
                <a:ea typeface="+mn-ea"/>
                <a:cs typeface="+mn-cs"/>
              </a:rPr>
              <a:t>nichist</a:t>
            </a:r>
            <a:r>
              <a:rPr lang="en-US" sz="1200" b="0" i="0" kern="1200" dirty="0">
                <a:solidFill>
                  <a:schemeClr val="tx1"/>
                </a:solidFill>
                <a:effectLst/>
                <a:latin typeface="Calibri" panose="020F0502020204030204" pitchFamily="34" charset="0"/>
                <a:ea typeface="+mn-ea"/>
                <a:cs typeface="+mn-cs"/>
              </a:rPr>
              <a:t>. They were going to serve hotels and restaurants and nobody else. They would change the name of the company from just </a:t>
            </a:r>
            <a:r>
              <a:rPr lang="en-US" sz="1200" b="0" i="0" kern="1200" dirty="0" err="1">
                <a:solidFill>
                  <a:schemeClr val="tx1"/>
                </a:solidFill>
                <a:effectLst/>
                <a:latin typeface="Calibri" panose="020F0502020204030204" pitchFamily="34" charset="0"/>
                <a:ea typeface="+mn-ea"/>
                <a:cs typeface="+mn-cs"/>
              </a:rPr>
              <a:t>Winterhalter</a:t>
            </a:r>
            <a:r>
              <a:rPr lang="en-US" sz="1200" b="0" i="0" kern="1200" dirty="0">
                <a:solidFill>
                  <a:schemeClr val="tx1"/>
                </a:solidFill>
                <a:effectLst/>
                <a:latin typeface="Calibri" panose="020F0502020204030204" pitchFamily="34" charset="0"/>
                <a:ea typeface="+mn-ea"/>
                <a:cs typeface="+mn-cs"/>
              </a:rPr>
              <a:t> to ‘</a:t>
            </a:r>
            <a:r>
              <a:rPr lang="en-US" sz="1200" b="0" i="0" kern="1200" dirty="0" err="1">
                <a:solidFill>
                  <a:schemeClr val="tx1"/>
                </a:solidFill>
                <a:effectLst/>
                <a:latin typeface="Calibri" panose="020F0502020204030204" pitchFamily="34" charset="0"/>
                <a:ea typeface="+mn-ea"/>
                <a:cs typeface="+mn-cs"/>
              </a:rPr>
              <a:t>Winterhalter</a:t>
            </a:r>
            <a:r>
              <a:rPr lang="en-US" sz="1200" b="0" i="0" kern="1200" dirty="0">
                <a:solidFill>
                  <a:schemeClr val="tx1"/>
                </a:solidFill>
                <a:effectLst/>
                <a:latin typeface="Calibri" panose="020F0502020204030204" pitchFamily="34" charset="0"/>
                <a:ea typeface="+mn-ea"/>
                <a:cs typeface="+mn-cs"/>
              </a:rPr>
              <a:t> </a:t>
            </a:r>
            <a:r>
              <a:rPr lang="en-US" sz="1200" b="0" i="0" kern="1200" dirty="0" err="1">
                <a:solidFill>
                  <a:schemeClr val="tx1"/>
                </a:solidFill>
                <a:effectLst/>
                <a:latin typeface="Calibri" panose="020F0502020204030204" pitchFamily="34" charset="0"/>
                <a:ea typeface="+mn-ea"/>
                <a:cs typeface="+mn-cs"/>
              </a:rPr>
              <a:t>Gastronom</a:t>
            </a:r>
            <a:r>
              <a:rPr lang="en-US" sz="1200" b="0" i="0" kern="1200" dirty="0">
                <a:solidFill>
                  <a:schemeClr val="tx1"/>
                </a:solidFill>
                <a:effectLst/>
                <a:latin typeface="Calibri" panose="020F0502020204030204" pitchFamily="34" charset="0"/>
                <a:ea typeface="+mn-ea"/>
                <a:cs typeface="+mn-cs"/>
              </a:rPr>
              <a:t>’, and make their offering more comprehensive but focused on a specific vertical:</a:t>
            </a:r>
          </a:p>
          <a:p>
            <a:endParaRPr lang="en-GB" b="1" dirty="0"/>
          </a:p>
          <a:p>
            <a:r>
              <a:rPr lang="en-GB" b="1" dirty="0"/>
              <a:t>Quality, flexibility</a:t>
            </a:r>
            <a:r>
              <a:rPr lang="en-GB" dirty="0"/>
              <a:t>, and </a:t>
            </a:r>
            <a:r>
              <a:rPr lang="en-GB" b="1" dirty="0"/>
              <a:t>personal service </a:t>
            </a:r>
            <a:r>
              <a:rPr lang="en-GB" dirty="0"/>
              <a:t>are proving to be effective tools for carving out a niche in even the most competitive of markets.</a:t>
            </a:r>
          </a:p>
          <a:p>
            <a:r>
              <a:rPr lang="en-GB" dirty="0"/>
              <a:t>Small firms will </a:t>
            </a:r>
            <a:r>
              <a:rPr lang="en-GB" b="1" dirty="0"/>
              <a:t>never win on price</a:t>
            </a:r>
            <a:r>
              <a:rPr lang="en-GB" dirty="0"/>
              <a:t>, but they can </a:t>
            </a:r>
            <a:r>
              <a:rPr lang="en-GB" b="1" dirty="0"/>
              <a:t>compete on value and service</a:t>
            </a:r>
            <a:r>
              <a:rPr lang="en-GB" dirty="0"/>
              <a:t>, while the more specialised their product or service, the better. </a:t>
            </a:r>
          </a:p>
          <a:p>
            <a:r>
              <a:rPr lang="en-GB" dirty="0"/>
              <a:t>They can be </a:t>
            </a:r>
            <a:r>
              <a:rPr lang="en-GB" b="1" dirty="0"/>
              <a:t>flexible and adaptable to meet customers' needs</a:t>
            </a:r>
            <a:r>
              <a:rPr lang="en-GB" dirty="0"/>
              <a:t>, and through the clever use of social media, they can make their </a:t>
            </a:r>
            <a:r>
              <a:rPr lang="en-GB" b="1" dirty="0"/>
              <a:t>brand more 'loveable', </a:t>
            </a:r>
            <a:r>
              <a:rPr lang="en-GB" dirty="0"/>
              <a:t>which gives them the edge.“</a:t>
            </a:r>
          </a:p>
          <a:p>
            <a:pPr marL="0" indent="0">
              <a:buNone/>
            </a:pPr>
            <a:r>
              <a:rPr lang="nl-BE" sz="900" dirty="0"/>
              <a:t>Source; https://www.theguardian.com/small-business-network/2013/jan/10/sme-compete-big-business</a:t>
            </a:r>
            <a:endParaRPr lang="en-GB" sz="900" dirty="0"/>
          </a:p>
          <a:p>
            <a:endParaRPr lang="de-DE" altLang="de-DE" dirty="0"/>
          </a:p>
        </p:txBody>
      </p:sp>
      <p:sp>
        <p:nvSpPr>
          <p:cNvPr id="277508" name="Datumsplatzhalter 3"/>
          <p:cNvSpPr>
            <a:spLocks noGrp="1"/>
          </p:cNvSpPr>
          <p:nvPr>
            <p:ph type="dt" sz="quarter" idx="1"/>
          </p:nvPr>
        </p:nvSpPr>
        <p:spPr>
          <a:noFill/>
        </p:spPr>
        <p:txBody>
          <a:bodyPr/>
          <a:lstStyle>
            <a:lvl1pPr>
              <a:defRPr sz="2400" b="1">
                <a:solidFill>
                  <a:schemeClr val="bg1"/>
                </a:solidFill>
                <a:latin typeface="Verdana" panose="020B0604030504040204" pitchFamily="34" charset="0"/>
                <a:ea typeface="MS Mincho" panose="02020609040205080304" pitchFamily="49" charset="-128"/>
              </a:defRPr>
            </a:lvl1pPr>
            <a:lvl2pPr marL="715963" indent="-274638">
              <a:defRPr sz="2400" b="1">
                <a:solidFill>
                  <a:schemeClr val="bg1"/>
                </a:solidFill>
                <a:latin typeface="Verdana" panose="020B0604030504040204" pitchFamily="34" charset="0"/>
                <a:ea typeface="MS Mincho" panose="02020609040205080304" pitchFamily="49" charset="-128"/>
              </a:defRPr>
            </a:lvl2pPr>
            <a:lvl3pPr marL="1101725" indent="-219075">
              <a:defRPr sz="2400" b="1">
                <a:solidFill>
                  <a:schemeClr val="bg1"/>
                </a:solidFill>
                <a:latin typeface="Verdana" panose="020B0604030504040204" pitchFamily="34" charset="0"/>
                <a:ea typeface="MS Mincho" panose="02020609040205080304" pitchFamily="49" charset="-128"/>
              </a:defRPr>
            </a:lvl3pPr>
            <a:lvl4pPr marL="1543050" indent="-219075">
              <a:defRPr sz="2400" b="1">
                <a:solidFill>
                  <a:schemeClr val="bg1"/>
                </a:solidFill>
                <a:latin typeface="Verdana" panose="020B0604030504040204" pitchFamily="34" charset="0"/>
                <a:ea typeface="MS Mincho" panose="02020609040205080304" pitchFamily="49" charset="-128"/>
              </a:defRPr>
            </a:lvl4pPr>
            <a:lvl5pPr marL="1984375" indent="-219075">
              <a:defRPr sz="2400" b="1">
                <a:solidFill>
                  <a:schemeClr val="bg1"/>
                </a:solidFill>
                <a:latin typeface="Verdana" panose="020B0604030504040204" pitchFamily="34" charset="0"/>
                <a:ea typeface="MS Mincho" panose="02020609040205080304" pitchFamily="49" charset="-128"/>
              </a:defRPr>
            </a:lvl5pPr>
            <a:lvl6pPr marL="24415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8987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3559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131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3A7805B-E271-4CE7-A21E-D1659F7D79A4}" type="datetime1">
              <a:rPr lang="de-DE" altLang="de-DE" sz="1100" b="0" smtClean="0">
                <a:solidFill>
                  <a:srgbClr val="000000"/>
                </a:solidFill>
                <a:ea typeface="MS PGothic" panose="020B0600070205080204" pitchFamily="34" charset="-128"/>
              </a:rPr>
              <a:pPr/>
              <a:t>25.09.2019</a:t>
            </a:fld>
            <a:endParaRPr lang="de-DE" altLang="de-DE" sz="1100" b="0">
              <a:solidFill>
                <a:srgbClr val="000000"/>
              </a:solidFill>
              <a:ea typeface="MS PGothic" panose="020B0600070205080204" pitchFamily="34" charset="-128"/>
            </a:endParaRPr>
          </a:p>
        </p:txBody>
      </p:sp>
      <p:sp>
        <p:nvSpPr>
          <p:cNvPr id="277509" name="Foliennummernplatzhalter 4"/>
          <p:cNvSpPr>
            <a:spLocks noGrp="1"/>
          </p:cNvSpPr>
          <p:nvPr>
            <p:ph type="sldNum" sz="quarter" idx="5"/>
          </p:nvPr>
        </p:nvSpPr>
        <p:spPr>
          <a:noFill/>
        </p:spPr>
        <p:txBody>
          <a:bodyPr/>
          <a:lstStyle>
            <a:lvl1pPr>
              <a:defRPr sz="2400" b="1">
                <a:solidFill>
                  <a:schemeClr val="bg1"/>
                </a:solidFill>
                <a:latin typeface="Verdana" panose="020B0604030504040204" pitchFamily="34" charset="0"/>
                <a:ea typeface="MS Mincho" panose="02020609040205080304" pitchFamily="49" charset="-128"/>
              </a:defRPr>
            </a:lvl1pPr>
            <a:lvl2pPr marL="715963" indent="-274638">
              <a:defRPr sz="2400" b="1">
                <a:solidFill>
                  <a:schemeClr val="bg1"/>
                </a:solidFill>
                <a:latin typeface="Verdana" panose="020B0604030504040204" pitchFamily="34" charset="0"/>
                <a:ea typeface="MS Mincho" panose="02020609040205080304" pitchFamily="49" charset="-128"/>
              </a:defRPr>
            </a:lvl2pPr>
            <a:lvl3pPr marL="1101725" indent="-219075">
              <a:defRPr sz="2400" b="1">
                <a:solidFill>
                  <a:schemeClr val="bg1"/>
                </a:solidFill>
                <a:latin typeface="Verdana" panose="020B0604030504040204" pitchFamily="34" charset="0"/>
                <a:ea typeface="MS Mincho" panose="02020609040205080304" pitchFamily="49" charset="-128"/>
              </a:defRPr>
            </a:lvl3pPr>
            <a:lvl4pPr marL="1543050" indent="-219075">
              <a:defRPr sz="2400" b="1">
                <a:solidFill>
                  <a:schemeClr val="bg1"/>
                </a:solidFill>
                <a:latin typeface="Verdana" panose="020B0604030504040204" pitchFamily="34" charset="0"/>
                <a:ea typeface="MS Mincho" panose="02020609040205080304" pitchFamily="49" charset="-128"/>
              </a:defRPr>
            </a:lvl4pPr>
            <a:lvl5pPr marL="1984375" indent="-219075">
              <a:defRPr sz="2400" b="1">
                <a:solidFill>
                  <a:schemeClr val="bg1"/>
                </a:solidFill>
                <a:latin typeface="Verdana" panose="020B0604030504040204" pitchFamily="34" charset="0"/>
                <a:ea typeface="MS Mincho" panose="02020609040205080304" pitchFamily="49" charset="-128"/>
              </a:defRPr>
            </a:lvl5pPr>
            <a:lvl6pPr marL="24415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8987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3559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131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5CDC42A9-05C4-4F8E-93D1-EB31C888D975}" type="slidenum">
              <a:rPr lang="de-DE" altLang="de-DE" sz="1100" b="0" smtClean="0">
                <a:solidFill>
                  <a:srgbClr val="000000"/>
                </a:solidFill>
                <a:ea typeface="MS PGothic" panose="020B0600070205080204" pitchFamily="34" charset="-128"/>
              </a:rPr>
              <a:pPr/>
              <a:t>24</a:t>
            </a:fld>
            <a:endParaRPr lang="de-DE" altLang="de-DE" sz="13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4275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Anderson, C. (2004). The Long Tail: Why the Future of Business is Selling Less of More. The New York Times bestseller.</a:t>
            </a:r>
          </a:p>
        </p:txBody>
      </p:sp>
      <p:sp>
        <p:nvSpPr>
          <p:cNvPr id="4" name="Slide Number Placeholder 3"/>
          <p:cNvSpPr>
            <a:spLocks noGrp="1"/>
          </p:cNvSpPr>
          <p:nvPr>
            <p:ph type="sldNum" sz="quarter" idx="10"/>
          </p:nvPr>
        </p:nvSpPr>
        <p:spPr/>
        <p:txBody>
          <a:bodyPr/>
          <a:lstStyle/>
          <a:p>
            <a:fld id="{C8747985-0E77-432B-B526-3D6147226863}" type="slidenum">
              <a:rPr lang="en-US" smtClean="0"/>
              <a:t>25</a:t>
            </a:fld>
            <a:endParaRPr lang="en-US" dirty="0"/>
          </a:p>
        </p:txBody>
      </p:sp>
    </p:spTree>
    <p:extLst>
      <p:ext uri="{BB962C8B-B14F-4D97-AF65-F5344CB8AC3E}">
        <p14:creationId xmlns:p14="http://schemas.microsoft.com/office/powerpoint/2010/main" val="62947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lienbildplatzhalter 1"/>
          <p:cNvSpPr>
            <a:spLocks noGrp="1" noRot="1" noChangeAspect="1" noTextEdit="1"/>
          </p:cNvSpPr>
          <p:nvPr>
            <p:ph type="sldImg"/>
          </p:nvPr>
        </p:nvSpPr>
        <p:spPr>
          <a:ln/>
        </p:spPr>
      </p:sp>
      <p:sp>
        <p:nvSpPr>
          <p:cNvPr id="283651" name="Notizenplatzhalter 2"/>
          <p:cNvSpPr>
            <a:spLocks noGrp="1"/>
          </p:cNvSpPr>
          <p:nvPr>
            <p:ph type="body" idx="1"/>
          </p:nvPr>
        </p:nvSpPr>
        <p:spPr>
          <a:noFill/>
        </p:spPr>
        <p:txBody>
          <a:bodyPr/>
          <a:lstStyle/>
          <a:p>
            <a:r>
              <a:rPr lang="en-GB" sz="1200" kern="1200" dirty="0">
                <a:solidFill>
                  <a:schemeClr val="tx1"/>
                </a:solidFill>
                <a:effectLst/>
                <a:ea typeface="+mn-ea"/>
                <a:cs typeface="+mn-cs"/>
              </a:rPr>
              <a:t>Simon, Hermann: Hidden Champions of the 21st Century : Success Strategies of Unknown World Market Leaders. London: Springer, 2009.- </a:t>
            </a:r>
            <a:r>
              <a:rPr lang="en-GB" sz="1200" u="none" strike="noStrike" kern="1200" dirty="0">
                <a:solidFill>
                  <a:schemeClr val="tx1"/>
                </a:solidFill>
                <a:effectLst/>
                <a:ea typeface="+mn-ea"/>
                <a:cs typeface="+mn-cs"/>
                <a:hlinkClick r:id="rId3" tooltip="International Standard Book Number"/>
              </a:rPr>
              <a:t>ISBN</a:t>
            </a:r>
            <a:r>
              <a:rPr lang="en-GB" sz="1200" kern="1200" dirty="0">
                <a:solidFill>
                  <a:schemeClr val="tx1"/>
                </a:solidFill>
                <a:effectLst/>
                <a:ea typeface="+mn-ea"/>
                <a:cs typeface="+mn-cs"/>
              </a:rPr>
              <a:t> </a:t>
            </a:r>
            <a:r>
              <a:rPr lang="en-GB" sz="1200" u="none" strike="noStrike" kern="1200" dirty="0">
                <a:solidFill>
                  <a:schemeClr val="tx1"/>
                </a:solidFill>
                <a:effectLst/>
                <a:ea typeface="+mn-ea"/>
                <a:cs typeface="+mn-cs"/>
                <a:hlinkClick r:id="rId4" tooltip="Special:BookSources/978-0-387-98147-5"/>
              </a:rPr>
              <a:t>978-0-387-98147-5</a:t>
            </a:r>
            <a:r>
              <a:rPr lang="en-GB" sz="1200" kern="1200" dirty="0">
                <a:solidFill>
                  <a:schemeClr val="tx1"/>
                </a:solidFill>
                <a:effectLst/>
                <a:ea typeface="+mn-ea"/>
                <a:cs typeface="+mn-cs"/>
              </a:rPr>
              <a:t>. P. 15.</a:t>
            </a:r>
            <a:endParaRPr lang="de-DE" altLang="de-DE" dirty="0"/>
          </a:p>
        </p:txBody>
      </p:sp>
      <p:sp>
        <p:nvSpPr>
          <p:cNvPr id="283652" name="Datumsplatzhalter 3"/>
          <p:cNvSpPr>
            <a:spLocks noGrp="1"/>
          </p:cNvSpPr>
          <p:nvPr>
            <p:ph type="dt" sz="quarter" idx="1"/>
          </p:nvPr>
        </p:nvSpPr>
        <p:spPr>
          <a:noFill/>
        </p:spPr>
        <p:txBody>
          <a:bodyPr/>
          <a:lstStyle>
            <a:lvl1pPr>
              <a:defRPr sz="2400" b="1">
                <a:solidFill>
                  <a:schemeClr val="bg1"/>
                </a:solidFill>
                <a:latin typeface="Verdana" panose="020B0604030504040204" pitchFamily="34" charset="0"/>
                <a:ea typeface="MS Mincho" panose="02020609040205080304" pitchFamily="49" charset="-128"/>
              </a:defRPr>
            </a:lvl1pPr>
            <a:lvl2pPr marL="715963" indent="-274638">
              <a:defRPr sz="2400" b="1">
                <a:solidFill>
                  <a:schemeClr val="bg1"/>
                </a:solidFill>
                <a:latin typeface="Verdana" panose="020B0604030504040204" pitchFamily="34" charset="0"/>
                <a:ea typeface="MS Mincho" panose="02020609040205080304" pitchFamily="49" charset="-128"/>
              </a:defRPr>
            </a:lvl2pPr>
            <a:lvl3pPr marL="1101725" indent="-219075">
              <a:defRPr sz="2400" b="1">
                <a:solidFill>
                  <a:schemeClr val="bg1"/>
                </a:solidFill>
                <a:latin typeface="Verdana" panose="020B0604030504040204" pitchFamily="34" charset="0"/>
                <a:ea typeface="MS Mincho" panose="02020609040205080304" pitchFamily="49" charset="-128"/>
              </a:defRPr>
            </a:lvl3pPr>
            <a:lvl4pPr marL="1543050" indent="-219075">
              <a:defRPr sz="2400" b="1">
                <a:solidFill>
                  <a:schemeClr val="bg1"/>
                </a:solidFill>
                <a:latin typeface="Verdana" panose="020B0604030504040204" pitchFamily="34" charset="0"/>
                <a:ea typeface="MS Mincho" panose="02020609040205080304" pitchFamily="49" charset="-128"/>
              </a:defRPr>
            </a:lvl4pPr>
            <a:lvl5pPr marL="1984375" indent="-219075">
              <a:defRPr sz="2400" b="1">
                <a:solidFill>
                  <a:schemeClr val="bg1"/>
                </a:solidFill>
                <a:latin typeface="Verdana" panose="020B0604030504040204" pitchFamily="34" charset="0"/>
                <a:ea typeface="MS Mincho" panose="02020609040205080304" pitchFamily="49" charset="-128"/>
              </a:defRPr>
            </a:lvl5pPr>
            <a:lvl6pPr marL="24415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8987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3559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131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EB69C83-9E12-4961-A856-D9CA3ADC4763}" type="datetime1">
              <a:rPr lang="de-DE" altLang="de-DE" sz="1100" b="0" smtClean="0">
                <a:solidFill>
                  <a:srgbClr val="000000"/>
                </a:solidFill>
                <a:ea typeface="MS PGothic" panose="020B0600070205080204" pitchFamily="34" charset="-128"/>
              </a:rPr>
              <a:pPr/>
              <a:t>25.09.2019</a:t>
            </a:fld>
            <a:endParaRPr lang="de-DE" altLang="de-DE" sz="1100" b="0">
              <a:solidFill>
                <a:srgbClr val="000000"/>
              </a:solidFill>
              <a:ea typeface="MS PGothic" panose="020B0600070205080204" pitchFamily="34" charset="-128"/>
            </a:endParaRPr>
          </a:p>
        </p:txBody>
      </p:sp>
      <p:sp>
        <p:nvSpPr>
          <p:cNvPr id="283653" name="Foliennummernplatzhalter 4"/>
          <p:cNvSpPr>
            <a:spLocks noGrp="1"/>
          </p:cNvSpPr>
          <p:nvPr>
            <p:ph type="sldNum" sz="quarter" idx="5"/>
          </p:nvPr>
        </p:nvSpPr>
        <p:spPr>
          <a:noFill/>
        </p:spPr>
        <p:txBody>
          <a:bodyPr/>
          <a:lstStyle>
            <a:lvl1pPr>
              <a:defRPr sz="2400" b="1">
                <a:solidFill>
                  <a:schemeClr val="bg1"/>
                </a:solidFill>
                <a:latin typeface="Verdana" panose="020B0604030504040204" pitchFamily="34" charset="0"/>
                <a:ea typeface="MS Mincho" panose="02020609040205080304" pitchFamily="49" charset="-128"/>
              </a:defRPr>
            </a:lvl1pPr>
            <a:lvl2pPr marL="715963" indent="-274638">
              <a:defRPr sz="2400" b="1">
                <a:solidFill>
                  <a:schemeClr val="bg1"/>
                </a:solidFill>
                <a:latin typeface="Verdana" panose="020B0604030504040204" pitchFamily="34" charset="0"/>
                <a:ea typeface="MS Mincho" panose="02020609040205080304" pitchFamily="49" charset="-128"/>
              </a:defRPr>
            </a:lvl2pPr>
            <a:lvl3pPr marL="1101725" indent="-219075">
              <a:defRPr sz="2400" b="1">
                <a:solidFill>
                  <a:schemeClr val="bg1"/>
                </a:solidFill>
                <a:latin typeface="Verdana" panose="020B0604030504040204" pitchFamily="34" charset="0"/>
                <a:ea typeface="MS Mincho" panose="02020609040205080304" pitchFamily="49" charset="-128"/>
              </a:defRPr>
            </a:lvl3pPr>
            <a:lvl4pPr marL="1543050" indent="-219075">
              <a:defRPr sz="2400" b="1">
                <a:solidFill>
                  <a:schemeClr val="bg1"/>
                </a:solidFill>
                <a:latin typeface="Verdana" panose="020B0604030504040204" pitchFamily="34" charset="0"/>
                <a:ea typeface="MS Mincho" panose="02020609040205080304" pitchFamily="49" charset="-128"/>
              </a:defRPr>
            </a:lvl4pPr>
            <a:lvl5pPr marL="1984375" indent="-219075">
              <a:defRPr sz="2400" b="1">
                <a:solidFill>
                  <a:schemeClr val="bg1"/>
                </a:solidFill>
                <a:latin typeface="Verdana" panose="020B0604030504040204" pitchFamily="34" charset="0"/>
                <a:ea typeface="MS Mincho" panose="02020609040205080304" pitchFamily="49" charset="-128"/>
              </a:defRPr>
            </a:lvl5pPr>
            <a:lvl6pPr marL="24415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8987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3559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13175" indent="-219075"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49281521-FE58-41F5-9F35-10401442C538}" type="slidenum">
              <a:rPr lang="de-DE" altLang="de-DE" sz="1100" b="0" smtClean="0">
                <a:solidFill>
                  <a:srgbClr val="000000"/>
                </a:solidFill>
                <a:ea typeface="MS PGothic" panose="020B0600070205080204" pitchFamily="34" charset="-128"/>
              </a:rPr>
              <a:pPr/>
              <a:t>27</a:t>
            </a:fld>
            <a:endParaRPr lang="de-DE" altLang="de-DE" sz="13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2867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pPr>
            <a:r>
              <a:rPr lang="en-GB" dirty="0"/>
              <a:t>Andrew Quinlan decided to turn his hobby, brewing cider, into the </a:t>
            </a:r>
            <a:r>
              <a:rPr lang="en-GB" b="1" dirty="0"/>
              <a:t>premium brand cider business</a:t>
            </a:r>
            <a:r>
              <a:rPr lang="en-GB" dirty="0"/>
              <a:t> </a:t>
            </a:r>
            <a:r>
              <a:rPr lang="en-GB" dirty="0">
                <a:hlinkClick r:id="rId3"/>
              </a:rPr>
              <a:t>Orchard Pig</a:t>
            </a:r>
            <a:r>
              <a:rPr lang="en-GB" dirty="0"/>
              <a:t> in 2007.</a:t>
            </a:r>
          </a:p>
          <a:p>
            <a:pPr>
              <a:lnSpc>
                <a:spcPct val="120000"/>
              </a:lnSpc>
            </a:pPr>
            <a:r>
              <a:rPr lang="en-GB" dirty="0"/>
              <a:t>At that time, the UK cider market was on an </a:t>
            </a:r>
            <a:r>
              <a:rPr lang="en-GB" b="1" dirty="0"/>
              <a:t>upward growth trajectory</a:t>
            </a:r>
            <a:r>
              <a:rPr lang="en-GB" dirty="0"/>
              <a:t>. new cider brands were being launched by </a:t>
            </a:r>
            <a:r>
              <a:rPr lang="en-GB" b="1" dirty="0"/>
              <a:t>Stella Artois and Carlsberg </a:t>
            </a:r>
            <a:r>
              <a:rPr lang="en-GB" dirty="0"/>
              <a:t>to capitalise on its popularity.</a:t>
            </a:r>
          </a:p>
          <a:p>
            <a:pPr>
              <a:lnSpc>
                <a:spcPct val="120000"/>
              </a:lnSpc>
            </a:pPr>
            <a:r>
              <a:rPr lang="en-GB" dirty="0"/>
              <a:t>"The alcohol market is </a:t>
            </a:r>
            <a:r>
              <a:rPr lang="en-GB" b="1" dirty="0"/>
              <a:t>fiercely competitive </a:t>
            </a:r>
            <a:r>
              <a:rPr lang="en-GB" dirty="0"/>
              <a:t>and it is notoriously hard for smaller, unknown brands to achieve standout. </a:t>
            </a:r>
          </a:p>
          <a:p>
            <a:pPr>
              <a:lnSpc>
                <a:spcPct val="120000"/>
              </a:lnSpc>
            </a:pPr>
            <a:r>
              <a:rPr lang="en-GB" dirty="0"/>
              <a:t>But there was a </a:t>
            </a:r>
            <a:r>
              <a:rPr lang="en-GB" b="1" dirty="0"/>
              <a:t>gap between the traditional scrumpy products and the mainstream brands</a:t>
            </a:r>
          </a:p>
          <a:p>
            <a:pPr>
              <a:lnSpc>
                <a:spcPct val="120000"/>
              </a:lnSpc>
            </a:pPr>
            <a:r>
              <a:rPr lang="en-GB" b="1" dirty="0"/>
              <a:t>Quinlan: </a:t>
            </a:r>
            <a:r>
              <a:rPr lang="en-GB" dirty="0"/>
              <a:t>"We are making progress in retail, but the </a:t>
            </a:r>
            <a:r>
              <a:rPr lang="en-GB" b="1" dirty="0"/>
              <a:t>pub trade </a:t>
            </a:r>
            <a:r>
              <a:rPr lang="en-GB" dirty="0"/>
              <a:t>is also important; it's where people can actually get to </a:t>
            </a:r>
            <a:r>
              <a:rPr lang="en-GB" b="1" dirty="0"/>
              <a:t>taste the cider</a:t>
            </a:r>
            <a:r>
              <a:rPr lang="en-GB" dirty="0"/>
              <a:t>, and hopefully become </a:t>
            </a:r>
            <a:r>
              <a:rPr lang="en-GB" b="1" dirty="0"/>
              <a:t>ambassadors</a:t>
            </a:r>
            <a:r>
              <a:rPr lang="en-GB" dirty="0"/>
              <a:t> for the brand, spreading the word. The cider sector is expanding, but Orchard Pig will remain a niche product, and that is the key; </a:t>
            </a:r>
            <a:r>
              <a:rPr lang="en-GB" b="1" dirty="0"/>
              <a:t>knowing where your brand sits in that market."</a:t>
            </a: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29</a:t>
            </a:fld>
            <a:endParaRPr lang="en-US" dirty="0"/>
          </a:p>
        </p:txBody>
      </p:sp>
    </p:spTree>
    <p:extLst>
      <p:ext uri="{BB962C8B-B14F-4D97-AF65-F5344CB8AC3E}">
        <p14:creationId xmlns:p14="http://schemas.microsoft.com/office/powerpoint/2010/main" val="220942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pPr>
            <a:r>
              <a:rPr lang="en-GB" sz="1200" dirty="0"/>
              <a:t>In the complex field of </a:t>
            </a:r>
            <a:r>
              <a:rPr lang="en-GB" sz="1200" b="1" dirty="0"/>
              <a:t>logistics</a:t>
            </a:r>
            <a:r>
              <a:rPr lang="en-GB" sz="1200" dirty="0"/>
              <a:t> </a:t>
            </a:r>
            <a:r>
              <a:rPr lang="en-GB" sz="1200" b="1" dirty="0"/>
              <a:t>and the technology behind </a:t>
            </a:r>
            <a:r>
              <a:rPr lang="en-GB" sz="1200" dirty="0"/>
              <a:t>the systems applications processes (SAP) that enable a company's many operations and functions to all run smoothly, the </a:t>
            </a:r>
            <a:r>
              <a:rPr lang="en-GB" sz="1200" b="1" dirty="0"/>
              <a:t>market</a:t>
            </a:r>
            <a:r>
              <a:rPr lang="en-GB" sz="1200" dirty="0"/>
              <a:t> is being </a:t>
            </a:r>
            <a:r>
              <a:rPr lang="en-GB" sz="1200" b="1" dirty="0"/>
              <a:t>led by huge IT firms such </a:t>
            </a:r>
            <a:r>
              <a:rPr lang="en-GB" sz="1200" dirty="0"/>
              <a:t>as </a:t>
            </a:r>
            <a:r>
              <a:rPr lang="en-GB" sz="1200" b="1" dirty="0"/>
              <a:t>IBM and Accenture.</a:t>
            </a:r>
          </a:p>
          <a:p>
            <a:pPr>
              <a:lnSpc>
                <a:spcPct val="120000"/>
              </a:lnSpc>
            </a:pPr>
            <a:r>
              <a:rPr lang="en-GB" sz="1200" dirty="0"/>
              <a:t>But it is their size and the generalist nature of the services they provide that has created </a:t>
            </a:r>
            <a:r>
              <a:rPr lang="en-GB" sz="1200" b="1" dirty="0"/>
              <a:t>opportunities</a:t>
            </a:r>
            <a:r>
              <a:rPr lang="en-GB" sz="1200" dirty="0"/>
              <a:t> for smaller firms like </a:t>
            </a:r>
            <a:r>
              <a:rPr lang="en-GB" sz="1200" dirty="0">
                <a:hlinkClick r:id="rId3"/>
              </a:rPr>
              <a:t>The Config Team</a:t>
            </a:r>
            <a:r>
              <a:rPr lang="en-GB" sz="1200" dirty="0"/>
              <a:t>. </a:t>
            </a:r>
          </a:p>
          <a:p>
            <a:pPr>
              <a:lnSpc>
                <a:spcPct val="120000"/>
              </a:lnSpc>
            </a:pPr>
            <a:r>
              <a:rPr lang="en-GB" sz="1200" dirty="0"/>
              <a:t>Based in Leyland in Lancashire, the company's 20-strong team specialises in </a:t>
            </a:r>
            <a:r>
              <a:rPr lang="en-GB" sz="1200" b="1" dirty="0"/>
              <a:t>bespoke SAP solutions.</a:t>
            </a:r>
          </a:p>
          <a:p>
            <a:pPr>
              <a:lnSpc>
                <a:spcPct val="120000"/>
              </a:lnSpc>
            </a:pPr>
            <a:r>
              <a:rPr lang="en-GB" sz="1200" dirty="0"/>
              <a:t>Managing director Andrew Moses explained: "A big company can implement the payroll, HR, payments and ledger applications of SAP on a broad general business basis, but might struggle to come up with a </a:t>
            </a:r>
            <a:r>
              <a:rPr lang="en-GB" sz="1200" b="1" dirty="0"/>
              <a:t>solution for a complex manufacturing plant.</a:t>
            </a:r>
            <a:r>
              <a:rPr lang="en-GB" sz="1200" dirty="0"/>
              <a:t> And that's the gap in the market that we have been able to fill; </a:t>
            </a:r>
            <a:r>
              <a:rPr lang="en-GB" sz="1200" b="1" dirty="0"/>
              <a:t>tailoring IT solutions for very specific requirements."</a:t>
            </a:r>
          </a:p>
          <a:p>
            <a:pPr>
              <a:lnSpc>
                <a:spcPct val="120000"/>
              </a:lnSpc>
            </a:pPr>
            <a:r>
              <a:rPr lang="en-GB" sz="1200" dirty="0"/>
              <a:t>“More than that, he adds, their core team of consultants has remained unchanged for seven years, presenting a </a:t>
            </a:r>
            <a:r>
              <a:rPr lang="en-GB" sz="1200" b="1" dirty="0"/>
              <a:t>consistency and continuity </a:t>
            </a:r>
            <a:r>
              <a:rPr lang="en-GB" sz="1200" dirty="0"/>
              <a:t>that fosters a sense of trust and which has helped The Config Team </a:t>
            </a:r>
            <a:r>
              <a:rPr lang="en-GB" sz="1200" b="1" dirty="0"/>
              <a:t>build long-term business relationships</a:t>
            </a:r>
            <a:r>
              <a:rPr lang="en-GB" sz="1200" dirty="0"/>
              <a:t>; something that the larger providers struggle to achieve in quite the same way. Significantly, this is attracting growing interest from IT managers from some large organisations who see the value in a </a:t>
            </a:r>
            <a:r>
              <a:rPr lang="en-GB" sz="1200" b="1" dirty="0"/>
              <a:t>more personalised offering</a:t>
            </a:r>
            <a:r>
              <a:rPr lang="en-GB" sz="1200" dirty="0"/>
              <a:t>.”</a:t>
            </a: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30</a:t>
            </a:fld>
            <a:endParaRPr lang="en-US" dirty="0"/>
          </a:p>
        </p:txBody>
      </p:sp>
    </p:spTree>
    <p:extLst>
      <p:ext uri="{BB962C8B-B14F-4D97-AF65-F5344CB8AC3E}">
        <p14:creationId xmlns:p14="http://schemas.microsoft.com/office/powerpoint/2010/main" val="44078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Lloyd-Reason, L. (2009). SMEs AND THE GLOBAL MARKET PLACE. </a:t>
            </a:r>
            <a:r>
              <a:rPr lang="en-US" altLang="en-US" i="1" dirty="0">
                <a:ea typeface="ＭＳ Ｐゴシック" panose="020B0600070205080204" pitchFamily="34" charset="-128"/>
              </a:rPr>
              <a:t>Review of International Comparative Management / </a:t>
            </a:r>
            <a:r>
              <a:rPr lang="en-US" altLang="en-US" i="1" dirty="0" err="1">
                <a:ea typeface="ＭＳ Ｐゴシック" panose="020B0600070205080204" pitchFamily="34" charset="-128"/>
              </a:rPr>
              <a:t>Revista</a:t>
            </a:r>
            <a:r>
              <a:rPr lang="en-US" altLang="en-US" i="1" dirty="0">
                <a:ea typeface="ＭＳ Ｐゴシック" panose="020B0600070205080204" pitchFamily="34" charset="-128"/>
              </a:rPr>
              <a:t> de Management </a:t>
            </a:r>
            <a:r>
              <a:rPr lang="en-US" altLang="en-US" i="1" dirty="0" err="1">
                <a:ea typeface="ＭＳ Ｐゴシック" panose="020B0600070205080204" pitchFamily="34" charset="-128"/>
              </a:rPr>
              <a:t>Comparat</a:t>
            </a:r>
            <a:r>
              <a:rPr lang="en-US" altLang="en-US" i="1" dirty="0">
                <a:ea typeface="ＭＳ Ｐゴシック" panose="020B0600070205080204" pitchFamily="34" charset="-128"/>
              </a:rPr>
              <a:t> International</a:t>
            </a:r>
            <a:r>
              <a:rPr lang="en-US" altLang="en-US" dirty="0">
                <a:ea typeface="ＭＳ Ｐゴシック" panose="020B0600070205080204" pitchFamily="34" charset="-128"/>
              </a:rPr>
              <a:t>, </a:t>
            </a:r>
            <a:r>
              <a:rPr lang="en-US" altLang="en-US" i="1" dirty="0">
                <a:ea typeface="ＭＳ Ｐゴシック" panose="020B0600070205080204" pitchFamily="34" charset="-128"/>
              </a:rPr>
              <a:t>10</a:t>
            </a:r>
            <a:r>
              <a:rPr lang="en-US" altLang="en-US" dirty="0">
                <a:ea typeface="ＭＳ Ｐゴシック" panose="020B0600070205080204" pitchFamily="34" charset="-128"/>
              </a:rPr>
              <a:t>, 27.</a:t>
            </a:r>
          </a:p>
          <a:p>
            <a:endParaRPr lang="en-US" altLang="en-US" dirty="0">
              <a:ea typeface="ＭＳ Ｐゴシック" panose="020B0600070205080204"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6A5ACD6D-06CE-49C6-BF12-42AFFE1C264B}" type="slidenum">
              <a:rPr lang="en-US" altLang="en-US" sz="1200" smtClean="0"/>
              <a:pPr/>
              <a:t>32</a:t>
            </a:fld>
            <a:endParaRPr lang="en-US" altLang="en-US" sz="1200"/>
          </a:p>
        </p:txBody>
      </p:sp>
    </p:spTree>
    <p:extLst>
      <p:ext uri="{BB962C8B-B14F-4D97-AF65-F5344CB8AC3E}">
        <p14:creationId xmlns:p14="http://schemas.microsoft.com/office/powerpoint/2010/main" val="38256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Class </a:t>
            </a:r>
            <a:r>
              <a:rPr lang="de-DE" dirty="0" err="1"/>
              <a:t>discussion</a:t>
            </a:r>
            <a:r>
              <a:rPr lang="de-DE" dirty="0"/>
              <a:t> on </a:t>
            </a:r>
            <a:r>
              <a:rPr lang="de-DE" dirty="0" err="1"/>
              <a:t>keywords</a:t>
            </a:r>
            <a:r>
              <a:rPr lang="de-DE" dirty="0"/>
              <a:t> and </a:t>
            </a:r>
            <a:r>
              <a:rPr lang="de-DE" dirty="0" err="1"/>
              <a:t>questions</a:t>
            </a:r>
            <a:endParaRPr lang="de-DE" dirty="0"/>
          </a:p>
          <a:p>
            <a:r>
              <a:rPr lang="de-DE" dirty="0"/>
              <a:t>First </a:t>
            </a:r>
            <a:r>
              <a:rPr lang="de-DE" dirty="0" err="1"/>
              <a:t>video</a:t>
            </a:r>
            <a:r>
              <a:rPr lang="de-DE" dirty="0"/>
              <a:t>: 2 </a:t>
            </a:r>
            <a:r>
              <a:rPr lang="de-DE" dirty="0" err="1"/>
              <a:t>types</a:t>
            </a:r>
            <a:r>
              <a:rPr lang="de-DE" dirty="0"/>
              <a:t> </a:t>
            </a:r>
            <a:r>
              <a:rPr lang="de-DE" dirty="0" err="1"/>
              <a:t>of</a:t>
            </a:r>
            <a:r>
              <a:rPr lang="de-DE" dirty="0"/>
              <a:t> </a:t>
            </a:r>
            <a:r>
              <a:rPr lang="de-DE" dirty="0" err="1"/>
              <a:t>entrepreneurship</a:t>
            </a:r>
            <a:endParaRPr lang="de-DE" dirty="0"/>
          </a:p>
          <a:p>
            <a:pPr marL="228600" indent="-228600">
              <a:buAutoNum type="arabicPeriod"/>
            </a:pPr>
            <a:r>
              <a:rPr lang="de-DE" dirty="0" err="1"/>
              <a:t>Sme</a:t>
            </a:r>
            <a:r>
              <a:rPr lang="de-DE" dirty="0"/>
              <a:t> – </a:t>
            </a:r>
            <a:r>
              <a:rPr lang="de-DE" dirty="0" err="1"/>
              <a:t>focus</a:t>
            </a:r>
            <a:r>
              <a:rPr lang="de-DE" dirty="0"/>
              <a:t> on </a:t>
            </a:r>
            <a:r>
              <a:rPr lang="de-DE" dirty="0" err="1"/>
              <a:t>local</a:t>
            </a:r>
            <a:r>
              <a:rPr lang="de-DE" dirty="0"/>
              <a:t> </a:t>
            </a:r>
            <a:r>
              <a:rPr lang="de-DE" dirty="0" err="1"/>
              <a:t>markets</a:t>
            </a:r>
            <a:r>
              <a:rPr lang="de-DE" dirty="0"/>
              <a:t>, </a:t>
            </a:r>
            <a:r>
              <a:rPr lang="de-DE" dirty="0" err="1"/>
              <a:t>constant</a:t>
            </a:r>
            <a:r>
              <a:rPr lang="de-DE" dirty="0"/>
              <a:t> </a:t>
            </a:r>
            <a:r>
              <a:rPr lang="de-DE" dirty="0" err="1"/>
              <a:t>growth</a:t>
            </a:r>
            <a:endParaRPr lang="de-DE" dirty="0"/>
          </a:p>
          <a:p>
            <a:pPr marL="228600" indent="-228600">
              <a:buAutoNum type="arabicPeriod"/>
            </a:pPr>
            <a:r>
              <a:rPr lang="de-DE" dirty="0"/>
              <a:t>Innovation </a:t>
            </a:r>
            <a:r>
              <a:rPr lang="de-DE" dirty="0" err="1"/>
              <a:t>driven</a:t>
            </a:r>
            <a:r>
              <a:rPr lang="de-DE" dirty="0"/>
              <a:t> </a:t>
            </a:r>
            <a:r>
              <a:rPr lang="de-DE" dirty="0" err="1"/>
              <a:t>enterprise</a:t>
            </a:r>
            <a:r>
              <a:rPr lang="de-DE" dirty="0"/>
              <a:t> </a:t>
            </a:r>
            <a:r>
              <a:rPr lang="de-DE" dirty="0" err="1"/>
              <a:t>entrepreneurship</a:t>
            </a:r>
            <a:r>
              <a:rPr lang="de-DE" dirty="0"/>
              <a:t> – </a:t>
            </a:r>
            <a:r>
              <a:rPr lang="de-DE" dirty="0" err="1"/>
              <a:t>more</a:t>
            </a:r>
            <a:r>
              <a:rPr lang="de-DE" dirty="0"/>
              <a:t> </a:t>
            </a:r>
            <a:r>
              <a:rPr lang="de-DE" dirty="0" err="1"/>
              <a:t>risky</a:t>
            </a:r>
            <a:r>
              <a:rPr lang="de-DE" dirty="0"/>
              <a:t>, </a:t>
            </a:r>
            <a:r>
              <a:rPr lang="de-DE" dirty="0" err="1"/>
              <a:t>capital</a:t>
            </a:r>
            <a:r>
              <a:rPr lang="de-DE" dirty="0"/>
              <a:t> intensive, </a:t>
            </a:r>
            <a:r>
              <a:rPr lang="de-DE" dirty="0" err="1"/>
              <a:t>focos</a:t>
            </a:r>
            <a:r>
              <a:rPr lang="de-DE" dirty="0"/>
              <a:t> on global </a:t>
            </a:r>
            <a:r>
              <a:rPr lang="de-DE" dirty="0" err="1"/>
              <a:t>market</a:t>
            </a:r>
            <a:endParaRPr lang="de-DE" dirty="0"/>
          </a:p>
          <a:p>
            <a:pPr marL="228600" indent="-228600">
              <a:buAutoNum type="arabicPeriod"/>
            </a:pPr>
            <a:endParaRPr lang="de-DE" dirty="0"/>
          </a:p>
          <a:p>
            <a:pPr marL="0" indent="0">
              <a:buNone/>
            </a:pPr>
            <a:r>
              <a:rPr lang="de-DE" dirty="0"/>
              <a:t>Body </a:t>
            </a:r>
            <a:r>
              <a:rPr lang="de-DE" dirty="0" err="1"/>
              <a:t>shop</a:t>
            </a:r>
            <a:r>
              <a:rPr lang="de-DE" dirty="0"/>
              <a:t> </a:t>
            </a:r>
            <a:r>
              <a:rPr lang="de-DE" dirty="0" err="1"/>
              <a:t>video</a:t>
            </a:r>
            <a:r>
              <a:rPr lang="de-DE" dirty="0"/>
              <a:t>: </a:t>
            </a:r>
          </a:p>
          <a:p>
            <a:pPr marL="171450" indent="-171450">
              <a:buFontTx/>
              <a:buChar char="-"/>
            </a:pPr>
            <a:r>
              <a:rPr lang="de-DE" dirty="0"/>
              <a:t>Entrepreneurship </a:t>
            </a:r>
            <a:r>
              <a:rPr lang="de-DE" dirty="0" err="1"/>
              <a:t>is</a:t>
            </a:r>
            <a:r>
              <a:rPr lang="de-DE" dirty="0"/>
              <a:t> </a:t>
            </a:r>
            <a:r>
              <a:rPr lang="de-DE" dirty="0" err="1"/>
              <a:t>mainly</a:t>
            </a:r>
            <a:r>
              <a:rPr lang="de-DE" dirty="0"/>
              <a:t> </a:t>
            </a:r>
            <a:r>
              <a:rPr lang="de-DE" dirty="0" err="1"/>
              <a:t>transitory</a:t>
            </a:r>
            <a:r>
              <a:rPr lang="de-DE" dirty="0"/>
              <a:t>, not </a:t>
            </a:r>
            <a:r>
              <a:rPr lang="de-DE" dirty="0" err="1"/>
              <a:t>mainly</a:t>
            </a:r>
            <a:r>
              <a:rPr lang="de-DE" dirty="0"/>
              <a:t> </a:t>
            </a:r>
            <a:r>
              <a:rPr lang="de-DE" dirty="0" err="1"/>
              <a:t>about</a:t>
            </a:r>
            <a:r>
              <a:rPr lang="de-DE" dirty="0"/>
              <a:t> </a:t>
            </a:r>
            <a:r>
              <a:rPr lang="de-DE" dirty="0" err="1"/>
              <a:t>accumulation</a:t>
            </a:r>
            <a:r>
              <a:rPr lang="de-DE" dirty="0"/>
              <a:t> </a:t>
            </a:r>
            <a:r>
              <a:rPr lang="de-DE" dirty="0" err="1"/>
              <a:t>of</a:t>
            </a:r>
            <a:r>
              <a:rPr lang="de-DE" dirty="0"/>
              <a:t> </a:t>
            </a:r>
            <a:r>
              <a:rPr lang="de-DE" dirty="0" err="1"/>
              <a:t>wealth</a:t>
            </a:r>
            <a:r>
              <a:rPr lang="de-DE" dirty="0"/>
              <a:t> and power</a:t>
            </a:r>
          </a:p>
          <a:p>
            <a:pPr marL="171450" indent="-171450">
              <a:buFontTx/>
              <a:buChar char="-"/>
            </a:pPr>
            <a:r>
              <a:rPr lang="de-DE" dirty="0"/>
              <a:t>Fun, </a:t>
            </a:r>
            <a:r>
              <a:rPr lang="de-DE" dirty="0" err="1"/>
              <a:t>activism</a:t>
            </a:r>
            <a:r>
              <a:rPr lang="de-DE" dirty="0"/>
              <a:t>, </a:t>
            </a:r>
          </a:p>
          <a:p>
            <a:pPr marL="171450" indent="-171450">
              <a:buFontTx/>
              <a:buChar char="-"/>
            </a:pPr>
            <a:r>
              <a:rPr lang="de-DE" dirty="0" err="1"/>
              <a:t>Female</a:t>
            </a:r>
            <a:r>
              <a:rPr lang="de-DE" dirty="0"/>
              <a:t> </a:t>
            </a:r>
            <a:r>
              <a:rPr lang="de-DE" dirty="0" err="1"/>
              <a:t>entrepreneurship</a:t>
            </a:r>
            <a:r>
              <a:rPr lang="de-DE" dirty="0"/>
              <a:t>: </a:t>
            </a:r>
            <a:r>
              <a:rPr lang="de-DE" dirty="0" err="1"/>
              <a:t>women</a:t>
            </a:r>
            <a:r>
              <a:rPr lang="de-DE" dirty="0"/>
              <a:t> manage </a:t>
            </a:r>
            <a:r>
              <a:rPr lang="de-DE" dirty="0" err="1"/>
              <a:t>entirely</a:t>
            </a:r>
            <a:r>
              <a:rPr lang="de-DE" dirty="0"/>
              <a:t> different. More </a:t>
            </a:r>
            <a:r>
              <a:rPr lang="de-DE" dirty="0" err="1"/>
              <a:t>intuative</a:t>
            </a:r>
            <a:r>
              <a:rPr lang="de-DE" dirty="0"/>
              <a:t>, </a:t>
            </a:r>
            <a:r>
              <a:rPr lang="de-DE" dirty="0" err="1"/>
              <a:t>more</a:t>
            </a:r>
            <a:r>
              <a:rPr lang="de-DE" dirty="0"/>
              <a:t> </a:t>
            </a:r>
            <a:r>
              <a:rPr lang="de-DE" dirty="0" err="1"/>
              <a:t>networking</a:t>
            </a:r>
            <a:r>
              <a:rPr lang="de-DE" dirty="0"/>
              <a:t>, but still </a:t>
            </a:r>
            <a:r>
              <a:rPr lang="de-DE" dirty="0" err="1"/>
              <a:t>spend</a:t>
            </a:r>
            <a:r>
              <a:rPr lang="de-DE" dirty="0"/>
              <a:t> </a:t>
            </a:r>
            <a:r>
              <a:rPr lang="de-DE" dirty="0" err="1"/>
              <a:t>more</a:t>
            </a:r>
            <a:r>
              <a:rPr lang="de-DE" dirty="0"/>
              <a:t> time </a:t>
            </a:r>
            <a:r>
              <a:rPr lang="de-DE" dirty="0" err="1"/>
              <a:t>with</a:t>
            </a:r>
            <a:r>
              <a:rPr lang="de-DE" dirty="0"/>
              <a:t> </a:t>
            </a:r>
            <a:r>
              <a:rPr lang="de-DE" dirty="0" err="1"/>
              <a:t>family</a:t>
            </a:r>
            <a:endParaRPr lang="de-DE" dirty="0"/>
          </a:p>
          <a:p>
            <a:pPr marL="171450" indent="-171450">
              <a:buFontTx/>
              <a:buChar char="-"/>
            </a:pPr>
            <a:r>
              <a:rPr lang="de-DE" dirty="0" err="1"/>
              <a:t>Difficulty</a:t>
            </a:r>
            <a:r>
              <a:rPr lang="de-DE" dirty="0"/>
              <a:t> </a:t>
            </a:r>
            <a:r>
              <a:rPr lang="de-DE" dirty="0" err="1"/>
              <a:t>of</a:t>
            </a:r>
            <a:r>
              <a:rPr lang="de-DE" dirty="0"/>
              <a:t> </a:t>
            </a:r>
            <a:r>
              <a:rPr lang="de-DE" dirty="0" err="1"/>
              <a:t>getting</a:t>
            </a:r>
            <a:r>
              <a:rPr lang="de-DE" dirty="0"/>
              <a:t> cash</a:t>
            </a: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2</a:t>
            </a:fld>
            <a:endParaRPr lang="en-US" dirty="0"/>
          </a:p>
        </p:txBody>
      </p:sp>
    </p:spTree>
    <p:extLst>
      <p:ext uri="{BB962C8B-B14F-4D97-AF65-F5344CB8AC3E}">
        <p14:creationId xmlns:p14="http://schemas.microsoft.com/office/powerpoint/2010/main" val="3017500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33</a:t>
            </a:fld>
            <a:endParaRPr lang="en-US" dirty="0"/>
          </a:p>
        </p:txBody>
      </p:sp>
    </p:spTree>
    <p:extLst>
      <p:ext uri="{BB962C8B-B14F-4D97-AF65-F5344CB8AC3E}">
        <p14:creationId xmlns:p14="http://schemas.microsoft.com/office/powerpoint/2010/main" val="4247543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lienbildplatzhalter 1"/>
          <p:cNvSpPr>
            <a:spLocks noGrp="1" noRot="1" noChangeAspect="1" noTextEdit="1"/>
          </p:cNvSpPr>
          <p:nvPr>
            <p:ph type="sldImg"/>
          </p:nvPr>
        </p:nvSpPr>
        <p:spPr>
          <a:ln/>
        </p:spPr>
      </p:sp>
      <p:sp>
        <p:nvSpPr>
          <p:cNvPr id="287747" name="Notizenplatzhalter 2"/>
          <p:cNvSpPr>
            <a:spLocks noGrp="1"/>
          </p:cNvSpPr>
          <p:nvPr>
            <p:ph type="body" idx="1"/>
          </p:nvPr>
        </p:nvSpPr>
        <p:spPr>
          <a:noFill/>
        </p:spPr>
        <p:txBody>
          <a:bodyPr/>
          <a:lstStyle/>
          <a:p>
            <a:endParaRPr lang="en-US" altLang="en-US" dirty="0"/>
          </a:p>
        </p:txBody>
      </p:sp>
      <p:sp>
        <p:nvSpPr>
          <p:cNvPr id="287748" name="Datumsplatzhalt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EBA59715-1A04-4BD8-94A8-8AD6C58FEDF8}" type="datetime1">
              <a:rPr lang="de-DE" altLang="en-US" sz="1100" smtClean="0">
                <a:solidFill>
                  <a:srgbClr val="000000"/>
                </a:solidFill>
              </a:rPr>
              <a:pPr>
                <a:spcBef>
                  <a:spcPct val="0"/>
                </a:spcBef>
              </a:pPr>
              <a:t>25.09.2019</a:t>
            </a:fld>
            <a:endParaRPr lang="de-DE" altLang="en-US" sz="1100">
              <a:solidFill>
                <a:srgbClr val="000000"/>
              </a:solidFill>
            </a:endParaRPr>
          </a:p>
        </p:txBody>
      </p:sp>
      <p:sp>
        <p:nvSpPr>
          <p:cNvPr id="287749" name="Foliennummernplatzhalt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6E6EE6D1-B842-4802-8D3B-58343D57FAC4}" type="slidenum">
              <a:rPr lang="de-DE" altLang="en-US" sz="1100" smtClean="0">
                <a:solidFill>
                  <a:srgbClr val="000000"/>
                </a:solidFill>
                <a:cs typeface="Arial" panose="020B0604020202020204" pitchFamily="34" charset="0"/>
              </a:rPr>
              <a:pPr>
                <a:spcBef>
                  <a:spcPct val="0"/>
                </a:spcBef>
              </a:pPr>
              <a:t>34</a:t>
            </a:fld>
            <a:endParaRPr lang="de-DE" altLang="en-US" sz="13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83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lienbildplatzhalter 1"/>
          <p:cNvSpPr>
            <a:spLocks noGrp="1" noRot="1" noChangeAspect="1" noTextEdit="1"/>
          </p:cNvSpPr>
          <p:nvPr>
            <p:ph type="sldImg"/>
          </p:nvPr>
        </p:nvSpPr>
        <p:spPr>
          <a:ln/>
        </p:spPr>
      </p:sp>
      <p:sp>
        <p:nvSpPr>
          <p:cNvPr id="290819" name="Notizenplatzhalter 2"/>
          <p:cNvSpPr>
            <a:spLocks noGrp="1"/>
          </p:cNvSpPr>
          <p:nvPr>
            <p:ph type="body" idx="1"/>
          </p:nvPr>
        </p:nvSpPr>
        <p:spPr>
          <a:noFill/>
        </p:spPr>
        <p:txBody>
          <a:bodyPr/>
          <a:lstStyle/>
          <a:p>
            <a:r>
              <a:rPr lang="en-US" altLang="en-US" b="1" dirty="0"/>
              <a:t>Traditional financing </a:t>
            </a:r>
            <a:r>
              <a:rPr lang="en-US" altLang="en-US" dirty="0"/>
              <a:t>based on debts and ‘normal‘ investors </a:t>
            </a:r>
            <a:r>
              <a:rPr lang="en-US" altLang="en-US" b="1" dirty="0"/>
              <a:t>mostly fails </a:t>
            </a:r>
          </a:p>
          <a:p>
            <a:pPr lvl="1"/>
            <a:r>
              <a:rPr lang="en-US" altLang="en-US" dirty="0"/>
              <a:t>Too </a:t>
            </a:r>
            <a:r>
              <a:rPr lang="en-US" altLang="en-US" b="1" dirty="0"/>
              <a:t>risky</a:t>
            </a:r>
          </a:p>
          <a:p>
            <a:pPr lvl="1"/>
            <a:r>
              <a:rPr lang="en-US" altLang="en-US" dirty="0"/>
              <a:t>Hard to monitor for a </a:t>
            </a:r>
            <a:r>
              <a:rPr lang="en-US" altLang="en-US" b="1" dirty="0"/>
              <a:t>local bank </a:t>
            </a:r>
            <a:r>
              <a:rPr lang="en-US" altLang="en-US" dirty="0"/>
              <a:t>(not in the business of risk capital)</a:t>
            </a:r>
          </a:p>
          <a:p>
            <a:pPr lvl="1"/>
            <a:r>
              <a:rPr lang="en-US" altLang="en-US" b="1" dirty="0"/>
              <a:t>No regular returns </a:t>
            </a:r>
            <a:r>
              <a:rPr lang="en-US" altLang="en-US" dirty="0"/>
              <a:t>in the beginning</a:t>
            </a:r>
          </a:p>
          <a:p>
            <a:pPr lvl="1"/>
            <a:endParaRPr lang="en-US" altLang="en-US" dirty="0"/>
          </a:p>
          <a:p>
            <a:r>
              <a:rPr lang="en-US" altLang="en-US" dirty="0"/>
              <a:t>Venture Capital: Typically </a:t>
            </a:r>
            <a:r>
              <a:rPr lang="en-US" altLang="en-US" b="1" dirty="0"/>
              <a:t>provided by</a:t>
            </a:r>
          </a:p>
          <a:p>
            <a:pPr lvl="1"/>
            <a:r>
              <a:rPr lang="en-US" altLang="en-US" dirty="0"/>
              <a:t>Institutional investors</a:t>
            </a:r>
          </a:p>
          <a:p>
            <a:pPr lvl="1"/>
            <a:r>
              <a:rPr lang="en-US" altLang="en-US" dirty="0"/>
              <a:t>Governmental support</a:t>
            </a:r>
          </a:p>
          <a:p>
            <a:r>
              <a:rPr lang="en-US" altLang="en-US" dirty="0"/>
              <a:t>Expected </a:t>
            </a:r>
            <a:r>
              <a:rPr lang="en-US" altLang="en-US" b="1" dirty="0"/>
              <a:t>Internal Rate of Return </a:t>
            </a:r>
            <a:r>
              <a:rPr lang="en-US" altLang="en-US" dirty="0"/>
              <a:t>(IRR) &gt; 50%</a:t>
            </a:r>
          </a:p>
          <a:p>
            <a:r>
              <a:rPr lang="en-US" altLang="en-US" b="1" dirty="0"/>
              <a:t>VC owns</a:t>
            </a:r>
            <a:r>
              <a:rPr lang="en-US" altLang="en-US" dirty="0"/>
              <a:t> shares of the start-up</a:t>
            </a:r>
          </a:p>
          <a:p>
            <a:r>
              <a:rPr lang="en-US" altLang="en-US" b="1" dirty="0"/>
              <a:t>No monthly rate</a:t>
            </a:r>
            <a:r>
              <a:rPr lang="en-US" altLang="en-US" dirty="0"/>
              <a:t>, but payback after 5-7 years through exit</a:t>
            </a:r>
          </a:p>
          <a:p>
            <a:pPr lvl="1"/>
            <a:endParaRPr lang="en-US" altLang="en-US" dirty="0"/>
          </a:p>
        </p:txBody>
      </p:sp>
      <p:sp>
        <p:nvSpPr>
          <p:cNvPr id="290820" name="Datumsplatzhalt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73F4A228-B524-4994-B059-F62E8EECB4DB}" type="datetime1">
              <a:rPr lang="de-DE" altLang="en-US" sz="1100" smtClean="0">
                <a:solidFill>
                  <a:srgbClr val="000000"/>
                </a:solidFill>
              </a:rPr>
              <a:pPr>
                <a:spcBef>
                  <a:spcPct val="0"/>
                </a:spcBef>
              </a:pPr>
              <a:t>25.09.2019</a:t>
            </a:fld>
            <a:endParaRPr lang="de-DE" altLang="en-US" sz="1100">
              <a:solidFill>
                <a:srgbClr val="000000"/>
              </a:solidFill>
            </a:endParaRPr>
          </a:p>
        </p:txBody>
      </p:sp>
      <p:sp>
        <p:nvSpPr>
          <p:cNvPr id="290821" name="Foliennummernplatzhalt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6C270E47-771D-43ED-A192-27F0AE8E6719}" type="slidenum">
              <a:rPr lang="de-DE" altLang="en-US" sz="1100" smtClean="0">
                <a:solidFill>
                  <a:srgbClr val="000000"/>
                </a:solidFill>
                <a:cs typeface="Arial" panose="020B0604020202020204" pitchFamily="34" charset="0"/>
              </a:rPr>
              <a:pPr>
                <a:spcBef>
                  <a:spcPct val="0"/>
                </a:spcBef>
              </a:pPr>
              <a:t>35</a:t>
            </a:fld>
            <a:endParaRPr lang="de-DE" altLang="en-US" sz="13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4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37</a:t>
            </a:fld>
            <a:endParaRPr lang="en-US" dirty="0"/>
          </a:p>
        </p:txBody>
      </p:sp>
    </p:spTree>
    <p:extLst>
      <p:ext uri="{BB962C8B-B14F-4D97-AF65-F5344CB8AC3E}">
        <p14:creationId xmlns:p14="http://schemas.microsoft.com/office/powerpoint/2010/main" val="289416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project this questionnaire can be used to ask the SME about their motives</a:t>
            </a:r>
            <a:r>
              <a:rPr lang="en-US" baseline="0" noProof="0" dirty="0"/>
              <a:t> for </a:t>
            </a:r>
            <a:r>
              <a:rPr lang="en-US" baseline="0" noProof="0" dirty="0" err="1"/>
              <a:t>internationalisation</a:t>
            </a:r>
            <a:r>
              <a:rPr lang="en-US" baseline="0" noProof="0" dirty="0"/>
              <a:t>. It can serve as an internal analysis and determine whether the SME is ready to internationalize.</a:t>
            </a:r>
          </a:p>
          <a:p>
            <a:endParaRPr lang="en-US" baseline="0" noProof="0" dirty="0"/>
          </a:p>
          <a:p>
            <a:r>
              <a:rPr lang="en-US" baseline="0" noProof="0" dirty="0"/>
              <a:t>This can be used for the student consultancy phase</a:t>
            </a:r>
            <a:endParaRPr lang="en-US" noProof="0" dirty="0"/>
          </a:p>
        </p:txBody>
      </p:sp>
      <p:sp>
        <p:nvSpPr>
          <p:cNvPr id="4" name="Slide Number Placeholder 3"/>
          <p:cNvSpPr>
            <a:spLocks noGrp="1"/>
          </p:cNvSpPr>
          <p:nvPr>
            <p:ph type="sldNum" sz="quarter" idx="10"/>
          </p:nvPr>
        </p:nvSpPr>
        <p:spPr/>
        <p:txBody>
          <a:bodyPr/>
          <a:lstStyle/>
          <a:p>
            <a:fld id="{C8747985-0E77-432B-B526-3D6147226863}" type="slidenum">
              <a:rPr lang="en-US" smtClean="0"/>
              <a:t>40</a:t>
            </a:fld>
            <a:endParaRPr lang="en-US" dirty="0"/>
          </a:p>
        </p:txBody>
      </p:sp>
    </p:spTree>
    <p:extLst>
      <p:ext uri="{BB962C8B-B14F-4D97-AF65-F5344CB8AC3E}">
        <p14:creationId xmlns:p14="http://schemas.microsoft.com/office/powerpoint/2010/main" val="185676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Calibri" panose="020F0502020204030204" pitchFamily="34" charset="0"/>
                <a:ea typeface="+mn-ea"/>
                <a:cs typeface="+mn-cs"/>
              </a:rPr>
              <a:t>Students should form teams of 5 and find an example of a company operating in a foreign market that didn’t understand the local conditions, culture, consumer preference, or local competition. Then, give a 6-minute presentation in PowerPoint, introduce the company, product and/or service, and answer what was the motive to internationalise? Explain what went wrong; give an analysis of the cause. Offer advice on what could the company have done to avoid this. Use at least 5 sources. </a:t>
            </a:r>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41</a:t>
            </a:fld>
            <a:endParaRPr lang="en-US" dirty="0"/>
          </a:p>
        </p:txBody>
      </p:sp>
    </p:spTree>
    <p:extLst>
      <p:ext uri="{BB962C8B-B14F-4D97-AF65-F5344CB8AC3E}">
        <p14:creationId xmlns:p14="http://schemas.microsoft.com/office/powerpoint/2010/main" val="207170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l-NL" dirty="0"/>
              <a:t>Excercise 4b from entrepreneurial mindset toolbox</a:t>
            </a:r>
            <a:endParaRPr lang="nl-NL" baseline="0" dirty="0"/>
          </a:p>
          <a:p>
            <a:endParaRPr lang="de-DE" dirty="0"/>
          </a:p>
        </p:txBody>
      </p:sp>
      <p:sp>
        <p:nvSpPr>
          <p:cNvPr id="4" name="Foliennummernplatzhalter 3"/>
          <p:cNvSpPr>
            <a:spLocks noGrp="1"/>
          </p:cNvSpPr>
          <p:nvPr>
            <p:ph type="sldNum" sz="quarter" idx="5"/>
          </p:nvPr>
        </p:nvSpPr>
        <p:spPr/>
        <p:txBody>
          <a:bodyPr/>
          <a:lstStyle/>
          <a:p>
            <a:fld id="{FA15EB12-9519-48CD-8297-3AF84CD4D03B}" type="slidenum">
              <a:rPr lang="de-DE" smtClean="0"/>
              <a:t>42</a:t>
            </a:fld>
            <a:endParaRPr lang="de-DE"/>
          </a:p>
        </p:txBody>
      </p:sp>
    </p:spTree>
    <p:extLst>
      <p:ext uri="{BB962C8B-B14F-4D97-AF65-F5344CB8AC3E}">
        <p14:creationId xmlns:p14="http://schemas.microsoft.com/office/powerpoint/2010/main" val="2650407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C8747985-0E77-432B-B526-3D6147226863}" type="slidenum">
              <a:rPr lang="en-US" smtClean="0"/>
              <a:pPr/>
              <a:t>43</a:t>
            </a:fld>
            <a:endParaRPr lang="en-US" dirty="0"/>
          </a:p>
        </p:txBody>
      </p:sp>
    </p:spTree>
    <p:extLst>
      <p:ext uri="{BB962C8B-B14F-4D97-AF65-F5344CB8AC3E}">
        <p14:creationId xmlns:p14="http://schemas.microsoft.com/office/powerpoint/2010/main" val="3979588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C8747985-0E77-432B-B526-3D6147226863}" type="slidenum">
              <a:rPr lang="en-US" smtClean="0"/>
              <a:pPr/>
              <a:t>44</a:t>
            </a:fld>
            <a:endParaRPr lang="en-US" dirty="0"/>
          </a:p>
        </p:txBody>
      </p:sp>
    </p:spTree>
    <p:extLst>
      <p:ext uri="{BB962C8B-B14F-4D97-AF65-F5344CB8AC3E}">
        <p14:creationId xmlns:p14="http://schemas.microsoft.com/office/powerpoint/2010/main" val="120349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was </a:t>
            </a:r>
            <a:r>
              <a:rPr lang="de-DE" dirty="0" err="1"/>
              <a:t>already</a:t>
            </a:r>
            <a:r>
              <a:rPr lang="de-DE" dirty="0"/>
              <a:t> </a:t>
            </a:r>
            <a:r>
              <a:rPr lang="de-DE" dirty="0" err="1"/>
              <a:t>included</a:t>
            </a:r>
            <a:r>
              <a:rPr lang="de-DE" dirty="0"/>
              <a:t> in </a:t>
            </a:r>
            <a:r>
              <a:rPr lang="de-DE" dirty="0" err="1"/>
              <a:t>section</a:t>
            </a:r>
            <a:r>
              <a:rPr lang="de-DE" dirty="0"/>
              <a:t> 1.1.1 This </a:t>
            </a:r>
            <a:r>
              <a:rPr lang="de-DE" dirty="0" err="1"/>
              <a:t>is</a:t>
            </a:r>
            <a:r>
              <a:rPr lang="de-DE" dirty="0"/>
              <a:t> </a:t>
            </a:r>
            <a:r>
              <a:rPr lang="de-DE" dirty="0" err="1"/>
              <a:t>to</a:t>
            </a:r>
            <a:r>
              <a:rPr lang="de-DE" dirty="0"/>
              <a:t> </a:t>
            </a:r>
            <a:r>
              <a:rPr lang="de-DE" dirty="0" err="1"/>
              <a:t>refresh</a:t>
            </a:r>
            <a:r>
              <a:rPr lang="de-DE" dirty="0"/>
              <a:t> and </a:t>
            </a:r>
            <a:r>
              <a:rPr lang="de-DE" dirty="0" err="1"/>
              <a:t>focus</a:t>
            </a:r>
            <a:r>
              <a:rPr lang="de-DE" dirty="0"/>
              <a:t> on a different </a:t>
            </a:r>
            <a:r>
              <a:rPr lang="de-DE" dirty="0" err="1"/>
              <a:t>discussion</a:t>
            </a:r>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pPr/>
              <a:t>4</a:t>
            </a:fld>
            <a:endParaRPr lang="en-US" dirty="0"/>
          </a:p>
        </p:txBody>
      </p:sp>
    </p:spTree>
    <p:extLst>
      <p:ext uri="{BB962C8B-B14F-4D97-AF65-F5344CB8AC3E}">
        <p14:creationId xmlns:p14="http://schemas.microsoft.com/office/powerpoint/2010/main" val="136581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a:t>
            </a:r>
            <a:r>
              <a:rPr lang="nl-NL" dirty="0" err="1"/>
              <a:t>motives</a:t>
            </a:r>
            <a:r>
              <a:rPr lang="nl-NL" dirty="0"/>
              <a:t> </a:t>
            </a:r>
            <a:r>
              <a:rPr lang="nl-NL" dirty="0" err="1"/>
              <a:t>for</a:t>
            </a:r>
            <a:r>
              <a:rPr lang="nl-NL" dirty="0"/>
              <a:t> </a:t>
            </a:r>
            <a:r>
              <a:rPr lang="nl-NL" dirty="0" err="1"/>
              <a:t>internationalisation</a:t>
            </a:r>
            <a:r>
              <a:rPr lang="nl-NL" dirty="0"/>
              <a:t> </a:t>
            </a:r>
            <a:r>
              <a:rPr lang="nl-NL" dirty="0" err="1"/>
              <a:t>you</a:t>
            </a:r>
            <a:r>
              <a:rPr lang="nl-NL" dirty="0"/>
              <a:t> </a:t>
            </a:r>
            <a:r>
              <a:rPr lang="nl-NL" dirty="0" err="1"/>
              <a:t>can</a:t>
            </a:r>
            <a:r>
              <a:rPr lang="nl-NL" baseline="0" dirty="0"/>
              <a:t> look at </a:t>
            </a:r>
            <a:r>
              <a:rPr lang="nl-NL" baseline="0" dirty="0" err="1"/>
              <a:t>the</a:t>
            </a:r>
            <a:r>
              <a:rPr lang="nl-NL" baseline="0" dirty="0"/>
              <a:t> import or export side of business</a:t>
            </a:r>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6</a:t>
            </a:fld>
            <a:endParaRPr lang="en-US"/>
          </a:p>
        </p:txBody>
      </p:sp>
    </p:spTree>
    <p:extLst>
      <p:ext uri="{BB962C8B-B14F-4D97-AF65-F5344CB8AC3E}">
        <p14:creationId xmlns:p14="http://schemas.microsoft.com/office/powerpoint/2010/main" val="310406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effectLst/>
              </a:rPr>
              <a:t>Albaum</a:t>
            </a:r>
            <a:r>
              <a:rPr lang="en-GB" dirty="0">
                <a:effectLst/>
              </a:rPr>
              <a:t>, G. (2016). International Marketing &amp; Export Management (Reprint edition). Harlow, United Kingdom: Pearson Education.</a:t>
            </a:r>
            <a:r>
              <a:rPr lang="en-US" dirty="0"/>
              <a:t>,</a:t>
            </a:r>
            <a:r>
              <a:rPr lang="en-US" baseline="0" dirty="0"/>
              <a:t> p. 76</a:t>
            </a:r>
            <a:endParaRPr lang="en-US" dirty="0"/>
          </a:p>
        </p:txBody>
      </p:sp>
      <p:sp>
        <p:nvSpPr>
          <p:cNvPr id="4" name="Slide Number Placeholder 3"/>
          <p:cNvSpPr>
            <a:spLocks noGrp="1"/>
          </p:cNvSpPr>
          <p:nvPr>
            <p:ph type="sldNum" sz="quarter" idx="10"/>
          </p:nvPr>
        </p:nvSpPr>
        <p:spPr/>
        <p:txBody>
          <a:bodyPr/>
          <a:lstStyle/>
          <a:p>
            <a:fld id="{C8747985-0E77-432B-B526-3D6147226863}" type="slidenum">
              <a:rPr lang="en-US" smtClean="0"/>
              <a:t>7</a:t>
            </a:fld>
            <a:endParaRPr lang="en-US" dirty="0"/>
          </a:p>
        </p:txBody>
      </p:sp>
    </p:spTree>
    <p:extLst>
      <p:ext uri="{BB962C8B-B14F-4D97-AF65-F5344CB8AC3E}">
        <p14:creationId xmlns:p14="http://schemas.microsoft.com/office/powerpoint/2010/main" val="25521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Overview of Internationalisation factors,</a:t>
            </a:r>
            <a:r>
              <a:rPr lang="en-GB" baseline="0" noProof="0" dirty="0"/>
              <a:t> grouped. Can be used as input for students when they will write the questionnaire. It can be used for the internal analysis. In the following classes attention will be paid to exploring the external environment (external analysis).</a:t>
            </a:r>
          </a:p>
          <a:p>
            <a:r>
              <a:rPr lang="en-GB" baseline="0" noProof="0" dirty="0"/>
              <a:t>Questionnaire: Is the SME ready for internationalisation? </a:t>
            </a:r>
          </a:p>
          <a:p>
            <a:r>
              <a:rPr lang="en-GB" baseline="0" noProof="0" dirty="0"/>
              <a:t>For instance: Under Management, commitment: Why do you want to internationalise? Who else in the organisation is  committed to this goal? Etc.</a:t>
            </a:r>
          </a:p>
          <a:p>
            <a:endParaRPr lang="en-GB" baseline="0" noProof="0" dirty="0"/>
          </a:p>
          <a:p>
            <a:endParaRPr lang="en-GB" baseline="0" noProof="0" dirty="0"/>
          </a:p>
          <a:p>
            <a:r>
              <a:rPr lang="en-GB" sz="1200" b="0" i="0" kern="1200" dirty="0">
                <a:solidFill>
                  <a:schemeClr val="tx1"/>
                </a:solidFill>
                <a:effectLst/>
                <a:latin typeface="Calibri" panose="020F0502020204030204" pitchFamily="34" charset="0"/>
                <a:ea typeface="+mn-ea"/>
                <a:cs typeface="+mn-cs"/>
              </a:rPr>
              <a:t>Data from 2010 about how many and how SMEs internationalise. Also, important when market entry strategies are discussed later in program.</a:t>
            </a:r>
            <a:endParaRPr lang="en-GB" noProof="0" dirty="0"/>
          </a:p>
        </p:txBody>
      </p:sp>
      <p:sp>
        <p:nvSpPr>
          <p:cNvPr id="4" name="Slide Number Placeholder 3"/>
          <p:cNvSpPr>
            <a:spLocks noGrp="1"/>
          </p:cNvSpPr>
          <p:nvPr>
            <p:ph type="sldNum" sz="quarter" idx="10"/>
          </p:nvPr>
        </p:nvSpPr>
        <p:spPr/>
        <p:txBody>
          <a:bodyPr/>
          <a:lstStyle/>
          <a:p>
            <a:fld id="{C8747985-0E77-432B-B526-3D6147226863}" type="slidenum">
              <a:rPr lang="en-US" smtClean="0"/>
              <a:t>8</a:t>
            </a:fld>
            <a:endParaRPr lang="en-US" dirty="0"/>
          </a:p>
        </p:txBody>
      </p:sp>
    </p:spTree>
    <p:extLst>
      <p:ext uri="{BB962C8B-B14F-4D97-AF65-F5344CB8AC3E}">
        <p14:creationId xmlns:p14="http://schemas.microsoft.com/office/powerpoint/2010/main" val="39745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European Commission (2018). </a:t>
            </a:r>
            <a:r>
              <a:rPr lang="en-US" sz="1200" b="1" i="0" u="none" strike="noStrike" kern="1200" baseline="0" dirty="0">
                <a:solidFill>
                  <a:schemeClr val="tx1"/>
                </a:solidFill>
                <a:latin typeface="Calibri" panose="020F0502020204030204" pitchFamily="34" charset="0"/>
                <a:ea typeface="+mn-ea"/>
                <a:cs typeface="+mn-cs"/>
              </a:rPr>
              <a:t>Annual Report on European SMEs </a:t>
            </a:r>
            <a:r>
              <a:rPr lang="de-DE" sz="1200" b="1" i="0" u="none" strike="noStrike" kern="1200" baseline="0" dirty="0">
                <a:solidFill>
                  <a:schemeClr val="tx1"/>
                </a:solidFill>
                <a:latin typeface="Calibri" panose="020F0502020204030204" pitchFamily="34" charset="0"/>
                <a:ea typeface="+mn-ea"/>
                <a:cs typeface="+mn-cs"/>
              </a:rPr>
              <a:t>2017/2018 </a:t>
            </a:r>
            <a:r>
              <a:rPr lang="en-GB" dirty="0"/>
              <a:t>. Directorate-General for Enterprise and Industry, Brussels.</a:t>
            </a:r>
          </a:p>
          <a:p>
            <a:endParaRPr lang="nl-NL" dirty="0"/>
          </a:p>
          <a:p>
            <a:r>
              <a:rPr lang="nl-NL" dirty="0"/>
              <a:t>Later</a:t>
            </a:r>
            <a:r>
              <a:rPr lang="nl-NL" baseline="0" dirty="0"/>
              <a:t> in program </a:t>
            </a:r>
            <a:r>
              <a:rPr lang="nl-NL" baseline="0" dirty="0" err="1"/>
              <a:t>the</a:t>
            </a:r>
            <a:r>
              <a:rPr lang="nl-NL" baseline="0" dirty="0"/>
              <a:t> different market entry </a:t>
            </a:r>
            <a:r>
              <a:rPr lang="nl-NL" baseline="0" dirty="0" err="1"/>
              <a:t>strategies</a:t>
            </a:r>
            <a:r>
              <a:rPr lang="nl-NL" baseline="0" dirty="0"/>
              <a:t> are </a:t>
            </a:r>
            <a:r>
              <a:rPr lang="nl-NL" baseline="0" dirty="0" err="1"/>
              <a:t>discussed</a:t>
            </a:r>
            <a:r>
              <a:rPr lang="nl-NL" baseline="0" dirty="0"/>
              <a:t>. From this data it becomes apparent that import and export are the major modes of internationalisation</a:t>
            </a:r>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9</a:t>
            </a:fld>
            <a:endParaRPr lang="en-US"/>
          </a:p>
        </p:txBody>
      </p:sp>
    </p:spTree>
    <p:extLst>
      <p:ext uri="{BB962C8B-B14F-4D97-AF65-F5344CB8AC3E}">
        <p14:creationId xmlns:p14="http://schemas.microsoft.com/office/powerpoint/2010/main" val="183400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Commission, E. (2010). Internationalisation of European SMEs. Directorate-General for Enterprise and Industry, Brussels.</a:t>
            </a:r>
          </a:p>
          <a:p>
            <a:endParaRPr lang="en-GB" sz="1200" u="none" strike="noStrike" kern="1200" baseline="0" dirty="0">
              <a:solidFill>
                <a:schemeClr val="tx1"/>
              </a:solidFill>
              <a:ea typeface="+mn-ea"/>
              <a:cs typeface="+mn-cs"/>
            </a:endParaRPr>
          </a:p>
          <a:p>
            <a:r>
              <a:rPr lang="en-GB" sz="1200" u="none" strike="noStrike" kern="1200" baseline="0" dirty="0">
                <a:solidFill>
                  <a:schemeClr val="tx1"/>
                </a:solidFill>
                <a:ea typeface="+mn-ea"/>
                <a:cs typeface="+mn-cs"/>
              </a:rPr>
              <a:t>The larger the company, the more it tends to internationalise. This applies to any</a:t>
            </a:r>
          </a:p>
          <a:p>
            <a:r>
              <a:rPr lang="en-GB" sz="1200" u="none" strike="noStrike" kern="1200" baseline="0" dirty="0">
                <a:solidFill>
                  <a:schemeClr val="tx1"/>
                </a:solidFill>
                <a:ea typeface="+mn-ea"/>
                <a:cs typeface="+mn-cs"/>
              </a:rPr>
              <a:t>single mode of internationalisation. For exports 24% of micro, 38% of small and</a:t>
            </a:r>
          </a:p>
          <a:p>
            <a:r>
              <a:rPr lang="en-GB" sz="1200" u="none" strike="noStrike" kern="1200" baseline="0" dirty="0">
                <a:solidFill>
                  <a:schemeClr val="tx1"/>
                </a:solidFill>
                <a:ea typeface="+mn-ea"/>
                <a:cs typeface="+mn-cs"/>
              </a:rPr>
              <a:t>53% of medium-sized SMEs are active, for imports the respective percentages are</a:t>
            </a:r>
          </a:p>
          <a:p>
            <a:r>
              <a:rPr lang="en-GB" sz="1200" u="none" strike="noStrike" kern="1200" baseline="0" dirty="0">
                <a:solidFill>
                  <a:schemeClr val="tx1"/>
                </a:solidFill>
                <a:ea typeface="+mn-ea"/>
                <a:cs typeface="+mn-cs"/>
              </a:rPr>
              <a:t>28%, 39% and 55%.</a:t>
            </a:r>
          </a:p>
          <a:p>
            <a:r>
              <a:rPr lang="en-GB" sz="1200" u="none" strike="noStrike" kern="1200" baseline="0" dirty="0">
                <a:solidFill>
                  <a:schemeClr val="tx1"/>
                </a:solidFill>
                <a:ea typeface="+mn-ea"/>
                <a:cs typeface="+mn-cs"/>
              </a:rPr>
              <a:t>The relationship between internationalisation and innovation is strong</a:t>
            </a:r>
          </a:p>
          <a:p>
            <a:r>
              <a:rPr lang="en-GB" sz="1200" u="none" strike="noStrike" kern="1200" baseline="0" dirty="0">
                <a:solidFill>
                  <a:schemeClr val="tx1"/>
                </a:solidFill>
                <a:ea typeface="+mn-ea"/>
                <a:cs typeface="+mn-cs"/>
              </a:rPr>
              <a:t>26% of internationally active SMEs introduced products or services that were new</a:t>
            </a:r>
          </a:p>
          <a:p>
            <a:r>
              <a:rPr lang="en-GB" sz="1200" u="none" strike="noStrike" kern="1200" baseline="0" dirty="0">
                <a:solidFill>
                  <a:schemeClr val="tx1"/>
                </a:solidFill>
                <a:ea typeface="+mn-ea"/>
                <a:cs typeface="+mn-cs"/>
              </a:rPr>
              <a:t>for their sector in their country, for other SMEs this is only 8%. These internationally</a:t>
            </a:r>
          </a:p>
          <a:p>
            <a:r>
              <a:rPr lang="en-GB" sz="1200" u="none" strike="noStrike" kern="1200" baseline="0" dirty="0">
                <a:solidFill>
                  <a:schemeClr val="tx1"/>
                </a:solidFill>
                <a:ea typeface="+mn-ea"/>
                <a:cs typeface="+mn-cs"/>
              </a:rPr>
              <a:t>active SMEs are also more active with process innovations that are new for</a:t>
            </a:r>
          </a:p>
          <a:p>
            <a:r>
              <a:rPr lang="en-GB" sz="1200" u="none" strike="noStrike" kern="1200" baseline="0" dirty="0">
                <a:solidFill>
                  <a:schemeClr val="tx1"/>
                </a:solidFill>
                <a:ea typeface="+mn-ea"/>
                <a:cs typeface="+mn-cs"/>
              </a:rPr>
              <a:t>their sector in their country (11% vs 3% for the SMEs without international activities).</a:t>
            </a:r>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10</a:t>
            </a:fld>
            <a:endParaRPr lang="en-US" dirty="0"/>
          </a:p>
        </p:txBody>
      </p:sp>
    </p:spTree>
    <p:extLst>
      <p:ext uri="{BB962C8B-B14F-4D97-AF65-F5344CB8AC3E}">
        <p14:creationId xmlns:p14="http://schemas.microsoft.com/office/powerpoint/2010/main" val="340058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en-US" dirty="0"/>
              <a:t>Born </a:t>
            </a:r>
            <a:r>
              <a:rPr lang="en-US" altLang="en-US" dirty="0" err="1"/>
              <a:t>Globals</a:t>
            </a:r>
            <a:r>
              <a:rPr lang="en-US" altLang="en-US" dirty="0"/>
              <a:t>: </a:t>
            </a:r>
          </a:p>
          <a:p>
            <a:r>
              <a:rPr lang="en-US" altLang="en-US" dirty="0"/>
              <a:t>“firms that engage in significant international activity a short time after being established“</a:t>
            </a:r>
          </a:p>
          <a:p>
            <a:endParaRPr lang="en-US" altLang="en-US" dirty="0"/>
          </a:p>
          <a:p>
            <a:r>
              <a:rPr lang="en-US" altLang="en-US" dirty="0"/>
              <a:t>They are start-ups as well as SMEs</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12</a:t>
            </a:fld>
            <a:endParaRPr lang="en-US"/>
          </a:p>
        </p:txBody>
      </p:sp>
    </p:spTree>
    <p:extLst>
      <p:ext uri="{BB962C8B-B14F-4D97-AF65-F5344CB8AC3E}">
        <p14:creationId xmlns:p14="http://schemas.microsoft.com/office/powerpoint/2010/main" val="4208189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atin typeface="Calibri" panose="020F050202020403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28067419-3C15-4BB0-8969-0C2BE063E98E}" type="datetime1">
              <a:rPr lang="en-US" smtClean="0"/>
              <a:t>9/25/2019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7004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8554921D-22E2-499B-A6C0-A7F2885ECFD5}" type="datetime1">
              <a:rPr lang="en-US" smtClean="0"/>
              <a:t>9/25/2019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89900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Calibri" panose="020F0502020204030204" pitchFamily="34" charset="0"/>
              </a:defRPr>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6991014-B9A3-4402-9C70-B5024CEF51D4}" type="datetime1">
              <a:rPr lang="en-US" smtClean="0"/>
              <a:t>9/25/2019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38637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Rechteck 3"/>
          <p:cNvSpPr/>
          <p:nvPr userDrawn="1"/>
        </p:nvSpPr>
        <p:spPr>
          <a:xfrm>
            <a:off x="8050231" y="188641"/>
            <a:ext cx="3959768" cy="54784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de-DE" sz="35000" b="0" i="0" dirty="0">
                <a:ln w="11430"/>
                <a:solidFill>
                  <a:srgbClr val="76B911"/>
                </a:solidFill>
                <a:effectLst>
                  <a:outerShdw blurRad="50800" dist="39000" dir="5460000" algn="tl">
                    <a:srgbClr val="000000">
                      <a:alpha val="38000"/>
                    </a:srgbClr>
                  </a:outerShdw>
                </a:effectLst>
                <a:latin typeface="Calibri" panose="020F0502020204030204" pitchFamily="34" charset="0"/>
                <a:ea typeface="MS Mincho" panose="02020609040205080304" pitchFamily="49" charset="-128"/>
              </a:rPr>
              <a:t>?</a:t>
            </a:r>
          </a:p>
        </p:txBody>
      </p:sp>
      <p:sp>
        <p:nvSpPr>
          <p:cNvPr id="3" name="Inhaltsplatzhalter 2"/>
          <p:cNvSpPr>
            <a:spLocks noGrp="1"/>
          </p:cNvSpPr>
          <p:nvPr>
            <p:ph idx="1"/>
          </p:nvPr>
        </p:nvSpPr>
        <p:spPr>
          <a:xfrm>
            <a:off x="911423" y="1556792"/>
            <a:ext cx="7138807" cy="3627512"/>
          </a:xfrm>
        </p:spPr>
        <p:txBody>
          <a:bodyPr/>
          <a:lstStyle>
            <a:lvl1pPr marL="0" indent="0">
              <a:lnSpc>
                <a:spcPct val="150000"/>
              </a:lnSpc>
              <a:buNone/>
              <a:defRPr sz="3500"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3"/>
          <p:cNvSpPr>
            <a:spLocks noGrp="1"/>
          </p:cNvSpPr>
          <p:nvPr>
            <p:ph type="sldNum" sz="quarter" idx="10"/>
          </p:nvPr>
        </p:nvSpPr>
        <p:spPr/>
        <p:txBody>
          <a:bodyPr/>
          <a:lstStyle>
            <a:lvl1pPr>
              <a:defRPr/>
            </a:lvl1pPr>
          </a:lstStyle>
          <a:p>
            <a:pPr>
              <a:defRPr/>
            </a:pPr>
            <a:r>
              <a:rPr lang="de-DE" altLang="de-DE" dirty="0">
                <a:solidFill>
                  <a:srgbClr val="FFFFFF"/>
                </a:solidFill>
              </a:rPr>
              <a:t>Veit Wohlgemuth · </a:t>
            </a:r>
            <a:fld id="{D1D7A6D7-0CD6-41DE-9E8C-8382E271E896}" type="datetime1">
              <a:rPr lang="de-DE" altLang="de-DE" smtClean="0">
                <a:solidFill>
                  <a:srgbClr val="FFFFFF"/>
                </a:solidFill>
              </a:rPr>
              <a:pPr>
                <a:defRPr/>
              </a:pPr>
              <a:t>25.09.2019</a:t>
            </a:fld>
            <a:endParaRPr lang="de-DE" altLang="de-DE" dirty="0">
              <a:solidFill>
                <a:srgbClr val="FFFFFF"/>
              </a:solidFill>
            </a:endParaRPr>
          </a:p>
          <a:p>
            <a:pPr>
              <a:defRPr/>
            </a:pPr>
            <a:fld id="{935A62CB-0771-443D-985A-456A361DA369}" type="slidenum">
              <a:rPr lang="de-DE" altLang="de-DE" smtClean="0">
                <a:solidFill>
                  <a:srgbClr val="FFFFFF"/>
                </a:solidFill>
              </a:rPr>
              <a:pPr>
                <a:defRPr/>
              </a:pPr>
              <a:t>‹Nr.›</a:t>
            </a:fld>
            <a:r>
              <a:rPr lang="de-DE" altLang="de-DE" dirty="0">
                <a:solidFill>
                  <a:srgbClr val="FFFFFF"/>
                </a:solidFill>
              </a:rPr>
              <a:t> </a:t>
            </a:r>
          </a:p>
        </p:txBody>
      </p:sp>
    </p:spTree>
    <p:extLst>
      <p:ext uri="{BB962C8B-B14F-4D97-AF65-F5344CB8AC3E}">
        <p14:creationId xmlns:p14="http://schemas.microsoft.com/office/powerpoint/2010/main" val="315820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93F63A5-2A6B-4935-BE45-0635B768199C}" type="datetime1">
              <a:rPr lang="en-US" smtClean="0"/>
              <a:t>9/25/2019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6948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Calibri" panose="020F050202020403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0194D49F-81E1-48C0-9B2D-32762477EBA5}" type="datetime1">
              <a:rPr lang="en-US" smtClean="0"/>
              <a:t>9/25/2019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16610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9BB815E5-9023-43F9-81AF-0CB01013ECF1}" type="datetime1">
              <a:rPr lang="en-US" smtClean="0"/>
              <a:t>9/25/2019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15222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lvl1pPr>
              <a:defRPr b="0" i="0">
                <a:latin typeface="Calibri" panose="020F0502020204030204" pitchFamily="34" charset="0"/>
              </a:defRPr>
            </a:lvl1pPr>
          </a:lstStyle>
          <a:p>
            <a:fld id="{73D58AEF-145A-4482-A6D8-B9E45E61118F}" type="datetime1">
              <a:rPr lang="en-US" smtClean="0"/>
              <a:t>9/25/2019</a:t>
            </a:fld>
            <a:endParaRPr lang="en-US" dirty="0"/>
          </a:p>
        </p:txBody>
      </p:sp>
      <p:sp>
        <p:nvSpPr>
          <p:cNvPr id="8" name="Footer Placeholder 7"/>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75069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lvl1pPr>
              <a:defRPr b="0" i="0">
                <a:latin typeface="Calibri" panose="020F0502020204030204" pitchFamily="34" charset="0"/>
              </a:defRPr>
            </a:lvl1pPr>
          </a:lstStyle>
          <a:p>
            <a:fld id="{FB42E574-DB2E-4861-927E-28A93E236EAC}" type="datetime1">
              <a:rPr lang="en-US" smtClean="0"/>
              <a:t>9/25/2019</a:t>
            </a:fld>
            <a:endParaRPr lang="en-US" dirty="0"/>
          </a:p>
        </p:txBody>
      </p:sp>
      <p:sp>
        <p:nvSpPr>
          <p:cNvPr id="4" name="Footer Placeholder 3"/>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218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Calibri" panose="020F0502020204030204" pitchFamily="34" charset="0"/>
              </a:defRPr>
            </a:lvl1pPr>
          </a:lstStyle>
          <a:p>
            <a:fld id="{DDD83C1C-D3E4-49D8-B89B-CA009244D7E1}" type="datetime1">
              <a:rPr lang="en-US" smtClean="0"/>
              <a:t>9/25/2019</a:t>
            </a:fld>
            <a:endParaRPr lang="en-US" dirty="0"/>
          </a:p>
        </p:txBody>
      </p:sp>
      <p:sp>
        <p:nvSpPr>
          <p:cNvPr id="3" name="Footer Placeholder 2"/>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61296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atin typeface="Calibri" panose="020F0502020204030204" pitchFamily="34" charset="0"/>
              </a:defRPr>
            </a:lvl1pPr>
            <a:lvl2pPr>
              <a:defRPr sz="2800" b="0" i="0">
                <a:latin typeface="Calibri" panose="020F0502020204030204" pitchFamily="34" charset="0"/>
              </a:defRPr>
            </a:lvl2pPr>
            <a:lvl3pPr>
              <a:defRPr sz="2400" b="0" i="0">
                <a:latin typeface="Calibri" panose="020F0502020204030204" pitchFamily="34" charset="0"/>
              </a:defRPr>
            </a:lvl3pPr>
            <a:lvl4pPr>
              <a:defRPr sz="2000" b="0" i="0">
                <a:latin typeface="Calibri" panose="020F0502020204030204" pitchFamily="34" charset="0"/>
              </a:defRPr>
            </a:lvl4pPr>
            <a:lvl5pPr>
              <a:defRPr sz="2000" b="0" i="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1B2073EE-44FB-4109-8357-8D7DB7211001}" type="datetime1">
              <a:rPr lang="en-US" smtClean="0"/>
              <a:t>9/25/2019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55862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B654B2E3-7A49-41EA-9C9B-B015D15ED9B5}" type="datetime1">
              <a:rPr lang="en-US" smtClean="0"/>
              <a:t>9/25/2019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23900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defRPr>
            </a:lvl1pPr>
          </a:lstStyle>
          <a:p>
            <a:fld id="{34E9C178-9B7C-4E17-86C0-73FD6974F628}" type="datetime1">
              <a:rPr lang="en-US" smtClean="0"/>
              <a:t>9/25/2019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647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csp0486ol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KtD6FEbilSs&amp;t=102s" TargetMode="External"/><Relationship Id="rId4" Type="http://schemas.openxmlformats.org/officeDocument/2006/relationships/hyperlink" Target="http://www.youtube.com/watch?v=mtdf_b6T4Xo&amp;feature=relmf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anager-magazin.de/fotostrecke/0,2828,26159,0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lMLvfTdXEI?start=4&amp;feature=oembed" TargetMode="External"/><Relationship Id="rId5" Type="http://schemas.openxmlformats.org/officeDocument/2006/relationships/hyperlink" Target="https://www.youtube.com/watch?v=IlMLvfTdXEI&amp;t=4s"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innogatetoeurope.eu/en" TargetMode="External"/><Relationship Id="rId5" Type="http://schemas.openxmlformats.org/officeDocument/2006/relationships/hyperlink" Target="http://www.erasmus-entrepreneurs.eu/" TargetMode="Externa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orbes.com/sites/iese/2015/04/20/how-smes-can-internationaliz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forbes.com/sites/allbusiness/2015/03/04/10-key-steps-to-expanding-your-business-global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Untertitel 1"/>
          <p:cNvSpPr>
            <a:spLocks noGrp="1"/>
          </p:cNvSpPr>
          <p:nvPr>
            <p:ph type="subTitle" idx="1"/>
          </p:nvPr>
        </p:nvSpPr>
        <p:spPr/>
        <p:txBody>
          <a:bodyPr/>
          <a:lstStyle/>
          <a:p>
            <a:pPr>
              <a:buFont typeface="Times" panose="02020603050405020304" pitchFamily="18" charset="0"/>
              <a:buNone/>
            </a:pPr>
            <a:r>
              <a:rPr lang="en-GB" altLang="en-US" dirty="0"/>
              <a:t>SMEs, Born </a:t>
            </a:r>
            <a:r>
              <a:rPr lang="en-GB" altLang="en-US" dirty="0" err="1"/>
              <a:t>Globals</a:t>
            </a:r>
            <a:r>
              <a:rPr lang="en-GB" altLang="en-US" dirty="0"/>
              <a:t>, Start-Ups, Hidden Champions</a:t>
            </a:r>
          </a:p>
        </p:txBody>
      </p:sp>
      <p:sp>
        <p:nvSpPr>
          <p:cNvPr id="264195" name="Titel 2"/>
          <p:cNvSpPr>
            <a:spLocks noGrp="1"/>
          </p:cNvSpPr>
          <p:nvPr>
            <p:ph type="ctrTitle"/>
          </p:nvPr>
        </p:nvSpPr>
        <p:spPr/>
        <p:txBody>
          <a:bodyPr lIns="90000">
            <a:normAutofit/>
          </a:bodyPr>
          <a:lstStyle/>
          <a:p>
            <a:br>
              <a:rPr lang="en-GB" altLang="en-US" dirty="0"/>
            </a:br>
            <a:r>
              <a:rPr lang="en-GB" altLang="en-US" dirty="0"/>
              <a:t>C1.1.3 Readiness for Internationalisation of SMEs</a:t>
            </a:r>
          </a:p>
        </p:txBody>
      </p:sp>
      <p:sp>
        <p:nvSpPr>
          <p:cNvPr id="2" name="Foliennummernplatzhalter 1">
            <a:extLst>
              <a:ext uri="{FF2B5EF4-FFF2-40B4-BE49-F238E27FC236}">
                <a16:creationId xmlns:a16="http://schemas.microsoft.com/office/drawing/2014/main" id="{02B45DC3-1FA8-4903-BC84-C3F24F18C964}"/>
              </a:ext>
            </a:extLst>
          </p:cNvPr>
          <p:cNvSpPr>
            <a:spLocks noGrp="1"/>
          </p:cNvSpPr>
          <p:nvPr>
            <p:ph type="sldNum" sz="quarter" idx="12"/>
          </p:nvPr>
        </p:nvSpPr>
        <p:spPr/>
        <p:txBody>
          <a:bodyPr/>
          <a:lstStyle/>
          <a:p>
            <a:fld id="{02F98737-016C-4C9F-8A49-83D9B185CF6D}" type="slidenum">
              <a:rPr lang="en-US" smtClean="0"/>
              <a:pPr/>
              <a:t>1</a:t>
            </a:fld>
            <a:endParaRPr lang="en-US" dirty="0"/>
          </a:p>
        </p:txBody>
      </p:sp>
    </p:spTree>
    <p:extLst>
      <p:ext uri="{BB962C8B-B14F-4D97-AF65-F5344CB8AC3E}">
        <p14:creationId xmlns:p14="http://schemas.microsoft.com/office/powerpoint/2010/main" val="411384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Situation of Internationalisation</a:t>
            </a:r>
          </a:p>
        </p:txBody>
      </p:sp>
      <p:sp>
        <p:nvSpPr>
          <p:cNvPr id="3" name="Content Placeholder 2"/>
          <p:cNvSpPr>
            <a:spLocks noGrp="1"/>
          </p:cNvSpPr>
          <p:nvPr>
            <p:ph idx="1"/>
          </p:nvPr>
        </p:nvSpPr>
        <p:spPr/>
        <p:txBody>
          <a:bodyPr/>
          <a:lstStyle/>
          <a:p>
            <a:r>
              <a:rPr lang="en-GB" dirty="0"/>
              <a:t>The larger the company, the more it tends to internationalise</a:t>
            </a:r>
          </a:p>
          <a:p>
            <a:r>
              <a:rPr lang="en-GB" dirty="0"/>
              <a:t>Exporting and importing activities increase in intensity by age of enterprise</a:t>
            </a:r>
          </a:p>
          <a:p>
            <a:r>
              <a:rPr lang="en-GB" dirty="0"/>
              <a:t>Most often SMEs start international activities by importing</a:t>
            </a:r>
          </a:p>
          <a:p>
            <a:r>
              <a:rPr lang="en-GB" dirty="0"/>
              <a:t>Companies involved in e-commerce are more internationally active</a:t>
            </a:r>
          </a:p>
          <a:p>
            <a:r>
              <a:rPr lang="en-GB" dirty="0"/>
              <a:t>Awareness of public support programmes among SMEs is low and the use of these programmes is low</a:t>
            </a:r>
          </a:p>
          <a:p>
            <a:r>
              <a:rPr lang="en-GB" dirty="0"/>
              <a:t>The relationship between internationalisation and innovation is strong</a:t>
            </a:r>
          </a:p>
        </p:txBody>
      </p:sp>
      <p:sp>
        <p:nvSpPr>
          <p:cNvPr id="4" name="TextBox 3"/>
          <p:cNvSpPr txBox="1"/>
          <p:nvPr/>
        </p:nvSpPr>
        <p:spPr>
          <a:xfrm>
            <a:off x="9307021" y="5899964"/>
            <a:ext cx="2046779" cy="276999"/>
          </a:xfrm>
          <a:prstGeom prst="rect">
            <a:avLst/>
          </a:prstGeom>
          <a:noFill/>
        </p:spPr>
        <p:txBody>
          <a:bodyPr wrap="none" rtlCol="0">
            <a:spAutoFit/>
          </a:bodyPr>
          <a:lstStyle/>
          <a:p>
            <a:r>
              <a:rPr lang="en-GB" sz="1200" dirty="0">
                <a:latin typeface="Calibri" panose="020F0502020204030204" pitchFamily="34" charset="0"/>
              </a:rPr>
              <a:t>(European Commission, 2010)</a:t>
            </a:r>
          </a:p>
        </p:txBody>
      </p:sp>
      <p:sp>
        <p:nvSpPr>
          <p:cNvPr id="5" name="Foliennummernplatzhalter 4">
            <a:extLst>
              <a:ext uri="{FF2B5EF4-FFF2-40B4-BE49-F238E27FC236}">
                <a16:creationId xmlns:a16="http://schemas.microsoft.com/office/drawing/2014/main" id="{480D750F-6CCE-48FF-B7E8-EB999E7E93C1}"/>
              </a:ext>
            </a:extLst>
          </p:cNvPr>
          <p:cNvSpPr>
            <a:spLocks noGrp="1"/>
          </p:cNvSpPr>
          <p:nvPr>
            <p:ph type="sldNum" sz="quarter" idx="12"/>
          </p:nvPr>
        </p:nvSpPr>
        <p:spPr/>
        <p:txBody>
          <a:bodyPr/>
          <a:lstStyle/>
          <a:p>
            <a:fld id="{02F98737-016C-4C9F-8A49-83D9B185CF6D}" type="slidenum">
              <a:rPr lang="en-US" smtClean="0"/>
              <a:pPr/>
              <a:t>10</a:t>
            </a:fld>
            <a:endParaRPr lang="en-US" dirty="0"/>
          </a:p>
        </p:txBody>
      </p:sp>
    </p:spTree>
    <p:extLst>
      <p:ext uri="{BB962C8B-B14F-4D97-AF65-F5344CB8AC3E}">
        <p14:creationId xmlns:p14="http://schemas.microsoft.com/office/powerpoint/2010/main" val="116272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Inhaltsplatzhalter 1"/>
          <p:cNvSpPr>
            <a:spLocks noGrp="1"/>
          </p:cNvSpPr>
          <p:nvPr>
            <p:ph idx="1"/>
          </p:nvPr>
        </p:nvSpPr>
        <p:spPr>
          <a:xfrm>
            <a:off x="2208213" y="1557339"/>
            <a:ext cx="5353050" cy="3627437"/>
          </a:xfrm>
        </p:spPr>
        <p:txBody>
          <a:bodyPr/>
          <a:lstStyle/>
          <a:p>
            <a:r>
              <a:rPr lang="en-US" altLang="en-US" dirty="0"/>
              <a:t>How do SMEs </a:t>
            </a:r>
            <a:r>
              <a:rPr lang="en-US" altLang="en-US" dirty="0" err="1"/>
              <a:t>Internationalise</a:t>
            </a:r>
            <a:endParaRPr lang="en-US" altLang="en-US" dirty="0"/>
          </a:p>
        </p:txBody>
      </p:sp>
      <p:sp>
        <p:nvSpPr>
          <p:cNvPr id="285699" name="Foliennummernplatzhalter 2"/>
          <p:cNvSpPr>
            <a:spLocks noGrp="1"/>
          </p:cNvSpPr>
          <p:nvPr>
            <p:ph type="sldNum" sz="quarter" idx="10"/>
          </p:nvPr>
        </p:nvSpPr>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a:lnSpc>
                <a:spcPct val="100000"/>
              </a:lnSpc>
              <a:spcBef>
                <a:spcPct val="0"/>
              </a:spcBef>
              <a:buClrTx/>
              <a:buFontTx/>
              <a:buNone/>
            </a:pPr>
            <a:r>
              <a:rPr lang="de-DE" altLang="de-DE" sz="1200">
                <a:solidFill>
                  <a:srgbClr val="FFFFFF"/>
                </a:solidFill>
              </a:rPr>
              <a:t>Veit Wohlgemuth · </a:t>
            </a:r>
            <a:fld id="{3348F474-12A3-41E9-831E-D5236AE81FF3}" type="datetime1">
              <a:rPr lang="de-DE" altLang="de-DE" sz="1200">
                <a:solidFill>
                  <a:srgbClr val="FFFFFF"/>
                </a:solidFill>
              </a:rPr>
              <a:pPr>
                <a:lnSpc>
                  <a:spcPct val="100000"/>
                </a:lnSpc>
                <a:spcBef>
                  <a:spcPct val="0"/>
                </a:spcBef>
                <a:buClrTx/>
                <a:buFontTx/>
                <a:buNone/>
              </a:pPr>
              <a:t>25.09.2019</a:t>
            </a:fld>
            <a:endParaRPr lang="de-DE" altLang="de-DE" sz="1200">
              <a:solidFill>
                <a:srgbClr val="FFFFFF"/>
              </a:solidFill>
            </a:endParaRPr>
          </a:p>
          <a:p>
            <a:pPr>
              <a:lnSpc>
                <a:spcPct val="100000"/>
              </a:lnSpc>
              <a:spcBef>
                <a:spcPct val="0"/>
              </a:spcBef>
              <a:buClrTx/>
              <a:buFontTx/>
              <a:buNone/>
            </a:pPr>
            <a:fld id="{6302C1AB-86FF-4ED0-9134-21171BD08E16}" type="slidenum">
              <a:rPr lang="de-DE" altLang="de-DE" sz="1200">
                <a:solidFill>
                  <a:srgbClr val="FFFFFF"/>
                </a:solidFill>
              </a:rPr>
              <a:pPr>
                <a:lnSpc>
                  <a:spcPct val="100000"/>
                </a:lnSpc>
                <a:spcBef>
                  <a:spcPct val="0"/>
                </a:spcBef>
                <a:buClrTx/>
                <a:buFontTx/>
                <a:buNone/>
              </a:pPr>
              <a:t>11</a:t>
            </a:fld>
            <a:r>
              <a:rPr lang="de-DE" altLang="de-DE" sz="1200">
                <a:solidFill>
                  <a:srgbClr val="FFFFFF"/>
                </a:solidFill>
              </a:rPr>
              <a:t> </a:t>
            </a:r>
          </a:p>
        </p:txBody>
      </p:sp>
    </p:spTree>
    <p:extLst>
      <p:ext uri="{BB962C8B-B14F-4D97-AF65-F5344CB8AC3E}">
        <p14:creationId xmlns:p14="http://schemas.microsoft.com/office/powerpoint/2010/main" val="95012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Class Exercise 3: Is internationalisation always gradual?</a:t>
            </a:r>
            <a:endParaRPr lang="en-GB" dirty="0"/>
          </a:p>
        </p:txBody>
      </p:sp>
      <p:sp>
        <p:nvSpPr>
          <p:cNvPr id="3" name="Content Placeholder 2"/>
          <p:cNvSpPr>
            <a:spLocks noGrp="1"/>
          </p:cNvSpPr>
          <p:nvPr>
            <p:ph idx="1"/>
          </p:nvPr>
        </p:nvSpPr>
        <p:spPr/>
        <p:txBody>
          <a:bodyPr/>
          <a:lstStyle/>
          <a:p>
            <a:r>
              <a:rPr lang="en-US" dirty="0"/>
              <a:t>The Uppsala model vs. Born </a:t>
            </a:r>
            <a:r>
              <a:rPr lang="en-US" dirty="0" err="1"/>
              <a:t>Globals</a:t>
            </a:r>
            <a:endParaRPr lang="en-US" dirty="0"/>
          </a:p>
          <a:p>
            <a:r>
              <a:rPr lang="en-US" dirty="0"/>
              <a:t>Class divides into two groups, one starts to find sources on the Uppsala model and the other on Born </a:t>
            </a:r>
            <a:r>
              <a:rPr lang="en-US" dirty="0" err="1"/>
              <a:t>Globals</a:t>
            </a:r>
            <a:endParaRPr lang="en-US" dirty="0"/>
          </a:p>
          <a:p>
            <a:r>
              <a:rPr lang="en-US" dirty="0"/>
              <a:t>Make a list of the characteristics</a:t>
            </a:r>
          </a:p>
          <a:p>
            <a:r>
              <a:rPr lang="en-US" dirty="0"/>
              <a:t>Of each group the representative writes down the list on the whiteboard</a:t>
            </a:r>
          </a:p>
        </p:txBody>
      </p:sp>
      <p:sp>
        <p:nvSpPr>
          <p:cNvPr id="5" name="Textfeld 4">
            <a:extLst>
              <a:ext uri="{FF2B5EF4-FFF2-40B4-BE49-F238E27FC236}">
                <a16:creationId xmlns:a16="http://schemas.microsoft.com/office/drawing/2014/main" id="{AB4EE26A-8D39-44E0-9717-8B9BA89A7C23}"/>
              </a:ext>
            </a:extLst>
          </p:cNvPr>
          <p:cNvSpPr txBox="1"/>
          <p:nvPr/>
        </p:nvSpPr>
        <p:spPr>
          <a:xfrm>
            <a:off x="8291945" y="4842164"/>
            <a:ext cx="211974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de-DE" sz="3600" b="1" dirty="0"/>
              <a:t>15 min</a:t>
            </a:r>
          </a:p>
        </p:txBody>
      </p:sp>
      <p:sp>
        <p:nvSpPr>
          <p:cNvPr id="4" name="Foliennummernplatzhalter 3">
            <a:extLst>
              <a:ext uri="{FF2B5EF4-FFF2-40B4-BE49-F238E27FC236}">
                <a16:creationId xmlns:a16="http://schemas.microsoft.com/office/drawing/2014/main" id="{6BD0C0D0-B076-4451-A750-D412FB1F33FE}"/>
              </a:ext>
            </a:extLst>
          </p:cNvPr>
          <p:cNvSpPr>
            <a:spLocks noGrp="1"/>
          </p:cNvSpPr>
          <p:nvPr>
            <p:ph type="sldNum" sz="quarter" idx="12"/>
          </p:nvPr>
        </p:nvSpPr>
        <p:spPr/>
        <p:txBody>
          <a:bodyPr/>
          <a:lstStyle/>
          <a:p>
            <a:fld id="{B34092F8-88B9-48E5-9B8F-3F206E5F35A9}" type="slidenum">
              <a:rPr lang="hr-HR" smtClean="0"/>
              <a:t>12</a:t>
            </a:fld>
            <a:endParaRPr lang="hr-HR"/>
          </a:p>
        </p:txBody>
      </p:sp>
    </p:spTree>
    <p:extLst>
      <p:ext uri="{BB962C8B-B14F-4D97-AF65-F5344CB8AC3E}">
        <p14:creationId xmlns:p14="http://schemas.microsoft.com/office/powerpoint/2010/main" val="141507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Gradual Steps of </a:t>
            </a:r>
            <a:r>
              <a:rPr lang="en-US" dirty="0" err="1"/>
              <a:t>Internationalisation</a:t>
            </a:r>
            <a:endParaRPr lang="en-US" dirty="0"/>
          </a:p>
        </p:txBody>
      </p:sp>
      <p:sp>
        <p:nvSpPr>
          <p:cNvPr id="5" name="Rectangle 4"/>
          <p:cNvSpPr/>
          <p:nvPr/>
        </p:nvSpPr>
        <p:spPr>
          <a:xfrm>
            <a:off x="8918360" y="5521190"/>
            <a:ext cx="2749471" cy="369332"/>
          </a:xfrm>
          <a:prstGeom prst="rect">
            <a:avLst/>
          </a:prstGeom>
        </p:spPr>
        <p:txBody>
          <a:bodyPr wrap="none">
            <a:spAutoFit/>
          </a:bodyPr>
          <a:lstStyle/>
          <a:p>
            <a:r>
              <a:rPr lang="en-US" dirty="0"/>
              <a:t>(</a:t>
            </a:r>
            <a:r>
              <a:rPr lang="en-US" dirty="0" err="1"/>
              <a:t>Johanson</a:t>
            </a:r>
            <a:r>
              <a:rPr lang="en-US" dirty="0"/>
              <a:t> &amp; </a:t>
            </a:r>
            <a:r>
              <a:rPr lang="en-US" dirty="0" err="1"/>
              <a:t>Vahlne</a:t>
            </a:r>
            <a:r>
              <a:rPr lang="en-US" dirty="0"/>
              <a:t>, 1977).</a:t>
            </a:r>
          </a:p>
        </p:txBody>
      </p:sp>
      <p:graphicFrame>
        <p:nvGraphicFramePr>
          <p:cNvPr id="4" name="Diagramm 3">
            <a:extLst>
              <a:ext uri="{FF2B5EF4-FFF2-40B4-BE49-F238E27FC236}">
                <a16:creationId xmlns:a16="http://schemas.microsoft.com/office/drawing/2014/main" id="{4097DCA0-1A28-4F3F-A88B-FC96D510E17F}"/>
              </a:ext>
            </a:extLst>
          </p:cNvPr>
          <p:cNvGraphicFramePr/>
          <p:nvPr>
            <p:extLst>
              <p:ext uri="{D42A27DB-BD31-4B8C-83A1-F6EECF244321}">
                <p14:modId xmlns:p14="http://schemas.microsoft.com/office/powerpoint/2010/main" val="1994844247"/>
              </p:ext>
            </p:extLst>
          </p:nvPr>
        </p:nvGraphicFramePr>
        <p:xfrm>
          <a:off x="838201" y="1496291"/>
          <a:ext cx="10280072" cy="4024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a:extLst>
              <a:ext uri="{FF2B5EF4-FFF2-40B4-BE49-F238E27FC236}">
                <a16:creationId xmlns:a16="http://schemas.microsoft.com/office/drawing/2014/main" id="{B1D9F47F-6A9A-44A3-BDC4-A76D8B33EAA9}"/>
              </a:ext>
            </a:extLst>
          </p:cNvPr>
          <p:cNvSpPr/>
          <p:nvPr/>
        </p:nvSpPr>
        <p:spPr>
          <a:xfrm>
            <a:off x="838200" y="5521190"/>
            <a:ext cx="4101444" cy="461665"/>
          </a:xfrm>
          <a:prstGeom prst="rect">
            <a:avLst/>
          </a:prstGeom>
        </p:spPr>
        <p:txBody>
          <a:bodyPr wrap="none">
            <a:spAutoFit/>
          </a:bodyPr>
          <a:lstStyle/>
          <a:p>
            <a:r>
              <a:rPr lang="en-US" altLang="en-US" sz="2400" dirty="0">
                <a:sym typeface="Wingdings" panose="05000000000000000000" pitchFamily="2" charset="2"/>
              </a:rPr>
              <a:t> </a:t>
            </a:r>
            <a:r>
              <a:rPr lang="en-US" altLang="en-US" sz="2400" dirty="0"/>
              <a:t>Uppsala-</a:t>
            </a:r>
            <a:r>
              <a:rPr lang="en-US" altLang="en-US" sz="2400" dirty="0" err="1"/>
              <a:t>internationalisation</a:t>
            </a:r>
            <a:endParaRPr lang="en-US" sz="2400" dirty="0"/>
          </a:p>
        </p:txBody>
      </p:sp>
      <p:sp>
        <p:nvSpPr>
          <p:cNvPr id="3" name="Foliennummernplatzhalter 2">
            <a:extLst>
              <a:ext uri="{FF2B5EF4-FFF2-40B4-BE49-F238E27FC236}">
                <a16:creationId xmlns:a16="http://schemas.microsoft.com/office/drawing/2014/main" id="{3C6AA1B7-5EFF-44D0-9A81-08860967C921}"/>
              </a:ext>
            </a:extLst>
          </p:cNvPr>
          <p:cNvSpPr>
            <a:spLocks noGrp="1"/>
          </p:cNvSpPr>
          <p:nvPr>
            <p:ph type="sldNum" sz="quarter" idx="12"/>
          </p:nvPr>
        </p:nvSpPr>
        <p:spPr/>
        <p:txBody>
          <a:bodyPr/>
          <a:lstStyle/>
          <a:p>
            <a:fld id="{B34092F8-88B9-48E5-9B8F-3F206E5F35A9}" type="slidenum">
              <a:rPr lang="hr-HR" smtClean="0"/>
              <a:t>13</a:t>
            </a:fld>
            <a:endParaRPr lang="hr-HR"/>
          </a:p>
        </p:txBody>
      </p:sp>
    </p:spTree>
    <p:extLst>
      <p:ext uri="{BB962C8B-B14F-4D97-AF65-F5344CB8AC3E}">
        <p14:creationId xmlns:p14="http://schemas.microsoft.com/office/powerpoint/2010/main" val="212173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el 1"/>
          <p:cNvSpPr>
            <a:spLocks noGrp="1"/>
          </p:cNvSpPr>
          <p:nvPr>
            <p:ph type="title"/>
          </p:nvPr>
        </p:nvSpPr>
        <p:spPr/>
        <p:txBody>
          <a:bodyPr/>
          <a:lstStyle/>
          <a:p>
            <a:r>
              <a:rPr lang="en-US" altLang="en-US" dirty="0"/>
              <a:t>Critique of Uppsala</a:t>
            </a:r>
          </a:p>
        </p:txBody>
      </p:sp>
      <p:sp>
        <p:nvSpPr>
          <p:cNvPr id="267267" name="Inhaltsplatzhalter 2"/>
          <p:cNvSpPr>
            <a:spLocks noGrp="1"/>
          </p:cNvSpPr>
          <p:nvPr>
            <p:ph idx="1"/>
          </p:nvPr>
        </p:nvSpPr>
        <p:spPr/>
        <p:txBody>
          <a:bodyPr vert="horz" lIns="91440" tIns="45720" rIns="91440" bIns="45720" rtlCol="0" anchor="t">
            <a:normAutofit/>
          </a:bodyPr>
          <a:lstStyle/>
          <a:p>
            <a:r>
              <a:rPr lang="en-US" altLang="en-US" dirty="0">
                <a:latin typeface="Calibri"/>
                <a:ea typeface="Adobe Fan Heiti Std B"/>
                <a:cs typeface="Calibri"/>
              </a:rPr>
              <a:t>Cultural distance becomes less (Westernisation)</a:t>
            </a:r>
          </a:p>
          <a:p>
            <a:r>
              <a:rPr lang="en-US" altLang="en-US" dirty="0"/>
              <a:t>Geographic distances become less important (Internet, advances in transportation)</a:t>
            </a:r>
          </a:p>
          <a:p>
            <a:r>
              <a:rPr lang="en-US" altLang="en-US" dirty="0"/>
              <a:t>For some countries there are too few proximate countries close by (e.g. Asia Pacific, Israel) </a:t>
            </a:r>
          </a:p>
          <a:p>
            <a:r>
              <a:rPr lang="en-US" altLang="en-US" dirty="0"/>
              <a:t>Ignores some options like M&amp;As</a:t>
            </a:r>
          </a:p>
          <a:p>
            <a:r>
              <a:rPr lang="en-US" altLang="en-US" dirty="0"/>
              <a:t>Does not explain small international companies</a:t>
            </a:r>
          </a:p>
          <a:p>
            <a:r>
              <a:rPr lang="en-US" altLang="en-US" dirty="0"/>
              <a:t>Does not explain arbitrage seeking</a:t>
            </a:r>
          </a:p>
        </p:txBody>
      </p:sp>
      <p:sp>
        <p:nvSpPr>
          <p:cNvPr id="2" name="Foliennummernplatzhalter 1">
            <a:extLst>
              <a:ext uri="{FF2B5EF4-FFF2-40B4-BE49-F238E27FC236}">
                <a16:creationId xmlns:a16="http://schemas.microsoft.com/office/drawing/2014/main" id="{80B394D6-0279-455A-824F-B3EAB6161897}"/>
              </a:ext>
            </a:extLst>
          </p:cNvPr>
          <p:cNvSpPr>
            <a:spLocks noGrp="1"/>
          </p:cNvSpPr>
          <p:nvPr>
            <p:ph type="sldNum" sz="quarter" idx="12"/>
          </p:nvPr>
        </p:nvSpPr>
        <p:spPr/>
        <p:txBody>
          <a:bodyPr/>
          <a:lstStyle/>
          <a:p>
            <a:fld id="{02F98737-016C-4C9F-8A49-83D9B185CF6D}" type="slidenum">
              <a:rPr lang="en-US" smtClean="0"/>
              <a:pPr/>
              <a:t>14</a:t>
            </a:fld>
            <a:endParaRPr lang="en-US" dirty="0"/>
          </a:p>
        </p:txBody>
      </p:sp>
    </p:spTree>
    <p:extLst>
      <p:ext uri="{BB962C8B-B14F-4D97-AF65-F5344CB8AC3E}">
        <p14:creationId xmlns:p14="http://schemas.microsoft.com/office/powerpoint/2010/main" val="4286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el 1"/>
          <p:cNvSpPr>
            <a:spLocks noGrp="1"/>
          </p:cNvSpPr>
          <p:nvPr>
            <p:ph type="title"/>
          </p:nvPr>
        </p:nvSpPr>
        <p:spPr>
          <a:xfrm>
            <a:off x="838200" y="920750"/>
            <a:ext cx="10515600" cy="1325563"/>
          </a:xfrm>
        </p:spPr>
        <p:txBody>
          <a:bodyPr/>
          <a:lstStyle/>
          <a:p>
            <a:r>
              <a:rPr lang="en-US" altLang="en-US" dirty="0"/>
              <a:t>Uppsala and International Management Structure</a:t>
            </a:r>
          </a:p>
        </p:txBody>
      </p:sp>
      <p:sp>
        <p:nvSpPr>
          <p:cNvPr id="268291" name="Inhaltsplatzhalter 2"/>
          <p:cNvSpPr>
            <a:spLocks noGrp="1"/>
          </p:cNvSpPr>
          <p:nvPr>
            <p:ph idx="1"/>
          </p:nvPr>
        </p:nvSpPr>
        <p:spPr>
          <a:xfrm>
            <a:off x="838200" y="2670175"/>
            <a:ext cx="10515600" cy="4351338"/>
          </a:xfrm>
        </p:spPr>
        <p:txBody>
          <a:bodyPr/>
          <a:lstStyle/>
          <a:p>
            <a:r>
              <a:rPr lang="en-US" altLang="en-US" dirty="0"/>
              <a:t>Most of IM theory is based on the assumption of gradual </a:t>
            </a:r>
            <a:r>
              <a:rPr lang="en-US" altLang="en-US" dirty="0" err="1"/>
              <a:t>internationalisation</a:t>
            </a:r>
            <a:r>
              <a:rPr lang="en-US" altLang="en-US" dirty="0"/>
              <a:t> (entry modes, strategy, structure, etc.)</a:t>
            </a:r>
          </a:p>
          <a:p>
            <a:r>
              <a:rPr lang="en-US" altLang="en-US" dirty="0"/>
              <a:t>A non-gradual entry mode, thus challenges a lot of those assumptions</a:t>
            </a:r>
          </a:p>
          <a:p>
            <a:r>
              <a:rPr lang="en-GB" dirty="0"/>
              <a:t>Empirical findings have shown that SMEs do not follow a common internationalisation path or pattern in general</a:t>
            </a:r>
            <a:r>
              <a:rPr lang="en-US" altLang="en-US" dirty="0"/>
              <a:t> </a:t>
            </a:r>
          </a:p>
          <a:p>
            <a:endParaRPr lang="en-US" altLang="en-US" dirty="0"/>
          </a:p>
        </p:txBody>
      </p:sp>
      <p:sp>
        <p:nvSpPr>
          <p:cNvPr id="2" name="Foliennummernplatzhalter 1">
            <a:extLst>
              <a:ext uri="{FF2B5EF4-FFF2-40B4-BE49-F238E27FC236}">
                <a16:creationId xmlns:a16="http://schemas.microsoft.com/office/drawing/2014/main" id="{4A5FBBDF-193D-41FB-B901-828085E66FE6}"/>
              </a:ext>
            </a:extLst>
          </p:cNvPr>
          <p:cNvSpPr>
            <a:spLocks noGrp="1"/>
          </p:cNvSpPr>
          <p:nvPr>
            <p:ph type="sldNum" sz="quarter" idx="12"/>
          </p:nvPr>
        </p:nvSpPr>
        <p:spPr/>
        <p:txBody>
          <a:bodyPr/>
          <a:lstStyle/>
          <a:p>
            <a:fld id="{02F98737-016C-4C9F-8A49-83D9B185CF6D}" type="slidenum">
              <a:rPr lang="en-US" smtClean="0"/>
              <a:pPr/>
              <a:t>15</a:t>
            </a:fld>
            <a:endParaRPr lang="en-US" dirty="0"/>
          </a:p>
        </p:txBody>
      </p:sp>
    </p:spTree>
    <p:extLst>
      <p:ext uri="{BB962C8B-B14F-4D97-AF65-F5344CB8AC3E}">
        <p14:creationId xmlns:p14="http://schemas.microsoft.com/office/powerpoint/2010/main" val="64077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el 1"/>
          <p:cNvSpPr>
            <a:spLocks noGrp="1"/>
          </p:cNvSpPr>
          <p:nvPr>
            <p:ph type="title"/>
          </p:nvPr>
        </p:nvSpPr>
        <p:spPr/>
        <p:txBody>
          <a:bodyPr/>
          <a:lstStyle/>
          <a:p>
            <a:r>
              <a:rPr lang="en-US" altLang="en-US" dirty="0"/>
              <a:t>Born </a:t>
            </a:r>
            <a:r>
              <a:rPr lang="en-US" altLang="en-US" dirty="0" err="1"/>
              <a:t>Globals</a:t>
            </a:r>
            <a:endParaRPr lang="en-US" altLang="en-US" dirty="0"/>
          </a:p>
        </p:txBody>
      </p:sp>
      <p:sp>
        <p:nvSpPr>
          <p:cNvPr id="269315" name="Inhaltsplatzhalter 2"/>
          <p:cNvSpPr>
            <a:spLocks noGrp="1"/>
          </p:cNvSpPr>
          <p:nvPr>
            <p:ph idx="1"/>
          </p:nvPr>
        </p:nvSpPr>
        <p:spPr/>
        <p:txBody>
          <a:bodyPr/>
          <a:lstStyle/>
          <a:p>
            <a:r>
              <a:rPr lang="en-US" altLang="en-US" dirty="0"/>
              <a:t>“Firms that engage in significant international activity a short time after being established”</a:t>
            </a:r>
          </a:p>
          <a:p>
            <a:endParaRPr lang="en-US" altLang="en-US" dirty="0"/>
          </a:p>
          <a:p>
            <a:r>
              <a:rPr lang="en-US" altLang="en-US" dirty="0"/>
              <a:t>They are start-ups as well as SMEs</a:t>
            </a:r>
          </a:p>
          <a:p>
            <a:endParaRPr lang="en-US" altLang="en-US" dirty="0"/>
          </a:p>
        </p:txBody>
      </p:sp>
      <p:sp>
        <p:nvSpPr>
          <p:cNvPr id="2" name="Foliennummernplatzhalter 1">
            <a:extLst>
              <a:ext uri="{FF2B5EF4-FFF2-40B4-BE49-F238E27FC236}">
                <a16:creationId xmlns:a16="http://schemas.microsoft.com/office/drawing/2014/main" id="{5C45FDAE-A414-4C37-B400-DED29652D51A}"/>
              </a:ext>
            </a:extLst>
          </p:cNvPr>
          <p:cNvSpPr>
            <a:spLocks noGrp="1"/>
          </p:cNvSpPr>
          <p:nvPr>
            <p:ph type="sldNum" sz="quarter" idx="12"/>
          </p:nvPr>
        </p:nvSpPr>
        <p:spPr/>
        <p:txBody>
          <a:bodyPr/>
          <a:lstStyle/>
          <a:p>
            <a:fld id="{02F98737-016C-4C9F-8A49-83D9B185CF6D}" type="slidenum">
              <a:rPr lang="en-US" smtClean="0"/>
              <a:pPr/>
              <a:t>16</a:t>
            </a:fld>
            <a:endParaRPr lang="en-US" dirty="0"/>
          </a:p>
        </p:txBody>
      </p:sp>
    </p:spTree>
    <p:extLst>
      <p:ext uri="{BB962C8B-B14F-4D97-AF65-F5344CB8AC3E}">
        <p14:creationId xmlns:p14="http://schemas.microsoft.com/office/powerpoint/2010/main" val="80643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6E49184C-66B0-49A0-A75B-BB197D0DCFBC}"/>
              </a:ext>
            </a:extLst>
          </p:cNvPr>
          <p:cNvGraphicFramePr/>
          <p:nvPr>
            <p:extLst>
              <p:ext uri="{D42A27DB-BD31-4B8C-83A1-F6EECF244321}">
                <p14:modId xmlns:p14="http://schemas.microsoft.com/office/powerpoint/2010/main" val="2989644900"/>
              </p:ext>
            </p:extLst>
          </p:nvPr>
        </p:nvGraphicFramePr>
        <p:xfrm>
          <a:off x="1111170" y="601582"/>
          <a:ext cx="9340769" cy="5255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oliennummernplatzhalter 10">
            <a:extLst>
              <a:ext uri="{FF2B5EF4-FFF2-40B4-BE49-F238E27FC236}">
                <a16:creationId xmlns:a16="http://schemas.microsoft.com/office/drawing/2014/main" id="{3EB924AB-D079-436E-B347-2350ACFCCEFB}"/>
              </a:ext>
            </a:extLst>
          </p:cNvPr>
          <p:cNvSpPr>
            <a:spLocks noGrp="1"/>
          </p:cNvSpPr>
          <p:nvPr>
            <p:ph type="sldNum" sz="quarter" idx="12"/>
          </p:nvPr>
        </p:nvSpPr>
        <p:spPr/>
        <p:txBody>
          <a:bodyPr/>
          <a:lstStyle/>
          <a:p>
            <a:fld id="{02F98737-016C-4C9F-8A49-83D9B185CF6D}" type="slidenum">
              <a:rPr lang="en-US" smtClean="0"/>
              <a:pPr/>
              <a:t>17</a:t>
            </a:fld>
            <a:endParaRPr lang="en-US" dirty="0"/>
          </a:p>
        </p:txBody>
      </p:sp>
    </p:spTree>
    <p:extLst>
      <p:ext uri="{BB962C8B-B14F-4D97-AF65-F5344CB8AC3E}">
        <p14:creationId xmlns:p14="http://schemas.microsoft.com/office/powerpoint/2010/main" val="162585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el 1"/>
          <p:cNvSpPr>
            <a:spLocks noGrp="1"/>
          </p:cNvSpPr>
          <p:nvPr>
            <p:ph type="title"/>
          </p:nvPr>
        </p:nvSpPr>
        <p:spPr/>
        <p:txBody>
          <a:bodyPr/>
          <a:lstStyle/>
          <a:p>
            <a:r>
              <a:rPr lang="en-US" altLang="en-US" dirty="0"/>
              <a:t>Born </a:t>
            </a:r>
            <a:r>
              <a:rPr lang="en-US" altLang="en-US" dirty="0" err="1"/>
              <a:t>Globals</a:t>
            </a:r>
            <a:r>
              <a:rPr lang="en-US" altLang="en-US" dirty="0"/>
              <a:t>’ </a:t>
            </a:r>
            <a:r>
              <a:rPr lang="en-US" altLang="en-US" dirty="0" err="1"/>
              <a:t>Behaviour</a:t>
            </a:r>
            <a:endParaRPr lang="en-US" altLang="en-US" dirty="0"/>
          </a:p>
        </p:txBody>
      </p:sp>
      <p:sp>
        <p:nvSpPr>
          <p:cNvPr id="271363" name="Inhaltsplatzhalter 2"/>
          <p:cNvSpPr>
            <a:spLocks noGrp="1"/>
          </p:cNvSpPr>
          <p:nvPr>
            <p:ph idx="1"/>
          </p:nvPr>
        </p:nvSpPr>
        <p:spPr/>
        <p:txBody>
          <a:bodyPr/>
          <a:lstStyle/>
          <a:p>
            <a:r>
              <a:rPr lang="en-US" altLang="en-US" dirty="0"/>
              <a:t>Start international operations simultaneously with domestic operations</a:t>
            </a:r>
          </a:p>
          <a:p>
            <a:r>
              <a:rPr lang="en-US" altLang="en-US" dirty="0"/>
              <a:t>Firm strategy is based on a global market, but a core product</a:t>
            </a:r>
          </a:p>
          <a:p>
            <a:r>
              <a:rPr lang="en-US" altLang="en-US" dirty="0"/>
              <a:t>Products, structures, systems, and finance are planned based on arbitrage considerations</a:t>
            </a:r>
          </a:p>
          <a:p>
            <a:r>
              <a:rPr lang="en-US" altLang="en-US" dirty="0"/>
              <a:t>Fast growth (gusher-effect)</a:t>
            </a:r>
          </a:p>
          <a:p>
            <a:r>
              <a:rPr lang="en-US" altLang="en-US" dirty="0"/>
              <a:t>Often become leaders in niche markets</a:t>
            </a:r>
          </a:p>
          <a:p>
            <a:endParaRPr lang="en-US" altLang="en-US" dirty="0"/>
          </a:p>
        </p:txBody>
      </p:sp>
      <p:sp>
        <p:nvSpPr>
          <p:cNvPr id="2" name="Foliennummernplatzhalter 1">
            <a:extLst>
              <a:ext uri="{FF2B5EF4-FFF2-40B4-BE49-F238E27FC236}">
                <a16:creationId xmlns:a16="http://schemas.microsoft.com/office/drawing/2014/main" id="{AB53BFFE-1941-427C-8185-A881128ACFBF}"/>
              </a:ext>
            </a:extLst>
          </p:cNvPr>
          <p:cNvSpPr>
            <a:spLocks noGrp="1"/>
          </p:cNvSpPr>
          <p:nvPr>
            <p:ph type="sldNum" sz="quarter" idx="12"/>
          </p:nvPr>
        </p:nvSpPr>
        <p:spPr/>
        <p:txBody>
          <a:bodyPr/>
          <a:lstStyle/>
          <a:p>
            <a:fld id="{02F98737-016C-4C9F-8A49-83D9B185CF6D}" type="slidenum">
              <a:rPr lang="en-US" smtClean="0"/>
              <a:pPr/>
              <a:t>18</a:t>
            </a:fld>
            <a:endParaRPr lang="en-US" dirty="0"/>
          </a:p>
        </p:txBody>
      </p:sp>
    </p:spTree>
    <p:extLst>
      <p:ext uri="{BB962C8B-B14F-4D97-AF65-F5344CB8AC3E}">
        <p14:creationId xmlns:p14="http://schemas.microsoft.com/office/powerpoint/2010/main" val="187216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el 1"/>
          <p:cNvSpPr>
            <a:spLocks noGrp="1"/>
          </p:cNvSpPr>
          <p:nvPr>
            <p:ph type="title"/>
          </p:nvPr>
        </p:nvSpPr>
        <p:spPr/>
        <p:txBody>
          <a:bodyPr/>
          <a:lstStyle/>
          <a:p>
            <a:r>
              <a:rPr lang="en-US" altLang="en-US" dirty="0"/>
              <a:t>Born </a:t>
            </a:r>
            <a:r>
              <a:rPr lang="en-US" altLang="en-US" dirty="0" err="1"/>
              <a:t>Globals</a:t>
            </a:r>
            <a:r>
              <a:rPr lang="en-US" altLang="en-US" dirty="0"/>
              <a:t>’ </a:t>
            </a:r>
            <a:r>
              <a:rPr lang="en-US" altLang="en-US" dirty="0" err="1"/>
              <a:t>Behaviour</a:t>
            </a:r>
            <a:endParaRPr lang="en-US" altLang="en-US" dirty="0"/>
          </a:p>
        </p:txBody>
      </p:sp>
      <p:sp>
        <p:nvSpPr>
          <p:cNvPr id="272387" name="Inhaltsplatzhalter 2"/>
          <p:cNvSpPr>
            <a:spLocks noGrp="1"/>
          </p:cNvSpPr>
          <p:nvPr>
            <p:ph idx="1"/>
          </p:nvPr>
        </p:nvSpPr>
        <p:spPr/>
        <p:txBody>
          <a:bodyPr/>
          <a:lstStyle/>
          <a:p>
            <a:r>
              <a:rPr lang="en-US" altLang="en-US" dirty="0"/>
              <a:t>Characterized by AAA-Model</a:t>
            </a:r>
          </a:p>
          <a:p>
            <a:pPr lvl="1"/>
            <a:r>
              <a:rPr lang="en-US" altLang="en-US" dirty="0"/>
              <a:t>Arbitrage (high): exploitation of local differences (pricing, resources)</a:t>
            </a:r>
          </a:p>
          <a:p>
            <a:pPr lvl="1"/>
            <a:r>
              <a:rPr lang="en-US" altLang="en-US" dirty="0"/>
              <a:t>Aggregation (high): national market would be too small</a:t>
            </a:r>
          </a:p>
          <a:p>
            <a:pPr lvl="1"/>
            <a:r>
              <a:rPr lang="en-US" altLang="en-US" dirty="0"/>
              <a:t>Adaptation (low): no responsiveness to local preferences</a:t>
            </a:r>
          </a:p>
        </p:txBody>
      </p:sp>
      <p:sp>
        <p:nvSpPr>
          <p:cNvPr id="2" name="Foliennummernplatzhalter 1">
            <a:extLst>
              <a:ext uri="{FF2B5EF4-FFF2-40B4-BE49-F238E27FC236}">
                <a16:creationId xmlns:a16="http://schemas.microsoft.com/office/drawing/2014/main" id="{E950B3D9-C128-468A-9DB0-C3BECF722111}"/>
              </a:ext>
            </a:extLst>
          </p:cNvPr>
          <p:cNvSpPr>
            <a:spLocks noGrp="1"/>
          </p:cNvSpPr>
          <p:nvPr>
            <p:ph type="sldNum" sz="quarter" idx="12"/>
          </p:nvPr>
        </p:nvSpPr>
        <p:spPr/>
        <p:txBody>
          <a:bodyPr/>
          <a:lstStyle/>
          <a:p>
            <a:fld id="{02F98737-016C-4C9F-8A49-83D9B185CF6D}" type="slidenum">
              <a:rPr lang="en-US" smtClean="0"/>
              <a:pPr/>
              <a:t>19</a:t>
            </a:fld>
            <a:endParaRPr lang="en-US" dirty="0"/>
          </a:p>
        </p:txBody>
      </p:sp>
    </p:spTree>
    <p:extLst>
      <p:ext uri="{BB962C8B-B14F-4D97-AF65-F5344CB8AC3E}">
        <p14:creationId xmlns:p14="http://schemas.microsoft.com/office/powerpoint/2010/main" val="419397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 Class Exercise 1</a:t>
            </a:r>
          </a:p>
        </p:txBody>
      </p:sp>
      <p:sp>
        <p:nvSpPr>
          <p:cNvPr id="3" name="Content Placeholder 2"/>
          <p:cNvSpPr>
            <a:spLocks noGrp="1"/>
          </p:cNvSpPr>
          <p:nvPr>
            <p:ph idx="1"/>
          </p:nvPr>
        </p:nvSpPr>
        <p:spPr/>
        <p:txBody>
          <a:bodyPr/>
          <a:lstStyle/>
          <a:p>
            <a:r>
              <a:rPr lang="en-GB" dirty="0">
                <a:hlinkClick r:id="rId3"/>
              </a:rPr>
              <a:t>What is entrepreneurship?</a:t>
            </a:r>
            <a:r>
              <a:rPr lang="en-GB" dirty="0"/>
              <a:t> From MIT open courseware min 4:40</a:t>
            </a:r>
          </a:p>
          <a:p>
            <a:pPr lvl="1"/>
            <a:r>
              <a:rPr lang="en-GB" dirty="0"/>
              <a:t>This video distinguishes local SMEs vs. the type that has world market growth potential</a:t>
            </a:r>
          </a:p>
          <a:p>
            <a:pPr marL="0" lvl="1"/>
            <a:endParaRPr lang="en-GB" altLang="en-US" sz="1400" dirty="0"/>
          </a:p>
          <a:p>
            <a:r>
              <a:rPr lang="en-GB" dirty="0">
                <a:hlinkClick r:id="rId4"/>
              </a:rPr>
              <a:t>Anita Roddick </a:t>
            </a:r>
            <a:r>
              <a:rPr lang="en-GB" dirty="0">
                <a:hlinkClick r:id="rId5"/>
              </a:rPr>
              <a:t>Interview</a:t>
            </a:r>
            <a:r>
              <a:rPr lang="en-GB" dirty="0">
                <a:hlinkClick r:id="rId4"/>
              </a:rPr>
              <a:t> </a:t>
            </a:r>
            <a:r>
              <a:rPr lang="en-GB" dirty="0"/>
              <a:t>(Founder of the </a:t>
            </a:r>
            <a:r>
              <a:rPr lang="en-GB" dirty="0" err="1"/>
              <a:t>BodyShop</a:t>
            </a:r>
            <a:r>
              <a:rPr lang="en-GB" dirty="0"/>
              <a:t>) </a:t>
            </a:r>
            <a:r>
              <a:rPr lang="en-GB" altLang="en-US" dirty="0"/>
              <a:t>min 6:26</a:t>
            </a:r>
          </a:p>
          <a:p>
            <a:pPr lvl="1"/>
            <a:r>
              <a:rPr lang="en-GB" altLang="en-US" dirty="0"/>
              <a:t>What does it mean to be an entrepreneur, especially as a woman? Ethical entrepreneurship</a:t>
            </a:r>
          </a:p>
          <a:p>
            <a:pPr lvl="1"/>
            <a:endParaRPr lang="en-GB" altLang="en-US" dirty="0"/>
          </a:p>
          <a:p>
            <a:pPr lvl="1"/>
            <a:r>
              <a:rPr lang="en-GB" altLang="en-US" dirty="0"/>
              <a:t>Make notes, write down keywords of what you find important, didn’t know or didn’t understand</a:t>
            </a:r>
          </a:p>
          <a:p>
            <a:pPr marL="0" indent="0">
              <a:buNone/>
            </a:pPr>
            <a:endParaRPr lang="en-GB" dirty="0"/>
          </a:p>
        </p:txBody>
      </p:sp>
      <p:sp>
        <p:nvSpPr>
          <p:cNvPr id="4" name="Foliennummernplatzhalter 3">
            <a:extLst>
              <a:ext uri="{FF2B5EF4-FFF2-40B4-BE49-F238E27FC236}">
                <a16:creationId xmlns:a16="http://schemas.microsoft.com/office/drawing/2014/main" id="{16565B05-6A1E-43C1-84A1-7429D69B9AFE}"/>
              </a:ext>
            </a:extLst>
          </p:cNvPr>
          <p:cNvSpPr>
            <a:spLocks noGrp="1"/>
          </p:cNvSpPr>
          <p:nvPr>
            <p:ph type="sldNum" sz="quarter" idx="12"/>
          </p:nvPr>
        </p:nvSpPr>
        <p:spPr/>
        <p:txBody>
          <a:bodyPr/>
          <a:lstStyle/>
          <a:p>
            <a:fld id="{02F98737-016C-4C9F-8A49-83D9B185CF6D}" type="slidenum">
              <a:rPr lang="en-US" smtClean="0"/>
              <a:pPr/>
              <a:t>2</a:t>
            </a:fld>
            <a:endParaRPr lang="en-US" dirty="0"/>
          </a:p>
        </p:txBody>
      </p:sp>
    </p:spTree>
    <p:extLst>
      <p:ext uri="{BB962C8B-B14F-4D97-AF65-F5344CB8AC3E}">
        <p14:creationId xmlns:p14="http://schemas.microsoft.com/office/powerpoint/2010/main" val="190316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1"/>
          <p:cNvSpPr>
            <a:spLocks noGrp="1"/>
          </p:cNvSpPr>
          <p:nvPr>
            <p:ph type="title"/>
          </p:nvPr>
        </p:nvSpPr>
        <p:spPr/>
        <p:txBody>
          <a:bodyPr/>
          <a:lstStyle/>
          <a:p>
            <a:r>
              <a:rPr lang="en-US" altLang="en-US" dirty="0"/>
              <a:t>Some International Born Global Examples</a:t>
            </a:r>
          </a:p>
        </p:txBody>
      </p:sp>
      <p:sp>
        <p:nvSpPr>
          <p:cNvPr id="273411" name="Inhaltsplatzhalter 2"/>
          <p:cNvSpPr>
            <a:spLocks noGrp="1"/>
          </p:cNvSpPr>
          <p:nvPr>
            <p:ph idx="1"/>
          </p:nvPr>
        </p:nvSpPr>
        <p:spPr>
          <a:xfrm>
            <a:off x="838200" y="1519238"/>
            <a:ext cx="7772400" cy="4419600"/>
          </a:xfrm>
        </p:spPr>
        <p:txBody>
          <a:bodyPr/>
          <a:lstStyle/>
          <a:p>
            <a:r>
              <a:rPr lang="en-US" altLang="en-US" dirty="0" err="1"/>
              <a:t>Biohit</a:t>
            </a:r>
            <a:r>
              <a:rPr lang="en-US" altLang="en-US" dirty="0"/>
              <a:t>: Diagnosis tools for stomach cancer without endoscopy</a:t>
            </a:r>
          </a:p>
          <a:p>
            <a:r>
              <a:rPr lang="en-US" altLang="en-US" dirty="0" err="1"/>
              <a:t>Futuremark</a:t>
            </a:r>
            <a:r>
              <a:rPr lang="en-US" altLang="en-US" dirty="0"/>
              <a:t>: Software to measure 3D performance of PCs</a:t>
            </a:r>
          </a:p>
          <a:p>
            <a:r>
              <a:rPr lang="en-US" altLang="en-US" dirty="0"/>
              <a:t>Environics: Chemical detection for defense forces</a:t>
            </a:r>
          </a:p>
          <a:p>
            <a:r>
              <a:rPr lang="en-US" altLang="en-US" dirty="0"/>
              <a:t>Former HTW-Student: Seat </a:t>
            </a:r>
            <a:r>
              <a:rPr lang="en-US" altLang="en-US" dirty="0" err="1"/>
              <a:t>Styler</a:t>
            </a:r>
            <a:endParaRPr lang="en-US" altLang="en-US" dirty="0"/>
          </a:p>
          <a:p>
            <a:pPr lvl="2"/>
            <a:r>
              <a:rPr lang="en-US" altLang="en-US" dirty="0"/>
              <a:t>http://</a:t>
            </a:r>
            <a:r>
              <a:rPr lang="en-US" altLang="en-US" dirty="0" err="1"/>
              <a:t>www.seat-styler.de</a:t>
            </a:r>
            <a:r>
              <a:rPr lang="en-US" altLang="en-US" dirty="0"/>
              <a:t>/</a:t>
            </a:r>
          </a:p>
        </p:txBody>
      </p:sp>
      <p:sp>
        <p:nvSpPr>
          <p:cNvPr id="2" name="Foliennummernplatzhalter 1">
            <a:extLst>
              <a:ext uri="{FF2B5EF4-FFF2-40B4-BE49-F238E27FC236}">
                <a16:creationId xmlns:a16="http://schemas.microsoft.com/office/drawing/2014/main" id="{6D45AE9F-36EE-489A-BF55-2A463DC27AB9}"/>
              </a:ext>
            </a:extLst>
          </p:cNvPr>
          <p:cNvSpPr>
            <a:spLocks noGrp="1"/>
          </p:cNvSpPr>
          <p:nvPr>
            <p:ph type="sldNum" sz="quarter" idx="12"/>
          </p:nvPr>
        </p:nvSpPr>
        <p:spPr/>
        <p:txBody>
          <a:bodyPr/>
          <a:lstStyle/>
          <a:p>
            <a:fld id="{02F98737-016C-4C9F-8A49-83D9B185CF6D}" type="slidenum">
              <a:rPr lang="en-US" smtClean="0"/>
              <a:pPr/>
              <a:t>20</a:t>
            </a:fld>
            <a:endParaRPr lang="en-US" dirty="0"/>
          </a:p>
        </p:txBody>
      </p:sp>
    </p:spTree>
    <p:extLst>
      <p:ext uri="{BB962C8B-B14F-4D97-AF65-F5344CB8AC3E}">
        <p14:creationId xmlns:p14="http://schemas.microsoft.com/office/powerpoint/2010/main" val="106833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9539-C81B-40A7-8DEF-E7F7597D5C19}"/>
              </a:ext>
            </a:extLst>
          </p:cNvPr>
          <p:cNvSpPr>
            <a:spLocks noGrp="1"/>
          </p:cNvSpPr>
          <p:nvPr>
            <p:ph type="title"/>
          </p:nvPr>
        </p:nvSpPr>
        <p:spPr/>
        <p:txBody>
          <a:bodyPr/>
          <a:lstStyle/>
          <a:p>
            <a:r>
              <a:rPr lang="en-GB"/>
              <a:t>The Story of Bread</a:t>
            </a:r>
          </a:p>
        </p:txBody>
      </p:sp>
      <p:sp>
        <p:nvSpPr>
          <p:cNvPr id="3" name="Inhaltsplatzhalter 2">
            <a:extLst>
              <a:ext uri="{FF2B5EF4-FFF2-40B4-BE49-F238E27FC236}">
                <a16:creationId xmlns:a16="http://schemas.microsoft.com/office/drawing/2014/main" id="{134A365B-3893-435A-9542-208B783FD11D}"/>
              </a:ext>
            </a:extLst>
          </p:cNvPr>
          <p:cNvSpPr>
            <a:spLocks noGrp="1"/>
          </p:cNvSpPr>
          <p:nvPr>
            <p:ph idx="1"/>
          </p:nvPr>
        </p:nvSpPr>
        <p:spPr/>
        <p:txBody>
          <a:bodyPr/>
          <a:lstStyle/>
          <a:p>
            <a:r>
              <a:rPr lang="en-GB" dirty="0"/>
              <a:t>Which of approach did the </a:t>
            </a:r>
            <a:r>
              <a:rPr lang="en-GB" dirty="0" err="1"/>
              <a:t>Althus</a:t>
            </a:r>
            <a:r>
              <a:rPr lang="en-GB" dirty="0"/>
              <a:t> Brothers from „Bread Lovers“ follow?</a:t>
            </a:r>
          </a:p>
        </p:txBody>
      </p:sp>
      <p:sp>
        <p:nvSpPr>
          <p:cNvPr id="4" name="Foliennummernplatzhalter 3">
            <a:extLst>
              <a:ext uri="{FF2B5EF4-FFF2-40B4-BE49-F238E27FC236}">
                <a16:creationId xmlns:a16="http://schemas.microsoft.com/office/drawing/2014/main" id="{6637B952-992F-4724-8E5B-23959F1DAB6D}"/>
              </a:ext>
            </a:extLst>
          </p:cNvPr>
          <p:cNvSpPr>
            <a:spLocks noGrp="1"/>
          </p:cNvSpPr>
          <p:nvPr>
            <p:ph type="sldNum" sz="quarter" idx="12"/>
          </p:nvPr>
        </p:nvSpPr>
        <p:spPr/>
        <p:txBody>
          <a:bodyPr/>
          <a:lstStyle/>
          <a:p>
            <a:fld id="{02F98737-016C-4C9F-8A49-83D9B185CF6D}" type="slidenum">
              <a:rPr lang="en-US" smtClean="0"/>
              <a:pPr/>
              <a:t>21</a:t>
            </a:fld>
            <a:endParaRPr lang="en-US" dirty="0"/>
          </a:p>
        </p:txBody>
      </p:sp>
      <p:graphicFrame>
        <p:nvGraphicFramePr>
          <p:cNvPr id="6" name="Diagramm 5">
            <a:extLst>
              <a:ext uri="{FF2B5EF4-FFF2-40B4-BE49-F238E27FC236}">
                <a16:creationId xmlns:a16="http://schemas.microsoft.com/office/drawing/2014/main" id="{FE66324D-3336-4F1B-B59B-6DF98325DF96}"/>
              </a:ext>
            </a:extLst>
          </p:cNvPr>
          <p:cNvGraphicFramePr/>
          <p:nvPr>
            <p:extLst>
              <p:ext uri="{D42A27DB-BD31-4B8C-83A1-F6EECF244321}">
                <p14:modId xmlns:p14="http://schemas.microsoft.com/office/powerpoint/2010/main" val="1708631688"/>
              </p:ext>
            </p:extLst>
          </p:nvPr>
        </p:nvGraphicFramePr>
        <p:xfrm>
          <a:off x="3851031" y="2620108"/>
          <a:ext cx="6600908" cy="323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a:extLst>
              <a:ext uri="{FF2B5EF4-FFF2-40B4-BE49-F238E27FC236}">
                <a16:creationId xmlns:a16="http://schemas.microsoft.com/office/drawing/2014/main" id="{0B0EA9A3-5706-464F-911F-02B148D4F568}"/>
              </a:ext>
            </a:extLst>
          </p:cNvPr>
          <p:cNvPicPr>
            <a:picLocks noChangeAspect="1"/>
          </p:cNvPicPr>
          <p:nvPr/>
        </p:nvPicPr>
        <p:blipFill rotWithShape="1">
          <a:blip r:embed="rId8"/>
          <a:srcRect l="12549" t="26609" r="59471" b="42817"/>
          <a:stretch/>
        </p:blipFill>
        <p:spPr>
          <a:xfrm>
            <a:off x="316523" y="2953422"/>
            <a:ext cx="3411415" cy="2095744"/>
          </a:xfrm>
          <a:prstGeom prst="rect">
            <a:avLst/>
          </a:prstGeom>
        </p:spPr>
      </p:pic>
    </p:spTree>
    <p:extLst>
      <p:ext uri="{BB962C8B-B14F-4D97-AF65-F5344CB8AC3E}">
        <p14:creationId xmlns:p14="http://schemas.microsoft.com/office/powerpoint/2010/main" val="191683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Inhaltsplatzhalter 1"/>
          <p:cNvSpPr>
            <a:spLocks noGrp="1"/>
          </p:cNvSpPr>
          <p:nvPr>
            <p:ph idx="1"/>
          </p:nvPr>
        </p:nvSpPr>
        <p:spPr>
          <a:xfrm>
            <a:off x="2208213" y="1557339"/>
            <a:ext cx="5353050" cy="3627437"/>
          </a:xfrm>
        </p:spPr>
        <p:txBody>
          <a:bodyPr/>
          <a:lstStyle/>
          <a:p>
            <a:r>
              <a:rPr lang="en-US" altLang="en-US" dirty="0"/>
              <a:t>How Can SMEs Compete Successfully</a:t>
            </a:r>
          </a:p>
        </p:txBody>
      </p:sp>
      <p:sp>
        <p:nvSpPr>
          <p:cNvPr id="274435" name="Foliennummernplatzhalter 2"/>
          <p:cNvSpPr>
            <a:spLocks noGrp="1"/>
          </p:cNvSpPr>
          <p:nvPr>
            <p:ph type="sldNum" sz="quarter" idx="10"/>
          </p:nvPr>
        </p:nvSpPr>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a:lnSpc>
                <a:spcPct val="100000"/>
              </a:lnSpc>
              <a:spcBef>
                <a:spcPct val="0"/>
              </a:spcBef>
              <a:buClrTx/>
              <a:buFontTx/>
              <a:buNone/>
            </a:pPr>
            <a:r>
              <a:rPr lang="de-DE" altLang="de-DE" sz="1200">
                <a:solidFill>
                  <a:srgbClr val="FFFFFF"/>
                </a:solidFill>
              </a:rPr>
              <a:t>Veit Wohlgemuth · </a:t>
            </a:r>
            <a:fld id="{58AEEE5F-D2A1-421C-B61E-02060557A02D}" type="datetime1">
              <a:rPr lang="de-DE" altLang="de-DE" sz="1200">
                <a:solidFill>
                  <a:srgbClr val="FFFFFF"/>
                </a:solidFill>
              </a:rPr>
              <a:pPr>
                <a:lnSpc>
                  <a:spcPct val="100000"/>
                </a:lnSpc>
                <a:spcBef>
                  <a:spcPct val="0"/>
                </a:spcBef>
                <a:buClrTx/>
                <a:buFontTx/>
                <a:buNone/>
              </a:pPr>
              <a:t>25.09.2019</a:t>
            </a:fld>
            <a:endParaRPr lang="de-DE" altLang="de-DE" sz="1200">
              <a:solidFill>
                <a:srgbClr val="FFFFFF"/>
              </a:solidFill>
            </a:endParaRPr>
          </a:p>
          <a:p>
            <a:pPr>
              <a:lnSpc>
                <a:spcPct val="100000"/>
              </a:lnSpc>
              <a:spcBef>
                <a:spcPct val="0"/>
              </a:spcBef>
              <a:buClrTx/>
              <a:buFontTx/>
              <a:buNone/>
            </a:pPr>
            <a:fld id="{D07FE43A-38C7-4113-94A1-5E863894E3A8}" type="slidenum">
              <a:rPr lang="de-DE" altLang="de-DE" sz="1200">
                <a:solidFill>
                  <a:srgbClr val="FFFFFF"/>
                </a:solidFill>
              </a:rPr>
              <a:pPr>
                <a:lnSpc>
                  <a:spcPct val="100000"/>
                </a:lnSpc>
                <a:spcBef>
                  <a:spcPct val="0"/>
                </a:spcBef>
                <a:buClrTx/>
                <a:buFontTx/>
                <a:buNone/>
              </a:pPr>
              <a:t>22</a:t>
            </a:fld>
            <a:r>
              <a:rPr lang="de-DE" altLang="de-DE" sz="1200">
                <a:solidFill>
                  <a:srgbClr val="FFFFFF"/>
                </a:solidFill>
              </a:rPr>
              <a:t> </a:t>
            </a:r>
          </a:p>
        </p:txBody>
      </p:sp>
    </p:spTree>
    <p:extLst>
      <p:ext uri="{BB962C8B-B14F-4D97-AF65-F5344CB8AC3E}">
        <p14:creationId xmlns:p14="http://schemas.microsoft.com/office/powerpoint/2010/main" val="7980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el 1"/>
          <p:cNvSpPr>
            <a:spLocks noGrp="1"/>
          </p:cNvSpPr>
          <p:nvPr>
            <p:ph type="title"/>
          </p:nvPr>
        </p:nvSpPr>
        <p:spPr>
          <a:xfrm>
            <a:off x="772732" y="131365"/>
            <a:ext cx="10515600" cy="1325563"/>
          </a:xfrm>
        </p:spPr>
        <p:txBody>
          <a:bodyPr/>
          <a:lstStyle/>
          <a:p>
            <a:pPr algn="ctr"/>
            <a:r>
              <a:rPr lang="en-US" altLang="en-US" dirty="0"/>
              <a:t>Niche vs. Whole Market</a:t>
            </a:r>
          </a:p>
        </p:txBody>
      </p:sp>
      <p:sp>
        <p:nvSpPr>
          <p:cNvPr id="275459" name="Textplatzhalter 2"/>
          <p:cNvSpPr>
            <a:spLocks noGrp="1"/>
          </p:cNvSpPr>
          <p:nvPr>
            <p:ph type="body" idx="1"/>
          </p:nvPr>
        </p:nvSpPr>
        <p:spPr>
          <a:xfrm>
            <a:off x="2059591" y="912019"/>
            <a:ext cx="4040188" cy="639763"/>
          </a:xfrm>
        </p:spPr>
        <p:txBody>
          <a:bodyPr/>
          <a:lstStyle/>
          <a:p>
            <a:r>
              <a:rPr lang="en-US" altLang="en-US" dirty="0"/>
              <a:t>Niche</a:t>
            </a:r>
          </a:p>
        </p:txBody>
      </p:sp>
      <p:sp>
        <p:nvSpPr>
          <p:cNvPr id="4" name="Inhaltsplatzhalter 3"/>
          <p:cNvSpPr>
            <a:spLocks noGrp="1"/>
          </p:cNvSpPr>
          <p:nvPr>
            <p:ph sz="half" idx="2"/>
          </p:nvPr>
        </p:nvSpPr>
        <p:spPr>
          <a:xfrm>
            <a:off x="1990344" y="1551782"/>
            <a:ext cx="4040188" cy="4568825"/>
          </a:xfrm>
        </p:spPr>
        <p:txBody>
          <a:bodyPr/>
          <a:lstStyle/>
          <a:p>
            <a:pPr>
              <a:buFont typeface="Times" pitchFamily="1" charset="0"/>
              <a:buChar char="•"/>
              <a:defRPr/>
            </a:pPr>
            <a:r>
              <a:rPr lang="en-US" dirty="0">
                <a:ea typeface="+mn-ea"/>
              </a:rPr>
              <a:t>Focused on specific customer needs</a:t>
            </a:r>
          </a:p>
          <a:p>
            <a:pPr>
              <a:buFont typeface="Times" pitchFamily="1" charset="0"/>
              <a:buChar char="•"/>
              <a:defRPr/>
            </a:pPr>
            <a:r>
              <a:rPr lang="en-US" dirty="0">
                <a:ea typeface="+mn-ea"/>
              </a:rPr>
              <a:t>Easy market entry</a:t>
            </a:r>
          </a:p>
          <a:p>
            <a:pPr>
              <a:buFont typeface="Times" pitchFamily="1" charset="0"/>
              <a:buChar char="•"/>
              <a:defRPr/>
            </a:pPr>
            <a:r>
              <a:rPr lang="en-US" dirty="0">
                <a:ea typeface="+mn-ea"/>
              </a:rPr>
              <a:t>Premium pricing</a:t>
            </a:r>
          </a:p>
          <a:p>
            <a:pPr>
              <a:buFont typeface="Times" pitchFamily="1" charset="0"/>
              <a:buChar char="•"/>
              <a:defRPr/>
            </a:pPr>
            <a:r>
              <a:rPr lang="en-US" dirty="0">
                <a:ea typeface="+mn-ea"/>
              </a:rPr>
              <a:t>Less competition</a:t>
            </a:r>
          </a:p>
          <a:p>
            <a:pPr marL="0" indent="0">
              <a:buNone/>
              <a:defRPr/>
            </a:pPr>
            <a:r>
              <a:rPr lang="en-US" dirty="0">
                <a:ea typeface="+mn-ea"/>
              </a:rPr>
              <a:t>but</a:t>
            </a:r>
          </a:p>
          <a:p>
            <a:pPr>
              <a:buFont typeface="Times" pitchFamily="1" charset="0"/>
              <a:buChar char="•"/>
              <a:defRPr/>
            </a:pPr>
            <a:r>
              <a:rPr lang="en-US" dirty="0">
                <a:ea typeface="+mn-ea"/>
              </a:rPr>
              <a:t>Limited customers/market</a:t>
            </a:r>
          </a:p>
          <a:p>
            <a:pPr>
              <a:buFont typeface="Times" pitchFamily="1" charset="0"/>
              <a:buChar char="•"/>
              <a:defRPr/>
            </a:pPr>
            <a:r>
              <a:rPr lang="en-US" dirty="0">
                <a:ea typeface="+mn-ea"/>
              </a:rPr>
              <a:t>Strong dependency</a:t>
            </a:r>
          </a:p>
        </p:txBody>
      </p:sp>
      <p:sp>
        <p:nvSpPr>
          <p:cNvPr id="275461" name="Textplatzhalter 4"/>
          <p:cNvSpPr>
            <a:spLocks noGrp="1"/>
          </p:cNvSpPr>
          <p:nvPr>
            <p:ph type="body" sz="quarter" idx="3"/>
          </p:nvPr>
        </p:nvSpPr>
        <p:spPr>
          <a:xfrm>
            <a:off x="6169026" y="912018"/>
            <a:ext cx="4041775" cy="639763"/>
          </a:xfrm>
        </p:spPr>
        <p:txBody>
          <a:bodyPr/>
          <a:lstStyle/>
          <a:p>
            <a:r>
              <a:rPr lang="en-US" altLang="en-US" dirty="0"/>
              <a:t>Whole</a:t>
            </a:r>
          </a:p>
        </p:txBody>
      </p:sp>
      <p:sp>
        <p:nvSpPr>
          <p:cNvPr id="6" name="Inhaltsplatzhalter 5"/>
          <p:cNvSpPr>
            <a:spLocks noGrp="1"/>
          </p:cNvSpPr>
          <p:nvPr>
            <p:ph sz="quarter" idx="4"/>
          </p:nvPr>
        </p:nvSpPr>
        <p:spPr>
          <a:xfrm>
            <a:off x="6169026" y="1551782"/>
            <a:ext cx="4041775" cy="4713288"/>
          </a:xfrm>
        </p:spPr>
        <p:txBody>
          <a:bodyPr/>
          <a:lstStyle/>
          <a:p>
            <a:pPr>
              <a:buFont typeface="Times" pitchFamily="1" charset="0"/>
              <a:buChar char="•"/>
              <a:defRPr/>
            </a:pPr>
            <a:r>
              <a:rPr lang="en-US" dirty="0">
                <a:ea typeface="+mn-ea"/>
              </a:rPr>
              <a:t>Huge market potential</a:t>
            </a:r>
          </a:p>
          <a:p>
            <a:pPr>
              <a:buFont typeface="Times" pitchFamily="1" charset="0"/>
              <a:buChar char="•"/>
              <a:defRPr/>
            </a:pPr>
            <a:r>
              <a:rPr lang="en-US" dirty="0">
                <a:ea typeface="+mn-ea"/>
              </a:rPr>
              <a:t>High turnover</a:t>
            </a:r>
          </a:p>
          <a:p>
            <a:pPr>
              <a:buFont typeface="Times" pitchFamily="1" charset="0"/>
              <a:buChar char="•"/>
              <a:defRPr/>
            </a:pPr>
            <a:r>
              <a:rPr lang="en-US" dirty="0">
                <a:ea typeface="+mn-ea"/>
              </a:rPr>
              <a:t>Fast growth</a:t>
            </a:r>
          </a:p>
          <a:p>
            <a:pPr marL="0" indent="0">
              <a:buNone/>
              <a:defRPr/>
            </a:pPr>
            <a:r>
              <a:rPr lang="en-US" dirty="0">
                <a:ea typeface="+mn-ea"/>
              </a:rPr>
              <a:t>but</a:t>
            </a:r>
          </a:p>
          <a:p>
            <a:pPr>
              <a:buFont typeface="Times" pitchFamily="1" charset="0"/>
              <a:buChar char="•"/>
              <a:defRPr/>
            </a:pPr>
            <a:r>
              <a:rPr lang="en-US" dirty="0">
                <a:ea typeface="+mn-ea"/>
              </a:rPr>
              <a:t>High cost for market entry</a:t>
            </a:r>
          </a:p>
          <a:p>
            <a:pPr>
              <a:buFont typeface="Times" pitchFamily="1" charset="0"/>
              <a:buChar char="•"/>
              <a:defRPr/>
            </a:pPr>
            <a:r>
              <a:rPr lang="en-US" dirty="0">
                <a:ea typeface="+mn-ea"/>
              </a:rPr>
              <a:t>Fierce competition</a:t>
            </a:r>
          </a:p>
          <a:p>
            <a:pPr>
              <a:buFont typeface="Times" pitchFamily="1" charset="0"/>
              <a:buChar char="•"/>
              <a:defRPr/>
            </a:pPr>
            <a:r>
              <a:rPr lang="en-US" dirty="0">
                <a:ea typeface="+mn-ea"/>
              </a:rPr>
              <a:t>Customer needs cannot fully be covered</a:t>
            </a:r>
          </a:p>
          <a:p>
            <a:pPr>
              <a:buFont typeface="Times" pitchFamily="1" charset="0"/>
              <a:buChar char="•"/>
              <a:defRPr/>
            </a:pPr>
            <a:endParaRPr lang="en-US" dirty="0">
              <a:ea typeface="+mn-ea"/>
            </a:endParaRPr>
          </a:p>
        </p:txBody>
      </p:sp>
      <p:sp>
        <p:nvSpPr>
          <p:cNvPr id="2" name="Foliennummernplatzhalter 1">
            <a:extLst>
              <a:ext uri="{FF2B5EF4-FFF2-40B4-BE49-F238E27FC236}">
                <a16:creationId xmlns:a16="http://schemas.microsoft.com/office/drawing/2014/main" id="{8E855A7A-3DBF-48B0-AD5E-3C688A37C9B1}"/>
              </a:ext>
            </a:extLst>
          </p:cNvPr>
          <p:cNvSpPr>
            <a:spLocks noGrp="1"/>
          </p:cNvSpPr>
          <p:nvPr>
            <p:ph type="sldNum" sz="quarter" idx="12"/>
          </p:nvPr>
        </p:nvSpPr>
        <p:spPr/>
        <p:txBody>
          <a:bodyPr/>
          <a:lstStyle/>
          <a:p>
            <a:fld id="{02F98737-016C-4C9F-8A49-83D9B185CF6D}" type="slidenum">
              <a:rPr lang="en-US" smtClean="0"/>
              <a:pPr/>
              <a:t>23</a:t>
            </a:fld>
            <a:endParaRPr lang="en-US" dirty="0"/>
          </a:p>
        </p:txBody>
      </p:sp>
    </p:spTree>
    <p:extLst>
      <p:ext uri="{BB962C8B-B14F-4D97-AF65-F5344CB8AC3E}">
        <p14:creationId xmlns:p14="http://schemas.microsoft.com/office/powerpoint/2010/main" val="418653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el 1"/>
          <p:cNvSpPr>
            <a:spLocks noGrp="1"/>
          </p:cNvSpPr>
          <p:nvPr>
            <p:ph type="title"/>
          </p:nvPr>
        </p:nvSpPr>
        <p:spPr/>
        <p:txBody>
          <a:bodyPr/>
          <a:lstStyle/>
          <a:p>
            <a:r>
              <a:rPr lang="en-US" altLang="en-US" dirty="0"/>
              <a:t>Deep Instead of Broad</a:t>
            </a:r>
          </a:p>
        </p:txBody>
      </p:sp>
      <p:pic>
        <p:nvPicPr>
          <p:cNvPr id="302082" name="Picture 2"/>
          <p:cNvPicPr>
            <a:picLocks noChangeAspect="1" noChangeArrowheads="1"/>
          </p:cNvPicPr>
          <p:nvPr/>
        </p:nvPicPr>
        <p:blipFill>
          <a:blip r:embed="rId3"/>
          <a:srcRect/>
          <a:stretch>
            <a:fillRect/>
          </a:stretch>
        </p:blipFill>
        <p:spPr bwMode="auto">
          <a:xfrm>
            <a:off x="2127759" y="1388999"/>
            <a:ext cx="7345363"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Foliennummernplatzhalter 1">
            <a:extLst>
              <a:ext uri="{FF2B5EF4-FFF2-40B4-BE49-F238E27FC236}">
                <a16:creationId xmlns:a16="http://schemas.microsoft.com/office/drawing/2014/main" id="{F8441DDC-937C-4394-8A17-649DEB9D26A6}"/>
              </a:ext>
            </a:extLst>
          </p:cNvPr>
          <p:cNvSpPr>
            <a:spLocks noGrp="1"/>
          </p:cNvSpPr>
          <p:nvPr>
            <p:ph type="sldNum" sz="quarter" idx="12"/>
          </p:nvPr>
        </p:nvSpPr>
        <p:spPr/>
        <p:txBody>
          <a:bodyPr/>
          <a:lstStyle/>
          <a:p>
            <a:fld id="{02F98737-016C-4C9F-8A49-83D9B185CF6D}" type="slidenum">
              <a:rPr lang="en-US" smtClean="0"/>
              <a:pPr/>
              <a:t>24</a:t>
            </a:fld>
            <a:endParaRPr lang="en-US" dirty="0"/>
          </a:p>
        </p:txBody>
      </p:sp>
      <p:sp>
        <p:nvSpPr>
          <p:cNvPr id="3" name="Rechteck 2">
            <a:extLst>
              <a:ext uri="{FF2B5EF4-FFF2-40B4-BE49-F238E27FC236}">
                <a16:creationId xmlns:a16="http://schemas.microsoft.com/office/drawing/2014/main" id="{66667F91-420E-408A-AAC6-5633CC6969C7}"/>
              </a:ext>
            </a:extLst>
          </p:cNvPr>
          <p:cNvSpPr/>
          <p:nvPr/>
        </p:nvSpPr>
        <p:spPr>
          <a:xfrm>
            <a:off x="9473122" y="5866594"/>
            <a:ext cx="1559401" cy="276999"/>
          </a:xfrm>
          <a:prstGeom prst="rect">
            <a:avLst/>
          </a:prstGeom>
        </p:spPr>
        <p:txBody>
          <a:bodyPr wrap="none">
            <a:spAutoFit/>
          </a:bodyPr>
          <a:lstStyle/>
          <a:p>
            <a:r>
              <a:rPr lang="en-US" sz="1200" dirty="0"/>
              <a:t>Source: Simon (2009).</a:t>
            </a:r>
            <a:endParaRPr lang="de-DE" sz="1200" dirty="0"/>
          </a:p>
        </p:txBody>
      </p:sp>
    </p:spTree>
    <p:extLst>
      <p:ext uri="{BB962C8B-B14F-4D97-AF65-F5344CB8AC3E}">
        <p14:creationId xmlns:p14="http://schemas.microsoft.com/office/powerpoint/2010/main" val="208760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el 1"/>
          <p:cNvSpPr>
            <a:spLocks noGrp="1"/>
          </p:cNvSpPr>
          <p:nvPr>
            <p:ph type="title"/>
          </p:nvPr>
        </p:nvSpPr>
        <p:spPr/>
        <p:txBody>
          <a:bodyPr/>
          <a:lstStyle/>
          <a:p>
            <a:r>
              <a:rPr lang="en-US" altLang="en-US" dirty="0"/>
              <a:t>Summing Up SMEs - The Long Tail </a:t>
            </a:r>
            <a:r>
              <a:rPr lang="en-US" altLang="en-US" sz="2400" dirty="0"/>
              <a:t>(Anderson, 2004)</a:t>
            </a:r>
            <a:endParaRPr lang="en-US" altLang="en-US" dirty="0"/>
          </a:p>
        </p:txBody>
      </p:sp>
      <p:sp>
        <p:nvSpPr>
          <p:cNvPr id="280579" name="Inhaltsplatzhalter 2"/>
          <p:cNvSpPr>
            <a:spLocks noGrp="1"/>
          </p:cNvSpPr>
          <p:nvPr>
            <p:ph idx="1"/>
          </p:nvPr>
        </p:nvSpPr>
        <p:spPr/>
        <p:txBody>
          <a:bodyPr/>
          <a:lstStyle/>
          <a:p>
            <a:r>
              <a:rPr lang="en-US" altLang="en-US" dirty="0"/>
              <a:t>Long Tail:  A broad offer of individually less demanded products (niches become big enough to successfully operate) </a:t>
            </a:r>
          </a:p>
          <a:p>
            <a:r>
              <a:rPr lang="en-US" altLang="en-US" dirty="0"/>
              <a:t>The price/profit per item is higher as with highly demanded products (less competition and more willingness to pay for a rare product)</a:t>
            </a:r>
          </a:p>
          <a:p>
            <a:r>
              <a:rPr lang="en-US" altLang="en-US" dirty="0"/>
              <a:t>Increased success since the Internet is available as a distribution channel </a:t>
            </a:r>
          </a:p>
          <a:p>
            <a:r>
              <a:rPr lang="en-US" altLang="en-US" dirty="0"/>
              <a:t>Examples: music, books, travel destinations, bachelor theses….</a:t>
            </a:r>
          </a:p>
        </p:txBody>
      </p:sp>
      <p:sp>
        <p:nvSpPr>
          <p:cNvPr id="2" name="Foliennummernplatzhalter 1">
            <a:extLst>
              <a:ext uri="{FF2B5EF4-FFF2-40B4-BE49-F238E27FC236}">
                <a16:creationId xmlns:a16="http://schemas.microsoft.com/office/drawing/2014/main" id="{2F2CC043-EE2C-4D17-9550-98373E51D7EE}"/>
              </a:ext>
            </a:extLst>
          </p:cNvPr>
          <p:cNvSpPr>
            <a:spLocks noGrp="1"/>
          </p:cNvSpPr>
          <p:nvPr>
            <p:ph type="sldNum" sz="quarter" idx="12"/>
          </p:nvPr>
        </p:nvSpPr>
        <p:spPr/>
        <p:txBody>
          <a:bodyPr/>
          <a:lstStyle/>
          <a:p>
            <a:fld id="{02F98737-016C-4C9F-8A49-83D9B185CF6D}" type="slidenum">
              <a:rPr lang="en-US" smtClean="0"/>
              <a:pPr/>
              <a:t>25</a:t>
            </a:fld>
            <a:endParaRPr lang="en-US" dirty="0"/>
          </a:p>
        </p:txBody>
      </p:sp>
    </p:spTree>
    <p:extLst>
      <p:ext uri="{BB962C8B-B14F-4D97-AF65-F5344CB8AC3E}">
        <p14:creationId xmlns:p14="http://schemas.microsoft.com/office/powerpoint/2010/main" val="153348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el 1"/>
          <p:cNvSpPr>
            <a:spLocks noGrp="1"/>
          </p:cNvSpPr>
          <p:nvPr>
            <p:ph type="title"/>
          </p:nvPr>
        </p:nvSpPr>
        <p:spPr/>
        <p:txBody>
          <a:bodyPr/>
          <a:lstStyle/>
          <a:p>
            <a:r>
              <a:rPr lang="en-US" altLang="en-US" dirty="0"/>
              <a:t>Mass </a:t>
            </a:r>
            <a:r>
              <a:rPr lang="en-US" altLang="en-US" dirty="0" err="1"/>
              <a:t>Customisation</a:t>
            </a:r>
            <a:endParaRPr lang="en-US" altLang="en-US" dirty="0"/>
          </a:p>
        </p:txBody>
      </p:sp>
      <p:sp>
        <p:nvSpPr>
          <p:cNvPr id="281603" name="Inhaltsplatzhalter 2"/>
          <p:cNvSpPr>
            <a:spLocks noGrp="1"/>
          </p:cNvSpPr>
          <p:nvPr>
            <p:ph idx="1"/>
          </p:nvPr>
        </p:nvSpPr>
        <p:spPr>
          <a:xfrm>
            <a:off x="838200" y="1690688"/>
            <a:ext cx="7772400" cy="4419600"/>
          </a:xfrm>
        </p:spPr>
        <p:txBody>
          <a:bodyPr/>
          <a:lstStyle/>
          <a:p>
            <a:r>
              <a:rPr lang="en-US" altLang="en-US" dirty="0"/>
              <a:t>Long Tail for bigger companies</a:t>
            </a:r>
          </a:p>
          <a:p>
            <a:pPr lvl="1"/>
            <a:r>
              <a:rPr lang="en-US" altLang="en-US" dirty="0"/>
              <a:t>Based on modularity of products</a:t>
            </a:r>
          </a:p>
          <a:p>
            <a:r>
              <a:rPr lang="en-US" altLang="en-US" dirty="0"/>
              <a:t>Examples</a:t>
            </a:r>
          </a:p>
          <a:p>
            <a:pPr lvl="1"/>
            <a:r>
              <a:rPr lang="en-US" altLang="en-US" dirty="0"/>
              <a:t> Dell’s “individual” computer order</a:t>
            </a:r>
          </a:p>
          <a:p>
            <a:pPr lvl="3"/>
            <a:r>
              <a:rPr lang="en-US" altLang="en-US" dirty="0"/>
              <a:t>135 million USD sales a day in 2005 with the website</a:t>
            </a:r>
          </a:p>
          <a:p>
            <a:pPr lvl="1"/>
            <a:r>
              <a:rPr lang="en-US" altLang="en-US" dirty="0" err="1"/>
              <a:t>Mymuesli.de</a:t>
            </a:r>
            <a:endParaRPr lang="en-US" altLang="en-US" dirty="0"/>
          </a:p>
        </p:txBody>
      </p:sp>
      <p:sp>
        <p:nvSpPr>
          <p:cNvPr id="2" name="Foliennummernplatzhalter 1">
            <a:extLst>
              <a:ext uri="{FF2B5EF4-FFF2-40B4-BE49-F238E27FC236}">
                <a16:creationId xmlns:a16="http://schemas.microsoft.com/office/drawing/2014/main" id="{8E96267D-BC76-4682-98E6-CE99F9F300BD}"/>
              </a:ext>
            </a:extLst>
          </p:cNvPr>
          <p:cNvSpPr>
            <a:spLocks noGrp="1"/>
          </p:cNvSpPr>
          <p:nvPr>
            <p:ph type="sldNum" sz="quarter" idx="12"/>
          </p:nvPr>
        </p:nvSpPr>
        <p:spPr/>
        <p:txBody>
          <a:bodyPr/>
          <a:lstStyle/>
          <a:p>
            <a:fld id="{02F98737-016C-4C9F-8A49-83D9B185CF6D}" type="slidenum">
              <a:rPr lang="en-US" smtClean="0"/>
              <a:pPr/>
              <a:t>26</a:t>
            </a:fld>
            <a:endParaRPr lang="en-US" dirty="0"/>
          </a:p>
        </p:txBody>
      </p:sp>
    </p:spTree>
    <p:extLst>
      <p:ext uri="{BB962C8B-B14F-4D97-AF65-F5344CB8AC3E}">
        <p14:creationId xmlns:p14="http://schemas.microsoft.com/office/powerpoint/2010/main" val="194735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el 1"/>
          <p:cNvSpPr>
            <a:spLocks noGrp="1"/>
          </p:cNvSpPr>
          <p:nvPr>
            <p:ph type="title"/>
          </p:nvPr>
        </p:nvSpPr>
        <p:spPr/>
        <p:txBody>
          <a:bodyPr/>
          <a:lstStyle/>
          <a:p>
            <a:r>
              <a:rPr lang="en-US" altLang="en-US" dirty="0"/>
              <a:t>Hidden Champions – Definition </a:t>
            </a:r>
            <a:r>
              <a:rPr lang="en-US" altLang="en-US" sz="2400" dirty="0"/>
              <a:t>(Hermann Simon)</a:t>
            </a:r>
            <a:endParaRPr lang="en-US" altLang="en-US" dirty="0"/>
          </a:p>
        </p:txBody>
      </p:sp>
      <p:sp>
        <p:nvSpPr>
          <p:cNvPr id="282627" name="Inhaltsplatzhalter 2"/>
          <p:cNvSpPr>
            <a:spLocks noGrp="1"/>
          </p:cNvSpPr>
          <p:nvPr>
            <p:ph idx="1"/>
          </p:nvPr>
        </p:nvSpPr>
        <p:spPr>
          <a:xfrm>
            <a:off x="838200" y="1813719"/>
            <a:ext cx="7772400" cy="4419600"/>
          </a:xfrm>
        </p:spPr>
        <p:txBody>
          <a:bodyPr>
            <a:normAutofit lnSpcReduction="10000"/>
          </a:bodyPr>
          <a:lstStyle/>
          <a:p>
            <a:r>
              <a:rPr lang="en-US" altLang="en-US" dirty="0" err="1">
                <a:solidFill>
                  <a:schemeClr val="tx1">
                    <a:lumMod val="75000"/>
                    <a:lumOff val="25000"/>
                  </a:schemeClr>
                </a:solidFill>
              </a:rPr>
              <a:t>Nr</a:t>
            </a:r>
            <a:r>
              <a:rPr lang="en-US" altLang="en-US" dirty="0">
                <a:solidFill>
                  <a:schemeClr val="tx1">
                    <a:lumMod val="75000"/>
                    <a:lumOff val="25000"/>
                  </a:schemeClr>
                </a:solidFill>
              </a:rPr>
              <a:t>. 1, 2, 3 in their industry worldwide or at least on their continent</a:t>
            </a:r>
          </a:p>
          <a:p>
            <a:r>
              <a:rPr lang="en-US" altLang="en-US" dirty="0">
                <a:solidFill>
                  <a:schemeClr val="tx1">
                    <a:lumMod val="75000"/>
                    <a:lumOff val="25000"/>
                  </a:schemeClr>
                </a:solidFill>
              </a:rPr>
              <a:t>Limited visibility, brand reputation</a:t>
            </a:r>
          </a:p>
          <a:p>
            <a:endParaRPr lang="en-US" altLang="en-US" dirty="0">
              <a:solidFill>
                <a:schemeClr val="tx1">
                  <a:lumMod val="75000"/>
                  <a:lumOff val="25000"/>
                </a:schemeClr>
              </a:solidFill>
            </a:endParaRPr>
          </a:p>
          <a:p>
            <a:r>
              <a:rPr lang="en-US" altLang="en-US" dirty="0">
                <a:solidFill>
                  <a:schemeClr val="tx1">
                    <a:lumMod val="75000"/>
                    <a:lumOff val="25000"/>
                  </a:schemeClr>
                </a:solidFill>
              </a:rPr>
              <a:t>Characteristics</a:t>
            </a:r>
          </a:p>
          <a:p>
            <a:pPr lvl="1"/>
            <a:r>
              <a:rPr lang="en-US" altLang="en-US" dirty="0">
                <a:solidFill>
                  <a:schemeClr val="tx1">
                    <a:lumMod val="75000"/>
                    <a:lumOff val="25000"/>
                  </a:schemeClr>
                </a:solidFill>
              </a:rPr>
              <a:t>1 product and 1 market</a:t>
            </a:r>
          </a:p>
          <a:p>
            <a:pPr lvl="1"/>
            <a:r>
              <a:rPr lang="en-US" altLang="en-US" dirty="0">
                <a:solidFill>
                  <a:schemeClr val="tx1">
                    <a:lumMod val="75000"/>
                    <a:lumOff val="25000"/>
                  </a:schemeClr>
                </a:solidFill>
              </a:rPr>
              <a:t>Mostly in b2b relationships (hidden in value chain)</a:t>
            </a:r>
          </a:p>
          <a:p>
            <a:pPr lvl="1"/>
            <a:r>
              <a:rPr lang="en-US" altLang="en-US" dirty="0">
                <a:solidFill>
                  <a:schemeClr val="tx1">
                    <a:lumMod val="75000"/>
                    <a:lumOff val="25000"/>
                  </a:schemeClr>
                </a:solidFill>
              </a:rPr>
              <a:t>High equity-to-assets ratio</a:t>
            </a:r>
          </a:p>
          <a:p>
            <a:pPr lvl="1"/>
            <a:r>
              <a:rPr lang="en-US" altLang="en-US" dirty="0">
                <a:solidFill>
                  <a:schemeClr val="tx1">
                    <a:lumMod val="75000"/>
                    <a:lumOff val="25000"/>
                  </a:schemeClr>
                </a:solidFill>
              </a:rPr>
              <a:t>Often family owned </a:t>
            </a:r>
            <a:r>
              <a:rPr lang="en-US" altLang="en-US" dirty="0">
                <a:solidFill>
                  <a:schemeClr val="tx1">
                    <a:lumMod val="75000"/>
                    <a:lumOff val="25000"/>
                  </a:schemeClr>
                </a:solidFill>
                <a:sym typeface="Wingdings" panose="05000000000000000000" pitchFamily="2" charset="2"/>
              </a:rPr>
              <a:t> patriarchic leadership</a:t>
            </a:r>
            <a:endParaRPr lang="en-US" altLang="en-US" dirty="0">
              <a:solidFill>
                <a:schemeClr val="tx1">
                  <a:lumMod val="75000"/>
                  <a:lumOff val="25000"/>
                </a:schemeClr>
              </a:solidFill>
            </a:endParaRPr>
          </a:p>
          <a:p>
            <a:pPr lvl="1"/>
            <a:endParaRPr lang="en-US" altLang="en-US" dirty="0">
              <a:solidFill>
                <a:schemeClr val="tx1">
                  <a:lumMod val="75000"/>
                  <a:lumOff val="25000"/>
                </a:schemeClr>
              </a:solidFill>
            </a:endParaRPr>
          </a:p>
          <a:p>
            <a:pPr marL="0" lvl="1"/>
            <a:r>
              <a:rPr lang="en-US" altLang="en-US" sz="140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http://www.manager-magazin.de/fotostrecke/0,2828,26159,00.html</a:t>
            </a:r>
            <a:endParaRPr lang="en-US" altLang="en-US" sz="1400" dirty="0">
              <a:solidFill>
                <a:schemeClr val="tx1">
                  <a:lumMod val="75000"/>
                  <a:lumOff val="25000"/>
                </a:schemeClr>
              </a:solidFill>
            </a:endParaRPr>
          </a:p>
        </p:txBody>
      </p:sp>
      <p:sp>
        <p:nvSpPr>
          <p:cNvPr id="2" name="Foliennummernplatzhalter 1">
            <a:extLst>
              <a:ext uri="{FF2B5EF4-FFF2-40B4-BE49-F238E27FC236}">
                <a16:creationId xmlns:a16="http://schemas.microsoft.com/office/drawing/2014/main" id="{74ACB371-C824-4131-8CE5-C3389AF6A71F}"/>
              </a:ext>
            </a:extLst>
          </p:cNvPr>
          <p:cNvSpPr>
            <a:spLocks noGrp="1"/>
          </p:cNvSpPr>
          <p:nvPr>
            <p:ph type="sldNum" sz="quarter" idx="12"/>
          </p:nvPr>
        </p:nvSpPr>
        <p:spPr/>
        <p:txBody>
          <a:bodyPr/>
          <a:lstStyle/>
          <a:p>
            <a:fld id="{02F98737-016C-4C9F-8A49-83D9B185CF6D}" type="slidenum">
              <a:rPr lang="en-US" smtClean="0"/>
              <a:pPr/>
              <a:t>27</a:t>
            </a:fld>
            <a:endParaRPr lang="en-US" dirty="0"/>
          </a:p>
        </p:txBody>
      </p:sp>
    </p:spTree>
    <p:extLst>
      <p:ext uri="{BB962C8B-B14F-4D97-AF65-F5344CB8AC3E}">
        <p14:creationId xmlns:p14="http://schemas.microsoft.com/office/powerpoint/2010/main" val="4558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 Exercise 4: Look Up Some ‘Hidden Champions’</a:t>
            </a:r>
          </a:p>
        </p:txBody>
      </p:sp>
      <p:sp>
        <p:nvSpPr>
          <p:cNvPr id="3" name="Content Placeholder 2"/>
          <p:cNvSpPr>
            <a:spLocks noGrp="1"/>
          </p:cNvSpPr>
          <p:nvPr>
            <p:ph idx="1"/>
          </p:nvPr>
        </p:nvSpPr>
        <p:spPr/>
        <p:txBody>
          <a:bodyPr>
            <a:normAutofit lnSpcReduction="10000"/>
          </a:bodyPr>
          <a:lstStyle/>
          <a:p>
            <a:r>
              <a:rPr lang="en-GB" dirty="0"/>
              <a:t>Look up some ‘hidden champions’ on the internet of your home country</a:t>
            </a:r>
          </a:p>
          <a:p>
            <a:r>
              <a:rPr lang="en-GB" dirty="0"/>
              <a:t>Make sure the example you find meets the definition of the hidden champion</a:t>
            </a:r>
          </a:p>
          <a:p>
            <a:r>
              <a:rPr lang="en-GB" dirty="0"/>
              <a:t>Make some slides with pictures explaining what the company is about, 3 slides</a:t>
            </a:r>
          </a:p>
          <a:p>
            <a:r>
              <a:rPr lang="en-GB" dirty="0"/>
              <a:t>Slide 1: name and facts about hidden champion</a:t>
            </a:r>
          </a:p>
          <a:p>
            <a:r>
              <a:rPr lang="en-GB" dirty="0"/>
              <a:t>Side 2: pictures of products/services of market</a:t>
            </a:r>
          </a:p>
          <a:p>
            <a:r>
              <a:rPr lang="en-GB" dirty="0"/>
              <a:t>Slide 3: internationalisation, explain in which markets they are active and how</a:t>
            </a:r>
          </a:p>
        </p:txBody>
      </p:sp>
      <p:sp>
        <p:nvSpPr>
          <p:cNvPr id="4" name="Foliennummernplatzhalter 3">
            <a:extLst>
              <a:ext uri="{FF2B5EF4-FFF2-40B4-BE49-F238E27FC236}">
                <a16:creationId xmlns:a16="http://schemas.microsoft.com/office/drawing/2014/main" id="{FD270F5B-2C45-4AF8-9BD2-780CEF009E32}"/>
              </a:ext>
            </a:extLst>
          </p:cNvPr>
          <p:cNvSpPr>
            <a:spLocks noGrp="1"/>
          </p:cNvSpPr>
          <p:nvPr>
            <p:ph type="sldNum" sz="quarter" idx="12"/>
          </p:nvPr>
        </p:nvSpPr>
        <p:spPr/>
        <p:txBody>
          <a:bodyPr/>
          <a:lstStyle/>
          <a:p>
            <a:fld id="{02F98737-016C-4C9F-8A49-83D9B185CF6D}" type="slidenum">
              <a:rPr lang="en-US" smtClean="0"/>
              <a:pPr/>
              <a:t>28</a:t>
            </a:fld>
            <a:endParaRPr lang="en-US" dirty="0"/>
          </a:p>
        </p:txBody>
      </p:sp>
    </p:spTree>
    <p:extLst>
      <p:ext uri="{BB962C8B-B14F-4D97-AF65-F5344CB8AC3E}">
        <p14:creationId xmlns:p14="http://schemas.microsoft.com/office/powerpoint/2010/main" val="48060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67831-374F-4E1D-8C9C-8C01966B9EAE}"/>
              </a:ext>
            </a:extLst>
          </p:cNvPr>
          <p:cNvSpPr>
            <a:spLocks noGrp="1"/>
          </p:cNvSpPr>
          <p:nvPr>
            <p:ph type="title"/>
          </p:nvPr>
        </p:nvSpPr>
        <p:spPr/>
        <p:txBody>
          <a:bodyPr/>
          <a:lstStyle/>
          <a:p>
            <a:r>
              <a:rPr lang="nl-BE" dirty="0"/>
              <a:t>Example</a:t>
            </a:r>
            <a:endParaRPr lang="LID4096" dirty="0"/>
          </a:p>
        </p:txBody>
      </p:sp>
      <p:sp>
        <p:nvSpPr>
          <p:cNvPr id="3" name="Tijdelijke aanduiding voor inhoud 2">
            <a:extLst>
              <a:ext uri="{FF2B5EF4-FFF2-40B4-BE49-F238E27FC236}">
                <a16:creationId xmlns:a16="http://schemas.microsoft.com/office/drawing/2014/main" id="{499E50D7-11A9-4C6C-B30A-99C05FCCF34B}"/>
              </a:ext>
            </a:extLst>
          </p:cNvPr>
          <p:cNvSpPr>
            <a:spLocks noGrp="1"/>
          </p:cNvSpPr>
          <p:nvPr>
            <p:ph idx="1"/>
          </p:nvPr>
        </p:nvSpPr>
        <p:spPr/>
        <p:txBody>
          <a:bodyPr/>
          <a:lstStyle/>
          <a:p>
            <a:endParaRPr lang="LID4096"/>
          </a:p>
        </p:txBody>
      </p:sp>
      <p:pic>
        <p:nvPicPr>
          <p:cNvPr id="4" name="Afbeelding 3">
            <a:extLst>
              <a:ext uri="{FF2B5EF4-FFF2-40B4-BE49-F238E27FC236}">
                <a16:creationId xmlns:a16="http://schemas.microsoft.com/office/drawing/2014/main" id="{80E54E40-81F3-4F3D-B343-611000BB514C}"/>
              </a:ext>
            </a:extLst>
          </p:cNvPr>
          <p:cNvPicPr>
            <a:picLocks noChangeAspect="1"/>
          </p:cNvPicPr>
          <p:nvPr/>
        </p:nvPicPr>
        <p:blipFill rotWithShape="1">
          <a:blip r:embed="rId3"/>
          <a:srcRect t="13679" r="1526" b="12728"/>
          <a:stretch/>
        </p:blipFill>
        <p:spPr>
          <a:xfrm>
            <a:off x="186047" y="1690688"/>
            <a:ext cx="12005953" cy="5047014"/>
          </a:xfrm>
          <a:prstGeom prst="rect">
            <a:avLst/>
          </a:prstGeom>
        </p:spPr>
      </p:pic>
      <p:pic>
        <p:nvPicPr>
          <p:cNvPr id="2050" name="Picture 2" descr="Image result for orchard pig">
            <a:extLst>
              <a:ext uri="{FF2B5EF4-FFF2-40B4-BE49-F238E27FC236}">
                <a16:creationId xmlns:a16="http://schemas.microsoft.com/office/drawing/2014/main" id="{1D8E7DAE-85D2-491C-9F8A-60BFCB6D0D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9710" y="0"/>
            <a:ext cx="2772290" cy="2902640"/>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27A4B6E4-E8F4-4361-9EC3-37FF3172C09D}"/>
              </a:ext>
            </a:extLst>
          </p:cNvPr>
          <p:cNvSpPr>
            <a:spLocks noGrp="1"/>
          </p:cNvSpPr>
          <p:nvPr>
            <p:ph type="sldNum" sz="quarter" idx="12"/>
          </p:nvPr>
        </p:nvSpPr>
        <p:spPr/>
        <p:txBody>
          <a:bodyPr/>
          <a:lstStyle/>
          <a:p>
            <a:fld id="{02F98737-016C-4C9F-8A49-83D9B185CF6D}" type="slidenum">
              <a:rPr lang="en-US" smtClean="0"/>
              <a:pPr/>
              <a:t>29</a:t>
            </a:fld>
            <a:endParaRPr lang="en-US" dirty="0"/>
          </a:p>
        </p:txBody>
      </p:sp>
    </p:spTree>
    <p:extLst>
      <p:ext uri="{BB962C8B-B14F-4D97-AF65-F5344CB8AC3E}">
        <p14:creationId xmlns:p14="http://schemas.microsoft.com/office/powerpoint/2010/main" val="43039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Learning Objectives</a:t>
            </a:r>
          </a:p>
        </p:txBody>
      </p:sp>
      <p:sp>
        <p:nvSpPr>
          <p:cNvPr id="3" name="Content Placeholder 2"/>
          <p:cNvSpPr>
            <a:spLocks noGrp="1"/>
          </p:cNvSpPr>
          <p:nvPr>
            <p:ph idx="1"/>
          </p:nvPr>
        </p:nvSpPr>
        <p:spPr/>
        <p:txBody>
          <a:bodyPr/>
          <a:lstStyle/>
          <a:p>
            <a:pPr marL="514350" indent="-514350">
              <a:buFont typeface="+mj-lt"/>
              <a:buAutoNum type="arabicPeriod"/>
            </a:pPr>
            <a:r>
              <a:rPr lang="en-GB" dirty="0"/>
              <a:t>Understanding the internationalisation of SMEs</a:t>
            </a:r>
          </a:p>
          <a:p>
            <a:pPr marL="514350" indent="-514350">
              <a:buFont typeface="+mj-lt"/>
              <a:buAutoNum type="arabicPeriod"/>
            </a:pPr>
            <a:r>
              <a:rPr lang="en-GB" dirty="0"/>
              <a:t>Understanding different stages of internationalisation</a:t>
            </a:r>
          </a:p>
          <a:p>
            <a:pPr marL="514350" indent="-514350">
              <a:buFont typeface="+mj-lt"/>
              <a:buAutoNum type="arabicPeriod"/>
            </a:pPr>
            <a:r>
              <a:rPr lang="en-GB" dirty="0"/>
              <a:t>Understanding the motives for engaging in international business</a:t>
            </a:r>
          </a:p>
          <a:p>
            <a:pPr marL="514350" indent="-514350">
              <a:buFont typeface="+mj-lt"/>
              <a:buAutoNum type="arabicPeriod"/>
            </a:pPr>
            <a:r>
              <a:rPr lang="en-GB" dirty="0"/>
              <a:t>Understanding different types of SMEs, like Born </a:t>
            </a:r>
            <a:r>
              <a:rPr lang="en-GB" dirty="0" err="1"/>
              <a:t>Globals</a:t>
            </a:r>
            <a:endParaRPr lang="en-GB" dirty="0"/>
          </a:p>
          <a:p>
            <a:pPr marL="514350" indent="-514350">
              <a:buFont typeface="+mj-lt"/>
              <a:buAutoNum type="arabicPeriod"/>
            </a:pPr>
            <a:r>
              <a:rPr lang="en-GB" dirty="0"/>
              <a:t>Understanding </a:t>
            </a:r>
            <a:r>
              <a:rPr lang="en-GB" altLang="en-US" dirty="0"/>
              <a:t>how SMEs can compete successfully</a:t>
            </a:r>
          </a:p>
          <a:p>
            <a:pPr marL="514350" indent="-514350">
              <a:buFont typeface="+mj-lt"/>
              <a:buAutoNum type="arabicPeriod"/>
            </a:pPr>
            <a:r>
              <a:rPr lang="en-GB" dirty="0"/>
              <a:t>Understanding the</a:t>
            </a:r>
            <a:r>
              <a:rPr lang="en-GB" altLang="en-US" dirty="0"/>
              <a:t> typical challenges facing SMEs</a:t>
            </a:r>
          </a:p>
          <a:p>
            <a:pPr marL="514350" indent="-514350">
              <a:buFont typeface="+mj-lt"/>
              <a:buAutoNum type="arabicPeriod"/>
            </a:pPr>
            <a:endParaRPr lang="en-GB" altLang="en-US" dirty="0"/>
          </a:p>
          <a:p>
            <a:pPr marL="514350" indent="-514350">
              <a:buFont typeface="+mj-lt"/>
              <a:buAutoNum type="arabicPeriod"/>
            </a:pPr>
            <a:endParaRPr lang="en-GB" dirty="0"/>
          </a:p>
          <a:p>
            <a:pPr marL="514350" indent="-514350">
              <a:buFont typeface="+mj-lt"/>
              <a:buAutoNum type="arabicPeriod"/>
            </a:pPr>
            <a:endParaRPr lang="en-GB" dirty="0"/>
          </a:p>
        </p:txBody>
      </p:sp>
      <p:sp>
        <p:nvSpPr>
          <p:cNvPr id="4" name="Foliennummernplatzhalter 3">
            <a:extLst>
              <a:ext uri="{FF2B5EF4-FFF2-40B4-BE49-F238E27FC236}">
                <a16:creationId xmlns:a16="http://schemas.microsoft.com/office/drawing/2014/main" id="{2407AF74-45E7-4E1D-844F-5CF1B3DAD111}"/>
              </a:ext>
            </a:extLst>
          </p:cNvPr>
          <p:cNvSpPr>
            <a:spLocks noGrp="1"/>
          </p:cNvSpPr>
          <p:nvPr>
            <p:ph type="sldNum" sz="quarter" idx="12"/>
          </p:nvPr>
        </p:nvSpPr>
        <p:spPr/>
        <p:txBody>
          <a:bodyPr/>
          <a:lstStyle/>
          <a:p>
            <a:fld id="{02F98737-016C-4C9F-8A49-83D9B185CF6D}" type="slidenum">
              <a:rPr lang="en-GB" smtClean="0"/>
              <a:pPr/>
              <a:t>3</a:t>
            </a:fld>
            <a:endParaRPr lang="en-GB"/>
          </a:p>
        </p:txBody>
      </p:sp>
    </p:spTree>
    <p:extLst>
      <p:ext uri="{BB962C8B-B14F-4D97-AF65-F5344CB8AC3E}">
        <p14:creationId xmlns:p14="http://schemas.microsoft.com/office/powerpoint/2010/main" val="90514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BB483-576B-426D-91FC-96A1B3A0ED2B}"/>
              </a:ext>
            </a:extLst>
          </p:cNvPr>
          <p:cNvSpPr>
            <a:spLocks noGrp="1"/>
          </p:cNvSpPr>
          <p:nvPr>
            <p:ph type="title"/>
          </p:nvPr>
        </p:nvSpPr>
        <p:spPr/>
        <p:txBody>
          <a:bodyPr/>
          <a:lstStyle/>
          <a:p>
            <a:r>
              <a:rPr lang="nl-BE" dirty="0" err="1"/>
              <a:t>Example</a:t>
            </a:r>
            <a:endParaRPr lang="LID4096" dirty="0"/>
          </a:p>
        </p:txBody>
      </p:sp>
      <p:sp>
        <p:nvSpPr>
          <p:cNvPr id="3" name="Tijdelijke aanduiding voor inhoud 2">
            <a:extLst>
              <a:ext uri="{FF2B5EF4-FFF2-40B4-BE49-F238E27FC236}">
                <a16:creationId xmlns:a16="http://schemas.microsoft.com/office/drawing/2014/main" id="{112AD1E7-4AC2-48DC-A9DD-2506855C7D43}"/>
              </a:ext>
            </a:extLst>
          </p:cNvPr>
          <p:cNvSpPr>
            <a:spLocks noGrp="1"/>
          </p:cNvSpPr>
          <p:nvPr>
            <p:ph idx="1"/>
          </p:nvPr>
        </p:nvSpPr>
        <p:spPr/>
        <p:txBody>
          <a:bodyPr/>
          <a:lstStyle/>
          <a:p>
            <a:endParaRPr lang="LID4096"/>
          </a:p>
        </p:txBody>
      </p:sp>
      <p:pic>
        <p:nvPicPr>
          <p:cNvPr id="4" name="Afbeelding 3">
            <a:extLst>
              <a:ext uri="{FF2B5EF4-FFF2-40B4-BE49-F238E27FC236}">
                <a16:creationId xmlns:a16="http://schemas.microsoft.com/office/drawing/2014/main" id="{81A935E4-EA72-40A9-8C8B-FA4C8E25E97A}"/>
              </a:ext>
            </a:extLst>
          </p:cNvPr>
          <p:cNvPicPr>
            <a:picLocks noChangeAspect="1"/>
          </p:cNvPicPr>
          <p:nvPr/>
        </p:nvPicPr>
        <p:blipFill rotWithShape="1">
          <a:blip r:embed="rId3"/>
          <a:srcRect t="14372" r="1332" b="12727"/>
          <a:stretch/>
        </p:blipFill>
        <p:spPr>
          <a:xfrm>
            <a:off x="81148" y="1825625"/>
            <a:ext cx="12029704" cy="4999512"/>
          </a:xfrm>
          <a:prstGeom prst="rect">
            <a:avLst/>
          </a:prstGeom>
        </p:spPr>
      </p:pic>
      <p:sp>
        <p:nvSpPr>
          <p:cNvPr id="5" name="Foliennummernplatzhalter 4">
            <a:extLst>
              <a:ext uri="{FF2B5EF4-FFF2-40B4-BE49-F238E27FC236}">
                <a16:creationId xmlns:a16="http://schemas.microsoft.com/office/drawing/2014/main" id="{4294F96B-098E-4638-ADB3-94625C9905EF}"/>
              </a:ext>
            </a:extLst>
          </p:cNvPr>
          <p:cNvSpPr>
            <a:spLocks noGrp="1"/>
          </p:cNvSpPr>
          <p:nvPr>
            <p:ph type="sldNum" sz="quarter" idx="12"/>
          </p:nvPr>
        </p:nvSpPr>
        <p:spPr/>
        <p:txBody>
          <a:bodyPr/>
          <a:lstStyle/>
          <a:p>
            <a:fld id="{02F98737-016C-4C9F-8A49-83D9B185CF6D}" type="slidenum">
              <a:rPr lang="en-US" smtClean="0"/>
              <a:pPr/>
              <a:t>30</a:t>
            </a:fld>
            <a:endParaRPr lang="en-US" dirty="0"/>
          </a:p>
        </p:txBody>
      </p:sp>
    </p:spTree>
    <p:extLst>
      <p:ext uri="{BB962C8B-B14F-4D97-AF65-F5344CB8AC3E}">
        <p14:creationId xmlns:p14="http://schemas.microsoft.com/office/powerpoint/2010/main" val="190772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Inhaltsplatzhalter 1"/>
          <p:cNvSpPr>
            <a:spLocks noGrp="1"/>
          </p:cNvSpPr>
          <p:nvPr>
            <p:ph idx="1"/>
          </p:nvPr>
        </p:nvSpPr>
        <p:spPr>
          <a:xfrm>
            <a:off x="2208213" y="1557339"/>
            <a:ext cx="5353050" cy="3627437"/>
          </a:xfrm>
        </p:spPr>
        <p:txBody>
          <a:bodyPr/>
          <a:lstStyle/>
          <a:p>
            <a:r>
              <a:rPr lang="en-US" altLang="en-US" dirty="0"/>
              <a:t>What are Typical Challenges of SMEs</a:t>
            </a:r>
          </a:p>
        </p:txBody>
      </p:sp>
      <p:sp>
        <p:nvSpPr>
          <p:cNvPr id="285699" name="Foliennummernplatzhalter 2"/>
          <p:cNvSpPr>
            <a:spLocks noGrp="1"/>
          </p:cNvSpPr>
          <p:nvPr>
            <p:ph type="sldNum" sz="quarter" idx="10"/>
          </p:nvPr>
        </p:nvSpPr>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a:lnSpc>
                <a:spcPct val="100000"/>
              </a:lnSpc>
              <a:spcBef>
                <a:spcPct val="0"/>
              </a:spcBef>
              <a:buClrTx/>
              <a:buFontTx/>
              <a:buNone/>
            </a:pPr>
            <a:r>
              <a:rPr lang="de-DE" altLang="de-DE" sz="1200">
                <a:solidFill>
                  <a:srgbClr val="FFFFFF"/>
                </a:solidFill>
              </a:rPr>
              <a:t>Veit Wohlgemuth · </a:t>
            </a:r>
            <a:fld id="{3348F474-12A3-41E9-831E-D5236AE81FF3}" type="datetime1">
              <a:rPr lang="de-DE" altLang="de-DE" sz="1200">
                <a:solidFill>
                  <a:srgbClr val="FFFFFF"/>
                </a:solidFill>
              </a:rPr>
              <a:pPr>
                <a:lnSpc>
                  <a:spcPct val="100000"/>
                </a:lnSpc>
                <a:spcBef>
                  <a:spcPct val="0"/>
                </a:spcBef>
                <a:buClrTx/>
                <a:buFontTx/>
                <a:buNone/>
              </a:pPr>
              <a:t>25.09.2019</a:t>
            </a:fld>
            <a:endParaRPr lang="de-DE" altLang="de-DE" sz="1200">
              <a:solidFill>
                <a:srgbClr val="FFFFFF"/>
              </a:solidFill>
            </a:endParaRPr>
          </a:p>
          <a:p>
            <a:pPr>
              <a:lnSpc>
                <a:spcPct val="100000"/>
              </a:lnSpc>
              <a:spcBef>
                <a:spcPct val="0"/>
              </a:spcBef>
              <a:buClrTx/>
              <a:buFontTx/>
              <a:buNone/>
            </a:pPr>
            <a:fld id="{6302C1AB-86FF-4ED0-9134-21171BD08E16}" type="slidenum">
              <a:rPr lang="de-DE" altLang="de-DE" sz="1200">
                <a:solidFill>
                  <a:srgbClr val="FFFFFF"/>
                </a:solidFill>
              </a:rPr>
              <a:pPr>
                <a:lnSpc>
                  <a:spcPct val="100000"/>
                </a:lnSpc>
                <a:spcBef>
                  <a:spcPct val="0"/>
                </a:spcBef>
                <a:buClrTx/>
                <a:buFontTx/>
                <a:buNone/>
              </a:pPr>
              <a:t>31</a:t>
            </a:fld>
            <a:r>
              <a:rPr lang="de-DE" altLang="de-DE" sz="1200">
                <a:solidFill>
                  <a:srgbClr val="FFFFFF"/>
                </a:solidFill>
              </a:rPr>
              <a:t> </a:t>
            </a:r>
          </a:p>
        </p:txBody>
      </p:sp>
    </p:spTree>
    <p:extLst>
      <p:ext uri="{BB962C8B-B14F-4D97-AF65-F5344CB8AC3E}">
        <p14:creationId xmlns:p14="http://schemas.microsoft.com/office/powerpoint/2010/main" val="376611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03177" y="443636"/>
            <a:ext cx="9272095" cy="1077913"/>
          </a:xfrm>
        </p:spPr>
        <p:txBody>
          <a:bodyPr>
            <a:normAutofit/>
          </a:bodyPr>
          <a:lstStyle/>
          <a:p>
            <a:r>
              <a:rPr lang="en-US" altLang="en-US" dirty="0"/>
              <a:t>Barriers to </a:t>
            </a:r>
            <a:r>
              <a:rPr lang="en-US" altLang="en-US" dirty="0" err="1"/>
              <a:t>Internationalisation</a:t>
            </a:r>
            <a:r>
              <a:rPr lang="en-US" altLang="en-US" dirty="0"/>
              <a:t> of SMEs</a:t>
            </a:r>
          </a:p>
        </p:txBody>
      </p:sp>
      <p:graphicFrame>
        <p:nvGraphicFramePr>
          <p:cNvPr id="4" name="Diagramm 3">
            <a:extLst>
              <a:ext uri="{FF2B5EF4-FFF2-40B4-BE49-F238E27FC236}">
                <a16:creationId xmlns:a16="http://schemas.microsoft.com/office/drawing/2014/main" id="{3B71BA8C-F221-44FA-9543-0E861C721B7F}"/>
              </a:ext>
            </a:extLst>
          </p:cNvPr>
          <p:cNvGraphicFramePr/>
          <p:nvPr>
            <p:extLst>
              <p:ext uri="{D42A27DB-BD31-4B8C-83A1-F6EECF244321}">
                <p14:modId xmlns:p14="http://schemas.microsoft.com/office/powerpoint/2010/main" val="3277665144"/>
              </p:ext>
            </p:extLst>
          </p:nvPr>
        </p:nvGraphicFramePr>
        <p:xfrm>
          <a:off x="872836" y="1521549"/>
          <a:ext cx="9829800" cy="4422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8" name="Rectangle 5"/>
          <p:cNvSpPr>
            <a:spLocks noChangeArrowheads="1"/>
          </p:cNvSpPr>
          <p:nvPr/>
        </p:nvSpPr>
        <p:spPr bwMode="auto">
          <a:xfrm>
            <a:off x="8412824" y="5899656"/>
            <a:ext cx="2418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0000"/>
              <a:buFont typeface="Wingdings" panose="05000000000000000000" pitchFamily="2" charset="2"/>
              <a:buChar char="§"/>
              <a:defRPr sz="2800">
                <a:solidFill>
                  <a:srgbClr val="000000"/>
                </a:solidFill>
                <a:latin typeface="Arial" panose="020B0604020202020204" pitchFamily="34" charset="0"/>
              </a:defRPr>
            </a:lvl1pPr>
            <a:lvl2pPr marL="742950" indent="-285750">
              <a:spcBef>
                <a:spcPct val="20000"/>
              </a:spcBef>
              <a:buClr>
                <a:schemeClr val="accent1"/>
              </a:buClr>
              <a:buSzPct val="60000"/>
              <a:buFont typeface="Wingdings" panose="05000000000000000000" pitchFamily="2" charset="2"/>
              <a:buChar char="§"/>
              <a:defRPr sz="2600">
                <a:solidFill>
                  <a:srgbClr val="000000"/>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
              <a:defRPr sz="2400">
                <a:solidFill>
                  <a:srgbClr val="000000"/>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
              <a:defRPr sz="2200">
                <a:solidFill>
                  <a:srgbClr val="000000"/>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buChar char="§"/>
              <a:defRPr sz="2000">
                <a:solidFill>
                  <a:srgbClr val="000000"/>
                </a:solidFill>
                <a:latin typeface="Arial" panose="020B0604020202020204" pitchFamily="34" charset="0"/>
              </a:defRPr>
            </a:lvl9pPr>
          </a:lstStyle>
          <a:p>
            <a:pPr>
              <a:spcBef>
                <a:spcPct val="0"/>
              </a:spcBef>
              <a:buClrTx/>
              <a:buSzTx/>
              <a:buFontTx/>
              <a:buNone/>
            </a:pPr>
            <a:r>
              <a:rPr lang="en-US" altLang="en-US" sz="1600">
                <a:solidFill>
                  <a:schemeClr val="tx1"/>
                </a:solidFill>
                <a:latin typeface="Verdana" panose="020B0604030504040204" pitchFamily="34" charset="0"/>
              </a:rPr>
              <a:t>(Lloyd-Reason, 2009)</a:t>
            </a:r>
          </a:p>
        </p:txBody>
      </p:sp>
      <p:sp>
        <p:nvSpPr>
          <p:cNvPr id="2" name="Foliennummernplatzhalter 1">
            <a:extLst>
              <a:ext uri="{FF2B5EF4-FFF2-40B4-BE49-F238E27FC236}">
                <a16:creationId xmlns:a16="http://schemas.microsoft.com/office/drawing/2014/main" id="{1BCE4C63-10DE-48D5-B33F-D151B4DB6B75}"/>
              </a:ext>
            </a:extLst>
          </p:cNvPr>
          <p:cNvSpPr>
            <a:spLocks noGrp="1"/>
          </p:cNvSpPr>
          <p:nvPr>
            <p:ph type="sldNum" sz="quarter" idx="12"/>
          </p:nvPr>
        </p:nvSpPr>
        <p:spPr/>
        <p:txBody>
          <a:bodyPr/>
          <a:lstStyle/>
          <a:p>
            <a:fld id="{B34092F8-88B9-48E5-9B8F-3F206E5F35A9}" type="slidenum">
              <a:rPr lang="hr-HR" smtClean="0"/>
              <a:t>32</a:t>
            </a:fld>
            <a:endParaRPr lang="hr-HR"/>
          </a:p>
        </p:txBody>
      </p:sp>
    </p:spTree>
    <p:extLst>
      <p:ext uri="{BB962C8B-B14F-4D97-AF65-F5344CB8AC3E}">
        <p14:creationId xmlns:p14="http://schemas.microsoft.com/office/powerpoint/2010/main" val="2595660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9539-C81B-40A7-8DEF-E7F7597D5C19}"/>
              </a:ext>
            </a:extLst>
          </p:cNvPr>
          <p:cNvSpPr>
            <a:spLocks noGrp="1"/>
          </p:cNvSpPr>
          <p:nvPr>
            <p:ph type="title"/>
          </p:nvPr>
        </p:nvSpPr>
        <p:spPr/>
        <p:txBody>
          <a:bodyPr/>
          <a:lstStyle/>
          <a:p>
            <a:r>
              <a:rPr lang="en-GB"/>
              <a:t>The Story of Bread</a:t>
            </a:r>
          </a:p>
        </p:txBody>
      </p:sp>
      <p:sp>
        <p:nvSpPr>
          <p:cNvPr id="3" name="Inhaltsplatzhalter 2">
            <a:extLst>
              <a:ext uri="{FF2B5EF4-FFF2-40B4-BE49-F238E27FC236}">
                <a16:creationId xmlns:a16="http://schemas.microsoft.com/office/drawing/2014/main" id="{134A365B-3893-435A-9542-208B783FD11D}"/>
              </a:ext>
            </a:extLst>
          </p:cNvPr>
          <p:cNvSpPr>
            <a:spLocks noGrp="1"/>
          </p:cNvSpPr>
          <p:nvPr>
            <p:ph idx="1"/>
          </p:nvPr>
        </p:nvSpPr>
        <p:spPr/>
        <p:txBody>
          <a:bodyPr/>
          <a:lstStyle/>
          <a:p>
            <a:r>
              <a:rPr lang="en-GB"/>
              <a:t>Which of these barriers might the Althus Brothers from „Bread Lovers“ encounter?</a:t>
            </a:r>
          </a:p>
        </p:txBody>
      </p:sp>
      <p:sp>
        <p:nvSpPr>
          <p:cNvPr id="4" name="Foliennummernplatzhalter 3">
            <a:extLst>
              <a:ext uri="{FF2B5EF4-FFF2-40B4-BE49-F238E27FC236}">
                <a16:creationId xmlns:a16="http://schemas.microsoft.com/office/drawing/2014/main" id="{6637B952-992F-4724-8E5B-23959F1DAB6D}"/>
              </a:ext>
            </a:extLst>
          </p:cNvPr>
          <p:cNvSpPr>
            <a:spLocks noGrp="1"/>
          </p:cNvSpPr>
          <p:nvPr>
            <p:ph type="sldNum" sz="quarter" idx="12"/>
          </p:nvPr>
        </p:nvSpPr>
        <p:spPr/>
        <p:txBody>
          <a:bodyPr/>
          <a:lstStyle/>
          <a:p>
            <a:fld id="{02F98737-016C-4C9F-8A49-83D9B185CF6D}" type="slidenum">
              <a:rPr lang="en-US" smtClean="0"/>
              <a:pPr/>
              <a:t>33</a:t>
            </a:fld>
            <a:endParaRPr lang="en-US" dirty="0"/>
          </a:p>
        </p:txBody>
      </p:sp>
      <p:graphicFrame>
        <p:nvGraphicFramePr>
          <p:cNvPr id="5" name="Diagramm 4">
            <a:extLst>
              <a:ext uri="{FF2B5EF4-FFF2-40B4-BE49-F238E27FC236}">
                <a16:creationId xmlns:a16="http://schemas.microsoft.com/office/drawing/2014/main" id="{9B55DC82-69AF-4C61-95B9-E6076CB97E57}"/>
              </a:ext>
            </a:extLst>
          </p:cNvPr>
          <p:cNvGraphicFramePr/>
          <p:nvPr>
            <p:extLst>
              <p:ext uri="{D42A27DB-BD31-4B8C-83A1-F6EECF244321}">
                <p14:modId xmlns:p14="http://schemas.microsoft.com/office/powerpoint/2010/main" val="3128791437"/>
              </p:ext>
            </p:extLst>
          </p:nvPr>
        </p:nvGraphicFramePr>
        <p:xfrm>
          <a:off x="3785036" y="2708031"/>
          <a:ext cx="7783589" cy="30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5">
            <a:extLst>
              <a:ext uri="{FF2B5EF4-FFF2-40B4-BE49-F238E27FC236}">
                <a16:creationId xmlns:a16="http://schemas.microsoft.com/office/drawing/2014/main" id="{B4BBA635-2CD8-40D0-95CC-346CCC384DF1}"/>
              </a:ext>
            </a:extLst>
          </p:cNvPr>
          <p:cNvPicPr>
            <a:picLocks noChangeAspect="1"/>
          </p:cNvPicPr>
          <p:nvPr/>
        </p:nvPicPr>
        <p:blipFill rotWithShape="1">
          <a:blip r:embed="rId8"/>
          <a:srcRect l="15145" t="36520" r="45336" b="30503"/>
          <a:stretch/>
        </p:blipFill>
        <p:spPr>
          <a:xfrm>
            <a:off x="0" y="3683159"/>
            <a:ext cx="3843651" cy="1803242"/>
          </a:xfrm>
          <a:prstGeom prst="rect">
            <a:avLst/>
          </a:prstGeom>
        </p:spPr>
      </p:pic>
    </p:spTree>
    <p:extLst>
      <p:ext uri="{BB962C8B-B14F-4D97-AF65-F5344CB8AC3E}">
        <p14:creationId xmlns:p14="http://schemas.microsoft.com/office/powerpoint/2010/main" val="987499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el 1"/>
          <p:cNvSpPr>
            <a:spLocks noGrp="1"/>
          </p:cNvSpPr>
          <p:nvPr>
            <p:ph type="title"/>
          </p:nvPr>
        </p:nvSpPr>
        <p:spPr/>
        <p:txBody>
          <a:bodyPr/>
          <a:lstStyle/>
          <a:p>
            <a:r>
              <a:rPr lang="en-US" altLang="en-US" dirty="0"/>
              <a:t>Challenges of Born </a:t>
            </a:r>
            <a:r>
              <a:rPr lang="en-US" altLang="en-US" dirty="0" err="1"/>
              <a:t>Globals</a:t>
            </a:r>
            <a:r>
              <a:rPr lang="en-US" altLang="en-US" dirty="0"/>
              <a:t>, SMEs, Start-Ups</a:t>
            </a:r>
            <a:br>
              <a:rPr lang="en-US" altLang="en-US" dirty="0"/>
            </a:br>
            <a:endParaRPr lang="en-US" altLang="en-US" dirty="0"/>
          </a:p>
        </p:txBody>
      </p:sp>
      <p:sp>
        <p:nvSpPr>
          <p:cNvPr id="3" name="Inhaltsplatzhalter 2"/>
          <p:cNvSpPr>
            <a:spLocks noGrp="1"/>
          </p:cNvSpPr>
          <p:nvPr>
            <p:ph idx="1"/>
          </p:nvPr>
        </p:nvSpPr>
        <p:spPr/>
        <p:txBody>
          <a:bodyPr/>
          <a:lstStyle/>
          <a:p>
            <a:pPr>
              <a:buFont typeface="Times" pitchFamily="1" charset="0"/>
              <a:buChar char="•"/>
              <a:defRPr/>
            </a:pPr>
            <a:r>
              <a:rPr lang="en-US" dirty="0">
                <a:ea typeface="+mn-ea"/>
              </a:rPr>
              <a:t>Small firms with limited markets have to </a:t>
            </a:r>
            <a:r>
              <a:rPr lang="en-US" dirty="0" err="1">
                <a:ea typeface="+mn-ea"/>
              </a:rPr>
              <a:t>globalise</a:t>
            </a:r>
            <a:r>
              <a:rPr lang="en-US" dirty="0">
                <a:ea typeface="+mn-ea"/>
              </a:rPr>
              <a:t> soon and quickly</a:t>
            </a:r>
          </a:p>
          <a:p>
            <a:pPr lvl="1">
              <a:buFont typeface="Times" pitchFamily="1" charset="0"/>
              <a:buChar char="•"/>
              <a:defRPr/>
            </a:pPr>
            <a:endParaRPr lang="en-US" dirty="0">
              <a:ea typeface="+mn-ea"/>
            </a:endParaRPr>
          </a:p>
          <a:p>
            <a:pPr lvl="1">
              <a:buFont typeface="Times" pitchFamily="1" charset="0"/>
              <a:buChar char="•"/>
              <a:defRPr/>
            </a:pPr>
            <a:endParaRPr lang="en-US" dirty="0">
              <a:ea typeface="+mn-ea"/>
            </a:endParaRPr>
          </a:p>
          <a:p>
            <a:pPr marL="457200" lvl="1" indent="0">
              <a:buNone/>
              <a:defRPr/>
            </a:pPr>
            <a:endParaRPr lang="en-US" dirty="0">
              <a:ea typeface="+mn-ea"/>
            </a:endParaRPr>
          </a:p>
          <a:p>
            <a:pPr marL="457200" lvl="1" indent="0">
              <a:buNone/>
              <a:defRPr/>
            </a:pPr>
            <a:endParaRPr lang="en-US" dirty="0">
              <a:ea typeface="+mn-ea"/>
            </a:endParaRPr>
          </a:p>
        </p:txBody>
      </p:sp>
      <p:graphicFrame>
        <p:nvGraphicFramePr>
          <p:cNvPr id="2" name="Diagramm 1">
            <a:extLst>
              <a:ext uri="{FF2B5EF4-FFF2-40B4-BE49-F238E27FC236}">
                <a16:creationId xmlns:a16="http://schemas.microsoft.com/office/drawing/2014/main" id="{4DF2D861-E807-4937-B9EA-2D62E1F4822F}"/>
              </a:ext>
            </a:extLst>
          </p:cNvPr>
          <p:cNvGraphicFramePr/>
          <p:nvPr>
            <p:extLst>
              <p:ext uri="{D42A27DB-BD31-4B8C-83A1-F6EECF244321}">
                <p14:modId xmlns:p14="http://schemas.microsoft.com/office/powerpoint/2010/main" val="604818804"/>
              </p:ext>
            </p:extLst>
          </p:nvPr>
        </p:nvGraphicFramePr>
        <p:xfrm>
          <a:off x="831274" y="2140528"/>
          <a:ext cx="1022465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AC50A706-4BD8-4A52-8B5C-E059E2DDF253}"/>
              </a:ext>
            </a:extLst>
          </p:cNvPr>
          <p:cNvSpPr>
            <a:spLocks noGrp="1"/>
          </p:cNvSpPr>
          <p:nvPr>
            <p:ph type="sldNum" sz="quarter" idx="12"/>
          </p:nvPr>
        </p:nvSpPr>
        <p:spPr/>
        <p:txBody>
          <a:bodyPr/>
          <a:lstStyle/>
          <a:p>
            <a:fld id="{B34092F8-88B9-48E5-9B8F-3F206E5F35A9}" type="slidenum">
              <a:rPr lang="hr-HR" smtClean="0"/>
              <a:t>34</a:t>
            </a:fld>
            <a:endParaRPr lang="hr-HR"/>
          </a:p>
        </p:txBody>
      </p:sp>
    </p:spTree>
    <p:extLst>
      <p:ext uri="{BB962C8B-B14F-4D97-AF65-F5344CB8AC3E}">
        <p14:creationId xmlns:p14="http://schemas.microsoft.com/office/powerpoint/2010/main" val="252444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ChangeArrowheads="1"/>
          </p:cNvSpPr>
          <p:nvPr/>
        </p:nvSpPr>
        <p:spPr bwMode="auto">
          <a:xfrm>
            <a:off x="2193926" y="1869337"/>
            <a:ext cx="19526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eaLnBrk="0" fontAlgn="base" hangingPunct="0">
              <a:spcBef>
                <a:spcPct val="0"/>
              </a:spcBef>
              <a:spcAft>
                <a:spcPct val="0"/>
              </a:spcAft>
              <a:defRPr/>
            </a:pPr>
            <a:endParaRPr lang="en-US" sz="2400" b="1">
              <a:solidFill>
                <a:srgbClr val="FFFFFF"/>
              </a:solidFill>
              <a:effectLst>
                <a:outerShdw blurRad="38100" dist="38100" dir="2700000" algn="tl">
                  <a:srgbClr val="C0C0C0"/>
                </a:outerShdw>
              </a:effectLst>
              <a:latin typeface="Arial" charset="0"/>
              <a:ea typeface="MS Mincho" panose="02020609040205080304" pitchFamily="49" charset="-128"/>
            </a:endParaRPr>
          </a:p>
        </p:txBody>
      </p:sp>
      <p:sp>
        <p:nvSpPr>
          <p:cNvPr id="289795" name="Rectangle 4"/>
          <p:cNvSpPr>
            <a:spLocks noChangeArrowheads="1"/>
          </p:cNvSpPr>
          <p:nvPr/>
        </p:nvSpPr>
        <p:spPr bwMode="auto">
          <a:xfrm>
            <a:off x="18351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74437" name="Rectangle 5"/>
          <p:cNvSpPr>
            <a:spLocks noChangeArrowheads="1"/>
          </p:cNvSpPr>
          <p:nvPr/>
        </p:nvSpPr>
        <p:spPr bwMode="auto">
          <a:xfrm>
            <a:off x="32829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Concept</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Investigation</a:t>
            </a:r>
          </a:p>
        </p:txBody>
      </p:sp>
      <p:sp>
        <p:nvSpPr>
          <p:cNvPr id="274438" name="Rectangle 6"/>
          <p:cNvSpPr>
            <a:spLocks noChangeArrowheads="1"/>
          </p:cNvSpPr>
          <p:nvPr/>
        </p:nvSpPr>
        <p:spPr bwMode="auto">
          <a:xfrm>
            <a:off x="47307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Basic</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Design</a:t>
            </a:r>
          </a:p>
        </p:txBody>
      </p:sp>
      <p:sp>
        <p:nvSpPr>
          <p:cNvPr id="274439" name="Rectangle 7"/>
          <p:cNvSpPr>
            <a:spLocks noChangeArrowheads="1"/>
          </p:cNvSpPr>
          <p:nvPr/>
        </p:nvSpPr>
        <p:spPr bwMode="auto">
          <a:xfrm>
            <a:off x="61785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Prototype</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Building</a:t>
            </a:r>
          </a:p>
        </p:txBody>
      </p:sp>
      <p:sp>
        <p:nvSpPr>
          <p:cNvPr id="274440" name="Rectangle 8"/>
          <p:cNvSpPr>
            <a:spLocks noChangeArrowheads="1"/>
          </p:cNvSpPr>
          <p:nvPr/>
        </p:nvSpPr>
        <p:spPr bwMode="auto">
          <a:xfrm>
            <a:off x="76263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Market</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Entry</a:t>
            </a:r>
          </a:p>
        </p:txBody>
      </p:sp>
      <p:sp>
        <p:nvSpPr>
          <p:cNvPr id="274441" name="Rectangle 9"/>
          <p:cNvSpPr>
            <a:spLocks noChangeArrowheads="1"/>
          </p:cNvSpPr>
          <p:nvPr/>
        </p:nvSpPr>
        <p:spPr bwMode="auto">
          <a:xfrm>
            <a:off x="9074150" y="1662961"/>
            <a:ext cx="12827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Manufacturing</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Ramp-Up</a:t>
            </a:r>
          </a:p>
        </p:txBody>
      </p:sp>
      <p:sp>
        <p:nvSpPr>
          <p:cNvPr id="274442" name="Rectangle 10"/>
          <p:cNvSpPr>
            <a:spLocks noChangeArrowheads="1"/>
          </p:cNvSpPr>
          <p:nvPr/>
        </p:nvSpPr>
        <p:spPr bwMode="auto">
          <a:xfrm>
            <a:off x="1889126" y="1678837"/>
            <a:ext cx="1223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Knowledge</a:t>
            </a:r>
          </a:p>
          <a:p>
            <a:pPr algn="ctr" eaLnBrk="0" fontAlgn="base" hangingPunct="0">
              <a:spcBef>
                <a:spcPct val="0"/>
              </a:spcBef>
              <a:spcAft>
                <a:spcPct val="0"/>
              </a:spcAft>
              <a:defRPr/>
            </a:pPr>
            <a:r>
              <a:rPr lang="en-US" sz="1400" b="1" dirty="0">
                <a:solidFill>
                  <a:srgbClr val="5A8C0F"/>
                </a:solidFill>
                <a:effectLst>
                  <a:outerShdw blurRad="38100" dist="38100" dir="2700000" algn="tl">
                    <a:srgbClr val="C0C0C0"/>
                  </a:outerShdw>
                </a:effectLst>
                <a:latin typeface="Arial" charset="0"/>
                <a:ea typeface="MS Mincho" panose="02020609040205080304" pitchFamily="49" charset="-128"/>
              </a:rPr>
              <a:t>Acquisition</a:t>
            </a:r>
          </a:p>
        </p:txBody>
      </p:sp>
      <p:sp>
        <p:nvSpPr>
          <p:cNvPr id="289802" name="Rectangle 11"/>
          <p:cNvSpPr>
            <a:spLocks noChangeArrowheads="1"/>
          </p:cNvSpPr>
          <p:nvPr/>
        </p:nvSpPr>
        <p:spPr bwMode="auto">
          <a:xfrm>
            <a:off x="1835150" y="2348761"/>
            <a:ext cx="7531100"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3" name="Rectangle 12"/>
          <p:cNvSpPr>
            <a:spLocks noChangeArrowheads="1"/>
          </p:cNvSpPr>
          <p:nvPr/>
        </p:nvSpPr>
        <p:spPr bwMode="auto">
          <a:xfrm>
            <a:off x="8559800" y="2729761"/>
            <a:ext cx="1797050"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4" name="Rectangle 13"/>
          <p:cNvSpPr>
            <a:spLocks noChangeArrowheads="1"/>
          </p:cNvSpPr>
          <p:nvPr/>
        </p:nvSpPr>
        <p:spPr bwMode="auto">
          <a:xfrm>
            <a:off x="8031164" y="3110761"/>
            <a:ext cx="2325687"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5" name="Rectangle 14"/>
          <p:cNvSpPr>
            <a:spLocks noChangeArrowheads="1"/>
          </p:cNvSpPr>
          <p:nvPr/>
        </p:nvSpPr>
        <p:spPr bwMode="auto">
          <a:xfrm>
            <a:off x="6521450" y="3491761"/>
            <a:ext cx="3835400"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6" name="Rectangle 15"/>
          <p:cNvSpPr>
            <a:spLocks noChangeArrowheads="1"/>
          </p:cNvSpPr>
          <p:nvPr/>
        </p:nvSpPr>
        <p:spPr bwMode="auto">
          <a:xfrm>
            <a:off x="5600701" y="3872761"/>
            <a:ext cx="4754563"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7" name="Rectangle 16"/>
          <p:cNvSpPr>
            <a:spLocks noChangeArrowheads="1"/>
          </p:cNvSpPr>
          <p:nvPr/>
        </p:nvSpPr>
        <p:spPr bwMode="auto">
          <a:xfrm>
            <a:off x="5214938" y="4253761"/>
            <a:ext cx="2703512"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8" name="Rectangle 17"/>
          <p:cNvSpPr>
            <a:spLocks noChangeArrowheads="1"/>
          </p:cNvSpPr>
          <p:nvPr/>
        </p:nvSpPr>
        <p:spPr bwMode="auto">
          <a:xfrm>
            <a:off x="4686300" y="4634761"/>
            <a:ext cx="3232150"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09" name="Rectangle 18"/>
          <p:cNvSpPr>
            <a:spLocks noChangeArrowheads="1"/>
          </p:cNvSpPr>
          <p:nvPr/>
        </p:nvSpPr>
        <p:spPr bwMode="auto">
          <a:xfrm>
            <a:off x="2638426" y="5015761"/>
            <a:ext cx="4137025" cy="2159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10" name="Rectangle 19"/>
          <p:cNvSpPr>
            <a:spLocks noChangeArrowheads="1"/>
          </p:cNvSpPr>
          <p:nvPr/>
        </p:nvSpPr>
        <p:spPr bwMode="auto">
          <a:xfrm>
            <a:off x="1835150" y="5396761"/>
            <a:ext cx="4178300" cy="2921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11" name="Line 20"/>
          <p:cNvSpPr>
            <a:spLocks noChangeShapeType="1"/>
          </p:cNvSpPr>
          <p:nvPr/>
        </p:nvSpPr>
        <p:spPr bwMode="auto">
          <a:xfrm>
            <a:off x="3200400" y="2342411"/>
            <a:ext cx="0" cy="373380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ea typeface="MS Mincho" panose="02020609040205080304" pitchFamily="49" charset="-128"/>
            </a:endParaRPr>
          </a:p>
        </p:txBody>
      </p:sp>
      <p:sp>
        <p:nvSpPr>
          <p:cNvPr id="289812" name="Line 21"/>
          <p:cNvSpPr>
            <a:spLocks noChangeShapeType="1"/>
          </p:cNvSpPr>
          <p:nvPr/>
        </p:nvSpPr>
        <p:spPr bwMode="auto">
          <a:xfrm>
            <a:off x="4648200" y="2343999"/>
            <a:ext cx="0" cy="373380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ea typeface="MS Mincho" panose="02020609040205080304" pitchFamily="49" charset="-128"/>
            </a:endParaRPr>
          </a:p>
        </p:txBody>
      </p:sp>
      <p:sp>
        <p:nvSpPr>
          <p:cNvPr id="289813" name="Line 22"/>
          <p:cNvSpPr>
            <a:spLocks noChangeShapeType="1"/>
          </p:cNvSpPr>
          <p:nvPr/>
        </p:nvSpPr>
        <p:spPr bwMode="auto">
          <a:xfrm>
            <a:off x="6096000" y="2345586"/>
            <a:ext cx="0" cy="373380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ea typeface="MS Mincho" panose="02020609040205080304" pitchFamily="49" charset="-128"/>
            </a:endParaRPr>
          </a:p>
        </p:txBody>
      </p:sp>
      <p:sp>
        <p:nvSpPr>
          <p:cNvPr id="289814" name="Line 23"/>
          <p:cNvSpPr>
            <a:spLocks noChangeShapeType="1"/>
          </p:cNvSpPr>
          <p:nvPr/>
        </p:nvSpPr>
        <p:spPr bwMode="auto">
          <a:xfrm>
            <a:off x="7543800" y="2347174"/>
            <a:ext cx="0" cy="373380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ea typeface="MS Mincho" panose="02020609040205080304" pitchFamily="49" charset="-128"/>
            </a:endParaRPr>
          </a:p>
        </p:txBody>
      </p:sp>
      <p:sp>
        <p:nvSpPr>
          <p:cNvPr id="289815" name="Line 24"/>
          <p:cNvSpPr>
            <a:spLocks noChangeShapeType="1"/>
          </p:cNvSpPr>
          <p:nvPr/>
        </p:nvSpPr>
        <p:spPr bwMode="auto">
          <a:xfrm>
            <a:off x="8991600" y="2348761"/>
            <a:ext cx="0" cy="373380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ea typeface="MS Mincho" panose="02020609040205080304" pitchFamily="49" charset="-128"/>
            </a:endParaRPr>
          </a:p>
        </p:txBody>
      </p:sp>
      <p:sp>
        <p:nvSpPr>
          <p:cNvPr id="274457" name="Rectangle 25"/>
          <p:cNvSpPr>
            <a:spLocks noChangeArrowheads="1"/>
          </p:cNvSpPr>
          <p:nvPr/>
        </p:nvSpPr>
        <p:spPr bwMode="auto">
          <a:xfrm>
            <a:off x="4348164" y="2342412"/>
            <a:ext cx="250983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dirty="0">
                <a:solidFill>
                  <a:srgbClr val="FFFFFF"/>
                </a:solidFill>
                <a:effectLst>
                  <a:outerShdw blurRad="38100" dist="38100" dir="2700000" algn="tl">
                    <a:srgbClr val="C0C0C0"/>
                  </a:outerShdw>
                </a:effectLst>
                <a:latin typeface="Arial" charset="0"/>
                <a:ea typeface="MS Mincho" panose="02020609040205080304" pitchFamily="49" charset="-128"/>
              </a:rPr>
              <a:t>Government </a:t>
            </a:r>
            <a:r>
              <a:rPr lang="en-US" sz="1400" b="1" dirty="0" err="1">
                <a:solidFill>
                  <a:srgbClr val="FFFFFF"/>
                </a:solidFill>
                <a:effectLst>
                  <a:outerShdw blurRad="38100" dist="38100" dir="2700000" algn="tl">
                    <a:srgbClr val="C0C0C0"/>
                  </a:outerShdw>
                </a:effectLst>
                <a:latin typeface="Arial" charset="0"/>
                <a:ea typeface="MS Mincho" panose="02020609040205080304" pitchFamily="49" charset="-128"/>
              </a:rPr>
              <a:t>Programmes</a:t>
            </a:r>
            <a:endParaRPr lang="en-US" sz="1400" b="1" dirty="0">
              <a:solidFill>
                <a:srgbClr val="FFFFFF"/>
              </a:solidFill>
              <a:effectLst>
                <a:outerShdw blurRad="38100" dist="38100" dir="2700000" algn="tl">
                  <a:srgbClr val="C0C0C0"/>
                </a:outerShdw>
              </a:effectLst>
              <a:latin typeface="Arial" charset="0"/>
              <a:ea typeface="MS Mincho" panose="02020609040205080304" pitchFamily="49" charset="-128"/>
            </a:endParaRPr>
          </a:p>
        </p:txBody>
      </p:sp>
      <p:sp>
        <p:nvSpPr>
          <p:cNvPr id="274458" name="Rectangle 26"/>
          <p:cNvSpPr>
            <a:spLocks noChangeArrowheads="1"/>
          </p:cNvSpPr>
          <p:nvPr/>
        </p:nvSpPr>
        <p:spPr bwMode="auto">
          <a:xfrm>
            <a:off x="8697913" y="2723412"/>
            <a:ext cx="13288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Public Issues</a:t>
            </a:r>
          </a:p>
        </p:txBody>
      </p:sp>
      <p:sp>
        <p:nvSpPr>
          <p:cNvPr id="274459" name="Rectangle 27"/>
          <p:cNvSpPr>
            <a:spLocks noChangeArrowheads="1"/>
          </p:cNvSpPr>
          <p:nvPr/>
        </p:nvSpPr>
        <p:spPr bwMode="auto">
          <a:xfrm>
            <a:off x="8077200" y="3104412"/>
            <a:ext cx="228600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Commercial Banks</a:t>
            </a:r>
          </a:p>
        </p:txBody>
      </p:sp>
      <p:sp>
        <p:nvSpPr>
          <p:cNvPr id="274460" name="Rectangle 28"/>
          <p:cNvSpPr>
            <a:spLocks noChangeArrowheads="1"/>
          </p:cNvSpPr>
          <p:nvPr/>
        </p:nvSpPr>
        <p:spPr bwMode="auto">
          <a:xfrm>
            <a:off x="6553200" y="3485412"/>
            <a:ext cx="381000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Non-Financial Corporations</a:t>
            </a:r>
          </a:p>
        </p:txBody>
      </p:sp>
      <p:sp>
        <p:nvSpPr>
          <p:cNvPr id="274461" name="Rectangle 29"/>
          <p:cNvSpPr>
            <a:spLocks noChangeArrowheads="1"/>
          </p:cNvSpPr>
          <p:nvPr/>
        </p:nvSpPr>
        <p:spPr bwMode="auto">
          <a:xfrm>
            <a:off x="6178551" y="3872762"/>
            <a:ext cx="4162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dirty="0">
                <a:solidFill>
                  <a:srgbClr val="FFFFFF"/>
                </a:solidFill>
                <a:effectLst>
                  <a:outerShdw blurRad="38100" dist="38100" dir="2700000" algn="tl">
                    <a:srgbClr val="C0C0C0"/>
                  </a:outerShdw>
                </a:effectLst>
                <a:latin typeface="Arial" charset="0"/>
                <a:ea typeface="MS Mincho" panose="02020609040205080304" pitchFamily="49" charset="-128"/>
              </a:rPr>
              <a:t>Venture Capital Funds</a:t>
            </a:r>
          </a:p>
        </p:txBody>
      </p:sp>
      <p:sp>
        <p:nvSpPr>
          <p:cNvPr id="274463" name="Rectangle 31"/>
          <p:cNvSpPr>
            <a:spLocks noChangeArrowheads="1"/>
          </p:cNvSpPr>
          <p:nvPr/>
        </p:nvSpPr>
        <p:spPr bwMode="auto">
          <a:xfrm>
            <a:off x="5203826" y="4247412"/>
            <a:ext cx="272097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Wealthy Family Funds</a:t>
            </a:r>
          </a:p>
        </p:txBody>
      </p:sp>
      <p:sp>
        <p:nvSpPr>
          <p:cNvPr id="274464" name="Rectangle 32"/>
          <p:cNvSpPr>
            <a:spLocks noChangeArrowheads="1"/>
          </p:cNvSpPr>
          <p:nvPr/>
        </p:nvSpPr>
        <p:spPr bwMode="auto">
          <a:xfrm>
            <a:off x="4746626" y="4628412"/>
            <a:ext cx="325437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Private Investors</a:t>
            </a:r>
          </a:p>
        </p:txBody>
      </p:sp>
      <p:sp>
        <p:nvSpPr>
          <p:cNvPr id="274465" name="Rectangle 33"/>
          <p:cNvSpPr>
            <a:spLocks noChangeArrowheads="1"/>
          </p:cNvSpPr>
          <p:nvPr/>
        </p:nvSpPr>
        <p:spPr bwMode="auto">
          <a:xfrm>
            <a:off x="2613026" y="5009412"/>
            <a:ext cx="41687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dirty="0">
                <a:solidFill>
                  <a:srgbClr val="FFFFFF"/>
                </a:solidFill>
                <a:effectLst>
                  <a:outerShdw blurRad="38100" dist="38100" dir="2700000" algn="tl">
                    <a:srgbClr val="C0C0C0"/>
                  </a:outerShdw>
                </a:effectLst>
                <a:latin typeface="Arial" charset="0"/>
                <a:ea typeface="MS Mincho" panose="02020609040205080304" pitchFamily="49" charset="-128"/>
              </a:rPr>
              <a:t>Family and Friends</a:t>
            </a:r>
          </a:p>
        </p:txBody>
      </p:sp>
      <p:sp>
        <p:nvSpPr>
          <p:cNvPr id="274466" name="Rectangle 34"/>
          <p:cNvSpPr>
            <a:spLocks noChangeArrowheads="1"/>
          </p:cNvSpPr>
          <p:nvPr/>
        </p:nvSpPr>
        <p:spPr bwMode="auto">
          <a:xfrm>
            <a:off x="1851026" y="5390412"/>
            <a:ext cx="416877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400" b="1">
                <a:solidFill>
                  <a:srgbClr val="FFFFFF"/>
                </a:solidFill>
                <a:effectLst>
                  <a:outerShdw blurRad="38100" dist="38100" dir="2700000" algn="tl">
                    <a:srgbClr val="C0C0C0"/>
                  </a:outerShdw>
                </a:effectLst>
                <a:latin typeface="Arial" charset="0"/>
                <a:ea typeface="MS Mincho" panose="02020609040205080304" pitchFamily="49" charset="-128"/>
              </a:rPr>
              <a:t>Personal Savings</a:t>
            </a:r>
          </a:p>
        </p:txBody>
      </p:sp>
      <p:sp>
        <p:nvSpPr>
          <p:cNvPr id="289825" name="Rectangle 35"/>
          <p:cNvSpPr>
            <a:spLocks noChangeArrowheads="1"/>
          </p:cNvSpPr>
          <p:nvPr/>
        </p:nvSpPr>
        <p:spPr bwMode="auto">
          <a:xfrm>
            <a:off x="1835150" y="1434361"/>
            <a:ext cx="2730500" cy="63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26" name="Rectangle 36"/>
          <p:cNvSpPr>
            <a:spLocks noChangeArrowheads="1"/>
          </p:cNvSpPr>
          <p:nvPr/>
        </p:nvSpPr>
        <p:spPr bwMode="auto">
          <a:xfrm>
            <a:off x="4730750" y="1434361"/>
            <a:ext cx="2730500" cy="63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27" name="Rectangle 37"/>
          <p:cNvSpPr>
            <a:spLocks noChangeArrowheads="1"/>
          </p:cNvSpPr>
          <p:nvPr/>
        </p:nvSpPr>
        <p:spPr bwMode="auto">
          <a:xfrm>
            <a:off x="7626350" y="1434361"/>
            <a:ext cx="2730500" cy="63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74470" name="Rectangle 38"/>
          <p:cNvSpPr>
            <a:spLocks noChangeArrowheads="1"/>
          </p:cNvSpPr>
          <p:nvPr/>
        </p:nvSpPr>
        <p:spPr bwMode="auto">
          <a:xfrm>
            <a:off x="1905000" y="1199412"/>
            <a:ext cx="27432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defRPr/>
            </a:pPr>
            <a:r>
              <a:rPr lang="en-US" sz="1200" b="1" dirty="0">
                <a:solidFill>
                  <a:srgbClr val="5A8C0F"/>
                </a:solidFill>
                <a:effectLst>
                  <a:outerShdw blurRad="38100" dist="38100" dir="2700000" algn="tl">
                    <a:srgbClr val="C0C0C0"/>
                  </a:outerShdw>
                </a:effectLst>
                <a:latin typeface="Arial" charset="0"/>
                <a:ea typeface="MS Mincho" panose="02020609040205080304" pitchFamily="49" charset="-128"/>
              </a:rPr>
              <a:t>Phase I</a:t>
            </a:r>
          </a:p>
        </p:txBody>
      </p:sp>
      <p:sp>
        <p:nvSpPr>
          <p:cNvPr id="274471" name="Rectangle 39"/>
          <p:cNvSpPr>
            <a:spLocks noChangeArrowheads="1"/>
          </p:cNvSpPr>
          <p:nvPr/>
        </p:nvSpPr>
        <p:spPr bwMode="auto">
          <a:xfrm>
            <a:off x="5737225" y="1213699"/>
            <a:ext cx="7683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defRPr/>
            </a:pPr>
            <a:r>
              <a:rPr lang="en-US" sz="1200" b="1" dirty="0">
                <a:solidFill>
                  <a:srgbClr val="5A8C0F"/>
                </a:solidFill>
                <a:effectLst>
                  <a:outerShdw blurRad="38100" dist="38100" dir="2700000" algn="tl">
                    <a:srgbClr val="C0C0C0"/>
                  </a:outerShdw>
                </a:effectLst>
                <a:latin typeface="Arial" charset="0"/>
                <a:ea typeface="MS Mincho" panose="02020609040205080304" pitchFamily="49" charset="-128"/>
              </a:rPr>
              <a:t>Phase II</a:t>
            </a:r>
          </a:p>
        </p:txBody>
      </p:sp>
      <p:sp>
        <p:nvSpPr>
          <p:cNvPr id="274472" name="Rectangle 40"/>
          <p:cNvSpPr>
            <a:spLocks noChangeArrowheads="1"/>
          </p:cNvSpPr>
          <p:nvPr/>
        </p:nvSpPr>
        <p:spPr bwMode="auto">
          <a:xfrm>
            <a:off x="8632826" y="1213699"/>
            <a:ext cx="811213"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defRPr/>
            </a:pPr>
            <a:r>
              <a:rPr lang="en-US" sz="1200" b="1" dirty="0">
                <a:solidFill>
                  <a:srgbClr val="5A8C0F"/>
                </a:solidFill>
                <a:effectLst>
                  <a:outerShdw blurRad="38100" dist="38100" dir="2700000" algn="tl">
                    <a:srgbClr val="C0C0C0"/>
                  </a:outerShdw>
                </a:effectLst>
                <a:latin typeface="Arial" charset="0"/>
                <a:ea typeface="MS Mincho" panose="02020609040205080304" pitchFamily="49" charset="-128"/>
              </a:rPr>
              <a:t>Phase III</a:t>
            </a:r>
          </a:p>
        </p:txBody>
      </p:sp>
      <p:sp>
        <p:nvSpPr>
          <p:cNvPr id="289831" name="Rectangle 41"/>
          <p:cNvSpPr>
            <a:spLocks noChangeArrowheads="1"/>
          </p:cNvSpPr>
          <p:nvPr/>
        </p:nvSpPr>
        <p:spPr bwMode="auto">
          <a:xfrm>
            <a:off x="1835150" y="2348761"/>
            <a:ext cx="8521700" cy="3721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pPr fontAlgn="base">
              <a:lnSpc>
                <a:spcPct val="100000"/>
              </a:lnSpc>
              <a:spcBef>
                <a:spcPct val="0"/>
              </a:spcBef>
              <a:spcAft>
                <a:spcPct val="0"/>
              </a:spcAft>
              <a:buClrTx/>
              <a:buFontTx/>
              <a:buNone/>
            </a:pPr>
            <a:endParaRPr lang="en-US" altLang="en-US" b="1">
              <a:solidFill>
                <a:srgbClr val="FFFFFF"/>
              </a:solidFill>
              <a:ea typeface="MS Mincho" panose="02020609040205080304" pitchFamily="49" charset="-128"/>
              <a:cs typeface="Arial" panose="020B0604020202020204" pitchFamily="34" charset="0"/>
            </a:endParaRPr>
          </a:p>
        </p:txBody>
      </p:sp>
      <p:sp>
        <p:nvSpPr>
          <p:cNvPr id="289832" name="Titel 1"/>
          <p:cNvSpPr txBox="1">
            <a:spLocks/>
          </p:cNvSpPr>
          <p:nvPr/>
        </p:nvSpPr>
        <p:spPr bwMode="auto">
          <a:xfrm>
            <a:off x="439528" y="138961"/>
            <a:ext cx="10322343" cy="1152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rmAutofit/>
          </a:bodyPr>
          <a:lstStyle>
            <a:lvl1pPr>
              <a:lnSpc>
                <a:spcPct val="90000"/>
              </a:lnSpc>
              <a:spcBef>
                <a:spcPct val="0"/>
              </a:spcBef>
              <a:buNone/>
              <a:defRPr sz="4400">
                <a:solidFill>
                  <a:srgbClr val="404041"/>
                </a:solidFill>
                <a:latin typeface="Adobe Fan Heiti Std B" panose="020B0700000000000000" pitchFamily="34" charset="-128"/>
                <a:ea typeface="Adobe Fan Heiti Std B" panose="020B0700000000000000" pitchFamily="34" charset="-128"/>
                <a:cs typeface="+mj-cs"/>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MS PGothic" panose="020B0600070205080204" pitchFamily="34" charset="-128"/>
              </a:defRPr>
            </a:lvl9pPr>
          </a:lstStyle>
          <a:p>
            <a:r>
              <a:rPr lang="en-US" altLang="en-US" dirty="0">
                <a:latin typeface="Calibri" panose="020F0502020204030204" pitchFamily="34" charset="0"/>
              </a:rPr>
              <a:t>Financing</a:t>
            </a:r>
            <a:r>
              <a:rPr lang="de-DE" altLang="en-US" dirty="0">
                <a:latin typeface="Calibri" panose="020F0502020204030204" pitchFamily="34" charset="0"/>
              </a:rPr>
              <a:t> a Born Global, SME, Start-Up</a:t>
            </a:r>
            <a:endParaRPr lang="en-US" altLang="en-US" dirty="0">
              <a:latin typeface="Calibri" panose="020F0502020204030204" pitchFamily="34" charset="0"/>
            </a:endParaRPr>
          </a:p>
        </p:txBody>
      </p:sp>
      <p:sp>
        <p:nvSpPr>
          <p:cNvPr id="2" name="Foliennummernplatzhalter 1">
            <a:extLst>
              <a:ext uri="{FF2B5EF4-FFF2-40B4-BE49-F238E27FC236}">
                <a16:creationId xmlns:a16="http://schemas.microsoft.com/office/drawing/2014/main" id="{C7D851D7-0AF4-4FE9-8DCB-C8D9D2FF37D1}"/>
              </a:ext>
            </a:extLst>
          </p:cNvPr>
          <p:cNvSpPr>
            <a:spLocks noGrp="1"/>
          </p:cNvSpPr>
          <p:nvPr>
            <p:ph type="sldNum" sz="quarter" idx="12"/>
          </p:nvPr>
        </p:nvSpPr>
        <p:spPr/>
        <p:txBody>
          <a:bodyPr/>
          <a:lstStyle/>
          <a:p>
            <a:fld id="{02F98737-016C-4C9F-8A49-83D9B185CF6D}" type="slidenum">
              <a:rPr lang="en-US" smtClean="0"/>
              <a:pPr/>
              <a:t>35</a:t>
            </a:fld>
            <a:endParaRPr lang="en-US" dirty="0"/>
          </a:p>
        </p:txBody>
      </p:sp>
    </p:spTree>
    <p:extLst>
      <p:ext uri="{BB962C8B-B14F-4D97-AF65-F5344CB8AC3E}">
        <p14:creationId xmlns:p14="http://schemas.microsoft.com/office/powerpoint/2010/main" val="2687980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el 1"/>
          <p:cNvSpPr>
            <a:spLocks noGrp="1"/>
          </p:cNvSpPr>
          <p:nvPr>
            <p:ph type="title"/>
          </p:nvPr>
        </p:nvSpPr>
        <p:spPr/>
        <p:txBody>
          <a:bodyPr/>
          <a:lstStyle/>
          <a:p>
            <a:r>
              <a:rPr lang="en-US" altLang="en-US" dirty="0"/>
              <a:t>Comparison of SMEs and Larger Companies</a:t>
            </a:r>
          </a:p>
        </p:txBody>
      </p:sp>
      <p:sp>
        <p:nvSpPr>
          <p:cNvPr id="300035" name="Inhaltsplatzhalter 2"/>
          <p:cNvSpPr>
            <a:spLocks noGrp="1"/>
          </p:cNvSpPr>
          <p:nvPr>
            <p:ph idx="1"/>
          </p:nvPr>
        </p:nvSpPr>
        <p:spPr/>
        <p:txBody>
          <a:bodyPr/>
          <a:lstStyle/>
          <a:p>
            <a:r>
              <a:rPr lang="en-US" altLang="en-US" dirty="0"/>
              <a:t>Governmental support in the host country</a:t>
            </a:r>
          </a:p>
          <a:p>
            <a:r>
              <a:rPr lang="en-US" altLang="en-US" dirty="0"/>
              <a:t>IP protection</a:t>
            </a:r>
          </a:p>
          <a:p>
            <a:r>
              <a:rPr lang="en-US" altLang="en-US" dirty="0"/>
              <a:t>Strategy</a:t>
            </a:r>
          </a:p>
          <a:p>
            <a:r>
              <a:rPr lang="en-US" altLang="en-US" dirty="0" err="1"/>
              <a:t>Organisation</a:t>
            </a:r>
            <a:endParaRPr lang="en-US" altLang="en-US" dirty="0"/>
          </a:p>
          <a:p>
            <a:r>
              <a:rPr lang="en-US" altLang="en-US" dirty="0"/>
              <a:t>Entry modes</a:t>
            </a:r>
          </a:p>
          <a:p>
            <a:endParaRPr lang="en-US" altLang="en-US" dirty="0"/>
          </a:p>
        </p:txBody>
      </p:sp>
      <p:sp>
        <p:nvSpPr>
          <p:cNvPr id="2" name="Foliennummernplatzhalter 1">
            <a:extLst>
              <a:ext uri="{FF2B5EF4-FFF2-40B4-BE49-F238E27FC236}">
                <a16:creationId xmlns:a16="http://schemas.microsoft.com/office/drawing/2014/main" id="{A15D6062-D0C7-4704-A79F-D7171CAB62CD}"/>
              </a:ext>
            </a:extLst>
          </p:cNvPr>
          <p:cNvSpPr>
            <a:spLocks noGrp="1"/>
          </p:cNvSpPr>
          <p:nvPr>
            <p:ph type="sldNum" sz="quarter" idx="12"/>
          </p:nvPr>
        </p:nvSpPr>
        <p:spPr/>
        <p:txBody>
          <a:bodyPr/>
          <a:lstStyle/>
          <a:p>
            <a:fld id="{02F98737-016C-4C9F-8A49-83D9B185CF6D}" type="slidenum">
              <a:rPr lang="en-US" smtClean="0"/>
              <a:pPr/>
              <a:t>36</a:t>
            </a:fld>
            <a:endParaRPr lang="en-US" dirty="0"/>
          </a:p>
        </p:txBody>
      </p:sp>
    </p:spTree>
    <p:extLst>
      <p:ext uri="{BB962C8B-B14F-4D97-AF65-F5344CB8AC3E}">
        <p14:creationId xmlns:p14="http://schemas.microsoft.com/office/powerpoint/2010/main" val="159819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9539-C81B-40A7-8DEF-E7F7597D5C19}"/>
              </a:ext>
            </a:extLst>
          </p:cNvPr>
          <p:cNvSpPr>
            <a:spLocks noGrp="1"/>
          </p:cNvSpPr>
          <p:nvPr>
            <p:ph type="title"/>
          </p:nvPr>
        </p:nvSpPr>
        <p:spPr/>
        <p:txBody>
          <a:bodyPr/>
          <a:lstStyle/>
          <a:p>
            <a:r>
              <a:rPr lang="en-GB"/>
              <a:t>The Story of Bread</a:t>
            </a:r>
          </a:p>
        </p:txBody>
      </p:sp>
      <p:sp>
        <p:nvSpPr>
          <p:cNvPr id="3" name="Inhaltsplatzhalter 2">
            <a:extLst>
              <a:ext uri="{FF2B5EF4-FFF2-40B4-BE49-F238E27FC236}">
                <a16:creationId xmlns:a16="http://schemas.microsoft.com/office/drawing/2014/main" id="{134A365B-3893-435A-9542-208B783FD11D}"/>
              </a:ext>
            </a:extLst>
          </p:cNvPr>
          <p:cNvSpPr>
            <a:spLocks noGrp="1"/>
          </p:cNvSpPr>
          <p:nvPr>
            <p:ph idx="1"/>
          </p:nvPr>
        </p:nvSpPr>
        <p:spPr/>
        <p:txBody>
          <a:bodyPr/>
          <a:lstStyle/>
          <a:p>
            <a:r>
              <a:rPr lang="en-GB" dirty="0"/>
              <a:t>Coming back to our initial assumption on the </a:t>
            </a:r>
            <a:r>
              <a:rPr lang="en-GB" dirty="0" err="1"/>
              <a:t>Althus</a:t>
            </a:r>
            <a:r>
              <a:rPr lang="en-GB" dirty="0"/>
              <a:t> Brothers from „Bread Lovers“:</a:t>
            </a:r>
          </a:p>
          <a:p>
            <a:pPr lvl="1"/>
            <a:r>
              <a:rPr lang="en-GB" dirty="0"/>
              <a:t>Should we revise/add?</a:t>
            </a:r>
          </a:p>
          <a:p>
            <a:pPr lvl="1"/>
            <a:r>
              <a:rPr lang="en-GB" dirty="0"/>
              <a:t>Do you think the venture will be successful?</a:t>
            </a:r>
          </a:p>
        </p:txBody>
      </p:sp>
      <p:sp>
        <p:nvSpPr>
          <p:cNvPr id="4" name="Foliennummernplatzhalter 3">
            <a:extLst>
              <a:ext uri="{FF2B5EF4-FFF2-40B4-BE49-F238E27FC236}">
                <a16:creationId xmlns:a16="http://schemas.microsoft.com/office/drawing/2014/main" id="{6637B952-992F-4724-8E5B-23959F1DAB6D}"/>
              </a:ext>
            </a:extLst>
          </p:cNvPr>
          <p:cNvSpPr>
            <a:spLocks noGrp="1"/>
          </p:cNvSpPr>
          <p:nvPr>
            <p:ph type="sldNum" sz="quarter" idx="12"/>
          </p:nvPr>
        </p:nvSpPr>
        <p:spPr/>
        <p:txBody>
          <a:bodyPr/>
          <a:lstStyle/>
          <a:p>
            <a:fld id="{02F98737-016C-4C9F-8A49-83D9B185CF6D}" type="slidenum">
              <a:rPr lang="en-US" smtClean="0"/>
              <a:pPr/>
              <a:t>37</a:t>
            </a:fld>
            <a:endParaRPr lang="en-US" dirty="0"/>
          </a:p>
        </p:txBody>
      </p:sp>
      <p:pic>
        <p:nvPicPr>
          <p:cNvPr id="5" name="Grafik 4">
            <a:extLst>
              <a:ext uri="{FF2B5EF4-FFF2-40B4-BE49-F238E27FC236}">
                <a16:creationId xmlns:a16="http://schemas.microsoft.com/office/drawing/2014/main" id="{070A3AA7-9372-410A-90F7-3BC65C38EDB7}"/>
              </a:ext>
            </a:extLst>
          </p:cNvPr>
          <p:cNvPicPr>
            <a:picLocks noChangeAspect="1"/>
          </p:cNvPicPr>
          <p:nvPr/>
        </p:nvPicPr>
        <p:blipFill rotWithShape="1">
          <a:blip r:embed="rId3"/>
          <a:srcRect l="15145" t="36520" r="45336" b="30503"/>
          <a:stretch/>
        </p:blipFill>
        <p:spPr>
          <a:xfrm>
            <a:off x="3725767" y="3595235"/>
            <a:ext cx="4740466" cy="2223981"/>
          </a:xfrm>
          <a:prstGeom prst="rect">
            <a:avLst/>
          </a:prstGeom>
        </p:spPr>
      </p:pic>
    </p:spTree>
    <p:extLst>
      <p:ext uri="{BB962C8B-B14F-4D97-AF65-F5344CB8AC3E}">
        <p14:creationId xmlns:p14="http://schemas.microsoft.com/office/powerpoint/2010/main" val="204561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67DF9-75AD-4C55-86A4-796D3BFB61A8}"/>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2B3ACD0F-2B29-4DDA-A97E-01FB8374C216}"/>
              </a:ext>
            </a:extLst>
          </p:cNvPr>
          <p:cNvGraphicFramePr>
            <a:graphicFrameLocks noGrp="1"/>
          </p:cNvGraphicFramePr>
          <p:nvPr>
            <p:ph idx="1"/>
            <p:extLst>
              <p:ext uri="{D42A27DB-BD31-4B8C-83A1-F6EECF244321}">
                <p14:modId xmlns:p14="http://schemas.microsoft.com/office/powerpoint/2010/main" val="3923271978"/>
              </p:ext>
            </p:extLst>
          </p:nvPr>
        </p:nvGraphicFramePr>
        <p:xfrm>
          <a:off x="-404446" y="1529862"/>
          <a:ext cx="12596446" cy="4448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5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514350" indent="-514350">
              <a:buFont typeface="+mj-lt"/>
              <a:buAutoNum type="arabicPeriod"/>
            </a:pPr>
            <a:r>
              <a:rPr lang="en-GB" dirty="0"/>
              <a:t>Understanding the internationalisation of SMEs</a:t>
            </a:r>
          </a:p>
          <a:p>
            <a:pPr marL="514350" indent="-514350">
              <a:buFont typeface="+mj-lt"/>
              <a:buAutoNum type="arabicPeriod"/>
            </a:pPr>
            <a:r>
              <a:rPr lang="en-GB" dirty="0"/>
              <a:t>Understanding different stages in internationalisation</a:t>
            </a:r>
          </a:p>
          <a:p>
            <a:pPr marL="514350" indent="-514350">
              <a:buFont typeface="+mj-lt"/>
              <a:buAutoNum type="arabicPeriod"/>
            </a:pPr>
            <a:r>
              <a:rPr lang="en-GB" dirty="0"/>
              <a:t>Understanding the motives for engaging in international business</a:t>
            </a:r>
          </a:p>
          <a:p>
            <a:pPr marL="514350" indent="-514350">
              <a:buFont typeface="+mj-lt"/>
              <a:buAutoNum type="arabicPeriod"/>
            </a:pPr>
            <a:r>
              <a:rPr lang="en-GB" dirty="0"/>
              <a:t>Understanding different types of SMEs, like Born </a:t>
            </a:r>
            <a:r>
              <a:rPr lang="en-GB" dirty="0" err="1"/>
              <a:t>Globals</a:t>
            </a:r>
            <a:endParaRPr lang="en-GB" dirty="0"/>
          </a:p>
          <a:p>
            <a:pPr marL="514350" indent="-514350">
              <a:buFont typeface="+mj-lt"/>
              <a:buAutoNum type="arabicPeriod"/>
            </a:pPr>
            <a:r>
              <a:rPr lang="en-GB" dirty="0"/>
              <a:t>Understanding </a:t>
            </a:r>
            <a:r>
              <a:rPr lang="en-GB" altLang="en-US" dirty="0"/>
              <a:t>how SMEs can compete successfully</a:t>
            </a:r>
          </a:p>
          <a:p>
            <a:pPr marL="514350" indent="-514350">
              <a:buFont typeface="+mj-lt"/>
              <a:buAutoNum type="arabicPeriod"/>
            </a:pPr>
            <a:r>
              <a:rPr lang="en-GB" dirty="0"/>
              <a:t>Understanding the</a:t>
            </a:r>
            <a:r>
              <a:rPr lang="en-GB" altLang="en-US" dirty="0"/>
              <a:t> typical challenges facing SMEs</a:t>
            </a:r>
          </a:p>
          <a:p>
            <a:pPr marL="514350" indent="-514350">
              <a:buFont typeface="+mj-lt"/>
              <a:buAutoNum type="arabicPeriod"/>
            </a:pPr>
            <a:endParaRPr lang="en-GB" altLang="en-US"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Foliennummernplatzhalter 3">
            <a:extLst>
              <a:ext uri="{FF2B5EF4-FFF2-40B4-BE49-F238E27FC236}">
                <a16:creationId xmlns:a16="http://schemas.microsoft.com/office/drawing/2014/main" id="{DB84EDCA-17FF-49C2-AA51-5743DE485D54}"/>
              </a:ext>
            </a:extLst>
          </p:cNvPr>
          <p:cNvSpPr>
            <a:spLocks noGrp="1"/>
          </p:cNvSpPr>
          <p:nvPr>
            <p:ph type="sldNum" sz="quarter" idx="12"/>
          </p:nvPr>
        </p:nvSpPr>
        <p:spPr/>
        <p:txBody>
          <a:bodyPr/>
          <a:lstStyle/>
          <a:p>
            <a:fld id="{02F98737-016C-4C9F-8A49-83D9B185CF6D}" type="slidenum">
              <a:rPr lang="en-US" smtClean="0"/>
              <a:pPr/>
              <a:t>39</a:t>
            </a:fld>
            <a:endParaRPr lang="en-US" dirty="0"/>
          </a:p>
        </p:txBody>
      </p:sp>
    </p:spTree>
    <p:extLst>
      <p:ext uri="{BB962C8B-B14F-4D97-AF65-F5344CB8AC3E}">
        <p14:creationId xmlns:p14="http://schemas.microsoft.com/office/powerpoint/2010/main" val="16119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4258A-9B65-4BCE-90F9-C9FC26371FA0}"/>
              </a:ext>
            </a:extLst>
          </p:cNvPr>
          <p:cNvSpPr>
            <a:spLocks noGrp="1"/>
          </p:cNvSpPr>
          <p:nvPr>
            <p:ph type="title"/>
          </p:nvPr>
        </p:nvSpPr>
        <p:spPr/>
        <p:txBody>
          <a:bodyPr/>
          <a:lstStyle/>
          <a:p>
            <a:r>
              <a:rPr lang="de-DE" dirty="0" err="1"/>
              <a:t>SME</a:t>
            </a:r>
            <a:r>
              <a:rPr lang="de-DE" dirty="0"/>
              <a:t> </a:t>
            </a:r>
            <a:r>
              <a:rPr lang="de-DE" dirty="0" err="1"/>
              <a:t>Internationalisation</a:t>
            </a:r>
            <a:r>
              <a:rPr lang="de-DE" dirty="0"/>
              <a:t> – </a:t>
            </a:r>
            <a:r>
              <a:rPr lang="de-DE" dirty="0" err="1"/>
              <a:t>Remember</a:t>
            </a:r>
            <a:r>
              <a:rPr lang="de-DE"/>
              <a:t>?</a:t>
            </a:r>
            <a:endParaRPr lang="de-DE" dirty="0"/>
          </a:p>
        </p:txBody>
      </p:sp>
      <p:pic>
        <p:nvPicPr>
          <p:cNvPr id="5" name="Onlinemedien 4" title="For the love of Bread">
            <a:hlinkClick r:id="" action="ppaction://media"/>
            <a:extLst>
              <a:ext uri="{FF2B5EF4-FFF2-40B4-BE49-F238E27FC236}">
                <a16:creationId xmlns:a16="http://schemas.microsoft.com/office/drawing/2014/main" id="{442B46C2-C548-4D9C-8DA2-F885D106B771}"/>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liennummernplatzhalter 3">
            <a:extLst>
              <a:ext uri="{FF2B5EF4-FFF2-40B4-BE49-F238E27FC236}">
                <a16:creationId xmlns:a16="http://schemas.microsoft.com/office/drawing/2014/main" id="{FF78FAA2-6D55-4D76-9D35-D3D4A27535A2}"/>
              </a:ext>
            </a:extLst>
          </p:cNvPr>
          <p:cNvSpPr>
            <a:spLocks noGrp="1"/>
          </p:cNvSpPr>
          <p:nvPr>
            <p:ph type="sldNum" sz="quarter" idx="12"/>
          </p:nvPr>
        </p:nvSpPr>
        <p:spPr/>
        <p:txBody>
          <a:bodyPr/>
          <a:lstStyle/>
          <a:p>
            <a:fld id="{02F98737-016C-4C9F-8A49-83D9B185CF6D}" type="slidenum">
              <a:rPr lang="en-US" smtClean="0"/>
              <a:pPr/>
              <a:t>4</a:t>
            </a:fld>
            <a:endParaRPr lang="en-US" dirty="0"/>
          </a:p>
        </p:txBody>
      </p:sp>
      <p:sp>
        <p:nvSpPr>
          <p:cNvPr id="6" name="Textfeld 5">
            <a:extLst>
              <a:ext uri="{FF2B5EF4-FFF2-40B4-BE49-F238E27FC236}">
                <a16:creationId xmlns:a16="http://schemas.microsoft.com/office/drawing/2014/main" id="{7485DE8E-6202-40F0-8755-BD5FAECD428C}"/>
              </a:ext>
            </a:extLst>
          </p:cNvPr>
          <p:cNvSpPr txBox="1"/>
          <p:nvPr/>
        </p:nvSpPr>
        <p:spPr>
          <a:xfrm>
            <a:off x="422031" y="5715000"/>
            <a:ext cx="1002323" cy="369332"/>
          </a:xfrm>
          <a:prstGeom prst="rect">
            <a:avLst/>
          </a:prstGeom>
          <a:noFill/>
        </p:spPr>
        <p:txBody>
          <a:bodyPr wrap="square" rtlCol="0">
            <a:spAutoFit/>
          </a:bodyPr>
          <a:lstStyle/>
          <a:p>
            <a:r>
              <a:rPr lang="de-DE" dirty="0">
                <a:hlinkClick r:id="rId5"/>
              </a:rPr>
              <a:t>Video</a:t>
            </a:r>
            <a:endParaRPr lang="de-DE" dirty="0"/>
          </a:p>
        </p:txBody>
      </p:sp>
    </p:spTree>
    <p:extLst>
      <p:ext uri="{BB962C8B-B14F-4D97-AF65-F5344CB8AC3E}">
        <p14:creationId xmlns:p14="http://schemas.microsoft.com/office/powerpoint/2010/main" val="3761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1: Make a Questionnaire</a:t>
            </a:r>
          </a:p>
        </p:txBody>
      </p:sp>
      <p:sp>
        <p:nvSpPr>
          <p:cNvPr id="3" name="Content Placeholder 2"/>
          <p:cNvSpPr>
            <a:spLocks noGrp="1"/>
          </p:cNvSpPr>
          <p:nvPr>
            <p:ph idx="1"/>
          </p:nvPr>
        </p:nvSpPr>
        <p:spPr/>
        <p:txBody>
          <a:bodyPr/>
          <a:lstStyle/>
          <a:p>
            <a:r>
              <a:rPr lang="en-US" dirty="0"/>
              <a:t>Interview the manager/owner of an SME</a:t>
            </a:r>
          </a:p>
          <a:p>
            <a:r>
              <a:rPr lang="en-US" dirty="0"/>
              <a:t>Understand the motives and drivers</a:t>
            </a:r>
          </a:p>
          <a:p>
            <a:r>
              <a:rPr lang="en-US" dirty="0"/>
              <a:t>Understand the ideas about </a:t>
            </a:r>
            <a:r>
              <a:rPr lang="en-US" dirty="0" err="1"/>
              <a:t>internationalisation</a:t>
            </a:r>
            <a:r>
              <a:rPr lang="en-US" dirty="0"/>
              <a:t> of the SME</a:t>
            </a:r>
          </a:p>
          <a:p>
            <a:r>
              <a:rPr lang="en-US" dirty="0"/>
              <a:t>What are the barriers to </a:t>
            </a:r>
            <a:r>
              <a:rPr lang="en-US" dirty="0" err="1"/>
              <a:t>internationalise</a:t>
            </a:r>
            <a:r>
              <a:rPr lang="en-US" dirty="0"/>
              <a:t>?</a:t>
            </a:r>
          </a:p>
          <a:p>
            <a:r>
              <a:rPr lang="en-US" dirty="0"/>
              <a:t>You need to understand the strategy</a:t>
            </a:r>
          </a:p>
          <a:p>
            <a:r>
              <a:rPr lang="en-US" dirty="0"/>
              <a:t>First, make a long list with open questions (25) and select out of that a short list with the most relevant questions (10) in a team of 4 students, during the next class we’ll compare results</a:t>
            </a:r>
          </a:p>
        </p:txBody>
      </p:sp>
      <p:sp>
        <p:nvSpPr>
          <p:cNvPr id="4" name="Foliennummernplatzhalter 3">
            <a:extLst>
              <a:ext uri="{FF2B5EF4-FFF2-40B4-BE49-F238E27FC236}">
                <a16:creationId xmlns:a16="http://schemas.microsoft.com/office/drawing/2014/main" id="{A9027705-1866-4A5B-BB91-909E64511846}"/>
              </a:ext>
            </a:extLst>
          </p:cNvPr>
          <p:cNvSpPr>
            <a:spLocks noGrp="1"/>
          </p:cNvSpPr>
          <p:nvPr>
            <p:ph type="sldNum" sz="quarter" idx="12"/>
          </p:nvPr>
        </p:nvSpPr>
        <p:spPr/>
        <p:txBody>
          <a:bodyPr/>
          <a:lstStyle/>
          <a:p>
            <a:fld id="{02F98737-016C-4C9F-8A49-83D9B185CF6D}" type="slidenum">
              <a:rPr lang="en-US" smtClean="0"/>
              <a:pPr/>
              <a:t>40</a:t>
            </a:fld>
            <a:endParaRPr lang="en-US" dirty="0"/>
          </a:p>
        </p:txBody>
      </p:sp>
    </p:spTree>
    <p:extLst>
      <p:ext uri="{BB962C8B-B14F-4D97-AF65-F5344CB8AC3E}">
        <p14:creationId xmlns:p14="http://schemas.microsoft.com/office/powerpoint/2010/main" val="2908291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19F2-26AA-4D1E-9E90-C92762578EF8}"/>
              </a:ext>
            </a:extLst>
          </p:cNvPr>
          <p:cNvSpPr>
            <a:spLocks noGrp="1"/>
          </p:cNvSpPr>
          <p:nvPr>
            <p:ph type="title"/>
          </p:nvPr>
        </p:nvSpPr>
        <p:spPr/>
        <p:txBody>
          <a:bodyPr/>
          <a:lstStyle/>
          <a:p>
            <a:r>
              <a:rPr lang="en-GB"/>
              <a:t>Homework 2: Find a failed internationalisation attempt</a:t>
            </a:r>
          </a:p>
        </p:txBody>
      </p:sp>
      <p:sp>
        <p:nvSpPr>
          <p:cNvPr id="3" name="Inhaltsplatzhalter 2">
            <a:extLst>
              <a:ext uri="{FF2B5EF4-FFF2-40B4-BE49-F238E27FC236}">
                <a16:creationId xmlns:a16="http://schemas.microsoft.com/office/drawing/2014/main" id="{FF821F0E-691A-407B-AA51-35B2E997E40D}"/>
              </a:ext>
            </a:extLst>
          </p:cNvPr>
          <p:cNvSpPr>
            <a:spLocks noGrp="1"/>
          </p:cNvSpPr>
          <p:nvPr>
            <p:ph idx="1"/>
          </p:nvPr>
        </p:nvSpPr>
        <p:spPr/>
        <p:txBody>
          <a:bodyPr/>
          <a:lstStyle/>
          <a:p>
            <a:r>
              <a:rPr lang="en-GB" dirty="0"/>
              <a:t>Form teams of 5</a:t>
            </a:r>
          </a:p>
          <a:p>
            <a:r>
              <a:rPr lang="en-GB" dirty="0"/>
              <a:t>Find an example of a company operating in a foreign market that didn’t understand the local conditions, culture, consumer preference, or local competition. </a:t>
            </a:r>
          </a:p>
          <a:p>
            <a:r>
              <a:rPr lang="en-GB" dirty="0"/>
              <a:t>Then, give a 6-minute presentation in PowerPoint, introduce the company, product and/or service, and answer what was the motive to internationalise? </a:t>
            </a:r>
          </a:p>
          <a:p>
            <a:pPr lvl="1"/>
            <a:r>
              <a:rPr lang="en-GB" dirty="0"/>
              <a:t>Explain what went wrong; give an analysis of the cause. Offer advice on what could the company have done to avoid this. </a:t>
            </a:r>
          </a:p>
          <a:p>
            <a:r>
              <a:rPr lang="en-GB" dirty="0"/>
              <a:t>Use at least 5 sources. </a:t>
            </a:r>
            <a:endParaRPr lang="de-DE" dirty="0"/>
          </a:p>
        </p:txBody>
      </p:sp>
      <p:sp>
        <p:nvSpPr>
          <p:cNvPr id="4" name="Foliennummernplatzhalter 3">
            <a:extLst>
              <a:ext uri="{FF2B5EF4-FFF2-40B4-BE49-F238E27FC236}">
                <a16:creationId xmlns:a16="http://schemas.microsoft.com/office/drawing/2014/main" id="{B032DFB8-EDE5-4F36-A8E9-3F88226960AD}"/>
              </a:ext>
            </a:extLst>
          </p:cNvPr>
          <p:cNvSpPr>
            <a:spLocks noGrp="1"/>
          </p:cNvSpPr>
          <p:nvPr>
            <p:ph type="sldNum" sz="quarter" idx="12"/>
          </p:nvPr>
        </p:nvSpPr>
        <p:spPr/>
        <p:txBody>
          <a:bodyPr/>
          <a:lstStyle/>
          <a:p>
            <a:fld id="{02F98737-016C-4C9F-8A49-83D9B185CF6D}" type="slidenum">
              <a:rPr lang="en-US" smtClean="0"/>
              <a:pPr/>
              <a:t>41</a:t>
            </a:fld>
            <a:endParaRPr lang="en-US" dirty="0"/>
          </a:p>
        </p:txBody>
      </p:sp>
    </p:spTree>
    <p:extLst>
      <p:ext uri="{BB962C8B-B14F-4D97-AF65-F5344CB8AC3E}">
        <p14:creationId xmlns:p14="http://schemas.microsoft.com/office/powerpoint/2010/main" val="906903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9E34868A-225D-4739-A29C-3570A774E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1423" y="1000538"/>
            <a:ext cx="1457739" cy="1943652"/>
          </a:xfrm>
          <a:prstGeom prst="rect">
            <a:avLst/>
          </a:prstGeom>
        </p:spPr>
      </p:pic>
      <p:pic>
        <p:nvPicPr>
          <p:cNvPr id="5" name="Afbeelding 5">
            <a:extLst>
              <a:ext uri="{FF2B5EF4-FFF2-40B4-BE49-F238E27FC236}">
                <a16:creationId xmlns:a16="http://schemas.microsoft.com/office/drawing/2014/main" id="{B38B9287-4249-4986-8079-2A87A30EC8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423" y="3631094"/>
            <a:ext cx="1457739" cy="1943651"/>
          </a:xfrm>
          <a:prstGeom prst="rect">
            <a:avLst/>
          </a:prstGeom>
        </p:spPr>
      </p:pic>
      <p:sp>
        <p:nvSpPr>
          <p:cNvPr id="6" name="Titel 5">
            <a:extLst>
              <a:ext uri="{FF2B5EF4-FFF2-40B4-BE49-F238E27FC236}">
                <a16:creationId xmlns:a16="http://schemas.microsoft.com/office/drawing/2014/main" id="{4A23136A-E395-40C3-94D9-22BFB1F001C9}"/>
              </a:ext>
            </a:extLst>
          </p:cNvPr>
          <p:cNvSpPr>
            <a:spLocks noGrp="1"/>
          </p:cNvSpPr>
          <p:nvPr>
            <p:ph type="title"/>
          </p:nvPr>
        </p:nvSpPr>
        <p:spPr/>
        <p:txBody>
          <a:bodyPr>
            <a:normAutofit/>
          </a:bodyPr>
          <a:lstStyle/>
          <a:p>
            <a:r>
              <a:rPr lang="en-GB" dirty="0"/>
              <a:t>Homework 3: Insights from Videos of Entrepreneurs</a:t>
            </a:r>
            <a:endParaRPr lang="de-DE" dirty="0"/>
          </a:p>
        </p:txBody>
      </p:sp>
      <p:sp>
        <p:nvSpPr>
          <p:cNvPr id="7" name="Content Placeholder 6">
            <a:extLst>
              <a:ext uri="{FF2B5EF4-FFF2-40B4-BE49-F238E27FC236}">
                <a16:creationId xmlns:a16="http://schemas.microsoft.com/office/drawing/2014/main" id="{AC560DDC-07B6-834F-8AFF-D6C856B8C2C1}"/>
              </a:ext>
            </a:extLst>
          </p:cNvPr>
          <p:cNvSpPr>
            <a:spLocks noGrp="1"/>
          </p:cNvSpPr>
          <p:nvPr>
            <p:ph idx="1"/>
          </p:nvPr>
        </p:nvSpPr>
        <p:spPr>
          <a:xfrm>
            <a:off x="838201" y="1825625"/>
            <a:ext cx="8613222" cy="4351338"/>
          </a:xfrm>
        </p:spPr>
        <p:txBody>
          <a:bodyPr>
            <a:normAutofit fontScale="85000" lnSpcReduction="20000"/>
          </a:bodyPr>
          <a:lstStyle/>
          <a:p>
            <a:r>
              <a:rPr lang="en-GB" b="1" i="1" dirty="0"/>
              <a:t>Human Library</a:t>
            </a:r>
            <a:r>
              <a:rPr lang="en-GB" dirty="0"/>
              <a:t>: Search the Internet for videos of three international entrepreneurs (10 minutes)</a:t>
            </a:r>
          </a:p>
          <a:p>
            <a:r>
              <a:rPr lang="en-GB" dirty="0"/>
              <a:t>Listen to their testimonials (10 minutes)</a:t>
            </a:r>
          </a:p>
          <a:p>
            <a:endParaRPr lang="en-GB" dirty="0"/>
          </a:p>
          <a:p>
            <a:r>
              <a:rPr lang="en-GB" dirty="0"/>
              <a:t>You can use the following as sources:</a:t>
            </a:r>
          </a:p>
          <a:p>
            <a:pPr marL="0" indent="0">
              <a:buNone/>
            </a:pPr>
            <a:r>
              <a:rPr lang="en-GB" dirty="0">
                <a:solidFill>
                  <a:schemeClr val="tx1">
                    <a:lumMod val="95000"/>
                    <a:lumOff val="5000"/>
                  </a:schemeClr>
                </a:solidFill>
              </a:rPr>
              <a:t>-   Buckingham Enterprise </a:t>
            </a:r>
            <a:r>
              <a:rPr lang="en-GB" sz="1600" dirty="0">
                <a:solidFill>
                  <a:schemeClr val="accent1">
                    <a:lumMod val="50000"/>
                  </a:schemeClr>
                </a:solidFill>
              </a:rPr>
              <a:t>(https://</a:t>
            </a:r>
            <a:r>
              <a:rPr lang="en-GB" sz="1600" dirty="0" err="1">
                <a:solidFill>
                  <a:schemeClr val="accent1">
                    <a:lumMod val="50000"/>
                  </a:schemeClr>
                </a:solidFill>
              </a:rPr>
              <a:t>www.youtube.com</a:t>
            </a:r>
            <a:r>
              <a:rPr lang="en-GB" sz="1600" dirty="0">
                <a:solidFill>
                  <a:schemeClr val="accent1">
                    <a:lumMod val="50000"/>
                  </a:schemeClr>
                </a:solidFill>
              </a:rPr>
              <a:t>/channel/</a:t>
            </a:r>
            <a:r>
              <a:rPr lang="en-GB" sz="1600" dirty="0" err="1">
                <a:solidFill>
                  <a:schemeClr val="accent1">
                    <a:lumMod val="50000"/>
                  </a:schemeClr>
                </a:solidFill>
              </a:rPr>
              <a:t>UCFyxtf_nifsrhlrDsbhLqCA</a:t>
            </a:r>
            <a:r>
              <a:rPr lang="en-GB" sz="1600" dirty="0">
                <a:solidFill>
                  <a:schemeClr val="tx1">
                    <a:lumMod val="95000"/>
                    <a:lumOff val="5000"/>
                  </a:schemeClr>
                </a:solidFill>
              </a:rPr>
              <a:t>)</a:t>
            </a:r>
          </a:p>
          <a:p>
            <a:pPr marL="285750" indent="-285750">
              <a:buFontTx/>
              <a:buChar char="-"/>
            </a:pPr>
            <a:r>
              <a:rPr lang="en-GB" dirty="0">
                <a:solidFill>
                  <a:schemeClr val="tx1">
                    <a:lumMod val="95000"/>
                    <a:lumOff val="5000"/>
                  </a:schemeClr>
                </a:solidFill>
              </a:rPr>
              <a:t>Erasmus entrepreneurs </a:t>
            </a:r>
            <a:r>
              <a:rPr lang="en-GB" sz="1600" dirty="0">
                <a:solidFill>
                  <a:schemeClr val="accent1">
                    <a:lumMod val="50000"/>
                  </a:schemeClr>
                </a:solidFill>
              </a:rPr>
              <a:t>(h</a:t>
            </a:r>
            <a:r>
              <a:rPr lang="en-GB" sz="1600" u="sng" dirty="0">
                <a:solidFill>
                  <a:schemeClr val="accent1">
                    <a:lumMod val="50000"/>
                  </a:schemeClr>
                </a:solidFill>
                <a:hlinkClick r:id="rId5"/>
              </a:rPr>
              <a:t>ttp://www.erasmus-entrepreneurs.eu</a:t>
            </a:r>
            <a:r>
              <a:rPr lang="en-GB" sz="1600" u="sng" dirty="0">
                <a:solidFill>
                  <a:schemeClr val="accent1">
                    <a:lumMod val="50000"/>
                  </a:schemeClr>
                </a:solidFill>
              </a:rPr>
              <a:t>)</a:t>
            </a:r>
          </a:p>
          <a:p>
            <a:pPr marL="0" indent="0">
              <a:buNone/>
            </a:pPr>
            <a:r>
              <a:rPr lang="nl-NL" dirty="0">
                <a:solidFill>
                  <a:schemeClr val="tx1">
                    <a:lumMod val="95000"/>
                    <a:lumOff val="5000"/>
                  </a:schemeClr>
                </a:solidFill>
              </a:rPr>
              <a:t>-   </a:t>
            </a:r>
            <a:r>
              <a:rPr lang="nl-NL" dirty="0" err="1">
                <a:solidFill>
                  <a:schemeClr val="tx1">
                    <a:lumMod val="95000"/>
                    <a:lumOff val="5000"/>
                  </a:schemeClr>
                </a:solidFill>
              </a:rPr>
              <a:t>Other</a:t>
            </a:r>
            <a:r>
              <a:rPr lang="nl-NL" dirty="0">
                <a:solidFill>
                  <a:schemeClr val="tx1">
                    <a:lumMod val="95000"/>
                    <a:lumOff val="5000"/>
                  </a:schemeClr>
                </a:solidFill>
              </a:rPr>
              <a:t> entrepreneurs</a:t>
            </a:r>
            <a:r>
              <a:rPr lang="en-GB" dirty="0">
                <a:solidFill>
                  <a:schemeClr val="tx1">
                    <a:lumMod val="95000"/>
                    <a:lumOff val="5000"/>
                  </a:schemeClr>
                </a:solidFill>
              </a:rPr>
              <a:t> </a:t>
            </a:r>
            <a:r>
              <a:rPr lang="en-GB" sz="1600" dirty="0">
                <a:solidFill>
                  <a:schemeClr val="accent1">
                    <a:lumMod val="50000"/>
                  </a:schemeClr>
                </a:solidFill>
              </a:rPr>
              <a:t>(</a:t>
            </a:r>
            <a:r>
              <a:rPr lang="en-GB" sz="1600" u="sng" dirty="0">
                <a:solidFill>
                  <a:schemeClr val="accent1">
                    <a:lumMod val="50000"/>
                  </a:schemeClr>
                </a:solidFill>
                <a:hlinkClick r:id="rId6"/>
              </a:rPr>
              <a:t>http://www.innogatetoeurope.eu/en</a:t>
            </a:r>
            <a:r>
              <a:rPr lang="en-GB" sz="1600" u="sng" dirty="0">
                <a:solidFill>
                  <a:schemeClr val="accent1">
                    <a:lumMod val="50000"/>
                  </a:schemeClr>
                </a:solidFill>
              </a:rPr>
              <a:t>)</a:t>
            </a:r>
          </a:p>
          <a:p>
            <a:endParaRPr lang="en-GB" dirty="0"/>
          </a:p>
          <a:p>
            <a:r>
              <a:rPr lang="en-GB" dirty="0"/>
              <a:t>Link the testimonials to challenges on internationalisation of SME’s (10 minutes)</a:t>
            </a:r>
          </a:p>
          <a:p>
            <a:r>
              <a:rPr lang="en-GB" dirty="0"/>
              <a:t>Visualise a reflection of the conversation (10 minutes)</a:t>
            </a:r>
          </a:p>
          <a:p>
            <a:endParaRPr lang="en-GB" dirty="0"/>
          </a:p>
          <a:p>
            <a:endParaRPr lang="en-GB" dirty="0"/>
          </a:p>
        </p:txBody>
      </p:sp>
    </p:spTree>
    <p:extLst>
      <p:ext uri="{BB962C8B-B14F-4D97-AF65-F5344CB8AC3E}">
        <p14:creationId xmlns:p14="http://schemas.microsoft.com/office/powerpoint/2010/main" val="1595009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838200" y="1571626"/>
            <a:ext cx="10515600" cy="4351338"/>
          </a:xfrm>
        </p:spPr>
        <p:txBody>
          <a:bodyPr>
            <a:normAutofit fontScale="92500"/>
          </a:bodyPr>
          <a:lstStyle/>
          <a:p>
            <a:r>
              <a:rPr lang="en-GB" sz="1600" dirty="0" err="1"/>
              <a:t>Albaum</a:t>
            </a:r>
            <a:r>
              <a:rPr lang="en-GB" sz="1600" dirty="0"/>
              <a:t>, G. (2016). International Marketing &amp; Export Management (Reprint edition). Harlow, United Kingdom: Pearson Education.</a:t>
            </a:r>
          </a:p>
          <a:p>
            <a:r>
              <a:rPr lang="en-GB" sz="1600" dirty="0"/>
              <a:t>Anderson, C. (2004). The Long Tail: Why the Future of Business is Selling Less of More. The New York Times bestseller.</a:t>
            </a:r>
          </a:p>
          <a:p>
            <a:r>
              <a:rPr lang="en-GB" sz="1600" dirty="0"/>
              <a:t>European Commission (2010). Internationalisation of European SMEs. Directorate-General for Enterprise and Industry, Brussels.</a:t>
            </a:r>
          </a:p>
          <a:p>
            <a:r>
              <a:rPr lang="en-GB" sz="1600" dirty="0"/>
              <a:t>European Commission (2018). </a:t>
            </a:r>
            <a:r>
              <a:rPr lang="en-US" sz="1600" dirty="0"/>
              <a:t>Annual Report on European SMEs 2017/2018</a:t>
            </a:r>
            <a:r>
              <a:rPr lang="en-GB" sz="1600" dirty="0"/>
              <a:t>. Directorate-General for Enterprise and Industry, Brussels.</a:t>
            </a:r>
          </a:p>
          <a:p>
            <a:r>
              <a:rPr lang="en-GB" sz="1600" dirty="0"/>
              <a:t>Ghemawat, P. (2007). Redefining Global Strategy: Crossing Borders in a World where Differences Still Matter. Harvard Business Press.</a:t>
            </a:r>
          </a:p>
          <a:p>
            <a:r>
              <a:rPr lang="en-US" sz="1600" dirty="0" err="1"/>
              <a:t>Johanson</a:t>
            </a:r>
            <a:r>
              <a:rPr lang="en-US" sz="1600" dirty="0"/>
              <a:t>, J., &amp; </a:t>
            </a:r>
            <a:r>
              <a:rPr lang="en-US" sz="1600" dirty="0" err="1"/>
              <a:t>Vahlne</a:t>
            </a:r>
            <a:r>
              <a:rPr lang="en-US" sz="1600" dirty="0"/>
              <a:t>, J. E. (1977). The </a:t>
            </a:r>
            <a:r>
              <a:rPr lang="en-US" sz="1600" dirty="0" err="1"/>
              <a:t>internationalisation</a:t>
            </a:r>
            <a:r>
              <a:rPr lang="en-US" sz="1600" dirty="0"/>
              <a:t> process of the firm-a model of knowledge development and increasing foreign market commitments. </a:t>
            </a:r>
            <a:r>
              <a:rPr lang="en-US" sz="1600" i="1" dirty="0"/>
              <a:t>Journal of international business studies</a:t>
            </a:r>
            <a:r>
              <a:rPr lang="en-US" sz="1600" dirty="0"/>
              <a:t>, 23-32.</a:t>
            </a:r>
            <a:endParaRPr lang="en-GB" sz="1600" dirty="0"/>
          </a:p>
          <a:p>
            <a:r>
              <a:rPr lang="en-US" altLang="en-US" sz="1600" dirty="0">
                <a:ea typeface="ＭＳ Ｐゴシック" panose="020B0600070205080204" pitchFamily="34" charset="-128"/>
              </a:rPr>
              <a:t>Lloyd-Reason, L. (2009). SMEs AND THE GLOBAL MARKET PLACE. </a:t>
            </a:r>
            <a:r>
              <a:rPr lang="en-US" altLang="en-US" sz="1600" i="1" dirty="0">
                <a:ea typeface="ＭＳ Ｐゴシック" panose="020B0600070205080204" pitchFamily="34" charset="-128"/>
              </a:rPr>
              <a:t>Review of International Comparative Management / </a:t>
            </a:r>
            <a:r>
              <a:rPr lang="en-US" altLang="en-US" sz="1600" i="1" dirty="0" err="1">
                <a:ea typeface="ＭＳ Ｐゴシック" panose="020B0600070205080204" pitchFamily="34" charset="-128"/>
              </a:rPr>
              <a:t>Revista</a:t>
            </a:r>
            <a:r>
              <a:rPr lang="en-US" altLang="en-US" sz="1600" i="1" dirty="0">
                <a:ea typeface="ＭＳ Ｐゴシック" panose="020B0600070205080204" pitchFamily="34" charset="-128"/>
              </a:rPr>
              <a:t> de Management </a:t>
            </a:r>
            <a:r>
              <a:rPr lang="en-US" altLang="en-US" sz="1600" i="1" dirty="0" err="1">
                <a:ea typeface="ＭＳ Ｐゴシック" panose="020B0600070205080204" pitchFamily="34" charset="-128"/>
              </a:rPr>
              <a:t>Comparat</a:t>
            </a:r>
            <a:r>
              <a:rPr lang="en-US" altLang="en-US" sz="1600" i="1" dirty="0">
                <a:ea typeface="ＭＳ Ｐゴシック" panose="020B0600070205080204" pitchFamily="34" charset="-128"/>
              </a:rPr>
              <a:t> International, 10, 27</a:t>
            </a:r>
            <a:r>
              <a:rPr lang="en-US" altLang="en-US" sz="1600" dirty="0">
                <a:ea typeface="ＭＳ Ｐゴシック" panose="020B0600070205080204" pitchFamily="34" charset="-128"/>
              </a:rPr>
              <a:t>.</a:t>
            </a:r>
          </a:p>
          <a:p>
            <a:r>
              <a:rPr lang="en-GB" sz="1600" dirty="0"/>
              <a:t>Schulz, A., </a:t>
            </a:r>
            <a:r>
              <a:rPr lang="en-GB" sz="1600" dirty="0" err="1"/>
              <a:t>Borghoff</a:t>
            </a:r>
            <a:r>
              <a:rPr lang="en-GB" sz="1600" dirty="0"/>
              <a:t>, T., &amp; Kraus, S. (2009). International entrepreneurship: towards a theory of SME internationalisation. </a:t>
            </a:r>
            <a:r>
              <a:rPr lang="en-GB" sz="1600" i="1" dirty="0"/>
              <a:t>International Journal of Business and Economics, 9(1), </a:t>
            </a:r>
            <a:r>
              <a:rPr lang="en-GB" sz="1600" dirty="0"/>
              <a:t>1-12.</a:t>
            </a:r>
          </a:p>
          <a:p>
            <a:r>
              <a:rPr lang="en-US" sz="1600" dirty="0"/>
              <a:t>Simon, H. (2009). Hidden champions of the twenty-first century: The success strategies of unknown world market leaders. Springer Science &amp; Business Media.</a:t>
            </a:r>
            <a:endParaRPr lang="en-US" altLang="en-US" sz="1600" dirty="0"/>
          </a:p>
          <a:p>
            <a:endParaRPr lang="en-GB" sz="1600" dirty="0"/>
          </a:p>
        </p:txBody>
      </p:sp>
      <p:sp>
        <p:nvSpPr>
          <p:cNvPr id="4" name="Foliennummernplatzhalter 3">
            <a:extLst>
              <a:ext uri="{FF2B5EF4-FFF2-40B4-BE49-F238E27FC236}">
                <a16:creationId xmlns:a16="http://schemas.microsoft.com/office/drawing/2014/main" id="{3BA6DA3D-0FB4-4C12-8922-E6FAFFA61061}"/>
              </a:ext>
            </a:extLst>
          </p:cNvPr>
          <p:cNvSpPr>
            <a:spLocks noGrp="1"/>
          </p:cNvSpPr>
          <p:nvPr>
            <p:ph type="sldNum" sz="quarter" idx="12"/>
          </p:nvPr>
        </p:nvSpPr>
        <p:spPr/>
        <p:txBody>
          <a:bodyPr/>
          <a:lstStyle/>
          <a:p>
            <a:fld id="{02F98737-016C-4C9F-8A49-83D9B185CF6D}" type="slidenum">
              <a:rPr lang="en-US" smtClean="0"/>
              <a:pPr/>
              <a:t>43</a:t>
            </a:fld>
            <a:endParaRPr lang="en-US" dirty="0"/>
          </a:p>
        </p:txBody>
      </p:sp>
    </p:spTree>
    <p:extLst>
      <p:ext uri="{BB962C8B-B14F-4D97-AF65-F5344CB8AC3E}">
        <p14:creationId xmlns:p14="http://schemas.microsoft.com/office/powerpoint/2010/main" val="3462379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3" name="Content Placeholder 2"/>
          <p:cNvSpPr>
            <a:spLocks noGrp="1"/>
          </p:cNvSpPr>
          <p:nvPr>
            <p:ph idx="1"/>
          </p:nvPr>
        </p:nvSpPr>
        <p:spPr>
          <a:xfrm>
            <a:off x="838200" y="1571626"/>
            <a:ext cx="10515600" cy="4351338"/>
          </a:xfrm>
        </p:spPr>
        <p:txBody>
          <a:bodyPr>
            <a:normAutofit/>
          </a:bodyPr>
          <a:lstStyle/>
          <a:p>
            <a:pPr lvl="1"/>
            <a:r>
              <a:rPr lang="en-US" dirty="0" err="1"/>
              <a:t>IESE</a:t>
            </a:r>
            <a:r>
              <a:rPr lang="en-US" dirty="0"/>
              <a:t> Business School. (2015, April 20.). How SMEs Can Internationalize. Retrieved from: </a:t>
            </a:r>
            <a:r>
              <a:rPr lang="en-US" u="sng" dirty="0">
                <a:hlinkClick r:id="rId3"/>
              </a:rPr>
              <a:t>https://www.forbes.com/sites/iese/2015/04/20/how-smes-can-internationalize/</a:t>
            </a:r>
            <a:endParaRPr lang="de-DE" dirty="0"/>
          </a:p>
          <a:p>
            <a:pPr lvl="1"/>
            <a:r>
              <a:rPr lang="en-US" dirty="0"/>
              <a:t> Evans, M. (2015, March 4). 10 Key Steps To Expanding Your Business Globally. Retrieved from:  </a:t>
            </a:r>
            <a:r>
              <a:rPr lang="en-US" u="sng" dirty="0">
                <a:hlinkClick r:id="rId4"/>
              </a:rPr>
              <a:t>https://www.forbes.com/sites/allbusiness/2015/03/04/10-key-steps-to-expanding-your-business-globally/</a:t>
            </a:r>
            <a:endParaRPr lang="de-DE" dirty="0"/>
          </a:p>
          <a:p>
            <a:endParaRPr lang="en-GB" sz="1600" dirty="0"/>
          </a:p>
        </p:txBody>
      </p:sp>
      <p:sp>
        <p:nvSpPr>
          <p:cNvPr id="4" name="Foliennummernplatzhalter 3">
            <a:extLst>
              <a:ext uri="{FF2B5EF4-FFF2-40B4-BE49-F238E27FC236}">
                <a16:creationId xmlns:a16="http://schemas.microsoft.com/office/drawing/2014/main" id="{6C74CBB1-CB5F-4976-A15F-5131F0BE4857}"/>
              </a:ext>
            </a:extLst>
          </p:cNvPr>
          <p:cNvSpPr>
            <a:spLocks noGrp="1"/>
          </p:cNvSpPr>
          <p:nvPr>
            <p:ph type="sldNum" sz="quarter" idx="12"/>
          </p:nvPr>
        </p:nvSpPr>
        <p:spPr/>
        <p:txBody>
          <a:bodyPr/>
          <a:lstStyle/>
          <a:p>
            <a:fld id="{02F98737-016C-4C9F-8A49-83D9B185CF6D}" type="slidenum">
              <a:rPr lang="en-US" smtClean="0"/>
              <a:pPr/>
              <a:t>44</a:t>
            </a:fld>
            <a:endParaRPr lang="en-US" dirty="0"/>
          </a:p>
        </p:txBody>
      </p:sp>
    </p:spTree>
    <p:extLst>
      <p:ext uri="{BB962C8B-B14F-4D97-AF65-F5344CB8AC3E}">
        <p14:creationId xmlns:p14="http://schemas.microsoft.com/office/powerpoint/2010/main" val="1755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lstStyle/>
          <a:p>
            <a:r>
              <a:rPr lang="en-GB" dirty="0"/>
              <a:t>Class Exercise 2: Motives for Internationalisation</a:t>
            </a:r>
          </a:p>
        </p:txBody>
      </p:sp>
      <p:sp>
        <p:nvSpPr>
          <p:cNvPr id="3" name="Content Placeholder 2"/>
          <p:cNvSpPr>
            <a:spLocks noGrp="1"/>
          </p:cNvSpPr>
          <p:nvPr>
            <p:ph idx="1"/>
          </p:nvPr>
        </p:nvSpPr>
        <p:spPr>
          <a:xfrm>
            <a:off x="838200" y="2187575"/>
            <a:ext cx="10515600" cy="4351338"/>
          </a:xfrm>
        </p:spPr>
        <p:txBody>
          <a:bodyPr/>
          <a:lstStyle/>
          <a:p>
            <a:r>
              <a:rPr lang="en-GB" dirty="0"/>
              <a:t>Can you think of some motives for an SME to internationalise?</a:t>
            </a:r>
          </a:p>
          <a:p>
            <a:r>
              <a:rPr lang="en-GB" dirty="0"/>
              <a:t>Write 5 motives on a piece of paper</a:t>
            </a:r>
          </a:p>
          <a:p>
            <a:r>
              <a:rPr lang="en-GB" dirty="0"/>
              <a:t>Share</a:t>
            </a:r>
          </a:p>
        </p:txBody>
      </p:sp>
      <p:sp>
        <p:nvSpPr>
          <p:cNvPr id="4" name="Foliennummernplatzhalter 3">
            <a:extLst>
              <a:ext uri="{FF2B5EF4-FFF2-40B4-BE49-F238E27FC236}">
                <a16:creationId xmlns:a16="http://schemas.microsoft.com/office/drawing/2014/main" id="{97E3DED1-A5BE-4FFA-AEAB-190DFD505524}"/>
              </a:ext>
            </a:extLst>
          </p:cNvPr>
          <p:cNvSpPr>
            <a:spLocks noGrp="1"/>
          </p:cNvSpPr>
          <p:nvPr>
            <p:ph type="sldNum" sz="quarter" idx="12"/>
          </p:nvPr>
        </p:nvSpPr>
        <p:spPr/>
        <p:txBody>
          <a:bodyPr/>
          <a:lstStyle/>
          <a:p>
            <a:fld id="{02F98737-016C-4C9F-8A49-83D9B185CF6D}" type="slidenum">
              <a:rPr lang="en-US" smtClean="0"/>
              <a:pPr/>
              <a:t>5</a:t>
            </a:fld>
            <a:endParaRPr lang="en-US" dirty="0"/>
          </a:p>
        </p:txBody>
      </p:sp>
    </p:spTree>
    <p:extLst>
      <p:ext uri="{BB962C8B-B14F-4D97-AF65-F5344CB8AC3E}">
        <p14:creationId xmlns:p14="http://schemas.microsoft.com/office/powerpoint/2010/main" val="80015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t>
            </a:r>
            <a:r>
              <a:rPr lang="en-US" dirty="0" err="1"/>
              <a:t>internationalise</a:t>
            </a:r>
            <a:r>
              <a:rPr lang="en-US" dirty="0"/>
              <a:t>?</a:t>
            </a:r>
          </a:p>
        </p:txBody>
      </p:sp>
      <p:graphicFrame>
        <p:nvGraphicFramePr>
          <p:cNvPr id="2" name="Diagramm 1">
            <a:extLst>
              <a:ext uri="{FF2B5EF4-FFF2-40B4-BE49-F238E27FC236}">
                <a16:creationId xmlns:a16="http://schemas.microsoft.com/office/drawing/2014/main" id="{16C79ADE-F365-4F7B-9731-D92C64D4A4C9}"/>
              </a:ext>
            </a:extLst>
          </p:cNvPr>
          <p:cNvGraphicFramePr/>
          <p:nvPr>
            <p:extLst>
              <p:ext uri="{D42A27DB-BD31-4B8C-83A1-F6EECF244321}">
                <p14:modId xmlns:p14="http://schemas.microsoft.com/office/powerpoint/2010/main" val="3204090414"/>
              </p:ext>
            </p:extLst>
          </p:nvPr>
        </p:nvGraphicFramePr>
        <p:xfrm>
          <a:off x="561109" y="1413165"/>
          <a:ext cx="10515600" cy="47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03B9E886-EDCF-4419-8EF4-42A7554798F2}"/>
              </a:ext>
            </a:extLst>
          </p:cNvPr>
          <p:cNvSpPr>
            <a:spLocks noGrp="1"/>
          </p:cNvSpPr>
          <p:nvPr>
            <p:ph type="sldNum" sz="quarter" idx="12"/>
          </p:nvPr>
        </p:nvSpPr>
        <p:spPr/>
        <p:txBody>
          <a:bodyPr/>
          <a:lstStyle/>
          <a:p>
            <a:fld id="{B34092F8-88B9-48E5-9B8F-3F206E5F35A9}" type="slidenum">
              <a:rPr lang="hr-HR" smtClean="0"/>
              <a:t>6</a:t>
            </a:fld>
            <a:endParaRPr lang="hr-HR"/>
          </a:p>
        </p:txBody>
      </p:sp>
    </p:spTree>
    <p:extLst>
      <p:ext uri="{BB962C8B-B14F-4D97-AF65-F5344CB8AC3E}">
        <p14:creationId xmlns:p14="http://schemas.microsoft.com/office/powerpoint/2010/main" val="3573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Motives for International Business</a:t>
            </a:r>
          </a:p>
        </p:txBody>
      </p:sp>
      <p:graphicFrame>
        <p:nvGraphicFramePr>
          <p:cNvPr id="5" name="Diagramm 4">
            <a:extLst>
              <a:ext uri="{FF2B5EF4-FFF2-40B4-BE49-F238E27FC236}">
                <a16:creationId xmlns:a16="http://schemas.microsoft.com/office/drawing/2014/main" id="{AA448978-E274-451A-8C6C-1E8F38F80914}"/>
              </a:ext>
            </a:extLst>
          </p:cNvPr>
          <p:cNvGraphicFramePr/>
          <p:nvPr>
            <p:extLst>
              <p:ext uri="{D42A27DB-BD31-4B8C-83A1-F6EECF244321}">
                <p14:modId xmlns:p14="http://schemas.microsoft.com/office/powerpoint/2010/main" val="4000232230"/>
              </p:ext>
            </p:extLst>
          </p:nvPr>
        </p:nvGraphicFramePr>
        <p:xfrm>
          <a:off x="127321" y="1365813"/>
          <a:ext cx="10729731" cy="508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liennummernplatzhalter 9">
            <a:extLst>
              <a:ext uri="{FF2B5EF4-FFF2-40B4-BE49-F238E27FC236}">
                <a16:creationId xmlns:a16="http://schemas.microsoft.com/office/drawing/2014/main" id="{570B81F7-2C11-4E6D-A1B6-7E5AB784DD0F}"/>
              </a:ext>
            </a:extLst>
          </p:cNvPr>
          <p:cNvSpPr>
            <a:spLocks noGrp="1"/>
          </p:cNvSpPr>
          <p:nvPr>
            <p:ph type="sldNum" sz="quarter" idx="12"/>
          </p:nvPr>
        </p:nvSpPr>
        <p:spPr/>
        <p:txBody>
          <a:bodyPr/>
          <a:lstStyle/>
          <a:p>
            <a:fld id="{02F98737-016C-4C9F-8A49-83D9B185CF6D}" type="slidenum">
              <a:rPr lang="en-US" smtClean="0"/>
              <a:pPr/>
              <a:t>7</a:t>
            </a:fld>
            <a:endParaRPr lang="en-US" dirty="0"/>
          </a:p>
        </p:txBody>
      </p:sp>
    </p:spTree>
    <p:extLst>
      <p:ext uri="{BB962C8B-B14F-4D97-AF65-F5344CB8AC3E}">
        <p14:creationId xmlns:p14="http://schemas.microsoft.com/office/powerpoint/2010/main" val="199161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193675"/>
            <a:ext cx="10515600" cy="1325563"/>
          </a:xfrm>
        </p:spPr>
        <p:txBody>
          <a:bodyPr/>
          <a:lstStyle/>
          <a:p>
            <a:r>
              <a:rPr lang="en-GB" altLang="en-US" dirty="0"/>
              <a:t>Grouping of Internationalisation Factors</a:t>
            </a:r>
          </a:p>
        </p:txBody>
      </p:sp>
      <p:pic>
        <p:nvPicPr>
          <p:cNvPr id="2048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34016"/>
            <a:ext cx="9144000" cy="4984750"/>
          </a:xfrm>
        </p:spPr>
      </p:pic>
      <p:sp>
        <p:nvSpPr>
          <p:cNvPr id="2" name="Foliennummernplatzhalter 1">
            <a:extLst>
              <a:ext uri="{FF2B5EF4-FFF2-40B4-BE49-F238E27FC236}">
                <a16:creationId xmlns:a16="http://schemas.microsoft.com/office/drawing/2014/main" id="{21CACD02-1B51-4F57-B8F9-C297B35A923C}"/>
              </a:ext>
            </a:extLst>
          </p:cNvPr>
          <p:cNvSpPr>
            <a:spLocks noGrp="1"/>
          </p:cNvSpPr>
          <p:nvPr>
            <p:ph type="sldNum" sz="quarter" idx="12"/>
          </p:nvPr>
        </p:nvSpPr>
        <p:spPr/>
        <p:txBody>
          <a:bodyPr/>
          <a:lstStyle/>
          <a:p>
            <a:fld id="{02F98737-016C-4C9F-8A49-83D9B185CF6D}" type="slidenum">
              <a:rPr lang="en-US" smtClean="0"/>
              <a:pPr/>
              <a:t>8</a:t>
            </a:fld>
            <a:endParaRPr lang="en-US" dirty="0"/>
          </a:p>
        </p:txBody>
      </p:sp>
    </p:spTree>
    <p:extLst>
      <p:ext uri="{BB962C8B-B14F-4D97-AF65-F5344CB8AC3E}">
        <p14:creationId xmlns:p14="http://schemas.microsoft.com/office/powerpoint/2010/main" val="326563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latin typeface="Calibri"/>
                <a:ea typeface="Adobe Fan Heiti Std B"/>
                <a:cs typeface="Calibri"/>
              </a:rPr>
              <a:t>Some</a:t>
            </a:r>
            <a:r>
              <a:rPr lang="nl-NL" dirty="0">
                <a:latin typeface="Calibri"/>
                <a:ea typeface="Adobe Fan Heiti Std B"/>
                <a:cs typeface="Calibri"/>
              </a:rPr>
              <a:t> </a:t>
            </a:r>
            <a:r>
              <a:rPr lang="nl-NL" dirty="0" err="1">
                <a:latin typeface="Calibri"/>
                <a:ea typeface="Adobe Fan Heiti Std B"/>
                <a:cs typeface="Calibri"/>
              </a:rPr>
              <a:t>Facts</a:t>
            </a:r>
            <a:r>
              <a:rPr lang="nl-NL" dirty="0">
                <a:latin typeface="Calibri"/>
                <a:ea typeface="Adobe Fan Heiti Std B"/>
                <a:cs typeface="Calibri"/>
              </a:rPr>
              <a:t> on </a:t>
            </a:r>
            <a:r>
              <a:rPr lang="nl-NL" dirty="0" err="1">
                <a:latin typeface="Calibri"/>
                <a:ea typeface="Adobe Fan Heiti Std B"/>
                <a:cs typeface="Calibri"/>
              </a:rPr>
              <a:t>the</a:t>
            </a:r>
            <a:r>
              <a:rPr lang="nl-NL" dirty="0">
                <a:latin typeface="Calibri"/>
                <a:ea typeface="Adobe Fan Heiti Std B"/>
                <a:cs typeface="Calibri"/>
              </a:rPr>
              <a:t> </a:t>
            </a:r>
            <a:r>
              <a:rPr lang="nl-NL" dirty="0" err="1">
                <a:latin typeface="Calibri"/>
                <a:ea typeface="Adobe Fan Heiti Std B"/>
                <a:cs typeface="Calibri"/>
              </a:rPr>
              <a:t>Current</a:t>
            </a:r>
            <a:r>
              <a:rPr lang="nl-NL" dirty="0">
                <a:latin typeface="Calibri"/>
                <a:ea typeface="Adobe Fan Heiti Std B"/>
                <a:cs typeface="Calibri"/>
              </a:rPr>
              <a:t> </a:t>
            </a:r>
            <a:r>
              <a:rPr lang="nl-NL" dirty="0" err="1">
                <a:latin typeface="Calibri"/>
                <a:ea typeface="Adobe Fan Heiti Std B"/>
                <a:cs typeface="Calibri"/>
              </a:rPr>
              <a:t>Situation</a:t>
            </a:r>
            <a:r>
              <a:rPr lang="nl-NL" dirty="0">
                <a:latin typeface="Calibri"/>
                <a:ea typeface="Adobe Fan Heiti Std B"/>
                <a:cs typeface="Calibri"/>
              </a:rPr>
              <a:t> of </a:t>
            </a:r>
            <a:r>
              <a:rPr lang="nl-NL" dirty="0" err="1">
                <a:latin typeface="Calibri"/>
                <a:ea typeface="Adobe Fan Heiti Std B"/>
                <a:cs typeface="Calibri"/>
              </a:rPr>
              <a:t>Internationalisation</a:t>
            </a:r>
            <a:endParaRPr lang="en-GB" dirty="0">
              <a:latin typeface="Calibri"/>
              <a:ea typeface="Adobe Fan Heiti Std B"/>
              <a:cs typeface="Calibri"/>
            </a:endParaRPr>
          </a:p>
        </p:txBody>
      </p:sp>
      <p:sp>
        <p:nvSpPr>
          <p:cNvPr id="3" name="Content Placeholder 2"/>
          <p:cNvSpPr>
            <a:spLocks noGrp="1"/>
          </p:cNvSpPr>
          <p:nvPr>
            <p:ph idx="1"/>
          </p:nvPr>
        </p:nvSpPr>
        <p:spPr/>
        <p:txBody>
          <a:bodyPr>
            <a:normAutofit/>
          </a:bodyPr>
          <a:lstStyle/>
          <a:p>
            <a:r>
              <a:rPr lang="en-US" sz="3000" dirty="0"/>
              <a:t>SME </a:t>
            </a:r>
            <a:r>
              <a:rPr lang="en-US" sz="3000" dirty="0" err="1"/>
              <a:t>internationalisation</a:t>
            </a:r>
            <a:r>
              <a:rPr lang="en-US" sz="3000" dirty="0"/>
              <a:t> has contributed to growth. </a:t>
            </a:r>
          </a:p>
          <a:p>
            <a:pPr lvl="1"/>
            <a:r>
              <a:rPr lang="en-US" sz="2600" dirty="0"/>
              <a:t>EU-28 SME exports of goods have increased by 20% since 2012.</a:t>
            </a:r>
          </a:p>
          <a:p>
            <a:r>
              <a:rPr lang="en-US" sz="3000" dirty="0"/>
              <a:t>The Single Market is the go-to market for EU-28 SMEs. </a:t>
            </a:r>
          </a:p>
          <a:p>
            <a:pPr lvl="1"/>
            <a:r>
              <a:rPr lang="en-US" sz="2600" dirty="0"/>
              <a:t>It </a:t>
            </a:r>
            <a:r>
              <a:rPr lang="en-US" sz="3000" dirty="0"/>
              <a:t>accounted for 70% of the value of SME exports, with 80% of exporting SMEs selling to other Member States.</a:t>
            </a:r>
          </a:p>
          <a:p>
            <a:r>
              <a:rPr lang="en-US" sz="3000" dirty="0"/>
              <a:t>The economic significance of the indirect contribution made by SMEs to exports is frequently underestimated.</a:t>
            </a:r>
          </a:p>
          <a:p>
            <a:r>
              <a:rPr lang="en-US" sz="3000" dirty="0"/>
              <a:t>SMEs </a:t>
            </a:r>
            <a:r>
              <a:rPr lang="en-US" sz="3000" dirty="0" err="1"/>
              <a:t>internationalise</a:t>
            </a:r>
            <a:r>
              <a:rPr lang="en-US" sz="3000" dirty="0"/>
              <a:t> based on strategic choices. Available policy support can play a decisive role in influencing that choice.</a:t>
            </a:r>
            <a:endParaRPr lang="en-GB" dirty="0"/>
          </a:p>
        </p:txBody>
      </p:sp>
      <p:sp>
        <p:nvSpPr>
          <p:cNvPr id="4" name="TextBox 3"/>
          <p:cNvSpPr txBox="1"/>
          <p:nvPr/>
        </p:nvSpPr>
        <p:spPr>
          <a:xfrm>
            <a:off x="8919151" y="5942568"/>
            <a:ext cx="2974660" cy="369332"/>
          </a:xfrm>
          <a:prstGeom prst="rect">
            <a:avLst/>
          </a:prstGeom>
          <a:noFill/>
        </p:spPr>
        <p:txBody>
          <a:bodyPr wrap="none" rtlCol="0">
            <a:spAutoFit/>
          </a:bodyPr>
          <a:lstStyle/>
          <a:p>
            <a:r>
              <a:rPr lang="nl-NL" dirty="0"/>
              <a:t>(European commission, 2018)</a:t>
            </a:r>
            <a:endParaRPr lang="en-GB" dirty="0"/>
          </a:p>
        </p:txBody>
      </p:sp>
      <p:sp>
        <p:nvSpPr>
          <p:cNvPr id="5" name="Foliennummernplatzhalter 4">
            <a:extLst>
              <a:ext uri="{FF2B5EF4-FFF2-40B4-BE49-F238E27FC236}">
                <a16:creationId xmlns:a16="http://schemas.microsoft.com/office/drawing/2014/main" id="{3EE62618-806A-49A0-930D-FDCA0B991831}"/>
              </a:ext>
            </a:extLst>
          </p:cNvPr>
          <p:cNvSpPr>
            <a:spLocks noGrp="1"/>
          </p:cNvSpPr>
          <p:nvPr>
            <p:ph type="sldNum" sz="quarter" idx="12"/>
          </p:nvPr>
        </p:nvSpPr>
        <p:spPr/>
        <p:txBody>
          <a:bodyPr/>
          <a:lstStyle/>
          <a:p>
            <a:fld id="{B34092F8-88B9-48E5-9B8F-3F206E5F35A9}" type="slidenum">
              <a:rPr lang="hr-HR" smtClean="0"/>
              <a:t>9</a:t>
            </a:fld>
            <a:endParaRPr lang="hr-HR"/>
          </a:p>
        </p:txBody>
      </p:sp>
    </p:spTree>
    <p:extLst>
      <p:ext uri="{BB962C8B-B14F-4D97-AF65-F5344CB8AC3E}">
        <p14:creationId xmlns:p14="http://schemas.microsoft.com/office/powerpoint/2010/main" val="3151020901"/>
      </p:ext>
    </p:extLst>
  </p:cSld>
  <p:clrMapOvr>
    <a:masterClrMapping/>
  </p:clrMapOvr>
</p:sld>
</file>

<file path=ppt/theme/theme1.xml><?xml version="1.0" encoding="utf-8"?>
<a:theme xmlns:a="http://schemas.openxmlformats.org/drawingml/2006/main" name="Inten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pptx" id="{A89DA73B-AAF5-4BC5-8BF9-68976C2A65F8}" vid="{78904D52-9B5E-4250-8F81-08F958F00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Intense</Template>
  <TotalTime>0</TotalTime>
  <Words>3443</Words>
  <Application>Microsoft Office PowerPoint</Application>
  <PresentationFormat>Breitbild</PresentationFormat>
  <Paragraphs>471</Paragraphs>
  <Slides>44</Slides>
  <Notes>28</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44</vt:i4>
      </vt:variant>
    </vt:vector>
  </HeadingPairs>
  <TitlesOfParts>
    <vt:vector size="49" baseType="lpstr">
      <vt:lpstr>Arial</vt:lpstr>
      <vt:lpstr>Calibri</vt:lpstr>
      <vt:lpstr>Times</vt:lpstr>
      <vt:lpstr>Verdana</vt:lpstr>
      <vt:lpstr>Intense</vt:lpstr>
      <vt:lpstr> C1.1.3 Readiness for Internationalisation of SMEs</vt:lpstr>
      <vt:lpstr>Introduction – Class Exercise 1</vt:lpstr>
      <vt:lpstr>Learning Objectives</vt:lpstr>
      <vt:lpstr>SME Internationalisation – Remember?</vt:lpstr>
      <vt:lpstr>Class Exercise 2: Motives for Internationalisation</vt:lpstr>
      <vt:lpstr>Why internationalise?</vt:lpstr>
      <vt:lpstr>Motives for International Business</vt:lpstr>
      <vt:lpstr>Grouping of Internationalisation Factors</vt:lpstr>
      <vt:lpstr>Some Facts on the Current Situation of Internationalisation</vt:lpstr>
      <vt:lpstr>Current Situation of Internationalisation</vt:lpstr>
      <vt:lpstr>PowerPoint-Präsentation</vt:lpstr>
      <vt:lpstr>Class Exercise 3: Is internationalisation always gradual?</vt:lpstr>
      <vt:lpstr>Gradual Steps of Internationalisation</vt:lpstr>
      <vt:lpstr>Critique of Uppsala</vt:lpstr>
      <vt:lpstr>Uppsala and International Management Structure</vt:lpstr>
      <vt:lpstr>Born Globals</vt:lpstr>
      <vt:lpstr>PowerPoint-Präsentation</vt:lpstr>
      <vt:lpstr>Born Globals’ Behaviour</vt:lpstr>
      <vt:lpstr>Born Globals’ Behaviour</vt:lpstr>
      <vt:lpstr>Some International Born Global Examples</vt:lpstr>
      <vt:lpstr>The Story of Bread</vt:lpstr>
      <vt:lpstr>PowerPoint-Präsentation</vt:lpstr>
      <vt:lpstr>Niche vs. Whole Market</vt:lpstr>
      <vt:lpstr>Deep Instead of Broad</vt:lpstr>
      <vt:lpstr>Summing Up SMEs - The Long Tail (Anderson, 2004)</vt:lpstr>
      <vt:lpstr>Mass Customisation</vt:lpstr>
      <vt:lpstr>Hidden Champions – Definition (Hermann Simon)</vt:lpstr>
      <vt:lpstr>Class Exercise 4: Look Up Some ‘Hidden Champions’</vt:lpstr>
      <vt:lpstr>Example</vt:lpstr>
      <vt:lpstr>Example</vt:lpstr>
      <vt:lpstr>PowerPoint-Präsentation</vt:lpstr>
      <vt:lpstr>Barriers to Internationalisation of SMEs</vt:lpstr>
      <vt:lpstr>The Story of Bread</vt:lpstr>
      <vt:lpstr>Challenges of Born Globals, SMEs, Start-Ups </vt:lpstr>
      <vt:lpstr>PowerPoint-Präsentation</vt:lpstr>
      <vt:lpstr>Comparison of SMEs and Larger Companies</vt:lpstr>
      <vt:lpstr>The Story of Bread</vt:lpstr>
      <vt:lpstr>Summary</vt:lpstr>
      <vt:lpstr>Learning Objectives</vt:lpstr>
      <vt:lpstr>Homework 1: Make a Questionnaire</vt:lpstr>
      <vt:lpstr>Homework 2: Find a failed internationalisation attempt</vt:lpstr>
      <vt:lpstr>Homework 3: Insights from Videos of Entrepreneurs</vt:lpstr>
      <vt:lpstr>References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INTENSE project</dc:title>
  <dc:creator>Menno Lind</dc:creator>
  <cp:lastModifiedBy>Tine</cp:lastModifiedBy>
  <cp:revision>82</cp:revision>
  <dcterms:created xsi:type="dcterms:W3CDTF">2016-12-13T13:03:18Z</dcterms:created>
  <dcterms:modified xsi:type="dcterms:W3CDTF">2019-09-25T09:06:08Z</dcterms:modified>
</cp:coreProperties>
</file>