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256" r:id="rId2"/>
    <p:sldId id="400" r:id="rId3"/>
    <p:sldId id="329" r:id="rId4"/>
    <p:sldId id="330" r:id="rId5"/>
    <p:sldId id="390" r:id="rId6"/>
    <p:sldId id="392" r:id="rId7"/>
    <p:sldId id="394" r:id="rId8"/>
    <p:sldId id="337" r:id="rId9"/>
    <p:sldId id="395" r:id="rId10"/>
    <p:sldId id="339" r:id="rId11"/>
    <p:sldId id="397" r:id="rId12"/>
    <p:sldId id="396" r:id="rId13"/>
    <p:sldId id="345" r:id="rId14"/>
    <p:sldId id="398" r:id="rId15"/>
    <p:sldId id="347" r:id="rId16"/>
    <p:sldId id="350" r:id="rId17"/>
    <p:sldId id="388" r:id="rId18"/>
    <p:sldId id="393" r:id="rId19"/>
    <p:sldId id="353" r:id="rId20"/>
    <p:sldId id="354" r:id="rId21"/>
    <p:sldId id="356" r:id="rId22"/>
    <p:sldId id="332" r:id="rId23"/>
    <p:sldId id="391" r:id="rId24"/>
    <p:sldId id="386" r:id="rId25"/>
    <p:sldId id="401" r:id="rId26"/>
    <p:sldId id="399" r:id="rId27"/>
  </p:sldIdLst>
  <p:sldSz cx="12192000" cy="6858000"/>
  <p:notesSz cx="6858000" cy="9144000"/>
  <p:defaultTextStyle>
    <a:defPPr>
      <a:defRPr lang="x-non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orisnik" initials="K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082D3"/>
    <a:srgbClr val="99CA48"/>
    <a:srgbClr val="40404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4B1156A-380E-4F78-BDF5-A606A8083BF9}" styleName="Mittlere Formatvorlage 4 - Akz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D27102A9-8310-4765-A935-A1911B00CA55}" styleName="Helle Formatvorlage 1 - Akz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555" autoAdjust="0"/>
    <p:restoredTop sz="97306" autoAdjust="0"/>
  </p:normalViewPr>
  <p:slideViewPr>
    <p:cSldViewPr snapToGrid="0">
      <p:cViewPr varScale="1">
        <p:scale>
          <a:sx n="65" d="100"/>
          <a:sy n="65" d="100"/>
        </p:scale>
        <p:origin x="876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398"/>
    </p:cViewPr>
  </p:sorterViewPr>
  <p:notesViewPr>
    <p:cSldViewPr snapToGrid="0">
      <p:cViewPr varScale="1">
        <p:scale>
          <a:sx n="56" d="100"/>
          <a:sy n="56" d="100"/>
        </p:scale>
        <p:origin x="2856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eksandar erceg" userId="42a9dc3b-1874-4f1f-8add-4cb714bad5a4" providerId="ADAL" clId="{9C4F9B67-7B60-426F-8710-10293E4231D1}"/>
    <pc:docChg chg="undo custSel modSld">
      <pc:chgData name="aleksandar erceg" userId="42a9dc3b-1874-4f1f-8add-4cb714bad5a4" providerId="ADAL" clId="{9C4F9B67-7B60-426F-8710-10293E4231D1}" dt="2019-01-18T16:55:43.116" v="105" actId="14100"/>
      <pc:docMkLst>
        <pc:docMk/>
      </pc:docMkLst>
      <pc:sldChg chg="addSp delSp modSp">
        <pc:chgData name="aleksandar erceg" userId="42a9dc3b-1874-4f1f-8add-4cb714bad5a4" providerId="ADAL" clId="{9C4F9B67-7B60-426F-8710-10293E4231D1}" dt="2019-01-18T16:37:11.381" v="4" actId="26606"/>
        <pc:sldMkLst>
          <pc:docMk/>
          <pc:sldMk cId="3562855820" sldId="330"/>
        </pc:sldMkLst>
        <pc:spChg chg="mod">
          <ac:chgData name="aleksandar erceg" userId="42a9dc3b-1874-4f1f-8add-4cb714bad5a4" providerId="ADAL" clId="{9C4F9B67-7B60-426F-8710-10293E4231D1}" dt="2019-01-18T16:37:11.381" v="4" actId="26606"/>
          <ac:spMkLst>
            <pc:docMk/>
            <pc:sldMk cId="3562855820" sldId="330"/>
            <ac:spMk id="3" creationId="{00000000-0000-0000-0000-000000000000}"/>
          </ac:spMkLst>
        </pc:spChg>
        <pc:spChg chg="add mod">
          <ac:chgData name="aleksandar erceg" userId="42a9dc3b-1874-4f1f-8add-4cb714bad5a4" providerId="ADAL" clId="{9C4F9B67-7B60-426F-8710-10293E4231D1}" dt="2019-01-18T16:37:11.381" v="4" actId="26606"/>
          <ac:spMkLst>
            <pc:docMk/>
            <pc:sldMk cId="3562855820" sldId="330"/>
            <ac:spMk id="8" creationId="{E23B01D4-E7D7-48F7-812A-98EBF982FBA3}"/>
          </ac:spMkLst>
        </pc:spChg>
        <pc:picChg chg="del">
          <ac:chgData name="aleksandar erceg" userId="42a9dc3b-1874-4f1f-8add-4cb714bad5a4" providerId="ADAL" clId="{9C4F9B67-7B60-426F-8710-10293E4231D1}" dt="2019-01-18T16:36:34.392" v="0" actId="478"/>
          <ac:picMkLst>
            <pc:docMk/>
            <pc:sldMk cId="3562855820" sldId="330"/>
            <ac:picMk id="5" creationId="{00000000-0000-0000-0000-000000000000}"/>
          </ac:picMkLst>
        </pc:picChg>
        <pc:picChg chg="add mod ord">
          <ac:chgData name="aleksandar erceg" userId="42a9dc3b-1874-4f1f-8add-4cb714bad5a4" providerId="ADAL" clId="{9C4F9B67-7B60-426F-8710-10293E4231D1}" dt="2019-01-18T16:37:11.381" v="4" actId="26606"/>
          <ac:picMkLst>
            <pc:docMk/>
            <pc:sldMk cId="3562855820" sldId="330"/>
            <ac:picMk id="7" creationId="{3656D9AD-7C09-414B-B5F6-C1E527C190D1}"/>
          </ac:picMkLst>
        </pc:picChg>
        <pc:cxnChg chg="del">
          <ac:chgData name="aleksandar erceg" userId="42a9dc3b-1874-4f1f-8add-4cb714bad5a4" providerId="ADAL" clId="{9C4F9B67-7B60-426F-8710-10293E4231D1}" dt="2019-01-18T16:37:11.381" v="4" actId="26606"/>
          <ac:cxnSpMkLst>
            <pc:docMk/>
            <pc:sldMk cId="3562855820" sldId="330"/>
            <ac:cxnSpMk id="10" creationId="{A7F400EE-A8A5-48AF-B4D6-291B52C6F0B0}"/>
          </ac:cxnSpMkLst>
        </pc:cxnChg>
        <pc:cxnChg chg="add">
          <ac:chgData name="aleksandar erceg" userId="42a9dc3b-1874-4f1f-8add-4cb714bad5a4" providerId="ADAL" clId="{9C4F9B67-7B60-426F-8710-10293E4231D1}" dt="2019-01-18T16:37:11.381" v="4" actId="26606"/>
          <ac:cxnSpMkLst>
            <pc:docMk/>
            <pc:sldMk cId="3562855820" sldId="330"/>
            <ac:cxnSpMk id="15" creationId="{A7F400EE-A8A5-48AF-B4D6-291B52C6F0B0}"/>
          </ac:cxnSpMkLst>
        </pc:cxnChg>
      </pc:sldChg>
      <pc:sldChg chg="addSp delSp modSp">
        <pc:chgData name="aleksandar erceg" userId="42a9dc3b-1874-4f1f-8add-4cb714bad5a4" providerId="ADAL" clId="{9C4F9B67-7B60-426F-8710-10293E4231D1}" dt="2019-01-18T16:55:43.116" v="105" actId="14100"/>
        <pc:sldMkLst>
          <pc:docMk/>
          <pc:sldMk cId="817409482" sldId="337"/>
        </pc:sldMkLst>
        <pc:spChg chg="add mod">
          <ac:chgData name="aleksandar erceg" userId="42a9dc3b-1874-4f1f-8add-4cb714bad5a4" providerId="ADAL" clId="{9C4F9B67-7B60-426F-8710-10293E4231D1}" dt="2019-01-18T16:55:43.116" v="105" actId="14100"/>
          <ac:spMkLst>
            <pc:docMk/>
            <pc:sldMk cId="817409482" sldId="337"/>
            <ac:spMk id="5" creationId="{4E874B18-439A-4BC3-8C05-FF722DCA98F9}"/>
          </ac:spMkLst>
        </pc:spChg>
        <pc:spChg chg="del">
          <ac:chgData name="aleksandar erceg" userId="42a9dc3b-1874-4f1f-8add-4cb714bad5a4" providerId="ADAL" clId="{9C4F9B67-7B60-426F-8710-10293E4231D1}" dt="2019-01-18T16:55:31.458" v="102" actId="478"/>
          <ac:spMkLst>
            <pc:docMk/>
            <pc:sldMk cId="817409482" sldId="337"/>
            <ac:spMk id="13" creationId="{00000000-0000-0000-0000-000000000000}"/>
          </ac:spMkLst>
        </pc:spChg>
        <pc:picChg chg="add mod">
          <ac:chgData name="aleksandar erceg" userId="42a9dc3b-1874-4f1f-8add-4cb714bad5a4" providerId="ADAL" clId="{9C4F9B67-7B60-426F-8710-10293E4231D1}" dt="2019-01-18T16:55:35.580" v="103" actId="1076"/>
          <ac:picMkLst>
            <pc:docMk/>
            <pc:sldMk cId="817409482" sldId="337"/>
            <ac:picMk id="4" creationId="{0C0E7E05-213B-46D1-9D81-376D63F21713}"/>
          </ac:picMkLst>
        </pc:picChg>
        <pc:picChg chg="del">
          <ac:chgData name="aleksandar erceg" userId="42a9dc3b-1874-4f1f-8add-4cb714bad5a4" providerId="ADAL" clId="{9C4F9B67-7B60-426F-8710-10293E4231D1}" dt="2019-01-18T16:55:31.458" v="102" actId="478"/>
          <ac:picMkLst>
            <pc:docMk/>
            <pc:sldMk cId="817409482" sldId="337"/>
            <ac:picMk id="12" creationId="{00000000-0000-0000-0000-000000000000}"/>
          </ac:picMkLst>
        </pc:picChg>
      </pc:sldChg>
      <pc:sldChg chg="delSp">
        <pc:chgData name="aleksandar erceg" userId="42a9dc3b-1874-4f1f-8add-4cb714bad5a4" providerId="ADAL" clId="{9C4F9B67-7B60-426F-8710-10293E4231D1}" dt="2019-01-18T16:47:02.787" v="87" actId="478"/>
        <pc:sldMkLst>
          <pc:docMk/>
          <pc:sldMk cId="3688530924" sldId="339"/>
        </pc:sldMkLst>
        <pc:picChg chg="del">
          <ac:chgData name="aleksandar erceg" userId="42a9dc3b-1874-4f1f-8add-4cb714bad5a4" providerId="ADAL" clId="{9C4F9B67-7B60-426F-8710-10293E4231D1}" dt="2019-01-18T16:47:02.787" v="87" actId="478"/>
          <ac:picMkLst>
            <pc:docMk/>
            <pc:sldMk cId="3688530924" sldId="339"/>
            <ac:picMk id="6" creationId="{00000000-0000-0000-0000-000000000000}"/>
          </ac:picMkLst>
        </pc:picChg>
      </pc:sldChg>
      <pc:sldChg chg="addSp delSp modSp">
        <pc:chgData name="aleksandar erceg" userId="42a9dc3b-1874-4f1f-8add-4cb714bad5a4" providerId="ADAL" clId="{9C4F9B67-7B60-426F-8710-10293E4231D1}" dt="2019-01-18T16:43:22.758" v="59" actId="1076"/>
        <pc:sldMkLst>
          <pc:docMk/>
          <pc:sldMk cId="2149620327" sldId="353"/>
        </pc:sldMkLst>
        <pc:spChg chg="del mod">
          <ac:chgData name="aleksandar erceg" userId="42a9dc3b-1874-4f1f-8add-4cb714bad5a4" providerId="ADAL" clId="{9C4F9B67-7B60-426F-8710-10293E4231D1}" dt="2019-01-18T16:42:37.020" v="47" actId="478"/>
          <ac:spMkLst>
            <pc:docMk/>
            <pc:sldMk cId="2149620327" sldId="353"/>
            <ac:spMk id="2" creationId="{00000000-0000-0000-0000-000000000000}"/>
          </ac:spMkLst>
        </pc:spChg>
        <pc:spChg chg="add del mod">
          <ac:chgData name="aleksandar erceg" userId="42a9dc3b-1874-4f1f-8add-4cb714bad5a4" providerId="ADAL" clId="{9C4F9B67-7B60-426F-8710-10293E4231D1}" dt="2019-01-18T16:43:22.758" v="59" actId="1076"/>
          <ac:spMkLst>
            <pc:docMk/>
            <pc:sldMk cId="2149620327" sldId="353"/>
            <ac:spMk id="10" creationId="{E7D4D4EE-0925-4809-8448-1265CDC5B9ED}"/>
          </ac:spMkLst>
        </pc:spChg>
        <pc:spChg chg="add del mod">
          <ac:chgData name="aleksandar erceg" userId="42a9dc3b-1874-4f1f-8add-4cb714bad5a4" providerId="ADAL" clId="{9C4F9B67-7B60-426F-8710-10293E4231D1}" dt="2019-01-18T16:43:01.971" v="54" actId="478"/>
          <ac:spMkLst>
            <pc:docMk/>
            <pc:sldMk cId="2149620327" sldId="353"/>
            <ac:spMk id="13" creationId="{0BBA65FE-810D-4822-B38F-DCC73D844424}"/>
          </ac:spMkLst>
        </pc:spChg>
        <pc:picChg chg="del">
          <ac:chgData name="aleksandar erceg" userId="42a9dc3b-1874-4f1f-8add-4cb714bad5a4" providerId="ADAL" clId="{9C4F9B67-7B60-426F-8710-10293E4231D1}" dt="2019-01-18T16:42:30.128" v="43" actId="478"/>
          <ac:picMkLst>
            <pc:docMk/>
            <pc:sldMk cId="2149620327" sldId="353"/>
            <ac:picMk id="7" creationId="{00000000-0000-0000-0000-000000000000}"/>
          </ac:picMkLst>
        </pc:picChg>
        <pc:picChg chg="add del mod">
          <ac:chgData name="aleksandar erceg" userId="42a9dc3b-1874-4f1f-8add-4cb714bad5a4" providerId="ADAL" clId="{9C4F9B67-7B60-426F-8710-10293E4231D1}" dt="2019-01-18T16:43:22.758" v="59" actId="1076"/>
          <ac:picMkLst>
            <pc:docMk/>
            <pc:sldMk cId="2149620327" sldId="353"/>
            <ac:picMk id="9" creationId="{9D11F9D8-8FC6-4078-81CF-0F62E31B4BEB}"/>
          </ac:picMkLst>
        </pc:picChg>
        <pc:picChg chg="add del mod">
          <ac:chgData name="aleksandar erceg" userId="42a9dc3b-1874-4f1f-8add-4cb714bad5a4" providerId="ADAL" clId="{9C4F9B67-7B60-426F-8710-10293E4231D1}" dt="2019-01-18T16:43:06.285" v="55" actId="478"/>
          <ac:picMkLst>
            <pc:docMk/>
            <pc:sldMk cId="2149620327" sldId="353"/>
            <ac:picMk id="12" creationId="{C189A8FB-E532-4D6A-82BB-BA2CE39E9792}"/>
          </ac:picMkLst>
        </pc:picChg>
      </pc:sldChg>
      <pc:sldChg chg="addSp delSp modSp">
        <pc:chgData name="aleksandar erceg" userId="42a9dc3b-1874-4f1f-8add-4cb714bad5a4" providerId="ADAL" clId="{9C4F9B67-7B60-426F-8710-10293E4231D1}" dt="2019-01-18T16:44:10.470" v="65" actId="14100"/>
        <pc:sldMkLst>
          <pc:docMk/>
          <pc:sldMk cId="1913019814" sldId="356"/>
        </pc:sldMkLst>
        <pc:spChg chg="del mod">
          <ac:chgData name="aleksandar erceg" userId="42a9dc3b-1874-4f1f-8add-4cb714bad5a4" providerId="ADAL" clId="{9C4F9B67-7B60-426F-8710-10293E4231D1}" dt="2019-01-18T16:44:04.538" v="63" actId="478"/>
          <ac:spMkLst>
            <pc:docMk/>
            <pc:sldMk cId="1913019814" sldId="356"/>
            <ac:spMk id="6" creationId="{00000000-0000-0000-0000-000000000000}"/>
          </ac:spMkLst>
        </pc:spChg>
        <pc:picChg chg="del">
          <ac:chgData name="aleksandar erceg" userId="42a9dc3b-1874-4f1f-8add-4cb714bad5a4" providerId="ADAL" clId="{9C4F9B67-7B60-426F-8710-10293E4231D1}" dt="2019-01-18T16:44:00.693" v="61" actId="478"/>
          <ac:picMkLst>
            <pc:docMk/>
            <pc:sldMk cId="1913019814" sldId="356"/>
            <ac:picMk id="5" creationId="{00000000-0000-0000-0000-000000000000}"/>
          </ac:picMkLst>
        </pc:picChg>
        <pc:picChg chg="add mod">
          <ac:chgData name="aleksandar erceg" userId="42a9dc3b-1874-4f1f-8add-4cb714bad5a4" providerId="ADAL" clId="{9C4F9B67-7B60-426F-8710-10293E4231D1}" dt="2019-01-18T16:44:10.470" v="65" actId="14100"/>
          <ac:picMkLst>
            <pc:docMk/>
            <pc:sldMk cId="1913019814" sldId="356"/>
            <ac:picMk id="7" creationId="{1CF781BA-4C1A-444E-B0B4-A1D814F72DE8}"/>
          </ac:picMkLst>
        </pc:picChg>
      </pc:sldChg>
      <pc:sldChg chg="addSp delSp modSp">
        <pc:chgData name="aleksandar erceg" userId="42a9dc3b-1874-4f1f-8add-4cb714bad5a4" providerId="ADAL" clId="{9C4F9B67-7B60-426F-8710-10293E4231D1}" dt="2019-01-18T16:46:22.113" v="86" actId="1076"/>
        <pc:sldMkLst>
          <pc:docMk/>
          <pc:sldMk cId="1773499682" sldId="386"/>
        </pc:sldMkLst>
        <pc:spChg chg="del">
          <ac:chgData name="aleksandar erceg" userId="42a9dc3b-1874-4f1f-8add-4cb714bad5a4" providerId="ADAL" clId="{9C4F9B67-7B60-426F-8710-10293E4231D1}" dt="2019-01-18T16:46:09.343" v="83" actId="478"/>
          <ac:spMkLst>
            <pc:docMk/>
            <pc:sldMk cId="1773499682" sldId="386"/>
            <ac:spMk id="3" creationId="{00000000-0000-0000-0000-000000000000}"/>
          </ac:spMkLst>
        </pc:spChg>
        <pc:spChg chg="add mod">
          <ac:chgData name="aleksandar erceg" userId="42a9dc3b-1874-4f1f-8add-4cb714bad5a4" providerId="ADAL" clId="{9C4F9B67-7B60-426F-8710-10293E4231D1}" dt="2019-01-18T16:46:22.113" v="86" actId="1076"/>
          <ac:spMkLst>
            <pc:docMk/>
            <pc:sldMk cId="1773499682" sldId="386"/>
            <ac:spMk id="8" creationId="{385D9D38-B8CF-4300-8729-6516DAAE3C5A}"/>
          </ac:spMkLst>
        </pc:spChg>
        <pc:picChg chg="del">
          <ac:chgData name="aleksandar erceg" userId="42a9dc3b-1874-4f1f-8add-4cb714bad5a4" providerId="ADAL" clId="{9C4F9B67-7B60-426F-8710-10293E4231D1}" dt="2019-01-18T16:46:07.545" v="82" actId="478"/>
          <ac:picMkLst>
            <pc:docMk/>
            <pc:sldMk cId="1773499682" sldId="386"/>
            <ac:picMk id="2" creationId="{00000000-0000-0000-0000-000000000000}"/>
          </ac:picMkLst>
        </pc:picChg>
        <pc:picChg chg="add mod">
          <ac:chgData name="aleksandar erceg" userId="42a9dc3b-1874-4f1f-8add-4cb714bad5a4" providerId="ADAL" clId="{9C4F9B67-7B60-426F-8710-10293E4231D1}" dt="2019-01-18T16:46:22.113" v="86" actId="1076"/>
          <ac:picMkLst>
            <pc:docMk/>
            <pc:sldMk cId="1773499682" sldId="386"/>
            <ac:picMk id="7" creationId="{2E5F2736-F69C-403F-81A1-6F445794E653}"/>
          </ac:picMkLst>
        </pc:picChg>
      </pc:sldChg>
      <pc:sldChg chg="addSp delSp modSp">
        <pc:chgData name="aleksandar erceg" userId="42a9dc3b-1874-4f1f-8add-4cb714bad5a4" providerId="ADAL" clId="{9C4F9B67-7B60-426F-8710-10293E4231D1}" dt="2019-01-18T16:41:26.234" v="33" actId="14100"/>
        <pc:sldMkLst>
          <pc:docMk/>
          <pc:sldMk cId="3434404759" sldId="388"/>
        </pc:sldMkLst>
        <pc:spChg chg="del">
          <ac:chgData name="aleksandar erceg" userId="42a9dc3b-1874-4f1f-8add-4cb714bad5a4" providerId="ADAL" clId="{9C4F9B67-7B60-426F-8710-10293E4231D1}" dt="2019-01-18T16:41:09.582" v="28" actId="478"/>
          <ac:spMkLst>
            <pc:docMk/>
            <pc:sldMk cId="3434404759" sldId="388"/>
            <ac:spMk id="8" creationId="{00000000-0000-0000-0000-000000000000}"/>
          </ac:spMkLst>
        </pc:spChg>
        <pc:spChg chg="add mod">
          <ac:chgData name="aleksandar erceg" userId="42a9dc3b-1874-4f1f-8add-4cb714bad5a4" providerId="ADAL" clId="{9C4F9B67-7B60-426F-8710-10293E4231D1}" dt="2019-01-18T16:41:26.234" v="33" actId="14100"/>
          <ac:spMkLst>
            <pc:docMk/>
            <pc:sldMk cId="3434404759" sldId="388"/>
            <ac:spMk id="11" creationId="{79164C56-C832-4850-99C7-5C6A523B3281}"/>
          </ac:spMkLst>
        </pc:spChg>
        <pc:picChg chg="del">
          <ac:chgData name="aleksandar erceg" userId="42a9dc3b-1874-4f1f-8add-4cb714bad5a4" providerId="ADAL" clId="{9C4F9B67-7B60-426F-8710-10293E4231D1}" dt="2019-01-18T16:41:07.817" v="27" actId="478"/>
          <ac:picMkLst>
            <pc:docMk/>
            <pc:sldMk cId="3434404759" sldId="388"/>
            <ac:picMk id="7" creationId="{00000000-0000-0000-0000-000000000000}"/>
          </ac:picMkLst>
        </pc:picChg>
        <pc:picChg chg="add mod">
          <ac:chgData name="aleksandar erceg" userId="42a9dc3b-1874-4f1f-8add-4cb714bad5a4" providerId="ADAL" clId="{9C4F9B67-7B60-426F-8710-10293E4231D1}" dt="2019-01-18T16:41:18.216" v="31" actId="14100"/>
          <ac:picMkLst>
            <pc:docMk/>
            <pc:sldMk cId="3434404759" sldId="388"/>
            <ac:picMk id="10" creationId="{093EE989-8F35-4474-BDBA-A7017DB55243}"/>
          </ac:picMkLst>
        </pc:picChg>
      </pc:sldChg>
      <pc:sldChg chg="addSp delSp modSp">
        <pc:chgData name="aleksandar erceg" userId="42a9dc3b-1874-4f1f-8add-4cb714bad5a4" providerId="ADAL" clId="{9C4F9B67-7B60-426F-8710-10293E4231D1}" dt="2019-01-18T16:45:07.890" v="78" actId="1076"/>
        <pc:sldMkLst>
          <pc:docMk/>
          <pc:sldMk cId="1298905582" sldId="391"/>
        </pc:sldMkLst>
        <pc:spChg chg="del">
          <ac:chgData name="aleksandar erceg" userId="42a9dc3b-1874-4f1f-8add-4cb714bad5a4" providerId="ADAL" clId="{9C4F9B67-7B60-426F-8710-10293E4231D1}" dt="2019-01-18T16:44:33.862" v="70" actId="478"/>
          <ac:spMkLst>
            <pc:docMk/>
            <pc:sldMk cId="1298905582" sldId="391"/>
            <ac:spMk id="2" creationId="{00000000-0000-0000-0000-000000000000}"/>
          </ac:spMkLst>
        </pc:spChg>
        <pc:spChg chg="add del mod">
          <ac:chgData name="aleksandar erceg" userId="42a9dc3b-1874-4f1f-8add-4cb714bad5a4" providerId="ADAL" clId="{9C4F9B67-7B60-426F-8710-10293E4231D1}" dt="2019-01-18T16:44:52.360" v="73"/>
          <ac:spMkLst>
            <pc:docMk/>
            <pc:sldMk cId="1298905582" sldId="391"/>
            <ac:spMk id="8" creationId="{864AB635-8DCC-44DF-9861-E3044BDA93E4}"/>
          </ac:spMkLst>
        </pc:spChg>
        <pc:spChg chg="add mod">
          <ac:chgData name="aleksandar erceg" userId="42a9dc3b-1874-4f1f-8add-4cb714bad5a4" providerId="ADAL" clId="{9C4F9B67-7B60-426F-8710-10293E4231D1}" dt="2019-01-18T16:45:07.890" v="78" actId="1076"/>
          <ac:spMkLst>
            <pc:docMk/>
            <pc:sldMk cId="1298905582" sldId="391"/>
            <ac:spMk id="15" creationId="{71E72985-9414-43B9-9147-74E14A337DD1}"/>
          </ac:spMkLst>
        </pc:spChg>
        <pc:picChg chg="del mod">
          <ac:chgData name="aleksandar erceg" userId="42a9dc3b-1874-4f1f-8add-4cb714bad5a4" providerId="ADAL" clId="{9C4F9B67-7B60-426F-8710-10293E4231D1}" dt="2019-01-18T16:44:31.893" v="69" actId="478"/>
          <ac:picMkLst>
            <pc:docMk/>
            <pc:sldMk cId="1298905582" sldId="391"/>
            <ac:picMk id="5" creationId="{00000000-0000-0000-0000-000000000000}"/>
          </ac:picMkLst>
        </pc:picChg>
        <pc:picChg chg="add mod">
          <ac:chgData name="aleksandar erceg" userId="42a9dc3b-1874-4f1f-8add-4cb714bad5a4" providerId="ADAL" clId="{9C4F9B67-7B60-426F-8710-10293E4231D1}" dt="2019-01-18T16:44:58.512" v="75" actId="1076"/>
          <ac:picMkLst>
            <pc:docMk/>
            <pc:sldMk cId="1298905582" sldId="391"/>
            <ac:picMk id="7" creationId="{41171183-6944-42F5-A1F9-7C92856ABD88}"/>
          </ac:picMkLst>
        </pc:picChg>
      </pc:sldChg>
      <pc:sldChg chg="addSp delSp modSp">
        <pc:chgData name="aleksandar erceg" userId="42a9dc3b-1874-4f1f-8add-4cb714bad5a4" providerId="ADAL" clId="{9C4F9B67-7B60-426F-8710-10293E4231D1}" dt="2019-01-18T16:38:24.163" v="14" actId="14100"/>
        <pc:sldMkLst>
          <pc:docMk/>
          <pc:sldMk cId="2169137395" sldId="392"/>
        </pc:sldMkLst>
        <pc:spChg chg="add mod">
          <ac:chgData name="aleksandar erceg" userId="42a9dc3b-1874-4f1f-8add-4cb714bad5a4" providerId="ADAL" clId="{9C4F9B67-7B60-426F-8710-10293E4231D1}" dt="2019-01-18T16:38:24.163" v="14" actId="14100"/>
          <ac:spMkLst>
            <pc:docMk/>
            <pc:sldMk cId="2169137395" sldId="392"/>
            <ac:spMk id="5" creationId="{D3BBD10F-BF4A-40FA-8908-6BBE553D0E08}"/>
          </ac:spMkLst>
        </pc:spChg>
        <pc:spChg chg="del">
          <ac:chgData name="aleksandar erceg" userId="42a9dc3b-1874-4f1f-8add-4cb714bad5a4" providerId="ADAL" clId="{9C4F9B67-7B60-426F-8710-10293E4231D1}" dt="2019-01-18T16:38:14.301" v="12" actId="478"/>
          <ac:spMkLst>
            <pc:docMk/>
            <pc:sldMk cId="2169137395" sldId="392"/>
            <ac:spMk id="9" creationId="{00000000-0000-0000-0000-000000000000}"/>
          </ac:spMkLst>
        </pc:spChg>
        <pc:picChg chg="add mod">
          <ac:chgData name="aleksandar erceg" userId="42a9dc3b-1874-4f1f-8add-4cb714bad5a4" providerId="ADAL" clId="{9C4F9B67-7B60-426F-8710-10293E4231D1}" dt="2019-01-18T16:38:12.363" v="11" actId="1076"/>
          <ac:picMkLst>
            <pc:docMk/>
            <pc:sldMk cId="2169137395" sldId="392"/>
            <ac:picMk id="3" creationId="{EED21F6C-C69D-4BF4-B6C3-4197B5D521CB}"/>
          </ac:picMkLst>
        </pc:picChg>
        <pc:picChg chg="del">
          <ac:chgData name="aleksandar erceg" userId="42a9dc3b-1874-4f1f-8add-4cb714bad5a4" providerId="ADAL" clId="{9C4F9B67-7B60-426F-8710-10293E4231D1}" dt="2019-01-18T16:38:03.766" v="8" actId="478"/>
          <ac:picMkLst>
            <pc:docMk/>
            <pc:sldMk cId="2169137395" sldId="392"/>
            <ac:picMk id="4" creationId="{00000000-0000-0000-0000-000000000000}"/>
          </ac:picMkLst>
        </pc:picChg>
      </pc:sldChg>
      <pc:sldChg chg="addSp delSp modSp">
        <pc:chgData name="aleksandar erceg" userId="42a9dc3b-1874-4f1f-8add-4cb714bad5a4" providerId="ADAL" clId="{9C4F9B67-7B60-426F-8710-10293E4231D1}" dt="2019-01-18T16:42:26.581" v="42" actId="1076"/>
        <pc:sldMkLst>
          <pc:docMk/>
          <pc:sldMk cId="599649551" sldId="393"/>
        </pc:sldMkLst>
        <pc:spChg chg="add mod">
          <ac:chgData name="aleksandar erceg" userId="42a9dc3b-1874-4f1f-8add-4cb714bad5a4" providerId="ADAL" clId="{9C4F9B67-7B60-426F-8710-10293E4231D1}" dt="2019-01-18T16:42:26.581" v="42" actId="1076"/>
          <ac:spMkLst>
            <pc:docMk/>
            <pc:sldMk cId="599649551" sldId="393"/>
            <ac:spMk id="5" creationId="{1E62EF2A-4268-4166-BFCA-DB388DA4A485}"/>
          </ac:spMkLst>
        </pc:spChg>
        <pc:spChg chg="del mod">
          <ac:chgData name="aleksandar erceg" userId="42a9dc3b-1874-4f1f-8add-4cb714bad5a4" providerId="ADAL" clId="{9C4F9B67-7B60-426F-8710-10293E4231D1}" dt="2019-01-18T16:42:17.657" v="40" actId="478"/>
          <ac:spMkLst>
            <pc:docMk/>
            <pc:sldMk cId="599649551" sldId="393"/>
            <ac:spMk id="13" creationId="{00000000-0000-0000-0000-000000000000}"/>
          </ac:spMkLst>
        </pc:spChg>
        <pc:picChg chg="add mod">
          <ac:chgData name="aleksandar erceg" userId="42a9dc3b-1874-4f1f-8add-4cb714bad5a4" providerId="ADAL" clId="{9C4F9B67-7B60-426F-8710-10293E4231D1}" dt="2019-01-18T16:42:22.971" v="41" actId="1076"/>
          <ac:picMkLst>
            <pc:docMk/>
            <pc:sldMk cId="599649551" sldId="393"/>
            <ac:picMk id="3" creationId="{E5036EC3-7DC2-4F9D-A003-2CD57597F97B}"/>
          </ac:picMkLst>
        </pc:picChg>
        <pc:picChg chg="del">
          <ac:chgData name="aleksandar erceg" userId="42a9dc3b-1874-4f1f-8add-4cb714bad5a4" providerId="ADAL" clId="{9C4F9B67-7B60-426F-8710-10293E4231D1}" dt="2019-01-18T16:42:11.313" v="35" actId="478"/>
          <ac:picMkLst>
            <pc:docMk/>
            <pc:sldMk cId="599649551" sldId="393"/>
            <ac:picMk id="12" creationId="{00000000-0000-0000-0000-000000000000}"/>
          </ac:picMkLst>
        </pc:picChg>
      </pc:sldChg>
      <pc:sldChg chg="addSp delSp modSp">
        <pc:chgData name="aleksandar erceg" userId="42a9dc3b-1874-4f1f-8add-4cb714bad5a4" providerId="ADAL" clId="{9C4F9B67-7B60-426F-8710-10293E4231D1}" dt="2019-01-18T16:52:03.906" v="97" actId="26606"/>
        <pc:sldMkLst>
          <pc:docMk/>
          <pc:sldMk cId="3654508299" sldId="394"/>
        </pc:sldMkLst>
        <pc:spChg chg="mod">
          <ac:chgData name="aleksandar erceg" userId="42a9dc3b-1874-4f1f-8add-4cb714bad5a4" providerId="ADAL" clId="{9C4F9B67-7B60-426F-8710-10293E4231D1}" dt="2019-01-18T16:52:03.906" v="97" actId="26606"/>
          <ac:spMkLst>
            <pc:docMk/>
            <pc:sldMk cId="3654508299" sldId="394"/>
            <ac:spMk id="2" creationId="{4747EDA4-B7B7-4EED-ACB9-7ACAEE986471}"/>
          </ac:spMkLst>
        </pc:spChg>
        <pc:spChg chg="mod">
          <ac:chgData name="aleksandar erceg" userId="42a9dc3b-1874-4f1f-8add-4cb714bad5a4" providerId="ADAL" clId="{9C4F9B67-7B60-426F-8710-10293E4231D1}" dt="2019-01-18T16:52:03.906" v="97" actId="26606"/>
          <ac:spMkLst>
            <pc:docMk/>
            <pc:sldMk cId="3654508299" sldId="394"/>
            <ac:spMk id="3" creationId="{787B521A-433A-4FEB-BD94-C28157EFB223}"/>
          </ac:spMkLst>
        </pc:spChg>
        <pc:spChg chg="mod">
          <ac:chgData name="aleksandar erceg" userId="42a9dc3b-1874-4f1f-8add-4cb714bad5a4" providerId="ADAL" clId="{9C4F9B67-7B60-426F-8710-10293E4231D1}" dt="2019-01-18T16:52:03.906" v="97" actId="26606"/>
          <ac:spMkLst>
            <pc:docMk/>
            <pc:sldMk cId="3654508299" sldId="394"/>
            <ac:spMk id="5" creationId="{D2935C2D-BF03-4C0E-B5E8-0D4202B319C3}"/>
          </ac:spMkLst>
        </pc:spChg>
        <pc:spChg chg="add mod">
          <ac:chgData name="aleksandar erceg" userId="42a9dc3b-1874-4f1f-8add-4cb714bad5a4" providerId="ADAL" clId="{9C4F9B67-7B60-426F-8710-10293E4231D1}" dt="2019-01-18T16:52:03.906" v="97" actId="26606"/>
          <ac:spMkLst>
            <pc:docMk/>
            <pc:sldMk cId="3654508299" sldId="394"/>
            <ac:spMk id="8" creationId="{2EAABD90-8052-435F-A75B-063BD48D0D34}"/>
          </ac:spMkLst>
        </pc:spChg>
        <pc:spChg chg="add del">
          <ac:chgData name="aleksandar erceg" userId="42a9dc3b-1874-4f1f-8add-4cb714bad5a4" providerId="ADAL" clId="{9C4F9B67-7B60-426F-8710-10293E4231D1}" dt="2019-01-18T16:52:03.906" v="97" actId="26606"/>
          <ac:spMkLst>
            <pc:docMk/>
            <pc:sldMk cId="3654508299" sldId="394"/>
            <ac:spMk id="11" creationId="{C607803A-4E99-444E-94F7-8785CDDF5849}"/>
          </ac:spMkLst>
        </pc:spChg>
        <pc:spChg chg="add mod">
          <ac:chgData name="aleksandar erceg" userId="42a9dc3b-1874-4f1f-8add-4cb714bad5a4" providerId="ADAL" clId="{9C4F9B67-7B60-426F-8710-10293E4231D1}" dt="2019-01-18T16:52:03.906" v="97" actId="26606"/>
          <ac:spMkLst>
            <pc:docMk/>
            <pc:sldMk cId="3654508299" sldId="394"/>
            <ac:spMk id="12" creationId="{53D4E671-5EFB-4C62-9E51-93F11A459772}"/>
          </ac:spMkLst>
        </pc:spChg>
        <pc:spChg chg="add del">
          <ac:chgData name="aleksandar erceg" userId="42a9dc3b-1874-4f1f-8add-4cb714bad5a4" providerId="ADAL" clId="{9C4F9B67-7B60-426F-8710-10293E4231D1}" dt="2019-01-18T16:52:03.906" v="97" actId="26606"/>
          <ac:spMkLst>
            <pc:docMk/>
            <pc:sldMk cId="3654508299" sldId="394"/>
            <ac:spMk id="13" creationId="{2989BE6A-C309-418E-8ADD-1616A980570D}"/>
          </ac:spMkLst>
        </pc:spChg>
        <pc:spChg chg="add del mod">
          <ac:chgData name="aleksandar erceg" userId="42a9dc3b-1874-4f1f-8add-4cb714bad5a4" providerId="ADAL" clId="{9C4F9B67-7B60-426F-8710-10293E4231D1}" dt="2019-01-18T16:51:54.571" v="94" actId="478"/>
          <ac:spMkLst>
            <pc:docMk/>
            <pc:sldMk cId="3654508299" sldId="394"/>
            <ac:spMk id="15" creationId="{101CDB9B-251C-482C-B449-AC534071AB8B}"/>
          </ac:spMkLst>
        </pc:spChg>
        <pc:spChg chg="add">
          <ac:chgData name="aleksandar erceg" userId="42a9dc3b-1874-4f1f-8add-4cb714bad5a4" providerId="ADAL" clId="{9C4F9B67-7B60-426F-8710-10293E4231D1}" dt="2019-01-18T16:52:03.906" v="97" actId="26606"/>
          <ac:spMkLst>
            <pc:docMk/>
            <pc:sldMk cId="3654508299" sldId="394"/>
            <ac:spMk id="18" creationId="{B6C29DB0-17E9-42FF-986E-0B7F493F4D24}"/>
          </ac:spMkLst>
        </pc:spChg>
        <pc:spChg chg="add">
          <ac:chgData name="aleksandar erceg" userId="42a9dc3b-1874-4f1f-8add-4cb714bad5a4" providerId="ADAL" clId="{9C4F9B67-7B60-426F-8710-10293E4231D1}" dt="2019-01-18T16:52:03.906" v="97" actId="26606"/>
          <ac:spMkLst>
            <pc:docMk/>
            <pc:sldMk cId="3654508299" sldId="394"/>
            <ac:spMk id="20" creationId="{115AD956-A5B6-4760-B8B2-11E2DF6B0212}"/>
          </ac:spMkLst>
        </pc:spChg>
        <pc:picChg chg="del">
          <ac:chgData name="aleksandar erceg" userId="42a9dc3b-1874-4f1f-8add-4cb714bad5a4" providerId="ADAL" clId="{9C4F9B67-7B60-426F-8710-10293E4231D1}" dt="2019-01-18T16:51:34.328" v="89" actId="478"/>
          <ac:picMkLst>
            <pc:docMk/>
            <pc:sldMk cId="3654508299" sldId="394"/>
            <ac:picMk id="6" creationId="{326AD9AB-AFE6-4E25-A403-1FA078122613}"/>
          </ac:picMkLst>
        </pc:picChg>
        <pc:picChg chg="add del mod">
          <ac:chgData name="aleksandar erceg" userId="42a9dc3b-1874-4f1f-8add-4cb714bad5a4" providerId="ADAL" clId="{9C4F9B67-7B60-426F-8710-10293E4231D1}" dt="2019-01-18T16:39:24.550" v="18" actId="478"/>
          <ac:picMkLst>
            <pc:docMk/>
            <pc:sldMk cId="3654508299" sldId="394"/>
            <ac:picMk id="7" creationId="{0A4654A1-DBA7-420B-8249-693944F06489}"/>
          </ac:picMkLst>
        </pc:picChg>
        <pc:picChg chg="add mod ord">
          <ac:chgData name="aleksandar erceg" userId="42a9dc3b-1874-4f1f-8add-4cb714bad5a4" providerId="ADAL" clId="{9C4F9B67-7B60-426F-8710-10293E4231D1}" dt="2019-01-18T16:52:03.906" v="97" actId="26606"/>
          <ac:picMkLst>
            <pc:docMk/>
            <pc:sldMk cId="3654508299" sldId="394"/>
            <ac:picMk id="10" creationId="{820879E6-EB66-4E01-B9BE-33F74DDBAB60}"/>
          </ac:picMkLst>
        </pc:picChg>
      </pc:sldChg>
      <pc:sldChg chg="addSp delSp modSp mod setBg">
        <pc:chgData name="aleksandar erceg" userId="42a9dc3b-1874-4f1f-8add-4cb714bad5a4" providerId="ADAL" clId="{9C4F9B67-7B60-426F-8710-10293E4231D1}" dt="2019-01-18T16:40:26.486" v="23" actId="26606"/>
        <pc:sldMkLst>
          <pc:docMk/>
          <pc:sldMk cId="1900009431" sldId="396"/>
        </pc:sldMkLst>
        <pc:spChg chg="mod">
          <ac:chgData name="aleksandar erceg" userId="42a9dc3b-1874-4f1f-8add-4cb714bad5a4" providerId="ADAL" clId="{9C4F9B67-7B60-426F-8710-10293E4231D1}" dt="2019-01-18T16:40:26.486" v="23" actId="26606"/>
          <ac:spMkLst>
            <pc:docMk/>
            <pc:sldMk cId="1900009431" sldId="396"/>
            <ac:spMk id="2" creationId="{8FD488AB-4B2D-447B-991E-2E2354C77631}"/>
          </ac:spMkLst>
        </pc:spChg>
        <pc:spChg chg="mod">
          <ac:chgData name="aleksandar erceg" userId="42a9dc3b-1874-4f1f-8add-4cb714bad5a4" providerId="ADAL" clId="{9C4F9B67-7B60-426F-8710-10293E4231D1}" dt="2019-01-18T16:40:26.486" v="23" actId="26606"/>
          <ac:spMkLst>
            <pc:docMk/>
            <pc:sldMk cId="1900009431" sldId="396"/>
            <ac:spMk id="3" creationId="{57653F33-8FFD-4A5A-B595-3690515CF4BF}"/>
          </ac:spMkLst>
        </pc:spChg>
        <pc:spChg chg="add mod">
          <ac:chgData name="aleksandar erceg" userId="42a9dc3b-1874-4f1f-8add-4cb714bad5a4" providerId="ADAL" clId="{9C4F9B67-7B60-426F-8710-10293E4231D1}" dt="2019-01-18T16:40:26.486" v="23" actId="26606"/>
          <ac:spMkLst>
            <pc:docMk/>
            <pc:sldMk cId="1900009431" sldId="396"/>
            <ac:spMk id="6" creationId="{38744D83-6463-42DC-A866-E54C83E36A70}"/>
          </ac:spMkLst>
        </pc:spChg>
        <pc:spChg chg="mod">
          <ac:chgData name="aleksandar erceg" userId="42a9dc3b-1874-4f1f-8add-4cb714bad5a4" providerId="ADAL" clId="{9C4F9B67-7B60-426F-8710-10293E4231D1}" dt="2019-01-18T16:40:26.486" v="23" actId="26606"/>
          <ac:spMkLst>
            <pc:docMk/>
            <pc:sldMk cId="1900009431" sldId="396"/>
            <ac:spMk id="14" creationId="{D6FD4306-E829-4598-A6DA-7D224A9F9596}"/>
          </ac:spMkLst>
        </pc:spChg>
        <pc:picChg chg="add mod ord">
          <ac:chgData name="aleksandar erceg" userId="42a9dc3b-1874-4f1f-8add-4cb714bad5a4" providerId="ADAL" clId="{9C4F9B67-7B60-426F-8710-10293E4231D1}" dt="2019-01-18T16:40:26.486" v="23" actId="26606"/>
          <ac:picMkLst>
            <pc:docMk/>
            <pc:sldMk cId="1900009431" sldId="396"/>
            <ac:picMk id="5" creationId="{F65EE2DC-54A8-4761-A940-A07D9FDF378F}"/>
          </ac:picMkLst>
        </pc:picChg>
        <pc:picChg chg="del">
          <ac:chgData name="aleksandar erceg" userId="42a9dc3b-1874-4f1f-8add-4cb714bad5a4" providerId="ADAL" clId="{9C4F9B67-7B60-426F-8710-10293E4231D1}" dt="2019-01-18T16:40:10.067" v="19" actId="478"/>
          <ac:picMkLst>
            <pc:docMk/>
            <pc:sldMk cId="1900009431" sldId="396"/>
            <ac:picMk id="12" creationId="{CE63D079-DF7B-4603-9E32-08D4807CB5FD}"/>
          </ac:picMkLst>
        </pc:picChg>
        <pc:cxnChg chg="add">
          <ac:chgData name="aleksandar erceg" userId="42a9dc3b-1874-4f1f-8add-4cb714bad5a4" providerId="ADAL" clId="{9C4F9B67-7B60-426F-8710-10293E4231D1}" dt="2019-01-18T16:40:26.486" v="23" actId="26606"/>
          <ac:cxnSpMkLst>
            <pc:docMk/>
            <pc:sldMk cId="1900009431" sldId="396"/>
            <ac:cxnSpMk id="19" creationId="{A7F400EE-A8A5-48AF-B4D6-291B52C6F0B0}"/>
          </ac:cxnSpMkLst>
        </pc:cxnChg>
      </pc:sldChg>
    </pc:docChg>
  </pc:docChgLst>
  <pc:docChgLst>
    <pc:chgData clId="Web-{F4A1A332-FF16-41D9-8B57-59B3C2F918C4}"/>
    <pc:docChg chg="modSld">
      <pc:chgData name="" userId="" providerId="" clId="Web-{F4A1A332-FF16-41D9-8B57-59B3C2F918C4}" dt="2019-05-20T07:48:46.936" v="0" actId="1076"/>
      <pc:docMkLst>
        <pc:docMk/>
      </pc:docMkLst>
      <pc:sldChg chg="modSp">
        <pc:chgData name="" userId="" providerId="" clId="Web-{F4A1A332-FF16-41D9-8B57-59B3C2F918C4}" dt="2019-05-20T07:48:46.936" v="0" actId="1076"/>
        <pc:sldMkLst>
          <pc:docMk/>
          <pc:sldMk cId="1043101849" sldId="395"/>
        </pc:sldMkLst>
        <pc:picChg chg="mod">
          <ac:chgData name="" userId="" providerId="" clId="Web-{F4A1A332-FF16-41D9-8B57-59B3C2F918C4}" dt="2019-05-20T07:48:46.936" v="0" actId="1076"/>
          <ac:picMkLst>
            <pc:docMk/>
            <pc:sldMk cId="1043101849" sldId="395"/>
            <ac:picMk id="23" creationId="{DE4A8CC6-2B6A-424B-9239-587F420C360F}"/>
          </ac:picMkLst>
        </pc:pic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C00A182-1AFA-447D-B101-9A308F81834E}" type="doc">
      <dgm:prSet loTypeId="urn:microsoft.com/office/officeart/2005/8/layout/matrix2" loCatId="matrix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hr-HR"/>
        </a:p>
      </dgm:t>
    </dgm:pt>
    <dgm:pt modelId="{7E73EEBA-D2DF-4040-B18A-407D2C91C808}">
      <dgm:prSet phldrT="[Text]" custT="1"/>
      <dgm:spPr/>
      <dgm:t>
        <a:bodyPr/>
        <a:lstStyle/>
        <a:p>
          <a:pPr algn="l">
            <a:lnSpc>
              <a:spcPct val="90000"/>
            </a:lnSpc>
          </a:pPr>
          <a:r>
            <a:rPr lang="en-GB" sz="2000" b="1" noProof="0" dirty="0">
              <a:latin typeface="Calibri" panose="020F0502020204030204" pitchFamily="34" charset="0"/>
            </a:rPr>
            <a:t>STRENGTHS:</a:t>
          </a:r>
        </a:p>
        <a:p>
          <a:pPr algn="l">
            <a:lnSpc>
              <a:spcPct val="90000"/>
            </a:lnSpc>
          </a:pPr>
          <a:r>
            <a:rPr lang="en-GB" sz="1200" b="1" noProof="0" dirty="0">
              <a:latin typeface="Calibri" panose="020F0502020204030204" pitchFamily="34" charset="0"/>
            </a:rPr>
            <a:t> -  </a:t>
          </a:r>
          <a:r>
            <a:rPr lang="en-GB" sz="1300" b="0" noProof="0" dirty="0">
              <a:latin typeface="Calibri" panose="020F0502020204030204" pitchFamily="34" charset="0"/>
            </a:rPr>
            <a:t>How do I differ from other people (skills, certificates,   </a:t>
          </a:r>
        </a:p>
        <a:p>
          <a:pPr algn="l">
            <a:lnSpc>
              <a:spcPct val="90000"/>
            </a:lnSpc>
          </a:pPr>
          <a:r>
            <a:rPr lang="en-GB" sz="1300" b="0" noProof="0" dirty="0">
              <a:latin typeface="Calibri" panose="020F0502020204030204" pitchFamily="34" charset="0"/>
            </a:rPr>
            <a:t>    education)?</a:t>
          </a:r>
        </a:p>
        <a:p>
          <a:pPr algn="l">
            <a:lnSpc>
              <a:spcPct val="90000"/>
            </a:lnSpc>
          </a:pPr>
          <a:r>
            <a:rPr lang="en-GB" sz="1300" b="0" noProof="0" dirty="0">
              <a:latin typeface="Calibri" panose="020F0502020204030204" pitchFamily="34" charset="0"/>
            </a:rPr>
            <a:t> - What do I do better than others?</a:t>
          </a:r>
        </a:p>
        <a:p>
          <a:pPr algn="l">
            <a:lnSpc>
              <a:spcPct val="90000"/>
            </a:lnSpc>
          </a:pPr>
          <a:r>
            <a:rPr lang="en-GB" sz="1300" b="0" noProof="0" dirty="0">
              <a:latin typeface="Calibri" panose="020F0502020204030204" pitchFamily="34" charset="0"/>
            </a:rPr>
            <a:t> - What do others see as my competitive advantage?</a:t>
          </a:r>
        </a:p>
        <a:p>
          <a:pPr algn="l">
            <a:lnSpc>
              <a:spcPct val="90000"/>
            </a:lnSpc>
          </a:pPr>
          <a:r>
            <a:rPr lang="en-GB" sz="1300" b="0" noProof="0" dirty="0">
              <a:latin typeface="Calibri" panose="020F0502020204030204" pitchFamily="34" charset="0"/>
            </a:rPr>
            <a:t> - What am I most proud of?</a:t>
          </a:r>
          <a:br>
            <a:rPr lang="en-GB" sz="1300" b="0" noProof="0" dirty="0">
              <a:latin typeface="Calibri" panose="020F0502020204030204" pitchFamily="34" charset="0"/>
            </a:rPr>
          </a:br>
          <a:r>
            <a:rPr lang="en-GB" sz="1300" b="0" noProof="0" dirty="0">
              <a:latin typeface="Calibri" panose="020F0502020204030204" pitchFamily="34" charset="0"/>
            </a:rPr>
            <a:t> - What are my values? </a:t>
          </a:r>
        </a:p>
      </dgm:t>
    </dgm:pt>
    <dgm:pt modelId="{DED25E00-4DAE-42F7-847E-6973150B3AA7}" type="parTrans" cxnId="{0933D904-7089-4B89-8294-7CCC985DD29B}">
      <dgm:prSet/>
      <dgm:spPr/>
      <dgm:t>
        <a:bodyPr/>
        <a:lstStyle/>
        <a:p>
          <a:endParaRPr lang="hr-HR"/>
        </a:p>
      </dgm:t>
    </dgm:pt>
    <dgm:pt modelId="{E05A8797-F676-44FA-A6C5-6725B20F61BC}" type="sibTrans" cxnId="{0933D904-7089-4B89-8294-7CCC985DD29B}">
      <dgm:prSet/>
      <dgm:spPr/>
      <dgm:t>
        <a:bodyPr/>
        <a:lstStyle/>
        <a:p>
          <a:endParaRPr lang="hr-HR"/>
        </a:p>
      </dgm:t>
    </dgm:pt>
    <dgm:pt modelId="{A923F37E-F55B-460B-B12F-B224AE541EF8}">
      <dgm:prSet custT="1"/>
      <dgm:spPr/>
      <dgm:t>
        <a:bodyPr/>
        <a:lstStyle/>
        <a:p>
          <a:pPr algn="l">
            <a:lnSpc>
              <a:spcPct val="90000"/>
            </a:lnSpc>
          </a:pPr>
          <a:r>
            <a:rPr lang="en-GB" sz="2000" b="1" noProof="0" dirty="0">
              <a:latin typeface="Calibri" panose="020F0502020204030204" pitchFamily="34" charset="0"/>
            </a:rPr>
            <a:t>WEAKNESSES: </a:t>
          </a:r>
        </a:p>
        <a:p>
          <a:pPr algn="l">
            <a:lnSpc>
              <a:spcPct val="80000"/>
            </a:lnSpc>
          </a:pPr>
          <a:r>
            <a:rPr lang="en-GB" sz="1300" b="1" noProof="0" dirty="0">
              <a:solidFill>
                <a:schemeClr val="tx2">
                  <a:lumMod val="75000"/>
                </a:schemeClr>
              </a:solidFill>
              <a:latin typeface="Calibri" panose="020F0502020204030204" pitchFamily="34" charset="0"/>
            </a:rPr>
            <a:t>- What assignments do I avoid because I do not </a:t>
          </a:r>
        </a:p>
        <a:p>
          <a:pPr algn="l">
            <a:lnSpc>
              <a:spcPct val="80000"/>
            </a:lnSpc>
          </a:pPr>
          <a:r>
            <a:rPr lang="en-GB" sz="1300" b="1" noProof="0" dirty="0">
              <a:solidFill>
                <a:schemeClr val="tx2">
                  <a:lumMod val="75000"/>
                </a:schemeClr>
              </a:solidFill>
              <a:latin typeface="Calibri" panose="020F0502020204030204" pitchFamily="34" charset="0"/>
            </a:rPr>
            <a:t>   think I am competitive enough?</a:t>
          </a:r>
        </a:p>
        <a:p>
          <a:pPr algn="l">
            <a:lnSpc>
              <a:spcPct val="80000"/>
            </a:lnSpc>
          </a:pPr>
          <a:r>
            <a:rPr lang="en-GB" sz="1300" b="1" noProof="0" dirty="0">
              <a:solidFill>
                <a:schemeClr val="tx2">
                  <a:lumMod val="75000"/>
                </a:schemeClr>
              </a:solidFill>
              <a:latin typeface="Calibri" panose="020F0502020204030204" pitchFamily="34" charset="0"/>
            </a:rPr>
            <a:t>- What do others see as my weaknesses?</a:t>
          </a:r>
        </a:p>
        <a:p>
          <a:pPr algn="l">
            <a:lnSpc>
              <a:spcPct val="80000"/>
            </a:lnSpc>
          </a:pPr>
          <a:r>
            <a:rPr lang="en-GB" sz="1300" b="1" noProof="0" dirty="0">
              <a:solidFill>
                <a:schemeClr val="tx2">
                  <a:lumMod val="75000"/>
                </a:schemeClr>
              </a:solidFill>
              <a:latin typeface="Calibri" panose="020F0502020204030204" pitchFamily="34" charset="0"/>
            </a:rPr>
            <a:t>- Am I completely confident in skills gained through </a:t>
          </a:r>
        </a:p>
        <a:p>
          <a:pPr algn="l">
            <a:lnSpc>
              <a:spcPct val="80000"/>
            </a:lnSpc>
          </a:pPr>
          <a:r>
            <a:rPr lang="en-GB" sz="1300" b="1" noProof="0" dirty="0">
              <a:solidFill>
                <a:schemeClr val="tx2">
                  <a:lumMod val="75000"/>
                </a:schemeClr>
              </a:solidFill>
              <a:latin typeface="Calibri" panose="020F0502020204030204" pitchFamily="34" charset="0"/>
            </a:rPr>
            <a:t>  formal education? If not, what are my weaknesses?</a:t>
          </a:r>
        </a:p>
        <a:p>
          <a:pPr marL="112713" indent="-112713" algn="l">
            <a:lnSpc>
              <a:spcPct val="80000"/>
            </a:lnSpc>
          </a:pPr>
          <a:r>
            <a:rPr lang="en-GB" sz="1300" b="1" noProof="0" dirty="0">
              <a:solidFill>
                <a:schemeClr val="tx2">
                  <a:lumMod val="75000"/>
                </a:schemeClr>
              </a:solidFill>
              <a:latin typeface="Calibri" panose="020F0502020204030204" pitchFamily="34" charset="0"/>
            </a:rPr>
            <a:t>- What are my negative behaviours (e.g. being late, poor stress and time management, disorganised)?</a:t>
          </a:r>
        </a:p>
      </dgm:t>
    </dgm:pt>
    <dgm:pt modelId="{562D1769-E848-4F9F-9D9B-2236E0DC645F}" type="parTrans" cxnId="{BC4C34C8-00C2-45D4-A516-7ED82BF25B28}">
      <dgm:prSet/>
      <dgm:spPr/>
      <dgm:t>
        <a:bodyPr/>
        <a:lstStyle/>
        <a:p>
          <a:endParaRPr lang="hr-HR"/>
        </a:p>
      </dgm:t>
    </dgm:pt>
    <dgm:pt modelId="{7939FD89-2206-414E-92BD-010C3A77319D}" type="sibTrans" cxnId="{BC4C34C8-00C2-45D4-A516-7ED82BF25B28}">
      <dgm:prSet/>
      <dgm:spPr/>
      <dgm:t>
        <a:bodyPr/>
        <a:lstStyle/>
        <a:p>
          <a:endParaRPr lang="hr-HR"/>
        </a:p>
      </dgm:t>
    </dgm:pt>
    <dgm:pt modelId="{4BAFE6D0-074A-427E-8622-B14D9CBCC410}">
      <dgm:prSet custT="1"/>
      <dgm:spPr/>
      <dgm:t>
        <a:bodyPr/>
        <a:lstStyle/>
        <a:p>
          <a:pPr algn="l"/>
          <a:r>
            <a:rPr lang="en-GB" sz="2000" b="1" noProof="0" dirty="0">
              <a:latin typeface="Calibri" panose="020F0502020204030204" pitchFamily="34" charset="0"/>
            </a:rPr>
            <a:t>OPPORTUNITIES: </a:t>
          </a:r>
          <a:endParaRPr lang="en-GB" sz="2000" b="0" noProof="0" dirty="0">
            <a:latin typeface="Calibri" panose="020F0502020204030204" pitchFamily="34" charset="0"/>
          </a:endParaRPr>
        </a:p>
        <a:p>
          <a:pPr algn="l"/>
          <a:r>
            <a:rPr lang="en-GB" sz="1100" b="1" noProof="0" dirty="0">
              <a:solidFill>
                <a:schemeClr val="tx1"/>
              </a:solidFill>
              <a:latin typeface="Calibri" panose="020F0502020204030204" pitchFamily="34" charset="0"/>
            </a:rPr>
            <a:t>- </a:t>
          </a:r>
          <a:r>
            <a:rPr lang="en-GB" sz="1300" b="1" noProof="0" dirty="0">
              <a:solidFill>
                <a:schemeClr val="tx2">
                  <a:lumMod val="75000"/>
                </a:schemeClr>
              </a:solidFill>
              <a:latin typeface="Calibri" panose="020F0502020204030204" pitchFamily="34" charset="0"/>
            </a:rPr>
            <a:t>How can I use my strengths?</a:t>
          </a:r>
        </a:p>
        <a:p>
          <a:pPr algn="l"/>
          <a:r>
            <a:rPr lang="en-GB" sz="1300" b="1" noProof="0" dirty="0">
              <a:solidFill>
                <a:schemeClr val="tx2">
                  <a:lumMod val="75000"/>
                </a:schemeClr>
              </a:solidFill>
              <a:latin typeface="Calibri" panose="020F0502020204030204" pitchFamily="34" charset="0"/>
            </a:rPr>
            <a:t>- What opportunities do I see for my own personal and </a:t>
          </a:r>
        </a:p>
        <a:p>
          <a:pPr algn="l"/>
          <a:r>
            <a:rPr lang="en-GB" sz="1300" b="1" noProof="0" dirty="0">
              <a:solidFill>
                <a:schemeClr val="tx2">
                  <a:lumMod val="75000"/>
                </a:schemeClr>
              </a:solidFill>
              <a:latin typeface="Calibri" panose="020F0502020204030204" pitchFamily="34" charset="0"/>
            </a:rPr>
            <a:t>  professional development?</a:t>
          </a:r>
        </a:p>
        <a:p>
          <a:pPr algn="l"/>
          <a:r>
            <a:rPr lang="en-GB" sz="1300" b="1" noProof="0" dirty="0">
              <a:solidFill>
                <a:schemeClr val="tx2">
                  <a:lumMod val="75000"/>
                </a:schemeClr>
              </a:solidFill>
              <a:latin typeface="Calibri" panose="020F0502020204030204" pitchFamily="34" charset="0"/>
            </a:rPr>
            <a:t>- What do I need to change in order to make personal </a:t>
          </a:r>
        </a:p>
        <a:p>
          <a:pPr algn="l"/>
          <a:r>
            <a:rPr lang="en-GB" sz="1300" b="1" noProof="0" dirty="0">
              <a:solidFill>
                <a:schemeClr val="tx2">
                  <a:lumMod val="75000"/>
                </a:schemeClr>
              </a:solidFill>
              <a:latin typeface="Calibri" panose="020F0502020204030204" pitchFamily="34" charset="0"/>
            </a:rPr>
            <a:t>  and professional progress?</a:t>
          </a:r>
        </a:p>
      </dgm:t>
    </dgm:pt>
    <dgm:pt modelId="{EA877CF5-4F52-4558-9827-D994717CAB2C}" type="parTrans" cxnId="{BEBB3BCD-C569-4742-AF6E-001503817BAD}">
      <dgm:prSet/>
      <dgm:spPr/>
      <dgm:t>
        <a:bodyPr/>
        <a:lstStyle/>
        <a:p>
          <a:endParaRPr lang="hr-HR"/>
        </a:p>
      </dgm:t>
    </dgm:pt>
    <dgm:pt modelId="{40637F8C-6301-42C9-B331-EE74698077A4}" type="sibTrans" cxnId="{BEBB3BCD-C569-4742-AF6E-001503817BAD}">
      <dgm:prSet/>
      <dgm:spPr/>
      <dgm:t>
        <a:bodyPr/>
        <a:lstStyle/>
        <a:p>
          <a:endParaRPr lang="hr-HR"/>
        </a:p>
      </dgm:t>
    </dgm:pt>
    <dgm:pt modelId="{F2BB9162-9458-47E9-AB06-63CA618817A7}">
      <dgm:prSet custT="1"/>
      <dgm:spPr/>
      <dgm:t>
        <a:bodyPr/>
        <a:lstStyle/>
        <a:p>
          <a:pPr algn="l"/>
          <a:r>
            <a:rPr lang="en-GB" sz="2000" b="1" noProof="0" dirty="0">
              <a:latin typeface="Calibri" panose="020F0502020204030204" pitchFamily="34" charset="0"/>
            </a:rPr>
            <a:t>THREATS: </a:t>
          </a:r>
        </a:p>
        <a:p>
          <a:pPr algn="l"/>
          <a:r>
            <a:rPr lang="en-GB" sz="900" b="1" noProof="0" dirty="0">
              <a:latin typeface="Calibri" panose="020F0502020204030204" pitchFamily="34" charset="0"/>
            </a:rPr>
            <a:t>- </a:t>
          </a:r>
          <a:r>
            <a:rPr lang="en-GB" sz="1300" noProof="0" dirty="0">
              <a:latin typeface="Calibri" panose="020F0502020204030204" pitchFamily="34" charset="0"/>
            </a:rPr>
            <a:t>What obstacles do I notice when studying?  </a:t>
          </a:r>
        </a:p>
        <a:p>
          <a:pPr marL="112713" indent="-112713" algn="l"/>
          <a:r>
            <a:rPr lang="en-GB" sz="1300" noProof="0" dirty="0">
              <a:latin typeface="Calibri" panose="020F0502020204030204" pitchFamily="34" charset="0"/>
            </a:rPr>
            <a:t>- Who are my competitors (e.g. for projects, tasks, activities)?</a:t>
          </a:r>
        </a:p>
        <a:p>
          <a:pPr algn="l"/>
          <a:r>
            <a:rPr lang="en-GB" sz="1300" noProof="0" dirty="0">
              <a:latin typeface="Calibri" panose="020F0502020204030204" pitchFamily="34" charset="0"/>
            </a:rPr>
            <a:t>- Can some of my weaknesses become a threats?</a:t>
          </a:r>
          <a:endParaRPr lang="en-GB" sz="1300" b="1" noProof="0" dirty="0">
            <a:latin typeface="Calibri" panose="020F0502020204030204" pitchFamily="34" charset="0"/>
          </a:endParaRPr>
        </a:p>
      </dgm:t>
    </dgm:pt>
    <dgm:pt modelId="{4C6CD671-9958-4007-B516-E601343FBF74}" type="parTrans" cxnId="{C8754A38-1ADA-451A-8F59-4AAC163265AF}">
      <dgm:prSet/>
      <dgm:spPr/>
      <dgm:t>
        <a:bodyPr/>
        <a:lstStyle/>
        <a:p>
          <a:endParaRPr lang="hr-HR"/>
        </a:p>
      </dgm:t>
    </dgm:pt>
    <dgm:pt modelId="{70FD64C7-545F-4C59-884A-D96B6BF4412F}" type="sibTrans" cxnId="{C8754A38-1ADA-451A-8F59-4AAC163265AF}">
      <dgm:prSet/>
      <dgm:spPr/>
      <dgm:t>
        <a:bodyPr/>
        <a:lstStyle/>
        <a:p>
          <a:endParaRPr lang="hr-HR"/>
        </a:p>
      </dgm:t>
    </dgm:pt>
    <dgm:pt modelId="{A9ADB63D-453F-4370-A959-B42D6C2EBF70}" type="pres">
      <dgm:prSet presAssocID="{5C00A182-1AFA-447D-B101-9A308F81834E}" presName="matrix" presStyleCnt="0">
        <dgm:presLayoutVars>
          <dgm:chMax val="1"/>
          <dgm:dir/>
          <dgm:resizeHandles val="exact"/>
        </dgm:presLayoutVars>
      </dgm:prSet>
      <dgm:spPr/>
    </dgm:pt>
    <dgm:pt modelId="{B073655D-3126-4080-9CD9-ADFEAC8254B0}" type="pres">
      <dgm:prSet presAssocID="{5C00A182-1AFA-447D-B101-9A308F81834E}" presName="axisShape" presStyleLbl="bgShp" presStyleIdx="0" presStyleCnt="1" custScaleX="201991"/>
      <dgm:spPr>
        <a:solidFill>
          <a:schemeClr val="tx1">
            <a:lumMod val="75000"/>
            <a:lumOff val="25000"/>
          </a:schemeClr>
        </a:solidFill>
      </dgm:spPr>
    </dgm:pt>
    <dgm:pt modelId="{CA1CBEB8-A9E0-4237-948C-DF947390004B}" type="pres">
      <dgm:prSet presAssocID="{5C00A182-1AFA-447D-B101-9A308F81834E}" presName="rect1" presStyleLbl="node1" presStyleIdx="0" presStyleCnt="4" custScaleX="228014" custScaleY="114881" custLinFactNeighborX="-63321" custLinFactNeighborY="-4777">
        <dgm:presLayoutVars>
          <dgm:chMax val="0"/>
          <dgm:chPref val="0"/>
          <dgm:bulletEnabled val="1"/>
        </dgm:presLayoutVars>
      </dgm:prSet>
      <dgm:spPr/>
    </dgm:pt>
    <dgm:pt modelId="{B2999632-8CC3-4989-8E61-850149455AFD}" type="pres">
      <dgm:prSet presAssocID="{5C00A182-1AFA-447D-B101-9A308F81834E}" presName="rect2" presStyleLbl="node1" presStyleIdx="1" presStyleCnt="4" custScaleX="223505" custScaleY="120184" custLinFactNeighborX="61067" custLinFactNeighborY="-5509">
        <dgm:presLayoutVars>
          <dgm:chMax val="0"/>
          <dgm:chPref val="0"/>
          <dgm:bulletEnabled val="1"/>
        </dgm:presLayoutVars>
      </dgm:prSet>
      <dgm:spPr/>
    </dgm:pt>
    <dgm:pt modelId="{FF84100B-FF97-4FE5-AAB2-ADD71DA2DD38}" type="pres">
      <dgm:prSet presAssocID="{5C00A182-1AFA-447D-B101-9A308F81834E}" presName="rect3" presStyleLbl="node1" presStyleIdx="2" presStyleCnt="4" custScaleX="230077" custScaleY="112623" custLinFactNeighborX="-64353" custLinFactNeighborY="109">
        <dgm:presLayoutVars>
          <dgm:chMax val="0"/>
          <dgm:chPref val="0"/>
          <dgm:bulletEnabled val="1"/>
        </dgm:presLayoutVars>
      </dgm:prSet>
      <dgm:spPr/>
    </dgm:pt>
    <dgm:pt modelId="{4EC42414-1BDE-477C-8D01-59697610C328}" type="pres">
      <dgm:prSet presAssocID="{5C00A182-1AFA-447D-B101-9A308F81834E}" presName="rect4" presStyleLbl="node1" presStyleIdx="3" presStyleCnt="4" custScaleX="222808" custScaleY="112623" custLinFactNeighborX="60719" custLinFactNeighborY="1991">
        <dgm:presLayoutVars>
          <dgm:chMax val="0"/>
          <dgm:chPref val="0"/>
          <dgm:bulletEnabled val="1"/>
        </dgm:presLayoutVars>
      </dgm:prSet>
      <dgm:spPr/>
    </dgm:pt>
  </dgm:ptLst>
  <dgm:cxnLst>
    <dgm:cxn modelId="{0933D904-7089-4B89-8294-7CCC985DD29B}" srcId="{5C00A182-1AFA-447D-B101-9A308F81834E}" destId="{7E73EEBA-D2DF-4040-B18A-407D2C91C808}" srcOrd="0" destOrd="0" parTransId="{DED25E00-4DAE-42F7-847E-6973150B3AA7}" sibTransId="{E05A8797-F676-44FA-A6C5-6725B20F61BC}"/>
    <dgm:cxn modelId="{C8754A38-1ADA-451A-8F59-4AAC163265AF}" srcId="{5C00A182-1AFA-447D-B101-9A308F81834E}" destId="{F2BB9162-9458-47E9-AB06-63CA618817A7}" srcOrd="3" destOrd="0" parTransId="{4C6CD671-9958-4007-B516-E601343FBF74}" sibTransId="{70FD64C7-545F-4C59-884A-D96B6BF4412F}"/>
    <dgm:cxn modelId="{FEB83857-E801-4DDC-AE7A-CB7A51038675}" type="presOf" srcId="{4BAFE6D0-074A-427E-8622-B14D9CBCC410}" destId="{FF84100B-FF97-4FE5-AAB2-ADD71DA2DD38}" srcOrd="0" destOrd="0" presId="urn:microsoft.com/office/officeart/2005/8/layout/matrix2"/>
    <dgm:cxn modelId="{D4DC5577-4127-4C48-A534-58F9D20FC77A}" type="presOf" srcId="{7E73EEBA-D2DF-4040-B18A-407D2C91C808}" destId="{CA1CBEB8-A9E0-4237-948C-DF947390004B}" srcOrd="0" destOrd="0" presId="urn:microsoft.com/office/officeart/2005/8/layout/matrix2"/>
    <dgm:cxn modelId="{1EBC577D-6F3E-40AF-A4B9-35AD35329F74}" type="presOf" srcId="{5C00A182-1AFA-447D-B101-9A308F81834E}" destId="{A9ADB63D-453F-4370-A959-B42D6C2EBF70}" srcOrd="0" destOrd="0" presId="urn:microsoft.com/office/officeart/2005/8/layout/matrix2"/>
    <dgm:cxn modelId="{9F4D3E89-17C9-479F-9CBB-4518F6B80398}" type="presOf" srcId="{F2BB9162-9458-47E9-AB06-63CA618817A7}" destId="{4EC42414-1BDE-477C-8D01-59697610C328}" srcOrd="0" destOrd="0" presId="urn:microsoft.com/office/officeart/2005/8/layout/matrix2"/>
    <dgm:cxn modelId="{BC4C34C8-00C2-45D4-A516-7ED82BF25B28}" srcId="{5C00A182-1AFA-447D-B101-9A308F81834E}" destId="{A923F37E-F55B-460B-B12F-B224AE541EF8}" srcOrd="1" destOrd="0" parTransId="{562D1769-E848-4F9F-9D9B-2236E0DC645F}" sibTransId="{7939FD89-2206-414E-92BD-010C3A77319D}"/>
    <dgm:cxn modelId="{BEBB3BCD-C569-4742-AF6E-001503817BAD}" srcId="{5C00A182-1AFA-447D-B101-9A308F81834E}" destId="{4BAFE6D0-074A-427E-8622-B14D9CBCC410}" srcOrd="2" destOrd="0" parTransId="{EA877CF5-4F52-4558-9827-D994717CAB2C}" sibTransId="{40637F8C-6301-42C9-B331-EE74698077A4}"/>
    <dgm:cxn modelId="{83B345F5-9F58-4922-BD17-D1F91AEE3B4E}" type="presOf" srcId="{A923F37E-F55B-460B-B12F-B224AE541EF8}" destId="{B2999632-8CC3-4989-8E61-850149455AFD}" srcOrd="0" destOrd="0" presId="urn:microsoft.com/office/officeart/2005/8/layout/matrix2"/>
    <dgm:cxn modelId="{7F5206A5-9660-4B0D-9034-9628A59E0B1B}" type="presParOf" srcId="{A9ADB63D-453F-4370-A959-B42D6C2EBF70}" destId="{B073655D-3126-4080-9CD9-ADFEAC8254B0}" srcOrd="0" destOrd="0" presId="urn:microsoft.com/office/officeart/2005/8/layout/matrix2"/>
    <dgm:cxn modelId="{4E34155B-EBD1-447A-A7F6-71C29ECEB71F}" type="presParOf" srcId="{A9ADB63D-453F-4370-A959-B42D6C2EBF70}" destId="{CA1CBEB8-A9E0-4237-948C-DF947390004B}" srcOrd="1" destOrd="0" presId="urn:microsoft.com/office/officeart/2005/8/layout/matrix2"/>
    <dgm:cxn modelId="{52F4DCE4-1D6D-4FF2-AD36-513F5D16819F}" type="presParOf" srcId="{A9ADB63D-453F-4370-A959-B42D6C2EBF70}" destId="{B2999632-8CC3-4989-8E61-850149455AFD}" srcOrd="2" destOrd="0" presId="urn:microsoft.com/office/officeart/2005/8/layout/matrix2"/>
    <dgm:cxn modelId="{DBA7791F-496D-49CD-A590-EFED86B24426}" type="presParOf" srcId="{A9ADB63D-453F-4370-A959-B42D6C2EBF70}" destId="{FF84100B-FF97-4FE5-AAB2-ADD71DA2DD38}" srcOrd="3" destOrd="0" presId="urn:microsoft.com/office/officeart/2005/8/layout/matrix2"/>
    <dgm:cxn modelId="{391CA2F6-4635-4561-B173-8CF54230B094}" type="presParOf" srcId="{A9ADB63D-453F-4370-A959-B42D6C2EBF70}" destId="{4EC42414-1BDE-477C-8D01-59697610C328}" srcOrd="4" destOrd="0" presId="urn:microsoft.com/office/officeart/2005/8/layout/matrix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0EAADF3-1972-4236-9B58-C63203E3FD05}" type="doc">
      <dgm:prSet loTypeId="urn:microsoft.com/office/officeart/2005/8/layout/defaul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63F1BBBC-922E-4B87-B322-66CEA0AD9D7F}">
      <dgm:prSet/>
      <dgm:spPr/>
      <dgm:t>
        <a:bodyPr/>
        <a:lstStyle/>
        <a:p>
          <a:r>
            <a:rPr lang="en-GB" dirty="0"/>
            <a:t>Develops Relationships</a:t>
          </a:r>
        </a:p>
      </dgm:t>
    </dgm:pt>
    <dgm:pt modelId="{FD9EB7A5-6476-4379-90CC-26A7DEB641E6}" type="parTrans" cxnId="{A4DDD571-231F-4B53-9356-DDB2A4F9AFC2}">
      <dgm:prSet/>
      <dgm:spPr/>
      <dgm:t>
        <a:bodyPr/>
        <a:lstStyle/>
        <a:p>
          <a:endParaRPr lang="en-US"/>
        </a:p>
      </dgm:t>
    </dgm:pt>
    <dgm:pt modelId="{B9018A40-0BB3-4301-8607-45A22BE0393B}" type="sibTrans" cxnId="{A4DDD571-231F-4B53-9356-DDB2A4F9AFC2}">
      <dgm:prSet/>
      <dgm:spPr/>
      <dgm:t>
        <a:bodyPr/>
        <a:lstStyle/>
        <a:p>
          <a:endParaRPr lang="en-US"/>
        </a:p>
      </dgm:t>
    </dgm:pt>
    <dgm:pt modelId="{2B666D33-F247-49AC-BAC8-A752BE062E03}">
      <dgm:prSet/>
      <dgm:spPr/>
      <dgm:t>
        <a:bodyPr/>
        <a:lstStyle/>
        <a:p>
          <a:r>
            <a:rPr lang="en-GB" dirty="0"/>
            <a:t>Increases Visibility</a:t>
          </a:r>
        </a:p>
      </dgm:t>
    </dgm:pt>
    <dgm:pt modelId="{7BB443B6-F54B-4FDD-B4C9-68ACCA89CE67}" type="parTrans" cxnId="{E6EF0CA5-0E59-4A38-BFC8-7535BAA018E3}">
      <dgm:prSet/>
      <dgm:spPr/>
      <dgm:t>
        <a:bodyPr/>
        <a:lstStyle/>
        <a:p>
          <a:endParaRPr lang="en-US"/>
        </a:p>
      </dgm:t>
    </dgm:pt>
    <dgm:pt modelId="{195A948D-8C2E-4B78-BE15-A7D893FC8CFD}" type="sibTrans" cxnId="{E6EF0CA5-0E59-4A38-BFC8-7535BAA018E3}">
      <dgm:prSet/>
      <dgm:spPr/>
      <dgm:t>
        <a:bodyPr/>
        <a:lstStyle/>
        <a:p>
          <a:endParaRPr lang="en-US"/>
        </a:p>
      </dgm:t>
    </dgm:pt>
    <dgm:pt modelId="{4A1776B0-0F33-4B26-9202-C08C5ED76B84}">
      <dgm:prSet/>
      <dgm:spPr/>
      <dgm:t>
        <a:bodyPr/>
        <a:lstStyle/>
        <a:p>
          <a:r>
            <a:rPr lang="en-GB" dirty="0">
              <a:solidFill>
                <a:schemeClr val="bg1"/>
              </a:solidFill>
              <a:latin typeface="Calibri" panose="020F0502020204030204" pitchFamily="34" charset="0"/>
            </a:rPr>
            <a:t>Filters Information and Saves Time</a:t>
          </a:r>
          <a:endParaRPr lang="en-GB" dirty="0">
            <a:solidFill>
              <a:schemeClr val="bg1"/>
            </a:solidFill>
          </a:endParaRPr>
        </a:p>
      </dgm:t>
    </dgm:pt>
    <dgm:pt modelId="{243D309A-0938-4FDB-B1A2-967F565A6300}" type="parTrans" cxnId="{16979002-055B-4BED-AB93-00734CF904BF}">
      <dgm:prSet/>
      <dgm:spPr/>
      <dgm:t>
        <a:bodyPr/>
        <a:lstStyle/>
        <a:p>
          <a:endParaRPr lang="en-US"/>
        </a:p>
      </dgm:t>
    </dgm:pt>
    <dgm:pt modelId="{1A091AC5-A9BD-4D3F-A3E1-279FFD906142}" type="sibTrans" cxnId="{16979002-055B-4BED-AB93-00734CF904BF}">
      <dgm:prSet/>
      <dgm:spPr/>
      <dgm:t>
        <a:bodyPr/>
        <a:lstStyle/>
        <a:p>
          <a:endParaRPr lang="en-US"/>
        </a:p>
      </dgm:t>
    </dgm:pt>
    <dgm:pt modelId="{E12E44A6-C1C2-42AB-88D2-819C9D029A92}">
      <dgm:prSet/>
      <dgm:spPr/>
      <dgm:t>
        <a:bodyPr/>
        <a:lstStyle/>
        <a:p>
          <a:r>
            <a:rPr lang="en-GB" dirty="0">
              <a:solidFill>
                <a:schemeClr val="bg1"/>
              </a:solidFill>
              <a:latin typeface="Calibri" panose="020F0502020204030204" pitchFamily="34" charset="0"/>
            </a:rPr>
            <a:t>Requests Preparation</a:t>
          </a:r>
          <a:endParaRPr lang="en-GB" dirty="0">
            <a:solidFill>
              <a:schemeClr val="bg1"/>
            </a:solidFill>
          </a:endParaRPr>
        </a:p>
      </dgm:t>
    </dgm:pt>
    <dgm:pt modelId="{D268EE06-8C22-481E-98F9-7E4E9103A3DB}" type="parTrans" cxnId="{A3148E4D-C2BB-491D-9728-9CCCC6F81010}">
      <dgm:prSet/>
      <dgm:spPr/>
      <dgm:t>
        <a:bodyPr/>
        <a:lstStyle/>
        <a:p>
          <a:endParaRPr lang="en-US"/>
        </a:p>
      </dgm:t>
    </dgm:pt>
    <dgm:pt modelId="{13F3417D-0D5E-47AE-8112-7800D26323D2}" type="sibTrans" cxnId="{A3148E4D-C2BB-491D-9728-9CCCC6F81010}">
      <dgm:prSet/>
      <dgm:spPr/>
      <dgm:t>
        <a:bodyPr/>
        <a:lstStyle/>
        <a:p>
          <a:endParaRPr lang="en-US"/>
        </a:p>
      </dgm:t>
    </dgm:pt>
    <dgm:pt modelId="{964687E6-D37D-4D26-B7E8-217E67F9E2D1}">
      <dgm:prSet/>
      <dgm:spPr/>
      <dgm:t>
        <a:bodyPr/>
        <a:lstStyle/>
        <a:p>
          <a:r>
            <a:rPr lang="en-GB" dirty="0">
              <a:solidFill>
                <a:schemeClr val="bg1"/>
              </a:solidFill>
              <a:latin typeface="Calibri" panose="020F0502020204030204" pitchFamily="34" charset="0"/>
            </a:rPr>
            <a:t>Allows Feedback</a:t>
          </a:r>
          <a:endParaRPr lang="en-GB" dirty="0">
            <a:solidFill>
              <a:schemeClr val="bg1"/>
            </a:solidFill>
          </a:endParaRPr>
        </a:p>
      </dgm:t>
    </dgm:pt>
    <dgm:pt modelId="{2AEF4535-D60A-475E-940B-9B6CD0E8E196}" type="parTrans" cxnId="{70C36A22-DF7D-4A7E-BFD7-00EA74B81C82}">
      <dgm:prSet/>
      <dgm:spPr/>
      <dgm:t>
        <a:bodyPr/>
        <a:lstStyle/>
        <a:p>
          <a:endParaRPr lang="en-US"/>
        </a:p>
      </dgm:t>
    </dgm:pt>
    <dgm:pt modelId="{9ACD168A-25BD-4A80-97E4-F1D434A0DE18}" type="sibTrans" cxnId="{70C36A22-DF7D-4A7E-BFD7-00EA74B81C82}">
      <dgm:prSet/>
      <dgm:spPr/>
      <dgm:t>
        <a:bodyPr/>
        <a:lstStyle/>
        <a:p>
          <a:endParaRPr lang="en-US"/>
        </a:p>
      </dgm:t>
    </dgm:pt>
    <dgm:pt modelId="{8594A6EC-0D6E-4001-B10C-BC49648C2148}" type="pres">
      <dgm:prSet presAssocID="{90EAADF3-1972-4236-9B58-C63203E3FD05}" presName="diagram" presStyleCnt="0">
        <dgm:presLayoutVars>
          <dgm:dir/>
          <dgm:resizeHandles val="exact"/>
        </dgm:presLayoutVars>
      </dgm:prSet>
      <dgm:spPr/>
    </dgm:pt>
    <dgm:pt modelId="{644BBDD4-8FD2-4132-9BBE-A17972EED98E}" type="pres">
      <dgm:prSet presAssocID="{63F1BBBC-922E-4B87-B322-66CEA0AD9D7F}" presName="node" presStyleLbl="node1" presStyleIdx="0" presStyleCnt="5">
        <dgm:presLayoutVars>
          <dgm:bulletEnabled val="1"/>
        </dgm:presLayoutVars>
      </dgm:prSet>
      <dgm:spPr/>
    </dgm:pt>
    <dgm:pt modelId="{8F98116E-D677-461F-93FA-ACE2773441FA}" type="pres">
      <dgm:prSet presAssocID="{B9018A40-0BB3-4301-8607-45A22BE0393B}" presName="sibTrans" presStyleCnt="0"/>
      <dgm:spPr/>
    </dgm:pt>
    <dgm:pt modelId="{8EDE5E5B-83AD-4CD6-A3A9-F1EFBAAA4DC9}" type="pres">
      <dgm:prSet presAssocID="{2B666D33-F247-49AC-BAC8-A752BE062E03}" presName="node" presStyleLbl="node1" presStyleIdx="1" presStyleCnt="5">
        <dgm:presLayoutVars>
          <dgm:bulletEnabled val="1"/>
        </dgm:presLayoutVars>
      </dgm:prSet>
      <dgm:spPr/>
    </dgm:pt>
    <dgm:pt modelId="{32D82165-3324-4A00-A430-CD69DD5351A8}" type="pres">
      <dgm:prSet presAssocID="{195A948D-8C2E-4B78-BE15-A7D893FC8CFD}" presName="sibTrans" presStyleCnt="0"/>
      <dgm:spPr/>
    </dgm:pt>
    <dgm:pt modelId="{CC987C64-04A2-464D-92BD-38F791D76601}" type="pres">
      <dgm:prSet presAssocID="{4A1776B0-0F33-4B26-9202-C08C5ED76B84}" presName="node" presStyleLbl="node1" presStyleIdx="2" presStyleCnt="5">
        <dgm:presLayoutVars>
          <dgm:bulletEnabled val="1"/>
        </dgm:presLayoutVars>
      </dgm:prSet>
      <dgm:spPr/>
    </dgm:pt>
    <dgm:pt modelId="{529D4A20-F0AA-4447-AA9B-C4D4CC13E357}" type="pres">
      <dgm:prSet presAssocID="{1A091AC5-A9BD-4D3F-A3E1-279FFD906142}" presName="sibTrans" presStyleCnt="0"/>
      <dgm:spPr/>
    </dgm:pt>
    <dgm:pt modelId="{64BAA099-0469-448B-B6BB-8CD78169C9BB}" type="pres">
      <dgm:prSet presAssocID="{E12E44A6-C1C2-42AB-88D2-819C9D029A92}" presName="node" presStyleLbl="node1" presStyleIdx="3" presStyleCnt="5">
        <dgm:presLayoutVars>
          <dgm:bulletEnabled val="1"/>
        </dgm:presLayoutVars>
      </dgm:prSet>
      <dgm:spPr/>
    </dgm:pt>
    <dgm:pt modelId="{81012F2E-461E-418F-9A97-4C8FEA97F816}" type="pres">
      <dgm:prSet presAssocID="{13F3417D-0D5E-47AE-8112-7800D26323D2}" presName="sibTrans" presStyleCnt="0"/>
      <dgm:spPr/>
    </dgm:pt>
    <dgm:pt modelId="{BDBA86C8-3BAC-4492-9CED-706DC6CC5C55}" type="pres">
      <dgm:prSet presAssocID="{964687E6-D37D-4D26-B7E8-217E67F9E2D1}" presName="node" presStyleLbl="node1" presStyleIdx="4" presStyleCnt="5">
        <dgm:presLayoutVars>
          <dgm:bulletEnabled val="1"/>
        </dgm:presLayoutVars>
      </dgm:prSet>
      <dgm:spPr/>
    </dgm:pt>
  </dgm:ptLst>
  <dgm:cxnLst>
    <dgm:cxn modelId="{16979002-055B-4BED-AB93-00734CF904BF}" srcId="{90EAADF3-1972-4236-9B58-C63203E3FD05}" destId="{4A1776B0-0F33-4B26-9202-C08C5ED76B84}" srcOrd="2" destOrd="0" parTransId="{243D309A-0938-4FDB-B1A2-967F565A6300}" sibTransId="{1A091AC5-A9BD-4D3F-A3E1-279FFD906142}"/>
    <dgm:cxn modelId="{70C36A22-DF7D-4A7E-BFD7-00EA74B81C82}" srcId="{90EAADF3-1972-4236-9B58-C63203E3FD05}" destId="{964687E6-D37D-4D26-B7E8-217E67F9E2D1}" srcOrd="4" destOrd="0" parTransId="{2AEF4535-D60A-475E-940B-9B6CD0E8E196}" sibTransId="{9ACD168A-25BD-4A80-97E4-F1D434A0DE18}"/>
    <dgm:cxn modelId="{A3E0CC2D-B94D-4A96-B2F3-1A90BFF4FA0A}" type="presOf" srcId="{964687E6-D37D-4D26-B7E8-217E67F9E2D1}" destId="{BDBA86C8-3BAC-4492-9CED-706DC6CC5C55}" srcOrd="0" destOrd="0" presId="urn:microsoft.com/office/officeart/2005/8/layout/default"/>
    <dgm:cxn modelId="{A3148E4D-C2BB-491D-9728-9CCCC6F81010}" srcId="{90EAADF3-1972-4236-9B58-C63203E3FD05}" destId="{E12E44A6-C1C2-42AB-88D2-819C9D029A92}" srcOrd="3" destOrd="0" parTransId="{D268EE06-8C22-481E-98F9-7E4E9103A3DB}" sibTransId="{13F3417D-0D5E-47AE-8112-7800D26323D2}"/>
    <dgm:cxn modelId="{A4DDD571-231F-4B53-9356-DDB2A4F9AFC2}" srcId="{90EAADF3-1972-4236-9B58-C63203E3FD05}" destId="{63F1BBBC-922E-4B87-B322-66CEA0AD9D7F}" srcOrd="0" destOrd="0" parTransId="{FD9EB7A5-6476-4379-90CC-26A7DEB641E6}" sibTransId="{B9018A40-0BB3-4301-8607-45A22BE0393B}"/>
    <dgm:cxn modelId="{9E8D728E-A9CE-4805-915B-FEC38E01A0A7}" type="presOf" srcId="{E12E44A6-C1C2-42AB-88D2-819C9D029A92}" destId="{64BAA099-0469-448B-B6BB-8CD78169C9BB}" srcOrd="0" destOrd="0" presId="urn:microsoft.com/office/officeart/2005/8/layout/default"/>
    <dgm:cxn modelId="{6EB94F95-57BF-464D-BA4C-4C15AB0CF36F}" type="presOf" srcId="{63F1BBBC-922E-4B87-B322-66CEA0AD9D7F}" destId="{644BBDD4-8FD2-4132-9BBE-A17972EED98E}" srcOrd="0" destOrd="0" presId="urn:microsoft.com/office/officeart/2005/8/layout/default"/>
    <dgm:cxn modelId="{E6EF0CA5-0E59-4A38-BFC8-7535BAA018E3}" srcId="{90EAADF3-1972-4236-9B58-C63203E3FD05}" destId="{2B666D33-F247-49AC-BAC8-A752BE062E03}" srcOrd="1" destOrd="0" parTransId="{7BB443B6-F54B-4FDD-B4C9-68ACCA89CE67}" sibTransId="{195A948D-8C2E-4B78-BE15-A7D893FC8CFD}"/>
    <dgm:cxn modelId="{38A6CAE1-BE7F-4572-AD2B-9707A82FC780}" type="presOf" srcId="{4A1776B0-0F33-4B26-9202-C08C5ED76B84}" destId="{CC987C64-04A2-464D-92BD-38F791D76601}" srcOrd="0" destOrd="0" presId="urn:microsoft.com/office/officeart/2005/8/layout/default"/>
    <dgm:cxn modelId="{D6AC51F3-CC78-49BF-99C3-22618FD694D4}" type="presOf" srcId="{2B666D33-F247-49AC-BAC8-A752BE062E03}" destId="{8EDE5E5B-83AD-4CD6-A3A9-F1EFBAAA4DC9}" srcOrd="0" destOrd="0" presId="urn:microsoft.com/office/officeart/2005/8/layout/default"/>
    <dgm:cxn modelId="{365FAAF7-96EC-460A-A03C-E74442804EAC}" type="presOf" srcId="{90EAADF3-1972-4236-9B58-C63203E3FD05}" destId="{8594A6EC-0D6E-4001-B10C-BC49648C2148}" srcOrd="0" destOrd="0" presId="urn:microsoft.com/office/officeart/2005/8/layout/default"/>
    <dgm:cxn modelId="{C0DFCD98-B885-4A0F-980F-01A4467516FC}" type="presParOf" srcId="{8594A6EC-0D6E-4001-B10C-BC49648C2148}" destId="{644BBDD4-8FD2-4132-9BBE-A17972EED98E}" srcOrd="0" destOrd="0" presId="urn:microsoft.com/office/officeart/2005/8/layout/default"/>
    <dgm:cxn modelId="{E749725B-5C1C-4129-8149-556A1192B6ED}" type="presParOf" srcId="{8594A6EC-0D6E-4001-B10C-BC49648C2148}" destId="{8F98116E-D677-461F-93FA-ACE2773441FA}" srcOrd="1" destOrd="0" presId="urn:microsoft.com/office/officeart/2005/8/layout/default"/>
    <dgm:cxn modelId="{BB5D0AC0-B2BE-4B1D-909E-C3CD54E8F541}" type="presParOf" srcId="{8594A6EC-0D6E-4001-B10C-BC49648C2148}" destId="{8EDE5E5B-83AD-4CD6-A3A9-F1EFBAAA4DC9}" srcOrd="2" destOrd="0" presId="urn:microsoft.com/office/officeart/2005/8/layout/default"/>
    <dgm:cxn modelId="{C61C40E7-F4DD-4CBE-9819-DFE55208C914}" type="presParOf" srcId="{8594A6EC-0D6E-4001-B10C-BC49648C2148}" destId="{32D82165-3324-4A00-A430-CD69DD5351A8}" srcOrd="3" destOrd="0" presId="urn:microsoft.com/office/officeart/2005/8/layout/default"/>
    <dgm:cxn modelId="{7C700080-C695-4EF5-83A0-EB687587E187}" type="presParOf" srcId="{8594A6EC-0D6E-4001-B10C-BC49648C2148}" destId="{CC987C64-04A2-464D-92BD-38F791D76601}" srcOrd="4" destOrd="0" presId="urn:microsoft.com/office/officeart/2005/8/layout/default"/>
    <dgm:cxn modelId="{EB132B97-E0F1-4567-AA18-C689B3A2E485}" type="presParOf" srcId="{8594A6EC-0D6E-4001-B10C-BC49648C2148}" destId="{529D4A20-F0AA-4447-AA9B-C4D4CC13E357}" srcOrd="5" destOrd="0" presId="urn:microsoft.com/office/officeart/2005/8/layout/default"/>
    <dgm:cxn modelId="{A0103C9E-9655-4520-82E0-67643E3A93DB}" type="presParOf" srcId="{8594A6EC-0D6E-4001-B10C-BC49648C2148}" destId="{64BAA099-0469-448B-B6BB-8CD78169C9BB}" srcOrd="6" destOrd="0" presId="urn:microsoft.com/office/officeart/2005/8/layout/default"/>
    <dgm:cxn modelId="{A184C7E1-D0A4-4CF3-A8C5-4AEDB07DFD31}" type="presParOf" srcId="{8594A6EC-0D6E-4001-B10C-BC49648C2148}" destId="{81012F2E-461E-418F-9A97-4C8FEA97F816}" srcOrd="7" destOrd="0" presId="urn:microsoft.com/office/officeart/2005/8/layout/default"/>
    <dgm:cxn modelId="{CB8F49EE-6673-436F-A4B2-F002E6E8BEC8}" type="presParOf" srcId="{8594A6EC-0D6E-4001-B10C-BC49648C2148}" destId="{BDBA86C8-3BAC-4492-9CED-706DC6CC5C55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073655D-3126-4080-9CD9-ADFEAC8254B0}">
      <dsp:nvSpPr>
        <dsp:cNvPr id="0" name=""/>
        <dsp:cNvSpPr/>
      </dsp:nvSpPr>
      <dsp:spPr>
        <a:xfrm>
          <a:off x="147577" y="0"/>
          <a:ext cx="9017880" cy="4464496"/>
        </a:xfrm>
        <a:prstGeom prst="quadArrow">
          <a:avLst>
            <a:gd name="adj1" fmla="val 2000"/>
            <a:gd name="adj2" fmla="val 4000"/>
            <a:gd name="adj3" fmla="val 5000"/>
          </a:avLst>
        </a:prstGeom>
        <a:solidFill>
          <a:schemeClr val="tx1">
            <a:lumMod val="75000"/>
            <a:lumOff val="2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A1CBEB8-A9E0-4237-948C-DF947390004B}">
      <dsp:nvSpPr>
        <dsp:cNvPr id="0" name=""/>
        <dsp:cNvSpPr/>
      </dsp:nvSpPr>
      <dsp:spPr>
        <a:xfrm>
          <a:off x="440640" y="72012"/>
          <a:ext cx="4071870" cy="2051543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b="1" kern="1200" noProof="0" dirty="0">
              <a:latin typeface="Calibri" panose="020F0502020204030204" pitchFamily="34" charset="0"/>
            </a:rPr>
            <a:t>STRENGTHS:</a:t>
          </a: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b="1" kern="1200" noProof="0" dirty="0">
              <a:latin typeface="Calibri" panose="020F0502020204030204" pitchFamily="34" charset="0"/>
            </a:rPr>
            <a:t> -  </a:t>
          </a:r>
          <a:r>
            <a:rPr lang="en-GB" sz="1300" b="0" kern="1200" noProof="0" dirty="0">
              <a:latin typeface="Calibri" panose="020F0502020204030204" pitchFamily="34" charset="0"/>
            </a:rPr>
            <a:t>How do I differ from other people (skills, certificates,   </a:t>
          </a: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300" b="0" kern="1200" noProof="0" dirty="0">
              <a:latin typeface="Calibri" panose="020F0502020204030204" pitchFamily="34" charset="0"/>
            </a:rPr>
            <a:t>    education)?</a:t>
          </a: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300" b="0" kern="1200" noProof="0" dirty="0">
              <a:latin typeface="Calibri" panose="020F0502020204030204" pitchFamily="34" charset="0"/>
            </a:rPr>
            <a:t> - What do I do better than others?</a:t>
          </a: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300" b="0" kern="1200" noProof="0" dirty="0">
              <a:latin typeface="Calibri" panose="020F0502020204030204" pitchFamily="34" charset="0"/>
            </a:rPr>
            <a:t> - What do others see as my competitive advantage?</a:t>
          </a: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300" b="0" kern="1200" noProof="0" dirty="0">
              <a:latin typeface="Calibri" panose="020F0502020204030204" pitchFamily="34" charset="0"/>
            </a:rPr>
            <a:t> - What am I most proud of?</a:t>
          </a:r>
          <a:br>
            <a:rPr lang="en-GB" sz="1300" b="0" kern="1200" noProof="0" dirty="0">
              <a:latin typeface="Calibri" panose="020F0502020204030204" pitchFamily="34" charset="0"/>
            </a:rPr>
          </a:br>
          <a:r>
            <a:rPr lang="en-GB" sz="1300" b="0" kern="1200" noProof="0" dirty="0">
              <a:latin typeface="Calibri" panose="020F0502020204030204" pitchFamily="34" charset="0"/>
            </a:rPr>
            <a:t> - What are my values? </a:t>
          </a:r>
        </a:p>
      </dsp:txBody>
      <dsp:txXfrm>
        <a:off x="540788" y="172160"/>
        <a:ext cx="3871574" cy="1851247"/>
      </dsp:txXfrm>
    </dsp:sp>
    <dsp:sp modelId="{B2999632-8CC3-4989-8E61-850149455AFD}">
      <dsp:nvSpPr>
        <dsp:cNvPr id="0" name=""/>
        <dsp:cNvSpPr/>
      </dsp:nvSpPr>
      <dsp:spPr>
        <a:xfrm>
          <a:off x="4800533" y="11589"/>
          <a:ext cx="3991348" cy="2146243"/>
        </a:xfrm>
        <a:prstGeom prst="roundRect">
          <a:avLst/>
        </a:prstGeom>
        <a:solidFill>
          <a:schemeClr val="accent5">
            <a:hueOff val="-2451115"/>
            <a:satOff val="-3409"/>
            <a:lumOff val="-130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b="1" kern="1200" noProof="0" dirty="0">
              <a:latin typeface="Calibri" panose="020F0502020204030204" pitchFamily="34" charset="0"/>
            </a:rPr>
            <a:t>WEAKNESSES: </a:t>
          </a:r>
        </a:p>
        <a:p>
          <a:pPr lvl="0" algn="l" defTabSz="889000">
            <a:lnSpc>
              <a:spcPct val="8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300" b="1" kern="1200" noProof="0" dirty="0">
              <a:solidFill>
                <a:schemeClr val="tx2">
                  <a:lumMod val="75000"/>
                </a:schemeClr>
              </a:solidFill>
              <a:latin typeface="Calibri" panose="020F0502020204030204" pitchFamily="34" charset="0"/>
            </a:rPr>
            <a:t>- What assignments do I avoid because I do not </a:t>
          </a:r>
        </a:p>
        <a:p>
          <a:pPr lvl="0" algn="l" defTabSz="889000">
            <a:lnSpc>
              <a:spcPct val="8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300" b="1" kern="1200" noProof="0" dirty="0">
              <a:solidFill>
                <a:schemeClr val="tx2">
                  <a:lumMod val="75000"/>
                </a:schemeClr>
              </a:solidFill>
              <a:latin typeface="Calibri" panose="020F0502020204030204" pitchFamily="34" charset="0"/>
            </a:rPr>
            <a:t>   think I am competitive enough?</a:t>
          </a:r>
        </a:p>
        <a:p>
          <a:pPr lvl="0" algn="l" defTabSz="889000">
            <a:lnSpc>
              <a:spcPct val="8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300" b="1" kern="1200" noProof="0" dirty="0">
              <a:solidFill>
                <a:schemeClr val="tx2">
                  <a:lumMod val="75000"/>
                </a:schemeClr>
              </a:solidFill>
              <a:latin typeface="Calibri" panose="020F0502020204030204" pitchFamily="34" charset="0"/>
            </a:rPr>
            <a:t>- What do others see as my weaknesses?</a:t>
          </a:r>
        </a:p>
        <a:p>
          <a:pPr lvl="0" algn="l" defTabSz="889000">
            <a:lnSpc>
              <a:spcPct val="8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300" b="1" kern="1200" noProof="0" dirty="0">
              <a:solidFill>
                <a:schemeClr val="tx2">
                  <a:lumMod val="75000"/>
                </a:schemeClr>
              </a:solidFill>
              <a:latin typeface="Calibri" panose="020F0502020204030204" pitchFamily="34" charset="0"/>
            </a:rPr>
            <a:t>- Am I completely confident in skills gained through </a:t>
          </a:r>
        </a:p>
        <a:p>
          <a:pPr lvl="0" algn="l" defTabSz="889000">
            <a:lnSpc>
              <a:spcPct val="8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300" b="1" kern="1200" noProof="0" dirty="0">
              <a:solidFill>
                <a:schemeClr val="tx2">
                  <a:lumMod val="75000"/>
                </a:schemeClr>
              </a:solidFill>
              <a:latin typeface="Calibri" panose="020F0502020204030204" pitchFamily="34" charset="0"/>
            </a:rPr>
            <a:t>  formal education? If not, what are my weaknesses?</a:t>
          </a:r>
        </a:p>
        <a:p>
          <a:pPr marL="112713" lvl="0" indent="-112713" algn="l" defTabSz="889000">
            <a:lnSpc>
              <a:spcPct val="8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300" b="1" kern="1200" noProof="0" dirty="0">
              <a:solidFill>
                <a:schemeClr val="tx2">
                  <a:lumMod val="75000"/>
                </a:schemeClr>
              </a:solidFill>
              <a:latin typeface="Calibri" panose="020F0502020204030204" pitchFamily="34" charset="0"/>
            </a:rPr>
            <a:t>- What are my negative behaviours (e.g. being late, poor stress and time management, disorganised)?</a:t>
          </a:r>
        </a:p>
      </dsp:txBody>
      <dsp:txXfrm>
        <a:off x="4905304" y="116360"/>
        <a:ext cx="3781806" cy="1936701"/>
      </dsp:txXfrm>
    </dsp:sp>
    <dsp:sp modelId="{FF84100B-FF97-4FE5-AAB2-ADD71DA2DD38}">
      <dsp:nvSpPr>
        <dsp:cNvPr id="0" name=""/>
        <dsp:cNvSpPr/>
      </dsp:nvSpPr>
      <dsp:spPr>
        <a:xfrm>
          <a:off x="403790" y="2277741"/>
          <a:ext cx="4108711" cy="2011219"/>
        </a:xfrm>
        <a:prstGeom prst="roundRect">
          <a:avLst/>
        </a:prstGeom>
        <a:solidFill>
          <a:schemeClr val="accent5">
            <a:hueOff val="-4902230"/>
            <a:satOff val="-6819"/>
            <a:lumOff val="-261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b="1" kern="1200" noProof="0" dirty="0">
              <a:latin typeface="Calibri" panose="020F0502020204030204" pitchFamily="34" charset="0"/>
            </a:rPr>
            <a:t>OPPORTUNITIES: </a:t>
          </a:r>
          <a:endParaRPr lang="en-GB" sz="2000" b="0" kern="1200" noProof="0" dirty="0">
            <a:latin typeface="Calibri" panose="020F0502020204030204" pitchFamily="34" charset="0"/>
          </a:endParaRP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b="1" kern="1200" noProof="0" dirty="0">
              <a:solidFill>
                <a:schemeClr val="tx1"/>
              </a:solidFill>
              <a:latin typeface="Calibri" panose="020F0502020204030204" pitchFamily="34" charset="0"/>
            </a:rPr>
            <a:t>- </a:t>
          </a:r>
          <a:r>
            <a:rPr lang="en-GB" sz="1300" b="1" kern="1200" noProof="0" dirty="0">
              <a:solidFill>
                <a:schemeClr val="tx2">
                  <a:lumMod val="75000"/>
                </a:schemeClr>
              </a:solidFill>
              <a:latin typeface="Calibri" panose="020F0502020204030204" pitchFamily="34" charset="0"/>
            </a:rPr>
            <a:t>How can I use my strengths?</a:t>
          </a: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300" b="1" kern="1200" noProof="0" dirty="0">
              <a:solidFill>
                <a:schemeClr val="tx2">
                  <a:lumMod val="75000"/>
                </a:schemeClr>
              </a:solidFill>
              <a:latin typeface="Calibri" panose="020F0502020204030204" pitchFamily="34" charset="0"/>
            </a:rPr>
            <a:t>- What opportunities do I see for my own personal and </a:t>
          </a: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300" b="1" kern="1200" noProof="0" dirty="0">
              <a:solidFill>
                <a:schemeClr val="tx2">
                  <a:lumMod val="75000"/>
                </a:schemeClr>
              </a:solidFill>
              <a:latin typeface="Calibri" panose="020F0502020204030204" pitchFamily="34" charset="0"/>
            </a:rPr>
            <a:t>  professional development?</a:t>
          </a: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300" b="1" kern="1200" noProof="0" dirty="0">
              <a:solidFill>
                <a:schemeClr val="tx2">
                  <a:lumMod val="75000"/>
                </a:schemeClr>
              </a:solidFill>
              <a:latin typeface="Calibri" panose="020F0502020204030204" pitchFamily="34" charset="0"/>
            </a:rPr>
            <a:t>- What do I need to change in order to make personal </a:t>
          </a: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300" b="1" kern="1200" noProof="0" dirty="0">
              <a:solidFill>
                <a:schemeClr val="tx2">
                  <a:lumMod val="75000"/>
                </a:schemeClr>
              </a:solidFill>
              <a:latin typeface="Calibri" panose="020F0502020204030204" pitchFamily="34" charset="0"/>
            </a:rPr>
            <a:t>  and professional progress?</a:t>
          </a:r>
        </a:p>
      </dsp:txBody>
      <dsp:txXfrm>
        <a:off x="501970" y="2375921"/>
        <a:ext cx="3912351" cy="1814859"/>
      </dsp:txXfrm>
    </dsp:sp>
    <dsp:sp modelId="{4EC42414-1BDE-477C-8D01-59697610C328}">
      <dsp:nvSpPr>
        <dsp:cNvPr id="0" name=""/>
        <dsp:cNvSpPr/>
      </dsp:nvSpPr>
      <dsp:spPr>
        <a:xfrm>
          <a:off x="4800542" y="2311349"/>
          <a:ext cx="3978901" cy="2011219"/>
        </a:xfrm>
        <a:prstGeom prst="roundRect">
          <a:avLst/>
        </a:prstGeom>
        <a:solidFill>
          <a:schemeClr val="accent5">
            <a:hueOff val="-7353344"/>
            <a:satOff val="-10228"/>
            <a:lumOff val="-3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b="1" kern="1200" noProof="0" dirty="0">
              <a:latin typeface="Calibri" panose="020F0502020204030204" pitchFamily="34" charset="0"/>
            </a:rPr>
            <a:t>THREATS: 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b="1" kern="1200" noProof="0" dirty="0">
              <a:latin typeface="Calibri" panose="020F0502020204030204" pitchFamily="34" charset="0"/>
            </a:rPr>
            <a:t>- </a:t>
          </a:r>
          <a:r>
            <a:rPr lang="en-GB" sz="1300" kern="1200" noProof="0" dirty="0">
              <a:latin typeface="Calibri" panose="020F0502020204030204" pitchFamily="34" charset="0"/>
            </a:rPr>
            <a:t>What obstacles do I notice when studying?  </a:t>
          </a:r>
        </a:p>
        <a:p>
          <a:pPr marL="112713" lvl="0" indent="-112713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300" kern="1200" noProof="0" dirty="0">
              <a:latin typeface="Calibri" panose="020F0502020204030204" pitchFamily="34" charset="0"/>
            </a:rPr>
            <a:t>- Who are my competitors (e.g. for projects, tasks, activities)?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300" kern="1200" noProof="0" dirty="0">
              <a:latin typeface="Calibri" panose="020F0502020204030204" pitchFamily="34" charset="0"/>
            </a:rPr>
            <a:t>- Can some of my weaknesses become a threats?</a:t>
          </a:r>
          <a:endParaRPr lang="en-GB" sz="1300" b="1" kern="1200" noProof="0" dirty="0">
            <a:latin typeface="Calibri" panose="020F0502020204030204" pitchFamily="34" charset="0"/>
          </a:endParaRPr>
        </a:p>
      </dsp:txBody>
      <dsp:txXfrm>
        <a:off x="4898722" y="2409529"/>
        <a:ext cx="3782541" cy="181485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44BBDD4-8FD2-4132-9BBE-A17972EED98E}">
      <dsp:nvSpPr>
        <dsp:cNvPr id="0" name=""/>
        <dsp:cNvSpPr/>
      </dsp:nvSpPr>
      <dsp:spPr>
        <a:xfrm>
          <a:off x="0" y="776453"/>
          <a:ext cx="2285999" cy="1371599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600" kern="1200" dirty="0"/>
            <a:t>Develops Relationships</a:t>
          </a:r>
        </a:p>
      </dsp:txBody>
      <dsp:txXfrm>
        <a:off x="0" y="776453"/>
        <a:ext cx="2285999" cy="1371599"/>
      </dsp:txXfrm>
    </dsp:sp>
    <dsp:sp modelId="{8EDE5E5B-83AD-4CD6-A3A9-F1EFBAAA4DC9}">
      <dsp:nvSpPr>
        <dsp:cNvPr id="0" name=""/>
        <dsp:cNvSpPr/>
      </dsp:nvSpPr>
      <dsp:spPr>
        <a:xfrm>
          <a:off x="2514600" y="776453"/>
          <a:ext cx="2285999" cy="1371599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600" kern="1200" dirty="0"/>
            <a:t>Increases Visibility</a:t>
          </a:r>
        </a:p>
      </dsp:txBody>
      <dsp:txXfrm>
        <a:off x="2514600" y="776453"/>
        <a:ext cx="2285999" cy="1371599"/>
      </dsp:txXfrm>
    </dsp:sp>
    <dsp:sp modelId="{CC987C64-04A2-464D-92BD-38F791D76601}">
      <dsp:nvSpPr>
        <dsp:cNvPr id="0" name=""/>
        <dsp:cNvSpPr/>
      </dsp:nvSpPr>
      <dsp:spPr>
        <a:xfrm>
          <a:off x="5029199" y="776453"/>
          <a:ext cx="2285999" cy="1371599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600" kern="1200" dirty="0">
              <a:solidFill>
                <a:schemeClr val="bg1"/>
              </a:solidFill>
              <a:latin typeface="Calibri" panose="020F0502020204030204" pitchFamily="34" charset="0"/>
            </a:rPr>
            <a:t>Filters Information and Saves Time</a:t>
          </a:r>
          <a:endParaRPr lang="en-GB" sz="2600" kern="1200" dirty="0">
            <a:solidFill>
              <a:schemeClr val="bg1"/>
            </a:solidFill>
          </a:endParaRPr>
        </a:p>
      </dsp:txBody>
      <dsp:txXfrm>
        <a:off x="5029199" y="776453"/>
        <a:ext cx="2285999" cy="1371599"/>
      </dsp:txXfrm>
    </dsp:sp>
    <dsp:sp modelId="{64BAA099-0469-448B-B6BB-8CD78169C9BB}">
      <dsp:nvSpPr>
        <dsp:cNvPr id="0" name=""/>
        <dsp:cNvSpPr/>
      </dsp:nvSpPr>
      <dsp:spPr>
        <a:xfrm>
          <a:off x="1257300" y="2376653"/>
          <a:ext cx="2285999" cy="1371599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600" kern="1200" dirty="0">
              <a:solidFill>
                <a:schemeClr val="bg1"/>
              </a:solidFill>
              <a:latin typeface="Calibri" panose="020F0502020204030204" pitchFamily="34" charset="0"/>
            </a:rPr>
            <a:t>Requests Preparation</a:t>
          </a:r>
          <a:endParaRPr lang="en-GB" sz="2600" kern="1200" dirty="0">
            <a:solidFill>
              <a:schemeClr val="bg1"/>
            </a:solidFill>
          </a:endParaRPr>
        </a:p>
      </dsp:txBody>
      <dsp:txXfrm>
        <a:off x="1257300" y="2376653"/>
        <a:ext cx="2285999" cy="1371599"/>
      </dsp:txXfrm>
    </dsp:sp>
    <dsp:sp modelId="{BDBA86C8-3BAC-4492-9CED-706DC6CC5C55}">
      <dsp:nvSpPr>
        <dsp:cNvPr id="0" name=""/>
        <dsp:cNvSpPr/>
      </dsp:nvSpPr>
      <dsp:spPr>
        <a:xfrm>
          <a:off x="3771900" y="2376653"/>
          <a:ext cx="2285999" cy="1371599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600" kern="1200" dirty="0">
              <a:solidFill>
                <a:schemeClr val="bg1"/>
              </a:solidFill>
              <a:latin typeface="Calibri" panose="020F0502020204030204" pitchFamily="34" charset="0"/>
            </a:rPr>
            <a:t>Allows Feedback</a:t>
          </a:r>
          <a:endParaRPr lang="en-GB" sz="2600" kern="1200" dirty="0">
            <a:solidFill>
              <a:schemeClr val="bg1"/>
            </a:solidFill>
          </a:endParaRPr>
        </a:p>
      </dsp:txBody>
      <dsp:txXfrm>
        <a:off x="3771900" y="2376653"/>
        <a:ext cx="2285999" cy="137159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2">
  <dgm:title val=""/>
  <dgm:desc val=""/>
  <dgm:catLst>
    <dgm:cat type="matrix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axisShape" refType="w"/>
          <dgm:constr type="h" for="ch" forName="axisShape" refType="h"/>
          <dgm:constr type="w" for="ch" forName="rect1" refType="w" fact="0.4"/>
          <dgm:constr type="h" for="ch" forName="rect1" refType="w" fact="0.4"/>
          <dgm:constr type="l" for="ch" forName="rect1" refType="w" fact="0.065"/>
          <dgm:constr type="t" for="ch" forName="rect1" refType="h" fact="0.065"/>
          <dgm:constr type="w" for="ch" forName="rect2" refType="w" fact="0.4"/>
          <dgm:constr type="h" for="ch" forName="rect2" refType="h" fact="0.4"/>
          <dgm:constr type="r" for="ch" forName="rect2" refType="w" fact="0.935"/>
          <dgm:constr type="t" for="ch" forName="rect2" refType="h" fact="0.065"/>
          <dgm:constr type="w" for="ch" forName="rect3" refType="w" fact="0.4"/>
          <dgm:constr type="h" for="ch" forName="rect3" refType="w" fact="0.4"/>
          <dgm:constr type="l" for="ch" forName="rect3" refType="w" fact="0.065"/>
          <dgm:constr type="b" for="ch" forName="rect3" refType="h" fact="0.935"/>
          <dgm:constr type="w" for="ch" forName="rect4" refType="w" fact="0.4"/>
          <dgm:constr type="h" for="ch" forName="rect4" refType="h" fact="0.4"/>
          <dgm:constr type="r" for="ch" forName="rect4" refType="w" fact="0.935"/>
          <dgm:constr type="b" for="ch" forName="rect4" refType="h" fact="0.935"/>
        </dgm:constrLst>
      </dgm:if>
      <dgm:else name="Name2">
        <dgm:constrLst>
          <dgm:constr type="primFontSz" for="ch" ptType="node" op="equ" val="65"/>
          <dgm:constr type="w" for="ch" forName="axisShape" refType="w"/>
          <dgm:constr type="h" for="ch" forName="axisShape" refType="h"/>
          <dgm:constr type="w" for="ch" forName="rect1" refType="w" fact="0.4"/>
          <dgm:constr type="h" for="ch" forName="rect1" refType="w" fact="0.4"/>
          <dgm:constr type="r" for="ch" forName="rect1" refType="w" fact="0.935"/>
          <dgm:constr type="t" for="ch" forName="rect1" refType="h" fact="0.065"/>
          <dgm:constr type="w" for="ch" forName="rect2" refType="w" fact="0.4"/>
          <dgm:constr type="h" for="ch" forName="rect2" refType="h" fact="0.4"/>
          <dgm:constr type="l" for="ch" forName="rect2" refType="w" fact="0.065"/>
          <dgm:constr type="t" for="ch" forName="rect2" refType="h" fact="0.065"/>
          <dgm:constr type="w" for="ch" forName="rect3" refType="w" fact="0.4"/>
          <dgm:constr type="h" for="ch" forName="rect3" refType="w" fact="0.4"/>
          <dgm:constr type="r" for="ch" forName="rect3" refType="w" fact="0.935"/>
          <dgm:constr type="b" for="ch" forName="rect3" refType="h" fact="0.935"/>
          <dgm:constr type="w" for="ch" forName="rect4" refType="w" fact="0.4"/>
          <dgm:constr type="h" for="ch" forName="rect4" refType="h" fact="0.4"/>
          <dgm:constr type="l" for="ch" forName="rect4" refType="w" fact="0.065"/>
          <dgm:constr type="b" for="ch" forName="rect4" refType="h" fact="0.935"/>
        </dgm:constrLst>
      </dgm:else>
    </dgm:choose>
    <dgm:ruleLst/>
    <dgm:choose name="Name3">
      <dgm:if name="Name4" axis="ch" ptType="node" func="cnt" op="gte" val="1">
        <dgm:layoutNode name="axisShape" styleLbl="bgShp">
          <dgm:alg type="sp"/>
          <dgm:shape xmlns:r="http://schemas.openxmlformats.org/officeDocument/2006/relationships" type="quadArrow" r:blip="">
            <dgm:adjLst>
              <dgm:adj idx="1" val="0.02"/>
              <dgm:adj idx="2" val="0.04"/>
              <dgm:adj idx="3" val="0.05"/>
            </dgm:adjLst>
          </dgm:shape>
          <dgm:presOf/>
          <dgm:constrLst/>
          <dgm:ruleLst/>
        </dgm:layoutNode>
        <dgm:layoutNode name="rect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D05A38-53F4-4BFC-9D22-DC1224E2CDA2}" type="datetimeFigureOut">
              <a:rPr lang="en-US" smtClean="0"/>
              <a:t>7/7/2019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C80BB1-0AE5-4064-BD8C-E1DC3BB8E8C4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2692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Start with an open question: What is employability?</a:t>
            </a:r>
            <a:r>
              <a:rPr lang="en-US" baseline="0" dirty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C80BB1-0AE5-4064-BD8C-E1DC3BB8E8C4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182968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r-HR" sz="1200" dirty="0" err="1"/>
              <a:t>Scenario</a:t>
            </a:r>
            <a:r>
              <a:rPr lang="hr-HR" sz="1200" dirty="0"/>
              <a:t>: You are on </a:t>
            </a:r>
            <a:r>
              <a:rPr lang="hr-HR" sz="1200" dirty="0" err="1"/>
              <a:t>your</a:t>
            </a:r>
            <a:r>
              <a:rPr lang="hr-HR" sz="1200" dirty="0"/>
              <a:t> </a:t>
            </a:r>
            <a:r>
              <a:rPr lang="hr-HR" sz="1200" dirty="0" err="1"/>
              <a:t>way</a:t>
            </a:r>
            <a:r>
              <a:rPr lang="hr-HR" sz="1200" dirty="0"/>
              <a:t> to a </a:t>
            </a:r>
            <a:r>
              <a:rPr lang="hr-HR" sz="1200" dirty="0" err="1"/>
              <a:t>dream</a:t>
            </a:r>
            <a:r>
              <a:rPr lang="hr-HR" sz="1200" dirty="0"/>
              <a:t> </a:t>
            </a:r>
            <a:r>
              <a:rPr lang="hr-HR" sz="1200" dirty="0" err="1"/>
              <a:t>job</a:t>
            </a:r>
            <a:r>
              <a:rPr lang="hr-HR" sz="1200" dirty="0"/>
              <a:t> </a:t>
            </a:r>
            <a:r>
              <a:rPr lang="hr-HR" sz="1200" dirty="0" err="1"/>
              <a:t>interviw</a:t>
            </a:r>
            <a:r>
              <a:rPr lang="hr-HR" sz="1200" dirty="0"/>
              <a:t> </a:t>
            </a:r>
            <a:r>
              <a:rPr lang="hr-HR" sz="1200" dirty="0" err="1"/>
              <a:t>and</a:t>
            </a:r>
            <a:r>
              <a:rPr lang="hr-HR" sz="1200" dirty="0"/>
              <a:t> </a:t>
            </a:r>
            <a:r>
              <a:rPr lang="hr-HR" sz="1200" dirty="0" err="1"/>
              <a:t>only</a:t>
            </a:r>
            <a:r>
              <a:rPr lang="hr-HR" sz="1200" dirty="0"/>
              <a:t> </a:t>
            </a:r>
            <a:r>
              <a:rPr lang="hr-HR" sz="1200" dirty="0" err="1"/>
              <a:t>five</a:t>
            </a:r>
            <a:r>
              <a:rPr lang="hr-HR" sz="1200" dirty="0"/>
              <a:t> </a:t>
            </a:r>
            <a:r>
              <a:rPr lang="hr-HR" sz="1200" dirty="0" err="1"/>
              <a:t>minutes</a:t>
            </a:r>
            <a:r>
              <a:rPr lang="hr-HR" sz="1200" dirty="0"/>
              <a:t> to </a:t>
            </a:r>
            <a:r>
              <a:rPr lang="hr-HR" sz="1200" dirty="0" err="1"/>
              <a:t>the</a:t>
            </a:r>
            <a:r>
              <a:rPr lang="hr-HR" sz="1200" dirty="0"/>
              <a:t> </a:t>
            </a:r>
            <a:r>
              <a:rPr lang="hr-HR" sz="1200" dirty="0" err="1"/>
              <a:t>building</a:t>
            </a:r>
            <a:r>
              <a:rPr lang="hr-HR" sz="1200" dirty="0"/>
              <a:t> </a:t>
            </a:r>
            <a:r>
              <a:rPr lang="hr-HR" sz="1200" dirty="0" err="1"/>
              <a:t>when</a:t>
            </a:r>
            <a:r>
              <a:rPr lang="hr-HR" sz="1200" dirty="0"/>
              <a:t> </a:t>
            </a:r>
            <a:r>
              <a:rPr lang="hr-HR" sz="1200" dirty="0" err="1"/>
              <a:t>it</a:t>
            </a:r>
            <a:r>
              <a:rPr lang="hr-HR" sz="1200" dirty="0"/>
              <a:t> </a:t>
            </a:r>
            <a:r>
              <a:rPr lang="hr-HR" sz="1200" dirty="0" err="1"/>
              <a:t>started</a:t>
            </a:r>
            <a:r>
              <a:rPr lang="hr-HR" sz="1200" dirty="0"/>
              <a:t> </a:t>
            </a:r>
            <a:r>
              <a:rPr lang="hr-HR" sz="1200" dirty="0" err="1"/>
              <a:t>raining</a:t>
            </a:r>
            <a:r>
              <a:rPr lang="hr-HR" sz="1200" dirty="0"/>
              <a:t>.</a:t>
            </a:r>
            <a:r>
              <a:rPr lang="x-none" altLang="x-none" sz="1200" dirty="0"/>
              <a:t>... and of course you are completely wet (the meteorologists did not even come close when forcasting the weather so you did not bring your umbrella </a:t>
            </a:r>
            <a:r>
              <a:rPr lang="x-none" altLang="x-none" sz="1200" dirty="0">
                <a:sym typeface="Wingdings" panose="05000000000000000000" pitchFamily="2" charset="2"/>
              </a:rPr>
              <a:t>:) ). </a:t>
            </a:r>
            <a:r>
              <a:rPr lang="hr-HR" sz="1200" dirty="0" err="1">
                <a:sym typeface="Wingdings" panose="05000000000000000000" pitchFamily="2" charset="2"/>
              </a:rPr>
              <a:t>What</a:t>
            </a:r>
            <a:r>
              <a:rPr lang="hr-HR" sz="1200" dirty="0">
                <a:sym typeface="Wingdings" panose="05000000000000000000" pitchFamily="2" charset="2"/>
              </a:rPr>
              <a:t> are </a:t>
            </a:r>
            <a:r>
              <a:rPr lang="hr-HR" sz="1200" dirty="0" err="1">
                <a:sym typeface="Wingdings" panose="05000000000000000000" pitchFamily="2" charset="2"/>
              </a:rPr>
              <a:t>you</a:t>
            </a:r>
            <a:r>
              <a:rPr lang="hr-HR" sz="1200" dirty="0">
                <a:sym typeface="Wingdings" panose="05000000000000000000" pitchFamily="2" charset="2"/>
              </a:rPr>
              <a:t> </a:t>
            </a:r>
            <a:r>
              <a:rPr lang="hr-HR" sz="1200" dirty="0" err="1">
                <a:sym typeface="Wingdings" panose="05000000000000000000" pitchFamily="2" charset="2"/>
              </a:rPr>
              <a:t>going</a:t>
            </a:r>
            <a:r>
              <a:rPr lang="hr-HR" sz="1200" dirty="0">
                <a:sym typeface="Wingdings" panose="05000000000000000000" pitchFamily="2" charset="2"/>
              </a:rPr>
              <a:t> to do? </a:t>
            </a:r>
            <a:endParaRPr lang="hr-HR" altLang="x-none" sz="1200" dirty="0">
              <a:sym typeface="Wingdings" panose="05000000000000000000" pitchFamily="2" charset="2"/>
            </a:endParaRPr>
          </a:p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9448185"/>
            <a:ext cx="2971800" cy="497364"/>
          </a:xfrm>
          <a:prstGeom prst="rect">
            <a:avLst/>
          </a:prstGeom>
        </p:spPr>
        <p:txBody>
          <a:bodyPr/>
          <a:lstStyle/>
          <a:p>
            <a:fld id="{0C68EF7E-17BC-4538-8FE8-297904B3C188}" type="slidenum">
              <a:rPr lang="hr-HR" smtClean="0"/>
              <a:pPr/>
              <a:t>13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0456539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9448185"/>
            <a:ext cx="2971800" cy="497364"/>
          </a:xfrm>
          <a:prstGeom prst="rect">
            <a:avLst/>
          </a:prstGeom>
        </p:spPr>
        <p:txBody>
          <a:bodyPr/>
          <a:lstStyle/>
          <a:p>
            <a:fld id="{0C68EF7E-17BC-4538-8FE8-297904B3C188}" type="slidenum">
              <a:rPr lang="hr-HR" smtClean="0"/>
              <a:pPr/>
              <a:t>14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8254340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9448185"/>
            <a:ext cx="2971800" cy="497364"/>
          </a:xfrm>
          <a:prstGeom prst="rect">
            <a:avLst/>
          </a:prstGeom>
        </p:spPr>
        <p:txBody>
          <a:bodyPr/>
          <a:lstStyle/>
          <a:p>
            <a:fld id="{0C68EF7E-17BC-4538-8FE8-297904B3C188}" type="slidenum">
              <a:rPr lang="hr-HR" smtClean="0"/>
              <a:pPr/>
              <a:t>15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2414020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9448185"/>
            <a:ext cx="2971800" cy="497364"/>
          </a:xfrm>
          <a:prstGeom prst="rect">
            <a:avLst/>
          </a:prstGeom>
        </p:spPr>
        <p:txBody>
          <a:bodyPr/>
          <a:lstStyle/>
          <a:p>
            <a:fld id="{0C68EF7E-17BC-4538-8FE8-297904B3C188}" type="slidenum">
              <a:rPr lang="hr-HR" smtClean="0"/>
              <a:pPr/>
              <a:t>19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6954349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9448185"/>
            <a:ext cx="2971800" cy="497364"/>
          </a:xfrm>
          <a:prstGeom prst="rect">
            <a:avLst/>
          </a:prstGeom>
        </p:spPr>
        <p:txBody>
          <a:bodyPr/>
          <a:lstStyle/>
          <a:p>
            <a:fld id="{0C68EF7E-17BC-4538-8FE8-297904B3C188}" type="slidenum">
              <a:rPr lang="hr-HR" smtClean="0"/>
              <a:pPr/>
              <a:t>20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0953805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9448185"/>
            <a:ext cx="2971800" cy="497364"/>
          </a:xfrm>
          <a:prstGeom prst="rect">
            <a:avLst/>
          </a:prstGeom>
        </p:spPr>
        <p:txBody>
          <a:bodyPr/>
          <a:lstStyle/>
          <a:p>
            <a:fld id="{0C68EF7E-17BC-4538-8FE8-297904B3C188}" type="slidenum">
              <a:rPr lang="hr-HR" smtClean="0"/>
              <a:pPr/>
              <a:t>21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834721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9448185"/>
            <a:ext cx="2971800" cy="497364"/>
          </a:xfrm>
          <a:prstGeom prst="rect">
            <a:avLst/>
          </a:prstGeom>
        </p:spPr>
        <p:txBody>
          <a:bodyPr/>
          <a:lstStyle/>
          <a:p>
            <a:fld id="{36291035-CE69-49AA-A873-D71AB4A62E34}" type="slidenum">
              <a:rPr lang="hr-HR" smtClean="0"/>
              <a:pPr/>
              <a:t>24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807262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i="0" dirty="0">
                <a:latin typeface="+mn-lt"/>
              </a:rPr>
              <a:t>Comment on definition 2: </a:t>
            </a:r>
            <a:r>
              <a:rPr lang="en-US" i="1" dirty="0">
                <a:latin typeface="+mn-lt"/>
              </a:rPr>
              <a:t>capacity to obtain and/or create work</a:t>
            </a:r>
            <a:r>
              <a:rPr lang="en-US" i="1" baseline="0" dirty="0">
                <a:latin typeface="+mn-lt"/>
              </a:rPr>
              <a:t> =</a:t>
            </a:r>
            <a:r>
              <a:rPr lang="en-US" i="1" dirty="0">
                <a:latin typeface="+mn-lt"/>
              </a:rPr>
              <a:t> </a:t>
            </a:r>
            <a:r>
              <a:rPr lang="de-DE" dirty="0" err="1"/>
              <a:t>Taking</a:t>
            </a:r>
            <a:r>
              <a:rPr lang="de-DE" dirty="0"/>
              <a:t> </a:t>
            </a:r>
            <a:r>
              <a:rPr lang="de-DE" dirty="0" err="1"/>
              <a:t>and</a:t>
            </a:r>
            <a:r>
              <a:rPr lang="de-DE" dirty="0"/>
              <a:t> </a:t>
            </a:r>
            <a:r>
              <a:rPr lang="de-DE" dirty="0" err="1"/>
              <a:t>making</a:t>
            </a:r>
            <a:r>
              <a:rPr lang="de-DE" dirty="0"/>
              <a:t> </a:t>
            </a:r>
            <a:r>
              <a:rPr lang="de-DE" dirty="0" err="1"/>
              <a:t>jobs</a:t>
            </a:r>
            <a:endParaRPr lang="de-DE" dirty="0"/>
          </a:p>
          <a:p>
            <a:endParaRPr lang="de-DE" dirty="0"/>
          </a:p>
          <a:p>
            <a:r>
              <a:rPr lang="de-DE" dirty="0"/>
              <a:t>Open</a:t>
            </a:r>
            <a:r>
              <a:rPr lang="de-DE" baseline="0" dirty="0"/>
              <a:t> </a:t>
            </a:r>
            <a:r>
              <a:rPr lang="de-DE" baseline="0" dirty="0" err="1"/>
              <a:t>question</a:t>
            </a:r>
            <a:r>
              <a:rPr lang="de-DE" baseline="0" dirty="0"/>
              <a:t> </a:t>
            </a:r>
            <a:r>
              <a:rPr lang="de-DE" baseline="0" dirty="0" err="1"/>
              <a:t>to</a:t>
            </a:r>
            <a:r>
              <a:rPr lang="de-DE" baseline="0" dirty="0"/>
              <a:t> </a:t>
            </a:r>
            <a:r>
              <a:rPr lang="de-DE" baseline="0" dirty="0" err="1"/>
              <a:t>students</a:t>
            </a:r>
            <a:r>
              <a:rPr lang="de-DE" baseline="0" dirty="0"/>
              <a:t>: </a:t>
            </a:r>
            <a:r>
              <a:rPr lang="de-DE" baseline="0" dirty="0" err="1"/>
              <a:t>Based</a:t>
            </a:r>
            <a:r>
              <a:rPr lang="de-DE" baseline="0" dirty="0"/>
              <a:t> on </a:t>
            </a:r>
            <a:r>
              <a:rPr lang="de-DE" baseline="0" dirty="0" err="1"/>
              <a:t>these</a:t>
            </a:r>
            <a:r>
              <a:rPr lang="de-DE" baseline="0" dirty="0"/>
              <a:t> </a:t>
            </a:r>
            <a:r>
              <a:rPr lang="de-DE" baseline="0" dirty="0" err="1"/>
              <a:t>definitions</a:t>
            </a:r>
            <a:r>
              <a:rPr lang="de-DE" baseline="0" dirty="0"/>
              <a:t>, </a:t>
            </a:r>
            <a:r>
              <a:rPr lang="de-DE" baseline="0" dirty="0" err="1"/>
              <a:t>what</a:t>
            </a:r>
            <a:r>
              <a:rPr lang="de-DE" baseline="0" dirty="0"/>
              <a:t> </a:t>
            </a:r>
            <a:r>
              <a:rPr lang="de-DE" baseline="0" dirty="0" err="1"/>
              <a:t>skills</a:t>
            </a:r>
            <a:r>
              <a:rPr lang="de-DE" baseline="0" dirty="0"/>
              <a:t> </a:t>
            </a:r>
            <a:r>
              <a:rPr lang="de-DE" baseline="0" dirty="0" err="1"/>
              <a:t>does</a:t>
            </a:r>
            <a:r>
              <a:rPr lang="de-DE" baseline="0" dirty="0"/>
              <a:t> ‚</a:t>
            </a:r>
            <a:r>
              <a:rPr lang="de-DE" baseline="0" dirty="0" err="1"/>
              <a:t>employability</a:t>
            </a:r>
            <a:r>
              <a:rPr lang="de-DE" baseline="0" dirty="0"/>
              <a:t>‘ </a:t>
            </a:r>
            <a:r>
              <a:rPr lang="de-DE" baseline="0" dirty="0" err="1"/>
              <a:t>refer</a:t>
            </a:r>
            <a:r>
              <a:rPr lang="de-DE" baseline="0" dirty="0"/>
              <a:t> </a:t>
            </a:r>
            <a:r>
              <a:rPr lang="de-DE" baseline="0" dirty="0" err="1"/>
              <a:t>to</a:t>
            </a:r>
            <a:r>
              <a:rPr lang="de-DE" baseline="0" dirty="0"/>
              <a:t>? </a:t>
            </a:r>
            <a:r>
              <a:rPr lang="de-DE" baseline="0" dirty="0" err="1"/>
              <a:t>What</a:t>
            </a:r>
            <a:r>
              <a:rPr lang="de-DE" baseline="0" dirty="0"/>
              <a:t> type </a:t>
            </a:r>
            <a:r>
              <a:rPr lang="de-DE" baseline="0" dirty="0" err="1"/>
              <a:t>of</a:t>
            </a:r>
            <a:r>
              <a:rPr lang="de-DE" baseline="0" dirty="0"/>
              <a:t> </a:t>
            </a:r>
            <a:r>
              <a:rPr lang="de-DE" baseline="0" dirty="0" err="1"/>
              <a:t>skills</a:t>
            </a:r>
            <a:r>
              <a:rPr lang="de-DE" baseline="0" dirty="0"/>
              <a:t> do </a:t>
            </a:r>
            <a:r>
              <a:rPr lang="de-DE" baseline="0" dirty="0" err="1"/>
              <a:t>students</a:t>
            </a:r>
            <a:r>
              <a:rPr lang="de-DE" baseline="0" dirty="0"/>
              <a:t> </a:t>
            </a:r>
            <a:r>
              <a:rPr lang="de-DE" baseline="0" dirty="0" err="1"/>
              <a:t>need</a:t>
            </a:r>
            <a:r>
              <a:rPr lang="de-DE" baseline="0" dirty="0"/>
              <a:t> in </a:t>
            </a:r>
            <a:r>
              <a:rPr lang="de-DE" baseline="0" dirty="0" err="1"/>
              <a:t>order</a:t>
            </a:r>
            <a:r>
              <a:rPr lang="de-DE" baseline="0" dirty="0"/>
              <a:t> </a:t>
            </a:r>
            <a:r>
              <a:rPr lang="de-DE" baseline="0" dirty="0" err="1"/>
              <a:t>to</a:t>
            </a:r>
            <a:r>
              <a:rPr lang="de-DE" baseline="0" dirty="0"/>
              <a:t> </a:t>
            </a:r>
            <a:r>
              <a:rPr lang="de-DE" baseline="0" dirty="0" err="1"/>
              <a:t>be</a:t>
            </a:r>
            <a:r>
              <a:rPr lang="de-DE" baseline="0" dirty="0"/>
              <a:t> ‚</a:t>
            </a:r>
            <a:r>
              <a:rPr lang="de-DE" baseline="0" dirty="0" err="1"/>
              <a:t>employable</a:t>
            </a:r>
            <a:r>
              <a:rPr lang="de-DE" baseline="0" dirty="0"/>
              <a:t>‘?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C80BB1-0AE5-4064-BD8C-E1DC3BB8E8C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1487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291035-CE69-49AA-A873-D71AB4A62E34}" type="slidenum">
              <a:rPr lang="hr-HR" smtClean="0"/>
              <a:pPr/>
              <a:t>5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592161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r-HR" dirty="0" err="1"/>
              <a:t>There</a:t>
            </a:r>
            <a:r>
              <a:rPr lang="hr-HR" dirty="0"/>
              <a:t> </a:t>
            </a:r>
            <a:r>
              <a:rPr lang="hr-HR" dirty="0" err="1"/>
              <a:t>is</a:t>
            </a:r>
            <a:r>
              <a:rPr lang="hr-HR" dirty="0"/>
              <a:t> </a:t>
            </a:r>
            <a:r>
              <a:rPr lang="hr-HR" dirty="0" err="1"/>
              <a:t>difference</a:t>
            </a:r>
            <a:r>
              <a:rPr lang="hr-HR" dirty="0"/>
              <a:t> </a:t>
            </a:r>
            <a:r>
              <a:rPr lang="hr-HR" dirty="0" err="1"/>
              <a:t>between</a:t>
            </a:r>
            <a:r>
              <a:rPr lang="hr-HR" dirty="0"/>
              <a:t> </a:t>
            </a:r>
            <a:r>
              <a:rPr lang="hr-HR" dirty="0" err="1"/>
              <a:t>job</a:t>
            </a:r>
            <a:r>
              <a:rPr lang="hr-HR" dirty="0"/>
              <a:t> (</a:t>
            </a:r>
            <a:r>
              <a:rPr lang="hr-HR" dirty="0" err="1"/>
              <a:t>job</a:t>
            </a:r>
            <a:r>
              <a:rPr lang="hr-HR" baseline="0" dirty="0"/>
              <a:t> </a:t>
            </a:r>
            <a:r>
              <a:rPr lang="hr-HR" baseline="0" dirty="0" err="1"/>
              <a:t>based</a:t>
            </a:r>
            <a:r>
              <a:rPr lang="hr-HR" baseline="0" dirty="0"/>
              <a:t> </a:t>
            </a:r>
            <a:r>
              <a:rPr lang="hr-HR" baseline="0" dirty="0" err="1"/>
              <a:t>search</a:t>
            </a:r>
            <a:r>
              <a:rPr lang="hr-HR" baseline="0" dirty="0"/>
              <a:t>) </a:t>
            </a:r>
            <a:r>
              <a:rPr lang="hr-HR" baseline="0" dirty="0" err="1"/>
              <a:t>and</a:t>
            </a:r>
            <a:r>
              <a:rPr lang="hr-HR" baseline="0" dirty="0"/>
              <a:t> </a:t>
            </a:r>
            <a:r>
              <a:rPr lang="hr-HR" baseline="0" dirty="0" err="1"/>
              <a:t>career</a:t>
            </a:r>
            <a:r>
              <a:rPr lang="hr-HR" baseline="0" dirty="0"/>
              <a:t> (</a:t>
            </a:r>
            <a:r>
              <a:rPr lang="hr-HR" baseline="0" dirty="0" err="1"/>
              <a:t>people</a:t>
            </a:r>
            <a:r>
              <a:rPr lang="hr-HR" baseline="0" dirty="0"/>
              <a:t> </a:t>
            </a:r>
            <a:r>
              <a:rPr lang="hr-HR" baseline="0" dirty="0" err="1"/>
              <a:t>based</a:t>
            </a:r>
            <a:r>
              <a:rPr lang="hr-HR" baseline="0" dirty="0"/>
              <a:t> </a:t>
            </a:r>
            <a:r>
              <a:rPr lang="hr-HR" baseline="0" dirty="0" err="1"/>
              <a:t>search</a:t>
            </a:r>
            <a:r>
              <a:rPr lang="hr-HR" baseline="0" dirty="0"/>
              <a:t>)</a:t>
            </a:r>
            <a:endParaRPr lang="hr-HR" dirty="0"/>
          </a:p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9448185"/>
            <a:ext cx="2971800" cy="497364"/>
          </a:xfrm>
          <a:prstGeom prst="rect">
            <a:avLst/>
          </a:prstGeom>
        </p:spPr>
        <p:txBody>
          <a:bodyPr/>
          <a:lstStyle/>
          <a:p>
            <a:fld id="{0C68EF7E-17BC-4538-8FE8-297904B3C188}" type="slidenum">
              <a:rPr lang="hr-HR" smtClean="0"/>
              <a:pPr/>
              <a:t>6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939549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hr-HR" sz="1100" kern="1200" dirty="0">
                <a:solidFill>
                  <a:schemeClr val="tx1"/>
                </a:solidFill>
                <a:effectLst/>
              </a:rPr>
              <a:t>PASSION – </a:t>
            </a:r>
            <a:r>
              <a:rPr lang="hr-HR" sz="1100" kern="1200" dirty="0" err="1">
                <a:solidFill>
                  <a:schemeClr val="tx1"/>
                </a:solidFill>
                <a:effectLst/>
              </a:rPr>
              <a:t>know</a:t>
            </a:r>
            <a:r>
              <a:rPr lang="hr-HR" sz="1100" kern="1200" dirty="0">
                <a:solidFill>
                  <a:schemeClr val="tx1"/>
                </a:solidFill>
                <a:effectLst/>
              </a:rPr>
              <a:t> </a:t>
            </a:r>
            <a:r>
              <a:rPr lang="hr-HR" sz="1100" kern="1200" dirty="0" err="1">
                <a:solidFill>
                  <a:schemeClr val="tx1"/>
                </a:solidFill>
                <a:effectLst/>
              </a:rPr>
              <a:t>hot</a:t>
            </a:r>
            <a:r>
              <a:rPr lang="hr-HR" sz="1100" kern="1200" dirty="0">
                <a:solidFill>
                  <a:schemeClr val="tx1"/>
                </a:solidFill>
                <a:effectLst/>
              </a:rPr>
              <a:t> to </a:t>
            </a:r>
            <a:r>
              <a:rPr lang="hr-HR" sz="1100" kern="1200" dirty="0" err="1">
                <a:solidFill>
                  <a:schemeClr val="tx1"/>
                </a:solidFill>
                <a:effectLst/>
              </a:rPr>
              <a:t>answer</a:t>
            </a:r>
            <a:r>
              <a:rPr lang="hr-HR" sz="1100" kern="1200" dirty="0">
                <a:solidFill>
                  <a:schemeClr val="tx1"/>
                </a:solidFill>
                <a:effectLst/>
              </a:rPr>
              <a:t> </a:t>
            </a:r>
            <a:r>
              <a:rPr lang="hr-HR" sz="1100" kern="1200" dirty="0" err="1">
                <a:solidFill>
                  <a:schemeClr val="tx1"/>
                </a:solidFill>
                <a:effectLst/>
              </a:rPr>
              <a:t>the</a:t>
            </a:r>
            <a:r>
              <a:rPr lang="hr-HR" sz="1100" kern="1200" dirty="0">
                <a:solidFill>
                  <a:schemeClr val="tx1"/>
                </a:solidFill>
                <a:effectLst/>
              </a:rPr>
              <a:t> </a:t>
            </a:r>
            <a:r>
              <a:rPr lang="hr-HR" sz="1100" kern="1200" dirty="0" err="1">
                <a:solidFill>
                  <a:schemeClr val="tx1"/>
                </a:solidFill>
                <a:effectLst/>
              </a:rPr>
              <a:t>question</a:t>
            </a:r>
            <a:r>
              <a:rPr lang="hr-HR" sz="1100" kern="1200" dirty="0">
                <a:solidFill>
                  <a:schemeClr val="tx1"/>
                </a:solidFill>
                <a:effectLst/>
              </a:rPr>
              <a:t> ”</a:t>
            </a:r>
            <a:r>
              <a:rPr lang="hr-HR" sz="1100" kern="1200" dirty="0" err="1">
                <a:solidFill>
                  <a:schemeClr val="tx1"/>
                </a:solidFill>
                <a:effectLst/>
              </a:rPr>
              <a:t>Why</a:t>
            </a:r>
            <a:r>
              <a:rPr lang="hr-HR" sz="1100" kern="1200" dirty="0">
                <a:solidFill>
                  <a:schemeClr val="tx1"/>
                </a:solidFill>
                <a:effectLst/>
              </a:rPr>
              <a:t> </a:t>
            </a:r>
            <a:r>
              <a:rPr lang="hr-HR" sz="1100" kern="1200" dirty="0" err="1">
                <a:solidFill>
                  <a:schemeClr val="tx1"/>
                </a:solidFill>
                <a:effectLst/>
              </a:rPr>
              <a:t>would</a:t>
            </a:r>
            <a:r>
              <a:rPr lang="hr-HR" sz="1100" kern="1200" baseline="0" dirty="0">
                <a:solidFill>
                  <a:schemeClr val="tx1"/>
                </a:solidFill>
                <a:effectLst/>
              </a:rPr>
              <a:t> I hire </a:t>
            </a:r>
            <a:r>
              <a:rPr lang="hr-HR" sz="1100" kern="1200" baseline="0" dirty="0" err="1">
                <a:solidFill>
                  <a:schemeClr val="tx1"/>
                </a:solidFill>
                <a:effectLst/>
              </a:rPr>
              <a:t>you</a:t>
            </a:r>
            <a:r>
              <a:rPr lang="hr-HR" sz="1100" kern="1200" baseline="0" dirty="0">
                <a:solidFill>
                  <a:schemeClr val="tx1"/>
                </a:solidFill>
                <a:effectLst/>
              </a:rPr>
              <a:t>”?</a:t>
            </a:r>
            <a:r>
              <a:rPr lang="hr-HR" dirty="0"/>
              <a:t>!! </a:t>
            </a:r>
            <a:r>
              <a:rPr lang="hr-HR" dirty="0" err="1"/>
              <a:t>And</a:t>
            </a:r>
            <a:r>
              <a:rPr lang="hr-HR" dirty="0"/>
              <a:t> „</a:t>
            </a:r>
            <a:r>
              <a:rPr lang="hr-HR" dirty="0" err="1"/>
              <a:t>Why</a:t>
            </a:r>
            <a:r>
              <a:rPr lang="hr-HR" dirty="0"/>
              <a:t> </a:t>
            </a:r>
            <a:r>
              <a:rPr lang="hr-HR" dirty="0" err="1"/>
              <a:t>would</a:t>
            </a:r>
            <a:r>
              <a:rPr lang="hr-HR" dirty="0"/>
              <a:t> </a:t>
            </a:r>
            <a:r>
              <a:rPr lang="hr-HR" dirty="0" err="1"/>
              <a:t>you</a:t>
            </a:r>
            <a:r>
              <a:rPr lang="hr-HR" dirty="0"/>
              <a:t> </a:t>
            </a:r>
            <a:r>
              <a:rPr lang="hr-HR" dirty="0" err="1"/>
              <a:t>like</a:t>
            </a:r>
            <a:r>
              <a:rPr lang="hr-HR" dirty="0"/>
              <a:t> to </a:t>
            </a:r>
            <a:r>
              <a:rPr lang="hr-HR" dirty="0" err="1"/>
              <a:t>work</a:t>
            </a:r>
            <a:r>
              <a:rPr lang="hr-HR" dirty="0"/>
              <a:t> for me”</a:t>
            </a:r>
          </a:p>
          <a:p>
            <a:pPr lvl="0"/>
            <a:r>
              <a:rPr lang="hr-HR" dirty="0"/>
              <a:t>POWER – </a:t>
            </a:r>
            <a:r>
              <a:rPr lang="hr-HR" dirty="0" err="1"/>
              <a:t>strenght</a:t>
            </a:r>
            <a:r>
              <a:rPr lang="hr-HR" dirty="0"/>
              <a:t>, </a:t>
            </a:r>
            <a:r>
              <a:rPr lang="hr-HR" dirty="0" err="1"/>
              <a:t>skills</a:t>
            </a:r>
            <a:r>
              <a:rPr lang="hr-HR" dirty="0"/>
              <a:t>, </a:t>
            </a:r>
            <a:r>
              <a:rPr lang="hr-HR" dirty="0" err="1"/>
              <a:t>charisma</a:t>
            </a:r>
            <a:r>
              <a:rPr lang="hr-HR" dirty="0"/>
              <a:t>, </a:t>
            </a:r>
            <a:r>
              <a:rPr lang="hr-HR" dirty="0" err="1"/>
              <a:t>expertise</a:t>
            </a:r>
            <a:endParaRPr lang="hr-HR" dirty="0"/>
          </a:p>
          <a:p>
            <a:pPr lvl="0"/>
            <a:r>
              <a:rPr lang="hr-HR" sz="1100" kern="1200" dirty="0">
                <a:solidFill>
                  <a:schemeClr val="tx1"/>
                </a:solidFill>
                <a:effectLst/>
              </a:rPr>
              <a:t>PURPOSE  - </a:t>
            </a:r>
            <a:r>
              <a:rPr lang="hr-HR" sz="1100" kern="1200" dirty="0" err="1">
                <a:solidFill>
                  <a:schemeClr val="tx1"/>
                </a:solidFill>
                <a:effectLst/>
              </a:rPr>
              <a:t>of</a:t>
            </a:r>
            <a:r>
              <a:rPr lang="hr-HR" sz="1100" kern="1200" dirty="0">
                <a:solidFill>
                  <a:schemeClr val="tx1"/>
                </a:solidFill>
                <a:effectLst/>
              </a:rPr>
              <a:t> </a:t>
            </a:r>
            <a:r>
              <a:rPr lang="hr-HR" sz="1100" kern="1200" dirty="0" err="1">
                <a:solidFill>
                  <a:schemeClr val="tx1"/>
                </a:solidFill>
                <a:effectLst/>
              </a:rPr>
              <a:t>your</a:t>
            </a:r>
            <a:r>
              <a:rPr lang="hr-HR" sz="1100" kern="1200" dirty="0">
                <a:solidFill>
                  <a:schemeClr val="tx1"/>
                </a:solidFill>
                <a:effectLst/>
              </a:rPr>
              <a:t> </a:t>
            </a:r>
            <a:r>
              <a:rPr lang="hr-HR" sz="1100" kern="1200" dirty="0" err="1">
                <a:solidFill>
                  <a:schemeClr val="tx1"/>
                </a:solidFill>
                <a:effectLst/>
              </a:rPr>
              <a:t>life</a:t>
            </a:r>
            <a:r>
              <a:rPr lang="hr-HR" sz="1100" kern="1200" dirty="0">
                <a:solidFill>
                  <a:schemeClr val="tx1"/>
                </a:solidFill>
                <a:effectLst/>
              </a:rPr>
              <a:t>, </a:t>
            </a:r>
            <a:r>
              <a:rPr lang="hr-HR" sz="1100" kern="1200" dirty="0" err="1">
                <a:solidFill>
                  <a:schemeClr val="tx1"/>
                </a:solidFill>
                <a:effectLst/>
              </a:rPr>
              <a:t>of</a:t>
            </a:r>
            <a:r>
              <a:rPr lang="hr-HR" sz="1100" kern="1200" dirty="0">
                <a:solidFill>
                  <a:schemeClr val="tx1"/>
                </a:solidFill>
                <a:effectLst/>
              </a:rPr>
              <a:t> </a:t>
            </a:r>
            <a:r>
              <a:rPr lang="hr-HR" sz="1100" kern="1200" dirty="0" err="1">
                <a:solidFill>
                  <a:schemeClr val="tx1"/>
                </a:solidFill>
                <a:effectLst/>
              </a:rPr>
              <a:t>the</a:t>
            </a:r>
            <a:r>
              <a:rPr lang="hr-HR" sz="1100" kern="1200" dirty="0">
                <a:solidFill>
                  <a:schemeClr val="tx1"/>
                </a:solidFill>
                <a:effectLst/>
              </a:rPr>
              <a:t> </a:t>
            </a:r>
            <a:r>
              <a:rPr lang="hr-HR" sz="1100" kern="1200" dirty="0" err="1">
                <a:solidFill>
                  <a:schemeClr val="tx1"/>
                </a:solidFill>
                <a:effectLst/>
              </a:rPr>
              <a:t>work</a:t>
            </a:r>
            <a:r>
              <a:rPr lang="hr-HR" sz="1100" kern="1200" dirty="0">
                <a:solidFill>
                  <a:schemeClr val="tx1"/>
                </a:solidFill>
                <a:effectLst/>
              </a:rPr>
              <a:t>…</a:t>
            </a:r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9448185"/>
            <a:ext cx="2971800" cy="497364"/>
          </a:xfrm>
          <a:prstGeom prst="rect">
            <a:avLst/>
          </a:prstGeom>
        </p:spPr>
        <p:txBody>
          <a:bodyPr/>
          <a:lstStyle/>
          <a:p>
            <a:fld id="{0C68EF7E-17BC-4538-8FE8-297904B3C188}" type="slidenum">
              <a:rPr lang="hr-HR" smtClean="0"/>
              <a:pPr/>
              <a:t>8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651293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9448185"/>
            <a:ext cx="2971800" cy="497364"/>
          </a:xfrm>
          <a:prstGeom prst="rect">
            <a:avLst/>
          </a:prstGeom>
        </p:spPr>
        <p:txBody>
          <a:bodyPr/>
          <a:lstStyle/>
          <a:p>
            <a:fld id="{0C68EF7E-17BC-4538-8FE8-297904B3C188}" type="slidenum">
              <a:rPr lang="hr-HR" smtClean="0"/>
              <a:pPr/>
              <a:t>9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5633192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9448185"/>
            <a:ext cx="2971800" cy="497364"/>
          </a:xfrm>
          <a:prstGeom prst="rect">
            <a:avLst/>
          </a:prstGeom>
        </p:spPr>
        <p:txBody>
          <a:bodyPr/>
          <a:lstStyle/>
          <a:p>
            <a:fld id="{0C68EF7E-17BC-4538-8FE8-297904B3C188}" type="slidenum">
              <a:rPr lang="hr-HR" smtClean="0"/>
              <a:pPr/>
              <a:t>10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703439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9448185"/>
            <a:ext cx="2971800" cy="497364"/>
          </a:xfrm>
          <a:prstGeom prst="rect">
            <a:avLst/>
          </a:prstGeom>
        </p:spPr>
        <p:txBody>
          <a:bodyPr/>
          <a:lstStyle/>
          <a:p>
            <a:fld id="{0C68EF7E-17BC-4538-8FE8-297904B3C188}" type="slidenum">
              <a:rPr lang="hr-HR" smtClean="0"/>
              <a:pPr/>
              <a:t>11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9025092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CC80BB1-0AE5-4064-BD8C-E1DC3BB8E8C4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16344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>
            <a:normAutofit/>
          </a:bodyPr>
          <a:lstStyle>
            <a:lvl1pPr algn="ctr">
              <a:defRPr sz="5000"/>
            </a:lvl1pPr>
          </a:lstStyle>
          <a:p>
            <a:r>
              <a:rPr lang="en-US"/>
              <a:t>Click to edit Master title style</a:t>
            </a:r>
            <a:endParaRPr lang="hr-H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4113C-CDB5-47C5-A16A-4F89C658F4B7}" type="datetime1">
              <a:rPr lang="hr-HR" smtClean="0"/>
              <a:t>7.7.2019.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092F8-88B9-48E5-9B8F-3F206E5F35A9}" type="slidenum">
              <a:rPr lang="hr-HR" smtClean="0"/>
              <a:t>‹Nr.›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376731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E449E-956F-43F9-812F-B91D6DA92EE1}" type="datetime1">
              <a:rPr lang="hr-HR" smtClean="0"/>
              <a:t>7.7.2019.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092F8-88B9-48E5-9B8F-3F206E5F35A9}" type="slidenum">
              <a:rPr lang="hr-HR" smtClean="0"/>
              <a:t>‹Nr.›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734836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CC4AE-F687-42E9-A4E0-5A2CD5EF8CE6}" type="datetime1">
              <a:rPr lang="hr-HR" smtClean="0"/>
              <a:t>7.7.2019.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092F8-88B9-48E5-9B8F-3F206E5F35A9}" type="slidenum">
              <a:rPr lang="hr-HR" smtClean="0"/>
              <a:t>‹Nr.›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963083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ulleted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228600"/>
            <a:ext cx="10871200" cy="1066800"/>
          </a:xfrm>
          <a:prstGeom prst="rect">
            <a:avLst/>
          </a:prstGeom>
          <a:solidFill>
            <a:srgbClr val="7030A0"/>
          </a:solidFill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Text Placeholder 2"/>
          <p:cNvSpPr>
            <a:spLocks noGrp="1"/>
          </p:cNvSpPr>
          <p:nvPr>
            <p:ph type="body" sz="half" idx="1"/>
          </p:nvPr>
        </p:nvSpPr>
        <p:spPr>
          <a:xfrm>
            <a:off x="711200" y="1371600"/>
            <a:ext cx="10871200" cy="4038600"/>
          </a:xfrm>
          <a:prstGeom prst="rect">
            <a:avLst/>
          </a:prstGeom>
        </p:spPr>
        <p:txBody>
          <a:bodyPr/>
          <a:lstStyle>
            <a:lvl1pPr>
              <a:buFont typeface="Wingdings" pitchFamily="2" charset="2"/>
              <a:buChar char="Ø"/>
              <a:defRPr>
                <a:solidFill>
                  <a:srgbClr val="7030A0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638701-BD2C-46D6-9F0C-4A17A7A57B2A}" type="datetime1">
              <a:rPr lang="hr-HR" smtClean="0"/>
              <a:t>7.7.2019.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93718D-4F47-42FA-A4A7-B46C39F6BCF0}" type="slidenum">
              <a:rPr lang="en-US" altLang="x-none"/>
              <a:pPr/>
              <a:t>‹Nr.›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20117069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7485" y="273050"/>
            <a:ext cx="10968567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7484" y="1598613"/>
            <a:ext cx="5382683" cy="449738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3367" y="1598613"/>
            <a:ext cx="5382684" cy="449738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7485" y="6242051"/>
            <a:ext cx="2840567" cy="474663"/>
          </a:xfrm>
        </p:spPr>
        <p:txBody>
          <a:bodyPr/>
          <a:lstStyle>
            <a:lvl1pPr>
              <a:defRPr/>
            </a:lvl1pPr>
          </a:lstStyle>
          <a:p>
            <a:fld id="{9E1E4AA7-B857-4679-B907-244160FFCDD4}" type="datetime1">
              <a:rPr lang="hr-HR" altLang="x-none" smtClean="0"/>
              <a:t>7.7.2019.</a:t>
            </a:fld>
            <a:endParaRPr lang="en-US" altLang="x-non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242051"/>
            <a:ext cx="3860800" cy="474663"/>
          </a:xfrm>
        </p:spPr>
        <p:txBody>
          <a:bodyPr/>
          <a:lstStyle>
            <a:lvl1pPr>
              <a:defRPr/>
            </a:lvl1pPr>
          </a:lstStyle>
          <a:p>
            <a:endParaRPr lang="en-US" altLang="x-non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01" y="6242051"/>
            <a:ext cx="2840567" cy="474663"/>
          </a:xfrm>
        </p:spPr>
        <p:txBody>
          <a:bodyPr/>
          <a:lstStyle>
            <a:lvl1pPr>
              <a:defRPr/>
            </a:lvl1pPr>
          </a:lstStyle>
          <a:p>
            <a:fld id="{5ED0E685-B0DC-45AF-8560-9A4C4CFE489A}" type="slidenum">
              <a:rPr lang="en-US" altLang="x-none"/>
              <a:pPr/>
              <a:t>‹Nr.›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24007528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7485" y="273050"/>
            <a:ext cx="10968567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7484" y="1598613"/>
            <a:ext cx="5382683" cy="449738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Online Image Placeholder 3"/>
          <p:cNvSpPr>
            <a:spLocks noGrp="1"/>
          </p:cNvSpPr>
          <p:nvPr>
            <p:ph type="clipArt" sz="half" idx="2"/>
          </p:nvPr>
        </p:nvSpPr>
        <p:spPr>
          <a:xfrm>
            <a:off x="6193367" y="1598613"/>
            <a:ext cx="5382684" cy="4497387"/>
          </a:xfrm>
        </p:spPr>
        <p:txBody>
          <a:bodyPr/>
          <a:lstStyle/>
          <a:p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7485" y="6242051"/>
            <a:ext cx="2840567" cy="474663"/>
          </a:xfrm>
        </p:spPr>
        <p:txBody>
          <a:bodyPr/>
          <a:lstStyle>
            <a:lvl1pPr>
              <a:defRPr/>
            </a:lvl1pPr>
          </a:lstStyle>
          <a:p>
            <a:fld id="{A0A380C5-EA6B-431B-9669-5EB12F31AE1D}" type="datetime1">
              <a:rPr lang="hr-HR" altLang="x-none" smtClean="0"/>
              <a:t>7.7.2019.</a:t>
            </a:fld>
            <a:endParaRPr lang="en-US" altLang="x-non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242051"/>
            <a:ext cx="3860800" cy="474663"/>
          </a:xfrm>
        </p:spPr>
        <p:txBody>
          <a:bodyPr/>
          <a:lstStyle>
            <a:lvl1pPr>
              <a:defRPr/>
            </a:lvl1pPr>
          </a:lstStyle>
          <a:p>
            <a:endParaRPr lang="en-US" altLang="x-non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01" y="6242051"/>
            <a:ext cx="2840567" cy="474663"/>
          </a:xfrm>
        </p:spPr>
        <p:txBody>
          <a:bodyPr/>
          <a:lstStyle>
            <a:lvl1pPr>
              <a:defRPr/>
            </a:lvl1pPr>
          </a:lstStyle>
          <a:p>
            <a:fld id="{7B05F916-C707-409D-9128-05B67A164A54}" type="slidenum">
              <a:rPr lang="en-US" altLang="x-none"/>
              <a:pPr/>
              <a:t>‹Nr.›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13938831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CED52-E658-4BA2-BF14-DC43B2854AC9}" type="datetime1">
              <a:rPr lang="hr-HR" smtClean="0"/>
              <a:t>7.7.2019.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092F8-88B9-48E5-9B8F-3F206E5F35A9}" type="slidenum">
              <a:rPr lang="hr-HR" smtClean="0"/>
              <a:t>‹Nr.›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361237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8C8F0-F3F1-4072-8ADF-7989820F5CFF}" type="datetime1">
              <a:rPr lang="hr-HR" smtClean="0"/>
              <a:t>7.7.2019.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092F8-88B9-48E5-9B8F-3F206E5F35A9}" type="slidenum">
              <a:rPr lang="hr-HR" smtClean="0"/>
              <a:t>‹Nr.›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662365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F436E-7D3C-4FE2-89F5-84B25833B2EE}" type="datetime1">
              <a:rPr lang="hr-HR" smtClean="0"/>
              <a:t>7.7.2019.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092F8-88B9-48E5-9B8F-3F206E5F35A9}" type="slidenum">
              <a:rPr lang="hr-HR" smtClean="0"/>
              <a:t>‹Nr.›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116082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887FA-F493-44C5-89B0-33802B3754B7}" type="datetime1">
              <a:rPr lang="hr-HR" smtClean="0"/>
              <a:t>7.7.2019.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092F8-88B9-48E5-9B8F-3F206E5F35A9}" type="slidenum">
              <a:rPr lang="hr-HR" smtClean="0"/>
              <a:t>‹Nr.›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607456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803A3-E5DE-4F4D-958C-E9DC77F15E2F}" type="datetime1">
              <a:rPr lang="hr-HR" smtClean="0"/>
              <a:t>7.7.2019.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092F8-88B9-48E5-9B8F-3F206E5F35A9}" type="slidenum">
              <a:rPr lang="hr-HR" smtClean="0"/>
              <a:t>‹Nr.›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251102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17DCC-E5CA-43B3-81A6-D56B64D8D5D3}" type="datetime1">
              <a:rPr lang="hr-HR" smtClean="0"/>
              <a:t>7.7.2019.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092F8-88B9-48E5-9B8F-3F206E5F35A9}" type="slidenum">
              <a:rPr lang="hr-HR" smtClean="0"/>
              <a:t>‹Nr.›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874458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71080-E8BD-4DA2-BD9D-876B13016435}" type="datetime1">
              <a:rPr lang="hr-HR" smtClean="0"/>
              <a:t>7.7.2019.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092F8-88B9-48E5-9B8F-3F206E5F35A9}" type="slidenum">
              <a:rPr lang="hr-HR" smtClean="0"/>
              <a:t>‹Nr.›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590077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3A2C3-F3E7-416B-B270-CE57F32BEF02}" type="datetime1">
              <a:rPr lang="hr-HR" smtClean="0"/>
              <a:t>7.7.2019.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092F8-88B9-48E5-9B8F-3F206E5F35A9}" type="slidenum">
              <a:rPr lang="hr-HR" smtClean="0"/>
              <a:t>‹Nr.›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568688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hr-H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C3E0C9-CD71-4EC7-B8DA-59CAD33E89BD}" type="datetime1">
              <a:rPr lang="hr-HR" smtClean="0"/>
              <a:t>7.7.2019.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4092F8-88B9-48E5-9B8F-3F206E5F35A9}" type="slidenum">
              <a:rPr lang="hr-HR" smtClean="0"/>
              <a:t>‹Nr.›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102170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3" r:id="rId1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404041"/>
          </a:solidFill>
          <a:latin typeface="Adobe Fan Heiti Std B" panose="020B0700000000000000" pitchFamily="34" charset="-128"/>
          <a:ea typeface="Adobe Fan Heiti Std B" panose="020B0700000000000000" pitchFamily="34" charset="-128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rgbClr val="404041"/>
          </a:solidFill>
          <a:latin typeface="Adobe Fan Heiti Std B" panose="020B0700000000000000" pitchFamily="34" charset="-128"/>
          <a:ea typeface="Adobe Fan Heiti Std B" panose="020B0700000000000000" pitchFamily="34" charset="-128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404041"/>
          </a:solidFill>
          <a:latin typeface="Adobe Fan Heiti Std B" panose="020B0700000000000000" pitchFamily="34" charset="-128"/>
          <a:ea typeface="Adobe Fan Heiti Std B" panose="020B0700000000000000" pitchFamily="34" charset="-128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404041"/>
          </a:solidFill>
          <a:latin typeface="Adobe Fan Heiti Std B" panose="020B0700000000000000" pitchFamily="34" charset="-128"/>
          <a:ea typeface="Adobe Fan Heiti Std B" panose="020B0700000000000000" pitchFamily="34" charset="-128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404041"/>
          </a:solidFill>
          <a:latin typeface="Adobe Fan Heiti Std B" panose="020B0700000000000000" pitchFamily="34" charset="-128"/>
          <a:ea typeface="Adobe Fan Heiti Std B" panose="020B0700000000000000" pitchFamily="34" charset="-128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404041"/>
          </a:solidFill>
          <a:latin typeface="Adobe Fan Heiti Std B" panose="020B0700000000000000" pitchFamily="34" charset="-128"/>
          <a:ea typeface="Adobe Fan Heiti Std B" panose="020B0700000000000000" pitchFamily="34" charset="-128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x-non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creativecommons.org/licenses/by-nc-sa/3.0/" TargetMode="External"/><Relationship Id="rId4" Type="http://schemas.openxmlformats.org/officeDocument/2006/relationships/hyperlink" Target="http://es.paperblog.com/r/f/11792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gHXKitKAT1E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ris.ac.uk/researchstaff/yourcareer/vitae-booklets/careerwise-researcher.pdf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nivirtual.it/red/limguaggi/05.html" TargetMode="External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reativecommons.org/licenses/by-nc-nd/3.0/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commons.wikimedia.org/wiki/File:Soft_Skill_Training.jpg" TargetMode="External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reativecommons.org/licenses/by-sa/3.0/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7" Type="http://schemas.openxmlformats.org/officeDocument/2006/relationships/hyperlink" Target="https://creativecommons.org/licenses/by-nc-sa/3.0/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recycledminds.com/2013/01/social.networking.backlash.html" TargetMode="External"/><Relationship Id="rId5" Type="http://schemas.openxmlformats.org/officeDocument/2006/relationships/hyperlink" Target="https://creativecommons.org/licenses/by-nc/3.0/" TargetMode="External"/><Relationship Id="rId4" Type="http://schemas.openxmlformats.org/officeDocument/2006/relationships/hyperlink" Target="http://www.mujeresdeempresa.com/network-marketers-otra-escala-en-el-negocio-de-las-franquicias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ris.ac.uk/researchstaff/yourcareer/vitae-booklets/careerwise-researcher.pdf" TargetMode="External"/><Relationship Id="rId7" Type="http://schemas.openxmlformats.org/officeDocument/2006/relationships/hyperlink" Target="http://openclipart.org/detail/155095/resume-by-mazeo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png"/><Relationship Id="rId5" Type="http://schemas.openxmlformats.org/officeDocument/2006/relationships/hyperlink" Target="http://www.youtube.com/watch?v=7FRwCs99DWg&amp;list=PLA570C901AB66E15F&amp;index=4" TargetMode="External"/><Relationship Id="rId4" Type="http://schemas.openxmlformats.org/officeDocument/2006/relationships/hyperlink" Target="http://www.youtube.com/watch?v=Kb-UdRa0Vaw&amp;list=PLA570C901AB66E15F" TargetMode="Externa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2013.igem.org/Team:Berkeley/Judging" TargetMode="External"/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reativecommons.org/licenses/by/3.0/" TargetMode="Externa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Relationship Id="rId5" Type="http://schemas.openxmlformats.org/officeDocument/2006/relationships/hyperlink" Target="https://creativecommons.org/licenses/by-sa/3.0/" TargetMode="External"/><Relationship Id="rId4" Type="http://schemas.openxmlformats.org/officeDocument/2006/relationships/hyperlink" Target="https://basichackingskills.wordpress.com/write-for-us/suggest-a-post/" TargetMode="Externa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creativecommons.org/licenses/by-sa/3.0/" TargetMode="External"/><Relationship Id="rId4" Type="http://schemas.openxmlformats.org/officeDocument/2006/relationships/hyperlink" Target="http://www.juku.it/en/storage-admin-job-of-the-past/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5" Type="http://schemas.openxmlformats.org/officeDocument/2006/relationships/hyperlink" Target="https://creativecommons.org/licenses/by-nd/3.0/" TargetMode="External"/><Relationship Id="rId4" Type="http://schemas.openxmlformats.org/officeDocument/2006/relationships/hyperlink" Target="http://www.resumes-cover-letters-jobs.com/5-critical-steps-to-job-search-success.html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marcocardinale.blogspot.com/2014_07_01_archive.html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Relationship Id="rId4" Type="http://schemas.openxmlformats.org/officeDocument/2006/relationships/hyperlink" Target="https://creativecommons.org/licenses/by-nc-nd/3.0/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creativecommons.org/licenses/by-sa/3.0/" TargetMode="External"/><Relationship Id="rId5" Type="http://schemas.openxmlformats.org/officeDocument/2006/relationships/hyperlink" Target="http://www.thebluediamondgallery.com/handwriting/c/career-development.html" TargetMode="External"/><Relationship Id="rId4" Type="http://schemas.openxmlformats.org/officeDocument/2006/relationships/image" Target="../media/image7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79642" y="2334639"/>
            <a:ext cx="9144000" cy="1340694"/>
          </a:xfrm>
        </p:spPr>
        <p:txBody>
          <a:bodyPr/>
          <a:lstStyle/>
          <a:p>
            <a:r>
              <a:rPr lang="en-GB" b="1" dirty="0">
                <a:latin typeface="+mj-lt"/>
              </a:rPr>
              <a:t>Graduate Employability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092F8-88B9-48E5-9B8F-3F206E5F35A9}" type="slidenum">
              <a:rPr lang="en-GB" smtClean="0">
                <a:latin typeface="Calibri" panose="020F0502020204030204" pitchFamily="34" charset="0"/>
              </a:rPr>
              <a:t>1</a:t>
            </a:fld>
            <a:endParaRPr lang="en-GB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97572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02601" y="453468"/>
            <a:ext cx="6566315" cy="61082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742950" indent="-742950" defTabSz="914377">
              <a:spcBef>
                <a:spcPct val="0"/>
              </a:spcBef>
              <a:buClr>
                <a:schemeClr val="accent6"/>
              </a:buClr>
              <a:buFont typeface="+mj-lt"/>
              <a:buAutoNum type="arabicPeriod"/>
              <a:defRPr/>
            </a:pPr>
            <a:r>
              <a:rPr lang="en-GB" sz="4000" b="1" dirty="0">
                <a:latin typeface="+mj-lt"/>
                <a:ea typeface="+mj-ea"/>
                <a:cs typeface="+mj-cs"/>
              </a:rPr>
              <a:t>Self-Assessment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02601" y="1154454"/>
            <a:ext cx="776059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189" indent="-457189">
              <a:buFont typeface="Wingdings" panose="05000000000000000000" pitchFamily="2" charset="2"/>
              <a:buChar char="§"/>
            </a:pPr>
            <a:r>
              <a:rPr lang="en-GB" altLang="x-none" sz="2200" dirty="0">
                <a:latin typeface="+mj-lt"/>
              </a:rPr>
              <a:t>Evaluate yourself based on the SWOT analysis</a:t>
            </a:r>
            <a:endParaRPr lang="en-GB" sz="2200" dirty="0">
              <a:latin typeface="+mj-lt"/>
            </a:endParaRPr>
          </a:p>
          <a:p>
            <a:pPr marL="457189" indent="-457189">
              <a:buFont typeface="Wingdings" panose="05000000000000000000" pitchFamily="2" charset="2"/>
              <a:buChar char="§"/>
            </a:pPr>
            <a:r>
              <a:rPr lang="en-GB" sz="2200" dirty="0">
                <a:latin typeface="+mj-lt"/>
              </a:rPr>
              <a:t>10 minutes</a:t>
            </a:r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407095911"/>
              </p:ext>
            </p:extLst>
          </p:nvPr>
        </p:nvGraphicFramePr>
        <p:xfrm>
          <a:off x="1086122" y="1940036"/>
          <a:ext cx="9313035" cy="44644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6885309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 txBox="1">
            <a:spLocks/>
          </p:cNvSpPr>
          <p:nvPr/>
        </p:nvSpPr>
        <p:spPr>
          <a:xfrm>
            <a:off x="1178771" y="1690688"/>
            <a:ext cx="8424936" cy="1325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891" indent="-342891">
              <a:lnSpc>
                <a:spcPct val="80000"/>
              </a:lnSpc>
              <a:buClr>
                <a:schemeClr val="tx1"/>
              </a:buClr>
              <a:buSzPct val="120000"/>
              <a:buFont typeface="Wingdings" panose="05000000000000000000" pitchFamily="2" charset="2"/>
              <a:buChar char="§"/>
            </a:pPr>
            <a:r>
              <a:rPr lang="en-GB" altLang="x-none" sz="2000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Be realistic</a:t>
            </a:r>
          </a:p>
          <a:p>
            <a:pPr marL="342891" indent="-342891">
              <a:lnSpc>
                <a:spcPct val="80000"/>
              </a:lnSpc>
              <a:buClr>
                <a:schemeClr val="tx1"/>
              </a:buClr>
              <a:buSzPct val="120000"/>
              <a:buFont typeface="Wingdings" panose="05000000000000000000" pitchFamily="2" charset="2"/>
              <a:buChar char="§"/>
            </a:pPr>
            <a:endParaRPr lang="en-GB" altLang="x-none" sz="2000" dirty="0">
              <a:solidFill>
                <a:schemeClr val="tx2">
                  <a:lumMod val="75000"/>
                </a:schemeClr>
              </a:solidFill>
              <a:latin typeface="+mj-lt"/>
            </a:endParaRPr>
          </a:p>
          <a:p>
            <a:pPr marL="342891" indent="-342891">
              <a:lnSpc>
                <a:spcPct val="80000"/>
              </a:lnSpc>
              <a:buClr>
                <a:schemeClr val="tx1"/>
              </a:buClr>
              <a:buSzPct val="120000"/>
              <a:buFont typeface="Wingdings" panose="05000000000000000000" pitchFamily="2" charset="2"/>
              <a:buChar char="§"/>
            </a:pPr>
            <a:r>
              <a:rPr lang="en-GB" altLang="x-none" sz="2000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Labour market is complex. You will probably change at least 2-3 job positions by the age of 35. Ten of the most-wanted jobs in 2013 did not exist in 2004. Ask WHAT and WHERE questions:</a:t>
            </a:r>
          </a:p>
          <a:p>
            <a:pPr marL="342891" indent="-342891">
              <a:lnSpc>
                <a:spcPct val="80000"/>
              </a:lnSpc>
              <a:buClr>
                <a:schemeClr val="tx1"/>
              </a:buClr>
              <a:buSzPct val="120000"/>
              <a:buFont typeface="Wingdings" panose="05000000000000000000" pitchFamily="2" charset="2"/>
              <a:buChar char="§"/>
            </a:pPr>
            <a:endParaRPr lang="en-GB" altLang="x-none" sz="2000" dirty="0">
              <a:solidFill>
                <a:schemeClr val="tx2">
                  <a:lumMod val="75000"/>
                </a:schemeClr>
              </a:solidFill>
              <a:latin typeface="+mj-lt"/>
            </a:endParaRPr>
          </a:p>
          <a:p>
            <a:pPr marL="342891" indent="-342891">
              <a:lnSpc>
                <a:spcPct val="80000"/>
              </a:lnSpc>
              <a:buClr>
                <a:schemeClr val="tx1"/>
              </a:buClr>
              <a:buSzPct val="120000"/>
              <a:buFont typeface="Wingdings" panose="05000000000000000000" pitchFamily="2" charset="2"/>
              <a:buChar char="§"/>
            </a:pPr>
            <a:endParaRPr lang="en-GB" altLang="x-none" sz="2000" dirty="0">
              <a:solidFill>
                <a:schemeClr val="tx2">
                  <a:lumMod val="75000"/>
                </a:schemeClr>
              </a:solidFill>
              <a:latin typeface="+mj-lt"/>
            </a:endParaRPr>
          </a:p>
          <a:p>
            <a:pPr marL="342891" indent="-342891">
              <a:lnSpc>
                <a:spcPct val="80000"/>
              </a:lnSpc>
              <a:buClr>
                <a:schemeClr val="tx1"/>
              </a:buClr>
              <a:buSzPct val="120000"/>
              <a:buFont typeface="Wingdings" panose="05000000000000000000" pitchFamily="2" charset="2"/>
              <a:buChar char="§"/>
            </a:pPr>
            <a:endParaRPr lang="en-GB" altLang="x-none" sz="2000" dirty="0">
              <a:solidFill>
                <a:schemeClr val="tx2">
                  <a:lumMod val="75000"/>
                </a:schemeClr>
              </a:solidFill>
              <a:latin typeface="+mj-lt"/>
            </a:endParaRPr>
          </a:p>
          <a:p>
            <a:pPr marL="342891" indent="-342891">
              <a:lnSpc>
                <a:spcPct val="80000"/>
              </a:lnSpc>
              <a:buClr>
                <a:schemeClr val="tx1"/>
              </a:buClr>
              <a:buSzPct val="120000"/>
              <a:buFont typeface="Wingdings" panose="05000000000000000000" pitchFamily="2" charset="2"/>
              <a:buChar char="§"/>
            </a:pPr>
            <a:endParaRPr lang="en-GB" altLang="x-none" sz="2000" dirty="0">
              <a:solidFill>
                <a:schemeClr val="tx2">
                  <a:lumMod val="75000"/>
                </a:schemeClr>
              </a:solidFill>
              <a:latin typeface="+mj-lt"/>
            </a:endParaRPr>
          </a:p>
          <a:p>
            <a:pPr marL="342891" indent="-342891">
              <a:lnSpc>
                <a:spcPct val="80000"/>
              </a:lnSpc>
              <a:buClr>
                <a:schemeClr val="tx1"/>
              </a:buClr>
              <a:buSzPct val="120000"/>
              <a:buFont typeface="Wingdings" panose="05000000000000000000" pitchFamily="2" charset="2"/>
              <a:buChar char="§"/>
            </a:pPr>
            <a:endParaRPr lang="en-GB" altLang="x-none" sz="2000" dirty="0">
              <a:solidFill>
                <a:schemeClr val="tx2">
                  <a:lumMod val="75000"/>
                </a:schemeClr>
              </a:solidFill>
              <a:latin typeface="+mj-lt"/>
            </a:endParaRPr>
          </a:p>
          <a:p>
            <a:pPr marL="342891" indent="-342891">
              <a:lnSpc>
                <a:spcPct val="80000"/>
              </a:lnSpc>
              <a:buClr>
                <a:schemeClr val="tx1"/>
              </a:buClr>
              <a:buSzPct val="120000"/>
              <a:buFont typeface="Wingdings" panose="05000000000000000000" pitchFamily="2" charset="2"/>
              <a:buChar char="§"/>
            </a:pPr>
            <a:endParaRPr lang="en-GB" altLang="x-none" sz="2000" dirty="0">
              <a:solidFill>
                <a:schemeClr val="tx2">
                  <a:lumMod val="75000"/>
                </a:schemeClr>
              </a:solidFill>
              <a:latin typeface="+mj-lt"/>
            </a:endParaRPr>
          </a:p>
          <a:p>
            <a:pPr marL="342891" indent="-342891">
              <a:lnSpc>
                <a:spcPct val="80000"/>
              </a:lnSpc>
              <a:buClr>
                <a:schemeClr val="tx1"/>
              </a:buClr>
              <a:buSzPct val="120000"/>
              <a:buFont typeface="Wingdings" panose="05000000000000000000" pitchFamily="2" charset="2"/>
              <a:buChar char="§"/>
            </a:pPr>
            <a:endParaRPr lang="en-GB" altLang="x-none" sz="2000" dirty="0">
              <a:solidFill>
                <a:schemeClr val="tx2">
                  <a:lumMod val="75000"/>
                </a:schemeClr>
              </a:solidFill>
              <a:latin typeface="+mj-lt"/>
            </a:endParaRPr>
          </a:p>
          <a:p>
            <a:pPr marL="342891" indent="-342891">
              <a:lnSpc>
                <a:spcPct val="80000"/>
              </a:lnSpc>
              <a:buClr>
                <a:schemeClr val="tx1"/>
              </a:buClr>
              <a:buSzPct val="120000"/>
              <a:buFont typeface="Wingdings" panose="05000000000000000000" pitchFamily="2" charset="2"/>
              <a:buChar char="§"/>
            </a:pPr>
            <a:endParaRPr lang="en-GB" altLang="x-none" sz="2000" dirty="0">
              <a:solidFill>
                <a:schemeClr val="tx2">
                  <a:lumMod val="75000"/>
                </a:schemeClr>
              </a:solidFill>
              <a:latin typeface="+mj-lt"/>
            </a:endParaRPr>
          </a:p>
          <a:p>
            <a:pPr marL="342891" indent="-342891">
              <a:lnSpc>
                <a:spcPct val="80000"/>
              </a:lnSpc>
              <a:buClr>
                <a:schemeClr val="tx1"/>
              </a:buClr>
              <a:buSzPct val="120000"/>
              <a:buFont typeface="Wingdings" panose="05000000000000000000" pitchFamily="2" charset="2"/>
              <a:buChar char="§"/>
            </a:pPr>
            <a:endParaRPr lang="en-GB" altLang="x-none" sz="2000" dirty="0">
              <a:solidFill>
                <a:schemeClr val="tx2">
                  <a:lumMod val="75000"/>
                </a:schemeClr>
              </a:solidFill>
              <a:latin typeface="+mj-lt"/>
            </a:endParaRPr>
          </a:p>
          <a:p>
            <a:pPr marL="342891" indent="-342891">
              <a:lnSpc>
                <a:spcPct val="80000"/>
              </a:lnSpc>
              <a:buClr>
                <a:schemeClr val="tx1"/>
              </a:buClr>
              <a:buSzPct val="120000"/>
              <a:buFont typeface="Wingdings" panose="05000000000000000000" pitchFamily="2" charset="2"/>
              <a:buChar char="§"/>
            </a:pPr>
            <a:endParaRPr lang="en-GB" altLang="x-none" sz="2000" dirty="0">
              <a:solidFill>
                <a:schemeClr val="tx2">
                  <a:lumMod val="75000"/>
                </a:schemeClr>
              </a:solidFill>
              <a:latin typeface="+mj-lt"/>
            </a:endParaRPr>
          </a:p>
          <a:p>
            <a:pPr marL="342891" indent="-342891">
              <a:lnSpc>
                <a:spcPct val="80000"/>
              </a:lnSpc>
              <a:buClr>
                <a:schemeClr val="tx1"/>
              </a:buClr>
              <a:buSzPct val="120000"/>
              <a:buFont typeface="Wingdings" panose="05000000000000000000" pitchFamily="2" charset="2"/>
              <a:buChar char="§"/>
            </a:pPr>
            <a:endParaRPr lang="en-GB" altLang="x-none" sz="2000" dirty="0">
              <a:solidFill>
                <a:schemeClr val="tx2">
                  <a:lumMod val="75000"/>
                </a:schemeClr>
              </a:solidFill>
              <a:latin typeface="+mj-lt"/>
            </a:endParaRPr>
          </a:p>
          <a:p>
            <a:pPr marL="342891" indent="-342891">
              <a:lnSpc>
                <a:spcPct val="80000"/>
              </a:lnSpc>
              <a:buClr>
                <a:schemeClr val="tx1"/>
              </a:buClr>
              <a:buSzPct val="120000"/>
              <a:buFont typeface="Wingdings" panose="05000000000000000000" pitchFamily="2" charset="2"/>
              <a:buChar char="§"/>
            </a:pPr>
            <a:endParaRPr lang="en-GB" altLang="x-none" sz="2000" dirty="0">
              <a:solidFill>
                <a:schemeClr val="tx2">
                  <a:lumMod val="75000"/>
                </a:schemeClr>
              </a:solidFill>
              <a:latin typeface="+mj-lt"/>
            </a:endParaRPr>
          </a:p>
          <a:p>
            <a:pPr marL="914377" lvl="1" indent="-457189" defTabSz="914377">
              <a:spcBef>
                <a:spcPct val="20000"/>
              </a:spcBef>
              <a:buClr>
                <a:schemeClr val="tx1"/>
              </a:buClr>
              <a:buFont typeface="+mj-lt"/>
              <a:buAutoNum type="arabicPeriod"/>
              <a:defRPr/>
            </a:pPr>
            <a:endParaRPr lang="en-GB" sz="2000" dirty="0">
              <a:solidFill>
                <a:schemeClr val="tx2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228777" y="200315"/>
            <a:ext cx="6566315" cy="61082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defTabSz="914377">
              <a:spcBef>
                <a:spcPct val="0"/>
              </a:spcBef>
              <a:defRPr/>
            </a:pPr>
            <a:endParaRPr lang="en-GB" sz="4400" b="1" dirty="0">
              <a:solidFill>
                <a:schemeClr val="tx2">
                  <a:lumMod val="75000"/>
                </a:schemeClr>
              </a:solidFill>
              <a:latin typeface="Calibri" panose="020F0502020204030204" pitchFamily="34" charset="0"/>
              <a:ea typeface="+mj-ea"/>
              <a:cs typeface="+mj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1126095" y="4011037"/>
            <a:ext cx="3456384" cy="2016224"/>
          </a:xfrm>
          <a:prstGeom prst="ellips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altLang="x-none" sz="1400" b="1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WHAT</a:t>
            </a:r>
            <a:r>
              <a:rPr lang="en-GB" altLang="x-none" sz="1400" dirty="0">
                <a:solidFill>
                  <a:srgbClr val="800000"/>
                </a:solidFill>
                <a:latin typeface="+mj-lt"/>
              </a:rPr>
              <a:t> </a:t>
            </a:r>
          </a:p>
          <a:p>
            <a:pPr algn="ctr"/>
            <a:r>
              <a:rPr lang="en-GB" altLang="x-none" sz="1400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is important to you?</a:t>
            </a:r>
          </a:p>
          <a:p>
            <a:pPr algn="ctr"/>
            <a:r>
              <a:rPr lang="en-GB" altLang="x-none" sz="1400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(values, skills, knowledge, work atmosphere, money, life style, working hours…)</a:t>
            </a:r>
            <a:endParaRPr lang="en-GB" sz="1400" dirty="0">
              <a:solidFill>
                <a:schemeClr val="tx2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9" name="Oval 8"/>
          <p:cNvSpPr/>
          <p:nvPr/>
        </p:nvSpPr>
        <p:spPr>
          <a:xfrm>
            <a:off x="6003307" y="3939029"/>
            <a:ext cx="3600400" cy="2160241"/>
          </a:xfrm>
          <a:prstGeom prst="ellips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0" lvl="1" algn="ctr"/>
            <a:r>
              <a:rPr lang="en-GB" altLang="x-none" sz="1400" b="1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WHERE</a:t>
            </a:r>
            <a:endParaRPr lang="en-GB" altLang="x-none" sz="1400" dirty="0">
              <a:solidFill>
                <a:schemeClr val="tx2">
                  <a:lumMod val="75000"/>
                </a:schemeClr>
              </a:solidFill>
              <a:latin typeface="+mj-lt"/>
            </a:endParaRPr>
          </a:p>
          <a:p>
            <a:pPr marL="0" lvl="1" algn="ctr"/>
            <a:r>
              <a:rPr lang="en-GB" altLang="x-none" sz="1400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can you find it? </a:t>
            </a:r>
          </a:p>
          <a:p>
            <a:pPr algn="ctr"/>
            <a:r>
              <a:rPr lang="en-GB" altLang="x-none" sz="1400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(opportunity for personal and professional development)</a:t>
            </a:r>
            <a:endParaRPr lang="en-GB" sz="1400" dirty="0">
              <a:solidFill>
                <a:srgbClr val="800000"/>
              </a:solidFill>
              <a:latin typeface="+mj-lt"/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3068599" y="3016251"/>
            <a:ext cx="0" cy="772281"/>
          </a:xfrm>
          <a:prstGeom prst="straightConnector1">
            <a:avLst/>
          </a:prstGeom>
          <a:ln w="63500">
            <a:solidFill>
              <a:schemeClr val="accent6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4058788" y="3046602"/>
            <a:ext cx="2736304" cy="814023"/>
          </a:xfrm>
          <a:prstGeom prst="straightConnector1">
            <a:avLst/>
          </a:prstGeom>
          <a:ln w="63500">
            <a:solidFill>
              <a:schemeClr val="accent6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itle 3">
            <a:extLst>
              <a:ext uri="{FF2B5EF4-FFF2-40B4-BE49-F238E27FC236}">
                <a16:creationId xmlns:a16="http://schemas.microsoft.com/office/drawing/2014/main" id="{EBD06883-CE82-427B-B46A-573BF54B7C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b="1" dirty="0">
                <a:latin typeface="+mj-lt"/>
              </a:rPr>
              <a:t>2. Exploring</a:t>
            </a:r>
          </a:p>
        </p:txBody>
      </p:sp>
    </p:spTree>
    <p:extLst>
      <p:ext uri="{BB962C8B-B14F-4D97-AF65-F5344CB8AC3E}">
        <p14:creationId xmlns:p14="http://schemas.microsoft.com/office/powerpoint/2010/main" val="42712906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2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2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2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2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57653F33-8FFD-4A5A-B595-3690515CF4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65430" y="629268"/>
            <a:ext cx="6586491" cy="1286160"/>
          </a:xfrm>
        </p:spPr>
        <p:txBody>
          <a:bodyPr anchor="b">
            <a:normAutofit/>
          </a:bodyPr>
          <a:lstStyle/>
          <a:p>
            <a:r>
              <a:rPr lang="en-GB" sz="4000" b="1" dirty="0">
                <a:latin typeface="+mj-lt"/>
              </a:rPr>
              <a:t>3. In Pursuit of a Career</a:t>
            </a:r>
            <a:endParaRPr lang="en-GB" sz="4000" dirty="0">
              <a:latin typeface="+mj-lt"/>
            </a:endParaRPr>
          </a:p>
        </p:txBody>
      </p:sp>
      <p:pic>
        <p:nvPicPr>
          <p:cNvPr id="5" name="Picture 4" descr="A close up of a street sign on a pole&#10;&#10;Description automatically generated">
            <a:extLst>
              <a:ext uri="{FF2B5EF4-FFF2-40B4-BE49-F238E27FC236}">
                <a16:creationId xmlns:a16="http://schemas.microsoft.com/office/drawing/2014/main" id="{F65EE2DC-54A8-4761-A940-A07D9FDF378F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rcRect/>
          <a:stretch/>
        </p:blipFill>
        <p:spPr>
          <a:xfrm>
            <a:off x="20" y="10"/>
            <a:ext cx="4635571" cy="6857990"/>
          </a:xfrm>
          <a:prstGeom prst="rect">
            <a:avLst/>
          </a:prstGeom>
          <a:effectLst/>
        </p:spPr>
      </p:pic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A7F400EE-A8A5-48AF-B4D6-291B52C6F0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080934" y="2115117"/>
            <a:ext cx="6309360" cy="0"/>
          </a:xfrm>
          <a:prstGeom prst="line">
            <a:avLst/>
          </a:prstGeom>
          <a:ln w="19050">
            <a:solidFill>
              <a:srgbClr val="8BE8F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Content Placeholder 3">
            <a:extLst>
              <a:ext uri="{FF2B5EF4-FFF2-40B4-BE49-F238E27FC236}">
                <a16:creationId xmlns:a16="http://schemas.microsoft.com/office/drawing/2014/main" id="{D6FD4306-E829-4598-A6DA-7D224A9F95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5431" y="2438400"/>
            <a:ext cx="6586489" cy="3785419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en-GB" sz="2000" b="1" dirty="0">
                <a:latin typeface="+mj-lt"/>
              </a:rPr>
              <a:t>Dream Jobs = desire + investment</a:t>
            </a:r>
          </a:p>
          <a:p>
            <a:pPr marL="514350" indent="-514350">
              <a:spcAft>
                <a:spcPts val="1200"/>
              </a:spcAft>
              <a:buFont typeface="+mj-lt"/>
              <a:buAutoNum type="arabicPeriod"/>
            </a:pPr>
            <a:r>
              <a:rPr lang="en-GB" sz="2000" b="1" dirty="0">
                <a:latin typeface="+mj-lt"/>
              </a:rPr>
              <a:t>FIND something you love doing so much that you would do it for free</a:t>
            </a:r>
            <a:endParaRPr lang="en-GB" sz="2000" dirty="0">
              <a:latin typeface="+mj-lt"/>
            </a:endParaRPr>
          </a:p>
          <a:p>
            <a:pPr marL="514338" indent="-514338">
              <a:buAutoNum type="arabicPeriod"/>
            </a:pPr>
            <a:r>
              <a:rPr lang="en-GB" sz="2000" b="1" dirty="0">
                <a:latin typeface="+mj-lt"/>
              </a:rPr>
              <a:t>BECOME so good at it people are willing to pay you so you could do it</a:t>
            </a:r>
          </a:p>
          <a:p>
            <a:pPr lvl="1"/>
            <a:r>
              <a:rPr lang="en-GB" sz="2000" dirty="0">
                <a:latin typeface="+mj-lt"/>
              </a:rPr>
              <a:t>THINK what you dream job would be if you were not afraid to try or take risks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GB" sz="2000" b="1" dirty="0">
                <a:latin typeface="+mj-lt"/>
              </a:rPr>
              <a:t> </a:t>
            </a:r>
            <a:r>
              <a:rPr lang="en-GB" sz="2000" b="1" strike="sngStrike" dirty="0">
                <a:latin typeface="+mj-lt"/>
              </a:rPr>
              <a:t>FIND</a:t>
            </a:r>
            <a:r>
              <a:rPr lang="en-GB" sz="2000" b="1" dirty="0">
                <a:latin typeface="+mj-lt"/>
              </a:rPr>
              <a:t> CREATE THAT JOB</a:t>
            </a:r>
            <a:r>
              <a:rPr lang="en-GB" sz="2000" dirty="0">
                <a:latin typeface="+mj-lt"/>
              </a:rPr>
              <a:t>!!!</a:t>
            </a:r>
          </a:p>
          <a:p>
            <a:endParaRPr lang="en-GB" altLang="x-none" sz="2000" dirty="0">
              <a:latin typeface="+mj-lt"/>
            </a:endParaRPr>
          </a:p>
          <a:p>
            <a:endParaRPr lang="en-GB" sz="2000" dirty="0">
              <a:latin typeface="+mj-lt"/>
            </a:endParaRPr>
          </a:p>
          <a:p>
            <a:endParaRPr lang="en-GB" sz="2000" dirty="0">
              <a:latin typeface="+mj-lt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FD488AB-4B2D-447B-991E-2E2354C776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167042" y="6356350"/>
            <a:ext cx="1186758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B34092F8-88B9-48E5-9B8F-3F206E5F35A9}" type="slidenum">
              <a:rPr lang="en-GB" smtClean="0"/>
              <a:pPr>
                <a:spcAft>
                  <a:spcPts val="600"/>
                </a:spcAft>
              </a:pPr>
              <a:t>12</a:t>
            </a:fld>
            <a:endParaRPr lang="en-GB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8744D83-6463-42DC-A866-E54C83E36A70}"/>
              </a:ext>
            </a:extLst>
          </p:cNvPr>
          <p:cNvSpPr txBox="1"/>
          <p:nvPr/>
        </p:nvSpPr>
        <p:spPr>
          <a:xfrm>
            <a:off x="2195500" y="6657945"/>
            <a:ext cx="2440091" cy="200055"/>
          </a:xfrm>
          <a:prstGeom prst="rect">
            <a:avLst/>
          </a:prstGeom>
          <a:solidFill>
            <a:srgbClr val="000000"/>
          </a:solidFill>
        </p:spPr>
        <p:txBody>
          <a:bodyPr wrap="non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hr-HR" sz="700">
                <a:solidFill>
                  <a:srgbClr val="FFFFFF"/>
                </a:solidFill>
                <a:hlinkClick r:id="rId4" tooltip="http://es.paperblog.com/r/f/1179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This Photo</a:t>
            </a:r>
            <a:r>
              <a:rPr lang="hr-HR" sz="700">
                <a:solidFill>
                  <a:srgbClr val="FFFFFF"/>
                </a:solidFill>
              </a:rPr>
              <a:t> by Unknown Author is licensed under </a:t>
            </a:r>
            <a:r>
              <a:rPr lang="hr-HR" sz="700">
                <a:solidFill>
                  <a:srgbClr val="FFFFFF"/>
                </a:solidFill>
                <a:hlinkClick r:id="rId5" tooltip="https://creativecommons.org/licenses/by-nc-sa/3.0/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CC BY-SA-NC</a:t>
            </a:r>
            <a:endParaRPr lang="hr-HR" sz="7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00094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>
          <a:xfrm>
            <a:off x="1007436" y="1500325"/>
            <a:ext cx="10150190" cy="394849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457200" indent="-457200" algn="just">
              <a:spcAft>
                <a:spcPts val="1200"/>
              </a:spcAft>
              <a:buClr>
                <a:schemeClr val="accent6"/>
              </a:buClr>
              <a:buFont typeface="Calibri" panose="020F0502020204030204" pitchFamily="34" charset="0"/>
              <a:buChar char="□"/>
            </a:pPr>
            <a:r>
              <a:rPr lang="en-GB" sz="2200" dirty="0">
                <a:latin typeface="+mj-lt"/>
                <a:hlinkClick r:id="rId3"/>
              </a:rPr>
              <a:t>https://www.youtube.com/watch?v=gHXKitKAT1E</a:t>
            </a:r>
            <a:endParaRPr lang="en-GB" sz="2200" dirty="0">
              <a:latin typeface="+mj-lt"/>
            </a:endParaRPr>
          </a:p>
          <a:p>
            <a:pPr marL="914400" lvl="1" indent="-457200" algn="just">
              <a:spcAft>
                <a:spcPts val="1200"/>
              </a:spcAft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en-GB" sz="2400" b="1" dirty="0">
                <a:latin typeface="+mj-lt"/>
              </a:rPr>
              <a:t>DO NOT GIVE UP!</a:t>
            </a:r>
          </a:p>
          <a:p>
            <a:pPr marL="914400" lvl="1" indent="-457200" algn="just">
              <a:spcAft>
                <a:spcPts val="1200"/>
              </a:spcAft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en-GB" sz="2400" b="1" dirty="0">
                <a:latin typeface="+mj-lt"/>
              </a:rPr>
              <a:t>DO NOT ASK “WHY?”</a:t>
            </a:r>
            <a:r>
              <a:rPr lang="en-GB" sz="2400" dirty="0">
                <a:latin typeface="+mj-lt"/>
              </a:rPr>
              <a:t> (why is this happening to me?) because it will only lead to discontent</a:t>
            </a:r>
          </a:p>
          <a:p>
            <a:pPr marL="914400" lvl="1" indent="-457200" algn="just">
              <a:spcAft>
                <a:spcPts val="1200"/>
              </a:spcAft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en-GB" sz="2400" dirty="0">
                <a:latin typeface="+mj-lt"/>
              </a:rPr>
              <a:t>You are showing your passion if you come to a job interview</a:t>
            </a:r>
          </a:p>
          <a:p>
            <a:pPr marL="914400" lvl="1" indent="-457200" algn="just">
              <a:spcAft>
                <a:spcPts val="1200"/>
              </a:spcAft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en-GB" sz="2400" dirty="0">
                <a:latin typeface="+mj-lt"/>
              </a:rPr>
              <a:t>And even if you do not get the job, ask WHAT questions: what can I learn from this? What does it mean</a:t>
            </a:r>
            <a:r>
              <a:rPr lang="en-GB" dirty="0">
                <a:latin typeface="+mj-lt"/>
              </a:rPr>
              <a:t>?...</a:t>
            </a:r>
            <a:endParaRPr lang="en-GB" altLang="x-none" dirty="0">
              <a:latin typeface="+mj-lt"/>
            </a:endParaRPr>
          </a:p>
          <a:p>
            <a:pPr marL="342900" indent="-342900" algn="just">
              <a:buClr>
                <a:schemeClr val="accent6"/>
              </a:buClr>
              <a:buFont typeface="Calibri" panose="020F0502020204030204" pitchFamily="34" charset="0"/>
              <a:buChar char="□"/>
            </a:pPr>
            <a:endParaRPr lang="en-GB" sz="2400" dirty="0">
              <a:latin typeface="+mj-lt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82061" y="350671"/>
            <a:ext cx="7930771" cy="75853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742950" indent="-742950">
              <a:buClr>
                <a:schemeClr val="accent6"/>
              </a:buClr>
              <a:buFont typeface="+mj-lt"/>
              <a:buAutoNum type="arabicPeriod" startAt="3"/>
            </a:pPr>
            <a:r>
              <a:rPr lang="en-GB" sz="4000" b="1" dirty="0">
                <a:latin typeface="+mj-lt"/>
              </a:rPr>
              <a:t>In Pursuit of a Career</a:t>
            </a:r>
            <a:r>
              <a:rPr lang="en-GB" b="1" dirty="0">
                <a:latin typeface="+mj-lt"/>
              </a:rPr>
              <a:t>(2)</a:t>
            </a:r>
          </a:p>
        </p:txBody>
      </p:sp>
    </p:spTree>
    <p:extLst>
      <p:ext uri="{BB962C8B-B14F-4D97-AF65-F5344CB8AC3E}">
        <p14:creationId xmlns:p14="http://schemas.microsoft.com/office/powerpoint/2010/main" val="14045469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25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25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25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25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25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25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25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25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25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25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>
          <a:xfrm>
            <a:off x="1913584" y="2098730"/>
            <a:ext cx="8424936" cy="24482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9" indent="-342900">
              <a:lnSpc>
                <a:spcPct val="80000"/>
              </a:lnSpc>
              <a:spcAft>
                <a:spcPts val="1200"/>
              </a:spcAft>
              <a:buSzPct val="90000"/>
              <a:buFont typeface="Wingdings" panose="05000000000000000000" pitchFamily="2" charset="2"/>
              <a:buChar char="§"/>
            </a:pPr>
            <a:r>
              <a:rPr lang="en-GB" altLang="x-none" sz="2400" b="1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Student associations</a:t>
            </a:r>
          </a:p>
          <a:p>
            <a:pPr marL="9" indent="-342900">
              <a:lnSpc>
                <a:spcPct val="80000"/>
              </a:lnSpc>
              <a:spcAft>
                <a:spcPts val="1200"/>
              </a:spcAft>
              <a:buSzPct val="90000"/>
              <a:buFont typeface="Wingdings" panose="05000000000000000000" pitchFamily="2" charset="2"/>
              <a:buChar char="§"/>
            </a:pPr>
            <a:r>
              <a:rPr lang="en-GB" altLang="x-none" sz="2400" b="1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Volunteering</a:t>
            </a:r>
          </a:p>
          <a:p>
            <a:pPr marL="9" indent="-342900">
              <a:lnSpc>
                <a:spcPct val="80000"/>
              </a:lnSpc>
              <a:spcAft>
                <a:spcPts val="1200"/>
              </a:spcAft>
              <a:buSzPct val="90000"/>
              <a:buFont typeface="Wingdings" panose="05000000000000000000" pitchFamily="2" charset="2"/>
              <a:buChar char="§"/>
            </a:pPr>
            <a:r>
              <a:rPr lang="en-GB" altLang="x-none" sz="2400" b="1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Internship</a:t>
            </a:r>
          </a:p>
          <a:p>
            <a:pPr marL="9" indent="-342900">
              <a:lnSpc>
                <a:spcPct val="80000"/>
              </a:lnSpc>
              <a:spcAft>
                <a:spcPts val="1200"/>
              </a:spcAft>
              <a:buSzPct val="90000"/>
              <a:buFont typeface="Wingdings" panose="05000000000000000000" pitchFamily="2" charset="2"/>
              <a:buChar char="§"/>
            </a:pPr>
            <a:r>
              <a:rPr lang="en-GB" altLang="x-none" sz="2400" b="1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Summer jobs</a:t>
            </a:r>
          </a:p>
          <a:p>
            <a:pPr marL="9" indent="-342900">
              <a:lnSpc>
                <a:spcPct val="80000"/>
              </a:lnSpc>
              <a:spcAft>
                <a:spcPts val="1200"/>
              </a:spcAft>
              <a:buSzPct val="90000"/>
              <a:buFont typeface="Wingdings" panose="05000000000000000000" pitchFamily="2" charset="2"/>
              <a:buChar char="§"/>
            </a:pPr>
            <a:r>
              <a:rPr lang="en-GB" altLang="x-none" sz="2400" b="1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Different kinds of student engagement</a:t>
            </a:r>
            <a:endParaRPr lang="en-GB" altLang="x-none" sz="2000" dirty="0">
              <a:solidFill>
                <a:schemeClr val="tx2">
                  <a:lumMod val="75000"/>
                </a:schemeClr>
              </a:solidFill>
              <a:latin typeface="+mj-lt"/>
            </a:endParaRPr>
          </a:p>
          <a:p>
            <a:pPr marL="342900" indent="-342900">
              <a:lnSpc>
                <a:spcPct val="80000"/>
              </a:lnSpc>
              <a:buFont typeface="Wingdings" panose="05000000000000000000" pitchFamily="2" charset="2"/>
              <a:buChar char="§"/>
            </a:pPr>
            <a:endParaRPr lang="en-GB" altLang="x-none" sz="2000" dirty="0">
              <a:solidFill>
                <a:schemeClr val="tx2">
                  <a:lumMod val="75000"/>
                </a:schemeClr>
              </a:solidFill>
              <a:latin typeface="+mj-lt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en-GB" sz="2000" dirty="0">
              <a:solidFill>
                <a:schemeClr val="tx2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519437" y="4813549"/>
            <a:ext cx="4572000" cy="1286506"/>
          </a:xfrm>
          <a:prstGeom prst="rect">
            <a:avLst/>
          </a:prstGeom>
        </p:spPr>
        <p:txBody>
          <a:bodyPr>
            <a:spAutoFit/>
          </a:bodyPr>
          <a:lstStyle/>
          <a:p>
            <a:pPr marL="9" indent="-342900">
              <a:lnSpc>
                <a:spcPct val="80000"/>
              </a:lnSpc>
              <a:spcAft>
                <a:spcPts val="1200"/>
              </a:spcAft>
              <a:buSzPct val="90000"/>
              <a:buFont typeface="Wingdings" panose="05000000000000000000" pitchFamily="2" charset="2"/>
              <a:buChar char="§"/>
            </a:pPr>
            <a:r>
              <a:rPr lang="en-GB" altLang="x-none" sz="2400" b="1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CV reference</a:t>
            </a:r>
          </a:p>
          <a:p>
            <a:pPr marL="9" indent="-342900">
              <a:lnSpc>
                <a:spcPct val="80000"/>
              </a:lnSpc>
              <a:spcAft>
                <a:spcPts val="1200"/>
              </a:spcAft>
              <a:buSzPct val="90000"/>
              <a:buFont typeface="Wingdings" panose="05000000000000000000" pitchFamily="2" charset="2"/>
              <a:buChar char="§"/>
            </a:pPr>
            <a:r>
              <a:rPr lang="en-GB" altLang="x-none" sz="2400" b="1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Recommendations</a:t>
            </a:r>
          </a:p>
          <a:p>
            <a:pPr marL="9" indent="-342900">
              <a:lnSpc>
                <a:spcPct val="80000"/>
              </a:lnSpc>
              <a:spcAft>
                <a:spcPts val="1200"/>
              </a:spcAft>
              <a:buSzPct val="90000"/>
              <a:buFont typeface="Wingdings" panose="05000000000000000000" pitchFamily="2" charset="2"/>
              <a:buChar char="§"/>
            </a:pPr>
            <a:r>
              <a:rPr lang="en-GB" altLang="x-none" sz="2400" b="1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Networking</a:t>
            </a:r>
          </a:p>
        </p:txBody>
      </p:sp>
      <p:sp>
        <p:nvSpPr>
          <p:cNvPr id="5" name="Rectangle 4"/>
          <p:cNvSpPr/>
          <p:nvPr/>
        </p:nvSpPr>
        <p:spPr>
          <a:xfrm>
            <a:off x="3855358" y="4745838"/>
            <a:ext cx="1584176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spcAft>
                <a:spcPts val="1200"/>
              </a:spcAft>
              <a:buSzPct val="90000"/>
            </a:pPr>
            <a:r>
              <a:rPr lang="en-GB" altLang="x-none" sz="100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=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682061" y="350671"/>
            <a:ext cx="7930771" cy="75853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endParaRPr lang="en-GB" sz="2000" b="1" dirty="0">
              <a:solidFill>
                <a:schemeClr val="tx2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5431E628-C97D-4B0E-8F9D-D004AB33AA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b="1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4. Career “</a:t>
            </a:r>
            <a:r>
              <a:rPr lang="en-GB" sz="4000" b="1" dirty="0" err="1">
                <a:solidFill>
                  <a:schemeClr val="tx2">
                    <a:lumMod val="75000"/>
                  </a:schemeClr>
                </a:solidFill>
                <a:latin typeface="+mj-lt"/>
              </a:rPr>
              <a:t>Tryouts</a:t>
            </a:r>
            <a:r>
              <a:rPr lang="en-GB" sz="4000" b="1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”</a:t>
            </a:r>
            <a:endParaRPr lang="en-GB" sz="4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82570544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547206" y="611681"/>
            <a:ext cx="10834156" cy="61082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defTabSz="914377">
              <a:spcBef>
                <a:spcPct val="0"/>
              </a:spcBef>
              <a:defRPr/>
            </a:pPr>
            <a:r>
              <a:rPr lang="en-GB" sz="4000" b="1" dirty="0">
                <a:latin typeface="+mj-lt"/>
                <a:ea typeface="+mj-ea"/>
                <a:cs typeface="+mj-cs"/>
              </a:rPr>
              <a:t>What do employers seek from their future employees?</a:t>
            </a:r>
          </a:p>
        </p:txBody>
      </p:sp>
      <p:sp>
        <p:nvSpPr>
          <p:cNvPr id="5" name="Rectangle 4"/>
          <p:cNvSpPr/>
          <p:nvPr/>
        </p:nvSpPr>
        <p:spPr>
          <a:xfrm>
            <a:off x="1325894" y="2068796"/>
            <a:ext cx="7960427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FF0000"/>
              </a:buClr>
            </a:pPr>
            <a:r>
              <a:rPr lang="en-GB" sz="2600" dirty="0">
                <a:solidFill>
                  <a:schemeClr val="tx1">
                    <a:tint val="75000"/>
                  </a:schemeClr>
                </a:solidFill>
                <a:latin typeface="Calibri" panose="020F0502020204030204" pitchFamily="34" charset="0"/>
                <a:hlinkClick r:id="rId3"/>
              </a:rPr>
              <a:t>http://</a:t>
            </a:r>
            <a:r>
              <a:rPr lang="en-GB" sz="2600" dirty="0">
                <a:solidFill>
                  <a:srgbClr val="800000"/>
                </a:solidFill>
                <a:latin typeface="Calibri" panose="020F0502020204030204" pitchFamily="34" charset="0"/>
                <a:hlinkClick r:id="rId3"/>
              </a:rPr>
              <a:t>www.youtube.com/watch?v=a9JLJ4cm3W8</a:t>
            </a:r>
          </a:p>
        </p:txBody>
      </p:sp>
      <p:sp>
        <p:nvSpPr>
          <p:cNvPr id="6" name="Rectangle 5"/>
          <p:cNvSpPr/>
          <p:nvPr/>
        </p:nvSpPr>
        <p:spPr>
          <a:xfrm>
            <a:off x="993625" y="3127443"/>
            <a:ext cx="8121191" cy="22960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189" lvl="2" indent="-457189">
              <a:lnSpc>
                <a:spcPct val="80000"/>
              </a:lnSpc>
              <a:spcBef>
                <a:spcPts val="1200"/>
              </a:spcBef>
              <a:spcAft>
                <a:spcPts val="1200"/>
              </a:spcAft>
              <a:buClr>
                <a:schemeClr val="tx1"/>
              </a:buClr>
              <a:buSzPct val="80000"/>
              <a:buFont typeface="Wingdings" panose="05000000000000000000" pitchFamily="2" charset="2"/>
              <a:buChar char="§"/>
            </a:pPr>
            <a:r>
              <a:rPr lang="en-GB" sz="2600" b="1" dirty="0">
                <a:latin typeface="+mj-lt"/>
                <a:cs typeface="Consolas" panose="020B0609020204030204" pitchFamily="49" charset="0"/>
              </a:rPr>
              <a:t>ABILITY – </a:t>
            </a:r>
            <a:r>
              <a:rPr lang="en-GB" sz="2600" dirty="0">
                <a:latin typeface="+mj-lt"/>
                <a:cs typeface="Consolas" panose="020B0609020204030204" pitchFamily="49" charset="0"/>
              </a:rPr>
              <a:t>Can you do the job?</a:t>
            </a:r>
          </a:p>
          <a:p>
            <a:pPr marL="457189" lvl="2" indent="-457189">
              <a:lnSpc>
                <a:spcPct val="80000"/>
              </a:lnSpc>
              <a:spcBef>
                <a:spcPts val="1200"/>
              </a:spcBef>
              <a:spcAft>
                <a:spcPts val="1200"/>
              </a:spcAft>
              <a:buClr>
                <a:schemeClr val="tx1"/>
              </a:buClr>
              <a:buSzPct val="80000"/>
              <a:buFont typeface="Wingdings" panose="05000000000000000000" pitchFamily="2" charset="2"/>
              <a:buChar char="§"/>
            </a:pPr>
            <a:r>
              <a:rPr lang="en-GB" sz="2600" b="1" dirty="0">
                <a:latin typeface="+mj-lt"/>
                <a:cs typeface="Consolas" panose="020B0609020204030204" pitchFamily="49" charset="0"/>
              </a:rPr>
              <a:t>MOTIVATION?</a:t>
            </a:r>
          </a:p>
          <a:p>
            <a:pPr marL="457189" lvl="2" indent="-457189">
              <a:lnSpc>
                <a:spcPct val="80000"/>
              </a:lnSpc>
              <a:spcBef>
                <a:spcPts val="1200"/>
              </a:spcBef>
              <a:spcAft>
                <a:spcPts val="1200"/>
              </a:spcAft>
              <a:buClr>
                <a:schemeClr val="tx1"/>
              </a:buClr>
              <a:buSzPct val="80000"/>
              <a:buFont typeface="Wingdings" panose="05000000000000000000" pitchFamily="2" charset="2"/>
              <a:buChar char="§"/>
            </a:pPr>
            <a:r>
              <a:rPr lang="en-GB" sz="2600" b="1" dirty="0">
                <a:latin typeface="+mj-lt"/>
                <a:cs typeface="Consolas" panose="020B0609020204030204" pitchFamily="49" charset="0"/>
              </a:rPr>
              <a:t>Do YOUR VALUES fit the ORGANISATIONAL values?</a:t>
            </a:r>
          </a:p>
          <a:p>
            <a:pPr lvl="2">
              <a:lnSpc>
                <a:spcPct val="80000"/>
              </a:lnSpc>
              <a:spcBef>
                <a:spcPts val="1200"/>
              </a:spcBef>
              <a:spcAft>
                <a:spcPts val="1200"/>
              </a:spcAft>
              <a:buClr>
                <a:schemeClr val="tx1"/>
              </a:buClr>
            </a:pPr>
            <a:endParaRPr lang="en-GB" sz="2600" dirty="0">
              <a:latin typeface="+mj-lt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31083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98842" y="88900"/>
            <a:ext cx="7252375" cy="58835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411493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5085" y="176918"/>
            <a:ext cx="10515600" cy="1325563"/>
          </a:xfrm>
        </p:spPr>
        <p:txBody>
          <a:bodyPr>
            <a:normAutofit/>
          </a:bodyPr>
          <a:lstStyle/>
          <a:p>
            <a:r>
              <a:rPr lang="en-GB" sz="4000" b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What about your soft skills?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914399" y="1670640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GB" dirty="0">
                <a:latin typeface="+mj-lt"/>
              </a:rPr>
              <a:t>Soft Skills:</a:t>
            </a:r>
          </a:p>
          <a:p>
            <a:pPr>
              <a:buFont typeface="Wingdings" panose="05000000000000000000" pitchFamily="2" charset="2"/>
              <a:buChar char="§"/>
            </a:pPr>
            <a:endParaRPr lang="en-GB" dirty="0">
              <a:latin typeface="+mj-lt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092F8-88B9-48E5-9B8F-3F206E5F35A9}" type="slidenum">
              <a:rPr lang="en-GB" smtClean="0"/>
              <a:t>17</a:t>
            </a:fld>
            <a:endParaRPr lang="en-GB" dirty="0"/>
          </a:p>
        </p:txBody>
      </p:sp>
      <p:graphicFrame>
        <p:nvGraphicFramePr>
          <p:cNvPr id="5" name="Tabel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2622096"/>
              </p:ext>
            </p:extLst>
          </p:nvPr>
        </p:nvGraphicFramePr>
        <p:xfrm>
          <a:off x="1028425" y="2198924"/>
          <a:ext cx="9436914" cy="3383280"/>
        </p:xfrm>
        <a:graphic>
          <a:graphicData uri="http://schemas.openxmlformats.org/drawingml/2006/table">
            <a:tbl>
              <a:tblPr firstRow="1" bandRow="1">
                <a:tableStyleId>{68D230F3-CF80-4859-8CE7-A43EE81993B5}</a:tableStyleId>
              </a:tblPr>
              <a:tblGrid>
                <a:gridCol w="47184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184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2400" b="0" dirty="0"/>
                        <a:t>Professionalism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2400" b="0" dirty="0"/>
                        <a:t>Reliability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2400" b="0" dirty="0"/>
                        <a:t>Ability to cope with uncertainty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2400" b="0" dirty="0"/>
                        <a:t>Ability</a:t>
                      </a:r>
                      <a:r>
                        <a:rPr lang="en-GB" sz="2400" b="0" baseline="0" dirty="0"/>
                        <a:t> to cope with pressure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2400" b="0" baseline="0" dirty="0"/>
                        <a:t>Ability to plan/think strategically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2400" b="0" baseline="0" dirty="0"/>
                        <a:t>Capability to communicate/ interact with others (networking)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2400" b="0" baseline="0" dirty="0"/>
                        <a:t>Willingness to learn and accept responsibility</a:t>
                      </a:r>
                      <a:endParaRPr lang="en-GB" sz="2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2400" b="0" dirty="0"/>
                        <a:t>Good written and verbal communication skills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2400" b="0" dirty="0"/>
                        <a:t>Information and communication technology skills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2400" b="0" dirty="0"/>
                        <a:t>Creativity (think outside the box)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2400" b="0" dirty="0"/>
                        <a:t>Self-confidence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2400" b="0" dirty="0"/>
                        <a:t>Good self-management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2400" b="0" dirty="0"/>
                        <a:t>Time-management skills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2400" b="0" dirty="0"/>
                        <a:t>Problem solving skills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" name="Textfeld 5"/>
          <p:cNvSpPr txBox="1"/>
          <p:nvPr/>
        </p:nvSpPr>
        <p:spPr>
          <a:xfrm>
            <a:off x="1478602" y="5582204"/>
            <a:ext cx="995139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/>
              <a:t>Source: Andrews, Jane &amp; Higson, Helen (2008): Graduate Employability, ‚Soft Skills‘ Versus ‚Hard‘ Business Knowledge: A European Study. </a:t>
            </a:r>
            <a:r>
              <a:rPr lang="en-GB" sz="800" i="1" dirty="0"/>
              <a:t>Higher Education in Europe</a:t>
            </a:r>
            <a:r>
              <a:rPr lang="en-GB" sz="800" dirty="0"/>
              <a:t>, 33(4), pp.411-422.</a:t>
            </a:r>
          </a:p>
        </p:txBody>
      </p:sp>
      <p:pic>
        <p:nvPicPr>
          <p:cNvPr id="10" name="Picture 9" descr="A close up of text on a white background&#10;&#10;Description automatically generated">
            <a:extLst>
              <a:ext uri="{FF2B5EF4-FFF2-40B4-BE49-F238E27FC236}">
                <a16:creationId xmlns:a16="http://schemas.microsoft.com/office/drawing/2014/main" id="{093EE989-8F35-4474-BDBA-A7017DB55243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8610600" y="136525"/>
            <a:ext cx="1968765" cy="1612469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79164C56-C832-4850-99C7-5C6A523B3281}"/>
              </a:ext>
            </a:extLst>
          </p:cNvPr>
          <p:cNvSpPr txBox="1"/>
          <p:nvPr/>
        </p:nvSpPr>
        <p:spPr>
          <a:xfrm>
            <a:off x="8427096" y="1749136"/>
            <a:ext cx="3267599" cy="2343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900">
                <a:hlinkClick r:id="rId3" tooltip="http://www.univirtual.it/red/limguaggi/05.html"/>
              </a:rPr>
              <a:t>This Photo</a:t>
            </a:r>
            <a:r>
              <a:rPr lang="hr-HR" sz="900"/>
              <a:t> by Unknown Author is licensed under </a:t>
            </a:r>
            <a:r>
              <a:rPr lang="hr-HR" sz="900">
                <a:hlinkClick r:id="rId4" tooltip="https://creativecommons.org/licenses/by-nc-nd/3.0/"/>
              </a:rPr>
              <a:t>CC BY-NC-ND</a:t>
            </a:r>
            <a:endParaRPr lang="hr-HR" sz="900"/>
          </a:p>
        </p:txBody>
      </p:sp>
    </p:spTree>
    <p:extLst>
      <p:ext uri="{BB962C8B-B14F-4D97-AF65-F5344CB8AC3E}">
        <p14:creationId xmlns:p14="http://schemas.microsoft.com/office/powerpoint/2010/main" val="343440475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092F8-88B9-48E5-9B8F-3F206E5F35A9}" type="slidenum">
              <a:rPr lang="en-GB" smtClean="0"/>
              <a:t>18</a:t>
            </a:fld>
            <a:endParaRPr lang="en-GB" dirty="0"/>
          </a:p>
        </p:txBody>
      </p:sp>
      <p:sp>
        <p:nvSpPr>
          <p:cNvPr id="6" name="Freeform 6">
            <a:extLst>
              <a:ext uri="{FF2B5EF4-FFF2-40B4-BE49-F238E27FC236}">
                <a16:creationId xmlns:a16="http://schemas.microsoft.com/office/drawing/2014/main" id="{B6C29DB0-17E9-42FF-986E-0B7F493F4D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2199584" y="1685652"/>
            <a:ext cx="3275013" cy="4408488"/>
          </a:xfrm>
          <a:custGeom>
            <a:avLst/>
            <a:gdLst/>
            <a:ahLst/>
            <a:cxnLst/>
            <a:rect l="l" t="t" r="r" b="b"/>
            <a:pathLst>
              <a:path w="10000" h="10000">
                <a:moveTo>
                  <a:pt x="8761" y="0"/>
                </a:moveTo>
                <a:lnTo>
                  <a:pt x="10000" y="0"/>
                </a:lnTo>
                <a:lnTo>
                  <a:pt x="10000" y="10000"/>
                </a:lnTo>
                <a:lnTo>
                  <a:pt x="0" y="10000"/>
                </a:lnTo>
                <a:lnTo>
                  <a:pt x="0" y="9126"/>
                </a:lnTo>
                <a:lnTo>
                  <a:pt x="8761" y="9127"/>
                </a:lnTo>
                <a:lnTo>
                  <a:pt x="8761" y="0"/>
                </a:lnTo>
                <a:close/>
              </a:path>
            </a:pathLst>
          </a:custGeom>
          <a:solidFill>
            <a:srgbClr val="4C4C4C"/>
          </a:soli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Freeform 6">
            <a:extLst>
              <a:ext uri="{FF2B5EF4-FFF2-40B4-BE49-F238E27FC236}">
                <a16:creationId xmlns:a16="http://schemas.microsoft.com/office/drawing/2014/main" id="{115AD956-A5B6-4760-B8B2-11E2DF6B02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H="1" flipV="1">
            <a:off x="752858" y="744469"/>
            <a:ext cx="3275668" cy="4408488"/>
          </a:xfrm>
          <a:custGeom>
            <a:avLst/>
            <a:gdLst/>
            <a:ahLst/>
            <a:cxnLst/>
            <a:rect l="l" t="t" r="r" b="b"/>
            <a:pathLst>
              <a:path w="10002" h="10000">
                <a:moveTo>
                  <a:pt x="8763" y="0"/>
                </a:moveTo>
                <a:lnTo>
                  <a:pt x="10002" y="0"/>
                </a:lnTo>
                <a:lnTo>
                  <a:pt x="10002" y="10000"/>
                </a:lnTo>
                <a:lnTo>
                  <a:pt x="2" y="10000"/>
                </a:lnTo>
                <a:cubicBezTo>
                  <a:pt x="-2" y="9698"/>
                  <a:pt x="4" y="9427"/>
                  <a:pt x="0" y="9125"/>
                </a:cubicBezTo>
                <a:lnTo>
                  <a:pt x="8763" y="9128"/>
                </a:lnTo>
                <a:lnTo>
                  <a:pt x="8763" y="0"/>
                </a:lnTo>
                <a:close/>
              </a:path>
            </a:pathLst>
          </a:custGeom>
          <a:solidFill>
            <a:srgbClr val="4C4C4C"/>
          </a:soli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en-GB" dirty="0"/>
          </a:p>
        </p:txBody>
      </p:sp>
      <p:sp>
        <p:nvSpPr>
          <p:cNvPr id="10" name="Slide Number Placeholder 1"/>
          <p:cNvSpPr txBox="1">
            <a:spLocks/>
          </p:cNvSpPr>
          <p:nvPr/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x-none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600"/>
              </a:spcAft>
            </a:pPr>
            <a:fld id="{B34092F8-88B9-48E5-9B8F-3F206E5F35A9}" type="slidenum">
              <a:rPr lang="en-GB" smtClean="0">
                <a:solidFill>
                  <a:prstClr val="black">
                    <a:tint val="75000"/>
                  </a:prstClr>
                </a:solidFill>
                <a:latin typeface="Calibri" panose="020F0502020204030204" pitchFamily="34" charset="0"/>
              </a:rPr>
              <a:pPr>
                <a:spcAft>
                  <a:spcPts val="600"/>
                </a:spcAft>
              </a:pPr>
              <a:t>18</a:t>
            </a:fld>
            <a:endParaRPr lang="en-GB" dirty="0">
              <a:solidFill>
                <a:prstClr val="black">
                  <a:tint val="75000"/>
                </a:prstClr>
              </a:solidFill>
              <a:latin typeface="Calibri" panose="020F0502020204030204" pitchFamily="34" charset="0"/>
            </a:endParaRPr>
          </a:p>
        </p:txBody>
      </p:sp>
      <p:sp>
        <p:nvSpPr>
          <p:cNvPr id="14" name="Inhaltsplatzhalter 2"/>
          <p:cNvSpPr>
            <a:spLocks noGrp="1"/>
          </p:cNvSpPr>
          <p:nvPr>
            <p:ph idx="1"/>
          </p:nvPr>
        </p:nvSpPr>
        <p:spPr>
          <a:xfrm>
            <a:off x="5742298" y="1972762"/>
            <a:ext cx="5979532" cy="2893084"/>
          </a:xfrm>
        </p:spPr>
        <p:txBody>
          <a:bodyPr>
            <a:noAutofit/>
          </a:bodyPr>
          <a:lstStyle/>
          <a:p>
            <a:pPr>
              <a:spcAft>
                <a:spcPts val="1200"/>
              </a:spcAft>
              <a:buClr>
                <a:schemeClr val="accent6"/>
              </a:buClr>
              <a:buSzPct val="80000"/>
              <a:buFont typeface="Calibri" panose="020F0502020204030204" pitchFamily="34" charset="0"/>
              <a:buChar char="□"/>
            </a:pPr>
            <a:r>
              <a:rPr lang="en-GB" sz="26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Which of these soft skills are you acquiring at university?</a:t>
            </a:r>
          </a:p>
          <a:p>
            <a:pPr>
              <a:spcAft>
                <a:spcPts val="1200"/>
              </a:spcAft>
              <a:buClr>
                <a:schemeClr val="accent6"/>
              </a:buClr>
              <a:buSzPct val="80000"/>
              <a:buFont typeface="Calibri" panose="020F0502020204030204" pitchFamily="34" charset="0"/>
              <a:buChar char="□"/>
            </a:pPr>
            <a:r>
              <a:rPr lang="en-GB" sz="2600" dirty="0">
                <a:latin typeface="+mj-lt"/>
              </a:rPr>
              <a:t>Gap between graduate skills and needs of contemporary workplace?</a:t>
            </a:r>
          </a:p>
          <a:p>
            <a:pPr>
              <a:spcAft>
                <a:spcPts val="1200"/>
              </a:spcAft>
              <a:buClr>
                <a:schemeClr val="accent6"/>
              </a:buClr>
              <a:buSzPct val="80000"/>
              <a:buFont typeface="Calibri" panose="020F0502020204030204" pitchFamily="34" charset="0"/>
              <a:buChar char="□"/>
            </a:pPr>
            <a:r>
              <a:rPr lang="en-GB" sz="26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For those soft skills that you are not acquiring at university, </a:t>
            </a:r>
            <a:br>
              <a:rPr lang="en-GB" sz="2600" dirty="0">
                <a:solidFill>
                  <a:schemeClr val="bg2">
                    <a:lumMod val="25000"/>
                  </a:schemeClr>
                </a:solidFill>
                <a:latin typeface="+mj-lt"/>
              </a:rPr>
            </a:br>
            <a:r>
              <a:rPr lang="en-GB" sz="26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make a plan to acquire them elsewhere!</a:t>
            </a:r>
          </a:p>
        </p:txBody>
      </p:sp>
      <p:sp>
        <p:nvSpPr>
          <p:cNvPr id="15" name="Titel 1"/>
          <p:cNvSpPr>
            <a:spLocks noGrp="1"/>
          </p:cNvSpPr>
          <p:nvPr>
            <p:ph type="title"/>
          </p:nvPr>
        </p:nvSpPr>
        <p:spPr>
          <a:xfrm>
            <a:off x="4195517" y="212664"/>
            <a:ext cx="7158283" cy="1325563"/>
          </a:xfrm>
        </p:spPr>
        <p:txBody>
          <a:bodyPr>
            <a:normAutofit/>
          </a:bodyPr>
          <a:lstStyle/>
          <a:p>
            <a:r>
              <a:rPr lang="en-GB" sz="4000" b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What about your soft skills?</a:t>
            </a:r>
            <a:r>
              <a:rPr lang="en-GB" sz="1800" b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(2)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5036EC3-7DC2-4F9D-A003-2CD57597F97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1271337" y="1847819"/>
            <a:ext cx="3810000" cy="254317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1E62EF2A-4268-4166-BFCA-DB388DA4A485}"/>
              </a:ext>
            </a:extLst>
          </p:cNvPr>
          <p:cNvSpPr txBox="1"/>
          <p:nvPr/>
        </p:nvSpPr>
        <p:spPr>
          <a:xfrm>
            <a:off x="1511968" y="4515337"/>
            <a:ext cx="3810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900" dirty="0" err="1">
                <a:hlinkClick r:id="rId3" tooltip="https://commons.wikimedia.org/wiki/File:Soft_Skill_Training.jpg"/>
              </a:rPr>
              <a:t>This</a:t>
            </a:r>
            <a:r>
              <a:rPr lang="hr-HR" sz="900" dirty="0">
                <a:hlinkClick r:id="rId3" tooltip="https://commons.wikimedia.org/wiki/File:Soft_Skill_Training.jpg"/>
              </a:rPr>
              <a:t> Photo</a:t>
            </a:r>
            <a:r>
              <a:rPr lang="hr-HR" sz="900" dirty="0"/>
              <a:t> </a:t>
            </a:r>
            <a:r>
              <a:rPr lang="hr-HR" sz="900" dirty="0" err="1"/>
              <a:t>by</a:t>
            </a:r>
            <a:r>
              <a:rPr lang="hr-HR" sz="900" dirty="0"/>
              <a:t> </a:t>
            </a:r>
            <a:r>
              <a:rPr lang="hr-HR" sz="900" dirty="0" err="1"/>
              <a:t>Unknown</a:t>
            </a:r>
            <a:r>
              <a:rPr lang="hr-HR" sz="900" dirty="0"/>
              <a:t> </a:t>
            </a:r>
            <a:r>
              <a:rPr lang="hr-HR" sz="900" dirty="0" err="1"/>
              <a:t>Author</a:t>
            </a:r>
            <a:r>
              <a:rPr lang="hr-HR" sz="900" dirty="0"/>
              <a:t> is </a:t>
            </a:r>
            <a:r>
              <a:rPr lang="hr-HR" sz="900" dirty="0" err="1"/>
              <a:t>licensed</a:t>
            </a:r>
            <a:r>
              <a:rPr lang="hr-HR" sz="900" dirty="0"/>
              <a:t> </a:t>
            </a:r>
            <a:r>
              <a:rPr lang="hr-HR" sz="900" dirty="0" err="1"/>
              <a:t>under</a:t>
            </a:r>
            <a:r>
              <a:rPr lang="hr-HR" sz="900" dirty="0"/>
              <a:t> </a:t>
            </a:r>
            <a:r>
              <a:rPr lang="hr-HR" sz="900" dirty="0">
                <a:hlinkClick r:id="rId4" tooltip="https://creativecommons.org/licenses/by-sa/3.0/"/>
              </a:rPr>
              <a:t>CC </a:t>
            </a:r>
            <a:r>
              <a:rPr lang="hr-HR" sz="900" dirty="0" err="1">
                <a:hlinkClick r:id="rId4" tooltip="https://creativecommons.org/licenses/by-sa/3.0/"/>
              </a:rPr>
              <a:t>BY</a:t>
            </a:r>
            <a:r>
              <a:rPr lang="hr-HR" sz="900" dirty="0">
                <a:hlinkClick r:id="rId4" tooltip="https://creativecommons.org/licenses/by-sa/3.0/"/>
              </a:rPr>
              <a:t>-SA</a:t>
            </a:r>
            <a:endParaRPr lang="hr-HR" sz="900" dirty="0"/>
          </a:p>
        </p:txBody>
      </p:sp>
    </p:spTree>
    <p:extLst>
      <p:ext uri="{BB962C8B-B14F-4D97-AF65-F5344CB8AC3E}">
        <p14:creationId xmlns:p14="http://schemas.microsoft.com/office/powerpoint/2010/main" val="59964955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99594" y="334062"/>
            <a:ext cx="6566315" cy="61082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defTabSz="914377">
              <a:spcBef>
                <a:spcPct val="0"/>
              </a:spcBef>
              <a:defRPr/>
            </a:pPr>
            <a:r>
              <a:rPr lang="en-GB" sz="4000" b="1" dirty="0">
                <a:solidFill>
                  <a:schemeClr val="bg2">
                    <a:lumMod val="25000"/>
                  </a:schemeClr>
                </a:solidFill>
                <a:latin typeface="+mj-lt"/>
                <a:ea typeface="+mj-ea"/>
                <a:cs typeface="+mj-cs"/>
              </a:rPr>
              <a:t>Networking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99594" y="1791949"/>
            <a:ext cx="4179441" cy="29517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800089" lvl="1" indent="-342900">
              <a:spcBef>
                <a:spcPct val="20000"/>
              </a:spcBef>
              <a:buSzPct val="120000"/>
              <a:buFont typeface="Wingdings" panose="05000000000000000000" pitchFamily="2" charset="2"/>
              <a:buChar char="§"/>
              <a:defRPr/>
            </a:pPr>
            <a:r>
              <a:rPr lang="en-GB" sz="24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76% of job findings is through person’s own network:</a:t>
            </a:r>
          </a:p>
          <a:p>
            <a:pPr marL="1257278" lvl="2" indent="-342900">
              <a:spcBef>
                <a:spcPct val="20000"/>
              </a:spcBef>
              <a:buFont typeface="Calibri" panose="020F0502020204030204" pitchFamily="34" charset="0"/>
              <a:buChar char="□"/>
              <a:defRPr/>
            </a:pPr>
            <a:r>
              <a:rPr lang="en-GB" sz="24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Family, friends, friends of a friends…</a:t>
            </a:r>
          </a:p>
          <a:p>
            <a:pPr marL="1257278" lvl="2" indent="-342900">
              <a:spcBef>
                <a:spcPct val="20000"/>
              </a:spcBef>
              <a:buFont typeface="Calibri" panose="020F0502020204030204" pitchFamily="34" charset="0"/>
              <a:buChar char="□"/>
              <a:defRPr/>
            </a:pPr>
            <a:r>
              <a:rPr lang="en-GB" sz="24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Mentorship </a:t>
            </a:r>
          </a:p>
          <a:p>
            <a:pPr marL="1257278" lvl="2" indent="-342900">
              <a:spcBef>
                <a:spcPct val="20000"/>
              </a:spcBef>
              <a:buFont typeface="Calibri" panose="020F0502020204030204" pitchFamily="34" charset="0"/>
              <a:buChar char="□"/>
              <a:defRPr/>
            </a:pPr>
            <a:r>
              <a:rPr lang="en-GB" sz="24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Recommendations</a:t>
            </a:r>
            <a:br>
              <a:rPr lang="en-GB" sz="2600" dirty="0">
                <a:latin typeface="+mj-lt"/>
              </a:rPr>
            </a:br>
            <a:br>
              <a:rPr lang="en-GB" sz="2600" dirty="0">
                <a:latin typeface="+mj-lt"/>
              </a:rPr>
            </a:br>
            <a:br>
              <a:rPr lang="en-GB" sz="2600" dirty="0">
                <a:latin typeface="+mj-lt"/>
              </a:rPr>
            </a:br>
            <a:endParaRPr lang="en-GB" sz="2600" dirty="0">
              <a:latin typeface="+mj-lt"/>
            </a:endParaRPr>
          </a:p>
          <a:p>
            <a:pPr marL="914389" lvl="1" indent="-457200" defTabSz="914377">
              <a:spcBef>
                <a:spcPct val="20000"/>
              </a:spcBef>
              <a:buFont typeface="Wingdings" panose="05000000000000000000" pitchFamily="2" charset="2"/>
              <a:buChar char="§"/>
              <a:defRPr/>
            </a:pPr>
            <a:endParaRPr lang="en-GB" sz="2600" dirty="0">
              <a:latin typeface="+mj-lt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40933" y="1206959"/>
            <a:ext cx="546854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b="1" i="1" dirty="0">
                <a:solidFill>
                  <a:srgbClr val="800000"/>
                </a:solidFill>
                <a:latin typeface="+mj-lt"/>
              </a:rPr>
              <a:t>“It’s not what you know, it’s who you know”</a:t>
            </a:r>
          </a:p>
        </p:txBody>
      </p:sp>
      <p:sp>
        <p:nvSpPr>
          <p:cNvPr id="3" name="Rectangle 2"/>
          <p:cNvSpPr/>
          <p:nvPr/>
        </p:nvSpPr>
        <p:spPr>
          <a:xfrm>
            <a:off x="4824742" y="3465437"/>
            <a:ext cx="5955553" cy="243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§"/>
              <a:defRPr/>
            </a:pPr>
            <a:r>
              <a:rPr lang="en-GB" sz="20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Being a part of a social network– </a:t>
            </a:r>
            <a:r>
              <a:rPr lang="en-GB" sz="2000" b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YES</a:t>
            </a:r>
            <a:r>
              <a:rPr lang="en-GB" sz="20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, but </a:t>
            </a:r>
            <a:r>
              <a:rPr lang="en-GB" sz="2000" b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BE CAREFUL!</a:t>
            </a:r>
          </a:p>
          <a:p>
            <a:pPr marL="1257278" lvl="2" indent="-342900"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§"/>
              <a:defRPr/>
            </a:pPr>
            <a:r>
              <a:rPr lang="en-GB" sz="2000" b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LinkedIn, </a:t>
            </a:r>
            <a:r>
              <a:rPr lang="en-GB" sz="20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Facebook, Twitter….</a:t>
            </a:r>
          </a:p>
          <a:p>
            <a:pPr marL="1257278" lvl="2" indent="-342900"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§"/>
              <a:defRPr/>
            </a:pPr>
            <a:r>
              <a:rPr lang="en-GB" sz="20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“Google” information about yourself</a:t>
            </a:r>
          </a:p>
          <a:p>
            <a:pPr marL="1257278" lvl="2" indent="-342900"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§"/>
              <a:defRPr/>
            </a:pPr>
            <a:r>
              <a:rPr lang="en-GB" sz="20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39% of employers reject job applications because of what people posts on social networks</a:t>
            </a:r>
          </a:p>
        </p:txBody>
      </p:sp>
      <p:pic>
        <p:nvPicPr>
          <p:cNvPr id="9" name="Picture 8" descr="A picture containing sky, indoor&#10;&#10;Description automatically generated">
            <a:extLst>
              <a:ext uri="{FF2B5EF4-FFF2-40B4-BE49-F238E27FC236}">
                <a16:creationId xmlns:a16="http://schemas.microsoft.com/office/drawing/2014/main" id="{9D11F9D8-8FC6-4078-81CF-0F62E31B4BE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7015407" y="123056"/>
            <a:ext cx="4069688" cy="2844119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E7D4D4EE-0925-4809-8448-1265CDC5B9ED}"/>
              </a:ext>
            </a:extLst>
          </p:cNvPr>
          <p:cNvSpPr txBox="1"/>
          <p:nvPr/>
        </p:nvSpPr>
        <p:spPr>
          <a:xfrm>
            <a:off x="7015407" y="3089558"/>
            <a:ext cx="406968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900">
                <a:hlinkClick r:id="rId4" tooltip="http://www.mujeresdeempresa.com/network-marketers-otra-escala-en-el-negocio-de-las-franquicias/"/>
              </a:rPr>
              <a:t>This Photo</a:t>
            </a:r>
            <a:r>
              <a:rPr lang="hr-HR" sz="900"/>
              <a:t> by Unknown Author is licensed under </a:t>
            </a:r>
            <a:r>
              <a:rPr lang="hr-HR" sz="900">
                <a:hlinkClick r:id="rId5" tooltip="https://creativecommons.org/licenses/by-nc/3.0/"/>
              </a:rPr>
              <a:t>CC BY-NC</a:t>
            </a:r>
            <a:endParaRPr lang="hr-HR" sz="90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BBA65FE-810D-4822-B38F-DCC73D844424}"/>
              </a:ext>
            </a:extLst>
          </p:cNvPr>
          <p:cNvSpPr txBox="1"/>
          <p:nvPr/>
        </p:nvSpPr>
        <p:spPr>
          <a:xfrm>
            <a:off x="1532598" y="7008000"/>
            <a:ext cx="942680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900">
                <a:hlinkClick r:id="rId6" tooltip="http://www.recycledminds.com/2013/01/social.networking.backlash.html"/>
              </a:rPr>
              <a:t>This Photo</a:t>
            </a:r>
            <a:r>
              <a:rPr lang="hr-HR" sz="900"/>
              <a:t> by Unknown Author is licensed under </a:t>
            </a:r>
            <a:r>
              <a:rPr lang="hr-HR" sz="900">
                <a:hlinkClick r:id="rId7" tooltip="https://creativecommons.org/licenses/by-nc-sa/3.0/"/>
              </a:rPr>
              <a:t>CC BY-SA-NC</a:t>
            </a:r>
            <a:endParaRPr lang="hr-HR" sz="900"/>
          </a:p>
        </p:txBody>
      </p:sp>
    </p:spTree>
    <p:extLst>
      <p:ext uri="{BB962C8B-B14F-4D97-AF65-F5344CB8AC3E}">
        <p14:creationId xmlns:p14="http://schemas.microsoft.com/office/powerpoint/2010/main" val="21496203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45C5FC4-0678-45A5-B35E-4FC62FF013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4000" b="1" dirty="0">
                <a:latin typeface="+mj-lt"/>
              </a:rPr>
              <a:t>Learning </a:t>
            </a:r>
            <a:r>
              <a:rPr lang="de-DE" sz="4000" b="1" dirty="0" err="1">
                <a:latin typeface="+mj-lt"/>
              </a:rPr>
              <a:t>Objectives</a:t>
            </a:r>
            <a:endParaRPr lang="de-DE" sz="4000" b="1" dirty="0">
              <a:latin typeface="+mj-lt"/>
            </a:endParaRP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7E3AAFD-A38F-418E-95FE-F25E40ACD3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fontAlgn="base"/>
            <a:r>
              <a:rPr lang="en-US" dirty="0">
                <a:latin typeface="+mj-lt"/>
              </a:rPr>
              <a:t>Understand the need for a proactive approach in career search</a:t>
            </a:r>
            <a:endParaRPr lang="de-DE" b="1" dirty="0">
              <a:latin typeface="+mj-lt"/>
            </a:endParaRPr>
          </a:p>
          <a:p>
            <a:pPr lvl="0" fontAlgn="base"/>
            <a:r>
              <a:rPr lang="en-US" dirty="0">
                <a:latin typeface="+mj-lt"/>
              </a:rPr>
              <a:t>Identify the key elements of career decision making</a:t>
            </a:r>
            <a:endParaRPr lang="de-DE" dirty="0">
              <a:latin typeface="+mj-lt"/>
            </a:endParaRPr>
          </a:p>
          <a:p>
            <a:pPr lvl="0" fontAlgn="base"/>
            <a:r>
              <a:rPr lang="en-US" dirty="0">
                <a:latin typeface="+mj-lt"/>
              </a:rPr>
              <a:t>Identify personal strengths, weaknesses, and areas requiring further development</a:t>
            </a:r>
            <a:endParaRPr lang="de-DE" b="1" dirty="0">
              <a:latin typeface="+mj-lt"/>
            </a:endParaRPr>
          </a:p>
          <a:p>
            <a:pPr lvl="0" fontAlgn="base"/>
            <a:r>
              <a:rPr lang="en-US" dirty="0">
                <a:latin typeface="+mj-lt"/>
              </a:rPr>
              <a:t>Identify general trends in graduate employment and recognize opportunities for employment</a:t>
            </a:r>
            <a:endParaRPr lang="de-DE" dirty="0">
              <a:latin typeface="+mj-lt"/>
            </a:endParaRPr>
          </a:p>
          <a:p>
            <a:pPr lvl="0" fontAlgn="base"/>
            <a:r>
              <a:rPr lang="en-US" dirty="0">
                <a:latin typeface="+mj-lt"/>
              </a:rPr>
              <a:t>Create a short/medium/long-term career development action plan</a:t>
            </a:r>
            <a:endParaRPr lang="de-DE" dirty="0">
              <a:latin typeface="+mj-lt"/>
            </a:endParaRPr>
          </a:p>
          <a:p>
            <a:endParaRPr lang="de-DE" dirty="0">
              <a:latin typeface="+mj-lt"/>
            </a:endParaRP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AC096026-2AD7-4666-AAD7-92D4E2859A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092F8-88B9-48E5-9B8F-3F206E5F35A9}" type="slidenum">
              <a:rPr lang="hr-HR" smtClean="0"/>
              <a:t>2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2799468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2340716" y="417880"/>
            <a:ext cx="6566315" cy="61082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defTabSz="914377">
              <a:spcBef>
                <a:spcPct val="0"/>
              </a:spcBef>
              <a:defRPr/>
            </a:pPr>
            <a:r>
              <a:rPr lang="en-GB" sz="4200" b="1" dirty="0">
                <a:solidFill>
                  <a:schemeClr val="bg2">
                    <a:lumMod val="25000"/>
                  </a:schemeClr>
                </a:solidFill>
                <a:latin typeface="+mj-lt"/>
                <a:ea typeface="+mj-ea"/>
                <a:cs typeface="+mj-cs"/>
              </a:rPr>
              <a:t>Networking</a:t>
            </a:r>
            <a:r>
              <a:rPr lang="en-GB" sz="2000" b="1" dirty="0">
                <a:solidFill>
                  <a:schemeClr val="bg2">
                    <a:lumMod val="25000"/>
                  </a:schemeClr>
                </a:solidFill>
                <a:latin typeface="+mj-lt"/>
                <a:ea typeface="+mj-ea"/>
                <a:cs typeface="+mj-cs"/>
              </a:rPr>
              <a:t>(2)</a:t>
            </a:r>
          </a:p>
        </p:txBody>
      </p:sp>
      <p:sp>
        <p:nvSpPr>
          <p:cNvPr id="9" name="Rectangle 74">
            <a:extLst>
              <a:ext uri="{FF2B5EF4-FFF2-40B4-BE49-F238E27FC236}">
                <a16:creationId xmlns:a16="http://schemas.microsoft.com/office/drawing/2014/main" id="{42A5316D-ED2F-4F89-B4B4-8D9240B1A3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013557" cy="6858000"/>
          </a:xfrm>
          <a:prstGeom prst="rect">
            <a:avLst/>
          </a:prstGeom>
          <a:solidFill>
            <a:srgbClr val="7F7F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>
          <a:xfrm>
            <a:off x="838200" y="2057400"/>
            <a:ext cx="2743200" cy="2743200"/>
          </a:xfrm>
          <a:prstGeom prst="ellipse">
            <a:avLst/>
          </a:prstGeom>
          <a:solidFill>
            <a:srgbClr val="262626"/>
          </a:solidFill>
          <a:ln w="174625" cmpd="thinThick">
            <a:solidFill>
              <a:srgbClr val="262626"/>
            </a:solidFill>
          </a:ln>
        </p:spPr>
        <p:txBody>
          <a:bodyPr anchor="ctr">
            <a:normAutofit fontScale="70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rgbClr val="404041"/>
                </a:solidFill>
                <a:latin typeface="Adobe Fan Heiti Std B" panose="020B0700000000000000" pitchFamily="34" charset="-128"/>
                <a:ea typeface="Adobe Fan Heiti Std B" panose="020B0700000000000000" pitchFamily="34" charset="-128"/>
                <a:cs typeface="+mj-cs"/>
              </a:defRPr>
            </a:lvl1pPr>
          </a:lstStyle>
          <a:p>
            <a:pPr algn="ctr"/>
            <a:r>
              <a:rPr lang="en-GB" sz="2800" b="1" dirty="0">
                <a:solidFill>
                  <a:schemeClr val="bg1"/>
                </a:solidFill>
                <a:latin typeface="Calibri" panose="020F0502020204030204" pitchFamily="34" charset="0"/>
              </a:rPr>
              <a:t>“Networking means the act of exchanging information with people</a:t>
            </a:r>
          </a:p>
          <a:p>
            <a:pPr algn="ctr"/>
            <a:r>
              <a:rPr lang="en-GB" sz="2800" b="1" dirty="0">
                <a:solidFill>
                  <a:schemeClr val="bg1"/>
                </a:solidFill>
                <a:latin typeface="Calibri" panose="020F0502020204030204" pitchFamily="34" charset="0"/>
              </a:rPr>
              <a:t>who can help you professionally” </a:t>
            </a:r>
            <a:r>
              <a:rPr lang="en-GB" sz="1050" b="1" dirty="0">
                <a:solidFill>
                  <a:schemeClr val="bg1"/>
                </a:solidFill>
                <a:latin typeface="Calibri" panose="020F0502020204030204" pitchFamily="34" charset="0"/>
              </a:rPr>
              <a:t>Michele </a:t>
            </a:r>
            <a:r>
              <a:rPr lang="en-GB" sz="1050" b="1" dirty="0" err="1">
                <a:solidFill>
                  <a:schemeClr val="bg1"/>
                </a:solidFill>
                <a:latin typeface="Calibri" panose="020F0502020204030204" pitchFamily="34" charset="0"/>
              </a:rPr>
              <a:t>Jennae</a:t>
            </a:r>
            <a:endParaRPr lang="en-GB" sz="1050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11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B34092F8-88B9-48E5-9B8F-3F206E5F35A9}" type="slidenum">
              <a:rPr lang="en-GB">
                <a:solidFill>
                  <a:schemeClr val="tx1">
                    <a:alpha val="80000"/>
                  </a:schemeClr>
                </a:solidFill>
                <a:latin typeface="Calibri" panose="020F0502020204030204" pitchFamily="34" charset="0"/>
              </a:rPr>
              <a:pPr>
                <a:spcAft>
                  <a:spcPts val="600"/>
                </a:spcAft>
              </a:pPr>
              <a:t>20</a:t>
            </a:fld>
            <a:endParaRPr lang="en-GB" dirty="0">
              <a:solidFill>
                <a:schemeClr val="tx1">
                  <a:alpha val="80000"/>
                </a:schemeClr>
              </a:solidFill>
              <a:latin typeface="Calibri" panose="020F0502020204030204" pitchFamily="34" charset="0"/>
            </a:endParaRPr>
          </a:p>
        </p:txBody>
      </p:sp>
      <p:graphicFrame>
        <p:nvGraphicFramePr>
          <p:cNvPr id="12" name="Rectangle 3">
            <a:extLst>
              <a:ext uri="{FF2B5EF4-FFF2-40B4-BE49-F238E27FC236}">
                <a16:creationId xmlns:a16="http://schemas.microsoft.com/office/drawing/2014/main" id="{49AEEF08-7F10-4335-9057-38EC71E31ED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85107826"/>
              </p:ext>
            </p:extLst>
          </p:nvPr>
        </p:nvGraphicFramePr>
        <p:xfrm>
          <a:off x="3748889" y="1166647"/>
          <a:ext cx="7315200" cy="45247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0449141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233465" y="985721"/>
            <a:ext cx="8458522" cy="61082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defTabSz="914377">
              <a:spcBef>
                <a:spcPct val="0"/>
              </a:spcBef>
              <a:defRPr/>
            </a:pPr>
            <a:r>
              <a:rPr lang="en-GB" sz="4000" b="1" dirty="0">
                <a:solidFill>
                  <a:schemeClr val="bg2">
                    <a:lumMod val="25000"/>
                  </a:schemeClr>
                </a:solidFill>
                <a:latin typeface="+mj-lt"/>
                <a:ea typeface="+mj-ea"/>
                <a:cs typeface="+mj-cs"/>
              </a:rPr>
              <a:t>Unconventional (More Creative) Ways of Job Applications</a:t>
            </a: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403711" y="1965472"/>
            <a:ext cx="10177204" cy="20484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defTabSz="914377">
              <a:spcBef>
                <a:spcPct val="20000"/>
              </a:spcBef>
              <a:buFont typeface="Wingdings" panose="05000000000000000000" pitchFamily="2" charset="2"/>
              <a:buChar char="§"/>
              <a:defRPr/>
            </a:pPr>
            <a:endParaRPr lang="en-GB" sz="2400" dirty="0">
              <a:solidFill>
                <a:srgbClr val="C00000"/>
              </a:solidFill>
              <a:latin typeface="Calibri" panose="020F0502020204030204" pitchFamily="34" charset="0"/>
              <a:hlinkClick r:id="rId3"/>
            </a:endParaRPr>
          </a:p>
          <a:p>
            <a:pPr defTabSz="914377"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§"/>
              <a:defRPr/>
            </a:pPr>
            <a:r>
              <a:rPr lang="en-GB" sz="2000" dirty="0">
                <a:solidFill>
                  <a:srgbClr val="C00000"/>
                </a:solidFill>
                <a:latin typeface="Calibri" panose="020F0502020204030204" pitchFamily="34" charset="0"/>
                <a:hlinkClick r:id="rId4"/>
              </a:rPr>
              <a:t>http://www.youtube.com/watch?v=Kb-UdRa0Vaw&amp;list=PLA570C901AB66E15F</a:t>
            </a:r>
            <a:endParaRPr lang="en-GB" sz="2000" dirty="0">
              <a:solidFill>
                <a:srgbClr val="C00000"/>
              </a:solidFill>
              <a:latin typeface="Calibri" panose="020F0502020204030204" pitchFamily="34" charset="0"/>
              <a:hlinkClick r:id="rId3"/>
            </a:endParaRPr>
          </a:p>
          <a:p>
            <a:pPr defTabSz="914377"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§"/>
              <a:defRPr/>
            </a:pPr>
            <a:r>
              <a:rPr lang="en-GB" sz="2000" dirty="0">
                <a:solidFill>
                  <a:srgbClr val="C00000"/>
                </a:solidFill>
                <a:latin typeface="Calibri" panose="020F0502020204030204" pitchFamily="34" charset="0"/>
                <a:hlinkClick r:id="rId5"/>
              </a:rPr>
              <a:t>http://www.youtube.com/watch?v=7FRwCs99DWg&amp;list=PLA570C901AB66E15F&amp;index=4</a:t>
            </a:r>
            <a:endParaRPr lang="en-GB" sz="2000" dirty="0">
              <a:solidFill>
                <a:srgbClr val="C00000"/>
              </a:solidFill>
              <a:latin typeface="Calibri" panose="020F0502020204030204" pitchFamily="34" charset="0"/>
            </a:endParaRPr>
          </a:p>
          <a:p>
            <a:pPr lvl="0"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§"/>
              <a:defRPr/>
            </a:pPr>
            <a:r>
              <a:rPr lang="en-GB" sz="2000" dirty="0">
                <a:solidFill>
                  <a:srgbClr val="C00000"/>
                </a:solidFill>
                <a:latin typeface="Calibri" panose="020F0502020204030204" pitchFamily="34" charset="0"/>
                <a:hlinkClick r:id="rId3"/>
              </a:rPr>
              <a:t>https://www.youtube.com/watch?v=sBGZTqXVz8M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CF781BA-4C1A-444E-B0B4-A1D814F72DE8}"/>
              </a:ext>
            </a:extLst>
          </p:cNvPr>
          <p:cNvPicPr>
            <a:picLocks noChangeAspect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  <a:ext uri="{837473B0-CC2E-450A-ABE3-18F120FF3D39}">
                <a1611:picAttrSrcUrl xmlns:a1611="http://schemas.microsoft.com/office/drawing/2016/11/main" r:id="rId7"/>
              </a:ext>
            </a:extLst>
          </a:blip>
          <a:stretch>
            <a:fillRect/>
          </a:stretch>
        </p:blipFill>
        <p:spPr>
          <a:xfrm>
            <a:off x="7730916" y="3342992"/>
            <a:ext cx="2544460" cy="27433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301981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64268" y="199755"/>
            <a:ext cx="10515600" cy="1325563"/>
          </a:xfrm>
        </p:spPr>
        <p:txBody>
          <a:bodyPr>
            <a:normAutofit/>
          </a:bodyPr>
          <a:lstStyle/>
          <a:p>
            <a:r>
              <a:rPr lang="en-GB" sz="4000" b="1" dirty="0">
                <a:latin typeface="+mn-lt"/>
              </a:rPr>
              <a:t>7 Tips to Make You More Employable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33919" y="1328465"/>
            <a:ext cx="10515600" cy="479830"/>
          </a:xfrm>
        </p:spPr>
        <p:txBody>
          <a:bodyPr/>
          <a:lstStyle/>
          <a:p>
            <a:pPr marL="0" indent="0">
              <a:buNone/>
            </a:pPr>
            <a:r>
              <a:rPr lang="en-GB" dirty="0">
                <a:latin typeface="+mn-lt"/>
              </a:rPr>
              <a:t>https://graduateemployability.com/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092F8-88B9-48E5-9B8F-3F206E5F35A9}" type="slidenum">
              <a:rPr lang="en-GB" smtClean="0"/>
              <a:t>22</a:t>
            </a:fld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986064" y="1754909"/>
            <a:ext cx="7811310" cy="4061881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6096000" y="5816789"/>
            <a:ext cx="3942945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800" dirty="0"/>
              <a:t>http://www.inspiringinterns.com/blog/2012/02/5-tips-for-becoming-more-employable/</a:t>
            </a:r>
          </a:p>
        </p:txBody>
      </p:sp>
    </p:spTree>
    <p:extLst>
      <p:ext uri="{BB962C8B-B14F-4D97-AF65-F5344CB8AC3E}">
        <p14:creationId xmlns:p14="http://schemas.microsoft.com/office/powerpoint/2010/main" val="11665073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38869" y="2311730"/>
            <a:ext cx="4899693" cy="3427312"/>
          </a:xfrm>
        </p:spPr>
        <p:txBody>
          <a:bodyPr>
            <a:normAutofit/>
          </a:bodyPr>
          <a:lstStyle/>
          <a:p>
            <a:pPr lvl="1">
              <a:buClr>
                <a:schemeClr val="accent6"/>
              </a:buClr>
              <a:buSzPct val="80000"/>
              <a:buFont typeface="Calibri" panose="020F0502020204030204" pitchFamily="34" charset="0"/>
              <a:buChar char="□"/>
            </a:pPr>
            <a:r>
              <a:rPr lang="en-GB" sz="2600" dirty="0">
                <a:latin typeface="+mj-lt"/>
              </a:rPr>
              <a:t>What will you do for your career within the next </a:t>
            </a:r>
            <a:r>
              <a:rPr lang="en-GB" sz="2600" b="1" dirty="0">
                <a:latin typeface="+mj-lt"/>
              </a:rPr>
              <a:t>TEN DAYS?</a:t>
            </a:r>
          </a:p>
          <a:p>
            <a:pPr lvl="1">
              <a:buClr>
                <a:schemeClr val="accent6"/>
              </a:buClr>
              <a:buSzPct val="80000"/>
              <a:buFont typeface="Calibri" panose="020F0502020204030204" pitchFamily="34" charset="0"/>
              <a:buChar char="□"/>
            </a:pPr>
            <a:r>
              <a:rPr lang="en-GB" sz="2600" dirty="0">
                <a:latin typeface="+mj-lt"/>
              </a:rPr>
              <a:t>What will you do for your career within the next </a:t>
            </a:r>
            <a:r>
              <a:rPr lang="en-GB" sz="2600" b="1" dirty="0">
                <a:latin typeface="+mj-lt"/>
              </a:rPr>
              <a:t>TEN MONTHS?</a:t>
            </a:r>
          </a:p>
          <a:p>
            <a:pPr lvl="1">
              <a:buClr>
                <a:schemeClr val="accent6"/>
              </a:buClr>
              <a:buSzPct val="80000"/>
              <a:buFont typeface="Calibri" panose="020F0502020204030204" pitchFamily="34" charset="0"/>
              <a:buChar char="□"/>
            </a:pPr>
            <a:r>
              <a:rPr lang="en-GB" sz="2600" dirty="0">
                <a:latin typeface="+mj-lt"/>
              </a:rPr>
              <a:t>Where do you see yourself in </a:t>
            </a:r>
            <a:r>
              <a:rPr lang="en-GB" sz="2600" b="1" dirty="0">
                <a:latin typeface="+mj-lt"/>
              </a:rPr>
              <a:t>TEN YEARS</a:t>
            </a:r>
            <a:r>
              <a:rPr lang="en-GB" sz="2600" dirty="0">
                <a:latin typeface="+mj-lt"/>
              </a:rPr>
              <a:t>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092F8-88B9-48E5-9B8F-3F206E5F35A9}" type="slidenum">
              <a:rPr lang="en-GB" smtClean="0"/>
              <a:t>23</a:t>
            </a:fld>
            <a:endParaRPr lang="en-GB" dirty="0"/>
          </a:p>
        </p:txBody>
      </p:sp>
      <p:sp>
        <p:nvSpPr>
          <p:cNvPr id="9" name="Freeform: Shape 134">
            <a:extLst>
              <a:ext uri="{FF2B5EF4-FFF2-40B4-BE49-F238E27FC236}">
                <a16:creationId xmlns:a16="http://schemas.microsoft.com/office/drawing/2014/main" id="{C607803A-4E99-444E-94F7-8785CDDF58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H="1" flipV="1">
            <a:off x="780154" y="1884045"/>
            <a:ext cx="3275668" cy="2853308"/>
          </a:xfrm>
          <a:custGeom>
            <a:avLst/>
            <a:gdLst>
              <a:gd name="connsiteX0" fmla="*/ 3275668 w 3275668"/>
              <a:gd name="connsiteY0" fmla="*/ 2853308 h 2853308"/>
              <a:gd name="connsiteX1" fmla="*/ 655 w 3275668"/>
              <a:gd name="connsiteY1" fmla="*/ 2853308 h 2853308"/>
              <a:gd name="connsiteX2" fmla="*/ 0 w 3275668"/>
              <a:gd name="connsiteY2" fmla="*/ 2467565 h 2853308"/>
              <a:gd name="connsiteX3" fmla="*/ 2869894 w 3275668"/>
              <a:gd name="connsiteY3" fmla="*/ 2468888 h 2853308"/>
              <a:gd name="connsiteX4" fmla="*/ 2869894 w 3275668"/>
              <a:gd name="connsiteY4" fmla="*/ 0 h 2853308"/>
              <a:gd name="connsiteX5" fmla="*/ 3275668 w 3275668"/>
              <a:gd name="connsiteY5" fmla="*/ 0 h 28533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75668" h="2853308">
                <a:moveTo>
                  <a:pt x="3275668" y="2853308"/>
                </a:moveTo>
                <a:lnTo>
                  <a:pt x="655" y="2853308"/>
                </a:lnTo>
                <a:cubicBezTo>
                  <a:pt x="-655" y="2720171"/>
                  <a:pt x="1310" y="2600702"/>
                  <a:pt x="0" y="2467565"/>
                </a:cubicBezTo>
                <a:lnTo>
                  <a:pt x="2869894" y="2468888"/>
                </a:lnTo>
                <a:lnTo>
                  <a:pt x="2869894" y="0"/>
                </a:lnTo>
                <a:lnTo>
                  <a:pt x="3275668" y="0"/>
                </a:lnTo>
                <a:close/>
              </a:path>
            </a:pathLst>
          </a:custGeom>
          <a:solidFill>
            <a:srgbClr val="4C4C4C"/>
          </a:soli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en-GB" dirty="0"/>
          </a:p>
        </p:txBody>
      </p:sp>
      <p:sp>
        <p:nvSpPr>
          <p:cNvPr id="10" name="Freeform: Shape 136">
            <a:extLst>
              <a:ext uri="{FF2B5EF4-FFF2-40B4-BE49-F238E27FC236}">
                <a16:creationId xmlns:a16="http://schemas.microsoft.com/office/drawing/2014/main" id="{2989BE6A-C309-418E-8ADD-1616A98057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55822" y="3222529"/>
            <a:ext cx="3242952" cy="2828156"/>
          </a:xfrm>
          <a:custGeom>
            <a:avLst/>
            <a:gdLst>
              <a:gd name="connsiteX0" fmla="*/ 2837178 w 3242952"/>
              <a:gd name="connsiteY0" fmla="*/ 0 h 2828156"/>
              <a:gd name="connsiteX1" fmla="*/ 3242952 w 3242952"/>
              <a:gd name="connsiteY1" fmla="*/ 0 h 2828156"/>
              <a:gd name="connsiteX2" fmla="*/ 3242952 w 3242952"/>
              <a:gd name="connsiteY2" fmla="*/ 2828156 h 2828156"/>
              <a:gd name="connsiteX3" fmla="*/ 0 w 3242952"/>
              <a:gd name="connsiteY3" fmla="*/ 2828156 h 2828156"/>
              <a:gd name="connsiteX4" fmla="*/ 0 w 3242952"/>
              <a:gd name="connsiteY4" fmla="*/ 2442859 h 2828156"/>
              <a:gd name="connsiteX5" fmla="*/ 2837178 w 3242952"/>
              <a:gd name="connsiteY5" fmla="*/ 2443295 h 28281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42952" h="2828156">
                <a:moveTo>
                  <a:pt x="2837178" y="0"/>
                </a:moveTo>
                <a:lnTo>
                  <a:pt x="3242952" y="0"/>
                </a:lnTo>
                <a:lnTo>
                  <a:pt x="3242952" y="2828156"/>
                </a:lnTo>
                <a:lnTo>
                  <a:pt x="0" y="2828156"/>
                </a:lnTo>
                <a:lnTo>
                  <a:pt x="0" y="2442859"/>
                </a:lnTo>
                <a:lnTo>
                  <a:pt x="2837178" y="2443295"/>
                </a:lnTo>
                <a:close/>
              </a:path>
            </a:pathLst>
          </a:custGeom>
          <a:solidFill>
            <a:srgbClr val="4C4C4C"/>
          </a:solidFill>
          <a:ln w="0">
            <a:noFill/>
            <a:prstDash val="solid"/>
            <a:round/>
            <a:headEnd/>
            <a:tailEnd/>
          </a:ln>
        </p:spPr>
        <p:txBody>
          <a:bodyPr wrap="square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Slide Number Placeholder 11"/>
          <p:cNvSpPr txBox="1">
            <a:spLocks/>
          </p:cNvSpPr>
          <p:nvPr/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x-none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600"/>
              </a:spcAft>
            </a:pPr>
            <a:fld id="{B34092F8-88B9-48E5-9B8F-3F206E5F35A9}" type="slidenum">
              <a:rPr lang="en-GB" smtClean="0">
                <a:solidFill>
                  <a:prstClr val="black">
                    <a:tint val="75000"/>
                  </a:prstClr>
                </a:solidFill>
                <a:latin typeface="Calibri" panose="020F0502020204030204" pitchFamily="34" charset="0"/>
              </a:rPr>
              <a:pPr>
                <a:spcAft>
                  <a:spcPts val="600"/>
                </a:spcAft>
              </a:pPr>
              <a:t>23</a:t>
            </a:fld>
            <a:endParaRPr lang="en-GB" dirty="0">
              <a:solidFill>
                <a:prstClr val="black">
                  <a:tint val="75000"/>
                </a:prstClr>
              </a:solidFill>
              <a:latin typeface="Calibri" panose="020F0502020204030204" pitchFamily="34" charset="0"/>
            </a:endParaRPr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1676400" y="274638"/>
            <a:ext cx="8534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eaLnBrk="1" hangingPunct="1">
              <a:defRPr/>
            </a:pPr>
            <a:endParaRPr lang="en-GB" sz="3800" b="1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14" name="Rectangle 3"/>
          <p:cNvSpPr>
            <a:spLocks noChangeArrowheads="1"/>
          </p:cNvSpPr>
          <p:nvPr/>
        </p:nvSpPr>
        <p:spPr bwMode="auto">
          <a:xfrm>
            <a:off x="2209800" y="1447800"/>
            <a:ext cx="3200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609600" indent="-609600"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E0752F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EC3AE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accent1">
                  <a:lumMod val="75000"/>
                </a:schemeClr>
              </a:buClr>
              <a:buSzPct val="80000"/>
              <a:buFontTx/>
              <a:buAutoNum type="arabicPeriod"/>
            </a:pPr>
            <a:endParaRPr lang="en-GB" altLang="x-none" sz="1500" b="1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7" name="Titel 1"/>
          <p:cNvSpPr>
            <a:spLocks noGrp="1"/>
          </p:cNvSpPr>
          <p:nvPr>
            <p:ph type="title"/>
          </p:nvPr>
        </p:nvSpPr>
        <p:spPr>
          <a:xfrm>
            <a:off x="264268" y="199755"/>
            <a:ext cx="11807758" cy="1325563"/>
          </a:xfrm>
        </p:spPr>
        <p:txBody>
          <a:bodyPr>
            <a:normAutofit/>
          </a:bodyPr>
          <a:lstStyle/>
          <a:p>
            <a:r>
              <a:rPr lang="en-GB" sz="4000" b="1" dirty="0">
                <a:latin typeface="+mj-lt"/>
              </a:rPr>
              <a:t>A Short/Medium/Long-Term Career Development Action Plan</a:t>
            </a:r>
          </a:p>
        </p:txBody>
      </p:sp>
      <p:pic>
        <p:nvPicPr>
          <p:cNvPr id="7" name="Picture 6" descr="A close up of a logo&#10;&#10;Description automatically generated">
            <a:extLst>
              <a:ext uri="{FF2B5EF4-FFF2-40B4-BE49-F238E27FC236}">
                <a16:creationId xmlns:a16="http://schemas.microsoft.com/office/drawing/2014/main" id="{41171183-6944-42F5-A1F9-7C92856ABD8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1426023" y="2311730"/>
            <a:ext cx="4191360" cy="3145275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71E72985-9414-43B9-9147-74E14A337DD1}"/>
              </a:ext>
            </a:extLst>
          </p:cNvPr>
          <p:cNvSpPr txBox="1"/>
          <p:nvPr/>
        </p:nvSpPr>
        <p:spPr>
          <a:xfrm>
            <a:off x="3913592" y="5381326"/>
            <a:ext cx="32004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900" dirty="0" err="1">
                <a:hlinkClick r:id="rId3" tooltip="http://2013.igem.org/Team:Berkeley/Judging"/>
              </a:rPr>
              <a:t>This</a:t>
            </a:r>
            <a:r>
              <a:rPr lang="hr-HR" sz="900" dirty="0">
                <a:hlinkClick r:id="rId3" tooltip="http://2013.igem.org/Team:Berkeley/Judging"/>
              </a:rPr>
              <a:t> Photo</a:t>
            </a:r>
            <a:r>
              <a:rPr lang="hr-HR" sz="900" dirty="0"/>
              <a:t> </a:t>
            </a:r>
            <a:r>
              <a:rPr lang="hr-HR" sz="900" dirty="0" err="1"/>
              <a:t>by</a:t>
            </a:r>
            <a:r>
              <a:rPr lang="hr-HR" sz="900" dirty="0"/>
              <a:t> </a:t>
            </a:r>
            <a:r>
              <a:rPr lang="hr-HR" sz="900" dirty="0" err="1"/>
              <a:t>Unknown</a:t>
            </a:r>
            <a:r>
              <a:rPr lang="hr-HR" sz="900" dirty="0"/>
              <a:t> </a:t>
            </a:r>
            <a:r>
              <a:rPr lang="hr-HR" sz="900" dirty="0" err="1"/>
              <a:t>Author</a:t>
            </a:r>
            <a:r>
              <a:rPr lang="hr-HR" sz="900" dirty="0"/>
              <a:t> is </a:t>
            </a:r>
            <a:r>
              <a:rPr lang="hr-HR" sz="900" dirty="0" err="1"/>
              <a:t>licensed</a:t>
            </a:r>
            <a:r>
              <a:rPr lang="hr-HR" sz="900" dirty="0"/>
              <a:t> </a:t>
            </a:r>
            <a:r>
              <a:rPr lang="hr-HR" sz="900" dirty="0" err="1"/>
              <a:t>under</a:t>
            </a:r>
            <a:r>
              <a:rPr lang="hr-HR" sz="900" dirty="0"/>
              <a:t> </a:t>
            </a:r>
            <a:r>
              <a:rPr lang="hr-HR" sz="900" dirty="0">
                <a:hlinkClick r:id="rId4" tooltip="https://creativecommons.org/licenses/by/3.0/"/>
              </a:rPr>
              <a:t>CC </a:t>
            </a:r>
            <a:r>
              <a:rPr lang="hr-HR" sz="900" dirty="0" err="1">
                <a:hlinkClick r:id="rId4" tooltip="https://creativecommons.org/licenses/by/3.0/"/>
              </a:rPr>
              <a:t>BY</a:t>
            </a:r>
            <a:endParaRPr lang="hr-HR" sz="900" dirty="0"/>
          </a:p>
        </p:txBody>
      </p:sp>
    </p:spTree>
    <p:extLst>
      <p:ext uri="{BB962C8B-B14F-4D97-AF65-F5344CB8AC3E}">
        <p14:creationId xmlns:p14="http://schemas.microsoft.com/office/powerpoint/2010/main" val="129890558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597511" y="142413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5400" kern="1200" cap="all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000" b="1" cap="none" dirty="0">
                <a:solidFill>
                  <a:schemeClr val="bg2">
                    <a:lumMod val="25000"/>
                  </a:schemeClr>
                </a:solidFill>
              </a:rPr>
              <a:t>Summary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873846" y="1379291"/>
            <a:ext cx="9616330" cy="45811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457189" indent="-457189">
              <a:spcBef>
                <a:spcPct val="20000"/>
              </a:spcBef>
              <a:buFont typeface="Wingdings" panose="05000000000000000000" pitchFamily="2" charset="2"/>
              <a:buChar char="§"/>
              <a:defRPr/>
            </a:pPr>
            <a:r>
              <a:rPr lang="en-GB" sz="2600" b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Take responsibility </a:t>
            </a:r>
            <a:r>
              <a:rPr lang="en-GB" sz="26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and</a:t>
            </a:r>
            <a:r>
              <a:rPr lang="en-GB" sz="2600" b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 </a:t>
            </a:r>
            <a:r>
              <a:rPr lang="en-GB" sz="26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develop</a:t>
            </a:r>
            <a:r>
              <a:rPr lang="en-GB" sz="2600" b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 </a:t>
            </a:r>
            <a:r>
              <a:rPr lang="en-GB" sz="26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an entrepreneurial approach to your job search (the importance of proactivity)</a:t>
            </a:r>
            <a:endParaRPr lang="en-GB" sz="2600" b="1" dirty="0">
              <a:solidFill>
                <a:schemeClr val="bg2">
                  <a:lumMod val="25000"/>
                </a:schemeClr>
              </a:solidFill>
              <a:latin typeface="+mj-lt"/>
            </a:endParaRPr>
          </a:p>
          <a:p>
            <a:pPr marL="457189" indent="-457189">
              <a:spcBef>
                <a:spcPct val="20000"/>
              </a:spcBef>
              <a:buFont typeface="Wingdings" panose="05000000000000000000" pitchFamily="2" charset="2"/>
              <a:buChar char="§"/>
              <a:defRPr/>
            </a:pPr>
            <a:r>
              <a:rPr lang="en-GB" sz="2600" b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Be aware of your </a:t>
            </a:r>
            <a:r>
              <a:rPr lang="en-GB" sz="26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skills, strengths, and weaknesses</a:t>
            </a:r>
          </a:p>
          <a:p>
            <a:pPr marL="457189" indent="-457189">
              <a:spcBef>
                <a:spcPct val="20000"/>
              </a:spcBef>
              <a:buFont typeface="Wingdings" panose="05000000000000000000" pitchFamily="2" charset="2"/>
              <a:buChar char="§"/>
              <a:defRPr/>
            </a:pPr>
            <a:r>
              <a:rPr lang="en-GB" sz="2600" b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Develop</a:t>
            </a:r>
            <a:r>
              <a:rPr lang="en-GB" sz="26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 entrepreneurial skills – importance of soft skills</a:t>
            </a:r>
          </a:p>
          <a:p>
            <a:pPr marL="457189" indent="-457189">
              <a:spcBef>
                <a:spcPct val="20000"/>
              </a:spcBef>
              <a:buFont typeface="Wingdings" panose="05000000000000000000" pitchFamily="2" charset="2"/>
              <a:buChar char="§"/>
              <a:defRPr/>
            </a:pPr>
            <a:r>
              <a:rPr lang="en-GB" sz="2600" b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Be informed</a:t>
            </a:r>
          </a:p>
          <a:p>
            <a:pPr marL="457189" indent="-457189">
              <a:spcBef>
                <a:spcPct val="20000"/>
              </a:spcBef>
              <a:buFont typeface="Wingdings" panose="05000000000000000000" pitchFamily="2" charset="2"/>
              <a:buChar char="§"/>
              <a:defRPr/>
            </a:pPr>
            <a:r>
              <a:rPr lang="en-GB" sz="2600" b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Develop a network</a:t>
            </a:r>
          </a:p>
          <a:p>
            <a:pPr marL="457189" indent="-457189">
              <a:spcBef>
                <a:spcPct val="20000"/>
              </a:spcBef>
              <a:buFont typeface="Wingdings" panose="05000000000000000000" pitchFamily="2" charset="2"/>
              <a:buChar char="§"/>
              <a:defRPr/>
            </a:pPr>
            <a:r>
              <a:rPr lang="en-GB" sz="2600" b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Build your profile</a:t>
            </a:r>
          </a:p>
          <a:p>
            <a:pPr marL="457189" indent="-457189">
              <a:spcBef>
                <a:spcPct val="20000"/>
              </a:spcBef>
              <a:buFont typeface="Wingdings" panose="05000000000000000000" pitchFamily="2" charset="2"/>
              <a:buChar char="§"/>
              <a:defRPr/>
            </a:pPr>
            <a:r>
              <a:rPr lang="en-GB" sz="2600" b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Get different experience</a:t>
            </a:r>
            <a:endParaRPr lang="en-GB" sz="3200" dirty="0">
              <a:solidFill>
                <a:schemeClr val="bg2">
                  <a:lumMod val="25000"/>
                </a:schemeClr>
              </a:solidFill>
              <a:latin typeface="+mj-lt"/>
            </a:endParaRPr>
          </a:p>
        </p:txBody>
      </p:sp>
      <p:pic>
        <p:nvPicPr>
          <p:cNvPr id="7" name="Picture 6" descr="A drawing of a face&#10;&#10;Description automatically generated">
            <a:extLst>
              <a:ext uri="{FF2B5EF4-FFF2-40B4-BE49-F238E27FC236}">
                <a16:creationId xmlns:a16="http://schemas.microsoft.com/office/drawing/2014/main" id="{2E5F2736-F69C-403F-81A1-6F445794E65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7295122" y="3336111"/>
            <a:ext cx="3670574" cy="2611113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385D9D38-B8CF-4300-8729-6516DAAE3C5A}"/>
              </a:ext>
            </a:extLst>
          </p:cNvPr>
          <p:cNvSpPr txBox="1"/>
          <p:nvPr/>
        </p:nvSpPr>
        <p:spPr>
          <a:xfrm>
            <a:off x="7392690" y="5975888"/>
            <a:ext cx="357300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900" dirty="0" err="1">
                <a:hlinkClick r:id="rId4" tooltip="https://basichackingskills.wordpress.com/write-for-us/suggest-a-post/"/>
              </a:rPr>
              <a:t>This</a:t>
            </a:r>
            <a:r>
              <a:rPr lang="hr-HR" sz="900" dirty="0">
                <a:hlinkClick r:id="rId4" tooltip="https://basichackingskills.wordpress.com/write-for-us/suggest-a-post/"/>
              </a:rPr>
              <a:t> Photo</a:t>
            </a:r>
            <a:r>
              <a:rPr lang="hr-HR" sz="900" dirty="0"/>
              <a:t> </a:t>
            </a:r>
            <a:r>
              <a:rPr lang="hr-HR" sz="900" dirty="0" err="1"/>
              <a:t>by</a:t>
            </a:r>
            <a:r>
              <a:rPr lang="hr-HR" sz="900" dirty="0"/>
              <a:t> </a:t>
            </a:r>
            <a:r>
              <a:rPr lang="hr-HR" sz="900" dirty="0" err="1"/>
              <a:t>Unknown</a:t>
            </a:r>
            <a:r>
              <a:rPr lang="hr-HR" sz="900" dirty="0"/>
              <a:t> </a:t>
            </a:r>
            <a:r>
              <a:rPr lang="hr-HR" sz="900" dirty="0" err="1"/>
              <a:t>Author</a:t>
            </a:r>
            <a:r>
              <a:rPr lang="hr-HR" sz="900" dirty="0"/>
              <a:t> is </a:t>
            </a:r>
            <a:r>
              <a:rPr lang="hr-HR" sz="900" dirty="0" err="1"/>
              <a:t>licensed</a:t>
            </a:r>
            <a:r>
              <a:rPr lang="hr-HR" sz="900" dirty="0"/>
              <a:t> </a:t>
            </a:r>
            <a:r>
              <a:rPr lang="hr-HR" sz="900" dirty="0" err="1"/>
              <a:t>under</a:t>
            </a:r>
            <a:r>
              <a:rPr lang="hr-HR" sz="900" dirty="0"/>
              <a:t> </a:t>
            </a:r>
            <a:r>
              <a:rPr lang="hr-HR" sz="900" dirty="0">
                <a:hlinkClick r:id="rId5" tooltip="https://creativecommons.org/licenses/by-sa/3.0/"/>
              </a:rPr>
              <a:t>CC </a:t>
            </a:r>
            <a:r>
              <a:rPr lang="hr-HR" sz="900" dirty="0" err="1">
                <a:hlinkClick r:id="rId5" tooltip="https://creativecommons.org/licenses/by-sa/3.0/"/>
              </a:rPr>
              <a:t>BY</a:t>
            </a:r>
            <a:r>
              <a:rPr lang="hr-HR" sz="900" dirty="0">
                <a:hlinkClick r:id="rId5" tooltip="https://creativecommons.org/licenses/by-sa/3.0/"/>
              </a:rPr>
              <a:t>-SA</a:t>
            </a:r>
            <a:endParaRPr lang="hr-HR" sz="900" dirty="0"/>
          </a:p>
        </p:txBody>
      </p:sp>
    </p:spTree>
    <p:extLst>
      <p:ext uri="{BB962C8B-B14F-4D97-AF65-F5344CB8AC3E}">
        <p14:creationId xmlns:p14="http://schemas.microsoft.com/office/powerpoint/2010/main" val="177349968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45C5FC4-0678-45A5-B35E-4FC62FF013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4000" b="1" dirty="0">
                <a:latin typeface="+mj-lt"/>
              </a:rPr>
              <a:t>Learning </a:t>
            </a:r>
            <a:r>
              <a:rPr lang="de-DE" sz="4000" b="1" dirty="0" err="1">
                <a:latin typeface="+mj-lt"/>
              </a:rPr>
              <a:t>Objectives</a:t>
            </a:r>
            <a:endParaRPr lang="de-DE" sz="4000" b="1" dirty="0">
              <a:latin typeface="+mj-lt"/>
            </a:endParaRP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7E3AAFD-A38F-418E-95FE-F25E40ACD3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fontAlgn="base"/>
            <a:r>
              <a:rPr lang="en-US" dirty="0">
                <a:latin typeface="+mj-lt"/>
              </a:rPr>
              <a:t>Understand the need for a proactive approach in career search</a:t>
            </a:r>
            <a:endParaRPr lang="de-DE" b="1" dirty="0">
              <a:latin typeface="+mj-lt"/>
            </a:endParaRPr>
          </a:p>
          <a:p>
            <a:pPr lvl="0" fontAlgn="base"/>
            <a:r>
              <a:rPr lang="en-US" dirty="0">
                <a:latin typeface="+mj-lt"/>
              </a:rPr>
              <a:t>Identify the key elements of career decision making</a:t>
            </a:r>
            <a:endParaRPr lang="de-DE" dirty="0">
              <a:latin typeface="+mj-lt"/>
            </a:endParaRPr>
          </a:p>
          <a:p>
            <a:pPr lvl="0" fontAlgn="base"/>
            <a:r>
              <a:rPr lang="en-US" dirty="0">
                <a:latin typeface="+mj-lt"/>
              </a:rPr>
              <a:t>Identify personal strengths, weaknesses, and areas requiring further development</a:t>
            </a:r>
            <a:endParaRPr lang="de-DE" b="1" dirty="0">
              <a:latin typeface="+mj-lt"/>
            </a:endParaRPr>
          </a:p>
          <a:p>
            <a:pPr lvl="0" fontAlgn="base"/>
            <a:r>
              <a:rPr lang="en-US" dirty="0">
                <a:latin typeface="+mj-lt"/>
              </a:rPr>
              <a:t>Identify general trends in graduate employment and recognize opportunities for employment</a:t>
            </a:r>
            <a:endParaRPr lang="de-DE" dirty="0">
              <a:latin typeface="+mj-lt"/>
            </a:endParaRPr>
          </a:p>
          <a:p>
            <a:pPr lvl="0" fontAlgn="base"/>
            <a:r>
              <a:rPr lang="en-US" dirty="0">
                <a:latin typeface="+mj-lt"/>
              </a:rPr>
              <a:t>Create a short/medium/long-term career development action plan</a:t>
            </a:r>
            <a:endParaRPr lang="de-DE" dirty="0">
              <a:latin typeface="+mj-lt"/>
            </a:endParaRPr>
          </a:p>
          <a:p>
            <a:endParaRPr lang="de-DE" dirty="0">
              <a:latin typeface="+mj-lt"/>
            </a:endParaRP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AC096026-2AD7-4666-AAD7-92D4E2859A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092F8-88B9-48E5-9B8F-3F206E5F35A9}" type="slidenum">
              <a:rPr lang="hr-HR" smtClean="0"/>
              <a:t>25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0422481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8B0CE2D1-B84A-49E4-BC0C-A17EFAADE8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4000" b="1" dirty="0">
                <a:latin typeface="+mj-lt"/>
              </a:rPr>
              <a:t>Literature</a:t>
            </a:r>
            <a:endParaRPr lang="en-GB" sz="4000" b="1" dirty="0">
              <a:latin typeface="+mj-lt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2D14837-0C9F-4848-9741-3409F83E8E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000" dirty="0">
                <a:latin typeface="+mj-lt"/>
              </a:rPr>
              <a:t>Andrews, J</a:t>
            </a:r>
            <a:r>
              <a:rPr lang="hr-HR" sz="2000" dirty="0">
                <a:latin typeface="+mj-lt"/>
              </a:rPr>
              <a:t>.</a:t>
            </a:r>
            <a:r>
              <a:rPr lang="en-GB" sz="2000" dirty="0">
                <a:latin typeface="+mj-lt"/>
              </a:rPr>
              <a:t> &amp; Higson, H</a:t>
            </a:r>
            <a:r>
              <a:rPr lang="hr-HR" sz="2000" dirty="0">
                <a:latin typeface="+mj-lt"/>
              </a:rPr>
              <a:t>.</a:t>
            </a:r>
            <a:r>
              <a:rPr lang="en-GB" sz="2000" dirty="0">
                <a:latin typeface="+mj-lt"/>
              </a:rPr>
              <a:t> (2008): Graduate Employability, ‚Soft Skills</a:t>
            </a:r>
            <a:r>
              <a:rPr lang="hr-HR" sz="2000" dirty="0">
                <a:latin typeface="+mj-lt"/>
              </a:rPr>
              <a:t>’</a:t>
            </a:r>
            <a:r>
              <a:rPr lang="en-GB" sz="2000" dirty="0">
                <a:latin typeface="+mj-lt"/>
              </a:rPr>
              <a:t> Versus ‚Hard‘ Business Knowledge: A European Study. Higher Education in Europe, 33(4).</a:t>
            </a:r>
            <a:endParaRPr lang="hr-HR" sz="2000" dirty="0">
              <a:latin typeface="+mj-lt"/>
            </a:endParaRPr>
          </a:p>
          <a:p>
            <a:r>
              <a:rPr lang="en-US" sz="2000" dirty="0" err="1">
                <a:latin typeface="+mj-lt"/>
              </a:rPr>
              <a:t>Dacre</a:t>
            </a:r>
            <a:r>
              <a:rPr lang="en-US" sz="2000" dirty="0">
                <a:latin typeface="+mj-lt"/>
              </a:rPr>
              <a:t> Pool, L. </a:t>
            </a:r>
            <a:r>
              <a:rPr lang="hr-HR" sz="2000" dirty="0">
                <a:latin typeface="+mj-lt"/>
              </a:rPr>
              <a:t>&amp;</a:t>
            </a:r>
            <a:r>
              <a:rPr lang="en-US" sz="2000" dirty="0">
                <a:latin typeface="+mj-lt"/>
              </a:rPr>
              <a:t> Sewell, P. (2007)</a:t>
            </a:r>
            <a:r>
              <a:rPr lang="hr-HR" sz="2000" dirty="0">
                <a:latin typeface="+mj-lt"/>
              </a:rPr>
              <a:t>: </a:t>
            </a:r>
            <a:r>
              <a:rPr lang="en-US" sz="2000" dirty="0">
                <a:latin typeface="+mj-lt"/>
              </a:rPr>
              <a:t>The key to employability: developing a practical model of graduate employability, Education</a:t>
            </a:r>
            <a:r>
              <a:rPr lang="hr-HR" sz="2000" dirty="0">
                <a:latin typeface="+mj-lt"/>
              </a:rPr>
              <a:t> &amp;</a:t>
            </a:r>
            <a:r>
              <a:rPr lang="en-US" sz="2000" dirty="0">
                <a:latin typeface="+mj-lt"/>
              </a:rPr>
              <a:t>Training,</a:t>
            </a:r>
            <a:r>
              <a:rPr lang="hr-HR" sz="2000" dirty="0">
                <a:latin typeface="+mj-lt"/>
              </a:rPr>
              <a:t> </a:t>
            </a:r>
            <a:r>
              <a:rPr lang="en-US" sz="2000" dirty="0">
                <a:latin typeface="+mj-lt"/>
              </a:rPr>
              <a:t>49</a:t>
            </a:r>
            <a:r>
              <a:rPr lang="hr-HR" sz="2000" dirty="0">
                <a:latin typeface="+mj-lt"/>
              </a:rPr>
              <a:t> (</a:t>
            </a:r>
            <a:r>
              <a:rPr lang="en-US" sz="2000" dirty="0">
                <a:latin typeface="+mj-lt"/>
              </a:rPr>
              <a:t>4</a:t>
            </a:r>
            <a:r>
              <a:rPr lang="hr-HR" sz="2000" dirty="0">
                <a:latin typeface="+mj-lt"/>
              </a:rPr>
              <a:t>)</a:t>
            </a:r>
            <a:r>
              <a:rPr lang="en-US" sz="2000" dirty="0">
                <a:latin typeface="+mj-lt"/>
              </a:rPr>
              <a:t>, pp. 277-89.</a:t>
            </a:r>
            <a:endParaRPr lang="hr-HR" sz="2000" dirty="0">
              <a:latin typeface="+mj-lt"/>
            </a:endParaRPr>
          </a:p>
          <a:p>
            <a:r>
              <a:rPr lang="hr-HR" sz="2000" dirty="0" err="1">
                <a:latin typeface="+mj-lt"/>
              </a:rPr>
              <a:t>Kinash</a:t>
            </a:r>
            <a:r>
              <a:rPr lang="hr-HR" sz="2000" dirty="0">
                <a:latin typeface="+mj-lt"/>
              </a:rPr>
              <a:t>, S., </a:t>
            </a:r>
            <a:r>
              <a:rPr lang="hr-HR" sz="2000" dirty="0" err="1">
                <a:latin typeface="+mj-lt"/>
              </a:rPr>
              <a:t>Crane</a:t>
            </a:r>
            <a:r>
              <a:rPr lang="hr-HR" sz="2000" dirty="0">
                <a:latin typeface="+mj-lt"/>
              </a:rPr>
              <a:t>, L., </a:t>
            </a:r>
            <a:r>
              <a:rPr lang="hr-HR" sz="2000" dirty="0" err="1">
                <a:latin typeface="+mj-lt"/>
              </a:rPr>
              <a:t>Hamlin</a:t>
            </a:r>
            <a:r>
              <a:rPr lang="hr-HR" sz="2000" dirty="0">
                <a:latin typeface="+mj-lt"/>
              </a:rPr>
              <a:t>, G. &amp; </a:t>
            </a:r>
            <a:r>
              <a:rPr lang="hr-HR" sz="2000" dirty="0" err="1">
                <a:latin typeface="+mj-lt"/>
              </a:rPr>
              <a:t>Bannatyne</a:t>
            </a:r>
            <a:r>
              <a:rPr lang="hr-HR" sz="2000" dirty="0">
                <a:latin typeface="+mj-lt"/>
              </a:rPr>
              <a:t>, A. (2017) </a:t>
            </a:r>
            <a:r>
              <a:rPr lang="en-US" sz="2000" dirty="0">
                <a:latin typeface="+mj-lt"/>
              </a:rPr>
              <a:t>Metaphors postgraduates use to depict their student</a:t>
            </a:r>
            <a:r>
              <a:rPr lang="hr-HR" sz="2000" dirty="0">
                <a:latin typeface="+mj-lt"/>
              </a:rPr>
              <a:t> </a:t>
            </a:r>
            <a:r>
              <a:rPr lang="en-US" sz="2000" dirty="0">
                <a:latin typeface="+mj-lt"/>
              </a:rPr>
              <a:t>experience: Individual, community and digital presence</a:t>
            </a:r>
            <a:r>
              <a:rPr lang="hr-HR" sz="2000" dirty="0">
                <a:latin typeface="+mj-lt"/>
              </a:rPr>
              <a:t>, </a:t>
            </a:r>
            <a:r>
              <a:rPr lang="hr-HR" sz="2000" dirty="0" err="1">
                <a:latin typeface="+mj-lt"/>
              </a:rPr>
              <a:t>paper</a:t>
            </a:r>
            <a:r>
              <a:rPr lang="hr-HR" sz="2000" dirty="0">
                <a:latin typeface="+mj-lt"/>
              </a:rPr>
              <a:t> </a:t>
            </a:r>
            <a:r>
              <a:rPr lang="hr-HR" sz="2000" dirty="0" err="1">
                <a:latin typeface="+mj-lt"/>
              </a:rPr>
              <a:t>presented</a:t>
            </a:r>
            <a:r>
              <a:rPr lang="hr-HR" sz="2000" dirty="0">
                <a:latin typeface="+mj-lt"/>
              </a:rPr>
              <a:t> at ASCLITE 2017, 4-6 </a:t>
            </a:r>
            <a:r>
              <a:rPr lang="hr-HR" sz="2000" dirty="0" err="1">
                <a:latin typeface="+mj-lt"/>
              </a:rPr>
              <a:t>December</a:t>
            </a:r>
            <a:endParaRPr lang="en-GB" sz="2000" dirty="0">
              <a:latin typeface="+mj-lt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8DA54B1-CFF5-412D-B083-113C1C62C0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092F8-88B9-48E5-9B8F-3F206E5F35A9}" type="slidenum">
              <a:rPr lang="hr-HR" smtClean="0"/>
              <a:t>26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073308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8D70B121-56F4-4848-B38B-182089D909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>
            <a:normAutofit/>
          </a:bodyPr>
          <a:lstStyle/>
          <a:p>
            <a:pPr algn="r"/>
            <a:r>
              <a:rPr lang="en-GB" dirty="0">
                <a:solidFill>
                  <a:schemeClr val="accent1"/>
                </a:solidFill>
                <a:latin typeface="+mj-lt"/>
              </a:rPr>
              <a:t>Graduate Employability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976031" y="963877"/>
            <a:ext cx="6377769" cy="4930246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GB" sz="2400" i="1" dirty="0">
                <a:latin typeface="+mj-lt"/>
              </a:rPr>
              <a:t>“European universities are increasingly required to produce highly mobile graduates able to respond to the ever-changing </a:t>
            </a:r>
            <a:r>
              <a:rPr lang="en-GB" sz="2400" b="1" i="1" dirty="0">
                <a:latin typeface="+mj-lt"/>
              </a:rPr>
              <a:t>needs of the contemporary workplace</a:t>
            </a:r>
            <a:r>
              <a:rPr lang="en-GB" sz="2400" i="1" dirty="0">
                <a:latin typeface="+mj-lt"/>
              </a:rPr>
              <a:t>. (…) Indeed, serious concerns have been expressed about an increasingly wide </a:t>
            </a:r>
            <a:r>
              <a:rPr lang="en-GB" sz="2400" b="1" i="1" dirty="0">
                <a:latin typeface="+mj-lt"/>
              </a:rPr>
              <a:t>‘gap’ between the skills and capabilities of graduates, and the requirements and demands of the work environment</a:t>
            </a:r>
            <a:r>
              <a:rPr lang="en-GB" sz="2400" i="1" dirty="0">
                <a:latin typeface="+mj-lt"/>
              </a:rPr>
              <a:t> in an increasingly mobile and globalised society.”</a:t>
            </a:r>
          </a:p>
          <a:p>
            <a:pPr marL="0" indent="0">
              <a:spcBef>
                <a:spcPts val="0"/>
              </a:spcBef>
              <a:buNone/>
            </a:pPr>
            <a:endParaRPr lang="en-GB" sz="2400" b="1" dirty="0">
              <a:latin typeface="+mj-lt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GB" sz="1400" b="1" dirty="0">
                <a:latin typeface="+mj-lt"/>
              </a:rPr>
              <a:t>Source:</a:t>
            </a:r>
            <a:r>
              <a:rPr lang="en-GB" sz="1400" dirty="0">
                <a:latin typeface="+mj-lt"/>
              </a:rPr>
              <a:t> Andrews, Jane &amp; Higson, Helen (2008): Graduate Employability, ‚Soft Skills‘ Versus ‚Hard‘ Business Knowledge: A European Study. Higher Education in Europe, 33(4), pp.411.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10571516" y="6033479"/>
            <a:ext cx="782283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B34092F8-88B9-48E5-9B8F-3F206E5F35A9}" type="slidenum">
              <a:rPr lang="en-GB" sz="1050">
                <a:solidFill>
                  <a:schemeClr val="tx1">
                    <a:alpha val="80000"/>
                  </a:schemeClr>
                </a:solidFill>
              </a:rPr>
              <a:pPr>
                <a:spcAft>
                  <a:spcPts val="600"/>
                </a:spcAft>
              </a:pPr>
              <a:t>3</a:t>
            </a:fld>
            <a:endParaRPr lang="en-GB" sz="1050" dirty="0">
              <a:solidFill>
                <a:schemeClr val="tx1">
                  <a:alpha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7074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965430" y="629268"/>
            <a:ext cx="6586491" cy="1286160"/>
          </a:xfrm>
        </p:spPr>
        <p:txBody>
          <a:bodyPr anchor="b">
            <a:normAutofit/>
          </a:bodyPr>
          <a:lstStyle/>
          <a:p>
            <a:r>
              <a:rPr lang="en-GB" sz="4000" b="1" dirty="0">
                <a:latin typeface="+mj-lt"/>
              </a:rPr>
              <a:t>Graduate Employability?</a:t>
            </a:r>
          </a:p>
        </p:txBody>
      </p:sp>
      <p:pic>
        <p:nvPicPr>
          <p:cNvPr id="7" name="Picture 6" descr="A red stop sign sitting on the side of the street&#10;&#10;Description automatically generated">
            <a:extLst>
              <a:ext uri="{FF2B5EF4-FFF2-40B4-BE49-F238E27FC236}">
                <a16:creationId xmlns:a16="http://schemas.microsoft.com/office/drawing/2014/main" id="{3656D9AD-7C09-414B-B5F6-C1E527C190D1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rcRect b="-1"/>
          <a:stretch/>
        </p:blipFill>
        <p:spPr>
          <a:xfrm>
            <a:off x="20" y="10"/>
            <a:ext cx="4635571" cy="6857990"/>
          </a:xfrm>
          <a:prstGeom prst="rect">
            <a:avLst/>
          </a:prstGeom>
          <a:effectLst/>
        </p:spPr>
      </p:pic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A7F400EE-A8A5-48AF-B4D6-291B52C6F0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080934" y="2115117"/>
            <a:ext cx="6309360" cy="0"/>
          </a:xfrm>
          <a:prstGeom prst="line">
            <a:avLst/>
          </a:prstGeom>
          <a:ln w="19050">
            <a:solidFill>
              <a:srgbClr val="F6BA5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965431" y="2438400"/>
            <a:ext cx="6586489" cy="3785419"/>
          </a:xfrm>
        </p:spPr>
        <p:txBody>
          <a:bodyPr>
            <a:normAutofit/>
          </a:bodyPr>
          <a:lstStyle/>
          <a:p>
            <a:pPr marL="0" indent="0">
              <a:buClr>
                <a:schemeClr val="accent6"/>
              </a:buClr>
              <a:buNone/>
            </a:pPr>
            <a:endParaRPr lang="en-GB" sz="2000" b="1" dirty="0">
              <a:latin typeface="+mj-lt"/>
            </a:endParaRPr>
          </a:p>
          <a:p>
            <a:pPr>
              <a:buClr>
                <a:schemeClr val="accent6"/>
              </a:buClr>
              <a:buFont typeface="Calibri" panose="020F0502020204030204" pitchFamily="34" charset="0"/>
              <a:buChar char="□"/>
            </a:pPr>
            <a:r>
              <a:rPr lang="en-GB" sz="2000" dirty="0">
                <a:latin typeface="+mj-lt"/>
              </a:rPr>
              <a:t>“Set of skills, knowledge, understanding, and personal attributes that make a person more likely to choose and secure occupations in which they can be satisfied and successful” (</a:t>
            </a:r>
            <a:r>
              <a:rPr lang="en-GB" sz="2000" dirty="0" err="1">
                <a:latin typeface="+mj-lt"/>
              </a:rPr>
              <a:t>Dacre</a:t>
            </a:r>
            <a:r>
              <a:rPr lang="en-GB" sz="2000" dirty="0">
                <a:latin typeface="+mj-lt"/>
              </a:rPr>
              <a:t> Pool &amp; Sewell, 2007, p.280) </a:t>
            </a:r>
          </a:p>
          <a:p>
            <a:pPr>
              <a:buClr>
                <a:schemeClr val="accent6"/>
              </a:buClr>
              <a:buFont typeface="Calibri" panose="020F0502020204030204" pitchFamily="34" charset="0"/>
              <a:buChar char="□"/>
            </a:pPr>
            <a:r>
              <a:rPr lang="en-GB" sz="2000" dirty="0">
                <a:latin typeface="+mj-lt"/>
              </a:rPr>
              <a:t>“graduates’ abilities to adapt and use personal and academic skills” (Andrews &amp; Higson 2008, p.412)</a:t>
            </a:r>
          </a:p>
          <a:p>
            <a:pPr>
              <a:buClr>
                <a:schemeClr val="accent6"/>
              </a:buClr>
              <a:buFont typeface="Calibri" panose="020F0502020204030204" pitchFamily="34" charset="0"/>
              <a:buChar char="□"/>
            </a:pPr>
            <a:r>
              <a:rPr lang="en-GB" sz="2000" dirty="0">
                <a:latin typeface="+mj-lt"/>
              </a:rPr>
              <a:t>“the capacity to obtain and/or create work” (</a:t>
            </a:r>
            <a:r>
              <a:rPr lang="en-GB" sz="2000" dirty="0" err="1">
                <a:latin typeface="+mj-lt"/>
              </a:rPr>
              <a:t>Kinash</a:t>
            </a:r>
            <a:r>
              <a:rPr lang="en-GB" sz="2000" dirty="0">
                <a:latin typeface="+mj-lt"/>
              </a:rPr>
              <a:t> 2017)</a:t>
            </a:r>
          </a:p>
          <a:p>
            <a:pPr>
              <a:buClr>
                <a:schemeClr val="accent6"/>
              </a:buClr>
              <a:buFont typeface="Calibri" panose="020F0502020204030204" pitchFamily="34" charset="0"/>
              <a:buChar char="□"/>
            </a:pPr>
            <a:endParaRPr lang="en-GB" sz="2000" dirty="0">
              <a:latin typeface="+mj-lt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10167042" y="6356350"/>
            <a:ext cx="1186758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B34092F8-88B9-48E5-9B8F-3F206E5F35A9}" type="slidenum">
              <a:rPr lang="en-GB" smtClean="0"/>
              <a:pPr>
                <a:spcAft>
                  <a:spcPts val="600"/>
                </a:spcAft>
              </a:pPr>
              <a:t>4</a:t>
            </a:fld>
            <a:endParaRPr lang="en-GB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23B01D4-E7D7-48F7-812A-98EBF982FBA3}"/>
              </a:ext>
            </a:extLst>
          </p:cNvPr>
          <p:cNvSpPr txBox="1"/>
          <p:nvPr/>
        </p:nvSpPr>
        <p:spPr>
          <a:xfrm>
            <a:off x="2328549" y="6657945"/>
            <a:ext cx="2307042" cy="200055"/>
          </a:xfrm>
          <a:prstGeom prst="rect">
            <a:avLst/>
          </a:prstGeom>
          <a:solidFill>
            <a:srgbClr val="000000"/>
          </a:solidFill>
        </p:spPr>
        <p:txBody>
          <a:bodyPr wrap="non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hr-HR" sz="700">
                <a:solidFill>
                  <a:srgbClr val="FFFFFF"/>
                </a:solidFill>
                <a:hlinkClick r:id="rId4" tooltip="http://www.juku.it/en/storage-admin-job-of-the-past/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This Photo</a:t>
            </a:r>
            <a:r>
              <a:rPr lang="hr-HR" sz="700">
                <a:solidFill>
                  <a:srgbClr val="FFFFFF"/>
                </a:solidFill>
              </a:rPr>
              <a:t> by Unknown Author is licensed under </a:t>
            </a:r>
            <a:r>
              <a:rPr lang="hr-HR" sz="700">
                <a:solidFill>
                  <a:srgbClr val="FFFFFF"/>
                </a:solidFill>
                <a:hlinkClick r:id="rId5" tooltip="https://creativecommons.org/licenses/by-sa/3.0/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CC BY-SA</a:t>
            </a:r>
            <a:endParaRPr lang="hr-HR" sz="7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28558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b="1" dirty="0">
                <a:latin typeface="+mj-lt"/>
              </a:rPr>
              <a:t>What kind of job could you be doing?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5E681B-9322-48DC-8586-94B405F243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ct val="20000"/>
              </a:spcBef>
              <a:buSzPct val="120000"/>
              <a:buNone/>
              <a:defRPr/>
            </a:pPr>
            <a:r>
              <a:rPr lang="en-GB" b="1" dirty="0">
                <a:latin typeface="+mj-lt"/>
              </a:rPr>
              <a:t>Make a list of all the jobs you think you could be doing in different sectors:</a:t>
            </a:r>
          </a:p>
          <a:p>
            <a:pPr marL="342900" indent="-342900">
              <a:spcBef>
                <a:spcPct val="20000"/>
              </a:spcBef>
              <a:buSzPct val="120000"/>
              <a:buFont typeface="Wingdings" panose="05000000000000000000" pitchFamily="2" charset="2"/>
              <a:buChar char="§"/>
              <a:defRPr/>
            </a:pPr>
            <a:r>
              <a:rPr lang="en-GB" dirty="0">
                <a:latin typeface="+mj-lt"/>
              </a:rPr>
              <a:t>One in the academic sector</a:t>
            </a:r>
          </a:p>
          <a:p>
            <a:pPr marL="342900" indent="-342900">
              <a:spcBef>
                <a:spcPct val="20000"/>
              </a:spcBef>
              <a:buSzPct val="120000"/>
              <a:buFont typeface="Wingdings" panose="05000000000000000000" pitchFamily="2" charset="2"/>
              <a:buChar char="§"/>
              <a:defRPr/>
            </a:pPr>
            <a:r>
              <a:rPr lang="en-GB" dirty="0">
                <a:latin typeface="+mj-lt"/>
              </a:rPr>
              <a:t>One in the public sector</a:t>
            </a:r>
          </a:p>
          <a:p>
            <a:pPr marL="342900" indent="-342900">
              <a:spcBef>
                <a:spcPct val="20000"/>
              </a:spcBef>
              <a:buSzPct val="120000"/>
              <a:buFont typeface="Wingdings" panose="05000000000000000000" pitchFamily="2" charset="2"/>
              <a:buChar char="§"/>
              <a:defRPr/>
            </a:pPr>
            <a:r>
              <a:rPr lang="en-GB" dirty="0">
                <a:latin typeface="+mj-lt"/>
              </a:rPr>
              <a:t>One in the private sector</a:t>
            </a:r>
          </a:p>
          <a:p>
            <a:pPr marL="342900" indent="-342900">
              <a:spcBef>
                <a:spcPct val="20000"/>
              </a:spcBef>
              <a:buSzPct val="120000"/>
              <a:buFont typeface="Wingdings" panose="05000000000000000000" pitchFamily="2" charset="2"/>
              <a:buChar char="§"/>
              <a:defRPr/>
            </a:pPr>
            <a:r>
              <a:rPr lang="en-GB" dirty="0">
                <a:latin typeface="+mj-lt"/>
              </a:rPr>
              <a:t>One by self-employment</a:t>
            </a:r>
          </a:p>
          <a:p>
            <a:pPr marL="342900" indent="-342900">
              <a:spcBef>
                <a:spcPct val="20000"/>
              </a:spcBef>
              <a:buSzPct val="120000"/>
              <a:buFont typeface="Wingdings" panose="05000000000000000000" pitchFamily="2" charset="2"/>
              <a:buChar char="§"/>
              <a:defRPr/>
            </a:pPr>
            <a:r>
              <a:rPr lang="en-GB" dirty="0">
                <a:latin typeface="+mj-lt"/>
              </a:rPr>
              <a:t>One that has nothing to do with your profession</a:t>
            </a:r>
          </a:p>
          <a:p>
            <a:pPr marL="342900" indent="-342900">
              <a:spcBef>
                <a:spcPct val="20000"/>
              </a:spcBef>
              <a:spcAft>
                <a:spcPts val="600"/>
              </a:spcAft>
              <a:buSzPct val="120000"/>
              <a:buFont typeface="Wingdings" panose="05000000000000000000" pitchFamily="2" charset="2"/>
              <a:buChar char="§"/>
              <a:defRPr/>
            </a:pPr>
            <a:r>
              <a:rPr lang="en-GB" dirty="0">
                <a:latin typeface="+mj-lt"/>
              </a:rPr>
              <a:t>One connected with your hobby</a:t>
            </a:r>
          </a:p>
          <a:p>
            <a:pPr>
              <a:spcBef>
                <a:spcPts val="1200"/>
              </a:spcBef>
              <a:buSzPct val="120000"/>
              <a:defRPr/>
            </a:pPr>
            <a:r>
              <a:rPr lang="en-GB" b="1" dirty="0">
                <a:latin typeface="+mj-lt"/>
              </a:rPr>
              <a:t>Time: 5 min</a:t>
            </a:r>
          </a:p>
        </p:txBody>
      </p:sp>
    </p:spTree>
    <p:extLst>
      <p:ext uri="{BB962C8B-B14F-4D97-AF65-F5344CB8AC3E}">
        <p14:creationId xmlns:p14="http://schemas.microsoft.com/office/powerpoint/2010/main" val="57289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screenshot of a social media post&#10;&#10;Description automatically generated">
            <a:extLst>
              <a:ext uri="{FF2B5EF4-FFF2-40B4-BE49-F238E27FC236}">
                <a16:creationId xmlns:a16="http://schemas.microsoft.com/office/drawing/2014/main" id="{EED21F6C-C69D-4BF4-B6C3-4197B5D521C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1071562" y="1557798"/>
            <a:ext cx="9746381" cy="2309247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3BBD10F-BF4A-40FA-8908-6BBE553D0E08}"/>
              </a:ext>
            </a:extLst>
          </p:cNvPr>
          <p:cNvSpPr txBox="1"/>
          <p:nvPr/>
        </p:nvSpPr>
        <p:spPr>
          <a:xfrm>
            <a:off x="1211047" y="3985324"/>
            <a:ext cx="387239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900" dirty="0" err="1">
                <a:hlinkClick r:id="rId4" tooltip="http://www.resumes-cover-letters-jobs.com/5-critical-steps-to-job-search-success.html"/>
              </a:rPr>
              <a:t>This</a:t>
            </a:r>
            <a:r>
              <a:rPr lang="hr-HR" sz="900" dirty="0">
                <a:hlinkClick r:id="rId4" tooltip="http://www.resumes-cover-letters-jobs.com/5-critical-steps-to-job-search-success.html"/>
              </a:rPr>
              <a:t> Photo</a:t>
            </a:r>
            <a:r>
              <a:rPr lang="hr-HR" sz="900" dirty="0"/>
              <a:t> </a:t>
            </a:r>
            <a:r>
              <a:rPr lang="hr-HR" sz="900" dirty="0" err="1"/>
              <a:t>by</a:t>
            </a:r>
            <a:r>
              <a:rPr lang="hr-HR" sz="900" dirty="0"/>
              <a:t> </a:t>
            </a:r>
            <a:r>
              <a:rPr lang="hr-HR" sz="900" dirty="0" err="1"/>
              <a:t>Unknown</a:t>
            </a:r>
            <a:r>
              <a:rPr lang="hr-HR" sz="900" dirty="0"/>
              <a:t> </a:t>
            </a:r>
            <a:r>
              <a:rPr lang="hr-HR" sz="900" dirty="0" err="1"/>
              <a:t>Author</a:t>
            </a:r>
            <a:r>
              <a:rPr lang="hr-HR" sz="900" dirty="0"/>
              <a:t> is </a:t>
            </a:r>
            <a:r>
              <a:rPr lang="hr-HR" sz="900" dirty="0" err="1"/>
              <a:t>licensed</a:t>
            </a:r>
            <a:r>
              <a:rPr lang="hr-HR" sz="900" dirty="0"/>
              <a:t> </a:t>
            </a:r>
            <a:r>
              <a:rPr lang="hr-HR" sz="900" dirty="0" err="1"/>
              <a:t>under</a:t>
            </a:r>
            <a:r>
              <a:rPr lang="hr-HR" sz="900" dirty="0"/>
              <a:t> </a:t>
            </a:r>
            <a:r>
              <a:rPr lang="hr-HR" sz="900" dirty="0">
                <a:hlinkClick r:id="rId5" tooltip="https://creativecommons.org/licenses/by-nd/3.0/"/>
              </a:rPr>
              <a:t>CC </a:t>
            </a:r>
            <a:r>
              <a:rPr lang="hr-HR" sz="900" dirty="0" err="1">
                <a:hlinkClick r:id="rId5" tooltip="https://creativecommons.org/licenses/by-nd/3.0/"/>
              </a:rPr>
              <a:t>BY-ND</a:t>
            </a:r>
            <a:endParaRPr lang="hr-HR" sz="900" dirty="0"/>
          </a:p>
        </p:txBody>
      </p:sp>
    </p:spTree>
    <p:extLst>
      <p:ext uri="{BB962C8B-B14F-4D97-AF65-F5344CB8AC3E}">
        <p14:creationId xmlns:p14="http://schemas.microsoft.com/office/powerpoint/2010/main" val="21691373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47EDA4-B7B7-4EED-ACB9-7ACAEE9864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09498" y="908344"/>
            <a:ext cx="5244301" cy="153813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000" b="1" dirty="0">
                <a:solidFill>
                  <a:schemeClr val="tx1"/>
                </a:solidFill>
                <a:latin typeface="+mj-lt"/>
                <a:ea typeface="+mj-ea"/>
              </a:rPr>
              <a:t>Job-Based Search</a:t>
            </a:r>
          </a:p>
        </p:txBody>
      </p:sp>
      <p:sp>
        <p:nvSpPr>
          <p:cNvPr id="18" name="Freeform 6">
            <a:extLst>
              <a:ext uri="{FF2B5EF4-FFF2-40B4-BE49-F238E27FC236}">
                <a16:creationId xmlns:a16="http://schemas.microsoft.com/office/drawing/2014/main" id="{B6C29DB0-17E9-42FF-986E-0B7F493F4D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2199584" y="1685652"/>
            <a:ext cx="3275013" cy="4408488"/>
          </a:xfrm>
          <a:custGeom>
            <a:avLst/>
            <a:gdLst/>
            <a:ahLst/>
            <a:cxnLst/>
            <a:rect l="l" t="t" r="r" b="b"/>
            <a:pathLst>
              <a:path w="10000" h="10000">
                <a:moveTo>
                  <a:pt x="8761" y="0"/>
                </a:moveTo>
                <a:lnTo>
                  <a:pt x="10000" y="0"/>
                </a:lnTo>
                <a:lnTo>
                  <a:pt x="10000" y="10000"/>
                </a:lnTo>
                <a:lnTo>
                  <a:pt x="0" y="10000"/>
                </a:lnTo>
                <a:lnTo>
                  <a:pt x="0" y="9126"/>
                </a:lnTo>
                <a:lnTo>
                  <a:pt x="8761" y="9127"/>
                </a:lnTo>
                <a:lnTo>
                  <a:pt x="8761" y="0"/>
                </a:lnTo>
                <a:close/>
              </a:path>
            </a:pathLst>
          </a:custGeom>
          <a:solidFill>
            <a:srgbClr val="4C4C4C"/>
          </a:soli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Freeform 6">
            <a:extLst>
              <a:ext uri="{FF2B5EF4-FFF2-40B4-BE49-F238E27FC236}">
                <a16:creationId xmlns:a16="http://schemas.microsoft.com/office/drawing/2014/main" id="{115AD956-A5B6-4760-B8B2-11E2DF6B02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H="1" flipV="1">
            <a:off x="752858" y="744469"/>
            <a:ext cx="3275668" cy="4408488"/>
          </a:xfrm>
          <a:custGeom>
            <a:avLst/>
            <a:gdLst/>
            <a:ahLst/>
            <a:cxnLst/>
            <a:rect l="l" t="t" r="r" b="b"/>
            <a:pathLst>
              <a:path w="10002" h="10000">
                <a:moveTo>
                  <a:pt x="8763" y="0"/>
                </a:moveTo>
                <a:lnTo>
                  <a:pt x="10002" y="0"/>
                </a:lnTo>
                <a:lnTo>
                  <a:pt x="10002" y="10000"/>
                </a:lnTo>
                <a:lnTo>
                  <a:pt x="2" y="10000"/>
                </a:lnTo>
                <a:cubicBezTo>
                  <a:pt x="-2" y="9698"/>
                  <a:pt x="4" y="9427"/>
                  <a:pt x="0" y="9125"/>
                </a:cubicBezTo>
                <a:lnTo>
                  <a:pt x="8763" y="9128"/>
                </a:lnTo>
                <a:lnTo>
                  <a:pt x="8763" y="0"/>
                </a:lnTo>
                <a:close/>
              </a:path>
            </a:pathLst>
          </a:custGeom>
          <a:solidFill>
            <a:srgbClr val="4C4C4C"/>
          </a:solidFill>
          <a:ln w="0">
            <a:noFill/>
            <a:prstDash val="solid"/>
            <a:round/>
            <a:headEnd/>
            <a:tailEnd/>
          </a:ln>
        </p:spPr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820879E6-EB66-4E01-B9BE-33F74DDBAB60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1480173" y="2199225"/>
            <a:ext cx="3267942" cy="2450956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7B521A-433A-4FEB-BD94-C28157EFB22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911158" y="2706865"/>
            <a:ext cx="5383652" cy="3470097"/>
          </a:xfrm>
        </p:spPr>
        <p:txBody>
          <a:bodyPr vert="horz" lIns="91440" tIns="45720" rIns="91440" bIns="45720" rtlCol="0">
            <a:normAutofit/>
          </a:bodyPr>
          <a:lstStyle/>
          <a:p>
            <a:pPr marL="914389" lvl="1">
              <a:spcBef>
                <a:spcPct val="20000"/>
              </a:spcBef>
              <a:buClr>
                <a:schemeClr val="accent6"/>
              </a:buClr>
              <a:defRPr/>
            </a:pPr>
            <a:r>
              <a:rPr lang="en-US" dirty="0">
                <a:solidFill>
                  <a:schemeClr val="tx1"/>
                </a:solidFill>
                <a:latin typeface="+mj-lt"/>
                <a:ea typeface="+mn-ea"/>
              </a:rPr>
              <a:t>Qualifications</a:t>
            </a:r>
          </a:p>
          <a:p>
            <a:pPr marL="914389" lvl="1">
              <a:spcBef>
                <a:spcPct val="20000"/>
              </a:spcBef>
              <a:buClr>
                <a:schemeClr val="accent6"/>
              </a:buClr>
              <a:defRPr/>
            </a:pPr>
            <a:r>
              <a:rPr lang="en-US" dirty="0">
                <a:solidFill>
                  <a:schemeClr val="tx1"/>
                </a:solidFill>
                <a:latin typeface="+mj-lt"/>
                <a:ea typeface="+mn-ea"/>
              </a:rPr>
              <a:t>Job requirements</a:t>
            </a:r>
          </a:p>
          <a:p>
            <a:pPr marL="914389" lvl="1">
              <a:spcBef>
                <a:spcPct val="20000"/>
              </a:spcBef>
              <a:buClr>
                <a:schemeClr val="accent6"/>
              </a:buClr>
              <a:defRPr/>
            </a:pPr>
            <a:r>
              <a:rPr lang="en-US" dirty="0">
                <a:solidFill>
                  <a:schemeClr val="tx1"/>
                </a:solidFill>
                <a:latin typeface="+mj-lt"/>
                <a:ea typeface="+mn-ea"/>
              </a:rPr>
              <a:t>Activities</a:t>
            </a:r>
          </a:p>
          <a:p>
            <a:endParaRPr lang="en-US" sz="2400" dirty="0">
              <a:solidFill>
                <a:schemeClr val="tx1"/>
              </a:solidFill>
              <a:latin typeface="+mj-lt"/>
              <a:ea typeface="+mn-ea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2935C2D-BF03-4C0E-B5E8-0D4202B319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B34092F8-88B9-48E5-9B8F-3F206E5F35A9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spcAft>
                  <a:spcPts val="600"/>
                </a:spcAft>
              </a:pPr>
              <a:t>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3D4E671-5EFB-4C62-9E51-93F11A459772}"/>
              </a:ext>
            </a:extLst>
          </p:cNvPr>
          <p:cNvSpPr txBox="1"/>
          <p:nvPr/>
        </p:nvSpPr>
        <p:spPr>
          <a:xfrm>
            <a:off x="2288787" y="4450126"/>
            <a:ext cx="2459328" cy="200055"/>
          </a:xfrm>
          <a:prstGeom prst="rect">
            <a:avLst/>
          </a:prstGeom>
          <a:solidFill>
            <a:srgbClr val="000000"/>
          </a:solidFill>
        </p:spPr>
        <p:txBody>
          <a:bodyPr wrap="non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hr-HR" sz="700">
                <a:solidFill>
                  <a:srgbClr val="FFFFFF"/>
                </a:solidFill>
                <a:hlinkClick r:id="rId3" tooltip="http://marcocardinale.blogspot.com/2014_07_01_archive.html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This Photo</a:t>
            </a:r>
            <a:r>
              <a:rPr lang="hr-HR" sz="700">
                <a:solidFill>
                  <a:srgbClr val="FFFFFF"/>
                </a:solidFill>
              </a:rPr>
              <a:t> </a:t>
            </a:r>
            <a:r>
              <a:rPr lang="hr-HR" sz="700" err="1">
                <a:solidFill>
                  <a:srgbClr val="FFFFFF"/>
                </a:solidFill>
              </a:rPr>
              <a:t>by</a:t>
            </a:r>
            <a:r>
              <a:rPr lang="hr-HR" sz="700">
                <a:solidFill>
                  <a:srgbClr val="FFFFFF"/>
                </a:solidFill>
              </a:rPr>
              <a:t> </a:t>
            </a:r>
            <a:r>
              <a:rPr lang="hr-HR" sz="700" err="1">
                <a:solidFill>
                  <a:srgbClr val="FFFFFF"/>
                </a:solidFill>
              </a:rPr>
              <a:t>Unknown</a:t>
            </a:r>
            <a:r>
              <a:rPr lang="hr-HR" sz="700">
                <a:solidFill>
                  <a:srgbClr val="FFFFFF"/>
                </a:solidFill>
              </a:rPr>
              <a:t> </a:t>
            </a:r>
            <a:r>
              <a:rPr lang="hr-HR" sz="700" err="1">
                <a:solidFill>
                  <a:srgbClr val="FFFFFF"/>
                </a:solidFill>
              </a:rPr>
              <a:t>Author</a:t>
            </a:r>
            <a:r>
              <a:rPr lang="hr-HR" sz="700">
                <a:solidFill>
                  <a:srgbClr val="FFFFFF"/>
                </a:solidFill>
              </a:rPr>
              <a:t> is </a:t>
            </a:r>
            <a:r>
              <a:rPr lang="hr-HR" sz="700" err="1">
                <a:solidFill>
                  <a:srgbClr val="FFFFFF"/>
                </a:solidFill>
              </a:rPr>
              <a:t>licensed</a:t>
            </a:r>
            <a:r>
              <a:rPr lang="hr-HR" sz="700">
                <a:solidFill>
                  <a:srgbClr val="FFFFFF"/>
                </a:solidFill>
              </a:rPr>
              <a:t> </a:t>
            </a:r>
            <a:r>
              <a:rPr lang="hr-HR" sz="700" err="1">
                <a:solidFill>
                  <a:srgbClr val="FFFFFF"/>
                </a:solidFill>
              </a:rPr>
              <a:t>under</a:t>
            </a:r>
            <a:r>
              <a:rPr lang="hr-HR" sz="700">
                <a:solidFill>
                  <a:srgbClr val="FFFFFF"/>
                </a:solidFill>
              </a:rPr>
              <a:t> </a:t>
            </a:r>
            <a:r>
              <a:rPr lang="hr-HR" sz="700">
                <a:solidFill>
                  <a:srgbClr val="FFFFFF"/>
                </a:solidFill>
                <a:hlinkClick r:id="rId4" tooltip="https://creativecommons.org/licenses/by-nc-nd/3.0/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CC BY-NC-ND</a:t>
            </a:r>
            <a:endParaRPr lang="hr-HR" sz="7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45082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6338" y="1585012"/>
            <a:ext cx="3771900" cy="3429000"/>
          </a:xfrm>
          <a:prstGeom prst="rect">
            <a:avLst/>
          </a:prstGeom>
        </p:spPr>
      </p:pic>
      <p:sp>
        <p:nvSpPr>
          <p:cNvPr id="3" name="Content Placeholder 2"/>
          <p:cNvSpPr txBox="1">
            <a:spLocks/>
          </p:cNvSpPr>
          <p:nvPr/>
        </p:nvSpPr>
        <p:spPr>
          <a:xfrm>
            <a:off x="4223115" y="1403209"/>
            <a:ext cx="7968885" cy="38966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defTabSz="914377">
              <a:spcBef>
                <a:spcPct val="20000"/>
              </a:spcBef>
              <a:buClr>
                <a:schemeClr val="tx1"/>
              </a:buClr>
              <a:defRPr/>
            </a:pPr>
            <a:r>
              <a:rPr lang="en-GB" sz="3500" dirty="0">
                <a:latin typeface="+mj-lt"/>
              </a:rPr>
              <a:t>3Ps of Career Development:</a:t>
            </a:r>
          </a:p>
          <a:p>
            <a:pPr marL="457200" indent="-457200" defTabSz="914377">
              <a:lnSpc>
                <a:spcPct val="150000"/>
              </a:lnSpc>
              <a:spcBef>
                <a:spcPct val="20000"/>
              </a:spcBef>
              <a:buClr>
                <a:schemeClr val="accent6"/>
              </a:buClr>
              <a:buFont typeface="Calibri" panose="020F0502020204030204" pitchFamily="34" charset="0"/>
              <a:buChar char="□"/>
              <a:defRPr/>
            </a:pPr>
            <a:r>
              <a:rPr lang="en-GB" sz="3500" b="1" dirty="0">
                <a:latin typeface="+mj-lt"/>
              </a:rPr>
              <a:t>Passion</a:t>
            </a:r>
          </a:p>
          <a:p>
            <a:pPr marL="457200" indent="-457200" defTabSz="914377">
              <a:lnSpc>
                <a:spcPct val="150000"/>
              </a:lnSpc>
              <a:spcBef>
                <a:spcPct val="20000"/>
              </a:spcBef>
              <a:buClr>
                <a:schemeClr val="accent6"/>
              </a:buClr>
              <a:buFont typeface="Calibri" panose="020F0502020204030204" pitchFamily="34" charset="0"/>
              <a:buChar char="□"/>
              <a:defRPr/>
            </a:pPr>
            <a:r>
              <a:rPr lang="en-GB" sz="3500" b="1" dirty="0">
                <a:latin typeface="+mj-lt"/>
              </a:rPr>
              <a:t>Power</a:t>
            </a:r>
          </a:p>
          <a:p>
            <a:pPr marL="457200" indent="-457200" defTabSz="914377">
              <a:lnSpc>
                <a:spcPct val="150000"/>
              </a:lnSpc>
              <a:spcBef>
                <a:spcPct val="20000"/>
              </a:spcBef>
              <a:buClr>
                <a:schemeClr val="accent6"/>
              </a:buClr>
              <a:buFont typeface="Calibri" panose="020F0502020204030204" pitchFamily="34" charset="0"/>
              <a:buChar char="□"/>
              <a:defRPr/>
            </a:pPr>
            <a:r>
              <a:rPr lang="en-GB" sz="3500" b="1" dirty="0">
                <a:latin typeface="+mj-lt"/>
              </a:rPr>
              <a:t>Purpose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957500" y="430854"/>
            <a:ext cx="8303844" cy="61082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>
              <a:spcBef>
                <a:spcPct val="0"/>
              </a:spcBef>
              <a:defRPr/>
            </a:pPr>
            <a:r>
              <a:rPr lang="en-GB" sz="4000" b="1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People-Based Search</a:t>
            </a:r>
            <a:endParaRPr lang="en-GB" sz="2400" b="1" dirty="0">
              <a:solidFill>
                <a:schemeClr val="tx2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59924" y="5014012"/>
            <a:ext cx="6096000" cy="21544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800" dirty="0"/>
              <a:t>http://www.quotesvalley.com/</a:t>
            </a:r>
          </a:p>
        </p:txBody>
      </p:sp>
      <p:pic>
        <p:nvPicPr>
          <p:cNvPr id="4" name="Picture 3" descr="A picture containing person&#10;&#10;Description automatically generated">
            <a:extLst>
              <a:ext uri="{FF2B5EF4-FFF2-40B4-BE49-F238E27FC236}">
                <a16:creationId xmlns:a16="http://schemas.microsoft.com/office/drawing/2014/main" id="{0C0E7E05-213B-46D1-9D81-376D63F21713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>
            <a:off x="7949105" y="3100706"/>
            <a:ext cx="3882971" cy="2588647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4E874B18-439A-4BC3-8C05-FF722DCA98F9}"/>
              </a:ext>
            </a:extLst>
          </p:cNvPr>
          <p:cNvSpPr txBox="1"/>
          <p:nvPr/>
        </p:nvSpPr>
        <p:spPr>
          <a:xfrm>
            <a:off x="9027117" y="5689353"/>
            <a:ext cx="28049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900" dirty="0" err="1">
                <a:hlinkClick r:id="rId5" tooltip="http://www.thebluediamondgallery.com/handwriting/c/career-development.html"/>
              </a:rPr>
              <a:t>This</a:t>
            </a:r>
            <a:r>
              <a:rPr lang="hr-HR" sz="900" dirty="0">
                <a:hlinkClick r:id="rId5" tooltip="http://www.thebluediamondgallery.com/handwriting/c/career-development.html"/>
              </a:rPr>
              <a:t> Photo</a:t>
            </a:r>
            <a:r>
              <a:rPr lang="hr-HR" sz="900" dirty="0"/>
              <a:t> </a:t>
            </a:r>
            <a:r>
              <a:rPr lang="hr-HR" sz="900" dirty="0" err="1"/>
              <a:t>by</a:t>
            </a:r>
            <a:r>
              <a:rPr lang="hr-HR" sz="900" dirty="0"/>
              <a:t> </a:t>
            </a:r>
            <a:r>
              <a:rPr lang="hr-HR" sz="900" dirty="0" err="1"/>
              <a:t>Unknown</a:t>
            </a:r>
            <a:r>
              <a:rPr lang="hr-HR" sz="900" dirty="0"/>
              <a:t> </a:t>
            </a:r>
            <a:r>
              <a:rPr lang="hr-HR" sz="900" dirty="0" err="1"/>
              <a:t>Author</a:t>
            </a:r>
            <a:r>
              <a:rPr lang="hr-HR" sz="900" dirty="0"/>
              <a:t> is </a:t>
            </a:r>
            <a:r>
              <a:rPr lang="hr-HR" sz="900" dirty="0" err="1"/>
              <a:t>licensed</a:t>
            </a:r>
            <a:r>
              <a:rPr lang="hr-HR" sz="900" dirty="0"/>
              <a:t> </a:t>
            </a:r>
            <a:r>
              <a:rPr lang="hr-HR" sz="900" dirty="0" err="1"/>
              <a:t>under</a:t>
            </a:r>
            <a:r>
              <a:rPr lang="hr-HR" sz="900" dirty="0"/>
              <a:t> </a:t>
            </a:r>
            <a:r>
              <a:rPr lang="hr-HR" sz="900" dirty="0">
                <a:hlinkClick r:id="rId6" tooltip="https://creativecommons.org/licenses/by-sa/3.0/"/>
              </a:rPr>
              <a:t>CC </a:t>
            </a:r>
            <a:r>
              <a:rPr lang="hr-HR" sz="900" dirty="0" err="1">
                <a:hlinkClick r:id="rId6" tooltip="https://creativecommons.org/licenses/by-sa/3.0/"/>
              </a:rPr>
              <a:t>BY</a:t>
            </a:r>
            <a:r>
              <a:rPr lang="hr-HR" sz="900" dirty="0">
                <a:hlinkClick r:id="rId6" tooltip="https://creativecommons.org/licenses/by-sa/3.0/"/>
              </a:rPr>
              <a:t>-SA</a:t>
            </a:r>
            <a:endParaRPr lang="hr-HR" sz="900" dirty="0"/>
          </a:p>
        </p:txBody>
      </p:sp>
    </p:spTree>
    <p:extLst>
      <p:ext uri="{BB962C8B-B14F-4D97-AF65-F5344CB8AC3E}">
        <p14:creationId xmlns:p14="http://schemas.microsoft.com/office/powerpoint/2010/main" val="8174094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300739" y="423087"/>
            <a:ext cx="7992888" cy="61082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defTabSz="914377">
              <a:spcBef>
                <a:spcPct val="0"/>
              </a:spcBef>
              <a:defRPr/>
            </a:pPr>
            <a:endParaRPr lang="en-GB" sz="3600" b="1" dirty="0">
              <a:solidFill>
                <a:schemeClr val="tx2">
                  <a:lumMod val="75000"/>
                </a:schemeClr>
              </a:solidFill>
              <a:ea typeface="+mj-ea"/>
              <a:cs typeface="+mj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6D86A81-79C1-4AE6-9F5C-4D706244D1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b="1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Career Development: Decision Making Process</a:t>
            </a:r>
            <a:endParaRPr lang="en-GB" sz="4000" dirty="0">
              <a:latin typeface="+mj-lt"/>
            </a:endParaRPr>
          </a:p>
        </p:txBody>
      </p:sp>
      <p:pic>
        <p:nvPicPr>
          <p:cNvPr id="23" name="Content Placeholder 22">
            <a:extLst>
              <a:ext uri="{FF2B5EF4-FFF2-40B4-BE49-F238E27FC236}">
                <a16:creationId xmlns:a16="http://schemas.microsoft.com/office/drawing/2014/main" id="{DE4A8CC6-2B6A-424B-9239-587F420C360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069088" y="1834696"/>
            <a:ext cx="6053823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31018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DDD96114-6485-4712-A2E5-F80BEEB2F904}" vid="{E763CF33-CB39-41AA-926E-C2936AC4905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1754</Words>
  <Application>Microsoft Office PowerPoint</Application>
  <PresentationFormat>Breitbild</PresentationFormat>
  <Paragraphs>231</Paragraphs>
  <Slides>26</Slides>
  <Notes>16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26</vt:i4>
      </vt:variant>
    </vt:vector>
  </HeadingPairs>
  <TitlesOfParts>
    <vt:vector size="32" baseType="lpstr">
      <vt:lpstr>Adobe Fan Heiti Std B</vt:lpstr>
      <vt:lpstr>Arial</vt:lpstr>
      <vt:lpstr>Calibri</vt:lpstr>
      <vt:lpstr>Calibri Light</vt:lpstr>
      <vt:lpstr>Wingdings</vt:lpstr>
      <vt:lpstr>Office Theme</vt:lpstr>
      <vt:lpstr>Graduate Employability</vt:lpstr>
      <vt:lpstr>Learning Objectives</vt:lpstr>
      <vt:lpstr>Graduate Employability</vt:lpstr>
      <vt:lpstr>Graduate Employability?</vt:lpstr>
      <vt:lpstr>What kind of job could you be doing?</vt:lpstr>
      <vt:lpstr>PowerPoint-Präsentation</vt:lpstr>
      <vt:lpstr>Job-Based Search</vt:lpstr>
      <vt:lpstr>PowerPoint-Präsentation</vt:lpstr>
      <vt:lpstr>Career Development: Decision Making Process</vt:lpstr>
      <vt:lpstr>PowerPoint-Präsentation</vt:lpstr>
      <vt:lpstr>2. Exploring</vt:lpstr>
      <vt:lpstr>3. In Pursuit of a Career</vt:lpstr>
      <vt:lpstr>PowerPoint-Präsentation</vt:lpstr>
      <vt:lpstr>4. Career “Tryouts”</vt:lpstr>
      <vt:lpstr>PowerPoint-Präsentation</vt:lpstr>
      <vt:lpstr>PowerPoint-Präsentation</vt:lpstr>
      <vt:lpstr>What about your soft skills?</vt:lpstr>
      <vt:lpstr>What about your soft skills?(2)</vt:lpstr>
      <vt:lpstr>PowerPoint-Präsentation</vt:lpstr>
      <vt:lpstr>PowerPoint-Präsentation</vt:lpstr>
      <vt:lpstr>PowerPoint-Präsentation</vt:lpstr>
      <vt:lpstr>7 Tips to Make You More Employable</vt:lpstr>
      <vt:lpstr>A Short/Medium/Long-Term Career Development Action Plan</vt:lpstr>
      <vt:lpstr>PowerPoint-Präsentation</vt:lpstr>
      <vt:lpstr>Learning Objectives</vt:lpstr>
      <vt:lpstr>Literature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Graduate Employability</dc:title>
  <dc:creator>aleksandar erceg</dc:creator>
  <cp:lastModifiedBy>Tine</cp:lastModifiedBy>
  <cp:revision>15</cp:revision>
  <dcterms:created xsi:type="dcterms:W3CDTF">2019-01-02T11:37:10Z</dcterms:created>
  <dcterms:modified xsi:type="dcterms:W3CDTF">2019-07-07T18:30:29Z</dcterms:modified>
</cp:coreProperties>
</file>