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498" r:id="rId3"/>
    <p:sldId id="428" r:id="rId4"/>
    <p:sldId id="429"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3" r:id="rId18"/>
    <p:sldId id="444" r:id="rId19"/>
    <p:sldId id="499" r:id="rId20"/>
    <p:sldId id="500" r:id="rId21"/>
    <p:sldId id="501" r:id="rId22"/>
    <p:sldId id="504" r:id="rId23"/>
    <p:sldId id="269" r:id="rId24"/>
    <p:sldId id="503" r:id="rId25"/>
    <p:sldId id="521" r:id="rId2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2D3"/>
    <a:srgbClr val="99CA48"/>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1773" autoAdjust="0"/>
  </p:normalViewPr>
  <p:slideViewPr>
    <p:cSldViewPr snapToGrid="0">
      <p:cViewPr varScale="1">
        <p:scale>
          <a:sx n="63" d="100"/>
          <a:sy n="63" d="100"/>
        </p:scale>
        <p:origin x="93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hyperlink" Target="https://pngimg.com/download/15036"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pngimg.com/download/14891" TargetMode="External"/><Relationship Id="rId1" Type="http://schemas.openxmlformats.org/officeDocument/2006/relationships/image" Target="../media/image6.png"/><Relationship Id="rId6" Type="http://schemas.openxmlformats.org/officeDocument/2006/relationships/hyperlink" Target="http://pngimg.com/download/14974"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pngimg.com/download/15036"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pngimg.com/download/14891" TargetMode="External"/><Relationship Id="rId1" Type="http://schemas.openxmlformats.org/officeDocument/2006/relationships/image" Target="../media/image6.png"/><Relationship Id="rId6" Type="http://schemas.openxmlformats.org/officeDocument/2006/relationships/hyperlink" Target="http://pngimg.com/download/14974"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48480-2BC4-456E-A703-A0764C01785B}" type="doc">
      <dgm:prSet loTypeId="urn:microsoft.com/office/officeart/2005/8/layout/vList3" loCatId="list" qsTypeId="urn:microsoft.com/office/officeart/2005/8/quickstyle/simple1" qsCatId="simple" csTypeId="urn:microsoft.com/office/officeart/2005/8/colors/accent6_2" csCatId="accent6" phldr="1"/>
      <dgm:spPr/>
    </dgm:pt>
    <dgm:pt modelId="{89CB39D9-4E68-4830-98FF-BDB32E2C0F26}">
      <dgm:prSet phldrT="[Text]" custT="1"/>
      <dgm:spPr/>
      <dgm:t>
        <a:bodyPr/>
        <a:lstStyle/>
        <a:p>
          <a:r>
            <a:rPr lang="en-US" altLang="en-US" sz="2200" kern="1200" dirty="0">
              <a:latin typeface="+mj-lt"/>
            </a:rPr>
            <a:t>WBS, Time planning (schedule) and Budget planning are related and depend on each other.</a:t>
          </a:r>
          <a:endParaRPr lang="de-DE" sz="2200" i="0" kern="1200" dirty="0">
            <a:latin typeface="+mj-lt"/>
          </a:endParaRPr>
        </a:p>
      </dgm:t>
    </dgm:pt>
    <dgm:pt modelId="{67436EA1-D8BE-4A02-9F14-53A6C2A966FC}" type="parTrans" cxnId="{1AAA6B4A-8DA1-4A9D-9F0E-CAA1FAF7C985}">
      <dgm:prSet/>
      <dgm:spPr/>
      <dgm:t>
        <a:bodyPr/>
        <a:lstStyle/>
        <a:p>
          <a:endParaRPr lang="de-DE">
            <a:latin typeface="+mj-lt"/>
          </a:endParaRPr>
        </a:p>
      </dgm:t>
    </dgm:pt>
    <dgm:pt modelId="{5A681E50-3D3E-48AF-81C2-27AA287547AB}" type="sibTrans" cxnId="{1AAA6B4A-8DA1-4A9D-9F0E-CAA1FAF7C985}">
      <dgm:prSet/>
      <dgm:spPr/>
      <dgm:t>
        <a:bodyPr/>
        <a:lstStyle/>
        <a:p>
          <a:endParaRPr lang="de-DE">
            <a:latin typeface="+mj-lt"/>
          </a:endParaRPr>
        </a:p>
      </dgm:t>
    </dgm:pt>
    <dgm:pt modelId="{B2918129-4605-4A56-8593-63C2EEFF3915}">
      <dgm:prSet/>
      <dgm:spPr/>
      <dgm:t>
        <a:bodyPr/>
        <a:lstStyle/>
        <a:p>
          <a:r>
            <a:rPr lang="en-US" dirty="0">
              <a:solidFill>
                <a:schemeClr val="bg1"/>
              </a:solidFill>
              <a:latin typeface="+mj-lt"/>
              <a:ea typeface="Calibri"/>
            </a:rPr>
            <a:t>The </a:t>
          </a:r>
          <a:r>
            <a:rPr lang="en-US" i="1" dirty="0">
              <a:solidFill>
                <a:schemeClr val="bg1"/>
              </a:solidFill>
              <a:latin typeface="+mj-lt"/>
              <a:ea typeface="Calibri"/>
            </a:rPr>
            <a:t>budget is a plan</a:t>
          </a:r>
          <a:r>
            <a:rPr lang="en-US" dirty="0">
              <a:solidFill>
                <a:schemeClr val="bg1"/>
              </a:solidFill>
              <a:latin typeface="+mj-lt"/>
              <a:ea typeface="Calibri"/>
            </a:rPr>
            <a:t> that </a:t>
          </a:r>
          <a:r>
            <a:rPr lang="en-US" dirty="0">
              <a:latin typeface="+mj-lt"/>
              <a:ea typeface="Calibri"/>
            </a:rPr>
            <a:t>identifies the resources, goals, and schedule that allows a firm to achieve those goals</a:t>
          </a:r>
          <a:endParaRPr lang="en-GB" altLang="en-US" dirty="0">
            <a:latin typeface="+mj-lt"/>
          </a:endParaRPr>
        </a:p>
      </dgm:t>
    </dgm:pt>
    <dgm:pt modelId="{982559AC-F0AF-4BB6-B84C-A219730EA96E}" type="parTrans" cxnId="{C1B8D717-C121-4B89-A0B5-6825B96C285F}">
      <dgm:prSet/>
      <dgm:spPr/>
      <dgm:t>
        <a:bodyPr/>
        <a:lstStyle/>
        <a:p>
          <a:endParaRPr lang="de-DE">
            <a:latin typeface="+mj-lt"/>
          </a:endParaRPr>
        </a:p>
      </dgm:t>
    </dgm:pt>
    <dgm:pt modelId="{B86C85AB-AE15-442E-9CF0-7DB9EF59D7AE}" type="sibTrans" cxnId="{C1B8D717-C121-4B89-A0B5-6825B96C285F}">
      <dgm:prSet/>
      <dgm:spPr/>
      <dgm:t>
        <a:bodyPr/>
        <a:lstStyle/>
        <a:p>
          <a:endParaRPr lang="de-DE">
            <a:latin typeface="+mj-lt"/>
          </a:endParaRPr>
        </a:p>
      </dgm:t>
    </dgm:pt>
    <dgm:pt modelId="{132DB0B3-93D9-4B86-B5C7-B60656996DB7}">
      <dgm:prSet/>
      <dgm:spPr/>
      <dgm:t>
        <a:bodyPr/>
        <a:lstStyle/>
        <a:p>
          <a:r>
            <a:rPr lang="en-GB" altLang="en-US" dirty="0">
              <a:latin typeface="+mj-lt"/>
            </a:rPr>
            <a:t>Different cost categories need to be considered when establishing a project budget</a:t>
          </a:r>
          <a:endParaRPr lang="en-GB" altLang="en-US" i="0" dirty="0">
            <a:latin typeface="+mj-lt"/>
          </a:endParaRPr>
        </a:p>
      </dgm:t>
    </dgm:pt>
    <dgm:pt modelId="{46180F75-F976-4AE2-B05C-B6190BBADA96}" type="sibTrans" cxnId="{6730B541-4694-4968-94BE-180140E0AB3A}">
      <dgm:prSet/>
      <dgm:spPr/>
      <dgm:t>
        <a:bodyPr/>
        <a:lstStyle/>
        <a:p>
          <a:endParaRPr lang="de-DE">
            <a:latin typeface="+mj-lt"/>
          </a:endParaRPr>
        </a:p>
      </dgm:t>
    </dgm:pt>
    <dgm:pt modelId="{8C6DB565-7C72-4996-8714-D756E5F119C6}" type="parTrans" cxnId="{6730B541-4694-4968-94BE-180140E0AB3A}">
      <dgm:prSet/>
      <dgm:spPr/>
      <dgm:t>
        <a:bodyPr/>
        <a:lstStyle/>
        <a:p>
          <a:endParaRPr lang="de-DE">
            <a:latin typeface="+mj-lt"/>
          </a:endParaRPr>
        </a:p>
      </dgm:t>
    </dgm:pt>
    <dgm:pt modelId="{526467AB-D494-4A44-A8E7-26342E377DB1}">
      <dgm:prSet/>
      <dgm:spPr/>
      <dgm:t>
        <a:bodyPr/>
        <a:lstStyle/>
        <a:p>
          <a:r>
            <a:rPr lang="en-US" i="0" dirty="0">
              <a:solidFill>
                <a:schemeClr val="bg1"/>
              </a:solidFill>
              <a:latin typeface="+mj-lt"/>
              <a:ea typeface="Calibri"/>
            </a:rPr>
            <a:t>The allocation of extra funds to cover uncertainties and improve the chance of finishing on time</a:t>
          </a:r>
          <a:endParaRPr lang="en-GB" altLang="en-US" i="0" dirty="0">
            <a:solidFill>
              <a:schemeClr val="bg1"/>
            </a:solidFill>
            <a:latin typeface="+mj-lt"/>
          </a:endParaRPr>
        </a:p>
      </dgm:t>
    </dgm:pt>
    <dgm:pt modelId="{40AAFA5B-277A-4036-B1F4-3883BCD7707B}" type="parTrans" cxnId="{FDA3835B-2EC7-488C-A33D-35E94D41DFBA}">
      <dgm:prSet/>
      <dgm:spPr/>
      <dgm:t>
        <a:bodyPr/>
        <a:lstStyle/>
        <a:p>
          <a:endParaRPr lang="de-DE">
            <a:latin typeface="+mj-lt"/>
          </a:endParaRPr>
        </a:p>
      </dgm:t>
    </dgm:pt>
    <dgm:pt modelId="{CD9EE1AB-37D4-4886-B212-53DBF13EB449}" type="sibTrans" cxnId="{FDA3835B-2EC7-488C-A33D-35E94D41DFBA}">
      <dgm:prSet/>
      <dgm:spPr/>
      <dgm:t>
        <a:bodyPr/>
        <a:lstStyle/>
        <a:p>
          <a:endParaRPr lang="de-DE">
            <a:latin typeface="+mj-lt"/>
          </a:endParaRPr>
        </a:p>
      </dgm:t>
    </dgm:pt>
    <dgm:pt modelId="{048496A8-57C1-4333-9887-61801405A6FD}" type="pres">
      <dgm:prSet presAssocID="{C5B48480-2BC4-456E-A703-A0764C01785B}" presName="linearFlow" presStyleCnt="0">
        <dgm:presLayoutVars>
          <dgm:dir/>
          <dgm:resizeHandles val="exact"/>
        </dgm:presLayoutVars>
      </dgm:prSet>
      <dgm:spPr/>
    </dgm:pt>
    <dgm:pt modelId="{C6E6AE5F-CEE6-408D-A5EA-5C5A939FE71A}" type="pres">
      <dgm:prSet presAssocID="{89CB39D9-4E68-4830-98FF-BDB32E2C0F26}" presName="composite" presStyleCnt="0"/>
      <dgm:spPr/>
    </dgm:pt>
    <dgm:pt modelId="{FFC32F7E-DF38-48B0-9942-08D80429C931}" type="pres">
      <dgm:prSet presAssocID="{89CB39D9-4E68-4830-98FF-BDB32E2C0F26}" presName="imgShp"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E23918A9-3301-4975-8599-326E1127645B}" type="pres">
      <dgm:prSet presAssocID="{89CB39D9-4E68-4830-98FF-BDB32E2C0F26}" presName="txShp" presStyleLbl="node1" presStyleIdx="0" presStyleCnt="4">
        <dgm:presLayoutVars>
          <dgm:bulletEnabled val="1"/>
        </dgm:presLayoutVars>
      </dgm:prSet>
      <dgm:spPr/>
    </dgm:pt>
    <dgm:pt modelId="{868795AC-512F-4462-8E19-F8BDB4E1A6ED}" type="pres">
      <dgm:prSet presAssocID="{5A681E50-3D3E-48AF-81C2-27AA287547AB}" presName="spacing" presStyleCnt="0"/>
      <dgm:spPr/>
    </dgm:pt>
    <dgm:pt modelId="{113F9589-91FD-4A87-BF38-2C0A9C4415E0}" type="pres">
      <dgm:prSet presAssocID="{B2918129-4605-4A56-8593-63C2EEFF3915}" presName="composite" presStyleCnt="0"/>
      <dgm:spPr/>
    </dgm:pt>
    <dgm:pt modelId="{2D22345C-FFF5-4698-9C1E-AD90799FB09B}" type="pres">
      <dgm:prSet presAssocID="{B2918129-4605-4A56-8593-63C2EEFF3915}" presName="imgShp" presStyleLbl="fgImgPlace1" presStyleIdx="1" presStyleCnt="4"/>
      <dgm:spPr>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dgm:spPr>
    </dgm:pt>
    <dgm:pt modelId="{D5E1486A-6BF7-4467-8BF8-F551138F943C}" type="pres">
      <dgm:prSet presAssocID="{B2918129-4605-4A56-8593-63C2EEFF3915}" presName="txShp" presStyleLbl="node1" presStyleIdx="1" presStyleCnt="4">
        <dgm:presLayoutVars>
          <dgm:bulletEnabled val="1"/>
        </dgm:presLayoutVars>
      </dgm:prSet>
      <dgm:spPr/>
    </dgm:pt>
    <dgm:pt modelId="{355E3C31-3E9B-464A-A2EA-E2940971D3B9}" type="pres">
      <dgm:prSet presAssocID="{B86C85AB-AE15-442E-9CF0-7DB9EF59D7AE}" presName="spacing" presStyleCnt="0"/>
      <dgm:spPr/>
    </dgm:pt>
    <dgm:pt modelId="{BC247CC5-E18C-4063-8308-874196DAFDF4}" type="pres">
      <dgm:prSet presAssocID="{132DB0B3-93D9-4B86-B5C7-B60656996DB7}" presName="composite" presStyleCnt="0"/>
      <dgm:spPr/>
    </dgm:pt>
    <dgm:pt modelId="{24840847-87A1-4554-A7AA-09173E3CDD42}" type="pres">
      <dgm:prSet presAssocID="{132DB0B3-93D9-4B86-B5C7-B60656996DB7}" presName="imgShp" presStyleLbl="fgImgPlace1" presStyleIdx="2" presStyleCnt="4"/>
      <dgm:spPr>
        <a:blipFill>
          <a:blip xmlns:r="http://schemas.openxmlformats.org/officeDocument/2006/relationships" r:embed="rId5"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dgm:spPr>
    </dgm:pt>
    <dgm:pt modelId="{D0DE923F-9193-4F9F-B162-EDEA4AEB8FC0}" type="pres">
      <dgm:prSet presAssocID="{132DB0B3-93D9-4B86-B5C7-B60656996DB7}" presName="txShp" presStyleLbl="node1" presStyleIdx="2" presStyleCnt="4">
        <dgm:presLayoutVars>
          <dgm:bulletEnabled val="1"/>
        </dgm:presLayoutVars>
      </dgm:prSet>
      <dgm:spPr/>
    </dgm:pt>
    <dgm:pt modelId="{0128BAD8-7ACE-4DA9-905A-C8574081AE40}" type="pres">
      <dgm:prSet presAssocID="{46180F75-F976-4AE2-B05C-B6190BBADA96}" presName="spacing" presStyleCnt="0"/>
      <dgm:spPr/>
    </dgm:pt>
    <dgm:pt modelId="{1EED4FB9-BA57-4779-BDC1-452AF988187A}" type="pres">
      <dgm:prSet presAssocID="{526467AB-D494-4A44-A8E7-26342E377DB1}" presName="composite" presStyleCnt="0"/>
      <dgm:spPr/>
    </dgm:pt>
    <dgm:pt modelId="{C6B3D43E-3CFB-48D9-BC90-BA60784A018D}" type="pres">
      <dgm:prSet presAssocID="{526467AB-D494-4A44-A8E7-26342E377DB1}" presName="imgShp" presStyleLbl="fgImgPlace1" presStyleIdx="3" presStyleCnt="4"/>
      <dgm:spPr>
        <a:blipFill>
          <a:blip xmlns:r="http://schemas.openxmlformats.org/officeDocument/2006/relationships" r:embed="rId7">
            <a:biLevel thresh="7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dgm:spPr>
    </dgm:pt>
    <dgm:pt modelId="{04543764-50FC-458E-B948-08BB48945484}" type="pres">
      <dgm:prSet presAssocID="{526467AB-D494-4A44-A8E7-26342E377DB1}" presName="txShp" presStyleLbl="node1" presStyleIdx="3" presStyleCnt="4">
        <dgm:presLayoutVars>
          <dgm:bulletEnabled val="1"/>
        </dgm:presLayoutVars>
      </dgm:prSet>
      <dgm:spPr/>
    </dgm:pt>
  </dgm:ptLst>
  <dgm:cxnLst>
    <dgm:cxn modelId="{C1B8D717-C121-4B89-A0B5-6825B96C285F}" srcId="{C5B48480-2BC4-456E-A703-A0764C01785B}" destId="{B2918129-4605-4A56-8593-63C2EEFF3915}" srcOrd="1" destOrd="0" parTransId="{982559AC-F0AF-4BB6-B84C-A219730EA96E}" sibTransId="{B86C85AB-AE15-442E-9CF0-7DB9EF59D7AE}"/>
    <dgm:cxn modelId="{FDA3835B-2EC7-488C-A33D-35E94D41DFBA}" srcId="{C5B48480-2BC4-456E-A703-A0764C01785B}" destId="{526467AB-D494-4A44-A8E7-26342E377DB1}" srcOrd="3" destOrd="0" parTransId="{40AAFA5B-277A-4036-B1F4-3883BCD7707B}" sibTransId="{CD9EE1AB-37D4-4886-B212-53DBF13EB449}"/>
    <dgm:cxn modelId="{6730B541-4694-4968-94BE-180140E0AB3A}" srcId="{C5B48480-2BC4-456E-A703-A0764C01785B}" destId="{132DB0B3-93D9-4B86-B5C7-B60656996DB7}" srcOrd="2" destOrd="0" parTransId="{8C6DB565-7C72-4996-8714-D756E5F119C6}" sibTransId="{46180F75-F976-4AE2-B05C-B6190BBADA96}"/>
    <dgm:cxn modelId="{1AAA6B4A-8DA1-4A9D-9F0E-CAA1FAF7C985}" srcId="{C5B48480-2BC4-456E-A703-A0764C01785B}" destId="{89CB39D9-4E68-4830-98FF-BDB32E2C0F26}" srcOrd="0" destOrd="0" parTransId="{67436EA1-D8BE-4A02-9F14-53A6C2A966FC}" sibTransId="{5A681E50-3D3E-48AF-81C2-27AA287547AB}"/>
    <dgm:cxn modelId="{0214B273-60FC-4095-834D-61F5E668E4E1}" type="presOf" srcId="{132DB0B3-93D9-4B86-B5C7-B60656996DB7}" destId="{D0DE923F-9193-4F9F-B162-EDEA4AEB8FC0}" srcOrd="0" destOrd="0" presId="urn:microsoft.com/office/officeart/2005/8/layout/vList3"/>
    <dgm:cxn modelId="{B88CAA59-94AB-48B4-8067-FF31066A368E}" type="presOf" srcId="{B2918129-4605-4A56-8593-63C2EEFF3915}" destId="{D5E1486A-6BF7-4467-8BF8-F551138F943C}" srcOrd="0" destOrd="0" presId="urn:microsoft.com/office/officeart/2005/8/layout/vList3"/>
    <dgm:cxn modelId="{D23EA5C1-AB3C-4DC9-8177-02A39D787AB8}" type="presOf" srcId="{89CB39D9-4E68-4830-98FF-BDB32E2C0F26}" destId="{E23918A9-3301-4975-8599-326E1127645B}" srcOrd="0" destOrd="0" presId="urn:microsoft.com/office/officeart/2005/8/layout/vList3"/>
    <dgm:cxn modelId="{9A262ACC-9334-4652-8C24-C72E1B4279C0}" type="presOf" srcId="{526467AB-D494-4A44-A8E7-26342E377DB1}" destId="{04543764-50FC-458E-B948-08BB48945484}" srcOrd="0" destOrd="0" presId="urn:microsoft.com/office/officeart/2005/8/layout/vList3"/>
    <dgm:cxn modelId="{77D744E0-E7D5-4B59-8928-DB7B37875367}" type="presOf" srcId="{C5B48480-2BC4-456E-A703-A0764C01785B}" destId="{048496A8-57C1-4333-9887-61801405A6FD}" srcOrd="0" destOrd="0" presId="urn:microsoft.com/office/officeart/2005/8/layout/vList3"/>
    <dgm:cxn modelId="{DDD063D9-2274-4221-87EE-8FE5D51CF82D}" type="presParOf" srcId="{048496A8-57C1-4333-9887-61801405A6FD}" destId="{C6E6AE5F-CEE6-408D-A5EA-5C5A939FE71A}" srcOrd="0" destOrd="0" presId="urn:microsoft.com/office/officeart/2005/8/layout/vList3"/>
    <dgm:cxn modelId="{DA9FAB32-2C49-4C91-B45B-E994C7757C32}" type="presParOf" srcId="{C6E6AE5F-CEE6-408D-A5EA-5C5A939FE71A}" destId="{FFC32F7E-DF38-48B0-9942-08D80429C931}" srcOrd="0" destOrd="0" presId="urn:microsoft.com/office/officeart/2005/8/layout/vList3"/>
    <dgm:cxn modelId="{05AD7428-9D88-43BB-A4C8-122E620960FD}" type="presParOf" srcId="{C6E6AE5F-CEE6-408D-A5EA-5C5A939FE71A}" destId="{E23918A9-3301-4975-8599-326E1127645B}" srcOrd="1" destOrd="0" presId="urn:microsoft.com/office/officeart/2005/8/layout/vList3"/>
    <dgm:cxn modelId="{3A1605DF-1E3B-465E-BF62-5A6FDC7167EA}" type="presParOf" srcId="{048496A8-57C1-4333-9887-61801405A6FD}" destId="{868795AC-512F-4462-8E19-F8BDB4E1A6ED}" srcOrd="1" destOrd="0" presId="urn:microsoft.com/office/officeart/2005/8/layout/vList3"/>
    <dgm:cxn modelId="{07F862D6-3C56-4495-892C-6970A107D27E}" type="presParOf" srcId="{048496A8-57C1-4333-9887-61801405A6FD}" destId="{113F9589-91FD-4A87-BF38-2C0A9C4415E0}" srcOrd="2" destOrd="0" presId="urn:microsoft.com/office/officeart/2005/8/layout/vList3"/>
    <dgm:cxn modelId="{DA40E310-3A04-4C8E-9D7A-278A7CA829AB}" type="presParOf" srcId="{113F9589-91FD-4A87-BF38-2C0A9C4415E0}" destId="{2D22345C-FFF5-4698-9C1E-AD90799FB09B}" srcOrd="0" destOrd="0" presId="urn:microsoft.com/office/officeart/2005/8/layout/vList3"/>
    <dgm:cxn modelId="{6D24CB17-48FE-4959-AA26-3FA0CF07BD3D}" type="presParOf" srcId="{113F9589-91FD-4A87-BF38-2C0A9C4415E0}" destId="{D5E1486A-6BF7-4467-8BF8-F551138F943C}" srcOrd="1" destOrd="0" presId="urn:microsoft.com/office/officeart/2005/8/layout/vList3"/>
    <dgm:cxn modelId="{6C638C86-4715-4A5D-8A3C-5214B598A0BA}" type="presParOf" srcId="{048496A8-57C1-4333-9887-61801405A6FD}" destId="{355E3C31-3E9B-464A-A2EA-E2940971D3B9}" srcOrd="3" destOrd="0" presId="urn:microsoft.com/office/officeart/2005/8/layout/vList3"/>
    <dgm:cxn modelId="{531B8A6C-CD69-486F-A568-DEBFDE2E9133}" type="presParOf" srcId="{048496A8-57C1-4333-9887-61801405A6FD}" destId="{BC247CC5-E18C-4063-8308-874196DAFDF4}" srcOrd="4" destOrd="0" presId="urn:microsoft.com/office/officeart/2005/8/layout/vList3"/>
    <dgm:cxn modelId="{F54DF7B2-FB4B-4FF8-835E-E2C248CBCB5E}" type="presParOf" srcId="{BC247CC5-E18C-4063-8308-874196DAFDF4}" destId="{24840847-87A1-4554-A7AA-09173E3CDD42}" srcOrd="0" destOrd="0" presId="urn:microsoft.com/office/officeart/2005/8/layout/vList3"/>
    <dgm:cxn modelId="{1C19EB28-50EB-4923-B3F1-D50238609ABE}" type="presParOf" srcId="{BC247CC5-E18C-4063-8308-874196DAFDF4}" destId="{D0DE923F-9193-4F9F-B162-EDEA4AEB8FC0}" srcOrd="1" destOrd="0" presId="urn:microsoft.com/office/officeart/2005/8/layout/vList3"/>
    <dgm:cxn modelId="{EE7E1836-A712-4CBB-ADCF-4C30B8AF48E1}" type="presParOf" srcId="{048496A8-57C1-4333-9887-61801405A6FD}" destId="{0128BAD8-7ACE-4DA9-905A-C8574081AE40}" srcOrd="5" destOrd="0" presId="urn:microsoft.com/office/officeart/2005/8/layout/vList3"/>
    <dgm:cxn modelId="{4B3A2AD8-81DB-4E1F-A107-04D7C0DBF077}" type="presParOf" srcId="{048496A8-57C1-4333-9887-61801405A6FD}" destId="{1EED4FB9-BA57-4779-BDC1-452AF988187A}" srcOrd="6" destOrd="0" presId="urn:microsoft.com/office/officeart/2005/8/layout/vList3"/>
    <dgm:cxn modelId="{7A5C6A84-584E-4EFE-AC29-B1F8562F43A7}" type="presParOf" srcId="{1EED4FB9-BA57-4779-BDC1-452AF988187A}" destId="{C6B3D43E-3CFB-48D9-BC90-BA60784A018D}" srcOrd="0" destOrd="0" presId="urn:microsoft.com/office/officeart/2005/8/layout/vList3"/>
    <dgm:cxn modelId="{A50578A2-68CB-43DA-ACAD-5439F5701730}" type="presParOf" srcId="{1EED4FB9-BA57-4779-BDC1-452AF988187A}" destId="{04543764-50FC-458E-B948-08BB4894548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918A9-3301-4975-8599-326E1127645B}">
      <dsp:nvSpPr>
        <dsp:cNvPr id="0" name=""/>
        <dsp:cNvSpPr/>
      </dsp:nvSpPr>
      <dsp:spPr>
        <a:xfrm rot="10800000">
          <a:off x="1894225" y="3125"/>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83820" rIns="156464" bIns="83820" numCol="1" spcCol="1270" anchor="ctr" anchorCtr="0">
          <a:noAutofit/>
        </a:bodyPr>
        <a:lstStyle/>
        <a:p>
          <a:pPr marL="0" lvl="0" indent="0" algn="ctr" defTabSz="977900">
            <a:lnSpc>
              <a:spcPct val="90000"/>
            </a:lnSpc>
            <a:spcBef>
              <a:spcPct val="0"/>
            </a:spcBef>
            <a:spcAft>
              <a:spcPct val="35000"/>
            </a:spcAft>
            <a:buNone/>
          </a:pPr>
          <a:r>
            <a:rPr lang="en-US" altLang="en-US" sz="2200" kern="1200" dirty="0">
              <a:latin typeface="+mj-lt"/>
            </a:rPr>
            <a:t>WBS, Time planning (schedule) and Budget planning are related and depend on each other.</a:t>
          </a:r>
          <a:endParaRPr lang="de-DE" sz="2200" i="0" kern="1200" dirty="0">
            <a:latin typeface="+mj-lt"/>
          </a:endParaRPr>
        </a:p>
      </dsp:txBody>
      <dsp:txXfrm rot="10800000">
        <a:off x="2124554" y="3125"/>
        <a:ext cx="6375587" cy="921317"/>
      </dsp:txXfrm>
    </dsp:sp>
    <dsp:sp modelId="{FFC32F7E-DF38-48B0-9942-08D80429C931}">
      <dsp:nvSpPr>
        <dsp:cNvPr id="0" name=""/>
        <dsp:cNvSpPr/>
      </dsp:nvSpPr>
      <dsp:spPr>
        <a:xfrm>
          <a:off x="1433566" y="3125"/>
          <a:ext cx="921317" cy="92131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1486A-6BF7-4467-8BF8-F551138F943C}">
      <dsp:nvSpPr>
        <dsp:cNvPr id="0" name=""/>
        <dsp:cNvSpPr/>
      </dsp:nvSpPr>
      <dsp:spPr>
        <a:xfrm rot="10800000">
          <a:off x="1894225" y="1199462"/>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mj-lt"/>
              <a:ea typeface="Calibri"/>
            </a:rPr>
            <a:t>The </a:t>
          </a:r>
          <a:r>
            <a:rPr lang="en-US" sz="2000" i="1" kern="1200" dirty="0">
              <a:solidFill>
                <a:schemeClr val="bg1"/>
              </a:solidFill>
              <a:latin typeface="+mj-lt"/>
              <a:ea typeface="Calibri"/>
            </a:rPr>
            <a:t>budget is a plan</a:t>
          </a:r>
          <a:r>
            <a:rPr lang="en-US" sz="2000" kern="1200" dirty="0">
              <a:solidFill>
                <a:schemeClr val="bg1"/>
              </a:solidFill>
              <a:latin typeface="+mj-lt"/>
              <a:ea typeface="Calibri"/>
            </a:rPr>
            <a:t> that </a:t>
          </a:r>
          <a:r>
            <a:rPr lang="en-US" sz="2000" kern="1200" dirty="0">
              <a:latin typeface="+mj-lt"/>
              <a:ea typeface="Calibri"/>
            </a:rPr>
            <a:t>identifies the resources, goals, and schedule that allows a firm to achieve those goals</a:t>
          </a:r>
          <a:endParaRPr lang="en-GB" altLang="en-US" sz="2000" kern="1200" dirty="0">
            <a:latin typeface="+mj-lt"/>
          </a:endParaRPr>
        </a:p>
      </dsp:txBody>
      <dsp:txXfrm rot="10800000">
        <a:off x="2124554" y="1199462"/>
        <a:ext cx="6375587" cy="921317"/>
      </dsp:txXfrm>
    </dsp:sp>
    <dsp:sp modelId="{2D22345C-FFF5-4698-9C1E-AD90799FB09B}">
      <dsp:nvSpPr>
        <dsp:cNvPr id="0" name=""/>
        <dsp:cNvSpPr/>
      </dsp:nvSpPr>
      <dsp:spPr>
        <a:xfrm>
          <a:off x="1433566" y="1199462"/>
          <a:ext cx="921317" cy="921317"/>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DE923F-9193-4F9F-B162-EDEA4AEB8FC0}">
      <dsp:nvSpPr>
        <dsp:cNvPr id="0" name=""/>
        <dsp:cNvSpPr/>
      </dsp:nvSpPr>
      <dsp:spPr>
        <a:xfrm rot="10800000">
          <a:off x="1894225" y="2395800"/>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6200" rIns="142240" bIns="76200" numCol="1" spcCol="1270" anchor="ctr" anchorCtr="0">
          <a:noAutofit/>
        </a:bodyPr>
        <a:lstStyle/>
        <a:p>
          <a:pPr marL="0" lvl="0" indent="0" algn="ctr" defTabSz="889000">
            <a:lnSpc>
              <a:spcPct val="90000"/>
            </a:lnSpc>
            <a:spcBef>
              <a:spcPct val="0"/>
            </a:spcBef>
            <a:spcAft>
              <a:spcPct val="35000"/>
            </a:spcAft>
            <a:buNone/>
          </a:pPr>
          <a:r>
            <a:rPr lang="en-GB" altLang="en-US" sz="2000" kern="1200" dirty="0">
              <a:latin typeface="+mj-lt"/>
            </a:rPr>
            <a:t>Different cost categories need to be considered when establishing a project budget</a:t>
          </a:r>
          <a:endParaRPr lang="en-GB" altLang="en-US" sz="2000" i="0" kern="1200" dirty="0">
            <a:latin typeface="+mj-lt"/>
          </a:endParaRPr>
        </a:p>
      </dsp:txBody>
      <dsp:txXfrm rot="10800000">
        <a:off x="2124554" y="2395800"/>
        <a:ext cx="6375587" cy="921317"/>
      </dsp:txXfrm>
    </dsp:sp>
    <dsp:sp modelId="{24840847-87A1-4554-A7AA-09173E3CDD42}">
      <dsp:nvSpPr>
        <dsp:cNvPr id="0" name=""/>
        <dsp:cNvSpPr/>
      </dsp:nvSpPr>
      <dsp:spPr>
        <a:xfrm>
          <a:off x="1433566" y="2395800"/>
          <a:ext cx="921317" cy="921317"/>
        </a:xfrm>
        <a:prstGeom prst="ellipse">
          <a:avLst/>
        </a:prstGeom>
        <a:blipFill>
          <a:blip xmlns:r="http://schemas.openxmlformats.org/officeDocument/2006/relationships" r:embed="rId5"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543764-50FC-458E-B948-08BB48945484}">
      <dsp:nvSpPr>
        <dsp:cNvPr id="0" name=""/>
        <dsp:cNvSpPr/>
      </dsp:nvSpPr>
      <dsp:spPr>
        <a:xfrm rot="10800000">
          <a:off x="1894225" y="3592138"/>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i="0" kern="1200" dirty="0">
              <a:solidFill>
                <a:schemeClr val="bg1"/>
              </a:solidFill>
              <a:latin typeface="+mj-lt"/>
              <a:ea typeface="Calibri"/>
            </a:rPr>
            <a:t>The allocation of extra funds to cover uncertainties and improve the chance of finishing on time</a:t>
          </a:r>
          <a:endParaRPr lang="en-GB" altLang="en-US" sz="2000" i="0" kern="1200" dirty="0">
            <a:solidFill>
              <a:schemeClr val="bg1"/>
            </a:solidFill>
            <a:latin typeface="+mj-lt"/>
          </a:endParaRPr>
        </a:p>
      </dsp:txBody>
      <dsp:txXfrm rot="10800000">
        <a:off x="2124554" y="3592138"/>
        <a:ext cx="6375587" cy="921317"/>
      </dsp:txXfrm>
    </dsp:sp>
    <dsp:sp modelId="{C6B3D43E-3CFB-48D9-BC90-BA60784A018D}">
      <dsp:nvSpPr>
        <dsp:cNvPr id="0" name=""/>
        <dsp:cNvSpPr/>
      </dsp:nvSpPr>
      <dsp:spPr>
        <a:xfrm>
          <a:off x="1433566" y="3592138"/>
          <a:ext cx="921317" cy="921317"/>
        </a:xfrm>
        <a:prstGeom prst="ellipse">
          <a:avLst/>
        </a:prstGeom>
        <a:blipFill>
          <a:blip xmlns:r="http://schemas.openxmlformats.org/officeDocument/2006/relationships" r:embed="rId7">
            <a:biLevel thresh="7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AC0F2-2364-49F0-9C7E-B678CC9D2F81}" type="datetimeFigureOut">
              <a:rPr lang="en-US" smtClean="0"/>
              <a:t>7/4/2019</a:t>
            </a:fld>
            <a:endParaRPr lang="en-US"/>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5C4C4-6DEF-42AE-B480-7D8D2C10A4E0}" type="slidenum">
              <a:rPr lang="en-US" smtClean="0"/>
              <a:t>‹Nr.›</a:t>
            </a:fld>
            <a:endParaRPr lang="en-US"/>
          </a:p>
        </p:txBody>
      </p:sp>
    </p:spTree>
    <p:extLst>
      <p:ext uri="{BB962C8B-B14F-4D97-AF65-F5344CB8AC3E}">
        <p14:creationId xmlns:p14="http://schemas.microsoft.com/office/powerpoint/2010/main" val="387368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ltLang="de-DE"/>
          </a:p>
        </p:txBody>
      </p:sp>
      <p:sp>
        <p:nvSpPr>
          <p:cNvPr id="8806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4324B33C-F781-4814-B39B-B565CD79A968}" type="datetime1">
              <a:rPr lang="de-DE" altLang="de-DE" sz="1000" b="0" smtClean="0">
                <a:solidFill>
                  <a:schemeClr val="tx1"/>
                </a:solidFill>
                <a:ea typeface="MS PGothic" pitchFamily="34" charset="-128"/>
              </a:rPr>
              <a:pPr/>
              <a:t>04.07.2019</a:t>
            </a:fld>
            <a:endParaRPr lang="de-DE" altLang="de-DE" sz="1000" b="0">
              <a:solidFill>
                <a:schemeClr val="tx1"/>
              </a:solidFill>
              <a:ea typeface="MS PGothic" pitchFamily="34" charset="-128"/>
            </a:endParaRPr>
          </a:p>
        </p:txBody>
      </p:sp>
      <p:sp>
        <p:nvSpPr>
          <p:cNvPr id="8806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7AD13E7-B3EC-4021-ACA0-69B4D6697E7E}" type="slidenum">
              <a:rPr lang="de-DE" altLang="de-DE" sz="1000" b="0">
                <a:solidFill>
                  <a:schemeClr val="tx1"/>
                </a:solidFill>
                <a:ea typeface="MS PGothic" pitchFamily="34" charset="-128"/>
              </a:rPr>
              <a:pPr/>
              <a:t>2</a:t>
            </a:fld>
            <a:endParaRPr lang="de-DE" altLang="de-DE" sz="1200" b="0" dirty="0">
              <a:solidFill>
                <a:schemeClr val="tx1"/>
              </a:solidFill>
              <a:latin typeface="Calibri"/>
              <a:ea typeface="MS PGothic" pitchFamily="34" charset="-128"/>
            </a:endParaRPr>
          </a:p>
        </p:txBody>
      </p:sp>
    </p:spTree>
    <p:extLst>
      <p:ext uri="{BB962C8B-B14F-4D97-AF65-F5344CB8AC3E}">
        <p14:creationId xmlns:p14="http://schemas.microsoft.com/office/powerpoint/2010/main" val="1277414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Have</a:t>
            </a:r>
            <a:r>
              <a:rPr lang="de-DE" dirty="0"/>
              <a:t> </a:t>
            </a:r>
            <a:r>
              <a:rPr lang="de-DE" dirty="0" err="1"/>
              <a:t>students</a:t>
            </a:r>
            <a:r>
              <a:rPr lang="de-DE" dirty="0"/>
              <a:t> </a:t>
            </a:r>
            <a:r>
              <a:rPr lang="de-DE" dirty="0" err="1"/>
              <a:t>either</a:t>
            </a:r>
            <a:r>
              <a:rPr lang="de-DE" dirty="0"/>
              <a:t> </a:t>
            </a:r>
            <a:r>
              <a:rPr lang="de-DE" dirty="0" err="1"/>
              <a:t>read</a:t>
            </a:r>
            <a:r>
              <a:rPr lang="de-DE" dirty="0"/>
              <a:t> </a:t>
            </a:r>
            <a:r>
              <a:rPr lang="de-DE" dirty="0" err="1"/>
              <a:t>the</a:t>
            </a:r>
            <a:r>
              <a:rPr lang="de-DE" dirty="0"/>
              <a:t> </a:t>
            </a:r>
            <a:r>
              <a:rPr lang="de-DE" dirty="0" err="1"/>
              <a:t>artcle</a:t>
            </a:r>
            <a:r>
              <a:rPr lang="de-DE" dirty="0"/>
              <a:t> </a:t>
            </a:r>
            <a:r>
              <a:rPr lang="de-DE" dirty="0" err="1"/>
              <a:t>of</a:t>
            </a:r>
            <a:r>
              <a:rPr lang="de-DE" dirty="0"/>
              <a:t> </a:t>
            </a:r>
            <a:r>
              <a:rPr lang="en-US" sz="1200" i="1" kern="1200" dirty="0" err="1">
                <a:solidFill>
                  <a:schemeClr val="tx1"/>
                </a:solidFill>
                <a:effectLst/>
                <a:latin typeface="+mn-lt"/>
                <a:ea typeface="+mn-ea"/>
                <a:cs typeface="+mn-cs"/>
              </a:rPr>
              <a:t>Flyvbjerg</a:t>
            </a:r>
            <a:r>
              <a:rPr lang="en-US" sz="1200" i="1" kern="1200" dirty="0">
                <a:solidFill>
                  <a:schemeClr val="tx1"/>
                </a:solidFill>
                <a:effectLst/>
                <a:latin typeface="+mn-lt"/>
                <a:ea typeface="+mn-ea"/>
                <a:cs typeface="+mn-cs"/>
              </a:rPr>
              <a:t>, B., Holm, M. S., &amp; Buhl, S. (2002). Underestimating costs in public works projects: Error or lie?. Journal of the American planning association, 68(3), 279-295. </a:t>
            </a:r>
            <a:r>
              <a:rPr lang="en-US" sz="1200" i="0" kern="1200" dirty="0">
                <a:solidFill>
                  <a:schemeClr val="tx1"/>
                </a:solidFill>
                <a:effectLst/>
                <a:latin typeface="+mn-lt"/>
                <a:ea typeface="+mn-ea"/>
                <a:cs typeface="+mn-cs"/>
              </a:rPr>
              <a:t>Or summarize the results of the article after the discussion. (reasons are economic and political calculations (smaller budget get easier project approvals.. Etc.) at least in public sector projects. </a:t>
            </a:r>
            <a:endParaRPr lang="de-DE" i="0" dirty="0"/>
          </a:p>
        </p:txBody>
      </p:sp>
      <p:sp>
        <p:nvSpPr>
          <p:cNvPr id="4" name="Foliennummernplatzhalter 3"/>
          <p:cNvSpPr>
            <a:spLocks noGrp="1"/>
          </p:cNvSpPr>
          <p:nvPr>
            <p:ph type="sldNum" sz="quarter" idx="10"/>
          </p:nvPr>
        </p:nvSpPr>
        <p:spPr/>
        <p:txBody>
          <a:bodyPr/>
          <a:lstStyle/>
          <a:p>
            <a:fld id="{E1F5C4C4-6DEF-42AE-B480-7D8D2C10A4E0}" type="slidenum">
              <a:rPr lang="en-US" smtClean="0"/>
              <a:t>19</a:t>
            </a:fld>
            <a:endParaRPr lang="en-US"/>
          </a:p>
        </p:txBody>
      </p:sp>
    </p:spTree>
    <p:extLst>
      <p:ext uri="{BB962C8B-B14F-4D97-AF65-F5344CB8AC3E}">
        <p14:creationId xmlns:p14="http://schemas.microsoft.com/office/powerpoint/2010/main" val="157772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20</a:t>
            </a:fld>
            <a:endParaRPr lang="en-US"/>
          </a:p>
        </p:txBody>
      </p:sp>
    </p:spTree>
    <p:extLst>
      <p:ext uri="{BB962C8B-B14F-4D97-AF65-F5344CB8AC3E}">
        <p14:creationId xmlns:p14="http://schemas.microsoft.com/office/powerpoint/2010/main" val="2843065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let</a:t>
            </a:r>
            <a:r>
              <a:rPr lang="de-DE" dirty="0"/>
              <a:t> </a:t>
            </a:r>
            <a:r>
              <a:rPr lang="de-DE" dirty="0" err="1"/>
              <a:t>the</a:t>
            </a:r>
            <a:r>
              <a:rPr lang="de-DE" dirty="0"/>
              <a:t> </a:t>
            </a:r>
            <a:r>
              <a:rPr lang="de-DE" dirty="0" err="1"/>
              <a:t>teams</a:t>
            </a:r>
            <a:r>
              <a:rPr lang="de-DE" dirty="0"/>
              <a:t> </a:t>
            </a:r>
            <a:r>
              <a:rPr lang="de-DE" dirty="0" err="1"/>
              <a:t>work</a:t>
            </a:r>
            <a:r>
              <a:rPr lang="de-DE" dirty="0"/>
              <a:t> on </a:t>
            </a:r>
            <a:r>
              <a:rPr lang="de-DE" dirty="0" err="1"/>
              <a:t>each</a:t>
            </a:r>
            <a:r>
              <a:rPr lang="de-DE" dirty="0"/>
              <a:t> </a:t>
            </a:r>
            <a:r>
              <a:rPr lang="de-DE" dirty="0" err="1"/>
              <a:t>tool</a:t>
            </a:r>
            <a:r>
              <a:rPr lang="de-DE" dirty="0"/>
              <a:t> in </a:t>
            </a:r>
            <a:r>
              <a:rPr lang="de-DE" dirty="0" err="1"/>
              <a:t>their</a:t>
            </a:r>
            <a:r>
              <a:rPr lang="de-DE" dirty="0"/>
              <a:t> </a:t>
            </a:r>
            <a:r>
              <a:rPr lang="de-DE" dirty="0" err="1"/>
              <a:t>selfstudy</a:t>
            </a:r>
            <a:r>
              <a:rPr lang="de-DE" dirty="0"/>
              <a:t> time </a:t>
            </a:r>
            <a:r>
              <a:rPr lang="de-DE" dirty="0" err="1"/>
              <a:t>each</a:t>
            </a:r>
            <a:r>
              <a:rPr lang="de-DE" dirty="0"/>
              <a:t> </a:t>
            </a:r>
            <a:r>
              <a:rPr lang="de-DE" dirty="0" err="1"/>
              <a:t>week</a:t>
            </a:r>
            <a:r>
              <a:rPr lang="de-DE" dirty="0"/>
              <a:t>. </a:t>
            </a:r>
            <a:r>
              <a:rPr lang="de-DE" dirty="0" err="1"/>
              <a:t>If</a:t>
            </a:r>
            <a:r>
              <a:rPr lang="de-DE" dirty="0"/>
              <a:t> </a:t>
            </a:r>
            <a:r>
              <a:rPr lang="de-DE" dirty="0" err="1"/>
              <a:t>you</a:t>
            </a:r>
            <a:r>
              <a:rPr lang="de-DE" dirty="0"/>
              <a:t> </a:t>
            </a:r>
            <a:r>
              <a:rPr lang="de-DE" dirty="0" err="1"/>
              <a:t>have</a:t>
            </a:r>
            <a:r>
              <a:rPr lang="de-DE" dirty="0"/>
              <a:t> </a:t>
            </a:r>
            <a:r>
              <a:rPr lang="de-DE" dirty="0" err="1"/>
              <a:t>more</a:t>
            </a:r>
            <a:r>
              <a:rPr lang="de-DE" dirty="0"/>
              <a:t> </a:t>
            </a:r>
            <a:r>
              <a:rPr lang="de-DE" dirty="0" err="1"/>
              <a:t>class</a:t>
            </a:r>
            <a:r>
              <a:rPr lang="de-DE" dirty="0"/>
              <a:t> time </a:t>
            </a:r>
            <a:r>
              <a:rPr lang="de-DE" dirty="0" err="1"/>
              <a:t>you</a:t>
            </a:r>
            <a:r>
              <a:rPr lang="de-DE" dirty="0"/>
              <a:t> </a:t>
            </a:r>
            <a:r>
              <a:rPr lang="de-DE" dirty="0" err="1"/>
              <a:t>can</a:t>
            </a:r>
            <a:r>
              <a:rPr lang="de-DE" dirty="0"/>
              <a:t> </a:t>
            </a:r>
            <a:r>
              <a:rPr lang="de-DE" dirty="0" err="1"/>
              <a:t>as</a:t>
            </a:r>
            <a:r>
              <a:rPr lang="de-DE" dirty="0"/>
              <a:t> </a:t>
            </a:r>
            <a:r>
              <a:rPr lang="de-DE" dirty="0" err="1"/>
              <a:t>well</a:t>
            </a:r>
            <a:r>
              <a:rPr lang="de-DE" dirty="0"/>
              <a:t> </a:t>
            </a:r>
            <a:r>
              <a:rPr lang="de-DE" dirty="0" err="1"/>
              <a:t>include</a:t>
            </a:r>
            <a:r>
              <a:rPr lang="de-DE" dirty="0"/>
              <a:t> </a:t>
            </a:r>
            <a:r>
              <a:rPr lang="de-DE" dirty="0" err="1"/>
              <a:t>this</a:t>
            </a:r>
            <a:r>
              <a:rPr lang="de-DE" dirty="0"/>
              <a:t> in </a:t>
            </a:r>
            <a:r>
              <a:rPr lang="de-DE" dirty="0" err="1"/>
              <a:t>the</a:t>
            </a:r>
            <a:r>
              <a:rPr lang="de-DE" dirty="0"/>
              <a:t> </a:t>
            </a:r>
            <a:r>
              <a:rPr lang="de-DE" dirty="0" err="1"/>
              <a:t>class</a:t>
            </a:r>
            <a:r>
              <a:rPr lang="de-DE" dirty="0"/>
              <a:t> </a:t>
            </a:r>
            <a:r>
              <a:rPr lang="de-DE" dirty="0" err="1"/>
              <a:t>session</a:t>
            </a:r>
            <a:r>
              <a:rPr lang="de-DE" dirty="0"/>
              <a:t>.</a:t>
            </a:r>
          </a:p>
        </p:txBody>
      </p:sp>
      <p:sp>
        <p:nvSpPr>
          <p:cNvPr id="4" name="Foliennummernplatzhalter 3"/>
          <p:cNvSpPr>
            <a:spLocks noGrp="1"/>
          </p:cNvSpPr>
          <p:nvPr>
            <p:ph type="sldNum" sz="quarter" idx="10"/>
          </p:nvPr>
        </p:nvSpPr>
        <p:spPr/>
        <p:txBody>
          <a:bodyPr/>
          <a:lstStyle/>
          <a:p>
            <a:fld id="{E1F5C4C4-6DEF-42AE-B480-7D8D2C10A4E0}" type="slidenum">
              <a:rPr lang="en-US" smtClean="0"/>
              <a:t>21</a:t>
            </a:fld>
            <a:endParaRPr lang="en-US"/>
          </a:p>
        </p:txBody>
      </p:sp>
    </p:spTree>
    <p:extLst>
      <p:ext uri="{BB962C8B-B14F-4D97-AF65-F5344CB8AC3E}">
        <p14:creationId xmlns:p14="http://schemas.microsoft.com/office/powerpoint/2010/main" val="3997872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1129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p>
        </p:txBody>
      </p:sp>
      <p:sp>
        <p:nvSpPr>
          <p:cNvPr id="31130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28663" indent="-279400">
              <a:defRPr sz="2400" b="1">
                <a:solidFill>
                  <a:schemeClr val="bg1"/>
                </a:solidFill>
                <a:latin typeface="Verdana" pitchFamily="34" charset="0"/>
                <a:ea typeface="MS Mincho" pitchFamily="49" charset="-128"/>
              </a:defRPr>
            </a:lvl2pPr>
            <a:lvl3pPr marL="1120775" indent="-223838">
              <a:defRPr sz="2400" b="1">
                <a:solidFill>
                  <a:schemeClr val="bg1"/>
                </a:solidFill>
                <a:latin typeface="Verdana" pitchFamily="34" charset="0"/>
                <a:ea typeface="MS Mincho" pitchFamily="49" charset="-128"/>
              </a:defRPr>
            </a:lvl3pPr>
            <a:lvl4pPr marL="1570038" indent="-223838">
              <a:defRPr sz="2400" b="1">
                <a:solidFill>
                  <a:schemeClr val="bg1"/>
                </a:solidFill>
                <a:latin typeface="Verdana" pitchFamily="34" charset="0"/>
                <a:ea typeface="MS Mincho" pitchFamily="49" charset="-128"/>
              </a:defRPr>
            </a:lvl4pPr>
            <a:lvl5pPr marL="2017713" indent="-223838">
              <a:defRPr sz="2400" b="1">
                <a:solidFill>
                  <a:schemeClr val="bg1"/>
                </a:solidFill>
                <a:latin typeface="Verdana" pitchFamily="34" charset="0"/>
                <a:ea typeface="MS Mincho" pitchFamily="49" charset="-128"/>
              </a:defRPr>
            </a:lvl5pPr>
            <a:lvl6pPr marL="2474913" indent="-223838" eaLnBrk="0" fontAlgn="base" hangingPunct="0">
              <a:spcBef>
                <a:spcPct val="0"/>
              </a:spcBef>
              <a:spcAft>
                <a:spcPct val="0"/>
              </a:spcAft>
              <a:defRPr sz="2400" b="1">
                <a:solidFill>
                  <a:schemeClr val="bg1"/>
                </a:solidFill>
                <a:latin typeface="Verdana" pitchFamily="34" charset="0"/>
                <a:ea typeface="MS Mincho" pitchFamily="49" charset="-128"/>
              </a:defRPr>
            </a:lvl6pPr>
            <a:lvl7pPr marL="2932113" indent="-223838" eaLnBrk="0" fontAlgn="base" hangingPunct="0">
              <a:spcBef>
                <a:spcPct val="0"/>
              </a:spcBef>
              <a:spcAft>
                <a:spcPct val="0"/>
              </a:spcAft>
              <a:defRPr sz="2400" b="1">
                <a:solidFill>
                  <a:schemeClr val="bg1"/>
                </a:solidFill>
                <a:latin typeface="Verdana" pitchFamily="34" charset="0"/>
                <a:ea typeface="MS Mincho" pitchFamily="49" charset="-128"/>
              </a:defRPr>
            </a:lvl7pPr>
            <a:lvl8pPr marL="3389313" indent="-223838" eaLnBrk="0" fontAlgn="base" hangingPunct="0">
              <a:spcBef>
                <a:spcPct val="0"/>
              </a:spcBef>
              <a:spcAft>
                <a:spcPct val="0"/>
              </a:spcAft>
              <a:defRPr sz="2400" b="1">
                <a:solidFill>
                  <a:schemeClr val="bg1"/>
                </a:solidFill>
                <a:latin typeface="Verdana" pitchFamily="34" charset="0"/>
                <a:ea typeface="MS Mincho" pitchFamily="49" charset="-128"/>
              </a:defRPr>
            </a:lvl8pPr>
            <a:lvl9pPr marL="3846513" indent="-223838"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1FD01E6A-5DA5-4FD9-8C00-CE41CA2509CF}" type="slidenum">
              <a:rPr lang="en-US" altLang="en-US" sz="1200" b="0">
                <a:solidFill>
                  <a:schemeClr val="tx1"/>
                </a:solidFill>
                <a:latin typeface="Calibri" pitchFamily="34" charset="0"/>
                <a:ea typeface="MS PGothic" pitchFamily="34" charset="-128"/>
              </a:rPr>
              <a:pPr/>
              <a:t>24</a:t>
            </a:fld>
            <a:endParaRPr lang="en-US" altLang="en-US" sz="1200" b="0">
              <a:solidFill>
                <a:schemeClr val="tx1"/>
              </a:solidFill>
              <a:latin typeface="Calibri" pitchFamily="34"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Folienbildplatzhalter 1"/>
          <p:cNvSpPr>
            <a:spLocks noGrp="1" noRot="1" noChangeAspect="1" noTextEdit="1"/>
          </p:cNvSpPr>
          <p:nvPr>
            <p:ph type="sldImg"/>
          </p:nvPr>
        </p:nvSpPr>
        <p:spPr>
          <a:ln/>
        </p:spPr>
      </p:sp>
      <p:sp>
        <p:nvSpPr>
          <p:cNvPr id="309251"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p>
        </p:txBody>
      </p:sp>
      <p:sp>
        <p:nvSpPr>
          <p:cNvPr id="309252"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98384CDF-9FFE-4521-8A43-2EE20CE76E7A}" type="datetime1">
              <a:rPr lang="de-DE" altLang="en-US" sz="1000" b="0" smtClean="0">
                <a:solidFill>
                  <a:schemeClr val="tx1"/>
                </a:solidFill>
                <a:ea typeface="MS PGothic" pitchFamily="34" charset="-128"/>
              </a:rPr>
              <a:pPr/>
              <a:t>04.07.2019</a:t>
            </a:fld>
            <a:endParaRPr lang="de-DE" altLang="en-US" sz="1000" b="0">
              <a:solidFill>
                <a:schemeClr val="tx1"/>
              </a:solidFill>
              <a:ea typeface="MS PGothic" pitchFamily="34" charset="-128"/>
            </a:endParaRPr>
          </a:p>
        </p:txBody>
      </p:sp>
      <p:sp>
        <p:nvSpPr>
          <p:cNvPr id="309253"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48689C78-77A2-45AA-A072-B368485A1449}" type="slidenum">
              <a:rPr lang="de-DE" altLang="de-DE" sz="1000" b="0">
                <a:solidFill>
                  <a:schemeClr val="tx1"/>
                </a:solidFill>
                <a:ea typeface="MS PGothic" pitchFamily="34" charset="-128"/>
              </a:rPr>
              <a:pPr/>
              <a:t>3</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1129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p>
        </p:txBody>
      </p:sp>
      <p:sp>
        <p:nvSpPr>
          <p:cNvPr id="31130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28663" indent="-279400">
              <a:defRPr sz="2400" b="1">
                <a:solidFill>
                  <a:schemeClr val="bg1"/>
                </a:solidFill>
                <a:latin typeface="Verdana" pitchFamily="34" charset="0"/>
                <a:ea typeface="MS Mincho" pitchFamily="49" charset="-128"/>
              </a:defRPr>
            </a:lvl2pPr>
            <a:lvl3pPr marL="1120775" indent="-223838">
              <a:defRPr sz="2400" b="1">
                <a:solidFill>
                  <a:schemeClr val="bg1"/>
                </a:solidFill>
                <a:latin typeface="Verdana" pitchFamily="34" charset="0"/>
                <a:ea typeface="MS Mincho" pitchFamily="49" charset="-128"/>
              </a:defRPr>
            </a:lvl3pPr>
            <a:lvl4pPr marL="1570038" indent="-223838">
              <a:defRPr sz="2400" b="1">
                <a:solidFill>
                  <a:schemeClr val="bg1"/>
                </a:solidFill>
                <a:latin typeface="Verdana" pitchFamily="34" charset="0"/>
                <a:ea typeface="MS Mincho" pitchFamily="49" charset="-128"/>
              </a:defRPr>
            </a:lvl4pPr>
            <a:lvl5pPr marL="2017713" indent="-223838">
              <a:defRPr sz="2400" b="1">
                <a:solidFill>
                  <a:schemeClr val="bg1"/>
                </a:solidFill>
                <a:latin typeface="Verdana" pitchFamily="34" charset="0"/>
                <a:ea typeface="MS Mincho" pitchFamily="49" charset="-128"/>
              </a:defRPr>
            </a:lvl5pPr>
            <a:lvl6pPr marL="2474913" indent="-223838" eaLnBrk="0" fontAlgn="base" hangingPunct="0">
              <a:spcBef>
                <a:spcPct val="0"/>
              </a:spcBef>
              <a:spcAft>
                <a:spcPct val="0"/>
              </a:spcAft>
              <a:defRPr sz="2400" b="1">
                <a:solidFill>
                  <a:schemeClr val="bg1"/>
                </a:solidFill>
                <a:latin typeface="Verdana" pitchFamily="34" charset="0"/>
                <a:ea typeface="MS Mincho" pitchFamily="49" charset="-128"/>
              </a:defRPr>
            </a:lvl6pPr>
            <a:lvl7pPr marL="2932113" indent="-223838" eaLnBrk="0" fontAlgn="base" hangingPunct="0">
              <a:spcBef>
                <a:spcPct val="0"/>
              </a:spcBef>
              <a:spcAft>
                <a:spcPct val="0"/>
              </a:spcAft>
              <a:defRPr sz="2400" b="1">
                <a:solidFill>
                  <a:schemeClr val="bg1"/>
                </a:solidFill>
                <a:latin typeface="Verdana" pitchFamily="34" charset="0"/>
                <a:ea typeface="MS Mincho" pitchFamily="49" charset="-128"/>
              </a:defRPr>
            </a:lvl7pPr>
            <a:lvl8pPr marL="3389313" indent="-223838" eaLnBrk="0" fontAlgn="base" hangingPunct="0">
              <a:spcBef>
                <a:spcPct val="0"/>
              </a:spcBef>
              <a:spcAft>
                <a:spcPct val="0"/>
              </a:spcAft>
              <a:defRPr sz="2400" b="1">
                <a:solidFill>
                  <a:schemeClr val="bg1"/>
                </a:solidFill>
                <a:latin typeface="Verdana" pitchFamily="34" charset="0"/>
                <a:ea typeface="MS Mincho" pitchFamily="49" charset="-128"/>
              </a:defRPr>
            </a:lvl8pPr>
            <a:lvl9pPr marL="3846513" indent="-223838"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1FD01E6A-5DA5-4FD9-8C00-CE41CA2509CF}" type="slidenum">
              <a:rPr lang="en-US" altLang="en-US" sz="1200" b="0">
                <a:solidFill>
                  <a:schemeClr val="tx1"/>
                </a:solidFill>
                <a:latin typeface="Calibri" pitchFamily="34" charset="0"/>
                <a:ea typeface="MS PGothic" pitchFamily="34" charset="-128"/>
              </a:rPr>
              <a:pPr/>
              <a:t>4</a:t>
            </a:fld>
            <a:endParaRPr lang="en-US" altLang="en-US" sz="1200" b="0">
              <a:solidFill>
                <a:schemeClr val="tx1"/>
              </a:solidFill>
              <a:latin typeface="Calibri" pitchFamily="34"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7D11DC85-BA29-44E6-867C-2F3FF607C7CF}" type="slidenum">
              <a:rPr lang="en-US" altLang="en-US" sz="1000" b="0">
                <a:solidFill>
                  <a:schemeClr val="tx1"/>
                </a:solidFill>
                <a:ea typeface="MS PGothic" pitchFamily="34" charset="-128"/>
              </a:rPr>
              <a:pPr/>
              <a:t>5</a:t>
            </a:fld>
            <a:endParaRPr lang="en-US" altLang="en-US" sz="1000" b="0">
              <a:solidFill>
                <a:schemeClr val="tx1"/>
              </a:solidFill>
              <a:ea typeface="MS PGothic" pitchFamily="34" charset="-128"/>
            </a:endParaRPr>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t>Use this figure to review and discuss, how WBS, Time planning (schedule) and Budget planning are related and depend on each other.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DE" dirty="0">
                <a:ea typeface="ＭＳ Ｐゴシック" pitchFamily="1" charset="-128"/>
              </a:rPr>
              <a:t>Who </a:t>
            </a:r>
            <a:r>
              <a:rPr lang="de-DE" dirty="0" err="1">
                <a:ea typeface="ＭＳ Ｐゴシック" pitchFamily="1" charset="-128"/>
              </a:rPr>
              <a:t>can</a:t>
            </a:r>
            <a:r>
              <a:rPr lang="de-DE" dirty="0">
                <a:ea typeface="ＭＳ Ｐゴシック" pitchFamily="1" charset="-128"/>
              </a:rPr>
              <a:t> </a:t>
            </a:r>
            <a:r>
              <a:rPr lang="de-DE" dirty="0" err="1">
                <a:ea typeface="ＭＳ Ｐゴシック" pitchFamily="1" charset="-128"/>
              </a:rPr>
              <a:t>explain</a:t>
            </a:r>
            <a:r>
              <a:rPr lang="de-DE" dirty="0">
                <a:ea typeface="ＭＳ Ｐゴシック" pitchFamily="1" charset="-128"/>
              </a:rPr>
              <a:t>?</a:t>
            </a:r>
          </a:p>
          <a:p>
            <a:pPr marL="228600" indent="-228600">
              <a:buFontTx/>
              <a:buAutoNum type="arabicPeriod"/>
              <a:defRPr/>
            </a:pPr>
            <a:r>
              <a:rPr lang="de-DE" dirty="0" err="1">
                <a:ea typeface="ＭＳ Ｐゴシック" pitchFamily="1" charset="-128"/>
              </a:rPr>
              <a:t>indirect</a:t>
            </a:r>
            <a:r>
              <a:rPr lang="de-DE" dirty="0">
                <a:ea typeface="ＭＳ Ｐゴシック" pitchFamily="1" charset="-128"/>
              </a:rPr>
              <a:t>: ex: </a:t>
            </a:r>
            <a:r>
              <a:rPr lang="de-DE" dirty="0" err="1">
                <a:ea typeface="ＭＳ Ｐゴシック" pitchFamily="1" charset="-128"/>
              </a:rPr>
              <a:t>overheads</a:t>
            </a:r>
            <a:r>
              <a:rPr lang="de-DE" dirty="0">
                <a:ea typeface="ＭＳ Ｐゴシック" pitchFamily="1" charset="-128"/>
              </a:rPr>
              <a:t> </a:t>
            </a:r>
            <a:r>
              <a:rPr lang="de-DE" dirty="0" err="1">
                <a:ea typeface="ＭＳ Ｐゴシック" pitchFamily="1" charset="-128"/>
              </a:rPr>
              <a:t>to</a:t>
            </a:r>
            <a:r>
              <a:rPr lang="de-DE" dirty="0">
                <a:ea typeface="ＭＳ Ｐゴシック" pitchFamily="1" charset="-128"/>
              </a:rPr>
              <a:t> </a:t>
            </a:r>
            <a:r>
              <a:rPr lang="de-DE" dirty="0" err="1">
                <a:ea typeface="ＭＳ Ｐゴシック" pitchFamily="1" charset="-128"/>
              </a:rPr>
              <a:t>direct</a:t>
            </a:r>
            <a:r>
              <a:rPr lang="de-DE" dirty="0">
                <a:ea typeface="ＭＳ Ｐゴシック" pitchFamily="1" charset="-128"/>
              </a:rPr>
              <a:t> </a:t>
            </a:r>
            <a:r>
              <a:rPr lang="de-DE" dirty="0" err="1">
                <a:ea typeface="ＭＳ Ｐゴシック" pitchFamily="1" charset="-128"/>
              </a:rPr>
              <a:t>labor</a:t>
            </a:r>
            <a:r>
              <a:rPr lang="de-DE" dirty="0">
                <a:ea typeface="ＭＳ Ｐゴシック" pitchFamily="1" charset="-128"/>
              </a:rPr>
              <a:t> </a:t>
            </a:r>
            <a:r>
              <a:rPr lang="de-DE" dirty="0" err="1">
                <a:ea typeface="ＭＳ Ｐゴシック" pitchFamily="1" charset="-128"/>
              </a:rPr>
              <a:t>costs</a:t>
            </a:r>
            <a:endParaRPr lang="de-DE" dirty="0">
              <a:ea typeface="ＭＳ Ｐゴシック" pitchFamily="1" charset="-128"/>
            </a:endParaRPr>
          </a:p>
          <a:p>
            <a:pPr>
              <a:defRPr/>
            </a:pPr>
            <a:r>
              <a:rPr lang="de-DE" dirty="0">
                <a:ea typeface="ＭＳ Ｐゴシック" pitchFamily="1" charset="-128"/>
              </a:rPr>
              <a:t>3.fixed: do not </a:t>
            </a:r>
            <a:r>
              <a:rPr lang="de-DE" dirty="0" err="1">
                <a:ea typeface="ＭＳ Ｐゴシック" pitchFamily="1" charset="-128"/>
              </a:rPr>
              <a:t>vary</a:t>
            </a:r>
            <a:r>
              <a:rPr lang="de-DE" dirty="0">
                <a:ea typeface="ＭＳ Ｐゴシック" pitchFamily="1" charset="-128"/>
              </a:rPr>
              <a:t> </a:t>
            </a:r>
            <a:r>
              <a:rPr lang="de-DE" dirty="0" err="1">
                <a:ea typeface="ＭＳ Ｐゴシック" pitchFamily="1" charset="-128"/>
              </a:rPr>
              <a:t>with</a:t>
            </a:r>
            <a:r>
              <a:rPr lang="de-DE" dirty="0">
                <a:ea typeface="ＭＳ Ｐゴシック" pitchFamily="1" charset="-128"/>
              </a:rPr>
              <a:t> </a:t>
            </a:r>
            <a:r>
              <a:rPr lang="de-DE" dirty="0" err="1">
                <a:ea typeface="ＭＳ Ｐゴシック" pitchFamily="1" charset="-128"/>
              </a:rPr>
              <a:t>th</a:t>
            </a:r>
            <a:r>
              <a:rPr lang="de-DE" dirty="0">
                <a:ea typeface="ＭＳ Ｐゴシック" pitchFamily="1" charset="-128"/>
              </a:rPr>
              <a:t> </a:t>
            </a:r>
            <a:r>
              <a:rPr lang="de-DE" dirty="0" err="1">
                <a:ea typeface="ＭＳ Ｐゴシック" pitchFamily="1" charset="-128"/>
              </a:rPr>
              <a:t>repect</a:t>
            </a:r>
            <a:r>
              <a:rPr lang="de-DE" dirty="0">
                <a:ea typeface="ＭＳ Ｐゴシック" pitchFamily="1" charset="-128"/>
              </a:rPr>
              <a:t> </a:t>
            </a:r>
            <a:r>
              <a:rPr lang="de-DE" dirty="0" err="1">
                <a:ea typeface="ＭＳ Ｐゴシック" pitchFamily="1" charset="-128"/>
              </a:rPr>
              <a:t>to</a:t>
            </a:r>
            <a:r>
              <a:rPr lang="de-DE" dirty="0">
                <a:ea typeface="ＭＳ Ｐゴシック" pitchFamily="1" charset="-128"/>
              </a:rPr>
              <a:t> </a:t>
            </a:r>
            <a:r>
              <a:rPr lang="de-DE" dirty="0" err="1">
                <a:ea typeface="ＭＳ Ｐゴシック" pitchFamily="1" charset="-128"/>
              </a:rPr>
              <a:t>usage</a:t>
            </a:r>
            <a:endParaRPr lang="de-DE" dirty="0">
              <a:ea typeface="ＭＳ Ｐゴシック" pitchFamily="1" charset="-128"/>
            </a:endParaRPr>
          </a:p>
          <a:p>
            <a:pPr>
              <a:defRPr/>
            </a:pPr>
            <a:r>
              <a:rPr lang="de-DE" dirty="0">
                <a:ea typeface="ＭＳ Ｐゴシック" pitchFamily="1" charset="-128"/>
              </a:rPr>
              <a:t>4. </a:t>
            </a:r>
            <a:r>
              <a:rPr lang="de-DE" dirty="0" err="1">
                <a:ea typeface="ＭＳ Ｐゴシック" pitchFamily="1" charset="-128"/>
              </a:rPr>
              <a:t>expedited</a:t>
            </a:r>
            <a:r>
              <a:rPr lang="de-DE" dirty="0">
                <a:ea typeface="ＭＳ Ｐゴシック" pitchFamily="1" charset="-128"/>
              </a:rPr>
              <a:t>= </a:t>
            </a:r>
            <a:r>
              <a:rPr lang="de-DE" dirty="0" err="1">
                <a:ea typeface="ＭＳ Ｐゴシック" pitchFamily="1" charset="-128"/>
              </a:rPr>
              <a:t>unplanned</a:t>
            </a:r>
            <a:r>
              <a:rPr lang="de-DE" dirty="0">
                <a:ea typeface="ＭＳ Ｐゴシック" pitchFamily="1" charset="-128"/>
              </a:rPr>
              <a:t> </a:t>
            </a:r>
            <a:r>
              <a:rPr lang="de-DE" dirty="0" err="1">
                <a:ea typeface="ＭＳ Ｐゴシック" pitchFamily="1" charset="-128"/>
              </a:rPr>
              <a:t>costs</a:t>
            </a:r>
            <a:r>
              <a:rPr lang="de-DE" dirty="0">
                <a:ea typeface="ＭＳ Ｐゴシック" pitchFamily="1" charset="-128"/>
              </a:rPr>
              <a:t> </a:t>
            </a:r>
            <a:r>
              <a:rPr lang="de-DE" dirty="0" err="1">
                <a:ea typeface="ＭＳ Ｐゴシック" pitchFamily="1" charset="-128"/>
              </a:rPr>
              <a:t>when</a:t>
            </a:r>
            <a:r>
              <a:rPr lang="de-DE" dirty="0">
                <a:ea typeface="ＭＳ Ｐゴシック" pitchFamily="1" charset="-128"/>
              </a:rPr>
              <a:t> </a:t>
            </a:r>
            <a:r>
              <a:rPr lang="de-DE" dirty="0" err="1">
                <a:ea typeface="ＭＳ Ｐゴシック" pitchFamily="1" charset="-128"/>
              </a:rPr>
              <a:t>steps</a:t>
            </a:r>
            <a:r>
              <a:rPr lang="de-DE" dirty="0">
                <a:ea typeface="ＭＳ Ｐゴシック" pitchFamily="1" charset="-128"/>
              </a:rPr>
              <a:t> </a:t>
            </a:r>
            <a:r>
              <a:rPr lang="de-DE" dirty="0" err="1">
                <a:ea typeface="ＭＳ Ｐゴシック" pitchFamily="1" charset="-128"/>
              </a:rPr>
              <a:t>are</a:t>
            </a:r>
            <a:r>
              <a:rPr lang="de-DE" dirty="0">
                <a:ea typeface="ＭＳ Ｐゴシック" pitchFamily="1" charset="-128"/>
              </a:rPr>
              <a:t> </a:t>
            </a:r>
            <a:r>
              <a:rPr lang="de-DE" dirty="0" err="1">
                <a:ea typeface="ＭＳ Ｐゴシック" pitchFamily="1" charset="-128"/>
              </a:rPr>
              <a:t>taken</a:t>
            </a:r>
            <a:r>
              <a:rPr lang="de-DE" dirty="0">
                <a:ea typeface="ＭＳ Ｐゴシック" pitchFamily="1" charset="-128"/>
              </a:rPr>
              <a:t> </a:t>
            </a:r>
            <a:r>
              <a:rPr lang="de-DE" dirty="0" err="1">
                <a:ea typeface="ＭＳ Ｐゴシック" pitchFamily="1" charset="-128"/>
              </a:rPr>
              <a:t>to</a:t>
            </a:r>
            <a:r>
              <a:rPr lang="de-DE" dirty="0">
                <a:ea typeface="ＭＳ Ｐゴシック" pitchFamily="1" charset="-128"/>
              </a:rPr>
              <a:t> </a:t>
            </a:r>
            <a:r>
              <a:rPr lang="de-DE" dirty="0" err="1">
                <a:ea typeface="ＭＳ Ｐゴシック" pitchFamily="1" charset="-128"/>
              </a:rPr>
              <a:t>speed</a:t>
            </a:r>
            <a:r>
              <a:rPr lang="de-DE" dirty="0">
                <a:ea typeface="ＭＳ Ｐゴシック" pitchFamily="1" charset="-128"/>
              </a:rPr>
              <a:t> </a:t>
            </a:r>
            <a:r>
              <a:rPr lang="de-DE" dirty="0" err="1">
                <a:ea typeface="ＭＳ Ｐゴシック" pitchFamily="1" charset="-128"/>
              </a:rPr>
              <a:t>up</a:t>
            </a:r>
            <a:r>
              <a:rPr lang="de-DE" dirty="0">
                <a:ea typeface="ＭＳ Ｐゴシック" pitchFamily="1" charset="-128"/>
              </a:rPr>
              <a:t> </a:t>
            </a:r>
            <a:r>
              <a:rPr lang="de-DE" dirty="0" err="1">
                <a:ea typeface="ＭＳ Ｐゴシック" pitchFamily="1" charset="-128"/>
              </a:rPr>
              <a:t>the</a:t>
            </a:r>
            <a:r>
              <a:rPr lang="de-DE" dirty="0">
                <a:ea typeface="ＭＳ Ｐゴシック" pitchFamily="1" charset="-128"/>
              </a:rPr>
              <a:t> </a:t>
            </a:r>
            <a:r>
              <a:rPr lang="de-DE" dirty="0" err="1">
                <a:ea typeface="ＭＳ Ｐゴシック" pitchFamily="1" charset="-128"/>
              </a:rPr>
              <a:t>project</a:t>
            </a:r>
            <a:r>
              <a:rPr lang="de-DE" dirty="0">
                <a:ea typeface="ＭＳ Ｐゴシック" pitchFamily="1" charset="-128"/>
              </a:rPr>
              <a:t> </a:t>
            </a:r>
            <a:endParaRPr lang="en-US" dirty="0">
              <a:ea typeface="ＭＳ Ｐゴシック" pitchFamily="1" charset="-128"/>
            </a:endParaRPr>
          </a:p>
          <a:p>
            <a:pPr>
              <a:defRPr/>
            </a:pPr>
            <a:endParaRPr lang="en-US" dirty="0">
              <a:ea typeface="ＭＳ Ｐゴシック" pitchFamily="1" charset="-128"/>
            </a:endParaRPr>
          </a:p>
        </p:txBody>
      </p:sp>
      <p:sp>
        <p:nvSpPr>
          <p:cNvPr id="316420"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FAC1ABB0-A0EF-45C7-8793-33FFE3684993}" type="datetime1">
              <a:rPr lang="de-DE" altLang="en-US" sz="1000" b="0" smtClean="0">
                <a:solidFill>
                  <a:schemeClr val="tx1"/>
                </a:solidFill>
                <a:ea typeface="MS PGothic" pitchFamily="34" charset="-128"/>
              </a:rPr>
              <a:pPr/>
              <a:t>04.07.2019</a:t>
            </a:fld>
            <a:endParaRPr lang="de-DE" altLang="en-US" sz="1000" b="0">
              <a:solidFill>
                <a:schemeClr val="tx1"/>
              </a:solidFill>
              <a:ea typeface="MS PGothic" pitchFamily="34" charset="-128"/>
            </a:endParaRPr>
          </a:p>
        </p:txBody>
      </p:sp>
      <p:sp>
        <p:nvSpPr>
          <p:cNvPr id="316421"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66D8288-2C15-4F68-832A-8AF974A5E2F1}" type="slidenum">
              <a:rPr lang="de-DE" altLang="de-DE" sz="1000" b="0">
                <a:solidFill>
                  <a:schemeClr val="tx1"/>
                </a:solidFill>
                <a:ea typeface="MS PGothic" pitchFamily="34" charset="-128"/>
              </a:rPr>
              <a:pPr/>
              <a:t>7</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6C95A19A-0C42-4667-9A27-3CA73E7331EC}" type="slidenum">
              <a:rPr lang="en-US" altLang="en-US" sz="1000" b="0">
                <a:solidFill>
                  <a:schemeClr val="tx1"/>
                </a:solidFill>
                <a:ea typeface="MS PGothic" pitchFamily="34" charset="-128"/>
              </a:rPr>
              <a:pPr/>
              <a:t>8</a:t>
            </a:fld>
            <a:endParaRPr lang="en-US" altLang="en-US" sz="1000" b="0">
              <a:solidFill>
                <a:schemeClr val="tx1"/>
              </a:solidFill>
              <a:ea typeface="MS PGothic" pitchFamily="34" charset="-128"/>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t>Figure: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Folienbildplatzhalter 1"/>
          <p:cNvSpPr>
            <a:spLocks noGrp="1" noRot="1" noChangeAspect="1" noTextEdit="1"/>
          </p:cNvSpPr>
          <p:nvPr>
            <p:ph type="sldImg"/>
          </p:nvPr>
        </p:nvSpPr>
        <p:spPr>
          <a:ln/>
        </p:spPr>
      </p:sp>
      <p:sp>
        <p:nvSpPr>
          <p:cNvPr id="321539"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a:buFontTx/>
              <a:buAutoNum type="arabicPeriod"/>
            </a:pPr>
            <a:r>
              <a:rPr lang="de-DE" altLang="en-US"/>
              <a:t>Wenn es schnell gehen muss. Daumen rechnung nach erfahrung</a:t>
            </a:r>
          </a:p>
          <a:p>
            <a:pPr marL="228600" indent="-228600">
              <a:buFontTx/>
              <a:buAutoNum type="arabicPeriod"/>
            </a:pPr>
            <a:r>
              <a:rPr lang="de-DE" altLang="en-US"/>
              <a:t>Vergleich zu ähnlichen kosten in vorherigen projekten</a:t>
            </a:r>
          </a:p>
          <a:p>
            <a:pPr marL="228600" indent="-228600">
              <a:buFontTx/>
              <a:buAutoNum type="arabicPeriod"/>
            </a:pPr>
            <a:r>
              <a:rPr lang="de-DE" altLang="en-US"/>
              <a:t>Based on baseline, first data and figures</a:t>
            </a:r>
          </a:p>
          <a:p>
            <a:pPr marL="228600" indent="-228600">
              <a:buFontTx/>
              <a:buAutoNum type="arabicPeriod"/>
            </a:pPr>
            <a:r>
              <a:rPr lang="de-DE" altLang="en-US"/>
              <a:t>Can only be given at the completion of thhe most design work, so when the scope of the project is qell understood, know prices of orders and purches.. Etc. </a:t>
            </a:r>
            <a:endParaRPr lang="en-US" altLang="en-US"/>
          </a:p>
        </p:txBody>
      </p:sp>
      <p:sp>
        <p:nvSpPr>
          <p:cNvPr id="321540"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921C12A-62D9-4FE4-9D64-A601290DFBA7}" type="datetime1">
              <a:rPr lang="de-DE" altLang="en-US" sz="1000" b="0" smtClean="0">
                <a:solidFill>
                  <a:schemeClr val="tx1"/>
                </a:solidFill>
                <a:ea typeface="MS PGothic" pitchFamily="34" charset="-128"/>
              </a:rPr>
              <a:pPr/>
              <a:t>04.07.2019</a:t>
            </a:fld>
            <a:endParaRPr lang="de-DE" altLang="en-US" sz="1000" b="0">
              <a:solidFill>
                <a:schemeClr val="tx1"/>
              </a:solidFill>
              <a:ea typeface="MS PGothic" pitchFamily="34" charset="-128"/>
            </a:endParaRPr>
          </a:p>
        </p:txBody>
      </p:sp>
      <p:sp>
        <p:nvSpPr>
          <p:cNvPr id="321541"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F938D159-6316-4E31-95E2-E69AE62D17F1}" type="slidenum">
              <a:rPr lang="de-DE" altLang="de-DE" sz="1000" b="0">
                <a:solidFill>
                  <a:schemeClr val="tx1"/>
                </a:solidFill>
                <a:ea typeface="MS PGothic" pitchFamily="34" charset="-128"/>
              </a:rPr>
              <a:pPr/>
              <a:t>10</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de-DE" dirty="0" err="1">
                <a:ea typeface="ＭＳ Ｐゴシック" pitchFamily="1" charset="-128"/>
              </a:rPr>
              <a:t>Benefits</a:t>
            </a:r>
            <a:r>
              <a:rPr lang="de-DE" dirty="0">
                <a:ea typeface="ＭＳ Ｐゴシック" pitchFamily="1" charset="-128"/>
              </a:rPr>
              <a:t> </a:t>
            </a:r>
            <a:r>
              <a:rPr lang="de-DE" dirty="0" err="1">
                <a:ea typeface="ＭＳ Ｐゴシック" pitchFamily="1" charset="-128"/>
              </a:rPr>
              <a:t>of</a:t>
            </a:r>
            <a:r>
              <a:rPr lang="de-DE" dirty="0">
                <a:ea typeface="ＭＳ Ｐゴシック" pitchFamily="1" charset="-128"/>
              </a:rPr>
              <a:t> </a:t>
            </a:r>
            <a:r>
              <a:rPr lang="de-DE" dirty="0" err="1">
                <a:ea typeface="ＭＳ Ｐゴシック" pitchFamily="1" charset="-128"/>
              </a:rPr>
              <a:t>Contingency</a:t>
            </a:r>
            <a:r>
              <a:rPr lang="de-DE" dirty="0">
                <a:ea typeface="ＭＳ Ｐゴシック" pitchFamily="1" charset="-128"/>
              </a:rPr>
              <a:t> </a:t>
            </a:r>
            <a:r>
              <a:rPr lang="de-DE" dirty="0" err="1">
                <a:ea typeface="ＭＳ Ｐゴシック" pitchFamily="1" charset="-128"/>
              </a:rPr>
              <a:t>funding</a:t>
            </a:r>
            <a:r>
              <a:rPr lang="de-DE" dirty="0">
                <a:ea typeface="ＭＳ Ｐゴシック" pitchFamily="1" charset="-128"/>
              </a:rPr>
              <a:t>:</a:t>
            </a:r>
          </a:p>
          <a:p>
            <a:pPr marL="457200" indent="-457200">
              <a:lnSpc>
                <a:spcPct val="150000"/>
              </a:lnSpc>
              <a:buFont typeface="Corbel" pitchFamily="34" charset="0"/>
              <a:buAutoNum type="arabicPeriod"/>
              <a:defRPr/>
            </a:pPr>
            <a:r>
              <a:rPr lang="en-US" altLang="en-US" dirty="0">
                <a:ea typeface="ＭＳ Ｐゴシック" pitchFamily="1" charset="-128"/>
              </a:rPr>
              <a:t>Recognizes future contains unknowns</a:t>
            </a:r>
          </a:p>
          <a:p>
            <a:pPr marL="457200" indent="-457200">
              <a:lnSpc>
                <a:spcPct val="150000"/>
              </a:lnSpc>
              <a:buFont typeface="Corbel" pitchFamily="34" charset="0"/>
              <a:buAutoNum type="arabicPeriod"/>
              <a:defRPr/>
            </a:pPr>
            <a:r>
              <a:rPr lang="en-US" altLang="en-US" dirty="0">
                <a:ea typeface="ＭＳ Ｐゴシック" pitchFamily="1" charset="-128"/>
              </a:rPr>
              <a:t>Adds provision for company plans for an increase in project cost</a:t>
            </a:r>
          </a:p>
          <a:p>
            <a:pPr marL="457200" indent="-457200">
              <a:lnSpc>
                <a:spcPct val="150000"/>
              </a:lnSpc>
              <a:buFont typeface="Corbel" pitchFamily="34" charset="0"/>
              <a:buAutoNum type="arabicPeriod"/>
              <a:defRPr/>
            </a:pPr>
            <a:r>
              <a:rPr lang="en-US" altLang="en-US" dirty="0">
                <a:ea typeface="ＭＳ Ｐゴシック" pitchFamily="1" charset="-128"/>
              </a:rPr>
              <a:t>Applies contingency fund as an early warning signal to potential overdrawn budget</a:t>
            </a:r>
          </a:p>
          <a:p>
            <a:pPr>
              <a:defRPr/>
            </a:pPr>
            <a:endParaRPr lang="en-US" dirty="0">
              <a:ea typeface="ＭＳ Ｐゴシック" pitchFamily="1" charset="-128"/>
            </a:endParaRPr>
          </a:p>
        </p:txBody>
      </p:sp>
      <p:sp>
        <p:nvSpPr>
          <p:cNvPr id="330756"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EE9F5AD1-2BE3-4992-A8D2-AD33C00EEB3C}" type="datetime1">
              <a:rPr lang="de-DE" altLang="en-US" sz="1000" b="0" smtClean="0">
                <a:solidFill>
                  <a:schemeClr val="tx1"/>
                </a:solidFill>
                <a:ea typeface="MS PGothic" pitchFamily="34" charset="-128"/>
              </a:rPr>
              <a:pPr/>
              <a:t>04.07.2019</a:t>
            </a:fld>
            <a:endParaRPr lang="de-DE" altLang="en-US" sz="1000" b="0">
              <a:solidFill>
                <a:schemeClr val="tx1"/>
              </a:solidFill>
              <a:ea typeface="MS PGothic" pitchFamily="34" charset="-128"/>
            </a:endParaRPr>
          </a:p>
        </p:txBody>
      </p:sp>
      <p:sp>
        <p:nvSpPr>
          <p:cNvPr id="330757"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84CFD561-886F-435B-AF89-CD87019FCF2D}" type="slidenum">
              <a:rPr lang="de-DE" altLang="de-DE" sz="1000" b="0">
                <a:solidFill>
                  <a:schemeClr val="tx1"/>
                </a:solidFill>
                <a:ea typeface="MS PGothic" pitchFamily="34" charset="-128"/>
              </a:rPr>
              <a:pPr/>
              <a:t>17</a:t>
            </a:fld>
            <a:endParaRPr lang="de-DE" altLang="de-DE" sz="1200" b="0" dirty="0">
              <a:solidFill>
                <a:schemeClr val="tx1"/>
              </a:solidFill>
              <a:latin typeface="Calibri"/>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Folienbildplatzhalter 1"/>
          <p:cNvSpPr>
            <a:spLocks noGrp="1" noRot="1" noChangeAspect="1" noTextEdit="1"/>
          </p:cNvSpPr>
          <p:nvPr>
            <p:ph type="sldImg"/>
          </p:nvPr>
        </p:nvSpPr>
        <p:spPr>
          <a:ln/>
        </p:spPr>
      </p:sp>
      <p:sp>
        <p:nvSpPr>
          <p:cNvPr id="332803"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dirty="0"/>
              <a:t>1b</a:t>
            </a:r>
            <a:endParaRPr lang="en-US" altLang="en-US" dirty="0"/>
          </a:p>
        </p:txBody>
      </p:sp>
      <p:sp>
        <p:nvSpPr>
          <p:cNvPr id="332804"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F2058CC4-BAE9-478A-ACC9-734BCB52AE65}" type="datetime1">
              <a:rPr lang="de-DE" altLang="en-US" sz="1000" b="0" smtClean="0">
                <a:solidFill>
                  <a:schemeClr val="tx1"/>
                </a:solidFill>
                <a:ea typeface="MS PGothic" pitchFamily="34" charset="-128"/>
              </a:rPr>
              <a:pPr/>
              <a:t>04.07.2019</a:t>
            </a:fld>
            <a:endParaRPr lang="de-DE" altLang="en-US" sz="1000" b="0">
              <a:solidFill>
                <a:schemeClr val="tx1"/>
              </a:solidFill>
              <a:ea typeface="MS PGothic" pitchFamily="34" charset="-128"/>
            </a:endParaRPr>
          </a:p>
        </p:txBody>
      </p:sp>
      <p:sp>
        <p:nvSpPr>
          <p:cNvPr id="332805"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DD15D8B5-7991-47B3-B535-3991E6EF147B}" type="slidenum">
              <a:rPr lang="de-DE" altLang="de-DE" sz="1000" b="0">
                <a:solidFill>
                  <a:schemeClr val="tx1"/>
                </a:solidFill>
                <a:ea typeface="MS PGothic" pitchFamily="34" charset="-128"/>
              </a:rPr>
              <a:pPr/>
              <a:t>18</a:t>
            </a:fld>
            <a:endParaRPr lang="de-DE" altLang="de-DE" sz="1200" b="0" dirty="0">
              <a:solidFill>
                <a:schemeClr val="tx1"/>
              </a:solidFill>
              <a:latin typeface="Calibri"/>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a:lvl1pPr>
          </a:lstStyle>
          <a:p>
            <a:r>
              <a:rPr lang="de-DE"/>
              <a:t>Titelmasterformat durch Klicken bearbeiten</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hr-HR"/>
          </a:p>
        </p:txBody>
      </p:sp>
      <p:sp>
        <p:nvSpPr>
          <p:cNvPr id="4" name="Date Placeholder 3"/>
          <p:cNvSpPr>
            <a:spLocks noGrp="1"/>
          </p:cNvSpPr>
          <p:nvPr>
            <p:ph type="dt" sz="half" idx="10"/>
          </p:nvPr>
        </p:nvSpPr>
        <p:spPr/>
        <p:txBody>
          <a:bodyPr/>
          <a:lstStyle/>
          <a:p>
            <a:fld id="{E271C978-4671-449B-9F70-CB961028F176}" type="datetime1">
              <a:rPr lang="en-GB" smtClean="0"/>
              <a:t>04/07/2019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80AC169A-84F5-4D44-B4C1-109AF54F9D5C}" type="datetime1">
              <a:rPr lang="en-GB" smtClean="0"/>
              <a:t>04/07/2019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7348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B1ADD094-29D9-4086-8A4F-5FF97DC15A1C}" type="datetime1">
              <a:rPr lang="en-GB" smtClean="0"/>
              <a:t>04/07/2019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963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96F540EC-F7A1-43CD-91F3-EA73C2DB7407}" type="datetime1">
              <a:rPr lang="en-GB" smtClean="0"/>
              <a:t>04/07/2019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9361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0B892A54-7423-47F6-A719-BA5FF40DC3C0}" type="datetime1">
              <a:rPr lang="en-GB" smtClean="0"/>
              <a:t>04/07/2019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9662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Date Placeholder 4"/>
          <p:cNvSpPr>
            <a:spLocks noGrp="1"/>
          </p:cNvSpPr>
          <p:nvPr>
            <p:ph type="dt" sz="half" idx="10"/>
          </p:nvPr>
        </p:nvSpPr>
        <p:spPr/>
        <p:txBody>
          <a:bodyPr/>
          <a:lstStyle/>
          <a:p>
            <a:fld id="{7376D5A0-8E86-459D-A7A3-B2191D3E1535}" type="datetime1">
              <a:rPr lang="en-GB" smtClean="0"/>
              <a:t>04/07/2019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21160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7" name="Date Placeholder 6"/>
          <p:cNvSpPr>
            <a:spLocks noGrp="1"/>
          </p:cNvSpPr>
          <p:nvPr>
            <p:ph type="dt" sz="half" idx="10"/>
          </p:nvPr>
        </p:nvSpPr>
        <p:spPr/>
        <p:txBody>
          <a:bodyPr/>
          <a:lstStyle/>
          <a:p>
            <a:fld id="{F94F3303-3E92-4C46-91DC-83C2B363354C}" type="datetime1">
              <a:rPr lang="en-GB" smtClean="0"/>
              <a:t>04/07/2019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86074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Date Placeholder 2"/>
          <p:cNvSpPr>
            <a:spLocks noGrp="1"/>
          </p:cNvSpPr>
          <p:nvPr>
            <p:ph type="dt" sz="half" idx="10"/>
          </p:nvPr>
        </p:nvSpPr>
        <p:spPr/>
        <p:txBody>
          <a:bodyPr/>
          <a:lstStyle/>
          <a:p>
            <a:fld id="{E1B5599F-1F46-4FC3-A7E3-1655AD82607F}" type="datetime1">
              <a:rPr lang="en-GB" smtClean="0"/>
              <a:t>04/07/2019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7251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5F498-0B2D-4469-B120-FBF6610B971F}" type="datetime1">
              <a:rPr lang="en-GB" smtClean="0"/>
              <a:t>04/07/2019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5874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46BF5F69-DCDD-4A65-88FA-DF496DD621A1}" type="datetime1">
              <a:rPr lang="en-GB" smtClean="0"/>
              <a:t>04/07/2019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45900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D2A03EF5-FF33-4A8A-BDCB-3A323641F6CA}" type="datetime1">
              <a:rPr lang="en-GB" smtClean="0"/>
              <a:t>04/07/2019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856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Titelmasterformat durch Klicken bearbeiten</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5FC27-0BCC-4139-9F19-ED7BBDFA990E}" type="datetime1">
              <a:rPr lang="en-GB" smtClean="0"/>
              <a:t>04/07/2019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092F8-88B9-48E5-9B8F-3F206E5F35A9}" type="slidenum">
              <a:rPr lang="hr-HR" smtClean="0"/>
              <a:t>‹Nr.›</a:t>
            </a:fld>
            <a:endParaRPr lang="hr-HR"/>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404041"/>
          </a:solidFill>
          <a:latin typeface="Calibri"/>
          <a:ea typeface="Calibri"/>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Calibri"/>
          <a:ea typeface="Calibri"/>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Calibri"/>
          <a:ea typeface="Calibri"/>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Calibri"/>
          <a:ea typeface="Calibri"/>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Calibri"/>
          <a:ea typeface="Calibri"/>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Calibri"/>
          <a:ea typeface="Calibri"/>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Project Management</a:t>
            </a:r>
            <a:endParaRPr lang="hr-HR" dirty="0"/>
          </a:p>
        </p:txBody>
      </p:sp>
      <p:sp>
        <p:nvSpPr>
          <p:cNvPr id="3" name="Subtitle 2"/>
          <p:cNvSpPr>
            <a:spLocks noGrp="1"/>
          </p:cNvSpPr>
          <p:nvPr>
            <p:ph type="subTitle" idx="1"/>
          </p:nvPr>
        </p:nvSpPr>
        <p:spPr/>
        <p:txBody>
          <a:bodyPr/>
          <a:lstStyle/>
          <a:p>
            <a:endParaRPr lang="hr-HR"/>
          </a:p>
        </p:txBody>
      </p:sp>
      <p:sp>
        <p:nvSpPr>
          <p:cNvPr id="4" name="Foliennummernplatzhalter 3"/>
          <p:cNvSpPr>
            <a:spLocks noGrp="1"/>
          </p:cNvSpPr>
          <p:nvPr>
            <p:ph type="sldNum" sz="quarter" idx="12"/>
          </p:nvPr>
        </p:nvSpPr>
        <p:spPr/>
        <p:txBody>
          <a:bodyPr/>
          <a:lstStyle/>
          <a:p>
            <a:fld id="{B34092F8-88B9-48E5-9B8F-3F206E5F35A9}" type="slidenum">
              <a:rPr lang="hr-HR" smtClean="0"/>
              <a:t>1</a:t>
            </a:fld>
            <a:endParaRPr lang="hr-HR"/>
          </a:p>
        </p:txBody>
      </p:sp>
    </p:spTree>
    <p:extLst>
      <p:ext uri="{BB962C8B-B14F-4D97-AF65-F5344CB8AC3E}">
        <p14:creationId xmlns:p14="http://schemas.microsoft.com/office/powerpoint/2010/main" val="143975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normAutofit/>
          </a:bodyPr>
          <a:lstStyle/>
          <a:p>
            <a:pPr eaLnBrk="1" hangingPunct="1"/>
            <a:r>
              <a:rPr lang="en-US" altLang="en-US" sz="4000" b="1" dirty="0">
                <a:latin typeface="+mj-lt"/>
              </a:rPr>
              <a:t>Cost Estimation</a:t>
            </a:r>
          </a:p>
        </p:txBody>
      </p:sp>
      <p:sp>
        <p:nvSpPr>
          <p:cNvPr id="320515" name="Rectangle 3"/>
          <p:cNvSpPr>
            <a:spLocks noGrp="1" noChangeArrowheads="1"/>
          </p:cNvSpPr>
          <p:nvPr>
            <p:ph type="body" idx="1"/>
          </p:nvPr>
        </p:nvSpPr>
        <p:spPr/>
        <p:txBody>
          <a:bodyPr/>
          <a:lstStyle/>
          <a:p>
            <a:pPr eaLnBrk="1" hangingPunct="1">
              <a:lnSpc>
                <a:spcPct val="180000"/>
              </a:lnSpc>
              <a:buFont typeface="Wingdings" pitchFamily="2" charset="2"/>
              <a:buChar char="Ø"/>
            </a:pPr>
            <a:r>
              <a:rPr lang="en-US" altLang="en-US" sz="2800" dirty="0">
                <a:latin typeface="+mj-lt"/>
              </a:rPr>
              <a:t>Ballpark (order of magnitude) </a:t>
            </a:r>
            <a:r>
              <a:rPr lang="en-US" altLang="en-US" sz="2800" dirty="0">
                <a:solidFill>
                  <a:schemeClr val="accent1"/>
                </a:solidFill>
                <a:latin typeface="+mj-lt"/>
                <a:cs typeface="Calibri"/>
              </a:rPr>
              <a:t>±30%</a:t>
            </a:r>
          </a:p>
          <a:p>
            <a:pPr eaLnBrk="1" hangingPunct="1">
              <a:lnSpc>
                <a:spcPct val="180000"/>
              </a:lnSpc>
              <a:buFont typeface="Wingdings" pitchFamily="2" charset="2"/>
              <a:buChar char="Ø"/>
            </a:pPr>
            <a:r>
              <a:rPr lang="en-US" altLang="en-US" sz="2800" dirty="0">
                <a:latin typeface="+mj-lt"/>
              </a:rPr>
              <a:t>Comparative </a:t>
            </a:r>
            <a:r>
              <a:rPr lang="en-US" altLang="en-US" sz="2800" dirty="0">
                <a:solidFill>
                  <a:schemeClr val="accent1"/>
                </a:solidFill>
                <a:latin typeface="+mj-lt"/>
                <a:cs typeface="Calibri"/>
              </a:rPr>
              <a:t>±15%</a:t>
            </a:r>
            <a:endParaRPr lang="en-US" altLang="en-US" sz="2800" dirty="0">
              <a:solidFill>
                <a:schemeClr val="accent1"/>
              </a:solidFill>
              <a:latin typeface="+mj-lt"/>
            </a:endParaRPr>
          </a:p>
          <a:p>
            <a:pPr eaLnBrk="1" hangingPunct="1">
              <a:lnSpc>
                <a:spcPct val="180000"/>
              </a:lnSpc>
              <a:buFont typeface="Wingdings" pitchFamily="2" charset="2"/>
              <a:buChar char="Ø"/>
            </a:pPr>
            <a:r>
              <a:rPr lang="en-US" altLang="en-US" sz="2800" dirty="0">
                <a:latin typeface="+mj-lt"/>
              </a:rPr>
              <a:t>Feasibility </a:t>
            </a:r>
            <a:r>
              <a:rPr lang="en-US" altLang="en-US" sz="2800" dirty="0">
                <a:solidFill>
                  <a:schemeClr val="accent1"/>
                </a:solidFill>
                <a:latin typeface="+mj-lt"/>
                <a:cs typeface="Calibri"/>
              </a:rPr>
              <a:t>±10%</a:t>
            </a:r>
            <a:endParaRPr lang="en-US" altLang="en-US" sz="2800" dirty="0">
              <a:solidFill>
                <a:schemeClr val="accent1"/>
              </a:solidFill>
              <a:latin typeface="+mj-lt"/>
            </a:endParaRPr>
          </a:p>
          <a:p>
            <a:pPr eaLnBrk="1" hangingPunct="1">
              <a:lnSpc>
                <a:spcPct val="180000"/>
              </a:lnSpc>
              <a:buFont typeface="Wingdings" pitchFamily="2" charset="2"/>
              <a:buChar char="Ø"/>
            </a:pPr>
            <a:r>
              <a:rPr lang="en-US" altLang="en-US" sz="2800" dirty="0">
                <a:latin typeface="+mj-lt"/>
              </a:rPr>
              <a:t>Definitive </a:t>
            </a:r>
            <a:r>
              <a:rPr lang="en-US" altLang="en-US" sz="2800" dirty="0">
                <a:solidFill>
                  <a:schemeClr val="accent1"/>
                </a:solidFill>
                <a:latin typeface="+mj-lt"/>
                <a:cs typeface="Calibri"/>
              </a:rPr>
              <a:t>±5%</a:t>
            </a:r>
          </a:p>
        </p:txBody>
      </p:sp>
      <p:sp>
        <p:nvSpPr>
          <p:cNvPr id="7" name="Rechteck 1">
            <a:extLst>
              <a:ext uri="{FF2B5EF4-FFF2-40B4-BE49-F238E27FC236}">
                <a16:creationId xmlns:a16="http://schemas.microsoft.com/office/drawing/2014/main" id="{049B9821-5C13-436C-8079-D2A8F9AAC377}"/>
              </a:ext>
            </a:extLst>
          </p:cNvPr>
          <p:cNvSpPr>
            <a:spLocks noChangeArrowheads="1"/>
          </p:cNvSpPr>
          <p:nvPr/>
        </p:nvSpPr>
        <p:spPr bwMode="auto">
          <a:xfrm>
            <a:off x="9882156" y="6049926"/>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Pinto (2015).</a:t>
            </a:r>
          </a:p>
        </p:txBody>
      </p:sp>
      <p:sp>
        <p:nvSpPr>
          <p:cNvPr id="8" name="Foliennummernplatzhalter 3">
            <a:extLst>
              <a:ext uri="{FF2B5EF4-FFF2-40B4-BE49-F238E27FC236}">
                <a16:creationId xmlns:a16="http://schemas.microsoft.com/office/drawing/2014/main" id="{1ADC0A51-8D11-4416-8541-348089F135ED}"/>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10</a:t>
            </a:fld>
            <a:endParaRPr lang="hr-HR" dirty="0"/>
          </a:p>
        </p:txBody>
      </p:sp>
    </p:spTree>
    <p:extLst>
      <p:ext uri="{BB962C8B-B14F-4D97-AF65-F5344CB8AC3E}">
        <p14:creationId xmlns:p14="http://schemas.microsoft.com/office/powerpoint/2010/main" val="944473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609600" y="773113"/>
            <a:ext cx="10972800" cy="1143000"/>
          </a:xfrm>
        </p:spPr>
        <p:txBody>
          <a:bodyPr>
            <a:normAutofit/>
          </a:bodyPr>
          <a:lstStyle/>
          <a:p>
            <a:pPr eaLnBrk="1" hangingPunct="1"/>
            <a:r>
              <a:rPr lang="en-US" altLang="en-US" sz="4000" b="1" dirty="0">
                <a:latin typeface="+mj-lt"/>
              </a:rPr>
              <a:t>Problems with Cost Estimation</a:t>
            </a:r>
          </a:p>
        </p:txBody>
      </p:sp>
      <p:sp>
        <p:nvSpPr>
          <p:cNvPr id="322563" name="Rectangle 3"/>
          <p:cNvSpPr>
            <a:spLocks noGrp="1" noChangeArrowheads="1"/>
          </p:cNvSpPr>
          <p:nvPr>
            <p:ph type="body" idx="1"/>
          </p:nvPr>
        </p:nvSpPr>
        <p:spPr/>
        <p:txBody>
          <a:bodyPr/>
          <a:lstStyle/>
          <a:p>
            <a:pPr eaLnBrk="1" hangingPunct="1">
              <a:lnSpc>
                <a:spcPct val="170000"/>
              </a:lnSpc>
              <a:buFont typeface="Wingdings" pitchFamily="2" charset="2"/>
              <a:buChar char="ü"/>
            </a:pPr>
            <a:r>
              <a:rPr lang="en-US" altLang="en-US" dirty="0">
                <a:latin typeface="+mj-lt"/>
              </a:rPr>
              <a:t>Low initial estimates</a:t>
            </a:r>
          </a:p>
          <a:p>
            <a:pPr eaLnBrk="1" hangingPunct="1">
              <a:lnSpc>
                <a:spcPct val="170000"/>
              </a:lnSpc>
              <a:buFont typeface="Wingdings" pitchFamily="2" charset="2"/>
              <a:buChar char="ü"/>
            </a:pPr>
            <a:r>
              <a:rPr lang="en-US" altLang="en-US" dirty="0">
                <a:latin typeface="+mj-lt"/>
              </a:rPr>
              <a:t>Unexpected technical difficulties</a:t>
            </a:r>
          </a:p>
          <a:p>
            <a:pPr eaLnBrk="1" hangingPunct="1">
              <a:lnSpc>
                <a:spcPct val="170000"/>
              </a:lnSpc>
              <a:buFont typeface="Wingdings" pitchFamily="2" charset="2"/>
              <a:buChar char="ü"/>
            </a:pPr>
            <a:r>
              <a:rPr lang="en-US" altLang="en-US" dirty="0">
                <a:latin typeface="+mj-lt"/>
              </a:rPr>
              <a:t>Lack of definition</a:t>
            </a:r>
          </a:p>
          <a:p>
            <a:pPr eaLnBrk="1" hangingPunct="1">
              <a:lnSpc>
                <a:spcPct val="170000"/>
              </a:lnSpc>
              <a:buFont typeface="Wingdings" pitchFamily="2" charset="2"/>
              <a:buChar char="ü"/>
            </a:pPr>
            <a:r>
              <a:rPr lang="en-US" altLang="en-US" dirty="0">
                <a:latin typeface="+mj-lt"/>
              </a:rPr>
              <a:t>Specification changes</a:t>
            </a:r>
          </a:p>
          <a:p>
            <a:pPr eaLnBrk="1" hangingPunct="1">
              <a:lnSpc>
                <a:spcPct val="170000"/>
              </a:lnSpc>
              <a:buFont typeface="Wingdings" pitchFamily="2" charset="2"/>
              <a:buChar char="ü"/>
            </a:pPr>
            <a:r>
              <a:rPr lang="en-US" altLang="en-US" dirty="0">
                <a:latin typeface="+mj-lt"/>
              </a:rPr>
              <a:t>External factors</a:t>
            </a:r>
          </a:p>
        </p:txBody>
      </p:sp>
      <p:sp>
        <p:nvSpPr>
          <p:cNvPr id="7" name="Rechteck 1">
            <a:extLst>
              <a:ext uri="{FF2B5EF4-FFF2-40B4-BE49-F238E27FC236}">
                <a16:creationId xmlns:a16="http://schemas.microsoft.com/office/drawing/2014/main" id="{F1A7FC34-B0C2-451A-BA35-95A6BC7E70F9}"/>
              </a:ext>
            </a:extLst>
          </p:cNvPr>
          <p:cNvSpPr>
            <a:spLocks noChangeArrowheads="1"/>
          </p:cNvSpPr>
          <p:nvPr/>
        </p:nvSpPr>
        <p:spPr bwMode="auto">
          <a:xfrm>
            <a:off x="9882156" y="6049926"/>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Pinto (2015).</a:t>
            </a:r>
          </a:p>
        </p:txBody>
      </p:sp>
      <p:sp>
        <p:nvSpPr>
          <p:cNvPr id="8" name="Foliennummernplatzhalter 3">
            <a:extLst>
              <a:ext uri="{FF2B5EF4-FFF2-40B4-BE49-F238E27FC236}">
                <a16:creationId xmlns:a16="http://schemas.microsoft.com/office/drawing/2014/main" id="{A3EAE99A-5A16-4645-BC63-6097FB958504}"/>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11</a:t>
            </a:fld>
            <a:endParaRPr lang="hr-HR" dirty="0"/>
          </a:p>
        </p:txBody>
      </p:sp>
    </p:spTree>
    <p:extLst>
      <p:ext uri="{BB962C8B-B14F-4D97-AF65-F5344CB8AC3E}">
        <p14:creationId xmlns:p14="http://schemas.microsoft.com/office/powerpoint/2010/main" val="237634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609600" y="630238"/>
            <a:ext cx="10972800" cy="1143000"/>
          </a:xfrm>
        </p:spPr>
        <p:txBody>
          <a:bodyPr>
            <a:normAutofit fontScale="90000"/>
          </a:bodyPr>
          <a:lstStyle/>
          <a:p>
            <a:pPr eaLnBrk="1" hangingPunct="1"/>
            <a:r>
              <a:rPr lang="en-US" altLang="en-US" b="1" dirty="0">
                <a:latin typeface="+mj-lt"/>
              </a:rPr>
              <a:t>Creating a Project Budget</a:t>
            </a:r>
            <a:br>
              <a:rPr lang="en-US" altLang="en-US" b="1" dirty="0">
                <a:latin typeface="+mj-lt"/>
              </a:rPr>
            </a:br>
            <a:endParaRPr lang="en-US" altLang="en-US" b="1" dirty="0">
              <a:latin typeface="+mj-lt"/>
            </a:endParaRPr>
          </a:p>
        </p:txBody>
      </p:sp>
      <p:sp>
        <p:nvSpPr>
          <p:cNvPr id="32770" name="Rectangle 3"/>
          <p:cNvSpPr>
            <a:spLocks noGrp="1" noChangeArrowheads="1"/>
          </p:cNvSpPr>
          <p:nvPr>
            <p:ph type="body" idx="1"/>
          </p:nvPr>
        </p:nvSpPr>
        <p:spPr>
          <a:xfrm>
            <a:off x="579966" y="4227514"/>
            <a:ext cx="6256867" cy="1793875"/>
          </a:xfrm>
          <a:ln/>
        </p:spPr>
        <p:style>
          <a:lnRef idx="2">
            <a:schemeClr val="accent6"/>
          </a:lnRef>
          <a:fillRef idx="1">
            <a:schemeClr val="lt1"/>
          </a:fillRef>
          <a:effectRef idx="0">
            <a:schemeClr val="accent6"/>
          </a:effectRef>
          <a:fontRef idx="minor">
            <a:schemeClr val="dk1"/>
          </a:fontRef>
        </p:style>
        <p:txBody>
          <a:bodyPr/>
          <a:lstStyle/>
          <a:p>
            <a:pPr eaLnBrk="1" hangingPunct="1">
              <a:buSzPct val="140000"/>
              <a:buFont typeface="Times" pitchFamily="1" charset="0"/>
              <a:buChar char="•"/>
              <a:defRPr/>
            </a:pPr>
            <a:r>
              <a:rPr lang="en-US" dirty="0">
                <a:latin typeface="+mj-lt"/>
                <a:ea typeface="Calibri"/>
              </a:rPr>
              <a:t>Top-down</a:t>
            </a:r>
          </a:p>
          <a:p>
            <a:pPr eaLnBrk="1" hangingPunct="1">
              <a:buSzPct val="140000"/>
              <a:buFont typeface="Times" pitchFamily="1" charset="0"/>
              <a:buChar char="•"/>
              <a:defRPr/>
            </a:pPr>
            <a:r>
              <a:rPr lang="en-US" dirty="0">
                <a:latin typeface="+mj-lt"/>
                <a:ea typeface="Calibri"/>
              </a:rPr>
              <a:t>Bottom-up</a:t>
            </a:r>
          </a:p>
          <a:p>
            <a:pPr eaLnBrk="1" hangingPunct="1">
              <a:buSzPct val="140000"/>
              <a:buFont typeface="Times" pitchFamily="1" charset="0"/>
              <a:buChar char="•"/>
              <a:defRPr/>
            </a:pPr>
            <a:r>
              <a:rPr lang="en-US" dirty="0">
                <a:latin typeface="+mj-lt"/>
                <a:ea typeface="Calibri"/>
              </a:rPr>
              <a:t>Activity-Based Costing (ABC)</a:t>
            </a:r>
          </a:p>
        </p:txBody>
      </p:sp>
      <p:grpSp>
        <p:nvGrpSpPr>
          <p:cNvPr id="323588" name="Group 11"/>
          <p:cNvGrpSpPr>
            <a:grpSpLocks/>
          </p:cNvGrpSpPr>
          <p:nvPr/>
        </p:nvGrpSpPr>
        <p:grpSpPr bwMode="auto">
          <a:xfrm>
            <a:off x="508000" y="1484314"/>
            <a:ext cx="6297083" cy="2729848"/>
            <a:chOff x="2304" y="864"/>
            <a:chExt cx="2975" cy="1706"/>
          </a:xfrm>
        </p:grpSpPr>
        <p:sp>
          <p:nvSpPr>
            <p:cNvPr id="323595" name="Text Box 4"/>
            <p:cNvSpPr txBox="1">
              <a:spLocks noChangeArrowheads="1"/>
            </p:cNvSpPr>
            <p:nvPr/>
          </p:nvSpPr>
          <p:spPr bwMode="auto">
            <a:xfrm>
              <a:off x="3456" y="1440"/>
              <a:ext cx="720"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50000"/>
                </a:spcBef>
                <a:buClrTx/>
                <a:buFontTx/>
                <a:buNone/>
              </a:pPr>
              <a:r>
                <a:rPr lang="en-US" altLang="en-US" dirty="0">
                  <a:latin typeface="+mj-lt"/>
                  <a:ea typeface="Calibri"/>
                </a:rPr>
                <a:t>Project Plan</a:t>
              </a:r>
            </a:p>
          </p:txBody>
        </p:sp>
        <p:sp>
          <p:nvSpPr>
            <p:cNvPr id="323596" name="Text Box 5"/>
            <p:cNvSpPr txBox="1">
              <a:spLocks noChangeArrowheads="1"/>
            </p:cNvSpPr>
            <p:nvPr/>
          </p:nvSpPr>
          <p:spPr bwMode="auto">
            <a:xfrm>
              <a:off x="3552" y="864"/>
              <a:ext cx="576"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50000"/>
                </a:spcBef>
                <a:buClrTx/>
                <a:buFontTx/>
                <a:buNone/>
              </a:pPr>
              <a:r>
                <a:rPr lang="en-US" altLang="en-US" dirty="0">
                  <a:latin typeface="+mj-lt"/>
                  <a:ea typeface="Calibri"/>
                </a:rPr>
                <a:t>WBS</a:t>
              </a:r>
            </a:p>
          </p:txBody>
        </p:sp>
        <p:sp>
          <p:nvSpPr>
            <p:cNvPr id="323597" name="Text Box 6"/>
            <p:cNvSpPr txBox="1">
              <a:spLocks noChangeArrowheads="1"/>
            </p:cNvSpPr>
            <p:nvPr/>
          </p:nvSpPr>
          <p:spPr bwMode="auto">
            <a:xfrm>
              <a:off x="2304" y="2016"/>
              <a:ext cx="115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50000"/>
                </a:spcBef>
                <a:buClrTx/>
                <a:buFontTx/>
                <a:buNone/>
              </a:pPr>
              <a:r>
                <a:rPr lang="en-US" altLang="en-US" dirty="0">
                  <a:latin typeface="+mj-lt"/>
                  <a:ea typeface="Calibri"/>
                </a:rPr>
                <a:t>Scheduling</a:t>
              </a:r>
            </a:p>
          </p:txBody>
        </p:sp>
        <p:sp>
          <p:nvSpPr>
            <p:cNvPr id="323598" name="Text Box 7"/>
            <p:cNvSpPr txBox="1">
              <a:spLocks noChangeArrowheads="1"/>
            </p:cNvSpPr>
            <p:nvPr/>
          </p:nvSpPr>
          <p:spPr bwMode="auto">
            <a:xfrm>
              <a:off x="4271" y="2016"/>
              <a:ext cx="1008"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50000"/>
                </a:spcBef>
                <a:buClrTx/>
                <a:buFontTx/>
                <a:buNone/>
              </a:pPr>
              <a:r>
                <a:rPr lang="en-US" altLang="en-US" b="1" dirty="0">
                  <a:solidFill>
                    <a:schemeClr val="accent6"/>
                  </a:solidFill>
                  <a:latin typeface="+mj-lt"/>
                  <a:ea typeface="Calibri"/>
                </a:rPr>
                <a:t>Budgeting</a:t>
              </a:r>
            </a:p>
          </p:txBody>
        </p:sp>
        <p:sp>
          <p:nvSpPr>
            <p:cNvPr id="323599" name="Line 8"/>
            <p:cNvSpPr>
              <a:spLocks noChangeShapeType="1"/>
            </p:cNvSpPr>
            <p:nvPr/>
          </p:nvSpPr>
          <p:spPr bwMode="auto">
            <a:xfrm flipH="1">
              <a:off x="2928" y="1056"/>
              <a:ext cx="624" cy="912"/>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mj-lt"/>
                <a:ea typeface="Calibri"/>
              </a:endParaRPr>
            </a:p>
          </p:txBody>
        </p:sp>
        <p:sp>
          <p:nvSpPr>
            <p:cNvPr id="323600" name="Line 9"/>
            <p:cNvSpPr>
              <a:spLocks noChangeShapeType="1"/>
            </p:cNvSpPr>
            <p:nvPr/>
          </p:nvSpPr>
          <p:spPr bwMode="auto">
            <a:xfrm rot="3349612" flipH="1">
              <a:off x="3341" y="1801"/>
              <a:ext cx="726" cy="811"/>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mj-lt"/>
                <a:ea typeface="Calibri"/>
              </a:endParaRPr>
            </a:p>
          </p:txBody>
        </p:sp>
        <p:sp>
          <p:nvSpPr>
            <p:cNvPr id="323601" name="Line 10"/>
            <p:cNvSpPr>
              <a:spLocks noChangeShapeType="1"/>
            </p:cNvSpPr>
            <p:nvPr/>
          </p:nvSpPr>
          <p:spPr bwMode="auto">
            <a:xfrm>
              <a:off x="3953" y="1006"/>
              <a:ext cx="624" cy="912"/>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dirty="0">
                <a:latin typeface="+mj-lt"/>
                <a:ea typeface="Calibri"/>
              </a:endParaRPr>
            </a:p>
          </p:txBody>
        </p:sp>
      </p:grpSp>
      <p:sp>
        <p:nvSpPr>
          <p:cNvPr id="32772" name="Rectangle 12"/>
          <p:cNvSpPr>
            <a:spLocks noChangeArrowheads="1"/>
          </p:cNvSpPr>
          <p:nvPr/>
        </p:nvSpPr>
        <p:spPr bwMode="auto">
          <a:xfrm>
            <a:off x="7408333" y="2549526"/>
            <a:ext cx="4572000" cy="248126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marL="342900" indent="-342900">
              <a:spcBef>
                <a:spcPct val="20000"/>
              </a:spcBef>
              <a:defRPr/>
            </a:pPr>
            <a:r>
              <a:rPr lang="en-US" sz="2400" dirty="0">
                <a:latin typeface="+mj-lt"/>
                <a:ea typeface="Calibri"/>
              </a:rPr>
              <a:t>	The </a:t>
            </a:r>
            <a:r>
              <a:rPr lang="en-US" sz="2400" i="1" dirty="0">
                <a:solidFill>
                  <a:schemeClr val="accent6"/>
                </a:solidFill>
                <a:latin typeface="+mj-lt"/>
                <a:ea typeface="Calibri"/>
              </a:rPr>
              <a:t>budget is a plan</a:t>
            </a:r>
            <a:r>
              <a:rPr lang="en-US" sz="2400" dirty="0">
                <a:solidFill>
                  <a:schemeClr val="accent1"/>
                </a:solidFill>
                <a:latin typeface="+mj-lt"/>
                <a:ea typeface="Calibri"/>
              </a:rPr>
              <a:t> </a:t>
            </a:r>
            <a:r>
              <a:rPr lang="en-US" sz="2400" dirty="0">
                <a:latin typeface="+mj-lt"/>
                <a:ea typeface="Calibri"/>
              </a:rPr>
              <a:t>that identifies the resources, goals, and schedule that allows a firm to achieve those goals.</a:t>
            </a:r>
          </a:p>
        </p:txBody>
      </p:sp>
      <p:sp>
        <p:nvSpPr>
          <p:cNvPr id="16" name="Rechteck 1">
            <a:extLst>
              <a:ext uri="{FF2B5EF4-FFF2-40B4-BE49-F238E27FC236}">
                <a16:creationId xmlns:a16="http://schemas.microsoft.com/office/drawing/2014/main" id="{0ED0DA6F-5242-4AAA-B6C1-31B24743D187}"/>
              </a:ext>
            </a:extLst>
          </p:cNvPr>
          <p:cNvSpPr>
            <a:spLocks noChangeArrowheads="1"/>
          </p:cNvSpPr>
          <p:nvPr/>
        </p:nvSpPr>
        <p:spPr bwMode="auto">
          <a:xfrm>
            <a:off x="9882156" y="6049926"/>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Pinto (2015).</a:t>
            </a:r>
          </a:p>
        </p:txBody>
      </p:sp>
      <p:sp>
        <p:nvSpPr>
          <p:cNvPr id="17" name="Foliennummernplatzhalter 3">
            <a:extLst>
              <a:ext uri="{FF2B5EF4-FFF2-40B4-BE49-F238E27FC236}">
                <a16:creationId xmlns:a16="http://schemas.microsoft.com/office/drawing/2014/main" id="{0C4A8E67-5B90-4154-99C3-A1B9F84419EA}"/>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12</a:t>
            </a:fld>
            <a:endParaRPr lang="hr-HR" dirty="0"/>
          </a:p>
        </p:txBody>
      </p:sp>
    </p:spTree>
    <p:extLst>
      <p:ext uri="{BB962C8B-B14F-4D97-AF65-F5344CB8AC3E}">
        <p14:creationId xmlns:p14="http://schemas.microsoft.com/office/powerpoint/2010/main" val="212942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09600" y="701675"/>
            <a:ext cx="10972800" cy="1143000"/>
          </a:xfrm>
        </p:spPr>
        <p:txBody>
          <a:bodyPr>
            <a:normAutofit/>
          </a:bodyPr>
          <a:lstStyle/>
          <a:p>
            <a:pPr eaLnBrk="1" hangingPunct="1"/>
            <a:r>
              <a:rPr lang="en-US" altLang="en-US" sz="4000" b="1" dirty="0">
                <a:latin typeface="+mj-lt"/>
              </a:rPr>
              <a:t>Activity-Based Costing</a:t>
            </a:r>
          </a:p>
        </p:txBody>
      </p:sp>
      <p:sp>
        <p:nvSpPr>
          <p:cNvPr id="324611" name="Rectangle 3"/>
          <p:cNvSpPr>
            <a:spLocks noGrp="1" noChangeArrowheads="1"/>
          </p:cNvSpPr>
          <p:nvPr>
            <p:ph type="body" idx="1"/>
          </p:nvPr>
        </p:nvSpPr>
        <p:spPr>
          <a:xfrm>
            <a:off x="457200" y="1844675"/>
            <a:ext cx="11277600" cy="3846513"/>
          </a:xfrm>
        </p:spPr>
        <p:txBody>
          <a:bodyPr/>
          <a:lstStyle/>
          <a:p>
            <a:pPr marL="533400" indent="-533400" eaLnBrk="1" hangingPunct="1">
              <a:buFontTx/>
              <a:buNone/>
            </a:pPr>
            <a:r>
              <a:rPr lang="en-US" altLang="en-US" i="1" dirty="0">
                <a:solidFill>
                  <a:schemeClr val="tx2"/>
                </a:solidFill>
                <a:latin typeface="+mj-lt"/>
              </a:rPr>
              <a:t>Projects use activities</a:t>
            </a:r>
            <a:r>
              <a:rPr lang="en-US" altLang="en-US" dirty="0">
                <a:solidFill>
                  <a:schemeClr val="tx2"/>
                </a:solidFill>
                <a:latin typeface="+mj-lt"/>
              </a:rPr>
              <a:t> &amp; </a:t>
            </a:r>
            <a:r>
              <a:rPr lang="en-US" altLang="en-US" i="1" dirty="0">
                <a:solidFill>
                  <a:schemeClr val="tx2"/>
                </a:solidFill>
                <a:latin typeface="+mj-lt"/>
              </a:rPr>
              <a:t>activities use resources</a:t>
            </a:r>
          </a:p>
          <a:p>
            <a:pPr marL="533400" indent="-533400" eaLnBrk="1" hangingPunct="1">
              <a:buFontTx/>
              <a:buAutoNum type="arabicPeriod"/>
            </a:pPr>
            <a:r>
              <a:rPr lang="en-US" altLang="en-US" b="1" i="1" dirty="0">
                <a:solidFill>
                  <a:schemeClr val="accent1"/>
                </a:solidFill>
                <a:latin typeface="+mj-lt"/>
              </a:rPr>
              <a:t>Assign costs </a:t>
            </a:r>
            <a:r>
              <a:rPr lang="en-US" altLang="en-US" dirty="0">
                <a:latin typeface="+mj-lt"/>
              </a:rPr>
              <a:t>to activities that use resources</a:t>
            </a:r>
          </a:p>
          <a:p>
            <a:pPr marL="533400" indent="-533400" eaLnBrk="1" hangingPunct="1">
              <a:buFontTx/>
              <a:buAutoNum type="arabicPeriod"/>
            </a:pPr>
            <a:r>
              <a:rPr lang="en-US" altLang="en-US" b="1" i="1" dirty="0">
                <a:solidFill>
                  <a:schemeClr val="accent1"/>
                </a:solidFill>
                <a:latin typeface="+mj-lt"/>
              </a:rPr>
              <a:t>Identify cost drivers </a:t>
            </a:r>
            <a:r>
              <a:rPr lang="en-US" altLang="en-US" dirty="0">
                <a:latin typeface="+mj-lt"/>
              </a:rPr>
              <a:t>associated with this activity</a:t>
            </a:r>
          </a:p>
          <a:p>
            <a:pPr marL="533400" indent="-533400" eaLnBrk="1" hangingPunct="1">
              <a:buFontTx/>
              <a:buAutoNum type="arabicPeriod"/>
            </a:pPr>
            <a:r>
              <a:rPr lang="en-US" altLang="en-US" b="1" i="1" dirty="0">
                <a:solidFill>
                  <a:schemeClr val="accent1"/>
                </a:solidFill>
                <a:latin typeface="+mj-lt"/>
              </a:rPr>
              <a:t>Compute a cost rate </a:t>
            </a:r>
            <a:r>
              <a:rPr lang="en-US" altLang="en-US" dirty="0">
                <a:latin typeface="+mj-lt"/>
              </a:rPr>
              <a:t>per cost driver unit or transaction</a:t>
            </a:r>
          </a:p>
          <a:p>
            <a:pPr marL="533400" indent="-533400" eaLnBrk="1" hangingPunct="1">
              <a:buFontTx/>
              <a:buAutoNum type="arabicPeriod"/>
            </a:pPr>
            <a:r>
              <a:rPr lang="en-US" altLang="en-US" b="1" i="1" dirty="0">
                <a:solidFill>
                  <a:schemeClr val="accent1"/>
                </a:solidFill>
                <a:latin typeface="+mj-lt"/>
              </a:rPr>
              <a:t>Multiply</a:t>
            </a:r>
            <a:r>
              <a:rPr lang="en-US" altLang="en-US" dirty="0">
                <a:latin typeface="+mj-lt"/>
              </a:rPr>
              <a:t> the cost driver </a:t>
            </a:r>
            <a:r>
              <a:rPr lang="en-US" altLang="en-US" b="1" i="1" dirty="0">
                <a:solidFill>
                  <a:schemeClr val="accent1"/>
                </a:solidFill>
                <a:latin typeface="+mj-lt"/>
              </a:rPr>
              <a:t>rate times </a:t>
            </a:r>
            <a:r>
              <a:rPr lang="en-US" altLang="en-US" dirty="0">
                <a:latin typeface="+mj-lt"/>
              </a:rPr>
              <a:t>the </a:t>
            </a:r>
            <a:r>
              <a:rPr lang="en-US" altLang="en-US" b="1" i="1" dirty="0">
                <a:solidFill>
                  <a:schemeClr val="accent1"/>
                </a:solidFill>
                <a:latin typeface="+mj-lt"/>
              </a:rPr>
              <a:t>volume</a:t>
            </a:r>
            <a:r>
              <a:rPr lang="en-US" altLang="en-US" dirty="0">
                <a:latin typeface="+mj-lt"/>
              </a:rPr>
              <a:t> of cost driver units used by the project</a:t>
            </a:r>
          </a:p>
          <a:p>
            <a:pPr marL="533400" indent="-533400" eaLnBrk="1" hangingPunct="1"/>
            <a:endParaRPr lang="en-US" altLang="en-US" dirty="0">
              <a:latin typeface="+mj-lt"/>
            </a:endParaRPr>
          </a:p>
        </p:txBody>
      </p:sp>
      <p:sp>
        <p:nvSpPr>
          <p:cNvPr id="7" name="Foliennummernplatzhalter 3">
            <a:extLst>
              <a:ext uri="{FF2B5EF4-FFF2-40B4-BE49-F238E27FC236}">
                <a16:creationId xmlns:a16="http://schemas.microsoft.com/office/drawing/2014/main" id="{35F793DE-D69D-404E-BCAD-A5B6620B85FB}"/>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13</a:t>
            </a:fld>
            <a:endParaRPr lang="hr-HR" dirty="0"/>
          </a:p>
        </p:txBody>
      </p:sp>
      <p:sp>
        <p:nvSpPr>
          <p:cNvPr id="5" name="Rechteck 1">
            <a:extLst>
              <a:ext uri="{FF2B5EF4-FFF2-40B4-BE49-F238E27FC236}">
                <a16:creationId xmlns:a16="http://schemas.microsoft.com/office/drawing/2014/main" id="{D0E95A08-C123-45DC-962A-4EDA58404E0A}"/>
              </a:ext>
            </a:extLst>
          </p:cNvPr>
          <p:cNvSpPr>
            <a:spLocks noChangeArrowheads="1"/>
          </p:cNvSpPr>
          <p:nvPr/>
        </p:nvSpPr>
        <p:spPr bwMode="auto">
          <a:xfrm>
            <a:off x="9882156" y="6049926"/>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Pinto (2015).</a:t>
            </a:r>
          </a:p>
        </p:txBody>
      </p:sp>
    </p:spTree>
    <p:extLst>
      <p:ext uri="{BB962C8B-B14F-4D97-AF65-F5344CB8AC3E}">
        <p14:creationId xmlns:p14="http://schemas.microsoft.com/office/powerpoint/2010/main" val="36322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Title 4"/>
          <p:cNvSpPr>
            <a:spLocks noGrp="1"/>
          </p:cNvSpPr>
          <p:nvPr>
            <p:ph type="title"/>
          </p:nvPr>
        </p:nvSpPr>
        <p:spPr>
          <a:xfrm>
            <a:off x="609600" y="773113"/>
            <a:ext cx="11074400" cy="1143000"/>
          </a:xfrm>
        </p:spPr>
        <p:txBody>
          <a:bodyPr>
            <a:noAutofit/>
          </a:bodyPr>
          <a:lstStyle/>
          <a:p>
            <a:pPr eaLnBrk="1" hangingPunct="1"/>
            <a:r>
              <a:rPr lang="en-US" altLang="en-US" sz="4000" b="1" dirty="0">
                <a:latin typeface="+mj-lt"/>
              </a:rPr>
              <a:t>Sample Project Budget</a:t>
            </a:r>
            <a:br>
              <a:rPr lang="en-US" altLang="en-US" sz="4000" b="1" dirty="0">
                <a:latin typeface="+mj-lt"/>
              </a:rPr>
            </a:br>
            <a:endParaRPr lang="en-US" altLang="en-US" sz="4000" b="1" dirty="0">
              <a:latin typeface="+mj-lt"/>
            </a:endParaRPr>
          </a:p>
        </p:txBody>
      </p:sp>
      <p:sp>
        <p:nvSpPr>
          <p:cNvPr id="325638" name="Foliennummernplatzhalter 7"/>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4871BA86-5A8B-4300-AE1A-608EC7C6D7A4}" type="slidenum">
              <a:rPr lang="en-US" altLang="de-DE" sz="1200">
                <a:solidFill>
                  <a:schemeClr val="bg1"/>
                </a:solidFill>
                <a:ea typeface="MS Mincho" pitchFamily="49" charset="-128"/>
              </a:rPr>
              <a:pPr>
                <a:lnSpc>
                  <a:spcPct val="100000"/>
                </a:lnSpc>
                <a:spcBef>
                  <a:spcPct val="0"/>
                </a:spcBef>
                <a:buClrTx/>
                <a:buFontTx/>
                <a:buNone/>
              </a:pPr>
              <a:t>14</a:t>
            </a:fld>
            <a:endParaRPr lang="en-US" altLang="de-DE" sz="1200">
              <a:solidFill>
                <a:schemeClr val="bg1"/>
              </a:solidFill>
              <a:ea typeface="MS Mincho" pitchFamily="49" charset="-128"/>
            </a:endParaRPr>
          </a:p>
        </p:txBody>
      </p:sp>
      <p:sp>
        <p:nvSpPr>
          <p:cNvPr id="8" name="Foliennummernplatzhalter 3">
            <a:extLst>
              <a:ext uri="{FF2B5EF4-FFF2-40B4-BE49-F238E27FC236}">
                <a16:creationId xmlns:a16="http://schemas.microsoft.com/office/drawing/2014/main" id="{7F680F1D-BC2D-44E8-A899-3FDD0D283044}"/>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14</a:t>
            </a:fld>
            <a:endParaRPr lang="hr-HR" dirty="0"/>
          </a:p>
        </p:txBody>
      </p:sp>
      <p:graphicFrame>
        <p:nvGraphicFramePr>
          <p:cNvPr id="3" name="Tabelle 2">
            <a:extLst>
              <a:ext uri="{FF2B5EF4-FFF2-40B4-BE49-F238E27FC236}">
                <a16:creationId xmlns:a16="http://schemas.microsoft.com/office/drawing/2014/main" id="{63CDFDFF-39A6-4E26-8EFF-1714EF59A0C7}"/>
              </a:ext>
            </a:extLst>
          </p:cNvPr>
          <p:cNvGraphicFramePr>
            <a:graphicFrameLocks noGrp="1"/>
          </p:cNvGraphicFramePr>
          <p:nvPr>
            <p:extLst>
              <p:ext uri="{D42A27DB-BD31-4B8C-83A1-F6EECF244321}">
                <p14:modId xmlns:p14="http://schemas.microsoft.com/office/powerpoint/2010/main" val="2718702130"/>
              </p:ext>
            </p:extLst>
          </p:nvPr>
        </p:nvGraphicFramePr>
        <p:xfrm>
          <a:off x="1198880" y="1916112"/>
          <a:ext cx="8981440" cy="3524568"/>
        </p:xfrm>
        <a:graphic>
          <a:graphicData uri="http://schemas.openxmlformats.org/drawingml/2006/table">
            <a:tbl>
              <a:tblPr firstRow="1" bandRow="1">
                <a:tableStyleId>{93296810-A885-4BE3-A3E7-6D5BEEA58F35}</a:tableStyleId>
              </a:tblPr>
              <a:tblGrid>
                <a:gridCol w="2976880">
                  <a:extLst>
                    <a:ext uri="{9D8B030D-6E8A-4147-A177-3AD203B41FA5}">
                      <a16:colId xmlns:a16="http://schemas.microsoft.com/office/drawing/2014/main" val="3017491794"/>
                    </a:ext>
                  </a:extLst>
                </a:gridCol>
                <a:gridCol w="2133600">
                  <a:extLst>
                    <a:ext uri="{9D8B030D-6E8A-4147-A177-3AD203B41FA5}">
                      <a16:colId xmlns:a16="http://schemas.microsoft.com/office/drawing/2014/main" val="3272973376"/>
                    </a:ext>
                  </a:extLst>
                </a:gridCol>
                <a:gridCol w="1950720">
                  <a:extLst>
                    <a:ext uri="{9D8B030D-6E8A-4147-A177-3AD203B41FA5}">
                      <a16:colId xmlns:a16="http://schemas.microsoft.com/office/drawing/2014/main" val="765328001"/>
                    </a:ext>
                  </a:extLst>
                </a:gridCol>
                <a:gridCol w="1920240">
                  <a:extLst>
                    <a:ext uri="{9D8B030D-6E8A-4147-A177-3AD203B41FA5}">
                      <a16:colId xmlns:a16="http://schemas.microsoft.com/office/drawing/2014/main" val="2802730163"/>
                    </a:ext>
                  </a:extLst>
                </a:gridCol>
              </a:tblGrid>
              <a:tr h="472966">
                <a:tc>
                  <a:txBody>
                    <a:bodyPr/>
                    <a:lstStyle/>
                    <a:p>
                      <a:r>
                        <a:rPr lang="en-GB" sz="2000" noProof="0"/>
                        <a:t>Activity</a:t>
                      </a:r>
                    </a:p>
                  </a:txBody>
                  <a:tcPr/>
                </a:tc>
                <a:tc>
                  <a:txBody>
                    <a:bodyPr/>
                    <a:lstStyle/>
                    <a:p>
                      <a:pPr algn="ctr"/>
                      <a:r>
                        <a:rPr lang="en-GB" sz="2000" noProof="0" dirty="0"/>
                        <a:t>Direct Cost</a:t>
                      </a:r>
                    </a:p>
                  </a:txBody>
                  <a:tcPr/>
                </a:tc>
                <a:tc>
                  <a:txBody>
                    <a:bodyPr/>
                    <a:lstStyle/>
                    <a:p>
                      <a:pPr algn="ctr"/>
                      <a:r>
                        <a:rPr lang="en-GB" sz="2000" noProof="0"/>
                        <a:t>Overhead</a:t>
                      </a:r>
                    </a:p>
                  </a:txBody>
                  <a:tcPr/>
                </a:tc>
                <a:tc>
                  <a:txBody>
                    <a:bodyPr/>
                    <a:lstStyle/>
                    <a:p>
                      <a:pPr algn="ctr"/>
                      <a:r>
                        <a:rPr lang="en-GB" sz="2000" noProof="0"/>
                        <a:t>Total Costs</a:t>
                      </a:r>
                    </a:p>
                  </a:txBody>
                  <a:tcPr/>
                </a:tc>
                <a:extLst>
                  <a:ext uri="{0D108BD9-81ED-4DB2-BD59-A6C34878D82A}">
                    <a16:rowId xmlns:a16="http://schemas.microsoft.com/office/drawing/2014/main" val="1773440062"/>
                  </a:ext>
                </a:extLst>
              </a:tr>
              <a:tr h="816352">
                <a:tc>
                  <a:txBody>
                    <a:bodyPr/>
                    <a:lstStyle/>
                    <a:p>
                      <a:r>
                        <a:rPr lang="en-GB" sz="2000" noProof="0"/>
                        <a:t>1.3 Feasability study</a:t>
                      </a:r>
                    </a:p>
                  </a:txBody>
                  <a:tcPr/>
                </a:tc>
                <a:tc>
                  <a:txBody>
                    <a:bodyPr/>
                    <a:lstStyle/>
                    <a:p>
                      <a:pPr algn="ctr"/>
                      <a:r>
                        <a:rPr lang="en-GB" sz="2000" noProof="0"/>
                        <a:t>300</a:t>
                      </a:r>
                    </a:p>
                  </a:txBody>
                  <a:tcPr/>
                </a:tc>
                <a:tc>
                  <a:txBody>
                    <a:bodyPr/>
                    <a:lstStyle/>
                    <a:p>
                      <a:pPr algn="ctr"/>
                      <a:r>
                        <a:rPr lang="en-GB" sz="2000" noProof="0" dirty="0"/>
                        <a:t>60</a:t>
                      </a:r>
                    </a:p>
                  </a:txBody>
                  <a:tcPr/>
                </a:tc>
                <a:tc>
                  <a:txBody>
                    <a:bodyPr/>
                    <a:lstStyle/>
                    <a:p>
                      <a:pPr algn="ctr"/>
                      <a:r>
                        <a:rPr lang="en-GB" sz="2000" noProof="0" dirty="0"/>
                        <a:t>360</a:t>
                      </a:r>
                    </a:p>
                  </a:txBody>
                  <a:tcPr/>
                </a:tc>
                <a:extLst>
                  <a:ext uri="{0D108BD9-81ED-4DB2-BD59-A6C34878D82A}">
                    <a16:rowId xmlns:a16="http://schemas.microsoft.com/office/drawing/2014/main" val="4026209206"/>
                  </a:ext>
                </a:extLst>
              </a:tr>
              <a:tr h="472966">
                <a:tc>
                  <a:txBody>
                    <a:bodyPr/>
                    <a:lstStyle/>
                    <a:p>
                      <a:r>
                        <a:rPr lang="en-GB" sz="2000" noProof="0"/>
                        <a:t>2.1 Catering</a:t>
                      </a:r>
                    </a:p>
                  </a:txBody>
                  <a:tcPr/>
                </a:tc>
                <a:tc>
                  <a:txBody>
                    <a:bodyPr/>
                    <a:lstStyle/>
                    <a:p>
                      <a:pPr algn="ctr"/>
                      <a:r>
                        <a:rPr lang="en-GB" sz="2000" noProof="0"/>
                        <a:t>2500</a:t>
                      </a:r>
                    </a:p>
                  </a:txBody>
                  <a:tcPr/>
                </a:tc>
                <a:tc>
                  <a:txBody>
                    <a:bodyPr/>
                    <a:lstStyle/>
                    <a:p>
                      <a:pPr algn="ctr"/>
                      <a:r>
                        <a:rPr lang="en-GB" sz="2000" noProof="0"/>
                        <a:t>500</a:t>
                      </a:r>
                    </a:p>
                  </a:txBody>
                  <a:tcPr/>
                </a:tc>
                <a:tc>
                  <a:txBody>
                    <a:bodyPr/>
                    <a:lstStyle/>
                    <a:p>
                      <a:pPr algn="ctr"/>
                      <a:r>
                        <a:rPr lang="en-GB" sz="2000" noProof="0" dirty="0"/>
                        <a:t>3000</a:t>
                      </a:r>
                    </a:p>
                  </a:txBody>
                  <a:tcPr/>
                </a:tc>
                <a:extLst>
                  <a:ext uri="{0D108BD9-81ED-4DB2-BD59-A6C34878D82A}">
                    <a16:rowId xmlns:a16="http://schemas.microsoft.com/office/drawing/2014/main" val="622348157"/>
                  </a:ext>
                </a:extLst>
              </a:tr>
              <a:tr h="472966">
                <a:tc>
                  <a:txBody>
                    <a:bodyPr/>
                    <a:lstStyle/>
                    <a:p>
                      <a:r>
                        <a:rPr lang="en-GB" sz="2000" noProof="0"/>
                        <a:t>2.2 Music</a:t>
                      </a:r>
                    </a:p>
                  </a:txBody>
                  <a:tcPr/>
                </a:tc>
                <a:tc>
                  <a:txBody>
                    <a:bodyPr/>
                    <a:lstStyle/>
                    <a:p>
                      <a:pPr algn="ctr"/>
                      <a:r>
                        <a:rPr lang="en-GB" sz="2000" noProof="0"/>
                        <a:t>500</a:t>
                      </a:r>
                    </a:p>
                  </a:txBody>
                  <a:tcPr/>
                </a:tc>
                <a:tc>
                  <a:txBody>
                    <a:bodyPr/>
                    <a:lstStyle/>
                    <a:p>
                      <a:pPr algn="ctr"/>
                      <a:r>
                        <a:rPr lang="en-GB" sz="2000" noProof="0"/>
                        <a:t>100</a:t>
                      </a:r>
                    </a:p>
                  </a:txBody>
                  <a:tcPr/>
                </a:tc>
                <a:tc>
                  <a:txBody>
                    <a:bodyPr/>
                    <a:lstStyle/>
                    <a:p>
                      <a:pPr algn="ctr"/>
                      <a:r>
                        <a:rPr lang="en-GB" sz="2000" noProof="0" dirty="0"/>
                        <a:t>600</a:t>
                      </a:r>
                    </a:p>
                  </a:txBody>
                  <a:tcPr/>
                </a:tc>
                <a:extLst>
                  <a:ext uri="{0D108BD9-81ED-4DB2-BD59-A6C34878D82A}">
                    <a16:rowId xmlns:a16="http://schemas.microsoft.com/office/drawing/2014/main" val="3299530951"/>
                  </a:ext>
                </a:extLst>
              </a:tr>
              <a:tr h="816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t>3.2 Flyers and Posters</a:t>
                      </a:r>
                    </a:p>
                  </a:txBody>
                  <a:tcPr/>
                </a:tc>
                <a:tc>
                  <a:txBody>
                    <a:bodyPr/>
                    <a:lstStyle/>
                    <a:p>
                      <a:pPr algn="ctr"/>
                      <a:r>
                        <a:rPr lang="en-GB" sz="2000" noProof="0"/>
                        <a:t>300</a:t>
                      </a:r>
                    </a:p>
                  </a:txBody>
                  <a:tcPr/>
                </a:tc>
                <a:tc>
                  <a:txBody>
                    <a:bodyPr/>
                    <a:lstStyle/>
                    <a:p>
                      <a:pPr algn="ctr"/>
                      <a:r>
                        <a:rPr lang="en-GB" sz="2000" noProof="0"/>
                        <a:t>30</a:t>
                      </a:r>
                    </a:p>
                  </a:txBody>
                  <a:tcPr/>
                </a:tc>
                <a:tc>
                  <a:txBody>
                    <a:bodyPr/>
                    <a:lstStyle/>
                    <a:p>
                      <a:pPr algn="ctr"/>
                      <a:r>
                        <a:rPr lang="en-GB" sz="2000" noProof="0" dirty="0"/>
                        <a:t>330</a:t>
                      </a:r>
                    </a:p>
                  </a:txBody>
                  <a:tcPr/>
                </a:tc>
                <a:extLst>
                  <a:ext uri="{0D108BD9-81ED-4DB2-BD59-A6C34878D82A}">
                    <a16:rowId xmlns:a16="http://schemas.microsoft.com/office/drawing/2014/main" val="2401146296"/>
                  </a:ext>
                </a:extLst>
              </a:tr>
              <a:tr h="472966">
                <a:tc>
                  <a:txBody>
                    <a:bodyPr/>
                    <a:lstStyle/>
                    <a:p>
                      <a:r>
                        <a:rPr lang="en-GB" sz="2000" noProof="0"/>
                        <a:t>Social media adds</a:t>
                      </a:r>
                    </a:p>
                  </a:txBody>
                  <a:tcPr/>
                </a:tc>
                <a:tc>
                  <a:txBody>
                    <a:bodyPr/>
                    <a:lstStyle/>
                    <a:p>
                      <a:pPr algn="ctr"/>
                      <a:r>
                        <a:rPr lang="en-GB" sz="2000" noProof="0"/>
                        <a:t>300</a:t>
                      </a:r>
                    </a:p>
                  </a:txBody>
                  <a:tcPr/>
                </a:tc>
                <a:tc>
                  <a:txBody>
                    <a:bodyPr/>
                    <a:lstStyle/>
                    <a:p>
                      <a:pPr algn="ctr"/>
                      <a:r>
                        <a:rPr lang="en-GB" sz="2000" noProof="0"/>
                        <a:t>30</a:t>
                      </a:r>
                    </a:p>
                  </a:txBody>
                  <a:tcPr/>
                </a:tc>
                <a:tc>
                  <a:txBody>
                    <a:bodyPr/>
                    <a:lstStyle/>
                    <a:p>
                      <a:pPr algn="ctr"/>
                      <a:r>
                        <a:rPr lang="en-GB" sz="2000" noProof="0" dirty="0"/>
                        <a:t>330</a:t>
                      </a:r>
                    </a:p>
                  </a:txBody>
                  <a:tcPr/>
                </a:tc>
                <a:extLst>
                  <a:ext uri="{0D108BD9-81ED-4DB2-BD59-A6C34878D82A}">
                    <a16:rowId xmlns:a16="http://schemas.microsoft.com/office/drawing/2014/main" val="2032816300"/>
                  </a:ext>
                </a:extLst>
              </a:tr>
            </a:tbl>
          </a:graphicData>
        </a:graphic>
      </p:graphicFrame>
    </p:spTree>
    <p:extLst>
      <p:ext uri="{BB962C8B-B14F-4D97-AF65-F5344CB8AC3E}">
        <p14:creationId xmlns:p14="http://schemas.microsoft.com/office/powerpoint/2010/main" val="1843805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Title 1"/>
          <p:cNvSpPr>
            <a:spLocks noGrp="1"/>
          </p:cNvSpPr>
          <p:nvPr>
            <p:ph type="title"/>
          </p:nvPr>
        </p:nvSpPr>
        <p:spPr>
          <a:xfrm>
            <a:off x="757767" y="552451"/>
            <a:ext cx="10306473" cy="1508125"/>
          </a:xfrm>
        </p:spPr>
        <p:txBody>
          <a:bodyPr>
            <a:noAutofit/>
          </a:bodyPr>
          <a:lstStyle/>
          <a:p>
            <a:pPr eaLnBrk="1" hangingPunct="1"/>
            <a:r>
              <a:rPr lang="en-US" altLang="en-US" sz="4000" b="1" dirty="0">
                <a:latin typeface="+mj-lt"/>
              </a:rPr>
              <a:t>Sample Budget Tracking Planned and Actual Activity Costs</a:t>
            </a:r>
            <a:br>
              <a:rPr lang="en-US" altLang="en-US" sz="4000" b="1" dirty="0">
                <a:latin typeface="+mj-lt"/>
              </a:rPr>
            </a:br>
            <a:endParaRPr lang="en-US" altLang="en-US" sz="4000" b="1" dirty="0">
              <a:latin typeface="+mj-lt"/>
            </a:endParaRPr>
          </a:p>
        </p:txBody>
      </p:sp>
      <p:sp>
        <p:nvSpPr>
          <p:cNvPr id="8" name="Foliennummernplatzhalter 3">
            <a:extLst>
              <a:ext uri="{FF2B5EF4-FFF2-40B4-BE49-F238E27FC236}">
                <a16:creationId xmlns:a16="http://schemas.microsoft.com/office/drawing/2014/main" id="{733549DE-238D-4BDE-A4AD-AB42BCA02B73}"/>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15</a:t>
            </a:fld>
            <a:endParaRPr lang="hr-HR" dirty="0"/>
          </a:p>
        </p:txBody>
      </p:sp>
      <p:graphicFrame>
        <p:nvGraphicFramePr>
          <p:cNvPr id="6" name="Tabelle 5">
            <a:extLst>
              <a:ext uri="{FF2B5EF4-FFF2-40B4-BE49-F238E27FC236}">
                <a16:creationId xmlns:a16="http://schemas.microsoft.com/office/drawing/2014/main" id="{2E4F96AB-2B82-4A4F-A8D7-A3A03D1C8FDF}"/>
              </a:ext>
            </a:extLst>
          </p:cNvPr>
          <p:cNvGraphicFramePr>
            <a:graphicFrameLocks noGrp="1"/>
          </p:cNvGraphicFramePr>
          <p:nvPr>
            <p:extLst>
              <p:ext uri="{D42A27DB-BD31-4B8C-83A1-F6EECF244321}">
                <p14:modId xmlns:p14="http://schemas.microsoft.com/office/powerpoint/2010/main" val="2730390221"/>
              </p:ext>
            </p:extLst>
          </p:nvPr>
        </p:nvGraphicFramePr>
        <p:xfrm>
          <a:off x="1198880" y="1916112"/>
          <a:ext cx="8981440" cy="3573890"/>
        </p:xfrm>
        <a:graphic>
          <a:graphicData uri="http://schemas.openxmlformats.org/drawingml/2006/table">
            <a:tbl>
              <a:tblPr firstRow="1" bandRow="1">
                <a:tableStyleId>{93296810-A885-4BE3-A3E7-6D5BEEA58F35}</a:tableStyleId>
              </a:tblPr>
              <a:tblGrid>
                <a:gridCol w="2976880">
                  <a:extLst>
                    <a:ext uri="{9D8B030D-6E8A-4147-A177-3AD203B41FA5}">
                      <a16:colId xmlns:a16="http://schemas.microsoft.com/office/drawing/2014/main" val="3017491794"/>
                    </a:ext>
                  </a:extLst>
                </a:gridCol>
                <a:gridCol w="2133600">
                  <a:extLst>
                    <a:ext uri="{9D8B030D-6E8A-4147-A177-3AD203B41FA5}">
                      <a16:colId xmlns:a16="http://schemas.microsoft.com/office/drawing/2014/main" val="3272973376"/>
                    </a:ext>
                  </a:extLst>
                </a:gridCol>
                <a:gridCol w="1950720">
                  <a:extLst>
                    <a:ext uri="{9D8B030D-6E8A-4147-A177-3AD203B41FA5}">
                      <a16:colId xmlns:a16="http://schemas.microsoft.com/office/drawing/2014/main" val="765328001"/>
                    </a:ext>
                  </a:extLst>
                </a:gridCol>
                <a:gridCol w="1920240">
                  <a:extLst>
                    <a:ext uri="{9D8B030D-6E8A-4147-A177-3AD203B41FA5}">
                      <a16:colId xmlns:a16="http://schemas.microsoft.com/office/drawing/2014/main" val="2802730163"/>
                    </a:ext>
                  </a:extLst>
                </a:gridCol>
              </a:tblGrid>
              <a:tr h="522288">
                <a:tc>
                  <a:txBody>
                    <a:bodyPr/>
                    <a:lstStyle/>
                    <a:p>
                      <a:r>
                        <a:rPr lang="en-GB" sz="2000" noProof="0"/>
                        <a:t>Activity</a:t>
                      </a:r>
                    </a:p>
                  </a:txBody>
                  <a:tcPr/>
                </a:tc>
                <a:tc>
                  <a:txBody>
                    <a:bodyPr/>
                    <a:lstStyle/>
                    <a:p>
                      <a:pPr algn="ctr"/>
                      <a:r>
                        <a:rPr lang="en-GB" sz="2000" noProof="0" dirty="0"/>
                        <a:t>Planned</a:t>
                      </a:r>
                    </a:p>
                  </a:txBody>
                  <a:tcPr/>
                </a:tc>
                <a:tc>
                  <a:txBody>
                    <a:bodyPr/>
                    <a:lstStyle/>
                    <a:p>
                      <a:pPr algn="ctr"/>
                      <a:r>
                        <a:rPr lang="en-GB" sz="2000" noProof="0" dirty="0"/>
                        <a:t>Actual</a:t>
                      </a:r>
                    </a:p>
                  </a:txBody>
                  <a:tcPr/>
                </a:tc>
                <a:tc>
                  <a:txBody>
                    <a:bodyPr/>
                    <a:lstStyle/>
                    <a:p>
                      <a:pPr algn="ctr"/>
                      <a:r>
                        <a:rPr lang="en-GB" sz="2000" noProof="0" dirty="0"/>
                        <a:t>Variance</a:t>
                      </a:r>
                    </a:p>
                  </a:txBody>
                  <a:tcPr/>
                </a:tc>
                <a:extLst>
                  <a:ext uri="{0D108BD9-81ED-4DB2-BD59-A6C34878D82A}">
                    <a16:rowId xmlns:a16="http://schemas.microsoft.com/office/drawing/2014/main" val="1773440062"/>
                  </a:ext>
                </a:extLst>
              </a:tr>
              <a:tr h="816352">
                <a:tc>
                  <a:txBody>
                    <a:bodyPr/>
                    <a:lstStyle/>
                    <a:p>
                      <a:r>
                        <a:rPr lang="en-GB" sz="2000" noProof="0" dirty="0"/>
                        <a:t>1.3 </a:t>
                      </a:r>
                      <a:r>
                        <a:rPr lang="en-GB" sz="2000" noProof="0" dirty="0" err="1"/>
                        <a:t>Feasability</a:t>
                      </a:r>
                      <a:r>
                        <a:rPr lang="en-GB" sz="2000" noProof="0" dirty="0"/>
                        <a:t> study</a:t>
                      </a:r>
                    </a:p>
                  </a:txBody>
                  <a:tcPr/>
                </a:tc>
                <a:tc>
                  <a:txBody>
                    <a:bodyPr/>
                    <a:lstStyle/>
                    <a:p>
                      <a:pPr algn="ctr"/>
                      <a:r>
                        <a:rPr lang="en-GB" sz="2000" noProof="0"/>
                        <a:t>300</a:t>
                      </a:r>
                    </a:p>
                  </a:txBody>
                  <a:tcPr/>
                </a:tc>
                <a:tc>
                  <a:txBody>
                    <a:bodyPr/>
                    <a:lstStyle/>
                    <a:p>
                      <a:pPr algn="ctr"/>
                      <a:r>
                        <a:rPr lang="en-GB" sz="2000" noProof="0" dirty="0"/>
                        <a:t>400</a:t>
                      </a:r>
                    </a:p>
                  </a:txBody>
                  <a:tcPr/>
                </a:tc>
                <a:tc>
                  <a:txBody>
                    <a:bodyPr/>
                    <a:lstStyle/>
                    <a:p>
                      <a:pPr algn="ctr"/>
                      <a:r>
                        <a:rPr lang="en-GB" sz="2000" noProof="0" dirty="0"/>
                        <a:t>-100</a:t>
                      </a:r>
                    </a:p>
                  </a:txBody>
                  <a:tcPr/>
                </a:tc>
                <a:extLst>
                  <a:ext uri="{0D108BD9-81ED-4DB2-BD59-A6C34878D82A}">
                    <a16:rowId xmlns:a16="http://schemas.microsoft.com/office/drawing/2014/main" val="4026209206"/>
                  </a:ext>
                </a:extLst>
              </a:tr>
              <a:tr h="472966">
                <a:tc>
                  <a:txBody>
                    <a:bodyPr/>
                    <a:lstStyle/>
                    <a:p>
                      <a:r>
                        <a:rPr lang="en-GB" sz="2000" noProof="0"/>
                        <a:t>2.1 Catering</a:t>
                      </a:r>
                    </a:p>
                  </a:txBody>
                  <a:tcPr/>
                </a:tc>
                <a:tc>
                  <a:txBody>
                    <a:bodyPr/>
                    <a:lstStyle/>
                    <a:p>
                      <a:pPr algn="ctr"/>
                      <a:r>
                        <a:rPr lang="en-GB" sz="2000" noProof="0"/>
                        <a:t>2500</a:t>
                      </a:r>
                    </a:p>
                  </a:txBody>
                  <a:tcPr/>
                </a:tc>
                <a:tc>
                  <a:txBody>
                    <a:bodyPr/>
                    <a:lstStyle/>
                    <a:p>
                      <a:pPr algn="ctr"/>
                      <a:r>
                        <a:rPr lang="en-GB" sz="2000" noProof="0" dirty="0"/>
                        <a:t>2500</a:t>
                      </a:r>
                    </a:p>
                  </a:txBody>
                  <a:tcPr/>
                </a:tc>
                <a:tc>
                  <a:txBody>
                    <a:bodyPr/>
                    <a:lstStyle/>
                    <a:p>
                      <a:pPr algn="ctr"/>
                      <a:r>
                        <a:rPr lang="en-GB" sz="2000" noProof="0" dirty="0"/>
                        <a:t>0</a:t>
                      </a:r>
                    </a:p>
                  </a:txBody>
                  <a:tcPr/>
                </a:tc>
                <a:extLst>
                  <a:ext uri="{0D108BD9-81ED-4DB2-BD59-A6C34878D82A}">
                    <a16:rowId xmlns:a16="http://schemas.microsoft.com/office/drawing/2014/main" val="622348157"/>
                  </a:ext>
                </a:extLst>
              </a:tr>
              <a:tr h="472966">
                <a:tc>
                  <a:txBody>
                    <a:bodyPr/>
                    <a:lstStyle/>
                    <a:p>
                      <a:r>
                        <a:rPr lang="en-GB" sz="2000" noProof="0"/>
                        <a:t>2.2 Music</a:t>
                      </a:r>
                    </a:p>
                  </a:txBody>
                  <a:tcPr/>
                </a:tc>
                <a:tc>
                  <a:txBody>
                    <a:bodyPr/>
                    <a:lstStyle/>
                    <a:p>
                      <a:pPr algn="ctr"/>
                      <a:r>
                        <a:rPr lang="en-GB" sz="2000" noProof="0"/>
                        <a:t>500</a:t>
                      </a:r>
                    </a:p>
                  </a:txBody>
                  <a:tcPr/>
                </a:tc>
                <a:tc>
                  <a:txBody>
                    <a:bodyPr/>
                    <a:lstStyle/>
                    <a:p>
                      <a:pPr algn="ctr"/>
                      <a:r>
                        <a:rPr lang="en-GB" sz="2000" noProof="0" dirty="0"/>
                        <a:t>550</a:t>
                      </a:r>
                    </a:p>
                  </a:txBody>
                  <a:tcPr/>
                </a:tc>
                <a:tc>
                  <a:txBody>
                    <a:bodyPr/>
                    <a:lstStyle/>
                    <a:p>
                      <a:pPr algn="ctr"/>
                      <a:r>
                        <a:rPr lang="en-GB" sz="2000" noProof="0" dirty="0"/>
                        <a:t>-50</a:t>
                      </a:r>
                    </a:p>
                  </a:txBody>
                  <a:tcPr/>
                </a:tc>
                <a:extLst>
                  <a:ext uri="{0D108BD9-81ED-4DB2-BD59-A6C34878D82A}">
                    <a16:rowId xmlns:a16="http://schemas.microsoft.com/office/drawing/2014/main" val="3299530951"/>
                  </a:ext>
                </a:extLst>
              </a:tr>
              <a:tr h="816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t>3.2 Flyers and Posters</a:t>
                      </a:r>
                    </a:p>
                  </a:txBody>
                  <a:tcPr/>
                </a:tc>
                <a:tc>
                  <a:txBody>
                    <a:bodyPr/>
                    <a:lstStyle/>
                    <a:p>
                      <a:pPr algn="ctr"/>
                      <a:r>
                        <a:rPr lang="en-GB" sz="2000" noProof="0"/>
                        <a:t>300</a:t>
                      </a:r>
                    </a:p>
                  </a:txBody>
                  <a:tcPr/>
                </a:tc>
                <a:tc>
                  <a:txBody>
                    <a:bodyPr/>
                    <a:lstStyle/>
                    <a:p>
                      <a:pPr algn="ctr"/>
                      <a:r>
                        <a:rPr lang="en-GB" sz="2000" noProof="0" dirty="0"/>
                        <a:t>250</a:t>
                      </a:r>
                    </a:p>
                  </a:txBody>
                  <a:tcPr/>
                </a:tc>
                <a:tc>
                  <a:txBody>
                    <a:bodyPr/>
                    <a:lstStyle/>
                    <a:p>
                      <a:pPr algn="ctr"/>
                      <a:r>
                        <a:rPr lang="en-GB" sz="2000" noProof="0" dirty="0"/>
                        <a:t>+50</a:t>
                      </a:r>
                    </a:p>
                  </a:txBody>
                  <a:tcPr/>
                </a:tc>
                <a:extLst>
                  <a:ext uri="{0D108BD9-81ED-4DB2-BD59-A6C34878D82A}">
                    <a16:rowId xmlns:a16="http://schemas.microsoft.com/office/drawing/2014/main" val="2401146296"/>
                  </a:ext>
                </a:extLst>
              </a:tr>
              <a:tr h="472966">
                <a:tc>
                  <a:txBody>
                    <a:bodyPr/>
                    <a:lstStyle/>
                    <a:p>
                      <a:r>
                        <a:rPr lang="en-GB" sz="2000" noProof="0"/>
                        <a:t>Social media adds</a:t>
                      </a:r>
                    </a:p>
                  </a:txBody>
                  <a:tcPr/>
                </a:tc>
                <a:tc>
                  <a:txBody>
                    <a:bodyPr/>
                    <a:lstStyle/>
                    <a:p>
                      <a:pPr algn="ctr"/>
                      <a:r>
                        <a:rPr lang="en-GB" sz="2000" noProof="0"/>
                        <a:t>300</a:t>
                      </a:r>
                    </a:p>
                  </a:txBody>
                  <a:tcPr/>
                </a:tc>
                <a:tc>
                  <a:txBody>
                    <a:bodyPr/>
                    <a:lstStyle/>
                    <a:p>
                      <a:pPr algn="ctr"/>
                      <a:r>
                        <a:rPr lang="en-GB" sz="2000" noProof="0" dirty="0"/>
                        <a:t>300</a:t>
                      </a:r>
                    </a:p>
                  </a:txBody>
                  <a:tcPr/>
                </a:tc>
                <a:tc>
                  <a:txBody>
                    <a:bodyPr/>
                    <a:lstStyle/>
                    <a:p>
                      <a:pPr algn="ctr"/>
                      <a:r>
                        <a:rPr lang="en-GB" sz="2000" noProof="0" dirty="0"/>
                        <a:t>0</a:t>
                      </a:r>
                    </a:p>
                  </a:txBody>
                  <a:tcPr/>
                </a:tc>
                <a:extLst>
                  <a:ext uri="{0D108BD9-81ED-4DB2-BD59-A6C34878D82A}">
                    <a16:rowId xmlns:a16="http://schemas.microsoft.com/office/drawing/2014/main" val="2032816300"/>
                  </a:ext>
                </a:extLst>
              </a:tr>
            </a:tbl>
          </a:graphicData>
        </a:graphic>
      </p:graphicFrame>
    </p:spTree>
    <p:extLst>
      <p:ext uri="{BB962C8B-B14F-4D97-AF65-F5344CB8AC3E}">
        <p14:creationId xmlns:p14="http://schemas.microsoft.com/office/powerpoint/2010/main" val="182682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itle 1"/>
          <p:cNvSpPr>
            <a:spLocks noGrp="1"/>
          </p:cNvSpPr>
          <p:nvPr>
            <p:ph type="title"/>
          </p:nvPr>
        </p:nvSpPr>
        <p:spPr>
          <a:xfrm>
            <a:off x="609600" y="773113"/>
            <a:ext cx="11074400" cy="1143000"/>
          </a:xfrm>
        </p:spPr>
        <p:txBody>
          <a:bodyPr>
            <a:normAutofit/>
          </a:bodyPr>
          <a:lstStyle/>
          <a:p>
            <a:pPr eaLnBrk="1" hangingPunct="1"/>
            <a:r>
              <a:rPr lang="en-US" altLang="en-US" sz="4000" b="1" dirty="0">
                <a:latin typeface="+mj-lt"/>
              </a:rPr>
              <a:t>Example of a Time-Phased Budget</a:t>
            </a:r>
            <a:br>
              <a:rPr lang="en-US" altLang="en-US" sz="4000" b="1" dirty="0">
                <a:latin typeface="+mj-lt"/>
              </a:rPr>
            </a:br>
            <a:endParaRPr lang="en-US" altLang="en-US" sz="1600" b="1" dirty="0">
              <a:latin typeface="+mj-lt"/>
            </a:endParaRPr>
          </a:p>
        </p:txBody>
      </p:sp>
      <p:sp>
        <p:nvSpPr>
          <p:cNvPr id="5" name="Foliennummernplatzhalter 3">
            <a:extLst>
              <a:ext uri="{FF2B5EF4-FFF2-40B4-BE49-F238E27FC236}">
                <a16:creationId xmlns:a16="http://schemas.microsoft.com/office/drawing/2014/main" id="{91F1538E-2F2B-4FD1-A797-9D7356FD8D77}"/>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16</a:t>
            </a:fld>
            <a:endParaRPr lang="hr-HR" dirty="0"/>
          </a:p>
        </p:txBody>
      </p:sp>
      <p:graphicFrame>
        <p:nvGraphicFramePr>
          <p:cNvPr id="6" name="Tabelle 5">
            <a:extLst>
              <a:ext uri="{FF2B5EF4-FFF2-40B4-BE49-F238E27FC236}">
                <a16:creationId xmlns:a16="http://schemas.microsoft.com/office/drawing/2014/main" id="{5EC387AE-1EB6-4B6C-B9C1-5E10B04BB323}"/>
              </a:ext>
            </a:extLst>
          </p:cNvPr>
          <p:cNvGraphicFramePr>
            <a:graphicFrameLocks noGrp="1"/>
          </p:cNvGraphicFramePr>
          <p:nvPr>
            <p:extLst>
              <p:ext uri="{D42A27DB-BD31-4B8C-83A1-F6EECF244321}">
                <p14:modId xmlns:p14="http://schemas.microsoft.com/office/powerpoint/2010/main" val="2399524109"/>
              </p:ext>
            </p:extLst>
          </p:nvPr>
        </p:nvGraphicFramePr>
        <p:xfrm>
          <a:off x="609600" y="1605305"/>
          <a:ext cx="10041933" cy="4698574"/>
        </p:xfrm>
        <a:graphic>
          <a:graphicData uri="http://schemas.openxmlformats.org/drawingml/2006/table">
            <a:tbl>
              <a:tblPr firstRow="1" bandRow="1">
                <a:tableStyleId>{93296810-A885-4BE3-A3E7-6D5BEEA58F35}</a:tableStyleId>
              </a:tblPr>
              <a:tblGrid>
                <a:gridCol w="2320416">
                  <a:extLst>
                    <a:ext uri="{9D8B030D-6E8A-4147-A177-3AD203B41FA5}">
                      <a16:colId xmlns:a16="http://schemas.microsoft.com/office/drawing/2014/main" val="3017491794"/>
                    </a:ext>
                  </a:extLst>
                </a:gridCol>
                <a:gridCol w="1663096">
                  <a:extLst>
                    <a:ext uri="{9D8B030D-6E8A-4147-A177-3AD203B41FA5}">
                      <a16:colId xmlns:a16="http://schemas.microsoft.com/office/drawing/2014/main" val="3272973376"/>
                    </a:ext>
                  </a:extLst>
                </a:gridCol>
                <a:gridCol w="1520545">
                  <a:extLst>
                    <a:ext uri="{9D8B030D-6E8A-4147-A177-3AD203B41FA5}">
                      <a16:colId xmlns:a16="http://schemas.microsoft.com/office/drawing/2014/main" val="765328001"/>
                    </a:ext>
                  </a:extLst>
                </a:gridCol>
                <a:gridCol w="1520545">
                  <a:extLst>
                    <a:ext uri="{9D8B030D-6E8A-4147-A177-3AD203B41FA5}">
                      <a16:colId xmlns:a16="http://schemas.microsoft.com/office/drawing/2014/main" val="3144872230"/>
                    </a:ext>
                  </a:extLst>
                </a:gridCol>
                <a:gridCol w="1520545">
                  <a:extLst>
                    <a:ext uri="{9D8B030D-6E8A-4147-A177-3AD203B41FA5}">
                      <a16:colId xmlns:a16="http://schemas.microsoft.com/office/drawing/2014/main" val="349179947"/>
                    </a:ext>
                  </a:extLst>
                </a:gridCol>
                <a:gridCol w="1496786">
                  <a:extLst>
                    <a:ext uri="{9D8B030D-6E8A-4147-A177-3AD203B41FA5}">
                      <a16:colId xmlns:a16="http://schemas.microsoft.com/office/drawing/2014/main" val="2802730163"/>
                    </a:ext>
                  </a:extLst>
                </a:gridCol>
              </a:tblGrid>
              <a:tr h="522288">
                <a:tc>
                  <a:txBody>
                    <a:bodyPr/>
                    <a:lstStyle/>
                    <a:p>
                      <a:r>
                        <a:rPr lang="en-GB" sz="2000" noProof="0"/>
                        <a:t>Activity</a:t>
                      </a:r>
                    </a:p>
                  </a:txBody>
                  <a:tcPr/>
                </a:tc>
                <a:tc>
                  <a:txBody>
                    <a:bodyPr/>
                    <a:lstStyle/>
                    <a:p>
                      <a:pPr algn="ctr"/>
                      <a:r>
                        <a:rPr lang="en-GB" sz="2000" noProof="0" dirty="0"/>
                        <a:t>January</a:t>
                      </a:r>
                    </a:p>
                  </a:txBody>
                  <a:tcPr/>
                </a:tc>
                <a:tc>
                  <a:txBody>
                    <a:bodyPr/>
                    <a:lstStyle/>
                    <a:p>
                      <a:pPr algn="ctr"/>
                      <a:r>
                        <a:rPr lang="en-GB" sz="2000" noProof="0" dirty="0"/>
                        <a:t>February</a:t>
                      </a:r>
                    </a:p>
                  </a:txBody>
                  <a:tcPr/>
                </a:tc>
                <a:tc>
                  <a:txBody>
                    <a:bodyPr/>
                    <a:lstStyle/>
                    <a:p>
                      <a:pPr algn="ctr"/>
                      <a:r>
                        <a:rPr lang="en-GB" sz="2000" noProof="0" dirty="0"/>
                        <a:t>March</a:t>
                      </a:r>
                    </a:p>
                  </a:txBody>
                  <a:tcPr/>
                </a:tc>
                <a:tc>
                  <a:txBody>
                    <a:bodyPr/>
                    <a:lstStyle/>
                    <a:p>
                      <a:pPr algn="ctr"/>
                      <a:r>
                        <a:rPr lang="en-GB" sz="2000" noProof="0" dirty="0"/>
                        <a:t>April</a:t>
                      </a:r>
                    </a:p>
                  </a:txBody>
                  <a:tcPr/>
                </a:tc>
                <a:tc>
                  <a:txBody>
                    <a:bodyPr/>
                    <a:lstStyle/>
                    <a:p>
                      <a:pPr algn="ctr"/>
                      <a:r>
                        <a:rPr lang="en-GB" sz="2000" noProof="0" dirty="0"/>
                        <a:t>Total by activity</a:t>
                      </a:r>
                    </a:p>
                  </a:txBody>
                  <a:tcPr/>
                </a:tc>
                <a:extLst>
                  <a:ext uri="{0D108BD9-81ED-4DB2-BD59-A6C34878D82A}">
                    <a16:rowId xmlns:a16="http://schemas.microsoft.com/office/drawing/2014/main" val="1773440062"/>
                  </a:ext>
                </a:extLst>
              </a:tr>
              <a:tr h="816352">
                <a:tc>
                  <a:txBody>
                    <a:bodyPr/>
                    <a:lstStyle/>
                    <a:p>
                      <a:r>
                        <a:rPr lang="en-GB" sz="2000" noProof="0" dirty="0"/>
                        <a:t>1.3 </a:t>
                      </a:r>
                      <a:r>
                        <a:rPr lang="en-GB" sz="2000" noProof="0" dirty="0" err="1"/>
                        <a:t>Feasability</a:t>
                      </a:r>
                      <a:r>
                        <a:rPr lang="en-GB" sz="2000" noProof="0" dirty="0"/>
                        <a:t> study</a:t>
                      </a:r>
                    </a:p>
                  </a:txBody>
                  <a:tcPr/>
                </a:tc>
                <a:tc>
                  <a:txBody>
                    <a:bodyPr/>
                    <a:lstStyle/>
                    <a:p>
                      <a:pPr algn="ctr"/>
                      <a:r>
                        <a:rPr lang="en-GB" sz="2000" noProof="0" dirty="0"/>
                        <a:t>300</a:t>
                      </a:r>
                    </a:p>
                  </a:txBody>
                  <a:tcPr/>
                </a:tc>
                <a:tc>
                  <a:txBody>
                    <a:bodyPr/>
                    <a:lstStyle/>
                    <a:p>
                      <a:pPr algn="ctr"/>
                      <a:endParaRPr lang="en-GB" sz="2000" noProof="0" dirty="0"/>
                    </a:p>
                  </a:txBody>
                  <a:tcPr/>
                </a:tc>
                <a:tc>
                  <a:txBody>
                    <a:bodyPr/>
                    <a:lstStyle/>
                    <a:p>
                      <a:pPr algn="ctr"/>
                      <a:endParaRPr lang="en-GB" sz="2000" noProof="0" dirty="0"/>
                    </a:p>
                  </a:txBody>
                  <a:tcPr/>
                </a:tc>
                <a:tc>
                  <a:txBody>
                    <a:bodyPr/>
                    <a:lstStyle/>
                    <a:p>
                      <a:pPr algn="ctr"/>
                      <a:endParaRPr lang="en-GB" sz="2000" noProof="0" dirty="0"/>
                    </a:p>
                  </a:txBody>
                  <a:tcPr/>
                </a:tc>
                <a:tc>
                  <a:txBody>
                    <a:bodyPr/>
                    <a:lstStyle/>
                    <a:p>
                      <a:pPr algn="ctr"/>
                      <a:r>
                        <a:rPr lang="en-GB" sz="2000" b="1" noProof="0" dirty="0"/>
                        <a:t>300</a:t>
                      </a:r>
                    </a:p>
                  </a:txBody>
                  <a:tcPr/>
                </a:tc>
                <a:extLst>
                  <a:ext uri="{0D108BD9-81ED-4DB2-BD59-A6C34878D82A}">
                    <a16:rowId xmlns:a16="http://schemas.microsoft.com/office/drawing/2014/main" val="4026209206"/>
                  </a:ext>
                </a:extLst>
              </a:tr>
              <a:tr h="472966">
                <a:tc>
                  <a:txBody>
                    <a:bodyPr/>
                    <a:lstStyle/>
                    <a:p>
                      <a:r>
                        <a:rPr lang="en-GB" sz="2000" noProof="0"/>
                        <a:t>2.1 Catering</a:t>
                      </a:r>
                    </a:p>
                  </a:txBody>
                  <a:tcPr/>
                </a:tc>
                <a:tc>
                  <a:txBody>
                    <a:bodyPr/>
                    <a:lstStyle/>
                    <a:p>
                      <a:pPr algn="ctr"/>
                      <a:endParaRPr lang="en-GB" sz="2000" noProof="0" dirty="0"/>
                    </a:p>
                  </a:txBody>
                  <a:tcPr/>
                </a:tc>
                <a:tc>
                  <a:txBody>
                    <a:bodyPr/>
                    <a:lstStyle/>
                    <a:p>
                      <a:pPr algn="ctr"/>
                      <a:endParaRPr lang="en-GB" sz="2000" noProof="0" dirty="0"/>
                    </a:p>
                  </a:txBody>
                  <a:tcPr/>
                </a:tc>
                <a:tc>
                  <a:txBody>
                    <a:bodyPr/>
                    <a:lstStyle/>
                    <a:p>
                      <a:pPr algn="ctr"/>
                      <a:r>
                        <a:rPr lang="en-GB" sz="2000" noProof="0" dirty="0"/>
                        <a:t>1000</a:t>
                      </a:r>
                    </a:p>
                  </a:txBody>
                  <a:tcPr/>
                </a:tc>
                <a:tc>
                  <a:txBody>
                    <a:bodyPr/>
                    <a:lstStyle/>
                    <a:p>
                      <a:pPr algn="ctr"/>
                      <a:r>
                        <a:rPr lang="en-GB" sz="2000" noProof="0" dirty="0"/>
                        <a:t>1500</a:t>
                      </a:r>
                    </a:p>
                  </a:txBody>
                  <a:tcPr/>
                </a:tc>
                <a:tc>
                  <a:txBody>
                    <a:bodyPr/>
                    <a:lstStyle/>
                    <a:p>
                      <a:pPr algn="ctr"/>
                      <a:r>
                        <a:rPr lang="en-GB" sz="2000" b="1" noProof="0" dirty="0"/>
                        <a:t>2500</a:t>
                      </a:r>
                    </a:p>
                  </a:txBody>
                  <a:tcPr/>
                </a:tc>
                <a:extLst>
                  <a:ext uri="{0D108BD9-81ED-4DB2-BD59-A6C34878D82A}">
                    <a16:rowId xmlns:a16="http://schemas.microsoft.com/office/drawing/2014/main" val="622348157"/>
                  </a:ext>
                </a:extLst>
              </a:tr>
              <a:tr h="472966">
                <a:tc>
                  <a:txBody>
                    <a:bodyPr/>
                    <a:lstStyle/>
                    <a:p>
                      <a:r>
                        <a:rPr lang="en-GB" sz="2000" noProof="0"/>
                        <a:t>2.2 Music</a:t>
                      </a:r>
                    </a:p>
                  </a:txBody>
                  <a:tcPr/>
                </a:tc>
                <a:tc>
                  <a:txBody>
                    <a:bodyPr/>
                    <a:lstStyle/>
                    <a:p>
                      <a:pPr algn="ctr"/>
                      <a:endParaRPr lang="en-GB" sz="2000" noProof="0" dirty="0"/>
                    </a:p>
                  </a:txBody>
                  <a:tcPr/>
                </a:tc>
                <a:tc>
                  <a:txBody>
                    <a:bodyPr/>
                    <a:lstStyle/>
                    <a:p>
                      <a:pPr algn="ctr"/>
                      <a:endParaRPr lang="en-GB" sz="2000" noProof="0" dirty="0"/>
                    </a:p>
                  </a:txBody>
                  <a:tcPr/>
                </a:tc>
                <a:tc>
                  <a:txBody>
                    <a:bodyPr/>
                    <a:lstStyle/>
                    <a:p>
                      <a:pPr algn="ctr"/>
                      <a:endParaRPr lang="en-GB" sz="2000" noProof="0" dirty="0"/>
                    </a:p>
                  </a:txBody>
                  <a:tcPr/>
                </a:tc>
                <a:tc>
                  <a:txBody>
                    <a:bodyPr/>
                    <a:lstStyle/>
                    <a:p>
                      <a:pPr algn="ctr"/>
                      <a:r>
                        <a:rPr lang="en-GB" sz="2000" noProof="0" dirty="0"/>
                        <a:t>500</a:t>
                      </a:r>
                    </a:p>
                  </a:txBody>
                  <a:tcPr/>
                </a:tc>
                <a:tc>
                  <a:txBody>
                    <a:bodyPr/>
                    <a:lstStyle/>
                    <a:p>
                      <a:pPr algn="ctr"/>
                      <a:r>
                        <a:rPr lang="en-GB" sz="2000" b="1" noProof="0" dirty="0"/>
                        <a:t>500</a:t>
                      </a:r>
                    </a:p>
                  </a:txBody>
                  <a:tcPr/>
                </a:tc>
                <a:extLst>
                  <a:ext uri="{0D108BD9-81ED-4DB2-BD59-A6C34878D82A}">
                    <a16:rowId xmlns:a16="http://schemas.microsoft.com/office/drawing/2014/main" val="3299530951"/>
                  </a:ext>
                </a:extLst>
              </a:tr>
              <a:tr h="816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t>3.2 Flyers and Posters</a:t>
                      </a:r>
                    </a:p>
                  </a:txBody>
                  <a:tcPr/>
                </a:tc>
                <a:tc>
                  <a:txBody>
                    <a:bodyPr/>
                    <a:lstStyle/>
                    <a:p>
                      <a:pPr algn="ctr"/>
                      <a:endParaRPr lang="en-GB" sz="2000" noProof="0" dirty="0"/>
                    </a:p>
                  </a:txBody>
                  <a:tcPr/>
                </a:tc>
                <a:tc>
                  <a:txBody>
                    <a:bodyPr/>
                    <a:lstStyle/>
                    <a:p>
                      <a:pPr algn="ctr"/>
                      <a:r>
                        <a:rPr lang="en-GB" sz="2000" noProof="0" dirty="0"/>
                        <a:t>200</a:t>
                      </a:r>
                    </a:p>
                  </a:txBody>
                  <a:tcPr/>
                </a:tc>
                <a:tc>
                  <a:txBody>
                    <a:bodyPr/>
                    <a:lstStyle/>
                    <a:p>
                      <a:pPr algn="ctr"/>
                      <a:r>
                        <a:rPr lang="en-GB" sz="2000" noProof="0" dirty="0"/>
                        <a:t>100</a:t>
                      </a:r>
                    </a:p>
                  </a:txBody>
                  <a:tcPr/>
                </a:tc>
                <a:tc>
                  <a:txBody>
                    <a:bodyPr/>
                    <a:lstStyle/>
                    <a:p>
                      <a:pPr algn="ctr"/>
                      <a:endParaRPr lang="en-GB" sz="2000" noProof="0" dirty="0"/>
                    </a:p>
                  </a:txBody>
                  <a:tcPr/>
                </a:tc>
                <a:tc>
                  <a:txBody>
                    <a:bodyPr/>
                    <a:lstStyle/>
                    <a:p>
                      <a:pPr algn="ctr"/>
                      <a:r>
                        <a:rPr lang="en-GB" sz="2000" b="1" noProof="0" dirty="0"/>
                        <a:t>300</a:t>
                      </a:r>
                    </a:p>
                  </a:txBody>
                  <a:tcPr/>
                </a:tc>
                <a:extLst>
                  <a:ext uri="{0D108BD9-81ED-4DB2-BD59-A6C34878D82A}">
                    <a16:rowId xmlns:a16="http://schemas.microsoft.com/office/drawing/2014/main" val="2401146296"/>
                  </a:ext>
                </a:extLst>
              </a:tr>
              <a:tr h="472966">
                <a:tc>
                  <a:txBody>
                    <a:bodyPr/>
                    <a:lstStyle/>
                    <a:p>
                      <a:r>
                        <a:rPr lang="en-GB" sz="2000" noProof="0" dirty="0"/>
                        <a:t>Social media adds</a:t>
                      </a:r>
                    </a:p>
                  </a:txBody>
                  <a:tcPr/>
                </a:tc>
                <a:tc>
                  <a:txBody>
                    <a:bodyPr/>
                    <a:lstStyle/>
                    <a:p>
                      <a:pPr algn="ctr"/>
                      <a:endParaRPr lang="en-GB" sz="2000" noProof="0" dirty="0"/>
                    </a:p>
                  </a:txBody>
                  <a:tcPr/>
                </a:tc>
                <a:tc>
                  <a:txBody>
                    <a:bodyPr/>
                    <a:lstStyle/>
                    <a:p>
                      <a:pPr algn="ctr"/>
                      <a:r>
                        <a:rPr lang="en-GB" sz="2000" noProof="0" dirty="0"/>
                        <a:t>300</a:t>
                      </a:r>
                    </a:p>
                  </a:txBody>
                  <a:tcPr/>
                </a:tc>
                <a:tc>
                  <a:txBody>
                    <a:bodyPr/>
                    <a:lstStyle/>
                    <a:p>
                      <a:pPr algn="ctr"/>
                      <a:endParaRPr lang="en-GB" sz="2000" noProof="0" dirty="0"/>
                    </a:p>
                  </a:txBody>
                  <a:tcPr/>
                </a:tc>
                <a:tc>
                  <a:txBody>
                    <a:bodyPr/>
                    <a:lstStyle/>
                    <a:p>
                      <a:pPr algn="ctr"/>
                      <a:endParaRPr lang="en-GB" sz="2000" noProof="0" dirty="0"/>
                    </a:p>
                  </a:txBody>
                  <a:tcPr/>
                </a:tc>
                <a:tc>
                  <a:txBody>
                    <a:bodyPr/>
                    <a:lstStyle/>
                    <a:p>
                      <a:pPr algn="ctr"/>
                      <a:r>
                        <a:rPr lang="en-GB" sz="2000" b="1" noProof="0" dirty="0"/>
                        <a:t>300</a:t>
                      </a:r>
                    </a:p>
                  </a:txBody>
                  <a:tcPr/>
                </a:tc>
                <a:extLst>
                  <a:ext uri="{0D108BD9-81ED-4DB2-BD59-A6C34878D82A}">
                    <a16:rowId xmlns:a16="http://schemas.microsoft.com/office/drawing/2014/main" val="2032816300"/>
                  </a:ext>
                </a:extLst>
              </a:tr>
              <a:tr h="472966">
                <a:tc>
                  <a:txBody>
                    <a:bodyPr/>
                    <a:lstStyle/>
                    <a:p>
                      <a:r>
                        <a:rPr lang="en-GB" sz="2000" b="1" noProof="0" dirty="0"/>
                        <a:t>Monthly planned</a:t>
                      </a:r>
                    </a:p>
                  </a:txBody>
                  <a:tcPr/>
                </a:tc>
                <a:tc>
                  <a:txBody>
                    <a:bodyPr/>
                    <a:lstStyle/>
                    <a:p>
                      <a:pPr algn="ctr"/>
                      <a:r>
                        <a:rPr lang="en-GB" sz="2000" b="1" noProof="0" dirty="0"/>
                        <a:t>300</a:t>
                      </a:r>
                    </a:p>
                  </a:txBody>
                  <a:tcPr/>
                </a:tc>
                <a:tc>
                  <a:txBody>
                    <a:bodyPr/>
                    <a:lstStyle/>
                    <a:p>
                      <a:pPr algn="ctr"/>
                      <a:r>
                        <a:rPr lang="en-GB" sz="2000" b="1" noProof="0" dirty="0"/>
                        <a:t>500</a:t>
                      </a:r>
                    </a:p>
                  </a:txBody>
                  <a:tcPr/>
                </a:tc>
                <a:tc>
                  <a:txBody>
                    <a:bodyPr/>
                    <a:lstStyle/>
                    <a:p>
                      <a:pPr algn="ctr"/>
                      <a:r>
                        <a:rPr lang="en-GB" sz="2000" b="1" noProof="0" dirty="0"/>
                        <a:t>1100</a:t>
                      </a:r>
                    </a:p>
                  </a:txBody>
                  <a:tcPr/>
                </a:tc>
                <a:tc>
                  <a:txBody>
                    <a:bodyPr/>
                    <a:lstStyle/>
                    <a:p>
                      <a:pPr algn="ctr"/>
                      <a:r>
                        <a:rPr lang="en-GB" sz="2000" b="1" noProof="0" dirty="0"/>
                        <a:t>2000</a:t>
                      </a:r>
                    </a:p>
                  </a:txBody>
                  <a:tcPr/>
                </a:tc>
                <a:tc>
                  <a:txBody>
                    <a:bodyPr/>
                    <a:lstStyle/>
                    <a:p>
                      <a:pPr algn="ctr"/>
                      <a:endParaRPr lang="en-GB" sz="2000" b="1" noProof="0" dirty="0"/>
                    </a:p>
                  </a:txBody>
                  <a:tcPr/>
                </a:tc>
                <a:extLst>
                  <a:ext uri="{0D108BD9-81ED-4DB2-BD59-A6C34878D82A}">
                    <a16:rowId xmlns:a16="http://schemas.microsoft.com/office/drawing/2014/main" val="1050245555"/>
                  </a:ext>
                </a:extLst>
              </a:tr>
              <a:tr h="472966">
                <a:tc>
                  <a:txBody>
                    <a:bodyPr/>
                    <a:lstStyle/>
                    <a:p>
                      <a:r>
                        <a:rPr lang="en-GB" sz="2000" b="1" noProof="0" dirty="0"/>
                        <a:t>Cumulative</a:t>
                      </a:r>
                    </a:p>
                  </a:txBody>
                  <a:tcPr/>
                </a:tc>
                <a:tc>
                  <a:txBody>
                    <a:bodyPr/>
                    <a:lstStyle/>
                    <a:p>
                      <a:pPr algn="ctr"/>
                      <a:r>
                        <a:rPr lang="en-GB" sz="2000" b="1" noProof="0" dirty="0"/>
                        <a:t>300</a:t>
                      </a:r>
                    </a:p>
                  </a:txBody>
                  <a:tcPr/>
                </a:tc>
                <a:tc>
                  <a:txBody>
                    <a:bodyPr/>
                    <a:lstStyle/>
                    <a:p>
                      <a:pPr algn="ctr"/>
                      <a:r>
                        <a:rPr lang="en-GB" sz="2000" b="1" noProof="0" dirty="0"/>
                        <a:t>800</a:t>
                      </a:r>
                    </a:p>
                  </a:txBody>
                  <a:tcPr/>
                </a:tc>
                <a:tc>
                  <a:txBody>
                    <a:bodyPr/>
                    <a:lstStyle/>
                    <a:p>
                      <a:pPr algn="ctr"/>
                      <a:r>
                        <a:rPr lang="en-GB" sz="2000" b="1" noProof="0" dirty="0"/>
                        <a:t>1900</a:t>
                      </a:r>
                    </a:p>
                  </a:txBody>
                  <a:tcPr/>
                </a:tc>
                <a:tc>
                  <a:txBody>
                    <a:bodyPr/>
                    <a:lstStyle/>
                    <a:p>
                      <a:pPr algn="ctr"/>
                      <a:r>
                        <a:rPr lang="en-GB" sz="2000" b="1" noProof="0" dirty="0"/>
                        <a:t>3900</a:t>
                      </a:r>
                    </a:p>
                  </a:txBody>
                  <a:tcPr/>
                </a:tc>
                <a:tc>
                  <a:txBody>
                    <a:bodyPr/>
                    <a:lstStyle/>
                    <a:p>
                      <a:pPr algn="ctr"/>
                      <a:endParaRPr lang="en-GB" sz="2000" b="1" noProof="0" dirty="0"/>
                    </a:p>
                  </a:txBody>
                  <a:tcPr/>
                </a:tc>
                <a:extLst>
                  <a:ext uri="{0D108BD9-81ED-4DB2-BD59-A6C34878D82A}">
                    <a16:rowId xmlns:a16="http://schemas.microsoft.com/office/drawing/2014/main" val="3762916537"/>
                  </a:ext>
                </a:extLst>
              </a:tr>
            </a:tbl>
          </a:graphicData>
        </a:graphic>
      </p:graphicFrame>
    </p:spTree>
    <p:extLst>
      <p:ext uri="{BB962C8B-B14F-4D97-AF65-F5344CB8AC3E}">
        <p14:creationId xmlns:p14="http://schemas.microsoft.com/office/powerpoint/2010/main" val="2818034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609600" y="701675"/>
            <a:ext cx="10972800" cy="1143000"/>
          </a:xfrm>
        </p:spPr>
        <p:txBody>
          <a:bodyPr>
            <a:normAutofit/>
          </a:bodyPr>
          <a:lstStyle/>
          <a:p>
            <a:pPr eaLnBrk="1" hangingPunct="1"/>
            <a:r>
              <a:rPr lang="en-US" altLang="en-US" sz="4000" b="1" dirty="0">
                <a:latin typeface="+mj-lt"/>
              </a:rPr>
              <a:t>Budget Contingencies</a:t>
            </a:r>
          </a:p>
        </p:txBody>
      </p:sp>
      <p:sp>
        <p:nvSpPr>
          <p:cNvPr id="329731" name="Rectangle 3"/>
          <p:cNvSpPr>
            <a:spLocks noGrp="1" noChangeArrowheads="1"/>
          </p:cNvSpPr>
          <p:nvPr>
            <p:ph type="body" idx="1"/>
          </p:nvPr>
        </p:nvSpPr>
        <p:spPr>
          <a:xfrm>
            <a:off x="914400" y="3357563"/>
            <a:ext cx="10363200" cy="2749550"/>
          </a:xfrm>
        </p:spPr>
        <p:txBody>
          <a:bodyPr/>
          <a:lstStyle/>
          <a:p>
            <a:pPr eaLnBrk="1" hangingPunct="1">
              <a:buFontTx/>
              <a:buNone/>
            </a:pPr>
            <a:r>
              <a:rPr lang="en-US" altLang="en-US" sz="2000">
                <a:solidFill>
                  <a:srgbClr val="FF0000"/>
                </a:solidFill>
                <a:latin typeface="+mj-lt"/>
              </a:rPr>
              <a:t>	</a:t>
            </a:r>
            <a:r>
              <a:rPr lang="en-US" altLang="en-US" u="sng">
                <a:latin typeface="+mj-lt"/>
              </a:rPr>
              <a:t>Contingencies are needed because:</a:t>
            </a:r>
          </a:p>
          <a:p>
            <a:pPr eaLnBrk="1" hangingPunct="1">
              <a:buFont typeface="Corbel" pitchFamily="34" charset="0"/>
              <a:buAutoNum type="arabicPeriod"/>
            </a:pPr>
            <a:r>
              <a:rPr lang="en-US" altLang="en-US" sz="2000">
                <a:latin typeface="+mj-lt"/>
              </a:rPr>
              <a:t>  Project scope may change</a:t>
            </a:r>
          </a:p>
          <a:p>
            <a:pPr eaLnBrk="1" hangingPunct="1">
              <a:buFont typeface="Corbel" pitchFamily="34" charset="0"/>
              <a:buAutoNum type="arabicPeriod"/>
            </a:pPr>
            <a:r>
              <a:rPr lang="en-US" altLang="en-US" sz="2000">
                <a:latin typeface="+mj-lt"/>
              </a:rPr>
              <a:t>  Murphy</a:t>
            </a:r>
            <a:r>
              <a:rPr lang="ja-JP" altLang="en-US" sz="2000">
                <a:latin typeface="+mj-lt"/>
              </a:rPr>
              <a:t>’</a:t>
            </a:r>
            <a:r>
              <a:rPr lang="en-US" altLang="ja-JP" sz="2000">
                <a:latin typeface="+mj-lt"/>
              </a:rPr>
              <a:t>s Law is present</a:t>
            </a:r>
          </a:p>
          <a:p>
            <a:pPr eaLnBrk="1" hangingPunct="1">
              <a:buFont typeface="Corbel" pitchFamily="34" charset="0"/>
              <a:buAutoNum type="arabicPeriod"/>
            </a:pPr>
            <a:r>
              <a:rPr lang="en-US" altLang="en-US" sz="2000">
                <a:latin typeface="+mj-lt"/>
              </a:rPr>
              <a:t>  Cost estimation must anticipate interaction costs</a:t>
            </a:r>
          </a:p>
          <a:p>
            <a:pPr eaLnBrk="1" hangingPunct="1">
              <a:buFont typeface="Corbel" pitchFamily="34" charset="0"/>
              <a:buAutoNum type="arabicPeriod"/>
            </a:pPr>
            <a:r>
              <a:rPr lang="en-US" altLang="en-US" sz="2000">
                <a:latin typeface="+mj-lt"/>
              </a:rPr>
              <a:t>  Normal conditions are rarely encountered</a:t>
            </a:r>
          </a:p>
        </p:txBody>
      </p:sp>
      <p:sp>
        <p:nvSpPr>
          <p:cNvPr id="3" name="TextBox 2"/>
          <p:cNvSpPr txBox="1"/>
          <p:nvPr/>
        </p:nvSpPr>
        <p:spPr>
          <a:xfrm>
            <a:off x="609600" y="1844675"/>
            <a:ext cx="10268589" cy="830997"/>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400" i="1" dirty="0">
                <a:solidFill>
                  <a:schemeClr val="tx1"/>
                </a:solidFill>
                <a:latin typeface="+mj-lt"/>
                <a:ea typeface="Calibri"/>
              </a:rPr>
              <a:t>The allocation of extra funds to cover uncertainties and improve the chance of finishing on time</a:t>
            </a:r>
            <a:endParaRPr lang="en-US" sz="2400" dirty="0">
              <a:solidFill>
                <a:schemeClr val="tx1"/>
              </a:solidFill>
              <a:latin typeface="+mj-lt"/>
              <a:ea typeface="Calibri"/>
            </a:endParaRPr>
          </a:p>
        </p:txBody>
      </p:sp>
      <p:sp>
        <p:nvSpPr>
          <p:cNvPr id="8" name="Foliennummernplatzhalter 3">
            <a:extLst>
              <a:ext uri="{FF2B5EF4-FFF2-40B4-BE49-F238E27FC236}">
                <a16:creationId xmlns:a16="http://schemas.microsoft.com/office/drawing/2014/main" id="{1CAC9EFC-4838-43DC-A8FD-8CCF1E3AEDE2}"/>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17</a:t>
            </a:fld>
            <a:endParaRPr lang="hr-HR" dirty="0"/>
          </a:p>
        </p:txBody>
      </p:sp>
      <p:sp>
        <p:nvSpPr>
          <p:cNvPr id="6" name="Rechteck 1">
            <a:extLst>
              <a:ext uri="{FF2B5EF4-FFF2-40B4-BE49-F238E27FC236}">
                <a16:creationId xmlns:a16="http://schemas.microsoft.com/office/drawing/2014/main" id="{F42EE717-88A3-4914-87F5-A8A57699564A}"/>
              </a:ext>
            </a:extLst>
          </p:cNvPr>
          <p:cNvSpPr>
            <a:spLocks noChangeArrowheads="1"/>
          </p:cNvSpPr>
          <p:nvPr/>
        </p:nvSpPr>
        <p:spPr bwMode="auto">
          <a:xfrm>
            <a:off x="9882156" y="6049926"/>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Pinto (2015).</a:t>
            </a:r>
          </a:p>
        </p:txBody>
      </p:sp>
    </p:spTree>
    <p:extLst>
      <p:ext uri="{BB962C8B-B14F-4D97-AF65-F5344CB8AC3E}">
        <p14:creationId xmlns:p14="http://schemas.microsoft.com/office/powerpoint/2010/main" val="2924827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itel 1"/>
          <p:cNvSpPr>
            <a:spLocks noGrp="1"/>
          </p:cNvSpPr>
          <p:nvPr>
            <p:ph type="title"/>
          </p:nvPr>
        </p:nvSpPr>
        <p:spPr/>
        <p:txBody>
          <a:bodyPr>
            <a:normAutofit/>
          </a:bodyPr>
          <a:lstStyle/>
          <a:p>
            <a:r>
              <a:rPr lang="de-DE" altLang="en-US" sz="4000" b="1" dirty="0">
                <a:latin typeface="+mj-lt"/>
              </a:rPr>
              <a:t>Quiz</a:t>
            </a:r>
            <a:endParaRPr lang="en-US" altLang="en-US" sz="4000" b="1" dirty="0">
              <a:latin typeface="+mj-lt"/>
            </a:endParaRPr>
          </a:p>
        </p:txBody>
      </p:sp>
      <p:sp>
        <p:nvSpPr>
          <p:cNvPr id="331780" name="Foliennummernplatzhalt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41B3FF01-0BD2-4E7D-8F52-58282CA4B6E3}" type="slidenum">
              <a:rPr lang="en-US" altLang="de-DE" sz="1200">
                <a:solidFill>
                  <a:schemeClr val="bg1"/>
                </a:solidFill>
                <a:ea typeface="MS Mincho" pitchFamily="49" charset="-128"/>
              </a:rPr>
              <a:pPr>
                <a:lnSpc>
                  <a:spcPct val="100000"/>
                </a:lnSpc>
                <a:spcBef>
                  <a:spcPct val="0"/>
                </a:spcBef>
                <a:buClrTx/>
                <a:buFontTx/>
                <a:buNone/>
              </a:pPr>
              <a:t>18</a:t>
            </a:fld>
            <a:endParaRPr lang="en-US" altLang="de-DE" sz="1200">
              <a:solidFill>
                <a:schemeClr val="bg1"/>
              </a:solidFill>
              <a:ea typeface="MS Mincho" pitchFamily="49" charset="-128"/>
            </a:endParaRPr>
          </a:p>
        </p:txBody>
      </p:sp>
      <p:sp>
        <p:nvSpPr>
          <p:cNvPr id="331782" name="Rechteck 5"/>
          <p:cNvSpPr>
            <a:spLocks noChangeArrowheads="1"/>
          </p:cNvSpPr>
          <p:nvPr/>
        </p:nvSpPr>
        <p:spPr bwMode="auto">
          <a:xfrm>
            <a:off x="908051" y="1609725"/>
            <a:ext cx="10363200" cy="3939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572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50000"/>
              </a:lnSpc>
              <a:spcBef>
                <a:spcPct val="0"/>
              </a:spcBef>
              <a:buClrTx/>
              <a:buFont typeface="Verdana" pitchFamily="34" charset="0"/>
              <a:buAutoNum type="arabicPeriod"/>
            </a:pPr>
            <a:r>
              <a:rPr lang="en-US" altLang="en-US" b="0" dirty="0">
                <a:latin typeface="+mj-lt"/>
                <a:ea typeface="Calibri"/>
              </a:rPr>
              <a:t>A systems analyst is paid at the rate of $50/hour and will be needed for 40 hours. Her employer uses an overhead multiplier of 60% and does not factor in personal time. Her total labor cost should be billed at:</a:t>
            </a:r>
          </a:p>
          <a:p>
            <a:pPr>
              <a:lnSpc>
                <a:spcPct val="150000"/>
              </a:lnSpc>
              <a:spcBef>
                <a:spcPct val="0"/>
              </a:spcBef>
              <a:buClrTx/>
              <a:buFont typeface="Verdana" pitchFamily="34" charset="0"/>
              <a:buAutoNum type="alphaLcParenR"/>
            </a:pPr>
            <a:r>
              <a:rPr lang="en-US" altLang="en-US" b="0" dirty="0">
                <a:latin typeface="+mj-lt"/>
                <a:ea typeface="Calibri"/>
              </a:rPr>
              <a:t>$2,000</a:t>
            </a:r>
          </a:p>
          <a:p>
            <a:pPr>
              <a:lnSpc>
                <a:spcPct val="150000"/>
              </a:lnSpc>
              <a:spcBef>
                <a:spcPct val="0"/>
              </a:spcBef>
              <a:buClrTx/>
              <a:buFont typeface="Verdana" pitchFamily="34" charset="0"/>
              <a:buAutoNum type="alphaLcParenR"/>
            </a:pPr>
            <a:r>
              <a:rPr lang="en-US" altLang="en-US" b="0" dirty="0">
                <a:latin typeface="+mj-lt"/>
                <a:ea typeface="Calibri"/>
              </a:rPr>
              <a:t>$3,200</a:t>
            </a:r>
          </a:p>
          <a:p>
            <a:pPr>
              <a:lnSpc>
                <a:spcPct val="150000"/>
              </a:lnSpc>
              <a:spcBef>
                <a:spcPct val="0"/>
              </a:spcBef>
              <a:buClrTx/>
              <a:buFont typeface="Verdana" pitchFamily="34" charset="0"/>
              <a:buAutoNum type="alphaLcParenR"/>
            </a:pPr>
            <a:r>
              <a:rPr lang="en-US" altLang="en-US" b="0" dirty="0">
                <a:latin typeface="+mj-lt"/>
                <a:ea typeface="Calibri"/>
              </a:rPr>
              <a:t>$1,250</a:t>
            </a:r>
          </a:p>
          <a:p>
            <a:pPr>
              <a:lnSpc>
                <a:spcPct val="150000"/>
              </a:lnSpc>
              <a:spcBef>
                <a:spcPct val="0"/>
              </a:spcBef>
              <a:buClrTx/>
              <a:buFont typeface="Verdana" pitchFamily="34" charset="0"/>
              <a:buAutoNum type="alphaLcParenR"/>
            </a:pPr>
            <a:r>
              <a:rPr lang="en-US" altLang="en-US" b="0" dirty="0">
                <a:latin typeface="+mj-lt"/>
                <a:ea typeface="Calibri"/>
              </a:rPr>
              <a:t>$4,500</a:t>
            </a:r>
          </a:p>
        </p:txBody>
      </p:sp>
      <p:sp>
        <p:nvSpPr>
          <p:cNvPr id="9" name="Foliennummernplatzhalter 3">
            <a:extLst>
              <a:ext uri="{FF2B5EF4-FFF2-40B4-BE49-F238E27FC236}">
                <a16:creationId xmlns:a16="http://schemas.microsoft.com/office/drawing/2014/main" id="{99B389B0-E8E3-406D-BD1E-A12740D3E15E}"/>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18</a:t>
            </a:fld>
            <a:endParaRPr lang="hr-HR" dirty="0"/>
          </a:p>
        </p:txBody>
      </p:sp>
    </p:spTree>
    <p:extLst>
      <p:ext uri="{BB962C8B-B14F-4D97-AF65-F5344CB8AC3E}">
        <p14:creationId xmlns:p14="http://schemas.microsoft.com/office/powerpoint/2010/main" val="5576885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6BE06E-51C0-456B-807F-E12FF4F3CA2C}"/>
              </a:ext>
            </a:extLst>
          </p:cNvPr>
          <p:cNvSpPr>
            <a:spLocks noGrp="1"/>
          </p:cNvSpPr>
          <p:nvPr>
            <p:ph type="title"/>
          </p:nvPr>
        </p:nvSpPr>
        <p:spPr/>
        <p:txBody>
          <a:bodyPr>
            <a:normAutofit/>
          </a:bodyPr>
          <a:lstStyle/>
          <a:p>
            <a:r>
              <a:rPr lang="en-US" sz="4000" b="1" dirty="0">
                <a:latin typeface="+mj-lt"/>
              </a:rPr>
              <a:t>Discussion</a:t>
            </a:r>
          </a:p>
        </p:txBody>
      </p:sp>
      <p:sp>
        <p:nvSpPr>
          <p:cNvPr id="3" name="Foliennummernplatzhalter 2">
            <a:extLst>
              <a:ext uri="{FF2B5EF4-FFF2-40B4-BE49-F238E27FC236}">
                <a16:creationId xmlns:a16="http://schemas.microsoft.com/office/drawing/2014/main" id="{3FFF7012-2311-4AFE-BFB8-8E73719A4A22}"/>
              </a:ext>
            </a:extLst>
          </p:cNvPr>
          <p:cNvSpPr>
            <a:spLocks noGrp="1"/>
          </p:cNvSpPr>
          <p:nvPr>
            <p:ph type="sldNum" sz="quarter" idx="12"/>
          </p:nvPr>
        </p:nvSpPr>
        <p:spPr/>
        <p:txBody>
          <a:bodyPr/>
          <a:lstStyle/>
          <a:p>
            <a:fld id="{B34092F8-88B9-48E5-9B8F-3F206E5F35A9}" type="slidenum">
              <a:rPr lang="hr-HR" smtClean="0"/>
              <a:t>19</a:t>
            </a:fld>
            <a:endParaRPr lang="hr-HR"/>
          </a:p>
        </p:txBody>
      </p:sp>
      <p:sp>
        <p:nvSpPr>
          <p:cNvPr id="4" name="Rectangle 3">
            <a:extLst>
              <a:ext uri="{FF2B5EF4-FFF2-40B4-BE49-F238E27FC236}">
                <a16:creationId xmlns:a16="http://schemas.microsoft.com/office/drawing/2014/main" id="{0FFDC30E-38DD-4837-9217-BD708BAADAB1}"/>
              </a:ext>
            </a:extLst>
          </p:cNvPr>
          <p:cNvSpPr txBox="1">
            <a:spLocks noChangeArrowheads="1"/>
          </p:cNvSpPr>
          <p:nvPr/>
        </p:nvSpPr>
        <p:spPr>
          <a:xfrm>
            <a:off x="595423" y="1318437"/>
            <a:ext cx="11355572" cy="485852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Adobe Fan Heiti Std B" panose="020B0700000000000000" pitchFamily="34" charset="-128"/>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Adobe Fan Heiti Std B" panose="020B0700000000000000" pitchFamily="34" charset="-128"/>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Adobe Fan Heiti Std B" panose="020B0700000000000000" pitchFamily="34" charset="-128"/>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Ø"/>
            </a:pPr>
            <a:r>
              <a:rPr lang="en-US" altLang="en-US" sz="2000" dirty="0">
                <a:latin typeface="+mj-lt"/>
                <a:ea typeface="Calibri"/>
              </a:rPr>
              <a:t> </a:t>
            </a:r>
            <a:r>
              <a:rPr lang="en-US" altLang="en-US" sz="2400" dirty="0">
                <a:latin typeface="+mj-lt"/>
                <a:ea typeface="Calibri"/>
              </a:rPr>
              <a:t>Do the majority of projects have cost overruns or underruns?</a:t>
            </a:r>
          </a:p>
          <a:p>
            <a:pPr>
              <a:lnSpc>
                <a:spcPct val="150000"/>
              </a:lnSpc>
              <a:buFont typeface="Wingdings" panose="05000000000000000000" pitchFamily="2" charset="2"/>
              <a:buChar char="Ø"/>
            </a:pPr>
            <a:r>
              <a:rPr lang="en-US" altLang="en-US" sz="2000" dirty="0">
                <a:latin typeface="+mj-lt"/>
                <a:ea typeface="Calibri"/>
              </a:rPr>
              <a:t>Overrun Examples:</a:t>
            </a:r>
          </a:p>
          <a:p>
            <a:pPr lvl="1">
              <a:lnSpc>
                <a:spcPct val="150000"/>
              </a:lnSpc>
              <a:buFont typeface="Wingdings" panose="05000000000000000000" pitchFamily="2" charset="2"/>
              <a:buChar char="Ø"/>
            </a:pPr>
            <a:r>
              <a:rPr lang="en-US" sz="2000" dirty="0">
                <a:latin typeface="+mj-lt"/>
                <a:ea typeface="Calibri"/>
              </a:rPr>
              <a:t>Sydney Opera House: more than 14 times over budget</a:t>
            </a:r>
          </a:p>
          <a:p>
            <a:pPr lvl="1">
              <a:lnSpc>
                <a:spcPct val="150000"/>
              </a:lnSpc>
              <a:buFont typeface="Wingdings" panose="05000000000000000000" pitchFamily="2" charset="2"/>
              <a:buChar char="Ø"/>
            </a:pPr>
            <a:r>
              <a:rPr lang="en-US" sz="2000" dirty="0">
                <a:latin typeface="+mj-lt"/>
                <a:ea typeface="Calibri"/>
              </a:rPr>
              <a:t>The Boeing Dreamliner : initial estimate was $6 billion vs. final cost of $32 billion</a:t>
            </a:r>
          </a:p>
          <a:p>
            <a:pPr lvl="1">
              <a:lnSpc>
                <a:spcPct val="150000"/>
              </a:lnSpc>
              <a:buFont typeface="Wingdings" panose="05000000000000000000" pitchFamily="2" charset="2"/>
              <a:buChar char="Ø"/>
            </a:pPr>
            <a:r>
              <a:rPr lang="en-US" sz="2000" dirty="0">
                <a:latin typeface="+mj-lt"/>
                <a:ea typeface="Calibri"/>
              </a:rPr>
              <a:t>Elbe Philharmonic Hall in Hamburg: Initial estimate was 77 million EUR → 789 million EUR = 1024%</a:t>
            </a:r>
          </a:p>
          <a:p>
            <a:pPr lvl="1">
              <a:lnSpc>
                <a:spcPct val="150000"/>
              </a:lnSpc>
              <a:buFont typeface="Wingdings" panose="05000000000000000000" pitchFamily="2" charset="2"/>
              <a:buChar char="Ø"/>
            </a:pPr>
            <a:r>
              <a:rPr lang="en-US" sz="2000" dirty="0">
                <a:latin typeface="+mj-lt"/>
                <a:ea typeface="Calibri"/>
              </a:rPr>
              <a:t>Berlin Brandenburg Airport: initial estimate 1 billion EUR → current plan: 6 billion EUR = 600%</a:t>
            </a:r>
          </a:p>
          <a:p>
            <a:pPr>
              <a:lnSpc>
                <a:spcPct val="150000"/>
              </a:lnSpc>
              <a:buFont typeface="Wingdings" panose="05000000000000000000" pitchFamily="2" charset="2"/>
              <a:buChar char="Ø"/>
            </a:pPr>
            <a:r>
              <a:rPr lang="en-US" altLang="en-US" sz="2400" dirty="0">
                <a:latin typeface="+mj-lt"/>
                <a:ea typeface="Calibri"/>
              </a:rPr>
              <a:t>What are reasons for these frequent cost overruns?</a:t>
            </a:r>
          </a:p>
        </p:txBody>
      </p:sp>
    </p:spTree>
    <p:extLst>
      <p:ext uri="{BB962C8B-B14F-4D97-AF65-F5344CB8AC3E}">
        <p14:creationId xmlns:p14="http://schemas.microsoft.com/office/powerpoint/2010/main" val="146029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914400" y="3870251"/>
            <a:ext cx="10363200" cy="2333699"/>
          </a:xfrm>
        </p:spPr>
        <p:txBody>
          <a:bodyPr>
            <a:normAutofit fontScale="90000"/>
          </a:bodyPr>
          <a:lstStyle/>
          <a:p>
            <a:pPr>
              <a:lnSpc>
                <a:spcPct val="150000"/>
              </a:lnSpc>
              <a:defRPr/>
            </a:pPr>
            <a:r>
              <a:rPr lang="en-GB" sz="2800" dirty="0">
                <a:latin typeface="+mj-lt"/>
                <a:ea typeface="+mn-ea"/>
                <a:cs typeface="+mn-cs"/>
              </a:rPr>
              <a:t>1. Stakeholder Management</a:t>
            </a:r>
            <a:br>
              <a:rPr lang="en-GB" sz="2800" dirty="0">
                <a:latin typeface="+mj-lt"/>
                <a:ea typeface="+mn-ea"/>
                <a:cs typeface="+mn-cs"/>
              </a:rPr>
            </a:br>
            <a:r>
              <a:rPr lang="en-GB" sz="2800" dirty="0">
                <a:latin typeface="+mj-lt"/>
                <a:ea typeface="+mn-ea"/>
                <a:cs typeface="+mn-cs"/>
              </a:rPr>
              <a:t>2. Project Scheduling</a:t>
            </a:r>
            <a:br>
              <a:rPr lang="en-GB" sz="2800" dirty="0">
                <a:latin typeface="+mj-lt"/>
                <a:ea typeface="+mn-ea"/>
                <a:cs typeface="+mn-cs"/>
              </a:rPr>
            </a:br>
            <a:r>
              <a:rPr lang="en-GB" sz="2800" dirty="0">
                <a:latin typeface="+mj-lt"/>
                <a:ea typeface="+mn-ea"/>
                <a:cs typeface="+mn-cs"/>
              </a:rPr>
              <a:t>3. Budget Planning</a:t>
            </a:r>
            <a:br>
              <a:rPr lang="en-GB" sz="2800" dirty="0">
                <a:latin typeface="+mj-lt"/>
                <a:ea typeface="+mn-ea"/>
                <a:cs typeface="+mn-cs"/>
              </a:rPr>
            </a:br>
            <a:r>
              <a:rPr lang="en-GB" sz="2800" dirty="0">
                <a:latin typeface="+mj-lt"/>
                <a:ea typeface="+mn-ea"/>
                <a:cs typeface="+mn-cs"/>
              </a:rPr>
              <a:t>4. Risk Management</a:t>
            </a:r>
            <a:endParaRPr lang="en-US" altLang="en-US" sz="2800" dirty="0">
              <a:latin typeface="+mj-lt"/>
              <a:ea typeface="+mn-ea"/>
              <a:cs typeface="+mn-cs"/>
            </a:endParaRPr>
          </a:p>
        </p:txBody>
      </p:sp>
      <p:sp>
        <p:nvSpPr>
          <p:cNvPr id="87043" name="Rectangle 3"/>
          <p:cNvSpPr>
            <a:spLocks noGrp="1" noChangeArrowheads="1"/>
          </p:cNvSpPr>
          <p:nvPr>
            <p:ph type="subTitle" idx="1"/>
          </p:nvPr>
        </p:nvSpPr>
        <p:spPr>
          <a:xfrm>
            <a:off x="1524000" y="2828260"/>
            <a:ext cx="9144000" cy="1424763"/>
          </a:xfrm>
        </p:spPr>
        <p:txBody>
          <a:bodyPr>
            <a:normAutofit/>
          </a:bodyPr>
          <a:lstStyle/>
          <a:p>
            <a:pPr algn="ctr" eaLnBrk="1" hangingPunct="1">
              <a:buFont typeface="Times" charset="0"/>
              <a:buNone/>
            </a:pPr>
            <a:r>
              <a:rPr lang="en-US" altLang="en-US" sz="4400" b="1" dirty="0">
                <a:latin typeface="+mj-lt"/>
              </a:rPr>
              <a:t>4. Planning a Project</a:t>
            </a:r>
          </a:p>
        </p:txBody>
      </p:sp>
      <p:sp>
        <p:nvSpPr>
          <p:cNvPr id="87046" name="Foliennummernplatzhalt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346FCAB1-1706-4865-BEC4-C6A20B156483}" type="slidenum">
              <a:rPr lang="en-US" altLang="en-US" sz="1200">
                <a:solidFill>
                  <a:schemeClr val="bg1"/>
                </a:solidFill>
                <a:ea typeface="MS Mincho" pitchFamily="49" charset="-128"/>
              </a:rPr>
              <a:pPr>
                <a:lnSpc>
                  <a:spcPct val="100000"/>
                </a:lnSpc>
                <a:spcBef>
                  <a:spcPct val="0"/>
                </a:spcBef>
                <a:buClrTx/>
                <a:buFontTx/>
                <a:buNone/>
              </a:pPr>
              <a:t>2</a:t>
            </a:fld>
            <a:endParaRPr lang="en-US" altLang="en-US" sz="1200">
              <a:solidFill>
                <a:schemeClr val="bg1"/>
              </a:solidFill>
              <a:ea typeface="MS Mincho" pitchFamily="49" charset="-128"/>
            </a:endParaRPr>
          </a:p>
        </p:txBody>
      </p:sp>
      <p:sp>
        <p:nvSpPr>
          <p:cNvPr id="5" name="Foliennummernplatzhalter 3">
            <a:extLst>
              <a:ext uri="{FF2B5EF4-FFF2-40B4-BE49-F238E27FC236}">
                <a16:creationId xmlns:a16="http://schemas.microsoft.com/office/drawing/2014/main" id="{CD6AA5BB-073B-48B4-A5D0-AD7239801CC1}"/>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a:t>
            </a:fld>
            <a:endParaRPr lang="hr-HR" dirty="0"/>
          </a:p>
        </p:txBody>
      </p:sp>
    </p:spTree>
    <p:extLst>
      <p:ext uri="{BB962C8B-B14F-4D97-AF65-F5344CB8AC3E}">
        <p14:creationId xmlns:p14="http://schemas.microsoft.com/office/powerpoint/2010/main" val="3224130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3DD77-56E6-4E7F-B690-4A323EA7A028}"/>
              </a:ext>
            </a:extLst>
          </p:cNvPr>
          <p:cNvSpPr>
            <a:spLocks noGrp="1"/>
          </p:cNvSpPr>
          <p:nvPr>
            <p:ph type="title"/>
          </p:nvPr>
        </p:nvSpPr>
        <p:spPr/>
        <p:txBody>
          <a:bodyPr>
            <a:normAutofit/>
          </a:bodyPr>
          <a:lstStyle/>
          <a:p>
            <a:r>
              <a:rPr lang="en-GB" sz="4000" b="1" dirty="0">
                <a:latin typeface="+mj-lt"/>
              </a:rPr>
              <a:t>Exercise: Active Plenum to Develop a Budget</a:t>
            </a:r>
          </a:p>
        </p:txBody>
      </p:sp>
      <p:sp>
        <p:nvSpPr>
          <p:cNvPr id="3" name="Inhaltsplatzhalter 2">
            <a:extLst>
              <a:ext uri="{FF2B5EF4-FFF2-40B4-BE49-F238E27FC236}">
                <a16:creationId xmlns:a16="http://schemas.microsoft.com/office/drawing/2014/main" id="{8E0B65C0-197B-4E67-8C4B-4F6A90FB5576}"/>
              </a:ext>
            </a:extLst>
          </p:cNvPr>
          <p:cNvSpPr>
            <a:spLocks noGrp="1"/>
          </p:cNvSpPr>
          <p:nvPr>
            <p:ph idx="1"/>
          </p:nvPr>
        </p:nvSpPr>
        <p:spPr/>
        <p:txBody>
          <a:bodyPr/>
          <a:lstStyle/>
          <a:p>
            <a:pPr marL="0" indent="0">
              <a:lnSpc>
                <a:spcPct val="150000"/>
              </a:lnSpc>
              <a:buNone/>
            </a:pPr>
            <a:r>
              <a:rPr lang="en-GB" dirty="0">
                <a:latin typeface="+mj-lt"/>
              </a:rPr>
              <a:t>Volunteer Team?</a:t>
            </a:r>
          </a:p>
          <a:p>
            <a:pPr>
              <a:lnSpc>
                <a:spcPct val="150000"/>
              </a:lnSpc>
              <a:buFontTx/>
              <a:buChar char="-"/>
            </a:pPr>
            <a:r>
              <a:rPr lang="en-GB" dirty="0">
                <a:latin typeface="+mj-lt"/>
              </a:rPr>
              <a:t>Team presents their project in short</a:t>
            </a:r>
          </a:p>
          <a:p>
            <a:pPr>
              <a:lnSpc>
                <a:spcPct val="150000"/>
              </a:lnSpc>
              <a:buFontTx/>
              <a:buChar char="-"/>
            </a:pPr>
            <a:r>
              <a:rPr lang="en-GB" dirty="0">
                <a:latin typeface="+mj-lt"/>
              </a:rPr>
              <a:t>2 team members moderate the development of the budget on the board</a:t>
            </a:r>
          </a:p>
          <a:p>
            <a:pPr>
              <a:lnSpc>
                <a:spcPct val="150000"/>
              </a:lnSpc>
              <a:buFontTx/>
              <a:buChar char="-"/>
            </a:pPr>
            <a:r>
              <a:rPr lang="en-GB" dirty="0">
                <a:latin typeface="+mj-lt"/>
              </a:rPr>
              <a:t>Rest of the class provides input based on brainstorming and/or questions by the moderators</a:t>
            </a:r>
          </a:p>
        </p:txBody>
      </p:sp>
      <p:sp>
        <p:nvSpPr>
          <p:cNvPr id="4" name="Foliennummernplatzhalter 3">
            <a:extLst>
              <a:ext uri="{FF2B5EF4-FFF2-40B4-BE49-F238E27FC236}">
                <a16:creationId xmlns:a16="http://schemas.microsoft.com/office/drawing/2014/main" id="{94F297F9-A582-47B0-83F1-FA102A5E98C0}"/>
              </a:ext>
            </a:extLst>
          </p:cNvPr>
          <p:cNvSpPr>
            <a:spLocks noGrp="1"/>
          </p:cNvSpPr>
          <p:nvPr>
            <p:ph type="sldNum" sz="quarter" idx="12"/>
          </p:nvPr>
        </p:nvSpPr>
        <p:spPr/>
        <p:txBody>
          <a:bodyPr/>
          <a:lstStyle/>
          <a:p>
            <a:fld id="{B34092F8-88B9-48E5-9B8F-3F206E5F35A9}" type="slidenum">
              <a:rPr lang="hr-HR" smtClean="0"/>
              <a:t>20</a:t>
            </a:fld>
            <a:endParaRPr lang="hr-HR"/>
          </a:p>
        </p:txBody>
      </p:sp>
    </p:spTree>
    <p:extLst>
      <p:ext uri="{BB962C8B-B14F-4D97-AF65-F5344CB8AC3E}">
        <p14:creationId xmlns:p14="http://schemas.microsoft.com/office/powerpoint/2010/main" val="3337789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3DD77-56E6-4E7F-B690-4A323EA7A028}"/>
              </a:ext>
            </a:extLst>
          </p:cNvPr>
          <p:cNvSpPr>
            <a:spLocks noGrp="1"/>
          </p:cNvSpPr>
          <p:nvPr>
            <p:ph type="title"/>
          </p:nvPr>
        </p:nvSpPr>
        <p:spPr/>
        <p:txBody>
          <a:bodyPr>
            <a:normAutofit/>
          </a:bodyPr>
          <a:lstStyle/>
          <a:p>
            <a:r>
              <a:rPr lang="de-DE" sz="4000" b="1" dirty="0" err="1">
                <a:latin typeface="+mj-lt"/>
              </a:rPr>
              <a:t>Homework</a:t>
            </a:r>
            <a:endParaRPr lang="de-DE" sz="4000" b="1" dirty="0">
              <a:latin typeface="+mj-lt"/>
            </a:endParaRPr>
          </a:p>
        </p:txBody>
      </p:sp>
      <p:sp>
        <p:nvSpPr>
          <p:cNvPr id="3" name="Inhaltsplatzhalter 2">
            <a:extLst>
              <a:ext uri="{FF2B5EF4-FFF2-40B4-BE49-F238E27FC236}">
                <a16:creationId xmlns:a16="http://schemas.microsoft.com/office/drawing/2014/main" id="{8E0B65C0-197B-4E67-8C4B-4F6A90FB5576}"/>
              </a:ext>
            </a:extLst>
          </p:cNvPr>
          <p:cNvSpPr>
            <a:spLocks noGrp="1"/>
          </p:cNvSpPr>
          <p:nvPr>
            <p:ph idx="1"/>
          </p:nvPr>
        </p:nvSpPr>
        <p:spPr/>
        <p:txBody>
          <a:bodyPr/>
          <a:lstStyle/>
          <a:p>
            <a:pPr marL="0" indent="0">
              <a:buNone/>
            </a:pPr>
            <a:r>
              <a:rPr lang="en-US" dirty="0">
                <a:latin typeface="+mj-lt"/>
              </a:rPr>
              <a:t>Develop a budget plan for your project in your team for next week</a:t>
            </a:r>
          </a:p>
          <a:p>
            <a:r>
              <a:rPr lang="en-US" dirty="0">
                <a:latin typeface="+mj-lt"/>
              </a:rPr>
              <a:t>Be aware of the different cost estimation approaches. Your budget should be as accurate as possible. Hence, you will need to invest some research and provide the sources in your budget plan.</a:t>
            </a:r>
          </a:p>
          <a:p>
            <a:r>
              <a:rPr lang="en-US" dirty="0">
                <a:latin typeface="+mj-lt"/>
              </a:rPr>
              <a:t>This is the fourth tool of your project plan</a:t>
            </a:r>
          </a:p>
        </p:txBody>
      </p:sp>
      <p:sp>
        <p:nvSpPr>
          <p:cNvPr id="4" name="Foliennummernplatzhalter 3">
            <a:extLst>
              <a:ext uri="{FF2B5EF4-FFF2-40B4-BE49-F238E27FC236}">
                <a16:creationId xmlns:a16="http://schemas.microsoft.com/office/drawing/2014/main" id="{94F297F9-A582-47B0-83F1-FA102A5E98C0}"/>
              </a:ext>
            </a:extLst>
          </p:cNvPr>
          <p:cNvSpPr>
            <a:spLocks noGrp="1"/>
          </p:cNvSpPr>
          <p:nvPr>
            <p:ph type="sldNum" sz="quarter" idx="12"/>
          </p:nvPr>
        </p:nvSpPr>
        <p:spPr/>
        <p:txBody>
          <a:bodyPr/>
          <a:lstStyle/>
          <a:p>
            <a:fld id="{B34092F8-88B9-48E5-9B8F-3F206E5F35A9}" type="slidenum">
              <a:rPr lang="hr-HR" smtClean="0"/>
              <a:t>21</a:t>
            </a:fld>
            <a:endParaRPr lang="hr-HR"/>
          </a:p>
        </p:txBody>
      </p:sp>
    </p:spTree>
    <p:extLst>
      <p:ext uri="{BB962C8B-B14F-4D97-AF65-F5344CB8AC3E}">
        <p14:creationId xmlns:p14="http://schemas.microsoft.com/office/powerpoint/2010/main" val="983069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C8B762-9BAC-40B8-A8A9-6627F407F655}"/>
              </a:ext>
            </a:extLst>
          </p:cNvPr>
          <p:cNvSpPr>
            <a:spLocks noGrp="1"/>
          </p:cNvSpPr>
          <p:nvPr>
            <p:ph type="title"/>
          </p:nvPr>
        </p:nvSpPr>
        <p:spPr/>
        <p:txBody>
          <a:bodyPr>
            <a:normAutofit/>
          </a:bodyPr>
          <a:lstStyle/>
          <a:p>
            <a:r>
              <a:rPr lang="de-DE" sz="4000" b="1" dirty="0">
                <a:latin typeface="+mj-lt"/>
              </a:rPr>
              <a:t>Additional </a:t>
            </a:r>
            <a:r>
              <a:rPr lang="de-DE" sz="4000" b="1" dirty="0" err="1">
                <a:latin typeface="+mj-lt"/>
              </a:rPr>
              <a:t>reading</a:t>
            </a:r>
            <a:endParaRPr lang="de-DE" sz="4000" b="1" dirty="0">
              <a:latin typeface="+mj-lt"/>
            </a:endParaRPr>
          </a:p>
        </p:txBody>
      </p:sp>
      <p:sp>
        <p:nvSpPr>
          <p:cNvPr id="3" name="Inhaltsplatzhalter 2">
            <a:extLst>
              <a:ext uri="{FF2B5EF4-FFF2-40B4-BE49-F238E27FC236}">
                <a16:creationId xmlns:a16="http://schemas.microsoft.com/office/drawing/2014/main" id="{3FBD1063-6E56-4549-A63D-295F9592D1B6}"/>
              </a:ext>
            </a:extLst>
          </p:cNvPr>
          <p:cNvSpPr>
            <a:spLocks noGrp="1"/>
          </p:cNvSpPr>
          <p:nvPr>
            <p:ph idx="1"/>
          </p:nvPr>
        </p:nvSpPr>
        <p:spPr/>
        <p:txBody>
          <a:bodyPr/>
          <a:lstStyle/>
          <a:p>
            <a:r>
              <a:rPr lang="en-GB" i="1" dirty="0">
                <a:latin typeface="+mj-lt"/>
              </a:rPr>
              <a:t>Ward, S., &amp; Chapman, C. (2003). Transforming project risk management into project uncertainty management. International Journal of Project Management, 21(2), 97-105.</a:t>
            </a:r>
            <a:endParaRPr lang="de-DE" dirty="0">
              <a:latin typeface="+mj-lt"/>
            </a:endParaRPr>
          </a:p>
          <a:p>
            <a:endParaRPr lang="de-DE" dirty="0">
              <a:latin typeface="+mj-lt"/>
            </a:endParaRPr>
          </a:p>
        </p:txBody>
      </p:sp>
      <p:sp>
        <p:nvSpPr>
          <p:cNvPr id="4" name="Foliennummernplatzhalter 3">
            <a:extLst>
              <a:ext uri="{FF2B5EF4-FFF2-40B4-BE49-F238E27FC236}">
                <a16:creationId xmlns:a16="http://schemas.microsoft.com/office/drawing/2014/main" id="{6DEEAF19-DF93-4645-BA04-428F2DE9BD44}"/>
              </a:ext>
            </a:extLst>
          </p:cNvPr>
          <p:cNvSpPr>
            <a:spLocks noGrp="1"/>
          </p:cNvSpPr>
          <p:nvPr>
            <p:ph type="sldNum" sz="quarter" idx="12"/>
          </p:nvPr>
        </p:nvSpPr>
        <p:spPr/>
        <p:txBody>
          <a:bodyPr/>
          <a:lstStyle/>
          <a:p>
            <a:fld id="{B34092F8-88B9-48E5-9B8F-3F206E5F35A9}" type="slidenum">
              <a:rPr lang="hr-HR" smtClean="0"/>
              <a:t>22</a:t>
            </a:fld>
            <a:endParaRPr lang="hr-HR"/>
          </a:p>
        </p:txBody>
      </p:sp>
    </p:spTree>
    <p:extLst>
      <p:ext uri="{BB962C8B-B14F-4D97-AF65-F5344CB8AC3E}">
        <p14:creationId xmlns:p14="http://schemas.microsoft.com/office/powerpoint/2010/main" val="3370181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e-DE" altLang="en-US" b="1" dirty="0">
                <a:latin typeface="+mj-lt"/>
              </a:rPr>
              <a:t>Summary</a:t>
            </a:r>
            <a:endParaRPr lang="en-US" altLang="en-US" b="1" dirty="0">
              <a:latin typeface="+mj-lt"/>
            </a:endParaRPr>
          </a:p>
        </p:txBody>
      </p:sp>
      <p:sp>
        <p:nvSpPr>
          <p:cNvPr id="28677"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40CE23C5-F80C-44AA-A6DE-6DE39B8EFE65}" type="slidenum">
              <a:rPr lang="en-US" altLang="de-DE" sz="1200">
                <a:solidFill>
                  <a:schemeClr val="bg1"/>
                </a:solidFill>
                <a:ea typeface="MS Mincho" pitchFamily="49" charset="-128"/>
              </a:rPr>
              <a:pPr>
                <a:lnSpc>
                  <a:spcPct val="100000"/>
                </a:lnSpc>
                <a:spcBef>
                  <a:spcPct val="0"/>
                </a:spcBef>
                <a:buClrTx/>
                <a:buFontTx/>
                <a:buNone/>
              </a:pPr>
              <a:t>23</a:t>
            </a:fld>
            <a:endParaRPr lang="en-US" altLang="de-DE" sz="1200">
              <a:solidFill>
                <a:schemeClr val="bg1"/>
              </a:solidFill>
              <a:ea typeface="MS Mincho" pitchFamily="49" charset="-128"/>
            </a:endParaRPr>
          </a:p>
        </p:txBody>
      </p:sp>
      <p:sp>
        <p:nvSpPr>
          <p:cNvPr id="8" name="Foliennummernplatzhalter 5">
            <a:extLst>
              <a:ext uri="{FF2B5EF4-FFF2-40B4-BE49-F238E27FC236}">
                <a16:creationId xmlns:a16="http://schemas.microsoft.com/office/drawing/2014/main" id="{94F988D0-9C50-4E94-B006-18DC4C7F1B87}"/>
              </a:ext>
            </a:extLst>
          </p:cNvPr>
          <p:cNvSpPr txBox="1">
            <a:spLocks/>
          </p:cNvSpPr>
          <p:nvPr/>
        </p:nvSpPr>
        <p:spPr bwMode="auto">
          <a:xfrm>
            <a:off x="8925984" y="6456300"/>
            <a:ext cx="3860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sr-Latn-RS"/>
            </a:defPPr>
            <a:lvl1pPr marL="0" algn="ctr"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1pPr>
            <a:lvl2pPr marL="742950" indent="-28575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2pPr>
            <a:lvl3pPr marL="11430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3pPr>
            <a:lvl4pPr marL="16002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4pPr>
            <a:lvl5pPr marL="20574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5pPr>
            <a:lvl6pPr marL="25146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6pPr>
            <a:lvl7pPr marL="29718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7pPr>
            <a:lvl8pPr marL="34290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8pPr>
            <a:lvl9pPr marL="38862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9pPr>
          </a:lstStyle>
          <a:p>
            <a:pPr>
              <a:lnSpc>
                <a:spcPct val="100000"/>
              </a:lnSpc>
              <a:spcBef>
                <a:spcPct val="0"/>
              </a:spcBef>
              <a:buClrTx/>
              <a:buFontTx/>
              <a:buNone/>
            </a:pPr>
            <a:fld id="{C35CB901-21B1-46C2-BD5D-AA20F1594103}" type="slidenum">
              <a:rPr lang="de-DE" altLang="en-US" sz="1200" smtClean="0">
                <a:solidFill>
                  <a:schemeClr val="bg1">
                    <a:lumMod val="50000"/>
                  </a:schemeClr>
                </a:solidFill>
                <a:ea typeface="MS Mincho" pitchFamily="49" charset="-128"/>
              </a:rPr>
              <a:pPr>
                <a:lnSpc>
                  <a:spcPct val="100000"/>
                </a:lnSpc>
                <a:spcBef>
                  <a:spcPct val="0"/>
                </a:spcBef>
                <a:buClrTx/>
                <a:buFontTx/>
                <a:buNone/>
              </a:pPr>
              <a:t>23</a:t>
            </a:fld>
            <a:endParaRPr lang="de-DE" altLang="en-US" sz="1200">
              <a:solidFill>
                <a:schemeClr val="bg1">
                  <a:lumMod val="50000"/>
                </a:schemeClr>
              </a:solidFill>
              <a:ea typeface="MS Mincho" pitchFamily="49" charset="-128"/>
            </a:endParaRPr>
          </a:p>
        </p:txBody>
      </p:sp>
      <p:graphicFrame>
        <p:nvGraphicFramePr>
          <p:cNvPr id="2" name="Diagramm 1">
            <a:extLst>
              <a:ext uri="{FF2B5EF4-FFF2-40B4-BE49-F238E27FC236}">
                <a16:creationId xmlns:a16="http://schemas.microsoft.com/office/drawing/2014/main" id="{6BCC66C1-B2C3-4D27-995A-27E59BFD3503}"/>
              </a:ext>
            </a:extLst>
          </p:cNvPr>
          <p:cNvGraphicFramePr/>
          <p:nvPr>
            <p:extLst>
              <p:ext uri="{D42A27DB-BD31-4B8C-83A1-F6EECF244321}">
                <p14:modId xmlns:p14="http://schemas.microsoft.com/office/powerpoint/2010/main" val="3712259154"/>
              </p:ext>
            </p:extLst>
          </p:nvPr>
        </p:nvGraphicFramePr>
        <p:xfrm>
          <a:off x="678873" y="1537855"/>
          <a:ext cx="9933709" cy="4516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9310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itle 1"/>
          <p:cNvSpPr>
            <a:spLocks noGrp="1"/>
          </p:cNvSpPr>
          <p:nvPr>
            <p:ph type="title"/>
          </p:nvPr>
        </p:nvSpPr>
        <p:spPr/>
        <p:txBody>
          <a:bodyPr>
            <a:normAutofit/>
          </a:bodyPr>
          <a:lstStyle/>
          <a:p>
            <a:pPr eaLnBrk="1" hangingPunct="1"/>
            <a:r>
              <a:rPr lang="en-US" altLang="en-US" sz="4000" b="1" dirty="0">
                <a:latin typeface="+mj-lt"/>
              </a:rPr>
              <a:t>Learning Objectives</a:t>
            </a:r>
          </a:p>
        </p:txBody>
      </p:sp>
      <p:sp>
        <p:nvSpPr>
          <p:cNvPr id="3" name="Content Placeholder 2"/>
          <p:cNvSpPr>
            <a:spLocks noGrp="1"/>
          </p:cNvSpPr>
          <p:nvPr>
            <p:ph idx="1"/>
          </p:nvPr>
        </p:nvSpPr>
        <p:spPr>
          <a:xfrm>
            <a:off x="431801" y="1690687"/>
            <a:ext cx="11233151" cy="4141787"/>
          </a:xfrm>
        </p:spPr>
        <p:txBody>
          <a:bodyPr rtlCol="0">
            <a:noAutofit/>
          </a:bodyPr>
          <a:lstStyle/>
          <a:p>
            <a:pPr marL="0" indent="0" eaLnBrk="1" fontAlgn="auto" hangingPunct="1">
              <a:buFont typeface="Times" pitchFamily="1" charset="0"/>
              <a:buNone/>
              <a:defRPr/>
            </a:pPr>
            <a:r>
              <a:rPr lang="en-GB" sz="2400" dirty="0">
                <a:latin typeface="+mj-lt"/>
                <a:ea typeface="+mn-ea"/>
              </a:rPr>
              <a:t>After completing this chapter, you should be able to:</a:t>
            </a:r>
          </a:p>
          <a:p>
            <a:pPr eaLnBrk="1" fontAlgn="auto" hangingPunct="1">
              <a:spcAft>
                <a:spcPts val="0"/>
              </a:spcAft>
              <a:buClr>
                <a:srgbClr val="76B900"/>
              </a:buClr>
              <a:buFont typeface="Times" pitchFamily="1" charset="0"/>
              <a:buChar char="•"/>
              <a:defRPr/>
            </a:pPr>
            <a:r>
              <a:rPr lang="en-GB" sz="2400" dirty="0">
                <a:latin typeface="+mj-lt"/>
                <a:ea typeface="+mn-ea"/>
              </a:rPr>
              <a:t>Understand and recognise the difference in the various types of common project costs</a:t>
            </a:r>
          </a:p>
          <a:p>
            <a:pPr eaLnBrk="1" fontAlgn="auto" hangingPunct="1">
              <a:spcAft>
                <a:spcPts val="0"/>
              </a:spcAft>
              <a:buClr>
                <a:srgbClr val="76B900"/>
              </a:buClr>
              <a:buFont typeface="Times" pitchFamily="1" charset="0"/>
              <a:buChar char="•"/>
              <a:defRPr/>
            </a:pPr>
            <a:r>
              <a:rPr lang="en-GB" sz="2400" dirty="0">
                <a:latin typeface="+mj-lt"/>
                <a:ea typeface="+mn-ea"/>
              </a:rPr>
              <a:t>Apply common forms of cost estimation for project work</a:t>
            </a:r>
          </a:p>
          <a:p>
            <a:pPr eaLnBrk="1" fontAlgn="auto" hangingPunct="1">
              <a:spcAft>
                <a:spcPts val="0"/>
              </a:spcAft>
              <a:buClr>
                <a:srgbClr val="76B900"/>
              </a:buClr>
              <a:buFont typeface="Times" pitchFamily="1" charset="0"/>
              <a:buChar char="•"/>
              <a:defRPr/>
            </a:pPr>
            <a:r>
              <a:rPr lang="en-GB" sz="2400" dirty="0">
                <a:latin typeface="+mj-lt"/>
                <a:ea typeface="+mn-ea"/>
              </a:rPr>
              <a:t>Understand the uses of activity-based budgeting and time-phased budgets for cost estimation and control</a:t>
            </a:r>
          </a:p>
          <a:p>
            <a:pPr eaLnBrk="1" fontAlgn="auto" hangingPunct="1">
              <a:spcAft>
                <a:spcPts val="0"/>
              </a:spcAft>
              <a:buClr>
                <a:srgbClr val="76B900"/>
              </a:buClr>
              <a:buFont typeface="Times" pitchFamily="1" charset="0"/>
              <a:buChar char="•"/>
              <a:defRPr/>
            </a:pPr>
            <a:r>
              <a:rPr lang="en-GB" sz="2400" dirty="0">
                <a:latin typeface="+mj-lt"/>
                <a:ea typeface="+mn-ea"/>
              </a:rPr>
              <a:t>Recognise the appropriateness of applying contingency funds for cost estimation</a:t>
            </a:r>
          </a:p>
          <a:p>
            <a:pPr eaLnBrk="1" fontAlgn="auto" hangingPunct="1">
              <a:spcAft>
                <a:spcPts val="0"/>
              </a:spcAft>
              <a:buClr>
                <a:schemeClr val="accent3"/>
              </a:buClr>
              <a:buFont typeface="Times" pitchFamily="1" charset="0"/>
              <a:buChar char="•"/>
              <a:defRPr/>
            </a:pPr>
            <a:endParaRPr lang="en-GB" sz="2400" dirty="0">
              <a:latin typeface="+mj-lt"/>
              <a:ea typeface="+mn-ea"/>
            </a:endParaRPr>
          </a:p>
          <a:p>
            <a:pPr eaLnBrk="1" fontAlgn="auto" hangingPunct="1">
              <a:buFont typeface="Times" pitchFamily="1" charset="0"/>
              <a:buChar char="•"/>
              <a:defRPr/>
            </a:pPr>
            <a:endParaRPr lang="en-GB" sz="2400" dirty="0">
              <a:latin typeface="+mj-lt"/>
              <a:ea typeface="+mn-ea"/>
            </a:endParaRPr>
          </a:p>
        </p:txBody>
      </p:sp>
      <p:sp>
        <p:nvSpPr>
          <p:cNvPr id="7" name="Foliennummernplatzhalter 3">
            <a:extLst>
              <a:ext uri="{FF2B5EF4-FFF2-40B4-BE49-F238E27FC236}">
                <a16:creationId xmlns:a16="http://schemas.microsoft.com/office/drawing/2014/main" id="{86892BE8-7C4B-400C-81AD-AC190E690F6D}"/>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24</a:t>
            </a:fld>
            <a:endParaRPr lang="hr-HR" dirty="0"/>
          </a:p>
        </p:txBody>
      </p:sp>
    </p:spTree>
    <p:extLst>
      <p:ext uri="{BB962C8B-B14F-4D97-AF65-F5344CB8AC3E}">
        <p14:creationId xmlns:p14="http://schemas.microsoft.com/office/powerpoint/2010/main" val="1816033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EFD871-BC41-42AC-9481-A7D14C660447}"/>
              </a:ext>
            </a:extLst>
          </p:cNvPr>
          <p:cNvSpPr>
            <a:spLocks noGrp="1"/>
          </p:cNvSpPr>
          <p:nvPr>
            <p:ph type="title"/>
          </p:nvPr>
        </p:nvSpPr>
        <p:spPr/>
        <p:txBody>
          <a:bodyPr/>
          <a:lstStyle/>
          <a:p>
            <a:r>
              <a:rPr lang="de-DE" b="1" dirty="0">
                <a:latin typeface="+mj-lt"/>
              </a:rPr>
              <a:t>References</a:t>
            </a:r>
          </a:p>
        </p:txBody>
      </p:sp>
      <p:sp>
        <p:nvSpPr>
          <p:cNvPr id="3" name="Inhaltsplatzhalter 2">
            <a:extLst>
              <a:ext uri="{FF2B5EF4-FFF2-40B4-BE49-F238E27FC236}">
                <a16:creationId xmlns:a16="http://schemas.microsoft.com/office/drawing/2014/main" id="{51D3368C-046D-4712-973D-A806D77A82F6}"/>
              </a:ext>
            </a:extLst>
          </p:cNvPr>
          <p:cNvSpPr>
            <a:spLocks noGrp="1"/>
          </p:cNvSpPr>
          <p:nvPr>
            <p:ph idx="1"/>
          </p:nvPr>
        </p:nvSpPr>
        <p:spPr/>
        <p:txBody>
          <a:bodyPr>
            <a:normAutofit/>
          </a:bodyPr>
          <a:lstStyle/>
          <a:p>
            <a:r>
              <a:rPr lang="en-US" altLang="en-US" sz="1600" dirty="0" err="1"/>
              <a:t>Horine</a:t>
            </a:r>
            <a:r>
              <a:rPr lang="en-US" altLang="en-US" sz="1600" dirty="0"/>
              <a:t>, Greg (2013): </a:t>
            </a:r>
            <a:r>
              <a:rPr lang="en-US" altLang="en-US" sz="1600" i="1" dirty="0"/>
              <a:t>Absolute Beginner’s Guide to Project Management</a:t>
            </a:r>
            <a:r>
              <a:rPr lang="en-US" altLang="en-US" sz="1600" dirty="0"/>
              <a:t>, Que </a:t>
            </a:r>
            <a:r>
              <a:rPr lang="en-US" altLang="en-US" sz="1600" dirty="0" err="1"/>
              <a:t>Sams</a:t>
            </a:r>
            <a:r>
              <a:rPr lang="en-US" altLang="en-US" sz="1600" dirty="0"/>
              <a:t>/Pearson Education, 3</a:t>
            </a:r>
            <a:r>
              <a:rPr lang="en-US" altLang="en-US" sz="1600" baseline="30000" dirty="0"/>
              <a:t>rd</a:t>
            </a:r>
            <a:r>
              <a:rPr lang="en-US" altLang="en-US" sz="1600" dirty="0"/>
              <a:t> ed.</a:t>
            </a:r>
          </a:p>
          <a:p>
            <a:r>
              <a:rPr lang="en-US" altLang="en-US" sz="1600" dirty="0">
                <a:latin typeface="+mj-lt"/>
              </a:rPr>
              <a:t>Pinto, J. K. (2015): Project management. Achieving competitive advantage, Pearson Education, Harlow, Essex, 4</a:t>
            </a:r>
            <a:r>
              <a:rPr lang="en-US" altLang="en-US" sz="1600" baseline="30000" dirty="0">
                <a:latin typeface="+mj-lt"/>
              </a:rPr>
              <a:t>th</a:t>
            </a:r>
            <a:r>
              <a:rPr lang="en-US" altLang="en-US" sz="1600" dirty="0">
                <a:latin typeface="+mj-lt"/>
              </a:rPr>
              <a:t> ed.</a:t>
            </a:r>
          </a:p>
          <a:p>
            <a:r>
              <a:rPr lang="en-GB" altLang="en-US" sz="1600" dirty="0">
                <a:latin typeface="+mj-lt"/>
              </a:rPr>
              <a:t>Project Management Institute (2013): A Guide to the Project Management Body of Knowledge: </a:t>
            </a:r>
            <a:r>
              <a:rPr lang="en-GB" altLang="en-US" sz="1600" dirty="0" err="1">
                <a:latin typeface="+mj-lt"/>
              </a:rPr>
              <a:t>PMBOK</a:t>
            </a:r>
            <a:r>
              <a:rPr lang="en-GB" altLang="en-US" sz="1600" dirty="0">
                <a:latin typeface="+mj-lt"/>
              </a:rPr>
              <a:t>(R) Guide, Project Management Institute; 5</a:t>
            </a:r>
            <a:r>
              <a:rPr lang="en-GB" altLang="en-US" sz="1600" baseline="30000" dirty="0">
                <a:latin typeface="+mj-lt"/>
              </a:rPr>
              <a:t>th</a:t>
            </a:r>
            <a:r>
              <a:rPr lang="en-GB" altLang="en-US" sz="1600" dirty="0">
                <a:latin typeface="+mj-lt"/>
              </a:rPr>
              <a:t> ed.</a:t>
            </a:r>
          </a:p>
          <a:p>
            <a:endParaRPr lang="de-DE" sz="1600" dirty="0">
              <a:latin typeface="+mj-lt"/>
            </a:endParaRPr>
          </a:p>
        </p:txBody>
      </p:sp>
      <p:sp>
        <p:nvSpPr>
          <p:cNvPr id="4" name="Foliennummernplatzhalter 3">
            <a:extLst>
              <a:ext uri="{FF2B5EF4-FFF2-40B4-BE49-F238E27FC236}">
                <a16:creationId xmlns:a16="http://schemas.microsoft.com/office/drawing/2014/main" id="{E366C27A-3C26-43E7-A0B0-16AC8E21C235}"/>
              </a:ext>
            </a:extLst>
          </p:cNvPr>
          <p:cNvSpPr>
            <a:spLocks noGrp="1"/>
          </p:cNvSpPr>
          <p:nvPr>
            <p:ph type="sldNum" sz="quarter" idx="12"/>
          </p:nvPr>
        </p:nvSpPr>
        <p:spPr/>
        <p:txBody>
          <a:bodyPr/>
          <a:lstStyle/>
          <a:p>
            <a:fld id="{B34092F8-88B9-48E5-9B8F-3F206E5F35A9}" type="slidenum">
              <a:rPr lang="hr-HR" smtClean="0"/>
              <a:t>25</a:t>
            </a:fld>
            <a:endParaRPr lang="hr-HR"/>
          </a:p>
        </p:txBody>
      </p:sp>
    </p:spTree>
    <p:extLst>
      <p:ext uri="{BB962C8B-B14F-4D97-AF65-F5344CB8AC3E}">
        <p14:creationId xmlns:p14="http://schemas.microsoft.com/office/powerpoint/2010/main" val="33810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itel 1"/>
          <p:cNvSpPr>
            <a:spLocks noGrp="1"/>
          </p:cNvSpPr>
          <p:nvPr>
            <p:ph type="title"/>
          </p:nvPr>
        </p:nvSpPr>
        <p:spPr/>
        <p:txBody>
          <a:bodyPr>
            <a:normAutofit/>
          </a:bodyPr>
          <a:lstStyle/>
          <a:p>
            <a:r>
              <a:rPr lang="en-US" altLang="en-US" sz="4000" b="1" dirty="0">
                <a:latin typeface="+mj-lt"/>
              </a:rPr>
              <a:t>Budget Planning</a:t>
            </a:r>
          </a:p>
        </p:txBody>
      </p:sp>
      <p:pic>
        <p:nvPicPr>
          <p:cNvPr id="308230" name="Picture 2" descr="C:\Users\Tine\AppData\Local\Microsoft\Windows\Temporary Internet Files\Content.IE5\43P8J46P\money2[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9700" y="2157414"/>
            <a:ext cx="4292600" cy="2543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Foliennummernplatzhalter 3">
            <a:extLst>
              <a:ext uri="{FF2B5EF4-FFF2-40B4-BE49-F238E27FC236}">
                <a16:creationId xmlns:a16="http://schemas.microsoft.com/office/drawing/2014/main" id="{AEDE167D-C412-4050-A718-0A25D113751C}"/>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3</a:t>
            </a:fld>
            <a:endParaRPr lang="hr-HR" dirty="0"/>
          </a:p>
        </p:txBody>
      </p:sp>
    </p:spTree>
    <p:extLst>
      <p:ext uri="{BB962C8B-B14F-4D97-AF65-F5344CB8AC3E}">
        <p14:creationId xmlns:p14="http://schemas.microsoft.com/office/powerpoint/2010/main" val="374961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itle 1"/>
          <p:cNvSpPr>
            <a:spLocks noGrp="1"/>
          </p:cNvSpPr>
          <p:nvPr>
            <p:ph type="title"/>
          </p:nvPr>
        </p:nvSpPr>
        <p:spPr/>
        <p:txBody>
          <a:bodyPr>
            <a:normAutofit/>
          </a:bodyPr>
          <a:lstStyle/>
          <a:p>
            <a:pPr eaLnBrk="1" hangingPunct="1"/>
            <a:r>
              <a:rPr lang="en-US" altLang="en-US" sz="4000" b="1" dirty="0">
                <a:latin typeface="+mj-lt"/>
              </a:rPr>
              <a:t>Learning Objectives</a:t>
            </a:r>
          </a:p>
        </p:txBody>
      </p:sp>
      <p:sp>
        <p:nvSpPr>
          <p:cNvPr id="3" name="Content Placeholder 2"/>
          <p:cNvSpPr>
            <a:spLocks noGrp="1"/>
          </p:cNvSpPr>
          <p:nvPr>
            <p:ph idx="1"/>
          </p:nvPr>
        </p:nvSpPr>
        <p:spPr>
          <a:xfrm>
            <a:off x="431801" y="1690687"/>
            <a:ext cx="11233151" cy="4141787"/>
          </a:xfrm>
        </p:spPr>
        <p:txBody>
          <a:bodyPr rtlCol="0">
            <a:noAutofit/>
          </a:bodyPr>
          <a:lstStyle/>
          <a:p>
            <a:pPr marL="0" indent="0" eaLnBrk="1" fontAlgn="auto" hangingPunct="1">
              <a:buFont typeface="Times" pitchFamily="1" charset="0"/>
              <a:buNone/>
              <a:defRPr/>
            </a:pPr>
            <a:r>
              <a:rPr lang="en-GB" sz="2400" dirty="0">
                <a:latin typeface="+mj-lt"/>
                <a:ea typeface="+mn-ea"/>
              </a:rPr>
              <a:t>After completing this chapter, you should be able to:</a:t>
            </a:r>
          </a:p>
          <a:p>
            <a:pPr eaLnBrk="1" fontAlgn="auto" hangingPunct="1">
              <a:spcAft>
                <a:spcPts val="0"/>
              </a:spcAft>
              <a:buClr>
                <a:srgbClr val="76B900"/>
              </a:buClr>
              <a:buFont typeface="Times" pitchFamily="1" charset="0"/>
              <a:buChar char="•"/>
              <a:defRPr/>
            </a:pPr>
            <a:r>
              <a:rPr lang="en-GB" sz="2400" dirty="0">
                <a:latin typeface="+mj-lt"/>
                <a:ea typeface="+mn-ea"/>
              </a:rPr>
              <a:t>Understand and recognise the difference in the various types of common project costs</a:t>
            </a:r>
          </a:p>
          <a:p>
            <a:pPr eaLnBrk="1" fontAlgn="auto" hangingPunct="1">
              <a:spcAft>
                <a:spcPts val="0"/>
              </a:spcAft>
              <a:buClr>
                <a:srgbClr val="76B900"/>
              </a:buClr>
              <a:buFont typeface="Times" pitchFamily="1" charset="0"/>
              <a:buChar char="•"/>
              <a:defRPr/>
            </a:pPr>
            <a:r>
              <a:rPr lang="en-GB" sz="2400" dirty="0">
                <a:latin typeface="+mj-lt"/>
                <a:ea typeface="+mn-ea"/>
              </a:rPr>
              <a:t>Apply common forms of cost estimation for project work</a:t>
            </a:r>
          </a:p>
          <a:p>
            <a:pPr eaLnBrk="1" fontAlgn="auto" hangingPunct="1">
              <a:spcAft>
                <a:spcPts val="0"/>
              </a:spcAft>
              <a:buClr>
                <a:srgbClr val="76B900"/>
              </a:buClr>
              <a:buFont typeface="Times" pitchFamily="1" charset="0"/>
              <a:buChar char="•"/>
              <a:defRPr/>
            </a:pPr>
            <a:r>
              <a:rPr lang="en-GB" sz="2400" dirty="0">
                <a:latin typeface="+mj-lt"/>
                <a:ea typeface="+mn-ea"/>
              </a:rPr>
              <a:t>Understand the uses of activity-based budgeting and time-phased budgets for cost estimation and control</a:t>
            </a:r>
          </a:p>
          <a:p>
            <a:pPr eaLnBrk="1" fontAlgn="auto" hangingPunct="1">
              <a:spcAft>
                <a:spcPts val="0"/>
              </a:spcAft>
              <a:buClr>
                <a:srgbClr val="76B900"/>
              </a:buClr>
              <a:buFont typeface="Times" pitchFamily="1" charset="0"/>
              <a:buChar char="•"/>
              <a:defRPr/>
            </a:pPr>
            <a:r>
              <a:rPr lang="en-GB" sz="2400" dirty="0">
                <a:latin typeface="+mj-lt"/>
                <a:ea typeface="+mn-ea"/>
              </a:rPr>
              <a:t>Recognise the appropriateness of applying contingency funds for cost estimation</a:t>
            </a:r>
          </a:p>
          <a:p>
            <a:pPr eaLnBrk="1" fontAlgn="auto" hangingPunct="1">
              <a:spcAft>
                <a:spcPts val="0"/>
              </a:spcAft>
              <a:buClr>
                <a:schemeClr val="accent3"/>
              </a:buClr>
              <a:buFont typeface="Times" pitchFamily="1" charset="0"/>
              <a:buChar char="•"/>
              <a:defRPr/>
            </a:pPr>
            <a:endParaRPr lang="en-GB" sz="2400" dirty="0">
              <a:latin typeface="+mj-lt"/>
              <a:ea typeface="+mn-ea"/>
            </a:endParaRPr>
          </a:p>
          <a:p>
            <a:pPr eaLnBrk="1" fontAlgn="auto" hangingPunct="1">
              <a:buFont typeface="Times" pitchFamily="1" charset="0"/>
              <a:buChar char="•"/>
              <a:defRPr/>
            </a:pPr>
            <a:endParaRPr lang="en-GB" sz="2400" dirty="0">
              <a:latin typeface="+mj-lt"/>
              <a:ea typeface="+mn-ea"/>
            </a:endParaRPr>
          </a:p>
        </p:txBody>
      </p:sp>
      <p:sp>
        <p:nvSpPr>
          <p:cNvPr id="7" name="Foliennummernplatzhalter 3">
            <a:extLst>
              <a:ext uri="{FF2B5EF4-FFF2-40B4-BE49-F238E27FC236}">
                <a16:creationId xmlns:a16="http://schemas.microsoft.com/office/drawing/2014/main" id="{86892BE8-7C4B-400C-81AD-AC190E690F6D}"/>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4</a:t>
            </a:fld>
            <a:endParaRPr lang="hr-HR" dirty="0"/>
          </a:p>
        </p:txBody>
      </p:sp>
    </p:spTree>
    <p:extLst>
      <p:ext uri="{BB962C8B-B14F-4D97-AF65-F5344CB8AC3E}">
        <p14:creationId xmlns:p14="http://schemas.microsoft.com/office/powerpoint/2010/main" val="115032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2322" name="Picture 2" descr="07fig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8533" y="1488335"/>
            <a:ext cx="4531784" cy="42545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12323" name="Text Box 3"/>
          <p:cNvSpPr txBox="1">
            <a:spLocks noChangeArrowheads="1"/>
          </p:cNvSpPr>
          <p:nvPr/>
        </p:nvSpPr>
        <p:spPr bwMode="auto">
          <a:xfrm>
            <a:off x="527051" y="5776543"/>
            <a:ext cx="11521016" cy="32929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82269" tIns="41134" rIns="82269" bIns="41134">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600" dirty="0">
                <a:latin typeface="Calibri"/>
                <a:ea typeface="Calibri"/>
                <a:cs typeface="Verdana" panose="020B0604030504040204" pitchFamily="34" charset="0"/>
              </a:rPr>
              <a:t>Figure: The foundational role the WBS and work estimates play in the overall planning process</a:t>
            </a:r>
          </a:p>
        </p:txBody>
      </p:sp>
      <p:sp>
        <p:nvSpPr>
          <p:cNvPr id="312324" name="Rechteck 1"/>
          <p:cNvSpPr>
            <a:spLocks noChangeArrowheads="1"/>
          </p:cNvSpPr>
          <p:nvPr/>
        </p:nvSpPr>
        <p:spPr bwMode="auto">
          <a:xfrm>
            <a:off x="8976784" y="4951320"/>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a:t>
            </a:r>
            <a:r>
              <a:rPr lang="en-US" altLang="en-US" sz="1200" b="0" dirty="0" err="1">
                <a:ea typeface="MS Mincho" pitchFamily="49" charset="-128"/>
              </a:rPr>
              <a:t>Horine</a:t>
            </a:r>
            <a:r>
              <a:rPr lang="en-US" altLang="en-US" sz="1200" b="0" dirty="0">
                <a:ea typeface="MS Mincho" pitchFamily="49" charset="-128"/>
              </a:rPr>
              <a:t> (2013).</a:t>
            </a:r>
          </a:p>
        </p:txBody>
      </p:sp>
      <p:sp>
        <p:nvSpPr>
          <p:cNvPr id="6" name="Title 1"/>
          <p:cNvSpPr txBox="1">
            <a:spLocks/>
          </p:cNvSpPr>
          <p:nvPr/>
        </p:nvSpPr>
        <p:spPr>
          <a:xfrm>
            <a:off x="914400" y="609600"/>
            <a:ext cx="10363200" cy="762000"/>
          </a:xfrm>
          <a:prstGeom prst="rect">
            <a:avLst/>
          </a:prstGeom>
        </p:spPr>
        <p:txBody>
          <a:bodyPr/>
          <a:lstStyle>
            <a:lvl1pPr algn="l" rtl="0" eaLnBrk="0" fontAlgn="base" hangingPunct="0">
              <a:spcBef>
                <a:spcPct val="0"/>
              </a:spcBef>
              <a:spcAft>
                <a:spcPct val="0"/>
              </a:spcAft>
              <a:defRPr sz="2400" b="1">
                <a:solidFill>
                  <a:schemeClr val="accent1"/>
                </a:solidFill>
                <a:latin typeface="+mj-lt"/>
                <a:ea typeface="+mj-ea"/>
                <a:cs typeface="+mj-cs"/>
              </a:defRPr>
            </a:lvl1pPr>
            <a:lvl2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2pPr>
            <a:lvl3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3pPr>
            <a:lvl4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4pPr>
            <a:lvl5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5pPr>
            <a:lvl6pPr marL="457200" algn="l" rtl="0" fontAlgn="base">
              <a:spcBef>
                <a:spcPct val="0"/>
              </a:spcBef>
              <a:spcAft>
                <a:spcPct val="0"/>
              </a:spcAft>
              <a:defRPr sz="2400" b="1">
                <a:solidFill>
                  <a:schemeClr val="accent1"/>
                </a:solidFill>
                <a:latin typeface="Verdana" pitchFamily="34" charset="0"/>
                <a:ea typeface="ＭＳ Ｐゴシック" pitchFamily="1" charset="-128"/>
              </a:defRPr>
            </a:lvl6pPr>
            <a:lvl7pPr marL="914400" algn="l" rtl="0" fontAlgn="base">
              <a:spcBef>
                <a:spcPct val="0"/>
              </a:spcBef>
              <a:spcAft>
                <a:spcPct val="0"/>
              </a:spcAft>
              <a:defRPr sz="2400" b="1">
                <a:solidFill>
                  <a:schemeClr val="accent1"/>
                </a:solidFill>
                <a:latin typeface="Verdana" pitchFamily="34" charset="0"/>
                <a:ea typeface="ＭＳ Ｐゴシック" pitchFamily="1" charset="-128"/>
              </a:defRPr>
            </a:lvl7pPr>
            <a:lvl8pPr marL="1371600" algn="l" rtl="0" fontAlgn="base">
              <a:spcBef>
                <a:spcPct val="0"/>
              </a:spcBef>
              <a:spcAft>
                <a:spcPct val="0"/>
              </a:spcAft>
              <a:defRPr sz="2400" b="1">
                <a:solidFill>
                  <a:schemeClr val="accent1"/>
                </a:solidFill>
                <a:latin typeface="Verdana" pitchFamily="34" charset="0"/>
                <a:ea typeface="ＭＳ Ｐゴシック" pitchFamily="1" charset="-128"/>
              </a:defRPr>
            </a:lvl8pPr>
            <a:lvl9pPr marL="1828800" algn="l" rtl="0" fontAlgn="base">
              <a:spcBef>
                <a:spcPct val="0"/>
              </a:spcBef>
              <a:spcAft>
                <a:spcPct val="0"/>
              </a:spcAft>
              <a:defRPr sz="2400" b="1">
                <a:solidFill>
                  <a:schemeClr val="accent1"/>
                </a:solidFill>
                <a:latin typeface="Verdana" pitchFamily="34" charset="0"/>
                <a:ea typeface="ＭＳ Ｐゴシック" pitchFamily="1" charset="-128"/>
              </a:defRPr>
            </a:lvl9pPr>
          </a:lstStyle>
          <a:p>
            <a:pPr eaLnBrk="1" fontAlgn="auto" hangingPunct="1">
              <a:spcAft>
                <a:spcPts val="0"/>
              </a:spcAft>
              <a:defRPr/>
            </a:pPr>
            <a:r>
              <a:rPr lang="en-US" sz="4000" dirty="0">
                <a:solidFill>
                  <a:srgbClr val="404041"/>
                </a:solidFill>
                <a:ea typeface="Calibri"/>
              </a:rPr>
              <a:t>WBS and Work Estimates </a:t>
            </a:r>
          </a:p>
        </p:txBody>
      </p:sp>
      <p:sp>
        <p:nvSpPr>
          <p:cNvPr id="9" name="Foliennummernplatzhalter 3">
            <a:extLst>
              <a:ext uri="{FF2B5EF4-FFF2-40B4-BE49-F238E27FC236}">
                <a16:creationId xmlns:a16="http://schemas.microsoft.com/office/drawing/2014/main" id="{DFDEE557-E5AB-46D8-AC18-E6825FDB3D2B}"/>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5</a:t>
            </a:fld>
            <a:endParaRPr lang="hr-HR" dirty="0"/>
          </a:p>
        </p:txBody>
      </p:sp>
    </p:spTree>
    <p:extLst>
      <p:ext uri="{BB962C8B-B14F-4D97-AF65-F5344CB8AC3E}">
        <p14:creationId xmlns:p14="http://schemas.microsoft.com/office/powerpoint/2010/main" val="190908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tle 1"/>
          <p:cNvSpPr>
            <a:spLocks noGrp="1"/>
          </p:cNvSpPr>
          <p:nvPr>
            <p:ph type="title"/>
          </p:nvPr>
        </p:nvSpPr>
        <p:spPr/>
        <p:txBody>
          <a:bodyPr>
            <a:normAutofit/>
          </a:bodyPr>
          <a:lstStyle/>
          <a:p>
            <a:pPr eaLnBrk="1" hangingPunct="1"/>
            <a:r>
              <a:rPr lang="en-US" altLang="en-US" sz="4000" b="1" dirty="0">
                <a:latin typeface="+mj-lt"/>
              </a:rPr>
              <a:t>Cost Management</a:t>
            </a:r>
          </a:p>
        </p:txBody>
      </p:sp>
      <p:sp>
        <p:nvSpPr>
          <p:cNvPr id="314371" name="Content Placeholder 2"/>
          <p:cNvSpPr>
            <a:spLocks noGrp="1"/>
          </p:cNvSpPr>
          <p:nvPr>
            <p:ph idx="1"/>
          </p:nvPr>
        </p:nvSpPr>
        <p:spPr/>
        <p:txBody>
          <a:bodyPr>
            <a:normAutofit/>
          </a:bodyPr>
          <a:lstStyle/>
          <a:p>
            <a:pPr eaLnBrk="1" hangingPunct="1"/>
            <a:r>
              <a:rPr lang="en-US" altLang="en-US" sz="2400" b="1" i="1" dirty="0">
                <a:solidFill>
                  <a:schemeClr val="accent1"/>
                </a:solidFill>
                <a:latin typeface="+mj-lt"/>
              </a:rPr>
              <a:t>Cost management </a:t>
            </a:r>
            <a:r>
              <a:rPr lang="en-US" altLang="en-US" sz="2400" dirty="0">
                <a:latin typeface="+mj-lt"/>
              </a:rPr>
              <a:t>has been defined to encompass data collection, cost accounting, and cost control</a:t>
            </a:r>
          </a:p>
          <a:p>
            <a:pPr eaLnBrk="1" hangingPunct="1"/>
            <a:r>
              <a:rPr lang="en-US" altLang="en-US" sz="2400" b="1" i="1" dirty="0">
                <a:solidFill>
                  <a:schemeClr val="accent1"/>
                </a:solidFill>
                <a:latin typeface="+mj-lt"/>
              </a:rPr>
              <a:t>Cost accounting </a:t>
            </a:r>
            <a:r>
              <a:rPr lang="en-US" altLang="en-US" sz="2400" dirty="0">
                <a:latin typeface="+mj-lt"/>
              </a:rPr>
              <a:t>and </a:t>
            </a:r>
            <a:r>
              <a:rPr lang="en-US" altLang="en-US" sz="2400" b="1" i="1" dirty="0">
                <a:solidFill>
                  <a:schemeClr val="accent1"/>
                </a:solidFill>
                <a:latin typeface="+mj-lt"/>
              </a:rPr>
              <a:t>cost control </a:t>
            </a:r>
            <a:r>
              <a:rPr lang="en-US" altLang="en-US" sz="2400" dirty="0">
                <a:latin typeface="+mj-lt"/>
              </a:rPr>
              <a:t>serve as the chief mechanisms for identifying and maintaining control over project costs</a:t>
            </a:r>
          </a:p>
          <a:p>
            <a:pPr eaLnBrk="1" hangingPunct="1"/>
            <a:r>
              <a:rPr lang="en-US" altLang="en-US" sz="2400" b="1" i="1" dirty="0">
                <a:solidFill>
                  <a:schemeClr val="accent1"/>
                </a:solidFill>
                <a:latin typeface="+mj-lt"/>
              </a:rPr>
              <a:t>Cost estimation </a:t>
            </a:r>
            <a:r>
              <a:rPr lang="en-US" altLang="en-US" sz="2400" dirty="0">
                <a:latin typeface="+mj-lt"/>
              </a:rPr>
              <a:t>processes create a reasonable budget baseline for the project</a:t>
            </a:r>
          </a:p>
        </p:txBody>
      </p:sp>
      <p:sp>
        <p:nvSpPr>
          <p:cNvPr id="7" name="Foliennummernplatzhalter 3">
            <a:extLst>
              <a:ext uri="{FF2B5EF4-FFF2-40B4-BE49-F238E27FC236}">
                <a16:creationId xmlns:a16="http://schemas.microsoft.com/office/drawing/2014/main" id="{87A16CBD-395B-423E-9ECB-EF8D9C6AD914}"/>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6</a:t>
            </a:fld>
            <a:endParaRPr lang="hr-HR" dirty="0"/>
          </a:p>
        </p:txBody>
      </p:sp>
    </p:spTree>
    <p:extLst>
      <p:ext uri="{BB962C8B-B14F-4D97-AF65-F5344CB8AC3E}">
        <p14:creationId xmlns:p14="http://schemas.microsoft.com/office/powerpoint/2010/main" val="364748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560917" y="533400"/>
            <a:ext cx="11125200" cy="1143000"/>
          </a:xfrm>
        </p:spPr>
        <p:txBody>
          <a:bodyPr>
            <a:normAutofit/>
          </a:bodyPr>
          <a:lstStyle/>
          <a:p>
            <a:pPr eaLnBrk="1" hangingPunct="1"/>
            <a:r>
              <a:rPr lang="en-US" altLang="en-US" sz="4000" b="1" dirty="0">
                <a:latin typeface="+mj-lt"/>
              </a:rPr>
              <a:t>Sources and Types of Project Cost</a:t>
            </a:r>
          </a:p>
        </p:txBody>
      </p:sp>
      <p:sp>
        <p:nvSpPr>
          <p:cNvPr id="7171" name="Rectangle 3"/>
          <p:cNvSpPr>
            <a:spLocks noGrp="1" noChangeArrowheads="1"/>
          </p:cNvSpPr>
          <p:nvPr>
            <p:ph type="body" idx="1"/>
          </p:nvPr>
        </p:nvSpPr>
        <p:spPr>
          <a:xfrm>
            <a:off x="914400" y="1773238"/>
            <a:ext cx="5181600" cy="4419600"/>
          </a:xfrm>
        </p:spPr>
        <p:txBody>
          <a:bodyPr>
            <a:normAutofit/>
          </a:bodyPr>
          <a:lstStyle/>
          <a:p>
            <a:pPr marL="0" indent="0" eaLnBrk="1" hangingPunct="1">
              <a:lnSpc>
                <a:spcPct val="150000"/>
              </a:lnSpc>
              <a:buSzPct val="125000"/>
              <a:buFont typeface="Times" pitchFamily="1" charset="0"/>
              <a:buNone/>
              <a:defRPr/>
            </a:pPr>
            <a:r>
              <a:rPr lang="en-GB" altLang="en-US" sz="2400" b="1" dirty="0">
                <a:latin typeface="+mj-lt"/>
                <a:ea typeface="+mn-ea"/>
              </a:rPr>
              <a:t>Sources:</a:t>
            </a:r>
          </a:p>
          <a:p>
            <a:pPr eaLnBrk="1" hangingPunct="1">
              <a:lnSpc>
                <a:spcPct val="150000"/>
              </a:lnSpc>
              <a:buSzPct val="125000"/>
              <a:buFont typeface="Wingdings" pitchFamily="2" charset="2"/>
              <a:buChar char="Ø"/>
              <a:defRPr/>
            </a:pPr>
            <a:r>
              <a:rPr lang="en-GB" altLang="en-US" sz="2400" dirty="0">
                <a:latin typeface="+mj-lt"/>
                <a:ea typeface="+mn-ea"/>
              </a:rPr>
              <a:t>Labour</a:t>
            </a:r>
          </a:p>
          <a:p>
            <a:pPr eaLnBrk="1" hangingPunct="1">
              <a:lnSpc>
                <a:spcPct val="150000"/>
              </a:lnSpc>
              <a:buSzPct val="125000"/>
              <a:buFont typeface="Wingdings" pitchFamily="2" charset="2"/>
              <a:buChar char="Ø"/>
              <a:defRPr/>
            </a:pPr>
            <a:r>
              <a:rPr lang="en-GB" altLang="en-US" sz="2400" dirty="0">
                <a:latin typeface="+mj-lt"/>
                <a:ea typeface="+mn-ea"/>
              </a:rPr>
              <a:t>Materials</a:t>
            </a:r>
          </a:p>
          <a:p>
            <a:pPr eaLnBrk="1" hangingPunct="1">
              <a:lnSpc>
                <a:spcPct val="150000"/>
              </a:lnSpc>
              <a:buSzPct val="125000"/>
              <a:buFont typeface="Wingdings" pitchFamily="2" charset="2"/>
              <a:buChar char="Ø"/>
              <a:defRPr/>
            </a:pPr>
            <a:r>
              <a:rPr lang="en-GB" altLang="en-US" sz="2400" dirty="0">
                <a:latin typeface="+mj-lt"/>
                <a:ea typeface="+mn-ea"/>
              </a:rPr>
              <a:t>Subcontractors</a:t>
            </a:r>
          </a:p>
          <a:p>
            <a:pPr eaLnBrk="1" hangingPunct="1">
              <a:lnSpc>
                <a:spcPct val="150000"/>
              </a:lnSpc>
              <a:buSzPct val="125000"/>
              <a:buFont typeface="Wingdings" pitchFamily="2" charset="2"/>
              <a:buChar char="Ø"/>
              <a:defRPr/>
            </a:pPr>
            <a:r>
              <a:rPr lang="en-GB" altLang="en-US" sz="2400" dirty="0">
                <a:latin typeface="+mj-lt"/>
                <a:ea typeface="+mn-ea"/>
              </a:rPr>
              <a:t>Equipment &amp; Facilities</a:t>
            </a:r>
          </a:p>
          <a:p>
            <a:pPr eaLnBrk="1" hangingPunct="1">
              <a:lnSpc>
                <a:spcPct val="150000"/>
              </a:lnSpc>
              <a:buSzPct val="125000"/>
              <a:buFont typeface="Wingdings" pitchFamily="2" charset="2"/>
              <a:buChar char="Ø"/>
              <a:defRPr/>
            </a:pPr>
            <a:r>
              <a:rPr lang="en-GB" altLang="en-US" sz="2400" dirty="0">
                <a:latin typeface="+mj-lt"/>
                <a:ea typeface="+mn-ea"/>
              </a:rPr>
              <a:t>Travel</a:t>
            </a:r>
          </a:p>
          <a:p>
            <a:pPr eaLnBrk="1" hangingPunct="1">
              <a:buFont typeface="Times" pitchFamily="1" charset="0"/>
              <a:buChar char="•"/>
              <a:defRPr/>
            </a:pPr>
            <a:endParaRPr lang="en-GB" altLang="en-US" sz="2400" dirty="0">
              <a:latin typeface="+mj-lt"/>
              <a:ea typeface="+mn-ea"/>
            </a:endParaRPr>
          </a:p>
        </p:txBody>
      </p:sp>
      <p:sp>
        <p:nvSpPr>
          <p:cNvPr id="9" name="Rectangle 3"/>
          <p:cNvSpPr txBox="1">
            <a:spLocks noChangeArrowheads="1"/>
          </p:cNvSpPr>
          <p:nvPr/>
        </p:nvSpPr>
        <p:spPr bwMode="auto">
          <a:xfrm>
            <a:off x="6068484" y="1773238"/>
            <a:ext cx="5181600"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marL="342900" indent="-342900" algn="l" rtl="0" eaLnBrk="0" fontAlgn="base" hangingPunct="0">
              <a:lnSpc>
                <a:spcPts val="3200"/>
              </a:lnSpc>
              <a:spcBef>
                <a:spcPct val="20000"/>
              </a:spcBef>
              <a:spcAft>
                <a:spcPct val="0"/>
              </a:spcAft>
              <a:buClr>
                <a:schemeClr val="accent1"/>
              </a:buClr>
              <a:buFont typeface="Times" pitchFamily="1" charset="0"/>
              <a:buChar char="•"/>
              <a:defRPr sz="2400">
                <a:solidFill>
                  <a:schemeClr val="tx1"/>
                </a:solidFill>
                <a:latin typeface="+mn-lt"/>
                <a:ea typeface="+mn-ea"/>
                <a:cs typeface="+mn-cs"/>
              </a:defRPr>
            </a:lvl1pPr>
            <a:lvl2pPr marL="742950" indent="-285750" algn="l" rtl="0" eaLnBrk="0" fontAlgn="base" hangingPunct="0">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2pPr>
            <a:lvl3pPr marL="1143000" indent="-228600" algn="l" rtl="0" eaLnBrk="0" fontAlgn="base" hangingPunct="0">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3pPr>
            <a:lvl4pPr marL="1600200" indent="-228600" algn="l" rtl="0" eaLnBrk="0" fontAlgn="base" hangingPunct="0">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4pPr>
            <a:lvl5pPr marL="2057400" indent="-228600" algn="l" rtl="0" eaLnBrk="0" fontAlgn="base" hangingPunct="0">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5pPr>
            <a:lvl6pPr marL="2514600" indent="-228600" algn="l" rtl="0" fontAlgn="base">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6pPr>
            <a:lvl7pPr marL="2971800" indent="-228600" algn="l" rtl="0" fontAlgn="base">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7pPr>
            <a:lvl8pPr marL="3429000" indent="-228600" algn="l" rtl="0" fontAlgn="base">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8pPr>
            <a:lvl9pPr marL="3886200" indent="-228600" algn="l" rtl="0" fontAlgn="base">
              <a:lnSpc>
                <a:spcPts val="3200"/>
              </a:lnSpc>
              <a:spcBef>
                <a:spcPct val="20000"/>
              </a:spcBef>
              <a:spcAft>
                <a:spcPct val="0"/>
              </a:spcAft>
              <a:buClr>
                <a:schemeClr val="accent1"/>
              </a:buClr>
              <a:buFont typeface="Times" pitchFamily="1" charset="0"/>
              <a:buChar char="•"/>
              <a:defRPr sz="2400">
                <a:solidFill>
                  <a:schemeClr val="tx1"/>
                </a:solidFill>
                <a:latin typeface="+mn-lt"/>
                <a:ea typeface="+mn-ea"/>
              </a:defRPr>
            </a:lvl9pPr>
          </a:lstStyle>
          <a:p>
            <a:pPr marL="0" indent="0" eaLnBrk="1" hangingPunct="1">
              <a:lnSpc>
                <a:spcPct val="180000"/>
              </a:lnSpc>
              <a:buClr>
                <a:schemeClr val="accent6"/>
              </a:buClr>
              <a:buNone/>
              <a:defRPr/>
            </a:pPr>
            <a:r>
              <a:rPr lang="en-US" altLang="en-US" b="1" dirty="0">
                <a:solidFill>
                  <a:srgbClr val="404041"/>
                </a:solidFill>
                <a:latin typeface="+mj-lt"/>
              </a:rPr>
              <a:t>Types:</a:t>
            </a:r>
          </a:p>
          <a:p>
            <a:pPr eaLnBrk="1" hangingPunct="1">
              <a:lnSpc>
                <a:spcPct val="180000"/>
              </a:lnSpc>
              <a:buClr>
                <a:schemeClr val="accent6"/>
              </a:buClr>
              <a:buFont typeface="Wingdings" panose="05000000000000000000" pitchFamily="2" charset="2"/>
              <a:buChar char="Ø"/>
              <a:defRPr/>
            </a:pPr>
            <a:r>
              <a:rPr lang="en-US" altLang="en-US" dirty="0">
                <a:solidFill>
                  <a:srgbClr val="404041"/>
                </a:solidFill>
                <a:latin typeface="+mj-lt"/>
              </a:rPr>
              <a:t>Direct vs. Indirect</a:t>
            </a:r>
          </a:p>
          <a:p>
            <a:pPr eaLnBrk="1" hangingPunct="1">
              <a:lnSpc>
                <a:spcPct val="180000"/>
              </a:lnSpc>
              <a:buClr>
                <a:schemeClr val="accent6"/>
              </a:buClr>
              <a:buFont typeface="Wingdings" panose="05000000000000000000" pitchFamily="2" charset="2"/>
              <a:buChar char="Ø"/>
              <a:defRPr/>
            </a:pPr>
            <a:r>
              <a:rPr lang="en-US" altLang="en-US" dirty="0">
                <a:solidFill>
                  <a:srgbClr val="404041"/>
                </a:solidFill>
                <a:latin typeface="+mj-lt"/>
              </a:rPr>
              <a:t>Recurring Vs. Nonrecurring</a:t>
            </a:r>
          </a:p>
          <a:p>
            <a:pPr eaLnBrk="1" hangingPunct="1">
              <a:lnSpc>
                <a:spcPct val="180000"/>
              </a:lnSpc>
              <a:buClr>
                <a:schemeClr val="accent6"/>
              </a:buClr>
              <a:buFont typeface="Wingdings" panose="05000000000000000000" pitchFamily="2" charset="2"/>
              <a:buChar char="Ø"/>
              <a:defRPr/>
            </a:pPr>
            <a:r>
              <a:rPr lang="en-US" altLang="en-US" dirty="0">
                <a:solidFill>
                  <a:srgbClr val="404041"/>
                </a:solidFill>
                <a:latin typeface="+mj-lt"/>
              </a:rPr>
              <a:t>Fixed Vs. Variable</a:t>
            </a:r>
          </a:p>
          <a:p>
            <a:pPr eaLnBrk="1" hangingPunct="1">
              <a:lnSpc>
                <a:spcPct val="180000"/>
              </a:lnSpc>
              <a:buClr>
                <a:schemeClr val="accent6"/>
              </a:buClr>
              <a:buFont typeface="Wingdings" panose="05000000000000000000" pitchFamily="2" charset="2"/>
              <a:buChar char="Ø"/>
              <a:defRPr/>
            </a:pPr>
            <a:r>
              <a:rPr lang="en-US" altLang="en-US" dirty="0">
                <a:solidFill>
                  <a:srgbClr val="404041"/>
                </a:solidFill>
                <a:latin typeface="+mj-lt"/>
              </a:rPr>
              <a:t>Normal Vs. Expedited</a:t>
            </a:r>
          </a:p>
        </p:txBody>
      </p:sp>
      <p:sp>
        <p:nvSpPr>
          <p:cNvPr id="8" name="Foliennummernplatzhalter 3">
            <a:extLst>
              <a:ext uri="{FF2B5EF4-FFF2-40B4-BE49-F238E27FC236}">
                <a16:creationId xmlns:a16="http://schemas.microsoft.com/office/drawing/2014/main" id="{68084A67-03AF-4C64-A0C2-1AA8395E0F2C}"/>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7</a:t>
            </a:fld>
            <a:endParaRPr lang="hr-HR" dirty="0"/>
          </a:p>
        </p:txBody>
      </p:sp>
    </p:spTree>
    <p:extLst>
      <p:ext uri="{BB962C8B-B14F-4D97-AF65-F5344CB8AC3E}">
        <p14:creationId xmlns:p14="http://schemas.microsoft.com/office/powerpoint/2010/main" val="345801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42" name="Picture 2" descr="09fig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534" y="1371601"/>
            <a:ext cx="10236810" cy="457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17443" name="Text Box 3"/>
          <p:cNvSpPr txBox="1">
            <a:spLocks noChangeArrowheads="1"/>
          </p:cNvSpPr>
          <p:nvPr/>
        </p:nvSpPr>
        <p:spPr bwMode="auto">
          <a:xfrm>
            <a:off x="1007534" y="5661026"/>
            <a:ext cx="9154583" cy="2825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82269" tIns="41134" rIns="82269" bIns="41134">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300" dirty="0">
                <a:ea typeface="MS Mincho" pitchFamily="49" charset="-128"/>
              </a:rPr>
              <a:t>Figure: The budget costs to consider.</a:t>
            </a:r>
          </a:p>
        </p:txBody>
      </p:sp>
      <p:sp>
        <p:nvSpPr>
          <p:cNvPr id="5" name="Rectangle 2"/>
          <p:cNvSpPr txBox="1">
            <a:spLocks noChangeArrowheads="1"/>
          </p:cNvSpPr>
          <p:nvPr/>
        </p:nvSpPr>
        <p:spPr>
          <a:xfrm>
            <a:off x="560917" y="533400"/>
            <a:ext cx="11125200" cy="1143000"/>
          </a:xfrm>
          <a:prstGeom prst="rect">
            <a:avLst/>
          </a:prstGeom>
        </p:spPr>
        <p:txBody>
          <a:bodyPr vert="horz" lIns="91440" tIns="45720" rIns="91440" bIns="45720" rtlCol="0" anchor="ctr">
            <a:normAutofit/>
          </a:bodyPr>
          <a:lstStyle>
            <a:lvl1pPr>
              <a:lnSpc>
                <a:spcPct val="90000"/>
              </a:lnSpc>
              <a:spcBef>
                <a:spcPct val="0"/>
              </a:spcBef>
              <a:buNone/>
              <a:defRPr sz="3600">
                <a:solidFill>
                  <a:srgbClr val="404041"/>
                </a:solidFill>
                <a:latin typeface="Adobe Fan Heiti Std B" panose="020B0700000000000000" pitchFamily="34" charset="-128"/>
                <a:ea typeface="Adobe Fan Heiti Std B" panose="020B0700000000000000" pitchFamily="34" charset="-128"/>
                <a:cs typeface="+mj-cs"/>
              </a:defRPr>
            </a:lvl1pPr>
            <a:lvl2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2pPr>
            <a:lvl3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3pPr>
            <a:lvl4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4pPr>
            <a:lvl5pPr algn="l" rtl="0" eaLnBrk="0" fontAlgn="base" hangingPunct="0">
              <a:spcBef>
                <a:spcPct val="0"/>
              </a:spcBef>
              <a:spcAft>
                <a:spcPct val="0"/>
              </a:spcAft>
              <a:defRPr sz="2400" b="1">
                <a:solidFill>
                  <a:schemeClr val="accent1"/>
                </a:solidFill>
                <a:latin typeface="Verdana" pitchFamily="34" charset="0"/>
                <a:ea typeface="ＭＳ Ｐゴシック" pitchFamily="1" charset="-128"/>
              </a:defRPr>
            </a:lvl5pPr>
            <a:lvl6pPr marL="457200" algn="l" rtl="0" fontAlgn="base">
              <a:spcBef>
                <a:spcPct val="0"/>
              </a:spcBef>
              <a:spcAft>
                <a:spcPct val="0"/>
              </a:spcAft>
              <a:defRPr sz="2400" b="1">
                <a:solidFill>
                  <a:schemeClr val="accent1"/>
                </a:solidFill>
                <a:latin typeface="Verdana" pitchFamily="34" charset="0"/>
                <a:ea typeface="ＭＳ Ｐゴシック" pitchFamily="1" charset="-128"/>
              </a:defRPr>
            </a:lvl6pPr>
            <a:lvl7pPr marL="914400" algn="l" rtl="0" fontAlgn="base">
              <a:spcBef>
                <a:spcPct val="0"/>
              </a:spcBef>
              <a:spcAft>
                <a:spcPct val="0"/>
              </a:spcAft>
              <a:defRPr sz="2400" b="1">
                <a:solidFill>
                  <a:schemeClr val="accent1"/>
                </a:solidFill>
                <a:latin typeface="Verdana" pitchFamily="34" charset="0"/>
                <a:ea typeface="ＭＳ Ｐゴシック" pitchFamily="1" charset="-128"/>
              </a:defRPr>
            </a:lvl7pPr>
            <a:lvl8pPr marL="1371600" algn="l" rtl="0" fontAlgn="base">
              <a:spcBef>
                <a:spcPct val="0"/>
              </a:spcBef>
              <a:spcAft>
                <a:spcPct val="0"/>
              </a:spcAft>
              <a:defRPr sz="2400" b="1">
                <a:solidFill>
                  <a:schemeClr val="accent1"/>
                </a:solidFill>
                <a:latin typeface="Verdana" pitchFamily="34" charset="0"/>
                <a:ea typeface="ＭＳ Ｐゴシック" pitchFamily="1" charset="-128"/>
              </a:defRPr>
            </a:lvl8pPr>
            <a:lvl9pPr marL="1828800" algn="l" rtl="0" fontAlgn="base">
              <a:spcBef>
                <a:spcPct val="0"/>
              </a:spcBef>
              <a:spcAft>
                <a:spcPct val="0"/>
              </a:spcAft>
              <a:defRPr sz="2400" b="1">
                <a:solidFill>
                  <a:schemeClr val="accent1"/>
                </a:solidFill>
                <a:latin typeface="Verdana" pitchFamily="34" charset="0"/>
                <a:ea typeface="ＭＳ Ｐゴシック" pitchFamily="1" charset="-128"/>
              </a:defRPr>
            </a:lvl9pPr>
          </a:lstStyle>
          <a:p>
            <a:r>
              <a:rPr lang="en-US" altLang="en-US" sz="4000" b="1" dirty="0">
                <a:latin typeface="+mj-lt"/>
                <a:ea typeface="Calibri"/>
              </a:rPr>
              <a:t>Budget Costs to Consider</a:t>
            </a:r>
          </a:p>
        </p:txBody>
      </p:sp>
      <p:sp>
        <p:nvSpPr>
          <p:cNvPr id="9" name="Rechteck 1">
            <a:extLst>
              <a:ext uri="{FF2B5EF4-FFF2-40B4-BE49-F238E27FC236}">
                <a16:creationId xmlns:a16="http://schemas.microsoft.com/office/drawing/2014/main" id="{629F669E-32F1-4F59-8728-37B323143BDC}"/>
              </a:ext>
            </a:extLst>
          </p:cNvPr>
          <p:cNvSpPr>
            <a:spLocks noChangeArrowheads="1"/>
          </p:cNvSpPr>
          <p:nvPr/>
        </p:nvSpPr>
        <p:spPr bwMode="auto">
          <a:xfrm>
            <a:off x="9882156" y="5943601"/>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a:t>
            </a:r>
            <a:r>
              <a:rPr lang="en-US" altLang="en-US" sz="1200" b="0" dirty="0" err="1">
                <a:ea typeface="MS Mincho" pitchFamily="49" charset="-128"/>
              </a:rPr>
              <a:t>Horine</a:t>
            </a:r>
            <a:r>
              <a:rPr lang="en-US" altLang="en-US" sz="1200" b="0" dirty="0">
                <a:ea typeface="MS Mincho" pitchFamily="49" charset="-128"/>
              </a:rPr>
              <a:t> (2013).</a:t>
            </a:r>
          </a:p>
        </p:txBody>
      </p:sp>
      <p:sp>
        <p:nvSpPr>
          <p:cNvPr id="12" name="Foliennummernplatzhalter 3">
            <a:extLst>
              <a:ext uri="{FF2B5EF4-FFF2-40B4-BE49-F238E27FC236}">
                <a16:creationId xmlns:a16="http://schemas.microsoft.com/office/drawing/2014/main" id="{FB948118-79D2-4821-9FEE-16E40B1BAB88}"/>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8</a:t>
            </a:fld>
            <a:endParaRPr lang="hr-HR" dirty="0"/>
          </a:p>
        </p:txBody>
      </p:sp>
    </p:spTree>
    <p:extLst>
      <p:ext uri="{BB962C8B-B14F-4D97-AF65-F5344CB8AC3E}">
        <p14:creationId xmlns:p14="http://schemas.microsoft.com/office/powerpoint/2010/main" val="222420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normAutofit/>
          </a:bodyPr>
          <a:lstStyle/>
          <a:p>
            <a:pPr eaLnBrk="1" hangingPunct="1"/>
            <a:r>
              <a:rPr lang="en-US" altLang="en-US" sz="4000" b="1" dirty="0">
                <a:latin typeface="+mj-lt"/>
              </a:rPr>
              <a:t>Cost Classifications</a:t>
            </a:r>
            <a:br>
              <a:rPr lang="en-US" altLang="en-US" sz="4000" b="1" dirty="0">
                <a:latin typeface="+mj-lt"/>
              </a:rPr>
            </a:br>
            <a:endParaRPr lang="en-US" altLang="en-US" sz="4000" b="1" dirty="0">
              <a:latin typeface="+mj-lt"/>
            </a:endParaRPr>
          </a:p>
        </p:txBody>
      </p:sp>
      <p:sp>
        <p:nvSpPr>
          <p:cNvPr id="319494" name="Foliennummernplatzhalt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A9AE36D2-2364-4D7C-8C6E-698D97B1E7AE}" type="slidenum">
              <a:rPr lang="en-US" altLang="de-DE" sz="1200">
                <a:solidFill>
                  <a:schemeClr val="bg1"/>
                </a:solidFill>
                <a:ea typeface="MS Mincho" pitchFamily="49" charset="-128"/>
              </a:rPr>
              <a:pPr>
                <a:lnSpc>
                  <a:spcPct val="100000"/>
                </a:lnSpc>
                <a:spcBef>
                  <a:spcPct val="0"/>
                </a:spcBef>
                <a:buClrTx/>
                <a:buFontTx/>
                <a:buNone/>
              </a:pPr>
              <a:t>9</a:t>
            </a:fld>
            <a:endParaRPr lang="en-US" altLang="de-DE" sz="1200">
              <a:solidFill>
                <a:schemeClr val="bg1"/>
              </a:solidFill>
              <a:ea typeface="MS Mincho" pitchFamily="49" charset="-128"/>
            </a:endParaRPr>
          </a:p>
        </p:txBody>
      </p:sp>
      <p:sp>
        <p:nvSpPr>
          <p:cNvPr id="7" name="Rechteck 1">
            <a:extLst>
              <a:ext uri="{FF2B5EF4-FFF2-40B4-BE49-F238E27FC236}">
                <a16:creationId xmlns:a16="http://schemas.microsoft.com/office/drawing/2014/main" id="{67882049-BC49-41A3-976F-2096DAE68C8A}"/>
              </a:ext>
            </a:extLst>
          </p:cNvPr>
          <p:cNvSpPr>
            <a:spLocks noChangeArrowheads="1"/>
          </p:cNvSpPr>
          <p:nvPr/>
        </p:nvSpPr>
        <p:spPr bwMode="auto">
          <a:xfrm>
            <a:off x="8598958" y="5978042"/>
            <a:ext cx="307128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US" altLang="en-US" sz="1200" b="0" dirty="0">
                <a:ea typeface="MS Mincho" pitchFamily="49" charset="-128"/>
              </a:rPr>
              <a:t>Source: based on Pinto (2015).</a:t>
            </a:r>
          </a:p>
        </p:txBody>
      </p:sp>
      <p:sp>
        <p:nvSpPr>
          <p:cNvPr id="10" name="Foliennummernplatzhalter 3">
            <a:extLst>
              <a:ext uri="{FF2B5EF4-FFF2-40B4-BE49-F238E27FC236}">
                <a16:creationId xmlns:a16="http://schemas.microsoft.com/office/drawing/2014/main" id="{964AF7F7-1D74-42F4-9DDF-4D26DE9D5D31}"/>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9</a:t>
            </a:fld>
            <a:endParaRPr lang="hr-HR" dirty="0"/>
          </a:p>
        </p:txBody>
      </p:sp>
      <p:graphicFrame>
        <p:nvGraphicFramePr>
          <p:cNvPr id="4" name="Tabelle 3">
            <a:extLst>
              <a:ext uri="{FF2B5EF4-FFF2-40B4-BE49-F238E27FC236}">
                <a16:creationId xmlns:a16="http://schemas.microsoft.com/office/drawing/2014/main" id="{3905FD53-1CEB-489D-937D-384731AEC531}"/>
              </a:ext>
            </a:extLst>
          </p:cNvPr>
          <p:cNvGraphicFramePr>
            <a:graphicFrameLocks noGrp="1"/>
          </p:cNvGraphicFramePr>
          <p:nvPr>
            <p:extLst>
              <p:ext uri="{D42A27DB-BD31-4B8C-83A1-F6EECF244321}">
                <p14:modId xmlns:p14="http://schemas.microsoft.com/office/powerpoint/2010/main" val="1888023530"/>
              </p:ext>
            </p:extLst>
          </p:nvPr>
        </p:nvGraphicFramePr>
        <p:xfrm>
          <a:off x="635001" y="1368315"/>
          <a:ext cx="10093959" cy="3612176"/>
        </p:xfrm>
        <a:graphic>
          <a:graphicData uri="http://schemas.openxmlformats.org/drawingml/2006/table">
            <a:tbl>
              <a:tblPr firstRow="1" bandRow="1">
                <a:tableStyleId>{93296810-A885-4BE3-A3E7-6D5BEEA58F35}</a:tableStyleId>
              </a:tblPr>
              <a:tblGrid>
                <a:gridCol w="1285239">
                  <a:extLst>
                    <a:ext uri="{9D8B030D-6E8A-4147-A177-3AD203B41FA5}">
                      <a16:colId xmlns:a16="http://schemas.microsoft.com/office/drawing/2014/main" val="705412970"/>
                    </a:ext>
                  </a:extLst>
                </a:gridCol>
                <a:gridCol w="957863">
                  <a:extLst>
                    <a:ext uri="{9D8B030D-6E8A-4147-A177-3AD203B41FA5}">
                      <a16:colId xmlns:a16="http://schemas.microsoft.com/office/drawing/2014/main" val="3711603555"/>
                    </a:ext>
                  </a:extLst>
                </a:gridCol>
                <a:gridCol w="1008097">
                  <a:extLst>
                    <a:ext uri="{9D8B030D-6E8A-4147-A177-3AD203B41FA5}">
                      <a16:colId xmlns:a16="http://schemas.microsoft.com/office/drawing/2014/main" val="2847898860"/>
                    </a:ext>
                  </a:extLst>
                </a:gridCol>
                <a:gridCol w="1235005">
                  <a:extLst>
                    <a:ext uri="{9D8B030D-6E8A-4147-A177-3AD203B41FA5}">
                      <a16:colId xmlns:a16="http://schemas.microsoft.com/office/drawing/2014/main" val="662150937"/>
                    </a:ext>
                  </a:extLst>
                </a:gridCol>
                <a:gridCol w="1203395">
                  <a:extLst>
                    <a:ext uri="{9D8B030D-6E8A-4147-A177-3AD203B41FA5}">
                      <a16:colId xmlns:a16="http://schemas.microsoft.com/office/drawing/2014/main" val="2527360944"/>
                    </a:ext>
                  </a:extLst>
                </a:gridCol>
                <a:gridCol w="1039707">
                  <a:extLst>
                    <a:ext uri="{9D8B030D-6E8A-4147-A177-3AD203B41FA5}">
                      <a16:colId xmlns:a16="http://schemas.microsoft.com/office/drawing/2014/main" val="1644701606"/>
                    </a:ext>
                  </a:extLst>
                </a:gridCol>
                <a:gridCol w="1121551">
                  <a:extLst>
                    <a:ext uri="{9D8B030D-6E8A-4147-A177-3AD203B41FA5}">
                      <a16:colId xmlns:a16="http://schemas.microsoft.com/office/drawing/2014/main" val="1884367548"/>
                    </a:ext>
                  </a:extLst>
                </a:gridCol>
                <a:gridCol w="993422">
                  <a:extLst>
                    <a:ext uri="{9D8B030D-6E8A-4147-A177-3AD203B41FA5}">
                      <a16:colId xmlns:a16="http://schemas.microsoft.com/office/drawing/2014/main" val="888126479"/>
                    </a:ext>
                  </a:extLst>
                </a:gridCol>
                <a:gridCol w="1249680">
                  <a:extLst>
                    <a:ext uri="{9D8B030D-6E8A-4147-A177-3AD203B41FA5}">
                      <a16:colId xmlns:a16="http://schemas.microsoft.com/office/drawing/2014/main" val="3864914632"/>
                    </a:ext>
                  </a:extLst>
                </a:gridCol>
              </a:tblGrid>
              <a:tr h="398876">
                <a:tc>
                  <a:txBody>
                    <a:bodyPr/>
                    <a:lstStyle/>
                    <a:p>
                      <a:endParaRPr lang="en-GB" sz="2000" noProof="0"/>
                    </a:p>
                  </a:txBody>
                  <a:tcPr/>
                </a:tc>
                <a:tc gridSpan="2">
                  <a:txBody>
                    <a:bodyPr/>
                    <a:lstStyle/>
                    <a:p>
                      <a:r>
                        <a:rPr lang="en-GB" sz="2000" noProof="0"/>
                        <a:t>Type</a:t>
                      </a:r>
                    </a:p>
                  </a:txBody>
                  <a:tcPr/>
                </a:tc>
                <a:tc hMerge="1">
                  <a:txBody>
                    <a:bodyPr/>
                    <a:lstStyle/>
                    <a:p>
                      <a:endParaRPr lang="de-DE" dirty="0"/>
                    </a:p>
                  </a:txBody>
                  <a:tcPr/>
                </a:tc>
                <a:tc gridSpan="2">
                  <a:txBody>
                    <a:bodyPr/>
                    <a:lstStyle/>
                    <a:p>
                      <a:r>
                        <a:rPr lang="en-GB" sz="2000" noProof="0"/>
                        <a:t>Frequency</a:t>
                      </a:r>
                    </a:p>
                  </a:txBody>
                  <a:tcPr/>
                </a:tc>
                <a:tc hMerge="1">
                  <a:txBody>
                    <a:bodyPr/>
                    <a:lstStyle/>
                    <a:p>
                      <a:endParaRPr lang="de-DE" dirty="0"/>
                    </a:p>
                  </a:txBody>
                  <a:tcPr/>
                </a:tc>
                <a:tc gridSpan="2">
                  <a:txBody>
                    <a:bodyPr/>
                    <a:lstStyle/>
                    <a:p>
                      <a:r>
                        <a:rPr lang="en-GB" sz="2000" noProof="0"/>
                        <a:t>Adjustment</a:t>
                      </a:r>
                    </a:p>
                  </a:txBody>
                  <a:tcPr/>
                </a:tc>
                <a:tc hMerge="1">
                  <a:txBody>
                    <a:bodyPr/>
                    <a:lstStyle/>
                    <a:p>
                      <a:endParaRPr lang="de-DE" dirty="0"/>
                    </a:p>
                  </a:txBody>
                  <a:tcPr/>
                </a:tc>
                <a:tc gridSpan="2">
                  <a:txBody>
                    <a:bodyPr/>
                    <a:lstStyle/>
                    <a:p>
                      <a:r>
                        <a:rPr lang="en-GB" sz="2000" noProof="0"/>
                        <a:t>Schedule</a:t>
                      </a:r>
                    </a:p>
                  </a:txBody>
                  <a:tcPr/>
                </a:tc>
                <a:tc hMerge="1">
                  <a:txBody>
                    <a:bodyPr/>
                    <a:lstStyle/>
                    <a:p>
                      <a:endParaRPr lang="de-DE" dirty="0"/>
                    </a:p>
                  </a:txBody>
                  <a:tcPr/>
                </a:tc>
                <a:extLst>
                  <a:ext uri="{0D108BD9-81ED-4DB2-BD59-A6C34878D82A}">
                    <a16:rowId xmlns:a16="http://schemas.microsoft.com/office/drawing/2014/main" val="3283049654"/>
                  </a:ext>
                </a:extLst>
              </a:tr>
              <a:tr h="688470">
                <a:tc>
                  <a:txBody>
                    <a:bodyPr/>
                    <a:lstStyle/>
                    <a:p>
                      <a:r>
                        <a:rPr lang="en-GB" sz="2000" noProof="0" dirty="0">
                          <a:solidFill>
                            <a:schemeClr val="bg1"/>
                          </a:solidFill>
                        </a:rPr>
                        <a:t>Costs</a:t>
                      </a:r>
                    </a:p>
                  </a:txBody>
                  <a:tcPr>
                    <a:solidFill>
                      <a:schemeClr val="accent6"/>
                    </a:solidFill>
                  </a:tcPr>
                </a:tc>
                <a:tc>
                  <a:txBody>
                    <a:bodyPr/>
                    <a:lstStyle/>
                    <a:p>
                      <a:r>
                        <a:rPr lang="en-GB" sz="2000" noProof="0" dirty="0">
                          <a:solidFill>
                            <a:schemeClr val="bg1"/>
                          </a:solidFill>
                        </a:rPr>
                        <a:t>Direct</a:t>
                      </a:r>
                    </a:p>
                  </a:txBody>
                  <a:tcPr>
                    <a:solidFill>
                      <a:schemeClr val="accent6"/>
                    </a:solidFill>
                  </a:tcPr>
                </a:tc>
                <a:tc>
                  <a:txBody>
                    <a:bodyPr/>
                    <a:lstStyle/>
                    <a:p>
                      <a:r>
                        <a:rPr lang="en-GB" sz="2000" noProof="0" dirty="0">
                          <a:solidFill>
                            <a:schemeClr val="bg1"/>
                          </a:solidFill>
                        </a:rPr>
                        <a:t>Indirect</a:t>
                      </a:r>
                    </a:p>
                  </a:txBody>
                  <a:tcPr>
                    <a:solidFill>
                      <a:schemeClr val="accent6"/>
                    </a:solidFill>
                  </a:tcPr>
                </a:tc>
                <a:tc>
                  <a:txBody>
                    <a:bodyPr/>
                    <a:lstStyle/>
                    <a:p>
                      <a:r>
                        <a:rPr lang="en-GB" sz="2000" noProof="0" dirty="0">
                          <a:solidFill>
                            <a:schemeClr val="bg1"/>
                          </a:solidFill>
                        </a:rPr>
                        <a:t>Recurring</a:t>
                      </a:r>
                    </a:p>
                  </a:txBody>
                  <a:tcPr>
                    <a:solidFill>
                      <a:schemeClr val="accent6"/>
                    </a:solidFill>
                  </a:tcPr>
                </a:tc>
                <a:tc>
                  <a:txBody>
                    <a:bodyPr/>
                    <a:lstStyle/>
                    <a:p>
                      <a:r>
                        <a:rPr lang="en-GB" sz="2000" noProof="0" dirty="0">
                          <a:solidFill>
                            <a:schemeClr val="bg1"/>
                          </a:solidFill>
                        </a:rPr>
                        <a:t>Non-recurring</a:t>
                      </a:r>
                    </a:p>
                  </a:txBody>
                  <a:tcPr>
                    <a:solidFill>
                      <a:schemeClr val="accent6"/>
                    </a:solidFill>
                  </a:tcPr>
                </a:tc>
                <a:tc>
                  <a:txBody>
                    <a:bodyPr/>
                    <a:lstStyle/>
                    <a:p>
                      <a:r>
                        <a:rPr lang="en-GB" sz="2000" noProof="0" dirty="0">
                          <a:solidFill>
                            <a:schemeClr val="bg1"/>
                          </a:solidFill>
                        </a:rPr>
                        <a:t>Fixed</a:t>
                      </a:r>
                    </a:p>
                  </a:txBody>
                  <a:tcPr>
                    <a:solidFill>
                      <a:schemeClr val="accent6"/>
                    </a:solidFill>
                  </a:tcPr>
                </a:tc>
                <a:tc>
                  <a:txBody>
                    <a:bodyPr/>
                    <a:lstStyle/>
                    <a:p>
                      <a:r>
                        <a:rPr lang="en-GB" sz="2000" noProof="0" dirty="0">
                          <a:solidFill>
                            <a:schemeClr val="bg1"/>
                          </a:solidFill>
                        </a:rPr>
                        <a:t>Variable</a:t>
                      </a:r>
                    </a:p>
                  </a:txBody>
                  <a:tcPr>
                    <a:solidFill>
                      <a:schemeClr val="accent6"/>
                    </a:solidFill>
                  </a:tcPr>
                </a:tc>
                <a:tc>
                  <a:txBody>
                    <a:bodyPr/>
                    <a:lstStyle/>
                    <a:p>
                      <a:r>
                        <a:rPr lang="en-GB" sz="2000" noProof="0" dirty="0">
                          <a:solidFill>
                            <a:schemeClr val="bg1"/>
                          </a:solidFill>
                        </a:rPr>
                        <a:t>Normal</a:t>
                      </a:r>
                    </a:p>
                  </a:txBody>
                  <a:tcPr>
                    <a:solidFill>
                      <a:schemeClr val="accent6"/>
                    </a:solidFill>
                  </a:tcPr>
                </a:tc>
                <a:tc>
                  <a:txBody>
                    <a:bodyPr/>
                    <a:lstStyle/>
                    <a:p>
                      <a:r>
                        <a:rPr lang="en-GB" sz="2000" noProof="0" dirty="0">
                          <a:solidFill>
                            <a:schemeClr val="bg1"/>
                          </a:solidFill>
                        </a:rPr>
                        <a:t>Expedited</a:t>
                      </a:r>
                    </a:p>
                  </a:txBody>
                  <a:tcPr>
                    <a:solidFill>
                      <a:schemeClr val="accent6"/>
                    </a:solidFill>
                  </a:tcPr>
                </a:tc>
                <a:extLst>
                  <a:ext uri="{0D108BD9-81ED-4DB2-BD59-A6C34878D82A}">
                    <a16:rowId xmlns:a16="http://schemas.microsoft.com/office/drawing/2014/main" val="862712071"/>
                  </a:ext>
                </a:extLst>
              </a:tr>
              <a:tr h="398876">
                <a:tc>
                  <a:txBody>
                    <a:bodyPr/>
                    <a:lstStyle/>
                    <a:p>
                      <a:r>
                        <a:rPr lang="en-GB" sz="2000" noProof="0" dirty="0"/>
                        <a:t>Salaries</a:t>
                      </a:r>
                    </a:p>
                  </a:txBody>
                  <a:tcPr/>
                </a:tc>
                <a:tc>
                  <a:txBody>
                    <a:bodyPr/>
                    <a:lstStyle/>
                    <a:p>
                      <a:r>
                        <a:rPr lang="en-GB" sz="2000" noProof="0"/>
                        <a:t>x</a:t>
                      </a:r>
                    </a:p>
                  </a:txBody>
                  <a:tcPr/>
                </a:tc>
                <a:tc>
                  <a:txBody>
                    <a:bodyPr/>
                    <a:lstStyle/>
                    <a:p>
                      <a:endParaRPr lang="en-GB" sz="2000" noProof="0"/>
                    </a:p>
                  </a:txBody>
                  <a:tcPr/>
                </a:tc>
                <a:tc>
                  <a:txBody>
                    <a:bodyPr/>
                    <a:lstStyle/>
                    <a:p>
                      <a:r>
                        <a:rPr lang="en-GB" sz="2000" noProof="0"/>
                        <a:t>x</a:t>
                      </a:r>
                    </a:p>
                  </a:txBody>
                  <a:tcPr/>
                </a:tc>
                <a:tc>
                  <a:txBody>
                    <a:bodyPr/>
                    <a:lstStyle/>
                    <a:p>
                      <a:endParaRPr lang="en-GB" sz="2000" noProof="0"/>
                    </a:p>
                  </a:txBody>
                  <a:tcPr/>
                </a:tc>
                <a:tc>
                  <a:txBody>
                    <a:bodyPr/>
                    <a:lstStyle/>
                    <a:p>
                      <a:r>
                        <a:rPr lang="en-GB" sz="2000" noProof="0"/>
                        <a:t>x</a:t>
                      </a:r>
                    </a:p>
                  </a:txBody>
                  <a:tcPr/>
                </a:tc>
                <a:tc>
                  <a:txBody>
                    <a:bodyPr/>
                    <a:lstStyle/>
                    <a:p>
                      <a:endParaRPr lang="en-GB" sz="2000" noProof="0"/>
                    </a:p>
                  </a:txBody>
                  <a:tcPr/>
                </a:tc>
                <a:tc>
                  <a:txBody>
                    <a:bodyPr/>
                    <a:lstStyle/>
                    <a:p>
                      <a:r>
                        <a:rPr lang="en-GB" sz="2000" noProof="0"/>
                        <a:t>x</a:t>
                      </a:r>
                    </a:p>
                  </a:txBody>
                  <a:tcPr/>
                </a:tc>
                <a:tc>
                  <a:txBody>
                    <a:bodyPr/>
                    <a:lstStyle/>
                    <a:p>
                      <a:endParaRPr lang="en-GB" sz="2000" noProof="0"/>
                    </a:p>
                  </a:txBody>
                  <a:tcPr/>
                </a:tc>
                <a:extLst>
                  <a:ext uri="{0D108BD9-81ED-4DB2-BD59-A6C34878D82A}">
                    <a16:rowId xmlns:a16="http://schemas.microsoft.com/office/drawing/2014/main" val="2408325843"/>
                  </a:ext>
                </a:extLst>
              </a:tr>
              <a:tr h="438555">
                <a:tc>
                  <a:txBody>
                    <a:bodyPr/>
                    <a:lstStyle/>
                    <a:p>
                      <a:r>
                        <a:rPr lang="en-GB" sz="2000" noProof="0"/>
                        <a:t>Office rent</a:t>
                      </a:r>
                    </a:p>
                  </a:txBody>
                  <a:tcPr/>
                </a:tc>
                <a:tc>
                  <a:txBody>
                    <a:bodyPr/>
                    <a:lstStyle/>
                    <a:p>
                      <a:endParaRPr lang="en-GB" sz="2000" noProof="0"/>
                    </a:p>
                  </a:txBody>
                  <a:tcPr/>
                </a:tc>
                <a:tc>
                  <a:txBody>
                    <a:bodyPr/>
                    <a:lstStyle/>
                    <a:p>
                      <a:r>
                        <a:rPr lang="en-GB" sz="2000" noProof="0"/>
                        <a:t>x</a:t>
                      </a:r>
                    </a:p>
                  </a:txBody>
                  <a:tcPr/>
                </a:tc>
                <a:tc>
                  <a:txBody>
                    <a:bodyPr/>
                    <a:lstStyle/>
                    <a:p>
                      <a:r>
                        <a:rPr lang="en-GB" sz="2000" noProof="0"/>
                        <a:t>x</a:t>
                      </a:r>
                    </a:p>
                  </a:txBody>
                  <a:tcPr/>
                </a:tc>
                <a:tc>
                  <a:txBody>
                    <a:bodyPr/>
                    <a:lstStyle/>
                    <a:p>
                      <a:endParaRPr lang="en-GB" sz="2000" noProof="0"/>
                    </a:p>
                  </a:txBody>
                  <a:tcPr/>
                </a:tc>
                <a:tc>
                  <a:txBody>
                    <a:bodyPr/>
                    <a:lstStyle/>
                    <a:p>
                      <a:r>
                        <a:rPr lang="en-GB" sz="2000" noProof="0"/>
                        <a:t>x</a:t>
                      </a:r>
                    </a:p>
                  </a:txBody>
                  <a:tcPr/>
                </a:tc>
                <a:tc>
                  <a:txBody>
                    <a:bodyPr/>
                    <a:lstStyle/>
                    <a:p>
                      <a:endParaRPr lang="en-GB" sz="2000" noProof="0"/>
                    </a:p>
                  </a:txBody>
                  <a:tcPr/>
                </a:tc>
                <a:tc>
                  <a:txBody>
                    <a:bodyPr/>
                    <a:lstStyle/>
                    <a:p>
                      <a:r>
                        <a:rPr lang="en-GB" sz="2000" noProof="0"/>
                        <a:t>x</a:t>
                      </a:r>
                    </a:p>
                  </a:txBody>
                  <a:tcPr/>
                </a:tc>
                <a:tc>
                  <a:txBody>
                    <a:bodyPr/>
                    <a:lstStyle/>
                    <a:p>
                      <a:endParaRPr lang="en-GB" sz="2000" noProof="0"/>
                    </a:p>
                  </a:txBody>
                  <a:tcPr/>
                </a:tc>
                <a:extLst>
                  <a:ext uri="{0D108BD9-81ED-4DB2-BD59-A6C34878D82A}">
                    <a16:rowId xmlns:a16="http://schemas.microsoft.com/office/drawing/2014/main" val="3231869373"/>
                  </a:ext>
                </a:extLst>
              </a:tr>
              <a:tr h="381318">
                <a:tc>
                  <a:txBody>
                    <a:bodyPr/>
                    <a:lstStyle/>
                    <a:p>
                      <a:r>
                        <a:rPr lang="en-GB" sz="2000" noProof="0"/>
                        <a:t>Material</a:t>
                      </a:r>
                    </a:p>
                  </a:txBody>
                  <a:tcPr/>
                </a:tc>
                <a:tc>
                  <a:txBody>
                    <a:bodyPr/>
                    <a:lstStyle/>
                    <a:p>
                      <a:r>
                        <a:rPr lang="en-GB" sz="2000" noProof="0"/>
                        <a:t>x</a:t>
                      </a:r>
                    </a:p>
                  </a:txBody>
                  <a:tcPr/>
                </a:tc>
                <a:tc>
                  <a:txBody>
                    <a:bodyPr/>
                    <a:lstStyle/>
                    <a:p>
                      <a:endParaRPr lang="en-GB" sz="2000" noProof="0"/>
                    </a:p>
                  </a:txBody>
                  <a:tcPr/>
                </a:tc>
                <a:tc>
                  <a:txBody>
                    <a:bodyPr/>
                    <a:lstStyle/>
                    <a:p>
                      <a:r>
                        <a:rPr lang="en-GB" sz="2000" noProof="0"/>
                        <a:t>x</a:t>
                      </a:r>
                    </a:p>
                  </a:txBody>
                  <a:tcPr/>
                </a:tc>
                <a:tc>
                  <a:txBody>
                    <a:bodyPr/>
                    <a:lstStyle/>
                    <a:p>
                      <a:endParaRPr lang="en-GB" sz="2000" noProof="0"/>
                    </a:p>
                  </a:txBody>
                  <a:tcPr/>
                </a:tc>
                <a:tc>
                  <a:txBody>
                    <a:bodyPr/>
                    <a:lstStyle/>
                    <a:p>
                      <a:endParaRPr lang="en-GB" sz="2000" noProof="0"/>
                    </a:p>
                  </a:txBody>
                  <a:tcPr/>
                </a:tc>
                <a:tc>
                  <a:txBody>
                    <a:bodyPr/>
                    <a:lstStyle/>
                    <a:p>
                      <a:r>
                        <a:rPr lang="en-GB" sz="2000" noProof="0"/>
                        <a:t>x</a:t>
                      </a:r>
                    </a:p>
                  </a:txBody>
                  <a:tcPr/>
                </a:tc>
                <a:tc>
                  <a:txBody>
                    <a:bodyPr/>
                    <a:lstStyle/>
                    <a:p>
                      <a:r>
                        <a:rPr lang="en-GB" sz="2000" noProof="0"/>
                        <a:t>x</a:t>
                      </a:r>
                    </a:p>
                  </a:txBody>
                  <a:tcPr/>
                </a:tc>
                <a:tc>
                  <a:txBody>
                    <a:bodyPr/>
                    <a:lstStyle/>
                    <a:p>
                      <a:endParaRPr lang="en-GB" sz="2000" noProof="0"/>
                    </a:p>
                  </a:txBody>
                  <a:tcPr/>
                </a:tc>
                <a:extLst>
                  <a:ext uri="{0D108BD9-81ED-4DB2-BD59-A6C34878D82A}">
                    <a16:rowId xmlns:a16="http://schemas.microsoft.com/office/drawing/2014/main" val="737855187"/>
                  </a:ext>
                </a:extLst>
              </a:tr>
              <a:tr h="1278589">
                <a:tc>
                  <a:txBody>
                    <a:bodyPr/>
                    <a:lstStyle/>
                    <a:p>
                      <a:r>
                        <a:rPr lang="en-GB" sz="2000" noProof="0" dirty="0" err="1"/>
                        <a:t>Contrac-tual</a:t>
                      </a:r>
                      <a:r>
                        <a:rPr lang="en-GB" sz="2000" noProof="0" dirty="0"/>
                        <a:t> penalties</a:t>
                      </a:r>
                    </a:p>
                  </a:txBody>
                  <a:tcPr/>
                </a:tc>
                <a:tc>
                  <a:txBody>
                    <a:bodyPr/>
                    <a:lstStyle/>
                    <a:p>
                      <a:r>
                        <a:rPr lang="en-GB" sz="2000" noProof="0" dirty="0"/>
                        <a:t>x</a:t>
                      </a:r>
                    </a:p>
                  </a:txBody>
                  <a:tcPr/>
                </a:tc>
                <a:tc>
                  <a:txBody>
                    <a:bodyPr/>
                    <a:lstStyle/>
                    <a:p>
                      <a:endParaRPr lang="en-GB" sz="2000" noProof="0" dirty="0"/>
                    </a:p>
                  </a:txBody>
                  <a:tcPr/>
                </a:tc>
                <a:tc>
                  <a:txBody>
                    <a:bodyPr/>
                    <a:lstStyle/>
                    <a:p>
                      <a:endParaRPr lang="en-GB" sz="2000" noProof="0" dirty="0"/>
                    </a:p>
                  </a:txBody>
                  <a:tcPr/>
                </a:tc>
                <a:tc>
                  <a:txBody>
                    <a:bodyPr/>
                    <a:lstStyle/>
                    <a:p>
                      <a:r>
                        <a:rPr lang="en-GB" sz="2000" noProof="0" dirty="0"/>
                        <a:t>x</a:t>
                      </a:r>
                    </a:p>
                  </a:txBody>
                  <a:tcPr/>
                </a:tc>
                <a:tc>
                  <a:txBody>
                    <a:bodyPr/>
                    <a:lstStyle/>
                    <a:p>
                      <a:endParaRPr lang="en-GB" sz="2000" noProof="0" dirty="0"/>
                    </a:p>
                  </a:txBody>
                  <a:tcPr/>
                </a:tc>
                <a:tc>
                  <a:txBody>
                    <a:bodyPr/>
                    <a:lstStyle/>
                    <a:p>
                      <a:r>
                        <a:rPr lang="en-GB" sz="2000" noProof="0" dirty="0"/>
                        <a:t>x</a:t>
                      </a:r>
                    </a:p>
                  </a:txBody>
                  <a:tcPr/>
                </a:tc>
                <a:tc>
                  <a:txBody>
                    <a:bodyPr/>
                    <a:lstStyle/>
                    <a:p>
                      <a:endParaRPr lang="en-GB" sz="2000" noProof="0" dirty="0"/>
                    </a:p>
                  </a:txBody>
                  <a:tcPr/>
                </a:tc>
                <a:tc>
                  <a:txBody>
                    <a:bodyPr/>
                    <a:lstStyle/>
                    <a:p>
                      <a:r>
                        <a:rPr lang="en-GB" sz="2000" noProof="0" dirty="0"/>
                        <a:t>x</a:t>
                      </a:r>
                    </a:p>
                  </a:txBody>
                  <a:tcPr/>
                </a:tc>
                <a:extLst>
                  <a:ext uri="{0D108BD9-81ED-4DB2-BD59-A6C34878D82A}">
                    <a16:rowId xmlns:a16="http://schemas.microsoft.com/office/drawing/2014/main" val="2192062988"/>
                  </a:ext>
                </a:extLst>
              </a:tr>
            </a:tbl>
          </a:graphicData>
        </a:graphic>
      </p:graphicFrame>
    </p:spTree>
    <p:extLst>
      <p:ext uri="{BB962C8B-B14F-4D97-AF65-F5344CB8AC3E}">
        <p14:creationId xmlns:p14="http://schemas.microsoft.com/office/powerpoint/2010/main" val="1853473972"/>
      </p:ext>
    </p:extLst>
  </p:cSld>
  <p:clrMapOvr>
    <a:masterClrMapping/>
  </p:clrMapOvr>
</p:sld>
</file>

<file path=ppt/theme/theme1.xml><?xml version="1.0" encoding="utf-8"?>
<a:theme xmlns:a="http://schemas.openxmlformats.org/drawingml/2006/main" name="C.2.1_Project Manageme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DD96114-6485-4712-A2E5-F80BEEB2F904}" vid="{E763CF33-CB39-41AA-926E-C2936AC4905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C.2.1_Project Management</Template>
  <TotalTime>0</TotalTime>
  <Words>1268</Words>
  <Application>Microsoft Office PowerPoint</Application>
  <PresentationFormat>Breitbild</PresentationFormat>
  <Paragraphs>295</Paragraphs>
  <Slides>25</Slides>
  <Notes>13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25</vt:i4>
      </vt:variant>
    </vt:vector>
  </HeadingPairs>
  <TitlesOfParts>
    <vt:vector size="33" baseType="lpstr">
      <vt:lpstr>Arial</vt:lpstr>
      <vt:lpstr>Calibri</vt:lpstr>
      <vt:lpstr>Calibri Light</vt:lpstr>
      <vt:lpstr>Corbel</vt:lpstr>
      <vt:lpstr>Times</vt:lpstr>
      <vt:lpstr>Verdana</vt:lpstr>
      <vt:lpstr>Wingdings</vt:lpstr>
      <vt:lpstr>C.2.1_Project Management</vt:lpstr>
      <vt:lpstr>Project Management</vt:lpstr>
      <vt:lpstr>1. Stakeholder Management 2. Project Scheduling 3. Budget Planning 4. Risk Management</vt:lpstr>
      <vt:lpstr>Budget Planning</vt:lpstr>
      <vt:lpstr>Learning Objectives</vt:lpstr>
      <vt:lpstr>PowerPoint-Präsentation</vt:lpstr>
      <vt:lpstr>Cost Management</vt:lpstr>
      <vt:lpstr>Sources and Types of Project Cost</vt:lpstr>
      <vt:lpstr>PowerPoint-Präsentation</vt:lpstr>
      <vt:lpstr>Cost Classifications </vt:lpstr>
      <vt:lpstr>Cost Estimation</vt:lpstr>
      <vt:lpstr>Problems with Cost Estimation</vt:lpstr>
      <vt:lpstr>Creating a Project Budget </vt:lpstr>
      <vt:lpstr>Activity-Based Costing</vt:lpstr>
      <vt:lpstr>Sample Project Budget </vt:lpstr>
      <vt:lpstr>Sample Budget Tracking Planned and Actual Activity Costs </vt:lpstr>
      <vt:lpstr>Example of a Time-Phased Budget </vt:lpstr>
      <vt:lpstr>Budget Contingencies</vt:lpstr>
      <vt:lpstr>Quiz</vt:lpstr>
      <vt:lpstr>Discussion</vt:lpstr>
      <vt:lpstr>Exercise: Active Plenum to Develop a Budget</vt:lpstr>
      <vt:lpstr>Homework</vt:lpstr>
      <vt:lpstr>Additional reading</vt:lpstr>
      <vt:lpstr>Summary</vt:lpstr>
      <vt:lpstr>Learning Objectives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Tine</dc:creator>
  <cp:lastModifiedBy>Tine</cp:lastModifiedBy>
  <cp:revision>35</cp:revision>
  <dcterms:created xsi:type="dcterms:W3CDTF">2017-07-06T07:32:09Z</dcterms:created>
  <dcterms:modified xsi:type="dcterms:W3CDTF">2019-07-04T08:53:04Z</dcterms:modified>
</cp:coreProperties>
</file>